
<file path=[Content_Types].xml><?xml version="1.0" encoding="utf-8"?>
<Types xmlns="http://schemas.openxmlformats.org/package/2006/content-types">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5.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7.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0.xml" ContentType="application/vnd.openxmlformats-officedocument.presentationml.notesSlide+xml"/>
  <Override PartName="/ppt/charts/chart8.xml" ContentType="application/vnd.openxmlformats-officedocument.drawingml.chart+xml"/>
  <Override PartName="/ppt/theme/themeOverride5.xml" ContentType="application/vnd.openxmlformats-officedocument.themeOverride+xml"/>
  <Override PartName="/ppt/notesSlides/notesSlide21.xml" ContentType="application/vnd.openxmlformats-officedocument.presentationml.notesSlid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6.xml" ContentType="application/vnd.openxmlformats-officedocument.themeOverride+xml"/>
  <Override PartName="/ppt/drawings/drawing2.xml" ContentType="application/vnd.openxmlformats-officedocument.drawingml.chartshapes+xml"/>
  <Override PartName="/ppt/charts/chart10.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7.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1.xml" ContentType="application/vnd.openxmlformats-officedocument.drawingml.chart+xml"/>
  <Override PartName="/ppt/theme/themeOverride8.xml" ContentType="application/vnd.openxmlformats-officedocument.themeOverride+xml"/>
  <Override PartName="/ppt/charts/chart12.xml" ContentType="application/vnd.openxmlformats-officedocument.drawingml.chart+xml"/>
  <Override PartName="/ppt/theme/themeOverride9.xml" ContentType="application/vnd.openxmlformats-officedocument.themeOverr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3.xml" ContentType="application/vnd.openxmlformats-officedocument.drawingml.chart+xml"/>
  <Override PartName="/ppt/theme/themeOverride10.xml" ContentType="application/vnd.openxmlformats-officedocument.themeOverride+xml"/>
  <Override PartName="/ppt/charts/chart14.xml" ContentType="application/vnd.openxmlformats-officedocument.drawingml.chart+xml"/>
  <Override PartName="/ppt/theme/themeOverride11.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5.xml" ContentType="application/vnd.openxmlformats-officedocument.drawingml.chart+xml"/>
  <Override PartName="/ppt/theme/themeOverride12.xml" ContentType="application/vnd.openxmlformats-officedocument.themeOverride+xml"/>
  <Override PartName="/ppt/charts/chart16.xml" ContentType="application/vnd.openxmlformats-officedocument.drawingml.chart+xml"/>
  <Override PartName="/ppt/theme/themeOverride13.xml" ContentType="application/vnd.openxmlformats-officedocument.themeOverride+xml"/>
  <Override PartName="/ppt/charts/chart17.xml" ContentType="application/vnd.openxmlformats-officedocument.drawingml.chart+xml"/>
  <Override PartName="/ppt/theme/themeOverride14.xml" ContentType="application/vnd.openxmlformats-officedocument.themeOverride+xml"/>
  <Override PartName="/ppt/charts/chart18.xml" ContentType="application/vnd.openxmlformats-officedocument.drawingml.chart+xml"/>
  <Override PartName="/ppt/theme/themeOverride15.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19.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16.xml" ContentType="application/vnd.openxmlformats-officedocument.themeOverride+xml"/>
  <Override PartName="/ppt/drawings/drawing3.xml" ContentType="application/vnd.openxmlformats-officedocument.drawingml.chartshapes+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44.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5.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rts/chart20.xml" ContentType="application/vnd.openxmlformats-officedocument.drawingml.chart+xml"/>
  <Override PartName="/ppt/theme/themeOverride17.xml" ContentType="application/vnd.openxmlformats-officedocument.themeOverride+xml"/>
  <Override PartName="/ppt/charts/chart21.xml" ContentType="application/vnd.openxmlformats-officedocument.drawingml.chart+xml"/>
  <Override PartName="/ppt/theme/themeOverride18.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2.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4.xml" ContentType="application/vnd.openxmlformats-officedocument.drawingml.chartshape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23.xml" ContentType="application/vnd.openxmlformats-officedocument.drawingml.chart+xml"/>
  <Override PartName="/ppt/theme/themeOverride19.xml" ContentType="application/vnd.openxmlformats-officedocument.themeOverride+xml"/>
  <Override PartName="/ppt/drawings/drawing5.xml" ContentType="application/vnd.openxmlformats-officedocument.drawingml.chartshape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26.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20.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media/image151.jpg" ContentType="image/jpg"/>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9.xml" ContentType="application/vnd.openxmlformats-officedocument.drawingml.chart+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media/image177.jpg" ContentType="image/jpg"/>
  <Override PartName="/ppt/media/image178.jpg" ContentType="image/jpg"/>
  <Override PartName="/ppt/media/image179.jpg" ContentType="image/jpg"/>
  <Override PartName="/ppt/media/image180.jpg" ContentType="image/jpg"/>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92"/>
  </p:notesMasterIdLst>
  <p:sldIdLst>
    <p:sldId id="2146849329" r:id="rId2"/>
    <p:sldId id="2146849330" r:id="rId3"/>
    <p:sldId id="8285" r:id="rId4"/>
    <p:sldId id="2146849301" r:id="rId5"/>
    <p:sldId id="8284" r:id="rId6"/>
    <p:sldId id="2146849262" r:id="rId7"/>
    <p:sldId id="2146849267" r:id="rId8"/>
    <p:sldId id="2146849268" r:id="rId9"/>
    <p:sldId id="2146849270" r:id="rId10"/>
    <p:sldId id="2146849271" r:id="rId11"/>
    <p:sldId id="2146849273" r:id="rId12"/>
    <p:sldId id="2146849272" r:id="rId13"/>
    <p:sldId id="2146849275" r:id="rId14"/>
    <p:sldId id="2146849274" r:id="rId15"/>
    <p:sldId id="2146849276" r:id="rId16"/>
    <p:sldId id="2146849277" r:id="rId17"/>
    <p:sldId id="2146849278" r:id="rId18"/>
    <p:sldId id="2146849279" r:id="rId19"/>
    <p:sldId id="2146849281" r:id="rId20"/>
    <p:sldId id="2146849283" r:id="rId21"/>
    <p:sldId id="2146849285" r:id="rId22"/>
    <p:sldId id="2146849284" r:id="rId23"/>
    <p:sldId id="2146849288" r:id="rId24"/>
    <p:sldId id="2146849290" r:id="rId25"/>
    <p:sldId id="2146849287" r:id="rId26"/>
    <p:sldId id="2146849289" r:id="rId27"/>
    <p:sldId id="2146849291" r:id="rId28"/>
    <p:sldId id="2146849292" r:id="rId29"/>
    <p:sldId id="2146849293" r:id="rId30"/>
    <p:sldId id="2146849294" r:id="rId31"/>
    <p:sldId id="2146849295" r:id="rId32"/>
    <p:sldId id="2146849296" r:id="rId33"/>
    <p:sldId id="2146849299" r:id="rId34"/>
    <p:sldId id="2146849300" r:id="rId35"/>
    <p:sldId id="2146849298" r:id="rId36"/>
    <p:sldId id="2146849297" r:id="rId37"/>
    <p:sldId id="2146849264" r:id="rId38"/>
    <p:sldId id="2076137601" r:id="rId39"/>
    <p:sldId id="2146846730" r:id="rId40"/>
    <p:sldId id="2146849324" r:id="rId41"/>
    <p:sldId id="2146849325" r:id="rId42"/>
    <p:sldId id="2146849326" r:id="rId43"/>
    <p:sldId id="2146846670" r:id="rId44"/>
    <p:sldId id="2146846671" r:id="rId45"/>
    <p:sldId id="2146846672" r:id="rId46"/>
    <p:sldId id="2146846673" r:id="rId47"/>
    <p:sldId id="2146846674" r:id="rId48"/>
    <p:sldId id="2146846675" r:id="rId49"/>
    <p:sldId id="2146846729" r:id="rId50"/>
    <p:sldId id="2146846667" r:id="rId51"/>
    <p:sldId id="2146846718" r:id="rId52"/>
    <p:sldId id="2146849327" r:id="rId53"/>
    <p:sldId id="2146849328" r:id="rId54"/>
    <p:sldId id="2146846677" r:id="rId55"/>
    <p:sldId id="2146846676" r:id="rId56"/>
    <p:sldId id="2146846719" r:id="rId57"/>
    <p:sldId id="2146846678" r:id="rId58"/>
    <p:sldId id="2146846679" r:id="rId59"/>
    <p:sldId id="2146846720" r:id="rId60"/>
    <p:sldId id="2146846680" r:id="rId61"/>
    <p:sldId id="2146846681" r:id="rId62"/>
    <p:sldId id="2146846721" r:id="rId63"/>
    <p:sldId id="2146846682" r:id="rId64"/>
    <p:sldId id="2146846683" r:id="rId65"/>
    <p:sldId id="2146846684" r:id="rId66"/>
    <p:sldId id="2146846722" r:id="rId67"/>
    <p:sldId id="2146846694" r:id="rId68"/>
    <p:sldId id="319" r:id="rId69"/>
    <p:sldId id="2146846686" r:id="rId70"/>
    <p:sldId id="2146846723" r:id="rId71"/>
    <p:sldId id="2146846689" r:id="rId72"/>
    <p:sldId id="2146846690" r:id="rId73"/>
    <p:sldId id="2146846724" r:id="rId74"/>
    <p:sldId id="2146846692" r:id="rId75"/>
    <p:sldId id="2146846693" r:id="rId76"/>
    <p:sldId id="2146846725" r:id="rId77"/>
    <p:sldId id="2146846695" r:id="rId78"/>
    <p:sldId id="2146846697" r:id="rId79"/>
    <p:sldId id="2146846698" r:id="rId80"/>
    <p:sldId id="2146849331" r:id="rId81"/>
    <p:sldId id="310" r:id="rId82"/>
    <p:sldId id="297" r:id="rId83"/>
    <p:sldId id="298" r:id="rId84"/>
    <p:sldId id="257" r:id="rId85"/>
    <p:sldId id="262" r:id="rId86"/>
    <p:sldId id="299" r:id="rId87"/>
    <p:sldId id="311" r:id="rId88"/>
    <p:sldId id="281" r:id="rId89"/>
    <p:sldId id="265" r:id="rId90"/>
    <p:sldId id="266" r:id="rId91"/>
    <p:sldId id="267" r:id="rId92"/>
    <p:sldId id="314" r:id="rId93"/>
    <p:sldId id="274" r:id="rId94"/>
    <p:sldId id="315" r:id="rId95"/>
    <p:sldId id="316" r:id="rId96"/>
    <p:sldId id="286" r:id="rId97"/>
    <p:sldId id="277" r:id="rId98"/>
    <p:sldId id="282" r:id="rId99"/>
    <p:sldId id="303" r:id="rId100"/>
    <p:sldId id="304" r:id="rId101"/>
    <p:sldId id="305" r:id="rId102"/>
    <p:sldId id="309" r:id="rId103"/>
    <p:sldId id="312" r:id="rId104"/>
    <p:sldId id="289" r:id="rId105"/>
    <p:sldId id="300" r:id="rId106"/>
    <p:sldId id="302" r:id="rId107"/>
    <p:sldId id="259" r:id="rId108"/>
    <p:sldId id="313" r:id="rId109"/>
    <p:sldId id="276" r:id="rId110"/>
    <p:sldId id="306" r:id="rId111"/>
    <p:sldId id="307" r:id="rId112"/>
    <p:sldId id="308" r:id="rId113"/>
    <p:sldId id="287" r:id="rId114"/>
    <p:sldId id="2146849303" r:id="rId115"/>
    <p:sldId id="838841474" r:id="rId116"/>
    <p:sldId id="2146849304" r:id="rId117"/>
    <p:sldId id="261" r:id="rId118"/>
    <p:sldId id="260" r:id="rId119"/>
    <p:sldId id="283" r:id="rId120"/>
    <p:sldId id="4312" r:id="rId121"/>
    <p:sldId id="4313" r:id="rId122"/>
    <p:sldId id="263" r:id="rId123"/>
    <p:sldId id="2146849305" r:id="rId124"/>
    <p:sldId id="838841475" r:id="rId125"/>
    <p:sldId id="264" r:id="rId126"/>
    <p:sldId id="4315" r:id="rId127"/>
    <p:sldId id="838841476" r:id="rId128"/>
    <p:sldId id="838841456" r:id="rId129"/>
    <p:sldId id="838841457" r:id="rId130"/>
    <p:sldId id="838841458" r:id="rId131"/>
    <p:sldId id="838841462" r:id="rId132"/>
    <p:sldId id="838841463" r:id="rId133"/>
    <p:sldId id="838841464" r:id="rId134"/>
    <p:sldId id="838841460" r:id="rId135"/>
    <p:sldId id="838841477" r:id="rId136"/>
    <p:sldId id="2146849306" r:id="rId137"/>
    <p:sldId id="2146849307" r:id="rId138"/>
    <p:sldId id="268" r:id="rId139"/>
    <p:sldId id="269" r:id="rId140"/>
    <p:sldId id="280" r:id="rId141"/>
    <p:sldId id="270" r:id="rId142"/>
    <p:sldId id="838841478" r:id="rId143"/>
    <p:sldId id="2146849308" r:id="rId144"/>
    <p:sldId id="2146849319" r:id="rId145"/>
    <p:sldId id="2146849320" r:id="rId146"/>
    <p:sldId id="838841469" r:id="rId147"/>
    <p:sldId id="838841468" r:id="rId148"/>
    <p:sldId id="838841479" r:id="rId149"/>
    <p:sldId id="838841513" r:id="rId150"/>
    <p:sldId id="838841511" r:id="rId151"/>
    <p:sldId id="2146849311" r:id="rId152"/>
    <p:sldId id="838841488" r:id="rId153"/>
    <p:sldId id="838841514" r:id="rId154"/>
    <p:sldId id="2146849322" r:id="rId155"/>
    <p:sldId id="2146849323" r:id="rId156"/>
    <p:sldId id="838841489" r:id="rId157"/>
    <p:sldId id="838841490" r:id="rId158"/>
    <p:sldId id="293" r:id="rId159"/>
    <p:sldId id="838841491" r:id="rId160"/>
    <p:sldId id="838841515" r:id="rId161"/>
    <p:sldId id="2146849312" r:id="rId162"/>
    <p:sldId id="838841492" r:id="rId163"/>
    <p:sldId id="838841493" r:id="rId164"/>
    <p:sldId id="838841512" r:id="rId165"/>
    <p:sldId id="838841494" r:id="rId166"/>
    <p:sldId id="2146849313" r:id="rId167"/>
    <p:sldId id="290" r:id="rId168"/>
    <p:sldId id="838841495" r:id="rId169"/>
    <p:sldId id="291" r:id="rId170"/>
    <p:sldId id="838841499" r:id="rId171"/>
    <p:sldId id="838841500" r:id="rId172"/>
    <p:sldId id="838841516" r:id="rId173"/>
    <p:sldId id="838841501" r:id="rId174"/>
    <p:sldId id="838841506" r:id="rId175"/>
    <p:sldId id="838841507" r:id="rId176"/>
    <p:sldId id="838841502" r:id="rId177"/>
    <p:sldId id="838841517" r:id="rId178"/>
    <p:sldId id="838841503" r:id="rId179"/>
    <p:sldId id="838841504" r:id="rId180"/>
    <p:sldId id="838841508" r:id="rId181"/>
    <p:sldId id="838841518" r:id="rId182"/>
    <p:sldId id="838841510" r:id="rId183"/>
    <p:sldId id="278" r:id="rId184"/>
    <p:sldId id="838841509" r:id="rId185"/>
    <p:sldId id="2146849309" r:id="rId186"/>
    <p:sldId id="838841473" r:id="rId187"/>
    <p:sldId id="271" r:id="rId188"/>
    <p:sldId id="2146849314" r:id="rId189"/>
    <p:sldId id="279" r:id="rId190"/>
    <p:sldId id="2146849302" r:id="rId19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638F767-027F-4632-A2CB-E4DAA09FD8D7}" v="9" dt="2023-02-27T01:38:42.07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67" d="100"/>
          <a:sy n="67" d="100"/>
        </p:scale>
        <p:origin x="644" y="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notesMaster" Target="notesMasters/notes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presProps" Target="presProps.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viewProps" Target="viewProps.xml"/><Relationship Id="rId199" Type="http://schemas.openxmlformats.org/officeDocument/2006/relationships/customXml" Target="../customXml/item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theme" Target="theme/theme1.xml"/><Relationship Id="rId190" Type="http://schemas.openxmlformats.org/officeDocument/2006/relationships/slide" Target="slides/slide189.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tableStyles" Target="tableStyles.xml"/><Relationship Id="rId200" Type="http://schemas.openxmlformats.org/officeDocument/2006/relationships/customXml" Target="../customXml/item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microsoft.com/office/2016/11/relationships/changesInfo" Target="changesInfos/changesInfo1.xml"/><Relationship Id="rId201" Type="http://schemas.openxmlformats.org/officeDocument/2006/relationships/customXml" Target="../customXml/item3.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microsoft.com/office/2015/10/relationships/revisionInfo" Target="revisionInfo.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o,Ngoc_Sach (HP Med Affairs) BII-VN-H" userId="185756f4-2f63-45d1-8a40-14dac6bb2c7e" providerId="ADAL" clId="{2638F767-027F-4632-A2CB-E4DAA09FD8D7}"/>
    <pc:docChg chg="undo custSel delSld modSld modMainMaster">
      <pc:chgData name="Vo,Ngoc_Sach (HP Med Affairs) BII-VN-H" userId="185756f4-2f63-45d1-8a40-14dac6bb2c7e" providerId="ADAL" clId="{2638F767-027F-4632-A2CB-E4DAA09FD8D7}" dt="2023-02-27T01:45:27.434" v="108" actId="478"/>
      <pc:docMkLst>
        <pc:docMk/>
      </pc:docMkLst>
      <pc:sldChg chg="del">
        <pc:chgData name="Vo,Ngoc_Sach (HP Med Affairs) BII-VN-H" userId="185756f4-2f63-45d1-8a40-14dac6bb2c7e" providerId="ADAL" clId="{2638F767-027F-4632-A2CB-E4DAA09FD8D7}" dt="2023-02-27T01:37:17.480" v="4" actId="47"/>
        <pc:sldMkLst>
          <pc:docMk/>
          <pc:sldMk cId="115458218" sldId="256"/>
        </pc:sldMkLst>
      </pc:sldChg>
      <pc:sldChg chg="modSp mod">
        <pc:chgData name="Vo,Ngoc_Sach (HP Med Affairs) BII-VN-H" userId="185756f4-2f63-45d1-8a40-14dac6bb2c7e" providerId="ADAL" clId="{2638F767-027F-4632-A2CB-E4DAA09FD8D7}" dt="2023-02-27T01:41:51.257" v="37" actId="1035"/>
        <pc:sldMkLst>
          <pc:docMk/>
          <pc:sldMk cId="462587196" sldId="291"/>
        </pc:sldMkLst>
        <pc:spChg chg="mod">
          <ac:chgData name="Vo,Ngoc_Sach (HP Med Affairs) BII-VN-H" userId="185756f4-2f63-45d1-8a40-14dac6bb2c7e" providerId="ADAL" clId="{2638F767-027F-4632-A2CB-E4DAA09FD8D7}" dt="2023-02-27T01:41:51.257" v="37" actId="1035"/>
          <ac:spMkLst>
            <pc:docMk/>
            <pc:sldMk cId="462587196" sldId="291"/>
            <ac:spMk id="7" creationId="{6E23B1D8-1A6C-4488-B8F5-B1B254EFF467}"/>
          </ac:spMkLst>
        </pc:spChg>
      </pc:sldChg>
      <pc:sldChg chg="modSp mod">
        <pc:chgData name="Vo,Ngoc_Sach (HP Med Affairs) BII-VN-H" userId="185756f4-2f63-45d1-8a40-14dac6bb2c7e" providerId="ADAL" clId="{2638F767-027F-4632-A2CB-E4DAA09FD8D7}" dt="2023-02-27T01:43:51.323" v="50" actId="1035"/>
        <pc:sldMkLst>
          <pc:docMk/>
          <pc:sldMk cId="3535142901" sldId="2146846676"/>
        </pc:sldMkLst>
        <pc:spChg chg="mod">
          <ac:chgData name="Vo,Ngoc_Sach (HP Med Affairs) BII-VN-H" userId="185756f4-2f63-45d1-8a40-14dac6bb2c7e" providerId="ADAL" clId="{2638F767-027F-4632-A2CB-E4DAA09FD8D7}" dt="2023-02-27T01:43:51.323" v="50" actId="1035"/>
          <ac:spMkLst>
            <pc:docMk/>
            <pc:sldMk cId="3535142901" sldId="2146846676"/>
            <ac:spMk id="4" creationId="{A67081B7-66C7-4F8C-8616-899D51E93FA0}"/>
          </ac:spMkLst>
        </pc:spChg>
      </pc:sldChg>
      <pc:sldChg chg="delDesignElem">
        <pc:chgData name="Vo,Ngoc_Sach (HP Med Affairs) BII-VN-H" userId="185756f4-2f63-45d1-8a40-14dac6bb2c7e" providerId="ADAL" clId="{2638F767-027F-4632-A2CB-E4DAA09FD8D7}" dt="2023-02-27T01:37:14.189" v="1"/>
        <pc:sldMkLst>
          <pc:docMk/>
          <pc:sldMk cId="3649160056" sldId="2146849264"/>
        </pc:sldMkLst>
      </pc:sldChg>
      <pc:sldChg chg="modSp mod">
        <pc:chgData name="Vo,Ngoc_Sach (HP Med Affairs) BII-VN-H" userId="185756f4-2f63-45d1-8a40-14dac6bb2c7e" providerId="ADAL" clId="{2638F767-027F-4632-A2CB-E4DAA09FD8D7}" dt="2023-02-27T01:45:10.847" v="107" actId="1036"/>
        <pc:sldMkLst>
          <pc:docMk/>
          <pc:sldMk cId="1403945950" sldId="2146849276"/>
        </pc:sldMkLst>
        <pc:spChg chg="mod">
          <ac:chgData name="Vo,Ngoc_Sach (HP Med Affairs) BII-VN-H" userId="185756f4-2f63-45d1-8a40-14dac6bb2c7e" providerId="ADAL" clId="{2638F767-027F-4632-A2CB-E4DAA09FD8D7}" dt="2023-02-27T01:45:10.847" v="107" actId="1036"/>
          <ac:spMkLst>
            <pc:docMk/>
            <pc:sldMk cId="1403945950" sldId="2146849276"/>
            <ac:spMk id="6" creationId="{F094EA02-962C-4502-B620-B6621F8518A2}"/>
          </ac:spMkLst>
        </pc:spChg>
      </pc:sldChg>
      <pc:sldChg chg="modSp mod">
        <pc:chgData name="Vo,Ngoc_Sach (HP Med Affairs) BII-VN-H" userId="185756f4-2f63-45d1-8a40-14dac6bb2c7e" providerId="ADAL" clId="{2638F767-027F-4632-A2CB-E4DAA09FD8D7}" dt="2023-02-27T01:44:42.762" v="93" actId="1035"/>
        <pc:sldMkLst>
          <pc:docMk/>
          <pc:sldMk cId="2034243962" sldId="2146849277"/>
        </pc:sldMkLst>
        <pc:spChg chg="mod">
          <ac:chgData name="Vo,Ngoc_Sach (HP Med Affairs) BII-VN-H" userId="185756f4-2f63-45d1-8a40-14dac6bb2c7e" providerId="ADAL" clId="{2638F767-027F-4632-A2CB-E4DAA09FD8D7}" dt="2023-02-27T01:44:42.762" v="93" actId="1035"/>
          <ac:spMkLst>
            <pc:docMk/>
            <pc:sldMk cId="2034243962" sldId="2146849277"/>
            <ac:spMk id="7" creationId="{CF74CCB3-1B30-46D4-95A1-9A74EA13AA03}"/>
          </ac:spMkLst>
        </pc:spChg>
      </pc:sldChg>
      <pc:sldChg chg="modSp mod">
        <pc:chgData name="Vo,Ngoc_Sach (HP Med Affairs) BII-VN-H" userId="185756f4-2f63-45d1-8a40-14dac6bb2c7e" providerId="ADAL" clId="{2638F767-027F-4632-A2CB-E4DAA09FD8D7}" dt="2023-02-27T01:44:24.825" v="76" actId="1036"/>
        <pc:sldMkLst>
          <pc:docMk/>
          <pc:sldMk cId="2121825511" sldId="2146849291"/>
        </pc:sldMkLst>
        <pc:spChg chg="mod">
          <ac:chgData name="Vo,Ngoc_Sach (HP Med Affairs) BII-VN-H" userId="185756f4-2f63-45d1-8a40-14dac6bb2c7e" providerId="ADAL" clId="{2638F767-027F-4632-A2CB-E4DAA09FD8D7}" dt="2023-02-27T01:44:24.825" v="76" actId="1036"/>
          <ac:spMkLst>
            <pc:docMk/>
            <pc:sldMk cId="2121825511" sldId="2146849291"/>
            <ac:spMk id="13" creationId="{9616244E-1A90-483D-A2F4-1D4539AD8107}"/>
          </ac:spMkLst>
        </pc:spChg>
      </pc:sldChg>
      <pc:sldChg chg="modSp mod delDesignElem">
        <pc:chgData name="Vo,Ngoc_Sach (HP Med Affairs) BII-VN-H" userId="185756f4-2f63-45d1-8a40-14dac6bb2c7e" providerId="ADAL" clId="{2638F767-027F-4632-A2CB-E4DAA09FD8D7}" dt="2023-02-27T01:39:12.255" v="31" actId="255"/>
        <pc:sldMkLst>
          <pc:docMk/>
          <pc:sldMk cId="4227018073" sldId="2146849301"/>
        </pc:sldMkLst>
        <pc:spChg chg="mod">
          <ac:chgData name="Vo,Ngoc_Sach (HP Med Affairs) BII-VN-H" userId="185756f4-2f63-45d1-8a40-14dac6bb2c7e" providerId="ADAL" clId="{2638F767-027F-4632-A2CB-E4DAA09FD8D7}" dt="2023-02-27T01:39:12.255" v="31" actId="255"/>
          <ac:spMkLst>
            <pc:docMk/>
            <pc:sldMk cId="4227018073" sldId="2146849301"/>
            <ac:spMk id="12" creationId="{9D429863-C8D7-4A2D-9534-9CDF346B5CE4}"/>
          </ac:spMkLst>
        </pc:spChg>
      </pc:sldChg>
      <pc:sldChg chg="modSp mod">
        <pc:chgData name="Vo,Ngoc_Sach (HP Med Affairs) BII-VN-H" userId="185756f4-2f63-45d1-8a40-14dac6bb2c7e" providerId="ADAL" clId="{2638F767-027F-4632-A2CB-E4DAA09FD8D7}" dt="2023-02-27T01:41:38.051" v="32" actId="1076"/>
        <pc:sldMkLst>
          <pc:docMk/>
          <pc:sldMk cId="2896673356" sldId="2146849312"/>
        </pc:sldMkLst>
        <pc:spChg chg="mod">
          <ac:chgData name="Vo,Ngoc_Sach (HP Med Affairs) BII-VN-H" userId="185756f4-2f63-45d1-8a40-14dac6bb2c7e" providerId="ADAL" clId="{2638F767-027F-4632-A2CB-E4DAA09FD8D7}" dt="2023-02-27T01:41:38.051" v="32" actId="1076"/>
          <ac:spMkLst>
            <pc:docMk/>
            <pc:sldMk cId="2896673356" sldId="2146849312"/>
            <ac:spMk id="23" creationId="{FE45095F-DF6F-4A07-8E8C-EC1B4BB3230E}"/>
          </ac:spMkLst>
        </pc:spChg>
      </pc:sldChg>
      <pc:sldChg chg="delSp modSp mod">
        <pc:chgData name="Vo,Ngoc_Sach (HP Med Affairs) BII-VN-H" userId="185756f4-2f63-45d1-8a40-14dac6bb2c7e" providerId="ADAL" clId="{2638F767-027F-4632-A2CB-E4DAA09FD8D7}" dt="2023-02-27T01:45:27.434" v="108" actId="478"/>
        <pc:sldMkLst>
          <pc:docMk/>
          <pc:sldMk cId="3310548398" sldId="2146849329"/>
        </pc:sldMkLst>
        <pc:spChg chg="mod">
          <ac:chgData name="Vo,Ngoc_Sach (HP Med Affairs) BII-VN-H" userId="185756f4-2f63-45d1-8a40-14dac6bb2c7e" providerId="ADAL" clId="{2638F767-027F-4632-A2CB-E4DAA09FD8D7}" dt="2023-02-27T01:37:14.977" v="2" actId="27636"/>
          <ac:spMkLst>
            <pc:docMk/>
            <pc:sldMk cId="3310548398" sldId="2146849329"/>
            <ac:spMk id="2" creationId="{079F6539-9F84-4403-A10E-43AF091AD113}"/>
          </ac:spMkLst>
        </pc:spChg>
        <pc:spChg chg="del">
          <ac:chgData name="Vo,Ngoc_Sach (HP Med Affairs) BII-VN-H" userId="185756f4-2f63-45d1-8a40-14dac6bb2c7e" providerId="ADAL" clId="{2638F767-027F-4632-A2CB-E4DAA09FD8D7}" dt="2023-02-27T01:45:27.434" v="108" actId="478"/>
          <ac:spMkLst>
            <pc:docMk/>
            <pc:sldMk cId="3310548398" sldId="2146849329"/>
            <ac:spMk id="6" creationId="{FD3C7D73-18D1-49C0-963A-A5721E13AB1C}"/>
          </ac:spMkLst>
        </pc:spChg>
      </pc:sldChg>
      <pc:sldChg chg="modSp mod">
        <pc:chgData name="Vo,Ngoc_Sach (HP Med Affairs) BII-VN-H" userId="185756f4-2f63-45d1-8a40-14dac6bb2c7e" providerId="ADAL" clId="{2638F767-027F-4632-A2CB-E4DAA09FD8D7}" dt="2023-02-27T01:37:15.018" v="3" actId="27636"/>
        <pc:sldMkLst>
          <pc:docMk/>
          <pc:sldMk cId="3333933294" sldId="2146849330"/>
        </pc:sldMkLst>
        <pc:spChg chg="mod">
          <ac:chgData name="Vo,Ngoc_Sach (HP Med Affairs) BII-VN-H" userId="185756f4-2f63-45d1-8a40-14dac6bb2c7e" providerId="ADAL" clId="{2638F767-027F-4632-A2CB-E4DAA09FD8D7}" dt="2023-02-27T01:37:15.018" v="3" actId="27636"/>
          <ac:spMkLst>
            <pc:docMk/>
            <pc:sldMk cId="3333933294" sldId="2146849330"/>
            <ac:spMk id="2" creationId="{E42722B7-E9B1-47EA-9AB9-E7105977F8D7}"/>
          </ac:spMkLst>
        </pc:spChg>
      </pc:sldChg>
      <pc:sldMasterChg chg="addSp modSp mod modSldLayout">
        <pc:chgData name="Vo,Ngoc_Sach (HP Med Affairs) BII-VN-H" userId="185756f4-2f63-45d1-8a40-14dac6bb2c7e" providerId="ADAL" clId="{2638F767-027F-4632-A2CB-E4DAA09FD8D7}" dt="2023-02-27T01:38:45.872" v="30" actId="1036"/>
        <pc:sldMasterMkLst>
          <pc:docMk/>
          <pc:sldMasterMk cId="3512820127" sldId="2147483648"/>
        </pc:sldMasterMkLst>
        <pc:spChg chg="add mod">
          <ac:chgData name="Vo,Ngoc_Sach (HP Med Affairs) BII-VN-H" userId="185756f4-2f63-45d1-8a40-14dac6bb2c7e" providerId="ADAL" clId="{2638F767-027F-4632-A2CB-E4DAA09FD8D7}" dt="2023-02-27T01:38:17.097" v="19" actId="1036"/>
          <ac:spMkLst>
            <pc:docMk/>
            <pc:sldMasterMk cId="3512820127" sldId="2147483648"/>
            <ac:spMk id="7" creationId="{319FF098-8EE8-42E1-9834-852E4FC4BC40}"/>
          </ac:spMkLst>
        </pc:spChg>
        <pc:sldLayoutChg chg="addSp delSp modSp mod">
          <pc:chgData name="Vo,Ngoc_Sach (HP Med Affairs) BII-VN-H" userId="185756f4-2f63-45d1-8a40-14dac6bb2c7e" providerId="ADAL" clId="{2638F767-027F-4632-A2CB-E4DAA09FD8D7}" dt="2023-02-27T01:38:04.438" v="11" actId="21"/>
          <pc:sldLayoutMkLst>
            <pc:docMk/>
            <pc:sldMasterMk cId="3512820127" sldId="2147483648"/>
            <pc:sldLayoutMk cId="2437457866" sldId="2147483649"/>
          </pc:sldLayoutMkLst>
          <pc:spChg chg="add del mod">
            <ac:chgData name="Vo,Ngoc_Sach (HP Med Affairs) BII-VN-H" userId="185756f4-2f63-45d1-8a40-14dac6bb2c7e" providerId="ADAL" clId="{2638F767-027F-4632-A2CB-E4DAA09FD8D7}" dt="2023-02-27T01:38:04.438" v="11" actId="21"/>
            <ac:spMkLst>
              <pc:docMk/>
              <pc:sldMasterMk cId="3512820127" sldId="2147483648"/>
              <pc:sldLayoutMk cId="2437457866" sldId="2147483649"/>
              <ac:spMk id="7" creationId="{1A487F83-6753-4EB1-A483-A4B2FCAF9C3A}"/>
            </ac:spMkLst>
          </pc:spChg>
        </pc:sldLayoutChg>
        <pc:sldLayoutChg chg="addSp modSp mod">
          <pc:chgData name="Vo,Ngoc_Sach (HP Med Affairs) BII-VN-H" userId="185756f4-2f63-45d1-8a40-14dac6bb2c7e" providerId="ADAL" clId="{2638F767-027F-4632-A2CB-E4DAA09FD8D7}" dt="2023-02-27T01:38:32.345" v="26" actId="1036"/>
          <pc:sldLayoutMkLst>
            <pc:docMk/>
            <pc:sldMasterMk cId="3512820127" sldId="2147483648"/>
            <pc:sldLayoutMk cId="1175161583" sldId="2147483661"/>
          </pc:sldLayoutMkLst>
          <pc:spChg chg="add mod">
            <ac:chgData name="Vo,Ngoc_Sach (HP Med Affairs) BII-VN-H" userId="185756f4-2f63-45d1-8a40-14dac6bb2c7e" providerId="ADAL" clId="{2638F767-027F-4632-A2CB-E4DAA09FD8D7}" dt="2023-02-27T01:38:32.345" v="26" actId="1036"/>
            <ac:spMkLst>
              <pc:docMk/>
              <pc:sldMasterMk cId="3512820127" sldId="2147483648"/>
              <pc:sldLayoutMk cId="1175161583" sldId="2147483661"/>
              <ac:spMk id="10" creationId="{1DC88A84-F8FB-4157-A0DB-C1BB4B57052A}"/>
            </ac:spMkLst>
          </pc:spChg>
        </pc:sldLayoutChg>
        <pc:sldLayoutChg chg="addSp modSp mod">
          <pc:chgData name="Vo,Ngoc_Sach (HP Med Affairs) BII-VN-H" userId="185756f4-2f63-45d1-8a40-14dac6bb2c7e" providerId="ADAL" clId="{2638F767-027F-4632-A2CB-E4DAA09FD8D7}" dt="2023-02-27T01:38:45.872" v="30" actId="1036"/>
          <pc:sldLayoutMkLst>
            <pc:docMk/>
            <pc:sldMasterMk cId="3512820127" sldId="2147483648"/>
            <pc:sldLayoutMk cId="2801163113" sldId="2147483662"/>
          </pc:sldLayoutMkLst>
          <pc:spChg chg="add mod">
            <ac:chgData name="Vo,Ngoc_Sach (HP Med Affairs) BII-VN-H" userId="185756f4-2f63-45d1-8a40-14dac6bb2c7e" providerId="ADAL" clId="{2638F767-027F-4632-A2CB-E4DAA09FD8D7}" dt="2023-02-27T01:38:45.872" v="30" actId="1036"/>
            <ac:spMkLst>
              <pc:docMk/>
              <pc:sldMasterMk cId="3512820127" sldId="2147483648"/>
              <pc:sldLayoutMk cId="2801163113" sldId="2147483662"/>
              <ac:spMk id="7" creationId="{2C295670-E81B-4A6D-BE1B-CE072A278F38}"/>
            </ac:spMkLst>
          </pc:spChg>
        </pc:sldLayoutChg>
      </pc:sldMasterChg>
    </pc:docChg>
  </pc:docChgLst>
  <pc:docChgLst>
    <pc:chgData name="Vo,Ngoc_Sach (HP Med Affairs) BII-VN-H" userId="185756f4-2f63-45d1-8a40-14dac6bb2c7e" providerId="ADAL" clId="{F88AAA61-FC15-4D35-8B3F-24F72796D01B}"/>
    <pc:docChg chg="modSld">
      <pc:chgData name="Vo,Ngoc_Sach (HP Med Affairs) BII-VN-H" userId="185756f4-2f63-45d1-8a40-14dac6bb2c7e" providerId="ADAL" clId="{F88AAA61-FC15-4D35-8B3F-24F72796D01B}" dt="2023-02-27T01:09:29.760" v="2" actId="2711"/>
      <pc:docMkLst>
        <pc:docMk/>
      </pc:docMkLst>
      <pc:sldChg chg="modSp mod">
        <pc:chgData name="Vo,Ngoc_Sach (HP Med Affairs) BII-VN-H" userId="185756f4-2f63-45d1-8a40-14dac6bb2c7e" providerId="ADAL" clId="{F88AAA61-FC15-4D35-8B3F-24F72796D01B}" dt="2023-02-27T01:09:29.760" v="2" actId="2711"/>
        <pc:sldMkLst>
          <pc:docMk/>
          <pc:sldMk cId="115458218" sldId="256"/>
        </pc:sldMkLst>
        <pc:spChg chg="mod">
          <ac:chgData name="Vo,Ngoc_Sach (HP Med Affairs) BII-VN-H" userId="185756f4-2f63-45d1-8a40-14dac6bb2c7e" providerId="ADAL" clId="{F88AAA61-FC15-4D35-8B3F-24F72796D01B}" dt="2023-02-27T01:09:21.946" v="1" actId="255"/>
          <ac:spMkLst>
            <pc:docMk/>
            <pc:sldMk cId="115458218" sldId="256"/>
            <ac:spMk id="2" creationId="{3A812E33-9ECC-42AB-8E45-A3F046CA8F16}"/>
          </ac:spMkLst>
        </pc:spChg>
        <pc:spChg chg="mod">
          <ac:chgData name="Vo,Ngoc_Sach (HP Med Affairs) BII-VN-H" userId="185756f4-2f63-45d1-8a40-14dac6bb2c7e" providerId="ADAL" clId="{F88AAA61-FC15-4D35-8B3F-24F72796D01B}" dt="2023-02-27T01:09:29.760" v="2" actId="2711"/>
          <ac:spMkLst>
            <pc:docMk/>
            <pc:sldMk cId="115458218" sldId="256"/>
            <ac:spMk id="3" creationId="{3516F6DC-D23D-4E52-BEB9-E237B65B4AAC}"/>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8.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9.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0.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1.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2.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3.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14.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15.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5.xml"/><Relationship Id="rId1" Type="http://schemas.microsoft.com/office/2011/relationships/chartStyle" Target="style5.xml"/><Relationship Id="rId5" Type="http://schemas.openxmlformats.org/officeDocument/2006/relationships/chartUserShapes" Target="../drawings/drawing3.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17.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18.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4.xml"/></Relationships>
</file>

<file path=ppt/charts/_rels/chart23.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package" Target="../embeddings/Microsoft_Excel_Worksheet22.xlsx"/><Relationship Id="rId1" Type="http://schemas.openxmlformats.org/officeDocument/2006/relationships/themeOverride" Target="../theme/themeOverride19.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2.xml"/><Relationship Id="rId1" Type="http://schemas.microsoft.com/office/2011/relationships/chartStyle" Target="style2.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5.xm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3.xml"/><Relationship Id="rId1" Type="http://schemas.microsoft.com/office/2011/relationships/chartStyle" Target="style3.xml"/><Relationship Id="rId5" Type="http://schemas.openxmlformats.org/officeDocument/2006/relationships/chartUserShapes" Target="../drawings/drawing2.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Cardiac</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Sheet1!$B$2:$B$4</c:f>
              <c:numCache>
                <c:formatCode>General</c:formatCode>
                <c:ptCount val="3"/>
                <c:pt idx="0">
                  <c:v>2</c:v>
                </c:pt>
                <c:pt idx="2">
                  <c:v>2</c:v>
                </c:pt>
              </c:numCache>
            </c:numRef>
          </c:val>
          <c:extLst>
            <c:ext xmlns:c16="http://schemas.microsoft.com/office/drawing/2014/chart" uri="{C3380CC4-5D6E-409C-BE32-E72D297353CC}">
              <c16:uniqueId val="{00000000-C05A-42F9-8CD9-01BEF064D455}"/>
            </c:ext>
          </c:extLst>
        </c:ser>
        <c:ser>
          <c:idx val="1"/>
          <c:order val="1"/>
          <c:tx>
            <c:strRef>
              <c:f>Sheet1!$C$1</c:f>
              <c:strCache>
                <c:ptCount val="1"/>
                <c:pt idx="0">
                  <c:v>Respiratory</c:v>
                </c:pt>
              </c:strCache>
            </c:strRef>
          </c:tx>
          <c:spPr>
            <a:solidFill>
              <a:schemeClr val="accent6">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Sheet1!$C$2:$C$4</c:f>
              <c:numCache>
                <c:formatCode>General</c:formatCode>
                <c:ptCount val="3"/>
                <c:pt idx="0">
                  <c:v>9</c:v>
                </c:pt>
                <c:pt idx="2">
                  <c:v>11</c:v>
                </c:pt>
              </c:numCache>
            </c:numRef>
          </c:val>
          <c:extLst>
            <c:ext xmlns:c16="http://schemas.microsoft.com/office/drawing/2014/chart" uri="{C3380CC4-5D6E-409C-BE32-E72D297353CC}">
              <c16:uniqueId val="{00000001-C05A-42F9-8CD9-01BEF064D455}"/>
            </c:ext>
          </c:extLst>
        </c:ser>
        <c:ser>
          <c:idx val="2"/>
          <c:order val="2"/>
          <c:tx>
            <c:strRef>
              <c:f>Sheet1!$D$1</c:f>
              <c:strCache>
                <c:ptCount val="1"/>
                <c:pt idx="0">
                  <c:v>Cancer</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Sheet1!$D$2:$D$4</c:f>
              <c:numCache>
                <c:formatCode>General</c:formatCode>
                <c:ptCount val="3"/>
                <c:pt idx="0">
                  <c:v>6</c:v>
                </c:pt>
                <c:pt idx="2">
                  <c:v>8</c:v>
                </c:pt>
              </c:numCache>
            </c:numRef>
          </c:val>
          <c:extLst>
            <c:ext xmlns:c16="http://schemas.microsoft.com/office/drawing/2014/chart" uri="{C3380CC4-5D6E-409C-BE32-E72D297353CC}">
              <c16:uniqueId val="{00000002-C05A-42F9-8CD9-01BEF064D455}"/>
            </c:ext>
          </c:extLst>
        </c:ser>
        <c:ser>
          <c:idx val="3"/>
          <c:order val="3"/>
          <c:tx>
            <c:strRef>
              <c:f>Sheet1!$E$1</c:f>
              <c:strCache>
                <c:ptCount val="1"/>
                <c:pt idx="0">
                  <c:v>Other</c:v>
                </c:pt>
              </c:strCache>
            </c:strRef>
          </c:tx>
          <c:spPr>
            <a:solidFill>
              <a:srgbClr val="5B9BD5">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Sheet1!$E$2:$E$4</c:f>
              <c:numCache>
                <c:formatCode>General</c:formatCode>
                <c:ptCount val="3"/>
                <c:pt idx="0">
                  <c:v>24</c:v>
                </c:pt>
                <c:pt idx="2">
                  <c:v>25</c:v>
                </c:pt>
              </c:numCache>
            </c:numRef>
          </c:val>
          <c:extLst>
            <c:ext xmlns:c16="http://schemas.microsoft.com/office/drawing/2014/chart" uri="{C3380CC4-5D6E-409C-BE32-E72D297353CC}">
              <c16:uniqueId val="{00000003-C05A-42F9-8CD9-01BEF064D455}"/>
            </c:ext>
          </c:extLst>
        </c:ser>
        <c:dLbls>
          <c:showLegendKey val="0"/>
          <c:showVal val="0"/>
          <c:showCatName val="0"/>
          <c:showSerName val="0"/>
          <c:showPercent val="0"/>
          <c:showBubbleSize val="0"/>
        </c:dLbls>
        <c:gapWidth val="219"/>
        <c:overlap val="100"/>
        <c:axId val="781373800"/>
        <c:axId val="781370520"/>
      </c:barChart>
      <c:catAx>
        <c:axId val="781373800"/>
        <c:scaling>
          <c:orientation val="minMax"/>
        </c:scaling>
        <c:delete val="0"/>
        <c:axPos val="b"/>
        <c:numFmt formatCode="General" sourceLinked="1"/>
        <c:majorTickMark val="none"/>
        <c:minorTickMark val="none"/>
        <c:tickLblPos val="nextTo"/>
        <c:spPr>
          <a:noFill/>
          <a:ln w="15875" cap="flat" cmpd="sng" algn="ctr">
            <a:solidFill>
              <a:sysClr val="windowText" lastClr="000000"/>
            </a:solidFill>
            <a:round/>
            <a:tailEnd type="arrow"/>
          </a:ln>
          <a:effectLst/>
        </c:spPr>
        <c:txPr>
          <a:bodyPr rot="-60000000" spcFirstLastPara="1" vertOverflow="ellipsis" vert="horz" wrap="square" anchor="ctr" anchorCtr="1"/>
          <a:lstStyle/>
          <a:p>
            <a:pPr>
              <a:defRPr sz="14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81370520"/>
        <c:crosses val="autoZero"/>
        <c:auto val="1"/>
        <c:lblAlgn val="ctr"/>
        <c:lblOffset val="100"/>
        <c:noMultiLvlLbl val="0"/>
      </c:catAx>
      <c:valAx>
        <c:axId val="781370520"/>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GB" sz="1400" b="1" dirty="0" err="1">
                    <a:solidFill>
                      <a:schemeClr val="tx1"/>
                    </a:solidFill>
                    <a:latin typeface="Arial" panose="020B0604020202020204" pitchFamily="34" charset="0"/>
                    <a:cs typeface="Arial" panose="020B0604020202020204" pitchFamily="34" charset="0"/>
                  </a:rPr>
                  <a:t>Số</a:t>
                </a:r>
                <a:r>
                  <a:rPr lang="en-GB" sz="1400" b="1" baseline="0" dirty="0">
                    <a:solidFill>
                      <a:schemeClr val="tx1"/>
                    </a:solidFill>
                    <a:latin typeface="Arial" panose="020B0604020202020204" pitchFamily="34" charset="0"/>
                    <a:cs typeface="Arial" panose="020B0604020202020204" pitchFamily="34" charset="0"/>
                  </a:rPr>
                  <a:t> ca </a:t>
                </a:r>
                <a:r>
                  <a:rPr lang="en-GB" sz="1400" b="1" baseline="0" dirty="0" err="1">
                    <a:solidFill>
                      <a:schemeClr val="tx1"/>
                    </a:solidFill>
                    <a:latin typeface="Arial" panose="020B0604020202020204" pitchFamily="34" charset="0"/>
                    <a:cs typeface="Arial" panose="020B0604020202020204" pitchFamily="34" charset="0"/>
                  </a:rPr>
                  <a:t>tử</a:t>
                </a:r>
                <a:r>
                  <a:rPr lang="en-GB" sz="1400" b="1" baseline="0" dirty="0">
                    <a:solidFill>
                      <a:schemeClr val="tx1"/>
                    </a:solidFill>
                    <a:latin typeface="Arial" panose="020B0604020202020204" pitchFamily="34" charset="0"/>
                    <a:cs typeface="Arial" panose="020B0604020202020204" pitchFamily="34" charset="0"/>
                  </a:rPr>
                  <a:t> </a:t>
                </a:r>
                <a:r>
                  <a:rPr lang="en-GB" sz="1400" b="1" baseline="0" dirty="0" err="1">
                    <a:solidFill>
                      <a:schemeClr val="tx1"/>
                    </a:solidFill>
                    <a:latin typeface="Arial" panose="020B0604020202020204" pitchFamily="34" charset="0"/>
                    <a:cs typeface="Arial" panose="020B0604020202020204" pitchFamily="34" charset="0"/>
                  </a:rPr>
                  <a:t>vong</a:t>
                </a:r>
                <a:endParaRPr lang="en-GB" sz="1400" b="1" dirty="0">
                  <a:solidFill>
                    <a:schemeClr val="tx1"/>
                  </a:solidFill>
                  <a:latin typeface="Arial" panose="020B0604020202020204" pitchFamily="34" charset="0"/>
                  <a:cs typeface="Arial" panose="020B0604020202020204" pitchFamily="34" charset="0"/>
                </a:endParaRP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15875">
            <a:solidFill>
              <a:sysClr val="windowText" lastClr="000000"/>
            </a:solidFill>
            <a:tailEnd type="arrow"/>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813738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570993403456934"/>
          <c:y val="0.29054747285469856"/>
          <c:w val="0.86236098737418643"/>
          <c:h val="0.6844382046859484"/>
        </c:manualLayout>
      </c:layout>
      <c:barChart>
        <c:barDir val="col"/>
        <c:grouping val="clustered"/>
        <c:varyColors val="0"/>
        <c:ser>
          <c:idx val="0"/>
          <c:order val="0"/>
          <c:tx>
            <c:strRef>
              <c:f>Sheet1!$B$1</c:f>
              <c:strCache>
                <c:ptCount val="1"/>
                <c:pt idx="0">
                  <c:v>placebo</c:v>
                </c:pt>
              </c:strCache>
            </c:strRef>
          </c:tx>
          <c:spPr>
            <a:solidFill>
              <a:schemeClr val="bg1">
                <a:lumMod val="50000"/>
              </a:schemeClr>
            </a:solidFill>
            <a:ln>
              <a:noFill/>
            </a:ln>
            <a:effectLst/>
          </c:spPr>
          <c:invertIfNegative val="0"/>
          <c:dLbls>
            <c:delete val="1"/>
          </c:dLbls>
          <c:cat>
            <c:numRef>
              <c:f>Sheet1!$A$2:$A$3</c:f>
              <c:numCache>
                <c:formatCode>h:mm</c:formatCode>
                <c:ptCount val="2"/>
                <c:pt idx="0">
                  <c:v>0.10416666666666667</c:v>
                </c:pt>
                <c:pt idx="1">
                  <c:v>0.9375</c:v>
                </c:pt>
              </c:numCache>
            </c:numRef>
          </c:cat>
          <c:val>
            <c:numRef>
              <c:f>Sheet1!$B$2:$B$3</c:f>
              <c:numCache>
                <c:formatCode>General</c:formatCode>
                <c:ptCount val="2"/>
                <c:pt idx="0">
                  <c:v>-7.0000000000000007E-2</c:v>
                </c:pt>
                <c:pt idx="1">
                  <c:v>0.05</c:v>
                </c:pt>
              </c:numCache>
            </c:numRef>
          </c:val>
          <c:extLst>
            <c:ext xmlns:c16="http://schemas.microsoft.com/office/drawing/2014/chart" uri="{C3380CC4-5D6E-409C-BE32-E72D297353CC}">
              <c16:uniqueId val="{00000000-E5FA-47D9-8FD3-185E5CD24210}"/>
            </c:ext>
          </c:extLst>
        </c:ser>
        <c:ser>
          <c:idx val="1"/>
          <c:order val="1"/>
          <c:tx>
            <c:strRef>
              <c:f>Sheet1!$C$1</c:f>
              <c:strCache>
                <c:ptCount val="1"/>
                <c:pt idx="0">
                  <c:v>TIO </c:v>
                </c:pt>
              </c:strCache>
            </c:strRef>
          </c:tx>
          <c:spPr>
            <a:solidFill>
              <a:srgbClr val="2E598E"/>
            </a:solidFill>
            <a:ln>
              <a:noFill/>
            </a:ln>
            <a:effectLst/>
          </c:spPr>
          <c:invertIfNegative val="0"/>
          <c:dLbls>
            <c:delete val="1"/>
          </c:dLbls>
          <c:cat>
            <c:numRef>
              <c:f>Sheet1!$A$2:$A$3</c:f>
              <c:numCache>
                <c:formatCode>h:mm</c:formatCode>
                <c:ptCount val="2"/>
                <c:pt idx="0">
                  <c:v>0.10416666666666667</c:v>
                </c:pt>
                <c:pt idx="1">
                  <c:v>0.9375</c:v>
                </c:pt>
              </c:numCache>
            </c:numRef>
          </c:cat>
          <c:val>
            <c:numRef>
              <c:f>Sheet1!$C$2:$C$3</c:f>
              <c:numCache>
                <c:formatCode>General</c:formatCode>
                <c:ptCount val="2"/>
                <c:pt idx="0">
                  <c:v>-0.48599999999999999</c:v>
                </c:pt>
                <c:pt idx="1">
                  <c:v>-6.7000000000000004E-2</c:v>
                </c:pt>
              </c:numCache>
            </c:numRef>
          </c:val>
          <c:extLst>
            <c:ext xmlns:c16="http://schemas.microsoft.com/office/drawing/2014/chart" uri="{C3380CC4-5D6E-409C-BE32-E72D297353CC}">
              <c16:uniqueId val="{00000001-E5FA-47D9-8FD3-185E5CD24210}"/>
            </c:ext>
          </c:extLst>
        </c:ser>
        <c:ser>
          <c:idx val="2"/>
          <c:order val="2"/>
          <c:tx>
            <c:strRef>
              <c:f>Sheet1!$D$1</c:f>
              <c:strCache>
                <c:ptCount val="1"/>
                <c:pt idx="0">
                  <c:v>TIO/OLO</c:v>
                </c:pt>
              </c:strCache>
            </c:strRef>
          </c:tx>
          <c:spPr>
            <a:solidFill>
              <a:srgbClr val="92D050"/>
            </a:solidFill>
            <a:ln>
              <a:noFill/>
            </a:ln>
            <a:effectLst/>
          </c:spPr>
          <c:invertIfNegative val="0"/>
          <c:dLbls>
            <c:delete val="1"/>
          </c:dLbls>
          <c:cat>
            <c:numRef>
              <c:f>Sheet1!$A$2:$A$3</c:f>
              <c:numCache>
                <c:formatCode>h:mm</c:formatCode>
                <c:ptCount val="2"/>
                <c:pt idx="0">
                  <c:v>0.10416666666666667</c:v>
                </c:pt>
                <c:pt idx="1">
                  <c:v>0.9375</c:v>
                </c:pt>
              </c:numCache>
            </c:numRef>
          </c:cat>
          <c:val>
            <c:numRef>
              <c:f>Sheet1!$D$2:$D$3</c:f>
              <c:numCache>
                <c:formatCode>General</c:formatCode>
                <c:ptCount val="2"/>
                <c:pt idx="0">
                  <c:v>-0.67500000000000004</c:v>
                </c:pt>
                <c:pt idx="1">
                  <c:v>-0.308</c:v>
                </c:pt>
              </c:numCache>
            </c:numRef>
          </c:val>
          <c:extLst>
            <c:ext xmlns:c16="http://schemas.microsoft.com/office/drawing/2014/chart" uri="{C3380CC4-5D6E-409C-BE32-E72D297353CC}">
              <c16:uniqueId val="{00000002-E5FA-47D9-8FD3-185E5CD24210}"/>
            </c:ext>
          </c:extLst>
        </c:ser>
        <c:dLbls>
          <c:dLblPos val="outEnd"/>
          <c:showLegendKey val="0"/>
          <c:showVal val="1"/>
          <c:showCatName val="0"/>
          <c:showSerName val="0"/>
          <c:showPercent val="0"/>
          <c:showBubbleSize val="0"/>
        </c:dLbls>
        <c:gapWidth val="219"/>
        <c:overlap val="-27"/>
        <c:axId val="611467352"/>
        <c:axId val="611466368"/>
      </c:barChart>
      <c:catAx>
        <c:axId val="611467352"/>
        <c:scaling>
          <c:orientation val="minMax"/>
        </c:scaling>
        <c:delete val="0"/>
        <c:axPos val="b"/>
        <c:numFmt formatCode="h:mm" sourceLinked="1"/>
        <c:majorTickMark val="none"/>
        <c:minorTickMark val="none"/>
        <c:tickLblPos val="none"/>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97" b="1" i="0" u="none" strike="noStrike" kern="1200" baseline="0">
                <a:solidFill>
                  <a:schemeClr val="bg1">
                    <a:lumMod val="50000"/>
                  </a:schemeClr>
                </a:solidFill>
                <a:latin typeface="+mn-lt"/>
                <a:ea typeface="+mn-ea"/>
                <a:cs typeface="+mn-cs"/>
              </a:defRPr>
            </a:pPr>
            <a:endParaRPr lang="en-US"/>
          </a:p>
        </c:txPr>
        <c:crossAx val="611466368"/>
        <c:crosses val="autoZero"/>
        <c:auto val="1"/>
        <c:lblAlgn val="ctr"/>
        <c:lblOffset val="100"/>
        <c:noMultiLvlLbl val="0"/>
      </c:catAx>
      <c:valAx>
        <c:axId val="611466368"/>
        <c:scaling>
          <c:orientation val="minMax"/>
          <c:min val="-0.8"/>
        </c:scaling>
        <c:delete val="0"/>
        <c:axPos val="l"/>
        <c:numFmt formatCode="#,##0.00"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611467352"/>
        <c:crosses val="autoZero"/>
        <c:crossBetween val="between"/>
        <c:majorUnit val="0.2"/>
        <c:minorUnit val="0.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1</c:v>
                </c:pt>
              </c:strCache>
            </c:strRef>
          </c:tx>
          <c:spPr>
            <a:solidFill>
              <a:schemeClr val="bg1">
                <a:lumMod val="75000"/>
              </a:schemeClr>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42BC-4C7C-A14F-E411B6EF5142}"/>
              </c:ext>
            </c:extLst>
          </c:dPt>
          <c:dLbls>
            <c:dLbl>
              <c:idx val="0"/>
              <c:layout>
                <c:manualLayout>
                  <c:x val="0"/>
                  <c:y val="-2.74241617044564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2BC-4C7C-A14F-E411B6EF5142}"/>
                </c:ext>
              </c:extLst>
            </c:dLbl>
            <c:spPr>
              <a:noFill/>
              <a:ln>
                <a:noFill/>
              </a:ln>
              <a:effectLst/>
            </c:spPr>
            <c:txPr>
              <a:bodyPr wrap="square" lIns="38100" tIns="19050" rIns="38100" bIns="19050" anchor="ctr">
                <a:spAutoFit/>
              </a:bodyPr>
              <a:lstStyle/>
              <a:p>
                <a:pPr>
                  <a:defRPr b="1">
                    <a:solidFill>
                      <a:schemeClr val="tx2"/>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c:f>
              <c:numCache>
                <c:formatCode>General</c:formatCode>
                <c:ptCount val="1"/>
              </c:numCache>
            </c:numRef>
          </c:cat>
          <c:val>
            <c:numRef>
              <c:f>Sheet1!$B$2</c:f>
              <c:numCache>
                <c:formatCode>General</c:formatCode>
                <c:ptCount val="1"/>
                <c:pt idx="0">
                  <c:v>0.11</c:v>
                </c:pt>
              </c:numCache>
            </c:numRef>
          </c:val>
          <c:extLst>
            <c:ext xmlns:c16="http://schemas.microsoft.com/office/drawing/2014/chart" uri="{C3380CC4-5D6E-409C-BE32-E72D297353CC}">
              <c16:uniqueId val="{00000001-42BC-4C7C-A14F-E411B6EF5142}"/>
            </c:ext>
          </c:extLst>
        </c:ser>
        <c:ser>
          <c:idx val="1"/>
          <c:order val="1"/>
          <c:tx>
            <c:strRef>
              <c:f>Sheet1!$C$1</c:f>
              <c:strCache>
                <c:ptCount val="1"/>
                <c:pt idx="0">
                  <c:v>Series 2</c:v>
                </c:pt>
              </c:strCache>
            </c:strRef>
          </c:tx>
          <c:spPr>
            <a:solidFill>
              <a:schemeClr val="tx2"/>
            </a:solidFill>
            <a:ln w="22599">
              <a:noFill/>
            </a:ln>
            <a:scene3d>
              <a:camera prst="orthographicFront"/>
              <a:lightRig rig="threePt" dir="t"/>
            </a:scene3d>
            <a:sp3d/>
          </c:spPr>
          <c:invertIfNegative val="0"/>
          <c:dPt>
            <c:idx val="0"/>
            <c:invertIfNegative val="0"/>
            <c:bubble3D val="0"/>
            <c:spPr>
              <a:solidFill>
                <a:srgbClr val="4472C4">
                  <a:lumMod val="50000"/>
                </a:srgbClr>
              </a:solidFill>
              <a:ln w="22599">
                <a:noFill/>
              </a:ln>
              <a:scene3d>
                <a:camera prst="orthographicFront"/>
                <a:lightRig rig="threePt" dir="t"/>
              </a:scene3d>
              <a:sp3d/>
            </c:spPr>
            <c:extLst>
              <c:ext xmlns:c16="http://schemas.microsoft.com/office/drawing/2014/chart" uri="{C3380CC4-5D6E-409C-BE32-E72D297353CC}">
                <c16:uniqueId val="{00000003-42BC-4C7C-A14F-E411B6EF5142}"/>
              </c:ext>
            </c:extLst>
          </c:dPt>
          <c:dLbls>
            <c:delete val="1"/>
          </c:dLbls>
          <c:cat>
            <c:numRef>
              <c:f>Sheet1!$A$2</c:f>
              <c:numCache>
                <c:formatCode>General</c:formatCode>
                <c:ptCount val="1"/>
              </c:numCache>
            </c:numRef>
          </c:cat>
          <c:val>
            <c:numRef>
              <c:f>Sheet1!$C$2</c:f>
              <c:numCache>
                <c:formatCode>General</c:formatCode>
                <c:ptCount val="1"/>
                <c:pt idx="0">
                  <c:v>1.1399999999999999</c:v>
                </c:pt>
              </c:numCache>
            </c:numRef>
          </c:val>
          <c:extLst>
            <c:ext xmlns:c16="http://schemas.microsoft.com/office/drawing/2014/chart" uri="{C3380CC4-5D6E-409C-BE32-E72D297353CC}">
              <c16:uniqueId val="{00000004-42BC-4C7C-A14F-E411B6EF5142}"/>
            </c:ext>
          </c:extLst>
        </c:ser>
        <c:ser>
          <c:idx val="2"/>
          <c:order val="2"/>
          <c:tx>
            <c:strRef>
              <c:f>Sheet1!$D$1</c:f>
              <c:strCache>
                <c:ptCount val="1"/>
                <c:pt idx="0">
                  <c:v>Series 3</c:v>
                </c:pt>
              </c:strCache>
            </c:strRef>
          </c:tx>
          <c:spPr>
            <a:solidFill>
              <a:srgbClr val="92D050"/>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6-42BC-4C7C-A14F-E411B6EF5142}"/>
              </c:ext>
            </c:extLst>
          </c:dPt>
          <c:dLbls>
            <c:delete val="1"/>
          </c:dLbls>
          <c:cat>
            <c:numRef>
              <c:f>Sheet1!$A$2</c:f>
              <c:numCache>
                <c:formatCode>General</c:formatCode>
                <c:ptCount val="1"/>
              </c:numCache>
            </c:numRef>
          </c:cat>
          <c:val>
            <c:numRef>
              <c:f>Sheet1!$D$2</c:f>
              <c:numCache>
                <c:formatCode>General</c:formatCode>
                <c:ptCount val="1"/>
                <c:pt idx="0">
                  <c:v>1.73</c:v>
                </c:pt>
              </c:numCache>
            </c:numRef>
          </c:val>
          <c:extLst>
            <c:ext xmlns:c16="http://schemas.microsoft.com/office/drawing/2014/chart" uri="{C3380CC4-5D6E-409C-BE32-E72D297353CC}">
              <c16:uniqueId val="{00000007-42BC-4C7C-A14F-E411B6EF5142}"/>
            </c:ext>
          </c:extLst>
        </c:ser>
        <c:dLbls>
          <c:dLblPos val="outEnd"/>
          <c:showLegendKey val="0"/>
          <c:showVal val="1"/>
          <c:showCatName val="0"/>
          <c:showSerName val="0"/>
          <c:showPercent val="0"/>
          <c:showBubbleSize val="0"/>
        </c:dLbls>
        <c:gapWidth val="100"/>
        <c:overlap val="-20"/>
        <c:axId val="398546384"/>
        <c:axId val="398703408"/>
      </c:barChart>
      <c:catAx>
        <c:axId val="398546384"/>
        <c:scaling>
          <c:orientation val="minMax"/>
        </c:scaling>
        <c:delete val="0"/>
        <c:axPos val="b"/>
        <c:numFmt formatCode="General" sourceLinked="1"/>
        <c:majorTickMark val="out"/>
        <c:minorTickMark val="none"/>
        <c:tickLblPos val="nextTo"/>
        <c:spPr>
          <a:ln w="6350">
            <a:solidFill>
              <a:schemeClr val="tx2"/>
            </a:solidFill>
            <a:prstDash val="solid"/>
          </a:ln>
        </c:spPr>
        <c:txPr>
          <a:bodyPr rot="-60000000" vert="horz"/>
          <a:lstStyle/>
          <a:p>
            <a:pPr>
              <a:defRPr/>
            </a:pPr>
            <a:endParaRPr lang="en-US"/>
          </a:p>
        </c:txPr>
        <c:crossAx val="398703408"/>
        <c:crosses val="autoZero"/>
        <c:auto val="1"/>
        <c:lblAlgn val="ctr"/>
        <c:lblOffset val="100"/>
        <c:noMultiLvlLbl val="0"/>
      </c:catAx>
      <c:valAx>
        <c:axId val="398703408"/>
        <c:scaling>
          <c:orientation val="minMax"/>
          <c:max val="2"/>
        </c:scaling>
        <c:delete val="0"/>
        <c:axPos val="l"/>
        <c:numFmt formatCode="General" sourceLinked="1"/>
        <c:majorTickMark val="out"/>
        <c:minorTickMark val="none"/>
        <c:tickLblPos val="nextTo"/>
        <c:spPr>
          <a:ln w="6350">
            <a:solidFill>
              <a:schemeClr val="tx2"/>
            </a:solidFill>
            <a:prstDash val="solid"/>
          </a:ln>
        </c:spPr>
        <c:txPr>
          <a:bodyPr rot="-60000000" vert="horz"/>
          <a:lstStyle/>
          <a:p>
            <a:pPr algn="r" rtl="0">
              <a:defRPr>
                <a:solidFill>
                  <a:schemeClr val="tx2"/>
                </a:solidFill>
              </a:defRPr>
            </a:pPr>
            <a:endParaRPr lang="en-US"/>
          </a:p>
        </c:txPr>
        <c:crossAx val="398546384"/>
        <c:crosses val="autoZero"/>
        <c:crossBetween val="between"/>
        <c:majorUnit val="0.5"/>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1</c:v>
                </c:pt>
              </c:strCache>
            </c:strRef>
          </c:tx>
          <c:spPr>
            <a:solidFill>
              <a:schemeClr val="bg1">
                <a:lumMod val="75000"/>
              </a:schemeClr>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4CC5-499F-9213-E4F1FCE74D86}"/>
              </c:ext>
            </c:extLst>
          </c:dPt>
          <c:dLbls>
            <c:spPr>
              <a:noFill/>
              <a:ln>
                <a:noFill/>
              </a:ln>
              <a:effectLst/>
            </c:spPr>
            <c:txPr>
              <a:bodyPr wrap="square" lIns="38100" tIns="19050" rIns="38100" bIns="19050" anchor="ctr">
                <a:spAutoFit/>
              </a:bodyPr>
              <a:lstStyle/>
              <a:p>
                <a:pPr>
                  <a:defRPr b="1">
                    <a:solidFill>
                      <a:schemeClr val="tx2"/>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26.2</c:v>
                </c:pt>
              </c:numCache>
            </c:numRef>
          </c:val>
          <c:extLst>
            <c:ext xmlns:c16="http://schemas.microsoft.com/office/drawing/2014/chart" uri="{C3380CC4-5D6E-409C-BE32-E72D297353CC}">
              <c16:uniqueId val="{00000001-4CC5-499F-9213-E4F1FCE74D86}"/>
            </c:ext>
          </c:extLst>
        </c:ser>
        <c:ser>
          <c:idx val="1"/>
          <c:order val="1"/>
          <c:tx>
            <c:strRef>
              <c:f>Sheet1!$C$1</c:f>
              <c:strCache>
                <c:ptCount val="1"/>
                <c:pt idx="0">
                  <c:v>Series 2</c:v>
                </c:pt>
              </c:strCache>
            </c:strRef>
          </c:tx>
          <c:spPr>
            <a:solidFill>
              <a:srgbClr val="4472C4">
                <a:lumMod val="50000"/>
              </a:srgbClr>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3-4CC5-499F-9213-E4F1FCE74D86}"/>
              </c:ext>
            </c:extLst>
          </c:dPt>
          <c:dLbls>
            <c:delete val="1"/>
          </c:dLbls>
          <c:cat>
            <c:numRef>
              <c:f>Sheet1!$A$2</c:f>
              <c:numCache>
                <c:formatCode>General</c:formatCode>
                <c:ptCount val="1"/>
              </c:numCache>
            </c:numRef>
          </c:cat>
          <c:val>
            <c:numRef>
              <c:f>Sheet1!$C$2</c:f>
              <c:numCache>
                <c:formatCode>General</c:formatCode>
                <c:ptCount val="1"/>
                <c:pt idx="0">
                  <c:v>41</c:v>
                </c:pt>
              </c:numCache>
            </c:numRef>
          </c:val>
          <c:extLst>
            <c:ext xmlns:c16="http://schemas.microsoft.com/office/drawing/2014/chart" uri="{C3380CC4-5D6E-409C-BE32-E72D297353CC}">
              <c16:uniqueId val="{00000004-4CC5-499F-9213-E4F1FCE74D86}"/>
            </c:ext>
          </c:extLst>
        </c:ser>
        <c:ser>
          <c:idx val="2"/>
          <c:order val="2"/>
          <c:tx>
            <c:strRef>
              <c:f>Sheet1!$D$1</c:f>
              <c:strCache>
                <c:ptCount val="1"/>
                <c:pt idx="0">
                  <c:v>Series 3</c:v>
                </c:pt>
              </c:strCache>
            </c:strRef>
          </c:tx>
          <c:spPr>
            <a:solidFill>
              <a:srgbClr val="92D050"/>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6-4CC5-499F-9213-E4F1FCE74D86}"/>
              </c:ext>
            </c:extLst>
          </c:dPt>
          <c:dLbls>
            <c:delete val="1"/>
          </c:dLbls>
          <c:cat>
            <c:numRef>
              <c:f>Sheet1!$A$2</c:f>
              <c:numCache>
                <c:formatCode>General</c:formatCode>
                <c:ptCount val="1"/>
              </c:numCache>
            </c:numRef>
          </c:cat>
          <c:val>
            <c:numRef>
              <c:f>Sheet1!$D$2</c:f>
              <c:numCache>
                <c:formatCode>General</c:formatCode>
                <c:ptCount val="1"/>
                <c:pt idx="0">
                  <c:v>53.9</c:v>
                </c:pt>
              </c:numCache>
            </c:numRef>
          </c:val>
          <c:extLst>
            <c:ext xmlns:c16="http://schemas.microsoft.com/office/drawing/2014/chart" uri="{C3380CC4-5D6E-409C-BE32-E72D297353CC}">
              <c16:uniqueId val="{00000007-4CC5-499F-9213-E4F1FCE74D86}"/>
            </c:ext>
          </c:extLst>
        </c:ser>
        <c:dLbls>
          <c:dLblPos val="outEnd"/>
          <c:showLegendKey val="0"/>
          <c:showVal val="1"/>
          <c:showCatName val="0"/>
          <c:showSerName val="0"/>
          <c:showPercent val="0"/>
          <c:showBubbleSize val="0"/>
        </c:dLbls>
        <c:gapWidth val="100"/>
        <c:overlap val="-20"/>
        <c:axId val="401801472"/>
        <c:axId val="401804224"/>
      </c:barChart>
      <c:catAx>
        <c:axId val="401801472"/>
        <c:scaling>
          <c:orientation val="minMax"/>
        </c:scaling>
        <c:delete val="0"/>
        <c:axPos val="b"/>
        <c:numFmt formatCode="General" sourceLinked="1"/>
        <c:majorTickMark val="out"/>
        <c:minorTickMark val="none"/>
        <c:tickLblPos val="nextTo"/>
        <c:spPr>
          <a:ln w="6350">
            <a:solidFill>
              <a:schemeClr val="tx2"/>
            </a:solidFill>
            <a:prstDash val="solid"/>
          </a:ln>
        </c:spPr>
        <c:txPr>
          <a:bodyPr rot="-60000000" vert="horz"/>
          <a:lstStyle/>
          <a:p>
            <a:pPr>
              <a:defRPr/>
            </a:pPr>
            <a:endParaRPr lang="en-US"/>
          </a:p>
        </c:txPr>
        <c:crossAx val="401804224"/>
        <c:crosses val="autoZero"/>
        <c:auto val="1"/>
        <c:lblAlgn val="ctr"/>
        <c:lblOffset val="100"/>
        <c:noMultiLvlLbl val="0"/>
      </c:catAx>
      <c:valAx>
        <c:axId val="401804224"/>
        <c:scaling>
          <c:orientation val="minMax"/>
        </c:scaling>
        <c:delete val="0"/>
        <c:axPos val="l"/>
        <c:numFmt formatCode="General" sourceLinked="1"/>
        <c:majorTickMark val="out"/>
        <c:minorTickMark val="none"/>
        <c:tickLblPos val="nextTo"/>
        <c:spPr>
          <a:ln w="6350">
            <a:solidFill>
              <a:schemeClr val="tx2"/>
            </a:solidFill>
            <a:prstDash val="solid"/>
          </a:ln>
        </c:spPr>
        <c:txPr>
          <a:bodyPr rot="-60000000" vert="horz"/>
          <a:lstStyle/>
          <a:p>
            <a:pPr algn="r" rtl="0">
              <a:defRPr>
                <a:solidFill>
                  <a:schemeClr val="tx2"/>
                </a:solidFill>
              </a:defRPr>
            </a:pPr>
            <a:endParaRPr lang="en-US"/>
          </a:p>
        </c:txPr>
        <c:crossAx val="401801472"/>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882639100754001"/>
          <c:y val="4.1335409333550101E-2"/>
          <c:w val="0.77219104947329598"/>
          <c:h val="0.85535732455991598"/>
        </c:manualLayout>
      </c:layout>
      <c:barChart>
        <c:barDir val="col"/>
        <c:grouping val="stacked"/>
        <c:varyColors val="0"/>
        <c:ser>
          <c:idx val="0"/>
          <c:order val="0"/>
          <c:tx>
            <c:strRef>
              <c:f>Sheet1!$B$1</c:f>
              <c:strCache>
                <c:ptCount val="1"/>
                <c:pt idx="0">
                  <c:v>mod+severe</c:v>
                </c:pt>
              </c:strCache>
            </c:strRef>
          </c:tx>
          <c:spPr>
            <a:solidFill>
              <a:srgbClr val="2E598E"/>
            </a:solidFill>
            <a:ln w="28575">
              <a:noFill/>
            </a:ln>
          </c:spPr>
          <c:invertIfNegative val="0"/>
          <c:dPt>
            <c:idx val="0"/>
            <c:invertIfNegative val="0"/>
            <c:bubble3D val="0"/>
            <c:spPr>
              <a:solidFill>
                <a:srgbClr val="4472C4">
                  <a:lumMod val="75000"/>
                </a:srgbClr>
              </a:solidFill>
              <a:ln w="28575">
                <a:noFill/>
              </a:ln>
            </c:spPr>
            <c:extLst>
              <c:ext xmlns:c16="http://schemas.microsoft.com/office/drawing/2014/chart" uri="{C3380CC4-5D6E-409C-BE32-E72D297353CC}">
                <c16:uniqueId val="{00000001-1457-4CC9-ADFF-EE85C97808D2}"/>
              </c:ext>
            </c:extLst>
          </c:dPt>
          <c:dPt>
            <c:idx val="1"/>
            <c:invertIfNegative val="0"/>
            <c:bubble3D val="0"/>
            <c:spPr>
              <a:solidFill>
                <a:srgbClr val="92D050"/>
              </a:solidFill>
              <a:ln w="28575">
                <a:noFill/>
              </a:ln>
            </c:spPr>
            <c:extLst>
              <c:ext xmlns:c16="http://schemas.microsoft.com/office/drawing/2014/chart" uri="{C3380CC4-5D6E-409C-BE32-E72D297353CC}">
                <c16:uniqueId val="{00000003-1457-4CC9-ADFF-EE85C97808D2}"/>
              </c:ext>
            </c:extLst>
          </c:dPt>
          <c:dLbls>
            <c:delete val="1"/>
          </c:dLbls>
          <c:cat>
            <c:numRef>
              <c:f>Sheet1!$A$2:$A$3</c:f>
              <c:numCache>
                <c:formatCode>General</c:formatCode>
                <c:ptCount val="2"/>
              </c:numCache>
            </c:numRef>
          </c:cat>
          <c:val>
            <c:numRef>
              <c:f>Sheet1!$B$2:$B$3</c:f>
              <c:numCache>
                <c:formatCode>General</c:formatCode>
                <c:ptCount val="2"/>
                <c:pt idx="0">
                  <c:v>0.77</c:v>
                </c:pt>
                <c:pt idx="1">
                  <c:v>0.68</c:v>
                </c:pt>
              </c:numCache>
            </c:numRef>
          </c:val>
          <c:extLst>
            <c:ext xmlns:c16="http://schemas.microsoft.com/office/drawing/2014/chart" uri="{C3380CC4-5D6E-409C-BE32-E72D297353CC}">
              <c16:uniqueId val="{00000004-1457-4CC9-ADFF-EE85C97808D2}"/>
            </c:ext>
          </c:extLst>
        </c:ser>
        <c:dLbls>
          <c:showLegendKey val="0"/>
          <c:showVal val="1"/>
          <c:showCatName val="0"/>
          <c:showSerName val="0"/>
          <c:showPercent val="0"/>
          <c:showBubbleSize val="0"/>
        </c:dLbls>
        <c:gapWidth val="100"/>
        <c:overlap val="-20"/>
        <c:axId val="414684384"/>
        <c:axId val="414686704"/>
      </c:barChart>
      <c:catAx>
        <c:axId val="414684384"/>
        <c:scaling>
          <c:orientation val="minMax"/>
        </c:scaling>
        <c:delete val="0"/>
        <c:axPos val="b"/>
        <c:numFmt formatCode="General" sourceLinked="1"/>
        <c:majorTickMark val="out"/>
        <c:minorTickMark val="none"/>
        <c:tickLblPos val="low"/>
        <c:spPr>
          <a:ln w="12700"/>
        </c:spPr>
        <c:txPr>
          <a:bodyPr/>
          <a:lstStyle/>
          <a:p>
            <a:pPr>
              <a:defRPr sz="1200">
                <a:solidFill>
                  <a:schemeClr val="accent1"/>
                </a:solidFill>
                <a:latin typeface="+mn-lt"/>
                <a:cs typeface="Arial" panose="020B0604020202020204" pitchFamily="34" charset="0"/>
              </a:defRPr>
            </a:pPr>
            <a:endParaRPr lang="en-US"/>
          </a:p>
        </c:txPr>
        <c:crossAx val="414686704"/>
        <c:crossesAt val="0"/>
        <c:auto val="1"/>
        <c:lblAlgn val="ctr"/>
        <c:lblOffset val="100"/>
        <c:noMultiLvlLbl val="0"/>
      </c:catAx>
      <c:valAx>
        <c:axId val="414686704"/>
        <c:scaling>
          <c:orientation val="minMax"/>
          <c:max val="1"/>
          <c:min val="0"/>
        </c:scaling>
        <c:delete val="0"/>
        <c:axPos val="l"/>
        <c:numFmt formatCode="#,##0.0" sourceLinked="0"/>
        <c:majorTickMark val="out"/>
        <c:minorTickMark val="none"/>
        <c:tickLblPos val="nextTo"/>
        <c:spPr>
          <a:ln w="12700">
            <a:solidFill>
              <a:srgbClr val="080808"/>
            </a:solidFill>
          </a:ln>
        </c:spPr>
        <c:txPr>
          <a:bodyPr/>
          <a:lstStyle/>
          <a:p>
            <a:pPr>
              <a:defRPr sz="1200">
                <a:solidFill>
                  <a:srgbClr val="080808"/>
                </a:solidFill>
                <a:latin typeface="Arial" panose="020B0604020202020204" pitchFamily="34" charset="0"/>
                <a:cs typeface="Arial" panose="020B0604020202020204" pitchFamily="34" charset="0"/>
              </a:defRPr>
            </a:pPr>
            <a:endParaRPr lang="en-US"/>
          </a:p>
        </c:txPr>
        <c:crossAx val="414684384"/>
        <c:crosses val="autoZero"/>
        <c:crossBetween val="between"/>
        <c:majorUnit val="0.2"/>
      </c:valAx>
    </c:plotArea>
    <c:plotVisOnly val="1"/>
    <c:dispBlanksAs val="gap"/>
    <c:showDLblsOverMax val="0"/>
  </c:chart>
  <c:txPr>
    <a:bodyPr/>
    <a:lstStyle/>
    <a:p>
      <a:pPr>
        <a:defRPr sz="1000">
          <a:latin typeface="BISans" charset="0"/>
          <a:ea typeface="BISans" charset="0"/>
          <a:cs typeface="BISans" charset="0"/>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882639100754001"/>
          <c:y val="4.1335409333550101E-2"/>
          <c:w val="0.77219104947329598"/>
          <c:h val="0.85535732455991598"/>
        </c:manualLayout>
      </c:layout>
      <c:barChart>
        <c:barDir val="col"/>
        <c:grouping val="stacked"/>
        <c:varyColors val="0"/>
        <c:ser>
          <c:idx val="0"/>
          <c:order val="0"/>
          <c:tx>
            <c:strRef>
              <c:f>Sheet1!$B$1</c:f>
              <c:strCache>
                <c:ptCount val="1"/>
                <c:pt idx="0">
                  <c:v>mod+severe</c:v>
                </c:pt>
              </c:strCache>
            </c:strRef>
          </c:tx>
          <c:spPr>
            <a:solidFill>
              <a:srgbClr val="2E598E"/>
            </a:solidFill>
            <a:ln w="28575">
              <a:noFill/>
            </a:ln>
          </c:spPr>
          <c:invertIfNegative val="0"/>
          <c:dPt>
            <c:idx val="0"/>
            <c:invertIfNegative val="0"/>
            <c:bubble3D val="0"/>
            <c:spPr>
              <a:solidFill>
                <a:srgbClr val="4472C4">
                  <a:lumMod val="75000"/>
                </a:srgbClr>
              </a:solidFill>
              <a:ln w="28575">
                <a:noFill/>
              </a:ln>
            </c:spPr>
            <c:extLst>
              <c:ext xmlns:c16="http://schemas.microsoft.com/office/drawing/2014/chart" uri="{C3380CC4-5D6E-409C-BE32-E72D297353CC}">
                <c16:uniqueId val="{00000001-1F10-4755-99A9-26F92E27F2AF}"/>
              </c:ext>
            </c:extLst>
          </c:dPt>
          <c:dPt>
            <c:idx val="1"/>
            <c:invertIfNegative val="0"/>
            <c:bubble3D val="0"/>
            <c:spPr>
              <a:solidFill>
                <a:srgbClr val="92D050"/>
              </a:solidFill>
              <a:ln w="28575">
                <a:noFill/>
              </a:ln>
            </c:spPr>
            <c:extLst>
              <c:ext xmlns:c16="http://schemas.microsoft.com/office/drawing/2014/chart" uri="{C3380CC4-5D6E-409C-BE32-E72D297353CC}">
                <c16:uniqueId val="{00000003-1F10-4755-99A9-26F92E27F2AF}"/>
              </c:ext>
            </c:extLst>
          </c:dPt>
          <c:cat>
            <c:numRef>
              <c:f>Sheet1!$A$2:$A$3</c:f>
              <c:numCache>
                <c:formatCode>General</c:formatCode>
                <c:ptCount val="2"/>
              </c:numCache>
            </c:numRef>
          </c:cat>
          <c:val>
            <c:numRef>
              <c:f>Sheet1!$B$2:$B$3</c:f>
              <c:numCache>
                <c:formatCode>General</c:formatCode>
                <c:ptCount val="2"/>
                <c:pt idx="0">
                  <c:v>0.13</c:v>
                </c:pt>
                <c:pt idx="1">
                  <c:v>0.11</c:v>
                </c:pt>
              </c:numCache>
            </c:numRef>
          </c:val>
          <c:extLst>
            <c:ext xmlns:c16="http://schemas.microsoft.com/office/drawing/2014/chart" uri="{C3380CC4-5D6E-409C-BE32-E72D297353CC}">
              <c16:uniqueId val="{00000004-1F10-4755-99A9-26F92E27F2AF}"/>
            </c:ext>
          </c:extLst>
        </c:ser>
        <c:dLbls>
          <c:showLegendKey val="0"/>
          <c:showVal val="0"/>
          <c:showCatName val="0"/>
          <c:showSerName val="0"/>
          <c:showPercent val="0"/>
          <c:showBubbleSize val="0"/>
        </c:dLbls>
        <c:gapWidth val="100"/>
        <c:overlap val="-20"/>
        <c:axId val="411129456"/>
        <c:axId val="411067056"/>
      </c:barChart>
      <c:catAx>
        <c:axId val="411129456"/>
        <c:scaling>
          <c:orientation val="minMax"/>
        </c:scaling>
        <c:delete val="0"/>
        <c:axPos val="b"/>
        <c:numFmt formatCode="General" sourceLinked="1"/>
        <c:majorTickMark val="out"/>
        <c:minorTickMark val="none"/>
        <c:tickLblPos val="low"/>
        <c:spPr>
          <a:ln w="12700"/>
        </c:spPr>
        <c:txPr>
          <a:bodyPr/>
          <a:lstStyle/>
          <a:p>
            <a:pPr>
              <a:defRPr sz="1200">
                <a:solidFill>
                  <a:schemeClr val="accent1"/>
                </a:solidFill>
                <a:latin typeface="+mn-lt"/>
                <a:cs typeface="Arial" panose="020B0604020202020204" pitchFamily="34" charset="0"/>
              </a:defRPr>
            </a:pPr>
            <a:endParaRPr lang="en-US"/>
          </a:p>
        </c:txPr>
        <c:crossAx val="411067056"/>
        <c:crossesAt val="0"/>
        <c:auto val="1"/>
        <c:lblAlgn val="ctr"/>
        <c:lblOffset val="100"/>
        <c:noMultiLvlLbl val="0"/>
      </c:catAx>
      <c:valAx>
        <c:axId val="411067056"/>
        <c:scaling>
          <c:orientation val="minMax"/>
          <c:max val="1"/>
          <c:min val="0"/>
        </c:scaling>
        <c:delete val="0"/>
        <c:axPos val="l"/>
        <c:numFmt formatCode="#,##0.0" sourceLinked="0"/>
        <c:majorTickMark val="out"/>
        <c:minorTickMark val="none"/>
        <c:tickLblPos val="nextTo"/>
        <c:spPr>
          <a:ln w="12700">
            <a:solidFill>
              <a:srgbClr val="080808"/>
            </a:solidFill>
          </a:ln>
        </c:spPr>
        <c:txPr>
          <a:bodyPr/>
          <a:lstStyle/>
          <a:p>
            <a:pPr>
              <a:defRPr sz="1200">
                <a:solidFill>
                  <a:srgbClr val="080808"/>
                </a:solidFill>
                <a:latin typeface="Arial" panose="020B0604020202020204" pitchFamily="34" charset="0"/>
                <a:cs typeface="Arial" panose="020B0604020202020204" pitchFamily="34" charset="0"/>
              </a:defRPr>
            </a:pPr>
            <a:endParaRPr lang="en-US"/>
          </a:p>
        </c:txPr>
        <c:crossAx val="411129456"/>
        <c:crosses val="autoZero"/>
        <c:crossBetween val="between"/>
        <c:majorUnit val="0.2"/>
      </c:valAx>
    </c:plotArea>
    <c:plotVisOnly val="1"/>
    <c:dispBlanksAs val="gap"/>
    <c:showDLblsOverMax val="0"/>
  </c:chart>
  <c:txPr>
    <a:bodyPr/>
    <a:lstStyle/>
    <a:p>
      <a:pPr>
        <a:defRPr sz="1000">
          <a:latin typeface="BISans" charset="0"/>
          <a:ea typeface="BISans" charset="0"/>
          <a:cs typeface="BISans" charset="0"/>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2</c:v>
                </c:pt>
              </c:strCache>
            </c:strRef>
          </c:tx>
          <c:spPr>
            <a:solidFill>
              <a:srgbClr val="2E598E"/>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03BC-4FD7-BF42-87DB6B12B066}"/>
              </c:ext>
            </c:extLst>
          </c:dPt>
          <c:dLbls>
            <c:dLbl>
              <c:idx val="0"/>
              <c:layout>
                <c:manualLayout>
                  <c:x val="0"/>
                  <c:y val="-0.11200624412762539"/>
                </c:manualLayout>
              </c:layout>
              <c:spPr>
                <a:noFill/>
                <a:ln>
                  <a:noFill/>
                </a:ln>
                <a:effectLst/>
              </c:spPr>
              <c:txPr>
                <a:bodyPr wrap="square" lIns="38100" tIns="19050" rIns="38100" bIns="19050" anchor="ctr">
                  <a:spAutoFit/>
                </a:bodyPr>
                <a:lstStyle/>
                <a:p>
                  <a:pPr>
                    <a:defRPr b="1">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3BC-4FD7-BF42-87DB6B12B066}"/>
                </c:ext>
              </c:extLst>
            </c:dLbl>
            <c:spPr>
              <a:noFill/>
              <a:ln>
                <a:noFill/>
              </a:ln>
              <a:effectLst/>
            </c:spPr>
            <c:txPr>
              <a:bodyPr wrap="square" lIns="38100" tIns="19050" rIns="38100" bIns="19050" anchor="ctr">
                <a:spAutoFit/>
              </a:bodyPr>
              <a:lstStyle/>
              <a:p>
                <a:pPr>
                  <a:defRPr>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-3.1</c:v>
                </c:pt>
              </c:numCache>
            </c:numRef>
          </c:val>
          <c:extLst>
            <c:ext xmlns:c16="http://schemas.microsoft.com/office/drawing/2014/chart" uri="{C3380CC4-5D6E-409C-BE32-E72D297353CC}">
              <c16:uniqueId val="{00000001-03BC-4FD7-BF42-87DB6B12B066}"/>
            </c:ext>
          </c:extLst>
        </c:ser>
        <c:ser>
          <c:idx val="1"/>
          <c:order val="1"/>
          <c:tx>
            <c:strRef>
              <c:f>Sheet1!$C$1</c:f>
              <c:strCache>
                <c:ptCount val="1"/>
                <c:pt idx="0">
                  <c:v>Series 3</c:v>
                </c:pt>
              </c:strCache>
            </c:strRef>
          </c:tx>
          <c:spPr>
            <a:solidFill>
              <a:srgbClr val="9DDD58"/>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2-03BC-4FD7-BF42-87DB6B12B066}"/>
              </c:ext>
            </c:extLst>
          </c:dPt>
          <c:dLbls>
            <c:dLbl>
              <c:idx val="0"/>
              <c:layout>
                <c:manualLayout>
                  <c:x val="0"/>
                  <c:y val="-8.0004460091160981E-2"/>
                </c:manualLayout>
              </c:layout>
              <c:spPr>
                <a:noFill/>
                <a:ln>
                  <a:noFill/>
                </a:ln>
                <a:effectLst/>
              </c:spPr>
              <c:txPr>
                <a:bodyPr wrap="square" lIns="38100" tIns="19050" rIns="38100" bIns="19050" anchor="ctr">
                  <a:spAutoFit/>
                </a:bodyPr>
                <a:lstStyle/>
                <a:p>
                  <a:pPr>
                    <a:defRPr b="1">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3BC-4FD7-BF42-87DB6B12B066}"/>
                </c:ext>
              </c:extLst>
            </c:dLbl>
            <c:spPr>
              <a:noFill/>
              <a:ln>
                <a:noFill/>
              </a:ln>
              <a:effectLst/>
            </c:spPr>
            <c:txPr>
              <a:bodyPr wrap="square" lIns="38100" tIns="19050" rIns="38100" bIns="19050" anchor="ctr">
                <a:spAutoFit/>
              </a:bodyPr>
              <a:lstStyle/>
              <a:p>
                <a:pPr>
                  <a:defRPr>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c:f>
              <c:numCache>
                <c:formatCode>General</c:formatCode>
                <c:ptCount val="1"/>
              </c:numCache>
            </c:numRef>
          </c:cat>
          <c:val>
            <c:numRef>
              <c:f>Sheet1!$C$2</c:f>
              <c:numCache>
                <c:formatCode>0.0</c:formatCode>
                <c:ptCount val="1"/>
                <c:pt idx="0">
                  <c:v>-6</c:v>
                </c:pt>
              </c:numCache>
            </c:numRef>
          </c:val>
          <c:extLst>
            <c:ext xmlns:c16="http://schemas.microsoft.com/office/drawing/2014/chart" uri="{C3380CC4-5D6E-409C-BE32-E72D297353CC}">
              <c16:uniqueId val="{00000003-03BC-4FD7-BF42-87DB6B12B066}"/>
            </c:ext>
          </c:extLst>
        </c:ser>
        <c:dLbls>
          <c:showLegendKey val="0"/>
          <c:showVal val="1"/>
          <c:showCatName val="0"/>
          <c:showSerName val="0"/>
          <c:showPercent val="0"/>
          <c:showBubbleSize val="0"/>
        </c:dLbls>
        <c:gapWidth val="100"/>
        <c:overlap val="-20"/>
        <c:axId val="322433992"/>
        <c:axId val="322434384"/>
      </c:barChart>
      <c:catAx>
        <c:axId val="322433992"/>
        <c:scaling>
          <c:orientation val="minMax"/>
        </c:scaling>
        <c:delete val="0"/>
        <c:axPos val="b"/>
        <c:numFmt formatCode="General" sourceLinked="1"/>
        <c:majorTickMark val="in"/>
        <c:minorTickMark val="none"/>
        <c:tickLblPos val="nextTo"/>
        <c:spPr>
          <a:ln w="6350">
            <a:solidFill>
              <a:schemeClr val="tx1"/>
            </a:solidFill>
            <a:prstDash val="solid"/>
          </a:ln>
        </c:spPr>
        <c:txPr>
          <a:bodyPr rot="-60000000" vert="horz"/>
          <a:lstStyle/>
          <a:p>
            <a:pPr>
              <a:defRPr/>
            </a:pPr>
            <a:endParaRPr lang="en-US"/>
          </a:p>
        </c:txPr>
        <c:crossAx val="322434384"/>
        <c:crosses val="autoZero"/>
        <c:auto val="1"/>
        <c:lblAlgn val="ctr"/>
        <c:lblOffset val="100"/>
        <c:noMultiLvlLbl val="0"/>
      </c:catAx>
      <c:valAx>
        <c:axId val="322434384"/>
        <c:scaling>
          <c:orientation val="minMax"/>
        </c:scaling>
        <c:delete val="0"/>
        <c:axPos val="l"/>
        <c:numFmt formatCode="General" sourceLinked="1"/>
        <c:majorTickMark val="out"/>
        <c:minorTickMark val="none"/>
        <c:tickLblPos val="nextTo"/>
        <c:spPr>
          <a:ln w="6350">
            <a:solidFill>
              <a:schemeClr val="tx1"/>
            </a:solidFill>
            <a:prstDash val="solid"/>
          </a:ln>
        </c:spPr>
        <c:txPr>
          <a:bodyPr rot="-60000000" vert="horz"/>
          <a:lstStyle/>
          <a:p>
            <a:pPr algn="r" rtl="0">
              <a:defRPr/>
            </a:pPr>
            <a:endParaRPr lang="en-US"/>
          </a:p>
        </c:txPr>
        <c:crossAx val="322433992"/>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2</c:v>
                </c:pt>
              </c:strCache>
            </c:strRef>
          </c:tx>
          <c:spPr>
            <a:solidFill>
              <a:srgbClr val="2E598E"/>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9BD9-4710-927F-7571EE124DCB}"/>
              </c:ext>
            </c:extLst>
          </c:dPt>
          <c:dLbls>
            <c:dLbl>
              <c:idx val="0"/>
              <c:layout>
                <c:manualLayout>
                  <c:x val="0"/>
                  <c:y val="-5.299161923579714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BD9-4710-927F-7571EE124DCB}"/>
                </c:ext>
              </c:extLst>
            </c:dLbl>
            <c:spPr>
              <a:noFill/>
              <a:ln>
                <a:noFill/>
              </a:ln>
              <a:effectLst/>
            </c:spPr>
            <c:txPr>
              <a:bodyPr wrap="square" lIns="38100" tIns="19050" rIns="38100" bIns="19050" anchor="ctr">
                <a:spAutoFit/>
              </a:bodyPr>
              <a:lstStyle/>
              <a:p>
                <a:pPr>
                  <a:defRPr b="1">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-4.9000000000000004</c:v>
                </c:pt>
              </c:numCache>
            </c:numRef>
          </c:val>
          <c:extLst>
            <c:ext xmlns:c16="http://schemas.microsoft.com/office/drawing/2014/chart" uri="{C3380CC4-5D6E-409C-BE32-E72D297353CC}">
              <c16:uniqueId val="{00000001-9BD9-4710-927F-7571EE124DCB}"/>
            </c:ext>
          </c:extLst>
        </c:ser>
        <c:ser>
          <c:idx val="1"/>
          <c:order val="1"/>
          <c:tx>
            <c:strRef>
              <c:f>Sheet1!$C$1</c:f>
              <c:strCache>
                <c:ptCount val="1"/>
                <c:pt idx="0">
                  <c:v>Series 3</c:v>
                </c:pt>
              </c:strCache>
            </c:strRef>
          </c:tx>
          <c:spPr>
            <a:solidFill>
              <a:srgbClr val="9DDD58"/>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2-9BD9-4710-927F-7571EE124DCB}"/>
              </c:ext>
            </c:extLst>
          </c:dPt>
          <c:dLbls>
            <c:dLbl>
              <c:idx val="0"/>
              <c:layout>
                <c:manualLayout>
                  <c:x val="0"/>
                  <c:y val="-3.598230445819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BD9-4710-927F-7571EE124DCB}"/>
                </c:ext>
              </c:extLst>
            </c:dLbl>
            <c:spPr>
              <a:noFill/>
              <a:ln>
                <a:noFill/>
              </a:ln>
              <a:effectLst/>
            </c:spPr>
            <c:txPr>
              <a:bodyPr wrap="square" lIns="38100" tIns="19050" rIns="38100" bIns="19050" anchor="ctr">
                <a:spAutoFit/>
              </a:bodyPr>
              <a:lstStyle/>
              <a:p>
                <a:pPr>
                  <a:defRPr b="1">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Sheet1!$C$2</c:f>
              <c:numCache>
                <c:formatCode>General</c:formatCode>
                <c:ptCount val="1"/>
                <c:pt idx="0">
                  <c:v>-6.6</c:v>
                </c:pt>
              </c:numCache>
            </c:numRef>
          </c:val>
          <c:extLst>
            <c:ext xmlns:c16="http://schemas.microsoft.com/office/drawing/2014/chart" uri="{C3380CC4-5D6E-409C-BE32-E72D297353CC}">
              <c16:uniqueId val="{00000003-9BD9-4710-927F-7571EE124DCB}"/>
            </c:ext>
          </c:extLst>
        </c:ser>
        <c:dLbls>
          <c:showLegendKey val="0"/>
          <c:showVal val="1"/>
          <c:showCatName val="0"/>
          <c:showSerName val="0"/>
          <c:showPercent val="0"/>
          <c:showBubbleSize val="0"/>
        </c:dLbls>
        <c:gapWidth val="100"/>
        <c:overlap val="-20"/>
        <c:axId val="322435560"/>
        <c:axId val="322435952"/>
      </c:barChart>
      <c:catAx>
        <c:axId val="322435560"/>
        <c:scaling>
          <c:orientation val="minMax"/>
        </c:scaling>
        <c:delete val="0"/>
        <c:axPos val="b"/>
        <c:numFmt formatCode="General" sourceLinked="1"/>
        <c:majorTickMark val="in"/>
        <c:minorTickMark val="none"/>
        <c:tickLblPos val="nextTo"/>
        <c:spPr>
          <a:ln w="6350">
            <a:solidFill>
              <a:schemeClr val="tx1"/>
            </a:solidFill>
            <a:prstDash val="solid"/>
          </a:ln>
        </c:spPr>
        <c:txPr>
          <a:bodyPr rot="-60000000" vert="horz"/>
          <a:lstStyle/>
          <a:p>
            <a:pPr>
              <a:defRPr/>
            </a:pPr>
            <a:endParaRPr lang="en-US"/>
          </a:p>
        </c:txPr>
        <c:crossAx val="322435952"/>
        <c:crosses val="autoZero"/>
        <c:auto val="1"/>
        <c:lblAlgn val="ctr"/>
        <c:lblOffset val="100"/>
        <c:noMultiLvlLbl val="0"/>
      </c:catAx>
      <c:valAx>
        <c:axId val="322435952"/>
        <c:scaling>
          <c:orientation val="minMax"/>
        </c:scaling>
        <c:delete val="0"/>
        <c:axPos val="l"/>
        <c:numFmt formatCode="General" sourceLinked="1"/>
        <c:majorTickMark val="out"/>
        <c:minorTickMark val="none"/>
        <c:tickLblPos val="nextTo"/>
        <c:spPr>
          <a:ln w="6350">
            <a:solidFill>
              <a:schemeClr val="tx1"/>
            </a:solidFill>
            <a:prstDash val="solid"/>
          </a:ln>
        </c:spPr>
        <c:txPr>
          <a:bodyPr rot="-60000000" vert="horz"/>
          <a:lstStyle/>
          <a:p>
            <a:pPr algn="r" rtl="0">
              <a:defRPr/>
            </a:pPr>
            <a:endParaRPr lang="en-US"/>
          </a:p>
        </c:txPr>
        <c:crossAx val="322435560"/>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2</c:v>
                </c:pt>
              </c:strCache>
            </c:strRef>
          </c:tx>
          <c:spPr>
            <a:solidFill>
              <a:srgbClr val="2E598E"/>
            </a:solidFill>
            <a:ln w="11299">
              <a:noFill/>
              <a:prstDash val="solid"/>
            </a:ln>
            <a:scene3d>
              <a:camera prst="orthographicFront"/>
              <a:lightRig rig="threePt" dir="t"/>
            </a:scene3d>
            <a:sp3d/>
          </c:spPr>
          <c:invertIfNegative val="0"/>
          <c:dLbls>
            <c:dLbl>
              <c:idx val="0"/>
              <c:layout>
                <c:manualLayout>
                  <c:x val="-6.7154136431247497E-17"/>
                  <c:y val="3.1551796649991748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3944970851787717"/>
                      <c:h val="0.1379707233625721"/>
                    </c:manualLayout>
                  </c15:layout>
                </c:ext>
                <c:ext xmlns:c16="http://schemas.microsoft.com/office/drawing/2014/chart" uri="{C3380CC4-5D6E-409C-BE32-E72D297353CC}">
                  <c16:uniqueId val="{00000003-EA19-48F1-9297-9BEDE598E363}"/>
                </c:ext>
              </c:extLst>
            </c:dLbl>
            <c:spPr>
              <a:noFill/>
              <a:ln>
                <a:noFill/>
              </a:ln>
              <a:effectLst/>
            </c:spPr>
            <c:txPr>
              <a:bodyPr wrap="square" lIns="38100" tIns="19050" rIns="38100" bIns="19050" anchor="ctr">
                <a:spAutoFit/>
              </a:bodyPr>
              <a:lstStyle/>
              <a:p>
                <a:pPr>
                  <a:defRPr b="1">
                    <a:solidFill>
                      <a:schemeClr val="accent1"/>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48.8</c:v>
                </c:pt>
              </c:numCache>
            </c:numRef>
          </c:val>
          <c:extLst>
            <c:ext xmlns:c16="http://schemas.microsoft.com/office/drawing/2014/chart" uri="{C3380CC4-5D6E-409C-BE32-E72D297353CC}">
              <c16:uniqueId val="{00000000-EA19-48F1-9297-9BEDE598E363}"/>
            </c:ext>
          </c:extLst>
        </c:ser>
        <c:ser>
          <c:idx val="1"/>
          <c:order val="1"/>
          <c:tx>
            <c:strRef>
              <c:f>Sheet1!$C$1</c:f>
              <c:strCache>
                <c:ptCount val="1"/>
                <c:pt idx="0">
                  <c:v>Series 3</c:v>
                </c:pt>
              </c:strCache>
            </c:strRef>
          </c:tx>
          <c:spPr>
            <a:solidFill>
              <a:srgbClr val="9DDD58"/>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1-EA19-48F1-9297-9BEDE598E363}"/>
              </c:ext>
            </c:extLst>
          </c:dPt>
          <c:dLbls>
            <c:dLbl>
              <c:idx val="0"/>
              <c:layout>
                <c:manualLayout>
                  <c:x val="7.3262788468082818E-3"/>
                  <c:y val="3.1551796649991741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875367020583146"/>
                      <c:h val="0.1379707233625721"/>
                    </c:manualLayout>
                  </c15:layout>
                </c:ext>
                <c:ext xmlns:c16="http://schemas.microsoft.com/office/drawing/2014/chart" uri="{C3380CC4-5D6E-409C-BE32-E72D297353CC}">
                  <c16:uniqueId val="{00000001-EA19-48F1-9297-9BEDE598E363}"/>
                </c:ext>
              </c:extLst>
            </c:dLbl>
            <c:spPr>
              <a:noFill/>
              <a:ln>
                <a:noFill/>
              </a:ln>
              <a:effectLst/>
            </c:spPr>
            <c:txPr>
              <a:bodyPr wrap="square" lIns="38100" tIns="19050" rIns="38100" bIns="19050" anchor="ctr">
                <a:spAutoFit/>
              </a:bodyPr>
              <a:lstStyle/>
              <a:p>
                <a:pPr>
                  <a:defRPr b="1">
                    <a:solidFill>
                      <a:schemeClr val="accent1"/>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Sheet1!$C$2</c:f>
              <c:numCache>
                <c:formatCode>General</c:formatCode>
                <c:ptCount val="1"/>
                <c:pt idx="0">
                  <c:v>59.6</c:v>
                </c:pt>
              </c:numCache>
            </c:numRef>
          </c:val>
          <c:extLst>
            <c:ext xmlns:c16="http://schemas.microsoft.com/office/drawing/2014/chart" uri="{C3380CC4-5D6E-409C-BE32-E72D297353CC}">
              <c16:uniqueId val="{00000002-EA19-48F1-9297-9BEDE598E363}"/>
            </c:ext>
          </c:extLst>
        </c:ser>
        <c:dLbls>
          <c:showLegendKey val="0"/>
          <c:showVal val="1"/>
          <c:showCatName val="0"/>
          <c:showSerName val="0"/>
          <c:showPercent val="0"/>
          <c:showBubbleSize val="0"/>
        </c:dLbls>
        <c:gapWidth val="100"/>
        <c:overlap val="-20"/>
        <c:axId val="321571192"/>
        <c:axId val="321571584"/>
      </c:barChart>
      <c:catAx>
        <c:axId val="321571192"/>
        <c:scaling>
          <c:orientation val="minMax"/>
        </c:scaling>
        <c:delete val="0"/>
        <c:axPos val="b"/>
        <c:numFmt formatCode="General" sourceLinked="1"/>
        <c:majorTickMark val="out"/>
        <c:minorTickMark val="none"/>
        <c:tickLblPos val="nextTo"/>
        <c:spPr>
          <a:ln w="6350">
            <a:solidFill>
              <a:schemeClr val="tx1"/>
            </a:solidFill>
            <a:prstDash val="solid"/>
          </a:ln>
        </c:spPr>
        <c:txPr>
          <a:bodyPr rot="-60000000" vert="horz"/>
          <a:lstStyle/>
          <a:p>
            <a:pPr>
              <a:defRPr/>
            </a:pPr>
            <a:endParaRPr lang="en-US"/>
          </a:p>
        </c:txPr>
        <c:crossAx val="321571584"/>
        <c:crosses val="autoZero"/>
        <c:auto val="1"/>
        <c:lblAlgn val="ctr"/>
        <c:lblOffset val="100"/>
        <c:noMultiLvlLbl val="0"/>
      </c:catAx>
      <c:valAx>
        <c:axId val="321571584"/>
        <c:scaling>
          <c:orientation val="minMax"/>
        </c:scaling>
        <c:delete val="0"/>
        <c:axPos val="l"/>
        <c:numFmt formatCode="General" sourceLinked="1"/>
        <c:majorTickMark val="out"/>
        <c:minorTickMark val="none"/>
        <c:tickLblPos val="nextTo"/>
        <c:spPr>
          <a:ln w="6350">
            <a:solidFill>
              <a:schemeClr val="tx1"/>
            </a:solidFill>
            <a:prstDash val="solid"/>
          </a:ln>
        </c:spPr>
        <c:txPr>
          <a:bodyPr rot="-60000000" vert="horz"/>
          <a:lstStyle/>
          <a:p>
            <a:pPr algn="r" rtl="0">
              <a:defRPr>
                <a:latin typeface="Arial" panose="020B0604020202020204" pitchFamily="34" charset="0"/>
                <a:cs typeface="Arial" panose="020B0604020202020204" pitchFamily="34" charset="0"/>
              </a:defRPr>
            </a:pPr>
            <a:endParaRPr lang="en-US"/>
          </a:p>
        </c:txPr>
        <c:crossAx val="321571192"/>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5.7905171338136711E-2"/>
          <c:w val="0.76510975365747502"/>
          <c:h val="0.87656685981852611"/>
        </c:manualLayout>
      </c:layout>
      <c:barChart>
        <c:barDir val="col"/>
        <c:grouping val="clustered"/>
        <c:varyColors val="0"/>
        <c:ser>
          <c:idx val="0"/>
          <c:order val="0"/>
          <c:tx>
            <c:strRef>
              <c:f>Sheet1!$B$1</c:f>
              <c:strCache>
                <c:ptCount val="1"/>
                <c:pt idx="0">
                  <c:v>Series 2</c:v>
                </c:pt>
              </c:strCache>
            </c:strRef>
          </c:tx>
          <c:spPr>
            <a:solidFill>
              <a:srgbClr val="2E598E"/>
            </a:solidFill>
            <a:ln w="11299">
              <a:noFill/>
              <a:prstDash val="solid"/>
            </a:ln>
            <a:scene3d>
              <a:camera prst="orthographicFront"/>
              <a:lightRig rig="threePt" dir="t"/>
            </a:scene3d>
            <a:sp3d/>
          </c:spPr>
          <c:invertIfNegative val="0"/>
          <c:dLbls>
            <c:dLbl>
              <c:idx val="0"/>
              <c:layout>
                <c:manualLayout>
                  <c:x val="0"/>
                  <c:y val="1.7784567966282139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1067256283145655"/>
                      <c:h val="0.13609640636197406"/>
                    </c:manualLayout>
                  </c15:layout>
                </c:ext>
                <c:ext xmlns:c16="http://schemas.microsoft.com/office/drawing/2014/chart" uri="{C3380CC4-5D6E-409C-BE32-E72D297353CC}">
                  <c16:uniqueId val="{00000003-1045-4BE0-A8EF-5D97102B9538}"/>
                </c:ext>
              </c:extLst>
            </c:dLbl>
            <c:spPr>
              <a:noFill/>
              <a:ln>
                <a:noFill/>
              </a:ln>
              <a:effectLst/>
            </c:spPr>
            <c:txPr>
              <a:bodyPr wrap="square" lIns="38100" tIns="19050" rIns="38100" bIns="19050" anchor="ctr">
                <a:spAutoFit/>
              </a:bodyPr>
              <a:lstStyle/>
              <a:p>
                <a:pPr>
                  <a:defRPr b="1">
                    <a:solidFill>
                      <a:schemeClr val="accent1"/>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47.9</c:v>
                </c:pt>
              </c:numCache>
            </c:numRef>
          </c:val>
          <c:extLst>
            <c:ext xmlns:c16="http://schemas.microsoft.com/office/drawing/2014/chart" uri="{C3380CC4-5D6E-409C-BE32-E72D297353CC}">
              <c16:uniqueId val="{00000000-1045-4BE0-A8EF-5D97102B9538}"/>
            </c:ext>
          </c:extLst>
        </c:ser>
        <c:ser>
          <c:idx val="1"/>
          <c:order val="1"/>
          <c:tx>
            <c:strRef>
              <c:f>Sheet1!$C$1</c:f>
              <c:strCache>
                <c:ptCount val="1"/>
                <c:pt idx="0">
                  <c:v>Series 3</c:v>
                </c:pt>
              </c:strCache>
            </c:strRef>
          </c:tx>
          <c:spPr>
            <a:solidFill>
              <a:srgbClr val="9DDD58"/>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1-1045-4BE0-A8EF-5D97102B9538}"/>
              </c:ext>
            </c:extLst>
          </c:dPt>
          <c:dLbls>
            <c:dLbl>
              <c:idx val="0"/>
              <c:layout>
                <c:manualLayout>
                  <c:x val="-6.865373907308397E-3"/>
                  <c:y val="2.6676851949423208E-2"/>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26559771649754832"/>
                      <c:h val="0.13609640636197406"/>
                    </c:manualLayout>
                  </c15:layout>
                </c:ext>
                <c:ext xmlns:c16="http://schemas.microsoft.com/office/drawing/2014/chart" uri="{C3380CC4-5D6E-409C-BE32-E72D297353CC}">
                  <c16:uniqueId val="{00000001-1045-4BE0-A8EF-5D97102B9538}"/>
                </c:ext>
              </c:extLst>
            </c:dLbl>
            <c:spPr>
              <a:noFill/>
              <a:ln>
                <a:noFill/>
              </a:ln>
              <a:effectLst/>
            </c:spPr>
            <c:txPr>
              <a:bodyPr wrap="square" lIns="38100" tIns="19050" rIns="38100" bIns="19050" anchor="ctr">
                <a:spAutoFit/>
              </a:bodyPr>
              <a:lstStyle/>
              <a:p>
                <a:pPr>
                  <a:defRPr b="1">
                    <a:solidFill>
                      <a:schemeClr val="accent1"/>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Sheet1!$C$2</c:f>
              <c:numCache>
                <c:formatCode>General</c:formatCode>
                <c:ptCount val="1"/>
                <c:pt idx="0">
                  <c:v>57.4</c:v>
                </c:pt>
              </c:numCache>
            </c:numRef>
          </c:val>
          <c:extLst>
            <c:ext xmlns:c16="http://schemas.microsoft.com/office/drawing/2014/chart" uri="{C3380CC4-5D6E-409C-BE32-E72D297353CC}">
              <c16:uniqueId val="{00000002-1045-4BE0-A8EF-5D97102B9538}"/>
            </c:ext>
          </c:extLst>
        </c:ser>
        <c:dLbls>
          <c:showLegendKey val="0"/>
          <c:showVal val="1"/>
          <c:showCatName val="0"/>
          <c:showSerName val="0"/>
          <c:showPercent val="0"/>
          <c:showBubbleSize val="0"/>
        </c:dLbls>
        <c:gapWidth val="100"/>
        <c:overlap val="-20"/>
        <c:axId val="322432816"/>
        <c:axId val="322433208"/>
      </c:barChart>
      <c:catAx>
        <c:axId val="322432816"/>
        <c:scaling>
          <c:orientation val="minMax"/>
        </c:scaling>
        <c:delete val="0"/>
        <c:axPos val="b"/>
        <c:numFmt formatCode="General" sourceLinked="1"/>
        <c:majorTickMark val="out"/>
        <c:minorTickMark val="none"/>
        <c:tickLblPos val="nextTo"/>
        <c:spPr>
          <a:ln w="6350">
            <a:solidFill>
              <a:schemeClr val="tx1"/>
            </a:solidFill>
            <a:prstDash val="solid"/>
          </a:ln>
        </c:spPr>
        <c:txPr>
          <a:bodyPr rot="-60000000" vert="horz"/>
          <a:lstStyle/>
          <a:p>
            <a:pPr>
              <a:defRPr/>
            </a:pPr>
            <a:endParaRPr lang="en-US"/>
          </a:p>
        </c:txPr>
        <c:crossAx val="322433208"/>
        <c:crosses val="autoZero"/>
        <c:auto val="1"/>
        <c:lblAlgn val="ctr"/>
        <c:lblOffset val="100"/>
        <c:noMultiLvlLbl val="0"/>
      </c:catAx>
      <c:valAx>
        <c:axId val="322433208"/>
        <c:scaling>
          <c:orientation val="minMax"/>
          <c:min val="0"/>
        </c:scaling>
        <c:delete val="0"/>
        <c:axPos val="l"/>
        <c:numFmt formatCode="General" sourceLinked="1"/>
        <c:majorTickMark val="out"/>
        <c:minorTickMark val="none"/>
        <c:tickLblPos val="nextTo"/>
        <c:spPr>
          <a:ln w="6350">
            <a:solidFill>
              <a:schemeClr val="tx1"/>
            </a:solidFill>
            <a:prstDash val="solid"/>
          </a:ln>
        </c:spPr>
        <c:txPr>
          <a:bodyPr rot="-60000000" vert="horz"/>
          <a:lstStyle/>
          <a:p>
            <a:pPr algn="r" rtl="0">
              <a:defRPr>
                <a:latin typeface="Arial" panose="020B0604020202020204" pitchFamily="34" charset="0"/>
                <a:cs typeface="Arial" panose="020B0604020202020204" pitchFamily="34" charset="0"/>
              </a:defRPr>
            </a:pPr>
            <a:endParaRPr lang="en-US"/>
          </a:p>
        </c:txPr>
        <c:crossAx val="322432816"/>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Cardiac</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Sheet1!$B$2:$B$4</c:f>
              <c:numCache>
                <c:formatCode>General</c:formatCode>
                <c:ptCount val="3"/>
                <c:pt idx="0">
                  <c:v>2</c:v>
                </c:pt>
                <c:pt idx="2">
                  <c:v>2</c:v>
                </c:pt>
              </c:numCache>
            </c:numRef>
          </c:val>
          <c:extLst>
            <c:ext xmlns:c16="http://schemas.microsoft.com/office/drawing/2014/chart" uri="{C3380CC4-5D6E-409C-BE32-E72D297353CC}">
              <c16:uniqueId val="{00000000-277D-4532-BB73-C6E718322497}"/>
            </c:ext>
          </c:extLst>
        </c:ser>
        <c:ser>
          <c:idx val="1"/>
          <c:order val="1"/>
          <c:tx>
            <c:strRef>
              <c:f>Sheet1!$C$1</c:f>
              <c:strCache>
                <c:ptCount val="1"/>
                <c:pt idx="0">
                  <c:v>Respiratory</c:v>
                </c:pt>
              </c:strCache>
            </c:strRef>
          </c:tx>
          <c:spPr>
            <a:solidFill>
              <a:schemeClr val="accent6">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Sheet1!$C$2:$C$4</c:f>
              <c:numCache>
                <c:formatCode>General</c:formatCode>
                <c:ptCount val="3"/>
                <c:pt idx="0">
                  <c:v>9</c:v>
                </c:pt>
                <c:pt idx="2">
                  <c:v>11</c:v>
                </c:pt>
              </c:numCache>
            </c:numRef>
          </c:val>
          <c:extLst>
            <c:ext xmlns:c16="http://schemas.microsoft.com/office/drawing/2014/chart" uri="{C3380CC4-5D6E-409C-BE32-E72D297353CC}">
              <c16:uniqueId val="{00000001-277D-4532-BB73-C6E718322497}"/>
            </c:ext>
          </c:extLst>
        </c:ser>
        <c:ser>
          <c:idx val="2"/>
          <c:order val="2"/>
          <c:tx>
            <c:strRef>
              <c:f>Sheet1!$D$1</c:f>
              <c:strCache>
                <c:ptCount val="1"/>
                <c:pt idx="0">
                  <c:v>Cancer</c:v>
                </c:pt>
              </c:strCache>
            </c:strRef>
          </c:tx>
          <c:spPr>
            <a:solidFill>
              <a:srgbClr val="00B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Sheet1!$D$2:$D$4</c:f>
              <c:numCache>
                <c:formatCode>General</c:formatCode>
                <c:ptCount val="3"/>
                <c:pt idx="0">
                  <c:v>6</c:v>
                </c:pt>
                <c:pt idx="2">
                  <c:v>8</c:v>
                </c:pt>
              </c:numCache>
            </c:numRef>
          </c:val>
          <c:extLst>
            <c:ext xmlns:c16="http://schemas.microsoft.com/office/drawing/2014/chart" uri="{C3380CC4-5D6E-409C-BE32-E72D297353CC}">
              <c16:uniqueId val="{00000002-277D-4532-BB73-C6E718322497}"/>
            </c:ext>
          </c:extLst>
        </c:ser>
        <c:ser>
          <c:idx val="3"/>
          <c:order val="3"/>
          <c:tx>
            <c:strRef>
              <c:f>Sheet1!$E$1</c:f>
              <c:strCache>
                <c:ptCount val="1"/>
                <c:pt idx="0">
                  <c:v>Other</c:v>
                </c:pt>
              </c:strCache>
            </c:strRef>
          </c:tx>
          <c:spPr>
            <a:solidFill>
              <a:srgbClr val="5B9BD5">
                <a:lumMod val="75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LAMA/LABA</c:v>
                </c:pt>
                <c:pt idx="2">
                  <c:v>LAMA/LABA/ICS</c:v>
                </c:pt>
              </c:strCache>
            </c:strRef>
          </c:cat>
          <c:val>
            <c:numRef>
              <c:f>Sheet1!$E$2:$E$4</c:f>
              <c:numCache>
                <c:formatCode>General</c:formatCode>
                <c:ptCount val="3"/>
                <c:pt idx="0">
                  <c:v>24</c:v>
                </c:pt>
                <c:pt idx="2">
                  <c:v>25</c:v>
                </c:pt>
              </c:numCache>
            </c:numRef>
          </c:val>
          <c:extLst>
            <c:ext xmlns:c16="http://schemas.microsoft.com/office/drawing/2014/chart" uri="{C3380CC4-5D6E-409C-BE32-E72D297353CC}">
              <c16:uniqueId val="{00000003-277D-4532-BB73-C6E718322497}"/>
            </c:ext>
          </c:extLst>
        </c:ser>
        <c:dLbls>
          <c:showLegendKey val="0"/>
          <c:showVal val="0"/>
          <c:showCatName val="0"/>
          <c:showSerName val="0"/>
          <c:showPercent val="0"/>
          <c:showBubbleSize val="0"/>
        </c:dLbls>
        <c:gapWidth val="219"/>
        <c:overlap val="100"/>
        <c:axId val="781373800"/>
        <c:axId val="781370520"/>
      </c:barChart>
      <c:catAx>
        <c:axId val="781373800"/>
        <c:scaling>
          <c:orientation val="minMax"/>
        </c:scaling>
        <c:delete val="0"/>
        <c:axPos val="b"/>
        <c:numFmt formatCode="General" sourceLinked="1"/>
        <c:majorTickMark val="none"/>
        <c:minorTickMark val="none"/>
        <c:tickLblPos val="nextTo"/>
        <c:spPr>
          <a:noFill/>
          <a:ln w="15875" cap="flat" cmpd="sng" algn="ctr">
            <a:solidFill>
              <a:sysClr val="windowText" lastClr="000000"/>
            </a:solidFill>
            <a:round/>
            <a:tailEnd type="arrow"/>
          </a:ln>
          <a:effectLst/>
        </c:spPr>
        <c:txPr>
          <a:bodyPr rot="-60000000" spcFirstLastPara="1" vertOverflow="ellipsis" vert="horz" wrap="square" anchor="ctr" anchorCtr="1"/>
          <a:lstStyle/>
          <a:p>
            <a:pPr>
              <a:defRPr sz="1400" b="1"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81370520"/>
        <c:crosses val="autoZero"/>
        <c:auto val="1"/>
        <c:lblAlgn val="ctr"/>
        <c:lblOffset val="100"/>
        <c:noMultiLvlLbl val="0"/>
      </c:catAx>
      <c:valAx>
        <c:axId val="781370520"/>
        <c:scaling>
          <c:orientation val="minMax"/>
        </c:scaling>
        <c:delete val="0"/>
        <c:axPos val="l"/>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GB" sz="1400" b="1" dirty="0" err="1">
                    <a:solidFill>
                      <a:schemeClr val="tx1"/>
                    </a:solidFill>
                    <a:latin typeface="Arial" panose="020B0604020202020204" pitchFamily="34" charset="0"/>
                    <a:cs typeface="Arial" panose="020B0604020202020204" pitchFamily="34" charset="0"/>
                  </a:rPr>
                  <a:t>Số</a:t>
                </a:r>
                <a:r>
                  <a:rPr lang="en-GB" sz="1400" b="1" baseline="0" dirty="0">
                    <a:solidFill>
                      <a:schemeClr val="tx1"/>
                    </a:solidFill>
                    <a:latin typeface="Arial" panose="020B0604020202020204" pitchFamily="34" charset="0"/>
                    <a:cs typeface="Arial" panose="020B0604020202020204" pitchFamily="34" charset="0"/>
                  </a:rPr>
                  <a:t> ca </a:t>
                </a:r>
                <a:r>
                  <a:rPr lang="en-GB" sz="1400" b="1" baseline="0" dirty="0" err="1">
                    <a:solidFill>
                      <a:schemeClr val="tx1"/>
                    </a:solidFill>
                    <a:latin typeface="Arial" panose="020B0604020202020204" pitchFamily="34" charset="0"/>
                    <a:cs typeface="Arial" panose="020B0604020202020204" pitchFamily="34" charset="0"/>
                  </a:rPr>
                  <a:t>tử</a:t>
                </a:r>
                <a:r>
                  <a:rPr lang="en-GB" sz="1400" b="1" baseline="0" dirty="0">
                    <a:solidFill>
                      <a:schemeClr val="tx1"/>
                    </a:solidFill>
                    <a:latin typeface="Arial" panose="020B0604020202020204" pitchFamily="34" charset="0"/>
                    <a:cs typeface="Arial" panose="020B0604020202020204" pitchFamily="34" charset="0"/>
                  </a:rPr>
                  <a:t> </a:t>
                </a:r>
                <a:r>
                  <a:rPr lang="en-GB" sz="1400" b="1" baseline="0" dirty="0" err="1">
                    <a:solidFill>
                      <a:schemeClr val="tx1"/>
                    </a:solidFill>
                    <a:latin typeface="Arial" panose="020B0604020202020204" pitchFamily="34" charset="0"/>
                    <a:cs typeface="Arial" panose="020B0604020202020204" pitchFamily="34" charset="0"/>
                  </a:rPr>
                  <a:t>vong</a:t>
                </a:r>
                <a:endParaRPr lang="en-GB" sz="1400" b="1" dirty="0">
                  <a:solidFill>
                    <a:schemeClr val="tx1"/>
                  </a:solidFill>
                  <a:latin typeface="Arial" panose="020B0604020202020204" pitchFamily="34" charset="0"/>
                  <a:cs typeface="Arial" panose="020B0604020202020204" pitchFamily="34" charset="0"/>
                </a:endParaRP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numFmt formatCode="General" sourceLinked="1"/>
        <c:majorTickMark val="none"/>
        <c:minorTickMark val="none"/>
        <c:tickLblPos val="nextTo"/>
        <c:spPr>
          <a:noFill/>
          <a:ln w="15875">
            <a:solidFill>
              <a:sysClr val="windowText" lastClr="000000"/>
            </a:solidFill>
            <a:tailEnd type="arrow"/>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7813738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userShapes r:id="rId5"/>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268955476179686"/>
          <c:y val="5.2274442257217849E-2"/>
          <c:w val="0.80916167393330196"/>
          <c:h val="0.89545111548556433"/>
        </c:manualLayout>
      </c:layout>
      <c:barChart>
        <c:barDir val="col"/>
        <c:grouping val="clustered"/>
        <c:varyColors val="0"/>
        <c:ser>
          <c:idx val="0"/>
          <c:order val="0"/>
          <c:tx>
            <c:strRef>
              <c:f>Tabelle1!$A$1</c:f>
              <c:strCache>
                <c:ptCount val="1"/>
                <c:pt idx="0">
                  <c:v>Spalte1</c:v>
                </c:pt>
              </c:strCache>
            </c:strRef>
          </c:tx>
          <c:spPr>
            <a:ln>
              <a:noFill/>
            </a:ln>
          </c:spPr>
          <c:invertIfNegative val="0"/>
          <c:dPt>
            <c:idx val="0"/>
            <c:invertIfNegative val="0"/>
            <c:bubble3D val="0"/>
            <c:spPr>
              <a:solidFill>
                <a:srgbClr val="92D050"/>
              </a:solidFill>
              <a:ln>
                <a:noFill/>
              </a:ln>
            </c:spPr>
            <c:extLst>
              <c:ext xmlns:c16="http://schemas.microsoft.com/office/drawing/2014/chart" uri="{C3380CC4-5D6E-409C-BE32-E72D297353CC}">
                <c16:uniqueId val="{00000001-0ADB-4690-9BDE-2C73872322C0}"/>
              </c:ext>
            </c:extLst>
          </c:dPt>
          <c:dPt>
            <c:idx val="1"/>
            <c:invertIfNegative val="0"/>
            <c:bubble3D val="0"/>
            <c:spPr>
              <a:solidFill>
                <a:srgbClr val="4472C4">
                  <a:lumMod val="75000"/>
                </a:srgbClr>
              </a:solidFill>
              <a:ln>
                <a:noFill/>
              </a:ln>
            </c:spPr>
            <c:extLst>
              <c:ext xmlns:c16="http://schemas.microsoft.com/office/drawing/2014/chart" uri="{C3380CC4-5D6E-409C-BE32-E72D297353CC}">
                <c16:uniqueId val="{00000003-0ADB-4690-9BDE-2C73872322C0}"/>
              </c:ext>
            </c:extLst>
          </c:dPt>
          <c:dPt>
            <c:idx val="2"/>
            <c:invertIfNegative val="0"/>
            <c:bubble3D val="0"/>
            <c:spPr>
              <a:solidFill>
                <a:srgbClr val="4472C4">
                  <a:lumMod val="60000"/>
                  <a:lumOff val="40000"/>
                </a:srgbClr>
              </a:solidFill>
              <a:ln>
                <a:noFill/>
              </a:ln>
            </c:spPr>
            <c:extLst>
              <c:ext xmlns:c16="http://schemas.microsoft.com/office/drawing/2014/chart" uri="{C3380CC4-5D6E-409C-BE32-E72D297353CC}">
                <c16:uniqueId val="{00000005-0ADB-4690-9BDE-2C73872322C0}"/>
              </c:ext>
            </c:extLst>
          </c:dPt>
          <c:dPt>
            <c:idx val="3"/>
            <c:invertIfNegative val="0"/>
            <c:bubble3D val="0"/>
            <c:spPr>
              <a:solidFill>
                <a:srgbClr val="D5D12A">
                  <a:lumMod val="75000"/>
                </a:srgbClr>
              </a:solidFill>
              <a:ln>
                <a:noFill/>
              </a:ln>
            </c:spPr>
            <c:extLst>
              <c:ext xmlns:c16="http://schemas.microsoft.com/office/drawing/2014/chart" uri="{C3380CC4-5D6E-409C-BE32-E72D297353CC}">
                <c16:uniqueId val="{00000007-0ADB-4690-9BDE-2C73872322C0}"/>
              </c:ext>
            </c:extLst>
          </c:dPt>
          <c:dPt>
            <c:idx val="4"/>
            <c:invertIfNegative val="0"/>
            <c:bubble3D val="0"/>
            <c:spPr>
              <a:solidFill>
                <a:srgbClr val="6BBBAE"/>
              </a:solidFill>
              <a:ln>
                <a:noFill/>
              </a:ln>
            </c:spPr>
            <c:extLst>
              <c:ext xmlns:c16="http://schemas.microsoft.com/office/drawing/2014/chart" uri="{C3380CC4-5D6E-409C-BE32-E72D297353CC}">
                <c16:uniqueId val="{00000009-0ADB-4690-9BDE-2C73872322C0}"/>
              </c:ext>
            </c:extLst>
          </c:dPt>
          <c:dPt>
            <c:idx val="5"/>
            <c:invertIfNegative val="0"/>
            <c:bubble3D val="0"/>
            <c:spPr>
              <a:solidFill>
                <a:srgbClr val="004F59"/>
              </a:solidFill>
              <a:ln>
                <a:noFill/>
              </a:ln>
            </c:spPr>
            <c:extLst>
              <c:ext xmlns:c16="http://schemas.microsoft.com/office/drawing/2014/chart" uri="{C3380CC4-5D6E-409C-BE32-E72D297353CC}">
                <c16:uniqueId val="{0000000B-0ADB-4690-9BDE-2C73872322C0}"/>
              </c:ext>
            </c:extLst>
          </c:dPt>
          <c:dLbls>
            <c:spPr>
              <a:noFill/>
              <a:ln>
                <a:noFill/>
              </a:ln>
              <a:effectLst/>
            </c:spPr>
            <c:txPr>
              <a:bodyPr wrap="square" lIns="38100" tIns="19050" rIns="38100" bIns="19050" anchor="ctr">
                <a:spAutoFit/>
              </a:bodyPr>
              <a:lstStyle/>
              <a:p>
                <a:pPr>
                  <a:defRPr>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Tabelle1!$A$2:$A$4</c:f>
              <c:numCache>
                <c:formatCode>General</c:formatCode>
                <c:ptCount val="3"/>
                <c:pt idx="0">
                  <c:v>0.3</c:v>
                </c:pt>
                <c:pt idx="1">
                  <c:v>0.19</c:v>
                </c:pt>
                <c:pt idx="2">
                  <c:v>0.19</c:v>
                </c:pt>
              </c:numCache>
            </c:numRef>
          </c:val>
          <c:extLst>
            <c:ext xmlns:c16="http://schemas.microsoft.com/office/drawing/2014/chart" uri="{C3380CC4-5D6E-409C-BE32-E72D297353CC}">
              <c16:uniqueId val="{0000000C-0ADB-4690-9BDE-2C73872322C0}"/>
            </c:ext>
          </c:extLst>
        </c:ser>
        <c:dLbls>
          <c:dLblPos val="outEnd"/>
          <c:showLegendKey val="0"/>
          <c:showVal val="1"/>
          <c:showCatName val="0"/>
          <c:showSerName val="0"/>
          <c:showPercent val="0"/>
          <c:showBubbleSize val="0"/>
        </c:dLbls>
        <c:gapWidth val="150"/>
        <c:axId val="160598272"/>
        <c:axId val="160628096"/>
      </c:barChart>
      <c:catAx>
        <c:axId val="160598272"/>
        <c:scaling>
          <c:orientation val="minMax"/>
        </c:scaling>
        <c:delete val="0"/>
        <c:axPos val="b"/>
        <c:numFmt formatCode="General" sourceLinked="1"/>
        <c:majorTickMark val="none"/>
        <c:minorTickMark val="none"/>
        <c:tickLblPos val="none"/>
        <c:spPr>
          <a:ln>
            <a:solidFill>
              <a:srgbClr val="58646E"/>
            </a:solidFill>
          </a:ln>
        </c:spPr>
        <c:crossAx val="160628096"/>
        <c:crosses val="autoZero"/>
        <c:auto val="1"/>
        <c:lblAlgn val="ctr"/>
        <c:lblOffset val="100"/>
        <c:noMultiLvlLbl val="0"/>
      </c:catAx>
      <c:valAx>
        <c:axId val="160628096"/>
        <c:scaling>
          <c:orientation val="minMax"/>
        </c:scaling>
        <c:delete val="0"/>
        <c:axPos val="l"/>
        <c:numFmt formatCode="General" sourceLinked="1"/>
        <c:majorTickMark val="out"/>
        <c:minorTickMark val="none"/>
        <c:tickLblPos val="nextTo"/>
        <c:spPr>
          <a:ln>
            <a:solidFill>
              <a:srgbClr val="58646E"/>
            </a:solidFill>
          </a:ln>
        </c:spPr>
        <c:txPr>
          <a:bodyPr/>
          <a:lstStyle/>
          <a:p>
            <a:pPr>
              <a:defRPr>
                <a:solidFill>
                  <a:schemeClr val="bg2">
                    <a:lumMod val="25000"/>
                  </a:schemeClr>
                </a:solidFill>
              </a:defRPr>
            </a:pPr>
            <a:endParaRPr lang="en-US"/>
          </a:p>
        </c:txPr>
        <c:crossAx val="160598272"/>
        <c:crosses val="autoZero"/>
        <c:crossBetween val="between"/>
      </c:valAx>
    </c:plotArea>
    <c:plotVisOnly val="1"/>
    <c:dispBlanksAs val="gap"/>
    <c:showDLblsOverMax val="0"/>
  </c:chart>
  <c:txPr>
    <a:bodyPr/>
    <a:lstStyle/>
    <a:p>
      <a:pPr>
        <a:defRPr sz="1200">
          <a:solidFill>
            <a:schemeClr val="bg2">
              <a:lumMod val="50000"/>
            </a:schemeClr>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548641097282297E-2"/>
          <c:y val="4.6972267253357999E-2"/>
          <c:w val="0.71160815901639896"/>
          <c:h val="0.89134986225895596"/>
        </c:manualLayout>
      </c:layout>
      <c:barChart>
        <c:barDir val="col"/>
        <c:grouping val="clustered"/>
        <c:varyColors val="0"/>
        <c:ser>
          <c:idx val="0"/>
          <c:order val="0"/>
          <c:tx>
            <c:strRef>
              <c:f>Sheet1!$B$1</c:f>
              <c:strCache>
                <c:ptCount val="1"/>
                <c:pt idx="0">
                  <c:v>Response</c:v>
                </c:pt>
              </c:strCache>
            </c:strRef>
          </c:tx>
          <c:spPr>
            <a:gradFill>
              <a:gsLst>
                <a:gs pos="0">
                  <a:schemeClr val="accent1"/>
                </a:gs>
                <a:gs pos="50000">
                  <a:schemeClr val="accent1"/>
                </a:gs>
                <a:gs pos="100000">
                  <a:schemeClr val="accent1">
                    <a:alpha val="50000"/>
                  </a:schemeClr>
                </a:gs>
              </a:gsLst>
              <a:lin ang="5400000" scaled="0"/>
            </a:gradFill>
            <a:ln>
              <a:solidFill>
                <a:schemeClr val="bg1"/>
              </a:solidFill>
            </a:ln>
            <a:effectLst/>
          </c:spPr>
          <c:invertIfNegative val="0"/>
          <c:dLbls>
            <c:dLbl>
              <c:idx val="0"/>
              <c:layout>
                <c:manualLayout>
                  <c:x val="2.8789797077268869E-3"/>
                  <c:y val="0.14564360482371616"/>
                </c:manualLayout>
              </c:layout>
              <c:tx>
                <c:rich>
                  <a:bodyPr/>
                  <a:lstStyle/>
                  <a:p>
                    <a:fld id="{2EE8108D-1794-45F8-B167-10F17341E789}" type="VALUE">
                      <a:rPr lang="en-US" smtClean="0">
                        <a:solidFill>
                          <a:schemeClr val="bg1"/>
                        </a:solidFill>
                        <a:latin typeface="Arial" panose="020B0604020202020204" pitchFamily="34" charset="0"/>
                        <a:cs typeface="Arial" panose="020B0604020202020204" pitchFamily="34" charset="0"/>
                      </a:rPr>
                      <a:pPr/>
                      <a:t>[VALUE]</a:t>
                    </a:fld>
                    <a:r>
                      <a:rPr lang="en-US" dirty="0">
                        <a:solidFill>
                          <a:schemeClr val="bg1"/>
                        </a:solidFill>
                        <a:latin typeface="Arial" panose="020B0604020202020204" pitchFamily="34" charset="0"/>
                        <a:cs typeface="Arial" panose="020B0604020202020204" pitchFamily="34" charset="0"/>
                      </a:rPr>
                      <a:t> %</a:t>
                    </a:r>
                  </a:p>
                </c:rich>
              </c:tx>
              <c:showLegendKey val="0"/>
              <c:showVal val="1"/>
              <c:showCatName val="0"/>
              <c:showSerName val="0"/>
              <c:showPercent val="0"/>
              <c:showBubbleSize val="0"/>
              <c:extLst>
                <c:ext xmlns:c15="http://schemas.microsoft.com/office/drawing/2012/chart" uri="{CE6537A1-D6FC-4f65-9D91-7224C49458BB}">
                  <c15:layout>
                    <c:manualLayout>
                      <c:w val="0.18650030546654772"/>
                      <c:h val="0.11703920083633833"/>
                    </c:manualLayout>
                  </c15:layout>
                  <c15:dlblFieldTable/>
                  <c15:showDataLabelsRange val="0"/>
                </c:ext>
                <c:ext xmlns:c16="http://schemas.microsoft.com/office/drawing/2014/chart" uri="{C3380CC4-5D6E-409C-BE32-E72D297353CC}">
                  <c16:uniqueId val="{00000000-7492-4787-842B-3A0566BC7399}"/>
                </c:ext>
              </c:extLst>
            </c:dLbl>
            <c:dLbl>
              <c:idx val="1"/>
              <c:layout>
                <c:manualLayout>
                  <c:x val="4.3184695615903299E-3"/>
                  <c:y val="0.16894658159551079"/>
                </c:manualLayout>
              </c:layout>
              <c:tx>
                <c:rich>
                  <a:bodyPr/>
                  <a:lstStyle/>
                  <a:p>
                    <a:fld id="{BC947776-7FA9-453C-96A5-0C77DE78E096}" type="VALUE">
                      <a:rPr lang="en-US" smtClean="0">
                        <a:solidFill>
                          <a:schemeClr val="bg1"/>
                        </a:solidFill>
                        <a:latin typeface="Arial" panose="020B0604020202020204" pitchFamily="34" charset="0"/>
                        <a:cs typeface="Arial" panose="020B0604020202020204" pitchFamily="34" charset="0"/>
                      </a:rPr>
                      <a:pPr/>
                      <a:t>[VALUE]</a:t>
                    </a:fld>
                    <a:r>
                      <a:rPr lang="en-US" dirty="0">
                        <a:solidFill>
                          <a:schemeClr val="bg1"/>
                        </a:solidFill>
                        <a:latin typeface="Arial" panose="020B0604020202020204" pitchFamily="34" charset="0"/>
                        <a:cs typeface="Arial" panose="020B0604020202020204" pitchFamily="34" charset="0"/>
                      </a:rPr>
                      <a:t>%</a:t>
                    </a:r>
                  </a:p>
                </c:rich>
              </c:tx>
              <c:showLegendKey val="0"/>
              <c:showVal val="1"/>
              <c:showCatName val="0"/>
              <c:showSerName val="0"/>
              <c:showPercent val="0"/>
              <c:showBubbleSize val="0"/>
              <c:extLst>
                <c:ext xmlns:c15="http://schemas.microsoft.com/office/drawing/2012/chart" uri="{CE6537A1-D6FC-4f65-9D91-7224C49458BB}">
                  <c15:layout>
                    <c:manualLayout>
                      <c:w val="0.18917775659473376"/>
                      <c:h val="0.11703920083633833"/>
                    </c:manualLayout>
                  </c15:layout>
                  <c15:dlblFieldTable/>
                  <c15:showDataLabelsRange val="0"/>
                </c:ext>
                <c:ext xmlns:c16="http://schemas.microsoft.com/office/drawing/2014/chart" uri="{C3380CC4-5D6E-409C-BE32-E72D297353CC}">
                  <c16:uniqueId val="{00000001-7492-4787-842B-3A0566BC7399}"/>
                </c:ext>
              </c:extLst>
            </c:dLbl>
            <c:spPr>
              <a:noFill/>
              <a:ln>
                <a:noFill/>
              </a:ln>
              <a:effectLst/>
            </c:spPr>
            <c:txPr>
              <a:bodyPr wrap="square" lIns="38100" tIns="19050" rIns="38100" bIns="19050" anchor="ctr">
                <a:spAutoFit/>
              </a:bodyPr>
              <a:lstStyle/>
              <a:p>
                <a:pPr>
                  <a:defRPr sz="1400">
                    <a:latin typeface="+mj-l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Week 24</c:v>
                </c:pt>
                <c:pt idx="1">
                  <c:v>Week 48</c:v>
                </c:pt>
              </c:strCache>
            </c:strRef>
          </c:cat>
          <c:val>
            <c:numRef>
              <c:f>Sheet1!$B$2:$B$3</c:f>
              <c:numCache>
                <c:formatCode>General</c:formatCode>
                <c:ptCount val="2"/>
                <c:pt idx="0">
                  <c:v>53.9</c:v>
                </c:pt>
                <c:pt idx="1">
                  <c:v>46.9</c:v>
                </c:pt>
              </c:numCache>
            </c:numRef>
          </c:val>
          <c:extLst>
            <c:ext xmlns:c16="http://schemas.microsoft.com/office/drawing/2014/chart" uri="{C3380CC4-5D6E-409C-BE32-E72D297353CC}">
              <c16:uniqueId val="{00000000-1A97-4877-8D9D-62C3951AF1E2}"/>
            </c:ext>
          </c:extLst>
        </c:ser>
        <c:dLbls>
          <c:showLegendKey val="0"/>
          <c:showVal val="1"/>
          <c:showCatName val="0"/>
          <c:showSerName val="0"/>
          <c:showPercent val="0"/>
          <c:showBubbleSize val="0"/>
        </c:dLbls>
        <c:gapWidth val="69"/>
        <c:axId val="120711040"/>
        <c:axId val="120712576"/>
      </c:barChart>
      <c:catAx>
        <c:axId val="120711040"/>
        <c:scaling>
          <c:orientation val="minMax"/>
        </c:scaling>
        <c:delete val="0"/>
        <c:axPos val="b"/>
        <c:numFmt formatCode="General" sourceLinked="0"/>
        <c:majorTickMark val="none"/>
        <c:minorTickMark val="none"/>
        <c:tickLblPos val="none"/>
        <c:spPr>
          <a:ln>
            <a:solidFill>
              <a:schemeClr val="accent1"/>
            </a:solidFill>
          </a:ln>
        </c:spPr>
        <c:crossAx val="120712576"/>
        <c:crosses val="autoZero"/>
        <c:auto val="1"/>
        <c:lblAlgn val="ctr"/>
        <c:lblOffset val="100"/>
        <c:noMultiLvlLbl val="0"/>
      </c:catAx>
      <c:valAx>
        <c:axId val="120712576"/>
        <c:scaling>
          <c:orientation val="minMax"/>
          <c:max val="60"/>
        </c:scaling>
        <c:delete val="0"/>
        <c:axPos val="l"/>
        <c:numFmt formatCode="General" sourceLinked="1"/>
        <c:majorTickMark val="out"/>
        <c:minorTickMark val="none"/>
        <c:tickLblPos val="nextTo"/>
        <c:spPr>
          <a:ln>
            <a:solidFill>
              <a:schemeClr val="accent1"/>
            </a:solidFill>
          </a:ln>
        </c:spPr>
        <c:txPr>
          <a:bodyPr/>
          <a:lstStyle/>
          <a:p>
            <a:pPr>
              <a:defRPr sz="1050" b="1">
                <a:solidFill>
                  <a:schemeClr val="accent1"/>
                </a:solidFill>
                <a:latin typeface="+mj-lt"/>
              </a:defRPr>
            </a:pPr>
            <a:endParaRPr lang="en-US"/>
          </a:p>
        </c:txPr>
        <c:crossAx val="120711040"/>
        <c:crosses val="autoZero"/>
        <c:crossBetween val="between"/>
      </c:valAx>
    </c:plotArea>
    <c:plotVisOnly val="1"/>
    <c:dispBlanksAs val="gap"/>
    <c:showDLblsOverMax val="0"/>
  </c:chart>
  <c:spPr>
    <a:effectLst/>
  </c:spPr>
  <c:txPr>
    <a:bodyPr/>
    <a:lstStyle/>
    <a:p>
      <a:pPr>
        <a:defRPr sz="1800"/>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548641097282199E-2"/>
          <c:y val="4.6972267253357999E-2"/>
          <c:w val="0.71160815901639896"/>
          <c:h val="0.89134986225895396"/>
        </c:manualLayout>
      </c:layout>
      <c:barChart>
        <c:barDir val="col"/>
        <c:grouping val="clustered"/>
        <c:varyColors val="0"/>
        <c:ser>
          <c:idx val="0"/>
          <c:order val="0"/>
          <c:tx>
            <c:strRef>
              <c:f>Sheet1!$B$1</c:f>
              <c:strCache>
                <c:ptCount val="1"/>
                <c:pt idx="0">
                  <c:v>Response</c:v>
                </c:pt>
              </c:strCache>
            </c:strRef>
          </c:tx>
          <c:spPr>
            <a:gradFill>
              <a:gsLst>
                <a:gs pos="0">
                  <a:schemeClr val="accent1"/>
                </a:gs>
                <a:gs pos="50000">
                  <a:schemeClr val="accent1"/>
                </a:gs>
                <a:gs pos="100000">
                  <a:schemeClr val="accent1">
                    <a:alpha val="50000"/>
                  </a:schemeClr>
                </a:gs>
              </a:gsLst>
              <a:lin ang="5400000" scaled="0"/>
            </a:gradFill>
            <a:ln>
              <a:solidFill>
                <a:schemeClr val="bg1"/>
              </a:solidFill>
            </a:ln>
          </c:spPr>
          <c:invertIfNegative val="0"/>
          <c:dLbls>
            <c:delete val="1"/>
          </c:dLbls>
          <c:cat>
            <c:strRef>
              <c:f>Sheet1!$A$2:$A$3</c:f>
              <c:strCache>
                <c:ptCount val="2"/>
                <c:pt idx="0">
                  <c:v>Tio</c:v>
                </c:pt>
                <c:pt idx="1">
                  <c:v>Placebo</c:v>
                </c:pt>
              </c:strCache>
            </c:strRef>
          </c:cat>
          <c:val>
            <c:numRef>
              <c:f>Sheet1!$B$2:$B$3</c:f>
              <c:numCache>
                <c:formatCode>General</c:formatCode>
                <c:ptCount val="2"/>
                <c:pt idx="0">
                  <c:v>58.1</c:v>
                </c:pt>
                <c:pt idx="1">
                  <c:v>45.2</c:v>
                </c:pt>
              </c:numCache>
            </c:numRef>
          </c:val>
          <c:extLst>
            <c:ext xmlns:c16="http://schemas.microsoft.com/office/drawing/2014/chart" uri="{C3380CC4-5D6E-409C-BE32-E72D297353CC}">
              <c16:uniqueId val="{00000000-27EE-492F-A9AC-CFFAFD08B55F}"/>
            </c:ext>
          </c:extLst>
        </c:ser>
        <c:dLbls>
          <c:showLegendKey val="0"/>
          <c:showVal val="1"/>
          <c:showCatName val="0"/>
          <c:showSerName val="0"/>
          <c:showPercent val="0"/>
          <c:showBubbleSize val="0"/>
        </c:dLbls>
        <c:gapWidth val="69"/>
        <c:axId val="120794112"/>
        <c:axId val="120795904"/>
      </c:barChart>
      <c:catAx>
        <c:axId val="120794112"/>
        <c:scaling>
          <c:orientation val="minMax"/>
        </c:scaling>
        <c:delete val="0"/>
        <c:axPos val="b"/>
        <c:numFmt formatCode="General" sourceLinked="0"/>
        <c:majorTickMark val="none"/>
        <c:minorTickMark val="none"/>
        <c:tickLblPos val="none"/>
        <c:spPr>
          <a:ln>
            <a:solidFill>
              <a:schemeClr val="accent1"/>
            </a:solidFill>
          </a:ln>
        </c:spPr>
        <c:crossAx val="120795904"/>
        <c:crosses val="autoZero"/>
        <c:auto val="1"/>
        <c:lblAlgn val="ctr"/>
        <c:lblOffset val="100"/>
        <c:noMultiLvlLbl val="0"/>
      </c:catAx>
      <c:valAx>
        <c:axId val="120795904"/>
        <c:scaling>
          <c:orientation val="minMax"/>
          <c:max val="60"/>
        </c:scaling>
        <c:delete val="0"/>
        <c:axPos val="l"/>
        <c:numFmt formatCode="General" sourceLinked="1"/>
        <c:majorTickMark val="out"/>
        <c:minorTickMark val="none"/>
        <c:tickLblPos val="nextTo"/>
        <c:spPr>
          <a:ln>
            <a:solidFill>
              <a:schemeClr val="accent1"/>
            </a:solidFill>
          </a:ln>
        </c:spPr>
        <c:txPr>
          <a:bodyPr/>
          <a:lstStyle/>
          <a:p>
            <a:pPr>
              <a:defRPr sz="1050" b="1">
                <a:solidFill>
                  <a:schemeClr val="accent1"/>
                </a:solidFill>
                <a:latin typeface="+mj-lt"/>
              </a:defRPr>
            </a:pPr>
            <a:endParaRPr lang="en-US"/>
          </a:p>
        </c:txPr>
        <c:crossAx val="120794112"/>
        <c:crosses val="autoZero"/>
        <c:crossBetween val="between"/>
      </c:valAx>
    </c:plotArea>
    <c:plotVisOnly val="1"/>
    <c:dispBlanksAs val="gap"/>
    <c:showDLblsOverMax val="0"/>
  </c:chart>
  <c:txPr>
    <a:bodyPr/>
    <a:lstStyle/>
    <a:p>
      <a:pPr>
        <a:defRPr sz="1800"/>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485433070866142"/>
          <c:y val="2.4628055445323975E-2"/>
          <c:w val="0.61077066929133861"/>
          <c:h val="0.84648280039265644"/>
        </c:manualLayout>
      </c:layout>
      <c:barChart>
        <c:barDir val="col"/>
        <c:grouping val="clustered"/>
        <c:varyColors val="0"/>
        <c:ser>
          <c:idx val="0"/>
          <c:order val="0"/>
          <c:tx>
            <c:strRef>
              <c:f>Sheet1!$B$1</c:f>
              <c:strCache>
                <c:ptCount val="1"/>
                <c:pt idx="0">
                  <c:v>Trước khi dùng Tiotropium</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Đợt cấp hen</c:v>
                </c:pt>
                <c:pt idx="1">
                  <c:v>Biến cố hô hấp cấp tính khác</c:v>
                </c:pt>
              </c:strCache>
            </c:strRef>
          </c:cat>
          <c:val>
            <c:numRef>
              <c:f>Sheet1!$B$2:$B$3</c:f>
              <c:numCache>
                <c:formatCode>General</c:formatCode>
                <c:ptCount val="2"/>
                <c:pt idx="0">
                  <c:v>39.1</c:v>
                </c:pt>
                <c:pt idx="1">
                  <c:v>61.1</c:v>
                </c:pt>
              </c:numCache>
            </c:numRef>
          </c:val>
          <c:extLst>
            <c:ext xmlns:c16="http://schemas.microsoft.com/office/drawing/2014/chart" uri="{C3380CC4-5D6E-409C-BE32-E72D297353CC}">
              <c16:uniqueId val="{00000000-71CA-4934-A0D0-079B569309AA}"/>
            </c:ext>
          </c:extLst>
        </c:ser>
        <c:ser>
          <c:idx val="1"/>
          <c:order val="1"/>
          <c:tx>
            <c:strRef>
              <c:f>Sheet1!$C$1</c:f>
              <c:strCache>
                <c:ptCount val="1"/>
                <c:pt idx="0">
                  <c:v>Sau khi dùng Tiotropium</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Đợt cấp hen</c:v>
                </c:pt>
                <c:pt idx="1">
                  <c:v>Biến cố hô hấp cấp tính khác</c:v>
                </c:pt>
              </c:strCache>
            </c:strRef>
          </c:cat>
          <c:val>
            <c:numRef>
              <c:f>Sheet1!$C$2:$C$3</c:f>
              <c:numCache>
                <c:formatCode>General</c:formatCode>
                <c:ptCount val="2"/>
                <c:pt idx="0">
                  <c:v>29.5</c:v>
                </c:pt>
                <c:pt idx="1">
                  <c:v>48.7</c:v>
                </c:pt>
              </c:numCache>
            </c:numRef>
          </c:val>
          <c:extLst>
            <c:ext xmlns:c16="http://schemas.microsoft.com/office/drawing/2014/chart" uri="{C3380CC4-5D6E-409C-BE32-E72D297353CC}">
              <c16:uniqueId val="{00000001-71CA-4934-A0D0-079B569309AA}"/>
            </c:ext>
          </c:extLst>
        </c:ser>
        <c:dLbls>
          <c:showLegendKey val="0"/>
          <c:showVal val="0"/>
          <c:showCatName val="0"/>
          <c:showSerName val="0"/>
          <c:showPercent val="0"/>
          <c:showBubbleSize val="0"/>
        </c:dLbls>
        <c:gapWidth val="219"/>
        <c:overlap val="-27"/>
        <c:axId val="1252646976"/>
        <c:axId val="1252641072"/>
      </c:barChart>
      <c:catAx>
        <c:axId val="1252646976"/>
        <c:scaling>
          <c:orientation val="minMax"/>
        </c:scaling>
        <c:delete val="0"/>
        <c:axPos val="b"/>
        <c:numFmt formatCode="General" sourceLinked="1"/>
        <c:majorTickMark val="none"/>
        <c:minorTickMark val="none"/>
        <c:tickLblPos val="nextTo"/>
        <c:spPr>
          <a:noFill/>
          <a:ln w="15875" cap="flat" cmpd="sng" algn="ctr">
            <a:solidFill>
              <a:schemeClr val="tx1"/>
            </a:solidFill>
            <a:round/>
            <a:tailEnd type="arrow"/>
          </a:ln>
          <a:effectLst/>
        </c:spPr>
        <c:txPr>
          <a:bodyPr rot="-600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crossAx val="1252641072"/>
        <c:crosses val="autoZero"/>
        <c:auto val="1"/>
        <c:lblAlgn val="ctr"/>
        <c:lblOffset val="100"/>
        <c:noMultiLvlLbl val="0"/>
      </c:catAx>
      <c:valAx>
        <c:axId val="1252641072"/>
        <c:scaling>
          <c:orientation val="minMax"/>
        </c:scaling>
        <c:delete val="0"/>
        <c:axPos val="l"/>
        <c:numFmt formatCode="General" sourceLinked="1"/>
        <c:majorTickMark val="none"/>
        <c:minorTickMark val="none"/>
        <c:tickLblPos val="nextTo"/>
        <c:spPr>
          <a:noFill/>
          <a:ln w="15875">
            <a:solidFill>
              <a:schemeClr val="tx1"/>
            </a:solidFill>
            <a:tailEnd type="arrow"/>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252646976"/>
        <c:crosses val="autoZero"/>
        <c:crossBetween val="between"/>
      </c:valAx>
      <c:spPr>
        <a:noFill/>
        <a:ln>
          <a:noFill/>
        </a:ln>
        <a:effectLst/>
      </c:spPr>
    </c:plotArea>
    <c:legend>
      <c:legendPos val="b"/>
      <c:layout>
        <c:manualLayout>
          <c:xMode val="edge"/>
          <c:yMode val="edge"/>
          <c:x val="0.68404047736220475"/>
          <c:y val="0.39234744661314497"/>
          <c:w val="0.31316904527559053"/>
          <c:h val="0.2190323562216538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6392137330143694E-2"/>
          <c:y val="3.3627111530794299E-2"/>
          <c:w val="0.70301312384480796"/>
          <c:h val="0.93274577693841199"/>
        </c:manualLayout>
      </c:layout>
      <c:barChart>
        <c:barDir val="col"/>
        <c:grouping val="clustered"/>
        <c:varyColors val="0"/>
        <c:ser>
          <c:idx val="0"/>
          <c:order val="0"/>
          <c:tx>
            <c:strRef>
              <c:f>Sheet1!$B$1</c:f>
              <c:strCache>
                <c:ptCount val="1"/>
                <c:pt idx="0">
                  <c:v>CDC video</c:v>
                </c:pt>
              </c:strCache>
            </c:strRef>
          </c:tx>
          <c:spPr>
            <a:solidFill>
              <a:srgbClr val="72D1DD"/>
            </a:solidFill>
          </c:spPr>
          <c:invertIfNegative val="0"/>
          <c:dLbls>
            <c:spPr>
              <a:noFill/>
              <a:ln>
                <a:noFill/>
              </a:ln>
              <a:effectLst/>
            </c:spPr>
            <c:txPr>
              <a:bodyPr wrap="square" lIns="38100" tIns="19050" rIns="38100" bIns="19050" anchor="ctr">
                <a:spAutoFit/>
              </a:bodyPr>
              <a:lstStyle/>
              <a:p>
                <a:pPr>
                  <a:defRPr>
                    <a:solidFill>
                      <a:srgbClr val="58646E"/>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Category 1</c:v>
                </c:pt>
              </c:strCache>
            </c:strRef>
          </c:cat>
          <c:val>
            <c:numRef>
              <c:f>Sheet1!$B$2</c:f>
              <c:numCache>
                <c:formatCode>General</c:formatCode>
                <c:ptCount val="1"/>
                <c:pt idx="0">
                  <c:v>62.4</c:v>
                </c:pt>
              </c:numCache>
            </c:numRef>
          </c:val>
          <c:extLst>
            <c:ext xmlns:c16="http://schemas.microsoft.com/office/drawing/2014/chart" uri="{C3380CC4-5D6E-409C-BE32-E72D297353CC}">
              <c16:uniqueId val="{00000000-505B-470D-9BA5-C026E5EACBFB}"/>
            </c:ext>
          </c:extLst>
        </c:ser>
        <c:ser>
          <c:idx val="1"/>
          <c:order val="1"/>
          <c:tx>
            <c:strRef>
              <c:f>Sheet1!$C$1</c:f>
              <c:strCache>
                <c:ptCount val="1"/>
                <c:pt idx="0">
                  <c:v>You tube</c:v>
                </c:pt>
              </c:strCache>
            </c:strRef>
          </c:tx>
          <c:spPr>
            <a:solidFill>
              <a:schemeClr val="accent3">
                <a:lumMod val="60000"/>
                <a:lumOff val="40000"/>
              </a:schemeClr>
            </a:solidFill>
          </c:spPr>
          <c:invertIfNegative val="0"/>
          <c:dLbls>
            <c:spPr>
              <a:noFill/>
              <a:ln>
                <a:noFill/>
              </a:ln>
              <a:effectLst/>
            </c:spPr>
            <c:txPr>
              <a:bodyPr wrap="square" lIns="38100" tIns="19050" rIns="38100" bIns="19050" anchor="ctr">
                <a:spAutoFit/>
              </a:bodyPr>
              <a:lstStyle/>
              <a:p>
                <a:pPr>
                  <a:defRPr>
                    <a:solidFill>
                      <a:srgbClr val="58646E"/>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Category 1</c:v>
                </c:pt>
              </c:strCache>
            </c:strRef>
          </c:cat>
          <c:val>
            <c:numRef>
              <c:f>Sheet1!$C$2</c:f>
              <c:numCache>
                <c:formatCode>General</c:formatCode>
                <c:ptCount val="1"/>
                <c:pt idx="0">
                  <c:v>55.7</c:v>
                </c:pt>
              </c:numCache>
            </c:numRef>
          </c:val>
          <c:extLst>
            <c:ext xmlns:c16="http://schemas.microsoft.com/office/drawing/2014/chart" uri="{C3380CC4-5D6E-409C-BE32-E72D297353CC}">
              <c16:uniqueId val="{00000001-505B-470D-9BA5-C026E5EACBFB}"/>
            </c:ext>
          </c:extLst>
        </c:ser>
        <c:ser>
          <c:idx val="2"/>
          <c:order val="2"/>
          <c:tx>
            <c:strRef>
              <c:f>Sheet1!$D$1</c:f>
              <c:strCache>
                <c:ptCount val="1"/>
                <c:pt idx="0">
                  <c:v>Pamphlet</c:v>
                </c:pt>
              </c:strCache>
            </c:strRef>
          </c:tx>
          <c:spPr>
            <a:solidFill>
              <a:schemeClr val="accent6"/>
            </a:solidFill>
          </c:spPr>
          <c:invertIfNegative val="0"/>
          <c:dPt>
            <c:idx val="0"/>
            <c:invertIfNegative val="0"/>
            <c:bubble3D val="0"/>
            <c:spPr>
              <a:solidFill>
                <a:sysClr val="windowText" lastClr="000000">
                  <a:lumMod val="65000"/>
                  <a:lumOff val="35000"/>
                </a:sysClr>
              </a:solidFill>
            </c:spPr>
            <c:extLst>
              <c:ext xmlns:c16="http://schemas.microsoft.com/office/drawing/2014/chart" uri="{C3380CC4-5D6E-409C-BE32-E72D297353CC}">
                <c16:uniqueId val="{00000003-505B-470D-9BA5-C026E5EACBFB}"/>
              </c:ext>
            </c:extLst>
          </c:dPt>
          <c:dLbls>
            <c:spPr>
              <a:noFill/>
              <a:ln>
                <a:noFill/>
              </a:ln>
              <a:effectLst/>
            </c:spPr>
            <c:txPr>
              <a:bodyPr wrap="square" lIns="38100" tIns="19050" rIns="38100" bIns="19050" anchor="ctr">
                <a:spAutoFit/>
              </a:bodyPr>
              <a:lstStyle/>
              <a:p>
                <a:pPr>
                  <a:defRPr>
                    <a:solidFill>
                      <a:srgbClr val="58646E"/>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Category 1</c:v>
                </c:pt>
              </c:strCache>
            </c:strRef>
          </c:cat>
          <c:val>
            <c:numRef>
              <c:f>Sheet1!$D$2</c:f>
              <c:numCache>
                <c:formatCode>0.0</c:formatCode>
                <c:ptCount val="1"/>
                <c:pt idx="0">
                  <c:v>18</c:v>
                </c:pt>
              </c:numCache>
            </c:numRef>
          </c:val>
          <c:extLst>
            <c:ext xmlns:c16="http://schemas.microsoft.com/office/drawing/2014/chart" uri="{C3380CC4-5D6E-409C-BE32-E72D297353CC}">
              <c16:uniqueId val="{00000002-505B-470D-9BA5-C026E5EACBFB}"/>
            </c:ext>
          </c:extLst>
        </c:ser>
        <c:dLbls>
          <c:showLegendKey val="0"/>
          <c:showVal val="0"/>
          <c:showCatName val="0"/>
          <c:showSerName val="0"/>
          <c:showPercent val="0"/>
          <c:showBubbleSize val="0"/>
        </c:dLbls>
        <c:gapWidth val="177"/>
        <c:overlap val="-54"/>
        <c:axId val="130251392"/>
        <c:axId val="130277760"/>
      </c:barChart>
      <c:catAx>
        <c:axId val="130251392"/>
        <c:scaling>
          <c:orientation val="minMax"/>
        </c:scaling>
        <c:delete val="1"/>
        <c:axPos val="b"/>
        <c:numFmt formatCode="General" sourceLinked="0"/>
        <c:majorTickMark val="out"/>
        <c:minorTickMark val="none"/>
        <c:tickLblPos val="nextTo"/>
        <c:crossAx val="130277760"/>
        <c:crosses val="autoZero"/>
        <c:auto val="1"/>
        <c:lblAlgn val="ctr"/>
        <c:lblOffset val="100"/>
        <c:noMultiLvlLbl val="0"/>
      </c:catAx>
      <c:valAx>
        <c:axId val="130277760"/>
        <c:scaling>
          <c:orientation val="minMax"/>
          <c:max val="100"/>
        </c:scaling>
        <c:delete val="0"/>
        <c:axPos val="l"/>
        <c:numFmt formatCode="General" sourceLinked="1"/>
        <c:majorTickMark val="out"/>
        <c:minorTickMark val="none"/>
        <c:tickLblPos val="nextTo"/>
        <c:txPr>
          <a:bodyPr/>
          <a:lstStyle/>
          <a:p>
            <a:pPr>
              <a:defRPr sz="1600">
                <a:solidFill>
                  <a:srgbClr val="58646E"/>
                </a:solidFill>
              </a:defRPr>
            </a:pPr>
            <a:endParaRPr lang="en-US"/>
          </a:p>
        </c:txPr>
        <c:crossAx val="130251392"/>
        <c:crosses val="autoZero"/>
        <c:crossBetween val="between"/>
      </c:valAx>
      <c:spPr>
        <a:noFill/>
        <a:ln w="25400">
          <a:noFill/>
        </a:ln>
      </c:spPr>
    </c:plotArea>
    <c:plotVisOnly val="1"/>
    <c:dispBlanksAs val="gap"/>
    <c:showDLblsOverMax val="0"/>
  </c:chart>
  <c:txPr>
    <a:bodyPr/>
    <a:lstStyle/>
    <a:p>
      <a:pPr>
        <a:defRPr sz="1800"/>
      </a:pPr>
      <a:endParaRPr lang="en-US"/>
    </a:p>
  </c:txPr>
  <c:externalData r:id="rId2">
    <c:autoUpdate val="0"/>
  </c:externalData>
  <c:userShapes r:id="rId3"/>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barChart>
        <c:barDir val="col"/>
        <c:grouping val="clustered"/>
        <c:varyColors val="0"/>
        <c:ser>
          <c:idx val="0"/>
          <c:order val="0"/>
          <c:tx>
            <c:strRef>
              <c:f>Sheet1!$B$1</c:f>
              <c:strCache>
                <c:ptCount val="1"/>
                <c:pt idx="0">
                  <c:v>Indonesia</c:v>
                </c:pt>
              </c:strCache>
            </c:strRef>
          </c:tx>
          <c:invertIfNegative val="0"/>
          <c:cat>
            <c:numRef>
              <c:f>Sheet1!$A$2</c:f>
              <c:numCache>
                <c:formatCode>General</c:formatCode>
                <c:ptCount val="1"/>
              </c:numCache>
            </c:numRef>
          </c:cat>
          <c:val>
            <c:numRef>
              <c:f>Sheet1!$B$2</c:f>
              <c:numCache>
                <c:formatCode>General</c:formatCode>
                <c:ptCount val="1"/>
                <c:pt idx="0">
                  <c:v>4.5</c:v>
                </c:pt>
              </c:numCache>
            </c:numRef>
          </c:val>
          <c:extLst>
            <c:ext xmlns:c16="http://schemas.microsoft.com/office/drawing/2014/chart" uri="{C3380CC4-5D6E-409C-BE32-E72D297353CC}">
              <c16:uniqueId val="{00000000-A7A3-4429-9A9C-3AB1CE1671C4}"/>
            </c:ext>
          </c:extLst>
        </c:ser>
        <c:ser>
          <c:idx val="1"/>
          <c:order val="1"/>
          <c:tx>
            <c:strRef>
              <c:f>Sheet1!$C$1</c:f>
              <c:strCache>
                <c:ptCount val="1"/>
                <c:pt idx="0">
                  <c:v>Malaysia</c:v>
                </c:pt>
              </c:strCache>
            </c:strRef>
          </c:tx>
          <c:invertIfNegative val="0"/>
          <c:cat>
            <c:numRef>
              <c:f>Sheet1!$A$2</c:f>
              <c:numCache>
                <c:formatCode>General</c:formatCode>
                <c:ptCount val="1"/>
              </c:numCache>
            </c:numRef>
          </c:cat>
          <c:val>
            <c:numRef>
              <c:f>Sheet1!$C$2</c:f>
              <c:numCache>
                <c:formatCode>General</c:formatCode>
                <c:ptCount val="1"/>
                <c:pt idx="0">
                  <c:v>5.0999999999999996</c:v>
                </c:pt>
              </c:numCache>
            </c:numRef>
          </c:val>
          <c:extLst>
            <c:ext xmlns:c16="http://schemas.microsoft.com/office/drawing/2014/chart" uri="{C3380CC4-5D6E-409C-BE32-E72D297353CC}">
              <c16:uniqueId val="{00000001-A7A3-4429-9A9C-3AB1CE1671C4}"/>
            </c:ext>
          </c:extLst>
        </c:ser>
        <c:ser>
          <c:idx val="2"/>
          <c:order val="2"/>
          <c:tx>
            <c:strRef>
              <c:f>Sheet1!$D$1</c:f>
              <c:strCache>
                <c:ptCount val="1"/>
                <c:pt idx="0">
                  <c:v>Phillippine</c:v>
                </c:pt>
              </c:strCache>
            </c:strRef>
          </c:tx>
          <c:invertIfNegative val="0"/>
          <c:cat>
            <c:numRef>
              <c:f>Sheet1!$A$2</c:f>
              <c:numCache>
                <c:formatCode>General</c:formatCode>
                <c:ptCount val="1"/>
              </c:numCache>
            </c:numRef>
          </c:cat>
          <c:val>
            <c:numRef>
              <c:f>Sheet1!$D$2</c:f>
              <c:numCache>
                <c:formatCode>General</c:formatCode>
                <c:ptCount val="1"/>
                <c:pt idx="0">
                  <c:v>4.2</c:v>
                </c:pt>
              </c:numCache>
            </c:numRef>
          </c:val>
          <c:extLst>
            <c:ext xmlns:c16="http://schemas.microsoft.com/office/drawing/2014/chart" uri="{C3380CC4-5D6E-409C-BE32-E72D297353CC}">
              <c16:uniqueId val="{00000002-A7A3-4429-9A9C-3AB1CE1671C4}"/>
            </c:ext>
          </c:extLst>
        </c:ser>
        <c:ser>
          <c:idx val="3"/>
          <c:order val="3"/>
          <c:tx>
            <c:strRef>
              <c:f>Sheet1!$E$1</c:f>
              <c:strCache>
                <c:ptCount val="1"/>
                <c:pt idx="0">
                  <c:v>Singapore</c:v>
                </c:pt>
              </c:strCache>
            </c:strRef>
          </c:tx>
          <c:invertIfNegative val="0"/>
          <c:cat>
            <c:numRef>
              <c:f>Sheet1!$A$2</c:f>
              <c:numCache>
                <c:formatCode>General</c:formatCode>
                <c:ptCount val="1"/>
              </c:numCache>
            </c:numRef>
          </c:cat>
          <c:val>
            <c:numRef>
              <c:f>Sheet1!$E$2</c:f>
              <c:numCache>
                <c:formatCode>General</c:formatCode>
                <c:ptCount val="1"/>
                <c:pt idx="0">
                  <c:v>5.9</c:v>
                </c:pt>
              </c:numCache>
            </c:numRef>
          </c:val>
          <c:extLst>
            <c:ext xmlns:c16="http://schemas.microsoft.com/office/drawing/2014/chart" uri="{C3380CC4-5D6E-409C-BE32-E72D297353CC}">
              <c16:uniqueId val="{00000003-A7A3-4429-9A9C-3AB1CE1671C4}"/>
            </c:ext>
          </c:extLst>
        </c:ser>
        <c:ser>
          <c:idx val="4"/>
          <c:order val="4"/>
          <c:tx>
            <c:strRef>
              <c:f>Sheet1!$F$1</c:f>
              <c:strCache>
                <c:ptCount val="1"/>
                <c:pt idx="0">
                  <c:v>Thailand</c:v>
                </c:pt>
              </c:strCache>
            </c:strRef>
          </c:tx>
          <c:invertIfNegative val="0"/>
          <c:cat>
            <c:numRef>
              <c:f>Sheet1!$A$2</c:f>
              <c:numCache>
                <c:formatCode>General</c:formatCode>
                <c:ptCount val="1"/>
              </c:numCache>
            </c:numRef>
          </c:cat>
          <c:val>
            <c:numRef>
              <c:f>Sheet1!$F$2</c:f>
              <c:numCache>
                <c:formatCode>General</c:formatCode>
                <c:ptCount val="1"/>
                <c:pt idx="0">
                  <c:v>5.3</c:v>
                </c:pt>
              </c:numCache>
            </c:numRef>
          </c:val>
          <c:extLst>
            <c:ext xmlns:c16="http://schemas.microsoft.com/office/drawing/2014/chart" uri="{C3380CC4-5D6E-409C-BE32-E72D297353CC}">
              <c16:uniqueId val="{00000004-A7A3-4429-9A9C-3AB1CE1671C4}"/>
            </c:ext>
          </c:extLst>
        </c:ser>
        <c:ser>
          <c:idx val="5"/>
          <c:order val="5"/>
          <c:tx>
            <c:strRef>
              <c:f>Sheet1!$G$1</c:f>
              <c:strCache>
                <c:ptCount val="1"/>
                <c:pt idx="0">
                  <c:v>Vietnam</c:v>
                </c:pt>
              </c:strCache>
            </c:strRef>
          </c:tx>
          <c:spPr>
            <a:solidFill>
              <a:schemeClr val="accent2"/>
            </a:solidFill>
          </c:spPr>
          <c:invertIfNegative val="0"/>
          <c:dLbls>
            <c:spPr>
              <a:solidFill>
                <a:schemeClr val="bg1"/>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Sheet1!$G$2</c:f>
              <c:numCache>
                <c:formatCode>General</c:formatCode>
                <c:ptCount val="1"/>
                <c:pt idx="0">
                  <c:v>9.4</c:v>
                </c:pt>
              </c:numCache>
            </c:numRef>
          </c:val>
          <c:extLst>
            <c:ext xmlns:c16="http://schemas.microsoft.com/office/drawing/2014/chart" uri="{C3380CC4-5D6E-409C-BE32-E72D297353CC}">
              <c16:uniqueId val="{00000005-A7A3-4429-9A9C-3AB1CE1671C4}"/>
            </c:ext>
          </c:extLst>
        </c:ser>
        <c:ser>
          <c:idx val="6"/>
          <c:order val="6"/>
          <c:tx>
            <c:strRef>
              <c:f>Sheet1!$H$1</c:f>
              <c:strCache>
                <c:ptCount val="1"/>
                <c:pt idx="0">
                  <c:v>Hongkong</c:v>
                </c:pt>
              </c:strCache>
            </c:strRef>
          </c:tx>
          <c:invertIfNegative val="0"/>
          <c:cat>
            <c:numRef>
              <c:f>Sheet1!$A$2</c:f>
              <c:numCache>
                <c:formatCode>General</c:formatCode>
                <c:ptCount val="1"/>
              </c:numCache>
            </c:numRef>
          </c:cat>
          <c:val>
            <c:numRef>
              <c:f>Sheet1!$H$3</c:f>
              <c:numCache>
                <c:formatCode>General</c:formatCode>
                <c:ptCount val="1"/>
                <c:pt idx="0">
                  <c:v>7.7</c:v>
                </c:pt>
              </c:numCache>
            </c:numRef>
          </c:val>
          <c:extLst>
            <c:ext xmlns:c16="http://schemas.microsoft.com/office/drawing/2014/chart" uri="{C3380CC4-5D6E-409C-BE32-E72D297353CC}">
              <c16:uniqueId val="{00000006-A7A3-4429-9A9C-3AB1CE1671C4}"/>
            </c:ext>
          </c:extLst>
        </c:ser>
        <c:ser>
          <c:idx val="7"/>
          <c:order val="7"/>
          <c:tx>
            <c:strRef>
              <c:f>Sheet1!$I$1</c:f>
              <c:strCache>
                <c:ptCount val="1"/>
                <c:pt idx="0">
                  <c:v>Taiwan</c:v>
                </c:pt>
              </c:strCache>
            </c:strRef>
          </c:tx>
          <c:invertIfNegative val="0"/>
          <c:cat>
            <c:numRef>
              <c:f>Sheet1!$A$2</c:f>
              <c:numCache>
                <c:formatCode>General</c:formatCode>
                <c:ptCount val="1"/>
              </c:numCache>
            </c:numRef>
          </c:cat>
          <c:val>
            <c:numRef>
              <c:f>Sheet1!$I$2</c:f>
              <c:numCache>
                <c:formatCode>General</c:formatCode>
                <c:ptCount val="1"/>
                <c:pt idx="0">
                  <c:v>9.5</c:v>
                </c:pt>
              </c:numCache>
            </c:numRef>
          </c:val>
          <c:extLst>
            <c:ext xmlns:c16="http://schemas.microsoft.com/office/drawing/2014/chart" uri="{C3380CC4-5D6E-409C-BE32-E72D297353CC}">
              <c16:uniqueId val="{00000007-A7A3-4429-9A9C-3AB1CE1671C4}"/>
            </c:ext>
          </c:extLst>
        </c:ser>
        <c:dLbls>
          <c:showLegendKey val="0"/>
          <c:showVal val="0"/>
          <c:showCatName val="0"/>
          <c:showSerName val="0"/>
          <c:showPercent val="0"/>
          <c:showBubbleSize val="0"/>
        </c:dLbls>
        <c:gapWidth val="150"/>
        <c:axId val="144867328"/>
        <c:axId val="144868864"/>
      </c:barChart>
      <c:catAx>
        <c:axId val="144867328"/>
        <c:scaling>
          <c:orientation val="minMax"/>
        </c:scaling>
        <c:delete val="0"/>
        <c:axPos val="b"/>
        <c:numFmt formatCode="General" sourceLinked="1"/>
        <c:majorTickMark val="none"/>
        <c:minorTickMark val="none"/>
        <c:tickLblPos val="nextTo"/>
        <c:txPr>
          <a:bodyPr rot="-60000000" vert="horz"/>
          <a:lstStyle/>
          <a:p>
            <a:pPr>
              <a:defRPr/>
            </a:pPr>
            <a:endParaRPr lang="en-US"/>
          </a:p>
        </c:txPr>
        <c:crossAx val="144868864"/>
        <c:crosses val="autoZero"/>
        <c:auto val="1"/>
        <c:lblAlgn val="ctr"/>
        <c:lblOffset val="100"/>
        <c:noMultiLvlLbl val="0"/>
      </c:catAx>
      <c:valAx>
        <c:axId val="144868864"/>
        <c:scaling>
          <c:orientation val="minMax"/>
        </c:scaling>
        <c:delete val="0"/>
        <c:axPos val="l"/>
        <c:majorGridlines/>
        <c:numFmt formatCode="General" sourceLinked="1"/>
        <c:majorTickMark val="none"/>
        <c:minorTickMark val="none"/>
        <c:tickLblPos val="nextTo"/>
        <c:txPr>
          <a:bodyPr rot="-60000000" vert="horz"/>
          <a:lstStyle/>
          <a:p>
            <a:pPr>
              <a:defRPr/>
            </a:pPr>
            <a:endParaRPr lang="en-US"/>
          </a:p>
        </c:txPr>
        <c:crossAx val="144867328"/>
        <c:crosses val="autoZero"/>
        <c:crossBetween val="between"/>
      </c:valAx>
    </c:plotArea>
    <c:legend>
      <c:legendPos val="r"/>
      <c:overlay val="0"/>
      <c:txPr>
        <a:bodyPr rot="0" vert="horz"/>
        <a:lstStyle/>
        <a:p>
          <a:pPr>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36"/>
    </mc:Choice>
    <mc:Fallback>
      <c:style val="36"/>
    </mc:Fallback>
  </mc:AlternateContent>
  <c:chart>
    <c:title>
      <c:tx>
        <c:rich>
          <a:bodyPr rot="0" vert="horz"/>
          <a:lstStyle/>
          <a:p>
            <a:pPr>
              <a:defRPr sz="1600"/>
            </a:pPr>
            <a:r>
              <a:rPr lang="en-US" sz="1600" b="0" dirty="0" err="1"/>
              <a:t>Mức</a:t>
            </a:r>
            <a:r>
              <a:rPr lang="en-US" sz="1600" b="0" dirty="0"/>
              <a:t> </a:t>
            </a:r>
            <a:r>
              <a:rPr lang="en-US" sz="1600" b="0" dirty="0" err="1"/>
              <a:t>độ</a:t>
            </a:r>
            <a:r>
              <a:rPr lang="en-US" sz="1600" b="0" dirty="0"/>
              <a:t> </a:t>
            </a:r>
            <a:r>
              <a:rPr lang="en-US" sz="1600" b="0" dirty="0" err="1"/>
              <a:t>tắc</a:t>
            </a:r>
            <a:r>
              <a:rPr lang="en-US" sz="1600" b="0" dirty="0"/>
              <a:t> </a:t>
            </a:r>
            <a:r>
              <a:rPr lang="en-US" sz="1600" b="0" dirty="0" err="1"/>
              <a:t>nghẽn</a:t>
            </a:r>
            <a:endParaRPr lang="en-US" sz="1600" b="0" dirty="0"/>
          </a:p>
        </c:rich>
      </c:tx>
      <c:overlay val="0"/>
    </c:title>
    <c:autoTitleDeleted val="0"/>
    <c:plotArea>
      <c:layout/>
      <c:pieChart>
        <c:varyColors val="1"/>
        <c:ser>
          <c:idx val="0"/>
          <c:order val="0"/>
          <c:tx>
            <c:strRef>
              <c:f>Sheet1!$B$1</c:f>
              <c:strCache>
                <c:ptCount val="1"/>
                <c:pt idx="0">
                  <c:v>Độ nặng</c:v>
                </c:pt>
              </c:strCache>
            </c:strRef>
          </c:tx>
          <c:cat>
            <c:strRef>
              <c:f>Sheet1!$A$2:$A$5</c:f>
              <c:strCache>
                <c:ptCount val="4"/>
                <c:pt idx="0">
                  <c:v>GOLD 1</c:v>
                </c:pt>
                <c:pt idx="1">
                  <c:v>GOLD 2</c:v>
                </c:pt>
                <c:pt idx="2">
                  <c:v>GOLD 3</c:v>
                </c:pt>
                <c:pt idx="3">
                  <c:v>GOLD 4</c:v>
                </c:pt>
              </c:strCache>
            </c:strRef>
          </c:cat>
          <c:val>
            <c:numRef>
              <c:f>Sheet1!$B$2:$B$5</c:f>
              <c:numCache>
                <c:formatCode>General</c:formatCode>
                <c:ptCount val="4"/>
                <c:pt idx="0">
                  <c:v>32.5</c:v>
                </c:pt>
                <c:pt idx="1">
                  <c:v>44.5</c:v>
                </c:pt>
                <c:pt idx="2">
                  <c:v>17.5</c:v>
                </c:pt>
                <c:pt idx="3">
                  <c:v>2</c:v>
                </c:pt>
              </c:numCache>
            </c:numRef>
          </c:val>
          <c:extLst>
            <c:ext xmlns:c16="http://schemas.microsoft.com/office/drawing/2014/chart" uri="{C3380CC4-5D6E-409C-BE32-E72D297353CC}">
              <c16:uniqueId val="{00000008-35E0-47F4-A636-C7D28DE5FB00}"/>
            </c:ext>
          </c:extLst>
        </c:ser>
        <c:dLbls>
          <c:showLegendKey val="0"/>
          <c:showVal val="0"/>
          <c:showCatName val="0"/>
          <c:showSerName val="0"/>
          <c:showPercent val="0"/>
          <c:showBubbleSize val="0"/>
          <c:showLeaderLines val="1"/>
        </c:dLbls>
        <c:firstSliceAng val="0"/>
      </c:pieChart>
    </c:plotArea>
    <c:legend>
      <c:legendPos val="b"/>
      <c:legendEntry>
        <c:idx val="1"/>
        <c:txPr>
          <a:bodyPr rot="0" vert="horz"/>
          <a:lstStyle/>
          <a:p>
            <a:pPr>
              <a:defRPr sz="1100"/>
            </a:pPr>
            <a:endParaRPr lang="en-US"/>
          </a:p>
        </c:txPr>
      </c:legendEntry>
      <c:layout>
        <c:manualLayout>
          <c:xMode val="edge"/>
          <c:yMode val="edge"/>
          <c:x val="3.3510301206629914E-2"/>
          <c:y val="0.74350381679031563"/>
          <c:w val="0.92760262789036829"/>
          <c:h val="0.22078188075641214"/>
        </c:manualLayout>
      </c:layout>
      <c:overlay val="0"/>
      <c:txPr>
        <a:bodyPr rot="0" vert="horz"/>
        <a:lstStyle/>
        <a:p>
          <a:pPr>
            <a:defRPr sz="1100"/>
          </a:pPr>
          <a:endParaRPr lang="en-US"/>
        </a:p>
      </c:txPr>
    </c:legend>
    <c:plotVisOnly val="1"/>
    <c:dispBlanksAs val="zero"/>
    <c:showDLblsOverMax val="0"/>
  </c:chart>
  <c:spPr>
    <a:solidFill>
      <a:schemeClr val="accent6">
        <a:lumMod val="20000"/>
        <a:lumOff val="80000"/>
      </a:schemeClr>
    </a:solidFill>
  </c:spPr>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094769276750483"/>
          <c:y val="8.3557292097356614E-2"/>
          <c:w val="0.67877857838128508"/>
          <c:h val="0.74581289875261592"/>
        </c:manualLayout>
      </c:layout>
      <c:barChart>
        <c:barDir val="col"/>
        <c:grouping val="clustered"/>
        <c:varyColors val="0"/>
        <c:ser>
          <c:idx val="0"/>
          <c:order val="0"/>
          <c:tx>
            <c:strRef>
              <c:f>Sheet1!$B$1</c:f>
              <c:strCache>
                <c:ptCount val="1"/>
                <c:pt idx="0">
                  <c:v>Tiotropium</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Tuần 8</c:v>
                </c:pt>
                <c:pt idx="1">
                  <c:v>Tuần 12</c:v>
                </c:pt>
              </c:strCache>
            </c:strRef>
          </c:cat>
          <c:val>
            <c:numRef>
              <c:f>Sheet1!$B$2:$B$3</c:f>
              <c:numCache>
                <c:formatCode>General</c:formatCode>
                <c:ptCount val="2"/>
                <c:pt idx="0">
                  <c:v>1.75</c:v>
                </c:pt>
                <c:pt idx="1">
                  <c:v>1.75</c:v>
                </c:pt>
              </c:numCache>
            </c:numRef>
          </c:val>
          <c:extLst>
            <c:ext xmlns:c16="http://schemas.microsoft.com/office/drawing/2014/chart" uri="{C3380CC4-5D6E-409C-BE32-E72D297353CC}">
              <c16:uniqueId val="{00000000-474B-4645-BFE7-022C36DC05A0}"/>
            </c:ext>
          </c:extLst>
        </c:ser>
        <c:ser>
          <c:idx val="1"/>
          <c:order val="1"/>
          <c:tx>
            <c:strRef>
              <c:f>Sheet1!$C$1</c:f>
              <c:strCache>
                <c:ptCount val="1"/>
                <c:pt idx="0">
                  <c:v>placebo</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Tuần 8</c:v>
                </c:pt>
                <c:pt idx="1">
                  <c:v>Tuần 12</c:v>
                </c:pt>
              </c:strCache>
            </c:strRef>
          </c:cat>
          <c:val>
            <c:numRef>
              <c:f>Sheet1!$C$2:$C$3</c:f>
              <c:numCache>
                <c:formatCode>General</c:formatCode>
                <c:ptCount val="2"/>
                <c:pt idx="0">
                  <c:v>0.91</c:v>
                </c:pt>
                <c:pt idx="1">
                  <c:v>0.08</c:v>
                </c:pt>
              </c:numCache>
            </c:numRef>
          </c:val>
          <c:extLst>
            <c:ext xmlns:c16="http://schemas.microsoft.com/office/drawing/2014/chart" uri="{C3380CC4-5D6E-409C-BE32-E72D297353CC}">
              <c16:uniqueId val="{00000001-474B-4645-BFE7-022C36DC05A0}"/>
            </c:ext>
          </c:extLst>
        </c:ser>
        <c:dLbls>
          <c:showLegendKey val="0"/>
          <c:showVal val="0"/>
          <c:showCatName val="0"/>
          <c:showSerName val="0"/>
          <c:showPercent val="0"/>
          <c:showBubbleSize val="0"/>
        </c:dLbls>
        <c:gapWidth val="219"/>
        <c:overlap val="-27"/>
        <c:axId val="1546155776"/>
        <c:axId val="1546156104"/>
      </c:barChart>
      <c:catAx>
        <c:axId val="1546155776"/>
        <c:scaling>
          <c:orientation val="minMax"/>
        </c:scaling>
        <c:delete val="0"/>
        <c:axPos val="b"/>
        <c:numFmt formatCode="General" sourceLinked="1"/>
        <c:majorTickMark val="none"/>
        <c:minorTickMark val="none"/>
        <c:tickLblPos val="nextTo"/>
        <c:spPr>
          <a:noFill/>
          <a:ln w="15875" cap="flat" cmpd="sng" algn="ctr">
            <a:solidFill>
              <a:schemeClr val="tx1"/>
            </a:solidFill>
            <a:round/>
            <a:tailEnd type="arrow"/>
          </a:ln>
          <a:effectLst/>
        </c:spPr>
        <c:txPr>
          <a:bodyPr rot="-60000000" spcFirstLastPara="1" vertOverflow="ellipsis" vert="horz" wrap="square" anchor="ctr" anchorCtr="1"/>
          <a:lstStyle/>
          <a:p>
            <a:pPr>
              <a:defRPr sz="1600" b="1"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546156104"/>
        <c:crosses val="autoZero"/>
        <c:auto val="1"/>
        <c:lblAlgn val="ctr"/>
        <c:lblOffset val="100"/>
        <c:noMultiLvlLbl val="0"/>
      </c:catAx>
      <c:valAx>
        <c:axId val="15461561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15875">
            <a:solidFill>
              <a:schemeClr val="tx1"/>
            </a:solidFill>
            <a:tailEnd type="arrow"/>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1546155776"/>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4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Entry>
      <c:legendEntry>
        <c:idx val="1"/>
        <c:txPr>
          <a:bodyPr rot="0" spcFirstLastPara="1" vertOverflow="ellipsis" vert="horz" wrap="square" anchor="ctr" anchorCtr="1"/>
          <a:lstStyle/>
          <a:p>
            <a:pPr>
              <a:defRPr sz="1400"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Entry>
      <c:layout>
        <c:manualLayout>
          <c:xMode val="edge"/>
          <c:yMode val="edge"/>
          <c:x val="0.80423271442703193"/>
          <c:y val="0.34956491040589277"/>
          <c:w val="0.1931512771075391"/>
          <c:h val="0.2364161721021061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631799878080997E-2"/>
          <c:y val="3.8074663420153101E-2"/>
          <c:w val="0.88184672256617103"/>
          <c:h val="0.92520702487291795"/>
        </c:manualLayout>
      </c:layout>
      <c:barChart>
        <c:barDir val="col"/>
        <c:grouping val="clustered"/>
        <c:varyColors val="0"/>
        <c:ser>
          <c:idx val="0"/>
          <c:order val="0"/>
          <c:tx>
            <c:strRef>
              <c:f>Sheet1!$B$1</c:f>
              <c:strCache>
                <c:ptCount val="1"/>
                <c:pt idx="0">
                  <c:v>Tiotropium</c:v>
                </c:pt>
              </c:strCache>
            </c:strRef>
          </c:tx>
          <c:spPr>
            <a:solidFill>
              <a:srgbClr val="00B0F0"/>
            </a:solidFill>
          </c:spPr>
          <c:invertIfNegative val="0"/>
          <c:dPt>
            <c:idx val="0"/>
            <c:invertIfNegative val="0"/>
            <c:bubble3D val="0"/>
            <c:spPr>
              <a:solidFill>
                <a:schemeClr val="accent5"/>
              </a:solidFill>
            </c:spPr>
            <c:extLst>
              <c:ext xmlns:c16="http://schemas.microsoft.com/office/drawing/2014/chart" uri="{C3380CC4-5D6E-409C-BE32-E72D297353CC}">
                <c16:uniqueId val="{00000001-8DD8-48C9-8FA8-195BBD080812}"/>
              </c:ext>
            </c:extLst>
          </c:dPt>
          <c:cat>
            <c:numRef>
              <c:f>Sheet1!$A$2</c:f>
              <c:numCache>
                <c:formatCode>General</c:formatCode>
                <c:ptCount val="1"/>
              </c:numCache>
            </c:numRef>
          </c:cat>
          <c:val>
            <c:numRef>
              <c:f>Sheet1!$B$2</c:f>
              <c:numCache>
                <c:formatCode>General</c:formatCode>
                <c:ptCount val="1"/>
                <c:pt idx="0">
                  <c:v>0.61000000000000099</c:v>
                </c:pt>
              </c:numCache>
            </c:numRef>
          </c:val>
          <c:extLst>
            <c:ext xmlns:c16="http://schemas.microsoft.com/office/drawing/2014/chart" uri="{C3380CC4-5D6E-409C-BE32-E72D297353CC}">
              <c16:uniqueId val="{00000002-8DD8-48C9-8FA8-195BBD080812}"/>
            </c:ext>
          </c:extLst>
        </c:ser>
        <c:ser>
          <c:idx val="1"/>
          <c:order val="1"/>
          <c:tx>
            <c:strRef>
              <c:f>Sheet1!$C$1</c:f>
              <c:strCache>
                <c:ptCount val="1"/>
                <c:pt idx="0">
                  <c:v>Indacaterol</c:v>
                </c:pt>
              </c:strCache>
            </c:strRef>
          </c:tx>
          <c:spPr>
            <a:solidFill>
              <a:schemeClr val="accent4"/>
            </a:solidFill>
          </c:spPr>
          <c:invertIfNegative val="0"/>
          <c:dPt>
            <c:idx val="0"/>
            <c:invertIfNegative val="0"/>
            <c:bubble3D val="0"/>
            <c:spPr>
              <a:solidFill>
                <a:schemeClr val="bg1">
                  <a:lumMod val="65000"/>
                </a:schemeClr>
              </a:solidFill>
            </c:spPr>
            <c:extLst>
              <c:ext xmlns:c16="http://schemas.microsoft.com/office/drawing/2014/chart" uri="{C3380CC4-5D6E-409C-BE32-E72D297353CC}">
                <c16:uniqueId val="{00000004-8DD8-48C9-8FA8-195BBD080812}"/>
              </c:ext>
            </c:extLst>
          </c:dPt>
          <c:cat>
            <c:numRef>
              <c:f>Sheet1!$A$2</c:f>
              <c:numCache>
                <c:formatCode>General</c:formatCode>
                <c:ptCount val="1"/>
              </c:numCache>
            </c:numRef>
          </c:cat>
          <c:val>
            <c:numRef>
              <c:f>Sheet1!$C$2</c:f>
              <c:numCache>
                <c:formatCode>General</c:formatCode>
                <c:ptCount val="1"/>
                <c:pt idx="0">
                  <c:v>0.79</c:v>
                </c:pt>
              </c:numCache>
            </c:numRef>
          </c:val>
          <c:extLst>
            <c:ext xmlns:c16="http://schemas.microsoft.com/office/drawing/2014/chart" uri="{C3380CC4-5D6E-409C-BE32-E72D297353CC}">
              <c16:uniqueId val="{00000003-8DD8-48C9-8FA8-195BBD080812}"/>
            </c:ext>
          </c:extLst>
        </c:ser>
        <c:dLbls>
          <c:showLegendKey val="0"/>
          <c:showVal val="0"/>
          <c:showCatName val="0"/>
          <c:showSerName val="0"/>
          <c:showPercent val="0"/>
          <c:showBubbleSize val="0"/>
        </c:dLbls>
        <c:gapWidth val="50"/>
        <c:overlap val="-9"/>
        <c:axId val="146767232"/>
        <c:axId val="146785408"/>
      </c:barChart>
      <c:catAx>
        <c:axId val="146767232"/>
        <c:scaling>
          <c:orientation val="minMax"/>
        </c:scaling>
        <c:delete val="0"/>
        <c:axPos val="b"/>
        <c:numFmt formatCode="General" sourceLinked="1"/>
        <c:majorTickMark val="out"/>
        <c:minorTickMark val="none"/>
        <c:tickLblPos val="nextTo"/>
        <c:spPr>
          <a:ln w="6350">
            <a:solidFill>
              <a:schemeClr val="bg1">
                <a:lumMod val="50000"/>
              </a:schemeClr>
            </a:solidFill>
          </a:ln>
        </c:spPr>
        <c:crossAx val="146785408"/>
        <c:crosses val="autoZero"/>
        <c:auto val="1"/>
        <c:lblAlgn val="ctr"/>
        <c:lblOffset val="100"/>
        <c:noMultiLvlLbl val="0"/>
      </c:catAx>
      <c:valAx>
        <c:axId val="146785408"/>
        <c:scaling>
          <c:orientation val="minMax"/>
          <c:max val="1"/>
          <c:min val="0"/>
        </c:scaling>
        <c:delete val="0"/>
        <c:axPos val="l"/>
        <c:numFmt formatCode="#,##0.0" sourceLinked="0"/>
        <c:majorTickMark val="out"/>
        <c:minorTickMark val="none"/>
        <c:tickLblPos val="nextTo"/>
        <c:spPr>
          <a:ln w="6350">
            <a:solidFill>
              <a:schemeClr val="bg1">
                <a:lumMod val="50000"/>
              </a:schemeClr>
            </a:solidFill>
          </a:ln>
        </c:spPr>
        <c:txPr>
          <a:bodyPr/>
          <a:lstStyle/>
          <a:p>
            <a:pPr>
              <a:defRPr sz="1400">
                <a:solidFill>
                  <a:schemeClr val="tx1">
                    <a:lumMod val="75000"/>
                    <a:lumOff val="25000"/>
                  </a:schemeClr>
                </a:solidFill>
              </a:defRPr>
            </a:pPr>
            <a:endParaRPr lang="en-US"/>
          </a:p>
        </c:txPr>
        <c:crossAx val="146767232"/>
        <c:crosses val="autoZero"/>
        <c:crossBetween val="between"/>
        <c:majorUnit val="0.2"/>
        <c:minorUnit val="0.1"/>
      </c:valAx>
    </c:plotArea>
    <c:plotVisOnly val="1"/>
    <c:dispBlanksAs val="gap"/>
    <c:showDLblsOverMax val="0"/>
  </c:chart>
  <c:txPr>
    <a:bodyPr/>
    <a:lstStyle/>
    <a:p>
      <a:pPr>
        <a:defRPr sz="1200">
          <a:solidFill>
            <a:schemeClr val="accent2"/>
          </a:solidFill>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035638348948544"/>
          <c:y val="4.775305260755449E-2"/>
          <c:w val="0.80793650793650795"/>
          <c:h val="0.76019184652278182"/>
        </c:manualLayout>
      </c:layout>
      <c:barChart>
        <c:barDir val="col"/>
        <c:grouping val="clustered"/>
        <c:varyColors val="0"/>
        <c:ser>
          <c:idx val="0"/>
          <c:order val="0"/>
          <c:tx>
            <c:strRef>
              <c:f>Sheet1!$A$2</c:f>
              <c:strCache>
                <c:ptCount val="1"/>
              </c:strCache>
            </c:strRef>
          </c:tx>
          <c:spPr>
            <a:solidFill>
              <a:srgbClr val="33CCCC"/>
            </a:solidFill>
            <a:ln w="27997">
              <a:noFill/>
            </a:ln>
          </c:spPr>
          <c:invertIfNegative val="0"/>
          <c:dPt>
            <c:idx val="0"/>
            <c:invertIfNegative val="0"/>
            <c:bubble3D val="0"/>
            <c:spPr>
              <a:solidFill>
                <a:schemeClr val="accent4"/>
              </a:solidFill>
              <a:ln w="27997">
                <a:noFill/>
              </a:ln>
            </c:spPr>
            <c:extLst>
              <c:ext xmlns:c16="http://schemas.microsoft.com/office/drawing/2014/chart" uri="{C3380CC4-5D6E-409C-BE32-E72D297353CC}">
                <c16:uniqueId val="{00000001-CD52-41F0-9516-CA5B7B5274B0}"/>
              </c:ext>
            </c:extLst>
          </c:dPt>
          <c:dPt>
            <c:idx val="1"/>
            <c:invertIfNegative val="0"/>
            <c:bubble3D val="0"/>
            <c:spPr>
              <a:solidFill>
                <a:srgbClr val="77C9D7"/>
              </a:solidFill>
              <a:ln w="27997">
                <a:noFill/>
              </a:ln>
            </c:spPr>
            <c:extLst>
              <c:ext xmlns:c16="http://schemas.microsoft.com/office/drawing/2014/chart" uri="{C3380CC4-5D6E-409C-BE32-E72D297353CC}">
                <c16:uniqueId val="{00000003-CD52-41F0-9516-CA5B7B5274B0}"/>
              </c:ext>
            </c:extLst>
          </c:dPt>
          <c:dLbls>
            <c:spPr>
              <a:noFill/>
              <a:ln w="27997">
                <a:noFill/>
              </a:ln>
            </c:spPr>
            <c:txPr>
              <a:bodyPr/>
              <a:lstStyle/>
              <a:p>
                <a:pPr>
                  <a:defRPr sz="1400"/>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Sheet1!$B$1:$C$1</c:f>
              <c:strCache>
                <c:ptCount val="2"/>
                <c:pt idx="0">
                  <c:v>SFC</c:v>
                </c:pt>
                <c:pt idx="1">
                  <c:v>Tiotropium</c:v>
                </c:pt>
              </c:strCache>
            </c:strRef>
          </c:cat>
          <c:val>
            <c:numRef>
              <c:f>Sheet1!$B$2:$C$2</c:f>
              <c:numCache>
                <c:formatCode>General</c:formatCode>
                <c:ptCount val="2"/>
                <c:pt idx="0">
                  <c:v>1.28</c:v>
                </c:pt>
                <c:pt idx="1">
                  <c:v>1.32</c:v>
                </c:pt>
              </c:numCache>
            </c:numRef>
          </c:val>
          <c:extLst>
            <c:ext xmlns:c16="http://schemas.microsoft.com/office/drawing/2014/chart" uri="{C3380CC4-5D6E-409C-BE32-E72D297353CC}">
              <c16:uniqueId val="{00000004-CD52-41F0-9516-CA5B7B5274B0}"/>
            </c:ext>
          </c:extLst>
        </c:ser>
        <c:dLbls>
          <c:showLegendKey val="0"/>
          <c:showVal val="1"/>
          <c:showCatName val="0"/>
          <c:showSerName val="0"/>
          <c:showPercent val="0"/>
          <c:showBubbleSize val="0"/>
        </c:dLbls>
        <c:gapWidth val="41"/>
        <c:axId val="94397184"/>
        <c:axId val="94400896"/>
      </c:barChart>
      <c:catAx>
        <c:axId val="94397184"/>
        <c:scaling>
          <c:orientation val="minMax"/>
        </c:scaling>
        <c:delete val="0"/>
        <c:axPos val="b"/>
        <c:numFmt formatCode="General" sourceLinked="1"/>
        <c:majorTickMark val="out"/>
        <c:minorTickMark val="none"/>
        <c:tickLblPos val="nextTo"/>
        <c:spPr>
          <a:ln w="6350">
            <a:solidFill>
              <a:schemeClr val="bg1">
                <a:lumMod val="50000"/>
              </a:schemeClr>
            </a:solidFill>
            <a:prstDash val="solid"/>
          </a:ln>
        </c:spPr>
        <c:txPr>
          <a:bodyPr rot="0" vert="horz"/>
          <a:lstStyle/>
          <a:p>
            <a:pPr>
              <a:defRPr sz="1400"/>
            </a:pPr>
            <a:endParaRPr lang="en-US"/>
          </a:p>
        </c:txPr>
        <c:crossAx val="94400896"/>
        <c:crosses val="autoZero"/>
        <c:auto val="1"/>
        <c:lblAlgn val="ctr"/>
        <c:lblOffset val="100"/>
        <c:tickLblSkip val="1"/>
        <c:tickMarkSkip val="1"/>
        <c:noMultiLvlLbl val="0"/>
      </c:catAx>
      <c:valAx>
        <c:axId val="94400896"/>
        <c:scaling>
          <c:orientation val="minMax"/>
          <c:max val="2"/>
          <c:min val="0"/>
        </c:scaling>
        <c:delete val="0"/>
        <c:axPos val="l"/>
        <c:title>
          <c:tx>
            <c:rich>
              <a:bodyPr/>
              <a:lstStyle/>
              <a:p>
                <a:pPr>
                  <a:defRPr sz="1600">
                    <a:solidFill>
                      <a:schemeClr val="tx2"/>
                    </a:solidFill>
                  </a:defRPr>
                </a:pPr>
                <a:r>
                  <a:rPr lang="de-DE" sz="1600" dirty="0">
                    <a:solidFill>
                      <a:schemeClr val="tx2"/>
                    </a:solidFill>
                  </a:rPr>
                  <a:t>Đợt</a:t>
                </a:r>
                <a:r>
                  <a:rPr lang="de-DE" sz="1600" baseline="0" dirty="0">
                    <a:solidFill>
                      <a:schemeClr val="tx2"/>
                    </a:solidFill>
                  </a:rPr>
                  <a:t> cấp</a:t>
                </a:r>
                <a:endParaRPr lang="de-DE" sz="1600" dirty="0">
                  <a:solidFill>
                    <a:schemeClr val="tx2"/>
                  </a:solidFill>
                </a:endParaRPr>
              </a:p>
            </c:rich>
          </c:tx>
          <c:layout>
            <c:manualLayout>
              <c:xMode val="edge"/>
              <c:yMode val="edge"/>
              <c:x val="2.2683948457043902E-2"/>
              <c:y val="0.20850086755298672"/>
            </c:manualLayout>
          </c:layout>
          <c:overlay val="0"/>
          <c:spPr>
            <a:noFill/>
            <a:ln w="27997">
              <a:noFill/>
            </a:ln>
          </c:spPr>
        </c:title>
        <c:numFmt formatCode="General" sourceLinked="1"/>
        <c:majorTickMark val="out"/>
        <c:minorTickMark val="none"/>
        <c:tickLblPos val="nextTo"/>
        <c:spPr>
          <a:ln w="6350">
            <a:solidFill>
              <a:schemeClr val="bg1">
                <a:lumMod val="50000"/>
              </a:schemeClr>
            </a:solidFill>
            <a:prstDash val="solid"/>
          </a:ln>
        </c:spPr>
        <c:txPr>
          <a:bodyPr rot="0" vert="horz"/>
          <a:lstStyle/>
          <a:p>
            <a:pPr>
              <a:defRPr sz="1000" b="0"/>
            </a:pPr>
            <a:endParaRPr lang="en-US"/>
          </a:p>
        </c:txPr>
        <c:crossAx val="94397184"/>
        <c:crosses val="autoZero"/>
        <c:crossBetween val="between"/>
        <c:majorUnit val="0.5"/>
      </c:valAx>
      <c:spPr>
        <a:noFill/>
        <a:ln w="27997">
          <a:noFill/>
        </a:ln>
      </c:spPr>
    </c:plotArea>
    <c:plotVisOnly val="1"/>
    <c:dispBlanksAs val="gap"/>
    <c:showDLblsOverMax val="0"/>
  </c:chart>
  <c:spPr>
    <a:noFill/>
    <a:ln>
      <a:noFill/>
    </a:ln>
  </c:spPr>
  <c:txPr>
    <a:bodyPr/>
    <a:lstStyle/>
    <a:p>
      <a:pPr>
        <a:defRPr sz="1200" b="1" i="0" u="none" strike="noStrike" baseline="0">
          <a:solidFill>
            <a:schemeClr val="tx1">
              <a:lumMod val="75000"/>
              <a:lumOff val="25000"/>
            </a:schemeClr>
          </a:solidFill>
          <a:latin typeface="+mn-lt"/>
          <a:ea typeface="Arial"/>
          <a:cs typeface="Arial"/>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392137330143736E-2"/>
          <c:y val="3.362711153079425E-2"/>
          <c:w val="0.7030131238448083"/>
          <c:h val="0.93274577693841154"/>
        </c:manualLayout>
      </c:layout>
      <c:barChart>
        <c:barDir val="col"/>
        <c:grouping val="clustered"/>
        <c:varyColors val="0"/>
        <c:ser>
          <c:idx val="0"/>
          <c:order val="0"/>
          <c:tx>
            <c:strRef>
              <c:f>Sheet1!$B$1</c:f>
              <c:strCache>
                <c:ptCount val="1"/>
                <c:pt idx="0">
                  <c:v>CDC video</c:v>
                </c:pt>
              </c:strCache>
            </c:strRef>
          </c:tx>
          <c:spPr>
            <a:solidFill>
              <a:schemeClr val="accent1">
                <a:lumMod val="60000"/>
                <a:lumOff val="40000"/>
              </a:schemeClr>
            </a:solidFill>
          </c:spPr>
          <c:invertIfNegative val="0"/>
          <c:cat>
            <c:strRef>
              <c:f>Sheet1!$A$2</c:f>
              <c:strCache>
                <c:ptCount val="1"/>
                <c:pt idx="0">
                  <c:v>Category 1</c:v>
                </c:pt>
              </c:strCache>
            </c:strRef>
          </c:cat>
          <c:val>
            <c:numRef>
              <c:f>Sheet1!$B$2</c:f>
              <c:numCache>
                <c:formatCode>General</c:formatCode>
                <c:ptCount val="1"/>
                <c:pt idx="0">
                  <c:v>16.7</c:v>
                </c:pt>
              </c:numCache>
            </c:numRef>
          </c:val>
          <c:extLst>
            <c:ext xmlns:c16="http://schemas.microsoft.com/office/drawing/2014/chart" uri="{C3380CC4-5D6E-409C-BE32-E72D297353CC}">
              <c16:uniqueId val="{00000000-9FB0-4754-8E9A-9C032D6A2FDD}"/>
            </c:ext>
          </c:extLst>
        </c:ser>
        <c:ser>
          <c:idx val="1"/>
          <c:order val="1"/>
          <c:tx>
            <c:strRef>
              <c:f>Sheet1!$C$1</c:f>
              <c:strCache>
                <c:ptCount val="1"/>
                <c:pt idx="0">
                  <c:v>You tube</c:v>
                </c:pt>
              </c:strCache>
            </c:strRef>
          </c:tx>
          <c:spPr>
            <a:solidFill>
              <a:srgbClr val="4C7094"/>
            </a:solidFill>
          </c:spPr>
          <c:invertIfNegative val="0"/>
          <c:cat>
            <c:strRef>
              <c:f>Sheet1!$A$2</c:f>
              <c:strCache>
                <c:ptCount val="1"/>
                <c:pt idx="0">
                  <c:v>Category 1</c:v>
                </c:pt>
              </c:strCache>
            </c:strRef>
          </c:cat>
          <c:val>
            <c:numRef>
              <c:f>Sheet1!$C$2</c:f>
              <c:numCache>
                <c:formatCode>General</c:formatCode>
                <c:ptCount val="1"/>
                <c:pt idx="0">
                  <c:v>11.1</c:v>
                </c:pt>
              </c:numCache>
            </c:numRef>
          </c:val>
          <c:extLst>
            <c:ext xmlns:c16="http://schemas.microsoft.com/office/drawing/2014/chart" uri="{C3380CC4-5D6E-409C-BE32-E72D297353CC}">
              <c16:uniqueId val="{00000001-9FB0-4754-8E9A-9C032D6A2FDD}"/>
            </c:ext>
          </c:extLst>
        </c:ser>
        <c:ser>
          <c:idx val="2"/>
          <c:order val="2"/>
          <c:tx>
            <c:strRef>
              <c:f>Sheet1!$D$1</c:f>
              <c:strCache>
                <c:ptCount val="1"/>
                <c:pt idx="0">
                  <c:v>Pamphlet</c:v>
                </c:pt>
              </c:strCache>
            </c:strRef>
          </c:tx>
          <c:spPr>
            <a:solidFill>
              <a:schemeClr val="accent1">
                <a:lumMod val="75000"/>
              </a:schemeClr>
            </a:solidFill>
          </c:spPr>
          <c:invertIfNegative val="0"/>
          <c:cat>
            <c:strRef>
              <c:f>Sheet1!$A$2</c:f>
              <c:strCache>
                <c:ptCount val="1"/>
                <c:pt idx="0">
                  <c:v>Category 1</c:v>
                </c:pt>
              </c:strCache>
            </c:strRef>
          </c:cat>
          <c:val>
            <c:numRef>
              <c:f>Sheet1!$D$2</c:f>
              <c:numCache>
                <c:formatCode>General</c:formatCode>
                <c:ptCount val="1"/>
                <c:pt idx="0">
                  <c:v>16.7</c:v>
                </c:pt>
              </c:numCache>
            </c:numRef>
          </c:val>
          <c:extLst>
            <c:ext xmlns:c16="http://schemas.microsoft.com/office/drawing/2014/chart" uri="{C3380CC4-5D6E-409C-BE32-E72D297353CC}">
              <c16:uniqueId val="{00000002-9FB0-4754-8E9A-9C032D6A2FDD}"/>
            </c:ext>
          </c:extLst>
        </c:ser>
        <c:ser>
          <c:idx val="3"/>
          <c:order val="3"/>
          <c:tx>
            <c:strRef>
              <c:f>Sheet1!$E$1</c:f>
              <c:strCache>
                <c:ptCount val="1"/>
                <c:pt idx="0">
                  <c:v>Pharmacist instruction</c:v>
                </c:pt>
              </c:strCache>
            </c:strRef>
          </c:tx>
          <c:spPr>
            <a:solidFill>
              <a:srgbClr val="003366"/>
            </a:solidFill>
          </c:spPr>
          <c:invertIfNegative val="0"/>
          <c:cat>
            <c:strRef>
              <c:f>Sheet1!$A$2</c:f>
              <c:strCache>
                <c:ptCount val="1"/>
                <c:pt idx="0">
                  <c:v>Category 1</c:v>
                </c:pt>
              </c:strCache>
            </c:strRef>
          </c:cat>
          <c:val>
            <c:numRef>
              <c:f>Sheet1!$E$2</c:f>
              <c:numCache>
                <c:formatCode>General</c:formatCode>
                <c:ptCount val="1"/>
                <c:pt idx="0">
                  <c:v>72.2</c:v>
                </c:pt>
              </c:numCache>
            </c:numRef>
          </c:val>
          <c:extLst>
            <c:ext xmlns:c16="http://schemas.microsoft.com/office/drawing/2014/chart" uri="{C3380CC4-5D6E-409C-BE32-E72D297353CC}">
              <c16:uniqueId val="{00000003-9FB0-4754-8E9A-9C032D6A2FDD}"/>
            </c:ext>
          </c:extLst>
        </c:ser>
        <c:dLbls>
          <c:showLegendKey val="0"/>
          <c:showVal val="0"/>
          <c:showCatName val="0"/>
          <c:showSerName val="0"/>
          <c:showPercent val="0"/>
          <c:showBubbleSize val="0"/>
        </c:dLbls>
        <c:gapWidth val="177"/>
        <c:overlap val="-54"/>
        <c:axId val="144372480"/>
        <c:axId val="144374016"/>
      </c:barChart>
      <c:catAx>
        <c:axId val="144372480"/>
        <c:scaling>
          <c:orientation val="minMax"/>
        </c:scaling>
        <c:delete val="1"/>
        <c:axPos val="b"/>
        <c:numFmt formatCode="General" sourceLinked="0"/>
        <c:majorTickMark val="out"/>
        <c:minorTickMark val="none"/>
        <c:tickLblPos val="nextTo"/>
        <c:crossAx val="144374016"/>
        <c:crosses val="autoZero"/>
        <c:auto val="1"/>
        <c:lblAlgn val="ctr"/>
        <c:lblOffset val="100"/>
        <c:noMultiLvlLbl val="0"/>
      </c:catAx>
      <c:valAx>
        <c:axId val="144374016"/>
        <c:scaling>
          <c:orientation val="minMax"/>
        </c:scaling>
        <c:delete val="0"/>
        <c:axPos val="l"/>
        <c:numFmt formatCode="General" sourceLinked="1"/>
        <c:majorTickMark val="out"/>
        <c:minorTickMark val="none"/>
        <c:tickLblPos val="nextTo"/>
        <c:txPr>
          <a:bodyPr/>
          <a:lstStyle/>
          <a:p>
            <a:pPr>
              <a:defRPr sz="1600">
                <a:solidFill>
                  <a:srgbClr val="58646E"/>
                </a:solidFill>
              </a:defRPr>
            </a:pPr>
            <a:endParaRPr lang="en-US"/>
          </a:p>
        </c:txPr>
        <c:crossAx val="144372480"/>
        <c:crosses val="autoZero"/>
        <c:crossBetween val="between"/>
      </c:valAx>
      <c:spPr>
        <a:noFill/>
        <a:ln w="25400">
          <a:noFill/>
        </a:ln>
      </c:spPr>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1</c:v>
                </c:pt>
              </c:strCache>
            </c:strRef>
          </c:tx>
          <c:spPr>
            <a:solidFill>
              <a:schemeClr val="bg1">
                <a:lumMod val="75000"/>
              </a:schemeClr>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27B0-4D0D-817B-F1E9679B4FEC}"/>
              </c:ext>
            </c:extLst>
          </c:dPt>
          <c:dLbls>
            <c:dLbl>
              <c:idx val="0"/>
              <c:layout>
                <c:manualLayout>
                  <c:x val="0"/>
                  <c:y val="-2.74241617044564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7B0-4D0D-817B-F1E9679B4FEC}"/>
                </c:ext>
              </c:extLst>
            </c:dLbl>
            <c:spPr>
              <a:noFill/>
              <a:ln>
                <a:noFill/>
              </a:ln>
              <a:effectLst/>
            </c:spPr>
            <c:txPr>
              <a:bodyPr wrap="square" lIns="38100" tIns="19050" rIns="38100" bIns="19050" anchor="ctr">
                <a:spAutoFit/>
              </a:bodyPr>
              <a:lstStyle/>
              <a:p>
                <a:pPr>
                  <a:defRPr b="1">
                    <a:solidFill>
                      <a:schemeClr val="tx2"/>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c:f>
              <c:numCache>
                <c:formatCode>General</c:formatCode>
                <c:ptCount val="1"/>
              </c:numCache>
            </c:numRef>
          </c:cat>
          <c:val>
            <c:numRef>
              <c:f>Sheet1!$B$2</c:f>
              <c:numCache>
                <c:formatCode>General</c:formatCode>
                <c:ptCount val="1"/>
                <c:pt idx="0">
                  <c:v>0.11</c:v>
                </c:pt>
              </c:numCache>
            </c:numRef>
          </c:val>
          <c:extLst>
            <c:ext xmlns:c16="http://schemas.microsoft.com/office/drawing/2014/chart" uri="{C3380CC4-5D6E-409C-BE32-E72D297353CC}">
              <c16:uniqueId val="{00000001-27B0-4D0D-817B-F1E9679B4FEC}"/>
            </c:ext>
          </c:extLst>
        </c:ser>
        <c:ser>
          <c:idx val="1"/>
          <c:order val="1"/>
          <c:tx>
            <c:strRef>
              <c:f>Sheet1!$C$1</c:f>
              <c:strCache>
                <c:ptCount val="1"/>
                <c:pt idx="0">
                  <c:v>Series 2</c:v>
                </c:pt>
              </c:strCache>
            </c:strRef>
          </c:tx>
          <c:spPr>
            <a:solidFill>
              <a:schemeClr val="tx2"/>
            </a:solidFill>
            <a:ln w="22599">
              <a:noFill/>
            </a:ln>
            <a:scene3d>
              <a:camera prst="orthographicFront"/>
              <a:lightRig rig="threePt" dir="t"/>
            </a:scene3d>
            <a:sp3d/>
          </c:spPr>
          <c:invertIfNegative val="0"/>
          <c:dPt>
            <c:idx val="0"/>
            <c:invertIfNegative val="0"/>
            <c:bubble3D val="0"/>
            <c:spPr>
              <a:solidFill>
                <a:srgbClr val="4472C4">
                  <a:lumMod val="50000"/>
                </a:srgbClr>
              </a:solidFill>
              <a:ln w="22599">
                <a:noFill/>
              </a:ln>
              <a:scene3d>
                <a:camera prst="orthographicFront"/>
                <a:lightRig rig="threePt" dir="t"/>
              </a:scene3d>
              <a:sp3d/>
            </c:spPr>
            <c:extLst>
              <c:ext xmlns:c16="http://schemas.microsoft.com/office/drawing/2014/chart" uri="{C3380CC4-5D6E-409C-BE32-E72D297353CC}">
                <c16:uniqueId val="{00000003-27B0-4D0D-817B-F1E9679B4FEC}"/>
              </c:ext>
            </c:extLst>
          </c:dPt>
          <c:dLbls>
            <c:delete val="1"/>
          </c:dLbls>
          <c:cat>
            <c:numRef>
              <c:f>Sheet1!$A$2</c:f>
              <c:numCache>
                <c:formatCode>General</c:formatCode>
                <c:ptCount val="1"/>
              </c:numCache>
            </c:numRef>
          </c:cat>
          <c:val>
            <c:numRef>
              <c:f>Sheet1!$C$2</c:f>
              <c:numCache>
                <c:formatCode>General</c:formatCode>
                <c:ptCount val="1"/>
                <c:pt idx="0">
                  <c:v>1.1399999999999999</c:v>
                </c:pt>
              </c:numCache>
            </c:numRef>
          </c:val>
          <c:extLst>
            <c:ext xmlns:c16="http://schemas.microsoft.com/office/drawing/2014/chart" uri="{C3380CC4-5D6E-409C-BE32-E72D297353CC}">
              <c16:uniqueId val="{00000004-27B0-4D0D-817B-F1E9679B4FEC}"/>
            </c:ext>
          </c:extLst>
        </c:ser>
        <c:ser>
          <c:idx val="2"/>
          <c:order val="2"/>
          <c:tx>
            <c:strRef>
              <c:f>Sheet1!$D$1</c:f>
              <c:strCache>
                <c:ptCount val="1"/>
                <c:pt idx="0">
                  <c:v>Series 3</c:v>
                </c:pt>
              </c:strCache>
            </c:strRef>
          </c:tx>
          <c:spPr>
            <a:solidFill>
              <a:srgbClr val="92D050"/>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5-27B0-4D0D-817B-F1E9679B4FEC}"/>
              </c:ext>
            </c:extLst>
          </c:dPt>
          <c:dLbls>
            <c:delete val="1"/>
          </c:dLbls>
          <c:cat>
            <c:numRef>
              <c:f>Sheet1!$A$2</c:f>
              <c:numCache>
                <c:formatCode>General</c:formatCode>
                <c:ptCount val="1"/>
              </c:numCache>
            </c:numRef>
          </c:cat>
          <c:val>
            <c:numRef>
              <c:f>Sheet1!$D$2</c:f>
              <c:numCache>
                <c:formatCode>General</c:formatCode>
                <c:ptCount val="1"/>
                <c:pt idx="0">
                  <c:v>1.73</c:v>
                </c:pt>
              </c:numCache>
            </c:numRef>
          </c:val>
          <c:extLst>
            <c:ext xmlns:c16="http://schemas.microsoft.com/office/drawing/2014/chart" uri="{C3380CC4-5D6E-409C-BE32-E72D297353CC}">
              <c16:uniqueId val="{00000006-27B0-4D0D-817B-F1E9679B4FEC}"/>
            </c:ext>
          </c:extLst>
        </c:ser>
        <c:dLbls>
          <c:dLblPos val="outEnd"/>
          <c:showLegendKey val="0"/>
          <c:showVal val="1"/>
          <c:showCatName val="0"/>
          <c:showSerName val="0"/>
          <c:showPercent val="0"/>
          <c:showBubbleSize val="0"/>
        </c:dLbls>
        <c:gapWidth val="100"/>
        <c:overlap val="-20"/>
        <c:axId val="398546384"/>
        <c:axId val="398703408"/>
      </c:barChart>
      <c:catAx>
        <c:axId val="398546384"/>
        <c:scaling>
          <c:orientation val="minMax"/>
        </c:scaling>
        <c:delete val="0"/>
        <c:axPos val="b"/>
        <c:numFmt formatCode="General" sourceLinked="1"/>
        <c:majorTickMark val="out"/>
        <c:minorTickMark val="none"/>
        <c:tickLblPos val="nextTo"/>
        <c:spPr>
          <a:ln w="6350">
            <a:solidFill>
              <a:schemeClr val="tx2"/>
            </a:solidFill>
            <a:prstDash val="solid"/>
          </a:ln>
        </c:spPr>
        <c:txPr>
          <a:bodyPr rot="-60000000" vert="horz"/>
          <a:lstStyle/>
          <a:p>
            <a:pPr>
              <a:defRPr/>
            </a:pPr>
            <a:endParaRPr lang="en-US"/>
          </a:p>
        </c:txPr>
        <c:crossAx val="398703408"/>
        <c:crosses val="autoZero"/>
        <c:auto val="1"/>
        <c:lblAlgn val="ctr"/>
        <c:lblOffset val="100"/>
        <c:noMultiLvlLbl val="0"/>
      </c:catAx>
      <c:valAx>
        <c:axId val="398703408"/>
        <c:scaling>
          <c:orientation val="minMax"/>
          <c:max val="2"/>
        </c:scaling>
        <c:delete val="0"/>
        <c:axPos val="l"/>
        <c:numFmt formatCode="General" sourceLinked="1"/>
        <c:majorTickMark val="out"/>
        <c:minorTickMark val="none"/>
        <c:tickLblPos val="nextTo"/>
        <c:spPr>
          <a:ln w="6350">
            <a:solidFill>
              <a:schemeClr val="tx2"/>
            </a:solidFill>
            <a:prstDash val="solid"/>
          </a:ln>
        </c:spPr>
        <c:txPr>
          <a:bodyPr rot="-60000000" vert="horz"/>
          <a:lstStyle/>
          <a:p>
            <a:pPr algn="r" rtl="0">
              <a:defRPr>
                <a:solidFill>
                  <a:schemeClr val="tx2"/>
                </a:solidFill>
              </a:defRPr>
            </a:pPr>
            <a:endParaRPr lang="en-US"/>
          </a:p>
        </c:txPr>
        <c:crossAx val="398546384"/>
        <c:crosses val="autoZero"/>
        <c:crossBetween val="between"/>
        <c:majorUnit val="0.5"/>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0200534350246599"/>
          <c:y val="4.2594385285575999E-2"/>
          <c:w val="0.76510975365747502"/>
          <c:h val="0.88799030579155802"/>
        </c:manualLayout>
      </c:layout>
      <c:barChart>
        <c:barDir val="col"/>
        <c:grouping val="clustered"/>
        <c:varyColors val="0"/>
        <c:ser>
          <c:idx val="0"/>
          <c:order val="0"/>
          <c:tx>
            <c:strRef>
              <c:f>Sheet1!$B$1</c:f>
              <c:strCache>
                <c:ptCount val="1"/>
                <c:pt idx="0">
                  <c:v>Series 1</c:v>
                </c:pt>
              </c:strCache>
            </c:strRef>
          </c:tx>
          <c:spPr>
            <a:solidFill>
              <a:schemeClr val="bg1">
                <a:lumMod val="75000"/>
              </a:schemeClr>
            </a:solidFill>
            <a:ln w="11299">
              <a:noFill/>
              <a:prstDash val="solid"/>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0-F553-44DA-9E60-D54B0C55C20A}"/>
              </c:ext>
            </c:extLst>
          </c:dPt>
          <c:dLbls>
            <c:spPr>
              <a:noFill/>
              <a:ln>
                <a:noFill/>
              </a:ln>
              <a:effectLst/>
            </c:spPr>
            <c:txPr>
              <a:bodyPr wrap="square" lIns="38100" tIns="19050" rIns="38100" bIns="19050" anchor="ctr">
                <a:spAutoFit/>
              </a:bodyPr>
              <a:lstStyle/>
              <a:p>
                <a:pPr>
                  <a:defRPr b="1">
                    <a:solidFill>
                      <a:schemeClr val="tx2"/>
                    </a:solidFill>
                    <a:latin typeface="Arial" panose="020B0604020202020204" pitchFamily="34" charset="0"/>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Sheet1!$B$2</c:f>
              <c:numCache>
                <c:formatCode>General</c:formatCode>
                <c:ptCount val="1"/>
                <c:pt idx="0">
                  <c:v>26.2</c:v>
                </c:pt>
              </c:numCache>
            </c:numRef>
          </c:val>
          <c:extLst>
            <c:ext xmlns:c16="http://schemas.microsoft.com/office/drawing/2014/chart" uri="{C3380CC4-5D6E-409C-BE32-E72D297353CC}">
              <c16:uniqueId val="{00000001-F553-44DA-9E60-D54B0C55C20A}"/>
            </c:ext>
          </c:extLst>
        </c:ser>
        <c:ser>
          <c:idx val="1"/>
          <c:order val="1"/>
          <c:tx>
            <c:strRef>
              <c:f>Sheet1!$C$1</c:f>
              <c:strCache>
                <c:ptCount val="1"/>
                <c:pt idx="0">
                  <c:v>Series 2</c:v>
                </c:pt>
              </c:strCache>
            </c:strRef>
          </c:tx>
          <c:spPr>
            <a:solidFill>
              <a:srgbClr val="4472C4">
                <a:lumMod val="50000"/>
              </a:srgbClr>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2-F553-44DA-9E60-D54B0C55C20A}"/>
              </c:ext>
            </c:extLst>
          </c:dPt>
          <c:dLbls>
            <c:delete val="1"/>
          </c:dLbls>
          <c:cat>
            <c:numRef>
              <c:f>Sheet1!$A$2</c:f>
              <c:numCache>
                <c:formatCode>General</c:formatCode>
                <c:ptCount val="1"/>
              </c:numCache>
            </c:numRef>
          </c:cat>
          <c:val>
            <c:numRef>
              <c:f>Sheet1!$C$2</c:f>
              <c:numCache>
                <c:formatCode>General</c:formatCode>
                <c:ptCount val="1"/>
                <c:pt idx="0">
                  <c:v>41</c:v>
                </c:pt>
              </c:numCache>
            </c:numRef>
          </c:val>
          <c:extLst>
            <c:ext xmlns:c16="http://schemas.microsoft.com/office/drawing/2014/chart" uri="{C3380CC4-5D6E-409C-BE32-E72D297353CC}">
              <c16:uniqueId val="{00000003-F553-44DA-9E60-D54B0C55C20A}"/>
            </c:ext>
          </c:extLst>
        </c:ser>
        <c:ser>
          <c:idx val="2"/>
          <c:order val="2"/>
          <c:tx>
            <c:strRef>
              <c:f>Sheet1!$D$1</c:f>
              <c:strCache>
                <c:ptCount val="1"/>
                <c:pt idx="0">
                  <c:v>Series 3</c:v>
                </c:pt>
              </c:strCache>
            </c:strRef>
          </c:tx>
          <c:spPr>
            <a:solidFill>
              <a:srgbClr val="92D050"/>
            </a:solidFill>
            <a:ln w="22599">
              <a:noFill/>
            </a:ln>
            <a:scene3d>
              <a:camera prst="orthographicFront"/>
              <a:lightRig rig="threePt" dir="t"/>
            </a:scene3d>
            <a:sp3d/>
          </c:spPr>
          <c:invertIfNegative val="0"/>
          <c:dPt>
            <c:idx val="0"/>
            <c:invertIfNegative val="0"/>
            <c:bubble3D val="0"/>
            <c:extLst>
              <c:ext xmlns:c16="http://schemas.microsoft.com/office/drawing/2014/chart" uri="{C3380CC4-5D6E-409C-BE32-E72D297353CC}">
                <c16:uniqueId val="{00000004-F553-44DA-9E60-D54B0C55C20A}"/>
              </c:ext>
            </c:extLst>
          </c:dPt>
          <c:dLbls>
            <c:delete val="1"/>
          </c:dLbls>
          <c:cat>
            <c:numRef>
              <c:f>Sheet1!$A$2</c:f>
              <c:numCache>
                <c:formatCode>General</c:formatCode>
                <c:ptCount val="1"/>
              </c:numCache>
            </c:numRef>
          </c:cat>
          <c:val>
            <c:numRef>
              <c:f>Sheet1!$D$2</c:f>
              <c:numCache>
                <c:formatCode>General</c:formatCode>
                <c:ptCount val="1"/>
                <c:pt idx="0">
                  <c:v>53.9</c:v>
                </c:pt>
              </c:numCache>
            </c:numRef>
          </c:val>
          <c:extLst>
            <c:ext xmlns:c16="http://schemas.microsoft.com/office/drawing/2014/chart" uri="{C3380CC4-5D6E-409C-BE32-E72D297353CC}">
              <c16:uniqueId val="{00000005-F553-44DA-9E60-D54B0C55C20A}"/>
            </c:ext>
          </c:extLst>
        </c:ser>
        <c:dLbls>
          <c:dLblPos val="outEnd"/>
          <c:showLegendKey val="0"/>
          <c:showVal val="1"/>
          <c:showCatName val="0"/>
          <c:showSerName val="0"/>
          <c:showPercent val="0"/>
          <c:showBubbleSize val="0"/>
        </c:dLbls>
        <c:gapWidth val="100"/>
        <c:overlap val="-20"/>
        <c:axId val="401801472"/>
        <c:axId val="401804224"/>
      </c:barChart>
      <c:catAx>
        <c:axId val="401801472"/>
        <c:scaling>
          <c:orientation val="minMax"/>
        </c:scaling>
        <c:delete val="0"/>
        <c:axPos val="b"/>
        <c:numFmt formatCode="General" sourceLinked="1"/>
        <c:majorTickMark val="out"/>
        <c:minorTickMark val="none"/>
        <c:tickLblPos val="nextTo"/>
        <c:spPr>
          <a:ln w="6350">
            <a:solidFill>
              <a:schemeClr val="tx2"/>
            </a:solidFill>
            <a:prstDash val="solid"/>
          </a:ln>
        </c:spPr>
        <c:txPr>
          <a:bodyPr rot="-60000000" vert="horz"/>
          <a:lstStyle/>
          <a:p>
            <a:pPr>
              <a:defRPr/>
            </a:pPr>
            <a:endParaRPr lang="en-US"/>
          </a:p>
        </c:txPr>
        <c:crossAx val="401804224"/>
        <c:crosses val="autoZero"/>
        <c:auto val="1"/>
        <c:lblAlgn val="ctr"/>
        <c:lblOffset val="100"/>
        <c:noMultiLvlLbl val="0"/>
      </c:catAx>
      <c:valAx>
        <c:axId val="401804224"/>
        <c:scaling>
          <c:orientation val="minMax"/>
        </c:scaling>
        <c:delete val="0"/>
        <c:axPos val="l"/>
        <c:numFmt formatCode="General" sourceLinked="1"/>
        <c:majorTickMark val="out"/>
        <c:minorTickMark val="none"/>
        <c:tickLblPos val="nextTo"/>
        <c:spPr>
          <a:ln w="6350">
            <a:solidFill>
              <a:schemeClr val="tx2"/>
            </a:solidFill>
            <a:prstDash val="solid"/>
          </a:ln>
        </c:spPr>
        <c:txPr>
          <a:bodyPr rot="-60000000" vert="horz"/>
          <a:lstStyle/>
          <a:p>
            <a:pPr algn="r" rtl="0">
              <a:defRPr>
                <a:solidFill>
                  <a:schemeClr val="tx2"/>
                </a:solidFill>
              </a:defRPr>
            </a:pPr>
            <a:endParaRPr lang="en-US"/>
          </a:p>
        </c:txPr>
        <c:crossAx val="401801472"/>
        <c:crosses val="autoZero"/>
        <c:crossBetween val="between"/>
      </c:valAx>
      <c:spPr>
        <a:noFill/>
        <a:ln w="22599">
          <a:noFill/>
        </a:ln>
      </c:spPr>
    </c:plotArea>
    <c:plotVisOnly val="1"/>
    <c:dispBlanksAs val="gap"/>
    <c:showDLblsOverMax val="0"/>
  </c:chart>
  <c:spPr>
    <a:noFill/>
    <a:ln>
      <a:noFill/>
    </a:ln>
  </c:spPr>
  <c:txPr>
    <a:bodyPr/>
    <a:lstStyle/>
    <a:p>
      <a:pPr>
        <a:defRPr sz="1200" b="0" i="0" u="none" strike="noStrike" baseline="0">
          <a:solidFill>
            <a:schemeClr val="tx1"/>
          </a:solidFill>
          <a:latin typeface="+mn-lt"/>
          <a:ea typeface="BISansBaCond"/>
          <a:cs typeface="BISansBaCond"/>
        </a:defRPr>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barChart>
        <c:barDir val="col"/>
        <c:grouping val="clustered"/>
        <c:varyColors val="0"/>
        <c:ser>
          <c:idx val="0"/>
          <c:order val="0"/>
          <c:tx>
            <c:strRef>
              <c:f>Sheet1!$B$1</c:f>
              <c:strCache>
                <c:ptCount val="1"/>
                <c:pt idx="0">
                  <c:v>Indonesia</c:v>
                </c:pt>
              </c:strCache>
            </c:strRef>
          </c:tx>
          <c:invertIfNegative val="0"/>
          <c:cat>
            <c:numRef>
              <c:f>Sheet1!$A$2</c:f>
              <c:numCache>
                <c:formatCode>General</c:formatCode>
                <c:ptCount val="1"/>
              </c:numCache>
            </c:numRef>
          </c:cat>
          <c:val>
            <c:numRef>
              <c:f>Sheet1!$B$2</c:f>
              <c:numCache>
                <c:formatCode>General</c:formatCode>
                <c:ptCount val="1"/>
                <c:pt idx="0">
                  <c:v>4.5</c:v>
                </c:pt>
              </c:numCache>
            </c:numRef>
          </c:val>
          <c:extLst>
            <c:ext xmlns:c16="http://schemas.microsoft.com/office/drawing/2014/chart" uri="{C3380CC4-5D6E-409C-BE32-E72D297353CC}">
              <c16:uniqueId val="{00000000-A7A3-4429-9A9C-3AB1CE1671C4}"/>
            </c:ext>
          </c:extLst>
        </c:ser>
        <c:ser>
          <c:idx val="1"/>
          <c:order val="1"/>
          <c:tx>
            <c:strRef>
              <c:f>Sheet1!$C$1</c:f>
              <c:strCache>
                <c:ptCount val="1"/>
                <c:pt idx="0">
                  <c:v>Malaysia</c:v>
                </c:pt>
              </c:strCache>
            </c:strRef>
          </c:tx>
          <c:invertIfNegative val="0"/>
          <c:cat>
            <c:numRef>
              <c:f>Sheet1!$A$2</c:f>
              <c:numCache>
                <c:formatCode>General</c:formatCode>
                <c:ptCount val="1"/>
              </c:numCache>
            </c:numRef>
          </c:cat>
          <c:val>
            <c:numRef>
              <c:f>Sheet1!$C$2</c:f>
              <c:numCache>
                <c:formatCode>General</c:formatCode>
                <c:ptCount val="1"/>
                <c:pt idx="0">
                  <c:v>5.0999999999999996</c:v>
                </c:pt>
              </c:numCache>
            </c:numRef>
          </c:val>
          <c:extLst>
            <c:ext xmlns:c16="http://schemas.microsoft.com/office/drawing/2014/chart" uri="{C3380CC4-5D6E-409C-BE32-E72D297353CC}">
              <c16:uniqueId val="{00000001-A7A3-4429-9A9C-3AB1CE1671C4}"/>
            </c:ext>
          </c:extLst>
        </c:ser>
        <c:ser>
          <c:idx val="2"/>
          <c:order val="2"/>
          <c:tx>
            <c:strRef>
              <c:f>Sheet1!$D$1</c:f>
              <c:strCache>
                <c:ptCount val="1"/>
                <c:pt idx="0">
                  <c:v>Phillippine</c:v>
                </c:pt>
              </c:strCache>
            </c:strRef>
          </c:tx>
          <c:invertIfNegative val="0"/>
          <c:cat>
            <c:numRef>
              <c:f>Sheet1!$A$2</c:f>
              <c:numCache>
                <c:formatCode>General</c:formatCode>
                <c:ptCount val="1"/>
              </c:numCache>
            </c:numRef>
          </c:cat>
          <c:val>
            <c:numRef>
              <c:f>Sheet1!$D$2</c:f>
              <c:numCache>
                <c:formatCode>General</c:formatCode>
                <c:ptCount val="1"/>
                <c:pt idx="0">
                  <c:v>4.2</c:v>
                </c:pt>
              </c:numCache>
            </c:numRef>
          </c:val>
          <c:extLst>
            <c:ext xmlns:c16="http://schemas.microsoft.com/office/drawing/2014/chart" uri="{C3380CC4-5D6E-409C-BE32-E72D297353CC}">
              <c16:uniqueId val="{00000002-A7A3-4429-9A9C-3AB1CE1671C4}"/>
            </c:ext>
          </c:extLst>
        </c:ser>
        <c:ser>
          <c:idx val="3"/>
          <c:order val="3"/>
          <c:tx>
            <c:strRef>
              <c:f>Sheet1!$E$1</c:f>
              <c:strCache>
                <c:ptCount val="1"/>
                <c:pt idx="0">
                  <c:v>Singapore</c:v>
                </c:pt>
              </c:strCache>
            </c:strRef>
          </c:tx>
          <c:invertIfNegative val="0"/>
          <c:cat>
            <c:numRef>
              <c:f>Sheet1!$A$2</c:f>
              <c:numCache>
                <c:formatCode>General</c:formatCode>
                <c:ptCount val="1"/>
              </c:numCache>
            </c:numRef>
          </c:cat>
          <c:val>
            <c:numRef>
              <c:f>Sheet1!$E$2</c:f>
              <c:numCache>
                <c:formatCode>General</c:formatCode>
                <c:ptCount val="1"/>
                <c:pt idx="0">
                  <c:v>5.9</c:v>
                </c:pt>
              </c:numCache>
            </c:numRef>
          </c:val>
          <c:extLst>
            <c:ext xmlns:c16="http://schemas.microsoft.com/office/drawing/2014/chart" uri="{C3380CC4-5D6E-409C-BE32-E72D297353CC}">
              <c16:uniqueId val="{00000003-A7A3-4429-9A9C-3AB1CE1671C4}"/>
            </c:ext>
          </c:extLst>
        </c:ser>
        <c:ser>
          <c:idx val="4"/>
          <c:order val="4"/>
          <c:tx>
            <c:strRef>
              <c:f>Sheet1!$F$1</c:f>
              <c:strCache>
                <c:ptCount val="1"/>
                <c:pt idx="0">
                  <c:v>Thailand</c:v>
                </c:pt>
              </c:strCache>
            </c:strRef>
          </c:tx>
          <c:invertIfNegative val="0"/>
          <c:cat>
            <c:numRef>
              <c:f>Sheet1!$A$2</c:f>
              <c:numCache>
                <c:formatCode>General</c:formatCode>
                <c:ptCount val="1"/>
              </c:numCache>
            </c:numRef>
          </c:cat>
          <c:val>
            <c:numRef>
              <c:f>Sheet1!$F$2</c:f>
              <c:numCache>
                <c:formatCode>General</c:formatCode>
                <c:ptCount val="1"/>
                <c:pt idx="0">
                  <c:v>5.3</c:v>
                </c:pt>
              </c:numCache>
            </c:numRef>
          </c:val>
          <c:extLst>
            <c:ext xmlns:c16="http://schemas.microsoft.com/office/drawing/2014/chart" uri="{C3380CC4-5D6E-409C-BE32-E72D297353CC}">
              <c16:uniqueId val="{00000004-A7A3-4429-9A9C-3AB1CE1671C4}"/>
            </c:ext>
          </c:extLst>
        </c:ser>
        <c:ser>
          <c:idx val="5"/>
          <c:order val="5"/>
          <c:tx>
            <c:strRef>
              <c:f>Sheet1!$G$1</c:f>
              <c:strCache>
                <c:ptCount val="1"/>
                <c:pt idx="0">
                  <c:v>Vietnam</c:v>
                </c:pt>
              </c:strCache>
            </c:strRef>
          </c:tx>
          <c:spPr>
            <a:solidFill>
              <a:schemeClr val="accent2"/>
            </a:solidFill>
          </c:spPr>
          <c:invertIfNegative val="0"/>
          <c:dLbls>
            <c:spPr>
              <a:solidFill>
                <a:schemeClr val="bg1"/>
              </a:solid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Sheet1!$A$2</c:f>
              <c:numCache>
                <c:formatCode>General</c:formatCode>
                <c:ptCount val="1"/>
              </c:numCache>
            </c:numRef>
          </c:cat>
          <c:val>
            <c:numRef>
              <c:f>Sheet1!$G$2</c:f>
              <c:numCache>
                <c:formatCode>General</c:formatCode>
                <c:ptCount val="1"/>
                <c:pt idx="0">
                  <c:v>9.4</c:v>
                </c:pt>
              </c:numCache>
            </c:numRef>
          </c:val>
          <c:extLst>
            <c:ext xmlns:c16="http://schemas.microsoft.com/office/drawing/2014/chart" uri="{C3380CC4-5D6E-409C-BE32-E72D297353CC}">
              <c16:uniqueId val="{00000005-A7A3-4429-9A9C-3AB1CE1671C4}"/>
            </c:ext>
          </c:extLst>
        </c:ser>
        <c:ser>
          <c:idx val="6"/>
          <c:order val="6"/>
          <c:tx>
            <c:strRef>
              <c:f>Sheet1!$H$1</c:f>
              <c:strCache>
                <c:ptCount val="1"/>
                <c:pt idx="0">
                  <c:v>Hongkong</c:v>
                </c:pt>
              </c:strCache>
            </c:strRef>
          </c:tx>
          <c:invertIfNegative val="0"/>
          <c:cat>
            <c:numRef>
              <c:f>Sheet1!$A$2</c:f>
              <c:numCache>
                <c:formatCode>General</c:formatCode>
                <c:ptCount val="1"/>
              </c:numCache>
            </c:numRef>
          </c:cat>
          <c:val>
            <c:numRef>
              <c:f>Sheet1!$H$3</c:f>
              <c:numCache>
                <c:formatCode>General</c:formatCode>
                <c:ptCount val="1"/>
                <c:pt idx="0">
                  <c:v>7.7</c:v>
                </c:pt>
              </c:numCache>
            </c:numRef>
          </c:val>
          <c:extLst>
            <c:ext xmlns:c16="http://schemas.microsoft.com/office/drawing/2014/chart" uri="{C3380CC4-5D6E-409C-BE32-E72D297353CC}">
              <c16:uniqueId val="{00000006-A7A3-4429-9A9C-3AB1CE1671C4}"/>
            </c:ext>
          </c:extLst>
        </c:ser>
        <c:ser>
          <c:idx val="7"/>
          <c:order val="7"/>
          <c:tx>
            <c:strRef>
              <c:f>Sheet1!$I$1</c:f>
              <c:strCache>
                <c:ptCount val="1"/>
                <c:pt idx="0">
                  <c:v>Taiwan</c:v>
                </c:pt>
              </c:strCache>
            </c:strRef>
          </c:tx>
          <c:invertIfNegative val="0"/>
          <c:cat>
            <c:numRef>
              <c:f>Sheet1!$A$2</c:f>
              <c:numCache>
                <c:formatCode>General</c:formatCode>
                <c:ptCount val="1"/>
              </c:numCache>
            </c:numRef>
          </c:cat>
          <c:val>
            <c:numRef>
              <c:f>Sheet1!$I$2</c:f>
              <c:numCache>
                <c:formatCode>General</c:formatCode>
                <c:ptCount val="1"/>
                <c:pt idx="0">
                  <c:v>9.5</c:v>
                </c:pt>
              </c:numCache>
            </c:numRef>
          </c:val>
          <c:extLst>
            <c:ext xmlns:c16="http://schemas.microsoft.com/office/drawing/2014/chart" uri="{C3380CC4-5D6E-409C-BE32-E72D297353CC}">
              <c16:uniqueId val="{00000007-A7A3-4429-9A9C-3AB1CE1671C4}"/>
            </c:ext>
          </c:extLst>
        </c:ser>
        <c:dLbls>
          <c:showLegendKey val="0"/>
          <c:showVal val="0"/>
          <c:showCatName val="0"/>
          <c:showSerName val="0"/>
          <c:showPercent val="0"/>
          <c:showBubbleSize val="0"/>
        </c:dLbls>
        <c:gapWidth val="150"/>
        <c:axId val="144867328"/>
        <c:axId val="144868864"/>
      </c:barChart>
      <c:catAx>
        <c:axId val="144867328"/>
        <c:scaling>
          <c:orientation val="minMax"/>
        </c:scaling>
        <c:delete val="0"/>
        <c:axPos val="b"/>
        <c:numFmt formatCode="General" sourceLinked="1"/>
        <c:majorTickMark val="none"/>
        <c:minorTickMark val="none"/>
        <c:tickLblPos val="nextTo"/>
        <c:txPr>
          <a:bodyPr rot="-60000000" vert="horz"/>
          <a:lstStyle/>
          <a:p>
            <a:pPr>
              <a:defRPr/>
            </a:pPr>
            <a:endParaRPr lang="en-US"/>
          </a:p>
        </c:txPr>
        <c:crossAx val="144868864"/>
        <c:crosses val="autoZero"/>
        <c:auto val="1"/>
        <c:lblAlgn val="ctr"/>
        <c:lblOffset val="100"/>
        <c:noMultiLvlLbl val="0"/>
      </c:catAx>
      <c:valAx>
        <c:axId val="144868864"/>
        <c:scaling>
          <c:orientation val="minMax"/>
        </c:scaling>
        <c:delete val="0"/>
        <c:axPos val="l"/>
        <c:majorGridlines/>
        <c:numFmt formatCode="General" sourceLinked="1"/>
        <c:majorTickMark val="none"/>
        <c:minorTickMark val="none"/>
        <c:tickLblPos val="nextTo"/>
        <c:txPr>
          <a:bodyPr rot="-60000000" vert="horz"/>
          <a:lstStyle/>
          <a:p>
            <a:pPr>
              <a:defRPr/>
            </a:pPr>
            <a:endParaRPr lang="en-US"/>
          </a:p>
        </c:txPr>
        <c:crossAx val="144867328"/>
        <c:crosses val="autoZero"/>
        <c:crossBetween val="between"/>
      </c:valAx>
    </c:plotArea>
    <c:legend>
      <c:legendPos val="r"/>
      <c:overlay val="0"/>
      <c:txPr>
        <a:bodyPr rot="0" vert="horz"/>
        <a:lstStyle/>
        <a:p>
          <a:pPr>
            <a:defRPr/>
          </a:pPr>
          <a:endParaRPr lang="en-US"/>
        </a:p>
      </c:txPr>
    </c:legend>
    <c:plotVisOnly val="1"/>
    <c:dispBlanksAs val="gap"/>
    <c:showDLblsOverMax val="0"/>
  </c:chart>
  <c:txPr>
    <a:bodyPr/>
    <a:lstStyle/>
    <a:p>
      <a:pPr>
        <a:defRPr sz="1400">
          <a:latin typeface="Arial" panose="020B060402020202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36"/>
    </mc:Choice>
    <mc:Fallback>
      <c:style val="36"/>
    </mc:Fallback>
  </mc:AlternateContent>
  <c:chart>
    <c:title>
      <c:tx>
        <c:rich>
          <a:bodyPr rot="0" vert="horz"/>
          <a:lstStyle/>
          <a:p>
            <a:pPr>
              <a:defRPr/>
            </a:pPr>
            <a:r>
              <a:rPr lang="en-US" sz="1600" b="0" dirty="0" err="1">
                <a:latin typeface="Arial" panose="020B0604020202020204" pitchFamily="34" charset="0"/>
                <a:cs typeface="Arial" panose="020B0604020202020204" pitchFamily="34" charset="0"/>
              </a:rPr>
              <a:t>Mức</a:t>
            </a:r>
            <a:r>
              <a:rPr lang="en-US" sz="1600" b="0" dirty="0">
                <a:latin typeface="Arial" panose="020B0604020202020204" pitchFamily="34" charset="0"/>
                <a:cs typeface="Arial" panose="020B0604020202020204" pitchFamily="34" charset="0"/>
              </a:rPr>
              <a:t> </a:t>
            </a:r>
            <a:r>
              <a:rPr lang="en-US" sz="1600" b="0" dirty="0" err="1">
                <a:latin typeface="Arial" panose="020B0604020202020204" pitchFamily="34" charset="0"/>
                <a:cs typeface="Arial" panose="020B0604020202020204" pitchFamily="34" charset="0"/>
              </a:rPr>
              <a:t>độ</a:t>
            </a:r>
            <a:r>
              <a:rPr lang="en-US" sz="1600" b="0" dirty="0">
                <a:latin typeface="Arial" panose="020B0604020202020204" pitchFamily="34" charset="0"/>
                <a:cs typeface="Arial" panose="020B0604020202020204" pitchFamily="34" charset="0"/>
              </a:rPr>
              <a:t> </a:t>
            </a:r>
            <a:r>
              <a:rPr lang="en-US" sz="1600" b="0" dirty="0" err="1">
                <a:latin typeface="Arial" panose="020B0604020202020204" pitchFamily="34" charset="0"/>
                <a:cs typeface="Arial" panose="020B0604020202020204" pitchFamily="34" charset="0"/>
              </a:rPr>
              <a:t>tắc</a:t>
            </a:r>
            <a:r>
              <a:rPr lang="en-US" sz="1600" b="0" dirty="0">
                <a:latin typeface="Arial" panose="020B0604020202020204" pitchFamily="34" charset="0"/>
                <a:cs typeface="Arial" panose="020B0604020202020204" pitchFamily="34" charset="0"/>
              </a:rPr>
              <a:t> </a:t>
            </a:r>
            <a:r>
              <a:rPr lang="en-US" sz="1600" b="0" dirty="0" err="1">
                <a:latin typeface="Arial" panose="020B0604020202020204" pitchFamily="34" charset="0"/>
                <a:cs typeface="Arial" panose="020B0604020202020204" pitchFamily="34" charset="0"/>
              </a:rPr>
              <a:t>nghẽn</a:t>
            </a:r>
            <a:endParaRPr lang="en-US" sz="1600" b="0" dirty="0">
              <a:latin typeface="Arial" panose="020B0604020202020204" pitchFamily="34" charset="0"/>
              <a:cs typeface="Arial" panose="020B0604020202020204" pitchFamily="34" charset="0"/>
            </a:endParaRPr>
          </a:p>
        </c:rich>
      </c:tx>
      <c:overlay val="0"/>
    </c:title>
    <c:autoTitleDeleted val="0"/>
    <c:plotArea>
      <c:layout/>
      <c:pieChart>
        <c:varyColors val="1"/>
        <c:ser>
          <c:idx val="0"/>
          <c:order val="0"/>
          <c:tx>
            <c:strRef>
              <c:f>Sheet1!$B$1</c:f>
              <c:strCache>
                <c:ptCount val="1"/>
                <c:pt idx="0">
                  <c:v>Độ nặng</c:v>
                </c:pt>
              </c:strCache>
            </c:strRef>
          </c:tx>
          <c:cat>
            <c:strRef>
              <c:f>Sheet1!$A$2:$A$5</c:f>
              <c:strCache>
                <c:ptCount val="4"/>
                <c:pt idx="0">
                  <c:v>GOLD 1</c:v>
                </c:pt>
                <c:pt idx="1">
                  <c:v>GOLD 2</c:v>
                </c:pt>
                <c:pt idx="2">
                  <c:v>GOLD 3</c:v>
                </c:pt>
                <c:pt idx="3">
                  <c:v>GOLD 4</c:v>
                </c:pt>
              </c:strCache>
            </c:strRef>
          </c:cat>
          <c:val>
            <c:numRef>
              <c:f>Sheet1!$B$2:$B$5</c:f>
              <c:numCache>
                <c:formatCode>General</c:formatCode>
                <c:ptCount val="4"/>
                <c:pt idx="0">
                  <c:v>32.5</c:v>
                </c:pt>
                <c:pt idx="1">
                  <c:v>44.5</c:v>
                </c:pt>
                <c:pt idx="2">
                  <c:v>17.5</c:v>
                </c:pt>
                <c:pt idx="3">
                  <c:v>2</c:v>
                </c:pt>
              </c:numCache>
            </c:numRef>
          </c:val>
          <c:extLst>
            <c:ext xmlns:c16="http://schemas.microsoft.com/office/drawing/2014/chart" uri="{C3380CC4-5D6E-409C-BE32-E72D297353CC}">
              <c16:uniqueId val="{00000008-35E0-47F4-A636-C7D28DE5FB00}"/>
            </c:ext>
          </c:extLst>
        </c:ser>
        <c:dLbls>
          <c:showLegendKey val="0"/>
          <c:showVal val="0"/>
          <c:showCatName val="0"/>
          <c:showSerName val="0"/>
          <c:showPercent val="0"/>
          <c:showBubbleSize val="0"/>
          <c:showLeaderLines val="1"/>
        </c:dLbls>
        <c:firstSliceAng val="0"/>
      </c:pieChart>
    </c:plotArea>
    <c:legend>
      <c:legendPos val="b"/>
      <c:legendEntry>
        <c:idx val="1"/>
        <c:txPr>
          <a:bodyPr rot="0" vert="horz"/>
          <a:lstStyle/>
          <a:p>
            <a:pPr>
              <a:defRPr sz="1100">
                <a:latin typeface="Arial" panose="020B0604020202020204" pitchFamily="34" charset="0"/>
                <a:cs typeface="Arial" panose="020B0604020202020204" pitchFamily="34" charset="0"/>
              </a:defRPr>
            </a:pPr>
            <a:endParaRPr lang="en-US"/>
          </a:p>
        </c:txPr>
      </c:legendEntry>
      <c:layout>
        <c:manualLayout>
          <c:xMode val="edge"/>
          <c:yMode val="edge"/>
          <c:x val="3.3510301206629914E-2"/>
          <c:y val="0.74350381679031563"/>
          <c:w val="0.92760262789036829"/>
          <c:h val="0.22078188075641214"/>
        </c:manualLayout>
      </c:layout>
      <c:overlay val="0"/>
      <c:txPr>
        <a:bodyPr rot="0" vert="horz"/>
        <a:lstStyle/>
        <a:p>
          <a:pPr>
            <a:defRPr sz="1100">
              <a:latin typeface="Arial" panose="020B0604020202020204" pitchFamily="34" charset="0"/>
              <a:cs typeface="Arial" panose="020B0604020202020204" pitchFamily="34" charset="0"/>
            </a:defRPr>
          </a:pPr>
          <a:endParaRPr lang="en-US"/>
        </a:p>
      </c:txPr>
    </c:legend>
    <c:plotVisOnly val="1"/>
    <c:dispBlanksAs val="zero"/>
    <c:showDLblsOverMax val="0"/>
  </c:chart>
  <c:spPr>
    <a:solidFill>
      <a:schemeClr val="accent6">
        <a:lumMod val="20000"/>
        <a:lumOff val="80000"/>
      </a:schemeClr>
    </a:solidFill>
  </c:spPr>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0295489379617019E-2"/>
          <c:y val="5.2140748031496063E-2"/>
          <c:w val="0.91464185397877895"/>
          <c:h val="0.87881742125984252"/>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Sheet1!$A$2:$A$14</c:f>
              <c:numCache>
                <c:formatCode>General</c:formatCode>
                <c:ptCount val="13"/>
                <c:pt idx="0">
                  <c:v>0</c:v>
                </c:pt>
                <c:pt idx="1">
                  <c:v>2</c:v>
                </c:pt>
                <c:pt idx="2">
                  <c:v>4</c:v>
                </c:pt>
                <c:pt idx="3">
                  <c:v>6</c:v>
                </c:pt>
                <c:pt idx="4">
                  <c:v>8</c:v>
                </c:pt>
                <c:pt idx="5">
                  <c:v>10</c:v>
                </c:pt>
                <c:pt idx="6">
                  <c:v>12</c:v>
                </c:pt>
                <c:pt idx="7">
                  <c:v>14</c:v>
                </c:pt>
                <c:pt idx="8">
                  <c:v>16</c:v>
                </c:pt>
                <c:pt idx="9">
                  <c:v>18</c:v>
                </c:pt>
                <c:pt idx="10">
                  <c:v>20</c:v>
                </c:pt>
                <c:pt idx="11">
                  <c:v>22</c:v>
                </c:pt>
                <c:pt idx="12">
                  <c:v>24</c:v>
                </c:pt>
              </c:numCache>
            </c:numRef>
          </c:cat>
          <c:val>
            <c:numRef>
              <c:f>Sheet1!$B$2:$B$14</c:f>
              <c:numCache>
                <c:formatCode>General</c:formatCode>
                <c:ptCount val="13"/>
              </c:numCache>
            </c:numRef>
          </c:val>
          <c:smooth val="0"/>
          <c:extLst>
            <c:ext xmlns:c16="http://schemas.microsoft.com/office/drawing/2014/chart" uri="{C3380CC4-5D6E-409C-BE32-E72D297353CC}">
              <c16:uniqueId val="{00000000-C92D-4E57-BB1F-52BCC6E96769}"/>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numRef>
              <c:f>Sheet1!$A$2:$A$14</c:f>
              <c:numCache>
                <c:formatCode>General</c:formatCode>
                <c:ptCount val="13"/>
                <c:pt idx="0">
                  <c:v>0</c:v>
                </c:pt>
                <c:pt idx="1">
                  <c:v>2</c:v>
                </c:pt>
                <c:pt idx="2">
                  <c:v>4</c:v>
                </c:pt>
                <c:pt idx="3">
                  <c:v>6</c:v>
                </c:pt>
                <c:pt idx="4">
                  <c:v>8</c:v>
                </c:pt>
                <c:pt idx="5">
                  <c:v>10</c:v>
                </c:pt>
                <c:pt idx="6">
                  <c:v>12</c:v>
                </c:pt>
                <c:pt idx="7">
                  <c:v>14</c:v>
                </c:pt>
                <c:pt idx="8">
                  <c:v>16</c:v>
                </c:pt>
                <c:pt idx="9">
                  <c:v>18</c:v>
                </c:pt>
                <c:pt idx="10">
                  <c:v>20</c:v>
                </c:pt>
                <c:pt idx="11">
                  <c:v>22</c:v>
                </c:pt>
                <c:pt idx="12">
                  <c:v>24</c:v>
                </c:pt>
              </c:numCache>
            </c:numRef>
          </c:cat>
          <c:val>
            <c:numRef>
              <c:f>Sheet1!$C$2:$C$14</c:f>
              <c:numCache>
                <c:formatCode>General</c:formatCode>
                <c:ptCount val="13"/>
              </c:numCache>
            </c:numRef>
          </c:val>
          <c:smooth val="0"/>
          <c:extLst>
            <c:ext xmlns:c16="http://schemas.microsoft.com/office/drawing/2014/chart" uri="{C3380CC4-5D6E-409C-BE32-E72D297353CC}">
              <c16:uniqueId val="{00000001-C92D-4E57-BB1F-52BCC6E96769}"/>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numRef>
              <c:f>Sheet1!$A$2:$A$14</c:f>
              <c:numCache>
                <c:formatCode>General</c:formatCode>
                <c:ptCount val="13"/>
                <c:pt idx="0">
                  <c:v>0</c:v>
                </c:pt>
                <c:pt idx="1">
                  <c:v>2</c:v>
                </c:pt>
                <c:pt idx="2">
                  <c:v>4</c:v>
                </c:pt>
                <c:pt idx="3">
                  <c:v>6</c:v>
                </c:pt>
                <c:pt idx="4">
                  <c:v>8</c:v>
                </c:pt>
                <c:pt idx="5">
                  <c:v>10</c:v>
                </c:pt>
                <c:pt idx="6">
                  <c:v>12</c:v>
                </c:pt>
                <c:pt idx="7">
                  <c:v>14</c:v>
                </c:pt>
                <c:pt idx="8">
                  <c:v>16</c:v>
                </c:pt>
                <c:pt idx="9">
                  <c:v>18</c:v>
                </c:pt>
                <c:pt idx="10">
                  <c:v>20</c:v>
                </c:pt>
                <c:pt idx="11">
                  <c:v>22</c:v>
                </c:pt>
                <c:pt idx="12">
                  <c:v>24</c:v>
                </c:pt>
              </c:numCache>
            </c:numRef>
          </c:cat>
          <c:val>
            <c:numRef>
              <c:f>Sheet1!$D$2:$D$14</c:f>
              <c:numCache>
                <c:formatCode>General</c:formatCode>
                <c:ptCount val="13"/>
              </c:numCache>
            </c:numRef>
          </c:val>
          <c:smooth val="0"/>
          <c:extLst>
            <c:ext xmlns:c16="http://schemas.microsoft.com/office/drawing/2014/chart" uri="{C3380CC4-5D6E-409C-BE32-E72D297353CC}">
              <c16:uniqueId val="{00000002-C92D-4E57-BB1F-52BCC6E96769}"/>
            </c:ext>
          </c:extLst>
        </c:ser>
        <c:dLbls>
          <c:showLegendKey val="0"/>
          <c:showVal val="0"/>
          <c:showCatName val="0"/>
          <c:showSerName val="0"/>
          <c:showPercent val="0"/>
          <c:showBubbleSize val="0"/>
        </c:dLbls>
        <c:marker val="1"/>
        <c:smooth val="0"/>
        <c:axId val="548085496"/>
        <c:axId val="548085824"/>
      </c:lineChart>
      <c:catAx>
        <c:axId val="548085496"/>
        <c:scaling>
          <c:orientation val="minMax"/>
        </c:scaling>
        <c:delete val="0"/>
        <c:axPos val="b"/>
        <c:numFmt formatCode="General" sourceLinked="1"/>
        <c:majorTickMark val="none"/>
        <c:minorTickMark val="out"/>
        <c:tickLblPos val="nextTo"/>
        <c:spPr>
          <a:noFill/>
          <a:ln w="9525" cap="flat" cmpd="sng" algn="ctr">
            <a:solidFill>
              <a:srgbClr val="004F59"/>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48085824"/>
        <c:crosses val="autoZero"/>
        <c:auto val="1"/>
        <c:lblAlgn val="ctr"/>
        <c:lblOffset val="100"/>
        <c:noMultiLvlLbl val="0"/>
      </c:catAx>
      <c:valAx>
        <c:axId val="548085824"/>
        <c:scaling>
          <c:orientation val="minMax"/>
          <c:max val="1.7000000000000002"/>
          <c:min val="1.2"/>
        </c:scaling>
        <c:delete val="0"/>
        <c:axPos val="l"/>
        <c:numFmt formatCode="#,##0.00;[Red]#,##0.00" sourceLinked="0"/>
        <c:majorTickMark val="out"/>
        <c:minorTickMark val="none"/>
        <c:tickLblPos val="nextTo"/>
        <c:spPr>
          <a:noFill/>
          <a:ln w="6350" cap="flat" cmpd="sng" algn="ctr">
            <a:solidFill>
              <a:srgbClr val="004F59"/>
            </a:solidFill>
            <a:prstDash val="solid"/>
            <a:miter lim="800000"/>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48085496"/>
        <c:crosses val="autoZero"/>
        <c:crossBetween val="between"/>
        <c:majorUnit val="5.000000000000001E-2"/>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268955476179686"/>
          <c:y val="5.2274442257217849E-2"/>
          <c:w val="0.80916167393330196"/>
          <c:h val="0.89545111548556433"/>
        </c:manualLayout>
      </c:layout>
      <c:barChart>
        <c:barDir val="col"/>
        <c:grouping val="clustered"/>
        <c:varyColors val="0"/>
        <c:ser>
          <c:idx val="0"/>
          <c:order val="0"/>
          <c:tx>
            <c:strRef>
              <c:f>Tabelle1!$A$1</c:f>
              <c:strCache>
                <c:ptCount val="1"/>
                <c:pt idx="0">
                  <c:v>Spalte1</c:v>
                </c:pt>
              </c:strCache>
            </c:strRef>
          </c:tx>
          <c:spPr>
            <a:ln>
              <a:noFill/>
            </a:ln>
          </c:spPr>
          <c:invertIfNegative val="0"/>
          <c:dPt>
            <c:idx val="0"/>
            <c:invertIfNegative val="0"/>
            <c:bubble3D val="0"/>
            <c:spPr>
              <a:solidFill>
                <a:srgbClr val="92D050"/>
              </a:solidFill>
              <a:ln>
                <a:noFill/>
              </a:ln>
            </c:spPr>
            <c:extLst>
              <c:ext xmlns:c16="http://schemas.microsoft.com/office/drawing/2014/chart" uri="{C3380CC4-5D6E-409C-BE32-E72D297353CC}">
                <c16:uniqueId val="{00000001-0DB4-4010-818D-4C498CDC3D29}"/>
              </c:ext>
            </c:extLst>
          </c:dPt>
          <c:dPt>
            <c:idx val="1"/>
            <c:invertIfNegative val="0"/>
            <c:bubble3D val="0"/>
            <c:spPr>
              <a:solidFill>
                <a:srgbClr val="4472C4">
                  <a:lumMod val="75000"/>
                </a:srgbClr>
              </a:solidFill>
              <a:ln>
                <a:noFill/>
              </a:ln>
            </c:spPr>
            <c:extLst>
              <c:ext xmlns:c16="http://schemas.microsoft.com/office/drawing/2014/chart" uri="{C3380CC4-5D6E-409C-BE32-E72D297353CC}">
                <c16:uniqueId val="{00000003-0DB4-4010-818D-4C498CDC3D29}"/>
              </c:ext>
            </c:extLst>
          </c:dPt>
          <c:dPt>
            <c:idx val="2"/>
            <c:invertIfNegative val="0"/>
            <c:bubble3D val="0"/>
            <c:spPr>
              <a:solidFill>
                <a:srgbClr val="4472C4">
                  <a:lumMod val="60000"/>
                  <a:lumOff val="40000"/>
                </a:srgbClr>
              </a:solidFill>
              <a:ln>
                <a:noFill/>
              </a:ln>
            </c:spPr>
            <c:extLst>
              <c:ext xmlns:c16="http://schemas.microsoft.com/office/drawing/2014/chart" uri="{C3380CC4-5D6E-409C-BE32-E72D297353CC}">
                <c16:uniqueId val="{00000005-0DB4-4010-818D-4C498CDC3D29}"/>
              </c:ext>
            </c:extLst>
          </c:dPt>
          <c:dPt>
            <c:idx val="3"/>
            <c:invertIfNegative val="0"/>
            <c:bubble3D val="0"/>
            <c:spPr>
              <a:solidFill>
                <a:srgbClr val="D5D12A">
                  <a:lumMod val="75000"/>
                </a:srgbClr>
              </a:solidFill>
              <a:ln>
                <a:noFill/>
              </a:ln>
            </c:spPr>
            <c:extLst>
              <c:ext xmlns:c16="http://schemas.microsoft.com/office/drawing/2014/chart" uri="{C3380CC4-5D6E-409C-BE32-E72D297353CC}">
                <c16:uniqueId val="{00000007-0DB4-4010-818D-4C498CDC3D29}"/>
              </c:ext>
            </c:extLst>
          </c:dPt>
          <c:dPt>
            <c:idx val="4"/>
            <c:invertIfNegative val="0"/>
            <c:bubble3D val="0"/>
            <c:spPr>
              <a:solidFill>
                <a:srgbClr val="6BBBAE"/>
              </a:solidFill>
              <a:ln>
                <a:noFill/>
              </a:ln>
            </c:spPr>
            <c:extLst>
              <c:ext xmlns:c16="http://schemas.microsoft.com/office/drawing/2014/chart" uri="{C3380CC4-5D6E-409C-BE32-E72D297353CC}">
                <c16:uniqueId val="{00000009-0DB4-4010-818D-4C498CDC3D29}"/>
              </c:ext>
            </c:extLst>
          </c:dPt>
          <c:dPt>
            <c:idx val="5"/>
            <c:invertIfNegative val="0"/>
            <c:bubble3D val="0"/>
            <c:spPr>
              <a:solidFill>
                <a:srgbClr val="004F59"/>
              </a:solidFill>
              <a:ln>
                <a:noFill/>
              </a:ln>
            </c:spPr>
            <c:extLst>
              <c:ext xmlns:c16="http://schemas.microsoft.com/office/drawing/2014/chart" uri="{C3380CC4-5D6E-409C-BE32-E72D297353CC}">
                <c16:uniqueId val="{0000000B-0DB4-4010-818D-4C498CDC3D29}"/>
              </c:ext>
            </c:extLst>
          </c:dPt>
          <c:dLbls>
            <c:spPr>
              <a:noFill/>
              <a:ln>
                <a:noFill/>
              </a:ln>
              <a:effectLst/>
            </c:spPr>
            <c:txPr>
              <a:bodyPr wrap="square" lIns="38100" tIns="19050" rIns="38100" bIns="19050" anchor="ctr">
                <a:spAutoFit/>
              </a:bodyPr>
              <a:lstStyle/>
              <a:p>
                <a:pPr>
                  <a:defRPr>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Tabelle1!$A$2:$A$4</c:f>
              <c:numCache>
                <c:formatCode>General</c:formatCode>
                <c:ptCount val="3"/>
                <c:pt idx="0">
                  <c:v>0.3</c:v>
                </c:pt>
                <c:pt idx="1">
                  <c:v>0.19</c:v>
                </c:pt>
                <c:pt idx="2">
                  <c:v>0.19</c:v>
                </c:pt>
              </c:numCache>
            </c:numRef>
          </c:val>
          <c:extLst>
            <c:ext xmlns:c16="http://schemas.microsoft.com/office/drawing/2014/chart" uri="{C3380CC4-5D6E-409C-BE32-E72D297353CC}">
              <c16:uniqueId val="{0000000C-0DB4-4010-818D-4C498CDC3D29}"/>
            </c:ext>
          </c:extLst>
        </c:ser>
        <c:dLbls>
          <c:dLblPos val="outEnd"/>
          <c:showLegendKey val="0"/>
          <c:showVal val="1"/>
          <c:showCatName val="0"/>
          <c:showSerName val="0"/>
          <c:showPercent val="0"/>
          <c:showBubbleSize val="0"/>
        </c:dLbls>
        <c:gapWidth val="150"/>
        <c:axId val="160598272"/>
        <c:axId val="160628096"/>
      </c:barChart>
      <c:catAx>
        <c:axId val="160598272"/>
        <c:scaling>
          <c:orientation val="minMax"/>
        </c:scaling>
        <c:delete val="0"/>
        <c:axPos val="b"/>
        <c:numFmt formatCode="General" sourceLinked="1"/>
        <c:majorTickMark val="none"/>
        <c:minorTickMark val="none"/>
        <c:tickLblPos val="none"/>
        <c:spPr>
          <a:ln>
            <a:solidFill>
              <a:srgbClr val="58646E"/>
            </a:solidFill>
          </a:ln>
        </c:spPr>
        <c:crossAx val="160628096"/>
        <c:crosses val="autoZero"/>
        <c:auto val="1"/>
        <c:lblAlgn val="ctr"/>
        <c:lblOffset val="100"/>
        <c:noMultiLvlLbl val="0"/>
      </c:catAx>
      <c:valAx>
        <c:axId val="160628096"/>
        <c:scaling>
          <c:orientation val="minMax"/>
        </c:scaling>
        <c:delete val="0"/>
        <c:axPos val="l"/>
        <c:numFmt formatCode="General" sourceLinked="1"/>
        <c:majorTickMark val="out"/>
        <c:minorTickMark val="none"/>
        <c:tickLblPos val="nextTo"/>
        <c:spPr>
          <a:ln>
            <a:solidFill>
              <a:srgbClr val="58646E"/>
            </a:solidFill>
          </a:ln>
        </c:spPr>
        <c:crossAx val="160598272"/>
        <c:crosses val="autoZero"/>
        <c:crossBetween val="between"/>
      </c:valAx>
    </c:plotArea>
    <c:plotVisOnly val="1"/>
    <c:dispBlanksAs val="gap"/>
    <c:showDLblsOverMax val="0"/>
  </c:chart>
  <c:txPr>
    <a:bodyPr/>
    <a:lstStyle/>
    <a:p>
      <a:pPr>
        <a:defRPr sz="1200">
          <a:solidFill>
            <a:schemeClr val="bg2">
              <a:lumMod val="50000"/>
            </a:schemeClr>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570993403456934"/>
          <c:y val="0.29054747285469856"/>
          <c:w val="0.86236098737418643"/>
          <c:h val="0.66621058814970802"/>
        </c:manualLayout>
      </c:layout>
      <c:barChart>
        <c:barDir val="col"/>
        <c:grouping val="clustered"/>
        <c:varyColors val="0"/>
        <c:ser>
          <c:idx val="0"/>
          <c:order val="0"/>
          <c:tx>
            <c:strRef>
              <c:f>Sheet1!$B$1</c:f>
              <c:strCache>
                <c:ptCount val="1"/>
                <c:pt idx="0">
                  <c:v>placebo</c:v>
                </c:pt>
              </c:strCache>
            </c:strRef>
          </c:tx>
          <c:spPr>
            <a:solidFill>
              <a:schemeClr val="bg1">
                <a:lumMod val="50000"/>
              </a:schemeClr>
            </a:solidFill>
            <a:ln>
              <a:noFill/>
            </a:ln>
            <a:effectLst/>
          </c:spPr>
          <c:invertIfNegative val="0"/>
          <c:dLbls>
            <c:delete val="1"/>
          </c:dLbls>
          <c:cat>
            <c:numRef>
              <c:f>Sheet1!$A$2:$A$3</c:f>
              <c:numCache>
                <c:formatCode>h:mm</c:formatCode>
                <c:ptCount val="2"/>
                <c:pt idx="0">
                  <c:v>0.10416666666666667</c:v>
                </c:pt>
                <c:pt idx="1">
                  <c:v>0.9375</c:v>
                </c:pt>
              </c:numCache>
            </c:numRef>
          </c:cat>
          <c:val>
            <c:numRef>
              <c:f>Sheet1!$B$2:$B$3</c:f>
              <c:numCache>
                <c:formatCode>General</c:formatCode>
                <c:ptCount val="2"/>
                <c:pt idx="0">
                  <c:v>1.6E-2</c:v>
                </c:pt>
                <c:pt idx="1">
                  <c:v>-0.1</c:v>
                </c:pt>
              </c:numCache>
            </c:numRef>
          </c:val>
          <c:extLst>
            <c:ext xmlns:c16="http://schemas.microsoft.com/office/drawing/2014/chart" uri="{C3380CC4-5D6E-409C-BE32-E72D297353CC}">
              <c16:uniqueId val="{00000000-60A9-40C9-97DC-047C581CF6D3}"/>
            </c:ext>
          </c:extLst>
        </c:ser>
        <c:ser>
          <c:idx val="1"/>
          <c:order val="1"/>
          <c:tx>
            <c:strRef>
              <c:f>Sheet1!$C$1</c:f>
              <c:strCache>
                <c:ptCount val="1"/>
                <c:pt idx="0">
                  <c:v>TIO </c:v>
                </c:pt>
              </c:strCache>
            </c:strRef>
          </c:tx>
          <c:spPr>
            <a:solidFill>
              <a:srgbClr val="2E598E"/>
            </a:solidFill>
            <a:ln>
              <a:noFill/>
            </a:ln>
            <a:effectLst/>
          </c:spPr>
          <c:invertIfNegative val="0"/>
          <c:dLbls>
            <c:delete val="1"/>
          </c:dLbls>
          <c:cat>
            <c:numRef>
              <c:f>Sheet1!$A$2:$A$3</c:f>
              <c:numCache>
                <c:formatCode>h:mm</c:formatCode>
                <c:ptCount val="2"/>
                <c:pt idx="0">
                  <c:v>0.10416666666666667</c:v>
                </c:pt>
                <c:pt idx="1">
                  <c:v>0.9375</c:v>
                </c:pt>
              </c:numCache>
            </c:numRef>
          </c:cat>
          <c:val>
            <c:numRef>
              <c:f>Sheet1!$C$2:$C$3</c:f>
              <c:numCache>
                <c:formatCode>General</c:formatCode>
                <c:ptCount val="2"/>
                <c:pt idx="0">
                  <c:v>0.251</c:v>
                </c:pt>
                <c:pt idx="1">
                  <c:v>-6.0000000000000001E-3</c:v>
                </c:pt>
              </c:numCache>
            </c:numRef>
          </c:val>
          <c:extLst>
            <c:ext xmlns:c16="http://schemas.microsoft.com/office/drawing/2014/chart" uri="{C3380CC4-5D6E-409C-BE32-E72D297353CC}">
              <c16:uniqueId val="{00000001-60A9-40C9-97DC-047C581CF6D3}"/>
            </c:ext>
          </c:extLst>
        </c:ser>
        <c:ser>
          <c:idx val="2"/>
          <c:order val="2"/>
          <c:tx>
            <c:strRef>
              <c:f>Sheet1!$D$1</c:f>
              <c:strCache>
                <c:ptCount val="1"/>
                <c:pt idx="0">
                  <c:v>TIO/OLO</c:v>
                </c:pt>
              </c:strCache>
            </c:strRef>
          </c:tx>
          <c:spPr>
            <a:solidFill>
              <a:srgbClr val="92D050"/>
            </a:solidFill>
            <a:ln>
              <a:noFill/>
            </a:ln>
            <a:effectLst/>
          </c:spPr>
          <c:invertIfNegative val="0"/>
          <c:dLbls>
            <c:delete val="1"/>
          </c:dLbls>
          <c:cat>
            <c:numRef>
              <c:f>Sheet1!$A$2:$A$3</c:f>
              <c:numCache>
                <c:formatCode>h:mm</c:formatCode>
                <c:ptCount val="2"/>
                <c:pt idx="0">
                  <c:v>0.10416666666666667</c:v>
                </c:pt>
                <c:pt idx="1">
                  <c:v>0.9375</c:v>
                </c:pt>
              </c:numCache>
            </c:numRef>
          </c:cat>
          <c:val>
            <c:numRef>
              <c:f>Sheet1!$D$2:$D$3</c:f>
              <c:numCache>
                <c:formatCode>General</c:formatCode>
                <c:ptCount val="2"/>
                <c:pt idx="0">
                  <c:v>0.35099999999999998</c:v>
                </c:pt>
                <c:pt idx="1">
                  <c:v>9.9000000000000005E-2</c:v>
                </c:pt>
              </c:numCache>
            </c:numRef>
          </c:val>
          <c:extLst>
            <c:ext xmlns:c16="http://schemas.microsoft.com/office/drawing/2014/chart" uri="{C3380CC4-5D6E-409C-BE32-E72D297353CC}">
              <c16:uniqueId val="{00000002-60A9-40C9-97DC-047C581CF6D3}"/>
            </c:ext>
          </c:extLst>
        </c:ser>
        <c:dLbls>
          <c:dLblPos val="outEnd"/>
          <c:showLegendKey val="0"/>
          <c:showVal val="1"/>
          <c:showCatName val="0"/>
          <c:showSerName val="0"/>
          <c:showPercent val="0"/>
          <c:showBubbleSize val="0"/>
        </c:dLbls>
        <c:gapWidth val="219"/>
        <c:overlap val="-27"/>
        <c:axId val="611467352"/>
        <c:axId val="611466368"/>
      </c:barChart>
      <c:catAx>
        <c:axId val="611467352"/>
        <c:scaling>
          <c:orientation val="minMax"/>
        </c:scaling>
        <c:delete val="0"/>
        <c:axPos val="b"/>
        <c:numFmt formatCode="h:mm" sourceLinked="1"/>
        <c:majorTickMark val="none"/>
        <c:minorTickMark val="none"/>
        <c:tickLblPos val="none"/>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611466368"/>
        <c:crosses val="autoZero"/>
        <c:auto val="1"/>
        <c:lblAlgn val="ctr"/>
        <c:lblOffset val="100"/>
        <c:noMultiLvlLbl val="0"/>
      </c:catAx>
      <c:valAx>
        <c:axId val="611466368"/>
        <c:scaling>
          <c:orientation val="minMax"/>
          <c:min val="-0.1"/>
        </c:scaling>
        <c:delete val="0"/>
        <c:axPos val="l"/>
        <c:numFmt formatCode="#,##0.0"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crossAx val="611467352"/>
        <c:crosses val="autoZero"/>
        <c:crossBetween val="between"/>
        <c:majorUnit val="0.1"/>
        <c:minorUnit val="5.000000000000001E-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4">
    <c:autoUpdate val="0"/>
  </c:externalData>
  <c:userShapes r:id="rId5"/>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5_3">
  <dgm:title val=""/>
  <dgm:desc val=""/>
  <dgm:catLst>
    <dgm:cat type="accent5" pri="11300"/>
  </dgm:catLst>
  <dgm:styleLbl name="node0">
    <dgm:fillClrLst meth="repeat">
      <a:schemeClr val="accent5">
        <a:shade val="80000"/>
      </a:schemeClr>
    </dgm:fillClrLst>
    <dgm:linClrLst meth="repeat">
      <a:schemeClr val="lt1"/>
    </dgm:linClrLst>
    <dgm:effectClrLst/>
    <dgm:txLinClrLst/>
    <dgm:txFillClrLst/>
    <dgm:txEffectClrLst/>
  </dgm:styleLbl>
  <dgm:styleLbl name="node1">
    <dgm:fillClrLst>
      <a:schemeClr val="accent5">
        <a:shade val="80000"/>
      </a:schemeClr>
      <a:schemeClr val="accent5">
        <a:tint val="70000"/>
      </a:schemeClr>
    </dgm:fillClrLst>
    <dgm:linClrLst meth="repeat">
      <a:schemeClr val="lt1"/>
    </dgm:linClrLst>
    <dgm:effectClrLst/>
    <dgm:txLinClrLst/>
    <dgm:txFillClrLst/>
    <dgm:txEffectClrLst/>
  </dgm:styleLbl>
  <dgm:styleLbl name="alignNode1">
    <dgm:fillClrLst>
      <a:schemeClr val="accent5">
        <a:shade val="80000"/>
      </a:schemeClr>
      <a:schemeClr val="accent5">
        <a:tint val="70000"/>
      </a:schemeClr>
    </dgm:fillClrLst>
    <dgm:linClrLst>
      <a:schemeClr val="accent5">
        <a:shade val="80000"/>
      </a:schemeClr>
      <a:schemeClr val="accent5">
        <a:tint val="70000"/>
      </a:schemeClr>
    </dgm:linClrLst>
    <dgm:effectClrLst/>
    <dgm:txLinClrLst/>
    <dgm:txFillClrLst/>
    <dgm:txEffectClrLst/>
  </dgm:styleLbl>
  <dgm:styleLbl name="lnNode1">
    <dgm:fillClrLst>
      <a:schemeClr val="accent5">
        <a:shade val="80000"/>
      </a:schemeClr>
      <a:schemeClr val="accent5">
        <a:tint val="7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tint val="70000"/>
        <a:alpha val="50000"/>
      </a:schemeClr>
    </dgm:fillClrLst>
    <dgm:linClrLst meth="repeat">
      <a:schemeClr val="lt1"/>
    </dgm:linClrLst>
    <dgm:effectClrLst/>
    <dgm:txLinClrLst/>
    <dgm:txFillClrLst/>
    <dgm:txEffectClrLst/>
  </dgm:styleLbl>
  <dgm:styleLbl name="node2">
    <dgm:fillClrLst>
      <a:schemeClr val="accent5">
        <a:tint val="99000"/>
      </a:schemeClr>
    </dgm:fillClrLst>
    <dgm:linClrLst meth="repeat">
      <a:schemeClr val="lt1"/>
    </dgm:linClrLst>
    <dgm:effectClrLst/>
    <dgm:txLinClrLst/>
    <dgm:txFillClrLst/>
    <dgm:txEffectClrLst/>
  </dgm:styleLbl>
  <dgm:styleLbl name="node3">
    <dgm:fillClrLst>
      <a:schemeClr val="accent5">
        <a:tint val="80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dgm:txEffectClrLst/>
  </dgm:styleLbl>
  <dgm:styleLbl name="f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bgSibTrans2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lt1"/>
    </dgm:txFillClrLst>
    <dgm:txEffectClrLst/>
  </dgm:styleLbl>
  <dgm:styleLbl name="sibTrans1D1">
    <dgm:fillClrLst>
      <a:schemeClr val="accent5">
        <a:shade val="90000"/>
      </a:schemeClr>
      <a:schemeClr val="accent5">
        <a:tint val="70000"/>
      </a:schemeClr>
    </dgm:fillClrLst>
    <dgm:linClrLst>
      <a:schemeClr val="accent5">
        <a:shade val="90000"/>
      </a:schemeClr>
      <a:schemeClr val="accent5">
        <a:tint val="7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9000"/>
      </a:schemeClr>
    </dgm:fillClrLst>
    <dgm:linClrLst meth="repeat">
      <a:schemeClr val="lt1"/>
    </dgm:linClrLst>
    <dgm:effectClrLst/>
    <dgm:txLinClrLst/>
    <dgm:txFillClrLst/>
    <dgm:txEffectClrLst/>
  </dgm:styleLbl>
  <dgm:styleLbl name="asst3">
    <dgm:fillClrLst>
      <a:schemeClr val="accent5">
        <a:tint val="80000"/>
      </a:schemeClr>
    </dgm:fillClrLst>
    <dgm:linClrLst meth="repeat">
      <a:schemeClr val="lt1"/>
    </dgm:linClrLst>
    <dgm:effectClrLst/>
    <dgm:txLinClrLst/>
    <dgm:txFillClrLst/>
    <dgm:txEffectClrLst/>
  </dgm:styleLbl>
  <dgm:styleLbl name="asst4">
    <dgm:fillClrLst>
      <a:schemeClr val="accent5">
        <a:tint val="7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lt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9000"/>
      </a:schemeClr>
    </dgm:fillClrLst>
    <dgm:linClrLst meth="repeat">
      <a:schemeClr val="accent5">
        <a:tint val="99000"/>
      </a:schemeClr>
    </dgm:linClrLst>
    <dgm:effectClrLst/>
    <dgm:txLinClrLst/>
    <dgm:txFillClrLst meth="repeat">
      <a:schemeClr val="tx1"/>
    </dgm:txFillClrLst>
    <dgm:txEffectClrLst/>
  </dgm:styleLbl>
  <dgm:styleLbl name="parChTrans1D3">
    <dgm:fillClrLst meth="repeat">
      <a:schemeClr val="accent5">
        <a:tint val="80000"/>
      </a:schemeClr>
    </dgm:fillClrLst>
    <dgm:linClrLst meth="repeat">
      <a:schemeClr val="accent5">
        <a:tint val="80000"/>
      </a:schemeClr>
    </dgm:linClrLst>
    <dgm:effectClrLst/>
    <dgm:txLinClrLst/>
    <dgm:txFillClrLst meth="repeat">
      <a:schemeClr val="tx1"/>
    </dgm:txFillClrLst>
    <dgm:txEffectClrLst/>
  </dgm:styleLbl>
  <dgm:styleLbl name="parChTrans1D4">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5">
        <a:shade val="80000"/>
      </a:schemeClr>
      <a:schemeClr val="accent5">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45BE2F5-D5F1-43A8-B434-FE582A768A74}" type="doc">
      <dgm:prSet loTypeId="urn:microsoft.com/office/officeart/2005/8/layout/chevron2" loCatId="process" qsTypeId="urn:microsoft.com/office/officeart/2005/8/quickstyle/simple1" qsCatId="simple" csTypeId="urn:microsoft.com/office/officeart/2005/8/colors/colorful1" csCatId="colorful" phldr="1"/>
      <dgm:spPr/>
      <dgm:t>
        <a:bodyPr/>
        <a:lstStyle/>
        <a:p>
          <a:endParaRPr lang="en-US"/>
        </a:p>
      </dgm:t>
    </dgm:pt>
    <dgm:pt modelId="{C76DEAE7-8FF0-49F0-922C-20D8DC30F2BE}">
      <dgm:prSet/>
      <dgm:spPr/>
      <dgm:t>
        <a:bodyPr/>
        <a:lstStyle/>
        <a:p>
          <a:endParaRPr lang="en-US" dirty="0"/>
        </a:p>
      </dgm:t>
    </dgm:pt>
    <dgm:pt modelId="{4726F7BC-3C7B-4283-B959-56EFE1468CC6}" type="parTrans" cxnId="{68FEA4B7-DF14-4CA7-9B9D-485B1B8CA0E5}">
      <dgm:prSet/>
      <dgm:spPr/>
      <dgm:t>
        <a:bodyPr/>
        <a:lstStyle/>
        <a:p>
          <a:endParaRPr lang="en-US"/>
        </a:p>
      </dgm:t>
    </dgm:pt>
    <dgm:pt modelId="{E5BB4482-7E89-45D7-B537-AD8764E70EB4}" type="sibTrans" cxnId="{68FEA4B7-DF14-4CA7-9B9D-485B1B8CA0E5}">
      <dgm:prSet/>
      <dgm:spPr/>
      <dgm:t>
        <a:bodyPr/>
        <a:lstStyle/>
        <a:p>
          <a:endParaRPr lang="en-US"/>
        </a:p>
      </dgm:t>
    </dgm:pt>
    <dgm:pt modelId="{3DCEF162-897C-4277-AEC6-37EECC7C1EB9}">
      <dgm:prSet/>
      <dgm:spPr/>
      <dgm:t>
        <a:bodyPr/>
        <a:lstStyle/>
        <a:p>
          <a:endParaRPr lang="en-US" dirty="0"/>
        </a:p>
      </dgm:t>
    </dgm:pt>
    <dgm:pt modelId="{1BAE0C73-063C-4B5D-B675-36F7D98ABDFD}" type="parTrans" cxnId="{88248DAC-FF0C-4102-8A19-0CB1A6AC44E0}">
      <dgm:prSet/>
      <dgm:spPr/>
      <dgm:t>
        <a:bodyPr/>
        <a:lstStyle/>
        <a:p>
          <a:endParaRPr lang="en-US"/>
        </a:p>
      </dgm:t>
    </dgm:pt>
    <dgm:pt modelId="{18ADF766-ADFD-4757-9AFF-B0A2165F36D7}" type="sibTrans" cxnId="{88248DAC-FF0C-4102-8A19-0CB1A6AC44E0}">
      <dgm:prSet/>
      <dgm:spPr/>
      <dgm:t>
        <a:bodyPr/>
        <a:lstStyle/>
        <a:p>
          <a:endParaRPr lang="en-US"/>
        </a:p>
      </dgm:t>
    </dgm:pt>
    <dgm:pt modelId="{3060C7FA-FFE0-45E5-96F1-5059162090E9}">
      <dgm:prSet/>
      <dgm:spPr/>
      <dgm:t>
        <a:bodyPr/>
        <a:lstStyle/>
        <a:p>
          <a:endParaRPr lang="en-US" dirty="0"/>
        </a:p>
      </dgm:t>
    </dgm:pt>
    <dgm:pt modelId="{D6AC27F0-5DFA-40BE-A31F-6E456C225C5B}" type="parTrans" cxnId="{F9BEA85B-96EF-448A-8BF2-68143DBC6111}">
      <dgm:prSet/>
      <dgm:spPr/>
      <dgm:t>
        <a:bodyPr/>
        <a:lstStyle/>
        <a:p>
          <a:endParaRPr lang="en-US"/>
        </a:p>
      </dgm:t>
    </dgm:pt>
    <dgm:pt modelId="{68FA6B39-5C1C-471A-9614-A74B08992047}" type="sibTrans" cxnId="{F9BEA85B-96EF-448A-8BF2-68143DBC6111}">
      <dgm:prSet/>
      <dgm:spPr/>
      <dgm:t>
        <a:bodyPr/>
        <a:lstStyle/>
        <a:p>
          <a:endParaRPr lang="en-US"/>
        </a:p>
      </dgm:t>
    </dgm:pt>
    <dgm:pt modelId="{D9D6DA9A-D2DC-429F-AAC0-28A3A7658184}">
      <dgm:prSet/>
      <dgm:spPr/>
      <dgm:t>
        <a:bodyPr/>
        <a:lstStyle/>
        <a:p>
          <a:endParaRPr lang="en-US" dirty="0"/>
        </a:p>
      </dgm:t>
    </dgm:pt>
    <dgm:pt modelId="{9E5C4460-0451-48B7-8577-6A7B6880ABED}" type="parTrans" cxnId="{3EF48744-7A26-4B6E-860D-8BF77CD4EF3A}">
      <dgm:prSet/>
      <dgm:spPr/>
      <dgm:t>
        <a:bodyPr/>
        <a:lstStyle/>
        <a:p>
          <a:endParaRPr lang="en-US"/>
        </a:p>
      </dgm:t>
    </dgm:pt>
    <dgm:pt modelId="{69E00090-4318-4E7B-94EB-48CEB3F6544F}" type="sibTrans" cxnId="{3EF48744-7A26-4B6E-860D-8BF77CD4EF3A}">
      <dgm:prSet/>
      <dgm:spPr/>
      <dgm:t>
        <a:bodyPr/>
        <a:lstStyle/>
        <a:p>
          <a:endParaRPr lang="en-US"/>
        </a:p>
      </dgm:t>
    </dgm:pt>
    <dgm:pt modelId="{ABBD9042-263D-4AE8-BC7B-DD8153CE9B91}">
      <dgm:prSet custT="1"/>
      <dgm:spPr/>
      <dgm:t>
        <a:bodyPr/>
        <a:lstStyle/>
        <a:p>
          <a:r>
            <a:rPr lang="en-GB" sz="2400" dirty="0"/>
            <a:t>GOLD </a:t>
          </a:r>
          <a:r>
            <a:rPr lang="vi-VN" sz="2400" dirty="0"/>
            <a:t>2023- những điểm mới</a:t>
          </a:r>
          <a:r>
            <a:rPr lang="en-GB" sz="2400" dirty="0"/>
            <a:t> </a:t>
          </a:r>
          <a:r>
            <a:rPr lang="vi-VN" sz="2400" dirty="0"/>
            <a:t>vai trò của </a:t>
          </a:r>
          <a:r>
            <a:rPr lang="en-GB" sz="2400" dirty="0"/>
            <a:t>LAMA/</a:t>
          </a:r>
          <a:r>
            <a:rPr lang="en-GB" sz="2400" dirty="0" err="1"/>
            <a:t>LABA</a:t>
          </a:r>
          <a:endParaRPr lang="en-US" sz="2400" dirty="0"/>
        </a:p>
      </dgm:t>
    </dgm:pt>
    <dgm:pt modelId="{08D9C858-A154-4251-AFDB-A3E72D3BFEC7}" type="parTrans" cxnId="{0F403ABC-1638-4CFF-AE64-DE7C5F8EA43A}">
      <dgm:prSet/>
      <dgm:spPr/>
      <dgm:t>
        <a:bodyPr/>
        <a:lstStyle/>
        <a:p>
          <a:endParaRPr lang="en-US"/>
        </a:p>
      </dgm:t>
    </dgm:pt>
    <dgm:pt modelId="{3CFA3D3A-4659-49D3-8277-8C6838585C85}" type="sibTrans" cxnId="{0F403ABC-1638-4CFF-AE64-DE7C5F8EA43A}">
      <dgm:prSet/>
      <dgm:spPr/>
      <dgm:t>
        <a:bodyPr/>
        <a:lstStyle/>
        <a:p>
          <a:endParaRPr lang="en-US"/>
        </a:p>
      </dgm:t>
    </dgm:pt>
    <dgm:pt modelId="{C55A6D2F-56BA-43F3-942C-2FDF0E8F9B1F}">
      <dgm:prSet/>
      <dgm:spPr/>
      <dgm:t>
        <a:bodyPr/>
        <a:lstStyle/>
        <a:p>
          <a:r>
            <a:rPr lang="vi-VN"/>
            <a:t>Dữ liệu lâm sàng LAMA/LABA trong quản lý COPD</a:t>
          </a:r>
          <a:endParaRPr lang="en-US"/>
        </a:p>
      </dgm:t>
    </dgm:pt>
    <dgm:pt modelId="{7076ABE3-3D64-4D5D-88BF-6CDD8A9E2365}" type="parTrans" cxnId="{D84D510B-A540-4803-8336-6EB11E8673F7}">
      <dgm:prSet/>
      <dgm:spPr/>
      <dgm:t>
        <a:bodyPr/>
        <a:lstStyle/>
        <a:p>
          <a:endParaRPr lang="en-US"/>
        </a:p>
      </dgm:t>
    </dgm:pt>
    <dgm:pt modelId="{368BAE68-4151-457C-B93D-CC6C0C523E93}" type="sibTrans" cxnId="{D84D510B-A540-4803-8336-6EB11E8673F7}">
      <dgm:prSet/>
      <dgm:spPr/>
      <dgm:t>
        <a:bodyPr/>
        <a:lstStyle/>
        <a:p>
          <a:endParaRPr lang="en-US"/>
        </a:p>
      </dgm:t>
    </dgm:pt>
    <dgm:pt modelId="{4CBCF32F-F240-4857-8C4C-1B084A9FCB52}">
      <dgm:prSet/>
      <dgm:spPr/>
      <dgm:t>
        <a:bodyPr/>
        <a:lstStyle/>
        <a:p>
          <a:r>
            <a:rPr lang="vi-VN"/>
            <a:t>Tiotropium respimat trong quản lý hen</a:t>
          </a:r>
          <a:r>
            <a:rPr lang="en-US"/>
            <a:t> theo GINA 2022</a:t>
          </a:r>
          <a:r>
            <a:rPr lang="vi-VN"/>
            <a:t> và COPD</a:t>
          </a:r>
          <a:endParaRPr lang="en-US"/>
        </a:p>
      </dgm:t>
    </dgm:pt>
    <dgm:pt modelId="{1CD39217-9417-447E-AD08-3C48C99201EA}" type="parTrans" cxnId="{90682857-933A-4416-A159-6CB843B66FE4}">
      <dgm:prSet/>
      <dgm:spPr/>
      <dgm:t>
        <a:bodyPr/>
        <a:lstStyle/>
        <a:p>
          <a:endParaRPr lang="en-US"/>
        </a:p>
      </dgm:t>
    </dgm:pt>
    <dgm:pt modelId="{81DE49C4-D3EF-43CB-BDC8-15BC8B5C290C}" type="sibTrans" cxnId="{90682857-933A-4416-A159-6CB843B66FE4}">
      <dgm:prSet/>
      <dgm:spPr/>
      <dgm:t>
        <a:bodyPr/>
        <a:lstStyle/>
        <a:p>
          <a:endParaRPr lang="en-US"/>
        </a:p>
      </dgm:t>
    </dgm:pt>
    <dgm:pt modelId="{1C6907B6-F4B8-4DDC-997C-06D19BF8EBE3}">
      <dgm:prSet/>
      <dgm:spPr/>
      <dgm:t>
        <a:bodyPr/>
        <a:lstStyle/>
        <a:p>
          <a:r>
            <a:rPr lang="vi-VN"/>
            <a:t>Dụng cụ hít Respimat</a:t>
          </a:r>
          <a:endParaRPr lang="en-US"/>
        </a:p>
      </dgm:t>
    </dgm:pt>
    <dgm:pt modelId="{F6E8DF65-071B-49D2-A1C2-0E3B103D2294}" type="parTrans" cxnId="{A66BD4B8-8390-4062-A529-BC9E77895043}">
      <dgm:prSet/>
      <dgm:spPr/>
      <dgm:t>
        <a:bodyPr/>
        <a:lstStyle/>
        <a:p>
          <a:endParaRPr lang="en-US"/>
        </a:p>
      </dgm:t>
    </dgm:pt>
    <dgm:pt modelId="{FCF4A5F6-B9B7-4123-9A06-69C7CE6C766B}" type="sibTrans" cxnId="{A66BD4B8-8390-4062-A529-BC9E77895043}">
      <dgm:prSet/>
      <dgm:spPr/>
      <dgm:t>
        <a:bodyPr/>
        <a:lstStyle/>
        <a:p>
          <a:endParaRPr lang="en-US"/>
        </a:p>
      </dgm:t>
    </dgm:pt>
    <dgm:pt modelId="{2DBA6303-7C3D-4EEF-BE97-5D66D4C8795A}" type="pres">
      <dgm:prSet presAssocID="{245BE2F5-D5F1-43A8-B434-FE582A768A74}" presName="linearFlow" presStyleCnt="0">
        <dgm:presLayoutVars>
          <dgm:dir/>
          <dgm:animLvl val="lvl"/>
          <dgm:resizeHandles val="exact"/>
        </dgm:presLayoutVars>
      </dgm:prSet>
      <dgm:spPr/>
    </dgm:pt>
    <dgm:pt modelId="{52DB0F35-9905-4F25-AB12-6DEA3736CBA3}" type="pres">
      <dgm:prSet presAssocID="{C76DEAE7-8FF0-49F0-922C-20D8DC30F2BE}" presName="composite" presStyleCnt="0"/>
      <dgm:spPr/>
    </dgm:pt>
    <dgm:pt modelId="{E8FD8B10-FEA7-40FF-8512-828FBC848B51}" type="pres">
      <dgm:prSet presAssocID="{C76DEAE7-8FF0-49F0-922C-20D8DC30F2BE}" presName="parentText" presStyleLbl="alignNode1" presStyleIdx="0" presStyleCnt="4">
        <dgm:presLayoutVars>
          <dgm:chMax val="1"/>
          <dgm:bulletEnabled val="1"/>
        </dgm:presLayoutVars>
      </dgm:prSet>
      <dgm:spPr/>
    </dgm:pt>
    <dgm:pt modelId="{E2292ACA-D53B-4FE1-ABB3-A0C59F0E88A6}" type="pres">
      <dgm:prSet presAssocID="{C76DEAE7-8FF0-49F0-922C-20D8DC30F2BE}" presName="descendantText" presStyleLbl="alignAcc1" presStyleIdx="0" presStyleCnt="4">
        <dgm:presLayoutVars>
          <dgm:bulletEnabled val="1"/>
        </dgm:presLayoutVars>
      </dgm:prSet>
      <dgm:spPr/>
    </dgm:pt>
    <dgm:pt modelId="{15361E76-A63F-4E79-AFDB-D6C6DC15150C}" type="pres">
      <dgm:prSet presAssocID="{E5BB4482-7E89-45D7-B537-AD8764E70EB4}" presName="sp" presStyleCnt="0"/>
      <dgm:spPr/>
    </dgm:pt>
    <dgm:pt modelId="{5721E511-A372-4C02-B1F9-63E1967B83D4}" type="pres">
      <dgm:prSet presAssocID="{3DCEF162-897C-4277-AEC6-37EECC7C1EB9}" presName="composite" presStyleCnt="0"/>
      <dgm:spPr/>
    </dgm:pt>
    <dgm:pt modelId="{F56C75A1-0019-4017-8546-1D83B7FECA8B}" type="pres">
      <dgm:prSet presAssocID="{3DCEF162-897C-4277-AEC6-37EECC7C1EB9}" presName="parentText" presStyleLbl="alignNode1" presStyleIdx="1" presStyleCnt="4">
        <dgm:presLayoutVars>
          <dgm:chMax val="1"/>
          <dgm:bulletEnabled val="1"/>
        </dgm:presLayoutVars>
      </dgm:prSet>
      <dgm:spPr/>
    </dgm:pt>
    <dgm:pt modelId="{D35E6DED-14CD-41AF-B5ED-9844E063E93E}" type="pres">
      <dgm:prSet presAssocID="{3DCEF162-897C-4277-AEC6-37EECC7C1EB9}" presName="descendantText" presStyleLbl="alignAcc1" presStyleIdx="1" presStyleCnt="4">
        <dgm:presLayoutVars>
          <dgm:bulletEnabled val="1"/>
        </dgm:presLayoutVars>
      </dgm:prSet>
      <dgm:spPr/>
    </dgm:pt>
    <dgm:pt modelId="{DB764962-CAF8-4E5F-A851-701FC98F6565}" type="pres">
      <dgm:prSet presAssocID="{18ADF766-ADFD-4757-9AFF-B0A2165F36D7}" presName="sp" presStyleCnt="0"/>
      <dgm:spPr/>
    </dgm:pt>
    <dgm:pt modelId="{411FB13C-4760-4723-831F-DFABE3AAE014}" type="pres">
      <dgm:prSet presAssocID="{3060C7FA-FFE0-45E5-96F1-5059162090E9}" presName="composite" presStyleCnt="0"/>
      <dgm:spPr/>
    </dgm:pt>
    <dgm:pt modelId="{A026C2C8-F8C1-4D11-98E6-381A25B5619D}" type="pres">
      <dgm:prSet presAssocID="{3060C7FA-FFE0-45E5-96F1-5059162090E9}" presName="parentText" presStyleLbl="alignNode1" presStyleIdx="2" presStyleCnt="4">
        <dgm:presLayoutVars>
          <dgm:chMax val="1"/>
          <dgm:bulletEnabled val="1"/>
        </dgm:presLayoutVars>
      </dgm:prSet>
      <dgm:spPr/>
    </dgm:pt>
    <dgm:pt modelId="{2A24907F-260A-47F2-9C5E-C28E3BCDA061}" type="pres">
      <dgm:prSet presAssocID="{3060C7FA-FFE0-45E5-96F1-5059162090E9}" presName="descendantText" presStyleLbl="alignAcc1" presStyleIdx="2" presStyleCnt="4">
        <dgm:presLayoutVars>
          <dgm:bulletEnabled val="1"/>
        </dgm:presLayoutVars>
      </dgm:prSet>
      <dgm:spPr/>
    </dgm:pt>
    <dgm:pt modelId="{9F246C8F-9115-4DEB-A277-0D027BC927D0}" type="pres">
      <dgm:prSet presAssocID="{68FA6B39-5C1C-471A-9614-A74B08992047}" presName="sp" presStyleCnt="0"/>
      <dgm:spPr/>
    </dgm:pt>
    <dgm:pt modelId="{713167C4-CD60-4FCC-B7F5-855749904E3E}" type="pres">
      <dgm:prSet presAssocID="{D9D6DA9A-D2DC-429F-AAC0-28A3A7658184}" presName="composite" presStyleCnt="0"/>
      <dgm:spPr/>
    </dgm:pt>
    <dgm:pt modelId="{F6145026-0D99-482A-9741-D5E096C50F2F}" type="pres">
      <dgm:prSet presAssocID="{D9D6DA9A-D2DC-429F-AAC0-28A3A7658184}" presName="parentText" presStyleLbl="alignNode1" presStyleIdx="3" presStyleCnt="4">
        <dgm:presLayoutVars>
          <dgm:chMax val="1"/>
          <dgm:bulletEnabled val="1"/>
        </dgm:presLayoutVars>
      </dgm:prSet>
      <dgm:spPr/>
    </dgm:pt>
    <dgm:pt modelId="{FB7A54A8-6FD7-4CF2-A288-E59D217C735C}" type="pres">
      <dgm:prSet presAssocID="{D9D6DA9A-D2DC-429F-AAC0-28A3A7658184}" presName="descendantText" presStyleLbl="alignAcc1" presStyleIdx="3" presStyleCnt="4">
        <dgm:presLayoutVars>
          <dgm:bulletEnabled val="1"/>
        </dgm:presLayoutVars>
      </dgm:prSet>
      <dgm:spPr/>
    </dgm:pt>
  </dgm:ptLst>
  <dgm:cxnLst>
    <dgm:cxn modelId="{71FBBF05-504B-454B-A658-2E359F4B589D}" type="presOf" srcId="{D9D6DA9A-D2DC-429F-AAC0-28A3A7658184}" destId="{F6145026-0D99-482A-9741-D5E096C50F2F}" srcOrd="0" destOrd="0" presId="urn:microsoft.com/office/officeart/2005/8/layout/chevron2"/>
    <dgm:cxn modelId="{D84D510B-A540-4803-8336-6EB11E8673F7}" srcId="{3DCEF162-897C-4277-AEC6-37EECC7C1EB9}" destId="{C55A6D2F-56BA-43F3-942C-2FDF0E8F9B1F}" srcOrd="0" destOrd="0" parTransId="{7076ABE3-3D64-4D5D-88BF-6CDD8A9E2365}" sibTransId="{368BAE68-4151-457C-B93D-CC6C0C523E93}"/>
    <dgm:cxn modelId="{F779272C-CDEB-431C-8D2C-1D6D8C212F9E}" type="presOf" srcId="{C55A6D2F-56BA-43F3-942C-2FDF0E8F9B1F}" destId="{D35E6DED-14CD-41AF-B5ED-9844E063E93E}" srcOrd="0" destOrd="0" presId="urn:microsoft.com/office/officeart/2005/8/layout/chevron2"/>
    <dgm:cxn modelId="{05CB0933-8FDF-4231-A110-1D9BBE19EA73}" type="presOf" srcId="{1C6907B6-F4B8-4DDC-997C-06D19BF8EBE3}" destId="{FB7A54A8-6FD7-4CF2-A288-E59D217C735C}" srcOrd="0" destOrd="0" presId="urn:microsoft.com/office/officeart/2005/8/layout/chevron2"/>
    <dgm:cxn modelId="{C05DA13A-335E-416B-BDD5-3D33A962A7C6}" type="presOf" srcId="{3060C7FA-FFE0-45E5-96F1-5059162090E9}" destId="{A026C2C8-F8C1-4D11-98E6-381A25B5619D}" srcOrd="0" destOrd="0" presId="urn:microsoft.com/office/officeart/2005/8/layout/chevron2"/>
    <dgm:cxn modelId="{F9BEA85B-96EF-448A-8BF2-68143DBC6111}" srcId="{245BE2F5-D5F1-43A8-B434-FE582A768A74}" destId="{3060C7FA-FFE0-45E5-96F1-5059162090E9}" srcOrd="2" destOrd="0" parTransId="{D6AC27F0-5DFA-40BE-A31F-6E456C225C5B}" sibTransId="{68FA6B39-5C1C-471A-9614-A74B08992047}"/>
    <dgm:cxn modelId="{3EF48744-7A26-4B6E-860D-8BF77CD4EF3A}" srcId="{245BE2F5-D5F1-43A8-B434-FE582A768A74}" destId="{D9D6DA9A-D2DC-429F-AAC0-28A3A7658184}" srcOrd="3" destOrd="0" parTransId="{9E5C4460-0451-48B7-8577-6A7B6880ABED}" sibTransId="{69E00090-4318-4E7B-94EB-48CEB3F6544F}"/>
    <dgm:cxn modelId="{33C21256-8891-49AC-BE9B-94D88A453114}" type="presOf" srcId="{3DCEF162-897C-4277-AEC6-37EECC7C1EB9}" destId="{F56C75A1-0019-4017-8546-1D83B7FECA8B}" srcOrd="0" destOrd="0" presId="urn:microsoft.com/office/officeart/2005/8/layout/chevron2"/>
    <dgm:cxn modelId="{90682857-933A-4416-A159-6CB843B66FE4}" srcId="{3060C7FA-FFE0-45E5-96F1-5059162090E9}" destId="{4CBCF32F-F240-4857-8C4C-1B084A9FCB52}" srcOrd="0" destOrd="0" parTransId="{1CD39217-9417-447E-AD08-3C48C99201EA}" sibTransId="{81DE49C4-D3EF-43CB-BDC8-15BC8B5C290C}"/>
    <dgm:cxn modelId="{5E1A087D-05D6-4DC0-90C2-C2F7A2316645}" type="presOf" srcId="{4CBCF32F-F240-4857-8C4C-1B084A9FCB52}" destId="{2A24907F-260A-47F2-9C5E-C28E3BCDA061}" srcOrd="0" destOrd="0" presId="urn:microsoft.com/office/officeart/2005/8/layout/chevron2"/>
    <dgm:cxn modelId="{2AA87F84-F47C-41E6-8FFF-6E1BD7191607}" type="presOf" srcId="{ABBD9042-263D-4AE8-BC7B-DD8153CE9B91}" destId="{E2292ACA-D53B-4FE1-ABB3-A0C59F0E88A6}" srcOrd="0" destOrd="0" presId="urn:microsoft.com/office/officeart/2005/8/layout/chevron2"/>
    <dgm:cxn modelId="{88248DAC-FF0C-4102-8A19-0CB1A6AC44E0}" srcId="{245BE2F5-D5F1-43A8-B434-FE582A768A74}" destId="{3DCEF162-897C-4277-AEC6-37EECC7C1EB9}" srcOrd="1" destOrd="0" parTransId="{1BAE0C73-063C-4B5D-B675-36F7D98ABDFD}" sibTransId="{18ADF766-ADFD-4757-9AFF-B0A2165F36D7}"/>
    <dgm:cxn modelId="{68FEA4B7-DF14-4CA7-9B9D-485B1B8CA0E5}" srcId="{245BE2F5-D5F1-43A8-B434-FE582A768A74}" destId="{C76DEAE7-8FF0-49F0-922C-20D8DC30F2BE}" srcOrd="0" destOrd="0" parTransId="{4726F7BC-3C7B-4283-B959-56EFE1468CC6}" sibTransId="{E5BB4482-7E89-45D7-B537-AD8764E70EB4}"/>
    <dgm:cxn modelId="{A66BD4B8-8390-4062-A529-BC9E77895043}" srcId="{D9D6DA9A-D2DC-429F-AAC0-28A3A7658184}" destId="{1C6907B6-F4B8-4DDC-997C-06D19BF8EBE3}" srcOrd="0" destOrd="0" parTransId="{F6E8DF65-071B-49D2-A1C2-0E3B103D2294}" sibTransId="{FCF4A5F6-B9B7-4123-9A06-69C7CE6C766B}"/>
    <dgm:cxn modelId="{AFF772BB-9036-405F-A7DE-99AA17BC8D9D}" type="presOf" srcId="{C76DEAE7-8FF0-49F0-922C-20D8DC30F2BE}" destId="{E8FD8B10-FEA7-40FF-8512-828FBC848B51}" srcOrd="0" destOrd="0" presId="urn:microsoft.com/office/officeart/2005/8/layout/chevron2"/>
    <dgm:cxn modelId="{0F403ABC-1638-4CFF-AE64-DE7C5F8EA43A}" srcId="{C76DEAE7-8FF0-49F0-922C-20D8DC30F2BE}" destId="{ABBD9042-263D-4AE8-BC7B-DD8153CE9B91}" srcOrd="0" destOrd="0" parTransId="{08D9C858-A154-4251-AFDB-A3E72D3BFEC7}" sibTransId="{3CFA3D3A-4659-49D3-8277-8C6838585C85}"/>
    <dgm:cxn modelId="{CCFBEBFA-65A1-4081-A531-D4711C1C108F}" type="presOf" srcId="{245BE2F5-D5F1-43A8-B434-FE582A768A74}" destId="{2DBA6303-7C3D-4EEF-BE97-5D66D4C8795A}" srcOrd="0" destOrd="0" presId="urn:microsoft.com/office/officeart/2005/8/layout/chevron2"/>
    <dgm:cxn modelId="{8DCEDCF7-69F5-4F78-969F-DBEC62A2CB18}" type="presParOf" srcId="{2DBA6303-7C3D-4EEF-BE97-5D66D4C8795A}" destId="{52DB0F35-9905-4F25-AB12-6DEA3736CBA3}" srcOrd="0" destOrd="0" presId="urn:microsoft.com/office/officeart/2005/8/layout/chevron2"/>
    <dgm:cxn modelId="{F647D70F-8F45-4120-A0D7-3B7760DA9569}" type="presParOf" srcId="{52DB0F35-9905-4F25-AB12-6DEA3736CBA3}" destId="{E8FD8B10-FEA7-40FF-8512-828FBC848B51}" srcOrd="0" destOrd="0" presId="urn:microsoft.com/office/officeart/2005/8/layout/chevron2"/>
    <dgm:cxn modelId="{4FFD66B5-5009-4C93-BAD5-BEEF9D33E5A0}" type="presParOf" srcId="{52DB0F35-9905-4F25-AB12-6DEA3736CBA3}" destId="{E2292ACA-D53B-4FE1-ABB3-A0C59F0E88A6}" srcOrd="1" destOrd="0" presId="urn:microsoft.com/office/officeart/2005/8/layout/chevron2"/>
    <dgm:cxn modelId="{6DCA72CD-6F79-434D-AD69-3B3D1B1FD61F}" type="presParOf" srcId="{2DBA6303-7C3D-4EEF-BE97-5D66D4C8795A}" destId="{15361E76-A63F-4E79-AFDB-D6C6DC15150C}" srcOrd="1" destOrd="0" presId="urn:microsoft.com/office/officeart/2005/8/layout/chevron2"/>
    <dgm:cxn modelId="{B13B41A8-0225-4B2A-A4B9-F48608A81974}" type="presParOf" srcId="{2DBA6303-7C3D-4EEF-BE97-5D66D4C8795A}" destId="{5721E511-A372-4C02-B1F9-63E1967B83D4}" srcOrd="2" destOrd="0" presId="urn:microsoft.com/office/officeart/2005/8/layout/chevron2"/>
    <dgm:cxn modelId="{BFC62637-813F-47FF-A09A-E290C8AF8E7E}" type="presParOf" srcId="{5721E511-A372-4C02-B1F9-63E1967B83D4}" destId="{F56C75A1-0019-4017-8546-1D83B7FECA8B}" srcOrd="0" destOrd="0" presId="urn:microsoft.com/office/officeart/2005/8/layout/chevron2"/>
    <dgm:cxn modelId="{CC859ACC-12FE-49BB-B1A1-EBC9A399C1A4}" type="presParOf" srcId="{5721E511-A372-4C02-B1F9-63E1967B83D4}" destId="{D35E6DED-14CD-41AF-B5ED-9844E063E93E}" srcOrd="1" destOrd="0" presId="urn:microsoft.com/office/officeart/2005/8/layout/chevron2"/>
    <dgm:cxn modelId="{DF167B07-AA62-452B-BE2C-EE1EE433093D}" type="presParOf" srcId="{2DBA6303-7C3D-4EEF-BE97-5D66D4C8795A}" destId="{DB764962-CAF8-4E5F-A851-701FC98F6565}" srcOrd="3" destOrd="0" presId="urn:microsoft.com/office/officeart/2005/8/layout/chevron2"/>
    <dgm:cxn modelId="{2867D5EC-C2F2-4B2A-B7D3-E2D70ADA7D39}" type="presParOf" srcId="{2DBA6303-7C3D-4EEF-BE97-5D66D4C8795A}" destId="{411FB13C-4760-4723-831F-DFABE3AAE014}" srcOrd="4" destOrd="0" presId="urn:microsoft.com/office/officeart/2005/8/layout/chevron2"/>
    <dgm:cxn modelId="{9B00122D-8251-48E4-9073-BFCF566F0EC3}" type="presParOf" srcId="{411FB13C-4760-4723-831F-DFABE3AAE014}" destId="{A026C2C8-F8C1-4D11-98E6-381A25B5619D}" srcOrd="0" destOrd="0" presId="urn:microsoft.com/office/officeart/2005/8/layout/chevron2"/>
    <dgm:cxn modelId="{45DA44C8-3AD2-4108-8BBD-12E12422D848}" type="presParOf" srcId="{411FB13C-4760-4723-831F-DFABE3AAE014}" destId="{2A24907F-260A-47F2-9C5E-C28E3BCDA061}" srcOrd="1" destOrd="0" presId="urn:microsoft.com/office/officeart/2005/8/layout/chevron2"/>
    <dgm:cxn modelId="{C1D8F3B4-EACA-49E4-A394-A1798A5EB188}" type="presParOf" srcId="{2DBA6303-7C3D-4EEF-BE97-5D66D4C8795A}" destId="{9F246C8F-9115-4DEB-A277-0D027BC927D0}" srcOrd="5" destOrd="0" presId="urn:microsoft.com/office/officeart/2005/8/layout/chevron2"/>
    <dgm:cxn modelId="{DF3486E4-E838-45D0-B490-5CF1E0FC9A5C}" type="presParOf" srcId="{2DBA6303-7C3D-4EEF-BE97-5D66D4C8795A}" destId="{713167C4-CD60-4FCC-B7F5-855749904E3E}" srcOrd="6" destOrd="0" presId="urn:microsoft.com/office/officeart/2005/8/layout/chevron2"/>
    <dgm:cxn modelId="{87495C89-0C16-4472-A493-7F6B6FF708E0}" type="presParOf" srcId="{713167C4-CD60-4FCC-B7F5-855749904E3E}" destId="{F6145026-0D99-482A-9741-D5E096C50F2F}" srcOrd="0" destOrd="0" presId="urn:microsoft.com/office/officeart/2005/8/layout/chevron2"/>
    <dgm:cxn modelId="{65E5B7C6-94E7-4DF8-8D53-B17220AA38D5}" type="presParOf" srcId="{713167C4-CD60-4FCC-B7F5-855749904E3E}" destId="{FB7A54A8-6FD7-4CF2-A288-E59D217C735C}"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B9F00C1-598A-4239-AD13-C3B80B616F82}" type="doc">
      <dgm:prSet loTypeId="urn:microsoft.com/office/officeart/2005/8/layout/hChevron3" loCatId="process" qsTypeId="urn:microsoft.com/office/officeart/2005/8/quickstyle/simple1" qsCatId="simple" csTypeId="urn:microsoft.com/office/officeart/2005/8/colors/accent1_4" csCatId="accent1" phldr="1"/>
      <dgm:spPr/>
    </dgm:pt>
    <dgm:pt modelId="{19DB1BEA-1092-4973-8879-187EB0443737}">
      <dgm:prSet phldrT="[Text]"/>
      <dgm:spPr>
        <a:xfrm>
          <a:off x="2136408" y="0"/>
          <a:ext cx="1828307" cy="439708"/>
        </a:xfrm>
        <a:prstGeom prst="chevron">
          <a:avLst/>
        </a:prstGeom>
        <a:solidFill>
          <a:srgbClr val="FCD19F"/>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ysClr val="windowText" lastClr="000000"/>
              </a:solidFill>
              <a:latin typeface="Arial" panose="020B0604020202020204" pitchFamily="34" charset="0"/>
              <a:ea typeface="+mn-ea"/>
              <a:cs typeface="Arial" panose="020B0604020202020204" pitchFamily="34" charset="0"/>
            </a:rPr>
            <a:t>DYNAGITO</a:t>
          </a:r>
        </a:p>
      </dgm:t>
    </dgm:pt>
    <dgm:pt modelId="{6D0892ED-4425-43BF-BA75-DA5A749CF4AF}" type="parTrans" cxnId="{BC9AE821-1D54-4A70-971B-7CA029E63C7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FD210A40-6915-46D1-A628-15A5844A9156}" type="sibTrans" cxnId="{BC9AE821-1D54-4A70-971B-7CA029E63C7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D203F1B8-12D0-4FC5-94FB-1784E354C8D9}">
      <dgm:prSet phldrT="[Text]"/>
      <dgm:spPr>
        <a:xfrm>
          <a:off x="3599054" y="0"/>
          <a:ext cx="1828307" cy="439708"/>
        </a:xfrm>
        <a:prstGeom prst="chevron">
          <a:avLst/>
        </a:prstGeom>
        <a:solidFill>
          <a:srgbClr val="C1E6F5"/>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US" b="0" dirty="0">
              <a:solidFill>
                <a:sysClr val="windowText" lastClr="000000"/>
              </a:solidFill>
              <a:latin typeface="Arial" panose="020B0604020202020204" pitchFamily="34" charset="0"/>
              <a:ea typeface="+mn-ea"/>
              <a:cs typeface="Arial" panose="020B0604020202020204" pitchFamily="34" charset="0"/>
            </a:rPr>
            <a:t>TONADO</a:t>
          </a:r>
          <a:r>
            <a:rPr lang="en-US" b="0" baseline="30000" dirty="0">
              <a:solidFill>
                <a:sysClr val="windowText" lastClr="000000"/>
              </a:solidFill>
              <a:latin typeface="Arial" panose="020B0604020202020204" pitchFamily="34" charset="0"/>
              <a:ea typeface="+mn-ea"/>
              <a:cs typeface="Arial" panose="020B0604020202020204" pitchFamily="34" charset="0"/>
            </a:rPr>
            <a:t>®</a:t>
          </a:r>
          <a:r>
            <a:rPr lang="en-US" b="0" dirty="0">
              <a:solidFill>
                <a:sysClr val="windowText" lastClr="000000"/>
              </a:solidFill>
              <a:latin typeface="Arial" panose="020B0604020202020204" pitchFamily="34" charset="0"/>
              <a:ea typeface="+mn-ea"/>
              <a:cs typeface="Arial" panose="020B0604020202020204" pitchFamily="34" charset="0"/>
            </a:rPr>
            <a:t> 1</a:t>
          </a:r>
          <a:endParaRPr lang="en-GB" b="0" dirty="0">
            <a:solidFill>
              <a:sysClr val="windowText" lastClr="000000"/>
            </a:solidFill>
            <a:latin typeface="Arial" panose="020B0604020202020204" pitchFamily="34" charset="0"/>
            <a:ea typeface="+mn-ea"/>
            <a:cs typeface="Arial" panose="020B0604020202020204" pitchFamily="34" charset="0"/>
          </a:endParaRPr>
        </a:p>
      </dgm:t>
    </dgm:pt>
    <dgm:pt modelId="{FEC8442F-9792-45DB-B67B-AC81C55CCF54}" type="parTrans" cxnId="{C4F3308E-80F2-40F2-969C-194B64CD0790}">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536AC01A-5DD6-4C71-A787-848AFDAD43D7}" type="sibTrans" cxnId="{C4F3308E-80F2-40F2-969C-194B64CD0790}">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9341E37E-ABE9-4D16-9F2C-0DA5528E3D31}">
      <dgm:prSet phldrT="[Text]"/>
      <dgm:spPr>
        <a:xfrm>
          <a:off x="5061700" y="0"/>
          <a:ext cx="1828307" cy="439708"/>
        </a:xfrm>
        <a:prstGeom prst="chevron">
          <a:avLst/>
        </a:prstGeom>
        <a:solidFill>
          <a:srgbClr val="A6DBF1"/>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US" b="0" dirty="0">
              <a:solidFill>
                <a:sysClr val="windowText" lastClr="000000"/>
              </a:solidFill>
              <a:latin typeface="Arial" panose="020B0604020202020204" pitchFamily="34" charset="0"/>
              <a:ea typeface="+mn-ea"/>
              <a:cs typeface="Arial" panose="020B0604020202020204" pitchFamily="34" charset="0"/>
            </a:rPr>
            <a:t>TONADO</a:t>
          </a:r>
          <a:r>
            <a:rPr lang="en-US" b="0" baseline="30000" dirty="0">
              <a:solidFill>
                <a:sysClr val="windowText" lastClr="000000"/>
              </a:solidFill>
              <a:latin typeface="Arial" panose="020B0604020202020204" pitchFamily="34" charset="0"/>
              <a:ea typeface="+mn-ea"/>
              <a:cs typeface="Arial" panose="020B0604020202020204" pitchFamily="34" charset="0"/>
            </a:rPr>
            <a:t>®</a:t>
          </a:r>
          <a:r>
            <a:rPr lang="en-US" b="0" dirty="0">
              <a:solidFill>
                <a:sysClr val="windowText" lastClr="000000"/>
              </a:solidFill>
              <a:latin typeface="Arial" panose="020B0604020202020204" pitchFamily="34" charset="0"/>
              <a:ea typeface="+mn-ea"/>
              <a:cs typeface="Arial" panose="020B0604020202020204" pitchFamily="34" charset="0"/>
            </a:rPr>
            <a:t> 2</a:t>
          </a:r>
          <a:endParaRPr lang="en-GB" b="0" dirty="0">
            <a:solidFill>
              <a:sysClr val="windowText" lastClr="000000"/>
            </a:solidFill>
            <a:latin typeface="Arial" panose="020B0604020202020204" pitchFamily="34" charset="0"/>
            <a:ea typeface="+mn-ea"/>
            <a:cs typeface="Arial" panose="020B0604020202020204" pitchFamily="34" charset="0"/>
          </a:endParaRPr>
        </a:p>
      </dgm:t>
    </dgm:pt>
    <dgm:pt modelId="{23A94290-FE61-4305-9ED5-75824FAF56C4}" type="parTrans" cxnId="{A542AC23-C600-4846-983B-C1EDEBC1681A}">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226E0AA0-75ED-4A4E-B08C-6EC06A80D28B}" type="sibTrans" cxnId="{A542AC23-C600-4846-983B-C1EDEBC1681A}">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EEDC9336-D5C8-4248-8384-6D604F338B54}">
      <dgm:prSet phldrT="[Text]"/>
      <dgm:spPr>
        <a:xfrm>
          <a:off x="6524346" y="0"/>
          <a:ext cx="1828307" cy="439708"/>
        </a:xfrm>
        <a:prstGeom prst="chevron">
          <a:avLst/>
        </a:prstGeom>
        <a:solidFill>
          <a:srgbClr val="74C6E9"/>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ysClr val="windowText" lastClr="000000"/>
              </a:solidFill>
              <a:latin typeface="Arial" panose="020B0604020202020204" pitchFamily="34" charset="0"/>
              <a:ea typeface="+mn-ea"/>
              <a:cs typeface="Arial" panose="020B0604020202020204" pitchFamily="34" charset="0"/>
            </a:rPr>
            <a:t>WISDOM</a:t>
          </a:r>
        </a:p>
      </dgm:t>
    </dgm:pt>
    <dgm:pt modelId="{6D7BB0EA-71E9-4053-A482-DC9AD3C8D9A3}" type="parTrans" cxnId="{93B412AC-63AA-4B8A-AE6A-6B1FCA048669}">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857F16B2-2E79-4DD4-BF1D-B3C369B847BC}" type="sibTrans" cxnId="{93B412AC-63AA-4B8A-AE6A-6B1FCA048669}">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160EA8D8-539E-4146-9089-613B50F271E2}">
      <dgm:prSet phldrT="[Text]"/>
      <dgm:spPr>
        <a:xfrm>
          <a:off x="7986992" y="0"/>
          <a:ext cx="1828307" cy="439708"/>
        </a:xfrm>
        <a:prstGeom prst="chevron">
          <a:avLst/>
        </a:prstGeom>
        <a:solidFill>
          <a:srgbClr val="46B3E2"/>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ysClr val="windowText" lastClr="000000"/>
              </a:solidFill>
              <a:latin typeface="Arial" panose="020B0604020202020204" pitchFamily="34" charset="0"/>
              <a:ea typeface="+mn-ea"/>
              <a:cs typeface="Arial" panose="020B0604020202020204" pitchFamily="34" charset="0"/>
            </a:rPr>
            <a:t>UPLIFT</a:t>
          </a:r>
        </a:p>
      </dgm:t>
    </dgm:pt>
    <dgm:pt modelId="{C5A4E4DC-1E1F-4FD2-9C20-729AAB31294C}" type="parTrans" cxnId="{8A196078-4F31-41D7-BD3B-571B6A74F7E2}">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0D7A45AA-90AA-4F72-8E17-FC46F56EC449}" type="sibTrans" cxnId="{8A196078-4F31-41D7-BD3B-571B6A74F7E2}">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3198FB1B-69B8-4DE4-AAD4-69F16636B473}">
      <dgm:prSet phldrT="[Text]"/>
      <dgm:spPr>
        <a:xfrm>
          <a:off x="9449638" y="0"/>
          <a:ext cx="1828307" cy="439708"/>
        </a:xfrm>
        <a:prstGeom prst="chevron">
          <a:avLst/>
        </a:prstGeom>
        <a:solidFill>
          <a:srgbClr val="0197D7"/>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ysClr val="windowText" lastClr="000000"/>
              </a:solidFill>
              <a:latin typeface="Arial" panose="020B0604020202020204" pitchFamily="34" charset="0"/>
              <a:ea typeface="+mn-ea"/>
              <a:cs typeface="Arial" panose="020B0604020202020204" pitchFamily="34" charset="0"/>
            </a:rPr>
            <a:t>TIOSPIR</a:t>
          </a:r>
        </a:p>
      </dgm:t>
    </dgm:pt>
    <dgm:pt modelId="{04456394-B462-4795-A0B6-B0DEAA9D9D58}" type="parTrans" cxnId="{F6EF1DC1-370C-4783-A7BD-9EB0A6EEF44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11C6021B-75FA-4736-A040-6661EE8A84D1}" type="sibTrans" cxnId="{F6EF1DC1-370C-4783-A7BD-9EB0A6EEF44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FBBE0109-9F87-4DE5-ACCD-6CB037248D1F}">
      <dgm:prSet phldrT="[Text]"/>
      <dgm:spPr>
        <a:xfrm>
          <a:off x="2" y="0"/>
          <a:ext cx="2501782" cy="439708"/>
        </a:xfrm>
        <a:prstGeom prst="homePlate">
          <a:avLst/>
        </a:prstGeom>
        <a:solidFill>
          <a:srgbClr val="F89A2C"/>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1" dirty="0" err="1">
              <a:solidFill>
                <a:sysClr val="windowText" lastClr="000000"/>
              </a:solidFill>
              <a:latin typeface="Arial" panose="020B0604020202020204" pitchFamily="34" charset="0"/>
              <a:ea typeface="+mn-ea"/>
              <a:cs typeface="Arial" panose="020B0604020202020204" pitchFamily="34" charset="0"/>
            </a:rPr>
            <a:t>Gộp</a:t>
          </a:r>
          <a:r>
            <a:rPr lang="en-GB" b="1" dirty="0">
              <a:solidFill>
                <a:sysClr val="windowText" lastClr="000000"/>
              </a:solidFill>
              <a:latin typeface="Arial" panose="020B0604020202020204" pitchFamily="34" charset="0"/>
              <a:ea typeface="+mn-ea"/>
              <a:cs typeface="Arial" panose="020B0604020202020204" pitchFamily="34" charset="0"/>
            </a:rPr>
            <a:t> 6 RCT</a:t>
          </a:r>
        </a:p>
      </dgm:t>
    </dgm:pt>
    <dgm:pt modelId="{9E097EA4-28CB-4807-AA28-151B6E358830}" type="parTrans" cxnId="{DD721117-A29B-4908-8429-DFF1C8A179CE}">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82BEC731-41F8-49E3-A286-006F67183D1E}" type="sibTrans" cxnId="{DD721117-A29B-4908-8429-DFF1C8A179CE}">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6DF5EF28-E6CB-4EFA-BC17-1FA347D81F69}" type="pres">
      <dgm:prSet presAssocID="{7B9F00C1-598A-4239-AD13-C3B80B616F82}" presName="Name0" presStyleCnt="0">
        <dgm:presLayoutVars>
          <dgm:dir/>
          <dgm:resizeHandles val="exact"/>
        </dgm:presLayoutVars>
      </dgm:prSet>
      <dgm:spPr/>
    </dgm:pt>
    <dgm:pt modelId="{139CB3BB-84DD-45A1-AAE0-4658F29B2CBF}" type="pres">
      <dgm:prSet presAssocID="{FBBE0109-9F87-4DE5-ACCD-6CB037248D1F}" presName="parTxOnly" presStyleLbl="node1" presStyleIdx="0" presStyleCnt="7" custScaleX="136836" custLinFactNeighborX="-78" custLinFactNeighborY="-25293">
        <dgm:presLayoutVars>
          <dgm:bulletEnabled val="1"/>
        </dgm:presLayoutVars>
      </dgm:prSet>
      <dgm:spPr/>
    </dgm:pt>
    <dgm:pt modelId="{9DBE18D0-B979-49AB-A56D-DD3D61C204D8}" type="pres">
      <dgm:prSet presAssocID="{82BEC731-41F8-49E3-A286-006F67183D1E}" presName="parSpace" presStyleCnt="0"/>
      <dgm:spPr/>
    </dgm:pt>
    <dgm:pt modelId="{98325128-F890-4321-AA8E-C3A8DE68FCD9}" type="pres">
      <dgm:prSet presAssocID="{19DB1BEA-1092-4973-8879-187EB0443737}" presName="parTxOnly" presStyleLbl="node1" presStyleIdx="1" presStyleCnt="7">
        <dgm:presLayoutVars>
          <dgm:bulletEnabled val="1"/>
        </dgm:presLayoutVars>
      </dgm:prSet>
      <dgm:spPr/>
    </dgm:pt>
    <dgm:pt modelId="{741CB3A7-0AE2-469E-9F5C-DFBB4087D42F}" type="pres">
      <dgm:prSet presAssocID="{FD210A40-6915-46D1-A628-15A5844A9156}" presName="parSpace" presStyleCnt="0"/>
      <dgm:spPr/>
    </dgm:pt>
    <dgm:pt modelId="{C1BBD8E6-F7AC-45AD-80FF-8ED517579E83}" type="pres">
      <dgm:prSet presAssocID="{D203F1B8-12D0-4FC5-94FB-1784E354C8D9}" presName="parTxOnly" presStyleLbl="node1" presStyleIdx="2" presStyleCnt="7">
        <dgm:presLayoutVars>
          <dgm:bulletEnabled val="1"/>
        </dgm:presLayoutVars>
      </dgm:prSet>
      <dgm:spPr/>
    </dgm:pt>
    <dgm:pt modelId="{B1BB6006-CC47-4CD3-A7F9-D38727CB2F1D}" type="pres">
      <dgm:prSet presAssocID="{536AC01A-5DD6-4C71-A787-848AFDAD43D7}" presName="parSpace" presStyleCnt="0"/>
      <dgm:spPr/>
    </dgm:pt>
    <dgm:pt modelId="{B4F05C92-68EE-4910-830D-322677B56917}" type="pres">
      <dgm:prSet presAssocID="{9341E37E-ABE9-4D16-9F2C-0DA5528E3D31}" presName="parTxOnly" presStyleLbl="node1" presStyleIdx="3" presStyleCnt="7">
        <dgm:presLayoutVars>
          <dgm:bulletEnabled val="1"/>
        </dgm:presLayoutVars>
      </dgm:prSet>
      <dgm:spPr/>
    </dgm:pt>
    <dgm:pt modelId="{E51FB886-9AB4-4C47-9AE8-8DAE2A9E3D3A}" type="pres">
      <dgm:prSet presAssocID="{226E0AA0-75ED-4A4E-B08C-6EC06A80D28B}" presName="parSpace" presStyleCnt="0"/>
      <dgm:spPr/>
    </dgm:pt>
    <dgm:pt modelId="{371D3AB1-12FB-46C6-A12C-D311053ECC3C}" type="pres">
      <dgm:prSet presAssocID="{EEDC9336-D5C8-4248-8384-6D604F338B54}" presName="parTxOnly" presStyleLbl="node1" presStyleIdx="4" presStyleCnt="7">
        <dgm:presLayoutVars>
          <dgm:bulletEnabled val="1"/>
        </dgm:presLayoutVars>
      </dgm:prSet>
      <dgm:spPr/>
    </dgm:pt>
    <dgm:pt modelId="{089AB080-9A99-477C-80D2-EEB9FAA0C271}" type="pres">
      <dgm:prSet presAssocID="{857F16B2-2E79-4DD4-BF1D-B3C369B847BC}" presName="parSpace" presStyleCnt="0"/>
      <dgm:spPr/>
    </dgm:pt>
    <dgm:pt modelId="{93EFF663-0018-4012-B3E1-08A414248437}" type="pres">
      <dgm:prSet presAssocID="{160EA8D8-539E-4146-9089-613B50F271E2}" presName="parTxOnly" presStyleLbl="node1" presStyleIdx="5" presStyleCnt="7">
        <dgm:presLayoutVars>
          <dgm:bulletEnabled val="1"/>
        </dgm:presLayoutVars>
      </dgm:prSet>
      <dgm:spPr/>
    </dgm:pt>
    <dgm:pt modelId="{57AB1B87-B786-4C4F-B53A-A689E56775F9}" type="pres">
      <dgm:prSet presAssocID="{0D7A45AA-90AA-4F72-8E17-FC46F56EC449}" presName="parSpace" presStyleCnt="0"/>
      <dgm:spPr/>
    </dgm:pt>
    <dgm:pt modelId="{AA00031A-D1A8-4873-A26A-727C6BCEDA9F}" type="pres">
      <dgm:prSet presAssocID="{3198FB1B-69B8-4DE4-AAD4-69F16636B473}" presName="parTxOnly" presStyleLbl="node1" presStyleIdx="6" presStyleCnt="7">
        <dgm:presLayoutVars>
          <dgm:bulletEnabled val="1"/>
        </dgm:presLayoutVars>
      </dgm:prSet>
      <dgm:spPr/>
    </dgm:pt>
  </dgm:ptLst>
  <dgm:cxnLst>
    <dgm:cxn modelId="{79FD8710-9D2C-4730-8D34-6684A8A72ADD}" type="presOf" srcId="{EEDC9336-D5C8-4248-8384-6D604F338B54}" destId="{371D3AB1-12FB-46C6-A12C-D311053ECC3C}" srcOrd="0" destOrd="0" presId="urn:microsoft.com/office/officeart/2005/8/layout/hChevron3"/>
    <dgm:cxn modelId="{DD721117-A29B-4908-8429-DFF1C8A179CE}" srcId="{7B9F00C1-598A-4239-AD13-C3B80B616F82}" destId="{FBBE0109-9F87-4DE5-ACCD-6CB037248D1F}" srcOrd="0" destOrd="0" parTransId="{9E097EA4-28CB-4807-AA28-151B6E358830}" sibTransId="{82BEC731-41F8-49E3-A286-006F67183D1E}"/>
    <dgm:cxn modelId="{BC9AE821-1D54-4A70-971B-7CA029E63C73}" srcId="{7B9F00C1-598A-4239-AD13-C3B80B616F82}" destId="{19DB1BEA-1092-4973-8879-187EB0443737}" srcOrd="1" destOrd="0" parTransId="{6D0892ED-4425-43BF-BA75-DA5A749CF4AF}" sibTransId="{FD210A40-6915-46D1-A628-15A5844A9156}"/>
    <dgm:cxn modelId="{A542AC23-C600-4846-983B-C1EDEBC1681A}" srcId="{7B9F00C1-598A-4239-AD13-C3B80B616F82}" destId="{9341E37E-ABE9-4D16-9F2C-0DA5528E3D31}" srcOrd="3" destOrd="0" parTransId="{23A94290-FE61-4305-9ED5-75824FAF56C4}" sibTransId="{226E0AA0-75ED-4A4E-B08C-6EC06A80D28B}"/>
    <dgm:cxn modelId="{8C31F638-3702-41D3-8B32-6615451E07D6}" type="presOf" srcId="{D203F1B8-12D0-4FC5-94FB-1784E354C8D9}" destId="{C1BBD8E6-F7AC-45AD-80FF-8ED517579E83}" srcOrd="0" destOrd="0" presId="urn:microsoft.com/office/officeart/2005/8/layout/hChevron3"/>
    <dgm:cxn modelId="{81FBE53E-0953-44B2-AFD5-20D66FCB44F2}" type="presOf" srcId="{19DB1BEA-1092-4973-8879-187EB0443737}" destId="{98325128-F890-4321-AA8E-C3A8DE68FCD9}" srcOrd="0" destOrd="0" presId="urn:microsoft.com/office/officeart/2005/8/layout/hChevron3"/>
    <dgm:cxn modelId="{8A196078-4F31-41D7-BD3B-571B6A74F7E2}" srcId="{7B9F00C1-598A-4239-AD13-C3B80B616F82}" destId="{160EA8D8-539E-4146-9089-613B50F271E2}" srcOrd="5" destOrd="0" parTransId="{C5A4E4DC-1E1F-4FD2-9C20-729AAB31294C}" sibTransId="{0D7A45AA-90AA-4F72-8E17-FC46F56EC449}"/>
    <dgm:cxn modelId="{C4F3308E-80F2-40F2-969C-194B64CD0790}" srcId="{7B9F00C1-598A-4239-AD13-C3B80B616F82}" destId="{D203F1B8-12D0-4FC5-94FB-1784E354C8D9}" srcOrd="2" destOrd="0" parTransId="{FEC8442F-9792-45DB-B67B-AC81C55CCF54}" sibTransId="{536AC01A-5DD6-4C71-A787-848AFDAD43D7}"/>
    <dgm:cxn modelId="{41019EA4-045F-4094-9F9B-BFC6183B2877}" type="presOf" srcId="{7B9F00C1-598A-4239-AD13-C3B80B616F82}" destId="{6DF5EF28-E6CB-4EFA-BC17-1FA347D81F69}" srcOrd="0" destOrd="0" presId="urn:microsoft.com/office/officeart/2005/8/layout/hChevron3"/>
    <dgm:cxn modelId="{93B412AC-63AA-4B8A-AE6A-6B1FCA048669}" srcId="{7B9F00C1-598A-4239-AD13-C3B80B616F82}" destId="{EEDC9336-D5C8-4248-8384-6D604F338B54}" srcOrd="4" destOrd="0" parTransId="{6D7BB0EA-71E9-4053-A482-DC9AD3C8D9A3}" sibTransId="{857F16B2-2E79-4DD4-BF1D-B3C369B847BC}"/>
    <dgm:cxn modelId="{560ECFB6-32A5-4C47-9F52-A598B5370204}" type="presOf" srcId="{3198FB1B-69B8-4DE4-AAD4-69F16636B473}" destId="{AA00031A-D1A8-4873-A26A-727C6BCEDA9F}" srcOrd="0" destOrd="0" presId="urn:microsoft.com/office/officeart/2005/8/layout/hChevron3"/>
    <dgm:cxn modelId="{F6EF1DC1-370C-4783-A7BD-9EB0A6EEF443}" srcId="{7B9F00C1-598A-4239-AD13-C3B80B616F82}" destId="{3198FB1B-69B8-4DE4-AAD4-69F16636B473}" srcOrd="6" destOrd="0" parTransId="{04456394-B462-4795-A0B6-B0DEAA9D9D58}" sibTransId="{11C6021B-75FA-4736-A040-6661EE8A84D1}"/>
    <dgm:cxn modelId="{96B3ECC4-5D64-4F09-8BDC-DD2FB722EAEA}" type="presOf" srcId="{160EA8D8-539E-4146-9089-613B50F271E2}" destId="{93EFF663-0018-4012-B3E1-08A414248437}" srcOrd="0" destOrd="0" presId="urn:microsoft.com/office/officeart/2005/8/layout/hChevron3"/>
    <dgm:cxn modelId="{AB9D3EDA-2923-4F3F-A312-9D0631190758}" type="presOf" srcId="{9341E37E-ABE9-4D16-9F2C-0DA5528E3D31}" destId="{B4F05C92-68EE-4910-830D-322677B56917}" srcOrd="0" destOrd="0" presId="urn:microsoft.com/office/officeart/2005/8/layout/hChevron3"/>
    <dgm:cxn modelId="{28EF01F8-8645-4FAF-A4ED-3860A612A1FB}" type="presOf" srcId="{FBBE0109-9F87-4DE5-ACCD-6CB037248D1F}" destId="{139CB3BB-84DD-45A1-AAE0-4658F29B2CBF}" srcOrd="0" destOrd="0" presId="urn:microsoft.com/office/officeart/2005/8/layout/hChevron3"/>
    <dgm:cxn modelId="{B0035B61-F309-4531-93AD-89F73A38BF84}" type="presParOf" srcId="{6DF5EF28-E6CB-4EFA-BC17-1FA347D81F69}" destId="{139CB3BB-84DD-45A1-AAE0-4658F29B2CBF}" srcOrd="0" destOrd="0" presId="urn:microsoft.com/office/officeart/2005/8/layout/hChevron3"/>
    <dgm:cxn modelId="{F244E145-391E-422A-A2DE-F5B25681B21E}" type="presParOf" srcId="{6DF5EF28-E6CB-4EFA-BC17-1FA347D81F69}" destId="{9DBE18D0-B979-49AB-A56D-DD3D61C204D8}" srcOrd="1" destOrd="0" presId="urn:microsoft.com/office/officeart/2005/8/layout/hChevron3"/>
    <dgm:cxn modelId="{7171BC19-F48A-41A6-B5DD-7B62728D75E4}" type="presParOf" srcId="{6DF5EF28-E6CB-4EFA-BC17-1FA347D81F69}" destId="{98325128-F890-4321-AA8E-C3A8DE68FCD9}" srcOrd="2" destOrd="0" presId="urn:microsoft.com/office/officeart/2005/8/layout/hChevron3"/>
    <dgm:cxn modelId="{00034CBD-5C3D-48D6-A75B-9032CFA9BEAA}" type="presParOf" srcId="{6DF5EF28-E6CB-4EFA-BC17-1FA347D81F69}" destId="{741CB3A7-0AE2-469E-9F5C-DFBB4087D42F}" srcOrd="3" destOrd="0" presId="urn:microsoft.com/office/officeart/2005/8/layout/hChevron3"/>
    <dgm:cxn modelId="{97E14731-A982-40C5-A404-32A7D355B88B}" type="presParOf" srcId="{6DF5EF28-E6CB-4EFA-BC17-1FA347D81F69}" destId="{C1BBD8E6-F7AC-45AD-80FF-8ED517579E83}" srcOrd="4" destOrd="0" presId="urn:microsoft.com/office/officeart/2005/8/layout/hChevron3"/>
    <dgm:cxn modelId="{8620E21B-77EC-466F-AC5A-B784BEE7E80D}" type="presParOf" srcId="{6DF5EF28-E6CB-4EFA-BC17-1FA347D81F69}" destId="{B1BB6006-CC47-4CD3-A7F9-D38727CB2F1D}" srcOrd="5" destOrd="0" presId="urn:microsoft.com/office/officeart/2005/8/layout/hChevron3"/>
    <dgm:cxn modelId="{A64CCB1D-C303-4F26-B03E-E6548974EB55}" type="presParOf" srcId="{6DF5EF28-E6CB-4EFA-BC17-1FA347D81F69}" destId="{B4F05C92-68EE-4910-830D-322677B56917}" srcOrd="6" destOrd="0" presId="urn:microsoft.com/office/officeart/2005/8/layout/hChevron3"/>
    <dgm:cxn modelId="{0DAB00DF-11C9-44B4-8C79-5A04D0A0CBDA}" type="presParOf" srcId="{6DF5EF28-E6CB-4EFA-BC17-1FA347D81F69}" destId="{E51FB886-9AB4-4C47-9AE8-8DAE2A9E3D3A}" srcOrd="7" destOrd="0" presId="urn:microsoft.com/office/officeart/2005/8/layout/hChevron3"/>
    <dgm:cxn modelId="{1C535F42-EBC1-424F-B58F-9323691024E7}" type="presParOf" srcId="{6DF5EF28-E6CB-4EFA-BC17-1FA347D81F69}" destId="{371D3AB1-12FB-46C6-A12C-D311053ECC3C}" srcOrd="8" destOrd="0" presId="urn:microsoft.com/office/officeart/2005/8/layout/hChevron3"/>
    <dgm:cxn modelId="{673968F9-D79A-475B-8656-9917EAA4714D}" type="presParOf" srcId="{6DF5EF28-E6CB-4EFA-BC17-1FA347D81F69}" destId="{089AB080-9A99-477C-80D2-EEB9FAA0C271}" srcOrd="9" destOrd="0" presId="urn:microsoft.com/office/officeart/2005/8/layout/hChevron3"/>
    <dgm:cxn modelId="{D3D111B1-FDA0-4B30-BE65-FAF50C83E9A8}" type="presParOf" srcId="{6DF5EF28-E6CB-4EFA-BC17-1FA347D81F69}" destId="{93EFF663-0018-4012-B3E1-08A414248437}" srcOrd="10" destOrd="0" presId="urn:microsoft.com/office/officeart/2005/8/layout/hChevron3"/>
    <dgm:cxn modelId="{D0EDCDF7-6883-478A-9D4C-92670CA63DDE}" type="presParOf" srcId="{6DF5EF28-E6CB-4EFA-BC17-1FA347D81F69}" destId="{57AB1B87-B786-4C4F-B53A-A689E56775F9}" srcOrd="11" destOrd="0" presId="urn:microsoft.com/office/officeart/2005/8/layout/hChevron3"/>
    <dgm:cxn modelId="{3D7AEB41-FFD8-47F2-B635-5CFBE79EA09D}" type="presParOf" srcId="{6DF5EF28-E6CB-4EFA-BC17-1FA347D81F69}" destId="{AA00031A-D1A8-4873-A26A-727C6BCEDA9F}" srcOrd="12" destOrd="0" presId="urn:microsoft.com/office/officeart/2005/8/layout/hChevron3"/>
  </dgm:cxnLst>
  <dgm:bg>
    <a:solidFill>
      <a:srgbClr val="0197D7"/>
    </a:solid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32F6161-1ADA-48BE-B9A6-73E78018A516}" type="doc">
      <dgm:prSet loTypeId="urn:microsoft.com/office/officeart/2005/8/layout/cycle6" loCatId="relationship" qsTypeId="urn:microsoft.com/office/officeart/2005/8/quickstyle/simple1" qsCatId="simple" csTypeId="urn:microsoft.com/office/officeart/2005/8/colors/accent5_3" csCatId="accent5" phldr="1"/>
      <dgm:spPr/>
      <dgm:t>
        <a:bodyPr/>
        <a:lstStyle/>
        <a:p>
          <a:endParaRPr lang="en-US"/>
        </a:p>
      </dgm:t>
    </dgm:pt>
    <dgm:pt modelId="{E93A8000-13D2-4A81-AB25-71B7DE9D0507}">
      <dgm:prSet phldrT="[Text]" custT="1"/>
      <dgm:spPr/>
      <dgm:t>
        <a:bodyPr/>
        <a:lstStyle/>
        <a:p>
          <a:r>
            <a:rPr lang="en-US" sz="2400" dirty="0" err="1">
              <a:latin typeface="Arial" panose="020B0604020202020204" pitchFamily="34" charset="0"/>
              <a:cs typeface="Arial" panose="020B0604020202020204" pitchFamily="34" charset="0"/>
            </a:rPr>
            <a:t>Nữ</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giới</a:t>
          </a:r>
          <a:r>
            <a:rPr lang="en-US" sz="2400" dirty="0">
              <a:latin typeface="Arial" panose="020B0604020202020204" pitchFamily="34" charset="0"/>
              <a:cs typeface="Arial" panose="020B0604020202020204" pitchFamily="34" charset="0"/>
            </a:rPr>
            <a:t> </a:t>
          </a:r>
          <a:r>
            <a:rPr lang="en-US" sz="1800" baseline="30000" dirty="0">
              <a:latin typeface="Arial" panose="020B0604020202020204" pitchFamily="34" charset="0"/>
              <a:cs typeface="Arial" panose="020B0604020202020204" pitchFamily="34" charset="0"/>
            </a:rPr>
            <a:t>2</a:t>
          </a:r>
          <a:endParaRPr lang="en-US" sz="2400" dirty="0">
            <a:latin typeface="Arial" panose="020B0604020202020204" pitchFamily="34" charset="0"/>
            <a:cs typeface="Arial" panose="020B0604020202020204" pitchFamily="34" charset="0"/>
          </a:endParaRPr>
        </a:p>
      </dgm:t>
    </dgm:pt>
    <dgm:pt modelId="{766785AF-E212-4DCD-A8FB-46556CCF10B6}" type="parTrans" cxnId="{1A7C015E-27DA-430C-9C87-0B995E561431}">
      <dgm:prSet/>
      <dgm:spPr/>
      <dgm:t>
        <a:bodyPr/>
        <a:lstStyle/>
        <a:p>
          <a:endParaRPr lang="en-US"/>
        </a:p>
      </dgm:t>
    </dgm:pt>
    <dgm:pt modelId="{0C33182D-DE0F-4EAE-8376-D10DC18FC3A0}" type="sibTrans" cxnId="{1A7C015E-27DA-430C-9C87-0B995E561431}">
      <dgm:prSet/>
      <dgm:spPr/>
      <dgm:t>
        <a:bodyPr/>
        <a:lstStyle/>
        <a:p>
          <a:endParaRPr lang="en-US"/>
        </a:p>
      </dgm:t>
    </dgm:pt>
    <dgm:pt modelId="{2B794A5E-DD5D-418B-A95C-731E97E37CF2}">
      <dgm:prSet phldrT="[Text]" custT="1"/>
      <dgm:spPr/>
      <dgm:t>
        <a:bodyPr/>
        <a:lstStyle/>
        <a:p>
          <a:r>
            <a:rPr lang="en-US" sz="2400" dirty="0" err="1">
              <a:latin typeface="Arial" panose="020B0604020202020204" pitchFamily="34" charset="0"/>
              <a:cs typeface="Arial" panose="020B0604020202020204" pitchFamily="34" charset="0"/>
            </a:rPr>
            <a:t>Tuổi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a:t>
          </a:r>
          <a:r>
            <a:rPr lang="en-US" sz="1600" baseline="30000" dirty="0">
              <a:latin typeface="Arial" panose="020B0604020202020204" pitchFamily="34" charset="0"/>
              <a:cs typeface="Arial" panose="020B0604020202020204" pitchFamily="34" charset="0"/>
            </a:rPr>
            <a:t>2</a:t>
          </a:r>
          <a:endParaRPr lang="en-US" sz="2400" dirty="0">
            <a:latin typeface="Arial" panose="020B0604020202020204" pitchFamily="34" charset="0"/>
            <a:cs typeface="Arial" panose="020B0604020202020204" pitchFamily="34" charset="0"/>
          </a:endParaRPr>
        </a:p>
      </dgm:t>
    </dgm:pt>
    <dgm:pt modelId="{11B04FDB-D835-489E-A142-F7A6C5B45B84}" type="parTrans" cxnId="{D429852F-F359-4AF0-832B-1571B41B4FE9}">
      <dgm:prSet/>
      <dgm:spPr/>
      <dgm:t>
        <a:bodyPr/>
        <a:lstStyle/>
        <a:p>
          <a:endParaRPr lang="en-US"/>
        </a:p>
      </dgm:t>
    </dgm:pt>
    <dgm:pt modelId="{CBE23CAA-A95E-4299-99C6-F23D42206A0D}" type="sibTrans" cxnId="{D429852F-F359-4AF0-832B-1571B41B4FE9}">
      <dgm:prSet/>
      <dgm:spPr/>
      <dgm:t>
        <a:bodyPr/>
        <a:lstStyle/>
        <a:p>
          <a:endParaRPr lang="en-US"/>
        </a:p>
      </dgm:t>
    </dgm:pt>
    <dgm:pt modelId="{8EA4F21D-2C1C-40FF-AC90-8899D2D023DE}">
      <dgm:prSet phldrT="[Text]" custT="1"/>
      <dgm:spPr/>
      <dgm:t>
        <a:bodyPr/>
        <a:lstStyle/>
        <a:p>
          <a:r>
            <a:rPr lang="en-US" sz="2400" dirty="0">
              <a:latin typeface="Arial" panose="020B0604020202020204" pitchFamily="34" charset="0"/>
              <a:cs typeface="Arial" panose="020B0604020202020204" pitchFamily="34" charset="0"/>
            </a:rPr>
            <a:t>Sau </a:t>
          </a:r>
          <a:r>
            <a:rPr lang="en-US" sz="2400" dirty="0" err="1">
              <a:latin typeface="Arial" panose="020B0604020202020204" pitchFamily="34" charset="0"/>
              <a:cs typeface="Arial" panose="020B0604020202020204" pitchFamily="34" charset="0"/>
            </a:rPr>
            <a:t>đợt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cấp</a:t>
          </a:r>
          <a:r>
            <a:rPr lang="en-US" sz="2400" dirty="0">
              <a:latin typeface="Arial" panose="020B0604020202020204" pitchFamily="34" charset="0"/>
              <a:cs typeface="Arial" panose="020B0604020202020204" pitchFamily="34" charset="0"/>
            </a:rPr>
            <a:t> </a:t>
          </a:r>
          <a:r>
            <a:rPr lang="en-US" sz="1600" baseline="30000" dirty="0">
              <a:latin typeface="Arial" panose="020B0604020202020204" pitchFamily="34" charset="0"/>
              <a:cs typeface="Arial" panose="020B0604020202020204" pitchFamily="34" charset="0"/>
            </a:rPr>
            <a:t>3</a:t>
          </a:r>
          <a:endParaRPr lang="en-US" sz="2400" dirty="0">
            <a:latin typeface="Arial" panose="020B0604020202020204" pitchFamily="34" charset="0"/>
            <a:cs typeface="Arial" panose="020B0604020202020204" pitchFamily="34" charset="0"/>
          </a:endParaRPr>
        </a:p>
      </dgm:t>
    </dgm:pt>
    <dgm:pt modelId="{78902012-F47B-49C8-867A-E1DD2B681DED}" type="parTrans" cxnId="{2A01282E-47C2-43B5-9EE1-E4B401196F4F}">
      <dgm:prSet/>
      <dgm:spPr/>
      <dgm:t>
        <a:bodyPr/>
        <a:lstStyle/>
        <a:p>
          <a:endParaRPr lang="en-US"/>
        </a:p>
      </dgm:t>
    </dgm:pt>
    <dgm:pt modelId="{07BD4BD2-942B-484A-B5FB-D5DB114A682F}" type="sibTrans" cxnId="{2A01282E-47C2-43B5-9EE1-E4B401196F4F}">
      <dgm:prSet/>
      <dgm:spPr/>
      <dgm:t>
        <a:bodyPr/>
        <a:lstStyle/>
        <a:p>
          <a:endParaRPr lang="en-US"/>
        </a:p>
      </dgm:t>
    </dgm:pt>
    <dgm:pt modelId="{338CA08E-C03C-48A9-9E98-B49F7E4DE3DF}">
      <dgm:prSet phldrT="[Text]" custT="1"/>
      <dgm:spPr/>
      <dgm:t>
        <a:bodyPr/>
        <a:lstStyle/>
        <a:p>
          <a:r>
            <a:rPr lang="en-US" sz="2000" dirty="0" err="1">
              <a:latin typeface="Arial" panose="020B0604020202020204" pitchFamily="34" charset="0"/>
              <a:cs typeface="Arial" panose="020B0604020202020204" pitchFamily="34" charset="0"/>
            </a:rPr>
            <a:t>Căng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phồng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phổi</a:t>
          </a:r>
          <a:r>
            <a:rPr lang="en-US" sz="2000" dirty="0">
              <a:latin typeface="Arial" panose="020B0604020202020204" pitchFamily="34" charset="0"/>
              <a:cs typeface="Arial" panose="020B0604020202020204" pitchFamily="34" charset="0"/>
            </a:rPr>
            <a:t> </a:t>
          </a:r>
          <a:r>
            <a:rPr lang="en-US" sz="1600" baseline="30000" dirty="0">
              <a:latin typeface="Arial" panose="020B0604020202020204" pitchFamily="34" charset="0"/>
              <a:cs typeface="Arial" panose="020B0604020202020204" pitchFamily="34" charset="0"/>
            </a:rPr>
            <a:t>4</a:t>
          </a:r>
          <a:endParaRPr lang="en-US" sz="2000" dirty="0">
            <a:latin typeface="Arial" panose="020B0604020202020204" pitchFamily="34" charset="0"/>
            <a:cs typeface="Arial" panose="020B0604020202020204" pitchFamily="34" charset="0"/>
          </a:endParaRPr>
        </a:p>
      </dgm:t>
    </dgm:pt>
    <dgm:pt modelId="{89CFC246-EC97-4DA1-A49A-E08F604DB30A}" type="parTrans" cxnId="{29D9D600-4A3A-4C84-8587-F2B123B34C80}">
      <dgm:prSet/>
      <dgm:spPr/>
      <dgm:t>
        <a:bodyPr/>
        <a:lstStyle/>
        <a:p>
          <a:endParaRPr lang="en-US"/>
        </a:p>
      </dgm:t>
    </dgm:pt>
    <dgm:pt modelId="{EBDDF66E-0B91-441B-8808-5813E5A381CA}" type="sibTrans" cxnId="{29D9D600-4A3A-4C84-8587-F2B123B34C80}">
      <dgm:prSet/>
      <dgm:spPr/>
      <dgm:t>
        <a:bodyPr/>
        <a:lstStyle/>
        <a:p>
          <a:endParaRPr lang="en-US"/>
        </a:p>
      </dgm:t>
    </dgm:pt>
    <dgm:pt modelId="{18060698-CF0D-4968-BAB4-09C69E8AF380}">
      <dgm:prSet phldrT="[Text]" custT="1"/>
      <dgm:spPr/>
      <dgm:t>
        <a:bodyPr/>
        <a:lstStyle/>
        <a:p>
          <a:r>
            <a:rPr lang="en-US" sz="2400" dirty="0" err="1">
              <a:latin typeface="Arial" panose="020B0604020202020204" pitchFamily="34" charset="0"/>
              <a:cs typeface="Arial" panose="020B0604020202020204" pitchFamily="34" charset="0"/>
            </a:rPr>
            <a:t>Thấp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bé</a:t>
          </a:r>
          <a:r>
            <a:rPr lang="en-US" sz="2400" dirty="0">
              <a:latin typeface="Arial" panose="020B0604020202020204" pitchFamily="34" charset="0"/>
              <a:cs typeface="Arial" panose="020B0604020202020204" pitchFamily="34" charset="0"/>
            </a:rPr>
            <a:t> </a:t>
          </a:r>
          <a:r>
            <a:rPr lang="en-US" sz="1600" baseline="30000" dirty="0">
              <a:latin typeface="Arial" panose="020B0604020202020204" pitchFamily="34" charset="0"/>
              <a:cs typeface="Arial" panose="020B0604020202020204" pitchFamily="34" charset="0"/>
            </a:rPr>
            <a:t>5</a:t>
          </a:r>
          <a:endParaRPr lang="en-US" sz="2400" dirty="0">
            <a:latin typeface="Arial" panose="020B0604020202020204" pitchFamily="34" charset="0"/>
            <a:cs typeface="Arial" panose="020B0604020202020204" pitchFamily="34" charset="0"/>
          </a:endParaRPr>
        </a:p>
      </dgm:t>
    </dgm:pt>
    <dgm:pt modelId="{29B4BCDF-BF30-4830-B089-86AF5CD0A038}" type="parTrans" cxnId="{C7568A15-963B-44D8-8B7B-520C3A5F094E}">
      <dgm:prSet/>
      <dgm:spPr/>
      <dgm:t>
        <a:bodyPr/>
        <a:lstStyle/>
        <a:p>
          <a:endParaRPr lang="en-US"/>
        </a:p>
      </dgm:t>
    </dgm:pt>
    <dgm:pt modelId="{01D4AB7F-4C21-41C9-8161-660B641F0449}" type="sibTrans" cxnId="{C7568A15-963B-44D8-8B7B-520C3A5F094E}">
      <dgm:prSet/>
      <dgm:spPr/>
      <dgm:t>
        <a:bodyPr/>
        <a:lstStyle/>
        <a:p>
          <a:endParaRPr lang="en-US"/>
        </a:p>
      </dgm:t>
    </dgm:pt>
    <dgm:pt modelId="{65B6D6C6-308E-4A72-8422-B9788B21CC53}" type="pres">
      <dgm:prSet presAssocID="{632F6161-1ADA-48BE-B9A6-73E78018A516}" presName="cycle" presStyleCnt="0">
        <dgm:presLayoutVars>
          <dgm:dir/>
          <dgm:resizeHandles val="exact"/>
        </dgm:presLayoutVars>
      </dgm:prSet>
      <dgm:spPr/>
    </dgm:pt>
    <dgm:pt modelId="{C6B68FE6-9222-419D-B0F5-DB74AC2A2128}" type="pres">
      <dgm:prSet presAssocID="{E93A8000-13D2-4A81-AB25-71B7DE9D0507}" presName="node" presStyleLbl="node1" presStyleIdx="0" presStyleCnt="5">
        <dgm:presLayoutVars>
          <dgm:bulletEnabled val="1"/>
        </dgm:presLayoutVars>
      </dgm:prSet>
      <dgm:spPr/>
    </dgm:pt>
    <dgm:pt modelId="{AC2AAEB5-12AD-44C6-A855-EC81AA9C4BD1}" type="pres">
      <dgm:prSet presAssocID="{E93A8000-13D2-4A81-AB25-71B7DE9D0507}" presName="spNode" presStyleCnt="0"/>
      <dgm:spPr/>
    </dgm:pt>
    <dgm:pt modelId="{28DF0186-CFD9-478D-A91D-2643A5BAD618}" type="pres">
      <dgm:prSet presAssocID="{0C33182D-DE0F-4EAE-8376-D10DC18FC3A0}" presName="sibTrans" presStyleLbl="sibTrans1D1" presStyleIdx="0" presStyleCnt="5"/>
      <dgm:spPr/>
    </dgm:pt>
    <dgm:pt modelId="{D1AF894C-1696-4281-9E86-4EC7671F751E}" type="pres">
      <dgm:prSet presAssocID="{2B794A5E-DD5D-418B-A95C-731E97E37CF2}" presName="node" presStyleLbl="node1" presStyleIdx="1" presStyleCnt="5">
        <dgm:presLayoutVars>
          <dgm:bulletEnabled val="1"/>
        </dgm:presLayoutVars>
      </dgm:prSet>
      <dgm:spPr/>
    </dgm:pt>
    <dgm:pt modelId="{D5A6F419-153D-4FD9-891D-2D4E867B5CD1}" type="pres">
      <dgm:prSet presAssocID="{2B794A5E-DD5D-418B-A95C-731E97E37CF2}" presName="spNode" presStyleCnt="0"/>
      <dgm:spPr/>
    </dgm:pt>
    <dgm:pt modelId="{D3AECF2A-B117-43B1-A4D1-DD81B0428BD3}" type="pres">
      <dgm:prSet presAssocID="{CBE23CAA-A95E-4299-99C6-F23D42206A0D}" presName="sibTrans" presStyleLbl="sibTrans1D1" presStyleIdx="1" presStyleCnt="5"/>
      <dgm:spPr/>
    </dgm:pt>
    <dgm:pt modelId="{09DA1A9B-13D5-4096-8DA9-4909C8F26F6E}" type="pres">
      <dgm:prSet presAssocID="{8EA4F21D-2C1C-40FF-AC90-8899D2D023DE}" presName="node" presStyleLbl="node1" presStyleIdx="2" presStyleCnt="5">
        <dgm:presLayoutVars>
          <dgm:bulletEnabled val="1"/>
        </dgm:presLayoutVars>
      </dgm:prSet>
      <dgm:spPr/>
    </dgm:pt>
    <dgm:pt modelId="{DA8E9A04-2AAD-403C-ADF0-349A74BDDBD1}" type="pres">
      <dgm:prSet presAssocID="{8EA4F21D-2C1C-40FF-AC90-8899D2D023DE}" presName="spNode" presStyleCnt="0"/>
      <dgm:spPr/>
    </dgm:pt>
    <dgm:pt modelId="{25D8C95E-04E2-4AD5-BD7F-407C6C04A4A1}" type="pres">
      <dgm:prSet presAssocID="{07BD4BD2-942B-484A-B5FB-D5DB114A682F}" presName="sibTrans" presStyleLbl="sibTrans1D1" presStyleIdx="2" presStyleCnt="5"/>
      <dgm:spPr/>
    </dgm:pt>
    <dgm:pt modelId="{EDE6C316-D961-476C-AFF8-65E2DB2EB11C}" type="pres">
      <dgm:prSet presAssocID="{338CA08E-C03C-48A9-9E98-B49F7E4DE3DF}" presName="node" presStyleLbl="node1" presStyleIdx="3" presStyleCnt="5">
        <dgm:presLayoutVars>
          <dgm:bulletEnabled val="1"/>
        </dgm:presLayoutVars>
      </dgm:prSet>
      <dgm:spPr/>
    </dgm:pt>
    <dgm:pt modelId="{EA157EFC-BA86-4A48-91F4-9D0E317AAF02}" type="pres">
      <dgm:prSet presAssocID="{338CA08E-C03C-48A9-9E98-B49F7E4DE3DF}" presName="spNode" presStyleCnt="0"/>
      <dgm:spPr/>
    </dgm:pt>
    <dgm:pt modelId="{5293D1DD-7439-4441-9DD3-31D8A912A6F8}" type="pres">
      <dgm:prSet presAssocID="{EBDDF66E-0B91-441B-8808-5813E5A381CA}" presName="sibTrans" presStyleLbl="sibTrans1D1" presStyleIdx="3" presStyleCnt="5"/>
      <dgm:spPr/>
    </dgm:pt>
    <dgm:pt modelId="{E3ABD43D-0A06-4D08-A0EA-67AE0A14DC64}" type="pres">
      <dgm:prSet presAssocID="{18060698-CF0D-4968-BAB4-09C69E8AF380}" presName="node" presStyleLbl="node1" presStyleIdx="4" presStyleCnt="5">
        <dgm:presLayoutVars>
          <dgm:bulletEnabled val="1"/>
        </dgm:presLayoutVars>
      </dgm:prSet>
      <dgm:spPr/>
    </dgm:pt>
    <dgm:pt modelId="{61202349-7DDC-43B7-BF4B-C02F67E8F27A}" type="pres">
      <dgm:prSet presAssocID="{18060698-CF0D-4968-BAB4-09C69E8AF380}" presName="spNode" presStyleCnt="0"/>
      <dgm:spPr/>
    </dgm:pt>
    <dgm:pt modelId="{BE66A844-16EB-471D-8AEE-AC7C5812D116}" type="pres">
      <dgm:prSet presAssocID="{01D4AB7F-4C21-41C9-8161-660B641F0449}" presName="sibTrans" presStyleLbl="sibTrans1D1" presStyleIdx="4" presStyleCnt="5"/>
      <dgm:spPr/>
    </dgm:pt>
  </dgm:ptLst>
  <dgm:cxnLst>
    <dgm:cxn modelId="{29D9D600-4A3A-4C84-8587-F2B123B34C80}" srcId="{632F6161-1ADA-48BE-B9A6-73E78018A516}" destId="{338CA08E-C03C-48A9-9E98-B49F7E4DE3DF}" srcOrd="3" destOrd="0" parTransId="{89CFC246-EC97-4DA1-A49A-E08F604DB30A}" sibTransId="{EBDDF66E-0B91-441B-8808-5813E5A381CA}"/>
    <dgm:cxn modelId="{9170D10C-AECF-4C7F-92DF-4EAE9406C860}" type="presOf" srcId="{01D4AB7F-4C21-41C9-8161-660B641F0449}" destId="{BE66A844-16EB-471D-8AEE-AC7C5812D116}" srcOrd="0" destOrd="0" presId="urn:microsoft.com/office/officeart/2005/8/layout/cycle6"/>
    <dgm:cxn modelId="{C7568A15-963B-44D8-8B7B-520C3A5F094E}" srcId="{632F6161-1ADA-48BE-B9A6-73E78018A516}" destId="{18060698-CF0D-4968-BAB4-09C69E8AF380}" srcOrd="4" destOrd="0" parTransId="{29B4BCDF-BF30-4830-B089-86AF5CD0A038}" sibTransId="{01D4AB7F-4C21-41C9-8161-660B641F0449}"/>
    <dgm:cxn modelId="{3B0C2E19-B1BF-46A4-B7D2-19FE0BBB3147}" type="presOf" srcId="{0C33182D-DE0F-4EAE-8376-D10DC18FC3A0}" destId="{28DF0186-CFD9-478D-A91D-2643A5BAD618}" srcOrd="0" destOrd="0" presId="urn:microsoft.com/office/officeart/2005/8/layout/cycle6"/>
    <dgm:cxn modelId="{2AAB9E19-BD9B-4690-A979-E56B07A7E292}" type="presOf" srcId="{18060698-CF0D-4968-BAB4-09C69E8AF380}" destId="{E3ABD43D-0A06-4D08-A0EA-67AE0A14DC64}" srcOrd="0" destOrd="0" presId="urn:microsoft.com/office/officeart/2005/8/layout/cycle6"/>
    <dgm:cxn modelId="{2A01282E-47C2-43B5-9EE1-E4B401196F4F}" srcId="{632F6161-1ADA-48BE-B9A6-73E78018A516}" destId="{8EA4F21D-2C1C-40FF-AC90-8899D2D023DE}" srcOrd="2" destOrd="0" parTransId="{78902012-F47B-49C8-867A-E1DD2B681DED}" sibTransId="{07BD4BD2-942B-484A-B5FB-D5DB114A682F}"/>
    <dgm:cxn modelId="{D429852F-F359-4AF0-832B-1571B41B4FE9}" srcId="{632F6161-1ADA-48BE-B9A6-73E78018A516}" destId="{2B794A5E-DD5D-418B-A95C-731E97E37CF2}" srcOrd="1" destOrd="0" parTransId="{11B04FDB-D835-489E-A142-F7A6C5B45B84}" sibTransId="{CBE23CAA-A95E-4299-99C6-F23D42206A0D}"/>
    <dgm:cxn modelId="{2A619136-892D-4C8D-A347-CEC4B7A50E7E}" type="presOf" srcId="{EBDDF66E-0B91-441B-8808-5813E5A381CA}" destId="{5293D1DD-7439-4441-9DD3-31D8A912A6F8}" srcOrd="0" destOrd="0" presId="urn:microsoft.com/office/officeart/2005/8/layout/cycle6"/>
    <dgm:cxn modelId="{1A7C015E-27DA-430C-9C87-0B995E561431}" srcId="{632F6161-1ADA-48BE-B9A6-73E78018A516}" destId="{E93A8000-13D2-4A81-AB25-71B7DE9D0507}" srcOrd="0" destOrd="0" parTransId="{766785AF-E212-4DCD-A8FB-46556CCF10B6}" sibTransId="{0C33182D-DE0F-4EAE-8376-D10DC18FC3A0}"/>
    <dgm:cxn modelId="{B9AAC667-275A-4ED4-95BE-F89330BCC2B6}" type="presOf" srcId="{2B794A5E-DD5D-418B-A95C-731E97E37CF2}" destId="{D1AF894C-1696-4281-9E86-4EC7671F751E}" srcOrd="0" destOrd="0" presId="urn:microsoft.com/office/officeart/2005/8/layout/cycle6"/>
    <dgm:cxn modelId="{D9CE897A-4998-4423-B061-F62C527271AA}" type="presOf" srcId="{8EA4F21D-2C1C-40FF-AC90-8899D2D023DE}" destId="{09DA1A9B-13D5-4096-8DA9-4909C8F26F6E}" srcOrd="0" destOrd="0" presId="urn:microsoft.com/office/officeart/2005/8/layout/cycle6"/>
    <dgm:cxn modelId="{E8B26E8E-C894-4D43-901F-9E7C8779C22A}" type="presOf" srcId="{07BD4BD2-942B-484A-B5FB-D5DB114A682F}" destId="{25D8C95E-04E2-4AD5-BD7F-407C6C04A4A1}" srcOrd="0" destOrd="0" presId="urn:microsoft.com/office/officeart/2005/8/layout/cycle6"/>
    <dgm:cxn modelId="{536CEDC9-BB8A-416A-919E-83F247D4EC89}" type="presOf" srcId="{338CA08E-C03C-48A9-9E98-B49F7E4DE3DF}" destId="{EDE6C316-D961-476C-AFF8-65E2DB2EB11C}" srcOrd="0" destOrd="0" presId="urn:microsoft.com/office/officeart/2005/8/layout/cycle6"/>
    <dgm:cxn modelId="{5C9687D8-371E-4A12-88DF-8353B6B11CCE}" type="presOf" srcId="{632F6161-1ADA-48BE-B9A6-73E78018A516}" destId="{65B6D6C6-308E-4A72-8422-B9788B21CC53}" srcOrd="0" destOrd="0" presId="urn:microsoft.com/office/officeart/2005/8/layout/cycle6"/>
    <dgm:cxn modelId="{12F3F3D9-A7CB-49C2-8685-F22C579E598A}" type="presOf" srcId="{E93A8000-13D2-4A81-AB25-71B7DE9D0507}" destId="{C6B68FE6-9222-419D-B0F5-DB74AC2A2128}" srcOrd="0" destOrd="0" presId="urn:microsoft.com/office/officeart/2005/8/layout/cycle6"/>
    <dgm:cxn modelId="{206FCEF8-8CFF-4B92-B0E7-4F1298E0D201}" type="presOf" srcId="{CBE23CAA-A95E-4299-99C6-F23D42206A0D}" destId="{D3AECF2A-B117-43B1-A4D1-DD81B0428BD3}" srcOrd="0" destOrd="0" presId="urn:microsoft.com/office/officeart/2005/8/layout/cycle6"/>
    <dgm:cxn modelId="{9F12ADA3-2650-4E19-B143-37D2EE69DA9A}" type="presParOf" srcId="{65B6D6C6-308E-4A72-8422-B9788B21CC53}" destId="{C6B68FE6-9222-419D-B0F5-DB74AC2A2128}" srcOrd="0" destOrd="0" presId="urn:microsoft.com/office/officeart/2005/8/layout/cycle6"/>
    <dgm:cxn modelId="{AD29D8CD-B24B-486F-9C75-8EFFDC9D5A30}" type="presParOf" srcId="{65B6D6C6-308E-4A72-8422-B9788B21CC53}" destId="{AC2AAEB5-12AD-44C6-A855-EC81AA9C4BD1}" srcOrd="1" destOrd="0" presId="urn:microsoft.com/office/officeart/2005/8/layout/cycle6"/>
    <dgm:cxn modelId="{A65C9F29-AE6F-478C-8A62-895FBBF6D6FA}" type="presParOf" srcId="{65B6D6C6-308E-4A72-8422-B9788B21CC53}" destId="{28DF0186-CFD9-478D-A91D-2643A5BAD618}" srcOrd="2" destOrd="0" presId="urn:microsoft.com/office/officeart/2005/8/layout/cycle6"/>
    <dgm:cxn modelId="{99B242C3-FC3C-481B-A254-B490F5E78361}" type="presParOf" srcId="{65B6D6C6-308E-4A72-8422-B9788B21CC53}" destId="{D1AF894C-1696-4281-9E86-4EC7671F751E}" srcOrd="3" destOrd="0" presId="urn:microsoft.com/office/officeart/2005/8/layout/cycle6"/>
    <dgm:cxn modelId="{9878CF51-CBEC-49DD-A535-6F803A3EED80}" type="presParOf" srcId="{65B6D6C6-308E-4A72-8422-B9788B21CC53}" destId="{D5A6F419-153D-4FD9-891D-2D4E867B5CD1}" srcOrd="4" destOrd="0" presId="urn:microsoft.com/office/officeart/2005/8/layout/cycle6"/>
    <dgm:cxn modelId="{1FE7B0E9-07D0-4A64-9947-9ABD51083A81}" type="presParOf" srcId="{65B6D6C6-308E-4A72-8422-B9788B21CC53}" destId="{D3AECF2A-B117-43B1-A4D1-DD81B0428BD3}" srcOrd="5" destOrd="0" presId="urn:microsoft.com/office/officeart/2005/8/layout/cycle6"/>
    <dgm:cxn modelId="{F4F473E8-7544-4B03-99DB-9772EB6D7928}" type="presParOf" srcId="{65B6D6C6-308E-4A72-8422-B9788B21CC53}" destId="{09DA1A9B-13D5-4096-8DA9-4909C8F26F6E}" srcOrd="6" destOrd="0" presId="urn:microsoft.com/office/officeart/2005/8/layout/cycle6"/>
    <dgm:cxn modelId="{269F206C-2F01-4925-8B8C-395C91498B49}" type="presParOf" srcId="{65B6D6C6-308E-4A72-8422-B9788B21CC53}" destId="{DA8E9A04-2AAD-403C-ADF0-349A74BDDBD1}" srcOrd="7" destOrd="0" presId="urn:microsoft.com/office/officeart/2005/8/layout/cycle6"/>
    <dgm:cxn modelId="{3F4E4B9E-7EB0-4FC2-94D7-C100DC2A6945}" type="presParOf" srcId="{65B6D6C6-308E-4A72-8422-B9788B21CC53}" destId="{25D8C95E-04E2-4AD5-BD7F-407C6C04A4A1}" srcOrd="8" destOrd="0" presId="urn:microsoft.com/office/officeart/2005/8/layout/cycle6"/>
    <dgm:cxn modelId="{5B5AE05E-26BE-4A1C-A466-61D6633288EC}" type="presParOf" srcId="{65B6D6C6-308E-4A72-8422-B9788B21CC53}" destId="{EDE6C316-D961-476C-AFF8-65E2DB2EB11C}" srcOrd="9" destOrd="0" presId="urn:microsoft.com/office/officeart/2005/8/layout/cycle6"/>
    <dgm:cxn modelId="{0FC566F6-2327-46CB-B9A3-60C01DB57696}" type="presParOf" srcId="{65B6D6C6-308E-4A72-8422-B9788B21CC53}" destId="{EA157EFC-BA86-4A48-91F4-9D0E317AAF02}" srcOrd="10" destOrd="0" presId="urn:microsoft.com/office/officeart/2005/8/layout/cycle6"/>
    <dgm:cxn modelId="{E0BA69B1-AFF1-4BC5-B17F-43C2BFF4BDDC}" type="presParOf" srcId="{65B6D6C6-308E-4A72-8422-B9788B21CC53}" destId="{5293D1DD-7439-4441-9DD3-31D8A912A6F8}" srcOrd="11" destOrd="0" presId="urn:microsoft.com/office/officeart/2005/8/layout/cycle6"/>
    <dgm:cxn modelId="{F9E87B2E-606B-4659-8B55-622CE887DBE7}" type="presParOf" srcId="{65B6D6C6-308E-4A72-8422-B9788B21CC53}" destId="{E3ABD43D-0A06-4D08-A0EA-67AE0A14DC64}" srcOrd="12" destOrd="0" presId="urn:microsoft.com/office/officeart/2005/8/layout/cycle6"/>
    <dgm:cxn modelId="{111DB551-450D-421C-A154-0DE119A36505}" type="presParOf" srcId="{65B6D6C6-308E-4A72-8422-B9788B21CC53}" destId="{61202349-7DDC-43B7-BF4B-C02F67E8F27A}" srcOrd="13" destOrd="0" presId="urn:microsoft.com/office/officeart/2005/8/layout/cycle6"/>
    <dgm:cxn modelId="{5ECE9CEF-9890-48FF-96F8-C124A0D05329}" type="presParOf" srcId="{65B6D6C6-308E-4A72-8422-B9788B21CC53}" destId="{BE66A844-16EB-471D-8AEE-AC7C5812D116}" srcOrd="14"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B9F00C1-598A-4239-AD13-C3B80B616F82}" type="doc">
      <dgm:prSet loTypeId="urn:microsoft.com/office/officeart/2005/8/layout/hChevron3" loCatId="process" qsTypeId="urn:microsoft.com/office/officeart/2005/8/quickstyle/simple1" qsCatId="simple" csTypeId="urn:microsoft.com/office/officeart/2005/8/colors/accent1_4" csCatId="accent1" phldr="1"/>
      <dgm:spPr/>
    </dgm:pt>
    <dgm:pt modelId="{19DB1BEA-1092-4973-8879-187EB0443737}">
      <dgm:prSet phldrT="[Text]"/>
      <dgm:spPr>
        <a:xfrm>
          <a:off x="2136408" y="0"/>
          <a:ext cx="1828307" cy="439708"/>
        </a:xfrm>
        <a:prstGeom prst="chevron">
          <a:avLst/>
        </a:prstGeom>
        <a:solidFill>
          <a:srgbClr val="FCD19F"/>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chemeClr val="tx1"/>
              </a:solidFill>
              <a:latin typeface="Arial" panose="020B0604020202020204" pitchFamily="34" charset="0"/>
              <a:ea typeface="+mn-ea"/>
              <a:cs typeface="Arial" panose="020B0604020202020204" pitchFamily="34" charset="0"/>
            </a:rPr>
            <a:t>DYNAGITO</a:t>
          </a:r>
        </a:p>
      </dgm:t>
    </dgm:pt>
    <dgm:pt modelId="{6D0892ED-4425-43BF-BA75-DA5A749CF4AF}" type="parTrans" cxnId="{BC9AE821-1D54-4A70-971B-7CA029E63C7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FD210A40-6915-46D1-A628-15A5844A9156}" type="sibTrans" cxnId="{BC9AE821-1D54-4A70-971B-7CA029E63C7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D203F1B8-12D0-4FC5-94FB-1784E354C8D9}">
      <dgm:prSet phldrT="[Text]"/>
      <dgm:spPr>
        <a:xfrm>
          <a:off x="3599054" y="0"/>
          <a:ext cx="1828307" cy="439708"/>
        </a:xfrm>
        <a:prstGeom prst="chevron">
          <a:avLst/>
        </a:prstGeom>
        <a:solidFill>
          <a:srgbClr val="C1E6F5"/>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US" b="0" dirty="0">
              <a:solidFill>
                <a:schemeClr val="tx1"/>
              </a:solidFill>
              <a:latin typeface="Arial" panose="020B0604020202020204" pitchFamily="34" charset="0"/>
              <a:ea typeface="+mn-ea"/>
              <a:cs typeface="Arial" panose="020B0604020202020204" pitchFamily="34" charset="0"/>
            </a:rPr>
            <a:t>TONADO</a:t>
          </a:r>
          <a:r>
            <a:rPr lang="en-US" b="0" baseline="30000" dirty="0">
              <a:solidFill>
                <a:schemeClr val="tx1"/>
              </a:solidFill>
              <a:latin typeface="Arial" panose="020B0604020202020204" pitchFamily="34" charset="0"/>
              <a:ea typeface="+mn-ea"/>
              <a:cs typeface="Arial" panose="020B0604020202020204" pitchFamily="34" charset="0"/>
            </a:rPr>
            <a:t>®</a:t>
          </a:r>
          <a:r>
            <a:rPr lang="en-US" b="0" dirty="0">
              <a:solidFill>
                <a:schemeClr val="tx1"/>
              </a:solidFill>
              <a:latin typeface="Arial" panose="020B0604020202020204" pitchFamily="34" charset="0"/>
              <a:ea typeface="+mn-ea"/>
              <a:cs typeface="Arial" panose="020B0604020202020204" pitchFamily="34" charset="0"/>
            </a:rPr>
            <a:t> 1</a:t>
          </a:r>
          <a:endParaRPr lang="en-GB" b="0" dirty="0">
            <a:solidFill>
              <a:schemeClr val="tx1"/>
            </a:solidFill>
            <a:latin typeface="Arial" panose="020B0604020202020204" pitchFamily="34" charset="0"/>
            <a:ea typeface="+mn-ea"/>
            <a:cs typeface="Arial" panose="020B0604020202020204" pitchFamily="34" charset="0"/>
          </a:endParaRPr>
        </a:p>
      </dgm:t>
    </dgm:pt>
    <dgm:pt modelId="{FEC8442F-9792-45DB-B67B-AC81C55CCF54}" type="parTrans" cxnId="{C4F3308E-80F2-40F2-969C-194B64CD0790}">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536AC01A-5DD6-4C71-A787-848AFDAD43D7}" type="sibTrans" cxnId="{C4F3308E-80F2-40F2-969C-194B64CD0790}">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9341E37E-ABE9-4D16-9F2C-0DA5528E3D31}">
      <dgm:prSet phldrT="[Text]"/>
      <dgm:spPr>
        <a:xfrm>
          <a:off x="5061700" y="0"/>
          <a:ext cx="1828307" cy="439708"/>
        </a:xfrm>
        <a:prstGeom prst="chevron">
          <a:avLst/>
        </a:prstGeom>
        <a:solidFill>
          <a:srgbClr val="A6DBF1"/>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US" b="0" dirty="0">
              <a:solidFill>
                <a:schemeClr val="tx1"/>
              </a:solidFill>
              <a:latin typeface="Arial" panose="020B0604020202020204" pitchFamily="34" charset="0"/>
              <a:ea typeface="+mn-ea"/>
              <a:cs typeface="Arial" panose="020B0604020202020204" pitchFamily="34" charset="0"/>
            </a:rPr>
            <a:t>TONADO</a:t>
          </a:r>
          <a:r>
            <a:rPr lang="en-US" b="0" baseline="30000" dirty="0">
              <a:solidFill>
                <a:schemeClr val="tx1"/>
              </a:solidFill>
              <a:latin typeface="Arial" panose="020B0604020202020204" pitchFamily="34" charset="0"/>
              <a:ea typeface="+mn-ea"/>
              <a:cs typeface="Arial" panose="020B0604020202020204" pitchFamily="34" charset="0"/>
            </a:rPr>
            <a:t>®</a:t>
          </a:r>
          <a:r>
            <a:rPr lang="en-US" b="0" dirty="0">
              <a:solidFill>
                <a:schemeClr val="tx1"/>
              </a:solidFill>
              <a:latin typeface="Arial" panose="020B0604020202020204" pitchFamily="34" charset="0"/>
              <a:ea typeface="+mn-ea"/>
              <a:cs typeface="Arial" panose="020B0604020202020204" pitchFamily="34" charset="0"/>
            </a:rPr>
            <a:t> 2</a:t>
          </a:r>
          <a:endParaRPr lang="en-GB" b="0" dirty="0">
            <a:solidFill>
              <a:schemeClr val="tx1"/>
            </a:solidFill>
            <a:latin typeface="Arial" panose="020B0604020202020204" pitchFamily="34" charset="0"/>
            <a:ea typeface="+mn-ea"/>
            <a:cs typeface="Arial" panose="020B0604020202020204" pitchFamily="34" charset="0"/>
          </a:endParaRPr>
        </a:p>
      </dgm:t>
    </dgm:pt>
    <dgm:pt modelId="{23A94290-FE61-4305-9ED5-75824FAF56C4}" type="parTrans" cxnId="{A542AC23-C600-4846-983B-C1EDEBC1681A}">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226E0AA0-75ED-4A4E-B08C-6EC06A80D28B}" type="sibTrans" cxnId="{A542AC23-C600-4846-983B-C1EDEBC1681A}">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EEDC9336-D5C8-4248-8384-6D604F338B54}">
      <dgm:prSet phldrT="[Text]"/>
      <dgm:spPr>
        <a:xfrm>
          <a:off x="6524346" y="0"/>
          <a:ext cx="1828307" cy="439708"/>
        </a:xfrm>
        <a:prstGeom prst="chevron">
          <a:avLst/>
        </a:prstGeom>
        <a:solidFill>
          <a:srgbClr val="74C6E9"/>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chemeClr val="tx1"/>
              </a:solidFill>
              <a:latin typeface="Arial" panose="020B0604020202020204" pitchFamily="34" charset="0"/>
              <a:ea typeface="+mn-ea"/>
              <a:cs typeface="Arial" panose="020B0604020202020204" pitchFamily="34" charset="0"/>
            </a:rPr>
            <a:t>WISDOM</a:t>
          </a:r>
        </a:p>
      </dgm:t>
    </dgm:pt>
    <dgm:pt modelId="{6D7BB0EA-71E9-4053-A482-DC9AD3C8D9A3}" type="parTrans" cxnId="{93B412AC-63AA-4B8A-AE6A-6B1FCA048669}">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857F16B2-2E79-4DD4-BF1D-B3C369B847BC}" type="sibTrans" cxnId="{93B412AC-63AA-4B8A-AE6A-6B1FCA048669}">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160EA8D8-539E-4146-9089-613B50F271E2}">
      <dgm:prSet phldrT="[Text]"/>
      <dgm:spPr>
        <a:xfrm>
          <a:off x="7986992" y="0"/>
          <a:ext cx="1828307" cy="439708"/>
        </a:xfrm>
        <a:prstGeom prst="chevron">
          <a:avLst/>
        </a:prstGeom>
        <a:solidFill>
          <a:srgbClr val="46B3E2"/>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chemeClr val="tx1"/>
              </a:solidFill>
              <a:latin typeface="Arial" panose="020B0604020202020204" pitchFamily="34" charset="0"/>
              <a:ea typeface="+mn-ea"/>
              <a:cs typeface="Arial" panose="020B0604020202020204" pitchFamily="34" charset="0"/>
            </a:rPr>
            <a:t>UPLIFT</a:t>
          </a:r>
        </a:p>
      </dgm:t>
    </dgm:pt>
    <dgm:pt modelId="{C5A4E4DC-1E1F-4FD2-9C20-729AAB31294C}" type="parTrans" cxnId="{8A196078-4F31-41D7-BD3B-571B6A74F7E2}">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0D7A45AA-90AA-4F72-8E17-FC46F56EC449}" type="sibTrans" cxnId="{8A196078-4F31-41D7-BD3B-571B6A74F7E2}">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3198FB1B-69B8-4DE4-AAD4-69F16636B473}">
      <dgm:prSet phldrT="[Text]"/>
      <dgm:spPr>
        <a:xfrm>
          <a:off x="9449638" y="0"/>
          <a:ext cx="1828307" cy="439708"/>
        </a:xfrm>
        <a:prstGeom prst="chevron">
          <a:avLst/>
        </a:prstGeom>
        <a:solidFill>
          <a:srgbClr val="0197D7"/>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0" dirty="0">
              <a:solidFill>
                <a:schemeClr val="tx1"/>
              </a:solidFill>
              <a:latin typeface="Arial" panose="020B0604020202020204" pitchFamily="34" charset="0"/>
              <a:ea typeface="+mn-ea"/>
              <a:cs typeface="Arial" panose="020B0604020202020204" pitchFamily="34" charset="0"/>
            </a:rPr>
            <a:t>TIOSPIR</a:t>
          </a:r>
        </a:p>
      </dgm:t>
    </dgm:pt>
    <dgm:pt modelId="{04456394-B462-4795-A0B6-B0DEAA9D9D58}" type="parTrans" cxnId="{F6EF1DC1-370C-4783-A7BD-9EB0A6EEF44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11C6021B-75FA-4736-A040-6661EE8A84D1}" type="sibTrans" cxnId="{F6EF1DC1-370C-4783-A7BD-9EB0A6EEF443}">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FBBE0109-9F87-4DE5-ACCD-6CB037248D1F}">
      <dgm:prSet phldrT="[Text]"/>
      <dgm:spPr>
        <a:xfrm>
          <a:off x="2" y="0"/>
          <a:ext cx="2501782" cy="439708"/>
        </a:xfrm>
        <a:prstGeom prst="homePlate">
          <a:avLst/>
        </a:prstGeom>
        <a:solidFill>
          <a:srgbClr val="F89A2C"/>
        </a:solidFill>
        <a:ln w="12700" cap="flat" cmpd="sng" algn="ctr">
          <a:solidFill>
            <a:sysClr val="window" lastClr="FFFFFF">
              <a:hueOff val="0"/>
              <a:satOff val="0"/>
              <a:lumOff val="0"/>
              <a:alphaOff val="0"/>
            </a:sysClr>
          </a:solidFill>
          <a:prstDash val="solid"/>
          <a:miter lim="800000"/>
        </a:ln>
        <a:effectLst/>
      </dgm:spPr>
      <dgm:t>
        <a:bodyPr/>
        <a:lstStyle/>
        <a:p>
          <a:pPr>
            <a:buNone/>
          </a:pPr>
          <a:r>
            <a:rPr lang="en-GB" b="1" dirty="0" err="1">
              <a:solidFill>
                <a:schemeClr val="tx1"/>
              </a:solidFill>
              <a:latin typeface="Arial" panose="020B0604020202020204" pitchFamily="34" charset="0"/>
              <a:ea typeface="+mn-ea"/>
              <a:cs typeface="Arial" panose="020B0604020202020204" pitchFamily="34" charset="0"/>
            </a:rPr>
            <a:t>Gộp</a:t>
          </a:r>
          <a:r>
            <a:rPr lang="en-GB" b="1" dirty="0">
              <a:solidFill>
                <a:schemeClr val="tx1"/>
              </a:solidFill>
              <a:latin typeface="Arial" panose="020B0604020202020204" pitchFamily="34" charset="0"/>
              <a:ea typeface="+mn-ea"/>
              <a:cs typeface="Arial" panose="020B0604020202020204" pitchFamily="34" charset="0"/>
            </a:rPr>
            <a:t> 6 RCT</a:t>
          </a:r>
        </a:p>
      </dgm:t>
    </dgm:pt>
    <dgm:pt modelId="{9E097EA4-28CB-4807-AA28-151B6E358830}" type="parTrans" cxnId="{DD721117-A29B-4908-8429-DFF1C8A179CE}">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82BEC731-41F8-49E3-A286-006F67183D1E}" type="sibTrans" cxnId="{DD721117-A29B-4908-8429-DFF1C8A179CE}">
      <dgm:prSet/>
      <dgm:spPr/>
      <dgm:t>
        <a:bodyPr/>
        <a:lstStyle/>
        <a:p>
          <a:endParaRPr lang="en-GB" b="0">
            <a:solidFill>
              <a:schemeClr val="tx1"/>
            </a:solidFill>
            <a:latin typeface="Arial" panose="020B0604020202020204" pitchFamily="34" charset="0"/>
            <a:cs typeface="Arial" panose="020B0604020202020204" pitchFamily="34" charset="0"/>
          </a:endParaRPr>
        </a:p>
      </dgm:t>
    </dgm:pt>
    <dgm:pt modelId="{6DF5EF28-E6CB-4EFA-BC17-1FA347D81F69}" type="pres">
      <dgm:prSet presAssocID="{7B9F00C1-598A-4239-AD13-C3B80B616F82}" presName="Name0" presStyleCnt="0">
        <dgm:presLayoutVars>
          <dgm:dir/>
          <dgm:resizeHandles val="exact"/>
        </dgm:presLayoutVars>
      </dgm:prSet>
      <dgm:spPr/>
    </dgm:pt>
    <dgm:pt modelId="{139CB3BB-84DD-45A1-AAE0-4658F29B2CBF}" type="pres">
      <dgm:prSet presAssocID="{FBBE0109-9F87-4DE5-ACCD-6CB037248D1F}" presName="parTxOnly" presStyleLbl="node1" presStyleIdx="0" presStyleCnt="7" custScaleX="136836" custLinFactNeighborX="-78" custLinFactNeighborY="-25293">
        <dgm:presLayoutVars>
          <dgm:bulletEnabled val="1"/>
        </dgm:presLayoutVars>
      </dgm:prSet>
      <dgm:spPr/>
    </dgm:pt>
    <dgm:pt modelId="{9DBE18D0-B979-49AB-A56D-DD3D61C204D8}" type="pres">
      <dgm:prSet presAssocID="{82BEC731-41F8-49E3-A286-006F67183D1E}" presName="parSpace" presStyleCnt="0"/>
      <dgm:spPr/>
    </dgm:pt>
    <dgm:pt modelId="{98325128-F890-4321-AA8E-C3A8DE68FCD9}" type="pres">
      <dgm:prSet presAssocID="{19DB1BEA-1092-4973-8879-187EB0443737}" presName="parTxOnly" presStyleLbl="node1" presStyleIdx="1" presStyleCnt="7">
        <dgm:presLayoutVars>
          <dgm:bulletEnabled val="1"/>
        </dgm:presLayoutVars>
      </dgm:prSet>
      <dgm:spPr/>
    </dgm:pt>
    <dgm:pt modelId="{741CB3A7-0AE2-469E-9F5C-DFBB4087D42F}" type="pres">
      <dgm:prSet presAssocID="{FD210A40-6915-46D1-A628-15A5844A9156}" presName="parSpace" presStyleCnt="0"/>
      <dgm:spPr/>
    </dgm:pt>
    <dgm:pt modelId="{C1BBD8E6-F7AC-45AD-80FF-8ED517579E83}" type="pres">
      <dgm:prSet presAssocID="{D203F1B8-12D0-4FC5-94FB-1784E354C8D9}" presName="parTxOnly" presStyleLbl="node1" presStyleIdx="2" presStyleCnt="7">
        <dgm:presLayoutVars>
          <dgm:bulletEnabled val="1"/>
        </dgm:presLayoutVars>
      </dgm:prSet>
      <dgm:spPr/>
    </dgm:pt>
    <dgm:pt modelId="{B1BB6006-CC47-4CD3-A7F9-D38727CB2F1D}" type="pres">
      <dgm:prSet presAssocID="{536AC01A-5DD6-4C71-A787-848AFDAD43D7}" presName="parSpace" presStyleCnt="0"/>
      <dgm:spPr/>
    </dgm:pt>
    <dgm:pt modelId="{B4F05C92-68EE-4910-830D-322677B56917}" type="pres">
      <dgm:prSet presAssocID="{9341E37E-ABE9-4D16-9F2C-0DA5528E3D31}" presName="parTxOnly" presStyleLbl="node1" presStyleIdx="3" presStyleCnt="7">
        <dgm:presLayoutVars>
          <dgm:bulletEnabled val="1"/>
        </dgm:presLayoutVars>
      </dgm:prSet>
      <dgm:spPr/>
    </dgm:pt>
    <dgm:pt modelId="{E51FB886-9AB4-4C47-9AE8-8DAE2A9E3D3A}" type="pres">
      <dgm:prSet presAssocID="{226E0AA0-75ED-4A4E-B08C-6EC06A80D28B}" presName="parSpace" presStyleCnt="0"/>
      <dgm:spPr/>
    </dgm:pt>
    <dgm:pt modelId="{371D3AB1-12FB-46C6-A12C-D311053ECC3C}" type="pres">
      <dgm:prSet presAssocID="{EEDC9336-D5C8-4248-8384-6D604F338B54}" presName="parTxOnly" presStyleLbl="node1" presStyleIdx="4" presStyleCnt="7">
        <dgm:presLayoutVars>
          <dgm:bulletEnabled val="1"/>
        </dgm:presLayoutVars>
      </dgm:prSet>
      <dgm:spPr/>
    </dgm:pt>
    <dgm:pt modelId="{089AB080-9A99-477C-80D2-EEB9FAA0C271}" type="pres">
      <dgm:prSet presAssocID="{857F16B2-2E79-4DD4-BF1D-B3C369B847BC}" presName="parSpace" presStyleCnt="0"/>
      <dgm:spPr/>
    </dgm:pt>
    <dgm:pt modelId="{93EFF663-0018-4012-B3E1-08A414248437}" type="pres">
      <dgm:prSet presAssocID="{160EA8D8-539E-4146-9089-613B50F271E2}" presName="parTxOnly" presStyleLbl="node1" presStyleIdx="5" presStyleCnt="7">
        <dgm:presLayoutVars>
          <dgm:bulletEnabled val="1"/>
        </dgm:presLayoutVars>
      </dgm:prSet>
      <dgm:spPr/>
    </dgm:pt>
    <dgm:pt modelId="{57AB1B87-B786-4C4F-B53A-A689E56775F9}" type="pres">
      <dgm:prSet presAssocID="{0D7A45AA-90AA-4F72-8E17-FC46F56EC449}" presName="parSpace" presStyleCnt="0"/>
      <dgm:spPr/>
    </dgm:pt>
    <dgm:pt modelId="{AA00031A-D1A8-4873-A26A-727C6BCEDA9F}" type="pres">
      <dgm:prSet presAssocID="{3198FB1B-69B8-4DE4-AAD4-69F16636B473}" presName="parTxOnly" presStyleLbl="node1" presStyleIdx="6" presStyleCnt="7">
        <dgm:presLayoutVars>
          <dgm:bulletEnabled val="1"/>
        </dgm:presLayoutVars>
      </dgm:prSet>
      <dgm:spPr/>
    </dgm:pt>
  </dgm:ptLst>
  <dgm:cxnLst>
    <dgm:cxn modelId="{79FD8710-9D2C-4730-8D34-6684A8A72ADD}" type="presOf" srcId="{EEDC9336-D5C8-4248-8384-6D604F338B54}" destId="{371D3AB1-12FB-46C6-A12C-D311053ECC3C}" srcOrd="0" destOrd="0" presId="urn:microsoft.com/office/officeart/2005/8/layout/hChevron3"/>
    <dgm:cxn modelId="{DD721117-A29B-4908-8429-DFF1C8A179CE}" srcId="{7B9F00C1-598A-4239-AD13-C3B80B616F82}" destId="{FBBE0109-9F87-4DE5-ACCD-6CB037248D1F}" srcOrd="0" destOrd="0" parTransId="{9E097EA4-28CB-4807-AA28-151B6E358830}" sibTransId="{82BEC731-41F8-49E3-A286-006F67183D1E}"/>
    <dgm:cxn modelId="{BC9AE821-1D54-4A70-971B-7CA029E63C73}" srcId="{7B9F00C1-598A-4239-AD13-C3B80B616F82}" destId="{19DB1BEA-1092-4973-8879-187EB0443737}" srcOrd="1" destOrd="0" parTransId="{6D0892ED-4425-43BF-BA75-DA5A749CF4AF}" sibTransId="{FD210A40-6915-46D1-A628-15A5844A9156}"/>
    <dgm:cxn modelId="{A542AC23-C600-4846-983B-C1EDEBC1681A}" srcId="{7B9F00C1-598A-4239-AD13-C3B80B616F82}" destId="{9341E37E-ABE9-4D16-9F2C-0DA5528E3D31}" srcOrd="3" destOrd="0" parTransId="{23A94290-FE61-4305-9ED5-75824FAF56C4}" sibTransId="{226E0AA0-75ED-4A4E-B08C-6EC06A80D28B}"/>
    <dgm:cxn modelId="{8C31F638-3702-41D3-8B32-6615451E07D6}" type="presOf" srcId="{D203F1B8-12D0-4FC5-94FB-1784E354C8D9}" destId="{C1BBD8E6-F7AC-45AD-80FF-8ED517579E83}" srcOrd="0" destOrd="0" presId="urn:microsoft.com/office/officeart/2005/8/layout/hChevron3"/>
    <dgm:cxn modelId="{81FBE53E-0953-44B2-AFD5-20D66FCB44F2}" type="presOf" srcId="{19DB1BEA-1092-4973-8879-187EB0443737}" destId="{98325128-F890-4321-AA8E-C3A8DE68FCD9}" srcOrd="0" destOrd="0" presId="urn:microsoft.com/office/officeart/2005/8/layout/hChevron3"/>
    <dgm:cxn modelId="{8A196078-4F31-41D7-BD3B-571B6A74F7E2}" srcId="{7B9F00C1-598A-4239-AD13-C3B80B616F82}" destId="{160EA8D8-539E-4146-9089-613B50F271E2}" srcOrd="5" destOrd="0" parTransId="{C5A4E4DC-1E1F-4FD2-9C20-729AAB31294C}" sibTransId="{0D7A45AA-90AA-4F72-8E17-FC46F56EC449}"/>
    <dgm:cxn modelId="{C4F3308E-80F2-40F2-969C-194B64CD0790}" srcId="{7B9F00C1-598A-4239-AD13-C3B80B616F82}" destId="{D203F1B8-12D0-4FC5-94FB-1784E354C8D9}" srcOrd="2" destOrd="0" parTransId="{FEC8442F-9792-45DB-B67B-AC81C55CCF54}" sibTransId="{536AC01A-5DD6-4C71-A787-848AFDAD43D7}"/>
    <dgm:cxn modelId="{41019EA4-045F-4094-9F9B-BFC6183B2877}" type="presOf" srcId="{7B9F00C1-598A-4239-AD13-C3B80B616F82}" destId="{6DF5EF28-E6CB-4EFA-BC17-1FA347D81F69}" srcOrd="0" destOrd="0" presId="urn:microsoft.com/office/officeart/2005/8/layout/hChevron3"/>
    <dgm:cxn modelId="{93B412AC-63AA-4B8A-AE6A-6B1FCA048669}" srcId="{7B9F00C1-598A-4239-AD13-C3B80B616F82}" destId="{EEDC9336-D5C8-4248-8384-6D604F338B54}" srcOrd="4" destOrd="0" parTransId="{6D7BB0EA-71E9-4053-A482-DC9AD3C8D9A3}" sibTransId="{857F16B2-2E79-4DD4-BF1D-B3C369B847BC}"/>
    <dgm:cxn modelId="{560ECFB6-32A5-4C47-9F52-A598B5370204}" type="presOf" srcId="{3198FB1B-69B8-4DE4-AAD4-69F16636B473}" destId="{AA00031A-D1A8-4873-A26A-727C6BCEDA9F}" srcOrd="0" destOrd="0" presId="urn:microsoft.com/office/officeart/2005/8/layout/hChevron3"/>
    <dgm:cxn modelId="{F6EF1DC1-370C-4783-A7BD-9EB0A6EEF443}" srcId="{7B9F00C1-598A-4239-AD13-C3B80B616F82}" destId="{3198FB1B-69B8-4DE4-AAD4-69F16636B473}" srcOrd="6" destOrd="0" parTransId="{04456394-B462-4795-A0B6-B0DEAA9D9D58}" sibTransId="{11C6021B-75FA-4736-A040-6661EE8A84D1}"/>
    <dgm:cxn modelId="{96B3ECC4-5D64-4F09-8BDC-DD2FB722EAEA}" type="presOf" srcId="{160EA8D8-539E-4146-9089-613B50F271E2}" destId="{93EFF663-0018-4012-B3E1-08A414248437}" srcOrd="0" destOrd="0" presId="urn:microsoft.com/office/officeart/2005/8/layout/hChevron3"/>
    <dgm:cxn modelId="{AB9D3EDA-2923-4F3F-A312-9D0631190758}" type="presOf" srcId="{9341E37E-ABE9-4D16-9F2C-0DA5528E3D31}" destId="{B4F05C92-68EE-4910-830D-322677B56917}" srcOrd="0" destOrd="0" presId="urn:microsoft.com/office/officeart/2005/8/layout/hChevron3"/>
    <dgm:cxn modelId="{28EF01F8-8645-4FAF-A4ED-3860A612A1FB}" type="presOf" srcId="{FBBE0109-9F87-4DE5-ACCD-6CB037248D1F}" destId="{139CB3BB-84DD-45A1-AAE0-4658F29B2CBF}" srcOrd="0" destOrd="0" presId="urn:microsoft.com/office/officeart/2005/8/layout/hChevron3"/>
    <dgm:cxn modelId="{B0035B61-F309-4531-93AD-89F73A38BF84}" type="presParOf" srcId="{6DF5EF28-E6CB-4EFA-BC17-1FA347D81F69}" destId="{139CB3BB-84DD-45A1-AAE0-4658F29B2CBF}" srcOrd="0" destOrd="0" presId="urn:microsoft.com/office/officeart/2005/8/layout/hChevron3"/>
    <dgm:cxn modelId="{F244E145-391E-422A-A2DE-F5B25681B21E}" type="presParOf" srcId="{6DF5EF28-E6CB-4EFA-BC17-1FA347D81F69}" destId="{9DBE18D0-B979-49AB-A56D-DD3D61C204D8}" srcOrd="1" destOrd="0" presId="urn:microsoft.com/office/officeart/2005/8/layout/hChevron3"/>
    <dgm:cxn modelId="{7171BC19-F48A-41A6-B5DD-7B62728D75E4}" type="presParOf" srcId="{6DF5EF28-E6CB-4EFA-BC17-1FA347D81F69}" destId="{98325128-F890-4321-AA8E-C3A8DE68FCD9}" srcOrd="2" destOrd="0" presId="urn:microsoft.com/office/officeart/2005/8/layout/hChevron3"/>
    <dgm:cxn modelId="{00034CBD-5C3D-48D6-A75B-9032CFA9BEAA}" type="presParOf" srcId="{6DF5EF28-E6CB-4EFA-BC17-1FA347D81F69}" destId="{741CB3A7-0AE2-469E-9F5C-DFBB4087D42F}" srcOrd="3" destOrd="0" presId="urn:microsoft.com/office/officeart/2005/8/layout/hChevron3"/>
    <dgm:cxn modelId="{97E14731-A982-40C5-A404-32A7D355B88B}" type="presParOf" srcId="{6DF5EF28-E6CB-4EFA-BC17-1FA347D81F69}" destId="{C1BBD8E6-F7AC-45AD-80FF-8ED517579E83}" srcOrd="4" destOrd="0" presId="urn:microsoft.com/office/officeart/2005/8/layout/hChevron3"/>
    <dgm:cxn modelId="{8620E21B-77EC-466F-AC5A-B784BEE7E80D}" type="presParOf" srcId="{6DF5EF28-E6CB-4EFA-BC17-1FA347D81F69}" destId="{B1BB6006-CC47-4CD3-A7F9-D38727CB2F1D}" srcOrd="5" destOrd="0" presId="urn:microsoft.com/office/officeart/2005/8/layout/hChevron3"/>
    <dgm:cxn modelId="{A64CCB1D-C303-4F26-B03E-E6548974EB55}" type="presParOf" srcId="{6DF5EF28-E6CB-4EFA-BC17-1FA347D81F69}" destId="{B4F05C92-68EE-4910-830D-322677B56917}" srcOrd="6" destOrd="0" presId="urn:microsoft.com/office/officeart/2005/8/layout/hChevron3"/>
    <dgm:cxn modelId="{0DAB00DF-11C9-44B4-8C79-5A04D0A0CBDA}" type="presParOf" srcId="{6DF5EF28-E6CB-4EFA-BC17-1FA347D81F69}" destId="{E51FB886-9AB4-4C47-9AE8-8DAE2A9E3D3A}" srcOrd="7" destOrd="0" presId="urn:microsoft.com/office/officeart/2005/8/layout/hChevron3"/>
    <dgm:cxn modelId="{1C535F42-EBC1-424F-B58F-9323691024E7}" type="presParOf" srcId="{6DF5EF28-E6CB-4EFA-BC17-1FA347D81F69}" destId="{371D3AB1-12FB-46C6-A12C-D311053ECC3C}" srcOrd="8" destOrd="0" presId="urn:microsoft.com/office/officeart/2005/8/layout/hChevron3"/>
    <dgm:cxn modelId="{673968F9-D79A-475B-8656-9917EAA4714D}" type="presParOf" srcId="{6DF5EF28-E6CB-4EFA-BC17-1FA347D81F69}" destId="{089AB080-9A99-477C-80D2-EEB9FAA0C271}" srcOrd="9" destOrd="0" presId="urn:microsoft.com/office/officeart/2005/8/layout/hChevron3"/>
    <dgm:cxn modelId="{D3D111B1-FDA0-4B30-BE65-FAF50C83E9A8}" type="presParOf" srcId="{6DF5EF28-E6CB-4EFA-BC17-1FA347D81F69}" destId="{93EFF663-0018-4012-B3E1-08A414248437}" srcOrd="10" destOrd="0" presId="urn:microsoft.com/office/officeart/2005/8/layout/hChevron3"/>
    <dgm:cxn modelId="{D0EDCDF7-6883-478A-9D4C-92670CA63DDE}" type="presParOf" srcId="{6DF5EF28-E6CB-4EFA-BC17-1FA347D81F69}" destId="{57AB1B87-B786-4C4F-B53A-A689E56775F9}" srcOrd="11" destOrd="0" presId="urn:microsoft.com/office/officeart/2005/8/layout/hChevron3"/>
    <dgm:cxn modelId="{3D7AEB41-FFD8-47F2-B635-5CFBE79EA09D}" type="presParOf" srcId="{6DF5EF28-E6CB-4EFA-BC17-1FA347D81F69}" destId="{AA00031A-D1A8-4873-A26A-727C6BCEDA9F}" srcOrd="12" destOrd="0" presId="urn:microsoft.com/office/officeart/2005/8/layout/hChevron3"/>
  </dgm:cxnLst>
  <dgm:bg>
    <a:solidFill>
      <a:srgbClr val="0197D7"/>
    </a:solid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4CF60FF-0790-4435-B182-6E235AE68236}" type="doc">
      <dgm:prSet loTypeId="urn:microsoft.com/office/officeart/2005/8/layout/arrow2" loCatId="process" qsTypeId="urn:microsoft.com/office/officeart/2005/8/quickstyle/simple1" qsCatId="simple" csTypeId="urn:microsoft.com/office/officeart/2005/8/colors/accent1_2" csCatId="accent1" phldr="1"/>
      <dgm:spPr/>
    </dgm:pt>
    <dgm:pt modelId="{676FB112-5163-41B3-BD70-475D29D04D3A}">
      <dgm:prSet phldrT="[Text]" custT="1"/>
      <dgm:spPr>
        <a:xfrm>
          <a:off x="3883472" y="1136821"/>
          <a:ext cx="2776969" cy="3202193"/>
        </a:xfrm>
        <a:prstGeom prst="round2DiagRect">
          <a:avLst/>
        </a:prstGeom>
        <a:noFill/>
        <a:ln>
          <a:noFill/>
        </a:ln>
        <a:effectLst/>
      </dgm:spPr>
      <dgm:t>
        <a:bodyPr/>
        <a:lstStyle/>
        <a:p>
          <a:pPr>
            <a:buNone/>
          </a:pPr>
          <a:endParaRPr lang="en-US" sz="2400">
            <a:solidFill>
              <a:sysClr val="windowText" lastClr="000000">
                <a:hueOff val="0"/>
                <a:satOff val="0"/>
                <a:lumOff val="0"/>
                <a:alphaOff val="0"/>
              </a:sysClr>
            </a:solidFill>
            <a:latin typeface="Calibri" panose="020F0502020204030204"/>
            <a:ea typeface="+mn-ea"/>
            <a:cs typeface="+mn-cs"/>
          </a:endParaRPr>
        </a:p>
      </dgm:t>
    </dgm:pt>
    <dgm:pt modelId="{04DE192B-10F5-42A1-A1ED-F9CA55A76B95}" type="sibTrans" cxnId="{E2D6BE12-5D40-4AE2-8EA2-66BE7D47ED9A}">
      <dgm:prSet/>
      <dgm:spPr/>
      <dgm:t>
        <a:bodyPr/>
        <a:lstStyle/>
        <a:p>
          <a:endParaRPr lang="en-US"/>
        </a:p>
      </dgm:t>
    </dgm:pt>
    <dgm:pt modelId="{844E1AD0-704E-4FC5-8A36-9C77A6C93E87}" type="parTrans" cxnId="{E2D6BE12-5D40-4AE2-8EA2-66BE7D47ED9A}">
      <dgm:prSet/>
      <dgm:spPr/>
      <dgm:t>
        <a:bodyPr/>
        <a:lstStyle/>
        <a:p>
          <a:endParaRPr lang="en-US"/>
        </a:p>
      </dgm:t>
    </dgm:pt>
    <dgm:pt modelId="{2CEB1FEE-D480-45C3-ABE5-1CCDDFC5FC40}" type="pres">
      <dgm:prSet presAssocID="{B4CF60FF-0790-4435-B182-6E235AE68236}" presName="arrowDiagram" presStyleCnt="0">
        <dgm:presLayoutVars>
          <dgm:chMax val="5"/>
          <dgm:dir/>
          <dgm:resizeHandles val="exact"/>
        </dgm:presLayoutVars>
      </dgm:prSet>
      <dgm:spPr/>
    </dgm:pt>
    <dgm:pt modelId="{717A54BD-5C8E-4FE6-972C-0B7F4C1415EA}" type="pres">
      <dgm:prSet presAssocID="{B4CF60FF-0790-4435-B182-6E235AE68236}" presName="arrow" presStyleLbl="bgShp" presStyleIdx="0" presStyleCnt="1" custScaleX="105917" custLinFactNeighborX="-1171" custLinFactNeighborY="18030"/>
      <dgm:spPr>
        <a:xfrm>
          <a:off x="1025207" y="0"/>
          <a:ext cx="6942424" cy="4339015"/>
        </a:xfrm>
        <a:prstGeom prst="swooshArrow">
          <a:avLst>
            <a:gd name="adj1" fmla="val 25000"/>
            <a:gd name="adj2" fmla="val 25000"/>
          </a:avLst>
        </a:prstGeom>
        <a:gradFill rotWithShape="0">
          <a:gsLst>
            <a:gs pos="36000">
              <a:srgbClr val="B8EBF6"/>
            </a:gs>
            <a:gs pos="34000">
              <a:srgbClr val="B8EBF6"/>
            </a:gs>
            <a:gs pos="54000">
              <a:srgbClr val="B8EBF6"/>
            </a:gs>
            <a:gs pos="71000">
              <a:srgbClr val="B8EBF6">
                <a:lumMod val="39000"/>
                <a:lumOff val="61000"/>
                <a:alpha val="44000"/>
              </a:srgbClr>
            </a:gs>
          </a:gsLst>
          <a:lin ang="5400000" scaled="1"/>
        </a:gradFill>
        <a:ln>
          <a:noFill/>
        </a:ln>
        <a:effectLst/>
      </dgm:spPr>
    </dgm:pt>
    <dgm:pt modelId="{3361F1ED-7E20-4785-B8D9-0CD12F484DC9}" type="pres">
      <dgm:prSet presAssocID="{B4CF60FF-0790-4435-B182-6E235AE68236}" presName="arrowDiagram1" presStyleCnt="0">
        <dgm:presLayoutVars>
          <dgm:bulletEnabled val="1"/>
        </dgm:presLayoutVars>
      </dgm:prSet>
      <dgm:spPr/>
    </dgm:pt>
    <dgm:pt modelId="{51C949C8-F8D2-427A-B047-17EFAA4A337E}" type="pres">
      <dgm:prSet presAssocID="{676FB112-5163-41B3-BD70-475D29D04D3A}" presName="bullet1" presStyleLbl="node1" presStyleIdx="0" presStyleCnt="1" custLinFactX="300000" custLinFactY="195531" custLinFactNeighborX="315051" custLinFactNeighborY="200000"/>
      <dgm:spPr>
        <a:xfrm>
          <a:off x="8641690" y="2911950"/>
          <a:ext cx="513739" cy="513739"/>
        </a:xfrm>
        <a:prstGeom prst="ellipse">
          <a:avLst/>
        </a:prstGeom>
        <a:noFill/>
        <a:ln w="12700" cap="flat" cmpd="sng" algn="ctr">
          <a:noFill/>
          <a:prstDash val="solid"/>
          <a:miter lim="800000"/>
        </a:ln>
        <a:effectLst/>
      </dgm:spPr>
    </dgm:pt>
    <dgm:pt modelId="{56C1124A-74C7-445B-92F2-767736D14FD7}" type="pres">
      <dgm:prSet presAssocID="{676FB112-5163-41B3-BD70-475D29D04D3A}" presName="textBox1" presStyleLbl="revTx" presStyleIdx="0" presStyleCnt="1">
        <dgm:presLayoutVars>
          <dgm:bulletEnabled val="1"/>
        </dgm:presLayoutVars>
      </dgm:prSet>
      <dgm:spPr/>
    </dgm:pt>
  </dgm:ptLst>
  <dgm:cxnLst>
    <dgm:cxn modelId="{E2D6BE12-5D40-4AE2-8EA2-66BE7D47ED9A}" srcId="{B4CF60FF-0790-4435-B182-6E235AE68236}" destId="{676FB112-5163-41B3-BD70-475D29D04D3A}" srcOrd="0" destOrd="0" parTransId="{844E1AD0-704E-4FC5-8A36-9C77A6C93E87}" sibTransId="{04DE192B-10F5-42A1-A1ED-F9CA55A76B95}"/>
    <dgm:cxn modelId="{207D5766-F3CA-429E-A22A-06A0FE8D9540}" type="presOf" srcId="{B4CF60FF-0790-4435-B182-6E235AE68236}" destId="{2CEB1FEE-D480-45C3-ABE5-1CCDDFC5FC40}" srcOrd="0" destOrd="0" presId="urn:microsoft.com/office/officeart/2005/8/layout/arrow2"/>
    <dgm:cxn modelId="{EA81D380-E1F6-44DF-A702-B5050E03F195}" type="presOf" srcId="{676FB112-5163-41B3-BD70-475D29D04D3A}" destId="{56C1124A-74C7-445B-92F2-767736D14FD7}" srcOrd="0" destOrd="0" presId="urn:microsoft.com/office/officeart/2005/8/layout/arrow2"/>
    <dgm:cxn modelId="{3017366D-2729-4524-805C-0E30B19D89E4}" type="presParOf" srcId="{2CEB1FEE-D480-45C3-ABE5-1CCDDFC5FC40}" destId="{717A54BD-5C8E-4FE6-972C-0B7F4C1415EA}" srcOrd="0" destOrd="0" presId="urn:microsoft.com/office/officeart/2005/8/layout/arrow2"/>
    <dgm:cxn modelId="{D5B9DEDB-65ED-4DE6-8CCA-38D2AA9755E3}" type="presParOf" srcId="{2CEB1FEE-D480-45C3-ABE5-1CCDDFC5FC40}" destId="{3361F1ED-7E20-4785-B8D9-0CD12F484DC9}" srcOrd="1" destOrd="0" presId="urn:microsoft.com/office/officeart/2005/8/layout/arrow2"/>
    <dgm:cxn modelId="{7B5C4D9B-7EE3-499A-8472-0AD5F2A561F0}" type="presParOf" srcId="{3361F1ED-7E20-4785-B8D9-0CD12F484DC9}" destId="{51C949C8-F8D2-427A-B047-17EFAA4A337E}" srcOrd="0" destOrd="0" presId="urn:microsoft.com/office/officeart/2005/8/layout/arrow2"/>
    <dgm:cxn modelId="{2301A20A-1B84-4323-9086-C7590B0476A1}" type="presParOf" srcId="{3361F1ED-7E20-4785-B8D9-0CD12F484DC9}" destId="{56C1124A-74C7-445B-92F2-767736D14FD7}" srcOrd="1" destOrd="0" presId="urn:microsoft.com/office/officeart/2005/8/layout/arrow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FD8B10-FEA7-40FF-8512-828FBC848B51}">
      <dsp:nvSpPr>
        <dsp:cNvPr id="0" name=""/>
        <dsp:cNvSpPr/>
      </dsp:nvSpPr>
      <dsp:spPr>
        <a:xfrm rot="5400000">
          <a:off x="-81899" y="82751"/>
          <a:ext cx="545997" cy="382197"/>
        </a:xfrm>
        <a:prstGeom prst="chevron">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444500">
            <a:lnSpc>
              <a:spcPct val="90000"/>
            </a:lnSpc>
            <a:spcBef>
              <a:spcPct val="0"/>
            </a:spcBef>
            <a:spcAft>
              <a:spcPct val="35000"/>
            </a:spcAft>
            <a:buNone/>
          </a:pPr>
          <a:endParaRPr lang="en-US" sz="1000" kern="1200" dirty="0"/>
        </a:p>
      </dsp:txBody>
      <dsp:txXfrm rot="-5400000">
        <a:off x="2" y="191950"/>
        <a:ext cx="382197" cy="163800"/>
      </dsp:txXfrm>
    </dsp:sp>
    <dsp:sp modelId="{E2292ACA-D53B-4FE1-ABB3-A0C59F0E88A6}">
      <dsp:nvSpPr>
        <dsp:cNvPr id="0" name=""/>
        <dsp:cNvSpPr/>
      </dsp:nvSpPr>
      <dsp:spPr>
        <a:xfrm rot="5400000">
          <a:off x="4585649" y="-4202599"/>
          <a:ext cx="354898" cy="8761802"/>
        </a:xfrm>
        <a:prstGeom prst="round2Same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0688" tIns="15240" rIns="15240" bIns="15240" numCol="1" spcCol="1270" anchor="ctr" anchorCtr="0">
          <a:noAutofit/>
        </a:bodyPr>
        <a:lstStyle/>
        <a:p>
          <a:pPr marL="228600" lvl="1" indent="-228600" algn="l" defTabSz="1066800">
            <a:lnSpc>
              <a:spcPct val="90000"/>
            </a:lnSpc>
            <a:spcBef>
              <a:spcPct val="0"/>
            </a:spcBef>
            <a:spcAft>
              <a:spcPct val="15000"/>
            </a:spcAft>
            <a:buChar char="•"/>
          </a:pPr>
          <a:r>
            <a:rPr lang="en-GB" sz="2400" kern="1200" dirty="0"/>
            <a:t>GOLD </a:t>
          </a:r>
          <a:r>
            <a:rPr lang="vi-VN" sz="2400" kern="1200" dirty="0"/>
            <a:t>2023- những điểm mới</a:t>
          </a:r>
          <a:r>
            <a:rPr lang="en-GB" sz="2400" kern="1200" dirty="0"/>
            <a:t> </a:t>
          </a:r>
          <a:r>
            <a:rPr lang="vi-VN" sz="2400" kern="1200" dirty="0"/>
            <a:t>vai trò của </a:t>
          </a:r>
          <a:r>
            <a:rPr lang="en-GB" sz="2400" kern="1200" dirty="0"/>
            <a:t>LAMA/</a:t>
          </a:r>
          <a:r>
            <a:rPr lang="en-GB" sz="2400" kern="1200" dirty="0" err="1"/>
            <a:t>LABA</a:t>
          </a:r>
          <a:endParaRPr lang="en-US" sz="2400" kern="1200" dirty="0"/>
        </a:p>
      </dsp:txBody>
      <dsp:txXfrm rot="-5400000">
        <a:off x="382198" y="18177"/>
        <a:ext cx="8744477" cy="320248"/>
      </dsp:txXfrm>
    </dsp:sp>
    <dsp:sp modelId="{F56C75A1-0019-4017-8546-1D83B7FECA8B}">
      <dsp:nvSpPr>
        <dsp:cNvPr id="0" name=""/>
        <dsp:cNvSpPr/>
      </dsp:nvSpPr>
      <dsp:spPr>
        <a:xfrm rot="5400000">
          <a:off x="-81899" y="452105"/>
          <a:ext cx="545997" cy="382197"/>
        </a:xfrm>
        <a:prstGeom prst="chevron">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444500">
            <a:lnSpc>
              <a:spcPct val="90000"/>
            </a:lnSpc>
            <a:spcBef>
              <a:spcPct val="0"/>
            </a:spcBef>
            <a:spcAft>
              <a:spcPct val="35000"/>
            </a:spcAft>
            <a:buNone/>
          </a:pPr>
          <a:endParaRPr lang="en-US" sz="1000" kern="1200" dirty="0"/>
        </a:p>
      </dsp:txBody>
      <dsp:txXfrm rot="-5400000">
        <a:off x="2" y="561304"/>
        <a:ext cx="382197" cy="163800"/>
      </dsp:txXfrm>
    </dsp:sp>
    <dsp:sp modelId="{D35E6DED-14CD-41AF-B5ED-9844E063E93E}">
      <dsp:nvSpPr>
        <dsp:cNvPr id="0" name=""/>
        <dsp:cNvSpPr/>
      </dsp:nvSpPr>
      <dsp:spPr>
        <a:xfrm rot="5400000">
          <a:off x="4585649" y="-3833246"/>
          <a:ext cx="354898" cy="8761802"/>
        </a:xfrm>
        <a:prstGeom prst="round2Same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vi-VN" sz="2100" kern="1200"/>
            <a:t>Dữ liệu lâm sàng LAMA/LABA trong quản lý COPD</a:t>
          </a:r>
          <a:endParaRPr lang="en-US" sz="2100" kern="1200"/>
        </a:p>
      </dsp:txBody>
      <dsp:txXfrm rot="-5400000">
        <a:off x="382198" y="387530"/>
        <a:ext cx="8744477" cy="320248"/>
      </dsp:txXfrm>
    </dsp:sp>
    <dsp:sp modelId="{A026C2C8-F8C1-4D11-98E6-381A25B5619D}">
      <dsp:nvSpPr>
        <dsp:cNvPr id="0" name=""/>
        <dsp:cNvSpPr/>
      </dsp:nvSpPr>
      <dsp:spPr>
        <a:xfrm rot="5400000">
          <a:off x="-81899" y="821458"/>
          <a:ext cx="545997" cy="382197"/>
        </a:xfrm>
        <a:prstGeom prst="chevron">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444500">
            <a:lnSpc>
              <a:spcPct val="90000"/>
            </a:lnSpc>
            <a:spcBef>
              <a:spcPct val="0"/>
            </a:spcBef>
            <a:spcAft>
              <a:spcPct val="35000"/>
            </a:spcAft>
            <a:buNone/>
          </a:pPr>
          <a:endParaRPr lang="en-US" sz="1000" kern="1200" dirty="0"/>
        </a:p>
      </dsp:txBody>
      <dsp:txXfrm rot="-5400000">
        <a:off x="2" y="930657"/>
        <a:ext cx="382197" cy="163800"/>
      </dsp:txXfrm>
    </dsp:sp>
    <dsp:sp modelId="{2A24907F-260A-47F2-9C5E-C28E3BCDA061}">
      <dsp:nvSpPr>
        <dsp:cNvPr id="0" name=""/>
        <dsp:cNvSpPr/>
      </dsp:nvSpPr>
      <dsp:spPr>
        <a:xfrm rot="5400000">
          <a:off x="4585649" y="-3463892"/>
          <a:ext cx="354898" cy="8761802"/>
        </a:xfrm>
        <a:prstGeom prst="round2SameRect">
          <a:avLst/>
        </a:prstGeom>
        <a:solidFill>
          <a:schemeClr val="lt1">
            <a:alpha val="90000"/>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vi-VN" sz="2100" kern="1200"/>
            <a:t>Tiotropium respimat trong quản lý hen</a:t>
          </a:r>
          <a:r>
            <a:rPr lang="en-US" sz="2100" kern="1200"/>
            <a:t> theo GINA 2022</a:t>
          </a:r>
          <a:r>
            <a:rPr lang="vi-VN" sz="2100" kern="1200"/>
            <a:t> và COPD</a:t>
          </a:r>
          <a:endParaRPr lang="en-US" sz="2100" kern="1200"/>
        </a:p>
      </dsp:txBody>
      <dsp:txXfrm rot="-5400000">
        <a:off x="382198" y="756884"/>
        <a:ext cx="8744477" cy="320248"/>
      </dsp:txXfrm>
    </dsp:sp>
    <dsp:sp modelId="{F6145026-0D99-482A-9741-D5E096C50F2F}">
      <dsp:nvSpPr>
        <dsp:cNvPr id="0" name=""/>
        <dsp:cNvSpPr/>
      </dsp:nvSpPr>
      <dsp:spPr>
        <a:xfrm rot="5400000">
          <a:off x="-81899" y="1190812"/>
          <a:ext cx="545997" cy="382197"/>
        </a:xfrm>
        <a:prstGeom prst="chevron">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marL="0" lvl="0" indent="0" algn="ctr" defTabSz="444500">
            <a:lnSpc>
              <a:spcPct val="90000"/>
            </a:lnSpc>
            <a:spcBef>
              <a:spcPct val="0"/>
            </a:spcBef>
            <a:spcAft>
              <a:spcPct val="35000"/>
            </a:spcAft>
            <a:buNone/>
          </a:pPr>
          <a:endParaRPr lang="en-US" sz="1000" kern="1200" dirty="0"/>
        </a:p>
      </dsp:txBody>
      <dsp:txXfrm rot="-5400000">
        <a:off x="2" y="1300011"/>
        <a:ext cx="382197" cy="163800"/>
      </dsp:txXfrm>
    </dsp:sp>
    <dsp:sp modelId="{FB7A54A8-6FD7-4CF2-A288-E59D217C735C}">
      <dsp:nvSpPr>
        <dsp:cNvPr id="0" name=""/>
        <dsp:cNvSpPr/>
      </dsp:nvSpPr>
      <dsp:spPr>
        <a:xfrm rot="5400000">
          <a:off x="4585649" y="-3094539"/>
          <a:ext cx="354898" cy="8761802"/>
        </a:xfrm>
        <a:prstGeom prst="round2SameRect">
          <a:avLst/>
        </a:prstGeom>
        <a:solidFill>
          <a:schemeClr val="lt1">
            <a:alpha val="9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vi-VN" sz="2100" kern="1200"/>
            <a:t>Dụng cụ hít Respimat</a:t>
          </a:r>
          <a:endParaRPr lang="en-US" sz="2100" kern="1200"/>
        </a:p>
      </dsp:txBody>
      <dsp:txXfrm rot="-5400000">
        <a:off x="382198" y="1126237"/>
        <a:ext cx="8744477" cy="32024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9CB3BB-84DD-45A1-AAE0-4658F29B2CBF}">
      <dsp:nvSpPr>
        <dsp:cNvPr id="0" name=""/>
        <dsp:cNvSpPr/>
      </dsp:nvSpPr>
      <dsp:spPr>
        <a:xfrm>
          <a:off x="2" y="0"/>
          <a:ext cx="2501782" cy="439708"/>
        </a:xfrm>
        <a:prstGeom prst="homePlate">
          <a:avLst/>
        </a:prstGeom>
        <a:solidFill>
          <a:srgbClr val="F89A2C"/>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1" kern="1200" dirty="0" err="1">
              <a:solidFill>
                <a:sysClr val="windowText" lastClr="000000"/>
              </a:solidFill>
              <a:latin typeface="Arial" panose="020B0604020202020204" pitchFamily="34" charset="0"/>
              <a:ea typeface="+mn-ea"/>
              <a:cs typeface="Arial" panose="020B0604020202020204" pitchFamily="34" charset="0"/>
            </a:rPr>
            <a:t>Gộp</a:t>
          </a:r>
          <a:r>
            <a:rPr lang="en-GB" sz="1800" b="1" kern="1200" dirty="0">
              <a:solidFill>
                <a:sysClr val="windowText" lastClr="000000"/>
              </a:solidFill>
              <a:latin typeface="Arial" panose="020B0604020202020204" pitchFamily="34" charset="0"/>
              <a:ea typeface="+mn-ea"/>
              <a:cs typeface="Arial" panose="020B0604020202020204" pitchFamily="34" charset="0"/>
            </a:rPr>
            <a:t> 6 RCT</a:t>
          </a:r>
        </a:p>
      </dsp:txBody>
      <dsp:txXfrm>
        <a:off x="2" y="0"/>
        <a:ext cx="2391855" cy="439708"/>
      </dsp:txXfrm>
    </dsp:sp>
    <dsp:sp modelId="{98325128-F890-4321-AA8E-C3A8DE68FCD9}">
      <dsp:nvSpPr>
        <dsp:cNvPr id="0" name=""/>
        <dsp:cNvSpPr/>
      </dsp:nvSpPr>
      <dsp:spPr>
        <a:xfrm>
          <a:off x="2136408" y="0"/>
          <a:ext cx="1828307" cy="439708"/>
        </a:xfrm>
        <a:prstGeom prst="chevron">
          <a:avLst/>
        </a:prstGeom>
        <a:solidFill>
          <a:srgbClr val="FCD19F"/>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ysClr val="windowText" lastClr="000000"/>
              </a:solidFill>
              <a:latin typeface="Arial" panose="020B0604020202020204" pitchFamily="34" charset="0"/>
              <a:ea typeface="+mn-ea"/>
              <a:cs typeface="Arial" panose="020B0604020202020204" pitchFamily="34" charset="0"/>
            </a:rPr>
            <a:t>DYNAGITO</a:t>
          </a:r>
        </a:p>
      </dsp:txBody>
      <dsp:txXfrm>
        <a:off x="2356262" y="0"/>
        <a:ext cx="1388599" cy="439708"/>
      </dsp:txXfrm>
    </dsp:sp>
    <dsp:sp modelId="{C1BBD8E6-F7AC-45AD-80FF-8ED517579E83}">
      <dsp:nvSpPr>
        <dsp:cNvPr id="0" name=""/>
        <dsp:cNvSpPr/>
      </dsp:nvSpPr>
      <dsp:spPr>
        <a:xfrm>
          <a:off x="3599054" y="0"/>
          <a:ext cx="1828307" cy="439708"/>
        </a:xfrm>
        <a:prstGeom prst="chevron">
          <a:avLst/>
        </a:prstGeom>
        <a:solidFill>
          <a:srgbClr val="C1E6F5"/>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US" sz="1800" b="0" kern="1200" dirty="0">
              <a:solidFill>
                <a:sysClr val="windowText" lastClr="000000"/>
              </a:solidFill>
              <a:latin typeface="Arial" panose="020B0604020202020204" pitchFamily="34" charset="0"/>
              <a:ea typeface="+mn-ea"/>
              <a:cs typeface="Arial" panose="020B0604020202020204" pitchFamily="34" charset="0"/>
            </a:rPr>
            <a:t>TONADO</a:t>
          </a:r>
          <a:r>
            <a:rPr lang="en-US" sz="1800" b="0" kern="1200" baseline="30000" dirty="0">
              <a:solidFill>
                <a:sysClr val="windowText" lastClr="000000"/>
              </a:solidFill>
              <a:latin typeface="Arial" panose="020B0604020202020204" pitchFamily="34" charset="0"/>
              <a:ea typeface="+mn-ea"/>
              <a:cs typeface="Arial" panose="020B0604020202020204" pitchFamily="34" charset="0"/>
            </a:rPr>
            <a:t>®</a:t>
          </a:r>
          <a:r>
            <a:rPr lang="en-US" sz="1800" b="0" kern="1200" dirty="0">
              <a:solidFill>
                <a:sysClr val="windowText" lastClr="000000"/>
              </a:solidFill>
              <a:latin typeface="Arial" panose="020B0604020202020204" pitchFamily="34" charset="0"/>
              <a:ea typeface="+mn-ea"/>
              <a:cs typeface="Arial" panose="020B0604020202020204" pitchFamily="34" charset="0"/>
            </a:rPr>
            <a:t> 1</a:t>
          </a:r>
          <a:endParaRPr lang="en-GB" sz="1800" b="0" kern="1200" dirty="0">
            <a:solidFill>
              <a:sysClr val="windowText" lastClr="000000"/>
            </a:solidFill>
            <a:latin typeface="Arial" panose="020B0604020202020204" pitchFamily="34" charset="0"/>
            <a:ea typeface="+mn-ea"/>
            <a:cs typeface="Arial" panose="020B0604020202020204" pitchFamily="34" charset="0"/>
          </a:endParaRPr>
        </a:p>
      </dsp:txBody>
      <dsp:txXfrm>
        <a:off x="3818908" y="0"/>
        <a:ext cx="1388599" cy="439708"/>
      </dsp:txXfrm>
    </dsp:sp>
    <dsp:sp modelId="{B4F05C92-68EE-4910-830D-322677B56917}">
      <dsp:nvSpPr>
        <dsp:cNvPr id="0" name=""/>
        <dsp:cNvSpPr/>
      </dsp:nvSpPr>
      <dsp:spPr>
        <a:xfrm>
          <a:off x="5061700" y="0"/>
          <a:ext cx="1828307" cy="439708"/>
        </a:xfrm>
        <a:prstGeom prst="chevron">
          <a:avLst/>
        </a:prstGeom>
        <a:solidFill>
          <a:srgbClr val="A6DBF1"/>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US" sz="1800" b="0" kern="1200" dirty="0">
              <a:solidFill>
                <a:sysClr val="windowText" lastClr="000000"/>
              </a:solidFill>
              <a:latin typeface="Arial" panose="020B0604020202020204" pitchFamily="34" charset="0"/>
              <a:ea typeface="+mn-ea"/>
              <a:cs typeface="Arial" panose="020B0604020202020204" pitchFamily="34" charset="0"/>
            </a:rPr>
            <a:t>TONADO</a:t>
          </a:r>
          <a:r>
            <a:rPr lang="en-US" sz="1800" b="0" kern="1200" baseline="30000" dirty="0">
              <a:solidFill>
                <a:sysClr val="windowText" lastClr="000000"/>
              </a:solidFill>
              <a:latin typeface="Arial" panose="020B0604020202020204" pitchFamily="34" charset="0"/>
              <a:ea typeface="+mn-ea"/>
              <a:cs typeface="Arial" panose="020B0604020202020204" pitchFamily="34" charset="0"/>
            </a:rPr>
            <a:t>®</a:t>
          </a:r>
          <a:r>
            <a:rPr lang="en-US" sz="1800" b="0" kern="1200" dirty="0">
              <a:solidFill>
                <a:sysClr val="windowText" lastClr="000000"/>
              </a:solidFill>
              <a:latin typeface="Arial" panose="020B0604020202020204" pitchFamily="34" charset="0"/>
              <a:ea typeface="+mn-ea"/>
              <a:cs typeface="Arial" panose="020B0604020202020204" pitchFamily="34" charset="0"/>
            </a:rPr>
            <a:t> 2</a:t>
          </a:r>
          <a:endParaRPr lang="en-GB" sz="1800" b="0" kern="1200" dirty="0">
            <a:solidFill>
              <a:sysClr val="windowText" lastClr="000000"/>
            </a:solidFill>
            <a:latin typeface="Arial" panose="020B0604020202020204" pitchFamily="34" charset="0"/>
            <a:ea typeface="+mn-ea"/>
            <a:cs typeface="Arial" panose="020B0604020202020204" pitchFamily="34" charset="0"/>
          </a:endParaRPr>
        </a:p>
      </dsp:txBody>
      <dsp:txXfrm>
        <a:off x="5281554" y="0"/>
        <a:ext cx="1388599" cy="439708"/>
      </dsp:txXfrm>
    </dsp:sp>
    <dsp:sp modelId="{371D3AB1-12FB-46C6-A12C-D311053ECC3C}">
      <dsp:nvSpPr>
        <dsp:cNvPr id="0" name=""/>
        <dsp:cNvSpPr/>
      </dsp:nvSpPr>
      <dsp:spPr>
        <a:xfrm>
          <a:off x="6524346" y="0"/>
          <a:ext cx="1828307" cy="439708"/>
        </a:xfrm>
        <a:prstGeom prst="chevron">
          <a:avLst/>
        </a:prstGeom>
        <a:solidFill>
          <a:srgbClr val="74C6E9"/>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ysClr val="windowText" lastClr="000000"/>
              </a:solidFill>
              <a:latin typeface="Arial" panose="020B0604020202020204" pitchFamily="34" charset="0"/>
              <a:ea typeface="+mn-ea"/>
              <a:cs typeface="Arial" panose="020B0604020202020204" pitchFamily="34" charset="0"/>
            </a:rPr>
            <a:t>WISDOM</a:t>
          </a:r>
        </a:p>
      </dsp:txBody>
      <dsp:txXfrm>
        <a:off x="6744200" y="0"/>
        <a:ext cx="1388599" cy="439708"/>
      </dsp:txXfrm>
    </dsp:sp>
    <dsp:sp modelId="{93EFF663-0018-4012-B3E1-08A414248437}">
      <dsp:nvSpPr>
        <dsp:cNvPr id="0" name=""/>
        <dsp:cNvSpPr/>
      </dsp:nvSpPr>
      <dsp:spPr>
        <a:xfrm>
          <a:off x="7986992" y="0"/>
          <a:ext cx="1828307" cy="439708"/>
        </a:xfrm>
        <a:prstGeom prst="chevron">
          <a:avLst/>
        </a:prstGeom>
        <a:solidFill>
          <a:srgbClr val="46B3E2"/>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ysClr val="windowText" lastClr="000000"/>
              </a:solidFill>
              <a:latin typeface="Arial" panose="020B0604020202020204" pitchFamily="34" charset="0"/>
              <a:ea typeface="+mn-ea"/>
              <a:cs typeface="Arial" panose="020B0604020202020204" pitchFamily="34" charset="0"/>
            </a:rPr>
            <a:t>UPLIFT</a:t>
          </a:r>
        </a:p>
      </dsp:txBody>
      <dsp:txXfrm>
        <a:off x="8206846" y="0"/>
        <a:ext cx="1388599" cy="439708"/>
      </dsp:txXfrm>
    </dsp:sp>
    <dsp:sp modelId="{AA00031A-D1A8-4873-A26A-727C6BCEDA9F}">
      <dsp:nvSpPr>
        <dsp:cNvPr id="0" name=""/>
        <dsp:cNvSpPr/>
      </dsp:nvSpPr>
      <dsp:spPr>
        <a:xfrm>
          <a:off x="9449638" y="0"/>
          <a:ext cx="1828307" cy="439708"/>
        </a:xfrm>
        <a:prstGeom prst="chevron">
          <a:avLst/>
        </a:prstGeom>
        <a:solidFill>
          <a:srgbClr val="0197D7"/>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ysClr val="windowText" lastClr="000000"/>
              </a:solidFill>
              <a:latin typeface="Arial" panose="020B0604020202020204" pitchFamily="34" charset="0"/>
              <a:ea typeface="+mn-ea"/>
              <a:cs typeface="Arial" panose="020B0604020202020204" pitchFamily="34" charset="0"/>
            </a:rPr>
            <a:t>TIOSPIR</a:t>
          </a:r>
        </a:p>
      </dsp:txBody>
      <dsp:txXfrm>
        <a:off x="9669492" y="0"/>
        <a:ext cx="1388599" cy="43970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B68FE6-9222-419D-B0F5-DB74AC2A2128}">
      <dsp:nvSpPr>
        <dsp:cNvPr id="0" name=""/>
        <dsp:cNvSpPr/>
      </dsp:nvSpPr>
      <dsp:spPr>
        <a:xfrm>
          <a:off x="2779681" y="1096"/>
          <a:ext cx="1512423" cy="983075"/>
        </a:xfrm>
        <a:prstGeom prst="roundRect">
          <a:avLst/>
        </a:prstGeom>
        <a:solidFill>
          <a:schemeClr val="accent5">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err="1">
              <a:latin typeface="Arial" panose="020B0604020202020204" pitchFamily="34" charset="0"/>
              <a:cs typeface="Arial" panose="020B0604020202020204" pitchFamily="34" charset="0"/>
            </a:rPr>
            <a:t>Nữ</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giới</a:t>
          </a:r>
          <a:r>
            <a:rPr lang="en-US" sz="2400" kern="1200" dirty="0">
              <a:latin typeface="Arial" panose="020B0604020202020204" pitchFamily="34" charset="0"/>
              <a:cs typeface="Arial" panose="020B0604020202020204" pitchFamily="34" charset="0"/>
            </a:rPr>
            <a:t> </a:t>
          </a:r>
          <a:r>
            <a:rPr lang="en-US" sz="1800" kern="1200" baseline="30000" dirty="0">
              <a:latin typeface="Arial" panose="020B0604020202020204" pitchFamily="34" charset="0"/>
              <a:cs typeface="Arial" panose="020B0604020202020204" pitchFamily="34" charset="0"/>
            </a:rPr>
            <a:t>2</a:t>
          </a:r>
          <a:endParaRPr lang="en-US" sz="2400" kern="1200" dirty="0">
            <a:latin typeface="Arial" panose="020B0604020202020204" pitchFamily="34" charset="0"/>
            <a:cs typeface="Arial" panose="020B0604020202020204" pitchFamily="34" charset="0"/>
          </a:endParaRPr>
        </a:p>
      </dsp:txBody>
      <dsp:txXfrm>
        <a:off x="2827671" y="49086"/>
        <a:ext cx="1416443" cy="887095"/>
      </dsp:txXfrm>
    </dsp:sp>
    <dsp:sp modelId="{28DF0186-CFD9-478D-A91D-2643A5BAD618}">
      <dsp:nvSpPr>
        <dsp:cNvPr id="0" name=""/>
        <dsp:cNvSpPr/>
      </dsp:nvSpPr>
      <dsp:spPr>
        <a:xfrm>
          <a:off x="1569764" y="492633"/>
          <a:ext cx="3932258" cy="3932258"/>
        </a:xfrm>
        <a:custGeom>
          <a:avLst/>
          <a:gdLst/>
          <a:ahLst/>
          <a:cxnLst/>
          <a:rect l="0" t="0" r="0" b="0"/>
          <a:pathLst>
            <a:path>
              <a:moveTo>
                <a:pt x="2732756" y="155619"/>
              </a:moveTo>
              <a:arcTo wR="1966129" hR="1966129" stAng="17576960" swAng="1964005"/>
            </a:path>
          </a:pathLst>
        </a:custGeom>
        <a:noFill/>
        <a:ln w="6350" cap="flat" cmpd="sng" algn="ctr">
          <a:solidFill>
            <a:schemeClr val="accent5">
              <a:shade val="90000"/>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D1AF894C-1696-4281-9E86-4EC7671F751E}">
      <dsp:nvSpPr>
        <dsp:cNvPr id="0" name=""/>
        <dsp:cNvSpPr/>
      </dsp:nvSpPr>
      <dsp:spPr>
        <a:xfrm>
          <a:off x="4649581" y="1359658"/>
          <a:ext cx="1512423" cy="983075"/>
        </a:xfrm>
        <a:prstGeom prst="roundRect">
          <a:avLst/>
        </a:prstGeom>
        <a:solidFill>
          <a:schemeClr val="accent5">
            <a:shade val="80000"/>
            <a:hueOff val="67816"/>
            <a:satOff val="1294"/>
            <a:lumOff val="571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err="1">
              <a:latin typeface="Arial" panose="020B0604020202020204" pitchFamily="34" charset="0"/>
              <a:cs typeface="Arial" panose="020B0604020202020204" pitchFamily="34" charset="0"/>
            </a:rPr>
            <a:t>Tuổi</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cao</a:t>
          </a:r>
          <a:r>
            <a:rPr lang="en-US" sz="2400" kern="1200" dirty="0">
              <a:latin typeface="Arial" panose="020B0604020202020204" pitchFamily="34" charset="0"/>
              <a:cs typeface="Arial" panose="020B0604020202020204" pitchFamily="34" charset="0"/>
            </a:rPr>
            <a:t> </a:t>
          </a:r>
          <a:r>
            <a:rPr lang="en-US" sz="1600" kern="1200" baseline="30000" dirty="0">
              <a:latin typeface="Arial" panose="020B0604020202020204" pitchFamily="34" charset="0"/>
              <a:cs typeface="Arial" panose="020B0604020202020204" pitchFamily="34" charset="0"/>
            </a:rPr>
            <a:t>2</a:t>
          </a:r>
          <a:endParaRPr lang="en-US" sz="2400" kern="1200" dirty="0">
            <a:latin typeface="Arial" panose="020B0604020202020204" pitchFamily="34" charset="0"/>
            <a:cs typeface="Arial" panose="020B0604020202020204" pitchFamily="34" charset="0"/>
          </a:endParaRPr>
        </a:p>
      </dsp:txBody>
      <dsp:txXfrm>
        <a:off x="4697571" y="1407648"/>
        <a:ext cx="1416443" cy="887095"/>
      </dsp:txXfrm>
    </dsp:sp>
    <dsp:sp modelId="{D3AECF2A-B117-43B1-A4D1-DD81B0428BD3}">
      <dsp:nvSpPr>
        <dsp:cNvPr id="0" name=""/>
        <dsp:cNvSpPr/>
      </dsp:nvSpPr>
      <dsp:spPr>
        <a:xfrm>
          <a:off x="1569764" y="492633"/>
          <a:ext cx="3932258" cy="3932258"/>
        </a:xfrm>
        <a:custGeom>
          <a:avLst/>
          <a:gdLst/>
          <a:ahLst/>
          <a:cxnLst/>
          <a:rect l="0" t="0" r="0" b="0"/>
          <a:pathLst>
            <a:path>
              <a:moveTo>
                <a:pt x="3929534" y="1862677"/>
              </a:moveTo>
              <a:arcTo wR="1966129" hR="1966129" stAng="21419033" swAng="2198199"/>
            </a:path>
          </a:pathLst>
        </a:custGeom>
        <a:noFill/>
        <a:ln w="6350" cap="flat" cmpd="sng" algn="ctr">
          <a:solidFill>
            <a:schemeClr val="accent5">
              <a:shade val="90000"/>
              <a:hueOff val="67824"/>
              <a:satOff val="-156"/>
              <a:lumOff val="4968"/>
              <a:alphaOff val="0"/>
            </a:schemeClr>
          </a:solidFill>
          <a:prstDash val="solid"/>
          <a:miter lim="800000"/>
        </a:ln>
        <a:effectLst/>
      </dsp:spPr>
      <dsp:style>
        <a:lnRef idx="1">
          <a:scrgbClr r="0" g="0" b="0"/>
        </a:lnRef>
        <a:fillRef idx="0">
          <a:scrgbClr r="0" g="0" b="0"/>
        </a:fillRef>
        <a:effectRef idx="0">
          <a:scrgbClr r="0" g="0" b="0"/>
        </a:effectRef>
        <a:fontRef idx="minor"/>
      </dsp:style>
    </dsp:sp>
    <dsp:sp modelId="{09DA1A9B-13D5-4096-8DA9-4909C8F26F6E}">
      <dsp:nvSpPr>
        <dsp:cNvPr id="0" name=""/>
        <dsp:cNvSpPr/>
      </dsp:nvSpPr>
      <dsp:spPr>
        <a:xfrm>
          <a:off x="3935343" y="3557857"/>
          <a:ext cx="1512423" cy="983075"/>
        </a:xfrm>
        <a:prstGeom prst="roundRect">
          <a:avLst/>
        </a:prstGeom>
        <a:solidFill>
          <a:schemeClr val="accent5">
            <a:shade val="80000"/>
            <a:hueOff val="135632"/>
            <a:satOff val="2588"/>
            <a:lumOff val="1142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a:latin typeface="Arial" panose="020B0604020202020204" pitchFamily="34" charset="0"/>
              <a:cs typeface="Arial" panose="020B0604020202020204" pitchFamily="34" charset="0"/>
            </a:rPr>
            <a:t>Sau </a:t>
          </a:r>
          <a:r>
            <a:rPr lang="en-US" sz="2400" kern="1200" dirty="0" err="1">
              <a:latin typeface="Arial" panose="020B0604020202020204" pitchFamily="34" charset="0"/>
              <a:cs typeface="Arial" panose="020B0604020202020204" pitchFamily="34" charset="0"/>
            </a:rPr>
            <a:t>đợt</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cấp</a:t>
          </a:r>
          <a:r>
            <a:rPr lang="en-US" sz="2400" kern="1200" dirty="0">
              <a:latin typeface="Arial" panose="020B0604020202020204" pitchFamily="34" charset="0"/>
              <a:cs typeface="Arial" panose="020B0604020202020204" pitchFamily="34" charset="0"/>
            </a:rPr>
            <a:t> </a:t>
          </a:r>
          <a:r>
            <a:rPr lang="en-US" sz="1600" kern="1200" baseline="30000" dirty="0">
              <a:latin typeface="Arial" panose="020B0604020202020204" pitchFamily="34" charset="0"/>
              <a:cs typeface="Arial" panose="020B0604020202020204" pitchFamily="34" charset="0"/>
            </a:rPr>
            <a:t>3</a:t>
          </a:r>
          <a:endParaRPr lang="en-US" sz="2400" kern="1200" dirty="0">
            <a:latin typeface="Arial" panose="020B0604020202020204" pitchFamily="34" charset="0"/>
            <a:cs typeface="Arial" panose="020B0604020202020204" pitchFamily="34" charset="0"/>
          </a:endParaRPr>
        </a:p>
      </dsp:txBody>
      <dsp:txXfrm>
        <a:off x="3983333" y="3605847"/>
        <a:ext cx="1416443" cy="887095"/>
      </dsp:txXfrm>
    </dsp:sp>
    <dsp:sp modelId="{25D8C95E-04E2-4AD5-BD7F-407C6C04A4A1}">
      <dsp:nvSpPr>
        <dsp:cNvPr id="0" name=""/>
        <dsp:cNvSpPr/>
      </dsp:nvSpPr>
      <dsp:spPr>
        <a:xfrm>
          <a:off x="1569764" y="492633"/>
          <a:ext cx="3932258" cy="3932258"/>
        </a:xfrm>
        <a:custGeom>
          <a:avLst/>
          <a:gdLst/>
          <a:ahLst/>
          <a:cxnLst/>
          <a:rect l="0" t="0" r="0" b="0"/>
          <a:pathLst>
            <a:path>
              <a:moveTo>
                <a:pt x="2357753" y="3892860"/>
              </a:moveTo>
              <a:arcTo wR="1966129" hR="1966129" stAng="4710640" swAng="1378720"/>
            </a:path>
          </a:pathLst>
        </a:custGeom>
        <a:noFill/>
        <a:ln w="6350" cap="flat" cmpd="sng" algn="ctr">
          <a:solidFill>
            <a:schemeClr val="accent5">
              <a:shade val="90000"/>
              <a:hueOff val="135647"/>
              <a:satOff val="-313"/>
              <a:lumOff val="9936"/>
              <a:alphaOff val="0"/>
            </a:schemeClr>
          </a:solidFill>
          <a:prstDash val="solid"/>
          <a:miter lim="800000"/>
        </a:ln>
        <a:effectLst/>
      </dsp:spPr>
      <dsp:style>
        <a:lnRef idx="1">
          <a:scrgbClr r="0" g="0" b="0"/>
        </a:lnRef>
        <a:fillRef idx="0">
          <a:scrgbClr r="0" g="0" b="0"/>
        </a:fillRef>
        <a:effectRef idx="0">
          <a:scrgbClr r="0" g="0" b="0"/>
        </a:effectRef>
        <a:fontRef idx="minor"/>
      </dsp:style>
    </dsp:sp>
    <dsp:sp modelId="{EDE6C316-D961-476C-AFF8-65E2DB2EB11C}">
      <dsp:nvSpPr>
        <dsp:cNvPr id="0" name=""/>
        <dsp:cNvSpPr/>
      </dsp:nvSpPr>
      <dsp:spPr>
        <a:xfrm>
          <a:off x="1624020" y="3557857"/>
          <a:ext cx="1512423" cy="983075"/>
        </a:xfrm>
        <a:prstGeom prst="roundRect">
          <a:avLst/>
        </a:prstGeom>
        <a:solidFill>
          <a:schemeClr val="accent5">
            <a:shade val="80000"/>
            <a:hueOff val="203448"/>
            <a:satOff val="3881"/>
            <a:lumOff val="1714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Arial" panose="020B0604020202020204" pitchFamily="34" charset="0"/>
              <a:cs typeface="Arial" panose="020B0604020202020204" pitchFamily="34" charset="0"/>
            </a:rPr>
            <a:t>Căng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phồng</a:t>
          </a:r>
          <a:r>
            <a:rPr lang="en-US" sz="2000" kern="1200" dirty="0">
              <a:latin typeface="Arial" panose="020B0604020202020204" pitchFamily="34" charset="0"/>
              <a:cs typeface="Arial" panose="020B0604020202020204" pitchFamily="34" charset="0"/>
            </a:rPr>
            <a:t> </a:t>
          </a:r>
          <a:r>
            <a:rPr lang="en-US" sz="2000" kern="1200" dirty="0" err="1">
              <a:latin typeface="Arial" panose="020B0604020202020204" pitchFamily="34" charset="0"/>
              <a:cs typeface="Arial" panose="020B0604020202020204" pitchFamily="34" charset="0"/>
            </a:rPr>
            <a:t>phổi</a:t>
          </a:r>
          <a:r>
            <a:rPr lang="en-US" sz="2000" kern="1200" dirty="0">
              <a:latin typeface="Arial" panose="020B0604020202020204" pitchFamily="34" charset="0"/>
              <a:cs typeface="Arial" panose="020B0604020202020204" pitchFamily="34" charset="0"/>
            </a:rPr>
            <a:t> </a:t>
          </a:r>
          <a:r>
            <a:rPr lang="en-US" sz="1600" kern="1200" baseline="30000" dirty="0">
              <a:latin typeface="Arial" panose="020B0604020202020204" pitchFamily="34" charset="0"/>
              <a:cs typeface="Arial" panose="020B0604020202020204" pitchFamily="34" charset="0"/>
            </a:rPr>
            <a:t>4</a:t>
          </a:r>
          <a:endParaRPr lang="en-US" sz="2000" kern="1200" dirty="0">
            <a:latin typeface="Arial" panose="020B0604020202020204" pitchFamily="34" charset="0"/>
            <a:cs typeface="Arial" panose="020B0604020202020204" pitchFamily="34" charset="0"/>
          </a:endParaRPr>
        </a:p>
      </dsp:txBody>
      <dsp:txXfrm>
        <a:off x="1672010" y="3605847"/>
        <a:ext cx="1416443" cy="887095"/>
      </dsp:txXfrm>
    </dsp:sp>
    <dsp:sp modelId="{5293D1DD-7439-4441-9DD3-31D8A912A6F8}">
      <dsp:nvSpPr>
        <dsp:cNvPr id="0" name=""/>
        <dsp:cNvSpPr/>
      </dsp:nvSpPr>
      <dsp:spPr>
        <a:xfrm>
          <a:off x="1569764" y="492633"/>
          <a:ext cx="3932258" cy="3932258"/>
        </a:xfrm>
        <a:custGeom>
          <a:avLst/>
          <a:gdLst/>
          <a:ahLst/>
          <a:cxnLst/>
          <a:rect l="0" t="0" r="0" b="0"/>
          <a:pathLst>
            <a:path>
              <a:moveTo>
                <a:pt x="328888" y="3054755"/>
              </a:moveTo>
              <a:arcTo wR="1966129" hR="1966129" stAng="8782768" swAng="2198199"/>
            </a:path>
          </a:pathLst>
        </a:custGeom>
        <a:noFill/>
        <a:ln w="6350" cap="flat" cmpd="sng" algn="ctr">
          <a:solidFill>
            <a:schemeClr val="accent5">
              <a:shade val="90000"/>
              <a:hueOff val="203471"/>
              <a:satOff val="-469"/>
              <a:lumOff val="14903"/>
              <a:alphaOff val="0"/>
            </a:schemeClr>
          </a:solidFill>
          <a:prstDash val="solid"/>
          <a:miter lim="800000"/>
        </a:ln>
        <a:effectLst/>
      </dsp:spPr>
      <dsp:style>
        <a:lnRef idx="1">
          <a:scrgbClr r="0" g="0" b="0"/>
        </a:lnRef>
        <a:fillRef idx="0">
          <a:scrgbClr r="0" g="0" b="0"/>
        </a:fillRef>
        <a:effectRef idx="0">
          <a:scrgbClr r="0" g="0" b="0"/>
        </a:effectRef>
        <a:fontRef idx="minor"/>
      </dsp:style>
    </dsp:sp>
    <dsp:sp modelId="{E3ABD43D-0A06-4D08-A0EA-67AE0A14DC64}">
      <dsp:nvSpPr>
        <dsp:cNvPr id="0" name=""/>
        <dsp:cNvSpPr/>
      </dsp:nvSpPr>
      <dsp:spPr>
        <a:xfrm>
          <a:off x="909782" y="1359658"/>
          <a:ext cx="1512423" cy="983075"/>
        </a:xfrm>
        <a:prstGeom prst="roundRect">
          <a:avLst/>
        </a:prstGeom>
        <a:solidFill>
          <a:schemeClr val="accent5">
            <a:shade val="80000"/>
            <a:hueOff val="271263"/>
            <a:satOff val="5175"/>
            <a:lumOff val="2285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dirty="0" err="1">
              <a:latin typeface="Arial" panose="020B0604020202020204" pitchFamily="34" charset="0"/>
              <a:cs typeface="Arial" panose="020B0604020202020204" pitchFamily="34" charset="0"/>
            </a:rPr>
            <a:t>Thấp</a:t>
          </a:r>
          <a:r>
            <a:rPr lang="en-US" sz="2400" kern="1200" dirty="0">
              <a:latin typeface="Arial" panose="020B0604020202020204" pitchFamily="34" charset="0"/>
              <a:cs typeface="Arial" panose="020B0604020202020204" pitchFamily="34" charset="0"/>
            </a:rPr>
            <a:t> </a:t>
          </a:r>
          <a:r>
            <a:rPr lang="en-US" sz="2400" kern="1200" dirty="0" err="1">
              <a:latin typeface="Arial" panose="020B0604020202020204" pitchFamily="34" charset="0"/>
              <a:cs typeface="Arial" panose="020B0604020202020204" pitchFamily="34" charset="0"/>
            </a:rPr>
            <a:t>bé</a:t>
          </a:r>
          <a:r>
            <a:rPr lang="en-US" sz="2400" kern="1200" dirty="0">
              <a:latin typeface="Arial" panose="020B0604020202020204" pitchFamily="34" charset="0"/>
              <a:cs typeface="Arial" panose="020B0604020202020204" pitchFamily="34" charset="0"/>
            </a:rPr>
            <a:t> </a:t>
          </a:r>
          <a:r>
            <a:rPr lang="en-US" sz="1600" kern="1200" baseline="30000" dirty="0">
              <a:latin typeface="Arial" panose="020B0604020202020204" pitchFamily="34" charset="0"/>
              <a:cs typeface="Arial" panose="020B0604020202020204" pitchFamily="34" charset="0"/>
            </a:rPr>
            <a:t>5</a:t>
          </a:r>
          <a:endParaRPr lang="en-US" sz="2400" kern="1200" dirty="0">
            <a:latin typeface="Arial" panose="020B0604020202020204" pitchFamily="34" charset="0"/>
            <a:cs typeface="Arial" panose="020B0604020202020204" pitchFamily="34" charset="0"/>
          </a:endParaRPr>
        </a:p>
      </dsp:txBody>
      <dsp:txXfrm>
        <a:off x="957772" y="1407648"/>
        <a:ext cx="1416443" cy="887095"/>
      </dsp:txXfrm>
    </dsp:sp>
    <dsp:sp modelId="{BE66A844-16EB-471D-8AEE-AC7C5812D116}">
      <dsp:nvSpPr>
        <dsp:cNvPr id="0" name=""/>
        <dsp:cNvSpPr/>
      </dsp:nvSpPr>
      <dsp:spPr>
        <a:xfrm>
          <a:off x="1569764" y="492633"/>
          <a:ext cx="3932258" cy="3932258"/>
        </a:xfrm>
        <a:custGeom>
          <a:avLst/>
          <a:gdLst/>
          <a:ahLst/>
          <a:cxnLst/>
          <a:rect l="0" t="0" r="0" b="0"/>
          <a:pathLst>
            <a:path>
              <a:moveTo>
                <a:pt x="342246" y="857675"/>
              </a:moveTo>
              <a:arcTo wR="1966129" hR="1966129" stAng="12859034" swAng="1964005"/>
            </a:path>
          </a:pathLst>
        </a:custGeom>
        <a:noFill/>
        <a:ln w="6350" cap="flat" cmpd="sng" algn="ctr">
          <a:solidFill>
            <a:schemeClr val="accent5">
              <a:shade val="90000"/>
              <a:hueOff val="271295"/>
              <a:satOff val="-626"/>
              <a:lumOff val="19871"/>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9CB3BB-84DD-45A1-AAE0-4658F29B2CBF}">
      <dsp:nvSpPr>
        <dsp:cNvPr id="0" name=""/>
        <dsp:cNvSpPr/>
      </dsp:nvSpPr>
      <dsp:spPr>
        <a:xfrm>
          <a:off x="2" y="0"/>
          <a:ext cx="2501782" cy="439708"/>
        </a:xfrm>
        <a:prstGeom prst="homePlate">
          <a:avLst/>
        </a:prstGeom>
        <a:solidFill>
          <a:srgbClr val="F89A2C"/>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6012"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1" kern="1200" dirty="0" err="1">
              <a:solidFill>
                <a:schemeClr val="tx1"/>
              </a:solidFill>
              <a:latin typeface="Arial" panose="020B0604020202020204" pitchFamily="34" charset="0"/>
              <a:ea typeface="+mn-ea"/>
              <a:cs typeface="Arial" panose="020B0604020202020204" pitchFamily="34" charset="0"/>
            </a:rPr>
            <a:t>Gộp</a:t>
          </a:r>
          <a:r>
            <a:rPr lang="en-GB" sz="1800" b="1" kern="1200" dirty="0">
              <a:solidFill>
                <a:schemeClr val="tx1"/>
              </a:solidFill>
              <a:latin typeface="Arial" panose="020B0604020202020204" pitchFamily="34" charset="0"/>
              <a:ea typeface="+mn-ea"/>
              <a:cs typeface="Arial" panose="020B0604020202020204" pitchFamily="34" charset="0"/>
            </a:rPr>
            <a:t> 6 RCT</a:t>
          </a:r>
        </a:p>
      </dsp:txBody>
      <dsp:txXfrm>
        <a:off x="2" y="0"/>
        <a:ext cx="2391855" cy="439708"/>
      </dsp:txXfrm>
    </dsp:sp>
    <dsp:sp modelId="{98325128-F890-4321-AA8E-C3A8DE68FCD9}">
      <dsp:nvSpPr>
        <dsp:cNvPr id="0" name=""/>
        <dsp:cNvSpPr/>
      </dsp:nvSpPr>
      <dsp:spPr>
        <a:xfrm>
          <a:off x="2136408" y="0"/>
          <a:ext cx="1828307" cy="439708"/>
        </a:xfrm>
        <a:prstGeom prst="chevron">
          <a:avLst/>
        </a:prstGeom>
        <a:solidFill>
          <a:srgbClr val="FCD19F"/>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chemeClr val="tx1"/>
              </a:solidFill>
              <a:latin typeface="Arial" panose="020B0604020202020204" pitchFamily="34" charset="0"/>
              <a:ea typeface="+mn-ea"/>
              <a:cs typeface="Arial" panose="020B0604020202020204" pitchFamily="34" charset="0"/>
            </a:rPr>
            <a:t>DYNAGITO</a:t>
          </a:r>
        </a:p>
      </dsp:txBody>
      <dsp:txXfrm>
        <a:off x="2356262" y="0"/>
        <a:ext cx="1388599" cy="439708"/>
      </dsp:txXfrm>
    </dsp:sp>
    <dsp:sp modelId="{C1BBD8E6-F7AC-45AD-80FF-8ED517579E83}">
      <dsp:nvSpPr>
        <dsp:cNvPr id="0" name=""/>
        <dsp:cNvSpPr/>
      </dsp:nvSpPr>
      <dsp:spPr>
        <a:xfrm>
          <a:off x="3599054" y="0"/>
          <a:ext cx="1828307" cy="439708"/>
        </a:xfrm>
        <a:prstGeom prst="chevron">
          <a:avLst/>
        </a:prstGeom>
        <a:solidFill>
          <a:srgbClr val="C1E6F5"/>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US" sz="1800" b="0" kern="1200" dirty="0">
              <a:solidFill>
                <a:schemeClr val="tx1"/>
              </a:solidFill>
              <a:latin typeface="Arial" panose="020B0604020202020204" pitchFamily="34" charset="0"/>
              <a:ea typeface="+mn-ea"/>
              <a:cs typeface="Arial" panose="020B0604020202020204" pitchFamily="34" charset="0"/>
            </a:rPr>
            <a:t>TONADO</a:t>
          </a:r>
          <a:r>
            <a:rPr lang="en-US" sz="1800" b="0" kern="1200" baseline="30000" dirty="0">
              <a:solidFill>
                <a:schemeClr val="tx1"/>
              </a:solidFill>
              <a:latin typeface="Arial" panose="020B0604020202020204" pitchFamily="34" charset="0"/>
              <a:ea typeface="+mn-ea"/>
              <a:cs typeface="Arial" panose="020B0604020202020204" pitchFamily="34" charset="0"/>
            </a:rPr>
            <a:t>®</a:t>
          </a:r>
          <a:r>
            <a:rPr lang="en-US" sz="1800" b="0" kern="1200" dirty="0">
              <a:solidFill>
                <a:schemeClr val="tx1"/>
              </a:solidFill>
              <a:latin typeface="Arial" panose="020B0604020202020204" pitchFamily="34" charset="0"/>
              <a:ea typeface="+mn-ea"/>
              <a:cs typeface="Arial" panose="020B0604020202020204" pitchFamily="34" charset="0"/>
            </a:rPr>
            <a:t> 1</a:t>
          </a:r>
          <a:endParaRPr lang="en-GB" sz="1800" b="0" kern="1200" dirty="0">
            <a:solidFill>
              <a:schemeClr val="tx1"/>
            </a:solidFill>
            <a:latin typeface="Arial" panose="020B0604020202020204" pitchFamily="34" charset="0"/>
            <a:ea typeface="+mn-ea"/>
            <a:cs typeface="Arial" panose="020B0604020202020204" pitchFamily="34" charset="0"/>
          </a:endParaRPr>
        </a:p>
      </dsp:txBody>
      <dsp:txXfrm>
        <a:off x="3818908" y="0"/>
        <a:ext cx="1388599" cy="439708"/>
      </dsp:txXfrm>
    </dsp:sp>
    <dsp:sp modelId="{B4F05C92-68EE-4910-830D-322677B56917}">
      <dsp:nvSpPr>
        <dsp:cNvPr id="0" name=""/>
        <dsp:cNvSpPr/>
      </dsp:nvSpPr>
      <dsp:spPr>
        <a:xfrm>
          <a:off x="5061700" y="0"/>
          <a:ext cx="1828307" cy="439708"/>
        </a:xfrm>
        <a:prstGeom prst="chevron">
          <a:avLst/>
        </a:prstGeom>
        <a:solidFill>
          <a:srgbClr val="A6DBF1"/>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US" sz="1800" b="0" kern="1200" dirty="0">
              <a:solidFill>
                <a:schemeClr val="tx1"/>
              </a:solidFill>
              <a:latin typeface="Arial" panose="020B0604020202020204" pitchFamily="34" charset="0"/>
              <a:ea typeface="+mn-ea"/>
              <a:cs typeface="Arial" panose="020B0604020202020204" pitchFamily="34" charset="0"/>
            </a:rPr>
            <a:t>TONADO</a:t>
          </a:r>
          <a:r>
            <a:rPr lang="en-US" sz="1800" b="0" kern="1200" baseline="30000" dirty="0">
              <a:solidFill>
                <a:schemeClr val="tx1"/>
              </a:solidFill>
              <a:latin typeface="Arial" panose="020B0604020202020204" pitchFamily="34" charset="0"/>
              <a:ea typeface="+mn-ea"/>
              <a:cs typeface="Arial" panose="020B0604020202020204" pitchFamily="34" charset="0"/>
            </a:rPr>
            <a:t>®</a:t>
          </a:r>
          <a:r>
            <a:rPr lang="en-US" sz="1800" b="0" kern="1200" dirty="0">
              <a:solidFill>
                <a:schemeClr val="tx1"/>
              </a:solidFill>
              <a:latin typeface="Arial" panose="020B0604020202020204" pitchFamily="34" charset="0"/>
              <a:ea typeface="+mn-ea"/>
              <a:cs typeface="Arial" panose="020B0604020202020204" pitchFamily="34" charset="0"/>
            </a:rPr>
            <a:t> 2</a:t>
          </a:r>
          <a:endParaRPr lang="en-GB" sz="1800" b="0" kern="1200" dirty="0">
            <a:solidFill>
              <a:schemeClr val="tx1"/>
            </a:solidFill>
            <a:latin typeface="Arial" panose="020B0604020202020204" pitchFamily="34" charset="0"/>
            <a:ea typeface="+mn-ea"/>
            <a:cs typeface="Arial" panose="020B0604020202020204" pitchFamily="34" charset="0"/>
          </a:endParaRPr>
        </a:p>
      </dsp:txBody>
      <dsp:txXfrm>
        <a:off x="5281554" y="0"/>
        <a:ext cx="1388599" cy="439708"/>
      </dsp:txXfrm>
    </dsp:sp>
    <dsp:sp modelId="{371D3AB1-12FB-46C6-A12C-D311053ECC3C}">
      <dsp:nvSpPr>
        <dsp:cNvPr id="0" name=""/>
        <dsp:cNvSpPr/>
      </dsp:nvSpPr>
      <dsp:spPr>
        <a:xfrm>
          <a:off x="6524346" y="0"/>
          <a:ext cx="1828307" cy="439708"/>
        </a:xfrm>
        <a:prstGeom prst="chevron">
          <a:avLst/>
        </a:prstGeom>
        <a:solidFill>
          <a:srgbClr val="74C6E9"/>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chemeClr val="tx1"/>
              </a:solidFill>
              <a:latin typeface="Arial" panose="020B0604020202020204" pitchFamily="34" charset="0"/>
              <a:ea typeface="+mn-ea"/>
              <a:cs typeface="Arial" panose="020B0604020202020204" pitchFamily="34" charset="0"/>
            </a:rPr>
            <a:t>WISDOM</a:t>
          </a:r>
        </a:p>
      </dsp:txBody>
      <dsp:txXfrm>
        <a:off x="6744200" y="0"/>
        <a:ext cx="1388599" cy="439708"/>
      </dsp:txXfrm>
    </dsp:sp>
    <dsp:sp modelId="{93EFF663-0018-4012-B3E1-08A414248437}">
      <dsp:nvSpPr>
        <dsp:cNvPr id="0" name=""/>
        <dsp:cNvSpPr/>
      </dsp:nvSpPr>
      <dsp:spPr>
        <a:xfrm>
          <a:off x="7986992" y="0"/>
          <a:ext cx="1828307" cy="439708"/>
        </a:xfrm>
        <a:prstGeom prst="chevron">
          <a:avLst/>
        </a:prstGeom>
        <a:solidFill>
          <a:srgbClr val="46B3E2"/>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chemeClr val="tx1"/>
              </a:solidFill>
              <a:latin typeface="Arial" panose="020B0604020202020204" pitchFamily="34" charset="0"/>
              <a:ea typeface="+mn-ea"/>
              <a:cs typeface="Arial" panose="020B0604020202020204" pitchFamily="34" charset="0"/>
            </a:rPr>
            <a:t>UPLIFT</a:t>
          </a:r>
        </a:p>
      </dsp:txBody>
      <dsp:txXfrm>
        <a:off x="8206846" y="0"/>
        <a:ext cx="1388599" cy="439708"/>
      </dsp:txXfrm>
    </dsp:sp>
    <dsp:sp modelId="{AA00031A-D1A8-4873-A26A-727C6BCEDA9F}">
      <dsp:nvSpPr>
        <dsp:cNvPr id="0" name=""/>
        <dsp:cNvSpPr/>
      </dsp:nvSpPr>
      <dsp:spPr>
        <a:xfrm>
          <a:off x="9449638" y="0"/>
          <a:ext cx="1828307" cy="439708"/>
        </a:xfrm>
        <a:prstGeom prst="chevron">
          <a:avLst/>
        </a:prstGeom>
        <a:solidFill>
          <a:srgbClr val="0197D7"/>
        </a:solidFill>
        <a:ln w="12700" cap="flat" cmpd="sng" algn="ctr">
          <a:solidFill>
            <a:sysClr val="window" lastClr="FFFFFF">
              <a:hueOff val="0"/>
              <a:satOff val="0"/>
              <a:lumOff val="0"/>
              <a:alphaOff val="0"/>
            </a:sys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48006" rIns="24003" bIns="48006" numCol="1" spcCol="1270" anchor="ctr" anchorCtr="0">
          <a:noAutofit/>
        </a:bodyPr>
        <a:lstStyle/>
        <a:p>
          <a:pPr marL="0" lvl="0" indent="0" algn="ctr" defTabSz="800100">
            <a:lnSpc>
              <a:spcPct val="90000"/>
            </a:lnSpc>
            <a:spcBef>
              <a:spcPct val="0"/>
            </a:spcBef>
            <a:spcAft>
              <a:spcPct val="35000"/>
            </a:spcAft>
            <a:buNone/>
          </a:pPr>
          <a:r>
            <a:rPr lang="en-GB" sz="1800" b="0" kern="1200" dirty="0">
              <a:solidFill>
                <a:schemeClr val="tx1"/>
              </a:solidFill>
              <a:latin typeface="Arial" panose="020B0604020202020204" pitchFamily="34" charset="0"/>
              <a:ea typeface="+mn-ea"/>
              <a:cs typeface="Arial" panose="020B0604020202020204" pitchFamily="34" charset="0"/>
            </a:rPr>
            <a:t>TIOSPIR</a:t>
          </a:r>
        </a:p>
      </dsp:txBody>
      <dsp:txXfrm>
        <a:off x="9669492" y="0"/>
        <a:ext cx="1388599" cy="43970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7A54BD-5C8E-4FE6-972C-0B7F4C1415EA}">
      <dsp:nvSpPr>
        <dsp:cNvPr id="0" name=""/>
        <dsp:cNvSpPr/>
      </dsp:nvSpPr>
      <dsp:spPr>
        <a:xfrm>
          <a:off x="819815" y="0"/>
          <a:ext cx="7353207" cy="4339015"/>
        </a:xfrm>
        <a:prstGeom prst="swooshArrow">
          <a:avLst>
            <a:gd name="adj1" fmla="val 25000"/>
            <a:gd name="adj2" fmla="val 25000"/>
          </a:avLst>
        </a:prstGeom>
        <a:gradFill rotWithShape="0">
          <a:gsLst>
            <a:gs pos="36000">
              <a:srgbClr val="B8EBF6"/>
            </a:gs>
            <a:gs pos="34000">
              <a:srgbClr val="B8EBF6"/>
            </a:gs>
            <a:gs pos="54000">
              <a:srgbClr val="B8EBF6"/>
            </a:gs>
            <a:gs pos="71000">
              <a:srgbClr val="B8EBF6">
                <a:lumMod val="39000"/>
                <a:lumOff val="61000"/>
                <a:alpha val="44000"/>
              </a:srgbClr>
            </a:gs>
          </a:gsLst>
          <a:lin ang="5400000" scaled="1"/>
        </a:gradFill>
        <a:ln>
          <a:noFill/>
        </a:ln>
        <a:effectLst/>
      </dsp:spPr>
      <dsp:style>
        <a:lnRef idx="0">
          <a:scrgbClr r="0" g="0" b="0"/>
        </a:lnRef>
        <a:fillRef idx="1">
          <a:scrgbClr r="0" g="0" b="0"/>
        </a:fillRef>
        <a:effectRef idx="0">
          <a:scrgbClr r="0" g="0" b="0"/>
        </a:effectRef>
        <a:fontRef idx="minor"/>
      </dsp:style>
    </dsp:sp>
    <dsp:sp modelId="{51C949C8-F8D2-427A-B047-17EFAA4A337E}">
      <dsp:nvSpPr>
        <dsp:cNvPr id="0" name=""/>
        <dsp:cNvSpPr/>
      </dsp:nvSpPr>
      <dsp:spPr>
        <a:xfrm>
          <a:off x="8641690" y="2911950"/>
          <a:ext cx="513739" cy="513739"/>
        </a:xfrm>
        <a:prstGeom prst="ellipse">
          <a:avLst/>
        </a:prstGeom>
        <a:no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6C1124A-74C7-445B-92F2-767736D14FD7}">
      <dsp:nvSpPr>
        <dsp:cNvPr id="0" name=""/>
        <dsp:cNvSpPr/>
      </dsp:nvSpPr>
      <dsp:spPr>
        <a:xfrm>
          <a:off x="3883472" y="1136821"/>
          <a:ext cx="2776969" cy="3202193"/>
        </a:xfrm>
        <a:prstGeom prst="round2Diag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72220" bIns="0" numCol="1" spcCol="1270" anchor="t" anchorCtr="0">
          <a:noAutofit/>
        </a:bodyPr>
        <a:lstStyle/>
        <a:p>
          <a:pPr marL="0" lvl="0" indent="0" algn="r" defTabSz="1066800">
            <a:lnSpc>
              <a:spcPct val="90000"/>
            </a:lnSpc>
            <a:spcBef>
              <a:spcPct val="0"/>
            </a:spcBef>
            <a:spcAft>
              <a:spcPct val="35000"/>
            </a:spcAft>
            <a:buNone/>
          </a:pPr>
          <a:endParaRPr lang="en-US" sz="2400" kern="1200">
            <a:solidFill>
              <a:sysClr val="windowText" lastClr="000000">
                <a:hueOff val="0"/>
                <a:satOff val="0"/>
                <a:lumOff val="0"/>
                <a:alphaOff val="0"/>
              </a:sysClr>
            </a:solidFill>
            <a:latin typeface="Calibri" panose="020F0502020204030204"/>
            <a:ea typeface="+mn-ea"/>
            <a:cs typeface="+mn-cs"/>
          </a:endParaRPr>
        </a:p>
      </dsp:txBody>
      <dsp:txXfrm>
        <a:off x="4019032" y="1272381"/>
        <a:ext cx="2505849" cy="2931073"/>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5.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0.74591</cdr:x>
      <cdr:y>0.59634</cdr:y>
    </cdr:from>
    <cdr:to>
      <cdr:x>0.77708</cdr:x>
      <cdr:y>0.75852</cdr:y>
    </cdr:to>
    <cdr:sp macro="" textlink="">
      <cdr:nvSpPr>
        <cdr:cNvPr id="2" name="Left Brace 1">
          <a:extLst xmlns:a="http://schemas.openxmlformats.org/drawingml/2006/main">
            <a:ext uri="{FF2B5EF4-FFF2-40B4-BE49-F238E27FC236}">
              <a16:creationId xmlns:a16="http://schemas.microsoft.com/office/drawing/2014/main" id="{1600EE33-1A50-42B2-A14D-E9F72E1DC33C}"/>
            </a:ext>
          </a:extLst>
        </cdr:cNvPr>
        <cdr:cNvSpPr/>
      </cdr:nvSpPr>
      <cdr:spPr>
        <a:xfrm xmlns:a="http://schemas.openxmlformats.org/drawingml/2006/main">
          <a:off x="4280775" y="1998500"/>
          <a:ext cx="178886" cy="543513"/>
        </a:xfrm>
        <a:prstGeom xmlns:a="http://schemas.openxmlformats.org/drawingml/2006/main" prst="leftBrac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xmlns:a="http://schemas.openxmlformats.org/drawingml/2006/main"/>
        <a:p xmlns:a="http://schemas.openxmlformats.org/drawingml/2006/main">
          <a:endParaRPr lang="en-US" dirty="0"/>
        </a:p>
      </cdr:txBody>
    </cdr:sp>
  </cdr:relSizeAnchor>
</c:userShapes>
</file>

<file path=ppt/drawings/drawing2.xml><?xml version="1.0" encoding="utf-8"?>
<c:userShapes xmlns:c="http://schemas.openxmlformats.org/drawingml/2006/chart">
  <cdr:relSizeAnchor xmlns:cdr="http://schemas.openxmlformats.org/drawingml/2006/chartDrawing">
    <cdr:from>
      <cdr:x>0.11671</cdr:x>
      <cdr:y>0.02741</cdr:y>
    </cdr:from>
    <cdr:to>
      <cdr:x>0.54617</cdr:x>
      <cdr:y>0.09172</cdr:y>
    </cdr:to>
    <cdr:sp macro="" textlink="">
      <cdr:nvSpPr>
        <cdr:cNvPr id="4" name="TextBox 3">
          <a:extLst xmlns:a="http://schemas.openxmlformats.org/drawingml/2006/main">
            <a:ext uri="{FF2B5EF4-FFF2-40B4-BE49-F238E27FC236}">
              <a16:creationId xmlns:a16="http://schemas.microsoft.com/office/drawing/2014/main" id="{F160DB7D-C2DF-4CAE-B5A0-06AE3236C9BD}"/>
            </a:ext>
          </a:extLst>
        </cdr:cNvPr>
        <cdr:cNvSpPr txBox="1"/>
      </cdr:nvSpPr>
      <cdr:spPr>
        <a:xfrm xmlns:a="http://schemas.openxmlformats.org/drawingml/2006/main">
          <a:off x="510659" y="105865"/>
          <a:ext cx="1878992" cy="24841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GB" sz="1100" b="1" dirty="0">
              <a:solidFill>
                <a:schemeClr val="bg1">
                  <a:lumMod val="50000"/>
                </a:schemeClr>
              </a:solidFill>
              <a:latin typeface="Arial" panose="020B0604020202020204" pitchFamily="34" charset="0"/>
              <a:cs typeface="Arial" panose="020B0604020202020204" pitchFamily="34" charset="0"/>
            </a:rPr>
            <a:t>2 h 30 </a:t>
          </a:r>
          <a:r>
            <a:rPr lang="en-GB" sz="1100" b="1" dirty="0" err="1">
              <a:solidFill>
                <a:schemeClr val="bg1">
                  <a:lumMod val="50000"/>
                </a:schemeClr>
              </a:solidFill>
              <a:latin typeface="Arial" panose="020B0604020202020204" pitchFamily="34" charset="0"/>
              <a:cs typeface="Arial" panose="020B0604020202020204" pitchFamily="34" charset="0"/>
            </a:rPr>
            <a:t>phút</a:t>
          </a:r>
          <a:endParaRPr lang="en-GB" sz="1100" b="1" dirty="0">
            <a:solidFill>
              <a:schemeClr val="bg1">
                <a:lumMod val="50000"/>
              </a:schemeClr>
            </a:solidFill>
            <a:latin typeface="Arial" panose="020B0604020202020204" pitchFamily="34" charset="0"/>
            <a:cs typeface="Arial" panose="020B0604020202020204" pitchFamily="34" charset="0"/>
          </a:endParaRPr>
        </a:p>
      </cdr:txBody>
    </cdr:sp>
  </cdr:relSizeAnchor>
  <cdr:relSizeAnchor xmlns:cdr="http://schemas.openxmlformats.org/drawingml/2006/chartDrawing">
    <cdr:from>
      <cdr:x>0.54161</cdr:x>
      <cdr:y>0.02741</cdr:y>
    </cdr:from>
    <cdr:to>
      <cdr:x>0.97106</cdr:x>
      <cdr:y>0.09172</cdr:y>
    </cdr:to>
    <cdr:sp macro="" textlink="">
      <cdr:nvSpPr>
        <cdr:cNvPr id="5" name="TextBox 1">
          <a:extLst xmlns:a="http://schemas.openxmlformats.org/drawingml/2006/main">
            <a:ext uri="{FF2B5EF4-FFF2-40B4-BE49-F238E27FC236}">
              <a16:creationId xmlns:a16="http://schemas.microsoft.com/office/drawing/2014/main" id="{E75E6708-DF1E-4EFD-9899-A53D95E78E0E}"/>
            </a:ext>
          </a:extLst>
        </cdr:cNvPr>
        <cdr:cNvSpPr txBox="1"/>
      </cdr:nvSpPr>
      <cdr:spPr>
        <a:xfrm xmlns:a="http://schemas.openxmlformats.org/drawingml/2006/main">
          <a:off x="2369704" y="105865"/>
          <a:ext cx="1878992" cy="24841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1100" b="1" dirty="0">
              <a:solidFill>
                <a:schemeClr val="bg1">
                  <a:lumMod val="50000"/>
                </a:schemeClr>
              </a:solidFill>
              <a:latin typeface="Arial" panose="020B0604020202020204" pitchFamily="34" charset="0"/>
              <a:cs typeface="Arial" panose="020B0604020202020204" pitchFamily="34" charset="0"/>
            </a:rPr>
            <a:t>22 h 30 </a:t>
          </a:r>
          <a:r>
            <a:rPr lang="en-GB" sz="1100" b="1" dirty="0" err="1">
              <a:solidFill>
                <a:schemeClr val="bg1">
                  <a:lumMod val="50000"/>
                </a:schemeClr>
              </a:solidFill>
              <a:latin typeface="Arial" panose="020B0604020202020204" pitchFamily="34" charset="0"/>
              <a:cs typeface="Arial" panose="020B0604020202020204" pitchFamily="34" charset="0"/>
            </a:rPr>
            <a:t>phút</a:t>
          </a:r>
          <a:endParaRPr lang="en-GB" sz="1100" b="1" dirty="0">
            <a:solidFill>
              <a:schemeClr val="bg1">
                <a:lumMod val="50000"/>
              </a:schemeClr>
            </a:solidFill>
            <a:latin typeface="Arial" panose="020B0604020202020204" pitchFamily="34" charset="0"/>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0.74591</cdr:x>
      <cdr:y>0.59634</cdr:y>
    </cdr:from>
    <cdr:to>
      <cdr:x>0.77708</cdr:x>
      <cdr:y>0.75852</cdr:y>
    </cdr:to>
    <cdr:sp macro="" textlink="">
      <cdr:nvSpPr>
        <cdr:cNvPr id="2" name="Left Brace 1">
          <a:extLst xmlns:a="http://schemas.openxmlformats.org/drawingml/2006/main">
            <a:ext uri="{FF2B5EF4-FFF2-40B4-BE49-F238E27FC236}">
              <a16:creationId xmlns:a16="http://schemas.microsoft.com/office/drawing/2014/main" id="{1600EE33-1A50-42B2-A14D-E9F72E1DC33C}"/>
            </a:ext>
          </a:extLst>
        </cdr:cNvPr>
        <cdr:cNvSpPr/>
      </cdr:nvSpPr>
      <cdr:spPr>
        <a:xfrm xmlns:a="http://schemas.openxmlformats.org/drawingml/2006/main">
          <a:off x="4280775" y="1998500"/>
          <a:ext cx="178886" cy="543513"/>
        </a:xfrm>
        <a:prstGeom xmlns:a="http://schemas.openxmlformats.org/drawingml/2006/main" prst="leftBrace">
          <a:avLst/>
        </a:prstGeom>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txBody>
        <a:bodyPr xmlns:a="http://schemas.openxmlformats.org/drawingml/2006/main"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xmlns:a="http://schemas.openxmlformats.org/drawingml/2006/main"/>
        <a:p xmlns:a="http://schemas.openxmlformats.org/drawingml/2006/main">
          <a:endParaRPr lang="en-US" dirty="0"/>
        </a:p>
      </cdr:txBody>
    </cdr:sp>
  </cdr:relSizeAnchor>
</c:userShapes>
</file>

<file path=ppt/drawings/drawing4.xml><?xml version="1.0" encoding="utf-8"?>
<c:userShapes xmlns:c="http://schemas.openxmlformats.org/drawingml/2006/chart">
  <cdr:relSizeAnchor xmlns:cdr="http://schemas.openxmlformats.org/drawingml/2006/chartDrawing">
    <cdr:from>
      <cdr:x>0.53438</cdr:x>
      <cdr:y>0</cdr:y>
    </cdr:from>
    <cdr:to>
      <cdr:x>0.63675</cdr:x>
      <cdr:y>0.0742</cdr:y>
    </cdr:to>
    <cdr:sp macro="" textlink="">
      <cdr:nvSpPr>
        <cdr:cNvPr id="2" name="TextBox 12">
          <a:extLst xmlns:a="http://schemas.openxmlformats.org/drawingml/2006/main">
            <a:ext uri="{FF2B5EF4-FFF2-40B4-BE49-F238E27FC236}">
              <a16:creationId xmlns:a16="http://schemas.microsoft.com/office/drawing/2014/main" id="{C9B5ED32-FE3A-4267-BA63-3DD1CB85E323}"/>
            </a:ext>
          </a:extLst>
        </cdr:cNvPr>
        <cdr:cNvSpPr txBox="1"/>
      </cdr:nvSpPr>
      <cdr:spPr>
        <a:xfrm xmlns:a="http://schemas.openxmlformats.org/drawingml/2006/main">
          <a:off x="4343404" y="-2804241"/>
          <a:ext cx="832104"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200" dirty="0"/>
            <a:t>p &lt; 0.001</a:t>
          </a:r>
        </a:p>
      </cdr:txBody>
    </cdr:sp>
  </cdr:relSizeAnchor>
</c:userShapes>
</file>

<file path=ppt/drawings/drawing5.xml><?xml version="1.0" encoding="utf-8"?>
<c:userShapes xmlns:c="http://schemas.openxmlformats.org/drawingml/2006/chart">
  <cdr:relSizeAnchor xmlns:cdr="http://schemas.openxmlformats.org/drawingml/2006/chartDrawing">
    <cdr:from>
      <cdr:x>0.23026</cdr:x>
      <cdr:y>0.18439</cdr:y>
    </cdr:from>
    <cdr:to>
      <cdr:x>0.23026</cdr:x>
      <cdr:y>0.31292</cdr:y>
    </cdr:to>
    <cdr:cxnSp macro="">
      <cdr:nvCxnSpPr>
        <cdr:cNvPr id="3" name="Straight Connector 2">
          <a:extLst xmlns:a="http://schemas.openxmlformats.org/drawingml/2006/main">
            <a:ext uri="{FF2B5EF4-FFF2-40B4-BE49-F238E27FC236}">
              <a16:creationId xmlns:a16="http://schemas.microsoft.com/office/drawing/2014/main" id="{47C84511-8163-4BBD-8D67-448354CD6156}"/>
            </a:ext>
          </a:extLst>
        </cdr:cNvPr>
        <cdr:cNvCxnSpPr/>
      </cdr:nvCxnSpPr>
      <cdr:spPr>
        <a:xfrm xmlns:a="http://schemas.openxmlformats.org/drawingml/2006/main" flipV="1">
          <a:off x="2143549" y="892771"/>
          <a:ext cx="0" cy="622302"/>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0.41769</cdr:x>
      <cdr:y>0.18543</cdr:y>
    </cdr:from>
    <cdr:to>
      <cdr:x>0.41769</cdr:x>
      <cdr:y>0.37539</cdr:y>
    </cdr:to>
    <cdr:cxnSp macro="">
      <cdr:nvCxnSpPr>
        <cdr:cNvPr id="4" name="Straight Connector 3">
          <a:extLst xmlns:a="http://schemas.openxmlformats.org/drawingml/2006/main">
            <a:ext uri="{FF2B5EF4-FFF2-40B4-BE49-F238E27FC236}">
              <a16:creationId xmlns:a16="http://schemas.microsoft.com/office/drawing/2014/main" id="{7E2B6A21-2764-4F32-BD0F-1E13CC132CA3}"/>
            </a:ext>
          </a:extLst>
        </cdr:cNvPr>
        <cdr:cNvCxnSpPr/>
      </cdr:nvCxnSpPr>
      <cdr:spPr>
        <a:xfrm xmlns:a="http://schemas.openxmlformats.org/drawingml/2006/main" flipV="1">
          <a:off x="3888382" y="897806"/>
          <a:ext cx="0" cy="919723"/>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0.22887</cdr:x>
      <cdr:y>0.18605</cdr:y>
    </cdr:from>
    <cdr:to>
      <cdr:x>0.41939</cdr:x>
      <cdr:y>0.18605</cdr:y>
    </cdr:to>
    <cdr:cxnSp macro="">
      <cdr:nvCxnSpPr>
        <cdr:cNvPr id="6" name="Straight Connector 5">
          <a:extLst xmlns:a="http://schemas.openxmlformats.org/drawingml/2006/main">
            <a:ext uri="{FF2B5EF4-FFF2-40B4-BE49-F238E27FC236}">
              <a16:creationId xmlns:a16="http://schemas.microsoft.com/office/drawing/2014/main" id="{86046FAC-B5C2-42EF-AEB5-D0F2BC07C809}"/>
            </a:ext>
          </a:extLst>
        </cdr:cNvPr>
        <cdr:cNvCxnSpPr/>
      </cdr:nvCxnSpPr>
      <cdr:spPr>
        <a:xfrm xmlns:a="http://schemas.openxmlformats.org/drawingml/2006/main">
          <a:off x="2130592" y="900799"/>
          <a:ext cx="1773633" cy="0"/>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0.24663</cdr:x>
      <cdr:y>0.28017</cdr:y>
    </cdr:from>
    <cdr:to>
      <cdr:x>0.24663</cdr:x>
      <cdr:y>0.31256</cdr:y>
    </cdr:to>
    <cdr:cxnSp macro="">
      <cdr:nvCxnSpPr>
        <cdr:cNvPr id="12" name="Straight Connector 11">
          <a:extLst xmlns:a="http://schemas.openxmlformats.org/drawingml/2006/main">
            <a:ext uri="{FF2B5EF4-FFF2-40B4-BE49-F238E27FC236}">
              <a16:creationId xmlns:a16="http://schemas.microsoft.com/office/drawing/2014/main" id="{C611D975-DCE1-4AB1-A519-054A06736F10}"/>
            </a:ext>
          </a:extLst>
        </cdr:cNvPr>
        <cdr:cNvCxnSpPr/>
      </cdr:nvCxnSpPr>
      <cdr:spPr>
        <a:xfrm xmlns:a="http://schemas.openxmlformats.org/drawingml/2006/main" flipV="1">
          <a:off x="2295941" y="1356515"/>
          <a:ext cx="0" cy="156800"/>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0.5999</cdr:x>
      <cdr:y>0.28268</cdr:y>
    </cdr:from>
    <cdr:to>
      <cdr:x>0.5999</cdr:x>
      <cdr:y>0.71533</cdr:y>
    </cdr:to>
    <cdr:cxnSp macro="">
      <cdr:nvCxnSpPr>
        <cdr:cNvPr id="13" name="Straight Connector 12">
          <a:extLst xmlns:a="http://schemas.openxmlformats.org/drawingml/2006/main">
            <a:ext uri="{FF2B5EF4-FFF2-40B4-BE49-F238E27FC236}">
              <a16:creationId xmlns:a16="http://schemas.microsoft.com/office/drawing/2014/main" id="{FE28B91B-E183-424D-A23B-2458D6415D5A}"/>
            </a:ext>
          </a:extLst>
        </cdr:cNvPr>
        <cdr:cNvCxnSpPr/>
      </cdr:nvCxnSpPr>
      <cdr:spPr>
        <a:xfrm xmlns:a="http://schemas.openxmlformats.org/drawingml/2006/main" flipV="1">
          <a:off x="5584621" y="1368666"/>
          <a:ext cx="0" cy="2094783"/>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0.2453</cdr:x>
      <cdr:y>0.28201</cdr:y>
    </cdr:from>
    <cdr:to>
      <cdr:x>0.60136</cdr:x>
      <cdr:y>0.28201</cdr:y>
    </cdr:to>
    <cdr:cxnSp macro="">
      <cdr:nvCxnSpPr>
        <cdr:cNvPr id="14" name="Straight Connector 13">
          <a:extLst xmlns:a="http://schemas.openxmlformats.org/drawingml/2006/main">
            <a:ext uri="{FF2B5EF4-FFF2-40B4-BE49-F238E27FC236}">
              <a16:creationId xmlns:a16="http://schemas.microsoft.com/office/drawing/2014/main" id="{E125907D-F1E1-4481-89E2-C99C63811665}"/>
            </a:ext>
          </a:extLst>
        </cdr:cNvPr>
        <cdr:cNvCxnSpPr/>
      </cdr:nvCxnSpPr>
      <cdr:spPr>
        <a:xfrm xmlns:a="http://schemas.openxmlformats.org/drawingml/2006/main">
          <a:off x="2283605" y="1365433"/>
          <a:ext cx="3314607" cy="0"/>
        </a:xfrm>
        <a:prstGeom xmlns:a="http://schemas.openxmlformats.org/drawingml/2006/main" prst="line">
          <a:avLst/>
        </a:prstGeom>
        <a:ln xmlns:a="http://schemas.openxmlformats.org/drawingml/2006/main" w="28575">
          <a:solidFill>
            <a:srgbClr val="58646E"/>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0EEF633-016A-43F0-AC92-341D43285C1D}" type="datetimeFigureOut">
              <a:rPr lang="en-US" smtClean="0"/>
              <a:t>2/27/2023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36B8BDB-1C28-452C-B7F3-532A8819001C}" type="slidenum">
              <a:rPr lang="en-US" smtClean="0"/>
              <a:t>‹#›</a:t>
            </a:fld>
            <a:endParaRPr lang="en-US"/>
          </a:p>
        </p:txBody>
      </p:sp>
    </p:spTree>
    <p:extLst>
      <p:ext uri="{BB962C8B-B14F-4D97-AF65-F5344CB8AC3E}">
        <p14:creationId xmlns:p14="http://schemas.microsoft.com/office/powerpoint/2010/main" val="7810925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3" Type="http://schemas.openxmlformats.org/officeDocument/2006/relationships/hyperlink" Target="https://waojournal.biomedcentral.com/articles/10.1186/s40413-016-0119-y#CR10" TargetMode="External"/><Relationship Id="rId2" Type="http://schemas.openxmlformats.org/officeDocument/2006/relationships/slide" Target="../slides/slide84.xml"/><Relationship Id="rId1" Type="http://schemas.openxmlformats.org/officeDocument/2006/relationships/notesMaster" Target="../notesMasters/notesMaster1.xml"/><Relationship Id="rId4" Type="http://schemas.openxmlformats.org/officeDocument/2006/relationships/hyperlink" Target="https://waojournal.biomedcentral.com/articles/10.1186/s40413-016-0119-y#CR11" TargetMode="Externa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C4763528-C5C1-4D32-83CA-6A8E50456DE3}" type="slidenum">
              <a:rPr lang="en-GB" altLang="en-US" smtClean="0"/>
              <a:pPr/>
              <a:t>3</a:t>
            </a:fld>
            <a:endParaRPr lang="en-GB" altLang="en-US" dirty="0"/>
          </a:p>
        </p:txBody>
      </p:sp>
    </p:spTree>
    <p:extLst>
      <p:ext uri="{BB962C8B-B14F-4D97-AF65-F5344CB8AC3E}">
        <p14:creationId xmlns:p14="http://schemas.microsoft.com/office/powerpoint/2010/main" val="38574218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AC0D093-1049-4F31-9ACA-BDB8D1A84B96}" type="slidenum">
              <a:rPr lang="en-US" smtClean="0"/>
              <a:t>42</a:t>
            </a:fld>
            <a:endParaRPr lang="en-US"/>
          </a:p>
        </p:txBody>
      </p:sp>
      <p:sp>
        <p:nvSpPr>
          <p:cNvPr id="5" name="Date Placeholder 4"/>
          <p:cNvSpPr>
            <a:spLocks noGrp="1"/>
          </p:cNvSpPr>
          <p:nvPr>
            <p:ph type="dt" idx="11"/>
          </p:nvPr>
        </p:nvSpPr>
        <p:spPr/>
        <p:txBody>
          <a:bodyPr/>
          <a:lstStyle/>
          <a:p>
            <a:fld id="{6BD99AF5-C3D4-4166-A3C9-B939B88EB5B8}" type="datetime1">
              <a:rPr lang="en-US" smtClean="0"/>
              <a:t>2/27/2023</a:t>
            </a:fld>
            <a:endParaRPr lang="en-US"/>
          </a:p>
        </p:txBody>
      </p:sp>
      <p:sp>
        <p:nvSpPr>
          <p:cNvPr id="7" name="Header Placeholder 6"/>
          <p:cNvSpPr>
            <a:spLocks noGrp="1"/>
          </p:cNvSpPr>
          <p:nvPr>
            <p:ph type="hdr" sz="quarter" idx="12"/>
          </p:nvPr>
        </p:nvSpPr>
        <p:spPr/>
        <p:txBody>
          <a:bodyPr/>
          <a:lstStyle/>
          <a:p>
            <a:r>
              <a:rPr lang="en-US"/>
              <a:t>For internal training only</a:t>
            </a:r>
          </a:p>
        </p:txBody>
      </p:sp>
    </p:spTree>
    <p:extLst>
      <p:ext uri="{BB962C8B-B14F-4D97-AF65-F5344CB8AC3E}">
        <p14:creationId xmlns:p14="http://schemas.microsoft.com/office/powerpoint/2010/main" val="134177734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Lực</a:t>
            </a:r>
            <a:r>
              <a:rPr lang="en-US" dirty="0"/>
              <a:t> </a:t>
            </a:r>
            <a:r>
              <a:rPr lang="en-US" dirty="0" err="1"/>
              <a:t>hít</a:t>
            </a:r>
            <a:r>
              <a:rPr lang="en-US" dirty="0"/>
              <a:t> </a:t>
            </a:r>
            <a:r>
              <a:rPr lang="en-US" dirty="0" err="1"/>
              <a:t>yếu</a:t>
            </a:r>
            <a:r>
              <a:rPr lang="en-US" dirty="0"/>
              <a:t> </a:t>
            </a:r>
            <a:r>
              <a:rPr lang="en-US" dirty="0" err="1"/>
              <a:t>cũng</a:t>
            </a:r>
            <a:r>
              <a:rPr lang="en-US" dirty="0"/>
              <a:t> </a:t>
            </a:r>
            <a:r>
              <a:rPr lang="en-US" dirty="0" err="1"/>
              <a:t>tác</a:t>
            </a:r>
            <a:r>
              <a:rPr lang="en-US" dirty="0"/>
              <a:t> </a:t>
            </a:r>
            <a:r>
              <a:rPr lang="en-US" dirty="0" err="1"/>
              <a:t>động</a:t>
            </a:r>
            <a:r>
              <a:rPr lang="en-US" dirty="0"/>
              <a:t> </a:t>
            </a:r>
            <a:r>
              <a:rPr lang="en-US" dirty="0" err="1"/>
              <a:t>đến</a:t>
            </a:r>
            <a:r>
              <a:rPr lang="en-US" dirty="0"/>
              <a:t> </a:t>
            </a:r>
            <a:r>
              <a:rPr lang="en-US" dirty="0" err="1"/>
              <a:t>kết</a:t>
            </a:r>
            <a:r>
              <a:rPr lang="en-US" dirty="0"/>
              <a:t> </a:t>
            </a:r>
            <a:r>
              <a:rPr lang="en-US" dirty="0" err="1"/>
              <a:t>cục</a:t>
            </a:r>
            <a:r>
              <a:rPr lang="en-US" dirty="0"/>
              <a:t> </a:t>
            </a:r>
            <a:r>
              <a:rPr lang="en-US" dirty="0" err="1"/>
              <a:t>của</a:t>
            </a:r>
            <a:r>
              <a:rPr lang="en-US" dirty="0"/>
              <a:t> hen.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Một</a:t>
            </a:r>
            <a:r>
              <a:rPr lang="en-US" dirty="0"/>
              <a:t> </a:t>
            </a:r>
            <a:r>
              <a:rPr lang="en-US" dirty="0" err="1"/>
              <a:t>nghiên</a:t>
            </a:r>
            <a:r>
              <a:rPr lang="en-US" dirty="0"/>
              <a:t> </a:t>
            </a:r>
            <a:r>
              <a:rPr lang="en-US" dirty="0" err="1"/>
              <a:t>cứu</a:t>
            </a:r>
            <a:r>
              <a:rPr lang="en-US" dirty="0"/>
              <a:t> </a:t>
            </a:r>
            <a:r>
              <a:rPr lang="en-US" dirty="0" err="1"/>
              <a:t>trên</a:t>
            </a:r>
            <a:r>
              <a:rPr lang="en-US" dirty="0"/>
              <a:t> 3660 BN hen </a:t>
            </a:r>
            <a:r>
              <a:rPr lang="en-US" dirty="0" err="1"/>
              <a:t>cho</a:t>
            </a:r>
            <a:r>
              <a:rPr lang="en-US" dirty="0"/>
              <a:t> </a:t>
            </a:r>
            <a:r>
              <a:rPr lang="en-US" dirty="0" err="1"/>
              <a:t>thấy</a:t>
            </a:r>
            <a:r>
              <a:rPr lang="en-US" dirty="0"/>
              <a:t> </a:t>
            </a:r>
            <a:r>
              <a:rPr lang="en-US" dirty="0" err="1"/>
              <a:t>khi</a:t>
            </a:r>
            <a:r>
              <a:rPr lang="en-US" dirty="0"/>
              <a:t> l</a:t>
            </a:r>
            <a:r>
              <a:rPr kumimoji="0" lang="en-US" sz="1200" b="0" i="0" u="none" strike="noStrike" kern="0" cap="none" spc="0" normalizeH="0" baseline="0" noProof="0" dirty="0" err="1">
                <a:ln>
                  <a:noFill/>
                </a:ln>
                <a:solidFill>
                  <a:prstClr val="black"/>
                </a:solidFill>
                <a:effectLst/>
                <a:uLnTx/>
                <a:uFillTx/>
                <a:latin typeface="+mj-lt"/>
              </a:rPr>
              <a:t>ực</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hít</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của</a:t>
            </a:r>
            <a:r>
              <a:rPr kumimoji="0" lang="en-US" sz="1200" b="0" i="0" u="none" strike="noStrike" kern="0" cap="none" spc="0" normalizeH="0" baseline="0" noProof="0" dirty="0">
                <a:ln>
                  <a:noFill/>
                </a:ln>
                <a:solidFill>
                  <a:prstClr val="black"/>
                </a:solidFill>
                <a:effectLst/>
                <a:uLnTx/>
                <a:uFillTx/>
                <a:latin typeface="+mj-lt"/>
              </a:rPr>
              <a:t> BN </a:t>
            </a:r>
            <a:r>
              <a:rPr kumimoji="0" lang="en-US" sz="1200" b="0" i="0" u="none" strike="noStrike" kern="0" cap="none" spc="0" normalizeH="0" baseline="0" noProof="0" dirty="0" err="1">
                <a:ln>
                  <a:noFill/>
                </a:ln>
                <a:solidFill>
                  <a:prstClr val="black"/>
                </a:solidFill>
                <a:effectLst/>
                <a:uLnTx/>
                <a:uFillTx/>
                <a:latin typeface="+mj-lt"/>
              </a:rPr>
              <a:t>kh</a:t>
            </a:r>
            <a:r>
              <a:rPr lang="en-US" sz="1200" kern="0" dirty="0" err="1">
                <a:solidFill>
                  <a:prstClr val="black"/>
                </a:solidFill>
                <a:latin typeface="+mj-lt"/>
              </a:rPr>
              <a:t>ông</a:t>
            </a:r>
            <a:r>
              <a:rPr lang="en-US" sz="1200" kern="0" dirty="0">
                <a:solidFill>
                  <a:prstClr val="black"/>
                </a:solidFill>
                <a:latin typeface="+mj-lt"/>
              </a:rPr>
              <a:t> </a:t>
            </a:r>
            <a:r>
              <a:rPr lang="en-US" sz="1200" kern="0" dirty="0" err="1">
                <a:solidFill>
                  <a:prstClr val="black"/>
                </a:solidFill>
                <a:latin typeface="+mj-lt"/>
              </a:rPr>
              <a:t>đáp</a:t>
            </a:r>
            <a:r>
              <a:rPr lang="en-US" sz="1200" kern="0" dirty="0">
                <a:solidFill>
                  <a:prstClr val="black"/>
                </a:solidFill>
                <a:latin typeface="+mj-lt"/>
              </a:rPr>
              <a:t> </a:t>
            </a:r>
            <a:r>
              <a:rPr lang="en-US" sz="1200" kern="0" dirty="0" err="1">
                <a:solidFill>
                  <a:prstClr val="black"/>
                </a:solidFill>
                <a:latin typeface="+mj-lt"/>
              </a:rPr>
              <a:t>ứng</a:t>
            </a:r>
            <a:r>
              <a:rPr lang="en-US" sz="1200" kern="0" dirty="0">
                <a:solidFill>
                  <a:prstClr val="black"/>
                </a:solidFill>
                <a:latin typeface="+mj-lt"/>
              </a:rPr>
              <a:t> </a:t>
            </a:r>
            <a:r>
              <a:rPr lang="en-US" sz="1200" kern="0" dirty="0" err="1">
                <a:solidFill>
                  <a:prstClr val="black"/>
                </a:solidFill>
                <a:latin typeface="+mj-lt"/>
              </a:rPr>
              <a:t>yêu</a:t>
            </a:r>
            <a:r>
              <a:rPr lang="en-US" sz="1200" kern="0" dirty="0">
                <a:solidFill>
                  <a:prstClr val="black"/>
                </a:solidFill>
                <a:latin typeface="+mj-lt"/>
              </a:rPr>
              <a:t> </a:t>
            </a:r>
            <a:r>
              <a:rPr lang="en-US" sz="1200" kern="0" dirty="0" err="1">
                <a:solidFill>
                  <a:prstClr val="black"/>
                </a:solidFill>
                <a:latin typeface="+mj-lt"/>
              </a:rPr>
              <a:t>cầu</a:t>
            </a:r>
            <a:r>
              <a:rPr lang="en-US" sz="1200" kern="0" dirty="0">
                <a:solidFill>
                  <a:prstClr val="black"/>
                </a:solidFill>
                <a:latin typeface="+mj-lt"/>
              </a:rPr>
              <a:t> </a:t>
            </a:r>
            <a:r>
              <a:rPr lang="en-US" sz="1200" kern="0" dirty="0" err="1">
                <a:solidFill>
                  <a:prstClr val="black"/>
                </a:solidFill>
                <a:latin typeface="+mj-lt"/>
              </a:rPr>
              <a:t>của</a:t>
            </a:r>
            <a:r>
              <a:rPr lang="en-US" sz="1200" kern="0" dirty="0">
                <a:solidFill>
                  <a:prstClr val="black"/>
                </a:solidFill>
                <a:latin typeface="+mj-lt"/>
              </a:rPr>
              <a:t> DPI </a:t>
            </a:r>
            <a:r>
              <a:rPr lang="en-US" sz="1200" kern="0" dirty="0" err="1">
                <a:solidFill>
                  <a:prstClr val="black"/>
                </a:solidFill>
                <a:latin typeface="+mj-lt"/>
              </a:rPr>
              <a:t>sẽ</a:t>
            </a:r>
            <a:r>
              <a:rPr lang="en-US" sz="1200" kern="0" dirty="0">
                <a:solidFill>
                  <a:prstClr val="black"/>
                </a:solidFill>
                <a:latin typeface="+mj-lt"/>
              </a:rPr>
              <a:t> </a:t>
            </a:r>
            <a:r>
              <a:rPr kumimoji="0" lang="en-US" sz="1200" b="0" i="0" u="none" strike="noStrike" kern="0" cap="none" spc="0" normalizeH="0" baseline="0" noProof="0" dirty="0" err="1">
                <a:ln>
                  <a:noFill/>
                </a:ln>
                <a:solidFill>
                  <a:prstClr val="black"/>
                </a:solidFill>
                <a:effectLst/>
                <a:uLnTx/>
                <a:uFillTx/>
                <a:latin typeface="+mj-lt"/>
              </a:rPr>
              <a:t>liên</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quan</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với</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tình</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trạng</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không</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kiểm</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soát</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triệu</a:t>
            </a:r>
            <a:r>
              <a:rPr kumimoji="0" lang="en-US" sz="1200" b="0" i="0" u="none" strike="noStrike" kern="0" cap="none" spc="0" normalizeH="0" baseline="0" noProof="0" dirty="0">
                <a:ln>
                  <a:noFill/>
                </a:ln>
                <a:solidFill>
                  <a:prstClr val="black"/>
                </a:solidFill>
                <a:effectLst/>
                <a:uLnTx/>
                <a:uFillTx/>
                <a:latin typeface="+mj-lt"/>
              </a:rPr>
              <a:t> </a:t>
            </a:r>
            <a:r>
              <a:rPr kumimoji="0" lang="en-US" sz="1200" b="0" i="0" u="none" strike="noStrike" kern="0" cap="none" spc="0" normalizeH="0" baseline="0" noProof="0" dirty="0" err="1">
                <a:ln>
                  <a:noFill/>
                </a:ln>
                <a:solidFill>
                  <a:prstClr val="black"/>
                </a:solidFill>
                <a:effectLst/>
                <a:uLnTx/>
                <a:uFillTx/>
                <a:latin typeface="+mj-lt"/>
              </a:rPr>
              <a:t>chứng</a:t>
            </a:r>
            <a:r>
              <a:rPr kumimoji="0" lang="en-US" sz="1200" b="0" i="0" u="none" strike="noStrike" kern="0" cap="none" spc="0" normalizeH="0" baseline="0" noProof="0" dirty="0">
                <a:ln>
                  <a:noFill/>
                </a:ln>
                <a:solidFill>
                  <a:prstClr val="black"/>
                </a:solidFill>
                <a:effectLst/>
                <a:uLnTx/>
                <a:uFillTx/>
                <a:latin typeface="+mj-lt"/>
              </a:rPr>
              <a:t> hen</a:t>
            </a: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169</a:t>
            </a:fld>
            <a:endParaRPr lang="en-US"/>
          </a:p>
        </p:txBody>
      </p:sp>
    </p:spTree>
    <p:extLst>
      <p:ext uri="{BB962C8B-B14F-4D97-AF65-F5344CB8AC3E}">
        <p14:creationId xmlns:p14="http://schemas.microsoft.com/office/powerpoint/2010/main" val="315752322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Tại</a:t>
            </a:r>
            <a:r>
              <a:rPr lang="en-US" dirty="0"/>
              <a:t> ATS 2021, </a:t>
            </a:r>
            <a:r>
              <a:rPr lang="en-US" dirty="0" err="1"/>
              <a:t>nghiên</a:t>
            </a:r>
            <a:r>
              <a:rPr lang="en-US" dirty="0"/>
              <a:t> </a:t>
            </a:r>
            <a:r>
              <a:rPr lang="en-US" dirty="0" err="1"/>
              <a:t>cứu</a:t>
            </a:r>
            <a:r>
              <a:rPr lang="en-US" dirty="0"/>
              <a:t> TRONARTO </a:t>
            </a:r>
            <a:r>
              <a:rPr lang="en-US" dirty="0" err="1"/>
              <a:t>được</a:t>
            </a:r>
            <a:r>
              <a:rPr lang="en-US" dirty="0"/>
              <a:t> </a:t>
            </a:r>
            <a:r>
              <a:rPr lang="en-US" dirty="0" err="1"/>
              <a:t>giới</a:t>
            </a:r>
            <a:r>
              <a:rPr lang="en-US" dirty="0"/>
              <a:t> </a:t>
            </a:r>
            <a:r>
              <a:rPr lang="en-US" dirty="0" err="1"/>
              <a:t>thiệu</a:t>
            </a:r>
            <a:r>
              <a:rPr lang="en-US" dirty="0"/>
              <a:t> </a:t>
            </a:r>
            <a:r>
              <a:rPr lang="en-US" dirty="0" err="1"/>
              <a:t>nhằm</a:t>
            </a:r>
            <a:r>
              <a:rPr lang="en-US" dirty="0"/>
              <a:t> </a:t>
            </a:r>
            <a:r>
              <a:rPr lang="en-US" dirty="0" err="1"/>
              <a:t>mục</a:t>
            </a:r>
            <a:r>
              <a:rPr lang="en-US" dirty="0"/>
              <a:t> </a:t>
            </a:r>
            <a:r>
              <a:rPr lang="en-US" dirty="0" err="1"/>
              <a:t>tiêu</a:t>
            </a:r>
            <a:r>
              <a:rPr lang="en-US" dirty="0"/>
              <a:t> </a:t>
            </a:r>
            <a:r>
              <a:rPr lang="en-US" dirty="0" err="1">
                <a:solidFill>
                  <a:schemeClr val="accent1">
                    <a:lumMod val="75000"/>
                  </a:schemeClr>
                </a:solidFill>
              </a:rPr>
              <a:t>Đánh</a:t>
            </a:r>
            <a:r>
              <a:rPr lang="en-US" dirty="0">
                <a:solidFill>
                  <a:schemeClr val="accent1">
                    <a:lumMod val="75000"/>
                  </a:schemeClr>
                </a:solidFill>
              </a:rPr>
              <a:t> </a:t>
            </a:r>
            <a:r>
              <a:rPr lang="en-US" dirty="0" err="1">
                <a:solidFill>
                  <a:schemeClr val="accent1">
                    <a:lumMod val="75000"/>
                  </a:schemeClr>
                </a:solidFill>
              </a:rPr>
              <a:t>giá</a:t>
            </a:r>
            <a:r>
              <a:rPr lang="en-US" dirty="0">
                <a:solidFill>
                  <a:schemeClr val="accent1">
                    <a:lumMod val="75000"/>
                  </a:schemeClr>
                </a:solidFill>
              </a:rPr>
              <a:t> </a:t>
            </a:r>
            <a:r>
              <a:rPr lang="en-US" dirty="0" err="1">
                <a:solidFill>
                  <a:schemeClr val="accent1">
                    <a:lumMod val="75000"/>
                  </a:schemeClr>
                </a:solidFill>
              </a:rPr>
              <a:t>hiệu</a:t>
            </a:r>
            <a:r>
              <a:rPr lang="en-US" dirty="0">
                <a:solidFill>
                  <a:schemeClr val="accent1">
                    <a:lumMod val="75000"/>
                  </a:schemeClr>
                </a:solidFill>
              </a:rPr>
              <a:t> </a:t>
            </a:r>
            <a:r>
              <a:rPr lang="en-US" dirty="0" err="1">
                <a:solidFill>
                  <a:schemeClr val="accent1">
                    <a:lumMod val="75000"/>
                  </a:schemeClr>
                </a:solidFill>
              </a:rPr>
              <a:t>quả</a:t>
            </a:r>
            <a:r>
              <a:rPr lang="en-US" dirty="0">
                <a:solidFill>
                  <a:schemeClr val="accent1">
                    <a:lumMod val="75000"/>
                  </a:schemeClr>
                </a:solidFill>
              </a:rPr>
              <a:t> </a:t>
            </a:r>
            <a:r>
              <a:rPr lang="en-US" dirty="0" err="1">
                <a:solidFill>
                  <a:schemeClr val="accent1">
                    <a:lumMod val="75000"/>
                  </a:schemeClr>
                </a:solidFill>
              </a:rPr>
              <a:t>của</a:t>
            </a:r>
            <a:r>
              <a:rPr lang="en-US" dirty="0">
                <a:solidFill>
                  <a:schemeClr val="accent1">
                    <a:lumMod val="75000"/>
                  </a:schemeClr>
                </a:solidFill>
              </a:rPr>
              <a:t> </a:t>
            </a:r>
            <a:r>
              <a:rPr lang="en-US" b="1" dirty="0">
                <a:solidFill>
                  <a:srgbClr val="FF0000"/>
                </a:solidFill>
              </a:rPr>
              <a:t>tiotropium/</a:t>
            </a:r>
            <a:r>
              <a:rPr lang="en-US" b="1" dirty="0" err="1">
                <a:solidFill>
                  <a:srgbClr val="FF0000"/>
                </a:solidFill>
              </a:rPr>
              <a:t>olodaterol</a:t>
            </a:r>
            <a:r>
              <a:rPr lang="en-US" b="1" dirty="0">
                <a:solidFill>
                  <a:srgbClr val="FF0000"/>
                </a:solidFill>
              </a:rPr>
              <a:t> Respimat </a:t>
            </a:r>
            <a:r>
              <a:rPr lang="en-US" dirty="0">
                <a:solidFill>
                  <a:schemeClr val="accent1">
                    <a:lumMod val="75000"/>
                  </a:schemeClr>
                </a:solidFill>
              </a:rPr>
              <a:t>ở 213 </a:t>
            </a:r>
            <a:r>
              <a:rPr lang="en-US" dirty="0" err="1">
                <a:solidFill>
                  <a:schemeClr val="accent1">
                    <a:lumMod val="75000"/>
                  </a:schemeClr>
                </a:solidFill>
              </a:rPr>
              <a:t>bệnh</a:t>
            </a:r>
            <a:r>
              <a:rPr lang="en-US" dirty="0">
                <a:solidFill>
                  <a:schemeClr val="accent1">
                    <a:lumMod val="75000"/>
                  </a:schemeClr>
                </a:solidFill>
              </a:rPr>
              <a:t> </a:t>
            </a:r>
            <a:r>
              <a:rPr lang="en-US" dirty="0" err="1">
                <a:solidFill>
                  <a:schemeClr val="accent1">
                    <a:lumMod val="75000"/>
                  </a:schemeClr>
                </a:solidFill>
              </a:rPr>
              <a:t>nhân</a:t>
            </a:r>
            <a:r>
              <a:rPr lang="en-US" dirty="0">
                <a:solidFill>
                  <a:schemeClr val="accent1">
                    <a:lumMod val="75000"/>
                  </a:schemeClr>
                </a:solidFill>
              </a:rPr>
              <a:t> COPD </a:t>
            </a:r>
            <a:r>
              <a:rPr lang="en-US" dirty="0" err="1">
                <a:solidFill>
                  <a:schemeClr val="accent1">
                    <a:lumMod val="75000"/>
                  </a:schemeClr>
                </a:solidFill>
              </a:rPr>
              <a:t>mức</a:t>
            </a:r>
            <a:r>
              <a:rPr lang="en-US" dirty="0">
                <a:solidFill>
                  <a:schemeClr val="accent1">
                    <a:lumMod val="75000"/>
                  </a:schemeClr>
                </a:solidFill>
              </a:rPr>
              <a:t> </a:t>
            </a:r>
            <a:r>
              <a:rPr lang="en-US" dirty="0" err="1">
                <a:solidFill>
                  <a:schemeClr val="accent1">
                    <a:lumMod val="75000"/>
                  </a:schemeClr>
                </a:solidFill>
              </a:rPr>
              <a:t>độ</a:t>
            </a:r>
            <a:r>
              <a:rPr lang="en-US" dirty="0">
                <a:solidFill>
                  <a:schemeClr val="accent1">
                    <a:lumMod val="75000"/>
                  </a:schemeClr>
                </a:solidFill>
              </a:rPr>
              <a:t> </a:t>
            </a:r>
            <a:r>
              <a:rPr lang="en-US" dirty="0" err="1">
                <a:solidFill>
                  <a:schemeClr val="accent1">
                    <a:lumMod val="75000"/>
                  </a:schemeClr>
                </a:solidFill>
              </a:rPr>
              <a:t>trung</a:t>
            </a:r>
            <a:r>
              <a:rPr lang="en-US" dirty="0">
                <a:solidFill>
                  <a:schemeClr val="accent1">
                    <a:lumMod val="75000"/>
                  </a:schemeClr>
                </a:solidFill>
              </a:rPr>
              <a:t> </a:t>
            </a:r>
            <a:r>
              <a:rPr lang="en-US" dirty="0" err="1">
                <a:solidFill>
                  <a:schemeClr val="accent1">
                    <a:lumMod val="75000"/>
                  </a:schemeClr>
                </a:solidFill>
              </a:rPr>
              <a:t>bình</a:t>
            </a:r>
            <a:r>
              <a:rPr lang="en-US" dirty="0">
                <a:solidFill>
                  <a:schemeClr val="accent1">
                    <a:lumMod val="75000"/>
                  </a:schemeClr>
                </a:solidFill>
              </a:rPr>
              <a:t> </a:t>
            </a:r>
            <a:r>
              <a:rPr lang="en-US" dirty="0" err="1">
                <a:solidFill>
                  <a:schemeClr val="accent1">
                    <a:lumMod val="75000"/>
                  </a:schemeClr>
                </a:solidFill>
              </a:rPr>
              <a:t>đến</a:t>
            </a:r>
            <a:r>
              <a:rPr lang="en-US" dirty="0">
                <a:solidFill>
                  <a:schemeClr val="accent1">
                    <a:lumMod val="75000"/>
                  </a:schemeClr>
                </a:solidFill>
              </a:rPr>
              <a:t> </a:t>
            </a:r>
            <a:r>
              <a:rPr lang="en-US" dirty="0" err="1">
                <a:solidFill>
                  <a:schemeClr val="accent1">
                    <a:lumMod val="75000"/>
                  </a:schemeClr>
                </a:solidFill>
              </a:rPr>
              <a:t>nặng</a:t>
            </a:r>
            <a:r>
              <a:rPr lang="en-US" dirty="0">
                <a:solidFill>
                  <a:schemeClr val="accent1">
                    <a:lumMod val="75000"/>
                  </a:schemeClr>
                </a:solidFill>
              </a:rPr>
              <a:t> </a:t>
            </a:r>
            <a:r>
              <a:rPr lang="en-US" dirty="0" err="1">
                <a:solidFill>
                  <a:schemeClr val="accent1">
                    <a:lumMod val="75000"/>
                  </a:schemeClr>
                </a:solidFill>
              </a:rPr>
              <a:t>theo</a:t>
            </a:r>
            <a:r>
              <a:rPr lang="en-US" dirty="0">
                <a:solidFill>
                  <a:schemeClr val="accent1">
                    <a:lumMod val="75000"/>
                  </a:schemeClr>
                </a:solidFill>
              </a:rPr>
              <a:t> </a:t>
            </a:r>
            <a:r>
              <a:rPr lang="en-US" dirty="0" err="1">
                <a:solidFill>
                  <a:schemeClr val="accent1">
                    <a:lumMod val="75000"/>
                  </a:schemeClr>
                </a:solidFill>
              </a:rPr>
              <a:t>các</a:t>
            </a:r>
            <a:r>
              <a:rPr lang="en-US" dirty="0">
                <a:solidFill>
                  <a:schemeClr val="accent1">
                    <a:lumMod val="75000"/>
                  </a:schemeClr>
                </a:solidFill>
              </a:rPr>
              <a:t> </a:t>
            </a:r>
            <a:r>
              <a:rPr lang="en-US" dirty="0" err="1">
                <a:solidFill>
                  <a:schemeClr val="accent1">
                    <a:lumMod val="75000"/>
                  </a:schemeClr>
                </a:solidFill>
              </a:rPr>
              <a:t>mức</a:t>
            </a:r>
            <a:r>
              <a:rPr lang="en-US" dirty="0">
                <a:solidFill>
                  <a:schemeClr val="accent1">
                    <a:lumMod val="75000"/>
                  </a:schemeClr>
                </a:solidFill>
              </a:rPr>
              <a:t> </a:t>
            </a:r>
            <a:r>
              <a:rPr lang="en-US" dirty="0" err="1">
                <a:solidFill>
                  <a:schemeClr val="accent1">
                    <a:lumMod val="75000"/>
                  </a:schemeClr>
                </a:solidFill>
              </a:rPr>
              <a:t>độ</a:t>
            </a:r>
            <a:r>
              <a:rPr lang="en-US" dirty="0">
                <a:solidFill>
                  <a:schemeClr val="accent1">
                    <a:lumMod val="75000"/>
                  </a:schemeClr>
                </a:solidFill>
              </a:rPr>
              <a:t> </a:t>
            </a:r>
            <a:r>
              <a:rPr lang="en-US" b="1" dirty="0" err="1">
                <a:solidFill>
                  <a:srgbClr val="FF0000"/>
                </a:solidFill>
              </a:rPr>
              <a:t>lưu</a:t>
            </a:r>
            <a:r>
              <a:rPr lang="en-US" b="1" dirty="0">
                <a:solidFill>
                  <a:srgbClr val="FF0000"/>
                </a:solidFill>
              </a:rPr>
              <a:t> </a:t>
            </a:r>
            <a:r>
              <a:rPr lang="en-US" b="1" dirty="0" err="1">
                <a:solidFill>
                  <a:srgbClr val="FF0000"/>
                </a:solidFill>
              </a:rPr>
              <a:t>lượng</a:t>
            </a:r>
            <a:r>
              <a:rPr lang="en-US" b="1" dirty="0">
                <a:solidFill>
                  <a:srgbClr val="FF0000"/>
                </a:solidFill>
              </a:rPr>
              <a:t> </a:t>
            </a:r>
            <a:r>
              <a:rPr lang="en-US" b="1" dirty="0" err="1">
                <a:solidFill>
                  <a:srgbClr val="FF0000"/>
                </a:solidFill>
              </a:rPr>
              <a:t>hít</a:t>
            </a:r>
            <a:r>
              <a:rPr lang="en-US" b="1" dirty="0">
                <a:solidFill>
                  <a:srgbClr val="FF0000"/>
                </a:solidFill>
              </a:rPr>
              <a:t> </a:t>
            </a:r>
            <a:r>
              <a:rPr lang="en-US" b="1" dirty="0" err="1">
                <a:solidFill>
                  <a:srgbClr val="FF0000"/>
                </a:solidFill>
              </a:rPr>
              <a:t>đỉnh</a:t>
            </a:r>
            <a:r>
              <a:rPr lang="en-US" b="1" dirty="0">
                <a:solidFill>
                  <a:srgbClr val="FF0000"/>
                </a:solidFill>
              </a:rPr>
              <a:t> </a:t>
            </a:r>
            <a:r>
              <a:rPr lang="en-US" b="1" dirty="0" err="1">
                <a:solidFill>
                  <a:srgbClr val="FF0000"/>
                </a:solidFill>
              </a:rPr>
              <a:t>khác</a:t>
            </a:r>
            <a:r>
              <a:rPr lang="en-US" b="1" dirty="0">
                <a:solidFill>
                  <a:srgbClr val="FF0000"/>
                </a:solidFill>
              </a:rPr>
              <a:t> </a:t>
            </a:r>
            <a:r>
              <a:rPr lang="en-US" b="1" dirty="0" err="1">
                <a:solidFill>
                  <a:srgbClr val="FF0000"/>
                </a:solidFill>
              </a:rPr>
              <a:t>nhau</a:t>
            </a:r>
            <a:r>
              <a:rPr lang="en-US" b="1" dirty="0">
                <a:solidFill>
                  <a:srgbClr val="FF0000"/>
                </a:solidFill>
              </a:rPr>
              <a:t> (</a:t>
            </a:r>
            <a:r>
              <a:rPr lang="en-US" b="0" dirty="0" err="1">
                <a:solidFill>
                  <a:srgbClr val="FF0000"/>
                </a:solidFill>
              </a:rPr>
              <a:t>dưới</a:t>
            </a:r>
            <a:r>
              <a:rPr lang="en-US" b="0" dirty="0">
                <a:solidFill>
                  <a:srgbClr val="FF0000"/>
                </a:solidFill>
              </a:rPr>
              <a:t> 60 l/</a:t>
            </a:r>
            <a:r>
              <a:rPr lang="en-US" b="0" dirty="0" err="1">
                <a:solidFill>
                  <a:srgbClr val="FF0000"/>
                </a:solidFill>
              </a:rPr>
              <a:t>phút</a:t>
            </a:r>
            <a:r>
              <a:rPr lang="en-US" b="0" dirty="0">
                <a:solidFill>
                  <a:srgbClr val="FF0000"/>
                </a:solidFill>
              </a:rPr>
              <a:t> </a:t>
            </a:r>
            <a:r>
              <a:rPr lang="en-US" b="0" dirty="0" err="1">
                <a:solidFill>
                  <a:srgbClr val="FF0000"/>
                </a:solidFill>
              </a:rPr>
              <a:t>hoặc</a:t>
            </a:r>
            <a:r>
              <a:rPr lang="en-US" b="0" dirty="0">
                <a:solidFill>
                  <a:srgbClr val="FF0000"/>
                </a:solidFill>
              </a:rPr>
              <a:t> </a:t>
            </a:r>
            <a:r>
              <a:rPr lang="en-US" b="0" dirty="0" err="1">
                <a:solidFill>
                  <a:srgbClr val="FF0000"/>
                </a:solidFill>
              </a:rPr>
              <a:t>trên</a:t>
            </a:r>
            <a:r>
              <a:rPr lang="en-US" b="0" dirty="0">
                <a:solidFill>
                  <a:srgbClr val="FF0000"/>
                </a:solidFill>
              </a:rPr>
              <a:t> 60 l/</a:t>
            </a:r>
            <a:r>
              <a:rPr lang="en-US" b="0" dirty="0" err="1">
                <a:solidFill>
                  <a:srgbClr val="FF0000"/>
                </a:solidFill>
              </a:rPr>
              <a:t>phút</a:t>
            </a:r>
            <a:r>
              <a:rPr lang="en-US" b="0" dirty="0">
                <a:solidFill>
                  <a:srgbClr val="FF0000"/>
                </a:solidFill>
              </a:rPr>
              <a:t>)</a:t>
            </a:r>
          </a:p>
          <a:p>
            <a:r>
              <a:rPr lang="en-US" dirty="0" err="1"/>
              <a:t>Kết</a:t>
            </a:r>
            <a:r>
              <a:rPr lang="en-US" dirty="0"/>
              <a:t> </a:t>
            </a:r>
            <a:r>
              <a:rPr lang="en-US" dirty="0" err="1"/>
              <a:t>quả</a:t>
            </a:r>
            <a:r>
              <a:rPr lang="en-US" dirty="0"/>
              <a:t> </a:t>
            </a:r>
            <a:r>
              <a:rPr lang="en-US" dirty="0" err="1"/>
              <a:t>sau</a:t>
            </a:r>
            <a:r>
              <a:rPr lang="en-US" dirty="0"/>
              <a:t> 4 </a:t>
            </a:r>
            <a:r>
              <a:rPr lang="en-US" dirty="0" err="1"/>
              <a:t>tuần</a:t>
            </a:r>
            <a:r>
              <a:rPr lang="en-US" dirty="0"/>
              <a:t>,</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dù</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ở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các</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mức</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lưu</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lượng</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hít</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khác</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nhau</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(&lt; 60 l/</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phút</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hay &gt; 60 l/</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phút</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thì</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vi-VN"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Tiotropium/Olodaterol Respimat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đều</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cho</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đáp</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ứng</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đồng</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nhất</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về</a:t>
            </a:r>
            <a:r>
              <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vi-VN"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FEV1 AUC</a:t>
            </a:r>
            <a:r>
              <a:rPr kumimoji="0" lang="vi-VN" sz="105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0–3h</a:t>
            </a:r>
            <a:r>
              <a:rPr kumimoji="0" lang="vi-VN"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và FEV1 đáy</a:t>
            </a:r>
            <a:endParaRPr kumimoji="0" lang="en-US" sz="1200" b="0" i="0" u="none" strike="noStrike" kern="1200" cap="none" spc="0" normalizeH="0" baseline="0" noProof="0" dirty="0">
              <a:ln>
                <a:noFill/>
              </a:ln>
              <a:solidFill>
                <a:srgbClr val="0070C0"/>
              </a:solidFill>
              <a:effectLst/>
              <a:uLnTx/>
              <a:uFillTx/>
              <a:latin typeface="+mj-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err="1">
                <a:solidFill>
                  <a:srgbClr val="003366"/>
                </a:solidFill>
                <a:latin typeface="+mj-lt"/>
                <a:ea typeface="+mn-ea"/>
                <a:cs typeface="Calibri" panose="020F0502020204030204" pitchFamily="34" charset="0"/>
              </a:rPr>
              <a:t>Kết</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luận</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tác</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dụng</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của</a:t>
            </a:r>
            <a:r>
              <a:rPr lang="en-GB" sz="1200" dirty="0">
                <a:solidFill>
                  <a:srgbClr val="003366"/>
                </a:solidFill>
                <a:latin typeface="+mj-lt"/>
                <a:ea typeface="+mn-ea"/>
                <a:cs typeface="Calibri" panose="020F0502020204030204" pitchFamily="34" charset="0"/>
              </a:rPr>
              <a:t> Respimat </a:t>
            </a:r>
            <a:r>
              <a:rPr lang="en-GB" sz="1200" dirty="0" err="1">
                <a:solidFill>
                  <a:srgbClr val="003366"/>
                </a:solidFill>
                <a:latin typeface="+mj-lt"/>
                <a:ea typeface="+mn-ea"/>
                <a:cs typeface="Calibri" panose="020F0502020204030204" pitchFamily="34" charset="0"/>
              </a:rPr>
              <a:t>không</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phụ</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thuộc</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vào</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khả</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năng</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hít</a:t>
            </a:r>
            <a:r>
              <a:rPr lang="en-GB" sz="1200" dirty="0">
                <a:solidFill>
                  <a:srgbClr val="003366"/>
                </a:solidFill>
                <a:latin typeface="+mj-lt"/>
                <a:ea typeface="+mn-ea"/>
                <a:cs typeface="Calibri" panose="020F0502020204030204" pitchFamily="34" charset="0"/>
              </a:rPr>
              <a:t> </a:t>
            </a:r>
            <a:r>
              <a:rPr lang="en-GB" sz="1200" dirty="0" err="1">
                <a:solidFill>
                  <a:srgbClr val="003366"/>
                </a:solidFill>
                <a:latin typeface="+mj-lt"/>
                <a:ea typeface="+mn-ea"/>
                <a:cs typeface="Calibri" panose="020F0502020204030204" pitchFamily="34" charset="0"/>
              </a:rPr>
              <a:t>của</a:t>
            </a:r>
            <a:r>
              <a:rPr lang="en-GB" sz="1200" dirty="0">
                <a:solidFill>
                  <a:srgbClr val="003366"/>
                </a:solidFill>
                <a:latin typeface="+mj-lt"/>
                <a:ea typeface="+mn-ea"/>
                <a:cs typeface="Calibri" panose="020F0502020204030204" pitchFamily="34" charset="0"/>
              </a:rPr>
              <a:t> BN</a:t>
            </a:r>
            <a:endParaRPr lang="en-IN" sz="1200" dirty="0">
              <a:solidFill>
                <a:srgbClr val="003366"/>
              </a:solidFill>
              <a:latin typeface="+mj-lt"/>
              <a:ea typeface="+mn-ea"/>
              <a:cs typeface="Calibri" panose="020F0502020204030204" pitchFamily="34" charset="0"/>
            </a:endParaRPr>
          </a:p>
          <a:p>
            <a:endParaRPr lang="en-US" b="0"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170</a:t>
            </a:fld>
            <a:endParaRPr lang="en-US"/>
          </a:p>
        </p:txBody>
      </p:sp>
    </p:spTree>
    <p:extLst>
      <p:ext uri="{BB962C8B-B14F-4D97-AF65-F5344CB8AC3E}">
        <p14:creationId xmlns:p14="http://schemas.microsoft.com/office/powerpoint/2010/main" val="415568882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270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Tác</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dụng</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của</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Respimat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trên</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thực</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tế</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cũng</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đã</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được</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chứng</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minh</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trong</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một</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quan</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sát</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28,240  BN COPD</a:t>
            </a:r>
          </a:p>
          <a:p>
            <a:pPr marL="12700" indent="0" defTabSz="914400">
              <a:spcBef>
                <a:spcPts val="600"/>
              </a:spcBef>
              <a:buFont typeface="Wingdings" panose="05000000000000000000" pitchFamily="2" charset="2"/>
              <a:buNone/>
              <a:defRPr/>
            </a:pP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BN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được</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chia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thành</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 </a:t>
            </a:r>
            <a:r>
              <a:rPr kumimoji="0" lang="en-US" sz="1200" b="0" i="0"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nhóm</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Tiotropium Respimat </a:t>
            </a:r>
            <a:r>
              <a:rPr kumimoji="0" lang="en-US" sz="1200" b="0" i="1"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so </a:t>
            </a:r>
            <a:r>
              <a:rPr kumimoji="0" lang="en-US" sz="1200" b="0" i="1"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 DPI</a:t>
            </a:r>
            <a:r>
              <a:rPr lang="en-US" sz="1200" spc="-30" dirty="0">
                <a:solidFill>
                  <a:prstClr val="black"/>
                </a:solidFill>
                <a:latin typeface="Arial" panose="020B0604020202020204" pitchFamily="34" charset="0"/>
                <a:cs typeface="Arial" panose="020B0604020202020204" pitchFamily="34" charset="0"/>
              </a:rPr>
              <a:t> (</a:t>
            </a:r>
            <a:r>
              <a:rPr lang="en-US" sz="1200" spc="-30" dirty="0" err="1">
                <a:solidFill>
                  <a:prstClr val="black"/>
                </a:solidFill>
                <a:latin typeface="Arial" panose="020B0604020202020204" pitchFamily="34" charset="0"/>
                <a:cs typeface="Arial" panose="020B0604020202020204" pitchFamily="34" charset="0"/>
              </a:rPr>
              <a:t>trong</a:t>
            </a:r>
            <a:r>
              <a:rPr lang="en-US" sz="1200" spc="-30" dirty="0">
                <a:solidFill>
                  <a:prstClr val="black"/>
                </a:solidFill>
                <a:latin typeface="Arial" panose="020B0604020202020204" pitchFamily="34" charset="0"/>
                <a:cs typeface="Arial" panose="020B0604020202020204" pitchFamily="34" charset="0"/>
              </a:rPr>
              <a:t> </a:t>
            </a:r>
            <a:r>
              <a:rPr lang="en-US" sz="1200" spc="-30" dirty="0" err="1">
                <a:solidFill>
                  <a:prstClr val="black"/>
                </a:solidFill>
                <a:latin typeface="Arial" panose="020B0604020202020204" pitchFamily="34" charset="0"/>
                <a:cs typeface="Arial" panose="020B0604020202020204" pitchFamily="34" charset="0"/>
              </a:rPr>
              <a:t>đó</a:t>
            </a:r>
            <a:r>
              <a:rPr lang="en-US" sz="1200" spc="-30" dirty="0">
                <a:solidFill>
                  <a:prstClr val="black"/>
                </a:solidFill>
                <a:latin typeface="Arial" panose="020B0604020202020204" pitchFamily="34" charset="0"/>
                <a:cs typeface="Arial" panose="020B0604020202020204" pitchFamily="34" charset="0"/>
              </a:rPr>
              <a:t> </a:t>
            </a:r>
            <a:r>
              <a:rPr lang="en-US" sz="1200" spc="-30" dirty="0" err="1">
                <a:solidFill>
                  <a:prstClr val="black"/>
                </a:solidFill>
                <a:latin typeface="Arial" panose="020B0604020202020204" pitchFamily="34" charset="0"/>
                <a:cs typeface="Arial" panose="020B0604020202020204" pitchFamily="34" charset="0"/>
              </a:rPr>
              <a:t>có</a:t>
            </a:r>
            <a:r>
              <a:rPr lang="en-US" sz="1200" spc="-30" dirty="0">
                <a:solidFill>
                  <a:prstClr val="black"/>
                </a:solidFill>
                <a:latin typeface="Arial" panose="020B0604020202020204" pitchFamily="34" charset="0"/>
                <a:cs typeface="Arial" panose="020B0604020202020204" pitchFamily="34" charset="0"/>
              </a:rPr>
              <a:t> 86% Tiotropium </a:t>
            </a:r>
            <a:r>
              <a:rPr lang="en-US" sz="1200" spc="-30" dirty="0" err="1">
                <a:solidFill>
                  <a:prstClr val="black"/>
                </a:solidFill>
                <a:latin typeface="Arial" panose="020B0604020202020204" pitchFamily="34" charset="0"/>
                <a:cs typeface="Arial" panose="020B0604020202020204" pitchFamily="34" charset="0"/>
              </a:rPr>
              <a:t>Handihaler</a:t>
            </a:r>
            <a:r>
              <a:rPr lang="en-US" sz="1200" spc="-30" dirty="0">
                <a:solidFill>
                  <a:prstClr val="black"/>
                </a:solidFill>
                <a:latin typeface="Arial" panose="020B0604020202020204" pitchFamily="34" charset="0"/>
                <a:cs typeface="Arial" panose="020B0604020202020204" pitchFamily="34" charset="0"/>
              </a:rPr>
              <a:t>) </a:t>
            </a:r>
          </a:p>
          <a:p>
            <a:pPr marL="1270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r>
              <a:rPr lang="en-US" sz="1200" spc="-30" dirty="0" err="1">
                <a:solidFill>
                  <a:prstClr val="black"/>
                </a:solidFill>
                <a:latin typeface="Arial" panose="020B0604020202020204" pitchFamily="34" charset="0"/>
                <a:cs typeface="Arial" panose="020B0604020202020204" pitchFamily="34" charset="0"/>
              </a:rPr>
              <a:t>Kết</a:t>
            </a:r>
            <a:r>
              <a:rPr lang="en-US" sz="1200" spc="-30" dirty="0">
                <a:solidFill>
                  <a:prstClr val="black"/>
                </a:solidFill>
                <a:latin typeface="Arial" panose="020B0604020202020204" pitchFamily="34" charset="0"/>
                <a:cs typeface="Arial" panose="020B0604020202020204" pitchFamily="34" charset="0"/>
              </a:rPr>
              <a:t> </a:t>
            </a:r>
            <a:r>
              <a:rPr lang="en-US" sz="1200" spc="-30" dirty="0" err="1">
                <a:solidFill>
                  <a:prstClr val="black"/>
                </a:solidFill>
                <a:latin typeface="Arial" panose="020B0604020202020204" pitchFamily="34" charset="0"/>
                <a:cs typeface="Arial" panose="020B0604020202020204" pitchFamily="34" charset="0"/>
              </a:rPr>
              <a:t>quả</a:t>
            </a:r>
            <a:r>
              <a:rPr lang="en-US" sz="1200" spc="-30" dirty="0">
                <a:solidFill>
                  <a:prstClr val="black"/>
                </a:solidFill>
                <a:latin typeface="Arial" panose="020B0604020202020204" pitchFamily="34" charset="0"/>
                <a:cs typeface="Arial" panose="020B0604020202020204" pitchFamily="34" charset="0"/>
              </a:rPr>
              <a:t>: so </a:t>
            </a:r>
            <a:r>
              <a:rPr lang="en-US" sz="1200" spc="-30" dirty="0" err="1">
                <a:solidFill>
                  <a:prstClr val="black"/>
                </a:solidFill>
                <a:latin typeface="Arial" panose="020B0604020202020204" pitchFamily="34" charset="0"/>
                <a:cs typeface="Arial" panose="020B0604020202020204" pitchFamily="34" charset="0"/>
              </a:rPr>
              <a:t>với</a:t>
            </a:r>
            <a:r>
              <a:rPr lang="en-US" sz="1200" spc="-30" dirty="0">
                <a:solidFill>
                  <a:prstClr val="black"/>
                </a:solidFill>
                <a:latin typeface="Arial" panose="020B0604020202020204" pitchFamily="34" charset="0"/>
                <a:cs typeface="Arial" panose="020B0604020202020204" pitchFamily="34" charset="0"/>
              </a:rPr>
              <a:t> DPI, </a:t>
            </a:r>
            <a:r>
              <a:rPr kumimoji="0" lang="en-US" sz="12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Respimat</a:t>
            </a:r>
            <a:r>
              <a:rPr kumimoji="0" lang="en-US" sz="1200" b="0" i="0" u="none" strike="noStrike" kern="1200" cap="none" spc="-4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15"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giảm</a:t>
            </a:r>
            <a:r>
              <a:rPr kumimoji="0" lang="en-US" sz="1200" b="1" i="0" u="none" strike="noStrike" kern="1200" cap="none" spc="-5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15"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12%</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đợt</a:t>
            </a:r>
            <a:r>
              <a:rPr kumimoji="0" lang="en-US" sz="1200" b="1" i="0" u="none" strike="noStrike" kern="1200" cap="none" spc="-3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cấp</a:t>
            </a:r>
            <a:r>
              <a:rPr kumimoji="0" lang="en-US" sz="1200" b="1" i="0" u="none" strike="noStrike" kern="1200" cap="none" spc="-3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COPD </a:t>
            </a:r>
            <a:r>
              <a:rPr kumimoji="0" lang="en-US" sz="1200" b="1" i="0" u="none" strike="noStrike" kern="1200" cap="none" spc="-3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nặng</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và</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a:t>
            </a:r>
            <a:r>
              <a:rPr kumimoji="0" lang="en-US" sz="1200" b="1" i="0" u="none" strike="noStrike" kern="1200" cap="none" spc="-3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hoặc</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viêm</a:t>
            </a:r>
            <a:r>
              <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30" normalizeH="0" baseline="0" noProof="0" dirty="0" err="1">
                <a:ln>
                  <a:noFill/>
                </a:ln>
                <a:solidFill>
                  <a:srgbClr val="4472C4"/>
                </a:solidFill>
                <a:effectLst/>
                <a:uLnTx/>
                <a:uFillTx/>
                <a:latin typeface="Arial" panose="020B0604020202020204" pitchFamily="34" charset="0"/>
                <a:ea typeface="+mn-ea"/>
                <a:cs typeface="Arial" panose="020B0604020202020204" pitchFamily="34" charset="0"/>
              </a:rPr>
              <a:t>phổi</a:t>
            </a:r>
            <a:endParaRPr kumimoji="0" lang="en-US" sz="12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endParaRPr>
          </a:p>
          <a:p>
            <a:pPr marL="1270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r>
              <a:rPr kumimoji="0" lang="en-US" sz="1200" b="0" i="0" u="none" strike="noStrike" kern="1200" cap="none" spc="-5" normalizeH="0" baseline="0" noProof="0" dirty="0">
                <a:ln>
                  <a:noFill/>
                </a:ln>
                <a:solidFill>
                  <a:prstClr val="black"/>
                </a:solidFill>
                <a:effectLst/>
                <a:uLnTx/>
                <a:uFillTx/>
                <a:latin typeface="Arial" panose="020B0604020202020204" pitchFamily="34" charset="0"/>
                <a:ea typeface="+mn-ea"/>
                <a:cs typeface="Calibri"/>
              </a:rPr>
              <a:t>Tiotropium </a:t>
            </a:r>
            <a:r>
              <a:rPr kumimoji="0" lang="vi-VN" sz="1200" b="0" i="0" u="none" strike="noStrike" kern="1200" cap="none" spc="-5" normalizeH="0" baseline="0" noProof="0" dirty="0">
                <a:ln>
                  <a:noFill/>
                </a:ln>
                <a:solidFill>
                  <a:prstClr val="black"/>
                </a:solidFill>
                <a:effectLst/>
                <a:uLnTx/>
                <a:uFillTx/>
                <a:latin typeface="Arial" panose="020B0604020202020204" pitchFamily="34" charset="0"/>
                <a:ea typeface="+mn-ea"/>
                <a:cs typeface="Calibri"/>
              </a:rPr>
              <a:t>Respimat </a:t>
            </a:r>
            <a:r>
              <a:rPr kumimoji="0" lang="vi-VN" sz="1200" b="1" i="0" u="none" strike="noStrike" kern="1200" cap="none" spc="-5" normalizeH="0" baseline="0" noProof="0" dirty="0">
                <a:ln>
                  <a:noFill/>
                </a:ln>
                <a:solidFill>
                  <a:srgbClr val="FF0000"/>
                </a:solidFill>
                <a:effectLst/>
                <a:uLnTx/>
                <a:uFillTx/>
                <a:latin typeface="Arial" panose="020B0604020202020204" pitchFamily="34" charset="0"/>
                <a:ea typeface="+mn-ea"/>
                <a:cs typeface="Calibri"/>
              </a:rPr>
              <a:t>giảm 34% nguy cơ tái nhập viện </a:t>
            </a:r>
            <a:r>
              <a:rPr kumimoji="0" lang="vi-VN" sz="1200" b="1" i="0" u="none" strike="noStrike" kern="1200" cap="none" spc="-5" normalizeH="0" baseline="0" noProof="0" dirty="0">
                <a:ln>
                  <a:noFill/>
                </a:ln>
                <a:solidFill>
                  <a:srgbClr val="0070C0"/>
                </a:solidFill>
                <a:effectLst/>
                <a:uLnTx/>
                <a:uFillTx/>
                <a:latin typeface="Arial" panose="020B0604020202020204" pitchFamily="34" charset="0"/>
                <a:ea typeface="+mn-ea"/>
                <a:cs typeface="Calibri"/>
              </a:rPr>
              <a:t>trong vòng 30 ngày</a:t>
            </a:r>
            <a:endPar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Calibri"/>
            </a:endParaRPr>
          </a:p>
          <a:p>
            <a:pPr marL="12700" marR="0" lvl="0" indent="0" algn="l" defTabSz="914400" rtl="0" eaLnBrk="1" fontAlgn="auto" latinLnBrk="0" hangingPunct="1">
              <a:lnSpc>
                <a:spcPct val="100000"/>
              </a:lnSpc>
              <a:spcBef>
                <a:spcPts val="600"/>
              </a:spcBef>
              <a:spcAft>
                <a:spcPts val="0"/>
              </a:spcAft>
              <a:buClrTx/>
              <a:buSzTx/>
              <a:buFont typeface="Wingdings" panose="05000000000000000000" pitchFamily="2" charset="2"/>
              <a:buNone/>
              <a:tabLst/>
              <a:defRPr/>
            </a:pPr>
            <a:endPar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Calibri"/>
            </a:endParaRPr>
          </a:p>
          <a:p>
            <a:pPr marL="12700" indent="0" defTabSz="914400">
              <a:spcBef>
                <a:spcPts val="600"/>
              </a:spcBef>
              <a:buFont typeface="Wingdings" panose="05000000000000000000" pitchFamily="2" charset="2"/>
              <a:buNone/>
              <a:defRPr/>
            </a:pPr>
            <a:endParaRPr lang="en-US" sz="1200" spc="-30" dirty="0">
              <a:solidFill>
                <a:prstClr val="black"/>
              </a:solidFill>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171</a:t>
            </a:fld>
            <a:endParaRPr lang="en-US"/>
          </a:p>
        </p:txBody>
      </p:sp>
    </p:spTree>
    <p:extLst>
      <p:ext uri="{BB962C8B-B14F-4D97-AF65-F5344CB8AC3E}">
        <p14:creationId xmlns:p14="http://schemas.microsoft.com/office/powerpoint/2010/main" val="126933436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Yếu</a:t>
            </a:r>
            <a:r>
              <a:rPr lang="en-US" dirty="0"/>
              <a:t> </a:t>
            </a:r>
            <a:r>
              <a:rPr lang="en-US" dirty="0" err="1"/>
              <a:t>tố</a:t>
            </a:r>
            <a:r>
              <a:rPr lang="en-US" dirty="0"/>
              <a:t> </a:t>
            </a:r>
            <a:r>
              <a:rPr lang="en-US" dirty="0" err="1"/>
              <a:t>tiếp</a:t>
            </a:r>
            <a:r>
              <a:rPr lang="en-US" dirty="0"/>
              <a:t> </a:t>
            </a:r>
            <a:r>
              <a:rPr lang="en-US" dirty="0" err="1"/>
              <a:t>theo</a:t>
            </a:r>
            <a:r>
              <a:rPr lang="en-US" dirty="0"/>
              <a:t> </a:t>
            </a:r>
            <a:r>
              <a:rPr lang="en-US" dirty="0" err="1"/>
              <a:t>cần</a:t>
            </a:r>
            <a:r>
              <a:rPr lang="en-US" dirty="0"/>
              <a:t> </a:t>
            </a:r>
            <a:r>
              <a:rPr lang="en-US" dirty="0" err="1"/>
              <a:t>cân</a:t>
            </a:r>
            <a:r>
              <a:rPr lang="en-US" dirty="0"/>
              <a:t> </a:t>
            </a:r>
            <a:r>
              <a:rPr lang="en-US" dirty="0" err="1"/>
              <a:t>nhắc</a:t>
            </a:r>
            <a:r>
              <a:rPr lang="en-US" dirty="0"/>
              <a:t> </a:t>
            </a:r>
            <a:r>
              <a:rPr lang="en-US" dirty="0" err="1"/>
              <a:t>khi</a:t>
            </a:r>
            <a:r>
              <a:rPr lang="en-US" dirty="0"/>
              <a:t> </a:t>
            </a:r>
            <a:r>
              <a:rPr lang="en-US" dirty="0" err="1"/>
              <a:t>tối</a:t>
            </a:r>
            <a:r>
              <a:rPr lang="en-US" dirty="0"/>
              <a:t> </a:t>
            </a:r>
            <a:r>
              <a:rPr lang="en-US" dirty="0" err="1"/>
              <a:t>ưu</a:t>
            </a:r>
            <a:r>
              <a:rPr lang="en-US" dirty="0"/>
              <a:t> </a:t>
            </a:r>
            <a:r>
              <a:rPr lang="en-US" dirty="0" err="1"/>
              <a:t>hóa</a:t>
            </a:r>
            <a:r>
              <a:rPr lang="en-US" dirty="0"/>
              <a:t> </a:t>
            </a:r>
            <a:r>
              <a:rPr lang="en-US" dirty="0" err="1"/>
              <a:t>lượng</a:t>
            </a:r>
            <a:r>
              <a:rPr lang="en-US" dirty="0"/>
              <a:t> </a:t>
            </a:r>
            <a:r>
              <a:rPr lang="en-US" dirty="0" err="1"/>
              <a:t>thuốc</a:t>
            </a:r>
            <a:r>
              <a:rPr lang="en-US" dirty="0"/>
              <a:t> </a:t>
            </a:r>
            <a:r>
              <a:rPr lang="en-US" dirty="0" err="1"/>
              <a:t>đến</a:t>
            </a:r>
            <a:r>
              <a:rPr lang="en-US" dirty="0"/>
              <a:t> </a:t>
            </a:r>
            <a:r>
              <a:rPr lang="en-US" dirty="0" err="1"/>
              <a:t>phổi</a:t>
            </a:r>
            <a:r>
              <a:rPr lang="en-US" dirty="0"/>
              <a:t>, </a:t>
            </a:r>
            <a:r>
              <a:rPr lang="en-US" dirty="0" err="1"/>
              <a:t>đó</a:t>
            </a:r>
            <a:r>
              <a:rPr lang="en-US" dirty="0"/>
              <a:t> </a:t>
            </a:r>
            <a:r>
              <a:rPr lang="en-US" dirty="0" err="1"/>
              <a:t>là</a:t>
            </a:r>
            <a:r>
              <a:rPr lang="en-US" dirty="0"/>
              <a:t> </a:t>
            </a:r>
            <a:r>
              <a:rPr lang="en-US" dirty="0" err="1"/>
              <a:t>kỹ</a:t>
            </a:r>
            <a:r>
              <a:rPr lang="en-US" dirty="0"/>
              <a:t> </a:t>
            </a:r>
            <a:r>
              <a:rPr lang="en-US" dirty="0" err="1"/>
              <a:t>thuật</a:t>
            </a:r>
            <a:r>
              <a:rPr lang="en-US" dirty="0"/>
              <a:t> </a:t>
            </a:r>
            <a:r>
              <a:rPr lang="en-US" dirty="0" err="1"/>
              <a:t>hít</a:t>
            </a:r>
            <a:r>
              <a:rPr lang="en-US" dirty="0"/>
              <a:t> </a:t>
            </a:r>
            <a:r>
              <a:rPr lang="en-US" dirty="0" err="1"/>
              <a:t>và</a:t>
            </a:r>
            <a:r>
              <a:rPr lang="en-US" dirty="0"/>
              <a:t> </a:t>
            </a:r>
            <a:r>
              <a:rPr lang="en-US" dirty="0" err="1"/>
              <a:t>mức</a:t>
            </a:r>
            <a:r>
              <a:rPr lang="en-US" dirty="0"/>
              <a:t> </a:t>
            </a:r>
            <a:r>
              <a:rPr lang="en-US" dirty="0" err="1"/>
              <a:t>độ</a:t>
            </a:r>
            <a:r>
              <a:rPr lang="en-US" dirty="0"/>
              <a:t> </a:t>
            </a:r>
            <a:r>
              <a:rPr lang="en-US" dirty="0" err="1"/>
              <a:t>tuân</a:t>
            </a:r>
            <a:r>
              <a:rPr lang="en-US" dirty="0"/>
              <a:t> </a:t>
            </a:r>
            <a:r>
              <a:rPr lang="en-US" dirty="0" err="1"/>
              <a:t>thủ</a:t>
            </a:r>
            <a:r>
              <a:rPr lang="en-US" dirty="0"/>
              <a:t> </a:t>
            </a:r>
            <a:r>
              <a:rPr lang="en-US" dirty="0" err="1"/>
              <a:t>của</a:t>
            </a:r>
            <a:r>
              <a:rPr lang="en-US" dirty="0"/>
              <a:t> BN</a:t>
            </a: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172</a:t>
            </a:fld>
            <a:endParaRPr lang="en-US"/>
          </a:p>
        </p:txBody>
      </p:sp>
    </p:spTree>
    <p:extLst>
      <p:ext uri="{BB962C8B-B14F-4D97-AF65-F5344CB8AC3E}">
        <p14:creationId xmlns:p14="http://schemas.microsoft.com/office/powerpoint/2010/main" val="194631073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Khi </a:t>
            </a:r>
            <a:r>
              <a:rPr lang="en-US" dirty="0" err="1"/>
              <a:t>nhắc</a:t>
            </a:r>
            <a:r>
              <a:rPr lang="en-US" dirty="0"/>
              <a:t> </a:t>
            </a:r>
            <a:r>
              <a:rPr lang="en-US" dirty="0" err="1"/>
              <a:t>đến</a:t>
            </a:r>
            <a:r>
              <a:rPr lang="en-US" dirty="0"/>
              <a:t> </a:t>
            </a:r>
            <a:r>
              <a:rPr lang="en-US" dirty="0" err="1"/>
              <a:t>các</a:t>
            </a:r>
            <a:r>
              <a:rPr lang="en-US" dirty="0"/>
              <a:t> </a:t>
            </a:r>
            <a:r>
              <a:rPr lang="en-US" dirty="0" err="1"/>
              <a:t>vấn</a:t>
            </a:r>
            <a:r>
              <a:rPr lang="en-US" dirty="0"/>
              <a:t> </a:t>
            </a:r>
            <a:r>
              <a:rPr lang="en-US" dirty="0" err="1"/>
              <a:t>đề</a:t>
            </a:r>
            <a:r>
              <a:rPr lang="en-US" dirty="0"/>
              <a:t> </a:t>
            </a:r>
            <a:r>
              <a:rPr lang="en-US" dirty="0" err="1"/>
              <a:t>cần</a:t>
            </a:r>
            <a:r>
              <a:rPr lang="en-US" dirty="0"/>
              <a:t> </a:t>
            </a:r>
            <a:r>
              <a:rPr lang="en-US" dirty="0" err="1"/>
              <a:t>lưu</a:t>
            </a:r>
            <a:r>
              <a:rPr lang="en-US" dirty="0"/>
              <a:t> ý </a:t>
            </a:r>
            <a:r>
              <a:rPr lang="en-US" dirty="0" err="1"/>
              <a:t>của</a:t>
            </a:r>
            <a:r>
              <a:rPr lang="en-US" dirty="0"/>
              <a:t> </a:t>
            </a:r>
            <a:r>
              <a:rPr lang="en-US" dirty="0" err="1"/>
              <a:t>thuốc</a:t>
            </a:r>
            <a:r>
              <a:rPr lang="en-US" dirty="0"/>
              <a:t> </a:t>
            </a:r>
            <a:r>
              <a:rPr lang="en-US" dirty="0" err="1"/>
              <a:t>dạng</a:t>
            </a:r>
            <a:r>
              <a:rPr lang="en-US" dirty="0"/>
              <a:t> </a:t>
            </a:r>
            <a:r>
              <a:rPr lang="en-US" dirty="0" err="1"/>
              <a:t>hít</a:t>
            </a:r>
            <a:r>
              <a:rPr lang="en-US" dirty="0"/>
              <a:t>, GOLD 2022 </a:t>
            </a:r>
            <a:r>
              <a:rPr lang="en-US" dirty="0" err="1"/>
              <a:t>có</a:t>
            </a:r>
            <a:r>
              <a:rPr lang="en-US" dirty="0"/>
              <a:t> </a:t>
            </a:r>
            <a:r>
              <a:rPr lang="en-US" dirty="0" err="1"/>
              <a:t>đoạn</a:t>
            </a:r>
            <a:r>
              <a:rPr lang="en-US" dirty="0"/>
              <a:t> </a:t>
            </a:r>
            <a:r>
              <a:rPr lang="en-US" dirty="0" err="1"/>
              <a:t>cho</a:t>
            </a:r>
            <a:r>
              <a:rPr lang="en-US" dirty="0"/>
              <a:t> </a:t>
            </a:r>
            <a:r>
              <a:rPr lang="en-US" dirty="0" err="1"/>
              <a:t>biết</a:t>
            </a:r>
            <a:r>
              <a:rPr lang="en-US" dirty="0"/>
              <a:t> </a:t>
            </a:r>
            <a:r>
              <a:rPr lang="en-US" dirty="0" err="1"/>
              <a:t>chỉ</a:t>
            </a:r>
            <a:r>
              <a:rPr lang="en-US" dirty="0"/>
              <a:t> 23% BN </a:t>
            </a:r>
            <a:r>
              <a:rPr lang="en-US" sz="1200" b="0" dirty="0" err="1"/>
              <a:t>tuân</a:t>
            </a:r>
            <a:r>
              <a:rPr lang="en-US" sz="1200" b="0" dirty="0"/>
              <a:t> </a:t>
            </a:r>
            <a:r>
              <a:rPr lang="en-US" sz="1200" b="0" dirty="0" err="1"/>
              <a:t>thủ</a:t>
            </a:r>
            <a:r>
              <a:rPr lang="en-US" sz="1200" b="0" dirty="0"/>
              <a:t> </a:t>
            </a:r>
            <a:r>
              <a:rPr lang="en-US" sz="1200" b="0" dirty="0" err="1"/>
              <a:t>sử</a:t>
            </a:r>
            <a:r>
              <a:rPr lang="en-US" sz="1200" b="0" dirty="0"/>
              <a:t> </a:t>
            </a:r>
            <a:r>
              <a:rPr lang="en-US" sz="1200" b="0" dirty="0" err="1"/>
              <a:t>dụng</a:t>
            </a:r>
            <a:r>
              <a:rPr lang="en-US" sz="1200" b="0" dirty="0"/>
              <a:t> DPI </a:t>
            </a:r>
            <a:r>
              <a:rPr lang="en-US" sz="1200" b="0" dirty="0" err="1"/>
              <a:t>đúng</a:t>
            </a:r>
            <a:r>
              <a:rPr lang="en-US" sz="1200" b="0" dirty="0"/>
              <a:t> </a:t>
            </a:r>
            <a:r>
              <a:rPr lang="en-US" sz="1200" b="0" dirty="0" err="1"/>
              <a:t>cách</a:t>
            </a:r>
            <a:r>
              <a:rPr lang="en-US" sz="1200" b="0" dirty="0"/>
              <a:t> </a:t>
            </a:r>
            <a:r>
              <a:rPr lang="en-US" sz="1200" b="0" dirty="0" err="1"/>
              <a:t>theo</a:t>
            </a:r>
            <a:r>
              <a:rPr lang="en-US" sz="1200" b="0" dirty="0"/>
              <a:t> </a:t>
            </a:r>
            <a:r>
              <a:rPr lang="en-US" sz="1200" b="0" dirty="0" err="1"/>
              <a:t>m</a:t>
            </a:r>
            <a:r>
              <a:rPr lang="en-US" sz="1200" dirty="0" err="1"/>
              <a:t>ột</a:t>
            </a:r>
            <a:r>
              <a:rPr lang="en-US" sz="1200" dirty="0"/>
              <a:t> </a:t>
            </a:r>
            <a:r>
              <a:rPr lang="en-US" sz="1200" dirty="0" err="1"/>
              <a:t>nghiên</a:t>
            </a:r>
            <a:r>
              <a:rPr lang="en-US" sz="1200" dirty="0"/>
              <a:t> </a:t>
            </a:r>
            <a:r>
              <a:rPr lang="en-US" sz="1200" dirty="0" err="1"/>
              <a:t>cứu</a:t>
            </a:r>
            <a:r>
              <a:rPr lang="en-US" sz="1200" dirty="0"/>
              <a:t> </a:t>
            </a:r>
            <a:r>
              <a:rPr lang="en-US" sz="1200" dirty="0" err="1"/>
              <a:t>quan</a:t>
            </a:r>
            <a:r>
              <a:rPr lang="en-US" sz="1200" dirty="0"/>
              <a:t> </a:t>
            </a:r>
            <a:r>
              <a:rPr lang="en-US" sz="1200" dirty="0" err="1"/>
              <a:t>sát</a:t>
            </a:r>
            <a:r>
              <a:rPr lang="en-US" sz="1200" dirty="0"/>
              <a:t> </a:t>
            </a:r>
            <a:r>
              <a:rPr lang="en-US" sz="1200" dirty="0" err="1"/>
              <a:t>tiến</a:t>
            </a:r>
            <a:r>
              <a:rPr lang="en-US" sz="1200" dirty="0"/>
              <a:t> </a:t>
            </a:r>
            <a:r>
              <a:rPr lang="en-US" sz="1200" dirty="0" err="1"/>
              <a:t>cứu</a:t>
            </a:r>
            <a:r>
              <a:rPr lang="en-US" sz="1200" dirty="0"/>
              <a:t>, </a:t>
            </a:r>
            <a:r>
              <a:rPr lang="en-US" sz="1200" dirty="0" err="1"/>
              <a:t>thiết</a:t>
            </a:r>
            <a:r>
              <a:rPr lang="en-US" sz="1200" dirty="0"/>
              <a:t> </a:t>
            </a:r>
            <a:r>
              <a:rPr lang="en-US" sz="1200" dirty="0" err="1"/>
              <a:t>kết</a:t>
            </a:r>
            <a:r>
              <a:rPr lang="en-US" sz="1200" dirty="0"/>
              <a:t> </a:t>
            </a:r>
            <a:r>
              <a:rPr lang="en-US" sz="1200" dirty="0" err="1"/>
              <a:t>chặt</a:t>
            </a:r>
            <a:r>
              <a:rPr lang="en-US" sz="1200" dirty="0"/>
              <a:t> </a:t>
            </a:r>
            <a:r>
              <a:rPr lang="en-US" sz="1200" dirty="0" err="1"/>
              <a:t>chẽ</a:t>
            </a:r>
            <a:r>
              <a:rPr lang="en-US" sz="1200" dirty="0"/>
              <a:t> ở </a:t>
            </a:r>
            <a:r>
              <a:rPr lang="en-US" sz="1200" dirty="0" err="1"/>
              <a:t>bệnh</a:t>
            </a:r>
            <a:r>
              <a:rPr lang="en-US" sz="1200" dirty="0"/>
              <a:t> </a:t>
            </a:r>
            <a:r>
              <a:rPr lang="en-US" sz="1200" dirty="0" err="1"/>
              <a:t>nhân</a:t>
            </a:r>
            <a:r>
              <a:rPr lang="en-US" sz="1200" dirty="0"/>
              <a:t> COPD </a:t>
            </a:r>
            <a:r>
              <a:rPr lang="en-US" sz="1200" dirty="0" err="1"/>
              <a:t>sau</a:t>
            </a:r>
            <a:r>
              <a:rPr lang="en-US" sz="1200" dirty="0"/>
              <a:t> </a:t>
            </a:r>
            <a:r>
              <a:rPr lang="en-US" sz="1200" dirty="0" err="1"/>
              <a:t>khi</a:t>
            </a:r>
            <a:r>
              <a:rPr lang="en-US" sz="1200" dirty="0"/>
              <a:t> </a:t>
            </a:r>
            <a:r>
              <a:rPr lang="en-US" sz="1200" dirty="0" err="1"/>
              <a:t>xuất</a:t>
            </a:r>
            <a:r>
              <a:rPr lang="en-US" sz="1200" dirty="0"/>
              <a:t> </a:t>
            </a:r>
            <a:r>
              <a:rPr lang="en-US" sz="1200" dirty="0" err="1"/>
              <a:t>viện</a:t>
            </a:r>
            <a:endParaRPr lang="en-US" sz="1200" dirty="0"/>
          </a:p>
          <a:p>
            <a:r>
              <a:rPr lang="en-US" sz="1200" b="0" dirty="0"/>
              <a:t>GOLD 2022 </a:t>
            </a:r>
            <a:r>
              <a:rPr lang="en-US" sz="1200" b="0" dirty="0" err="1"/>
              <a:t>cũng</a:t>
            </a:r>
            <a:r>
              <a:rPr lang="en-US" sz="1200" b="0" dirty="0"/>
              <a:t> </a:t>
            </a:r>
            <a:r>
              <a:rPr lang="en-US" sz="1200" b="0" dirty="0" err="1"/>
              <a:t>nhắc</a:t>
            </a:r>
            <a:r>
              <a:rPr lang="en-US" sz="1200" b="0" dirty="0"/>
              <a:t> </a:t>
            </a:r>
            <a:r>
              <a:rPr lang="en-US" sz="1200" b="0" dirty="0" err="1"/>
              <a:t>đến</a:t>
            </a:r>
            <a:r>
              <a:rPr lang="en-US" sz="1200" b="0" dirty="0"/>
              <a:t> </a:t>
            </a:r>
            <a:r>
              <a:rPr lang="en-US" sz="1200" b="0" dirty="0" err="1"/>
              <a:t>một</a:t>
            </a:r>
            <a:r>
              <a:rPr lang="en-US" sz="1200" b="0" dirty="0"/>
              <a:t> </a:t>
            </a:r>
            <a:r>
              <a:rPr lang="en-US" sz="1200" b="0" dirty="0" err="1"/>
              <a:t>số</a:t>
            </a:r>
            <a:r>
              <a:rPr lang="en-US" sz="1200" b="0" dirty="0"/>
              <a:t> </a:t>
            </a:r>
            <a:r>
              <a:rPr lang="en-US" sz="1200" b="0" dirty="0" err="1"/>
              <a:t>lỗi</a:t>
            </a:r>
            <a:r>
              <a:rPr lang="en-US" sz="1200" b="0" dirty="0"/>
              <a:t> </a:t>
            </a:r>
            <a:r>
              <a:rPr lang="en-US" sz="1200" b="0" dirty="0" err="1"/>
              <a:t>sai</a:t>
            </a:r>
            <a:r>
              <a:rPr lang="en-US" sz="1200" b="0" dirty="0"/>
              <a:t> </a:t>
            </a:r>
            <a:r>
              <a:rPr lang="en-US" sz="1200" b="0" dirty="0" err="1"/>
              <a:t>thường</a:t>
            </a:r>
            <a:r>
              <a:rPr lang="en-US" sz="1200" b="0" dirty="0"/>
              <a:t> </a:t>
            </a:r>
            <a:r>
              <a:rPr lang="en-US" sz="1200" b="0" dirty="0" err="1"/>
              <a:t>gặp</a:t>
            </a:r>
            <a:r>
              <a:rPr lang="en-US" sz="1200" b="0" dirty="0"/>
              <a:t>, </a:t>
            </a:r>
            <a:r>
              <a:rPr lang="en-US" sz="1200" b="0" dirty="0" err="1"/>
              <a:t>trong</a:t>
            </a:r>
            <a:r>
              <a:rPr lang="en-US" sz="1200" b="0" dirty="0"/>
              <a:t> </a:t>
            </a:r>
            <a:r>
              <a:rPr lang="en-US" sz="1200" b="0" dirty="0" err="1"/>
              <a:t>đó</a:t>
            </a:r>
            <a:r>
              <a:rPr lang="en-US" sz="1200" b="0" dirty="0"/>
              <a:t> </a:t>
            </a:r>
            <a:r>
              <a:rPr lang="en-US" sz="1200" b="0" dirty="0" err="1"/>
              <a:t>có</a:t>
            </a:r>
            <a:r>
              <a:rPr lang="en-US" sz="1200" b="0" dirty="0"/>
              <a:t> </a:t>
            </a:r>
            <a:r>
              <a:rPr lang="en-US" sz="1200" b="0" dirty="0" err="1"/>
              <a:t>lưu</a:t>
            </a:r>
            <a:r>
              <a:rPr lang="en-US" sz="1200" b="0" dirty="0"/>
              <a:t> </a:t>
            </a:r>
            <a:r>
              <a:rPr lang="en-US" sz="1200" b="0" dirty="0" err="1"/>
              <a:t>lượng</a:t>
            </a:r>
            <a:r>
              <a:rPr lang="en-US" sz="1200" b="0" dirty="0"/>
              <a:t> </a:t>
            </a:r>
            <a:r>
              <a:rPr lang="en-US" sz="1200" b="0" dirty="0" err="1"/>
              <a:t>hít</a:t>
            </a:r>
            <a:r>
              <a:rPr lang="en-US" sz="1200" b="0" dirty="0"/>
              <a:t> </a:t>
            </a:r>
            <a:r>
              <a:rPr lang="en-US" sz="1200" b="0" dirty="0" err="1"/>
              <a:t>vào</a:t>
            </a:r>
            <a:r>
              <a:rPr lang="en-US" sz="1200" b="0" dirty="0"/>
              <a:t> </a:t>
            </a:r>
            <a:r>
              <a:rPr lang="en-US" sz="1200" b="0" dirty="0" err="1"/>
              <a:t>của</a:t>
            </a:r>
            <a:r>
              <a:rPr lang="en-US" sz="1200" b="0" dirty="0"/>
              <a:t> BN </a:t>
            </a:r>
            <a:r>
              <a:rPr lang="en-US" sz="1200" b="0" dirty="0" err="1"/>
              <a:t>không</a:t>
            </a:r>
            <a:r>
              <a:rPr lang="en-US" sz="1200" b="0" dirty="0"/>
              <a:t> </a:t>
            </a:r>
            <a:r>
              <a:rPr lang="en-US" sz="1200" b="0" dirty="0" err="1"/>
              <a:t>đủ</a:t>
            </a:r>
            <a:r>
              <a:rPr lang="en-US" sz="1200" b="0" dirty="0"/>
              <a:t> </a:t>
            </a:r>
            <a:r>
              <a:rPr lang="en-US" sz="1200" b="0" dirty="0" err="1"/>
              <a:t>lớn</a:t>
            </a:r>
            <a:endParaRPr lang="en-US" b="0" dirty="0"/>
          </a:p>
        </p:txBody>
      </p:sp>
      <p:sp>
        <p:nvSpPr>
          <p:cNvPr id="4" name="Slide Number Placeholder 3"/>
          <p:cNvSpPr>
            <a:spLocks noGrp="1"/>
          </p:cNvSpPr>
          <p:nvPr>
            <p:ph type="sldNum" sz="quarter" idx="5"/>
          </p:nvPr>
        </p:nvSpPr>
        <p:spPr/>
        <p:txBody>
          <a:bodyPr/>
          <a:lstStyle/>
          <a:p>
            <a:fld id="{A7F8AAAC-707A-49FD-83E1-C91717BB0F9A}" type="slidenum">
              <a:rPr lang="en-US" smtClean="0"/>
              <a:t>173</a:t>
            </a:fld>
            <a:endParaRPr lang="en-US"/>
          </a:p>
        </p:txBody>
      </p:sp>
    </p:spTree>
    <p:extLst>
      <p:ext uri="{BB962C8B-B14F-4D97-AF65-F5344CB8AC3E}">
        <p14:creationId xmlns:p14="http://schemas.microsoft.com/office/powerpoint/2010/main" val="8371152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dirty="0"/>
              <a:t> </a:t>
            </a:r>
            <a:r>
              <a:rPr lang="en-US" dirty="0" err="1"/>
              <a:t>nghiên</a:t>
            </a:r>
            <a:r>
              <a:rPr lang="en-US" dirty="0"/>
              <a:t> </a:t>
            </a:r>
            <a:r>
              <a:rPr lang="en-US" dirty="0" err="1"/>
              <a:t>cứu</a:t>
            </a:r>
            <a:r>
              <a:rPr lang="en-US" dirty="0"/>
              <a:t> </a:t>
            </a:r>
            <a:r>
              <a:rPr lang="en-US" dirty="0" err="1"/>
              <a:t>cho</a:t>
            </a:r>
            <a:r>
              <a:rPr lang="en-US" dirty="0"/>
              <a:t> </a:t>
            </a:r>
            <a:r>
              <a:rPr lang="en-US" dirty="0" err="1"/>
              <a:t>thấy</a:t>
            </a:r>
            <a:r>
              <a:rPr lang="en-US" dirty="0"/>
              <a:t> , </a:t>
            </a:r>
            <a:r>
              <a:rPr lang="en-US" dirty="0" err="1"/>
              <a:t>sau</a:t>
            </a:r>
            <a:r>
              <a:rPr lang="en-US" dirty="0"/>
              <a:t> </a:t>
            </a:r>
            <a:r>
              <a:rPr lang="en-US" dirty="0" err="1"/>
              <a:t>khi</a:t>
            </a:r>
            <a:r>
              <a:rPr lang="en-US" dirty="0"/>
              <a:t> </a:t>
            </a:r>
            <a:r>
              <a:rPr lang="en-US" dirty="0" err="1"/>
              <a:t>bệnh</a:t>
            </a:r>
            <a:r>
              <a:rPr lang="en-US" dirty="0"/>
              <a:t> </a:t>
            </a:r>
            <a:r>
              <a:rPr lang="en-US" dirty="0" err="1"/>
              <a:t>nhân</a:t>
            </a:r>
            <a:r>
              <a:rPr lang="en-US" dirty="0"/>
              <a:t> </a:t>
            </a:r>
            <a:r>
              <a:rPr lang="en-US" dirty="0" err="1"/>
              <a:t>được</a:t>
            </a:r>
            <a:r>
              <a:rPr lang="en-US" dirty="0"/>
              <a:t> </a:t>
            </a:r>
            <a:r>
              <a:rPr lang="en-US" dirty="0" err="1"/>
              <a:t>hướng</a:t>
            </a:r>
            <a:r>
              <a:rPr lang="en-US" dirty="0"/>
              <a:t> </a:t>
            </a:r>
            <a:r>
              <a:rPr lang="en-US" dirty="0" err="1"/>
              <a:t>dẫn</a:t>
            </a:r>
            <a:r>
              <a:rPr lang="en-US" dirty="0"/>
              <a:t> </a:t>
            </a:r>
            <a:r>
              <a:rPr lang="en-US" dirty="0" err="1"/>
              <a:t>và</a:t>
            </a:r>
            <a:r>
              <a:rPr lang="en-US" dirty="0"/>
              <a:t>  </a:t>
            </a:r>
            <a:r>
              <a:rPr lang="en-US" dirty="0" err="1"/>
              <a:t>sử</a:t>
            </a:r>
            <a:r>
              <a:rPr lang="en-US" dirty="0"/>
              <a:t> </a:t>
            </a:r>
            <a:r>
              <a:rPr lang="en-US" dirty="0" err="1"/>
              <a:t>dụng</a:t>
            </a:r>
            <a:r>
              <a:rPr lang="en-US" dirty="0"/>
              <a:t> </a:t>
            </a:r>
            <a:r>
              <a:rPr lang="en-US" dirty="0" err="1"/>
              <a:t>đúng</a:t>
            </a:r>
            <a:r>
              <a:rPr lang="en-US" dirty="0"/>
              <a:t> </a:t>
            </a:r>
            <a:r>
              <a:rPr lang="en-US" dirty="0" err="1"/>
              <a:t>dụng</a:t>
            </a:r>
            <a:r>
              <a:rPr lang="en-US" dirty="0"/>
              <a:t> </a:t>
            </a:r>
            <a:r>
              <a:rPr lang="en-US" dirty="0" err="1"/>
              <a:t>cụ</a:t>
            </a:r>
            <a:r>
              <a:rPr lang="en-US" dirty="0"/>
              <a:t> </a:t>
            </a:r>
            <a:r>
              <a:rPr lang="en-US" dirty="0" err="1"/>
              <a:t>hít</a:t>
            </a:r>
            <a:r>
              <a:rPr lang="en-US" dirty="0"/>
              <a:t> ở </a:t>
            </a:r>
            <a:r>
              <a:rPr lang="en-US" dirty="0" err="1"/>
              <a:t>lần</a:t>
            </a:r>
            <a:r>
              <a:rPr lang="en-US" dirty="0"/>
              <a:t> </a:t>
            </a:r>
            <a:r>
              <a:rPr lang="en-US" dirty="0" err="1"/>
              <a:t>khám</a:t>
            </a:r>
            <a:r>
              <a:rPr lang="en-US" dirty="0"/>
              <a:t> 1, </a:t>
            </a:r>
            <a:r>
              <a:rPr lang="en-US" dirty="0" err="1"/>
              <a:t>thì</a:t>
            </a:r>
            <a:r>
              <a:rPr lang="en-US" dirty="0"/>
              <a:t> </a:t>
            </a:r>
            <a:r>
              <a:rPr lang="en-US" dirty="0" err="1"/>
              <a:t>đến</a:t>
            </a:r>
            <a:r>
              <a:rPr lang="en-US" dirty="0"/>
              <a:t> </a:t>
            </a:r>
            <a:r>
              <a:rPr lang="en-US" dirty="0" err="1"/>
              <a:t>lần</a:t>
            </a:r>
            <a:r>
              <a:rPr lang="en-US" dirty="0"/>
              <a:t> </a:t>
            </a:r>
            <a:r>
              <a:rPr lang="en-US" dirty="0" err="1"/>
              <a:t>tái</a:t>
            </a:r>
            <a:r>
              <a:rPr lang="en-US" dirty="0"/>
              <a:t> </a:t>
            </a:r>
            <a:r>
              <a:rPr lang="en-US" dirty="0" err="1"/>
              <a:t>khám</a:t>
            </a:r>
            <a:r>
              <a:rPr lang="en-US" dirty="0"/>
              <a:t> 2, </a:t>
            </a:r>
            <a:r>
              <a:rPr lang="en-US" sz="1200" dirty="0" err="1">
                <a:solidFill>
                  <a:srgbClr val="002060"/>
                </a:solidFill>
              </a:rPr>
              <a:t>tỉ</a:t>
            </a:r>
            <a:r>
              <a:rPr lang="en-US" sz="1200" dirty="0">
                <a:solidFill>
                  <a:srgbClr val="002060"/>
                </a:solidFill>
              </a:rPr>
              <a:t> </a:t>
            </a:r>
            <a:r>
              <a:rPr lang="en-US" sz="1200" dirty="0" err="1">
                <a:solidFill>
                  <a:srgbClr val="002060"/>
                </a:solidFill>
              </a:rPr>
              <a:t>lệ</a:t>
            </a:r>
            <a:r>
              <a:rPr lang="en-US" sz="1200" dirty="0">
                <a:solidFill>
                  <a:srgbClr val="002060"/>
                </a:solidFill>
              </a:rPr>
              <a:t> </a:t>
            </a:r>
            <a:r>
              <a:rPr lang="en-US" sz="1200" dirty="0" err="1">
                <a:solidFill>
                  <a:srgbClr val="002060"/>
                </a:solidFill>
              </a:rPr>
              <a:t>bệnh</a:t>
            </a:r>
            <a:r>
              <a:rPr lang="en-US" sz="1200" dirty="0">
                <a:solidFill>
                  <a:srgbClr val="002060"/>
                </a:solidFill>
              </a:rPr>
              <a:t> </a:t>
            </a:r>
            <a:r>
              <a:rPr lang="en-US" sz="1200" dirty="0" err="1">
                <a:solidFill>
                  <a:srgbClr val="002060"/>
                </a:solidFill>
              </a:rPr>
              <a:t>nhân</a:t>
            </a:r>
            <a:r>
              <a:rPr lang="en-US" sz="1200" dirty="0">
                <a:solidFill>
                  <a:srgbClr val="002060"/>
                </a:solidFill>
              </a:rPr>
              <a:t> </a:t>
            </a:r>
            <a:r>
              <a:rPr lang="en-US" sz="1200" dirty="0" err="1">
                <a:solidFill>
                  <a:srgbClr val="002060"/>
                </a:solidFill>
              </a:rPr>
              <a:t>thực</a:t>
            </a:r>
            <a:r>
              <a:rPr lang="en-US" sz="1200" dirty="0">
                <a:solidFill>
                  <a:srgbClr val="002060"/>
                </a:solidFill>
              </a:rPr>
              <a:t> </a:t>
            </a:r>
            <a:r>
              <a:rPr lang="en-US" sz="1200" dirty="0" err="1">
                <a:solidFill>
                  <a:srgbClr val="002060"/>
                </a:solidFill>
              </a:rPr>
              <a:t>hiện</a:t>
            </a:r>
            <a:r>
              <a:rPr lang="en-US" sz="1200" dirty="0">
                <a:solidFill>
                  <a:srgbClr val="002060"/>
                </a:solidFill>
              </a:rPr>
              <a:t> </a:t>
            </a:r>
            <a:r>
              <a:rPr lang="en-US" sz="1200" dirty="0" err="1">
                <a:solidFill>
                  <a:srgbClr val="002060"/>
                </a:solidFill>
              </a:rPr>
              <a:t>đúng</a:t>
            </a:r>
            <a:r>
              <a:rPr lang="en-US" sz="1200" dirty="0">
                <a:solidFill>
                  <a:srgbClr val="002060"/>
                </a:solidFill>
              </a:rPr>
              <a:t> </a:t>
            </a:r>
            <a:r>
              <a:rPr lang="en-US" sz="1200" dirty="0" err="1">
                <a:solidFill>
                  <a:srgbClr val="002060"/>
                </a:solidFill>
              </a:rPr>
              <a:t>kỹ</a:t>
            </a:r>
            <a:r>
              <a:rPr lang="en-US" sz="1200" dirty="0">
                <a:solidFill>
                  <a:srgbClr val="002060"/>
                </a:solidFill>
              </a:rPr>
              <a:t> </a:t>
            </a:r>
            <a:r>
              <a:rPr lang="en-US" sz="1200" dirty="0" err="1">
                <a:solidFill>
                  <a:srgbClr val="002060"/>
                </a:solidFill>
              </a:rPr>
              <a:t>thuật</a:t>
            </a:r>
            <a:r>
              <a:rPr lang="en-US" sz="1200" dirty="0">
                <a:solidFill>
                  <a:srgbClr val="002060"/>
                </a:solidFill>
              </a:rPr>
              <a:t> </a:t>
            </a:r>
            <a:r>
              <a:rPr lang="en-US" sz="1200" dirty="0" err="1">
                <a:solidFill>
                  <a:srgbClr val="002060"/>
                </a:solidFill>
              </a:rPr>
              <a:t>hít</a:t>
            </a:r>
            <a:r>
              <a:rPr lang="en-US" sz="1200" dirty="0">
                <a:solidFill>
                  <a:srgbClr val="002060"/>
                </a:solidFill>
              </a:rPr>
              <a:t> </a:t>
            </a:r>
            <a:r>
              <a:rPr lang="en-US" sz="1200" dirty="0" err="1">
                <a:solidFill>
                  <a:srgbClr val="002060"/>
                </a:solidFill>
              </a:rPr>
              <a:t>giảm</a:t>
            </a:r>
            <a:r>
              <a:rPr lang="en-US" sz="1200" dirty="0">
                <a:solidFill>
                  <a:srgbClr val="002060"/>
                </a:solidFill>
              </a:rPr>
              <a:t> 39% </a:t>
            </a:r>
          </a:p>
          <a:p>
            <a:r>
              <a:rPr lang="en-US" sz="1200" dirty="0" err="1">
                <a:solidFill>
                  <a:srgbClr val="002060"/>
                </a:solidFill>
              </a:rPr>
              <a:t>Chính</a:t>
            </a:r>
            <a:r>
              <a:rPr lang="en-US" sz="1200" dirty="0">
                <a:solidFill>
                  <a:srgbClr val="002060"/>
                </a:solidFill>
              </a:rPr>
              <a:t> </a:t>
            </a:r>
            <a:r>
              <a:rPr lang="en-US" sz="1200" dirty="0" err="1">
                <a:solidFill>
                  <a:srgbClr val="002060"/>
                </a:solidFill>
              </a:rPr>
              <a:t>vì</a:t>
            </a:r>
            <a:r>
              <a:rPr lang="en-US" sz="1200" dirty="0">
                <a:solidFill>
                  <a:srgbClr val="002060"/>
                </a:solidFill>
              </a:rPr>
              <a:t> </a:t>
            </a:r>
            <a:r>
              <a:rPr lang="en-US" sz="1200" dirty="0" err="1">
                <a:solidFill>
                  <a:srgbClr val="002060"/>
                </a:solidFill>
              </a:rPr>
              <a:t>vậy</a:t>
            </a:r>
            <a:r>
              <a:rPr lang="en-US" sz="1200" dirty="0">
                <a:solidFill>
                  <a:srgbClr val="002060"/>
                </a:solidFill>
              </a:rPr>
              <a:t> GOLD 2022 </a:t>
            </a:r>
            <a:r>
              <a:rPr lang="en-US" sz="1200" dirty="0" err="1">
                <a:solidFill>
                  <a:srgbClr val="002060"/>
                </a:solidFill>
              </a:rPr>
              <a:t>khuyến</a:t>
            </a:r>
            <a:r>
              <a:rPr lang="en-US" sz="1200" dirty="0">
                <a:solidFill>
                  <a:srgbClr val="002060"/>
                </a:solidFill>
              </a:rPr>
              <a:t> </a:t>
            </a:r>
            <a:r>
              <a:rPr lang="en-US" sz="1200" dirty="0" err="1">
                <a:solidFill>
                  <a:srgbClr val="002060"/>
                </a:solidFill>
              </a:rPr>
              <a:t>cáo</a:t>
            </a:r>
            <a:r>
              <a:rPr lang="en-US" sz="1200" dirty="0">
                <a:solidFill>
                  <a:srgbClr val="002060"/>
                </a:solidFill>
              </a:rPr>
              <a:t> </a:t>
            </a:r>
            <a:r>
              <a:rPr lang="en-US" sz="1200" dirty="0" err="1">
                <a:solidFill>
                  <a:srgbClr val="002060"/>
                </a:solidFill>
              </a:rPr>
              <a:t>nên</a:t>
            </a:r>
            <a:r>
              <a:rPr lang="en-US" sz="1200" dirty="0">
                <a:solidFill>
                  <a:srgbClr val="002060"/>
                </a:solidFill>
              </a:rPr>
              <a:t> </a:t>
            </a:r>
            <a:r>
              <a:rPr lang="en-US" sz="1200" dirty="0" err="1">
                <a:solidFill>
                  <a:srgbClr val="002060"/>
                </a:solidFill>
              </a:rPr>
              <a:t>định</a:t>
            </a:r>
            <a:r>
              <a:rPr lang="en-US" sz="1200" dirty="0">
                <a:solidFill>
                  <a:srgbClr val="002060"/>
                </a:solidFill>
              </a:rPr>
              <a:t> </a:t>
            </a:r>
            <a:r>
              <a:rPr lang="en-US" sz="1200" dirty="0" err="1">
                <a:solidFill>
                  <a:srgbClr val="002060"/>
                </a:solidFill>
              </a:rPr>
              <a:t>kỳ</a:t>
            </a:r>
            <a:r>
              <a:rPr lang="en-US" sz="1200" dirty="0">
                <a:solidFill>
                  <a:srgbClr val="002060"/>
                </a:solidFill>
              </a:rPr>
              <a:t> </a:t>
            </a:r>
            <a:r>
              <a:rPr lang="en-US" sz="1200" dirty="0" err="1">
                <a:solidFill>
                  <a:srgbClr val="002060"/>
                </a:solidFill>
              </a:rPr>
              <a:t>đánh</a:t>
            </a:r>
            <a:r>
              <a:rPr lang="en-US" sz="1200" dirty="0">
                <a:solidFill>
                  <a:srgbClr val="002060"/>
                </a:solidFill>
              </a:rPr>
              <a:t> </a:t>
            </a:r>
            <a:r>
              <a:rPr lang="en-US" sz="1200" dirty="0" err="1">
                <a:solidFill>
                  <a:srgbClr val="002060"/>
                </a:solidFill>
              </a:rPr>
              <a:t>giá</a:t>
            </a:r>
            <a:r>
              <a:rPr lang="en-US" sz="1200" dirty="0">
                <a:solidFill>
                  <a:srgbClr val="002060"/>
                </a:solidFill>
              </a:rPr>
              <a:t> </a:t>
            </a:r>
            <a:r>
              <a:rPr lang="en-US" sz="1200" dirty="0" err="1">
                <a:solidFill>
                  <a:srgbClr val="002060"/>
                </a:solidFill>
              </a:rPr>
              <a:t>kỹ</a:t>
            </a:r>
            <a:r>
              <a:rPr lang="en-US" sz="1200" dirty="0">
                <a:solidFill>
                  <a:srgbClr val="002060"/>
                </a:solidFill>
              </a:rPr>
              <a:t> </a:t>
            </a:r>
            <a:r>
              <a:rPr lang="en-US" sz="1200" dirty="0" err="1">
                <a:solidFill>
                  <a:srgbClr val="002060"/>
                </a:solidFill>
              </a:rPr>
              <a:t>thuật</a:t>
            </a:r>
            <a:r>
              <a:rPr lang="en-US" sz="1200" dirty="0">
                <a:solidFill>
                  <a:srgbClr val="002060"/>
                </a:solidFill>
              </a:rPr>
              <a:t> </a:t>
            </a:r>
            <a:r>
              <a:rPr lang="en-US" sz="1200" dirty="0" err="1">
                <a:solidFill>
                  <a:srgbClr val="002060"/>
                </a:solidFill>
              </a:rPr>
              <a:t>hít</a:t>
            </a:r>
            <a:r>
              <a:rPr lang="en-US" sz="1200" dirty="0">
                <a:solidFill>
                  <a:srgbClr val="002060"/>
                </a:solidFill>
              </a:rPr>
              <a:t> </a:t>
            </a:r>
            <a:r>
              <a:rPr lang="en-US" sz="1200" dirty="0" err="1">
                <a:solidFill>
                  <a:srgbClr val="002060"/>
                </a:solidFill>
              </a:rPr>
              <a:t>của</a:t>
            </a:r>
            <a:r>
              <a:rPr lang="en-US" sz="1200" dirty="0">
                <a:solidFill>
                  <a:srgbClr val="002060"/>
                </a:solidFill>
              </a:rPr>
              <a:t> BN</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174</a:t>
            </a:fld>
            <a:endParaRPr lang="en-US"/>
          </a:p>
        </p:txBody>
      </p:sp>
    </p:spTree>
    <p:extLst>
      <p:ext uri="{BB962C8B-B14F-4D97-AF65-F5344CB8AC3E}">
        <p14:creationId xmlns:p14="http://schemas.microsoft.com/office/powerpoint/2010/main" val="153403864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Trong</a:t>
            </a:r>
            <a:r>
              <a:rPr lang="en-US" dirty="0"/>
              <a:t> </a:t>
            </a:r>
            <a:r>
              <a:rPr lang="en-US" dirty="0" err="1"/>
              <a:t>các</a:t>
            </a:r>
            <a:r>
              <a:rPr lang="en-US" dirty="0"/>
              <a:t> </a:t>
            </a:r>
            <a:r>
              <a:rPr lang="en-US" dirty="0" err="1"/>
              <a:t>hình</a:t>
            </a:r>
            <a:r>
              <a:rPr lang="en-US" dirty="0"/>
              <a:t> </a:t>
            </a:r>
            <a:r>
              <a:rPr lang="en-US" dirty="0" err="1"/>
              <a:t>thức</a:t>
            </a:r>
            <a:r>
              <a:rPr lang="en-US" dirty="0"/>
              <a:t> </a:t>
            </a:r>
            <a:r>
              <a:rPr lang="en-US" dirty="0" err="1"/>
              <a:t>hướng</a:t>
            </a:r>
            <a:r>
              <a:rPr lang="en-US" dirty="0"/>
              <a:t> </a:t>
            </a:r>
            <a:r>
              <a:rPr lang="en-US" dirty="0" err="1"/>
              <a:t>dẫn</a:t>
            </a:r>
            <a:r>
              <a:rPr lang="en-US" dirty="0"/>
              <a:t> </a:t>
            </a:r>
            <a:r>
              <a:rPr lang="en-US" dirty="0" err="1"/>
              <a:t>sử</a:t>
            </a:r>
            <a:r>
              <a:rPr lang="en-US" dirty="0"/>
              <a:t> </a:t>
            </a:r>
            <a:r>
              <a:rPr lang="en-US" dirty="0" err="1"/>
              <a:t>dụng</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như</a:t>
            </a:r>
            <a:r>
              <a:rPr lang="en-US" dirty="0"/>
              <a:t> </a:t>
            </a:r>
            <a:r>
              <a:rPr lang="en-US" dirty="0" err="1"/>
              <a:t>xem</a:t>
            </a:r>
            <a:r>
              <a:rPr lang="en-US" dirty="0"/>
              <a:t> video </a:t>
            </a:r>
            <a:r>
              <a:rPr lang="en-US" dirty="0" err="1"/>
              <a:t>của</a:t>
            </a:r>
            <a:r>
              <a:rPr lang="en-US" dirty="0"/>
              <a:t> CDC/</a:t>
            </a:r>
            <a:r>
              <a:rPr lang="en-US" dirty="0" err="1"/>
              <a:t>Youtube</a:t>
            </a:r>
            <a:r>
              <a:rPr lang="en-US" dirty="0"/>
              <a:t>, </a:t>
            </a:r>
            <a:r>
              <a:rPr lang="en-US" dirty="0" err="1"/>
              <a:t>đọc</a:t>
            </a:r>
            <a:r>
              <a:rPr lang="en-US" dirty="0"/>
              <a:t> </a:t>
            </a:r>
            <a:r>
              <a:rPr lang="en-US" dirty="0" err="1"/>
              <a:t>tờ</a:t>
            </a:r>
            <a:r>
              <a:rPr lang="en-US" dirty="0"/>
              <a:t> </a:t>
            </a:r>
            <a:r>
              <a:rPr lang="en-US" dirty="0" err="1"/>
              <a:t>hướng</a:t>
            </a:r>
            <a:r>
              <a:rPr lang="en-US" dirty="0"/>
              <a:t> </a:t>
            </a:r>
            <a:r>
              <a:rPr lang="en-US" dirty="0" err="1"/>
              <a:t>dẫn</a:t>
            </a:r>
            <a:r>
              <a:rPr lang="en-US" dirty="0"/>
              <a:t> </a:t>
            </a:r>
            <a:r>
              <a:rPr lang="en-US" dirty="0" err="1"/>
              <a:t>sử</a:t>
            </a:r>
            <a:r>
              <a:rPr lang="en-US" dirty="0"/>
              <a:t> </a:t>
            </a:r>
            <a:r>
              <a:rPr lang="en-US" dirty="0" err="1"/>
              <a:t>dụng</a:t>
            </a:r>
            <a:r>
              <a:rPr lang="en-US" dirty="0"/>
              <a:t> </a:t>
            </a:r>
            <a:r>
              <a:rPr lang="en-US" dirty="0" err="1"/>
              <a:t>hoặc</a:t>
            </a:r>
            <a:r>
              <a:rPr lang="en-US" dirty="0"/>
              <a:t> </a:t>
            </a:r>
            <a:r>
              <a:rPr lang="en-US" dirty="0" err="1"/>
              <a:t>có</a:t>
            </a:r>
            <a:r>
              <a:rPr lang="en-US" dirty="0"/>
              <a:t> </a:t>
            </a:r>
            <a:r>
              <a:rPr lang="en-US" dirty="0" err="1"/>
              <a:t>Dược</a:t>
            </a:r>
            <a:r>
              <a:rPr lang="en-US" dirty="0"/>
              <a:t> </a:t>
            </a:r>
            <a:r>
              <a:rPr lang="en-US" dirty="0" err="1"/>
              <a:t>sĩ</a:t>
            </a:r>
            <a:r>
              <a:rPr lang="en-US" dirty="0"/>
              <a:t> </a:t>
            </a:r>
            <a:r>
              <a:rPr lang="en-US" dirty="0" err="1"/>
              <a:t>trực</a:t>
            </a:r>
            <a:r>
              <a:rPr lang="en-US" dirty="0"/>
              <a:t> </a:t>
            </a:r>
            <a:r>
              <a:rPr lang="en-US" dirty="0" err="1"/>
              <a:t>tiếp</a:t>
            </a:r>
            <a:r>
              <a:rPr lang="en-US" dirty="0"/>
              <a:t> </a:t>
            </a:r>
            <a:r>
              <a:rPr lang="en-US" dirty="0" err="1"/>
              <a:t>hướng</a:t>
            </a:r>
            <a:r>
              <a:rPr lang="en-US" dirty="0"/>
              <a:t> </a:t>
            </a:r>
            <a:r>
              <a:rPr lang="en-US" dirty="0" err="1"/>
              <a:t>dẫn</a:t>
            </a:r>
            <a:r>
              <a:rPr lang="en-US" dirty="0"/>
              <a:t>.</a:t>
            </a:r>
          </a:p>
          <a:p>
            <a:r>
              <a:rPr lang="en-US" dirty="0" err="1"/>
              <a:t>Kết</a:t>
            </a:r>
            <a:r>
              <a:rPr lang="en-US" dirty="0"/>
              <a:t> </a:t>
            </a:r>
            <a:r>
              <a:rPr lang="en-US" dirty="0" err="1"/>
              <a:t>quả</a:t>
            </a:r>
            <a:r>
              <a:rPr lang="en-US" dirty="0"/>
              <a:t> </a:t>
            </a:r>
            <a:r>
              <a:rPr lang="en-US" dirty="0" err="1"/>
              <a:t>cho</a:t>
            </a:r>
            <a:r>
              <a:rPr lang="en-US" dirty="0"/>
              <a:t> </a:t>
            </a:r>
            <a:r>
              <a:rPr lang="en-US" dirty="0" err="1"/>
              <a:t>thấy</a:t>
            </a:r>
            <a:r>
              <a:rPr lang="en-US" dirty="0"/>
              <a:t> </a:t>
            </a:r>
            <a:r>
              <a:rPr lang="en-GB" sz="1200" b="0" dirty="0" err="1">
                <a:solidFill>
                  <a:schemeClr val="tx1"/>
                </a:solidFill>
                <a:latin typeface="+mj-lt"/>
              </a:rPr>
              <a:t>Dược</a:t>
            </a:r>
            <a:r>
              <a:rPr lang="en-GB" sz="1200" b="0" dirty="0">
                <a:solidFill>
                  <a:schemeClr val="tx1"/>
                </a:solidFill>
                <a:latin typeface="+mj-lt"/>
              </a:rPr>
              <a:t> </a:t>
            </a:r>
            <a:r>
              <a:rPr lang="en-GB" sz="1200" b="0" dirty="0" err="1">
                <a:solidFill>
                  <a:schemeClr val="tx1"/>
                </a:solidFill>
                <a:latin typeface="+mj-lt"/>
              </a:rPr>
              <a:t>sĩ</a:t>
            </a:r>
            <a:r>
              <a:rPr lang="en-GB" sz="1200" b="0" dirty="0">
                <a:solidFill>
                  <a:schemeClr val="tx1"/>
                </a:solidFill>
                <a:latin typeface="+mj-lt"/>
              </a:rPr>
              <a:t> </a:t>
            </a:r>
            <a:r>
              <a:rPr lang="en-GB" sz="1200" b="0" dirty="0" err="1">
                <a:solidFill>
                  <a:schemeClr val="tx1"/>
                </a:solidFill>
                <a:latin typeface="+mj-lt"/>
              </a:rPr>
              <a:t>tư</a:t>
            </a:r>
            <a:r>
              <a:rPr lang="en-GB" sz="1200" b="0" dirty="0">
                <a:solidFill>
                  <a:schemeClr val="tx1"/>
                </a:solidFill>
                <a:latin typeface="+mj-lt"/>
              </a:rPr>
              <a:t> </a:t>
            </a:r>
            <a:r>
              <a:rPr lang="en-GB" sz="1200" b="0" dirty="0" err="1">
                <a:solidFill>
                  <a:schemeClr val="tx1"/>
                </a:solidFill>
                <a:latin typeface="+mj-lt"/>
              </a:rPr>
              <a:t>vấn</a:t>
            </a:r>
            <a:r>
              <a:rPr lang="en-GB" sz="1200" b="0" dirty="0">
                <a:solidFill>
                  <a:schemeClr val="tx1"/>
                </a:solidFill>
                <a:latin typeface="+mj-lt"/>
              </a:rPr>
              <a:t> </a:t>
            </a:r>
            <a:r>
              <a:rPr lang="en-GB" sz="1200" b="0" dirty="0" err="1">
                <a:solidFill>
                  <a:schemeClr val="tx1"/>
                </a:solidFill>
                <a:latin typeface="+mj-lt"/>
              </a:rPr>
              <a:t>sử</a:t>
            </a:r>
            <a:r>
              <a:rPr lang="en-GB" sz="1200" b="0" dirty="0">
                <a:solidFill>
                  <a:schemeClr val="tx1"/>
                </a:solidFill>
                <a:latin typeface="+mj-lt"/>
              </a:rPr>
              <a:t> </a:t>
            </a:r>
            <a:r>
              <a:rPr lang="en-GB" sz="1200" b="0" dirty="0" err="1">
                <a:solidFill>
                  <a:schemeClr val="tx1"/>
                </a:solidFill>
                <a:latin typeface="+mj-lt"/>
              </a:rPr>
              <a:t>dụng</a:t>
            </a:r>
            <a:r>
              <a:rPr lang="en-GB" sz="1200" b="0" dirty="0">
                <a:solidFill>
                  <a:schemeClr val="tx1"/>
                </a:solidFill>
                <a:latin typeface="+mj-lt"/>
              </a:rPr>
              <a:t> </a:t>
            </a:r>
            <a:r>
              <a:rPr lang="en-GB" sz="1200" b="0" dirty="0" err="1">
                <a:solidFill>
                  <a:schemeClr val="tx1"/>
                </a:solidFill>
                <a:latin typeface="+mj-lt"/>
              </a:rPr>
              <a:t>giúp</a:t>
            </a:r>
            <a:r>
              <a:rPr lang="en-GB" sz="1200" b="0" dirty="0">
                <a:solidFill>
                  <a:schemeClr val="tx1"/>
                </a:solidFill>
                <a:latin typeface="+mj-lt"/>
              </a:rPr>
              <a:t> </a:t>
            </a:r>
            <a:r>
              <a:rPr lang="en-GB" sz="1200" b="0" dirty="0" err="1">
                <a:solidFill>
                  <a:schemeClr val="tx1"/>
                </a:solidFill>
                <a:latin typeface="+mj-lt"/>
              </a:rPr>
              <a:t>giáo</a:t>
            </a:r>
            <a:r>
              <a:rPr lang="en-GB" sz="1200" b="0" dirty="0">
                <a:solidFill>
                  <a:schemeClr val="tx1"/>
                </a:solidFill>
                <a:latin typeface="+mj-lt"/>
              </a:rPr>
              <a:t> </a:t>
            </a:r>
            <a:r>
              <a:rPr lang="en-GB" sz="1200" b="0" dirty="0" err="1">
                <a:solidFill>
                  <a:schemeClr val="tx1"/>
                </a:solidFill>
                <a:latin typeface="+mj-lt"/>
              </a:rPr>
              <a:t>dục</a:t>
            </a:r>
            <a:r>
              <a:rPr lang="en-GB" sz="1200" b="0" dirty="0">
                <a:solidFill>
                  <a:schemeClr val="tx1"/>
                </a:solidFill>
                <a:latin typeface="+mj-lt"/>
              </a:rPr>
              <a:t> </a:t>
            </a:r>
            <a:r>
              <a:rPr lang="en-GB" sz="1200" b="0" dirty="0" err="1">
                <a:solidFill>
                  <a:schemeClr val="tx1"/>
                </a:solidFill>
                <a:latin typeface="+mj-lt"/>
              </a:rPr>
              <a:t>bệnh</a:t>
            </a:r>
            <a:r>
              <a:rPr lang="en-GB" sz="1200" b="0" dirty="0">
                <a:solidFill>
                  <a:schemeClr val="tx1"/>
                </a:solidFill>
                <a:latin typeface="+mj-lt"/>
              </a:rPr>
              <a:t> </a:t>
            </a:r>
            <a:r>
              <a:rPr lang="en-GB" sz="1200" b="0" dirty="0" err="1">
                <a:solidFill>
                  <a:schemeClr val="tx1"/>
                </a:solidFill>
                <a:latin typeface="+mj-lt"/>
              </a:rPr>
              <a:t>nhân</a:t>
            </a:r>
            <a:r>
              <a:rPr lang="en-GB" sz="1200" b="0" dirty="0">
                <a:solidFill>
                  <a:schemeClr val="tx1"/>
                </a:solidFill>
                <a:latin typeface="+mj-lt"/>
              </a:rPr>
              <a:t> </a:t>
            </a:r>
            <a:r>
              <a:rPr lang="en-GB" sz="1200" b="0" dirty="0" err="1">
                <a:solidFill>
                  <a:schemeClr val="tx1"/>
                </a:solidFill>
                <a:latin typeface="+mj-lt"/>
              </a:rPr>
              <a:t>thực</a:t>
            </a:r>
            <a:r>
              <a:rPr lang="en-GB" sz="1200" b="0" dirty="0">
                <a:solidFill>
                  <a:schemeClr val="tx1"/>
                </a:solidFill>
                <a:latin typeface="+mj-lt"/>
              </a:rPr>
              <a:t> </a:t>
            </a:r>
            <a:r>
              <a:rPr lang="en-GB" sz="1200" b="0" dirty="0" err="1">
                <a:solidFill>
                  <a:schemeClr val="tx1"/>
                </a:solidFill>
                <a:latin typeface="+mj-lt"/>
              </a:rPr>
              <a:t>hiện</a:t>
            </a:r>
            <a:r>
              <a:rPr lang="en-GB" sz="1200" b="0" dirty="0">
                <a:solidFill>
                  <a:schemeClr val="tx1"/>
                </a:solidFill>
                <a:latin typeface="+mj-lt"/>
              </a:rPr>
              <a:t> </a:t>
            </a:r>
            <a:r>
              <a:rPr lang="en-GB" sz="1200" b="0" dirty="0" err="1">
                <a:solidFill>
                  <a:schemeClr val="tx1"/>
                </a:solidFill>
                <a:latin typeface="+mj-lt"/>
              </a:rPr>
              <a:t>đúng</a:t>
            </a:r>
            <a:r>
              <a:rPr lang="en-GB" sz="1200" b="0" dirty="0">
                <a:solidFill>
                  <a:schemeClr val="tx1"/>
                </a:solidFill>
                <a:latin typeface="+mj-lt"/>
              </a:rPr>
              <a:t> </a:t>
            </a:r>
            <a:r>
              <a:rPr lang="en-GB" sz="1200" b="0" dirty="0" err="1">
                <a:solidFill>
                  <a:schemeClr val="tx1"/>
                </a:solidFill>
                <a:latin typeface="+mj-lt"/>
              </a:rPr>
              <a:t>kỹ</a:t>
            </a:r>
            <a:r>
              <a:rPr lang="en-GB" sz="1200" b="0" dirty="0">
                <a:solidFill>
                  <a:schemeClr val="tx1"/>
                </a:solidFill>
                <a:latin typeface="+mj-lt"/>
              </a:rPr>
              <a:t> </a:t>
            </a:r>
            <a:r>
              <a:rPr lang="en-GB" sz="1200" b="0" dirty="0" err="1">
                <a:solidFill>
                  <a:schemeClr val="tx1"/>
                </a:solidFill>
                <a:latin typeface="+mj-lt"/>
              </a:rPr>
              <a:t>thuật</a:t>
            </a:r>
            <a:r>
              <a:rPr lang="en-GB" sz="1200" b="0" dirty="0">
                <a:solidFill>
                  <a:schemeClr val="tx1"/>
                </a:solidFill>
                <a:latin typeface="+mj-lt"/>
              </a:rPr>
              <a:t> </a:t>
            </a:r>
            <a:r>
              <a:rPr lang="en-GB" sz="1200" b="0" dirty="0" err="1">
                <a:solidFill>
                  <a:schemeClr val="tx1"/>
                </a:solidFill>
                <a:latin typeface="+mj-lt"/>
              </a:rPr>
              <a:t>hít</a:t>
            </a:r>
            <a:r>
              <a:rPr lang="en-GB" sz="1200" b="0" dirty="0">
                <a:solidFill>
                  <a:schemeClr val="tx1"/>
                </a:solidFill>
                <a:latin typeface="+mj-lt"/>
              </a:rPr>
              <a:t> </a:t>
            </a:r>
            <a:r>
              <a:rPr lang="en-GB" sz="1200" b="0" dirty="0" err="1">
                <a:solidFill>
                  <a:schemeClr val="tx1"/>
                </a:solidFill>
                <a:latin typeface="+mj-lt"/>
              </a:rPr>
              <a:t>tốt</a:t>
            </a:r>
            <a:r>
              <a:rPr lang="en-GB" sz="1200" b="0" dirty="0">
                <a:solidFill>
                  <a:schemeClr val="tx1"/>
                </a:solidFill>
                <a:latin typeface="+mj-lt"/>
              </a:rPr>
              <a:t> </a:t>
            </a:r>
            <a:r>
              <a:rPr lang="en-GB" sz="1200" b="0" dirty="0" err="1">
                <a:solidFill>
                  <a:schemeClr val="tx1"/>
                </a:solidFill>
                <a:latin typeface="+mj-lt"/>
              </a:rPr>
              <a:t>hơn</a:t>
            </a:r>
            <a:r>
              <a:rPr lang="en-GB" sz="1200" b="0" dirty="0">
                <a:solidFill>
                  <a:schemeClr val="tx1"/>
                </a:solidFill>
                <a:latin typeface="+mj-lt"/>
              </a:rPr>
              <a:t> </a:t>
            </a:r>
            <a:r>
              <a:rPr lang="en-GB" sz="1200" b="0" dirty="0" err="1">
                <a:solidFill>
                  <a:schemeClr val="tx1"/>
                </a:solidFill>
                <a:latin typeface="+mj-lt"/>
              </a:rPr>
              <a:t>các</a:t>
            </a:r>
            <a:r>
              <a:rPr lang="en-GB" sz="1200" b="0" dirty="0">
                <a:solidFill>
                  <a:schemeClr val="tx1"/>
                </a:solidFill>
                <a:latin typeface="+mj-lt"/>
              </a:rPr>
              <a:t> </a:t>
            </a:r>
            <a:r>
              <a:rPr lang="en-GB" sz="1200" b="0" dirty="0" err="1">
                <a:solidFill>
                  <a:schemeClr val="tx1"/>
                </a:solidFill>
                <a:latin typeface="+mj-lt"/>
              </a:rPr>
              <a:t>phương</a:t>
            </a:r>
            <a:r>
              <a:rPr lang="en-GB" sz="1200" b="0" dirty="0">
                <a:solidFill>
                  <a:schemeClr val="tx1"/>
                </a:solidFill>
                <a:latin typeface="+mj-lt"/>
              </a:rPr>
              <a:t> </a:t>
            </a:r>
            <a:r>
              <a:rPr lang="en-GB" sz="1200" b="0" dirty="0" err="1">
                <a:solidFill>
                  <a:schemeClr val="tx1"/>
                </a:solidFill>
                <a:latin typeface="+mj-lt"/>
              </a:rPr>
              <a:t>pháp</a:t>
            </a:r>
            <a:r>
              <a:rPr lang="en-GB" sz="1200" b="0" dirty="0">
                <a:solidFill>
                  <a:schemeClr val="tx1"/>
                </a:solidFill>
                <a:latin typeface="+mj-lt"/>
              </a:rPr>
              <a:t> </a:t>
            </a:r>
            <a:r>
              <a:rPr lang="en-GB" sz="1200" b="0" dirty="0" err="1">
                <a:solidFill>
                  <a:schemeClr val="tx1"/>
                </a:solidFill>
                <a:latin typeface="+mj-lt"/>
              </a:rPr>
              <a:t>khác</a:t>
            </a:r>
            <a:r>
              <a:rPr lang="en-GB" sz="1200" b="0" dirty="0">
                <a:solidFill>
                  <a:schemeClr val="tx1"/>
                </a:solidFill>
                <a:latin typeface="+mj-lt"/>
              </a:rPr>
              <a:t> </a:t>
            </a:r>
            <a:r>
              <a:rPr lang="en-GB" sz="1200" b="0" dirty="0">
                <a:solidFill>
                  <a:srgbClr val="58646E"/>
                </a:solidFill>
                <a:latin typeface="+mj-lt"/>
              </a:rPr>
              <a:t>(p &lt; 0.0001)</a:t>
            </a:r>
            <a:endParaRPr lang="en-US" b="0" dirty="0"/>
          </a:p>
        </p:txBody>
      </p:sp>
      <p:sp>
        <p:nvSpPr>
          <p:cNvPr id="4" name="Slide Number Placeholder 3"/>
          <p:cNvSpPr>
            <a:spLocks noGrp="1"/>
          </p:cNvSpPr>
          <p:nvPr>
            <p:ph type="sldNum" sz="quarter" idx="5"/>
          </p:nvPr>
        </p:nvSpPr>
        <p:spPr/>
        <p:txBody>
          <a:bodyPr/>
          <a:lstStyle/>
          <a:p>
            <a:fld id="{A7F8AAAC-707A-49FD-83E1-C91717BB0F9A}" type="slidenum">
              <a:rPr lang="en-US" smtClean="0"/>
              <a:t>175</a:t>
            </a:fld>
            <a:endParaRPr lang="en-US"/>
          </a:p>
        </p:txBody>
      </p:sp>
    </p:spTree>
    <p:extLst>
      <p:ext uri="{BB962C8B-B14F-4D97-AF65-F5344CB8AC3E}">
        <p14:creationId xmlns:p14="http://schemas.microsoft.com/office/powerpoint/2010/main" val="42993293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t>Do </a:t>
            </a:r>
            <a:r>
              <a:rPr lang="en-US" sz="1200" b="0" dirty="0" err="1"/>
              <a:t>đó</a:t>
            </a:r>
            <a:r>
              <a:rPr lang="en-US" sz="1200" b="0" dirty="0"/>
              <a:t> </a:t>
            </a:r>
            <a:r>
              <a:rPr lang="en-US" sz="1200" b="0" dirty="0" err="1"/>
              <a:t>theo</a:t>
            </a:r>
            <a:r>
              <a:rPr lang="en-US" sz="1200" b="0" dirty="0"/>
              <a:t> GOLD 2022, </a:t>
            </a:r>
            <a:r>
              <a:rPr lang="en-US" sz="1200" b="0" dirty="0" err="1"/>
              <a:t>tất</a:t>
            </a:r>
            <a:r>
              <a:rPr lang="en-US" sz="1200" b="0" dirty="0"/>
              <a:t> </a:t>
            </a:r>
            <a:r>
              <a:rPr lang="en-US" sz="1200" b="0" dirty="0" err="1"/>
              <a:t>cả</a:t>
            </a:r>
            <a:r>
              <a:rPr lang="en-US" sz="1200" b="0" dirty="0"/>
              <a:t> </a:t>
            </a:r>
            <a:r>
              <a:rPr lang="en-US" sz="1200" b="0" dirty="0" err="1">
                <a:solidFill>
                  <a:srgbClr val="FF0000"/>
                </a:solidFill>
              </a:rPr>
              <a:t>dụng</a:t>
            </a:r>
            <a:r>
              <a:rPr lang="en-US" sz="1200" b="0" dirty="0">
                <a:solidFill>
                  <a:srgbClr val="FF0000"/>
                </a:solidFill>
              </a:rPr>
              <a:t> </a:t>
            </a:r>
            <a:r>
              <a:rPr lang="en-US" sz="1200" b="0" dirty="0" err="1">
                <a:solidFill>
                  <a:srgbClr val="FF0000"/>
                </a:solidFill>
              </a:rPr>
              <a:t>cụ</a:t>
            </a:r>
            <a:r>
              <a:rPr lang="en-US" sz="1200" b="0" dirty="0">
                <a:solidFill>
                  <a:srgbClr val="FF0000"/>
                </a:solidFill>
              </a:rPr>
              <a:t> </a:t>
            </a:r>
            <a:r>
              <a:rPr lang="en-US" sz="1200" b="0" dirty="0" err="1">
                <a:solidFill>
                  <a:srgbClr val="FF0000"/>
                </a:solidFill>
              </a:rPr>
              <a:t>hít</a:t>
            </a:r>
            <a:r>
              <a:rPr lang="en-US" sz="1200" b="0" dirty="0">
                <a:solidFill>
                  <a:srgbClr val="FF0000"/>
                </a:solidFill>
              </a:rPr>
              <a:t> </a:t>
            </a:r>
            <a:r>
              <a:rPr lang="en-US" sz="1200" b="0" dirty="0" err="1">
                <a:solidFill>
                  <a:srgbClr val="FF0000"/>
                </a:solidFill>
              </a:rPr>
              <a:t>đều</a:t>
            </a:r>
            <a:r>
              <a:rPr lang="en-US" sz="1200" b="0" dirty="0">
                <a:solidFill>
                  <a:srgbClr val="FF0000"/>
                </a:solidFill>
              </a:rPr>
              <a:t> </a:t>
            </a:r>
            <a:r>
              <a:rPr lang="en-US" sz="1200" b="0" dirty="0" err="1">
                <a:solidFill>
                  <a:srgbClr val="FF0000"/>
                </a:solidFill>
              </a:rPr>
              <a:t>cần</a:t>
            </a:r>
            <a:r>
              <a:rPr lang="en-US" sz="1200" b="0" dirty="0">
                <a:solidFill>
                  <a:srgbClr val="FF0000"/>
                </a:solidFill>
              </a:rPr>
              <a:t> </a:t>
            </a:r>
            <a:r>
              <a:rPr lang="en-US" sz="1200" b="0" dirty="0" err="1">
                <a:solidFill>
                  <a:srgbClr val="FF0000"/>
                </a:solidFill>
              </a:rPr>
              <a:t>nhân</a:t>
            </a:r>
            <a:r>
              <a:rPr lang="en-US" sz="1200" b="0" dirty="0">
                <a:solidFill>
                  <a:srgbClr val="FF0000"/>
                </a:solidFill>
              </a:rPr>
              <a:t> </a:t>
            </a:r>
            <a:r>
              <a:rPr lang="en-US" sz="1200" b="0" dirty="0" err="1">
                <a:solidFill>
                  <a:srgbClr val="FF0000"/>
                </a:solidFill>
              </a:rPr>
              <a:t>viên</a:t>
            </a:r>
            <a:r>
              <a:rPr lang="en-US" sz="1200" b="0" dirty="0">
                <a:solidFill>
                  <a:srgbClr val="FF0000"/>
                </a:solidFill>
              </a:rPr>
              <a:t> y </a:t>
            </a:r>
            <a:r>
              <a:rPr lang="en-US" sz="1200" b="0" dirty="0" err="1">
                <a:solidFill>
                  <a:srgbClr val="FF0000"/>
                </a:solidFill>
              </a:rPr>
              <a:t>tế</a:t>
            </a:r>
            <a:r>
              <a:rPr lang="en-US" sz="1200" b="0" dirty="0">
                <a:solidFill>
                  <a:srgbClr val="FF0000"/>
                </a:solidFill>
              </a:rPr>
              <a:t> </a:t>
            </a:r>
            <a:r>
              <a:rPr lang="en-US" sz="1200" b="0" dirty="0" err="1">
                <a:solidFill>
                  <a:srgbClr val="FF0000"/>
                </a:solidFill>
              </a:rPr>
              <a:t>giải</a:t>
            </a:r>
            <a:r>
              <a:rPr lang="en-US" sz="1200" b="0" dirty="0">
                <a:solidFill>
                  <a:srgbClr val="FF0000"/>
                </a:solidFill>
              </a:rPr>
              <a:t> </a:t>
            </a:r>
            <a:r>
              <a:rPr lang="en-US" sz="1200" b="0" dirty="0" err="1">
                <a:solidFill>
                  <a:srgbClr val="FF0000"/>
                </a:solidFill>
              </a:rPr>
              <a:t>thích</a:t>
            </a:r>
            <a:r>
              <a:rPr lang="en-US" sz="1200" b="0" dirty="0">
                <a:solidFill>
                  <a:srgbClr val="FF0000"/>
                </a:solidFill>
              </a:rPr>
              <a:t> </a:t>
            </a:r>
            <a:r>
              <a:rPr lang="en-US" sz="1200" b="0" dirty="0" err="1">
                <a:solidFill>
                  <a:srgbClr val="FF0000"/>
                </a:solidFill>
              </a:rPr>
              <a:t>cho</a:t>
            </a:r>
            <a:r>
              <a:rPr lang="en-US" sz="1200" b="0" dirty="0">
                <a:solidFill>
                  <a:srgbClr val="FF0000"/>
                </a:solidFill>
              </a:rPr>
              <a:t> </a:t>
            </a:r>
            <a:r>
              <a:rPr lang="en-US" sz="1200" b="0" dirty="0" err="1">
                <a:solidFill>
                  <a:srgbClr val="FF0000"/>
                </a:solidFill>
              </a:rPr>
              <a:t>người</a:t>
            </a:r>
            <a:r>
              <a:rPr lang="en-US" sz="1200" b="0" dirty="0">
                <a:solidFill>
                  <a:srgbClr val="FF0000"/>
                </a:solidFill>
              </a:rPr>
              <a:t> </a:t>
            </a:r>
            <a:r>
              <a:rPr lang="en-US" sz="1200" b="0" dirty="0" err="1">
                <a:solidFill>
                  <a:srgbClr val="FF0000"/>
                </a:solidFill>
              </a:rPr>
              <a:t>bệnh</a:t>
            </a:r>
            <a:r>
              <a:rPr lang="en-US" sz="1200" b="0" dirty="0">
                <a:solidFill>
                  <a:srgbClr val="FF0000"/>
                </a:solidFill>
              </a:rPr>
              <a:t>, </a:t>
            </a:r>
            <a:r>
              <a:rPr lang="en-US" sz="1200" b="0" dirty="0" err="1">
                <a:solidFill>
                  <a:srgbClr val="FF0000"/>
                </a:solidFill>
              </a:rPr>
              <a:t>biểu</a:t>
            </a:r>
            <a:r>
              <a:rPr lang="en-US" sz="1200" b="0" dirty="0">
                <a:solidFill>
                  <a:srgbClr val="FF0000"/>
                </a:solidFill>
              </a:rPr>
              <a:t> </a:t>
            </a:r>
            <a:r>
              <a:rPr lang="en-US" sz="1200" b="0" dirty="0" err="1">
                <a:solidFill>
                  <a:srgbClr val="FF0000"/>
                </a:solidFill>
              </a:rPr>
              <a:t>diễn</a:t>
            </a:r>
            <a:r>
              <a:rPr lang="en-US" sz="1200" b="0" dirty="0">
                <a:solidFill>
                  <a:srgbClr val="FF0000"/>
                </a:solidFill>
              </a:rPr>
              <a:t> </a:t>
            </a:r>
            <a:r>
              <a:rPr lang="en-US" sz="1200" b="0" dirty="0" err="1">
                <a:solidFill>
                  <a:srgbClr val="FF0000"/>
                </a:solidFill>
              </a:rPr>
              <a:t>và</a:t>
            </a:r>
            <a:r>
              <a:rPr lang="en-US" sz="1200" b="0" dirty="0">
                <a:solidFill>
                  <a:srgbClr val="FF0000"/>
                </a:solidFill>
              </a:rPr>
              <a:t> </a:t>
            </a:r>
            <a:r>
              <a:rPr lang="en-US" sz="1200" b="0" dirty="0" err="1">
                <a:solidFill>
                  <a:srgbClr val="FF0000"/>
                </a:solidFill>
              </a:rPr>
              <a:t>định</a:t>
            </a:r>
            <a:r>
              <a:rPr lang="en-US" sz="1200" b="0" dirty="0">
                <a:solidFill>
                  <a:srgbClr val="FF0000"/>
                </a:solidFill>
              </a:rPr>
              <a:t> </a:t>
            </a:r>
            <a:r>
              <a:rPr lang="en-US" sz="1200" b="0" dirty="0" err="1">
                <a:solidFill>
                  <a:srgbClr val="FF0000"/>
                </a:solidFill>
              </a:rPr>
              <a:t>kỳ</a:t>
            </a:r>
            <a:r>
              <a:rPr lang="en-US" sz="1200" b="0" dirty="0">
                <a:solidFill>
                  <a:srgbClr val="FF0000"/>
                </a:solidFill>
              </a:rPr>
              <a:t> </a:t>
            </a:r>
            <a:r>
              <a:rPr lang="en-US" sz="1200" b="0" dirty="0" err="1">
                <a:solidFill>
                  <a:srgbClr val="FF0000"/>
                </a:solidFill>
              </a:rPr>
              <a:t>đánh</a:t>
            </a:r>
            <a:r>
              <a:rPr lang="en-US" sz="1200" b="0" dirty="0">
                <a:solidFill>
                  <a:srgbClr val="FF0000"/>
                </a:solidFill>
              </a:rPr>
              <a:t> </a:t>
            </a:r>
            <a:r>
              <a:rPr lang="en-US" sz="1200" b="0" dirty="0" err="1">
                <a:solidFill>
                  <a:srgbClr val="FF0000"/>
                </a:solidFill>
              </a:rPr>
              <a:t>giá</a:t>
            </a:r>
            <a:r>
              <a:rPr lang="en-US" sz="1200" b="0" dirty="0">
                <a:solidFill>
                  <a:srgbClr val="FF0000"/>
                </a:solidFill>
              </a:rPr>
              <a:t> </a:t>
            </a:r>
            <a:r>
              <a:rPr lang="en-US" sz="1200" b="0" dirty="0" err="1">
                <a:solidFill>
                  <a:srgbClr val="FF0000"/>
                </a:solidFill>
              </a:rPr>
              <a:t>kỹ</a:t>
            </a:r>
            <a:r>
              <a:rPr lang="en-US" sz="1200" b="0" dirty="0">
                <a:solidFill>
                  <a:srgbClr val="FF0000"/>
                </a:solidFill>
              </a:rPr>
              <a:t> </a:t>
            </a:r>
            <a:r>
              <a:rPr lang="en-US" sz="1200" b="0" dirty="0" err="1">
                <a:solidFill>
                  <a:srgbClr val="FF0000"/>
                </a:solidFill>
              </a:rPr>
              <a:t>thuật</a:t>
            </a:r>
            <a:r>
              <a:rPr lang="en-US" sz="1200" b="0" dirty="0">
                <a:solidFill>
                  <a:srgbClr val="FF0000"/>
                </a:solidFill>
              </a:rPr>
              <a:t> </a:t>
            </a:r>
            <a:r>
              <a:rPr lang="en-US" sz="1200" b="0" dirty="0" err="1">
                <a:solidFill>
                  <a:srgbClr val="FF0000"/>
                </a:solidFill>
              </a:rPr>
              <a:t>hít</a:t>
            </a:r>
            <a:r>
              <a:rPr lang="en-US" sz="1200" b="0" dirty="0">
                <a:solidFill>
                  <a:srgbClr val="FF0000"/>
                </a:solidFill>
              </a:rPr>
              <a:t> </a:t>
            </a:r>
            <a:r>
              <a:rPr lang="en-US" sz="1200" b="0" dirty="0" err="1">
                <a:solidFill>
                  <a:srgbClr val="FF0000"/>
                </a:solidFill>
              </a:rPr>
              <a:t>cho</a:t>
            </a:r>
            <a:r>
              <a:rPr lang="en-US" sz="1200" b="0" dirty="0">
                <a:solidFill>
                  <a:srgbClr val="FF0000"/>
                </a:solidFill>
              </a:rPr>
              <a:t> </a:t>
            </a:r>
            <a:r>
              <a:rPr lang="en-US" sz="1200" b="0" dirty="0" err="1">
                <a:solidFill>
                  <a:srgbClr val="FF0000"/>
                </a:solidFill>
              </a:rPr>
              <a:t>bệnh</a:t>
            </a:r>
            <a:r>
              <a:rPr lang="en-US" sz="1200" b="0" dirty="0">
                <a:solidFill>
                  <a:srgbClr val="FF0000"/>
                </a:solidFill>
              </a:rPr>
              <a:t> </a:t>
            </a:r>
            <a:r>
              <a:rPr lang="en-US" sz="1200" b="0" dirty="0" err="1">
                <a:solidFill>
                  <a:srgbClr val="FF0000"/>
                </a:solidFill>
              </a:rPr>
              <a:t>nhân</a:t>
            </a:r>
            <a:r>
              <a:rPr lang="en-US" sz="1200" b="0" dirty="0">
                <a:solidFill>
                  <a:srgbClr val="FF0000"/>
                </a:solidFill>
              </a:rPr>
              <a:t>.</a:t>
            </a:r>
          </a:p>
          <a:p>
            <a:endParaRPr lang="en-US" b="0" dirty="0"/>
          </a:p>
        </p:txBody>
      </p:sp>
      <p:sp>
        <p:nvSpPr>
          <p:cNvPr id="4" name="Slide Number Placeholder 3"/>
          <p:cNvSpPr>
            <a:spLocks noGrp="1"/>
          </p:cNvSpPr>
          <p:nvPr>
            <p:ph type="sldNum" sz="quarter" idx="5"/>
          </p:nvPr>
        </p:nvSpPr>
        <p:spPr/>
        <p:txBody>
          <a:bodyPr/>
          <a:lstStyle/>
          <a:p>
            <a:fld id="{A7F8AAAC-707A-49FD-83E1-C91717BB0F9A}" type="slidenum">
              <a:rPr lang="en-US" smtClean="0"/>
              <a:t>176</a:t>
            </a:fld>
            <a:endParaRPr lang="en-US"/>
          </a:p>
        </p:txBody>
      </p:sp>
    </p:spTree>
    <p:extLst>
      <p:ext uri="{BB962C8B-B14F-4D97-AF65-F5344CB8AC3E}">
        <p14:creationId xmlns:p14="http://schemas.microsoft.com/office/powerpoint/2010/main" val="132342344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Như</a:t>
            </a:r>
            <a:r>
              <a:rPr lang="en-US" dirty="0"/>
              <a:t> </a:t>
            </a:r>
            <a:r>
              <a:rPr lang="en-US" dirty="0" err="1"/>
              <a:t>vậy</a:t>
            </a:r>
            <a:r>
              <a:rPr lang="en-US" dirty="0"/>
              <a:t> </a:t>
            </a:r>
            <a:r>
              <a:rPr lang="en-US" dirty="0" err="1"/>
              <a:t>với</a:t>
            </a:r>
            <a:r>
              <a:rPr lang="en-US" dirty="0"/>
              <a:t> </a:t>
            </a:r>
            <a:r>
              <a:rPr lang="en-US" dirty="0" err="1"/>
              <a:t>tất</a:t>
            </a:r>
            <a:r>
              <a:rPr lang="en-US" dirty="0"/>
              <a:t> </a:t>
            </a:r>
            <a:r>
              <a:rPr lang="en-US" dirty="0" err="1"/>
              <a:t>cả</a:t>
            </a:r>
            <a:r>
              <a:rPr lang="en-US" dirty="0"/>
              <a:t> </a:t>
            </a:r>
            <a:r>
              <a:rPr lang="en-US" dirty="0" err="1"/>
              <a:t>yếu</a:t>
            </a:r>
            <a:r>
              <a:rPr lang="en-US" dirty="0"/>
              <a:t> </a:t>
            </a:r>
            <a:r>
              <a:rPr lang="en-US" dirty="0" err="1"/>
              <a:t>tố</a:t>
            </a:r>
            <a:r>
              <a:rPr lang="en-US" dirty="0"/>
              <a:t> </a:t>
            </a:r>
            <a:r>
              <a:rPr lang="en-US" dirty="0" err="1"/>
              <a:t>vừa</a:t>
            </a:r>
            <a:r>
              <a:rPr lang="en-US" dirty="0"/>
              <a:t> </a:t>
            </a:r>
            <a:r>
              <a:rPr lang="en-US" dirty="0" err="1"/>
              <a:t>nêu</a:t>
            </a:r>
            <a:r>
              <a:rPr lang="en-US" dirty="0"/>
              <a:t> </a:t>
            </a:r>
            <a:r>
              <a:rPr lang="en-US" dirty="0" err="1"/>
              <a:t>trên</a:t>
            </a:r>
            <a:r>
              <a:rPr lang="en-US" dirty="0"/>
              <a:t>, </a:t>
            </a:r>
            <a:r>
              <a:rPr lang="en-US" dirty="0" err="1"/>
              <a:t>ảnh</a:t>
            </a:r>
            <a:r>
              <a:rPr lang="en-US" dirty="0"/>
              <a:t> </a:t>
            </a:r>
            <a:r>
              <a:rPr lang="en-US" dirty="0" err="1"/>
              <a:t>hưởng</a:t>
            </a:r>
            <a:r>
              <a:rPr lang="en-US" dirty="0"/>
              <a:t> </a:t>
            </a:r>
            <a:r>
              <a:rPr lang="en-US" dirty="0" err="1"/>
              <a:t>lên</a:t>
            </a:r>
            <a:r>
              <a:rPr lang="en-US" dirty="0"/>
              <a:t> </a:t>
            </a:r>
            <a:r>
              <a:rPr lang="en-US" dirty="0" err="1"/>
              <a:t>lượng</a:t>
            </a:r>
            <a:r>
              <a:rPr lang="en-US" dirty="0"/>
              <a:t> </a:t>
            </a:r>
            <a:r>
              <a:rPr lang="en-US" dirty="0" err="1"/>
              <a:t>thuốc</a:t>
            </a:r>
            <a:r>
              <a:rPr lang="en-US" dirty="0"/>
              <a:t> </a:t>
            </a:r>
            <a:r>
              <a:rPr lang="en-US" dirty="0" err="1"/>
              <a:t>đến</a:t>
            </a:r>
            <a:r>
              <a:rPr lang="en-US" dirty="0"/>
              <a:t> </a:t>
            </a:r>
            <a:r>
              <a:rPr lang="en-US" dirty="0" err="1"/>
              <a:t>phổi</a:t>
            </a:r>
            <a:r>
              <a:rPr lang="en-US" dirty="0"/>
              <a:t>.</a:t>
            </a:r>
          </a:p>
          <a:p>
            <a:r>
              <a:rPr lang="en-US" dirty="0" err="1"/>
              <a:t>Dữ</a:t>
            </a:r>
            <a:r>
              <a:rPr lang="en-US" dirty="0"/>
              <a:t> </a:t>
            </a:r>
            <a:r>
              <a:rPr lang="en-US" dirty="0" err="1"/>
              <a:t>liệu</a:t>
            </a:r>
            <a:r>
              <a:rPr lang="en-US" dirty="0"/>
              <a:t> </a:t>
            </a:r>
            <a:r>
              <a:rPr lang="en-US" dirty="0" err="1"/>
              <a:t>về</a:t>
            </a:r>
            <a:r>
              <a:rPr lang="en-US" dirty="0"/>
              <a:t> </a:t>
            </a:r>
            <a:r>
              <a:rPr lang="en-US" dirty="0" err="1"/>
              <a:t>tỉ</a:t>
            </a:r>
            <a:r>
              <a:rPr lang="en-US" dirty="0"/>
              <a:t> </a:t>
            </a:r>
            <a:r>
              <a:rPr lang="en-US" dirty="0" err="1"/>
              <a:t>lệ</a:t>
            </a:r>
            <a:r>
              <a:rPr lang="en-US" dirty="0"/>
              <a:t> </a:t>
            </a:r>
            <a:r>
              <a:rPr lang="en-US" dirty="0" err="1"/>
              <a:t>thuốc</a:t>
            </a:r>
            <a:r>
              <a:rPr lang="en-US" dirty="0"/>
              <a:t> </a:t>
            </a:r>
            <a:r>
              <a:rPr lang="en-US" dirty="0" err="1"/>
              <a:t>lắng</a:t>
            </a:r>
            <a:r>
              <a:rPr lang="en-US" dirty="0"/>
              <a:t> </a:t>
            </a:r>
            <a:r>
              <a:rPr lang="en-US" dirty="0" err="1"/>
              <a:t>đọng</a:t>
            </a:r>
            <a:r>
              <a:rPr lang="en-US" dirty="0"/>
              <a:t> </a:t>
            </a:r>
            <a:r>
              <a:rPr lang="en-US" dirty="0" err="1"/>
              <a:t>tại</a:t>
            </a:r>
            <a:r>
              <a:rPr lang="en-US" dirty="0"/>
              <a:t> </a:t>
            </a:r>
            <a:r>
              <a:rPr lang="en-US" dirty="0" err="1"/>
              <a:t>phổi</a:t>
            </a:r>
            <a:r>
              <a:rPr lang="en-US" dirty="0"/>
              <a:t> </a:t>
            </a:r>
            <a:r>
              <a:rPr lang="en-US" dirty="0" err="1"/>
              <a:t>giữa</a:t>
            </a:r>
            <a:r>
              <a:rPr lang="en-US" dirty="0"/>
              <a:t> </a:t>
            </a:r>
            <a:r>
              <a:rPr lang="en-US" dirty="0" err="1"/>
              <a:t>các</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cầm</a:t>
            </a:r>
            <a:r>
              <a:rPr lang="en-US" dirty="0"/>
              <a:t> </a:t>
            </a:r>
            <a:r>
              <a:rPr lang="en-US" dirty="0" err="1"/>
              <a:t>tay</a:t>
            </a:r>
            <a:r>
              <a:rPr lang="en-US" dirty="0"/>
              <a:t> </a:t>
            </a:r>
            <a:r>
              <a:rPr lang="en-US" dirty="0" err="1"/>
              <a:t>như</a:t>
            </a:r>
            <a:r>
              <a:rPr lang="en-US" dirty="0"/>
              <a:t> </a:t>
            </a:r>
            <a:r>
              <a:rPr lang="en-US" dirty="0" err="1"/>
              <a:t>thế</a:t>
            </a:r>
            <a:r>
              <a:rPr lang="en-US" dirty="0"/>
              <a:t> </a:t>
            </a:r>
            <a:r>
              <a:rPr lang="en-US" dirty="0" err="1"/>
              <a:t>nào</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177</a:t>
            </a:fld>
            <a:endParaRPr lang="en-US"/>
          </a:p>
        </p:txBody>
      </p:sp>
    </p:spTree>
    <p:extLst>
      <p:ext uri="{BB962C8B-B14F-4D97-AF65-F5344CB8AC3E}">
        <p14:creationId xmlns:p14="http://schemas.microsoft.com/office/powerpoint/2010/main" val="295076628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Các</a:t>
            </a:r>
            <a:r>
              <a:rPr lang="en-US" dirty="0"/>
              <a:t> </a:t>
            </a:r>
            <a:r>
              <a:rPr lang="en-US" dirty="0" err="1"/>
              <a:t>phân</a:t>
            </a:r>
            <a:r>
              <a:rPr lang="en-US" dirty="0"/>
              <a:t> </a:t>
            </a:r>
            <a:r>
              <a:rPr lang="en-US" dirty="0" err="1"/>
              <a:t>tích</a:t>
            </a:r>
            <a:r>
              <a:rPr lang="en-US" dirty="0"/>
              <a:t> </a:t>
            </a:r>
            <a:r>
              <a:rPr lang="en-US" dirty="0" err="1"/>
              <a:t>cho</a:t>
            </a:r>
            <a:r>
              <a:rPr lang="en-US" dirty="0"/>
              <a:t> </a:t>
            </a:r>
            <a:r>
              <a:rPr lang="en-US" dirty="0" err="1"/>
              <a:t>thấy</a:t>
            </a:r>
            <a:r>
              <a:rPr lang="en-US" dirty="0"/>
              <a:t> Respimat </a:t>
            </a:r>
            <a:r>
              <a:rPr lang="en-US" dirty="0" err="1"/>
              <a:t>có</a:t>
            </a:r>
            <a:r>
              <a:rPr lang="en-US" dirty="0"/>
              <a:t> </a:t>
            </a:r>
            <a:r>
              <a:rPr lang="en-US" dirty="0" err="1"/>
              <a:t>tỉ</a:t>
            </a:r>
            <a:r>
              <a:rPr lang="en-US" dirty="0"/>
              <a:t> </a:t>
            </a:r>
            <a:r>
              <a:rPr lang="en-US" dirty="0" err="1"/>
              <a:t>lệ</a:t>
            </a:r>
            <a:r>
              <a:rPr lang="en-US" dirty="0"/>
              <a:t> </a:t>
            </a:r>
            <a:r>
              <a:rPr lang="en-US" dirty="0" err="1"/>
              <a:t>thuốc</a:t>
            </a:r>
            <a:r>
              <a:rPr lang="en-US" dirty="0"/>
              <a:t> </a:t>
            </a:r>
            <a:r>
              <a:rPr lang="en-US" dirty="0" err="1"/>
              <a:t>tới</a:t>
            </a:r>
            <a:r>
              <a:rPr lang="en-US" dirty="0"/>
              <a:t> </a:t>
            </a:r>
            <a:r>
              <a:rPr lang="en-US" dirty="0" err="1"/>
              <a:t>phổi</a:t>
            </a:r>
            <a:r>
              <a:rPr lang="en-US" dirty="0"/>
              <a:t> </a:t>
            </a:r>
            <a:r>
              <a:rPr lang="en-US" dirty="0" err="1"/>
              <a:t>là</a:t>
            </a:r>
            <a:r>
              <a:rPr lang="en-US" dirty="0"/>
              <a:t> 51.6%, </a:t>
            </a:r>
            <a:r>
              <a:rPr lang="en-US" dirty="0" err="1"/>
              <a:t>kể</a:t>
            </a:r>
            <a:r>
              <a:rPr lang="en-US" dirty="0"/>
              <a:t> </a:t>
            </a:r>
            <a:r>
              <a:rPr lang="en-US" dirty="0" err="1"/>
              <a:t>cả</a:t>
            </a:r>
            <a:r>
              <a:rPr lang="en-US" dirty="0"/>
              <a:t> </a:t>
            </a:r>
            <a:r>
              <a:rPr lang="en-US" dirty="0" err="1"/>
              <a:t>những</a:t>
            </a:r>
            <a:r>
              <a:rPr lang="en-US" dirty="0"/>
              <a:t> </a:t>
            </a:r>
            <a:r>
              <a:rPr lang="en-US" dirty="0" err="1"/>
              <a:t>đường</a:t>
            </a:r>
            <a:r>
              <a:rPr lang="en-US" dirty="0"/>
              <a:t> </a:t>
            </a:r>
            <a:r>
              <a:rPr lang="en-US" dirty="0" err="1"/>
              <a:t>thở</a:t>
            </a:r>
            <a:r>
              <a:rPr lang="en-US" dirty="0"/>
              <a:t> </a:t>
            </a:r>
            <a:r>
              <a:rPr lang="en-US" dirty="0" err="1"/>
              <a:t>nhỏ</a:t>
            </a:r>
            <a:r>
              <a:rPr lang="en-US" dirty="0"/>
              <a:t> </a:t>
            </a:r>
            <a:r>
              <a:rPr lang="en-US" dirty="0" err="1"/>
              <a:t>ngoại</a:t>
            </a:r>
            <a:r>
              <a:rPr lang="en-US" dirty="0"/>
              <a:t> </a:t>
            </a:r>
            <a:r>
              <a:rPr lang="en-US" dirty="0" err="1"/>
              <a:t>biên</a:t>
            </a:r>
            <a:r>
              <a:rPr lang="en-US" dirty="0"/>
              <a:t>. </a:t>
            </a:r>
            <a:r>
              <a:rPr lang="en-US" dirty="0" err="1"/>
              <a:t>Đồng</a:t>
            </a:r>
            <a:r>
              <a:rPr lang="en-US" dirty="0"/>
              <a:t> </a:t>
            </a:r>
            <a:r>
              <a:rPr lang="en-US" dirty="0" err="1"/>
              <a:t>thời</a:t>
            </a:r>
            <a:r>
              <a:rPr lang="en-US" dirty="0"/>
              <a:t> </a:t>
            </a:r>
            <a:r>
              <a:rPr lang="en-US" dirty="0" err="1"/>
              <a:t>lượng</a:t>
            </a:r>
            <a:r>
              <a:rPr lang="en-US" dirty="0"/>
              <a:t> </a:t>
            </a:r>
            <a:r>
              <a:rPr lang="en-US" dirty="0" err="1"/>
              <a:t>thuốc</a:t>
            </a:r>
            <a:r>
              <a:rPr lang="en-US" dirty="0"/>
              <a:t> </a:t>
            </a:r>
            <a:r>
              <a:rPr lang="en-US" dirty="0" err="1"/>
              <a:t>đọng</a:t>
            </a:r>
            <a:r>
              <a:rPr lang="en-US" dirty="0"/>
              <a:t> ở </a:t>
            </a:r>
            <a:r>
              <a:rPr lang="en-US" dirty="0" err="1"/>
              <a:t>hầu</a:t>
            </a:r>
            <a:r>
              <a:rPr lang="en-US" dirty="0"/>
              <a:t> </a:t>
            </a:r>
            <a:r>
              <a:rPr lang="en-US" dirty="0" err="1"/>
              <a:t>họng</a:t>
            </a:r>
            <a:r>
              <a:rPr lang="en-US" dirty="0"/>
              <a:t> </a:t>
            </a:r>
            <a:r>
              <a:rPr lang="en-US" dirty="0" err="1"/>
              <a:t>của</a:t>
            </a:r>
            <a:r>
              <a:rPr lang="en-US" dirty="0"/>
              <a:t> </a:t>
            </a:r>
            <a:r>
              <a:rPr lang="en-US" dirty="0" err="1"/>
              <a:t>Repsimat</a:t>
            </a:r>
            <a:r>
              <a:rPr lang="en-US" dirty="0"/>
              <a:t> </a:t>
            </a:r>
            <a:r>
              <a:rPr lang="en-US" dirty="0" err="1"/>
              <a:t>thấp</a:t>
            </a:r>
            <a:r>
              <a:rPr lang="en-US" dirty="0"/>
              <a:t> </a:t>
            </a:r>
            <a:r>
              <a:rPr lang="en-US" dirty="0" err="1"/>
              <a:t>hơn</a:t>
            </a:r>
            <a:r>
              <a:rPr lang="en-US" dirty="0"/>
              <a:t> </a:t>
            </a:r>
            <a:r>
              <a:rPr lang="en-US" dirty="0" err="1"/>
              <a:t>pMDI</a:t>
            </a:r>
            <a:r>
              <a:rPr lang="en-US" dirty="0"/>
              <a:t> </a:t>
            </a:r>
            <a:r>
              <a:rPr lang="en-US" dirty="0" err="1"/>
              <a:t>và</a:t>
            </a:r>
            <a:r>
              <a:rPr lang="en-US" dirty="0"/>
              <a:t> DPI, </a:t>
            </a:r>
            <a:r>
              <a:rPr lang="en-US" dirty="0" err="1"/>
              <a:t>giúp</a:t>
            </a:r>
            <a:r>
              <a:rPr lang="en-US" dirty="0"/>
              <a:t> </a:t>
            </a:r>
            <a:r>
              <a:rPr lang="en-US" dirty="0" err="1"/>
              <a:t>giảm</a:t>
            </a:r>
            <a:r>
              <a:rPr lang="en-US" dirty="0"/>
              <a:t> </a:t>
            </a:r>
            <a:r>
              <a:rPr lang="en-US" dirty="0" err="1"/>
              <a:t>tác</a:t>
            </a:r>
            <a:r>
              <a:rPr lang="en-US" dirty="0"/>
              <a:t> </a:t>
            </a:r>
            <a:r>
              <a:rPr lang="en-US" dirty="0" err="1"/>
              <a:t>dụng</a:t>
            </a:r>
            <a:r>
              <a:rPr lang="en-US" dirty="0"/>
              <a:t> </a:t>
            </a:r>
            <a:r>
              <a:rPr lang="en-US" dirty="0" err="1"/>
              <a:t>không</a:t>
            </a:r>
            <a:r>
              <a:rPr lang="en-US" dirty="0"/>
              <a:t> </a:t>
            </a:r>
            <a:r>
              <a:rPr lang="en-US" dirty="0" err="1"/>
              <a:t>mong</a:t>
            </a:r>
            <a:r>
              <a:rPr lang="en-US" dirty="0"/>
              <a:t> </a:t>
            </a:r>
            <a:r>
              <a:rPr lang="en-US" dirty="0" err="1"/>
              <a:t>muốn</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178</a:t>
            </a:fld>
            <a:endParaRPr lang="en-US"/>
          </a:p>
        </p:txBody>
      </p:sp>
    </p:spTree>
    <p:extLst>
      <p:ext uri="{BB962C8B-B14F-4D97-AF65-F5344CB8AC3E}">
        <p14:creationId xmlns:p14="http://schemas.microsoft.com/office/powerpoint/2010/main" val="11210097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202020"/>
                </a:solidFill>
                <a:effectLst/>
                <a:latin typeface="Arial" panose="020B0604020202020204" pitchFamily="34" charset="0"/>
                <a:cs typeface="Arial" panose="020B0604020202020204" pitchFamily="34" charset="0"/>
              </a:rPr>
              <a:t>Dữ</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liệu</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thực</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tế</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theo</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dõi</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trong</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vòng</a:t>
            </a:r>
            <a:r>
              <a:rPr lang="en-US" b="0" i="0" dirty="0">
                <a:solidFill>
                  <a:srgbClr val="202020"/>
                </a:solidFill>
                <a:effectLst/>
                <a:latin typeface="Arial" panose="020B0604020202020204" pitchFamily="34" charset="0"/>
                <a:cs typeface="Arial" panose="020B0604020202020204" pitchFamily="34" charset="0"/>
              </a:rPr>
              <a:t> 3 </a:t>
            </a:r>
            <a:r>
              <a:rPr lang="en-US" b="0" i="0" dirty="0" err="1">
                <a:solidFill>
                  <a:srgbClr val="202020"/>
                </a:solidFill>
                <a:effectLst/>
                <a:latin typeface="Arial" panose="020B0604020202020204" pitchFamily="34" charset="0"/>
                <a:cs typeface="Arial" panose="020B0604020202020204" pitchFamily="34" charset="0"/>
              </a:rPr>
              <a:t>năm</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trên</a:t>
            </a:r>
            <a:r>
              <a:rPr lang="en-US" b="0" i="0" dirty="0">
                <a:solidFill>
                  <a:srgbClr val="202020"/>
                </a:solidFill>
                <a:effectLst/>
                <a:latin typeface="Arial" panose="020B0604020202020204" pitchFamily="34" charset="0"/>
                <a:cs typeface="Arial" panose="020B0604020202020204" pitchFamily="34" charset="0"/>
              </a:rPr>
              <a:t> 49,438 </a:t>
            </a:r>
            <a:r>
              <a:rPr lang="en-US" b="0" i="0" dirty="0" err="1">
                <a:solidFill>
                  <a:srgbClr val="202020"/>
                </a:solidFill>
                <a:effectLst/>
                <a:latin typeface="Arial" panose="020B0604020202020204" pitchFamily="34" charset="0"/>
                <a:cs typeface="Arial" panose="020B0604020202020204" pitchFamily="34" charset="0"/>
              </a:rPr>
              <a:t>bệnh</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nhân</a:t>
            </a:r>
            <a:r>
              <a:rPr lang="en-US" b="0" i="0" dirty="0">
                <a:solidFill>
                  <a:srgbClr val="202020"/>
                </a:solidFill>
                <a:effectLst/>
                <a:latin typeface="Arial" panose="020B0604020202020204" pitchFamily="34" charset="0"/>
                <a:cs typeface="Arial" panose="020B0604020202020204" pitchFamily="34" charset="0"/>
              </a:rPr>
              <a:t> COPD.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82% </a:t>
            </a:r>
            <a:r>
              <a:rPr kumimoji="0" lang="en-GB" sz="12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bệnh</a:t>
            </a:r>
            <a:r>
              <a:rPr kumimoji="0" lang="en-GB" sz="12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nhân</a:t>
            </a:r>
            <a:r>
              <a:rPr kumimoji="0" lang="en-GB" sz="12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COPD </a:t>
            </a:r>
            <a:r>
              <a:rPr kumimoji="0" lang="vi-VN" sz="12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đang được điều trị duy trì vẫn còn khó thở </a:t>
            </a:r>
            <a:endParaRPr kumimoji="0" lang="en-GB" sz="12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43</a:t>
            </a:fld>
            <a:endParaRPr lang="en-US"/>
          </a:p>
        </p:txBody>
      </p:sp>
    </p:spTree>
    <p:extLst>
      <p:ext uri="{BB962C8B-B14F-4D97-AF65-F5344CB8AC3E}">
        <p14:creationId xmlns:p14="http://schemas.microsoft.com/office/powerpoint/2010/main" val="1187143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ts val="600"/>
              </a:spcBef>
            </a:pPr>
            <a:r>
              <a:rPr lang="en-US" i="0" dirty="0" err="1"/>
              <a:t>Nghiên</a:t>
            </a:r>
            <a:r>
              <a:rPr lang="en-US" i="0" dirty="0"/>
              <a:t> </a:t>
            </a:r>
            <a:r>
              <a:rPr lang="en-US" i="0" dirty="0" err="1"/>
              <a:t>cứu</a:t>
            </a:r>
            <a:r>
              <a:rPr lang="en-US" i="0" dirty="0"/>
              <a:t> </a:t>
            </a:r>
            <a:r>
              <a:rPr lang="en-US" i="0" dirty="0" err="1"/>
              <a:t>trên</a:t>
            </a:r>
            <a:r>
              <a:rPr lang="en-US" i="0" dirty="0"/>
              <a:t> 14 </a:t>
            </a:r>
            <a:r>
              <a:rPr lang="en-US" i="0" dirty="0" err="1"/>
              <a:t>bệnh</a:t>
            </a:r>
            <a:r>
              <a:rPr lang="en-US" i="0" dirty="0"/>
              <a:t> </a:t>
            </a:r>
            <a:r>
              <a:rPr lang="en-US" i="0" dirty="0" err="1"/>
              <a:t>nhân</a:t>
            </a:r>
            <a:r>
              <a:rPr lang="en-US" i="0" dirty="0"/>
              <a:t> hen, </a:t>
            </a:r>
            <a:r>
              <a:rPr lang="en-US" i="0" dirty="0" err="1"/>
              <a:t>thiết</a:t>
            </a:r>
            <a:r>
              <a:rPr lang="en-US" i="0" dirty="0"/>
              <a:t> </a:t>
            </a:r>
            <a:r>
              <a:rPr lang="en-US" i="0" dirty="0" err="1"/>
              <a:t>kế</a:t>
            </a:r>
            <a:r>
              <a:rPr lang="en-US" i="0" dirty="0"/>
              <a:t> </a:t>
            </a:r>
            <a:r>
              <a:rPr lang="en-US" i="0" dirty="0" err="1"/>
              <a:t>bắt</a:t>
            </a:r>
            <a:r>
              <a:rPr lang="en-US" i="0" dirty="0"/>
              <a:t> </a:t>
            </a:r>
            <a:r>
              <a:rPr lang="en-US" i="0" dirty="0" err="1"/>
              <a:t>chéo</a:t>
            </a:r>
            <a:r>
              <a:rPr lang="en-US" i="0" dirty="0"/>
              <a:t>, </a:t>
            </a:r>
            <a:r>
              <a:rPr lang="en-US" i="0" dirty="0" err="1"/>
              <a:t>sử</a:t>
            </a:r>
            <a:r>
              <a:rPr lang="en-US" i="0" dirty="0"/>
              <a:t> </a:t>
            </a:r>
            <a:r>
              <a:rPr lang="en-US" i="0" dirty="0" err="1"/>
              <a:t>dụng</a:t>
            </a:r>
            <a:r>
              <a:rPr lang="en-US" i="0" dirty="0"/>
              <a:t> </a:t>
            </a:r>
            <a:r>
              <a:rPr lang="en-US" i="0" dirty="0" err="1"/>
              <a:t>đồng</a:t>
            </a:r>
            <a:r>
              <a:rPr lang="en-US" i="0" dirty="0"/>
              <a:t> </a:t>
            </a:r>
            <a:r>
              <a:rPr lang="en-US" i="0" dirty="0" err="1"/>
              <a:t>vị</a:t>
            </a:r>
            <a:r>
              <a:rPr lang="en-US" i="0" dirty="0"/>
              <a:t> </a:t>
            </a:r>
            <a:r>
              <a:rPr lang="en-US" i="0" dirty="0" err="1"/>
              <a:t>phóng</a:t>
            </a:r>
            <a:r>
              <a:rPr lang="en-US" i="0" dirty="0"/>
              <a:t> </a:t>
            </a:r>
            <a:r>
              <a:rPr lang="en-US" i="0" dirty="0" err="1"/>
              <a:t>xạ</a:t>
            </a:r>
            <a:r>
              <a:rPr lang="en-US" dirty="0"/>
              <a:t> 99mTc </a:t>
            </a:r>
            <a:r>
              <a:rPr lang="en-US" dirty="0" err="1"/>
              <a:t>và</a:t>
            </a:r>
            <a:r>
              <a:rPr lang="en-US" dirty="0"/>
              <a:t> </a:t>
            </a:r>
            <a:r>
              <a:rPr lang="en-US" dirty="0" err="1"/>
              <a:t>quét</a:t>
            </a:r>
            <a:r>
              <a:rPr lang="en-US" dirty="0"/>
              <a:t> </a:t>
            </a:r>
            <a:r>
              <a:rPr lang="en-US" dirty="0" err="1"/>
              <a:t>tia</a:t>
            </a:r>
            <a:r>
              <a:rPr lang="en-US" dirty="0"/>
              <a:t> gamma </a:t>
            </a:r>
            <a:r>
              <a:rPr lang="en-US" dirty="0" err="1"/>
              <a:t>để</a:t>
            </a:r>
            <a:r>
              <a:rPr lang="en-US" dirty="0"/>
              <a:t> </a:t>
            </a:r>
            <a:r>
              <a:rPr lang="en-US" dirty="0" err="1"/>
              <a:t>đo</a:t>
            </a:r>
            <a:r>
              <a:rPr lang="en-US" dirty="0"/>
              <a:t> </a:t>
            </a:r>
            <a:r>
              <a:rPr lang="en-US" dirty="0" err="1"/>
              <a:t>lường</a:t>
            </a:r>
            <a:r>
              <a:rPr lang="en-US" dirty="0"/>
              <a:t> </a:t>
            </a:r>
            <a:r>
              <a:rPr lang="en-US" dirty="0" err="1"/>
              <a:t>tỉ</a:t>
            </a:r>
            <a:r>
              <a:rPr lang="en-US" dirty="0"/>
              <a:t> </a:t>
            </a:r>
            <a:r>
              <a:rPr lang="en-US" dirty="0" err="1"/>
              <a:t>lệ</a:t>
            </a:r>
            <a:r>
              <a:rPr lang="en-US" dirty="0"/>
              <a:t> </a:t>
            </a:r>
            <a:r>
              <a:rPr lang="en-US" dirty="0" err="1"/>
              <a:t>thuốc</a:t>
            </a:r>
            <a:r>
              <a:rPr lang="en-US" dirty="0"/>
              <a:t> </a:t>
            </a:r>
            <a:r>
              <a:rPr lang="en-US" dirty="0" err="1"/>
              <a:t>lắng</a:t>
            </a:r>
            <a:r>
              <a:rPr lang="en-US" dirty="0"/>
              <a:t> </a:t>
            </a:r>
            <a:r>
              <a:rPr lang="en-US" dirty="0" err="1"/>
              <a:t>đọng</a:t>
            </a:r>
            <a:r>
              <a:rPr lang="en-US" dirty="0"/>
              <a:t> </a:t>
            </a:r>
            <a:r>
              <a:rPr lang="en-US" dirty="0" err="1"/>
              <a:t>tại</a:t>
            </a:r>
            <a:r>
              <a:rPr lang="en-US" dirty="0"/>
              <a:t> </a:t>
            </a:r>
            <a:r>
              <a:rPr lang="en-US" dirty="0" err="1"/>
              <a:t>các</a:t>
            </a:r>
            <a:r>
              <a:rPr lang="en-US" dirty="0"/>
              <a:t> </a:t>
            </a:r>
            <a:r>
              <a:rPr lang="en-US" dirty="0" err="1"/>
              <a:t>vị</a:t>
            </a:r>
            <a:r>
              <a:rPr lang="en-US" dirty="0"/>
              <a:t> </a:t>
            </a:r>
            <a:r>
              <a:rPr lang="en-US" dirty="0" err="1"/>
              <a:t>trí</a:t>
            </a:r>
            <a:r>
              <a:rPr lang="en-US" dirty="0"/>
              <a:t> </a:t>
            </a:r>
            <a:r>
              <a:rPr lang="en-US" dirty="0" err="1"/>
              <a:t>trên</a:t>
            </a:r>
            <a:r>
              <a:rPr lang="en-US" dirty="0"/>
              <a:t> </a:t>
            </a:r>
            <a:r>
              <a:rPr lang="en-US" dirty="0" err="1"/>
              <a:t>đường</a:t>
            </a:r>
            <a:r>
              <a:rPr lang="en-US" dirty="0"/>
              <a:t> </a:t>
            </a:r>
            <a:r>
              <a:rPr lang="en-US" dirty="0" err="1"/>
              <a:t>hô</a:t>
            </a:r>
            <a:r>
              <a:rPr lang="en-US" dirty="0"/>
              <a:t> </a:t>
            </a:r>
            <a:r>
              <a:rPr lang="en-US" dirty="0" err="1"/>
              <a:t>hấp</a:t>
            </a:r>
            <a:r>
              <a:rPr lang="en-US" dirty="0"/>
              <a:t>.</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i="0" dirty="0" err="1"/>
              <a:t>Kết</a:t>
            </a:r>
            <a:r>
              <a:rPr lang="en-US" i="0" dirty="0"/>
              <a:t> </a:t>
            </a:r>
            <a:r>
              <a:rPr lang="en-US" i="0" dirty="0" err="1"/>
              <a:t>quả</a:t>
            </a:r>
            <a:r>
              <a:rPr lang="en-US" i="0" dirty="0"/>
              <a:t> </a:t>
            </a:r>
            <a:r>
              <a:rPr lang="en-US" i="0" dirty="0" err="1"/>
              <a:t>cho</a:t>
            </a:r>
            <a:r>
              <a:rPr lang="en-US" i="0" dirty="0"/>
              <a:t> </a:t>
            </a:r>
            <a:r>
              <a:rPr lang="en-US" i="0" dirty="0" err="1"/>
              <a:t>thấy</a:t>
            </a:r>
            <a:r>
              <a:rPr lang="en-US" i="0" dirty="0"/>
              <a:t>: </a:t>
            </a:r>
            <a:r>
              <a:rPr lang="en-US" sz="1200" dirty="0"/>
              <a:t>So </a:t>
            </a:r>
            <a:r>
              <a:rPr lang="en-US" sz="1200" dirty="0" err="1"/>
              <a:t>với</a:t>
            </a:r>
            <a:r>
              <a:rPr lang="en-US" sz="1200" dirty="0"/>
              <a:t> MDI </a:t>
            </a:r>
            <a:r>
              <a:rPr lang="en-US" sz="1200" dirty="0" err="1"/>
              <a:t>và</a:t>
            </a:r>
            <a:r>
              <a:rPr lang="en-US" sz="1200" dirty="0"/>
              <a:t> DPI, Respimat </a:t>
            </a:r>
            <a:r>
              <a:rPr lang="en-US" sz="1200" dirty="0" err="1"/>
              <a:t>có</a:t>
            </a:r>
            <a:r>
              <a:rPr lang="en-US" sz="1200" dirty="0"/>
              <a:t> </a:t>
            </a:r>
            <a:r>
              <a:rPr lang="en-US" sz="1200" dirty="0" err="1"/>
              <a:t>tỉ</a:t>
            </a:r>
            <a:r>
              <a:rPr lang="en-US" sz="1200" dirty="0"/>
              <a:t> </a:t>
            </a:r>
            <a:r>
              <a:rPr lang="en-US" sz="1200" dirty="0" err="1"/>
              <a:t>lệ</a:t>
            </a:r>
            <a:r>
              <a:rPr lang="en-US" sz="1200" dirty="0"/>
              <a:t> </a:t>
            </a:r>
            <a:r>
              <a:rPr lang="en-US" sz="1200" dirty="0" err="1"/>
              <a:t>cao</a:t>
            </a:r>
            <a:r>
              <a:rPr lang="en-US" sz="1200" dirty="0"/>
              <a:t> </a:t>
            </a:r>
            <a:r>
              <a:rPr lang="en-US" sz="1200" dirty="0" err="1"/>
              <a:t>thuốc</a:t>
            </a:r>
            <a:r>
              <a:rPr lang="en-US" sz="1200" dirty="0"/>
              <a:t> </a:t>
            </a:r>
            <a:r>
              <a:rPr lang="en-US" sz="1200" dirty="0" err="1"/>
              <a:t>lắng</a:t>
            </a:r>
            <a:r>
              <a:rPr lang="en-US" sz="1200" dirty="0"/>
              <a:t> </a:t>
            </a:r>
            <a:r>
              <a:rPr lang="en-US" sz="1200" dirty="0" err="1"/>
              <a:t>đọng</a:t>
            </a:r>
            <a:r>
              <a:rPr lang="en-US" sz="1200" dirty="0"/>
              <a:t> ở </a:t>
            </a:r>
            <a:r>
              <a:rPr lang="en-US" sz="1200" dirty="0" err="1"/>
              <a:t>đường</a:t>
            </a:r>
            <a:r>
              <a:rPr lang="en-US" sz="1200" dirty="0"/>
              <a:t> </a:t>
            </a:r>
            <a:r>
              <a:rPr lang="en-US" sz="1200" dirty="0" err="1"/>
              <a:t>dẫn</a:t>
            </a:r>
            <a:r>
              <a:rPr lang="en-US" sz="1200" dirty="0"/>
              <a:t> </a:t>
            </a:r>
            <a:r>
              <a:rPr lang="en-US" sz="1200" dirty="0" err="1"/>
              <a:t>khí</a:t>
            </a:r>
            <a:r>
              <a:rPr lang="en-US" sz="1200" dirty="0"/>
              <a:t> </a:t>
            </a:r>
            <a:r>
              <a:rPr lang="en-US" sz="1200" dirty="0" err="1"/>
              <a:t>trung</a:t>
            </a:r>
            <a:r>
              <a:rPr lang="en-US" sz="1200" dirty="0"/>
              <a:t> </a:t>
            </a:r>
            <a:r>
              <a:rPr lang="en-US" sz="1200" dirty="0" err="1"/>
              <a:t>tâm</a:t>
            </a:r>
            <a:r>
              <a:rPr lang="en-US" sz="1200" dirty="0"/>
              <a:t> (22,64%) </a:t>
            </a:r>
            <a:r>
              <a:rPr lang="en-US" sz="1200" dirty="0" err="1"/>
              <a:t>lẫn</a:t>
            </a:r>
            <a:r>
              <a:rPr lang="en-US" sz="1200" dirty="0"/>
              <a:t> </a:t>
            </a:r>
            <a:r>
              <a:rPr lang="en-US" sz="1200" dirty="0" err="1"/>
              <a:t>ngoại</a:t>
            </a:r>
            <a:r>
              <a:rPr lang="en-US" sz="1200" dirty="0"/>
              <a:t> </a:t>
            </a:r>
            <a:r>
              <a:rPr lang="en-US" sz="1200" dirty="0" err="1"/>
              <a:t>biên</a:t>
            </a:r>
            <a:r>
              <a:rPr lang="en-US" sz="1200" dirty="0"/>
              <a:t> (34,61%)</a:t>
            </a:r>
            <a:endParaRPr lang="en-US" sz="1200" dirty="0">
              <a:solidFill>
                <a:schemeClr val="tx2"/>
              </a:solidFill>
            </a:endParaRPr>
          </a:p>
        </p:txBody>
      </p:sp>
      <p:sp>
        <p:nvSpPr>
          <p:cNvPr id="4" name="Slide Number Placeholder 3"/>
          <p:cNvSpPr>
            <a:spLocks noGrp="1"/>
          </p:cNvSpPr>
          <p:nvPr>
            <p:ph type="sldNum" sz="quarter" idx="5"/>
          </p:nvPr>
        </p:nvSpPr>
        <p:spPr/>
        <p:txBody>
          <a:bodyPr/>
          <a:lstStyle/>
          <a:p>
            <a:fld id="{A7F8AAAC-707A-49FD-83E1-C91717BB0F9A}" type="slidenum">
              <a:rPr lang="en-US" smtClean="0"/>
              <a:t>179</a:t>
            </a:fld>
            <a:endParaRPr lang="en-US"/>
          </a:p>
        </p:txBody>
      </p:sp>
    </p:spTree>
    <p:extLst>
      <p:ext uri="{BB962C8B-B14F-4D97-AF65-F5344CB8AC3E}">
        <p14:creationId xmlns:p14="http://schemas.microsoft.com/office/powerpoint/2010/main" val="262010997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Respimat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cũng</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đã</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chứng</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minh</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tác</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dụng</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trên</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đường</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thở</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nhỏ</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Đây</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là</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NC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trên</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44 BN COPD,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theo</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thứ</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tự</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14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ngày</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sử</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dụng</a:t>
            </a:r>
            <a:r>
              <a:rPr lang="en-US" sz="1200" dirty="0">
                <a:solidFill>
                  <a:prstClr val="black"/>
                </a:solidFill>
                <a:latin typeface="Calibri" panose="020F0502020204030204"/>
              </a:rPr>
              <a:t> Tiotropium </a:t>
            </a:r>
            <a:r>
              <a:rPr lang="en-US" sz="1200" dirty="0" err="1">
                <a:solidFill>
                  <a:prstClr val="black"/>
                </a:solidFill>
                <a:latin typeface="Calibri" panose="020F0502020204030204"/>
              </a:rPr>
              <a:t>Handihaler</a:t>
            </a:r>
            <a:r>
              <a:rPr lang="en-US" sz="1200" dirty="0">
                <a:solidFill>
                  <a:prstClr val="black"/>
                </a:solidFill>
                <a:latin typeface="Calibri" panose="020F0502020204030204"/>
              </a:rPr>
              <a:t>, </a:t>
            </a:r>
            <a:r>
              <a:rPr lang="en-US" sz="1200" dirty="0" err="1">
                <a:solidFill>
                  <a:prstClr val="black"/>
                </a:solidFill>
                <a:latin typeface="Calibri" panose="020F0502020204030204"/>
              </a:rPr>
              <a:t>sau</a:t>
            </a:r>
            <a:r>
              <a:rPr lang="en-US" sz="1200" dirty="0">
                <a:solidFill>
                  <a:prstClr val="black"/>
                </a:solidFill>
                <a:latin typeface="Calibri" panose="020F0502020204030204"/>
              </a:rPr>
              <a:t> </a:t>
            </a:r>
            <a:r>
              <a:rPr lang="en-US" sz="1200" dirty="0" err="1">
                <a:solidFill>
                  <a:prstClr val="black"/>
                </a:solidFill>
                <a:latin typeface="Calibri" panose="020F0502020204030204"/>
              </a:rPr>
              <a:t>đó</a:t>
            </a:r>
            <a:r>
              <a:rPr lang="en-US" sz="1200" dirty="0">
                <a:solidFill>
                  <a:prstClr val="black"/>
                </a:solidFill>
                <a:latin typeface="Calibri" panose="020F0502020204030204"/>
              </a:rPr>
              <a:t> BN </a:t>
            </a:r>
            <a:r>
              <a:rPr lang="en-US" sz="1200" dirty="0" err="1">
                <a:solidFill>
                  <a:prstClr val="black"/>
                </a:solidFill>
                <a:latin typeface="Calibri" panose="020F0502020204030204"/>
              </a:rPr>
              <a:t>ngưng</a:t>
            </a:r>
            <a:r>
              <a:rPr lang="en-US" sz="1200" dirty="0">
                <a:solidFill>
                  <a:prstClr val="black"/>
                </a:solidFill>
                <a:latin typeface="Calibri" panose="020F0502020204030204"/>
              </a:rPr>
              <a:t> </a:t>
            </a:r>
            <a:r>
              <a:rPr lang="en-US" sz="1200" dirty="0" err="1">
                <a:solidFill>
                  <a:prstClr val="black"/>
                </a:solidFill>
                <a:latin typeface="Calibri" panose="020F0502020204030204"/>
              </a:rPr>
              <a:t>thuốc</a:t>
            </a:r>
            <a:r>
              <a:rPr lang="en-US" sz="1200" dirty="0">
                <a:solidFill>
                  <a:prstClr val="black"/>
                </a:solidFill>
                <a:latin typeface="Calibri" panose="020F0502020204030204"/>
              </a:rPr>
              <a:t>, </a:t>
            </a:r>
            <a:r>
              <a:rPr lang="en-US" sz="1200" dirty="0" err="1">
                <a:solidFill>
                  <a:prstClr val="black"/>
                </a:solidFill>
                <a:latin typeface="Calibri" panose="020F0502020204030204"/>
              </a:rPr>
              <a:t>tiếp</a:t>
            </a:r>
            <a:r>
              <a:rPr lang="en-US" sz="1200" dirty="0">
                <a:solidFill>
                  <a:prstClr val="black"/>
                </a:solidFill>
                <a:latin typeface="Calibri" panose="020F0502020204030204"/>
              </a:rPr>
              <a:t> </a:t>
            </a:r>
            <a:r>
              <a:rPr lang="en-US" sz="1200" dirty="0" err="1">
                <a:solidFill>
                  <a:prstClr val="black"/>
                </a:solidFill>
                <a:latin typeface="Calibri" panose="020F0502020204030204"/>
              </a:rPr>
              <a:t>theo</a:t>
            </a:r>
            <a:r>
              <a:rPr lang="en-US" sz="1200" dirty="0">
                <a:solidFill>
                  <a:prstClr val="black"/>
                </a:solidFill>
                <a:latin typeface="Calibri" panose="020F0502020204030204"/>
              </a:rPr>
              <a:t> 14 </a:t>
            </a:r>
            <a:r>
              <a:rPr lang="en-US" sz="1200" dirty="0" err="1">
                <a:solidFill>
                  <a:prstClr val="black"/>
                </a:solidFill>
                <a:latin typeface="Calibri" panose="020F0502020204030204"/>
              </a:rPr>
              <a:t>ngày</a:t>
            </a:r>
            <a:r>
              <a:rPr lang="en-US" sz="1200" dirty="0">
                <a:solidFill>
                  <a:prstClr val="black"/>
                </a:solidFill>
                <a:latin typeface="Calibri" panose="020F0502020204030204"/>
              </a:rPr>
              <a:t> </a:t>
            </a:r>
            <a:r>
              <a:rPr lang="en-US" sz="1200" dirty="0" err="1">
                <a:solidFill>
                  <a:prstClr val="black"/>
                </a:solidFill>
                <a:latin typeface="Calibri" panose="020F0502020204030204"/>
              </a:rPr>
              <a:t>sau</a:t>
            </a:r>
            <a:r>
              <a:rPr lang="en-US" sz="1200" dirty="0">
                <a:solidFill>
                  <a:prstClr val="black"/>
                </a:solidFill>
                <a:latin typeface="Calibri" panose="020F0502020204030204"/>
              </a:rPr>
              <a:t> </a:t>
            </a:r>
            <a:r>
              <a:rPr lang="en-US" sz="1200" dirty="0" err="1">
                <a:solidFill>
                  <a:prstClr val="black"/>
                </a:solidFill>
                <a:latin typeface="Calibri" panose="020F0502020204030204"/>
              </a:rPr>
              <a:t>sử</a:t>
            </a:r>
            <a:r>
              <a:rPr lang="en-US" sz="1200" dirty="0">
                <a:solidFill>
                  <a:prstClr val="black"/>
                </a:solidFill>
                <a:latin typeface="Calibri" panose="020F0502020204030204"/>
              </a:rPr>
              <a:t> </a:t>
            </a:r>
            <a:r>
              <a:rPr lang="en-US" sz="1200" dirty="0" err="1">
                <a:solidFill>
                  <a:prstClr val="black"/>
                </a:solidFill>
                <a:latin typeface="Calibri" panose="020F0502020204030204"/>
              </a:rPr>
              <a:t>dụng</a:t>
            </a:r>
            <a:r>
              <a:rPr lang="en-US" sz="1200" dirty="0">
                <a:solidFill>
                  <a:prstClr val="black"/>
                </a:solidFill>
                <a:latin typeface="Calibri" panose="020F0502020204030204"/>
              </a:rPr>
              <a:t> Tiotropium Respimat. </a:t>
            </a:r>
            <a:r>
              <a:rPr lang="vi-VN" sz="1200" dirty="0">
                <a:solidFill>
                  <a:prstClr val="black"/>
                </a:solidFill>
                <a:latin typeface="Calibri" panose="020F0502020204030204"/>
              </a:rPr>
              <a:t>Sử dụng </a:t>
            </a:r>
            <a:r>
              <a:rPr lang="en-US" sz="1200" dirty="0">
                <a:solidFill>
                  <a:prstClr val="black"/>
                </a:solidFill>
                <a:latin typeface="Calibri" panose="020F0502020204030204"/>
              </a:rPr>
              <a:t>test </a:t>
            </a:r>
            <a:r>
              <a:rPr lang="vi-VN" sz="1200" dirty="0">
                <a:solidFill>
                  <a:prstClr val="black"/>
                </a:solidFill>
                <a:latin typeface="Calibri" panose="020F0502020204030204"/>
              </a:rPr>
              <a:t>Dao động xung ký để đánh giá đường dẫn khí nhỏ</a:t>
            </a:r>
          </a:p>
          <a:p>
            <a:pPr marL="0" marR="0" lvl="0" indent="0" algn="l" defTabSz="914400" rtl="0" eaLnBrk="1" fontAlgn="auto" latinLnBrk="0" hangingPunct="1">
              <a:lnSpc>
                <a:spcPct val="100000"/>
              </a:lnSpc>
              <a:spcBef>
                <a:spcPts val="0"/>
              </a:spcBef>
              <a:spcAft>
                <a:spcPts val="0"/>
              </a:spcAft>
              <a:buClrTx/>
              <a:buSzTx/>
              <a:buFontTx/>
              <a:buNone/>
              <a:tabLst/>
              <a:defRPr/>
            </a:pPr>
            <a:r>
              <a:rPr lang="vi-VN" sz="1200" dirty="0">
                <a:solidFill>
                  <a:prstClr val="black"/>
                </a:solidFill>
                <a:latin typeface="Calibri" panose="020F0502020204030204"/>
              </a:rPr>
              <a:t>Kết quả: chỉ số kháng lực đường thở nhỏ R5-R20 giảm khi chuyển qua Tiotropium Respimat (p&lt; 0.001)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Vậy</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có</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thể</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thấy</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vi-VN" sz="1200" b="0" i="0" u="none" strike="noStrike" kern="1200" cap="none" spc="0" normalizeH="0" baseline="0" noProof="0" dirty="0">
                <a:ln>
                  <a:noFill/>
                </a:ln>
                <a:solidFill>
                  <a:srgbClr val="0070C0"/>
                </a:solidFill>
                <a:effectLst/>
                <a:uLnTx/>
                <a:uFillTx/>
                <a:ea typeface="+mn-ea"/>
                <a:cs typeface="Calibri" panose="020F0502020204030204" pitchFamily="34" charset="0"/>
              </a:rPr>
              <a:t>Respimat </a:t>
            </a:r>
            <a:r>
              <a:rPr kumimoji="0" lang="vi-VN" sz="1200" b="0" i="0" u="none" strike="noStrike" kern="1200" cap="none" spc="0" normalizeH="0" baseline="0" noProof="0" dirty="0">
                <a:ln>
                  <a:noFill/>
                </a:ln>
                <a:solidFill>
                  <a:srgbClr val="FF0000"/>
                </a:solidFill>
                <a:effectLst/>
                <a:uLnTx/>
                <a:uFillTx/>
                <a:ea typeface="+mn-ea"/>
                <a:cs typeface="Calibri" panose="020F0502020204030204" pitchFamily="34" charset="0"/>
              </a:rPr>
              <a:t>giảm </a:t>
            </a:r>
            <a:r>
              <a:rPr kumimoji="0" lang="en-US" sz="1200" b="0" i="0" u="none"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kháng</a:t>
            </a:r>
            <a:r>
              <a:rPr kumimoji="0" lang="en-US" sz="1200" b="0" i="0"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lực</a:t>
            </a:r>
            <a:r>
              <a:rPr kumimoji="0" lang="en-US" sz="1200" b="0" i="0" u="none" strike="noStrike" kern="1200" cap="none" spc="0" normalizeH="0" baseline="0" noProof="0" dirty="0">
                <a:ln>
                  <a:noFill/>
                </a:ln>
                <a:solidFill>
                  <a:srgbClr val="FF0000"/>
                </a:solidFill>
                <a:effectLst/>
                <a:uLnTx/>
                <a:uFillTx/>
                <a:ea typeface="+mn-ea"/>
                <a:cs typeface="Calibri" panose="020F0502020204030204" pitchFamily="34" charset="0"/>
              </a:rPr>
              <a:t> </a:t>
            </a:r>
            <a:r>
              <a:rPr kumimoji="0" lang="vi-VN" sz="1200" b="0" i="0" u="none" strike="noStrike" kern="1200" cap="none" spc="0" normalizeH="0" baseline="0" noProof="0" dirty="0">
                <a:ln>
                  <a:noFill/>
                </a:ln>
                <a:solidFill>
                  <a:srgbClr val="FF0000"/>
                </a:solidFill>
                <a:effectLst/>
                <a:uLnTx/>
                <a:uFillTx/>
                <a:ea typeface="+mn-ea"/>
                <a:cs typeface="Calibri" panose="020F0502020204030204" pitchFamily="34" charset="0"/>
              </a:rPr>
              <a:t>đường </a:t>
            </a:r>
            <a:r>
              <a:rPr kumimoji="0" lang="en-US" sz="1200" b="0" i="0" u="none" strike="noStrike" kern="120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thở</a:t>
            </a:r>
            <a:r>
              <a:rPr kumimoji="0" lang="en-US" sz="1200" b="0" i="0" u="none" strike="noStrike" kern="1200" cap="none" spc="0" normalizeH="0" baseline="0" noProof="0" dirty="0">
                <a:ln>
                  <a:noFill/>
                </a:ln>
                <a:solidFill>
                  <a:srgbClr val="FF0000"/>
                </a:solidFill>
                <a:effectLst/>
                <a:uLnTx/>
                <a:uFillTx/>
                <a:ea typeface="+mn-ea"/>
                <a:cs typeface="Calibri" panose="020F0502020204030204" pitchFamily="34" charset="0"/>
              </a:rPr>
              <a:t> </a:t>
            </a:r>
            <a:r>
              <a:rPr kumimoji="0" lang="vi-VN" sz="1200" b="0" i="0" u="none" strike="noStrike" kern="1200" cap="none" spc="0" normalizeH="0" baseline="0" noProof="0" dirty="0">
                <a:ln>
                  <a:noFill/>
                </a:ln>
                <a:solidFill>
                  <a:srgbClr val="FF0000"/>
                </a:solidFill>
                <a:effectLst/>
                <a:uLnTx/>
                <a:uFillTx/>
                <a:ea typeface="+mn-ea"/>
                <a:cs typeface="Calibri" panose="020F0502020204030204" pitchFamily="34" charset="0"/>
              </a:rPr>
              <a:t>nhỏ</a:t>
            </a:r>
            <a:endParaRPr kumimoji="0" lang="vi-VN" sz="1200" b="0" i="0" u="none" strike="noStrike" kern="1200" cap="none" spc="0" normalizeH="0" baseline="0" noProof="0" dirty="0">
              <a:ln>
                <a:noFill/>
              </a:ln>
              <a:solidFill>
                <a:srgbClr val="0070C0"/>
              </a:solidFill>
              <a:effectLst/>
              <a:uLnTx/>
              <a:uFillTx/>
              <a:ea typeface="+mn-ea"/>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vi-VN" sz="1200" b="0" i="0" kern="1200" dirty="0">
                <a:solidFill>
                  <a:schemeClr val="tx1"/>
                </a:solidFill>
                <a:effectLst/>
                <a:latin typeface="+mn-lt"/>
                <a:ea typeface="+mn-ea"/>
                <a:cs typeface="+mn-cs"/>
              </a:rPr>
              <a:t>phản lực của đường dẫn khí (reactance – X) bao gồm tính dãn nở E (elastance) và tính trơ của hệ thống I (inertia) khi đo R và X.</a:t>
            </a:r>
            <a:endParaRPr lang="en-US" sz="1200" b="0" i="0" kern="1200" dirty="0">
              <a:solidFill>
                <a:schemeClr val="tx1"/>
              </a:solidFill>
              <a:effectLst/>
              <a:latin typeface="+mn-lt"/>
              <a:ea typeface="+mn-ea"/>
              <a:cs typeface="+mn-cs"/>
            </a:endParaRPr>
          </a:p>
          <a:p>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180</a:t>
            </a:fld>
            <a:endParaRPr lang="en-US"/>
          </a:p>
        </p:txBody>
      </p:sp>
    </p:spTree>
    <p:extLst>
      <p:ext uri="{BB962C8B-B14F-4D97-AF65-F5344CB8AC3E}">
        <p14:creationId xmlns:p14="http://schemas.microsoft.com/office/powerpoint/2010/main" val="67639247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181</a:t>
            </a:fld>
            <a:endParaRPr lang="en-US"/>
          </a:p>
        </p:txBody>
      </p:sp>
    </p:spTree>
    <p:extLst>
      <p:ext uri="{BB962C8B-B14F-4D97-AF65-F5344CB8AC3E}">
        <p14:creationId xmlns:p14="http://schemas.microsoft.com/office/powerpoint/2010/main" val="33767669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Lưu</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đồ</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này</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gợi</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ý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cách</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lựa</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chọn</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dụng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cụ</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theo</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đặc</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BN: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Tùy</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theo</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mức</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độ</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tỉnh</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táo</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phối</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hợp</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thao</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tác</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của</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BN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để</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chọn</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dụng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cụ</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phù</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hợp</a:t>
            </a:r>
            <a:endPar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Ở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nhóm</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không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suy</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giảm</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chức</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thần</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kinh</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Respimat </a:t>
            </a:r>
            <a:r>
              <a:rPr kumimoji="0" lang="en-US" sz="1200" b="1" i="0" u="none" strike="noStrike" kern="1200" cap="none" spc="0" normalizeH="0" baseline="0" noProof="0" dirty="0" err="1">
                <a:ln>
                  <a:noFill/>
                </a:ln>
                <a:effectLst/>
                <a:uLnTx/>
                <a:uFillTx/>
                <a:latin typeface="+mj-lt"/>
                <a:ea typeface="+mn-ea"/>
                <a:cs typeface="Arial" panose="020B0604020202020204" pitchFamily="34" charset="0"/>
              </a:rPr>
              <a:t>phù</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mj-lt"/>
                <a:ea typeface="+mn-ea"/>
                <a:cs typeface="Arial" panose="020B0604020202020204" pitchFamily="34" charset="0"/>
              </a:rPr>
              <a:t>hợp</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mj-lt"/>
                <a:ea typeface="+mn-ea"/>
                <a:cs typeface="Arial" panose="020B0604020202020204" pitchFamily="34" charset="0"/>
              </a:rPr>
              <a:t>với</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mj-lt"/>
                <a:ea typeface="+mn-ea"/>
                <a:cs typeface="Arial" panose="020B0604020202020204" pitchFamily="34" charset="0"/>
              </a:rPr>
              <a:t>phần</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mj-lt"/>
                <a:ea typeface="+mn-ea"/>
                <a:cs typeface="Arial" panose="020B0604020202020204" pitchFamily="34" charset="0"/>
              </a:rPr>
              <a:t>lớn</a:t>
            </a:r>
            <a:r>
              <a:rPr kumimoji="0" lang="en-US" sz="1200" b="1" i="0" u="none" strike="noStrike" kern="1200" cap="none" spc="0" normalizeH="0" baseline="0" noProof="0" dirty="0">
                <a:ln>
                  <a:noFill/>
                </a:ln>
                <a:effectLst/>
                <a:uLnTx/>
                <a:uFillTx/>
                <a:latin typeface="+mj-lt"/>
                <a:ea typeface="+mn-ea"/>
                <a:cs typeface="Arial" panose="020B0604020202020204" pitchFamily="34" charset="0"/>
              </a:rPr>
              <a:t> BN</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bất</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kể</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có</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suy</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giảm</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hay </a:t>
            </a:r>
            <a:r>
              <a:rPr kumimoji="0" lang="en-US" sz="12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không</a:t>
            </a:r>
            <a:endParaRPr kumimoji="0" lang="en-US" sz="12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182</a:t>
            </a:fld>
            <a:endParaRPr lang="en-US"/>
          </a:p>
        </p:txBody>
      </p:sp>
    </p:spTree>
    <p:extLst>
      <p:ext uri="{BB962C8B-B14F-4D97-AF65-F5344CB8AC3E}">
        <p14:creationId xmlns:p14="http://schemas.microsoft.com/office/powerpoint/2010/main" val="1494039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600"/>
              </a:spcBef>
              <a:spcAft>
                <a:spcPts val="0"/>
              </a:spcAft>
              <a:buClrTx/>
              <a:buSzTx/>
              <a:buFontTx/>
              <a:buNone/>
              <a:tabLst/>
              <a:defRPr/>
            </a:pPr>
            <a:r>
              <a:rPr lang="en-US" dirty="0" err="1">
                <a:solidFill>
                  <a:prstClr val="black"/>
                </a:solidFill>
                <a:latin typeface="Arial"/>
              </a:rPr>
              <a:t>Trong</a:t>
            </a:r>
            <a:r>
              <a:rPr lang="en-US" dirty="0">
                <a:solidFill>
                  <a:prstClr val="black"/>
                </a:solidFill>
                <a:latin typeface="Arial"/>
              </a:rPr>
              <a:t> </a:t>
            </a:r>
            <a:r>
              <a:rPr lang="en-US" dirty="0" err="1">
                <a:solidFill>
                  <a:prstClr val="black"/>
                </a:solidFill>
                <a:latin typeface="Arial"/>
              </a:rPr>
              <a:t>số</a:t>
            </a:r>
            <a:r>
              <a:rPr lang="en-US" dirty="0">
                <a:solidFill>
                  <a:prstClr val="black"/>
                </a:solidFill>
                <a:latin typeface="Arial"/>
              </a:rPr>
              <a:t> 9180 </a:t>
            </a:r>
            <a:r>
              <a:rPr lang="en-US" dirty="0" err="1">
                <a:solidFill>
                  <a:prstClr val="black"/>
                </a:solidFill>
                <a:latin typeface="Arial"/>
              </a:rPr>
              <a:t>bệnh</a:t>
            </a:r>
            <a:r>
              <a:rPr lang="en-US" dirty="0">
                <a:solidFill>
                  <a:prstClr val="black"/>
                </a:solidFill>
                <a:latin typeface="Arial"/>
              </a:rPr>
              <a:t> </a:t>
            </a:r>
            <a:r>
              <a:rPr lang="en-US" dirty="0" err="1">
                <a:solidFill>
                  <a:prstClr val="black"/>
                </a:solidFill>
                <a:latin typeface="Arial"/>
              </a:rPr>
              <a:t>nhân</a:t>
            </a:r>
            <a:r>
              <a:rPr lang="en-US" dirty="0">
                <a:solidFill>
                  <a:prstClr val="black"/>
                </a:solidFill>
                <a:latin typeface="Arial"/>
              </a:rPr>
              <a:t> COPD </a:t>
            </a:r>
            <a:r>
              <a:rPr lang="en-US" dirty="0" err="1">
                <a:solidFill>
                  <a:prstClr val="black"/>
                </a:solidFill>
                <a:latin typeface="Arial"/>
              </a:rPr>
              <a:t>có</a:t>
            </a:r>
            <a:r>
              <a:rPr lang="en-US" dirty="0">
                <a:solidFill>
                  <a:prstClr val="black"/>
                </a:solidFill>
                <a:latin typeface="Arial"/>
              </a:rPr>
              <a:t>:</a:t>
            </a:r>
            <a:endParaRPr kumimoji="0" lang="en-US" sz="12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457200" rtl="0" eaLnBrk="1" fontAlgn="auto" latinLnBrk="0" hangingPunct="1">
              <a:lnSpc>
                <a:spcPct val="100000"/>
              </a:lnSpc>
              <a:spcAft>
                <a:spcPts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FF0000"/>
                </a:solidFill>
                <a:effectLst/>
                <a:uLnTx/>
                <a:uFillTx/>
                <a:latin typeface="Arial"/>
                <a:ea typeface="+mn-ea"/>
                <a:cs typeface="+mn-cs"/>
              </a:rPr>
              <a:t>85,8% </a:t>
            </a:r>
            <a:r>
              <a:rPr kumimoji="0" lang="en-US" sz="12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đánh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giá</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200" b="0" i="0" u="none" strike="noStrike" kern="1200" cap="none" spc="0" normalizeH="0" baseline="0" noProof="0" dirty="0">
                <a:ln>
                  <a:noFill/>
                </a:ln>
                <a:solidFill>
                  <a:prstClr val="black"/>
                </a:solidFill>
                <a:effectLst/>
                <a:uLnTx/>
                <a:uFillTx/>
                <a:latin typeface="Arial"/>
                <a:ea typeface="+mn-ea"/>
                <a:cs typeface="+mn-cs"/>
              </a:rPr>
              <a:t>” (6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200" b="0" i="0" u="none" strike="noStrike" kern="1200" cap="none" spc="0" normalizeH="0" baseline="0" noProof="0" dirty="0">
                <a:ln>
                  <a:noFill/>
                </a:ln>
                <a:solidFill>
                  <a:prstClr val="black"/>
                </a:solidFill>
                <a:effectLst/>
                <a:uLnTx/>
                <a:uFillTx/>
                <a:latin typeface="Arial"/>
                <a:ea typeface="+mn-ea"/>
                <a:cs typeface="+mn-cs"/>
              </a:rPr>
              <a:t> 7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200" b="0" i="0" u="none" strike="noStrike" kern="1200" cap="none" spc="0" normalizeH="0" baseline="0" noProof="0" dirty="0">
                <a:ln>
                  <a:noFill/>
                </a:ln>
                <a:solidFill>
                  <a:prstClr val="black"/>
                </a:solidFill>
                <a:effectLst/>
                <a:uLnTx/>
                <a:uFillTx/>
                <a:latin typeface="Arial"/>
                <a:ea typeface="+mn-ea"/>
                <a:cs typeface="+mn-cs"/>
              </a:rPr>
              <a:t> Respimat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srgbClr val="FF0000"/>
                </a:solidFill>
                <a:effectLst/>
                <a:uLnTx/>
                <a:uFillTx/>
                <a:latin typeface="Arial"/>
                <a:ea typeface="+mn-ea"/>
                <a:cs typeface="+mn-cs"/>
              </a:rPr>
              <a:t>84,3% </a:t>
            </a:r>
            <a:r>
              <a:rPr kumimoji="0" lang="en-US" sz="12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đánh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giá</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việc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thao</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tác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cụ</a:t>
            </a:r>
            <a:r>
              <a:rPr kumimoji="0" lang="en-US" sz="1200" b="0" i="0" u="none" strike="noStrike" kern="1200" cap="none" spc="0" normalizeH="0" baseline="0" noProof="0" dirty="0">
                <a:ln>
                  <a:noFill/>
                </a:ln>
                <a:solidFill>
                  <a:prstClr val="black"/>
                </a:solidFill>
                <a:effectLst/>
                <a:uLnTx/>
                <a:uFillTx/>
                <a:latin typeface="Arial"/>
                <a:ea typeface="+mn-ea"/>
                <a:cs typeface="+mn-cs"/>
              </a:rPr>
              <a:t> Respimat</a:t>
            </a: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183</a:t>
            </a:fld>
            <a:endParaRPr lang="en-US"/>
          </a:p>
        </p:txBody>
      </p:sp>
    </p:spTree>
    <p:extLst>
      <p:ext uri="{BB962C8B-B14F-4D97-AF65-F5344CB8AC3E}">
        <p14:creationId xmlns:p14="http://schemas.microsoft.com/office/powerpoint/2010/main" val="148077165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Gần</a:t>
            </a:r>
            <a:r>
              <a:rPr lang="en-US" dirty="0"/>
              <a:t> </a:t>
            </a:r>
            <a:r>
              <a:rPr lang="en-US" dirty="0" err="1"/>
              <a:t>đây</a:t>
            </a:r>
            <a:r>
              <a:rPr lang="en-US" dirty="0"/>
              <a:t> </a:t>
            </a:r>
            <a:r>
              <a:rPr lang="en-US" dirty="0" err="1"/>
              <a:t>theo</a:t>
            </a:r>
            <a:r>
              <a:rPr lang="en-US" dirty="0"/>
              <a:t> </a:t>
            </a:r>
            <a:r>
              <a:rPr lang="en-US" dirty="0" err="1"/>
              <a:t>một</a:t>
            </a:r>
            <a:r>
              <a:rPr lang="en-US" dirty="0"/>
              <a:t> </a:t>
            </a:r>
            <a:r>
              <a:rPr lang="en-US" dirty="0" err="1"/>
              <a:t>dữ</a:t>
            </a:r>
            <a:r>
              <a:rPr lang="en-US" dirty="0"/>
              <a:t> </a:t>
            </a:r>
            <a:r>
              <a:rPr lang="en-US" dirty="0" err="1"/>
              <a:t>liệu</a:t>
            </a:r>
            <a:r>
              <a:rPr lang="en-US" dirty="0"/>
              <a:t> </a:t>
            </a:r>
            <a:r>
              <a:rPr lang="en-US" dirty="0" err="1"/>
              <a:t>thực</a:t>
            </a:r>
            <a:r>
              <a:rPr lang="en-US" dirty="0"/>
              <a:t> </a:t>
            </a:r>
            <a:r>
              <a:rPr lang="en-US" dirty="0" err="1"/>
              <a:t>tế</a:t>
            </a:r>
            <a:r>
              <a:rPr lang="en-US" dirty="0"/>
              <a:t> </a:t>
            </a:r>
            <a:r>
              <a:rPr lang="en-US" dirty="0" err="1"/>
              <a:t>về</a:t>
            </a:r>
            <a:r>
              <a:rPr lang="en-US" dirty="0"/>
              <a:t> </a:t>
            </a:r>
            <a:r>
              <a:rPr lang="en-US" dirty="0" err="1"/>
              <a:t>phản</a:t>
            </a:r>
            <a:r>
              <a:rPr lang="en-US" dirty="0"/>
              <a:t> </a:t>
            </a:r>
            <a:r>
              <a:rPr lang="en-US" dirty="0" err="1"/>
              <a:t>hồi</a:t>
            </a:r>
            <a:r>
              <a:rPr lang="en-US" dirty="0"/>
              <a:t> </a:t>
            </a:r>
            <a:r>
              <a:rPr lang="en-US" dirty="0" err="1"/>
              <a:t>của</a:t>
            </a:r>
            <a:r>
              <a:rPr lang="en-US" dirty="0"/>
              <a:t> 1351 </a:t>
            </a:r>
            <a:r>
              <a:rPr lang="en-US" dirty="0" err="1"/>
              <a:t>bệnh</a:t>
            </a:r>
            <a:r>
              <a:rPr lang="en-US" dirty="0"/>
              <a:t> </a:t>
            </a:r>
            <a:r>
              <a:rPr lang="en-US" dirty="0" err="1"/>
              <a:t>nhân</a:t>
            </a:r>
            <a:r>
              <a:rPr lang="en-US" dirty="0"/>
              <a:t> COPD </a:t>
            </a:r>
            <a:r>
              <a:rPr lang="en-US" dirty="0" err="1"/>
              <a:t>khi</a:t>
            </a:r>
            <a:r>
              <a:rPr lang="en-US" dirty="0"/>
              <a:t> </a:t>
            </a:r>
            <a:r>
              <a:rPr lang="en-US" dirty="0" err="1"/>
              <a:t>sử</a:t>
            </a:r>
            <a:r>
              <a:rPr lang="en-US" dirty="0"/>
              <a:t> </a:t>
            </a:r>
            <a:r>
              <a:rPr lang="en-US" dirty="0" err="1"/>
              <a:t>dụng</a:t>
            </a:r>
            <a:r>
              <a:rPr lang="en-US" dirty="0"/>
              <a:t> Tiotropium/</a:t>
            </a:r>
            <a:r>
              <a:rPr lang="en-US" dirty="0" err="1"/>
              <a:t>Olodaterol</a:t>
            </a:r>
            <a:r>
              <a:rPr lang="en-US" dirty="0"/>
              <a:t> Respimat, </a:t>
            </a:r>
            <a:r>
              <a:rPr lang="en-US" dirty="0" err="1"/>
              <a:t>đã</a:t>
            </a:r>
            <a:r>
              <a:rPr lang="en-US" dirty="0"/>
              <a:t> </a:t>
            </a:r>
            <a:r>
              <a:rPr lang="en-US" dirty="0" err="1"/>
              <a:t>cho</a:t>
            </a:r>
            <a:r>
              <a:rPr lang="en-US" dirty="0"/>
              <a:t> </a:t>
            </a:r>
            <a:r>
              <a:rPr lang="en-US" dirty="0" err="1"/>
              <a:t>những</a:t>
            </a:r>
            <a:r>
              <a:rPr lang="en-US" dirty="0"/>
              <a:t> </a:t>
            </a:r>
            <a:r>
              <a:rPr lang="en-US" dirty="0" err="1"/>
              <a:t>phản</a:t>
            </a:r>
            <a:r>
              <a:rPr lang="en-US" dirty="0"/>
              <a:t> </a:t>
            </a:r>
            <a:r>
              <a:rPr lang="en-US" dirty="0" err="1"/>
              <a:t>hồi</a:t>
            </a:r>
            <a:r>
              <a:rPr lang="en-US" dirty="0"/>
              <a:t> </a:t>
            </a:r>
            <a:r>
              <a:rPr lang="en-US" dirty="0" err="1"/>
              <a:t>tích</a:t>
            </a:r>
            <a:r>
              <a:rPr lang="en-US" dirty="0"/>
              <a:t> </a:t>
            </a:r>
            <a:r>
              <a:rPr lang="en-US" dirty="0" err="1"/>
              <a:t>cực</a:t>
            </a:r>
            <a:r>
              <a:rPr lang="en-US" dirty="0"/>
              <a:t> </a:t>
            </a:r>
            <a:r>
              <a:rPr lang="en-US" dirty="0" err="1"/>
              <a:t>khi</a:t>
            </a:r>
            <a:r>
              <a:rPr lang="en-US" dirty="0"/>
              <a:t> </a:t>
            </a:r>
            <a:r>
              <a:rPr lang="en-US" dirty="0" err="1"/>
              <a:t>thao</a:t>
            </a:r>
            <a:r>
              <a:rPr lang="en-US" dirty="0"/>
              <a:t> </a:t>
            </a:r>
            <a:r>
              <a:rPr lang="en-US" dirty="0" err="1"/>
              <a:t>tác</a:t>
            </a:r>
            <a:r>
              <a:rPr lang="en-US" dirty="0"/>
              <a:t> </a:t>
            </a:r>
            <a:r>
              <a:rPr lang="en-US" dirty="0" err="1"/>
              <a:t>với</a:t>
            </a:r>
            <a:r>
              <a:rPr lang="en-US" dirty="0"/>
              <a:t> Respimat, </a:t>
            </a:r>
            <a:r>
              <a:rPr lang="en-US" dirty="0" err="1"/>
              <a:t>cụ</a:t>
            </a:r>
            <a:r>
              <a:rPr lang="en-US" dirty="0"/>
              <a:t> </a:t>
            </a:r>
            <a:r>
              <a:rPr lang="en-US" dirty="0" err="1"/>
              <a:t>thể</a:t>
            </a:r>
            <a:r>
              <a:rPr lang="en-US" dirty="0"/>
              <a:t>:</a:t>
            </a:r>
          </a:p>
          <a:p>
            <a:pPr>
              <a:spcBef>
                <a:spcPts val="1200"/>
              </a:spcBef>
            </a:pPr>
            <a:r>
              <a:rPr lang="en-US" dirty="0" err="1"/>
              <a:t>Có</a:t>
            </a:r>
            <a:r>
              <a:rPr lang="en-US" dirty="0"/>
              <a:t> </a:t>
            </a:r>
            <a:r>
              <a:rPr lang="en-US" sz="1200" b="1" dirty="0">
                <a:solidFill>
                  <a:srgbClr val="FF0000"/>
                </a:solidFill>
              </a:rPr>
              <a:t>85,9% </a:t>
            </a:r>
            <a:r>
              <a:rPr lang="en-US" sz="1200" dirty="0" err="1"/>
              <a:t>bệnh</a:t>
            </a:r>
            <a:r>
              <a:rPr lang="en-US" sz="1200" dirty="0"/>
              <a:t> </a:t>
            </a:r>
            <a:r>
              <a:rPr lang="en-US" sz="1200" dirty="0" err="1"/>
              <a:t>nhân</a:t>
            </a:r>
            <a:r>
              <a:rPr lang="en-US" sz="1200" dirty="0"/>
              <a:t> </a:t>
            </a:r>
            <a:r>
              <a:rPr lang="en-US" sz="1200" dirty="0" err="1"/>
              <a:t>hài</a:t>
            </a:r>
            <a:r>
              <a:rPr lang="en-US" sz="1200" dirty="0"/>
              <a:t> </a:t>
            </a:r>
            <a:r>
              <a:rPr lang="en-US" sz="1200" dirty="0" err="1"/>
              <a:t>lòng</a:t>
            </a:r>
            <a:r>
              <a:rPr lang="en-US" sz="1200" dirty="0"/>
              <a:t> </a:t>
            </a:r>
            <a:r>
              <a:rPr lang="en-US" sz="1200" dirty="0" err="1"/>
              <a:t>hoặc</a:t>
            </a:r>
            <a:r>
              <a:rPr lang="en-US" sz="1200" dirty="0"/>
              <a:t> </a:t>
            </a:r>
            <a:r>
              <a:rPr lang="en-US" sz="1200" dirty="0" err="1"/>
              <a:t>rất</a:t>
            </a:r>
            <a:r>
              <a:rPr lang="en-US" sz="1200" dirty="0"/>
              <a:t> </a:t>
            </a:r>
            <a:r>
              <a:rPr lang="en-US" sz="1200" dirty="0" err="1"/>
              <a:t>hài</a:t>
            </a:r>
            <a:r>
              <a:rPr lang="en-US" sz="1200" dirty="0"/>
              <a:t> </a:t>
            </a:r>
            <a:r>
              <a:rPr lang="en-US" sz="1200" dirty="0" err="1"/>
              <a:t>lòng</a:t>
            </a:r>
            <a:r>
              <a:rPr lang="en-US" sz="1200" dirty="0"/>
              <a:t> </a:t>
            </a:r>
            <a:r>
              <a:rPr lang="en-US" sz="1200" dirty="0" err="1"/>
              <a:t>với</a:t>
            </a:r>
            <a:r>
              <a:rPr lang="en-US" sz="1200" dirty="0"/>
              <a:t> </a:t>
            </a:r>
            <a:r>
              <a:rPr lang="en-US" sz="1200" b="1" dirty="0" err="1">
                <a:solidFill>
                  <a:srgbClr val="FF0000"/>
                </a:solidFill>
              </a:rPr>
              <a:t>thao</a:t>
            </a:r>
            <a:r>
              <a:rPr lang="en-US" sz="1200" b="1" dirty="0">
                <a:solidFill>
                  <a:srgbClr val="FF0000"/>
                </a:solidFill>
              </a:rPr>
              <a:t> </a:t>
            </a:r>
            <a:r>
              <a:rPr lang="en-US" sz="1200" b="1" dirty="0" err="1">
                <a:solidFill>
                  <a:srgbClr val="FF0000"/>
                </a:solidFill>
              </a:rPr>
              <a:t>tác</a:t>
            </a:r>
            <a:r>
              <a:rPr lang="en-US" sz="1200" b="1" dirty="0">
                <a:solidFill>
                  <a:srgbClr val="FF0000"/>
                </a:solidFill>
              </a:rPr>
              <a:t> </a:t>
            </a:r>
            <a:r>
              <a:rPr lang="en-US" sz="1200" b="1" dirty="0" err="1">
                <a:solidFill>
                  <a:srgbClr val="FF0000"/>
                </a:solidFill>
              </a:rPr>
              <a:t>sử</a:t>
            </a:r>
            <a:r>
              <a:rPr lang="en-US" sz="1200" b="1" dirty="0">
                <a:solidFill>
                  <a:srgbClr val="FF0000"/>
                </a:solidFill>
              </a:rPr>
              <a:t> </a:t>
            </a:r>
            <a:r>
              <a:rPr lang="en-US" sz="1200" b="1" dirty="0" err="1">
                <a:solidFill>
                  <a:srgbClr val="FF0000"/>
                </a:solidFill>
              </a:rPr>
              <a:t>dụng</a:t>
            </a:r>
            <a:r>
              <a:rPr lang="en-US" sz="1200" b="1" dirty="0">
                <a:solidFill>
                  <a:srgbClr val="FF0000"/>
                </a:solidFill>
              </a:rPr>
              <a:t> </a:t>
            </a:r>
            <a:r>
              <a:rPr lang="en-US" sz="1200" dirty="0"/>
              <a:t>Respimat.</a:t>
            </a:r>
          </a:p>
          <a:p>
            <a:pPr>
              <a:spcBef>
                <a:spcPts val="1200"/>
              </a:spcBef>
            </a:pPr>
            <a:r>
              <a:rPr lang="en-US" sz="1200" b="1" dirty="0">
                <a:solidFill>
                  <a:srgbClr val="FF0000"/>
                </a:solidFill>
              </a:rPr>
              <a:t>88,4% </a:t>
            </a:r>
            <a:r>
              <a:rPr lang="en-US" sz="1200" dirty="0" err="1"/>
              <a:t>bệnh</a:t>
            </a:r>
            <a:r>
              <a:rPr lang="en-US" sz="1200" dirty="0"/>
              <a:t> </a:t>
            </a:r>
            <a:r>
              <a:rPr lang="en-US" sz="1200" dirty="0" err="1"/>
              <a:t>nhân</a:t>
            </a:r>
            <a:r>
              <a:rPr lang="en-US" sz="1200" dirty="0"/>
              <a:t> </a:t>
            </a:r>
            <a:r>
              <a:rPr lang="en-US" sz="1200" dirty="0" err="1"/>
              <a:t>hài</a:t>
            </a:r>
            <a:r>
              <a:rPr lang="en-US" sz="1200" dirty="0"/>
              <a:t> </a:t>
            </a:r>
            <a:r>
              <a:rPr lang="en-US" sz="1200" dirty="0" err="1"/>
              <a:t>lòng</a:t>
            </a:r>
            <a:r>
              <a:rPr lang="en-US" sz="1200" dirty="0"/>
              <a:t> </a:t>
            </a:r>
            <a:r>
              <a:rPr lang="en-US" sz="1200" dirty="0" err="1"/>
              <a:t>hoặc</a:t>
            </a:r>
            <a:r>
              <a:rPr lang="en-US" sz="1200" dirty="0"/>
              <a:t> </a:t>
            </a:r>
            <a:r>
              <a:rPr lang="en-US" sz="1200" dirty="0" err="1"/>
              <a:t>rất</a:t>
            </a:r>
            <a:r>
              <a:rPr lang="en-US" sz="1200" dirty="0"/>
              <a:t> </a:t>
            </a:r>
            <a:r>
              <a:rPr lang="en-US" sz="1200" dirty="0" err="1"/>
              <a:t>hài</a:t>
            </a:r>
            <a:r>
              <a:rPr lang="en-US" sz="1200" dirty="0"/>
              <a:t> </a:t>
            </a:r>
            <a:r>
              <a:rPr lang="en-US" sz="1200" dirty="0" err="1"/>
              <a:t>lòng</a:t>
            </a:r>
            <a:r>
              <a:rPr lang="en-US" sz="1200" dirty="0"/>
              <a:t> </a:t>
            </a:r>
            <a:r>
              <a:rPr lang="en-US" sz="1200" dirty="0" err="1"/>
              <a:t>với</a:t>
            </a:r>
            <a:r>
              <a:rPr lang="en-US" sz="1200" dirty="0"/>
              <a:t> </a:t>
            </a:r>
            <a:r>
              <a:rPr lang="en-US" sz="1200" dirty="0" err="1">
                <a:solidFill>
                  <a:srgbClr val="FF0000"/>
                </a:solidFill>
              </a:rPr>
              <a:t>việc</a:t>
            </a:r>
            <a:r>
              <a:rPr lang="en-US" sz="1200" dirty="0">
                <a:solidFill>
                  <a:srgbClr val="FF0000"/>
                </a:solidFill>
              </a:rPr>
              <a:t> </a:t>
            </a:r>
            <a:r>
              <a:rPr lang="en-US" sz="1200" b="1" dirty="0" err="1">
                <a:solidFill>
                  <a:srgbClr val="FF0000"/>
                </a:solidFill>
              </a:rPr>
              <a:t>hít</a:t>
            </a:r>
            <a:r>
              <a:rPr lang="en-US" sz="1200" b="1" dirty="0">
                <a:solidFill>
                  <a:srgbClr val="FF0000"/>
                </a:solidFill>
              </a:rPr>
              <a:t> </a:t>
            </a:r>
            <a:r>
              <a:rPr lang="en-US" sz="1200" b="1" dirty="0" err="1">
                <a:solidFill>
                  <a:srgbClr val="FF0000"/>
                </a:solidFill>
              </a:rPr>
              <a:t>vào</a:t>
            </a:r>
            <a:r>
              <a:rPr lang="en-US" sz="1200" b="1" dirty="0">
                <a:solidFill>
                  <a:srgbClr val="FF0000"/>
                </a:solidFill>
              </a:rPr>
              <a:t> </a:t>
            </a:r>
            <a:r>
              <a:rPr lang="en-US" sz="1200" dirty="0" err="1"/>
              <a:t>bằng</a:t>
            </a:r>
            <a:r>
              <a:rPr lang="en-US" sz="1200" dirty="0"/>
              <a:t> Respimat.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95,2% </a:t>
            </a:r>
            <a:r>
              <a:rPr lang="en-US" sz="1200" dirty="0" err="1"/>
              <a:t>bệnh</a:t>
            </a:r>
            <a:r>
              <a:rPr lang="en-US" sz="1200" dirty="0"/>
              <a:t> </a:t>
            </a:r>
            <a:r>
              <a:rPr lang="en-US" sz="1200" dirty="0" err="1"/>
              <a:t>nhân</a:t>
            </a:r>
            <a:r>
              <a:rPr lang="en-US" sz="1200" dirty="0"/>
              <a:t> </a:t>
            </a:r>
            <a:r>
              <a:rPr lang="en-US" sz="1200" dirty="0" err="1"/>
              <a:t>cho</a:t>
            </a:r>
            <a:r>
              <a:rPr lang="en-US" sz="1200" dirty="0"/>
              <a:t> </a:t>
            </a:r>
            <a:r>
              <a:rPr lang="en-US" sz="1200" dirty="0" err="1"/>
              <a:t>biết</a:t>
            </a:r>
            <a:r>
              <a:rPr lang="en-US" sz="1200" dirty="0"/>
              <a:t> </a:t>
            </a:r>
            <a:r>
              <a:rPr lang="en-US" sz="1200" dirty="0" err="1"/>
              <a:t>muốn</a:t>
            </a:r>
            <a:r>
              <a:rPr lang="en-US" sz="1200" dirty="0"/>
              <a:t> </a:t>
            </a:r>
            <a:r>
              <a:rPr lang="en-US" sz="1200" dirty="0" err="1">
                <a:solidFill>
                  <a:srgbClr val="FF0000"/>
                </a:solidFill>
              </a:rPr>
              <a:t>tiếp</a:t>
            </a:r>
            <a:r>
              <a:rPr lang="en-US" sz="1200" dirty="0">
                <a:solidFill>
                  <a:srgbClr val="FF0000"/>
                </a:solidFill>
              </a:rPr>
              <a:t> </a:t>
            </a:r>
            <a:r>
              <a:rPr lang="en-US" sz="1200" dirty="0" err="1">
                <a:solidFill>
                  <a:srgbClr val="FF0000"/>
                </a:solidFill>
              </a:rPr>
              <a:t>tục</a:t>
            </a:r>
            <a:r>
              <a:rPr lang="en-US" sz="1200" dirty="0">
                <a:solidFill>
                  <a:srgbClr val="FF0000"/>
                </a:solidFill>
              </a:rPr>
              <a:t> </a:t>
            </a:r>
            <a:r>
              <a:rPr lang="en-US" sz="1200" dirty="0" err="1">
                <a:solidFill>
                  <a:srgbClr val="FF0000"/>
                </a:solidFill>
              </a:rPr>
              <a:t>điều</a:t>
            </a:r>
            <a:r>
              <a:rPr lang="en-US" sz="1200" dirty="0">
                <a:solidFill>
                  <a:srgbClr val="FF0000"/>
                </a:solidFill>
              </a:rPr>
              <a:t> </a:t>
            </a:r>
            <a:r>
              <a:rPr lang="en-US" sz="1200" dirty="0" err="1">
                <a:solidFill>
                  <a:srgbClr val="FF0000"/>
                </a:solidFill>
              </a:rPr>
              <a:t>trị</a:t>
            </a:r>
            <a:r>
              <a:rPr lang="en-US" sz="1200" dirty="0">
                <a:solidFill>
                  <a:srgbClr val="FF0000"/>
                </a:solidFill>
              </a:rPr>
              <a:t> </a:t>
            </a:r>
            <a:r>
              <a:rPr lang="en-US" sz="1200" dirty="0" err="1"/>
              <a:t>với</a:t>
            </a:r>
            <a:r>
              <a:rPr lang="en-US" sz="1200" dirty="0"/>
              <a:t> tiotropium/</a:t>
            </a:r>
            <a:r>
              <a:rPr lang="en-US" sz="1200" dirty="0" err="1"/>
              <a:t>olodaterol</a:t>
            </a:r>
            <a:r>
              <a:rPr lang="en-US" sz="1200" dirty="0"/>
              <a:t>.</a:t>
            </a:r>
          </a:p>
          <a:p>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184</a:t>
            </a:fld>
            <a:endParaRPr lang="en-US"/>
          </a:p>
        </p:txBody>
      </p:sp>
    </p:spTree>
    <p:extLst>
      <p:ext uri="{BB962C8B-B14F-4D97-AF65-F5344CB8AC3E}">
        <p14:creationId xmlns:p14="http://schemas.microsoft.com/office/powerpoint/2010/main" val="179950544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Sau</a:t>
            </a:r>
            <a:r>
              <a:rPr lang="en-US" dirty="0"/>
              <a:t> </a:t>
            </a:r>
            <a:r>
              <a:rPr lang="en-US" dirty="0" err="1"/>
              <a:t>đây</a:t>
            </a:r>
            <a:r>
              <a:rPr lang="en-US" baseline="0" dirty="0"/>
              <a:t> </a:t>
            </a:r>
            <a:r>
              <a:rPr lang="en-US" baseline="0" dirty="0" err="1"/>
              <a:t>em</a:t>
            </a:r>
            <a:r>
              <a:rPr lang="en-US" baseline="0" dirty="0"/>
              <a:t> </a:t>
            </a:r>
            <a:r>
              <a:rPr lang="en-US" baseline="0" dirty="0" err="1"/>
              <a:t>xin</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cách</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hằng</a:t>
            </a:r>
            <a:r>
              <a:rPr lang="en-US" baseline="0" dirty="0"/>
              <a:t> </a:t>
            </a:r>
            <a:r>
              <a:rPr lang="en-US" baseline="0" dirty="0" err="1"/>
              <a:t>ngày</a:t>
            </a:r>
            <a:r>
              <a:rPr lang="en-US" baseline="0" dirty="0"/>
              <a:t> </a:t>
            </a:r>
            <a:r>
              <a:rPr lang="en-US" baseline="0" dirty="0" err="1"/>
              <a:t>của</a:t>
            </a:r>
            <a:r>
              <a:rPr lang="en-US" baseline="0" dirty="0"/>
              <a:t> </a:t>
            </a:r>
            <a:r>
              <a:rPr lang="en-US" baseline="0" dirty="0" err="1"/>
              <a:t>Respimat</a:t>
            </a:r>
            <a:r>
              <a:rPr lang="en-US" baseline="0" dirty="0"/>
              <a:t>.</a:t>
            </a:r>
          </a:p>
          <a:p>
            <a:r>
              <a:rPr lang="en-US" b="1" baseline="0" dirty="0" err="1"/>
              <a:t>Chỉ</a:t>
            </a:r>
            <a:r>
              <a:rPr lang="en-US" b="1" baseline="0" dirty="0"/>
              <a:t> </a:t>
            </a:r>
            <a:r>
              <a:rPr lang="en-US" b="1" baseline="0" dirty="0" err="1"/>
              <a:t>cần</a:t>
            </a:r>
            <a:r>
              <a:rPr lang="en-US" b="1" baseline="0" dirty="0"/>
              <a:t> 3 </a:t>
            </a:r>
            <a:r>
              <a:rPr lang="en-US" b="1" baseline="0" dirty="0" err="1"/>
              <a:t>thao</a:t>
            </a:r>
            <a:r>
              <a:rPr lang="en-US" b="1" baseline="0" dirty="0"/>
              <a:t> </a:t>
            </a:r>
            <a:r>
              <a:rPr lang="en-US" b="1" baseline="0" dirty="0" err="1"/>
              <a:t>tác</a:t>
            </a:r>
            <a:r>
              <a:rPr lang="en-US" b="1" baseline="0" dirty="0"/>
              <a:t> XOAY MỞ ẤN</a:t>
            </a:r>
            <a:r>
              <a:rPr lang="en-US" b="0" baseline="0" dirty="0"/>
              <a:t> (minh </a:t>
            </a:r>
            <a:r>
              <a:rPr lang="en-US" b="0" baseline="0" dirty="0" err="1"/>
              <a:t>họa</a:t>
            </a:r>
            <a:r>
              <a:rPr lang="en-US" b="0" baseline="0" dirty="0"/>
              <a:t> </a:t>
            </a:r>
            <a:r>
              <a:rPr lang="en-US" b="0" baseline="0" dirty="0" err="1"/>
              <a:t>bằng</a:t>
            </a:r>
            <a:r>
              <a:rPr lang="en-US" b="0" baseline="0" dirty="0"/>
              <a:t> demo </a:t>
            </a:r>
            <a:r>
              <a:rPr lang="en-US" b="0" baseline="0" dirty="0" err="1"/>
              <a:t>respimat</a:t>
            </a:r>
            <a:r>
              <a:rPr lang="en-US" b="0" baseline="0" dirty="0"/>
              <a:t> placebo)</a:t>
            </a:r>
            <a:r>
              <a:rPr lang="en-US" baseline="0" dirty="0"/>
              <a:t>, </a:t>
            </a:r>
            <a:r>
              <a:rPr lang="en-US" baseline="0" dirty="0" err="1"/>
              <a:t>rất</a:t>
            </a:r>
            <a:r>
              <a:rPr lang="en-US" baseline="0" dirty="0"/>
              <a:t> </a:t>
            </a:r>
            <a:r>
              <a:rPr lang="en-US" baseline="0" dirty="0" err="1"/>
              <a:t>đơn</a:t>
            </a:r>
            <a:r>
              <a:rPr lang="en-US" baseline="0" dirty="0"/>
              <a:t> </a:t>
            </a:r>
            <a:r>
              <a:rPr lang="en-US" baseline="0" dirty="0" err="1"/>
              <a:t>giản</a:t>
            </a:r>
            <a:r>
              <a:rPr lang="en-US" baseline="0" dirty="0"/>
              <a:t> </a:t>
            </a:r>
            <a:r>
              <a:rPr lang="en-US" baseline="0" dirty="0" err="1"/>
              <a:t>để</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a:t>
            </a:r>
            <a:r>
              <a:rPr lang="en-US" baseline="0" dirty="0" err="1"/>
              <a:t>thể</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tuân</a:t>
            </a:r>
            <a:r>
              <a:rPr lang="en-US" baseline="0" dirty="0"/>
              <a:t> </a:t>
            </a:r>
            <a:r>
              <a:rPr lang="en-US" baseline="0" dirty="0" err="1"/>
              <a:t>thủ</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và</a:t>
            </a:r>
            <a:r>
              <a:rPr lang="en-US" baseline="0" dirty="0"/>
              <a:t> </a:t>
            </a:r>
            <a:r>
              <a:rPr lang="en-US" baseline="0" dirty="0" err="1"/>
              <a:t>đạt</a:t>
            </a:r>
            <a:r>
              <a:rPr lang="en-US" baseline="0" dirty="0"/>
              <a:t> </a:t>
            </a:r>
            <a:r>
              <a:rPr lang="en-US" baseline="0" dirty="0" err="1"/>
              <a:t>mục</a:t>
            </a:r>
            <a:r>
              <a:rPr lang="en-US" baseline="0" dirty="0"/>
              <a:t> </a:t>
            </a:r>
            <a:r>
              <a:rPr lang="en-US" baseline="0" dirty="0" err="1"/>
              <a:t>tiêu</a:t>
            </a:r>
            <a:r>
              <a:rPr lang="en-US" baseline="0" dirty="0"/>
              <a:t> </a:t>
            </a:r>
            <a:r>
              <a:rPr lang="en-US" baseline="0" dirty="0" err="1"/>
              <a:t>điêu</a:t>
            </a:r>
            <a:r>
              <a:rPr lang="en-US" baseline="0" dirty="0"/>
              <a:t> </a:t>
            </a:r>
            <a:r>
              <a:rPr lang="en-US" baseline="0" dirty="0" err="1"/>
              <a:t>trị</a:t>
            </a:r>
            <a:endParaRPr lang="vi-VN"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653918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err="1"/>
              <a:t>Dẫn</a:t>
            </a:r>
            <a:r>
              <a:rPr lang="en-US" b="1" dirty="0"/>
              <a:t>:</a:t>
            </a:r>
            <a:r>
              <a:rPr lang="en-US" b="1" baseline="0" dirty="0"/>
              <a:t> </a:t>
            </a:r>
            <a:r>
              <a:rPr lang="en-US" dirty="0"/>
              <a:t>Do</a:t>
            </a:r>
            <a:r>
              <a:rPr lang="en-US" baseline="0" dirty="0"/>
              <a:t> </a:t>
            </a:r>
            <a:r>
              <a:rPr lang="en-US" baseline="0" dirty="0" err="1"/>
              <a:t>một</a:t>
            </a:r>
            <a:r>
              <a:rPr lang="en-US" baseline="0" dirty="0"/>
              <a:t> </a:t>
            </a:r>
            <a:r>
              <a:rPr lang="en-US" baseline="0" dirty="0" err="1"/>
              <a:t>tháng</a:t>
            </a:r>
            <a:r>
              <a:rPr lang="en-US" baseline="0" dirty="0"/>
              <a:t> BN </a:t>
            </a:r>
            <a:r>
              <a:rPr lang="en-US" baseline="0" dirty="0" err="1"/>
              <a:t>sẽ</a:t>
            </a:r>
            <a:r>
              <a:rPr lang="en-US" baseline="0" dirty="0"/>
              <a:t> </a:t>
            </a:r>
            <a:r>
              <a:rPr lang="en-US" baseline="0" dirty="0" err="1"/>
              <a:t>phải</a:t>
            </a:r>
            <a:r>
              <a:rPr lang="en-US" baseline="0" dirty="0"/>
              <a:t> </a:t>
            </a:r>
            <a:r>
              <a:rPr lang="en-US" baseline="0" dirty="0" err="1"/>
              <a:t>thay</a:t>
            </a:r>
            <a:r>
              <a:rPr lang="en-US" baseline="0" dirty="0"/>
              <a:t> </a:t>
            </a:r>
            <a:r>
              <a:rPr lang="en-US" baseline="0" dirty="0" err="1"/>
              <a:t>bình</a:t>
            </a:r>
            <a:r>
              <a:rPr lang="en-US" baseline="0" dirty="0"/>
              <a:t> </a:t>
            </a:r>
            <a:r>
              <a:rPr lang="en-US" baseline="0" dirty="0" err="1"/>
              <a:t>Respimat</a:t>
            </a:r>
            <a:r>
              <a:rPr lang="en-US" baseline="0" dirty="0"/>
              <a:t> </a:t>
            </a:r>
            <a:r>
              <a:rPr lang="en-US" baseline="0" dirty="0" err="1"/>
              <a:t>mới</a:t>
            </a:r>
            <a:r>
              <a:rPr lang="en-US" baseline="0" dirty="0"/>
              <a:t>. </a:t>
            </a:r>
          </a:p>
          <a:p>
            <a:endParaRPr lang="en-US" baseline="0" dirty="0"/>
          </a:p>
          <a:p>
            <a:r>
              <a:rPr lang="en-US" b="1" baseline="0" dirty="0" err="1"/>
              <a:t>Vào</a:t>
            </a:r>
            <a:r>
              <a:rPr lang="en-US" b="1" baseline="0" dirty="0"/>
              <a:t> </a:t>
            </a:r>
            <a:r>
              <a:rPr lang="en-US" b="1" baseline="0" dirty="0" err="1"/>
              <a:t>đề</a:t>
            </a:r>
            <a:r>
              <a:rPr lang="en-US" b="1" baseline="0" dirty="0"/>
              <a:t>:</a:t>
            </a:r>
            <a:r>
              <a:rPr lang="en-US" baseline="0" dirty="0"/>
              <a:t> Do </a:t>
            </a:r>
            <a:r>
              <a:rPr lang="en-US" baseline="0" dirty="0" err="1"/>
              <a:t>vậy</a:t>
            </a:r>
            <a:r>
              <a:rPr lang="en-US" baseline="0" dirty="0"/>
              <a:t>, </a:t>
            </a:r>
            <a:r>
              <a:rPr lang="en-US" baseline="0" dirty="0" err="1"/>
              <a:t>lần</a:t>
            </a:r>
            <a:r>
              <a:rPr lang="en-US" baseline="0" dirty="0"/>
              <a:t> </a:t>
            </a:r>
            <a:r>
              <a:rPr lang="en-US" baseline="0" dirty="0" err="1"/>
              <a:t>đầu</a:t>
            </a:r>
            <a:r>
              <a:rPr lang="en-US" baseline="0" dirty="0"/>
              <a:t> </a:t>
            </a:r>
            <a:r>
              <a:rPr lang="en-US" baseline="0" dirty="0" err="1"/>
              <a:t>tiên</a:t>
            </a:r>
            <a:r>
              <a:rPr lang="en-US" baseline="0" dirty="0"/>
              <a:t> </a:t>
            </a:r>
            <a:r>
              <a:rPr lang="en-US" baseline="0" dirty="0" err="1"/>
              <a:t>bênh</a:t>
            </a:r>
            <a:r>
              <a:rPr lang="en-US" baseline="0" dirty="0"/>
              <a:t> </a:t>
            </a:r>
            <a:r>
              <a:rPr lang="en-US" baseline="0" dirty="0" err="1"/>
              <a:t>nhân</a:t>
            </a:r>
            <a:r>
              <a:rPr lang="en-US" baseline="0" dirty="0"/>
              <a:t> </a:t>
            </a:r>
            <a:r>
              <a:rPr lang="en-US" baseline="0" dirty="0" err="1"/>
              <a:t>cần</a:t>
            </a:r>
            <a:r>
              <a:rPr lang="en-US" baseline="0" dirty="0"/>
              <a:t> </a:t>
            </a:r>
            <a:r>
              <a:rPr lang="en-US" baseline="0" dirty="0" err="1"/>
              <a:t>thực</a:t>
            </a:r>
            <a:r>
              <a:rPr lang="en-US" baseline="0" dirty="0"/>
              <a:t> </a:t>
            </a:r>
            <a:r>
              <a:rPr lang="en-US" baseline="0" dirty="0" err="1"/>
              <a:t>hiện</a:t>
            </a:r>
            <a:r>
              <a:rPr lang="en-US" baseline="0" dirty="0"/>
              <a:t> 6 </a:t>
            </a:r>
            <a:r>
              <a:rPr lang="en-US" baseline="0" dirty="0" err="1"/>
              <a:t>bước</a:t>
            </a:r>
            <a:r>
              <a:rPr lang="en-US" baseline="0" dirty="0"/>
              <a:t> </a:t>
            </a:r>
            <a:r>
              <a:rPr lang="en-US" baseline="0" dirty="0" err="1"/>
              <a:t>để</a:t>
            </a:r>
            <a:r>
              <a:rPr lang="en-US" baseline="0" dirty="0"/>
              <a:t> </a:t>
            </a:r>
            <a:r>
              <a:rPr lang="en-US" baseline="0" dirty="0" err="1"/>
              <a:t>nạp</a:t>
            </a:r>
            <a:r>
              <a:rPr lang="en-US" baseline="0" dirty="0"/>
              <a:t> </a:t>
            </a:r>
            <a:r>
              <a:rPr lang="en-US" baseline="0" dirty="0" err="1"/>
              <a:t>ống</a:t>
            </a:r>
            <a:r>
              <a:rPr lang="en-US" baseline="0" dirty="0"/>
              <a:t> </a:t>
            </a:r>
            <a:r>
              <a:rPr lang="en-US" baseline="0" dirty="0" err="1"/>
              <a:t>thuốc</a:t>
            </a:r>
            <a:r>
              <a:rPr lang="en-US" baseline="0" dirty="0"/>
              <a:t> </a:t>
            </a:r>
            <a:r>
              <a:rPr lang="en-US" baseline="0" dirty="0" err="1"/>
              <a:t>và</a:t>
            </a:r>
            <a:r>
              <a:rPr lang="en-US" baseline="0" dirty="0"/>
              <a:t> </a:t>
            </a:r>
            <a:r>
              <a:rPr lang="en-US" baseline="0" dirty="0" err="1"/>
              <a:t>đảm</a:t>
            </a:r>
            <a:r>
              <a:rPr lang="en-US" baseline="0" dirty="0"/>
              <a:t> </a:t>
            </a:r>
            <a:r>
              <a:rPr lang="en-US" baseline="0" dirty="0" err="1"/>
              <a:t>bảo</a:t>
            </a:r>
            <a:r>
              <a:rPr lang="en-US" baseline="0" dirty="0"/>
              <a:t> </a:t>
            </a:r>
            <a:r>
              <a:rPr lang="en-US" baseline="0" dirty="0" err="1"/>
              <a:t>liều</a:t>
            </a:r>
            <a:r>
              <a:rPr lang="en-US" baseline="0" dirty="0"/>
              <a:t> </a:t>
            </a:r>
            <a:r>
              <a:rPr lang="en-US" baseline="0" dirty="0" err="1"/>
              <a:t>chính</a:t>
            </a:r>
            <a:r>
              <a:rPr lang="en-US" baseline="0" dirty="0"/>
              <a:t> </a:t>
            </a:r>
            <a:r>
              <a:rPr lang="en-US" baseline="0" dirty="0" err="1"/>
              <a:t>xác</a:t>
            </a:r>
            <a:r>
              <a:rPr lang="en-US" baseline="0" dirty="0"/>
              <a:t> </a:t>
            </a:r>
            <a:r>
              <a:rPr lang="en-US" baseline="0" dirty="0" err="1"/>
              <a:t>cho</a:t>
            </a:r>
            <a:r>
              <a:rPr lang="en-US" baseline="0" dirty="0"/>
              <a:t> </a:t>
            </a:r>
            <a:r>
              <a:rPr lang="en-US" baseline="0" dirty="0" err="1"/>
              <a:t>những</a:t>
            </a:r>
            <a:r>
              <a:rPr lang="en-US" baseline="0" dirty="0"/>
              <a:t> </a:t>
            </a:r>
            <a:r>
              <a:rPr lang="en-US" baseline="0" dirty="0" err="1"/>
              <a:t>lần</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hằng</a:t>
            </a:r>
            <a:r>
              <a:rPr lang="en-US" baseline="0" dirty="0"/>
              <a:t> </a:t>
            </a:r>
            <a:r>
              <a:rPr lang="en-US" baseline="0" dirty="0" err="1"/>
              <a:t>ngày</a:t>
            </a:r>
            <a:r>
              <a:rPr lang="en-US" baseline="0" dirty="0"/>
              <a:t>.</a:t>
            </a:r>
          </a:p>
          <a:p>
            <a:endParaRPr lang="en-US" baseline="0" dirty="0"/>
          </a:p>
          <a:p>
            <a:r>
              <a:rPr lang="en-US" b="1" baseline="0" dirty="0" err="1"/>
              <a:t>Lưu</a:t>
            </a:r>
            <a:r>
              <a:rPr lang="en-US" b="1" baseline="0" dirty="0"/>
              <a:t> ý</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rõ</a:t>
            </a:r>
            <a:r>
              <a:rPr lang="en-US" baseline="0" dirty="0"/>
              <a:t> </a:t>
            </a:r>
            <a:r>
              <a:rPr lang="en-US" baseline="0" dirty="0" err="1"/>
              <a:t>ràng</a:t>
            </a:r>
            <a:r>
              <a:rPr lang="en-US" baseline="0" dirty="0"/>
              <a:t> </a:t>
            </a:r>
            <a:r>
              <a:rPr lang="en-US" baseline="0" dirty="0" err="1"/>
              <a:t>từng</a:t>
            </a:r>
            <a:r>
              <a:rPr lang="en-US" baseline="0" dirty="0"/>
              <a:t> </a:t>
            </a:r>
            <a:r>
              <a:rPr lang="en-US" baseline="0" dirty="0" err="1"/>
              <a:t>bước</a:t>
            </a:r>
            <a:r>
              <a:rPr lang="en-US" baseline="0" dirty="0"/>
              <a:t> </a:t>
            </a:r>
            <a:r>
              <a:rPr lang="en-US" baseline="0" dirty="0" err="1"/>
              <a:t>cụ</a:t>
            </a:r>
            <a:r>
              <a:rPr lang="en-US" baseline="0" dirty="0"/>
              <a:t> </a:t>
            </a:r>
            <a:r>
              <a:rPr lang="en-US" baseline="0" dirty="0" err="1"/>
              <a:t>thể</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đến</a:t>
            </a:r>
            <a:r>
              <a:rPr lang="en-US" baseline="0" dirty="0"/>
              <a:t> </a:t>
            </a:r>
            <a:r>
              <a:rPr lang="en-US" baseline="0" dirty="0" err="1"/>
              <a:t>đâu</a:t>
            </a:r>
            <a:r>
              <a:rPr lang="en-US" baseline="0" dirty="0"/>
              <a:t> minh </a:t>
            </a:r>
            <a:r>
              <a:rPr lang="en-US" baseline="0" dirty="0" err="1"/>
              <a:t>họa</a:t>
            </a:r>
            <a:r>
              <a:rPr lang="en-US" baseline="0" dirty="0"/>
              <a:t> </a:t>
            </a:r>
            <a:r>
              <a:rPr lang="en-US" baseline="0" dirty="0" err="1"/>
              <a:t>bằng</a:t>
            </a:r>
            <a:r>
              <a:rPr lang="en-US" baseline="0" dirty="0"/>
              <a:t> placebo </a:t>
            </a:r>
            <a:r>
              <a:rPr lang="en-US" baseline="0" dirty="0" err="1"/>
              <a:t>đến</a:t>
            </a:r>
            <a:r>
              <a:rPr lang="en-US" baseline="0" dirty="0"/>
              <a:t> </a:t>
            </a:r>
            <a:r>
              <a:rPr lang="en-US" baseline="0" dirty="0" err="1"/>
              <a:t>đó</a:t>
            </a:r>
            <a:endParaRPr lang="vi-VN"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60585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err="1"/>
              <a:t>Dẫn</a:t>
            </a:r>
            <a:r>
              <a:rPr lang="en-US" b="1" dirty="0"/>
              <a:t>:</a:t>
            </a:r>
            <a:r>
              <a:rPr lang="en-US" baseline="0" dirty="0"/>
              <a:t> </a:t>
            </a:r>
            <a:r>
              <a:rPr lang="en-US" dirty="0" err="1"/>
              <a:t>Và</a:t>
            </a:r>
            <a:r>
              <a:rPr lang="en-US" baseline="0" dirty="0"/>
              <a:t> </a:t>
            </a:r>
            <a:r>
              <a:rPr lang="en-US" baseline="0" dirty="0" err="1"/>
              <a:t>màn</a:t>
            </a:r>
            <a:r>
              <a:rPr lang="en-US" baseline="0" dirty="0"/>
              <a:t> </a:t>
            </a:r>
            <a:r>
              <a:rPr lang="en-US" baseline="0" dirty="0" err="1"/>
              <a:t>sương</a:t>
            </a:r>
            <a:r>
              <a:rPr lang="en-US" baseline="0" dirty="0"/>
              <a:t> do </a:t>
            </a:r>
            <a:r>
              <a:rPr lang="en-US" baseline="0" dirty="0" err="1"/>
              <a:t>dụng</a:t>
            </a:r>
            <a:r>
              <a:rPr lang="en-US" baseline="0" dirty="0"/>
              <a:t> </a:t>
            </a:r>
            <a:r>
              <a:rPr lang="en-US" baseline="0" dirty="0" err="1"/>
              <a:t>cụ</a:t>
            </a:r>
            <a:r>
              <a:rPr lang="en-US" baseline="0" dirty="0"/>
              <a:t> </a:t>
            </a:r>
            <a:r>
              <a:rPr lang="en-US" baseline="0" dirty="0" err="1"/>
              <a:t>Respimat</a:t>
            </a:r>
            <a:r>
              <a:rPr lang="en-US" baseline="0" dirty="0"/>
              <a:t> </a:t>
            </a:r>
            <a:r>
              <a:rPr lang="en-US" baseline="0" dirty="0" err="1"/>
              <a:t>tạo</a:t>
            </a:r>
            <a:r>
              <a:rPr lang="en-US" baseline="0" dirty="0"/>
              <a:t> </a:t>
            </a:r>
            <a:r>
              <a:rPr lang="en-US" baseline="0" dirty="0" err="1"/>
              <a:t>ra</a:t>
            </a:r>
            <a:r>
              <a:rPr lang="en-US" baseline="0" dirty="0"/>
              <a:t> </a:t>
            </a:r>
            <a:r>
              <a:rPr lang="en-US" baseline="0" dirty="0" err="1"/>
              <a:t>là</a:t>
            </a:r>
            <a:r>
              <a:rPr lang="en-US" baseline="0" dirty="0"/>
              <a:t> </a:t>
            </a:r>
            <a:r>
              <a:rPr lang="en-US" baseline="0" dirty="0" err="1"/>
              <a:t>dạng</a:t>
            </a:r>
            <a:r>
              <a:rPr lang="en-US" baseline="0" dirty="0"/>
              <a:t> </a:t>
            </a:r>
            <a:r>
              <a:rPr lang="en-US" baseline="0" dirty="0" err="1"/>
              <a:t>phun</a:t>
            </a:r>
            <a:r>
              <a:rPr lang="en-US" baseline="0" dirty="0"/>
              <a:t> </a:t>
            </a:r>
            <a:r>
              <a:rPr lang="en-US" baseline="0" dirty="0" err="1"/>
              <a:t>sương</a:t>
            </a:r>
            <a:r>
              <a:rPr lang="en-US" baseline="0" dirty="0"/>
              <a:t> </a:t>
            </a:r>
            <a:r>
              <a:rPr lang="en-US" baseline="0" dirty="0" err="1"/>
              <a:t>hạt</a:t>
            </a:r>
            <a:r>
              <a:rPr lang="en-US" baseline="0" dirty="0"/>
              <a:t> </a:t>
            </a:r>
            <a:r>
              <a:rPr lang="en-US" baseline="0" dirty="0" err="1"/>
              <a:t>mịn</a:t>
            </a:r>
            <a:r>
              <a:rPr lang="en-US" baseline="0" dirty="0"/>
              <a:t> </a:t>
            </a:r>
            <a:r>
              <a:rPr lang="en-US" baseline="0" dirty="0" err="1"/>
              <a:t>giúp</a:t>
            </a:r>
            <a:r>
              <a:rPr lang="en-US" baseline="0" dirty="0"/>
              <a:t> </a:t>
            </a:r>
            <a:r>
              <a:rPr lang="en-US" baseline="0" dirty="0" err="1"/>
              <a:t>phân</a:t>
            </a:r>
            <a:r>
              <a:rPr lang="en-US" baseline="0" dirty="0"/>
              <a:t> </a:t>
            </a:r>
            <a:r>
              <a:rPr lang="en-US" baseline="0" dirty="0" err="1"/>
              <a:t>phối</a:t>
            </a:r>
            <a:r>
              <a:rPr lang="en-US" baseline="0" dirty="0"/>
              <a:t> </a:t>
            </a:r>
            <a:r>
              <a:rPr lang="en-US" baseline="0" dirty="0" err="1"/>
              <a:t>thuốc</a:t>
            </a:r>
            <a:r>
              <a:rPr lang="en-US" baseline="0" dirty="0"/>
              <a:t> </a:t>
            </a:r>
            <a:r>
              <a:rPr lang="en-US" baseline="0" dirty="0" err="1"/>
              <a:t>vào</a:t>
            </a:r>
            <a:r>
              <a:rPr lang="en-US" baseline="0" dirty="0"/>
              <a:t> </a:t>
            </a:r>
            <a:r>
              <a:rPr lang="en-US" baseline="0" dirty="0" err="1"/>
              <a:t>phổi</a:t>
            </a:r>
            <a:r>
              <a:rPr lang="en-US" baseline="0" dirty="0"/>
              <a:t> </a:t>
            </a:r>
            <a:r>
              <a:rPr lang="en-US" baseline="0" dirty="0" err="1"/>
              <a:t>sâu</a:t>
            </a:r>
            <a:r>
              <a:rPr lang="en-US" baseline="0" dirty="0"/>
              <a:t> </a:t>
            </a:r>
            <a:r>
              <a:rPr lang="en-US" baseline="0" dirty="0" err="1"/>
              <a:t>hơn</a:t>
            </a:r>
            <a:r>
              <a:rPr lang="en-US" baseline="0" dirty="0"/>
              <a:t> </a:t>
            </a:r>
            <a:r>
              <a:rPr lang="en-US" baseline="0" dirty="0" err="1"/>
              <a:t>trong</a:t>
            </a:r>
            <a:r>
              <a:rPr lang="en-US" baseline="0" dirty="0"/>
              <a:t> </a:t>
            </a:r>
            <a:r>
              <a:rPr lang="en-US" baseline="0" dirty="0" err="1"/>
              <a:t>phổi</a:t>
            </a:r>
            <a:r>
              <a:rPr lang="en-US" baseline="0" dirty="0"/>
              <a:t> </a:t>
            </a:r>
            <a:r>
              <a:rPr lang="en-US" baseline="0" dirty="0" err="1"/>
              <a:t>bệnh</a:t>
            </a:r>
            <a:r>
              <a:rPr lang="en-US" baseline="0" dirty="0"/>
              <a:t> </a:t>
            </a:r>
            <a:r>
              <a:rPr lang="en-US" baseline="0" dirty="0" err="1"/>
              <a:t>nhân</a:t>
            </a:r>
            <a:r>
              <a:rPr lang="en-US" baseline="0" dirty="0"/>
              <a:t>.</a:t>
            </a:r>
          </a:p>
          <a:p>
            <a:endParaRPr lang="en-US" baseline="0" dirty="0"/>
          </a:p>
          <a:p>
            <a:r>
              <a:rPr lang="en-US" b="1" baseline="0" dirty="0" err="1"/>
              <a:t>Vào</a:t>
            </a:r>
            <a:r>
              <a:rPr lang="en-US" b="1" baseline="0" dirty="0"/>
              <a:t> </a:t>
            </a:r>
            <a:r>
              <a:rPr lang="en-US" b="1" baseline="0" dirty="0" err="1"/>
              <a:t>Đề</a:t>
            </a:r>
            <a:r>
              <a:rPr lang="en-US" b="1"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về</a:t>
            </a:r>
            <a:r>
              <a:rPr lang="en-US" baseline="0" dirty="0"/>
              <a:t> </a:t>
            </a:r>
            <a:r>
              <a:rPr lang="en-US" baseline="0" dirty="0" err="1"/>
              <a:t>lắng</a:t>
            </a:r>
            <a:r>
              <a:rPr lang="en-US" baseline="0" dirty="0"/>
              <a:t> </a:t>
            </a:r>
            <a:r>
              <a:rPr lang="en-US" baseline="0" dirty="0" err="1"/>
              <a:t>đọng</a:t>
            </a:r>
            <a:r>
              <a:rPr lang="en-US" baseline="0" dirty="0"/>
              <a:t> </a:t>
            </a:r>
            <a:r>
              <a:rPr lang="en-US" baseline="0" dirty="0" err="1"/>
              <a:t>thuốc</a:t>
            </a:r>
            <a:r>
              <a:rPr lang="en-US" baseline="0" dirty="0"/>
              <a:t> </a:t>
            </a:r>
            <a:r>
              <a:rPr lang="en-US" baseline="0" dirty="0" err="1"/>
              <a:t>sâu</a:t>
            </a:r>
            <a:r>
              <a:rPr lang="en-US" baseline="0" dirty="0"/>
              <a:t> </a:t>
            </a:r>
            <a:r>
              <a:rPr lang="en-US" baseline="0" dirty="0" err="1"/>
              <a:t>trong</a:t>
            </a:r>
            <a:r>
              <a:rPr lang="en-US" baseline="0" dirty="0"/>
              <a:t> </a:t>
            </a:r>
            <a:r>
              <a:rPr lang="en-US" baseline="0" dirty="0" err="1"/>
              <a:t>phổi</a:t>
            </a:r>
            <a:r>
              <a:rPr lang="en-US" baseline="0" dirty="0"/>
              <a:t>: </a:t>
            </a:r>
          </a:p>
          <a:p>
            <a:pPr marL="171450" indent="-171450">
              <a:buFont typeface="Arial" panose="020B0604020202020204" pitchFamily="34" charset="0"/>
              <a:buChar char="•"/>
            </a:pPr>
            <a:r>
              <a:rPr lang="en-US" b="1" baseline="0" dirty="0" err="1"/>
              <a:t>Respimat</a:t>
            </a:r>
            <a:r>
              <a:rPr lang="en-US" b="1" baseline="0" dirty="0"/>
              <a:t> </a:t>
            </a:r>
            <a:r>
              <a:rPr lang="en-US" b="1" baseline="0" dirty="0" err="1"/>
              <a:t>lắng</a:t>
            </a:r>
            <a:r>
              <a:rPr lang="en-US" b="1" baseline="0" dirty="0"/>
              <a:t> </a:t>
            </a:r>
            <a:r>
              <a:rPr lang="en-US" b="1" baseline="0" dirty="0" err="1"/>
              <a:t>đọng</a:t>
            </a:r>
            <a:r>
              <a:rPr lang="en-US" b="1" baseline="0" dirty="0"/>
              <a:t> ở </a:t>
            </a:r>
            <a:r>
              <a:rPr lang="en-US" b="1" baseline="0" dirty="0" err="1"/>
              <a:t>phổi</a:t>
            </a:r>
            <a:r>
              <a:rPr lang="en-US" b="1" baseline="0" dirty="0"/>
              <a:t> </a:t>
            </a:r>
            <a:r>
              <a:rPr lang="en-US" b="1" baseline="0" dirty="0" err="1"/>
              <a:t>cao</a:t>
            </a:r>
            <a:r>
              <a:rPr lang="en-US" b="1" baseline="0" dirty="0"/>
              <a:t> </a:t>
            </a:r>
            <a:r>
              <a:rPr lang="en-US" b="1" baseline="0" dirty="0" err="1"/>
              <a:t>hơn</a:t>
            </a:r>
            <a:r>
              <a:rPr lang="en-US" b="1" baseline="0" dirty="0"/>
              <a:t> </a:t>
            </a:r>
            <a:r>
              <a:rPr lang="en-US" baseline="0" dirty="0" err="1"/>
              <a:t>các</a:t>
            </a:r>
            <a:r>
              <a:rPr lang="en-US" baseline="0" dirty="0"/>
              <a:t> </a:t>
            </a:r>
            <a:r>
              <a:rPr lang="en-US" baseline="0" dirty="0" err="1"/>
              <a:t>dụng</a:t>
            </a:r>
            <a:r>
              <a:rPr lang="en-US" baseline="0" dirty="0"/>
              <a:t> </a:t>
            </a:r>
            <a:r>
              <a:rPr lang="en-US" baseline="0" dirty="0" err="1"/>
              <a:t>cụ</a:t>
            </a:r>
            <a:r>
              <a:rPr lang="en-US" baseline="0" dirty="0"/>
              <a:t> DPI </a:t>
            </a:r>
            <a:r>
              <a:rPr lang="en-US" baseline="0" dirty="0" err="1"/>
              <a:t>và</a:t>
            </a:r>
            <a:r>
              <a:rPr lang="en-US" baseline="0" dirty="0"/>
              <a:t> MDI</a:t>
            </a:r>
          </a:p>
          <a:p>
            <a:pPr marL="171450" indent="-171450">
              <a:buFont typeface="Arial" panose="020B0604020202020204" pitchFamily="34" charset="0"/>
              <a:buChar char="•"/>
            </a:pPr>
            <a:r>
              <a:rPr lang="en-US" b="1" baseline="0" dirty="0" err="1"/>
              <a:t>Lực</a:t>
            </a:r>
            <a:r>
              <a:rPr lang="en-US" b="1" baseline="0" dirty="0"/>
              <a:t> </a:t>
            </a:r>
            <a:r>
              <a:rPr lang="en-US" b="1" baseline="0" dirty="0" err="1"/>
              <a:t>hít</a:t>
            </a:r>
            <a:r>
              <a:rPr lang="en-US" b="1" baseline="0" dirty="0"/>
              <a:t> </a:t>
            </a:r>
            <a:r>
              <a:rPr lang="en-US" b="1" baseline="0" dirty="0" err="1"/>
              <a:t>vào</a:t>
            </a:r>
            <a:r>
              <a:rPr lang="en-US" b="1" baseline="0" dirty="0"/>
              <a:t> </a:t>
            </a:r>
            <a:r>
              <a:rPr lang="en-US" b="1" baseline="0" dirty="0" err="1"/>
              <a:t>ít</a:t>
            </a:r>
            <a:r>
              <a:rPr lang="en-US" b="1" baseline="0" dirty="0"/>
              <a:t> </a:t>
            </a:r>
            <a:r>
              <a:rPr lang="en-US" b="1" baseline="0" dirty="0" err="1"/>
              <a:t>hơn</a:t>
            </a:r>
            <a:r>
              <a:rPr lang="en-US" b="1" baseline="0" dirty="0"/>
              <a:t> </a:t>
            </a:r>
            <a:r>
              <a:rPr lang="en-US" baseline="0" dirty="0"/>
              <a:t>so </a:t>
            </a:r>
            <a:r>
              <a:rPr lang="en-US" baseline="0" dirty="0" err="1"/>
              <a:t>với</a:t>
            </a:r>
            <a:r>
              <a:rPr lang="en-US" baseline="0" dirty="0"/>
              <a:t> </a:t>
            </a:r>
            <a:r>
              <a:rPr lang="en-US" baseline="0" dirty="0" err="1"/>
              <a:t>các</a:t>
            </a:r>
            <a:r>
              <a:rPr lang="en-US" baseline="0" dirty="0"/>
              <a:t> </a:t>
            </a:r>
            <a:r>
              <a:rPr lang="en-US" baseline="0" dirty="0" err="1"/>
              <a:t>dụng</a:t>
            </a:r>
            <a:r>
              <a:rPr lang="en-US" baseline="0" dirty="0"/>
              <a:t> </a:t>
            </a:r>
            <a:r>
              <a:rPr lang="en-US" baseline="0" dirty="0" err="1"/>
              <a:t>cụ</a:t>
            </a:r>
            <a:r>
              <a:rPr lang="en-US" baseline="0" dirty="0"/>
              <a:t> </a:t>
            </a:r>
            <a:r>
              <a:rPr lang="en-US" baseline="0" dirty="0" err="1"/>
              <a:t>khác</a:t>
            </a:r>
            <a:r>
              <a:rPr lang="en-US" baseline="0" dirty="0"/>
              <a:t>, </a:t>
            </a:r>
            <a:r>
              <a:rPr lang="en-US" baseline="0" dirty="0" err="1"/>
              <a:t>như</a:t>
            </a:r>
            <a:r>
              <a:rPr lang="en-US" baseline="0" dirty="0"/>
              <a:t> DPI </a:t>
            </a:r>
            <a:r>
              <a:rPr lang="en-US" baseline="0" dirty="0" err="1"/>
              <a:t>cần</a:t>
            </a:r>
            <a:r>
              <a:rPr lang="en-US" baseline="0" dirty="0"/>
              <a:t> </a:t>
            </a:r>
            <a:r>
              <a:rPr lang="en-US" baseline="0" dirty="0" err="1"/>
              <a:t>một</a:t>
            </a:r>
            <a:r>
              <a:rPr lang="en-US" baseline="0" dirty="0"/>
              <a:t> </a:t>
            </a:r>
            <a:r>
              <a:rPr lang="en-US" baseline="0" dirty="0" err="1"/>
              <a:t>lực</a:t>
            </a:r>
            <a:r>
              <a:rPr lang="en-US" baseline="0" dirty="0"/>
              <a:t> </a:t>
            </a:r>
            <a:r>
              <a:rPr lang="en-US" baseline="0" dirty="0" err="1"/>
              <a:t>hít</a:t>
            </a:r>
            <a:r>
              <a:rPr lang="en-US" baseline="0" dirty="0"/>
              <a:t> </a:t>
            </a:r>
            <a:r>
              <a:rPr lang="en-US" baseline="0" dirty="0" err="1"/>
              <a:t>đáng</a:t>
            </a:r>
            <a:r>
              <a:rPr lang="en-US" baseline="0" dirty="0"/>
              <a:t> </a:t>
            </a:r>
            <a:r>
              <a:rPr lang="en-US" baseline="0" dirty="0" err="1"/>
              <a:t>để</a:t>
            </a:r>
            <a:r>
              <a:rPr lang="en-US" baseline="0" dirty="0"/>
              <a:t> </a:t>
            </a:r>
            <a:r>
              <a:rPr lang="en-US" baseline="0" dirty="0" err="1"/>
              <a:t>để</a:t>
            </a:r>
            <a:r>
              <a:rPr lang="en-US" baseline="0" dirty="0"/>
              <a:t> </a:t>
            </a:r>
            <a:r>
              <a:rPr lang="en-US" baseline="0" dirty="0" err="1"/>
              <a:t>đưa</a:t>
            </a:r>
            <a:r>
              <a:rPr lang="en-US" baseline="0" dirty="0"/>
              <a:t> </a:t>
            </a:r>
            <a:r>
              <a:rPr lang="en-US" baseline="0" dirty="0" err="1"/>
              <a:t>thuốc</a:t>
            </a:r>
            <a:r>
              <a:rPr lang="en-US" baseline="0" dirty="0"/>
              <a:t> </a:t>
            </a:r>
            <a:r>
              <a:rPr lang="en-US" baseline="0" dirty="0" err="1"/>
              <a:t>vào</a:t>
            </a:r>
            <a:r>
              <a:rPr lang="en-US" baseline="0" dirty="0"/>
              <a:t> </a:t>
            </a:r>
            <a:r>
              <a:rPr lang="en-US" baseline="0" dirty="0" err="1"/>
              <a:t>bên</a:t>
            </a:r>
            <a:r>
              <a:rPr lang="en-US" baseline="0" dirty="0"/>
              <a:t> </a:t>
            </a:r>
            <a:r>
              <a:rPr lang="en-US" baseline="0" dirty="0" err="1"/>
              <a:t>trong</a:t>
            </a:r>
            <a:r>
              <a:rPr lang="en-US" baseline="0" dirty="0"/>
              <a:t> </a:t>
            </a:r>
            <a:r>
              <a:rPr lang="en-US" baseline="0" dirty="0" err="1"/>
              <a:t>phổi</a:t>
            </a:r>
            <a:endParaRPr lang="en-US" baseline="0" dirty="0"/>
          </a:p>
          <a:p>
            <a:pPr marL="171450" indent="-171450">
              <a:buFont typeface="Arial" panose="020B0604020202020204" pitchFamily="34" charset="0"/>
              <a:buChar char="•"/>
            </a:pPr>
            <a:r>
              <a:rPr lang="en-US" b="1" baseline="0" dirty="0" err="1"/>
              <a:t>Phối</a:t>
            </a:r>
            <a:r>
              <a:rPr lang="en-US" b="1" baseline="0" dirty="0"/>
              <a:t> </a:t>
            </a:r>
            <a:r>
              <a:rPr lang="en-US" b="1" baseline="0" dirty="0" err="1"/>
              <a:t>hợp</a:t>
            </a:r>
            <a:r>
              <a:rPr lang="en-US" b="1" baseline="0" dirty="0"/>
              <a:t> </a:t>
            </a:r>
            <a:r>
              <a:rPr lang="en-US" b="1" baseline="0" dirty="0" err="1"/>
              <a:t>đồng</a:t>
            </a:r>
            <a:r>
              <a:rPr lang="en-US" b="1" baseline="0" dirty="0"/>
              <a:t> </a:t>
            </a:r>
            <a:r>
              <a:rPr lang="en-US" b="1" baseline="0" dirty="0" err="1"/>
              <a:t>tác</a:t>
            </a:r>
            <a:r>
              <a:rPr lang="en-US" b="1" baseline="0" dirty="0"/>
              <a:t> </a:t>
            </a:r>
            <a:r>
              <a:rPr lang="en-US" b="1" baseline="0" dirty="0" err="1"/>
              <a:t>tối</a:t>
            </a:r>
            <a:r>
              <a:rPr lang="en-US" b="1" baseline="0" dirty="0"/>
              <a:t> </a:t>
            </a:r>
            <a:r>
              <a:rPr lang="en-US" b="1" baseline="0" dirty="0" err="1"/>
              <a:t>thiểu</a:t>
            </a:r>
            <a:r>
              <a:rPr lang="en-US" b="1" baseline="0" dirty="0"/>
              <a:t> </a:t>
            </a:r>
            <a:r>
              <a:rPr lang="en-US" baseline="0" dirty="0"/>
              <a:t>so </a:t>
            </a:r>
            <a:r>
              <a:rPr lang="en-US" baseline="0" dirty="0" err="1"/>
              <a:t>với</a:t>
            </a:r>
            <a:r>
              <a:rPr lang="en-US" baseline="0" dirty="0"/>
              <a:t> </a:t>
            </a:r>
            <a:r>
              <a:rPr lang="en-US" baseline="0" dirty="0" err="1"/>
              <a:t>các</a:t>
            </a:r>
            <a:r>
              <a:rPr lang="en-US" baseline="0" dirty="0"/>
              <a:t> </a:t>
            </a:r>
            <a:r>
              <a:rPr lang="en-US" baseline="0" dirty="0" err="1"/>
              <a:t>dụng</a:t>
            </a:r>
            <a:r>
              <a:rPr lang="en-US" baseline="0" dirty="0"/>
              <a:t> </a:t>
            </a:r>
            <a:r>
              <a:rPr lang="en-US" baseline="0" dirty="0" err="1"/>
              <a:t>cụ</a:t>
            </a:r>
            <a:r>
              <a:rPr lang="en-US" baseline="0" dirty="0"/>
              <a:t> </a:t>
            </a:r>
            <a:r>
              <a:rPr lang="en-US" baseline="0" dirty="0" err="1"/>
              <a:t>khác</a:t>
            </a:r>
            <a:r>
              <a:rPr lang="en-US" baseline="0" dirty="0"/>
              <a:t>, </a:t>
            </a:r>
            <a:r>
              <a:rPr lang="en-US" baseline="0" dirty="0" err="1"/>
              <a:t>như</a:t>
            </a:r>
            <a:r>
              <a:rPr lang="en-US" baseline="0" dirty="0"/>
              <a:t> MDI </a:t>
            </a:r>
            <a:r>
              <a:rPr lang="en-US" baseline="0" dirty="0" err="1"/>
              <a:t>đòi</a:t>
            </a:r>
            <a:r>
              <a:rPr lang="en-US" baseline="0" dirty="0"/>
              <a:t> </a:t>
            </a:r>
            <a:r>
              <a:rPr lang="en-US" baseline="0" dirty="0" err="1"/>
              <a:t>hỏi</a:t>
            </a:r>
            <a:r>
              <a:rPr lang="en-US" baseline="0" dirty="0"/>
              <a:t> </a:t>
            </a:r>
            <a:r>
              <a:rPr lang="en-US" baseline="0" dirty="0" err="1"/>
              <a:t>phối</a:t>
            </a:r>
            <a:r>
              <a:rPr lang="en-US" baseline="0" dirty="0"/>
              <a:t> </a:t>
            </a:r>
            <a:r>
              <a:rPr lang="en-US" baseline="0" dirty="0" err="1"/>
              <a:t>hợp</a:t>
            </a:r>
            <a:r>
              <a:rPr lang="en-US" baseline="0" dirty="0"/>
              <a:t> </a:t>
            </a:r>
            <a:r>
              <a:rPr lang="en-US" baseline="0" dirty="0" err="1"/>
              <a:t>động</a:t>
            </a:r>
            <a:r>
              <a:rPr lang="en-US" baseline="0" dirty="0"/>
              <a:t> </a:t>
            </a:r>
            <a:r>
              <a:rPr lang="en-US" baseline="0" dirty="0" err="1"/>
              <a:t>tác</a:t>
            </a:r>
            <a:r>
              <a:rPr lang="en-US" baseline="0" dirty="0"/>
              <a:t> </a:t>
            </a:r>
            <a:r>
              <a:rPr lang="en-US" baseline="0" dirty="0" err="1"/>
              <a:t>đồng</a:t>
            </a:r>
            <a:r>
              <a:rPr lang="en-US" baseline="0" dirty="0"/>
              <a:t> </a:t>
            </a:r>
            <a:r>
              <a:rPr lang="en-US" baseline="0" dirty="0" err="1"/>
              <a:t>thời</a:t>
            </a:r>
            <a:r>
              <a:rPr lang="en-US" baseline="0" dirty="0"/>
              <a:t> </a:t>
            </a:r>
            <a:r>
              <a:rPr lang="en-US" baseline="0" dirty="0" err="1"/>
              <a:t>chính</a:t>
            </a:r>
            <a:r>
              <a:rPr lang="en-US" baseline="0" dirty="0"/>
              <a:t> </a:t>
            </a:r>
            <a:r>
              <a:rPr lang="en-US" baseline="0" dirty="0" err="1"/>
              <a:t>xác</a:t>
            </a:r>
            <a:endParaRPr lang="vi-VN" dirty="0"/>
          </a:p>
          <a:p>
            <a:endParaRPr lang="en-US" dirty="0"/>
          </a:p>
        </p:txBody>
      </p:sp>
      <p:sp>
        <p:nvSpPr>
          <p:cNvPr id="4" name="Slide Number Placeholder 3"/>
          <p:cNvSpPr>
            <a:spLocks noGrp="1"/>
          </p:cNvSpPr>
          <p:nvPr>
            <p:ph type="sldNum" sz="quarter" idx="10"/>
          </p:nvPr>
        </p:nvSpPr>
        <p:spPr/>
        <p:txBody>
          <a:bodyPr/>
          <a:lstStyle/>
          <a:p>
            <a:fld id="{A7F8AAAC-707A-49FD-83E1-C91717BB0F9A}" type="slidenum">
              <a:rPr lang="en-US" smtClean="0"/>
              <a:t>187</a:t>
            </a:fld>
            <a:endParaRPr lang="en-US"/>
          </a:p>
        </p:txBody>
      </p:sp>
    </p:spTree>
    <p:extLst>
      <p:ext uri="{BB962C8B-B14F-4D97-AF65-F5344CB8AC3E}">
        <p14:creationId xmlns:p14="http://schemas.microsoft.com/office/powerpoint/2010/main" val="99694567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4763528-C5C1-4D32-83CA-6A8E50456DE3}" type="slidenum">
              <a:rPr kumimoji="0" lang="en-GB"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GB" alt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6070139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Khó</a:t>
            </a:r>
            <a:r>
              <a:rPr lang="en-US" dirty="0"/>
              <a:t> </a:t>
            </a:r>
            <a:r>
              <a:rPr lang="en-US" dirty="0" err="1"/>
              <a:t>thở</a:t>
            </a:r>
            <a:r>
              <a:rPr lang="en-US" dirty="0"/>
              <a:t> </a:t>
            </a:r>
            <a:r>
              <a:rPr lang="en-US" dirty="0" err="1"/>
              <a:t>còn</a:t>
            </a:r>
            <a:r>
              <a:rPr lang="en-US" dirty="0"/>
              <a:t> </a:t>
            </a:r>
            <a:r>
              <a:rPr lang="en-US" dirty="0" err="1"/>
              <a:t>ảnh</a:t>
            </a:r>
            <a:r>
              <a:rPr lang="en-US" dirty="0"/>
              <a:t> </a:t>
            </a:r>
            <a:r>
              <a:rPr lang="en-US" dirty="0" err="1"/>
              <a:t>hưởng</a:t>
            </a:r>
            <a:r>
              <a:rPr lang="en-US" dirty="0"/>
              <a:t> </a:t>
            </a:r>
            <a:r>
              <a:rPr lang="en-US" dirty="0" err="1"/>
              <a:t>và</a:t>
            </a:r>
            <a:r>
              <a:rPr lang="en-US" dirty="0"/>
              <a:t> </a:t>
            </a:r>
            <a:r>
              <a:rPr lang="en-US" dirty="0" err="1"/>
              <a:t>làm</a:t>
            </a:r>
            <a:r>
              <a:rPr lang="en-US" dirty="0"/>
              <a:t> </a:t>
            </a:r>
            <a:r>
              <a:rPr lang="en-US" dirty="0" err="1"/>
              <a:t>hạn</a:t>
            </a:r>
            <a:r>
              <a:rPr lang="en-US" dirty="0"/>
              <a:t> </a:t>
            </a:r>
            <a:r>
              <a:rPr lang="en-US" dirty="0" err="1"/>
              <a:t>chế</a:t>
            </a:r>
            <a:r>
              <a:rPr lang="en-US" dirty="0"/>
              <a:t> </a:t>
            </a:r>
            <a:r>
              <a:rPr lang="en-US" dirty="0" err="1"/>
              <a:t>sinh</a:t>
            </a:r>
            <a:r>
              <a:rPr lang="en-US" dirty="0"/>
              <a:t> </a:t>
            </a:r>
            <a:r>
              <a:rPr lang="en-US" dirty="0" err="1"/>
              <a:t>hoạt</a:t>
            </a:r>
            <a:r>
              <a:rPr lang="en-US" dirty="0"/>
              <a:t> </a:t>
            </a:r>
            <a:r>
              <a:rPr lang="en-US" dirty="0" err="1"/>
              <a:t>hằng</a:t>
            </a:r>
            <a:r>
              <a:rPr lang="en-US" dirty="0"/>
              <a:t> </a:t>
            </a:r>
            <a:r>
              <a:rPr lang="en-US" dirty="0" err="1"/>
              <a:t>ngày</a:t>
            </a:r>
            <a:r>
              <a:rPr lang="en-US" dirty="0"/>
              <a:t>.</a:t>
            </a:r>
          </a:p>
          <a:p>
            <a:r>
              <a:rPr lang="en-US" dirty="0" err="1"/>
              <a:t>Tuy</a:t>
            </a:r>
            <a:r>
              <a:rPr lang="en-US" dirty="0"/>
              <a:t> </a:t>
            </a:r>
            <a:r>
              <a:rPr lang="en-US" dirty="0" err="1"/>
              <a:t>nhiên</a:t>
            </a:r>
            <a:r>
              <a:rPr lang="en-US" dirty="0"/>
              <a:t> </a:t>
            </a:r>
            <a:r>
              <a:rPr lang="en-US" dirty="0" err="1"/>
              <a:t>không</a:t>
            </a:r>
            <a:r>
              <a:rPr lang="en-US" dirty="0"/>
              <a:t> </a:t>
            </a:r>
            <a:r>
              <a:rPr lang="en-US" dirty="0" err="1"/>
              <a:t>phải</a:t>
            </a:r>
            <a:r>
              <a:rPr lang="en-US" dirty="0"/>
              <a:t> </a:t>
            </a:r>
            <a:r>
              <a:rPr lang="en-US" dirty="0" err="1"/>
              <a:t>bệnh</a:t>
            </a:r>
            <a:r>
              <a:rPr lang="en-US" dirty="0"/>
              <a:t> </a:t>
            </a:r>
            <a:r>
              <a:rPr lang="en-US" dirty="0" err="1"/>
              <a:t>nhân</a:t>
            </a:r>
            <a:r>
              <a:rPr lang="en-US" dirty="0"/>
              <a:t> COPD </a:t>
            </a:r>
            <a:r>
              <a:rPr lang="en-US" dirty="0" err="1"/>
              <a:t>nào</a:t>
            </a:r>
            <a:r>
              <a:rPr lang="en-US" dirty="0"/>
              <a:t> </a:t>
            </a:r>
            <a:r>
              <a:rPr lang="en-US" dirty="0" err="1"/>
              <a:t>cũng</a:t>
            </a:r>
            <a:r>
              <a:rPr lang="en-US" dirty="0"/>
              <a:t> </a:t>
            </a:r>
            <a:r>
              <a:rPr lang="en-US" dirty="0" err="1"/>
              <a:t>nhận</a:t>
            </a:r>
            <a:r>
              <a:rPr lang="en-US" dirty="0"/>
              <a:t> </a:t>
            </a:r>
            <a:r>
              <a:rPr lang="en-US" dirty="0" err="1"/>
              <a:t>biết</a:t>
            </a:r>
            <a:r>
              <a:rPr lang="en-US" dirty="0"/>
              <a:t> </a:t>
            </a:r>
            <a:r>
              <a:rPr lang="en-US" dirty="0" err="1"/>
              <a:t>đúng</a:t>
            </a:r>
            <a:r>
              <a:rPr lang="en-US" dirty="0"/>
              <a:t> </a:t>
            </a:r>
            <a:r>
              <a:rPr lang="en-US" dirty="0" err="1"/>
              <a:t>mức</a:t>
            </a:r>
            <a:r>
              <a:rPr lang="en-US" dirty="0"/>
              <a:t> </a:t>
            </a:r>
            <a:r>
              <a:rPr lang="en-US" dirty="0" err="1"/>
              <a:t>độ</a:t>
            </a:r>
            <a:r>
              <a:rPr lang="en-US" dirty="0"/>
              <a:t> </a:t>
            </a:r>
            <a:r>
              <a:rPr lang="en-US" dirty="0" err="1"/>
              <a:t>khó</a:t>
            </a:r>
            <a:r>
              <a:rPr lang="en-US" dirty="0"/>
              <a:t> </a:t>
            </a:r>
            <a:r>
              <a:rPr lang="en-US" dirty="0" err="1"/>
              <a:t>thở</a:t>
            </a:r>
            <a:r>
              <a:rPr lang="en-US" dirty="0"/>
              <a:t>.</a:t>
            </a:r>
          </a:p>
          <a:p>
            <a:r>
              <a:rPr lang="en-US" dirty="0" err="1"/>
              <a:t>Một</a:t>
            </a:r>
            <a:r>
              <a:rPr lang="en-US" dirty="0"/>
              <a:t> </a:t>
            </a:r>
            <a:r>
              <a:rPr lang="en-US" dirty="0" err="1"/>
              <a:t>khảo</a:t>
            </a:r>
            <a:r>
              <a:rPr lang="en-US" dirty="0"/>
              <a:t> </a:t>
            </a:r>
            <a:r>
              <a:rPr lang="en-US" dirty="0" err="1"/>
              <a:t>sát</a:t>
            </a:r>
            <a:r>
              <a:rPr lang="en-US" dirty="0"/>
              <a:t> </a:t>
            </a:r>
            <a:r>
              <a:rPr lang="en-US" dirty="0" err="1"/>
              <a:t>cho</a:t>
            </a:r>
            <a:r>
              <a:rPr lang="en-US" dirty="0"/>
              <a:t> </a:t>
            </a:r>
            <a:r>
              <a:rPr lang="en-US" dirty="0" err="1"/>
              <a:t>thấy</a:t>
            </a:r>
            <a:r>
              <a:rPr lang="en-US" dirty="0"/>
              <a:t> </a:t>
            </a:r>
            <a:r>
              <a:rPr lang="en-US" dirty="0" err="1"/>
              <a:t>có</a:t>
            </a:r>
            <a:r>
              <a:rPr lang="en-US" dirty="0"/>
              <a:t> 36% </a:t>
            </a:r>
            <a:r>
              <a:rPr lang="en-US" dirty="0" err="1"/>
              <a:t>bệnh</a:t>
            </a:r>
            <a:r>
              <a:rPr lang="en-US" dirty="0"/>
              <a:t> </a:t>
            </a:r>
            <a:r>
              <a:rPr lang="en-US" dirty="0" err="1"/>
              <a:t>nhân</a:t>
            </a:r>
            <a:r>
              <a:rPr lang="en-US" dirty="0"/>
              <a:t> COPD </a:t>
            </a:r>
            <a:r>
              <a:rPr lang="en-US" dirty="0" err="1"/>
              <a:t>mô</a:t>
            </a:r>
            <a:r>
              <a:rPr lang="en-US" dirty="0"/>
              <a:t> </a:t>
            </a:r>
            <a:r>
              <a:rPr lang="en-US" dirty="0" err="1"/>
              <a:t>tả</a:t>
            </a:r>
            <a:r>
              <a:rPr lang="en-US" dirty="0"/>
              <a:t> </a:t>
            </a:r>
            <a:r>
              <a:rPr lang="en-US" dirty="0" err="1"/>
              <a:t>triệu</a:t>
            </a:r>
            <a:r>
              <a:rPr lang="en-US" dirty="0"/>
              <a:t> </a:t>
            </a:r>
            <a:r>
              <a:rPr lang="en-US" dirty="0" err="1"/>
              <a:t>chứng</a:t>
            </a:r>
            <a:r>
              <a:rPr lang="en-US" dirty="0"/>
              <a:t> </a:t>
            </a:r>
            <a:r>
              <a:rPr lang="en-US" dirty="0" err="1"/>
              <a:t>của</a:t>
            </a:r>
            <a:r>
              <a:rPr lang="en-US" dirty="0"/>
              <a:t> </a:t>
            </a:r>
            <a:r>
              <a:rPr lang="en-US" dirty="0" err="1"/>
              <a:t>mình</a:t>
            </a:r>
            <a:r>
              <a:rPr lang="en-US" dirty="0"/>
              <a:t> ở </a:t>
            </a:r>
            <a:r>
              <a:rPr lang="en-US" dirty="0" err="1"/>
              <a:t>mức</a:t>
            </a:r>
            <a:r>
              <a:rPr lang="en-US" dirty="0"/>
              <a:t> </a:t>
            </a:r>
            <a:r>
              <a:rPr lang="en-US" dirty="0" err="1"/>
              <a:t>độ</a:t>
            </a:r>
            <a:r>
              <a:rPr lang="en-US" dirty="0"/>
              <a:t> </a:t>
            </a:r>
            <a:r>
              <a:rPr lang="en-US" dirty="0" err="1"/>
              <a:t>nhẹ</a:t>
            </a:r>
            <a:r>
              <a:rPr lang="en-US" dirty="0"/>
              <a:t>/</a:t>
            </a:r>
            <a:r>
              <a:rPr lang="en-US" dirty="0" err="1"/>
              <a:t>trung</a:t>
            </a:r>
            <a:r>
              <a:rPr lang="en-US" dirty="0"/>
              <a:t> </a:t>
            </a:r>
            <a:r>
              <a:rPr lang="en-US" dirty="0" err="1"/>
              <a:t>bình</a:t>
            </a:r>
            <a:r>
              <a:rPr lang="en-US" dirty="0"/>
              <a:t>., </a:t>
            </a:r>
            <a:r>
              <a:rPr lang="en-US" dirty="0" err="1"/>
              <a:t>nhưng</a:t>
            </a:r>
            <a:r>
              <a:rPr lang="en-US" dirty="0"/>
              <a:t> </a:t>
            </a:r>
            <a:r>
              <a:rPr lang="en-US" dirty="0" err="1"/>
              <a:t>khi</a:t>
            </a:r>
            <a:r>
              <a:rPr lang="en-US" dirty="0"/>
              <a:t> </a:t>
            </a:r>
            <a:r>
              <a:rPr lang="en-US" dirty="0" err="1"/>
              <a:t>đánh</a:t>
            </a:r>
            <a:r>
              <a:rPr lang="en-US" dirty="0"/>
              <a:t> </a:t>
            </a:r>
            <a:r>
              <a:rPr lang="en-US" dirty="0" err="1"/>
              <a:t>giá</a:t>
            </a:r>
            <a:r>
              <a:rPr lang="en-US" dirty="0"/>
              <a:t> </a:t>
            </a:r>
            <a:r>
              <a:rPr lang="en-US" dirty="0" err="1"/>
              <a:t>theo</a:t>
            </a:r>
            <a:r>
              <a:rPr lang="en-US" dirty="0"/>
              <a:t> thang </a:t>
            </a:r>
            <a:r>
              <a:rPr lang="en-US" dirty="0" err="1"/>
              <a:t>điểm</a:t>
            </a:r>
            <a:r>
              <a:rPr lang="en-US" dirty="0"/>
              <a:t> </a:t>
            </a:r>
            <a:r>
              <a:rPr lang="en-US" dirty="0" err="1"/>
              <a:t>mMRC</a:t>
            </a:r>
            <a:r>
              <a:rPr lang="en-US" dirty="0"/>
              <a:t> </a:t>
            </a:r>
            <a:r>
              <a:rPr lang="en-US" dirty="0" err="1"/>
              <a:t>thì</a:t>
            </a:r>
            <a:r>
              <a:rPr lang="en-US" dirty="0"/>
              <a:t> </a:t>
            </a:r>
            <a:r>
              <a:rPr lang="en-US" dirty="0" err="1"/>
              <a:t>những</a:t>
            </a:r>
            <a:r>
              <a:rPr lang="en-US" dirty="0"/>
              <a:t> </a:t>
            </a:r>
            <a:r>
              <a:rPr lang="en-US" dirty="0" err="1"/>
              <a:t>người</a:t>
            </a:r>
            <a:r>
              <a:rPr lang="en-US" dirty="0"/>
              <a:t> </a:t>
            </a:r>
            <a:r>
              <a:rPr lang="en-US" dirty="0" err="1"/>
              <a:t>này</a:t>
            </a:r>
            <a:r>
              <a:rPr lang="en-US" dirty="0"/>
              <a:t> </a:t>
            </a:r>
            <a:r>
              <a:rPr lang="en-US" dirty="0" err="1"/>
              <a:t>thuộc</a:t>
            </a:r>
            <a:r>
              <a:rPr lang="en-US" dirty="0"/>
              <a:t> </a:t>
            </a:r>
            <a:r>
              <a:rPr lang="en-US" dirty="0" err="1"/>
              <a:t>nhóm</a:t>
            </a:r>
            <a:r>
              <a:rPr lang="en-US" dirty="0"/>
              <a:t> </a:t>
            </a:r>
            <a:r>
              <a:rPr lang="en-US" dirty="0" err="1"/>
              <a:t>khó</a:t>
            </a:r>
            <a:r>
              <a:rPr lang="en-US" dirty="0"/>
              <a:t> </a:t>
            </a:r>
            <a:r>
              <a:rPr lang="en-US" dirty="0" err="1"/>
              <a:t>thở</a:t>
            </a:r>
            <a:r>
              <a:rPr lang="en-US" dirty="0"/>
              <a:t> </a:t>
            </a:r>
            <a:r>
              <a:rPr lang="en-US" dirty="0" err="1"/>
              <a:t>nặng</a:t>
            </a:r>
            <a:r>
              <a:rPr lang="en-US" dirty="0"/>
              <a:t>.</a:t>
            </a:r>
          </a:p>
          <a:p>
            <a:r>
              <a:rPr lang="en-US" dirty="0"/>
              <a:t>Do </a:t>
            </a:r>
            <a:r>
              <a:rPr lang="en-US" dirty="0" err="1"/>
              <a:t>đó</a:t>
            </a:r>
            <a:r>
              <a:rPr lang="en-US" dirty="0"/>
              <a:t> </a:t>
            </a:r>
            <a:r>
              <a:rPr lang="en-US" dirty="0" err="1"/>
              <a:t>cần</a:t>
            </a:r>
            <a:r>
              <a:rPr lang="en-US" dirty="0"/>
              <a:t> </a:t>
            </a:r>
            <a:r>
              <a:rPr lang="en-US" dirty="0" err="1"/>
              <a:t>đánh</a:t>
            </a:r>
            <a:r>
              <a:rPr lang="en-US" dirty="0"/>
              <a:t> </a:t>
            </a:r>
            <a:r>
              <a:rPr lang="en-US" dirty="0" err="1"/>
              <a:t>giá</a:t>
            </a:r>
            <a:r>
              <a:rPr lang="en-US" dirty="0"/>
              <a:t> </a:t>
            </a:r>
            <a:r>
              <a:rPr lang="en-US" dirty="0" err="1"/>
              <a:t>đúng</a:t>
            </a:r>
            <a:r>
              <a:rPr lang="en-US" dirty="0"/>
              <a:t> </a:t>
            </a:r>
            <a:r>
              <a:rPr lang="en-US" dirty="0" err="1"/>
              <a:t>mức</a:t>
            </a:r>
            <a:r>
              <a:rPr lang="en-US" dirty="0"/>
              <a:t> </a:t>
            </a:r>
            <a:r>
              <a:rPr lang="en-US" dirty="0" err="1"/>
              <a:t>độ</a:t>
            </a:r>
            <a:r>
              <a:rPr lang="en-US" dirty="0"/>
              <a:t> </a:t>
            </a:r>
            <a:r>
              <a:rPr lang="en-US" dirty="0" err="1"/>
              <a:t>khó</a:t>
            </a:r>
            <a:r>
              <a:rPr lang="en-US" dirty="0"/>
              <a:t> </a:t>
            </a:r>
            <a:r>
              <a:rPr lang="en-US" dirty="0" err="1"/>
              <a:t>thở</a:t>
            </a:r>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44</a:t>
            </a:fld>
            <a:endParaRPr lang="en-US"/>
          </a:p>
        </p:txBody>
      </p:sp>
    </p:spTree>
    <p:extLst>
      <p:ext uri="{BB962C8B-B14F-4D97-AF65-F5344CB8AC3E}">
        <p14:creationId xmlns:p14="http://schemas.microsoft.com/office/powerpoint/2010/main" val="15802201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Vòng</a:t>
            </a:r>
            <a:r>
              <a:rPr lang="en-US" dirty="0"/>
              <a:t> </a:t>
            </a:r>
            <a:r>
              <a:rPr lang="en-US" dirty="0" err="1"/>
              <a:t>xoáy</a:t>
            </a:r>
            <a:r>
              <a:rPr lang="en-US" dirty="0"/>
              <a:t> </a:t>
            </a:r>
            <a:r>
              <a:rPr lang="en-US" dirty="0" err="1"/>
              <a:t>bệnh</a:t>
            </a:r>
            <a:r>
              <a:rPr lang="en-US" dirty="0"/>
              <a:t> </a:t>
            </a:r>
            <a:r>
              <a:rPr lang="en-US" dirty="0" err="1"/>
              <a:t>lý</a:t>
            </a:r>
            <a:r>
              <a:rPr lang="en-US" dirty="0"/>
              <a:t> COPD:</a:t>
            </a:r>
          </a:p>
          <a:p>
            <a:r>
              <a:rPr lang="en-US" dirty="0"/>
              <a:t>COPD </a:t>
            </a:r>
            <a:r>
              <a:rPr lang="en-US" dirty="0" err="1"/>
              <a:t>khởi</a:t>
            </a:r>
            <a:r>
              <a:rPr lang="en-US" dirty="0"/>
              <a:t> </a:t>
            </a:r>
            <a:r>
              <a:rPr lang="en-US" dirty="0" err="1"/>
              <a:t>đầu</a:t>
            </a:r>
            <a:r>
              <a:rPr lang="en-US" dirty="0"/>
              <a:t> </a:t>
            </a:r>
            <a:r>
              <a:rPr lang="en-US" dirty="0" err="1"/>
              <a:t>với</a:t>
            </a:r>
            <a:r>
              <a:rPr lang="en-US" dirty="0"/>
              <a:t> </a:t>
            </a:r>
            <a:r>
              <a:rPr lang="en-US" dirty="0" err="1"/>
              <a:t>những</a:t>
            </a:r>
            <a:r>
              <a:rPr lang="en-US" dirty="0"/>
              <a:t> </a:t>
            </a:r>
            <a:r>
              <a:rPr lang="en-US" dirty="0" err="1"/>
              <a:t>tổn</a:t>
            </a:r>
            <a:r>
              <a:rPr lang="en-US" dirty="0"/>
              <a:t> </a:t>
            </a:r>
            <a:r>
              <a:rPr lang="en-US" dirty="0" err="1"/>
              <a:t>thương</a:t>
            </a:r>
            <a:r>
              <a:rPr lang="en-US" dirty="0"/>
              <a:t> </a:t>
            </a:r>
            <a:r>
              <a:rPr lang="en-US" dirty="0" err="1"/>
              <a:t>đường</a:t>
            </a:r>
            <a:r>
              <a:rPr lang="en-US" dirty="0"/>
              <a:t> </a:t>
            </a:r>
            <a:r>
              <a:rPr lang="en-US" dirty="0" err="1"/>
              <a:t>dẫn</a:t>
            </a:r>
            <a:r>
              <a:rPr lang="en-US" dirty="0"/>
              <a:t> </a:t>
            </a:r>
            <a:r>
              <a:rPr lang="en-US" dirty="0" err="1"/>
              <a:t>khí</a:t>
            </a:r>
            <a:r>
              <a:rPr lang="en-US" dirty="0"/>
              <a:t> </a:t>
            </a:r>
            <a:r>
              <a:rPr lang="en-US" dirty="0" err="1"/>
              <a:t>nhỏ</a:t>
            </a:r>
            <a:r>
              <a:rPr lang="en-US" dirty="0"/>
              <a:t>, </a:t>
            </a:r>
            <a:r>
              <a:rPr lang="en-US" dirty="0" err="1"/>
              <a:t>gây</a:t>
            </a:r>
            <a:r>
              <a:rPr lang="en-US" dirty="0"/>
              <a:t> </a:t>
            </a:r>
            <a:r>
              <a:rPr lang="en-US" dirty="0" err="1"/>
              <a:t>giới</a:t>
            </a:r>
            <a:r>
              <a:rPr lang="en-US" dirty="0"/>
              <a:t> </a:t>
            </a:r>
            <a:r>
              <a:rPr lang="en-US" dirty="0" err="1"/>
              <a:t>hạn</a:t>
            </a:r>
            <a:r>
              <a:rPr lang="en-US" dirty="0"/>
              <a:t> </a:t>
            </a:r>
            <a:r>
              <a:rPr lang="en-US" dirty="0" err="1"/>
              <a:t>đường</a:t>
            </a:r>
            <a:r>
              <a:rPr lang="en-US" dirty="0"/>
              <a:t> </a:t>
            </a:r>
            <a:r>
              <a:rPr lang="en-US" dirty="0" err="1"/>
              <a:t>dẫn</a:t>
            </a:r>
            <a:r>
              <a:rPr lang="en-US" dirty="0"/>
              <a:t> </a:t>
            </a:r>
            <a:r>
              <a:rPr lang="en-US" dirty="0" err="1"/>
              <a:t>khí</a:t>
            </a:r>
            <a:r>
              <a:rPr lang="en-US" dirty="0"/>
              <a:t> </a:t>
            </a:r>
            <a:r>
              <a:rPr lang="en-US" dirty="0" err="1"/>
              <a:t>dẫn</a:t>
            </a:r>
            <a:r>
              <a:rPr lang="en-US" dirty="0"/>
              <a:t> </a:t>
            </a:r>
            <a:r>
              <a:rPr lang="en-US" dirty="0" err="1"/>
              <a:t>đến</a:t>
            </a:r>
            <a:r>
              <a:rPr lang="en-US" dirty="0"/>
              <a:t> </a:t>
            </a:r>
            <a:r>
              <a:rPr lang="en-US" dirty="0" err="1"/>
              <a:t>hình</a:t>
            </a:r>
            <a:r>
              <a:rPr lang="en-US" dirty="0"/>
              <a:t> </a:t>
            </a:r>
            <a:r>
              <a:rPr lang="en-US" dirty="0" err="1"/>
              <a:t>thành</a:t>
            </a:r>
            <a:r>
              <a:rPr lang="en-US" dirty="0"/>
              <a:t> </a:t>
            </a:r>
            <a:r>
              <a:rPr lang="en-US" dirty="0" err="1"/>
              <a:t>bẫy</a:t>
            </a:r>
            <a:r>
              <a:rPr lang="en-US" dirty="0"/>
              <a:t> </a:t>
            </a:r>
            <a:r>
              <a:rPr lang="en-US" dirty="0" err="1"/>
              <a:t>khí</a:t>
            </a:r>
            <a:r>
              <a:rPr lang="en-US" dirty="0"/>
              <a:t>, </a:t>
            </a:r>
            <a:r>
              <a:rPr lang="en-US" dirty="0" err="1"/>
              <a:t>gây</a:t>
            </a:r>
            <a:r>
              <a:rPr lang="en-US" dirty="0"/>
              <a:t> </a:t>
            </a:r>
            <a:r>
              <a:rPr lang="en-US" dirty="0" err="1"/>
              <a:t>khó</a:t>
            </a:r>
            <a:r>
              <a:rPr lang="en-US" dirty="0"/>
              <a:t> </a:t>
            </a:r>
            <a:r>
              <a:rPr lang="en-US" dirty="0" err="1"/>
              <a:t>thở</a:t>
            </a:r>
            <a:r>
              <a:rPr lang="en-US" dirty="0"/>
              <a:t> </a:t>
            </a:r>
            <a:r>
              <a:rPr lang="en-US" dirty="0" err="1"/>
              <a:t>và</a:t>
            </a:r>
            <a:r>
              <a:rPr lang="en-US" dirty="0"/>
              <a:t> </a:t>
            </a:r>
            <a:r>
              <a:rPr lang="en-US" dirty="0" err="1"/>
              <a:t>căng</a:t>
            </a:r>
            <a:r>
              <a:rPr lang="en-US" dirty="0"/>
              <a:t> </a:t>
            </a:r>
            <a:r>
              <a:rPr lang="en-US" dirty="0" err="1"/>
              <a:t>phồng</a:t>
            </a:r>
            <a:r>
              <a:rPr lang="en-US" dirty="0"/>
              <a:t> </a:t>
            </a:r>
            <a:r>
              <a:rPr lang="en-US" dirty="0" err="1"/>
              <a:t>phổi</a:t>
            </a:r>
            <a:r>
              <a:rPr lang="en-US" dirty="0"/>
              <a:t>.</a:t>
            </a:r>
          </a:p>
          <a:p>
            <a:r>
              <a:rPr lang="en-US" dirty="0" err="1"/>
              <a:t>Tình</a:t>
            </a:r>
            <a:r>
              <a:rPr lang="en-US" dirty="0"/>
              <a:t> </a:t>
            </a:r>
            <a:r>
              <a:rPr lang="en-US" dirty="0" err="1"/>
              <a:t>trạng</a:t>
            </a:r>
            <a:r>
              <a:rPr lang="en-US" dirty="0"/>
              <a:t> </a:t>
            </a:r>
            <a:r>
              <a:rPr lang="en-US" dirty="0" err="1"/>
              <a:t>khó</a:t>
            </a:r>
            <a:r>
              <a:rPr lang="en-US" dirty="0"/>
              <a:t> </a:t>
            </a:r>
            <a:r>
              <a:rPr lang="en-US" dirty="0" err="1"/>
              <a:t>thở</a:t>
            </a:r>
            <a:r>
              <a:rPr lang="en-US" dirty="0"/>
              <a:t> </a:t>
            </a:r>
            <a:r>
              <a:rPr lang="en-US" dirty="0" err="1"/>
              <a:t>khiến</a:t>
            </a:r>
            <a:r>
              <a:rPr lang="en-US" dirty="0"/>
              <a:t> </a:t>
            </a:r>
            <a:r>
              <a:rPr lang="en-US" dirty="0" err="1"/>
              <a:t>bệnh</a:t>
            </a:r>
            <a:r>
              <a:rPr lang="en-US" dirty="0"/>
              <a:t> </a:t>
            </a:r>
            <a:r>
              <a:rPr lang="en-US" dirty="0" err="1"/>
              <a:t>nhân</a:t>
            </a:r>
            <a:r>
              <a:rPr lang="en-US" dirty="0"/>
              <a:t> </a:t>
            </a:r>
            <a:r>
              <a:rPr lang="en-US" dirty="0" err="1"/>
              <a:t>có</a:t>
            </a:r>
            <a:r>
              <a:rPr lang="en-US" dirty="0"/>
              <a:t> xu </a:t>
            </a:r>
            <a:r>
              <a:rPr lang="en-US" dirty="0" err="1"/>
              <a:t>hướng</a:t>
            </a:r>
            <a:r>
              <a:rPr lang="en-US" dirty="0"/>
              <a:t> </a:t>
            </a:r>
            <a:r>
              <a:rPr lang="en-US" dirty="0" err="1"/>
              <a:t>giảm</a:t>
            </a:r>
            <a:r>
              <a:rPr lang="en-US" dirty="0"/>
              <a:t> </a:t>
            </a:r>
            <a:r>
              <a:rPr lang="en-US" dirty="0" err="1"/>
              <a:t>vận</a:t>
            </a:r>
            <a:r>
              <a:rPr lang="en-US" dirty="0"/>
              <a:t> </a:t>
            </a:r>
            <a:r>
              <a:rPr lang="en-US" dirty="0" err="1"/>
              <a:t>động</a:t>
            </a:r>
            <a:r>
              <a:rPr lang="en-US" dirty="0"/>
              <a:t>, </a:t>
            </a:r>
            <a:r>
              <a:rPr lang="en-US" dirty="0" err="1"/>
              <a:t>giảm</a:t>
            </a:r>
            <a:r>
              <a:rPr lang="en-US" dirty="0"/>
              <a:t> </a:t>
            </a:r>
            <a:r>
              <a:rPr lang="en-US" dirty="0" err="1"/>
              <a:t>khả</a:t>
            </a:r>
            <a:r>
              <a:rPr lang="en-US" dirty="0"/>
              <a:t> </a:t>
            </a:r>
            <a:r>
              <a:rPr lang="en-US" dirty="0" err="1"/>
              <a:t>năng</a:t>
            </a:r>
            <a:r>
              <a:rPr lang="en-US" dirty="0"/>
              <a:t> </a:t>
            </a:r>
            <a:r>
              <a:rPr lang="en-US" dirty="0" err="1"/>
              <a:t>gắng</a:t>
            </a:r>
            <a:r>
              <a:rPr lang="en-US" dirty="0"/>
              <a:t> </a:t>
            </a:r>
            <a:r>
              <a:rPr lang="en-US" dirty="0" err="1"/>
              <a:t>sức</a:t>
            </a:r>
            <a:r>
              <a:rPr lang="en-US" dirty="0"/>
              <a:t>, </a:t>
            </a:r>
            <a:r>
              <a:rPr lang="en-US" dirty="0" err="1"/>
              <a:t>làm</a:t>
            </a:r>
            <a:r>
              <a:rPr lang="en-US" dirty="0"/>
              <a:t> </a:t>
            </a:r>
            <a:r>
              <a:rPr lang="en-US" dirty="0" err="1"/>
              <a:t>giảm</a:t>
            </a:r>
            <a:r>
              <a:rPr lang="en-US" dirty="0"/>
              <a:t> </a:t>
            </a:r>
            <a:r>
              <a:rPr lang="en-US" dirty="0" err="1"/>
              <a:t>chất</a:t>
            </a:r>
            <a:r>
              <a:rPr lang="en-US" dirty="0"/>
              <a:t> </a:t>
            </a:r>
            <a:r>
              <a:rPr lang="en-US" dirty="0" err="1"/>
              <a:t>lượng</a:t>
            </a:r>
            <a:r>
              <a:rPr lang="en-US" dirty="0"/>
              <a:t> </a:t>
            </a:r>
            <a:r>
              <a:rPr lang="en-US" dirty="0" err="1"/>
              <a:t>cuộc</a:t>
            </a:r>
            <a:r>
              <a:rPr lang="en-US" dirty="0"/>
              <a:t> </a:t>
            </a:r>
            <a:r>
              <a:rPr lang="en-US" dirty="0" err="1"/>
              <a:t>sống</a:t>
            </a:r>
            <a:r>
              <a:rPr lang="en-US" dirty="0"/>
              <a:t>. </a:t>
            </a:r>
            <a:r>
              <a:rPr lang="en-US" dirty="0" err="1"/>
              <a:t>Lâu</a:t>
            </a:r>
            <a:r>
              <a:rPr lang="en-US" dirty="0"/>
              <a:t> </a:t>
            </a:r>
            <a:r>
              <a:rPr lang="en-US" dirty="0" err="1"/>
              <a:t>dần</a:t>
            </a:r>
            <a:r>
              <a:rPr lang="en-US" dirty="0"/>
              <a:t> </a:t>
            </a:r>
            <a:r>
              <a:rPr lang="en-US" dirty="0" err="1"/>
              <a:t>làm</a:t>
            </a:r>
            <a:r>
              <a:rPr lang="en-US" dirty="0"/>
              <a:t> </a:t>
            </a:r>
            <a:r>
              <a:rPr lang="en-US" dirty="0" err="1"/>
              <a:t>tăng</a:t>
            </a:r>
            <a:r>
              <a:rPr lang="en-US" dirty="0"/>
              <a:t> </a:t>
            </a:r>
            <a:r>
              <a:rPr lang="en-US" dirty="0" err="1"/>
              <a:t>nguy</a:t>
            </a:r>
            <a:r>
              <a:rPr lang="en-US" dirty="0"/>
              <a:t> </a:t>
            </a:r>
            <a:r>
              <a:rPr lang="en-US" dirty="0" err="1"/>
              <a:t>cơ</a:t>
            </a:r>
            <a:r>
              <a:rPr lang="en-US" dirty="0"/>
              <a:t> </a:t>
            </a:r>
            <a:r>
              <a:rPr lang="en-US" dirty="0" err="1"/>
              <a:t>tàn</a:t>
            </a:r>
            <a:r>
              <a:rPr lang="en-US" dirty="0"/>
              <a:t> </a:t>
            </a:r>
            <a:r>
              <a:rPr lang="en-US" dirty="0" err="1"/>
              <a:t>phế</a:t>
            </a:r>
            <a:r>
              <a:rPr lang="en-US" dirty="0"/>
              <a:t>, </a:t>
            </a:r>
            <a:r>
              <a:rPr lang="en-US" dirty="0" err="1"/>
              <a:t>tử</a:t>
            </a:r>
            <a:r>
              <a:rPr lang="en-US" dirty="0"/>
              <a:t> </a:t>
            </a:r>
            <a:r>
              <a:rPr lang="en-US" dirty="0" err="1"/>
              <a:t>vong</a:t>
            </a:r>
            <a:endParaRPr lang="en-US" dirty="0"/>
          </a:p>
          <a:p>
            <a:r>
              <a:rPr lang="en-US" dirty="0" err="1"/>
              <a:t>Nếu</a:t>
            </a:r>
            <a:r>
              <a:rPr lang="en-US" dirty="0"/>
              <a:t> </a:t>
            </a:r>
            <a:r>
              <a:rPr lang="en-US" dirty="0" err="1"/>
              <a:t>không</a:t>
            </a:r>
            <a:r>
              <a:rPr lang="en-US" dirty="0"/>
              <a:t> </a:t>
            </a:r>
            <a:r>
              <a:rPr lang="en-US" dirty="0" err="1"/>
              <a:t>được</a:t>
            </a:r>
            <a:r>
              <a:rPr lang="en-US" dirty="0"/>
              <a:t> </a:t>
            </a:r>
            <a:r>
              <a:rPr lang="en-US" dirty="0" err="1"/>
              <a:t>điều</a:t>
            </a:r>
            <a:r>
              <a:rPr lang="en-US" dirty="0"/>
              <a:t> </a:t>
            </a:r>
            <a:r>
              <a:rPr lang="en-US" dirty="0" err="1"/>
              <a:t>trị</a:t>
            </a:r>
            <a:r>
              <a:rPr lang="en-US" dirty="0"/>
              <a:t> </a:t>
            </a:r>
            <a:r>
              <a:rPr lang="en-US" dirty="0" err="1"/>
              <a:t>tối</a:t>
            </a:r>
            <a:r>
              <a:rPr lang="en-US" dirty="0"/>
              <a:t> </a:t>
            </a:r>
            <a:r>
              <a:rPr lang="en-US" dirty="0" err="1"/>
              <a:t>ưu</a:t>
            </a:r>
            <a:r>
              <a:rPr lang="en-US" dirty="0"/>
              <a:t>, </a:t>
            </a:r>
            <a:r>
              <a:rPr lang="en-US" dirty="0" err="1"/>
              <a:t>đợt</a:t>
            </a:r>
            <a:r>
              <a:rPr lang="en-US" dirty="0"/>
              <a:t> </a:t>
            </a:r>
            <a:r>
              <a:rPr lang="en-US" dirty="0" err="1"/>
              <a:t>cấp</a:t>
            </a:r>
            <a:r>
              <a:rPr lang="en-US" dirty="0"/>
              <a:t> COPD </a:t>
            </a:r>
            <a:r>
              <a:rPr lang="en-US" dirty="0" err="1"/>
              <a:t>xuất</a:t>
            </a:r>
            <a:r>
              <a:rPr lang="en-US" dirty="0"/>
              <a:t> </a:t>
            </a:r>
            <a:r>
              <a:rPr lang="en-US" dirty="0" err="1"/>
              <a:t>hiện</a:t>
            </a:r>
            <a:r>
              <a:rPr lang="en-US" dirty="0"/>
              <a:t> </a:t>
            </a:r>
            <a:r>
              <a:rPr lang="en-US" dirty="0" err="1"/>
              <a:t>góp</a:t>
            </a:r>
            <a:r>
              <a:rPr lang="en-US" dirty="0"/>
              <a:t> </a:t>
            </a:r>
            <a:r>
              <a:rPr lang="en-US" dirty="0" err="1"/>
              <a:t>phần</a:t>
            </a:r>
            <a:r>
              <a:rPr lang="en-US" dirty="0"/>
              <a:t> </a:t>
            </a:r>
            <a:r>
              <a:rPr lang="en-US" dirty="0" err="1"/>
              <a:t>làm</a:t>
            </a:r>
            <a:r>
              <a:rPr lang="en-US" dirty="0"/>
              <a:t> </a:t>
            </a:r>
            <a:r>
              <a:rPr lang="en-US" dirty="0" err="1"/>
              <a:t>trầm</a:t>
            </a:r>
            <a:r>
              <a:rPr lang="en-US" dirty="0"/>
              <a:t> </a:t>
            </a:r>
            <a:r>
              <a:rPr lang="en-US" dirty="0" err="1"/>
              <a:t>trọng</a:t>
            </a:r>
            <a:r>
              <a:rPr lang="en-US" dirty="0"/>
              <a:t> </a:t>
            </a:r>
            <a:r>
              <a:rPr lang="en-US" dirty="0" err="1"/>
              <a:t>diễn</a:t>
            </a:r>
            <a:r>
              <a:rPr lang="en-US" dirty="0"/>
              <a:t> </a:t>
            </a:r>
            <a:r>
              <a:rPr lang="en-US" dirty="0" err="1"/>
              <a:t>tiến</a:t>
            </a:r>
            <a:r>
              <a:rPr lang="en-US" dirty="0"/>
              <a:t> </a:t>
            </a:r>
            <a:r>
              <a:rPr lang="en-US" dirty="0" err="1"/>
              <a:t>bệnh</a:t>
            </a:r>
            <a:r>
              <a:rPr lang="en-US" dirty="0"/>
              <a:t>.</a:t>
            </a: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46</a:t>
            </a:fld>
            <a:endParaRPr lang="en-US"/>
          </a:p>
        </p:txBody>
      </p:sp>
    </p:spTree>
    <p:extLst>
      <p:ext uri="{BB962C8B-B14F-4D97-AF65-F5344CB8AC3E}">
        <p14:creationId xmlns:p14="http://schemas.microsoft.com/office/powerpoint/2010/main" val="33743327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47</a:t>
            </a:fld>
            <a:endParaRPr lang="en-US"/>
          </a:p>
        </p:txBody>
      </p:sp>
    </p:spTree>
    <p:extLst>
      <p:ext uri="{BB962C8B-B14F-4D97-AF65-F5344CB8AC3E}">
        <p14:creationId xmlns:p14="http://schemas.microsoft.com/office/powerpoint/2010/main" val="23722182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Để</a:t>
            </a:r>
            <a:r>
              <a:rPr lang="en-US" dirty="0"/>
              <a:t> </a:t>
            </a:r>
            <a:r>
              <a:rPr lang="en-US" dirty="0" err="1"/>
              <a:t>đạt</a:t>
            </a:r>
            <a:r>
              <a:rPr lang="en-US" dirty="0"/>
              <a:t> </a:t>
            </a:r>
            <a:r>
              <a:rPr lang="en-US" dirty="0" err="1"/>
              <a:t>được</a:t>
            </a:r>
            <a:r>
              <a:rPr lang="en-US" dirty="0"/>
              <a:t> </a:t>
            </a:r>
            <a:r>
              <a:rPr lang="en-US" dirty="0" err="1"/>
              <a:t>mục</a:t>
            </a:r>
            <a:r>
              <a:rPr lang="en-US" dirty="0"/>
              <a:t> </a:t>
            </a:r>
            <a:r>
              <a:rPr lang="en-US" dirty="0" err="1"/>
              <a:t>tiêu</a:t>
            </a:r>
            <a:r>
              <a:rPr lang="en-US" dirty="0"/>
              <a:t> </a:t>
            </a:r>
            <a:r>
              <a:rPr lang="en-US" dirty="0" err="1"/>
              <a:t>điều</a:t>
            </a:r>
            <a:r>
              <a:rPr lang="en-US" dirty="0"/>
              <a:t> </a:t>
            </a:r>
            <a:r>
              <a:rPr lang="en-US" dirty="0" err="1"/>
              <a:t>trị</a:t>
            </a:r>
            <a:r>
              <a:rPr lang="en-US" dirty="0"/>
              <a:t> COPD </a:t>
            </a:r>
            <a:r>
              <a:rPr lang="en-US" dirty="0" err="1"/>
              <a:t>giai</a:t>
            </a:r>
            <a:r>
              <a:rPr lang="en-US" dirty="0"/>
              <a:t> </a:t>
            </a:r>
            <a:r>
              <a:rPr lang="en-US" dirty="0" err="1"/>
              <a:t>đoạn</a:t>
            </a:r>
            <a:r>
              <a:rPr lang="en-US" dirty="0"/>
              <a:t> </a:t>
            </a:r>
            <a:r>
              <a:rPr lang="en-US" dirty="0" err="1"/>
              <a:t>ổn</a:t>
            </a:r>
            <a:r>
              <a:rPr lang="en-US" dirty="0"/>
              <a:t> </a:t>
            </a:r>
            <a:r>
              <a:rPr lang="en-US" dirty="0" err="1"/>
              <a:t>định</a:t>
            </a:r>
            <a:r>
              <a:rPr lang="en-US" dirty="0"/>
              <a:t>, </a:t>
            </a:r>
            <a:r>
              <a:rPr lang="en-US" dirty="0" err="1"/>
              <a:t>có</a:t>
            </a:r>
            <a:r>
              <a:rPr lang="en-US" dirty="0"/>
              <a:t> </a:t>
            </a:r>
            <a:r>
              <a:rPr lang="en-US" dirty="0" err="1"/>
              <a:t>một</a:t>
            </a:r>
            <a:r>
              <a:rPr lang="en-US" dirty="0"/>
              <a:t> </a:t>
            </a:r>
            <a:r>
              <a:rPr lang="en-US" dirty="0" err="1"/>
              <a:t>số</a:t>
            </a:r>
            <a:r>
              <a:rPr lang="en-US" dirty="0"/>
              <a:t> </a:t>
            </a:r>
            <a:r>
              <a:rPr lang="en-US" dirty="0" err="1"/>
              <a:t>kết</a:t>
            </a:r>
            <a:r>
              <a:rPr lang="en-US" dirty="0"/>
              <a:t> </a:t>
            </a:r>
            <a:r>
              <a:rPr lang="en-US" dirty="0" err="1"/>
              <a:t>cục</a:t>
            </a:r>
            <a:r>
              <a:rPr lang="en-US" dirty="0"/>
              <a:t> </a:t>
            </a:r>
            <a:r>
              <a:rPr lang="en-US" dirty="0" err="1"/>
              <a:t>quan</a:t>
            </a:r>
            <a:r>
              <a:rPr lang="en-US" dirty="0"/>
              <a:t> </a:t>
            </a:r>
            <a:r>
              <a:rPr lang="en-US" dirty="0" err="1"/>
              <a:t>trọng</a:t>
            </a:r>
            <a:r>
              <a:rPr lang="en-US" dirty="0"/>
              <a:t> </a:t>
            </a:r>
            <a:r>
              <a:rPr lang="en-US" dirty="0" err="1"/>
              <a:t>cần</a:t>
            </a:r>
            <a:r>
              <a:rPr lang="en-US" dirty="0"/>
              <a:t> </a:t>
            </a:r>
            <a:r>
              <a:rPr lang="en-US" dirty="0" err="1"/>
              <a:t>được</a:t>
            </a:r>
            <a:r>
              <a:rPr lang="en-US" dirty="0"/>
              <a:t> </a:t>
            </a:r>
            <a:r>
              <a:rPr lang="en-US" dirty="0" err="1"/>
              <a:t>theo</a:t>
            </a:r>
            <a:r>
              <a:rPr lang="en-US" dirty="0"/>
              <a:t> </a:t>
            </a:r>
            <a:r>
              <a:rPr lang="en-US" dirty="0" err="1"/>
              <a:t>dõi</a:t>
            </a:r>
            <a:r>
              <a:rPr lang="en-US" dirty="0"/>
              <a:t> </a:t>
            </a:r>
            <a:r>
              <a:rPr lang="en-US" dirty="0" err="1"/>
              <a:t>như</a:t>
            </a:r>
            <a:r>
              <a:rPr lang="en-US" dirty="0"/>
              <a:t> </a:t>
            </a:r>
            <a:r>
              <a:rPr lang="en-US" dirty="0" err="1"/>
              <a:t>sau</a:t>
            </a:r>
            <a:r>
              <a:rPr lang="en-US" dirty="0"/>
              <a:t>:</a:t>
            </a:r>
          </a:p>
          <a:p>
            <a:pPr marL="171450" indent="-171450">
              <a:buFontTx/>
              <a:buChar char="-"/>
            </a:pPr>
            <a:r>
              <a:rPr lang="en-US" dirty="0" err="1"/>
              <a:t>Chức</a:t>
            </a:r>
            <a:r>
              <a:rPr lang="en-US" dirty="0"/>
              <a:t> </a:t>
            </a:r>
            <a:r>
              <a:rPr lang="en-US" dirty="0" err="1"/>
              <a:t>năng</a:t>
            </a:r>
            <a:r>
              <a:rPr lang="en-US" dirty="0"/>
              <a:t> </a:t>
            </a:r>
            <a:r>
              <a:rPr lang="en-US" dirty="0" err="1"/>
              <a:t>phổi</a:t>
            </a:r>
            <a:endParaRPr lang="en-US" dirty="0"/>
          </a:p>
          <a:p>
            <a:pPr marL="171450" indent="-171450">
              <a:buFontTx/>
              <a:buChar char="-"/>
            </a:pPr>
            <a:r>
              <a:rPr lang="en-US" dirty="0" err="1"/>
              <a:t>Mức</a:t>
            </a:r>
            <a:r>
              <a:rPr lang="en-US" dirty="0"/>
              <a:t> </a:t>
            </a:r>
            <a:r>
              <a:rPr lang="en-US" dirty="0" err="1"/>
              <a:t>độ</a:t>
            </a:r>
            <a:r>
              <a:rPr lang="en-US" dirty="0"/>
              <a:t> </a:t>
            </a:r>
            <a:r>
              <a:rPr lang="en-US" dirty="0" err="1"/>
              <a:t>triệu</a:t>
            </a:r>
            <a:r>
              <a:rPr lang="en-US" dirty="0"/>
              <a:t> </a:t>
            </a:r>
            <a:r>
              <a:rPr lang="en-US" dirty="0" err="1"/>
              <a:t>chứng</a:t>
            </a:r>
            <a:endParaRPr lang="en-US" dirty="0"/>
          </a:p>
          <a:p>
            <a:pPr marL="171450" indent="-171450">
              <a:buFontTx/>
              <a:buChar char="-"/>
            </a:pPr>
            <a:r>
              <a:rPr lang="en-US" dirty="0" err="1"/>
              <a:t>Tần</a:t>
            </a:r>
            <a:r>
              <a:rPr lang="en-US" dirty="0"/>
              <a:t> </a:t>
            </a:r>
            <a:r>
              <a:rPr lang="en-US" dirty="0" err="1"/>
              <a:t>suất</a:t>
            </a:r>
            <a:r>
              <a:rPr lang="en-US" dirty="0"/>
              <a:t> </a:t>
            </a:r>
            <a:r>
              <a:rPr lang="en-US" dirty="0" err="1"/>
              <a:t>đợt</a:t>
            </a:r>
            <a:r>
              <a:rPr lang="en-US" dirty="0"/>
              <a:t> </a:t>
            </a:r>
            <a:r>
              <a:rPr lang="en-US" dirty="0" err="1"/>
              <a:t>cấp</a:t>
            </a:r>
            <a:endParaRPr lang="en-US" dirty="0"/>
          </a:p>
          <a:p>
            <a:pPr marL="171450" indent="-171450">
              <a:buFontTx/>
              <a:buChar char="-"/>
            </a:pPr>
            <a:r>
              <a:rPr lang="en-US" dirty="0" err="1"/>
              <a:t>Khả</a:t>
            </a:r>
            <a:r>
              <a:rPr lang="en-US" dirty="0"/>
              <a:t> </a:t>
            </a:r>
            <a:r>
              <a:rPr lang="en-US" dirty="0" err="1"/>
              <a:t>năng</a:t>
            </a:r>
            <a:r>
              <a:rPr lang="en-US" dirty="0"/>
              <a:t> dung </a:t>
            </a:r>
            <a:r>
              <a:rPr lang="en-US" dirty="0" err="1"/>
              <a:t>nạp</a:t>
            </a:r>
            <a:r>
              <a:rPr lang="en-US" dirty="0"/>
              <a:t> </a:t>
            </a:r>
            <a:r>
              <a:rPr lang="en-US" dirty="0" err="1"/>
              <a:t>gắng</a:t>
            </a:r>
            <a:r>
              <a:rPr lang="en-US" dirty="0"/>
              <a:t> </a:t>
            </a:r>
            <a:r>
              <a:rPr lang="en-US" dirty="0" err="1"/>
              <a:t>sức</a:t>
            </a:r>
            <a:endParaRPr lang="en-US" dirty="0"/>
          </a:p>
          <a:p>
            <a:pPr marL="171450" indent="-171450">
              <a:buFontTx/>
              <a:buChar char="-"/>
            </a:pPr>
            <a:r>
              <a:rPr lang="en-US" dirty="0" err="1"/>
              <a:t>Chất</a:t>
            </a:r>
            <a:r>
              <a:rPr lang="en-US" dirty="0"/>
              <a:t> </a:t>
            </a:r>
            <a:r>
              <a:rPr lang="en-US" dirty="0" err="1"/>
              <a:t>lượng</a:t>
            </a:r>
            <a:r>
              <a:rPr lang="en-US" dirty="0"/>
              <a:t> </a:t>
            </a:r>
            <a:r>
              <a:rPr lang="en-US" dirty="0" err="1"/>
              <a:t>cuộc</a:t>
            </a:r>
            <a:r>
              <a:rPr lang="en-US" dirty="0"/>
              <a:t> </a:t>
            </a:r>
            <a:r>
              <a:rPr lang="en-US" dirty="0" err="1"/>
              <a:t>sống</a:t>
            </a:r>
            <a:endParaRPr lang="en-US" dirty="0"/>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48</a:t>
            </a:fld>
            <a:endParaRPr lang="en-US"/>
          </a:p>
        </p:txBody>
      </p:sp>
    </p:spTree>
    <p:extLst>
      <p:ext uri="{BB962C8B-B14F-4D97-AF65-F5344CB8AC3E}">
        <p14:creationId xmlns:p14="http://schemas.microsoft.com/office/powerpoint/2010/main" val="16399506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Để</a:t>
            </a:r>
            <a:r>
              <a:rPr lang="en-US" dirty="0"/>
              <a:t> </a:t>
            </a:r>
            <a:r>
              <a:rPr lang="en-US" dirty="0" err="1"/>
              <a:t>điều</a:t>
            </a:r>
            <a:r>
              <a:rPr lang="en-US" dirty="0"/>
              <a:t> </a:t>
            </a:r>
            <a:r>
              <a:rPr lang="en-US" dirty="0" err="1"/>
              <a:t>trị</a:t>
            </a:r>
            <a:r>
              <a:rPr lang="en-US" dirty="0"/>
              <a:t> COPD </a:t>
            </a:r>
            <a:r>
              <a:rPr lang="en-US" dirty="0" err="1"/>
              <a:t>thường</a:t>
            </a:r>
            <a:r>
              <a:rPr lang="en-US" dirty="0"/>
              <a:t> </a:t>
            </a:r>
            <a:r>
              <a:rPr lang="en-US" dirty="0" err="1"/>
              <a:t>dùng</a:t>
            </a:r>
            <a:r>
              <a:rPr lang="en-US" dirty="0"/>
              <a:t> 2 </a:t>
            </a:r>
            <a:r>
              <a:rPr lang="en-US" dirty="0" err="1"/>
              <a:t>nhóm</a:t>
            </a:r>
            <a:r>
              <a:rPr lang="en-US" dirty="0"/>
              <a:t> </a:t>
            </a:r>
            <a:r>
              <a:rPr lang="en-US" dirty="0" err="1"/>
              <a:t>thuốc</a:t>
            </a:r>
            <a:r>
              <a:rPr lang="en-US" dirty="0"/>
              <a:t>: </a:t>
            </a:r>
            <a:r>
              <a:rPr lang="en-US" dirty="0" err="1"/>
              <a:t>nhóm</a:t>
            </a:r>
            <a:r>
              <a:rPr lang="en-US" dirty="0"/>
              <a:t> </a:t>
            </a:r>
            <a:r>
              <a:rPr lang="en-US" dirty="0" err="1"/>
              <a:t>cắt</a:t>
            </a:r>
            <a:r>
              <a:rPr lang="en-US" dirty="0"/>
              <a:t> </a:t>
            </a:r>
            <a:r>
              <a:rPr lang="en-US" dirty="0" err="1"/>
              <a:t>cơn</a:t>
            </a:r>
            <a:r>
              <a:rPr lang="en-US" dirty="0"/>
              <a:t> </a:t>
            </a:r>
            <a:r>
              <a:rPr lang="en-US" dirty="0" err="1"/>
              <a:t>và</a:t>
            </a:r>
            <a:r>
              <a:rPr lang="en-US" dirty="0"/>
              <a:t> </a:t>
            </a:r>
            <a:r>
              <a:rPr lang="en-US" dirty="0" err="1"/>
              <a:t>nhóm</a:t>
            </a:r>
            <a:r>
              <a:rPr lang="en-US" dirty="0"/>
              <a:t> </a:t>
            </a:r>
            <a:r>
              <a:rPr lang="en-US" dirty="0" err="1"/>
              <a:t>điều</a:t>
            </a:r>
            <a:r>
              <a:rPr lang="en-US" dirty="0"/>
              <a:t> </a:t>
            </a:r>
            <a:r>
              <a:rPr lang="en-US" dirty="0" err="1"/>
              <a:t>trị</a:t>
            </a:r>
            <a:r>
              <a:rPr lang="en-US" dirty="0"/>
              <a:t> </a:t>
            </a:r>
            <a:r>
              <a:rPr lang="en-US" dirty="0" err="1"/>
              <a:t>duy</a:t>
            </a:r>
            <a:r>
              <a:rPr lang="en-US" dirty="0"/>
              <a:t> </a:t>
            </a:r>
            <a:r>
              <a:rPr lang="en-US" dirty="0" err="1"/>
              <a:t>trì</a:t>
            </a:r>
            <a:r>
              <a:rPr lang="en-US" dirty="0"/>
              <a:t>.</a:t>
            </a:r>
          </a:p>
          <a:p>
            <a:r>
              <a:rPr lang="en-US" dirty="0" err="1"/>
              <a:t>Trong</a:t>
            </a:r>
            <a:r>
              <a:rPr lang="en-US" dirty="0"/>
              <a:t> </a:t>
            </a:r>
            <a:r>
              <a:rPr lang="en-US" dirty="0" err="1"/>
              <a:t>đó</a:t>
            </a:r>
            <a:r>
              <a:rPr lang="en-US" dirty="0"/>
              <a:t> LAMA+LABA </a:t>
            </a:r>
            <a:r>
              <a:rPr lang="en-US" dirty="0" err="1"/>
              <a:t>là</a:t>
            </a:r>
            <a:r>
              <a:rPr lang="en-US" dirty="0"/>
              <a:t> </a:t>
            </a:r>
            <a:r>
              <a:rPr lang="en-US" dirty="0" err="1"/>
              <a:t>nhóm</a:t>
            </a:r>
            <a:r>
              <a:rPr lang="en-US" dirty="0"/>
              <a:t> </a:t>
            </a:r>
            <a:r>
              <a:rPr lang="en-US" dirty="0" err="1"/>
              <a:t>thuốc</a:t>
            </a:r>
            <a:r>
              <a:rPr lang="en-US" dirty="0"/>
              <a:t> </a:t>
            </a:r>
            <a:r>
              <a:rPr lang="en-US" dirty="0" err="1"/>
              <a:t>được</a:t>
            </a:r>
            <a:r>
              <a:rPr lang="en-US" dirty="0"/>
              <a:t> </a:t>
            </a:r>
            <a:r>
              <a:rPr lang="en-US" dirty="0" err="1"/>
              <a:t>chỉ</a:t>
            </a:r>
            <a:r>
              <a:rPr lang="en-US" dirty="0"/>
              <a:t> </a:t>
            </a:r>
            <a:r>
              <a:rPr lang="en-US" dirty="0" err="1"/>
              <a:t>định</a:t>
            </a:r>
            <a:r>
              <a:rPr lang="en-US" dirty="0"/>
              <a:t> </a:t>
            </a:r>
            <a:r>
              <a:rPr lang="en-US" dirty="0" err="1"/>
              <a:t>điều</a:t>
            </a:r>
            <a:r>
              <a:rPr lang="en-US" dirty="0"/>
              <a:t> </a:t>
            </a:r>
            <a:r>
              <a:rPr lang="en-US" dirty="0" err="1"/>
              <a:t>trị</a:t>
            </a:r>
            <a:r>
              <a:rPr lang="en-US" dirty="0"/>
              <a:t> </a:t>
            </a:r>
            <a:r>
              <a:rPr lang="en-US" dirty="0" err="1"/>
              <a:t>duy</a:t>
            </a:r>
            <a:r>
              <a:rPr lang="en-US" dirty="0"/>
              <a:t> </a:t>
            </a:r>
            <a:r>
              <a:rPr lang="en-US" dirty="0" err="1"/>
              <a:t>trì</a:t>
            </a:r>
            <a:r>
              <a:rPr lang="en-US" dirty="0"/>
              <a:t> COPD</a:t>
            </a: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49</a:t>
            </a:fld>
            <a:endParaRPr lang="en-US"/>
          </a:p>
        </p:txBody>
      </p:sp>
    </p:spTree>
    <p:extLst>
      <p:ext uri="{BB962C8B-B14F-4D97-AF65-F5344CB8AC3E}">
        <p14:creationId xmlns:p14="http://schemas.microsoft.com/office/powerpoint/2010/main" val="96603316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Cơ</a:t>
            </a:r>
            <a:r>
              <a:rPr lang="en-US" dirty="0"/>
              <a:t> </a:t>
            </a:r>
            <a:r>
              <a:rPr lang="en-US" dirty="0" err="1"/>
              <a:t>chế</a:t>
            </a:r>
            <a:r>
              <a:rPr lang="en-US" dirty="0"/>
              <a:t> </a:t>
            </a:r>
            <a:r>
              <a:rPr lang="en-US" dirty="0" err="1"/>
              <a:t>chính</a:t>
            </a:r>
            <a:r>
              <a:rPr lang="en-US" dirty="0"/>
              <a:t> </a:t>
            </a:r>
            <a:r>
              <a:rPr lang="en-US" dirty="0" err="1"/>
              <a:t>để</a:t>
            </a:r>
            <a:r>
              <a:rPr lang="en-US" dirty="0"/>
              <a:t> </a:t>
            </a:r>
            <a:r>
              <a:rPr lang="en-US" dirty="0" err="1"/>
              <a:t>phối</a:t>
            </a:r>
            <a:r>
              <a:rPr lang="en-US" dirty="0"/>
              <a:t> </a:t>
            </a:r>
            <a:r>
              <a:rPr lang="en-US" dirty="0" err="1"/>
              <a:t>hợp</a:t>
            </a:r>
            <a:r>
              <a:rPr lang="en-US" dirty="0"/>
              <a:t> </a:t>
            </a:r>
            <a:r>
              <a:rPr lang="en-US" dirty="0" err="1"/>
              <a:t>Tiotropium+Olodaterol</a:t>
            </a:r>
            <a:r>
              <a:rPr lang="en-US" dirty="0"/>
              <a:t> </a:t>
            </a:r>
            <a:r>
              <a:rPr lang="en-US" dirty="0" err="1"/>
              <a:t>đó</a:t>
            </a:r>
            <a:r>
              <a:rPr lang="en-US" dirty="0"/>
              <a:t> </a:t>
            </a:r>
            <a:r>
              <a:rPr lang="en-US" dirty="0" err="1"/>
              <a:t>là</a:t>
            </a:r>
            <a:r>
              <a:rPr lang="en-US" dirty="0"/>
              <a:t> </a:t>
            </a:r>
            <a:r>
              <a:rPr lang="en-US" dirty="0" err="1"/>
              <a:t>tác</a:t>
            </a:r>
            <a:r>
              <a:rPr lang="en-US" dirty="0"/>
              <a:t> </a:t>
            </a:r>
            <a:r>
              <a:rPr lang="en-US" dirty="0" err="1"/>
              <a:t>dụng</a:t>
            </a:r>
            <a:r>
              <a:rPr lang="en-US" dirty="0"/>
              <a:t> </a:t>
            </a:r>
            <a:r>
              <a:rPr lang="en-US" dirty="0" err="1"/>
              <a:t>hiệp</a:t>
            </a:r>
            <a:r>
              <a:rPr lang="en-US" dirty="0"/>
              <a:t> </a:t>
            </a:r>
            <a:r>
              <a:rPr lang="en-US" dirty="0" err="1"/>
              <a:t>đồng</a:t>
            </a:r>
            <a:r>
              <a:rPr lang="en-US" dirty="0"/>
              <a:t> </a:t>
            </a:r>
            <a:r>
              <a:rPr lang="en-US" dirty="0" err="1"/>
              <a:t>giãn</a:t>
            </a:r>
            <a:r>
              <a:rPr lang="en-US" dirty="0"/>
              <a:t> </a:t>
            </a:r>
            <a:r>
              <a:rPr lang="en-US" dirty="0" err="1"/>
              <a:t>cơ</a:t>
            </a:r>
            <a:r>
              <a:rPr lang="en-US" dirty="0"/>
              <a:t> </a:t>
            </a:r>
            <a:r>
              <a:rPr lang="en-US" dirty="0" err="1"/>
              <a:t>trơn</a:t>
            </a:r>
            <a:r>
              <a:rPr lang="en-US" dirty="0"/>
              <a:t> </a:t>
            </a:r>
            <a:r>
              <a:rPr lang="en-US" dirty="0" err="1"/>
              <a:t>phế</a:t>
            </a:r>
            <a:r>
              <a:rPr lang="en-US" dirty="0"/>
              <a:t> </a:t>
            </a:r>
            <a:r>
              <a:rPr lang="en-US" dirty="0" err="1"/>
              <a:t>quản</a:t>
            </a:r>
            <a:r>
              <a:rPr lang="en-US" dirty="0"/>
              <a:t>.</a:t>
            </a:r>
          </a:p>
          <a:p>
            <a:r>
              <a:rPr lang="en-US" dirty="0" err="1"/>
              <a:t>Ngoài</a:t>
            </a:r>
            <a:r>
              <a:rPr lang="en-US" dirty="0"/>
              <a:t> ra </a:t>
            </a:r>
            <a:r>
              <a:rPr lang="en-US" dirty="0" err="1"/>
              <a:t>một</a:t>
            </a:r>
            <a:r>
              <a:rPr lang="en-US" dirty="0"/>
              <a:t> </a:t>
            </a:r>
            <a:r>
              <a:rPr lang="en-US" dirty="0" err="1"/>
              <a:t>số</a:t>
            </a:r>
            <a:r>
              <a:rPr lang="en-US" dirty="0"/>
              <a:t> </a:t>
            </a:r>
            <a:r>
              <a:rPr lang="en-US" dirty="0" err="1"/>
              <a:t>nghiên</a:t>
            </a:r>
            <a:r>
              <a:rPr lang="en-US" dirty="0"/>
              <a:t> </a:t>
            </a:r>
            <a:r>
              <a:rPr lang="en-US" dirty="0" err="1"/>
              <a:t>cứu</a:t>
            </a:r>
            <a:r>
              <a:rPr lang="en-US" dirty="0"/>
              <a:t> </a:t>
            </a:r>
            <a:r>
              <a:rPr lang="en-US" dirty="0" err="1"/>
              <a:t>đã</a:t>
            </a:r>
            <a:r>
              <a:rPr lang="en-US" dirty="0"/>
              <a:t> </a:t>
            </a:r>
            <a:r>
              <a:rPr lang="en-US" dirty="0" err="1"/>
              <a:t>cho</a:t>
            </a:r>
            <a:r>
              <a:rPr lang="en-US" dirty="0"/>
              <a:t> </a:t>
            </a:r>
            <a:r>
              <a:rPr lang="en-US" dirty="0" err="1"/>
              <a:t>thấy</a:t>
            </a:r>
            <a:r>
              <a:rPr lang="en-US" dirty="0"/>
              <a:t> ở </a:t>
            </a:r>
            <a:r>
              <a:rPr lang="en-US" dirty="0" err="1"/>
              <a:t>bệnh</a:t>
            </a:r>
            <a:r>
              <a:rPr lang="en-US" dirty="0"/>
              <a:t> </a:t>
            </a:r>
            <a:r>
              <a:rPr lang="en-US" dirty="0" err="1"/>
              <a:t>nhân</a:t>
            </a:r>
            <a:r>
              <a:rPr lang="en-US" dirty="0"/>
              <a:t> COPD </a:t>
            </a:r>
            <a:r>
              <a:rPr lang="en-US" dirty="0" err="1"/>
              <a:t>thì</a:t>
            </a:r>
            <a:r>
              <a:rPr lang="en-US" dirty="0"/>
              <a:t> </a:t>
            </a:r>
            <a:r>
              <a:rPr lang="en-US" dirty="0">
                <a:solidFill>
                  <a:schemeClr val="tx1"/>
                </a:solidFill>
                <a:latin typeface="Arial" panose="020B0604020202020204" pitchFamily="34" charset="0"/>
                <a:cs typeface="Arial" panose="020B0604020202020204" pitchFamily="34" charset="0"/>
              </a:rPr>
              <a:t>Tiotropium </a:t>
            </a:r>
            <a:r>
              <a:rPr lang="en-US" dirty="0" err="1">
                <a:solidFill>
                  <a:schemeClr val="tx1"/>
                </a:solidFill>
                <a:latin typeface="Arial" panose="020B0604020202020204" pitchFamily="34" charset="0"/>
                <a:cs typeface="Arial" panose="020B0604020202020204" pitchFamily="34" charset="0"/>
              </a:rPr>
              <a:t>còn</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giúp</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giảm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tiết</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đàm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làm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sạch</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đường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thở</a:t>
            </a:r>
            <a:r>
              <a:rPr lang="en-US" dirty="0">
                <a:solidFill>
                  <a:schemeClr val="tx1"/>
                </a:solidFill>
                <a:latin typeface="Arial" panose="020B0604020202020204" pitchFamily="34" charset="0"/>
                <a:cs typeface="Arial" panose="020B0604020202020204" pitchFamily="34" charset="0"/>
              </a:rPr>
              <a:t> </a:t>
            </a:r>
            <a:r>
              <a:rPr lang="en-US" baseline="30000" dirty="0">
                <a:solidFill>
                  <a:schemeClr val="tx1"/>
                </a:solidFill>
                <a:latin typeface="Arial" panose="020B0604020202020204" pitchFamily="34" charset="0"/>
                <a:cs typeface="Arial" panose="020B0604020202020204" pitchFamily="34" charset="0"/>
              </a:rPr>
              <a:t>2</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Olodaterol</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có</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tác</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dụng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kháng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viêm</a:t>
            </a:r>
            <a:r>
              <a:rPr lang="en-US" dirty="0">
                <a:solidFill>
                  <a:schemeClr val="tx1"/>
                </a:solidFill>
                <a:latin typeface="Arial" panose="020B0604020202020204" pitchFamily="34" charset="0"/>
                <a:cs typeface="Arial" panose="020B0604020202020204" pitchFamily="34" charset="0"/>
              </a:rPr>
              <a:t> </a:t>
            </a:r>
            <a:r>
              <a:rPr lang="en-US" baseline="30000" dirty="0">
                <a:solidFill>
                  <a:schemeClr val="tx1"/>
                </a:solidFill>
                <a:latin typeface="Arial" panose="020B0604020202020204" pitchFamily="34" charset="0"/>
                <a:cs typeface="Arial" panose="020B0604020202020204" pitchFamily="34" charset="0"/>
              </a:rPr>
              <a:t>3 </a:t>
            </a:r>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50</a:t>
            </a:fld>
            <a:endParaRPr lang="en-US"/>
          </a:p>
        </p:txBody>
      </p:sp>
    </p:spTree>
    <p:extLst>
      <p:ext uri="{BB962C8B-B14F-4D97-AF65-F5344CB8AC3E}">
        <p14:creationId xmlns:p14="http://schemas.microsoft.com/office/powerpoint/2010/main" val="423139037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Phần</a:t>
            </a:r>
            <a:r>
              <a:rPr lang="en-US" dirty="0"/>
              <a:t> </a:t>
            </a:r>
            <a:r>
              <a:rPr lang="en-US" dirty="0" err="1"/>
              <a:t>tiếp</a:t>
            </a:r>
            <a:r>
              <a:rPr lang="en-US" dirty="0"/>
              <a:t> </a:t>
            </a:r>
            <a:r>
              <a:rPr lang="en-US" dirty="0" err="1"/>
              <a:t>theo</a:t>
            </a:r>
            <a:r>
              <a:rPr lang="en-US" dirty="0"/>
              <a:t> </a:t>
            </a:r>
            <a:r>
              <a:rPr lang="en-US" dirty="0" err="1"/>
              <a:t>là</a:t>
            </a:r>
            <a:r>
              <a:rPr lang="en-US" dirty="0"/>
              <a:t> </a:t>
            </a:r>
            <a:r>
              <a:rPr lang="en-US" dirty="0" err="1"/>
              <a:t>các</a:t>
            </a:r>
            <a:r>
              <a:rPr lang="en-US" dirty="0"/>
              <a:t> </a:t>
            </a:r>
            <a:r>
              <a:rPr lang="en-US" dirty="0" err="1"/>
              <a:t>dữ</a:t>
            </a:r>
            <a:r>
              <a:rPr lang="en-US" dirty="0"/>
              <a:t> </a:t>
            </a:r>
            <a:r>
              <a:rPr lang="en-US" dirty="0" err="1"/>
              <a:t>liệu</a:t>
            </a:r>
            <a:r>
              <a:rPr lang="en-US" dirty="0"/>
              <a:t> </a:t>
            </a:r>
            <a:r>
              <a:rPr lang="en-US" dirty="0" err="1"/>
              <a:t>lâm</a:t>
            </a:r>
            <a:r>
              <a:rPr lang="en-US" dirty="0"/>
              <a:t> </a:t>
            </a:r>
            <a:r>
              <a:rPr lang="en-US" dirty="0" err="1"/>
              <a:t>sàng</a:t>
            </a:r>
            <a:r>
              <a:rPr lang="en-US" dirty="0"/>
              <a:t> </a:t>
            </a:r>
            <a:r>
              <a:rPr lang="en-US" dirty="0" err="1"/>
              <a:t>của</a:t>
            </a:r>
            <a:r>
              <a:rPr lang="en-US" dirty="0"/>
              <a:t> </a:t>
            </a:r>
            <a:r>
              <a:rPr lang="en-US" dirty="0" err="1"/>
              <a:t>cho</a:t>
            </a:r>
            <a:r>
              <a:rPr lang="en-US" dirty="0"/>
              <a:t> </a:t>
            </a:r>
            <a:r>
              <a:rPr lang="en-US" dirty="0" err="1"/>
              <a:t>thấy</a:t>
            </a:r>
            <a:r>
              <a:rPr lang="en-US" dirty="0"/>
              <a:t> </a:t>
            </a:r>
            <a:r>
              <a:rPr lang="en-US" dirty="0" err="1"/>
              <a:t>tác</a:t>
            </a:r>
            <a:r>
              <a:rPr lang="en-US" dirty="0"/>
              <a:t> </a:t>
            </a:r>
            <a:r>
              <a:rPr lang="en-US" dirty="0" err="1"/>
              <a:t>dụng</a:t>
            </a:r>
            <a:r>
              <a:rPr lang="en-US" dirty="0"/>
              <a:t> </a:t>
            </a:r>
            <a:r>
              <a:rPr lang="en-US" dirty="0" err="1"/>
              <a:t>của</a:t>
            </a:r>
            <a:r>
              <a:rPr lang="en-US" dirty="0"/>
              <a:t> Tiotropium/</a:t>
            </a:r>
            <a:r>
              <a:rPr lang="en-US" dirty="0" err="1"/>
              <a:t>Olodaterol</a:t>
            </a:r>
            <a:r>
              <a:rPr lang="en-US" dirty="0"/>
              <a:t> Respimat </a:t>
            </a:r>
            <a:r>
              <a:rPr lang="en-US" dirty="0" err="1"/>
              <a:t>đối</a:t>
            </a:r>
            <a:r>
              <a:rPr lang="en-US" dirty="0"/>
              <a:t> </a:t>
            </a:r>
            <a:r>
              <a:rPr lang="en-US" dirty="0" err="1"/>
              <a:t>với</a:t>
            </a:r>
            <a:r>
              <a:rPr lang="en-US" dirty="0"/>
              <a:t> </a:t>
            </a:r>
            <a:r>
              <a:rPr lang="en-US" dirty="0" err="1"/>
              <a:t>các</a:t>
            </a:r>
            <a:r>
              <a:rPr lang="en-US" dirty="0"/>
              <a:t> </a:t>
            </a:r>
            <a:r>
              <a:rPr lang="en-US" dirty="0" err="1"/>
              <a:t>kết</a:t>
            </a:r>
            <a:r>
              <a:rPr lang="en-US" dirty="0"/>
              <a:t> </a:t>
            </a:r>
            <a:r>
              <a:rPr lang="en-US" dirty="0" err="1"/>
              <a:t>cục</a:t>
            </a:r>
            <a:r>
              <a:rPr lang="en-US" dirty="0"/>
              <a:t> </a:t>
            </a:r>
            <a:r>
              <a:rPr lang="en-US" dirty="0" err="1"/>
              <a:t>quan</a:t>
            </a:r>
            <a:r>
              <a:rPr lang="en-US" dirty="0"/>
              <a:t> </a:t>
            </a:r>
            <a:r>
              <a:rPr lang="en-US" dirty="0" err="1"/>
              <a:t>trọng</a:t>
            </a:r>
            <a:r>
              <a:rPr lang="en-US" dirty="0"/>
              <a:t> </a:t>
            </a:r>
            <a:r>
              <a:rPr lang="en-US" dirty="0" err="1"/>
              <a:t>trong</a:t>
            </a:r>
            <a:r>
              <a:rPr lang="en-US" dirty="0"/>
              <a:t> COPD.</a:t>
            </a:r>
          </a:p>
          <a:p>
            <a:r>
              <a:rPr lang="en-US" dirty="0" err="1"/>
              <a:t>Đầu</a:t>
            </a:r>
            <a:r>
              <a:rPr lang="en-US" dirty="0"/>
              <a:t> </a:t>
            </a:r>
            <a:r>
              <a:rPr lang="en-US" dirty="0" err="1"/>
              <a:t>tiên</a:t>
            </a:r>
            <a:r>
              <a:rPr lang="en-US" dirty="0"/>
              <a:t> </a:t>
            </a:r>
            <a:r>
              <a:rPr lang="en-US" dirty="0" err="1"/>
              <a:t>đó</a:t>
            </a:r>
            <a:r>
              <a:rPr lang="en-US" dirty="0"/>
              <a:t> </a:t>
            </a:r>
            <a:r>
              <a:rPr lang="en-US" dirty="0" err="1"/>
              <a:t>là</a:t>
            </a:r>
            <a:r>
              <a:rPr lang="en-US" dirty="0"/>
              <a:t> </a:t>
            </a:r>
            <a:r>
              <a:rPr lang="en-US" dirty="0" err="1"/>
              <a:t>khả</a:t>
            </a:r>
            <a:r>
              <a:rPr lang="en-US" dirty="0"/>
              <a:t> </a:t>
            </a:r>
            <a:r>
              <a:rPr lang="en-US" dirty="0" err="1"/>
              <a:t>năng</a:t>
            </a:r>
            <a:r>
              <a:rPr lang="en-US" dirty="0"/>
              <a:t> </a:t>
            </a:r>
            <a:r>
              <a:rPr lang="en-US" dirty="0" err="1"/>
              <a:t>cải</a:t>
            </a:r>
            <a:r>
              <a:rPr lang="en-US" dirty="0"/>
              <a:t> </a:t>
            </a:r>
            <a:r>
              <a:rPr lang="en-US" dirty="0" err="1"/>
              <a:t>thiện</a:t>
            </a:r>
            <a:r>
              <a:rPr lang="en-US" dirty="0"/>
              <a:t> </a:t>
            </a:r>
            <a:r>
              <a:rPr lang="en-US" dirty="0" err="1"/>
              <a:t>chức</a:t>
            </a:r>
            <a:r>
              <a:rPr lang="en-US" dirty="0"/>
              <a:t> </a:t>
            </a:r>
            <a:r>
              <a:rPr lang="en-US" dirty="0" err="1"/>
              <a:t>năng</a:t>
            </a:r>
            <a:r>
              <a:rPr lang="en-US" dirty="0"/>
              <a:t> </a:t>
            </a:r>
            <a:r>
              <a:rPr lang="en-US" dirty="0" err="1"/>
              <a:t>phổi</a:t>
            </a:r>
            <a:r>
              <a:rPr lang="en-US" dirty="0"/>
              <a:t>.</a:t>
            </a:r>
          </a:p>
        </p:txBody>
      </p:sp>
      <p:sp>
        <p:nvSpPr>
          <p:cNvPr id="4" name="Slide Number Placeholder 3"/>
          <p:cNvSpPr>
            <a:spLocks noGrp="1"/>
          </p:cNvSpPr>
          <p:nvPr>
            <p:ph type="sldNum" sz="quarter" idx="5"/>
          </p:nvPr>
        </p:nvSpPr>
        <p:spPr/>
        <p:txBody>
          <a:bodyPr/>
          <a:lstStyle/>
          <a:p>
            <a:fld id="{93BF370A-1D23-49A4-B2E7-5D0A110B58AF}" type="slidenum">
              <a:rPr lang="en-US" smtClean="0"/>
              <a:t>51</a:t>
            </a:fld>
            <a:endParaRPr lang="en-US"/>
          </a:p>
        </p:txBody>
      </p:sp>
    </p:spTree>
    <p:extLst>
      <p:ext uri="{BB962C8B-B14F-4D97-AF65-F5344CB8AC3E}">
        <p14:creationId xmlns:p14="http://schemas.microsoft.com/office/powerpoint/2010/main" val="6912120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3BF370A-1D23-49A4-B2E7-5D0A110B58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03588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de-DE" altLang="de-DE" sz="1200" b="0" i="0" u="none" strike="noStrike" kern="1200" cap="none" spc="0" normalizeH="0" baseline="0" noProof="0" dirty="0">
              <a:ln>
                <a:noFill/>
              </a:ln>
              <a:solidFill>
                <a:prstClr val="black"/>
              </a:solidFill>
              <a:effectLst/>
              <a:uLnTx/>
              <a:uFillTx/>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20765240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Theo </a:t>
            </a:r>
            <a:r>
              <a:rPr lang="en-US" dirty="0" err="1"/>
              <a:t>kết</a:t>
            </a:r>
            <a:r>
              <a:rPr lang="en-US" dirty="0"/>
              <a:t> </a:t>
            </a:r>
            <a:r>
              <a:rPr lang="en-US" dirty="0" err="1"/>
              <a:t>quả</a:t>
            </a:r>
            <a:r>
              <a:rPr lang="en-US" dirty="0"/>
              <a:t> </a:t>
            </a:r>
            <a:r>
              <a:rPr lang="en-US" dirty="0" err="1"/>
              <a:t>từ</a:t>
            </a:r>
            <a:r>
              <a:rPr lang="en-US" dirty="0"/>
              <a:t> </a:t>
            </a:r>
            <a:r>
              <a:rPr lang="en-US" dirty="0" err="1"/>
              <a:t>nghiên</a:t>
            </a:r>
            <a:r>
              <a:rPr lang="en-US" dirty="0"/>
              <a:t> </a:t>
            </a:r>
            <a:r>
              <a:rPr lang="en-US" dirty="0" err="1"/>
              <a:t>cứu</a:t>
            </a:r>
            <a:r>
              <a:rPr lang="en-US" dirty="0"/>
              <a:t> TONADO 1+2,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Arial" panose="020B0604020202020204" pitchFamily="34" charset="0"/>
                <a:cs typeface="Arial" panose="020B0604020202020204" pitchFamily="34" charset="0"/>
              </a:rPr>
              <a:t>Ở </a:t>
            </a:r>
            <a:r>
              <a:rPr lang="en-US" dirty="0" err="1">
                <a:solidFill>
                  <a:prstClr val="black"/>
                </a:solidFill>
                <a:latin typeface="Arial" panose="020B0604020202020204" pitchFamily="34" charset="0"/>
                <a:cs typeface="Arial" panose="020B0604020202020204" pitchFamily="34" charset="0"/>
              </a:rPr>
              <a:t>tuần</a:t>
            </a:r>
            <a:r>
              <a:rPr lang="en-US" dirty="0">
                <a:solidFill>
                  <a:prstClr val="black"/>
                </a:solidFill>
                <a:latin typeface="Arial" panose="020B0604020202020204" pitchFamily="34" charset="0"/>
                <a:cs typeface="Arial" panose="020B0604020202020204" pitchFamily="34" charset="0"/>
              </a:rPr>
              <a:t> 24, Tiotropium/</a:t>
            </a:r>
            <a:r>
              <a:rPr lang="en-US" dirty="0" err="1">
                <a:solidFill>
                  <a:prstClr val="black"/>
                </a:solidFill>
                <a:latin typeface="Arial" panose="020B0604020202020204" pitchFamily="34" charset="0"/>
                <a:cs typeface="Arial" panose="020B0604020202020204" pitchFamily="34" charset="0"/>
              </a:rPr>
              <a:t>Olodaterol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tăng</a:t>
            </a:r>
            <a:r>
              <a:rPr lang="en-US" dirty="0">
                <a:solidFill>
                  <a:prstClr val="black"/>
                </a:solidFill>
                <a:latin typeface="Arial" panose="020B0604020202020204" pitchFamily="34" charset="0"/>
                <a:cs typeface="Arial" panose="020B0604020202020204" pitchFamily="34" charset="0"/>
              </a:rPr>
              <a:t> FEV1 </a:t>
            </a:r>
            <a:r>
              <a:rPr lang="en-US" dirty="0" err="1">
                <a:solidFill>
                  <a:prstClr val="black"/>
                </a:solidFill>
                <a:latin typeface="Arial" panose="020B0604020202020204" pitchFamily="34" charset="0"/>
                <a:cs typeface="Arial" panose="020B0604020202020204" pitchFamily="34" charset="0"/>
              </a:rPr>
              <a:t>đáy</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nhiều</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hơn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đơn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trị</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bất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kể</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bệnh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nhân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đã</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dùng</a:t>
            </a:r>
            <a:r>
              <a:rPr lang="en-US" dirty="0">
                <a:solidFill>
                  <a:prstClr val="black"/>
                </a:solidFill>
                <a:latin typeface="Arial" panose="020B0604020202020204" pitchFamily="34" charset="0"/>
                <a:cs typeface="Arial" panose="020B0604020202020204" pitchFamily="34" charset="0"/>
              </a:rPr>
              <a:t> hay </a:t>
            </a:r>
            <a:r>
              <a:rPr lang="en-US" dirty="0" err="1">
                <a:solidFill>
                  <a:prstClr val="black"/>
                </a:solidFill>
                <a:latin typeface="Arial" panose="020B0604020202020204" pitchFamily="34" charset="0"/>
                <a:cs typeface="Arial" panose="020B0604020202020204" pitchFamily="34" charset="0"/>
              </a:rPr>
              <a:t>chưa</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từng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dùng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thuốc</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giãn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phế</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quản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tác</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dụng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kéo</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dài</a:t>
            </a:r>
            <a:r>
              <a:rPr lang="en-US" dirty="0">
                <a:solidFill>
                  <a:prstClr val="black"/>
                </a:solidFill>
                <a:latin typeface="Arial" panose="020B0604020202020204" pitchFamily="34" charset="0"/>
                <a:cs typeface="Arial" panose="020B0604020202020204" pitchFamily="34" charset="0"/>
              </a:rPr>
              <a:t> (p &lt; 0.001)</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endParaRPr lang="vi-VN"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93BF370A-1D23-49A4-B2E7-5D0A110B58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06081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Bên</a:t>
            </a:r>
            <a:r>
              <a:rPr lang="en-US" dirty="0"/>
              <a:t> </a:t>
            </a:r>
            <a:r>
              <a:rPr lang="en-US" dirty="0" err="1"/>
              <a:t>cạnh</a:t>
            </a:r>
            <a:r>
              <a:rPr lang="en-US" dirty="0"/>
              <a:t> </a:t>
            </a:r>
            <a:r>
              <a:rPr lang="en-US" dirty="0" err="1"/>
              <a:t>đó</a:t>
            </a:r>
            <a:r>
              <a:rPr lang="en-US" dirty="0"/>
              <a:t>, Tiotropium/</a:t>
            </a:r>
            <a:r>
              <a:rPr lang="en-US" dirty="0" err="1"/>
              <a:t>Olodaterol</a:t>
            </a:r>
            <a:r>
              <a:rPr lang="en-US" dirty="0"/>
              <a:t> Respimat </a:t>
            </a:r>
            <a:r>
              <a:rPr lang="en-US" dirty="0" err="1"/>
              <a:t>còn</a:t>
            </a:r>
            <a:r>
              <a:rPr lang="en-US" dirty="0"/>
              <a:t> </a:t>
            </a:r>
            <a:r>
              <a:rPr lang="en-US" dirty="0" err="1"/>
              <a:t>giúp</a:t>
            </a:r>
            <a:r>
              <a:rPr lang="en-US" dirty="0"/>
              <a:t> </a:t>
            </a:r>
            <a:r>
              <a:rPr lang="en-US" dirty="0" err="1"/>
              <a:t>giảm</a:t>
            </a:r>
            <a:r>
              <a:rPr lang="en-US" dirty="0"/>
              <a:t> </a:t>
            </a:r>
            <a:r>
              <a:rPr lang="en-US" dirty="0" err="1"/>
              <a:t>căng</a:t>
            </a:r>
            <a:r>
              <a:rPr lang="en-US" dirty="0"/>
              <a:t> </a:t>
            </a:r>
            <a:r>
              <a:rPr lang="en-US" dirty="0" err="1"/>
              <a:t>phồng</a:t>
            </a:r>
            <a:r>
              <a:rPr lang="en-US" dirty="0"/>
              <a:t> </a:t>
            </a:r>
            <a:r>
              <a:rPr lang="en-US" dirty="0" err="1"/>
              <a:t>phổi</a:t>
            </a:r>
            <a:r>
              <a:rPr lang="en-US" dirty="0"/>
              <a:t>.</a:t>
            </a:r>
          </a:p>
          <a:p>
            <a:r>
              <a:rPr lang="en-US" dirty="0" err="1"/>
              <a:t>Cụ</a:t>
            </a:r>
            <a:r>
              <a:rPr lang="en-US" dirty="0"/>
              <a:t> </a:t>
            </a:r>
            <a:r>
              <a:rPr lang="en-US" dirty="0" err="1"/>
              <a:t>thể</a:t>
            </a:r>
            <a:r>
              <a:rPr lang="en-US" dirty="0"/>
              <a:t> </a:t>
            </a:r>
            <a:r>
              <a:rPr lang="en-US" dirty="0" err="1"/>
              <a:t>trong</a:t>
            </a:r>
            <a:r>
              <a:rPr lang="en-US" dirty="0"/>
              <a:t> </a:t>
            </a:r>
            <a:r>
              <a:rPr lang="en-US" dirty="0" err="1"/>
              <a:t>nghiên</a:t>
            </a:r>
            <a:r>
              <a:rPr lang="en-US" dirty="0"/>
              <a:t> </a:t>
            </a:r>
            <a:r>
              <a:rPr lang="en-US" dirty="0" err="1"/>
              <a:t>cứu</a:t>
            </a:r>
            <a:r>
              <a:rPr lang="en-US" dirty="0"/>
              <a:t> VIVACITO ở </a:t>
            </a:r>
            <a:r>
              <a:rPr lang="en-US" dirty="0" err="1"/>
              <a:t>tuần</a:t>
            </a:r>
            <a:r>
              <a:rPr lang="en-US" dirty="0"/>
              <a:t> 6, Tiotropium/</a:t>
            </a:r>
            <a:r>
              <a:rPr lang="en-US" dirty="0" err="1"/>
              <a:t>Olodaterol</a:t>
            </a:r>
            <a:r>
              <a:rPr lang="en-US" dirty="0"/>
              <a:t> Respimat </a:t>
            </a:r>
            <a:r>
              <a:rPr lang="en-US" dirty="0" err="1"/>
              <a:t>tăng</a:t>
            </a:r>
            <a:r>
              <a:rPr lang="en-US" dirty="0"/>
              <a:t> dung </a:t>
            </a:r>
            <a:r>
              <a:rPr lang="en-US" dirty="0" err="1"/>
              <a:t>tích</a:t>
            </a:r>
            <a:r>
              <a:rPr lang="en-US" dirty="0"/>
              <a:t> </a:t>
            </a:r>
            <a:r>
              <a:rPr lang="en-US" dirty="0" err="1"/>
              <a:t>hít</a:t>
            </a:r>
            <a:r>
              <a:rPr lang="en-US" dirty="0"/>
              <a:t> </a:t>
            </a:r>
            <a:r>
              <a:rPr lang="en-US" dirty="0" err="1"/>
              <a:t>vào</a:t>
            </a:r>
            <a:r>
              <a:rPr lang="en-US" dirty="0"/>
              <a:t> (IC) </a:t>
            </a:r>
            <a:r>
              <a:rPr lang="en-US" dirty="0" err="1"/>
              <a:t>nhiều</a:t>
            </a:r>
            <a:r>
              <a:rPr lang="en-US" dirty="0"/>
              <a:t> </a:t>
            </a:r>
            <a:r>
              <a:rPr lang="en-US" dirty="0" err="1"/>
              <a:t>hơn</a:t>
            </a:r>
            <a:r>
              <a:rPr lang="en-US" dirty="0"/>
              <a:t> Tiotropium </a:t>
            </a:r>
            <a:r>
              <a:rPr lang="en-US" dirty="0" err="1"/>
              <a:t>và</a:t>
            </a:r>
            <a:r>
              <a:rPr lang="en-US" dirty="0"/>
              <a:t> </a:t>
            </a:r>
            <a:r>
              <a:rPr lang="en-US" dirty="0" err="1"/>
              <a:t>giả</a:t>
            </a:r>
            <a:r>
              <a:rPr lang="en-US" dirty="0"/>
              <a:t> </a:t>
            </a:r>
            <a:r>
              <a:rPr lang="en-US" dirty="0" err="1"/>
              <a:t>dược</a:t>
            </a:r>
            <a:r>
              <a:rPr lang="en-US" dirty="0"/>
              <a:t>; </a:t>
            </a:r>
            <a:r>
              <a:rPr lang="en-US" dirty="0" err="1"/>
              <a:t>đồng</a:t>
            </a:r>
            <a:r>
              <a:rPr lang="en-US" dirty="0"/>
              <a:t> </a:t>
            </a:r>
            <a:r>
              <a:rPr lang="en-US" dirty="0" err="1"/>
              <a:t>thời</a:t>
            </a:r>
            <a:r>
              <a:rPr lang="en-US" dirty="0"/>
              <a:t> Tiotropium/</a:t>
            </a:r>
            <a:r>
              <a:rPr lang="en-US" dirty="0" err="1"/>
              <a:t>Olodaterol</a:t>
            </a:r>
            <a:r>
              <a:rPr lang="en-US" dirty="0"/>
              <a:t> Respimat </a:t>
            </a:r>
            <a:r>
              <a:rPr lang="en-US" dirty="0" err="1"/>
              <a:t>giảm</a:t>
            </a:r>
            <a:r>
              <a:rPr lang="en-US" dirty="0"/>
              <a:t> </a:t>
            </a:r>
            <a:r>
              <a:rPr lang="en-US" dirty="0" err="1"/>
              <a:t>thể</a:t>
            </a:r>
            <a:r>
              <a:rPr lang="en-US" dirty="0"/>
              <a:t> </a:t>
            </a:r>
            <a:r>
              <a:rPr lang="en-US" dirty="0" err="1"/>
              <a:t>tích</a:t>
            </a:r>
            <a:r>
              <a:rPr lang="en-US" dirty="0"/>
              <a:t> </a:t>
            </a:r>
            <a:r>
              <a:rPr lang="en-US" dirty="0" err="1"/>
              <a:t>khí</a:t>
            </a:r>
            <a:r>
              <a:rPr lang="en-US" dirty="0"/>
              <a:t> </a:t>
            </a:r>
            <a:r>
              <a:rPr lang="en-US" dirty="0" err="1"/>
              <a:t>cặn</a:t>
            </a:r>
            <a:r>
              <a:rPr lang="en-US" dirty="0"/>
              <a:t> (RV) </a:t>
            </a:r>
            <a:r>
              <a:rPr lang="en-US" dirty="0" err="1"/>
              <a:t>tốt</a:t>
            </a:r>
            <a:r>
              <a:rPr lang="en-US" dirty="0"/>
              <a:t> </a:t>
            </a:r>
            <a:r>
              <a:rPr lang="en-US" dirty="0" err="1"/>
              <a:t>hơn</a:t>
            </a:r>
            <a:r>
              <a:rPr lang="en-US" dirty="0"/>
              <a:t> </a:t>
            </a:r>
            <a:r>
              <a:rPr lang="en-US" dirty="0" err="1"/>
              <a:t>đơn</a:t>
            </a:r>
            <a:r>
              <a:rPr lang="en-US" dirty="0"/>
              <a:t> </a:t>
            </a:r>
            <a:r>
              <a:rPr lang="en-US" dirty="0" err="1"/>
              <a:t>trị</a:t>
            </a:r>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55</a:t>
            </a:fld>
            <a:endParaRPr lang="en-US"/>
          </a:p>
        </p:txBody>
      </p:sp>
    </p:spTree>
    <p:extLst>
      <p:ext uri="{BB962C8B-B14F-4D97-AF65-F5344CB8AC3E}">
        <p14:creationId xmlns:p14="http://schemas.microsoft.com/office/powerpoint/2010/main" val="10592544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Đối</a:t>
            </a:r>
            <a:r>
              <a:rPr lang="en-US" dirty="0"/>
              <a:t> </a:t>
            </a:r>
            <a:r>
              <a:rPr lang="en-US" dirty="0" err="1"/>
              <a:t>với</a:t>
            </a:r>
            <a:r>
              <a:rPr lang="en-US" dirty="0"/>
              <a:t> </a:t>
            </a:r>
            <a:r>
              <a:rPr lang="en-US" dirty="0" err="1"/>
              <a:t>mục</a:t>
            </a:r>
            <a:r>
              <a:rPr lang="en-US" dirty="0"/>
              <a:t> </a:t>
            </a:r>
            <a:r>
              <a:rPr lang="en-US" dirty="0" err="1"/>
              <a:t>tiêu</a:t>
            </a:r>
            <a:r>
              <a:rPr lang="en-US" dirty="0"/>
              <a:t> </a:t>
            </a:r>
            <a:r>
              <a:rPr lang="en-US" dirty="0" err="1"/>
              <a:t>giảm</a:t>
            </a:r>
            <a:r>
              <a:rPr lang="en-US" dirty="0"/>
              <a:t> </a:t>
            </a:r>
            <a:r>
              <a:rPr lang="en-US" dirty="0" err="1"/>
              <a:t>triệu</a:t>
            </a:r>
            <a:r>
              <a:rPr lang="en-US" dirty="0"/>
              <a:t> </a:t>
            </a:r>
            <a:r>
              <a:rPr lang="en-US" dirty="0" err="1"/>
              <a:t>chứng</a:t>
            </a:r>
            <a:r>
              <a:rPr lang="en-US" dirty="0"/>
              <a:t> </a:t>
            </a:r>
            <a:r>
              <a:rPr lang="en-US" dirty="0" err="1"/>
              <a:t>khó</a:t>
            </a:r>
            <a:r>
              <a:rPr lang="en-US" dirty="0"/>
              <a:t> </a:t>
            </a:r>
            <a:r>
              <a:rPr lang="en-US" dirty="0" err="1"/>
              <a:t>thở</a:t>
            </a:r>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56</a:t>
            </a:fld>
            <a:endParaRPr lang="en-US"/>
          </a:p>
        </p:txBody>
      </p:sp>
    </p:spTree>
    <p:extLst>
      <p:ext uri="{BB962C8B-B14F-4D97-AF65-F5344CB8AC3E}">
        <p14:creationId xmlns:p14="http://schemas.microsoft.com/office/powerpoint/2010/main" val="21827394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Tiotropium/</a:t>
            </a:r>
            <a:r>
              <a:rPr lang="en-US" dirty="0" err="1"/>
              <a:t>Olodaterol</a:t>
            </a:r>
            <a:r>
              <a:rPr lang="en-US" dirty="0"/>
              <a:t> </a:t>
            </a:r>
            <a:r>
              <a:rPr lang="en-US" dirty="0" err="1"/>
              <a:t>giúp</a:t>
            </a:r>
            <a:r>
              <a:rPr lang="en-US" dirty="0"/>
              <a:t> </a:t>
            </a:r>
            <a:r>
              <a:rPr lang="en-US" dirty="0" err="1"/>
              <a:t>giảm</a:t>
            </a:r>
            <a:r>
              <a:rPr lang="en-US" dirty="0"/>
              <a:t> </a:t>
            </a:r>
            <a:r>
              <a:rPr lang="en-US" dirty="0" err="1"/>
              <a:t>triệu</a:t>
            </a:r>
            <a:r>
              <a:rPr lang="en-US" dirty="0"/>
              <a:t> </a:t>
            </a:r>
            <a:r>
              <a:rPr lang="en-US" dirty="0" err="1"/>
              <a:t>chứng</a:t>
            </a:r>
            <a:r>
              <a:rPr lang="en-US" dirty="0"/>
              <a:t> </a:t>
            </a:r>
            <a:r>
              <a:rPr lang="en-US" dirty="0" err="1"/>
              <a:t>khó</a:t>
            </a:r>
            <a:r>
              <a:rPr lang="en-US" dirty="0"/>
              <a:t> </a:t>
            </a:r>
            <a:r>
              <a:rPr lang="en-US" dirty="0" err="1"/>
              <a:t>thở</a:t>
            </a:r>
            <a:r>
              <a:rPr lang="en-US" dirty="0"/>
              <a:t>.</a:t>
            </a:r>
          </a:p>
          <a:p>
            <a:r>
              <a:rPr lang="en-US" dirty="0" err="1"/>
              <a:t>Trong</a:t>
            </a:r>
            <a:r>
              <a:rPr lang="en-US" dirty="0"/>
              <a:t> </a:t>
            </a:r>
            <a:r>
              <a:rPr lang="en-US" dirty="0" err="1"/>
              <a:t>nghiên</a:t>
            </a:r>
            <a:r>
              <a:rPr lang="en-US" dirty="0"/>
              <a:t> </a:t>
            </a:r>
            <a:r>
              <a:rPr lang="en-US" dirty="0" err="1"/>
              <a:t>cứu</a:t>
            </a:r>
            <a:r>
              <a:rPr lang="en-US" dirty="0"/>
              <a:t> OTEMTO 1+2 </a:t>
            </a:r>
            <a:r>
              <a:rPr lang="en-US" dirty="0" err="1"/>
              <a:t>đánh</a:t>
            </a:r>
            <a:r>
              <a:rPr lang="en-US" dirty="0"/>
              <a:t> </a:t>
            </a:r>
            <a:r>
              <a:rPr lang="en-US" dirty="0" err="1"/>
              <a:t>giá</a:t>
            </a:r>
            <a:r>
              <a:rPr lang="en-US" dirty="0"/>
              <a:t> </a:t>
            </a:r>
            <a:r>
              <a:rPr lang="en-US" dirty="0" err="1"/>
              <a:t>mức</a:t>
            </a:r>
            <a:r>
              <a:rPr lang="en-US" dirty="0"/>
              <a:t> </a:t>
            </a:r>
            <a:r>
              <a:rPr lang="en-US" dirty="0" err="1"/>
              <a:t>độ</a:t>
            </a:r>
            <a:r>
              <a:rPr lang="en-US" dirty="0"/>
              <a:t> </a:t>
            </a:r>
            <a:r>
              <a:rPr lang="en-US" dirty="0" err="1"/>
              <a:t>khó</a:t>
            </a:r>
            <a:r>
              <a:rPr lang="en-US" dirty="0"/>
              <a:t> </a:t>
            </a:r>
            <a:r>
              <a:rPr lang="en-US" dirty="0" err="1"/>
              <a:t>thở</a:t>
            </a:r>
            <a:r>
              <a:rPr lang="en-US" dirty="0"/>
              <a:t> </a:t>
            </a:r>
            <a:r>
              <a:rPr lang="en-US" dirty="0" err="1"/>
              <a:t>giữa</a:t>
            </a:r>
            <a:r>
              <a:rPr lang="en-US" dirty="0"/>
              <a:t> Tiotropium/</a:t>
            </a:r>
            <a:r>
              <a:rPr lang="en-US" dirty="0" err="1"/>
              <a:t>Olodaterol</a:t>
            </a:r>
            <a:r>
              <a:rPr lang="en-US" dirty="0"/>
              <a:t> so </a:t>
            </a:r>
            <a:r>
              <a:rPr lang="en-US" dirty="0" err="1"/>
              <a:t>với</a:t>
            </a:r>
            <a:r>
              <a:rPr lang="en-US" dirty="0"/>
              <a:t> Tiotropium </a:t>
            </a:r>
            <a:r>
              <a:rPr lang="en-US" dirty="0" err="1"/>
              <a:t>và</a:t>
            </a:r>
            <a:r>
              <a:rPr lang="en-US" dirty="0"/>
              <a:t> </a:t>
            </a:r>
            <a:r>
              <a:rPr lang="en-US" dirty="0" err="1"/>
              <a:t>giả</a:t>
            </a:r>
            <a:r>
              <a:rPr lang="en-US" dirty="0"/>
              <a:t> </a:t>
            </a:r>
            <a:r>
              <a:rPr lang="en-US" dirty="0" err="1"/>
              <a:t>dược</a:t>
            </a:r>
            <a:r>
              <a:rPr lang="en-US" dirty="0"/>
              <a:t> </a:t>
            </a:r>
            <a:r>
              <a:rPr lang="en-US" dirty="0" err="1"/>
              <a:t>bằng</a:t>
            </a:r>
            <a:r>
              <a:rPr lang="en-US" dirty="0"/>
              <a:t> thang </a:t>
            </a:r>
            <a:r>
              <a:rPr lang="en-US" dirty="0" err="1"/>
              <a:t>điểm</a:t>
            </a:r>
            <a:r>
              <a:rPr lang="en-US" dirty="0"/>
              <a:t> TDI. </a:t>
            </a:r>
            <a:r>
              <a:rPr lang="en-US" dirty="0" err="1"/>
              <a:t>Điểm</a:t>
            </a:r>
            <a:r>
              <a:rPr lang="en-US" dirty="0"/>
              <a:t> TDI </a:t>
            </a:r>
            <a:r>
              <a:rPr lang="en-US" dirty="0" err="1"/>
              <a:t>càng</a:t>
            </a:r>
            <a:r>
              <a:rPr lang="en-US" dirty="0"/>
              <a:t> </a:t>
            </a:r>
            <a:r>
              <a:rPr lang="en-US" dirty="0" err="1"/>
              <a:t>tăng</a:t>
            </a:r>
            <a:r>
              <a:rPr lang="en-US" dirty="0"/>
              <a:t> </a:t>
            </a:r>
            <a:r>
              <a:rPr lang="en-US" dirty="0" err="1"/>
              <a:t>thì</a:t>
            </a:r>
            <a:r>
              <a:rPr lang="en-US" dirty="0"/>
              <a:t> </a:t>
            </a:r>
            <a:r>
              <a:rPr lang="en-US" dirty="0" err="1"/>
              <a:t>bệnh</a:t>
            </a:r>
            <a:r>
              <a:rPr lang="en-US" dirty="0"/>
              <a:t> </a:t>
            </a:r>
            <a:r>
              <a:rPr lang="en-US" dirty="0" err="1"/>
              <a:t>nhân</a:t>
            </a:r>
            <a:r>
              <a:rPr lang="en-US" dirty="0"/>
              <a:t> </a:t>
            </a:r>
            <a:r>
              <a:rPr lang="en-US" dirty="0" err="1"/>
              <a:t>càng</a:t>
            </a:r>
            <a:r>
              <a:rPr lang="en-US" dirty="0"/>
              <a:t> </a:t>
            </a:r>
            <a:r>
              <a:rPr lang="en-US" dirty="0" err="1"/>
              <a:t>ít</a:t>
            </a:r>
            <a:r>
              <a:rPr lang="en-US" dirty="0"/>
              <a:t> </a:t>
            </a:r>
            <a:r>
              <a:rPr lang="en-US" dirty="0" err="1"/>
              <a:t>khó</a:t>
            </a:r>
            <a:r>
              <a:rPr lang="en-US" dirty="0"/>
              <a:t> </a:t>
            </a:r>
            <a:r>
              <a:rPr lang="en-US" dirty="0" err="1"/>
              <a:t>thở</a:t>
            </a:r>
            <a:r>
              <a:rPr lang="en-US" dirty="0"/>
              <a:t>.</a:t>
            </a:r>
          </a:p>
          <a:p>
            <a:r>
              <a:rPr lang="en-US" dirty="0" err="1"/>
              <a:t>Kết</a:t>
            </a:r>
            <a:r>
              <a:rPr lang="en-US" dirty="0"/>
              <a:t> </a:t>
            </a:r>
            <a:r>
              <a:rPr lang="en-US" dirty="0" err="1"/>
              <a:t>quả</a:t>
            </a:r>
            <a:r>
              <a:rPr lang="en-US" dirty="0"/>
              <a:t> </a:t>
            </a:r>
            <a:r>
              <a:rPr lang="en-US" dirty="0" err="1"/>
              <a:t>cho</a:t>
            </a:r>
            <a:r>
              <a:rPr lang="en-US" dirty="0"/>
              <a:t> </a:t>
            </a:r>
            <a:r>
              <a:rPr lang="en-US" dirty="0" err="1"/>
              <a:t>thấy</a:t>
            </a:r>
            <a:r>
              <a:rPr lang="en-US" dirty="0"/>
              <a:t> ở </a:t>
            </a:r>
            <a:r>
              <a:rPr lang="en-US" dirty="0" err="1"/>
              <a:t>tuần</a:t>
            </a:r>
            <a:r>
              <a:rPr lang="en-US" dirty="0"/>
              <a:t> 12,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Tiotropium/</a:t>
            </a:r>
            <a:r>
              <a:rPr lang="en-US" dirty="0" err="1">
                <a:latin typeface="Arial" panose="020B0604020202020204" pitchFamily="34" charset="0"/>
                <a:cs typeface="Arial" panose="020B0604020202020204" pitchFamily="34" charset="0"/>
              </a:rPr>
              <a:t>Olodaterol</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giúp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thở</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tốt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hơn</a:t>
            </a:r>
            <a:r>
              <a:rPr lang="en-US" dirty="0">
                <a:latin typeface="Arial" panose="020B0604020202020204" pitchFamily="34" charset="0"/>
                <a:cs typeface="Arial" panose="020B0604020202020204" pitchFamily="34" charset="0"/>
              </a:rPr>
              <a:t> (p &lt; 0.01)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tỉ</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lệ</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ứng</a:t>
            </a:r>
            <a:r>
              <a:rPr lang="en-US" dirty="0">
                <a:latin typeface="Arial" panose="020B0604020202020204" pitchFamily="34" charset="0"/>
                <a:cs typeface="Arial" panose="020B0604020202020204" pitchFamily="34" charset="0"/>
              </a:rPr>
              <a:t> TDI (</a:t>
            </a:r>
            <a:r>
              <a:rPr lang="en-US" dirty="0" err="1">
                <a:latin typeface="Arial" panose="020B0604020202020204" pitchFamily="34" charset="0"/>
                <a:cs typeface="Arial" panose="020B0604020202020204" pitchFamily="34" charset="0"/>
              </a:rPr>
              <a:t>tăng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TDI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cao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hơn</a:t>
            </a:r>
            <a:r>
              <a:rPr lang="en-US" dirty="0">
                <a:latin typeface="Arial" panose="020B0604020202020204" pitchFamily="34" charset="0"/>
                <a:cs typeface="Arial" panose="020B0604020202020204" pitchFamily="34" charset="0"/>
              </a:rPr>
              <a:t> 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Tiotropium (53,9% vs 41,%, p&lt;0.01)</a:t>
            </a:r>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57</a:t>
            </a:fld>
            <a:endParaRPr lang="en-US"/>
          </a:p>
        </p:txBody>
      </p:sp>
    </p:spTree>
    <p:extLst>
      <p:ext uri="{BB962C8B-B14F-4D97-AF65-F5344CB8AC3E}">
        <p14:creationId xmlns:p14="http://schemas.microsoft.com/office/powerpoint/2010/main" val="2068742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Khả</a:t>
            </a:r>
            <a:r>
              <a:rPr lang="en-US" dirty="0"/>
              <a:t> </a:t>
            </a:r>
            <a:r>
              <a:rPr lang="en-US" dirty="0" err="1"/>
              <a:t>năng</a:t>
            </a:r>
            <a:r>
              <a:rPr lang="en-US" dirty="0"/>
              <a:t> </a:t>
            </a:r>
            <a:r>
              <a:rPr lang="en-US" dirty="0" err="1"/>
              <a:t>giảm</a:t>
            </a:r>
            <a:r>
              <a:rPr lang="en-US" dirty="0"/>
              <a:t> </a:t>
            </a:r>
            <a:r>
              <a:rPr lang="en-US" dirty="0" err="1"/>
              <a:t>khó</a:t>
            </a:r>
            <a:r>
              <a:rPr lang="en-US" dirty="0"/>
              <a:t> </a:t>
            </a:r>
            <a:r>
              <a:rPr lang="en-US" dirty="0" err="1"/>
              <a:t>thở</a:t>
            </a:r>
            <a:r>
              <a:rPr lang="en-US" dirty="0"/>
              <a:t> </a:t>
            </a:r>
            <a:r>
              <a:rPr lang="en-US" dirty="0" err="1"/>
              <a:t>của</a:t>
            </a:r>
            <a:r>
              <a:rPr lang="en-US" dirty="0"/>
              <a:t> Tiotropium/</a:t>
            </a:r>
            <a:r>
              <a:rPr lang="en-US" dirty="0" err="1"/>
              <a:t>Olodaterol</a:t>
            </a:r>
            <a:r>
              <a:rPr lang="en-US" dirty="0"/>
              <a:t> </a:t>
            </a:r>
            <a:r>
              <a:rPr lang="en-US" dirty="0" err="1"/>
              <a:t>được</a:t>
            </a:r>
            <a:r>
              <a:rPr lang="en-US" dirty="0"/>
              <a:t> </a:t>
            </a:r>
            <a:r>
              <a:rPr lang="en-US" dirty="0" err="1"/>
              <a:t>chứng</a:t>
            </a:r>
            <a:r>
              <a:rPr lang="en-US" dirty="0"/>
              <a:t> </a:t>
            </a:r>
            <a:r>
              <a:rPr lang="en-US" dirty="0" err="1"/>
              <a:t>minh</a:t>
            </a:r>
            <a:r>
              <a:rPr lang="en-US" dirty="0"/>
              <a:t> </a:t>
            </a:r>
            <a:r>
              <a:rPr lang="en-US" dirty="0" err="1"/>
              <a:t>trên</a:t>
            </a:r>
            <a:r>
              <a:rPr lang="en-US" dirty="0"/>
              <a:t> </a:t>
            </a:r>
            <a:r>
              <a:rPr lang="en-US" dirty="0" err="1"/>
              <a:t>cả</a:t>
            </a:r>
            <a:r>
              <a:rPr lang="en-US" dirty="0"/>
              <a:t> </a:t>
            </a:r>
            <a:r>
              <a:rPr lang="en-US" dirty="0" err="1"/>
              <a:t>những</a:t>
            </a:r>
            <a:r>
              <a:rPr lang="en-US" dirty="0"/>
              <a:t> </a:t>
            </a:r>
            <a:r>
              <a:rPr lang="en-US" dirty="0" err="1"/>
              <a:t>người</a:t>
            </a:r>
            <a:r>
              <a:rPr lang="en-US" dirty="0"/>
              <a:t> </a:t>
            </a:r>
            <a:r>
              <a:rPr lang="en-US" dirty="0" err="1"/>
              <a:t>đã</a:t>
            </a:r>
            <a:r>
              <a:rPr lang="en-US" dirty="0"/>
              <a:t> </a:t>
            </a:r>
            <a:r>
              <a:rPr lang="en-US" dirty="0" err="1"/>
              <a:t>dùng</a:t>
            </a:r>
            <a:r>
              <a:rPr lang="en-US" dirty="0"/>
              <a:t> LAMA </a:t>
            </a:r>
            <a:r>
              <a:rPr lang="en-US" dirty="0" err="1"/>
              <a:t>trước</a:t>
            </a:r>
            <a:r>
              <a:rPr lang="en-US" dirty="0"/>
              <a:t> </a:t>
            </a:r>
            <a:r>
              <a:rPr lang="en-US" dirty="0" err="1"/>
              <a:t>đó</a:t>
            </a:r>
            <a:r>
              <a:rPr lang="en-US" dirty="0"/>
              <a:t>.</a:t>
            </a:r>
          </a:p>
          <a:p>
            <a:pPr defTabSz="914400">
              <a:defRPr/>
            </a:pPr>
            <a:r>
              <a:rPr lang="en-US" dirty="0" err="1"/>
              <a:t>Cụ</a:t>
            </a:r>
            <a:r>
              <a:rPr lang="en-US" dirty="0"/>
              <a:t> </a:t>
            </a:r>
            <a:r>
              <a:rPr lang="en-US" dirty="0" err="1"/>
              <a:t>thể</a:t>
            </a:r>
            <a:r>
              <a:rPr lang="en-US" dirty="0"/>
              <a:t> </a:t>
            </a:r>
            <a:r>
              <a:rPr lang="en-US" dirty="0" err="1"/>
              <a:t>theo</a:t>
            </a:r>
            <a:r>
              <a:rPr lang="en-US" dirty="0"/>
              <a:t> p</a:t>
            </a:r>
            <a:r>
              <a:rPr lang="en-GB" sz="1200" dirty="0" err="1">
                <a:latin typeface="Arial" panose="020B0604020202020204" pitchFamily="34" charset="0"/>
                <a:cs typeface="Arial" panose="020B0604020202020204" pitchFamily="34" charset="0"/>
                <a:sym typeface="Gill Sans" charset="0"/>
              </a:rPr>
              <a:t>hân</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tích</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hậu</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kiểm</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từ</a:t>
            </a:r>
            <a:r>
              <a:rPr lang="en-GB" sz="1200" dirty="0">
                <a:latin typeface="Arial" panose="020B0604020202020204" pitchFamily="34" charset="0"/>
                <a:cs typeface="Arial" panose="020B0604020202020204" pitchFamily="34" charset="0"/>
                <a:sym typeface="Gill Sans" charset="0"/>
              </a:rPr>
              <a:t> 4 </a:t>
            </a:r>
            <a:r>
              <a:rPr lang="en-GB" sz="1200" dirty="0" err="1">
                <a:latin typeface="Arial" panose="020B0604020202020204" pitchFamily="34" charset="0"/>
                <a:cs typeface="Arial" panose="020B0604020202020204" pitchFamily="34" charset="0"/>
                <a:sym typeface="Gill Sans" charset="0"/>
              </a:rPr>
              <a:t>thử</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nghiệm</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lâm</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sàng</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ngẫu</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nhiên</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trên</a:t>
            </a:r>
            <a:r>
              <a:rPr lang="en-GB" sz="1200" dirty="0">
                <a:latin typeface="Arial" panose="020B0604020202020204" pitchFamily="34" charset="0"/>
                <a:cs typeface="Arial" panose="020B0604020202020204" pitchFamily="34" charset="0"/>
                <a:sym typeface="Gill Sans" charset="0"/>
              </a:rPr>
              <a:t> 283 </a:t>
            </a:r>
            <a:r>
              <a:rPr lang="en-GB" sz="1200" dirty="0" err="1">
                <a:latin typeface="Arial" panose="020B0604020202020204" pitchFamily="34" charset="0"/>
                <a:cs typeface="Arial" panose="020B0604020202020204" pitchFamily="34" charset="0"/>
                <a:sym typeface="Gill Sans" charset="0"/>
              </a:rPr>
              <a:t>bệnh</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nhân</a:t>
            </a:r>
            <a:r>
              <a:rPr lang="en-GB" sz="1200" dirty="0">
                <a:latin typeface="Arial" panose="020B0604020202020204" pitchFamily="34" charset="0"/>
                <a:cs typeface="Arial" panose="020B0604020202020204" pitchFamily="34" charset="0"/>
                <a:sym typeface="Gill Sans" charset="0"/>
              </a:rPr>
              <a:t> COPD </a:t>
            </a:r>
            <a:r>
              <a:rPr lang="en-GB" sz="1200" dirty="0" err="1">
                <a:latin typeface="Arial" panose="020B0604020202020204" pitchFamily="34" charset="0"/>
                <a:cs typeface="Arial" panose="020B0604020202020204" pitchFamily="34" charset="0"/>
                <a:sym typeface="Gill Sans" charset="0"/>
              </a:rPr>
              <a:t>đã</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dùng</a:t>
            </a:r>
            <a:r>
              <a:rPr lang="en-GB" sz="1200" dirty="0">
                <a:latin typeface="Arial" panose="020B0604020202020204" pitchFamily="34" charset="0"/>
                <a:cs typeface="Arial" panose="020B0604020202020204" pitchFamily="34" charset="0"/>
                <a:sym typeface="Gill Sans" charset="0"/>
              </a:rPr>
              <a:t> LAMA </a:t>
            </a:r>
            <a:r>
              <a:rPr lang="en-GB" sz="1200" dirty="0" err="1">
                <a:latin typeface="Arial" panose="020B0604020202020204" pitchFamily="34" charset="0"/>
                <a:cs typeface="Arial" panose="020B0604020202020204" pitchFamily="34" charset="0"/>
                <a:sym typeface="Gill Sans" charset="0"/>
              </a:rPr>
              <a:t>trước</a:t>
            </a:r>
            <a:r>
              <a:rPr lang="en-GB" sz="1200" dirty="0">
                <a:latin typeface="Arial" panose="020B0604020202020204" pitchFamily="34" charset="0"/>
                <a:cs typeface="Arial" panose="020B0604020202020204" pitchFamily="34" charset="0"/>
                <a:sym typeface="Gill Sans" charset="0"/>
              </a:rPr>
              <a:t> </a:t>
            </a:r>
            <a:r>
              <a:rPr lang="en-GB" sz="1200" dirty="0" err="1">
                <a:latin typeface="Arial" panose="020B0604020202020204" pitchFamily="34" charset="0"/>
                <a:cs typeface="Arial" panose="020B0604020202020204" pitchFamily="34" charset="0"/>
                <a:sym typeface="Gill Sans" charset="0"/>
              </a:rPr>
              <a:t>đó</a:t>
            </a:r>
            <a:r>
              <a:rPr lang="en-GB" sz="1200" dirty="0">
                <a:latin typeface="Arial" panose="020B0604020202020204" pitchFamily="34" charset="0"/>
                <a:cs typeface="Arial" panose="020B0604020202020204" pitchFamily="34" charset="0"/>
                <a:sym typeface="Gill Sans" charset="0"/>
              </a:rPr>
              <a:t>.</a:t>
            </a:r>
          </a:p>
          <a:p>
            <a:pPr defTabSz="914400">
              <a:spcBef>
                <a:spcPts val="600"/>
              </a:spcBef>
              <a:defRPr/>
            </a:pPr>
            <a:r>
              <a:rPr lang="en-GB" altLang="en-US" dirty="0" err="1">
                <a:latin typeface="Arial" panose="020B0604020202020204" pitchFamily="34" charset="0"/>
                <a:cs typeface="Arial" panose="020B0604020202020204" pitchFamily="34" charset="0"/>
                <a:sym typeface="Gill Sans" charset="0"/>
              </a:rPr>
              <a:t>Tiotropium+Olodaterol</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giúp</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cải</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thiện</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điểm</a:t>
            </a:r>
            <a:r>
              <a:rPr lang="en-GB" altLang="en-US" dirty="0">
                <a:latin typeface="Arial" panose="020B0604020202020204" pitchFamily="34" charset="0"/>
                <a:cs typeface="Arial" panose="020B0604020202020204" pitchFamily="34" charset="0"/>
                <a:sym typeface="Gill Sans" charset="0"/>
              </a:rPr>
              <a:t> TDI </a:t>
            </a:r>
            <a:r>
              <a:rPr lang="en-GB" altLang="en-US" dirty="0" err="1">
                <a:latin typeface="Arial" panose="020B0604020202020204" pitchFamily="34" charset="0"/>
                <a:cs typeface="Arial" panose="020B0604020202020204" pitchFamily="34" charset="0"/>
                <a:sym typeface="Gill Sans" charset="0"/>
              </a:rPr>
              <a:t>và</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có</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tỉ</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lệ</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bệnh</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nhân</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đạt</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đáp</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ứng</a:t>
            </a:r>
            <a:r>
              <a:rPr lang="en-GB" altLang="en-US" dirty="0">
                <a:latin typeface="Arial" panose="020B0604020202020204" pitchFamily="34" charset="0"/>
                <a:cs typeface="Arial" panose="020B0604020202020204" pitchFamily="34" charset="0"/>
                <a:sym typeface="Gill Sans" charset="0"/>
              </a:rPr>
              <a:t> TDI </a:t>
            </a:r>
            <a:r>
              <a:rPr lang="en-GB" altLang="en-US" dirty="0" err="1">
                <a:latin typeface="Arial" panose="020B0604020202020204" pitchFamily="34" charset="0"/>
                <a:cs typeface="Arial" panose="020B0604020202020204" pitchFamily="34" charset="0"/>
                <a:sym typeface="Gill Sans" charset="0"/>
              </a:rPr>
              <a:t>cao</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hơn</a:t>
            </a:r>
            <a:r>
              <a:rPr lang="en-GB" altLang="en-US" dirty="0">
                <a:latin typeface="Arial" panose="020B0604020202020204" pitchFamily="34" charset="0"/>
                <a:cs typeface="Arial" panose="020B0604020202020204" pitchFamily="34" charset="0"/>
                <a:sym typeface="Gill Sans" charset="0"/>
              </a:rPr>
              <a:t> Tiotropium  </a:t>
            </a:r>
            <a:endParaRPr lang="en-GB"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58</a:t>
            </a:fld>
            <a:endParaRPr lang="en-US"/>
          </a:p>
        </p:txBody>
      </p:sp>
    </p:spTree>
    <p:extLst>
      <p:ext uri="{BB962C8B-B14F-4D97-AF65-F5344CB8AC3E}">
        <p14:creationId xmlns:p14="http://schemas.microsoft.com/office/powerpoint/2010/main" val="17683901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rgbClr val="00B050"/>
                </a:solidFill>
                <a:latin typeface="Arial"/>
                <a:cs typeface="Arial"/>
              </a:rPr>
              <a:t>Tiotropium/</a:t>
            </a:r>
            <a:r>
              <a:rPr lang="en-GB" sz="1200" dirty="0" err="1">
                <a:solidFill>
                  <a:srgbClr val="00B050"/>
                </a:solidFill>
                <a:latin typeface="Arial"/>
                <a:cs typeface="Arial"/>
              </a:rPr>
              <a:t>Olodaterol</a:t>
            </a:r>
            <a:r>
              <a:rPr lang="en-GB" sz="1200" dirty="0">
                <a:solidFill>
                  <a:srgbClr val="00B050"/>
                </a:solidFill>
                <a:latin typeface="Arial"/>
                <a:cs typeface="Arial"/>
              </a:rPr>
              <a:t> </a:t>
            </a:r>
            <a:r>
              <a:rPr lang="en-GB" sz="1200" dirty="0" err="1">
                <a:solidFill>
                  <a:srgbClr val="00B050"/>
                </a:solidFill>
                <a:latin typeface="Arial"/>
                <a:cs typeface="Arial"/>
              </a:rPr>
              <a:t>giảm</a:t>
            </a:r>
            <a:r>
              <a:rPr lang="en-GB" sz="1200" dirty="0">
                <a:solidFill>
                  <a:srgbClr val="00B050"/>
                </a:solidFill>
                <a:latin typeface="Arial"/>
                <a:cs typeface="Arial"/>
              </a:rPr>
              <a:t> </a:t>
            </a:r>
            <a:r>
              <a:rPr lang="en-GB" sz="1200" dirty="0" err="1">
                <a:solidFill>
                  <a:srgbClr val="00B050"/>
                </a:solidFill>
                <a:latin typeface="Arial"/>
                <a:cs typeface="Arial"/>
              </a:rPr>
              <a:t>nguy</a:t>
            </a:r>
            <a:r>
              <a:rPr lang="en-GB" sz="1200" dirty="0">
                <a:solidFill>
                  <a:srgbClr val="00B050"/>
                </a:solidFill>
                <a:latin typeface="Arial"/>
                <a:cs typeface="Arial"/>
              </a:rPr>
              <a:t> </a:t>
            </a:r>
            <a:r>
              <a:rPr lang="en-GB" sz="1200" dirty="0" err="1">
                <a:solidFill>
                  <a:srgbClr val="00B050"/>
                </a:solidFill>
                <a:latin typeface="Arial"/>
                <a:cs typeface="Arial"/>
              </a:rPr>
              <a:t>cơ</a:t>
            </a:r>
            <a:r>
              <a:rPr lang="en-GB" sz="1200" dirty="0">
                <a:solidFill>
                  <a:srgbClr val="00B050"/>
                </a:solidFill>
                <a:latin typeface="Arial"/>
                <a:cs typeface="Arial"/>
              </a:rPr>
              <a:t> </a:t>
            </a:r>
            <a:r>
              <a:rPr lang="en-GB" sz="1200" dirty="0" err="1">
                <a:solidFill>
                  <a:srgbClr val="00B050"/>
                </a:solidFill>
                <a:latin typeface="Arial"/>
                <a:cs typeface="Arial"/>
              </a:rPr>
              <a:t>đợt</a:t>
            </a:r>
            <a:r>
              <a:rPr lang="en-GB" sz="1200" dirty="0">
                <a:solidFill>
                  <a:srgbClr val="00B050"/>
                </a:solidFill>
                <a:latin typeface="Arial"/>
                <a:cs typeface="Arial"/>
              </a:rPr>
              <a:t> </a:t>
            </a:r>
            <a:r>
              <a:rPr lang="en-GB" sz="1200" dirty="0" err="1">
                <a:solidFill>
                  <a:srgbClr val="00B050"/>
                </a:solidFill>
                <a:latin typeface="Arial"/>
                <a:cs typeface="Arial"/>
              </a:rPr>
              <a:t>cấp</a:t>
            </a:r>
            <a:r>
              <a:rPr lang="en-GB" sz="1200" dirty="0">
                <a:solidFill>
                  <a:srgbClr val="00B050"/>
                </a:solidFill>
                <a:latin typeface="Arial"/>
                <a:cs typeface="Arial"/>
              </a:rPr>
              <a:t> COPD.</a:t>
            </a:r>
          </a:p>
          <a:p>
            <a:r>
              <a:rPr lang="en-US" sz="1200" dirty="0" err="1">
                <a:solidFill>
                  <a:prstClr val="black"/>
                </a:solidFill>
                <a:latin typeface="Arial" panose="020B0604020202020204" pitchFamily="34" charset="0"/>
                <a:cs typeface="Arial" panose="020B0604020202020204" pitchFamily="34" charset="0"/>
              </a:rPr>
              <a:t>Phân</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tích</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gộp</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từ</a:t>
            </a:r>
            <a:r>
              <a:rPr lang="en-US" sz="1200" dirty="0">
                <a:solidFill>
                  <a:prstClr val="black"/>
                </a:solidFill>
                <a:latin typeface="Arial" panose="020B0604020202020204" pitchFamily="34" charset="0"/>
                <a:cs typeface="Arial" panose="020B0604020202020204" pitchFamily="34" charset="0"/>
              </a:rPr>
              <a:t> 3 </a:t>
            </a:r>
            <a:r>
              <a:rPr lang="en-US" sz="1200" dirty="0" err="1">
                <a:solidFill>
                  <a:prstClr val="black"/>
                </a:solidFill>
                <a:latin typeface="Arial" panose="020B0604020202020204" pitchFamily="34" charset="0"/>
                <a:cs typeface="Arial" panose="020B0604020202020204" pitchFamily="34" charset="0"/>
              </a:rPr>
              <a:t>nghiên</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cứu</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lâm</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sàng</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trên</a:t>
            </a:r>
            <a:r>
              <a:rPr lang="en-US" sz="1200" dirty="0">
                <a:solidFill>
                  <a:prstClr val="black"/>
                </a:solidFill>
                <a:latin typeface="Arial" panose="020B0604020202020204" pitchFamily="34" charset="0"/>
                <a:cs typeface="Arial" panose="020B0604020202020204" pitchFamily="34" charset="0"/>
              </a:rPr>
              <a:t> 9942 </a:t>
            </a:r>
            <a:r>
              <a:rPr lang="en-US" sz="1200" dirty="0" err="1">
                <a:solidFill>
                  <a:prstClr val="black"/>
                </a:solidFill>
                <a:latin typeface="Arial" panose="020B0604020202020204" pitchFamily="34" charset="0"/>
                <a:cs typeface="Arial" panose="020B0604020202020204" pitchFamily="34" charset="0"/>
              </a:rPr>
              <a:t>bệnh</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nhân</a:t>
            </a:r>
            <a:r>
              <a:rPr lang="en-US" sz="1200" dirty="0">
                <a:solidFill>
                  <a:prstClr val="black"/>
                </a:solidFill>
                <a:latin typeface="Arial" panose="020B0604020202020204" pitchFamily="34" charset="0"/>
                <a:cs typeface="Arial" panose="020B0604020202020204" pitchFamily="34" charset="0"/>
              </a:rPr>
              <a:t> COPD </a:t>
            </a:r>
            <a:r>
              <a:rPr lang="en-US" sz="1200" dirty="0" err="1">
                <a:solidFill>
                  <a:prstClr val="black"/>
                </a:solidFill>
                <a:latin typeface="Arial" panose="020B0604020202020204" pitchFamily="34" charset="0"/>
                <a:cs typeface="Arial" panose="020B0604020202020204" pitchFamily="34" charset="0"/>
              </a:rPr>
              <a:t>cho</a:t>
            </a:r>
            <a:r>
              <a:rPr lang="en-US" sz="1200" dirty="0">
                <a:solidFill>
                  <a:prstClr val="black"/>
                </a:solidFill>
                <a:latin typeface="Arial" panose="020B0604020202020204" pitchFamily="34" charset="0"/>
                <a:cs typeface="Arial" panose="020B0604020202020204" pitchFamily="34" charset="0"/>
              </a:rPr>
              <a:t> </a:t>
            </a:r>
            <a:r>
              <a:rPr lang="en-US" sz="1200" dirty="0" err="1">
                <a:solidFill>
                  <a:prstClr val="black"/>
                </a:solidFill>
                <a:latin typeface="Arial" panose="020B0604020202020204" pitchFamily="34" charset="0"/>
                <a:cs typeface="Arial" panose="020B0604020202020204" pitchFamily="34" charset="0"/>
              </a:rPr>
              <a:t>thấy</a:t>
            </a:r>
            <a:r>
              <a:rPr lang="en-US" sz="1200" dirty="0">
                <a:solidFill>
                  <a:prstClr val="black"/>
                </a:solidFill>
                <a:latin typeface="Arial" panose="020B0604020202020204" pitchFamily="34" charset="0"/>
                <a:cs typeface="Arial" panose="020B0604020202020204" pitchFamily="34" charset="0"/>
              </a:rPr>
              <a:t>:</a:t>
            </a:r>
          </a:p>
          <a:p>
            <a:pPr>
              <a:spcBef>
                <a:spcPts val="600"/>
              </a:spcBef>
              <a:defRPr/>
            </a:pPr>
            <a:r>
              <a:rPr lang="sv-SE" sz="1200" kern="0" dirty="0">
                <a:solidFill>
                  <a:prstClr val="black"/>
                </a:solidFill>
                <a:latin typeface="Arial" panose="020B0604020202020204" pitchFamily="34" charset="0"/>
                <a:cs typeface="Arial" panose="020B0604020202020204" pitchFamily="34" charset="0"/>
              </a:rPr>
              <a:t>Tiotropium+Olodaterol </a:t>
            </a:r>
            <a:r>
              <a:rPr lang="sv-SE" b="1" kern="0" dirty="0">
                <a:solidFill>
                  <a:srgbClr val="0432FF"/>
                </a:solidFill>
                <a:latin typeface="Arial" panose="020B0604020202020204" pitchFamily="34" charset="0"/>
                <a:cs typeface="Arial" panose="020B0604020202020204" pitchFamily="34" charset="0"/>
              </a:rPr>
              <a:t>giảm 11% </a:t>
            </a:r>
            <a:r>
              <a:rPr lang="sv-SE" b="1" kern="0" dirty="0">
                <a:solidFill>
                  <a:prstClr val="black"/>
                </a:solidFill>
                <a:latin typeface="Arial" panose="020B0604020202020204" pitchFamily="34" charset="0"/>
                <a:cs typeface="Arial" panose="020B0604020202020204" pitchFamily="34" charset="0"/>
              </a:rPr>
              <a:t>đợt cấp mức độ trung bình /nặng </a:t>
            </a:r>
            <a:r>
              <a:rPr lang="sv-SE" kern="0" dirty="0">
                <a:solidFill>
                  <a:prstClr val="black"/>
                </a:solidFill>
                <a:latin typeface="Arial" panose="020B0604020202020204" pitchFamily="34" charset="0"/>
                <a:cs typeface="Arial" panose="020B0604020202020204" pitchFamily="34" charset="0"/>
              </a:rPr>
              <a:t>(p=0.0003) và</a:t>
            </a:r>
            <a:r>
              <a:rPr lang="sv-SE" b="1" kern="0" dirty="0">
                <a:solidFill>
                  <a:prstClr val="black"/>
                </a:solidFill>
                <a:latin typeface="Arial" panose="020B0604020202020204" pitchFamily="34" charset="0"/>
                <a:cs typeface="Arial" panose="020B0604020202020204" pitchFamily="34" charset="0"/>
              </a:rPr>
              <a:t> </a:t>
            </a:r>
            <a:r>
              <a:rPr lang="sv-SE" b="1" kern="0" dirty="0">
                <a:solidFill>
                  <a:srgbClr val="0432FF"/>
                </a:solidFill>
                <a:latin typeface="Arial" panose="020B0604020202020204" pitchFamily="34" charset="0"/>
                <a:cs typeface="Arial" panose="020B0604020202020204" pitchFamily="34" charset="0"/>
              </a:rPr>
              <a:t>giảm 1</a:t>
            </a:r>
            <a:r>
              <a:rPr lang="sv-SE" sz="1200" b="1" kern="0" dirty="0">
                <a:solidFill>
                  <a:srgbClr val="0432FF"/>
                </a:solidFill>
                <a:latin typeface="Arial" panose="020B0604020202020204" pitchFamily="34" charset="0"/>
                <a:cs typeface="Arial" panose="020B0604020202020204" pitchFamily="34" charset="0"/>
              </a:rPr>
              <a:t>4% </a:t>
            </a:r>
            <a:r>
              <a:rPr lang="sv-SE" sz="1200" b="1" kern="0" dirty="0">
                <a:solidFill>
                  <a:prstClr val="black"/>
                </a:solidFill>
                <a:latin typeface="Arial" panose="020B0604020202020204" pitchFamily="34" charset="0"/>
                <a:cs typeface="Arial" panose="020B0604020202020204" pitchFamily="34" charset="0"/>
              </a:rPr>
              <a:t>đợt cấp cần nhập viện </a:t>
            </a:r>
            <a:r>
              <a:rPr lang="sv-SE" sz="1200" kern="0" dirty="0">
                <a:solidFill>
                  <a:prstClr val="black"/>
                </a:solidFill>
                <a:latin typeface="Arial" panose="020B0604020202020204" pitchFamily="34" charset="0"/>
                <a:cs typeface="Arial" panose="020B0604020202020204" pitchFamily="34" charset="0"/>
              </a:rPr>
              <a:t>so với Tiotropium (p=0.0380)</a:t>
            </a:r>
            <a:endParaRPr lang="en-US" dirty="0"/>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60</a:t>
            </a:fld>
            <a:endParaRPr lang="en-US"/>
          </a:p>
        </p:txBody>
      </p:sp>
    </p:spTree>
    <p:extLst>
      <p:ext uri="{BB962C8B-B14F-4D97-AF65-F5344CB8AC3E}">
        <p14:creationId xmlns:p14="http://schemas.microsoft.com/office/powerpoint/2010/main" val="40222466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Cũng</a:t>
            </a:r>
            <a:r>
              <a:rPr lang="en-US" dirty="0"/>
              <a:t> </a:t>
            </a:r>
            <a:r>
              <a:rPr lang="en-US" dirty="0" err="1"/>
              <a:t>trong</a:t>
            </a:r>
            <a:r>
              <a:rPr lang="en-US" dirty="0"/>
              <a:t> </a:t>
            </a:r>
            <a:r>
              <a:rPr lang="en-US" dirty="0" err="1"/>
              <a:t>nghiên</a:t>
            </a:r>
            <a:r>
              <a:rPr lang="en-US" dirty="0"/>
              <a:t> </a:t>
            </a:r>
            <a:r>
              <a:rPr lang="en-US" dirty="0" err="1"/>
              <a:t>cứu</a:t>
            </a:r>
            <a:r>
              <a:rPr lang="en-US" dirty="0"/>
              <a:t> </a:t>
            </a:r>
            <a:r>
              <a:rPr lang="en-US" dirty="0" err="1"/>
              <a:t>trên</a:t>
            </a:r>
            <a:r>
              <a:rPr lang="en-US" dirty="0"/>
              <a:t>, </a:t>
            </a:r>
            <a:r>
              <a:rPr lang="en-US" dirty="0" err="1"/>
              <a:t>hiệu</a:t>
            </a:r>
            <a:r>
              <a:rPr lang="en-US" dirty="0"/>
              <a:t> </a:t>
            </a:r>
            <a:r>
              <a:rPr lang="en-US" dirty="0" err="1"/>
              <a:t>quả</a:t>
            </a:r>
            <a:r>
              <a:rPr lang="en-US" dirty="0"/>
              <a:t> </a:t>
            </a:r>
            <a:r>
              <a:rPr lang="en-US" dirty="0" err="1"/>
              <a:t>giảm</a:t>
            </a:r>
            <a:r>
              <a:rPr lang="en-US" dirty="0"/>
              <a:t> </a:t>
            </a:r>
            <a:r>
              <a:rPr lang="en-US" dirty="0" err="1"/>
              <a:t>nguy</a:t>
            </a:r>
            <a:r>
              <a:rPr lang="en-US" dirty="0"/>
              <a:t> </a:t>
            </a:r>
            <a:r>
              <a:rPr lang="en-US" dirty="0" err="1"/>
              <a:t>cơ</a:t>
            </a:r>
            <a:r>
              <a:rPr lang="en-US" dirty="0"/>
              <a:t> </a:t>
            </a:r>
            <a:r>
              <a:rPr lang="en-US" dirty="0" err="1"/>
              <a:t>đợt</a:t>
            </a:r>
            <a:r>
              <a:rPr lang="en-US" dirty="0"/>
              <a:t> </a:t>
            </a:r>
            <a:r>
              <a:rPr lang="en-US" dirty="0" err="1"/>
              <a:t>cấp</a:t>
            </a:r>
            <a:r>
              <a:rPr lang="en-US" dirty="0"/>
              <a:t> </a:t>
            </a:r>
            <a:r>
              <a:rPr lang="en-US" dirty="0" err="1"/>
              <a:t>của</a:t>
            </a:r>
            <a:r>
              <a:rPr lang="en-US" dirty="0"/>
              <a:t> Tio/</a:t>
            </a:r>
            <a:r>
              <a:rPr lang="en-US" dirty="0" err="1"/>
              <a:t>Olo</a:t>
            </a:r>
            <a:r>
              <a:rPr lang="en-US" dirty="0"/>
              <a:t> Respimat </a:t>
            </a:r>
            <a:r>
              <a:rPr lang="en-US" dirty="0" err="1"/>
              <a:t>đồng</a:t>
            </a:r>
            <a:r>
              <a:rPr lang="en-US" dirty="0"/>
              <a:t> </a:t>
            </a:r>
            <a:r>
              <a:rPr lang="en-US" dirty="0" err="1"/>
              <a:t>nhất</a:t>
            </a:r>
            <a:r>
              <a:rPr lang="en-US" dirty="0"/>
              <a:t> </a:t>
            </a:r>
            <a:r>
              <a:rPr lang="en-US" dirty="0" err="1"/>
              <a:t>theo</a:t>
            </a:r>
            <a:r>
              <a:rPr lang="en-US" dirty="0"/>
              <a:t> </a:t>
            </a:r>
            <a:r>
              <a:rPr lang="en-US" dirty="0" err="1"/>
              <a:t>các</a:t>
            </a:r>
            <a:r>
              <a:rPr lang="en-US" dirty="0"/>
              <a:t> </a:t>
            </a:r>
            <a:r>
              <a:rPr lang="en-US" dirty="0" err="1"/>
              <a:t>phân</a:t>
            </a:r>
            <a:r>
              <a:rPr lang="en-US" dirty="0"/>
              <a:t> </a:t>
            </a:r>
            <a:r>
              <a:rPr lang="en-US" dirty="0" err="1"/>
              <a:t>nhóm</a:t>
            </a:r>
            <a:r>
              <a:rPr lang="en-US" dirty="0"/>
              <a:t> GOLD.</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Cụ</a:t>
            </a:r>
            <a:r>
              <a:rPr lang="en-US" dirty="0"/>
              <a:t> </a:t>
            </a:r>
            <a:r>
              <a:rPr lang="en-US" dirty="0" err="1"/>
              <a:t>thể</a:t>
            </a:r>
            <a:r>
              <a:rPr lang="en-US" dirty="0"/>
              <a:t> </a:t>
            </a:r>
            <a:r>
              <a:rPr lang="sv-SE" sz="1200" kern="0" dirty="0">
                <a:solidFill>
                  <a:prstClr val="black"/>
                </a:solidFill>
                <a:latin typeface="Arial" panose="020B0604020202020204" pitchFamily="34" charset="0"/>
                <a:cs typeface="Arial" panose="020B0604020202020204" pitchFamily="34" charset="0"/>
              </a:rPr>
              <a:t>Tiotropium+Olodaterol </a:t>
            </a:r>
            <a:r>
              <a:rPr lang="sv-SE" b="1" kern="0" dirty="0">
                <a:solidFill>
                  <a:prstClr val="black"/>
                </a:solidFill>
                <a:latin typeface="Arial" panose="020B0604020202020204" pitchFamily="34" charset="0"/>
                <a:cs typeface="Arial" panose="020B0604020202020204" pitchFamily="34" charset="0"/>
              </a:rPr>
              <a:t>giảm 10% </a:t>
            </a:r>
            <a:r>
              <a:rPr lang="sv-SE" kern="0" dirty="0">
                <a:solidFill>
                  <a:prstClr val="black"/>
                </a:solidFill>
                <a:latin typeface="Arial" panose="020B0604020202020204" pitchFamily="34" charset="0"/>
                <a:cs typeface="Arial" panose="020B0604020202020204" pitchFamily="34" charset="0"/>
              </a:rPr>
              <a:t>đợt cấp trung bình/nặng </a:t>
            </a:r>
            <a:r>
              <a:rPr lang="sv-SE" b="1" kern="0" dirty="0">
                <a:solidFill>
                  <a:prstClr val="black"/>
                </a:solidFill>
                <a:latin typeface="Arial" panose="020B0604020202020204" pitchFamily="34" charset="0"/>
                <a:cs typeface="Arial" panose="020B0604020202020204" pitchFamily="34" charset="0"/>
              </a:rPr>
              <a:t>trên GOLD A/B </a:t>
            </a:r>
            <a:r>
              <a:rPr lang="sv-SE" kern="0" dirty="0">
                <a:solidFill>
                  <a:prstClr val="black"/>
                </a:solidFill>
                <a:latin typeface="Arial" panose="020B0604020202020204" pitchFamily="34" charset="0"/>
                <a:cs typeface="Arial" panose="020B0604020202020204" pitchFamily="34" charset="0"/>
              </a:rPr>
              <a:t>(p=0.0179) và</a:t>
            </a:r>
            <a:r>
              <a:rPr lang="sv-SE" b="1" kern="0" dirty="0">
                <a:solidFill>
                  <a:prstClr val="black"/>
                </a:solidFill>
                <a:latin typeface="Arial" panose="020B0604020202020204" pitchFamily="34" charset="0"/>
                <a:cs typeface="Arial" panose="020B0604020202020204" pitchFamily="34" charset="0"/>
              </a:rPr>
              <a:t> giảm 11% </a:t>
            </a:r>
            <a:r>
              <a:rPr lang="sv-SE" sz="1200" kern="0" dirty="0">
                <a:solidFill>
                  <a:prstClr val="black"/>
                </a:solidFill>
                <a:latin typeface="Arial" panose="020B0604020202020204" pitchFamily="34" charset="0"/>
                <a:cs typeface="Arial" panose="020B0604020202020204" pitchFamily="34" charset="0"/>
              </a:rPr>
              <a:t>đợt cấp trung bình/nặng </a:t>
            </a:r>
            <a:r>
              <a:rPr lang="sv-SE" sz="1200" b="1" kern="0" dirty="0">
                <a:solidFill>
                  <a:prstClr val="black"/>
                </a:solidFill>
                <a:latin typeface="Arial" panose="020B0604020202020204" pitchFamily="34" charset="0"/>
                <a:cs typeface="Arial" panose="020B0604020202020204" pitchFamily="34" charset="0"/>
              </a:rPr>
              <a:t>trên GOLD C/D</a:t>
            </a:r>
            <a:r>
              <a:rPr lang="sv-SE" sz="1200" kern="0" dirty="0">
                <a:solidFill>
                  <a:prstClr val="black"/>
                </a:solidFill>
                <a:latin typeface="Arial" panose="020B0604020202020204" pitchFamily="34" charset="0"/>
                <a:cs typeface="Arial" panose="020B0604020202020204" pitchFamily="34" charset="0"/>
              </a:rPr>
              <a:t> (p=0.0074) so với Tiotropium</a:t>
            </a:r>
            <a:endParaRPr lang="en-US" dirty="0"/>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61</a:t>
            </a:fld>
            <a:endParaRPr lang="en-US"/>
          </a:p>
        </p:txBody>
      </p:sp>
    </p:spTree>
    <p:extLst>
      <p:ext uri="{BB962C8B-B14F-4D97-AF65-F5344CB8AC3E}">
        <p14:creationId xmlns:p14="http://schemas.microsoft.com/office/powerpoint/2010/main" val="278917439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just" defTabSz="91440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Khó</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thở</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căng</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phồng</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phổi</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gây</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ra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tình</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trạng</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kém</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vận</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sng"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động</a:t>
            </a:r>
            <a:r>
              <a:rPr kumimoji="0" lang="en-US" sz="1200" b="1" i="0" u="sng"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285750" marR="0" lvl="0" indent="-285750" algn="just"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Thử</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nghiệm</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MORACTO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đánh</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giá</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khả</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năng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Tiotropium/</a:t>
            </a:r>
            <a:r>
              <a:rPr kumimoji="0" lang="en-US" sz="1200" b="0"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Olodaterol</a:t>
            </a:r>
            <a:r>
              <a:rPr kumimoji="0" lang="en-US" sz="1200" b="0"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giảm</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căng</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phồng</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phổi</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khi</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gắng</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sức</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ở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mức</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độ</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trung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bình-nặng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Tiêu</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chí</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chính</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dung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tích</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hít</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vào</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ở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tuần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thứ</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6.</a:t>
            </a:r>
          </a:p>
          <a:p>
            <a:pPr marL="285750" marR="0" lvl="0" indent="-285750" algn="just" defTabSz="914400" eaLnBrk="1" fontAlgn="auto" latinLnBrk="0" hangingPunct="1">
              <a:lnSpc>
                <a:spcPct val="100000"/>
              </a:lnSpc>
              <a:spcBef>
                <a:spcPts val="1200"/>
              </a:spcBef>
              <a:spcAft>
                <a:spcPts val="0"/>
              </a:spcAft>
              <a:buClrTx/>
              <a:buSzTx/>
              <a:buFont typeface="Wingdings" panose="05000000000000000000" pitchFamily="2" charset="2"/>
              <a:buChar char="Ø"/>
              <a:tabLst/>
              <a:defRPr/>
            </a:pP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Tiotropium/</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Olodaterol</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tăng</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dung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tích</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hít</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vào</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so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đơn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trị</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(p&lt;0,0001)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và</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duy</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trì</a:t>
            </a:r>
            <a:r>
              <a:rPr kumimoji="0" lang="en-US" sz="1200" b="1" i="0" u="none" strike="noStrike" kern="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trong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suốt</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vận</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động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gắng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sức</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0" marR="0" lvl="0" indent="0" algn="just" defTabSz="914400" eaLnBrk="1" fontAlgn="auto" latinLnBrk="0" hangingPunct="1">
              <a:lnSpc>
                <a:spcPct val="100000"/>
              </a:lnSpc>
              <a:spcBef>
                <a:spcPts val="1200"/>
              </a:spcBef>
              <a:spcAft>
                <a:spcPts val="0"/>
              </a:spcAft>
              <a:buClrTx/>
              <a:buSzTx/>
              <a:buFontTx/>
              <a:buNone/>
              <a:tabLst/>
              <a:defRPr/>
            </a:pP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Tiotropium/</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Olodaterol</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giảm</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căng</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phồng</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phổi</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kể</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cả</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khi</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vận</a:t>
            </a:r>
            <a:r>
              <a:rPr kumimoji="0" lang="en-US" sz="12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động</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63</a:t>
            </a:fld>
            <a:endParaRPr lang="en-US"/>
          </a:p>
        </p:txBody>
      </p:sp>
    </p:spTree>
    <p:extLst>
      <p:ext uri="{BB962C8B-B14F-4D97-AF65-F5344CB8AC3E}">
        <p14:creationId xmlns:p14="http://schemas.microsoft.com/office/powerpoint/2010/main" val="10741966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latin typeface="Arial" panose="020B0604020202020204" pitchFamily="34" charset="0"/>
                <a:cs typeface="Arial" panose="020B0604020202020204" pitchFamily="34" charset="0"/>
              </a:rPr>
              <a:t>Nghiên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cứu</a:t>
            </a:r>
            <a:r>
              <a:rPr lang="en-US" dirty="0">
                <a:latin typeface="Arial" panose="020B0604020202020204" pitchFamily="34" charset="0"/>
                <a:cs typeface="Arial" panose="020B0604020202020204" pitchFamily="34" charset="0"/>
              </a:rPr>
              <a:t> TORRACTO </a:t>
            </a:r>
            <a:r>
              <a:rPr lang="en-US" dirty="0" err="1">
                <a:latin typeface="Arial" panose="020B0604020202020204" pitchFamily="34" charset="0"/>
                <a:cs typeface="Arial" panose="020B0604020202020204" pitchFamily="34" charset="0"/>
              </a:rPr>
              <a:t>thiết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ngẫu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đôi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nhóm</a:t>
            </a:r>
            <a:r>
              <a:rPr lang="en-US" dirty="0">
                <a:latin typeface="Arial" panose="020B0604020202020204" pitchFamily="34" charset="0"/>
                <a:cs typeface="Arial" panose="020B0604020202020204" pitchFamily="34" charset="0"/>
              </a:rPr>
              <a:t> song </a:t>
            </a:r>
            <a:r>
              <a:rPr lang="en-US" dirty="0" err="1">
                <a:latin typeface="Arial" panose="020B0604020202020204" pitchFamily="34" charset="0"/>
                <a:cs typeface="Arial" panose="020B0604020202020204" pitchFamily="34" charset="0"/>
              </a:rPr>
              <a:t>song</a:t>
            </a:r>
            <a:r>
              <a:rPr lang="en-US" dirty="0">
                <a:latin typeface="Arial" panose="020B0604020202020204" pitchFamily="34" charset="0"/>
                <a:cs typeface="Arial" panose="020B0604020202020204" pitchFamily="34" charset="0"/>
              </a:rPr>
              <a:t> 404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COPD, </a:t>
            </a:r>
            <a:r>
              <a:rPr lang="en-US" dirty="0" err="1">
                <a:latin typeface="Arial" panose="020B0604020202020204" pitchFamily="34" charset="0"/>
                <a:cs typeface="Arial" panose="020B0604020202020204" pitchFamily="34" charset="0"/>
              </a:rPr>
              <a:t>nhằm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Tiotropium/</a:t>
            </a:r>
            <a:r>
              <a:rPr lang="en-US" dirty="0" err="1">
                <a:latin typeface="Arial" panose="020B0604020202020204" pitchFamily="34" charset="0"/>
                <a:cs typeface="Arial" panose="020B0604020202020204" pitchFamily="34" charset="0"/>
              </a:rPr>
              <a:t>Olodaterol</a:t>
            </a:r>
            <a:r>
              <a:rPr lang="en-US" dirty="0">
                <a:latin typeface="Arial" panose="020B0604020202020204" pitchFamily="34" charset="0"/>
                <a:cs typeface="Arial" panose="020B0604020202020204" pitchFamily="34" charset="0"/>
              </a:rPr>
              <a:t> Respimat </a:t>
            </a:r>
            <a:r>
              <a:rPr lang="en-US" dirty="0" err="1">
                <a:latin typeface="Arial" panose="020B0604020202020204" pitchFamily="34" charset="0"/>
                <a:cs typeface="Arial" panose="020B0604020202020204" pitchFamily="34" charset="0"/>
              </a:rPr>
              <a:t>lên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sau</a:t>
            </a:r>
            <a:r>
              <a:rPr lang="en-US" dirty="0">
                <a:latin typeface="Arial" panose="020B0604020202020204" pitchFamily="34" charset="0"/>
                <a:cs typeface="Arial" panose="020B0604020202020204" pitchFamily="34" charset="0"/>
              </a:rPr>
              <a:t> 12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dược</a:t>
            </a:r>
            <a:endParaRPr lang="en-US" dirty="0">
              <a:latin typeface="Arial" panose="020B0604020202020204" pitchFamily="34" charset="0"/>
              <a:cs typeface="Arial" panose="020B0604020202020204" pitchFamily="34" charset="0"/>
            </a:endParaRPr>
          </a:p>
          <a:p>
            <a:pPr>
              <a:spcBef>
                <a:spcPts val="600"/>
              </a:spcBef>
            </a:pP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quả</a:t>
            </a:r>
            <a:r>
              <a:rPr lang="en-US"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Tiotropium/</a:t>
            </a:r>
            <a:r>
              <a:rPr lang="en-US" b="1" dirty="0" err="1">
                <a:latin typeface="Arial" panose="020B0604020202020204" pitchFamily="34" charset="0"/>
                <a:cs typeface="Arial" panose="020B0604020202020204" pitchFamily="34" charset="0"/>
              </a:rPr>
              <a:t>Olodaterol</a:t>
            </a:r>
            <a:r>
              <a:rPr lang="en-US" b="1" dirty="0">
                <a:latin typeface="Arial" panose="020B0604020202020204" pitchFamily="34" charset="0"/>
                <a:cs typeface="Arial" panose="020B0604020202020204" pitchFamily="34" charset="0"/>
              </a:rPr>
              <a:t> Respimat </a:t>
            </a:r>
            <a:r>
              <a:rPr lang="en-US" b="1" dirty="0" err="1">
                <a:latin typeface="Arial" panose="020B0604020202020204" pitchFamily="34" charset="0"/>
                <a:cs typeface="Arial" panose="020B0604020202020204" pitchFamily="34" charset="0"/>
              </a:rPr>
              <a:t>tăng</a:t>
            </a:r>
            <a:r>
              <a:rPr lang="en-US" b="1" dirty="0">
                <a:latin typeface="Arial" panose="020B0604020202020204" pitchFamily="34" charset="0"/>
                <a:cs typeface="Arial" panose="020B0604020202020204" pitchFamily="34" charset="0"/>
              </a:rPr>
              <a:t> 14% </a:t>
            </a:r>
            <a:r>
              <a:rPr lang="en-US" b="1" dirty="0" err="1">
                <a:latin typeface="Arial" panose="020B0604020202020204" pitchFamily="34" charset="0"/>
                <a:cs typeface="Arial" panose="020B0604020202020204" pitchFamily="34" charset="0"/>
              </a:rPr>
              <a:t>thời</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gian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thực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hiện</a:t>
            </a:r>
            <a:r>
              <a:rPr lang="en-US" b="1" dirty="0">
                <a:latin typeface="Arial" panose="020B0604020202020204" pitchFamily="34" charset="0"/>
                <a:cs typeface="Arial" panose="020B0604020202020204" pitchFamily="34" charset="0"/>
              </a:rPr>
              <a:t> test </a:t>
            </a:r>
            <a:r>
              <a:rPr lang="en-US" b="1" dirty="0" err="1">
                <a:latin typeface="Arial" panose="020B0604020202020204" pitchFamily="34" charset="0"/>
                <a:cs typeface="Arial" panose="020B0604020202020204" pitchFamily="34" charset="0"/>
              </a:rPr>
              <a:t>gắng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sức</a:t>
            </a:r>
            <a:r>
              <a:rPr lang="en-US" b="1"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sau</a:t>
            </a:r>
            <a:r>
              <a:rPr lang="en-US" dirty="0">
                <a:latin typeface="Arial" panose="020B0604020202020204" pitchFamily="34" charset="0"/>
                <a:cs typeface="Arial" panose="020B0604020202020204" pitchFamily="34" charset="0"/>
              </a:rPr>
              <a:t> 12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(p = 0.021)</a:t>
            </a: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64</a:t>
            </a:fld>
            <a:endParaRPr lang="en-US"/>
          </a:p>
        </p:txBody>
      </p:sp>
    </p:spTree>
    <p:extLst>
      <p:ext uri="{BB962C8B-B14F-4D97-AF65-F5344CB8AC3E}">
        <p14:creationId xmlns:p14="http://schemas.microsoft.com/office/powerpoint/2010/main" val="11245228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Nghiên</a:t>
            </a:r>
            <a:r>
              <a:rPr kumimoji="0" lang="en-US" sz="1800" b="0" i="0" u="none" strike="noStrike" kern="120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cứu</a:t>
            </a:r>
            <a:r>
              <a:rPr kumimoji="0" lang="en-US" sz="1800" b="0" i="0" u="none" strike="noStrike" kern="120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PHYSACTO </a:t>
            </a:r>
            <a:r>
              <a:rPr kumimoji="0" lang="en-US" sz="1800" b="0" i="0" u="none" strike="noStrike" kern="120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đã</a:t>
            </a:r>
            <a:r>
              <a:rPr kumimoji="0" lang="en-US" sz="1800" b="0" i="0" u="none" strike="noStrike" kern="120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chứng</a:t>
            </a:r>
            <a:r>
              <a:rPr kumimoji="0" lang="en-US" sz="1800" b="0" i="0" u="none" strike="noStrike" kern="120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minh</a:t>
            </a:r>
            <a:r>
              <a:rPr kumimoji="0" lang="en-US" sz="1800" b="0" i="0" u="none" strike="noStrike" kern="120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Tiotropium/</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Olodaterol</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Respimat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giúp</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cải</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thiện</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thời</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gian</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gắng</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1" i="0"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sức</a:t>
            </a:r>
            <a:r>
              <a:rPr kumimoji="0" lang="en-US" sz="1800" b="1" i="0"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cho</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khi</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đ</a:t>
            </a:r>
            <a:r>
              <a:rPr kumimoji="0" lang="vi-VN"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ợc</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tham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a:t>
            </a:r>
            <a:r>
              <a:rPr kumimoji="0" lang="vi-VN"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ơng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trình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điều</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chỉnh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vi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tự</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quản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lý</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đ</a:t>
            </a:r>
            <a:r>
              <a:rPr kumimoji="0" lang="vi-VN"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ợc</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huấn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luyện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thể</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chất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457200" marR="0" lvl="1" indent="0" algn="just" defTabSz="914400"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Thiết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kế</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nghiên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cứu</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ngẫu</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nhiên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mù</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đôi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đối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thuốc</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điều</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trị</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kiểm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soát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bằng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d</a:t>
            </a:r>
            <a:r>
              <a:rPr kumimoji="0" lang="vi-VN"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ợc</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phân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nhóm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song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song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Tất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cả</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tham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Ch</a:t>
            </a:r>
            <a:r>
              <a:rPr kumimoji="0" lang="vi-VN"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ơng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trình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điều</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chỉnh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hành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vi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tự</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quản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lý</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(ĐCHV). </a:t>
            </a: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Các</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đ</a:t>
            </a:r>
            <a:r>
              <a:rPr kumimoji="0" lang="vi-VN"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ợc</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phân</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bố</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ngẫu</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nhiên</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vào</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4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nhóm</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tỉ</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lệ</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1:1:1:1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gồm</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d</a:t>
            </a:r>
            <a:r>
              <a:rPr kumimoji="0" lang="vi-VN"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ợc</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 5µg, tiotropium/</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olodaterol</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5/5µg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olodaterol</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5/5µg + h</a:t>
            </a:r>
            <a:r>
              <a:rPr kumimoji="0" lang="vi-VN"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ư</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ớng</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dẫn</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vận</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động</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Tiêu</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chí</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chính</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1"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thời</a:t>
            </a:r>
            <a:r>
              <a:rPr kumimoji="0" lang="en-US" sz="1600" b="1"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1"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gian</a:t>
            </a:r>
            <a:r>
              <a:rPr kumimoji="0" lang="en-US" sz="1600" b="1"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thực</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hiện</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test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gắng</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sức</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đi</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bộ</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nhanh</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ESWT ở </a:t>
            </a:r>
            <a:r>
              <a:rPr kumimoji="0" lang="en-US" sz="1600" b="0" i="1" u="none" strike="noStrike" kern="1200" cap="none" spc="0" normalizeH="0" baseline="0" noProof="0" dirty="0" err="1">
                <a:ln>
                  <a:noFill/>
                </a:ln>
                <a:solidFill>
                  <a:srgbClr val="70AD47"/>
                </a:solidFill>
                <a:effectLst/>
                <a:uLnTx/>
                <a:uFillTx/>
                <a:latin typeface="Arial" panose="020B0604020202020204" pitchFamily="34" charset="0"/>
                <a:cs typeface="Arial" panose="020B0604020202020204" pitchFamily="34" charset="0"/>
              </a:rPr>
              <a:t>tuần</a:t>
            </a:r>
            <a:r>
              <a:rPr kumimoji="0" lang="en-US" sz="1600" b="0" i="1" u="none" strike="noStrike" kern="1200" cap="none" spc="0" normalizeH="0" baseline="0" noProof="0" dirty="0">
                <a:ln>
                  <a:noFill/>
                </a:ln>
                <a:solidFill>
                  <a:srgbClr val="70AD47"/>
                </a:solidFill>
                <a:effectLst/>
                <a:uLnTx/>
                <a:uFillTx/>
                <a:latin typeface="Arial" panose="020B0604020202020204" pitchFamily="34" charset="0"/>
                <a:cs typeface="Arial" panose="020B0604020202020204" pitchFamily="34" charset="0"/>
              </a:rPr>
              <a:t> 8</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Kết</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1"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quả</a:t>
            </a:r>
            <a:r>
              <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sử</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dụng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Olodaterol</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Respimat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được</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tham</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gia</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chương</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trình</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điều</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chỉnh</a:t>
            </a:r>
            <a:r>
              <a:rPr lang="en-US" sz="2400" dirty="0">
                <a:solidFill>
                  <a:prstClr val="black"/>
                </a:solidFill>
                <a:latin typeface="Arial" panose="020B0604020202020204" pitchFamily="34" charset="0"/>
                <a:cs typeface="Arial" panose="020B0604020202020204" pitchFamily="34" charset="0"/>
              </a:rPr>
              <a:t> </a:t>
            </a:r>
            <a:r>
              <a:rPr lang="en-US" sz="2400" dirty="0" err="1">
                <a:solidFill>
                  <a:prstClr val="black"/>
                </a:solidFill>
                <a:latin typeface="Arial" panose="020B0604020202020204" pitchFamily="34" charset="0"/>
                <a:cs typeface="Arial" panose="020B0604020202020204" pitchFamily="34" charset="0"/>
              </a:rPr>
              <a:t>hành</a:t>
            </a:r>
            <a:r>
              <a:rPr lang="en-US" sz="2400" dirty="0">
                <a:solidFill>
                  <a:prstClr val="black"/>
                </a:solidFill>
                <a:latin typeface="Arial" panose="020B0604020202020204" pitchFamily="34" charset="0"/>
                <a:cs typeface="Arial" panose="020B0604020202020204" pitchFamily="34" charset="0"/>
              </a:rPr>
              <a:t> vi + </a:t>
            </a:r>
            <a:r>
              <a:rPr lang="en-US" sz="2400" dirty="0" err="1">
                <a:solidFill>
                  <a:prstClr val="black"/>
                </a:solidFill>
                <a:latin typeface="Arial" panose="020B0604020202020204" pitchFamily="34" charset="0"/>
                <a:cs typeface="Arial" panose="020B0604020202020204" pitchFamily="34" charset="0"/>
              </a:rPr>
              <a:t>huấn</a:t>
            </a:r>
            <a:r>
              <a:rPr lang="en-US" sz="2400" dirty="0">
                <a:solidFill>
                  <a:prstClr val="black"/>
                </a:solidFill>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luyện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thể</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chất</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giúp</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tăng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gắng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sức</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sau</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8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tuần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tăng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45,8%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gắng</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sức</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so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nhóm</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dược</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1600" b="0" i="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endParaRPr lang="en-US" dirty="0"/>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65</a:t>
            </a:fld>
            <a:endParaRPr lang="en-US"/>
          </a:p>
        </p:txBody>
      </p:sp>
    </p:spTree>
    <p:extLst>
      <p:ext uri="{BB962C8B-B14F-4D97-AF65-F5344CB8AC3E}">
        <p14:creationId xmlns:p14="http://schemas.microsoft.com/office/powerpoint/2010/main" val="287320617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de-DE" alt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23690655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B050"/>
                </a:solidFill>
                <a:effectLst/>
                <a:uLnTx/>
                <a:uFillTx/>
                <a:latin typeface="Arial"/>
                <a:ea typeface="+mn-ea"/>
                <a:cs typeface="Arial"/>
              </a:rPr>
              <a:t>Tiotropium/</a:t>
            </a:r>
            <a:r>
              <a:rPr kumimoji="0" lang="en-GB" sz="1200" b="0" i="0" u="none" strike="noStrike" kern="1200" cap="none" spc="0" normalizeH="0" baseline="0" noProof="0" dirty="0" err="1">
                <a:ln>
                  <a:noFill/>
                </a:ln>
                <a:solidFill>
                  <a:srgbClr val="00B050"/>
                </a:solidFill>
                <a:effectLst/>
                <a:uLnTx/>
                <a:uFillTx/>
                <a:latin typeface="Arial"/>
                <a:ea typeface="+mn-ea"/>
                <a:cs typeface="Arial"/>
              </a:rPr>
              <a:t>Olodaterol</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cải</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thiện</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chất</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lượng</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cuộc</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sống</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bất</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kể</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bệnh</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nhân</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chưa</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được</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điều</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trị</a:t>
            </a:r>
            <a:r>
              <a:rPr kumimoji="0" lang="en-GB" sz="1200" b="0" i="0" u="none" strike="noStrike" kern="1200" cap="none" spc="0" normalizeH="0" baseline="0" noProof="0" dirty="0">
                <a:ln>
                  <a:noFill/>
                </a:ln>
                <a:solidFill>
                  <a:srgbClr val="00B050"/>
                </a:solidFill>
                <a:effectLst/>
                <a:uLnTx/>
                <a:uFillTx/>
                <a:latin typeface="Arial"/>
                <a:ea typeface="+mn-ea"/>
                <a:cs typeface="Arial"/>
              </a:rPr>
              <a:t> hay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đã</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dùng</a:t>
            </a:r>
            <a:r>
              <a:rPr kumimoji="0" lang="en-GB" sz="1200" b="0" i="0" u="none" strike="noStrike" kern="1200" cap="none" spc="0" normalizeH="0" baseline="0" noProof="0" dirty="0">
                <a:ln>
                  <a:noFill/>
                </a:ln>
                <a:solidFill>
                  <a:srgbClr val="00B050"/>
                </a:solidFill>
                <a:effectLst/>
                <a:uLnTx/>
                <a:uFillTx/>
                <a:latin typeface="Arial"/>
                <a:ea typeface="+mn-ea"/>
                <a:cs typeface="Arial"/>
              </a:rPr>
              <a:t> LAMA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trước</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nghiên</a:t>
            </a:r>
            <a:r>
              <a:rPr kumimoji="0" lang="en-GB" sz="1200" b="0" i="0" u="none" strike="noStrike" kern="1200" cap="none" spc="0" normalizeH="0" baseline="0" noProof="0" dirty="0">
                <a:ln>
                  <a:noFill/>
                </a:ln>
                <a:solidFill>
                  <a:srgbClr val="00B050"/>
                </a:solidFill>
                <a:effectLst/>
                <a:uLnTx/>
                <a:uFillTx/>
                <a:latin typeface="Arial"/>
                <a:ea typeface="+mn-ea"/>
                <a:cs typeface="Arial"/>
              </a:rPr>
              <a:t> </a:t>
            </a:r>
            <a:r>
              <a:rPr kumimoji="0" lang="en-GB" sz="1200" b="0" i="0" u="none" strike="noStrike" kern="1200" cap="none" spc="0" normalizeH="0" baseline="0" noProof="0" dirty="0" err="1">
                <a:ln>
                  <a:noFill/>
                </a:ln>
                <a:solidFill>
                  <a:srgbClr val="00B050"/>
                </a:solidFill>
                <a:effectLst/>
                <a:uLnTx/>
                <a:uFillTx/>
                <a:latin typeface="Arial"/>
                <a:ea typeface="+mn-ea"/>
                <a:cs typeface="Arial"/>
              </a:rPr>
              <a:t>cứu</a:t>
            </a:r>
            <a:r>
              <a:rPr kumimoji="0" lang="en-GB" sz="1200" b="0" i="0" u="none" strike="noStrike" kern="1200" cap="none" spc="0" normalizeH="0" baseline="0" noProof="0" dirty="0">
                <a:ln>
                  <a:noFill/>
                </a:ln>
                <a:solidFill>
                  <a:srgbClr val="00B050"/>
                </a:solidFill>
                <a:effectLst/>
                <a:uLnTx/>
                <a:uFillTx/>
                <a:latin typeface="Arial"/>
                <a:ea typeface="+mn-ea"/>
                <a:cs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tích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gộp</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4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thử</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nghiệm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(TONADO 1+2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OTEMTO 1+2)</a:t>
            </a:r>
            <a:r>
              <a:rPr kumimoji="0" lang="en-GB" alt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1078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chưa</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từng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LAMA,LABA,ICS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299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trước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giá</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chất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lượng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bằng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càng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thì</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chất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lượng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càng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Kết</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quả</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Tiotropium+Olodaterol</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chất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lượng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hơn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Tiotropium,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gần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60%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giảm</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4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ở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tuần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Kết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đồng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nhất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chưa</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hay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thuốc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trước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00B050"/>
              </a:solidFill>
              <a:effectLst/>
              <a:uLnTx/>
              <a:uFillTx/>
              <a:latin typeface="Arial"/>
              <a:ea typeface="+mn-ea"/>
              <a:cs typeface="Arial"/>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67</a:t>
            </a:fld>
            <a:endParaRPr lang="en-US"/>
          </a:p>
        </p:txBody>
      </p:sp>
    </p:spTree>
    <p:extLst>
      <p:ext uri="{BB962C8B-B14F-4D97-AF65-F5344CB8AC3E}">
        <p14:creationId xmlns:p14="http://schemas.microsoft.com/office/powerpoint/2010/main" val="9379443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Trên</a:t>
            </a:r>
            <a:r>
              <a:rPr lang="en-US" dirty="0"/>
              <a:t> </a:t>
            </a:r>
            <a:r>
              <a:rPr lang="en-US" dirty="0" err="1"/>
              <a:t>thực</a:t>
            </a:r>
            <a:r>
              <a:rPr lang="en-US" dirty="0"/>
              <a:t> </a:t>
            </a:r>
            <a:r>
              <a:rPr lang="en-US" dirty="0" err="1"/>
              <a:t>tế</a:t>
            </a:r>
            <a:r>
              <a:rPr lang="en-US" dirty="0"/>
              <a:t>, Tiotropium/</a:t>
            </a:r>
            <a:r>
              <a:rPr lang="en-US" dirty="0" err="1"/>
              <a:t>Olodaterol</a:t>
            </a:r>
            <a:r>
              <a:rPr lang="en-US" dirty="0"/>
              <a:t> Respimat </a:t>
            </a:r>
            <a:r>
              <a:rPr lang="en-US" dirty="0" err="1"/>
              <a:t>đã</a:t>
            </a:r>
            <a:r>
              <a:rPr lang="en-US" dirty="0"/>
              <a:t> </a:t>
            </a:r>
            <a:r>
              <a:rPr lang="en-US" dirty="0" err="1"/>
              <a:t>cho</a:t>
            </a:r>
            <a:r>
              <a:rPr lang="en-US" dirty="0"/>
              <a:t> </a:t>
            </a:r>
            <a:r>
              <a:rPr lang="en-US" dirty="0" err="1"/>
              <a:t>thấy</a:t>
            </a:r>
            <a:r>
              <a:rPr lang="en-US" dirty="0"/>
              <a:t> </a:t>
            </a:r>
            <a:r>
              <a:rPr lang="en-US" dirty="0" err="1"/>
              <a:t>khả</a:t>
            </a:r>
            <a:r>
              <a:rPr lang="en-US" dirty="0"/>
              <a:t> </a:t>
            </a:r>
            <a:r>
              <a:rPr lang="en-US" dirty="0" err="1"/>
              <a:t>năng</a:t>
            </a:r>
            <a:r>
              <a:rPr lang="en-US" dirty="0"/>
              <a:t> </a:t>
            </a:r>
            <a:r>
              <a:rPr lang="en-US" dirty="0" err="1"/>
              <a:t>cải</a:t>
            </a:r>
            <a:r>
              <a:rPr lang="en-US" dirty="0"/>
              <a:t> </a:t>
            </a:r>
            <a:r>
              <a:rPr lang="en-US" b="0" dirty="0" err="1"/>
              <a:t>thiện</a:t>
            </a:r>
            <a:r>
              <a:rPr lang="en-US" b="0" dirty="0"/>
              <a:t> </a:t>
            </a:r>
            <a:r>
              <a:rPr lang="en-GB" sz="1200" b="0" dirty="0" err="1">
                <a:solidFill>
                  <a:srgbClr val="00B050"/>
                </a:solidFill>
                <a:latin typeface="Arial"/>
                <a:cs typeface="Arial"/>
              </a:rPr>
              <a:t>chất</a:t>
            </a:r>
            <a:r>
              <a:rPr lang="en-GB" sz="1200" b="0" dirty="0">
                <a:solidFill>
                  <a:srgbClr val="00B050"/>
                </a:solidFill>
                <a:latin typeface="Arial"/>
                <a:cs typeface="Arial"/>
              </a:rPr>
              <a:t> </a:t>
            </a:r>
            <a:r>
              <a:rPr lang="en-GB" sz="1200" b="0" dirty="0" err="1">
                <a:solidFill>
                  <a:srgbClr val="00B050"/>
                </a:solidFill>
                <a:latin typeface="Arial"/>
                <a:cs typeface="Arial"/>
              </a:rPr>
              <a:t>lượng</a:t>
            </a:r>
            <a:r>
              <a:rPr lang="en-GB" sz="1200" b="0" dirty="0">
                <a:solidFill>
                  <a:srgbClr val="00B050"/>
                </a:solidFill>
                <a:latin typeface="Arial"/>
                <a:cs typeface="Arial"/>
              </a:rPr>
              <a:t> </a:t>
            </a:r>
            <a:r>
              <a:rPr lang="en-GB" sz="1200" b="0" dirty="0" err="1">
                <a:solidFill>
                  <a:srgbClr val="00B050"/>
                </a:solidFill>
                <a:latin typeface="Arial"/>
                <a:cs typeface="Arial"/>
              </a:rPr>
              <a:t>sống</a:t>
            </a:r>
            <a:r>
              <a:rPr lang="en-GB" sz="1200" b="0" dirty="0">
                <a:solidFill>
                  <a:srgbClr val="00B050"/>
                </a:solidFill>
                <a:latin typeface="Arial"/>
                <a:cs typeface="Arial"/>
              </a:rPr>
              <a:t>. </a:t>
            </a:r>
          </a:p>
          <a:p>
            <a:r>
              <a:rPr lang="en-US" sz="1200" b="0" i="0" u="none" strike="noStrike" baseline="0" dirty="0" err="1">
                <a:solidFill>
                  <a:srgbClr val="000000"/>
                </a:solidFill>
                <a:latin typeface="Arial" panose="020B0604020202020204" pitchFamily="34" charset="0"/>
                <a:cs typeface="Arial" panose="020B0604020202020204" pitchFamily="34" charset="0"/>
              </a:rPr>
              <a:t>Nghiên</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cứu</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đời</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thực</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quan</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sát</a:t>
            </a:r>
            <a:r>
              <a:rPr lang="en-US" sz="1200" b="0" i="0" u="none" strike="noStrike" baseline="0" dirty="0">
                <a:solidFill>
                  <a:srgbClr val="000000"/>
                </a:solidFill>
                <a:latin typeface="Arial" panose="020B0604020202020204" pitchFamily="34" charset="0"/>
                <a:cs typeface="Arial" panose="020B0604020202020204" pitchFamily="34" charset="0"/>
              </a:rPr>
              <a:t> 4819 </a:t>
            </a:r>
            <a:r>
              <a:rPr lang="en-US" sz="1200" b="0" i="0" u="none" strike="noStrike" baseline="0" dirty="0" err="1">
                <a:solidFill>
                  <a:srgbClr val="000000"/>
                </a:solidFill>
                <a:latin typeface="Arial" panose="020B0604020202020204" pitchFamily="34" charset="0"/>
                <a:cs typeface="Arial" panose="020B0604020202020204" pitchFamily="34" charset="0"/>
              </a:rPr>
              <a:t>bệnh</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nhân</a:t>
            </a:r>
            <a:r>
              <a:rPr lang="en-US" sz="1200" b="0" i="0" u="none" strike="noStrike" baseline="0" dirty="0">
                <a:solidFill>
                  <a:srgbClr val="000000"/>
                </a:solidFill>
                <a:latin typeface="Arial" panose="020B0604020202020204" pitchFamily="34" charset="0"/>
                <a:cs typeface="Arial" panose="020B0604020202020204" pitchFamily="34" charset="0"/>
              </a:rPr>
              <a:t> COPD </a:t>
            </a:r>
            <a:r>
              <a:rPr lang="en-US" sz="1200" b="0" i="0" u="none" strike="noStrike" baseline="0" dirty="0" err="1">
                <a:solidFill>
                  <a:srgbClr val="000000"/>
                </a:solidFill>
                <a:latin typeface="Arial" panose="020B0604020202020204" pitchFamily="34" charset="0"/>
                <a:cs typeface="Arial" panose="020B0604020202020204" pitchFamily="34" charset="0"/>
              </a:rPr>
              <a:t>mới</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sử</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dụng</a:t>
            </a:r>
            <a:r>
              <a:rPr lang="en-US" sz="1200" b="0" i="0" u="none" strike="noStrike" baseline="0" dirty="0">
                <a:solidFill>
                  <a:srgbClr val="000000"/>
                </a:solidFill>
                <a:latin typeface="Arial" panose="020B0604020202020204" pitchFamily="34" charset="0"/>
                <a:cs typeface="Arial" panose="020B0604020202020204" pitchFamily="34" charset="0"/>
              </a:rPr>
              <a:t> Tiotropium/</a:t>
            </a:r>
            <a:r>
              <a:rPr lang="en-US" sz="1200" b="0" i="0" u="none" strike="noStrike" baseline="0" dirty="0" err="1">
                <a:solidFill>
                  <a:srgbClr val="000000"/>
                </a:solidFill>
                <a:latin typeface="Arial" panose="020B0604020202020204" pitchFamily="34" charset="0"/>
                <a:cs typeface="Arial" panose="020B0604020202020204" pitchFamily="34" charset="0"/>
              </a:rPr>
              <a:t>Olodaterol</a:t>
            </a:r>
            <a:r>
              <a:rPr lang="en-US" sz="1200" b="0" i="0" u="none" strike="noStrike" baseline="0" dirty="0">
                <a:solidFill>
                  <a:srgbClr val="000000"/>
                </a:solidFill>
                <a:latin typeface="Arial" panose="020B0604020202020204" pitchFamily="34" charset="0"/>
                <a:cs typeface="Arial" panose="020B0604020202020204" pitchFamily="34" charset="0"/>
              </a:rPr>
              <a:t> Respimat. </a:t>
            </a:r>
            <a:r>
              <a:rPr lang="en-US" sz="1200" b="0" i="0" u="none" strike="noStrike" baseline="0" dirty="0" err="1">
                <a:solidFill>
                  <a:srgbClr val="000000"/>
                </a:solidFill>
                <a:latin typeface="Arial" panose="020B0604020202020204" pitchFamily="34" charset="0"/>
                <a:cs typeface="Arial" panose="020B0604020202020204" pitchFamily="34" charset="0"/>
              </a:rPr>
              <a:t>Tiêu</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chí</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chính</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điểm</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chất</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lượng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sống</a:t>
            </a:r>
            <a:r>
              <a:rPr lang="en-US" sz="1200" b="0" i="0" u="none" strike="noStrike" baseline="0" dirty="0">
                <a:solidFill>
                  <a:srgbClr val="000000"/>
                </a:solidFill>
                <a:latin typeface="Arial" panose="020B0604020202020204" pitchFamily="34" charset="0"/>
                <a:cs typeface="Arial" panose="020B0604020202020204" pitchFamily="34" charset="0"/>
              </a:rPr>
              <a:t> CCQ (</a:t>
            </a:r>
            <a:r>
              <a:rPr lang="en-US" sz="1200" b="0" i="0" u="none" strike="noStrike" baseline="0" dirty="0" err="1">
                <a:solidFill>
                  <a:srgbClr val="000000"/>
                </a:solidFill>
                <a:latin typeface="Arial" panose="020B0604020202020204" pitchFamily="34" charset="0"/>
                <a:cs typeface="Arial" panose="020B0604020202020204" pitchFamily="34" charset="0"/>
              </a:rPr>
              <a:t>càng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giảm</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thì</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chất</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lượng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sống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càng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tăng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và</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tỉ</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lệ</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đáp</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ứng</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điều</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0" dirty="0" err="1">
                <a:solidFill>
                  <a:srgbClr val="000000"/>
                </a:solidFill>
                <a:latin typeface="Arial" panose="020B0604020202020204" pitchFamily="34" charset="0"/>
                <a:cs typeface="Arial" panose="020B0604020202020204" pitchFamily="34" charset="0"/>
              </a:rPr>
              <a:t>trị</a:t>
            </a:r>
            <a:r>
              <a:rPr lang="en-US" sz="1200" b="0" i="0" u="none" strike="noStrike" baseline="0" dirty="0">
                <a:solidFill>
                  <a:srgbClr val="000000"/>
                </a:solidFill>
                <a:latin typeface="Arial" panose="020B0604020202020204" pitchFamily="34" charset="0"/>
                <a:cs typeface="Arial" panose="020B0604020202020204" pitchFamily="34" charset="0"/>
              </a:rPr>
              <a:t> </a:t>
            </a:r>
            <a:r>
              <a:rPr lang="en-US" sz="1200" b="0" i="0" u="none" strike="noStrike" baseline="30000" dirty="0">
                <a:solidFill>
                  <a:srgbClr val="000000"/>
                </a:solidFill>
                <a:latin typeface="Arial" panose="020B0604020202020204" pitchFamily="34" charset="0"/>
                <a:cs typeface="Arial" panose="020B0604020202020204" pitchFamily="34" charset="0"/>
              </a:rPr>
              <a:t> </a:t>
            </a:r>
            <a:r>
              <a:rPr lang="en-US" sz="1200" b="0" i="0" u="none" strike="noStrike" dirty="0">
                <a:solidFill>
                  <a:srgbClr val="000000"/>
                </a:solidFill>
                <a:latin typeface="Arial" panose="020B0604020202020204" pitchFamily="34" charset="0"/>
                <a:cs typeface="Arial" panose="020B0604020202020204" pitchFamily="34" charset="0"/>
              </a:rPr>
              <a:t>ở </a:t>
            </a:r>
            <a:r>
              <a:rPr lang="en-US" sz="1200" b="0" i="0" u="none" strike="noStrike" dirty="0" err="1">
                <a:solidFill>
                  <a:srgbClr val="000000"/>
                </a:solidFill>
                <a:latin typeface="Arial" panose="020B0604020202020204" pitchFamily="34" charset="0"/>
                <a:cs typeface="Arial" panose="020B0604020202020204" pitchFamily="34" charset="0"/>
              </a:rPr>
              <a:t>lần</a:t>
            </a:r>
            <a:r>
              <a:rPr lang="en-US" sz="1200" b="0" i="0" u="none" strike="noStrike" dirty="0">
                <a:solidFill>
                  <a:srgbClr val="000000"/>
                </a:solidFill>
                <a:latin typeface="Arial" panose="020B0604020202020204" pitchFamily="34" charset="0"/>
                <a:cs typeface="Arial" panose="020B0604020202020204" pitchFamily="34" charset="0"/>
              </a:rPr>
              <a:t> </a:t>
            </a:r>
            <a:r>
              <a:rPr lang="en-US" sz="1200" b="0" i="0" u="none" strike="noStrike" dirty="0" err="1">
                <a:solidFill>
                  <a:srgbClr val="000000"/>
                </a:solidFill>
                <a:latin typeface="Arial" panose="020B0604020202020204" pitchFamily="34" charset="0"/>
                <a:cs typeface="Arial" panose="020B0604020202020204" pitchFamily="34" charset="0"/>
              </a:rPr>
              <a:t>tái</a:t>
            </a:r>
            <a:r>
              <a:rPr lang="en-US" sz="1200" b="0" i="0" u="none" strike="noStrike" dirty="0">
                <a:solidFill>
                  <a:srgbClr val="000000"/>
                </a:solidFill>
                <a:latin typeface="Arial" panose="020B0604020202020204" pitchFamily="34" charset="0"/>
                <a:cs typeface="Arial" panose="020B0604020202020204" pitchFamily="34" charset="0"/>
              </a:rPr>
              <a:t> </a:t>
            </a:r>
            <a:r>
              <a:rPr lang="en-US" sz="1200" b="0" i="0" u="none" strike="noStrike" dirty="0" err="1">
                <a:solidFill>
                  <a:srgbClr val="000000"/>
                </a:solidFill>
                <a:latin typeface="Arial" panose="020B0604020202020204" pitchFamily="34" charset="0"/>
                <a:cs typeface="Arial" panose="020B0604020202020204" pitchFamily="34" charset="0"/>
              </a:rPr>
              <a:t>khám</a:t>
            </a:r>
            <a:r>
              <a:rPr lang="en-US" sz="1200" b="0" i="0" u="none" strike="noStrike" dirty="0">
                <a:solidFill>
                  <a:srgbClr val="000000"/>
                </a:solidFill>
                <a:latin typeface="Arial" panose="020B0604020202020204" pitchFamily="34" charset="0"/>
                <a:cs typeface="Arial" panose="020B0604020202020204" pitchFamily="34" charset="0"/>
              </a:rPr>
              <a:t> 2 (</a:t>
            </a:r>
            <a:r>
              <a:rPr lang="en-US" sz="1200" dirty="0" err="1">
                <a:latin typeface="Arial" panose="020B0604020202020204" pitchFamily="34" charset="0"/>
                <a:cs typeface="Arial" panose="020B0604020202020204" pitchFamily="34" charset="0"/>
              </a:rPr>
              <a:t>điểm</a:t>
            </a:r>
            <a:r>
              <a:rPr lang="en-US" sz="1200" dirty="0">
                <a:latin typeface="Arial" panose="020B0604020202020204" pitchFamily="34" charset="0"/>
                <a:cs typeface="Arial" panose="020B0604020202020204" pitchFamily="34" charset="0"/>
              </a:rPr>
              <a:t> CCQ </a:t>
            </a:r>
            <a:r>
              <a:rPr lang="en-US" sz="1200" dirty="0" err="1">
                <a:latin typeface="Arial" panose="020B0604020202020204" pitchFamily="34" charset="0"/>
                <a:cs typeface="Arial" panose="020B0604020202020204" pitchFamily="34" charset="0"/>
              </a:rPr>
              <a:t>giảm</a:t>
            </a:r>
            <a:r>
              <a:rPr lang="en-US" sz="1200" dirty="0">
                <a:latin typeface="Arial" panose="020B0604020202020204" pitchFamily="34" charset="0"/>
                <a:cs typeface="Arial" panose="020B0604020202020204" pitchFamily="34" charset="0"/>
              </a:rPr>
              <a:t> 0.4 </a:t>
            </a:r>
            <a:r>
              <a:rPr lang="en-US" sz="1200" dirty="0" err="1">
                <a:latin typeface="Arial" panose="020B0604020202020204" pitchFamily="34" charset="0"/>
                <a:cs typeface="Arial" panose="020B0604020202020204" pitchFamily="34" charset="0"/>
              </a:rPr>
              <a:t>điểm</a:t>
            </a:r>
            <a:r>
              <a:rPr lang="en-US" sz="1200" dirty="0">
                <a:latin typeface="Arial" panose="020B0604020202020204" pitchFamily="34" charset="0"/>
                <a:cs typeface="Arial" panose="020B0604020202020204" pitchFamily="34" charset="0"/>
              </a:rPr>
              <a:t> )</a:t>
            </a:r>
            <a:r>
              <a:rPr lang="en-US" sz="1200" b="0" i="0" u="none" strike="noStrike" dirty="0">
                <a:solidFill>
                  <a:srgbClr val="000000"/>
                </a:solidFill>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000000"/>
                </a:solidFill>
                <a:latin typeface="Arial" panose="020B0604020202020204" pitchFamily="34" charset="0"/>
                <a:cs typeface="Arial" panose="020B0604020202020204" pitchFamily="34" charset="0"/>
              </a:rPr>
              <a:t>Kết</a:t>
            </a:r>
            <a:r>
              <a:rPr lang="en-US" dirty="0">
                <a:solidFill>
                  <a:srgbClr val="000000"/>
                </a:solidFill>
                <a:latin typeface="Arial" panose="020B0604020202020204" pitchFamily="34" charset="0"/>
                <a:cs typeface="Arial" panose="020B0604020202020204" pitchFamily="34" charset="0"/>
              </a:rPr>
              <a:t> </a:t>
            </a:r>
            <a:r>
              <a:rPr lang="en-US" dirty="0" err="1">
                <a:solidFill>
                  <a:srgbClr val="000000"/>
                </a:solidFill>
                <a:latin typeface="Arial" panose="020B0604020202020204" pitchFamily="34" charset="0"/>
                <a:cs typeface="Arial" panose="020B0604020202020204" pitchFamily="34" charset="0"/>
              </a:rPr>
              <a:t>quả</a:t>
            </a:r>
            <a:r>
              <a:rPr lang="en-US" dirty="0">
                <a:solidFill>
                  <a:srgbClr val="000000"/>
                </a:solidFill>
                <a:latin typeface="Arial" panose="020B0604020202020204" pitchFamily="34" charset="0"/>
                <a:cs typeface="Arial" panose="020B0604020202020204" pitchFamily="34" charset="0"/>
              </a:rPr>
              <a:t>: Sau 6 </a:t>
            </a:r>
            <a:r>
              <a:rPr lang="en-US" dirty="0" err="1">
                <a:solidFill>
                  <a:srgbClr val="000000"/>
                </a:solidFill>
                <a:latin typeface="Arial" panose="020B0604020202020204" pitchFamily="34" charset="0"/>
                <a:cs typeface="Arial" panose="020B0604020202020204" pitchFamily="34" charset="0"/>
              </a:rPr>
              <a:t>tuần</a:t>
            </a:r>
            <a:r>
              <a:rPr lang="en-US" dirty="0">
                <a:solidFill>
                  <a:srgbClr val="000000"/>
                </a:solidFill>
                <a:latin typeface="Arial" panose="020B0604020202020204" pitchFamily="34" charset="0"/>
                <a:cs typeface="Arial" panose="020B0604020202020204" pitchFamily="34" charset="0"/>
              </a:rPr>
              <a:t>, </a:t>
            </a:r>
            <a:r>
              <a:rPr lang="en-US" b="1" dirty="0">
                <a:solidFill>
                  <a:srgbClr val="000000"/>
                </a:solidFill>
                <a:latin typeface="Arial" panose="020B0604020202020204" pitchFamily="34" charset="0"/>
                <a:cs typeface="Arial" panose="020B0604020202020204" pitchFamily="34" charset="0"/>
              </a:rPr>
              <a:t>81,4% </a:t>
            </a:r>
            <a:r>
              <a:rPr lang="en-US" b="1" dirty="0" err="1">
                <a:solidFill>
                  <a:srgbClr val="000000"/>
                </a:solidFill>
                <a:latin typeface="Arial" panose="020B0604020202020204" pitchFamily="34" charset="0"/>
                <a:cs typeface="Arial" panose="020B0604020202020204" pitchFamily="34" charset="0"/>
              </a:rPr>
              <a:t>bệnh</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nhân</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đáp</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ứng</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điều</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trị</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tốt</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với</a:t>
            </a:r>
            <a:r>
              <a:rPr lang="en-US" b="1" dirty="0">
                <a:solidFill>
                  <a:srgbClr val="000000"/>
                </a:solidFill>
                <a:latin typeface="Arial" panose="020B0604020202020204" pitchFamily="34" charset="0"/>
                <a:cs typeface="Arial" panose="020B0604020202020204" pitchFamily="34" charset="0"/>
              </a:rPr>
              <a:t> Tiotropium/</a:t>
            </a:r>
            <a:r>
              <a:rPr lang="en-US" b="1" dirty="0" err="1">
                <a:solidFill>
                  <a:srgbClr val="000000"/>
                </a:solidFill>
                <a:latin typeface="Arial" panose="020B0604020202020204" pitchFamily="34" charset="0"/>
                <a:cs typeface="Arial" panose="020B0604020202020204" pitchFamily="34" charset="0"/>
              </a:rPr>
              <a:t>Olodaterol</a:t>
            </a:r>
            <a:r>
              <a:rPr lang="en-US" b="1" dirty="0">
                <a:solidFill>
                  <a:srgbClr val="000000"/>
                </a:solidFill>
                <a:latin typeface="Arial" panose="020B0604020202020204" pitchFamily="34" charset="0"/>
                <a:cs typeface="Arial" panose="020B0604020202020204" pitchFamily="34" charset="0"/>
              </a:rPr>
              <a:t> Respimat</a:t>
            </a:r>
            <a:endParaRPr lang="en-US" b="1" dirty="0">
              <a:latin typeface="Arial" panose="020B0604020202020204" pitchFamily="34" charset="0"/>
              <a:cs typeface="Arial" panose="020B0604020202020204" pitchFamily="34" charset="0"/>
            </a:endParaRPr>
          </a:p>
          <a:p>
            <a:endParaRPr lang="en-US" b="0" dirty="0"/>
          </a:p>
        </p:txBody>
      </p:sp>
      <p:sp>
        <p:nvSpPr>
          <p:cNvPr id="4" name="Slide Number Placeholder 3"/>
          <p:cNvSpPr>
            <a:spLocks noGrp="1"/>
          </p:cNvSpPr>
          <p:nvPr>
            <p:ph type="sldNum" sz="quarter" idx="5"/>
          </p:nvPr>
        </p:nvSpPr>
        <p:spPr/>
        <p:txBody>
          <a:bodyPr/>
          <a:lstStyle/>
          <a:p>
            <a:fld id="{93BF370A-1D23-49A4-B2E7-5D0A110B58AF}" type="slidenum">
              <a:rPr lang="en-US" smtClean="0"/>
              <a:t>68</a:t>
            </a:fld>
            <a:endParaRPr lang="en-US"/>
          </a:p>
        </p:txBody>
      </p:sp>
    </p:spTree>
    <p:extLst>
      <p:ext uri="{BB962C8B-B14F-4D97-AF65-F5344CB8AC3E}">
        <p14:creationId xmlns:p14="http://schemas.microsoft.com/office/powerpoint/2010/main" val="15245638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Gần</a:t>
            </a:r>
            <a:r>
              <a:rPr lang="en-US" dirty="0"/>
              <a:t> </a:t>
            </a:r>
            <a:r>
              <a:rPr lang="en-US" dirty="0" err="1"/>
              <a:t>đây</a:t>
            </a:r>
            <a:r>
              <a:rPr lang="en-US" dirty="0"/>
              <a:t> </a:t>
            </a:r>
            <a:r>
              <a:rPr lang="en-US" dirty="0" err="1"/>
              <a:t>theo</a:t>
            </a:r>
            <a:r>
              <a:rPr lang="en-US" dirty="0"/>
              <a:t> </a:t>
            </a:r>
            <a:r>
              <a:rPr lang="en-US" dirty="0" err="1"/>
              <a:t>một</a:t>
            </a:r>
            <a:r>
              <a:rPr lang="en-US" dirty="0"/>
              <a:t> </a:t>
            </a:r>
            <a:r>
              <a:rPr lang="en-US" dirty="0" err="1"/>
              <a:t>dữ</a:t>
            </a:r>
            <a:r>
              <a:rPr lang="en-US" dirty="0"/>
              <a:t> </a:t>
            </a:r>
            <a:r>
              <a:rPr lang="en-US" dirty="0" err="1"/>
              <a:t>liệu</a:t>
            </a:r>
            <a:r>
              <a:rPr lang="en-US" dirty="0"/>
              <a:t> </a:t>
            </a:r>
            <a:r>
              <a:rPr lang="en-US" dirty="0" err="1"/>
              <a:t>thực</a:t>
            </a:r>
            <a:r>
              <a:rPr lang="en-US" dirty="0"/>
              <a:t> </a:t>
            </a:r>
            <a:r>
              <a:rPr lang="en-US" dirty="0" err="1"/>
              <a:t>tế</a:t>
            </a:r>
            <a:r>
              <a:rPr lang="en-US" dirty="0"/>
              <a:t> </a:t>
            </a:r>
            <a:r>
              <a:rPr lang="en-US" dirty="0" err="1"/>
              <a:t>về</a:t>
            </a:r>
            <a:r>
              <a:rPr lang="en-US" dirty="0"/>
              <a:t> </a:t>
            </a:r>
            <a:r>
              <a:rPr lang="en-US" dirty="0" err="1"/>
              <a:t>phản</a:t>
            </a:r>
            <a:r>
              <a:rPr lang="en-US" dirty="0"/>
              <a:t> </a:t>
            </a:r>
            <a:r>
              <a:rPr lang="en-US" dirty="0" err="1"/>
              <a:t>hồi</a:t>
            </a:r>
            <a:r>
              <a:rPr lang="en-US" dirty="0"/>
              <a:t> </a:t>
            </a:r>
            <a:r>
              <a:rPr lang="en-US" dirty="0" err="1"/>
              <a:t>của</a:t>
            </a:r>
            <a:r>
              <a:rPr lang="en-US" dirty="0"/>
              <a:t> 1351 </a:t>
            </a:r>
            <a:r>
              <a:rPr lang="en-US" dirty="0" err="1"/>
              <a:t>bệnh</a:t>
            </a:r>
            <a:r>
              <a:rPr lang="en-US" dirty="0"/>
              <a:t> </a:t>
            </a:r>
            <a:r>
              <a:rPr lang="en-US" dirty="0" err="1"/>
              <a:t>nhân</a:t>
            </a:r>
            <a:r>
              <a:rPr lang="en-US" dirty="0"/>
              <a:t> COPD </a:t>
            </a:r>
            <a:r>
              <a:rPr lang="en-US" dirty="0" err="1"/>
              <a:t>khi</a:t>
            </a:r>
            <a:r>
              <a:rPr lang="en-US" dirty="0"/>
              <a:t> </a:t>
            </a:r>
            <a:r>
              <a:rPr lang="en-US" dirty="0" err="1"/>
              <a:t>sử</a:t>
            </a:r>
            <a:r>
              <a:rPr lang="en-US" dirty="0"/>
              <a:t> </a:t>
            </a:r>
            <a:r>
              <a:rPr lang="en-US" dirty="0" err="1"/>
              <a:t>dụng</a:t>
            </a:r>
            <a:r>
              <a:rPr lang="en-US" dirty="0"/>
              <a:t> Tiotropium/</a:t>
            </a:r>
            <a:r>
              <a:rPr lang="en-US" dirty="0" err="1"/>
              <a:t>Olodaterol</a:t>
            </a:r>
            <a:r>
              <a:rPr lang="en-US" dirty="0"/>
              <a:t> Respimat, </a:t>
            </a:r>
            <a:r>
              <a:rPr lang="en-US" dirty="0" err="1"/>
              <a:t>đã</a:t>
            </a:r>
            <a:r>
              <a:rPr lang="en-US" dirty="0"/>
              <a:t> </a:t>
            </a:r>
            <a:r>
              <a:rPr lang="en-US" dirty="0" err="1"/>
              <a:t>cho</a:t>
            </a:r>
            <a:r>
              <a:rPr lang="en-US" dirty="0"/>
              <a:t> </a:t>
            </a:r>
            <a:r>
              <a:rPr lang="en-US" dirty="0" err="1"/>
              <a:t>những</a:t>
            </a:r>
            <a:r>
              <a:rPr lang="en-US" dirty="0"/>
              <a:t> </a:t>
            </a:r>
            <a:r>
              <a:rPr lang="en-US" dirty="0" err="1"/>
              <a:t>phản</a:t>
            </a:r>
            <a:r>
              <a:rPr lang="en-US" dirty="0"/>
              <a:t> </a:t>
            </a:r>
            <a:r>
              <a:rPr lang="en-US" dirty="0" err="1"/>
              <a:t>hồi</a:t>
            </a:r>
            <a:r>
              <a:rPr lang="en-US" dirty="0"/>
              <a:t> </a:t>
            </a:r>
            <a:r>
              <a:rPr lang="en-US" dirty="0" err="1"/>
              <a:t>tích</a:t>
            </a:r>
            <a:r>
              <a:rPr lang="en-US" dirty="0"/>
              <a:t> </a:t>
            </a:r>
            <a:r>
              <a:rPr lang="en-US" dirty="0" err="1"/>
              <a:t>cực</a:t>
            </a:r>
            <a:r>
              <a:rPr lang="en-US" dirty="0"/>
              <a:t> </a:t>
            </a:r>
            <a:r>
              <a:rPr lang="en-US" dirty="0" err="1"/>
              <a:t>khi</a:t>
            </a:r>
            <a:r>
              <a:rPr lang="en-US" dirty="0"/>
              <a:t> </a:t>
            </a:r>
            <a:r>
              <a:rPr lang="en-US" dirty="0" err="1"/>
              <a:t>thao</a:t>
            </a:r>
            <a:r>
              <a:rPr lang="en-US" dirty="0"/>
              <a:t> </a:t>
            </a:r>
            <a:r>
              <a:rPr lang="en-US" dirty="0" err="1"/>
              <a:t>tác</a:t>
            </a:r>
            <a:r>
              <a:rPr lang="en-US" dirty="0"/>
              <a:t> </a:t>
            </a:r>
            <a:r>
              <a:rPr lang="en-US" dirty="0" err="1"/>
              <a:t>với</a:t>
            </a:r>
            <a:r>
              <a:rPr lang="en-US" dirty="0"/>
              <a:t> Respimat, </a:t>
            </a:r>
            <a:r>
              <a:rPr lang="en-US" dirty="0" err="1"/>
              <a:t>cụ</a:t>
            </a:r>
            <a:r>
              <a:rPr lang="en-US" dirty="0"/>
              <a:t> </a:t>
            </a:r>
            <a:r>
              <a:rPr lang="en-US" dirty="0" err="1"/>
              <a:t>thể</a:t>
            </a:r>
            <a:r>
              <a:rPr lang="en-US" dirty="0"/>
              <a:t>:</a:t>
            </a:r>
          </a:p>
          <a:p>
            <a:pPr>
              <a:spcBef>
                <a:spcPts val="1200"/>
              </a:spcBef>
            </a:pPr>
            <a:r>
              <a:rPr lang="en-US" dirty="0" err="1"/>
              <a:t>Có</a:t>
            </a:r>
            <a:r>
              <a:rPr lang="en-US" dirty="0"/>
              <a:t> </a:t>
            </a:r>
            <a:r>
              <a:rPr lang="en-US" sz="1200" b="1" dirty="0">
                <a:solidFill>
                  <a:srgbClr val="FF0000"/>
                </a:solidFill>
              </a:rPr>
              <a:t>85,9% </a:t>
            </a:r>
            <a:r>
              <a:rPr lang="en-US" sz="1200" dirty="0" err="1"/>
              <a:t>bệnh</a:t>
            </a:r>
            <a:r>
              <a:rPr lang="en-US" sz="1200" dirty="0"/>
              <a:t> </a:t>
            </a:r>
            <a:r>
              <a:rPr lang="en-US" sz="1200" dirty="0" err="1"/>
              <a:t>nhân</a:t>
            </a:r>
            <a:r>
              <a:rPr lang="en-US" sz="1200" dirty="0"/>
              <a:t> </a:t>
            </a:r>
            <a:r>
              <a:rPr lang="en-US" sz="1200" dirty="0" err="1"/>
              <a:t>hài</a:t>
            </a:r>
            <a:r>
              <a:rPr lang="en-US" sz="1200" dirty="0"/>
              <a:t> </a:t>
            </a:r>
            <a:r>
              <a:rPr lang="en-US" sz="1200" dirty="0" err="1"/>
              <a:t>lòng</a:t>
            </a:r>
            <a:r>
              <a:rPr lang="en-US" sz="1200" dirty="0"/>
              <a:t> </a:t>
            </a:r>
            <a:r>
              <a:rPr lang="en-US" sz="1200" dirty="0" err="1"/>
              <a:t>hoặc</a:t>
            </a:r>
            <a:r>
              <a:rPr lang="en-US" sz="1200" dirty="0"/>
              <a:t> </a:t>
            </a:r>
            <a:r>
              <a:rPr lang="en-US" sz="1200" dirty="0" err="1"/>
              <a:t>rất</a:t>
            </a:r>
            <a:r>
              <a:rPr lang="en-US" sz="1200" dirty="0"/>
              <a:t> </a:t>
            </a:r>
            <a:r>
              <a:rPr lang="en-US" sz="1200" dirty="0" err="1"/>
              <a:t>hài</a:t>
            </a:r>
            <a:r>
              <a:rPr lang="en-US" sz="1200" dirty="0"/>
              <a:t> </a:t>
            </a:r>
            <a:r>
              <a:rPr lang="en-US" sz="1200" dirty="0" err="1"/>
              <a:t>lòng</a:t>
            </a:r>
            <a:r>
              <a:rPr lang="en-US" sz="1200" dirty="0"/>
              <a:t> </a:t>
            </a:r>
            <a:r>
              <a:rPr lang="en-US" sz="1200" dirty="0" err="1"/>
              <a:t>với</a:t>
            </a:r>
            <a:r>
              <a:rPr lang="en-US" sz="1200" dirty="0"/>
              <a:t> </a:t>
            </a:r>
            <a:r>
              <a:rPr lang="en-US" sz="1200" b="1" dirty="0" err="1">
                <a:solidFill>
                  <a:srgbClr val="FF0000"/>
                </a:solidFill>
              </a:rPr>
              <a:t>thao</a:t>
            </a:r>
            <a:r>
              <a:rPr lang="en-US" sz="1200" b="1" dirty="0">
                <a:solidFill>
                  <a:srgbClr val="FF0000"/>
                </a:solidFill>
              </a:rPr>
              <a:t> </a:t>
            </a:r>
            <a:r>
              <a:rPr lang="en-US" sz="1200" b="1" dirty="0" err="1">
                <a:solidFill>
                  <a:srgbClr val="FF0000"/>
                </a:solidFill>
              </a:rPr>
              <a:t>tác</a:t>
            </a:r>
            <a:r>
              <a:rPr lang="en-US" sz="1200" b="1" dirty="0">
                <a:solidFill>
                  <a:srgbClr val="FF0000"/>
                </a:solidFill>
              </a:rPr>
              <a:t> </a:t>
            </a:r>
            <a:r>
              <a:rPr lang="en-US" sz="1200" b="1" dirty="0" err="1">
                <a:solidFill>
                  <a:srgbClr val="FF0000"/>
                </a:solidFill>
              </a:rPr>
              <a:t>sử</a:t>
            </a:r>
            <a:r>
              <a:rPr lang="en-US" sz="1200" b="1" dirty="0">
                <a:solidFill>
                  <a:srgbClr val="FF0000"/>
                </a:solidFill>
              </a:rPr>
              <a:t> </a:t>
            </a:r>
            <a:r>
              <a:rPr lang="en-US" sz="1200" b="1" dirty="0" err="1">
                <a:solidFill>
                  <a:srgbClr val="FF0000"/>
                </a:solidFill>
              </a:rPr>
              <a:t>dụng</a:t>
            </a:r>
            <a:r>
              <a:rPr lang="en-US" sz="1200" b="1" dirty="0">
                <a:solidFill>
                  <a:srgbClr val="FF0000"/>
                </a:solidFill>
              </a:rPr>
              <a:t> </a:t>
            </a:r>
            <a:r>
              <a:rPr lang="en-US" sz="1200" dirty="0"/>
              <a:t>Respimat.</a:t>
            </a:r>
          </a:p>
          <a:p>
            <a:pPr>
              <a:spcBef>
                <a:spcPts val="1200"/>
              </a:spcBef>
            </a:pPr>
            <a:r>
              <a:rPr lang="en-US" sz="1200" b="1" dirty="0">
                <a:solidFill>
                  <a:srgbClr val="FF0000"/>
                </a:solidFill>
              </a:rPr>
              <a:t>88,4% </a:t>
            </a:r>
            <a:r>
              <a:rPr lang="en-US" sz="1200" dirty="0" err="1"/>
              <a:t>bệnh</a:t>
            </a:r>
            <a:r>
              <a:rPr lang="en-US" sz="1200" dirty="0"/>
              <a:t> </a:t>
            </a:r>
            <a:r>
              <a:rPr lang="en-US" sz="1200" dirty="0" err="1"/>
              <a:t>nhân</a:t>
            </a:r>
            <a:r>
              <a:rPr lang="en-US" sz="1200" dirty="0"/>
              <a:t> </a:t>
            </a:r>
            <a:r>
              <a:rPr lang="en-US" sz="1200" dirty="0" err="1"/>
              <a:t>hài</a:t>
            </a:r>
            <a:r>
              <a:rPr lang="en-US" sz="1200" dirty="0"/>
              <a:t> </a:t>
            </a:r>
            <a:r>
              <a:rPr lang="en-US" sz="1200" dirty="0" err="1"/>
              <a:t>lòng</a:t>
            </a:r>
            <a:r>
              <a:rPr lang="en-US" sz="1200" dirty="0"/>
              <a:t> </a:t>
            </a:r>
            <a:r>
              <a:rPr lang="en-US" sz="1200" dirty="0" err="1"/>
              <a:t>hoặc</a:t>
            </a:r>
            <a:r>
              <a:rPr lang="en-US" sz="1200" dirty="0"/>
              <a:t> </a:t>
            </a:r>
            <a:r>
              <a:rPr lang="en-US" sz="1200" dirty="0" err="1"/>
              <a:t>rất</a:t>
            </a:r>
            <a:r>
              <a:rPr lang="en-US" sz="1200" dirty="0"/>
              <a:t> </a:t>
            </a:r>
            <a:r>
              <a:rPr lang="en-US" sz="1200" dirty="0" err="1"/>
              <a:t>hài</a:t>
            </a:r>
            <a:r>
              <a:rPr lang="en-US" sz="1200" dirty="0"/>
              <a:t> </a:t>
            </a:r>
            <a:r>
              <a:rPr lang="en-US" sz="1200" dirty="0" err="1"/>
              <a:t>lòng</a:t>
            </a:r>
            <a:r>
              <a:rPr lang="en-US" sz="1200" dirty="0"/>
              <a:t> </a:t>
            </a:r>
            <a:r>
              <a:rPr lang="en-US" sz="1200" dirty="0" err="1"/>
              <a:t>với</a:t>
            </a:r>
            <a:r>
              <a:rPr lang="en-US" sz="1200" dirty="0"/>
              <a:t> </a:t>
            </a:r>
            <a:r>
              <a:rPr lang="en-US" sz="1200" dirty="0" err="1">
                <a:solidFill>
                  <a:srgbClr val="FF0000"/>
                </a:solidFill>
              </a:rPr>
              <a:t>việc</a:t>
            </a:r>
            <a:r>
              <a:rPr lang="en-US" sz="1200" dirty="0">
                <a:solidFill>
                  <a:srgbClr val="FF0000"/>
                </a:solidFill>
              </a:rPr>
              <a:t> </a:t>
            </a:r>
            <a:r>
              <a:rPr lang="en-US" sz="1200" b="1" dirty="0" err="1">
                <a:solidFill>
                  <a:srgbClr val="FF0000"/>
                </a:solidFill>
              </a:rPr>
              <a:t>hít</a:t>
            </a:r>
            <a:r>
              <a:rPr lang="en-US" sz="1200" b="1" dirty="0">
                <a:solidFill>
                  <a:srgbClr val="FF0000"/>
                </a:solidFill>
              </a:rPr>
              <a:t> </a:t>
            </a:r>
            <a:r>
              <a:rPr lang="en-US" sz="1200" b="1" dirty="0" err="1">
                <a:solidFill>
                  <a:srgbClr val="FF0000"/>
                </a:solidFill>
              </a:rPr>
              <a:t>vào</a:t>
            </a:r>
            <a:r>
              <a:rPr lang="en-US" sz="1200" b="1" dirty="0">
                <a:solidFill>
                  <a:srgbClr val="FF0000"/>
                </a:solidFill>
              </a:rPr>
              <a:t> </a:t>
            </a:r>
            <a:r>
              <a:rPr lang="en-US" sz="1200" dirty="0" err="1"/>
              <a:t>bằng</a:t>
            </a:r>
            <a:r>
              <a:rPr lang="en-US" sz="1200" dirty="0"/>
              <a:t> Respimat.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95,2% </a:t>
            </a:r>
            <a:r>
              <a:rPr lang="en-US" sz="1200" dirty="0" err="1"/>
              <a:t>bệnh</a:t>
            </a:r>
            <a:r>
              <a:rPr lang="en-US" sz="1200" dirty="0"/>
              <a:t> </a:t>
            </a:r>
            <a:r>
              <a:rPr lang="en-US" sz="1200" dirty="0" err="1"/>
              <a:t>nhân</a:t>
            </a:r>
            <a:r>
              <a:rPr lang="en-US" sz="1200" dirty="0"/>
              <a:t> </a:t>
            </a:r>
            <a:r>
              <a:rPr lang="en-US" sz="1200" dirty="0" err="1"/>
              <a:t>cho</a:t>
            </a:r>
            <a:r>
              <a:rPr lang="en-US" sz="1200" dirty="0"/>
              <a:t> </a:t>
            </a:r>
            <a:r>
              <a:rPr lang="en-US" sz="1200" dirty="0" err="1"/>
              <a:t>biết</a:t>
            </a:r>
            <a:r>
              <a:rPr lang="en-US" sz="1200" dirty="0"/>
              <a:t> </a:t>
            </a:r>
            <a:r>
              <a:rPr lang="en-US" sz="1200" dirty="0" err="1"/>
              <a:t>muốn</a:t>
            </a:r>
            <a:r>
              <a:rPr lang="en-US" sz="1200" dirty="0"/>
              <a:t> </a:t>
            </a:r>
            <a:r>
              <a:rPr lang="en-US" sz="1200" dirty="0" err="1">
                <a:solidFill>
                  <a:srgbClr val="FF0000"/>
                </a:solidFill>
              </a:rPr>
              <a:t>tiếp</a:t>
            </a:r>
            <a:r>
              <a:rPr lang="en-US" sz="1200" dirty="0">
                <a:solidFill>
                  <a:srgbClr val="FF0000"/>
                </a:solidFill>
              </a:rPr>
              <a:t> </a:t>
            </a:r>
            <a:r>
              <a:rPr lang="en-US" sz="1200" dirty="0" err="1">
                <a:solidFill>
                  <a:srgbClr val="FF0000"/>
                </a:solidFill>
              </a:rPr>
              <a:t>tục</a:t>
            </a:r>
            <a:r>
              <a:rPr lang="en-US" sz="1200" dirty="0">
                <a:solidFill>
                  <a:srgbClr val="FF0000"/>
                </a:solidFill>
              </a:rPr>
              <a:t> </a:t>
            </a:r>
            <a:r>
              <a:rPr lang="en-US" sz="1200" dirty="0" err="1">
                <a:solidFill>
                  <a:srgbClr val="FF0000"/>
                </a:solidFill>
              </a:rPr>
              <a:t>điều</a:t>
            </a:r>
            <a:r>
              <a:rPr lang="en-US" sz="1200" dirty="0">
                <a:solidFill>
                  <a:srgbClr val="FF0000"/>
                </a:solidFill>
              </a:rPr>
              <a:t> </a:t>
            </a:r>
            <a:r>
              <a:rPr lang="en-US" sz="1200" dirty="0" err="1">
                <a:solidFill>
                  <a:srgbClr val="FF0000"/>
                </a:solidFill>
              </a:rPr>
              <a:t>trị</a:t>
            </a:r>
            <a:r>
              <a:rPr lang="en-US" sz="1200" dirty="0">
                <a:solidFill>
                  <a:srgbClr val="FF0000"/>
                </a:solidFill>
              </a:rPr>
              <a:t> </a:t>
            </a:r>
            <a:r>
              <a:rPr lang="en-US" sz="1200" dirty="0" err="1"/>
              <a:t>với</a:t>
            </a:r>
            <a:r>
              <a:rPr lang="en-US" sz="1200" dirty="0"/>
              <a:t> tiotropium/</a:t>
            </a:r>
            <a:r>
              <a:rPr lang="en-US" sz="1200" dirty="0" err="1"/>
              <a:t>olodaterol</a:t>
            </a:r>
            <a:r>
              <a:rPr lang="en-US" sz="1200" dirty="0"/>
              <a:t>.</a:t>
            </a:r>
          </a:p>
          <a:p>
            <a:endParaRPr lang="en-US" dirty="0"/>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69</a:t>
            </a:fld>
            <a:endParaRPr lang="en-US"/>
          </a:p>
        </p:txBody>
      </p:sp>
    </p:spTree>
    <p:extLst>
      <p:ext uri="{BB962C8B-B14F-4D97-AF65-F5344CB8AC3E}">
        <p14:creationId xmlns:p14="http://schemas.microsoft.com/office/powerpoint/2010/main" val="13399307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Không</a:t>
            </a:r>
            <a:r>
              <a:rPr lang="en-US" dirty="0"/>
              <a:t> </a:t>
            </a:r>
            <a:r>
              <a:rPr lang="en-US" dirty="0" err="1"/>
              <a:t>có</a:t>
            </a:r>
            <a:r>
              <a:rPr lang="en-US" dirty="0"/>
              <a:t> </a:t>
            </a:r>
            <a:r>
              <a:rPr lang="en-US" dirty="0" err="1"/>
              <a:t>nhiều</a:t>
            </a:r>
            <a:r>
              <a:rPr lang="en-US" dirty="0"/>
              <a:t> </a:t>
            </a:r>
            <a:r>
              <a:rPr lang="en-US" dirty="0" err="1"/>
              <a:t>nghiên</a:t>
            </a:r>
            <a:r>
              <a:rPr lang="en-US" dirty="0"/>
              <a:t> </a:t>
            </a:r>
            <a:r>
              <a:rPr lang="en-US" dirty="0" err="1"/>
              <a:t>cứu</a:t>
            </a:r>
            <a:r>
              <a:rPr lang="en-US" dirty="0"/>
              <a:t> head-to-head </a:t>
            </a:r>
            <a:r>
              <a:rPr lang="en-US" dirty="0" err="1"/>
              <a:t>giữa</a:t>
            </a:r>
            <a:r>
              <a:rPr lang="en-US" dirty="0"/>
              <a:t> </a:t>
            </a:r>
            <a:r>
              <a:rPr lang="en-US" dirty="0" err="1"/>
              <a:t>các</a:t>
            </a:r>
            <a:r>
              <a:rPr lang="en-US" dirty="0"/>
              <a:t> LAMA/LABA FDC, </a:t>
            </a:r>
            <a:r>
              <a:rPr lang="en-US" dirty="0" err="1"/>
              <a:t>vì</a:t>
            </a:r>
            <a:r>
              <a:rPr lang="en-US" dirty="0"/>
              <a:t> </a:t>
            </a:r>
            <a:r>
              <a:rPr lang="en-US" dirty="0" err="1"/>
              <a:t>thế</a:t>
            </a:r>
            <a:r>
              <a:rPr lang="en-US" dirty="0"/>
              <a:t> </a:t>
            </a:r>
            <a:r>
              <a:rPr lang="en-US" dirty="0" err="1"/>
              <a:t>tác</a:t>
            </a:r>
            <a:r>
              <a:rPr lang="en-US" dirty="0"/>
              <a:t> </a:t>
            </a:r>
            <a:r>
              <a:rPr lang="en-US" dirty="0" err="1"/>
              <a:t>giả</a:t>
            </a:r>
            <a:r>
              <a:rPr lang="en-US" dirty="0"/>
              <a:t> </a:t>
            </a:r>
            <a:r>
              <a:rPr lang="en-US" sz="1200" dirty="0" err="1">
                <a:solidFill>
                  <a:schemeClr val="bg1">
                    <a:lumMod val="65000"/>
                  </a:schemeClr>
                </a:solidFill>
                <a:latin typeface="Arial" panose="020B0604020202020204" pitchFamily="34" charset="0"/>
                <a:cs typeface="Arial" panose="020B0604020202020204" pitchFamily="34" charset="0"/>
              </a:rPr>
              <a:t>Rogliani</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và</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cộng</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sự</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đã</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tiến</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hành</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một</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phân</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tích</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gộp</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mạng</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lưới</a:t>
            </a:r>
            <a:r>
              <a:rPr lang="en-US" sz="1200" dirty="0">
                <a:solidFill>
                  <a:schemeClr val="bg1">
                    <a:lumMod val="65000"/>
                  </a:schemeClr>
                </a:solidFill>
                <a:latin typeface="Arial" panose="020B0604020202020204" pitchFamily="34" charset="0"/>
                <a:cs typeface="Arial" panose="020B0604020202020204" pitchFamily="34" charset="0"/>
              </a:rPr>
              <a:t> (network meta-analysis) </a:t>
            </a:r>
            <a:r>
              <a:rPr lang="en-US" sz="1200" dirty="0" err="1">
                <a:solidFill>
                  <a:schemeClr val="bg1">
                    <a:lumMod val="65000"/>
                  </a:schemeClr>
                </a:solidFill>
                <a:latin typeface="Arial" panose="020B0604020202020204" pitchFamily="34" charset="0"/>
                <a:cs typeface="Arial" panose="020B0604020202020204" pitchFamily="34" charset="0"/>
              </a:rPr>
              <a:t>gồm</a:t>
            </a:r>
            <a:r>
              <a:rPr lang="en-US" sz="1200" dirty="0">
                <a:solidFill>
                  <a:schemeClr val="bg1">
                    <a:lumMod val="65000"/>
                  </a:schemeClr>
                </a:solidFill>
                <a:latin typeface="Arial" panose="020B0604020202020204" pitchFamily="34" charset="0"/>
                <a:cs typeface="Arial" panose="020B0604020202020204" pitchFamily="34" charset="0"/>
              </a:rPr>
              <a:t> 22 </a:t>
            </a:r>
            <a:r>
              <a:rPr lang="en-US" sz="1200" dirty="0" err="1">
                <a:solidFill>
                  <a:schemeClr val="bg1">
                    <a:lumMod val="65000"/>
                  </a:schemeClr>
                </a:solidFill>
                <a:latin typeface="Arial" panose="020B0604020202020204" pitchFamily="34" charset="0"/>
                <a:cs typeface="Arial" panose="020B0604020202020204" pitchFamily="34" charset="0"/>
              </a:rPr>
              <a:t>thử</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nghiệm</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lâm</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sàng</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với</a:t>
            </a:r>
            <a:r>
              <a:rPr lang="en-US" sz="1200" dirty="0">
                <a:solidFill>
                  <a:schemeClr val="bg1">
                    <a:lumMod val="65000"/>
                  </a:schemeClr>
                </a:solidFill>
                <a:latin typeface="Arial" panose="020B0604020202020204" pitchFamily="34" charset="0"/>
                <a:cs typeface="Arial" panose="020B0604020202020204" pitchFamily="34" charset="0"/>
              </a:rPr>
              <a:t> 12,136 </a:t>
            </a:r>
            <a:r>
              <a:rPr lang="en-US" sz="1200" dirty="0" err="1">
                <a:solidFill>
                  <a:schemeClr val="bg1">
                    <a:lumMod val="65000"/>
                  </a:schemeClr>
                </a:solidFill>
                <a:latin typeface="Arial" panose="020B0604020202020204" pitchFamily="34" charset="0"/>
                <a:cs typeface="Arial" panose="020B0604020202020204" pitchFamily="34" charset="0"/>
              </a:rPr>
              <a:t>bệnh</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nhân</a:t>
            </a:r>
            <a:r>
              <a:rPr lang="en-US" sz="1200" dirty="0">
                <a:solidFill>
                  <a:schemeClr val="bg1">
                    <a:lumMod val="65000"/>
                  </a:schemeClr>
                </a:solidFill>
                <a:latin typeface="Arial" panose="020B0604020202020204" pitchFamily="34" charset="0"/>
                <a:cs typeface="Arial" panose="020B0604020202020204" pitchFamily="34" charset="0"/>
              </a:rPr>
              <a:t> COPD, </a:t>
            </a:r>
            <a:r>
              <a:rPr lang="en-US" sz="1200" dirty="0" err="1">
                <a:solidFill>
                  <a:schemeClr val="bg1">
                    <a:lumMod val="65000"/>
                  </a:schemeClr>
                </a:solidFill>
                <a:latin typeface="Arial" panose="020B0604020202020204" pitchFamily="34" charset="0"/>
                <a:cs typeface="Arial" panose="020B0604020202020204" pitchFamily="34" charset="0"/>
              </a:rPr>
              <a:t>nhằm</a:t>
            </a:r>
            <a:r>
              <a:rPr lang="en-US" sz="1200" dirty="0">
                <a:solidFill>
                  <a:schemeClr val="bg1">
                    <a:lumMod val="65000"/>
                  </a:schemeClr>
                </a:solidFill>
                <a:latin typeface="Arial" panose="020B0604020202020204" pitchFamily="34" charset="0"/>
                <a:cs typeface="Arial" panose="020B0604020202020204" pitchFamily="34" charset="0"/>
              </a:rPr>
              <a:t> so </a:t>
            </a:r>
            <a:r>
              <a:rPr lang="en-US" sz="1200" dirty="0" err="1">
                <a:solidFill>
                  <a:schemeClr val="bg1">
                    <a:lumMod val="65000"/>
                  </a:schemeClr>
                </a:solidFill>
                <a:latin typeface="Arial" panose="020B0604020202020204" pitchFamily="34" charset="0"/>
                <a:cs typeface="Arial" panose="020B0604020202020204" pitchFamily="34" charset="0"/>
              </a:rPr>
              <a:t>sánh</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hiệu</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quả</a:t>
            </a:r>
            <a:r>
              <a:rPr lang="en-US" sz="1200" dirty="0">
                <a:solidFill>
                  <a:schemeClr val="bg1">
                    <a:lumMod val="65000"/>
                  </a:schemeClr>
                </a:solidFill>
                <a:latin typeface="Arial" panose="020B0604020202020204" pitchFamily="34" charset="0"/>
                <a:cs typeface="Arial" panose="020B0604020202020204" pitchFamily="34" charset="0"/>
              </a:rPr>
              <a:t>-an </a:t>
            </a:r>
            <a:r>
              <a:rPr lang="en-US" sz="1200" dirty="0" err="1">
                <a:solidFill>
                  <a:schemeClr val="bg1">
                    <a:lumMod val="65000"/>
                  </a:schemeClr>
                </a:solidFill>
                <a:latin typeface="Arial" panose="020B0604020202020204" pitchFamily="34" charset="0"/>
                <a:cs typeface="Arial" panose="020B0604020202020204" pitchFamily="34" charset="0"/>
              </a:rPr>
              <a:t>toàn</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giữa</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các</a:t>
            </a:r>
            <a:r>
              <a:rPr lang="en-US" sz="1200" dirty="0">
                <a:solidFill>
                  <a:schemeClr val="bg1">
                    <a:lumMod val="65000"/>
                  </a:schemeClr>
                </a:solidFill>
                <a:latin typeface="Arial" panose="020B0604020202020204" pitchFamily="34" charset="0"/>
                <a:cs typeface="Arial" panose="020B0604020202020204" pitchFamily="34" charset="0"/>
              </a:rPr>
              <a:t> LAMA/LABA.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err="1">
                <a:solidFill>
                  <a:schemeClr val="bg1">
                    <a:lumMod val="65000"/>
                  </a:schemeClr>
                </a:solidFill>
                <a:latin typeface="Arial" panose="020B0604020202020204" pitchFamily="34" charset="0"/>
                <a:cs typeface="Arial" panose="020B0604020202020204" pitchFamily="34" charset="0"/>
              </a:rPr>
              <a:t>Tiêu</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chí</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nghiên</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cứu</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đó</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là</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điểm</a:t>
            </a:r>
            <a:r>
              <a:rPr lang="en-US" sz="1200" dirty="0">
                <a:solidFill>
                  <a:schemeClr val="bg1">
                    <a:lumMod val="65000"/>
                  </a:schemeClr>
                </a:solidFill>
                <a:latin typeface="Arial" panose="020B0604020202020204" pitchFamily="34" charset="0"/>
                <a:cs typeface="Arial" panose="020B0604020202020204" pitchFamily="34" charset="0"/>
              </a:rPr>
              <a:t> </a:t>
            </a:r>
            <a:r>
              <a:rPr lang="en-US" sz="1200" dirty="0" err="1">
                <a:solidFill>
                  <a:schemeClr val="bg1">
                    <a:lumMod val="65000"/>
                  </a:schemeClr>
                </a:solidFill>
                <a:latin typeface="Arial" panose="020B0604020202020204" pitchFamily="34" charset="0"/>
                <a:cs typeface="Arial" panose="020B0604020202020204" pitchFamily="34" charset="0"/>
              </a:rPr>
              <a:t>IBiS</a:t>
            </a:r>
            <a:r>
              <a:rPr lang="en-US" sz="1200" dirty="0">
                <a:solidFill>
                  <a:schemeClr val="bg1">
                    <a:lumMod val="65000"/>
                  </a:schemeClr>
                </a:solidFill>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cho</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biết</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thứ</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hạng</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của</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một</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LAMA/LABA FDC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về</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hiệu</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quả</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và</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an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toàn</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IBiS</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là</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kết</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hợp</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4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SUCRA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của</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mỗi</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biến</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số</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sau</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thay</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đổi</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FEV1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đáy</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so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với</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ban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đầu</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SGRQ,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nguy</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cơ</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biến</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cố</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bất</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lợi</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tim</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mạch</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IBiS</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được</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biểu</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thị</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trên</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biểu</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đồ</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mạng</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nhện</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(radar chart),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tỉ</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lệ</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phần</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trăm</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diện</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tích</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chiếm</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bởi</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biểu</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đồ</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này</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càng</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lớn</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thì</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LAMA/LABA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đó</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có</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hiệu</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quả</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và</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an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toàn</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càng</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cao</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Kết</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quả</a:t>
            </a:r>
            <a:r>
              <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lang="en-US" b="1" dirty="0">
                <a:solidFill>
                  <a:srgbClr val="FF0000"/>
                </a:solidFill>
                <a:latin typeface="Arial" panose="020B0604020202020204" pitchFamily="34" charset="0"/>
                <a:cs typeface="Arial" panose="020B0604020202020204" pitchFamily="34" charset="0"/>
              </a:rPr>
              <a:t>So </a:t>
            </a:r>
            <a:r>
              <a:rPr lang="en-US" b="1" dirty="0" err="1">
                <a:solidFill>
                  <a:srgbClr val="FF0000"/>
                </a:solidFill>
                <a:latin typeface="Arial" panose="020B0604020202020204" pitchFamily="34" charset="0"/>
                <a:cs typeface="Arial" panose="020B0604020202020204" pitchFamily="34" charset="0"/>
              </a:rPr>
              <a:t>với</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các</a:t>
            </a:r>
            <a:r>
              <a:rPr lang="en-US" b="1" dirty="0">
                <a:solidFill>
                  <a:srgbClr val="FF0000"/>
                </a:solidFill>
                <a:latin typeface="Arial" panose="020B0604020202020204" pitchFamily="34" charset="0"/>
                <a:cs typeface="Arial" panose="020B0604020202020204" pitchFamily="34" charset="0"/>
              </a:rPr>
              <a:t> LAMA/LABA </a:t>
            </a:r>
            <a:r>
              <a:rPr lang="en-US" b="1" dirty="0" err="1">
                <a:solidFill>
                  <a:srgbClr val="FF0000"/>
                </a:solidFill>
                <a:latin typeface="Arial" panose="020B0604020202020204" pitchFamily="34" charset="0"/>
                <a:cs typeface="Arial" panose="020B0604020202020204" pitchFamily="34" charset="0"/>
              </a:rPr>
              <a:t>khác</a:t>
            </a:r>
            <a:r>
              <a:rPr lang="en-US" b="1" dirty="0">
                <a:solidFill>
                  <a:srgbClr val="FF0000"/>
                </a:solidFill>
                <a:latin typeface="Arial" panose="020B0604020202020204" pitchFamily="34" charset="0"/>
                <a:cs typeface="Arial" panose="020B0604020202020204" pitchFamily="34" charset="0"/>
              </a:rPr>
              <a:t>, Tiotropium/</a:t>
            </a:r>
            <a:r>
              <a:rPr lang="en-US" b="1" dirty="0" err="1">
                <a:solidFill>
                  <a:srgbClr val="FF0000"/>
                </a:solidFill>
                <a:latin typeface="Arial" panose="020B0604020202020204" pitchFamily="34" charset="0"/>
                <a:cs typeface="Arial" panose="020B0604020202020204" pitchFamily="34" charset="0"/>
              </a:rPr>
              <a:t>Olodaterol</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có</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điểm</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số</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hiệu</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quả</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và</a:t>
            </a:r>
            <a:r>
              <a:rPr lang="en-US" b="1" dirty="0">
                <a:solidFill>
                  <a:srgbClr val="FF0000"/>
                </a:solidFill>
                <a:latin typeface="Arial" panose="020B0604020202020204" pitchFamily="34" charset="0"/>
                <a:cs typeface="Arial" panose="020B0604020202020204" pitchFamily="34" charset="0"/>
              </a:rPr>
              <a:t> an </a:t>
            </a:r>
            <a:r>
              <a:rPr lang="en-US" b="1" dirty="0" err="1">
                <a:solidFill>
                  <a:srgbClr val="FF0000"/>
                </a:solidFill>
                <a:latin typeface="Arial" panose="020B0604020202020204" pitchFamily="34" charset="0"/>
                <a:cs typeface="Arial" panose="020B0604020202020204" pitchFamily="34" charset="0"/>
              </a:rPr>
              <a:t>toàn</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cao</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nhất</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với</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IBiS</a:t>
            </a:r>
            <a:r>
              <a:rPr lang="en-US" b="1" dirty="0">
                <a:solidFill>
                  <a:srgbClr val="FF0000"/>
                </a:solidFill>
                <a:latin typeface="Arial" panose="020B0604020202020204" pitchFamily="34" charset="0"/>
                <a:cs typeface="Arial" panose="020B0604020202020204" pitchFamily="34" charset="0"/>
              </a:rPr>
              <a:t> = 66,83%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71</a:t>
            </a:fld>
            <a:endParaRPr lang="en-US"/>
          </a:p>
        </p:txBody>
      </p:sp>
    </p:spTree>
    <p:extLst>
      <p:ext uri="{BB962C8B-B14F-4D97-AF65-F5344CB8AC3E}">
        <p14:creationId xmlns:p14="http://schemas.microsoft.com/office/powerpoint/2010/main" val="366890261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dirty="0"/>
              <a:t> </a:t>
            </a:r>
            <a:r>
              <a:rPr lang="en-US" dirty="0" err="1"/>
              <a:t>dữ</a:t>
            </a:r>
            <a:r>
              <a:rPr lang="en-US" dirty="0"/>
              <a:t> </a:t>
            </a:r>
            <a:r>
              <a:rPr lang="en-US" dirty="0" err="1"/>
              <a:t>liệu</a:t>
            </a:r>
            <a:r>
              <a:rPr lang="en-US" dirty="0"/>
              <a:t> </a:t>
            </a:r>
            <a:r>
              <a:rPr lang="en-US" dirty="0" err="1"/>
              <a:t>đời</a:t>
            </a:r>
            <a:r>
              <a:rPr lang="en-US" dirty="0"/>
              <a:t> </a:t>
            </a:r>
            <a:r>
              <a:rPr lang="en-US" dirty="0" err="1"/>
              <a:t>thực</a:t>
            </a:r>
            <a:r>
              <a:rPr lang="en-US" dirty="0"/>
              <a:t> so </a:t>
            </a:r>
            <a:r>
              <a:rPr lang="en-US" dirty="0" err="1"/>
              <a:t>sánh</a:t>
            </a:r>
            <a:r>
              <a:rPr lang="en-US" dirty="0"/>
              <a:t> </a:t>
            </a:r>
            <a:r>
              <a:rPr lang="en-US" dirty="0" err="1"/>
              <a:t>các</a:t>
            </a:r>
            <a:r>
              <a:rPr lang="en-US" dirty="0"/>
              <a:t> LAMA/LABA </a:t>
            </a:r>
            <a:r>
              <a:rPr lang="en-US" dirty="0" err="1"/>
              <a:t>trên</a:t>
            </a:r>
            <a:r>
              <a:rPr lang="en-US" dirty="0"/>
              <a:t> 536 </a:t>
            </a:r>
            <a:r>
              <a:rPr lang="en-US" dirty="0" err="1"/>
              <a:t>bệnh</a:t>
            </a:r>
            <a:r>
              <a:rPr lang="en-US" dirty="0"/>
              <a:t> </a:t>
            </a:r>
            <a:r>
              <a:rPr lang="en-US" dirty="0" err="1"/>
              <a:t>nhân</a:t>
            </a:r>
            <a:r>
              <a:rPr lang="en-US" dirty="0"/>
              <a:t> COPD </a:t>
            </a:r>
            <a:r>
              <a:rPr lang="en-US" dirty="0" err="1"/>
              <a:t>trong</a:t>
            </a:r>
            <a:r>
              <a:rPr lang="en-US" dirty="0"/>
              <a:t> </a:t>
            </a:r>
            <a:r>
              <a:rPr lang="en-US" dirty="0" err="1"/>
              <a:t>vòng</a:t>
            </a:r>
            <a:r>
              <a:rPr lang="en-US" dirty="0"/>
              <a:t> 12 </a:t>
            </a:r>
            <a:r>
              <a:rPr lang="en-US" dirty="0" err="1"/>
              <a:t>tháng</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Kết</a:t>
            </a:r>
            <a:r>
              <a:rPr lang="en-US" dirty="0"/>
              <a:t> </a:t>
            </a:r>
            <a:r>
              <a:rPr lang="en-US" dirty="0" err="1"/>
              <a:t>quả</a:t>
            </a:r>
            <a:r>
              <a:rPr lang="en-US" dirty="0"/>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Tiotropium+Olodaterol</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cải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thiện</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FEV1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FVC (p&lt; 0.0001),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điểm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khó</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thở</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CAT (p &lt; 0.03),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tỉ</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lệ</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đợt</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cấp</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(p = 0.01) so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các</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LAMA/LABA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khác</a:t>
            </a:r>
            <a:endPar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72</a:t>
            </a:fld>
            <a:endParaRPr lang="en-US"/>
          </a:p>
        </p:txBody>
      </p:sp>
    </p:spTree>
    <p:extLst>
      <p:ext uri="{BB962C8B-B14F-4D97-AF65-F5344CB8AC3E}">
        <p14:creationId xmlns:p14="http://schemas.microsoft.com/office/powerpoint/2010/main" val="28925056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1" dirty="0">
                <a:solidFill>
                  <a:srgbClr val="00B050"/>
                </a:solidFill>
                <a:latin typeface="Arial"/>
                <a:ea typeface="+mn-ea"/>
                <a:cs typeface="Arial"/>
              </a:rPr>
              <a:t>Tiotropium/</a:t>
            </a:r>
            <a:r>
              <a:rPr lang="en-GB" sz="1200" b="1" dirty="0" err="1">
                <a:solidFill>
                  <a:srgbClr val="00B050"/>
                </a:solidFill>
                <a:latin typeface="Arial"/>
                <a:ea typeface="+mn-ea"/>
                <a:cs typeface="Arial"/>
              </a:rPr>
              <a:t>Olodaterol</a:t>
            </a:r>
            <a:r>
              <a:rPr lang="en-GB" sz="1200" b="1" dirty="0">
                <a:solidFill>
                  <a:srgbClr val="00B050"/>
                </a:solidFill>
                <a:latin typeface="Arial"/>
                <a:ea typeface="+mn-ea"/>
                <a:cs typeface="Arial"/>
              </a:rPr>
              <a:t> Respimat </a:t>
            </a:r>
            <a:r>
              <a:rPr lang="en-GB" sz="1200" b="1" dirty="0" err="1">
                <a:solidFill>
                  <a:srgbClr val="00B050"/>
                </a:solidFill>
                <a:latin typeface="Arial"/>
                <a:ea typeface="+mn-ea"/>
                <a:cs typeface="Arial"/>
              </a:rPr>
              <a:t>giảm</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nguy</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cơ</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đợt</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cấp</a:t>
            </a:r>
            <a:r>
              <a:rPr lang="en-GB" sz="1200" b="1" dirty="0">
                <a:solidFill>
                  <a:srgbClr val="00B050"/>
                </a:solidFill>
                <a:latin typeface="Arial"/>
                <a:ea typeface="+mn-ea"/>
                <a:cs typeface="Arial"/>
              </a:rPr>
              <a:t> so </a:t>
            </a:r>
            <a:r>
              <a:rPr lang="en-GB" sz="1200" b="1" dirty="0" err="1">
                <a:solidFill>
                  <a:srgbClr val="00B050"/>
                </a:solidFill>
                <a:latin typeface="Arial"/>
                <a:ea typeface="+mn-ea"/>
                <a:cs typeface="Arial"/>
              </a:rPr>
              <a:t>với</a:t>
            </a:r>
            <a:r>
              <a:rPr lang="en-GB" sz="1200" b="1" dirty="0">
                <a:solidFill>
                  <a:srgbClr val="00B050"/>
                </a:solidFill>
                <a:latin typeface="Arial"/>
                <a:ea typeface="+mn-ea"/>
                <a:cs typeface="Arial"/>
              </a:rPr>
              <a:t> ICS/LABA </a:t>
            </a:r>
            <a:r>
              <a:rPr lang="en-GB" sz="1200" b="1" dirty="0" err="1">
                <a:solidFill>
                  <a:srgbClr val="00B050"/>
                </a:solidFill>
                <a:latin typeface="Arial"/>
                <a:ea typeface="+mn-ea"/>
                <a:cs typeface="Arial"/>
              </a:rPr>
              <a:t>từ</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dữ</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liệu</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thực</a:t>
            </a:r>
            <a:r>
              <a:rPr lang="en-GB" sz="1200" b="1" dirty="0">
                <a:solidFill>
                  <a:srgbClr val="00B050"/>
                </a:solidFill>
                <a:latin typeface="Arial"/>
                <a:ea typeface="+mn-ea"/>
                <a:cs typeface="Arial"/>
              </a:rPr>
              <a:t> </a:t>
            </a:r>
            <a:r>
              <a:rPr lang="en-GB" sz="1200" b="1" dirty="0" err="1">
                <a:solidFill>
                  <a:srgbClr val="00B050"/>
                </a:solidFill>
                <a:latin typeface="Arial"/>
                <a:ea typeface="+mn-ea"/>
                <a:cs typeface="Arial"/>
              </a:rPr>
              <a:t>tế</a:t>
            </a:r>
            <a:r>
              <a:rPr lang="en-GB" sz="1200" b="1" dirty="0">
                <a:solidFill>
                  <a:srgbClr val="00B050"/>
                </a:solidFill>
                <a:latin typeface="Arial"/>
                <a:ea typeface="+mn-ea"/>
                <a:cs typeface="Arial"/>
              </a:rPr>
              <a:t>.</a:t>
            </a:r>
          </a:p>
          <a:p>
            <a:pPr marL="285750" indent="-285750" defTabSz="914400">
              <a:buFont typeface="Arial" panose="020B0604020202020204" pitchFamily="34" charset="0"/>
              <a:buChar char="•"/>
              <a:defRPr/>
            </a:pPr>
            <a:r>
              <a:rPr lang="en-US" i="1" dirty="0" err="1">
                <a:solidFill>
                  <a:prstClr val="black"/>
                </a:solidFill>
                <a:latin typeface="Arial" panose="020B0604020202020204" pitchFamily="34" charset="0"/>
                <a:cs typeface="Arial" panose="020B0604020202020204" pitchFamily="34" charset="0"/>
              </a:rPr>
              <a:t>Nghiên</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cứu</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đời</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thực</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tại</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Mỹ</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trên</a:t>
            </a:r>
            <a:r>
              <a:rPr lang="en-US" i="1" dirty="0">
                <a:solidFill>
                  <a:prstClr val="black"/>
                </a:solidFill>
                <a:latin typeface="Arial" panose="020B0604020202020204" pitchFamily="34" charset="0"/>
                <a:cs typeface="Arial" panose="020B0604020202020204" pitchFamily="34" charset="0"/>
              </a:rPr>
              <a:t> 42,953 </a:t>
            </a:r>
            <a:r>
              <a:rPr lang="en-US" i="1" dirty="0" err="1">
                <a:solidFill>
                  <a:prstClr val="black"/>
                </a:solidFill>
                <a:latin typeface="Arial" panose="020B0604020202020204" pitchFamily="34" charset="0"/>
                <a:cs typeface="Arial" panose="020B0604020202020204" pitchFamily="34" charset="0"/>
              </a:rPr>
              <a:t>bệnh</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nhân</a:t>
            </a:r>
            <a:r>
              <a:rPr lang="en-US" i="1" dirty="0">
                <a:solidFill>
                  <a:prstClr val="black"/>
                </a:solidFill>
                <a:latin typeface="Arial" panose="020B0604020202020204" pitchFamily="34" charset="0"/>
                <a:cs typeface="Arial" panose="020B0604020202020204" pitchFamily="34" charset="0"/>
              </a:rPr>
              <a:t> COPD, </a:t>
            </a:r>
            <a:r>
              <a:rPr lang="en-US" i="1" dirty="0" err="1">
                <a:solidFill>
                  <a:prstClr val="black"/>
                </a:solidFill>
                <a:latin typeface="Arial" panose="020B0604020202020204" pitchFamily="34" charset="0"/>
                <a:cs typeface="Arial" panose="020B0604020202020204" pitchFamily="34" charset="0"/>
              </a:rPr>
              <a:t>lưu</a:t>
            </a:r>
            <a:r>
              <a:rPr lang="en-US" i="1" dirty="0">
                <a:solidFill>
                  <a:prstClr val="black"/>
                </a:solidFill>
                <a:latin typeface="Arial" panose="020B0604020202020204" pitchFamily="34" charset="0"/>
                <a:cs typeface="Arial" panose="020B0604020202020204" pitchFamily="34" charset="0"/>
              </a:rPr>
              <a:t> ý 65% BN </a:t>
            </a:r>
            <a:r>
              <a:rPr lang="en-US" i="1" dirty="0" err="1">
                <a:solidFill>
                  <a:prstClr val="black"/>
                </a:solidFill>
                <a:latin typeface="Arial" panose="020B0604020202020204" pitchFamily="34" charset="0"/>
                <a:cs typeface="Arial" panose="020B0604020202020204" pitchFamily="34" charset="0"/>
              </a:rPr>
              <a:t>không</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có</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đợt</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cấp</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trong</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năm</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vừa</a:t>
            </a:r>
            <a:r>
              <a:rPr lang="en-US" i="1" dirty="0">
                <a:solidFill>
                  <a:prstClr val="black"/>
                </a:solidFill>
                <a:latin typeface="Arial" panose="020B0604020202020204" pitchFamily="34" charset="0"/>
                <a:cs typeface="Arial" panose="020B0604020202020204" pitchFamily="34" charset="0"/>
              </a:rPr>
              <a:t> qua</a:t>
            </a:r>
          </a:p>
          <a:p>
            <a:pPr defTabSz="914400">
              <a:spcBef>
                <a:spcPts val="1200"/>
              </a:spcBef>
              <a:defRPr/>
            </a:pPr>
            <a:r>
              <a:rPr lang="en-US" sz="1400" b="1" kern="0" dirty="0" err="1">
                <a:solidFill>
                  <a:prstClr val="black"/>
                </a:solidFill>
                <a:latin typeface="Arial" panose="020B0604020202020204" pitchFamily="34" charset="0"/>
                <a:cs typeface="Arial" panose="020B0604020202020204" pitchFamily="34" charset="0"/>
              </a:rPr>
              <a:t>Kết</a:t>
            </a:r>
            <a:r>
              <a:rPr lang="en-US" sz="1400" b="1" kern="0" dirty="0">
                <a:solidFill>
                  <a:prstClr val="black"/>
                </a:solidFill>
                <a:latin typeface="Arial" panose="020B0604020202020204" pitchFamily="34" charset="0"/>
                <a:cs typeface="Arial" panose="020B0604020202020204" pitchFamily="34" charset="0"/>
              </a:rPr>
              <a:t> </a:t>
            </a:r>
            <a:r>
              <a:rPr lang="en-US" sz="1400" b="1" kern="0" dirty="0" err="1">
                <a:solidFill>
                  <a:prstClr val="black"/>
                </a:solidFill>
                <a:latin typeface="Arial" panose="020B0604020202020204" pitchFamily="34" charset="0"/>
                <a:cs typeface="Arial" panose="020B0604020202020204" pitchFamily="34" charset="0"/>
              </a:rPr>
              <a:t>quả</a:t>
            </a:r>
            <a:r>
              <a:rPr lang="en-US" sz="1400" b="1" kern="0" dirty="0">
                <a:solidFill>
                  <a:prstClr val="black"/>
                </a:solidFill>
                <a:latin typeface="Arial" panose="020B0604020202020204" pitchFamily="34" charset="0"/>
                <a:cs typeface="Arial" panose="020B0604020202020204" pitchFamily="34" charset="0"/>
              </a:rPr>
              <a:t>: </a:t>
            </a:r>
            <a:r>
              <a:rPr lang="en-US" sz="1400" kern="0" dirty="0">
                <a:solidFill>
                  <a:srgbClr val="FF0000"/>
                </a:solidFill>
                <a:latin typeface="Arial" panose="020B0604020202020204" pitchFamily="34" charset="0"/>
                <a:cs typeface="Arial" panose="020B0604020202020204" pitchFamily="34" charset="0"/>
              </a:rPr>
              <a:t>Tiotropium/</a:t>
            </a:r>
            <a:r>
              <a:rPr lang="en-US" sz="1400" kern="0" dirty="0" err="1">
                <a:solidFill>
                  <a:srgbClr val="FF0000"/>
                </a:solidFill>
                <a:latin typeface="Arial" panose="020B0604020202020204" pitchFamily="34" charset="0"/>
                <a:cs typeface="Arial" panose="020B0604020202020204" pitchFamily="34" charset="0"/>
              </a:rPr>
              <a:t>Olodaterol</a:t>
            </a:r>
            <a:r>
              <a:rPr lang="en-US" sz="1400" kern="0" dirty="0">
                <a:solidFill>
                  <a:srgbClr val="FF0000"/>
                </a:solidFill>
                <a:latin typeface="Arial" panose="020B0604020202020204" pitchFamily="34" charset="0"/>
                <a:cs typeface="Arial" panose="020B0604020202020204" pitchFamily="34" charset="0"/>
              </a:rPr>
              <a:t> </a:t>
            </a:r>
            <a:r>
              <a:rPr lang="en-US" sz="1400" b="1" kern="0" dirty="0" err="1">
                <a:solidFill>
                  <a:srgbClr val="FF0000"/>
                </a:solidFill>
                <a:latin typeface="Arial" panose="020B0604020202020204" pitchFamily="34" charset="0"/>
                <a:cs typeface="Arial" panose="020B0604020202020204" pitchFamily="34" charset="0"/>
              </a:rPr>
              <a:t>giảm</a:t>
            </a:r>
            <a:r>
              <a:rPr lang="en-US" sz="1400" b="1" kern="0" dirty="0">
                <a:solidFill>
                  <a:srgbClr val="FF0000"/>
                </a:solidFill>
                <a:latin typeface="Arial" panose="020B0604020202020204" pitchFamily="34" charset="0"/>
                <a:cs typeface="Arial" panose="020B0604020202020204" pitchFamily="34" charset="0"/>
              </a:rPr>
              <a:t> 24% </a:t>
            </a:r>
            <a:r>
              <a:rPr lang="en-US" sz="1400" kern="0" dirty="0" err="1">
                <a:solidFill>
                  <a:srgbClr val="FF0000"/>
                </a:solidFill>
                <a:latin typeface="Arial" panose="020B0604020202020204" pitchFamily="34" charset="0"/>
                <a:cs typeface="Arial" panose="020B0604020202020204" pitchFamily="34" charset="0"/>
              </a:rPr>
              <a:t>nguy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cơ</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đợt</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cấp</a:t>
            </a:r>
            <a:r>
              <a:rPr lang="en-US" sz="1400" kern="0" dirty="0">
                <a:solidFill>
                  <a:srgbClr val="FF0000"/>
                </a:solidFill>
                <a:latin typeface="Arial" panose="020B0604020202020204" pitchFamily="34" charset="0"/>
                <a:cs typeface="Arial" panose="020B0604020202020204" pitchFamily="34" charset="0"/>
              </a:rPr>
              <a:t> COPD, </a:t>
            </a:r>
            <a:r>
              <a:rPr lang="en-US" sz="1400" kern="0" dirty="0" err="1">
                <a:solidFill>
                  <a:srgbClr val="FF0000"/>
                </a:solidFill>
                <a:latin typeface="Arial" panose="020B0604020202020204" pitchFamily="34" charset="0"/>
                <a:cs typeface="Arial" panose="020B0604020202020204" pitchFamily="34" charset="0"/>
              </a:rPr>
              <a:t>đồng</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thời</a:t>
            </a:r>
            <a:r>
              <a:rPr lang="en-US" sz="1400" kern="0" dirty="0">
                <a:solidFill>
                  <a:srgbClr val="FF0000"/>
                </a:solidFill>
                <a:latin typeface="Arial" panose="020B0604020202020204" pitchFamily="34" charset="0"/>
                <a:cs typeface="Arial" panose="020B0604020202020204" pitchFamily="34" charset="0"/>
              </a:rPr>
              <a:t> </a:t>
            </a:r>
            <a:r>
              <a:rPr lang="en-US" sz="1400" b="1" kern="0" dirty="0" err="1">
                <a:solidFill>
                  <a:srgbClr val="FF0000"/>
                </a:solidFill>
                <a:latin typeface="Arial" panose="020B0604020202020204" pitchFamily="34" charset="0"/>
                <a:cs typeface="Arial" panose="020B0604020202020204" pitchFamily="34" charset="0"/>
              </a:rPr>
              <a:t>giảm</a:t>
            </a:r>
            <a:r>
              <a:rPr lang="en-US" sz="1400" b="1" kern="0" dirty="0">
                <a:solidFill>
                  <a:srgbClr val="FF0000"/>
                </a:solidFill>
                <a:latin typeface="Arial" panose="020B0604020202020204" pitchFamily="34" charset="0"/>
                <a:cs typeface="Arial" panose="020B0604020202020204" pitchFamily="34" charset="0"/>
              </a:rPr>
              <a:t> 26% </a:t>
            </a:r>
            <a:r>
              <a:rPr lang="en-US" sz="1400" kern="0" dirty="0" err="1">
                <a:solidFill>
                  <a:srgbClr val="FF0000"/>
                </a:solidFill>
                <a:latin typeface="Arial" panose="020B0604020202020204" pitchFamily="34" charset="0"/>
                <a:cs typeface="Arial" panose="020B0604020202020204" pitchFamily="34" charset="0"/>
              </a:rPr>
              <a:t>nguy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cơ</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viêm</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phổi</a:t>
            </a:r>
            <a:r>
              <a:rPr lang="en-US" sz="1400" kern="0" dirty="0">
                <a:solidFill>
                  <a:srgbClr val="FF0000"/>
                </a:solidFill>
                <a:latin typeface="Arial" panose="020B0604020202020204" pitchFamily="34" charset="0"/>
                <a:cs typeface="Arial" panose="020B0604020202020204" pitchFamily="34" charset="0"/>
              </a:rPr>
              <a:t> so </a:t>
            </a:r>
            <a:r>
              <a:rPr lang="en-US" sz="1400" kern="0" dirty="0" err="1">
                <a:solidFill>
                  <a:srgbClr val="FF0000"/>
                </a:solidFill>
                <a:latin typeface="Arial" panose="020B0604020202020204" pitchFamily="34" charset="0"/>
                <a:cs typeface="Arial" panose="020B0604020202020204" pitchFamily="34" charset="0"/>
              </a:rPr>
              <a:t>với</a:t>
            </a:r>
            <a:r>
              <a:rPr lang="en-US" sz="1400" kern="0" dirty="0">
                <a:solidFill>
                  <a:srgbClr val="FF0000"/>
                </a:solidFill>
                <a:latin typeface="Arial" panose="020B0604020202020204" pitchFamily="34" charset="0"/>
                <a:cs typeface="Arial" panose="020B0604020202020204" pitchFamily="34" charset="0"/>
              </a:rPr>
              <a:t> ICS/LABA</a:t>
            </a:r>
          </a:p>
          <a:p>
            <a:pPr defTabSz="914400">
              <a:spcBef>
                <a:spcPts val="1200"/>
              </a:spcBef>
              <a:defRPr/>
            </a:pPr>
            <a:r>
              <a:rPr lang="en-US" sz="1400" kern="0" dirty="0" err="1">
                <a:solidFill>
                  <a:srgbClr val="FF0000"/>
                </a:solidFill>
                <a:latin typeface="Arial" panose="020B0604020202020204" pitchFamily="34" charset="0"/>
                <a:cs typeface="Arial" panose="020B0604020202020204" pitchFamily="34" charset="0"/>
              </a:rPr>
              <a:t>Như</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vậy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trên</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dân</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số</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thực</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tế</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nguy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cơ</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đợt</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cấp</a:t>
            </a:r>
            <a:r>
              <a:rPr lang="en-US" sz="1400" kern="0" dirty="0">
                <a:solidFill>
                  <a:srgbClr val="FF0000"/>
                </a:solidFill>
                <a:latin typeface="Arial" panose="020B0604020202020204" pitchFamily="34" charset="0"/>
                <a:cs typeface="Arial" panose="020B0604020202020204" pitchFamily="34" charset="0"/>
              </a:rPr>
              <a:t> COPD </a:t>
            </a:r>
            <a:r>
              <a:rPr lang="en-US" sz="1400" kern="0" dirty="0" err="1">
                <a:solidFill>
                  <a:srgbClr val="FF0000"/>
                </a:solidFill>
                <a:latin typeface="Arial" panose="020B0604020202020204" pitchFamily="34" charset="0"/>
                <a:cs typeface="Arial" panose="020B0604020202020204" pitchFamily="34" charset="0"/>
              </a:rPr>
              <a:t>không</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nhiều</a:t>
            </a:r>
            <a:r>
              <a:rPr lang="en-US" sz="1400" kern="0" dirty="0">
                <a:solidFill>
                  <a:srgbClr val="FF0000"/>
                </a:solidFill>
                <a:latin typeface="Arial" panose="020B0604020202020204" pitchFamily="34" charset="0"/>
                <a:cs typeface="Arial" panose="020B0604020202020204" pitchFamily="34" charset="0"/>
              </a:rPr>
              <a:t>, Tiotropium/</a:t>
            </a:r>
            <a:r>
              <a:rPr lang="en-US" sz="1400" kern="0" dirty="0" err="1">
                <a:solidFill>
                  <a:srgbClr val="FF0000"/>
                </a:solidFill>
                <a:latin typeface="Arial" panose="020B0604020202020204" pitchFamily="34" charset="0"/>
                <a:cs typeface="Arial" panose="020B0604020202020204" pitchFamily="34" charset="0"/>
              </a:rPr>
              <a:t>Olodaterol</a:t>
            </a:r>
            <a:r>
              <a:rPr lang="en-US" sz="1400" kern="0" dirty="0">
                <a:solidFill>
                  <a:srgbClr val="FF0000"/>
                </a:solidFill>
                <a:latin typeface="Arial" panose="020B0604020202020204" pitchFamily="34" charset="0"/>
                <a:cs typeface="Arial" panose="020B0604020202020204" pitchFamily="34" charset="0"/>
              </a:rPr>
              <a:t> Respimat </a:t>
            </a:r>
            <a:r>
              <a:rPr lang="en-US" sz="1400" kern="0" dirty="0" err="1">
                <a:solidFill>
                  <a:srgbClr val="FF0000"/>
                </a:solidFill>
                <a:latin typeface="Arial" panose="020B0604020202020204" pitchFamily="34" charset="0"/>
                <a:cs typeface="Arial" panose="020B0604020202020204" pitchFamily="34" charset="0"/>
              </a:rPr>
              <a:t>cho</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thấy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ưu</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thế</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trên</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giảm</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nguy</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cơ</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đợt</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cấp</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đồng</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thời</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giảm</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viêm</a:t>
            </a:r>
            <a:r>
              <a:rPr lang="en-US" sz="1400" kern="0" dirty="0">
                <a:solidFill>
                  <a:srgbClr val="FF0000"/>
                </a:solidFill>
                <a:latin typeface="Arial" panose="020B0604020202020204" pitchFamily="34" charset="0"/>
                <a:cs typeface="Arial" panose="020B0604020202020204" pitchFamily="34" charset="0"/>
              </a:rPr>
              <a:t> </a:t>
            </a:r>
            <a:r>
              <a:rPr lang="en-US" sz="1400" kern="0" dirty="0" err="1">
                <a:solidFill>
                  <a:srgbClr val="FF0000"/>
                </a:solidFill>
                <a:latin typeface="Arial" panose="020B0604020202020204" pitchFamily="34" charset="0"/>
                <a:cs typeface="Arial" panose="020B0604020202020204" pitchFamily="34" charset="0"/>
              </a:rPr>
              <a:t>phổi</a:t>
            </a:r>
            <a:r>
              <a:rPr lang="en-US" sz="1400" kern="0" dirty="0">
                <a:solidFill>
                  <a:srgbClr val="FF0000"/>
                </a:solidFill>
                <a:latin typeface="Arial" panose="020B0604020202020204" pitchFamily="34" charset="0"/>
                <a:cs typeface="Arial" panose="020B0604020202020204" pitchFamily="34" charset="0"/>
              </a:rPr>
              <a:t> so </a:t>
            </a:r>
            <a:r>
              <a:rPr lang="en-US" sz="1400" kern="0" dirty="0" err="1">
                <a:solidFill>
                  <a:srgbClr val="FF0000"/>
                </a:solidFill>
                <a:latin typeface="Arial" panose="020B0604020202020204" pitchFamily="34" charset="0"/>
                <a:cs typeface="Arial" panose="020B0604020202020204" pitchFamily="34" charset="0"/>
              </a:rPr>
              <a:t>với</a:t>
            </a:r>
            <a:r>
              <a:rPr lang="en-US" sz="1400" kern="0" dirty="0">
                <a:solidFill>
                  <a:srgbClr val="FF0000"/>
                </a:solidFill>
                <a:latin typeface="Arial" panose="020B0604020202020204" pitchFamily="34" charset="0"/>
                <a:cs typeface="Arial" panose="020B0604020202020204" pitchFamily="34" charset="0"/>
              </a:rPr>
              <a:t> ICS/LABA </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nên</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tránh</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sử</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dụng</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quá</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mức</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không</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phù</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US" sz="1400" kern="0" dirty="0" err="1">
                <a:solidFill>
                  <a:srgbClr val="FF0000"/>
                </a:solidFill>
                <a:latin typeface="Arial" panose="020B0604020202020204" pitchFamily="34" charset="0"/>
                <a:cs typeface="Arial" panose="020B0604020202020204" pitchFamily="34" charset="0"/>
                <a:sym typeface="Wingdings" panose="05000000000000000000" pitchFamily="2" charset="2"/>
              </a:rPr>
              <a:t>hợp</a:t>
            </a:r>
            <a:r>
              <a:rPr lang="en-US" sz="1400" kern="0" dirty="0">
                <a:solidFill>
                  <a:srgbClr val="FF0000"/>
                </a:solidFill>
                <a:latin typeface="Arial" panose="020B0604020202020204" pitchFamily="34" charset="0"/>
                <a:cs typeface="Arial" panose="020B0604020202020204" pitchFamily="34" charset="0"/>
                <a:sym typeface="Wingdings" panose="05000000000000000000" pitchFamily="2" charset="2"/>
              </a:rPr>
              <a:t> ICS</a:t>
            </a:r>
            <a:endParaRPr lang="en-US" sz="1400" kern="0" dirty="0">
              <a:solidFill>
                <a:srgbClr val="FF0000"/>
              </a:solidFill>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dirty="0">
              <a:solidFill>
                <a:srgbClr val="00B050"/>
              </a:solidFill>
              <a:latin typeface="Arial"/>
              <a:ea typeface="+mn-ea"/>
              <a:cs typeface="Arial"/>
            </a:endParaRP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74</a:t>
            </a:fld>
            <a:endParaRPr lang="en-US"/>
          </a:p>
        </p:txBody>
      </p:sp>
    </p:spTree>
    <p:extLst>
      <p:ext uri="{BB962C8B-B14F-4D97-AF65-F5344CB8AC3E}">
        <p14:creationId xmlns:p14="http://schemas.microsoft.com/office/powerpoint/2010/main" val="22154787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dirty="0"/>
              <a:t> </a:t>
            </a:r>
            <a:r>
              <a:rPr lang="en-US" dirty="0" err="1"/>
              <a:t>số</a:t>
            </a:r>
            <a:r>
              <a:rPr lang="en-US" dirty="0"/>
              <a:t> </a:t>
            </a:r>
            <a:r>
              <a:rPr lang="en-US" dirty="0" err="1"/>
              <a:t>nghiên</a:t>
            </a:r>
            <a:r>
              <a:rPr lang="en-US" dirty="0"/>
              <a:t> </a:t>
            </a:r>
            <a:r>
              <a:rPr lang="en-US" dirty="0" err="1"/>
              <a:t>cứu</a:t>
            </a:r>
            <a:r>
              <a:rPr lang="en-US" dirty="0"/>
              <a:t> </a:t>
            </a:r>
            <a:r>
              <a:rPr lang="en-US" dirty="0" err="1"/>
              <a:t>lâm</a:t>
            </a:r>
            <a:r>
              <a:rPr lang="en-US" dirty="0"/>
              <a:t> </a:t>
            </a:r>
            <a:r>
              <a:rPr lang="en-US" dirty="0" err="1"/>
              <a:t>sàng</a:t>
            </a:r>
            <a:r>
              <a:rPr lang="en-US" dirty="0"/>
              <a:t> </a:t>
            </a:r>
            <a:r>
              <a:rPr lang="en-US" dirty="0" err="1"/>
              <a:t>cho</a:t>
            </a:r>
            <a:r>
              <a:rPr lang="en-US" dirty="0"/>
              <a:t> </a:t>
            </a:r>
            <a:r>
              <a:rPr lang="en-US" dirty="0" err="1"/>
              <a:t>thấy</a:t>
            </a:r>
            <a:r>
              <a:rPr lang="en-US" dirty="0"/>
              <a:t> LAMA/LABA/ICS </a:t>
            </a:r>
            <a:r>
              <a:rPr lang="en-US" dirty="0" err="1"/>
              <a:t>giảm</a:t>
            </a:r>
            <a:r>
              <a:rPr lang="en-US" dirty="0"/>
              <a:t> </a:t>
            </a:r>
            <a:r>
              <a:rPr lang="en-US" dirty="0" err="1"/>
              <a:t>nguy</a:t>
            </a:r>
            <a:r>
              <a:rPr lang="en-US" dirty="0"/>
              <a:t> </a:t>
            </a:r>
            <a:r>
              <a:rPr lang="en-US" dirty="0" err="1"/>
              <a:t>cơ</a:t>
            </a:r>
            <a:r>
              <a:rPr lang="en-US" dirty="0"/>
              <a:t> </a:t>
            </a:r>
            <a:r>
              <a:rPr lang="en-US" dirty="0" err="1"/>
              <a:t>tử</a:t>
            </a:r>
            <a:r>
              <a:rPr lang="en-US" dirty="0"/>
              <a:t> </a:t>
            </a:r>
            <a:r>
              <a:rPr lang="en-US" dirty="0" err="1"/>
              <a:t>vong</a:t>
            </a:r>
            <a:r>
              <a:rPr lang="en-US" dirty="0"/>
              <a:t> ở </a:t>
            </a:r>
            <a:r>
              <a:rPr lang="en-US" dirty="0" err="1"/>
              <a:t>bệnh</a:t>
            </a:r>
            <a:r>
              <a:rPr lang="en-US" dirty="0"/>
              <a:t> </a:t>
            </a:r>
            <a:r>
              <a:rPr lang="en-US" dirty="0" err="1"/>
              <a:t>nhân</a:t>
            </a:r>
            <a:r>
              <a:rPr lang="en-US" dirty="0"/>
              <a:t> COPD so </a:t>
            </a:r>
            <a:r>
              <a:rPr lang="en-US" dirty="0" err="1"/>
              <a:t>với</a:t>
            </a:r>
            <a:r>
              <a:rPr lang="en-US" dirty="0"/>
              <a:t> LAMA/LABA.</a:t>
            </a:r>
          </a:p>
          <a:p>
            <a:pPr algn="l" defTabSz="609585">
              <a:defRPr/>
            </a:pPr>
            <a:r>
              <a:rPr lang="en-US" dirty="0" err="1"/>
              <a:t>Tuy</a:t>
            </a:r>
            <a:r>
              <a:rPr lang="en-US" dirty="0"/>
              <a:t> </a:t>
            </a:r>
            <a:r>
              <a:rPr lang="en-US" dirty="0" err="1"/>
              <a:t>nhiên</a:t>
            </a:r>
            <a:r>
              <a:rPr lang="en-US" dirty="0"/>
              <a:t> </a:t>
            </a:r>
            <a:r>
              <a:rPr lang="en-US" dirty="0" err="1"/>
              <a:t>theo</a:t>
            </a:r>
            <a:r>
              <a:rPr lang="en-US" dirty="0"/>
              <a:t> </a:t>
            </a:r>
            <a:r>
              <a:rPr lang="en-US" dirty="0" err="1"/>
              <a:t>một</a:t>
            </a:r>
            <a:r>
              <a:rPr lang="en-US" dirty="0"/>
              <a:t> </a:t>
            </a:r>
            <a:r>
              <a:rPr lang="en-US" dirty="0" err="1"/>
              <a:t>phân</a:t>
            </a:r>
            <a:r>
              <a:rPr lang="en-US" dirty="0"/>
              <a:t> </a:t>
            </a:r>
            <a:r>
              <a:rPr lang="en-US" dirty="0" err="1"/>
              <a:t>tích</a:t>
            </a:r>
            <a:r>
              <a:rPr lang="en-US" dirty="0"/>
              <a:t> </a:t>
            </a:r>
            <a:r>
              <a:rPr lang="en-US" dirty="0" err="1"/>
              <a:t>gộp</a:t>
            </a:r>
            <a:r>
              <a:rPr lang="en-US" dirty="0"/>
              <a:t> 6 </a:t>
            </a:r>
            <a:r>
              <a:rPr lang="en-US" dirty="0" err="1"/>
              <a:t>thử</a:t>
            </a:r>
            <a:r>
              <a:rPr lang="en-US" dirty="0"/>
              <a:t> </a:t>
            </a:r>
            <a:r>
              <a:rPr lang="en-US" dirty="0" err="1"/>
              <a:t>nghiệm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lại</a:t>
            </a:r>
            <a:r>
              <a:rPr lang="en-US" dirty="0"/>
              <a:t> </a:t>
            </a:r>
            <a:r>
              <a:rPr lang="en-US" dirty="0" err="1"/>
              <a:t>cho</a:t>
            </a:r>
            <a:r>
              <a:rPr lang="en-US" dirty="0"/>
              <a:t> </a:t>
            </a:r>
            <a:r>
              <a:rPr lang="en-US" dirty="0" err="1"/>
              <a:t>thấy</a:t>
            </a:r>
            <a:r>
              <a:rPr lang="en-US" dirty="0"/>
              <a:t> </a:t>
            </a:r>
            <a:r>
              <a:rPr lang="en-GB" b="0" kern="0" dirty="0" err="1">
                <a:latin typeface="Arial" panose="020B0604020202020204" pitchFamily="34" charset="0"/>
                <a:cs typeface="Arial" panose="020B0604020202020204" pitchFamily="34" charset="0"/>
              </a:rPr>
              <a:t>Giữa</a:t>
            </a:r>
            <a:r>
              <a:rPr lang="en-GB" b="0" kern="0" dirty="0">
                <a:latin typeface="Arial" panose="020B0604020202020204" pitchFamily="34" charset="0"/>
                <a:cs typeface="Arial" panose="020B0604020202020204" pitchFamily="34" charset="0"/>
              </a:rPr>
              <a:t> LAMA/LABA </a:t>
            </a:r>
            <a:r>
              <a:rPr lang="en-GB" b="0" kern="0" dirty="0" err="1">
                <a:latin typeface="Arial" panose="020B0604020202020204" pitchFamily="34" charset="0"/>
                <a:cs typeface="Arial" panose="020B0604020202020204" pitchFamily="34" charset="0"/>
              </a:rPr>
              <a:t>và</a:t>
            </a:r>
            <a:r>
              <a:rPr lang="en-GB" b="0" kern="0" dirty="0">
                <a:latin typeface="Arial" panose="020B0604020202020204" pitchFamily="34" charset="0"/>
                <a:cs typeface="Arial" panose="020B0604020202020204" pitchFamily="34" charset="0"/>
              </a:rPr>
              <a:t> LAMA/LABA/ICS </a:t>
            </a:r>
            <a:r>
              <a:rPr lang="en-GB" b="0" kern="0" dirty="0" err="1">
                <a:latin typeface="Arial" panose="020B0604020202020204" pitchFamily="34" charset="0"/>
                <a:cs typeface="Arial" panose="020B0604020202020204" pitchFamily="34" charset="0"/>
              </a:rPr>
              <a:t>không</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khác</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biệt</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về</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thời</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gian</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đến</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khi</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tử</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vong</a:t>
            </a:r>
            <a:r>
              <a:rPr lang="en-GB" b="0" kern="0" dirty="0">
                <a:latin typeface="Arial" panose="020B0604020202020204" pitchFamily="34" charset="0"/>
                <a:cs typeface="Arial" panose="020B0604020202020204" pitchFamily="34" charset="0"/>
              </a:rPr>
              <a:t> do </a:t>
            </a:r>
            <a:r>
              <a:rPr lang="en-GB" b="0" kern="0" dirty="0" err="1">
                <a:latin typeface="Arial" panose="020B0604020202020204" pitchFamily="34" charset="0"/>
                <a:cs typeface="Arial" panose="020B0604020202020204" pitchFamily="34" charset="0"/>
              </a:rPr>
              <a:t>mọi</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nguyên</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nhân</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tỉ</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số</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nguy</a:t>
            </a:r>
            <a:r>
              <a:rPr lang="en-GB" b="0" kern="0" dirty="0">
                <a:latin typeface="Arial" panose="020B0604020202020204" pitchFamily="34" charset="0"/>
                <a:cs typeface="Arial" panose="020B0604020202020204" pitchFamily="34" charset="0"/>
              </a:rPr>
              <a:t> </a:t>
            </a:r>
            <a:r>
              <a:rPr lang="en-GB" b="0" kern="0" dirty="0" err="1">
                <a:latin typeface="Arial" panose="020B0604020202020204" pitchFamily="34" charset="0"/>
                <a:cs typeface="Arial" panose="020B0604020202020204" pitchFamily="34" charset="0"/>
              </a:rPr>
              <a:t>cơ</a:t>
            </a:r>
            <a:r>
              <a:rPr lang="en-GB" b="0" kern="0" dirty="0">
                <a:latin typeface="Arial" panose="020B0604020202020204" pitchFamily="34" charset="0"/>
                <a:cs typeface="Arial" panose="020B0604020202020204" pitchFamily="34" charset="0"/>
              </a:rPr>
              <a:t>: 0.93; p = 0.742)</a:t>
            </a:r>
          </a:p>
          <a:p>
            <a:endParaRPr lang="en-US" dirty="0"/>
          </a:p>
        </p:txBody>
      </p:sp>
      <p:sp>
        <p:nvSpPr>
          <p:cNvPr id="4" name="Slide Number Placeholder 3"/>
          <p:cNvSpPr>
            <a:spLocks noGrp="1"/>
          </p:cNvSpPr>
          <p:nvPr>
            <p:ph type="sldNum" sz="quarter" idx="5"/>
          </p:nvPr>
        </p:nvSpPr>
        <p:spPr/>
        <p:txBody>
          <a:bodyPr/>
          <a:lstStyle/>
          <a:p>
            <a:fld id="{93BF370A-1D23-49A4-B2E7-5D0A110B58AF}" type="slidenum">
              <a:rPr lang="en-US" smtClean="0"/>
              <a:t>75</a:t>
            </a:fld>
            <a:endParaRPr lang="en-US"/>
          </a:p>
        </p:txBody>
      </p:sp>
    </p:spTree>
    <p:extLst>
      <p:ext uri="{BB962C8B-B14F-4D97-AF65-F5344CB8AC3E}">
        <p14:creationId xmlns:p14="http://schemas.microsoft.com/office/powerpoint/2010/main" val="20336353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Kính</a:t>
            </a:r>
            <a:r>
              <a:rPr lang="en-US" baseline="0" dirty="0"/>
              <a:t> </a:t>
            </a:r>
            <a:r>
              <a:rPr lang="en-US" baseline="0" dirty="0" err="1"/>
              <a:t>thưa</a:t>
            </a:r>
            <a:r>
              <a:rPr lang="en-US" baseline="0" dirty="0"/>
              <a:t> </a:t>
            </a:r>
            <a:r>
              <a:rPr lang="en-US" baseline="0" dirty="0" err="1"/>
              <a:t>Quý</a:t>
            </a:r>
            <a:r>
              <a:rPr lang="en-US" baseline="0" dirty="0"/>
              <a:t> </a:t>
            </a:r>
            <a:r>
              <a:rPr lang="en-US" baseline="0" dirty="0" err="1"/>
              <a:t>bác</a:t>
            </a:r>
            <a:r>
              <a:rPr lang="en-US" baseline="0" dirty="0"/>
              <a:t> </a:t>
            </a:r>
            <a:r>
              <a:rPr lang="en-US" baseline="0" dirty="0" err="1"/>
              <a:t>sĩ</a:t>
            </a:r>
            <a:r>
              <a:rPr lang="en-US" baseline="0" dirty="0"/>
              <a:t>, </a:t>
            </a:r>
            <a:r>
              <a:rPr lang="en-US" baseline="0" dirty="0" err="1"/>
              <a:t>hôm</a:t>
            </a:r>
            <a:r>
              <a:rPr lang="en-US" baseline="0" dirty="0"/>
              <a:t> nay </a:t>
            </a:r>
            <a:r>
              <a:rPr lang="en-US" baseline="0" dirty="0" err="1"/>
              <a:t>em</a:t>
            </a:r>
            <a:r>
              <a:rPr lang="en-US" baseline="0" dirty="0"/>
              <a:t> </a:t>
            </a:r>
            <a:r>
              <a:rPr lang="en-US" baseline="0" dirty="0" err="1"/>
              <a:t>sẽ</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lại</a:t>
            </a:r>
            <a:r>
              <a:rPr lang="en-US" baseline="0" dirty="0"/>
              <a:t> </a:t>
            </a:r>
            <a:r>
              <a:rPr lang="en-US" baseline="0" dirty="0" err="1"/>
              <a:t>các</a:t>
            </a:r>
            <a:r>
              <a:rPr lang="en-US" baseline="0" dirty="0"/>
              <a:t> </a:t>
            </a:r>
            <a:r>
              <a:rPr lang="en-US" baseline="0" dirty="0" err="1"/>
              <a:t>dữ</a:t>
            </a:r>
            <a:r>
              <a:rPr lang="en-US" baseline="0" dirty="0"/>
              <a:t> </a:t>
            </a:r>
            <a:r>
              <a:rPr lang="en-US" baseline="0" dirty="0" err="1"/>
              <a:t>liệu</a:t>
            </a:r>
            <a:r>
              <a:rPr lang="en-US" baseline="0" dirty="0"/>
              <a:t> </a:t>
            </a:r>
            <a:r>
              <a:rPr lang="en-US" baseline="0" dirty="0" err="1"/>
              <a:t>về</a:t>
            </a:r>
            <a:r>
              <a:rPr lang="en-US" baseline="0" dirty="0"/>
              <a:t> </a:t>
            </a:r>
            <a:r>
              <a:rPr lang="en-US" baseline="0" dirty="0" err="1"/>
              <a:t>vai</a:t>
            </a:r>
            <a:r>
              <a:rPr lang="en-US" baseline="0" dirty="0"/>
              <a:t> </a:t>
            </a:r>
            <a:r>
              <a:rPr lang="en-US" baseline="0" dirty="0" err="1"/>
              <a:t>trò</a:t>
            </a:r>
            <a:r>
              <a:rPr lang="en-US" baseline="0" dirty="0"/>
              <a:t> </a:t>
            </a:r>
            <a:r>
              <a:rPr lang="en-US" baseline="0" dirty="0" err="1"/>
              <a:t>của</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trong</a:t>
            </a:r>
            <a:r>
              <a:rPr lang="en-US" baseline="0" dirty="0"/>
              <a:t> </a:t>
            </a:r>
            <a:r>
              <a:rPr lang="en-US" baseline="0" dirty="0" err="1"/>
              <a:t>điều</a:t>
            </a:r>
            <a:r>
              <a:rPr lang="en-US" baseline="0" dirty="0"/>
              <a:t> </a:t>
            </a:r>
            <a:r>
              <a:rPr lang="en-US" baseline="0" dirty="0" err="1"/>
              <a:t>trị</a:t>
            </a:r>
            <a:r>
              <a:rPr lang="en-US" baseline="0" dirty="0"/>
              <a:t> hen </a:t>
            </a:r>
            <a:r>
              <a:rPr lang="en-US" baseline="0" dirty="0" err="1"/>
              <a:t>theo</a:t>
            </a:r>
            <a:r>
              <a:rPr lang="en-US" baseline="0" dirty="0"/>
              <a:t> </a:t>
            </a:r>
            <a:r>
              <a:rPr lang="en-US" baseline="0" dirty="0" err="1"/>
              <a:t>các</a:t>
            </a:r>
            <a:r>
              <a:rPr lang="en-US" baseline="0" dirty="0"/>
              <a:t> </a:t>
            </a:r>
            <a:r>
              <a:rPr lang="en-US" baseline="0" dirty="0" err="1"/>
              <a:t>nghiên</a:t>
            </a:r>
            <a:r>
              <a:rPr lang="en-US" baseline="0" dirty="0"/>
              <a:t> </a:t>
            </a:r>
            <a:r>
              <a:rPr lang="en-US" baseline="0" dirty="0" err="1"/>
              <a:t>cứu</a:t>
            </a:r>
            <a:r>
              <a:rPr lang="en-US" baseline="0" dirty="0"/>
              <a:t> RCT </a:t>
            </a:r>
            <a:r>
              <a:rPr lang="en-US" baseline="0" dirty="0" err="1"/>
              <a:t>và</a:t>
            </a:r>
            <a:r>
              <a:rPr lang="en-US" baseline="0" dirty="0"/>
              <a:t> </a:t>
            </a:r>
            <a:r>
              <a:rPr lang="en-US" baseline="0" dirty="0" err="1"/>
              <a:t>khuyến</a:t>
            </a:r>
            <a:r>
              <a:rPr lang="en-US" baseline="0" dirty="0"/>
              <a:t> </a:t>
            </a:r>
            <a:r>
              <a:rPr lang="en-US" baseline="0" dirty="0" err="1"/>
              <a:t>cáo</a:t>
            </a:r>
            <a:r>
              <a:rPr lang="en-US" baseline="0" dirty="0"/>
              <a:t> </a:t>
            </a:r>
            <a:r>
              <a:rPr lang="en-US" baseline="0" dirty="0" err="1"/>
              <a:t>cập</a:t>
            </a:r>
            <a:r>
              <a:rPr lang="en-US" baseline="0" dirty="0"/>
              <a:t> </a:t>
            </a:r>
            <a:r>
              <a:rPr lang="en-US" baseline="0" dirty="0" err="1"/>
              <a:t>nhật</a:t>
            </a:r>
            <a:r>
              <a:rPr lang="en-US" baseline="0" dirty="0"/>
              <a:t> </a:t>
            </a:r>
            <a:r>
              <a:rPr lang="en-US" baseline="0" dirty="0" err="1"/>
              <a:t>của</a:t>
            </a:r>
            <a:r>
              <a:rPr lang="en-US" baseline="0" dirty="0"/>
              <a:t> GINA </a:t>
            </a:r>
            <a:r>
              <a:rPr lang="en-US" baseline="0" dirty="0" err="1"/>
              <a:t>hiện</a:t>
            </a:r>
            <a:r>
              <a:rPr lang="en-US" baseline="0" dirty="0"/>
              <a:t> nay</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80</a:t>
            </a:fld>
            <a:endParaRPr lang="vi-VN"/>
          </a:p>
        </p:txBody>
      </p:sp>
    </p:spTree>
    <p:extLst>
      <p:ext uri="{BB962C8B-B14F-4D97-AF65-F5344CB8AC3E}">
        <p14:creationId xmlns:p14="http://schemas.microsoft.com/office/powerpoint/2010/main" val="113894869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Trước</a:t>
            </a:r>
            <a:r>
              <a:rPr lang="en-US" dirty="0"/>
              <a:t> </a:t>
            </a:r>
            <a:r>
              <a:rPr lang="en-US" dirty="0" err="1"/>
              <a:t>tiên</a:t>
            </a:r>
            <a:r>
              <a:rPr lang="en-US" baseline="0" dirty="0"/>
              <a:t> </a:t>
            </a:r>
            <a:r>
              <a:rPr lang="en-US" baseline="0" dirty="0" err="1"/>
              <a:t>em</a:t>
            </a:r>
            <a:r>
              <a:rPr lang="en-US" baseline="0" dirty="0"/>
              <a:t> </a:t>
            </a:r>
            <a:r>
              <a:rPr lang="en-US" baseline="0" dirty="0" err="1"/>
              <a:t>muốn</a:t>
            </a:r>
            <a:r>
              <a:rPr lang="en-US" baseline="0" dirty="0"/>
              <a:t> </a:t>
            </a:r>
            <a:r>
              <a:rPr lang="en-US" baseline="0" dirty="0" err="1"/>
              <a:t>nhắc</a:t>
            </a:r>
            <a:r>
              <a:rPr lang="en-US" baseline="0" dirty="0"/>
              <a:t> </a:t>
            </a:r>
            <a:r>
              <a:rPr lang="en-US" baseline="0" dirty="0" err="1"/>
              <a:t>lại</a:t>
            </a:r>
            <a:r>
              <a:rPr lang="en-US" baseline="0" dirty="0"/>
              <a:t> </a:t>
            </a:r>
            <a:r>
              <a:rPr lang="en-US" baseline="0" dirty="0" err="1"/>
              <a:t>một</a:t>
            </a:r>
            <a:r>
              <a:rPr lang="en-US" baseline="0" dirty="0"/>
              <a:t> </a:t>
            </a:r>
            <a:r>
              <a:rPr lang="en-US" baseline="0" dirty="0" err="1"/>
              <a:t>số</a:t>
            </a:r>
            <a:r>
              <a:rPr lang="en-US" baseline="0" dirty="0"/>
              <a:t> </a:t>
            </a:r>
            <a:r>
              <a:rPr lang="en-US" baseline="0" dirty="0" err="1"/>
              <a:t>vấn</a:t>
            </a:r>
            <a:r>
              <a:rPr lang="en-US" baseline="0" dirty="0"/>
              <a:t> </a:t>
            </a:r>
            <a:r>
              <a:rPr lang="en-US" baseline="0" dirty="0" err="1"/>
              <a:t>đề</a:t>
            </a:r>
            <a:r>
              <a:rPr lang="en-US" baseline="0" dirty="0"/>
              <a:t> </a:t>
            </a:r>
            <a:r>
              <a:rPr lang="en-US" baseline="0" dirty="0" err="1"/>
              <a:t>về</a:t>
            </a:r>
            <a:r>
              <a:rPr lang="en-US" baseline="0" dirty="0"/>
              <a:t> hen </a:t>
            </a:r>
            <a:r>
              <a:rPr lang="en-US" baseline="0" dirty="0" err="1"/>
              <a:t>hiện</a:t>
            </a:r>
            <a:r>
              <a:rPr lang="en-US" baseline="0" dirty="0"/>
              <a:t> nay </a:t>
            </a:r>
            <a:r>
              <a:rPr lang="en-US" baseline="0" dirty="0" err="1"/>
              <a:t>như</a:t>
            </a:r>
            <a:r>
              <a:rPr lang="en-US" baseline="0" dirty="0"/>
              <a:t> </a:t>
            </a:r>
            <a:r>
              <a:rPr lang="en-US" baseline="0" dirty="0" err="1"/>
              <a:t>sau</a:t>
            </a:r>
            <a:r>
              <a:rPr lang="en-US" baseline="0" dirty="0"/>
              <a:t>: hen </a:t>
            </a:r>
            <a:r>
              <a:rPr lang="en-US" baseline="0" dirty="0" err="1"/>
              <a:t>là</a:t>
            </a:r>
            <a:r>
              <a:rPr lang="en-US" baseline="0" dirty="0"/>
              <a:t> </a:t>
            </a:r>
            <a:r>
              <a:rPr lang="en-US" baseline="0" dirty="0" err="1"/>
              <a:t>bệnh</a:t>
            </a:r>
            <a:r>
              <a:rPr lang="en-US" baseline="0" dirty="0"/>
              <a:t> …</a:t>
            </a:r>
          </a:p>
          <a:p>
            <a:r>
              <a:rPr lang="en-US" baseline="0" dirty="0" err="1"/>
              <a:t>Tần</a:t>
            </a:r>
            <a:r>
              <a:rPr lang="en-US" baseline="0" dirty="0"/>
              <a:t> </a:t>
            </a:r>
            <a:r>
              <a:rPr lang="en-US" baseline="0" dirty="0" err="1"/>
              <a:t>suất</a:t>
            </a:r>
            <a:r>
              <a:rPr lang="en-US" baseline="0" dirty="0"/>
              <a:t> </a:t>
            </a:r>
            <a:r>
              <a:rPr lang="en-US" baseline="0" dirty="0" err="1"/>
              <a:t>của</a:t>
            </a:r>
            <a:r>
              <a:rPr lang="en-US" baseline="0" dirty="0"/>
              <a:t> hen </a:t>
            </a:r>
            <a:r>
              <a:rPr lang="en-US" baseline="0" dirty="0" err="1"/>
              <a:t>thay</a:t>
            </a:r>
            <a:r>
              <a:rPr lang="en-US" baseline="0" dirty="0"/>
              <a:t> </a:t>
            </a:r>
            <a:r>
              <a:rPr lang="en-US" baseline="0" dirty="0" err="1"/>
              <a:t>đổi</a:t>
            </a:r>
            <a:r>
              <a:rPr lang="en-US" baseline="0" dirty="0"/>
              <a:t> </a:t>
            </a:r>
            <a:r>
              <a:rPr lang="en-US" baseline="0" dirty="0" err="1"/>
              <a:t>tùy</a:t>
            </a:r>
            <a:r>
              <a:rPr lang="en-US" baseline="0" dirty="0"/>
              <a:t> </a:t>
            </a:r>
            <a:r>
              <a:rPr lang="en-US" baseline="0" dirty="0" err="1"/>
              <a:t>theo</a:t>
            </a:r>
            <a:r>
              <a:rPr lang="en-US" baseline="0" dirty="0"/>
              <a:t> </a:t>
            </a:r>
            <a:r>
              <a:rPr lang="en-US" baseline="0" dirty="0" err="1"/>
              <a:t>quốc</a:t>
            </a:r>
            <a:r>
              <a:rPr lang="en-US" baseline="0" dirty="0"/>
              <a:t> </a:t>
            </a:r>
            <a:r>
              <a:rPr lang="en-US" baseline="0" dirty="0" err="1"/>
              <a:t>gia</a:t>
            </a:r>
            <a:r>
              <a:rPr lang="en-US" baseline="0" dirty="0"/>
              <a:t>, </a:t>
            </a:r>
            <a:r>
              <a:rPr lang="en-US" baseline="0" dirty="0" err="1"/>
              <a:t>từ</a:t>
            </a:r>
            <a:r>
              <a:rPr lang="en-US" baseline="0" dirty="0"/>
              <a:t> 1 </a:t>
            </a:r>
            <a:r>
              <a:rPr lang="en-US" baseline="0" dirty="0" err="1"/>
              <a:t>đến</a:t>
            </a:r>
            <a:r>
              <a:rPr lang="en-US" baseline="0" dirty="0"/>
              <a:t> 18% </a:t>
            </a:r>
            <a:r>
              <a:rPr lang="en-US" baseline="0" dirty="0" err="1"/>
              <a:t>và</a:t>
            </a:r>
            <a:r>
              <a:rPr lang="en-US" baseline="0" dirty="0"/>
              <a:t> </a:t>
            </a:r>
            <a:r>
              <a:rPr lang="en-US" baseline="0" dirty="0" err="1"/>
              <a:t>có</a:t>
            </a:r>
            <a:r>
              <a:rPr lang="en-US" baseline="0" dirty="0"/>
              <a:t> </a:t>
            </a:r>
            <a:r>
              <a:rPr lang="en-US" baseline="0" dirty="0" err="1"/>
              <a:t>thể</a:t>
            </a:r>
            <a:r>
              <a:rPr lang="en-US" baseline="0" dirty="0"/>
              <a:t> </a:t>
            </a:r>
            <a:r>
              <a:rPr lang="en-US" baseline="0" dirty="0" err="1"/>
              <a:t>ảnh</a:t>
            </a:r>
            <a:r>
              <a:rPr lang="en-US" baseline="0" dirty="0"/>
              <a:t> </a:t>
            </a:r>
            <a:r>
              <a:rPr lang="en-US" baseline="0" dirty="0" err="1"/>
              <a:t>hưởng</a:t>
            </a:r>
            <a:r>
              <a:rPr lang="en-US" baseline="0" dirty="0"/>
              <a:t> </a:t>
            </a:r>
            <a:r>
              <a:rPr lang="en-US" baseline="0" dirty="0" err="1"/>
              <a:t>đến</a:t>
            </a:r>
            <a:r>
              <a:rPr lang="en-US" baseline="0" dirty="0"/>
              <a:t> 235 </a:t>
            </a:r>
            <a:r>
              <a:rPr lang="en-US" baseline="0" dirty="0" err="1"/>
              <a:t>triệu</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trên</a:t>
            </a:r>
            <a:r>
              <a:rPr lang="en-US" baseline="0" dirty="0"/>
              <a:t> </a:t>
            </a:r>
            <a:r>
              <a:rPr lang="en-US" baseline="0" dirty="0" err="1"/>
              <a:t>thế</a:t>
            </a:r>
            <a:r>
              <a:rPr lang="en-US" baseline="0" dirty="0"/>
              <a:t> </a:t>
            </a:r>
            <a:r>
              <a:rPr lang="en-US" baseline="0" dirty="0" err="1"/>
              <a:t>giới</a:t>
            </a:r>
            <a:r>
              <a:rPr lang="en-US" baseline="0" dirty="0"/>
              <a:t>.</a:t>
            </a:r>
          </a:p>
          <a:p>
            <a:r>
              <a:rPr lang="en-US" baseline="0" dirty="0" err="1"/>
              <a:t>Với</a:t>
            </a:r>
            <a:r>
              <a:rPr lang="en-US" baseline="0" dirty="0"/>
              <a:t> </a:t>
            </a:r>
            <a:r>
              <a:rPr lang="en-US" baseline="0" dirty="0" err="1"/>
              <a:t>sự</a:t>
            </a:r>
            <a:r>
              <a:rPr lang="en-US" baseline="0" dirty="0"/>
              <a:t> </a:t>
            </a:r>
            <a:r>
              <a:rPr lang="en-US" baseline="0" dirty="0" err="1"/>
              <a:t>hiện</a:t>
            </a:r>
            <a:r>
              <a:rPr lang="en-US" baseline="0" dirty="0"/>
              <a:t> </a:t>
            </a:r>
            <a:r>
              <a:rPr lang="en-US" baseline="0" dirty="0" err="1"/>
              <a:t>diện</a:t>
            </a:r>
            <a:r>
              <a:rPr lang="en-US" baseline="0" dirty="0"/>
              <a:t> </a:t>
            </a:r>
            <a:r>
              <a:rPr lang="en-US" baseline="0" dirty="0" err="1"/>
              <a:t>của</a:t>
            </a:r>
            <a:r>
              <a:rPr lang="en-US" baseline="0" dirty="0"/>
              <a:t> </a:t>
            </a:r>
            <a:r>
              <a:rPr lang="en-US" baseline="0" dirty="0" err="1"/>
              <a:t>các</a:t>
            </a:r>
            <a:r>
              <a:rPr lang="en-US" baseline="0" dirty="0"/>
              <a:t> ICS </a:t>
            </a:r>
            <a:r>
              <a:rPr lang="en-US" baseline="0" dirty="0" err="1"/>
              <a:t>những</a:t>
            </a:r>
            <a:r>
              <a:rPr lang="en-US" baseline="0" dirty="0"/>
              <a:t> </a:t>
            </a:r>
            <a:r>
              <a:rPr lang="en-US" baseline="0" dirty="0" err="1"/>
              <a:t>năm</a:t>
            </a:r>
            <a:r>
              <a:rPr lang="en-US" baseline="0" dirty="0"/>
              <a:t> 1970 </a:t>
            </a:r>
            <a:r>
              <a:rPr lang="en-US" baseline="0" dirty="0" err="1"/>
              <a:t>và</a:t>
            </a:r>
            <a:r>
              <a:rPr lang="en-US" baseline="0" dirty="0"/>
              <a:t> LABA </a:t>
            </a:r>
            <a:r>
              <a:rPr lang="en-US" baseline="0" dirty="0" err="1"/>
              <a:t>những</a:t>
            </a:r>
            <a:r>
              <a:rPr lang="en-US" baseline="0" dirty="0"/>
              <a:t> </a:t>
            </a:r>
            <a:r>
              <a:rPr lang="en-US" baseline="0" dirty="0" err="1"/>
              <a:t>năm</a:t>
            </a:r>
            <a:r>
              <a:rPr lang="en-US" baseline="0" dirty="0"/>
              <a:t> 1980 </a:t>
            </a:r>
            <a:r>
              <a:rPr lang="en-US" baseline="0" dirty="0" err="1"/>
              <a:t>cùng</a:t>
            </a:r>
            <a:r>
              <a:rPr lang="en-US" baseline="0" dirty="0"/>
              <a:t> </a:t>
            </a:r>
            <a:r>
              <a:rPr lang="en-US" baseline="0" dirty="0" err="1"/>
              <a:t>với</a:t>
            </a:r>
            <a:r>
              <a:rPr lang="en-US" baseline="0" dirty="0"/>
              <a:t> </a:t>
            </a:r>
            <a:r>
              <a:rPr lang="en-US" baseline="0" dirty="0" err="1"/>
              <a:t>các</a:t>
            </a:r>
            <a:r>
              <a:rPr lang="en-US" baseline="0" dirty="0"/>
              <a:t> </a:t>
            </a:r>
            <a:r>
              <a:rPr lang="en-US" baseline="0" dirty="0" err="1"/>
              <a:t>khuyến</a:t>
            </a:r>
            <a:r>
              <a:rPr lang="en-US" baseline="0" dirty="0"/>
              <a:t> </a:t>
            </a:r>
            <a:r>
              <a:rPr lang="en-US" baseline="0" dirty="0" err="1"/>
              <a:t>cáo</a:t>
            </a:r>
            <a:r>
              <a:rPr lang="en-US" baseline="0" dirty="0"/>
              <a:t> </a:t>
            </a:r>
            <a:r>
              <a:rPr lang="en-US" baseline="0" dirty="0" err="1"/>
              <a:t>quốc</a:t>
            </a:r>
            <a:r>
              <a:rPr lang="en-US" baseline="0" dirty="0"/>
              <a:t> </a:t>
            </a:r>
            <a:r>
              <a:rPr lang="en-US" baseline="0" dirty="0" err="1"/>
              <a:t>tế</a:t>
            </a:r>
            <a:r>
              <a:rPr lang="en-US" baseline="0" dirty="0"/>
              <a:t> </a:t>
            </a:r>
            <a:r>
              <a:rPr lang="en-US" baseline="0" dirty="0" err="1"/>
              <a:t>đã</a:t>
            </a:r>
            <a:r>
              <a:rPr lang="en-US" baseline="0" dirty="0"/>
              <a:t> </a:t>
            </a:r>
            <a:r>
              <a:rPr lang="en-US" baseline="0" dirty="0" err="1"/>
              <a:t>đưa</a:t>
            </a:r>
            <a:r>
              <a:rPr lang="en-US" baseline="0" dirty="0"/>
              <a:t> </a:t>
            </a:r>
            <a:r>
              <a:rPr lang="en-US" baseline="0" dirty="0" err="1"/>
              <a:t>đến</a:t>
            </a:r>
            <a:r>
              <a:rPr lang="en-US" baseline="0" dirty="0"/>
              <a:t> </a:t>
            </a:r>
            <a:r>
              <a:rPr lang="en-US" baseline="0" dirty="0" err="1"/>
              <a:t>các</a:t>
            </a:r>
            <a:r>
              <a:rPr lang="en-US" baseline="0" dirty="0"/>
              <a:t> </a:t>
            </a:r>
            <a:r>
              <a:rPr lang="en-US" baseline="0" dirty="0" err="1"/>
              <a:t>tiến</a:t>
            </a:r>
            <a:r>
              <a:rPr lang="en-US" baseline="0" dirty="0"/>
              <a:t> </a:t>
            </a:r>
            <a:r>
              <a:rPr lang="en-US" baseline="0" dirty="0" err="1"/>
              <a:t>bộ</a:t>
            </a:r>
            <a:r>
              <a:rPr lang="en-US" baseline="0" dirty="0"/>
              <a:t> </a:t>
            </a:r>
            <a:r>
              <a:rPr lang="en-US" baseline="0" dirty="0" err="1"/>
              <a:t>rõ</a:t>
            </a:r>
            <a:r>
              <a:rPr lang="en-US" baseline="0" dirty="0"/>
              <a:t> </a:t>
            </a:r>
            <a:r>
              <a:rPr lang="en-US" baseline="0" dirty="0" err="1"/>
              <a:t>rệt</a:t>
            </a:r>
            <a:r>
              <a:rPr lang="en-US" baseline="0" dirty="0"/>
              <a:t> </a:t>
            </a:r>
            <a:r>
              <a:rPr lang="en-US" baseline="0" dirty="0" err="1"/>
              <a:t>trong</a:t>
            </a:r>
            <a:r>
              <a:rPr lang="en-US" baseline="0" dirty="0"/>
              <a:t> </a:t>
            </a:r>
            <a:r>
              <a:rPr lang="en-US" baseline="0" dirty="0" err="1"/>
              <a:t>việc</a:t>
            </a:r>
            <a:r>
              <a:rPr lang="en-US" baseline="0" dirty="0"/>
              <a:t> </a:t>
            </a:r>
            <a:r>
              <a:rPr lang="en-US" baseline="0" dirty="0" err="1"/>
              <a:t>kiểm</a:t>
            </a:r>
            <a:r>
              <a:rPr lang="en-US" baseline="0" dirty="0"/>
              <a:t> </a:t>
            </a:r>
            <a:r>
              <a:rPr lang="en-US" baseline="0" dirty="0" err="1"/>
              <a:t>soát</a:t>
            </a:r>
            <a:r>
              <a:rPr lang="en-US" baseline="0" dirty="0"/>
              <a:t> hen.</a:t>
            </a:r>
          </a:p>
          <a:p>
            <a:r>
              <a:rPr lang="en-US" baseline="0" dirty="0" err="1"/>
              <a:t>Tuy</a:t>
            </a:r>
            <a:r>
              <a:rPr lang="en-US" baseline="0" dirty="0"/>
              <a:t> </a:t>
            </a:r>
            <a:r>
              <a:rPr lang="en-US" baseline="0" dirty="0" err="1"/>
              <a:t>nhiên</a:t>
            </a:r>
            <a:r>
              <a:rPr lang="en-US" baseline="0" dirty="0"/>
              <a:t> </a:t>
            </a:r>
            <a:r>
              <a:rPr lang="en-US" baseline="0" dirty="0" err="1"/>
              <a:t>vẫn</a:t>
            </a:r>
            <a:r>
              <a:rPr lang="en-US" baseline="0" dirty="0"/>
              <a:t> </a:t>
            </a:r>
            <a:r>
              <a:rPr lang="en-US" baseline="0" dirty="0" err="1"/>
              <a:t>còn</a:t>
            </a:r>
            <a:r>
              <a:rPr lang="en-US" baseline="0" dirty="0"/>
              <a:t> 56.2% BN </a:t>
            </a:r>
            <a:r>
              <a:rPr lang="en-US" baseline="0" dirty="0" err="1"/>
              <a:t>chưa</a:t>
            </a:r>
            <a:r>
              <a:rPr lang="en-US" baseline="0" dirty="0"/>
              <a:t> </a:t>
            </a:r>
            <a:r>
              <a:rPr lang="en-US" baseline="0" dirty="0" err="1"/>
              <a:t>kiểm</a:t>
            </a:r>
            <a:r>
              <a:rPr lang="en-US" baseline="0" dirty="0"/>
              <a:t> </a:t>
            </a:r>
            <a:r>
              <a:rPr lang="en-US" baseline="0" dirty="0" err="1"/>
              <a:t>soát</a:t>
            </a:r>
            <a:r>
              <a:rPr lang="en-US" baseline="0" dirty="0"/>
              <a:t> hen </a:t>
            </a:r>
            <a:r>
              <a:rPr lang="en-US" baseline="0" dirty="0" err="1"/>
              <a:t>tối</a:t>
            </a:r>
            <a:r>
              <a:rPr lang="en-US" baseline="0" dirty="0"/>
              <a:t> </a:t>
            </a:r>
            <a:r>
              <a:rPr lang="en-US" baseline="0" dirty="0" err="1"/>
              <a:t>ưu</a:t>
            </a:r>
            <a:r>
              <a:rPr lang="en-US" baseline="0" dirty="0"/>
              <a:t> </a:t>
            </a:r>
            <a:r>
              <a:rPr lang="en-US" baseline="0" dirty="0" err="1"/>
              <a:t>trong</a:t>
            </a:r>
            <a:r>
              <a:rPr lang="en-US" baseline="0" dirty="0"/>
              <a:t> 1 </a:t>
            </a:r>
            <a:r>
              <a:rPr lang="en-US" baseline="0" dirty="0" err="1"/>
              <a:t>nghiên</a:t>
            </a:r>
            <a:r>
              <a:rPr lang="en-US" baseline="0" dirty="0"/>
              <a:t> </a:t>
            </a:r>
            <a:r>
              <a:rPr lang="en-US" baseline="0" dirty="0" err="1"/>
              <a:t>cứu</a:t>
            </a:r>
            <a:r>
              <a:rPr lang="en-US" baseline="0" dirty="0"/>
              <a:t> </a:t>
            </a:r>
            <a:r>
              <a:rPr lang="en-US" baseline="0" dirty="0" err="1"/>
              <a:t>đa</a:t>
            </a:r>
            <a:r>
              <a:rPr lang="en-US" baseline="0" dirty="0"/>
              <a:t> </a:t>
            </a:r>
            <a:r>
              <a:rPr lang="en-US" baseline="0" dirty="0" err="1"/>
              <a:t>trung</a:t>
            </a:r>
            <a:r>
              <a:rPr lang="en-US" baseline="0" dirty="0"/>
              <a:t> </a:t>
            </a:r>
            <a:r>
              <a:rPr lang="en-US" baseline="0" dirty="0" err="1"/>
              <a:t>tâm</a:t>
            </a:r>
            <a:r>
              <a:rPr lang="en-US" baseline="0" dirty="0"/>
              <a:t> </a:t>
            </a:r>
            <a:r>
              <a:rPr lang="en-US" baseline="0" dirty="0" err="1"/>
              <a:t>tại</a:t>
            </a:r>
            <a:r>
              <a:rPr lang="en-US" baseline="0" dirty="0"/>
              <a:t> </a:t>
            </a:r>
            <a:r>
              <a:rPr lang="en-US" baseline="0" dirty="0" err="1"/>
              <a:t>châu</a:t>
            </a:r>
            <a:r>
              <a:rPr lang="en-US" baseline="0" dirty="0"/>
              <a:t> </a:t>
            </a:r>
            <a:r>
              <a:rPr lang="en-US" baseline="0" dirty="0" err="1"/>
              <a:t>Âu</a:t>
            </a:r>
            <a:r>
              <a:rPr lang="en-US" baseline="0" dirty="0"/>
              <a:t> </a:t>
            </a:r>
            <a:r>
              <a:rPr lang="en-US" baseline="0" dirty="0" err="1"/>
              <a:t>trên</a:t>
            </a:r>
            <a:r>
              <a:rPr lang="en-US" baseline="0" dirty="0"/>
              <a:t> 8000 </a:t>
            </a:r>
            <a:r>
              <a:rPr lang="en-US" baseline="0" dirty="0" err="1"/>
              <a:t>bênh</a:t>
            </a:r>
            <a:r>
              <a:rPr lang="en-US" baseline="0" dirty="0"/>
              <a:t> </a:t>
            </a:r>
            <a:r>
              <a:rPr lang="en-US" baseline="0" dirty="0" err="1"/>
              <a:t>nhân</a:t>
            </a:r>
            <a:r>
              <a:rPr lang="en-US" baseline="0" dirty="0"/>
              <a:t> </a:t>
            </a:r>
            <a:r>
              <a:rPr lang="en-US" baseline="0" dirty="0" err="1"/>
              <a:t>và</a:t>
            </a:r>
            <a:r>
              <a:rPr lang="en-US" baseline="0" dirty="0"/>
              <a:t> 29% BN </a:t>
            </a:r>
            <a:r>
              <a:rPr lang="en-US" baseline="0" dirty="0" err="1"/>
              <a:t>kiểm</a:t>
            </a:r>
            <a:r>
              <a:rPr lang="en-US" baseline="0" dirty="0"/>
              <a:t> </a:t>
            </a:r>
            <a:r>
              <a:rPr lang="en-US" baseline="0" dirty="0" err="1"/>
              <a:t>soát</a:t>
            </a:r>
            <a:r>
              <a:rPr lang="en-US" baseline="0" dirty="0"/>
              <a:t> hen </a:t>
            </a:r>
            <a:r>
              <a:rPr lang="en-US" baseline="0" dirty="0" err="1"/>
              <a:t>kém</a:t>
            </a:r>
            <a:r>
              <a:rPr lang="en-US" baseline="0" dirty="0"/>
              <a:t> </a:t>
            </a:r>
            <a:r>
              <a:rPr lang="en-US" baseline="0" dirty="0" err="1"/>
              <a:t>trong</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đoàn</a:t>
            </a:r>
            <a:r>
              <a:rPr lang="en-US" baseline="0" dirty="0"/>
              <a:t> </a:t>
            </a:r>
            <a:r>
              <a:rPr lang="en-US" baseline="0" dirty="0" err="1"/>
              <a:t>hệ</a:t>
            </a:r>
            <a:r>
              <a:rPr lang="en-US" baseline="0" dirty="0"/>
              <a:t> </a:t>
            </a:r>
            <a:r>
              <a:rPr lang="en-US" baseline="0" dirty="0" err="1"/>
              <a:t>lớn</a:t>
            </a:r>
            <a:r>
              <a:rPr lang="en-US" baseline="0" dirty="0"/>
              <a:t> </a:t>
            </a:r>
            <a:r>
              <a:rPr lang="en-US" baseline="0" dirty="0" err="1"/>
              <a:t>trên</a:t>
            </a:r>
            <a:r>
              <a:rPr lang="en-US" baseline="0" dirty="0"/>
              <a:t> </a:t>
            </a:r>
            <a:r>
              <a:rPr lang="en-US" baseline="0" dirty="0" err="1"/>
              <a:t>các</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đã</a:t>
            </a:r>
            <a:r>
              <a:rPr lang="en-US" baseline="0" dirty="0"/>
              <a:t> </a:t>
            </a:r>
            <a:r>
              <a:rPr lang="en-US" baseline="0" dirty="0" err="1"/>
              <a:t>được</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với</a:t>
            </a:r>
            <a:r>
              <a:rPr lang="en-US" baseline="0" dirty="0"/>
              <a:t> ICS/LABA </a:t>
            </a:r>
            <a:r>
              <a:rPr lang="en-US" baseline="0" dirty="0" err="1"/>
              <a:t>theo</a:t>
            </a:r>
            <a:r>
              <a:rPr lang="en-US" baseline="0" dirty="0"/>
              <a:t> </a:t>
            </a:r>
            <a:r>
              <a:rPr lang="en-US" baseline="0" dirty="0" err="1"/>
              <a:t>khuyến</a:t>
            </a:r>
            <a:r>
              <a:rPr lang="en-US" baseline="0" dirty="0"/>
              <a:t> </a:t>
            </a:r>
            <a:r>
              <a:rPr lang="en-US" baseline="0" dirty="0" err="1"/>
              <a:t>cáo</a:t>
            </a:r>
            <a:r>
              <a:rPr lang="en-US" baseline="0" dirty="0"/>
              <a:t>.</a:t>
            </a:r>
          </a:p>
          <a:p>
            <a:r>
              <a:rPr lang="en-US" baseline="0" dirty="0" err="1"/>
              <a:t>Và</a:t>
            </a:r>
            <a:r>
              <a:rPr lang="en-US" baseline="0" dirty="0"/>
              <a:t> </a:t>
            </a:r>
            <a:r>
              <a:rPr lang="en-US" baseline="0" dirty="0" err="1"/>
              <a:t>theo</a:t>
            </a:r>
            <a:r>
              <a:rPr lang="en-US" baseline="0" dirty="0"/>
              <a:t> GINA 2020,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hen </a:t>
            </a:r>
            <a:r>
              <a:rPr lang="en-US" baseline="0" dirty="0" err="1"/>
              <a:t>không</a:t>
            </a:r>
            <a:r>
              <a:rPr lang="en-US" baseline="0" dirty="0"/>
              <a:t> </a:t>
            </a:r>
            <a:r>
              <a:rPr lang="en-US" baseline="0" dirty="0" err="1"/>
              <a:t>kiểm</a:t>
            </a:r>
            <a:r>
              <a:rPr lang="en-US" baseline="0" dirty="0"/>
              <a:t> </a:t>
            </a:r>
            <a:r>
              <a:rPr lang="en-US" baseline="0" dirty="0" err="1"/>
              <a:t>soát</a:t>
            </a:r>
            <a:r>
              <a:rPr lang="en-US" baseline="0" dirty="0"/>
              <a:t> </a:t>
            </a:r>
            <a:r>
              <a:rPr lang="en-US" baseline="0" dirty="0" err="1"/>
              <a:t>khi</a:t>
            </a:r>
            <a:r>
              <a:rPr lang="en-US" baseline="0" dirty="0"/>
              <a:t> bao </a:t>
            </a:r>
            <a:r>
              <a:rPr lang="en-US" baseline="0" dirty="0" err="1"/>
              <a:t>gồm</a:t>
            </a:r>
            <a:r>
              <a:rPr lang="en-US" baseline="0" dirty="0"/>
              <a:t> 1 </a:t>
            </a:r>
            <a:r>
              <a:rPr lang="en-US" baseline="0" dirty="0" err="1"/>
              <a:t>hoặc</a:t>
            </a:r>
            <a:r>
              <a:rPr lang="en-US" baseline="0" dirty="0"/>
              <a:t> 2 </a:t>
            </a:r>
            <a:r>
              <a:rPr lang="en-US" baseline="0" dirty="0" err="1"/>
              <a:t>yếu</a:t>
            </a:r>
            <a:r>
              <a:rPr lang="en-US" baseline="0" dirty="0"/>
              <a:t> </a:t>
            </a:r>
            <a:r>
              <a:rPr lang="en-US" baseline="0" dirty="0" err="1"/>
              <a:t>tố</a:t>
            </a:r>
            <a:r>
              <a:rPr lang="en-US" baseline="0" dirty="0"/>
              <a:t> </a:t>
            </a:r>
            <a:r>
              <a:rPr lang="en-US" baseline="0" dirty="0" err="1"/>
              <a:t>sau</a:t>
            </a:r>
            <a:r>
              <a:rPr lang="en-US" baseline="0" dirty="0"/>
              <a:t>: BN </a:t>
            </a:r>
            <a:r>
              <a:rPr lang="en-US" baseline="0" dirty="0" err="1"/>
              <a:t>kiểm</a:t>
            </a:r>
            <a:r>
              <a:rPr lang="en-US" baseline="0" dirty="0"/>
              <a:t> </a:t>
            </a:r>
            <a:r>
              <a:rPr lang="en-US" baseline="0" dirty="0" err="1"/>
              <a:t>soát</a:t>
            </a:r>
            <a:r>
              <a:rPr lang="en-US" baseline="0" dirty="0"/>
              <a:t> </a:t>
            </a:r>
            <a:r>
              <a:rPr lang="en-US" baseline="0" dirty="0" err="1"/>
              <a:t>triệu</a:t>
            </a:r>
            <a:r>
              <a:rPr lang="en-US" baseline="0" dirty="0"/>
              <a:t> </a:t>
            </a:r>
            <a:r>
              <a:rPr lang="en-US" baseline="0" dirty="0" err="1"/>
              <a:t>chứng</a:t>
            </a:r>
            <a:r>
              <a:rPr lang="en-US" baseline="0" dirty="0"/>
              <a:t> </a:t>
            </a:r>
            <a:r>
              <a:rPr lang="en-US" baseline="0" dirty="0" err="1"/>
              <a:t>kém</a:t>
            </a:r>
            <a:r>
              <a:rPr lang="en-US" baseline="0" dirty="0"/>
              <a:t> </a:t>
            </a:r>
            <a:r>
              <a:rPr lang="en-US" baseline="0" dirty="0" err="1"/>
              <a:t>hoặc</a:t>
            </a:r>
            <a:r>
              <a:rPr lang="en-US" baseline="0" dirty="0"/>
              <a:t>/</a:t>
            </a:r>
            <a:r>
              <a:rPr lang="en-US" baseline="0" dirty="0" err="1"/>
              <a:t>và</a:t>
            </a:r>
            <a:r>
              <a:rPr lang="en-US" baseline="0" dirty="0"/>
              <a:t> </a:t>
            </a:r>
            <a:r>
              <a:rPr lang="en-US" baseline="0" dirty="0" err="1"/>
              <a:t>có</a:t>
            </a:r>
            <a:r>
              <a:rPr lang="en-US" baseline="0" dirty="0"/>
              <a:t> </a:t>
            </a:r>
            <a:r>
              <a:rPr lang="en-US" baseline="0" dirty="0" err="1"/>
              <a:t>đợt</a:t>
            </a:r>
            <a:r>
              <a:rPr lang="en-US" baseline="0" dirty="0"/>
              <a:t> </a:t>
            </a:r>
            <a:r>
              <a:rPr lang="en-US" baseline="0" dirty="0" err="1"/>
              <a:t>cấp</a:t>
            </a:r>
            <a:r>
              <a:rPr lang="en-US" baseline="0" dirty="0"/>
              <a:t> </a:t>
            </a:r>
            <a:r>
              <a:rPr lang="en-US" baseline="0" dirty="0" err="1"/>
              <a:t>thường</a:t>
            </a:r>
            <a:r>
              <a:rPr lang="en-US" baseline="0" dirty="0"/>
              <a:t> </a:t>
            </a:r>
            <a:r>
              <a:rPr lang="en-US" baseline="0" dirty="0" err="1"/>
              <a:t>xuyên</a:t>
            </a:r>
            <a:r>
              <a:rPr lang="en-US" baseline="0" dirty="0"/>
              <a:t> </a:t>
            </a:r>
            <a:r>
              <a:rPr lang="en-US" baseline="0" dirty="0" err="1"/>
              <a:t>cần</a:t>
            </a:r>
            <a:r>
              <a:rPr lang="en-US" baseline="0" dirty="0"/>
              <a:t> </a:t>
            </a:r>
            <a:r>
              <a:rPr lang="en-US" baseline="0" dirty="0" err="1"/>
              <a:t>uống</a:t>
            </a:r>
            <a:r>
              <a:rPr lang="en-US" baseline="0" dirty="0"/>
              <a:t> corticosteroid &gt;= 2 </a:t>
            </a:r>
            <a:r>
              <a:rPr lang="en-US" baseline="0" dirty="0" err="1"/>
              <a:t>lần</a:t>
            </a:r>
            <a:r>
              <a:rPr lang="en-US" baseline="0" dirty="0"/>
              <a:t>/</a:t>
            </a:r>
            <a:r>
              <a:rPr lang="en-US" baseline="0" dirty="0" err="1"/>
              <a:t>năm</a:t>
            </a:r>
            <a:r>
              <a:rPr lang="en-US" baseline="0" dirty="0"/>
              <a:t> </a:t>
            </a:r>
            <a:r>
              <a:rPr lang="en-US" baseline="0" dirty="0" err="1"/>
              <a:t>hoặc</a:t>
            </a:r>
            <a:r>
              <a:rPr lang="en-US" baseline="0" dirty="0"/>
              <a:t> &gt;=1 </a:t>
            </a:r>
            <a:r>
              <a:rPr lang="en-US" baseline="0" dirty="0" err="1"/>
              <a:t>đợt</a:t>
            </a:r>
            <a:r>
              <a:rPr lang="en-US" baseline="0" dirty="0"/>
              <a:t> </a:t>
            </a:r>
            <a:r>
              <a:rPr lang="en-US" baseline="0" dirty="0" err="1"/>
              <a:t>cấp</a:t>
            </a:r>
            <a:r>
              <a:rPr lang="en-US" baseline="0" dirty="0"/>
              <a:t> </a:t>
            </a:r>
            <a:r>
              <a:rPr lang="en-US" baseline="0" dirty="0" err="1"/>
              <a:t>nặng</a:t>
            </a:r>
            <a:r>
              <a:rPr lang="en-US" baseline="0" dirty="0"/>
              <a:t> </a:t>
            </a:r>
            <a:r>
              <a:rPr lang="en-US" baseline="0" dirty="0" err="1"/>
              <a:t>cần</a:t>
            </a:r>
            <a:r>
              <a:rPr lang="en-US" baseline="0" dirty="0"/>
              <a:t> </a:t>
            </a:r>
            <a:r>
              <a:rPr lang="en-US" baseline="0" dirty="0" err="1"/>
              <a:t>nhập</a:t>
            </a:r>
            <a:r>
              <a:rPr lang="en-US" baseline="0" dirty="0"/>
              <a:t> </a:t>
            </a:r>
            <a:r>
              <a:rPr lang="en-US" baseline="0" dirty="0" err="1"/>
              <a:t>viện</a:t>
            </a:r>
            <a:r>
              <a:rPr lang="en-US" baseline="0" dirty="0"/>
              <a:t>/</a:t>
            </a:r>
            <a:r>
              <a:rPr lang="en-US" baseline="0" dirty="0" err="1"/>
              <a:t>năm</a:t>
            </a:r>
            <a:endParaRPr lang="en-US" baseline="0" dirty="0"/>
          </a:p>
          <a:p>
            <a:endParaRPr lang="vi-VN" dirty="0"/>
          </a:p>
          <a:p>
            <a:endParaRPr lang="en-US" dirty="0"/>
          </a:p>
        </p:txBody>
      </p:sp>
      <p:sp>
        <p:nvSpPr>
          <p:cNvPr id="4" name="Slide Number Placeholder 3"/>
          <p:cNvSpPr>
            <a:spLocks noGrp="1"/>
          </p:cNvSpPr>
          <p:nvPr>
            <p:ph type="sldNum" sz="quarter" idx="5"/>
          </p:nvPr>
        </p:nvSpPr>
        <p:spPr/>
        <p:txBody>
          <a:bodyPr/>
          <a:lstStyle/>
          <a:p>
            <a:fld id="{6AE98BE3-A333-4033-BBB2-7363152BB684}" type="slidenum">
              <a:rPr lang="vi-VN" smtClean="0"/>
              <a:t>82</a:t>
            </a:fld>
            <a:endParaRPr lang="vi-VN"/>
          </a:p>
        </p:txBody>
      </p:sp>
    </p:spTree>
    <p:extLst>
      <p:ext uri="{BB962C8B-B14F-4D97-AF65-F5344CB8AC3E}">
        <p14:creationId xmlns:p14="http://schemas.microsoft.com/office/powerpoint/2010/main" val="271841053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Năm</a:t>
            </a:r>
            <a:r>
              <a:rPr lang="en-US" baseline="0" dirty="0"/>
              <a:t> 2011, </a:t>
            </a:r>
            <a:r>
              <a:rPr lang="it-IT" sz="1200" b="0" i="0" kern="1200" dirty="0">
                <a:solidFill>
                  <a:schemeClr val="tx1"/>
                </a:solidFill>
                <a:effectLst/>
                <a:latin typeface="+mn-lt"/>
                <a:ea typeface="+mn-ea"/>
                <a:cs typeface="+mn-cs"/>
              </a:rPr>
              <a:t>the Innovative Medicine Initiative (IMI) đề</a:t>
            </a:r>
            <a:r>
              <a:rPr lang="it-IT" sz="1200" b="0" i="0" kern="1200" baseline="0" dirty="0">
                <a:solidFill>
                  <a:schemeClr val="tx1"/>
                </a:solidFill>
                <a:effectLst/>
                <a:latin typeface="+mn-lt"/>
                <a:ea typeface="+mn-ea"/>
                <a:cs typeface="+mn-cs"/>
              </a:rPr>
              <a:t> xuất rằng những bệnh nhân này nên được chia thành hen khó kiểm soát và hen nặng. </a:t>
            </a:r>
            <a:r>
              <a:rPr lang="vi-VN" sz="1200" b="0" i="0" kern="1200" baseline="0" dirty="0">
                <a:solidFill>
                  <a:schemeClr val="tx1"/>
                </a:solidFill>
                <a:effectLst/>
                <a:latin typeface="+mn-lt"/>
                <a:ea typeface="+mn-ea"/>
                <a:cs typeface="+mn-cs"/>
              </a:rPr>
              <a:t>(</a:t>
            </a:r>
            <a:r>
              <a:rPr lang="vi-VN" sz="1200" b="0" i="0" kern="1200" dirty="0">
                <a:solidFill>
                  <a:schemeClr val="tx1"/>
                </a:solidFill>
                <a:effectLst/>
                <a:latin typeface="+mn-lt"/>
                <a:ea typeface="+mn-ea"/>
                <a:cs typeface="+mn-cs"/>
              </a:rPr>
              <a:t>Bel EH, Sousa A, Fleming L, Bush A, Chung KF, Versnel J, et al. Diagnosis and definition of severe refractory asthma: an international consensus statement from the Innovative Medicine Initiative (IMI)</a:t>
            </a:r>
          </a:p>
          <a:p>
            <a:r>
              <a:rPr lang="en-US" sz="1200" b="0" i="0" kern="1200" dirty="0">
                <a:solidFill>
                  <a:schemeClr val="tx1"/>
                </a:solidFill>
                <a:effectLst/>
                <a:latin typeface="+mn-lt"/>
                <a:ea typeface="+mn-ea"/>
                <a:cs typeface="+mn-cs"/>
              </a:rPr>
              <a:t>Hen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khó</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kiểm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soát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có</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thể</a:t>
            </a:r>
            <a:r>
              <a:rPr lang="en-US" sz="1200" b="0" i="0" kern="1200" baseline="0" dirty="0">
                <a:solidFill>
                  <a:schemeClr val="tx1"/>
                </a:solidFill>
                <a:effectLst/>
                <a:latin typeface="+mn-lt"/>
                <a:ea typeface="+mn-ea"/>
                <a:cs typeface="+mn-cs"/>
              </a:rPr>
              <a:t> do </a:t>
            </a:r>
            <a:r>
              <a:rPr lang="en-US" sz="1200" b="0" i="0" kern="1200" baseline="0" dirty="0" err="1">
                <a:solidFill>
                  <a:schemeClr val="tx1"/>
                </a:solidFill>
                <a:effectLst/>
                <a:latin typeface="+mn-lt"/>
                <a:ea typeface="+mn-ea"/>
                <a:cs typeface="+mn-cs"/>
              </a:rPr>
              <a:t>một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số</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nguyên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nhân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như</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bệnh</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đồng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mắc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chọn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dụng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cụ</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hít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không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phù</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hợp</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kĩ</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thuật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kém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hút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thuốc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lá</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viêm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xoang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không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kiểm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soát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và</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không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tuân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thủ</a:t>
            </a:r>
            <a:r>
              <a:rPr lang="en-US" sz="1200" b="0" i="0" kern="1200" baseline="0" dirty="0">
                <a:solidFill>
                  <a:schemeClr val="tx1"/>
                </a:solidFill>
                <a:effectLst/>
                <a:latin typeface="+mn-lt"/>
                <a:ea typeface="+mn-ea"/>
                <a:cs typeface="+mn-cs"/>
              </a:rPr>
              <a:t>.</a:t>
            </a:r>
          </a:p>
          <a:p>
            <a:r>
              <a:rPr lang="en-US" sz="1200" b="0" i="0" kern="1200" baseline="0" dirty="0" err="1">
                <a:solidFill>
                  <a:schemeClr val="tx1"/>
                </a:solidFill>
                <a:effectLst/>
                <a:latin typeface="+mn-lt"/>
                <a:ea typeface="+mn-ea"/>
                <a:cs typeface="+mn-cs"/>
              </a:rPr>
              <a:t>Trong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khi</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đó</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bênh</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nhân</a:t>
            </a:r>
            <a:r>
              <a:rPr lang="en-US" sz="1200" b="0" i="0" kern="1200" baseline="0" dirty="0">
                <a:solidFill>
                  <a:schemeClr val="tx1"/>
                </a:solidFill>
                <a:effectLst/>
                <a:latin typeface="+mn-lt"/>
                <a:ea typeface="+mn-ea"/>
                <a:cs typeface="+mn-cs"/>
              </a:rPr>
              <a:t> hen </a:t>
            </a:r>
            <a:r>
              <a:rPr lang="en-US" sz="1200" b="0" i="0" kern="1200" baseline="0" dirty="0" err="1">
                <a:solidFill>
                  <a:schemeClr val="tx1"/>
                </a:solidFill>
                <a:effectLst/>
                <a:latin typeface="+mn-lt"/>
                <a:ea typeface="+mn-ea"/>
                <a:cs typeface="+mn-cs"/>
              </a:rPr>
              <a:t>nặng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có</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kiểm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soát</a:t>
            </a:r>
            <a:r>
              <a:rPr lang="en-US" sz="1200" b="0" i="0" kern="1200" baseline="0" dirty="0">
                <a:solidFill>
                  <a:schemeClr val="tx1"/>
                </a:solidFill>
                <a:effectLst/>
                <a:latin typeface="+mn-lt"/>
                <a:ea typeface="+mn-ea"/>
                <a:cs typeface="+mn-cs"/>
              </a:rPr>
              <a:t> hen </a:t>
            </a:r>
            <a:r>
              <a:rPr lang="en-US" sz="1200" b="0" i="0" kern="1200" baseline="0" dirty="0" err="1">
                <a:solidFill>
                  <a:schemeClr val="tx1"/>
                </a:solidFill>
                <a:effectLst/>
                <a:latin typeface="+mn-lt"/>
                <a:ea typeface="+mn-ea"/>
                <a:cs typeface="+mn-cs"/>
              </a:rPr>
              <a:t>kém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hoặc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bị</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đợt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cấp</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nặng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thường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xuyên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trong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năm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mặc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dù</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đã</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điều</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trị</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tích</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cực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và</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tuân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thủ</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đã</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loại</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trừ</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các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chẩn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đoán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thay</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thế</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điều</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trị</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bệnh</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đồng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mắc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và</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loại</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bỏ</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các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yếu</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tố</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kích</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hoạt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Họ</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có</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thể</a:t>
            </a:r>
            <a:r>
              <a:rPr lang="en-US" sz="1200" b="0" i="0" kern="1200" baseline="0" dirty="0">
                <a:solidFill>
                  <a:schemeClr val="tx1"/>
                </a:solidFill>
                <a:effectLst/>
                <a:latin typeface="+mn-lt"/>
                <a:ea typeface="+mn-ea"/>
                <a:cs typeface="+mn-cs"/>
              </a:rPr>
              <a:t> duy </a:t>
            </a:r>
            <a:r>
              <a:rPr lang="en-US" sz="1200" b="0" i="0" kern="1200" baseline="0" dirty="0" err="1">
                <a:solidFill>
                  <a:schemeClr val="tx1"/>
                </a:solidFill>
                <a:effectLst/>
                <a:latin typeface="+mn-lt"/>
                <a:ea typeface="+mn-ea"/>
                <a:cs typeface="+mn-cs"/>
              </a:rPr>
              <a:t>trì</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kiểm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soát</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chỉ</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khi</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dùng</a:t>
            </a:r>
            <a:r>
              <a:rPr lang="en-US" sz="1200" b="0" i="0" kern="1200" baseline="0" dirty="0">
                <a:solidFill>
                  <a:schemeClr val="tx1"/>
                </a:solidFill>
                <a:effectLst/>
                <a:latin typeface="+mn-lt"/>
                <a:ea typeface="+mn-ea"/>
                <a:cs typeface="+mn-cs"/>
              </a:rPr>
              <a:t> corticosteroid </a:t>
            </a:r>
            <a:r>
              <a:rPr lang="en-US" sz="1200" b="0" i="0" kern="1200" baseline="0" dirty="0" err="1">
                <a:solidFill>
                  <a:schemeClr val="tx1"/>
                </a:solidFill>
                <a:effectLst/>
                <a:latin typeface="+mn-lt"/>
                <a:ea typeface="+mn-ea"/>
                <a:cs typeface="+mn-cs"/>
              </a:rPr>
              <a:t>đường</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toàn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thân</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và</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kèm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theo</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các</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nguy</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cơ</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về</a:t>
            </a:r>
            <a:r>
              <a:rPr lang="en-US" sz="1200" b="0" i="0" kern="1200" baseline="0" dirty="0">
                <a:solidFill>
                  <a:schemeClr val="tx1"/>
                </a:solidFill>
                <a:effectLst/>
                <a:latin typeface="+mn-lt"/>
                <a:ea typeface="+mn-ea"/>
                <a:cs typeface="+mn-cs"/>
              </a:rPr>
              <a:t> TDP </a:t>
            </a:r>
            <a:r>
              <a:rPr lang="en-US" sz="1200" b="0" i="0" kern="1200" baseline="0" dirty="0" err="1">
                <a:solidFill>
                  <a:schemeClr val="tx1"/>
                </a:solidFill>
                <a:effectLst/>
                <a:latin typeface="+mn-lt"/>
                <a:ea typeface="+mn-ea"/>
                <a:cs typeface="+mn-cs"/>
              </a:rPr>
              <a:t>nghiêm</a:t>
            </a:r>
            <a:r>
              <a:rPr lang="en-US" sz="1200" b="0" i="0" kern="1200" baseline="0" dirty="0">
                <a:solidFill>
                  <a:schemeClr val="tx1"/>
                </a:solidFill>
                <a:effectLst/>
                <a:latin typeface="+mn-lt"/>
                <a:ea typeface="+mn-ea"/>
                <a:cs typeface="+mn-cs"/>
              </a:rPr>
              <a:t> </a:t>
            </a:r>
            <a:r>
              <a:rPr lang="en-US" sz="1200" b="0" i="0" kern="1200" baseline="0" dirty="0" err="1">
                <a:solidFill>
                  <a:schemeClr val="tx1"/>
                </a:solidFill>
                <a:effectLst/>
                <a:latin typeface="+mn-lt"/>
                <a:ea typeface="+mn-ea"/>
                <a:cs typeface="+mn-cs"/>
              </a:rPr>
              <a:t>trọng</a:t>
            </a:r>
            <a:r>
              <a:rPr lang="en-US" sz="1200" b="0" i="0" kern="1200" baseline="0" dirty="0">
                <a:solidFill>
                  <a:schemeClr val="tx1"/>
                </a:solidFill>
                <a:effectLst/>
                <a:latin typeface="+mn-lt"/>
                <a:ea typeface="+mn-ea"/>
                <a:cs typeface="+mn-cs"/>
              </a:rPr>
              <a:t>.</a:t>
            </a:r>
          </a:p>
          <a:p>
            <a:endParaRPr lang="en-US" sz="1200" b="0" i="0" kern="1200" baseline="0" dirty="0">
              <a:solidFill>
                <a:schemeClr val="tx1"/>
              </a:solidFill>
              <a:effectLst/>
              <a:latin typeface="+mn-lt"/>
              <a:ea typeface="+mn-ea"/>
              <a:cs typeface="+mn-cs"/>
            </a:endParaRPr>
          </a:p>
          <a:p>
            <a:r>
              <a:rPr lang="en-US" sz="1200" b="0" i="0" kern="1200" dirty="0">
                <a:solidFill>
                  <a:schemeClr val="tx1"/>
                </a:solidFill>
                <a:effectLst/>
                <a:latin typeface="+mn-lt"/>
                <a:ea typeface="+mn-ea"/>
                <a:cs typeface="+mn-cs"/>
              </a:rPr>
              <a:t>Difficult to control asthma may be due to a number of reasons including: confounding illnesses, incorrect choice of inhaler or poor inhaler technique, concurrent smoking, uncontrolled rhinitis and non-adherence, either intentional or unintentional [</a:t>
            </a:r>
            <a:r>
              <a:rPr lang="en-US" sz="1200" b="0" i="0" u="sng" kern="1200" dirty="0">
                <a:solidFill>
                  <a:schemeClr val="tx1"/>
                </a:solidFill>
                <a:effectLst/>
                <a:latin typeface="+mn-lt"/>
                <a:ea typeface="+mn-ea"/>
                <a:cs typeface="+mn-cs"/>
                <a:hlinkClick r:id="rId3"/>
              </a:rPr>
              <a:t>10</a:t>
            </a:r>
            <a:r>
              <a:rPr lang="en-US" sz="1200" b="0" i="0" kern="1200" dirty="0">
                <a:solidFill>
                  <a:schemeClr val="tx1"/>
                </a:solidFill>
                <a:effectLst/>
                <a:latin typeface="+mn-lt"/>
                <a:ea typeface="+mn-ea"/>
                <a:cs typeface="+mn-cs"/>
              </a:rPr>
              <a:t>, </a:t>
            </a:r>
            <a:r>
              <a:rPr lang="en-US" sz="1200" b="0" i="0" u="sng" kern="1200" dirty="0">
                <a:solidFill>
                  <a:schemeClr val="tx1"/>
                </a:solidFill>
                <a:effectLst/>
                <a:latin typeface="+mn-lt"/>
                <a:ea typeface="+mn-ea"/>
                <a:cs typeface="+mn-cs"/>
                <a:hlinkClick r:id="rId4"/>
              </a:rPr>
              <a:t>11</a:t>
            </a:r>
            <a:r>
              <a:rPr lang="en-US" sz="1200" b="0" i="0" kern="1200" dirty="0">
                <a:solidFill>
                  <a:schemeClr val="tx1"/>
                </a:solidFill>
                <a:effectLst/>
                <a:latin typeface="+mn-lt"/>
                <a:ea typeface="+mn-ea"/>
                <a:cs typeface="+mn-cs"/>
              </a:rPr>
              <a:t>]. Whereas people with severe refractory asthma have poor asthma control or frequent severe exacerbations per year despite the prescription of high-intensity treatment having had compliance checked, alternative diagnoses excluded, comorbidities treated and trigger factors removed. They can often only maintain adequate control when taking systemic corticosteroids and as a result are at risk of serious adverse effects.</a:t>
            </a:r>
            <a:r>
              <a:rPr lang="vi-VN" sz="1200" b="0" i="0" kern="1200" dirty="0">
                <a:solidFill>
                  <a:schemeClr val="tx1"/>
                </a:solidFill>
                <a:effectLst/>
                <a:latin typeface="+mn-lt"/>
                <a:ea typeface="+mn-ea"/>
                <a:cs typeface="+mn-cs"/>
              </a:rPr>
              <a:t>). Thorax. 2011;66:910–7.</a:t>
            </a:r>
            <a:r>
              <a:rPr lang="en-US" sz="1200" b="0" i="0" kern="1200" dirty="0">
                <a:solidFill>
                  <a:schemeClr val="tx1"/>
                </a:solidFill>
                <a:effectLst/>
                <a:latin typeface="+mn-lt"/>
                <a:ea typeface="+mn-ea"/>
                <a:cs typeface="+mn-cs"/>
              </a:rPr>
              <a:t>)</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84</a:t>
            </a:fld>
            <a:endParaRPr lang="vi-VN"/>
          </a:p>
        </p:txBody>
      </p:sp>
    </p:spTree>
    <p:extLst>
      <p:ext uri="{BB962C8B-B14F-4D97-AF65-F5344CB8AC3E}">
        <p14:creationId xmlns:p14="http://schemas.microsoft.com/office/powerpoint/2010/main" val="30388676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de-DE" alt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217590065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Theo GINA version</a:t>
            </a:r>
            <a:r>
              <a:rPr lang="en-US" baseline="0" dirty="0"/>
              <a:t> 2 </a:t>
            </a:r>
            <a:r>
              <a:rPr lang="en-US" baseline="0" dirty="0" err="1"/>
              <a:t>năm</a:t>
            </a:r>
            <a:r>
              <a:rPr lang="en-US" baseline="0" dirty="0"/>
              <a:t> 2020 </a:t>
            </a:r>
            <a:r>
              <a:rPr lang="en-US" baseline="0" dirty="0" err="1"/>
              <a:t>về</a:t>
            </a:r>
            <a:r>
              <a:rPr lang="en-US" baseline="0" dirty="0"/>
              <a:t> hen </a:t>
            </a:r>
            <a:r>
              <a:rPr lang="en-US" baseline="0" dirty="0" err="1"/>
              <a:t>khó</a:t>
            </a:r>
            <a:r>
              <a:rPr lang="en-US" baseline="0" dirty="0"/>
              <a:t> </a:t>
            </a:r>
            <a:r>
              <a:rPr lang="en-US" baseline="0" dirty="0" err="1"/>
              <a:t>trị</a:t>
            </a:r>
            <a:r>
              <a:rPr lang="en-US" baseline="0" dirty="0"/>
              <a:t> </a:t>
            </a:r>
            <a:r>
              <a:rPr lang="en-US" baseline="0" dirty="0" err="1"/>
              <a:t>và</a:t>
            </a:r>
            <a:r>
              <a:rPr lang="en-US" baseline="0" dirty="0"/>
              <a:t> hen </a:t>
            </a:r>
            <a:r>
              <a:rPr lang="en-US" baseline="0" dirty="0" err="1"/>
              <a:t>nặng</a:t>
            </a:r>
            <a:r>
              <a:rPr lang="en-US" baseline="0" dirty="0"/>
              <a:t> </a:t>
            </a:r>
            <a:r>
              <a:rPr lang="en-US" baseline="0" dirty="0" err="1"/>
              <a:t>thì</a:t>
            </a:r>
            <a:r>
              <a:rPr lang="en-US" baseline="0" dirty="0"/>
              <a:t> </a:t>
            </a:r>
            <a:r>
              <a:rPr lang="en-US" baseline="0" dirty="0" err="1"/>
              <a:t>có</a:t>
            </a:r>
            <a:r>
              <a:rPr lang="en-US" baseline="0" dirty="0"/>
              <a:t> </a:t>
            </a:r>
            <a:r>
              <a:rPr lang="en-US" baseline="0" dirty="0" err="1"/>
              <a:t>khoảng</a:t>
            </a:r>
            <a:r>
              <a:rPr lang="en-US" baseline="0" dirty="0"/>
              <a:t> 24% BN hen </a:t>
            </a:r>
            <a:r>
              <a:rPr lang="en-US" baseline="0" dirty="0" err="1"/>
              <a:t>được</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theo</a:t>
            </a:r>
            <a:r>
              <a:rPr lang="en-US" baseline="0" dirty="0"/>
              <a:t> GINA </a:t>
            </a:r>
            <a:r>
              <a:rPr lang="en-US" baseline="0" dirty="0" err="1"/>
              <a:t>bước</a:t>
            </a:r>
            <a:r>
              <a:rPr lang="en-US" baseline="0" dirty="0"/>
              <a:t> 4, 5. </a:t>
            </a:r>
            <a:r>
              <a:rPr lang="en-US" baseline="0" dirty="0" err="1"/>
              <a:t>Trong</a:t>
            </a:r>
            <a:r>
              <a:rPr lang="en-US" baseline="0" dirty="0"/>
              <a:t> </a:t>
            </a:r>
            <a:r>
              <a:rPr lang="en-US" baseline="0" dirty="0" err="1"/>
              <a:t>đó</a:t>
            </a:r>
            <a:r>
              <a:rPr lang="en-US" baseline="0" dirty="0"/>
              <a:t> </a:t>
            </a:r>
            <a:r>
              <a:rPr lang="en-US" baseline="0" dirty="0" err="1"/>
              <a:t>có</a:t>
            </a:r>
            <a:r>
              <a:rPr lang="en-US" baseline="0" dirty="0"/>
              <a:t> 17% BN hen </a:t>
            </a:r>
            <a:r>
              <a:rPr lang="en-US" baseline="0" dirty="0" err="1"/>
              <a:t>khó</a:t>
            </a:r>
            <a:r>
              <a:rPr lang="en-US" baseline="0" dirty="0"/>
              <a:t> </a:t>
            </a:r>
            <a:r>
              <a:rPr lang="en-US" baseline="0" dirty="0" err="1"/>
              <a:t>trị</a:t>
            </a:r>
            <a:r>
              <a:rPr lang="en-US" baseline="0" dirty="0"/>
              <a:t> </a:t>
            </a:r>
            <a:r>
              <a:rPr lang="en-US" baseline="0" dirty="0" err="1"/>
              <a:t>và</a:t>
            </a:r>
            <a:r>
              <a:rPr lang="en-US" baseline="0" dirty="0"/>
              <a:t> 3.7% BN hen </a:t>
            </a:r>
            <a:r>
              <a:rPr lang="en-US" baseline="0" dirty="0" err="1"/>
              <a:t>nặng</a:t>
            </a:r>
            <a:r>
              <a:rPr lang="en-US" baseline="0" dirty="0"/>
              <a:t>.</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85</a:t>
            </a:fld>
            <a:endParaRPr lang="vi-VN"/>
          </a:p>
        </p:txBody>
      </p:sp>
    </p:spTree>
    <p:extLst>
      <p:ext uri="{BB962C8B-B14F-4D97-AF65-F5344CB8AC3E}">
        <p14:creationId xmlns:p14="http://schemas.microsoft.com/office/powerpoint/2010/main" val="401152402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Theo </a:t>
            </a:r>
            <a:r>
              <a:rPr lang="en-US" dirty="0" err="1"/>
              <a:t>các</a:t>
            </a:r>
            <a:r>
              <a:rPr lang="en-US" baseline="0" dirty="0"/>
              <a:t> y </a:t>
            </a:r>
            <a:r>
              <a:rPr lang="en-US" baseline="0" dirty="0" err="1"/>
              <a:t>văn</a:t>
            </a:r>
            <a:r>
              <a:rPr lang="en-US" baseline="0" dirty="0"/>
              <a:t> </a:t>
            </a:r>
            <a:r>
              <a:rPr lang="en-US" baseline="0" dirty="0" err="1"/>
              <a:t>hiện</a:t>
            </a:r>
            <a:r>
              <a:rPr lang="en-US" baseline="0" dirty="0"/>
              <a:t> nay, </a:t>
            </a:r>
            <a:r>
              <a:rPr lang="en-US" baseline="0" dirty="0" err="1"/>
              <a:t>các</a:t>
            </a:r>
            <a:r>
              <a:rPr lang="en-US" baseline="0" dirty="0"/>
              <a:t> </a:t>
            </a:r>
            <a:r>
              <a:rPr lang="en-US" baseline="0" dirty="0" err="1"/>
              <a:t>cơ</a:t>
            </a:r>
            <a:r>
              <a:rPr lang="en-US" baseline="0" dirty="0"/>
              <a:t> </a:t>
            </a:r>
            <a:r>
              <a:rPr lang="en-US" baseline="0" dirty="0" err="1"/>
              <a:t>chế</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của</a:t>
            </a:r>
            <a:r>
              <a:rPr lang="en-US" baseline="0" dirty="0"/>
              <a:t> </a:t>
            </a:r>
            <a:r>
              <a:rPr lang="en-US" baseline="0" dirty="0" err="1"/>
              <a:t>tiotropium</a:t>
            </a:r>
            <a:r>
              <a:rPr lang="en-US" baseline="0" dirty="0"/>
              <a:t> </a:t>
            </a:r>
            <a:r>
              <a:rPr lang="en-US" baseline="0" dirty="0" err="1"/>
              <a:t>trong</a:t>
            </a:r>
            <a:r>
              <a:rPr lang="en-US" baseline="0" dirty="0"/>
              <a:t> hen </a:t>
            </a:r>
            <a:r>
              <a:rPr lang="en-US" baseline="0" dirty="0" err="1"/>
              <a:t>bao</a:t>
            </a:r>
            <a:r>
              <a:rPr lang="en-US" baseline="0" dirty="0"/>
              <a:t> </a:t>
            </a:r>
            <a:r>
              <a:rPr lang="en-US" baseline="0" dirty="0" err="1"/>
              <a:t>gồm</a:t>
            </a:r>
            <a:r>
              <a:rPr lang="en-US" baseline="0" dirty="0"/>
              <a:t> </a:t>
            </a:r>
            <a:r>
              <a:rPr lang="en-US" baseline="0" dirty="0" err="1"/>
              <a:t>tăng</a:t>
            </a:r>
            <a:r>
              <a:rPr lang="en-US" baseline="0" dirty="0"/>
              <a:t> </a:t>
            </a:r>
            <a:r>
              <a:rPr lang="en-US" baseline="0" dirty="0" err="1"/>
              <a:t>cường</a:t>
            </a:r>
            <a:r>
              <a:rPr lang="en-US" baseline="0" dirty="0"/>
              <a:t> </a:t>
            </a:r>
            <a:r>
              <a:rPr lang="en-US" baseline="0" dirty="0" err="1"/>
              <a:t>hiệu</a:t>
            </a:r>
            <a:r>
              <a:rPr lang="en-US" baseline="0" dirty="0"/>
              <a:t> </a:t>
            </a:r>
            <a:r>
              <a:rPr lang="en-US" baseline="0" dirty="0" err="1"/>
              <a:t>quả</a:t>
            </a:r>
            <a:r>
              <a:rPr lang="en-US" baseline="0" dirty="0"/>
              <a:t>…</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88</a:t>
            </a:fld>
            <a:endParaRPr lang="vi-VN"/>
          </a:p>
        </p:txBody>
      </p:sp>
    </p:spTree>
    <p:extLst>
      <p:ext uri="{BB962C8B-B14F-4D97-AF65-F5344CB8AC3E}">
        <p14:creationId xmlns:p14="http://schemas.microsoft.com/office/powerpoint/2010/main" val="397123936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Và</a:t>
            </a:r>
            <a:r>
              <a:rPr lang="en-US" baseline="0" dirty="0"/>
              <a:t> </a:t>
            </a:r>
            <a:r>
              <a:rPr lang="en-US" baseline="0" dirty="0" err="1"/>
              <a:t>thông</a:t>
            </a:r>
            <a:r>
              <a:rPr lang="en-US" baseline="0" dirty="0"/>
              <a:t> qua </a:t>
            </a:r>
            <a:r>
              <a:rPr lang="en-US" baseline="0" dirty="0" err="1"/>
              <a:t>nghiên</a:t>
            </a:r>
            <a:r>
              <a:rPr lang="en-US" baseline="0" dirty="0"/>
              <a:t> </a:t>
            </a:r>
            <a:r>
              <a:rPr lang="en-US" baseline="0" dirty="0" err="1"/>
              <a:t>cứu</a:t>
            </a:r>
            <a:r>
              <a:rPr lang="en-US" baseline="0" dirty="0"/>
              <a:t> </a:t>
            </a:r>
            <a:r>
              <a:rPr lang="en-US" baseline="0" dirty="0" err="1"/>
              <a:t>pha</a:t>
            </a:r>
            <a:r>
              <a:rPr lang="en-US" baseline="0" dirty="0"/>
              <a:t> 3, </a:t>
            </a:r>
            <a:r>
              <a:rPr lang="en-US" baseline="0" dirty="0" err="1"/>
              <a:t>PrimoTinA</a:t>
            </a:r>
            <a:r>
              <a:rPr lang="en-US" baseline="0" dirty="0"/>
              <a:t>-asthma, </a:t>
            </a:r>
            <a:r>
              <a:rPr lang="en-US" baseline="0" dirty="0" err="1"/>
              <a:t>nhằm</a:t>
            </a:r>
            <a:r>
              <a:rPr lang="en-US" baseline="0" dirty="0"/>
              <a:t> </a:t>
            </a:r>
            <a:r>
              <a:rPr lang="en-US" baseline="0" dirty="0" err="1"/>
              <a:t>đánh</a:t>
            </a:r>
            <a:r>
              <a:rPr lang="en-US" baseline="0" dirty="0"/>
              <a:t> </a:t>
            </a:r>
            <a:r>
              <a:rPr lang="en-US" baseline="0" dirty="0" err="1"/>
              <a:t>giá</a:t>
            </a:r>
            <a:r>
              <a:rPr lang="en-US" baseline="0" dirty="0"/>
              <a:t> </a:t>
            </a:r>
            <a:r>
              <a:rPr lang="en-US" baseline="0" dirty="0" err="1"/>
              <a:t>hiệu</a:t>
            </a:r>
            <a:r>
              <a:rPr lang="en-US" baseline="0" dirty="0"/>
              <a:t> </a:t>
            </a:r>
            <a:r>
              <a:rPr lang="en-US" baseline="0" dirty="0" err="1"/>
              <a:t>quả</a:t>
            </a:r>
            <a:r>
              <a:rPr lang="en-US" baseline="0" dirty="0"/>
              <a:t> </a:t>
            </a:r>
            <a:r>
              <a:rPr lang="en-US" baseline="0" dirty="0" err="1"/>
              <a:t>và</a:t>
            </a:r>
            <a:r>
              <a:rPr lang="en-US" baseline="0" dirty="0"/>
              <a:t> </a:t>
            </a:r>
            <a:r>
              <a:rPr lang="en-US" baseline="0" dirty="0" err="1"/>
              <a:t>tính</a:t>
            </a:r>
            <a:r>
              <a:rPr lang="en-US" baseline="0" dirty="0"/>
              <a:t> an </a:t>
            </a:r>
            <a:r>
              <a:rPr lang="en-US" baseline="0" dirty="0" err="1"/>
              <a:t>toàn</a:t>
            </a:r>
            <a:r>
              <a:rPr lang="en-US" baseline="0" dirty="0"/>
              <a:t> </a:t>
            </a:r>
            <a:r>
              <a:rPr lang="en-US" baseline="0" dirty="0" err="1"/>
              <a:t>của</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trên</a:t>
            </a:r>
            <a:r>
              <a:rPr lang="en-US" baseline="0" dirty="0"/>
              <a:t> BN hen </a:t>
            </a:r>
            <a:r>
              <a:rPr lang="en-US" baseline="0" dirty="0" err="1"/>
              <a:t>nặng</a:t>
            </a:r>
            <a:r>
              <a:rPr lang="en-US" baseline="0" dirty="0"/>
              <a:t> </a:t>
            </a:r>
            <a:r>
              <a:rPr lang="en-US" baseline="0" dirty="0" err="1"/>
              <a:t>đang</a:t>
            </a:r>
            <a:r>
              <a:rPr lang="en-US" baseline="0" dirty="0"/>
              <a:t> </a:t>
            </a:r>
            <a:r>
              <a:rPr lang="en-US" baseline="0" dirty="0" err="1"/>
              <a:t>dùng</a:t>
            </a:r>
            <a:r>
              <a:rPr lang="en-US" baseline="0" dirty="0"/>
              <a:t> </a:t>
            </a:r>
            <a:r>
              <a:rPr lang="en-US" baseline="0" dirty="0" err="1"/>
              <a:t>liều</a:t>
            </a:r>
            <a:r>
              <a:rPr lang="en-US" baseline="0" dirty="0"/>
              <a:t> </a:t>
            </a:r>
            <a:r>
              <a:rPr lang="en-US" baseline="0" dirty="0" err="1"/>
              <a:t>cao</a:t>
            </a:r>
            <a:r>
              <a:rPr lang="en-US" baseline="0" dirty="0"/>
              <a:t> ICS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63F31B-DCB3-4A25-8D6C-9015AEC61FB8}" type="slidenum">
              <a:rPr kumimoji="0" lang="de-DE"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de-DE"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557527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Đây</a:t>
            </a:r>
            <a:r>
              <a:rPr lang="en-US" baseline="0" dirty="0"/>
              <a:t> </a:t>
            </a:r>
            <a:r>
              <a:rPr lang="en-US" baseline="0" dirty="0" err="1"/>
              <a:t>là</a:t>
            </a:r>
            <a:r>
              <a:rPr lang="en-US" baseline="0" dirty="0"/>
              <a:t> 2 </a:t>
            </a:r>
            <a:r>
              <a:rPr lang="en-US" baseline="0" dirty="0" err="1"/>
              <a:t>nghiên</a:t>
            </a:r>
            <a:r>
              <a:rPr lang="en-US" baseline="0" dirty="0"/>
              <a:t> </a:t>
            </a:r>
            <a:r>
              <a:rPr lang="en-US" baseline="0" dirty="0" err="1"/>
              <a:t>cứu</a:t>
            </a:r>
            <a:r>
              <a:rPr lang="en-US" baseline="0" dirty="0"/>
              <a:t> </a:t>
            </a:r>
            <a:r>
              <a:rPr lang="en-US" baseline="0" dirty="0" err="1"/>
              <a:t>mù</a:t>
            </a:r>
            <a:r>
              <a:rPr lang="en-US" baseline="0" dirty="0"/>
              <a:t> </a:t>
            </a:r>
            <a:r>
              <a:rPr lang="en-US" baseline="0" dirty="0" err="1"/>
              <a:t>đôi</a:t>
            </a:r>
            <a:r>
              <a:rPr lang="en-US" baseline="0" dirty="0"/>
              <a:t>, </a:t>
            </a:r>
            <a:r>
              <a:rPr lang="en-US" baseline="0" dirty="0" err="1"/>
              <a:t>phân</a:t>
            </a:r>
            <a:r>
              <a:rPr lang="en-US" baseline="0" dirty="0"/>
              <a:t> </a:t>
            </a:r>
            <a:r>
              <a:rPr lang="en-US" baseline="0" dirty="0" err="1"/>
              <a:t>ngẫu</a:t>
            </a:r>
            <a:r>
              <a:rPr lang="en-US" baseline="0" dirty="0"/>
              <a:t> </a:t>
            </a:r>
            <a:r>
              <a:rPr lang="en-US" baseline="0" dirty="0" err="1"/>
              <a:t>nhiên</a:t>
            </a:r>
            <a:r>
              <a:rPr lang="en-US" baseline="0" dirty="0"/>
              <a:t>, </a:t>
            </a:r>
            <a:r>
              <a:rPr lang="en-US" baseline="0" dirty="0" err="1"/>
              <a:t>đối</a:t>
            </a:r>
            <a:r>
              <a:rPr lang="en-US" baseline="0" dirty="0"/>
              <a:t> </a:t>
            </a:r>
            <a:r>
              <a:rPr lang="en-US" baseline="0" dirty="0" err="1"/>
              <a:t>chứng</a:t>
            </a:r>
            <a:r>
              <a:rPr lang="en-US" baseline="0" dirty="0"/>
              <a:t> </a:t>
            </a:r>
            <a:r>
              <a:rPr lang="en-US" baseline="0" dirty="0" err="1"/>
              <a:t>với</a:t>
            </a:r>
            <a:r>
              <a:rPr lang="en-US" baseline="0" dirty="0"/>
              <a:t> placebo, 2 </a:t>
            </a:r>
            <a:r>
              <a:rPr lang="en-US" baseline="0" dirty="0" err="1"/>
              <a:t>nhánh</a:t>
            </a:r>
            <a:r>
              <a:rPr lang="en-US" baseline="0" dirty="0"/>
              <a:t> song </a:t>
            </a:r>
            <a:r>
              <a:rPr lang="en-US" baseline="0" dirty="0" err="1"/>
              <a:t>song</a:t>
            </a:r>
            <a:r>
              <a:rPr lang="en-US" baseline="0" dirty="0"/>
              <a:t>, </a:t>
            </a:r>
            <a:r>
              <a:rPr lang="en-US" baseline="0" dirty="0" err="1"/>
              <a:t>trong</a:t>
            </a:r>
            <a:r>
              <a:rPr lang="en-US" baseline="0" dirty="0"/>
              <a:t> </a:t>
            </a:r>
            <a:r>
              <a:rPr lang="en-US" baseline="0" dirty="0" err="1"/>
              <a:t>vòng</a:t>
            </a:r>
            <a:r>
              <a:rPr lang="en-US" baseline="0" dirty="0"/>
              <a:t> 52 </a:t>
            </a:r>
            <a:r>
              <a:rPr lang="en-US" baseline="0" dirty="0" err="1"/>
              <a:t>tuần</a:t>
            </a:r>
            <a:r>
              <a:rPr lang="en-US" baseline="0" dirty="0"/>
              <a:t>.</a:t>
            </a:r>
          </a:p>
          <a:p>
            <a:r>
              <a:rPr lang="en-US" baseline="0" dirty="0" err="1"/>
              <a:t>Những</a:t>
            </a:r>
            <a:r>
              <a:rPr lang="en-US" baseline="0" dirty="0"/>
              <a:t> BN </a:t>
            </a:r>
            <a:r>
              <a:rPr lang="en-US" baseline="0" dirty="0" err="1"/>
              <a:t>được</a:t>
            </a:r>
            <a:r>
              <a:rPr lang="en-US" baseline="0" dirty="0"/>
              <a:t> </a:t>
            </a:r>
            <a:r>
              <a:rPr lang="en-US" baseline="0" dirty="0" err="1"/>
              <a:t>chẩn</a:t>
            </a:r>
            <a:r>
              <a:rPr lang="en-US" baseline="0" dirty="0"/>
              <a:t> </a:t>
            </a:r>
            <a:r>
              <a:rPr lang="en-US" baseline="0" dirty="0" err="1"/>
              <a:t>đoán</a:t>
            </a:r>
            <a:r>
              <a:rPr lang="en-US" baseline="0" dirty="0"/>
              <a:t> hen, </a:t>
            </a:r>
            <a:r>
              <a:rPr lang="en-US" baseline="0" dirty="0" err="1"/>
              <a:t>đang</a:t>
            </a:r>
            <a:r>
              <a:rPr lang="en-US" baseline="0" dirty="0"/>
              <a:t> </a:t>
            </a:r>
            <a:r>
              <a:rPr lang="en-US" baseline="0" dirty="0" err="1"/>
              <a:t>sử</a:t>
            </a:r>
            <a:r>
              <a:rPr lang="en-US" baseline="0" dirty="0"/>
              <a:t> </a:t>
            </a:r>
            <a:r>
              <a:rPr lang="en-US" baseline="0" dirty="0" err="1"/>
              <a:t>dụng</a:t>
            </a:r>
            <a:r>
              <a:rPr lang="en-US" baseline="0" dirty="0"/>
              <a:t> ICS </a:t>
            </a:r>
            <a:r>
              <a:rPr lang="en-US" baseline="0" dirty="0" err="1"/>
              <a:t>liều</a:t>
            </a:r>
            <a:r>
              <a:rPr lang="en-US" baseline="0" dirty="0"/>
              <a:t> </a:t>
            </a:r>
            <a:r>
              <a:rPr lang="en-US" baseline="0" dirty="0" err="1"/>
              <a:t>cao</a:t>
            </a:r>
            <a:r>
              <a:rPr lang="en-US" baseline="0" dirty="0"/>
              <a:t> </a:t>
            </a:r>
            <a:r>
              <a:rPr lang="en-US" baseline="0" dirty="0" err="1"/>
              <a:t>kèm</a:t>
            </a:r>
            <a:r>
              <a:rPr lang="en-US" baseline="0" dirty="0"/>
              <a:t> LABA, </a:t>
            </a:r>
            <a:r>
              <a:rPr lang="en-US" baseline="0" dirty="0" err="1"/>
              <a:t>có</a:t>
            </a:r>
            <a:r>
              <a:rPr lang="en-US" baseline="0" dirty="0"/>
              <a:t> </a:t>
            </a:r>
            <a:r>
              <a:rPr lang="en-US" baseline="0" dirty="0" err="1"/>
              <a:t>nhiều</a:t>
            </a:r>
            <a:r>
              <a:rPr lang="en-US" baseline="0" dirty="0"/>
              <a:t> </a:t>
            </a:r>
            <a:r>
              <a:rPr lang="en-US" baseline="0" dirty="0" err="1"/>
              <a:t>triệu</a:t>
            </a:r>
            <a:r>
              <a:rPr lang="en-US" baseline="0" dirty="0"/>
              <a:t> </a:t>
            </a:r>
            <a:r>
              <a:rPr lang="en-US" baseline="0" dirty="0" err="1"/>
              <a:t>chứng</a:t>
            </a:r>
            <a:r>
              <a:rPr lang="en-US" baseline="0" dirty="0"/>
              <a:t> ACQ-7 &gt;= 1.5 </a:t>
            </a:r>
            <a:r>
              <a:rPr lang="en-US" baseline="0" dirty="0" err="1"/>
              <a:t>điểm</a:t>
            </a:r>
            <a:r>
              <a:rPr lang="en-US" baseline="0" dirty="0"/>
              <a:t>, </a:t>
            </a:r>
            <a:r>
              <a:rPr lang="en-US" baseline="0" dirty="0" err="1"/>
              <a:t>và</a:t>
            </a:r>
            <a:r>
              <a:rPr lang="en-US" baseline="0" dirty="0"/>
              <a:t> </a:t>
            </a:r>
            <a:r>
              <a:rPr lang="en-US" baseline="0" dirty="0" err="1"/>
              <a:t>có</a:t>
            </a:r>
            <a:r>
              <a:rPr lang="en-US" baseline="0" dirty="0"/>
              <a:t> </a:t>
            </a:r>
            <a:r>
              <a:rPr lang="en-US" baseline="0" dirty="0" err="1"/>
              <a:t>nguy</a:t>
            </a:r>
            <a:r>
              <a:rPr lang="en-US" baseline="0" dirty="0"/>
              <a:t> </a:t>
            </a:r>
            <a:r>
              <a:rPr lang="en-US" baseline="0" dirty="0" err="1"/>
              <a:t>cơ</a:t>
            </a:r>
            <a:r>
              <a:rPr lang="en-US" baseline="0" dirty="0"/>
              <a:t> </a:t>
            </a:r>
            <a:r>
              <a:rPr lang="en-US" baseline="0" dirty="0" err="1"/>
              <a:t>đợt</a:t>
            </a:r>
            <a:r>
              <a:rPr lang="en-US" baseline="0" dirty="0"/>
              <a:t> </a:t>
            </a:r>
            <a:r>
              <a:rPr lang="en-US" baseline="0" dirty="0" err="1"/>
              <a:t>cấp</a:t>
            </a:r>
            <a:r>
              <a:rPr lang="en-US" baseline="0" dirty="0"/>
              <a:t> hen.</a:t>
            </a:r>
          </a:p>
          <a:p>
            <a:r>
              <a:rPr lang="en-US" baseline="0" dirty="0" err="1"/>
              <a:t>Các</a:t>
            </a:r>
            <a:r>
              <a:rPr lang="en-US" baseline="0" dirty="0"/>
              <a:t> BN </a:t>
            </a:r>
            <a:r>
              <a:rPr lang="en-US" baseline="0" dirty="0" err="1"/>
              <a:t>được</a:t>
            </a:r>
            <a:r>
              <a:rPr lang="en-US" baseline="0" dirty="0"/>
              <a:t> </a:t>
            </a:r>
            <a:r>
              <a:rPr lang="en-US" baseline="0" dirty="0" err="1"/>
              <a:t>phân</a:t>
            </a:r>
            <a:r>
              <a:rPr lang="en-US" baseline="0" dirty="0"/>
              <a:t> </a:t>
            </a:r>
            <a:r>
              <a:rPr lang="en-US" baseline="0" dirty="0" err="1"/>
              <a:t>ngẫu</a:t>
            </a:r>
            <a:r>
              <a:rPr lang="en-US" baseline="0" dirty="0"/>
              <a:t> </a:t>
            </a:r>
            <a:r>
              <a:rPr lang="en-US" baseline="0" dirty="0" err="1"/>
              <a:t>nhiên</a:t>
            </a:r>
            <a:r>
              <a:rPr lang="en-US" baseline="0" dirty="0"/>
              <a:t> </a:t>
            </a:r>
            <a:r>
              <a:rPr lang="en-US" baseline="0" dirty="0" err="1"/>
              <a:t>để</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với</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và</a:t>
            </a:r>
            <a:r>
              <a:rPr lang="en-US" baseline="0" dirty="0"/>
              <a:t> placebo </a:t>
            </a:r>
            <a:r>
              <a:rPr lang="en-US" baseline="0" dirty="0" err="1"/>
              <a:t>trong</a:t>
            </a:r>
            <a:r>
              <a:rPr lang="en-US" baseline="0" dirty="0"/>
              <a:t> 48 </a:t>
            </a:r>
            <a:r>
              <a:rPr lang="en-US" baseline="0" dirty="0" err="1"/>
              <a:t>tuần</a:t>
            </a:r>
            <a:r>
              <a:rPr lang="en-US" baseline="0" dirty="0"/>
              <a:t>. </a:t>
            </a:r>
          </a:p>
          <a:p>
            <a:r>
              <a:rPr lang="en-US" baseline="0" dirty="0" err="1"/>
              <a:t>Tiêu</a:t>
            </a:r>
            <a:r>
              <a:rPr lang="en-US" baseline="0" dirty="0"/>
              <a:t> </a:t>
            </a:r>
            <a:r>
              <a:rPr lang="en-US" baseline="0" dirty="0" err="1"/>
              <a:t>chí</a:t>
            </a:r>
            <a:r>
              <a:rPr lang="en-US" baseline="0" dirty="0"/>
              <a:t> </a:t>
            </a:r>
            <a:r>
              <a:rPr lang="en-US" baseline="0" dirty="0" err="1"/>
              <a:t>chính</a:t>
            </a:r>
            <a:r>
              <a:rPr lang="en-US" baseline="0" dirty="0"/>
              <a:t> </a:t>
            </a:r>
            <a:r>
              <a:rPr lang="en-US" baseline="0" dirty="0" err="1"/>
              <a:t>của</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bao</a:t>
            </a:r>
            <a:r>
              <a:rPr lang="en-US" baseline="0" dirty="0"/>
              <a:t> </a:t>
            </a:r>
            <a:r>
              <a:rPr lang="en-US" baseline="0" dirty="0" err="1"/>
              <a:t>gồm</a:t>
            </a:r>
            <a:r>
              <a:rPr lang="en-US" baseline="0" dirty="0"/>
              <a:t>: …</a:t>
            </a:r>
            <a:endParaRPr lang="en-US" dirty="0"/>
          </a:p>
          <a:p>
            <a:endParaRPr lang="en-US" dirty="0"/>
          </a:p>
          <a:p>
            <a:endParaRPr lang="en-US" dirty="0"/>
          </a:p>
          <a:p>
            <a:endParaRPr lang="en-US" dirty="0"/>
          </a:p>
          <a:p>
            <a:r>
              <a:rPr lang="en-US" dirty="0" err="1"/>
              <a:t>Thời</a:t>
            </a:r>
            <a:r>
              <a:rPr lang="en-US" dirty="0"/>
              <a:t> </a:t>
            </a:r>
            <a:r>
              <a:rPr lang="en-US" dirty="0" err="1"/>
              <a:t>gian</a:t>
            </a:r>
            <a:r>
              <a:rPr lang="en-US" dirty="0"/>
              <a:t> </a:t>
            </a:r>
            <a:r>
              <a:rPr lang="en-US" dirty="0" err="1"/>
              <a:t>thực</a:t>
            </a:r>
            <a:r>
              <a:rPr lang="en-US" baseline="0" dirty="0"/>
              <a:t> </a:t>
            </a:r>
            <a:r>
              <a:rPr lang="en-US" baseline="0" dirty="0" err="1"/>
              <a:t>hiện</a:t>
            </a:r>
            <a:r>
              <a:rPr lang="en-US" baseline="0" dirty="0"/>
              <a:t> : 10/2008 -7/2011. </a:t>
            </a:r>
          </a:p>
          <a:p>
            <a:r>
              <a:rPr lang="en-US" baseline="0" dirty="0" err="1"/>
              <a:t>Dùng</a:t>
            </a:r>
            <a:r>
              <a:rPr lang="en-US" baseline="0" dirty="0"/>
              <a:t> </a:t>
            </a:r>
            <a:r>
              <a:rPr lang="en-US" baseline="0" dirty="0" err="1"/>
              <a:t>thuốc</a:t>
            </a:r>
            <a:r>
              <a:rPr lang="en-US" baseline="0" dirty="0"/>
              <a:t> </a:t>
            </a:r>
            <a:r>
              <a:rPr lang="en-US" baseline="0" dirty="0" err="1"/>
              <a:t>buổi</a:t>
            </a:r>
            <a:r>
              <a:rPr lang="en-US" baseline="0" dirty="0"/>
              <a:t> </a:t>
            </a:r>
            <a:r>
              <a:rPr lang="en-US" baseline="0" dirty="0" err="1"/>
              <a:t>sáng</a:t>
            </a:r>
            <a:r>
              <a:rPr lang="en-US" baseline="0" dirty="0"/>
              <a:t>. </a:t>
            </a:r>
          </a:p>
          <a:p>
            <a:r>
              <a:rPr lang="en-US" baseline="0" dirty="0"/>
              <a:t>Baseline FEV1 : Visit 2, in the morning, 10’ before administration of maintenance. </a:t>
            </a:r>
          </a:p>
          <a:p>
            <a:r>
              <a:rPr lang="en-US" baseline="0" dirty="0"/>
              <a:t>2 NC </a:t>
            </a:r>
            <a:r>
              <a:rPr lang="en-US" baseline="0" dirty="0" err="1"/>
              <a:t>thiết</a:t>
            </a:r>
            <a:r>
              <a:rPr lang="en-US" baseline="0" dirty="0"/>
              <a:t> </a:t>
            </a:r>
            <a:r>
              <a:rPr lang="en-US" baseline="0" dirty="0" err="1"/>
              <a:t>kế</a:t>
            </a:r>
            <a:r>
              <a:rPr lang="en-US" baseline="0" dirty="0"/>
              <a:t> </a:t>
            </a:r>
            <a:r>
              <a:rPr lang="en-US" baseline="0" dirty="0" err="1"/>
              <a:t>giống</a:t>
            </a:r>
            <a:r>
              <a:rPr lang="en-US" baseline="0" dirty="0"/>
              <a:t> </a:t>
            </a:r>
            <a:r>
              <a:rPr lang="en-US" baseline="0" dirty="0" err="1"/>
              <a:t>nhau</a:t>
            </a:r>
            <a:r>
              <a:rPr lang="en-US" baseline="0" dirty="0"/>
              <a:t> </a:t>
            </a:r>
            <a:r>
              <a:rPr lang="en-US" baseline="0" dirty="0" err="1"/>
              <a:t>để</a:t>
            </a:r>
            <a:r>
              <a:rPr lang="en-US" baseline="0" dirty="0"/>
              <a:t> </a:t>
            </a:r>
            <a:r>
              <a:rPr lang="en-US" baseline="0" dirty="0" err="1"/>
              <a:t>kiểm</a:t>
            </a:r>
            <a:r>
              <a:rPr lang="en-US" baseline="0" dirty="0"/>
              <a:t> </a:t>
            </a:r>
            <a:r>
              <a:rPr lang="en-US" baseline="0" dirty="0" err="1"/>
              <a:t>chứng</a:t>
            </a:r>
            <a:r>
              <a:rPr lang="en-US" baseline="0" dirty="0"/>
              <a:t> </a:t>
            </a:r>
            <a:r>
              <a:rPr lang="en-US" baseline="0" dirty="0" err="1"/>
              <a:t>kết</a:t>
            </a:r>
            <a:r>
              <a:rPr lang="en-US" baseline="0" dirty="0"/>
              <a:t> </a:t>
            </a:r>
            <a:r>
              <a:rPr lang="en-US" baseline="0" dirty="0" err="1"/>
              <a:t>quả</a:t>
            </a:r>
            <a:r>
              <a:rPr lang="en-US" baseline="0" dirty="0"/>
              <a:t> </a:t>
            </a:r>
            <a:r>
              <a:rPr lang="en-US" baseline="0" dirty="0" err="1"/>
              <a:t>cho</a:t>
            </a:r>
            <a:r>
              <a:rPr lang="en-US" baseline="0" dirty="0"/>
              <a:t> </a:t>
            </a:r>
            <a:r>
              <a:rPr lang="en-US" baseline="0" dirty="0" err="1"/>
              <a:t>nhau</a:t>
            </a:r>
            <a:endParaRPr lang="en-US" baseline="0" dirty="0"/>
          </a:p>
          <a:p>
            <a:r>
              <a:rPr lang="vi-VN" sz="1200" b="0" i="0" u="none" strike="noStrike" kern="1200" baseline="0" dirty="0">
                <a:solidFill>
                  <a:schemeClr val="tx1"/>
                </a:solidFill>
                <a:latin typeface="+mn-lt"/>
                <a:ea typeface="+mn-ea"/>
                <a:cs typeface="+mn-cs"/>
              </a:rPr>
              <a:t>Continued use of sustained-release theophylline, leukotriene modifiers, anti-IgE antibody, </a:t>
            </a:r>
            <a:r>
              <a:rPr lang="en-US" sz="1200" b="0" i="0" u="none" strike="noStrike" kern="1200" baseline="0" dirty="0">
                <a:solidFill>
                  <a:schemeClr val="tx1"/>
                </a:solidFill>
                <a:latin typeface="+mn-lt"/>
                <a:ea typeface="+mn-ea"/>
                <a:cs typeface="+mn-cs"/>
              </a:rPr>
              <a:t>and oral glucocorticoids (≤5 mg per day) was also permitted if the dose of each remained stable for at least 4 weeks before study entry and for the duration of the trial. An open-label metered- dose inhaler of salbutamol (100 </a:t>
            </a:r>
            <a:r>
              <a:rPr lang="en-US" sz="1200" b="0" i="0" u="none" strike="noStrike" kern="1200" baseline="0" dirty="0" err="1">
                <a:solidFill>
                  <a:schemeClr val="tx1"/>
                </a:solidFill>
                <a:latin typeface="+mn-lt"/>
                <a:ea typeface="+mn-ea"/>
                <a:cs typeface="+mn-cs"/>
              </a:rPr>
              <a:t>μg</a:t>
            </a:r>
            <a:r>
              <a:rPr lang="en-US" sz="1200" b="0" i="0" u="none" strike="noStrike" kern="1200" baseline="0" dirty="0">
                <a:solidFill>
                  <a:schemeClr val="tx1"/>
                </a:solidFill>
                <a:latin typeface="+mn-lt"/>
                <a:ea typeface="+mn-ea"/>
                <a:cs typeface="+mn-cs"/>
              </a:rPr>
              <a:t> per puff) or albuterol (90 </a:t>
            </a:r>
            <a:r>
              <a:rPr lang="en-US" sz="1200" b="0" i="0" u="none" strike="noStrike" kern="1200" baseline="0" dirty="0" err="1">
                <a:solidFill>
                  <a:schemeClr val="tx1"/>
                </a:solidFill>
                <a:latin typeface="+mn-lt"/>
                <a:ea typeface="+mn-ea"/>
                <a:cs typeface="+mn-cs"/>
              </a:rPr>
              <a:t>μg</a:t>
            </a:r>
            <a:r>
              <a:rPr lang="en-US" sz="1200" b="0" i="0" u="none" strike="noStrike" kern="1200" baseline="0" dirty="0">
                <a:solidFill>
                  <a:schemeClr val="tx1"/>
                </a:solidFill>
                <a:latin typeface="+mn-lt"/>
                <a:ea typeface="+mn-ea"/>
                <a:cs typeface="+mn-cs"/>
              </a:rPr>
              <a:t> per puff) was provided as rescue medication for use during the trials, but the patients were responsible for supplying </a:t>
            </a:r>
            <a:r>
              <a:rPr lang="vi-VN" sz="1200" b="0" i="0" u="none" strike="noStrike" kern="1200" baseline="0" dirty="0">
                <a:solidFill>
                  <a:schemeClr val="tx1"/>
                </a:solidFill>
                <a:latin typeface="+mn-lt"/>
                <a:ea typeface="+mn-ea"/>
                <a:cs typeface="+mn-cs"/>
              </a:rPr>
              <a:t>their own maintenance medications.</a:t>
            </a:r>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C563639-B436-493F-A618-67391998A9EA}"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27621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Kết</a:t>
            </a:r>
            <a:r>
              <a:rPr lang="en-US" baseline="0" dirty="0"/>
              <a:t> </a:t>
            </a:r>
            <a:r>
              <a:rPr lang="en-US" baseline="0" dirty="0" err="1"/>
              <a:t>quả</a:t>
            </a:r>
            <a:r>
              <a:rPr lang="en-US" baseline="0" dirty="0"/>
              <a:t> </a:t>
            </a:r>
            <a:r>
              <a:rPr lang="en-US" baseline="0" dirty="0" err="1"/>
              <a:t>nghiên</a:t>
            </a:r>
            <a:r>
              <a:rPr lang="en-US" baseline="0" dirty="0"/>
              <a:t> </a:t>
            </a:r>
            <a:r>
              <a:rPr lang="en-US" baseline="0" dirty="0" err="1"/>
              <a:t>cứu</a:t>
            </a:r>
            <a:r>
              <a:rPr lang="en-US" baseline="0" dirty="0"/>
              <a:t> </a:t>
            </a:r>
            <a:r>
              <a:rPr lang="en-US" baseline="0" dirty="0" err="1"/>
              <a:t>trên</a:t>
            </a:r>
            <a:r>
              <a:rPr lang="en-US" baseline="0" dirty="0"/>
              <a:t> </a:t>
            </a:r>
            <a:r>
              <a:rPr lang="en-US" baseline="0" dirty="0" err="1"/>
              <a:t>chức</a:t>
            </a:r>
            <a:r>
              <a:rPr lang="en-US" baseline="0" dirty="0"/>
              <a:t> </a:t>
            </a:r>
            <a:r>
              <a:rPr lang="en-US" baseline="0" dirty="0" err="1"/>
              <a:t>năng</a:t>
            </a:r>
            <a:r>
              <a:rPr lang="en-US" baseline="0" dirty="0"/>
              <a:t> </a:t>
            </a:r>
            <a:r>
              <a:rPr lang="en-US" baseline="0" dirty="0" err="1"/>
              <a:t>hô</a:t>
            </a:r>
            <a:r>
              <a:rPr lang="en-US" baseline="0" dirty="0"/>
              <a:t> </a:t>
            </a:r>
            <a:r>
              <a:rPr lang="en-US" baseline="0" dirty="0" err="1"/>
              <a:t>hấp</a:t>
            </a:r>
            <a:r>
              <a:rPr lang="en-US" baseline="0" dirty="0"/>
              <a:t> </a:t>
            </a:r>
            <a:r>
              <a:rPr lang="en-US" baseline="0" dirty="0" err="1"/>
              <a:t>cho</a:t>
            </a:r>
            <a:r>
              <a:rPr lang="en-US" baseline="0" dirty="0"/>
              <a:t> </a:t>
            </a:r>
            <a:r>
              <a:rPr lang="en-US" baseline="0" dirty="0" err="1"/>
              <a:t>thấy</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giúp</a:t>
            </a:r>
            <a:r>
              <a:rPr lang="en-US" baseline="0" dirty="0"/>
              <a:t> </a:t>
            </a:r>
            <a:r>
              <a:rPr lang="en-US" baseline="0" dirty="0" err="1"/>
              <a:t>cải</a:t>
            </a:r>
            <a:r>
              <a:rPr lang="en-US" baseline="0" dirty="0"/>
              <a:t> </a:t>
            </a:r>
            <a:r>
              <a:rPr lang="en-US" baseline="0" dirty="0" err="1"/>
              <a:t>thiện</a:t>
            </a:r>
            <a:r>
              <a:rPr lang="en-US" baseline="0" dirty="0"/>
              <a:t> </a:t>
            </a:r>
            <a:r>
              <a:rPr lang="en-US" baseline="0" dirty="0" err="1"/>
              <a:t>chức</a:t>
            </a:r>
            <a:r>
              <a:rPr lang="en-US" baseline="0" dirty="0"/>
              <a:t> </a:t>
            </a:r>
            <a:r>
              <a:rPr lang="en-US" baseline="0" dirty="0" err="1"/>
              <a:t>năng</a:t>
            </a:r>
            <a:r>
              <a:rPr lang="en-US" baseline="0" dirty="0"/>
              <a:t> </a:t>
            </a:r>
            <a:r>
              <a:rPr lang="en-US" baseline="0" dirty="0" err="1"/>
              <a:t>phổi</a:t>
            </a:r>
            <a:r>
              <a:rPr lang="en-US" baseline="0" dirty="0"/>
              <a:t> </a:t>
            </a:r>
            <a:r>
              <a:rPr lang="en-US" baseline="0" dirty="0" err="1"/>
              <a:t>tốt</a:t>
            </a:r>
            <a:r>
              <a:rPr lang="en-US" baseline="0" dirty="0"/>
              <a:t> </a:t>
            </a:r>
            <a:r>
              <a:rPr lang="en-US" baseline="0" dirty="0" err="1"/>
              <a:t>hơn</a:t>
            </a:r>
            <a:r>
              <a:rPr lang="en-US" baseline="0" dirty="0"/>
              <a:t> so </a:t>
            </a:r>
            <a:r>
              <a:rPr lang="en-US" baseline="0" dirty="0" err="1"/>
              <a:t>với</a:t>
            </a:r>
            <a:r>
              <a:rPr lang="en-US" baseline="0" dirty="0"/>
              <a:t> placebo </a:t>
            </a:r>
            <a:r>
              <a:rPr lang="en-US" baseline="0" dirty="0" err="1"/>
              <a:t>trên</a:t>
            </a:r>
            <a:r>
              <a:rPr lang="en-US" baseline="0" dirty="0"/>
              <a:t> </a:t>
            </a:r>
            <a:r>
              <a:rPr lang="en-US" baseline="0" dirty="0" err="1"/>
              <a:t>nền</a:t>
            </a:r>
            <a:r>
              <a:rPr lang="en-US" baseline="0" dirty="0"/>
              <a:t> ICS/LABA </a:t>
            </a:r>
            <a:r>
              <a:rPr lang="en-US" baseline="0" dirty="0" err="1"/>
              <a:t>thông</a:t>
            </a:r>
            <a:r>
              <a:rPr lang="en-US" baseline="0" dirty="0"/>
              <a:t> qua </a:t>
            </a:r>
            <a:r>
              <a:rPr lang="en-US" baseline="0" dirty="0" err="1"/>
              <a:t>chỉ</a:t>
            </a:r>
            <a:r>
              <a:rPr lang="en-US" baseline="0" dirty="0"/>
              <a:t> </a:t>
            </a:r>
            <a:r>
              <a:rPr lang="en-US" baseline="0" dirty="0" err="1"/>
              <a:t>số</a:t>
            </a:r>
            <a:r>
              <a:rPr lang="en-US" baseline="0" dirty="0"/>
              <a:t> FEV1 </a:t>
            </a:r>
            <a:r>
              <a:rPr lang="en-US" baseline="0" dirty="0" err="1"/>
              <a:t>đỉnh</a:t>
            </a:r>
            <a:r>
              <a:rPr lang="en-US" baseline="0" dirty="0"/>
              <a:t> ở </a:t>
            </a:r>
            <a:r>
              <a:rPr lang="en-US" baseline="0" dirty="0" err="1"/>
              <a:t>tuần</a:t>
            </a:r>
            <a:r>
              <a:rPr lang="en-US" baseline="0" dirty="0"/>
              <a:t> 24.</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E98BE3-A333-4033-BBB2-7363152BB684}"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98457574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Ngoài</a:t>
            </a:r>
            <a:r>
              <a:rPr lang="en-US" baseline="0" dirty="0"/>
              <a:t> </a:t>
            </a:r>
            <a:r>
              <a:rPr lang="en-US" baseline="0" dirty="0" err="1"/>
              <a:t>ra</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giúp</a:t>
            </a:r>
            <a:r>
              <a:rPr lang="en-US" baseline="0" dirty="0"/>
              <a:t> </a:t>
            </a:r>
            <a:r>
              <a:rPr lang="en-US" baseline="0" dirty="0" err="1"/>
              <a:t>giảm</a:t>
            </a:r>
            <a:r>
              <a:rPr lang="en-US" baseline="0" dirty="0"/>
              <a:t> 31% </a:t>
            </a:r>
            <a:r>
              <a:rPr lang="en-US" baseline="0" dirty="0" err="1"/>
              <a:t>nguy</a:t>
            </a:r>
            <a:r>
              <a:rPr lang="en-US" baseline="0" dirty="0"/>
              <a:t> </a:t>
            </a:r>
            <a:r>
              <a:rPr lang="en-US" baseline="0" dirty="0" err="1"/>
              <a:t>cơ</a:t>
            </a:r>
            <a:r>
              <a:rPr lang="en-US" baseline="0" dirty="0"/>
              <a:t> </a:t>
            </a:r>
            <a:r>
              <a:rPr lang="en-US" baseline="0" dirty="0" err="1"/>
              <a:t>đến</a:t>
            </a:r>
            <a:r>
              <a:rPr lang="en-US" baseline="0" dirty="0"/>
              <a:t> </a:t>
            </a:r>
            <a:r>
              <a:rPr lang="en-US" baseline="0" dirty="0" err="1"/>
              <a:t>đợt</a:t>
            </a:r>
            <a:r>
              <a:rPr lang="en-US" baseline="0" dirty="0"/>
              <a:t> hen </a:t>
            </a:r>
            <a:r>
              <a:rPr lang="en-US" baseline="0" dirty="0" err="1"/>
              <a:t>nặng</a:t>
            </a:r>
            <a:r>
              <a:rPr lang="en-US" baseline="0" dirty="0"/>
              <a:t> </a:t>
            </a:r>
            <a:r>
              <a:rPr lang="en-US" baseline="0" dirty="0" err="1"/>
              <a:t>hơn</a:t>
            </a:r>
            <a:r>
              <a:rPr lang="en-US" baseline="0" dirty="0"/>
              <a:t> </a:t>
            </a:r>
            <a:r>
              <a:rPr lang="en-US" baseline="0" dirty="0" err="1"/>
              <a:t>có</a:t>
            </a:r>
            <a:r>
              <a:rPr lang="en-US" baseline="0" dirty="0"/>
              <a:t> ý </a:t>
            </a:r>
            <a:r>
              <a:rPr lang="en-US" baseline="0" dirty="0" err="1"/>
              <a:t>nghĩa</a:t>
            </a:r>
            <a:r>
              <a:rPr lang="en-US" baseline="0" dirty="0"/>
              <a:t> </a:t>
            </a:r>
            <a:r>
              <a:rPr lang="en-US" baseline="0" dirty="0" err="1"/>
              <a:t>thống</a:t>
            </a:r>
            <a:r>
              <a:rPr lang="en-US" baseline="0" dirty="0"/>
              <a:t> </a:t>
            </a:r>
            <a:r>
              <a:rPr lang="en-US" baseline="0" dirty="0" err="1"/>
              <a:t>kê</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93</a:t>
            </a:fld>
            <a:endParaRPr lang="vi-VN"/>
          </a:p>
        </p:txBody>
      </p:sp>
    </p:spTree>
    <p:extLst>
      <p:ext uri="{BB962C8B-B14F-4D97-AF65-F5344CB8AC3E}">
        <p14:creationId xmlns:p14="http://schemas.microsoft.com/office/powerpoint/2010/main" val="28455055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Bên</a:t>
            </a:r>
            <a:r>
              <a:rPr lang="en-US" baseline="0" dirty="0"/>
              <a:t> </a:t>
            </a:r>
            <a:r>
              <a:rPr lang="en-US" baseline="0" dirty="0" err="1"/>
              <a:t>cạnh</a:t>
            </a:r>
            <a:r>
              <a:rPr lang="en-US" baseline="0" dirty="0"/>
              <a:t> </a:t>
            </a:r>
            <a:r>
              <a:rPr lang="en-US" baseline="0" dirty="0" err="1"/>
              <a:t>đó</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giúp</a:t>
            </a:r>
            <a:r>
              <a:rPr lang="en-US" baseline="0" dirty="0"/>
              <a:t> </a:t>
            </a:r>
            <a:r>
              <a:rPr lang="en-US" baseline="0" dirty="0" err="1"/>
              <a:t>giảm</a:t>
            </a:r>
            <a:r>
              <a:rPr lang="en-US" baseline="0" dirty="0"/>
              <a:t> 21% </a:t>
            </a:r>
            <a:r>
              <a:rPr lang="en-US" baseline="0" dirty="0" err="1"/>
              <a:t>nguy</a:t>
            </a:r>
            <a:r>
              <a:rPr lang="en-US" baseline="0" dirty="0"/>
              <a:t> </a:t>
            </a:r>
            <a:r>
              <a:rPr lang="en-US" baseline="0" dirty="0" err="1"/>
              <a:t>cơ</a:t>
            </a:r>
            <a:r>
              <a:rPr lang="en-US" baseline="0" dirty="0"/>
              <a:t> </a:t>
            </a:r>
            <a:r>
              <a:rPr lang="en-US" baseline="0" dirty="0" err="1"/>
              <a:t>đến</a:t>
            </a:r>
            <a:r>
              <a:rPr lang="en-US" baseline="0" dirty="0"/>
              <a:t> </a:t>
            </a:r>
            <a:r>
              <a:rPr lang="en-US" baseline="0" dirty="0" err="1"/>
              <a:t>đợt</a:t>
            </a:r>
            <a:r>
              <a:rPr lang="en-US" baseline="0" dirty="0"/>
              <a:t> </a:t>
            </a:r>
            <a:r>
              <a:rPr lang="en-US" baseline="0" dirty="0" err="1"/>
              <a:t>cấp</a:t>
            </a:r>
            <a:r>
              <a:rPr lang="en-US" baseline="0" dirty="0"/>
              <a:t> </a:t>
            </a:r>
            <a:r>
              <a:rPr lang="en-US" baseline="0" dirty="0" err="1"/>
              <a:t>kịch</a:t>
            </a:r>
            <a:r>
              <a:rPr lang="en-US" baseline="0" dirty="0"/>
              <a:t> </a:t>
            </a:r>
            <a:r>
              <a:rPr lang="en-US" baseline="0" dirty="0" err="1"/>
              <a:t>phát</a:t>
            </a:r>
            <a:r>
              <a:rPr lang="en-US" baseline="0" dirty="0"/>
              <a:t> hen </a:t>
            </a:r>
            <a:r>
              <a:rPr lang="en-US" baseline="0" dirty="0" err="1"/>
              <a:t>nặng</a:t>
            </a:r>
            <a:r>
              <a:rPr lang="en-US" baseline="0" dirty="0"/>
              <a:t> </a:t>
            </a:r>
            <a:r>
              <a:rPr lang="en-US" baseline="0" dirty="0" err="1"/>
              <a:t>đầu</a:t>
            </a:r>
            <a:r>
              <a:rPr lang="en-US" baseline="0" dirty="0"/>
              <a:t> </a:t>
            </a:r>
            <a:r>
              <a:rPr lang="en-US" baseline="0" dirty="0" err="1"/>
              <a:t>tiên</a:t>
            </a:r>
            <a:r>
              <a:rPr lang="en-US" baseline="0" dirty="0"/>
              <a:t>, </a:t>
            </a:r>
            <a:r>
              <a:rPr lang="en-US" baseline="0" dirty="0" err="1"/>
              <a:t>có</a:t>
            </a:r>
            <a:r>
              <a:rPr lang="en-US" baseline="0" dirty="0"/>
              <a:t> ý </a:t>
            </a:r>
            <a:r>
              <a:rPr lang="en-US" baseline="0" dirty="0" err="1"/>
              <a:t>nghĩa</a:t>
            </a:r>
            <a:r>
              <a:rPr lang="en-US" baseline="0" dirty="0"/>
              <a:t> </a:t>
            </a:r>
            <a:r>
              <a:rPr lang="en-US" baseline="0" dirty="0" err="1"/>
              <a:t>thống</a:t>
            </a:r>
            <a:r>
              <a:rPr lang="en-US" baseline="0" dirty="0"/>
              <a:t> </a:t>
            </a:r>
            <a:r>
              <a:rPr lang="en-US" baseline="0" dirty="0" err="1"/>
              <a:t>kê</a:t>
            </a:r>
            <a:r>
              <a:rPr lang="en-US" baseline="0" dirty="0"/>
              <a:t>. </a:t>
            </a:r>
            <a:r>
              <a:rPr lang="en-US" baseline="0" dirty="0" err="1"/>
              <a:t>Thời</a:t>
            </a:r>
            <a:r>
              <a:rPr lang="en-US" baseline="0" dirty="0"/>
              <a:t> </a:t>
            </a:r>
            <a:r>
              <a:rPr lang="en-US" baseline="0" dirty="0" err="1"/>
              <a:t>gian</a:t>
            </a:r>
            <a:r>
              <a:rPr lang="en-US" baseline="0" dirty="0"/>
              <a:t> </a:t>
            </a:r>
            <a:r>
              <a:rPr lang="en-US" baseline="0" dirty="0" err="1"/>
              <a:t>đến</a:t>
            </a:r>
            <a:r>
              <a:rPr lang="en-US" baseline="0" dirty="0"/>
              <a:t> </a:t>
            </a:r>
            <a:r>
              <a:rPr lang="en-US" baseline="0" dirty="0" err="1"/>
              <a:t>đợt</a:t>
            </a:r>
            <a:r>
              <a:rPr lang="en-US" baseline="0" dirty="0"/>
              <a:t> </a:t>
            </a:r>
            <a:r>
              <a:rPr lang="en-US" baseline="0" dirty="0" err="1"/>
              <a:t>kịch</a:t>
            </a:r>
            <a:r>
              <a:rPr lang="en-US" baseline="0" dirty="0"/>
              <a:t> </a:t>
            </a:r>
            <a:r>
              <a:rPr lang="en-US" baseline="0" dirty="0" err="1"/>
              <a:t>phát</a:t>
            </a:r>
            <a:r>
              <a:rPr lang="en-US" baseline="0" dirty="0"/>
              <a:t> hen </a:t>
            </a:r>
            <a:r>
              <a:rPr lang="en-US" baseline="0" dirty="0" err="1"/>
              <a:t>nặng</a:t>
            </a:r>
            <a:r>
              <a:rPr lang="en-US" baseline="0" dirty="0"/>
              <a:t> </a:t>
            </a:r>
            <a:r>
              <a:rPr lang="en-US" baseline="0" dirty="0" err="1"/>
              <a:t>đầu</a:t>
            </a:r>
            <a:r>
              <a:rPr lang="en-US" baseline="0" dirty="0"/>
              <a:t> </a:t>
            </a:r>
            <a:r>
              <a:rPr lang="en-US" baseline="0" dirty="0" err="1"/>
              <a:t>tiên</a:t>
            </a:r>
            <a:r>
              <a:rPr lang="en-US" baseline="0" dirty="0"/>
              <a:t> </a:t>
            </a:r>
            <a:r>
              <a:rPr lang="en-US" baseline="0" dirty="0" err="1"/>
              <a:t>kéo</a:t>
            </a:r>
            <a:r>
              <a:rPr lang="en-US" baseline="0" dirty="0"/>
              <a:t> </a:t>
            </a:r>
            <a:r>
              <a:rPr lang="en-US" baseline="0" dirty="0" err="1"/>
              <a:t>dài</a:t>
            </a:r>
            <a:r>
              <a:rPr lang="en-US" baseline="0" dirty="0"/>
              <a:t> </a:t>
            </a:r>
            <a:r>
              <a:rPr lang="en-US" baseline="0" dirty="0" err="1"/>
              <a:t>hơn</a:t>
            </a:r>
            <a:r>
              <a:rPr lang="en-US" baseline="0" dirty="0"/>
              <a:t> 56 </a:t>
            </a:r>
            <a:r>
              <a:rPr lang="en-US" baseline="0" dirty="0" err="1"/>
              <a:t>ngày</a:t>
            </a:r>
            <a:r>
              <a:rPr lang="en-US" baseline="0" dirty="0"/>
              <a:t> </a:t>
            </a:r>
            <a:r>
              <a:rPr lang="en-US" baseline="0" dirty="0" err="1"/>
              <a:t>khi</a:t>
            </a:r>
            <a:r>
              <a:rPr lang="en-US" baseline="0" dirty="0"/>
              <a:t> </a:t>
            </a:r>
            <a:r>
              <a:rPr lang="en-US" baseline="0" dirty="0" err="1"/>
              <a:t>dùng</a:t>
            </a:r>
            <a:r>
              <a:rPr lang="en-US" baseline="0" dirty="0"/>
              <a:t> </a:t>
            </a:r>
            <a:r>
              <a:rPr lang="en-US" baseline="0" dirty="0" err="1"/>
              <a:t>tiotropium</a:t>
            </a:r>
            <a:r>
              <a:rPr lang="en-US" baseline="0" dirty="0"/>
              <a:t> </a:t>
            </a:r>
            <a:r>
              <a:rPr lang="en-US" baseline="0" dirty="0" err="1"/>
              <a:t>respimat</a:t>
            </a:r>
            <a:r>
              <a:rPr lang="en-US" baseline="0" dirty="0"/>
              <a:t> so </a:t>
            </a:r>
            <a:r>
              <a:rPr lang="en-US" baseline="0" dirty="0" err="1"/>
              <a:t>với</a:t>
            </a:r>
            <a:r>
              <a:rPr lang="en-US" baseline="0" dirty="0"/>
              <a:t> placebo </a:t>
            </a:r>
            <a:r>
              <a:rPr lang="en-US" baseline="0" dirty="0" err="1"/>
              <a:t>với</a:t>
            </a:r>
            <a:r>
              <a:rPr lang="en-US" baseline="0" dirty="0"/>
              <a:t> NNT </a:t>
            </a:r>
            <a:r>
              <a:rPr lang="en-US" baseline="0" dirty="0" err="1"/>
              <a:t>là</a:t>
            </a:r>
            <a:r>
              <a:rPr lang="en-US" baseline="0" dirty="0"/>
              <a:t> 15.</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E98BE3-A333-4033-BBB2-7363152BB684}"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9477442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Với</a:t>
            </a:r>
            <a:r>
              <a:rPr lang="en-US" dirty="0"/>
              <a:t> </a:t>
            </a:r>
            <a:r>
              <a:rPr lang="en-US" dirty="0" err="1"/>
              <a:t>mục</a:t>
            </a:r>
            <a:r>
              <a:rPr lang="en-US" baseline="0" dirty="0"/>
              <a:t> </a:t>
            </a:r>
            <a:r>
              <a:rPr lang="en-US" baseline="0" dirty="0" err="1"/>
              <a:t>tiêu</a:t>
            </a:r>
            <a:r>
              <a:rPr lang="en-US" baseline="0" dirty="0"/>
              <a:t> </a:t>
            </a:r>
            <a:r>
              <a:rPr lang="en-US" baseline="0" dirty="0" err="1"/>
              <a:t>kiểm</a:t>
            </a:r>
            <a:r>
              <a:rPr lang="en-US" baseline="0" dirty="0"/>
              <a:t> </a:t>
            </a:r>
            <a:r>
              <a:rPr lang="en-US" baseline="0" dirty="0" err="1"/>
              <a:t>soát</a:t>
            </a:r>
            <a:r>
              <a:rPr lang="en-US" baseline="0" dirty="0"/>
              <a:t> </a:t>
            </a:r>
            <a:r>
              <a:rPr lang="en-US" baseline="0" dirty="0" err="1"/>
              <a:t>triệu</a:t>
            </a:r>
            <a:r>
              <a:rPr lang="en-US" baseline="0" dirty="0"/>
              <a:t> </a:t>
            </a:r>
            <a:r>
              <a:rPr lang="en-US" baseline="0" dirty="0" err="1"/>
              <a:t>chứng</a:t>
            </a:r>
            <a:r>
              <a:rPr lang="en-US" baseline="0" dirty="0"/>
              <a:t> hen, </a:t>
            </a:r>
            <a:r>
              <a:rPr lang="en-US" baseline="0" dirty="0" err="1"/>
              <a:t>việc</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trên</a:t>
            </a:r>
            <a:r>
              <a:rPr lang="en-US" baseline="0" dirty="0"/>
              <a:t> </a:t>
            </a:r>
            <a:r>
              <a:rPr lang="en-US" baseline="0" dirty="0" err="1"/>
              <a:t>nền</a:t>
            </a:r>
            <a:r>
              <a:rPr lang="en-US" baseline="0" dirty="0"/>
              <a:t> ICS/LAB </a:t>
            </a:r>
            <a:r>
              <a:rPr lang="en-US" baseline="0" dirty="0" err="1"/>
              <a:t>giúp</a:t>
            </a:r>
            <a:r>
              <a:rPr lang="en-US" baseline="0" dirty="0"/>
              <a:t> </a:t>
            </a:r>
            <a:r>
              <a:rPr lang="en-US" baseline="0" dirty="0" err="1"/>
              <a:t>tăng</a:t>
            </a:r>
            <a:r>
              <a:rPr lang="en-US" baseline="0" dirty="0"/>
              <a:t> 68% </a:t>
            </a:r>
            <a:r>
              <a:rPr lang="en-US" baseline="0" dirty="0" err="1"/>
              <a:t>tỷ</a:t>
            </a:r>
            <a:r>
              <a:rPr lang="en-US" baseline="0" dirty="0"/>
              <a:t> </a:t>
            </a:r>
            <a:r>
              <a:rPr lang="en-US" baseline="0" dirty="0" err="1"/>
              <a:t>lệ</a:t>
            </a:r>
            <a:r>
              <a:rPr lang="en-US" baseline="0" dirty="0"/>
              <a:t> BN </a:t>
            </a:r>
            <a:r>
              <a:rPr lang="en-US" baseline="0" dirty="0" err="1"/>
              <a:t>đáp</a:t>
            </a:r>
            <a:r>
              <a:rPr lang="en-US" baseline="0" dirty="0"/>
              <a:t> </a:t>
            </a:r>
            <a:r>
              <a:rPr lang="en-US" baseline="0" dirty="0" err="1"/>
              <a:t>ứng</a:t>
            </a:r>
            <a:r>
              <a:rPr lang="en-US" baseline="0" dirty="0"/>
              <a:t> qua </a:t>
            </a:r>
            <a:r>
              <a:rPr lang="en-US" baseline="0" dirty="0" err="1"/>
              <a:t>bảng</a:t>
            </a:r>
            <a:r>
              <a:rPr lang="en-US" baseline="0" dirty="0"/>
              <a:t> </a:t>
            </a:r>
            <a:r>
              <a:rPr lang="en-US" baseline="0" dirty="0" err="1"/>
              <a:t>điểm</a:t>
            </a:r>
            <a:r>
              <a:rPr lang="en-US" baseline="0" dirty="0"/>
              <a:t> ACQ-7 </a:t>
            </a:r>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AE98BE3-A333-4033-BBB2-7363152BB684}"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2486435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Về</a:t>
            </a:r>
            <a:r>
              <a:rPr lang="en-US" baseline="0" dirty="0"/>
              <a:t> </a:t>
            </a:r>
            <a:r>
              <a:rPr lang="en-US" baseline="0" dirty="0" err="1"/>
              <a:t>dữ</a:t>
            </a:r>
            <a:r>
              <a:rPr lang="en-US" baseline="0" dirty="0"/>
              <a:t> </a:t>
            </a:r>
            <a:r>
              <a:rPr lang="en-US" baseline="0" dirty="0" err="1"/>
              <a:t>liệu</a:t>
            </a:r>
            <a:r>
              <a:rPr lang="en-US" baseline="0" dirty="0"/>
              <a:t> an </a:t>
            </a:r>
            <a:r>
              <a:rPr lang="en-US" baseline="0" dirty="0" err="1"/>
              <a:t>toàn</a:t>
            </a:r>
            <a:r>
              <a:rPr lang="en-US" baseline="0" dirty="0"/>
              <a:t>, </a:t>
            </a:r>
            <a:r>
              <a:rPr lang="en-US" baseline="0" dirty="0" err="1"/>
              <a:t>tiotropium</a:t>
            </a:r>
            <a:r>
              <a:rPr lang="en-US" baseline="0" dirty="0"/>
              <a:t> </a:t>
            </a:r>
            <a:r>
              <a:rPr lang="en-US" baseline="0" dirty="0" err="1"/>
              <a:t>respimat</a:t>
            </a:r>
            <a:r>
              <a:rPr lang="en-US" baseline="0" dirty="0"/>
              <a:t> </a:t>
            </a:r>
            <a:r>
              <a:rPr lang="en-US" baseline="0" dirty="0" err="1"/>
              <a:t>cho</a:t>
            </a:r>
            <a:r>
              <a:rPr lang="en-US" baseline="0" dirty="0"/>
              <a:t> </a:t>
            </a:r>
            <a:r>
              <a:rPr lang="en-US" baseline="0" dirty="0" err="1"/>
              <a:t>thấy</a:t>
            </a:r>
            <a:r>
              <a:rPr lang="en-US" baseline="0" dirty="0"/>
              <a:t> </a:t>
            </a:r>
            <a:r>
              <a:rPr lang="en-US" baseline="0" dirty="0" err="1"/>
              <a:t>các</a:t>
            </a:r>
            <a:r>
              <a:rPr lang="en-US" baseline="0" dirty="0"/>
              <a:t> </a:t>
            </a:r>
            <a:r>
              <a:rPr lang="en-US" baseline="0" dirty="0" err="1"/>
              <a:t>tỷ</a:t>
            </a:r>
            <a:r>
              <a:rPr lang="en-US" baseline="0" dirty="0"/>
              <a:t> </a:t>
            </a:r>
            <a:r>
              <a:rPr lang="en-US" baseline="0" dirty="0" err="1"/>
              <a:t>lệ</a:t>
            </a:r>
            <a:r>
              <a:rPr lang="en-US" baseline="0" dirty="0"/>
              <a:t> </a:t>
            </a:r>
            <a:r>
              <a:rPr lang="en-US" baseline="0" dirty="0" err="1"/>
              <a:t>tác</a:t>
            </a:r>
            <a:r>
              <a:rPr lang="en-US" baseline="0" dirty="0"/>
              <a:t> </a:t>
            </a:r>
            <a:r>
              <a:rPr lang="en-US" baseline="0" dirty="0" err="1"/>
              <a:t>dụng</a:t>
            </a:r>
            <a:r>
              <a:rPr lang="en-US" baseline="0" dirty="0"/>
              <a:t> </a:t>
            </a:r>
            <a:r>
              <a:rPr lang="en-US" baseline="0" dirty="0" err="1"/>
              <a:t>phụ</a:t>
            </a:r>
            <a:r>
              <a:rPr lang="en-US" baseline="0" dirty="0"/>
              <a:t> </a:t>
            </a:r>
            <a:r>
              <a:rPr lang="en-US" baseline="0" dirty="0" err="1"/>
              <a:t>tương</a:t>
            </a:r>
            <a:r>
              <a:rPr lang="en-US" baseline="0" dirty="0"/>
              <a:t> </a:t>
            </a:r>
            <a:r>
              <a:rPr lang="en-US" baseline="0" dirty="0" err="1"/>
              <a:t>tự</a:t>
            </a:r>
            <a:r>
              <a:rPr lang="en-US" baseline="0" dirty="0"/>
              <a:t> </a:t>
            </a:r>
            <a:r>
              <a:rPr lang="en-US" baseline="0" dirty="0" err="1"/>
              <a:t>với</a:t>
            </a:r>
            <a:r>
              <a:rPr lang="en-US" baseline="0" dirty="0"/>
              <a:t> placebo </a:t>
            </a:r>
            <a:r>
              <a:rPr lang="en-US" baseline="0" dirty="0" err="1"/>
              <a:t>trên</a:t>
            </a:r>
            <a:r>
              <a:rPr lang="en-US" baseline="0" dirty="0"/>
              <a:t> BN hen.</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96</a:t>
            </a:fld>
            <a:endParaRPr lang="vi-VN"/>
          </a:p>
        </p:txBody>
      </p:sp>
    </p:spTree>
    <p:extLst>
      <p:ext uri="{BB962C8B-B14F-4D97-AF65-F5344CB8AC3E}">
        <p14:creationId xmlns:p14="http://schemas.microsoft.com/office/powerpoint/2010/main" val="74638655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97</a:t>
            </a:fld>
            <a:endParaRPr lang="vi-VN"/>
          </a:p>
        </p:txBody>
      </p:sp>
    </p:spTree>
    <p:extLst>
      <p:ext uri="{BB962C8B-B14F-4D97-AF65-F5344CB8AC3E}">
        <p14:creationId xmlns:p14="http://schemas.microsoft.com/office/powerpoint/2010/main" val="37746989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de-DE" alt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10776690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Tác</a:t>
            </a:r>
            <a:r>
              <a:rPr lang="en-US" dirty="0"/>
              <a:t> </a:t>
            </a:r>
            <a:r>
              <a:rPr lang="en-US" dirty="0" err="1"/>
              <a:t>dụng</a:t>
            </a:r>
            <a:r>
              <a:rPr lang="en-US" dirty="0"/>
              <a:t> </a:t>
            </a:r>
            <a:r>
              <a:rPr lang="en-US" dirty="0" err="1"/>
              <a:t>của</a:t>
            </a:r>
            <a:r>
              <a:rPr lang="en-US" dirty="0"/>
              <a:t> </a:t>
            </a:r>
            <a:r>
              <a:rPr lang="en-US" dirty="0">
                <a:solidFill>
                  <a:srgbClr val="FF0000"/>
                </a:solidFill>
                <a:latin typeface="+mn-lt"/>
                <a:ea typeface="Tahoma" panose="020B0604030504040204" pitchFamily="34" charset="0"/>
                <a:cs typeface="Tahoma" panose="020B0604030504040204" pitchFamily="34" charset="0"/>
              </a:rPr>
              <a:t>Tiotropium Respimat </a:t>
            </a:r>
            <a:r>
              <a:rPr lang="en-US" dirty="0" err="1">
                <a:latin typeface="+mn-lt"/>
                <a:ea typeface="Tahoma" panose="020B0604030504040204" pitchFamily="34" charset="0"/>
                <a:cs typeface="Tahoma" panose="020B0604030504040204" pitchFamily="34" charset="0"/>
              </a:rPr>
              <a:t>phối</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hợp</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với</a:t>
            </a:r>
            <a:r>
              <a:rPr lang="en-US" dirty="0">
                <a:latin typeface="+mn-lt"/>
                <a:ea typeface="Tahoma" panose="020B0604030504040204" pitchFamily="34" charset="0"/>
                <a:cs typeface="Tahoma" panose="020B0604030504040204" pitchFamily="34" charset="0"/>
              </a:rPr>
              <a:t> ICS / LABA </a:t>
            </a:r>
            <a:r>
              <a:rPr lang="en-US" dirty="0" err="1">
                <a:latin typeface="+mn-lt"/>
                <a:ea typeface="Tahoma" panose="020B0604030504040204" pitchFamily="34" charset="0"/>
                <a:cs typeface="Tahoma" panose="020B0604030504040204" pitchFamily="34" charset="0"/>
              </a:rPr>
              <a:t>đồng</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nhất</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không</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phụ</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thuộc</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vào</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kiểu</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hình</a:t>
            </a:r>
            <a:r>
              <a:rPr lang="en-US" dirty="0">
                <a:latin typeface="+mn-lt"/>
                <a:ea typeface="Tahoma" panose="020B0604030504040204" pitchFamily="34" charset="0"/>
                <a:cs typeface="Tahoma" panose="020B0604030504040204" pitchFamily="34" charset="0"/>
              </a:rPr>
              <a:t> hen hay </a:t>
            </a:r>
            <a:r>
              <a:rPr lang="en-US" dirty="0" err="1">
                <a:latin typeface="+mn-lt"/>
                <a:ea typeface="Tahoma" panose="020B0604030504040204" pitchFamily="34" charset="0"/>
                <a:cs typeface="Tahoma" panose="020B0604030504040204" pitchFamily="34" charset="0"/>
              </a:rPr>
              <a:t>cơ</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chế</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viêm</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của</a:t>
            </a:r>
            <a:r>
              <a:rPr lang="en-US" dirty="0">
                <a:latin typeface="+mn-lt"/>
                <a:ea typeface="Tahoma" panose="020B0604030504040204" pitchFamily="34" charset="0"/>
                <a:cs typeface="Tahoma" panose="020B0604030504040204" pitchFamily="34" charset="0"/>
              </a:rPr>
              <a:t> BN, </a:t>
            </a:r>
            <a:r>
              <a:rPr lang="en-US" dirty="0" err="1">
                <a:latin typeface="+mn-lt"/>
                <a:ea typeface="Tahoma" panose="020B0604030504040204" pitchFamily="34" charset="0"/>
                <a:cs typeface="Tahoma" panose="020B0604030504040204" pitchFamily="34" charset="0"/>
              </a:rPr>
              <a:t>được</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chứng</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minh</a:t>
            </a:r>
            <a:r>
              <a:rPr lang="en-US" dirty="0">
                <a:latin typeface="+mn-lt"/>
                <a:ea typeface="Tahoma" panose="020B0604030504040204" pitchFamily="34" charset="0"/>
                <a:cs typeface="Tahoma" panose="020B0604030504040204" pitchFamily="34" charset="0"/>
              </a:rPr>
              <a:t> qua 2 </a:t>
            </a:r>
            <a:r>
              <a:rPr lang="en-US" dirty="0" err="1">
                <a:latin typeface="+mn-lt"/>
                <a:ea typeface="Tahoma" panose="020B0604030504040204" pitchFamily="34" charset="0"/>
                <a:cs typeface="Tahoma" panose="020B0604030504040204" pitchFamily="34" charset="0"/>
              </a:rPr>
              <a:t>nghiên</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cứu</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sẽ</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được</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trình</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bày</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tiếp</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theo.</a:t>
            </a:r>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98</a:t>
            </a:fld>
            <a:endParaRPr lang="vi-VN"/>
          </a:p>
        </p:txBody>
      </p:sp>
    </p:spTree>
    <p:extLst>
      <p:ext uri="{BB962C8B-B14F-4D97-AF65-F5344CB8AC3E}">
        <p14:creationId xmlns:p14="http://schemas.microsoft.com/office/powerpoint/2010/main" val="36952913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Một</a:t>
            </a:r>
            <a:r>
              <a:rPr lang="en-US" dirty="0"/>
              <a:t> </a:t>
            </a:r>
            <a:r>
              <a:rPr lang="en-US" dirty="0" err="1"/>
              <a:t>phân</a:t>
            </a:r>
            <a:r>
              <a:rPr lang="en-US" dirty="0"/>
              <a:t> </a:t>
            </a:r>
            <a:r>
              <a:rPr lang="en-US" dirty="0" err="1"/>
              <a:t>tích</a:t>
            </a:r>
            <a:r>
              <a:rPr lang="en-US" dirty="0"/>
              <a:t> </a:t>
            </a:r>
            <a:r>
              <a:rPr lang="en-US" dirty="0" err="1"/>
              <a:t>gộp</a:t>
            </a:r>
            <a:r>
              <a:rPr lang="en-US" dirty="0"/>
              <a:t> 4 </a:t>
            </a:r>
            <a:r>
              <a:rPr lang="en-US" dirty="0" err="1"/>
              <a:t>thử</a:t>
            </a:r>
            <a:r>
              <a:rPr lang="en-US" dirty="0"/>
              <a:t> </a:t>
            </a:r>
            <a:r>
              <a:rPr lang="en-US" dirty="0" err="1"/>
              <a:t>nghiệm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gồm</a:t>
            </a:r>
            <a:r>
              <a:rPr lang="en-US" dirty="0"/>
              <a:t> 3012 BN hen </a:t>
            </a:r>
            <a:r>
              <a:rPr lang="en-US" dirty="0" err="1"/>
              <a:t>sử</a:t>
            </a:r>
            <a:r>
              <a:rPr lang="en-US" dirty="0"/>
              <a:t> </a:t>
            </a:r>
            <a:r>
              <a:rPr lang="en-US" dirty="0" err="1"/>
              <a:t>dụng</a:t>
            </a:r>
            <a:r>
              <a:rPr lang="en-US" dirty="0"/>
              <a:t> ICS ± LABA </a:t>
            </a:r>
            <a:r>
              <a:rPr lang="en-US" dirty="0" err="1"/>
              <a:t>phối</a:t>
            </a:r>
            <a:r>
              <a:rPr lang="en-US" dirty="0"/>
              <a:t> </a:t>
            </a:r>
            <a:r>
              <a:rPr lang="en-US" dirty="0" err="1"/>
              <a:t>hợp</a:t>
            </a:r>
            <a:r>
              <a:rPr lang="en-US" dirty="0"/>
              <a:t> </a:t>
            </a:r>
            <a:r>
              <a:rPr lang="en-US" dirty="0" err="1"/>
              <a:t>với</a:t>
            </a:r>
            <a:r>
              <a:rPr lang="en-US" dirty="0"/>
              <a:t> Tiotropium </a:t>
            </a:r>
            <a:r>
              <a:rPr lang="en-US" dirty="0" err="1"/>
              <a:t>hoặc</a:t>
            </a:r>
            <a:r>
              <a:rPr lang="en-US" dirty="0"/>
              <a:t> </a:t>
            </a:r>
            <a:r>
              <a:rPr lang="en-US" dirty="0" err="1"/>
              <a:t>giả</a:t>
            </a:r>
            <a:r>
              <a:rPr lang="en-US" dirty="0"/>
              <a:t> </a:t>
            </a:r>
            <a:r>
              <a:rPr lang="en-US" dirty="0" err="1"/>
              <a:t>dược</a:t>
            </a:r>
            <a:endParaRPr lang="en-US" dirty="0"/>
          </a:p>
          <a:p>
            <a:r>
              <a:rPr lang="en-US" dirty="0" err="1"/>
              <a:t>Kết</a:t>
            </a:r>
            <a:r>
              <a:rPr lang="en-US" dirty="0"/>
              <a:t> </a:t>
            </a:r>
            <a:r>
              <a:rPr lang="en-US" dirty="0" err="1"/>
              <a:t>quả</a:t>
            </a:r>
            <a:r>
              <a:rPr lang="en-US" dirty="0"/>
              <a:t> </a:t>
            </a:r>
            <a:r>
              <a:rPr lang="en-US" dirty="0" err="1"/>
              <a:t>cho</a:t>
            </a:r>
            <a:r>
              <a:rPr lang="en-US" dirty="0"/>
              <a:t> </a:t>
            </a:r>
            <a:r>
              <a:rPr lang="en-US" dirty="0" err="1"/>
              <a:t>thấy</a:t>
            </a:r>
            <a:r>
              <a:rPr lang="en-US" dirty="0"/>
              <a:t> </a:t>
            </a:r>
            <a:r>
              <a:rPr lang="en-US" dirty="0" err="1"/>
              <a:t>nhóm</a:t>
            </a:r>
            <a:r>
              <a:rPr lang="en-US" dirty="0"/>
              <a:t> </a:t>
            </a:r>
            <a:r>
              <a:rPr lang="en-US" dirty="0" err="1"/>
              <a:t>có</a:t>
            </a:r>
            <a:r>
              <a:rPr lang="en-US" dirty="0"/>
              <a:t> </a:t>
            </a:r>
            <a:r>
              <a:rPr lang="en-US" dirty="0" err="1"/>
              <a:t>phối</a:t>
            </a:r>
            <a:r>
              <a:rPr lang="en-US" dirty="0"/>
              <a:t> </a:t>
            </a:r>
            <a:r>
              <a:rPr lang="en-US" dirty="0" err="1"/>
              <a:t>hợp</a:t>
            </a:r>
            <a:r>
              <a:rPr lang="en-US" dirty="0"/>
              <a:t> </a:t>
            </a:r>
            <a:r>
              <a:rPr lang="en-US" dirty="0" err="1"/>
              <a:t>thêm</a:t>
            </a:r>
            <a:r>
              <a:rPr lang="en-US" dirty="0"/>
              <a:t> Tiotropium </a:t>
            </a:r>
            <a:r>
              <a:rPr lang="en-US" dirty="0" err="1"/>
              <a:t>giúp</a:t>
            </a:r>
            <a:r>
              <a:rPr lang="en-US" dirty="0"/>
              <a:t> </a:t>
            </a:r>
            <a:r>
              <a:rPr lang="en-US" dirty="0" err="1"/>
              <a:t>cải</a:t>
            </a:r>
            <a:r>
              <a:rPr lang="en-US" dirty="0"/>
              <a:t> </a:t>
            </a:r>
            <a:r>
              <a:rPr lang="en-US" dirty="0" err="1"/>
              <a:t>thiện</a:t>
            </a:r>
            <a:r>
              <a:rPr lang="en-US" dirty="0"/>
              <a:t> FEV1 </a:t>
            </a:r>
            <a:r>
              <a:rPr lang="en-US" dirty="0" err="1"/>
              <a:t>đỉnh</a:t>
            </a:r>
            <a:r>
              <a:rPr lang="en-US" dirty="0"/>
              <a:t> </a:t>
            </a:r>
            <a:r>
              <a:rPr lang="en-US" dirty="0" err="1"/>
              <a:t>và</a:t>
            </a:r>
            <a:r>
              <a:rPr lang="en-US" dirty="0"/>
              <a:t> FEV1 </a:t>
            </a:r>
            <a:r>
              <a:rPr lang="en-US" dirty="0" err="1"/>
              <a:t>đáy</a:t>
            </a:r>
            <a:r>
              <a:rPr lang="en-US" dirty="0"/>
              <a:t> </a:t>
            </a:r>
            <a:r>
              <a:rPr lang="en-US" dirty="0" err="1"/>
              <a:t>bất</a:t>
            </a:r>
            <a:r>
              <a:rPr lang="en-US" dirty="0"/>
              <a:t> </a:t>
            </a:r>
            <a:r>
              <a:rPr lang="en-US" dirty="0" err="1"/>
              <a:t>kể</a:t>
            </a:r>
            <a:r>
              <a:rPr lang="en-US" dirty="0"/>
              <a:t> </a:t>
            </a:r>
            <a:r>
              <a:rPr lang="en-US" dirty="0" err="1"/>
              <a:t>kiểu</a:t>
            </a:r>
            <a:r>
              <a:rPr lang="en-US" dirty="0"/>
              <a:t> </a:t>
            </a:r>
            <a:r>
              <a:rPr lang="en-US" dirty="0" err="1"/>
              <a:t>hình</a:t>
            </a:r>
            <a:r>
              <a:rPr lang="en-US" dirty="0"/>
              <a:t> hen </a:t>
            </a:r>
            <a:r>
              <a:rPr lang="en-US" dirty="0" err="1"/>
              <a:t>của</a:t>
            </a:r>
            <a:r>
              <a:rPr lang="en-US" dirty="0"/>
              <a:t> BN (type 2 hay </a:t>
            </a:r>
            <a:r>
              <a:rPr lang="en-US" dirty="0" err="1"/>
              <a:t>không</a:t>
            </a:r>
            <a:r>
              <a:rPr lang="en-US" dirty="0"/>
              <a:t> type 2)</a:t>
            </a:r>
          </a:p>
          <a:p>
            <a:endParaRPr lang="en-US" dirty="0"/>
          </a:p>
          <a:p>
            <a:r>
              <a:rPr lang="en-US" dirty="0" err="1"/>
              <a:t>Kiểu</a:t>
            </a:r>
            <a:r>
              <a:rPr lang="en-US" dirty="0"/>
              <a:t> </a:t>
            </a:r>
            <a:r>
              <a:rPr lang="en-US" dirty="0" err="1"/>
              <a:t>hình</a:t>
            </a:r>
            <a:r>
              <a:rPr lang="en-US" dirty="0"/>
              <a:t> type 2: serum </a:t>
            </a:r>
            <a:r>
              <a:rPr lang="en-US" dirty="0" err="1"/>
              <a:t>IgE</a:t>
            </a:r>
            <a:r>
              <a:rPr lang="en-US" dirty="0"/>
              <a:t> </a:t>
            </a:r>
            <a:r>
              <a:rPr lang="en-US" dirty="0" err="1"/>
              <a:t>tăng</a:t>
            </a:r>
            <a:r>
              <a:rPr lang="en-US" dirty="0"/>
              <a:t>, blood eosinophil </a:t>
            </a:r>
            <a:r>
              <a:rPr lang="en-US" dirty="0" err="1"/>
              <a:t>tăng</a:t>
            </a:r>
            <a:endParaRPr lang="en-US" dirty="0"/>
          </a:p>
        </p:txBody>
      </p:sp>
      <p:sp>
        <p:nvSpPr>
          <p:cNvPr id="4" name="Slide Number Placeholder 3"/>
          <p:cNvSpPr>
            <a:spLocks noGrp="1"/>
          </p:cNvSpPr>
          <p:nvPr>
            <p:ph type="sldNum" sz="quarter" idx="5"/>
          </p:nvPr>
        </p:nvSpPr>
        <p:spPr/>
        <p:txBody>
          <a:bodyPr/>
          <a:lstStyle/>
          <a:p>
            <a:fld id="{6AE98BE3-A333-4033-BBB2-7363152BB684}" type="slidenum">
              <a:rPr lang="vi-VN" smtClean="0"/>
              <a:t>99</a:t>
            </a:fld>
            <a:endParaRPr lang="vi-VN"/>
          </a:p>
        </p:txBody>
      </p:sp>
    </p:spTree>
    <p:extLst>
      <p:ext uri="{BB962C8B-B14F-4D97-AF65-F5344CB8AC3E}">
        <p14:creationId xmlns:p14="http://schemas.microsoft.com/office/powerpoint/2010/main" val="152680990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err="1"/>
              <a:t>Một</a:t>
            </a:r>
            <a:r>
              <a:rPr lang="en-US" b="0" dirty="0"/>
              <a:t> </a:t>
            </a:r>
            <a:r>
              <a:rPr lang="en-US" b="0" dirty="0" err="1"/>
              <a:t>phân</a:t>
            </a:r>
            <a:r>
              <a:rPr lang="en-US" b="0" dirty="0"/>
              <a:t> </a:t>
            </a:r>
            <a:r>
              <a:rPr lang="en-US" b="0" dirty="0" err="1"/>
              <a:t>tích</a:t>
            </a:r>
            <a:r>
              <a:rPr lang="en-US" b="0" dirty="0"/>
              <a:t> </a:t>
            </a:r>
            <a:r>
              <a:rPr lang="en-US" b="0" dirty="0" err="1"/>
              <a:t>gộp</a:t>
            </a:r>
            <a:r>
              <a:rPr lang="en-US" b="0" dirty="0"/>
              <a:t> </a:t>
            </a:r>
            <a:r>
              <a:rPr lang="en-US" b="0" dirty="0" err="1"/>
              <a:t>khác</a:t>
            </a:r>
            <a:r>
              <a:rPr lang="en-US" b="0" dirty="0"/>
              <a:t> </a:t>
            </a:r>
            <a:r>
              <a:rPr lang="en-US" b="0" dirty="0" err="1"/>
              <a:t>trên</a:t>
            </a:r>
            <a:r>
              <a:rPr lang="en-US" b="0" dirty="0"/>
              <a:t> 912 </a:t>
            </a:r>
            <a:r>
              <a:rPr lang="en-US" b="0" dirty="0" err="1"/>
              <a:t>bệnh</a:t>
            </a:r>
            <a:r>
              <a:rPr lang="en-US" b="0" dirty="0"/>
              <a:t> </a:t>
            </a:r>
            <a:r>
              <a:rPr lang="en-US" b="0" dirty="0" err="1"/>
              <a:t>nhân</a:t>
            </a:r>
            <a:r>
              <a:rPr lang="en-US" b="0" dirty="0"/>
              <a:t> hen </a:t>
            </a:r>
            <a:r>
              <a:rPr lang="en-US" b="0" dirty="0" err="1"/>
              <a:t>trong</a:t>
            </a:r>
            <a:r>
              <a:rPr lang="en-US" b="0" dirty="0"/>
              <a:t> 48 </a:t>
            </a:r>
            <a:r>
              <a:rPr lang="en-US" b="0" dirty="0" err="1"/>
              <a:t>tuần</a:t>
            </a:r>
            <a:r>
              <a:rPr lang="en-US" b="0" dirty="0"/>
              <a:t>, </a:t>
            </a:r>
            <a:r>
              <a:rPr lang="en-US" b="0" dirty="0" err="1"/>
              <a:t>bệnh</a:t>
            </a:r>
            <a:r>
              <a:rPr lang="en-US" b="0" dirty="0"/>
              <a:t> </a:t>
            </a:r>
            <a:r>
              <a:rPr lang="en-US" b="0" dirty="0" err="1"/>
              <a:t>nhân</a:t>
            </a:r>
            <a:r>
              <a:rPr lang="en-US" b="0" dirty="0"/>
              <a:t> </a:t>
            </a:r>
            <a:r>
              <a:rPr lang="en-US" b="0" dirty="0" err="1"/>
              <a:t>được</a:t>
            </a:r>
            <a:r>
              <a:rPr lang="en-US" b="0" dirty="0"/>
              <a:t> </a:t>
            </a:r>
            <a:r>
              <a:rPr lang="en-US" b="0" dirty="0" err="1"/>
              <a:t>sử</a:t>
            </a:r>
            <a:r>
              <a:rPr lang="en-US" b="0" dirty="0"/>
              <a:t> </a:t>
            </a:r>
            <a:r>
              <a:rPr lang="en-US" b="0" dirty="0" err="1"/>
              <a:t>dụng</a:t>
            </a:r>
            <a:r>
              <a:rPr lang="en-US" b="0" dirty="0"/>
              <a:t> </a:t>
            </a:r>
            <a:r>
              <a:rPr lang="en-US" b="0" dirty="0" err="1"/>
              <a:t>duy</a:t>
            </a:r>
            <a:r>
              <a:rPr lang="en-US" b="0" dirty="0"/>
              <a:t> </a:t>
            </a:r>
            <a:r>
              <a:rPr lang="en-US" b="0" dirty="0" err="1"/>
              <a:t>trì</a:t>
            </a:r>
            <a:r>
              <a:rPr lang="en-US" b="0" dirty="0"/>
              <a:t> </a:t>
            </a:r>
            <a:r>
              <a:rPr lang="en-US" b="0" dirty="0" err="1"/>
              <a:t>liều</a:t>
            </a:r>
            <a:r>
              <a:rPr lang="en-US" b="0" dirty="0"/>
              <a:t> </a:t>
            </a:r>
            <a:r>
              <a:rPr lang="en-US" b="0" dirty="0" err="1"/>
              <a:t>cao</a:t>
            </a:r>
            <a:r>
              <a:rPr lang="en-US" b="0" dirty="0"/>
              <a:t> ICS + LABA</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err="1"/>
              <a:t>Kết</a:t>
            </a:r>
            <a:r>
              <a:rPr lang="en-US" sz="1200" b="0" dirty="0"/>
              <a:t> </a:t>
            </a:r>
            <a:r>
              <a:rPr lang="en-US" sz="1200" b="0" dirty="0" err="1"/>
              <a:t>quả</a:t>
            </a:r>
            <a:r>
              <a:rPr lang="en-US" sz="1200" b="0" dirty="0"/>
              <a:t>: </a:t>
            </a:r>
            <a:r>
              <a:rPr lang="en-US" sz="1200" b="0" dirty="0" err="1"/>
              <a:t>Phối</a:t>
            </a:r>
            <a:r>
              <a:rPr lang="en-US" sz="1200" b="0" dirty="0"/>
              <a:t> </a:t>
            </a:r>
            <a:r>
              <a:rPr lang="en-US" sz="1200" b="0" dirty="0" err="1"/>
              <a:t>hợp</a:t>
            </a:r>
            <a:r>
              <a:rPr lang="en-US" sz="1200" b="0" dirty="0"/>
              <a:t> Tiotropium </a:t>
            </a:r>
            <a:r>
              <a:rPr lang="en-US" sz="1200" b="0" dirty="0" err="1"/>
              <a:t>và</a:t>
            </a:r>
            <a:r>
              <a:rPr lang="en-US" sz="1200" b="0" dirty="0"/>
              <a:t> ICS/LABA </a:t>
            </a:r>
            <a:r>
              <a:rPr lang="en-US" sz="1200" b="0" dirty="0" err="1"/>
              <a:t>giúp</a:t>
            </a:r>
            <a:r>
              <a:rPr lang="en-US" sz="1200" b="0" dirty="0"/>
              <a:t> </a:t>
            </a:r>
            <a:r>
              <a:rPr lang="en-US" sz="1200" b="0" dirty="0" err="1"/>
              <a:t>tăng</a:t>
            </a:r>
            <a:r>
              <a:rPr lang="en-US" sz="1200" b="0" dirty="0"/>
              <a:t> </a:t>
            </a:r>
            <a:r>
              <a:rPr lang="en-US" sz="1200" b="0" dirty="0" err="1"/>
              <a:t>khả</a:t>
            </a:r>
            <a:r>
              <a:rPr lang="en-US" sz="1200" b="0" dirty="0"/>
              <a:t> </a:t>
            </a:r>
            <a:r>
              <a:rPr lang="en-US" sz="1200" b="0" dirty="0" err="1"/>
              <a:t>năng</a:t>
            </a:r>
            <a:r>
              <a:rPr lang="en-US" sz="1200" b="0" dirty="0"/>
              <a:t> </a:t>
            </a:r>
            <a:r>
              <a:rPr lang="en-US" sz="1200" b="0" dirty="0" err="1"/>
              <a:t>kiểm</a:t>
            </a:r>
            <a:r>
              <a:rPr lang="en-US" sz="1200" b="0" dirty="0"/>
              <a:t> </a:t>
            </a:r>
            <a:r>
              <a:rPr lang="en-US" sz="1200" b="0" dirty="0" err="1"/>
              <a:t>soát</a:t>
            </a:r>
            <a:r>
              <a:rPr lang="en-US" sz="1200" b="0" dirty="0"/>
              <a:t> hen </a:t>
            </a:r>
            <a:r>
              <a:rPr lang="en-US" sz="1200" b="0" dirty="0" err="1"/>
              <a:t>bất</a:t>
            </a:r>
            <a:r>
              <a:rPr lang="en-US" sz="1200" b="0" dirty="0"/>
              <a:t> </a:t>
            </a:r>
            <a:r>
              <a:rPr lang="en-US" sz="1200" b="0" dirty="0" err="1"/>
              <a:t>kể</a:t>
            </a:r>
            <a:r>
              <a:rPr lang="en-US" sz="1200" b="0" dirty="0"/>
              <a:t> </a:t>
            </a:r>
            <a:r>
              <a:rPr lang="en-US" sz="1200" b="0" dirty="0" err="1"/>
              <a:t>tình</a:t>
            </a:r>
            <a:r>
              <a:rPr lang="en-US" sz="1200" b="0" dirty="0"/>
              <a:t> </a:t>
            </a:r>
            <a:r>
              <a:rPr lang="en-US" sz="1200" b="0" dirty="0" err="1"/>
              <a:t>trạng</a:t>
            </a:r>
            <a:r>
              <a:rPr lang="en-US" sz="1200" b="0" dirty="0"/>
              <a:t> </a:t>
            </a:r>
            <a:r>
              <a:rPr lang="en-US" sz="1200" b="0" dirty="0" err="1"/>
              <a:t>dị</a:t>
            </a:r>
            <a:r>
              <a:rPr lang="en-US" sz="1200" b="0" dirty="0"/>
              <a:t> </a:t>
            </a:r>
            <a:r>
              <a:rPr lang="en-US" sz="1200" b="0" dirty="0" err="1"/>
              <a:t>ứng</a:t>
            </a:r>
            <a:r>
              <a:rPr lang="en-US" sz="1200" b="0" dirty="0"/>
              <a:t>, </a:t>
            </a:r>
            <a:r>
              <a:rPr lang="en-US" sz="1200" b="0" dirty="0" err="1"/>
              <a:t>IgE</a:t>
            </a:r>
            <a:r>
              <a:rPr lang="en-US" sz="1200" b="0" dirty="0"/>
              <a:t> </a:t>
            </a:r>
            <a:r>
              <a:rPr lang="en-US" sz="1200" b="0" dirty="0" err="1"/>
              <a:t>huyết</a:t>
            </a:r>
            <a:r>
              <a:rPr lang="en-US" sz="1200" b="0" dirty="0"/>
              <a:t> </a:t>
            </a:r>
            <a:r>
              <a:rPr lang="en-US" sz="1200" b="0" dirty="0" err="1"/>
              <a:t>thanh</a:t>
            </a:r>
            <a:r>
              <a:rPr lang="en-US" sz="1200" b="0" dirty="0"/>
              <a:t>, </a:t>
            </a:r>
            <a:r>
              <a:rPr lang="en-US" sz="1200" b="0" dirty="0" err="1"/>
              <a:t>số</a:t>
            </a:r>
            <a:r>
              <a:rPr lang="en-US" sz="1200" b="0" dirty="0"/>
              <a:t> </a:t>
            </a:r>
            <a:r>
              <a:rPr lang="en-US" sz="1200" b="0" dirty="0" err="1"/>
              <a:t>lượng</a:t>
            </a:r>
            <a:r>
              <a:rPr lang="en-US" sz="1200" b="0" dirty="0"/>
              <a:t> eosinophil </a:t>
            </a:r>
            <a:r>
              <a:rPr lang="en-US" sz="1200" b="0" dirty="0" err="1"/>
              <a:t>máu</a:t>
            </a:r>
            <a:r>
              <a:rPr lang="en-US" sz="1200" b="0" dirty="0"/>
              <a:t> (hay </a:t>
            </a:r>
            <a:r>
              <a:rPr lang="en-US" sz="1200" b="0" dirty="0" err="1"/>
              <a:t>nói</a:t>
            </a:r>
            <a:r>
              <a:rPr lang="en-US" sz="1200" b="0" dirty="0"/>
              <a:t> </a:t>
            </a:r>
            <a:r>
              <a:rPr lang="en-US" sz="1200" b="0" dirty="0" err="1"/>
              <a:t>cách</a:t>
            </a:r>
            <a:r>
              <a:rPr lang="en-US" sz="1200" b="0" dirty="0"/>
              <a:t> </a:t>
            </a:r>
            <a:r>
              <a:rPr lang="en-US" sz="1200" b="0" dirty="0" err="1"/>
              <a:t>khác</a:t>
            </a:r>
            <a:r>
              <a:rPr lang="en-US" sz="1200" b="0" dirty="0"/>
              <a:t> </a:t>
            </a:r>
            <a:r>
              <a:rPr lang="en-US" sz="1200" b="0" dirty="0" err="1"/>
              <a:t>cơ</a:t>
            </a:r>
            <a:r>
              <a:rPr lang="en-US" sz="1200" b="0" dirty="0"/>
              <a:t> </a:t>
            </a:r>
            <a:r>
              <a:rPr lang="en-US" sz="1200" b="0" dirty="0" err="1"/>
              <a:t>chế</a:t>
            </a:r>
            <a:r>
              <a:rPr lang="en-US" sz="1200" b="0" dirty="0"/>
              <a:t> </a:t>
            </a:r>
            <a:r>
              <a:rPr lang="en-US" sz="1200" b="0" dirty="0" err="1"/>
              <a:t>viêm</a:t>
            </a:r>
            <a:r>
              <a:rPr lang="en-US" sz="1200" b="0" dirty="0"/>
              <a:t> ở BN hen)</a:t>
            </a:r>
          </a:p>
          <a:p>
            <a:endParaRPr lang="en-US" b="0" dirty="0"/>
          </a:p>
        </p:txBody>
      </p:sp>
      <p:sp>
        <p:nvSpPr>
          <p:cNvPr id="4" name="Slide Number Placeholder 3"/>
          <p:cNvSpPr>
            <a:spLocks noGrp="1"/>
          </p:cNvSpPr>
          <p:nvPr>
            <p:ph type="sldNum" sz="quarter" idx="5"/>
          </p:nvPr>
        </p:nvSpPr>
        <p:spPr/>
        <p:txBody>
          <a:bodyPr/>
          <a:lstStyle/>
          <a:p>
            <a:fld id="{6AE98BE3-A333-4033-BBB2-7363152BB684}" type="slidenum">
              <a:rPr lang="vi-VN" smtClean="0"/>
              <a:t>100</a:t>
            </a:fld>
            <a:endParaRPr lang="vi-VN"/>
          </a:p>
        </p:txBody>
      </p:sp>
    </p:spTree>
    <p:extLst>
      <p:ext uri="{BB962C8B-B14F-4D97-AF65-F5344CB8AC3E}">
        <p14:creationId xmlns:p14="http://schemas.microsoft.com/office/powerpoint/2010/main" val="283392677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Tác</a:t>
            </a:r>
            <a:r>
              <a:rPr lang="en-US" dirty="0"/>
              <a:t> </a:t>
            </a:r>
            <a:r>
              <a:rPr lang="en-US" dirty="0" err="1"/>
              <a:t>dụng</a:t>
            </a:r>
            <a:r>
              <a:rPr lang="en-US" dirty="0"/>
              <a:t> </a:t>
            </a:r>
            <a:r>
              <a:rPr lang="en-US" dirty="0" err="1"/>
              <a:t>của</a:t>
            </a:r>
            <a:r>
              <a:rPr lang="en-US" dirty="0"/>
              <a:t> Tiotropium </a:t>
            </a:r>
            <a:r>
              <a:rPr lang="en-US" dirty="0" err="1"/>
              <a:t>đã</a:t>
            </a:r>
            <a:r>
              <a:rPr lang="en-US" dirty="0"/>
              <a:t> </a:t>
            </a:r>
            <a:r>
              <a:rPr lang="en-US" dirty="0" err="1"/>
              <a:t>được</a:t>
            </a:r>
            <a:r>
              <a:rPr lang="en-US" dirty="0"/>
              <a:t> </a:t>
            </a:r>
            <a:r>
              <a:rPr lang="en-US" dirty="0" err="1"/>
              <a:t>chứng</a:t>
            </a:r>
            <a:r>
              <a:rPr lang="en-US" dirty="0"/>
              <a:t> </a:t>
            </a:r>
            <a:r>
              <a:rPr lang="en-US" dirty="0" err="1"/>
              <a:t>minh</a:t>
            </a:r>
            <a:r>
              <a:rPr lang="en-US" dirty="0"/>
              <a:t> </a:t>
            </a:r>
            <a:r>
              <a:rPr lang="en-US" dirty="0" err="1"/>
              <a:t>trên</a:t>
            </a:r>
            <a:r>
              <a:rPr lang="en-US" dirty="0"/>
              <a:t> </a:t>
            </a:r>
            <a:r>
              <a:rPr lang="en-US" dirty="0" err="1"/>
              <a:t>thực</a:t>
            </a:r>
            <a:r>
              <a:rPr lang="en-US" dirty="0"/>
              <a:t> </a:t>
            </a:r>
            <a:r>
              <a:rPr lang="en-US" dirty="0" err="1"/>
              <a:t>tế</a:t>
            </a:r>
            <a:r>
              <a:rPr lang="en-US" dirty="0"/>
              <a:t>.</a:t>
            </a:r>
          </a:p>
          <a:p>
            <a:r>
              <a:rPr lang="en-US" dirty="0"/>
              <a:t>Thông qua </a:t>
            </a:r>
            <a:r>
              <a:rPr lang="en-US" dirty="0" err="1"/>
              <a:t>dữ</a:t>
            </a:r>
            <a:r>
              <a:rPr lang="en-US" dirty="0"/>
              <a:t> </a:t>
            </a:r>
            <a:r>
              <a:rPr lang="en-US" dirty="0" err="1"/>
              <a:t>liệu</a:t>
            </a:r>
            <a:r>
              <a:rPr lang="en-US" dirty="0"/>
              <a:t> </a:t>
            </a:r>
            <a:r>
              <a:rPr lang="en-US" dirty="0" err="1"/>
              <a:t>đời</a:t>
            </a:r>
            <a:r>
              <a:rPr lang="en-US" dirty="0"/>
              <a:t> </a:t>
            </a:r>
            <a:r>
              <a:rPr lang="en-US" dirty="0" err="1"/>
              <a:t>thực</a:t>
            </a:r>
            <a:r>
              <a:rPr lang="en-US" dirty="0"/>
              <a:t> </a:t>
            </a:r>
            <a:r>
              <a:rPr lang="en-US" dirty="0" err="1"/>
              <a:t>của</a:t>
            </a:r>
            <a:r>
              <a:rPr lang="en-US" dirty="0"/>
              <a:t> 2042 </a:t>
            </a:r>
            <a:r>
              <a:rPr lang="en-US" dirty="0" err="1"/>
              <a:t>bệnh</a:t>
            </a:r>
            <a:r>
              <a:rPr lang="en-US" dirty="0"/>
              <a:t> </a:t>
            </a:r>
            <a:r>
              <a:rPr lang="en-US" dirty="0" err="1"/>
              <a:t>nhân</a:t>
            </a:r>
            <a:r>
              <a:rPr lang="en-US" dirty="0"/>
              <a:t> hen </a:t>
            </a:r>
            <a:r>
              <a:rPr lang="en-US" dirty="0" err="1"/>
              <a:t>trưởng</a:t>
            </a:r>
            <a:r>
              <a:rPr lang="en-US" dirty="0"/>
              <a:t> </a:t>
            </a:r>
            <a:r>
              <a:rPr lang="en-US" dirty="0" err="1"/>
              <a:t>thành</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Kết</a:t>
            </a:r>
            <a:r>
              <a:rPr lang="en-US" dirty="0"/>
              <a:t> </a:t>
            </a:r>
            <a:r>
              <a:rPr lang="en-US" dirty="0" err="1"/>
              <a:t>quả</a:t>
            </a:r>
            <a:r>
              <a:rPr lang="en-US" dirty="0"/>
              <a:t> </a:t>
            </a:r>
            <a:r>
              <a:rPr lang="en-US" dirty="0" err="1"/>
              <a:t>sau</a:t>
            </a:r>
            <a:r>
              <a:rPr lang="en-US" dirty="0"/>
              <a:t> </a:t>
            </a:r>
            <a:r>
              <a:rPr lang="en-US" dirty="0" err="1"/>
              <a:t>khi</a:t>
            </a:r>
            <a:r>
              <a:rPr lang="en-US" dirty="0"/>
              <a:t> </a:t>
            </a:r>
            <a:r>
              <a:rPr lang="en-US" dirty="0" err="1"/>
              <a:t>phối</a:t>
            </a:r>
            <a:r>
              <a:rPr lang="en-US" dirty="0"/>
              <a:t> </a:t>
            </a:r>
            <a:r>
              <a:rPr lang="en-US" dirty="0" err="1"/>
              <a:t>hợp</a:t>
            </a:r>
            <a:r>
              <a:rPr lang="en-US" dirty="0"/>
              <a:t> </a:t>
            </a:r>
            <a:r>
              <a:rPr lang="en-US" sz="1200" dirty="0"/>
              <a:t>Tiotropium </a:t>
            </a:r>
            <a:r>
              <a:rPr lang="en-US" sz="1200" dirty="0" err="1"/>
              <a:t>vào</a:t>
            </a:r>
            <a:r>
              <a:rPr lang="en-US" sz="1200" dirty="0"/>
              <a:t> </a:t>
            </a:r>
            <a:r>
              <a:rPr lang="en-US" sz="1200" dirty="0" err="1"/>
              <a:t>phác</a:t>
            </a:r>
            <a:r>
              <a:rPr lang="en-US" sz="1200" dirty="0"/>
              <a:t> </a:t>
            </a:r>
            <a:r>
              <a:rPr lang="en-US" sz="1200" dirty="0" err="1"/>
              <a:t>đồ</a:t>
            </a:r>
            <a:r>
              <a:rPr lang="en-US" sz="1200" dirty="0"/>
              <a:t> </a:t>
            </a:r>
            <a:r>
              <a:rPr lang="en-US" sz="1200" dirty="0" err="1"/>
              <a:t>điều</a:t>
            </a:r>
            <a:r>
              <a:rPr lang="en-US" sz="1200" dirty="0"/>
              <a:t> </a:t>
            </a:r>
            <a:r>
              <a:rPr lang="en-US" sz="1200" dirty="0" err="1"/>
              <a:t>trị</a:t>
            </a:r>
            <a:r>
              <a:rPr lang="en-US" sz="1200" dirty="0"/>
              <a:t> hen </a:t>
            </a:r>
            <a:r>
              <a:rPr lang="en-US" sz="1200" dirty="0" err="1"/>
              <a:t>giúp</a:t>
            </a:r>
            <a:r>
              <a:rPr lang="en-US" sz="1200" dirty="0"/>
              <a:t> </a:t>
            </a:r>
            <a:r>
              <a:rPr lang="en-US" sz="1200" dirty="0" err="1"/>
              <a:t>giảm</a:t>
            </a:r>
            <a:r>
              <a:rPr lang="en-US" sz="1200" dirty="0"/>
              <a:t> </a:t>
            </a:r>
            <a:r>
              <a:rPr lang="en-US" sz="1200" dirty="0" err="1"/>
              <a:t>số</a:t>
            </a:r>
            <a:r>
              <a:rPr lang="en-US" sz="1200" dirty="0"/>
              <a:t> </a:t>
            </a:r>
            <a:r>
              <a:rPr lang="en-US" sz="1200" dirty="0" err="1"/>
              <a:t>đợt</a:t>
            </a:r>
            <a:r>
              <a:rPr lang="en-US" sz="1200" dirty="0"/>
              <a:t> </a:t>
            </a:r>
            <a:r>
              <a:rPr lang="en-US" sz="1200" dirty="0" err="1"/>
              <a:t>cấp</a:t>
            </a:r>
            <a:r>
              <a:rPr lang="en-US" sz="1200" dirty="0"/>
              <a:t> hen </a:t>
            </a:r>
            <a:r>
              <a:rPr lang="en-US" sz="1200" dirty="0" err="1"/>
              <a:t>và</a:t>
            </a:r>
            <a:r>
              <a:rPr lang="en-US" sz="1200" dirty="0"/>
              <a:t> </a:t>
            </a:r>
            <a:r>
              <a:rPr lang="en-US" sz="1200" dirty="0" err="1"/>
              <a:t>biến</a:t>
            </a:r>
            <a:r>
              <a:rPr lang="en-US" sz="1200" dirty="0"/>
              <a:t> </a:t>
            </a:r>
            <a:r>
              <a:rPr lang="en-US" sz="1200" dirty="0" err="1"/>
              <a:t>cố</a:t>
            </a:r>
            <a:r>
              <a:rPr lang="en-US" sz="1200" dirty="0"/>
              <a:t> </a:t>
            </a:r>
            <a:r>
              <a:rPr lang="en-US" sz="1200" dirty="0" err="1"/>
              <a:t>hô</a:t>
            </a:r>
            <a:r>
              <a:rPr lang="en-US" sz="1200" dirty="0"/>
              <a:t> </a:t>
            </a:r>
            <a:r>
              <a:rPr lang="en-US" sz="1200" dirty="0" err="1"/>
              <a:t>hấp</a:t>
            </a:r>
            <a:r>
              <a:rPr lang="en-US" sz="1200" dirty="0"/>
              <a:t> </a:t>
            </a:r>
            <a:r>
              <a:rPr lang="en-US" sz="1200" dirty="0" err="1"/>
              <a:t>cấp</a:t>
            </a:r>
            <a:r>
              <a:rPr lang="en-US" sz="1200" dirty="0"/>
              <a:t> </a:t>
            </a:r>
            <a:r>
              <a:rPr lang="en-US" sz="1200" dirty="0" err="1"/>
              <a:t>tính</a:t>
            </a:r>
            <a:r>
              <a:rPr lang="en-US" sz="1200" dirty="0"/>
              <a:t> </a:t>
            </a:r>
            <a:r>
              <a:rPr lang="en-US" sz="1200" dirty="0" err="1"/>
              <a:t>khác</a:t>
            </a:r>
            <a:r>
              <a:rPr lang="en-US" sz="1200" dirty="0"/>
              <a:t> so </a:t>
            </a:r>
            <a:r>
              <a:rPr lang="en-US" sz="1200" dirty="0" err="1"/>
              <a:t>với</a:t>
            </a:r>
            <a:r>
              <a:rPr lang="en-US" sz="1200" dirty="0"/>
              <a:t> </a:t>
            </a:r>
            <a:r>
              <a:rPr lang="en-US" sz="1200" dirty="0" err="1"/>
              <a:t>trước</a:t>
            </a:r>
            <a:r>
              <a:rPr lang="en-US" sz="1200" dirty="0"/>
              <a:t> </a:t>
            </a:r>
            <a:r>
              <a:rPr lang="en-US" sz="1200" dirty="0" err="1"/>
              <a:t>khi</a:t>
            </a:r>
            <a:r>
              <a:rPr lang="en-US" sz="1200" dirty="0"/>
              <a:t> </a:t>
            </a:r>
            <a:r>
              <a:rPr lang="en-US" sz="1200" dirty="0" err="1"/>
              <a:t>thêm</a:t>
            </a:r>
            <a:r>
              <a:rPr lang="en-US" sz="1200" dirty="0"/>
              <a:t> Tiotropium </a:t>
            </a:r>
            <a:r>
              <a:rPr lang="en-US" sz="1200" dirty="0" err="1"/>
              <a:t>vào</a:t>
            </a:r>
            <a:r>
              <a:rPr lang="en-US" sz="1200" dirty="0"/>
              <a:t> </a:t>
            </a:r>
            <a:r>
              <a:rPr lang="en-US" sz="1200" dirty="0" err="1"/>
              <a:t>phác</a:t>
            </a:r>
            <a:r>
              <a:rPr lang="en-US" sz="1200" dirty="0"/>
              <a:t> </a:t>
            </a:r>
            <a:r>
              <a:rPr lang="en-US" sz="1200" dirty="0" err="1"/>
              <a:t>đồ</a:t>
            </a:r>
            <a:r>
              <a:rPr lang="en-US" sz="1200" dirty="0"/>
              <a:t> (p &lt; 0.001)</a:t>
            </a:r>
          </a:p>
          <a:p>
            <a:endParaRPr lang="en-US" dirty="0"/>
          </a:p>
        </p:txBody>
      </p:sp>
      <p:sp>
        <p:nvSpPr>
          <p:cNvPr id="4" name="Slide Number Placeholder 3"/>
          <p:cNvSpPr>
            <a:spLocks noGrp="1"/>
          </p:cNvSpPr>
          <p:nvPr>
            <p:ph type="sldNum" sz="quarter" idx="5"/>
          </p:nvPr>
        </p:nvSpPr>
        <p:spPr/>
        <p:txBody>
          <a:bodyPr/>
          <a:lstStyle/>
          <a:p>
            <a:fld id="{6AE98BE3-A333-4033-BBB2-7363152BB684}" type="slidenum">
              <a:rPr lang="vi-VN" smtClean="0"/>
              <a:t>101</a:t>
            </a:fld>
            <a:endParaRPr lang="vi-VN"/>
          </a:p>
        </p:txBody>
      </p:sp>
    </p:spTree>
    <p:extLst>
      <p:ext uri="{BB962C8B-B14F-4D97-AF65-F5344CB8AC3E}">
        <p14:creationId xmlns:p14="http://schemas.microsoft.com/office/powerpoint/2010/main" val="29621532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Bên</a:t>
            </a:r>
            <a:r>
              <a:rPr lang="en-US" dirty="0"/>
              <a:t> </a:t>
            </a:r>
            <a:r>
              <a:rPr lang="en-US" dirty="0" err="1"/>
              <a:t>cạnh</a:t>
            </a:r>
            <a:r>
              <a:rPr lang="en-US" dirty="0"/>
              <a:t> </a:t>
            </a:r>
            <a:r>
              <a:rPr lang="en-US" dirty="0" err="1"/>
              <a:t>hiệu</a:t>
            </a:r>
            <a:r>
              <a:rPr lang="en-US" dirty="0"/>
              <a:t> </a:t>
            </a:r>
            <a:r>
              <a:rPr lang="en-US" dirty="0" err="1"/>
              <a:t>quả</a:t>
            </a:r>
            <a:r>
              <a:rPr lang="en-US" dirty="0"/>
              <a:t>, Tiotropium </a:t>
            </a:r>
            <a:r>
              <a:rPr lang="en-US" dirty="0" err="1"/>
              <a:t>có</a:t>
            </a:r>
            <a:r>
              <a:rPr lang="en-US" dirty="0"/>
              <a:t> dung </a:t>
            </a:r>
            <a:r>
              <a:rPr lang="en-US" dirty="0" err="1"/>
              <a:t>nạp</a:t>
            </a:r>
            <a:r>
              <a:rPr lang="en-US" dirty="0"/>
              <a:t> </a:t>
            </a:r>
            <a:r>
              <a:rPr lang="en-US" dirty="0" err="1"/>
              <a:t>tốt</a:t>
            </a:r>
            <a:r>
              <a:rPr lang="en-US" dirty="0"/>
              <a:t>, an </a:t>
            </a:r>
            <a:r>
              <a:rPr lang="en-US" dirty="0" err="1"/>
              <a:t>toàn</a:t>
            </a:r>
            <a:r>
              <a:rPr lang="en-US" dirty="0"/>
              <a:t> </a:t>
            </a:r>
            <a:r>
              <a:rPr lang="en-US" dirty="0" err="1"/>
              <a:t>với</a:t>
            </a:r>
            <a:r>
              <a:rPr lang="en-US" dirty="0"/>
              <a:t> BN hen </a:t>
            </a:r>
            <a:r>
              <a:rPr lang="en-US" dirty="0" err="1"/>
              <a:t>kể</a:t>
            </a:r>
            <a:r>
              <a:rPr lang="en-US" dirty="0"/>
              <a:t> </a:t>
            </a:r>
            <a:r>
              <a:rPr lang="en-US" dirty="0" err="1"/>
              <a:t>cả</a:t>
            </a:r>
            <a:r>
              <a:rPr lang="en-US" dirty="0"/>
              <a:t> </a:t>
            </a:r>
            <a:r>
              <a:rPr lang="en-US" dirty="0" err="1"/>
              <a:t>trên</a:t>
            </a:r>
            <a:r>
              <a:rPr lang="en-US" dirty="0"/>
              <a:t> 65 </a:t>
            </a:r>
            <a:r>
              <a:rPr lang="en-US" dirty="0" err="1"/>
              <a:t>tuổi</a:t>
            </a:r>
            <a:r>
              <a:rPr lang="en-US" dirty="0"/>
              <a:t>.</a:t>
            </a:r>
          </a:p>
          <a:p>
            <a:r>
              <a:rPr lang="en-US" dirty="0" err="1"/>
              <a:t>Phân</a:t>
            </a:r>
            <a:r>
              <a:rPr lang="en-US" dirty="0"/>
              <a:t> </a:t>
            </a:r>
            <a:r>
              <a:rPr lang="en-US" dirty="0" err="1"/>
              <a:t>tích</a:t>
            </a:r>
            <a:r>
              <a:rPr lang="en-US" dirty="0"/>
              <a:t> </a:t>
            </a:r>
            <a:r>
              <a:rPr lang="en-US" dirty="0" err="1"/>
              <a:t>hậu</a:t>
            </a:r>
            <a:r>
              <a:rPr lang="en-US" dirty="0"/>
              <a:t> </a:t>
            </a:r>
            <a:r>
              <a:rPr lang="en-US" dirty="0" err="1"/>
              <a:t>kiểm</a:t>
            </a:r>
            <a:r>
              <a:rPr lang="en-US" dirty="0"/>
              <a:t> </a:t>
            </a:r>
            <a:r>
              <a:rPr lang="en-US" dirty="0" err="1"/>
              <a:t>nghiên</a:t>
            </a:r>
            <a:r>
              <a:rPr lang="en-US" dirty="0"/>
              <a:t> </a:t>
            </a:r>
            <a:r>
              <a:rPr lang="en-US" dirty="0" err="1"/>
              <a:t>cứu</a:t>
            </a:r>
            <a:r>
              <a:rPr lang="en-US" dirty="0"/>
              <a:t> </a:t>
            </a:r>
            <a:r>
              <a:rPr lang="en-US" dirty="0" err="1"/>
              <a:t>PrimoTinA</a:t>
            </a:r>
            <a:r>
              <a:rPr lang="en-US" dirty="0"/>
              <a:t>-asthma:</a:t>
            </a:r>
          </a:p>
          <a:p>
            <a:pPr>
              <a:spcBef>
                <a:spcPts val="600"/>
              </a:spcBef>
            </a:pPr>
            <a:r>
              <a:rPr lang="en-US" dirty="0"/>
              <a:t>Ở </a:t>
            </a:r>
            <a:r>
              <a:rPr lang="en-US" dirty="0" err="1"/>
              <a:t>bệnh</a:t>
            </a:r>
            <a:r>
              <a:rPr lang="en-US" dirty="0"/>
              <a:t> </a:t>
            </a:r>
            <a:r>
              <a:rPr lang="en-US" dirty="0" err="1"/>
              <a:t>nhân</a:t>
            </a:r>
            <a:r>
              <a:rPr lang="en-US" dirty="0"/>
              <a:t> hen </a:t>
            </a:r>
            <a:r>
              <a:rPr lang="en-US" dirty="0" err="1"/>
              <a:t>trên</a:t>
            </a:r>
            <a:r>
              <a:rPr lang="en-US" dirty="0"/>
              <a:t> 65 </a:t>
            </a:r>
            <a:r>
              <a:rPr lang="en-US" dirty="0" err="1"/>
              <a:t>tuổi</a:t>
            </a:r>
            <a:r>
              <a:rPr lang="en-US" dirty="0"/>
              <a:t>, Tiotropium </a:t>
            </a:r>
            <a:r>
              <a:rPr lang="en-US" dirty="0" err="1"/>
              <a:t>phối</a:t>
            </a:r>
            <a:r>
              <a:rPr lang="en-US" dirty="0"/>
              <a:t> </a:t>
            </a:r>
            <a:r>
              <a:rPr lang="en-US" dirty="0" err="1"/>
              <a:t>hợp</a:t>
            </a:r>
            <a:r>
              <a:rPr lang="en-US" dirty="0"/>
              <a:t> </a:t>
            </a:r>
            <a:r>
              <a:rPr lang="en-US" dirty="0" err="1"/>
              <a:t>với</a:t>
            </a:r>
            <a:r>
              <a:rPr lang="en-US" dirty="0"/>
              <a:t> </a:t>
            </a:r>
            <a:r>
              <a:rPr lang="en-US" dirty="0" err="1"/>
              <a:t>liều</a:t>
            </a:r>
            <a:r>
              <a:rPr lang="en-US" dirty="0"/>
              <a:t> </a:t>
            </a:r>
            <a:r>
              <a:rPr lang="en-US" dirty="0" err="1"/>
              <a:t>cao</a:t>
            </a:r>
            <a:r>
              <a:rPr lang="en-US" dirty="0"/>
              <a:t> ICS-LABA </a:t>
            </a:r>
            <a:r>
              <a:rPr lang="en-US" dirty="0" err="1"/>
              <a:t>vẫn</a:t>
            </a:r>
            <a:r>
              <a:rPr lang="en-US" dirty="0"/>
              <a:t> </a:t>
            </a:r>
            <a:r>
              <a:rPr lang="en-US" dirty="0" err="1"/>
              <a:t>cải</a:t>
            </a:r>
            <a:r>
              <a:rPr lang="en-US" dirty="0"/>
              <a:t> </a:t>
            </a:r>
            <a:r>
              <a:rPr lang="en-US" dirty="0" err="1"/>
              <a:t>thiện</a:t>
            </a:r>
            <a:r>
              <a:rPr lang="en-US" dirty="0"/>
              <a:t> </a:t>
            </a:r>
            <a:r>
              <a:rPr lang="en-US" dirty="0" err="1"/>
              <a:t>tốt</a:t>
            </a:r>
            <a:r>
              <a:rPr lang="en-US" dirty="0"/>
              <a:t> FEV1 </a:t>
            </a:r>
            <a:r>
              <a:rPr lang="en-US" dirty="0" err="1"/>
              <a:t>đỉnh</a:t>
            </a:r>
            <a:r>
              <a:rPr lang="en-US" dirty="0"/>
              <a:t> </a:t>
            </a:r>
            <a:r>
              <a:rPr lang="en-US" dirty="0" err="1"/>
              <a:t>và</a:t>
            </a:r>
            <a:r>
              <a:rPr lang="en-US" dirty="0"/>
              <a:t> FEV1 </a:t>
            </a:r>
            <a:r>
              <a:rPr lang="en-US" dirty="0" err="1"/>
              <a:t>đáy</a:t>
            </a:r>
            <a:r>
              <a:rPr lang="en-US" dirty="0"/>
              <a:t>; </a:t>
            </a:r>
            <a:r>
              <a:rPr lang="en-US" dirty="0" err="1"/>
              <a:t>đồng</a:t>
            </a:r>
            <a:r>
              <a:rPr lang="en-US" dirty="0"/>
              <a:t> </a:t>
            </a:r>
            <a:r>
              <a:rPr lang="en-US" dirty="0" err="1"/>
              <a:t>thời</a:t>
            </a:r>
            <a:r>
              <a:rPr lang="en-US" dirty="0"/>
              <a:t> </a:t>
            </a:r>
            <a:r>
              <a:rPr lang="en-US" dirty="0" err="1"/>
              <a:t>độ</a:t>
            </a:r>
            <a:r>
              <a:rPr lang="en-US" dirty="0"/>
              <a:t> dung </a:t>
            </a:r>
            <a:r>
              <a:rPr lang="en-US" dirty="0" err="1"/>
              <a:t>nạp</a:t>
            </a:r>
            <a:r>
              <a:rPr lang="en-US" dirty="0"/>
              <a:t> </a:t>
            </a:r>
            <a:r>
              <a:rPr lang="en-US" dirty="0" err="1"/>
              <a:t>tốt</a:t>
            </a:r>
            <a:r>
              <a:rPr lang="en-US" dirty="0"/>
              <a:t>, </a:t>
            </a:r>
            <a:r>
              <a:rPr lang="en-US" dirty="0" err="1"/>
              <a:t>hồ</a:t>
            </a:r>
            <a:r>
              <a:rPr lang="en-US" dirty="0"/>
              <a:t> </a:t>
            </a:r>
            <a:r>
              <a:rPr lang="en-US" dirty="0" err="1"/>
              <a:t>sơ</a:t>
            </a:r>
            <a:r>
              <a:rPr lang="en-US" dirty="0"/>
              <a:t> an </a:t>
            </a:r>
            <a:r>
              <a:rPr lang="en-US" dirty="0" err="1"/>
              <a:t>toàn</a:t>
            </a:r>
            <a:r>
              <a:rPr lang="en-US" dirty="0"/>
              <a:t> </a:t>
            </a:r>
            <a:r>
              <a:rPr lang="en-US" dirty="0" err="1"/>
              <a:t>tương</a:t>
            </a:r>
            <a:r>
              <a:rPr lang="en-US" dirty="0"/>
              <a:t> </a:t>
            </a:r>
            <a:r>
              <a:rPr lang="en-US" dirty="0" err="1"/>
              <a:t>đương</a:t>
            </a:r>
            <a:r>
              <a:rPr lang="en-US" dirty="0"/>
              <a:t> </a:t>
            </a:r>
            <a:r>
              <a:rPr lang="en-US" dirty="0" err="1"/>
              <a:t>giả</a:t>
            </a:r>
            <a:r>
              <a:rPr lang="en-US" dirty="0"/>
              <a:t> </a:t>
            </a:r>
            <a:r>
              <a:rPr lang="en-US" dirty="0" err="1"/>
              <a:t>dược</a:t>
            </a:r>
            <a:r>
              <a:rPr lang="en-US" dirty="0"/>
              <a:t> </a:t>
            </a:r>
            <a:r>
              <a:rPr lang="en-US" dirty="0" err="1"/>
              <a:t>kể</a:t>
            </a:r>
            <a:r>
              <a:rPr lang="en-US" dirty="0"/>
              <a:t> </a:t>
            </a:r>
            <a:r>
              <a:rPr lang="en-US" dirty="0" err="1"/>
              <a:t>cả</a:t>
            </a:r>
            <a:r>
              <a:rPr lang="en-US" dirty="0"/>
              <a:t> </a:t>
            </a:r>
            <a:r>
              <a:rPr lang="en-US" dirty="0" err="1"/>
              <a:t>với</a:t>
            </a:r>
            <a:r>
              <a:rPr lang="en-US" dirty="0"/>
              <a:t> BN </a:t>
            </a:r>
            <a:r>
              <a:rPr lang="en-US" dirty="0" err="1"/>
              <a:t>trên</a:t>
            </a:r>
            <a:r>
              <a:rPr lang="en-US" dirty="0"/>
              <a:t> 65 </a:t>
            </a:r>
            <a:r>
              <a:rPr lang="en-US" dirty="0" err="1"/>
              <a:t>tuổi</a:t>
            </a:r>
            <a:endParaRPr lang="en-US" dirty="0"/>
          </a:p>
          <a:p>
            <a:endParaRPr lang="en-US" dirty="0"/>
          </a:p>
        </p:txBody>
      </p:sp>
      <p:sp>
        <p:nvSpPr>
          <p:cNvPr id="4" name="Slide Number Placeholder 3"/>
          <p:cNvSpPr>
            <a:spLocks noGrp="1"/>
          </p:cNvSpPr>
          <p:nvPr>
            <p:ph type="sldNum" sz="quarter" idx="5"/>
          </p:nvPr>
        </p:nvSpPr>
        <p:spPr/>
        <p:txBody>
          <a:bodyPr/>
          <a:lstStyle/>
          <a:p>
            <a:fld id="{6AE98BE3-A333-4033-BBB2-7363152BB684}" type="slidenum">
              <a:rPr lang="vi-VN" smtClean="0"/>
              <a:t>102</a:t>
            </a:fld>
            <a:endParaRPr lang="vi-VN"/>
          </a:p>
        </p:txBody>
      </p:sp>
    </p:spTree>
    <p:extLst>
      <p:ext uri="{BB962C8B-B14F-4D97-AF65-F5344CB8AC3E}">
        <p14:creationId xmlns:p14="http://schemas.microsoft.com/office/powerpoint/2010/main" val="359999079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Theo </a:t>
            </a:r>
            <a:r>
              <a:rPr lang="en-US" dirty="0" err="1"/>
              <a:t>cập</a:t>
            </a:r>
            <a:r>
              <a:rPr lang="en-US" baseline="0" dirty="0"/>
              <a:t> </a:t>
            </a:r>
            <a:r>
              <a:rPr lang="en-US" baseline="0" dirty="0" err="1"/>
              <a:t>nhật</a:t>
            </a:r>
            <a:r>
              <a:rPr lang="en-US" baseline="0" dirty="0"/>
              <a:t> </a:t>
            </a:r>
            <a:r>
              <a:rPr lang="en-US" baseline="0" dirty="0" err="1"/>
              <a:t>của</a:t>
            </a:r>
            <a:r>
              <a:rPr lang="en-US" baseline="0" dirty="0"/>
              <a:t> GINA 2020, </a:t>
            </a:r>
            <a:r>
              <a:rPr lang="en-US" baseline="0" dirty="0" err="1"/>
              <a:t>tiotropium</a:t>
            </a:r>
            <a:r>
              <a:rPr lang="en-US" baseline="0" dirty="0"/>
              <a:t> </a:t>
            </a:r>
            <a:r>
              <a:rPr lang="en-US" baseline="0" dirty="0" err="1"/>
              <a:t>được</a:t>
            </a:r>
            <a:r>
              <a:rPr lang="en-US" baseline="0" dirty="0"/>
              <a:t> </a:t>
            </a:r>
            <a:r>
              <a:rPr lang="en-US" baseline="0" dirty="0" err="1"/>
              <a:t>khuyến</a:t>
            </a:r>
            <a:r>
              <a:rPr lang="en-US" baseline="0" dirty="0"/>
              <a:t> </a:t>
            </a:r>
            <a:r>
              <a:rPr lang="en-US" baseline="0" dirty="0" err="1"/>
              <a:t>nghị</a:t>
            </a:r>
            <a:r>
              <a:rPr lang="en-US" baseline="0" dirty="0"/>
              <a:t> </a:t>
            </a:r>
            <a:r>
              <a:rPr lang="en-US" baseline="0" dirty="0" err="1"/>
              <a:t>là</a:t>
            </a:r>
            <a:r>
              <a:rPr lang="en-US" baseline="0" dirty="0"/>
              <a:t> </a:t>
            </a:r>
            <a:r>
              <a:rPr lang="en-US" baseline="0" dirty="0" err="1"/>
              <a:t>lựa</a:t>
            </a:r>
            <a:r>
              <a:rPr lang="en-US" baseline="0" dirty="0"/>
              <a:t> </a:t>
            </a:r>
            <a:r>
              <a:rPr lang="en-US" baseline="0" dirty="0" err="1"/>
              <a:t>chọn</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bổ</a:t>
            </a:r>
            <a:r>
              <a:rPr lang="en-US" baseline="0" dirty="0"/>
              <a:t> sung </a:t>
            </a:r>
            <a:r>
              <a:rPr lang="en-US" baseline="0" dirty="0" err="1"/>
              <a:t>để</a:t>
            </a:r>
            <a:r>
              <a:rPr lang="en-US" baseline="0" dirty="0"/>
              <a:t> </a:t>
            </a:r>
            <a:r>
              <a:rPr lang="en-US" baseline="0" dirty="0" err="1"/>
              <a:t>kiểm</a:t>
            </a:r>
            <a:r>
              <a:rPr lang="en-US" baseline="0" dirty="0"/>
              <a:t> </a:t>
            </a:r>
            <a:r>
              <a:rPr lang="en-US" baseline="0" dirty="0" err="1"/>
              <a:t>soát</a:t>
            </a:r>
            <a:r>
              <a:rPr lang="en-US" baseline="0" dirty="0"/>
              <a:t> </a:t>
            </a:r>
            <a:r>
              <a:rPr lang="en-US" baseline="0" dirty="0" err="1"/>
              <a:t>triệu</a:t>
            </a:r>
            <a:r>
              <a:rPr lang="en-US" baseline="0" dirty="0"/>
              <a:t> </a:t>
            </a:r>
            <a:r>
              <a:rPr lang="en-US" baseline="0" dirty="0" err="1"/>
              <a:t>chứng</a:t>
            </a:r>
            <a:r>
              <a:rPr lang="en-US" baseline="0" dirty="0"/>
              <a:t> và </a:t>
            </a:r>
            <a:r>
              <a:rPr lang="en-US" baseline="0" dirty="0" err="1"/>
              <a:t>phòng</a:t>
            </a:r>
            <a:r>
              <a:rPr lang="en-US" baseline="0" dirty="0"/>
              <a:t> </a:t>
            </a:r>
            <a:r>
              <a:rPr lang="en-US" baseline="0" dirty="0" err="1"/>
              <a:t>ngừa</a:t>
            </a:r>
            <a:r>
              <a:rPr lang="en-US" baseline="0" dirty="0"/>
              <a:t> </a:t>
            </a:r>
            <a:r>
              <a:rPr lang="en-US" baseline="0" dirty="0" err="1"/>
              <a:t>đợt</a:t>
            </a:r>
            <a:r>
              <a:rPr lang="en-US" baseline="0" dirty="0"/>
              <a:t> </a:t>
            </a:r>
            <a:r>
              <a:rPr lang="en-US" baseline="0" dirty="0" err="1"/>
              <a:t>cấp</a:t>
            </a:r>
            <a:r>
              <a:rPr lang="en-US" baseline="0" dirty="0"/>
              <a:t> hen </a:t>
            </a:r>
            <a:r>
              <a:rPr lang="en-US" baseline="0" dirty="0" err="1"/>
              <a:t>trong</a:t>
            </a:r>
            <a:r>
              <a:rPr lang="en-US" baseline="0" dirty="0"/>
              <a:t> </a:t>
            </a:r>
            <a:r>
              <a:rPr lang="en-US" baseline="0" dirty="0" err="1"/>
              <a:t>bước</a:t>
            </a:r>
            <a:r>
              <a:rPr lang="en-US" baseline="0" dirty="0"/>
              <a:t> 4 và 5 </a:t>
            </a:r>
            <a:r>
              <a:rPr lang="en-US" baseline="0" dirty="0" err="1"/>
              <a:t>trên</a:t>
            </a:r>
            <a:r>
              <a:rPr lang="en-US" baseline="0" dirty="0"/>
              <a:t> </a:t>
            </a:r>
            <a:r>
              <a:rPr lang="en-US" baseline="0" dirty="0" err="1"/>
              <a:t>nền</a:t>
            </a:r>
            <a:r>
              <a:rPr lang="en-US" baseline="0" dirty="0"/>
              <a:t> ICS </a:t>
            </a:r>
            <a:r>
              <a:rPr lang="en-US" baseline="0" dirty="0" err="1"/>
              <a:t>liều</a:t>
            </a:r>
            <a:r>
              <a:rPr lang="en-US" baseline="0" dirty="0"/>
              <a:t> cao.</a:t>
            </a:r>
            <a:endParaRPr lang="en-US" dirty="0"/>
          </a:p>
        </p:txBody>
      </p:sp>
      <p:sp>
        <p:nvSpPr>
          <p:cNvPr id="4" name="Slide Number Placeholder 3"/>
          <p:cNvSpPr>
            <a:spLocks noGrp="1"/>
          </p:cNvSpPr>
          <p:nvPr>
            <p:ph type="sldNum" sz="quarter" idx="10"/>
          </p:nvPr>
        </p:nvSpPr>
        <p:spPr/>
        <p:txBody>
          <a:bodyPr/>
          <a:lstStyle/>
          <a:p>
            <a:fld id="{2299D272-4B34-B44D-B065-A4707D1845ED}" type="slidenum">
              <a:rPr lang="en-US" smtClean="0">
                <a:solidFill>
                  <a:prstClr val="black"/>
                </a:solidFill>
              </a:rPr>
              <a:pPr/>
              <a:t>104</a:t>
            </a:fld>
            <a:endParaRPr lang="en-US">
              <a:solidFill>
                <a:prstClr val="black"/>
              </a:solidFill>
            </a:endParaRPr>
          </a:p>
        </p:txBody>
      </p:sp>
    </p:spTree>
    <p:extLst>
      <p:ext uri="{BB962C8B-B14F-4D97-AF65-F5344CB8AC3E}">
        <p14:creationId xmlns:p14="http://schemas.microsoft.com/office/powerpoint/2010/main" val="136346273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Theo </a:t>
            </a:r>
            <a:r>
              <a:rPr lang="en-US" dirty="0" err="1"/>
              <a:t>hướng</a:t>
            </a:r>
            <a:r>
              <a:rPr lang="en-US" dirty="0"/>
              <a:t> </a:t>
            </a:r>
            <a:r>
              <a:rPr lang="en-US" dirty="0" err="1"/>
              <a:t>dẫn</a:t>
            </a:r>
            <a:r>
              <a:rPr lang="en-US" dirty="0"/>
              <a:t> </a:t>
            </a:r>
            <a:r>
              <a:rPr lang="en-US" dirty="0" err="1"/>
              <a:t>hiện</a:t>
            </a:r>
            <a:r>
              <a:rPr lang="en-US" dirty="0"/>
              <a:t> </a:t>
            </a:r>
            <a:r>
              <a:rPr lang="en-US" dirty="0" err="1"/>
              <a:t>hành</a:t>
            </a:r>
            <a:r>
              <a:rPr lang="en-US" dirty="0"/>
              <a:t> </a:t>
            </a:r>
            <a:r>
              <a:rPr lang="en-US" dirty="0" err="1"/>
              <a:t>của</a:t>
            </a:r>
            <a:r>
              <a:rPr lang="en-US" dirty="0"/>
              <a:t> </a:t>
            </a:r>
            <a:r>
              <a:rPr lang="en-US" dirty="0" err="1"/>
              <a:t>Bộ</a:t>
            </a:r>
            <a:r>
              <a:rPr lang="en-US" dirty="0"/>
              <a:t> Y </a:t>
            </a:r>
            <a:r>
              <a:rPr lang="en-US" dirty="0" err="1"/>
              <a:t>tế</a:t>
            </a:r>
            <a:r>
              <a:rPr lang="en-US" dirty="0"/>
              <a:t>, Tiotropium </a:t>
            </a:r>
            <a:r>
              <a:rPr lang="en-US" dirty="0" err="1"/>
              <a:t>là</a:t>
            </a:r>
            <a:r>
              <a:rPr lang="en-US" dirty="0"/>
              <a:t> LAMA </a:t>
            </a:r>
            <a:r>
              <a:rPr lang="en-US" dirty="0" err="1"/>
              <a:t>duy</a:t>
            </a:r>
            <a:r>
              <a:rPr lang="en-US" dirty="0"/>
              <a:t> </a:t>
            </a:r>
            <a:r>
              <a:rPr lang="en-US" dirty="0" err="1"/>
              <a:t>nhất</a:t>
            </a:r>
            <a:r>
              <a:rPr lang="en-US" dirty="0"/>
              <a:t> </a:t>
            </a:r>
            <a:r>
              <a:rPr lang="en-US" dirty="0" err="1"/>
              <a:t>được</a:t>
            </a:r>
            <a:r>
              <a:rPr lang="en-US" dirty="0"/>
              <a:t> </a:t>
            </a:r>
            <a:r>
              <a:rPr lang="en-US" dirty="0" err="1"/>
              <a:t>khuyến</a:t>
            </a:r>
            <a:r>
              <a:rPr lang="en-US" dirty="0"/>
              <a:t> </a:t>
            </a:r>
            <a:r>
              <a:rPr lang="en-US" dirty="0" err="1"/>
              <a:t>cáo</a:t>
            </a:r>
            <a:r>
              <a:rPr lang="en-US" dirty="0"/>
              <a:t> </a:t>
            </a:r>
            <a:r>
              <a:rPr lang="en-US" dirty="0" err="1"/>
              <a:t>phối</a:t>
            </a:r>
            <a:r>
              <a:rPr lang="en-US" dirty="0"/>
              <a:t> </a:t>
            </a:r>
            <a:r>
              <a:rPr lang="en-US" dirty="0" err="1"/>
              <a:t>hợp</a:t>
            </a:r>
            <a:r>
              <a:rPr lang="en-US" dirty="0"/>
              <a:t> </a:t>
            </a:r>
            <a:r>
              <a:rPr lang="en-US" dirty="0" err="1"/>
              <a:t>với</a:t>
            </a:r>
            <a:r>
              <a:rPr lang="en-US" dirty="0"/>
              <a:t> ICS/LABA</a:t>
            </a:r>
          </a:p>
        </p:txBody>
      </p:sp>
      <p:sp>
        <p:nvSpPr>
          <p:cNvPr id="4" name="Slide Number Placeholder 3"/>
          <p:cNvSpPr>
            <a:spLocks noGrp="1"/>
          </p:cNvSpPr>
          <p:nvPr>
            <p:ph type="sldNum" sz="quarter" idx="5"/>
          </p:nvPr>
        </p:nvSpPr>
        <p:spPr/>
        <p:txBody>
          <a:bodyPr/>
          <a:lstStyle/>
          <a:p>
            <a:fld id="{6AE98BE3-A333-4033-BBB2-7363152BB684}" type="slidenum">
              <a:rPr lang="vi-VN" smtClean="0"/>
              <a:t>105</a:t>
            </a:fld>
            <a:endParaRPr lang="vi-VN"/>
          </a:p>
        </p:txBody>
      </p:sp>
    </p:spTree>
    <p:extLst>
      <p:ext uri="{BB962C8B-B14F-4D97-AF65-F5344CB8AC3E}">
        <p14:creationId xmlns:p14="http://schemas.microsoft.com/office/powerpoint/2010/main" val="399582636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6AE98BE3-A333-4033-BBB2-7363152BB684}" type="slidenum">
              <a:rPr lang="vi-VN" smtClean="0"/>
              <a:t>107</a:t>
            </a:fld>
            <a:endParaRPr lang="vi-VN"/>
          </a:p>
        </p:txBody>
      </p:sp>
    </p:spTree>
    <p:extLst>
      <p:ext uri="{BB962C8B-B14F-4D97-AF65-F5344CB8AC3E}">
        <p14:creationId xmlns:p14="http://schemas.microsoft.com/office/powerpoint/2010/main" val="31286171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Bình</a:t>
            </a:r>
            <a:r>
              <a:rPr lang="en-US" baseline="0" dirty="0"/>
              <a:t> </a:t>
            </a:r>
            <a:r>
              <a:rPr lang="en-US" baseline="0" dirty="0" err="1"/>
              <a:t>xịt</a:t>
            </a:r>
            <a:r>
              <a:rPr lang="en-US" baseline="0" dirty="0"/>
              <a:t> </a:t>
            </a:r>
            <a:r>
              <a:rPr lang="en-US" baseline="0" dirty="0" err="1"/>
              <a:t>hạt</a:t>
            </a:r>
            <a:r>
              <a:rPr lang="en-US" baseline="0" dirty="0"/>
              <a:t> </a:t>
            </a:r>
            <a:r>
              <a:rPr lang="en-US" baseline="0" dirty="0" err="1"/>
              <a:t>mịn</a:t>
            </a:r>
            <a:r>
              <a:rPr lang="en-US" baseline="0" dirty="0"/>
              <a:t> </a:t>
            </a:r>
            <a:r>
              <a:rPr lang="en-US" baseline="0" dirty="0" err="1"/>
              <a:t>Respimat</a:t>
            </a:r>
            <a:r>
              <a:rPr lang="en-US" baseline="0" dirty="0"/>
              <a:t>, </a:t>
            </a:r>
            <a:r>
              <a:rPr lang="en-US" baseline="0" dirty="0" err="1"/>
              <a:t>dễ</a:t>
            </a:r>
            <a:r>
              <a:rPr lang="en-US" baseline="0" dirty="0"/>
              <a:t> </a:t>
            </a:r>
            <a:r>
              <a:rPr lang="en-US" baseline="0" dirty="0" err="1"/>
              <a:t>hít</a:t>
            </a:r>
            <a:r>
              <a:rPr lang="en-US" baseline="0" dirty="0"/>
              <a:t>, </a:t>
            </a:r>
            <a:r>
              <a:rPr lang="en-US" baseline="0" dirty="0" err="1"/>
              <a:t>giúp</a:t>
            </a:r>
            <a:r>
              <a:rPr lang="en-US" baseline="0" dirty="0"/>
              <a:t> </a:t>
            </a:r>
            <a:r>
              <a:rPr lang="en-US" baseline="0" dirty="0" err="1"/>
              <a:t>thuốc</a:t>
            </a:r>
            <a:r>
              <a:rPr lang="en-US" baseline="0" dirty="0"/>
              <a:t> </a:t>
            </a:r>
            <a:r>
              <a:rPr lang="en-US" baseline="0" dirty="0" err="1"/>
              <a:t>lắng</a:t>
            </a:r>
            <a:r>
              <a:rPr lang="en-US" baseline="0" dirty="0"/>
              <a:t> </a:t>
            </a:r>
            <a:r>
              <a:rPr lang="en-US" baseline="0" dirty="0" err="1"/>
              <a:t>đọng</a:t>
            </a:r>
            <a:r>
              <a:rPr lang="en-US" baseline="0" dirty="0"/>
              <a:t> </a:t>
            </a:r>
            <a:r>
              <a:rPr lang="en-US" baseline="0" dirty="0" err="1"/>
              <a:t>vào</a:t>
            </a:r>
            <a:r>
              <a:rPr lang="en-US" baseline="0" dirty="0"/>
              <a:t> </a:t>
            </a:r>
            <a:r>
              <a:rPr lang="en-US" baseline="0" dirty="0" err="1"/>
              <a:t>sâu</a:t>
            </a:r>
            <a:r>
              <a:rPr lang="en-US" baseline="0" dirty="0"/>
              <a:t> </a:t>
            </a:r>
            <a:r>
              <a:rPr lang="en-US" baseline="0" dirty="0" err="1"/>
              <a:t>trong</a:t>
            </a:r>
            <a:r>
              <a:rPr lang="en-US" baseline="0" dirty="0"/>
              <a:t> </a:t>
            </a:r>
            <a:r>
              <a:rPr lang="en-US" baseline="0" dirty="0" err="1"/>
              <a:t>phổi</a:t>
            </a:r>
            <a:r>
              <a:rPr lang="en-US" baseline="0" dirty="0"/>
              <a:t>.</a:t>
            </a:r>
          </a:p>
          <a:p>
            <a:r>
              <a:rPr lang="en-US" baseline="0" dirty="0"/>
              <a:t>BS </a:t>
            </a:r>
            <a:r>
              <a:rPr lang="en-US" baseline="0" dirty="0" err="1"/>
              <a:t>có</a:t>
            </a:r>
            <a:r>
              <a:rPr lang="en-US" baseline="0" dirty="0"/>
              <a:t> </a:t>
            </a:r>
            <a:r>
              <a:rPr lang="en-US" baseline="0" dirty="0" err="1"/>
              <a:t>thể</a:t>
            </a:r>
            <a:r>
              <a:rPr lang="en-US" baseline="0" dirty="0"/>
              <a:t> </a:t>
            </a:r>
            <a:r>
              <a:rPr lang="en-US" baseline="0" dirty="0" err="1"/>
              <a:t>thấy</a:t>
            </a:r>
            <a:r>
              <a:rPr lang="en-US" baseline="0" dirty="0"/>
              <a:t> </a:t>
            </a:r>
            <a:r>
              <a:rPr lang="en-US" baseline="0" dirty="0" err="1"/>
              <a:t>trên</a:t>
            </a:r>
            <a:r>
              <a:rPr lang="en-US" baseline="0" dirty="0"/>
              <a:t> </a:t>
            </a:r>
            <a:r>
              <a:rPr lang="en-US" baseline="0" dirty="0" err="1"/>
              <a:t>hình</a:t>
            </a:r>
            <a:r>
              <a:rPr lang="en-US" baseline="0" dirty="0"/>
              <a:t> </a:t>
            </a:r>
            <a:r>
              <a:rPr lang="en-US" baseline="0" dirty="0" err="1"/>
              <a:t>chụp</a:t>
            </a:r>
            <a:r>
              <a:rPr lang="en-US" baseline="0" dirty="0"/>
              <a:t> </a:t>
            </a:r>
            <a:r>
              <a:rPr lang="en-US" baseline="0" dirty="0" err="1"/>
              <a:t>đồng</a:t>
            </a:r>
            <a:r>
              <a:rPr lang="en-US" baseline="0" dirty="0"/>
              <a:t> </a:t>
            </a:r>
            <a:r>
              <a:rPr lang="en-US" baseline="0" dirty="0" err="1"/>
              <a:t>vị</a:t>
            </a:r>
            <a:r>
              <a:rPr lang="en-US" baseline="0" dirty="0"/>
              <a:t> </a:t>
            </a:r>
            <a:r>
              <a:rPr lang="en-US" baseline="0" dirty="0" err="1"/>
              <a:t>phóng</a:t>
            </a:r>
            <a:r>
              <a:rPr lang="en-US" baseline="0" dirty="0"/>
              <a:t> </a:t>
            </a:r>
            <a:r>
              <a:rPr lang="en-US" baseline="0" dirty="0" err="1"/>
              <a:t>xạ</a:t>
            </a:r>
            <a:r>
              <a:rPr lang="en-US" baseline="0" dirty="0"/>
              <a:t>, </a:t>
            </a:r>
            <a:r>
              <a:rPr lang="en-US" baseline="0" dirty="0" err="1"/>
              <a:t>Respimat</a:t>
            </a:r>
            <a:r>
              <a:rPr lang="en-US" baseline="0" dirty="0"/>
              <a:t> </a:t>
            </a:r>
            <a:r>
              <a:rPr lang="en-US" baseline="0" dirty="0" err="1"/>
              <a:t>có</a:t>
            </a:r>
            <a:r>
              <a:rPr lang="en-US" baseline="0" dirty="0"/>
              <a:t> </a:t>
            </a:r>
            <a:r>
              <a:rPr lang="en-US" baseline="0" dirty="0" err="1"/>
              <a:t>mức</a:t>
            </a:r>
            <a:r>
              <a:rPr lang="en-US" baseline="0" dirty="0"/>
              <a:t> </a:t>
            </a:r>
            <a:r>
              <a:rPr lang="en-US" baseline="0" dirty="0" err="1"/>
              <a:t>độ</a:t>
            </a:r>
            <a:r>
              <a:rPr lang="en-US" baseline="0" dirty="0"/>
              <a:t> </a:t>
            </a:r>
            <a:r>
              <a:rPr lang="en-US" baseline="0" dirty="0" err="1"/>
              <a:t>phân</a:t>
            </a:r>
            <a:r>
              <a:rPr lang="en-US" baseline="0" dirty="0"/>
              <a:t> </a:t>
            </a:r>
            <a:r>
              <a:rPr lang="en-US" baseline="0" dirty="0" err="1"/>
              <a:t>phối</a:t>
            </a:r>
            <a:r>
              <a:rPr lang="en-US" baseline="0" dirty="0"/>
              <a:t> </a:t>
            </a:r>
            <a:r>
              <a:rPr lang="en-US" baseline="0" dirty="0" err="1"/>
              <a:t>sâu</a:t>
            </a:r>
            <a:r>
              <a:rPr lang="en-US" baseline="0" dirty="0"/>
              <a:t> </a:t>
            </a:r>
            <a:r>
              <a:rPr lang="en-US" baseline="0" dirty="0" err="1"/>
              <a:t>trong</a:t>
            </a:r>
            <a:r>
              <a:rPr lang="en-US" baseline="0" dirty="0"/>
              <a:t> </a:t>
            </a:r>
            <a:r>
              <a:rPr lang="en-US" baseline="0" dirty="0" err="1"/>
              <a:t>phổi</a:t>
            </a:r>
            <a:r>
              <a:rPr lang="en-US" baseline="0" dirty="0"/>
              <a:t> </a:t>
            </a:r>
            <a:r>
              <a:rPr lang="en-US" baseline="0" dirty="0" err="1"/>
              <a:t>tốt</a:t>
            </a:r>
            <a:r>
              <a:rPr lang="en-US" baseline="0" dirty="0"/>
              <a:t> </a:t>
            </a:r>
            <a:r>
              <a:rPr lang="en-US" baseline="0" dirty="0" err="1"/>
              <a:t>hơn</a:t>
            </a:r>
            <a:r>
              <a:rPr lang="en-US" baseline="0" dirty="0"/>
              <a:t> so </a:t>
            </a:r>
            <a:r>
              <a:rPr lang="en-US" baseline="0" dirty="0" err="1"/>
              <a:t>với</a:t>
            </a:r>
            <a:r>
              <a:rPr lang="en-US" baseline="0" dirty="0"/>
              <a:t> DPI.</a:t>
            </a:r>
          </a:p>
          <a:p>
            <a:r>
              <a:rPr lang="en-US" baseline="0" dirty="0" err="1"/>
              <a:t>Kết</a:t>
            </a:r>
            <a:r>
              <a:rPr lang="en-US" baseline="0" dirty="0"/>
              <a:t> </a:t>
            </a:r>
            <a:r>
              <a:rPr lang="en-US" baseline="0" dirty="0" err="1"/>
              <a:t>quả</a:t>
            </a:r>
            <a:r>
              <a:rPr lang="en-US" baseline="0" dirty="0"/>
              <a:t> </a:t>
            </a:r>
            <a:r>
              <a:rPr lang="en-US" baseline="0" dirty="0" err="1"/>
              <a:t>này</a:t>
            </a:r>
            <a:r>
              <a:rPr lang="en-US" baseline="0" dirty="0"/>
              <a:t> </a:t>
            </a:r>
            <a:r>
              <a:rPr lang="en-US" baseline="0" dirty="0" err="1"/>
              <a:t>đến</a:t>
            </a:r>
            <a:r>
              <a:rPr lang="en-US" baseline="0" dirty="0"/>
              <a:t> </a:t>
            </a:r>
            <a:r>
              <a:rPr lang="en-US" baseline="0" dirty="0" err="1"/>
              <a:t>từ</a:t>
            </a:r>
            <a:r>
              <a:rPr lang="en-US" baseline="0" dirty="0"/>
              <a:t> </a:t>
            </a:r>
            <a:r>
              <a:rPr lang="en-US" baseline="0" dirty="0" err="1"/>
              <a:t>dòng</a:t>
            </a:r>
            <a:r>
              <a:rPr lang="en-US" baseline="0" dirty="0"/>
              <a:t> </a:t>
            </a:r>
            <a:r>
              <a:rPr lang="en-US" baseline="0" dirty="0" err="1"/>
              <a:t>sương</a:t>
            </a:r>
            <a:r>
              <a:rPr lang="en-US" baseline="0" dirty="0"/>
              <a:t> </a:t>
            </a:r>
            <a:r>
              <a:rPr lang="en-US" baseline="0" dirty="0" err="1"/>
              <a:t>mịn</a:t>
            </a:r>
            <a:r>
              <a:rPr lang="en-US" baseline="0" dirty="0"/>
              <a:t> </a:t>
            </a:r>
            <a:r>
              <a:rPr lang="en-US" baseline="0" dirty="0" err="1"/>
              <a:t>với</a:t>
            </a:r>
            <a:r>
              <a:rPr lang="en-US" baseline="0" dirty="0"/>
              <a:t> </a:t>
            </a:r>
            <a:r>
              <a:rPr lang="en-US" baseline="0" dirty="0" err="1"/>
              <a:t>tỷ</a:t>
            </a:r>
            <a:r>
              <a:rPr lang="en-US" baseline="0" dirty="0"/>
              <a:t> </a:t>
            </a:r>
            <a:r>
              <a:rPr lang="en-US" baseline="0" dirty="0" err="1"/>
              <a:t>lệ</a:t>
            </a:r>
            <a:r>
              <a:rPr lang="en-US" baseline="0" dirty="0"/>
              <a:t> </a:t>
            </a:r>
            <a:r>
              <a:rPr lang="en-US" baseline="0" dirty="0" err="1"/>
              <a:t>hạt</a:t>
            </a:r>
            <a:r>
              <a:rPr lang="en-US" baseline="0" dirty="0"/>
              <a:t> </a:t>
            </a:r>
            <a:r>
              <a:rPr lang="en-US" baseline="0" dirty="0" err="1"/>
              <a:t>có</a:t>
            </a:r>
            <a:r>
              <a:rPr lang="en-US" baseline="0" dirty="0"/>
              <a:t> </a:t>
            </a:r>
            <a:r>
              <a:rPr lang="en-US" baseline="0" dirty="0" err="1"/>
              <a:t>kích</a:t>
            </a:r>
            <a:r>
              <a:rPr lang="en-US" baseline="0" dirty="0"/>
              <a:t> </a:t>
            </a:r>
            <a:r>
              <a:rPr lang="en-US" baseline="0" dirty="0" err="1"/>
              <a:t>thước</a:t>
            </a:r>
            <a:r>
              <a:rPr lang="en-US" baseline="0" dirty="0"/>
              <a:t> </a:t>
            </a:r>
            <a:r>
              <a:rPr lang="en-US" baseline="0" dirty="0" err="1"/>
              <a:t>lý</a:t>
            </a:r>
            <a:r>
              <a:rPr lang="en-US" baseline="0" dirty="0"/>
              <a:t> </a:t>
            </a:r>
            <a:r>
              <a:rPr lang="en-US" baseline="0" dirty="0" err="1"/>
              <a:t>tưởng</a:t>
            </a:r>
            <a:r>
              <a:rPr lang="en-US" baseline="0" dirty="0"/>
              <a:t> (77%), co </a:t>
            </a:r>
            <a:r>
              <a:rPr lang="en-US" baseline="0" dirty="0" err="1"/>
              <a:t>che</a:t>
            </a:r>
            <a:r>
              <a:rPr lang="en-US" baseline="0" dirty="0"/>
              <a:t> </a:t>
            </a:r>
            <a:r>
              <a:rPr lang="en-US" baseline="0" dirty="0" err="1"/>
              <a:t>phun</a:t>
            </a:r>
            <a:r>
              <a:rPr lang="en-US" baseline="0" dirty="0"/>
              <a:t> </a:t>
            </a:r>
            <a:r>
              <a:rPr lang="en-US" baseline="0" dirty="0" err="1"/>
              <a:t>chậm</a:t>
            </a:r>
            <a:r>
              <a:rPr lang="en-US" baseline="0" dirty="0"/>
              <a:t> (1.5 </a:t>
            </a:r>
            <a:r>
              <a:rPr lang="en-US" baseline="0" dirty="0" err="1"/>
              <a:t>giây</a:t>
            </a:r>
            <a:r>
              <a:rPr lang="en-US" baseline="0" dirty="0"/>
              <a:t>) </a:t>
            </a:r>
            <a:r>
              <a:rPr lang="en-US" baseline="0" dirty="0" err="1"/>
              <a:t>phù</a:t>
            </a:r>
            <a:r>
              <a:rPr lang="en-US" baseline="0" dirty="0"/>
              <a:t> </a:t>
            </a:r>
            <a:r>
              <a:rPr lang="en-US" baseline="0" dirty="0" err="1"/>
              <a:t>hợp</a:t>
            </a:r>
            <a:r>
              <a:rPr lang="en-US" baseline="0" dirty="0"/>
              <a:t> </a:t>
            </a:r>
            <a:r>
              <a:rPr lang="en-US" baseline="0" dirty="0" err="1"/>
              <a:t>với</a:t>
            </a:r>
            <a:r>
              <a:rPr lang="en-US" baseline="0" dirty="0"/>
              <a:t> </a:t>
            </a:r>
            <a:r>
              <a:rPr lang="en-US" baseline="0" dirty="0" err="1"/>
              <a:t>thời</a:t>
            </a:r>
            <a:r>
              <a:rPr lang="en-US" baseline="0" dirty="0"/>
              <a:t> </a:t>
            </a:r>
            <a:r>
              <a:rPr lang="en-US" baseline="0" dirty="0" err="1"/>
              <a:t>gian</a:t>
            </a:r>
            <a:r>
              <a:rPr lang="en-US" baseline="0" dirty="0"/>
              <a:t> </a:t>
            </a:r>
            <a:r>
              <a:rPr lang="en-US" baseline="0" dirty="0" err="1"/>
              <a:t>hít</a:t>
            </a:r>
            <a:r>
              <a:rPr lang="en-US" baseline="0" dirty="0"/>
              <a:t> </a:t>
            </a:r>
            <a:r>
              <a:rPr lang="en-US" baseline="0" dirty="0" err="1"/>
              <a:t>vào</a:t>
            </a:r>
            <a:r>
              <a:rPr lang="en-US" baseline="0" dirty="0"/>
              <a:t> </a:t>
            </a:r>
            <a:r>
              <a:rPr lang="en-US" baseline="0" dirty="0" err="1"/>
              <a:t>của</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khoảng</a:t>
            </a:r>
            <a:r>
              <a:rPr lang="en-US" baseline="0" dirty="0"/>
              <a:t> 2 </a:t>
            </a:r>
            <a:r>
              <a:rPr lang="en-US" baseline="0" dirty="0" err="1"/>
              <a:t>giây</a:t>
            </a:r>
            <a:r>
              <a:rPr lang="en-US" baseline="0" dirty="0"/>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094554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Sau</a:t>
            </a:r>
            <a:r>
              <a:rPr lang="en-US" dirty="0"/>
              <a:t> </a:t>
            </a:r>
            <a:r>
              <a:rPr lang="en-US" dirty="0" err="1"/>
              <a:t>đây</a:t>
            </a:r>
            <a:r>
              <a:rPr lang="en-US" baseline="0" dirty="0"/>
              <a:t> </a:t>
            </a:r>
            <a:r>
              <a:rPr lang="en-US" baseline="0" dirty="0" err="1"/>
              <a:t>em</a:t>
            </a:r>
            <a:r>
              <a:rPr lang="en-US" baseline="0" dirty="0"/>
              <a:t> </a:t>
            </a:r>
            <a:r>
              <a:rPr lang="en-US" baseline="0" dirty="0" err="1"/>
              <a:t>xin</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cách</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hằng</a:t>
            </a:r>
            <a:r>
              <a:rPr lang="en-US" baseline="0" dirty="0"/>
              <a:t> </a:t>
            </a:r>
            <a:r>
              <a:rPr lang="en-US" baseline="0" dirty="0" err="1"/>
              <a:t>ngày</a:t>
            </a:r>
            <a:r>
              <a:rPr lang="en-US" baseline="0" dirty="0"/>
              <a:t> </a:t>
            </a:r>
            <a:r>
              <a:rPr lang="en-US" baseline="0" dirty="0" err="1"/>
              <a:t>của</a:t>
            </a:r>
            <a:r>
              <a:rPr lang="en-US" baseline="0" dirty="0"/>
              <a:t> </a:t>
            </a:r>
            <a:r>
              <a:rPr lang="en-US" baseline="0" dirty="0" err="1"/>
              <a:t>Respimat</a:t>
            </a:r>
            <a:r>
              <a:rPr lang="en-US" baseline="0" dirty="0"/>
              <a:t>.</a:t>
            </a:r>
          </a:p>
          <a:p>
            <a:r>
              <a:rPr lang="en-US" b="1" baseline="0" dirty="0" err="1"/>
              <a:t>Chỉ</a:t>
            </a:r>
            <a:r>
              <a:rPr lang="en-US" b="1" baseline="0" dirty="0"/>
              <a:t> </a:t>
            </a:r>
            <a:r>
              <a:rPr lang="en-US" b="1" baseline="0" dirty="0" err="1"/>
              <a:t>cần</a:t>
            </a:r>
            <a:r>
              <a:rPr lang="en-US" b="1" baseline="0" dirty="0"/>
              <a:t> 3 </a:t>
            </a:r>
            <a:r>
              <a:rPr lang="en-US" b="1" baseline="0" dirty="0" err="1"/>
              <a:t>thao</a:t>
            </a:r>
            <a:r>
              <a:rPr lang="en-US" b="1" baseline="0" dirty="0"/>
              <a:t> </a:t>
            </a:r>
            <a:r>
              <a:rPr lang="en-US" b="1" baseline="0" dirty="0" err="1"/>
              <a:t>tác</a:t>
            </a:r>
            <a:r>
              <a:rPr lang="en-US" b="1" baseline="0" dirty="0"/>
              <a:t> XOAY MỞ ẤN</a:t>
            </a:r>
            <a:r>
              <a:rPr lang="en-US" b="0" baseline="0" dirty="0"/>
              <a:t> (minh </a:t>
            </a:r>
            <a:r>
              <a:rPr lang="en-US" b="0" baseline="0" dirty="0" err="1"/>
              <a:t>họa</a:t>
            </a:r>
            <a:r>
              <a:rPr lang="en-US" b="0" baseline="0" dirty="0"/>
              <a:t> </a:t>
            </a:r>
            <a:r>
              <a:rPr lang="en-US" b="0" baseline="0" dirty="0" err="1"/>
              <a:t>bằng</a:t>
            </a:r>
            <a:r>
              <a:rPr lang="en-US" b="0" baseline="0" dirty="0"/>
              <a:t> demo </a:t>
            </a:r>
            <a:r>
              <a:rPr lang="en-US" b="0" baseline="0" dirty="0" err="1"/>
              <a:t>respimat</a:t>
            </a:r>
            <a:r>
              <a:rPr lang="en-US" b="0" baseline="0" dirty="0"/>
              <a:t> placebo)</a:t>
            </a:r>
            <a:r>
              <a:rPr lang="en-US" baseline="0" dirty="0"/>
              <a:t>, </a:t>
            </a:r>
            <a:r>
              <a:rPr lang="en-US" baseline="0" dirty="0" err="1"/>
              <a:t>rất</a:t>
            </a:r>
            <a:r>
              <a:rPr lang="en-US" baseline="0" dirty="0"/>
              <a:t> </a:t>
            </a:r>
            <a:r>
              <a:rPr lang="en-US" baseline="0" dirty="0" err="1"/>
              <a:t>đơn</a:t>
            </a:r>
            <a:r>
              <a:rPr lang="en-US" baseline="0" dirty="0"/>
              <a:t> </a:t>
            </a:r>
            <a:r>
              <a:rPr lang="en-US" baseline="0" dirty="0" err="1"/>
              <a:t>giản</a:t>
            </a:r>
            <a:r>
              <a:rPr lang="en-US" baseline="0" dirty="0"/>
              <a:t> </a:t>
            </a:r>
            <a:r>
              <a:rPr lang="en-US" baseline="0" dirty="0" err="1"/>
              <a:t>để</a:t>
            </a:r>
            <a:r>
              <a:rPr lang="en-US" baseline="0" dirty="0"/>
              <a:t> </a:t>
            </a:r>
            <a:r>
              <a:rPr lang="en-US" baseline="0" dirty="0" err="1"/>
              <a:t>bệnh</a:t>
            </a:r>
            <a:r>
              <a:rPr lang="en-US" baseline="0" dirty="0"/>
              <a:t> </a:t>
            </a:r>
            <a:r>
              <a:rPr lang="en-US" baseline="0" dirty="0" err="1"/>
              <a:t>nhân</a:t>
            </a:r>
            <a:r>
              <a:rPr lang="en-US" baseline="0" dirty="0"/>
              <a:t> </a:t>
            </a:r>
            <a:r>
              <a:rPr lang="en-US" baseline="0" dirty="0" err="1"/>
              <a:t>có</a:t>
            </a:r>
            <a:r>
              <a:rPr lang="en-US" baseline="0" dirty="0"/>
              <a:t> </a:t>
            </a:r>
            <a:r>
              <a:rPr lang="en-US" baseline="0" dirty="0" err="1"/>
              <a:t>thể</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tuân</a:t>
            </a:r>
            <a:r>
              <a:rPr lang="en-US" baseline="0" dirty="0"/>
              <a:t> </a:t>
            </a:r>
            <a:r>
              <a:rPr lang="en-US" baseline="0" dirty="0" err="1"/>
              <a:t>thủ</a:t>
            </a:r>
            <a:r>
              <a:rPr lang="en-US" baseline="0" dirty="0"/>
              <a:t> </a:t>
            </a:r>
            <a:r>
              <a:rPr lang="en-US" baseline="0" dirty="0" err="1"/>
              <a:t>điều</a:t>
            </a:r>
            <a:r>
              <a:rPr lang="en-US" baseline="0" dirty="0"/>
              <a:t> </a:t>
            </a:r>
            <a:r>
              <a:rPr lang="en-US" baseline="0" dirty="0" err="1"/>
              <a:t>trị</a:t>
            </a:r>
            <a:r>
              <a:rPr lang="en-US" baseline="0" dirty="0"/>
              <a:t> </a:t>
            </a:r>
            <a:r>
              <a:rPr lang="en-US" baseline="0" dirty="0" err="1"/>
              <a:t>và</a:t>
            </a:r>
            <a:r>
              <a:rPr lang="en-US" baseline="0" dirty="0"/>
              <a:t> </a:t>
            </a:r>
            <a:r>
              <a:rPr lang="en-US" baseline="0" dirty="0" err="1"/>
              <a:t>đạt</a:t>
            </a:r>
            <a:r>
              <a:rPr lang="en-US" baseline="0" dirty="0"/>
              <a:t> </a:t>
            </a:r>
            <a:r>
              <a:rPr lang="en-US" baseline="0" dirty="0" err="1"/>
              <a:t>mục</a:t>
            </a:r>
            <a:r>
              <a:rPr lang="en-US" baseline="0" dirty="0"/>
              <a:t> </a:t>
            </a:r>
            <a:r>
              <a:rPr lang="en-US" baseline="0" dirty="0" err="1"/>
              <a:t>tiêu</a:t>
            </a:r>
            <a:r>
              <a:rPr lang="en-US" baseline="0" dirty="0"/>
              <a:t> </a:t>
            </a:r>
            <a:r>
              <a:rPr lang="en-US" baseline="0" dirty="0" err="1"/>
              <a:t>điêu</a:t>
            </a:r>
            <a:r>
              <a:rPr lang="en-US" baseline="0" dirty="0"/>
              <a:t> </a:t>
            </a:r>
            <a:r>
              <a:rPr lang="en-US" baseline="0" dirty="0" err="1"/>
              <a:t>trị</a:t>
            </a:r>
            <a:endParaRPr lang="vi-VN"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951952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de-DE" alt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4093520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b="1" dirty="0" err="1"/>
              <a:t>Dẫn</a:t>
            </a:r>
            <a:r>
              <a:rPr lang="en-US" b="1" dirty="0"/>
              <a:t>:</a:t>
            </a:r>
            <a:r>
              <a:rPr lang="en-US" b="1" baseline="0" dirty="0"/>
              <a:t> </a:t>
            </a:r>
            <a:r>
              <a:rPr lang="en-US" dirty="0"/>
              <a:t>Do</a:t>
            </a:r>
            <a:r>
              <a:rPr lang="en-US" baseline="0" dirty="0"/>
              <a:t> </a:t>
            </a:r>
            <a:r>
              <a:rPr lang="en-US" baseline="0" dirty="0" err="1"/>
              <a:t>một</a:t>
            </a:r>
            <a:r>
              <a:rPr lang="en-US" baseline="0" dirty="0"/>
              <a:t> </a:t>
            </a:r>
            <a:r>
              <a:rPr lang="en-US" baseline="0" dirty="0" err="1"/>
              <a:t>tháng</a:t>
            </a:r>
            <a:r>
              <a:rPr lang="en-US" baseline="0" dirty="0"/>
              <a:t> BN </a:t>
            </a:r>
            <a:r>
              <a:rPr lang="en-US" baseline="0" dirty="0" err="1"/>
              <a:t>sẽ</a:t>
            </a:r>
            <a:r>
              <a:rPr lang="en-US" baseline="0" dirty="0"/>
              <a:t> </a:t>
            </a:r>
            <a:r>
              <a:rPr lang="en-US" baseline="0" dirty="0" err="1"/>
              <a:t>phải</a:t>
            </a:r>
            <a:r>
              <a:rPr lang="en-US" baseline="0" dirty="0"/>
              <a:t> </a:t>
            </a:r>
            <a:r>
              <a:rPr lang="en-US" baseline="0" dirty="0" err="1"/>
              <a:t>thay</a:t>
            </a:r>
            <a:r>
              <a:rPr lang="en-US" baseline="0" dirty="0"/>
              <a:t> </a:t>
            </a:r>
            <a:r>
              <a:rPr lang="en-US" baseline="0" dirty="0" err="1"/>
              <a:t>bình</a:t>
            </a:r>
            <a:r>
              <a:rPr lang="en-US" baseline="0" dirty="0"/>
              <a:t> </a:t>
            </a:r>
            <a:r>
              <a:rPr lang="en-US" baseline="0" dirty="0" err="1"/>
              <a:t>Respimat</a:t>
            </a:r>
            <a:r>
              <a:rPr lang="en-US" baseline="0" dirty="0"/>
              <a:t> </a:t>
            </a:r>
            <a:r>
              <a:rPr lang="en-US" baseline="0" dirty="0" err="1"/>
              <a:t>mới</a:t>
            </a:r>
            <a:r>
              <a:rPr lang="en-US" baseline="0" dirty="0"/>
              <a:t>. </a:t>
            </a:r>
          </a:p>
          <a:p>
            <a:endParaRPr lang="en-US" baseline="0" dirty="0"/>
          </a:p>
          <a:p>
            <a:r>
              <a:rPr lang="en-US" b="1" baseline="0" dirty="0" err="1"/>
              <a:t>Vào</a:t>
            </a:r>
            <a:r>
              <a:rPr lang="en-US" b="1" baseline="0" dirty="0"/>
              <a:t> </a:t>
            </a:r>
            <a:r>
              <a:rPr lang="en-US" b="1" baseline="0" dirty="0" err="1"/>
              <a:t>đề</a:t>
            </a:r>
            <a:r>
              <a:rPr lang="en-US" b="1" baseline="0" dirty="0"/>
              <a:t>:</a:t>
            </a:r>
            <a:r>
              <a:rPr lang="en-US" baseline="0" dirty="0"/>
              <a:t> Do </a:t>
            </a:r>
            <a:r>
              <a:rPr lang="en-US" baseline="0" dirty="0" err="1"/>
              <a:t>vậy</a:t>
            </a:r>
            <a:r>
              <a:rPr lang="en-US" baseline="0" dirty="0"/>
              <a:t>, </a:t>
            </a:r>
            <a:r>
              <a:rPr lang="en-US" baseline="0" dirty="0" err="1"/>
              <a:t>lần</a:t>
            </a:r>
            <a:r>
              <a:rPr lang="en-US" baseline="0" dirty="0"/>
              <a:t> </a:t>
            </a:r>
            <a:r>
              <a:rPr lang="en-US" baseline="0" dirty="0" err="1"/>
              <a:t>đầu</a:t>
            </a:r>
            <a:r>
              <a:rPr lang="en-US" baseline="0" dirty="0"/>
              <a:t> </a:t>
            </a:r>
            <a:r>
              <a:rPr lang="en-US" baseline="0" dirty="0" err="1"/>
              <a:t>tiên</a:t>
            </a:r>
            <a:r>
              <a:rPr lang="en-US" baseline="0" dirty="0"/>
              <a:t> </a:t>
            </a:r>
            <a:r>
              <a:rPr lang="en-US" baseline="0" dirty="0" err="1"/>
              <a:t>bênh</a:t>
            </a:r>
            <a:r>
              <a:rPr lang="en-US" baseline="0" dirty="0"/>
              <a:t> </a:t>
            </a:r>
            <a:r>
              <a:rPr lang="en-US" baseline="0" dirty="0" err="1"/>
              <a:t>nhân</a:t>
            </a:r>
            <a:r>
              <a:rPr lang="en-US" baseline="0" dirty="0"/>
              <a:t> </a:t>
            </a:r>
            <a:r>
              <a:rPr lang="en-US" baseline="0" dirty="0" err="1"/>
              <a:t>cần</a:t>
            </a:r>
            <a:r>
              <a:rPr lang="en-US" baseline="0" dirty="0"/>
              <a:t> </a:t>
            </a:r>
            <a:r>
              <a:rPr lang="en-US" baseline="0" dirty="0" err="1"/>
              <a:t>thực</a:t>
            </a:r>
            <a:r>
              <a:rPr lang="en-US" baseline="0" dirty="0"/>
              <a:t> </a:t>
            </a:r>
            <a:r>
              <a:rPr lang="en-US" baseline="0" dirty="0" err="1"/>
              <a:t>hiện</a:t>
            </a:r>
            <a:r>
              <a:rPr lang="en-US" baseline="0" dirty="0"/>
              <a:t> 6 </a:t>
            </a:r>
            <a:r>
              <a:rPr lang="en-US" baseline="0" dirty="0" err="1"/>
              <a:t>bước</a:t>
            </a:r>
            <a:r>
              <a:rPr lang="en-US" baseline="0" dirty="0"/>
              <a:t> </a:t>
            </a:r>
            <a:r>
              <a:rPr lang="en-US" baseline="0" dirty="0" err="1"/>
              <a:t>để</a:t>
            </a:r>
            <a:r>
              <a:rPr lang="en-US" baseline="0" dirty="0"/>
              <a:t> </a:t>
            </a:r>
            <a:r>
              <a:rPr lang="en-US" baseline="0" dirty="0" err="1"/>
              <a:t>nạp</a:t>
            </a:r>
            <a:r>
              <a:rPr lang="en-US" baseline="0" dirty="0"/>
              <a:t> </a:t>
            </a:r>
            <a:r>
              <a:rPr lang="en-US" baseline="0" dirty="0" err="1"/>
              <a:t>ống</a:t>
            </a:r>
            <a:r>
              <a:rPr lang="en-US" baseline="0" dirty="0"/>
              <a:t> </a:t>
            </a:r>
            <a:r>
              <a:rPr lang="en-US" baseline="0" dirty="0" err="1"/>
              <a:t>thuốc</a:t>
            </a:r>
            <a:r>
              <a:rPr lang="en-US" baseline="0" dirty="0"/>
              <a:t> </a:t>
            </a:r>
            <a:r>
              <a:rPr lang="en-US" baseline="0" dirty="0" err="1"/>
              <a:t>và</a:t>
            </a:r>
            <a:r>
              <a:rPr lang="en-US" baseline="0" dirty="0"/>
              <a:t> </a:t>
            </a:r>
            <a:r>
              <a:rPr lang="en-US" baseline="0" dirty="0" err="1"/>
              <a:t>đảm</a:t>
            </a:r>
            <a:r>
              <a:rPr lang="en-US" baseline="0" dirty="0"/>
              <a:t> </a:t>
            </a:r>
            <a:r>
              <a:rPr lang="en-US" baseline="0" dirty="0" err="1"/>
              <a:t>bảo</a:t>
            </a:r>
            <a:r>
              <a:rPr lang="en-US" baseline="0" dirty="0"/>
              <a:t> </a:t>
            </a:r>
            <a:r>
              <a:rPr lang="en-US" baseline="0" dirty="0" err="1"/>
              <a:t>liều</a:t>
            </a:r>
            <a:r>
              <a:rPr lang="en-US" baseline="0" dirty="0"/>
              <a:t> </a:t>
            </a:r>
            <a:r>
              <a:rPr lang="en-US" baseline="0" dirty="0" err="1"/>
              <a:t>chính</a:t>
            </a:r>
            <a:r>
              <a:rPr lang="en-US" baseline="0" dirty="0"/>
              <a:t> </a:t>
            </a:r>
            <a:r>
              <a:rPr lang="en-US" baseline="0" dirty="0" err="1"/>
              <a:t>xác</a:t>
            </a:r>
            <a:r>
              <a:rPr lang="en-US" baseline="0" dirty="0"/>
              <a:t> </a:t>
            </a:r>
            <a:r>
              <a:rPr lang="en-US" baseline="0" dirty="0" err="1"/>
              <a:t>cho</a:t>
            </a:r>
            <a:r>
              <a:rPr lang="en-US" baseline="0" dirty="0"/>
              <a:t> </a:t>
            </a:r>
            <a:r>
              <a:rPr lang="en-US" baseline="0" dirty="0" err="1"/>
              <a:t>những</a:t>
            </a:r>
            <a:r>
              <a:rPr lang="en-US" baseline="0" dirty="0"/>
              <a:t> </a:t>
            </a:r>
            <a:r>
              <a:rPr lang="en-US" baseline="0" dirty="0" err="1"/>
              <a:t>lần</a:t>
            </a:r>
            <a:r>
              <a:rPr lang="en-US" baseline="0" dirty="0"/>
              <a:t> </a:t>
            </a:r>
            <a:r>
              <a:rPr lang="en-US" baseline="0" dirty="0" err="1"/>
              <a:t>sử</a:t>
            </a:r>
            <a:r>
              <a:rPr lang="en-US" baseline="0" dirty="0"/>
              <a:t> </a:t>
            </a:r>
            <a:r>
              <a:rPr lang="en-US" baseline="0" dirty="0" err="1"/>
              <a:t>dụng</a:t>
            </a:r>
            <a:r>
              <a:rPr lang="en-US" baseline="0" dirty="0"/>
              <a:t> </a:t>
            </a:r>
            <a:r>
              <a:rPr lang="en-US" baseline="0" dirty="0" err="1"/>
              <a:t>hằng</a:t>
            </a:r>
            <a:r>
              <a:rPr lang="en-US" baseline="0" dirty="0"/>
              <a:t> </a:t>
            </a:r>
            <a:r>
              <a:rPr lang="en-US" baseline="0" dirty="0" err="1"/>
              <a:t>ngày</a:t>
            </a:r>
            <a:r>
              <a:rPr lang="en-US" baseline="0" dirty="0"/>
              <a:t>.</a:t>
            </a:r>
          </a:p>
          <a:p>
            <a:endParaRPr lang="en-US" baseline="0" dirty="0"/>
          </a:p>
          <a:p>
            <a:r>
              <a:rPr lang="en-US" b="1" baseline="0" dirty="0" err="1"/>
              <a:t>Lưu</a:t>
            </a:r>
            <a:r>
              <a:rPr lang="en-US" b="1" baseline="0" dirty="0"/>
              <a:t> ý</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rõ</a:t>
            </a:r>
            <a:r>
              <a:rPr lang="en-US" baseline="0" dirty="0"/>
              <a:t> </a:t>
            </a:r>
            <a:r>
              <a:rPr lang="en-US" baseline="0" dirty="0" err="1"/>
              <a:t>ràng</a:t>
            </a:r>
            <a:r>
              <a:rPr lang="en-US" baseline="0" dirty="0"/>
              <a:t> </a:t>
            </a:r>
            <a:r>
              <a:rPr lang="en-US" baseline="0" dirty="0" err="1"/>
              <a:t>từng</a:t>
            </a:r>
            <a:r>
              <a:rPr lang="en-US" baseline="0" dirty="0"/>
              <a:t> </a:t>
            </a:r>
            <a:r>
              <a:rPr lang="en-US" baseline="0" dirty="0" err="1"/>
              <a:t>bước</a:t>
            </a:r>
            <a:r>
              <a:rPr lang="en-US" baseline="0" dirty="0"/>
              <a:t> </a:t>
            </a:r>
            <a:r>
              <a:rPr lang="en-US" baseline="0" dirty="0" err="1"/>
              <a:t>cụ</a:t>
            </a:r>
            <a:r>
              <a:rPr lang="en-US" baseline="0" dirty="0"/>
              <a:t> </a:t>
            </a:r>
            <a:r>
              <a:rPr lang="en-US" baseline="0" dirty="0" err="1"/>
              <a:t>thể</a:t>
            </a:r>
            <a:r>
              <a:rPr lang="en-US" baseline="0" dirty="0"/>
              <a:t>, </a:t>
            </a:r>
            <a:r>
              <a:rPr lang="en-US" baseline="0" dirty="0" err="1"/>
              <a:t>trình</a:t>
            </a:r>
            <a:r>
              <a:rPr lang="en-US" baseline="0" dirty="0"/>
              <a:t> </a:t>
            </a:r>
            <a:r>
              <a:rPr lang="en-US" baseline="0" dirty="0" err="1"/>
              <a:t>bày</a:t>
            </a:r>
            <a:r>
              <a:rPr lang="en-US" baseline="0" dirty="0"/>
              <a:t> </a:t>
            </a:r>
            <a:r>
              <a:rPr lang="en-US" baseline="0" dirty="0" err="1"/>
              <a:t>đến</a:t>
            </a:r>
            <a:r>
              <a:rPr lang="en-US" baseline="0" dirty="0"/>
              <a:t> </a:t>
            </a:r>
            <a:r>
              <a:rPr lang="en-US" baseline="0" dirty="0" err="1"/>
              <a:t>đâu</a:t>
            </a:r>
            <a:r>
              <a:rPr lang="en-US" baseline="0" dirty="0"/>
              <a:t> minh </a:t>
            </a:r>
            <a:r>
              <a:rPr lang="en-US" baseline="0" dirty="0" err="1"/>
              <a:t>họa</a:t>
            </a:r>
            <a:r>
              <a:rPr lang="en-US" baseline="0" dirty="0"/>
              <a:t> </a:t>
            </a:r>
            <a:r>
              <a:rPr lang="en-US" baseline="0" dirty="0" err="1"/>
              <a:t>bằng</a:t>
            </a:r>
            <a:r>
              <a:rPr lang="en-US" baseline="0" dirty="0"/>
              <a:t> placebo </a:t>
            </a:r>
            <a:r>
              <a:rPr lang="en-US" baseline="0" dirty="0" err="1"/>
              <a:t>đến</a:t>
            </a:r>
            <a:r>
              <a:rPr lang="en-US" baseline="0" dirty="0"/>
              <a:t> </a:t>
            </a:r>
            <a:r>
              <a:rPr lang="en-US" baseline="0" dirty="0" err="1"/>
              <a:t>đó</a:t>
            </a:r>
            <a:endParaRPr lang="vi-VN"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94311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Với</a:t>
            </a:r>
            <a:r>
              <a:rPr lang="en-US" baseline="0" dirty="0"/>
              <a:t> </a:t>
            </a:r>
            <a:r>
              <a:rPr lang="en-US" baseline="0" dirty="0" err="1"/>
              <a:t>sự</a:t>
            </a:r>
            <a:r>
              <a:rPr lang="en-US" baseline="0" dirty="0"/>
              <a:t> </a:t>
            </a:r>
            <a:r>
              <a:rPr lang="en-US" baseline="0" dirty="0" err="1"/>
              <a:t>hướng</a:t>
            </a:r>
            <a:r>
              <a:rPr lang="en-US" baseline="0" dirty="0"/>
              <a:t> </a:t>
            </a:r>
            <a:r>
              <a:rPr lang="en-US" baseline="0" dirty="0" err="1"/>
              <a:t>dẫn</a:t>
            </a:r>
            <a:r>
              <a:rPr lang="en-US" baseline="0" dirty="0"/>
              <a:t> </a:t>
            </a:r>
            <a:r>
              <a:rPr lang="en-US" baseline="0" dirty="0" err="1"/>
              <a:t>của</a:t>
            </a:r>
            <a:r>
              <a:rPr lang="en-US" baseline="0" dirty="0"/>
              <a:t> </a:t>
            </a:r>
            <a:r>
              <a:rPr lang="en-US" baseline="0" dirty="0" err="1"/>
              <a:t>các</a:t>
            </a:r>
            <a:r>
              <a:rPr lang="en-US" baseline="0" dirty="0"/>
              <a:t> </a:t>
            </a:r>
            <a:r>
              <a:rPr lang="en-US" baseline="0" dirty="0" err="1"/>
              <a:t>bác</a:t>
            </a:r>
            <a:r>
              <a:rPr lang="en-US" baseline="0" dirty="0"/>
              <a:t> </a:t>
            </a:r>
            <a:r>
              <a:rPr lang="en-US" baseline="0" dirty="0" err="1"/>
              <a:t>sỹ</a:t>
            </a:r>
            <a:r>
              <a:rPr lang="en-US" baseline="0" dirty="0"/>
              <a:t>, </a:t>
            </a:r>
            <a:r>
              <a:rPr lang="en-US" baseline="0" dirty="0" err="1"/>
              <a:t>nhân</a:t>
            </a:r>
            <a:r>
              <a:rPr lang="en-US" baseline="0" dirty="0"/>
              <a:t> </a:t>
            </a:r>
            <a:r>
              <a:rPr lang="en-US" baseline="0" dirty="0" err="1"/>
              <a:t>viên</a:t>
            </a:r>
            <a:r>
              <a:rPr lang="en-US" baseline="0" dirty="0"/>
              <a:t> y </a:t>
            </a:r>
            <a:r>
              <a:rPr lang="en-US" baseline="0" dirty="0" err="1"/>
              <a:t>tế</a:t>
            </a:r>
            <a:r>
              <a:rPr lang="en-US" baseline="0" dirty="0"/>
              <a:t> </a:t>
            </a:r>
            <a:r>
              <a:rPr lang="en-US" baseline="0" dirty="0" err="1"/>
              <a:t>thì</a:t>
            </a:r>
            <a:r>
              <a:rPr lang="en-US" baseline="0" dirty="0"/>
              <a:t> </a:t>
            </a:r>
            <a:r>
              <a:rPr lang="en-US" baseline="0" dirty="0" err="1"/>
              <a:t>tỷ</a:t>
            </a:r>
            <a:r>
              <a:rPr lang="en-US" baseline="0" dirty="0"/>
              <a:t> </a:t>
            </a:r>
            <a:r>
              <a:rPr lang="en-US" baseline="0" dirty="0" err="1"/>
              <a:t>lệ</a:t>
            </a:r>
            <a:r>
              <a:rPr lang="en-US" baseline="0" dirty="0"/>
              <a:t> </a:t>
            </a:r>
            <a:r>
              <a:rPr lang="en-US" baseline="0" dirty="0" err="1"/>
              <a:t>bệnh</a:t>
            </a:r>
            <a:r>
              <a:rPr lang="en-US" baseline="0" dirty="0"/>
              <a:t> </a:t>
            </a:r>
            <a:r>
              <a:rPr lang="en-US" baseline="0" dirty="0" err="1"/>
              <a:t>nhân</a:t>
            </a:r>
            <a:r>
              <a:rPr lang="en-US" baseline="0" dirty="0"/>
              <a:t> Hen </a:t>
            </a:r>
            <a:r>
              <a:rPr lang="en-US" baseline="0" dirty="0" err="1"/>
              <a:t>và</a:t>
            </a:r>
            <a:r>
              <a:rPr lang="en-US" baseline="0" dirty="0"/>
              <a:t> COPD </a:t>
            </a:r>
            <a:r>
              <a:rPr lang="en-US" baseline="0" dirty="0" err="1"/>
              <a:t>sử</a:t>
            </a:r>
            <a:r>
              <a:rPr lang="en-US" baseline="0" dirty="0"/>
              <a:t> </a:t>
            </a:r>
            <a:r>
              <a:rPr lang="en-US" baseline="0" dirty="0" err="1"/>
              <a:t>dụng</a:t>
            </a:r>
            <a:r>
              <a:rPr lang="en-US" baseline="0" dirty="0"/>
              <a:t> </a:t>
            </a:r>
            <a:r>
              <a:rPr lang="en-US" baseline="0" dirty="0" err="1"/>
              <a:t>thành</a:t>
            </a:r>
            <a:r>
              <a:rPr lang="en-US" baseline="0" dirty="0"/>
              <a:t> </a:t>
            </a:r>
            <a:r>
              <a:rPr lang="en-US" baseline="0" dirty="0" err="1"/>
              <a:t>công</a:t>
            </a:r>
            <a:r>
              <a:rPr lang="en-US" baseline="0" dirty="0"/>
              <a:t> </a:t>
            </a:r>
            <a:r>
              <a:rPr lang="en-US" baseline="0" dirty="0" err="1"/>
              <a:t>dụng</a:t>
            </a:r>
            <a:r>
              <a:rPr lang="en-US" baseline="0" dirty="0"/>
              <a:t> </a:t>
            </a:r>
            <a:r>
              <a:rPr lang="en-US" baseline="0" dirty="0" err="1"/>
              <a:t>cụ</a:t>
            </a:r>
            <a:r>
              <a:rPr lang="en-US" baseline="0" dirty="0"/>
              <a:t> </a:t>
            </a:r>
            <a:r>
              <a:rPr lang="en-US" baseline="0" dirty="0" err="1"/>
              <a:t>lần</a:t>
            </a:r>
            <a:r>
              <a:rPr lang="en-US" baseline="0" dirty="0"/>
              <a:t> </a:t>
            </a:r>
            <a:r>
              <a:rPr lang="en-US" baseline="0" dirty="0" err="1"/>
              <a:t>đầu</a:t>
            </a:r>
            <a:r>
              <a:rPr lang="en-US" baseline="0" dirty="0"/>
              <a:t> </a:t>
            </a:r>
            <a:r>
              <a:rPr lang="en-US" baseline="0" dirty="0" err="1"/>
              <a:t>cao</a:t>
            </a:r>
            <a:r>
              <a:rPr lang="en-US" baseline="0" dirty="0"/>
              <a:t> </a:t>
            </a:r>
            <a:r>
              <a:rPr lang="en-US" baseline="0" dirty="0" err="1"/>
              <a:t>hơn</a:t>
            </a:r>
            <a:r>
              <a:rPr lang="en-US" baseline="0" dirty="0"/>
              <a:t> s </a:t>
            </a:r>
            <a:r>
              <a:rPr lang="en-US" baseline="0" dirty="0" err="1"/>
              <a:t>với</a:t>
            </a:r>
            <a:r>
              <a:rPr lang="en-US" baseline="0" dirty="0"/>
              <a:t> </a:t>
            </a:r>
            <a:r>
              <a:rPr lang="en-US" baseline="0" dirty="0" err="1"/>
              <a:t>các</a:t>
            </a:r>
            <a:r>
              <a:rPr lang="en-US" baseline="0" dirty="0"/>
              <a:t> </a:t>
            </a:r>
            <a:r>
              <a:rPr lang="en-US" baseline="0" dirty="0" err="1"/>
              <a:t>dụng</a:t>
            </a:r>
            <a:r>
              <a:rPr lang="en-US" baseline="0" dirty="0"/>
              <a:t> </a:t>
            </a:r>
            <a:r>
              <a:rPr lang="en-US" baseline="0" dirty="0" err="1"/>
              <a:t>cụ</a:t>
            </a:r>
            <a:r>
              <a:rPr lang="en-US" baseline="0" dirty="0"/>
              <a:t> </a:t>
            </a:r>
            <a:r>
              <a:rPr lang="en-US" baseline="0" dirty="0" err="1"/>
              <a:t>khác</a:t>
            </a:r>
            <a:r>
              <a:rPr lang="en-US" baseline="0" dirty="0"/>
              <a:t> </a:t>
            </a:r>
            <a:endParaRPr lang="vi-VN"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7F8AAAC-707A-49FD-83E1-C91717BB0F9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916629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GB" dirty="0" err="1"/>
              <a:t>Như</a:t>
            </a:r>
            <a:r>
              <a:rPr lang="en-GB" baseline="0" dirty="0"/>
              <a:t> </a:t>
            </a:r>
            <a:r>
              <a:rPr lang="en-GB" baseline="0" dirty="0" err="1"/>
              <a:t>vậy</a:t>
            </a:r>
            <a:r>
              <a:rPr lang="en-GB" baseline="0" dirty="0"/>
              <a:t>, </a:t>
            </a:r>
            <a:r>
              <a:rPr lang="en-GB" baseline="0" dirty="0" err="1"/>
              <a:t>tóm</a:t>
            </a:r>
            <a:r>
              <a:rPr lang="en-GB" baseline="0" dirty="0"/>
              <a:t> </a:t>
            </a:r>
            <a:r>
              <a:rPr lang="en-GB" baseline="0" dirty="0" err="1"/>
              <a:t>lại</a:t>
            </a:r>
            <a:r>
              <a:rPr lang="en-GB" baseline="0" dirty="0"/>
              <a:t>, </a:t>
            </a:r>
            <a:r>
              <a:rPr lang="en-GB" baseline="0" dirty="0" err="1"/>
              <a:t>còn</a:t>
            </a:r>
            <a:r>
              <a:rPr lang="en-GB" baseline="0" dirty="0"/>
              <a:t> </a:t>
            </a:r>
            <a:r>
              <a:rPr lang="en-GB" baseline="0" dirty="0" err="1"/>
              <a:t>nhiều</a:t>
            </a:r>
            <a:r>
              <a:rPr lang="en-GB" baseline="0" dirty="0"/>
              <a:t> </a:t>
            </a:r>
            <a:r>
              <a:rPr lang="en-GB" baseline="0" dirty="0" err="1"/>
              <a:t>bệnh</a:t>
            </a:r>
            <a:r>
              <a:rPr lang="en-GB" baseline="0" dirty="0"/>
              <a:t> </a:t>
            </a:r>
            <a:r>
              <a:rPr lang="en-GB" baseline="0" dirty="0" err="1"/>
              <a:t>nhân</a:t>
            </a:r>
            <a:r>
              <a:rPr lang="en-GB" baseline="0" dirty="0"/>
              <a:t> hen </a:t>
            </a:r>
            <a:r>
              <a:rPr lang="en-GB" baseline="0" dirty="0" err="1"/>
              <a:t>chưa</a:t>
            </a:r>
            <a:r>
              <a:rPr lang="en-GB" baseline="0" dirty="0"/>
              <a:t> </a:t>
            </a:r>
            <a:r>
              <a:rPr lang="en-GB" baseline="0" dirty="0" err="1"/>
              <a:t>kiểm</a:t>
            </a:r>
            <a:r>
              <a:rPr lang="en-GB" baseline="0" dirty="0"/>
              <a:t> </a:t>
            </a:r>
            <a:r>
              <a:rPr lang="en-GB" baseline="0" dirty="0" err="1"/>
              <a:t>soát</a:t>
            </a:r>
            <a:r>
              <a:rPr lang="en-GB" baseline="0" dirty="0"/>
              <a:t> hen </a:t>
            </a:r>
            <a:r>
              <a:rPr lang="en-GB" baseline="0" dirty="0" err="1"/>
              <a:t>dù</a:t>
            </a:r>
            <a:r>
              <a:rPr lang="en-GB" baseline="0" dirty="0"/>
              <a:t> </a:t>
            </a:r>
            <a:r>
              <a:rPr lang="en-GB" baseline="0" dirty="0" err="1"/>
              <a:t>đã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với</a:t>
            </a:r>
            <a:r>
              <a:rPr lang="en-GB" baseline="0" dirty="0"/>
              <a:t> ICS </a:t>
            </a:r>
            <a:r>
              <a:rPr lang="en-GB" baseline="0" dirty="0" err="1"/>
              <a:t>theo</a:t>
            </a:r>
            <a:r>
              <a:rPr lang="en-GB" baseline="0" dirty="0"/>
              <a:t> GINA 2021. </a:t>
            </a:r>
            <a:r>
              <a:rPr lang="en-GB" baseline="0" dirty="0" err="1"/>
              <a:t>Ngoài</a:t>
            </a:r>
            <a:r>
              <a:rPr lang="en-GB" baseline="0" dirty="0"/>
              <a:t> </a:t>
            </a:r>
            <a:r>
              <a:rPr lang="en-GB" baseline="0" dirty="0" err="1"/>
              <a:t>việc</a:t>
            </a:r>
            <a:r>
              <a:rPr lang="en-GB" baseline="0" dirty="0"/>
              <a:t> </a:t>
            </a:r>
            <a:r>
              <a:rPr lang="en-GB" baseline="0" dirty="0" err="1"/>
              <a:t>điều</a:t>
            </a:r>
            <a:r>
              <a:rPr lang="en-GB" baseline="0" dirty="0"/>
              <a:t> </a:t>
            </a:r>
            <a:r>
              <a:rPr lang="en-GB" baseline="0" dirty="0" err="1"/>
              <a:t>chỉnh</a:t>
            </a:r>
            <a:r>
              <a:rPr lang="en-GB" baseline="0" dirty="0"/>
              <a:t> </a:t>
            </a:r>
            <a:r>
              <a:rPr lang="en-GB" baseline="0" dirty="0" err="1"/>
              <a:t>các</a:t>
            </a:r>
            <a:r>
              <a:rPr lang="en-GB" baseline="0" dirty="0"/>
              <a:t> </a:t>
            </a:r>
            <a:r>
              <a:rPr lang="en-GB" baseline="0" dirty="0" err="1"/>
              <a:t>yếu</a:t>
            </a:r>
            <a:r>
              <a:rPr lang="en-GB" baseline="0" dirty="0"/>
              <a:t> </a:t>
            </a:r>
            <a:r>
              <a:rPr lang="en-GB" baseline="0" dirty="0" err="1"/>
              <a:t>tố</a:t>
            </a:r>
            <a:r>
              <a:rPr lang="en-GB" baseline="0" dirty="0"/>
              <a:t> </a:t>
            </a:r>
            <a:r>
              <a:rPr lang="en-GB" baseline="0" dirty="0" err="1"/>
              <a:t>có</a:t>
            </a:r>
            <a:r>
              <a:rPr lang="en-GB" baseline="0" dirty="0"/>
              <a:t> </a:t>
            </a:r>
            <a:r>
              <a:rPr lang="en-GB" baseline="0" dirty="0" err="1"/>
              <a:t>thể</a:t>
            </a:r>
            <a:r>
              <a:rPr lang="en-GB" baseline="0" dirty="0"/>
              <a:t> </a:t>
            </a:r>
            <a:r>
              <a:rPr lang="en-GB" baseline="0" dirty="0" err="1"/>
              <a:t>như</a:t>
            </a:r>
            <a:r>
              <a:rPr lang="en-GB" baseline="0" dirty="0"/>
              <a:t> </a:t>
            </a:r>
            <a:r>
              <a:rPr lang="en-GB" baseline="0" dirty="0" err="1"/>
              <a:t>tuân</a:t>
            </a:r>
            <a:r>
              <a:rPr lang="en-GB" baseline="0" dirty="0"/>
              <a:t> </a:t>
            </a:r>
            <a:r>
              <a:rPr lang="en-GB" baseline="0" dirty="0" err="1"/>
              <a:t>thủ</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sử</a:t>
            </a:r>
            <a:r>
              <a:rPr lang="en-GB" baseline="0" dirty="0"/>
              <a:t> </a:t>
            </a:r>
            <a:r>
              <a:rPr lang="en-GB" baseline="0" dirty="0" err="1"/>
              <a:t>dụng</a:t>
            </a:r>
            <a:r>
              <a:rPr lang="en-GB" baseline="0" dirty="0"/>
              <a:t> </a:t>
            </a:r>
            <a:r>
              <a:rPr lang="en-GB" baseline="0" dirty="0" err="1"/>
              <a:t>dụng</a:t>
            </a:r>
            <a:r>
              <a:rPr lang="en-GB" baseline="0" dirty="0"/>
              <a:t> </a:t>
            </a:r>
            <a:r>
              <a:rPr lang="en-GB" baseline="0" dirty="0" err="1"/>
              <a:t>cụ</a:t>
            </a:r>
            <a:r>
              <a:rPr lang="en-GB" baseline="0" dirty="0"/>
              <a:t> </a:t>
            </a:r>
            <a:r>
              <a:rPr lang="en-GB" baseline="0" dirty="0" err="1"/>
              <a:t>hít</a:t>
            </a:r>
            <a:r>
              <a:rPr lang="en-GB" baseline="0" dirty="0"/>
              <a:t>… </a:t>
            </a:r>
            <a:r>
              <a:rPr lang="en-GB" baseline="0" dirty="0" err="1"/>
              <a:t>thì</a:t>
            </a:r>
            <a:r>
              <a:rPr lang="en-GB" baseline="0" dirty="0"/>
              <a:t> </a:t>
            </a:r>
            <a:r>
              <a:rPr lang="en-GB" baseline="0" dirty="0" err="1"/>
              <a:t>Tiotropium</a:t>
            </a:r>
            <a:r>
              <a:rPr lang="en-GB" baseline="0" dirty="0"/>
              <a:t> </a:t>
            </a:r>
            <a:r>
              <a:rPr lang="en-GB" baseline="0" dirty="0" err="1"/>
              <a:t>respimat</a:t>
            </a:r>
            <a:r>
              <a:rPr lang="en-GB" baseline="0" dirty="0"/>
              <a:t> </a:t>
            </a:r>
            <a:r>
              <a:rPr lang="en-GB" baseline="0" dirty="0" err="1"/>
              <a:t>được</a:t>
            </a:r>
            <a:r>
              <a:rPr lang="en-GB" baseline="0" dirty="0"/>
              <a:t> </a:t>
            </a:r>
            <a:r>
              <a:rPr lang="en-GB" baseline="0" dirty="0" err="1"/>
              <a:t>khuyến</a:t>
            </a:r>
            <a:r>
              <a:rPr lang="en-GB" baseline="0" dirty="0"/>
              <a:t> </a:t>
            </a:r>
            <a:r>
              <a:rPr lang="en-GB" baseline="0" dirty="0" err="1"/>
              <a:t>cáo</a:t>
            </a:r>
            <a:r>
              <a:rPr lang="en-GB" baseline="0" dirty="0"/>
              <a:t> </a:t>
            </a:r>
            <a:r>
              <a:rPr lang="en-GB" baseline="0" dirty="0" err="1"/>
              <a:t>phối</a:t>
            </a:r>
            <a:r>
              <a:rPr lang="en-GB" baseline="0" dirty="0"/>
              <a:t> </a:t>
            </a:r>
            <a:r>
              <a:rPr lang="en-GB" baseline="0" dirty="0" err="1"/>
              <a:t>hợp</a:t>
            </a:r>
            <a:r>
              <a:rPr lang="en-GB" baseline="0" dirty="0"/>
              <a:t> </a:t>
            </a:r>
            <a:r>
              <a:rPr lang="en-GB" baseline="0" dirty="0" err="1"/>
              <a:t>trên</a:t>
            </a:r>
            <a:r>
              <a:rPr lang="en-GB" baseline="0" dirty="0"/>
              <a:t> </a:t>
            </a:r>
            <a:r>
              <a:rPr lang="en-GB" baseline="0" dirty="0" err="1"/>
              <a:t>nền</a:t>
            </a:r>
            <a:r>
              <a:rPr lang="en-GB" baseline="0" dirty="0"/>
              <a:t> ICS/LABA ở </a:t>
            </a:r>
            <a:r>
              <a:rPr lang="en-GB" baseline="0" dirty="0" err="1"/>
              <a:t>bước</a:t>
            </a:r>
            <a:r>
              <a:rPr lang="en-GB" baseline="0" dirty="0"/>
              <a:t> 4 và 5 </a:t>
            </a:r>
            <a:r>
              <a:rPr lang="en-GB" baseline="0" dirty="0" err="1"/>
              <a:t>theo</a:t>
            </a:r>
            <a:r>
              <a:rPr lang="en-GB" baseline="0" dirty="0"/>
              <a:t> GINA 2020. NC </a:t>
            </a:r>
            <a:r>
              <a:rPr lang="en-GB" baseline="0" dirty="0" err="1"/>
              <a:t>PrimoTinA</a:t>
            </a:r>
            <a:r>
              <a:rPr lang="en-GB" baseline="0" dirty="0"/>
              <a:t>-asthma </a:t>
            </a:r>
            <a:r>
              <a:rPr lang="en-GB" baseline="0" dirty="0" err="1"/>
              <a:t>đã</a:t>
            </a:r>
            <a:r>
              <a:rPr lang="en-GB" baseline="0" dirty="0"/>
              <a:t> </a:t>
            </a:r>
            <a:r>
              <a:rPr lang="en-GB" baseline="0" dirty="0" err="1"/>
              <a:t>chứng</a:t>
            </a:r>
            <a:r>
              <a:rPr lang="en-GB" baseline="0" dirty="0"/>
              <a:t> minh </a:t>
            </a:r>
            <a:r>
              <a:rPr lang="en-GB" baseline="0" dirty="0" err="1"/>
              <a:t>hiệu</a:t>
            </a:r>
            <a:r>
              <a:rPr lang="en-GB" baseline="0" dirty="0"/>
              <a:t> </a:t>
            </a:r>
            <a:r>
              <a:rPr lang="en-GB" baseline="0" dirty="0" err="1"/>
              <a:t>quả</a:t>
            </a:r>
            <a:r>
              <a:rPr lang="en-GB" baseline="0" dirty="0"/>
              <a:t> </a:t>
            </a:r>
            <a:r>
              <a:rPr lang="en-GB" baseline="0" dirty="0" err="1"/>
              <a:t>của</a:t>
            </a:r>
            <a:r>
              <a:rPr lang="en-GB" baseline="0" dirty="0"/>
              <a:t> </a:t>
            </a:r>
            <a:r>
              <a:rPr lang="en-GB" baseline="0" dirty="0" err="1"/>
              <a:t>tiotropium</a:t>
            </a:r>
            <a:r>
              <a:rPr lang="en-GB" baseline="0" dirty="0"/>
              <a:t> </a:t>
            </a:r>
            <a:r>
              <a:rPr lang="en-GB" baseline="0" dirty="0" err="1"/>
              <a:t>respimat</a:t>
            </a:r>
            <a:r>
              <a:rPr lang="en-GB" baseline="0" dirty="0"/>
              <a:t> </a:t>
            </a:r>
            <a:r>
              <a:rPr lang="en-GB" baseline="0" dirty="0" err="1"/>
              <a:t>trên</a:t>
            </a:r>
            <a:r>
              <a:rPr lang="en-GB" baseline="0" dirty="0"/>
              <a:t> BN hen </a:t>
            </a:r>
            <a:r>
              <a:rPr lang="en-GB" baseline="0" dirty="0" err="1"/>
              <a:t>trong</a:t>
            </a:r>
            <a:r>
              <a:rPr lang="en-GB" baseline="0" dirty="0"/>
              <a:t> </a:t>
            </a:r>
            <a:r>
              <a:rPr lang="en-GB" baseline="0" dirty="0" err="1"/>
              <a:t>cải</a:t>
            </a:r>
            <a:r>
              <a:rPr lang="en-GB" baseline="0" dirty="0"/>
              <a:t> </a:t>
            </a:r>
            <a:r>
              <a:rPr lang="en-GB" baseline="0" dirty="0" err="1"/>
              <a:t>thiện</a:t>
            </a:r>
            <a:r>
              <a:rPr lang="en-GB" baseline="0" dirty="0"/>
              <a:t> </a:t>
            </a:r>
            <a:r>
              <a:rPr lang="en-GB" baseline="0" dirty="0" err="1"/>
              <a:t>chức</a:t>
            </a:r>
            <a:r>
              <a:rPr lang="en-GB" baseline="0" dirty="0"/>
              <a:t> </a:t>
            </a:r>
            <a:r>
              <a:rPr lang="en-GB" baseline="0" dirty="0" err="1"/>
              <a:t>năng</a:t>
            </a:r>
            <a:r>
              <a:rPr lang="en-GB" baseline="0" dirty="0"/>
              <a:t> </a:t>
            </a:r>
            <a:r>
              <a:rPr lang="en-GB" baseline="0" dirty="0" err="1"/>
              <a:t>phổi</a:t>
            </a:r>
            <a:r>
              <a:rPr lang="en-GB" baseline="0" dirty="0"/>
              <a:t>, </a:t>
            </a:r>
            <a:r>
              <a:rPr lang="en-GB" baseline="0" dirty="0" err="1"/>
              <a:t>kiểm</a:t>
            </a:r>
            <a:r>
              <a:rPr lang="en-GB" baseline="0" dirty="0"/>
              <a:t> </a:t>
            </a:r>
            <a:r>
              <a:rPr lang="en-GB" baseline="0" dirty="0" err="1"/>
              <a:t>soát</a:t>
            </a:r>
            <a:r>
              <a:rPr lang="en-GB" baseline="0" dirty="0"/>
              <a:t> </a:t>
            </a:r>
            <a:r>
              <a:rPr lang="en-GB" baseline="0" dirty="0" err="1"/>
              <a:t>triệu</a:t>
            </a:r>
            <a:r>
              <a:rPr lang="en-GB" baseline="0" dirty="0"/>
              <a:t> </a:t>
            </a:r>
            <a:r>
              <a:rPr lang="en-GB" baseline="0" dirty="0" err="1"/>
              <a:t>chứng</a:t>
            </a:r>
            <a:r>
              <a:rPr lang="en-GB" baseline="0" dirty="0"/>
              <a:t> hen, </a:t>
            </a:r>
            <a:r>
              <a:rPr lang="en-GB" baseline="0" dirty="0" err="1"/>
              <a:t>giảm</a:t>
            </a:r>
            <a:r>
              <a:rPr lang="en-GB" baseline="0" dirty="0"/>
              <a:t> </a:t>
            </a:r>
            <a:r>
              <a:rPr lang="en-GB" baseline="0" dirty="0" err="1"/>
              <a:t>nguy</a:t>
            </a:r>
            <a:r>
              <a:rPr lang="en-GB" baseline="0" dirty="0"/>
              <a:t> </a:t>
            </a:r>
            <a:r>
              <a:rPr lang="en-GB" baseline="0" dirty="0" err="1"/>
              <a:t>cơ</a:t>
            </a:r>
            <a:r>
              <a:rPr lang="en-GB" baseline="0" dirty="0"/>
              <a:t> </a:t>
            </a:r>
            <a:r>
              <a:rPr lang="en-GB" baseline="0" dirty="0" err="1"/>
              <a:t>đợt</a:t>
            </a:r>
            <a:r>
              <a:rPr lang="en-GB" baseline="0" dirty="0"/>
              <a:t> </a:t>
            </a:r>
            <a:r>
              <a:rPr lang="en-GB" baseline="0" dirty="0" err="1"/>
              <a:t>cấp</a:t>
            </a:r>
            <a:r>
              <a:rPr lang="en-GB" baseline="0" dirty="0"/>
              <a:t> hen </a:t>
            </a:r>
            <a:r>
              <a:rPr lang="en-GB" baseline="0" dirty="0" err="1"/>
              <a:t>và</a:t>
            </a:r>
            <a:r>
              <a:rPr lang="en-GB" baseline="0" dirty="0"/>
              <a:t> </a:t>
            </a:r>
            <a:r>
              <a:rPr lang="en-GB" baseline="0" dirty="0" err="1"/>
              <a:t>đợt</a:t>
            </a:r>
            <a:r>
              <a:rPr lang="en-GB" baseline="0" dirty="0"/>
              <a:t> </a:t>
            </a:r>
            <a:r>
              <a:rPr lang="en-GB" baseline="0" dirty="0" err="1"/>
              <a:t>cấp</a:t>
            </a:r>
            <a:r>
              <a:rPr lang="en-GB" baseline="0" dirty="0"/>
              <a:t> hen </a:t>
            </a:r>
            <a:r>
              <a:rPr lang="en-GB" baseline="0" dirty="0" err="1"/>
              <a:t>nặng</a:t>
            </a:r>
            <a:r>
              <a:rPr lang="en-GB" baseline="0" dirty="0"/>
              <a:t>, </a:t>
            </a:r>
            <a:r>
              <a:rPr lang="en-GB" baseline="0" dirty="0" err="1"/>
              <a:t>và</a:t>
            </a:r>
            <a:r>
              <a:rPr lang="en-GB" baseline="0" dirty="0"/>
              <a:t> an </a:t>
            </a:r>
            <a:r>
              <a:rPr lang="en-GB" baseline="0" dirty="0" err="1"/>
              <a:t>toàn</a:t>
            </a:r>
            <a:r>
              <a:rPr lang="en-GB" baseline="0" dirty="0"/>
              <a:t> </a:t>
            </a:r>
            <a:r>
              <a:rPr lang="en-GB" baseline="0" dirty="0" err="1"/>
              <a:t>tương</a:t>
            </a:r>
            <a:r>
              <a:rPr lang="en-GB" baseline="0" dirty="0"/>
              <a:t> </a:t>
            </a:r>
            <a:r>
              <a:rPr lang="en-GB" baseline="0" dirty="0" err="1"/>
              <a:t>tự</a:t>
            </a:r>
            <a:r>
              <a:rPr lang="en-GB" baseline="0" dirty="0"/>
              <a:t> </a:t>
            </a:r>
            <a:r>
              <a:rPr lang="en-GB" baseline="0" dirty="0" err="1"/>
              <a:t>như</a:t>
            </a:r>
            <a:r>
              <a:rPr lang="en-GB" baseline="0" dirty="0"/>
              <a:t> placebo.</a:t>
            </a:r>
          </a:p>
          <a:p>
            <a:r>
              <a:rPr lang="en-GB" baseline="0" dirty="0" err="1"/>
              <a:t>Với</a:t>
            </a:r>
            <a:r>
              <a:rPr lang="en-GB" baseline="0" dirty="0"/>
              <a:t> </a:t>
            </a:r>
            <a:r>
              <a:rPr lang="en-GB" baseline="0" dirty="0" err="1"/>
              <a:t>dụng</a:t>
            </a:r>
            <a:r>
              <a:rPr lang="en-GB" baseline="0" dirty="0"/>
              <a:t> </a:t>
            </a:r>
            <a:r>
              <a:rPr lang="en-GB" baseline="0" dirty="0" err="1"/>
              <a:t>cụ</a:t>
            </a:r>
            <a:r>
              <a:rPr lang="en-GB" baseline="0" dirty="0"/>
              <a:t> </a:t>
            </a:r>
            <a:r>
              <a:rPr lang="en-GB" baseline="0" dirty="0" err="1"/>
              <a:t>phun</a:t>
            </a:r>
            <a:r>
              <a:rPr lang="en-GB" baseline="0" dirty="0"/>
              <a:t> </a:t>
            </a:r>
            <a:r>
              <a:rPr lang="en-GB" baseline="0" dirty="0" err="1"/>
              <a:t>sương</a:t>
            </a:r>
            <a:r>
              <a:rPr lang="en-GB" baseline="0" dirty="0"/>
              <a:t> </a:t>
            </a:r>
            <a:r>
              <a:rPr lang="en-GB" baseline="0" dirty="0" err="1"/>
              <a:t>hạt</a:t>
            </a:r>
            <a:r>
              <a:rPr lang="en-GB" baseline="0" dirty="0"/>
              <a:t> </a:t>
            </a:r>
            <a:r>
              <a:rPr lang="en-GB" baseline="0" dirty="0" err="1"/>
              <a:t>mịn</a:t>
            </a:r>
            <a:r>
              <a:rPr lang="en-GB" baseline="0" dirty="0"/>
              <a:t> </a:t>
            </a:r>
            <a:r>
              <a:rPr lang="en-GB" baseline="0" dirty="0" err="1"/>
              <a:t>respimate</a:t>
            </a:r>
            <a:r>
              <a:rPr lang="en-GB" baseline="0" dirty="0"/>
              <a:t>, </a:t>
            </a:r>
            <a:r>
              <a:rPr lang="en-GB" baseline="0" dirty="0" err="1"/>
              <a:t>tiotropium</a:t>
            </a:r>
            <a:r>
              <a:rPr lang="en-GB" baseline="0" dirty="0"/>
              <a:t> </a:t>
            </a:r>
            <a:r>
              <a:rPr lang="en-GB" baseline="0" dirty="0" err="1"/>
              <a:t>được</a:t>
            </a:r>
            <a:r>
              <a:rPr lang="en-GB" baseline="0" dirty="0"/>
              <a:t> </a:t>
            </a:r>
            <a:r>
              <a:rPr lang="en-GB" baseline="0" dirty="0" err="1"/>
              <a:t>phân</a:t>
            </a:r>
            <a:r>
              <a:rPr lang="en-GB" baseline="0" dirty="0"/>
              <a:t> </a:t>
            </a:r>
            <a:r>
              <a:rPr lang="en-GB" baseline="0" dirty="0" err="1"/>
              <a:t>phối</a:t>
            </a:r>
            <a:r>
              <a:rPr lang="en-GB" baseline="0" dirty="0"/>
              <a:t> </a:t>
            </a:r>
            <a:r>
              <a:rPr lang="en-GB" baseline="0" dirty="0" err="1"/>
              <a:t>sâu</a:t>
            </a:r>
            <a:r>
              <a:rPr lang="en-GB" baseline="0" dirty="0"/>
              <a:t> </a:t>
            </a:r>
            <a:r>
              <a:rPr lang="en-GB" baseline="0" dirty="0" err="1"/>
              <a:t>trong</a:t>
            </a:r>
            <a:r>
              <a:rPr lang="en-GB" baseline="0" dirty="0"/>
              <a:t> </a:t>
            </a:r>
            <a:r>
              <a:rPr lang="en-GB" baseline="0" dirty="0" err="1"/>
              <a:t>phổi</a:t>
            </a:r>
            <a:r>
              <a:rPr lang="en-GB" baseline="0" dirty="0"/>
              <a:t> </a:t>
            </a:r>
            <a:r>
              <a:rPr lang="en-GB" baseline="0" dirty="0" err="1"/>
              <a:t>giúp</a:t>
            </a:r>
            <a:r>
              <a:rPr lang="en-GB" baseline="0" dirty="0"/>
              <a:t> </a:t>
            </a:r>
            <a:r>
              <a:rPr lang="en-GB" baseline="0" dirty="0" err="1"/>
              <a:t>đảm</a:t>
            </a:r>
            <a:r>
              <a:rPr lang="en-GB" baseline="0" dirty="0"/>
              <a:t> </a:t>
            </a:r>
            <a:r>
              <a:rPr lang="en-GB" baseline="0" dirty="0" err="1"/>
              <a:t>bảo</a:t>
            </a:r>
            <a:r>
              <a:rPr lang="en-GB" baseline="0" dirty="0"/>
              <a:t> </a:t>
            </a:r>
            <a:r>
              <a:rPr lang="en-GB" baseline="0" dirty="0" err="1"/>
              <a:t>hiệu</a:t>
            </a:r>
            <a:r>
              <a:rPr lang="en-GB" baseline="0" dirty="0"/>
              <a:t> </a:t>
            </a:r>
            <a:r>
              <a:rPr lang="en-GB" baseline="0" dirty="0" err="1"/>
              <a:t>quả</a:t>
            </a:r>
            <a:r>
              <a:rPr lang="en-GB" baseline="0" dirty="0"/>
              <a:t> </a:t>
            </a:r>
            <a:r>
              <a:rPr lang="en-GB" baseline="0" dirty="0" err="1"/>
              <a:t>điều</a:t>
            </a:r>
            <a:r>
              <a:rPr lang="en-GB" baseline="0" dirty="0"/>
              <a:t> </a:t>
            </a:r>
            <a:r>
              <a:rPr lang="en-GB" baseline="0" dirty="0" err="1"/>
              <a:t>trị</a:t>
            </a:r>
            <a:r>
              <a:rPr lang="en-GB" baseline="0" dirty="0"/>
              <a:t>, </a:t>
            </a:r>
            <a:r>
              <a:rPr lang="en-GB" baseline="0" dirty="0" err="1"/>
              <a:t>bất</a:t>
            </a:r>
            <a:r>
              <a:rPr lang="en-GB" baseline="0" dirty="0"/>
              <a:t> </a:t>
            </a:r>
            <a:r>
              <a:rPr lang="en-GB" baseline="0" dirty="0" err="1"/>
              <a:t>kể</a:t>
            </a:r>
            <a:r>
              <a:rPr lang="en-GB" baseline="0" dirty="0"/>
              <a:t> </a:t>
            </a:r>
            <a:r>
              <a:rPr lang="en-GB" baseline="0" dirty="0" err="1"/>
              <a:t>lực</a:t>
            </a:r>
            <a:r>
              <a:rPr lang="en-GB" baseline="0" dirty="0"/>
              <a:t> </a:t>
            </a:r>
            <a:r>
              <a:rPr lang="en-GB" baseline="0" dirty="0" err="1"/>
              <a:t>hít</a:t>
            </a:r>
            <a:r>
              <a:rPr lang="en-GB" baseline="0" dirty="0"/>
              <a:t> </a:t>
            </a:r>
            <a:r>
              <a:rPr lang="en-GB" baseline="0" dirty="0" err="1"/>
              <a:t>của</a:t>
            </a:r>
            <a:r>
              <a:rPr lang="en-GB" baseline="0" dirty="0"/>
              <a:t> </a:t>
            </a:r>
            <a:r>
              <a:rPr lang="en-GB" baseline="0" dirty="0" err="1"/>
              <a:t>bệnh</a:t>
            </a:r>
            <a:r>
              <a:rPr lang="en-GB" baseline="0" dirty="0"/>
              <a:t> </a:t>
            </a:r>
            <a:r>
              <a:rPr lang="en-GB" baseline="0" dirty="0" err="1"/>
              <a:t>nhân</a:t>
            </a:r>
            <a:r>
              <a:rPr lang="en-GB" baseline="0" dirty="0"/>
              <a:t> </a:t>
            </a:r>
            <a:r>
              <a:rPr lang="en-GB" baseline="0" dirty="0" err="1"/>
              <a:t>với</a:t>
            </a:r>
            <a:r>
              <a:rPr lang="en-GB" baseline="0" dirty="0"/>
              <a:t> 3 </a:t>
            </a:r>
            <a:r>
              <a:rPr lang="en-GB" baseline="0" dirty="0" err="1"/>
              <a:t>bước</a:t>
            </a:r>
            <a:r>
              <a:rPr lang="en-GB" baseline="0" dirty="0"/>
              <a:t> </a:t>
            </a:r>
            <a:r>
              <a:rPr lang="en-GB" baseline="0" dirty="0" err="1"/>
              <a:t>đơn</a:t>
            </a:r>
            <a:r>
              <a:rPr lang="en-GB" baseline="0" dirty="0"/>
              <a:t> </a:t>
            </a:r>
            <a:r>
              <a:rPr lang="en-GB" baseline="0" dirty="0" err="1"/>
              <a:t>giản</a:t>
            </a:r>
            <a:r>
              <a:rPr lang="en-GB" baseline="0" dirty="0"/>
              <a:t> </a:t>
            </a:r>
            <a:r>
              <a:rPr lang="en-GB" baseline="0" dirty="0" err="1"/>
              <a:t>mỗi</a:t>
            </a:r>
            <a:r>
              <a:rPr lang="en-GB" baseline="0" dirty="0"/>
              <a:t> </a:t>
            </a:r>
            <a:r>
              <a:rPr lang="en-GB" baseline="0" dirty="0" err="1"/>
              <a:t>ngày</a:t>
            </a:r>
            <a:r>
              <a:rPr lang="en-GB" baseline="0" dirty="0"/>
              <a:t>.</a:t>
            </a:r>
          </a:p>
          <a:p>
            <a:endParaRPr lang="vi-VN"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B2EDA09-7EDD-4F77-AFDA-43A8AA98762F}" type="slidenum">
              <a:rPr kumimoji="0" lang="vi-VN"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vi-VN"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180592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Như</a:t>
            </a:r>
            <a:r>
              <a:rPr lang="en-US" baseline="0" dirty="0"/>
              <a:t> </a:t>
            </a:r>
            <a:r>
              <a:rPr lang="en-US" baseline="0" dirty="0" err="1"/>
              <a:t>các</a:t>
            </a:r>
            <a:r>
              <a:rPr lang="en-US" baseline="0" dirty="0"/>
              <a:t> </a:t>
            </a:r>
            <a:r>
              <a:rPr lang="en-US" baseline="0" dirty="0" err="1"/>
              <a:t>bác</a:t>
            </a:r>
            <a:r>
              <a:rPr lang="en-US" baseline="0" dirty="0"/>
              <a:t> </a:t>
            </a:r>
            <a:r>
              <a:rPr lang="en-US" baseline="0" dirty="0" err="1"/>
              <a:t>sĩ</a:t>
            </a:r>
            <a:r>
              <a:rPr lang="en-US" baseline="0" dirty="0"/>
              <a:t> </a:t>
            </a:r>
            <a:r>
              <a:rPr lang="en-US" baseline="0" dirty="0" err="1"/>
              <a:t>đã</a:t>
            </a:r>
            <a:r>
              <a:rPr lang="en-US" baseline="0" dirty="0"/>
              <a:t> </a:t>
            </a:r>
            <a:r>
              <a:rPr lang="en-US" baseline="0" dirty="0" err="1"/>
              <a:t>biết</a:t>
            </a:r>
            <a:r>
              <a:rPr lang="en-US" baseline="0" dirty="0"/>
              <a:t>, COPD </a:t>
            </a:r>
            <a:r>
              <a:rPr lang="en-US" baseline="0" dirty="0" err="1"/>
              <a:t>là</a:t>
            </a:r>
            <a:r>
              <a:rPr lang="en-US" baseline="0" dirty="0"/>
              <a:t> </a:t>
            </a:r>
            <a:r>
              <a:rPr lang="en-US" baseline="0" dirty="0" err="1"/>
              <a:t>một</a:t>
            </a:r>
            <a:r>
              <a:rPr lang="en-US" baseline="0" dirty="0"/>
              <a:t> </a:t>
            </a:r>
            <a:r>
              <a:rPr lang="en-US" baseline="0" dirty="0" err="1"/>
              <a:t>vấn</a:t>
            </a:r>
            <a:r>
              <a:rPr lang="en-US" baseline="0" dirty="0"/>
              <a:t> </a:t>
            </a:r>
            <a:r>
              <a:rPr lang="en-US" baseline="0" dirty="0" err="1"/>
              <a:t>đề</a:t>
            </a:r>
            <a:r>
              <a:rPr lang="en-US" baseline="0" dirty="0"/>
              <a:t> </a:t>
            </a:r>
            <a:r>
              <a:rPr lang="en-US" baseline="0" dirty="0" err="1"/>
              <a:t>toàn</a:t>
            </a:r>
            <a:r>
              <a:rPr lang="en-US" baseline="0" dirty="0"/>
              <a:t> </a:t>
            </a:r>
            <a:r>
              <a:rPr lang="en-US" baseline="0" dirty="0" err="1"/>
              <a:t>cầu</a:t>
            </a:r>
            <a:r>
              <a:rPr lang="en-US" baseline="0" dirty="0"/>
              <a:t>:</a:t>
            </a:r>
          </a:p>
          <a:p>
            <a:pPr marL="171436" indent="-171436">
              <a:buFont typeface="Arial" panose="020B0604020202020204" pitchFamily="34" charset="0"/>
              <a:buChar char="•"/>
            </a:pPr>
            <a:r>
              <a:rPr lang="en-US" baseline="0" dirty="0" err="1"/>
              <a:t>có</a:t>
            </a:r>
            <a:r>
              <a:rPr lang="en-US" baseline="0" dirty="0"/>
              <a:t> </a:t>
            </a:r>
            <a:r>
              <a:rPr lang="en-US" baseline="0" dirty="0" err="1"/>
              <a:t>khoảng</a:t>
            </a:r>
            <a:r>
              <a:rPr lang="en-US" baseline="0" dirty="0"/>
              <a:t> 384 </a:t>
            </a:r>
            <a:r>
              <a:rPr lang="en-US" baseline="0" dirty="0" err="1"/>
              <a:t>triệu</a:t>
            </a:r>
            <a:r>
              <a:rPr lang="en-US" baseline="0" dirty="0"/>
              <a:t> </a:t>
            </a:r>
            <a:r>
              <a:rPr lang="en-US" baseline="0" dirty="0" err="1"/>
              <a:t>người</a:t>
            </a:r>
            <a:r>
              <a:rPr lang="en-US" baseline="0" dirty="0"/>
              <a:t> </a:t>
            </a:r>
            <a:r>
              <a:rPr lang="en-US" baseline="0" dirty="0" err="1"/>
              <a:t>trên</a:t>
            </a:r>
            <a:r>
              <a:rPr lang="en-US" baseline="0" dirty="0"/>
              <a:t> </a:t>
            </a:r>
            <a:r>
              <a:rPr lang="en-US" baseline="0" dirty="0" err="1"/>
              <a:t>thế</a:t>
            </a:r>
            <a:r>
              <a:rPr lang="en-US" baseline="0" dirty="0"/>
              <a:t> </a:t>
            </a:r>
            <a:r>
              <a:rPr lang="en-US" baseline="0" dirty="0" err="1"/>
              <a:t>giới</a:t>
            </a:r>
            <a:r>
              <a:rPr lang="en-US" baseline="0" dirty="0"/>
              <a:t> </a:t>
            </a:r>
            <a:r>
              <a:rPr lang="en-US" baseline="0" dirty="0" err="1"/>
              <a:t>đang</a:t>
            </a:r>
            <a:r>
              <a:rPr lang="en-US" baseline="0" dirty="0"/>
              <a:t> </a:t>
            </a:r>
            <a:r>
              <a:rPr lang="en-US" baseline="0" dirty="0" err="1"/>
              <a:t>sống</a:t>
            </a:r>
            <a:r>
              <a:rPr lang="en-US" baseline="0" dirty="0"/>
              <a:t> </a:t>
            </a:r>
            <a:r>
              <a:rPr lang="en-US" baseline="0" dirty="0" err="1"/>
              <a:t>chung</a:t>
            </a:r>
            <a:r>
              <a:rPr lang="en-US" baseline="0" dirty="0"/>
              <a:t> </a:t>
            </a:r>
            <a:r>
              <a:rPr lang="en-US" baseline="0" dirty="0" err="1"/>
              <a:t>với</a:t>
            </a:r>
            <a:r>
              <a:rPr lang="en-US" baseline="0" dirty="0"/>
              <a:t> COPD. </a:t>
            </a:r>
          </a:p>
          <a:p>
            <a:pPr marL="171436" indent="-171436">
              <a:buFont typeface="Arial" panose="020B0604020202020204" pitchFamily="34" charset="0"/>
              <a:buChar char="•"/>
            </a:pPr>
            <a:endParaRPr lang="en-US" baseline="0" dirty="0"/>
          </a:p>
          <a:p>
            <a:pPr marL="171436" indent="-171436">
              <a:buFont typeface="Arial" panose="020B0604020202020204" pitchFamily="34" charset="0"/>
              <a:buChar char="•"/>
            </a:pPr>
            <a:r>
              <a:rPr lang="en-US" baseline="0" dirty="0"/>
              <a:t>Theo </a:t>
            </a:r>
            <a:r>
              <a:rPr lang="en-US" baseline="0" dirty="0" err="1"/>
              <a:t>thống</a:t>
            </a:r>
            <a:r>
              <a:rPr lang="en-US" baseline="0" dirty="0"/>
              <a:t> </a:t>
            </a:r>
            <a:r>
              <a:rPr lang="en-US" baseline="0" dirty="0" err="1"/>
              <a:t>kê</a:t>
            </a:r>
            <a:r>
              <a:rPr lang="en-US" baseline="0" dirty="0"/>
              <a:t> </a:t>
            </a:r>
            <a:r>
              <a:rPr lang="en-US" baseline="0" dirty="0" err="1"/>
              <a:t>của</a:t>
            </a:r>
            <a:r>
              <a:rPr lang="en-US" baseline="0" dirty="0"/>
              <a:t> </a:t>
            </a:r>
            <a:r>
              <a:rPr lang="en-US" baseline="0" dirty="0" err="1"/>
              <a:t>tổ</a:t>
            </a:r>
            <a:r>
              <a:rPr lang="en-US" baseline="0" dirty="0"/>
              <a:t> </a:t>
            </a:r>
            <a:r>
              <a:rPr lang="en-US" baseline="0" dirty="0" err="1"/>
              <a:t>chức</a:t>
            </a:r>
            <a:r>
              <a:rPr lang="en-US" baseline="0" dirty="0"/>
              <a:t> y </a:t>
            </a:r>
            <a:r>
              <a:rPr lang="en-US" baseline="0" dirty="0" err="1"/>
              <a:t>tế</a:t>
            </a:r>
            <a:r>
              <a:rPr lang="en-US" baseline="0" dirty="0"/>
              <a:t> </a:t>
            </a:r>
            <a:r>
              <a:rPr lang="en-US" baseline="0" dirty="0" err="1"/>
              <a:t>thế</a:t>
            </a:r>
            <a:r>
              <a:rPr lang="en-US" baseline="0" dirty="0"/>
              <a:t> </a:t>
            </a:r>
            <a:r>
              <a:rPr lang="en-US" baseline="0" dirty="0" err="1"/>
              <a:t>giới</a:t>
            </a:r>
            <a:r>
              <a:rPr lang="en-US" baseline="0" dirty="0"/>
              <a:t> (WHO) </a:t>
            </a:r>
            <a:r>
              <a:rPr lang="en-US" baseline="0" dirty="0" err="1"/>
              <a:t>thì</a:t>
            </a:r>
            <a:r>
              <a:rPr lang="en-US" baseline="0" dirty="0"/>
              <a:t> </a:t>
            </a:r>
            <a:r>
              <a:rPr lang="en-US" baseline="0" dirty="0" err="1"/>
              <a:t>mỗi</a:t>
            </a:r>
            <a:r>
              <a:rPr lang="en-US" baseline="0" dirty="0"/>
              <a:t> 10 </a:t>
            </a:r>
            <a:r>
              <a:rPr lang="en-US" baseline="0" dirty="0" err="1"/>
              <a:t>giây</a:t>
            </a:r>
            <a:r>
              <a:rPr lang="en-US" baseline="0" dirty="0"/>
              <a:t> </a:t>
            </a:r>
            <a:r>
              <a:rPr lang="en-US" baseline="0" dirty="0" err="1"/>
              <a:t>là</a:t>
            </a:r>
            <a:r>
              <a:rPr lang="en-US" baseline="0" dirty="0"/>
              <a:t> </a:t>
            </a:r>
            <a:r>
              <a:rPr lang="en-US" baseline="0" dirty="0" err="1"/>
              <a:t>có</a:t>
            </a:r>
            <a:r>
              <a:rPr lang="en-US" baseline="0" dirty="0"/>
              <a:t> 1 </a:t>
            </a:r>
            <a:r>
              <a:rPr lang="en-US" baseline="0" dirty="0" err="1"/>
              <a:t>người</a:t>
            </a:r>
            <a:r>
              <a:rPr lang="en-US" baseline="0" dirty="0"/>
              <a:t> </a:t>
            </a:r>
            <a:r>
              <a:rPr lang="en-US" baseline="0" dirty="0" err="1"/>
              <a:t>tử</a:t>
            </a:r>
            <a:r>
              <a:rPr lang="en-US" baseline="0" dirty="0"/>
              <a:t> </a:t>
            </a:r>
            <a:r>
              <a:rPr lang="en-US" baseline="0" dirty="0" err="1"/>
              <a:t>vong</a:t>
            </a:r>
            <a:r>
              <a:rPr lang="en-US" baseline="0" dirty="0"/>
              <a:t> do COPD, </a:t>
            </a:r>
          </a:p>
          <a:p>
            <a:pPr marL="171436" indent="-171436">
              <a:buFont typeface="Arial" panose="020B0604020202020204" pitchFamily="34" charset="0"/>
              <a:buChar char="•"/>
            </a:pPr>
            <a:endParaRPr lang="en-US" baseline="0" dirty="0"/>
          </a:p>
          <a:p>
            <a:pPr marL="171436" indent="-171436">
              <a:buFont typeface="Arial" panose="020B0604020202020204" pitchFamily="34" charset="0"/>
              <a:buChar char="•"/>
            </a:pPr>
            <a:r>
              <a:rPr lang="en-US" baseline="0" dirty="0" err="1"/>
              <a:t>điều</a:t>
            </a:r>
            <a:r>
              <a:rPr lang="en-US" baseline="0" dirty="0"/>
              <a:t> </a:t>
            </a:r>
            <a:r>
              <a:rPr lang="en-US" baseline="0" dirty="0" err="1"/>
              <a:t>này</a:t>
            </a:r>
            <a:r>
              <a:rPr lang="en-US" baseline="0" dirty="0"/>
              <a:t> </a:t>
            </a:r>
            <a:r>
              <a:rPr lang="en-US" baseline="0" dirty="0" err="1"/>
              <a:t>đồng</a:t>
            </a:r>
            <a:r>
              <a:rPr lang="en-US" baseline="0" dirty="0"/>
              <a:t> </a:t>
            </a:r>
            <a:r>
              <a:rPr lang="en-US" baseline="0" dirty="0" err="1"/>
              <a:t>nghĩa</a:t>
            </a:r>
            <a:r>
              <a:rPr lang="en-US" baseline="0" dirty="0"/>
              <a:t> </a:t>
            </a:r>
            <a:r>
              <a:rPr lang="en-US" baseline="0" dirty="0" err="1"/>
              <a:t>có</a:t>
            </a:r>
            <a:r>
              <a:rPr lang="en-US" baseline="0" dirty="0"/>
              <a:t> </a:t>
            </a:r>
            <a:r>
              <a:rPr lang="en-US" baseline="0" dirty="0" err="1"/>
              <a:t>khoảng</a:t>
            </a:r>
            <a:r>
              <a:rPr lang="en-US" baseline="0" dirty="0"/>
              <a:t> 3tr </a:t>
            </a:r>
            <a:r>
              <a:rPr lang="en-US" baseline="0" dirty="0" err="1"/>
              <a:t>người</a:t>
            </a:r>
            <a:r>
              <a:rPr lang="en-US" baseline="0" dirty="0"/>
              <a:t> </a:t>
            </a:r>
            <a:r>
              <a:rPr lang="en-US" baseline="0" dirty="0" err="1"/>
              <a:t>tử</a:t>
            </a:r>
            <a:r>
              <a:rPr lang="en-US" baseline="0" dirty="0"/>
              <a:t> </a:t>
            </a:r>
            <a:r>
              <a:rPr lang="en-US" baseline="0" dirty="0" err="1"/>
              <a:t>vong</a:t>
            </a:r>
            <a:r>
              <a:rPr lang="en-US" baseline="0" dirty="0"/>
              <a:t> do COPD </a:t>
            </a:r>
            <a:r>
              <a:rPr lang="en-US" baseline="0" dirty="0" err="1"/>
              <a:t>hàng</a:t>
            </a:r>
            <a:r>
              <a:rPr lang="en-US" baseline="0" dirty="0"/>
              <a:t> </a:t>
            </a:r>
            <a:r>
              <a:rPr lang="en-US" baseline="0" dirty="0" err="1"/>
              <a:t>năm</a:t>
            </a:r>
            <a:r>
              <a:rPr lang="en-US" baseline="0" dirty="0"/>
              <a:t> </a:t>
            </a:r>
            <a:r>
              <a:rPr lang="en-US" baseline="0" dirty="0" err="1"/>
              <a:t>và</a:t>
            </a:r>
            <a:r>
              <a:rPr lang="en-US" baseline="0" dirty="0"/>
              <a:t> </a:t>
            </a:r>
            <a:r>
              <a:rPr lang="en-US" baseline="0" dirty="0" err="1"/>
              <a:t>cũng</a:t>
            </a:r>
            <a:r>
              <a:rPr lang="en-US" baseline="0" dirty="0"/>
              <a:t> </a:t>
            </a:r>
            <a:r>
              <a:rPr lang="en-US" baseline="0" dirty="0" err="1"/>
              <a:t>chính</a:t>
            </a:r>
            <a:r>
              <a:rPr lang="en-US" baseline="0" dirty="0"/>
              <a:t> </a:t>
            </a:r>
            <a:r>
              <a:rPr lang="en-US" baseline="0" dirty="0" err="1"/>
              <a:t>lý</a:t>
            </a:r>
            <a:r>
              <a:rPr lang="en-US" baseline="0" dirty="0"/>
              <a:t> do </a:t>
            </a:r>
            <a:r>
              <a:rPr lang="en-US" baseline="0" dirty="0" err="1"/>
              <a:t>này</a:t>
            </a:r>
            <a:r>
              <a:rPr lang="en-US" baseline="0" dirty="0"/>
              <a:t>, COPD </a:t>
            </a:r>
            <a:r>
              <a:rPr lang="en-US" baseline="0" dirty="0" err="1"/>
              <a:t>là</a:t>
            </a:r>
            <a:r>
              <a:rPr lang="en-US" baseline="0" dirty="0"/>
              <a:t> </a:t>
            </a:r>
            <a:r>
              <a:rPr lang="en-US" baseline="0" dirty="0" err="1"/>
              <a:t>nguyên</a:t>
            </a:r>
            <a:r>
              <a:rPr lang="en-US" baseline="0" dirty="0"/>
              <a:t> </a:t>
            </a:r>
            <a:r>
              <a:rPr lang="en-US" baseline="0" dirty="0" err="1"/>
              <a:t>nhân</a:t>
            </a:r>
            <a:r>
              <a:rPr lang="en-US" baseline="0" dirty="0"/>
              <a:t> </a:t>
            </a:r>
            <a:r>
              <a:rPr lang="en-US" baseline="0" dirty="0" err="1"/>
              <a:t>gây</a:t>
            </a:r>
            <a:r>
              <a:rPr lang="en-US" baseline="0" dirty="0"/>
              <a:t> </a:t>
            </a:r>
            <a:r>
              <a:rPr lang="en-US" baseline="0" dirty="0" err="1"/>
              <a:t>tử</a:t>
            </a:r>
            <a:r>
              <a:rPr lang="en-US" baseline="0" dirty="0"/>
              <a:t> </a:t>
            </a:r>
            <a:r>
              <a:rPr lang="en-US" baseline="0" dirty="0" err="1"/>
              <a:t>vong</a:t>
            </a:r>
            <a:r>
              <a:rPr lang="en-US" baseline="0" dirty="0"/>
              <a:t> </a:t>
            </a:r>
            <a:r>
              <a:rPr lang="en-US" baseline="0" dirty="0" err="1"/>
              <a:t>hàng</a:t>
            </a:r>
            <a:r>
              <a:rPr lang="en-US" baseline="0" dirty="0"/>
              <a:t> </a:t>
            </a:r>
            <a:r>
              <a:rPr lang="en-US" baseline="0" dirty="0" err="1"/>
              <a:t>thứ</a:t>
            </a:r>
            <a:r>
              <a:rPr lang="en-US" baseline="0" dirty="0"/>
              <a:t> 3 </a:t>
            </a:r>
            <a:r>
              <a:rPr lang="en-US" baseline="0" dirty="0" err="1"/>
              <a:t>thế</a:t>
            </a:r>
            <a:r>
              <a:rPr lang="en-US" baseline="0" dirty="0"/>
              <a:t> </a:t>
            </a:r>
            <a:r>
              <a:rPr lang="en-US" baseline="0" dirty="0" err="1"/>
              <a:t>giới</a:t>
            </a:r>
            <a:r>
              <a:rPr lang="en-US" baseline="0" dirty="0"/>
              <a:t>.</a:t>
            </a:r>
            <a:endParaRPr lang="en-US" dirty="0"/>
          </a:p>
        </p:txBody>
      </p:sp>
      <p:sp>
        <p:nvSpPr>
          <p:cNvPr id="4" name="Slide Number Placeholder 3"/>
          <p:cNvSpPr>
            <a:spLocks noGrp="1"/>
          </p:cNvSpPr>
          <p:nvPr>
            <p:ph type="sldNum" sz="quarter" idx="10"/>
          </p:nvPr>
        </p:nvSpPr>
        <p:spPr/>
        <p:txBody>
          <a:bodyPr/>
          <a:lstStyle/>
          <a:p>
            <a:fld id="{4AC0D093-1049-4F31-9ACA-BDB8D1A84B96}" type="slidenum">
              <a:rPr lang="en-US" smtClean="0"/>
              <a:t>116</a:t>
            </a:fld>
            <a:endParaRPr lang="en-US"/>
          </a:p>
        </p:txBody>
      </p:sp>
      <p:sp>
        <p:nvSpPr>
          <p:cNvPr id="5" name="Date Placeholder 4"/>
          <p:cNvSpPr>
            <a:spLocks noGrp="1"/>
          </p:cNvSpPr>
          <p:nvPr>
            <p:ph type="dt" idx="11"/>
          </p:nvPr>
        </p:nvSpPr>
        <p:spPr/>
        <p:txBody>
          <a:bodyPr/>
          <a:lstStyle/>
          <a:p>
            <a:fld id="{E2582621-D608-4D0F-B614-DB5D62BF1B80}" type="datetime1">
              <a:rPr lang="en-US" smtClean="0"/>
              <a:t>2/27/2023</a:t>
            </a:fld>
            <a:endParaRPr lang="en-US"/>
          </a:p>
        </p:txBody>
      </p:sp>
      <p:sp>
        <p:nvSpPr>
          <p:cNvPr id="7" name="Header Placeholder 6"/>
          <p:cNvSpPr>
            <a:spLocks noGrp="1"/>
          </p:cNvSpPr>
          <p:nvPr>
            <p:ph type="hdr" sz="quarter" idx="12"/>
          </p:nvPr>
        </p:nvSpPr>
        <p:spPr/>
        <p:txBody>
          <a:bodyPr/>
          <a:lstStyle/>
          <a:p>
            <a:r>
              <a:rPr lang="en-US"/>
              <a:t>For internal training only</a:t>
            </a:r>
          </a:p>
        </p:txBody>
      </p:sp>
    </p:spTree>
    <p:extLst>
      <p:ext uri="{BB962C8B-B14F-4D97-AF65-F5344CB8AC3E}">
        <p14:creationId xmlns:p14="http://schemas.microsoft.com/office/powerpoint/2010/main" val="174609818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err="1"/>
              <a:t>Tình</a:t>
            </a:r>
            <a:r>
              <a:rPr lang="en-US" baseline="0" dirty="0"/>
              <a:t> </a:t>
            </a:r>
            <a:r>
              <a:rPr lang="en-US" baseline="0" dirty="0" err="1"/>
              <a:t>hình</a:t>
            </a:r>
            <a:r>
              <a:rPr lang="en-US" baseline="0" dirty="0"/>
              <a:t> </a:t>
            </a:r>
            <a:r>
              <a:rPr lang="en-US" baseline="0" dirty="0" err="1"/>
              <a:t>tại</a:t>
            </a:r>
            <a:r>
              <a:rPr lang="en-US" baseline="0" dirty="0"/>
              <a:t> </a:t>
            </a:r>
            <a:r>
              <a:rPr lang="en-US" baseline="0" dirty="0" err="1"/>
              <a:t>Việt</a:t>
            </a:r>
            <a:r>
              <a:rPr lang="en-US" baseline="0" dirty="0"/>
              <a:t> Nam </a:t>
            </a:r>
            <a:r>
              <a:rPr lang="en-US" baseline="0" dirty="0" err="1"/>
              <a:t>như</a:t>
            </a:r>
            <a:r>
              <a:rPr lang="en-US" baseline="0" dirty="0"/>
              <a:t> </a:t>
            </a:r>
            <a:r>
              <a:rPr lang="en-US" baseline="0" dirty="0" err="1"/>
              <a:t>thế</a:t>
            </a:r>
            <a:r>
              <a:rPr lang="en-US" baseline="0" dirty="0"/>
              <a:t> </a:t>
            </a:r>
            <a:r>
              <a:rPr lang="en-US" baseline="0" dirty="0" err="1"/>
              <a:t>nào</a:t>
            </a:r>
            <a:r>
              <a:rPr lang="en-US" baseline="0" dirty="0"/>
              <a:t>. </a:t>
            </a:r>
            <a:r>
              <a:rPr lang="en-US" baseline="0" dirty="0" err="1"/>
              <a:t>Số</a:t>
            </a:r>
            <a:r>
              <a:rPr lang="en-US" baseline="0" dirty="0"/>
              <a:t> </a:t>
            </a:r>
            <a:r>
              <a:rPr lang="en-US" baseline="0" dirty="0" err="1"/>
              <a:t>liệu</a:t>
            </a:r>
            <a:r>
              <a:rPr lang="en-US" baseline="0" dirty="0"/>
              <a:t> </a:t>
            </a:r>
            <a:r>
              <a:rPr lang="en-US" baseline="0" dirty="0" err="1"/>
              <a:t>công</a:t>
            </a:r>
            <a:r>
              <a:rPr lang="en-US" baseline="0" dirty="0"/>
              <a:t> </a:t>
            </a:r>
            <a:r>
              <a:rPr lang="en-US" baseline="0" dirty="0" err="1"/>
              <a:t>bố</a:t>
            </a:r>
            <a:r>
              <a:rPr lang="en-US" baseline="0" dirty="0"/>
              <a:t> </a:t>
            </a:r>
            <a:r>
              <a:rPr lang="en-US" baseline="0" dirty="0" err="1"/>
              <a:t>của</a:t>
            </a:r>
            <a:r>
              <a:rPr lang="en-US" baseline="0" dirty="0"/>
              <a:t> WHO, </a:t>
            </a:r>
            <a:r>
              <a:rPr lang="en-US" baseline="0" dirty="0" err="1"/>
              <a:t>thì</a:t>
            </a:r>
            <a:r>
              <a:rPr lang="en-US" baseline="0" dirty="0"/>
              <a:t> </a:t>
            </a:r>
            <a:r>
              <a:rPr lang="en-US" baseline="0" dirty="0" err="1"/>
              <a:t>trong</a:t>
            </a:r>
            <a:r>
              <a:rPr lang="en-US" baseline="0" dirty="0"/>
              <a:t> </a:t>
            </a:r>
            <a:r>
              <a:rPr lang="en-US" baseline="0" dirty="0" err="1"/>
              <a:t>năm</a:t>
            </a:r>
            <a:r>
              <a:rPr lang="en-US" baseline="0" dirty="0"/>
              <a:t> 2012, COPD </a:t>
            </a:r>
            <a:r>
              <a:rPr lang="en-US" baseline="0" dirty="0" err="1"/>
              <a:t>là</a:t>
            </a:r>
            <a:r>
              <a:rPr lang="en-US" baseline="0" dirty="0"/>
              <a:t> </a:t>
            </a:r>
            <a:r>
              <a:rPr lang="en-US" baseline="0" dirty="0" err="1"/>
              <a:t>nguyên</a:t>
            </a:r>
            <a:r>
              <a:rPr lang="en-US" baseline="0" dirty="0"/>
              <a:t> </a:t>
            </a:r>
            <a:r>
              <a:rPr lang="en-US" baseline="0" dirty="0" err="1"/>
              <a:t>nhân</a:t>
            </a:r>
            <a:r>
              <a:rPr lang="en-US" baseline="0" dirty="0"/>
              <a:t> </a:t>
            </a:r>
            <a:r>
              <a:rPr lang="en-US" baseline="0" dirty="0" err="1"/>
              <a:t>gây</a:t>
            </a:r>
            <a:r>
              <a:rPr lang="en-US" baseline="0" dirty="0"/>
              <a:t> </a:t>
            </a:r>
            <a:r>
              <a:rPr lang="en-US" baseline="0" dirty="0" err="1"/>
              <a:t>tử</a:t>
            </a:r>
            <a:r>
              <a:rPr lang="en-US" baseline="0" dirty="0"/>
              <a:t> </a:t>
            </a:r>
            <a:r>
              <a:rPr lang="en-US" baseline="0" dirty="0" err="1"/>
              <a:t>vong</a:t>
            </a:r>
            <a:r>
              <a:rPr lang="en-US" baseline="0" dirty="0"/>
              <a:t> </a:t>
            </a:r>
            <a:r>
              <a:rPr lang="en-US" baseline="0" dirty="0" err="1"/>
              <a:t>hàng</a:t>
            </a:r>
            <a:r>
              <a:rPr lang="en-US" baseline="0" dirty="0"/>
              <a:t> </a:t>
            </a:r>
            <a:r>
              <a:rPr lang="en-US" baseline="0" dirty="0" err="1"/>
              <a:t>thứ</a:t>
            </a:r>
            <a:r>
              <a:rPr lang="en-US" baseline="0" dirty="0"/>
              <a:t> 3 </a:t>
            </a:r>
            <a:r>
              <a:rPr lang="en-US" baseline="0" dirty="0" err="1"/>
              <a:t>chỉ</a:t>
            </a:r>
            <a:r>
              <a:rPr lang="en-US" baseline="0" dirty="0"/>
              <a:t> </a:t>
            </a:r>
            <a:r>
              <a:rPr lang="en-US" baseline="0" dirty="0" err="1"/>
              <a:t>sau</a:t>
            </a:r>
            <a:r>
              <a:rPr lang="en-US" baseline="0" dirty="0"/>
              <a:t> </a:t>
            </a:r>
            <a:r>
              <a:rPr lang="en-US" baseline="0" dirty="0" err="1"/>
              <a:t>đột</a:t>
            </a:r>
            <a:r>
              <a:rPr lang="en-US" baseline="0" dirty="0"/>
              <a:t> </a:t>
            </a:r>
            <a:r>
              <a:rPr lang="en-US" baseline="0" dirty="0" err="1"/>
              <a:t>quỵ</a:t>
            </a:r>
            <a:r>
              <a:rPr lang="en-US" baseline="0" dirty="0"/>
              <a:t> </a:t>
            </a:r>
            <a:r>
              <a:rPr lang="en-US" baseline="0" dirty="0" err="1"/>
              <a:t>và</a:t>
            </a:r>
            <a:r>
              <a:rPr lang="en-US" baseline="0" dirty="0"/>
              <a:t> </a:t>
            </a:r>
            <a:r>
              <a:rPr lang="en-US" baseline="0" dirty="0" err="1"/>
              <a:t>thiếu</a:t>
            </a:r>
            <a:r>
              <a:rPr lang="en-US" baseline="0" dirty="0"/>
              <a:t> </a:t>
            </a:r>
            <a:r>
              <a:rPr lang="en-US" baseline="0" dirty="0" err="1"/>
              <a:t>máu</a:t>
            </a:r>
            <a:r>
              <a:rPr lang="en-US" baseline="0" dirty="0"/>
              <a:t> </a:t>
            </a:r>
            <a:r>
              <a:rPr lang="en-US" baseline="0" dirty="0" err="1"/>
              <a:t>cục</a:t>
            </a:r>
            <a:r>
              <a:rPr lang="en-US" baseline="0" dirty="0"/>
              <a:t> </a:t>
            </a:r>
            <a:r>
              <a:rPr lang="en-US" baseline="0" dirty="0" err="1"/>
              <a:t>bộ</a:t>
            </a:r>
            <a:endParaRPr lang="en-US" baseline="0" dirty="0"/>
          </a:p>
          <a:p>
            <a:endParaRPr lang="en-US" baseline="0" dirty="0"/>
          </a:p>
          <a:p>
            <a:r>
              <a:rPr lang="en-US" baseline="0" dirty="0" err="1"/>
              <a:t>Có</a:t>
            </a:r>
            <a:r>
              <a:rPr lang="en-US" baseline="0" dirty="0"/>
              <a:t> </a:t>
            </a:r>
            <a:r>
              <a:rPr lang="en-US" baseline="0" dirty="0" err="1"/>
              <a:t>khoảng</a:t>
            </a:r>
            <a:r>
              <a:rPr lang="en-US" baseline="0" dirty="0"/>
              <a:t> 25 </a:t>
            </a:r>
            <a:r>
              <a:rPr lang="en-US" baseline="0" dirty="0" err="1"/>
              <a:t>ngàn</a:t>
            </a:r>
            <a:r>
              <a:rPr lang="en-US" baseline="0" dirty="0"/>
              <a:t> </a:t>
            </a:r>
            <a:r>
              <a:rPr lang="en-US" baseline="0" dirty="0" err="1"/>
              <a:t>người</a:t>
            </a:r>
            <a:r>
              <a:rPr lang="en-US" baseline="0" dirty="0"/>
              <a:t> </a:t>
            </a:r>
            <a:r>
              <a:rPr lang="en-US" baseline="0" dirty="0" err="1"/>
              <a:t>tử</a:t>
            </a:r>
            <a:r>
              <a:rPr lang="en-US" baseline="0" dirty="0"/>
              <a:t> </a:t>
            </a:r>
            <a:r>
              <a:rPr lang="en-US" baseline="0" dirty="0" err="1"/>
              <a:t>vong</a:t>
            </a:r>
            <a:r>
              <a:rPr lang="en-US" baseline="0" dirty="0"/>
              <a:t> do COPD, </a:t>
            </a:r>
            <a:r>
              <a:rPr lang="en-US" baseline="0" dirty="0" err="1"/>
              <a:t>nhiều</a:t>
            </a:r>
            <a:r>
              <a:rPr lang="en-US" baseline="0" dirty="0"/>
              <a:t> </a:t>
            </a:r>
            <a:r>
              <a:rPr lang="en-US" baseline="0" dirty="0" err="1"/>
              <a:t>hơn</a:t>
            </a:r>
            <a:r>
              <a:rPr lang="en-US" baseline="0" dirty="0"/>
              <a:t> </a:t>
            </a:r>
            <a:r>
              <a:rPr lang="en-US" baseline="0" dirty="0" err="1"/>
              <a:t>số</a:t>
            </a:r>
            <a:r>
              <a:rPr lang="en-US" baseline="0" dirty="0"/>
              <a:t> </a:t>
            </a:r>
            <a:r>
              <a:rPr lang="en-US" baseline="0" dirty="0" err="1"/>
              <a:t>người</a:t>
            </a:r>
            <a:r>
              <a:rPr lang="en-US" baseline="0" dirty="0"/>
              <a:t> </a:t>
            </a:r>
            <a:r>
              <a:rPr lang="en-US" baseline="0" dirty="0" err="1"/>
              <a:t>tử</a:t>
            </a:r>
            <a:r>
              <a:rPr lang="en-US" baseline="0" dirty="0"/>
              <a:t> </a:t>
            </a:r>
            <a:r>
              <a:rPr lang="en-US" baseline="0" dirty="0" err="1"/>
              <a:t>vong</a:t>
            </a:r>
            <a:r>
              <a:rPr lang="en-US" baseline="0" dirty="0"/>
              <a:t> do tai </a:t>
            </a:r>
            <a:r>
              <a:rPr lang="en-US" baseline="0" dirty="0" err="1"/>
              <a:t>nạn</a:t>
            </a:r>
            <a:r>
              <a:rPr lang="en-US" baseline="0" dirty="0"/>
              <a:t> </a:t>
            </a:r>
            <a:r>
              <a:rPr lang="en-US" baseline="0" dirty="0" err="1"/>
              <a:t>giao</a:t>
            </a:r>
            <a:r>
              <a:rPr lang="en-US" baseline="0" dirty="0"/>
              <a:t> </a:t>
            </a:r>
            <a:r>
              <a:rPr lang="en-US" baseline="0" dirty="0" err="1"/>
              <a:t>thông</a:t>
            </a:r>
            <a:r>
              <a:rPr lang="en-US" baseline="0" dirty="0"/>
              <a:t>, </a:t>
            </a:r>
            <a:r>
              <a:rPr lang="en-US" baseline="0" dirty="0" err="1"/>
              <a:t>tuy</a:t>
            </a:r>
            <a:r>
              <a:rPr lang="en-US" baseline="0" dirty="0"/>
              <a:t> </a:t>
            </a:r>
            <a:r>
              <a:rPr lang="en-US" baseline="0" dirty="0" err="1"/>
              <a:t>nhiên</a:t>
            </a:r>
            <a:r>
              <a:rPr lang="en-US" baseline="0" dirty="0"/>
              <a:t>, </a:t>
            </a:r>
            <a:r>
              <a:rPr lang="en-US" baseline="0" dirty="0" err="1"/>
              <a:t>nhận</a:t>
            </a:r>
            <a:r>
              <a:rPr lang="en-US" baseline="0" dirty="0"/>
              <a:t> </a:t>
            </a:r>
            <a:r>
              <a:rPr lang="en-US" baseline="0" dirty="0" err="1"/>
              <a:t>thức</a:t>
            </a:r>
            <a:r>
              <a:rPr lang="en-US" baseline="0" dirty="0"/>
              <a:t> </a:t>
            </a:r>
            <a:r>
              <a:rPr lang="en-US" baseline="0" dirty="0" err="1"/>
              <a:t>về</a:t>
            </a:r>
            <a:r>
              <a:rPr lang="en-US" baseline="0" dirty="0"/>
              <a:t> </a:t>
            </a:r>
            <a:r>
              <a:rPr lang="en-US" baseline="0" dirty="0" err="1"/>
              <a:t>tầm</a:t>
            </a:r>
            <a:r>
              <a:rPr lang="en-US" baseline="0" dirty="0"/>
              <a:t> </a:t>
            </a:r>
            <a:r>
              <a:rPr lang="en-US" baseline="0" dirty="0" err="1"/>
              <a:t>ảnh</a:t>
            </a:r>
            <a:r>
              <a:rPr lang="en-US" baseline="0" dirty="0"/>
              <a:t> </a:t>
            </a:r>
            <a:r>
              <a:rPr lang="en-US" baseline="0" dirty="0" err="1"/>
              <a:t>hưởng</a:t>
            </a:r>
            <a:r>
              <a:rPr lang="en-US" baseline="0" dirty="0"/>
              <a:t> </a:t>
            </a:r>
            <a:r>
              <a:rPr lang="en-US" baseline="0" dirty="0" err="1"/>
              <a:t>của</a:t>
            </a:r>
            <a:r>
              <a:rPr lang="en-US" baseline="0" dirty="0"/>
              <a:t> COPD </a:t>
            </a:r>
            <a:r>
              <a:rPr lang="en-US" baseline="0" dirty="0" err="1"/>
              <a:t>lên</a:t>
            </a:r>
            <a:r>
              <a:rPr lang="en-US" baseline="0" dirty="0"/>
              <a:t> </a:t>
            </a:r>
            <a:r>
              <a:rPr lang="en-US" baseline="0" dirty="0" err="1"/>
              <a:t>cộng</a:t>
            </a:r>
            <a:r>
              <a:rPr lang="en-US" baseline="0" dirty="0"/>
              <a:t> </a:t>
            </a:r>
            <a:r>
              <a:rPr lang="en-US" baseline="0" dirty="0" err="1"/>
              <a:t>đồng</a:t>
            </a:r>
            <a:r>
              <a:rPr lang="en-US" baseline="0" dirty="0"/>
              <a:t> </a:t>
            </a:r>
            <a:r>
              <a:rPr lang="en-US" baseline="0" dirty="0" err="1"/>
              <a:t>thực</a:t>
            </a:r>
            <a:r>
              <a:rPr lang="en-US" baseline="0" dirty="0"/>
              <a:t> </a:t>
            </a:r>
            <a:r>
              <a:rPr lang="en-US" baseline="0" dirty="0" err="1"/>
              <a:t>sự</a:t>
            </a:r>
            <a:r>
              <a:rPr lang="en-US" baseline="0" dirty="0"/>
              <a:t> </a:t>
            </a:r>
            <a:r>
              <a:rPr lang="en-US" baseline="0" dirty="0" err="1"/>
              <a:t>chưa</a:t>
            </a:r>
            <a:r>
              <a:rPr lang="en-US" baseline="0" dirty="0"/>
              <a:t> </a:t>
            </a:r>
            <a:r>
              <a:rPr lang="en-US" baseline="0" dirty="0" err="1"/>
              <a:t>được</a:t>
            </a:r>
            <a:r>
              <a:rPr lang="en-US" baseline="0" dirty="0"/>
              <a:t> </a:t>
            </a:r>
            <a:r>
              <a:rPr lang="en-US" baseline="0" dirty="0" err="1"/>
              <a:t>chú</a:t>
            </a:r>
            <a:r>
              <a:rPr lang="en-US" baseline="0" dirty="0"/>
              <a:t> ý </a:t>
            </a:r>
            <a:r>
              <a:rPr lang="en-US" baseline="0" dirty="0" err="1"/>
              <a:t>nhiều</a:t>
            </a:r>
            <a:r>
              <a:rPr lang="en-US" baseline="0" dirty="0"/>
              <a:t>.</a:t>
            </a:r>
            <a:endParaRPr lang="en-US" dirty="0"/>
          </a:p>
        </p:txBody>
      </p:sp>
      <p:sp>
        <p:nvSpPr>
          <p:cNvPr id="4" name="Slide Number Placeholder 3"/>
          <p:cNvSpPr>
            <a:spLocks noGrp="1"/>
          </p:cNvSpPr>
          <p:nvPr>
            <p:ph type="sldNum" sz="quarter" idx="10"/>
          </p:nvPr>
        </p:nvSpPr>
        <p:spPr/>
        <p:txBody>
          <a:bodyPr/>
          <a:lstStyle/>
          <a:p>
            <a:fld id="{4AC0D093-1049-4F31-9ACA-BDB8D1A84B96}" type="slidenum">
              <a:rPr lang="en-US" smtClean="0"/>
              <a:t>118</a:t>
            </a:fld>
            <a:endParaRPr lang="en-US"/>
          </a:p>
        </p:txBody>
      </p:sp>
      <p:sp>
        <p:nvSpPr>
          <p:cNvPr id="5" name="Date Placeholder 4"/>
          <p:cNvSpPr>
            <a:spLocks noGrp="1"/>
          </p:cNvSpPr>
          <p:nvPr>
            <p:ph type="dt" idx="11"/>
          </p:nvPr>
        </p:nvSpPr>
        <p:spPr/>
        <p:txBody>
          <a:bodyPr/>
          <a:lstStyle/>
          <a:p>
            <a:fld id="{6BD99AF5-C3D4-4166-A3C9-B939B88EB5B8}" type="datetime1">
              <a:rPr lang="en-US" smtClean="0"/>
              <a:t>2/27/2023</a:t>
            </a:fld>
            <a:endParaRPr lang="en-US"/>
          </a:p>
        </p:txBody>
      </p:sp>
      <p:sp>
        <p:nvSpPr>
          <p:cNvPr id="7" name="Header Placeholder 6"/>
          <p:cNvSpPr>
            <a:spLocks noGrp="1"/>
          </p:cNvSpPr>
          <p:nvPr>
            <p:ph type="hdr" sz="quarter" idx="12"/>
          </p:nvPr>
        </p:nvSpPr>
        <p:spPr/>
        <p:txBody>
          <a:bodyPr/>
          <a:lstStyle/>
          <a:p>
            <a:r>
              <a:rPr lang="en-US"/>
              <a:t>For internal training only</a:t>
            </a:r>
          </a:p>
        </p:txBody>
      </p:sp>
    </p:spTree>
    <p:extLst>
      <p:ext uri="{BB962C8B-B14F-4D97-AF65-F5344CB8AC3E}">
        <p14:creationId xmlns:p14="http://schemas.microsoft.com/office/powerpoint/2010/main" val="139124641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AC0D093-1049-4F31-9ACA-BDB8D1A84B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2582621-D608-4D0F-B614-DB5D62BF1B80}"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2/27/2023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p:cNvSpPr>
            <a:spLocks noGrp="1"/>
          </p:cNvSpPr>
          <p:nvPr>
            <p:ph type="hdr"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For internal training only</a:t>
            </a:r>
          </a:p>
        </p:txBody>
      </p:sp>
    </p:spTree>
    <p:extLst>
      <p:ext uri="{BB962C8B-B14F-4D97-AF65-F5344CB8AC3E}">
        <p14:creationId xmlns:p14="http://schemas.microsoft.com/office/powerpoint/2010/main" val="174609818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Khó</a:t>
            </a:r>
            <a:r>
              <a:rPr lang="en-US" dirty="0"/>
              <a:t> </a:t>
            </a:r>
            <a:r>
              <a:rPr lang="en-US" dirty="0" err="1"/>
              <a:t>thở</a:t>
            </a:r>
            <a:r>
              <a:rPr lang="en-US" dirty="0"/>
              <a:t> </a:t>
            </a:r>
            <a:r>
              <a:rPr lang="en-US" dirty="0" err="1"/>
              <a:t>là</a:t>
            </a:r>
            <a:r>
              <a:rPr lang="en-US" dirty="0"/>
              <a:t> </a:t>
            </a:r>
            <a:r>
              <a:rPr lang="en-US" dirty="0" err="1"/>
              <a:t>triệu</a:t>
            </a:r>
            <a:r>
              <a:rPr lang="en-US" dirty="0"/>
              <a:t> </a:t>
            </a:r>
            <a:r>
              <a:rPr lang="en-US" dirty="0" err="1"/>
              <a:t>chứng</a:t>
            </a:r>
            <a:r>
              <a:rPr lang="en-US" dirty="0"/>
              <a:t> </a:t>
            </a:r>
            <a:r>
              <a:rPr lang="en-US" dirty="0" err="1"/>
              <a:t>phổ</a:t>
            </a:r>
            <a:r>
              <a:rPr lang="en-US" dirty="0"/>
              <a:t> </a:t>
            </a:r>
            <a:r>
              <a:rPr lang="en-US" dirty="0" err="1"/>
              <a:t>biến</a:t>
            </a:r>
            <a:r>
              <a:rPr lang="en-US" dirty="0"/>
              <a:t> ở </a:t>
            </a:r>
            <a:r>
              <a:rPr lang="en-US" dirty="0" err="1"/>
              <a:t>bệnh</a:t>
            </a:r>
            <a:r>
              <a:rPr lang="en-US" dirty="0"/>
              <a:t> </a:t>
            </a:r>
            <a:r>
              <a:rPr lang="en-US" dirty="0" err="1"/>
              <a:t>nhân</a:t>
            </a:r>
            <a:r>
              <a:rPr lang="en-US" dirty="0"/>
              <a:t> COPD.</a:t>
            </a:r>
          </a:p>
          <a:p>
            <a:r>
              <a:rPr lang="en-US" dirty="0" err="1"/>
              <a:t>Không</a:t>
            </a:r>
            <a:r>
              <a:rPr lang="en-US" dirty="0"/>
              <a:t> </a:t>
            </a:r>
            <a:r>
              <a:rPr lang="en-US" dirty="0" err="1"/>
              <a:t>chỉ</a:t>
            </a:r>
            <a:r>
              <a:rPr lang="en-US" dirty="0"/>
              <a:t> </a:t>
            </a:r>
            <a:r>
              <a:rPr lang="en-US" dirty="0" err="1"/>
              <a:t>vậy</a:t>
            </a:r>
            <a:r>
              <a:rPr lang="en-US" dirty="0"/>
              <a:t>, </a:t>
            </a:r>
            <a:r>
              <a:rPr lang="en-US" dirty="0" err="1"/>
              <a:t>khó</a:t>
            </a:r>
            <a:r>
              <a:rPr lang="en-US" dirty="0"/>
              <a:t> </a:t>
            </a:r>
            <a:r>
              <a:rPr lang="en-US" dirty="0" err="1"/>
              <a:t>thở</a:t>
            </a:r>
            <a:r>
              <a:rPr lang="en-US" dirty="0"/>
              <a:t> </a:t>
            </a:r>
            <a:r>
              <a:rPr lang="en-US" dirty="0" err="1"/>
              <a:t>còn</a:t>
            </a:r>
            <a:r>
              <a:rPr lang="en-US" dirty="0"/>
              <a:t> </a:t>
            </a:r>
            <a:r>
              <a:rPr lang="en-US" dirty="0" err="1"/>
              <a:t>gây</a:t>
            </a:r>
            <a:r>
              <a:rPr lang="en-US" dirty="0"/>
              <a:t> </a:t>
            </a:r>
            <a:r>
              <a:rPr lang="en-US" dirty="0" err="1"/>
              <a:t>cản</a:t>
            </a:r>
            <a:r>
              <a:rPr lang="en-US" dirty="0"/>
              <a:t> </a:t>
            </a:r>
            <a:r>
              <a:rPr lang="en-US" dirty="0" err="1"/>
              <a:t>trở</a:t>
            </a:r>
            <a:r>
              <a:rPr lang="en-US" dirty="0"/>
              <a:t> </a:t>
            </a:r>
            <a:r>
              <a:rPr lang="en-US" dirty="0" err="1"/>
              <a:t>đến</a:t>
            </a:r>
            <a:r>
              <a:rPr lang="en-US" dirty="0"/>
              <a:t> </a:t>
            </a:r>
            <a:r>
              <a:rPr lang="en-US" dirty="0" err="1"/>
              <a:t>khả</a:t>
            </a:r>
            <a:r>
              <a:rPr lang="en-US" dirty="0"/>
              <a:t> </a:t>
            </a:r>
            <a:r>
              <a:rPr lang="en-US" dirty="0" err="1"/>
              <a:t>năng</a:t>
            </a:r>
            <a:r>
              <a:rPr lang="en-US" dirty="0"/>
              <a:t> </a:t>
            </a:r>
            <a:r>
              <a:rPr lang="en-US" dirty="0" err="1"/>
              <a:t>gắng</a:t>
            </a:r>
            <a:r>
              <a:rPr lang="en-US" dirty="0"/>
              <a:t> </a:t>
            </a:r>
            <a:r>
              <a:rPr lang="en-US" dirty="0" err="1"/>
              <a:t>sức</a:t>
            </a:r>
            <a:r>
              <a:rPr lang="en-US" dirty="0"/>
              <a:t> </a:t>
            </a:r>
            <a:r>
              <a:rPr lang="en-US" dirty="0" err="1"/>
              <a:t>của</a:t>
            </a:r>
            <a:r>
              <a:rPr lang="en-US" dirty="0"/>
              <a:t> BN COPD </a:t>
            </a:r>
            <a:r>
              <a:rPr lang="en-US" dirty="0" err="1"/>
              <a:t>ngay</a:t>
            </a:r>
            <a:r>
              <a:rPr lang="en-US" dirty="0"/>
              <a:t> </a:t>
            </a:r>
            <a:r>
              <a:rPr lang="en-US" dirty="0" err="1"/>
              <a:t>từ</a:t>
            </a:r>
            <a:r>
              <a:rPr lang="en-US" dirty="0"/>
              <a:t> </a:t>
            </a:r>
            <a:r>
              <a:rPr lang="en-US" dirty="0" err="1"/>
              <a:t>mức</a:t>
            </a:r>
            <a:r>
              <a:rPr lang="en-US" dirty="0"/>
              <a:t> </a:t>
            </a:r>
            <a:r>
              <a:rPr lang="en-US" dirty="0" err="1"/>
              <a:t>độ</a:t>
            </a:r>
            <a:r>
              <a:rPr lang="en-US" dirty="0"/>
              <a:t> </a:t>
            </a:r>
            <a:r>
              <a:rPr lang="en-US" dirty="0" err="1"/>
              <a:t>nhẹ</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Theo </a:t>
            </a:r>
            <a:r>
              <a:rPr lang="en-US" dirty="0" err="1"/>
              <a:t>một</a:t>
            </a:r>
            <a:r>
              <a:rPr lang="en-US" dirty="0"/>
              <a:t> </a:t>
            </a:r>
            <a:r>
              <a:rPr lang="en-US" dirty="0" err="1"/>
              <a:t>nghiên</a:t>
            </a:r>
            <a:r>
              <a:rPr lang="en-US" dirty="0"/>
              <a:t> </a:t>
            </a:r>
            <a:r>
              <a:rPr lang="en-US" dirty="0" err="1"/>
              <a:t>cứu</a:t>
            </a:r>
            <a:r>
              <a:rPr lang="en-US" dirty="0"/>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đánh</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giá</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khả</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năng</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vận</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động</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khi</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tham</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gia</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thử</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nghiệm</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đi</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bộ</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gắng</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sức</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của</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104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bệnh</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nhân</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COPD GOLD 1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và</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GOLD 2 so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với</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104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người</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khỏe</a:t>
            </a:r>
            <a:r>
              <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2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mạnh</a:t>
            </a:r>
            <a:endParaRPr kumimoji="0" lang="en-GB" sz="12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sym typeface="Gill Sans" charset="0"/>
              </a:rPr>
              <a:t>Kết</a:t>
            </a:r>
            <a:r>
              <a:rPr kumimoji="0" lang="en-GB" sz="11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sym typeface="Gill Sans" charset="0"/>
              </a:rPr>
              <a:t> </a:t>
            </a:r>
            <a:r>
              <a:rPr kumimoji="0" lang="en-GB" sz="11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sym typeface="Gill Sans" charset="0"/>
              </a:rPr>
              <a:t>quả</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Trong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quá</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trình</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gắng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sức</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điểm</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khó</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thở</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Borg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của</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bệnh</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nhân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GOLD 1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và</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GOLD 2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tăng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cao</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hơn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so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với</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nhóm</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chứng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dẫn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đến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công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suất</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vận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động</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của</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BN COPD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thấp</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11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hơn</a:t>
            </a:r>
            <a:r>
              <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endPar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AC0D093-1049-4F31-9ACA-BDB8D1A84B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2582621-D608-4D0F-B614-DB5D62BF1B80}"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2/27/2023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p:cNvSpPr>
            <a:spLocks noGrp="1"/>
          </p:cNvSpPr>
          <p:nvPr>
            <p:ph type="hdr"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For internal training only</a:t>
            </a:r>
          </a:p>
        </p:txBody>
      </p:sp>
    </p:spTree>
    <p:extLst>
      <p:ext uri="{BB962C8B-B14F-4D97-AF65-F5344CB8AC3E}">
        <p14:creationId xmlns:p14="http://schemas.microsoft.com/office/powerpoint/2010/main" val="317260154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Khó</a:t>
            </a:r>
            <a:r>
              <a:rPr lang="en-US" dirty="0"/>
              <a:t> </a:t>
            </a:r>
            <a:r>
              <a:rPr lang="en-US" dirty="0" err="1"/>
              <a:t>thở</a:t>
            </a:r>
            <a:r>
              <a:rPr lang="en-US" dirty="0"/>
              <a:t> </a:t>
            </a:r>
            <a:r>
              <a:rPr lang="en-US" dirty="0" err="1"/>
              <a:t>gây</a:t>
            </a:r>
            <a:r>
              <a:rPr lang="en-US" dirty="0"/>
              <a:t> </a:t>
            </a:r>
            <a:r>
              <a:rPr lang="en-US" dirty="0" err="1"/>
              <a:t>cản</a:t>
            </a:r>
            <a:r>
              <a:rPr lang="en-US" dirty="0"/>
              <a:t> </a:t>
            </a:r>
            <a:r>
              <a:rPr lang="en-US" dirty="0" err="1"/>
              <a:t>trở</a:t>
            </a:r>
            <a:r>
              <a:rPr lang="en-US" dirty="0"/>
              <a:t> </a:t>
            </a:r>
            <a:r>
              <a:rPr lang="en-US" dirty="0" err="1"/>
              <a:t>vận</a:t>
            </a:r>
            <a:r>
              <a:rPr lang="en-US" dirty="0"/>
              <a:t> </a:t>
            </a:r>
            <a:r>
              <a:rPr lang="en-US" dirty="0" err="1"/>
              <a:t>động</a:t>
            </a:r>
            <a:r>
              <a:rPr lang="en-US" dirty="0"/>
              <a:t>, </a:t>
            </a:r>
            <a:r>
              <a:rPr lang="en-US" dirty="0" err="1"/>
              <a:t>làm</a:t>
            </a:r>
            <a:r>
              <a:rPr lang="en-US" dirty="0"/>
              <a:t> </a:t>
            </a:r>
            <a:r>
              <a:rPr lang="en-US" dirty="0" err="1"/>
              <a:t>cho</a:t>
            </a:r>
            <a:r>
              <a:rPr lang="en-US" dirty="0"/>
              <a:t> </a:t>
            </a:r>
            <a:r>
              <a:rPr lang="en-US" dirty="0" err="1"/>
              <a:t>bệnh</a:t>
            </a:r>
            <a:r>
              <a:rPr lang="en-US" dirty="0"/>
              <a:t> </a:t>
            </a:r>
            <a:r>
              <a:rPr lang="en-US" dirty="0" err="1"/>
              <a:t>nhân</a:t>
            </a:r>
            <a:r>
              <a:rPr lang="en-US" dirty="0"/>
              <a:t> COPD </a:t>
            </a:r>
            <a:r>
              <a:rPr lang="en-US" dirty="0" err="1"/>
              <a:t>có</a:t>
            </a:r>
            <a:r>
              <a:rPr lang="en-US" dirty="0"/>
              <a:t> xu </a:t>
            </a:r>
            <a:r>
              <a:rPr lang="en-US" dirty="0" err="1"/>
              <a:t>hướng</a:t>
            </a:r>
            <a:r>
              <a:rPr lang="en-US" dirty="0"/>
              <a:t> </a:t>
            </a:r>
            <a:r>
              <a:rPr lang="en-US" dirty="0" err="1"/>
              <a:t>ít</a:t>
            </a:r>
            <a:r>
              <a:rPr lang="en-US" dirty="0"/>
              <a:t> </a:t>
            </a:r>
            <a:r>
              <a:rPr lang="en-US" dirty="0" err="1"/>
              <a:t>hoạt</a:t>
            </a:r>
            <a:r>
              <a:rPr lang="en-US" dirty="0"/>
              <a:t> </a:t>
            </a:r>
            <a:r>
              <a:rPr lang="en-US" dirty="0" err="1"/>
              <a:t>động</a:t>
            </a:r>
            <a:r>
              <a:rPr lang="en-US" dirty="0"/>
              <a:t>. </a:t>
            </a:r>
            <a:r>
              <a:rPr lang="en-US" dirty="0" err="1"/>
              <a:t>Đây</a:t>
            </a:r>
            <a:r>
              <a:rPr lang="en-US" dirty="0"/>
              <a:t> </a:t>
            </a:r>
            <a:r>
              <a:rPr lang="en-US" dirty="0" err="1"/>
              <a:t>là</a:t>
            </a:r>
            <a:r>
              <a:rPr lang="en-US" dirty="0"/>
              <a:t> </a:t>
            </a:r>
            <a:r>
              <a:rPr lang="en-US" dirty="0" err="1"/>
              <a:t>một</a:t>
            </a:r>
            <a:r>
              <a:rPr lang="en-US" dirty="0"/>
              <a:t> </a:t>
            </a:r>
            <a:r>
              <a:rPr lang="en-US" dirty="0" err="1"/>
              <a:t>yếu</a:t>
            </a:r>
            <a:r>
              <a:rPr lang="en-US" dirty="0"/>
              <a:t> </a:t>
            </a:r>
            <a:r>
              <a:rPr lang="en-US" dirty="0" err="1"/>
              <a:t>tố</a:t>
            </a:r>
            <a:r>
              <a:rPr lang="en-US" dirty="0"/>
              <a:t> </a:t>
            </a:r>
            <a:r>
              <a:rPr lang="en-US" dirty="0" err="1"/>
              <a:t>nguy</a:t>
            </a:r>
            <a:r>
              <a:rPr lang="en-US" dirty="0"/>
              <a:t> </a:t>
            </a:r>
            <a:r>
              <a:rPr lang="en-US" dirty="0" err="1"/>
              <a:t>cơ</a:t>
            </a:r>
            <a:r>
              <a:rPr lang="en-US" dirty="0"/>
              <a:t> </a:t>
            </a:r>
            <a:r>
              <a:rPr lang="en-US" dirty="0" err="1"/>
              <a:t>tăng</a:t>
            </a:r>
            <a:r>
              <a:rPr lang="en-US" dirty="0"/>
              <a:t> </a:t>
            </a:r>
            <a:r>
              <a:rPr lang="en-US" dirty="0" err="1"/>
              <a:t>tỉ</a:t>
            </a:r>
            <a:r>
              <a:rPr lang="en-US" dirty="0"/>
              <a:t> </a:t>
            </a:r>
            <a:r>
              <a:rPr lang="en-US" dirty="0" err="1"/>
              <a:t>vong</a:t>
            </a:r>
            <a:r>
              <a:rPr lang="en-US" dirty="0"/>
              <a:t>.</a:t>
            </a:r>
          </a:p>
          <a:p>
            <a:r>
              <a:rPr lang="en-US" dirty="0" err="1"/>
              <a:t>Một</a:t>
            </a:r>
            <a:r>
              <a:rPr lang="en-US" dirty="0"/>
              <a:t> </a:t>
            </a:r>
            <a:r>
              <a:rPr lang="en-US" dirty="0" err="1"/>
              <a:t>khảo</a:t>
            </a:r>
            <a:r>
              <a:rPr lang="en-US" dirty="0"/>
              <a:t> </a:t>
            </a:r>
            <a:r>
              <a:rPr lang="en-US" dirty="0" err="1"/>
              <a:t>sát</a:t>
            </a:r>
            <a:r>
              <a:rPr lang="en-US" dirty="0"/>
              <a:t> </a:t>
            </a:r>
            <a:r>
              <a:rPr lang="en-US" dirty="0" err="1"/>
              <a:t>cho</a:t>
            </a:r>
            <a:r>
              <a:rPr lang="en-US" dirty="0"/>
              <a:t> </a:t>
            </a:r>
            <a:r>
              <a:rPr lang="en-US" dirty="0" err="1"/>
              <a:t>thấy</a:t>
            </a:r>
            <a:r>
              <a:rPr lang="en-US" dirty="0"/>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Nguy</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cơ</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tử</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vong</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trong</a:t>
            </a:r>
            <a:r>
              <a:rPr kumimoji="0" lang="en-US" sz="1200" b="0" i="0" u="none" strike="noStrike" kern="1200" cap="none" spc="0" normalizeH="0" baseline="0" noProof="0" dirty="0">
                <a:ln>
                  <a:noFill/>
                </a:ln>
                <a:solidFill>
                  <a:schemeClr val="bg1"/>
                </a:solidFill>
                <a:effectLst/>
                <a:uLnTx/>
                <a:uFillTx/>
                <a:latin typeface="Arial"/>
                <a:ea typeface="+mn-ea"/>
                <a:cs typeface="+mn-cs"/>
              </a:rPr>
              <a:t> 4 </a:t>
            </a:r>
            <a:r>
              <a:rPr kumimoji="0" lang="en-US" sz="1200" b="0" i="0" u="none" strike="noStrike" kern="1200" cap="none" spc="0" normalizeH="0" baseline="0" noProof="0" dirty="0" err="1">
                <a:ln>
                  <a:noFill/>
                </a:ln>
                <a:solidFill>
                  <a:schemeClr val="bg1"/>
                </a:solidFill>
                <a:effectLst/>
                <a:uLnTx/>
                <a:uFillTx/>
                <a:latin typeface="Arial"/>
                <a:ea typeface="+mn-ea"/>
                <a:cs typeface="+mn-cs"/>
              </a:rPr>
              <a:t>năm</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tăng</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lên</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khi</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ít</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vận</a:t>
            </a:r>
            <a:r>
              <a:rPr kumimoji="0" lang="en-US" sz="1200" b="0" i="0" u="none" strike="noStrike" kern="1200" cap="none" spc="0" normalizeH="0" baseline="0" noProof="0" dirty="0">
                <a:ln>
                  <a:noFill/>
                </a:ln>
                <a:solidFill>
                  <a:schemeClr val="bg1"/>
                </a:solidFill>
                <a:effectLst/>
                <a:uLnTx/>
                <a:uFillTx/>
                <a:latin typeface="Arial"/>
                <a:ea typeface="+mn-ea"/>
                <a:cs typeface="+mn-cs"/>
              </a:rPr>
              <a:t> </a:t>
            </a:r>
            <a:r>
              <a:rPr kumimoji="0" lang="en-US" sz="1200" b="0" i="0" u="none" strike="noStrike" kern="1200" cap="none" spc="0" normalizeH="0" baseline="0" noProof="0" dirty="0" err="1">
                <a:ln>
                  <a:noFill/>
                </a:ln>
                <a:solidFill>
                  <a:schemeClr val="bg1"/>
                </a:solidFill>
                <a:effectLst/>
                <a:uLnTx/>
                <a:uFillTx/>
                <a:latin typeface="Arial"/>
                <a:ea typeface="+mn-ea"/>
                <a:cs typeface="+mn-cs"/>
              </a:rPr>
              <a:t>động</a:t>
            </a:r>
            <a:endParaRPr lang="en-US" b="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AC0D093-1049-4F31-9ACA-BDB8D1A84B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Date Placeholder 4"/>
          <p:cNvSpPr>
            <a:spLocks noGrp="1"/>
          </p:cNvSpPr>
          <p:nvPr>
            <p:ph type="dt" idx="11"/>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2582621-D608-4D0F-B614-DB5D62BF1B80}" type="datetime1">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2/27/2023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eader Placeholder 6"/>
          <p:cNvSpPr>
            <a:spLocks noGrp="1"/>
          </p:cNvSpPr>
          <p:nvPr>
            <p:ph type="hdr"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For internal training only</a:t>
            </a:r>
          </a:p>
        </p:txBody>
      </p:sp>
    </p:spTree>
    <p:extLst>
      <p:ext uri="{BB962C8B-B14F-4D97-AF65-F5344CB8AC3E}">
        <p14:creationId xmlns:p14="http://schemas.microsoft.com/office/powerpoint/2010/main" val="162039263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Bên</a:t>
            </a:r>
            <a:r>
              <a:rPr lang="en-US" dirty="0"/>
              <a:t> </a:t>
            </a:r>
            <a:r>
              <a:rPr lang="en-US" dirty="0" err="1"/>
              <a:t>cạnh</a:t>
            </a:r>
            <a:r>
              <a:rPr lang="en-US" dirty="0"/>
              <a:t> </a:t>
            </a:r>
            <a:r>
              <a:rPr lang="en-US" dirty="0" err="1"/>
              <a:t>đó</a:t>
            </a:r>
            <a:r>
              <a:rPr lang="en-US" dirty="0"/>
              <a:t> BN COPD </a:t>
            </a:r>
            <a:r>
              <a:rPr lang="en-US" dirty="0" err="1"/>
              <a:t>còn</a:t>
            </a:r>
            <a:r>
              <a:rPr lang="en-US" dirty="0"/>
              <a:t> </a:t>
            </a:r>
            <a:r>
              <a:rPr lang="en-US" dirty="0" err="1"/>
              <a:t>có</a:t>
            </a:r>
            <a:r>
              <a:rPr lang="en-US" dirty="0"/>
              <a:t> </a:t>
            </a:r>
            <a:r>
              <a:rPr lang="en-US" dirty="0" err="1"/>
              <a:t>nguy</a:t>
            </a:r>
            <a:r>
              <a:rPr lang="en-US" dirty="0"/>
              <a:t> </a:t>
            </a:r>
            <a:r>
              <a:rPr lang="en-US" dirty="0" err="1"/>
              <a:t>cơ</a:t>
            </a:r>
            <a:r>
              <a:rPr lang="en-US" dirty="0"/>
              <a:t> </a:t>
            </a:r>
            <a:r>
              <a:rPr lang="en-US" dirty="0" err="1"/>
              <a:t>gặp</a:t>
            </a:r>
            <a:r>
              <a:rPr lang="en-US" dirty="0"/>
              <a:t> </a:t>
            </a:r>
            <a:r>
              <a:rPr lang="en-US" dirty="0" err="1"/>
              <a:t>đợt</a:t>
            </a:r>
            <a:r>
              <a:rPr lang="en-US" dirty="0"/>
              <a:t> </a:t>
            </a:r>
            <a:r>
              <a:rPr lang="en-US" dirty="0" err="1"/>
              <a:t>cấp</a:t>
            </a:r>
            <a:r>
              <a:rPr lang="en-US" dirty="0"/>
              <a:t>, </a:t>
            </a:r>
            <a:r>
              <a:rPr lang="en-US" dirty="0" err="1"/>
              <a:t>để</a:t>
            </a:r>
            <a:r>
              <a:rPr lang="en-US" dirty="0"/>
              <a:t> </a:t>
            </a:r>
            <a:r>
              <a:rPr lang="en-US" dirty="0" err="1"/>
              <a:t>lại</a:t>
            </a:r>
            <a:r>
              <a:rPr lang="en-US" dirty="0"/>
              <a:t> </a:t>
            </a:r>
            <a:r>
              <a:rPr lang="en-US" dirty="0" err="1"/>
              <a:t>nhiều</a:t>
            </a:r>
            <a:r>
              <a:rPr lang="en-US" dirty="0"/>
              <a:t> </a:t>
            </a:r>
            <a:r>
              <a:rPr lang="en-US" dirty="0" err="1"/>
              <a:t>hậu</a:t>
            </a:r>
            <a:r>
              <a:rPr lang="en-US" dirty="0"/>
              <a:t> </a:t>
            </a:r>
            <a:r>
              <a:rPr lang="en-US" dirty="0" err="1"/>
              <a:t>quả</a:t>
            </a:r>
            <a:r>
              <a:rPr lang="en-US" dirty="0"/>
              <a:t> </a:t>
            </a:r>
            <a:r>
              <a:rPr lang="en-US" dirty="0" err="1"/>
              <a:t>như</a:t>
            </a:r>
            <a:r>
              <a:rPr lang="en-US" dirty="0"/>
              <a:t> </a:t>
            </a:r>
            <a:r>
              <a:rPr lang="en-US" dirty="0" err="1"/>
              <a:t>hình</a:t>
            </a:r>
            <a:r>
              <a:rPr lang="en-US" dirty="0"/>
              <a:t> </a:t>
            </a:r>
            <a:r>
              <a:rPr lang="en-US" dirty="0" err="1"/>
              <a:t>mô</a:t>
            </a:r>
            <a:r>
              <a:rPr lang="en-US" dirty="0"/>
              <a:t> </a:t>
            </a:r>
            <a:r>
              <a:rPr lang="en-US" dirty="0" err="1"/>
              <a:t>tả</a:t>
            </a:r>
            <a:r>
              <a:rPr lang="en-US" dirty="0"/>
              <a:t>.</a:t>
            </a:r>
          </a:p>
        </p:txBody>
      </p:sp>
      <p:sp>
        <p:nvSpPr>
          <p:cNvPr id="4" name="Slide Number Placeholder 3"/>
          <p:cNvSpPr>
            <a:spLocks noGrp="1"/>
          </p:cNvSpPr>
          <p:nvPr>
            <p:ph type="sldNum" sz="quarter" idx="5"/>
          </p:nvPr>
        </p:nvSpPr>
        <p:spPr/>
        <p:txBody>
          <a:bodyPr/>
          <a:lstStyle/>
          <a:p>
            <a:fld id="{0B06B5BF-AEF3-4CCC-BDF9-E246540A60CC}" type="slidenum">
              <a:rPr lang="en-US" smtClean="0"/>
              <a:t>122</a:t>
            </a:fld>
            <a:endParaRPr lang="en-US"/>
          </a:p>
        </p:txBody>
      </p:sp>
    </p:spTree>
    <p:extLst>
      <p:ext uri="{BB962C8B-B14F-4D97-AF65-F5344CB8AC3E}">
        <p14:creationId xmlns:p14="http://schemas.microsoft.com/office/powerpoint/2010/main" val="7931850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 </a:t>
            </a:r>
            <a:r>
              <a:rPr lang="en-US" dirty="0" err="1"/>
              <a:t>phí</a:t>
            </a:r>
            <a:r>
              <a:rPr lang="en-US" dirty="0"/>
              <a:t> </a:t>
            </a:r>
            <a:r>
              <a:rPr lang="en-US" dirty="0" err="1"/>
              <a:t>điều</a:t>
            </a:r>
            <a:r>
              <a:rPr lang="en-US" dirty="0"/>
              <a:t> </a:t>
            </a:r>
            <a:r>
              <a:rPr lang="en-US" dirty="0" err="1"/>
              <a:t>trị</a:t>
            </a:r>
            <a:r>
              <a:rPr lang="en-US" dirty="0"/>
              <a:t> </a:t>
            </a:r>
            <a:r>
              <a:rPr lang="en-US" dirty="0" err="1"/>
              <a:t>đợt</a:t>
            </a:r>
            <a:r>
              <a:rPr lang="en-US" dirty="0"/>
              <a:t> </a:t>
            </a:r>
            <a:r>
              <a:rPr lang="en-US" dirty="0" err="1"/>
              <a:t>cấp</a:t>
            </a:r>
            <a:r>
              <a:rPr lang="en-US" dirty="0"/>
              <a:t> </a:t>
            </a:r>
            <a:r>
              <a:rPr lang="en-US" dirty="0" err="1"/>
              <a:t>cao</a:t>
            </a:r>
            <a:r>
              <a:rPr lang="en-US" dirty="0"/>
              <a:t> </a:t>
            </a:r>
            <a:r>
              <a:rPr lang="en-US" dirty="0" err="1"/>
              <a:t>gấp</a:t>
            </a:r>
            <a:r>
              <a:rPr lang="en-US" dirty="0"/>
              <a:t> 10 </a:t>
            </a:r>
            <a:r>
              <a:rPr lang="en-US" dirty="0" err="1"/>
              <a:t>lần</a:t>
            </a:r>
            <a:r>
              <a:rPr lang="en-US" dirty="0"/>
              <a:t> chi </a:t>
            </a:r>
            <a:r>
              <a:rPr lang="en-US" dirty="0" err="1"/>
              <a:t>phí</a:t>
            </a:r>
            <a:r>
              <a:rPr lang="en-US" dirty="0"/>
              <a:t> </a:t>
            </a:r>
            <a:r>
              <a:rPr lang="en-US" dirty="0" err="1"/>
              <a:t>điều</a:t>
            </a:r>
            <a:r>
              <a:rPr lang="en-US" dirty="0"/>
              <a:t> </a:t>
            </a:r>
            <a:r>
              <a:rPr lang="en-US" dirty="0" err="1"/>
              <a:t>trị</a:t>
            </a:r>
            <a:r>
              <a:rPr lang="en-US" dirty="0"/>
              <a:t> ở </a:t>
            </a:r>
            <a:r>
              <a:rPr lang="en-US" dirty="0" err="1"/>
              <a:t>giai</a:t>
            </a:r>
            <a:r>
              <a:rPr lang="en-US" dirty="0"/>
              <a:t> </a:t>
            </a:r>
            <a:r>
              <a:rPr lang="en-US" dirty="0" err="1"/>
              <a:t>đoạn</a:t>
            </a:r>
            <a:r>
              <a:rPr lang="en-US" dirty="0"/>
              <a:t> </a:t>
            </a:r>
            <a:r>
              <a:rPr lang="en-US" dirty="0" err="1"/>
              <a:t>ổn</a:t>
            </a:r>
            <a:r>
              <a:rPr lang="en-US" dirty="0"/>
              <a:t> </a:t>
            </a:r>
            <a:r>
              <a:rPr lang="en-US" dirty="0" err="1"/>
              <a:t>định</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dirty="0">
                <a:solidFill>
                  <a:srgbClr val="0070C0"/>
                </a:solidFill>
              </a:rPr>
              <a:t>Do </a:t>
            </a:r>
            <a:r>
              <a:rPr lang="en-US" sz="1200" b="0" dirty="0" err="1">
                <a:solidFill>
                  <a:srgbClr val="0070C0"/>
                </a:solidFill>
              </a:rPr>
              <a:t>đó</a:t>
            </a:r>
            <a:r>
              <a:rPr lang="en-US" sz="1200" b="0" dirty="0">
                <a:solidFill>
                  <a:srgbClr val="0070C0"/>
                </a:solidFill>
              </a:rPr>
              <a:t> </a:t>
            </a:r>
            <a:r>
              <a:rPr lang="en-US" sz="1200" b="0" dirty="0" err="1">
                <a:solidFill>
                  <a:srgbClr val="0070C0"/>
                </a:solidFill>
              </a:rPr>
              <a:t>nếu</a:t>
            </a:r>
            <a:r>
              <a:rPr lang="en-US" sz="1200" b="0" dirty="0">
                <a:solidFill>
                  <a:srgbClr val="0070C0"/>
                </a:solidFill>
              </a:rPr>
              <a:t> </a:t>
            </a:r>
            <a:r>
              <a:rPr lang="en-US" sz="1200" b="0" dirty="0" err="1">
                <a:solidFill>
                  <a:srgbClr val="0070C0"/>
                </a:solidFill>
              </a:rPr>
              <a:t>bệnh</a:t>
            </a:r>
            <a:r>
              <a:rPr lang="en-US" sz="1200" b="0" dirty="0">
                <a:solidFill>
                  <a:srgbClr val="0070C0"/>
                </a:solidFill>
              </a:rPr>
              <a:t> </a:t>
            </a:r>
            <a:r>
              <a:rPr lang="en-US" sz="1200" b="0" dirty="0" err="1">
                <a:solidFill>
                  <a:srgbClr val="0070C0"/>
                </a:solidFill>
              </a:rPr>
              <a:t>nhân</a:t>
            </a:r>
            <a:r>
              <a:rPr lang="en-US" sz="1200" b="0" dirty="0">
                <a:solidFill>
                  <a:srgbClr val="0070C0"/>
                </a:solidFill>
              </a:rPr>
              <a:t> đ</a:t>
            </a:r>
            <a:r>
              <a:rPr lang="vi-VN" sz="1200" b="0" dirty="0">
                <a:solidFill>
                  <a:srgbClr val="0070C0"/>
                </a:solidFill>
              </a:rPr>
              <a:t>ược</a:t>
            </a:r>
            <a:r>
              <a:rPr lang="en-US" sz="1200" b="0" dirty="0">
                <a:solidFill>
                  <a:srgbClr val="0070C0"/>
                </a:solidFill>
              </a:rPr>
              <a:t> </a:t>
            </a:r>
            <a:r>
              <a:rPr lang="en-US" sz="1200" b="0" dirty="0" err="1">
                <a:solidFill>
                  <a:srgbClr val="0070C0"/>
                </a:solidFill>
              </a:rPr>
              <a:t>tối</a:t>
            </a:r>
            <a:r>
              <a:rPr lang="en-US" sz="1200" b="0" dirty="0">
                <a:solidFill>
                  <a:srgbClr val="0070C0"/>
                </a:solidFill>
              </a:rPr>
              <a:t> </a:t>
            </a:r>
            <a:r>
              <a:rPr lang="en-US" sz="1200" b="0" dirty="0" err="1">
                <a:solidFill>
                  <a:srgbClr val="0070C0"/>
                </a:solidFill>
              </a:rPr>
              <a:t>ưu</a:t>
            </a:r>
            <a:r>
              <a:rPr lang="en-US" sz="1200" b="0" dirty="0">
                <a:solidFill>
                  <a:srgbClr val="0070C0"/>
                </a:solidFill>
              </a:rPr>
              <a:t> </a:t>
            </a:r>
            <a:r>
              <a:rPr lang="en-US" sz="1200" b="0" dirty="0" err="1">
                <a:solidFill>
                  <a:srgbClr val="0070C0"/>
                </a:solidFill>
              </a:rPr>
              <a:t>điều</a:t>
            </a:r>
            <a:r>
              <a:rPr lang="en-US" sz="1200" b="0" dirty="0">
                <a:solidFill>
                  <a:srgbClr val="0070C0"/>
                </a:solidFill>
              </a:rPr>
              <a:t> </a:t>
            </a:r>
            <a:r>
              <a:rPr lang="en-US" sz="1200" b="0" dirty="0" err="1">
                <a:solidFill>
                  <a:srgbClr val="0070C0"/>
                </a:solidFill>
              </a:rPr>
              <a:t>trị</a:t>
            </a:r>
            <a:r>
              <a:rPr lang="en-US" sz="1200" b="0" dirty="0">
                <a:solidFill>
                  <a:srgbClr val="0070C0"/>
                </a:solidFill>
              </a:rPr>
              <a:t> COPD </a:t>
            </a:r>
            <a:r>
              <a:rPr lang="en-US" sz="1200" b="0" dirty="0" err="1">
                <a:solidFill>
                  <a:srgbClr val="0070C0"/>
                </a:solidFill>
              </a:rPr>
              <a:t>ngay</a:t>
            </a:r>
            <a:r>
              <a:rPr lang="en-US" sz="1200" b="0" dirty="0">
                <a:solidFill>
                  <a:srgbClr val="0070C0"/>
                </a:solidFill>
              </a:rPr>
              <a:t> ở </a:t>
            </a:r>
            <a:r>
              <a:rPr lang="en-US" sz="1200" b="0" dirty="0" err="1">
                <a:solidFill>
                  <a:srgbClr val="0070C0"/>
                </a:solidFill>
              </a:rPr>
              <a:t>giai</a:t>
            </a:r>
            <a:r>
              <a:rPr lang="en-US" sz="1200" b="0" dirty="0">
                <a:solidFill>
                  <a:srgbClr val="0070C0"/>
                </a:solidFill>
              </a:rPr>
              <a:t> </a:t>
            </a:r>
            <a:r>
              <a:rPr lang="en-US" sz="1200" b="0" dirty="0" err="1">
                <a:solidFill>
                  <a:srgbClr val="0070C0"/>
                </a:solidFill>
              </a:rPr>
              <a:t>đoạn</a:t>
            </a:r>
            <a:r>
              <a:rPr lang="en-US" sz="1200" b="0" dirty="0">
                <a:solidFill>
                  <a:srgbClr val="0070C0"/>
                </a:solidFill>
              </a:rPr>
              <a:t> </a:t>
            </a:r>
            <a:r>
              <a:rPr lang="en-US" sz="1200" b="0" dirty="0" err="1">
                <a:solidFill>
                  <a:srgbClr val="0070C0"/>
                </a:solidFill>
              </a:rPr>
              <a:t>ổn</a:t>
            </a:r>
            <a:r>
              <a:rPr lang="en-US" sz="1200" b="0" dirty="0">
                <a:solidFill>
                  <a:srgbClr val="0070C0"/>
                </a:solidFill>
              </a:rPr>
              <a:t> </a:t>
            </a:r>
            <a:r>
              <a:rPr lang="en-US" sz="1200" b="0" dirty="0" err="1">
                <a:solidFill>
                  <a:srgbClr val="0070C0"/>
                </a:solidFill>
              </a:rPr>
              <a:t>định</a:t>
            </a:r>
            <a:r>
              <a:rPr lang="en-US" sz="1200" b="0" dirty="0">
                <a:solidFill>
                  <a:srgbClr val="0070C0"/>
                </a:solidFill>
              </a:rPr>
              <a:t> </a:t>
            </a:r>
            <a:r>
              <a:rPr lang="en-US" sz="1200" b="0" dirty="0" err="1">
                <a:solidFill>
                  <a:srgbClr val="0070C0"/>
                </a:solidFill>
              </a:rPr>
              <a:t>có</a:t>
            </a:r>
            <a:r>
              <a:rPr lang="en-US" sz="1200" b="0" dirty="0">
                <a:solidFill>
                  <a:srgbClr val="0070C0"/>
                </a:solidFill>
              </a:rPr>
              <a:t> </a:t>
            </a:r>
            <a:r>
              <a:rPr lang="en-US" sz="1200" b="0" dirty="0" err="1">
                <a:solidFill>
                  <a:srgbClr val="0070C0"/>
                </a:solidFill>
              </a:rPr>
              <a:t>thể</a:t>
            </a:r>
            <a:r>
              <a:rPr lang="en-US" sz="1200" b="0" dirty="0">
                <a:solidFill>
                  <a:srgbClr val="0070C0"/>
                </a:solidFill>
              </a:rPr>
              <a:t> </a:t>
            </a:r>
            <a:r>
              <a:rPr lang="en-US" sz="1200" b="0" dirty="0" err="1">
                <a:solidFill>
                  <a:srgbClr val="0070C0"/>
                </a:solidFill>
              </a:rPr>
              <a:t>Giảm</a:t>
            </a:r>
            <a:r>
              <a:rPr lang="en-US" sz="1200" b="0" dirty="0">
                <a:solidFill>
                  <a:srgbClr val="0070C0"/>
                </a:solidFill>
              </a:rPr>
              <a:t> 90% </a:t>
            </a:r>
            <a:r>
              <a:rPr lang="en-US" sz="1200" b="0" dirty="0" err="1">
                <a:solidFill>
                  <a:srgbClr val="0070C0"/>
                </a:solidFill>
              </a:rPr>
              <a:t>tổng</a:t>
            </a:r>
            <a:r>
              <a:rPr lang="en-US" sz="1200" b="0" dirty="0">
                <a:solidFill>
                  <a:srgbClr val="0070C0"/>
                </a:solidFill>
              </a:rPr>
              <a:t> chi </a:t>
            </a:r>
            <a:r>
              <a:rPr lang="en-US" sz="1200" b="0" dirty="0" err="1">
                <a:solidFill>
                  <a:srgbClr val="0070C0"/>
                </a:solidFill>
              </a:rPr>
              <a:t>phí</a:t>
            </a:r>
            <a:r>
              <a:rPr lang="en-US" sz="1200" b="0" dirty="0">
                <a:solidFill>
                  <a:srgbClr val="0070C0"/>
                </a:solidFill>
              </a:rPr>
              <a:t> </a:t>
            </a: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123</a:t>
            </a:fld>
            <a:endParaRPr lang="en-US"/>
          </a:p>
        </p:txBody>
      </p:sp>
    </p:spTree>
    <p:extLst>
      <p:ext uri="{BB962C8B-B14F-4D97-AF65-F5344CB8AC3E}">
        <p14:creationId xmlns:p14="http://schemas.microsoft.com/office/powerpoint/2010/main" val="29908229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F128B2-8585-4284-AFC9-93FA73840ABC}" type="slidenum">
              <a:rPr kumimoji="0" lang="de-DE" altLang="de-DE"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de-DE" altLang="de-DE"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58371"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xfrm>
            <a:off x="685800" y="4343400"/>
            <a:ext cx="5486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numCol="1" anchor="t" anchorCtr="0" compatLnSpc="1">
            <a:prstTxWarp prst="textNoShape">
              <a:avLst/>
            </a:prstTxWarp>
          </a:bodyPr>
          <a:lstStyle/>
          <a:p>
            <a:pPr eaLnBrk="1" hangingPunct="1"/>
            <a:endParaRPr lang="de-DE" altLang="de-DE"/>
          </a:p>
        </p:txBody>
      </p:sp>
    </p:spTree>
    <p:extLst>
      <p:ext uri="{BB962C8B-B14F-4D97-AF65-F5344CB8AC3E}">
        <p14:creationId xmlns:p14="http://schemas.microsoft.com/office/powerpoint/2010/main" val="206771998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124</a:t>
            </a:fld>
            <a:endParaRPr lang="en-US"/>
          </a:p>
        </p:txBody>
      </p:sp>
    </p:spTree>
    <p:extLst>
      <p:ext uri="{BB962C8B-B14F-4D97-AF65-F5344CB8AC3E}">
        <p14:creationId xmlns:p14="http://schemas.microsoft.com/office/powerpoint/2010/main" val="101499039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sz="1200" b="0" dirty="0" err="1"/>
              <a:t>Mục</a:t>
            </a:r>
            <a:r>
              <a:rPr lang="en-US" sz="1200" b="0" dirty="0"/>
              <a:t> </a:t>
            </a:r>
            <a:r>
              <a:rPr lang="en-US" sz="1200" b="0" dirty="0" err="1"/>
              <a:t>tiêu</a:t>
            </a:r>
            <a:r>
              <a:rPr lang="en-US" sz="1200" b="0" dirty="0"/>
              <a:t> </a:t>
            </a:r>
            <a:r>
              <a:rPr lang="en-US" sz="1200" b="0" dirty="0" err="1"/>
              <a:t>điều</a:t>
            </a:r>
            <a:r>
              <a:rPr lang="en-US" sz="1200" b="0" dirty="0"/>
              <a:t> </a:t>
            </a:r>
            <a:r>
              <a:rPr lang="en-US" sz="1200" b="0" dirty="0" err="1"/>
              <a:t>trị</a:t>
            </a:r>
            <a:r>
              <a:rPr lang="en-US" sz="1200" b="0" dirty="0"/>
              <a:t> COPD </a:t>
            </a:r>
            <a:r>
              <a:rPr lang="en-US" sz="1200" b="0" dirty="0" err="1"/>
              <a:t>ổn</a:t>
            </a:r>
            <a:r>
              <a:rPr lang="en-US" sz="1200" b="0" dirty="0"/>
              <a:t> </a:t>
            </a:r>
            <a:r>
              <a:rPr lang="en-US" sz="1200" b="0" dirty="0" err="1"/>
              <a:t>định</a:t>
            </a:r>
            <a:r>
              <a:rPr lang="en-US" sz="1200" b="0" dirty="0"/>
              <a:t>:</a:t>
            </a:r>
          </a:p>
          <a:p>
            <a:pPr marL="171450" indent="-171450">
              <a:buFont typeface="Arial" panose="020B0604020202020204" pitchFamily="34" charset="0"/>
              <a:buChar char="•"/>
            </a:pPr>
            <a:r>
              <a:rPr lang="en-US" sz="1200" b="0" dirty="0" err="1"/>
              <a:t>Giảm</a:t>
            </a:r>
            <a:r>
              <a:rPr lang="en-US" sz="1200" b="0" dirty="0"/>
              <a:t> </a:t>
            </a:r>
            <a:r>
              <a:rPr lang="en-US" sz="1200" b="0" dirty="0" err="1"/>
              <a:t>triệu</a:t>
            </a:r>
            <a:r>
              <a:rPr lang="en-US" sz="1200" b="0" dirty="0"/>
              <a:t> </a:t>
            </a:r>
            <a:r>
              <a:rPr lang="en-US" sz="1200" b="0" dirty="0" err="1"/>
              <a:t>chứng</a:t>
            </a:r>
            <a:r>
              <a:rPr lang="en-US" sz="1200" b="0" dirty="0"/>
              <a:t>:</a:t>
            </a:r>
          </a:p>
          <a:p>
            <a:r>
              <a:rPr lang="en-US" sz="1200" b="0" dirty="0"/>
              <a:t>- </a:t>
            </a:r>
            <a:r>
              <a:rPr lang="en-US" altLang="en-US" sz="1200" dirty="0" err="1"/>
              <a:t>Giảm</a:t>
            </a:r>
            <a:r>
              <a:rPr lang="en-US" altLang="en-US" sz="1200" dirty="0"/>
              <a:t> </a:t>
            </a:r>
            <a:r>
              <a:rPr lang="en-US" altLang="en-US" sz="1200" dirty="0" err="1"/>
              <a:t>triệu</a:t>
            </a:r>
            <a:r>
              <a:rPr lang="en-US" altLang="en-US" sz="1200" dirty="0"/>
              <a:t> </a:t>
            </a:r>
            <a:r>
              <a:rPr lang="en-US" altLang="en-US" sz="1200" dirty="0" err="1"/>
              <a:t>chứng</a:t>
            </a:r>
            <a:endParaRPr lang="da-DK" altLang="en-US" sz="1200" dirty="0"/>
          </a:p>
          <a:p>
            <a:r>
              <a:rPr lang="en-US" altLang="en-US" sz="1200" dirty="0"/>
              <a:t>- </a:t>
            </a:r>
            <a:r>
              <a:rPr lang="en-US" altLang="en-US" sz="1200" dirty="0" err="1"/>
              <a:t>Cải</a:t>
            </a:r>
            <a:r>
              <a:rPr lang="en-US" altLang="en-US" sz="1200" dirty="0"/>
              <a:t> </a:t>
            </a:r>
            <a:r>
              <a:rPr lang="en-US" altLang="en-US" sz="1200" dirty="0" err="1"/>
              <a:t>thiện</a:t>
            </a:r>
            <a:r>
              <a:rPr lang="en-US" altLang="en-US" sz="1200" dirty="0"/>
              <a:t> </a:t>
            </a:r>
            <a:r>
              <a:rPr lang="en-US" altLang="en-US" sz="1200" dirty="0" err="1"/>
              <a:t>khả</a:t>
            </a:r>
            <a:r>
              <a:rPr lang="en-US" altLang="en-US" sz="1200" dirty="0"/>
              <a:t> </a:t>
            </a:r>
            <a:r>
              <a:rPr lang="en-US" altLang="en-US" sz="1200" dirty="0" err="1"/>
              <a:t>năng</a:t>
            </a:r>
            <a:r>
              <a:rPr lang="en-US" altLang="en-US" sz="1200" dirty="0"/>
              <a:t> </a:t>
            </a:r>
            <a:r>
              <a:rPr lang="en-US" altLang="en-US" sz="1200" dirty="0" err="1"/>
              <a:t>gắng</a:t>
            </a:r>
            <a:r>
              <a:rPr lang="en-US" altLang="en-US" sz="1200" dirty="0"/>
              <a:t> </a:t>
            </a:r>
            <a:r>
              <a:rPr lang="en-US" altLang="en-US" sz="1200" dirty="0" err="1"/>
              <a:t>sức</a:t>
            </a:r>
            <a:endParaRPr lang="da-DK" altLang="en-US" sz="1200" dirty="0"/>
          </a:p>
          <a:p>
            <a:pPr marL="171450" indent="-171450">
              <a:buFontTx/>
              <a:buChar char="-"/>
            </a:pPr>
            <a:r>
              <a:rPr lang="da-DK" altLang="en-US" sz="1200" dirty="0"/>
              <a:t>Cải thiện tình trạng sức khỏe</a:t>
            </a:r>
          </a:p>
          <a:p>
            <a:pPr marL="171450" indent="-171450">
              <a:buFont typeface="Arial" panose="020B0604020202020204" pitchFamily="34" charset="0"/>
              <a:buChar char="•"/>
            </a:pPr>
            <a:r>
              <a:rPr lang="da-DK" altLang="en-US" sz="1200" dirty="0"/>
              <a:t>Giảm nguy cơ:</a:t>
            </a:r>
          </a:p>
          <a:p>
            <a:r>
              <a:rPr lang="da-DK" altLang="en-US" sz="1200" dirty="0"/>
              <a:t>- </a:t>
            </a:r>
            <a:r>
              <a:rPr lang="en-US" altLang="en-US" sz="1200" dirty="0" err="1"/>
              <a:t>Ngăn</a:t>
            </a:r>
            <a:r>
              <a:rPr lang="en-US" altLang="en-US" sz="1200" dirty="0"/>
              <a:t> </a:t>
            </a:r>
            <a:r>
              <a:rPr lang="en-US" altLang="en-US" sz="1200" dirty="0" err="1"/>
              <a:t>chặn</a:t>
            </a:r>
            <a:r>
              <a:rPr lang="en-US" altLang="en-US" sz="1200" dirty="0"/>
              <a:t> </a:t>
            </a:r>
            <a:r>
              <a:rPr lang="en-US" altLang="en-US" sz="1200" dirty="0" err="1"/>
              <a:t>bệnh</a:t>
            </a:r>
            <a:r>
              <a:rPr lang="en-US" altLang="en-US" sz="1200" dirty="0"/>
              <a:t> </a:t>
            </a:r>
            <a:r>
              <a:rPr lang="en-US" altLang="en-US" sz="1200" dirty="0" err="1"/>
              <a:t>tiến</a:t>
            </a:r>
            <a:r>
              <a:rPr lang="en-US" altLang="en-US" sz="1200" dirty="0"/>
              <a:t> </a:t>
            </a:r>
            <a:r>
              <a:rPr lang="en-US" altLang="en-US" sz="1200" dirty="0" err="1"/>
              <a:t>triển</a:t>
            </a:r>
            <a:endParaRPr lang="da-DK" altLang="en-US" sz="1200" dirty="0"/>
          </a:p>
          <a:p>
            <a:r>
              <a:rPr lang="en-US" altLang="en-US" sz="1200" dirty="0"/>
              <a:t>- </a:t>
            </a:r>
            <a:r>
              <a:rPr lang="en-US" altLang="en-US" sz="1200" dirty="0" err="1"/>
              <a:t>Phòng</a:t>
            </a:r>
            <a:r>
              <a:rPr lang="en-US" altLang="en-US" sz="1200" dirty="0"/>
              <a:t> </a:t>
            </a:r>
            <a:r>
              <a:rPr lang="en-US" altLang="en-US" sz="1200" dirty="0" err="1"/>
              <a:t>ngừa</a:t>
            </a:r>
            <a:r>
              <a:rPr lang="en-US" altLang="en-US" sz="1200" dirty="0"/>
              <a:t> </a:t>
            </a:r>
            <a:r>
              <a:rPr lang="en-US" altLang="en-US" sz="1200" dirty="0" err="1"/>
              <a:t>và</a:t>
            </a:r>
            <a:r>
              <a:rPr lang="en-US" altLang="en-US" sz="1200" dirty="0"/>
              <a:t> </a:t>
            </a:r>
            <a:r>
              <a:rPr lang="en-US" altLang="en-US" sz="1200" dirty="0" err="1"/>
              <a:t>điều</a:t>
            </a:r>
            <a:r>
              <a:rPr lang="en-US" altLang="en-US" sz="1200" dirty="0"/>
              <a:t> </a:t>
            </a:r>
            <a:r>
              <a:rPr lang="en-US" altLang="en-US" sz="1200" dirty="0" err="1"/>
              <a:t>trị</a:t>
            </a:r>
            <a:r>
              <a:rPr lang="en-US" altLang="en-US" sz="1200" dirty="0"/>
              <a:t> </a:t>
            </a:r>
            <a:r>
              <a:rPr lang="en-US" altLang="en-US" sz="1200" dirty="0" err="1"/>
              <a:t>đợt</a:t>
            </a:r>
            <a:r>
              <a:rPr lang="en-US" altLang="en-US" sz="1200" dirty="0"/>
              <a:t> </a:t>
            </a:r>
            <a:r>
              <a:rPr lang="en-US" altLang="en-US" sz="1200" dirty="0" err="1"/>
              <a:t>cấp</a:t>
            </a:r>
            <a:endParaRPr lang="da-DK" altLang="en-US" sz="1200" dirty="0"/>
          </a:p>
          <a:p>
            <a:r>
              <a:rPr lang="en-US" altLang="en-US" sz="1200" dirty="0"/>
              <a:t>- </a:t>
            </a:r>
            <a:r>
              <a:rPr lang="en-US" altLang="en-US" sz="1200" dirty="0" err="1"/>
              <a:t>Giảm</a:t>
            </a:r>
            <a:r>
              <a:rPr lang="en-US" altLang="en-US" sz="1200" dirty="0"/>
              <a:t> </a:t>
            </a:r>
            <a:r>
              <a:rPr lang="en-US" altLang="en-US" sz="1200" dirty="0" err="1"/>
              <a:t>nguy</a:t>
            </a:r>
            <a:r>
              <a:rPr lang="en-US" altLang="en-US" sz="1200" dirty="0"/>
              <a:t> </a:t>
            </a:r>
            <a:r>
              <a:rPr lang="en-US" altLang="en-US" sz="1200" dirty="0" err="1"/>
              <a:t>cơ</a:t>
            </a:r>
            <a:r>
              <a:rPr lang="en-US" altLang="en-US" sz="1200" dirty="0"/>
              <a:t> </a:t>
            </a:r>
            <a:r>
              <a:rPr lang="en-US" altLang="en-US" sz="1200" dirty="0" err="1"/>
              <a:t>tử</a:t>
            </a:r>
            <a:r>
              <a:rPr lang="en-US" altLang="en-US" sz="1200" dirty="0"/>
              <a:t> </a:t>
            </a:r>
            <a:r>
              <a:rPr lang="en-US" altLang="en-US" sz="1200" dirty="0" err="1"/>
              <a:t>vong</a:t>
            </a:r>
            <a:endParaRPr lang="da-DK" altLang="en-US" sz="1200" dirty="0"/>
          </a:p>
          <a:p>
            <a:pPr marL="0" indent="0">
              <a:buFont typeface="Arial" panose="020B0604020202020204" pitchFamily="34" charset="0"/>
              <a:buNone/>
            </a:pPr>
            <a:endParaRPr lang="da-DK" altLang="en-US" sz="1200" dirty="0"/>
          </a:p>
          <a:p>
            <a:pPr marL="0" indent="0">
              <a:buFont typeface="Arial" panose="020B0604020202020204" pitchFamily="34" charset="0"/>
              <a:buNone/>
            </a:pPr>
            <a:endParaRPr lang="en-US" b="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4D497E-661E-47D4-BC25-E82FDBB5122C}"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26721429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Tiotropium </a:t>
            </a:r>
            <a:r>
              <a:rPr lang="en-US" dirty="0" err="1"/>
              <a:t>là</a:t>
            </a:r>
            <a:r>
              <a:rPr lang="en-US" dirty="0"/>
              <a:t> LAMA </a:t>
            </a:r>
            <a:r>
              <a:rPr lang="en-US" dirty="0" err="1"/>
              <a:t>đầu</a:t>
            </a:r>
            <a:r>
              <a:rPr lang="en-US" dirty="0"/>
              <a:t> </a:t>
            </a:r>
            <a:r>
              <a:rPr lang="en-US" dirty="0" err="1"/>
              <a:t>tiên</a:t>
            </a:r>
            <a:r>
              <a:rPr lang="en-US" dirty="0"/>
              <a:t> </a:t>
            </a:r>
            <a:r>
              <a:rPr lang="en-US" dirty="0" err="1"/>
              <a:t>được</a:t>
            </a:r>
            <a:r>
              <a:rPr lang="en-US" dirty="0"/>
              <a:t> FDA </a:t>
            </a:r>
            <a:r>
              <a:rPr lang="en-US" dirty="0" err="1"/>
              <a:t>phê</a:t>
            </a:r>
            <a:r>
              <a:rPr lang="en-US" dirty="0"/>
              <a:t> </a:t>
            </a:r>
            <a:r>
              <a:rPr lang="en-US" dirty="0" err="1"/>
              <a:t>duyệt</a:t>
            </a:r>
            <a:r>
              <a:rPr lang="en-US" dirty="0"/>
              <a:t> </a:t>
            </a:r>
            <a:r>
              <a:rPr lang="en-US" dirty="0" err="1"/>
              <a:t>điều</a:t>
            </a:r>
            <a:r>
              <a:rPr lang="en-US" dirty="0"/>
              <a:t> </a:t>
            </a:r>
            <a:r>
              <a:rPr lang="en-US" dirty="0" err="1"/>
              <a:t>trị</a:t>
            </a:r>
            <a:r>
              <a:rPr lang="en-US" dirty="0"/>
              <a:t> COPD, </a:t>
            </a:r>
            <a:r>
              <a:rPr lang="en-US" dirty="0" err="1"/>
              <a:t>đến</a:t>
            </a:r>
            <a:r>
              <a:rPr lang="en-US" dirty="0"/>
              <a:t> nay </a:t>
            </a:r>
            <a:r>
              <a:rPr lang="en-US" dirty="0" err="1"/>
              <a:t>đã</a:t>
            </a:r>
            <a:r>
              <a:rPr lang="en-US" dirty="0"/>
              <a:t> </a:t>
            </a:r>
            <a:r>
              <a:rPr lang="en-US" dirty="0" err="1"/>
              <a:t>hơn</a:t>
            </a:r>
            <a:r>
              <a:rPr lang="en-US" dirty="0"/>
              <a:t> </a:t>
            </a:r>
            <a:r>
              <a:rPr lang="en-US" dirty="0" err="1"/>
              <a:t>một</a:t>
            </a:r>
            <a:r>
              <a:rPr lang="en-US" dirty="0"/>
              <a:t> </a:t>
            </a:r>
            <a:r>
              <a:rPr lang="en-US" dirty="0" err="1"/>
              <a:t>thập</a:t>
            </a:r>
            <a:r>
              <a:rPr lang="en-US" dirty="0"/>
              <a:t> </a:t>
            </a:r>
            <a:r>
              <a:rPr lang="en-US" dirty="0" err="1"/>
              <a:t>kỷ</a:t>
            </a:r>
            <a:r>
              <a:rPr lang="en-US" dirty="0"/>
              <a:t> </a:t>
            </a:r>
            <a:r>
              <a:rPr lang="en-US" dirty="0" err="1"/>
              <a:t>với</a:t>
            </a:r>
            <a:r>
              <a:rPr lang="en-US" dirty="0"/>
              <a:t> 50 </a:t>
            </a:r>
            <a:r>
              <a:rPr lang="en-US" dirty="0" err="1"/>
              <a:t>triệu</a:t>
            </a:r>
            <a:r>
              <a:rPr lang="en-US" dirty="0"/>
              <a:t> BN-</a:t>
            </a:r>
            <a:r>
              <a:rPr lang="en-US" dirty="0" err="1"/>
              <a:t>năm</a:t>
            </a:r>
            <a:r>
              <a:rPr lang="en-US" dirty="0"/>
              <a:t> </a:t>
            </a:r>
            <a:r>
              <a:rPr lang="en-US" dirty="0" err="1"/>
              <a:t>sử</a:t>
            </a:r>
            <a:r>
              <a:rPr lang="en-US" dirty="0"/>
              <a:t> </a:t>
            </a:r>
            <a:r>
              <a:rPr lang="en-US" dirty="0" err="1"/>
              <a:t>dụng</a:t>
            </a:r>
            <a:r>
              <a:rPr lang="en-US" dirty="0"/>
              <a:t> Tiotropium, </a:t>
            </a:r>
            <a:r>
              <a:rPr lang="en-US" dirty="0" err="1"/>
              <a:t>nhờ</a:t>
            </a:r>
            <a:r>
              <a:rPr lang="en-US" dirty="0"/>
              <a:t> </a:t>
            </a:r>
            <a:r>
              <a:rPr lang="en-US" dirty="0" err="1"/>
              <a:t>đó</a:t>
            </a:r>
            <a:r>
              <a:rPr lang="en-US" dirty="0"/>
              <a:t> Tiotropium </a:t>
            </a:r>
            <a:r>
              <a:rPr lang="en-US" dirty="0" err="1"/>
              <a:t>đã</a:t>
            </a:r>
            <a:r>
              <a:rPr lang="en-US" dirty="0"/>
              <a:t> </a:t>
            </a:r>
            <a:r>
              <a:rPr lang="en-US" dirty="0" err="1"/>
              <a:t>trở</a:t>
            </a:r>
            <a:r>
              <a:rPr lang="en-US" dirty="0"/>
              <a:t> </a:t>
            </a:r>
            <a:r>
              <a:rPr lang="en-US" dirty="0" err="1"/>
              <a:t>thành</a:t>
            </a:r>
            <a:r>
              <a:rPr lang="en-US" dirty="0"/>
              <a:t> </a:t>
            </a:r>
            <a:r>
              <a:rPr lang="en-US" dirty="0" err="1"/>
              <a:t>tiêu</a:t>
            </a:r>
            <a:r>
              <a:rPr lang="en-US" dirty="0"/>
              <a:t> </a:t>
            </a:r>
            <a:r>
              <a:rPr lang="en-US" dirty="0" err="1"/>
              <a:t>chuẩn</a:t>
            </a:r>
            <a:r>
              <a:rPr lang="en-US" dirty="0"/>
              <a:t> </a:t>
            </a:r>
            <a:r>
              <a:rPr lang="en-US" dirty="0" err="1"/>
              <a:t>vàng</a:t>
            </a:r>
            <a:r>
              <a:rPr lang="en-US" dirty="0"/>
              <a:t> </a:t>
            </a:r>
            <a:r>
              <a:rPr lang="en-US" dirty="0" err="1"/>
              <a:t>trong</a:t>
            </a:r>
            <a:r>
              <a:rPr lang="en-US" dirty="0"/>
              <a:t> </a:t>
            </a:r>
            <a:r>
              <a:rPr lang="en-US" dirty="0" err="1"/>
              <a:t>điều</a:t>
            </a:r>
            <a:r>
              <a:rPr lang="en-US" dirty="0"/>
              <a:t> </a:t>
            </a:r>
            <a:r>
              <a:rPr lang="en-US" dirty="0" err="1"/>
              <a:t>trị</a:t>
            </a:r>
            <a:r>
              <a:rPr lang="en-US" dirty="0"/>
              <a:t> COPD </a:t>
            </a:r>
            <a:r>
              <a:rPr lang="en-US" dirty="0" err="1"/>
              <a:t>với</a:t>
            </a:r>
            <a:r>
              <a:rPr lang="en-US" dirty="0"/>
              <a:t> </a:t>
            </a:r>
            <a:r>
              <a:rPr lang="en-US" dirty="0" err="1"/>
              <a:t>rất</a:t>
            </a:r>
            <a:r>
              <a:rPr lang="en-US" dirty="0"/>
              <a:t> </a:t>
            </a:r>
            <a:r>
              <a:rPr lang="en-US" dirty="0" err="1"/>
              <a:t>nhiều</a:t>
            </a:r>
            <a:r>
              <a:rPr lang="en-US" dirty="0"/>
              <a:t> </a:t>
            </a:r>
            <a:r>
              <a:rPr lang="en-US" dirty="0" err="1"/>
              <a:t>kinh</a:t>
            </a:r>
            <a:r>
              <a:rPr lang="en-US" dirty="0"/>
              <a:t> </a:t>
            </a:r>
            <a:r>
              <a:rPr lang="en-US" dirty="0" err="1"/>
              <a:t>nghiệm</a:t>
            </a:r>
            <a:r>
              <a:rPr lang="en-US" dirty="0"/>
              <a:t> </a:t>
            </a:r>
            <a:r>
              <a:rPr lang="en-US" dirty="0" err="1"/>
              <a:t>sử</a:t>
            </a:r>
            <a:r>
              <a:rPr lang="en-US" dirty="0"/>
              <a:t> </a:t>
            </a:r>
            <a:r>
              <a:rPr lang="en-US" dirty="0" err="1"/>
              <a:t>dụng</a:t>
            </a:r>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126</a:t>
            </a:fld>
            <a:endParaRPr lang="en-US"/>
          </a:p>
        </p:txBody>
      </p:sp>
    </p:spTree>
    <p:extLst>
      <p:ext uri="{BB962C8B-B14F-4D97-AF65-F5344CB8AC3E}">
        <p14:creationId xmlns:p14="http://schemas.microsoft.com/office/powerpoint/2010/main" val="85736716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dirty="0" err="1"/>
              <a:t>Với</a:t>
            </a:r>
            <a:r>
              <a:rPr lang="en-US" b="0" dirty="0"/>
              <a:t> 2 </a:t>
            </a:r>
            <a:r>
              <a:rPr lang="en-US" b="0" dirty="0" err="1"/>
              <a:t>mục</a:t>
            </a:r>
            <a:r>
              <a:rPr lang="en-US" b="0" dirty="0"/>
              <a:t> </a:t>
            </a:r>
            <a:r>
              <a:rPr lang="en-US" b="0" dirty="0" err="1"/>
              <a:t>tiêu</a:t>
            </a:r>
            <a:r>
              <a:rPr lang="en-US" b="0" dirty="0"/>
              <a:t> </a:t>
            </a:r>
            <a:r>
              <a:rPr lang="en-US" b="0" dirty="0" err="1"/>
              <a:t>chính</a:t>
            </a:r>
            <a:r>
              <a:rPr lang="en-US" b="0" dirty="0"/>
              <a:t> </a:t>
            </a:r>
            <a:r>
              <a:rPr lang="en-US" b="0" dirty="0" err="1"/>
              <a:t>trong</a:t>
            </a:r>
            <a:r>
              <a:rPr lang="en-US" b="0" dirty="0"/>
              <a:t> </a:t>
            </a:r>
            <a:r>
              <a:rPr lang="en-US" b="0" dirty="0" err="1"/>
              <a:t>điều</a:t>
            </a:r>
            <a:r>
              <a:rPr lang="en-US" b="0" dirty="0"/>
              <a:t> </a:t>
            </a:r>
            <a:r>
              <a:rPr lang="en-US" b="0" dirty="0" err="1"/>
              <a:t>trị</a:t>
            </a:r>
            <a:r>
              <a:rPr lang="en-US" b="0" dirty="0"/>
              <a:t> COPD </a:t>
            </a:r>
            <a:r>
              <a:rPr lang="en-US" b="0" dirty="0" err="1"/>
              <a:t>giai</a:t>
            </a:r>
            <a:r>
              <a:rPr lang="en-US" b="0" dirty="0"/>
              <a:t> </a:t>
            </a:r>
            <a:r>
              <a:rPr lang="en-US" b="0" dirty="0" err="1"/>
              <a:t>đoạn</a:t>
            </a:r>
            <a:r>
              <a:rPr lang="en-US" b="0" dirty="0"/>
              <a:t> </a:t>
            </a:r>
            <a:r>
              <a:rPr lang="en-US" b="0" dirty="0" err="1"/>
              <a:t>ổn</a:t>
            </a:r>
            <a:r>
              <a:rPr lang="en-US" b="0" dirty="0"/>
              <a:t> </a:t>
            </a:r>
            <a:r>
              <a:rPr lang="en-US" b="0" dirty="0" err="1"/>
              <a:t>định</a:t>
            </a:r>
            <a:r>
              <a:rPr lang="en-US" b="0" dirty="0"/>
              <a:t>, </a:t>
            </a:r>
            <a:r>
              <a:rPr lang="en-US" b="0" dirty="0" err="1"/>
              <a:t>phần</a:t>
            </a:r>
            <a:r>
              <a:rPr lang="en-US" b="0" dirty="0"/>
              <a:t> </a:t>
            </a:r>
            <a:r>
              <a:rPr lang="en-US" b="0" dirty="0" err="1"/>
              <a:t>tiếp</a:t>
            </a:r>
            <a:r>
              <a:rPr lang="en-US" b="0" dirty="0"/>
              <a:t> </a:t>
            </a:r>
            <a:r>
              <a:rPr lang="en-US" b="0" dirty="0" err="1"/>
              <a:t>theo</a:t>
            </a:r>
            <a:r>
              <a:rPr lang="en-US" b="0" dirty="0"/>
              <a:t> </a:t>
            </a:r>
            <a:r>
              <a:rPr lang="en-US" b="0" dirty="0" err="1"/>
              <a:t>em</a:t>
            </a:r>
            <a:r>
              <a:rPr lang="en-US" b="0" dirty="0"/>
              <a:t> </a:t>
            </a:r>
            <a:r>
              <a:rPr lang="en-US" b="0" dirty="0" err="1"/>
              <a:t>xin</a:t>
            </a:r>
            <a:r>
              <a:rPr lang="en-US" b="0" dirty="0"/>
              <a:t> </a:t>
            </a:r>
            <a:r>
              <a:rPr lang="en-US" b="0" dirty="0" err="1"/>
              <a:t>trình</a:t>
            </a:r>
            <a:r>
              <a:rPr lang="en-US" b="0" dirty="0"/>
              <a:t> </a:t>
            </a:r>
            <a:r>
              <a:rPr lang="en-US" b="0" dirty="0" err="1"/>
              <a:t>bày</a:t>
            </a:r>
            <a:r>
              <a:rPr lang="en-US" b="0" dirty="0"/>
              <a:t> </a:t>
            </a:r>
            <a:r>
              <a:rPr lang="en-US" b="0" dirty="0" err="1"/>
              <a:t>Dữ</a:t>
            </a:r>
            <a:r>
              <a:rPr lang="en-US" b="0" dirty="0"/>
              <a:t> </a:t>
            </a:r>
            <a:r>
              <a:rPr lang="en-US" b="0" dirty="0" err="1"/>
              <a:t>liệu</a:t>
            </a:r>
            <a:r>
              <a:rPr lang="en-US" b="0" dirty="0"/>
              <a:t> </a:t>
            </a:r>
            <a:r>
              <a:rPr lang="en-US" b="0" dirty="0" err="1"/>
              <a:t>của</a:t>
            </a:r>
            <a:r>
              <a:rPr lang="en-US" b="0" dirty="0"/>
              <a:t> Tiotropium </a:t>
            </a:r>
            <a:r>
              <a:rPr lang="en-US" b="0" dirty="0" err="1"/>
              <a:t>đối</a:t>
            </a:r>
            <a:r>
              <a:rPr lang="en-US" b="0" dirty="0"/>
              <a:t> </a:t>
            </a:r>
            <a:r>
              <a:rPr lang="en-US" b="0" dirty="0" err="1"/>
              <a:t>với</a:t>
            </a:r>
            <a:r>
              <a:rPr lang="en-US" b="0" dirty="0"/>
              <a:t> </a:t>
            </a:r>
            <a:r>
              <a:rPr lang="en-US" b="0" dirty="0" err="1"/>
              <a:t>mục</a:t>
            </a:r>
            <a:r>
              <a:rPr lang="en-US" b="0" dirty="0"/>
              <a:t> </a:t>
            </a:r>
            <a:r>
              <a:rPr lang="en-US" b="0" dirty="0" err="1"/>
              <a:t>tiêu</a:t>
            </a:r>
            <a:r>
              <a:rPr lang="en-US" b="0" dirty="0"/>
              <a:t> </a:t>
            </a:r>
            <a:r>
              <a:rPr lang="en-US" b="0" dirty="0" err="1"/>
              <a:t>điều</a:t>
            </a:r>
            <a:r>
              <a:rPr lang="en-US" b="0" dirty="0"/>
              <a:t> </a:t>
            </a:r>
            <a:r>
              <a:rPr lang="en-US" b="0" dirty="0" err="1"/>
              <a:t>trị</a:t>
            </a:r>
            <a:r>
              <a:rPr lang="en-US" b="0" dirty="0"/>
              <a:t> </a:t>
            </a:r>
            <a:r>
              <a:rPr lang="en-US" b="0" dirty="0" err="1"/>
              <a:t>thứ</a:t>
            </a:r>
            <a:r>
              <a:rPr lang="en-US" b="0" dirty="0"/>
              <a:t> </a:t>
            </a:r>
            <a:r>
              <a:rPr lang="en-US" b="0" dirty="0" err="1"/>
              <a:t>nhất</a:t>
            </a:r>
            <a:r>
              <a:rPr lang="en-US" b="0" dirty="0"/>
              <a:t>: </a:t>
            </a:r>
            <a:r>
              <a:rPr lang="en-US" b="0" dirty="0" err="1"/>
              <a:t>gồm</a:t>
            </a:r>
            <a:r>
              <a:rPr lang="en-US" b="0" dirty="0"/>
              <a:t> </a:t>
            </a:r>
            <a:r>
              <a:rPr lang="en-US" sz="1200" b="0" dirty="0" err="1">
                <a:solidFill>
                  <a:srgbClr val="002060"/>
                </a:solidFill>
              </a:rPr>
              <a:t>cải</a:t>
            </a:r>
            <a:r>
              <a:rPr lang="en-US" sz="1200" b="0" dirty="0">
                <a:solidFill>
                  <a:srgbClr val="002060"/>
                </a:solidFill>
              </a:rPr>
              <a:t> </a:t>
            </a:r>
            <a:r>
              <a:rPr lang="en-US" sz="1200" b="0" dirty="0" err="1">
                <a:solidFill>
                  <a:srgbClr val="002060"/>
                </a:solidFill>
              </a:rPr>
              <a:t>thiện</a:t>
            </a:r>
            <a:r>
              <a:rPr lang="en-US" sz="1200" b="0" dirty="0">
                <a:solidFill>
                  <a:srgbClr val="002060"/>
                </a:solidFill>
              </a:rPr>
              <a:t> </a:t>
            </a:r>
            <a:r>
              <a:rPr lang="en-US" sz="1200" b="0" dirty="0" err="1">
                <a:solidFill>
                  <a:srgbClr val="002060"/>
                </a:solidFill>
              </a:rPr>
              <a:t>triệu</a:t>
            </a:r>
            <a:r>
              <a:rPr lang="en-US" sz="1200" b="0" dirty="0">
                <a:solidFill>
                  <a:srgbClr val="002060"/>
                </a:solidFill>
              </a:rPr>
              <a:t> </a:t>
            </a:r>
            <a:r>
              <a:rPr lang="en-US" sz="1200" b="0" dirty="0" err="1">
                <a:solidFill>
                  <a:srgbClr val="002060"/>
                </a:solidFill>
              </a:rPr>
              <a:t>chứng</a:t>
            </a:r>
            <a:r>
              <a:rPr lang="en-US" sz="1200" b="0" dirty="0">
                <a:solidFill>
                  <a:srgbClr val="002060"/>
                </a:solidFill>
              </a:rPr>
              <a:t>, </a:t>
            </a:r>
            <a:r>
              <a:rPr lang="en-US" sz="1200" b="0" dirty="0" err="1">
                <a:solidFill>
                  <a:srgbClr val="002060"/>
                </a:solidFill>
              </a:rPr>
              <a:t>khả</a:t>
            </a:r>
            <a:r>
              <a:rPr lang="en-US" sz="1200" b="0" dirty="0">
                <a:solidFill>
                  <a:srgbClr val="002060"/>
                </a:solidFill>
              </a:rPr>
              <a:t> </a:t>
            </a:r>
            <a:r>
              <a:rPr lang="en-US" sz="1200" b="0" dirty="0" err="1">
                <a:solidFill>
                  <a:srgbClr val="002060"/>
                </a:solidFill>
              </a:rPr>
              <a:t>năng</a:t>
            </a:r>
            <a:r>
              <a:rPr lang="en-US" sz="1200" b="0" dirty="0">
                <a:solidFill>
                  <a:srgbClr val="002060"/>
                </a:solidFill>
              </a:rPr>
              <a:t> </a:t>
            </a:r>
            <a:r>
              <a:rPr lang="en-US" sz="1200" b="0" dirty="0" err="1">
                <a:solidFill>
                  <a:srgbClr val="002060"/>
                </a:solidFill>
              </a:rPr>
              <a:t>vận</a:t>
            </a:r>
            <a:r>
              <a:rPr lang="en-US" sz="1200" b="0" dirty="0">
                <a:solidFill>
                  <a:srgbClr val="002060"/>
                </a:solidFill>
              </a:rPr>
              <a:t> </a:t>
            </a:r>
            <a:r>
              <a:rPr lang="en-US" sz="1200" b="0" dirty="0" err="1">
                <a:solidFill>
                  <a:srgbClr val="002060"/>
                </a:solidFill>
              </a:rPr>
              <a:t>động</a:t>
            </a:r>
            <a:r>
              <a:rPr lang="en-US" sz="1200" b="0" dirty="0">
                <a:solidFill>
                  <a:srgbClr val="002060"/>
                </a:solidFill>
              </a:rPr>
              <a:t> </a:t>
            </a:r>
            <a:r>
              <a:rPr lang="en-US" sz="1200" b="0" dirty="0" err="1">
                <a:solidFill>
                  <a:srgbClr val="002060"/>
                </a:solidFill>
              </a:rPr>
              <a:t>và</a:t>
            </a:r>
            <a:r>
              <a:rPr lang="en-US" sz="1200" b="0" dirty="0">
                <a:solidFill>
                  <a:srgbClr val="002060"/>
                </a:solidFill>
              </a:rPr>
              <a:t> </a:t>
            </a:r>
            <a:r>
              <a:rPr lang="en-US" sz="1200" b="0" dirty="0" err="1">
                <a:solidFill>
                  <a:srgbClr val="002060"/>
                </a:solidFill>
              </a:rPr>
              <a:t>chất</a:t>
            </a:r>
            <a:r>
              <a:rPr lang="en-US" sz="1200" b="0" dirty="0">
                <a:solidFill>
                  <a:srgbClr val="002060"/>
                </a:solidFill>
              </a:rPr>
              <a:t> </a:t>
            </a:r>
            <a:r>
              <a:rPr lang="en-US" sz="1200" b="0" dirty="0" err="1">
                <a:solidFill>
                  <a:srgbClr val="002060"/>
                </a:solidFill>
              </a:rPr>
              <a:t>lượng</a:t>
            </a:r>
            <a:r>
              <a:rPr lang="en-US" sz="1200" b="0" dirty="0">
                <a:solidFill>
                  <a:srgbClr val="002060"/>
                </a:solidFill>
              </a:rPr>
              <a:t> </a:t>
            </a:r>
            <a:r>
              <a:rPr lang="en-US" sz="1200" b="0" dirty="0" err="1">
                <a:solidFill>
                  <a:srgbClr val="002060"/>
                </a:solidFill>
              </a:rPr>
              <a:t>sống</a:t>
            </a:r>
            <a:endParaRPr lang="en-US" sz="1200" b="0" dirty="0">
              <a:solidFill>
                <a:srgbClr val="002060"/>
              </a:solidFill>
            </a:endParaRPr>
          </a:p>
          <a:p>
            <a:endParaRPr lang="en-US" b="0" dirty="0"/>
          </a:p>
        </p:txBody>
      </p:sp>
      <p:sp>
        <p:nvSpPr>
          <p:cNvPr id="4" name="Slide Number Placeholder 3"/>
          <p:cNvSpPr>
            <a:spLocks noGrp="1"/>
          </p:cNvSpPr>
          <p:nvPr>
            <p:ph type="sldNum" sz="quarter" idx="5"/>
          </p:nvPr>
        </p:nvSpPr>
        <p:spPr/>
        <p:txBody>
          <a:bodyPr/>
          <a:lstStyle/>
          <a:p>
            <a:fld id="{0B06B5BF-AEF3-4CCC-BDF9-E246540A60CC}" type="slidenum">
              <a:rPr lang="en-US" smtClean="0"/>
              <a:t>127</a:t>
            </a:fld>
            <a:endParaRPr lang="en-US"/>
          </a:p>
        </p:txBody>
      </p:sp>
    </p:spTree>
    <p:extLst>
      <p:ext uri="{BB962C8B-B14F-4D97-AF65-F5344CB8AC3E}">
        <p14:creationId xmlns:p14="http://schemas.microsoft.com/office/powerpoint/2010/main" val="24706969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Tiotropium </a:t>
            </a:r>
            <a:r>
              <a:rPr lang="en-US" dirty="0" err="1"/>
              <a:t>đã</a:t>
            </a:r>
            <a:r>
              <a:rPr lang="en-US" dirty="0"/>
              <a:t> </a:t>
            </a:r>
            <a:r>
              <a:rPr lang="en-US" dirty="0" err="1"/>
              <a:t>chứng</a:t>
            </a:r>
            <a:r>
              <a:rPr lang="en-US" dirty="0"/>
              <a:t> </a:t>
            </a:r>
            <a:r>
              <a:rPr lang="en-US" dirty="0" err="1"/>
              <a:t>minh</a:t>
            </a:r>
            <a:r>
              <a:rPr lang="en-US" dirty="0"/>
              <a:t> </a:t>
            </a:r>
            <a:r>
              <a:rPr lang="en-US" dirty="0" err="1"/>
              <a:t>khả</a:t>
            </a:r>
            <a:r>
              <a:rPr lang="en-US" dirty="0"/>
              <a:t> </a:t>
            </a:r>
            <a:r>
              <a:rPr lang="en-US" dirty="0" err="1"/>
              <a:t>năng</a:t>
            </a:r>
            <a:r>
              <a:rPr lang="en-US" dirty="0"/>
              <a:t> </a:t>
            </a:r>
            <a:r>
              <a:rPr lang="en-US" dirty="0" err="1"/>
              <a:t>cải</a:t>
            </a:r>
            <a:r>
              <a:rPr lang="en-US" dirty="0"/>
              <a:t> </a:t>
            </a:r>
            <a:r>
              <a:rPr lang="en-US" dirty="0" err="1"/>
              <a:t>thiện</a:t>
            </a:r>
            <a:r>
              <a:rPr lang="en-US" dirty="0"/>
              <a:t> </a:t>
            </a:r>
            <a:r>
              <a:rPr lang="en-US" dirty="0" err="1"/>
              <a:t>chức</a:t>
            </a:r>
            <a:r>
              <a:rPr lang="en-US" dirty="0"/>
              <a:t> </a:t>
            </a:r>
            <a:r>
              <a:rPr lang="en-US" dirty="0" err="1"/>
              <a:t>năng</a:t>
            </a:r>
            <a:r>
              <a:rPr lang="en-US" dirty="0"/>
              <a:t> </a:t>
            </a:r>
            <a:r>
              <a:rPr lang="en-US" dirty="0" err="1"/>
              <a:t>phổi</a:t>
            </a:r>
            <a:r>
              <a:rPr lang="en-US" dirty="0"/>
              <a:t>, </a:t>
            </a:r>
            <a:r>
              <a:rPr lang="en-US" dirty="0" err="1"/>
              <a:t>ngay</a:t>
            </a:r>
            <a:r>
              <a:rPr lang="en-US" dirty="0"/>
              <a:t> </a:t>
            </a:r>
            <a:r>
              <a:rPr lang="en-US" dirty="0" err="1"/>
              <a:t>từ</a:t>
            </a:r>
            <a:r>
              <a:rPr lang="en-US" dirty="0"/>
              <a:t> </a:t>
            </a:r>
            <a:r>
              <a:rPr lang="en-US" dirty="0" err="1"/>
              <a:t>giai</a:t>
            </a:r>
            <a:r>
              <a:rPr lang="en-US" dirty="0"/>
              <a:t> </a:t>
            </a:r>
            <a:r>
              <a:rPr lang="en-US" dirty="0" err="1"/>
              <a:t>đoạn</a:t>
            </a:r>
            <a:r>
              <a:rPr lang="en-US" dirty="0"/>
              <a:t> </a:t>
            </a:r>
            <a:r>
              <a:rPr lang="en-US" dirty="0" err="1"/>
              <a:t>sớm</a:t>
            </a:r>
            <a:r>
              <a:rPr lang="en-US" dirty="0"/>
              <a:t> (</a:t>
            </a:r>
            <a:r>
              <a:rPr lang="en-US" dirty="0" err="1"/>
              <a:t>được</a:t>
            </a:r>
            <a:r>
              <a:rPr lang="en-US" dirty="0"/>
              <a:t> </a:t>
            </a:r>
            <a:r>
              <a:rPr lang="en-US" dirty="0" err="1"/>
              <a:t>đăng</a:t>
            </a:r>
            <a:r>
              <a:rPr lang="en-US" dirty="0"/>
              <a:t> </a:t>
            </a:r>
            <a:r>
              <a:rPr lang="en-US" dirty="0" err="1"/>
              <a:t>trên</a:t>
            </a:r>
            <a:r>
              <a:rPr lang="en-US" dirty="0"/>
              <a:t> New England Journal Medicine)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Đây</a:t>
            </a:r>
            <a:r>
              <a:rPr lang="en-US" dirty="0"/>
              <a:t> </a:t>
            </a:r>
            <a:r>
              <a:rPr lang="en-US" dirty="0" err="1"/>
              <a:t>là</a:t>
            </a:r>
            <a:r>
              <a:rPr lang="en-US" dirty="0"/>
              <a:t> </a:t>
            </a:r>
            <a:r>
              <a:rPr lang="en-US" dirty="0" err="1"/>
              <a:t>thử</a:t>
            </a:r>
            <a:r>
              <a:rPr lang="en-US" dirty="0"/>
              <a:t> </a:t>
            </a:r>
            <a:r>
              <a:rPr lang="en-US" dirty="0" err="1"/>
              <a:t>nghiêm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trong</a:t>
            </a:r>
            <a:r>
              <a:rPr lang="en-US" dirty="0"/>
              <a:t> 2 </a:t>
            </a:r>
            <a:r>
              <a:rPr lang="en-US" dirty="0" err="1"/>
              <a:t>năm</a:t>
            </a:r>
            <a:r>
              <a:rPr lang="en-US" dirty="0"/>
              <a:t>, </a:t>
            </a:r>
            <a:r>
              <a:rPr lang="en-US" dirty="0" err="1"/>
              <a:t>trên</a:t>
            </a:r>
            <a:r>
              <a:rPr lang="en-US" dirty="0"/>
              <a:t> 841 </a:t>
            </a:r>
            <a:r>
              <a:rPr kumimoji="0" lang="en-US" sz="12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1200" b="0" i="0" u="none" strike="noStrike" kern="1200" cap="none" spc="0" normalizeH="0" baseline="0" noProof="0" dirty="0">
                <a:ln>
                  <a:noFill/>
                </a:ln>
                <a:solidFill>
                  <a:prstClr val="black"/>
                </a:solidFill>
                <a:effectLst/>
                <a:uLnTx/>
                <a:uFillTx/>
                <a:latin typeface="Arial"/>
                <a:ea typeface="+mn-ea"/>
                <a:cs typeface="+mn-cs"/>
              </a:rPr>
              <a:t> COPD, GOLD 1 (367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người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a:t>
            </a:r>
            <a:r>
              <a:rPr kumimoji="0" lang="en-US" sz="1200" b="0" i="0" u="none" strike="noStrike" kern="1200" cap="none" spc="0" normalizeH="0" baseline="0" noProof="0" dirty="0">
                <a:ln>
                  <a:noFill/>
                </a:ln>
                <a:solidFill>
                  <a:prstClr val="black"/>
                </a:solidFill>
                <a:effectLst/>
                <a:uLnTx/>
                <a:uFillTx/>
                <a:latin typeface="Arial"/>
                <a:ea typeface="+mn-ea"/>
                <a:cs typeface="+mn-cs"/>
              </a:rPr>
              <a:t> GOLD 2 (474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người</a:t>
            </a:r>
            <a:r>
              <a:rPr kumimoji="0" lang="en-US" sz="1200" b="0" i="0" u="none" strike="noStrike" kern="1200" cap="none" spc="0" normalizeH="0" baseline="0" noProof="0" dirty="0">
                <a:ln>
                  <a:noFill/>
                </a:ln>
                <a:solidFill>
                  <a:prstClr val="black"/>
                </a:solidFill>
                <a:effectLst/>
                <a:uLnTx/>
                <a:uFillTx/>
                <a:latin typeface="Arial"/>
                <a:ea typeface="+mn-ea"/>
                <a:cs typeface="+mn-cs"/>
              </a:rPr>
              <a:t>).</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rial"/>
                <a:ea typeface="+mn-ea"/>
                <a:cs typeface="+mn-cs"/>
              </a:rPr>
              <a:t>Kết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quả</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Tốc</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độ</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suy</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giảm</a:t>
            </a:r>
            <a:r>
              <a:rPr kumimoji="0" lang="en-US" sz="1200" b="1" i="0" u="none" strike="noStrike" kern="1200" cap="none" spc="0" normalizeH="0" baseline="0" noProof="0" dirty="0">
                <a:ln>
                  <a:noFill/>
                </a:ln>
                <a:effectLst/>
                <a:uLnTx/>
                <a:uFillTx/>
                <a:latin typeface="Arial"/>
                <a:ea typeface="+mn-ea"/>
                <a:cs typeface="+mn-cs"/>
              </a:rPr>
              <a:t> FEV1 </a:t>
            </a:r>
            <a:r>
              <a:rPr kumimoji="0" lang="en-US" sz="1200" b="1" i="0" u="none" strike="noStrike" kern="1200" cap="none" spc="0" normalizeH="0" baseline="0" noProof="0" dirty="0" err="1">
                <a:ln>
                  <a:noFill/>
                </a:ln>
                <a:effectLst/>
                <a:uLnTx/>
                <a:uFillTx/>
                <a:latin typeface="Arial"/>
                <a:ea typeface="+mn-ea"/>
                <a:cs typeface="+mn-cs"/>
              </a:rPr>
              <a:t>sau</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khi</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sử</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dụng</a:t>
            </a:r>
            <a:r>
              <a:rPr kumimoji="0" lang="en-US" sz="1200" b="1" i="0" u="none" strike="noStrike" kern="1200" cap="none" spc="0" normalizeH="0" baseline="0" noProof="0" dirty="0">
                <a:ln>
                  <a:noFill/>
                </a:ln>
                <a:effectLst/>
                <a:uLnTx/>
                <a:uFillTx/>
                <a:latin typeface="Arial"/>
                <a:ea typeface="+mn-ea"/>
                <a:cs typeface="+mn-cs"/>
              </a:rPr>
              <a:t> Tiotropium (29 ml/</a:t>
            </a:r>
            <a:r>
              <a:rPr kumimoji="0" lang="en-US" sz="1200" b="1" i="0" u="none" strike="noStrike" kern="1200" cap="none" spc="0" normalizeH="0" baseline="0" noProof="0" dirty="0" err="1">
                <a:ln>
                  <a:noFill/>
                </a:ln>
                <a:effectLst/>
                <a:uLnTx/>
                <a:uFillTx/>
                <a:latin typeface="Arial"/>
                <a:ea typeface="+mn-ea"/>
                <a:cs typeface="+mn-cs"/>
              </a:rPr>
              <a:t>năm</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chậm</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hơn</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a:ln>
                  <a:noFill/>
                </a:ln>
                <a:effectLst/>
                <a:uLnTx/>
                <a:uFillTx/>
                <a:latin typeface="Arial"/>
                <a:ea typeface="+mn-ea"/>
                <a:cs typeface="+mn-cs"/>
              </a:rPr>
              <a:t>so </a:t>
            </a:r>
            <a:r>
              <a:rPr kumimoji="0" lang="en-US" sz="1200" b="1" i="0" u="none" strike="noStrike" kern="1200" cap="none" spc="0" normalizeH="0" baseline="0" noProof="0" dirty="0" err="1">
                <a:ln>
                  <a:noFill/>
                </a:ln>
                <a:effectLst/>
                <a:uLnTx/>
                <a:uFillTx/>
                <a:latin typeface="Arial"/>
                <a:ea typeface="+mn-ea"/>
                <a:cs typeface="+mn-cs"/>
              </a:rPr>
              <a:t>với</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giả</a:t>
            </a:r>
            <a:r>
              <a:rPr kumimoji="0" lang="en-US" sz="1200" b="1" i="0" u="none" strike="noStrike" kern="1200" cap="none" spc="0" normalizeH="0" baseline="0" noProof="0" dirty="0">
                <a:ln>
                  <a:noFill/>
                </a:ln>
                <a:effectLst/>
                <a:uLnTx/>
                <a:uFillTx/>
                <a:latin typeface="Arial"/>
                <a:ea typeface="+mn-ea"/>
                <a:cs typeface="+mn-cs"/>
              </a:rPr>
              <a:t> </a:t>
            </a:r>
            <a:r>
              <a:rPr kumimoji="0" lang="en-US" sz="1200" b="1" i="0" u="none" strike="noStrike" kern="1200" cap="none" spc="0" normalizeH="0" baseline="0" noProof="0" dirty="0" err="1">
                <a:ln>
                  <a:noFill/>
                </a:ln>
                <a:effectLst/>
                <a:uLnTx/>
                <a:uFillTx/>
                <a:latin typeface="Arial"/>
                <a:ea typeface="+mn-ea"/>
                <a:cs typeface="+mn-cs"/>
              </a:rPr>
              <a:t>dược</a:t>
            </a:r>
            <a:r>
              <a:rPr kumimoji="0" lang="en-US" sz="1200" b="1" i="0" u="none" strike="noStrike" kern="1200" cap="none" spc="0" normalizeH="0" baseline="0" noProof="0" dirty="0">
                <a:ln>
                  <a:noFill/>
                </a:ln>
                <a:effectLst/>
                <a:uLnTx/>
                <a:uFillTx/>
                <a:latin typeface="Arial"/>
                <a:ea typeface="+mn-ea"/>
                <a:cs typeface="+mn-cs"/>
              </a:rPr>
              <a:t> (51 ml/</a:t>
            </a:r>
            <a:r>
              <a:rPr kumimoji="0" lang="en-US" sz="1200" b="1" i="0" u="none" strike="noStrike" kern="1200" cap="none" spc="0" normalizeH="0" baseline="0" noProof="0" dirty="0" err="1">
                <a:ln>
                  <a:noFill/>
                </a:ln>
                <a:effectLst/>
                <a:uLnTx/>
                <a:uFillTx/>
                <a:latin typeface="Arial"/>
                <a:ea typeface="+mn-ea"/>
                <a:cs typeface="+mn-cs"/>
              </a:rPr>
              <a:t>năm</a:t>
            </a:r>
            <a:r>
              <a:rPr kumimoji="0" lang="en-US" sz="1200" b="1" i="0" u="none" strike="noStrike" kern="1200" cap="none" spc="0" normalizeH="0" baseline="0" noProof="0" dirty="0">
                <a:ln>
                  <a:noFill/>
                </a:ln>
                <a:effectLst/>
                <a:uLnTx/>
                <a:uFillTx/>
                <a:latin typeface="Arial"/>
                <a:ea typeface="+mn-ea"/>
                <a:cs typeface="+mn-cs"/>
              </a:rPr>
              <a:t>) p = 0.006</a:t>
            </a:r>
          </a:p>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200" b="0" i="0" u="none" strike="noStrike" kern="1200" cap="none" spc="0" normalizeH="0" baseline="0" noProof="0" dirty="0" err="1">
                <a:ln>
                  <a:noFill/>
                </a:ln>
                <a:solidFill>
                  <a:prstClr val="black"/>
                </a:solidFill>
                <a:effectLst/>
                <a:uLnTx/>
                <a:uFillTx/>
                <a:latin typeface="Arial"/>
                <a:ea typeface="+mn-ea"/>
                <a:cs typeface="+mn-cs"/>
              </a:rPr>
              <a:t>Đồng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12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12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1200" b="0" i="0" u="none" strike="noStrike" kern="1200" cap="none" spc="0" normalizeH="0" baseline="0" noProof="0" dirty="0">
                <a:ln>
                  <a:noFill/>
                </a:ln>
                <a:solidFill>
                  <a:prstClr val="black"/>
                </a:solidFill>
                <a:effectLst/>
                <a:uLnTx/>
                <a:uFillTx/>
                <a:latin typeface="Arial"/>
                <a:ea typeface="+mn-ea"/>
                <a:cs typeface="+mn-cs"/>
              </a:rPr>
              <a:t> FEV1 so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200" b="0" i="0" u="none" strike="noStrike" kern="1200" cap="none" spc="0" normalizeH="0" baseline="0" noProof="0" dirty="0">
                <a:ln>
                  <a:noFill/>
                </a:ln>
                <a:solidFill>
                  <a:prstClr val="black"/>
                </a:solidFill>
                <a:effectLst/>
                <a:uLnTx/>
                <a:uFillTx/>
                <a:latin typeface="Arial"/>
                <a:ea typeface="+mn-ea"/>
                <a:cs typeface="+mn-cs"/>
              </a:rPr>
              <a:t> placebo ở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trước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dùng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thuốc</a:t>
            </a:r>
            <a:r>
              <a:rPr kumimoji="0" lang="en-US" sz="1200" b="0" i="0" u="none" strike="noStrike" kern="1200" cap="none" spc="0" normalizeH="0" baseline="0" noProof="0" dirty="0">
                <a:ln>
                  <a:noFill/>
                </a:ln>
                <a:solidFill>
                  <a:prstClr val="black"/>
                </a:solidFill>
                <a:effectLst/>
                <a:uLnTx/>
                <a:uFillTx/>
                <a:latin typeface="Arial"/>
                <a:ea typeface="+mn-ea"/>
                <a:cs typeface="+mn-cs"/>
              </a:rPr>
              <a:t> GPQ (127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200" b="0" i="0" u="none" strike="noStrike" kern="1200" cap="none" spc="0" normalizeH="0" baseline="0" noProof="0" dirty="0">
                <a:ln>
                  <a:noFill/>
                </a:ln>
                <a:solidFill>
                  <a:prstClr val="black"/>
                </a:solidFill>
                <a:effectLst/>
                <a:uLnTx/>
                <a:uFillTx/>
                <a:latin typeface="Arial"/>
                <a:ea typeface="+mn-ea"/>
                <a:cs typeface="+mn-cs"/>
              </a:rPr>
              <a:t> 169 ml)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sau</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dùng</a:t>
            </a:r>
            <a:r>
              <a:rPr kumimoji="0" lang="en-US" sz="1200" b="0" i="0" u="none" strike="noStrike" kern="1200" cap="none" spc="0" normalizeH="0" baseline="0" noProof="0" dirty="0">
                <a:ln>
                  <a:noFill/>
                </a:ln>
                <a:solidFill>
                  <a:prstClr val="black"/>
                </a:solidFill>
                <a:effectLst/>
                <a:uLnTx/>
                <a:uFillTx/>
                <a:latin typeface="Arial"/>
                <a:ea typeface="+mn-ea"/>
                <a:cs typeface="+mn-cs"/>
              </a:rPr>
              <a:t> GPQ (71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200" b="0" i="0" u="none" strike="noStrike" kern="1200" cap="none" spc="0" normalizeH="0" baseline="0" noProof="0" dirty="0">
                <a:ln>
                  <a:noFill/>
                </a:ln>
                <a:solidFill>
                  <a:prstClr val="black"/>
                </a:solidFill>
                <a:effectLst/>
                <a:uLnTx/>
                <a:uFillTx/>
                <a:latin typeface="Arial"/>
                <a:ea typeface="+mn-ea"/>
                <a:cs typeface="+mn-cs"/>
              </a:rPr>
              <a:t> 133 ml) p &lt; 0.001</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a:ea typeface="+mn-ea"/>
              <a:cs typeface="+mn-cs"/>
            </a:endParaRP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128</a:t>
            </a:fld>
            <a:endParaRPr lang="en-US"/>
          </a:p>
        </p:txBody>
      </p:sp>
    </p:spTree>
    <p:extLst>
      <p:ext uri="{BB962C8B-B14F-4D97-AF65-F5344CB8AC3E}">
        <p14:creationId xmlns:p14="http://schemas.microsoft.com/office/powerpoint/2010/main" val="321803887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Đối</a:t>
            </a:r>
            <a:r>
              <a:rPr lang="en-US" dirty="0"/>
              <a:t> </a:t>
            </a:r>
            <a:r>
              <a:rPr lang="en-US" dirty="0" err="1"/>
              <a:t>với</a:t>
            </a:r>
            <a:r>
              <a:rPr lang="en-US" dirty="0"/>
              <a:t> </a:t>
            </a:r>
            <a:r>
              <a:rPr lang="en-US" dirty="0" err="1"/>
              <a:t>khả</a:t>
            </a:r>
            <a:r>
              <a:rPr lang="en-US" dirty="0"/>
              <a:t> </a:t>
            </a:r>
            <a:r>
              <a:rPr lang="en-US" dirty="0" err="1"/>
              <a:t>năng</a:t>
            </a:r>
            <a:r>
              <a:rPr lang="en-US" dirty="0"/>
              <a:t> </a:t>
            </a:r>
            <a:r>
              <a:rPr lang="en-US" dirty="0" err="1"/>
              <a:t>cải</a:t>
            </a:r>
            <a:r>
              <a:rPr lang="en-US" dirty="0"/>
              <a:t> </a:t>
            </a:r>
            <a:r>
              <a:rPr lang="en-US" dirty="0" err="1"/>
              <a:t>thiện</a:t>
            </a:r>
            <a:r>
              <a:rPr lang="en-US" dirty="0"/>
              <a:t> </a:t>
            </a:r>
            <a:r>
              <a:rPr lang="en-US" dirty="0" err="1"/>
              <a:t>triệu</a:t>
            </a:r>
            <a:r>
              <a:rPr lang="en-US" dirty="0"/>
              <a:t> </a:t>
            </a:r>
            <a:r>
              <a:rPr lang="en-US" dirty="0" err="1"/>
              <a:t>chứng</a:t>
            </a:r>
            <a:r>
              <a:rPr lang="en-US" dirty="0"/>
              <a:t> </a:t>
            </a:r>
            <a:r>
              <a:rPr lang="en-US" dirty="0" err="1"/>
              <a:t>khó</a:t>
            </a:r>
            <a:r>
              <a:rPr lang="en-US" dirty="0"/>
              <a:t> </a:t>
            </a:r>
            <a:r>
              <a:rPr lang="en-US" dirty="0" err="1"/>
              <a:t>thở</a:t>
            </a:r>
            <a:endParaRPr lang="en-US" dirty="0"/>
          </a:p>
          <a:p>
            <a:r>
              <a:rPr lang="en-US" dirty="0" err="1"/>
              <a:t>Một</a:t>
            </a:r>
            <a:r>
              <a:rPr lang="en-US" dirty="0"/>
              <a:t> </a:t>
            </a:r>
            <a:r>
              <a:rPr lang="en-US" dirty="0" err="1"/>
              <a:t>thử</a:t>
            </a:r>
            <a:r>
              <a:rPr lang="en-US" dirty="0"/>
              <a:t> </a:t>
            </a:r>
            <a:r>
              <a:rPr lang="en-US" dirty="0" err="1"/>
              <a:t>nghiệm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mù</a:t>
            </a:r>
            <a:r>
              <a:rPr lang="en-US" dirty="0"/>
              <a:t> </a:t>
            </a:r>
            <a:r>
              <a:rPr lang="en-US" dirty="0" err="1"/>
              <a:t>đôi</a:t>
            </a:r>
            <a:r>
              <a:rPr lang="en-US" dirty="0"/>
              <a:t>, </a:t>
            </a:r>
            <a:r>
              <a:rPr lang="en-US" dirty="0" err="1"/>
              <a:t>trên</a:t>
            </a:r>
            <a:r>
              <a:rPr lang="en-US" dirty="0"/>
              <a:t> 623 BN COPD, </a:t>
            </a:r>
            <a:r>
              <a:rPr lang="en-US" dirty="0" err="1"/>
              <a:t>phân</a:t>
            </a:r>
            <a:r>
              <a:rPr lang="en-US" dirty="0"/>
              <a:t> </a:t>
            </a:r>
            <a:r>
              <a:rPr lang="en-US" dirty="0" err="1"/>
              <a:t>nhóm</a:t>
            </a:r>
            <a:r>
              <a:rPr lang="en-US" dirty="0"/>
              <a:t> song </a:t>
            </a:r>
            <a:r>
              <a:rPr lang="en-US" dirty="0" err="1"/>
              <a:t>song</a:t>
            </a:r>
            <a:r>
              <a:rPr lang="en-US" dirty="0"/>
              <a:t> Tiotropium vs </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Salmeterol </a:t>
            </a:r>
            <a:r>
              <a:rPr kumimoji="0" lang="en-US" sz="1200" b="0" i="1" u="none" strike="noStrike" kern="1200" cap="none" spc="0" normalizeH="0" baseline="0" noProof="0" dirty="0">
                <a:ln>
                  <a:noFill/>
                </a:ln>
                <a:solidFill>
                  <a:srgbClr val="2E2E2E"/>
                </a:solidFill>
                <a:effectLst/>
                <a:uLnTx/>
                <a:uFillTx/>
                <a:latin typeface="Arial"/>
                <a:ea typeface="+mn-ea"/>
                <a:cs typeface="Arial" panose="020B0604020202020204" pitchFamily="34" charset="0"/>
              </a:rPr>
              <a:t>vs </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placebo, </a:t>
            </a:r>
          </a:p>
          <a:p>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Đo</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khó</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thở</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bằng</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thang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điểm</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TDI,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điểm</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càng</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cao</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thì</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càng</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ít</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khó</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thở</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Kết</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quả</a:t>
            </a:r>
            <a:r>
              <a:rPr kumimoji="0" lang="en-US" sz="12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Tiotropium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cải</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thiện</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điểm</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TDI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tốt</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hơn</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Salmeterol (p &lt; 0.05). Do </a:t>
            </a:r>
            <a:r>
              <a:rPr kumimoji="0" lang="en-US" sz="12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đó</a:t>
            </a:r>
            <a:r>
              <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Tiotropium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giảm</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khó</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thở</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so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với</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Salmeterol (LABA)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129</a:t>
            </a:fld>
            <a:endParaRPr lang="en-US"/>
          </a:p>
        </p:txBody>
      </p:sp>
    </p:spTree>
    <p:extLst>
      <p:ext uri="{BB962C8B-B14F-4D97-AF65-F5344CB8AC3E}">
        <p14:creationId xmlns:p14="http://schemas.microsoft.com/office/powerpoint/2010/main" val="257355630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Tiotropium </a:t>
            </a:r>
            <a:r>
              <a:rPr lang="en-US" dirty="0" err="1"/>
              <a:t>còn</a:t>
            </a:r>
            <a:r>
              <a:rPr lang="en-US" dirty="0"/>
              <a:t> </a:t>
            </a:r>
            <a:r>
              <a:rPr lang="en-US" dirty="0" err="1"/>
              <a:t>cho</a:t>
            </a:r>
            <a:r>
              <a:rPr lang="en-US" dirty="0"/>
              <a:t> </a:t>
            </a:r>
            <a:r>
              <a:rPr lang="en-US" dirty="0" err="1"/>
              <a:t>thấy</a:t>
            </a:r>
            <a:r>
              <a:rPr lang="en-US" dirty="0"/>
              <a:t> </a:t>
            </a:r>
            <a:r>
              <a:rPr lang="en-US" dirty="0" err="1"/>
              <a:t>khả</a:t>
            </a:r>
            <a:r>
              <a:rPr lang="en-US" dirty="0"/>
              <a:t> </a:t>
            </a:r>
            <a:r>
              <a:rPr lang="en-US" dirty="0" err="1"/>
              <a:t>năng</a:t>
            </a:r>
            <a:r>
              <a:rPr lang="en-US" dirty="0"/>
              <a:t> </a:t>
            </a:r>
            <a:r>
              <a:rPr lang="en-US" dirty="0" err="1"/>
              <a:t>giảm</a:t>
            </a:r>
            <a:r>
              <a:rPr lang="en-US" dirty="0"/>
              <a:t> </a:t>
            </a:r>
            <a:r>
              <a:rPr lang="en-US" dirty="0" err="1"/>
              <a:t>khó</a:t>
            </a:r>
            <a:r>
              <a:rPr lang="en-US" dirty="0"/>
              <a:t> </a:t>
            </a:r>
            <a:r>
              <a:rPr lang="en-US" dirty="0" err="1"/>
              <a:t>thở</a:t>
            </a:r>
            <a:r>
              <a:rPr lang="en-US" dirty="0"/>
              <a:t> </a:t>
            </a:r>
            <a:r>
              <a:rPr lang="en-US" dirty="0" err="1"/>
              <a:t>khi</a:t>
            </a:r>
            <a:r>
              <a:rPr lang="en-US" dirty="0"/>
              <a:t> BN COPD </a:t>
            </a:r>
            <a:r>
              <a:rPr lang="en-US" dirty="0" err="1"/>
              <a:t>vận</a:t>
            </a:r>
            <a:r>
              <a:rPr lang="en-US" dirty="0"/>
              <a:t> </a:t>
            </a:r>
            <a:r>
              <a:rPr lang="en-US" dirty="0" err="1"/>
              <a:t>động</a:t>
            </a:r>
            <a:endParaRPr lang="en-US" dirty="0"/>
          </a:p>
          <a:p>
            <a:r>
              <a:rPr lang="en-US" dirty="0" err="1"/>
              <a:t>thử</a:t>
            </a:r>
            <a:r>
              <a:rPr lang="en-US" dirty="0"/>
              <a:t> </a:t>
            </a:r>
            <a:r>
              <a:rPr lang="en-US" dirty="0" err="1"/>
              <a:t>nghiệm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mù</a:t>
            </a:r>
            <a:r>
              <a:rPr lang="en-US" dirty="0"/>
              <a:t> </a:t>
            </a:r>
            <a:r>
              <a:rPr lang="en-US" dirty="0" err="1"/>
              <a:t>đôi</a:t>
            </a:r>
            <a:r>
              <a:rPr lang="en-US" dirty="0"/>
              <a:t>, </a:t>
            </a:r>
            <a:r>
              <a:rPr lang="en-US" dirty="0" err="1"/>
              <a:t>phân</a:t>
            </a:r>
            <a:r>
              <a:rPr lang="en-US" dirty="0"/>
              <a:t> </a:t>
            </a:r>
            <a:r>
              <a:rPr lang="en-US" dirty="0" err="1"/>
              <a:t>nhóm</a:t>
            </a:r>
            <a:r>
              <a:rPr lang="en-US" dirty="0"/>
              <a:t> song </a:t>
            </a:r>
            <a:r>
              <a:rPr lang="en-US" dirty="0" err="1"/>
              <a:t>song</a:t>
            </a:r>
            <a:r>
              <a:rPr lang="en-US" dirty="0"/>
              <a:t> Tiotropium </a:t>
            </a:r>
            <a:r>
              <a:rPr lang="en-US" dirty="0" err="1"/>
              <a:t>và</a:t>
            </a:r>
            <a:r>
              <a:rPr lang="en-US" dirty="0"/>
              <a:t> </a:t>
            </a:r>
            <a:r>
              <a:rPr lang="en-US" dirty="0" err="1"/>
              <a:t>giả</a:t>
            </a:r>
            <a:r>
              <a:rPr lang="en-US" dirty="0"/>
              <a:t> </a:t>
            </a:r>
            <a:r>
              <a:rPr lang="en-US" dirty="0" err="1"/>
              <a:t>dược</a:t>
            </a:r>
            <a:r>
              <a:rPr lang="en-US" dirty="0"/>
              <a:t>.</a:t>
            </a:r>
          </a:p>
          <a:p>
            <a:r>
              <a:rPr lang="en-US" dirty="0" err="1"/>
              <a:t>Trong</a:t>
            </a:r>
            <a:r>
              <a:rPr lang="en-US" dirty="0"/>
              <a:t> </a:t>
            </a:r>
            <a:r>
              <a:rPr lang="en-US" dirty="0" err="1"/>
              <a:t>nghiên</a:t>
            </a:r>
            <a:r>
              <a:rPr lang="en-US" dirty="0"/>
              <a:t> </a:t>
            </a:r>
            <a:r>
              <a:rPr lang="en-US" dirty="0" err="1"/>
              <a:t>cứu</a:t>
            </a:r>
            <a:r>
              <a:rPr lang="en-US" dirty="0"/>
              <a:t> </a:t>
            </a:r>
            <a:r>
              <a:rPr lang="en-US" dirty="0" err="1"/>
              <a:t>này</a:t>
            </a:r>
            <a:r>
              <a:rPr lang="en-US" dirty="0"/>
              <a:t>, </a:t>
            </a:r>
            <a:r>
              <a:rPr lang="en-US" dirty="0" err="1"/>
              <a:t>tất</a:t>
            </a:r>
            <a:r>
              <a:rPr lang="en-US" dirty="0"/>
              <a:t> </a:t>
            </a:r>
            <a:r>
              <a:rPr lang="en-US" dirty="0" err="1"/>
              <a:t>cả</a:t>
            </a:r>
            <a:r>
              <a:rPr lang="en-US" dirty="0"/>
              <a:t> </a:t>
            </a:r>
            <a:r>
              <a:rPr kumimoji="0" lang="en-US" sz="1200" b="0" i="0" u="none" strike="noStrike" kern="1200" cap="none" spc="0" normalizeH="0" baseline="0" noProof="0" dirty="0">
                <a:ln>
                  <a:noFill/>
                </a:ln>
                <a:solidFill>
                  <a:prstClr val="black"/>
                </a:solidFill>
                <a:effectLst/>
                <a:uLnTx/>
                <a:uFillTx/>
                <a:latin typeface="Arial"/>
                <a:ea typeface="+mn-ea"/>
                <a:cs typeface="+mn-cs"/>
              </a:rPr>
              <a:t>BN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được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tham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gia</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phục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hồi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200" b="0" i="0" u="none" strike="noStrike" kern="1200" cap="none" spc="0" normalizeH="0" baseline="0" noProof="0" dirty="0">
                <a:ln>
                  <a:noFill/>
                </a:ln>
                <a:solidFill>
                  <a:prstClr val="black"/>
                </a:solidFill>
                <a:effectLst/>
                <a:uLnTx/>
                <a:uFillTx/>
                <a:latin typeface="Arial"/>
                <a:ea typeface="+mn-ea"/>
                <a:cs typeface="+mn-cs"/>
              </a:rPr>
              <a:t>. Sau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đó</a:t>
            </a:r>
            <a:r>
              <a:rPr kumimoji="0" lang="en-US" sz="1200" b="0" i="0" u="none" strike="noStrike" kern="1200" cap="none" spc="0" normalizeH="0" baseline="0" noProof="0" dirty="0">
                <a:ln>
                  <a:noFill/>
                </a:ln>
                <a:solidFill>
                  <a:prstClr val="black"/>
                </a:solidFill>
                <a:effectLst/>
                <a:uLnTx/>
                <a:uFillTx/>
                <a:latin typeface="Arial"/>
                <a:ea typeface="+mn-ea"/>
                <a:cs typeface="+mn-cs"/>
              </a:rPr>
              <a:t> test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vào</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1200" b="0" i="0" u="none" strike="noStrike" kern="1200" cap="none" spc="0" normalizeH="0" baseline="0" noProof="0" dirty="0">
                <a:ln>
                  <a:noFill/>
                </a:ln>
                <a:solidFill>
                  <a:prstClr val="black"/>
                </a:solidFill>
                <a:effectLst/>
                <a:uLnTx/>
                <a:uFillTx/>
                <a:latin typeface="Arial"/>
                <a:ea typeface="+mn-ea"/>
                <a:cs typeface="+mn-cs"/>
              </a:rPr>
              <a:t> 8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1200" b="0" i="0" u="none" strike="noStrike" kern="1200" cap="none" spc="0" normalizeH="0" baseline="0" noProof="0" dirty="0">
                <a:ln>
                  <a:noFill/>
                </a:ln>
                <a:solidFill>
                  <a:prstClr val="black"/>
                </a:solidFill>
                <a:effectLst/>
                <a:uLnTx/>
                <a:uFillTx/>
                <a:latin typeface="Arial"/>
                <a:ea typeface="+mn-ea"/>
                <a:cs typeface="+mn-cs"/>
              </a:rPr>
              <a:t> 12.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Đo</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lường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mức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độ</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khó</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thở</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vận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bằng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TDI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càng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cao</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càng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ít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khó</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thở</a:t>
            </a:r>
            <a:r>
              <a:rPr kumimoji="0" lang="en-US" sz="1200" b="0" i="0" u="none" strike="noStrike" kern="1200" cap="none" spc="0" normalizeH="0" baseline="0" noProof="0" dirty="0">
                <a:ln>
                  <a:noFill/>
                </a:ln>
                <a:solidFill>
                  <a:prstClr val="black"/>
                </a:solidFill>
                <a:effectLst/>
                <a:uLnTx/>
                <a:uFillTx/>
                <a:latin typeface="Arial"/>
                <a:ea typeface="+mn-ea"/>
                <a:cs typeface="+mn-cs"/>
              </a:rPr>
              <a:t>)</a:t>
            </a:r>
          </a:p>
          <a:p>
            <a:r>
              <a:rPr lang="en-US" dirty="0" err="1"/>
              <a:t>Kết</a:t>
            </a:r>
            <a:r>
              <a:rPr lang="en-US" dirty="0"/>
              <a:t> </a:t>
            </a:r>
            <a:r>
              <a:rPr lang="en-US" dirty="0" err="1"/>
              <a:t>quả</a:t>
            </a:r>
            <a:r>
              <a:rPr lang="en-US" dirty="0"/>
              <a:t>: </a:t>
            </a:r>
            <a:r>
              <a:rPr lang="en-US" dirty="0" err="1"/>
              <a:t>sau</a:t>
            </a:r>
            <a:r>
              <a:rPr lang="en-US" dirty="0"/>
              <a:t> 8 </a:t>
            </a:r>
            <a:r>
              <a:rPr lang="en-US" dirty="0" err="1"/>
              <a:t>tuần</a:t>
            </a:r>
            <a:r>
              <a:rPr lang="en-US" dirty="0"/>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200" b="0" i="0" u="none" strike="noStrike" kern="1200" cap="none" spc="0" normalizeH="0" baseline="0" noProof="0" dirty="0">
                <a:ln>
                  <a:noFill/>
                </a:ln>
                <a:solidFill>
                  <a:prstClr val="black"/>
                </a:solidFill>
                <a:effectLst/>
                <a:uLnTx/>
                <a:uFillTx/>
                <a:latin typeface="Arial"/>
                <a:ea typeface="+mn-ea"/>
                <a:cs typeface="+mn-cs"/>
              </a:rPr>
              <a:t> TDI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12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a:t>
            </a:r>
            <a:r>
              <a:rPr kumimoji="0" lang="en-US" sz="1200" b="0" i="0" u="none" strike="noStrike" kern="1200" cap="none" spc="0" normalizeH="0" baseline="0" noProof="0" dirty="0">
                <a:ln>
                  <a:noFill/>
                </a:ln>
                <a:solidFill>
                  <a:prstClr val="black"/>
                </a:solidFill>
                <a:effectLst/>
                <a:uLnTx/>
                <a:uFillTx/>
                <a:latin typeface="Arial"/>
                <a:ea typeface="+mn-ea"/>
                <a:cs typeface="+mn-cs"/>
              </a:rPr>
              <a:t> placebo </a:t>
            </a:r>
            <a:r>
              <a:rPr kumimoji="0" lang="en-US" sz="1200" b="0" i="0" u="none" strike="noStrike" kern="1200" cap="none" spc="0" normalizeH="0" baseline="0" noProof="0" dirty="0" err="1">
                <a:ln>
                  <a:noFill/>
                </a:ln>
                <a:solidFill>
                  <a:prstClr val="black"/>
                </a:solidFill>
                <a:effectLst/>
                <a:uLnTx/>
                <a:uFillTx/>
                <a:latin typeface="Arial"/>
                <a:ea typeface="+mn-ea"/>
                <a:cs typeface="+mn-cs"/>
              </a:rPr>
              <a:t>lần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lượt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là</a:t>
            </a:r>
            <a:r>
              <a:rPr kumimoji="0" lang="en-US" sz="1200" b="0" i="0" u="none" strike="noStrike" kern="1200" cap="none" spc="0" normalizeH="0" baseline="0" noProof="0" dirty="0">
                <a:ln>
                  <a:noFill/>
                </a:ln>
                <a:solidFill>
                  <a:prstClr val="black"/>
                </a:solidFill>
                <a:effectLst/>
                <a:uLnTx/>
                <a:uFillTx/>
                <a:latin typeface="Arial"/>
                <a:ea typeface="+mn-ea"/>
                <a:cs typeface="+mn-cs"/>
              </a:rPr>
              <a:t> 1.75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và</a:t>
            </a:r>
            <a:r>
              <a:rPr kumimoji="0" lang="en-US" sz="1200" b="0" i="0" u="none" strike="noStrike" kern="1200" cap="none" spc="0" normalizeH="0" baseline="0" noProof="0" dirty="0">
                <a:ln>
                  <a:noFill/>
                </a:ln>
                <a:solidFill>
                  <a:prstClr val="black"/>
                </a:solidFill>
                <a:effectLst/>
                <a:uLnTx/>
                <a:uFillTx/>
                <a:latin typeface="Arial"/>
                <a:ea typeface="+mn-ea"/>
                <a:cs typeface="+mn-cs"/>
              </a:rPr>
              <a:t> 0.91.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Đến</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tuần</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12, Tiotropium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vẫn</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duy</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trì</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giảm</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khó</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thở</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khi</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BN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vận</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động</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tốt</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hơn</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giả</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dược</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(1.75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điểm</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vs 0.08 </a:t>
            </a:r>
            <a:r>
              <a:rPr kumimoji="0" lang="en-US" sz="12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điểm</a:t>
            </a:r>
            <a:r>
              <a:rPr kumimoji="0" lang="en-US" sz="12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p = 0.03)</a:t>
            </a: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130</a:t>
            </a:fld>
            <a:endParaRPr lang="en-US"/>
          </a:p>
        </p:txBody>
      </p:sp>
    </p:spTree>
    <p:extLst>
      <p:ext uri="{BB962C8B-B14F-4D97-AF65-F5344CB8AC3E}">
        <p14:creationId xmlns:p14="http://schemas.microsoft.com/office/powerpoint/2010/main" val="24726810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002060"/>
                </a:solidFill>
                <a:effectLst/>
                <a:uLnTx/>
                <a:uFillTx/>
                <a:latin typeface="Arial"/>
                <a:ea typeface="+mn-ea"/>
                <a:cs typeface="Arial"/>
              </a:rPr>
              <a:t>Tác</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dụng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của</a:t>
            </a:r>
            <a:r>
              <a:rPr kumimoji="0" lang="en-US" sz="1200" b="1" i="0" u="none" strike="noStrike" kern="1200" cap="none" spc="0" normalizeH="0" baseline="0" noProof="0" dirty="0">
                <a:ln>
                  <a:noFill/>
                </a:ln>
                <a:solidFill>
                  <a:srgbClr val="002060"/>
                </a:solidFill>
                <a:effectLst/>
                <a:uLnTx/>
                <a:uFillTx/>
                <a:latin typeface="Arial"/>
                <a:ea typeface="+mn-ea"/>
                <a:cs typeface="Arial"/>
              </a:rPr>
              <a:t> Tiotropium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lên</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khả</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năng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gắng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sức</a:t>
            </a:r>
            <a:r>
              <a:rPr kumimoji="0" lang="en-US" sz="1200" b="1" i="0" u="none" strike="noStrike" kern="1200" cap="none" spc="0" normalizeH="0" baseline="0" noProof="0" dirty="0">
                <a:ln>
                  <a:noFill/>
                </a:ln>
                <a:solidFill>
                  <a:srgbClr val="002060"/>
                </a:solidFill>
                <a:effectLst/>
                <a:uLnTx/>
                <a:uFillTx/>
                <a:latin typeface="Arial"/>
                <a:ea typeface="+mn-ea"/>
                <a:cs typeface="Aria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Thử</a:t>
            </a:r>
            <a:r>
              <a:rPr lang="en-US" dirty="0"/>
              <a:t> </a:t>
            </a:r>
            <a:r>
              <a:rPr lang="en-US" dirty="0" err="1"/>
              <a:t>nghiệm</a:t>
            </a:r>
            <a:r>
              <a:rPr lang="en-US" dirty="0"/>
              <a:t> </a:t>
            </a:r>
            <a:r>
              <a:rPr lang="en-US" dirty="0" err="1"/>
              <a:t>lâm</a:t>
            </a:r>
            <a:r>
              <a:rPr lang="en-US" dirty="0"/>
              <a:t> </a:t>
            </a:r>
            <a:r>
              <a:rPr lang="en-US" dirty="0" err="1"/>
              <a:t>sàng</a:t>
            </a:r>
            <a:r>
              <a:rPr lang="en-US" dirty="0"/>
              <a:t> </a:t>
            </a:r>
            <a:r>
              <a:rPr lang="en-US" dirty="0" err="1"/>
              <a:t>ngẫu</a:t>
            </a:r>
            <a:r>
              <a:rPr lang="en-US" dirty="0"/>
              <a:t> </a:t>
            </a:r>
            <a:r>
              <a:rPr lang="en-US" dirty="0" err="1"/>
              <a:t>nhiên</a:t>
            </a:r>
            <a:r>
              <a:rPr lang="en-US" dirty="0"/>
              <a:t>, </a:t>
            </a:r>
            <a:r>
              <a:rPr lang="en-US" dirty="0" err="1"/>
              <a:t>mù</a:t>
            </a:r>
            <a:r>
              <a:rPr lang="en-US" dirty="0"/>
              <a:t> </a:t>
            </a:r>
            <a:r>
              <a:rPr lang="en-US" dirty="0" err="1"/>
              <a:t>đôi</a:t>
            </a:r>
            <a:r>
              <a:rPr lang="en-US" dirty="0"/>
              <a:t>, </a:t>
            </a:r>
            <a:r>
              <a:rPr lang="en-US" dirty="0" err="1"/>
              <a:t>phân</a:t>
            </a:r>
            <a:r>
              <a:rPr lang="en-US" dirty="0"/>
              <a:t> </a:t>
            </a:r>
            <a:r>
              <a:rPr lang="en-US" dirty="0" err="1"/>
              <a:t>nhóm</a:t>
            </a:r>
            <a:r>
              <a:rPr lang="en-US" dirty="0"/>
              <a:t> song </a:t>
            </a:r>
            <a:r>
              <a:rPr lang="en-US" dirty="0" err="1"/>
              <a:t>song</a:t>
            </a:r>
            <a:r>
              <a:rPr lang="en-US" dirty="0"/>
              <a:t> Tiotropium </a:t>
            </a:r>
            <a:r>
              <a:rPr lang="en-US" dirty="0" err="1"/>
              <a:t>và</a:t>
            </a:r>
            <a:r>
              <a:rPr lang="en-US" dirty="0"/>
              <a:t> </a:t>
            </a:r>
            <a:r>
              <a:rPr lang="en-US" dirty="0" err="1"/>
              <a:t>giả</a:t>
            </a:r>
            <a:r>
              <a:rPr lang="en-US" dirty="0"/>
              <a:t> </a:t>
            </a:r>
            <a:r>
              <a:rPr lang="en-US" dirty="0" err="1"/>
              <a:t>dược</a:t>
            </a:r>
            <a:r>
              <a:rPr lang="en-US" dirty="0"/>
              <a:t> </a:t>
            </a:r>
            <a:r>
              <a:rPr lang="en-US" dirty="0" err="1"/>
              <a:t>trong</a:t>
            </a:r>
            <a:r>
              <a:rPr lang="en-US" dirty="0"/>
              <a:t> 25 </a:t>
            </a:r>
            <a:r>
              <a:rPr lang="en-US" dirty="0" err="1"/>
              <a:t>tuần</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prstClr val="black"/>
                </a:solidFill>
                <a:effectLst/>
                <a:uLnTx/>
                <a:uFillTx/>
                <a:latin typeface="Arial"/>
                <a:ea typeface="+mn-ea"/>
                <a:cs typeface="+mn-cs"/>
              </a:rPr>
              <a:t>Từ</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tuần</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thứ</a:t>
            </a:r>
            <a:r>
              <a:rPr kumimoji="0" lang="en-US" sz="1200" b="1" i="0" u="none" strike="noStrike" kern="1200" cap="none" spc="0" normalizeH="0" baseline="0" noProof="0" dirty="0">
                <a:ln>
                  <a:noFill/>
                </a:ln>
                <a:solidFill>
                  <a:prstClr val="black"/>
                </a:solidFill>
                <a:effectLst/>
                <a:uLnTx/>
                <a:uFillTx/>
                <a:latin typeface="Arial"/>
                <a:ea typeface="+mn-ea"/>
                <a:cs typeface="+mn-cs"/>
              </a:rPr>
              <a:t> 5</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tất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cả</a:t>
            </a:r>
            <a:r>
              <a:rPr kumimoji="0" lang="en-US" sz="1200" b="0" i="0" u="none" strike="noStrike" kern="1200" cap="none" spc="0" normalizeH="0" baseline="0" noProof="0" dirty="0">
                <a:ln>
                  <a:noFill/>
                </a:ln>
                <a:solidFill>
                  <a:prstClr val="black"/>
                </a:solidFill>
                <a:effectLst/>
                <a:uLnTx/>
                <a:uFillTx/>
                <a:latin typeface="Arial"/>
                <a:ea typeface="+mn-ea"/>
                <a:cs typeface="+mn-cs"/>
              </a:rPr>
              <a:t> BN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tham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gia</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phục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hồi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trong</a:t>
            </a:r>
            <a:r>
              <a:rPr kumimoji="0" lang="en-US" sz="1200" b="1" i="0" u="none" strike="noStrike" kern="1200" cap="none" spc="0" normalizeH="0" baseline="0" noProof="0" dirty="0">
                <a:ln>
                  <a:noFill/>
                </a:ln>
                <a:solidFill>
                  <a:srgbClr val="FF0000"/>
                </a:solidFill>
                <a:effectLst/>
                <a:uLnTx/>
                <a:uFillTx/>
                <a:latin typeface="Arial"/>
                <a:ea typeface="+mn-ea"/>
                <a:cs typeface="+mn-cs"/>
              </a:rPr>
              <a:t> 8 </a:t>
            </a:r>
            <a:r>
              <a:rPr kumimoji="0" lang="en-US" sz="1200" b="1" i="0" u="none" strike="noStrike" kern="1200" cap="none" spc="0" normalizeH="0" baseline="0" noProof="0" dirty="0" err="1">
                <a:ln>
                  <a:noFill/>
                </a:ln>
                <a:solidFill>
                  <a:srgbClr val="FF0000"/>
                </a:solidFill>
                <a:effectLst/>
                <a:uLnTx/>
                <a:uFillTx/>
                <a:latin typeface="Arial"/>
                <a:ea typeface="+mn-ea"/>
                <a:cs typeface="+mn-cs"/>
              </a:rPr>
              <a:t>tuần</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sử</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dụng</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máy</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chạy</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bộ</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ít</a:t>
            </a:r>
            <a:r>
              <a:rPr kumimoji="0" lang="en-US" sz="1200" b="1" i="0" u="none" strike="noStrike" kern="1200" cap="none" spc="0" normalizeH="0" baseline="0" noProof="0" dirty="0">
                <a:ln>
                  <a:noFill/>
                </a:ln>
                <a:solidFill>
                  <a:prstClr val="black"/>
                </a:solidFill>
                <a:effectLst/>
                <a:uLnTx/>
                <a:uFillTx/>
                <a:latin typeface="Arial"/>
                <a:ea typeface="+mn-ea"/>
                <a:cs typeface="+mn-cs"/>
              </a:rPr>
              <a:t> </a:t>
            </a:r>
            <a:r>
              <a:rPr kumimoji="0" lang="en-US" sz="1200" b="1" i="0" u="none" strike="noStrike" kern="1200" cap="none" spc="0" normalizeH="0" baseline="0" noProof="0" dirty="0" err="1">
                <a:ln>
                  <a:noFill/>
                </a:ln>
                <a:solidFill>
                  <a:prstClr val="black"/>
                </a:solidFill>
                <a:effectLst/>
                <a:uLnTx/>
                <a:uFillTx/>
                <a:latin typeface="Arial"/>
                <a:ea typeface="+mn-ea"/>
                <a:cs typeface="+mn-cs"/>
              </a:rPr>
              <a:t>nhất</a:t>
            </a:r>
            <a:r>
              <a:rPr kumimoji="0" lang="en-US" sz="1200" b="1" i="0" u="none" strike="noStrike" kern="1200" cap="none" spc="0" normalizeH="0" baseline="0" noProof="0" dirty="0">
                <a:ln>
                  <a:noFill/>
                </a:ln>
                <a:solidFill>
                  <a:prstClr val="black"/>
                </a:solidFill>
                <a:effectLst/>
                <a:uLnTx/>
                <a:uFillTx/>
                <a:latin typeface="Arial"/>
                <a:ea typeface="+mn-ea"/>
                <a:cs typeface="+mn-cs"/>
              </a:rPr>
              <a:t> 30 </a:t>
            </a:r>
            <a:r>
              <a:rPr kumimoji="0" lang="en-US" sz="1200" b="1" i="0" u="none" strike="noStrike" kern="1200" cap="none" spc="0" normalizeH="0" baseline="0" noProof="0" dirty="0" err="1">
                <a:ln>
                  <a:noFill/>
                </a:ln>
                <a:solidFill>
                  <a:prstClr val="black"/>
                </a:solidFill>
                <a:effectLst/>
                <a:uLnTx/>
                <a:uFillTx/>
                <a:latin typeface="Arial"/>
                <a:ea typeface="+mn-ea"/>
                <a:cs typeface="+mn-cs"/>
              </a:rPr>
              <a:t>phút</a:t>
            </a:r>
            <a:r>
              <a:rPr kumimoji="0" lang="en-US" sz="1200" b="1" i="0" u="none" strike="noStrike" kern="1200" cap="none" spc="0" normalizeH="0" baseline="0" noProof="0" dirty="0">
                <a:ln>
                  <a:noFill/>
                </a:ln>
                <a:solidFill>
                  <a:prstClr val="black"/>
                </a:solidFill>
                <a:effectLst/>
                <a:uLnTx/>
                <a:uFillTx/>
                <a:latin typeface="Arial"/>
                <a:ea typeface="+mn-ea"/>
                <a:cs typeface="+mn-cs"/>
              </a:rPr>
              <a:t>/</a:t>
            </a:r>
            <a:r>
              <a:rPr kumimoji="0" lang="en-US" sz="1200" b="1" i="0" u="none" strike="noStrike" kern="1200" cap="none" spc="0" normalizeH="0" baseline="0" noProof="0" dirty="0" err="1">
                <a:ln>
                  <a:noFill/>
                </a:ln>
                <a:solidFill>
                  <a:prstClr val="black"/>
                </a:solidFill>
                <a:effectLst/>
                <a:uLnTx/>
                <a:uFillTx/>
                <a:latin typeface="Arial"/>
                <a:ea typeface="+mn-ea"/>
                <a:cs typeface="+mn-cs"/>
              </a:rPr>
              <a:t>lần</a:t>
            </a:r>
            <a:r>
              <a:rPr kumimoji="0" lang="en-US" sz="1200" b="1" i="0" u="none" strike="noStrike" kern="1200" cap="none" spc="0" normalizeH="0" baseline="0" noProof="0" dirty="0">
                <a:ln>
                  <a:noFill/>
                </a:ln>
                <a:solidFill>
                  <a:prstClr val="black"/>
                </a:solidFill>
                <a:effectLst/>
                <a:uLnTx/>
                <a:uFillTx/>
                <a:latin typeface="Arial"/>
                <a:ea typeface="+mn-ea"/>
                <a:cs typeface="+mn-cs"/>
              </a:rPr>
              <a:t> x 3 </a:t>
            </a:r>
            <a:r>
              <a:rPr kumimoji="0" lang="en-US" sz="1200" b="1" i="0" u="none" strike="noStrike" kern="1200" cap="none" spc="0" normalizeH="0" baseline="0" noProof="0" dirty="0" err="1">
                <a:ln>
                  <a:noFill/>
                </a:ln>
                <a:solidFill>
                  <a:prstClr val="black"/>
                </a:solidFill>
                <a:effectLst/>
                <a:uLnTx/>
                <a:uFillTx/>
                <a:latin typeface="Arial"/>
                <a:ea typeface="+mn-ea"/>
                <a:cs typeface="+mn-cs"/>
              </a:rPr>
              <a:t>lần</a:t>
            </a:r>
            <a:r>
              <a:rPr kumimoji="0" lang="en-US" sz="1200" b="1" i="0" u="none" strike="noStrike" kern="1200" cap="none" spc="0" normalizeH="0" baseline="0" noProof="0" dirty="0">
                <a:ln>
                  <a:noFill/>
                </a:ln>
                <a:solidFill>
                  <a:prstClr val="black"/>
                </a:solidFill>
                <a:effectLst/>
                <a:uLnTx/>
                <a:uFillTx/>
                <a:latin typeface="Arial"/>
                <a:ea typeface="+mn-ea"/>
                <a:cs typeface="+mn-cs"/>
              </a:rPr>
              <a:t>/</a:t>
            </a:r>
            <a:r>
              <a:rPr kumimoji="0" lang="en-US" sz="1200" b="1" i="0" u="none" strike="noStrike" kern="1200" cap="none" spc="0" normalizeH="0" baseline="0" noProof="0" dirty="0" err="1">
                <a:ln>
                  <a:noFill/>
                </a:ln>
                <a:solidFill>
                  <a:prstClr val="black"/>
                </a:solidFill>
                <a:effectLst/>
                <a:uLnTx/>
                <a:uFillTx/>
                <a:latin typeface="Arial"/>
                <a:ea typeface="+mn-ea"/>
                <a:cs typeface="+mn-cs"/>
              </a:rPr>
              <a:t>tuần</a:t>
            </a:r>
            <a:endParaRPr kumimoji="0" lang="en-US" sz="1200" b="1" i="0" u="none" strike="noStrike" kern="1200" cap="none" spc="0" normalizeH="0" baseline="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2060"/>
              </a:solidFill>
              <a:effectLst/>
              <a:uLnTx/>
              <a:uFillTx/>
              <a:latin typeface="Arial"/>
              <a:ea typeface="+mn-ea"/>
              <a:cs typeface="Arial"/>
            </a:endParaRP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131</a:t>
            </a:fld>
            <a:endParaRPr lang="en-US"/>
          </a:p>
        </p:txBody>
      </p:sp>
    </p:spTree>
    <p:extLst>
      <p:ext uri="{BB962C8B-B14F-4D97-AF65-F5344CB8AC3E}">
        <p14:creationId xmlns:p14="http://schemas.microsoft.com/office/powerpoint/2010/main" val="47432878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Kết</a:t>
            </a:r>
            <a:r>
              <a:rPr lang="en-US" dirty="0"/>
              <a:t> </a:t>
            </a:r>
            <a:r>
              <a:rPr lang="en-US" dirty="0" err="1"/>
              <a:t>quả</a:t>
            </a:r>
            <a:r>
              <a:rPr lang="en-US" dirty="0"/>
              <a:t> </a:t>
            </a:r>
            <a:r>
              <a:rPr lang="en-US" dirty="0" err="1"/>
              <a:t>của</a:t>
            </a:r>
            <a:r>
              <a:rPr lang="en-US" dirty="0"/>
              <a:t> </a:t>
            </a:r>
            <a:r>
              <a:rPr lang="en-US" dirty="0" err="1"/>
              <a:t>nghiên</a:t>
            </a:r>
            <a:r>
              <a:rPr lang="en-US" dirty="0"/>
              <a:t> </a:t>
            </a:r>
            <a:r>
              <a:rPr lang="en-US" dirty="0" err="1"/>
              <a:t>cứu</a:t>
            </a:r>
            <a:r>
              <a:rPr lang="en-US" dirty="0"/>
              <a:t> </a:t>
            </a:r>
            <a:r>
              <a:rPr lang="en-US" dirty="0" err="1"/>
              <a:t>này</a:t>
            </a:r>
            <a:r>
              <a:rPr lang="en-US" dirty="0"/>
              <a:t>:</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solidFill>
                  <a:prstClr val="black"/>
                </a:solidFill>
                <a:effectLst/>
                <a:uLnTx/>
                <a:uFillTx/>
                <a:latin typeface="Arial"/>
                <a:ea typeface="+mn-ea"/>
                <a:cs typeface="+mn-cs"/>
              </a:rPr>
              <a:t>Ngay</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từ</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1200" b="0" i="0" u="none" strike="noStrike" kern="1200" cap="none" spc="0" normalizeH="0" baseline="0" noProof="0" dirty="0">
                <a:ln>
                  <a:noFill/>
                </a:ln>
                <a:solidFill>
                  <a:prstClr val="black"/>
                </a:solidFill>
                <a:effectLst/>
                <a:uLnTx/>
                <a:uFillTx/>
                <a:latin typeface="Arial"/>
                <a:ea typeface="+mn-ea"/>
                <a:cs typeface="+mn-cs"/>
              </a:rPr>
              <a:t> 4, Tiotropium </a:t>
            </a:r>
            <a:r>
              <a:rPr kumimoji="0" lang="en-US" sz="12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1200" b="0" i="0" u="none" strike="noStrike" kern="1200" cap="none" spc="0" normalizeH="0" baseline="0" noProof="0" dirty="0">
                <a:ln>
                  <a:noFill/>
                </a:ln>
                <a:solidFill>
                  <a:prstClr val="black"/>
                </a:solidFill>
                <a:effectLst/>
                <a:uLnTx/>
                <a:uFillTx/>
                <a:latin typeface="Arial"/>
                <a:ea typeface="+mn-ea"/>
                <a:cs typeface="+mn-cs"/>
              </a:rPr>
              <a:t> 29%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gian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vận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sức</a:t>
            </a:r>
            <a:endParaRPr kumimoji="0" lang="en-US" sz="12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prstClr val="black"/>
                </a:solidFill>
                <a:effectLst/>
                <a:uLnTx/>
                <a:uFillTx/>
                <a:latin typeface="Arial"/>
                <a:ea typeface="+mn-ea"/>
                <a:cs typeface="+mn-cs"/>
              </a:rPr>
              <a:t>Sau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ngưng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phục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hồi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2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vẫn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duy</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trì</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cải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thiện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khả</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cụ</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thể</a:t>
            </a:r>
            <a:r>
              <a:rPr kumimoji="0" lang="en-US" sz="1200" b="0" i="0" u="none" strike="noStrike" kern="1200" cap="none" spc="0" normalizeH="0" baseline="0" noProof="0" dirty="0">
                <a:ln>
                  <a:noFill/>
                </a:ln>
                <a:solidFill>
                  <a:prstClr val="black"/>
                </a:solidFill>
                <a:effectLst/>
                <a:uLnTx/>
                <a:uFillTx/>
                <a:latin typeface="Arial"/>
                <a:ea typeface="+mn-ea"/>
                <a:cs typeface="+mn-cs"/>
              </a:rPr>
              <a:t> ở </a:t>
            </a:r>
            <a:r>
              <a:rPr kumimoji="0" lang="en-US" sz="1200" b="1" i="0" u="none" strike="noStrike" kern="1200" cap="none" spc="0" normalizeH="0" baseline="0" noProof="0" dirty="0" err="1">
                <a:ln>
                  <a:noFill/>
                </a:ln>
                <a:solidFill>
                  <a:srgbClr val="FF0000"/>
                </a:solidFill>
                <a:effectLst/>
                <a:uLnTx/>
                <a:uFillTx/>
                <a:latin typeface="Arial"/>
                <a:ea typeface="+mn-ea"/>
                <a:cs typeface="+mn-cs"/>
              </a:rPr>
              <a:t>tuần</a:t>
            </a:r>
            <a:r>
              <a:rPr kumimoji="0" lang="en-US" sz="1200" b="1" i="0" u="none" strike="noStrike" kern="1200" cap="none" spc="0" normalizeH="0" baseline="0" noProof="0" dirty="0">
                <a:ln>
                  <a:noFill/>
                </a:ln>
                <a:solidFill>
                  <a:srgbClr val="FF0000"/>
                </a:solidFill>
                <a:effectLst/>
                <a:uLnTx/>
                <a:uFillTx/>
                <a:latin typeface="Arial"/>
                <a:ea typeface="+mn-ea"/>
                <a:cs typeface="+mn-cs"/>
              </a:rPr>
              <a:t> 25 Tiotropium </a:t>
            </a:r>
            <a:r>
              <a:rPr kumimoji="0" lang="en-US" sz="1200" b="1" i="0" u="none" strike="noStrike" kern="1200" cap="none" spc="0" normalizeH="0" baseline="0" noProof="0" dirty="0" err="1">
                <a:ln>
                  <a:noFill/>
                </a:ln>
                <a:solidFill>
                  <a:srgbClr val="FF0000"/>
                </a:solidFill>
                <a:effectLst/>
                <a:uLnTx/>
                <a:uFillTx/>
                <a:latin typeface="Arial"/>
                <a:ea typeface="+mn-ea"/>
                <a:cs typeface="+mn-cs"/>
              </a:rPr>
              <a:t>tăng</a:t>
            </a:r>
            <a:r>
              <a:rPr kumimoji="0" lang="en-US" sz="1200" b="1" i="0" u="none" strike="noStrike" kern="1200" cap="none" spc="0" normalizeH="0" baseline="0" noProof="0" dirty="0">
                <a:ln>
                  <a:noFill/>
                </a:ln>
                <a:solidFill>
                  <a:srgbClr val="FF0000"/>
                </a:solidFill>
                <a:effectLst/>
                <a:uLnTx/>
                <a:uFillTx/>
                <a:latin typeface="Arial"/>
                <a:ea typeface="+mn-ea"/>
                <a:cs typeface="+mn-cs"/>
              </a:rPr>
              <a:t> 59% </a:t>
            </a:r>
            <a:r>
              <a:rPr kumimoji="0" lang="en-US" sz="1200" b="1" i="0" u="none" strike="noStrike" kern="1200" cap="none" spc="0" normalizeH="0" baseline="0" noProof="0" dirty="0" err="1">
                <a:ln>
                  <a:noFill/>
                </a:ln>
                <a:solidFill>
                  <a:srgbClr val="FF0000"/>
                </a:solidFill>
                <a:effectLst/>
                <a:uLnTx/>
                <a:uFillTx/>
                <a:latin typeface="Arial"/>
                <a:ea typeface="+mn-ea"/>
                <a:cs typeface="+mn-cs"/>
              </a:rPr>
              <a:t>thời</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gian</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gắng</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b="1" i="0" u="none" strike="noStrike" kern="1200" cap="none" spc="0" normalizeH="0" baseline="0" noProof="0" dirty="0" err="1">
                <a:ln>
                  <a:noFill/>
                </a:ln>
                <a:solidFill>
                  <a:srgbClr val="FF0000"/>
                </a:solidFill>
                <a:effectLst/>
                <a:uLnTx/>
                <a:uFillTx/>
                <a:latin typeface="Arial"/>
                <a:ea typeface="+mn-ea"/>
                <a:cs typeface="+mn-cs"/>
              </a:rPr>
              <a:t>sức</a:t>
            </a:r>
            <a:r>
              <a:rPr kumimoji="0" lang="en-US" sz="1200" b="1" i="0" u="none" strike="noStrike" kern="1200" cap="none" spc="0" normalizeH="0" baseline="0" noProof="0" dirty="0">
                <a:ln>
                  <a:noFill/>
                </a:ln>
                <a:solidFill>
                  <a:srgbClr val="FF0000"/>
                </a:solidFill>
                <a:effectLst/>
                <a:uLnTx/>
                <a:uFillTx/>
                <a:latin typeface="Arial"/>
                <a:ea typeface="+mn-ea"/>
                <a:cs typeface="+mn-cs"/>
              </a:rPr>
              <a:t> </a:t>
            </a:r>
            <a:r>
              <a:rPr kumimoji="0" lang="en-US" sz="1200" i="0" u="none" strike="noStrike" kern="1200" cap="none" spc="0" normalizeH="0" baseline="0" noProof="0" dirty="0">
                <a:ln>
                  <a:noFill/>
                </a:ln>
                <a:effectLst/>
                <a:uLnTx/>
                <a:uFillTx/>
                <a:latin typeface="Arial"/>
                <a:ea typeface="+mn-ea"/>
                <a:cs typeface="+mn-cs"/>
              </a:rPr>
              <a:t>so </a:t>
            </a:r>
            <a:r>
              <a:rPr kumimoji="0" lang="en-US" sz="1200" i="0" u="none" strike="noStrike" kern="1200" cap="none" spc="0" normalizeH="0" baseline="0" noProof="0" dirty="0" err="1">
                <a:ln>
                  <a:noFill/>
                </a:ln>
                <a:effectLst/>
                <a:uLnTx/>
                <a:uFillTx/>
                <a:latin typeface="Arial"/>
                <a:ea typeface="+mn-ea"/>
                <a:cs typeface="+mn-cs"/>
              </a:rPr>
              <a:t>với</a:t>
            </a:r>
            <a:r>
              <a:rPr kumimoji="0" lang="en-US" sz="1200" i="0" u="none" strike="noStrike" kern="1200" cap="none" spc="0" normalizeH="0" baseline="0" noProof="0" dirty="0">
                <a:ln>
                  <a:noFill/>
                </a:ln>
                <a:effectLst/>
                <a:uLnTx/>
                <a:uFillTx/>
                <a:latin typeface="Arial"/>
                <a:ea typeface="+mn-ea"/>
                <a:cs typeface="+mn-cs"/>
              </a:rPr>
              <a:t> placebo</a:t>
            </a:r>
            <a:endParaRPr kumimoji="0" lang="en-US" sz="1200" b="1" i="0" u="none" strike="noStrike" kern="1200" cap="none" spc="0" normalizeH="0" baseline="0" noProof="0" dirty="0">
              <a:ln>
                <a:noFill/>
              </a:ln>
              <a:effectLst/>
              <a:uLnTx/>
              <a:uFillTx/>
              <a:latin typeface="Arial"/>
              <a:ea typeface="+mn-ea"/>
              <a:cs typeface="+mn-cs"/>
            </a:endParaRP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132</a:t>
            </a:fld>
            <a:endParaRPr lang="en-US"/>
          </a:p>
        </p:txBody>
      </p:sp>
    </p:spTree>
    <p:extLst>
      <p:ext uri="{BB962C8B-B14F-4D97-AF65-F5344CB8AC3E}">
        <p14:creationId xmlns:p14="http://schemas.microsoft.com/office/powerpoint/2010/main" val="33640569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a:ea typeface="+mn-ea"/>
                <a:cs typeface="+mn-cs"/>
              </a:rPr>
              <a:t>Cũng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trong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nghiên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cứu</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này</a:t>
            </a:r>
            <a:r>
              <a:rPr kumimoji="0" lang="en-US" sz="12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giúp</a:t>
            </a:r>
            <a:r>
              <a:rPr kumimoji="0" lang="en-US" sz="1200" b="0" i="0" u="none" strike="noStrike" kern="1200" cap="none" spc="0" normalizeH="0" baseline="0" noProof="0" dirty="0">
                <a:ln>
                  <a:noFill/>
                </a:ln>
                <a:solidFill>
                  <a:prstClr val="black"/>
                </a:solidFill>
                <a:effectLst/>
                <a:uLnTx/>
                <a:uFillTx/>
                <a:latin typeface="Arial"/>
                <a:ea typeface="+mn-ea"/>
                <a:cs typeface="+mn-cs"/>
              </a:rPr>
              <a:t> BN </a:t>
            </a:r>
            <a:r>
              <a:rPr kumimoji="0" lang="en-US" sz="12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gian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tham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gia</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các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hoạt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hàng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ngày</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các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hoạt</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nằm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ngoài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1200" b="0" i="0" u="none" strike="noStrike" kern="1200" cap="none" spc="0" normalizeH="0" baseline="0" noProof="0" dirty="0">
                <a:ln>
                  <a:noFill/>
                </a:ln>
                <a:solidFill>
                  <a:prstClr val="black"/>
                </a:solidFill>
                <a:effectLst/>
                <a:uLnTx/>
                <a:uFillTx/>
                <a:latin typeface="Arial"/>
                <a:ea typeface="+mn-ea"/>
                <a:cs typeface="+mn-cs"/>
              </a:rPr>
              <a:t> PHCN)</a:t>
            </a:r>
            <a:endParaRPr kumimoji="0" lang="en-US" sz="1200" b="0" i="0" u="none" strike="noStrike" kern="1200" cap="none" spc="0" normalizeH="0" baseline="30000" noProof="0" dirty="0">
              <a:ln>
                <a:noFill/>
              </a:ln>
              <a:solidFill>
                <a:prstClr val="black"/>
              </a:solidFill>
              <a:effectLst/>
              <a:uLnTx/>
              <a:uFillTx/>
              <a:latin typeface="Arial"/>
              <a:ea typeface="+mn-ea"/>
              <a:cs typeface="+mn-cs"/>
            </a:endParaRP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133</a:t>
            </a:fld>
            <a:endParaRPr lang="en-US"/>
          </a:p>
        </p:txBody>
      </p:sp>
    </p:spTree>
    <p:extLst>
      <p:ext uri="{BB962C8B-B14F-4D97-AF65-F5344CB8AC3E}">
        <p14:creationId xmlns:p14="http://schemas.microsoft.com/office/powerpoint/2010/main" val="24411548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AC0D093-1049-4F31-9ACA-BDB8D1A84B96}" type="slidenum">
              <a:rPr lang="en-US" smtClean="0"/>
              <a:t>40</a:t>
            </a:fld>
            <a:endParaRPr lang="en-US"/>
          </a:p>
        </p:txBody>
      </p:sp>
      <p:sp>
        <p:nvSpPr>
          <p:cNvPr id="5" name="Date Placeholder 4"/>
          <p:cNvSpPr>
            <a:spLocks noGrp="1"/>
          </p:cNvSpPr>
          <p:nvPr>
            <p:ph type="dt" idx="11"/>
          </p:nvPr>
        </p:nvSpPr>
        <p:spPr/>
        <p:txBody>
          <a:bodyPr/>
          <a:lstStyle/>
          <a:p>
            <a:fld id="{E2582621-D608-4D0F-B614-DB5D62BF1B80}" type="datetime1">
              <a:rPr lang="en-US" smtClean="0"/>
              <a:t>2/27/2023</a:t>
            </a:fld>
            <a:endParaRPr lang="en-US"/>
          </a:p>
        </p:txBody>
      </p:sp>
      <p:sp>
        <p:nvSpPr>
          <p:cNvPr id="7" name="Header Placeholder 6"/>
          <p:cNvSpPr>
            <a:spLocks noGrp="1"/>
          </p:cNvSpPr>
          <p:nvPr>
            <p:ph type="hdr" sz="quarter" idx="12"/>
          </p:nvPr>
        </p:nvSpPr>
        <p:spPr/>
        <p:txBody>
          <a:bodyPr/>
          <a:lstStyle/>
          <a:p>
            <a:r>
              <a:rPr lang="en-US"/>
              <a:t>For internal training only</a:t>
            </a:r>
          </a:p>
        </p:txBody>
      </p:sp>
    </p:spTree>
    <p:extLst>
      <p:ext uri="{BB962C8B-B14F-4D97-AF65-F5344CB8AC3E}">
        <p14:creationId xmlns:p14="http://schemas.microsoft.com/office/powerpoint/2010/main" val="273833961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2060"/>
                </a:solidFill>
                <a:effectLst/>
                <a:uLnTx/>
                <a:uFillTx/>
                <a:latin typeface="Arial"/>
                <a:ea typeface="+mn-ea"/>
                <a:cs typeface="Arial"/>
              </a:rPr>
              <a:t>Tiotropium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tăng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chất</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lượng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cuộc</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sống</a:t>
            </a:r>
            <a:r>
              <a:rPr kumimoji="0" lang="en-US" sz="1200" b="1" i="0" u="none" strike="noStrike" kern="1200" cap="none" spc="0" normalizeH="0" baseline="0" noProof="0" dirty="0">
                <a:ln>
                  <a:noFill/>
                </a:ln>
                <a:solidFill>
                  <a:srgbClr val="002060"/>
                </a:solidFill>
                <a:effectLst/>
                <a:uLnTx/>
                <a:uFillTx/>
                <a:latin typeface="Arial"/>
                <a:ea typeface="+mn-ea"/>
                <a:cs typeface="Arial"/>
              </a:rPr>
              <a:t> </a:t>
            </a:r>
            <a:r>
              <a:rPr kumimoji="0" lang="en-US" sz="1200" b="1" i="0" u="none" strike="noStrike" kern="1200" cap="none" spc="0" normalizeH="0" baseline="0" noProof="0" dirty="0" err="1">
                <a:ln>
                  <a:noFill/>
                </a:ln>
                <a:solidFill>
                  <a:srgbClr val="002060"/>
                </a:solidFill>
                <a:effectLst/>
                <a:uLnTx/>
                <a:uFillTx/>
                <a:latin typeface="Arial"/>
                <a:ea typeface="+mn-ea"/>
                <a:cs typeface="Arial"/>
              </a:rPr>
              <a:t>cho</a:t>
            </a:r>
            <a:r>
              <a:rPr kumimoji="0" lang="en-US" sz="1200" b="1" i="0" u="none" strike="noStrike" kern="1200" cap="none" spc="0" normalizeH="0" baseline="0" noProof="0" dirty="0">
                <a:ln>
                  <a:noFill/>
                </a:ln>
                <a:solidFill>
                  <a:srgbClr val="002060"/>
                </a:solidFill>
                <a:effectLst/>
                <a:uLnTx/>
                <a:uFillTx/>
                <a:latin typeface="Arial"/>
                <a:ea typeface="+mn-ea"/>
                <a:cs typeface="Arial"/>
              </a:rPr>
              <a:t> BN COPD</a:t>
            </a: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200" b="0" i="0" u="none" strike="noStrike" kern="1200" cap="none" spc="0" normalizeH="0" baseline="0" noProof="0" dirty="0" err="1">
                <a:ln>
                  <a:noFill/>
                </a:ln>
                <a:solidFill>
                  <a:srgbClr val="000000"/>
                </a:solidFill>
                <a:effectLst/>
                <a:uLnTx/>
                <a:uFillTx/>
                <a:latin typeface="Arial"/>
                <a:ea typeface="+mn-ea"/>
                <a:cs typeface="+mn-cs"/>
              </a:rPr>
              <a:t>Phân</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tích</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gộp</a:t>
            </a:r>
            <a:r>
              <a:rPr kumimoji="0" lang="en-US" sz="1200" b="0" i="0" u="none" strike="noStrike" kern="1200" cap="none" spc="0" normalizeH="0" baseline="0" noProof="0" dirty="0">
                <a:ln>
                  <a:noFill/>
                </a:ln>
                <a:solidFill>
                  <a:srgbClr val="000000"/>
                </a:solidFill>
                <a:effectLst/>
                <a:uLnTx/>
                <a:uFillTx/>
                <a:latin typeface="Arial"/>
                <a:ea typeface="+mn-ea"/>
                <a:cs typeface="+mn-cs"/>
              </a:rPr>
              <a:t> 22 </a:t>
            </a:r>
            <a:r>
              <a:rPr kumimoji="0" lang="en-US" sz="1200" b="0" i="0" u="none" strike="noStrike" kern="1200" cap="none" spc="0" normalizeH="0" baseline="0" noProof="0" dirty="0" err="1">
                <a:ln>
                  <a:noFill/>
                </a:ln>
                <a:solidFill>
                  <a:srgbClr val="000000"/>
                </a:solidFill>
                <a:effectLst/>
                <a:uLnTx/>
                <a:uFillTx/>
                <a:latin typeface="Arial"/>
                <a:ea typeface="+mn-ea"/>
                <a:cs typeface="+mn-cs"/>
              </a:rPr>
              <a:t>nghiên</a:t>
            </a:r>
            <a:r>
              <a:rPr kumimoji="0" lang="en-US" sz="1200" b="0" i="0" u="none" strike="noStrike" kern="1200" cap="none" spc="0" normalizeH="0" baseline="0" noProof="0" dirty="0">
                <a:ln>
                  <a:noFill/>
                </a:ln>
                <a:solidFill>
                  <a:srgbClr val="000000"/>
                </a:solidFill>
                <a:effectLst/>
                <a:uLnTx/>
                <a:uFillTx/>
                <a:latin typeface="Arial"/>
                <a:ea typeface="+mn-ea"/>
                <a:cs typeface="+mn-cs"/>
              </a:rPr>
              <a: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cứu</a:t>
            </a:r>
            <a:r>
              <a:rPr kumimoji="0" lang="en-US" sz="1200" b="0" i="0" u="none" strike="noStrike" kern="1200" cap="none" spc="0" normalizeH="0" baseline="0" noProof="0" dirty="0">
                <a:ln>
                  <a:noFill/>
                </a:ln>
                <a:solidFill>
                  <a:srgbClr val="000000"/>
                </a:solidFill>
                <a:effectLst/>
                <a:uLnTx/>
                <a:uFillTx/>
                <a:latin typeface="Arial"/>
                <a:ea typeface="+mn-ea"/>
                <a:cs typeface="+mn-cs"/>
              </a:rPr>
              <a:t> RCT </a:t>
            </a:r>
            <a:r>
              <a:rPr kumimoji="0" lang="en-US" sz="1200" b="0" i="0" u="none" strike="noStrike" kern="1200" cap="none" spc="0" normalizeH="0" baseline="0" noProof="0" dirty="0" err="1">
                <a:ln>
                  <a:noFill/>
                </a:ln>
                <a:solidFill>
                  <a:srgbClr val="000000"/>
                </a:solidFill>
                <a:effectLst/>
                <a:uLnTx/>
                <a:uFillTx/>
                <a:latin typeface="Arial"/>
                <a:ea typeface="+mn-ea"/>
                <a:cs typeface="+mn-cs"/>
              </a:rPr>
              <a:t>gồm</a:t>
            </a:r>
            <a:r>
              <a:rPr kumimoji="0" lang="en-US" sz="1200" b="0" i="0" u="none" strike="noStrike" kern="1200" cap="none" spc="0" normalizeH="0" baseline="0" noProof="0" dirty="0">
                <a:ln>
                  <a:noFill/>
                </a:ln>
                <a:solidFill>
                  <a:srgbClr val="000000"/>
                </a:solidFill>
                <a:effectLst/>
                <a:uLnTx/>
                <a:uFillTx/>
                <a:latin typeface="Arial"/>
                <a:ea typeface="+mn-ea"/>
                <a:cs typeface="+mn-cs"/>
              </a:rPr>
              <a:t> 23.309 BN COPD</a:t>
            </a: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200" b="1" dirty="0" err="1">
                <a:solidFill>
                  <a:srgbClr val="0000FF"/>
                </a:solidFill>
                <a:latin typeface="Arial"/>
                <a:cs typeface="Arial" panose="020B0604020202020204" pitchFamily="34" charset="0"/>
              </a:rPr>
              <a:t>Kết</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quả</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đồng</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nhất</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về</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khả</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năng</a:t>
            </a:r>
            <a:r>
              <a:rPr lang="en-US" sz="1200" b="1" dirty="0">
                <a:solidFill>
                  <a:srgbClr val="0000FF"/>
                </a:solidFill>
                <a:latin typeface="Arial"/>
                <a:cs typeface="Arial" panose="020B0604020202020204" pitchFamily="34" charset="0"/>
              </a:rPr>
              <a:t> Tiotropium </a:t>
            </a:r>
            <a:r>
              <a:rPr lang="en-US" sz="1200" b="1" dirty="0" err="1">
                <a:solidFill>
                  <a:srgbClr val="0000FF"/>
                </a:solidFill>
                <a:latin typeface="Arial"/>
                <a:cs typeface="Arial" panose="020B0604020202020204" pitchFamily="34" charset="0"/>
              </a:rPr>
              <a:t>cải</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thiện</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chất</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lượng</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cuộc</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sống</a:t>
            </a:r>
            <a:r>
              <a:rPr lang="en-US" sz="1200" b="1" dirty="0">
                <a:solidFill>
                  <a:srgbClr val="0000FF"/>
                </a:solidFill>
                <a:latin typeface="Arial"/>
                <a:cs typeface="Arial" panose="020B0604020202020204" pitchFamily="34" charset="0"/>
              </a:rPr>
              <a:t> </a:t>
            </a:r>
            <a:r>
              <a:rPr lang="en-US" sz="1200" b="1" dirty="0" err="1">
                <a:solidFill>
                  <a:srgbClr val="0000FF"/>
                </a:solidFill>
                <a:latin typeface="Arial"/>
                <a:cs typeface="Arial" panose="020B0604020202020204" pitchFamily="34" charset="0"/>
              </a:rPr>
              <a:t>cho</a:t>
            </a:r>
            <a:r>
              <a:rPr lang="en-US" sz="1200" b="1" dirty="0">
                <a:solidFill>
                  <a:srgbClr val="0000FF"/>
                </a:solidFill>
                <a:latin typeface="Arial"/>
                <a:cs typeface="Arial" panose="020B0604020202020204" pitchFamily="34" charset="0"/>
              </a:rPr>
              <a:t> BN COPD</a:t>
            </a:r>
          </a:p>
          <a:p>
            <a:endParaRPr lang="en-US" dirty="0"/>
          </a:p>
        </p:txBody>
      </p:sp>
      <p:sp>
        <p:nvSpPr>
          <p:cNvPr id="4" name="Slide Number Placeholder 3"/>
          <p:cNvSpPr>
            <a:spLocks noGrp="1"/>
          </p:cNvSpPr>
          <p:nvPr>
            <p:ph type="sldNum" sz="quarter" idx="5"/>
          </p:nvPr>
        </p:nvSpPr>
        <p:spPr/>
        <p:txBody>
          <a:bodyPr/>
          <a:lstStyle/>
          <a:p>
            <a:fld id="{0B06B5BF-AEF3-4CCC-BDF9-E246540A60CC}" type="slidenum">
              <a:rPr lang="en-US" smtClean="0"/>
              <a:t>134</a:t>
            </a:fld>
            <a:endParaRPr lang="en-US"/>
          </a:p>
        </p:txBody>
      </p:sp>
    </p:spTree>
    <p:extLst>
      <p:ext uri="{BB962C8B-B14F-4D97-AF65-F5344CB8AC3E}">
        <p14:creationId xmlns:p14="http://schemas.microsoft.com/office/powerpoint/2010/main" val="181933665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Các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thuốc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sử</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bằng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được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ưu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tiên</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trong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điều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trị</a:t>
            </a:r>
            <a:r>
              <a:rPr lang="en-US" sz="2000" dirty="0">
                <a:solidFill>
                  <a:schemeClr val="tx1">
                    <a:lumMod val="85000"/>
                    <a:lumOff val="15000"/>
                  </a:schemeClr>
                </a:solidFill>
                <a:latin typeface="Arial" panose="020B0604020202020204" pitchFamily="34" charset="0"/>
                <a:cs typeface="Arial" panose="020B0604020202020204" pitchFamily="34" charset="0"/>
              </a:rPr>
              <a:t> hen </a:t>
            </a:r>
            <a:r>
              <a:rPr lang="en-US" sz="2000" dirty="0" err="1">
                <a:solidFill>
                  <a:schemeClr val="tx1">
                    <a:lumMod val="85000"/>
                    <a:lumOff val="15000"/>
                  </a:schemeClr>
                </a:solidFill>
                <a:latin typeface="Arial" panose="020B0604020202020204" pitchFamily="34" charset="0"/>
                <a:cs typeface="Arial" panose="020B0604020202020204" pitchFamily="34" charset="0"/>
              </a:rPr>
              <a:t>và</a:t>
            </a:r>
            <a:r>
              <a:rPr lang="en-US" sz="2000" dirty="0">
                <a:solidFill>
                  <a:schemeClr val="tx1">
                    <a:lumMod val="85000"/>
                    <a:lumOff val="15000"/>
                  </a:schemeClr>
                </a:solidFill>
                <a:latin typeface="Arial" panose="020B0604020202020204" pitchFamily="34" charset="0"/>
                <a:cs typeface="Arial" panose="020B0604020202020204" pitchFamily="34" charset="0"/>
              </a:rPr>
              <a:t> COPD</a:t>
            </a:r>
          </a:p>
          <a:p>
            <a:pPr marL="285750"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Thuốc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dạng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có</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ưu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điểm</a:t>
            </a:r>
            <a:r>
              <a:rPr lang="en-US" sz="2000" dirty="0">
                <a:solidFill>
                  <a:schemeClr val="tx1">
                    <a:lumMod val="85000"/>
                    <a:lumOff val="15000"/>
                  </a:schemeClr>
                </a:solidFill>
                <a:latin typeface="Arial" panose="020B0604020202020204" pitchFamily="34" charset="0"/>
                <a:cs typeface="Arial" panose="020B0604020202020204" pitchFamily="34" charset="0"/>
              </a:rPr>
              <a:t> so </a:t>
            </a:r>
            <a:r>
              <a:rPr lang="en-US" sz="2000" dirty="0" err="1">
                <a:solidFill>
                  <a:schemeClr val="tx1">
                    <a:lumMod val="85000"/>
                    <a:lumOff val="15000"/>
                  </a:schemeClr>
                </a:solidFill>
                <a:latin typeface="Arial" panose="020B0604020202020204" pitchFamily="34" charset="0"/>
                <a:cs typeface="Arial" panose="020B0604020202020204" pitchFamily="34" charset="0"/>
              </a:rPr>
              <a:t>với</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uống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hoặc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tiêm</a:t>
            </a:r>
            <a:r>
              <a:rPr lang="en-US" sz="2000" dirty="0">
                <a:solidFill>
                  <a:schemeClr val="tx1">
                    <a:lumMod val="85000"/>
                    <a:lumOff val="15000"/>
                  </a:schemeClr>
                </a:solidFill>
                <a:latin typeface="Arial" panose="020B0604020202020204" pitchFamily="34" charset="0"/>
                <a:cs typeface="Arial" panose="020B0604020202020204" pitchFamily="34" charset="0"/>
              </a:rPr>
              <a:t>: </a:t>
            </a:r>
          </a:p>
          <a:p>
            <a:pPr marL="742950" lvl="1" indent="-285750">
              <a:lnSpc>
                <a:spcPct val="150000"/>
              </a:lnSpc>
              <a:buFont typeface="Arial" panose="020B0604020202020204" pitchFamily="34" charset="0"/>
              <a:buChar char="−"/>
            </a:pPr>
            <a:r>
              <a:rPr lang="en-GB" sz="2000" dirty="0" err="1">
                <a:solidFill>
                  <a:schemeClr val="tx1">
                    <a:lumMod val="85000"/>
                    <a:lumOff val="15000"/>
                  </a:schemeClr>
                </a:solidFill>
                <a:latin typeface="Arial" panose="020B0604020202020204" pitchFamily="34" charset="0"/>
                <a:cs typeface="Arial" panose="020B0604020202020204" pitchFamily="34" charset="0"/>
              </a:rPr>
              <a:t>Đưa</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thuốc</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trực</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tiếp</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tới</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phổi</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a:p>
            <a:pPr marL="742950" lvl="1" indent="-285750">
              <a:lnSpc>
                <a:spcPct val="150000"/>
              </a:lnSpc>
              <a:buFont typeface="Arial" panose="020B0604020202020204" pitchFamily="34" charset="0"/>
              <a:buChar char="−"/>
            </a:pPr>
            <a:r>
              <a:rPr lang="vi-VN" sz="2000" spc="-5" dirty="0">
                <a:solidFill>
                  <a:schemeClr val="tx1">
                    <a:lumMod val="85000"/>
                    <a:lumOff val="15000"/>
                  </a:schemeClr>
                </a:solidFill>
                <a:latin typeface="Arial" panose="020B0604020202020204" pitchFamily="34" charset="0"/>
                <a:cs typeface="Arial" panose="020B0604020202020204" pitchFamily="34" charset="0"/>
              </a:rPr>
              <a:t>Dùng liều </a:t>
            </a:r>
            <a:r>
              <a:rPr lang="vi-VN" sz="2000" dirty="0">
                <a:solidFill>
                  <a:schemeClr val="tx1">
                    <a:lumMod val="85000"/>
                    <a:lumOff val="15000"/>
                  </a:schemeClr>
                </a:solidFill>
                <a:latin typeface="Arial" panose="020B0604020202020204" pitchFamily="34" charset="0"/>
                <a:cs typeface="Arial" panose="020B0604020202020204" pitchFamily="34" charset="0"/>
              </a:rPr>
              <a:t>nhỏ </a:t>
            </a:r>
            <a:r>
              <a:rPr lang="vi-VN" sz="2000" spc="-5" dirty="0">
                <a:solidFill>
                  <a:schemeClr val="tx1">
                    <a:lumMod val="85000"/>
                    <a:lumOff val="15000"/>
                  </a:schemeClr>
                </a:solidFill>
                <a:latin typeface="Arial" panose="020B0604020202020204" pitchFamily="34" charset="0"/>
                <a:cs typeface="Arial" panose="020B0604020202020204" pitchFamily="34" charset="0"/>
              </a:rPr>
              <a:t>nhưng </a:t>
            </a:r>
            <a:r>
              <a:rPr lang="vi-VN" sz="2000" dirty="0">
                <a:solidFill>
                  <a:schemeClr val="tx1">
                    <a:lumMod val="85000"/>
                    <a:lumOff val="15000"/>
                  </a:schemeClr>
                </a:solidFill>
                <a:latin typeface="Arial" panose="020B0604020202020204" pitchFamily="34" charset="0"/>
                <a:cs typeface="Arial" panose="020B0604020202020204" pitchFamily="34" charset="0"/>
              </a:rPr>
              <a:t>thuốc </a:t>
            </a:r>
            <a:r>
              <a:rPr lang="vi-VN" sz="2000" spc="-5" dirty="0">
                <a:solidFill>
                  <a:schemeClr val="tx1">
                    <a:lumMod val="85000"/>
                    <a:lumOff val="15000"/>
                  </a:schemeClr>
                </a:solidFill>
                <a:latin typeface="Arial" panose="020B0604020202020204" pitchFamily="34" charset="0"/>
                <a:cs typeface="Arial" panose="020B0604020202020204" pitchFamily="34" charset="0"/>
              </a:rPr>
              <a:t>tích lũy </a:t>
            </a:r>
            <a:r>
              <a:rPr lang="vi-VN" sz="2000" dirty="0">
                <a:solidFill>
                  <a:schemeClr val="tx1">
                    <a:lumMod val="85000"/>
                    <a:lumOff val="15000"/>
                  </a:schemeClr>
                </a:solidFill>
                <a:latin typeface="Arial" panose="020B0604020202020204" pitchFamily="34" charset="0"/>
                <a:cs typeface="Arial" panose="020B0604020202020204" pitchFamily="34" charset="0"/>
              </a:rPr>
              <a:t>ở đường thở</a:t>
            </a:r>
            <a:r>
              <a:rPr lang="vi-VN" sz="2000" spc="-114" dirty="0">
                <a:solidFill>
                  <a:schemeClr val="tx1">
                    <a:lumMod val="85000"/>
                    <a:lumOff val="15000"/>
                  </a:schemeClr>
                </a:solidFill>
                <a:latin typeface="Arial" panose="020B0604020202020204" pitchFamily="34" charset="0"/>
                <a:cs typeface="Arial" panose="020B0604020202020204" pitchFamily="34" charset="0"/>
              </a:rPr>
              <a:t> </a:t>
            </a:r>
            <a:r>
              <a:rPr lang="vi-VN" sz="2000" dirty="0">
                <a:solidFill>
                  <a:schemeClr val="tx1">
                    <a:lumMod val="85000"/>
                    <a:lumOff val="15000"/>
                  </a:schemeClr>
                </a:solidFill>
                <a:latin typeface="Arial" panose="020B0604020202020204" pitchFamily="34" charset="0"/>
                <a:cs typeface="Arial" panose="020B0604020202020204" pitchFamily="34" charset="0"/>
              </a:rPr>
              <a:t>cao </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a:p>
            <a:pPr marL="742950" lvl="1"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ngoại</a:t>
            </a:r>
            <a:r>
              <a:rPr lang="en-US" sz="2000" dirty="0">
                <a:solidFill>
                  <a:schemeClr val="tx1">
                    <a:lumMod val="85000"/>
                    <a:lumOff val="15000"/>
                  </a:schemeClr>
                </a:solidFill>
                <a:latin typeface="Arial" panose="020B0604020202020204" pitchFamily="34" charset="0"/>
                <a:cs typeface="Arial" panose="020B0604020202020204" pitchFamily="34" charset="0"/>
              </a:rPr>
              <a:t> ý</a:t>
            </a:r>
          </a:p>
          <a:p>
            <a:pPr marL="742950" lvl="1"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Khởi</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phát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nhanh</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hơn</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150</a:t>
            </a:fld>
            <a:endParaRPr lang="en-US"/>
          </a:p>
        </p:txBody>
      </p:sp>
    </p:spTree>
    <p:extLst>
      <p:ext uri="{BB962C8B-B14F-4D97-AF65-F5344CB8AC3E}">
        <p14:creationId xmlns:p14="http://schemas.microsoft.com/office/powerpoint/2010/main" val="33946327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Các</a:t>
            </a:r>
            <a:r>
              <a:rPr lang="en-US" dirty="0"/>
              <a:t> </a:t>
            </a:r>
            <a:r>
              <a:rPr lang="en-US" dirty="0" err="1"/>
              <a:t>nhóm</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gồm</a:t>
            </a:r>
            <a:r>
              <a:rPr lang="en-US" dirty="0"/>
              <a:t> </a:t>
            </a:r>
            <a:r>
              <a:rPr lang="en-US" dirty="0" err="1"/>
              <a:t>máy</a:t>
            </a:r>
            <a:r>
              <a:rPr lang="en-US" dirty="0"/>
              <a:t> </a:t>
            </a:r>
            <a:r>
              <a:rPr lang="en-US" dirty="0" err="1"/>
              <a:t>phun</a:t>
            </a:r>
            <a:r>
              <a:rPr lang="en-US" dirty="0"/>
              <a:t> </a:t>
            </a:r>
            <a:r>
              <a:rPr lang="en-US" dirty="0" err="1"/>
              <a:t>khí</a:t>
            </a:r>
            <a:r>
              <a:rPr lang="en-US" dirty="0"/>
              <a:t> dung </a:t>
            </a:r>
            <a:r>
              <a:rPr lang="en-US" dirty="0" err="1"/>
              <a:t>và</a:t>
            </a:r>
            <a:r>
              <a:rPr lang="en-US" dirty="0"/>
              <a:t> </a:t>
            </a:r>
            <a:r>
              <a:rPr lang="en-US" dirty="0" err="1"/>
              <a:t>các</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cầm</a:t>
            </a:r>
            <a:r>
              <a:rPr lang="en-US" dirty="0"/>
              <a:t> </a:t>
            </a:r>
            <a:r>
              <a:rPr lang="en-US" dirty="0" err="1"/>
              <a:t>tay</a:t>
            </a:r>
            <a:r>
              <a:rPr lang="en-US" dirty="0"/>
              <a:t> (</a:t>
            </a:r>
            <a:r>
              <a:rPr lang="en-US" dirty="0" err="1"/>
              <a:t>pMDI</a:t>
            </a:r>
            <a:r>
              <a:rPr lang="en-US" dirty="0"/>
              <a:t>, DPI, SMI)</a:t>
            </a:r>
          </a:p>
          <a:p>
            <a:r>
              <a:rPr lang="en-US" dirty="0" err="1"/>
              <a:t>Trong</a:t>
            </a:r>
            <a:r>
              <a:rPr lang="en-US" dirty="0"/>
              <a:t> </a:t>
            </a:r>
            <a:r>
              <a:rPr lang="en-US" dirty="0" err="1"/>
              <a:t>bài</a:t>
            </a:r>
            <a:r>
              <a:rPr lang="en-US" dirty="0"/>
              <a:t> </a:t>
            </a:r>
            <a:r>
              <a:rPr lang="en-US" dirty="0" err="1"/>
              <a:t>này</a:t>
            </a:r>
            <a:r>
              <a:rPr lang="en-US" dirty="0"/>
              <a:t> </a:t>
            </a:r>
            <a:r>
              <a:rPr lang="en-US" dirty="0" err="1"/>
              <a:t>sẽ</a:t>
            </a:r>
            <a:r>
              <a:rPr lang="en-US" dirty="0"/>
              <a:t> </a:t>
            </a:r>
            <a:r>
              <a:rPr lang="en-US" dirty="0" err="1"/>
              <a:t>tập</a:t>
            </a:r>
            <a:r>
              <a:rPr lang="en-US" dirty="0"/>
              <a:t> </a:t>
            </a:r>
            <a:r>
              <a:rPr lang="en-US" dirty="0" err="1"/>
              <a:t>trung</a:t>
            </a:r>
            <a:r>
              <a:rPr lang="en-US" dirty="0"/>
              <a:t> </a:t>
            </a:r>
            <a:r>
              <a:rPr lang="en-US" dirty="0" err="1"/>
              <a:t>nhiều</a:t>
            </a:r>
            <a:r>
              <a:rPr lang="en-US" dirty="0"/>
              <a:t> </a:t>
            </a:r>
            <a:r>
              <a:rPr lang="en-US" dirty="0" err="1"/>
              <a:t>vào</a:t>
            </a:r>
            <a:r>
              <a:rPr lang="en-US" dirty="0"/>
              <a:t> </a:t>
            </a:r>
            <a:r>
              <a:rPr lang="en-US" dirty="0" err="1"/>
              <a:t>các</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cầm</a:t>
            </a:r>
            <a:r>
              <a:rPr lang="en-US" dirty="0"/>
              <a:t> </a:t>
            </a:r>
            <a:r>
              <a:rPr lang="en-US" dirty="0" err="1"/>
              <a:t>tay</a:t>
            </a:r>
            <a:r>
              <a:rPr lang="en-US" dirty="0"/>
              <a:t> </a:t>
            </a:r>
            <a:r>
              <a:rPr lang="en-US" dirty="0" err="1"/>
              <a:t>vì</a:t>
            </a:r>
            <a:r>
              <a:rPr lang="en-US" dirty="0"/>
              <a:t> </a:t>
            </a:r>
            <a:r>
              <a:rPr lang="en-US" dirty="0" err="1"/>
              <a:t>tính</a:t>
            </a:r>
            <a:r>
              <a:rPr lang="en-US" dirty="0"/>
              <a:t> </a:t>
            </a:r>
            <a:r>
              <a:rPr lang="en-US" dirty="0" err="1"/>
              <a:t>phổ</a:t>
            </a:r>
            <a:r>
              <a:rPr lang="en-US" dirty="0"/>
              <a:t> </a:t>
            </a:r>
            <a:r>
              <a:rPr lang="en-US" dirty="0" err="1"/>
              <a:t>biến</a:t>
            </a:r>
            <a:r>
              <a:rPr lang="en-US" dirty="0"/>
              <a:t> </a:t>
            </a:r>
            <a:r>
              <a:rPr lang="en-US" dirty="0" err="1"/>
              <a:t>của</a:t>
            </a:r>
            <a:r>
              <a:rPr lang="en-US" dirty="0"/>
              <a:t> </a:t>
            </a:r>
            <a:r>
              <a:rPr lang="en-US" dirty="0" err="1"/>
              <a:t>nhóm</a:t>
            </a:r>
            <a:r>
              <a:rPr lang="en-US" dirty="0"/>
              <a:t> </a:t>
            </a:r>
            <a:r>
              <a:rPr lang="en-US" dirty="0" err="1"/>
              <a:t>này</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151</a:t>
            </a:fld>
            <a:endParaRPr lang="en-US"/>
          </a:p>
        </p:txBody>
      </p:sp>
    </p:spTree>
    <p:extLst>
      <p:ext uri="{BB962C8B-B14F-4D97-AF65-F5344CB8AC3E}">
        <p14:creationId xmlns:p14="http://schemas.microsoft.com/office/powerpoint/2010/main" val="168105428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Tối</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ưu</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hóa</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lượng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thuốc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đến</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phổi</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kể</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cả</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đường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dẫn</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khí</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nhỏ</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là</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mục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tiêu</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quan</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trọng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của</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các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dụng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cụ</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a:t>
            </a:r>
          </a:p>
          <a:p>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Các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yếu</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cần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cân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nhắc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nhằm</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Tối</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ưu</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hóa</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lượng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thuốc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đến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phổi</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thông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qua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dụng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cụ</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a:t>
            </a:r>
          </a:p>
          <a:p>
            <a:pPr marL="171450" indent="-171450">
              <a:buFont typeface="Arial" panose="020B0604020202020204" pitchFamily="34" charset="0"/>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Yếu</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liên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quan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đến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dụng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cụ</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p>
          <a:p>
            <a:pPr marL="171450" indent="-171450">
              <a:buFontTx/>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Đặc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điểm</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dòng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khí</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dung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độ</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dòng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thời</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gian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tồn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tại</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khí</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dung,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kích</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thước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hạt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a:t>
            </a:r>
          </a:p>
          <a:p>
            <a:pPr marL="171450" indent="-171450">
              <a:buFontTx/>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Kháng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lực</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của</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dụng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cụ</a:t>
            </a:r>
            <a:endPar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endParaRPr>
          </a:p>
          <a:p>
            <a:pPr marL="171450" indent="-171450">
              <a:buFont typeface="Arial" panose="020B0604020202020204" pitchFamily="34" charset="0"/>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Yếu</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liên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quan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đến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bệnh</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nhân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a:t>
            </a:r>
          </a:p>
          <a:p>
            <a:pPr marL="171450" indent="-171450">
              <a:buFontTx/>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Lưu</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lượng</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đỉnh</a:t>
            </a:r>
            <a:endPar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endParaRPr>
          </a:p>
          <a:p>
            <a:pPr marL="171450" indent="-171450">
              <a:buFontTx/>
              <a:buChar char="-"/>
            </a:pP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Kỹ</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thuật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và</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Tuân</a:t>
            </a:r>
            <a:r>
              <a:rPr kumimoji="0" lang="en-GB" b="0"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0"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thủ</a:t>
            </a:r>
            <a:endParaRPr lang="en-US" b="0" dirty="0"/>
          </a:p>
        </p:txBody>
      </p:sp>
      <p:sp>
        <p:nvSpPr>
          <p:cNvPr id="4" name="Slide Number Placeholder 3"/>
          <p:cNvSpPr>
            <a:spLocks noGrp="1"/>
          </p:cNvSpPr>
          <p:nvPr>
            <p:ph type="sldNum" sz="quarter" idx="5"/>
          </p:nvPr>
        </p:nvSpPr>
        <p:spPr/>
        <p:txBody>
          <a:bodyPr/>
          <a:lstStyle/>
          <a:p>
            <a:fld id="{A7F8AAAC-707A-49FD-83E1-C91717BB0F9A}" type="slidenum">
              <a:rPr lang="en-US" smtClean="0"/>
              <a:t>152</a:t>
            </a:fld>
            <a:endParaRPr lang="en-US"/>
          </a:p>
        </p:txBody>
      </p:sp>
    </p:spTree>
    <p:extLst>
      <p:ext uri="{BB962C8B-B14F-4D97-AF65-F5344CB8AC3E}">
        <p14:creationId xmlns:p14="http://schemas.microsoft.com/office/powerpoint/2010/main" val="417715269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Với</a:t>
            </a:r>
            <a:r>
              <a:rPr lang="en-US" dirty="0"/>
              <a:t> </a:t>
            </a:r>
            <a:r>
              <a:rPr lang="en-US" dirty="0" err="1"/>
              <a:t>những</a:t>
            </a:r>
            <a:r>
              <a:rPr lang="en-US" dirty="0"/>
              <a:t> </a:t>
            </a:r>
            <a:r>
              <a:rPr lang="en-US" dirty="0" err="1"/>
              <a:t>yếu</a:t>
            </a:r>
            <a:r>
              <a:rPr lang="en-US" dirty="0"/>
              <a:t> </a:t>
            </a:r>
            <a:r>
              <a:rPr lang="en-US" dirty="0" err="1"/>
              <a:t>tố</a:t>
            </a:r>
            <a:r>
              <a:rPr lang="en-US" dirty="0"/>
              <a:t> </a:t>
            </a:r>
            <a:r>
              <a:rPr lang="en-US" dirty="0" err="1"/>
              <a:t>cần</a:t>
            </a:r>
            <a:r>
              <a:rPr lang="en-US" dirty="0"/>
              <a:t> </a:t>
            </a:r>
            <a:r>
              <a:rPr lang="en-US" dirty="0" err="1"/>
              <a:t>cân</a:t>
            </a:r>
            <a:r>
              <a:rPr lang="en-US" dirty="0"/>
              <a:t> </a:t>
            </a:r>
            <a:r>
              <a:rPr lang="en-US" dirty="0" err="1"/>
              <a:t>nhắc</a:t>
            </a:r>
            <a:r>
              <a:rPr lang="en-US" dirty="0"/>
              <a:t> </a:t>
            </a:r>
            <a:r>
              <a:rPr lang="en-US" dirty="0" err="1"/>
              <a:t>để</a:t>
            </a:r>
            <a:r>
              <a:rPr lang="en-US" dirty="0"/>
              <a:t> </a:t>
            </a:r>
            <a:r>
              <a:rPr lang="en-US" dirty="0" err="1"/>
              <a:t>tối</a:t>
            </a:r>
            <a:r>
              <a:rPr lang="en-US" dirty="0"/>
              <a:t> </a:t>
            </a:r>
            <a:r>
              <a:rPr lang="en-US" dirty="0" err="1"/>
              <a:t>ưu</a:t>
            </a:r>
            <a:r>
              <a:rPr lang="en-US" dirty="0"/>
              <a:t> </a:t>
            </a:r>
            <a:r>
              <a:rPr lang="en-US" dirty="0" err="1"/>
              <a:t>hóa</a:t>
            </a:r>
            <a:r>
              <a:rPr lang="en-US" dirty="0"/>
              <a:t> </a:t>
            </a:r>
            <a:r>
              <a:rPr lang="en-US" dirty="0" err="1"/>
              <a:t>lượng</a:t>
            </a:r>
            <a:r>
              <a:rPr lang="en-US" dirty="0"/>
              <a:t> </a:t>
            </a:r>
            <a:r>
              <a:rPr lang="en-US" dirty="0" err="1"/>
              <a:t>thuốc</a:t>
            </a:r>
            <a:r>
              <a:rPr lang="en-US" dirty="0"/>
              <a:t> </a:t>
            </a:r>
            <a:r>
              <a:rPr lang="en-US" dirty="0" err="1"/>
              <a:t>đến</a:t>
            </a:r>
            <a:r>
              <a:rPr lang="en-US" dirty="0"/>
              <a:t> </a:t>
            </a:r>
            <a:r>
              <a:rPr lang="en-US" dirty="0" err="1"/>
              <a:t>phổi</a:t>
            </a:r>
            <a:r>
              <a:rPr lang="en-US" dirty="0"/>
              <a:t> </a:t>
            </a:r>
            <a:r>
              <a:rPr lang="en-US" dirty="0" err="1"/>
              <a:t>như</a:t>
            </a:r>
            <a:r>
              <a:rPr lang="en-US" dirty="0"/>
              <a:t> </a:t>
            </a:r>
            <a:r>
              <a:rPr lang="en-US" dirty="0" err="1"/>
              <a:t>đã</a:t>
            </a:r>
            <a:r>
              <a:rPr lang="en-US" dirty="0"/>
              <a:t> </a:t>
            </a:r>
            <a:r>
              <a:rPr lang="en-US" dirty="0" err="1"/>
              <a:t>kể</a:t>
            </a:r>
            <a:r>
              <a:rPr lang="en-US" dirty="0"/>
              <a:t> </a:t>
            </a:r>
            <a:r>
              <a:rPr lang="en-US" dirty="0" err="1"/>
              <a:t>trên</a:t>
            </a:r>
            <a:endParaRPr lang="en-US" dirty="0"/>
          </a:p>
          <a:p>
            <a:r>
              <a:rPr lang="en-US" dirty="0" err="1"/>
              <a:t>Phần</a:t>
            </a:r>
            <a:r>
              <a:rPr lang="en-US" dirty="0"/>
              <a:t> </a:t>
            </a:r>
            <a:r>
              <a:rPr lang="en-US" dirty="0" err="1"/>
              <a:t>tiếp</a:t>
            </a:r>
            <a:r>
              <a:rPr lang="en-US" dirty="0"/>
              <a:t> </a:t>
            </a:r>
            <a:r>
              <a:rPr lang="en-US" dirty="0" err="1"/>
              <a:t>theo</a:t>
            </a:r>
            <a:r>
              <a:rPr lang="en-US" dirty="0"/>
              <a:t>, </a:t>
            </a:r>
            <a:r>
              <a:rPr lang="en-US" dirty="0" err="1"/>
              <a:t>em</a:t>
            </a:r>
            <a:r>
              <a:rPr lang="en-US" dirty="0"/>
              <a:t> </a:t>
            </a:r>
            <a:r>
              <a:rPr lang="en-US" dirty="0" err="1"/>
              <a:t>xin</a:t>
            </a:r>
            <a:r>
              <a:rPr lang="en-US" dirty="0"/>
              <a:t> </a:t>
            </a:r>
            <a:r>
              <a:rPr lang="en-US" dirty="0" err="1"/>
              <a:t>giới</a:t>
            </a:r>
            <a:r>
              <a:rPr lang="en-US" dirty="0"/>
              <a:t> </a:t>
            </a:r>
            <a:r>
              <a:rPr lang="en-US" dirty="0" err="1"/>
              <a:t>thiệu</a:t>
            </a:r>
            <a:r>
              <a:rPr lang="en-US" dirty="0"/>
              <a:t> </a:t>
            </a:r>
            <a:r>
              <a:rPr lang="en-US" dirty="0" err="1"/>
              <a:t>yếu</a:t>
            </a:r>
            <a:r>
              <a:rPr lang="en-US" dirty="0"/>
              <a:t> </a:t>
            </a:r>
            <a:r>
              <a:rPr lang="en-US" dirty="0" err="1"/>
              <a:t>tố</a:t>
            </a:r>
            <a:r>
              <a:rPr lang="en-US" dirty="0"/>
              <a:t> </a:t>
            </a:r>
            <a:r>
              <a:rPr lang="en-US" dirty="0" err="1"/>
              <a:t>đầu</a:t>
            </a:r>
            <a:r>
              <a:rPr lang="en-US" dirty="0"/>
              <a:t> </a:t>
            </a:r>
            <a:r>
              <a:rPr lang="en-US" dirty="0" err="1"/>
              <a:t>tiên</a:t>
            </a:r>
            <a:r>
              <a:rPr lang="en-US" dirty="0"/>
              <a:t> </a:t>
            </a:r>
            <a:r>
              <a:rPr lang="en-US" dirty="0" err="1"/>
              <a:t>đó</a:t>
            </a:r>
            <a:r>
              <a:rPr lang="en-US" dirty="0"/>
              <a:t> </a:t>
            </a:r>
            <a:r>
              <a:rPr lang="en-US" dirty="0" err="1"/>
              <a:t>là</a:t>
            </a:r>
            <a:r>
              <a:rPr lang="en-US" dirty="0"/>
              <a:t> </a:t>
            </a:r>
            <a:r>
              <a:rPr lang="en-US" dirty="0" err="1"/>
              <a:t>Đặc</a:t>
            </a:r>
            <a:r>
              <a:rPr lang="en-US" dirty="0"/>
              <a:t> </a:t>
            </a:r>
            <a:r>
              <a:rPr lang="en-US" dirty="0" err="1"/>
              <a:t>tính</a:t>
            </a:r>
            <a:r>
              <a:rPr lang="en-US" dirty="0"/>
              <a:t> </a:t>
            </a:r>
            <a:r>
              <a:rPr lang="en-US" dirty="0" err="1"/>
              <a:t>dòng</a:t>
            </a:r>
            <a:r>
              <a:rPr lang="en-US" dirty="0"/>
              <a:t> </a:t>
            </a:r>
            <a:r>
              <a:rPr lang="en-US" dirty="0" err="1"/>
              <a:t>khí</a:t>
            </a:r>
            <a:r>
              <a:rPr lang="en-US" dirty="0"/>
              <a:t> dung</a:t>
            </a:r>
          </a:p>
        </p:txBody>
      </p:sp>
      <p:sp>
        <p:nvSpPr>
          <p:cNvPr id="4" name="Slide Number Placeholder 3"/>
          <p:cNvSpPr>
            <a:spLocks noGrp="1"/>
          </p:cNvSpPr>
          <p:nvPr>
            <p:ph type="sldNum" sz="quarter" idx="5"/>
          </p:nvPr>
        </p:nvSpPr>
        <p:spPr/>
        <p:txBody>
          <a:bodyPr/>
          <a:lstStyle/>
          <a:p>
            <a:fld id="{A7F8AAAC-707A-49FD-83E1-C91717BB0F9A}" type="slidenum">
              <a:rPr lang="en-US" smtClean="0"/>
              <a:t>153</a:t>
            </a:fld>
            <a:endParaRPr lang="en-US"/>
          </a:p>
        </p:txBody>
      </p:sp>
    </p:spTree>
    <p:extLst>
      <p:ext uri="{BB962C8B-B14F-4D97-AF65-F5344CB8AC3E}">
        <p14:creationId xmlns:p14="http://schemas.microsoft.com/office/powerpoint/2010/main" val="60009564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nhỏ</a:t>
            </a:r>
            <a:r>
              <a:rPr lang="en-US" dirty="0">
                <a:solidFill>
                  <a:srgbClr val="2E2E2E"/>
                </a:solidFill>
                <a:latin typeface="+mj-lt"/>
              </a:rPr>
              <a:t> </a:t>
            </a:r>
            <a:r>
              <a:rPr lang="en-US" dirty="0" err="1">
                <a:solidFill>
                  <a:srgbClr val="2E2E2E"/>
                </a:solidFill>
                <a:latin typeface="+mj-lt"/>
              </a:rPr>
              <a:t>là</a:t>
            </a:r>
            <a:r>
              <a:rPr lang="en-US" dirty="0">
                <a:solidFill>
                  <a:srgbClr val="2E2E2E"/>
                </a:solidFill>
                <a:latin typeface="+mj-lt"/>
              </a:rPr>
              <a:t> </a:t>
            </a:r>
            <a:r>
              <a:rPr lang="en-US" dirty="0" err="1">
                <a:solidFill>
                  <a:srgbClr val="2E2E2E"/>
                </a:solidFill>
                <a:latin typeface="+mj-lt"/>
              </a:rPr>
              <a:t>những</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có</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kính</a:t>
            </a:r>
            <a:r>
              <a:rPr lang="en-US" dirty="0">
                <a:solidFill>
                  <a:srgbClr val="2E2E2E"/>
                </a:solidFill>
                <a:latin typeface="+mj-lt"/>
              </a:rPr>
              <a:t> </a:t>
            </a:r>
            <a:r>
              <a:rPr lang="en-US" dirty="0" err="1">
                <a:solidFill>
                  <a:srgbClr val="2E2E2E"/>
                </a:solidFill>
                <a:latin typeface="+mj-lt"/>
              </a:rPr>
              <a:t>dưới</a:t>
            </a:r>
            <a:r>
              <a:rPr lang="en-US" dirty="0">
                <a:solidFill>
                  <a:srgbClr val="2E2E2E"/>
                </a:solidFill>
                <a:latin typeface="+mj-lt"/>
              </a:rPr>
              <a:t> 2 mm. </a:t>
            </a:r>
            <a:r>
              <a:rPr lang="en-US" dirty="0" err="1">
                <a:solidFill>
                  <a:srgbClr val="2E2E2E"/>
                </a:solidFill>
                <a:latin typeface="+mj-lt"/>
              </a:rPr>
              <a:t>Nhiều</a:t>
            </a:r>
            <a:r>
              <a:rPr lang="en-US" dirty="0">
                <a:solidFill>
                  <a:srgbClr val="2E2E2E"/>
                </a:solidFill>
                <a:latin typeface="+mj-lt"/>
              </a:rPr>
              <a:t> </a:t>
            </a:r>
            <a:r>
              <a:rPr lang="en-US" dirty="0" err="1">
                <a:solidFill>
                  <a:srgbClr val="2E2E2E"/>
                </a:solidFill>
                <a:latin typeface="+mj-lt"/>
              </a:rPr>
              <a:t>dữ</a:t>
            </a:r>
            <a:r>
              <a:rPr lang="en-US" dirty="0">
                <a:solidFill>
                  <a:srgbClr val="2E2E2E"/>
                </a:solidFill>
                <a:latin typeface="+mj-lt"/>
              </a:rPr>
              <a:t> </a:t>
            </a:r>
            <a:r>
              <a:rPr lang="en-US" dirty="0" err="1">
                <a:solidFill>
                  <a:srgbClr val="2E2E2E"/>
                </a:solidFill>
                <a:latin typeface="+mj-lt"/>
              </a:rPr>
              <a:t>liệu</a:t>
            </a:r>
            <a:r>
              <a:rPr lang="en-US" dirty="0">
                <a:solidFill>
                  <a:srgbClr val="2E2E2E"/>
                </a:solidFill>
                <a:latin typeface="+mj-lt"/>
              </a:rPr>
              <a:t> </a:t>
            </a:r>
            <a:r>
              <a:rPr lang="en-US" dirty="0" err="1">
                <a:solidFill>
                  <a:srgbClr val="2E2E2E"/>
                </a:solidFill>
                <a:latin typeface="+mj-lt"/>
              </a:rPr>
              <a:t>đã</a:t>
            </a:r>
            <a:r>
              <a:rPr lang="en-US" dirty="0">
                <a:solidFill>
                  <a:srgbClr val="2E2E2E"/>
                </a:solidFill>
                <a:latin typeface="+mj-lt"/>
              </a:rPr>
              <a:t> </a:t>
            </a:r>
            <a:r>
              <a:rPr lang="en-US" dirty="0" err="1">
                <a:solidFill>
                  <a:srgbClr val="2E2E2E"/>
                </a:solidFill>
                <a:latin typeface="+mj-lt"/>
              </a:rPr>
              <a:t>cho</a:t>
            </a:r>
            <a:r>
              <a:rPr lang="en-US" dirty="0">
                <a:solidFill>
                  <a:srgbClr val="2E2E2E"/>
                </a:solidFill>
                <a:latin typeface="+mj-lt"/>
              </a:rPr>
              <a:t> </a:t>
            </a:r>
            <a:r>
              <a:rPr lang="en-US" dirty="0" err="1">
                <a:solidFill>
                  <a:srgbClr val="2E2E2E"/>
                </a:solidFill>
                <a:latin typeface="+mj-lt"/>
              </a:rPr>
              <a:t>thấy</a:t>
            </a:r>
            <a:r>
              <a:rPr lang="en-US" dirty="0">
                <a:solidFill>
                  <a:srgbClr val="2E2E2E"/>
                </a:solidFill>
                <a:latin typeface="+mj-lt"/>
              </a:rPr>
              <a:t> </a:t>
            </a:r>
            <a:r>
              <a:rPr lang="en-US" dirty="0" err="1">
                <a:solidFill>
                  <a:srgbClr val="2E2E2E"/>
                </a:solidFill>
                <a:latin typeface="+mj-lt"/>
              </a:rPr>
              <a:t>ảnh</a:t>
            </a:r>
            <a:r>
              <a:rPr lang="en-US" dirty="0">
                <a:solidFill>
                  <a:srgbClr val="2E2E2E"/>
                </a:solidFill>
                <a:latin typeface="+mj-lt"/>
              </a:rPr>
              <a:t> </a:t>
            </a:r>
            <a:r>
              <a:rPr lang="en-US" dirty="0" err="1">
                <a:solidFill>
                  <a:srgbClr val="2E2E2E"/>
                </a:solidFill>
                <a:latin typeface="+mj-lt"/>
              </a:rPr>
              <a:t>hưởng</a:t>
            </a:r>
            <a:r>
              <a:rPr lang="en-US" dirty="0">
                <a:solidFill>
                  <a:srgbClr val="2E2E2E"/>
                </a:solidFill>
                <a:latin typeface="+mj-lt"/>
              </a:rPr>
              <a:t> </a:t>
            </a:r>
            <a:r>
              <a:rPr lang="en-US" dirty="0" err="1">
                <a:solidFill>
                  <a:srgbClr val="2E2E2E"/>
                </a:solidFill>
                <a:latin typeface="+mj-lt"/>
              </a:rPr>
              <a:t>của</a:t>
            </a:r>
            <a:r>
              <a:rPr lang="en-US" dirty="0">
                <a:solidFill>
                  <a:srgbClr val="2E2E2E"/>
                </a:solidFill>
                <a:latin typeface="+mj-lt"/>
              </a:rPr>
              <a:t> </a:t>
            </a:r>
            <a:r>
              <a:rPr lang="en-US" dirty="0" err="1">
                <a:solidFill>
                  <a:srgbClr val="2E2E2E"/>
                </a:solidFill>
                <a:latin typeface="+mj-lt"/>
              </a:rPr>
              <a:t>tổn</a:t>
            </a:r>
            <a:r>
              <a:rPr lang="en-US" dirty="0">
                <a:solidFill>
                  <a:srgbClr val="2E2E2E"/>
                </a:solidFill>
                <a:latin typeface="+mj-lt"/>
              </a:rPr>
              <a:t> </a:t>
            </a:r>
            <a:r>
              <a:rPr lang="en-US" dirty="0" err="1">
                <a:solidFill>
                  <a:srgbClr val="2E2E2E"/>
                </a:solidFill>
                <a:latin typeface="+mj-lt"/>
              </a:rPr>
              <a:t>thương</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thở</a:t>
            </a:r>
            <a:r>
              <a:rPr lang="en-US" dirty="0">
                <a:solidFill>
                  <a:srgbClr val="2E2E2E"/>
                </a:solidFill>
                <a:latin typeface="+mj-lt"/>
              </a:rPr>
              <a:t> </a:t>
            </a:r>
            <a:r>
              <a:rPr lang="en-US" dirty="0" err="1">
                <a:solidFill>
                  <a:srgbClr val="2E2E2E"/>
                </a:solidFill>
                <a:latin typeface="+mj-lt"/>
              </a:rPr>
              <a:t>nhỏ</a:t>
            </a:r>
            <a:r>
              <a:rPr lang="en-US" dirty="0">
                <a:solidFill>
                  <a:srgbClr val="2E2E2E"/>
                </a:solidFill>
                <a:latin typeface="+mj-lt"/>
              </a:rPr>
              <a:t> </a:t>
            </a:r>
            <a:r>
              <a:rPr lang="en-US" dirty="0" err="1">
                <a:solidFill>
                  <a:srgbClr val="2E2E2E"/>
                </a:solidFill>
                <a:latin typeface="+mj-lt"/>
              </a:rPr>
              <a:t>trong</a:t>
            </a:r>
            <a:r>
              <a:rPr lang="en-US" dirty="0">
                <a:solidFill>
                  <a:srgbClr val="2E2E2E"/>
                </a:solidFill>
                <a:latin typeface="+mj-lt"/>
              </a:rPr>
              <a:t> </a:t>
            </a:r>
            <a:r>
              <a:rPr lang="en-US" dirty="0" err="1">
                <a:solidFill>
                  <a:srgbClr val="2E2E2E"/>
                </a:solidFill>
                <a:latin typeface="+mj-lt"/>
              </a:rPr>
              <a:t>sinh</a:t>
            </a:r>
            <a:r>
              <a:rPr lang="en-US" dirty="0">
                <a:solidFill>
                  <a:srgbClr val="2E2E2E"/>
                </a:solidFill>
                <a:latin typeface="+mj-lt"/>
              </a:rPr>
              <a:t> </a:t>
            </a:r>
            <a:r>
              <a:rPr lang="en-US" dirty="0" err="1">
                <a:solidFill>
                  <a:srgbClr val="2E2E2E"/>
                </a:solidFill>
                <a:latin typeface="+mj-lt"/>
              </a:rPr>
              <a:t>bệnh</a:t>
            </a:r>
            <a:r>
              <a:rPr lang="en-US" dirty="0">
                <a:solidFill>
                  <a:srgbClr val="2E2E2E"/>
                </a:solidFill>
                <a:latin typeface="+mj-lt"/>
              </a:rPr>
              <a:t> </a:t>
            </a:r>
            <a:r>
              <a:rPr lang="en-US" dirty="0" err="1">
                <a:solidFill>
                  <a:srgbClr val="2E2E2E"/>
                </a:solidFill>
                <a:latin typeface="+mj-lt"/>
              </a:rPr>
              <a:t>học</a:t>
            </a:r>
            <a:r>
              <a:rPr lang="en-US" dirty="0">
                <a:solidFill>
                  <a:srgbClr val="2E2E2E"/>
                </a:solidFill>
                <a:latin typeface="+mj-lt"/>
              </a:rPr>
              <a:t> hen </a:t>
            </a:r>
            <a:r>
              <a:rPr lang="en-US" dirty="0" err="1">
                <a:solidFill>
                  <a:srgbClr val="2E2E2E"/>
                </a:solidFill>
                <a:latin typeface="+mj-lt"/>
              </a:rPr>
              <a:t>và</a:t>
            </a:r>
            <a:r>
              <a:rPr lang="en-US" dirty="0">
                <a:solidFill>
                  <a:srgbClr val="2E2E2E"/>
                </a:solidFill>
                <a:latin typeface="+mj-lt"/>
              </a:rPr>
              <a:t> COPD.</a:t>
            </a:r>
          </a:p>
          <a:p>
            <a:r>
              <a:rPr lang="en-US" dirty="0" err="1">
                <a:solidFill>
                  <a:srgbClr val="2E2E2E"/>
                </a:solidFill>
                <a:latin typeface="+mj-lt"/>
              </a:rPr>
              <a:t>Bệnh</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nhỏ</a:t>
            </a:r>
            <a:r>
              <a:rPr lang="en-US" dirty="0">
                <a:solidFill>
                  <a:srgbClr val="2E2E2E"/>
                </a:solidFill>
                <a:latin typeface="+mj-lt"/>
              </a:rPr>
              <a:t> * </a:t>
            </a:r>
            <a:r>
              <a:rPr lang="en-US" dirty="0" err="1">
                <a:solidFill>
                  <a:srgbClr val="2E2E2E"/>
                </a:solidFill>
                <a:latin typeface="+mj-lt"/>
              </a:rPr>
              <a:t>xuất</a:t>
            </a:r>
            <a:r>
              <a:rPr lang="en-US" dirty="0">
                <a:solidFill>
                  <a:srgbClr val="2E2E2E"/>
                </a:solidFill>
                <a:latin typeface="+mj-lt"/>
              </a:rPr>
              <a:t> </a:t>
            </a:r>
            <a:r>
              <a:rPr lang="en-US" dirty="0" err="1">
                <a:solidFill>
                  <a:srgbClr val="2E2E2E"/>
                </a:solidFill>
                <a:latin typeface="+mj-lt"/>
              </a:rPr>
              <a:t>hiện</a:t>
            </a:r>
            <a:r>
              <a:rPr lang="en-US" dirty="0">
                <a:solidFill>
                  <a:srgbClr val="2E2E2E"/>
                </a:solidFill>
                <a:latin typeface="+mj-lt"/>
              </a:rPr>
              <a:t> ở 50-60% </a:t>
            </a:r>
            <a:r>
              <a:rPr lang="en-US" dirty="0" err="1">
                <a:solidFill>
                  <a:srgbClr val="2E2E2E"/>
                </a:solidFill>
                <a:latin typeface="+mj-lt"/>
              </a:rPr>
              <a:t>bệnh</a:t>
            </a:r>
            <a:r>
              <a:rPr lang="en-US" dirty="0">
                <a:solidFill>
                  <a:srgbClr val="2E2E2E"/>
                </a:solidFill>
                <a:latin typeface="+mj-lt"/>
              </a:rPr>
              <a:t> </a:t>
            </a:r>
            <a:r>
              <a:rPr lang="en-US" dirty="0" err="1">
                <a:solidFill>
                  <a:srgbClr val="2E2E2E"/>
                </a:solidFill>
                <a:latin typeface="+mj-lt"/>
              </a:rPr>
              <a:t>nhân</a:t>
            </a:r>
            <a:r>
              <a:rPr lang="en-US" dirty="0">
                <a:solidFill>
                  <a:srgbClr val="2E2E2E"/>
                </a:solidFill>
                <a:latin typeface="+mj-lt"/>
              </a:rPr>
              <a:t> hen </a:t>
            </a:r>
            <a:r>
              <a:rPr lang="en-US" dirty="0" err="1">
                <a:solidFill>
                  <a:srgbClr val="2E2E2E"/>
                </a:solidFill>
                <a:latin typeface="+mj-lt"/>
              </a:rPr>
              <a:t>bất</a:t>
            </a:r>
            <a:r>
              <a:rPr lang="en-US" dirty="0">
                <a:solidFill>
                  <a:srgbClr val="2E2E2E"/>
                </a:solidFill>
                <a:latin typeface="+mj-lt"/>
              </a:rPr>
              <a:t> </a:t>
            </a:r>
            <a:r>
              <a:rPr lang="en-US" dirty="0" err="1">
                <a:solidFill>
                  <a:srgbClr val="2E2E2E"/>
                </a:solidFill>
                <a:latin typeface="+mj-lt"/>
              </a:rPr>
              <a:t>kể</a:t>
            </a:r>
            <a:r>
              <a:rPr lang="en-US" dirty="0">
                <a:solidFill>
                  <a:srgbClr val="2E2E2E"/>
                </a:solidFill>
                <a:latin typeface="+mj-lt"/>
              </a:rPr>
              <a:t> </a:t>
            </a:r>
            <a:r>
              <a:rPr lang="en-US" dirty="0" err="1">
                <a:solidFill>
                  <a:srgbClr val="2E2E2E"/>
                </a:solidFill>
                <a:latin typeface="+mj-lt"/>
              </a:rPr>
              <a:t>mức</a:t>
            </a:r>
            <a:r>
              <a:rPr lang="en-US" dirty="0">
                <a:solidFill>
                  <a:srgbClr val="2E2E2E"/>
                </a:solidFill>
                <a:latin typeface="+mj-lt"/>
              </a:rPr>
              <a:t> </a:t>
            </a:r>
            <a:r>
              <a:rPr lang="en-US" dirty="0" err="1">
                <a:solidFill>
                  <a:srgbClr val="2E2E2E"/>
                </a:solidFill>
                <a:latin typeface="+mj-lt"/>
              </a:rPr>
              <a:t>độ</a:t>
            </a:r>
            <a:r>
              <a:rPr lang="en-US" dirty="0">
                <a:solidFill>
                  <a:srgbClr val="2E2E2E"/>
                </a:solidFill>
                <a:latin typeface="+mj-lt"/>
              </a:rPr>
              <a:t> hen, </a:t>
            </a:r>
            <a:r>
              <a:rPr lang="en-US" dirty="0" err="1">
                <a:solidFill>
                  <a:srgbClr val="2E2E2E"/>
                </a:solidFill>
                <a:latin typeface="+mj-lt"/>
              </a:rPr>
              <a:t>kể</a:t>
            </a:r>
            <a:r>
              <a:rPr lang="en-US" dirty="0">
                <a:solidFill>
                  <a:srgbClr val="2E2E2E"/>
                </a:solidFill>
                <a:latin typeface="+mj-lt"/>
              </a:rPr>
              <a:t> </a:t>
            </a:r>
            <a:r>
              <a:rPr lang="en-US" dirty="0" err="1">
                <a:solidFill>
                  <a:srgbClr val="2E2E2E"/>
                </a:solidFill>
                <a:latin typeface="+mj-lt"/>
              </a:rPr>
              <a:t>cả</a:t>
            </a:r>
            <a:r>
              <a:rPr lang="en-US" dirty="0">
                <a:solidFill>
                  <a:srgbClr val="2E2E2E"/>
                </a:solidFill>
                <a:latin typeface="+mj-lt"/>
              </a:rPr>
              <a:t> </a:t>
            </a:r>
            <a:r>
              <a:rPr lang="en-US" dirty="0" err="1">
                <a:solidFill>
                  <a:srgbClr val="2E2E2E"/>
                </a:solidFill>
                <a:latin typeface="+mj-lt"/>
              </a:rPr>
              <a:t>khi</a:t>
            </a:r>
            <a:r>
              <a:rPr lang="en-US" dirty="0">
                <a:solidFill>
                  <a:srgbClr val="2E2E2E"/>
                </a:solidFill>
                <a:latin typeface="+mj-lt"/>
              </a:rPr>
              <a:t> </a:t>
            </a:r>
            <a:r>
              <a:rPr lang="en-US" dirty="0" err="1">
                <a:solidFill>
                  <a:srgbClr val="2E2E2E"/>
                </a:solidFill>
                <a:latin typeface="+mj-lt"/>
              </a:rPr>
              <a:t>chưa</a:t>
            </a:r>
            <a:r>
              <a:rPr lang="en-US" dirty="0">
                <a:solidFill>
                  <a:srgbClr val="2E2E2E"/>
                </a:solidFill>
                <a:latin typeface="+mj-lt"/>
              </a:rPr>
              <a:t> </a:t>
            </a:r>
            <a:r>
              <a:rPr lang="en-US" dirty="0" err="1">
                <a:solidFill>
                  <a:srgbClr val="2E2E2E"/>
                </a:solidFill>
                <a:latin typeface="+mj-lt"/>
              </a:rPr>
              <a:t>tắc</a:t>
            </a:r>
            <a:r>
              <a:rPr lang="en-US" dirty="0">
                <a:solidFill>
                  <a:srgbClr val="2E2E2E"/>
                </a:solidFill>
                <a:latin typeface="+mj-lt"/>
              </a:rPr>
              <a:t> </a:t>
            </a:r>
            <a:r>
              <a:rPr lang="en-US" dirty="0" err="1">
                <a:solidFill>
                  <a:srgbClr val="2E2E2E"/>
                </a:solidFill>
                <a:latin typeface="+mj-lt"/>
              </a:rPr>
              <a:t>nghẽn</a:t>
            </a:r>
            <a:r>
              <a:rPr lang="en-US" dirty="0">
                <a:solidFill>
                  <a:srgbClr val="2E2E2E"/>
                </a:solidFill>
                <a:latin typeface="+mj-lt"/>
              </a:rPr>
              <a:t> ở </a:t>
            </a:r>
            <a:r>
              <a:rPr lang="en-US" dirty="0" err="1">
                <a:solidFill>
                  <a:srgbClr val="2E2E2E"/>
                </a:solidFill>
                <a:latin typeface="+mj-lt"/>
              </a:rPr>
              <a:t>những</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thở</a:t>
            </a:r>
            <a:r>
              <a:rPr lang="en-US" dirty="0">
                <a:solidFill>
                  <a:srgbClr val="2E2E2E"/>
                </a:solidFill>
                <a:latin typeface="+mj-lt"/>
              </a:rPr>
              <a:t> </a:t>
            </a:r>
            <a:r>
              <a:rPr lang="en-US" dirty="0" err="1">
                <a:solidFill>
                  <a:srgbClr val="2E2E2E"/>
                </a:solidFill>
                <a:latin typeface="+mj-lt"/>
              </a:rPr>
              <a:t>trung</a:t>
            </a:r>
            <a:r>
              <a:rPr lang="en-US" dirty="0">
                <a:solidFill>
                  <a:srgbClr val="2E2E2E"/>
                </a:solidFill>
                <a:latin typeface="+mj-lt"/>
              </a:rPr>
              <a:t> </a:t>
            </a:r>
            <a:r>
              <a:rPr lang="en-US" dirty="0" err="1">
                <a:solidFill>
                  <a:srgbClr val="2E2E2E"/>
                </a:solidFill>
                <a:latin typeface="+mj-lt"/>
              </a:rPr>
              <a:t>tâm</a:t>
            </a:r>
            <a:r>
              <a:rPr lang="en-US" dirty="0">
                <a:solidFill>
                  <a:srgbClr val="2E2E2E"/>
                </a:solidFill>
                <a:latin typeface="+mj-lt"/>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solidFill>
                  <a:srgbClr val="2E2E2E"/>
                </a:solidFill>
                <a:latin typeface="+mj-lt"/>
              </a:rPr>
              <a:t>Một</a:t>
            </a:r>
            <a:r>
              <a:rPr lang="en-US" dirty="0">
                <a:solidFill>
                  <a:srgbClr val="2E2E2E"/>
                </a:solidFill>
                <a:latin typeface="+mj-lt"/>
              </a:rPr>
              <a:t> </a:t>
            </a:r>
            <a:r>
              <a:rPr lang="en-US" dirty="0" err="1">
                <a:solidFill>
                  <a:srgbClr val="2E2E2E"/>
                </a:solidFill>
                <a:latin typeface="+mj-lt"/>
              </a:rPr>
              <a:t>số</a:t>
            </a:r>
            <a:r>
              <a:rPr lang="en-US" dirty="0">
                <a:solidFill>
                  <a:srgbClr val="2E2E2E"/>
                </a:solidFill>
                <a:latin typeface="+mj-lt"/>
              </a:rPr>
              <a:t> </a:t>
            </a:r>
            <a:r>
              <a:rPr lang="en-US" dirty="0" err="1">
                <a:solidFill>
                  <a:srgbClr val="2E2E2E"/>
                </a:solidFill>
                <a:latin typeface="+mj-lt"/>
              </a:rPr>
              <a:t>thay</a:t>
            </a:r>
            <a:r>
              <a:rPr lang="en-US" dirty="0">
                <a:solidFill>
                  <a:srgbClr val="2E2E2E"/>
                </a:solidFill>
                <a:latin typeface="+mj-lt"/>
              </a:rPr>
              <a:t> </a:t>
            </a:r>
            <a:r>
              <a:rPr lang="en-US" dirty="0" err="1">
                <a:solidFill>
                  <a:srgbClr val="2E2E2E"/>
                </a:solidFill>
                <a:latin typeface="+mj-lt"/>
              </a:rPr>
              <a:t>đổi</a:t>
            </a:r>
            <a:r>
              <a:rPr lang="en-US" dirty="0">
                <a:solidFill>
                  <a:srgbClr val="2E2E2E"/>
                </a:solidFill>
                <a:latin typeface="+mj-lt"/>
              </a:rPr>
              <a:t> ở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nhỏ</a:t>
            </a:r>
            <a:r>
              <a:rPr lang="en-US" dirty="0">
                <a:solidFill>
                  <a:srgbClr val="2E2E2E"/>
                </a:solidFill>
                <a:latin typeface="+mj-lt"/>
              </a:rPr>
              <a:t> </a:t>
            </a:r>
            <a:r>
              <a:rPr lang="en-US" dirty="0" err="1">
                <a:solidFill>
                  <a:srgbClr val="2E2E2E"/>
                </a:solidFill>
                <a:latin typeface="+mj-lt"/>
              </a:rPr>
              <a:t>của</a:t>
            </a:r>
            <a:r>
              <a:rPr lang="en-US" dirty="0">
                <a:solidFill>
                  <a:srgbClr val="2E2E2E"/>
                </a:solidFill>
                <a:latin typeface="+mj-lt"/>
              </a:rPr>
              <a:t> BN hen: </a:t>
            </a:r>
            <a:r>
              <a:rPr lang="en-US" dirty="0" err="1">
                <a:solidFill>
                  <a:srgbClr val="2E2E2E"/>
                </a:solidFill>
                <a:latin typeface="+mj-lt"/>
              </a:rPr>
              <a:t>dày</a:t>
            </a:r>
            <a:r>
              <a:rPr lang="en-US" dirty="0">
                <a:solidFill>
                  <a:srgbClr val="2E2E2E"/>
                </a:solidFill>
                <a:latin typeface="+mj-lt"/>
              </a:rPr>
              <a:t> </a:t>
            </a:r>
            <a:r>
              <a:rPr lang="en-US" dirty="0" err="1">
                <a:solidFill>
                  <a:srgbClr val="2E2E2E"/>
                </a:solidFill>
                <a:latin typeface="+mj-lt"/>
              </a:rPr>
              <a:t>thành</a:t>
            </a:r>
            <a:r>
              <a:rPr lang="en-US" dirty="0">
                <a:solidFill>
                  <a:srgbClr val="2E2E2E"/>
                </a:solidFill>
                <a:latin typeface="+mj-lt"/>
              </a:rPr>
              <a:t> </a:t>
            </a:r>
            <a:r>
              <a:rPr lang="en-US" dirty="0" err="1">
                <a:solidFill>
                  <a:srgbClr val="2E2E2E"/>
                </a:solidFill>
                <a:latin typeface="+mj-lt"/>
              </a:rPr>
              <a:t>cơ</a:t>
            </a:r>
            <a:r>
              <a:rPr lang="en-US" dirty="0">
                <a:solidFill>
                  <a:srgbClr val="2E2E2E"/>
                </a:solidFill>
                <a:latin typeface="+mj-lt"/>
              </a:rPr>
              <a:t> </a:t>
            </a:r>
            <a:r>
              <a:rPr lang="en-US" dirty="0" err="1">
                <a:solidFill>
                  <a:srgbClr val="2E2E2E"/>
                </a:solidFill>
                <a:latin typeface="+mj-lt"/>
              </a:rPr>
              <a:t>trơn</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thay</a:t>
            </a:r>
            <a:r>
              <a:rPr lang="en-US" dirty="0">
                <a:solidFill>
                  <a:srgbClr val="2E2E2E"/>
                </a:solidFill>
                <a:latin typeface="+mj-lt"/>
              </a:rPr>
              <a:t> </a:t>
            </a:r>
            <a:r>
              <a:rPr lang="en-US" sz="1200" dirty="0" err="1">
                <a:solidFill>
                  <a:schemeClr val="tx1"/>
                </a:solidFill>
              </a:rPr>
              <a:t>đổi</a:t>
            </a:r>
            <a:r>
              <a:rPr lang="en-US" sz="1200" dirty="0">
                <a:solidFill>
                  <a:schemeClr val="tx1"/>
                </a:solidFill>
              </a:rPr>
              <a:t> </a:t>
            </a:r>
            <a:r>
              <a:rPr lang="en-US" sz="1200" dirty="0" err="1">
                <a:solidFill>
                  <a:schemeClr val="tx1"/>
                </a:solidFill>
              </a:rPr>
              <a:t>thành</a:t>
            </a:r>
            <a:r>
              <a:rPr lang="en-US" sz="1200" dirty="0">
                <a:solidFill>
                  <a:schemeClr val="tx1"/>
                </a:solidFill>
              </a:rPr>
              <a:t> </a:t>
            </a:r>
            <a:r>
              <a:rPr lang="en-US" sz="1200" dirty="0" err="1">
                <a:solidFill>
                  <a:schemeClr val="tx1"/>
                </a:solidFill>
              </a:rPr>
              <a:t>phần</a:t>
            </a:r>
            <a:r>
              <a:rPr lang="en-US" sz="1200" dirty="0">
                <a:solidFill>
                  <a:schemeClr val="tx1"/>
                </a:solidFill>
              </a:rPr>
              <a:t> </a:t>
            </a:r>
            <a:r>
              <a:rPr lang="en-US" sz="1200" dirty="0" err="1">
                <a:solidFill>
                  <a:schemeClr val="tx1"/>
                </a:solidFill>
              </a:rPr>
              <a:t>chất</a:t>
            </a:r>
            <a:r>
              <a:rPr lang="en-US" sz="1200" dirty="0">
                <a:solidFill>
                  <a:schemeClr val="tx1"/>
                </a:solidFill>
              </a:rPr>
              <a:t> </a:t>
            </a:r>
            <a:r>
              <a:rPr lang="en-US" sz="1200" dirty="0" err="1">
                <a:solidFill>
                  <a:schemeClr val="tx1"/>
                </a:solidFill>
              </a:rPr>
              <a:t>nền</a:t>
            </a:r>
            <a:r>
              <a:rPr lang="en-US" sz="1200" dirty="0">
                <a:solidFill>
                  <a:schemeClr val="tx1"/>
                </a:solidFill>
              </a:rPr>
              <a:t> </a:t>
            </a:r>
            <a:r>
              <a:rPr lang="en-US" sz="1200" dirty="0" err="1">
                <a:solidFill>
                  <a:schemeClr val="tx1"/>
                </a:solidFill>
              </a:rPr>
              <a:t>ngoại</a:t>
            </a:r>
            <a:r>
              <a:rPr lang="en-US" sz="1200" dirty="0">
                <a:solidFill>
                  <a:schemeClr val="tx1"/>
                </a:solidFill>
              </a:rPr>
              <a:t> </a:t>
            </a:r>
            <a:r>
              <a:rPr lang="en-US" sz="1200" dirty="0" err="1">
                <a:solidFill>
                  <a:schemeClr val="tx1"/>
                </a:solidFill>
              </a:rPr>
              <a:t>bào</a:t>
            </a:r>
            <a:r>
              <a:rPr lang="en-US" sz="1200" dirty="0">
                <a:solidFill>
                  <a:schemeClr val="tx1"/>
                </a:solidFill>
              </a:rPr>
              <a:t>, </a:t>
            </a:r>
            <a:r>
              <a:rPr lang="en-US" dirty="0" err="1">
                <a:solidFill>
                  <a:srgbClr val="2E2E2E"/>
                </a:solidFill>
                <a:latin typeface="+mj-lt"/>
              </a:rPr>
              <a:t>tăng</a:t>
            </a:r>
            <a:r>
              <a:rPr lang="en-US" dirty="0">
                <a:solidFill>
                  <a:srgbClr val="2E2E2E"/>
                </a:solidFill>
                <a:latin typeface="+mj-lt"/>
              </a:rPr>
              <a:t> </a:t>
            </a:r>
            <a:r>
              <a:rPr lang="en-US" dirty="0" err="1">
                <a:solidFill>
                  <a:srgbClr val="2E2E2E"/>
                </a:solidFill>
                <a:latin typeface="+mj-lt"/>
              </a:rPr>
              <a:t>sx</a:t>
            </a:r>
            <a:r>
              <a:rPr lang="en-US" dirty="0">
                <a:solidFill>
                  <a:srgbClr val="2E2E2E"/>
                </a:solidFill>
                <a:latin typeface="+mj-lt"/>
              </a:rPr>
              <a:t> </a:t>
            </a:r>
            <a:r>
              <a:rPr lang="en-US" dirty="0" err="1">
                <a:solidFill>
                  <a:srgbClr val="2E2E2E"/>
                </a:solidFill>
                <a:latin typeface="+mj-lt"/>
              </a:rPr>
              <a:t>đàm</a:t>
            </a:r>
            <a:r>
              <a:rPr lang="en-US" dirty="0">
                <a:solidFill>
                  <a:srgbClr val="2E2E2E"/>
                </a:solidFill>
                <a:latin typeface="+mj-lt"/>
              </a:rPr>
              <a:t>, </a:t>
            </a:r>
            <a:r>
              <a:rPr lang="en-US" sz="1200" dirty="0" err="1">
                <a:solidFill>
                  <a:schemeClr val="tx1"/>
                </a:solidFill>
              </a:rPr>
              <a:t>Bất</a:t>
            </a:r>
            <a:r>
              <a:rPr lang="en-US" sz="1200" dirty="0">
                <a:solidFill>
                  <a:schemeClr val="tx1"/>
                </a:solidFill>
              </a:rPr>
              <a:t> </a:t>
            </a:r>
            <a:r>
              <a:rPr lang="en-US" sz="1200" dirty="0" err="1">
                <a:solidFill>
                  <a:schemeClr val="tx1"/>
                </a:solidFill>
              </a:rPr>
              <a:t>thường</a:t>
            </a:r>
            <a:r>
              <a:rPr lang="en-US" sz="1200" dirty="0">
                <a:solidFill>
                  <a:schemeClr val="tx1"/>
                </a:solidFill>
              </a:rPr>
              <a:t> </a:t>
            </a:r>
            <a:r>
              <a:rPr lang="en-US" sz="1200" dirty="0" err="1">
                <a:solidFill>
                  <a:schemeClr val="tx1"/>
                </a:solidFill>
              </a:rPr>
              <a:t>trong</a:t>
            </a:r>
            <a:r>
              <a:rPr lang="en-US" sz="1200" dirty="0">
                <a:solidFill>
                  <a:schemeClr val="tx1"/>
                </a:solidFill>
              </a:rPr>
              <a:t> </a:t>
            </a:r>
            <a:r>
              <a:rPr lang="en-US" sz="1200" dirty="0" err="1">
                <a:solidFill>
                  <a:schemeClr val="tx1"/>
                </a:solidFill>
              </a:rPr>
              <a:t>gắn</a:t>
            </a:r>
            <a:r>
              <a:rPr lang="en-US" sz="1200" dirty="0">
                <a:solidFill>
                  <a:schemeClr val="tx1"/>
                </a:solidFill>
              </a:rPr>
              <a:t> </a:t>
            </a:r>
            <a:r>
              <a:rPr lang="en-US" sz="1200" dirty="0" err="1">
                <a:solidFill>
                  <a:schemeClr val="tx1"/>
                </a:solidFill>
              </a:rPr>
              <a:t>kết</a:t>
            </a:r>
            <a:r>
              <a:rPr lang="en-US" sz="1200" dirty="0">
                <a:solidFill>
                  <a:schemeClr val="tx1"/>
                </a:solidFill>
              </a:rPr>
              <a:t> </a:t>
            </a:r>
            <a:r>
              <a:rPr lang="en-US" sz="1200" dirty="0" err="1">
                <a:solidFill>
                  <a:schemeClr val="tx1"/>
                </a:solidFill>
              </a:rPr>
              <a:t>các</a:t>
            </a:r>
            <a:r>
              <a:rPr lang="en-US" sz="1200" dirty="0">
                <a:solidFill>
                  <a:schemeClr val="tx1"/>
                </a:solidFill>
              </a:rPr>
              <a:t> </a:t>
            </a:r>
            <a:r>
              <a:rPr lang="en-US" sz="1200" dirty="0" err="1">
                <a:solidFill>
                  <a:schemeClr val="tx1"/>
                </a:solidFill>
              </a:rPr>
              <a:t>phế</a:t>
            </a:r>
            <a:r>
              <a:rPr lang="en-US" sz="1200" dirty="0">
                <a:solidFill>
                  <a:schemeClr val="tx1"/>
                </a:solidFill>
              </a:rPr>
              <a:t> </a:t>
            </a:r>
            <a:r>
              <a:rPr lang="en-US" sz="1200" dirty="0" err="1">
                <a:solidFill>
                  <a:schemeClr val="tx1"/>
                </a:solidFill>
              </a:rPr>
              <a:t>nang</a:t>
            </a:r>
            <a:r>
              <a:rPr lang="en-US" sz="1200" dirty="0">
                <a:solidFill>
                  <a:schemeClr val="tx1"/>
                </a:solidFill>
              </a:rPr>
              <a:t>, </a:t>
            </a:r>
            <a:r>
              <a:rPr lang="en-US" sz="1200" dirty="0" err="1">
                <a:solidFill>
                  <a:schemeClr val="tx1"/>
                </a:solidFill>
              </a:rPr>
              <a:t>v..v</a:t>
            </a:r>
            <a:endParaRPr lang="en-US" sz="1200" dirty="0">
              <a:solidFill>
                <a:schemeClr val="tx1"/>
              </a:solidFill>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154</a:t>
            </a:fld>
            <a:endParaRPr lang="en-US"/>
          </a:p>
        </p:txBody>
      </p:sp>
    </p:spTree>
    <p:extLst>
      <p:ext uri="{BB962C8B-B14F-4D97-AF65-F5344CB8AC3E}">
        <p14:creationId xmlns:p14="http://schemas.microsoft.com/office/powerpoint/2010/main" val="37759846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5" normalizeH="0" baseline="0" noProof="0" dirty="0" err="1">
                <a:ln>
                  <a:noFill/>
                </a:ln>
                <a:solidFill>
                  <a:srgbClr val="002060"/>
                </a:solidFill>
                <a:effectLst/>
                <a:uLnTx/>
                <a:uFillTx/>
                <a:ea typeface="+mj-ea"/>
                <a:cs typeface="+mj-cs"/>
              </a:rPr>
              <a:t>Tác</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động</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của</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tổn</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thương</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đường</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dẫn</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khí</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nhỏ</a:t>
            </a:r>
            <a:r>
              <a:rPr kumimoji="0" lang="en-US" sz="1200" b="0" i="0" u="none" strike="noStrike" kern="1200" cap="none" spc="-5" normalizeH="0" baseline="0" noProof="0" dirty="0">
                <a:ln>
                  <a:noFill/>
                </a:ln>
                <a:solidFill>
                  <a:srgbClr val="002060"/>
                </a:solidFill>
                <a:effectLst/>
                <a:uLnTx/>
                <a:uFillTx/>
                <a:ea typeface="+mj-ea"/>
                <a:cs typeface="+mj-cs"/>
              </a:rPr>
              <a:t> </a:t>
            </a:r>
            <a:r>
              <a:rPr kumimoji="0" lang="en-US" sz="1200" b="0" i="0" u="none" strike="noStrike" kern="1200" cap="none" spc="-5" normalizeH="0" baseline="0" noProof="0" dirty="0" err="1">
                <a:ln>
                  <a:noFill/>
                </a:ln>
                <a:solidFill>
                  <a:srgbClr val="002060"/>
                </a:solidFill>
                <a:effectLst/>
                <a:uLnTx/>
                <a:uFillTx/>
                <a:ea typeface="+mj-ea"/>
                <a:cs typeface="+mj-cs"/>
              </a:rPr>
              <a:t>lên</a:t>
            </a:r>
            <a:r>
              <a:rPr kumimoji="0" lang="en-US" sz="1200" b="0" i="0" u="none" strike="noStrike" kern="1200" cap="none" spc="-5" normalizeH="0" baseline="0" noProof="0" dirty="0">
                <a:ln>
                  <a:noFill/>
                </a:ln>
                <a:solidFill>
                  <a:srgbClr val="002060"/>
                </a:solidFill>
                <a:effectLst/>
                <a:uLnTx/>
                <a:uFillTx/>
                <a:ea typeface="+mj-ea"/>
                <a:cs typeface="+mj-cs"/>
              </a:rPr>
              <a:t> hen </a:t>
            </a:r>
            <a:r>
              <a:rPr kumimoji="0" lang="en-US" sz="1200" b="0" i="0" u="none" strike="noStrike" kern="1200" cap="none" spc="-5" normalizeH="0" baseline="0" noProof="0" dirty="0" err="1">
                <a:ln>
                  <a:noFill/>
                </a:ln>
                <a:solidFill>
                  <a:srgbClr val="002060"/>
                </a:solidFill>
                <a:effectLst/>
                <a:uLnTx/>
                <a:uFillTx/>
                <a:ea typeface="+mj-ea"/>
                <a:cs typeface="+mj-cs"/>
              </a:rPr>
              <a:t>và</a:t>
            </a:r>
            <a:r>
              <a:rPr kumimoji="0" lang="en-US" sz="1200" b="0" i="0" u="none" strike="noStrike" kern="1200" cap="none" spc="-5" normalizeH="0" baseline="0" noProof="0" dirty="0">
                <a:ln>
                  <a:noFill/>
                </a:ln>
                <a:solidFill>
                  <a:srgbClr val="002060"/>
                </a:solidFill>
                <a:effectLst/>
                <a:uLnTx/>
                <a:uFillTx/>
                <a:ea typeface="+mj-ea"/>
                <a:cs typeface="+mj-cs"/>
              </a:rPr>
              <a:t> COPD</a:t>
            </a:r>
          </a:p>
          <a:p>
            <a:pPr marL="171450" indent="-171450">
              <a:buFont typeface="Arial" panose="020B0604020202020204" pitchFamily="34" charset="0"/>
              <a:buChar char="•"/>
            </a:pPr>
            <a:r>
              <a:rPr lang="en-US" dirty="0" err="1"/>
              <a:t>Đối</a:t>
            </a:r>
            <a:r>
              <a:rPr lang="en-US" dirty="0"/>
              <a:t> </a:t>
            </a:r>
            <a:r>
              <a:rPr lang="en-US" dirty="0" err="1"/>
              <a:t>với</a:t>
            </a:r>
            <a:r>
              <a:rPr lang="en-US" dirty="0"/>
              <a:t> hen:</a:t>
            </a:r>
          </a:p>
          <a:p>
            <a:pPr algn="l"/>
            <a:r>
              <a:rPr lang="en-US" dirty="0"/>
              <a:t> - </a:t>
            </a:r>
            <a:r>
              <a:rPr lang="en-US" dirty="0" err="1"/>
              <a:t>Tăng</a:t>
            </a:r>
            <a:r>
              <a:rPr lang="en-US" dirty="0"/>
              <a:t> </a:t>
            </a:r>
            <a:r>
              <a:rPr lang="en-US" dirty="0" err="1"/>
              <a:t>nguy</a:t>
            </a:r>
            <a:r>
              <a:rPr lang="en-US" dirty="0"/>
              <a:t> </a:t>
            </a:r>
            <a:r>
              <a:rPr lang="en-US" dirty="0" err="1"/>
              <a:t>cơ</a:t>
            </a:r>
            <a:r>
              <a:rPr lang="en-US" dirty="0"/>
              <a:t> </a:t>
            </a:r>
            <a:r>
              <a:rPr lang="en-US" dirty="0" err="1"/>
              <a:t>không</a:t>
            </a:r>
            <a:r>
              <a:rPr lang="en-US" dirty="0"/>
              <a:t> </a:t>
            </a:r>
            <a:r>
              <a:rPr lang="en-US" dirty="0" err="1"/>
              <a:t>kiểm</a:t>
            </a:r>
            <a:r>
              <a:rPr lang="en-US" dirty="0"/>
              <a:t> </a:t>
            </a:r>
            <a:r>
              <a:rPr lang="en-US" dirty="0" err="1"/>
              <a:t>soát</a:t>
            </a:r>
            <a:r>
              <a:rPr lang="en-US" dirty="0"/>
              <a:t> hen</a:t>
            </a:r>
          </a:p>
          <a:p>
            <a:pPr marL="171450" indent="-171450">
              <a:buFontTx/>
              <a:buChar char="-"/>
            </a:pPr>
            <a:r>
              <a:rPr lang="vi-VN" dirty="0"/>
              <a:t>Tăng nguy cơ đợt hen cấp</a:t>
            </a:r>
            <a:endParaRPr lang="en-US" dirty="0"/>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kumimoji="0" lang="en-US" sz="1200" b="0" i="0" u="none" strike="noStrike" kern="1200" cap="none" spc="0" normalizeH="0" baseline="0" noProof="0" dirty="0" err="1">
                <a:ln>
                  <a:noFill/>
                </a:ln>
                <a:solidFill>
                  <a:prstClr val="black"/>
                </a:solidFill>
                <a:effectLst/>
                <a:uLnTx/>
                <a:uFillTx/>
                <a:latin typeface="Arial"/>
                <a:ea typeface="+mn-ea"/>
                <a:cs typeface="+mn-cs"/>
              </a:rPr>
              <a:t>Liên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quan</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thức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giấc</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về</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đêm</a:t>
            </a:r>
            <a:r>
              <a:rPr kumimoji="0" lang="en-US" sz="1200" b="0" i="0" u="none" strike="noStrike" kern="1200" cap="none" spc="0" normalizeH="0" baseline="0" noProof="0" dirty="0">
                <a:ln>
                  <a:noFill/>
                </a:ln>
                <a:solidFill>
                  <a:prstClr val="black"/>
                </a:solidFill>
                <a:effectLst/>
                <a:uLnTx/>
                <a:uFillTx/>
                <a:latin typeface="Arial"/>
                <a:ea typeface="+mn-ea"/>
                <a:cs typeface="+mn-cs"/>
              </a:rPr>
              <a:t> </a:t>
            </a:r>
            <a:r>
              <a:rPr kumimoji="0" lang="en-US" sz="1200" b="0" i="0" u="none" strike="noStrike" kern="1200" cap="none" spc="0" normalizeH="0" baseline="0" noProof="0" dirty="0" err="1">
                <a:ln>
                  <a:noFill/>
                </a:ln>
                <a:solidFill>
                  <a:prstClr val="black"/>
                </a:solidFill>
                <a:effectLst/>
                <a:uLnTx/>
                <a:uFillTx/>
                <a:latin typeface="Arial"/>
                <a:ea typeface="+mn-ea"/>
                <a:cs typeface="+mn-cs"/>
              </a:rPr>
              <a:t>vì</a:t>
            </a:r>
            <a:r>
              <a:rPr kumimoji="0" lang="en-US" sz="1200" b="0" i="0" u="none" strike="noStrike" kern="1200" cap="none" spc="0" normalizeH="0" baseline="0" noProof="0" dirty="0">
                <a:ln>
                  <a:noFill/>
                </a:ln>
                <a:solidFill>
                  <a:prstClr val="black"/>
                </a:solidFill>
                <a:effectLst/>
                <a:uLnTx/>
                <a:uFillTx/>
                <a:latin typeface="Arial"/>
                <a:ea typeface="+mn-ea"/>
                <a:cs typeface="+mn-cs"/>
              </a:rPr>
              <a:t> hen</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dirty="0" err="1">
                <a:solidFill>
                  <a:schemeClr val="tx1"/>
                </a:solidFill>
              </a:rPr>
              <a:t>Liên</a:t>
            </a:r>
            <a:r>
              <a:rPr lang="en-US" dirty="0">
                <a:solidFill>
                  <a:schemeClr val="tx1"/>
                </a:solidFill>
              </a:rPr>
              <a:t> </a:t>
            </a:r>
            <a:r>
              <a:rPr lang="en-US" dirty="0" err="1">
                <a:solidFill>
                  <a:schemeClr val="tx1"/>
                </a:solidFill>
              </a:rPr>
              <a:t>quan</a:t>
            </a:r>
            <a:r>
              <a:rPr lang="en-US" dirty="0">
                <a:solidFill>
                  <a:schemeClr val="tx1"/>
                </a:solidFill>
              </a:rPr>
              <a:t> </a:t>
            </a:r>
            <a:r>
              <a:rPr lang="en-US" dirty="0" err="1">
                <a:solidFill>
                  <a:schemeClr val="tx1"/>
                </a:solidFill>
              </a:rPr>
              <a:t>với</a:t>
            </a:r>
            <a:r>
              <a:rPr lang="en-US" dirty="0">
                <a:solidFill>
                  <a:schemeClr val="tx1"/>
                </a:solidFill>
              </a:rPr>
              <a:t> </a:t>
            </a:r>
            <a:r>
              <a:rPr lang="en-US" dirty="0" err="1">
                <a:solidFill>
                  <a:schemeClr val="tx1"/>
                </a:solidFill>
              </a:rPr>
              <a:t>dấu</a:t>
            </a:r>
            <a:r>
              <a:rPr lang="en-US" dirty="0">
                <a:solidFill>
                  <a:schemeClr val="tx1"/>
                </a:solidFill>
              </a:rPr>
              <a:t> </a:t>
            </a:r>
            <a:r>
              <a:rPr lang="en-US" dirty="0" err="1">
                <a:solidFill>
                  <a:schemeClr val="tx1"/>
                </a:solidFill>
              </a:rPr>
              <a:t>hiệu</a:t>
            </a:r>
            <a:r>
              <a:rPr lang="en-US" dirty="0">
                <a:solidFill>
                  <a:schemeClr val="tx1"/>
                </a:solidFill>
              </a:rPr>
              <a:t> </a:t>
            </a:r>
            <a:r>
              <a:rPr lang="en-US" dirty="0" err="1">
                <a:solidFill>
                  <a:schemeClr val="tx1"/>
                </a:solidFill>
              </a:rPr>
              <a:t>và</a:t>
            </a:r>
            <a:r>
              <a:rPr lang="en-US" dirty="0">
                <a:solidFill>
                  <a:schemeClr val="tx1"/>
                </a:solidFill>
              </a:rPr>
              <a:t> </a:t>
            </a:r>
            <a:r>
              <a:rPr lang="en-US" dirty="0" err="1">
                <a:solidFill>
                  <a:schemeClr val="tx1"/>
                </a:solidFill>
              </a:rPr>
              <a:t>triệu</a:t>
            </a:r>
            <a:r>
              <a:rPr lang="en-US" dirty="0">
                <a:solidFill>
                  <a:schemeClr val="tx1"/>
                </a:solidFill>
              </a:rPr>
              <a:t> </a:t>
            </a:r>
            <a:r>
              <a:rPr lang="en-US" dirty="0" err="1">
                <a:solidFill>
                  <a:schemeClr val="tx1"/>
                </a:solidFill>
              </a:rPr>
              <a:t>chứng</a:t>
            </a:r>
            <a:r>
              <a:rPr lang="en-US" dirty="0">
                <a:solidFill>
                  <a:schemeClr val="tx1"/>
                </a:solidFill>
              </a:rPr>
              <a:t> hen </a:t>
            </a:r>
            <a:r>
              <a:rPr lang="en-US" dirty="0" err="1">
                <a:solidFill>
                  <a:schemeClr val="tx1"/>
                </a:solidFill>
              </a:rPr>
              <a:t>khi</a:t>
            </a:r>
            <a:r>
              <a:rPr lang="en-US" dirty="0">
                <a:solidFill>
                  <a:schemeClr val="tx1"/>
                </a:solidFill>
              </a:rPr>
              <a:t> </a:t>
            </a:r>
            <a:r>
              <a:rPr lang="en-US" dirty="0" err="1">
                <a:solidFill>
                  <a:schemeClr val="tx1"/>
                </a:solidFill>
              </a:rPr>
              <a:t>vận</a:t>
            </a:r>
            <a:r>
              <a:rPr lang="en-US" dirty="0">
                <a:solidFill>
                  <a:schemeClr val="tx1"/>
                </a:solidFill>
              </a:rPr>
              <a:t> </a:t>
            </a:r>
            <a:r>
              <a:rPr lang="en-US" dirty="0" err="1">
                <a:solidFill>
                  <a:schemeClr val="tx1"/>
                </a:solidFill>
              </a:rPr>
              <a:t>động</a:t>
            </a:r>
            <a:endParaRPr lang="en-US" dirty="0">
              <a:ln w="0"/>
              <a:solidFill>
                <a:schemeClr val="tx1"/>
              </a:solidFill>
              <a:effectLst>
                <a:outerShdw blurRad="38100" dist="19050" dir="2700000" algn="tl" rotWithShape="0">
                  <a:schemeClr val="dk1">
                    <a:alpha val="40000"/>
                  </a:schemeClr>
                </a:outerShdw>
              </a:effectLst>
            </a:endParaRPr>
          </a:p>
          <a:p>
            <a:pPr marL="171450" indent="-171450">
              <a:buFont typeface="Arial" panose="020B0604020202020204" pitchFamily="34" charset="0"/>
              <a:buChar char="•"/>
            </a:pPr>
            <a:r>
              <a:rPr lang="en-US" dirty="0" err="1"/>
              <a:t>Đối</a:t>
            </a:r>
            <a:r>
              <a:rPr lang="en-US" dirty="0"/>
              <a:t> </a:t>
            </a:r>
            <a:r>
              <a:rPr lang="en-US" dirty="0" err="1"/>
              <a:t>với</a:t>
            </a:r>
            <a:r>
              <a:rPr lang="en-US" dirty="0"/>
              <a:t> COPD:</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 </a:t>
            </a:r>
            <a:r>
              <a:rPr lang="en-US" dirty="0" err="1">
                <a:solidFill>
                  <a:schemeClr val="tx1"/>
                </a:solidFill>
              </a:rPr>
              <a:t>Căng</a:t>
            </a:r>
            <a:r>
              <a:rPr lang="en-US" dirty="0">
                <a:solidFill>
                  <a:schemeClr val="tx1"/>
                </a:solidFill>
              </a:rPr>
              <a:t> </a:t>
            </a:r>
            <a:r>
              <a:rPr lang="en-US" dirty="0" err="1">
                <a:solidFill>
                  <a:schemeClr val="tx1"/>
                </a:solidFill>
              </a:rPr>
              <a:t>phồng</a:t>
            </a:r>
            <a:r>
              <a:rPr lang="en-US" dirty="0">
                <a:solidFill>
                  <a:schemeClr val="tx1"/>
                </a:solidFill>
              </a:rPr>
              <a:t> </a:t>
            </a:r>
            <a:r>
              <a:rPr lang="en-US" dirty="0" err="1">
                <a:solidFill>
                  <a:schemeClr val="tx1"/>
                </a:solidFill>
              </a:rPr>
              <a:t>phổi</a:t>
            </a:r>
            <a:endParaRPr lang="en-US"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 </a:t>
            </a:r>
            <a:r>
              <a:rPr lang="en-US" dirty="0" err="1">
                <a:solidFill>
                  <a:schemeClr val="tx1"/>
                </a:solidFill>
              </a:rPr>
              <a:t>Liên</a:t>
            </a:r>
            <a:r>
              <a:rPr lang="en-US" dirty="0">
                <a:solidFill>
                  <a:schemeClr val="tx1"/>
                </a:solidFill>
              </a:rPr>
              <a:t> </a:t>
            </a:r>
            <a:r>
              <a:rPr lang="en-US" dirty="0" err="1">
                <a:solidFill>
                  <a:schemeClr val="tx1"/>
                </a:solidFill>
              </a:rPr>
              <a:t>quan</a:t>
            </a:r>
            <a:r>
              <a:rPr lang="en-US" dirty="0">
                <a:solidFill>
                  <a:schemeClr val="tx1"/>
                </a:solidFill>
              </a:rPr>
              <a:t> </a:t>
            </a:r>
            <a:r>
              <a:rPr lang="en-US" dirty="0" err="1">
                <a:solidFill>
                  <a:schemeClr val="tx1"/>
                </a:solidFill>
              </a:rPr>
              <a:t>với</a:t>
            </a:r>
            <a:r>
              <a:rPr lang="en-US" dirty="0">
                <a:solidFill>
                  <a:schemeClr val="tx1"/>
                </a:solidFill>
              </a:rPr>
              <a:t> </a:t>
            </a:r>
            <a:r>
              <a:rPr lang="en-US" dirty="0" err="1">
                <a:solidFill>
                  <a:schemeClr val="tx1"/>
                </a:solidFill>
              </a:rPr>
              <a:t>khó</a:t>
            </a:r>
            <a:r>
              <a:rPr lang="en-US" dirty="0">
                <a:solidFill>
                  <a:schemeClr val="tx1"/>
                </a:solidFill>
              </a:rPr>
              <a:t> </a:t>
            </a:r>
            <a:r>
              <a:rPr lang="en-US" dirty="0" err="1">
                <a:solidFill>
                  <a:schemeClr val="tx1"/>
                </a:solidFill>
              </a:rPr>
              <a:t>thở</a:t>
            </a:r>
            <a:endParaRPr lang="en-US"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 </a:t>
            </a:r>
            <a:r>
              <a:rPr lang="en-US" dirty="0" err="1">
                <a:solidFill>
                  <a:schemeClr val="tx1"/>
                </a:solidFill>
              </a:rPr>
              <a:t>Khởi</a:t>
            </a:r>
            <a:r>
              <a:rPr lang="en-US" dirty="0">
                <a:solidFill>
                  <a:schemeClr val="tx1"/>
                </a:solidFill>
              </a:rPr>
              <a:t> </a:t>
            </a:r>
            <a:r>
              <a:rPr lang="en-US" dirty="0" err="1">
                <a:solidFill>
                  <a:schemeClr val="tx1"/>
                </a:solidFill>
              </a:rPr>
              <a:t>phát</a:t>
            </a:r>
            <a:r>
              <a:rPr lang="en-US" dirty="0">
                <a:solidFill>
                  <a:schemeClr val="tx1"/>
                </a:solidFill>
              </a:rPr>
              <a:t> </a:t>
            </a:r>
            <a:r>
              <a:rPr lang="en-US" dirty="0" err="1">
                <a:solidFill>
                  <a:schemeClr val="tx1"/>
                </a:solidFill>
              </a:rPr>
              <a:t>khí</a:t>
            </a:r>
            <a:r>
              <a:rPr lang="en-US" dirty="0">
                <a:solidFill>
                  <a:schemeClr val="tx1"/>
                </a:solidFill>
              </a:rPr>
              <a:t> </a:t>
            </a:r>
            <a:r>
              <a:rPr lang="en-US" dirty="0" err="1">
                <a:solidFill>
                  <a:schemeClr val="tx1"/>
                </a:solidFill>
              </a:rPr>
              <a:t>phế</a:t>
            </a:r>
            <a:r>
              <a:rPr lang="en-US" dirty="0">
                <a:solidFill>
                  <a:schemeClr val="tx1"/>
                </a:solidFill>
              </a:rPr>
              <a:t> </a:t>
            </a:r>
            <a:r>
              <a:rPr lang="en-US" dirty="0" err="1">
                <a:solidFill>
                  <a:schemeClr val="tx1"/>
                </a:solidFill>
              </a:rPr>
              <a:t>thũng</a:t>
            </a:r>
            <a:endParaRPr lang="en-US"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dirty="0"/>
              <a:t>- </a:t>
            </a:r>
            <a:r>
              <a:rPr lang="en-US" dirty="0" err="1">
                <a:solidFill>
                  <a:schemeClr val="tx1"/>
                </a:solidFill>
              </a:rPr>
              <a:t>Suy</a:t>
            </a:r>
            <a:r>
              <a:rPr lang="en-US" dirty="0">
                <a:solidFill>
                  <a:schemeClr val="tx1"/>
                </a:solidFill>
              </a:rPr>
              <a:t> </a:t>
            </a:r>
            <a:r>
              <a:rPr lang="en-US" dirty="0" err="1">
                <a:solidFill>
                  <a:schemeClr val="tx1"/>
                </a:solidFill>
              </a:rPr>
              <a:t>giảm</a:t>
            </a:r>
            <a:r>
              <a:rPr lang="en-US" dirty="0">
                <a:solidFill>
                  <a:schemeClr val="tx1"/>
                </a:solidFill>
              </a:rPr>
              <a:t> </a:t>
            </a:r>
            <a:r>
              <a:rPr lang="en-US" dirty="0" err="1">
                <a:solidFill>
                  <a:schemeClr val="tx1"/>
                </a:solidFill>
              </a:rPr>
              <a:t>tình</a:t>
            </a:r>
            <a:r>
              <a:rPr lang="en-US" dirty="0">
                <a:solidFill>
                  <a:schemeClr val="tx1"/>
                </a:solidFill>
              </a:rPr>
              <a:t> </a:t>
            </a:r>
            <a:r>
              <a:rPr lang="en-US" dirty="0" err="1">
                <a:solidFill>
                  <a:schemeClr val="tx1"/>
                </a:solidFill>
              </a:rPr>
              <a:t>trạng</a:t>
            </a:r>
            <a:r>
              <a:rPr lang="en-US" dirty="0">
                <a:solidFill>
                  <a:schemeClr val="tx1"/>
                </a:solidFill>
              </a:rPr>
              <a:t> </a:t>
            </a:r>
            <a:r>
              <a:rPr lang="en-US" dirty="0" err="1">
                <a:solidFill>
                  <a:schemeClr val="tx1"/>
                </a:solidFill>
              </a:rPr>
              <a:t>sức</a:t>
            </a:r>
            <a:r>
              <a:rPr lang="en-US" dirty="0">
                <a:solidFill>
                  <a:schemeClr val="tx1"/>
                </a:solidFill>
              </a:rPr>
              <a:t> </a:t>
            </a:r>
            <a:r>
              <a:rPr lang="en-US" dirty="0" err="1">
                <a:solidFill>
                  <a:schemeClr val="tx1"/>
                </a:solidFill>
              </a:rPr>
              <a:t>khỏe</a:t>
            </a:r>
            <a:endParaRPr lang="en-US" dirty="0">
              <a:solidFill>
                <a:schemeClr val="tx1"/>
              </a:solidFill>
            </a:endParaRPr>
          </a:p>
          <a:p>
            <a:pPr marL="0" indent="0">
              <a:buFont typeface="Arial" panose="020B0604020202020204" pitchFamily="34" charset="0"/>
              <a:buNone/>
            </a:pPr>
            <a:endParaRPr lang="vi-VN" dirty="0"/>
          </a:p>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155</a:t>
            </a:fld>
            <a:endParaRPr lang="en-US"/>
          </a:p>
        </p:txBody>
      </p:sp>
    </p:spTree>
    <p:extLst>
      <p:ext uri="{BB962C8B-B14F-4D97-AF65-F5344CB8AC3E}">
        <p14:creationId xmlns:p14="http://schemas.microsoft.com/office/powerpoint/2010/main" val="101516765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Có</a:t>
            </a:r>
            <a:r>
              <a:rPr lang="en-US" dirty="0"/>
              <a:t> 3 </a:t>
            </a:r>
            <a:r>
              <a:rPr lang="en-US" dirty="0" err="1"/>
              <a:t>đặc</a:t>
            </a:r>
            <a:r>
              <a:rPr lang="en-US" dirty="0"/>
              <a:t> </a:t>
            </a:r>
            <a:r>
              <a:rPr lang="en-US" dirty="0" err="1"/>
              <a:t>tính</a:t>
            </a:r>
            <a:r>
              <a:rPr lang="en-US" dirty="0"/>
              <a:t> </a:t>
            </a:r>
            <a:r>
              <a:rPr lang="en-US" dirty="0" err="1"/>
              <a:t>khí</a:t>
            </a:r>
            <a:r>
              <a:rPr lang="en-US" dirty="0"/>
              <a:t> dung </a:t>
            </a:r>
            <a:r>
              <a:rPr lang="en-US" dirty="0" err="1"/>
              <a:t>cần</a:t>
            </a:r>
            <a:r>
              <a:rPr lang="en-US" dirty="0"/>
              <a:t> </a:t>
            </a:r>
            <a:r>
              <a:rPr lang="en-US" dirty="0" err="1"/>
              <a:t>quan</a:t>
            </a:r>
            <a:r>
              <a:rPr lang="en-US" dirty="0"/>
              <a:t> </a:t>
            </a:r>
            <a:r>
              <a:rPr lang="en-US" dirty="0" err="1"/>
              <a:t>tâm</a:t>
            </a:r>
            <a:endParaRPr lang="en-US" dirty="0"/>
          </a:p>
          <a:p>
            <a:r>
              <a:rPr lang="en-US" dirty="0" err="1"/>
              <a:t>Đầu</a:t>
            </a:r>
            <a:r>
              <a:rPr lang="en-US" dirty="0"/>
              <a:t> </a:t>
            </a:r>
            <a:r>
              <a:rPr lang="en-US" dirty="0" err="1"/>
              <a:t>tiên</a:t>
            </a:r>
            <a:r>
              <a:rPr lang="en-US" dirty="0"/>
              <a:t> </a:t>
            </a:r>
            <a:r>
              <a:rPr lang="en-US" dirty="0" err="1"/>
              <a:t>là</a:t>
            </a:r>
            <a:r>
              <a:rPr lang="en-US" dirty="0"/>
              <a:t> </a:t>
            </a:r>
            <a:r>
              <a:rPr lang="en-US" dirty="0" err="1"/>
              <a:t>kích</a:t>
            </a:r>
            <a:r>
              <a:rPr lang="en-US" dirty="0"/>
              <a:t> </a:t>
            </a:r>
            <a:r>
              <a:rPr lang="en-US" dirty="0" err="1"/>
              <a:t>thước</a:t>
            </a:r>
            <a:r>
              <a:rPr lang="en-US" dirty="0"/>
              <a:t> </a:t>
            </a:r>
            <a:r>
              <a:rPr lang="en-US" dirty="0" err="1"/>
              <a:t>hạt</a:t>
            </a:r>
            <a:r>
              <a:rPr lang="en-US"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err="1">
                <a:latin typeface="Arial" panose="020B0604020202020204" pitchFamily="34" charset="0"/>
                <a:cs typeface="Arial" panose="020B0604020202020204" pitchFamily="34" charset="0"/>
              </a:rPr>
              <a:t>Để</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lắng</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đọng</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được</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tại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phổi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hạt</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khí</a:t>
            </a:r>
            <a:r>
              <a:rPr lang="en-GB" sz="1200" dirty="0">
                <a:latin typeface="Arial" panose="020B0604020202020204" pitchFamily="34" charset="0"/>
                <a:cs typeface="Arial" panose="020B0604020202020204" pitchFamily="34" charset="0"/>
              </a:rPr>
              <a:t> dung </a:t>
            </a:r>
            <a:r>
              <a:rPr lang="en-GB" sz="1200" dirty="0" err="1">
                <a:latin typeface="Arial" panose="020B0604020202020204" pitchFamily="34" charset="0"/>
                <a:cs typeface="Arial" panose="020B0604020202020204" pitchFamily="34" charset="0"/>
              </a:rPr>
              <a:t>phải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có</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kích</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thước</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phù</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hợp</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Hạt</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quá</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lớn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sẽ</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bị</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đọng</a:t>
            </a:r>
            <a:r>
              <a:rPr lang="en-GB" sz="1200" dirty="0">
                <a:latin typeface="Arial" panose="020B0604020202020204" pitchFamily="34" charset="0"/>
                <a:cs typeface="Arial" panose="020B0604020202020204" pitchFamily="34" charset="0"/>
              </a:rPr>
              <a:t> ở </a:t>
            </a:r>
            <a:r>
              <a:rPr lang="en-GB" sz="1200" dirty="0" err="1">
                <a:latin typeface="Arial" panose="020B0604020202020204" pitchFamily="34" charset="0"/>
                <a:cs typeface="Arial" panose="020B0604020202020204" pitchFamily="34" charset="0"/>
              </a:rPr>
              <a:t>hầu</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họng</a:t>
            </a:r>
            <a:r>
              <a:rPr lang="en-GB" sz="1200" dirty="0">
                <a:latin typeface="Arial" panose="020B0604020202020204" pitchFamily="34" charset="0"/>
                <a:cs typeface="Arial" panose="020B0604020202020204" pitchFamily="34" charset="0"/>
              </a:rPr>
              <a:t> </a:t>
            </a:r>
            <a:r>
              <a:rPr lang="en-GB" sz="1200" dirty="0">
                <a:latin typeface="Arial" panose="020B0604020202020204" pitchFamily="34" charset="0"/>
                <a:cs typeface="Arial" panose="020B0604020202020204" pitchFamily="34" charset="0"/>
                <a:sym typeface="Wingdings" panose="05000000000000000000" pitchFamily="2" charset="2"/>
              </a:rPr>
              <a:t> </a:t>
            </a:r>
            <a:r>
              <a:rPr lang="en-GB" sz="1200" dirty="0" err="1">
                <a:solidFill>
                  <a:srgbClr val="FF0000"/>
                </a:solidFill>
                <a:latin typeface="Arial" panose="020B0604020202020204" pitchFamily="34" charset="0"/>
                <a:cs typeface="Arial" panose="020B0604020202020204" pitchFamily="34" charset="0"/>
                <a:sym typeface="Wingdings" panose="05000000000000000000" pitchFamily="2" charset="2"/>
              </a:rPr>
              <a:t>đường</a:t>
            </a:r>
            <a:r>
              <a:rPr lang="en-GB" sz="12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1200" dirty="0" err="1">
                <a:solidFill>
                  <a:srgbClr val="FF0000"/>
                </a:solidFill>
                <a:latin typeface="Arial" panose="020B0604020202020204" pitchFamily="34" charset="0"/>
                <a:cs typeface="Arial" panose="020B0604020202020204" pitchFamily="34" charset="0"/>
                <a:sym typeface="Wingdings" panose="05000000000000000000" pitchFamily="2" charset="2"/>
              </a:rPr>
              <a:t>kính</a:t>
            </a:r>
            <a:r>
              <a:rPr lang="en-GB" sz="12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1200" dirty="0" err="1">
                <a:solidFill>
                  <a:srgbClr val="FF0000"/>
                </a:solidFill>
                <a:latin typeface="Arial" panose="020B0604020202020204" pitchFamily="34" charset="0"/>
                <a:cs typeface="Arial" panose="020B0604020202020204" pitchFamily="34" charset="0"/>
                <a:sym typeface="Wingdings" panose="05000000000000000000" pitchFamily="2" charset="2"/>
              </a:rPr>
              <a:t>hạt</a:t>
            </a:r>
            <a:r>
              <a:rPr lang="en-GB" sz="12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1200" dirty="0" err="1">
                <a:solidFill>
                  <a:srgbClr val="FF0000"/>
                </a:solidFill>
                <a:latin typeface="Arial" panose="020B0604020202020204" pitchFamily="34" charset="0"/>
                <a:cs typeface="Arial" panose="020B0604020202020204" pitchFamily="34" charset="0"/>
                <a:sym typeface="Wingdings" panose="05000000000000000000" pitchFamily="2" charset="2"/>
              </a:rPr>
              <a:t>nên</a:t>
            </a:r>
            <a:r>
              <a:rPr lang="en-GB" sz="1200" dirty="0">
                <a:solidFill>
                  <a:srgbClr val="FF0000"/>
                </a:solidFill>
                <a:latin typeface="Arial" panose="020B0604020202020204" pitchFamily="34" charset="0"/>
                <a:cs typeface="Arial" panose="020B0604020202020204" pitchFamily="34" charset="0"/>
              </a:rPr>
              <a:t> </a:t>
            </a:r>
            <a:r>
              <a:rPr lang="en-GB" sz="1200" dirty="0" err="1">
                <a:solidFill>
                  <a:srgbClr val="FF0000"/>
                </a:solidFill>
                <a:latin typeface="Arial" panose="020B0604020202020204" pitchFamily="34" charset="0"/>
                <a:cs typeface="Arial" panose="020B0604020202020204" pitchFamily="34" charset="0"/>
              </a:rPr>
              <a:t>dưới</a:t>
            </a:r>
            <a:r>
              <a:rPr lang="en-GB" sz="1200" dirty="0">
                <a:solidFill>
                  <a:srgbClr val="FF0000"/>
                </a:solidFill>
                <a:latin typeface="Arial" panose="020B0604020202020204" pitchFamily="34" charset="0"/>
                <a:cs typeface="Arial" panose="020B0604020202020204" pitchFamily="34" charset="0"/>
              </a:rPr>
              <a:t> </a:t>
            </a:r>
            <a:r>
              <a:rPr lang="en-GB" sz="1200" b="1" dirty="0">
                <a:solidFill>
                  <a:srgbClr val="FF0000"/>
                </a:solidFill>
                <a:latin typeface="Arial" panose="020B0604020202020204" pitchFamily="34" charset="0"/>
                <a:cs typeface="Arial" panose="020B0604020202020204" pitchFamily="34" charset="0"/>
              </a:rPr>
              <a:t>5 µm </a:t>
            </a: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156</a:t>
            </a:fld>
            <a:endParaRPr lang="en-US"/>
          </a:p>
        </p:txBody>
      </p:sp>
    </p:spTree>
    <p:extLst>
      <p:ext uri="{BB962C8B-B14F-4D97-AF65-F5344CB8AC3E}">
        <p14:creationId xmlns:p14="http://schemas.microsoft.com/office/powerpoint/2010/main" val="235879375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Tiếp</a:t>
            </a:r>
            <a:r>
              <a:rPr lang="en-US" dirty="0"/>
              <a:t> </a:t>
            </a:r>
            <a:r>
              <a:rPr lang="en-US" dirty="0" err="1"/>
              <a:t>theo</a:t>
            </a:r>
            <a:r>
              <a:rPr lang="en-US" dirty="0"/>
              <a:t> </a:t>
            </a:r>
            <a:r>
              <a:rPr lang="en-US" dirty="0" err="1"/>
              <a:t>đó</a:t>
            </a:r>
            <a:r>
              <a:rPr lang="en-US" dirty="0"/>
              <a:t> </a:t>
            </a:r>
            <a:r>
              <a:rPr lang="en-US" dirty="0" err="1"/>
              <a:t>là</a:t>
            </a:r>
            <a:r>
              <a:rPr lang="en-US" dirty="0"/>
              <a:t> </a:t>
            </a:r>
            <a:r>
              <a:rPr lang="en-US" dirty="0" err="1"/>
              <a:t>Tốc</a:t>
            </a:r>
            <a:r>
              <a:rPr lang="en-US" dirty="0"/>
              <a:t> </a:t>
            </a:r>
            <a:r>
              <a:rPr lang="en-US" dirty="0" err="1"/>
              <a:t>độ</a:t>
            </a:r>
            <a:r>
              <a:rPr lang="en-US" dirty="0"/>
              <a:t> </a:t>
            </a:r>
            <a:r>
              <a:rPr lang="en-US" dirty="0" err="1"/>
              <a:t>dòng</a:t>
            </a:r>
            <a:r>
              <a:rPr lang="en-US" dirty="0"/>
              <a:t> </a:t>
            </a:r>
            <a:r>
              <a:rPr lang="en-US" dirty="0" err="1"/>
              <a:t>khí</a:t>
            </a:r>
            <a:r>
              <a:rPr lang="en-US" dirty="0"/>
              <a:t> dung. </a:t>
            </a:r>
            <a:r>
              <a:rPr lang="en-US" sz="1200" dirty="0" err="1">
                <a:latin typeface="Arial" panose="020B0604020202020204" pitchFamily="34" charset="0"/>
                <a:cs typeface="Arial" panose="020B0604020202020204" pitchFamily="34" charset="0"/>
              </a:rPr>
              <a:t>Nếu</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dòng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khí</a:t>
            </a:r>
            <a:r>
              <a:rPr lang="en-US" sz="1200" dirty="0">
                <a:latin typeface="Arial" panose="020B0604020202020204" pitchFamily="34" charset="0"/>
                <a:cs typeface="Arial" panose="020B0604020202020204" pitchFamily="34" charset="0"/>
              </a:rPr>
              <a:t> dung di </a:t>
            </a:r>
            <a:r>
              <a:rPr lang="en-US" sz="1200" dirty="0" err="1">
                <a:latin typeface="Arial" panose="020B0604020202020204" pitchFamily="34" charset="0"/>
                <a:cs typeface="Arial" panose="020B0604020202020204" pitchFamily="34" charset="0"/>
              </a:rPr>
              <a:t>chuyển</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quá</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nhanh</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sẽ</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không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vượt</a:t>
            </a:r>
            <a:r>
              <a:rPr lang="en-US" sz="1200" dirty="0">
                <a:latin typeface="Arial" panose="020B0604020202020204" pitchFamily="34" charset="0"/>
                <a:cs typeface="Arial" panose="020B0604020202020204" pitchFamily="34" charset="0"/>
              </a:rPr>
              <a:t> qua </a:t>
            </a:r>
            <a:r>
              <a:rPr lang="en-US" sz="1200" dirty="0" err="1">
                <a:latin typeface="Arial" panose="020B0604020202020204" pitchFamily="34" charset="0"/>
                <a:cs typeface="Arial" panose="020B0604020202020204" pitchFamily="34" charset="0"/>
              </a:rPr>
              <a:t>được</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cấu</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trúc</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uốn</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cong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của</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họng</a:t>
            </a:r>
            <a:r>
              <a:rPr lang="en-US" sz="1200" dirty="0">
                <a:latin typeface="Arial" panose="020B0604020202020204" pitchFamily="34" charset="0"/>
                <a:cs typeface="Arial" panose="020B0604020202020204" pitchFamily="34" charset="0"/>
              </a:rPr>
              <a:t> </a:t>
            </a:r>
            <a:r>
              <a:rPr lang="en-US" sz="1200" dirty="0">
                <a:latin typeface="Arial" panose="020B0604020202020204" pitchFamily="34" charset="0"/>
                <a:cs typeface="Arial" panose="020B0604020202020204" pitchFamily="34" charset="0"/>
                <a:sym typeface="Wingdings" panose="05000000000000000000" pitchFamily="2" charset="2"/>
              </a:rPr>
              <a:t> </a:t>
            </a:r>
            <a:r>
              <a:rPr lang="en-US" sz="1200" dirty="0" err="1">
                <a:latin typeface="Arial" panose="020B0604020202020204" pitchFamily="34" charset="0"/>
                <a:cs typeface="Arial" panose="020B0604020202020204" pitchFamily="34" charset="0"/>
              </a:rPr>
              <a:t>thuốc</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lắng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đọng</a:t>
            </a:r>
            <a:r>
              <a:rPr lang="en-US" sz="1200" dirty="0">
                <a:latin typeface="Arial" panose="020B0604020202020204" pitchFamily="34" charset="0"/>
                <a:cs typeface="Arial" panose="020B0604020202020204" pitchFamily="34" charset="0"/>
              </a:rPr>
              <a:t> ở </a:t>
            </a:r>
            <a:r>
              <a:rPr lang="en-US" sz="1200" dirty="0" err="1">
                <a:latin typeface="Arial" panose="020B0604020202020204" pitchFamily="34" charset="0"/>
                <a:cs typeface="Arial" panose="020B0604020202020204" pitchFamily="34" charset="0"/>
              </a:rPr>
              <a:t>miệng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và</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hầu</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họng</a:t>
            </a:r>
            <a:endParaRPr lang="en-US" sz="12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Đối</a:t>
            </a:r>
            <a:r>
              <a:rPr lang="en-US" dirty="0"/>
              <a:t> </a:t>
            </a:r>
            <a:r>
              <a:rPr lang="en-US" dirty="0" err="1"/>
              <a:t>với</a:t>
            </a:r>
            <a:r>
              <a:rPr lang="en-US" dirty="0"/>
              <a:t> </a:t>
            </a:r>
            <a:r>
              <a:rPr lang="en-US" sz="1200" b="0" dirty="0" err="1">
                <a:solidFill>
                  <a:srgbClr val="FF0000"/>
                </a:solidFill>
                <a:latin typeface="Arial" panose="020B0604020202020204" pitchFamily="34" charset="0"/>
                <a:cs typeface="Arial" panose="020B0604020202020204" pitchFamily="34" charset="0"/>
              </a:rPr>
              <a:t>Thời</a:t>
            </a:r>
            <a:r>
              <a:rPr lang="en-US" sz="1200" b="0" dirty="0">
                <a:solidFill>
                  <a:srgbClr val="FF0000"/>
                </a:solidFill>
                <a:latin typeface="Arial" panose="020B0604020202020204" pitchFamily="34" charset="0"/>
                <a:cs typeface="Arial" panose="020B0604020202020204" pitchFamily="34" charset="0"/>
              </a:rPr>
              <a:t> </a:t>
            </a:r>
            <a:r>
              <a:rPr lang="en-US" sz="1200" b="0" dirty="0" err="1">
                <a:solidFill>
                  <a:srgbClr val="FF0000"/>
                </a:solidFill>
                <a:latin typeface="Arial" panose="020B0604020202020204" pitchFamily="34" charset="0"/>
                <a:cs typeface="Arial" panose="020B0604020202020204" pitchFamily="34" charset="0"/>
              </a:rPr>
              <a:t>gian</a:t>
            </a:r>
            <a:r>
              <a:rPr lang="en-US" sz="1200" b="0" dirty="0">
                <a:solidFill>
                  <a:srgbClr val="FF0000"/>
                </a:solidFill>
                <a:latin typeface="Arial" panose="020B0604020202020204" pitchFamily="34" charset="0"/>
                <a:cs typeface="Arial" panose="020B0604020202020204" pitchFamily="34" charset="0"/>
              </a:rPr>
              <a:t> </a:t>
            </a:r>
            <a:r>
              <a:rPr lang="en-US" sz="1200" b="0" dirty="0" err="1">
                <a:solidFill>
                  <a:srgbClr val="FF0000"/>
                </a:solidFill>
                <a:latin typeface="Arial" panose="020B0604020202020204" pitchFamily="34" charset="0"/>
                <a:cs typeface="Arial" panose="020B0604020202020204" pitchFamily="34" charset="0"/>
              </a:rPr>
              <a:t>tồn</a:t>
            </a:r>
            <a:r>
              <a:rPr lang="en-US" sz="1200" b="0" dirty="0">
                <a:solidFill>
                  <a:srgbClr val="FF0000"/>
                </a:solidFill>
                <a:latin typeface="Arial" panose="020B0604020202020204" pitchFamily="34" charset="0"/>
                <a:cs typeface="Arial" panose="020B0604020202020204" pitchFamily="34" charset="0"/>
              </a:rPr>
              <a:t> </a:t>
            </a:r>
            <a:r>
              <a:rPr lang="en-US" sz="1200" b="0" dirty="0" err="1">
                <a:solidFill>
                  <a:srgbClr val="FF0000"/>
                </a:solidFill>
                <a:latin typeface="Arial" panose="020B0604020202020204" pitchFamily="34" charset="0"/>
                <a:cs typeface="Arial" panose="020B0604020202020204" pitchFamily="34" charset="0"/>
              </a:rPr>
              <a:t>tại</a:t>
            </a:r>
            <a:r>
              <a:rPr lang="en-US" sz="1200" b="0" dirty="0">
                <a:solidFill>
                  <a:srgbClr val="FF0000"/>
                </a:solidFill>
                <a:latin typeface="Arial" panose="020B0604020202020204" pitchFamily="34" charset="0"/>
                <a:cs typeface="Arial" panose="020B0604020202020204" pitchFamily="34" charset="0"/>
              </a:rPr>
              <a:t> ở </a:t>
            </a:r>
            <a:r>
              <a:rPr lang="en-US" sz="1200" b="0" dirty="0" err="1">
                <a:solidFill>
                  <a:srgbClr val="FF0000"/>
                </a:solidFill>
                <a:latin typeface="Arial" panose="020B0604020202020204" pitchFamily="34" charset="0"/>
                <a:cs typeface="Arial" panose="020B0604020202020204" pitchFamily="34" charset="0"/>
              </a:rPr>
              <a:t>dạng</a:t>
            </a:r>
            <a:r>
              <a:rPr lang="en-US" sz="1200" b="0" dirty="0">
                <a:solidFill>
                  <a:srgbClr val="FF0000"/>
                </a:solidFill>
                <a:latin typeface="Arial" panose="020B0604020202020204" pitchFamily="34" charset="0"/>
                <a:cs typeface="Arial" panose="020B0604020202020204" pitchFamily="34" charset="0"/>
              </a:rPr>
              <a:t> </a:t>
            </a:r>
            <a:r>
              <a:rPr lang="en-US" sz="1200" b="0" dirty="0" err="1">
                <a:solidFill>
                  <a:srgbClr val="FF0000"/>
                </a:solidFill>
                <a:latin typeface="Arial" panose="020B0604020202020204" pitchFamily="34" charset="0"/>
                <a:cs typeface="Arial" panose="020B0604020202020204" pitchFamily="34" charset="0"/>
              </a:rPr>
              <a:t>khí</a:t>
            </a:r>
            <a:r>
              <a:rPr lang="en-US" sz="1200" b="0" dirty="0">
                <a:solidFill>
                  <a:srgbClr val="FF0000"/>
                </a:solidFill>
                <a:latin typeface="Arial" panose="020B0604020202020204" pitchFamily="34" charset="0"/>
                <a:cs typeface="Arial" panose="020B0604020202020204" pitchFamily="34" charset="0"/>
              </a:rPr>
              <a:t> dung: </a:t>
            </a:r>
            <a:r>
              <a:rPr lang="en-GB" sz="1200" dirty="0" err="1">
                <a:latin typeface="Arial" panose="020B0604020202020204" pitchFamily="34" charset="0"/>
                <a:cs typeface="Arial" panose="020B0604020202020204" pitchFamily="34" charset="0"/>
              </a:rPr>
              <a:t>Nếu</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đám</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mây</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khí</a:t>
            </a:r>
            <a:r>
              <a:rPr lang="en-GB" sz="1200" dirty="0">
                <a:latin typeface="Arial" panose="020B0604020202020204" pitchFamily="34" charset="0"/>
                <a:cs typeface="Arial" panose="020B0604020202020204" pitchFamily="34" charset="0"/>
              </a:rPr>
              <a:t> dung </a:t>
            </a:r>
            <a:r>
              <a:rPr lang="en-GB" sz="1200" dirty="0" err="1">
                <a:latin typeface="Arial" panose="020B0604020202020204" pitchFamily="34" charset="0"/>
                <a:cs typeface="Arial" panose="020B0604020202020204" pitchFamily="34" charset="0"/>
              </a:rPr>
              <a:t>tồn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tại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trong</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thời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gian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quá</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ngắn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thì</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bệnh</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nhân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không</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có</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đủ</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thời</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gian</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để</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hít</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khí</a:t>
            </a:r>
            <a:r>
              <a:rPr lang="en-GB" sz="1200" dirty="0">
                <a:latin typeface="Arial" panose="020B0604020202020204" pitchFamily="34" charset="0"/>
                <a:cs typeface="Arial" panose="020B0604020202020204" pitchFamily="34" charset="0"/>
              </a:rPr>
              <a:t> dung </a:t>
            </a:r>
            <a:r>
              <a:rPr lang="en-GB" sz="1200" dirty="0" err="1">
                <a:latin typeface="Arial" panose="020B0604020202020204" pitchFamily="34" charset="0"/>
                <a:cs typeface="Arial" panose="020B0604020202020204" pitchFamily="34" charset="0"/>
              </a:rPr>
              <a:t>vào</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đúng</a:t>
            </a:r>
            <a:r>
              <a:rPr lang="en-GB" sz="1200" dirty="0">
                <a:latin typeface="Arial" panose="020B0604020202020204" pitchFamily="34" charset="0"/>
                <a:cs typeface="Arial" panose="020B0604020202020204" pitchFamily="34" charset="0"/>
              </a:rPr>
              <a:t> </a:t>
            </a:r>
            <a:r>
              <a:rPr lang="en-GB" sz="1200" dirty="0" err="1">
                <a:latin typeface="Arial" panose="020B0604020202020204" pitchFamily="34" charset="0"/>
                <a:cs typeface="Arial" panose="020B0604020202020204" pitchFamily="34" charset="0"/>
              </a:rPr>
              <a:t>cách</a:t>
            </a:r>
            <a:endParaRPr lang="en-GB" sz="1200"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dirty="0">
              <a:solidFill>
                <a:srgbClr val="FF0000"/>
              </a:solidFill>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157</a:t>
            </a:fld>
            <a:endParaRPr lang="en-US"/>
          </a:p>
        </p:txBody>
      </p:sp>
    </p:spTree>
    <p:extLst>
      <p:ext uri="{BB962C8B-B14F-4D97-AF65-F5344CB8AC3E}">
        <p14:creationId xmlns:p14="http://schemas.microsoft.com/office/powerpoint/2010/main" val="331593824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Đối</a:t>
            </a:r>
            <a:r>
              <a:rPr lang="en-US" dirty="0"/>
              <a:t> </a:t>
            </a:r>
            <a:r>
              <a:rPr lang="en-US" dirty="0" err="1"/>
              <a:t>với</a:t>
            </a:r>
            <a:r>
              <a:rPr lang="en-US" dirty="0"/>
              <a:t> Respimat, </a:t>
            </a:r>
            <a:r>
              <a:rPr lang="en-US" dirty="0" err="1"/>
              <a:t>đặc</a:t>
            </a:r>
            <a:r>
              <a:rPr lang="en-US" dirty="0"/>
              <a:t> </a:t>
            </a:r>
            <a:r>
              <a:rPr lang="en-US" dirty="0" err="1"/>
              <a:t>tính</a:t>
            </a:r>
            <a:r>
              <a:rPr lang="en-US" dirty="0"/>
              <a:t> </a:t>
            </a:r>
            <a:r>
              <a:rPr lang="en-US" dirty="0" err="1"/>
              <a:t>dòng</a:t>
            </a:r>
            <a:r>
              <a:rPr lang="en-US" dirty="0"/>
              <a:t> </a:t>
            </a:r>
            <a:r>
              <a:rPr lang="en-US" dirty="0" err="1"/>
              <a:t>khí</a:t>
            </a:r>
            <a:r>
              <a:rPr lang="en-US" dirty="0"/>
              <a:t> dung </a:t>
            </a:r>
            <a:r>
              <a:rPr lang="en-US" dirty="0" err="1"/>
              <a:t>như</a:t>
            </a:r>
            <a:r>
              <a:rPr lang="en-US" dirty="0"/>
              <a:t> </a:t>
            </a:r>
            <a:r>
              <a:rPr lang="en-US" dirty="0" err="1"/>
              <a:t>sau</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err="1">
                <a:ln>
                  <a:noFill/>
                </a:ln>
                <a:solidFill>
                  <a:srgbClr val="004481"/>
                </a:solidFill>
                <a:effectLst/>
                <a:uLnTx/>
                <a:uFillTx/>
                <a:latin typeface="+mj-lt"/>
                <a:ea typeface="+mn-ea"/>
                <a:cs typeface="+mn-cs"/>
              </a:rPr>
              <a:t>Kích</a:t>
            </a:r>
            <a:r>
              <a:rPr kumimoji="0" lang="en-GB" sz="1200" b="1"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thước</a:t>
            </a:r>
            <a:r>
              <a:rPr kumimoji="0" lang="en-GB" sz="1200" b="1"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hạt</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lang="en-GB" sz="1200" dirty="0" err="1">
                <a:solidFill>
                  <a:srgbClr val="004481"/>
                </a:solidFill>
                <a:latin typeface="+mj-lt"/>
              </a:rPr>
              <a:t>phân</a:t>
            </a:r>
            <a:r>
              <a:rPr lang="en-GB" sz="1200" dirty="0">
                <a:solidFill>
                  <a:srgbClr val="004481"/>
                </a:solidFill>
                <a:latin typeface="+mj-lt"/>
              </a:rPr>
              <a:t> </a:t>
            </a:r>
            <a:r>
              <a:rPr lang="en-GB" sz="1200" dirty="0" err="1">
                <a:solidFill>
                  <a:srgbClr val="004481"/>
                </a:solidFill>
                <a:latin typeface="+mj-lt"/>
              </a:rPr>
              <a:t>suất</a:t>
            </a:r>
            <a:r>
              <a:rPr lang="en-GB" sz="1200" dirty="0">
                <a:solidFill>
                  <a:srgbClr val="004481"/>
                </a:solidFill>
                <a:latin typeface="+mj-lt"/>
              </a:rPr>
              <a:t> </a:t>
            </a:r>
            <a:r>
              <a:rPr lang="en-GB" sz="1200" dirty="0" err="1">
                <a:solidFill>
                  <a:srgbClr val="004481"/>
                </a:solidFill>
                <a:latin typeface="+mj-lt"/>
              </a:rPr>
              <a:t>hạt</a:t>
            </a:r>
            <a:r>
              <a:rPr lang="en-GB" sz="1200" dirty="0">
                <a:solidFill>
                  <a:srgbClr val="004481"/>
                </a:solidFill>
                <a:latin typeface="+mj-lt"/>
              </a:rPr>
              <a:t> </a:t>
            </a:r>
            <a:r>
              <a:rPr lang="en-GB" sz="1200" dirty="0" err="1">
                <a:solidFill>
                  <a:srgbClr val="004481"/>
                </a:solidFill>
                <a:latin typeface="+mj-lt"/>
              </a:rPr>
              <a:t>mịn</a:t>
            </a:r>
            <a:r>
              <a:rPr lang="en-GB" sz="1200" dirty="0">
                <a:solidFill>
                  <a:srgbClr val="004481"/>
                </a:solidFill>
                <a:latin typeface="+mj-lt"/>
              </a:rPr>
              <a:t> </a:t>
            </a:r>
            <a:r>
              <a:rPr lang="en-GB" sz="1200" dirty="0" err="1">
                <a:solidFill>
                  <a:srgbClr val="004481"/>
                </a:solidFill>
                <a:latin typeface="+mj-lt"/>
              </a:rPr>
              <a:t>đạt</a:t>
            </a:r>
            <a:r>
              <a:rPr lang="en-GB" sz="1200" dirty="0">
                <a:solidFill>
                  <a:srgbClr val="004481"/>
                </a:solidFill>
                <a:latin typeface="+mj-lt"/>
              </a:rPr>
              <a:t> </a:t>
            </a:r>
            <a:r>
              <a:rPr lang="en-GB" sz="1200" b="1" dirty="0">
                <a:solidFill>
                  <a:srgbClr val="004481"/>
                </a:solidFill>
                <a:latin typeface="+mj-lt"/>
              </a:rPr>
              <a:t>75%, </a:t>
            </a:r>
            <a:r>
              <a:rPr kumimoji="0" lang="en-GB" sz="1200" b="0" i="0" u="none" strike="noStrike" kern="1200" cap="none" spc="0" normalizeH="0" baseline="0" noProof="0" dirty="0" err="1">
                <a:ln>
                  <a:noFill/>
                </a:ln>
                <a:solidFill>
                  <a:srgbClr val="004481"/>
                </a:solidFill>
                <a:effectLst/>
                <a:uLnTx/>
                <a:uFillTx/>
                <a:latin typeface="+mj-lt"/>
                <a:ea typeface="+mn-ea"/>
                <a:cs typeface="+mn-cs"/>
              </a:rPr>
              <a:t>giúp</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thuốc</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đi</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sâu</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vào</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phổi</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050" b="0" i="0" u="none" strike="noStrike" kern="1200" cap="none" spc="0" normalizeH="0" baseline="30000" noProof="0" dirty="0">
                <a:ln>
                  <a:noFill/>
                </a:ln>
                <a:solidFill>
                  <a:srgbClr val="004481"/>
                </a:solidFill>
                <a:effectLst/>
                <a:uLnTx/>
                <a:uFillTx/>
                <a:latin typeface="+mj-lt"/>
                <a:ea typeface="+mn-ea"/>
                <a:cs typeface="+mn-cs"/>
              </a:rPr>
              <a:t>2</a:t>
            </a:r>
            <a:endParaRPr kumimoji="0" lang="en-GB" sz="1050" b="0" i="0" u="none" strike="noStrike" kern="1200" cap="none" spc="0" normalizeH="0" baseline="0" noProof="0" dirty="0">
              <a:ln>
                <a:noFill/>
              </a:ln>
              <a:solidFill>
                <a:srgbClr val="004481"/>
              </a:solidFill>
              <a:effectLst/>
              <a:uLnTx/>
              <a:uFillTx/>
              <a:latin typeface="+mj-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err="1">
                <a:ln>
                  <a:noFill/>
                </a:ln>
                <a:solidFill>
                  <a:srgbClr val="004481"/>
                </a:solidFill>
                <a:effectLst/>
                <a:uLnTx/>
                <a:uFillTx/>
                <a:latin typeface="+mj-lt"/>
                <a:ea typeface="+mn-ea"/>
                <a:cs typeface="+mn-cs"/>
              </a:rPr>
              <a:t>Thời</a:t>
            </a:r>
            <a:r>
              <a:rPr kumimoji="0" lang="en-GB" sz="1200" b="1"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gian</a:t>
            </a:r>
            <a:r>
              <a:rPr kumimoji="0" lang="en-GB" sz="1200" b="1"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tồn</a:t>
            </a:r>
            <a:r>
              <a:rPr kumimoji="0" lang="en-GB" sz="1200" b="1"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tại</a:t>
            </a:r>
            <a:r>
              <a:rPr lang="en-GB" sz="1200" b="1" dirty="0">
                <a:solidFill>
                  <a:srgbClr val="004481"/>
                </a:solidFill>
                <a:latin typeface="+mj-lt"/>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khí</a:t>
            </a:r>
            <a:r>
              <a:rPr kumimoji="0" lang="en-GB" sz="1200" b="0" i="0" u="none" strike="noStrike" kern="1200" cap="none" spc="0" normalizeH="0" baseline="0" noProof="0" dirty="0">
                <a:ln>
                  <a:noFill/>
                </a:ln>
                <a:solidFill>
                  <a:srgbClr val="004481"/>
                </a:solidFill>
                <a:effectLst/>
                <a:uLnTx/>
                <a:uFillTx/>
                <a:latin typeface="+mj-lt"/>
                <a:ea typeface="+mn-ea"/>
                <a:cs typeface="+mn-cs"/>
              </a:rPr>
              <a:t> dung </a:t>
            </a:r>
            <a:r>
              <a:rPr kumimoji="0" lang="en-GB" sz="1200" b="0" i="0" u="none" strike="noStrike" kern="1200" cap="none" spc="0" normalizeH="0" baseline="0" noProof="0" dirty="0" err="1">
                <a:ln>
                  <a:noFill/>
                </a:ln>
                <a:solidFill>
                  <a:srgbClr val="004481"/>
                </a:solidFill>
                <a:effectLst/>
                <a:uLnTx/>
                <a:uFillTx/>
                <a:latin typeface="+mj-lt"/>
                <a:ea typeface="+mn-ea"/>
                <a:cs typeface="+mn-cs"/>
              </a:rPr>
              <a:t>lâu</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trên</a:t>
            </a:r>
            <a:r>
              <a:rPr kumimoji="0" lang="en-GB" sz="1200" b="1" i="0" u="none" strike="noStrike" kern="1200" cap="none" spc="0" normalizeH="0" baseline="0" noProof="0" dirty="0">
                <a:ln>
                  <a:noFill/>
                </a:ln>
                <a:solidFill>
                  <a:srgbClr val="004481"/>
                </a:solidFill>
                <a:effectLst/>
                <a:uLnTx/>
                <a:uFillTx/>
                <a:latin typeface="+mj-lt"/>
                <a:ea typeface="+mn-ea"/>
                <a:cs typeface="+mn-cs"/>
              </a:rPr>
              <a:t> 1,5 </a:t>
            </a:r>
            <a:r>
              <a:rPr kumimoji="0" lang="en-GB" sz="1200" b="1" i="0" u="none" strike="noStrike" kern="1200" cap="none" spc="0" normalizeH="0" baseline="0" noProof="0" dirty="0" err="1">
                <a:ln>
                  <a:noFill/>
                </a:ln>
                <a:solidFill>
                  <a:srgbClr val="004481"/>
                </a:solidFill>
                <a:effectLst/>
                <a:uLnTx/>
                <a:uFillTx/>
                <a:latin typeface="+mj-lt"/>
                <a:ea typeface="+mn-ea"/>
                <a:cs typeface="+mn-cs"/>
              </a:rPr>
              <a:t>giây</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vì</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vậy</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bệnh</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nhân</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có</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đủ</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thời</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gian</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để</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phối</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hợp</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thao</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tác</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tay</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và</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hít</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vào</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050" b="0" i="0" u="none" strike="noStrike" kern="1200" cap="none" spc="0" normalizeH="0" baseline="30000" noProof="0" dirty="0">
                <a:ln>
                  <a:noFill/>
                </a:ln>
                <a:solidFill>
                  <a:srgbClr val="7F7F7F"/>
                </a:solidFill>
                <a:effectLst/>
                <a:uLnTx/>
                <a:uFillTx/>
                <a:latin typeface="+mj-lt"/>
                <a:ea typeface="+mn-ea"/>
                <a:cs typeface="+mn-cs"/>
              </a:rPr>
              <a:t>1</a:t>
            </a:r>
            <a:endParaRPr kumimoji="0" lang="en-GB" sz="1050" b="0" i="0" u="none" strike="noStrike" kern="1200" cap="none" spc="0" normalizeH="0" baseline="0" noProof="0" dirty="0">
              <a:ln>
                <a:noFill/>
              </a:ln>
              <a:solidFill>
                <a:srgbClr val="004481"/>
              </a:solidFill>
              <a:effectLst/>
              <a:uLnTx/>
              <a:uFillTx/>
              <a:latin typeface="+mj-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err="1">
                <a:ln>
                  <a:noFill/>
                </a:ln>
                <a:solidFill>
                  <a:srgbClr val="003366"/>
                </a:solidFill>
                <a:effectLst/>
                <a:uLnTx/>
                <a:uFillTx/>
                <a:latin typeface="+mj-lt"/>
                <a:ea typeface="+mn-ea"/>
                <a:cs typeface="+mn-cs"/>
              </a:rPr>
              <a:t>Tốc</a:t>
            </a:r>
            <a:r>
              <a:rPr kumimoji="0" lang="en-GB" sz="1200" b="1" i="0" u="none" strike="noStrike" kern="1200" cap="none" spc="0" normalizeH="0" baseline="0" noProof="0" dirty="0">
                <a:ln>
                  <a:noFill/>
                </a:ln>
                <a:solidFill>
                  <a:srgbClr val="003366"/>
                </a:solidFill>
                <a:effectLst/>
                <a:uLnTx/>
                <a:uFillTx/>
                <a:latin typeface="+mj-lt"/>
                <a:ea typeface="+mn-ea"/>
                <a:cs typeface="+mn-cs"/>
              </a:rPr>
              <a:t> </a:t>
            </a:r>
            <a:r>
              <a:rPr kumimoji="0" lang="en-GB" sz="1200" b="1" i="0" u="none" strike="noStrike" kern="1200" cap="none" spc="0" normalizeH="0" baseline="0" noProof="0" dirty="0" err="1">
                <a:ln>
                  <a:noFill/>
                </a:ln>
                <a:solidFill>
                  <a:srgbClr val="003366"/>
                </a:solidFill>
                <a:effectLst/>
                <a:uLnTx/>
                <a:uFillTx/>
                <a:latin typeface="+mj-lt"/>
                <a:ea typeface="+mn-ea"/>
                <a:cs typeface="+mn-cs"/>
              </a:rPr>
              <a:t>độ</a:t>
            </a:r>
            <a:r>
              <a:rPr kumimoji="0" lang="en-GB" sz="1200" b="1" i="0" u="none" strike="noStrike" kern="1200" cap="none" spc="0" normalizeH="0" baseline="0" noProof="0" dirty="0">
                <a:ln>
                  <a:noFill/>
                </a:ln>
                <a:solidFill>
                  <a:srgbClr val="003366"/>
                </a:solidFill>
                <a:effectLst/>
                <a:uLnTx/>
                <a:uFillTx/>
                <a:latin typeface="+mj-lt"/>
                <a:ea typeface="+mn-ea"/>
                <a:cs typeface="+mn-cs"/>
              </a:rPr>
              <a:t> </a:t>
            </a:r>
            <a:r>
              <a:rPr kumimoji="0" lang="en-GB" sz="1200" b="1" i="0" u="none" strike="noStrike" kern="1200" cap="none" spc="0" normalizeH="0" baseline="0" noProof="0" dirty="0" err="1">
                <a:ln>
                  <a:noFill/>
                </a:ln>
                <a:solidFill>
                  <a:srgbClr val="003366"/>
                </a:solidFill>
                <a:effectLst/>
                <a:uLnTx/>
                <a:uFillTx/>
                <a:latin typeface="+mj-lt"/>
                <a:ea typeface="+mn-ea"/>
                <a:cs typeface="+mn-cs"/>
              </a:rPr>
              <a:t>dòng</a:t>
            </a:r>
            <a:r>
              <a:rPr kumimoji="0" lang="en-GB" sz="1200" b="1" i="0" u="none" strike="noStrike" kern="1200" cap="none" spc="0" normalizeH="0" baseline="0" noProof="0" dirty="0">
                <a:ln>
                  <a:noFill/>
                </a:ln>
                <a:solidFill>
                  <a:srgbClr val="003366"/>
                </a:solidFill>
                <a:effectLst/>
                <a:uLnTx/>
                <a:uFillTx/>
                <a:latin typeface="+mj-lt"/>
                <a:ea typeface="+mn-ea"/>
                <a:cs typeface="+mn-cs"/>
              </a:rPr>
              <a:t> </a:t>
            </a:r>
            <a:r>
              <a:rPr kumimoji="0" lang="en-GB" sz="1200" b="0" i="0" u="none" strike="noStrike" kern="1200" cap="none" spc="0" normalizeH="0" baseline="0" noProof="0" dirty="0">
                <a:ln>
                  <a:noFill/>
                </a:ln>
                <a:solidFill>
                  <a:srgbClr val="004481"/>
                </a:solidFill>
                <a:effectLst/>
                <a:uLnTx/>
                <a:uFillTx/>
                <a:latin typeface="+mj-lt"/>
                <a:ea typeface="+mn-ea"/>
                <a:cs typeface="+mn-cs"/>
              </a:rPr>
              <a:t>di </a:t>
            </a:r>
            <a:r>
              <a:rPr kumimoji="0" lang="en-GB" sz="1200" b="0" i="0" u="none" strike="noStrike" kern="1200" cap="none" spc="0" normalizeH="0" baseline="0" noProof="0" dirty="0" err="1">
                <a:ln>
                  <a:noFill/>
                </a:ln>
                <a:solidFill>
                  <a:srgbClr val="004481"/>
                </a:solidFill>
                <a:effectLst/>
                <a:uLnTx/>
                <a:uFillTx/>
                <a:latin typeface="+mj-lt"/>
                <a:ea typeface="+mn-ea"/>
                <a:cs typeface="+mn-cs"/>
              </a:rPr>
              <a:t>chuyển</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1" i="0" u="none" strike="noStrike" kern="1200" cap="none" spc="0" normalizeH="0" baseline="0" noProof="0" dirty="0" err="1">
                <a:ln>
                  <a:noFill/>
                </a:ln>
                <a:solidFill>
                  <a:srgbClr val="004481"/>
                </a:solidFill>
                <a:effectLst/>
                <a:uLnTx/>
                <a:uFillTx/>
                <a:latin typeface="+mj-lt"/>
                <a:ea typeface="+mn-ea"/>
                <a:cs typeface="+mn-cs"/>
              </a:rPr>
              <a:t>chậm</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cho</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phép</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các</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hạt</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khí</a:t>
            </a:r>
            <a:r>
              <a:rPr kumimoji="0" lang="en-GB" sz="1200" b="0" i="0" u="none" strike="noStrike" kern="1200" cap="none" spc="0" normalizeH="0" baseline="0" noProof="0" dirty="0">
                <a:ln>
                  <a:noFill/>
                </a:ln>
                <a:solidFill>
                  <a:srgbClr val="004481"/>
                </a:solidFill>
                <a:effectLst/>
                <a:uLnTx/>
                <a:uFillTx/>
                <a:latin typeface="+mj-lt"/>
                <a:ea typeface="+mn-ea"/>
                <a:cs typeface="+mn-cs"/>
              </a:rPr>
              <a:t> dung </a:t>
            </a:r>
            <a:r>
              <a:rPr kumimoji="0" lang="en-GB" sz="1200" b="0" i="0" u="none" strike="noStrike" kern="1200" cap="none" spc="0" normalizeH="0" baseline="0" noProof="0" dirty="0" err="1">
                <a:ln>
                  <a:noFill/>
                </a:ln>
                <a:solidFill>
                  <a:srgbClr val="004481"/>
                </a:solidFill>
                <a:effectLst/>
                <a:uLnTx/>
                <a:uFillTx/>
                <a:latin typeface="+mj-lt"/>
                <a:ea typeface="+mn-ea"/>
                <a:cs typeface="+mn-cs"/>
              </a:rPr>
              <a:t>đi</a:t>
            </a:r>
            <a:r>
              <a:rPr kumimoji="0" lang="en-GB" sz="1200" b="0" i="0" u="none" strike="noStrike" kern="1200" cap="none" spc="0" normalizeH="0" baseline="0" noProof="0" dirty="0">
                <a:ln>
                  <a:noFill/>
                </a:ln>
                <a:solidFill>
                  <a:srgbClr val="004481"/>
                </a:solidFill>
                <a:effectLst/>
                <a:uLnTx/>
                <a:uFillTx/>
                <a:latin typeface="+mj-lt"/>
                <a:ea typeface="+mn-ea"/>
                <a:cs typeface="+mn-cs"/>
              </a:rPr>
              <a:t> qua </a:t>
            </a:r>
            <a:r>
              <a:rPr kumimoji="0" lang="en-GB" sz="1200" b="0" i="0" u="none" strike="noStrike" kern="1200" cap="none" spc="0" normalizeH="0" baseline="0" noProof="0" dirty="0" err="1">
                <a:ln>
                  <a:noFill/>
                </a:ln>
                <a:solidFill>
                  <a:srgbClr val="004481"/>
                </a:solidFill>
                <a:effectLst/>
                <a:uLnTx/>
                <a:uFillTx/>
                <a:latin typeface="+mj-lt"/>
                <a:ea typeface="+mn-ea"/>
                <a:cs typeface="+mn-cs"/>
              </a:rPr>
              <a:t>khu</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vực</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hầu</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họng</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giảm</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lắng</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đọng</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thuốc</a:t>
            </a:r>
            <a:r>
              <a:rPr kumimoji="0" lang="en-GB" sz="1200" b="0" i="0" u="none" strike="noStrike" kern="1200" cap="none" spc="0" normalizeH="0" baseline="0" noProof="0" dirty="0">
                <a:ln>
                  <a:noFill/>
                </a:ln>
                <a:solidFill>
                  <a:srgbClr val="004481"/>
                </a:solidFill>
                <a:effectLst/>
                <a:uLnTx/>
                <a:uFillTx/>
                <a:latin typeface="+mj-lt"/>
                <a:ea typeface="+mn-ea"/>
                <a:cs typeface="+mn-cs"/>
              </a:rPr>
              <a:t> ở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hầu</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0" noProof="0" dirty="0" err="1">
                <a:ln>
                  <a:noFill/>
                </a:ln>
                <a:solidFill>
                  <a:srgbClr val="004481"/>
                </a:solidFill>
                <a:effectLst/>
                <a:uLnTx/>
                <a:uFillTx/>
                <a:latin typeface="+mj-lt"/>
                <a:ea typeface="+mn-ea"/>
                <a:cs typeface="+mn-cs"/>
              </a:rPr>
              <a:t>họng</a:t>
            </a:r>
            <a:r>
              <a:rPr kumimoji="0" lang="en-GB" sz="1200" b="0" i="0" u="none" strike="noStrike" kern="1200" cap="none" spc="0" normalizeH="0" baseline="0" noProof="0" dirty="0">
                <a:ln>
                  <a:noFill/>
                </a:ln>
                <a:solidFill>
                  <a:srgbClr val="004481"/>
                </a:solidFill>
                <a:effectLst/>
                <a:uLnTx/>
                <a:uFillTx/>
                <a:latin typeface="+mj-lt"/>
                <a:ea typeface="+mn-ea"/>
                <a:cs typeface="+mn-cs"/>
              </a:rPr>
              <a:t> </a:t>
            </a:r>
            <a:r>
              <a:rPr kumimoji="0" lang="en-GB" sz="1200" b="0" i="0" u="none" strike="noStrike" kern="1200" cap="none" spc="0" normalizeH="0" baseline="30000" noProof="0" dirty="0">
                <a:ln>
                  <a:noFill/>
                </a:ln>
                <a:solidFill>
                  <a:srgbClr val="7F7F7F"/>
                </a:solidFill>
                <a:effectLst/>
                <a:uLnTx/>
                <a:uFillTx/>
                <a:latin typeface="+mj-lt"/>
                <a:ea typeface="+mn-ea"/>
                <a:cs typeface="+mn-cs"/>
              </a:rPr>
              <a:t>1</a:t>
            </a:r>
            <a:endParaRPr kumimoji="0" lang="en-GB" sz="1200" b="0" i="0" u="none" strike="noStrike" kern="1200" cap="none" spc="0" normalizeH="0" baseline="0" noProof="0" dirty="0">
              <a:ln>
                <a:noFill/>
              </a:ln>
              <a:solidFill>
                <a:srgbClr val="7F7F7F"/>
              </a:solidFill>
              <a:effectLst/>
              <a:uLnTx/>
              <a:uFillTx/>
              <a:latin typeface="+mj-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Như</a:t>
            </a:r>
            <a:r>
              <a:rPr lang="en-US" dirty="0"/>
              <a:t> </a:t>
            </a:r>
            <a:r>
              <a:rPr lang="en-US" dirty="0" err="1"/>
              <a:t>vậy</a:t>
            </a:r>
            <a:r>
              <a:rPr lang="en-US" dirty="0"/>
              <a:t> </a:t>
            </a:r>
            <a:r>
              <a:rPr lang="en-US" dirty="0" err="1"/>
              <a:t>có</a:t>
            </a:r>
            <a:r>
              <a:rPr lang="en-US" dirty="0"/>
              <a:t> </a:t>
            </a:r>
            <a:r>
              <a:rPr lang="en-US" dirty="0" err="1"/>
              <a:t>thể</a:t>
            </a:r>
            <a:r>
              <a:rPr lang="en-US" dirty="0"/>
              <a:t> </a:t>
            </a:r>
            <a:r>
              <a:rPr lang="en-US" dirty="0" err="1"/>
              <a:t>thấy</a:t>
            </a:r>
            <a:r>
              <a:rPr lang="en-US" dirty="0"/>
              <a:t> </a:t>
            </a:r>
            <a:r>
              <a:rPr kumimoji="0" lang="en-US" sz="1200" b="1" i="1" u="none" strike="noStrike" kern="0" cap="none" spc="0" normalizeH="0" baseline="0" noProof="0" dirty="0">
                <a:ln>
                  <a:noFill/>
                </a:ln>
                <a:solidFill>
                  <a:srgbClr val="004481"/>
                </a:solidFill>
                <a:effectLst/>
                <a:uLnTx/>
                <a:uFillTx/>
                <a:latin typeface="+mj-lt"/>
                <a:ea typeface="+mn-ea"/>
                <a:cs typeface="ROBO"/>
              </a:rPr>
              <a:t>Respimat</a:t>
            </a:r>
            <a:r>
              <a:rPr kumimoji="0" lang="en-US" sz="1200" b="1" i="1" u="none" strike="noStrike" kern="0" cap="none" spc="0" normalizeH="0" baseline="3000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tạo</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ra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dòng</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sương</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hạt</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mịn</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tồn</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tại</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lâu</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di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chuyển</a:t>
            </a:r>
            <a:r>
              <a:rPr kumimoji="0" lang="en-US" sz="12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12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chậm</a:t>
            </a:r>
            <a:endParaRPr kumimoji="0" lang="en-US" sz="1200" b="1" i="1" u="none" strike="noStrike" kern="0" cap="none" spc="0" normalizeH="0" baseline="0" noProof="0" dirty="0">
              <a:ln>
                <a:noFill/>
              </a:ln>
              <a:solidFill>
                <a:srgbClr val="004481"/>
              </a:solidFill>
              <a:effectLst/>
              <a:uLnTx/>
              <a:uFillTx/>
              <a:latin typeface="+mj-lt"/>
              <a:ea typeface="+mn-ea"/>
              <a:cs typeface="ROBO"/>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158</a:t>
            </a:fld>
            <a:endParaRPr lang="en-US"/>
          </a:p>
        </p:txBody>
      </p:sp>
    </p:spTree>
    <p:extLst>
      <p:ext uri="{BB962C8B-B14F-4D97-AF65-F5344CB8AC3E}">
        <p14:creationId xmlns:p14="http://schemas.microsoft.com/office/powerpoint/2010/main" val="33603723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vi-VN" dirty="0"/>
          </a:p>
        </p:txBody>
      </p:sp>
      <p:sp>
        <p:nvSpPr>
          <p:cNvPr id="4" name="Slide Number Placeholder 3"/>
          <p:cNvSpPr>
            <a:spLocks noGrp="1"/>
          </p:cNvSpPr>
          <p:nvPr>
            <p:ph type="sldNum" sz="quarter" idx="10"/>
          </p:nvPr>
        </p:nvSpPr>
        <p:spPr/>
        <p:txBody>
          <a:bodyPr/>
          <a:lstStyle/>
          <a:p>
            <a:fld id="{93BF370A-1D23-49A4-B2E7-5D0A110B58AF}" type="slidenum">
              <a:rPr lang="en-US" smtClean="0"/>
              <a:t>41</a:t>
            </a:fld>
            <a:endParaRPr lang="en-US"/>
          </a:p>
        </p:txBody>
      </p:sp>
    </p:spTree>
    <p:extLst>
      <p:ext uri="{BB962C8B-B14F-4D97-AF65-F5344CB8AC3E}">
        <p14:creationId xmlns:p14="http://schemas.microsoft.com/office/powerpoint/2010/main" val="408535693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a:t>
            </a:r>
            <a:r>
              <a:rPr lang="en-US" dirty="0" err="1"/>
              <a:t>sánh</a:t>
            </a:r>
            <a:r>
              <a:rPr lang="en-US" dirty="0"/>
              <a:t> </a:t>
            </a:r>
            <a:r>
              <a:rPr lang="en-US" dirty="0" err="1"/>
              <a:t>đặc</a:t>
            </a:r>
            <a:r>
              <a:rPr lang="en-US" dirty="0"/>
              <a:t> </a:t>
            </a:r>
            <a:r>
              <a:rPr lang="en-US" dirty="0" err="1"/>
              <a:t>tính</a:t>
            </a:r>
            <a:r>
              <a:rPr lang="en-US" dirty="0"/>
              <a:t> </a:t>
            </a:r>
            <a:r>
              <a:rPr lang="en-US" dirty="0" err="1"/>
              <a:t>của</a:t>
            </a:r>
            <a:r>
              <a:rPr lang="en-US" dirty="0"/>
              <a:t> </a:t>
            </a:r>
            <a:r>
              <a:rPr lang="en-US" dirty="0" err="1"/>
              <a:t>các</a:t>
            </a:r>
            <a:r>
              <a:rPr lang="en-US" dirty="0"/>
              <a:t> </a:t>
            </a:r>
            <a:r>
              <a:rPr lang="en-US" dirty="0" err="1"/>
              <a:t>dụng</a:t>
            </a:r>
            <a:r>
              <a:rPr lang="en-US" dirty="0"/>
              <a:t> </a:t>
            </a:r>
            <a:r>
              <a:rPr lang="en-US" dirty="0" err="1"/>
              <a:t>cụ</a:t>
            </a:r>
            <a:r>
              <a:rPr lang="en-US" dirty="0"/>
              <a:t> </a:t>
            </a:r>
            <a:r>
              <a:rPr lang="en-US" dirty="0" err="1"/>
              <a:t>hít</a:t>
            </a:r>
            <a:r>
              <a:rPr lang="en-US" dirty="0"/>
              <a:t> </a:t>
            </a:r>
            <a:r>
              <a:rPr lang="en-US" dirty="0" err="1"/>
              <a:t>cầm</a:t>
            </a:r>
            <a:r>
              <a:rPr lang="en-US" dirty="0"/>
              <a:t> </a:t>
            </a:r>
            <a:r>
              <a:rPr lang="en-US" dirty="0" err="1"/>
              <a:t>tay</a:t>
            </a:r>
            <a:r>
              <a:rPr lang="en-US" dirty="0"/>
              <a:t> </a:t>
            </a:r>
            <a:r>
              <a:rPr lang="en-US" dirty="0" err="1"/>
              <a:t>hiện</a:t>
            </a:r>
            <a:r>
              <a:rPr lang="en-US" dirty="0"/>
              <a:t> nay, </a:t>
            </a:r>
            <a:r>
              <a:rPr lang="en-US" dirty="0" err="1"/>
              <a:t>có</a:t>
            </a:r>
            <a:r>
              <a:rPr lang="en-US" dirty="0"/>
              <a:t> </a:t>
            </a:r>
            <a:r>
              <a:rPr lang="en-US" dirty="0" err="1"/>
              <a:t>thể</a:t>
            </a:r>
            <a:r>
              <a:rPr lang="en-US" dirty="0"/>
              <a:t> </a:t>
            </a:r>
            <a:r>
              <a:rPr lang="en-US" dirty="0" err="1"/>
              <a:t>thấy</a:t>
            </a:r>
            <a:r>
              <a:rPr lang="en-US" dirty="0"/>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dirty="0" err="1"/>
              <a:t>Phân</a:t>
            </a:r>
            <a:r>
              <a:rPr lang="en-US" dirty="0"/>
              <a:t> </a:t>
            </a:r>
            <a:r>
              <a:rPr lang="en-US" dirty="0" err="1"/>
              <a:t>suất</a:t>
            </a:r>
            <a:r>
              <a:rPr lang="en-US" dirty="0"/>
              <a:t> </a:t>
            </a:r>
            <a:r>
              <a:rPr lang="en-US" dirty="0" err="1"/>
              <a:t>hạt</a:t>
            </a:r>
            <a:r>
              <a:rPr lang="en-US" dirty="0"/>
              <a:t> </a:t>
            </a:r>
            <a:r>
              <a:rPr lang="en-US" dirty="0" err="1"/>
              <a:t>mịn</a:t>
            </a:r>
            <a:r>
              <a:rPr lang="en-US" dirty="0"/>
              <a:t> </a:t>
            </a:r>
            <a:r>
              <a:rPr lang="en-US" dirty="0" err="1"/>
              <a:t>của</a:t>
            </a:r>
            <a:r>
              <a:rPr lang="en-US" dirty="0"/>
              <a:t> DPI </a:t>
            </a:r>
            <a:r>
              <a:rPr lang="en-US" dirty="0" err="1"/>
              <a:t>từ</a:t>
            </a:r>
            <a:r>
              <a:rPr lang="en-US" dirty="0"/>
              <a:t> </a:t>
            </a:r>
            <a:r>
              <a:rPr lang="en-US" sz="1200" dirty="0">
                <a:latin typeface="+mj-lt"/>
                <a:cs typeface="Arial" panose="020B0604020202020204" pitchFamily="34" charset="0"/>
              </a:rPr>
              <a:t>6,5 – 35%, </a:t>
            </a:r>
            <a:r>
              <a:rPr lang="en-US" sz="1200" dirty="0" err="1">
                <a:latin typeface="+mj-lt"/>
                <a:cs typeface="Arial" panose="020B0604020202020204" pitchFamily="34" charset="0"/>
              </a:rPr>
              <a:t>trong</a:t>
            </a:r>
            <a:r>
              <a:rPr lang="en-US" sz="1200" dirty="0">
                <a:latin typeface="+mj-lt"/>
                <a:cs typeface="Arial" panose="020B0604020202020204" pitchFamily="34" charset="0"/>
              </a:rPr>
              <a:t> </a:t>
            </a:r>
            <a:r>
              <a:rPr lang="en-US" sz="1200" dirty="0" err="1">
                <a:latin typeface="+mj-lt"/>
                <a:cs typeface="Arial" panose="020B0604020202020204" pitchFamily="34" charset="0"/>
              </a:rPr>
              <a:t>khi</a:t>
            </a:r>
            <a:r>
              <a:rPr lang="en-US" sz="1200" dirty="0">
                <a:latin typeface="+mj-lt"/>
                <a:cs typeface="Arial" panose="020B0604020202020204" pitchFamily="34" charset="0"/>
              </a:rPr>
              <a:t> </a:t>
            </a:r>
            <a:r>
              <a:rPr lang="en-US" sz="1200" dirty="0" err="1">
                <a:latin typeface="+mj-lt"/>
                <a:cs typeface="Arial" panose="020B0604020202020204" pitchFamily="34" charset="0"/>
              </a:rPr>
              <a:t>của</a:t>
            </a:r>
            <a:r>
              <a:rPr lang="en-US" sz="1200" dirty="0">
                <a:latin typeface="+mj-lt"/>
                <a:cs typeface="Arial" panose="020B0604020202020204" pitchFamily="34" charset="0"/>
              </a:rPr>
              <a:t> </a:t>
            </a:r>
            <a:r>
              <a:rPr lang="en-US" sz="1200" dirty="0" err="1">
                <a:latin typeface="+mj-lt"/>
                <a:cs typeface="Arial" panose="020B0604020202020204" pitchFamily="34" charset="0"/>
              </a:rPr>
              <a:t>pMDI</a:t>
            </a:r>
            <a:r>
              <a:rPr lang="en-US" sz="1200" dirty="0">
                <a:latin typeface="+mj-lt"/>
                <a:cs typeface="Arial" panose="020B0604020202020204" pitchFamily="34" charset="0"/>
              </a:rPr>
              <a:t> </a:t>
            </a:r>
            <a:r>
              <a:rPr lang="en-US" sz="1200" dirty="0" err="1">
                <a:latin typeface="+mj-lt"/>
                <a:cs typeface="Arial" panose="020B0604020202020204" pitchFamily="34" charset="0"/>
              </a:rPr>
              <a:t>đạt</a:t>
            </a:r>
            <a:r>
              <a:rPr lang="en-US" sz="1200" dirty="0">
                <a:latin typeface="+mj-lt"/>
                <a:cs typeface="Arial" panose="020B0604020202020204" pitchFamily="34" charset="0"/>
              </a:rPr>
              <a:t> 26,1 – 43,7% </a:t>
            </a:r>
            <a:r>
              <a:rPr lang="en-US" sz="1200" dirty="0" err="1">
                <a:latin typeface="+mj-lt"/>
                <a:cs typeface="Arial" panose="020B0604020202020204" pitchFamily="34" charset="0"/>
              </a:rPr>
              <a:t>và</a:t>
            </a:r>
            <a:r>
              <a:rPr lang="en-US" sz="1200" dirty="0">
                <a:latin typeface="+mj-lt"/>
                <a:cs typeface="Arial" panose="020B0604020202020204" pitchFamily="34" charset="0"/>
              </a:rPr>
              <a:t> Respimat </a:t>
            </a:r>
            <a:r>
              <a:rPr lang="en-US" sz="1200" dirty="0" err="1">
                <a:latin typeface="+mj-lt"/>
                <a:cs typeface="Arial" panose="020B0604020202020204" pitchFamily="34" charset="0"/>
              </a:rPr>
              <a:t>gần</a:t>
            </a:r>
            <a:r>
              <a:rPr lang="en-US" sz="1200" dirty="0">
                <a:latin typeface="+mj-lt"/>
                <a:cs typeface="Arial" panose="020B0604020202020204" pitchFamily="34" charset="0"/>
              </a:rPr>
              <a:t> 75%</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dirty="0" err="1">
                <a:latin typeface="+mj-lt"/>
                <a:cs typeface="Arial" panose="020B0604020202020204" pitchFamily="34" charset="0"/>
              </a:rPr>
              <a:t>Tốc</a:t>
            </a:r>
            <a:r>
              <a:rPr lang="en-US" sz="1200" dirty="0">
                <a:latin typeface="+mj-lt"/>
                <a:cs typeface="Arial" panose="020B0604020202020204" pitchFamily="34" charset="0"/>
              </a:rPr>
              <a:t> </a:t>
            </a:r>
            <a:r>
              <a:rPr lang="en-US" sz="1200" dirty="0" err="1">
                <a:latin typeface="+mj-lt"/>
                <a:cs typeface="Arial" panose="020B0604020202020204" pitchFamily="34" charset="0"/>
              </a:rPr>
              <a:t>độ</a:t>
            </a:r>
            <a:r>
              <a:rPr lang="en-US" sz="1200" dirty="0">
                <a:latin typeface="+mj-lt"/>
                <a:cs typeface="Arial" panose="020B0604020202020204" pitchFamily="34" charset="0"/>
              </a:rPr>
              <a:t> </a:t>
            </a:r>
            <a:r>
              <a:rPr lang="en-US" sz="1200" dirty="0" err="1">
                <a:latin typeface="+mj-lt"/>
                <a:cs typeface="Arial" panose="020B0604020202020204" pitchFamily="34" charset="0"/>
              </a:rPr>
              <a:t>dòng</a:t>
            </a:r>
            <a:r>
              <a:rPr lang="en-US" sz="1200" dirty="0">
                <a:latin typeface="+mj-lt"/>
                <a:cs typeface="Arial" panose="020B0604020202020204" pitchFamily="34" charset="0"/>
              </a:rPr>
              <a:t> </a:t>
            </a:r>
            <a:r>
              <a:rPr lang="en-US" sz="1200" dirty="0" err="1">
                <a:latin typeface="+mj-lt"/>
                <a:cs typeface="Arial" panose="020B0604020202020204" pitchFamily="34" charset="0"/>
              </a:rPr>
              <a:t>khí</a:t>
            </a:r>
            <a:r>
              <a:rPr lang="en-US" sz="1200" dirty="0">
                <a:latin typeface="+mj-lt"/>
                <a:cs typeface="Arial" panose="020B0604020202020204" pitchFamily="34" charset="0"/>
              </a:rPr>
              <a:t> dung </a:t>
            </a:r>
            <a:r>
              <a:rPr lang="en-US" sz="1200" dirty="0" err="1">
                <a:latin typeface="+mj-lt"/>
                <a:cs typeface="Arial" panose="020B0604020202020204" pitchFamily="34" charset="0"/>
              </a:rPr>
              <a:t>của</a:t>
            </a:r>
            <a:r>
              <a:rPr lang="en-US" sz="1200" dirty="0">
                <a:latin typeface="+mj-lt"/>
                <a:cs typeface="Arial" panose="020B0604020202020204" pitchFamily="34" charset="0"/>
              </a:rPr>
              <a:t> Respimat </a:t>
            </a:r>
            <a:r>
              <a:rPr lang="en-US" sz="1200" dirty="0" err="1">
                <a:latin typeface="+mj-lt"/>
                <a:cs typeface="Arial" panose="020B0604020202020204" pitchFamily="34" charset="0"/>
              </a:rPr>
              <a:t>chậm</a:t>
            </a:r>
            <a:r>
              <a:rPr lang="en-US" sz="1200" dirty="0">
                <a:latin typeface="+mj-lt"/>
                <a:cs typeface="Arial" panose="020B0604020202020204" pitchFamily="34" charset="0"/>
              </a:rPr>
              <a:t> </a:t>
            </a:r>
            <a:r>
              <a:rPr lang="en-US" sz="1200" dirty="0" err="1">
                <a:latin typeface="+mj-lt"/>
                <a:cs typeface="Arial" panose="020B0604020202020204" pitchFamily="34" charset="0"/>
              </a:rPr>
              <a:t>hơn</a:t>
            </a:r>
            <a:r>
              <a:rPr lang="en-US" sz="1200" dirty="0">
                <a:latin typeface="+mj-lt"/>
                <a:cs typeface="Arial" panose="020B0604020202020204" pitchFamily="34" charset="0"/>
              </a:rPr>
              <a:t> </a:t>
            </a:r>
            <a:r>
              <a:rPr lang="en-US" sz="1200" dirty="0" err="1">
                <a:latin typeface="+mj-lt"/>
                <a:cs typeface="Arial" panose="020B0604020202020204" pitchFamily="34" charset="0"/>
              </a:rPr>
              <a:t>pMDI</a:t>
            </a:r>
            <a:r>
              <a:rPr lang="en-US" sz="1200" dirty="0">
                <a:latin typeface="+mj-lt"/>
                <a:cs typeface="Arial" panose="020B0604020202020204" pitchFamily="34" charset="0"/>
              </a:rPr>
              <a:t> </a:t>
            </a:r>
            <a:r>
              <a:rPr lang="en-US" sz="1200" dirty="0" err="1">
                <a:latin typeface="+mj-lt"/>
                <a:cs typeface="Arial" panose="020B0604020202020204" pitchFamily="34" charset="0"/>
              </a:rPr>
              <a:t>đồng</a:t>
            </a:r>
            <a:r>
              <a:rPr lang="en-US" sz="1200" dirty="0">
                <a:latin typeface="+mj-lt"/>
                <a:cs typeface="Arial" panose="020B0604020202020204" pitchFamily="34" charset="0"/>
              </a:rPr>
              <a:t> </a:t>
            </a:r>
            <a:r>
              <a:rPr lang="en-US" sz="1200" dirty="0" err="1">
                <a:latin typeface="+mj-lt"/>
                <a:cs typeface="Arial" panose="020B0604020202020204" pitchFamily="34" charset="0"/>
              </a:rPr>
              <a:t>thời</a:t>
            </a:r>
            <a:r>
              <a:rPr lang="en-US" sz="1200" dirty="0">
                <a:latin typeface="+mj-lt"/>
                <a:cs typeface="Arial" panose="020B0604020202020204" pitchFamily="34" charset="0"/>
              </a:rPr>
              <a:t> </a:t>
            </a:r>
            <a:r>
              <a:rPr lang="en-US" sz="1200" dirty="0" err="1">
                <a:latin typeface="+mj-lt"/>
                <a:cs typeface="Arial" panose="020B0604020202020204" pitchFamily="34" charset="0"/>
              </a:rPr>
              <a:t>thời</a:t>
            </a:r>
            <a:r>
              <a:rPr lang="en-US" sz="1200" dirty="0">
                <a:latin typeface="+mj-lt"/>
                <a:cs typeface="Arial" panose="020B0604020202020204" pitchFamily="34" charset="0"/>
              </a:rPr>
              <a:t> </a:t>
            </a:r>
            <a:r>
              <a:rPr lang="en-US" sz="1200" dirty="0" err="1">
                <a:latin typeface="+mj-lt"/>
                <a:cs typeface="Arial" panose="020B0604020202020204" pitchFamily="34" charset="0"/>
              </a:rPr>
              <a:t>gian</a:t>
            </a:r>
            <a:r>
              <a:rPr lang="en-US" sz="1200" dirty="0">
                <a:latin typeface="+mj-lt"/>
                <a:cs typeface="Arial" panose="020B0604020202020204" pitchFamily="34" charset="0"/>
              </a:rPr>
              <a:t> </a:t>
            </a:r>
            <a:r>
              <a:rPr lang="en-US" sz="1200" dirty="0" err="1">
                <a:latin typeface="+mj-lt"/>
                <a:cs typeface="Arial" panose="020B0604020202020204" pitchFamily="34" charset="0"/>
              </a:rPr>
              <a:t>tồn</a:t>
            </a:r>
            <a:r>
              <a:rPr lang="en-US" sz="1200" dirty="0">
                <a:latin typeface="+mj-lt"/>
                <a:cs typeface="Arial" panose="020B0604020202020204" pitchFamily="34" charset="0"/>
              </a:rPr>
              <a:t> </a:t>
            </a:r>
            <a:r>
              <a:rPr lang="en-US" sz="1200" dirty="0" err="1">
                <a:latin typeface="+mj-lt"/>
                <a:cs typeface="Arial" panose="020B0604020202020204" pitchFamily="34" charset="0"/>
              </a:rPr>
              <a:t>tại</a:t>
            </a:r>
            <a:r>
              <a:rPr lang="en-US" sz="1200" dirty="0">
                <a:latin typeface="+mj-lt"/>
                <a:cs typeface="Arial" panose="020B0604020202020204" pitchFamily="34" charset="0"/>
              </a:rPr>
              <a:t> </a:t>
            </a:r>
            <a:r>
              <a:rPr lang="en-US" sz="1200" dirty="0" err="1">
                <a:latin typeface="+mj-lt"/>
                <a:cs typeface="Arial" panose="020B0604020202020204" pitchFamily="34" charset="0"/>
              </a:rPr>
              <a:t>khí</a:t>
            </a:r>
            <a:r>
              <a:rPr lang="en-US" sz="1200" dirty="0">
                <a:latin typeface="+mj-lt"/>
                <a:cs typeface="Arial" panose="020B0604020202020204" pitchFamily="34" charset="0"/>
              </a:rPr>
              <a:t> dung </a:t>
            </a:r>
            <a:r>
              <a:rPr lang="en-US" sz="1200" dirty="0" err="1">
                <a:latin typeface="+mj-lt"/>
                <a:cs typeface="Arial" panose="020B0604020202020204" pitchFamily="34" charset="0"/>
              </a:rPr>
              <a:t>của</a:t>
            </a:r>
            <a:r>
              <a:rPr lang="en-US" sz="1200" dirty="0">
                <a:latin typeface="+mj-lt"/>
                <a:cs typeface="Arial" panose="020B0604020202020204" pitchFamily="34" charset="0"/>
              </a:rPr>
              <a:t> Respimat </a:t>
            </a:r>
            <a:r>
              <a:rPr lang="en-US" sz="1200" dirty="0" err="1">
                <a:latin typeface="+mj-lt"/>
                <a:cs typeface="Arial" panose="020B0604020202020204" pitchFamily="34" charset="0"/>
              </a:rPr>
              <a:t>lâu</a:t>
            </a:r>
            <a:r>
              <a:rPr lang="en-US" sz="1200" dirty="0">
                <a:latin typeface="+mj-lt"/>
                <a:cs typeface="Arial" panose="020B0604020202020204" pitchFamily="34" charset="0"/>
              </a:rPr>
              <a:t> </a:t>
            </a:r>
            <a:r>
              <a:rPr lang="en-US" sz="1200" dirty="0" err="1">
                <a:latin typeface="+mj-lt"/>
                <a:cs typeface="Arial" panose="020B0604020202020204" pitchFamily="34" charset="0"/>
              </a:rPr>
              <a:t>hơn</a:t>
            </a:r>
            <a:r>
              <a:rPr lang="en-US" sz="1200" dirty="0">
                <a:latin typeface="+mj-lt"/>
                <a:cs typeface="Arial" panose="020B0604020202020204" pitchFamily="34" charset="0"/>
              </a:rPr>
              <a:t> </a:t>
            </a:r>
            <a:r>
              <a:rPr lang="en-US" sz="1200" dirty="0" err="1">
                <a:latin typeface="+mj-lt"/>
                <a:cs typeface="Arial" panose="020B0604020202020204" pitchFamily="34" charset="0"/>
              </a:rPr>
              <a:t>pMDI</a:t>
            </a:r>
            <a:r>
              <a:rPr lang="en-US" sz="1200" dirty="0">
                <a:latin typeface="+mj-lt"/>
                <a:cs typeface="Arial" panose="020B0604020202020204" pitchFamily="34" charset="0"/>
              </a:rPr>
              <a:t>, qua </a:t>
            </a:r>
            <a:r>
              <a:rPr lang="en-US" sz="1200" dirty="0" err="1">
                <a:latin typeface="+mj-lt"/>
                <a:cs typeface="Arial" panose="020B0604020202020204" pitchFamily="34" charset="0"/>
              </a:rPr>
              <a:t>đó</a:t>
            </a:r>
            <a:r>
              <a:rPr lang="en-US" sz="1200" dirty="0">
                <a:latin typeface="+mj-lt"/>
                <a:cs typeface="Arial" panose="020B0604020202020204" pitchFamily="34" charset="0"/>
              </a:rPr>
              <a:t> </a:t>
            </a:r>
            <a:r>
              <a:rPr lang="en-US" sz="1200" dirty="0" err="1">
                <a:latin typeface="+mj-lt"/>
                <a:cs typeface="Arial" panose="020B0604020202020204" pitchFamily="34" charset="0"/>
              </a:rPr>
              <a:t>giúp</a:t>
            </a:r>
            <a:r>
              <a:rPr lang="en-US" sz="1200" dirty="0">
                <a:latin typeface="+mj-lt"/>
                <a:cs typeface="Arial" panose="020B0604020202020204" pitchFamily="34" charset="0"/>
              </a:rPr>
              <a:t> BN </a:t>
            </a:r>
            <a:r>
              <a:rPr lang="en-US" sz="1200" dirty="0" err="1">
                <a:latin typeface="+mj-lt"/>
                <a:cs typeface="Arial" panose="020B0604020202020204" pitchFamily="34" charset="0"/>
              </a:rPr>
              <a:t>dễ</a:t>
            </a:r>
            <a:r>
              <a:rPr lang="en-US" sz="1200" dirty="0">
                <a:latin typeface="+mj-lt"/>
                <a:cs typeface="Arial" panose="020B0604020202020204" pitchFamily="34" charset="0"/>
              </a:rPr>
              <a:t> </a:t>
            </a:r>
            <a:r>
              <a:rPr lang="en-US" sz="1200" dirty="0" err="1">
                <a:latin typeface="+mj-lt"/>
                <a:cs typeface="Arial" panose="020B0604020202020204" pitchFamily="34" charset="0"/>
              </a:rPr>
              <a:t>phối</a:t>
            </a:r>
            <a:r>
              <a:rPr lang="en-US" sz="1200" dirty="0">
                <a:latin typeface="+mj-lt"/>
                <a:cs typeface="Arial" panose="020B0604020202020204" pitchFamily="34" charset="0"/>
              </a:rPr>
              <a:t> </a:t>
            </a:r>
            <a:r>
              <a:rPr lang="en-US" sz="1200" dirty="0" err="1">
                <a:latin typeface="+mj-lt"/>
                <a:cs typeface="Arial" panose="020B0604020202020204" pitchFamily="34" charset="0"/>
              </a:rPr>
              <a:t>hợp</a:t>
            </a:r>
            <a:r>
              <a:rPr lang="en-US" sz="1200" dirty="0">
                <a:latin typeface="+mj-lt"/>
                <a:cs typeface="Arial" panose="020B0604020202020204" pitchFamily="34" charset="0"/>
              </a:rPr>
              <a:t> </a:t>
            </a:r>
            <a:r>
              <a:rPr lang="en-US" sz="1200" dirty="0" err="1">
                <a:latin typeface="+mj-lt"/>
                <a:cs typeface="Arial" panose="020B0604020202020204" pitchFamily="34" charset="0"/>
              </a:rPr>
              <a:t>thao</a:t>
            </a:r>
            <a:r>
              <a:rPr lang="en-US" sz="1200" dirty="0">
                <a:latin typeface="+mj-lt"/>
                <a:cs typeface="Arial" panose="020B0604020202020204" pitchFamily="34" charset="0"/>
              </a:rPr>
              <a:t> </a:t>
            </a:r>
            <a:r>
              <a:rPr lang="en-US" sz="1200" dirty="0" err="1">
                <a:latin typeface="+mj-lt"/>
                <a:cs typeface="Arial" panose="020B0604020202020204" pitchFamily="34" charset="0"/>
              </a:rPr>
              <a:t>tác</a:t>
            </a:r>
            <a:r>
              <a:rPr lang="en-US" sz="1200" dirty="0">
                <a:latin typeface="+mj-lt"/>
                <a:cs typeface="Arial" panose="020B0604020202020204" pitchFamily="34" charset="0"/>
              </a:rPr>
              <a:t> </a:t>
            </a:r>
            <a:r>
              <a:rPr lang="en-US" sz="1200" dirty="0" err="1">
                <a:latin typeface="+mj-lt"/>
                <a:cs typeface="Arial" panose="020B0604020202020204" pitchFamily="34" charset="0"/>
              </a:rPr>
              <a:t>hơn</a:t>
            </a:r>
            <a:endParaRPr lang="en-US" sz="1200" dirty="0">
              <a:latin typeface="+mj-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latin typeface="+mj-lt"/>
                <a:cs typeface="Arial" panose="020B0604020202020204" pitchFamily="34" charset="0"/>
              </a:rPr>
              <a:t>* </a:t>
            </a:r>
            <a:r>
              <a:rPr lang="en-US" sz="1200" dirty="0" err="1">
                <a:latin typeface="+mj-lt"/>
                <a:cs typeface="Arial" panose="020B0604020202020204" pitchFamily="34" charset="0"/>
              </a:rPr>
              <a:t>Ngoài</a:t>
            </a:r>
            <a:r>
              <a:rPr lang="en-US" sz="1200" dirty="0">
                <a:latin typeface="+mj-lt"/>
                <a:cs typeface="Arial" panose="020B0604020202020204" pitchFamily="34" charset="0"/>
              </a:rPr>
              <a:t> ra </a:t>
            </a:r>
            <a:r>
              <a:rPr lang="en-US" sz="1200" dirty="0" err="1">
                <a:latin typeface="+mj-lt"/>
                <a:cs typeface="Arial" panose="020B0604020202020204" pitchFamily="34" charset="0"/>
              </a:rPr>
              <a:t>còn</a:t>
            </a:r>
            <a:r>
              <a:rPr lang="en-US" sz="1200" dirty="0">
                <a:latin typeface="+mj-lt"/>
                <a:cs typeface="Arial" panose="020B0604020202020204" pitchFamily="34" charset="0"/>
              </a:rPr>
              <a:t> </a:t>
            </a:r>
            <a:r>
              <a:rPr lang="en-US" sz="1200" dirty="0" err="1">
                <a:latin typeface="+mj-lt"/>
                <a:cs typeface="Arial" panose="020B0604020202020204" pitchFamily="34" charset="0"/>
              </a:rPr>
              <a:t>một</a:t>
            </a:r>
            <a:r>
              <a:rPr lang="en-US" sz="1200" dirty="0">
                <a:latin typeface="+mj-lt"/>
                <a:cs typeface="Arial" panose="020B0604020202020204" pitchFamily="34" charset="0"/>
              </a:rPr>
              <a:t> </a:t>
            </a:r>
            <a:r>
              <a:rPr lang="en-US" sz="1200" dirty="0" err="1">
                <a:latin typeface="+mj-lt"/>
                <a:cs typeface="Arial" panose="020B0604020202020204" pitchFamily="34" charset="0"/>
              </a:rPr>
              <a:t>đặc</a:t>
            </a:r>
            <a:r>
              <a:rPr lang="en-US" sz="1200" dirty="0">
                <a:latin typeface="+mj-lt"/>
                <a:cs typeface="Arial" panose="020B0604020202020204" pitchFamily="34" charset="0"/>
              </a:rPr>
              <a:t> </a:t>
            </a:r>
            <a:r>
              <a:rPr lang="en-US" sz="1200" dirty="0" err="1">
                <a:latin typeface="+mj-lt"/>
                <a:cs typeface="Arial" panose="020B0604020202020204" pitchFamily="34" charset="0"/>
              </a:rPr>
              <a:t>tính</a:t>
            </a:r>
            <a:r>
              <a:rPr lang="en-US" sz="1200" dirty="0">
                <a:latin typeface="+mj-lt"/>
                <a:cs typeface="Arial" panose="020B0604020202020204" pitchFamily="34" charset="0"/>
              </a:rPr>
              <a:t> </a:t>
            </a:r>
            <a:r>
              <a:rPr lang="en-US" sz="1200" dirty="0" err="1">
                <a:latin typeface="+mj-lt"/>
                <a:cs typeface="Arial" panose="020B0604020202020204" pitchFamily="34" charset="0"/>
              </a:rPr>
              <a:t>khác</a:t>
            </a:r>
            <a:r>
              <a:rPr lang="en-US" sz="1200" dirty="0">
                <a:latin typeface="+mj-lt"/>
                <a:cs typeface="Arial" panose="020B0604020202020204" pitchFamily="34" charset="0"/>
              </a:rPr>
              <a:t> </a:t>
            </a:r>
            <a:r>
              <a:rPr lang="en-US" sz="1200" dirty="0" err="1">
                <a:latin typeface="+mj-lt"/>
                <a:cs typeface="Arial" panose="020B0604020202020204" pitchFamily="34" charset="0"/>
              </a:rPr>
              <a:t>biệt</a:t>
            </a:r>
            <a:r>
              <a:rPr lang="en-US" sz="1200" dirty="0">
                <a:latin typeface="+mj-lt"/>
                <a:cs typeface="Arial" panose="020B0604020202020204" pitchFamily="34" charset="0"/>
              </a:rPr>
              <a:t> </a:t>
            </a:r>
            <a:r>
              <a:rPr lang="en-US" sz="1200" dirty="0" err="1">
                <a:latin typeface="+mj-lt"/>
                <a:cs typeface="Arial" panose="020B0604020202020204" pitchFamily="34" charset="0"/>
              </a:rPr>
              <a:t>giữa</a:t>
            </a:r>
            <a:r>
              <a:rPr lang="en-US" sz="1200" dirty="0">
                <a:latin typeface="+mj-lt"/>
                <a:cs typeface="Arial" panose="020B0604020202020204" pitchFamily="34" charset="0"/>
              </a:rPr>
              <a:t> </a:t>
            </a:r>
            <a:r>
              <a:rPr lang="en-US" sz="1200" dirty="0" err="1">
                <a:latin typeface="+mj-lt"/>
                <a:cs typeface="Arial" panose="020B0604020202020204" pitchFamily="34" charset="0"/>
              </a:rPr>
              <a:t>mỗi</a:t>
            </a:r>
            <a:r>
              <a:rPr lang="en-US" sz="1200" dirty="0">
                <a:latin typeface="+mj-lt"/>
                <a:cs typeface="Arial" panose="020B0604020202020204" pitchFamily="34" charset="0"/>
              </a:rPr>
              <a:t> </a:t>
            </a:r>
            <a:r>
              <a:rPr lang="en-US" sz="1200" dirty="0" err="1">
                <a:latin typeface="+mj-lt"/>
                <a:cs typeface="Arial" panose="020B0604020202020204" pitchFamily="34" charset="0"/>
              </a:rPr>
              <a:t>loại</a:t>
            </a:r>
            <a:r>
              <a:rPr lang="en-US" sz="1200" dirty="0">
                <a:latin typeface="+mj-lt"/>
                <a:cs typeface="Arial" panose="020B0604020202020204" pitchFamily="34" charset="0"/>
              </a:rPr>
              <a:t> </a:t>
            </a:r>
            <a:r>
              <a:rPr lang="en-US" sz="1200" dirty="0" err="1">
                <a:latin typeface="+mj-lt"/>
                <a:cs typeface="Arial" panose="020B0604020202020204" pitchFamily="34" charset="0"/>
              </a:rPr>
              <a:t>dụng</a:t>
            </a:r>
            <a:r>
              <a:rPr lang="en-US" sz="1200" dirty="0">
                <a:latin typeface="+mj-lt"/>
                <a:cs typeface="Arial" panose="020B0604020202020204" pitchFamily="34" charset="0"/>
              </a:rPr>
              <a:t> </a:t>
            </a:r>
            <a:r>
              <a:rPr lang="en-US" sz="1200" dirty="0" err="1">
                <a:latin typeface="+mj-lt"/>
                <a:cs typeface="Arial" panose="020B0604020202020204" pitchFamily="34" charset="0"/>
              </a:rPr>
              <a:t>cụ</a:t>
            </a:r>
            <a:r>
              <a:rPr lang="en-US" sz="1200" dirty="0">
                <a:latin typeface="+mj-lt"/>
                <a:cs typeface="Arial" panose="020B0604020202020204" pitchFamily="34" charset="0"/>
              </a:rPr>
              <a:t> </a:t>
            </a:r>
            <a:r>
              <a:rPr lang="en-US" sz="1200" dirty="0" err="1">
                <a:latin typeface="+mj-lt"/>
                <a:cs typeface="Arial" panose="020B0604020202020204" pitchFamily="34" charset="0"/>
              </a:rPr>
              <a:t>hít</a:t>
            </a:r>
            <a:r>
              <a:rPr lang="en-US" sz="1200" dirty="0">
                <a:latin typeface="+mj-lt"/>
                <a:cs typeface="Arial" panose="020B0604020202020204" pitchFamily="34" charset="0"/>
              </a:rPr>
              <a:t> </a:t>
            </a:r>
            <a:r>
              <a:rPr lang="en-US" sz="1200" dirty="0" err="1">
                <a:latin typeface="+mj-lt"/>
                <a:cs typeface="Arial" panose="020B0604020202020204" pitchFamily="34" charset="0"/>
              </a:rPr>
              <a:t>đó</a:t>
            </a:r>
            <a:r>
              <a:rPr lang="en-US" sz="1200" dirty="0">
                <a:latin typeface="+mj-lt"/>
                <a:cs typeface="Arial" panose="020B0604020202020204" pitchFamily="34" charset="0"/>
              </a:rPr>
              <a:t> </a:t>
            </a:r>
            <a:r>
              <a:rPr lang="en-US" sz="1200" dirty="0" err="1">
                <a:latin typeface="+mj-lt"/>
                <a:cs typeface="Arial" panose="020B0604020202020204" pitchFamily="34" charset="0"/>
              </a:rPr>
              <a:t>là</a:t>
            </a:r>
            <a:r>
              <a:rPr lang="en-US" sz="1200" dirty="0">
                <a:latin typeface="+mj-lt"/>
                <a:cs typeface="Arial" panose="020B0604020202020204" pitchFamily="34" charset="0"/>
              </a:rPr>
              <a:t> </a:t>
            </a:r>
            <a:r>
              <a:rPr lang="en-US" sz="1200" dirty="0" err="1">
                <a:latin typeface="+mj-lt"/>
                <a:cs typeface="Arial" panose="020B0604020202020204" pitchFamily="34" charset="0"/>
              </a:rPr>
              <a:t>kháng</a:t>
            </a:r>
            <a:r>
              <a:rPr lang="en-US" sz="1200" dirty="0">
                <a:latin typeface="+mj-lt"/>
                <a:cs typeface="Arial" panose="020B0604020202020204" pitchFamily="34" charset="0"/>
              </a:rPr>
              <a:t> </a:t>
            </a:r>
            <a:r>
              <a:rPr lang="en-US" sz="1200" dirty="0" err="1">
                <a:latin typeface="+mj-lt"/>
                <a:cs typeface="Arial" panose="020B0604020202020204" pitchFamily="34" charset="0"/>
              </a:rPr>
              <a:t>lực</a:t>
            </a:r>
            <a:r>
              <a:rPr lang="en-US" sz="1200" dirty="0">
                <a:latin typeface="+mj-lt"/>
                <a:cs typeface="Arial" panose="020B0604020202020204" pitchFamily="34" charset="0"/>
              </a:rPr>
              <a:t> </a:t>
            </a:r>
            <a:r>
              <a:rPr lang="en-US" sz="1200" dirty="0" err="1">
                <a:latin typeface="+mj-lt"/>
                <a:cs typeface="Arial" panose="020B0604020202020204" pitchFamily="34" charset="0"/>
              </a:rPr>
              <a:t>bên</a:t>
            </a:r>
            <a:r>
              <a:rPr lang="en-US" sz="1200" dirty="0">
                <a:latin typeface="+mj-lt"/>
                <a:cs typeface="Arial" panose="020B0604020202020204" pitchFamily="34" charset="0"/>
              </a:rPr>
              <a:t> </a:t>
            </a:r>
            <a:r>
              <a:rPr lang="en-US" sz="1200" dirty="0" err="1">
                <a:latin typeface="+mj-lt"/>
                <a:cs typeface="Arial" panose="020B0604020202020204" pitchFamily="34" charset="0"/>
              </a:rPr>
              <a:t>trong</a:t>
            </a:r>
            <a:r>
              <a:rPr lang="en-US" sz="1200" dirty="0">
                <a:latin typeface="+mj-lt"/>
                <a:cs typeface="Arial" panose="020B0604020202020204" pitchFamily="34" charset="0"/>
              </a:rPr>
              <a:t> </a:t>
            </a:r>
            <a:r>
              <a:rPr lang="en-US" sz="1200" dirty="0" err="1">
                <a:latin typeface="+mj-lt"/>
                <a:cs typeface="Arial" panose="020B0604020202020204" pitchFamily="34" charset="0"/>
              </a:rPr>
              <a:t>dụng</a:t>
            </a:r>
            <a:r>
              <a:rPr lang="en-US" sz="1200" dirty="0">
                <a:latin typeface="+mj-lt"/>
                <a:cs typeface="Arial" panose="020B0604020202020204" pitchFamily="34" charset="0"/>
              </a:rPr>
              <a:t> </a:t>
            </a:r>
            <a:r>
              <a:rPr lang="en-US" sz="1200" dirty="0" err="1">
                <a:latin typeface="+mj-lt"/>
                <a:cs typeface="Arial" panose="020B0604020202020204" pitchFamily="34" charset="0"/>
              </a:rPr>
              <a:t>cụ</a:t>
            </a:r>
            <a:r>
              <a:rPr lang="en-US" sz="1200" dirty="0">
                <a:latin typeface="+mj-lt"/>
                <a:cs typeface="Arial" panose="020B0604020202020204" pitchFamily="34" charset="0"/>
              </a:rPr>
              <a:t>. </a:t>
            </a:r>
            <a:r>
              <a:rPr lang="en-US" sz="1200" dirty="0" err="1">
                <a:latin typeface="+mj-lt"/>
                <a:cs typeface="Arial" panose="020B0604020202020204" pitchFamily="34" charset="0"/>
              </a:rPr>
              <a:t>Có</a:t>
            </a:r>
            <a:r>
              <a:rPr lang="en-US" sz="1200" dirty="0">
                <a:latin typeface="+mj-lt"/>
                <a:cs typeface="Arial" panose="020B0604020202020204" pitchFamily="34" charset="0"/>
              </a:rPr>
              <a:t> </a:t>
            </a:r>
            <a:r>
              <a:rPr lang="en-US" sz="1200" dirty="0" err="1">
                <a:latin typeface="+mj-lt"/>
                <a:cs typeface="Arial" panose="020B0604020202020204" pitchFamily="34" charset="0"/>
              </a:rPr>
              <a:t>thể</a:t>
            </a:r>
            <a:r>
              <a:rPr lang="en-US" sz="1200" dirty="0">
                <a:latin typeface="+mj-lt"/>
                <a:cs typeface="Arial" panose="020B0604020202020204" pitchFamily="34" charset="0"/>
              </a:rPr>
              <a:t> </a:t>
            </a:r>
            <a:r>
              <a:rPr lang="en-US" sz="1200" dirty="0" err="1">
                <a:latin typeface="+mj-lt"/>
                <a:cs typeface="Arial" panose="020B0604020202020204" pitchFamily="34" charset="0"/>
              </a:rPr>
              <a:t>thấy</a:t>
            </a:r>
            <a:r>
              <a:rPr lang="en-US" sz="1200" dirty="0">
                <a:latin typeface="+mj-lt"/>
                <a:cs typeface="Arial" panose="020B0604020202020204" pitchFamily="34" charset="0"/>
              </a:rPr>
              <a:t>, DPI </a:t>
            </a:r>
            <a:r>
              <a:rPr lang="en-US" sz="1200" dirty="0" err="1">
                <a:latin typeface="+mj-lt"/>
                <a:cs typeface="Arial" panose="020B0604020202020204" pitchFamily="34" charset="0"/>
              </a:rPr>
              <a:t>có</a:t>
            </a:r>
            <a:r>
              <a:rPr lang="en-US" sz="1200" dirty="0">
                <a:latin typeface="+mj-lt"/>
                <a:cs typeface="Arial" panose="020B0604020202020204" pitchFamily="34" charset="0"/>
              </a:rPr>
              <a:t> </a:t>
            </a:r>
            <a:r>
              <a:rPr lang="en-US" sz="1200" dirty="0" err="1">
                <a:latin typeface="+mj-lt"/>
                <a:cs typeface="Arial" panose="020B0604020202020204" pitchFamily="34" charset="0"/>
              </a:rPr>
              <a:t>kháng</a:t>
            </a:r>
            <a:r>
              <a:rPr lang="en-US" sz="1200" dirty="0">
                <a:latin typeface="+mj-lt"/>
                <a:cs typeface="Arial" panose="020B0604020202020204" pitchFamily="34" charset="0"/>
              </a:rPr>
              <a:t> </a:t>
            </a:r>
            <a:r>
              <a:rPr lang="en-US" sz="1200" dirty="0" err="1">
                <a:latin typeface="+mj-lt"/>
                <a:cs typeface="Arial" panose="020B0604020202020204" pitchFamily="34" charset="0"/>
              </a:rPr>
              <a:t>lực</a:t>
            </a:r>
            <a:r>
              <a:rPr lang="en-US" sz="1200" dirty="0">
                <a:latin typeface="+mj-lt"/>
                <a:cs typeface="Arial" panose="020B0604020202020204" pitchFamily="34" charset="0"/>
              </a:rPr>
              <a:t> </a:t>
            </a:r>
            <a:r>
              <a:rPr lang="en-US" sz="1200" dirty="0" err="1">
                <a:latin typeface="+mj-lt"/>
                <a:cs typeface="Arial" panose="020B0604020202020204" pitchFamily="34" charset="0"/>
              </a:rPr>
              <a:t>cao</a:t>
            </a:r>
            <a:r>
              <a:rPr lang="en-US" sz="1200" dirty="0">
                <a:latin typeface="+mj-lt"/>
                <a:cs typeface="Arial" panose="020B0604020202020204" pitchFamily="34" charset="0"/>
              </a:rPr>
              <a:t> </a:t>
            </a:r>
            <a:r>
              <a:rPr lang="en-US" sz="1200" dirty="0" err="1">
                <a:latin typeface="+mj-lt"/>
                <a:cs typeface="Arial" panose="020B0604020202020204" pitchFamily="34" charset="0"/>
              </a:rPr>
              <a:t>hơn</a:t>
            </a:r>
            <a:r>
              <a:rPr lang="en-US" sz="1200" dirty="0">
                <a:latin typeface="+mj-lt"/>
                <a:cs typeface="Arial" panose="020B0604020202020204" pitchFamily="34" charset="0"/>
              </a:rPr>
              <a:t> </a:t>
            </a:r>
            <a:r>
              <a:rPr lang="en-US" sz="1200" dirty="0" err="1">
                <a:latin typeface="+mj-lt"/>
                <a:cs typeface="Arial" panose="020B0604020202020204" pitchFamily="34" charset="0"/>
              </a:rPr>
              <a:t>pMDI</a:t>
            </a:r>
            <a:r>
              <a:rPr lang="en-US" sz="1200" dirty="0">
                <a:latin typeface="+mj-lt"/>
                <a:cs typeface="Arial" panose="020B0604020202020204" pitchFamily="34" charset="0"/>
              </a:rPr>
              <a:t> </a:t>
            </a:r>
            <a:r>
              <a:rPr lang="en-US" sz="1200" dirty="0" err="1">
                <a:latin typeface="+mj-lt"/>
                <a:cs typeface="Arial" panose="020B0604020202020204" pitchFamily="34" charset="0"/>
              </a:rPr>
              <a:t>và</a:t>
            </a:r>
            <a:r>
              <a:rPr lang="en-US" sz="1200" dirty="0">
                <a:latin typeface="+mj-lt"/>
                <a:cs typeface="Arial" panose="020B0604020202020204" pitchFamily="34" charset="0"/>
              </a:rPr>
              <a:t> Respimat</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159</a:t>
            </a:fld>
            <a:endParaRPr lang="en-US"/>
          </a:p>
        </p:txBody>
      </p:sp>
    </p:spTree>
    <p:extLst>
      <p:ext uri="{BB962C8B-B14F-4D97-AF65-F5344CB8AC3E}">
        <p14:creationId xmlns:p14="http://schemas.microsoft.com/office/powerpoint/2010/main" val="1403391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Ở </a:t>
            </a:r>
            <a:r>
              <a:rPr lang="en-US" dirty="0" err="1"/>
              <a:t>phần</a:t>
            </a:r>
            <a:r>
              <a:rPr lang="en-US" dirty="0"/>
              <a:t> </a:t>
            </a:r>
            <a:r>
              <a:rPr lang="en-US" dirty="0" err="1"/>
              <a:t>thứ</a:t>
            </a:r>
            <a:r>
              <a:rPr lang="en-US" dirty="0"/>
              <a:t> 3, </a:t>
            </a:r>
            <a:r>
              <a:rPr lang="en-US" dirty="0" err="1"/>
              <a:t>em</a:t>
            </a:r>
            <a:r>
              <a:rPr lang="en-US" dirty="0"/>
              <a:t> </a:t>
            </a:r>
            <a:r>
              <a:rPr lang="en-US" dirty="0" err="1"/>
              <a:t>xin</a:t>
            </a:r>
            <a:r>
              <a:rPr lang="en-US" dirty="0"/>
              <a:t> </a:t>
            </a:r>
            <a:r>
              <a:rPr lang="en-US" dirty="0" err="1"/>
              <a:t>đề</a:t>
            </a:r>
            <a:r>
              <a:rPr lang="en-US" dirty="0"/>
              <a:t> </a:t>
            </a:r>
            <a:r>
              <a:rPr lang="en-US" dirty="0" err="1"/>
              <a:t>cập</a:t>
            </a:r>
            <a:r>
              <a:rPr lang="en-US" dirty="0"/>
              <a:t> </a:t>
            </a:r>
            <a:r>
              <a:rPr lang="en-US" dirty="0" err="1"/>
              <a:t>đến</a:t>
            </a:r>
            <a:r>
              <a:rPr lang="en-US" dirty="0"/>
              <a:t> </a:t>
            </a:r>
            <a:r>
              <a:rPr lang="en-US" dirty="0" err="1"/>
              <a:t>yếu</a:t>
            </a:r>
            <a:r>
              <a:rPr lang="en-US" dirty="0"/>
              <a:t> </a:t>
            </a:r>
            <a:r>
              <a:rPr lang="en-US" dirty="0" err="1"/>
              <a:t>tố</a:t>
            </a:r>
            <a:r>
              <a:rPr lang="en-US" dirty="0"/>
              <a:t> </a:t>
            </a:r>
            <a:r>
              <a:rPr lang="en-US" dirty="0" err="1"/>
              <a:t>kháng</a:t>
            </a:r>
            <a:r>
              <a:rPr lang="en-US" dirty="0"/>
              <a:t> </a:t>
            </a:r>
            <a:r>
              <a:rPr lang="en-US" dirty="0" err="1"/>
              <a:t>lực</a:t>
            </a:r>
            <a:r>
              <a:rPr lang="en-US" dirty="0"/>
              <a:t> </a:t>
            </a:r>
            <a:r>
              <a:rPr lang="en-US" dirty="0" err="1"/>
              <a:t>của</a:t>
            </a:r>
            <a:r>
              <a:rPr lang="en-US" dirty="0"/>
              <a:t> </a:t>
            </a:r>
            <a:r>
              <a:rPr lang="en-US" dirty="0" err="1"/>
              <a:t>dụng</a:t>
            </a:r>
            <a:r>
              <a:rPr lang="en-US" dirty="0"/>
              <a:t> </a:t>
            </a:r>
            <a:r>
              <a:rPr lang="en-US" dirty="0" err="1"/>
              <a:t>cụ</a:t>
            </a:r>
            <a:r>
              <a:rPr lang="en-US" dirty="0"/>
              <a:t> </a:t>
            </a:r>
            <a:r>
              <a:rPr lang="en-US" dirty="0" err="1"/>
              <a:t>và</a:t>
            </a:r>
            <a:r>
              <a:rPr lang="en-US" dirty="0"/>
              <a:t> </a:t>
            </a:r>
            <a:r>
              <a:rPr lang="en-US" dirty="0" err="1"/>
              <a:t>khả</a:t>
            </a:r>
            <a:r>
              <a:rPr lang="en-US" dirty="0"/>
              <a:t> </a:t>
            </a:r>
            <a:r>
              <a:rPr lang="en-US" dirty="0" err="1"/>
              <a:t>năng</a:t>
            </a:r>
            <a:r>
              <a:rPr lang="en-US" dirty="0"/>
              <a:t> </a:t>
            </a:r>
            <a:r>
              <a:rPr lang="en-US" dirty="0" err="1"/>
              <a:t>hít</a:t>
            </a:r>
            <a:r>
              <a:rPr lang="en-US" dirty="0"/>
              <a:t> </a:t>
            </a:r>
            <a:r>
              <a:rPr lang="en-US" dirty="0" err="1"/>
              <a:t>của</a:t>
            </a:r>
            <a:r>
              <a:rPr lang="en-US" dirty="0"/>
              <a:t> BN</a:t>
            </a:r>
          </a:p>
        </p:txBody>
      </p:sp>
      <p:sp>
        <p:nvSpPr>
          <p:cNvPr id="4" name="Slide Number Placeholder 3"/>
          <p:cNvSpPr>
            <a:spLocks noGrp="1"/>
          </p:cNvSpPr>
          <p:nvPr>
            <p:ph type="sldNum" sz="quarter" idx="5"/>
          </p:nvPr>
        </p:nvSpPr>
        <p:spPr/>
        <p:txBody>
          <a:bodyPr/>
          <a:lstStyle/>
          <a:p>
            <a:fld id="{A7F8AAAC-707A-49FD-83E1-C91717BB0F9A}" type="slidenum">
              <a:rPr lang="en-US" smtClean="0"/>
              <a:t>160</a:t>
            </a:fld>
            <a:endParaRPr lang="en-US"/>
          </a:p>
        </p:txBody>
      </p:sp>
    </p:spTree>
    <p:extLst>
      <p:ext uri="{BB962C8B-B14F-4D97-AF65-F5344CB8AC3E}">
        <p14:creationId xmlns:p14="http://schemas.microsoft.com/office/powerpoint/2010/main" val="235244081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Khác</a:t>
            </a:r>
            <a:r>
              <a:rPr lang="en-US" dirty="0"/>
              <a:t> </a:t>
            </a:r>
            <a:r>
              <a:rPr lang="en-US" dirty="0" err="1"/>
              <a:t>với</a:t>
            </a:r>
            <a:r>
              <a:rPr lang="en-US" dirty="0"/>
              <a:t> </a:t>
            </a:r>
            <a:r>
              <a:rPr lang="en-US" dirty="0" err="1"/>
              <a:t>pMDI</a:t>
            </a:r>
            <a:r>
              <a:rPr lang="en-US" dirty="0"/>
              <a:t> </a:t>
            </a:r>
            <a:r>
              <a:rPr lang="en-US" dirty="0" err="1"/>
              <a:t>và</a:t>
            </a:r>
            <a:r>
              <a:rPr lang="en-US" dirty="0"/>
              <a:t> Respimat, DPI </a:t>
            </a:r>
            <a:r>
              <a:rPr lang="en-US" dirty="0" err="1"/>
              <a:t>cần</a:t>
            </a:r>
            <a:r>
              <a:rPr lang="en-US" dirty="0"/>
              <a:t> </a:t>
            </a:r>
            <a:r>
              <a:rPr kumimoji="0" lang="en-MY" sz="1200" i="0" u="none" strike="noStrike" kern="1200" cap="none" spc="0" normalizeH="0" baseline="0" noProof="0" dirty="0" err="1">
                <a:ln>
                  <a:noFill/>
                </a:ln>
                <a:effectLst/>
                <a:uLnTx/>
                <a:uFillTx/>
                <a:ea typeface="+mj-ea"/>
                <a:cs typeface="+mj-cs"/>
              </a:rPr>
              <a:t>bệnh</a:t>
            </a:r>
            <a:r>
              <a:rPr kumimoji="0" lang="en-MY" sz="1200" i="0" u="none" strike="noStrike" kern="1200" cap="none" spc="0" normalizeH="0" baseline="0" noProof="0" dirty="0">
                <a:ln>
                  <a:noFill/>
                </a:ln>
                <a:effectLst/>
                <a:uLnTx/>
                <a:uFillTx/>
                <a:ea typeface="+mj-ea"/>
                <a:cs typeface="+mj-cs"/>
              </a:rPr>
              <a:t> </a:t>
            </a:r>
            <a:r>
              <a:rPr kumimoji="0" lang="en-MY" sz="1200" i="0" u="none" strike="noStrike" kern="1200" cap="none" spc="0" normalizeH="0" baseline="0" noProof="0" dirty="0" err="1">
                <a:ln>
                  <a:noFill/>
                </a:ln>
                <a:effectLst/>
                <a:uLnTx/>
                <a:uFillTx/>
                <a:ea typeface="+mj-ea"/>
                <a:cs typeface="+mj-cs"/>
              </a:rPr>
              <a:t>nhân</a:t>
            </a:r>
            <a:r>
              <a:rPr kumimoji="0" lang="en-MY" sz="1200" i="0" u="none" strike="noStrike" kern="1200" cap="none" spc="0" normalizeH="0" baseline="0" noProof="0" dirty="0">
                <a:ln>
                  <a:noFill/>
                </a:ln>
                <a:effectLst/>
                <a:uLnTx/>
                <a:uFillTx/>
                <a:ea typeface="+mj-ea"/>
                <a:cs typeface="+mj-cs"/>
              </a:rPr>
              <a:t> </a:t>
            </a:r>
            <a:r>
              <a:rPr kumimoji="0" lang="en-MY" sz="1200" i="0" u="none" strike="noStrike" kern="1200" cap="none" spc="0" normalizeH="0" baseline="0" noProof="0" dirty="0" err="1">
                <a:ln>
                  <a:noFill/>
                </a:ln>
                <a:effectLst/>
                <a:uLnTx/>
                <a:uFillTx/>
                <a:ea typeface="+mj-ea"/>
                <a:cs typeface="+mj-cs"/>
              </a:rPr>
              <a:t>gắng</a:t>
            </a:r>
            <a:r>
              <a:rPr kumimoji="0" lang="en-MY" sz="1200" i="0" u="none" strike="noStrike" kern="1200" cap="none" spc="0" normalizeH="0" baseline="0" noProof="0" dirty="0">
                <a:ln>
                  <a:noFill/>
                </a:ln>
                <a:effectLst/>
                <a:uLnTx/>
                <a:uFillTx/>
                <a:ea typeface="+mj-ea"/>
                <a:cs typeface="+mj-cs"/>
              </a:rPr>
              <a:t> </a:t>
            </a:r>
            <a:r>
              <a:rPr kumimoji="0" lang="en-MY" sz="1200" i="0" u="none" strike="noStrike" kern="1200" cap="none" spc="0" normalizeH="0" baseline="0" noProof="0" dirty="0" err="1">
                <a:ln>
                  <a:noFill/>
                </a:ln>
                <a:effectLst/>
                <a:uLnTx/>
                <a:uFillTx/>
                <a:ea typeface="+mj-ea"/>
                <a:cs typeface="+mj-cs"/>
              </a:rPr>
              <a:t>sức</a:t>
            </a:r>
            <a:r>
              <a:rPr kumimoji="0" lang="en-MY" sz="1200" i="0" u="none" strike="noStrike" kern="1200" cap="none" spc="0" normalizeH="0" baseline="0" noProof="0" dirty="0">
                <a:ln>
                  <a:noFill/>
                </a:ln>
                <a:effectLst/>
                <a:uLnTx/>
                <a:uFillTx/>
                <a:ea typeface="+mj-ea"/>
                <a:cs typeface="+mj-cs"/>
              </a:rPr>
              <a:t> </a:t>
            </a:r>
            <a:r>
              <a:rPr kumimoji="0" lang="en-MY" sz="1200" i="0" u="none" strike="noStrike" kern="1200" cap="none" spc="0" normalizeH="0" baseline="0" noProof="0" dirty="0" err="1">
                <a:ln>
                  <a:noFill/>
                </a:ln>
                <a:effectLst/>
                <a:uLnTx/>
                <a:uFillTx/>
                <a:ea typeface="+mj-ea"/>
                <a:cs typeface="+mj-cs"/>
              </a:rPr>
              <a:t>hít</a:t>
            </a:r>
            <a:r>
              <a:rPr kumimoji="0" lang="en-MY" sz="1200" i="0" u="none" strike="noStrike" kern="1200" cap="none" spc="0" normalizeH="0" baseline="0" noProof="0" dirty="0">
                <a:ln>
                  <a:noFill/>
                </a:ln>
                <a:effectLst/>
                <a:uLnTx/>
                <a:uFillTx/>
                <a:ea typeface="+mj-ea"/>
                <a:cs typeface="+mj-cs"/>
              </a:rPr>
              <a:t> </a:t>
            </a:r>
            <a:r>
              <a:rPr kumimoji="0" lang="en-MY" sz="1200" i="0" u="none" strike="noStrike" kern="1200" cap="none" spc="0" normalizeH="0" baseline="0" noProof="0" dirty="0" err="1">
                <a:ln>
                  <a:noFill/>
                </a:ln>
                <a:effectLst/>
                <a:uLnTx/>
                <a:uFillTx/>
                <a:ea typeface="+mj-ea"/>
                <a:cs typeface="+mj-cs"/>
              </a:rPr>
              <a:t>để</a:t>
            </a:r>
            <a:r>
              <a:rPr kumimoji="0" lang="en-MY" sz="1200" i="0" u="none" strike="noStrike" kern="1200" cap="none" spc="0" normalizeH="0" baseline="0" noProof="0" dirty="0">
                <a:ln>
                  <a:noFill/>
                </a:ln>
                <a:effectLst/>
                <a:uLnTx/>
                <a:uFillTx/>
                <a:ea typeface="+mj-ea"/>
                <a:cs typeface="+mj-cs"/>
              </a:rPr>
              <a:t> </a:t>
            </a:r>
            <a:r>
              <a:rPr lang="en-GB" sz="1200" dirty="0" err="1">
                <a:cs typeface="Arial" panose="020B0604020202020204" pitchFamily="34" charset="0"/>
              </a:rPr>
              <a:t>tạo</a:t>
            </a:r>
            <a:r>
              <a:rPr lang="en-GB" sz="1200" dirty="0">
                <a:cs typeface="Arial" panose="020B0604020202020204" pitchFamily="34" charset="0"/>
              </a:rPr>
              <a:t> </a:t>
            </a:r>
            <a:r>
              <a:rPr lang="en-GB" sz="1200" dirty="0" err="1">
                <a:cs typeface="Arial" panose="020B0604020202020204" pitchFamily="34" charset="0"/>
              </a:rPr>
              <a:t>ra</a:t>
            </a:r>
            <a:r>
              <a:rPr lang="en-GB" sz="1200" dirty="0">
                <a:cs typeface="Arial" panose="020B0604020202020204" pitchFamily="34" charset="0"/>
              </a:rPr>
              <a:t> </a:t>
            </a:r>
            <a:r>
              <a:rPr lang="en-GB" sz="1200" dirty="0" err="1">
                <a:cs typeface="Arial" panose="020B0604020202020204" pitchFamily="34" charset="0"/>
              </a:rPr>
              <a:t>một</a:t>
            </a:r>
            <a:r>
              <a:rPr lang="en-GB" sz="1200" dirty="0">
                <a:cs typeface="Arial" panose="020B0604020202020204" pitchFamily="34" charset="0"/>
              </a:rPr>
              <a:t> </a:t>
            </a:r>
            <a:r>
              <a:rPr lang="en-GB" sz="1200" dirty="0" err="1">
                <a:cs typeface="Arial" panose="020B0604020202020204" pitchFamily="34" charset="0"/>
              </a:rPr>
              <a:t>lực</a:t>
            </a:r>
            <a:r>
              <a:rPr lang="en-GB" sz="1200" dirty="0">
                <a:cs typeface="Arial" panose="020B0604020202020204" pitchFamily="34" charset="0"/>
              </a:rPr>
              <a:t> </a:t>
            </a:r>
            <a:r>
              <a:rPr lang="en-GB" sz="1200" dirty="0" err="1">
                <a:cs typeface="Arial" panose="020B0604020202020204" pitchFamily="34" charset="0"/>
              </a:rPr>
              <a:t>hút</a:t>
            </a:r>
            <a:r>
              <a:rPr lang="en-GB" sz="1200" dirty="0">
                <a:cs typeface="Arial" panose="020B0604020202020204" pitchFamily="34" charset="0"/>
              </a:rPr>
              <a:t> </a:t>
            </a:r>
            <a:r>
              <a:rPr lang="en-GB" sz="1200" dirty="0" err="1">
                <a:cs typeface="Arial" panose="020B0604020202020204" pitchFamily="34" charset="0"/>
              </a:rPr>
              <a:t>vào</a:t>
            </a:r>
            <a:r>
              <a:rPr lang="en-GB" sz="1200" dirty="0">
                <a:cs typeface="Arial" panose="020B0604020202020204" pitchFamily="34" charset="0"/>
              </a:rPr>
              <a:t> </a:t>
            </a:r>
            <a:r>
              <a:rPr lang="en-GB" sz="1200" dirty="0" err="1">
                <a:cs typeface="Arial" panose="020B0604020202020204" pitchFamily="34" charset="0"/>
              </a:rPr>
              <a:t>đủ</a:t>
            </a:r>
            <a:r>
              <a:rPr lang="en-GB" sz="1200" dirty="0">
                <a:cs typeface="Arial" panose="020B0604020202020204" pitchFamily="34" charset="0"/>
              </a:rPr>
              <a:t> </a:t>
            </a:r>
            <a:r>
              <a:rPr lang="en-GB" sz="1200" dirty="0" err="1">
                <a:cs typeface="Arial" panose="020B0604020202020204" pitchFamily="34" charset="0"/>
              </a:rPr>
              <a:t>lớn</a:t>
            </a:r>
            <a:r>
              <a:rPr lang="en-GB" sz="1200" dirty="0">
                <a:cs typeface="Arial" panose="020B0604020202020204" pitchFamily="34" charset="0"/>
              </a:rPr>
              <a:t>, </a:t>
            </a:r>
            <a:r>
              <a:rPr lang="en-GB" sz="1200" dirty="0" err="1">
                <a:cs typeface="Arial" panose="020B0604020202020204" pitchFamily="34" charset="0"/>
              </a:rPr>
              <a:t>vượt</a:t>
            </a:r>
            <a:r>
              <a:rPr lang="en-GB" sz="1200" dirty="0">
                <a:cs typeface="Arial" panose="020B0604020202020204" pitchFamily="34" charset="0"/>
              </a:rPr>
              <a:t> qua </a:t>
            </a:r>
            <a:r>
              <a:rPr lang="en-GB" sz="1200" dirty="0" err="1">
                <a:cs typeface="Arial" panose="020B0604020202020204" pitchFamily="34" charset="0"/>
              </a:rPr>
              <a:t>kháng</a:t>
            </a:r>
            <a:r>
              <a:rPr lang="en-GB" sz="1200" dirty="0">
                <a:cs typeface="Arial" panose="020B0604020202020204" pitchFamily="34" charset="0"/>
              </a:rPr>
              <a:t> </a:t>
            </a:r>
            <a:r>
              <a:rPr lang="en-GB" sz="1200" dirty="0" err="1">
                <a:cs typeface="Arial" panose="020B0604020202020204" pitchFamily="34" charset="0"/>
              </a:rPr>
              <a:t>lực</a:t>
            </a:r>
            <a:r>
              <a:rPr lang="en-GB" sz="1200" dirty="0">
                <a:cs typeface="Arial" panose="020B0604020202020204" pitchFamily="34" charset="0"/>
              </a:rPr>
              <a:t> </a:t>
            </a:r>
            <a:r>
              <a:rPr lang="en-GB" sz="1200" dirty="0" err="1">
                <a:cs typeface="Arial" panose="020B0604020202020204" pitchFamily="34" charset="0"/>
              </a:rPr>
              <a:t>của</a:t>
            </a:r>
            <a:r>
              <a:rPr lang="en-GB" sz="1200" dirty="0">
                <a:cs typeface="Arial" panose="020B0604020202020204" pitchFamily="34" charset="0"/>
              </a:rPr>
              <a:t> DPI, </a:t>
            </a:r>
            <a:r>
              <a:rPr lang="en-GB" sz="1200" dirty="0" err="1">
                <a:cs typeface="Arial" panose="020B0604020202020204" pitchFamily="34" charset="0"/>
              </a:rPr>
              <a:t>và</a:t>
            </a:r>
            <a:r>
              <a:rPr lang="en-GB" sz="1200" dirty="0">
                <a:cs typeface="Arial" panose="020B0604020202020204" pitchFamily="34" charset="0"/>
              </a:rPr>
              <a:t> </a:t>
            </a:r>
            <a:r>
              <a:rPr lang="en-GB" sz="1200" dirty="0" err="1">
                <a:cs typeface="Arial" panose="020B0604020202020204" pitchFamily="34" charset="0"/>
              </a:rPr>
              <a:t>phân</a:t>
            </a:r>
            <a:r>
              <a:rPr lang="en-GB" sz="1200" dirty="0">
                <a:cs typeface="Arial" panose="020B0604020202020204" pitchFamily="34" charset="0"/>
              </a:rPr>
              <a:t> </a:t>
            </a:r>
            <a:r>
              <a:rPr lang="en-GB" sz="1200" dirty="0" err="1">
                <a:cs typeface="Arial" panose="020B0604020202020204" pitchFamily="34" charset="0"/>
              </a:rPr>
              <a:t>tách</a:t>
            </a:r>
            <a:r>
              <a:rPr lang="en-GB" sz="1200" dirty="0">
                <a:cs typeface="Arial" panose="020B0604020202020204" pitchFamily="34" charset="0"/>
              </a:rPr>
              <a:t> </a:t>
            </a:r>
            <a:r>
              <a:rPr lang="en-GB" sz="1200" dirty="0" err="1">
                <a:cs typeface="Arial" panose="020B0604020202020204" pitchFamily="34" charset="0"/>
              </a:rPr>
              <a:t>bột</a:t>
            </a:r>
            <a:r>
              <a:rPr lang="en-GB" sz="1200" dirty="0">
                <a:cs typeface="Arial" panose="020B0604020202020204" pitchFamily="34" charset="0"/>
              </a:rPr>
              <a:t> </a:t>
            </a:r>
            <a:r>
              <a:rPr lang="en-GB" sz="1200" dirty="0" err="1">
                <a:cs typeface="Arial" panose="020B0604020202020204" pitchFamily="34" charset="0"/>
              </a:rPr>
              <a:t>thuốc</a:t>
            </a:r>
            <a:r>
              <a:rPr lang="en-GB" sz="1200" dirty="0">
                <a:cs typeface="Arial" panose="020B0604020202020204" pitchFamily="34" charset="0"/>
              </a:rPr>
              <a:t> </a:t>
            </a:r>
            <a:r>
              <a:rPr lang="en-GB" sz="1200" dirty="0" err="1">
                <a:cs typeface="Arial" panose="020B0604020202020204" pitchFamily="34" charset="0"/>
              </a:rPr>
              <a:t>thành</a:t>
            </a:r>
            <a:r>
              <a:rPr lang="en-GB" sz="1200" dirty="0">
                <a:cs typeface="Arial" panose="020B0604020202020204" pitchFamily="34" charset="0"/>
              </a:rPr>
              <a:t> </a:t>
            </a:r>
            <a:r>
              <a:rPr lang="en-GB" sz="1200" dirty="0" err="1">
                <a:cs typeface="Arial" panose="020B0604020202020204" pitchFamily="34" charset="0"/>
              </a:rPr>
              <a:t>các</a:t>
            </a:r>
            <a:r>
              <a:rPr lang="en-GB" sz="1200" dirty="0">
                <a:cs typeface="Arial" panose="020B0604020202020204" pitchFamily="34" charset="0"/>
              </a:rPr>
              <a:t> </a:t>
            </a:r>
            <a:r>
              <a:rPr lang="en-GB" sz="1200" dirty="0" err="1">
                <a:cs typeface="Arial" panose="020B0604020202020204" pitchFamily="34" charset="0"/>
              </a:rPr>
              <a:t>hạt</a:t>
            </a:r>
            <a:r>
              <a:rPr lang="en-GB" sz="1200" dirty="0">
                <a:cs typeface="Arial" panose="020B0604020202020204" pitchFamily="34" charset="0"/>
              </a:rPr>
              <a:t> </a:t>
            </a:r>
            <a:r>
              <a:rPr lang="en-GB" sz="1200" dirty="0" err="1">
                <a:cs typeface="Arial" panose="020B0604020202020204" pitchFamily="34" charset="0"/>
              </a:rPr>
              <a:t>nhỏ</a:t>
            </a:r>
            <a:r>
              <a:rPr lang="en-GB" sz="1200" dirty="0">
                <a:cs typeface="Arial" panose="020B0604020202020204" pitchFamily="34" charset="0"/>
              </a:rPr>
              <a:t> </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161</a:t>
            </a:fld>
            <a:endParaRPr lang="en-US"/>
          </a:p>
        </p:txBody>
      </p:sp>
    </p:spTree>
    <p:extLst>
      <p:ext uri="{BB962C8B-B14F-4D97-AF65-F5344CB8AC3E}">
        <p14:creationId xmlns:p14="http://schemas.microsoft.com/office/powerpoint/2010/main" val="425433694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90659">
              <a:defRPr/>
            </a:pPr>
            <a:r>
              <a:rPr lang="en-US" dirty="0" err="1">
                <a:solidFill>
                  <a:schemeClr val="tx1">
                    <a:lumMod val="50000"/>
                  </a:schemeClr>
                </a:solidFill>
              </a:rPr>
              <a:t>Biểu</a:t>
            </a:r>
            <a:r>
              <a:rPr lang="en-US" dirty="0">
                <a:solidFill>
                  <a:schemeClr val="tx1">
                    <a:lumMod val="50000"/>
                  </a:schemeClr>
                </a:solidFill>
              </a:rPr>
              <a:t> </a:t>
            </a:r>
            <a:r>
              <a:rPr lang="en-US" dirty="0" err="1">
                <a:solidFill>
                  <a:schemeClr val="tx1">
                    <a:lumMod val="50000"/>
                  </a:schemeClr>
                </a:solidFill>
              </a:rPr>
              <a:t>đồ</a:t>
            </a:r>
            <a:r>
              <a:rPr lang="en-US" dirty="0">
                <a:solidFill>
                  <a:schemeClr val="tx1">
                    <a:lumMod val="50000"/>
                  </a:schemeClr>
                </a:solidFill>
              </a:rPr>
              <a:t> </a:t>
            </a:r>
            <a:r>
              <a:rPr lang="en-US" dirty="0" err="1">
                <a:solidFill>
                  <a:schemeClr val="tx1">
                    <a:lumMod val="50000"/>
                  </a:schemeClr>
                </a:solidFill>
              </a:rPr>
              <a:t>này</a:t>
            </a:r>
            <a:r>
              <a:rPr lang="en-US" dirty="0">
                <a:solidFill>
                  <a:schemeClr val="tx1">
                    <a:lumMod val="50000"/>
                  </a:schemeClr>
                </a:solidFill>
              </a:rPr>
              <a:t> </a:t>
            </a:r>
            <a:r>
              <a:rPr lang="en-US" dirty="0" err="1">
                <a:solidFill>
                  <a:schemeClr val="tx1">
                    <a:lumMod val="50000"/>
                  </a:schemeClr>
                </a:solidFill>
              </a:rPr>
              <a:t>cho</a:t>
            </a:r>
            <a:r>
              <a:rPr lang="en-US" dirty="0">
                <a:solidFill>
                  <a:schemeClr val="tx1">
                    <a:lumMod val="50000"/>
                  </a:schemeClr>
                </a:solidFill>
              </a:rPr>
              <a:t> </a:t>
            </a:r>
            <a:r>
              <a:rPr lang="en-US" dirty="0" err="1">
                <a:solidFill>
                  <a:schemeClr val="tx1">
                    <a:lumMod val="50000"/>
                  </a:schemeClr>
                </a:solidFill>
              </a:rPr>
              <a:t>thấy</a:t>
            </a:r>
            <a:r>
              <a:rPr lang="en-US" dirty="0">
                <a:solidFill>
                  <a:schemeClr val="tx1">
                    <a:lumMod val="50000"/>
                  </a:schemeClr>
                </a:solidFill>
              </a:rPr>
              <a:t> </a:t>
            </a:r>
            <a:r>
              <a:rPr lang="en-US" dirty="0" err="1">
                <a:solidFill>
                  <a:schemeClr val="tx1">
                    <a:lumMod val="50000"/>
                  </a:schemeClr>
                </a:solidFill>
              </a:rPr>
              <a:t>các</a:t>
            </a:r>
            <a:r>
              <a:rPr lang="en-US" dirty="0">
                <a:solidFill>
                  <a:schemeClr val="tx1">
                    <a:lumMod val="50000"/>
                  </a:schemeClr>
                </a:solidFill>
              </a:rPr>
              <a:t> DPI </a:t>
            </a:r>
            <a:r>
              <a:rPr lang="en-US" dirty="0" err="1">
                <a:solidFill>
                  <a:schemeClr val="tx1">
                    <a:lumMod val="50000"/>
                  </a:schemeClr>
                </a:solidFill>
              </a:rPr>
              <a:t>yêu</a:t>
            </a:r>
            <a:r>
              <a:rPr lang="en-US" dirty="0">
                <a:solidFill>
                  <a:schemeClr val="tx1">
                    <a:lumMod val="50000"/>
                  </a:schemeClr>
                </a:solidFill>
              </a:rPr>
              <a:t> </a:t>
            </a:r>
            <a:r>
              <a:rPr lang="en-US" dirty="0" err="1">
                <a:solidFill>
                  <a:schemeClr val="tx1">
                    <a:lumMod val="50000"/>
                  </a:schemeClr>
                </a:solidFill>
              </a:rPr>
              <a:t>cầu</a:t>
            </a:r>
            <a:r>
              <a:rPr lang="en-US" dirty="0">
                <a:solidFill>
                  <a:schemeClr val="tx1">
                    <a:lumMod val="50000"/>
                  </a:schemeClr>
                </a:solidFill>
              </a:rPr>
              <a:t> BN </a:t>
            </a:r>
            <a:r>
              <a:rPr lang="en-US" dirty="0" err="1">
                <a:solidFill>
                  <a:schemeClr val="tx1">
                    <a:lumMod val="50000"/>
                  </a:schemeClr>
                </a:solidFill>
              </a:rPr>
              <a:t>cần</a:t>
            </a:r>
            <a:r>
              <a:rPr lang="en-US" dirty="0">
                <a:solidFill>
                  <a:schemeClr val="tx1">
                    <a:lumMod val="50000"/>
                  </a:schemeClr>
                </a:solidFill>
              </a:rPr>
              <a:t> </a:t>
            </a:r>
            <a:r>
              <a:rPr lang="en-US" dirty="0" err="1">
                <a:solidFill>
                  <a:schemeClr val="tx1">
                    <a:lumMod val="50000"/>
                  </a:schemeClr>
                </a:solidFill>
              </a:rPr>
              <a:t>có</a:t>
            </a:r>
            <a:r>
              <a:rPr lang="en-US" dirty="0">
                <a:solidFill>
                  <a:schemeClr val="tx1">
                    <a:lumMod val="50000"/>
                  </a:schemeClr>
                </a:solidFill>
              </a:rPr>
              <a:t> </a:t>
            </a:r>
            <a:r>
              <a:rPr lang="en-US" dirty="0" err="1">
                <a:solidFill>
                  <a:schemeClr val="tx1">
                    <a:lumMod val="50000"/>
                  </a:schemeClr>
                </a:solidFill>
              </a:rPr>
              <a:t>gắng</a:t>
            </a:r>
            <a:r>
              <a:rPr lang="en-US" dirty="0">
                <a:solidFill>
                  <a:schemeClr val="tx1">
                    <a:lumMod val="50000"/>
                  </a:schemeClr>
                </a:solidFill>
              </a:rPr>
              <a:t> </a:t>
            </a:r>
            <a:r>
              <a:rPr lang="en-US" dirty="0" err="1">
                <a:solidFill>
                  <a:schemeClr val="tx1">
                    <a:lumMod val="50000"/>
                  </a:schemeClr>
                </a:solidFill>
              </a:rPr>
              <a:t>lực</a:t>
            </a:r>
            <a:r>
              <a:rPr lang="en-US" dirty="0">
                <a:solidFill>
                  <a:schemeClr val="tx1">
                    <a:lumMod val="50000"/>
                  </a:schemeClr>
                </a:solidFill>
              </a:rPr>
              <a:t> </a:t>
            </a:r>
            <a:r>
              <a:rPr lang="en-US" dirty="0" err="1">
                <a:solidFill>
                  <a:schemeClr val="tx1">
                    <a:lumMod val="50000"/>
                  </a:schemeClr>
                </a:solidFill>
              </a:rPr>
              <a:t>hít</a:t>
            </a:r>
            <a:r>
              <a:rPr lang="en-US" dirty="0">
                <a:solidFill>
                  <a:schemeClr val="tx1">
                    <a:lumMod val="50000"/>
                  </a:schemeClr>
                </a:solidFill>
              </a:rPr>
              <a:t>, </a:t>
            </a:r>
            <a:r>
              <a:rPr lang="en-US" dirty="0" err="1">
                <a:solidFill>
                  <a:schemeClr val="tx1">
                    <a:lumMod val="50000"/>
                  </a:schemeClr>
                </a:solidFill>
              </a:rPr>
              <a:t>còn</a:t>
            </a:r>
            <a:r>
              <a:rPr lang="en-US" dirty="0">
                <a:solidFill>
                  <a:schemeClr val="tx1">
                    <a:lumMod val="50000"/>
                  </a:schemeClr>
                </a:solidFill>
              </a:rPr>
              <a:t> </a:t>
            </a:r>
            <a:r>
              <a:rPr lang="en-US" dirty="0" err="1">
                <a:solidFill>
                  <a:schemeClr val="tx1">
                    <a:lumMod val="50000"/>
                  </a:schemeClr>
                </a:solidFill>
              </a:rPr>
              <a:t>đối</a:t>
            </a:r>
            <a:r>
              <a:rPr lang="en-US" dirty="0">
                <a:solidFill>
                  <a:schemeClr val="tx1">
                    <a:lumMod val="50000"/>
                  </a:schemeClr>
                </a:solidFill>
              </a:rPr>
              <a:t> </a:t>
            </a:r>
            <a:r>
              <a:rPr lang="en-US" dirty="0" err="1">
                <a:solidFill>
                  <a:schemeClr val="tx1">
                    <a:lumMod val="50000"/>
                  </a:schemeClr>
                </a:solidFill>
              </a:rPr>
              <a:t>với</a:t>
            </a:r>
            <a:r>
              <a:rPr lang="en-US" dirty="0">
                <a:solidFill>
                  <a:schemeClr val="tx1">
                    <a:lumMod val="50000"/>
                  </a:schemeClr>
                </a:solidFill>
              </a:rPr>
              <a:t> Respimat </a:t>
            </a:r>
            <a:r>
              <a:rPr lang="en-US" dirty="0" err="1">
                <a:solidFill>
                  <a:schemeClr val="tx1">
                    <a:lumMod val="50000"/>
                  </a:schemeClr>
                </a:solidFill>
              </a:rPr>
              <a:t>thì</a:t>
            </a:r>
            <a:r>
              <a:rPr lang="en-US" dirty="0">
                <a:solidFill>
                  <a:schemeClr val="tx1">
                    <a:lumMod val="50000"/>
                  </a:schemeClr>
                </a:solidFill>
              </a:rPr>
              <a:t> </a:t>
            </a:r>
            <a:r>
              <a:rPr lang="en-US" dirty="0" err="1">
                <a:solidFill>
                  <a:schemeClr val="tx1">
                    <a:lumMod val="50000"/>
                  </a:schemeClr>
                </a:solidFill>
              </a:rPr>
              <a:t>không</a:t>
            </a:r>
            <a:r>
              <a:rPr lang="en-US" dirty="0">
                <a:solidFill>
                  <a:schemeClr val="tx1">
                    <a:lumMod val="50000"/>
                  </a:schemeClr>
                </a:solidFill>
              </a:rPr>
              <a:t> </a:t>
            </a:r>
            <a:r>
              <a:rPr lang="en-US" dirty="0" err="1">
                <a:solidFill>
                  <a:schemeClr val="tx1">
                    <a:lumMod val="50000"/>
                  </a:schemeClr>
                </a:solidFill>
              </a:rPr>
              <a:t>cần</a:t>
            </a:r>
            <a:r>
              <a:rPr lang="en-US" dirty="0">
                <a:solidFill>
                  <a:schemeClr val="tx1">
                    <a:lumMod val="50000"/>
                  </a:schemeClr>
                </a:solidFill>
              </a:rPr>
              <a:t> BN </a:t>
            </a:r>
            <a:r>
              <a:rPr lang="en-US" dirty="0" err="1">
                <a:solidFill>
                  <a:schemeClr val="tx1">
                    <a:lumMod val="50000"/>
                  </a:schemeClr>
                </a:solidFill>
              </a:rPr>
              <a:t>phải</a:t>
            </a:r>
            <a:r>
              <a:rPr lang="en-US" dirty="0">
                <a:solidFill>
                  <a:schemeClr val="tx1">
                    <a:lumMod val="50000"/>
                  </a:schemeClr>
                </a:solidFill>
              </a:rPr>
              <a:t> </a:t>
            </a:r>
            <a:r>
              <a:rPr lang="en-US" dirty="0" err="1">
                <a:solidFill>
                  <a:schemeClr val="tx1">
                    <a:lumMod val="50000"/>
                  </a:schemeClr>
                </a:solidFill>
              </a:rPr>
              <a:t>gắng</a:t>
            </a:r>
            <a:r>
              <a:rPr lang="en-US" dirty="0">
                <a:solidFill>
                  <a:schemeClr val="tx1">
                    <a:lumMod val="50000"/>
                  </a:schemeClr>
                </a:solidFill>
              </a:rPr>
              <a:t> </a:t>
            </a:r>
            <a:r>
              <a:rPr lang="en-US" dirty="0" err="1">
                <a:solidFill>
                  <a:schemeClr val="tx1">
                    <a:lumMod val="50000"/>
                  </a:schemeClr>
                </a:solidFill>
              </a:rPr>
              <a:t>sức</a:t>
            </a:r>
            <a:r>
              <a:rPr lang="en-US" dirty="0">
                <a:solidFill>
                  <a:schemeClr val="tx1">
                    <a:lumMod val="50000"/>
                  </a:schemeClr>
                </a:solidFill>
              </a:rPr>
              <a:t> </a:t>
            </a:r>
            <a:r>
              <a:rPr lang="en-US" dirty="0" err="1">
                <a:solidFill>
                  <a:schemeClr val="tx1">
                    <a:lumMod val="50000"/>
                  </a:schemeClr>
                </a:solidFill>
              </a:rPr>
              <a:t>hít</a:t>
            </a:r>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162</a:t>
            </a:fld>
            <a:endParaRPr lang="en-US"/>
          </a:p>
        </p:txBody>
      </p:sp>
    </p:spTree>
    <p:extLst>
      <p:ext uri="{BB962C8B-B14F-4D97-AF65-F5344CB8AC3E}">
        <p14:creationId xmlns:p14="http://schemas.microsoft.com/office/powerpoint/2010/main" val="250842452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lgn="just">
              <a:lnSpc>
                <a:spcPct val="150000"/>
              </a:lnSpc>
              <a:spcBef>
                <a:spcPts val="1800"/>
              </a:spcBef>
              <a:buFont typeface="Arial" panose="020B0604020202020204" pitchFamily="34" charset="0"/>
              <a:buChar char="•"/>
              <a:defRPr/>
            </a:pP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B</a:t>
            </a:r>
            <a:r>
              <a:rPr lang="en-US" sz="1200" dirty="0" err="1">
                <a:latin typeface="Arial" panose="020B0604020202020204" pitchFamily="34" charset="0"/>
                <a:cs typeface="Arial" panose="020B0604020202020204" pitchFamily="34" charset="0"/>
              </a:rPr>
              <a:t>ên</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cạnh</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lực</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hít</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mỗi</a:t>
            </a:r>
            <a:r>
              <a:rPr lang="en-US" sz="1200" dirty="0">
                <a:latin typeface="Arial" panose="020B0604020202020204" pitchFamily="34" charset="0"/>
                <a:cs typeface="Arial" panose="020B0604020202020204" pitchFamily="34" charset="0"/>
              </a:rPr>
              <a:t> DPI </a:t>
            </a:r>
            <a:r>
              <a:rPr lang="en-US" sz="1200" dirty="0" err="1">
                <a:latin typeface="Arial" panose="020B0604020202020204" pitchFamily="34" charset="0"/>
                <a:cs typeface="Arial" panose="020B0604020202020204" pitchFamily="34" charset="0"/>
              </a:rPr>
              <a:t>còn</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có</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giá</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trị</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lưu</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lượng</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hít</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tối</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ưu</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mà</a:t>
            </a:r>
            <a:r>
              <a:rPr lang="en-US" sz="1200" dirty="0">
                <a:latin typeface="Arial" panose="020B0604020202020204" pitchFamily="34" charset="0"/>
                <a:cs typeface="Arial" panose="020B0604020202020204" pitchFamily="34" charset="0"/>
              </a:rPr>
              <a:t> BN </a:t>
            </a:r>
            <a:r>
              <a:rPr lang="en-US" sz="1200" dirty="0" err="1">
                <a:latin typeface="Arial" panose="020B0604020202020204" pitchFamily="34" charset="0"/>
                <a:cs typeface="Arial" panose="020B0604020202020204" pitchFamily="34" charset="0"/>
              </a:rPr>
              <a:t>cần</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đạt</a:t>
            </a:r>
            <a:r>
              <a:rPr lang="en-US" sz="1200" dirty="0">
                <a:latin typeface="Arial" panose="020B0604020202020204" pitchFamily="34" charset="0"/>
                <a:cs typeface="Arial" panose="020B0604020202020204" pitchFamily="34" charset="0"/>
              </a:rPr>
              <a:t> </a:t>
            </a:r>
            <a:r>
              <a:rPr lang="en-US" sz="1200" dirty="0" err="1">
                <a:latin typeface="Arial" panose="020B0604020202020204" pitchFamily="34" charset="0"/>
                <a:cs typeface="Arial" panose="020B0604020202020204" pitchFamily="34" charset="0"/>
              </a:rPr>
              <a:t>được</a:t>
            </a:r>
            <a:r>
              <a:rPr lang="en-US" sz="1200" dirty="0">
                <a:latin typeface="Arial" panose="020B0604020202020204" pitchFamily="34" charset="0"/>
                <a:cs typeface="Arial" panose="020B0604020202020204" pitchFamily="34" charset="0"/>
              </a:rPr>
              <a:t> </a:t>
            </a:r>
          </a:p>
          <a:p>
            <a:pPr marL="342900" marR="0" lvl="0" indent="-342900" algn="just"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1200" dirty="0">
                <a:latin typeface="Arial" panose="020B0604020202020204" pitchFamily="34" charset="0"/>
                <a:cs typeface="Arial" panose="020B0604020202020204" pitchFamily="34" charset="0"/>
              </a:rPr>
              <a:t>L</a:t>
            </a:r>
            <a:r>
              <a:rPr kumimoji="0" lang="vi-VN"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ưu lượng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hít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đỉnh</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(PIFR),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đơn</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vị</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lít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phút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là</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lưu</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lượng</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tối</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đa</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được</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tạo</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ra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khi</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hít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vào</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từ</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một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dụng</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cụ</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có</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kháng</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lực</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nhất</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định</a:t>
            </a:r>
            <a:r>
              <a:rPr kumimoji="0" lang="en-US" sz="1200" b="0"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endParaRPr kumimoji="0" lang="en-US" sz="1200" b="0" i="0" u="none" kern="1200" cap="none" spc="0" normalizeH="0" baseline="0" noProof="0" dirty="0">
              <a:ln>
                <a:noFill/>
              </a:ln>
              <a:effectLst/>
              <a:uLnTx/>
              <a:uFillTx/>
              <a:latin typeface="Arial" panose="020B0604020202020204" pitchFamily="34" charset="0"/>
              <a:cs typeface="Arial" panose="020B0604020202020204" pitchFamily="34" charset="0"/>
            </a:endParaRPr>
          </a:p>
          <a:p>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163</a:t>
            </a:fld>
            <a:endParaRPr lang="en-US"/>
          </a:p>
        </p:txBody>
      </p:sp>
    </p:spTree>
    <p:extLst>
      <p:ext uri="{BB962C8B-B14F-4D97-AF65-F5344CB8AC3E}">
        <p14:creationId xmlns:p14="http://schemas.microsoft.com/office/powerpoint/2010/main" val="33797353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Nhưng</a:t>
            </a:r>
            <a:r>
              <a:rPr lang="en-US" dirty="0"/>
              <a:t> </a:t>
            </a:r>
            <a:r>
              <a:rPr lang="en-US" dirty="0" err="1"/>
              <a:t>thực</a:t>
            </a:r>
            <a:r>
              <a:rPr lang="en-US" dirty="0"/>
              <a:t> </a:t>
            </a:r>
            <a:r>
              <a:rPr lang="en-US" dirty="0" err="1"/>
              <a:t>tế</a:t>
            </a:r>
            <a:r>
              <a:rPr lang="en-US" dirty="0"/>
              <a:t> </a:t>
            </a:r>
            <a:r>
              <a:rPr lang="en-US" dirty="0" err="1"/>
              <a:t>không</a:t>
            </a:r>
            <a:r>
              <a:rPr lang="en-US" dirty="0"/>
              <a:t> </a:t>
            </a:r>
            <a:r>
              <a:rPr lang="en-US" dirty="0" err="1"/>
              <a:t>phải</a:t>
            </a:r>
            <a:r>
              <a:rPr lang="en-US" dirty="0"/>
              <a:t> BN COPD </a:t>
            </a:r>
            <a:r>
              <a:rPr lang="en-US" dirty="0" err="1"/>
              <a:t>nào</a:t>
            </a:r>
            <a:r>
              <a:rPr lang="en-US" dirty="0"/>
              <a:t> </a:t>
            </a:r>
            <a:r>
              <a:rPr lang="en-US" dirty="0" err="1"/>
              <a:t>cũng</a:t>
            </a:r>
            <a:r>
              <a:rPr lang="en-US" dirty="0"/>
              <a:t> </a:t>
            </a:r>
            <a:r>
              <a:rPr lang="en-US" dirty="0" err="1"/>
              <a:t>có</a:t>
            </a:r>
            <a:r>
              <a:rPr lang="en-US" dirty="0"/>
              <a:t> </a:t>
            </a:r>
            <a:r>
              <a:rPr lang="en-US" dirty="0" err="1"/>
              <a:t>thể</a:t>
            </a:r>
            <a:r>
              <a:rPr lang="en-US" dirty="0"/>
              <a:t> </a:t>
            </a:r>
            <a:r>
              <a:rPr lang="en-US" dirty="0" err="1"/>
              <a:t>đáp</a:t>
            </a:r>
            <a:r>
              <a:rPr lang="en-US" dirty="0"/>
              <a:t> </a:t>
            </a:r>
            <a:r>
              <a:rPr lang="en-US" dirty="0" err="1"/>
              <a:t>ứng</a:t>
            </a:r>
            <a:r>
              <a:rPr lang="en-US" dirty="0"/>
              <a:t> </a:t>
            </a:r>
            <a:r>
              <a:rPr lang="en-US" dirty="0" err="1"/>
              <a:t>yêu</a:t>
            </a:r>
            <a:r>
              <a:rPr lang="en-US" dirty="0"/>
              <a:t> </a:t>
            </a:r>
            <a:r>
              <a:rPr lang="en-US" dirty="0" err="1"/>
              <a:t>cầu</a:t>
            </a:r>
            <a:r>
              <a:rPr lang="en-US" dirty="0"/>
              <a:t> </a:t>
            </a:r>
            <a:r>
              <a:rPr lang="en-US" dirty="0" err="1"/>
              <a:t>về</a:t>
            </a:r>
            <a:r>
              <a:rPr lang="en-US" dirty="0"/>
              <a:t> </a:t>
            </a:r>
            <a:r>
              <a:rPr lang="en-US" dirty="0" err="1"/>
              <a:t>khả</a:t>
            </a:r>
            <a:r>
              <a:rPr lang="en-US" dirty="0"/>
              <a:t> </a:t>
            </a:r>
            <a:r>
              <a:rPr lang="en-US" dirty="0" err="1"/>
              <a:t>năng</a:t>
            </a:r>
            <a:r>
              <a:rPr lang="en-US" dirty="0"/>
              <a:t> </a:t>
            </a:r>
            <a:r>
              <a:rPr lang="en-US" dirty="0" err="1"/>
              <a:t>hít</a:t>
            </a:r>
            <a:r>
              <a:rPr lang="en-US" dirty="0"/>
              <a:t>, </a:t>
            </a:r>
            <a:r>
              <a:rPr lang="en-US" dirty="0" err="1"/>
              <a:t>vì</a:t>
            </a:r>
            <a:r>
              <a:rPr lang="en-US" dirty="0"/>
              <a:t> </a:t>
            </a:r>
            <a:r>
              <a:rPr kumimoji="0" lang="en-US" sz="1200" b="0" i="0" u="none" strike="noStrike" kern="0" cap="none" spc="0" normalizeH="0" baseline="0" noProof="0" dirty="0" err="1">
                <a:ln>
                  <a:noFill/>
                </a:ln>
                <a:solidFill>
                  <a:srgbClr val="002060"/>
                </a:solidFill>
                <a:effectLst/>
                <a:uLnTx/>
                <a:uFillTx/>
                <a:cs typeface="Arial" panose="020B0604020202020204" pitchFamily="34" charset="0"/>
              </a:rPr>
              <a:t>những</a:t>
            </a:r>
            <a:r>
              <a:rPr kumimoji="0" lang="vi-VN" sz="1200" b="0" i="0" u="none" strike="noStrike" kern="0" cap="none" spc="0" normalizeH="0" baseline="0" noProof="0" dirty="0">
                <a:ln>
                  <a:noFill/>
                </a:ln>
                <a:solidFill>
                  <a:srgbClr val="002060"/>
                </a:solidFill>
                <a:effectLst/>
                <a:uLnTx/>
                <a:uFillTx/>
                <a:cs typeface="Arial" panose="020B0604020202020204" pitchFamily="34" charset="0"/>
              </a:rPr>
              <a:t> tổn thương phổi</a:t>
            </a:r>
            <a:r>
              <a:rPr kumimoji="0" lang="en-US" sz="12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cs typeface="Arial" panose="020B0604020202020204" pitchFamily="34" charset="0"/>
              </a:rPr>
              <a:t>dẫn</a:t>
            </a:r>
            <a:r>
              <a:rPr kumimoji="0" lang="en-US" sz="12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1200" b="0" i="0" u="none" strike="noStrike" kern="0" cap="none" spc="0" normalizeH="0" baseline="0" noProof="0" dirty="0" err="1">
                <a:ln>
                  <a:noFill/>
                </a:ln>
                <a:solidFill>
                  <a:srgbClr val="002060"/>
                </a:solidFill>
                <a:effectLst/>
                <a:uLnTx/>
                <a:uFillTx/>
                <a:cs typeface="Arial" panose="020B0604020202020204" pitchFamily="34" charset="0"/>
              </a:rPr>
              <a:t>đến</a:t>
            </a:r>
            <a:r>
              <a:rPr kumimoji="0" lang="en-US" sz="1200" b="0" i="0" u="none" strike="noStrike" kern="0" cap="none" spc="0" normalizeH="0" baseline="0" noProof="0" dirty="0">
                <a:ln>
                  <a:noFill/>
                </a:ln>
                <a:solidFill>
                  <a:srgbClr val="002060"/>
                </a:solidFill>
                <a:effectLst/>
                <a:uLnTx/>
                <a:uFillTx/>
                <a:cs typeface="Arial" panose="020B0604020202020204" pitchFamily="34" charset="0"/>
              </a:rPr>
              <a:t> </a:t>
            </a:r>
            <a:r>
              <a:rPr kumimoji="0" lang="vi-VN" sz="1200" b="0" i="0" u="none" strike="noStrike" kern="0" cap="none" spc="0" normalizeH="0" baseline="0" noProof="0" dirty="0">
                <a:ln>
                  <a:noFill/>
                </a:ln>
                <a:solidFill>
                  <a:srgbClr val="002060"/>
                </a:solidFill>
                <a:effectLst/>
                <a:uLnTx/>
                <a:uFillTx/>
                <a:cs typeface="Arial" panose="020B0604020202020204" pitchFamily="34" charset="0"/>
              </a:rPr>
              <a:t>hạn chế khả năng hít vào gắng sức</a:t>
            </a:r>
            <a:r>
              <a:rPr kumimoji="0" lang="en-US" sz="1200" b="0" i="0" u="none" strike="noStrike" kern="0" cap="none" spc="0" normalizeH="0" baseline="0" noProof="0" dirty="0">
                <a:ln>
                  <a:noFill/>
                </a:ln>
                <a:solidFill>
                  <a:srgbClr val="002060"/>
                </a:solidFill>
                <a:effectLst/>
                <a:uLnTx/>
                <a:uFillTx/>
                <a:cs typeface="Arial" panose="020B0604020202020204" pitchFamily="34" charset="0"/>
              </a:rPr>
              <a:t> </a:t>
            </a:r>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164</a:t>
            </a:fld>
            <a:endParaRPr lang="en-US"/>
          </a:p>
        </p:txBody>
      </p:sp>
    </p:spTree>
    <p:extLst>
      <p:ext uri="{BB962C8B-B14F-4D97-AF65-F5344CB8AC3E}">
        <p14:creationId xmlns:p14="http://schemas.microsoft.com/office/powerpoint/2010/main" val="7424192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Một</a:t>
            </a:r>
            <a:r>
              <a:rPr lang="en-US" dirty="0"/>
              <a:t> </a:t>
            </a:r>
            <a:r>
              <a:rPr lang="en-US" spc="-5" dirty="0" err="1">
                <a:solidFill>
                  <a:prstClr val="black"/>
                </a:solidFill>
                <a:latin typeface="+mj-lt"/>
                <a:cs typeface="Calibri"/>
              </a:rPr>
              <a:t>Nghiên</a:t>
            </a:r>
            <a:r>
              <a:rPr lang="en-US" spc="-5" dirty="0">
                <a:solidFill>
                  <a:prstClr val="black"/>
                </a:solidFill>
                <a:latin typeface="+mj-lt"/>
                <a:cs typeface="Calibri"/>
              </a:rPr>
              <a:t> </a:t>
            </a:r>
            <a:r>
              <a:rPr lang="en-US" spc="-5" dirty="0" err="1">
                <a:solidFill>
                  <a:prstClr val="black"/>
                </a:solidFill>
                <a:latin typeface="+mj-lt"/>
                <a:cs typeface="Calibri"/>
              </a:rPr>
              <a:t>cứu</a:t>
            </a:r>
            <a:r>
              <a:rPr lang="en-US" spc="-5" dirty="0">
                <a:solidFill>
                  <a:prstClr val="black"/>
                </a:solidFill>
                <a:latin typeface="+mj-lt"/>
                <a:cs typeface="Calibri"/>
              </a:rPr>
              <a:t> </a:t>
            </a:r>
            <a:r>
              <a:rPr lang="en-US" spc="-5" dirty="0" err="1">
                <a:solidFill>
                  <a:prstClr val="black"/>
                </a:solidFill>
                <a:latin typeface="+mj-lt"/>
                <a:cs typeface="Calibri"/>
              </a:rPr>
              <a:t>tiến</a:t>
            </a:r>
            <a:r>
              <a:rPr lang="en-US" spc="-5" dirty="0">
                <a:solidFill>
                  <a:prstClr val="black"/>
                </a:solidFill>
                <a:latin typeface="+mj-lt"/>
                <a:cs typeface="Calibri"/>
              </a:rPr>
              <a:t> </a:t>
            </a:r>
            <a:r>
              <a:rPr lang="en-US" spc="-5" dirty="0" err="1">
                <a:solidFill>
                  <a:prstClr val="black"/>
                </a:solidFill>
                <a:latin typeface="+mj-lt"/>
                <a:cs typeface="Calibri"/>
              </a:rPr>
              <a:t>cứu</a:t>
            </a:r>
            <a:r>
              <a:rPr lang="en-US" spc="-5" dirty="0">
                <a:solidFill>
                  <a:prstClr val="black"/>
                </a:solidFill>
                <a:latin typeface="+mj-lt"/>
                <a:cs typeface="Calibri"/>
              </a:rPr>
              <a:t> </a:t>
            </a:r>
            <a:r>
              <a:rPr lang="en-US" spc="-5" dirty="0" err="1">
                <a:solidFill>
                  <a:prstClr val="black"/>
                </a:solidFill>
                <a:latin typeface="+mj-lt"/>
                <a:cs typeface="Calibri"/>
              </a:rPr>
              <a:t>trên</a:t>
            </a:r>
            <a:r>
              <a:rPr lang="en-US" spc="-5" dirty="0">
                <a:solidFill>
                  <a:prstClr val="black"/>
                </a:solidFill>
                <a:latin typeface="+mj-lt"/>
                <a:cs typeface="Calibri"/>
              </a:rPr>
              <a:t> 244 </a:t>
            </a:r>
            <a:r>
              <a:rPr lang="en-US" spc="-5" dirty="0" err="1">
                <a:solidFill>
                  <a:prstClr val="black"/>
                </a:solidFill>
                <a:latin typeface="+mj-lt"/>
                <a:cs typeface="Calibri"/>
              </a:rPr>
              <a:t>bệnh</a:t>
            </a:r>
            <a:r>
              <a:rPr lang="en-US" spc="-5" dirty="0">
                <a:solidFill>
                  <a:prstClr val="black"/>
                </a:solidFill>
                <a:latin typeface="+mj-lt"/>
                <a:cs typeface="Calibri"/>
              </a:rPr>
              <a:t> </a:t>
            </a:r>
            <a:r>
              <a:rPr lang="en-US" spc="-5" dirty="0" err="1">
                <a:solidFill>
                  <a:prstClr val="black"/>
                </a:solidFill>
                <a:latin typeface="+mj-lt"/>
                <a:cs typeface="Calibri"/>
              </a:rPr>
              <a:t>nhân</a:t>
            </a:r>
            <a:r>
              <a:rPr lang="en-US" spc="-5" dirty="0">
                <a:solidFill>
                  <a:prstClr val="black"/>
                </a:solidFill>
                <a:latin typeface="+mj-lt"/>
                <a:cs typeface="Calibri"/>
              </a:rPr>
              <a:t> COPD </a:t>
            </a:r>
            <a:r>
              <a:rPr lang="en-US" spc="-5" dirty="0" err="1">
                <a:solidFill>
                  <a:prstClr val="black"/>
                </a:solidFill>
                <a:latin typeface="+mj-lt"/>
                <a:cs typeface="Calibri"/>
              </a:rPr>
              <a:t>cho</a:t>
            </a:r>
            <a:r>
              <a:rPr lang="en-US" spc="-5" dirty="0">
                <a:solidFill>
                  <a:prstClr val="black"/>
                </a:solidFill>
                <a:latin typeface="+mj-lt"/>
                <a:cs typeface="Calibri"/>
              </a:rPr>
              <a:t> </a:t>
            </a:r>
            <a:r>
              <a:rPr lang="en-US" spc="-5" dirty="0" err="1">
                <a:solidFill>
                  <a:prstClr val="black"/>
                </a:solidFill>
                <a:latin typeface="+mj-lt"/>
                <a:cs typeface="Calibri"/>
              </a:rPr>
              <a:t>thấy</a:t>
            </a:r>
            <a:r>
              <a:rPr lang="en-US" spc="-5" dirty="0">
                <a:solidFill>
                  <a:prstClr val="black"/>
                </a:solidFill>
                <a:latin typeface="+mj-lt"/>
                <a:cs typeface="Calibri"/>
              </a:rPr>
              <a:t> </a:t>
            </a:r>
            <a:r>
              <a:rPr lang="en-US" spc="-5" dirty="0" err="1">
                <a:solidFill>
                  <a:prstClr val="black"/>
                </a:solidFill>
                <a:latin typeface="+mj-lt"/>
                <a:cs typeface="Calibri"/>
              </a:rPr>
              <a:t>gần</a:t>
            </a:r>
            <a:r>
              <a:rPr lang="en-US" spc="-5" dirty="0">
                <a:solidFill>
                  <a:prstClr val="black"/>
                </a:solidFill>
                <a:latin typeface="+mj-lt"/>
                <a:cs typeface="Calibri"/>
              </a:rPr>
              <a:t> 50% BN COPD </a:t>
            </a:r>
            <a:r>
              <a:rPr lang="en-US" spc="-5" dirty="0" err="1">
                <a:solidFill>
                  <a:prstClr val="black"/>
                </a:solidFill>
                <a:latin typeface="+mj-lt"/>
                <a:cs typeface="Calibri"/>
              </a:rPr>
              <a:t>có</a:t>
            </a:r>
            <a:r>
              <a:rPr lang="en-US" spc="-5" dirty="0">
                <a:solidFill>
                  <a:prstClr val="black"/>
                </a:solidFill>
                <a:latin typeface="+mj-lt"/>
                <a:cs typeface="Calibri"/>
              </a:rPr>
              <a:t> </a:t>
            </a:r>
            <a:r>
              <a:rPr lang="en-US" spc="-5" dirty="0" err="1">
                <a:solidFill>
                  <a:prstClr val="black"/>
                </a:solidFill>
                <a:latin typeface="+mj-lt"/>
                <a:cs typeface="Calibri"/>
              </a:rPr>
              <a:t>lưu</a:t>
            </a:r>
            <a:r>
              <a:rPr lang="en-US" spc="-5" dirty="0">
                <a:solidFill>
                  <a:prstClr val="black"/>
                </a:solidFill>
                <a:latin typeface="+mj-lt"/>
                <a:cs typeface="Calibri"/>
              </a:rPr>
              <a:t> </a:t>
            </a:r>
            <a:r>
              <a:rPr lang="en-US" spc="-5" dirty="0" err="1">
                <a:solidFill>
                  <a:prstClr val="black"/>
                </a:solidFill>
                <a:latin typeface="+mj-lt"/>
                <a:cs typeface="Calibri"/>
              </a:rPr>
              <a:t>lượng</a:t>
            </a:r>
            <a:r>
              <a:rPr lang="en-US" spc="-5" dirty="0">
                <a:solidFill>
                  <a:prstClr val="black"/>
                </a:solidFill>
                <a:latin typeface="+mj-lt"/>
                <a:cs typeface="Calibri"/>
              </a:rPr>
              <a:t> </a:t>
            </a:r>
            <a:r>
              <a:rPr lang="en-US" spc="-5" dirty="0" err="1">
                <a:solidFill>
                  <a:prstClr val="black"/>
                </a:solidFill>
                <a:latin typeface="+mj-lt"/>
                <a:cs typeface="Calibri"/>
              </a:rPr>
              <a:t>hít</a:t>
            </a:r>
            <a:r>
              <a:rPr lang="en-US" spc="-5" dirty="0">
                <a:solidFill>
                  <a:prstClr val="black"/>
                </a:solidFill>
                <a:latin typeface="+mj-lt"/>
                <a:cs typeface="Calibri"/>
              </a:rPr>
              <a:t> </a:t>
            </a:r>
            <a:r>
              <a:rPr lang="en-US" spc="-5" dirty="0" err="1">
                <a:solidFill>
                  <a:prstClr val="black"/>
                </a:solidFill>
                <a:latin typeface="+mj-lt"/>
                <a:cs typeface="Calibri"/>
              </a:rPr>
              <a:t>giảm</a:t>
            </a:r>
            <a:r>
              <a:rPr lang="en-US" spc="-5" dirty="0">
                <a:solidFill>
                  <a:prstClr val="black"/>
                </a:solidFill>
                <a:latin typeface="+mj-lt"/>
                <a:cs typeface="Calibri"/>
              </a:rPr>
              <a:t> </a:t>
            </a:r>
            <a:r>
              <a:rPr lang="en-US" spc="-5" dirty="0" err="1">
                <a:solidFill>
                  <a:prstClr val="black"/>
                </a:solidFill>
                <a:latin typeface="+mj-lt"/>
                <a:cs typeface="Calibri"/>
              </a:rPr>
              <a:t>thấp</a:t>
            </a:r>
            <a:r>
              <a:rPr lang="en-US" spc="-5" dirty="0">
                <a:solidFill>
                  <a:prstClr val="black"/>
                </a:solidFill>
                <a:latin typeface="+mj-lt"/>
                <a:cs typeface="Calibri"/>
              </a:rPr>
              <a:t>, </a:t>
            </a:r>
            <a:r>
              <a:rPr lang="en-US" spc="-5" dirty="0" err="1">
                <a:solidFill>
                  <a:prstClr val="black"/>
                </a:solidFill>
                <a:latin typeface="+mj-lt"/>
                <a:cs typeface="Calibri"/>
              </a:rPr>
              <a:t>dưới</a:t>
            </a:r>
            <a:r>
              <a:rPr lang="en-US" spc="-5" dirty="0">
                <a:solidFill>
                  <a:prstClr val="black"/>
                </a:solidFill>
                <a:latin typeface="+mj-lt"/>
                <a:cs typeface="Calibri"/>
              </a:rPr>
              <a:t> 35 </a:t>
            </a:r>
            <a:r>
              <a:rPr lang="en-US" spc="-5" dirty="0" err="1">
                <a:solidFill>
                  <a:prstClr val="black"/>
                </a:solidFill>
                <a:latin typeface="+mj-lt"/>
                <a:cs typeface="Calibri"/>
              </a:rPr>
              <a:t>lít</a:t>
            </a:r>
            <a:r>
              <a:rPr lang="en-US" spc="-5" dirty="0">
                <a:solidFill>
                  <a:prstClr val="black"/>
                </a:solidFill>
                <a:latin typeface="+mj-lt"/>
                <a:cs typeface="Calibri"/>
              </a:rPr>
              <a:t>/</a:t>
            </a:r>
            <a:r>
              <a:rPr lang="en-US" spc="-5" dirty="0" err="1">
                <a:solidFill>
                  <a:prstClr val="black"/>
                </a:solidFill>
                <a:latin typeface="+mj-lt"/>
                <a:cs typeface="Calibri"/>
              </a:rPr>
              <a:t>phút</a:t>
            </a:r>
            <a:r>
              <a:rPr lang="en-US" spc="-5" dirty="0">
                <a:solidFill>
                  <a:prstClr val="black"/>
                </a:solidFill>
                <a:latin typeface="+mj-lt"/>
                <a:cs typeface="Calibri"/>
              </a:rPr>
              <a:t>. </a:t>
            </a:r>
            <a:r>
              <a:rPr lang="en-US" spc="-5" dirty="0" err="1">
                <a:solidFill>
                  <a:prstClr val="black"/>
                </a:solidFill>
                <a:latin typeface="+mj-lt"/>
                <a:cs typeface="Calibri"/>
              </a:rPr>
              <a:t>Nghiên</a:t>
            </a:r>
            <a:r>
              <a:rPr lang="en-US" spc="-5" dirty="0">
                <a:solidFill>
                  <a:prstClr val="black"/>
                </a:solidFill>
                <a:latin typeface="+mj-lt"/>
                <a:cs typeface="Calibri"/>
              </a:rPr>
              <a:t> </a:t>
            </a:r>
            <a:r>
              <a:rPr lang="en-US" spc="-5" dirty="0" err="1">
                <a:solidFill>
                  <a:prstClr val="black"/>
                </a:solidFill>
                <a:latin typeface="+mj-lt"/>
                <a:cs typeface="Calibri"/>
              </a:rPr>
              <a:t>cứu</a:t>
            </a:r>
            <a:r>
              <a:rPr lang="en-US" spc="-5" dirty="0">
                <a:solidFill>
                  <a:prstClr val="black"/>
                </a:solidFill>
                <a:latin typeface="+mj-lt"/>
                <a:cs typeface="Calibri"/>
              </a:rPr>
              <a:t> </a:t>
            </a:r>
            <a:r>
              <a:rPr lang="en-US" spc="-5" dirty="0" err="1">
                <a:solidFill>
                  <a:prstClr val="black"/>
                </a:solidFill>
                <a:latin typeface="+mj-lt"/>
                <a:cs typeface="Calibri"/>
              </a:rPr>
              <a:t>này</a:t>
            </a:r>
            <a:r>
              <a:rPr lang="en-US" spc="-5" dirty="0">
                <a:solidFill>
                  <a:prstClr val="black"/>
                </a:solidFill>
                <a:latin typeface="+mj-lt"/>
                <a:cs typeface="Calibri"/>
              </a:rPr>
              <a:t> </a:t>
            </a:r>
            <a:r>
              <a:rPr lang="en-US" spc="-5" dirty="0" err="1">
                <a:solidFill>
                  <a:prstClr val="black"/>
                </a:solidFill>
                <a:latin typeface="+mj-lt"/>
                <a:cs typeface="Calibri"/>
              </a:rPr>
              <a:t>cũng</a:t>
            </a:r>
            <a:r>
              <a:rPr lang="en-US" spc="-5" dirty="0">
                <a:solidFill>
                  <a:prstClr val="black"/>
                </a:solidFill>
                <a:latin typeface="+mj-lt"/>
                <a:cs typeface="Calibri"/>
              </a:rPr>
              <a:t> </a:t>
            </a:r>
            <a:r>
              <a:rPr lang="en-US" spc="-5" dirty="0" err="1">
                <a:solidFill>
                  <a:prstClr val="black"/>
                </a:solidFill>
                <a:latin typeface="+mj-lt"/>
                <a:cs typeface="Calibri"/>
              </a:rPr>
              <a:t>đã</a:t>
            </a:r>
            <a:r>
              <a:rPr lang="en-US" spc="-5" dirty="0">
                <a:solidFill>
                  <a:prstClr val="black"/>
                </a:solidFill>
                <a:latin typeface="+mj-lt"/>
                <a:cs typeface="Calibri"/>
              </a:rPr>
              <a:t> </a:t>
            </a:r>
            <a:r>
              <a:rPr lang="en-US" spc="-5" dirty="0" err="1">
                <a:solidFill>
                  <a:prstClr val="black"/>
                </a:solidFill>
                <a:latin typeface="+mj-lt"/>
                <a:cs typeface="Calibri"/>
              </a:rPr>
              <a:t>được</a:t>
            </a:r>
            <a:r>
              <a:rPr lang="en-US" spc="-5" dirty="0">
                <a:solidFill>
                  <a:prstClr val="black"/>
                </a:solidFill>
                <a:latin typeface="+mj-lt"/>
                <a:cs typeface="Calibri"/>
              </a:rPr>
              <a:t> </a:t>
            </a:r>
            <a:r>
              <a:rPr lang="en-US" spc="-5" dirty="0" err="1">
                <a:solidFill>
                  <a:prstClr val="black"/>
                </a:solidFill>
                <a:latin typeface="+mj-lt"/>
                <a:cs typeface="Calibri"/>
              </a:rPr>
              <a:t>trích</a:t>
            </a:r>
            <a:r>
              <a:rPr lang="en-US" spc="-5" dirty="0">
                <a:solidFill>
                  <a:prstClr val="black"/>
                </a:solidFill>
                <a:latin typeface="+mj-lt"/>
                <a:cs typeface="Calibri"/>
              </a:rPr>
              <a:t> </a:t>
            </a:r>
            <a:r>
              <a:rPr lang="en-US" spc="-5" dirty="0" err="1">
                <a:solidFill>
                  <a:prstClr val="black"/>
                </a:solidFill>
                <a:latin typeface="+mj-lt"/>
                <a:cs typeface="Calibri"/>
              </a:rPr>
              <a:t>dẫn</a:t>
            </a:r>
            <a:r>
              <a:rPr lang="en-US" spc="-5" dirty="0">
                <a:solidFill>
                  <a:prstClr val="black"/>
                </a:solidFill>
                <a:latin typeface="+mj-lt"/>
                <a:cs typeface="Calibri"/>
              </a:rPr>
              <a:t> </a:t>
            </a:r>
            <a:r>
              <a:rPr lang="en-US" spc="-5" dirty="0" err="1">
                <a:solidFill>
                  <a:prstClr val="black"/>
                </a:solidFill>
                <a:latin typeface="+mj-lt"/>
                <a:cs typeface="Calibri"/>
              </a:rPr>
              <a:t>trong</a:t>
            </a:r>
            <a:r>
              <a:rPr lang="en-US" spc="-5" dirty="0">
                <a:solidFill>
                  <a:prstClr val="black"/>
                </a:solidFill>
                <a:latin typeface="+mj-lt"/>
                <a:cs typeface="Calibri"/>
              </a:rPr>
              <a:t> GOLD 2022</a:t>
            </a:r>
            <a:endParaRPr lang="en-US" spc="-10" dirty="0">
              <a:solidFill>
                <a:prstClr val="black"/>
              </a:solidFill>
              <a:latin typeface="+mj-lt"/>
              <a:cs typeface="Calibri"/>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165</a:t>
            </a:fld>
            <a:endParaRPr lang="en-US"/>
          </a:p>
        </p:txBody>
      </p:sp>
    </p:spTree>
    <p:extLst>
      <p:ext uri="{BB962C8B-B14F-4D97-AF65-F5344CB8AC3E}">
        <p14:creationId xmlns:p14="http://schemas.microsoft.com/office/powerpoint/2010/main" val="417676597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Thực</a:t>
            </a:r>
            <a:r>
              <a:rPr lang="en-US" dirty="0"/>
              <a:t> </a:t>
            </a:r>
            <a:r>
              <a:rPr lang="en-US" dirty="0" err="1"/>
              <a:t>tế</a:t>
            </a:r>
            <a:r>
              <a:rPr lang="en-US" dirty="0"/>
              <a:t> </a:t>
            </a:r>
            <a:r>
              <a:rPr lang="en-US" dirty="0" err="1"/>
              <a:t>có</a:t>
            </a:r>
            <a:r>
              <a:rPr lang="en-US" dirty="0"/>
              <a:t> </a:t>
            </a:r>
            <a:r>
              <a:rPr lang="en-US" dirty="0" err="1"/>
              <a:t>những</a:t>
            </a:r>
            <a:r>
              <a:rPr lang="en-US" dirty="0"/>
              <a:t> </a:t>
            </a:r>
            <a:r>
              <a:rPr lang="en-US" dirty="0" err="1"/>
              <a:t>đối</a:t>
            </a:r>
            <a:r>
              <a:rPr lang="en-US" dirty="0"/>
              <a:t> </a:t>
            </a:r>
            <a:r>
              <a:rPr lang="en-US" dirty="0" err="1"/>
              <a:t>tượng</a:t>
            </a:r>
            <a:r>
              <a:rPr lang="en-US" dirty="0"/>
              <a:t> </a:t>
            </a:r>
            <a:r>
              <a:rPr lang="en-US" dirty="0" err="1"/>
              <a:t>nguy</a:t>
            </a:r>
            <a:r>
              <a:rPr lang="en-US" dirty="0"/>
              <a:t> </a:t>
            </a:r>
            <a:r>
              <a:rPr lang="en-US" dirty="0" err="1"/>
              <a:t>cơ</a:t>
            </a:r>
            <a:r>
              <a:rPr lang="en-US" dirty="0"/>
              <a:t> </a:t>
            </a:r>
            <a:r>
              <a:rPr lang="en-US" dirty="0" err="1"/>
              <a:t>giảm</a:t>
            </a:r>
            <a:r>
              <a:rPr lang="en-US" dirty="0"/>
              <a:t> </a:t>
            </a:r>
            <a:r>
              <a:rPr lang="en-US" dirty="0" err="1"/>
              <a:t>lưu</a:t>
            </a:r>
            <a:r>
              <a:rPr lang="en-US" dirty="0"/>
              <a:t> </a:t>
            </a:r>
            <a:r>
              <a:rPr lang="en-US" dirty="0" err="1"/>
              <a:t>lượng</a:t>
            </a:r>
            <a:r>
              <a:rPr lang="en-US" dirty="0"/>
              <a:t> </a:t>
            </a:r>
            <a:r>
              <a:rPr lang="en-US" dirty="0" err="1"/>
              <a:t>hít</a:t>
            </a:r>
            <a:r>
              <a:rPr lang="en-US" dirty="0"/>
              <a:t>, do </a:t>
            </a:r>
            <a:r>
              <a:rPr lang="en-US" dirty="0" err="1"/>
              <a:t>đó</a:t>
            </a:r>
            <a:r>
              <a:rPr lang="en-US" dirty="0"/>
              <a:t> </a:t>
            </a:r>
            <a:r>
              <a:rPr lang="en-US" dirty="0" err="1"/>
              <a:t>cần</a:t>
            </a:r>
            <a:r>
              <a:rPr lang="en-US" dirty="0"/>
              <a:t> </a:t>
            </a:r>
            <a:r>
              <a:rPr lang="en-US" dirty="0" err="1"/>
              <a:t>phải</a:t>
            </a:r>
            <a:r>
              <a:rPr lang="en-US" dirty="0"/>
              <a:t> </a:t>
            </a:r>
            <a:r>
              <a:rPr lang="en-US" dirty="0" err="1"/>
              <a:t>lưu</a:t>
            </a:r>
            <a:r>
              <a:rPr lang="en-US" dirty="0"/>
              <a:t> ý.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Ví</a:t>
            </a:r>
            <a:r>
              <a:rPr lang="en-US" dirty="0"/>
              <a:t> </a:t>
            </a:r>
            <a:r>
              <a:rPr lang="en-US" dirty="0" err="1"/>
              <a:t>dụ</a:t>
            </a:r>
            <a:r>
              <a:rPr lang="en-US" dirty="0"/>
              <a:t>: </a:t>
            </a:r>
            <a:r>
              <a:rPr lang="en-GB" sz="1200" kern="0" dirty="0" err="1">
                <a:solidFill>
                  <a:srgbClr val="58646E">
                    <a:lumMod val="75000"/>
                  </a:srgbClr>
                </a:solidFill>
                <a:latin typeface="+mj-lt"/>
                <a:cs typeface="Arial" panose="020B0604020202020204" pitchFamily="34" charset="0"/>
              </a:rPr>
              <a:t>Nữ</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giới</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có</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nguy</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cơ</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giảm</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lưu</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lượng</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hít</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Lưu</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lượng</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hít</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có</a:t>
            </a:r>
            <a:r>
              <a:rPr lang="en-GB" sz="1200" kern="0" dirty="0">
                <a:solidFill>
                  <a:srgbClr val="58646E">
                    <a:lumMod val="75000"/>
                  </a:srgbClr>
                </a:solidFill>
                <a:latin typeface="+mj-lt"/>
                <a:cs typeface="Arial" panose="020B0604020202020204" pitchFamily="34" charset="0"/>
              </a:rPr>
              <a:t> xu </a:t>
            </a:r>
            <a:r>
              <a:rPr lang="en-GB" sz="1200" kern="0" dirty="0" err="1">
                <a:solidFill>
                  <a:srgbClr val="58646E">
                    <a:lumMod val="75000"/>
                  </a:srgbClr>
                </a:solidFill>
                <a:latin typeface="+mj-lt"/>
                <a:cs typeface="Arial" panose="020B0604020202020204" pitchFamily="34" charset="0"/>
              </a:rPr>
              <a:t>hướng</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giảm</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khi</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tuổi</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cao</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Giảm</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lưu</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lượng</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hít</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trong</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và</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sau</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đợt</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cấp</a:t>
            </a:r>
            <a:r>
              <a:rPr lang="en-GB" sz="1200" kern="0" dirty="0">
                <a:solidFill>
                  <a:srgbClr val="58646E">
                    <a:lumMod val="75000"/>
                  </a:srgbClr>
                </a:solidFill>
                <a:latin typeface="+mj-lt"/>
                <a:cs typeface="Arial" panose="020B0604020202020204" pitchFamily="34" charset="0"/>
              </a:rPr>
              <a:t> COPD; </a:t>
            </a:r>
            <a:r>
              <a:rPr lang="de-DE" sz="1200" kern="0" dirty="0">
                <a:solidFill>
                  <a:srgbClr val="58646E">
                    <a:lumMod val="75000"/>
                  </a:srgbClr>
                </a:solidFill>
                <a:latin typeface="+mj-lt"/>
                <a:cs typeface="Arial" panose="020B0604020202020204" pitchFamily="34" charset="0"/>
              </a:rPr>
              <a:t>Căng phồng phổi làm cho cơ hoành giảm sức mạnh; </a:t>
            </a:r>
            <a:r>
              <a:rPr lang="en-GB" sz="1200" kern="0" dirty="0" err="1">
                <a:solidFill>
                  <a:srgbClr val="58646E">
                    <a:lumMod val="75000"/>
                  </a:srgbClr>
                </a:solidFill>
                <a:latin typeface="+mj-lt"/>
                <a:cs typeface="Arial" panose="020B0604020202020204" pitchFamily="34" charset="0"/>
              </a:rPr>
              <a:t>Thấp</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bé</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là</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yếu</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tố</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nguy</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cơ</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độc</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lập</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của</a:t>
            </a:r>
            <a:r>
              <a:rPr lang="en-GB" sz="1200" kern="0" dirty="0">
                <a:solidFill>
                  <a:srgbClr val="58646E">
                    <a:lumMod val="75000"/>
                  </a:srgbClr>
                </a:solidFill>
                <a:latin typeface="+mj-lt"/>
                <a:cs typeface="Arial" panose="020B0604020202020204" pitchFamily="34" charset="0"/>
              </a:rPr>
              <a:t> </a:t>
            </a:r>
            <a:r>
              <a:rPr lang="en-GB" sz="1200" kern="0" dirty="0" err="1">
                <a:solidFill>
                  <a:srgbClr val="58646E">
                    <a:lumMod val="75000"/>
                  </a:srgbClr>
                </a:solidFill>
                <a:latin typeface="+mj-lt"/>
                <a:cs typeface="Arial" panose="020B0604020202020204" pitchFamily="34" charset="0"/>
              </a:rPr>
              <a:t>giảm</a:t>
            </a:r>
            <a:r>
              <a:rPr lang="en-GB" sz="1200" kern="0" dirty="0">
                <a:solidFill>
                  <a:srgbClr val="58646E">
                    <a:lumMod val="75000"/>
                  </a:srgbClr>
                </a:solidFill>
                <a:latin typeface="+mj-lt"/>
                <a:cs typeface="Arial" panose="020B0604020202020204" pitchFamily="34" charset="0"/>
              </a:rPr>
              <a:t> PIFR</a:t>
            </a:r>
            <a:endParaRPr lang="en-GB" sz="1200" b="1" kern="0" dirty="0">
              <a:solidFill>
                <a:srgbClr val="58646E">
                  <a:lumMod val="75000"/>
                </a:srgbClr>
              </a:solidFill>
              <a:latin typeface="+mj-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e-DE" sz="1200" kern="0" dirty="0">
              <a:solidFill>
                <a:srgbClr val="58646E">
                  <a:lumMod val="75000"/>
                </a:srgbClr>
              </a:solidFill>
              <a:latin typeface="+mj-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0" baseline="30000" dirty="0">
              <a:solidFill>
                <a:srgbClr val="58646E">
                  <a:lumMod val="75000"/>
                </a:srgbClr>
              </a:solidFill>
              <a:latin typeface="+mj-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0" dirty="0">
              <a:solidFill>
                <a:srgbClr val="58646E">
                  <a:lumMod val="75000"/>
                </a:srgbClr>
              </a:solidFill>
              <a:latin typeface="+mj-lt"/>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0" dirty="0">
              <a:solidFill>
                <a:srgbClr val="58646E">
                  <a:lumMod val="75000"/>
                </a:srgbClr>
              </a:solidFill>
              <a:latin typeface="+mj-lt"/>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166</a:t>
            </a:fld>
            <a:endParaRPr lang="en-US"/>
          </a:p>
        </p:txBody>
      </p:sp>
    </p:spTree>
    <p:extLst>
      <p:ext uri="{BB962C8B-B14F-4D97-AF65-F5344CB8AC3E}">
        <p14:creationId xmlns:p14="http://schemas.microsoft.com/office/powerpoint/2010/main" val="271421664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Giảm</a:t>
            </a:r>
            <a:r>
              <a:rPr lang="en-US" dirty="0"/>
              <a:t> </a:t>
            </a:r>
            <a:r>
              <a:rPr lang="en-US" dirty="0" err="1"/>
              <a:t>lưu</a:t>
            </a:r>
            <a:r>
              <a:rPr lang="en-US" dirty="0"/>
              <a:t> </a:t>
            </a:r>
            <a:r>
              <a:rPr lang="en-US" dirty="0" err="1"/>
              <a:t>lượng</a:t>
            </a:r>
            <a:r>
              <a:rPr lang="en-US" dirty="0"/>
              <a:t> </a:t>
            </a:r>
            <a:r>
              <a:rPr lang="en-US" dirty="0" err="1"/>
              <a:t>hít</a:t>
            </a:r>
            <a:r>
              <a:rPr lang="en-US" dirty="0"/>
              <a:t> </a:t>
            </a:r>
            <a:r>
              <a:rPr lang="en-US" dirty="0" err="1"/>
              <a:t>còn</a:t>
            </a:r>
            <a:r>
              <a:rPr lang="en-US" dirty="0"/>
              <a:t> </a:t>
            </a:r>
            <a:r>
              <a:rPr lang="en-US" dirty="0" err="1"/>
              <a:t>có</a:t>
            </a:r>
            <a:r>
              <a:rPr lang="en-US" dirty="0"/>
              <a:t> </a:t>
            </a:r>
            <a:r>
              <a:rPr lang="en-US" dirty="0" err="1"/>
              <a:t>một</a:t>
            </a:r>
            <a:r>
              <a:rPr lang="en-US" dirty="0"/>
              <a:t> </a:t>
            </a:r>
            <a:r>
              <a:rPr lang="en-US" dirty="0" err="1"/>
              <a:t>số</a:t>
            </a:r>
            <a:r>
              <a:rPr lang="en-US" dirty="0"/>
              <a:t> </a:t>
            </a:r>
            <a:r>
              <a:rPr lang="en-US" dirty="0" err="1"/>
              <a:t>tác</a:t>
            </a:r>
            <a:r>
              <a:rPr lang="en-US" dirty="0"/>
              <a:t> </a:t>
            </a:r>
            <a:r>
              <a:rPr lang="en-US" dirty="0" err="1"/>
              <a:t>động</a:t>
            </a:r>
            <a:r>
              <a:rPr lang="en-US" dirty="0"/>
              <a:t> </a:t>
            </a:r>
            <a:r>
              <a:rPr lang="en-US" dirty="0" err="1"/>
              <a:t>trên</a:t>
            </a:r>
            <a:r>
              <a:rPr lang="en-US" dirty="0"/>
              <a:t> </a:t>
            </a:r>
            <a:r>
              <a:rPr lang="en-US" dirty="0" err="1"/>
              <a:t>kết</a:t>
            </a:r>
            <a:r>
              <a:rPr lang="en-US" dirty="0"/>
              <a:t> </a:t>
            </a:r>
            <a:r>
              <a:rPr lang="en-US" dirty="0" err="1"/>
              <a:t>cục</a:t>
            </a:r>
            <a:r>
              <a:rPr lang="en-US" dirty="0"/>
              <a:t> </a:t>
            </a:r>
            <a:r>
              <a:rPr lang="en-US" dirty="0" err="1"/>
              <a:t>lâm</a:t>
            </a:r>
            <a:r>
              <a:rPr lang="en-US" dirty="0"/>
              <a:t> </a:t>
            </a:r>
            <a:r>
              <a:rPr lang="en-US" dirty="0" err="1"/>
              <a:t>sàng</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0" dirty="0" err="1">
                <a:solidFill>
                  <a:prstClr val="black">
                    <a:lumMod val="85000"/>
                    <a:lumOff val="15000"/>
                  </a:prstClr>
                </a:solidFill>
                <a:latin typeface="+mj-lt"/>
                <a:cs typeface="Calibri" panose="020F0502020204030204" pitchFamily="34" charset="0"/>
              </a:rPr>
              <a:t>Phân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tích</a:t>
            </a:r>
            <a:r>
              <a:rPr lang="en-GB" sz="1200" kern="0" dirty="0">
                <a:solidFill>
                  <a:prstClr val="black">
                    <a:lumMod val="85000"/>
                    <a:lumOff val="15000"/>
                  </a:prstClr>
                </a:solidFill>
                <a:latin typeface="+mj-lt"/>
                <a:cs typeface="Calibri" panose="020F0502020204030204" pitchFamily="34" charset="0"/>
              </a:rPr>
              <a:t> 123 </a:t>
            </a:r>
            <a:r>
              <a:rPr lang="en-GB" sz="1200" kern="0" dirty="0" err="1">
                <a:solidFill>
                  <a:prstClr val="black">
                    <a:lumMod val="85000"/>
                    <a:lumOff val="15000"/>
                  </a:prstClr>
                </a:solidFill>
                <a:latin typeface="+mj-lt"/>
                <a:cs typeface="Calibri" panose="020F0502020204030204" pitchFamily="34" charset="0"/>
              </a:rPr>
              <a:t>bệnh</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nhân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nhập</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viện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vì</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đợt</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cấp</a:t>
            </a:r>
            <a:r>
              <a:rPr lang="en-GB" sz="1200" kern="0" dirty="0">
                <a:solidFill>
                  <a:prstClr val="black">
                    <a:lumMod val="85000"/>
                    <a:lumOff val="15000"/>
                  </a:prstClr>
                </a:solidFill>
                <a:latin typeface="+mj-lt"/>
                <a:cs typeface="Calibri" panose="020F0502020204030204" pitchFamily="34" charset="0"/>
              </a:rPr>
              <a:t> COPD </a:t>
            </a:r>
            <a:r>
              <a:rPr lang="en-GB" sz="1200" kern="0" dirty="0" err="1">
                <a:solidFill>
                  <a:prstClr val="black">
                    <a:lumMod val="85000"/>
                    <a:lumOff val="15000"/>
                  </a:prstClr>
                </a:solidFill>
                <a:latin typeface="+mj-lt"/>
                <a:cs typeface="Calibri" panose="020F0502020204030204" pitchFamily="34" charset="0"/>
              </a:rPr>
              <a:t>cho</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thấy</a:t>
            </a:r>
            <a:r>
              <a:rPr lang="en-GB" sz="1200" kern="0" dirty="0">
                <a:solidFill>
                  <a:prstClr val="black">
                    <a:lumMod val="85000"/>
                    <a:lumOff val="15000"/>
                  </a:prstClr>
                </a:solidFill>
                <a:latin typeface="+mj-lt"/>
                <a:cs typeface="Calibri" panose="020F0502020204030204" pitchFamily="34" charset="0"/>
              </a:rPr>
              <a:t>, BN </a:t>
            </a:r>
            <a:r>
              <a:rPr lang="en-GB" sz="1200" kern="0" dirty="0" err="1">
                <a:solidFill>
                  <a:prstClr val="black">
                    <a:lumMod val="85000"/>
                    <a:lumOff val="15000"/>
                  </a:prstClr>
                </a:solidFill>
                <a:latin typeface="+mj-lt"/>
                <a:cs typeface="Calibri" panose="020F0502020204030204" pitchFamily="34" charset="0"/>
              </a:rPr>
              <a:t>có</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Lưu</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lượng</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hít</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đỉnh</a:t>
            </a:r>
            <a:r>
              <a:rPr lang="en-GB" sz="1200" kern="0" dirty="0">
                <a:solidFill>
                  <a:prstClr val="black">
                    <a:lumMod val="85000"/>
                    <a:lumOff val="15000"/>
                  </a:prstClr>
                </a:solidFill>
                <a:latin typeface="+mj-lt"/>
                <a:cs typeface="Calibri" panose="020F0502020204030204" pitchFamily="34" charset="0"/>
              </a:rPr>
              <a:t> ≤ 60 </a:t>
            </a:r>
            <a:r>
              <a:rPr lang="en-GB" sz="1200" kern="0" dirty="0" err="1">
                <a:solidFill>
                  <a:prstClr val="black">
                    <a:lumMod val="85000"/>
                    <a:lumOff val="15000"/>
                  </a:prstClr>
                </a:solidFill>
                <a:latin typeface="+mj-lt"/>
                <a:cs typeface="Calibri" panose="020F0502020204030204" pitchFamily="34" charset="0"/>
              </a:rPr>
              <a:t>lít</a:t>
            </a:r>
            <a:r>
              <a:rPr lang="en-GB" sz="1200" kern="0" dirty="0">
                <a:solidFill>
                  <a:prstClr val="black">
                    <a:lumMod val="85000"/>
                    <a:lumOff val="15000"/>
                  </a:prstClr>
                </a:solidFill>
                <a:latin typeface="+mj-lt"/>
                <a:cs typeface="Calibri" panose="020F0502020204030204" pitchFamily="34" charset="0"/>
              </a:rPr>
              <a:t>/</a:t>
            </a:r>
            <a:r>
              <a:rPr lang="en-GB" sz="1200" kern="0" dirty="0" err="1">
                <a:solidFill>
                  <a:prstClr val="black">
                    <a:lumMod val="85000"/>
                    <a:lumOff val="15000"/>
                  </a:prstClr>
                </a:solidFill>
                <a:latin typeface="+mj-lt"/>
                <a:cs typeface="Calibri" panose="020F0502020204030204" pitchFamily="34" charset="0"/>
              </a:rPr>
              <a:t>phút</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liên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quan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với</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tăng</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nguy</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cơ</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tái</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nhập</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viện</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vì</a:t>
            </a:r>
            <a:r>
              <a:rPr lang="en-GB" sz="1200" kern="0" dirty="0">
                <a:solidFill>
                  <a:prstClr val="black">
                    <a:lumMod val="85000"/>
                    <a:lumOff val="15000"/>
                  </a:prstClr>
                </a:solidFill>
                <a:latin typeface="+mj-lt"/>
                <a:cs typeface="Calibri" panose="020F0502020204030204" pitchFamily="34" charset="0"/>
              </a:rPr>
              <a:t> COPD. </a:t>
            </a:r>
            <a:r>
              <a:rPr lang="en-GB" sz="1200" kern="0" dirty="0" err="1">
                <a:solidFill>
                  <a:prstClr val="black">
                    <a:lumMod val="85000"/>
                    <a:lumOff val="15000"/>
                  </a:prstClr>
                </a:solidFill>
                <a:latin typeface="+mj-lt"/>
                <a:cs typeface="Calibri" panose="020F0502020204030204" pitchFamily="34" charset="0"/>
              </a:rPr>
              <a:t>Ngoài</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ra</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giảm</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lưu</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lượng</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hít</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đỉnh</a:t>
            </a:r>
            <a:r>
              <a:rPr lang="en-GB" sz="1200" kern="0" dirty="0">
                <a:solidFill>
                  <a:prstClr val="black">
                    <a:lumMod val="85000"/>
                    <a:lumOff val="15000"/>
                  </a:prstClr>
                </a:solidFill>
                <a:latin typeface="+mj-lt"/>
                <a:cs typeface="Calibri" panose="020F0502020204030204" pitchFamily="34" charset="0"/>
              </a:rPr>
              <a:t> </a:t>
            </a:r>
            <a:r>
              <a:rPr lang="en-GB" sz="1200" kern="0" dirty="0" err="1">
                <a:solidFill>
                  <a:prstClr val="black">
                    <a:lumMod val="85000"/>
                    <a:lumOff val="15000"/>
                  </a:prstClr>
                </a:solidFill>
                <a:latin typeface="+mj-lt"/>
                <a:cs typeface="Calibri" panose="020F0502020204030204" pitchFamily="34" charset="0"/>
              </a:rPr>
              <a:t>còn</a:t>
            </a:r>
            <a:r>
              <a:rPr lang="en-US" sz="1200" b="1" dirty="0">
                <a:solidFill>
                  <a:srgbClr val="1F497D"/>
                </a:solidFill>
              </a:rPr>
              <a:t> </a:t>
            </a:r>
            <a:r>
              <a:rPr lang="en-US" sz="1200" b="0" dirty="0" err="1">
                <a:solidFill>
                  <a:srgbClr val="1F497D"/>
                </a:solidFill>
              </a:rPr>
              <a:t>làm</a:t>
            </a:r>
            <a:r>
              <a:rPr lang="en-US" sz="1200" b="0" dirty="0">
                <a:solidFill>
                  <a:srgbClr val="1F497D"/>
                </a:solidFill>
              </a:rPr>
              <a:t> </a:t>
            </a:r>
            <a:r>
              <a:rPr lang="en-US" sz="1200" b="0" dirty="0" err="1">
                <a:solidFill>
                  <a:srgbClr val="1F497D"/>
                </a:solidFill>
              </a:rPr>
              <a:t>tăng</a:t>
            </a:r>
            <a:r>
              <a:rPr lang="en-US" sz="1200" b="0" dirty="0">
                <a:solidFill>
                  <a:srgbClr val="1F497D"/>
                </a:solidFill>
              </a:rPr>
              <a:t> </a:t>
            </a:r>
            <a:r>
              <a:rPr lang="en-US" sz="1200" b="0" dirty="0" err="1">
                <a:solidFill>
                  <a:srgbClr val="1F497D"/>
                </a:solidFill>
              </a:rPr>
              <a:t>nguy</a:t>
            </a:r>
            <a:r>
              <a:rPr lang="en-US" sz="1200" b="0" dirty="0">
                <a:solidFill>
                  <a:srgbClr val="1F497D"/>
                </a:solidFill>
              </a:rPr>
              <a:t> </a:t>
            </a:r>
            <a:r>
              <a:rPr lang="en-US" sz="1200" b="0" dirty="0" err="1">
                <a:solidFill>
                  <a:srgbClr val="1F497D"/>
                </a:solidFill>
              </a:rPr>
              <a:t>cơ</a:t>
            </a:r>
            <a:r>
              <a:rPr lang="en-US" sz="1200" b="0" dirty="0">
                <a:solidFill>
                  <a:srgbClr val="1F497D"/>
                </a:solidFill>
              </a:rPr>
              <a:t> </a:t>
            </a:r>
            <a:r>
              <a:rPr lang="en-US" sz="1200" b="0" dirty="0" err="1">
                <a:solidFill>
                  <a:srgbClr val="1F497D"/>
                </a:solidFill>
              </a:rPr>
              <a:t>tái</a:t>
            </a:r>
            <a:r>
              <a:rPr lang="en-US" sz="1200" b="0" dirty="0">
                <a:solidFill>
                  <a:srgbClr val="1F497D"/>
                </a:solidFill>
              </a:rPr>
              <a:t> </a:t>
            </a:r>
            <a:r>
              <a:rPr lang="en-US" sz="1200" b="0" dirty="0" err="1">
                <a:solidFill>
                  <a:srgbClr val="1F497D"/>
                </a:solidFill>
              </a:rPr>
              <a:t>nhập</a:t>
            </a:r>
            <a:r>
              <a:rPr lang="en-US" sz="1200" b="0" dirty="0">
                <a:solidFill>
                  <a:srgbClr val="1F497D"/>
                </a:solidFill>
              </a:rPr>
              <a:t> </a:t>
            </a:r>
            <a:r>
              <a:rPr lang="en-US" sz="1200" b="0" dirty="0" err="1">
                <a:solidFill>
                  <a:srgbClr val="1F497D"/>
                </a:solidFill>
              </a:rPr>
              <a:t>viện</a:t>
            </a:r>
            <a:r>
              <a:rPr lang="en-US" sz="1200" b="0" dirty="0">
                <a:solidFill>
                  <a:srgbClr val="1F497D"/>
                </a:solidFill>
              </a:rPr>
              <a:t> do </a:t>
            </a:r>
            <a:r>
              <a:rPr lang="en-US" sz="1200" b="0" dirty="0" err="1">
                <a:solidFill>
                  <a:srgbClr val="1F497D"/>
                </a:solidFill>
              </a:rPr>
              <a:t>mọi</a:t>
            </a:r>
            <a:r>
              <a:rPr lang="en-US" sz="1200" b="0" dirty="0">
                <a:solidFill>
                  <a:srgbClr val="1F497D"/>
                </a:solidFill>
              </a:rPr>
              <a:t> </a:t>
            </a:r>
            <a:r>
              <a:rPr lang="en-US" sz="1200" b="0" dirty="0" err="1">
                <a:solidFill>
                  <a:srgbClr val="1F497D"/>
                </a:solidFill>
              </a:rPr>
              <a:t>nguyên</a:t>
            </a:r>
            <a:r>
              <a:rPr lang="en-US" sz="1200" b="0" dirty="0">
                <a:solidFill>
                  <a:srgbClr val="1F497D"/>
                </a:solidFill>
              </a:rPr>
              <a:t> </a:t>
            </a:r>
            <a:r>
              <a:rPr lang="en-US" sz="1200" b="0" dirty="0" err="1">
                <a:solidFill>
                  <a:srgbClr val="1F497D"/>
                </a:solidFill>
              </a:rPr>
              <a:t>nhân</a:t>
            </a:r>
            <a:r>
              <a:rPr lang="en-US" sz="1200" b="0" dirty="0">
                <a:solidFill>
                  <a:srgbClr val="1F497D"/>
                </a:solidFill>
              </a:rPr>
              <a:t> </a:t>
            </a:r>
            <a:r>
              <a:rPr lang="en-US" sz="1200" b="0" dirty="0" err="1">
                <a:solidFill>
                  <a:srgbClr val="1F497D"/>
                </a:solidFill>
              </a:rPr>
              <a:t>sớm</a:t>
            </a:r>
            <a:r>
              <a:rPr lang="en-US" sz="1200" b="0" dirty="0">
                <a:solidFill>
                  <a:srgbClr val="1F497D"/>
                </a:solidFill>
              </a:rPr>
              <a:t> </a:t>
            </a:r>
            <a:r>
              <a:rPr lang="en-US" sz="1200" b="0" dirty="0" err="1">
                <a:solidFill>
                  <a:srgbClr val="1F497D"/>
                </a:solidFill>
              </a:rPr>
              <a:t>hơn</a:t>
            </a:r>
            <a:r>
              <a:rPr lang="en-US" sz="1200" b="0" dirty="0">
                <a:solidFill>
                  <a:srgbClr val="1F497D"/>
                </a:solidFill>
              </a:rPr>
              <a:t> </a:t>
            </a:r>
            <a:r>
              <a:rPr lang="en-US" sz="1200" b="0" dirty="0">
                <a:solidFill>
                  <a:srgbClr val="FF0000"/>
                </a:solidFill>
              </a:rPr>
              <a:t>35,5 </a:t>
            </a:r>
            <a:r>
              <a:rPr lang="en-US" sz="1200" b="0" dirty="0" err="1">
                <a:solidFill>
                  <a:srgbClr val="FF0000"/>
                </a:solidFill>
              </a:rPr>
              <a:t>ngày</a:t>
            </a:r>
            <a:endParaRPr lang="en-GB" sz="1200" b="0" kern="0" dirty="0">
              <a:solidFill>
                <a:prstClr val="black">
                  <a:lumMod val="85000"/>
                  <a:lumOff val="15000"/>
                </a:prstClr>
              </a:solidFill>
              <a:latin typeface="+mj-lt"/>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kern="0" dirty="0">
              <a:solidFill>
                <a:prstClr val="black">
                  <a:lumMod val="85000"/>
                  <a:lumOff val="15000"/>
                </a:prstClr>
              </a:solidFill>
              <a:latin typeface="+mj-lt"/>
              <a:cs typeface="Calibri" panose="020F0502020204030204" pitchFamily="34" charset="0"/>
            </a:endParaRPr>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167</a:t>
            </a:fld>
            <a:endParaRPr lang="en-US"/>
          </a:p>
        </p:txBody>
      </p:sp>
    </p:spTree>
    <p:extLst>
      <p:ext uri="{BB962C8B-B14F-4D97-AF65-F5344CB8AC3E}">
        <p14:creationId xmlns:p14="http://schemas.microsoft.com/office/powerpoint/2010/main" val="133608272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Trong</a:t>
            </a:r>
            <a:r>
              <a:rPr lang="en-US" dirty="0"/>
              <a:t> ERS 2021, </a:t>
            </a:r>
            <a:r>
              <a:rPr lang="en-US" dirty="0" err="1"/>
              <a:t>một</a:t>
            </a:r>
            <a:r>
              <a:rPr lang="en-US" dirty="0"/>
              <a:t> </a:t>
            </a:r>
            <a:r>
              <a:rPr lang="en-US" dirty="0" err="1"/>
              <a:t>nghiên</a:t>
            </a:r>
            <a:r>
              <a:rPr lang="en-US" dirty="0"/>
              <a:t> </a:t>
            </a:r>
            <a:r>
              <a:rPr lang="en-US" dirty="0" err="1"/>
              <a:t>cứu</a:t>
            </a:r>
            <a:r>
              <a:rPr lang="en-US" dirty="0"/>
              <a:t> </a:t>
            </a:r>
            <a:r>
              <a:rPr lang="en-US" dirty="0" err="1"/>
              <a:t>đánh</a:t>
            </a:r>
            <a:r>
              <a:rPr lang="en-US" dirty="0"/>
              <a:t> </a:t>
            </a:r>
            <a:r>
              <a:rPr lang="en-US" dirty="0" err="1"/>
              <a:t>giá</a:t>
            </a:r>
            <a:r>
              <a:rPr lang="en-US" dirty="0"/>
              <a:t> </a:t>
            </a:r>
            <a:r>
              <a:rPr lang="en-US" dirty="0" err="1"/>
              <a:t>mối</a:t>
            </a:r>
            <a:r>
              <a:rPr lang="en-US" dirty="0"/>
              <a:t> </a:t>
            </a:r>
            <a:r>
              <a:rPr lang="en-US" dirty="0" err="1"/>
              <a:t>liên</a:t>
            </a:r>
            <a:r>
              <a:rPr lang="en-US" dirty="0"/>
              <a:t> </a:t>
            </a:r>
            <a:r>
              <a:rPr lang="en-US" dirty="0" err="1"/>
              <a:t>quan</a:t>
            </a:r>
            <a:r>
              <a:rPr lang="en-US" dirty="0"/>
              <a:t> </a:t>
            </a:r>
            <a:r>
              <a:rPr lang="en-US" dirty="0" err="1"/>
              <a:t>giữa</a:t>
            </a:r>
            <a:r>
              <a:rPr lang="en-US" dirty="0"/>
              <a:t> </a:t>
            </a:r>
            <a:r>
              <a:rPr lang="en-US" dirty="0" err="1"/>
              <a:t>giảm</a:t>
            </a:r>
            <a:r>
              <a:rPr lang="en-US" dirty="0"/>
              <a:t> </a:t>
            </a:r>
            <a:r>
              <a:rPr lang="vi-VN" dirty="0"/>
              <a:t>Lưu lượng đỉnh hít vào</a:t>
            </a:r>
            <a:r>
              <a:rPr lang="en-US" dirty="0"/>
              <a:t> </a:t>
            </a:r>
            <a:r>
              <a:rPr lang="en-US" dirty="0" err="1"/>
              <a:t>với</a:t>
            </a:r>
            <a:r>
              <a:rPr lang="en-US" dirty="0"/>
              <a:t> </a:t>
            </a:r>
            <a:r>
              <a:rPr lang="en-US" dirty="0" err="1"/>
              <a:t>chất</a:t>
            </a:r>
            <a:r>
              <a:rPr lang="en-US" dirty="0"/>
              <a:t> </a:t>
            </a:r>
            <a:r>
              <a:rPr lang="en-US" dirty="0" err="1"/>
              <a:t>lượng</a:t>
            </a:r>
            <a:r>
              <a:rPr lang="en-US" dirty="0"/>
              <a:t> </a:t>
            </a:r>
            <a:r>
              <a:rPr lang="en-US" dirty="0" err="1"/>
              <a:t>cuộc</a:t>
            </a:r>
            <a:r>
              <a:rPr lang="en-US" dirty="0"/>
              <a:t> </a:t>
            </a:r>
            <a:r>
              <a:rPr lang="en-US" dirty="0" err="1"/>
              <a:t>sống</a:t>
            </a:r>
            <a:r>
              <a:rPr lang="en-US" dirty="0"/>
              <a:t>.</a:t>
            </a:r>
          </a:p>
          <a:p>
            <a:r>
              <a:rPr lang="en-US" dirty="0" err="1"/>
              <a:t>Nghiên</a:t>
            </a:r>
            <a:r>
              <a:rPr lang="en-US" dirty="0"/>
              <a:t> </a:t>
            </a:r>
            <a:r>
              <a:rPr lang="en-US" dirty="0" err="1"/>
              <a:t>cứu</a:t>
            </a:r>
            <a:r>
              <a:rPr lang="en-US" dirty="0"/>
              <a:t> </a:t>
            </a:r>
            <a:r>
              <a:rPr lang="en-US" dirty="0" err="1"/>
              <a:t>đa</a:t>
            </a:r>
            <a:r>
              <a:rPr lang="en-US" dirty="0"/>
              <a:t> </a:t>
            </a:r>
            <a:r>
              <a:rPr lang="en-US" dirty="0" err="1"/>
              <a:t>trung</a:t>
            </a:r>
            <a:r>
              <a:rPr lang="en-US" dirty="0"/>
              <a:t> </a:t>
            </a:r>
            <a:r>
              <a:rPr lang="en-US" dirty="0" err="1"/>
              <a:t>tâm</a:t>
            </a:r>
            <a:r>
              <a:rPr lang="en-US" dirty="0"/>
              <a:t> </a:t>
            </a:r>
            <a:r>
              <a:rPr lang="en-US" dirty="0" err="1"/>
              <a:t>gồm</a:t>
            </a:r>
            <a:r>
              <a:rPr lang="en-US" dirty="0"/>
              <a:t> 1434 </a:t>
            </a:r>
            <a:r>
              <a:rPr lang="en-US" dirty="0" err="1"/>
              <a:t>bệnh</a:t>
            </a:r>
            <a:r>
              <a:rPr lang="en-US" dirty="0"/>
              <a:t> </a:t>
            </a:r>
            <a:r>
              <a:rPr lang="en-US" dirty="0" err="1"/>
              <a:t>nhân</a:t>
            </a:r>
            <a:r>
              <a:rPr lang="en-US" dirty="0"/>
              <a:t> COPD </a:t>
            </a:r>
            <a:r>
              <a:rPr lang="en-US" dirty="0" err="1"/>
              <a:t>đang</a:t>
            </a:r>
            <a:r>
              <a:rPr lang="en-US" dirty="0"/>
              <a:t> </a:t>
            </a:r>
            <a:r>
              <a:rPr lang="en-US" dirty="0" err="1"/>
              <a:t>sử</a:t>
            </a:r>
            <a:r>
              <a:rPr lang="en-US" dirty="0"/>
              <a:t> </a:t>
            </a:r>
            <a:r>
              <a:rPr lang="en-US" dirty="0" err="1"/>
              <a:t>dụng</a:t>
            </a:r>
            <a:r>
              <a:rPr lang="en-US" dirty="0"/>
              <a:t> DPI.</a:t>
            </a:r>
          </a:p>
          <a:p>
            <a:r>
              <a:rPr lang="en-US" dirty="0" err="1"/>
              <a:t>Nghiên</a:t>
            </a:r>
            <a:r>
              <a:rPr lang="en-US" dirty="0"/>
              <a:t> </a:t>
            </a:r>
            <a:r>
              <a:rPr lang="en-US" dirty="0" err="1"/>
              <a:t>cứu</a:t>
            </a:r>
            <a:r>
              <a:rPr lang="en-US" dirty="0"/>
              <a:t> </a:t>
            </a:r>
            <a:r>
              <a:rPr lang="en-US" dirty="0" err="1"/>
              <a:t>sử</a:t>
            </a:r>
            <a:r>
              <a:rPr lang="en-US" dirty="0"/>
              <a:t> </a:t>
            </a:r>
            <a:r>
              <a:rPr lang="en-US" dirty="0" err="1"/>
              <a:t>dụng</a:t>
            </a:r>
            <a:r>
              <a:rPr lang="en-US" dirty="0"/>
              <a:t> </a:t>
            </a:r>
            <a:r>
              <a:rPr lang="en-US" dirty="0" err="1"/>
              <a:t>bộ</a:t>
            </a:r>
            <a:r>
              <a:rPr lang="en-US" dirty="0"/>
              <a:t> </a:t>
            </a:r>
            <a:r>
              <a:rPr lang="en-US" dirty="0" err="1"/>
              <a:t>câu</a:t>
            </a:r>
            <a:r>
              <a:rPr lang="en-US" dirty="0"/>
              <a:t> </a:t>
            </a:r>
            <a:r>
              <a:rPr lang="en-US" dirty="0" err="1"/>
              <a:t>hỏi</a:t>
            </a:r>
            <a:r>
              <a:rPr lang="en-US" dirty="0"/>
              <a:t> </a:t>
            </a:r>
            <a:r>
              <a:rPr lang="en-US" dirty="0" err="1"/>
              <a:t>lâm</a:t>
            </a:r>
            <a:r>
              <a:rPr lang="en-US" dirty="0"/>
              <a:t> </a:t>
            </a:r>
            <a:r>
              <a:rPr lang="en-US" dirty="0" err="1"/>
              <a:t>sàng</a:t>
            </a:r>
            <a:r>
              <a:rPr lang="en-US" dirty="0"/>
              <a:t> COPD (CCQ – Clinical COPD </a:t>
            </a:r>
            <a:r>
              <a:rPr lang="en-US" dirty="0" err="1"/>
              <a:t>Questionaire</a:t>
            </a:r>
            <a:r>
              <a:rPr lang="en-US" dirty="0"/>
              <a:t>) </a:t>
            </a:r>
            <a:r>
              <a:rPr lang="en-US" dirty="0" err="1"/>
              <a:t>để</a:t>
            </a:r>
            <a:r>
              <a:rPr lang="en-US" dirty="0"/>
              <a:t> </a:t>
            </a:r>
            <a:r>
              <a:rPr lang="en-US" dirty="0" err="1"/>
              <a:t>đánh</a:t>
            </a:r>
            <a:r>
              <a:rPr lang="en-US" dirty="0"/>
              <a:t> </a:t>
            </a:r>
            <a:r>
              <a:rPr lang="en-US" dirty="0" err="1"/>
              <a:t>giá</a:t>
            </a:r>
            <a:r>
              <a:rPr lang="en-US" dirty="0"/>
              <a:t> </a:t>
            </a:r>
            <a:r>
              <a:rPr lang="en-US" dirty="0" err="1"/>
              <a:t>chất</a:t>
            </a:r>
            <a:r>
              <a:rPr lang="en-US" dirty="0"/>
              <a:t> </a:t>
            </a:r>
            <a:r>
              <a:rPr lang="en-US" dirty="0" err="1"/>
              <a:t>lượng</a:t>
            </a:r>
            <a:r>
              <a:rPr lang="en-US" dirty="0"/>
              <a:t> </a:t>
            </a:r>
            <a:r>
              <a:rPr lang="en-US" dirty="0" err="1"/>
              <a:t>cuộc</a:t>
            </a:r>
            <a:r>
              <a:rPr lang="en-US" dirty="0"/>
              <a:t> </a:t>
            </a:r>
            <a:r>
              <a:rPr lang="en-US" dirty="0" err="1"/>
              <a:t>sống</a:t>
            </a:r>
            <a:r>
              <a:rPr lang="en-US" dirty="0"/>
              <a:t> </a:t>
            </a:r>
            <a:r>
              <a:rPr lang="en-US" dirty="0" err="1"/>
              <a:t>liên</a:t>
            </a:r>
            <a:r>
              <a:rPr lang="en-US" dirty="0"/>
              <a:t> </a:t>
            </a:r>
            <a:r>
              <a:rPr lang="en-US" dirty="0" err="1"/>
              <a:t>quan</a:t>
            </a:r>
            <a:r>
              <a:rPr lang="en-US" dirty="0"/>
              <a:t> </a:t>
            </a:r>
            <a:r>
              <a:rPr lang="en-US" dirty="0" err="1"/>
              <a:t>sức</a:t>
            </a:r>
            <a:r>
              <a:rPr lang="en-US" dirty="0"/>
              <a:t> </a:t>
            </a:r>
            <a:r>
              <a:rPr lang="en-US" dirty="0" err="1"/>
              <a:t>khỏe</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a:t>Kết</a:t>
            </a:r>
            <a:r>
              <a:rPr lang="en-US" dirty="0"/>
              <a:t> </a:t>
            </a:r>
            <a:r>
              <a:rPr lang="en-US" dirty="0" err="1"/>
              <a:t>quả</a:t>
            </a:r>
            <a:r>
              <a:rPr lang="en-US" dirty="0"/>
              <a:t> </a:t>
            </a:r>
            <a:r>
              <a:rPr lang="en-US" dirty="0" err="1"/>
              <a:t>cho</a:t>
            </a:r>
            <a:r>
              <a:rPr lang="en-US" dirty="0"/>
              <a:t> </a:t>
            </a:r>
            <a:r>
              <a:rPr lang="en-US" dirty="0" err="1"/>
              <a:t>thấy</a:t>
            </a:r>
            <a:r>
              <a:rPr lang="en-US" dirty="0"/>
              <a:t> </a:t>
            </a:r>
            <a:r>
              <a:rPr lang="en-US" dirty="0" err="1"/>
              <a:t>việc</a:t>
            </a:r>
            <a:r>
              <a:rPr lang="en-US" dirty="0"/>
              <a:t> </a:t>
            </a:r>
            <a:r>
              <a:rPr lang="en-US" dirty="0" err="1"/>
              <a:t>giảm</a:t>
            </a:r>
            <a:r>
              <a:rPr lang="en-US" dirty="0"/>
              <a:t> </a:t>
            </a:r>
            <a:r>
              <a:rPr lang="vi-VN" dirty="0"/>
              <a:t>Lưu lượng đỉnh hít vào</a:t>
            </a:r>
            <a:r>
              <a:rPr lang="en-US" sz="1200" dirty="0">
                <a:solidFill>
                  <a:srgbClr val="FFFF00"/>
                </a:solidFill>
              </a:rPr>
              <a:t> </a:t>
            </a:r>
            <a:r>
              <a:rPr lang="en-US" sz="1200" dirty="0" err="1">
                <a:solidFill>
                  <a:srgbClr val="FFFF00"/>
                </a:solidFill>
              </a:rPr>
              <a:t>dưới</a:t>
            </a:r>
            <a:r>
              <a:rPr lang="en-US" sz="1200" dirty="0">
                <a:solidFill>
                  <a:srgbClr val="FFFF00"/>
                </a:solidFill>
              </a:rPr>
              <a:t> </a:t>
            </a:r>
            <a:r>
              <a:rPr lang="en-US" sz="1200" dirty="0" err="1">
                <a:solidFill>
                  <a:srgbClr val="FFFF00"/>
                </a:solidFill>
              </a:rPr>
              <a:t>mức</a:t>
            </a:r>
            <a:r>
              <a:rPr lang="en-US" sz="1200" dirty="0">
                <a:solidFill>
                  <a:srgbClr val="FFFF00"/>
                </a:solidFill>
              </a:rPr>
              <a:t> </a:t>
            </a:r>
            <a:r>
              <a:rPr lang="en-US" sz="1200" dirty="0" err="1">
                <a:solidFill>
                  <a:srgbClr val="FFFF00"/>
                </a:solidFill>
              </a:rPr>
              <a:t>tối</a:t>
            </a:r>
            <a:r>
              <a:rPr lang="en-US" sz="1200" dirty="0">
                <a:solidFill>
                  <a:srgbClr val="FFFF00"/>
                </a:solidFill>
              </a:rPr>
              <a:t> </a:t>
            </a:r>
            <a:r>
              <a:rPr lang="en-US" sz="1200" dirty="0" err="1">
                <a:solidFill>
                  <a:srgbClr val="FFFF00"/>
                </a:solidFill>
              </a:rPr>
              <a:t>ưu</a:t>
            </a:r>
            <a:r>
              <a:rPr lang="en-US" sz="1200" dirty="0">
                <a:solidFill>
                  <a:srgbClr val="FFFF00"/>
                </a:solidFill>
              </a:rPr>
              <a:t> </a:t>
            </a:r>
            <a:r>
              <a:rPr lang="en-US" sz="1200" dirty="0" err="1">
                <a:solidFill>
                  <a:srgbClr val="FFFF00"/>
                </a:solidFill>
              </a:rPr>
              <a:t>có</a:t>
            </a:r>
            <a:r>
              <a:rPr lang="en-US" sz="1200" dirty="0">
                <a:solidFill>
                  <a:srgbClr val="FFFF00"/>
                </a:solidFill>
              </a:rPr>
              <a:t> </a:t>
            </a:r>
            <a:r>
              <a:rPr lang="en-US" sz="1200" dirty="0" err="1">
                <a:solidFill>
                  <a:srgbClr val="FFFF00"/>
                </a:solidFill>
              </a:rPr>
              <a:t>liên</a:t>
            </a:r>
            <a:r>
              <a:rPr lang="en-US" sz="1200" dirty="0">
                <a:solidFill>
                  <a:srgbClr val="FFFF00"/>
                </a:solidFill>
              </a:rPr>
              <a:t> </a:t>
            </a:r>
            <a:r>
              <a:rPr lang="en-US" sz="1200" dirty="0" err="1">
                <a:solidFill>
                  <a:srgbClr val="FFFF00"/>
                </a:solidFill>
              </a:rPr>
              <a:t>quan</a:t>
            </a:r>
            <a:r>
              <a:rPr lang="en-US" sz="1200" dirty="0">
                <a:solidFill>
                  <a:srgbClr val="FFFF00"/>
                </a:solidFill>
              </a:rPr>
              <a:t> </a:t>
            </a:r>
            <a:r>
              <a:rPr lang="en-US" sz="1200" dirty="0" err="1">
                <a:solidFill>
                  <a:srgbClr val="FFFF00"/>
                </a:solidFill>
              </a:rPr>
              <a:t>với</a:t>
            </a:r>
            <a:r>
              <a:rPr lang="en-US" sz="1200" dirty="0">
                <a:solidFill>
                  <a:srgbClr val="FFFF00"/>
                </a:solidFill>
              </a:rPr>
              <a:t> CCQ </a:t>
            </a:r>
            <a:r>
              <a:rPr lang="en-US" sz="1200" dirty="0" err="1">
                <a:solidFill>
                  <a:srgbClr val="FFFF00"/>
                </a:solidFill>
              </a:rPr>
              <a:t>tệ</a:t>
            </a:r>
            <a:r>
              <a:rPr lang="en-US" sz="1200" dirty="0">
                <a:solidFill>
                  <a:srgbClr val="FFFF00"/>
                </a:solidFill>
              </a:rPr>
              <a:t> </a:t>
            </a:r>
            <a:r>
              <a:rPr lang="en-US" sz="1200" dirty="0" err="1">
                <a:solidFill>
                  <a:srgbClr val="FFFF00"/>
                </a:solidFill>
              </a:rPr>
              <a:t>hơn</a:t>
            </a:r>
            <a:r>
              <a:rPr lang="en-US" sz="1200" dirty="0">
                <a:solidFill>
                  <a:srgbClr val="FFFF00"/>
                </a:solidFill>
              </a:rPr>
              <a:t>, </a:t>
            </a:r>
            <a:r>
              <a:rPr lang="en-US" sz="1200" dirty="0" err="1">
                <a:solidFill>
                  <a:srgbClr val="FFFF00"/>
                </a:solidFill>
              </a:rPr>
              <a:t>tức</a:t>
            </a:r>
            <a:r>
              <a:rPr lang="en-US" sz="1200" dirty="0">
                <a:solidFill>
                  <a:srgbClr val="FFFF00"/>
                </a:solidFill>
              </a:rPr>
              <a:t> </a:t>
            </a:r>
            <a:r>
              <a:rPr lang="en-US" sz="1200" dirty="0" err="1">
                <a:solidFill>
                  <a:srgbClr val="FFFF00"/>
                </a:solidFill>
              </a:rPr>
              <a:t>là</a:t>
            </a:r>
            <a:r>
              <a:rPr lang="en-US" sz="1200" dirty="0">
                <a:solidFill>
                  <a:srgbClr val="FFFF00"/>
                </a:solidFill>
              </a:rPr>
              <a:t> </a:t>
            </a:r>
            <a:r>
              <a:rPr lang="en-US" sz="1200" dirty="0" err="1">
                <a:solidFill>
                  <a:srgbClr val="FFFF00"/>
                </a:solidFill>
              </a:rPr>
              <a:t>giảm</a:t>
            </a:r>
            <a:r>
              <a:rPr lang="en-US" sz="1200" dirty="0">
                <a:solidFill>
                  <a:srgbClr val="FFFF00"/>
                </a:solidFill>
              </a:rPr>
              <a:t> </a:t>
            </a:r>
            <a:r>
              <a:rPr lang="en-US" sz="1200" dirty="0" err="1">
                <a:solidFill>
                  <a:srgbClr val="FFFF00"/>
                </a:solidFill>
              </a:rPr>
              <a:t>chất</a:t>
            </a:r>
            <a:r>
              <a:rPr lang="en-US" sz="1200" dirty="0">
                <a:solidFill>
                  <a:srgbClr val="FFFF00"/>
                </a:solidFill>
              </a:rPr>
              <a:t> </a:t>
            </a:r>
            <a:r>
              <a:rPr lang="en-US" sz="1200" dirty="0" err="1">
                <a:solidFill>
                  <a:srgbClr val="FFFF00"/>
                </a:solidFill>
              </a:rPr>
              <a:t>lượng</a:t>
            </a:r>
            <a:r>
              <a:rPr lang="en-US" sz="1200" dirty="0">
                <a:solidFill>
                  <a:srgbClr val="FFFF00"/>
                </a:solidFill>
              </a:rPr>
              <a:t> </a:t>
            </a:r>
            <a:r>
              <a:rPr lang="en-US" sz="1200" dirty="0" err="1">
                <a:solidFill>
                  <a:srgbClr val="FFFF00"/>
                </a:solidFill>
              </a:rPr>
              <a:t>sống</a:t>
            </a:r>
            <a:r>
              <a:rPr lang="en-US" sz="1200" dirty="0">
                <a:solidFill>
                  <a:srgbClr val="FFFF00"/>
                </a:solidFill>
              </a:rPr>
              <a:t> </a:t>
            </a:r>
            <a:r>
              <a:rPr lang="en-US" sz="1200" dirty="0" err="1">
                <a:solidFill>
                  <a:srgbClr val="FFFF00"/>
                </a:solidFill>
              </a:rPr>
              <a:t>của</a:t>
            </a:r>
            <a:r>
              <a:rPr lang="en-US" sz="1200" dirty="0">
                <a:solidFill>
                  <a:srgbClr val="FFFF00"/>
                </a:solidFill>
              </a:rPr>
              <a:t> </a:t>
            </a:r>
            <a:r>
              <a:rPr lang="en-US" sz="1200" dirty="0" err="1">
                <a:solidFill>
                  <a:srgbClr val="FFFF00"/>
                </a:solidFill>
              </a:rPr>
              <a:t>người</a:t>
            </a:r>
            <a:r>
              <a:rPr lang="en-US" sz="1200" dirty="0">
                <a:solidFill>
                  <a:srgbClr val="FFFF00"/>
                </a:solidFill>
              </a:rPr>
              <a:t> </a:t>
            </a:r>
            <a:r>
              <a:rPr lang="en-US" sz="1200" dirty="0" err="1">
                <a:solidFill>
                  <a:srgbClr val="FFFF00"/>
                </a:solidFill>
              </a:rPr>
              <a:t>bệnh</a:t>
            </a:r>
            <a:endParaRPr lang="en-US" sz="1200" dirty="0">
              <a:solidFill>
                <a:srgbClr val="FFFF00"/>
              </a:solidFill>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A7F8AAAC-707A-49FD-83E1-C91717BB0F9A}" type="slidenum">
              <a:rPr lang="en-US" smtClean="0"/>
              <a:t>168</a:t>
            </a:fld>
            <a:endParaRPr lang="en-US"/>
          </a:p>
        </p:txBody>
      </p:sp>
    </p:spTree>
    <p:extLst>
      <p:ext uri="{BB962C8B-B14F-4D97-AF65-F5344CB8AC3E}">
        <p14:creationId xmlns:p14="http://schemas.microsoft.com/office/powerpoint/2010/main" val="3576007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4A8586-3E78-467B-A7CD-92B527DD457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105E1C0D-4185-4B30-BCED-132A673558D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7A9A0B1-0E33-4A4D-97FB-6E8B3426CF15}"/>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5F8B28EE-02B1-4F7B-913E-DA4B63EB04C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3FFB290-4776-4D2E-95A9-54FC03BAE8B7}"/>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43745786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05EAB-9837-4CFD-8335-11D541435D1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524B476-AA06-4E06-8BB2-16179F5B80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76AF04-107B-486E-8813-C5EA37220B8C}"/>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0C2C6136-5141-412E-B5E1-63C5C7AC8B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BD2DA38-2B80-41CB-A205-088EB158B7A0}"/>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0148818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53A3E23-2C3A-4586-B8C8-07F1B02CA18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819D0F2-375A-4A14-89C0-884D7E9BD23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029A4B-8A08-4C8D-B118-92504B0D338C}"/>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6E29867C-B18B-42BA-9A10-E7D70B5DC13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23B04B2-BF3A-4ED3-B983-F11AD09DBADB}"/>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15695337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Title and content plain with image yellow">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8D0F47C-06DC-42DD-BAE4-7E3D2E551ED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8837" b="22167"/>
          <a:stretch/>
        </p:blipFill>
        <p:spPr>
          <a:xfrm>
            <a:off x="9732475" y="4951312"/>
            <a:ext cx="2459525" cy="1928460"/>
          </a:xfrm>
          <a:prstGeom prst="rect">
            <a:avLst/>
          </a:prstGeom>
        </p:spPr>
      </p:pic>
      <p:sp>
        <p:nvSpPr>
          <p:cNvPr id="2" name="Title 1">
            <a:extLst>
              <a:ext uri="{FF2B5EF4-FFF2-40B4-BE49-F238E27FC236}">
                <a16:creationId xmlns:a16="http://schemas.microsoft.com/office/drawing/2014/main" id="{71EA224A-CC00-4BE3-86D4-241FB33D82D8}"/>
              </a:ext>
            </a:extLst>
          </p:cNvPr>
          <p:cNvSpPr>
            <a:spLocks noGrp="1"/>
          </p:cNvSpPr>
          <p:nvPr>
            <p:ph type="title" hasCustomPrompt="1"/>
          </p:nvPr>
        </p:nvSpPr>
        <p:spPr>
          <a:xfrm>
            <a:off x="515938" y="117695"/>
            <a:ext cx="11160124" cy="769545"/>
          </a:xfrm>
        </p:spPr>
        <p:txBody>
          <a:bodyPr/>
          <a:lstStyle>
            <a:lvl1pPr>
              <a:defRPr>
                <a:solidFill>
                  <a:schemeClr val="tx2"/>
                </a:solidFill>
              </a:defRPr>
            </a:lvl1pPr>
          </a:lstStyle>
          <a:p>
            <a:r>
              <a:rPr lang="en-US" dirty="0"/>
              <a:t>Click to edit master title style</a:t>
            </a:r>
            <a:endParaRPr lang="en-GB" dirty="0"/>
          </a:p>
        </p:txBody>
      </p:sp>
      <p:sp>
        <p:nvSpPr>
          <p:cNvPr id="3" name="Text Placeholder 3">
            <a:extLst>
              <a:ext uri="{FF2B5EF4-FFF2-40B4-BE49-F238E27FC236}">
                <a16:creationId xmlns:a16="http://schemas.microsoft.com/office/drawing/2014/main" id="{56EBC74A-4E77-4AEB-8098-AEEB3250E148}"/>
              </a:ext>
            </a:extLst>
          </p:cNvPr>
          <p:cNvSpPr>
            <a:spLocks noGrp="1"/>
          </p:cNvSpPr>
          <p:nvPr>
            <p:ph idx="1" hasCustomPrompt="1"/>
          </p:nvPr>
        </p:nvSpPr>
        <p:spPr>
          <a:xfrm>
            <a:off x="525100" y="1077913"/>
            <a:ext cx="11150961" cy="4997451"/>
          </a:xfrm>
          <a:prstGeom prst="rect">
            <a:avLst/>
          </a:prstGeo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cxnSp>
        <p:nvCxnSpPr>
          <p:cNvPr id="11" name="Straight Connector 10">
            <a:extLst>
              <a:ext uri="{FF2B5EF4-FFF2-40B4-BE49-F238E27FC236}">
                <a16:creationId xmlns:a16="http://schemas.microsoft.com/office/drawing/2014/main" id="{223AF371-4211-4261-A945-AD6558CEA971}"/>
              </a:ext>
            </a:extLst>
          </p:cNvPr>
          <p:cNvCxnSpPr>
            <a:cxnSpLocks/>
          </p:cNvCxnSpPr>
          <p:nvPr/>
        </p:nvCxnSpPr>
        <p:spPr>
          <a:xfrm>
            <a:off x="0" y="945286"/>
            <a:ext cx="12175435" cy="0"/>
          </a:xfrm>
          <a:prstGeom prst="line">
            <a:avLst/>
          </a:prstGeom>
          <a:ln w="25400" cap="sq">
            <a:solidFill>
              <a:srgbClr val="CCCC7E"/>
            </a:solidFill>
          </a:ln>
          <a:effectLst/>
        </p:spPr>
        <p:style>
          <a:lnRef idx="1">
            <a:schemeClr val="accent1"/>
          </a:lnRef>
          <a:fillRef idx="0">
            <a:schemeClr val="accent1"/>
          </a:fillRef>
          <a:effectRef idx="0">
            <a:schemeClr val="accent1"/>
          </a:effectRef>
          <a:fontRef idx="minor">
            <a:schemeClr val="tx1"/>
          </a:fontRef>
        </p:style>
      </p:cxnSp>
      <p:sp>
        <p:nvSpPr>
          <p:cNvPr id="10" name="Text Placeholder 5">
            <a:extLst>
              <a:ext uri="{FF2B5EF4-FFF2-40B4-BE49-F238E27FC236}">
                <a16:creationId xmlns:a16="http://schemas.microsoft.com/office/drawing/2014/main" id="{F2C43823-130E-4A4D-98AA-4BEAF88E4437}"/>
              </a:ext>
            </a:extLst>
          </p:cNvPr>
          <p:cNvSpPr>
            <a:spLocks noGrp="1"/>
          </p:cNvSpPr>
          <p:nvPr>
            <p:ph type="body" sz="quarter" idx="13" hasCustomPrompt="1"/>
          </p:nvPr>
        </p:nvSpPr>
        <p:spPr>
          <a:xfrm>
            <a:off x="1997242" y="6448167"/>
            <a:ext cx="9678820" cy="124650"/>
          </a:xfrm>
          <a:prstGeom prst="rect">
            <a:avLst/>
          </a:prstGeom>
        </p:spPr>
        <p:txBody>
          <a:bodyPr lIns="0" tIns="0" rIns="0" bIns="0" anchor="b">
            <a:noAutofit/>
          </a:bodyPr>
          <a:lstStyle>
            <a:lvl2pPr marL="0" indent="0" algn="l">
              <a:buNone/>
              <a:defRPr sz="900"/>
            </a:lvl2pPr>
          </a:lstStyle>
          <a:p>
            <a:pPr lvl="1"/>
            <a:r>
              <a:rPr lang="en-US" dirty="0"/>
              <a:t>Click to edit text</a:t>
            </a:r>
            <a:endParaRPr lang="en-GB" dirty="0"/>
          </a:p>
        </p:txBody>
      </p:sp>
    </p:spTree>
    <p:extLst>
      <p:ext uri="{BB962C8B-B14F-4D97-AF65-F5344CB8AC3E}">
        <p14:creationId xmlns:p14="http://schemas.microsoft.com/office/powerpoint/2010/main" val="39144978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slide 01">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BFF65EBD-4278-574D-B11F-A8BC6EC2B147}"/>
              </a:ext>
            </a:extLst>
          </p:cNvPr>
          <p:cNvSpPr/>
          <p:nvPr userDrawn="1"/>
        </p:nvSpPr>
        <p:spPr>
          <a:xfrm>
            <a:off x="0" y="0"/>
            <a:ext cx="11949830" cy="6858000"/>
          </a:xfrm>
          <a:prstGeom prst="rect">
            <a:avLst/>
          </a:prstGeom>
          <a:gradFill>
            <a:gsLst>
              <a:gs pos="4000">
                <a:srgbClr val="76BD22"/>
              </a:gs>
              <a:gs pos="100000">
                <a:srgbClr val="64D0E4"/>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DINOT" panose="020B0504020101020102" pitchFamily="34" charset="0"/>
            </a:endParaRPr>
          </a:p>
        </p:txBody>
      </p:sp>
      <p:pic>
        <p:nvPicPr>
          <p:cNvPr id="43" name="Picture 42" descr="A picture containing light, food&#10;&#10;Description automatically generated">
            <a:extLst>
              <a:ext uri="{FF2B5EF4-FFF2-40B4-BE49-F238E27FC236}">
                <a16:creationId xmlns:a16="http://schemas.microsoft.com/office/drawing/2014/main" id="{C0A7F276-8403-1B44-B6A4-1C8B4C288615}"/>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2477474" y="0"/>
            <a:ext cx="9693408" cy="6858000"/>
          </a:xfrm>
          <a:prstGeom prst="rect">
            <a:avLst/>
          </a:prstGeom>
        </p:spPr>
      </p:pic>
      <p:sp>
        <p:nvSpPr>
          <p:cNvPr id="32" name="Title 31">
            <a:extLst>
              <a:ext uri="{FF2B5EF4-FFF2-40B4-BE49-F238E27FC236}">
                <a16:creationId xmlns:a16="http://schemas.microsoft.com/office/drawing/2014/main" id="{05BFF132-0D96-AB47-BFB0-FB2EE8DD5A83}"/>
              </a:ext>
            </a:extLst>
          </p:cNvPr>
          <p:cNvSpPr>
            <a:spLocks noGrp="1"/>
          </p:cNvSpPr>
          <p:nvPr>
            <p:ph type="title" hasCustomPrompt="1"/>
          </p:nvPr>
        </p:nvSpPr>
        <p:spPr>
          <a:xfrm>
            <a:off x="1064938" y="956787"/>
            <a:ext cx="7418770" cy="2235621"/>
          </a:xfrm>
        </p:spPr>
        <p:txBody>
          <a:bodyPr anchor="b">
            <a:noAutofit/>
          </a:bodyPr>
          <a:lstStyle>
            <a:lvl1pPr>
              <a:defRPr sz="4400" b="1">
                <a:solidFill>
                  <a:schemeClr val="accent3"/>
                </a:solidFill>
                <a:latin typeface="+mj-lt"/>
              </a:defRPr>
            </a:lvl1pPr>
          </a:lstStyle>
          <a:p>
            <a:r>
              <a:rPr lang="en-US"/>
              <a:t>Click to edit title</a:t>
            </a:r>
          </a:p>
        </p:txBody>
      </p:sp>
      <p:sp>
        <p:nvSpPr>
          <p:cNvPr id="34" name="Text Placeholder 33">
            <a:extLst>
              <a:ext uri="{FF2B5EF4-FFF2-40B4-BE49-F238E27FC236}">
                <a16:creationId xmlns:a16="http://schemas.microsoft.com/office/drawing/2014/main" id="{5AE4F9C6-D4DA-EE4F-A508-9542E62C338D}"/>
              </a:ext>
            </a:extLst>
          </p:cNvPr>
          <p:cNvSpPr>
            <a:spLocks noGrp="1"/>
          </p:cNvSpPr>
          <p:nvPr>
            <p:ph type="body" sz="quarter" idx="10" hasCustomPrompt="1"/>
          </p:nvPr>
        </p:nvSpPr>
        <p:spPr>
          <a:xfrm>
            <a:off x="1065083" y="3487860"/>
            <a:ext cx="7419809" cy="1623311"/>
          </a:xfrm>
        </p:spPr>
        <p:txBody>
          <a:bodyPr>
            <a:normAutofit/>
          </a:bodyPr>
          <a:lstStyle>
            <a:lvl1pPr marL="0" indent="0">
              <a:buNone/>
              <a:defRPr sz="2800">
                <a:solidFill>
                  <a:schemeClr val="bg1"/>
                </a:solidFill>
                <a:latin typeface="+mn-lt"/>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Subtitle</a:t>
            </a:r>
          </a:p>
        </p:txBody>
      </p:sp>
      <p:grpSp>
        <p:nvGrpSpPr>
          <p:cNvPr id="7" name="Group 6">
            <a:extLst>
              <a:ext uri="{FF2B5EF4-FFF2-40B4-BE49-F238E27FC236}">
                <a16:creationId xmlns:a16="http://schemas.microsoft.com/office/drawing/2014/main" id="{11CC552F-5447-4683-8DAC-744B12388B9E}"/>
              </a:ext>
            </a:extLst>
          </p:cNvPr>
          <p:cNvGrpSpPr/>
          <p:nvPr userDrawn="1"/>
        </p:nvGrpSpPr>
        <p:grpSpPr>
          <a:xfrm>
            <a:off x="9193362" y="675564"/>
            <a:ext cx="2053988" cy="2053988"/>
            <a:chOff x="7970293" y="1214651"/>
            <a:chExt cx="1903862" cy="1903862"/>
          </a:xfrm>
        </p:grpSpPr>
        <p:sp>
          <p:nvSpPr>
            <p:cNvPr id="6" name="Oval 5">
              <a:extLst>
                <a:ext uri="{FF2B5EF4-FFF2-40B4-BE49-F238E27FC236}">
                  <a16:creationId xmlns:a16="http://schemas.microsoft.com/office/drawing/2014/main" id="{9E0CD45D-380B-4A95-BBEF-F3C8B0F708B1}"/>
                </a:ext>
              </a:extLst>
            </p:cNvPr>
            <p:cNvSpPr/>
            <p:nvPr userDrawn="1"/>
          </p:nvSpPr>
          <p:spPr>
            <a:xfrm>
              <a:off x="7970293" y="1214651"/>
              <a:ext cx="1903862" cy="1903862"/>
            </a:xfrm>
            <a:prstGeom prst="ellipse">
              <a:avLst/>
            </a:prstGeom>
            <a:solidFill>
              <a:schemeClr val="accent6">
                <a:lumMod val="20000"/>
                <a:lumOff val="80000"/>
              </a:schemeClr>
            </a:soli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pPr>
              <a:endParaRPr lang="en-GB" err="1">
                <a:solidFill>
                  <a:schemeClr val="tx2"/>
                </a:solidFill>
              </a:endParaRPr>
            </a:p>
          </p:txBody>
        </p:sp>
        <p:pic>
          <p:nvPicPr>
            <p:cNvPr id="5" name="Graphic 4">
              <a:extLst>
                <a:ext uri="{FF2B5EF4-FFF2-40B4-BE49-F238E27FC236}">
                  <a16:creationId xmlns:a16="http://schemas.microsoft.com/office/drawing/2014/main" id="{AB84389B-C910-4561-9A8E-40C5F3140DE7}"/>
                </a:ext>
              </a:extLst>
            </p:cNvPr>
            <p:cNvPicPr>
              <a:picLocks noChangeAspect="1"/>
            </p:cNvPicPr>
            <p:nvPr userDrawn="1"/>
          </p:nvPicPr>
          <p:blipFill rotWithShape="1">
            <a:blip r:embed="rId3">
              <a:extLst>
                <a:ext uri="{96DAC541-7B7A-43D3-8B79-37D633B846F1}">
                  <asvg:svgBlip xmlns:asvg="http://schemas.microsoft.com/office/drawing/2016/SVG/main" r:embed="rId4"/>
                </a:ext>
              </a:extLst>
            </a:blip>
            <a:srcRect l="13302" t="7153" r="55616" b="73863"/>
            <a:stretch/>
          </p:blipFill>
          <p:spPr>
            <a:xfrm>
              <a:off x="8176611" y="1566431"/>
              <a:ext cx="1518523" cy="1200303"/>
            </a:xfrm>
            <a:prstGeom prst="rect">
              <a:avLst/>
            </a:prstGeom>
          </p:spPr>
        </p:pic>
      </p:grpSp>
      <p:pic>
        <p:nvPicPr>
          <p:cNvPr id="11" name="Graphic 10">
            <a:extLst>
              <a:ext uri="{FF2B5EF4-FFF2-40B4-BE49-F238E27FC236}">
                <a16:creationId xmlns:a16="http://schemas.microsoft.com/office/drawing/2014/main" id="{9C1D3C8D-DCEF-4F81-990A-EE0C7BA8680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33845" y="6233960"/>
            <a:ext cx="1033173" cy="309952"/>
          </a:xfrm>
          <a:prstGeom prst="rect">
            <a:avLst/>
          </a:prstGeom>
        </p:spPr>
      </p:pic>
      <p:sp>
        <p:nvSpPr>
          <p:cNvPr id="10" name="TextBox 9">
            <a:extLst>
              <a:ext uri="{FF2B5EF4-FFF2-40B4-BE49-F238E27FC236}">
                <a16:creationId xmlns:a16="http://schemas.microsoft.com/office/drawing/2014/main" id="{1DC88A84-F8FB-4157-A0DB-C1BB4B57052A}"/>
              </a:ext>
            </a:extLst>
          </p:cNvPr>
          <p:cNvSpPr txBox="1"/>
          <p:nvPr userDrawn="1"/>
        </p:nvSpPr>
        <p:spPr>
          <a:xfrm>
            <a:off x="0" y="6596062"/>
            <a:ext cx="1771650" cy="246221"/>
          </a:xfrm>
          <a:prstGeom prst="rect">
            <a:avLst/>
          </a:prstGeom>
          <a:noFill/>
        </p:spPr>
        <p:txBody>
          <a:bodyPr wrap="square">
            <a:spAutoFit/>
          </a:bodyPr>
          <a:lstStyle/>
          <a:p>
            <a:pPr algn="l"/>
            <a:r>
              <a:rPr lang="en-US" sz="1000" b="0" i="0" dirty="0">
                <a:solidFill>
                  <a:srgbClr val="303030"/>
                </a:solidFill>
                <a:effectLst/>
                <a:latin typeface="Arial" panose="020B0604020202020204" pitchFamily="34" charset="0"/>
              </a:rPr>
              <a:t>SC-VN-02763</a:t>
            </a:r>
            <a:endParaRPr lang="en-US" sz="1000" dirty="0"/>
          </a:p>
        </p:txBody>
      </p:sp>
    </p:spTree>
    <p:extLst>
      <p:ext uri="{BB962C8B-B14F-4D97-AF65-F5344CB8AC3E}">
        <p14:creationId xmlns:p14="http://schemas.microsoft.com/office/powerpoint/2010/main" val="11751615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4_Title Slide">
    <p:spTree>
      <p:nvGrpSpPr>
        <p:cNvPr id="1" name=""/>
        <p:cNvGrpSpPr/>
        <p:nvPr/>
      </p:nvGrpSpPr>
      <p:grpSpPr>
        <a:xfrm>
          <a:off x="0" y="0"/>
          <a:ext cx="0" cy="0"/>
          <a:chOff x="0" y="0"/>
          <a:chExt cx="0" cy="0"/>
        </a:xfrm>
      </p:grpSpPr>
      <p:pic>
        <p:nvPicPr>
          <p:cNvPr id="4" name="Picture 3" descr="Promo_Cover.png"/>
          <p:cNvPicPr>
            <a:picLocks noChangeAspect="1"/>
          </p:cNvPicPr>
          <p:nvPr/>
        </p:nvPicPr>
        <p:blipFill rotWithShape="1">
          <a:blip r:embed="rId2">
            <a:extLst>
              <a:ext uri="{28A0092B-C50C-407E-A947-70E740481C1C}">
                <a14:useLocalDpi xmlns:a14="http://schemas.microsoft.com/office/drawing/2010/main" val="0"/>
              </a:ext>
            </a:extLst>
          </a:blip>
          <a:srcRect b="-297"/>
          <a:stretch/>
        </p:blipFill>
        <p:spPr>
          <a:xfrm>
            <a:off x="813" y="0"/>
            <a:ext cx="12191188" cy="6877878"/>
          </a:xfrm>
          <a:prstGeom prst="rect">
            <a:avLst/>
          </a:prstGeom>
        </p:spPr>
      </p:pic>
      <p:sp>
        <p:nvSpPr>
          <p:cNvPr id="2" name="Title 1"/>
          <p:cNvSpPr>
            <a:spLocks noGrp="1"/>
          </p:cNvSpPr>
          <p:nvPr>
            <p:ph type="ctrTitle"/>
          </p:nvPr>
        </p:nvSpPr>
        <p:spPr>
          <a:xfrm>
            <a:off x="762000" y="1176174"/>
            <a:ext cx="10549467" cy="2514421"/>
          </a:xfrm>
        </p:spPr>
        <p:txBody>
          <a:bodyPr anchor="b">
            <a:noAutofit/>
          </a:bodyPr>
          <a:lstStyle>
            <a:lvl1pPr>
              <a:lnSpc>
                <a:spcPct val="100000"/>
              </a:lnSpc>
              <a:defRPr sz="4000" b="1"/>
            </a:lvl1pPr>
          </a:lstStyle>
          <a:p>
            <a:r>
              <a:rPr lang="en-US"/>
              <a:t>Click to edit Master title style</a:t>
            </a:r>
            <a:endParaRPr lang="en-US" dirty="0"/>
          </a:p>
        </p:txBody>
      </p:sp>
      <p:sp>
        <p:nvSpPr>
          <p:cNvPr id="5" name="Rectangle 4"/>
          <p:cNvSpPr/>
          <p:nvPr/>
        </p:nvSpPr>
        <p:spPr>
          <a:xfrm>
            <a:off x="8004313" y="5579166"/>
            <a:ext cx="3922643" cy="11330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 name="Text Placeholder 9"/>
          <p:cNvSpPr>
            <a:spLocks noGrp="1"/>
          </p:cNvSpPr>
          <p:nvPr>
            <p:ph type="body" sz="quarter" idx="10"/>
          </p:nvPr>
        </p:nvSpPr>
        <p:spPr>
          <a:xfrm>
            <a:off x="762000" y="3856246"/>
            <a:ext cx="10549467" cy="517525"/>
          </a:xfrm>
        </p:spPr>
        <p:txBody>
          <a:bodyPr/>
          <a:lstStyle>
            <a:lvl2pPr marL="0" indent="0">
              <a:lnSpc>
                <a:spcPct val="100000"/>
              </a:lnSpc>
              <a:buNone/>
              <a:defRPr/>
            </a:lvl2pPr>
            <a:lvl5pPr marL="979488" indent="0">
              <a:buNone/>
              <a:defRPr/>
            </a:lvl5pPr>
          </a:lstStyle>
          <a:p>
            <a:pPr lvl="0"/>
            <a:r>
              <a:rPr lang="en-US"/>
              <a:t>Edit Master text styles</a:t>
            </a:r>
          </a:p>
        </p:txBody>
      </p:sp>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7867099" y="6169023"/>
            <a:ext cx="4324901" cy="497707"/>
          </a:xfrm>
          <a:prstGeom prst="rect">
            <a:avLst/>
          </a:prstGeom>
        </p:spPr>
      </p:pic>
      <p:sp>
        <p:nvSpPr>
          <p:cNvPr id="7" name="TextBox 6">
            <a:extLst>
              <a:ext uri="{FF2B5EF4-FFF2-40B4-BE49-F238E27FC236}">
                <a16:creationId xmlns:a16="http://schemas.microsoft.com/office/drawing/2014/main" id="{2C295670-E81B-4A6D-BE1B-CE072A278F38}"/>
              </a:ext>
            </a:extLst>
          </p:cNvPr>
          <p:cNvSpPr txBox="1"/>
          <p:nvPr userDrawn="1"/>
        </p:nvSpPr>
        <p:spPr>
          <a:xfrm>
            <a:off x="0" y="6624637"/>
            <a:ext cx="1771650" cy="246221"/>
          </a:xfrm>
          <a:prstGeom prst="rect">
            <a:avLst/>
          </a:prstGeom>
          <a:noFill/>
        </p:spPr>
        <p:txBody>
          <a:bodyPr wrap="square">
            <a:spAutoFit/>
          </a:bodyPr>
          <a:lstStyle/>
          <a:p>
            <a:pPr algn="l"/>
            <a:r>
              <a:rPr lang="en-US" sz="1000" b="0" i="0" dirty="0">
                <a:solidFill>
                  <a:srgbClr val="303030"/>
                </a:solidFill>
                <a:effectLst/>
                <a:latin typeface="Arial" panose="020B0604020202020204" pitchFamily="34" charset="0"/>
              </a:rPr>
              <a:t>SC-VN-02763</a:t>
            </a:r>
            <a:endParaRPr lang="en-US" sz="1000" dirty="0"/>
          </a:p>
        </p:txBody>
      </p:sp>
    </p:spTree>
    <p:extLst>
      <p:ext uri="{BB962C8B-B14F-4D97-AF65-F5344CB8AC3E}">
        <p14:creationId xmlns:p14="http://schemas.microsoft.com/office/powerpoint/2010/main" val="280116311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4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7" name="Slide Number Placeholder 5"/>
          <p:cNvSpPr>
            <a:spLocks noGrp="1"/>
          </p:cNvSpPr>
          <p:nvPr>
            <p:ph type="sldNum" sz="quarter" idx="4"/>
          </p:nvPr>
        </p:nvSpPr>
        <p:spPr>
          <a:xfrm>
            <a:off x="332539" y="6080580"/>
            <a:ext cx="537487" cy="365125"/>
          </a:xfrm>
          <a:prstGeom prst="rect">
            <a:avLst/>
          </a:prstGeom>
        </p:spPr>
        <p:txBody>
          <a:bodyPr vert="horz" lIns="91440" tIns="45720" rIns="91440" bIns="45720" rtlCol="0" anchor="ctr"/>
          <a:lstStyle>
            <a:lvl1pPr algn="l">
              <a:defRPr sz="1000">
                <a:solidFill>
                  <a:schemeClr val="tx1"/>
                </a:solidFill>
              </a:defRPr>
            </a:lvl1pPr>
          </a:lstStyle>
          <a:p>
            <a:fld id="{526444A5-F7A7-4AFD-A6C2-5AD0702BB875}" type="slidenum">
              <a:rPr lang="vi-VN" smtClean="0"/>
              <a:t>‹#›</a:t>
            </a:fld>
            <a:endParaRPr lang="vi-VN"/>
          </a:p>
        </p:txBody>
      </p:sp>
      <p:sp>
        <p:nvSpPr>
          <p:cNvPr id="8" name="Footer Placeholder 6"/>
          <p:cNvSpPr>
            <a:spLocks noGrp="1"/>
          </p:cNvSpPr>
          <p:nvPr>
            <p:ph type="ftr" sz="quarter" idx="3"/>
          </p:nvPr>
        </p:nvSpPr>
        <p:spPr>
          <a:xfrm>
            <a:off x="996225" y="6089511"/>
            <a:ext cx="3860800" cy="365125"/>
          </a:xfrm>
          <a:prstGeom prst="rect">
            <a:avLst/>
          </a:prstGeom>
        </p:spPr>
        <p:txBody>
          <a:bodyPr vert="horz" lIns="91440" tIns="45720" rIns="91440" bIns="45720" rtlCol="0" anchor="ctr"/>
          <a:lstStyle>
            <a:lvl1pPr algn="l">
              <a:defRPr sz="1000">
                <a:solidFill>
                  <a:schemeClr val="tx1"/>
                </a:solidFill>
              </a:defRPr>
            </a:lvl1pPr>
          </a:lstStyle>
          <a:p>
            <a:endParaRPr lang="vi-VN"/>
          </a:p>
        </p:txBody>
      </p:sp>
      <p:sp>
        <p:nvSpPr>
          <p:cNvPr id="11" name="Content Placeholder 10"/>
          <p:cNvSpPr>
            <a:spLocks noGrp="1"/>
          </p:cNvSpPr>
          <p:nvPr>
            <p:ph sz="quarter" idx="10"/>
          </p:nvPr>
        </p:nvSpPr>
        <p:spPr>
          <a:xfrm>
            <a:off x="609600" y="1600201"/>
            <a:ext cx="10972800" cy="4333875"/>
          </a:xfrm>
        </p:spPr>
        <p:txBody>
          <a:bodyPr/>
          <a:lstStyle>
            <a:lvl1pPr marL="285750" indent="-285750">
              <a:buFont typeface="Arial" panose="020B0604020202020204" pitchFamily="34" charset="0"/>
              <a:buChar char="•"/>
              <a:defRPr b="0">
                <a:latin typeface="Arial"/>
                <a:cs typeface="Arial"/>
              </a:defRPr>
            </a:lvl1pPr>
          </a:lstStyle>
          <a:p>
            <a:pPr lvl="0"/>
            <a:r>
              <a:rPr lang="en-US" dirty="0"/>
              <a:t>Edit Master text styles</a:t>
            </a:r>
          </a:p>
          <a:p>
            <a:pPr lvl="2"/>
            <a:r>
              <a:rPr lang="en-US" dirty="0"/>
              <a:t>Second level</a:t>
            </a:r>
          </a:p>
          <a:p>
            <a:pPr lvl="3"/>
            <a:r>
              <a:rPr lang="en-US" dirty="0"/>
              <a:t>Third level</a:t>
            </a:r>
          </a:p>
          <a:p>
            <a:pPr lvl="4"/>
            <a:r>
              <a:rPr lang="en-US" dirty="0"/>
              <a:t>Fourth level</a:t>
            </a:r>
          </a:p>
          <a:p>
            <a:pPr lvl="5"/>
            <a:r>
              <a:rPr lang="en-US" dirty="0"/>
              <a:t>Fifth level</a:t>
            </a:r>
          </a:p>
        </p:txBody>
      </p:sp>
    </p:spTree>
    <p:extLst>
      <p:ext uri="{BB962C8B-B14F-4D97-AF65-F5344CB8AC3E}">
        <p14:creationId xmlns:p14="http://schemas.microsoft.com/office/powerpoint/2010/main" val="30788277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3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32539" y="227944"/>
            <a:ext cx="11110037" cy="715687"/>
          </a:xfrm>
        </p:spPr>
        <p:txBody>
          <a:bodyPr/>
          <a:lstStyle/>
          <a:p>
            <a:r>
              <a:rPr lang="en-US"/>
              <a:t>Click to edit Master title style</a:t>
            </a:r>
            <a:endParaRPr lang="en-US" dirty="0"/>
          </a:p>
        </p:txBody>
      </p:sp>
      <p:sp>
        <p:nvSpPr>
          <p:cNvPr id="7" name="Slide Number Placeholder 5"/>
          <p:cNvSpPr>
            <a:spLocks noGrp="1"/>
          </p:cNvSpPr>
          <p:nvPr>
            <p:ph type="sldNum" sz="quarter" idx="4"/>
          </p:nvPr>
        </p:nvSpPr>
        <p:spPr>
          <a:xfrm>
            <a:off x="332539" y="6080580"/>
            <a:ext cx="537487" cy="365125"/>
          </a:xfrm>
          <a:prstGeom prst="rect">
            <a:avLst/>
          </a:prstGeom>
        </p:spPr>
        <p:txBody>
          <a:bodyPr vert="horz" lIns="91440" tIns="45720" rIns="91440" bIns="45720" rtlCol="0" anchor="ctr"/>
          <a:lstStyle>
            <a:lvl1pPr algn="l">
              <a:defRPr sz="1000">
                <a:solidFill>
                  <a:schemeClr val="tx1"/>
                </a:solidFill>
              </a:defRPr>
            </a:lvl1pPr>
          </a:lstStyle>
          <a:p>
            <a:fld id="{526444A5-F7A7-4AFD-A6C2-5AD0702BB875}" type="slidenum">
              <a:rPr lang="vi-VN" smtClean="0"/>
              <a:t>‹#›</a:t>
            </a:fld>
            <a:endParaRPr lang="vi-VN"/>
          </a:p>
        </p:txBody>
      </p:sp>
      <p:sp>
        <p:nvSpPr>
          <p:cNvPr id="8" name="Footer Placeholder 6"/>
          <p:cNvSpPr>
            <a:spLocks noGrp="1"/>
          </p:cNvSpPr>
          <p:nvPr>
            <p:ph type="ftr" sz="quarter" idx="3"/>
          </p:nvPr>
        </p:nvSpPr>
        <p:spPr>
          <a:xfrm>
            <a:off x="996225" y="6089511"/>
            <a:ext cx="3860800" cy="365125"/>
          </a:xfrm>
          <a:prstGeom prst="rect">
            <a:avLst/>
          </a:prstGeom>
        </p:spPr>
        <p:txBody>
          <a:bodyPr vert="horz" lIns="91440" tIns="45720" rIns="91440" bIns="45720" rtlCol="0" anchor="ctr"/>
          <a:lstStyle>
            <a:lvl1pPr algn="l">
              <a:defRPr sz="1000">
                <a:solidFill>
                  <a:schemeClr val="tx1"/>
                </a:solidFill>
              </a:defRPr>
            </a:lvl1pPr>
          </a:lstStyle>
          <a:p>
            <a:endParaRPr lang="vi-VN"/>
          </a:p>
        </p:txBody>
      </p:sp>
    </p:spTree>
    <p:extLst>
      <p:ext uri="{BB962C8B-B14F-4D97-AF65-F5344CB8AC3E}">
        <p14:creationId xmlns:p14="http://schemas.microsoft.com/office/powerpoint/2010/main" val="32722441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7" name="Slide Number Placeholder 5"/>
          <p:cNvSpPr>
            <a:spLocks noGrp="1"/>
          </p:cNvSpPr>
          <p:nvPr>
            <p:ph type="sldNum" sz="quarter" idx="4"/>
          </p:nvPr>
        </p:nvSpPr>
        <p:spPr>
          <a:xfrm>
            <a:off x="332539" y="6080580"/>
            <a:ext cx="537487" cy="365125"/>
          </a:xfrm>
          <a:prstGeom prst="rect">
            <a:avLst/>
          </a:prstGeom>
        </p:spPr>
        <p:txBody>
          <a:bodyPr vert="horz" lIns="91440" tIns="45720" rIns="91440" bIns="45720" rtlCol="0" anchor="ctr"/>
          <a:lstStyle>
            <a:lvl1pPr algn="l">
              <a:defRPr sz="1000">
                <a:solidFill>
                  <a:schemeClr val="tx1"/>
                </a:solidFill>
              </a:defRPr>
            </a:lvl1pPr>
          </a:lstStyle>
          <a:p>
            <a:fld id="{526444A5-F7A7-4AFD-A6C2-5AD0702BB875}" type="slidenum">
              <a:rPr lang="vi-VN" smtClean="0"/>
              <a:t>‹#›</a:t>
            </a:fld>
            <a:endParaRPr lang="vi-VN"/>
          </a:p>
        </p:txBody>
      </p:sp>
      <p:sp>
        <p:nvSpPr>
          <p:cNvPr id="8" name="Footer Placeholder 6"/>
          <p:cNvSpPr>
            <a:spLocks noGrp="1"/>
          </p:cNvSpPr>
          <p:nvPr>
            <p:ph type="ftr" sz="quarter" idx="3"/>
          </p:nvPr>
        </p:nvSpPr>
        <p:spPr>
          <a:xfrm>
            <a:off x="996225" y="6089511"/>
            <a:ext cx="3860800" cy="365125"/>
          </a:xfrm>
          <a:prstGeom prst="rect">
            <a:avLst/>
          </a:prstGeom>
        </p:spPr>
        <p:txBody>
          <a:bodyPr vert="horz" lIns="91440" tIns="45720" rIns="91440" bIns="45720" rtlCol="0" anchor="ctr"/>
          <a:lstStyle>
            <a:lvl1pPr algn="l">
              <a:defRPr sz="1000">
                <a:solidFill>
                  <a:schemeClr val="tx1"/>
                </a:solidFill>
              </a:defRPr>
            </a:lvl1pPr>
          </a:lstStyle>
          <a:p>
            <a:endParaRPr lang="vi-VN"/>
          </a:p>
        </p:txBody>
      </p:sp>
    </p:spTree>
    <p:extLst>
      <p:ext uri="{BB962C8B-B14F-4D97-AF65-F5344CB8AC3E}">
        <p14:creationId xmlns:p14="http://schemas.microsoft.com/office/powerpoint/2010/main" val="19144486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cSld name="2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32539" y="232259"/>
            <a:ext cx="11110037" cy="715687"/>
          </a:xfrm>
        </p:spPr>
        <p:txBody>
          <a:bodyPr/>
          <a:lstStyle/>
          <a:p>
            <a:r>
              <a:rPr lang="en-US"/>
              <a:t>Click to edit Master title style</a:t>
            </a:r>
            <a:endParaRPr lang="en-US" dirty="0"/>
          </a:p>
        </p:txBody>
      </p:sp>
      <p:sp>
        <p:nvSpPr>
          <p:cNvPr id="7" name="Slide Number Placeholder 5"/>
          <p:cNvSpPr>
            <a:spLocks noGrp="1"/>
          </p:cNvSpPr>
          <p:nvPr>
            <p:ph type="sldNum" sz="quarter" idx="4"/>
          </p:nvPr>
        </p:nvSpPr>
        <p:spPr>
          <a:xfrm>
            <a:off x="332539" y="6080580"/>
            <a:ext cx="537487" cy="365125"/>
          </a:xfrm>
          <a:prstGeom prst="rect">
            <a:avLst/>
          </a:prstGeom>
        </p:spPr>
        <p:txBody>
          <a:bodyPr vert="horz" lIns="91440" tIns="45720" rIns="91440" bIns="45720" rtlCol="0" anchor="ctr"/>
          <a:lstStyle>
            <a:lvl1pPr algn="l">
              <a:defRPr sz="1000">
                <a:solidFill>
                  <a:schemeClr val="tx1"/>
                </a:solidFill>
              </a:defRPr>
            </a:lvl1pPr>
          </a:lstStyle>
          <a:p>
            <a:fld id="{526444A5-F7A7-4AFD-A6C2-5AD0702BB875}" type="slidenum">
              <a:rPr lang="vi-VN" smtClean="0"/>
              <a:t>‹#›</a:t>
            </a:fld>
            <a:endParaRPr lang="vi-VN"/>
          </a:p>
        </p:txBody>
      </p:sp>
      <p:sp>
        <p:nvSpPr>
          <p:cNvPr id="8" name="Footer Placeholder 6"/>
          <p:cNvSpPr>
            <a:spLocks noGrp="1"/>
          </p:cNvSpPr>
          <p:nvPr>
            <p:ph type="ftr" sz="quarter" idx="3"/>
          </p:nvPr>
        </p:nvSpPr>
        <p:spPr>
          <a:xfrm>
            <a:off x="996225" y="6089511"/>
            <a:ext cx="3860800" cy="365125"/>
          </a:xfrm>
          <a:prstGeom prst="rect">
            <a:avLst/>
          </a:prstGeom>
        </p:spPr>
        <p:txBody>
          <a:bodyPr vert="horz" lIns="91440" tIns="45720" rIns="91440" bIns="45720" rtlCol="0" anchor="ctr"/>
          <a:lstStyle>
            <a:lvl1pPr algn="l">
              <a:defRPr sz="1000">
                <a:solidFill>
                  <a:schemeClr val="tx1"/>
                </a:solidFill>
              </a:defRPr>
            </a:lvl1pPr>
          </a:lstStyle>
          <a:p>
            <a:endParaRPr lang="vi-VN"/>
          </a:p>
        </p:txBody>
      </p:sp>
      <p:sp>
        <p:nvSpPr>
          <p:cNvPr id="11" name="Content Placeholder 10"/>
          <p:cNvSpPr>
            <a:spLocks noGrp="1"/>
          </p:cNvSpPr>
          <p:nvPr>
            <p:ph sz="quarter" idx="10"/>
          </p:nvPr>
        </p:nvSpPr>
        <p:spPr>
          <a:xfrm>
            <a:off x="332539" y="1600201"/>
            <a:ext cx="11488400" cy="4333875"/>
          </a:xfrm>
        </p:spPr>
        <p:txBody>
          <a:bodyPr/>
          <a:lstStyle>
            <a:lvl1pPr>
              <a:defRPr>
                <a:latin typeface="Arial"/>
                <a:cs typeface="Aria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72702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71016-217D-4EE4-8C44-72FE4C5559C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6996BA3-6B4A-46A8-8180-6008F1105B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BD9090-D5A8-4633-BA8A-F672D13B22DD}"/>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5DB82CED-8164-4738-AEC6-D103BB3FA64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79CE2AA-D0C4-4137-BA64-CA7C15A7EF25}"/>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34763725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2DD6E0-89D6-44C8-9E2B-EEA62F70115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435D763-0EA5-4CA2-B6BF-AE3CD548BB8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ACCDB3B-F84F-48BD-B76B-04C4BDBC1F97}"/>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F35DB152-BCAD-4B90-BB09-F5D97653649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9AB72BC-93BF-4C45-88BF-D3FF78F3BD30}"/>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18540262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0AB1A7-B27F-4527-9FE8-8803AD47A23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FDD15B0-7958-432C-A130-8693355D0F9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14B9448-D17D-4C1B-AA24-A18B64902EE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10186EE-A39E-40AF-8ACB-BFBB68AEC84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F8F7DB06-33D8-4D2D-9916-A18A9D0A9FE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C54DAE0-2DDF-48B2-924A-31F13295D727}"/>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4142638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D85A3E-58A5-4406-86AD-F1825D8728B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54FE6E5-C957-44DD-8D5C-65684E12BDA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7A7DDB4-135A-4415-A5C4-855320A88D8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1A8FF7E-8207-4561-93CF-6A23A7169B8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4D85AE2-E857-4F54-8072-43B083E29BC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6B37DAE-8DE9-4222-BD86-AF841ED74DC4}"/>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8" name="Footer Placeholder 7">
            <a:extLst>
              <a:ext uri="{FF2B5EF4-FFF2-40B4-BE49-F238E27FC236}">
                <a16:creationId xmlns:a16="http://schemas.microsoft.com/office/drawing/2014/main" id="{194756A9-E149-442C-AA42-0649BD69094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60E39DD-2A7C-41E3-9F5D-5C5C4763D3F8}"/>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4968176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9A85B8-C3D2-4B23-A47C-EFBDE82A28E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099CECE-103B-4903-B9B6-75B4F40CDC8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4" name="Footer Placeholder 3">
            <a:extLst>
              <a:ext uri="{FF2B5EF4-FFF2-40B4-BE49-F238E27FC236}">
                <a16:creationId xmlns:a16="http://schemas.microsoft.com/office/drawing/2014/main" id="{8E9A1970-0901-4555-82A8-07844098731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9CD3668-8D98-4370-9A69-E5BF2CCBBCB7}"/>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8401697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B6330D0-2215-4A80-BBD6-074C28BD9758}"/>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3" name="Footer Placeholder 2">
            <a:extLst>
              <a:ext uri="{FF2B5EF4-FFF2-40B4-BE49-F238E27FC236}">
                <a16:creationId xmlns:a16="http://schemas.microsoft.com/office/drawing/2014/main" id="{26E2EA82-D6D1-4E1D-8B3F-56C147B6309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BB2C879-E70E-4E93-A1C8-35C3C7F9AA0D}"/>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7535110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215CF2-EF85-4500-9DE2-CB5BDDCDDC4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7D92BC7-0A9E-40D0-8C38-F788561B54C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F2121A2-22D1-45E7-9512-545289CE24D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E4C8FA0-0D9E-4A49-B669-1CA6DDBEFB99}"/>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D047DF5A-1FE2-4338-8B8C-12CB7211CE1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5D68F21-9148-4858-A3DB-A8C65939B66F}"/>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23238755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BDE523-93B3-4B7C-82AE-44A643AECAA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A728A19-9FCF-4571-ACAF-F9DEAB0F344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6977E9E-ED91-4EE3-9D11-04EBC94BBB0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D9A2F53-0E09-4778-9447-819249E4A962}"/>
              </a:ext>
            </a:extLst>
          </p:cNvPr>
          <p:cNvSpPr>
            <a:spLocks noGrp="1"/>
          </p:cNvSpPr>
          <p:nvPr>
            <p:ph type="dt" sz="half" idx="10"/>
          </p:nvPr>
        </p:nvSpPr>
        <p:spPr/>
        <p:txBody>
          <a:bodyPr/>
          <a:lstStyle/>
          <a:p>
            <a:fld id="{2FBB27C9-41AD-42B5-9405-62942B060E4A}" type="datetimeFigureOut">
              <a:rPr lang="en-US" smtClean="0"/>
              <a:t>2/27/2023</a:t>
            </a:fld>
            <a:endParaRPr lang="en-US"/>
          </a:p>
        </p:txBody>
      </p:sp>
      <p:sp>
        <p:nvSpPr>
          <p:cNvPr id="6" name="Footer Placeholder 5">
            <a:extLst>
              <a:ext uri="{FF2B5EF4-FFF2-40B4-BE49-F238E27FC236}">
                <a16:creationId xmlns:a16="http://schemas.microsoft.com/office/drawing/2014/main" id="{7BD3FBFD-220B-459C-B7F2-C747C9485AF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732A4CB-E8C7-475C-B931-877D5EB700D9}"/>
              </a:ext>
            </a:extLst>
          </p:cNvPr>
          <p:cNvSpPr>
            <a:spLocks noGrp="1"/>
          </p:cNvSpPr>
          <p:nvPr>
            <p:ph type="sldNum" sz="quarter" idx="12"/>
          </p:nvPr>
        </p:nvSpPr>
        <p:spPr/>
        <p:txBody>
          <a:bodyPr/>
          <a:lstStyle/>
          <a:p>
            <a:fld id="{D28D6971-AAAE-4E81-9052-E94D07C7875C}" type="slidenum">
              <a:rPr lang="en-US" smtClean="0"/>
              <a:t>‹#›</a:t>
            </a:fld>
            <a:endParaRPr lang="en-US"/>
          </a:p>
        </p:txBody>
      </p:sp>
    </p:spTree>
    <p:extLst>
      <p:ext uri="{BB962C8B-B14F-4D97-AF65-F5344CB8AC3E}">
        <p14:creationId xmlns:p14="http://schemas.microsoft.com/office/powerpoint/2010/main" val="8173733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6C4652E-9A93-4CEA-BF60-9B4DEF75A82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521BB10-8409-4684-8447-7C54DCBB616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51DFBB-2E55-4AD9-838C-278463BA00F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BB27C9-41AD-42B5-9405-62942B060E4A}" type="datetimeFigureOut">
              <a:rPr lang="en-US" smtClean="0"/>
              <a:t>2/27/2023</a:t>
            </a:fld>
            <a:endParaRPr lang="en-US"/>
          </a:p>
        </p:txBody>
      </p:sp>
      <p:sp>
        <p:nvSpPr>
          <p:cNvPr id="5" name="Footer Placeholder 4">
            <a:extLst>
              <a:ext uri="{FF2B5EF4-FFF2-40B4-BE49-F238E27FC236}">
                <a16:creationId xmlns:a16="http://schemas.microsoft.com/office/drawing/2014/main" id="{A1837C00-A885-438A-9178-B529561CE0F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B774780-FAEE-40F1-9A71-17782F6048B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8D6971-AAAE-4E81-9052-E94D07C7875C}" type="slidenum">
              <a:rPr lang="en-US" smtClean="0"/>
              <a:t>‹#›</a:t>
            </a:fld>
            <a:endParaRPr lang="en-US"/>
          </a:p>
        </p:txBody>
      </p:sp>
      <p:sp>
        <p:nvSpPr>
          <p:cNvPr id="7" name="TextBox 6">
            <a:extLst>
              <a:ext uri="{FF2B5EF4-FFF2-40B4-BE49-F238E27FC236}">
                <a16:creationId xmlns:a16="http://schemas.microsoft.com/office/drawing/2014/main" id="{319FF098-8EE8-42E1-9834-852E4FC4BC40}"/>
              </a:ext>
            </a:extLst>
          </p:cNvPr>
          <p:cNvSpPr txBox="1"/>
          <p:nvPr userDrawn="1"/>
        </p:nvSpPr>
        <p:spPr>
          <a:xfrm>
            <a:off x="0" y="6605587"/>
            <a:ext cx="1771650" cy="246221"/>
          </a:xfrm>
          <a:prstGeom prst="rect">
            <a:avLst/>
          </a:prstGeom>
          <a:noFill/>
        </p:spPr>
        <p:txBody>
          <a:bodyPr wrap="square">
            <a:spAutoFit/>
          </a:bodyPr>
          <a:lstStyle/>
          <a:p>
            <a:pPr algn="l"/>
            <a:r>
              <a:rPr lang="en-US" sz="1000" b="0" i="0" dirty="0">
                <a:solidFill>
                  <a:srgbClr val="303030"/>
                </a:solidFill>
                <a:effectLst/>
                <a:latin typeface="Arial" panose="020B0604020202020204" pitchFamily="34" charset="0"/>
              </a:rPr>
              <a:t>SC-VN-02763</a:t>
            </a:r>
            <a:endParaRPr lang="en-US" sz="1000" dirty="0"/>
          </a:p>
        </p:txBody>
      </p:sp>
    </p:spTree>
    <p:extLst>
      <p:ext uri="{BB962C8B-B14F-4D97-AF65-F5344CB8AC3E}">
        <p14:creationId xmlns:p14="http://schemas.microsoft.com/office/powerpoint/2010/main" val="35128201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17.xml"/><Relationship Id="rId5" Type="http://schemas.openxmlformats.org/officeDocument/2006/relationships/image" Target="../media/image105.png"/><Relationship Id="rId4" Type="http://schemas.openxmlformats.org/officeDocument/2006/relationships/image" Target="../media/image104.png"/></Relationships>
</file>

<file path=ppt/slides/_rels/slide101.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53.xml"/><Relationship Id="rId1" Type="http://schemas.openxmlformats.org/officeDocument/2006/relationships/slideLayout" Target="../slideLayouts/slideLayout17.xml"/></Relationships>
</file>

<file path=ppt/slides/_rels/slide10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4.xml"/><Relationship Id="rId1" Type="http://schemas.openxmlformats.org/officeDocument/2006/relationships/slideLayout" Target="../slideLayouts/slideLayout17.xml"/><Relationship Id="rId4" Type="http://schemas.openxmlformats.org/officeDocument/2006/relationships/image" Target="../media/image107.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5.xml"/><Relationship Id="rId1" Type="http://schemas.openxmlformats.org/officeDocument/2006/relationships/slideLayout" Target="../slideLayouts/slideLayout16.xml"/></Relationships>
</file>

<file path=ppt/slides/_rels/slide10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6.xml"/><Relationship Id="rId1" Type="http://schemas.openxmlformats.org/officeDocument/2006/relationships/slideLayout" Target="../slideLayouts/slideLayout16.xml"/><Relationship Id="rId4" Type="http://schemas.openxmlformats.org/officeDocument/2006/relationships/image" Target="../media/image110.png"/></Relationships>
</file>

<file path=ppt/slides/_rels/slide10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16.xml"/></Relationships>
</file>

<file path=ppt/slides/_rels/slide10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57.xml"/><Relationship Id="rId1" Type="http://schemas.openxmlformats.org/officeDocument/2006/relationships/slideLayout" Target="../slideLayouts/slideLayout17.xml"/><Relationship Id="rId4" Type="http://schemas.openxmlformats.org/officeDocument/2006/relationships/image" Target="../media/image114.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115.jpg"/><Relationship Id="rId2" Type="http://schemas.openxmlformats.org/officeDocument/2006/relationships/notesSlide" Target="../notesSlides/notesSlide58.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59.xml"/><Relationship Id="rId1" Type="http://schemas.openxmlformats.org/officeDocument/2006/relationships/slideLayout" Target="../slideLayouts/slideLayout17.xml"/><Relationship Id="rId5" Type="http://schemas.openxmlformats.org/officeDocument/2006/relationships/image" Target="../media/image118.jpeg"/><Relationship Id="rId4" Type="http://schemas.openxmlformats.org/officeDocument/2006/relationships/image" Target="../media/image117.jpeg"/></Relationships>
</file>

<file path=ppt/slides/_rels/slide111.xml.rels><?xml version="1.0" encoding="UTF-8" standalone="yes"?>
<Relationships xmlns="http://schemas.openxmlformats.org/package/2006/relationships"><Relationship Id="rId8" Type="http://schemas.openxmlformats.org/officeDocument/2006/relationships/image" Target="../media/image124.jpeg"/><Relationship Id="rId3" Type="http://schemas.openxmlformats.org/officeDocument/2006/relationships/image" Target="../media/image119.jpeg"/><Relationship Id="rId7" Type="http://schemas.openxmlformats.org/officeDocument/2006/relationships/image" Target="../media/image123.jpeg"/><Relationship Id="rId2" Type="http://schemas.openxmlformats.org/officeDocument/2006/relationships/notesSlide" Target="../notesSlides/notesSlide60.xml"/><Relationship Id="rId1" Type="http://schemas.openxmlformats.org/officeDocument/2006/relationships/slideLayout" Target="../slideLayouts/slideLayout17.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11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61.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6.xml.rels><?xml version="1.0" encoding="UTF-8" standalone="yes"?>
<Relationships xmlns="http://schemas.openxmlformats.org/package/2006/relationships"><Relationship Id="rId3" Type="http://schemas.openxmlformats.org/officeDocument/2006/relationships/image" Target="../media/image36.png"/><Relationship Id="rId7" Type="http://schemas.microsoft.com/office/2007/relationships/hdphoto" Target="../media/hdphoto4.wdp"/><Relationship Id="rId2" Type="http://schemas.openxmlformats.org/officeDocument/2006/relationships/notesSlide" Target="../notesSlides/notesSlide63.xml"/><Relationship Id="rId1" Type="http://schemas.openxmlformats.org/officeDocument/2006/relationships/slideLayout" Target="../slideLayouts/slideLayout17.xml"/><Relationship Id="rId6" Type="http://schemas.openxmlformats.org/officeDocument/2006/relationships/image" Target="../media/image38.png"/><Relationship Id="rId5" Type="http://schemas.microsoft.com/office/2007/relationships/hdphoto" Target="../media/hdphoto3.wdp"/><Relationship Id="rId4" Type="http://schemas.openxmlformats.org/officeDocument/2006/relationships/image" Target="../media/image37.png"/></Relationships>
</file>

<file path=ppt/slides/_rels/slide117.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17.xml"/></Relationships>
</file>

<file path=ppt/slides/_rels/slide1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4.xml"/><Relationship Id="rId1" Type="http://schemas.openxmlformats.org/officeDocument/2006/relationships/slideLayout" Target="../slideLayouts/slideLayout17.xml"/><Relationship Id="rId4" Type="http://schemas.openxmlformats.org/officeDocument/2006/relationships/hyperlink" Target="http://www.who.int/gho/countries/vnm.pdf" TargetMode="External"/></Relationships>
</file>

<file path=ppt/slides/_rels/slide119.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65.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3" Type="http://schemas.openxmlformats.org/officeDocument/2006/relationships/image" Target="../media/image127.jpg"/><Relationship Id="rId2" Type="http://schemas.openxmlformats.org/officeDocument/2006/relationships/notesSlide" Target="../notesSlides/notesSlide67.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3" Type="http://schemas.openxmlformats.org/officeDocument/2006/relationships/image" Target="../media/image128.emf"/><Relationship Id="rId2" Type="http://schemas.openxmlformats.org/officeDocument/2006/relationships/notesSlide" Target="../notesSlides/notesSlide68.xml"/><Relationship Id="rId1" Type="http://schemas.openxmlformats.org/officeDocument/2006/relationships/slideLayout" Target="../slideLayouts/slideLayout17.xml"/><Relationship Id="rId5" Type="http://schemas.microsoft.com/office/2007/relationships/hdphoto" Target="../media/hdphoto6.wdp"/><Relationship Id="rId4" Type="http://schemas.openxmlformats.org/officeDocument/2006/relationships/image" Target="../media/image129.png"/></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72.xml"/><Relationship Id="rId1" Type="http://schemas.openxmlformats.org/officeDocument/2006/relationships/slideLayout" Target="../slideLayouts/slideLayout17.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74.xml"/><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75.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30.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76.xml"/><Relationship Id="rId1" Type="http://schemas.openxmlformats.org/officeDocument/2006/relationships/slideLayout" Target="../slideLayouts/slideLayout17.xml"/></Relationships>
</file>

<file path=ppt/slides/_rels/slide13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77.xml"/><Relationship Id="rId1" Type="http://schemas.openxmlformats.org/officeDocument/2006/relationships/slideLayout" Target="../slideLayouts/slideLayout17.xml"/></Relationships>
</file>

<file path=ppt/slides/_rels/slide132.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78.xml"/><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79.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80.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17.xml"/><Relationship Id="rId4" Type="http://schemas.openxmlformats.org/officeDocument/2006/relationships/image" Target="../media/image138.png"/></Relationships>
</file>

<file path=ppt/slides/_rels/slide137.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chart" Target="../charts/chart27.xml"/><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chart" Target="../charts/chart28.xml"/><Relationship Id="rId1" Type="http://schemas.openxmlformats.org/officeDocument/2006/relationships/slideLayout" Target="../slideLayouts/slideLayout16.xml"/></Relationships>
</file>

<file path=ppt/slides/_rels/slide141.xml.rels><?xml version="1.0" encoding="UTF-8" standalone="yes"?>
<Relationships xmlns="http://schemas.openxmlformats.org/package/2006/relationships"><Relationship Id="rId2" Type="http://schemas.openxmlformats.org/officeDocument/2006/relationships/slide" Target="slide134.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png"/><Relationship Id="rId1" Type="http://schemas.openxmlformats.org/officeDocument/2006/relationships/slideLayout" Target="../slideLayouts/slideLayout16.xml"/></Relationships>
</file>

<file path=ppt/slides/_rels/slide144.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7.xml"/></Relationships>
</file>

<file path=ppt/slides/_rels/slide145.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7.xml"/></Relationships>
</file>

<file path=ppt/slides/_rels/slide146.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6.xml"/></Relationships>
</file>

<file path=ppt/slides/_rels/slide147.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hyperlink" Target="https://www.fda.gov/media/143921/download" TargetMode="External"/><Relationship Id="rId1" Type="http://schemas.openxmlformats.org/officeDocument/2006/relationships/slideLayout" Target="../slideLayouts/slideLayout12.xml"/></Relationships>
</file>

<file path=ppt/slides/_rels/slide150.xml.rels><?xml version="1.0" encoding="UTF-8" standalone="yes"?>
<Relationships xmlns="http://schemas.openxmlformats.org/package/2006/relationships"><Relationship Id="rId3" Type="http://schemas.openxmlformats.org/officeDocument/2006/relationships/image" Target="../media/image142.jpg"/><Relationship Id="rId2" Type="http://schemas.openxmlformats.org/officeDocument/2006/relationships/notesSlide" Target="../notesSlides/notesSlide81.xml"/><Relationship Id="rId1" Type="http://schemas.openxmlformats.org/officeDocument/2006/relationships/slideLayout" Target="../slideLayouts/slideLayout17.xml"/></Relationships>
</file>

<file path=ppt/slides/_rels/slide15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82.xml"/><Relationship Id="rId1" Type="http://schemas.openxmlformats.org/officeDocument/2006/relationships/slideLayout" Target="../slideLayouts/slideLayout17.xml"/></Relationships>
</file>

<file path=ppt/slides/_rels/slide15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83.xml"/><Relationship Id="rId1" Type="http://schemas.openxmlformats.org/officeDocument/2006/relationships/slideLayout" Target="../slideLayouts/slideLayout17.xml"/><Relationship Id="rId4" Type="http://schemas.openxmlformats.org/officeDocument/2006/relationships/image" Target="../media/image145.emf"/></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85.xml"/><Relationship Id="rId1" Type="http://schemas.openxmlformats.org/officeDocument/2006/relationships/slideLayout" Target="../slideLayouts/slideLayout17.xml"/><Relationship Id="rId4" Type="http://schemas.openxmlformats.org/officeDocument/2006/relationships/image" Target="../media/image147.png"/></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7.xml"/></Relationships>
</file>

<file path=ppt/slides/_rels/slide156.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87.xml"/><Relationship Id="rId1" Type="http://schemas.openxmlformats.org/officeDocument/2006/relationships/slideLayout" Target="../slideLayouts/slideLayout17.xml"/><Relationship Id="rId6" Type="http://schemas.openxmlformats.org/officeDocument/2006/relationships/image" Target="../media/image151.jpg"/><Relationship Id="rId5" Type="http://schemas.openxmlformats.org/officeDocument/2006/relationships/image" Target="../media/image150.jpg"/><Relationship Id="rId4" Type="http://schemas.openxmlformats.org/officeDocument/2006/relationships/image" Target="../media/image149.jpg"/></Relationships>
</file>

<file path=ppt/slides/_rels/slide157.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88.xml"/><Relationship Id="rId1" Type="http://schemas.openxmlformats.org/officeDocument/2006/relationships/slideLayout" Target="../slideLayouts/slideLayout17.xml"/><Relationship Id="rId5" Type="http://schemas.openxmlformats.org/officeDocument/2006/relationships/image" Target="../media/image150.jpg"/><Relationship Id="rId4" Type="http://schemas.openxmlformats.org/officeDocument/2006/relationships/image" Target="../media/image149.jpg"/></Relationships>
</file>

<file path=ppt/slides/_rels/slide158.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89.xml"/><Relationship Id="rId1" Type="http://schemas.openxmlformats.org/officeDocument/2006/relationships/slideLayout" Target="../slideLayouts/slideLayout17.xml"/><Relationship Id="rId5" Type="http://schemas.openxmlformats.org/officeDocument/2006/relationships/image" Target="../media/image150.jpg"/><Relationship Id="rId4" Type="http://schemas.openxmlformats.org/officeDocument/2006/relationships/image" Target="../media/image149.jp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61.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92.xml"/><Relationship Id="rId1" Type="http://schemas.openxmlformats.org/officeDocument/2006/relationships/slideLayout" Target="../slideLayouts/slideLayout17.xml"/></Relationships>
</file>

<file path=ppt/slides/_rels/slide162.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93.xml"/><Relationship Id="rId1"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94.xml"/><Relationship Id="rId1" Type="http://schemas.openxmlformats.org/officeDocument/2006/relationships/slideLayout" Target="../slideLayouts/slideLayout17.xml"/><Relationship Id="rId4" Type="http://schemas.openxmlformats.org/officeDocument/2006/relationships/image" Target="../media/image155.svg"/></Relationships>
</file>

<file path=ppt/slides/_rels/slide164.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95.xml"/><Relationship Id="rId1" Type="http://schemas.openxmlformats.org/officeDocument/2006/relationships/slideLayout" Target="../slideLayouts/slideLayout17.xml"/></Relationships>
</file>

<file path=ppt/slides/_rels/slide16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96.xml"/><Relationship Id="rId1" Type="http://schemas.openxmlformats.org/officeDocument/2006/relationships/slideLayout" Target="../slideLayouts/slideLayout17.xml"/></Relationships>
</file>

<file path=ppt/slides/_rels/slide166.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58.png"/><Relationship Id="rId7" Type="http://schemas.openxmlformats.org/officeDocument/2006/relationships/image" Target="../media/image162.png"/><Relationship Id="rId2" Type="http://schemas.openxmlformats.org/officeDocument/2006/relationships/notesSlide" Target="../notesSlides/notesSlide97.xml"/><Relationship Id="rId1" Type="http://schemas.openxmlformats.org/officeDocument/2006/relationships/slideLayout" Target="../slideLayouts/slideLayout17.xml"/><Relationship Id="rId6" Type="http://schemas.openxmlformats.org/officeDocument/2006/relationships/image" Target="../media/image161.svg"/><Relationship Id="rId5" Type="http://schemas.openxmlformats.org/officeDocument/2006/relationships/image" Target="../media/image160.png"/><Relationship Id="rId4" Type="http://schemas.openxmlformats.org/officeDocument/2006/relationships/image" Target="../media/image159.svg"/><Relationship Id="rId9" Type="http://schemas.openxmlformats.org/officeDocument/2006/relationships/image" Target="../media/image164.pn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7.xml"/></Relationships>
</file>

<file path=ppt/slides/_rels/slide16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99.xml"/><Relationship Id="rId1" Type="http://schemas.openxmlformats.org/officeDocument/2006/relationships/slideLayout" Target="../slideLayouts/slideLayout17.xml"/></Relationships>
</file>

<file path=ppt/slides/_rels/slide16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00.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chart" Target="../charts/chart1.xml"/><Relationship Id="rId2" Type="http://schemas.openxmlformats.org/officeDocument/2006/relationships/diagramData" Target="../diagrams/data2.xml"/><Relationship Id="rId1" Type="http://schemas.openxmlformats.org/officeDocument/2006/relationships/slideLayout" Target="../slideLayouts/slideLayout1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70.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01.xml"/><Relationship Id="rId1" Type="http://schemas.openxmlformats.org/officeDocument/2006/relationships/slideLayout" Target="../slideLayouts/slideLayout17.xml"/></Relationships>
</file>

<file path=ppt/slides/_rels/slide17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02.xml"/><Relationship Id="rId1" Type="http://schemas.openxmlformats.org/officeDocument/2006/relationships/slideLayout" Target="../slideLayouts/slideLayout17.xml"/><Relationship Id="rId4" Type="http://schemas.openxmlformats.org/officeDocument/2006/relationships/image" Target="../media/image141.png"/></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7.xml"/></Relationships>
</file>

<file path=ppt/slides/_rels/slide174.xml.rels><?xml version="1.0" encoding="UTF-8" standalone="yes"?>
<Relationships xmlns="http://schemas.openxmlformats.org/package/2006/relationships"><Relationship Id="rId3" Type="http://schemas.openxmlformats.org/officeDocument/2006/relationships/image" Target="../media/image168.gif"/><Relationship Id="rId2" Type="http://schemas.openxmlformats.org/officeDocument/2006/relationships/notesSlide" Target="../notesSlides/notesSlide105.xml"/><Relationship Id="rId1" Type="http://schemas.openxmlformats.org/officeDocument/2006/relationships/slideLayout" Target="../slideLayouts/slideLayout17.xml"/></Relationships>
</file>

<file path=ppt/slides/_rels/slide175.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06.xml"/><Relationship Id="rId1" Type="http://schemas.openxmlformats.org/officeDocument/2006/relationships/slideLayout" Target="../slideLayouts/slideLayout17.xml"/></Relationships>
</file>

<file path=ppt/slides/_rels/slide176.xml.rels><?xml version="1.0" encoding="UTF-8" standalone="yes"?>
<Relationships xmlns="http://schemas.openxmlformats.org/package/2006/relationships"><Relationship Id="rId3" Type="http://schemas.openxmlformats.org/officeDocument/2006/relationships/image" Target="../media/image169.emf"/><Relationship Id="rId2" Type="http://schemas.openxmlformats.org/officeDocument/2006/relationships/notesSlide" Target="../notesSlides/notesSlide107.xml"/><Relationship Id="rId1" Type="http://schemas.openxmlformats.org/officeDocument/2006/relationships/slideLayout" Target="../slideLayouts/slideLayout17.xml"/><Relationship Id="rId4" Type="http://schemas.openxmlformats.org/officeDocument/2006/relationships/image" Target="../media/image170.png"/></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7.xml"/></Relationships>
</file>

<file path=ppt/slides/_rels/slide178.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71.png"/><Relationship Id="rId7" Type="http://schemas.openxmlformats.org/officeDocument/2006/relationships/image" Target="../media/image175.png"/><Relationship Id="rId2" Type="http://schemas.openxmlformats.org/officeDocument/2006/relationships/notesSlide" Target="../notesSlides/notesSlide109.xml"/><Relationship Id="rId1" Type="http://schemas.openxmlformats.org/officeDocument/2006/relationships/slideLayout" Target="../slideLayouts/slideLayout17.xml"/><Relationship Id="rId6" Type="http://schemas.openxmlformats.org/officeDocument/2006/relationships/image" Target="../media/image174.png"/><Relationship Id="rId5" Type="http://schemas.openxmlformats.org/officeDocument/2006/relationships/image" Target="../media/image173.png"/><Relationship Id="rId4" Type="http://schemas.openxmlformats.org/officeDocument/2006/relationships/image" Target="../media/image172.png"/></Relationships>
</file>

<file path=ppt/slides/_rels/slide179.xml.rels><?xml version="1.0" encoding="UTF-8" standalone="yes"?>
<Relationships xmlns="http://schemas.openxmlformats.org/package/2006/relationships"><Relationship Id="rId3" Type="http://schemas.openxmlformats.org/officeDocument/2006/relationships/image" Target="../media/image177.jpg"/><Relationship Id="rId2" Type="http://schemas.openxmlformats.org/officeDocument/2006/relationships/notesSlide" Target="../notesSlides/notesSlide110.xml"/><Relationship Id="rId1" Type="http://schemas.openxmlformats.org/officeDocument/2006/relationships/slideLayout" Target="../slideLayouts/slideLayout17.xml"/><Relationship Id="rId6" Type="http://schemas.openxmlformats.org/officeDocument/2006/relationships/image" Target="../media/image180.jpg"/><Relationship Id="rId5" Type="http://schemas.openxmlformats.org/officeDocument/2006/relationships/image" Target="../media/image179.jpg"/><Relationship Id="rId4" Type="http://schemas.openxmlformats.org/officeDocument/2006/relationships/image" Target="../media/image178.jpg"/></Relationships>
</file>

<file path=ppt/slides/_rels/slide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2.xml"/></Relationships>
</file>

<file path=ppt/slides/_rels/slide18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11.xml"/><Relationship Id="rId1" Type="http://schemas.openxmlformats.org/officeDocument/2006/relationships/slideLayout" Target="../slideLayouts/slideLayout17.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7.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7.xml"/></Relationships>
</file>

<file path=ppt/slides/_rels/slide183.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114.xml"/><Relationship Id="rId1" Type="http://schemas.openxmlformats.org/officeDocument/2006/relationships/slideLayout" Target="../slideLayouts/slideLayout17.xml"/></Relationships>
</file>

<file path=ppt/slides/_rels/slide18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5.xml"/><Relationship Id="rId1" Type="http://schemas.openxmlformats.org/officeDocument/2006/relationships/slideLayout" Target="../slideLayouts/slideLayout17.xml"/><Relationship Id="rId4" Type="http://schemas.openxmlformats.org/officeDocument/2006/relationships/image" Target="../media/image76.png"/></Relationships>
</file>

<file path=ppt/slides/_rels/slide18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16.xml"/><Relationship Id="rId1" Type="http://schemas.openxmlformats.org/officeDocument/2006/relationships/slideLayout" Target="../slideLayouts/slideLayout17.xml"/><Relationship Id="rId5" Type="http://schemas.openxmlformats.org/officeDocument/2006/relationships/image" Target="../media/image118.jpeg"/><Relationship Id="rId4" Type="http://schemas.openxmlformats.org/officeDocument/2006/relationships/image" Target="../media/image117.jpeg"/></Relationships>
</file>

<file path=ppt/slides/_rels/slide186.xml.rels><?xml version="1.0" encoding="UTF-8" standalone="yes"?>
<Relationships xmlns="http://schemas.openxmlformats.org/package/2006/relationships"><Relationship Id="rId8" Type="http://schemas.openxmlformats.org/officeDocument/2006/relationships/image" Target="../media/image124.jpeg"/><Relationship Id="rId3" Type="http://schemas.openxmlformats.org/officeDocument/2006/relationships/image" Target="../media/image119.jpeg"/><Relationship Id="rId7" Type="http://schemas.openxmlformats.org/officeDocument/2006/relationships/image" Target="../media/image123.jpeg"/><Relationship Id="rId2" Type="http://schemas.openxmlformats.org/officeDocument/2006/relationships/notesSlide" Target="../notesSlides/notesSlide117.xml"/><Relationship Id="rId1" Type="http://schemas.openxmlformats.org/officeDocument/2006/relationships/slideLayout" Target="../slideLayouts/slideLayout17.xml"/><Relationship Id="rId6" Type="http://schemas.openxmlformats.org/officeDocument/2006/relationships/image" Target="../media/image122.jpeg"/><Relationship Id="rId5" Type="http://schemas.openxmlformats.org/officeDocument/2006/relationships/image" Target="../media/image121.jpeg"/><Relationship Id="rId4" Type="http://schemas.openxmlformats.org/officeDocument/2006/relationships/image" Target="../media/image120.jpeg"/></Relationships>
</file>

<file path=ppt/slides/_rels/slide18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8.xml"/><Relationship Id="rId1" Type="http://schemas.openxmlformats.org/officeDocument/2006/relationships/slideLayout" Target="../slideLayouts/slideLayout16.xml"/><Relationship Id="rId6" Type="http://schemas.openxmlformats.org/officeDocument/2006/relationships/image" Target="../media/image183.jpg"/><Relationship Id="rId5" Type="http://schemas.openxmlformats.org/officeDocument/2006/relationships/image" Target="../media/image30.png"/><Relationship Id="rId4" Type="http://schemas.openxmlformats.org/officeDocument/2006/relationships/image" Target="../media/image29.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2.xml"/><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jp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27.png"/><Relationship Id="rId1" Type="http://schemas.openxmlformats.org/officeDocument/2006/relationships/slideLayout" Target="../slideLayouts/slideLayout1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7" Type="http://schemas.microsoft.com/office/2007/relationships/hdphoto" Target="../media/hdphoto2.wdp"/><Relationship Id="rId2" Type="http://schemas.openxmlformats.org/officeDocument/2006/relationships/image" Target="../media/image28.png"/><Relationship Id="rId1" Type="http://schemas.openxmlformats.org/officeDocument/2006/relationships/slideLayout" Target="../slideLayouts/slideLayout12.xml"/><Relationship Id="rId6" Type="http://schemas.openxmlformats.org/officeDocument/2006/relationships/image" Target="../media/image32.png"/><Relationship Id="rId5" Type="http://schemas.openxmlformats.org/officeDocument/2006/relationships/image" Target="../media/image31.jpeg"/><Relationship Id="rId4" Type="http://schemas.openxmlformats.org/officeDocument/2006/relationships/image" Target="../media/image30.png"/></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6.png"/><Relationship Id="rId7" Type="http://schemas.microsoft.com/office/2007/relationships/hdphoto" Target="../media/hdphoto4.wdp"/><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38.png"/><Relationship Id="rId5" Type="http://schemas.microsoft.com/office/2007/relationships/hdphoto" Target="../media/hdphoto3.wdp"/><Relationship Id="rId4" Type="http://schemas.openxmlformats.org/officeDocument/2006/relationships/image" Target="../media/image37.png"/></Relationships>
</file>

<file path=ppt/slides/_rels/slide4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6.xml"/><Relationship Id="rId4" Type="http://schemas.openxmlformats.org/officeDocument/2006/relationships/chart" Target="../charts/chart6.xml"/></Relationships>
</file>

<file path=ppt/slides/_rels/slide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hyperlink" Target="http://www.who.int/gho/countries/vnm.pdf" TargetMode="External"/><Relationship Id="rId4" Type="http://schemas.openxmlformats.org/officeDocument/2006/relationships/hyperlink" Target="https://www.who.int/data/gho/data/themes/mortality-and-global-health-estimates/ghe-leading-causes-of-death" TargetMode="Externa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4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notesSlide" Target="../notesSlides/notesSlide12.xml"/><Relationship Id="rId16" Type="http://schemas.microsoft.com/office/2007/relationships/hdphoto" Target="../media/hdphoto5.wdp"/><Relationship Id="rId1" Type="http://schemas.openxmlformats.org/officeDocument/2006/relationships/slideLayout" Target="../slideLayouts/slideLayout2.xml"/><Relationship Id="rId6" Type="http://schemas.openxmlformats.org/officeDocument/2006/relationships/image" Target="../media/image43.svg"/><Relationship Id="rId11" Type="http://schemas.openxmlformats.org/officeDocument/2006/relationships/image" Target="../media/image48.png"/><Relationship Id="rId5" Type="http://schemas.openxmlformats.org/officeDocument/2006/relationships/image" Target="../media/image42.png"/><Relationship Id="rId15" Type="http://schemas.openxmlformats.org/officeDocument/2006/relationships/image" Target="../media/image52.png"/><Relationship Id="rId10" Type="http://schemas.openxmlformats.org/officeDocument/2006/relationships/image" Target="../media/image47.svg"/><Relationship Id="rId4" Type="http://schemas.openxmlformats.org/officeDocument/2006/relationships/image" Target="../media/image4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8" Type="http://schemas.openxmlformats.org/officeDocument/2006/relationships/image" Target="../media/image59.emf"/><Relationship Id="rId3" Type="http://schemas.openxmlformats.org/officeDocument/2006/relationships/image" Target="../media/image54.emf"/><Relationship Id="rId7" Type="http://schemas.openxmlformats.org/officeDocument/2006/relationships/image" Target="../media/image58.emf"/><Relationship Id="rId2" Type="http://schemas.openxmlformats.org/officeDocument/2006/relationships/image" Target="../media/image53.emf"/><Relationship Id="rId1" Type="http://schemas.openxmlformats.org/officeDocument/2006/relationships/slideLayout" Target="../slideLayouts/slideLayout2.xml"/><Relationship Id="rId6" Type="http://schemas.openxmlformats.org/officeDocument/2006/relationships/image" Target="../media/image57.emf"/><Relationship Id="rId5" Type="http://schemas.openxmlformats.org/officeDocument/2006/relationships/image" Target="../media/image56.emf"/><Relationship Id="rId4" Type="http://schemas.openxmlformats.org/officeDocument/2006/relationships/image" Target="../media/image55.emf"/></Relationships>
</file>

<file path=ppt/slides/_rels/slide4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65.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49.xml.rels><?xml version="1.0" encoding="UTF-8" standalone="yes"?>
<Relationships xmlns="http://schemas.openxmlformats.org/package/2006/relationships"><Relationship Id="rId3" Type="http://schemas.openxmlformats.org/officeDocument/2006/relationships/hyperlink" Target="https://www.copdfoundation.org/Learn-More/I-am-a-Person-with-COPD/Treatments-Medications.aspx" TargetMode="External"/><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hyperlink" Target="https://www.thoracic.org/patients/patient-resources/resources/copd-medicines.pdf" TargetMode="External"/><Relationship Id="rId4" Type="http://schemas.openxmlformats.org/officeDocument/2006/relationships/hyperlink" Target="https://www.lung.org/lung-health-diseases/lung-disease-lookup/copd/treating/managing-your-copd-medications"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66.png"/><Relationship Id="rId7" Type="http://schemas.openxmlformats.org/officeDocument/2006/relationships/image" Target="../media/image70.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69.png"/><Relationship Id="rId5" Type="http://schemas.openxmlformats.org/officeDocument/2006/relationships/image" Target="../media/image68.png"/><Relationship Id="rId4" Type="http://schemas.openxmlformats.org/officeDocument/2006/relationships/image" Target="../media/image67.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1.xml"/><Relationship Id="rId1" Type="http://schemas.openxmlformats.org/officeDocument/2006/relationships/slideLayout" Target="../slideLayouts/slideLayout6.xml"/><Relationship Id="rId4" Type="http://schemas.openxmlformats.org/officeDocument/2006/relationships/chart" Target="../charts/char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3.xml"/><Relationship Id="rId1" Type="http://schemas.openxmlformats.org/officeDocument/2006/relationships/slideLayout" Target="../slideLayouts/slideLayout6.xml"/><Relationship Id="rId4" Type="http://schemas.openxmlformats.org/officeDocument/2006/relationships/chart" Target="../charts/chart12.xml"/></Relationships>
</file>

<file path=ppt/slides/_rels/slide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25.xml"/><Relationship Id="rId1" Type="http://schemas.openxmlformats.org/officeDocument/2006/relationships/slideLayout" Target="../slideLayouts/slideLayout6.xml"/><Relationship Id="rId4" Type="http://schemas.openxmlformats.org/officeDocument/2006/relationships/chart" Target="../charts/chart14.xml"/></Relationships>
</file>

<file path=ppt/slides/_rels/slide6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0.xml"/><Relationship Id="rId1" Type="http://schemas.openxmlformats.org/officeDocument/2006/relationships/slideLayout" Target="../slideLayouts/slideLayout6.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6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2.xml"/><Relationship Id="rId1" Type="http://schemas.openxmlformats.org/officeDocument/2006/relationships/slideLayout" Target="../slideLayouts/slideLayout6.xml"/><Relationship Id="rId4" Type="http://schemas.openxmlformats.org/officeDocument/2006/relationships/image" Target="../media/image76.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8" Type="http://schemas.openxmlformats.org/officeDocument/2006/relationships/chart" Target="../charts/chart19.xml"/><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36.xml"/><Relationship Id="rId1" Type="http://schemas.openxmlformats.org/officeDocument/2006/relationships/slideLayout" Target="../slideLayouts/slideLayout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8.xml"/><Relationship Id="rId1" Type="http://schemas.openxmlformats.org/officeDocument/2006/relationships/slideLayout" Target="../slideLayouts/slideLayout15.xml"/><Relationship Id="rId4" Type="http://schemas.openxmlformats.org/officeDocument/2006/relationships/image" Target="../media/image84.jpeg"/></Relationships>
</file>

<file path=ppt/slides/_rels/slide83.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8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3" Type="http://schemas.openxmlformats.org/officeDocument/2006/relationships/image" Target="../media/image87.png"/><Relationship Id="rId7" Type="http://schemas.openxmlformats.org/officeDocument/2006/relationships/image" Target="../media/image91.jpeg"/><Relationship Id="rId2" Type="http://schemas.openxmlformats.org/officeDocument/2006/relationships/notesSlide" Target="../notesSlides/notesSlide41.xml"/><Relationship Id="rId1" Type="http://schemas.openxmlformats.org/officeDocument/2006/relationships/slideLayout" Target="../slideLayouts/slideLayout16.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8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93.png"/><Relationship Id="rId4" Type="http://schemas.openxmlformats.org/officeDocument/2006/relationships/notesSlide" Target="../notesSlides/notesSlide44.xml"/></Relationships>
</file>

<file path=ppt/slides/_rels/slide93.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4.xml"/><Relationship Id="rId1" Type="http://schemas.openxmlformats.org/officeDocument/2006/relationships/tags" Target="../tags/tag3.xml"/><Relationship Id="rId5" Type="http://schemas.openxmlformats.org/officeDocument/2006/relationships/image" Target="../media/image93.png"/><Relationship Id="rId4" Type="http://schemas.openxmlformats.org/officeDocument/2006/relationships/notesSlide" Target="../notesSlides/notesSlide45.xml"/></Relationships>
</file>

<file path=ppt/slides/_rels/slide94.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6.xml"/><Relationship Id="rId1" Type="http://schemas.openxmlformats.org/officeDocument/2006/relationships/tags" Target="../tags/tag5.xml"/><Relationship Id="rId5" Type="http://schemas.openxmlformats.org/officeDocument/2006/relationships/image" Target="../media/image93.png"/><Relationship Id="rId4" Type="http://schemas.openxmlformats.org/officeDocument/2006/relationships/notesSlide" Target="../notesSlides/notesSlide46.xml"/></Relationships>
</file>

<file path=ppt/slides/_rels/slide95.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7.xml"/><Relationship Id="rId1" Type="http://schemas.openxmlformats.org/officeDocument/2006/relationships/slideLayout" Target="../slideLayouts/slideLayout17.xml"/><Relationship Id="rId4" Type="http://schemas.openxmlformats.org/officeDocument/2006/relationships/chart" Target="../charts/chart2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7.xml"/></Relationships>
</file>

<file path=ppt/slides/_rels/slide9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9.xml"/><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0.xml"/><Relationship Id="rId1" Type="http://schemas.openxmlformats.org/officeDocument/2006/relationships/slideLayout" Target="../slideLayouts/slideLayout17.xml"/><Relationship Id="rId4" Type="http://schemas.openxmlformats.org/officeDocument/2006/relationships/image" Target="../media/image96.png"/></Relationships>
</file>

<file path=ppt/slides/_rels/slide99.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97.png"/><Relationship Id="rId7" Type="http://schemas.openxmlformats.org/officeDocument/2006/relationships/image" Target="../media/image101.png"/><Relationship Id="rId2" Type="http://schemas.openxmlformats.org/officeDocument/2006/relationships/notesSlide" Target="../notesSlides/notesSlide51.xml"/><Relationship Id="rId1" Type="http://schemas.openxmlformats.org/officeDocument/2006/relationships/slideLayout" Target="../slideLayouts/slideLayout17.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9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9F6539-9F84-4403-A10E-43AF091AD113}"/>
              </a:ext>
            </a:extLst>
          </p:cNvPr>
          <p:cNvSpPr>
            <a:spLocks noGrp="1"/>
          </p:cNvSpPr>
          <p:nvPr>
            <p:ph type="ctrTitle"/>
          </p:nvPr>
        </p:nvSpPr>
        <p:spPr/>
        <p:txBody>
          <a:bodyPr>
            <a:normAutofit fontScale="90000"/>
          </a:bodyPr>
          <a:lstStyle/>
          <a:p>
            <a:r>
              <a:rPr lang="vi-VN" dirty="0"/>
              <a:t>Thuốc giãn phế quản tác dụng kéo dài trong quản lý COPD &amp; Hen</a:t>
            </a:r>
            <a:endParaRPr lang="en-US" dirty="0"/>
          </a:p>
        </p:txBody>
      </p:sp>
      <p:sp>
        <p:nvSpPr>
          <p:cNvPr id="3" name="Subtitle 2">
            <a:extLst>
              <a:ext uri="{FF2B5EF4-FFF2-40B4-BE49-F238E27FC236}">
                <a16:creationId xmlns:a16="http://schemas.microsoft.com/office/drawing/2014/main" id="{A5359C3D-CCFE-405C-BABE-A191517EBB92}"/>
              </a:ext>
            </a:extLst>
          </p:cNvPr>
          <p:cNvSpPr>
            <a:spLocks noGrp="1"/>
          </p:cNvSpPr>
          <p:nvPr>
            <p:ph type="subTitle" idx="1"/>
          </p:nvPr>
        </p:nvSpPr>
        <p:spPr/>
        <p:txBody>
          <a:bodyPr/>
          <a:lstStyle/>
          <a:p>
            <a:endParaRPr lang="en-US" dirty="0"/>
          </a:p>
        </p:txBody>
      </p:sp>
      <p:sp>
        <p:nvSpPr>
          <p:cNvPr id="5" name="TextBox 4">
            <a:extLst>
              <a:ext uri="{FF2B5EF4-FFF2-40B4-BE49-F238E27FC236}">
                <a16:creationId xmlns:a16="http://schemas.microsoft.com/office/drawing/2014/main" id="{C852F8F6-865C-424D-8F2E-F7699BEB7AE9}"/>
              </a:ext>
            </a:extLst>
          </p:cNvPr>
          <p:cNvSpPr txBox="1"/>
          <p:nvPr/>
        </p:nvSpPr>
        <p:spPr>
          <a:xfrm>
            <a:off x="1257300" y="5894544"/>
            <a:ext cx="9677399" cy="553998"/>
          </a:xfrm>
          <a:prstGeom prst="rect">
            <a:avLst/>
          </a:prstGeom>
          <a:noFill/>
        </p:spPr>
        <p:txBody>
          <a:bodyPr wrap="square">
            <a:spAutoFit/>
          </a:bodyPr>
          <a:lstStyle/>
          <a:p>
            <a:pPr algn="ctr"/>
            <a:r>
              <a:rPr lang="vi-VN" sz="1000" i="1" dirty="0">
                <a:effectLst/>
                <a:latin typeface="Arial" panose="020B0604020202020204" pitchFamily="34" charset="0"/>
                <a:ea typeface="Arial" panose="020B0604020202020204" pitchFamily="34" charset="0"/>
                <a:cs typeface="Times New Roman" panose="02020603050405020304" pitchFamily="18" charset="0"/>
              </a:rPr>
              <a:t>This information is for scientific communication only and not intended to be promoting or recommending any indication, dosage or other claim not covered in the MoH-approved product information.</a:t>
            </a:r>
            <a:br>
              <a:rPr lang="vi-VN" sz="1000" dirty="0">
                <a:effectLst/>
                <a:latin typeface="Arial" panose="020B0604020202020204" pitchFamily="34" charset="0"/>
                <a:ea typeface="Arial" panose="020B0604020202020204" pitchFamily="34" charset="0"/>
                <a:cs typeface="Times New Roman" panose="02020603050405020304" pitchFamily="18" charset="0"/>
              </a:rPr>
            </a:br>
            <a:endParaRPr lang="en-US" sz="1000" dirty="0"/>
          </a:p>
        </p:txBody>
      </p:sp>
    </p:spTree>
    <p:extLst>
      <p:ext uri="{BB962C8B-B14F-4D97-AF65-F5344CB8AC3E}">
        <p14:creationId xmlns:p14="http://schemas.microsoft.com/office/powerpoint/2010/main" val="331054839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6096000" y="4236698"/>
            <a:ext cx="5222507"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r>
              <a:rPr lang="de-DE" sz="3200" b="1" dirty="0">
                <a:solidFill>
                  <a:srgbClr val="58646E"/>
                </a:solidFill>
                <a:latin typeface="Arial" panose="020B0604020202020204" pitchFamily="34" charset="0"/>
                <a:cs typeface="Arial" panose="020B0604020202020204" pitchFamily="34" charset="0"/>
              </a:rPr>
              <a:t>Chẩn đoán và đánh giá</a:t>
            </a:r>
            <a:endPar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2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271463" marR="0" lvl="0" indent="-271463"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Char char="•"/>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4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Chương 2</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621590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B1B99F6-D656-485E-9DC7-7294D330000C}"/>
              </a:ext>
            </a:extLst>
          </p:cNvPr>
          <p:cNvSpPr txBox="1"/>
          <p:nvPr/>
        </p:nvSpPr>
        <p:spPr>
          <a:xfrm>
            <a:off x="8534400" y="6576390"/>
            <a:ext cx="3657600" cy="230832"/>
          </a:xfrm>
          <a:prstGeom prst="rect">
            <a:avLst/>
          </a:prstGeom>
          <a:noFill/>
        </p:spPr>
        <p:txBody>
          <a:bodyPr wrap="square" rtlCol="0">
            <a:spAutoFit/>
          </a:bodyPr>
          <a:lstStyle/>
          <a:p>
            <a:r>
              <a:rPr lang="en-US" sz="900" dirty="0" err="1">
                <a:solidFill>
                  <a:schemeClr val="bg1">
                    <a:lumMod val="65000"/>
                  </a:schemeClr>
                </a:solidFill>
              </a:rPr>
              <a:t>Kerstjens</a:t>
            </a:r>
            <a:r>
              <a:rPr lang="en-US" sz="900" dirty="0">
                <a:solidFill>
                  <a:schemeClr val="bg1">
                    <a:lumMod val="65000"/>
                  </a:schemeClr>
                </a:solidFill>
              </a:rPr>
              <a:t> H.A.M., et al.</a:t>
            </a:r>
            <a:r>
              <a:rPr lang="it-IT" sz="900" dirty="0">
                <a:solidFill>
                  <a:schemeClr val="bg1">
                    <a:lumMod val="65000"/>
                  </a:schemeClr>
                </a:solidFill>
              </a:rPr>
              <a:t> Respiratory Medicine 117 (2016) 198e206</a:t>
            </a:r>
            <a:r>
              <a:rPr lang="en-US" sz="900" dirty="0">
                <a:solidFill>
                  <a:schemeClr val="bg1">
                    <a:lumMod val="65000"/>
                  </a:schemeClr>
                </a:solidFill>
              </a:rPr>
              <a:t> </a:t>
            </a:r>
          </a:p>
        </p:txBody>
      </p:sp>
      <p:sp>
        <p:nvSpPr>
          <p:cNvPr id="4" name="TextBox 3">
            <a:extLst>
              <a:ext uri="{FF2B5EF4-FFF2-40B4-BE49-F238E27FC236}">
                <a16:creationId xmlns:a16="http://schemas.microsoft.com/office/drawing/2014/main" id="{79232CF1-C74F-4878-A285-2FAE0B630739}"/>
              </a:ext>
            </a:extLst>
          </p:cNvPr>
          <p:cNvSpPr txBox="1"/>
          <p:nvPr/>
        </p:nvSpPr>
        <p:spPr>
          <a:xfrm>
            <a:off x="1018032" y="1268016"/>
            <a:ext cx="10878312" cy="1692771"/>
          </a:xfrm>
          <a:prstGeom prst="rect">
            <a:avLst/>
          </a:prstGeom>
          <a:noFill/>
        </p:spPr>
        <p:txBody>
          <a:bodyPr wrap="square" rtlCol="0">
            <a:spAutoFit/>
          </a:bodyPr>
          <a:lstStyle/>
          <a:p>
            <a:pPr marL="285750" indent="-285750">
              <a:buFont typeface="Arial" panose="020B0604020202020204" pitchFamily="34" charset="0"/>
              <a:buChar char="•"/>
            </a:pPr>
            <a:r>
              <a:rPr lang="en-US" dirty="0" err="1"/>
              <a:t>Phân</a:t>
            </a:r>
            <a:r>
              <a:rPr lang="en-US" dirty="0"/>
              <a:t> </a:t>
            </a:r>
            <a:r>
              <a:rPr lang="en-US" dirty="0" err="1"/>
              <a:t>tích</a:t>
            </a:r>
            <a:r>
              <a:rPr lang="en-US" dirty="0"/>
              <a:t> </a:t>
            </a:r>
            <a:r>
              <a:rPr lang="en-US" dirty="0" err="1"/>
              <a:t>gộp</a:t>
            </a:r>
            <a:r>
              <a:rPr lang="en-US" dirty="0"/>
              <a:t> 4 RCT, t = 48 </a:t>
            </a:r>
            <a:r>
              <a:rPr lang="en-US" dirty="0" err="1"/>
              <a:t>tuần</a:t>
            </a:r>
            <a:endParaRPr lang="en-US" dirty="0"/>
          </a:p>
          <a:p>
            <a:pPr marL="285750" indent="-285750">
              <a:buFont typeface="Arial" panose="020B0604020202020204" pitchFamily="34" charset="0"/>
              <a:buChar char="•"/>
            </a:pPr>
            <a:r>
              <a:rPr lang="en-US" dirty="0"/>
              <a:t>N = 912 </a:t>
            </a:r>
            <a:r>
              <a:rPr lang="en-US" dirty="0" err="1"/>
              <a:t>bệnh</a:t>
            </a:r>
            <a:r>
              <a:rPr lang="en-US" dirty="0"/>
              <a:t> </a:t>
            </a:r>
            <a:r>
              <a:rPr lang="en-US" dirty="0" err="1"/>
              <a:t>nhân</a:t>
            </a:r>
            <a:r>
              <a:rPr lang="en-US" dirty="0"/>
              <a:t> hen 18 – 75 </a:t>
            </a:r>
            <a:r>
              <a:rPr lang="en-US" dirty="0" err="1"/>
              <a:t>tuổi</a:t>
            </a:r>
            <a:r>
              <a:rPr lang="en-US" dirty="0"/>
              <a:t>, </a:t>
            </a:r>
            <a:r>
              <a:rPr lang="en-US" dirty="0" err="1"/>
              <a:t>có</a:t>
            </a:r>
            <a:r>
              <a:rPr lang="en-US" dirty="0"/>
              <a:t> </a:t>
            </a:r>
            <a:r>
              <a:rPr lang="en-US" dirty="0" err="1"/>
              <a:t>ít</a:t>
            </a:r>
            <a:r>
              <a:rPr lang="en-US" dirty="0"/>
              <a:t> </a:t>
            </a:r>
            <a:r>
              <a:rPr lang="en-US" dirty="0" err="1"/>
              <a:t>nhất</a:t>
            </a:r>
            <a:r>
              <a:rPr lang="en-US" dirty="0"/>
              <a:t> 1 </a:t>
            </a:r>
            <a:r>
              <a:rPr lang="en-US" dirty="0" err="1"/>
              <a:t>đợt</a:t>
            </a:r>
            <a:r>
              <a:rPr lang="en-US" dirty="0"/>
              <a:t> </a:t>
            </a:r>
            <a:r>
              <a:rPr lang="en-US" dirty="0" err="1"/>
              <a:t>cấp</a:t>
            </a:r>
            <a:r>
              <a:rPr lang="en-US" dirty="0"/>
              <a:t> </a:t>
            </a:r>
          </a:p>
          <a:p>
            <a:pPr marL="285750" indent="-285750">
              <a:buFont typeface="Arial" panose="020B0604020202020204" pitchFamily="34" charset="0"/>
              <a:buChar char="•"/>
            </a:pPr>
            <a:r>
              <a:rPr lang="en-US" dirty="0" err="1"/>
              <a:t>Duy</a:t>
            </a:r>
            <a:r>
              <a:rPr lang="en-US" dirty="0"/>
              <a:t> </a:t>
            </a:r>
            <a:r>
              <a:rPr lang="en-US" dirty="0" err="1"/>
              <a:t>trì</a:t>
            </a:r>
            <a:r>
              <a:rPr lang="en-US" dirty="0"/>
              <a:t> </a:t>
            </a:r>
            <a:r>
              <a:rPr lang="en-US" dirty="0" err="1"/>
              <a:t>liều</a:t>
            </a:r>
            <a:r>
              <a:rPr lang="en-US" dirty="0"/>
              <a:t> </a:t>
            </a:r>
            <a:r>
              <a:rPr lang="en-US" dirty="0" err="1"/>
              <a:t>cao</a:t>
            </a:r>
            <a:r>
              <a:rPr lang="en-US" dirty="0"/>
              <a:t> ICS + LABA</a:t>
            </a:r>
          </a:p>
          <a:p>
            <a:pPr>
              <a:spcBef>
                <a:spcPts val="1200"/>
              </a:spcBef>
            </a:pPr>
            <a:r>
              <a:rPr lang="en-US" sz="2000" b="1" dirty="0" err="1"/>
              <a:t>Phối</a:t>
            </a:r>
            <a:r>
              <a:rPr lang="en-US" sz="2000" b="1" dirty="0"/>
              <a:t> </a:t>
            </a:r>
            <a:r>
              <a:rPr lang="en-US" sz="2000" b="1" dirty="0" err="1"/>
              <a:t>hợp</a:t>
            </a:r>
            <a:r>
              <a:rPr lang="en-US" sz="2000" b="1" dirty="0"/>
              <a:t> Tiotropium </a:t>
            </a:r>
            <a:r>
              <a:rPr lang="en-US" sz="2000" b="1" dirty="0" err="1"/>
              <a:t>và</a:t>
            </a:r>
            <a:r>
              <a:rPr lang="en-US" sz="2000" b="1" dirty="0"/>
              <a:t> ICS/LABA </a:t>
            </a:r>
            <a:r>
              <a:rPr lang="en-US" sz="2000" b="1" dirty="0" err="1"/>
              <a:t>giúp</a:t>
            </a:r>
            <a:r>
              <a:rPr lang="en-US" sz="2000" b="1" dirty="0"/>
              <a:t> </a:t>
            </a:r>
            <a:r>
              <a:rPr lang="en-US" sz="2000" b="1" dirty="0" err="1"/>
              <a:t>cải</a:t>
            </a:r>
            <a:r>
              <a:rPr lang="en-US" sz="2000" b="1" dirty="0"/>
              <a:t> </a:t>
            </a:r>
            <a:r>
              <a:rPr lang="en-US" sz="2000" b="1" dirty="0" err="1"/>
              <a:t>thiện</a:t>
            </a:r>
            <a:r>
              <a:rPr lang="en-US" sz="2000" b="1" dirty="0"/>
              <a:t> </a:t>
            </a:r>
            <a:r>
              <a:rPr lang="en-US" sz="2000" b="1" dirty="0" err="1"/>
              <a:t>kiểm</a:t>
            </a:r>
            <a:r>
              <a:rPr lang="en-US" sz="2000" b="1" dirty="0"/>
              <a:t> </a:t>
            </a:r>
            <a:r>
              <a:rPr lang="en-US" sz="2000" b="1" dirty="0" err="1"/>
              <a:t>soát</a:t>
            </a:r>
            <a:r>
              <a:rPr lang="en-US" sz="2000" b="1" dirty="0"/>
              <a:t> hen </a:t>
            </a:r>
            <a:r>
              <a:rPr lang="en-US" sz="2000" b="1" dirty="0" err="1"/>
              <a:t>bất</a:t>
            </a:r>
            <a:r>
              <a:rPr lang="en-US" sz="2000" b="1" dirty="0"/>
              <a:t> </a:t>
            </a:r>
            <a:r>
              <a:rPr lang="en-US" sz="2000" b="1" dirty="0" err="1"/>
              <a:t>kể</a:t>
            </a:r>
            <a:r>
              <a:rPr lang="en-US" sz="2000" b="1" dirty="0"/>
              <a:t> </a:t>
            </a:r>
            <a:r>
              <a:rPr lang="en-US" sz="2000" b="1" dirty="0" err="1"/>
              <a:t>tình</a:t>
            </a:r>
            <a:r>
              <a:rPr lang="en-US" sz="2000" b="1" dirty="0"/>
              <a:t> </a:t>
            </a:r>
            <a:r>
              <a:rPr lang="en-US" sz="2000" b="1" dirty="0" err="1"/>
              <a:t>trạng</a:t>
            </a:r>
            <a:r>
              <a:rPr lang="en-US" sz="2000" b="1" dirty="0"/>
              <a:t> </a:t>
            </a:r>
            <a:r>
              <a:rPr lang="en-US" sz="2000" b="1" dirty="0" err="1"/>
              <a:t>dị</a:t>
            </a:r>
            <a:r>
              <a:rPr lang="en-US" sz="2000" b="1" dirty="0"/>
              <a:t> </a:t>
            </a:r>
            <a:r>
              <a:rPr lang="en-US" sz="2000" b="1" dirty="0" err="1"/>
              <a:t>ứng</a:t>
            </a:r>
            <a:r>
              <a:rPr lang="en-US" sz="2000" b="1" dirty="0"/>
              <a:t>, </a:t>
            </a:r>
            <a:r>
              <a:rPr lang="en-US" sz="2000" b="1" dirty="0" err="1"/>
              <a:t>IgE</a:t>
            </a:r>
            <a:r>
              <a:rPr lang="en-US" sz="2000" b="1" dirty="0"/>
              <a:t> </a:t>
            </a:r>
            <a:r>
              <a:rPr lang="en-US" sz="2000" b="1" dirty="0" err="1"/>
              <a:t>huyết</a:t>
            </a:r>
            <a:r>
              <a:rPr lang="en-US" sz="2000" b="1" dirty="0"/>
              <a:t> </a:t>
            </a:r>
            <a:r>
              <a:rPr lang="en-US" sz="2000" b="1" dirty="0" err="1"/>
              <a:t>thanh</a:t>
            </a:r>
            <a:r>
              <a:rPr lang="en-US" sz="2000" b="1" dirty="0"/>
              <a:t>, </a:t>
            </a:r>
            <a:r>
              <a:rPr lang="en-US" sz="2000" b="1" dirty="0" err="1"/>
              <a:t>số</a:t>
            </a:r>
            <a:r>
              <a:rPr lang="en-US" sz="2000" b="1" dirty="0"/>
              <a:t> </a:t>
            </a:r>
            <a:r>
              <a:rPr lang="en-US" sz="2000" b="1" dirty="0" err="1"/>
              <a:t>lượng</a:t>
            </a:r>
            <a:r>
              <a:rPr lang="en-US" sz="2000" b="1" dirty="0"/>
              <a:t> eosinophil </a:t>
            </a:r>
            <a:r>
              <a:rPr lang="en-US" sz="2000" b="1" dirty="0" err="1"/>
              <a:t>máu</a:t>
            </a:r>
            <a:endParaRPr lang="en-US" sz="2000" b="1" dirty="0"/>
          </a:p>
        </p:txBody>
      </p:sp>
      <p:sp>
        <p:nvSpPr>
          <p:cNvPr id="5" name="object 2">
            <a:extLst>
              <a:ext uri="{FF2B5EF4-FFF2-40B4-BE49-F238E27FC236}">
                <a16:creationId xmlns:a16="http://schemas.microsoft.com/office/drawing/2014/main" id="{7AB4B4CE-AD1E-4C68-B9E9-96A6F29B9442}"/>
              </a:ext>
            </a:extLst>
          </p:cNvPr>
          <p:cNvSpPr txBox="1">
            <a:spLocks noGrp="1"/>
          </p:cNvSpPr>
          <p:nvPr>
            <p:ph type="title"/>
          </p:nvPr>
        </p:nvSpPr>
        <p:spPr>
          <a:xfrm>
            <a:off x="74676" y="347242"/>
            <a:ext cx="12042648" cy="504625"/>
          </a:xfrm>
          <a:prstGeom prst="rect">
            <a:avLst/>
          </a:prstGeom>
        </p:spPr>
        <p:txBody>
          <a:bodyPr vert="horz" wrap="square" lIns="0" tIns="12065" rIns="0" bIns="0" rtlCol="0">
            <a:spAutoFit/>
          </a:bodyPr>
          <a:lstStyle/>
          <a:p>
            <a:pPr marL="12065" marR="5080" indent="1905" algn="ctr">
              <a:lnSpc>
                <a:spcPct val="100000"/>
              </a:lnSpc>
              <a:spcBef>
                <a:spcPts val="95"/>
              </a:spcBef>
            </a:pPr>
            <a:r>
              <a:rPr lang="en-US" sz="3200" b="1" dirty="0"/>
              <a:t>Tiotropium </a:t>
            </a:r>
            <a:r>
              <a:rPr lang="en-US" sz="3200" b="1" dirty="0" err="1"/>
              <a:t>kiểm</a:t>
            </a:r>
            <a:r>
              <a:rPr lang="en-US" sz="3200" b="1" dirty="0"/>
              <a:t> </a:t>
            </a:r>
            <a:r>
              <a:rPr lang="en-US" sz="3200" b="1" dirty="0" err="1"/>
              <a:t>soát</a:t>
            </a:r>
            <a:r>
              <a:rPr lang="en-US" sz="3200" b="1" dirty="0"/>
              <a:t> hen </a:t>
            </a:r>
            <a:r>
              <a:rPr lang="en-US" sz="3200" b="1" dirty="0" err="1"/>
              <a:t>bất</a:t>
            </a:r>
            <a:r>
              <a:rPr lang="en-US" sz="3200" b="1" dirty="0"/>
              <a:t> </a:t>
            </a:r>
            <a:r>
              <a:rPr lang="en-US" sz="3200" b="1" dirty="0" err="1"/>
              <a:t>kể</a:t>
            </a:r>
            <a:r>
              <a:rPr lang="en-US" sz="3200" b="1" dirty="0"/>
              <a:t> </a:t>
            </a:r>
            <a:r>
              <a:rPr lang="en-US" sz="3200" b="1" dirty="0" err="1"/>
              <a:t>đặc</a:t>
            </a:r>
            <a:r>
              <a:rPr lang="en-US" sz="3200" b="1" dirty="0"/>
              <a:t> </a:t>
            </a:r>
            <a:r>
              <a:rPr lang="en-US" sz="3200" b="1" dirty="0" err="1"/>
              <a:t>điểm</a:t>
            </a:r>
            <a:r>
              <a:rPr lang="en-US" sz="3200" b="1" dirty="0"/>
              <a:t> </a:t>
            </a:r>
            <a:r>
              <a:rPr lang="en-US" sz="3200" b="1" dirty="0" err="1"/>
              <a:t>bệnh</a:t>
            </a:r>
            <a:r>
              <a:rPr lang="en-US" sz="3200" b="1" dirty="0"/>
              <a:t> </a:t>
            </a:r>
            <a:r>
              <a:rPr lang="en-US" sz="3200" b="1" dirty="0" err="1"/>
              <a:t>nhân</a:t>
            </a:r>
            <a:endParaRPr sz="3200" b="1" dirty="0"/>
          </a:p>
        </p:txBody>
      </p:sp>
      <p:grpSp>
        <p:nvGrpSpPr>
          <p:cNvPr id="6" name="Group 5">
            <a:extLst>
              <a:ext uri="{FF2B5EF4-FFF2-40B4-BE49-F238E27FC236}">
                <a16:creationId xmlns:a16="http://schemas.microsoft.com/office/drawing/2014/main" id="{78870376-FB97-4BE1-B536-A5C8DE7A28F7}"/>
              </a:ext>
            </a:extLst>
          </p:cNvPr>
          <p:cNvGrpSpPr/>
          <p:nvPr/>
        </p:nvGrpSpPr>
        <p:grpSpPr>
          <a:xfrm>
            <a:off x="2398776" y="3881561"/>
            <a:ext cx="7162800" cy="2539381"/>
            <a:chOff x="838200" y="2747536"/>
            <a:chExt cx="7010400" cy="2347886"/>
          </a:xfrm>
        </p:grpSpPr>
        <p:pic>
          <p:nvPicPr>
            <p:cNvPr id="7" name="Picture 6">
              <a:extLst>
                <a:ext uri="{FF2B5EF4-FFF2-40B4-BE49-F238E27FC236}">
                  <a16:creationId xmlns:a16="http://schemas.microsoft.com/office/drawing/2014/main" id="{DFFE9422-3854-4216-8AF9-07C96E52DFF3}"/>
                </a:ext>
              </a:extLst>
            </p:cNvPr>
            <p:cNvPicPr>
              <a:picLocks noChangeAspect="1"/>
            </p:cNvPicPr>
            <p:nvPr/>
          </p:nvPicPr>
          <p:blipFill rotWithShape="1">
            <a:blip r:embed="rId3"/>
            <a:srcRect l="10833" t="19142" r="12500" b="68795"/>
            <a:stretch/>
          </p:blipFill>
          <p:spPr>
            <a:xfrm>
              <a:off x="838200" y="2747536"/>
              <a:ext cx="7010400" cy="620466"/>
            </a:xfrm>
            <a:prstGeom prst="rect">
              <a:avLst/>
            </a:prstGeom>
          </p:spPr>
        </p:pic>
        <p:pic>
          <p:nvPicPr>
            <p:cNvPr id="8" name="Picture 7">
              <a:extLst>
                <a:ext uri="{FF2B5EF4-FFF2-40B4-BE49-F238E27FC236}">
                  <a16:creationId xmlns:a16="http://schemas.microsoft.com/office/drawing/2014/main" id="{16ECF733-2A5A-474C-B53A-653346433266}"/>
                </a:ext>
              </a:extLst>
            </p:cNvPr>
            <p:cNvPicPr>
              <a:picLocks noChangeAspect="1"/>
            </p:cNvPicPr>
            <p:nvPr/>
          </p:nvPicPr>
          <p:blipFill rotWithShape="1">
            <a:blip r:embed="rId4"/>
            <a:srcRect l="10834" t="20370" r="12499" b="55926"/>
            <a:stretch/>
          </p:blipFill>
          <p:spPr>
            <a:xfrm>
              <a:off x="838200" y="3368002"/>
              <a:ext cx="7010400" cy="1219200"/>
            </a:xfrm>
            <a:prstGeom prst="rect">
              <a:avLst/>
            </a:prstGeom>
          </p:spPr>
        </p:pic>
        <p:pic>
          <p:nvPicPr>
            <p:cNvPr id="9" name="Picture 8">
              <a:extLst>
                <a:ext uri="{FF2B5EF4-FFF2-40B4-BE49-F238E27FC236}">
                  <a16:creationId xmlns:a16="http://schemas.microsoft.com/office/drawing/2014/main" id="{E65F79FB-C2F4-4CC0-9C05-FBFC40FA5F2B}"/>
                </a:ext>
              </a:extLst>
            </p:cNvPr>
            <p:cNvPicPr>
              <a:picLocks noChangeAspect="1"/>
            </p:cNvPicPr>
            <p:nvPr/>
          </p:nvPicPr>
          <p:blipFill rotWithShape="1">
            <a:blip r:embed="rId5"/>
            <a:srcRect l="10834" t="83083" r="12499" b="7037"/>
            <a:stretch/>
          </p:blipFill>
          <p:spPr>
            <a:xfrm>
              <a:off x="838200" y="4587201"/>
              <a:ext cx="7010400" cy="508221"/>
            </a:xfrm>
            <a:prstGeom prst="rect">
              <a:avLst/>
            </a:prstGeom>
          </p:spPr>
        </p:pic>
      </p:grpSp>
      <p:sp>
        <p:nvSpPr>
          <p:cNvPr id="10" name="Rectangle 9">
            <a:extLst>
              <a:ext uri="{FF2B5EF4-FFF2-40B4-BE49-F238E27FC236}">
                <a16:creationId xmlns:a16="http://schemas.microsoft.com/office/drawing/2014/main" id="{FBF6473E-4EDD-4043-8948-D49A49657B5C}"/>
              </a:ext>
            </a:extLst>
          </p:cNvPr>
          <p:cNvSpPr/>
          <p:nvPr/>
        </p:nvSpPr>
        <p:spPr>
          <a:xfrm>
            <a:off x="2398776" y="3261301"/>
            <a:ext cx="7239000" cy="515172"/>
          </a:xfrm>
          <a:prstGeom prst="rect">
            <a:avLst/>
          </a:prstGeom>
          <a:gradFill flip="none" rotWithShape="1">
            <a:gsLst>
              <a:gs pos="0">
                <a:srgbClr val="8CDAE4">
                  <a:tint val="66000"/>
                  <a:satMod val="160000"/>
                </a:srgbClr>
              </a:gs>
              <a:gs pos="50000">
                <a:srgbClr val="8CDAE4">
                  <a:tint val="44500"/>
                  <a:satMod val="160000"/>
                </a:srgbClr>
              </a:gs>
              <a:gs pos="100000">
                <a:srgbClr val="8CDAE4">
                  <a:tint val="23500"/>
                  <a:satMod val="160000"/>
                </a:srgbClr>
              </a:gs>
            </a:gsLst>
            <a:lin ang="2700000" scaled="1"/>
            <a:tileRect/>
          </a:gra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i="0" dirty="0">
                <a:solidFill>
                  <a:srgbClr val="0070C0"/>
                </a:solidFill>
                <a:effectLst/>
                <a:latin typeface="+mj-lt"/>
              </a:rPr>
              <a:t>Time to first episode of asthma worsening over 48 weeks by baseline characteristics</a:t>
            </a:r>
            <a:endParaRPr lang="en-US" b="1" dirty="0">
              <a:solidFill>
                <a:srgbClr val="0070C0"/>
              </a:solidFill>
              <a:latin typeface="+mj-lt"/>
            </a:endParaRPr>
          </a:p>
        </p:txBody>
      </p:sp>
      <p:sp>
        <p:nvSpPr>
          <p:cNvPr id="11" name="Rectangle 10">
            <a:extLst>
              <a:ext uri="{FF2B5EF4-FFF2-40B4-BE49-F238E27FC236}">
                <a16:creationId xmlns:a16="http://schemas.microsoft.com/office/drawing/2014/main" id="{35396193-819E-40CC-B578-17B939E7B16C}"/>
              </a:ext>
            </a:extLst>
          </p:cNvPr>
          <p:cNvSpPr/>
          <p:nvPr/>
        </p:nvSpPr>
        <p:spPr>
          <a:xfrm>
            <a:off x="2398776" y="3776472"/>
            <a:ext cx="7239000" cy="2734056"/>
          </a:xfrm>
          <a:prstGeom prst="rect">
            <a:avLst/>
          </a:prstGeom>
          <a:noFill/>
          <a:ln w="12700">
            <a:solidFill>
              <a:srgbClr val="00206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499450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5A208C1-1166-4D51-8DEA-113E64E39961}"/>
              </a:ext>
            </a:extLst>
          </p:cNvPr>
          <p:cNvSpPr txBox="1"/>
          <p:nvPr/>
        </p:nvSpPr>
        <p:spPr>
          <a:xfrm>
            <a:off x="1728214" y="1375747"/>
            <a:ext cx="8513066" cy="1169551"/>
          </a:xfrm>
          <a:prstGeom prst="rect">
            <a:avLst/>
          </a:prstGeom>
          <a:noFill/>
        </p:spPr>
        <p:txBody>
          <a:bodyPr wrap="square" rtlCol="0">
            <a:spAutoFit/>
          </a:bodyPr>
          <a:lstStyle/>
          <a:p>
            <a:pPr marL="285750" indent="-285750">
              <a:spcBef>
                <a:spcPts val="1200"/>
              </a:spcBef>
              <a:buFont typeface="Arial" panose="020B0604020202020204" pitchFamily="34" charset="0"/>
              <a:buChar char="•"/>
            </a:pPr>
            <a:r>
              <a:rPr lang="en-US" sz="2000" dirty="0"/>
              <a:t>Thu </a:t>
            </a:r>
            <a:r>
              <a:rPr lang="en-US" sz="2000" dirty="0" err="1"/>
              <a:t>thập</a:t>
            </a:r>
            <a:r>
              <a:rPr lang="en-US" sz="2000" dirty="0"/>
              <a:t> </a:t>
            </a:r>
            <a:r>
              <a:rPr lang="en-US" sz="2000" dirty="0" err="1"/>
              <a:t>bệnh</a:t>
            </a:r>
            <a:r>
              <a:rPr lang="en-US" sz="2000" dirty="0"/>
              <a:t> </a:t>
            </a:r>
            <a:r>
              <a:rPr lang="en-US" sz="2000" dirty="0" err="1"/>
              <a:t>án</a:t>
            </a:r>
            <a:r>
              <a:rPr lang="en-US" sz="2000" dirty="0"/>
              <a:t> </a:t>
            </a:r>
            <a:r>
              <a:rPr lang="en-US" sz="2000" dirty="0" err="1"/>
              <a:t>của</a:t>
            </a:r>
            <a:r>
              <a:rPr lang="en-US" sz="2000" dirty="0"/>
              <a:t> 2042 </a:t>
            </a:r>
            <a:r>
              <a:rPr lang="en-US" sz="2000" dirty="0" err="1"/>
              <a:t>bệnh</a:t>
            </a:r>
            <a:r>
              <a:rPr lang="en-US" sz="2000" dirty="0"/>
              <a:t> </a:t>
            </a:r>
            <a:r>
              <a:rPr lang="en-US" sz="2000" dirty="0" err="1"/>
              <a:t>nhân</a:t>
            </a:r>
            <a:r>
              <a:rPr lang="en-US" sz="2000" dirty="0"/>
              <a:t> ≥ 18 </a:t>
            </a:r>
            <a:r>
              <a:rPr lang="en-US" sz="2000" dirty="0" err="1"/>
              <a:t>tuổi</a:t>
            </a:r>
            <a:r>
              <a:rPr lang="en-US" sz="2000" dirty="0"/>
              <a:t> </a:t>
            </a:r>
            <a:r>
              <a:rPr lang="en-US" sz="2000" dirty="0" err="1"/>
              <a:t>tại</a:t>
            </a:r>
            <a:r>
              <a:rPr lang="en-US" sz="2000" dirty="0"/>
              <a:t> UK</a:t>
            </a:r>
          </a:p>
          <a:p>
            <a:pPr marL="285750" indent="-285750">
              <a:spcBef>
                <a:spcPts val="1200"/>
              </a:spcBef>
              <a:buFont typeface="Arial" panose="020B0604020202020204" pitchFamily="34" charset="0"/>
              <a:buChar char="•"/>
            </a:pPr>
            <a:r>
              <a:rPr lang="en-US" sz="2000" dirty="0" err="1"/>
              <a:t>Thêm</a:t>
            </a:r>
            <a:r>
              <a:rPr lang="en-US" sz="2000" dirty="0"/>
              <a:t> Tiotropium </a:t>
            </a:r>
            <a:r>
              <a:rPr lang="en-US" sz="2000" dirty="0" err="1"/>
              <a:t>vào</a:t>
            </a:r>
            <a:r>
              <a:rPr lang="en-US" sz="2000" dirty="0"/>
              <a:t> </a:t>
            </a:r>
            <a:r>
              <a:rPr lang="en-US" sz="2000" dirty="0" err="1"/>
              <a:t>phác</a:t>
            </a:r>
            <a:r>
              <a:rPr lang="en-US" sz="2000" dirty="0"/>
              <a:t> </a:t>
            </a:r>
            <a:r>
              <a:rPr lang="en-US" sz="2000" dirty="0" err="1"/>
              <a:t>đồ</a:t>
            </a:r>
            <a:r>
              <a:rPr lang="en-US" sz="2000" dirty="0"/>
              <a:t> </a:t>
            </a:r>
            <a:r>
              <a:rPr lang="en-US" sz="2000" dirty="0" err="1"/>
              <a:t>điều</a:t>
            </a:r>
            <a:r>
              <a:rPr lang="en-US" sz="2000" dirty="0"/>
              <a:t> </a:t>
            </a:r>
            <a:r>
              <a:rPr lang="en-US" sz="2000" dirty="0" err="1"/>
              <a:t>trị</a:t>
            </a:r>
            <a:r>
              <a:rPr lang="en-US" sz="2000" dirty="0"/>
              <a:t> hen </a:t>
            </a:r>
            <a:r>
              <a:rPr lang="en-US" sz="2000" dirty="0" err="1"/>
              <a:t>làm</a:t>
            </a:r>
            <a:r>
              <a:rPr lang="en-US" sz="2000" dirty="0"/>
              <a:t> </a:t>
            </a:r>
            <a:r>
              <a:rPr lang="en-US" sz="2000" dirty="0" err="1"/>
              <a:t>giảm</a:t>
            </a:r>
            <a:r>
              <a:rPr lang="en-US" sz="2000" dirty="0"/>
              <a:t> </a:t>
            </a:r>
            <a:r>
              <a:rPr lang="en-US" sz="2000" dirty="0" err="1"/>
              <a:t>số</a:t>
            </a:r>
            <a:r>
              <a:rPr lang="en-US" sz="2000" dirty="0"/>
              <a:t> </a:t>
            </a:r>
            <a:r>
              <a:rPr lang="en-US" sz="2000" dirty="0" err="1"/>
              <a:t>đợt</a:t>
            </a:r>
            <a:r>
              <a:rPr lang="en-US" sz="2000" dirty="0"/>
              <a:t> </a:t>
            </a:r>
            <a:r>
              <a:rPr lang="en-US" sz="2000" dirty="0" err="1"/>
              <a:t>cấp</a:t>
            </a:r>
            <a:r>
              <a:rPr lang="en-US" sz="2000" dirty="0"/>
              <a:t> hen </a:t>
            </a:r>
            <a:r>
              <a:rPr lang="en-US" sz="2000" dirty="0" err="1"/>
              <a:t>và</a:t>
            </a:r>
            <a:r>
              <a:rPr lang="en-US" sz="2000" dirty="0"/>
              <a:t> </a:t>
            </a:r>
            <a:r>
              <a:rPr lang="en-US" sz="2000" dirty="0" err="1"/>
              <a:t>biến</a:t>
            </a:r>
            <a:r>
              <a:rPr lang="en-US" sz="2000" dirty="0"/>
              <a:t> </a:t>
            </a:r>
            <a:r>
              <a:rPr lang="en-US" sz="2000" dirty="0" err="1"/>
              <a:t>cố</a:t>
            </a:r>
            <a:r>
              <a:rPr lang="en-US" sz="2000" dirty="0"/>
              <a:t> </a:t>
            </a:r>
            <a:r>
              <a:rPr lang="en-US" sz="2000" dirty="0" err="1"/>
              <a:t>hô</a:t>
            </a:r>
            <a:r>
              <a:rPr lang="en-US" sz="2000" dirty="0"/>
              <a:t> </a:t>
            </a:r>
            <a:r>
              <a:rPr lang="en-US" sz="2000" dirty="0" err="1"/>
              <a:t>hấp</a:t>
            </a:r>
            <a:r>
              <a:rPr lang="en-US" sz="2000" dirty="0"/>
              <a:t> </a:t>
            </a:r>
            <a:r>
              <a:rPr lang="en-US" sz="2000" dirty="0" err="1"/>
              <a:t>cấp</a:t>
            </a:r>
            <a:r>
              <a:rPr lang="en-US" sz="2000" dirty="0"/>
              <a:t> </a:t>
            </a:r>
            <a:r>
              <a:rPr lang="en-US" sz="2000" dirty="0" err="1"/>
              <a:t>tính</a:t>
            </a:r>
            <a:r>
              <a:rPr lang="en-US" sz="2000" dirty="0"/>
              <a:t> </a:t>
            </a:r>
            <a:r>
              <a:rPr lang="en-US" sz="2000" dirty="0" err="1"/>
              <a:t>khác</a:t>
            </a:r>
            <a:r>
              <a:rPr lang="en-US" sz="2000" dirty="0"/>
              <a:t> (p &lt; 0.001)</a:t>
            </a:r>
          </a:p>
        </p:txBody>
      </p:sp>
      <p:sp>
        <p:nvSpPr>
          <p:cNvPr id="6" name="TextBox 5">
            <a:extLst>
              <a:ext uri="{FF2B5EF4-FFF2-40B4-BE49-F238E27FC236}">
                <a16:creationId xmlns:a16="http://schemas.microsoft.com/office/drawing/2014/main" id="{B9FA4101-B6BA-4249-8607-EEFEFC6792A3}"/>
              </a:ext>
            </a:extLst>
          </p:cNvPr>
          <p:cNvSpPr txBox="1"/>
          <p:nvPr/>
        </p:nvSpPr>
        <p:spPr>
          <a:xfrm>
            <a:off x="9474708" y="6627168"/>
            <a:ext cx="3124200" cy="230832"/>
          </a:xfrm>
          <a:prstGeom prst="rect">
            <a:avLst/>
          </a:prstGeom>
          <a:noFill/>
        </p:spPr>
        <p:txBody>
          <a:bodyPr wrap="square" rtlCol="0">
            <a:spAutoFit/>
          </a:bodyPr>
          <a:lstStyle/>
          <a:p>
            <a:r>
              <a:rPr lang="en-US" sz="900" dirty="0">
                <a:solidFill>
                  <a:schemeClr val="bg1">
                    <a:lumMod val="65000"/>
                  </a:schemeClr>
                </a:solidFill>
              </a:rPr>
              <a:t>David Price, et al.</a:t>
            </a:r>
            <a:r>
              <a:rPr lang="fi-FI" sz="900" dirty="0">
                <a:solidFill>
                  <a:schemeClr val="bg1">
                    <a:lumMod val="65000"/>
                  </a:schemeClr>
                </a:solidFill>
              </a:rPr>
              <a:t> J Asthma Allergy. 2015; 8: 1–13.</a:t>
            </a:r>
            <a:r>
              <a:rPr lang="en-US" sz="900" dirty="0">
                <a:solidFill>
                  <a:schemeClr val="bg1">
                    <a:lumMod val="65000"/>
                  </a:schemeClr>
                </a:solidFill>
              </a:rPr>
              <a:t> </a:t>
            </a:r>
          </a:p>
        </p:txBody>
      </p:sp>
      <p:sp>
        <p:nvSpPr>
          <p:cNvPr id="9" name="object 2">
            <a:extLst>
              <a:ext uri="{FF2B5EF4-FFF2-40B4-BE49-F238E27FC236}">
                <a16:creationId xmlns:a16="http://schemas.microsoft.com/office/drawing/2014/main" id="{0C9EB0B5-1A66-48D9-9A24-A2628C9F3BD7}"/>
              </a:ext>
            </a:extLst>
          </p:cNvPr>
          <p:cNvSpPr txBox="1">
            <a:spLocks noGrp="1"/>
          </p:cNvSpPr>
          <p:nvPr>
            <p:ph type="title"/>
          </p:nvPr>
        </p:nvSpPr>
        <p:spPr>
          <a:xfrm>
            <a:off x="74676" y="426677"/>
            <a:ext cx="12042648" cy="504625"/>
          </a:xfrm>
          <a:prstGeom prst="rect">
            <a:avLst/>
          </a:prstGeom>
        </p:spPr>
        <p:txBody>
          <a:bodyPr vert="horz" wrap="square" lIns="0" tIns="12065" rIns="0" bIns="0" rtlCol="0">
            <a:spAutoFit/>
          </a:bodyPr>
          <a:lstStyle/>
          <a:p>
            <a:pPr marL="12065" marR="5080" indent="1905" algn="ctr">
              <a:lnSpc>
                <a:spcPct val="100000"/>
              </a:lnSpc>
              <a:spcBef>
                <a:spcPts val="95"/>
              </a:spcBef>
            </a:pPr>
            <a:r>
              <a:rPr lang="en-US" sz="3200" b="1" dirty="0"/>
              <a:t>Tiotropium </a:t>
            </a:r>
            <a:r>
              <a:rPr lang="en-US" sz="3200" b="1" dirty="0" err="1"/>
              <a:t>tác</a:t>
            </a:r>
            <a:r>
              <a:rPr lang="en-US" sz="3200" b="1" dirty="0"/>
              <a:t> </a:t>
            </a:r>
            <a:r>
              <a:rPr lang="en-US" sz="3200" b="1" dirty="0" err="1"/>
              <a:t>dụng</a:t>
            </a:r>
            <a:r>
              <a:rPr lang="en-US" sz="3200" b="1" dirty="0"/>
              <a:t> </a:t>
            </a:r>
            <a:r>
              <a:rPr lang="en-US" sz="3200" b="1" dirty="0" err="1"/>
              <a:t>được</a:t>
            </a:r>
            <a:r>
              <a:rPr lang="en-US" sz="3200" b="1" dirty="0"/>
              <a:t> </a:t>
            </a:r>
            <a:r>
              <a:rPr lang="en-US" sz="3200" b="1" dirty="0" err="1"/>
              <a:t>chứng</a:t>
            </a:r>
            <a:r>
              <a:rPr lang="en-US" sz="3200" b="1" dirty="0"/>
              <a:t> </a:t>
            </a:r>
            <a:r>
              <a:rPr lang="en-US" sz="3200" b="1" dirty="0" err="1"/>
              <a:t>minh</a:t>
            </a:r>
            <a:r>
              <a:rPr lang="en-US" sz="3200" b="1" dirty="0"/>
              <a:t> </a:t>
            </a:r>
            <a:r>
              <a:rPr lang="en-US" sz="3200" b="1" dirty="0" err="1"/>
              <a:t>trên</a:t>
            </a:r>
            <a:r>
              <a:rPr lang="en-US" sz="3200" b="1" dirty="0"/>
              <a:t> </a:t>
            </a:r>
            <a:r>
              <a:rPr lang="en-US" sz="3200" b="1" dirty="0" err="1"/>
              <a:t>thực</a:t>
            </a:r>
            <a:r>
              <a:rPr lang="en-US" sz="3200" b="1" dirty="0"/>
              <a:t> </a:t>
            </a:r>
            <a:r>
              <a:rPr lang="en-US" sz="3200" b="1" dirty="0" err="1"/>
              <a:t>tế</a:t>
            </a:r>
            <a:endParaRPr sz="3200" b="1" dirty="0"/>
          </a:p>
        </p:txBody>
      </p:sp>
      <p:graphicFrame>
        <p:nvGraphicFramePr>
          <p:cNvPr id="12" name="Chart 11">
            <a:extLst>
              <a:ext uri="{FF2B5EF4-FFF2-40B4-BE49-F238E27FC236}">
                <a16:creationId xmlns:a16="http://schemas.microsoft.com/office/drawing/2014/main" id="{71CA69F6-F1FD-4F5A-9C88-F19C73AE2358}"/>
              </a:ext>
            </a:extLst>
          </p:cNvPr>
          <p:cNvGraphicFramePr/>
          <p:nvPr/>
        </p:nvGraphicFramePr>
        <p:xfrm>
          <a:off x="2386582" y="2802412"/>
          <a:ext cx="8128000" cy="3733316"/>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C9B5ED32-FE3A-4267-BA63-3DD1CB85E323}"/>
              </a:ext>
            </a:extLst>
          </p:cNvPr>
          <p:cNvSpPr txBox="1"/>
          <p:nvPr/>
        </p:nvSpPr>
        <p:spPr>
          <a:xfrm>
            <a:off x="4133088" y="3015444"/>
            <a:ext cx="832104" cy="276999"/>
          </a:xfrm>
          <a:prstGeom prst="rect">
            <a:avLst/>
          </a:prstGeom>
          <a:noFill/>
        </p:spPr>
        <p:txBody>
          <a:bodyPr wrap="square" rtlCol="0">
            <a:spAutoFit/>
          </a:bodyPr>
          <a:lstStyle/>
          <a:p>
            <a:r>
              <a:rPr lang="en-US" sz="1200" dirty="0"/>
              <a:t>p &lt; 0.001</a:t>
            </a:r>
          </a:p>
        </p:txBody>
      </p:sp>
      <p:sp>
        <p:nvSpPr>
          <p:cNvPr id="14" name="TextBox 13">
            <a:extLst>
              <a:ext uri="{FF2B5EF4-FFF2-40B4-BE49-F238E27FC236}">
                <a16:creationId xmlns:a16="http://schemas.microsoft.com/office/drawing/2014/main" id="{C1486197-6959-4EFC-97D4-6F7B17EC8591}"/>
              </a:ext>
            </a:extLst>
          </p:cNvPr>
          <p:cNvSpPr txBox="1"/>
          <p:nvPr/>
        </p:nvSpPr>
        <p:spPr>
          <a:xfrm>
            <a:off x="2505454" y="3054373"/>
            <a:ext cx="400110" cy="2532285"/>
          </a:xfrm>
          <a:prstGeom prst="rect">
            <a:avLst/>
          </a:prstGeom>
          <a:noFill/>
        </p:spPr>
        <p:txBody>
          <a:bodyPr vert="vert270" wrap="square" rtlCol="0">
            <a:spAutoFit/>
          </a:bodyPr>
          <a:lstStyle/>
          <a:p>
            <a:pPr algn="ctr"/>
            <a:r>
              <a:rPr lang="en-US" sz="1400" b="1" dirty="0" err="1"/>
              <a:t>Tỉ</a:t>
            </a:r>
            <a:r>
              <a:rPr lang="en-US" sz="1400" b="1" dirty="0"/>
              <a:t> </a:t>
            </a:r>
            <a:r>
              <a:rPr lang="en-US" sz="1400" b="1" dirty="0" err="1"/>
              <a:t>lệ</a:t>
            </a:r>
            <a:r>
              <a:rPr lang="en-US" sz="1400" b="1" dirty="0"/>
              <a:t> </a:t>
            </a:r>
            <a:r>
              <a:rPr lang="en-US" sz="1400" b="1" dirty="0" err="1"/>
              <a:t>phần</a:t>
            </a:r>
            <a:r>
              <a:rPr lang="en-US" sz="1400" b="1" dirty="0"/>
              <a:t> </a:t>
            </a:r>
            <a:r>
              <a:rPr lang="en-US" sz="1400" b="1" dirty="0" err="1"/>
              <a:t>trăm</a:t>
            </a:r>
            <a:r>
              <a:rPr lang="en-US" sz="1400" b="1" dirty="0"/>
              <a:t> </a:t>
            </a:r>
            <a:r>
              <a:rPr lang="en-US" sz="1400" b="1" dirty="0" err="1"/>
              <a:t>biến</a:t>
            </a:r>
            <a:r>
              <a:rPr lang="en-US" sz="1400" b="1" dirty="0"/>
              <a:t> </a:t>
            </a:r>
            <a:r>
              <a:rPr lang="en-US" sz="1400" b="1" dirty="0" err="1"/>
              <a:t>cố</a:t>
            </a:r>
            <a:r>
              <a:rPr lang="en-US" sz="1400" b="1" dirty="0"/>
              <a:t> (%)</a:t>
            </a:r>
          </a:p>
        </p:txBody>
      </p:sp>
    </p:spTree>
    <p:extLst>
      <p:ext uri="{BB962C8B-B14F-4D97-AF65-F5344CB8AC3E}">
        <p14:creationId xmlns:p14="http://schemas.microsoft.com/office/powerpoint/2010/main" val="309076464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40CE085E-B160-4271-8210-CF682524FB5F}"/>
              </a:ext>
            </a:extLst>
          </p:cNvPr>
          <p:cNvSpPr txBox="1">
            <a:spLocks noGrp="1"/>
          </p:cNvSpPr>
          <p:nvPr>
            <p:ph type="title"/>
          </p:nvPr>
        </p:nvSpPr>
        <p:spPr>
          <a:xfrm>
            <a:off x="74676" y="363983"/>
            <a:ext cx="12042648" cy="504625"/>
          </a:xfrm>
          <a:prstGeom prst="rect">
            <a:avLst/>
          </a:prstGeom>
        </p:spPr>
        <p:txBody>
          <a:bodyPr vert="horz" wrap="square" lIns="0" tIns="12065" rIns="0" bIns="0" rtlCol="0">
            <a:spAutoFit/>
          </a:bodyPr>
          <a:lstStyle/>
          <a:p>
            <a:pPr marL="12065" marR="5080" indent="1905" algn="ctr">
              <a:lnSpc>
                <a:spcPct val="100000"/>
              </a:lnSpc>
              <a:spcBef>
                <a:spcPts val="95"/>
              </a:spcBef>
            </a:pPr>
            <a:r>
              <a:rPr lang="en-US" sz="3200" b="1" dirty="0"/>
              <a:t>Tiotropium Respimat </a:t>
            </a:r>
            <a:r>
              <a:rPr lang="en-US" sz="3200" b="1" dirty="0" err="1"/>
              <a:t>cho</a:t>
            </a:r>
            <a:r>
              <a:rPr lang="en-US" sz="3200" b="1" dirty="0"/>
              <a:t> </a:t>
            </a:r>
            <a:r>
              <a:rPr lang="en-US" sz="3200" b="1" dirty="0" err="1"/>
              <a:t>bệnh</a:t>
            </a:r>
            <a:r>
              <a:rPr lang="en-US" sz="3200" b="1" dirty="0"/>
              <a:t> </a:t>
            </a:r>
            <a:r>
              <a:rPr lang="en-US" sz="3200" b="1" dirty="0" err="1"/>
              <a:t>nhân</a:t>
            </a:r>
            <a:r>
              <a:rPr lang="en-US" sz="3200" b="1" dirty="0"/>
              <a:t> hen </a:t>
            </a:r>
            <a:r>
              <a:rPr lang="en-US" sz="3200" b="1" dirty="0" err="1"/>
              <a:t>lớn</a:t>
            </a:r>
            <a:r>
              <a:rPr lang="en-US" sz="3200" b="1" dirty="0"/>
              <a:t> </a:t>
            </a:r>
            <a:r>
              <a:rPr lang="en-US" sz="3200" b="1" dirty="0" err="1"/>
              <a:t>tuổi</a:t>
            </a:r>
            <a:endParaRPr sz="3200" b="1" dirty="0"/>
          </a:p>
        </p:txBody>
      </p:sp>
      <p:sp>
        <p:nvSpPr>
          <p:cNvPr id="11" name="TextBox 10">
            <a:extLst>
              <a:ext uri="{FF2B5EF4-FFF2-40B4-BE49-F238E27FC236}">
                <a16:creationId xmlns:a16="http://schemas.microsoft.com/office/drawing/2014/main" id="{AFF1B64A-29AA-4491-B997-BE120309C4D6}"/>
              </a:ext>
            </a:extLst>
          </p:cNvPr>
          <p:cNvSpPr txBox="1"/>
          <p:nvPr/>
        </p:nvSpPr>
        <p:spPr>
          <a:xfrm>
            <a:off x="7203913" y="6642556"/>
            <a:ext cx="5438937" cy="215444"/>
          </a:xfrm>
          <a:prstGeom prst="rect">
            <a:avLst/>
          </a:prstGeom>
          <a:noFill/>
        </p:spPr>
        <p:txBody>
          <a:bodyPr wrap="square" rtlCol="0">
            <a:spAutoFit/>
          </a:bodyPr>
          <a:lstStyle/>
          <a:p>
            <a:r>
              <a:rPr lang="en-US" sz="800" dirty="0">
                <a:solidFill>
                  <a:schemeClr val="bg1">
                    <a:lumMod val="65000"/>
                  </a:schemeClr>
                </a:solidFill>
              </a:rPr>
              <a:t> Dennis E. Doherty, et al. American Journal of Respiratory and Critical Care Medicine.2017;195:A3189</a:t>
            </a:r>
          </a:p>
        </p:txBody>
      </p:sp>
      <p:sp>
        <p:nvSpPr>
          <p:cNvPr id="17" name="TextBox 16">
            <a:extLst>
              <a:ext uri="{FF2B5EF4-FFF2-40B4-BE49-F238E27FC236}">
                <a16:creationId xmlns:a16="http://schemas.microsoft.com/office/drawing/2014/main" id="{74E9A627-F0F1-49F1-91AB-815CEB81AED9}"/>
              </a:ext>
            </a:extLst>
          </p:cNvPr>
          <p:cNvSpPr txBox="1"/>
          <p:nvPr/>
        </p:nvSpPr>
        <p:spPr>
          <a:xfrm>
            <a:off x="1229658" y="1292224"/>
            <a:ext cx="10592088" cy="1000274"/>
          </a:xfrm>
          <a:prstGeom prst="rect">
            <a:avLst/>
          </a:prstGeom>
          <a:noFill/>
        </p:spPr>
        <p:txBody>
          <a:bodyPr wrap="square" rtlCol="0">
            <a:spAutoFit/>
          </a:bodyPr>
          <a:lstStyle/>
          <a:p>
            <a:r>
              <a:rPr lang="en-US" dirty="0" err="1"/>
              <a:t>Phân</a:t>
            </a:r>
            <a:r>
              <a:rPr lang="en-US" dirty="0"/>
              <a:t> </a:t>
            </a:r>
            <a:r>
              <a:rPr lang="en-US" dirty="0" err="1"/>
              <a:t>tích</a:t>
            </a:r>
            <a:r>
              <a:rPr lang="en-US" dirty="0"/>
              <a:t> </a:t>
            </a:r>
            <a:r>
              <a:rPr lang="en-US" dirty="0" err="1"/>
              <a:t>hậu</a:t>
            </a:r>
            <a:r>
              <a:rPr lang="en-US" dirty="0"/>
              <a:t> </a:t>
            </a:r>
            <a:r>
              <a:rPr lang="en-US" dirty="0" err="1"/>
              <a:t>kiểm</a:t>
            </a:r>
            <a:r>
              <a:rPr lang="en-US" dirty="0"/>
              <a:t> </a:t>
            </a:r>
            <a:r>
              <a:rPr lang="en-US" dirty="0" err="1"/>
              <a:t>nghiên</a:t>
            </a:r>
            <a:r>
              <a:rPr lang="en-US" dirty="0"/>
              <a:t> </a:t>
            </a:r>
            <a:r>
              <a:rPr lang="en-US" dirty="0" err="1"/>
              <a:t>cứu</a:t>
            </a:r>
            <a:r>
              <a:rPr lang="en-US" dirty="0"/>
              <a:t> </a:t>
            </a:r>
            <a:r>
              <a:rPr lang="en-US" dirty="0" err="1"/>
              <a:t>PrimoTinA</a:t>
            </a:r>
            <a:r>
              <a:rPr lang="en-US" dirty="0"/>
              <a:t>-asthma</a:t>
            </a:r>
          </a:p>
          <a:p>
            <a:pPr>
              <a:spcBef>
                <a:spcPts val="600"/>
              </a:spcBef>
            </a:pPr>
            <a:r>
              <a:rPr lang="en-US" dirty="0"/>
              <a:t>Ở </a:t>
            </a:r>
            <a:r>
              <a:rPr lang="en-US" dirty="0" err="1"/>
              <a:t>bệnh</a:t>
            </a:r>
            <a:r>
              <a:rPr lang="en-US" dirty="0"/>
              <a:t> </a:t>
            </a:r>
            <a:r>
              <a:rPr lang="en-US" dirty="0" err="1"/>
              <a:t>nhân</a:t>
            </a:r>
            <a:r>
              <a:rPr lang="en-US" dirty="0"/>
              <a:t> hen </a:t>
            </a:r>
            <a:r>
              <a:rPr lang="en-US" dirty="0" err="1"/>
              <a:t>trên</a:t>
            </a:r>
            <a:r>
              <a:rPr lang="en-US" dirty="0"/>
              <a:t> 65 </a:t>
            </a:r>
            <a:r>
              <a:rPr lang="en-US" dirty="0" err="1"/>
              <a:t>tuổi</a:t>
            </a:r>
            <a:r>
              <a:rPr lang="en-US" dirty="0"/>
              <a:t>, Tiotropium </a:t>
            </a:r>
            <a:r>
              <a:rPr lang="en-US" dirty="0" err="1"/>
              <a:t>phối</a:t>
            </a:r>
            <a:r>
              <a:rPr lang="en-US" dirty="0"/>
              <a:t> </a:t>
            </a:r>
            <a:r>
              <a:rPr lang="en-US" dirty="0" err="1"/>
              <a:t>hợp</a:t>
            </a:r>
            <a:r>
              <a:rPr lang="en-US" dirty="0"/>
              <a:t> </a:t>
            </a:r>
            <a:r>
              <a:rPr lang="en-US" dirty="0" err="1"/>
              <a:t>với</a:t>
            </a:r>
            <a:r>
              <a:rPr lang="en-US" dirty="0"/>
              <a:t> </a:t>
            </a:r>
            <a:r>
              <a:rPr lang="en-US" dirty="0" err="1"/>
              <a:t>liều</a:t>
            </a:r>
            <a:r>
              <a:rPr lang="en-US" dirty="0"/>
              <a:t> </a:t>
            </a:r>
            <a:r>
              <a:rPr lang="en-US" dirty="0" err="1"/>
              <a:t>cao</a:t>
            </a:r>
            <a:r>
              <a:rPr lang="en-US" dirty="0"/>
              <a:t> ICS-LABA </a:t>
            </a:r>
            <a:r>
              <a:rPr lang="en-US" dirty="0" err="1"/>
              <a:t>vẫn</a:t>
            </a:r>
            <a:r>
              <a:rPr lang="en-US" dirty="0"/>
              <a:t> </a:t>
            </a:r>
            <a:r>
              <a:rPr lang="en-US" dirty="0" err="1"/>
              <a:t>cải</a:t>
            </a:r>
            <a:r>
              <a:rPr lang="en-US" dirty="0"/>
              <a:t> </a:t>
            </a:r>
            <a:r>
              <a:rPr lang="en-US" dirty="0" err="1"/>
              <a:t>thiện</a:t>
            </a:r>
            <a:r>
              <a:rPr lang="en-US" dirty="0"/>
              <a:t> </a:t>
            </a:r>
            <a:r>
              <a:rPr lang="en-US" dirty="0" err="1"/>
              <a:t>tốt</a:t>
            </a:r>
            <a:r>
              <a:rPr lang="en-US" dirty="0"/>
              <a:t> FEV1 </a:t>
            </a:r>
            <a:r>
              <a:rPr lang="en-US" dirty="0" err="1"/>
              <a:t>đỉnh</a:t>
            </a:r>
            <a:r>
              <a:rPr lang="en-US" dirty="0"/>
              <a:t> </a:t>
            </a:r>
            <a:r>
              <a:rPr lang="en-US" dirty="0" err="1"/>
              <a:t>và</a:t>
            </a:r>
            <a:r>
              <a:rPr lang="en-US" dirty="0"/>
              <a:t> FEV1 </a:t>
            </a:r>
            <a:r>
              <a:rPr lang="en-US" dirty="0" err="1"/>
              <a:t>đáy</a:t>
            </a:r>
            <a:r>
              <a:rPr lang="en-US" dirty="0"/>
              <a:t>; </a:t>
            </a:r>
            <a:r>
              <a:rPr lang="en-US" dirty="0" err="1"/>
              <a:t>độ</a:t>
            </a:r>
            <a:r>
              <a:rPr lang="en-US" dirty="0"/>
              <a:t> dung </a:t>
            </a:r>
            <a:r>
              <a:rPr lang="en-US" dirty="0" err="1"/>
              <a:t>nạp</a:t>
            </a:r>
            <a:r>
              <a:rPr lang="en-US" dirty="0"/>
              <a:t> </a:t>
            </a:r>
            <a:r>
              <a:rPr lang="en-US" dirty="0" err="1"/>
              <a:t>tốt</a:t>
            </a:r>
            <a:r>
              <a:rPr lang="en-US" dirty="0"/>
              <a:t>, an </a:t>
            </a:r>
            <a:r>
              <a:rPr lang="en-US" dirty="0" err="1"/>
              <a:t>toàn</a:t>
            </a:r>
            <a:r>
              <a:rPr lang="en-US" dirty="0"/>
              <a:t> </a:t>
            </a:r>
            <a:r>
              <a:rPr lang="en-US" dirty="0" err="1"/>
              <a:t>tương</a:t>
            </a:r>
            <a:r>
              <a:rPr lang="en-US" dirty="0"/>
              <a:t> </a:t>
            </a:r>
            <a:r>
              <a:rPr lang="en-US" dirty="0" err="1"/>
              <a:t>đương</a:t>
            </a:r>
            <a:r>
              <a:rPr lang="en-US" dirty="0"/>
              <a:t> </a:t>
            </a:r>
            <a:r>
              <a:rPr lang="en-US" dirty="0" err="1"/>
              <a:t>giả</a:t>
            </a:r>
            <a:r>
              <a:rPr lang="en-US" dirty="0"/>
              <a:t> </a:t>
            </a:r>
            <a:r>
              <a:rPr lang="en-US" dirty="0" err="1"/>
              <a:t>dược</a:t>
            </a:r>
            <a:endParaRPr lang="en-US" dirty="0"/>
          </a:p>
        </p:txBody>
      </p:sp>
      <p:grpSp>
        <p:nvGrpSpPr>
          <p:cNvPr id="19" name="Group 18">
            <a:extLst>
              <a:ext uri="{FF2B5EF4-FFF2-40B4-BE49-F238E27FC236}">
                <a16:creationId xmlns:a16="http://schemas.microsoft.com/office/drawing/2014/main" id="{16A88454-0F96-434C-B668-64333B1DC695}"/>
              </a:ext>
            </a:extLst>
          </p:cNvPr>
          <p:cNvGrpSpPr/>
          <p:nvPr/>
        </p:nvGrpSpPr>
        <p:grpSpPr>
          <a:xfrm>
            <a:off x="1771078" y="2539240"/>
            <a:ext cx="4249200" cy="3795574"/>
            <a:chOff x="1417100" y="2661900"/>
            <a:chExt cx="4249200" cy="3795574"/>
          </a:xfrm>
        </p:grpSpPr>
        <p:pic>
          <p:nvPicPr>
            <p:cNvPr id="7" name="Picture 6">
              <a:extLst>
                <a:ext uri="{FF2B5EF4-FFF2-40B4-BE49-F238E27FC236}">
                  <a16:creationId xmlns:a16="http://schemas.microsoft.com/office/drawing/2014/main" id="{B402EF6A-EE1D-466C-A107-21C475A44109}"/>
                </a:ext>
              </a:extLst>
            </p:cNvPr>
            <p:cNvPicPr>
              <a:picLocks noChangeAspect="1"/>
            </p:cNvPicPr>
            <p:nvPr/>
          </p:nvPicPr>
          <p:blipFill rotWithShape="1">
            <a:blip r:embed="rId3"/>
            <a:srcRect l="25350" t="26267" r="35275" b="13599"/>
            <a:stretch/>
          </p:blipFill>
          <p:spPr>
            <a:xfrm>
              <a:off x="1417100" y="2807208"/>
              <a:ext cx="4249200" cy="3650266"/>
            </a:xfrm>
            <a:prstGeom prst="rect">
              <a:avLst/>
            </a:prstGeom>
          </p:spPr>
        </p:pic>
        <p:sp>
          <p:nvSpPr>
            <p:cNvPr id="18" name="Rectangle 17">
              <a:extLst>
                <a:ext uri="{FF2B5EF4-FFF2-40B4-BE49-F238E27FC236}">
                  <a16:creationId xmlns:a16="http://schemas.microsoft.com/office/drawing/2014/main" id="{F5146263-E287-4DF8-A5ED-B6AB6AB6E63F}"/>
                </a:ext>
              </a:extLst>
            </p:cNvPr>
            <p:cNvSpPr/>
            <p:nvPr/>
          </p:nvSpPr>
          <p:spPr>
            <a:xfrm>
              <a:off x="1449092" y="2661900"/>
              <a:ext cx="4147036" cy="515172"/>
            </a:xfrm>
            <a:prstGeom prst="rect">
              <a:avLst/>
            </a:prstGeom>
            <a:gradFill flip="none" rotWithShape="1">
              <a:gsLst>
                <a:gs pos="0">
                  <a:srgbClr val="8CDAE4">
                    <a:tint val="66000"/>
                    <a:satMod val="160000"/>
                  </a:srgbClr>
                </a:gs>
                <a:gs pos="50000">
                  <a:srgbClr val="8CDAE4">
                    <a:tint val="44500"/>
                    <a:satMod val="160000"/>
                  </a:srgbClr>
                </a:gs>
                <a:gs pos="100000">
                  <a:srgbClr val="8CDAE4">
                    <a:tint val="23500"/>
                    <a:satMod val="160000"/>
                  </a:srgbClr>
                </a:gs>
              </a:gsLst>
              <a:lin ang="2700000" scaled="1"/>
              <a:tileRect/>
            </a:gra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i="0" dirty="0">
                  <a:solidFill>
                    <a:srgbClr val="0070C0"/>
                  </a:solidFill>
                  <a:effectLst/>
                  <a:latin typeface="+mj-lt"/>
                </a:rPr>
                <a:t>FEV1 </a:t>
              </a:r>
              <a:r>
                <a:rPr lang="en-US" sz="1600" b="1" i="0" dirty="0" err="1">
                  <a:solidFill>
                    <a:srgbClr val="0070C0"/>
                  </a:solidFill>
                  <a:effectLst/>
                  <a:latin typeface="+mj-lt"/>
                </a:rPr>
                <a:t>đỉnh</a:t>
              </a:r>
              <a:r>
                <a:rPr lang="en-US" sz="1600" b="1" i="0" dirty="0">
                  <a:solidFill>
                    <a:srgbClr val="0070C0"/>
                  </a:solidFill>
                  <a:effectLst/>
                  <a:latin typeface="+mj-lt"/>
                </a:rPr>
                <a:t> 0-3h </a:t>
              </a:r>
              <a:r>
                <a:rPr lang="en-US" sz="1600" b="1" i="0" dirty="0" err="1">
                  <a:solidFill>
                    <a:srgbClr val="0070C0"/>
                  </a:solidFill>
                  <a:effectLst/>
                  <a:latin typeface="+mj-lt"/>
                </a:rPr>
                <a:t>và</a:t>
              </a:r>
              <a:r>
                <a:rPr lang="en-US" sz="1600" b="1" i="0" dirty="0">
                  <a:solidFill>
                    <a:srgbClr val="0070C0"/>
                  </a:solidFill>
                  <a:effectLst/>
                  <a:latin typeface="+mj-lt"/>
                </a:rPr>
                <a:t> FEV1 </a:t>
              </a:r>
              <a:r>
                <a:rPr lang="en-US" sz="1600" b="1" i="0" dirty="0" err="1">
                  <a:solidFill>
                    <a:srgbClr val="0070C0"/>
                  </a:solidFill>
                  <a:effectLst/>
                  <a:latin typeface="+mj-lt"/>
                </a:rPr>
                <a:t>đáy</a:t>
              </a:r>
              <a:r>
                <a:rPr lang="en-US" sz="1600" b="1" i="0" dirty="0">
                  <a:solidFill>
                    <a:srgbClr val="0070C0"/>
                  </a:solidFill>
                  <a:effectLst/>
                  <a:latin typeface="+mj-lt"/>
                </a:rPr>
                <a:t> ở </a:t>
              </a:r>
              <a:r>
                <a:rPr lang="en-US" sz="1600" b="1" i="0" dirty="0" err="1">
                  <a:solidFill>
                    <a:srgbClr val="0070C0"/>
                  </a:solidFill>
                  <a:effectLst/>
                  <a:latin typeface="+mj-lt"/>
                </a:rPr>
                <a:t>tuần</a:t>
              </a:r>
              <a:r>
                <a:rPr lang="en-US" sz="1600" b="1" i="0" dirty="0">
                  <a:solidFill>
                    <a:srgbClr val="0070C0"/>
                  </a:solidFill>
                  <a:effectLst/>
                  <a:latin typeface="+mj-lt"/>
                </a:rPr>
                <a:t> 24</a:t>
              </a:r>
              <a:endParaRPr lang="en-US" sz="1600" b="1" dirty="0">
                <a:solidFill>
                  <a:srgbClr val="0070C0"/>
                </a:solidFill>
                <a:latin typeface="+mj-lt"/>
              </a:endParaRPr>
            </a:p>
          </p:txBody>
        </p:sp>
      </p:grpSp>
      <p:grpSp>
        <p:nvGrpSpPr>
          <p:cNvPr id="21" name="Group 20">
            <a:extLst>
              <a:ext uri="{FF2B5EF4-FFF2-40B4-BE49-F238E27FC236}">
                <a16:creationId xmlns:a16="http://schemas.microsoft.com/office/drawing/2014/main" id="{0DE6FEFB-C54E-4C81-926B-003DA5783DFE}"/>
              </a:ext>
            </a:extLst>
          </p:cNvPr>
          <p:cNvGrpSpPr/>
          <p:nvPr/>
        </p:nvGrpSpPr>
        <p:grpSpPr>
          <a:xfrm>
            <a:off x="6525702" y="2524915"/>
            <a:ext cx="4602734" cy="3847505"/>
            <a:chOff x="6525513" y="2413499"/>
            <a:chExt cx="4602734" cy="3847505"/>
          </a:xfrm>
        </p:grpSpPr>
        <p:grpSp>
          <p:nvGrpSpPr>
            <p:cNvPr id="16" name="Group 15">
              <a:extLst>
                <a:ext uri="{FF2B5EF4-FFF2-40B4-BE49-F238E27FC236}">
                  <a16:creationId xmlns:a16="http://schemas.microsoft.com/office/drawing/2014/main" id="{D2C864A1-6C87-4BD7-9E76-B9DE1BB3A7B9}"/>
                </a:ext>
              </a:extLst>
            </p:cNvPr>
            <p:cNvGrpSpPr/>
            <p:nvPr/>
          </p:nvGrpSpPr>
          <p:grpSpPr>
            <a:xfrm>
              <a:off x="6525513" y="2812718"/>
              <a:ext cx="4602734" cy="3448286"/>
              <a:chOff x="5504434" y="1729669"/>
              <a:chExt cx="6041390" cy="4822550"/>
            </a:xfrm>
          </p:grpSpPr>
          <p:grpSp>
            <p:nvGrpSpPr>
              <p:cNvPr id="8" name="Group 7">
                <a:extLst>
                  <a:ext uri="{FF2B5EF4-FFF2-40B4-BE49-F238E27FC236}">
                    <a16:creationId xmlns:a16="http://schemas.microsoft.com/office/drawing/2014/main" id="{FD87DE2B-CF2F-4D15-A60F-C827396D4B15}"/>
                  </a:ext>
                </a:extLst>
              </p:cNvPr>
              <p:cNvGrpSpPr/>
              <p:nvPr/>
            </p:nvGrpSpPr>
            <p:grpSpPr>
              <a:xfrm>
                <a:off x="5504434" y="2208819"/>
                <a:ext cx="6041390" cy="4343400"/>
                <a:chOff x="2362200" y="1905000"/>
                <a:chExt cx="4052299" cy="3429000"/>
              </a:xfrm>
            </p:grpSpPr>
            <p:pic>
              <p:nvPicPr>
                <p:cNvPr id="9" name="Picture 8">
                  <a:extLst>
                    <a:ext uri="{FF2B5EF4-FFF2-40B4-BE49-F238E27FC236}">
                      <a16:creationId xmlns:a16="http://schemas.microsoft.com/office/drawing/2014/main" id="{264FD035-CBAB-423B-85E9-5E483B1A12F5}"/>
                    </a:ext>
                  </a:extLst>
                </p:cNvPr>
                <p:cNvPicPr>
                  <a:picLocks noChangeAspect="1"/>
                </p:cNvPicPr>
                <p:nvPr/>
              </p:nvPicPr>
              <p:blipFill rotWithShape="1">
                <a:blip r:embed="rId4"/>
                <a:srcRect l="60837" t="27430" r="28007" b="17408"/>
                <a:stretch/>
              </p:blipFill>
              <p:spPr>
                <a:xfrm>
                  <a:off x="5181600" y="1905000"/>
                  <a:ext cx="1232899" cy="3429000"/>
                </a:xfrm>
                <a:prstGeom prst="rect">
                  <a:avLst/>
                </a:prstGeom>
              </p:spPr>
            </p:pic>
            <p:pic>
              <p:nvPicPr>
                <p:cNvPr id="10" name="Picture 9">
                  <a:extLst>
                    <a:ext uri="{FF2B5EF4-FFF2-40B4-BE49-F238E27FC236}">
                      <a16:creationId xmlns:a16="http://schemas.microsoft.com/office/drawing/2014/main" id="{7B742036-718A-4100-8E50-3ABBBCF04BFF}"/>
                    </a:ext>
                  </a:extLst>
                </p:cNvPr>
                <p:cNvPicPr>
                  <a:picLocks noChangeAspect="1"/>
                </p:cNvPicPr>
                <p:nvPr/>
              </p:nvPicPr>
              <p:blipFill rotWithShape="1">
                <a:blip r:embed="rId4"/>
                <a:srcRect l="12028" t="27430" r="62173" b="17408"/>
                <a:stretch/>
              </p:blipFill>
              <p:spPr>
                <a:xfrm>
                  <a:off x="2362200" y="1905000"/>
                  <a:ext cx="2851079" cy="3429000"/>
                </a:xfrm>
                <a:prstGeom prst="rect">
                  <a:avLst/>
                </a:prstGeom>
              </p:spPr>
            </p:pic>
          </p:grpSp>
          <p:sp>
            <p:nvSpPr>
              <p:cNvPr id="13" name="Rectangle 12">
                <a:extLst>
                  <a:ext uri="{FF2B5EF4-FFF2-40B4-BE49-F238E27FC236}">
                    <a16:creationId xmlns:a16="http://schemas.microsoft.com/office/drawing/2014/main" id="{D1147569-2893-4482-B619-E8637FEDDE44}"/>
                  </a:ext>
                </a:extLst>
              </p:cNvPr>
              <p:cNvSpPr/>
              <p:nvPr/>
            </p:nvSpPr>
            <p:spPr>
              <a:xfrm>
                <a:off x="5504434" y="1729670"/>
                <a:ext cx="2459990" cy="517179"/>
              </a:xfrm>
              <a:prstGeom prst="rect">
                <a:avLst/>
              </a:prstGeom>
              <a:solidFill>
                <a:schemeClr val="bg1"/>
              </a:solidFill>
              <a:ln>
                <a:solidFill>
                  <a:srgbClr val="B6E2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73681822-5A8A-469F-BDD9-3C3DBC273616}"/>
                  </a:ext>
                </a:extLst>
              </p:cNvPr>
              <p:cNvSpPr/>
              <p:nvPr/>
            </p:nvSpPr>
            <p:spPr>
              <a:xfrm>
                <a:off x="7964424" y="1736808"/>
                <a:ext cx="1790555" cy="517179"/>
              </a:xfrm>
              <a:prstGeom prst="rect">
                <a:avLst/>
              </a:prstGeom>
              <a:solidFill>
                <a:schemeClr val="bg1"/>
              </a:solidFill>
              <a:ln>
                <a:solidFill>
                  <a:srgbClr val="B6E2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b="1" dirty="0">
                    <a:solidFill>
                      <a:schemeClr val="tx2"/>
                    </a:solidFill>
                  </a:rPr>
                  <a:t>&lt; 65 </a:t>
                </a:r>
                <a:r>
                  <a:rPr lang="en-US" sz="1400" b="1" dirty="0" err="1">
                    <a:solidFill>
                      <a:schemeClr val="tx2"/>
                    </a:solidFill>
                  </a:rPr>
                  <a:t>tuổi</a:t>
                </a:r>
                <a:endParaRPr lang="en-US" sz="1400" b="1" dirty="0">
                  <a:solidFill>
                    <a:schemeClr val="tx2"/>
                  </a:solidFill>
                </a:endParaRPr>
              </a:p>
            </p:txBody>
          </p:sp>
          <p:sp>
            <p:nvSpPr>
              <p:cNvPr id="15" name="Rectangle 14">
                <a:extLst>
                  <a:ext uri="{FF2B5EF4-FFF2-40B4-BE49-F238E27FC236}">
                    <a16:creationId xmlns:a16="http://schemas.microsoft.com/office/drawing/2014/main" id="{7FC1AA5F-CB20-4A62-A608-B8A9864669D6}"/>
                  </a:ext>
                </a:extLst>
              </p:cNvPr>
              <p:cNvSpPr/>
              <p:nvPr/>
            </p:nvSpPr>
            <p:spPr>
              <a:xfrm>
                <a:off x="9754980" y="1729669"/>
                <a:ext cx="1743326" cy="517179"/>
              </a:xfrm>
              <a:prstGeom prst="rect">
                <a:avLst/>
              </a:prstGeom>
              <a:solidFill>
                <a:schemeClr val="bg1"/>
              </a:solidFill>
              <a:ln>
                <a:solidFill>
                  <a:srgbClr val="B6E2F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b="1" dirty="0">
                    <a:solidFill>
                      <a:schemeClr val="tx2"/>
                    </a:solidFill>
                  </a:rPr>
                  <a:t>≥ 65 </a:t>
                </a:r>
                <a:r>
                  <a:rPr lang="en-US" sz="1400" b="1" dirty="0" err="1">
                    <a:solidFill>
                      <a:schemeClr val="tx2"/>
                    </a:solidFill>
                  </a:rPr>
                  <a:t>tuổi</a:t>
                </a:r>
                <a:endParaRPr lang="en-US" sz="1400" b="1" dirty="0">
                  <a:solidFill>
                    <a:schemeClr val="tx2"/>
                  </a:solidFill>
                </a:endParaRPr>
              </a:p>
            </p:txBody>
          </p:sp>
        </p:grpSp>
        <p:sp>
          <p:nvSpPr>
            <p:cNvPr id="20" name="Rectangle 19">
              <a:extLst>
                <a:ext uri="{FF2B5EF4-FFF2-40B4-BE49-F238E27FC236}">
                  <a16:creationId xmlns:a16="http://schemas.microsoft.com/office/drawing/2014/main" id="{7C662C8A-330F-441C-9D37-28F5AC7AA002}"/>
                </a:ext>
              </a:extLst>
            </p:cNvPr>
            <p:cNvSpPr/>
            <p:nvPr/>
          </p:nvSpPr>
          <p:spPr>
            <a:xfrm>
              <a:off x="6525514" y="2413499"/>
              <a:ext cx="4566532" cy="399219"/>
            </a:xfrm>
            <a:prstGeom prst="rect">
              <a:avLst/>
            </a:prstGeom>
            <a:gradFill flip="none" rotWithShape="1">
              <a:gsLst>
                <a:gs pos="0">
                  <a:srgbClr val="8CDAE4">
                    <a:tint val="66000"/>
                    <a:satMod val="160000"/>
                  </a:srgbClr>
                </a:gs>
                <a:gs pos="50000">
                  <a:srgbClr val="8CDAE4">
                    <a:tint val="44500"/>
                    <a:satMod val="160000"/>
                  </a:srgbClr>
                </a:gs>
                <a:gs pos="100000">
                  <a:srgbClr val="8CDAE4">
                    <a:tint val="23500"/>
                    <a:satMod val="160000"/>
                  </a:srgbClr>
                </a:gs>
              </a:gsLst>
              <a:lin ang="2700000" scaled="1"/>
              <a:tileRect/>
            </a:gra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err="1">
                  <a:solidFill>
                    <a:srgbClr val="0070C0"/>
                  </a:solidFill>
                  <a:latin typeface="+mj-lt"/>
                </a:rPr>
                <a:t>Hồ</a:t>
              </a:r>
              <a:r>
                <a:rPr lang="en-US" sz="1600" b="1" dirty="0">
                  <a:solidFill>
                    <a:srgbClr val="0070C0"/>
                  </a:solidFill>
                  <a:latin typeface="+mj-lt"/>
                </a:rPr>
                <a:t> </a:t>
              </a:r>
              <a:r>
                <a:rPr lang="en-US" sz="1600" b="1" dirty="0" err="1">
                  <a:solidFill>
                    <a:srgbClr val="0070C0"/>
                  </a:solidFill>
                  <a:latin typeface="+mj-lt"/>
                </a:rPr>
                <a:t>sơ</a:t>
              </a:r>
              <a:r>
                <a:rPr lang="en-US" sz="1600" b="1" dirty="0">
                  <a:solidFill>
                    <a:srgbClr val="0070C0"/>
                  </a:solidFill>
                  <a:latin typeface="+mj-lt"/>
                </a:rPr>
                <a:t> an </a:t>
              </a:r>
              <a:r>
                <a:rPr lang="en-US" sz="1600" b="1" dirty="0" err="1">
                  <a:solidFill>
                    <a:srgbClr val="0070C0"/>
                  </a:solidFill>
                  <a:latin typeface="+mj-lt"/>
                </a:rPr>
                <a:t>toàn</a:t>
              </a:r>
              <a:endParaRPr lang="en-US" sz="1600" b="1" dirty="0">
                <a:solidFill>
                  <a:srgbClr val="0070C0"/>
                </a:solidFill>
                <a:latin typeface="+mj-lt"/>
              </a:endParaRPr>
            </a:p>
          </p:txBody>
        </p:sp>
      </p:grpSp>
    </p:spTree>
    <p:extLst>
      <p:ext uri="{BB962C8B-B14F-4D97-AF65-F5344CB8AC3E}">
        <p14:creationId xmlns:p14="http://schemas.microsoft.com/office/powerpoint/2010/main" val="320169102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C4BB305-55CE-4CE9-AF99-F18715159C9B}"/>
              </a:ext>
            </a:extLst>
          </p:cNvPr>
          <p:cNvSpPr>
            <a:spLocks noGrp="1"/>
          </p:cNvSpPr>
          <p:nvPr>
            <p:ph type="title"/>
          </p:nvPr>
        </p:nvSpPr>
        <p:spPr>
          <a:xfrm>
            <a:off x="469776" y="389869"/>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vi-VN" sz="3200" b="1" dirty="0"/>
          </a:p>
        </p:txBody>
      </p:sp>
      <p:sp>
        <p:nvSpPr>
          <p:cNvPr id="6" name="Rectangle 5">
            <a:extLst>
              <a:ext uri="{FF2B5EF4-FFF2-40B4-BE49-F238E27FC236}">
                <a16:creationId xmlns:a16="http://schemas.microsoft.com/office/drawing/2014/main" id="{4DBC95A7-9A2B-4B89-88CA-F513C71F83D2}"/>
              </a:ext>
            </a:extLst>
          </p:cNvPr>
          <p:cNvSpPr/>
          <p:nvPr/>
        </p:nvSpPr>
        <p:spPr>
          <a:xfrm>
            <a:off x="1947266" y="1977159"/>
            <a:ext cx="9196087" cy="870283"/>
          </a:xfrm>
          <a:prstGeom prst="rect">
            <a:avLst/>
          </a:prstGeom>
          <a:solidFill>
            <a:srgbClr val="565874">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7" name="Rectangle 6">
            <a:extLst>
              <a:ext uri="{FF2B5EF4-FFF2-40B4-BE49-F238E27FC236}">
                <a16:creationId xmlns:a16="http://schemas.microsoft.com/office/drawing/2014/main" id="{496AAD7A-7C50-4D6F-AC8D-9597F9D2D3FB}"/>
              </a:ext>
            </a:extLst>
          </p:cNvPr>
          <p:cNvSpPr/>
          <p:nvPr/>
        </p:nvSpPr>
        <p:spPr>
          <a:xfrm>
            <a:off x="1947266" y="2974346"/>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8" name="Rectangle 7">
            <a:extLst>
              <a:ext uri="{FF2B5EF4-FFF2-40B4-BE49-F238E27FC236}">
                <a16:creationId xmlns:a16="http://schemas.microsoft.com/office/drawing/2014/main" id="{8044834A-C6D2-46C7-A015-D3DAB34564D9}"/>
              </a:ext>
            </a:extLst>
          </p:cNvPr>
          <p:cNvSpPr/>
          <p:nvPr/>
        </p:nvSpPr>
        <p:spPr>
          <a:xfrm>
            <a:off x="1947266" y="3971533"/>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9" name="Rectangle 8">
            <a:extLst>
              <a:ext uri="{FF2B5EF4-FFF2-40B4-BE49-F238E27FC236}">
                <a16:creationId xmlns:a16="http://schemas.microsoft.com/office/drawing/2014/main" id="{423C40DD-FD27-434A-93E5-C315FF57BF19}"/>
              </a:ext>
            </a:extLst>
          </p:cNvPr>
          <p:cNvSpPr/>
          <p:nvPr/>
        </p:nvSpPr>
        <p:spPr>
          <a:xfrm>
            <a:off x="1947266" y="4968721"/>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10" name="TextBox 9">
            <a:extLst>
              <a:ext uri="{FF2B5EF4-FFF2-40B4-BE49-F238E27FC236}">
                <a16:creationId xmlns:a16="http://schemas.microsoft.com/office/drawing/2014/main" id="{70548964-F72C-4398-BFC5-D31CD8C9A308}"/>
              </a:ext>
            </a:extLst>
          </p:cNvPr>
          <p:cNvSpPr txBox="1"/>
          <p:nvPr/>
        </p:nvSpPr>
        <p:spPr>
          <a:xfrm>
            <a:off x="1355880" y="218828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1" name="TextBox 10">
            <a:extLst>
              <a:ext uri="{FF2B5EF4-FFF2-40B4-BE49-F238E27FC236}">
                <a16:creationId xmlns:a16="http://schemas.microsoft.com/office/drawing/2014/main" id="{A7BA499B-A404-4F3B-9540-1BF2A485051A}"/>
              </a:ext>
            </a:extLst>
          </p:cNvPr>
          <p:cNvSpPr txBox="1"/>
          <p:nvPr/>
        </p:nvSpPr>
        <p:spPr>
          <a:xfrm>
            <a:off x="1355880" y="317550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2" name="TextBox 11">
            <a:extLst>
              <a:ext uri="{FF2B5EF4-FFF2-40B4-BE49-F238E27FC236}">
                <a16:creationId xmlns:a16="http://schemas.microsoft.com/office/drawing/2014/main" id="{2AA8E5C6-0964-4DAA-AFE4-B6D8AF0C6F7B}"/>
              </a:ext>
            </a:extLst>
          </p:cNvPr>
          <p:cNvSpPr txBox="1"/>
          <p:nvPr/>
        </p:nvSpPr>
        <p:spPr>
          <a:xfrm>
            <a:off x="1355880" y="416272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3" name="TextBox 12">
            <a:extLst>
              <a:ext uri="{FF2B5EF4-FFF2-40B4-BE49-F238E27FC236}">
                <a16:creationId xmlns:a16="http://schemas.microsoft.com/office/drawing/2014/main" id="{780EED31-3C8C-4C36-912F-9C1B9841E5E9}"/>
              </a:ext>
            </a:extLst>
          </p:cNvPr>
          <p:cNvSpPr txBox="1"/>
          <p:nvPr/>
        </p:nvSpPr>
        <p:spPr>
          <a:xfrm>
            <a:off x="1355880" y="5149947"/>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grpSp>
        <p:nvGrpSpPr>
          <p:cNvPr id="14" name="Group 13">
            <a:extLst>
              <a:ext uri="{FF2B5EF4-FFF2-40B4-BE49-F238E27FC236}">
                <a16:creationId xmlns:a16="http://schemas.microsoft.com/office/drawing/2014/main" id="{98DF20A3-241D-4D7C-9F5C-657AA6FB1F36}"/>
              </a:ext>
            </a:extLst>
          </p:cNvPr>
          <p:cNvGrpSpPr/>
          <p:nvPr/>
        </p:nvGrpSpPr>
        <p:grpSpPr>
          <a:xfrm>
            <a:off x="966612" y="1821557"/>
            <a:ext cx="1188052" cy="1214673"/>
            <a:chOff x="1779602" y="1104706"/>
            <a:chExt cx="1188052" cy="1214673"/>
          </a:xfrm>
          <a:solidFill>
            <a:srgbClr val="565874"/>
          </a:solidFill>
        </p:grpSpPr>
        <p:sp>
          <p:nvSpPr>
            <p:cNvPr id="15" name="Block Arc 14">
              <a:extLst>
                <a:ext uri="{FF2B5EF4-FFF2-40B4-BE49-F238E27FC236}">
                  <a16:creationId xmlns:a16="http://schemas.microsoft.com/office/drawing/2014/main" id="{2D3A8263-861B-46BE-BA61-0E56114264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6" name="Right Triangle 15">
              <a:extLst>
                <a:ext uri="{FF2B5EF4-FFF2-40B4-BE49-F238E27FC236}">
                  <a16:creationId xmlns:a16="http://schemas.microsoft.com/office/drawing/2014/main" id="{BEC4C9C8-CB80-46DF-A252-1764DDF8D1C6}"/>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7" name="Group 16">
            <a:extLst>
              <a:ext uri="{FF2B5EF4-FFF2-40B4-BE49-F238E27FC236}">
                <a16:creationId xmlns:a16="http://schemas.microsoft.com/office/drawing/2014/main" id="{30017191-A946-443F-B38F-1249922116EB}"/>
              </a:ext>
            </a:extLst>
          </p:cNvPr>
          <p:cNvGrpSpPr/>
          <p:nvPr/>
        </p:nvGrpSpPr>
        <p:grpSpPr>
          <a:xfrm>
            <a:off x="966612" y="2803569"/>
            <a:ext cx="1188052" cy="1214673"/>
            <a:chOff x="1779602" y="1104706"/>
            <a:chExt cx="1188052" cy="1214673"/>
          </a:xfrm>
          <a:solidFill>
            <a:srgbClr val="1C82FF"/>
          </a:solidFill>
        </p:grpSpPr>
        <p:sp>
          <p:nvSpPr>
            <p:cNvPr id="18" name="Block Arc 17">
              <a:extLst>
                <a:ext uri="{FF2B5EF4-FFF2-40B4-BE49-F238E27FC236}">
                  <a16:creationId xmlns:a16="http://schemas.microsoft.com/office/drawing/2014/main" id="{DDC422FB-BD4F-4A4D-92B9-B4B3B2564AB3}"/>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9" name="Right Triangle 18">
              <a:extLst>
                <a:ext uri="{FF2B5EF4-FFF2-40B4-BE49-F238E27FC236}">
                  <a16:creationId xmlns:a16="http://schemas.microsoft.com/office/drawing/2014/main" id="{6999C902-7F5B-4CE4-BE24-AC0A1EEEB9B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0" name="Group 19">
            <a:extLst>
              <a:ext uri="{FF2B5EF4-FFF2-40B4-BE49-F238E27FC236}">
                <a16:creationId xmlns:a16="http://schemas.microsoft.com/office/drawing/2014/main" id="{CF6371E5-8EA5-472A-B287-4063ADACC0C5}"/>
              </a:ext>
            </a:extLst>
          </p:cNvPr>
          <p:cNvGrpSpPr/>
          <p:nvPr/>
        </p:nvGrpSpPr>
        <p:grpSpPr>
          <a:xfrm>
            <a:off x="966612" y="3785581"/>
            <a:ext cx="1188052" cy="1214673"/>
            <a:chOff x="1779602" y="1104706"/>
            <a:chExt cx="1188052" cy="1214673"/>
          </a:xfrm>
          <a:solidFill>
            <a:srgbClr val="1ED0A6"/>
          </a:solidFill>
        </p:grpSpPr>
        <p:sp>
          <p:nvSpPr>
            <p:cNvPr id="21" name="Block Arc 20">
              <a:extLst>
                <a:ext uri="{FF2B5EF4-FFF2-40B4-BE49-F238E27FC236}">
                  <a16:creationId xmlns:a16="http://schemas.microsoft.com/office/drawing/2014/main" id="{63AD49AA-7075-41A6-8451-4B6F7EA650A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2" name="Right Triangle 21">
              <a:extLst>
                <a:ext uri="{FF2B5EF4-FFF2-40B4-BE49-F238E27FC236}">
                  <a16:creationId xmlns:a16="http://schemas.microsoft.com/office/drawing/2014/main" id="{3EF9F0A4-5F81-416D-B02E-399D54E37F3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3" name="Group 22">
            <a:extLst>
              <a:ext uri="{FF2B5EF4-FFF2-40B4-BE49-F238E27FC236}">
                <a16:creationId xmlns:a16="http://schemas.microsoft.com/office/drawing/2014/main" id="{5B036D5E-C0CA-4C81-8B05-BE1B189FCCA3}"/>
              </a:ext>
            </a:extLst>
          </p:cNvPr>
          <p:cNvGrpSpPr/>
          <p:nvPr/>
        </p:nvGrpSpPr>
        <p:grpSpPr>
          <a:xfrm>
            <a:off x="966612" y="4767593"/>
            <a:ext cx="1188052" cy="1214673"/>
            <a:chOff x="1779602" y="1104706"/>
            <a:chExt cx="1188052" cy="1214673"/>
          </a:xfrm>
          <a:solidFill>
            <a:srgbClr val="00BDFB"/>
          </a:solidFill>
        </p:grpSpPr>
        <p:sp>
          <p:nvSpPr>
            <p:cNvPr id="24" name="Block Arc 23">
              <a:extLst>
                <a:ext uri="{FF2B5EF4-FFF2-40B4-BE49-F238E27FC236}">
                  <a16:creationId xmlns:a16="http://schemas.microsoft.com/office/drawing/2014/main" id="{8E00E7FC-864C-44AC-9F31-A8BB0F03D5BF}"/>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5" name="Right Triangle 24">
              <a:extLst>
                <a:ext uri="{FF2B5EF4-FFF2-40B4-BE49-F238E27FC236}">
                  <a16:creationId xmlns:a16="http://schemas.microsoft.com/office/drawing/2014/main" id="{656261B6-E8A3-4B75-BA33-ED452D5F8B45}"/>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27" name="TextBox 26">
            <a:extLst>
              <a:ext uri="{FF2B5EF4-FFF2-40B4-BE49-F238E27FC236}">
                <a16:creationId xmlns:a16="http://schemas.microsoft.com/office/drawing/2014/main" id="{B9C9FF9D-0105-4A9D-A109-4B034F12BA8B}"/>
              </a:ext>
            </a:extLst>
          </p:cNvPr>
          <p:cNvSpPr txBox="1"/>
          <p:nvPr/>
        </p:nvSpPr>
        <p:spPr>
          <a:xfrm>
            <a:off x="2452954" y="2225823"/>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Tổng</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quan</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về</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hen</a:t>
            </a:r>
          </a:p>
        </p:txBody>
      </p:sp>
      <p:grpSp>
        <p:nvGrpSpPr>
          <p:cNvPr id="35" name="Group 34">
            <a:extLst>
              <a:ext uri="{FF2B5EF4-FFF2-40B4-BE49-F238E27FC236}">
                <a16:creationId xmlns:a16="http://schemas.microsoft.com/office/drawing/2014/main" id="{C20A8494-318B-43E5-A3D3-9CCD1ECA2F0B}"/>
              </a:ext>
            </a:extLst>
          </p:cNvPr>
          <p:cNvGrpSpPr/>
          <p:nvPr/>
        </p:nvGrpSpPr>
        <p:grpSpPr>
          <a:xfrm>
            <a:off x="7264958" y="1898939"/>
            <a:ext cx="4003676" cy="475860"/>
            <a:chOff x="1487532" y="2017033"/>
            <a:chExt cx="2952328" cy="376914"/>
          </a:xfrm>
        </p:grpSpPr>
        <p:sp>
          <p:nvSpPr>
            <p:cNvPr id="36" name="Rectangle 9">
              <a:extLst>
                <a:ext uri="{FF2B5EF4-FFF2-40B4-BE49-F238E27FC236}">
                  <a16:creationId xmlns:a16="http://schemas.microsoft.com/office/drawing/2014/main" id="{081BCCD2-2DF8-4585-BC17-8DA7D2FADFA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565874">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7" name="Rectangle 6">
              <a:extLst>
                <a:ext uri="{FF2B5EF4-FFF2-40B4-BE49-F238E27FC236}">
                  <a16:creationId xmlns:a16="http://schemas.microsoft.com/office/drawing/2014/main" id="{4E95CF82-170D-454F-A64E-2B70AF67BFB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565874"/>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8" name="Group 37">
            <a:extLst>
              <a:ext uri="{FF2B5EF4-FFF2-40B4-BE49-F238E27FC236}">
                <a16:creationId xmlns:a16="http://schemas.microsoft.com/office/drawing/2014/main" id="{A00B4155-0A2B-4627-9C77-654562FA5EB5}"/>
              </a:ext>
            </a:extLst>
          </p:cNvPr>
          <p:cNvGrpSpPr/>
          <p:nvPr/>
        </p:nvGrpSpPr>
        <p:grpSpPr>
          <a:xfrm>
            <a:off x="7264958" y="2880951"/>
            <a:ext cx="4003676" cy="475860"/>
            <a:chOff x="1487532" y="2017033"/>
            <a:chExt cx="2952328" cy="376914"/>
          </a:xfrm>
        </p:grpSpPr>
        <p:sp>
          <p:nvSpPr>
            <p:cNvPr id="39" name="Rectangle 9">
              <a:extLst>
                <a:ext uri="{FF2B5EF4-FFF2-40B4-BE49-F238E27FC236}">
                  <a16:creationId xmlns:a16="http://schemas.microsoft.com/office/drawing/2014/main" id="{3FA3F046-A4B3-461A-9C5F-3713539318D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Rectangle 6">
              <a:extLst>
                <a:ext uri="{FF2B5EF4-FFF2-40B4-BE49-F238E27FC236}">
                  <a16:creationId xmlns:a16="http://schemas.microsoft.com/office/drawing/2014/main" id="{453992EB-6B24-4146-A254-1CC19BD2BF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1" name="Group 40">
            <a:extLst>
              <a:ext uri="{FF2B5EF4-FFF2-40B4-BE49-F238E27FC236}">
                <a16:creationId xmlns:a16="http://schemas.microsoft.com/office/drawing/2014/main" id="{5EE55283-42D8-41B2-921F-8D39A0EF36BC}"/>
              </a:ext>
            </a:extLst>
          </p:cNvPr>
          <p:cNvGrpSpPr/>
          <p:nvPr/>
        </p:nvGrpSpPr>
        <p:grpSpPr>
          <a:xfrm>
            <a:off x="7264958" y="3862963"/>
            <a:ext cx="4003676" cy="475860"/>
            <a:chOff x="1487532" y="2017033"/>
            <a:chExt cx="2952328" cy="376914"/>
          </a:xfrm>
        </p:grpSpPr>
        <p:sp>
          <p:nvSpPr>
            <p:cNvPr id="42" name="Rectangle 9">
              <a:extLst>
                <a:ext uri="{FF2B5EF4-FFF2-40B4-BE49-F238E27FC236}">
                  <a16:creationId xmlns:a16="http://schemas.microsoft.com/office/drawing/2014/main" id="{DFC2C06C-56A0-427F-A4D0-55BA8E0D582E}"/>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3" name="Rectangle 6">
              <a:extLst>
                <a:ext uri="{FF2B5EF4-FFF2-40B4-BE49-F238E27FC236}">
                  <a16:creationId xmlns:a16="http://schemas.microsoft.com/office/drawing/2014/main" id="{98886B0F-427D-4995-844A-13C4D585E362}"/>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4" name="Group 43">
            <a:extLst>
              <a:ext uri="{FF2B5EF4-FFF2-40B4-BE49-F238E27FC236}">
                <a16:creationId xmlns:a16="http://schemas.microsoft.com/office/drawing/2014/main" id="{DDC370CE-8C1D-42A1-A2E0-53590DFA370B}"/>
              </a:ext>
            </a:extLst>
          </p:cNvPr>
          <p:cNvGrpSpPr/>
          <p:nvPr/>
        </p:nvGrpSpPr>
        <p:grpSpPr>
          <a:xfrm>
            <a:off x="7264958" y="4844975"/>
            <a:ext cx="4003676" cy="475860"/>
            <a:chOff x="1487532" y="2017033"/>
            <a:chExt cx="2952328" cy="376914"/>
          </a:xfrm>
        </p:grpSpPr>
        <p:sp>
          <p:nvSpPr>
            <p:cNvPr id="45" name="Rectangle 9">
              <a:extLst>
                <a:ext uri="{FF2B5EF4-FFF2-40B4-BE49-F238E27FC236}">
                  <a16:creationId xmlns:a16="http://schemas.microsoft.com/office/drawing/2014/main" id="{006C1C68-FDA1-4A10-A59A-2CA500D3A4FC}"/>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6" name="Rectangle 6">
              <a:extLst>
                <a:ext uri="{FF2B5EF4-FFF2-40B4-BE49-F238E27FC236}">
                  <a16:creationId xmlns:a16="http://schemas.microsoft.com/office/drawing/2014/main" id="{E24EAD96-DEEA-4C72-8475-ED9CAF9EC12A}"/>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55" name="Oval 54">
            <a:extLst>
              <a:ext uri="{FF2B5EF4-FFF2-40B4-BE49-F238E27FC236}">
                <a16:creationId xmlns:a16="http://schemas.microsoft.com/office/drawing/2014/main" id="{AC145DEF-9C4E-4EDD-A65C-89E010BAEC8A}"/>
              </a:ext>
            </a:extLst>
          </p:cNvPr>
          <p:cNvSpPr/>
          <p:nvPr/>
        </p:nvSpPr>
        <p:spPr>
          <a:xfrm>
            <a:off x="1285201" y="2187688"/>
            <a:ext cx="499800" cy="499800"/>
          </a:xfrm>
          <a:prstGeom prst="ellipse">
            <a:avLst/>
          </a:prstGeom>
          <a:solidFill>
            <a:srgbClr val="565874"/>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6" name="Oval 55">
            <a:extLst>
              <a:ext uri="{FF2B5EF4-FFF2-40B4-BE49-F238E27FC236}">
                <a16:creationId xmlns:a16="http://schemas.microsoft.com/office/drawing/2014/main" id="{34F4625E-FFCC-440B-81AE-4897010D47F9}"/>
              </a:ext>
            </a:extLst>
          </p:cNvPr>
          <p:cNvSpPr/>
          <p:nvPr/>
        </p:nvSpPr>
        <p:spPr>
          <a:xfrm>
            <a:off x="1310280" y="3179522"/>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7" name="Oval 56">
            <a:extLst>
              <a:ext uri="{FF2B5EF4-FFF2-40B4-BE49-F238E27FC236}">
                <a16:creationId xmlns:a16="http://schemas.microsoft.com/office/drawing/2014/main" id="{594E2F4F-3D13-4664-A2B4-32D67ABFE912}"/>
              </a:ext>
            </a:extLst>
          </p:cNvPr>
          <p:cNvSpPr/>
          <p:nvPr/>
        </p:nvSpPr>
        <p:spPr>
          <a:xfrm>
            <a:off x="1310280" y="4166742"/>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8" name="Oval 57">
            <a:extLst>
              <a:ext uri="{FF2B5EF4-FFF2-40B4-BE49-F238E27FC236}">
                <a16:creationId xmlns:a16="http://schemas.microsoft.com/office/drawing/2014/main" id="{23C14CD3-0EDE-4670-A5AB-D433D607259D}"/>
              </a:ext>
            </a:extLst>
          </p:cNvPr>
          <p:cNvSpPr/>
          <p:nvPr/>
        </p:nvSpPr>
        <p:spPr>
          <a:xfrm>
            <a:off x="1310280" y="5153961"/>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9" name="TextBox 58">
            <a:extLst>
              <a:ext uri="{FF2B5EF4-FFF2-40B4-BE49-F238E27FC236}">
                <a16:creationId xmlns:a16="http://schemas.microsoft.com/office/drawing/2014/main" id="{EE12B5DA-1798-499C-ABF6-D65171C9D51A}"/>
              </a:ext>
            </a:extLst>
          </p:cNvPr>
          <p:cNvSpPr txBox="1"/>
          <p:nvPr/>
        </p:nvSpPr>
        <p:spPr>
          <a:xfrm>
            <a:off x="1340579" y="2213519"/>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0" name="TextBox 59">
            <a:extLst>
              <a:ext uri="{FF2B5EF4-FFF2-40B4-BE49-F238E27FC236}">
                <a16:creationId xmlns:a16="http://schemas.microsoft.com/office/drawing/2014/main" id="{759CE4A6-68E2-4A18-9A82-301B589B227B}"/>
              </a:ext>
            </a:extLst>
          </p:cNvPr>
          <p:cNvSpPr txBox="1"/>
          <p:nvPr/>
        </p:nvSpPr>
        <p:spPr>
          <a:xfrm>
            <a:off x="1355880" y="3184730"/>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1" name="TextBox 60">
            <a:extLst>
              <a:ext uri="{FF2B5EF4-FFF2-40B4-BE49-F238E27FC236}">
                <a16:creationId xmlns:a16="http://schemas.microsoft.com/office/drawing/2014/main" id="{D6AFB25A-7764-4B1B-941C-07B472CA1F7B}"/>
              </a:ext>
            </a:extLst>
          </p:cNvPr>
          <p:cNvSpPr txBox="1"/>
          <p:nvPr/>
        </p:nvSpPr>
        <p:spPr>
          <a:xfrm>
            <a:off x="1330798" y="4166742"/>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2" name="TextBox 61">
            <a:extLst>
              <a:ext uri="{FF2B5EF4-FFF2-40B4-BE49-F238E27FC236}">
                <a16:creationId xmlns:a16="http://schemas.microsoft.com/office/drawing/2014/main" id="{8D959BF9-1F7E-42BD-A941-E1D57D0D033C}"/>
              </a:ext>
            </a:extLst>
          </p:cNvPr>
          <p:cNvSpPr txBox="1"/>
          <p:nvPr/>
        </p:nvSpPr>
        <p:spPr>
          <a:xfrm>
            <a:off x="1349148" y="5149945"/>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3" name="TextBox 62">
            <a:extLst>
              <a:ext uri="{FF2B5EF4-FFF2-40B4-BE49-F238E27FC236}">
                <a16:creationId xmlns:a16="http://schemas.microsoft.com/office/drawing/2014/main" id="{71331681-E423-4A66-928F-5B0BF9BF17CC}"/>
              </a:ext>
            </a:extLst>
          </p:cNvPr>
          <p:cNvSpPr txBox="1"/>
          <p:nvPr/>
        </p:nvSpPr>
        <p:spPr>
          <a:xfrm>
            <a:off x="2489222" y="3269744"/>
            <a:ext cx="642617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dirty="0" err="1">
                <a:solidFill>
                  <a:prstClr val="white">
                    <a:lumMod val="65000"/>
                  </a:prstClr>
                </a:solidFill>
                <a:latin typeface="Arial"/>
              </a:rPr>
              <a:t>Dữ</a:t>
            </a:r>
            <a:r>
              <a:rPr lang="en-US" sz="2400" dirty="0">
                <a:solidFill>
                  <a:prstClr val="white">
                    <a:lumMod val="65000"/>
                  </a:prstClr>
                </a:solidFill>
                <a:latin typeface="Arial"/>
              </a:rPr>
              <a:t> </a:t>
            </a:r>
            <a:r>
              <a:rPr lang="en-US" sz="2400" dirty="0" err="1">
                <a:solidFill>
                  <a:prstClr val="white">
                    <a:lumMod val="65000"/>
                  </a:prstClr>
                </a:solidFill>
                <a:latin typeface="Arial"/>
              </a:rPr>
              <a:t>liệu</a:t>
            </a:r>
            <a:r>
              <a:rPr lang="en-US" sz="2400" dirty="0">
                <a:solidFill>
                  <a:prstClr val="white">
                    <a:lumMod val="65000"/>
                  </a:prstClr>
                </a:solidFill>
                <a:latin typeface="Arial"/>
              </a:rPr>
              <a:t> </a:t>
            </a:r>
            <a:r>
              <a:rPr lang="en-US" sz="2400" dirty="0" err="1">
                <a:solidFill>
                  <a:prstClr val="white">
                    <a:lumMod val="65000"/>
                  </a:prstClr>
                </a:solidFill>
                <a:latin typeface="Arial"/>
              </a:rPr>
              <a:t>của</a:t>
            </a:r>
            <a:r>
              <a:rPr lang="en-US" sz="2400" dirty="0">
                <a:solidFill>
                  <a:prstClr val="white">
                    <a:lumMod val="65000"/>
                  </a:prstClr>
                </a:solidFill>
                <a:latin typeface="Arial"/>
              </a:rPr>
              <a:t> Tiotropium </a:t>
            </a:r>
            <a:r>
              <a:rPr lang="en-US" sz="2400" dirty="0" err="1">
                <a:solidFill>
                  <a:prstClr val="white">
                    <a:lumMod val="65000"/>
                  </a:prstClr>
                </a:solidFill>
                <a:latin typeface="Arial"/>
              </a:rPr>
              <a:t>trong</a:t>
            </a:r>
            <a:r>
              <a:rPr lang="en-US" sz="2400" dirty="0">
                <a:solidFill>
                  <a:prstClr val="white">
                    <a:lumMod val="65000"/>
                  </a:prstClr>
                </a:solidFill>
                <a:latin typeface="Arial"/>
              </a:rPr>
              <a:t> </a:t>
            </a:r>
            <a:r>
              <a:rPr lang="en-US" sz="2400" dirty="0" err="1">
                <a:solidFill>
                  <a:prstClr val="white">
                    <a:lumMod val="65000"/>
                  </a:prstClr>
                </a:solidFill>
                <a:latin typeface="Arial"/>
              </a:rPr>
              <a:t>điều</a:t>
            </a:r>
            <a:r>
              <a:rPr lang="en-US" sz="2400" dirty="0">
                <a:solidFill>
                  <a:prstClr val="white">
                    <a:lumMod val="65000"/>
                  </a:prstClr>
                </a:solidFill>
                <a:latin typeface="Arial"/>
              </a:rPr>
              <a:t> </a:t>
            </a:r>
            <a:r>
              <a:rPr lang="en-US" sz="2400" dirty="0" err="1">
                <a:solidFill>
                  <a:prstClr val="white">
                    <a:lumMod val="65000"/>
                  </a:prstClr>
                </a:solidFill>
                <a:latin typeface="Arial"/>
              </a:rPr>
              <a:t>trị</a:t>
            </a:r>
            <a:r>
              <a:rPr lang="en-US" sz="2400" dirty="0">
                <a:solidFill>
                  <a:prstClr val="white">
                    <a:lumMod val="65000"/>
                  </a:prstClr>
                </a:solidFill>
                <a:latin typeface="Arial"/>
              </a:rPr>
              <a:t> hen</a:t>
            </a:r>
          </a:p>
        </p:txBody>
      </p:sp>
      <p:sp>
        <p:nvSpPr>
          <p:cNvPr id="64" name="TextBox 63">
            <a:extLst>
              <a:ext uri="{FF2B5EF4-FFF2-40B4-BE49-F238E27FC236}">
                <a16:creationId xmlns:a16="http://schemas.microsoft.com/office/drawing/2014/main" id="{F3349918-0681-4B8C-9143-F5DB2E7A66F6}"/>
              </a:ext>
            </a:extLst>
          </p:cNvPr>
          <p:cNvSpPr txBox="1"/>
          <p:nvPr/>
        </p:nvSpPr>
        <p:spPr>
          <a:xfrm>
            <a:off x="2498332" y="4185809"/>
            <a:ext cx="4801435" cy="461665"/>
          </a:xfrm>
          <a:prstGeom prst="rect">
            <a:avLst/>
          </a:prstGeom>
          <a:noFill/>
        </p:spPr>
        <p:txBody>
          <a:bodyPr wrap="square" rtlCol="0">
            <a:spAutoFit/>
          </a:bodyPr>
          <a:lstStyle/>
          <a:p>
            <a:r>
              <a:rPr lang="en-US" sz="2400" b="1" dirty="0" err="1">
                <a:solidFill>
                  <a:srgbClr val="FF0000"/>
                </a:solidFill>
                <a:latin typeface="Arial"/>
              </a:rPr>
              <a:t>Hướng</a:t>
            </a:r>
            <a:r>
              <a:rPr lang="en-US" sz="2400" b="1" dirty="0">
                <a:solidFill>
                  <a:srgbClr val="FF0000"/>
                </a:solidFill>
                <a:latin typeface="Arial"/>
              </a:rPr>
              <a:t> </a:t>
            </a:r>
            <a:r>
              <a:rPr lang="en-US" sz="2400" b="1" dirty="0" err="1">
                <a:solidFill>
                  <a:srgbClr val="FF0000"/>
                </a:solidFill>
                <a:latin typeface="Arial"/>
              </a:rPr>
              <a:t>dẫn</a:t>
            </a:r>
            <a:r>
              <a:rPr lang="en-US" sz="2400" b="1" dirty="0">
                <a:solidFill>
                  <a:srgbClr val="FF0000"/>
                </a:solidFill>
                <a:latin typeface="Arial"/>
              </a:rPr>
              <a:t> </a:t>
            </a:r>
            <a:r>
              <a:rPr lang="en-US" sz="2400" b="1" dirty="0" err="1">
                <a:solidFill>
                  <a:srgbClr val="FF0000"/>
                </a:solidFill>
                <a:latin typeface="Arial"/>
              </a:rPr>
              <a:t>điều</a:t>
            </a:r>
            <a:r>
              <a:rPr lang="en-US" sz="2400" b="1" dirty="0">
                <a:solidFill>
                  <a:srgbClr val="FF0000"/>
                </a:solidFill>
                <a:latin typeface="Arial"/>
              </a:rPr>
              <a:t> </a:t>
            </a:r>
            <a:r>
              <a:rPr lang="en-US" sz="2400" b="1" dirty="0" err="1">
                <a:solidFill>
                  <a:srgbClr val="FF0000"/>
                </a:solidFill>
                <a:latin typeface="Arial"/>
              </a:rPr>
              <a:t>trị</a:t>
            </a:r>
            <a:r>
              <a:rPr lang="en-US" sz="2400" b="1" dirty="0">
                <a:solidFill>
                  <a:srgbClr val="FF0000"/>
                </a:solidFill>
                <a:latin typeface="Arial"/>
              </a:rPr>
              <a:t> hen </a:t>
            </a:r>
          </a:p>
        </p:txBody>
      </p:sp>
      <p:sp>
        <p:nvSpPr>
          <p:cNvPr id="65" name="TextBox 64">
            <a:extLst>
              <a:ext uri="{FF2B5EF4-FFF2-40B4-BE49-F238E27FC236}">
                <a16:creationId xmlns:a16="http://schemas.microsoft.com/office/drawing/2014/main" id="{3F0602AE-74C7-457A-8071-2F327FD9111A}"/>
              </a:ext>
            </a:extLst>
          </p:cNvPr>
          <p:cNvSpPr txBox="1"/>
          <p:nvPr/>
        </p:nvSpPr>
        <p:spPr>
          <a:xfrm>
            <a:off x="2543932" y="5192096"/>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a:ea typeface="+mn-ea"/>
                <a:cs typeface="+mn-cs"/>
              </a:rPr>
              <a:t>Vai</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trò</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cụ</a:t>
            </a:r>
            <a:r>
              <a:rPr kumimoji="0" lang="en-US" sz="2400" b="0" i="0" u="none" strike="noStrike" kern="1200" cap="none" spc="0" normalizeH="0" baseline="0" noProof="0" dirty="0">
                <a:ln>
                  <a:noFill/>
                </a:ln>
                <a:solidFill>
                  <a:prstClr val="black"/>
                </a:solidFill>
                <a:effectLst/>
                <a:uLnTx/>
                <a:uFillTx/>
                <a:latin typeface="Arial"/>
                <a:ea typeface="+mn-ea"/>
                <a:cs typeface="+mn-cs"/>
              </a:rPr>
              <a:t> Respimat</a:t>
            </a:r>
          </a:p>
        </p:txBody>
      </p:sp>
    </p:spTree>
    <p:extLst>
      <p:ext uri="{BB962C8B-B14F-4D97-AF65-F5344CB8AC3E}">
        <p14:creationId xmlns:p14="http://schemas.microsoft.com/office/powerpoint/2010/main" val="13393133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0">
            <a:extLst>
              <a:ext uri="{FF2B5EF4-FFF2-40B4-BE49-F238E27FC236}">
                <a16:creationId xmlns:a16="http://schemas.microsoft.com/office/drawing/2014/main" id="{5CDB192E-9C8F-4C71-A874-D5F59CBB8435}"/>
              </a:ext>
            </a:extLst>
          </p:cNvPr>
          <p:cNvSpPr>
            <a:spLocks noGrp="1"/>
          </p:cNvSpPr>
          <p:nvPr>
            <p:ph type="title"/>
          </p:nvPr>
        </p:nvSpPr>
        <p:spPr>
          <a:xfrm>
            <a:off x="249404" y="305308"/>
            <a:ext cx="11942596" cy="715687"/>
          </a:xfrm>
        </p:spPr>
        <p:txBody>
          <a:bodyPr>
            <a:noAutofit/>
          </a:bodyPr>
          <a:lstStyle/>
          <a:p>
            <a:r>
              <a:rPr lang="en-US" sz="3200" dirty="0"/>
              <a:t>GINA 2022: </a:t>
            </a:r>
            <a:r>
              <a:rPr lang="en-US" sz="3200" dirty="0" err="1"/>
              <a:t>Kết</a:t>
            </a:r>
            <a:r>
              <a:rPr lang="en-US" sz="3200" dirty="0"/>
              <a:t> </a:t>
            </a:r>
            <a:r>
              <a:rPr lang="en-US" sz="3200" dirty="0" err="1"/>
              <a:t>hợp</a:t>
            </a:r>
            <a:r>
              <a:rPr lang="en-US" sz="3200" dirty="0"/>
              <a:t> thêm </a:t>
            </a:r>
            <a:r>
              <a:rPr lang="en-US" sz="3200" dirty="0" err="1"/>
              <a:t>với</a:t>
            </a:r>
            <a:r>
              <a:rPr lang="en-US" sz="3200" dirty="0"/>
              <a:t> LAMA </a:t>
            </a:r>
            <a:r>
              <a:rPr lang="en-US" sz="3200" dirty="0" err="1"/>
              <a:t>nếu</a:t>
            </a:r>
            <a:r>
              <a:rPr lang="en-US" sz="3200" dirty="0"/>
              <a:t> hen </a:t>
            </a:r>
            <a:r>
              <a:rPr lang="en-US" sz="3200" dirty="0" err="1"/>
              <a:t>không</a:t>
            </a:r>
            <a:r>
              <a:rPr lang="en-US" sz="3200" dirty="0"/>
              <a:t> </a:t>
            </a:r>
            <a:r>
              <a:rPr lang="en-US" sz="3200" dirty="0" err="1"/>
              <a:t>kiểm</a:t>
            </a:r>
            <a:r>
              <a:rPr lang="en-US" sz="3200" dirty="0"/>
              <a:t> </a:t>
            </a:r>
            <a:r>
              <a:rPr lang="en-US" sz="3200" dirty="0" err="1"/>
              <a:t>soát</a:t>
            </a:r>
            <a:endParaRPr lang="vi-VN" sz="3200" dirty="0"/>
          </a:p>
        </p:txBody>
      </p:sp>
      <p:sp>
        <p:nvSpPr>
          <p:cNvPr id="8" name="Rectangle 7">
            <a:extLst>
              <a:ext uri="{FF2B5EF4-FFF2-40B4-BE49-F238E27FC236}">
                <a16:creationId xmlns:a16="http://schemas.microsoft.com/office/drawing/2014/main" id="{2E8BC216-F4CB-44F7-80AB-CA47AE6486B7}"/>
              </a:ext>
            </a:extLst>
          </p:cNvPr>
          <p:cNvSpPr/>
          <p:nvPr/>
        </p:nvSpPr>
        <p:spPr>
          <a:xfrm>
            <a:off x="7091229" y="6647676"/>
            <a:ext cx="4775666" cy="215444"/>
          </a:xfrm>
          <a:prstGeom prst="rect">
            <a:avLst/>
          </a:prstGeom>
        </p:spPr>
        <p:txBody>
          <a:bodyPr wrap="none">
            <a:spAutoFit/>
          </a:bodyPr>
          <a:lstStyle/>
          <a:p>
            <a:r>
              <a:rPr lang="en-US" sz="800" dirty="0">
                <a:solidFill>
                  <a:schemeClr val="bg1">
                    <a:lumMod val="65000"/>
                  </a:schemeClr>
                </a:solidFill>
                <a:cs typeface="Arial" panose="020B0604020202020204" pitchFamily="34" charset="0"/>
              </a:rPr>
              <a:t>Global strategy for asthma management and prevention in: Global Initiative for Asthma (GINA). 2022</a:t>
            </a:r>
          </a:p>
        </p:txBody>
      </p:sp>
      <p:sp>
        <p:nvSpPr>
          <p:cNvPr id="15" name="Rectangle 14">
            <a:extLst>
              <a:ext uri="{FF2B5EF4-FFF2-40B4-BE49-F238E27FC236}">
                <a16:creationId xmlns:a16="http://schemas.microsoft.com/office/drawing/2014/main" id="{A1139D25-BB8C-47E7-AD8C-51B1C0A41FBF}"/>
              </a:ext>
            </a:extLst>
          </p:cNvPr>
          <p:cNvSpPr/>
          <p:nvPr/>
        </p:nvSpPr>
        <p:spPr>
          <a:xfrm>
            <a:off x="4196201" y="5547925"/>
            <a:ext cx="952500" cy="10035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a:extLst>
              <a:ext uri="{FF2B5EF4-FFF2-40B4-BE49-F238E27FC236}">
                <a16:creationId xmlns:a16="http://schemas.microsoft.com/office/drawing/2014/main" id="{11BCBED0-E57C-4E0D-A8A0-EB669814395B}"/>
              </a:ext>
            </a:extLst>
          </p:cNvPr>
          <p:cNvGrpSpPr/>
          <p:nvPr/>
        </p:nvGrpSpPr>
        <p:grpSpPr>
          <a:xfrm>
            <a:off x="1750285" y="1227111"/>
            <a:ext cx="8896350" cy="5383820"/>
            <a:chOff x="1733550" y="1263856"/>
            <a:chExt cx="8896350" cy="5383820"/>
          </a:xfrm>
        </p:grpSpPr>
        <p:grpSp>
          <p:nvGrpSpPr>
            <p:cNvPr id="6" name="Group 5">
              <a:extLst>
                <a:ext uri="{FF2B5EF4-FFF2-40B4-BE49-F238E27FC236}">
                  <a16:creationId xmlns:a16="http://schemas.microsoft.com/office/drawing/2014/main" id="{3FB6533B-99F3-4694-8B51-F9B8AABD2AF7}"/>
                </a:ext>
              </a:extLst>
            </p:cNvPr>
            <p:cNvGrpSpPr/>
            <p:nvPr/>
          </p:nvGrpSpPr>
          <p:grpSpPr>
            <a:xfrm>
              <a:off x="1733550" y="1263856"/>
              <a:ext cx="8896350" cy="5383820"/>
              <a:chOff x="1772527" y="1263856"/>
              <a:chExt cx="8896350" cy="5383820"/>
            </a:xfrm>
          </p:grpSpPr>
          <p:pic>
            <p:nvPicPr>
              <p:cNvPr id="3" name="Picture 2">
                <a:extLst>
                  <a:ext uri="{FF2B5EF4-FFF2-40B4-BE49-F238E27FC236}">
                    <a16:creationId xmlns:a16="http://schemas.microsoft.com/office/drawing/2014/main" id="{4C5C70F0-6513-48DF-B32D-DE7D0EB54D5C}"/>
                  </a:ext>
                </a:extLst>
              </p:cNvPr>
              <p:cNvPicPr>
                <a:picLocks noChangeAspect="1"/>
              </p:cNvPicPr>
              <p:nvPr/>
            </p:nvPicPr>
            <p:blipFill rotWithShape="1">
              <a:blip r:embed="rId3"/>
              <a:srcRect l="26172" t="17357" r="6953" b="10695"/>
              <a:stretch/>
            </p:blipFill>
            <p:spPr>
              <a:xfrm>
                <a:off x="1772527" y="1263856"/>
                <a:ext cx="8896350" cy="5383820"/>
              </a:xfrm>
              <a:prstGeom prst="rect">
                <a:avLst/>
              </a:prstGeom>
            </p:spPr>
          </p:pic>
          <p:sp>
            <p:nvSpPr>
              <p:cNvPr id="11" name="Rectangle 10">
                <a:extLst>
                  <a:ext uri="{FF2B5EF4-FFF2-40B4-BE49-F238E27FC236}">
                    <a16:creationId xmlns:a16="http://schemas.microsoft.com/office/drawing/2014/main" id="{6334BBC2-02C1-436A-A184-E173DACDD726}"/>
                  </a:ext>
                </a:extLst>
              </p:cNvPr>
              <p:cNvSpPr/>
              <p:nvPr/>
            </p:nvSpPr>
            <p:spPr>
              <a:xfrm>
                <a:off x="7658100" y="1905001"/>
                <a:ext cx="1571625" cy="533400"/>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C5DCB425-C8E4-4797-A358-57D29A2C01B3}"/>
                  </a:ext>
                </a:extLst>
              </p:cNvPr>
              <p:cNvGrpSpPr/>
              <p:nvPr/>
            </p:nvGrpSpPr>
            <p:grpSpPr>
              <a:xfrm>
                <a:off x="4133850" y="3005009"/>
                <a:ext cx="3219450" cy="2500441"/>
                <a:chOff x="4133850" y="3005009"/>
                <a:chExt cx="3219450" cy="2500441"/>
              </a:xfrm>
            </p:grpSpPr>
            <p:sp>
              <p:nvSpPr>
                <p:cNvPr id="4" name="Rectangle 3">
                  <a:extLst>
                    <a:ext uri="{FF2B5EF4-FFF2-40B4-BE49-F238E27FC236}">
                      <a16:creationId xmlns:a16="http://schemas.microsoft.com/office/drawing/2014/main" id="{15D1537D-9D18-40B2-8609-5A301419506F}"/>
                    </a:ext>
                  </a:extLst>
                </p:cNvPr>
                <p:cNvSpPr/>
                <p:nvPr/>
              </p:nvSpPr>
              <p:spPr>
                <a:xfrm>
                  <a:off x="4610100" y="4210051"/>
                  <a:ext cx="1571625" cy="533400"/>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E85C19B-437B-4300-99D4-F2B80C189EF8}"/>
                    </a:ext>
                  </a:extLst>
                </p:cNvPr>
                <p:cNvSpPr/>
                <p:nvPr/>
              </p:nvSpPr>
              <p:spPr>
                <a:xfrm>
                  <a:off x="6400800" y="3005009"/>
                  <a:ext cx="952500" cy="24301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D9A60AF-D95F-4AEF-A327-280C10253FC4}"/>
                    </a:ext>
                  </a:extLst>
                </p:cNvPr>
                <p:cNvSpPr/>
                <p:nvPr/>
              </p:nvSpPr>
              <p:spPr>
                <a:xfrm>
                  <a:off x="4133850" y="5326184"/>
                  <a:ext cx="952500" cy="179266"/>
                </a:xfrm>
                <a:prstGeom prst="rect">
                  <a:avLst/>
                </a:prstGeom>
                <a:solidFill>
                  <a:srgbClr val="DEEBF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7B40504A-56AD-406A-B443-89790E0BCA97}"/>
                    </a:ext>
                  </a:extLst>
                </p:cNvPr>
                <p:cNvSpPr/>
                <p:nvPr/>
              </p:nvSpPr>
              <p:spPr>
                <a:xfrm>
                  <a:off x="4672451" y="5152023"/>
                  <a:ext cx="299599" cy="131685"/>
                </a:xfrm>
                <a:prstGeom prst="rect">
                  <a:avLst/>
                </a:prstGeom>
                <a:solidFill>
                  <a:srgbClr val="F9D9B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17" name="Rectangle 16">
              <a:extLst>
                <a:ext uri="{FF2B5EF4-FFF2-40B4-BE49-F238E27FC236}">
                  <a16:creationId xmlns:a16="http://schemas.microsoft.com/office/drawing/2014/main" id="{30ED384A-33D4-4404-B92D-8FBBB41369F4}"/>
                </a:ext>
              </a:extLst>
            </p:cNvPr>
            <p:cNvSpPr/>
            <p:nvPr/>
          </p:nvSpPr>
          <p:spPr>
            <a:xfrm>
              <a:off x="5882126" y="3824081"/>
              <a:ext cx="299599" cy="131685"/>
            </a:xfrm>
            <a:prstGeom prst="rect">
              <a:avLst/>
            </a:prstGeom>
            <a:solidFill>
              <a:srgbClr val="F9D9B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0" name="Rectangle: Rounded Corners 9">
            <a:extLst>
              <a:ext uri="{FF2B5EF4-FFF2-40B4-BE49-F238E27FC236}">
                <a16:creationId xmlns:a16="http://schemas.microsoft.com/office/drawing/2014/main" id="{7777D9FB-FE26-4CB7-A7A4-74157FB5C355}"/>
              </a:ext>
            </a:extLst>
          </p:cNvPr>
          <p:cNvSpPr/>
          <p:nvPr/>
        </p:nvSpPr>
        <p:spPr>
          <a:xfrm>
            <a:off x="8572938" y="2851936"/>
            <a:ext cx="1347921" cy="3247720"/>
          </a:xfrm>
          <a:prstGeom prst="round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Rounded Corners 11">
            <a:extLst>
              <a:ext uri="{FF2B5EF4-FFF2-40B4-BE49-F238E27FC236}">
                <a16:creationId xmlns:a16="http://schemas.microsoft.com/office/drawing/2014/main" id="{44395CE0-60DF-42A1-84B1-5E35C810002F}"/>
              </a:ext>
            </a:extLst>
          </p:cNvPr>
          <p:cNvSpPr/>
          <p:nvPr/>
        </p:nvSpPr>
        <p:spPr>
          <a:xfrm>
            <a:off x="7344213" y="4423562"/>
            <a:ext cx="1228725" cy="1795274"/>
          </a:xfrm>
          <a:prstGeom prst="roundRect">
            <a:avLst/>
          </a:prstGeom>
          <a:noFill/>
          <a:ln w="190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19162762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6E1098-DAB6-42A9-8716-2F852E6E7DEE}"/>
              </a:ext>
            </a:extLst>
          </p:cNvPr>
          <p:cNvPicPr>
            <a:picLocks noChangeAspect="1"/>
          </p:cNvPicPr>
          <p:nvPr/>
        </p:nvPicPr>
        <p:blipFill rotWithShape="1">
          <a:blip r:embed="rId3"/>
          <a:srcRect l="37813" t="23056" r="38437" b="10972"/>
          <a:stretch/>
        </p:blipFill>
        <p:spPr>
          <a:xfrm>
            <a:off x="1266825" y="1278137"/>
            <a:ext cx="3400425" cy="5313164"/>
          </a:xfrm>
          <a:prstGeom prst="rect">
            <a:avLst/>
          </a:prstGeom>
        </p:spPr>
      </p:pic>
      <p:sp>
        <p:nvSpPr>
          <p:cNvPr id="4" name="Title 10">
            <a:extLst>
              <a:ext uri="{FF2B5EF4-FFF2-40B4-BE49-F238E27FC236}">
                <a16:creationId xmlns:a16="http://schemas.microsoft.com/office/drawing/2014/main" id="{1F30350E-468A-4973-A534-372AA6DDFC0D}"/>
              </a:ext>
            </a:extLst>
          </p:cNvPr>
          <p:cNvSpPr txBox="1">
            <a:spLocks/>
          </p:cNvSpPr>
          <p:nvPr/>
        </p:nvSpPr>
        <p:spPr>
          <a:xfrm>
            <a:off x="786816" y="385106"/>
            <a:ext cx="11110037" cy="715687"/>
          </a:xfrm>
          <a:prstGeom prst="rect">
            <a:avLst/>
          </a:prstGeom>
        </p:spPr>
        <p:txBody>
          <a:bodyPr vert="horz" lIns="91440" tIns="45720" rIns="91440" bIns="45720" rtlCol="0" anchor="ctr">
            <a:noAutofit/>
          </a:bodyPr>
          <a:lstStyle>
            <a:lvl1pPr algn="l" defTabSz="457200" rtl="0" eaLnBrk="1" latinLnBrk="0" hangingPunct="1">
              <a:spcBef>
                <a:spcPct val="0"/>
              </a:spcBef>
              <a:buNone/>
              <a:defRPr sz="4400" kern="1200">
                <a:solidFill>
                  <a:srgbClr val="002060"/>
                </a:solidFill>
                <a:latin typeface="Arial"/>
                <a:ea typeface="+mj-ea"/>
                <a:cs typeface="Arial"/>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lang="en-US" sz="3200" b="1" dirty="0" err="1"/>
              <a:t>Bộ</a:t>
            </a:r>
            <a:r>
              <a:rPr lang="en-US" sz="3200" b="1" dirty="0"/>
              <a:t> Y </a:t>
            </a:r>
            <a:r>
              <a:rPr lang="en-US" sz="3200" b="1" dirty="0" err="1"/>
              <a:t>tế</a:t>
            </a:r>
            <a:r>
              <a:rPr lang="en-US" sz="3200" b="1" dirty="0"/>
              <a:t>: </a:t>
            </a:r>
            <a:r>
              <a:rPr lang="en-US" sz="3200" b="1" dirty="0" err="1"/>
              <a:t>Hướng</a:t>
            </a:r>
            <a:r>
              <a:rPr lang="en-US" sz="3200" b="1" dirty="0"/>
              <a:t> </a:t>
            </a:r>
            <a:r>
              <a:rPr lang="en-US" sz="3200" b="1" dirty="0" err="1"/>
              <a:t>dẫn</a:t>
            </a:r>
            <a:r>
              <a:rPr lang="en-US" sz="3200" b="1" dirty="0"/>
              <a:t> </a:t>
            </a:r>
            <a:r>
              <a:rPr lang="en-US" sz="3200" b="1" dirty="0" err="1"/>
              <a:t>chẩn</a:t>
            </a:r>
            <a:r>
              <a:rPr lang="en-US" sz="3200" b="1" dirty="0"/>
              <a:t> </a:t>
            </a:r>
            <a:r>
              <a:rPr lang="en-US" sz="3200" b="1" dirty="0" err="1"/>
              <a:t>đoán</a:t>
            </a:r>
            <a:r>
              <a:rPr lang="en-US" sz="3200" b="1" dirty="0"/>
              <a:t> </a:t>
            </a:r>
            <a:r>
              <a:rPr lang="en-US" sz="3200" b="1" dirty="0" err="1"/>
              <a:t>và</a:t>
            </a:r>
            <a:r>
              <a:rPr lang="en-US" sz="3200" b="1" dirty="0"/>
              <a:t> </a:t>
            </a:r>
            <a:r>
              <a:rPr lang="en-US" sz="3200" b="1" dirty="0" err="1"/>
              <a:t>điều</a:t>
            </a:r>
            <a:r>
              <a:rPr lang="en-US" sz="3200" b="1" dirty="0"/>
              <a:t> </a:t>
            </a:r>
            <a:r>
              <a:rPr lang="en-US" sz="3200" b="1" dirty="0" err="1"/>
              <a:t>trị</a:t>
            </a:r>
            <a:r>
              <a:rPr lang="en-US" sz="3200" b="1" dirty="0"/>
              <a:t> hen </a:t>
            </a:r>
            <a:r>
              <a:rPr lang="en-US" sz="3200" b="1" dirty="0" err="1"/>
              <a:t>phế</a:t>
            </a:r>
            <a:r>
              <a:rPr lang="en-US" sz="3200" b="1" dirty="0"/>
              <a:t> </a:t>
            </a:r>
            <a:r>
              <a:rPr lang="en-US" sz="3200" b="1" dirty="0" err="1"/>
              <a:t>quản</a:t>
            </a:r>
            <a:r>
              <a:rPr lang="en-US" sz="3200" b="1" dirty="0"/>
              <a:t> </a:t>
            </a:r>
            <a:endParaRPr lang="vi-VN" sz="3200" b="1" dirty="0"/>
          </a:p>
        </p:txBody>
      </p:sp>
      <p:pic>
        <p:nvPicPr>
          <p:cNvPr id="5" name="Picture 4">
            <a:extLst>
              <a:ext uri="{FF2B5EF4-FFF2-40B4-BE49-F238E27FC236}">
                <a16:creationId xmlns:a16="http://schemas.microsoft.com/office/drawing/2014/main" id="{D3E90C48-03AE-4ABA-9883-55068661CC9A}"/>
              </a:ext>
            </a:extLst>
          </p:cNvPr>
          <p:cNvPicPr>
            <a:picLocks noChangeAspect="1"/>
          </p:cNvPicPr>
          <p:nvPr/>
        </p:nvPicPr>
        <p:blipFill rotWithShape="1">
          <a:blip r:embed="rId4"/>
          <a:srcRect l="22813" t="23333" r="21327" b="9722"/>
          <a:stretch/>
        </p:blipFill>
        <p:spPr>
          <a:xfrm>
            <a:off x="5019803" y="1457325"/>
            <a:ext cx="6810375" cy="4591050"/>
          </a:xfrm>
          <a:prstGeom prst="rect">
            <a:avLst/>
          </a:prstGeom>
        </p:spPr>
      </p:pic>
      <p:sp>
        <p:nvSpPr>
          <p:cNvPr id="6" name="Rectangle 5">
            <a:extLst>
              <a:ext uri="{FF2B5EF4-FFF2-40B4-BE49-F238E27FC236}">
                <a16:creationId xmlns:a16="http://schemas.microsoft.com/office/drawing/2014/main" id="{DDAAA65B-22DE-4543-A17E-4849382F74EC}"/>
              </a:ext>
            </a:extLst>
          </p:cNvPr>
          <p:cNvSpPr/>
          <p:nvPr/>
        </p:nvSpPr>
        <p:spPr>
          <a:xfrm>
            <a:off x="9134476" y="4591050"/>
            <a:ext cx="952500" cy="742950"/>
          </a:xfrm>
          <a:prstGeom prst="rect">
            <a:avLst/>
          </a:prstGeom>
          <a:noFill/>
          <a:ln w="28575"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2BBF39BE-C999-492B-9C83-C7A44551268F}"/>
              </a:ext>
            </a:extLst>
          </p:cNvPr>
          <p:cNvSpPr/>
          <p:nvPr/>
        </p:nvSpPr>
        <p:spPr>
          <a:xfrm>
            <a:off x="10248900" y="3163194"/>
            <a:ext cx="1447799" cy="494406"/>
          </a:xfrm>
          <a:prstGeom prst="rect">
            <a:avLst/>
          </a:prstGeom>
          <a:noFill/>
          <a:ln w="28575"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Tree>
    <p:extLst>
      <p:ext uri="{BB962C8B-B14F-4D97-AF65-F5344CB8AC3E}">
        <p14:creationId xmlns:p14="http://schemas.microsoft.com/office/powerpoint/2010/main" val="305511790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8492" y="332227"/>
            <a:ext cx="11579683" cy="715687"/>
          </a:xfrm>
        </p:spPr>
        <p:txBody>
          <a:bodyPr>
            <a:noAutofit/>
          </a:bodyPr>
          <a:lstStyle/>
          <a:p>
            <a:r>
              <a:rPr lang="en-US" sz="3200" b="1" dirty="0"/>
              <a:t>Tiotropium </a:t>
            </a:r>
            <a:r>
              <a:rPr lang="en-US" sz="3200" b="1" dirty="0" err="1"/>
              <a:t>trong</a:t>
            </a:r>
            <a:r>
              <a:rPr lang="en-US" sz="3200" b="1" dirty="0"/>
              <a:t> </a:t>
            </a:r>
            <a:r>
              <a:rPr lang="en-US" sz="3200" b="1" dirty="0" err="1"/>
              <a:t>danh</a:t>
            </a:r>
            <a:r>
              <a:rPr lang="en-US" sz="3200" b="1" dirty="0"/>
              <a:t> </a:t>
            </a:r>
            <a:r>
              <a:rPr lang="en-US" sz="3200" b="1" dirty="0" err="1"/>
              <a:t>sách</a:t>
            </a:r>
            <a:r>
              <a:rPr lang="en-US" sz="3200" b="1" dirty="0"/>
              <a:t> </a:t>
            </a:r>
            <a:r>
              <a:rPr lang="en-US" sz="3200" b="1" dirty="0" err="1"/>
              <a:t>thuốc</a:t>
            </a:r>
            <a:r>
              <a:rPr lang="en-US" sz="3200" b="1" dirty="0"/>
              <a:t> </a:t>
            </a:r>
            <a:r>
              <a:rPr lang="en-US" sz="3200" b="1" dirty="0" err="1"/>
              <a:t>thiết</a:t>
            </a:r>
            <a:r>
              <a:rPr lang="en-US" sz="3200" b="1" dirty="0"/>
              <a:t> </a:t>
            </a:r>
            <a:r>
              <a:rPr lang="en-US" sz="3200" b="1" dirty="0" err="1"/>
              <a:t>yếu</a:t>
            </a:r>
            <a:r>
              <a:rPr lang="en-US" sz="3200" b="1" dirty="0"/>
              <a:t> </a:t>
            </a:r>
            <a:r>
              <a:rPr lang="en-US" sz="3200" b="1" dirty="0" err="1"/>
              <a:t>của</a:t>
            </a:r>
            <a:r>
              <a:rPr lang="en-US" sz="3200" b="1" dirty="0"/>
              <a:t> WHO 2021</a:t>
            </a:r>
            <a:endParaRPr lang="vi-VN" sz="3200" b="1" dirty="0"/>
          </a:p>
        </p:txBody>
      </p:sp>
      <p:pic>
        <p:nvPicPr>
          <p:cNvPr id="6" name="Picture 5">
            <a:extLst>
              <a:ext uri="{FF2B5EF4-FFF2-40B4-BE49-F238E27FC236}">
                <a16:creationId xmlns:a16="http://schemas.microsoft.com/office/drawing/2014/main" id="{75DCAF84-5CFA-43E1-819C-A245E46401FF}"/>
              </a:ext>
            </a:extLst>
          </p:cNvPr>
          <p:cNvPicPr>
            <a:picLocks noChangeAspect="1"/>
          </p:cNvPicPr>
          <p:nvPr/>
        </p:nvPicPr>
        <p:blipFill rotWithShape="1">
          <a:blip r:embed="rId2"/>
          <a:srcRect l="31641" t="17778" r="32969" b="5407"/>
          <a:stretch/>
        </p:blipFill>
        <p:spPr>
          <a:xfrm>
            <a:off x="1176930" y="1714796"/>
            <a:ext cx="3447958" cy="4209622"/>
          </a:xfrm>
          <a:prstGeom prst="rect">
            <a:avLst/>
          </a:prstGeom>
        </p:spPr>
      </p:pic>
      <p:pic>
        <p:nvPicPr>
          <p:cNvPr id="7" name="Picture 6">
            <a:extLst>
              <a:ext uri="{FF2B5EF4-FFF2-40B4-BE49-F238E27FC236}">
                <a16:creationId xmlns:a16="http://schemas.microsoft.com/office/drawing/2014/main" id="{D45C2F30-58A3-49CA-A530-B080A4D46463}"/>
              </a:ext>
            </a:extLst>
          </p:cNvPr>
          <p:cNvPicPr>
            <a:picLocks noChangeAspect="1"/>
          </p:cNvPicPr>
          <p:nvPr/>
        </p:nvPicPr>
        <p:blipFill rotWithShape="1">
          <a:blip r:embed="rId3"/>
          <a:srcRect l="31485" t="17625" r="32656" b="6560"/>
          <a:stretch/>
        </p:blipFill>
        <p:spPr>
          <a:xfrm>
            <a:off x="5820098" y="1483567"/>
            <a:ext cx="4572000" cy="5159314"/>
          </a:xfrm>
          <a:prstGeom prst="rect">
            <a:avLst/>
          </a:prstGeom>
          <a:ln>
            <a:solidFill>
              <a:srgbClr val="4473C5"/>
            </a:solidFill>
          </a:ln>
        </p:spPr>
      </p:pic>
      <p:sp>
        <p:nvSpPr>
          <p:cNvPr id="8" name="TextBox 7">
            <a:extLst>
              <a:ext uri="{FF2B5EF4-FFF2-40B4-BE49-F238E27FC236}">
                <a16:creationId xmlns:a16="http://schemas.microsoft.com/office/drawing/2014/main" id="{8C0EADC2-C24F-4F12-AC43-48A5C1674C00}"/>
              </a:ext>
            </a:extLst>
          </p:cNvPr>
          <p:cNvSpPr txBox="1"/>
          <p:nvPr/>
        </p:nvSpPr>
        <p:spPr>
          <a:xfrm>
            <a:off x="8772524" y="6640285"/>
            <a:ext cx="3295651" cy="266700"/>
          </a:xfrm>
          <a:prstGeom prst="rect">
            <a:avLst/>
          </a:prstGeom>
          <a:noFill/>
        </p:spPr>
        <p:txBody>
          <a:bodyPr wrap="square" lIns="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lumMod val="50000"/>
                    <a:lumOff val="50000"/>
                  </a:srgbClr>
                </a:solidFill>
                <a:effectLst/>
                <a:uLnTx/>
                <a:uFillTx/>
                <a:latin typeface="Arial Nova" panose="020B0504020202020204" pitchFamily="34" charset="0"/>
                <a:ea typeface="+mn-ea"/>
                <a:cs typeface="+mn-cs"/>
              </a:rPr>
              <a:t>WHO Model List of Essential Medicines – 22nd List (2021) </a:t>
            </a:r>
            <a:endParaRPr kumimoji="0" lang="en-US" sz="1000" b="0" i="0" u="none" strike="noStrike" kern="1200" cap="none" spc="0" normalizeH="0" baseline="0" noProof="0" dirty="0">
              <a:ln>
                <a:noFill/>
              </a:ln>
              <a:solidFill>
                <a:srgbClr val="000000">
                  <a:lumMod val="50000"/>
                  <a:lumOff val="50000"/>
                </a:srgbClr>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8355FECC-8BA5-4CD9-B3C7-2E774F5D21C6}"/>
              </a:ext>
            </a:extLst>
          </p:cNvPr>
          <p:cNvGrpSpPr/>
          <p:nvPr/>
        </p:nvGrpSpPr>
        <p:grpSpPr>
          <a:xfrm>
            <a:off x="5181600" y="3991631"/>
            <a:ext cx="6038850" cy="752475"/>
            <a:chOff x="1790607" y="4043982"/>
            <a:chExt cx="8610786" cy="752475"/>
          </a:xfrm>
        </p:grpSpPr>
        <p:pic>
          <p:nvPicPr>
            <p:cNvPr id="10" name="Picture 9">
              <a:extLst>
                <a:ext uri="{FF2B5EF4-FFF2-40B4-BE49-F238E27FC236}">
                  <a16:creationId xmlns:a16="http://schemas.microsoft.com/office/drawing/2014/main" id="{3ED23718-955A-4681-88FE-72B864BBC62B}"/>
                </a:ext>
              </a:extLst>
            </p:cNvPr>
            <p:cNvPicPr>
              <a:picLocks noChangeAspect="1"/>
            </p:cNvPicPr>
            <p:nvPr/>
          </p:nvPicPr>
          <p:blipFill rotWithShape="1">
            <a:blip r:embed="rId3"/>
            <a:srcRect l="31485" t="51005" r="32656" b="43405"/>
            <a:stretch/>
          </p:blipFill>
          <p:spPr>
            <a:xfrm>
              <a:off x="1790607" y="4043982"/>
              <a:ext cx="8583070" cy="752475"/>
            </a:xfrm>
            <a:prstGeom prst="rect">
              <a:avLst/>
            </a:prstGeom>
          </p:spPr>
        </p:pic>
        <p:sp>
          <p:nvSpPr>
            <p:cNvPr id="11" name="Rectangle 10">
              <a:extLst>
                <a:ext uri="{FF2B5EF4-FFF2-40B4-BE49-F238E27FC236}">
                  <a16:creationId xmlns:a16="http://schemas.microsoft.com/office/drawing/2014/main" id="{1163A103-59F5-48FC-AB06-0C352762CFEA}"/>
                </a:ext>
              </a:extLst>
            </p:cNvPr>
            <p:cNvSpPr/>
            <p:nvPr/>
          </p:nvSpPr>
          <p:spPr>
            <a:xfrm>
              <a:off x="6286500" y="4219575"/>
              <a:ext cx="1724025" cy="171449"/>
            </a:xfrm>
            <a:prstGeom prst="rect">
              <a:avLst/>
            </a:prstGeom>
            <a:noFill/>
            <a:ln w="19050" cap="flat" cmpd="sng" algn="ctr">
              <a:solidFill>
                <a:srgbClr val="FF0000"/>
              </a:solidFill>
              <a:prstDash val="solid"/>
              <a:miter lim="800000"/>
            </a:ln>
            <a:effectLst/>
          </p:spPr>
          <p:txBody>
            <a:bodyPr rtlCol="0" anchor="ct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latin typeface="Calibri"/>
                <a:ea typeface="+mn-ea"/>
                <a:cs typeface="+mn-cs"/>
              </a:endParaRPr>
            </a:p>
          </p:txBody>
        </p:sp>
        <p:sp>
          <p:nvSpPr>
            <p:cNvPr id="12" name="Rectangle: Rounded Corners 11">
              <a:extLst>
                <a:ext uri="{FF2B5EF4-FFF2-40B4-BE49-F238E27FC236}">
                  <a16:creationId xmlns:a16="http://schemas.microsoft.com/office/drawing/2014/main" id="{BB8C488A-C635-4567-A96F-E44F8F350827}"/>
                </a:ext>
              </a:extLst>
            </p:cNvPr>
            <p:cNvSpPr/>
            <p:nvPr/>
          </p:nvSpPr>
          <p:spPr>
            <a:xfrm>
              <a:off x="1790607" y="4043982"/>
              <a:ext cx="8610786" cy="752475"/>
            </a:xfrm>
            <a:prstGeom prst="roundRect">
              <a:avLst/>
            </a:prstGeom>
            <a:noFill/>
            <a:ln w="28575" cap="flat" cmpd="sng" algn="ctr">
              <a:solidFill>
                <a:srgbClr val="00B050"/>
              </a:solidFill>
              <a:prstDash val="solid"/>
              <a:miter lim="800000"/>
            </a:ln>
            <a:effectLst/>
          </p:spPr>
          <p:txBody>
            <a:bodyPr rtlCol="0" anchor="ctr"/>
            <a:lstStyle/>
            <a:p>
              <a:pPr marL="0" marR="0" lvl="0" indent="0" algn="ctr" defTabSz="914400" rtl="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latin typeface="Calibri"/>
                <a:ea typeface="+mn-ea"/>
                <a:cs typeface="+mn-cs"/>
              </a:endParaRPr>
            </a:p>
          </p:txBody>
        </p:sp>
      </p:grpSp>
      <p:sp>
        <p:nvSpPr>
          <p:cNvPr id="13" name="Rectangle 12">
            <a:extLst>
              <a:ext uri="{FF2B5EF4-FFF2-40B4-BE49-F238E27FC236}">
                <a16:creationId xmlns:a16="http://schemas.microsoft.com/office/drawing/2014/main" id="{4685EB2B-8058-4083-8104-D46081A2FF8D}"/>
              </a:ext>
            </a:extLst>
          </p:cNvPr>
          <p:cNvSpPr/>
          <p:nvPr/>
        </p:nvSpPr>
        <p:spPr>
          <a:xfrm>
            <a:off x="8210518" y="3818906"/>
            <a:ext cx="1724025" cy="144362"/>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300"/>
              </a:spcBef>
              <a:spcAft>
                <a:spcPts val="0"/>
              </a:spcAft>
              <a:buClrTx/>
              <a:buSzTx/>
              <a:buFontTx/>
              <a:buNone/>
              <a:tabLst/>
              <a:defRPr/>
            </a:pPr>
            <a:endParaRPr kumimoji="0" lang="en-US" sz="1800" b="0" i="0" u="none" strike="noStrike" kern="1200" cap="none" spc="0" normalizeH="0" baseline="0" noProof="0" err="1">
              <a:ln>
                <a:noFill/>
              </a:ln>
              <a:solidFill>
                <a:srgbClr val="1F497D"/>
              </a:solidFill>
              <a:effectLst/>
              <a:uLnTx/>
              <a:uFillTx/>
              <a:latin typeface="Arial"/>
              <a:ea typeface="+mn-ea"/>
              <a:cs typeface="+mn-cs"/>
            </a:endParaRPr>
          </a:p>
        </p:txBody>
      </p:sp>
    </p:spTree>
    <p:extLst>
      <p:ext uri="{BB962C8B-B14F-4D97-AF65-F5344CB8AC3E}">
        <p14:creationId xmlns:p14="http://schemas.microsoft.com/office/powerpoint/2010/main" val="2081308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869407" y="104775"/>
            <a:ext cx="6453186" cy="1128713"/>
          </a:xfrm>
          <a:prstGeom prst="rect">
            <a:avLst/>
          </a:prstGeom>
        </p:spPr>
      </p:pic>
      <p:pic>
        <p:nvPicPr>
          <p:cNvPr id="6" name="Picture 5"/>
          <p:cNvPicPr>
            <a:picLocks noChangeAspect="1"/>
          </p:cNvPicPr>
          <p:nvPr/>
        </p:nvPicPr>
        <p:blipFill>
          <a:blip r:embed="rId4"/>
          <a:stretch>
            <a:fillRect/>
          </a:stretch>
        </p:blipFill>
        <p:spPr>
          <a:xfrm>
            <a:off x="2615179" y="2482178"/>
            <a:ext cx="3199763" cy="2516447"/>
          </a:xfrm>
          <a:prstGeom prst="rect">
            <a:avLst/>
          </a:prstGeom>
          <a:ln>
            <a:noFill/>
          </a:ln>
          <a:effectLst>
            <a:outerShdw blurRad="292100" dist="139700" dir="2700000" algn="tl" rotWithShape="0">
              <a:srgbClr val="333333">
                <a:alpha val="65000"/>
              </a:srgbClr>
            </a:outerShdw>
          </a:effectLst>
        </p:spPr>
      </p:pic>
      <p:sp>
        <p:nvSpPr>
          <p:cNvPr id="9" name="TextBox 8"/>
          <p:cNvSpPr txBox="1"/>
          <p:nvPr/>
        </p:nvSpPr>
        <p:spPr>
          <a:xfrm>
            <a:off x="8932546" y="6627168"/>
            <a:ext cx="3255264" cy="230832"/>
          </a:xfrm>
          <a:prstGeom prst="rect">
            <a:avLst/>
          </a:prstGeom>
          <a:noFill/>
        </p:spPr>
        <p:txBody>
          <a:bodyPr wrap="square" rtlCol="0">
            <a:spAutoFit/>
          </a:bodyPr>
          <a:lstStyle/>
          <a:p>
            <a:r>
              <a:rPr lang="en-US" sz="900" dirty="0">
                <a:solidFill>
                  <a:schemeClr val="bg1">
                    <a:lumMod val="65000"/>
                  </a:schemeClr>
                </a:solidFill>
                <a:latin typeface="+mj-lt"/>
                <a:ea typeface="Tahoma" panose="020B0604030504040204" pitchFamily="34" charset="0"/>
                <a:cs typeface="Tahoma" panose="020B0604030504040204" pitchFamily="34" charset="0"/>
              </a:rPr>
              <a:t>Israel E., et al. N </a:t>
            </a:r>
            <a:r>
              <a:rPr lang="en-US" sz="900" dirty="0" err="1">
                <a:solidFill>
                  <a:schemeClr val="bg1">
                    <a:lumMod val="65000"/>
                  </a:schemeClr>
                </a:solidFill>
                <a:latin typeface="+mj-lt"/>
                <a:ea typeface="Tahoma" panose="020B0604030504040204" pitchFamily="34" charset="0"/>
                <a:cs typeface="Tahoma" panose="020B0604030504040204" pitchFamily="34" charset="0"/>
              </a:rPr>
              <a:t>Engl</a:t>
            </a:r>
            <a:r>
              <a:rPr lang="en-US" sz="900" dirty="0">
                <a:solidFill>
                  <a:schemeClr val="bg1">
                    <a:lumMod val="65000"/>
                  </a:schemeClr>
                </a:solidFill>
                <a:latin typeface="+mj-lt"/>
                <a:ea typeface="Tahoma" panose="020B0604030504040204" pitchFamily="34" charset="0"/>
                <a:cs typeface="Tahoma" panose="020B0604030504040204" pitchFamily="34" charset="0"/>
              </a:rPr>
              <a:t> J Med. 2017 Sep 7;377(10):965-976.</a:t>
            </a:r>
            <a:endParaRPr lang="vi-VN" sz="900" dirty="0">
              <a:solidFill>
                <a:schemeClr val="bg1">
                  <a:lumMod val="65000"/>
                </a:schemeClr>
              </a:solidFill>
              <a:latin typeface="+mj-lt"/>
              <a:ea typeface="Tahoma" panose="020B0604030504040204" pitchFamily="34" charset="0"/>
              <a:cs typeface="Tahoma" panose="020B0604030504040204" pitchFamily="34" charset="0"/>
            </a:endParaRPr>
          </a:p>
        </p:txBody>
      </p:sp>
      <p:sp>
        <p:nvSpPr>
          <p:cNvPr id="2" name="Striped Right Arrow 1"/>
          <p:cNvSpPr/>
          <p:nvPr/>
        </p:nvSpPr>
        <p:spPr>
          <a:xfrm>
            <a:off x="5945387" y="3506881"/>
            <a:ext cx="737875" cy="645458"/>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sp>
        <p:nvSpPr>
          <p:cNvPr id="3" name="Rectangle 2">
            <a:extLst>
              <a:ext uri="{FF2B5EF4-FFF2-40B4-BE49-F238E27FC236}">
                <a16:creationId xmlns:a16="http://schemas.microsoft.com/office/drawing/2014/main" id="{B0E31E74-0DE0-4F53-8708-506A6532514F}"/>
              </a:ext>
            </a:extLst>
          </p:cNvPr>
          <p:cNvSpPr/>
          <p:nvPr/>
        </p:nvSpPr>
        <p:spPr>
          <a:xfrm>
            <a:off x="6762749" y="2482178"/>
            <a:ext cx="3686175" cy="2516447"/>
          </a:xfrm>
          <a:prstGeom prst="rect">
            <a:avLst/>
          </a:prstGeom>
          <a:gradFill flip="none" rotWithShape="1">
            <a:gsLst>
              <a:gs pos="0">
                <a:srgbClr val="8CDAE4">
                  <a:tint val="66000"/>
                  <a:satMod val="160000"/>
                </a:srgbClr>
              </a:gs>
              <a:gs pos="50000">
                <a:srgbClr val="8CDAE4">
                  <a:tint val="44500"/>
                  <a:satMod val="160000"/>
                </a:srgbClr>
              </a:gs>
              <a:gs pos="100000">
                <a:srgbClr val="8CDAE4">
                  <a:tint val="23500"/>
                  <a:satMod val="160000"/>
                </a:srgbClr>
              </a:gs>
            </a:gsLst>
            <a:lin ang="0" scaled="1"/>
            <a:tileRect/>
          </a:gra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b="1" dirty="0" err="1">
                <a:solidFill>
                  <a:srgbClr val="002060"/>
                </a:solidFill>
                <a:latin typeface="+mj-lt"/>
                <a:ea typeface="Tahoma" panose="020B0604030504040204" pitchFamily="34" charset="0"/>
                <a:cs typeface="Tahoma" panose="020B0604030504040204" pitchFamily="34" charset="0"/>
              </a:rPr>
              <a:t>Trong</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điều</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trị</a:t>
            </a:r>
            <a:r>
              <a:rPr lang="en-US" sz="1800" b="1" dirty="0">
                <a:solidFill>
                  <a:srgbClr val="002060"/>
                </a:solidFill>
                <a:latin typeface="+mj-lt"/>
                <a:ea typeface="Tahoma" panose="020B0604030504040204" pitchFamily="34" charset="0"/>
                <a:cs typeface="Tahoma" panose="020B0604030504040204" pitchFamily="34" charset="0"/>
              </a:rPr>
              <a:t> hen </a:t>
            </a:r>
            <a:r>
              <a:rPr lang="en-US" sz="1800" b="1" dirty="0" err="1">
                <a:solidFill>
                  <a:srgbClr val="002060"/>
                </a:solidFill>
                <a:latin typeface="+mj-lt"/>
                <a:ea typeface="Tahoma" panose="020B0604030504040204" pitchFamily="34" charset="0"/>
                <a:cs typeface="Tahoma" panose="020B0604030504040204" pitchFamily="34" charset="0"/>
              </a:rPr>
              <a:t>khó</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trị</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trước</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khi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cân</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nhắc</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phối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hợp</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điều</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trị</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sinh</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học</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cần</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tối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ưu</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hoá</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kiểm</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soát</a:t>
            </a:r>
            <a:r>
              <a:rPr lang="en-US" sz="1800" b="1" dirty="0">
                <a:solidFill>
                  <a:srgbClr val="002060"/>
                </a:solidFill>
                <a:latin typeface="+mj-lt"/>
                <a:ea typeface="Tahoma" panose="020B0604030504040204" pitchFamily="34" charset="0"/>
                <a:cs typeface="Tahoma" panose="020B0604030504040204" pitchFamily="34" charset="0"/>
              </a:rPr>
              <a:t> hen </a:t>
            </a:r>
            <a:r>
              <a:rPr lang="en-US" sz="1800" b="1" dirty="0" err="1">
                <a:solidFill>
                  <a:srgbClr val="002060"/>
                </a:solidFill>
                <a:latin typeface="+mj-lt"/>
                <a:ea typeface="Tahoma" panose="020B0604030504040204" pitchFamily="34" charset="0"/>
                <a:cs typeface="Tahoma" panose="020B0604030504040204" pitchFamily="34" charset="0"/>
              </a:rPr>
              <a:t>với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phối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hợp</a:t>
            </a:r>
            <a:r>
              <a:rPr lang="en-US" sz="1800" b="1" dirty="0">
                <a:solidFill>
                  <a:srgbClr val="002060"/>
                </a:solidFill>
                <a:latin typeface="+mj-lt"/>
                <a:ea typeface="Tahoma" panose="020B0604030504040204" pitchFamily="34" charset="0"/>
                <a:cs typeface="Tahoma" panose="020B0604030504040204" pitchFamily="34" charset="0"/>
              </a:rPr>
              <a:t> thêm </a:t>
            </a:r>
            <a:r>
              <a:rPr lang="en-US" b="1" dirty="0">
                <a:solidFill>
                  <a:srgbClr val="002060"/>
                </a:solidFill>
                <a:latin typeface="+mj-lt"/>
                <a:ea typeface="Tahoma" panose="020B0604030504040204" pitchFamily="34" charset="0"/>
                <a:cs typeface="Tahoma" panose="020B0604030504040204" pitchFamily="34" charset="0"/>
              </a:rPr>
              <a:t>T</a:t>
            </a:r>
            <a:r>
              <a:rPr lang="en-US" sz="1800" b="1" dirty="0">
                <a:solidFill>
                  <a:srgbClr val="002060"/>
                </a:solidFill>
                <a:latin typeface="+mj-lt"/>
                <a:ea typeface="Tahoma" panose="020B0604030504040204" pitchFamily="34" charset="0"/>
                <a:cs typeface="Tahoma" panose="020B0604030504040204" pitchFamily="34" charset="0"/>
              </a:rPr>
              <a:t>iotropium </a:t>
            </a:r>
            <a:r>
              <a:rPr lang="en-US" sz="1800" b="1" dirty="0" err="1">
                <a:solidFill>
                  <a:srgbClr val="002060"/>
                </a:solidFill>
                <a:latin typeface="+mj-lt"/>
                <a:ea typeface="Tahoma" panose="020B0604030504040204" pitchFamily="34" charset="0"/>
                <a:cs typeface="Tahoma" panose="020B0604030504040204" pitchFamily="34" charset="0"/>
              </a:rPr>
              <a:t>nhờ</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khả</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năng</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cải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thiện</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chức</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năng</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phổi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và</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kéo</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dài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thời</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gian</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đến</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đợt</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cấp</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đầu</a:t>
            </a:r>
            <a:r>
              <a:rPr lang="en-US" sz="1800" b="1" dirty="0">
                <a:solidFill>
                  <a:srgbClr val="002060"/>
                </a:solidFill>
                <a:latin typeface="+mj-lt"/>
                <a:ea typeface="Tahoma" panose="020B0604030504040204" pitchFamily="34" charset="0"/>
                <a:cs typeface="Tahoma" panose="020B0604030504040204" pitchFamily="34" charset="0"/>
              </a:rPr>
              <a:t> </a:t>
            </a:r>
            <a:r>
              <a:rPr lang="en-US" sz="1800" b="1" dirty="0" err="1">
                <a:solidFill>
                  <a:srgbClr val="002060"/>
                </a:solidFill>
                <a:latin typeface="+mj-lt"/>
                <a:ea typeface="Tahoma" panose="020B0604030504040204" pitchFamily="34" charset="0"/>
                <a:cs typeface="Tahoma" panose="020B0604030504040204" pitchFamily="34" charset="0"/>
              </a:rPr>
              <a:t>tiên</a:t>
            </a:r>
            <a:r>
              <a:rPr lang="en-US" sz="1800" b="1" dirty="0">
                <a:solidFill>
                  <a:srgbClr val="002060"/>
                </a:solidFill>
                <a:latin typeface="+mj-lt"/>
                <a:ea typeface="Tahoma" panose="020B0604030504040204" pitchFamily="34" charset="0"/>
                <a:cs typeface="Tahoma" panose="020B0604030504040204" pitchFamily="34" charset="0"/>
              </a:rPr>
              <a:t>.</a:t>
            </a:r>
            <a:endParaRPr lang="vi-VN" sz="1800" b="1" dirty="0">
              <a:solidFill>
                <a:srgbClr val="002060"/>
              </a:solidFill>
              <a:latin typeface="+mj-lt"/>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429428494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C4BB305-55CE-4CE9-AF99-F18715159C9B}"/>
              </a:ext>
            </a:extLst>
          </p:cNvPr>
          <p:cNvSpPr>
            <a:spLocks noGrp="1"/>
          </p:cNvSpPr>
          <p:nvPr>
            <p:ph type="title"/>
          </p:nvPr>
        </p:nvSpPr>
        <p:spPr>
          <a:xfrm>
            <a:off x="469776" y="389869"/>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vi-VN" sz="3200" b="1" dirty="0"/>
          </a:p>
        </p:txBody>
      </p:sp>
      <p:sp>
        <p:nvSpPr>
          <p:cNvPr id="6" name="Rectangle 5">
            <a:extLst>
              <a:ext uri="{FF2B5EF4-FFF2-40B4-BE49-F238E27FC236}">
                <a16:creationId xmlns:a16="http://schemas.microsoft.com/office/drawing/2014/main" id="{4DBC95A7-9A2B-4B89-88CA-F513C71F83D2}"/>
              </a:ext>
            </a:extLst>
          </p:cNvPr>
          <p:cNvSpPr/>
          <p:nvPr/>
        </p:nvSpPr>
        <p:spPr>
          <a:xfrm>
            <a:off x="1947266" y="1977159"/>
            <a:ext cx="9196087" cy="870283"/>
          </a:xfrm>
          <a:prstGeom prst="rect">
            <a:avLst/>
          </a:prstGeom>
          <a:solidFill>
            <a:srgbClr val="565874">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7" name="Rectangle 6">
            <a:extLst>
              <a:ext uri="{FF2B5EF4-FFF2-40B4-BE49-F238E27FC236}">
                <a16:creationId xmlns:a16="http://schemas.microsoft.com/office/drawing/2014/main" id="{496AAD7A-7C50-4D6F-AC8D-9597F9D2D3FB}"/>
              </a:ext>
            </a:extLst>
          </p:cNvPr>
          <p:cNvSpPr/>
          <p:nvPr/>
        </p:nvSpPr>
        <p:spPr>
          <a:xfrm>
            <a:off x="1947266" y="2974346"/>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8" name="Rectangle 7">
            <a:extLst>
              <a:ext uri="{FF2B5EF4-FFF2-40B4-BE49-F238E27FC236}">
                <a16:creationId xmlns:a16="http://schemas.microsoft.com/office/drawing/2014/main" id="{8044834A-C6D2-46C7-A015-D3DAB34564D9}"/>
              </a:ext>
            </a:extLst>
          </p:cNvPr>
          <p:cNvSpPr/>
          <p:nvPr/>
        </p:nvSpPr>
        <p:spPr>
          <a:xfrm>
            <a:off x="1947266" y="3971533"/>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9" name="Rectangle 8">
            <a:extLst>
              <a:ext uri="{FF2B5EF4-FFF2-40B4-BE49-F238E27FC236}">
                <a16:creationId xmlns:a16="http://schemas.microsoft.com/office/drawing/2014/main" id="{423C40DD-FD27-434A-93E5-C315FF57BF19}"/>
              </a:ext>
            </a:extLst>
          </p:cNvPr>
          <p:cNvSpPr/>
          <p:nvPr/>
        </p:nvSpPr>
        <p:spPr>
          <a:xfrm>
            <a:off x="1947266" y="4968721"/>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10" name="TextBox 9">
            <a:extLst>
              <a:ext uri="{FF2B5EF4-FFF2-40B4-BE49-F238E27FC236}">
                <a16:creationId xmlns:a16="http://schemas.microsoft.com/office/drawing/2014/main" id="{70548964-F72C-4398-BFC5-D31CD8C9A308}"/>
              </a:ext>
            </a:extLst>
          </p:cNvPr>
          <p:cNvSpPr txBox="1"/>
          <p:nvPr/>
        </p:nvSpPr>
        <p:spPr>
          <a:xfrm>
            <a:off x="1355880" y="218828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1" name="TextBox 10">
            <a:extLst>
              <a:ext uri="{FF2B5EF4-FFF2-40B4-BE49-F238E27FC236}">
                <a16:creationId xmlns:a16="http://schemas.microsoft.com/office/drawing/2014/main" id="{A7BA499B-A404-4F3B-9540-1BF2A485051A}"/>
              </a:ext>
            </a:extLst>
          </p:cNvPr>
          <p:cNvSpPr txBox="1"/>
          <p:nvPr/>
        </p:nvSpPr>
        <p:spPr>
          <a:xfrm>
            <a:off x="1355880" y="317550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2" name="TextBox 11">
            <a:extLst>
              <a:ext uri="{FF2B5EF4-FFF2-40B4-BE49-F238E27FC236}">
                <a16:creationId xmlns:a16="http://schemas.microsoft.com/office/drawing/2014/main" id="{2AA8E5C6-0964-4DAA-AFE4-B6D8AF0C6F7B}"/>
              </a:ext>
            </a:extLst>
          </p:cNvPr>
          <p:cNvSpPr txBox="1"/>
          <p:nvPr/>
        </p:nvSpPr>
        <p:spPr>
          <a:xfrm>
            <a:off x="1355880" y="416272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3" name="TextBox 12">
            <a:extLst>
              <a:ext uri="{FF2B5EF4-FFF2-40B4-BE49-F238E27FC236}">
                <a16:creationId xmlns:a16="http://schemas.microsoft.com/office/drawing/2014/main" id="{780EED31-3C8C-4C36-912F-9C1B9841E5E9}"/>
              </a:ext>
            </a:extLst>
          </p:cNvPr>
          <p:cNvSpPr txBox="1"/>
          <p:nvPr/>
        </p:nvSpPr>
        <p:spPr>
          <a:xfrm>
            <a:off x="1355880" y="5149947"/>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grpSp>
        <p:nvGrpSpPr>
          <p:cNvPr id="14" name="Group 13">
            <a:extLst>
              <a:ext uri="{FF2B5EF4-FFF2-40B4-BE49-F238E27FC236}">
                <a16:creationId xmlns:a16="http://schemas.microsoft.com/office/drawing/2014/main" id="{98DF20A3-241D-4D7C-9F5C-657AA6FB1F36}"/>
              </a:ext>
            </a:extLst>
          </p:cNvPr>
          <p:cNvGrpSpPr/>
          <p:nvPr/>
        </p:nvGrpSpPr>
        <p:grpSpPr>
          <a:xfrm>
            <a:off x="966612" y="1821557"/>
            <a:ext cx="1188052" cy="1214673"/>
            <a:chOff x="1779602" y="1104706"/>
            <a:chExt cx="1188052" cy="1214673"/>
          </a:xfrm>
          <a:solidFill>
            <a:srgbClr val="565874"/>
          </a:solidFill>
        </p:grpSpPr>
        <p:sp>
          <p:nvSpPr>
            <p:cNvPr id="15" name="Block Arc 14">
              <a:extLst>
                <a:ext uri="{FF2B5EF4-FFF2-40B4-BE49-F238E27FC236}">
                  <a16:creationId xmlns:a16="http://schemas.microsoft.com/office/drawing/2014/main" id="{2D3A8263-861B-46BE-BA61-0E56114264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6" name="Right Triangle 15">
              <a:extLst>
                <a:ext uri="{FF2B5EF4-FFF2-40B4-BE49-F238E27FC236}">
                  <a16:creationId xmlns:a16="http://schemas.microsoft.com/office/drawing/2014/main" id="{BEC4C9C8-CB80-46DF-A252-1764DDF8D1C6}"/>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7" name="Group 16">
            <a:extLst>
              <a:ext uri="{FF2B5EF4-FFF2-40B4-BE49-F238E27FC236}">
                <a16:creationId xmlns:a16="http://schemas.microsoft.com/office/drawing/2014/main" id="{30017191-A946-443F-B38F-1249922116EB}"/>
              </a:ext>
            </a:extLst>
          </p:cNvPr>
          <p:cNvGrpSpPr/>
          <p:nvPr/>
        </p:nvGrpSpPr>
        <p:grpSpPr>
          <a:xfrm>
            <a:off x="966612" y="2803569"/>
            <a:ext cx="1188052" cy="1214673"/>
            <a:chOff x="1779602" y="1104706"/>
            <a:chExt cx="1188052" cy="1214673"/>
          </a:xfrm>
          <a:solidFill>
            <a:srgbClr val="1C82FF"/>
          </a:solidFill>
        </p:grpSpPr>
        <p:sp>
          <p:nvSpPr>
            <p:cNvPr id="18" name="Block Arc 17">
              <a:extLst>
                <a:ext uri="{FF2B5EF4-FFF2-40B4-BE49-F238E27FC236}">
                  <a16:creationId xmlns:a16="http://schemas.microsoft.com/office/drawing/2014/main" id="{DDC422FB-BD4F-4A4D-92B9-B4B3B2564AB3}"/>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9" name="Right Triangle 18">
              <a:extLst>
                <a:ext uri="{FF2B5EF4-FFF2-40B4-BE49-F238E27FC236}">
                  <a16:creationId xmlns:a16="http://schemas.microsoft.com/office/drawing/2014/main" id="{6999C902-7F5B-4CE4-BE24-AC0A1EEEB9B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0" name="Group 19">
            <a:extLst>
              <a:ext uri="{FF2B5EF4-FFF2-40B4-BE49-F238E27FC236}">
                <a16:creationId xmlns:a16="http://schemas.microsoft.com/office/drawing/2014/main" id="{CF6371E5-8EA5-472A-B287-4063ADACC0C5}"/>
              </a:ext>
            </a:extLst>
          </p:cNvPr>
          <p:cNvGrpSpPr/>
          <p:nvPr/>
        </p:nvGrpSpPr>
        <p:grpSpPr>
          <a:xfrm>
            <a:off x="966612" y="3785581"/>
            <a:ext cx="1188052" cy="1214673"/>
            <a:chOff x="1779602" y="1104706"/>
            <a:chExt cx="1188052" cy="1214673"/>
          </a:xfrm>
          <a:solidFill>
            <a:srgbClr val="1ED0A6"/>
          </a:solidFill>
        </p:grpSpPr>
        <p:sp>
          <p:nvSpPr>
            <p:cNvPr id="21" name="Block Arc 20">
              <a:extLst>
                <a:ext uri="{FF2B5EF4-FFF2-40B4-BE49-F238E27FC236}">
                  <a16:creationId xmlns:a16="http://schemas.microsoft.com/office/drawing/2014/main" id="{63AD49AA-7075-41A6-8451-4B6F7EA650A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2" name="Right Triangle 21">
              <a:extLst>
                <a:ext uri="{FF2B5EF4-FFF2-40B4-BE49-F238E27FC236}">
                  <a16:creationId xmlns:a16="http://schemas.microsoft.com/office/drawing/2014/main" id="{3EF9F0A4-5F81-416D-B02E-399D54E37F3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3" name="Group 22">
            <a:extLst>
              <a:ext uri="{FF2B5EF4-FFF2-40B4-BE49-F238E27FC236}">
                <a16:creationId xmlns:a16="http://schemas.microsoft.com/office/drawing/2014/main" id="{5B036D5E-C0CA-4C81-8B05-BE1B189FCCA3}"/>
              </a:ext>
            </a:extLst>
          </p:cNvPr>
          <p:cNvGrpSpPr/>
          <p:nvPr/>
        </p:nvGrpSpPr>
        <p:grpSpPr>
          <a:xfrm>
            <a:off x="966612" y="4767593"/>
            <a:ext cx="1188052" cy="1214673"/>
            <a:chOff x="1779602" y="1104706"/>
            <a:chExt cx="1188052" cy="1214673"/>
          </a:xfrm>
          <a:solidFill>
            <a:srgbClr val="00BDFB"/>
          </a:solidFill>
        </p:grpSpPr>
        <p:sp>
          <p:nvSpPr>
            <p:cNvPr id="24" name="Block Arc 23">
              <a:extLst>
                <a:ext uri="{FF2B5EF4-FFF2-40B4-BE49-F238E27FC236}">
                  <a16:creationId xmlns:a16="http://schemas.microsoft.com/office/drawing/2014/main" id="{8E00E7FC-864C-44AC-9F31-A8BB0F03D5BF}"/>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5" name="Right Triangle 24">
              <a:extLst>
                <a:ext uri="{FF2B5EF4-FFF2-40B4-BE49-F238E27FC236}">
                  <a16:creationId xmlns:a16="http://schemas.microsoft.com/office/drawing/2014/main" id="{656261B6-E8A3-4B75-BA33-ED452D5F8B45}"/>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27" name="TextBox 26">
            <a:extLst>
              <a:ext uri="{FF2B5EF4-FFF2-40B4-BE49-F238E27FC236}">
                <a16:creationId xmlns:a16="http://schemas.microsoft.com/office/drawing/2014/main" id="{B9C9FF9D-0105-4A9D-A109-4B034F12BA8B}"/>
              </a:ext>
            </a:extLst>
          </p:cNvPr>
          <p:cNvSpPr txBox="1"/>
          <p:nvPr/>
        </p:nvSpPr>
        <p:spPr>
          <a:xfrm>
            <a:off x="2452954" y="2225823"/>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Tổng</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quan</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về</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hen</a:t>
            </a:r>
          </a:p>
        </p:txBody>
      </p:sp>
      <p:grpSp>
        <p:nvGrpSpPr>
          <p:cNvPr id="35" name="Group 34">
            <a:extLst>
              <a:ext uri="{FF2B5EF4-FFF2-40B4-BE49-F238E27FC236}">
                <a16:creationId xmlns:a16="http://schemas.microsoft.com/office/drawing/2014/main" id="{C20A8494-318B-43E5-A3D3-9CCD1ECA2F0B}"/>
              </a:ext>
            </a:extLst>
          </p:cNvPr>
          <p:cNvGrpSpPr/>
          <p:nvPr/>
        </p:nvGrpSpPr>
        <p:grpSpPr>
          <a:xfrm>
            <a:off x="7264958" y="1898939"/>
            <a:ext cx="4003676" cy="475860"/>
            <a:chOff x="1487532" y="2017033"/>
            <a:chExt cx="2952328" cy="376914"/>
          </a:xfrm>
        </p:grpSpPr>
        <p:sp>
          <p:nvSpPr>
            <p:cNvPr id="36" name="Rectangle 9">
              <a:extLst>
                <a:ext uri="{FF2B5EF4-FFF2-40B4-BE49-F238E27FC236}">
                  <a16:creationId xmlns:a16="http://schemas.microsoft.com/office/drawing/2014/main" id="{081BCCD2-2DF8-4585-BC17-8DA7D2FADFA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565874">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7" name="Rectangle 6">
              <a:extLst>
                <a:ext uri="{FF2B5EF4-FFF2-40B4-BE49-F238E27FC236}">
                  <a16:creationId xmlns:a16="http://schemas.microsoft.com/office/drawing/2014/main" id="{4E95CF82-170D-454F-A64E-2B70AF67BFB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565874"/>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8" name="Group 37">
            <a:extLst>
              <a:ext uri="{FF2B5EF4-FFF2-40B4-BE49-F238E27FC236}">
                <a16:creationId xmlns:a16="http://schemas.microsoft.com/office/drawing/2014/main" id="{A00B4155-0A2B-4627-9C77-654562FA5EB5}"/>
              </a:ext>
            </a:extLst>
          </p:cNvPr>
          <p:cNvGrpSpPr/>
          <p:nvPr/>
        </p:nvGrpSpPr>
        <p:grpSpPr>
          <a:xfrm>
            <a:off x="7264958" y="2880951"/>
            <a:ext cx="4003676" cy="475860"/>
            <a:chOff x="1487532" y="2017033"/>
            <a:chExt cx="2952328" cy="376914"/>
          </a:xfrm>
        </p:grpSpPr>
        <p:sp>
          <p:nvSpPr>
            <p:cNvPr id="39" name="Rectangle 9">
              <a:extLst>
                <a:ext uri="{FF2B5EF4-FFF2-40B4-BE49-F238E27FC236}">
                  <a16:creationId xmlns:a16="http://schemas.microsoft.com/office/drawing/2014/main" id="{3FA3F046-A4B3-461A-9C5F-3713539318D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Rectangle 6">
              <a:extLst>
                <a:ext uri="{FF2B5EF4-FFF2-40B4-BE49-F238E27FC236}">
                  <a16:creationId xmlns:a16="http://schemas.microsoft.com/office/drawing/2014/main" id="{453992EB-6B24-4146-A254-1CC19BD2BF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1" name="Group 40">
            <a:extLst>
              <a:ext uri="{FF2B5EF4-FFF2-40B4-BE49-F238E27FC236}">
                <a16:creationId xmlns:a16="http://schemas.microsoft.com/office/drawing/2014/main" id="{5EE55283-42D8-41B2-921F-8D39A0EF36BC}"/>
              </a:ext>
            </a:extLst>
          </p:cNvPr>
          <p:cNvGrpSpPr/>
          <p:nvPr/>
        </p:nvGrpSpPr>
        <p:grpSpPr>
          <a:xfrm>
            <a:off x="7264958" y="3862963"/>
            <a:ext cx="4003676" cy="475860"/>
            <a:chOff x="1487532" y="2017033"/>
            <a:chExt cx="2952328" cy="376914"/>
          </a:xfrm>
        </p:grpSpPr>
        <p:sp>
          <p:nvSpPr>
            <p:cNvPr id="42" name="Rectangle 9">
              <a:extLst>
                <a:ext uri="{FF2B5EF4-FFF2-40B4-BE49-F238E27FC236}">
                  <a16:creationId xmlns:a16="http://schemas.microsoft.com/office/drawing/2014/main" id="{DFC2C06C-56A0-427F-A4D0-55BA8E0D582E}"/>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3" name="Rectangle 6">
              <a:extLst>
                <a:ext uri="{FF2B5EF4-FFF2-40B4-BE49-F238E27FC236}">
                  <a16:creationId xmlns:a16="http://schemas.microsoft.com/office/drawing/2014/main" id="{98886B0F-427D-4995-844A-13C4D585E362}"/>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4" name="Group 43">
            <a:extLst>
              <a:ext uri="{FF2B5EF4-FFF2-40B4-BE49-F238E27FC236}">
                <a16:creationId xmlns:a16="http://schemas.microsoft.com/office/drawing/2014/main" id="{DDC370CE-8C1D-42A1-A2E0-53590DFA370B}"/>
              </a:ext>
            </a:extLst>
          </p:cNvPr>
          <p:cNvGrpSpPr/>
          <p:nvPr/>
        </p:nvGrpSpPr>
        <p:grpSpPr>
          <a:xfrm>
            <a:off x="7264958" y="4844975"/>
            <a:ext cx="4003676" cy="475860"/>
            <a:chOff x="1487532" y="2017033"/>
            <a:chExt cx="2952328" cy="376914"/>
          </a:xfrm>
        </p:grpSpPr>
        <p:sp>
          <p:nvSpPr>
            <p:cNvPr id="45" name="Rectangle 9">
              <a:extLst>
                <a:ext uri="{FF2B5EF4-FFF2-40B4-BE49-F238E27FC236}">
                  <a16:creationId xmlns:a16="http://schemas.microsoft.com/office/drawing/2014/main" id="{006C1C68-FDA1-4A10-A59A-2CA500D3A4FC}"/>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6" name="Rectangle 6">
              <a:extLst>
                <a:ext uri="{FF2B5EF4-FFF2-40B4-BE49-F238E27FC236}">
                  <a16:creationId xmlns:a16="http://schemas.microsoft.com/office/drawing/2014/main" id="{E24EAD96-DEEA-4C72-8475-ED9CAF9EC12A}"/>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55" name="Oval 54">
            <a:extLst>
              <a:ext uri="{FF2B5EF4-FFF2-40B4-BE49-F238E27FC236}">
                <a16:creationId xmlns:a16="http://schemas.microsoft.com/office/drawing/2014/main" id="{AC145DEF-9C4E-4EDD-A65C-89E010BAEC8A}"/>
              </a:ext>
            </a:extLst>
          </p:cNvPr>
          <p:cNvSpPr/>
          <p:nvPr/>
        </p:nvSpPr>
        <p:spPr>
          <a:xfrm>
            <a:off x="1285201" y="2187688"/>
            <a:ext cx="499800" cy="499800"/>
          </a:xfrm>
          <a:prstGeom prst="ellipse">
            <a:avLst/>
          </a:prstGeom>
          <a:solidFill>
            <a:srgbClr val="565874"/>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6" name="Oval 55">
            <a:extLst>
              <a:ext uri="{FF2B5EF4-FFF2-40B4-BE49-F238E27FC236}">
                <a16:creationId xmlns:a16="http://schemas.microsoft.com/office/drawing/2014/main" id="{34F4625E-FFCC-440B-81AE-4897010D47F9}"/>
              </a:ext>
            </a:extLst>
          </p:cNvPr>
          <p:cNvSpPr/>
          <p:nvPr/>
        </p:nvSpPr>
        <p:spPr>
          <a:xfrm>
            <a:off x="1310280" y="3179522"/>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7" name="Oval 56">
            <a:extLst>
              <a:ext uri="{FF2B5EF4-FFF2-40B4-BE49-F238E27FC236}">
                <a16:creationId xmlns:a16="http://schemas.microsoft.com/office/drawing/2014/main" id="{594E2F4F-3D13-4664-A2B4-32D67ABFE912}"/>
              </a:ext>
            </a:extLst>
          </p:cNvPr>
          <p:cNvSpPr/>
          <p:nvPr/>
        </p:nvSpPr>
        <p:spPr>
          <a:xfrm>
            <a:off x="1310280" y="4166742"/>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8" name="Oval 57">
            <a:extLst>
              <a:ext uri="{FF2B5EF4-FFF2-40B4-BE49-F238E27FC236}">
                <a16:creationId xmlns:a16="http://schemas.microsoft.com/office/drawing/2014/main" id="{23C14CD3-0EDE-4670-A5AB-D433D607259D}"/>
              </a:ext>
            </a:extLst>
          </p:cNvPr>
          <p:cNvSpPr/>
          <p:nvPr/>
        </p:nvSpPr>
        <p:spPr>
          <a:xfrm>
            <a:off x="1310280" y="5153961"/>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9" name="TextBox 58">
            <a:extLst>
              <a:ext uri="{FF2B5EF4-FFF2-40B4-BE49-F238E27FC236}">
                <a16:creationId xmlns:a16="http://schemas.microsoft.com/office/drawing/2014/main" id="{EE12B5DA-1798-499C-ABF6-D65171C9D51A}"/>
              </a:ext>
            </a:extLst>
          </p:cNvPr>
          <p:cNvSpPr txBox="1"/>
          <p:nvPr/>
        </p:nvSpPr>
        <p:spPr>
          <a:xfrm>
            <a:off x="1340579" y="2213519"/>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0" name="TextBox 59">
            <a:extLst>
              <a:ext uri="{FF2B5EF4-FFF2-40B4-BE49-F238E27FC236}">
                <a16:creationId xmlns:a16="http://schemas.microsoft.com/office/drawing/2014/main" id="{759CE4A6-68E2-4A18-9A82-301B589B227B}"/>
              </a:ext>
            </a:extLst>
          </p:cNvPr>
          <p:cNvSpPr txBox="1"/>
          <p:nvPr/>
        </p:nvSpPr>
        <p:spPr>
          <a:xfrm>
            <a:off x="1355880" y="3184730"/>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1" name="TextBox 60">
            <a:extLst>
              <a:ext uri="{FF2B5EF4-FFF2-40B4-BE49-F238E27FC236}">
                <a16:creationId xmlns:a16="http://schemas.microsoft.com/office/drawing/2014/main" id="{D6AFB25A-7764-4B1B-941C-07B472CA1F7B}"/>
              </a:ext>
            </a:extLst>
          </p:cNvPr>
          <p:cNvSpPr txBox="1"/>
          <p:nvPr/>
        </p:nvSpPr>
        <p:spPr>
          <a:xfrm>
            <a:off x="1330798" y="4166742"/>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2" name="TextBox 61">
            <a:extLst>
              <a:ext uri="{FF2B5EF4-FFF2-40B4-BE49-F238E27FC236}">
                <a16:creationId xmlns:a16="http://schemas.microsoft.com/office/drawing/2014/main" id="{8D959BF9-1F7E-42BD-A941-E1D57D0D033C}"/>
              </a:ext>
            </a:extLst>
          </p:cNvPr>
          <p:cNvSpPr txBox="1"/>
          <p:nvPr/>
        </p:nvSpPr>
        <p:spPr>
          <a:xfrm>
            <a:off x="1349148" y="5149945"/>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3" name="TextBox 62">
            <a:extLst>
              <a:ext uri="{FF2B5EF4-FFF2-40B4-BE49-F238E27FC236}">
                <a16:creationId xmlns:a16="http://schemas.microsoft.com/office/drawing/2014/main" id="{71331681-E423-4A66-928F-5B0BF9BF17CC}"/>
              </a:ext>
            </a:extLst>
          </p:cNvPr>
          <p:cNvSpPr txBox="1"/>
          <p:nvPr/>
        </p:nvSpPr>
        <p:spPr>
          <a:xfrm>
            <a:off x="2489222" y="3269744"/>
            <a:ext cx="642617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Dữ</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liệu</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của</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Tiotropium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trong</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điều</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trị</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hen</a:t>
            </a:r>
          </a:p>
        </p:txBody>
      </p:sp>
      <p:sp>
        <p:nvSpPr>
          <p:cNvPr id="64" name="TextBox 63">
            <a:extLst>
              <a:ext uri="{FF2B5EF4-FFF2-40B4-BE49-F238E27FC236}">
                <a16:creationId xmlns:a16="http://schemas.microsoft.com/office/drawing/2014/main" id="{F3349918-0681-4B8C-9143-F5DB2E7A66F6}"/>
              </a:ext>
            </a:extLst>
          </p:cNvPr>
          <p:cNvSpPr txBox="1"/>
          <p:nvPr/>
        </p:nvSpPr>
        <p:spPr>
          <a:xfrm>
            <a:off x="2498332" y="4185809"/>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dirty="0" err="1">
                <a:solidFill>
                  <a:prstClr val="white">
                    <a:lumMod val="65000"/>
                  </a:prstClr>
                </a:solidFill>
                <a:latin typeface="Arial"/>
              </a:rPr>
              <a:t>Hướng</a:t>
            </a:r>
            <a:r>
              <a:rPr lang="en-US" sz="2400" dirty="0">
                <a:solidFill>
                  <a:prstClr val="white">
                    <a:lumMod val="65000"/>
                  </a:prstClr>
                </a:solidFill>
                <a:latin typeface="Arial"/>
              </a:rPr>
              <a:t> </a:t>
            </a:r>
            <a:r>
              <a:rPr lang="en-US" sz="2400" dirty="0" err="1">
                <a:solidFill>
                  <a:prstClr val="white">
                    <a:lumMod val="65000"/>
                  </a:prstClr>
                </a:solidFill>
                <a:latin typeface="Arial"/>
              </a:rPr>
              <a:t>dẫn</a:t>
            </a:r>
            <a:r>
              <a:rPr lang="en-US" sz="2400" dirty="0">
                <a:solidFill>
                  <a:prstClr val="white">
                    <a:lumMod val="65000"/>
                  </a:prstClr>
                </a:solidFill>
                <a:latin typeface="Arial"/>
              </a:rPr>
              <a:t> </a:t>
            </a:r>
            <a:r>
              <a:rPr lang="en-US" sz="2400" dirty="0" err="1">
                <a:solidFill>
                  <a:prstClr val="white">
                    <a:lumMod val="65000"/>
                  </a:prstClr>
                </a:solidFill>
                <a:latin typeface="Arial"/>
              </a:rPr>
              <a:t>điều</a:t>
            </a:r>
            <a:r>
              <a:rPr lang="en-US" sz="2400" dirty="0">
                <a:solidFill>
                  <a:prstClr val="white">
                    <a:lumMod val="65000"/>
                  </a:prstClr>
                </a:solidFill>
                <a:latin typeface="Arial"/>
              </a:rPr>
              <a:t> </a:t>
            </a:r>
            <a:r>
              <a:rPr lang="en-US" sz="2400" dirty="0" err="1">
                <a:solidFill>
                  <a:prstClr val="white">
                    <a:lumMod val="65000"/>
                  </a:prstClr>
                </a:solidFill>
                <a:latin typeface="Arial"/>
              </a:rPr>
              <a:t>trị</a:t>
            </a:r>
            <a:r>
              <a:rPr lang="en-US" sz="2400" dirty="0">
                <a:solidFill>
                  <a:prstClr val="white">
                    <a:lumMod val="65000"/>
                  </a:prstClr>
                </a:solidFill>
                <a:latin typeface="Arial"/>
              </a:rPr>
              <a:t> hen </a:t>
            </a:r>
          </a:p>
        </p:txBody>
      </p:sp>
      <p:sp>
        <p:nvSpPr>
          <p:cNvPr id="65" name="TextBox 64">
            <a:extLst>
              <a:ext uri="{FF2B5EF4-FFF2-40B4-BE49-F238E27FC236}">
                <a16:creationId xmlns:a16="http://schemas.microsoft.com/office/drawing/2014/main" id="{3F0602AE-74C7-457A-8071-2F327FD9111A}"/>
              </a:ext>
            </a:extLst>
          </p:cNvPr>
          <p:cNvSpPr txBox="1"/>
          <p:nvPr/>
        </p:nvSpPr>
        <p:spPr>
          <a:xfrm>
            <a:off x="2543932" y="5192096"/>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dirty="0" err="1">
                <a:solidFill>
                  <a:srgbClr val="FF0000"/>
                </a:solidFill>
                <a:latin typeface="Arial"/>
              </a:rPr>
              <a:t>Vai</a:t>
            </a:r>
            <a:r>
              <a:rPr lang="en-US" sz="2400" b="1" dirty="0">
                <a:solidFill>
                  <a:srgbClr val="FF0000"/>
                </a:solidFill>
                <a:latin typeface="Arial"/>
              </a:rPr>
              <a:t> </a:t>
            </a:r>
            <a:r>
              <a:rPr lang="en-US" sz="2400" b="1" dirty="0" err="1">
                <a:solidFill>
                  <a:srgbClr val="FF0000"/>
                </a:solidFill>
                <a:latin typeface="Arial"/>
              </a:rPr>
              <a:t>trò</a:t>
            </a:r>
            <a:r>
              <a:rPr lang="en-US" sz="2400" b="1" dirty="0">
                <a:solidFill>
                  <a:srgbClr val="FF0000"/>
                </a:solidFill>
                <a:latin typeface="Arial"/>
              </a:rPr>
              <a:t> </a:t>
            </a:r>
            <a:r>
              <a:rPr lang="en-US" sz="2400" b="1" dirty="0" err="1">
                <a:solidFill>
                  <a:srgbClr val="FF0000"/>
                </a:solidFill>
                <a:latin typeface="Arial"/>
              </a:rPr>
              <a:t>của</a:t>
            </a:r>
            <a:r>
              <a:rPr lang="en-US" sz="2400" b="1" dirty="0">
                <a:solidFill>
                  <a:srgbClr val="FF0000"/>
                </a:solidFill>
                <a:latin typeface="Arial"/>
              </a:rPr>
              <a:t> </a:t>
            </a:r>
            <a:r>
              <a:rPr lang="en-US" sz="2400" b="1" dirty="0" err="1">
                <a:solidFill>
                  <a:srgbClr val="FF0000"/>
                </a:solidFill>
                <a:latin typeface="Arial"/>
              </a:rPr>
              <a:t>dụng</a:t>
            </a:r>
            <a:r>
              <a:rPr lang="en-US" sz="2400" b="1" dirty="0">
                <a:solidFill>
                  <a:srgbClr val="FF0000"/>
                </a:solidFill>
                <a:latin typeface="Arial"/>
              </a:rPr>
              <a:t> </a:t>
            </a:r>
            <a:r>
              <a:rPr lang="en-US" sz="2400" b="1" dirty="0" err="1">
                <a:solidFill>
                  <a:srgbClr val="FF0000"/>
                </a:solidFill>
                <a:latin typeface="Arial"/>
              </a:rPr>
              <a:t>cụ</a:t>
            </a:r>
            <a:r>
              <a:rPr lang="en-US" sz="2400" b="1" dirty="0">
                <a:solidFill>
                  <a:srgbClr val="FF0000"/>
                </a:solidFill>
                <a:latin typeface="Arial"/>
              </a:rPr>
              <a:t> Respimat</a:t>
            </a:r>
          </a:p>
        </p:txBody>
      </p:sp>
    </p:spTree>
    <p:extLst>
      <p:ext uri="{BB962C8B-B14F-4D97-AF65-F5344CB8AC3E}">
        <p14:creationId xmlns:p14="http://schemas.microsoft.com/office/powerpoint/2010/main" val="11148233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0597" y="384849"/>
            <a:ext cx="10972800" cy="715687"/>
          </a:xfrm>
        </p:spPr>
        <p:txBody>
          <a:bodyPr>
            <a:noAutofit/>
          </a:bodyPr>
          <a:lstStyle/>
          <a:p>
            <a:r>
              <a:rPr lang="vi-VN" sz="2800" b="1" dirty="0"/>
              <a:t>Dụng cụ RESPIMAT được thiết kế độc đáo</a:t>
            </a:r>
            <a:r>
              <a:rPr lang="en-US" sz="2800" b="1" dirty="0"/>
              <a:t> </a:t>
            </a:r>
            <a:r>
              <a:rPr lang="en-US" sz="2800" b="1" dirty="0" err="1"/>
              <a:t>giúp</a:t>
            </a:r>
            <a:r>
              <a:rPr lang="en-US" sz="2800" b="1" dirty="0"/>
              <a:t> </a:t>
            </a:r>
            <a:r>
              <a:rPr lang="en-US" sz="2800" b="1" dirty="0" err="1"/>
              <a:t>thuốc</a:t>
            </a:r>
            <a:r>
              <a:rPr lang="en-US" sz="2800" b="1" dirty="0"/>
              <a:t> </a:t>
            </a:r>
            <a:r>
              <a:rPr lang="en-US" sz="2800" b="1" dirty="0" err="1"/>
              <a:t>lắng</a:t>
            </a:r>
            <a:r>
              <a:rPr lang="en-US" sz="2800" b="1" dirty="0"/>
              <a:t> </a:t>
            </a:r>
            <a:r>
              <a:rPr lang="en-US" sz="2800" b="1" dirty="0" err="1"/>
              <a:t>đọng</a:t>
            </a:r>
            <a:r>
              <a:rPr lang="en-US" sz="2800" b="1" dirty="0"/>
              <a:t> </a:t>
            </a:r>
            <a:r>
              <a:rPr lang="en-US" sz="2800" b="1" dirty="0" err="1"/>
              <a:t>vào</a:t>
            </a:r>
            <a:r>
              <a:rPr lang="en-US" sz="2800" b="1" dirty="0"/>
              <a:t> </a:t>
            </a:r>
            <a:r>
              <a:rPr lang="en-US" sz="2800" b="1" dirty="0" err="1"/>
              <a:t>sâu</a:t>
            </a:r>
            <a:r>
              <a:rPr lang="en-US" sz="2800" b="1" dirty="0"/>
              <a:t> </a:t>
            </a:r>
            <a:r>
              <a:rPr lang="en-US" sz="2800" b="1" dirty="0" err="1"/>
              <a:t>trong</a:t>
            </a:r>
            <a:r>
              <a:rPr lang="en-US" sz="2800" b="1" dirty="0"/>
              <a:t> </a:t>
            </a:r>
            <a:r>
              <a:rPr lang="en-US" sz="2800" b="1" dirty="0" err="1"/>
              <a:t>phổi</a:t>
            </a:r>
            <a:endParaRPr lang="en-US" sz="2800" b="1" dirty="0"/>
          </a:p>
        </p:txBody>
      </p:sp>
      <p:sp>
        <p:nvSpPr>
          <p:cNvPr id="17" name="TextBox 16"/>
          <p:cNvSpPr txBox="1"/>
          <p:nvPr/>
        </p:nvSpPr>
        <p:spPr>
          <a:xfrm>
            <a:off x="500373" y="1815661"/>
            <a:ext cx="5447202" cy="40934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Respimat</a:t>
            </a:r>
            <a:r>
              <a:rPr kumimoji="0" lang="en-GB"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không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yêu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cầu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lực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gắng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sức</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Hiệu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quả</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phối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đến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phổi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cao</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hơn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DPI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pMDI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(51.6%)</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Tốc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độ</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phun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sương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chậm</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thời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gian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tồn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tại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sương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lâu</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(1.5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giây</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Tỷ</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lệ</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hạt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kích</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thước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lý</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tưởng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cao (75%)</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thao</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tác</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mỗi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ngày</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XOAY – MỞ - ẤN</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9" name="Group 28"/>
          <p:cNvGrpSpPr/>
          <p:nvPr/>
        </p:nvGrpSpPr>
        <p:grpSpPr>
          <a:xfrm>
            <a:off x="6146997" y="1657345"/>
            <a:ext cx="4697787" cy="3422170"/>
            <a:chOff x="5704540" y="2291159"/>
            <a:chExt cx="3248459" cy="2425812"/>
          </a:xfrm>
        </p:grpSpPr>
        <p:sp>
          <p:nvSpPr>
            <p:cNvPr id="21" name="TextBox 20"/>
            <p:cNvSpPr txBox="1"/>
            <p:nvPr/>
          </p:nvSpPr>
          <p:spPr>
            <a:xfrm>
              <a:off x="5883668" y="2291159"/>
              <a:ext cx="2623711" cy="4581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Arial"/>
                  <a:ea typeface="+mn-ea"/>
                  <a:cs typeface="+mn-cs"/>
                </a:rPr>
                <a:t>So </a:t>
              </a:r>
              <a:r>
                <a:rPr kumimoji="0" lang="en-GB" sz="1800" b="1" i="0" u="none" strike="noStrike" kern="1200" cap="none" spc="0" normalizeH="0" baseline="0" noProof="0" dirty="0" err="1">
                  <a:ln>
                    <a:noFill/>
                  </a:ln>
                  <a:solidFill>
                    <a:prstClr val="black"/>
                  </a:solidFill>
                  <a:effectLst/>
                  <a:uLnTx/>
                  <a:uFillTx/>
                  <a:latin typeface="Arial"/>
                  <a:ea typeface="+mn-ea"/>
                  <a:cs typeface="+mn-cs"/>
                </a:rPr>
                <a:t>sánh</a:t>
              </a:r>
              <a:r>
                <a:rPr kumimoji="0" lang="en-GB" sz="1800" b="1" i="0" u="none" strike="noStrike" kern="1200" cap="none" spc="0" normalizeH="0" baseline="0" noProof="0" dirty="0">
                  <a:ln>
                    <a:noFill/>
                  </a:ln>
                  <a:solidFill>
                    <a:prstClr val="black"/>
                  </a:solidFill>
                  <a:effectLst/>
                  <a:uLnTx/>
                  <a:uFillTx/>
                  <a:latin typeface="Arial"/>
                  <a:ea typeface="+mn-ea"/>
                  <a:cs typeface="+mn-cs"/>
                </a:rPr>
                <a:t> </a:t>
              </a:r>
              <a:r>
                <a:rPr kumimoji="0" lang="en-GB" sz="1800" b="1" i="0" u="none" strike="noStrike" kern="1200" cap="none" spc="0" normalizeH="0" baseline="0" noProof="0" dirty="0" err="1">
                  <a:ln>
                    <a:noFill/>
                  </a:ln>
                  <a:solidFill>
                    <a:prstClr val="black"/>
                  </a:solidFill>
                  <a:effectLst/>
                  <a:uLnTx/>
                  <a:uFillTx/>
                  <a:latin typeface="Arial"/>
                  <a:ea typeface="+mn-ea"/>
                  <a:cs typeface="+mn-cs"/>
                </a:rPr>
                <a:t>phân</a:t>
              </a:r>
              <a:r>
                <a:rPr kumimoji="0" lang="en-GB" sz="1800" b="1" i="0" u="none" strike="noStrike" kern="1200" cap="none" spc="0" normalizeH="0" baseline="0" noProof="0" dirty="0">
                  <a:ln>
                    <a:noFill/>
                  </a:ln>
                  <a:solidFill>
                    <a:prstClr val="black"/>
                  </a:solidFill>
                  <a:effectLst/>
                  <a:uLnTx/>
                  <a:uFillTx/>
                  <a:latin typeface="Arial"/>
                  <a:ea typeface="+mn-ea"/>
                  <a:cs typeface="+mn-cs"/>
                </a:rPr>
                <a:t> </a:t>
              </a:r>
              <a:r>
                <a:rPr kumimoji="0" lang="en-GB" sz="1800" b="1" i="0" u="none" strike="noStrike" kern="1200" cap="none" spc="0" normalizeH="0" baseline="0" noProof="0" dirty="0" err="1">
                  <a:ln>
                    <a:noFill/>
                  </a:ln>
                  <a:solidFill>
                    <a:prstClr val="black"/>
                  </a:solidFill>
                  <a:effectLst/>
                  <a:uLnTx/>
                  <a:uFillTx/>
                  <a:latin typeface="Arial"/>
                  <a:ea typeface="+mn-ea"/>
                  <a:cs typeface="+mn-cs"/>
                </a:rPr>
                <a:t>bố</a:t>
              </a:r>
              <a:r>
                <a:rPr kumimoji="0" lang="en-GB" sz="1800" b="1" i="0" u="none" strike="noStrike" kern="1200" cap="none" spc="0" normalizeH="0" baseline="0" noProof="0" dirty="0">
                  <a:ln>
                    <a:noFill/>
                  </a:ln>
                  <a:solidFill>
                    <a:prstClr val="black"/>
                  </a:solidFill>
                  <a:effectLst/>
                  <a:uLnTx/>
                  <a:uFillTx/>
                  <a:latin typeface="Arial"/>
                  <a:ea typeface="+mn-ea"/>
                  <a:cs typeface="+mn-cs"/>
                </a:rPr>
                <a:t> </a:t>
              </a:r>
              <a:r>
                <a:rPr kumimoji="0" lang="en-GB" sz="1800" b="1" i="0" u="none" strike="noStrike" kern="1200" cap="none" spc="0" normalizeH="0" baseline="0" noProof="0" dirty="0" err="1">
                  <a:ln>
                    <a:noFill/>
                  </a:ln>
                  <a:solidFill>
                    <a:prstClr val="black"/>
                  </a:solidFill>
                  <a:effectLst/>
                  <a:uLnTx/>
                  <a:uFillTx/>
                  <a:latin typeface="Arial"/>
                  <a:ea typeface="+mn-ea"/>
                  <a:cs typeface="+mn-cs"/>
                </a:rPr>
                <a:t>thuốc</a:t>
              </a:r>
              <a:r>
                <a:rPr kumimoji="0" lang="en-GB" sz="1800" b="1" i="0" u="none" strike="noStrike" kern="1200" cap="none" spc="0" normalizeH="0" baseline="0" noProof="0" dirty="0">
                  <a:ln>
                    <a:noFill/>
                  </a:ln>
                  <a:solidFill>
                    <a:prstClr val="black"/>
                  </a:solidFill>
                  <a:effectLst/>
                  <a:uLnTx/>
                  <a:uFillTx/>
                  <a:latin typeface="Arial"/>
                  <a:ea typeface="+mn-ea"/>
                  <a:cs typeface="+mn-cs"/>
                </a:rPr>
                <a:t> </a:t>
              </a:r>
              <a:r>
                <a:rPr kumimoji="0" lang="en-GB" sz="1800" b="1" i="0" u="none" strike="noStrike" kern="1200" cap="none" spc="0" normalizeH="0" baseline="0" noProof="0" dirty="0" err="1">
                  <a:ln>
                    <a:noFill/>
                  </a:ln>
                  <a:solidFill>
                    <a:prstClr val="black"/>
                  </a:solidFill>
                  <a:effectLst/>
                  <a:uLnTx/>
                  <a:uFillTx/>
                  <a:latin typeface="Arial"/>
                  <a:ea typeface="+mn-ea"/>
                  <a:cs typeface="+mn-cs"/>
                </a:rPr>
                <a:t>giữa</a:t>
              </a:r>
              <a:r>
                <a:rPr kumimoji="0" lang="en-GB" sz="1800" b="1" i="0" u="none" strike="noStrike" kern="1200" cap="none" spc="0" normalizeH="0" baseline="0" noProof="0" dirty="0">
                  <a:ln>
                    <a:noFill/>
                  </a:ln>
                  <a:solidFill>
                    <a:prstClr val="black"/>
                  </a:solidFill>
                  <a:effectLst/>
                  <a:uLnTx/>
                  <a:uFillTx/>
                  <a:latin typeface="Arial"/>
                  <a:ea typeface="+mn-ea"/>
                  <a:cs typeface="+mn-cs"/>
                </a:rPr>
                <a:t> DPI </a:t>
              </a:r>
              <a:r>
                <a:rPr kumimoji="0" lang="en-GB" sz="1800" b="1" i="0" u="none" strike="noStrike" kern="1200" cap="none" spc="0" normalizeH="0" baseline="0" noProof="0" dirty="0" err="1">
                  <a:ln>
                    <a:noFill/>
                  </a:ln>
                  <a:solidFill>
                    <a:prstClr val="black"/>
                  </a:solidFill>
                  <a:effectLst/>
                  <a:uLnTx/>
                  <a:uFillTx/>
                  <a:latin typeface="Arial"/>
                  <a:ea typeface="+mn-ea"/>
                  <a:cs typeface="+mn-cs"/>
                </a:rPr>
                <a:t>và</a:t>
              </a:r>
              <a:r>
                <a:rPr kumimoji="0" lang="en-GB" sz="1800" b="1" i="0" u="none" strike="noStrike" kern="1200" cap="none" spc="0" normalizeH="0" baseline="0" noProof="0" dirty="0">
                  <a:ln>
                    <a:noFill/>
                  </a:ln>
                  <a:solidFill>
                    <a:prstClr val="black"/>
                  </a:solidFill>
                  <a:effectLst/>
                  <a:uLnTx/>
                  <a:uFillTx/>
                  <a:latin typeface="Arial"/>
                  <a:ea typeface="+mn-ea"/>
                  <a:cs typeface="+mn-cs"/>
                </a:rPr>
                <a:t> </a:t>
              </a:r>
              <a:r>
                <a:rPr kumimoji="0" lang="en-GB" sz="1800" b="1" i="0" u="none" strike="noStrike" kern="1200" cap="none" spc="0" normalizeH="0" baseline="0" noProof="0" dirty="0" err="1">
                  <a:ln>
                    <a:noFill/>
                  </a:ln>
                  <a:solidFill>
                    <a:prstClr val="black"/>
                  </a:solidFill>
                  <a:effectLst/>
                  <a:uLnTx/>
                  <a:uFillTx/>
                  <a:latin typeface="Arial"/>
                  <a:ea typeface="+mn-ea"/>
                  <a:cs typeface="+mn-cs"/>
                </a:rPr>
                <a:t>Respimat</a:t>
              </a:r>
              <a:endParaRPr kumimoji="0" lang="en-GB" sz="1800" b="1" i="0" u="none" strike="noStrike" kern="1200" cap="none" spc="0" normalizeH="0" baseline="0" noProof="0" dirty="0">
                <a:ln>
                  <a:noFill/>
                </a:ln>
                <a:solidFill>
                  <a:prstClr val="black"/>
                </a:solidFill>
                <a:effectLst/>
                <a:uLnTx/>
                <a:uFillTx/>
                <a:latin typeface="Arial"/>
                <a:ea typeface="+mn-ea"/>
                <a:cs typeface="+mn-cs"/>
              </a:endParaRPr>
            </a:p>
          </p:txBody>
        </p:sp>
        <p:sp>
          <p:nvSpPr>
            <p:cNvPr id="22" name="TextBox 21"/>
            <p:cNvSpPr txBox="1"/>
            <p:nvPr/>
          </p:nvSpPr>
          <p:spPr>
            <a:xfrm>
              <a:off x="7491816" y="4346085"/>
              <a:ext cx="1461183" cy="3272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black"/>
                  </a:solidFill>
                  <a:effectLst/>
                  <a:uLnTx/>
                  <a:uFillTx/>
                  <a:latin typeface="ROBO"/>
                  <a:ea typeface="+mn-ea"/>
                  <a:cs typeface="+mn-cs"/>
                </a:rPr>
                <a:t>Respimat</a:t>
              </a:r>
              <a:r>
                <a:rPr kumimoji="0" lang="en-GB" sz="2400" b="1" i="0" u="none" strike="noStrike" kern="1200" cap="none" spc="0" normalizeH="0" baseline="30000" noProof="0" dirty="0">
                  <a:ln>
                    <a:noFill/>
                  </a:ln>
                  <a:solidFill>
                    <a:prstClr val="black"/>
                  </a:solidFill>
                  <a:effectLst/>
                  <a:uLnTx/>
                  <a:uFillTx/>
                  <a:latin typeface="ROBO"/>
                  <a:ea typeface="+mn-ea"/>
                  <a:cs typeface="+mn-cs"/>
                </a:rPr>
                <a:t>®</a:t>
              </a:r>
              <a:endParaRPr kumimoji="0" lang="en-GB" sz="2400" b="1" i="0" u="none" strike="noStrike" kern="1200" cap="none" spc="0" normalizeH="0" baseline="0" noProof="0" dirty="0">
                <a:ln>
                  <a:noFill/>
                </a:ln>
                <a:solidFill>
                  <a:prstClr val="black"/>
                </a:solidFill>
                <a:effectLst/>
                <a:uLnTx/>
                <a:uFillTx/>
                <a:latin typeface="ROBO"/>
                <a:ea typeface="+mn-ea"/>
                <a:cs typeface="+mn-cs"/>
              </a:endParaRPr>
            </a:p>
          </p:txBody>
        </p:sp>
        <p:sp>
          <p:nvSpPr>
            <p:cNvPr id="23" name="TextBox 22"/>
            <p:cNvSpPr txBox="1"/>
            <p:nvPr/>
          </p:nvSpPr>
          <p:spPr>
            <a:xfrm>
              <a:off x="5771911" y="4346085"/>
              <a:ext cx="1196804" cy="370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1" i="0" u="none" strike="noStrike" kern="1200" cap="none" spc="0" normalizeH="0" baseline="0" noProof="0" dirty="0">
                  <a:ln>
                    <a:noFill/>
                  </a:ln>
                  <a:solidFill>
                    <a:prstClr val="black"/>
                  </a:solidFill>
                  <a:effectLst/>
                  <a:uLnTx/>
                  <a:uFillTx/>
                  <a:latin typeface="ROBO"/>
                  <a:ea typeface="+mn-ea"/>
                  <a:cs typeface="+mn-cs"/>
                </a:rPr>
                <a:t>DPI</a:t>
              </a:r>
            </a:p>
          </p:txBody>
        </p:sp>
        <p:pic>
          <p:nvPicPr>
            <p:cNvPr id="25" name="Picture 24"/>
            <p:cNvPicPr>
              <a:picLocks noChangeAspect="1"/>
            </p:cNvPicPr>
            <p:nvPr/>
          </p:nvPicPr>
          <p:blipFill rotWithShape="1">
            <a:blip r:embed="rId3">
              <a:extLst>
                <a:ext uri="{28A0092B-C50C-407E-A947-70E740481C1C}">
                  <a14:useLocalDpi xmlns:a14="http://schemas.microsoft.com/office/drawing/2010/main" val="0"/>
                </a:ext>
              </a:extLst>
            </a:blip>
            <a:srcRect l="2415" t="52804" r="55746" b="7297"/>
            <a:stretch/>
          </p:blipFill>
          <p:spPr>
            <a:xfrm>
              <a:off x="5704540" y="2812248"/>
              <a:ext cx="1378559" cy="1433063"/>
            </a:xfrm>
            <a:prstGeom prst="rect">
              <a:avLst/>
            </a:prstGeom>
          </p:spPr>
        </p:pic>
        <p:pic>
          <p:nvPicPr>
            <p:cNvPr id="26" name="Picture 25"/>
            <p:cNvPicPr>
              <a:picLocks noChangeAspect="1"/>
            </p:cNvPicPr>
            <p:nvPr/>
          </p:nvPicPr>
          <p:blipFill rotWithShape="1">
            <a:blip r:embed="rId3">
              <a:extLst>
                <a:ext uri="{28A0092B-C50C-407E-A947-70E740481C1C}">
                  <a14:useLocalDpi xmlns:a14="http://schemas.microsoft.com/office/drawing/2010/main" val="0"/>
                </a:ext>
              </a:extLst>
            </a:blip>
            <a:srcRect l="2377" t="1250" r="54129" b="57801"/>
            <a:stretch/>
          </p:blipFill>
          <p:spPr>
            <a:xfrm>
              <a:off x="7423224" y="2813088"/>
              <a:ext cx="1395499" cy="1432223"/>
            </a:xfrm>
            <a:prstGeom prst="rect">
              <a:avLst/>
            </a:prstGeom>
          </p:spPr>
        </p:pic>
      </p:grpSp>
      <p:sp>
        <p:nvSpPr>
          <p:cNvPr id="28" name="Rectangle 27"/>
          <p:cNvSpPr/>
          <p:nvPr/>
        </p:nvSpPr>
        <p:spPr>
          <a:xfrm>
            <a:off x="4679142" y="6172943"/>
            <a:ext cx="5109091" cy="707886"/>
          </a:xfrm>
          <a:prstGeom prst="rect">
            <a:avLst/>
          </a:prstGeom>
        </p:spPr>
        <p:txBody>
          <a:bodyPr wrap="none">
            <a:spAutoFit/>
          </a:bodyPr>
          <a:lstStyle/>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800" b="0" i="0" u="none" strike="noStrike" kern="0" cap="none" spc="0" normalizeH="0" baseline="0" noProof="0" dirty="0" err="1">
                <a:ln>
                  <a:noFill/>
                </a:ln>
                <a:solidFill>
                  <a:prstClr val="white">
                    <a:lumMod val="65000"/>
                  </a:prstClr>
                </a:solidFill>
                <a:effectLst/>
                <a:uLnTx/>
                <a:uFillTx/>
                <a:latin typeface="Arial"/>
                <a:ea typeface="+mn-ea"/>
                <a:cs typeface="+mn-cs"/>
              </a:rPr>
              <a:t>Ciciliani</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 A, et al. </a:t>
            </a:r>
            <a:r>
              <a:rPr kumimoji="0" lang="en-US" sz="800" b="0" i="0" u="none" strike="noStrike" kern="0" cap="none" spc="0" normalizeH="0" baseline="0" noProof="0" dirty="0" err="1">
                <a:ln>
                  <a:noFill/>
                </a:ln>
                <a:solidFill>
                  <a:prstClr val="white">
                    <a:lumMod val="65000"/>
                  </a:prstClr>
                </a:solidFill>
                <a:effectLst/>
                <a:uLnTx/>
                <a:uFillTx/>
                <a:latin typeface="Arial"/>
                <a:ea typeface="+mn-ea"/>
                <a:cs typeface="+mn-cs"/>
              </a:rPr>
              <a:t>Int</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 J </a:t>
            </a:r>
            <a:r>
              <a:rPr kumimoji="0" lang="en-US" sz="800" b="0" i="0" u="none" strike="noStrike" kern="0" cap="none" spc="0" normalizeH="0" baseline="0" noProof="0" dirty="0" err="1">
                <a:ln>
                  <a:noFill/>
                </a:ln>
                <a:solidFill>
                  <a:prstClr val="white">
                    <a:lumMod val="65000"/>
                  </a:prstClr>
                </a:solidFill>
                <a:effectLst/>
                <a:uLnTx/>
                <a:uFillTx/>
                <a:latin typeface="Arial"/>
                <a:ea typeface="+mn-ea"/>
                <a:cs typeface="+mn-cs"/>
              </a:rPr>
              <a:t>Chron</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 Obstruct </a:t>
            </a:r>
            <a:r>
              <a:rPr kumimoji="0" lang="en-US" sz="800" b="0" i="0" u="none" strike="noStrike" kern="0" cap="none" spc="0" normalizeH="0" baseline="0" noProof="0" dirty="0" err="1">
                <a:ln>
                  <a:noFill/>
                </a:ln>
                <a:solidFill>
                  <a:prstClr val="white">
                    <a:lumMod val="65000"/>
                  </a:prstClr>
                </a:solidFill>
                <a:effectLst/>
                <a:uLnTx/>
                <a:uFillTx/>
                <a:latin typeface="Arial"/>
                <a:ea typeface="+mn-ea"/>
                <a:cs typeface="+mn-cs"/>
              </a:rPr>
              <a:t>Pulmon</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 Dis 2017; 12: 1565–1577</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Pitcairn G, et al. </a:t>
            </a:r>
            <a:r>
              <a:rPr kumimoji="0" lang="en-US" sz="800" b="0" i="1" u="none" strike="noStrike" kern="0" cap="none" spc="0" normalizeH="0" baseline="0" noProof="0" dirty="0">
                <a:ln>
                  <a:noFill/>
                </a:ln>
                <a:solidFill>
                  <a:prstClr val="white">
                    <a:lumMod val="65000"/>
                  </a:prstClr>
                </a:solidFill>
                <a:effectLst/>
                <a:uLnTx/>
                <a:uFillTx/>
                <a:latin typeface="Arial"/>
                <a:ea typeface="+mn-ea"/>
                <a:cs typeface="+mn-cs"/>
              </a:rPr>
              <a:t>J Aerosol Med</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mn-cs"/>
              </a:rPr>
              <a:t>. 2005;18(3):264-272</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800" b="0" i="0" u="none" strike="noStrike" kern="0" cap="none" spc="0" normalizeH="0" baseline="0" noProof="0" dirty="0">
                <a:ln>
                  <a:noFill/>
                </a:ln>
                <a:solidFill>
                  <a:prstClr val="white">
                    <a:lumMod val="65000"/>
                  </a:prstClr>
                </a:solidFill>
                <a:effectLst/>
                <a:uLnTx/>
                <a:uFillTx/>
                <a:latin typeface="Arial"/>
                <a:ea typeface="+mn-ea"/>
                <a:cs typeface="+mn-cs"/>
              </a:rPr>
              <a:t>Newman SP. </a:t>
            </a:r>
            <a:r>
              <a:rPr kumimoji="0" lang="en-GB" sz="800" b="0" i="1" u="none" strike="noStrike" kern="0" cap="none" spc="0" normalizeH="0" baseline="0" noProof="0" dirty="0" err="1">
                <a:ln>
                  <a:noFill/>
                </a:ln>
                <a:solidFill>
                  <a:prstClr val="white">
                    <a:lumMod val="65000"/>
                  </a:prstClr>
                </a:solidFill>
                <a:effectLst/>
                <a:uLnTx/>
                <a:uFillTx/>
                <a:latin typeface="Arial"/>
                <a:ea typeface="+mn-ea"/>
                <a:cs typeface="+mn-cs"/>
              </a:rPr>
              <a:t>Eur</a:t>
            </a:r>
            <a:r>
              <a:rPr kumimoji="0" lang="en-GB" sz="800" b="0" i="1" u="none" strike="noStrike" kern="0" cap="none" spc="0" normalizeH="0" baseline="0" noProof="0" dirty="0">
                <a:ln>
                  <a:noFill/>
                </a:ln>
                <a:solidFill>
                  <a:prstClr val="white">
                    <a:lumMod val="65000"/>
                  </a:prstClr>
                </a:solidFill>
                <a:effectLst/>
                <a:uLnTx/>
                <a:uFillTx/>
                <a:latin typeface="Arial"/>
                <a:ea typeface="+mn-ea"/>
                <a:cs typeface="+mn-cs"/>
              </a:rPr>
              <a:t> </a:t>
            </a:r>
            <a:r>
              <a:rPr kumimoji="0" lang="en-GB" sz="800" b="0" i="1" u="none" strike="noStrike" kern="0" cap="none" spc="0" normalizeH="0" baseline="0" noProof="0" dirty="0" err="1">
                <a:ln>
                  <a:noFill/>
                </a:ln>
                <a:solidFill>
                  <a:prstClr val="white">
                    <a:lumMod val="65000"/>
                  </a:prstClr>
                </a:solidFill>
                <a:effectLst/>
                <a:uLnTx/>
                <a:uFillTx/>
                <a:latin typeface="Arial"/>
                <a:ea typeface="+mn-ea"/>
                <a:cs typeface="+mn-cs"/>
              </a:rPr>
              <a:t>Respir</a:t>
            </a:r>
            <a:r>
              <a:rPr kumimoji="0" lang="en-GB" sz="800" b="0" i="1" u="none" strike="noStrike" kern="0" cap="none" spc="0" normalizeH="0" baseline="0" noProof="0" dirty="0">
                <a:ln>
                  <a:noFill/>
                </a:ln>
                <a:solidFill>
                  <a:prstClr val="white">
                    <a:lumMod val="65000"/>
                  </a:prstClr>
                </a:solidFill>
                <a:effectLst/>
                <a:uLnTx/>
                <a:uFillTx/>
                <a:latin typeface="Arial"/>
                <a:ea typeface="+mn-ea"/>
                <a:cs typeface="+mn-cs"/>
              </a:rPr>
              <a:t> Rev </a:t>
            </a:r>
            <a:r>
              <a:rPr kumimoji="0" lang="en-GB" sz="800" b="0" i="0" u="none" strike="noStrike" kern="0" cap="none" spc="0" normalizeH="0" baseline="0" noProof="0" dirty="0">
                <a:ln>
                  <a:noFill/>
                </a:ln>
                <a:solidFill>
                  <a:prstClr val="white">
                    <a:lumMod val="65000"/>
                  </a:prstClr>
                </a:solidFill>
                <a:effectLst/>
                <a:uLnTx/>
                <a:uFillTx/>
                <a:latin typeface="Arial"/>
                <a:ea typeface="+mn-ea"/>
                <a:cs typeface="+mn-cs"/>
              </a:rPr>
              <a:t>2005;14:102–108</a:t>
            </a: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de-DE" sz="800" b="0" i="0" u="none" strike="noStrike" kern="0" cap="none" spc="0" normalizeH="0" baseline="0" noProof="0" dirty="0">
                <a:ln>
                  <a:noFill/>
                </a:ln>
                <a:solidFill>
                  <a:prstClr val="white">
                    <a:lumMod val="65000"/>
                  </a:prstClr>
                </a:solidFill>
                <a:effectLst/>
                <a:uLnTx/>
                <a:uFillTx/>
                <a:latin typeface="Arial"/>
                <a:ea typeface="+mn-ea"/>
                <a:cs typeface="+mn-cs"/>
              </a:rPr>
              <a:t>Newman SP, et al. </a:t>
            </a:r>
            <a:r>
              <a:rPr kumimoji="0" lang="de-DE" sz="800" b="0" i="1" u="none" strike="noStrike" kern="0" cap="none" spc="0" normalizeH="0" baseline="0" noProof="0" dirty="0">
                <a:ln>
                  <a:noFill/>
                </a:ln>
                <a:solidFill>
                  <a:prstClr val="white">
                    <a:lumMod val="65000"/>
                  </a:prstClr>
                </a:solidFill>
                <a:effectLst/>
                <a:uLnTx/>
                <a:uFillTx/>
                <a:latin typeface="Arial"/>
                <a:ea typeface="+mn-ea"/>
                <a:cs typeface="+mn-cs"/>
              </a:rPr>
              <a:t>Chest</a:t>
            </a:r>
            <a:r>
              <a:rPr kumimoji="0" lang="de-DE" sz="800" b="0" i="0" u="none" strike="noStrike" kern="0" cap="none" spc="0" normalizeH="0" baseline="0" noProof="0" dirty="0">
                <a:ln>
                  <a:noFill/>
                </a:ln>
                <a:solidFill>
                  <a:prstClr val="white">
                    <a:lumMod val="65000"/>
                  </a:prstClr>
                </a:solidFill>
                <a:effectLst/>
                <a:uLnTx/>
                <a:uFillTx/>
                <a:latin typeface="Arial"/>
                <a:ea typeface="+mn-ea"/>
                <a:cs typeface="+mn-cs"/>
              </a:rPr>
              <a:t> 1998;113;957-963</a:t>
            </a:r>
            <a:endParaRPr kumimoji="0" lang="en-GB" sz="800" b="0" i="0" u="none" strike="noStrike" kern="0" cap="none" spc="0" normalizeH="0" baseline="0" noProof="0" dirty="0">
              <a:ln>
                <a:noFill/>
              </a:ln>
              <a:solidFill>
                <a:prstClr val="white">
                  <a:lumMod val="65000"/>
                </a:prstClr>
              </a:solidFill>
              <a:effectLst/>
              <a:uLnTx/>
              <a:uFillTx/>
              <a:latin typeface="Arial"/>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800" b="0" i="0" u="none" strike="noStrike" kern="0" cap="none" spc="0" normalizeH="0" baseline="0" noProof="0" dirty="0">
                <a:ln>
                  <a:noFill/>
                </a:ln>
                <a:solidFill>
                  <a:prstClr val="white">
                    <a:lumMod val="65000"/>
                  </a:prstClr>
                </a:solidFill>
                <a:effectLst/>
                <a:uLnTx/>
                <a:uFillTx/>
                <a:latin typeface="Arial"/>
                <a:ea typeface="+mn-ea"/>
                <a:cs typeface="Arial" charset="0"/>
              </a:rPr>
              <a:t>Adapted from </a:t>
            </a:r>
            <a:r>
              <a:rPr kumimoji="0" lang="en-US" sz="800" b="0" i="0" u="none" strike="noStrike" kern="0" cap="none" spc="0" normalizeH="0" baseline="0" noProof="0" dirty="0" err="1">
                <a:ln>
                  <a:noFill/>
                </a:ln>
                <a:solidFill>
                  <a:prstClr val="white">
                    <a:lumMod val="65000"/>
                  </a:prstClr>
                </a:solidFill>
                <a:effectLst/>
                <a:uLnTx/>
                <a:uFillTx/>
                <a:latin typeface="Arial"/>
                <a:ea typeface="+mn-ea"/>
                <a:cs typeface="Arial" charset="0"/>
              </a:rPr>
              <a:t>Hochrainer</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Arial" charset="0"/>
              </a:rPr>
              <a:t> D, et al. </a:t>
            </a:r>
            <a:r>
              <a:rPr kumimoji="0" lang="en-US" sz="800" b="0" i="1" u="none" strike="noStrike" kern="0" cap="none" spc="0" normalizeH="0" baseline="0" noProof="0" dirty="0">
                <a:ln>
                  <a:noFill/>
                </a:ln>
                <a:solidFill>
                  <a:prstClr val="white">
                    <a:lumMod val="65000"/>
                  </a:prstClr>
                </a:solidFill>
                <a:effectLst/>
                <a:uLnTx/>
                <a:uFillTx/>
                <a:latin typeface="Arial"/>
                <a:ea typeface="+mn-ea"/>
                <a:cs typeface="Arial" charset="0"/>
              </a:rPr>
              <a:t>J Aerosol Med. </a:t>
            </a:r>
            <a:r>
              <a:rPr kumimoji="0" lang="en-US" sz="800" b="0" i="0" u="none" strike="noStrike" kern="0" cap="none" spc="0" normalizeH="0" baseline="0" noProof="0" dirty="0">
                <a:ln>
                  <a:noFill/>
                </a:ln>
                <a:solidFill>
                  <a:prstClr val="white">
                    <a:lumMod val="65000"/>
                  </a:prstClr>
                </a:solidFill>
                <a:effectLst/>
                <a:uLnTx/>
                <a:uFillTx/>
                <a:latin typeface="Arial"/>
                <a:ea typeface="+mn-ea"/>
                <a:cs typeface="Arial" charset="0"/>
              </a:rPr>
              <a:t>2005;18:273–282.</a:t>
            </a:r>
            <a:r>
              <a:rPr kumimoji="0" lang="en-GB" altLang="en-US" sz="800" b="0" i="0" u="none" strike="noStrike" kern="0" cap="none" spc="0" normalizeH="0" baseline="0" noProof="0" dirty="0">
                <a:ln>
                  <a:noFill/>
                </a:ln>
                <a:solidFill>
                  <a:prstClr val="white">
                    <a:lumMod val="65000"/>
                  </a:prstClr>
                </a:solidFill>
                <a:effectLst/>
                <a:uLnTx/>
                <a:uFillTx/>
                <a:latin typeface="Arial"/>
                <a:ea typeface="+mn-ea"/>
                <a:cs typeface="+mn-cs"/>
              </a:rPr>
              <a:t> </a:t>
            </a:r>
            <a:r>
              <a:rPr kumimoji="0" lang="en-GB" altLang="en-US" sz="800" b="0" i="0" u="none" strike="noStrike" kern="0" cap="none" spc="0" normalizeH="0" baseline="0" noProof="0" dirty="0" err="1">
                <a:ln>
                  <a:noFill/>
                </a:ln>
                <a:solidFill>
                  <a:prstClr val="white">
                    <a:lumMod val="65000"/>
                  </a:prstClr>
                </a:solidFill>
                <a:effectLst/>
                <a:uLnTx/>
                <a:uFillTx/>
                <a:latin typeface="Arial"/>
                <a:ea typeface="+mn-ea"/>
                <a:cs typeface="+mn-cs"/>
              </a:rPr>
              <a:t>Boehringer</a:t>
            </a:r>
            <a:r>
              <a:rPr kumimoji="0" lang="en-GB" altLang="en-US" sz="800" b="0" i="0" u="none" strike="noStrike" kern="0" cap="none" spc="0" normalizeH="0" baseline="0" noProof="0" dirty="0">
                <a:ln>
                  <a:noFill/>
                </a:ln>
                <a:solidFill>
                  <a:prstClr val="white">
                    <a:lumMod val="65000"/>
                  </a:prstClr>
                </a:solidFill>
                <a:effectLst/>
                <a:uLnTx/>
                <a:uFillTx/>
                <a:latin typeface="Arial"/>
                <a:ea typeface="+mn-ea"/>
                <a:cs typeface="+mn-cs"/>
              </a:rPr>
              <a:t> </a:t>
            </a:r>
            <a:r>
              <a:rPr kumimoji="0" lang="en-GB" altLang="en-US" sz="800" b="0" i="0" u="none" strike="noStrike" kern="0" cap="none" spc="0" normalizeH="0" baseline="0" noProof="0" dirty="0" err="1">
                <a:ln>
                  <a:noFill/>
                </a:ln>
                <a:solidFill>
                  <a:prstClr val="white">
                    <a:lumMod val="65000"/>
                  </a:prstClr>
                </a:solidFill>
                <a:effectLst/>
                <a:uLnTx/>
                <a:uFillTx/>
                <a:latin typeface="Arial"/>
                <a:ea typeface="+mn-ea"/>
                <a:cs typeface="+mn-cs"/>
              </a:rPr>
              <a:t>Ingelheim</a:t>
            </a:r>
            <a:r>
              <a:rPr kumimoji="0" lang="en-GB" altLang="en-US" sz="800" b="0" i="0" u="none" strike="noStrike" kern="0" cap="none" spc="0" normalizeH="0" baseline="0" noProof="0" dirty="0">
                <a:ln>
                  <a:noFill/>
                </a:ln>
                <a:solidFill>
                  <a:prstClr val="white">
                    <a:lumMod val="65000"/>
                  </a:prstClr>
                </a:solidFill>
                <a:effectLst/>
                <a:uLnTx/>
                <a:uFillTx/>
                <a:latin typeface="Arial"/>
                <a:ea typeface="+mn-ea"/>
                <a:cs typeface="+mn-cs"/>
              </a:rPr>
              <a:t>: data on file</a:t>
            </a:r>
            <a:endParaRPr kumimoji="0" lang="vi-VN" sz="800" b="0" i="0" u="none" strike="noStrike" kern="0" cap="none" spc="0" normalizeH="0" baseline="0" noProof="0" dirty="0">
              <a:ln>
                <a:noFill/>
              </a:ln>
              <a:solidFill>
                <a:prstClr val="white">
                  <a:lumMod val="6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19049734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Trường</a:t>
            </a:r>
            <a:r>
              <a:rPr lang="en-GB" sz="3600" b="1" dirty="0">
                <a:solidFill>
                  <a:srgbClr val="3F7819"/>
                </a:solidFill>
              </a:rPr>
              <a:t> </a:t>
            </a:r>
            <a:r>
              <a:rPr lang="en-GB" sz="3600" b="1" dirty="0" err="1">
                <a:solidFill>
                  <a:srgbClr val="3F7819"/>
                </a:solidFill>
              </a:rPr>
              <a:t>hợp</a:t>
            </a:r>
            <a:r>
              <a:rPr lang="en-GB" sz="3600" b="1" dirty="0">
                <a:solidFill>
                  <a:srgbClr val="3F7819"/>
                </a:solidFill>
              </a:rPr>
              <a:t> </a:t>
            </a:r>
            <a:r>
              <a:rPr lang="en-GB" sz="3600" b="1" dirty="0" err="1">
                <a:solidFill>
                  <a:srgbClr val="3F7819"/>
                </a:solidFill>
              </a:rPr>
              <a:t>nên</a:t>
            </a:r>
            <a:r>
              <a:rPr lang="en-GB" sz="3600" b="1" dirty="0">
                <a:solidFill>
                  <a:srgbClr val="3F7819"/>
                </a:solidFill>
              </a:rPr>
              <a:t> </a:t>
            </a:r>
            <a:r>
              <a:rPr lang="en-GB" sz="3600" b="1" dirty="0" err="1">
                <a:solidFill>
                  <a:srgbClr val="3F7819"/>
                </a:solidFill>
              </a:rPr>
              <a:t>sử</a:t>
            </a:r>
            <a:r>
              <a:rPr lang="en-GB" sz="3600" b="1" dirty="0">
                <a:solidFill>
                  <a:srgbClr val="3F7819"/>
                </a:solidFill>
              </a:rPr>
              <a:t> </a:t>
            </a:r>
            <a:r>
              <a:rPr lang="en-GB" sz="3600" b="1" dirty="0" err="1">
                <a:solidFill>
                  <a:srgbClr val="3F7819"/>
                </a:solidFill>
              </a:rPr>
              <a:t>dụng</a:t>
            </a:r>
            <a:r>
              <a:rPr lang="en-GB" sz="3600" b="1" dirty="0">
                <a:solidFill>
                  <a:srgbClr val="3F7819"/>
                </a:solidFill>
              </a:rPr>
              <a:t> </a:t>
            </a:r>
            <a:r>
              <a:rPr lang="en-GB" sz="3600" b="1" dirty="0" err="1">
                <a:solidFill>
                  <a:srgbClr val="3F7819"/>
                </a:solidFill>
              </a:rPr>
              <a:t>chụp</a:t>
            </a:r>
            <a:r>
              <a:rPr lang="en-GB" sz="3600" b="1" dirty="0">
                <a:solidFill>
                  <a:srgbClr val="3F7819"/>
                </a:solidFill>
              </a:rPr>
              <a:t> </a:t>
            </a:r>
            <a:r>
              <a:rPr lang="en-GB" sz="3600" b="1" dirty="0" err="1">
                <a:solidFill>
                  <a:srgbClr val="3F7819"/>
                </a:solidFill>
              </a:rPr>
              <a:t>cắt</a:t>
            </a:r>
            <a:r>
              <a:rPr lang="en-GB" sz="3600" b="1" dirty="0">
                <a:solidFill>
                  <a:srgbClr val="3F7819"/>
                </a:solidFill>
              </a:rPr>
              <a:t> </a:t>
            </a:r>
            <a:r>
              <a:rPr lang="en-GB" sz="3600" b="1" dirty="0" err="1">
                <a:solidFill>
                  <a:srgbClr val="3F7819"/>
                </a:solidFill>
              </a:rPr>
              <a:t>lớp</a:t>
            </a:r>
            <a:r>
              <a:rPr lang="en-GB" sz="3600" b="1" dirty="0">
                <a:solidFill>
                  <a:srgbClr val="3F7819"/>
                </a:solidFill>
              </a:rPr>
              <a:t> vi </a:t>
            </a:r>
            <a:r>
              <a:rPr lang="en-GB" sz="3600" b="1" dirty="0" err="1">
                <a:solidFill>
                  <a:srgbClr val="3F7819"/>
                </a:solidFill>
              </a:rPr>
              <a:t>tính</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B4552F4A-3BDE-4093-B4DD-ED49F9FBFB3E}"/>
              </a:ext>
            </a:extLst>
          </p:cNvPr>
          <p:cNvPicPr>
            <a:picLocks noChangeAspect="1"/>
          </p:cNvPicPr>
          <p:nvPr/>
        </p:nvPicPr>
        <p:blipFill>
          <a:blip r:embed="rId2"/>
          <a:stretch>
            <a:fillRect/>
          </a:stretch>
        </p:blipFill>
        <p:spPr>
          <a:xfrm>
            <a:off x="1190744" y="1141541"/>
            <a:ext cx="7652528" cy="5130186"/>
          </a:xfrm>
          <a:prstGeom prst="rect">
            <a:avLst/>
          </a:prstGeom>
        </p:spPr>
      </p:pic>
      <p:sp>
        <p:nvSpPr>
          <p:cNvPr id="8" name="Rectangle 7">
            <a:extLst>
              <a:ext uri="{FF2B5EF4-FFF2-40B4-BE49-F238E27FC236}">
                <a16:creationId xmlns:a16="http://schemas.microsoft.com/office/drawing/2014/main" id="{48CE4EEE-1BF3-440B-B263-9A6291B6767B}"/>
              </a:ext>
            </a:extLst>
          </p:cNvPr>
          <p:cNvSpPr/>
          <p:nvPr/>
        </p:nvSpPr>
        <p:spPr>
          <a:xfrm>
            <a:off x="9000156" y="1928995"/>
            <a:ext cx="2877900" cy="2308324"/>
          </a:xfrm>
          <a:prstGeom prst="rect">
            <a:avLst/>
          </a:prstGeom>
          <a:solidFill>
            <a:schemeClr val="accent5">
              <a:lumMod val="40000"/>
              <a:lumOff val="60000"/>
            </a:schemeClr>
          </a:solidFill>
        </p:spPr>
        <p:txBody>
          <a:bodyPr wrap="square">
            <a:spAutoFit/>
          </a:bodyPr>
          <a:lstStyle/>
          <a:p>
            <a:pPr algn="ctr"/>
            <a:r>
              <a:rPr lang="en-GB" sz="2400" dirty="0">
                <a:solidFill>
                  <a:srgbClr val="161622"/>
                </a:solidFill>
              </a:rPr>
              <a:t>CT </a:t>
            </a:r>
            <a:r>
              <a:rPr lang="en-GB" sz="2400" dirty="0" err="1">
                <a:solidFill>
                  <a:srgbClr val="161622"/>
                </a:solidFill>
              </a:rPr>
              <a:t>giúp</a:t>
            </a:r>
            <a:r>
              <a:rPr lang="en-GB" sz="2400" dirty="0">
                <a:solidFill>
                  <a:srgbClr val="161622"/>
                </a:solidFill>
              </a:rPr>
              <a:t> </a:t>
            </a:r>
            <a:r>
              <a:rPr lang="en-GB" sz="2400" dirty="0" err="1">
                <a:solidFill>
                  <a:srgbClr val="161622"/>
                </a:solidFill>
              </a:rPr>
              <a:t>chẩn</a:t>
            </a:r>
            <a:r>
              <a:rPr lang="en-GB" sz="2400" dirty="0">
                <a:solidFill>
                  <a:srgbClr val="161622"/>
                </a:solidFill>
              </a:rPr>
              <a:t> </a:t>
            </a:r>
            <a:r>
              <a:rPr lang="en-GB" sz="2400" dirty="0" err="1">
                <a:solidFill>
                  <a:srgbClr val="161622"/>
                </a:solidFill>
              </a:rPr>
              <a:t>đoán</a:t>
            </a:r>
            <a:r>
              <a:rPr lang="en-GB" sz="2400" dirty="0">
                <a:solidFill>
                  <a:srgbClr val="161622"/>
                </a:solidFill>
              </a:rPr>
              <a:t> </a:t>
            </a:r>
            <a:r>
              <a:rPr lang="en-GB" sz="2400" dirty="0" err="1">
                <a:solidFill>
                  <a:srgbClr val="161622"/>
                </a:solidFill>
              </a:rPr>
              <a:t>phân</a:t>
            </a:r>
            <a:r>
              <a:rPr lang="en-GB" sz="2400" dirty="0">
                <a:solidFill>
                  <a:srgbClr val="161622"/>
                </a:solidFill>
              </a:rPr>
              <a:t> </a:t>
            </a:r>
            <a:r>
              <a:rPr lang="en-GB" sz="2400" dirty="0" err="1">
                <a:solidFill>
                  <a:srgbClr val="161622"/>
                </a:solidFill>
              </a:rPr>
              <a:t>biệt</a:t>
            </a:r>
            <a:r>
              <a:rPr lang="en-GB" sz="2400" dirty="0">
                <a:solidFill>
                  <a:srgbClr val="161622"/>
                </a:solidFill>
              </a:rPr>
              <a:t>, </a:t>
            </a:r>
            <a:r>
              <a:rPr lang="en-GB" sz="2400" dirty="0" err="1">
                <a:solidFill>
                  <a:srgbClr val="161622"/>
                </a:solidFill>
              </a:rPr>
              <a:t>cung</a:t>
            </a:r>
            <a:r>
              <a:rPr lang="en-GB" sz="2400" dirty="0">
                <a:solidFill>
                  <a:srgbClr val="161622"/>
                </a:solidFill>
              </a:rPr>
              <a:t> </a:t>
            </a:r>
            <a:r>
              <a:rPr lang="en-GB" sz="2400" dirty="0" err="1">
                <a:solidFill>
                  <a:srgbClr val="161622"/>
                </a:solidFill>
              </a:rPr>
              <a:t>cấp</a:t>
            </a:r>
            <a:r>
              <a:rPr lang="en-GB" sz="2400" dirty="0">
                <a:solidFill>
                  <a:srgbClr val="161622"/>
                </a:solidFill>
              </a:rPr>
              <a:t> </a:t>
            </a:r>
            <a:r>
              <a:rPr lang="en-GB" sz="2400" dirty="0" err="1">
                <a:solidFill>
                  <a:srgbClr val="161622"/>
                </a:solidFill>
              </a:rPr>
              <a:t>thông</a:t>
            </a:r>
            <a:r>
              <a:rPr lang="en-GB" sz="2400" dirty="0">
                <a:solidFill>
                  <a:srgbClr val="161622"/>
                </a:solidFill>
              </a:rPr>
              <a:t> tin </a:t>
            </a:r>
            <a:r>
              <a:rPr lang="en-GB" sz="2400" dirty="0" err="1">
                <a:solidFill>
                  <a:srgbClr val="161622"/>
                </a:solidFill>
              </a:rPr>
              <a:t>bệnh</a:t>
            </a:r>
            <a:r>
              <a:rPr lang="en-GB" sz="2400" dirty="0">
                <a:solidFill>
                  <a:srgbClr val="161622"/>
                </a:solidFill>
              </a:rPr>
              <a:t> </a:t>
            </a:r>
            <a:r>
              <a:rPr lang="en-GB" sz="2400" dirty="0" err="1">
                <a:solidFill>
                  <a:srgbClr val="161622"/>
                </a:solidFill>
              </a:rPr>
              <a:t>đồng</a:t>
            </a:r>
            <a:r>
              <a:rPr lang="en-GB" sz="2400" dirty="0">
                <a:solidFill>
                  <a:srgbClr val="161622"/>
                </a:solidFill>
              </a:rPr>
              <a:t> </a:t>
            </a:r>
            <a:r>
              <a:rPr lang="en-GB" sz="2400" dirty="0" err="1">
                <a:solidFill>
                  <a:srgbClr val="161622"/>
                </a:solidFill>
              </a:rPr>
              <a:t>mắc</a:t>
            </a:r>
            <a:r>
              <a:rPr lang="en-GB" sz="2400" dirty="0">
                <a:solidFill>
                  <a:srgbClr val="161622"/>
                </a:solidFill>
              </a:rPr>
              <a:t>, </a:t>
            </a:r>
            <a:r>
              <a:rPr lang="en-GB" sz="2400" dirty="0" err="1">
                <a:solidFill>
                  <a:srgbClr val="161622"/>
                </a:solidFill>
              </a:rPr>
              <a:t>giảm</a:t>
            </a:r>
            <a:r>
              <a:rPr lang="en-GB" sz="2400" dirty="0">
                <a:solidFill>
                  <a:srgbClr val="161622"/>
                </a:solidFill>
              </a:rPr>
              <a:t> </a:t>
            </a:r>
            <a:r>
              <a:rPr lang="en-GB" sz="2400" dirty="0" err="1">
                <a:solidFill>
                  <a:srgbClr val="161622"/>
                </a:solidFill>
              </a:rPr>
              <a:t>thể</a:t>
            </a:r>
            <a:r>
              <a:rPr lang="en-GB" sz="2400" dirty="0">
                <a:solidFill>
                  <a:srgbClr val="161622"/>
                </a:solidFill>
              </a:rPr>
              <a:t> </a:t>
            </a:r>
            <a:r>
              <a:rPr lang="en-GB" sz="2400" dirty="0" err="1">
                <a:solidFill>
                  <a:srgbClr val="161622"/>
                </a:solidFill>
              </a:rPr>
              <a:t>tích</a:t>
            </a:r>
            <a:r>
              <a:rPr lang="en-GB" sz="2400" dirty="0">
                <a:solidFill>
                  <a:srgbClr val="161622"/>
                </a:solidFill>
              </a:rPr>
              <a:t> </a:t>
            </a:r>
            <a:r>
              <a:rPr lang="en-GB" sz="2400" dirty="0" err="1">
                <a:solidFill>
                  <a:srgbClr val="161622"/>
                </a:solidFill>
              </a:rPr>
              <a:t>phổi</a:t>
            </a:r>
            <a:r>
              <a:rPr lang="en-GB" sz="2400" dirty="0">
                <a:solidFill>
                  <a:srgbClr val="161622"/>
                </a:solidFill>
              </a:rPr>
              <a:t>, </a:t>
            </a:r>
            <a:r>
              <a:rPr lang="en-GB" sz="2400" dirty="0" err="1">
                <a:solidFill>
                  <a:srgbClr val="161622"/>
                </a:solidFill>
              </a:rPr>
              <a:t>sàng</a:t>
            </a:r>
            <a:r>
              <a:rPr lang="en-GB" sz="2400" dirty="0">
                <a:solidFill>
                  <a:srgbClr val="161622"/>
                </a:solidFill>
              </a:rPr>
              <a:t> </a:t>
            </a:r>
            <a:r>
              <a:rPr lang="en-GB" sz="2400" dirty="0" err="1">
                <a:solidFill>
                  <a:srgbClr val="161622"/>
                </a:solidFill>
              </a:rPr>
              <a:t>lọc</a:t>
            </a:r>
            <a:r>
              <a:rPr lang="en-GB" sz="2400" dirty="0">
                <a:solidFill>
                  <a:srgbClr val="161622"/>
                </a:solidFill>
              </a:rPr>
              <a:t> </a:t>
            </a:r>
            <a:r>
              <a:rPr lang="en-GB" sz="2400" dirty="0" err="1">
                <a:solidFill>
                  <a:srgbClr val="161622"/>
                </a:solidFill>
              </a:rPr>
              <a:t>ung</a:t>
            </a:r>
            <a:r>
              <a:rPr lang="en-GB" sz="2400" dirty="0">
                <a:solidFill>
                  <a:srgbClr val="161622"/>
                </a:solidFill>
              </a:rPr>
              <a:t> </a:t>
            </a:r>
            <a:r>
              <a:rPr lang="en-GB" sz="2400" dirty="0" err="1">
                <a:solidFill>
                  <a:srgbClr val="161622"/>
                </a:solidFill>
              </a:rPr>
              <a:t>thư</a:t>
            </a:r>
            <a:r>
              <a:rPr lang="en-GB" sz="2400" dirty="0">
                <a:solidFill>
                  <a:srgbClr val="161622"/>
                </a:solidFill>
              </a:rPr>
              <a:t> </a:t>
            </a:r>
            <a:r>
              <a:rPr lang="en-GB" sz="2400" dirty="0" err="1">
                <a:solidFill>
                  <a:srgbClr val="161622"/>
                </a:solidFill>
              </a:rPr>
              <a:t>phổi</a:t>
            </a:r>
            <a:endParaRPr lang="en-GB" sz="2400" dirty="0">
              <a:solidFill>
                <a:srgbClr val="161622"/>
              </a:solidFill>
            </a:endParaRPr>
          </a:p>
        </p:txBody>
      </p:sp>
    </p:spTree>
    <p:extLst>
      <p:ext uri="{BB962C8B-B14F-4D97-AF65-F5344CB8AC3E}">
        <p14:creationId xmlns:p14="http://schemas.microsoft.com/office/powerpoint/2010/main" val="180356160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893239" y="422766"/>
            <a:ext cx="8401703" cy="715687"/>
          </a:xfrm>
        </p:spPr>
        <p:txBody>
          <a:bodyPr>
            <a:noAutofit/>
          </a:bodyPr>
          <a:lstStyle/>
          <a:p>
            <a:r>
              <a:rPr lang="en-US" sz="3200" b="1" dirty="0"/>
              <a:t>RESPIMAT: </a:t>
            </a:r>
            <a:r>
              <a:rPr lang="vi-VN" sz="3200" dirty="0"/>
              <a:t>Hướng dẫn sử dụng hàng ngày</a:t>
            </a:r>
          </a:p>
        </p:txBody>
      </p:sp>
      <p:sp>
        <p:nvSpPr>
          <p:cNvPr id="4" name="Footer Placeholder 3"/>
          <p:cNvSpPr>
            <a:spLocks noGrp="1"/>
          </p:cNvSpPr>
          <p:nvPr>
            <p:ph type="ftr" sz="quarter" idx="3"/>
          </p:nvPr>
        </p:nvSpPr>
        <p:spPr>
          <a:xfrm>
            <a:off x="7658510" y="6591561"/>
            <a:ext cx="2895600"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lumMod val="65000"/>
                  </a:prstClr>
                </a:solidFill>
                <a:effectLst/>
                <a:uLnTx/>
                <a:uFillTx/>
                <a:latin typeface="Arial"/>
                <a:ea typeface="+mn-ea"/>
                <a:cs typeface="+mn-cs"/>
              </a:rPr>
              <a:t>Thông tin </a:t>
            </a:r>
            <a:r>
              <a:rPr kumimoji="0" lang="en-US" sz="1000" b="0" i="0" u="none" strike="noStrike" kern="1200" cap="none" spc="0" normalizeH="0" baseline="0" noProof="0" dirty="0" err="1">
                <a:ln>
                  <a:noFill/>
                </a:ln>
                <a:solidFill>
                  <a:prstClr val="white">
                    <a:lumMod val="65000"/>
                  </a:prstClr>
                </a:solidFill>
                <a:effectLst/>
                <a:uLnTx/>
                <a:uFillTx/>
                <a:latin typeface="Arial"/>
                <a:ea typeface="+mn-ea"/>
                <a:cs typeface="+mn-cs"/>
              </a:rPr>
              <a:t>kê</a:t>
            </a:r>
            <a:r>
              <a:rPr kumimoji="0" lang="en-US" sz="1000" b="0" i="0" u="none" strike="noStrike" kern="1200" cap="none" spc="0" normalizeH="0" baseline="0" noProof="0" dirty="0">
                <a:ln>
                  <a:noFill/>
                </a:ln>
                <a:solidFill>
                  <a:prstClr val="white">
                    <a:lumMod val="65000"/>
                  </a:prstClr>
                </a:solidFill>
                <a:effectLst/>
                <a:uLnTx/>
                <a:uFillTx/>
                <a:latin typeface="Arial"/>
                <a:ea typeface="+mn-ea"/>
                <a:cs typeface="+mn-cs"/>
              </a:rPr>
              <a:t> toa Tiotropium RESPIMAT</a:t>
            </a:r>
          </a:p>
        </p:txBody>
      </p:sp>
      <p:grpSp>
        <p:nvGrpSpPr>
          <p:cNvPr id="14" name="Group 13"/>
          <p:cNvGrpSpPr/>
          <p:nvPr/>
        </p:nvGrpSpPr>
        <p:grpSpPr>
          <a:xfrm>
            <a:off x="1876332" y="1519976"/>
            <a:ext cx="8304332" cy="4549510"/>
            <a:chOff x="221510" y="1095305"/>
            <a:chExt cx="6314805" cy="3459553"/>
          </a:xfrm>
        </p:grpSpPr>
        <p:grpSp>
          <p:nvGrpSpPr>
            <p:cNvPr id="7" name="Group 6"/>
            <p:cNvGrpSpPr/>
            <p:nvPr/>
          </p:nvGrpSpPr>
          <p:grpSpPr>
            <a:xfrm>
              <a:off x="321267" y="1095305"/>
              <a:ext cx="6215048" cy="1399462"/>
              <a:chOff x="385061" y="1318437"/>
              <a:chExt cx="6880075" cy="1549208"/>
            </a:xfrm>
          </p:grpSpPr>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32568" y="1318437"/>
                <a:ext cx="2185061" cy="1549208"/>
              </a:xfrm>
              <a:prstGeom prst="rect">
                <a:avLst/>
              </a:prstGeom>
              <a:ln>
                <a:solidFill>
                  <a:schemeClr val="accent1"/>
                </a:solidFill>
              </a:ln>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80075" y="1320622"/>
                <a:ext cx="2185061" cy="1547023"/>
              </a:xfrm>
              <a:prstGeom prst="rect">
                <a:avLst/>
              </a:prstGeom>
              <a:ln>
                <a:solidFill>
                  <a:schemeClr val="accent1"/>
                </a:solidFill>
              </a:ln>
            </p:spPr>
          </p:pic>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5061" y="1318437"/>
                <a:ext cx="2185061" cy="1549208"/>
              </a:xfrm>
              <a:prstGeom prst="rect">
                <a:avLst/>
              </a:prstGeom>
              <a:ln>
                <a:solidFill>
                  <a:schemeClr val="accent1"/>
                </a:solidFill>
              </a:ln>
            </p:spPr>
          </p:pic>
        </p:grpSp>
        <p:sp>
          <p:nvSpPr>
            <p:cNvPr id="11" name="TextBox 10"/>
            <p:cNvSpPr txBox="1"/>
            <p:nvPr/>
          </p:nvSpPr>
          <p:spPr>
            <a:xfrm>
              <a:off x="221510" y="2518705"/>
              <a:ext cx="2124814" cy="119360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rPr>
                <a:t>XOAY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Giữ nắp đóng trong khi thao tác.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XOAY phần đế trong suốt theo hướng mũi tên trên nhãn cho đến khi nghe thấy tiếng “cách” (xoay nửa vòng).</a:t>
              </a:r>
            </a:p>
          </p:txBody>
        </p:sp>
        <p:sp>
          <p:nvSpPr>
            <p:cNvPr id="12" name="TextBox 11"/>
            <p:cNvSpPr txBox="1"/>
            <p:nvPr/>
          </p:nvSpPr>
          <p:spPr>
            <a:xfrm>
              <a:off x="2347677" y="2517342"/>
              <a:ext cx="1978070" cy="77233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70C0"/>
                  </a:solidFill>
                  <a:effectLst/>
                  <a:uLnTx/>
                  <a:uFillTx/>
                  <a:latin typeface="Arial"/>
                  <a:ea typeface="+mn-ea"/>
                  <a:cs typeface="Calibri" panose="020F0502020204030204" pitchFamily="34" charset="0"/>
                </a:rPr>
                <a:t>MỞ</a:t>
              </a:r>
              <a:endPar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MỞ nắp cho đến khi khớp được mở hoàn toàn.</a:t>
              </a:r>
            </a:p>
          </p:txBody>
        </p:sp>
        <p:sp>
          <p:nvSpPr>
            <p:cNvPr id="13" name="TextBox 12"/>
            <p:cNvSpPr txBox="1"/>
            <p:nvPr/>
          </p:nvSpPr>
          <p:spPr>
            <a:xfrm>
              <a:off x="4465402" y="2518706"/>
              <a:ext cx="2014085" cy="203615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70C0"/>
                  </a:solidFill>
                  <a:effectLst/>
                  <a:uLnTx/>
                  <a:uFillTx/>
                  <a:latin typeface="Arial"/>
                  <a:ea typeface="+mn-ea"/>
                  <a:cs typeface="Calibri" panose="020F0502020204030204" pitchFamily="34" charset="0"/>
                </a:rPr>
                <a:t>ẤN</a:t>
              </a:r>
              <a:endPar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Thở ra từ từ và hết sức.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Ngậm môi vào đầu ống ngậm nhưng không che lỗ thông khí.</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Trong khi hít vào chậm và sâu bằng miệng, ẤN nút phun thuốc và tiếp tục hít vào.</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Ngừng thở trong 10 giây hoặc trong thời gian lâu nhất mà bạn vẫn cảm thấy thoải mái.</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Lặp lại bước Xoay, Mở, Ấn để có tổng cộng 2 nhát xịt</a:t>
              </a:r>
            </a:p>
          </p:txBody>
        </p:sp>
      </p:grpSp>
    </p:spTree>
    <p:extLst>
      <p:ext uri="{BB962C8B-B14F-4D97-AF65-F5344CB8AC3E}">
        <p14:creationId xmlns:p14="http://schemas.microsoft.com/office/powerpoint/2010/main" val="404786216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876332" y="227944"/>
            <a:ext cx="8401703" cy="715687"/>
          </a:xfrm>
        </p:spPr>
        <p:txBody>
          <a:bodyPr>
            <a:noAutofit/>
          </a:bodyPr>
          <a:lstStyle/>
          <a:p>
            <a:r>
              <a:rPr lang="en-US" sz="3200" b="1" dirty="0"/>
              <a:t>RESPIMAT</a:t>
            </a:r>
            <a:r>
              <a:rPr lang="en-US" sz="2800" b="1" dirty="0"/>
              <a:t>: </a:t>
            </a:r>
            <a:r>
              <a:rPr lang="vi-VN" sz="2800" dirty="0"/>
              <a:t>Chuẩn bị cho lần sử dụng đầu tiên</a:t>
            </a:r>
            <a:r>
              <a:rPr lang="en-US" sz="2800" dirty="0"/>
              <a:t>, </a:t>
            </a:r>
            <a:r>
              <a:rPr lang="en-US" sz="2800" dirty="0" err="1"/>
              <a:t>thực</a:t>
            </a:r>
            <a:r>
              <a:rPr lang="en-US" sz="2800" dirty="0"/>
              <a:t> </a:t>
            </a:r>
            <a:r>
              <a:rPr lang="en-US" sz="2800" dirty="0" err="1"/>
              <a:t>hiện</a:t>
            </a:r>
            <a:r>
              <a:rPr lang="en-US" sz="2800" dirty="0"/>
              <a:t> </a:t>
            </a:r>
            <a:r>
              <a:rPr lang="en-US" sz="2800" dirty="0" err="1"/>
              <a:t>một</a:t>
            </a:r>
            <a:r>
              <a:rPr lang="en-US" sz="2800" dirty="0"/>
              <a:t> </a:t>
            </a:r>
            <a:r>
              <a:rPr lang="en-US" sz="2800" dirty="0" err="1"/>
              <a:t>tháng</a:t>
            </a:r>
            <a:r>
              <a:rPr lang="en-US" sz="2800" dirty="0"/>
              <a:t> </a:t>
            </a:r>
            <a:r>
              <a:rPr lang="en-US" sz="2800" dirty="0" err="1"/>
              <a:t>một</a:t>
            </a:r>
            <a:r>
              <a:rPr lang="en-US" sz="2800" dirty="0"/>
              <a:t> </a:t>
            </a:r>
            <a:r>
              <a:rPr lang="en-US" sz="2800" dirty="0" err="1"/>
              <a:t>lần</a:t>
            </a:r>
            <a:r>
              <a:rPr lang="en-US" sz="2800" dirty="0"/>
              <a:t> </a:t>
            </a:r>
            <a:r>
              <a:rPr lang="en-US" sz="2800" baseline="30000" dirty="0"/>
              <a:t>1</a:t>
            </a:r>
            <a:endParaRPr lang="vi-VN" sz="2800" dirty="0"/>
          </a:p>
        </p:txBody>
      </p:sp>
      <p:sp>
        <p:nvSpPr>
          <p:cNvPr id="4" name="Footer Placeholder 3"/>
          <p:cNvSpPr>
            <a:spLocks noGrp="1"/>
          </p:cNvSpPr>
          <p:nvPr>
            <p:ph type="ftr" sz="quarter" idx="3"/>
          </p:nvPr>
        </p:nvSpPr>
        <p:spPr>
          <a:xfrm>
            <a:off x="7960643" y="6630056"/>
            <a:ext cx="2895600"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Thông tin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kê</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toa Tiotropium RESPIMAT</a:t>
            </a:r>
          </a:p>
        </p:txBody>
      </p:sp>
      <p:grpSp>
        <p:nvGrpSpPr>
          <p:cNvPr id="2" name="Group 1"/>
          <p:cNvGrpSpPr/>
          <p:nvPr/>
        </p:nvGrpSpPr>
        <p:grpSpPr>
          <a:xfrm>
            <a:off x="1738579" y="1218643"/>
            <a:ext cx="9117664" cy="5107902"/>
            <a:chOff x="281813" y="1232090"/>
            <a:chExt cx="9117664" cy="5107902"/>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967" y="1300526"/>
              <a:ext cx="992010" cy="1419411"/>
            </a:xfrm>
            <a:prstGeom prst="rect">
              <a:avLst/>
            </a:prstGeom>
            <a:ln>
              <a:solidFill>
                <a:schemeClr val="accent1"/>
              </a:solidFill>
            </a:ln>
          </p:spPr>
        </p:pic>
        <p:pic>
          <p:nvPicPr>
            <p:cNvPr id="24" name="Picture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1813" y="2886386"/>
              <a:ext cx="995163" cy="1419411"/>
            </a:xfrm>
            <a:prstGeom prst="rect">
              <a:avLst/>
            </a:prstGeom>
            <a:ln>
              <a:solidFill>
                <a:schemeClr val="accent1"/>
              </a:solidFill>
            </a:ln>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1814" y="4472245"/>
              <a:ext cx="995163" cy="1419411"/>
            </a:xfrm>
            <a:prstGeom prst="rect">
              <a:avLst/>
            </a:prstGeom>
            <a:ln>
              <a:solidFill>
                <a:schemeClr val="accent1"/>
              </a:solidFill>
            </a:ln>
          </p:spPr>
        </p:pic>
        <p:pic>
          <p:nvPicPr>
            <p:cNvPr id="26" name="Picture 2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810683" y="1300526"/>
              <a:ext cx="995165" cy="1419411"/>
            </a:xfrm>
            <a:prstGeom prst="rect">
              <a:avLst/>
            </a:prstGeom>
            <a:ln>
              <a:solidFill>
                <a:schemeClr val="accent1"/>
              </a:solidFill>
            </a:ln>
          </p:spPr>
        </p:pic>
        <p:pic>
          <p:nvPicPr>
            <p:cNvPr id="27" name="Picture 2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10683" y="2886385"/>
              <a:ext cx="992010" cy="1419411"/>
            </a:xfrm>
            <a:prstGeom prst="rect">
              <a:avLst/>
            </a:prstGeom>
            <a:ln>
              <a:solidFill>
                <a:schemeClr val="accent1"/>
              </a:solidFill>
            </a:ln>
          </p:spPr>
        </p:pic>
        <p:pic>
          <p:nvPicPr>
            <p:cNvPr id="28" name="Picture 2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810683" y="4472244"/>
              <a:ext cx="992010" cy="1419411"/>
            </a:xfrm>
            <a:prstGeom prst="rect">
              <a:avLst/>
            </a:prstGeom>
            <a:ln>
              <a:solidFill>
                <a:schemeClr val="accent1"/>
              </a:solidFill>
            </a:ln>
          </p:spPr>
        </p:pic>
        <p:sp>
          <p:nvSpPr>
            <p:cNvPr id="17" name="Rectangle 16"/>
            <p:cNvSpPr/>
            <p:nvPr/>
          </p:nvSpPr>
          <p:spPr>
            <a:xfrm>
              <a:off x="1265922" y="1232090"/>
              <a:ext cx="3544761" cy="12003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1.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Tháo</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rời</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phần</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đế</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trong</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suốt</a:t>
              </a:r>
              <a:endPar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Giữ</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xịt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thao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Dùng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ấn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vào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an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toàn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đồng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thời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kéo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mạnh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đê</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suốt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bằng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còn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lại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sp>
          <p:nvSpPr>
            <p:cNvPr id="18" name="Rectangle 17"/>
            <p:cNvSpPr/>
            <p:nvPr/>
          </p:nvSpPr>
          <p:spPr>
            <a:xfrm>
              <a:off x="1265922" y="2838462"/>
              <a:ext cx="3443222" cy="141577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2. </a:t>
              </a: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Lắp ống thuốc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Lắp ống thuốc vào trong bình xịt (phần đầu thuôn hẹp được đưa vào trước)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Đặt bình xịt trên một mặt phẳng và ấn mạnh xuống cho đến khi ống thuốc khớp vào đúng vị trí.</a:t>
              </a:r>
            </a:p>
          </p:txBody>
        </p:sp>
        <p:sp>
          <p:nvSpPr>
            <p:cNvPr id="19" name="Rectangle 18"/>
            <p:cNvSpPr/>
            <p:nvPr/>
          </p:nvSpPr>
          <p:spPr>
            <a:xfrm>
              <a:off x="1265922" y="4493333"/>
              <a:ext cx="3443222" cy="76944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3.</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Lắp lại phần đế trong suốt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Lắp phần đế trong suốt trở lại đúng vị trí, khi đế khớp sẽ có một tiếng “cách”. </a:t>
              </a:r>
            </a:p>
          </p:txBody>
        </p:sp>
        <p:sp>
          <p:nvSpPr>
            <p:cNvPr id="20" name="TextBox 19"/>
            <p:cNvSpPr txBox="1"/>
            <p:nvPr/>
          </p:nvSpPr>
          <p:spPr>
            <a:xfrm>
              <a:off x="5839535" y="1232090"/>
              <a:ext cx="3559942" cy="12003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4.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Xoay</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Giữ</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xịt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thao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Xoay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suốt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theo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hướng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mũi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nhãn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nghe</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thấy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tiếng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cách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xoay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nửa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vòng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sp>
          <p:nvSpPr>
            <p:cNvPr id="21" name="TextBox 20"/>
            <p:cNvSpPr txBox="1"/>
            <p:nvPr/>
          </p:nvSpPr>
          <p:spPr>
            <a:xfrm>
              <a:off x="5904232" y="2840003"/>
              <a:ext cx="2674970"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5.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Mở</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Mở</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khớp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được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mở</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hoàn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toàn</a:t>
              </a:r>
              <a:endPar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endParaRPr>
            </a:p>
          </p:txBody>
        </p:sp>
        <p:sp>
          <p:nvSpPr>
            <p:cNvPr id="22" name="TextBox 21"/>
            <p:cNvSpPr txBox="1"/>
            <p:nvPr/>
          </p:nvSpPr>
          <p:spPr>
            <a:xfrm>
              <a:off x="5904232" y="4493333"/>
              <a:ext cx="3324588" cy="184665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6.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Ấn</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Hướng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xịt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xuống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mặt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đất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Ấn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nút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nhấn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thuốc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Lặp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lại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bước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4-6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thấy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thuốc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endPar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Sau</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thấy</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thuốc</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lặp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lại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bước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4-6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thêm</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3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nữa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grpSp>
    </p:spTree>
    <p:extLst>
      <p:ext uri="{BB962C8B-B14F-4D97-AF65-F5344CB8AC3E}">
        <p14:creationId xmlns:p14="http://schemas.microsoft.com/office/powerpoint/2010/main" val="3136242551"/>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352" y="357087"/>
            <a:ext cx="10972800" cy="715687"/>
          </a:xfrm>
        </p:spPr>
        <p:txBody>
          <a:bodyPr>
            <a:noAutofit/>
          </a:bodyPr>
          <a:lstStyle/>
          <a:p>
            <a:r>
              <a:rPr lang="en-US" sz="2800" b="1" dirty="0"/>
              <a:t>RESPIMAT</a:t>
            </a:r>
            <a:r>
              <a:rPr lang="en-US" sz="2800" dirty="0"/>
              <a:t> </a:t>
            </a:r>
            <a:r>
              <a:rPr lang="en-US" sz="2800" dirty="0" err="1"/>
              <a:t>có</a:t>
            </a:r>
            <a:r>
              <a:rPr lang="en-US" sz="2800" dirty="0"/>
              <a:t> </a:t>
            </a:r>
            <a:r>
              <a:rPr lang="en-US" sz="2800" dirty="0" err="1"/>
              <a:t>tỷ</a:t>
            </a:r>
            <a:r>
              <a:rPr lang="en-US" sz="2800" dirty="0"/>
              <a:t> </a:t>
            </a:r>
            <a:r>
              <a:rPr lang="en-US" sz="2800" dirty="0" err="1"/>
              <a:t>lệ</a:t>
            </a:r>
            <a:r>
              <a:rPr lang="en-US" sz="2800" dirty="0"/>
              <a:t> </a:t>
            </a:r>
            <a:r>
              <a:rPr lang="en-US" sz="2800" dirty="0" err="1"/>
              <a:t>sử</a:t>
            </a:r>
            <a:r>
              <a:rPr lang="en-US" sz="2800" dirty="0"/>
              <a:t> </a:t>
            </a:r>
            <a:r>
              <a:rPr lang="en-US" sz="2800" dirty="0" err="1"/>
              <a:t>dụng</a:t>
            </a:r>
            <a:r>
              <a:rPr lang="en-US" sz="2800" dirty="0"/>
              <a:t> </a:t>
            </a:r>
            <a:r>
              <a:rPr lang="en-US" sz="2800" dirty="0" err="1"/>
              <a:t>thành</a:t>
            </a:r>
            <a:r>
              <a:rPr lang="en-US" sz="2800" dirty="0"/>
              <a:t> </a:t>
            </a:r>
            <a:r>
              <a:rPr lang="en-US" sz="2800" dirty="0" err="1"/>
              <a:t>công</a:t>
            </a:r>
            <a:r>
              <a:rPr lang="en-US" sz="2800" dirty="0"/>
              <a:t> </a:t>
            </a:r>
            <a:r>
              <a:rPr lang="en-US" sz="2800" dirty="0" err="1"/>
              <a:t>lần</a:t>
            </a:r>
            <a:r>
              <a:rPr lang="en-US" sz="2800" dirty="0"/>
              <a:t> </a:t>
            </a:r>
            <a:r>
              <a:rPr lang="en-US" sz="2800" dirty="0" err="1"/>
              <a:t>đầu</a:t>
            </a:r>
            <a:r>
              <a:rPr lang="en-US" sz="2800" dirty="0"/>
              <a:t> </a:t>
            </a:r>
            <a:r>
              <a:rPr lang="en-US" sz="2800" dirty="0" err="1"/>
              <a:t>cao</a:t>
            </a:r>
            <a:r>
              <a:rPr lang="en-US" sz="2800" dirty="0"/>
              <a:t> h</a:t>
            </a:r>
            <a:r>
              <a:rPr lang="vi-VN" sz="2800" dirty="0"/>
              <a:t>ơ</a:t>
            </a:r>
            <a:r>
              <a:rPr lang="en-US" sz="2800" dirty="0"/>
              <a:t>n so </a:t>
            </a:r>
            <a:r>
              <a:rPr lang="en-US" sz="2800" dirty="0" err="1"/>
              <a:t>với</a:t>
            </a:r>
            <a:r>
              <a:rPr lang="en-US" sz="2800" dirty="0"/>
              <a:t> DPI ở </a:t>
            </a:r>
            <a:r>
              <a:rPr lang="en-US" sz="2800" dirty="0" err="1"/>
              <a:t>bệnh</a:t>
            </a:r>
            <a:r>
              <a:rPr lang="en-US" sz="2800" dirty="0"/>
              <a:t> </a:t>
            </a:r>
            <a:r>
              <a:rPr lang="en-US" sz="2800" dirty="0" err="1"/>
              <a:t>nhân</a:t>
            </a:r>
            <a:r>
              <a:rPr lang="en-US" sz="2800" dirty="0"/>
              <a:t> hen </a:t>
            </a:r>
            <a:r>
              <a:rPr lang="en-US" sz="2800" dirty="0" err="1"/>
              <a:t>và</a:t>
            </a:r>
            <a:r>
              <a:rPr lang="en-US" sz="2800" dirty="0"/>
              <a:t> COPD</a:t>
            </a:r>
          </a:p>
        </p:txBody>
      </p:sp>
      <p:sp>
        <p:nvSpPr>
          <p:cNvPr id="4" name="Footer Placeholder 3"/>
          <p:cNvSpPr>
            <a:spLocks noGrp="1"/>
          </p:cNvSpPr>
          <p:nvPr>
            <p:ph type="ftr" sz="quarter" idx="3"/>
          </p:nvPr>
        </p:nvSpPr>
        <p:spPr>
          <a:xfrm>
            <a:off x="8476164" y="6695175"/>
            <a:ext cx="3299172" cy="220828"/>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prstClr val="white">
                    <a:lumMod val="65000"/>
                  </a:prstClr>
                </a:solidFill>
                <a:effectLst/>
                <a:uLnTx/>
                <a:uFillTx/>
                <a:latin typeface="Arial"/>
                <a:ea typeface="+mn-ea"/>
                <a:cs typeface="+mn-cs"/>
              </a:rPr>
              <a:t>Dal Negro RW, </a:t>
            </a:r>
            <a:r>
              <a:rPr kumimoji="0" lang="en-GB" sz="900" b="0" i="0" u="none" strike="noStrike" kern="1200" cap="none" spc="0" normalizeH="0" baseline="0" noProof="0" dirty="0" err="1">
                <a:ln>
                  <a:noFill/>
                </a:ln>
                <a:solidFill>
                  <a:prstClr val="white">
                    <a:lumMod val="65000"/>
                  </a:prstClr>
                </a:solidFill>
                <a:effectLst/>
                <a:uLnTx/>
                <a:uFillTx/>
                <a:latin typeface="Arial"/>
                <a:ea typeface="+mn-ea"/>
                <a:cs typeface="+mn-cs"/>
              </a:rPr>
              <a:t>Povero</a:t>
            </a:r>
            <a:r>
              <a:rPr kumimoji="0" lang="en-GB" sz="900" b="0" i="0" u="none" strike="noStrike" kern="1200" cap="none" spc="0" normalizeH="0" baseline="0" noProof="0" dirty="0">
                <a:ln>
                  <a:noFill/>
                </a:ln>
                <a:solidFill>
                  <a:prstClr val="white">
                    <a:lumMod val="65000"/>
                  </a:prstClr>
                </a:solidFill>
                <a:effectLst/>
                <a:uLnTx/>
                <a:uFillTx/>
                <a:latin typeface="Arial"/>
                <a:ea typeface="+mn-ea"/>
                <a:cs typeface="+mn-cs"/>
              </a:rPr>
              <a:t> M. </a:t>
            </a:r>
            <a:r>
              <a:rPr kumimoji="0" lang="en-GB" sz="900" b="0" i="0" u="none" strike="noStrike" kern="1200" cap="none" spc="0" normalizeH="0" baseline="0" noProof="0" dirty="0" err="1">
                <a:ln>
                  <a:noFill/>
                </a:ln>
                <a:solidFill>
                  <a:prstClr val="white">
                    <a:lumMod val="65000"/>
                  </a:prstClr>
                </a:solidFill>
                <a:effectLst/>
                <a:uLnTx/>
                <a:uFillTx/>
                <a:latin typeface="Arial"/>
                <a:ea typeface="+mn-ea"/>
                <a:cs typeface="+mn-cs"/>
              </a:rPr>
              <a:t>Multidiscip</a:t>
            </a:r>
            <a:r>
              <a:rPr kumimoji="0" lang="en-GB" sz="9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GB" sz="900" b="0" i="0" u="none" strike="noStrike" kern="1200" cap="none" spc="0" normalizeH="0" baseline="0" noProof="0" dirty="0" err="1">
                <a:ln>
                  <a:noFill/>
                </a:ln>
                <a:solidFill>
                  <a:prstClr val="white">
                    <a:lumMod val="65000"/>
                  </a:prstClr>
                </a:solidFill>
                <a:effectLst/>
                <a:uLnTx/>
                <a:uFillTx/>
                <a:latin typeface="Arial"/>
                <a:ea typeface="+mn-ea"/>
                <a:cs typeface="+mn-cs"/>
              </a:rPr>
              <a:t>Respir</a:t>
            </a:r>
            <a:r>
              <a:rPr kumimoji="0" lang="en-GB" sz="900" b="0" i="0" u="none" strike="noStrike" kern="1200" cap="none" spc="0" normalizeH="0" baseline="0" noProof="0" dirty="0">
                <a:ln>
                  <a:noFill/>
                </a:ln>
                <a:solidFill>
                  <a:prstClr val="white">
                    <a:lumMod val="65000"/>
                  </a:prstClr>
                </a:solidFill>
                <a:effectLst/>
                <a:uLnTx/>
                <a:uFillTx/>
                <a:latin typeface="Arial"/>
                <a:ea typeface="+mn-ea"/>
                <a:cs typeface="+mn-cs"/>
              </a:rPr>
              <a:t> Med 2016; 11: 7.</a:t>
            </a:r>
          </a:p>
        </p:txBody>
      </p:sp>
      <p:grpSp>
        <p:nvGrpSpPr>
          <p:cNvPr id="24" name="Group 23"/>
          <p:cNvGrpSpPr/>
          <p:nvPr/>
        </p:nvGrpSpPr>
        <p:grpSpPr>
          <a:xfrm>
            <a:off x="1815853" y="1485080"/>
            <a:ext cx="8885195" cy="4810139"/>
            <a:chOff x="291852" y="1485079"/>
            <a:chExt cx="8885195" cy="4810139"/>
          </a:xfrm>
        </p:grpSpPr>
        <p:grpSp>
          <p:nvGrpSpPr>
            <p:cNvPr id="22" name="Group 21"/>
            <p:cNvGrpSpPr/>
            <p:nvPr/>
          </p:nvGrpSpPr>
          <p:grpSpPr>
            <a:xfrm>
              <a:off x="291852" y="1485079"/>
              <a:ext cx="8885195" cy="4810139"/>
              <a:chOff x="383049" y="1896125"/>
              <a:chExt cx="10011490" cy="5256781"/>
            </a:xfrm>
          </p:grpSpPr>
          <p:graphicFrame>
            <p:nvGraphicFramePr>
              <p:cNvPr id="13" name="Content Placeholder 4"/>
              <p:cNvGraphicFramePr>
                <a:graphicFrameLocks/>
              </p:cNvGraphicFramePr>
              <p:nvPr/>
            </p:nvGraphicFramePr>
            <p:xfrm>
              <a:off x="805623" y="2037232"/>
              <a:ext cx="9309254" cy="4841748"/>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2280810" y="6740313"/>
                <a:ext cx="1385064" cy="412593"/>
              </a:xfrm>
              <a:prstGeom prst="rect">
                <a:avLst/>
              </a:prstGeom>
              <a:noFill/>
            </p:spPr>
            <p:txBody>
              <a:bodyPr wrap="none" lIns="130047" tIns="65023" rIns="130047" bIns="65023"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Respimat</a:t>
                </a:r>
                <a:r>
                  <a:rPr kumimoji="0" lang="en-GB" sz="1600" b="0" i="0" u="none" strike="noStrike" kern="1200" cap="none" spc="0" normalizeH="0" baseline="30000" noProof="0" dirty="0">
                    <a:ln>
                      <a:noFill/>
                    </a:ln>
                    <a:solidFill>
                      <a:prstClr val="black">
                        <a:lumMod val="75000"/>
                        <a:lumOff val="25000"/>
                      </a:prstClr>
                    </a:solidFill>
                    <a:effectLst/>
                    <a:uLnTx/>
                    <a:uFillTx/>
                    <a:latin typeface="Arial"/>
                    <a:ea typeface="ヒラギノ角ゴ ProN W3" charset="-128"/>
                    <a:cs typeface="+mn-cs"/>
                    <a:sym typeface="Gill Sans" charset="0"/>
                  </a:rPr>
                  <a:t>®</a:t>
                </a:r>
              </a:p>
            </p:txBody>
          </p:sp>
          <p:sp>
            <p:nvSpPr>
              <p:cNvPr id="15" name="TextBox 14"/>
              <p:cNvSpPr txBox="1"/>
              <p:nvPr/>
            </p:nvSpPr>
            <p:spPr>
              <a:xfrm>
                <a:off x="4088597" y="6740313"/>
                <a:ext cx="1231537" cy="412593"/>
              </a:xfrm>
              <a:prstGeom prst="rect">
                <a:avLst/>
              </a:prstGeom>
              <a:noFill/>
            </p:spPr>
            <p:txBody>
              <a:bodyPr wrap="none" lIns="130047" tIns="65023" rIns="130047" bIns="65023"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Genuair</a:t>
                </a:r>
                <a:r>
                  <a:rPr kumimoji="0" lang="en-GB" sz="1600" b="0" i="0" u="none" strike="noStrike" kern="1200" cap="none" spc="0" normalizeH="0" baseline="30000" noProof="0" dirty="0">
                    <a:ln>
                      <a:noFill/>
                    </a:ln>
                    <a:solidFill>
                      <a:prstClr val="black">
                        <a:lumMod val="75000"/>
                        <a:lumOff val="25000"/>
                      </a:prstClr>
                    </a:solidFill>
                    <a:effectLst/>
                    <a:uLnTx/>
                    <a:uFillTx/>
                    <a:latin typeface="Arial"/>
                    <a:ea typeface="ヒラギノ角ゴ ProN W3" charset="-128"/>
                    <a:cs typeface="+mn-cs"/>
                    <a:sym typeface="Gill Sans" charset="0"/>
                  </a:rPr>
                  <a:t>®</a:t>
                </a:r>
              </a:p>
            </p:txBody>
          </p:sp>
          <p:cxnSp>
            <p:nvCxnSpPr>
              <p:cNvPr id="16" name="Straight Connector 15"/>
              <p:cNvCxnSpPr/>
              <p:nvPr/>
            </p:nvCxnSpPr>
            <p:spPr>
              <a:xfrm>
                <a:off x="1211230" y="6716532"/>
                <a:ext cx="6673403" cy="0"/>
              </a:xfrm>
              <a:prstGeom prst="line">
                <a:avLst/>
              </a:prstGeom>
              <a:noFill/>
              <a:ln w="6350" cap="flat" cmpd="sng" algn="ctr">
                <a:solidFill>
                  <a:srgbClr val="808080"/>
                </a:solidFill>
                <a:prstDash val="solid"/>
                <a:miter lim="800000"/>
              </a:ln>
              <a:effectLst/>
            </p:spPr>
          </p:cxnSp>
          <p:sp>
            <p:nvSpPr>
              <p:cNvPr id="17" name="Rectangle 16"/>
              <p:cNvSpPr/>
              <p:nvPr/>
            </p:nvSpPr>
            <p:spPr>
              <a:xfrm>
                <a:off x="1301043" y="1896125"/>
                <a:ext cx="8009214" cy="773616"/>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vi-VN" sz="2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Tỷ lệ thành công ở lần thử đầu tiên cao hơn đáng kể với Respimat</a:t>
                </a:r>
                <a:r>
                  <a:rPr kumimoji="0" lang="vi-VN" sz="2000" b="1"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a:t>
                </a:r>
                <a:r>
                  <a:rPr kumimoji="0" lang="vi-VN" sz="2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 so với cả Genuair</a:t>
                </a:r>
                <a:r>
                  <a:rPr kumimoji="0" lang="vi-VN" sz="2000" b="1"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a:t>
                </a:r>
                <a:r>
                  <a:rPr kumimoji="0" lang="vi-VN" sz="20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 và Breezhaler</a:t>
                </a:r>
                <a:r>
                  <a:rPr kumimoji="0" lang="vi-VN" sz="2000" b="1" i="0" u="none" strike="noStrike" kern="1200" cap="none" spc="0" normalizeH="0" baseline="3000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a:t>
                </a:r>
                <a:endParaRPr kumimoji="0" lang="en-GB" sz="2000" b="1" i="0" u="none" strike="noStrike" kern="1200" cap="none" spc="0" normalizeH="0" baseline="30000" noProof="0" dirty="0">
                  <a:ln>
                    <a:noFill/>
                  </a:ln>
                  <a:solidFill>
                    <a:prstClr val="black">
                      <a:lumMod val="75000"/>
                      <a:lumOff val="25000"/>
                    </a:prstClr>
                  </a:solidFill>
                  <a:effectLst/>
                  <a:uLnTx/>
                  <a:uFillTx/>
                  <a:latin typeface="Arial"/>
                  <a:ea typeface="ヒラギノ角ゴ ProN W3" charset="-128"/>
                  <a:cs typeface="+mn-cs"/>
                  <a:sym typeface="Gill Sans" charset="0"/>
                </a:endParaRPr>
              </a:p>
            </p:txBody>
          </p:sp>
          <p:sp>
            <p:nvSpPr>
              <p:cNvPr id="18" name="TextBox 17"/>
              <p:cNvSpPr txBox="1"/>
              <p:nvPr/>
            </p:nvSpPr>
            <p:spPr>
              <a:xfrm>
                <a:off x="2746487" y="2567466"/>
                <a:ext cx="2163337" cy="914400"/>
              </a:xfrm>
              <a:prstGeom prst="rect">
                <a:avLst/>
              </a:prstGeom>
              <a:noFill/>
            </p:spPr>
            <p:txBody>
              <a:bodyPr wrap="none"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p&lt;0.0001</a:t>
                </a:r>
              </a:p>
            </p:txBody>
          </p:sp>
          <p:sp>
            <p:nvSpPr>
              <p:cNvPr id="19" name="TextBox 18"/>
              <p:cNvSpPr txBox="1"/>
              <p:nvPr/>
            </p:nvSpPr>
            <p:spPr>
              <a:xfrm>
                <a:off x="4281692" y="3011312"/>
                <a:ext cx="2163337" cy="914400"/>
              </a:xfrm>
              <a:prstGeom prst="rect">
                <a:avLst/>
              </a:prstGeom>
              <a:noFill/>
            </p:spPr>
            <p:txBody>
              <a:bodyPr wrap="none" rtlCol="0">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p&lt;0.0001</a:t>
                </a:r>
              </a:p>
            </p:txBody>
          </p:sp>
          <p:sp>
            <p:nvSpPr>
              <p:cNvPr id="20" name="Rectangle 19"/>
              <p:cNvSpPr/>
              <p:nvPr/>
            </p:nvSpPr>
            <p:spPr>
              <a:xfrm>
                <a:off x="6677161" y="3757522"/>
                <a:ext cx="3717378" cy="1052088"/>
              </a:xfrm>
              <a:prstGeom prst="rect">
                <a:avLst/>
              </a:prstGeom>
            </p:spPr>
            <p:txBody>
              <a:bodyPr wrap="square" lIns="130047" tIns="65023" rIns="130047" bIns="65023">
                <a:spAutoFit/>
              </a:bodyPr>
              <a:lstStyle/>
              <a:p>
                <a:pPr marL="0" marR="0" lvl="2" indent="1588" algn="ctr" defTabSz="914400" rtl="0" eaLnBrk="1" fontAlgn="base" latinLnBrk="0" hangingPunct="1">
                  <a:lnSpc>
                    <a:spcPct val="100000"/>
                  </a:lnSpc>
                  <a:spcBef>
                    <a:spcPct val="0"/>
                  </a:spcBef>
                  <a:spcAft>
                    <a:spcPts val="853"/>
                  </a:spcAft>
                  <a:buClrTx/>
                  <a:buSzTx/>
                  <a:buFontTx/>
                  <a:buNone/>
                  <a:tabLst/>
                  <a:defRPr/>
                </a:pP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Dữ</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a:t>
                </a: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liệu</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a:t>
                </a: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từ</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333 </a:t>
                </a: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bệnh</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a:t>
                </a: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nhân</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COPD (47%) </a:t>
                </a:r>
                <a:r>
                  <a:rPr kumimoji="0" lang="en-GB"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và</a:t>
                </a:r>
                <a:r>
                  <a:rPr kumimoji="0" lang="en-GB"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hen (53%) đ</a:t>
                </a:r>
                <a:r>
                  <a:rPr kumimoji="0" lang="vi-VN" sz="1801"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ヒラギノ角ゴ ProN W3" charset="-128"/>
                    <a:cs typeface="+mn-cs"/>
                    <a:sym typeface="Gill Sans" charset="0"/>
                  </a:rPr>
                  <a:t>ược</a:t>
                </a:r>
                <a:r>
                  <a:rPr kumimoji="0" lang="en-US"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a:t>
                </a:r>
                <a:r>
                  <a:rPr kumimoji="0" lang="en-US"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thu</a:t>
                </a:r>
                <a:r>
                  <a:rPr kumimoji="0" lang="en-US" sz="1801" b="0"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rPr>
                  <a:t> </a:t>
                </a:r>
                <a:r>
                  <a:rPr kumimoji="0" lang="en-US" sz="1801" b="0" i="0" u="none" strike="noStrike" kern="1200" cap="none" spc="0" normalizeH="0" baseline="0" noProof="0" dirty="0" err="1">
                    <a:ln>
                      <a:noFill/>
                    </a:ln>
                    <a:solidFill>
                      <a:prstClr val="black">
                        <a:lumMod val="75000"/>
                        <a:lumOff val="25000"/>
                      </a:prstClr>
                    </a:solidFill>
                    <a:effectLst/>
                    <a:uLnTx/>
                    <a:uFillTx/>
                    <a:latin typeface="Arial"/>
                    <a:ea typeface="ヒラギノ角ゴ ProN W3" charset="-128"/>
                    <a:cs typeface="+mn-cs"/>
                    <a:sym typeface="Gill Sans" charset="0"/>
                  </a:rPr>
                  <a:t>thập</a:t>
                </a:r>
                <a:endParaRPr kumimoji="0" lang="en-GB" sz="1801" b="1" i="0" u="none" strike="noStrike" kern="1200" cap="none" spc="0" normalizeH="0" baseline="0" noProof="0" dirty="0">
                  <a:ln>
                    <a:noFill/>
                  </a:ln>
                  <a:solidFill>
                    <a:prstClr val="black">
                      <a:lumMod val="75000"/>
                      <a:lumOff val="25000"/>
                    </a:prstClr>
                  </a:solidFill>
                  <a:effectLst/>
                  <a:uLnTx/>
                  <a:uFillTx/>
                  <a:latin typeface="Arial"/>
                  <a:ea typeface="ヒラギノ角ゴ ProN W3" charset="-128"/>
                  <a:cs typeface="+mn-cs"/>
                  <a:sym typeface="Gill Sans" charset="0"/>
                </a:endParaRPr>
              </a:p>
            </p:txBody>
          </p:sp>
          <p:sp>
            <p:nvSpPr>
              <p:cNvPr id="21" name="Rectangle 108"/>
              <p:cNvSpPr>
                <a:spLocks noChangeArrowheads="1"/>
              </p:cNvSpPr>
              <p:nvPr/>
            </p:nvSpPr>
            <p:spPr bwMode="auto">
              <a:xfrm rot="16200000">
                <a:off x="-1551506" y="4114165"/>
                <a:ext cx="4502577" cy="633468"/>
              </a:xfrm>
              <a:prstGeom prst="rect">
                <a:avLst/>
              </a:prstGeom>
              <a:noFill/>
            </p:spPr>
            <p:txBody>
              <a:bodyPr wrap="square" lIns="130047" tIns="65023" rIns="130047" bIns="65023"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Tỷ</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lệ</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thành</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công</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trong</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lần</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thử</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đầu</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tiên</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bệnh</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nhân</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COPD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và</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 hen </a:t>
                </a:r>
                <a:r>
                  <a:rPr kumimoji="0" lang="en-US" sz="1400" b="0" i="0" u="none" strike="noStrike" kern="1200" cap="none" spc="0" normalizeH="0" baseline="0" noProof="0" dirty="0" err="1">
                    <a:ln>
                      <a:noFill/>
                    </a:ln>
                    <a:solidFill>
                      <a:prstClr val="black">
                        <a:lumMod val="75000"/>
                        <a:lumOff val="25000"/>
                      </a:prstClr>
                    </a:solidFill>
                    <a:effectLst/>
                    <a:uLnTx/>
                    <a:uFillTx/>
                    <a:latin typeface="Arial"/>
                    <a:ea typeface="+mn-ea"/>
                    <a:cs typeface="+mn-cs"/>
                  </a:rPr>
                  <a:t>suyễn</a:t>
                </a:r>
                <a:r>
                  <a:rPr kumimoji="0" lang="en-US" sz="1400" b="0" i="0" u="none" strike="noStrike" kern="1200" cap="none" spc="0" normalizeH="0" baseline="0" noProof="0" dirty="0">
                    <a:ln>
                      <a:noFill/>
                    </a:ln>
                    <a:solidFill>
                      <a:prstClr val="black">
                        <a:lumMod val="75000"/>
                        <a:lumOff val="25000"/>
                      </a:prstClr>
                    </a:solidFill>
                    <a:effectLst/>
                    <a:uLnTx/>
                    <a:uFillTx/>
                    <a:latin typeface="Arial"/>
                    <a:ea typeface="+mn-ea"/>
                    <a:cs typeface="+mn-cs"/>
                  </a:rPr>
                  <a:t>)</a:t>
                </a:r>
                <a:endParaRPr kumimoji="0" lang="en-US" sz="1400" b="0" i="0" u="none" strike="noStrike" kern="1200" cap="none" spc="0" normalizeH="0" baseline="0" noProof="0" dirty="0">
                  <a:ln>
                    <a:noFill/>
                  </a:ln>
                  <a:solidFill>
                    <a:prstClr val="black">
                      <a:lumMod val="75000"/>
                      <a:lumOff val="25000"/>
                    </a:prstClr>
                  </a:solidFill>
                  <a:effectLst/>
                  <a:uLnTx/>
                  <a:uFillTx/>
                  <a:latin typeface="Calibri"/>
                  <a:ea typeface="ヒラギノ角ゴ ProN W3" charset="-128"/>
                  <a:cs typeface="+mn-cs"/>
                  <a:sym typeface="Gill Sans" charset="0"/>
                </a:endParaRPr>
              </a:p>
            </p:txBody>
          </p:sp>
        </p:grpSp>
        <p:sp>
          <p:nvSpPr>
            <p:cNvPr id="23" name="TextBox 22"/>
            <p:cNvSpPr txBox="1"/>
            <p:nvPr/>
          </p:nvSpPr>
          <p:spPr>
            <a:xfrm>
              <a:off x="5066222" y="5916673"/>
              <a:ext cx="1403972" cy="377537"/>
            </a:xfrm>
            <a:prstGeom prst="rect">
              <a:avLst/>
            </a:prstGeom>
            <a:noFill/>
          </p:spPr>
          <p:txBody>
            <a:bodyPr wrap="none" lIns="130047" tIns="65023" rIns="130047" bIns="65023"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lumMod val="75000"/>
                      <a:lumOff val="25000"/>
                    </a:prstClr>
                  </a:solidFill>
                  <a:effectLst/>
                  <a:uLnTx/>
                  <a:uFillTx/>
                  <a:latin typeface="Arial"/>
                  <a:ea typeface="+mn-ea"/>
                  <a:cs typeface="+mn-cs"/>
                </a:rPr>
                <a:t>Breezhaler</a:t>
              </a:r>
              <a:r>
                <a:rPr kumimoji="0" lang="en-GB" sz="1600" b="0" i="0" u="none" strike="noStrike" kern="1200" cap="none" spc="0" normalizeH="0" baseline="30000" noProof="0" dirty="0">
                  <a:ln>
                    <a:noFill/>
                  </a:ln>
                  <a:solidFill>
                    <a:prstClr val="black">
                      <a:lumMod val="75000"/>
                      <a:lumOff val="25000"/>
                    </a:prstClr>
                  </a:solidFill>
                  <a:effectLst/>
                  <a:uLnTx/>
                  <a:uFillTx/>
                  <a:latin typeface="Arial"/>
                  <a:ea typeface="+mn-ea"/>
                  <a:cs typeface="+mn-cs"/>
                </a:rPr>
                <a:t>®</a:t>
              </a:r>
            </a:p>
          </p:txBody>
        </p:sp>
      </p:grpSp>
    </p:spTree>
    <p:extLst>
      <p:ext uri="{BB962C8B-B14F-4D97-AF65-F5344CB8AC3E}">
        <p14:creationId xmlns:p14="http://schemas.microsoft.com/office/powerpoint/2010/main" val="349278512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359971" y="405995"/>
            <a:ext cx="11110037" cy="715687"/>
          </a:xfrm>
        </p:spPr>
        <p:txBody>
          <a:bodyPr>
            <a:normAutofit/>
          </a:bodyPr>
          <a:lstStyle/>
          <a:p>
            <a:pPr algn="ctr"/>
            <a:r>
              <a:rPr lang="vi-VN" sz="3600" b="1" dirty="0"/>
              <a:t>Kết luận</a:t>
            </a:r>
          </a:p>
        </p:txBody>
      </p:sp>
      <p:sp>
        <p:nvSpPr>
          <p:cNvPr id="7" name="Content Placeholder 7">
            <a:extLst>
              <a:ext uri="{FF2B5EF4-FFF2-40B4-BE49-F238E27FC236}">
                <a16:creationId xmlns:a16="http://schemas.microsoft.com/office/drawing/2014/main" id="{A5827594-FF08-44B3-B1AC-08A1A0AEFE17}"/>
              </a:ext>
            </a:extLst>
          </p:cNvPr>
          <p:cNvSpPr>
            <a:spLocks noGrp="1"/>
          </p:cNvSpPr>
          <p:nvPr>
            <p:ph sz="quarter" idx="10"/>
          </p:nvPr>
        </p:nvSpPr>
        <p:spPr>
          <a:xfrm>
            <a:off x="369609" y="1508760"/>
            <a:ext cx="11452781" cy="4333875"/>
          </a:xfrm>
        </p:spPr>
        <p:txBody>
          <a:bodyPr>
            <a:normAutofit/>
          </a:bodyPr>
          <a:lstStyle/>
          <a:p>
            <a:pPr marL="342900" indent="-342900" algn="just">
              <a:spcBef>
                <a:spcPts val="1800"/>
              </a:spcBef>
              <a:buFont typeface="Arial" panose="020B0604020202020204" pitchFamily="34" charset="0"/>
              <a:buChar char="•"/>
            </a:pPr>
            <a:r>
              <a:rPr lang="vi-VN" sz="2800" b="0">
                <a:sym typeface="Wingdings" panose="05000000000000000000" pitchFamily="2" charset="2"/>
              </a:rPr>
              <a:t>Nhiều </a:t>
            </a:r>
            <a:r>
              <a:rPr lang="en-GB" sz="2800" b="0">
                <a:sym typeface="Wingdings" panose="05000000000000000000" pitchFamily="2" charset="2"/>
              </a:rPr>
              <a:t>bệnh</a:t>
            </a:r>
            <a:r>
              <a:rPr lang="en-GB" sz="2800" b="0" dirty="0">
                <a:sym typeface="Wingdings" panose="05000000000000000000" pitchFamily="2" charset="2"/>
              </a:rPr>
              <a:t> </a:t>
            </a:r>
            <a:r>
              <a:rPr lang="en-GB" sz="2800" b="0" dirty="0" err="1">
                <a:sym typeface="Wingdings" panose="05000000000000000000" pitchFamily="2" charset="2"/>
              </a:rPr>
              <a:t>nhân</a:t>
            </a:r>
            <a:r>
              <a:rPr lang="en-GB" sz="2800" b="0" dirty="0">
                <a:sym typeface="Wingdings" panose="05000000000000000000" pitchFamily="2" charset="2"/>
              </a:rPr>
              <a:t> hen </a:t>
            </a:r>
            <a:r>
              <a:rPr lang="en-GB" sz="2800" b="0" dirty="0" err="1">
                <a:sym typeface="Wingdings" panose="05000000000000000000" pitchFamily="2" charset="2"/>
              </a:rPr>
              <a:t>chưa</a:t>
            </a:r>
            <a:r>
              <a:rPr lang="en-GB" sz="2800" b="0" dirty="0">
                <a:sym typeface="Wingdings" panose="05000000000000000000" pitchFamily="2" charset="2"/>
              </a:rPr>
              <a:t> </a:t>
            </a:r>
            <a:r>
              <a:rPr lang="en-GB" sz="2800" b="0" dirty="0" err="1">
                <a:sym typeface="Wingdings" panose="05000000000000000000" pitchFamily="2" charset="2"/>
              </a:rPr>
              <a:t>kiểm</a:t>
            </a:r>
            <a:r>
              <a:rPr lang="en-GB" sz="2800" b="0" dirty="0">
                <a:sym typeface="Wingdings" panose="05000000000000000000" pitchFamily="2" charset="2"/>
              </a:rPr>
              <a:t> </a:t>
            </a:r>
            <a:r>
              <a:rPr lang="en-GB" sz="2800" b="0" dirty="0" err="1">
                <a:sym typeface="Wingdings" panose="05000000000000000000" pitchFamily="2" charset="2"/>
              </a:rPr>
              <a:t>soát</a:t>
            </a:r>
            <a:r>
              <a:rPr lang="en-GB" sz="2800" b="0" dirty="0">
                <a:sym typeface="Wingdings" panose="05000000000000000000" pitchFamily="2" charset="2"/>
              </a:rPr>
              <a:t> </a:t>
            </a:r>
            <a:r>
              <a:rPr lang="en-GB" sz="2800" b="0" dirty="0" err="1">
                <a:sym typeface="Wingdings" panose="05000000000000000000" pitchFamily="2" charset="2"/>
              </a:rPr>
              <a:t>tốt</a:t>
            </a:r>
            <a:r>
              <a:rPr lang="en-GB" sz="2800" b="0" dirty="0">
                <a:sym typeface="Wingdings" panose="05000000000000000000" pitchFamily="2" charset="2"/>
              </a:rPr>
              <a:t> </a:t>
            </a:r>
            <a:r>
              <a:rPr lang="en-GB" sz="2800" b="0" dirty="0" err="1">
                <a:sym typeface="Wingdings" panose="05000000000000000000" pitchFamily="2" charset="2"/>
              </a:rPr>
              <a:t>với</a:t>
            </a:r>
            <a:r>
              <a:rPr lang="en-GB" sz="2800" b="0" dirty="0">
                <a:sym typeface="Wingdings" panose="05000000000000000000" pitchFamily="2" charset="2"/>
              </a:rPr>
              <a:t> ICS/LABA</a:t>
            </a:r>
          </a:p>
          <a:p>
            <a:pPr marL="342900" indent="-342900" algn="just">
              <a:spcBef>
                <a:spcPts val="1800"/>
              </a:spcBef>
              <a:buFont typeface="Arial" panose="020B0604020202020204" pitchFamily="34" charset="0"/>
              <a:buChar char="•"/>
            </a:pPr>
            <a:r>
              <a:rPr lang="en-GB" sz="2800" b="0" dirty="0" err="1">
                <a:sym typeface="Wingdings" panose="05000000000000000000" pitchFamily="2" charset="2"/>
              </a:rPr>
              <a:t>Tại</a:t>
            </a:r>
            <a:r>
              <a:rPr lang="en-GB" sz="2800" b="0" dirty="0">
                <a:sym typeface="Wingdings" panose="05000000000000000000" pitchFamily="2" charset="2"/>
              </a:rPr>
              <a:t> VN, Tiotropium </a:t>
            </a:r>
            <a:r>
              <a:rPr lang="en-GB" sz="2800" b="0" dirty="0" err="1">
                <a:sym typeface="Wingdings" panose="05000000000000000000" pitchFamily="2" charset="2"/>
              </a:rPr>
              <a:t>là</a:t>
            </a:r>
            <a:r>
              <a:rPr lang="en-GB" sz="2800" b="0" dirty="0">
                <a:sym typeface="Wingdings" panose="05000000000000000000" pitchFamily="2" charset="2"/>
              </a:rPr>
              <a:t> LAMA </a:t>
            </a:r>
            <a:r>
              <a:rPr lang="en-GB" sz="2800" b="0" dirty="0" err="1">
                <a:sym typeface="Wingdings" panose="05000000000000000000" pitchFamily="2" charset="2"/>
              </a:rPr>
              <a:t>duy</a:t>
            </a:r>
            <a:r>
              <a:rPr lang="en-GB" sz="2800" b="0" dirty="0">
                <a:sym typeface="Wingdings" panose="05000000000000000000" pitchFamily="2" charset="2"/>
              </a:rPr>
              <a:t> </a:t>
            </a:r>
            <a:r>
              <a:rPr lang="en-GB" sz="2800" b="0" dirty="0" err="1">
                <a:sym typeface="Wingdings" panose="05000000000000000000" pitchFamily="2" charset="2"/>
              </a:rPr>
              <a:t>nhất</a:t>
            </a:r>
            <a:r>
              <a:rPr lang="en-GB" sz="2800" b="0" dirty="0">
                <a:sym typeface="Wingdings" panose="05000000000000000000" pitchFamily="2" charset="2"/>
              </a:rPr>
              <a:t> </a:t>
            </a:r>
            <a:r>
              <a:rPr lang="en-GB" sz="2800" b="0" dirty="0" err="1">
                <a:sym typeface="Wingdings" panose="05000000000000000000" pitchFamily="2" charset="2"/>
              </a:rPr>
              <a:t>được</a:t>
            </a:r>
            <a:r>
              <a:rPr lang="en-GB" sz="2800" b="0" dirty="0">
                <a:sym typeface="Wingdings" panose="05000000000000000000" pitchFamily="2" charset="2"/>
              </a:rPr>
              <a:t> </a:t>
            </a:r>
            <a:r>
              <a:rPr lang="en-GB" sz="2800" b="0" dirty="0" err="1">
                <a:sym typeface="Wingdings" panose="05000000000000000000" pitchFamily="2" charset="2"/>
              </a:rPr>
              <a:t>khuyến</a:t>
            </a:r>
            <a:r>
              <a:rPr lang="en-GB" sz="2800" b="0" dirty="0">
                <a:sym typeface="Wingdings" panose="05000000000000000000" pitchFamily="2" charset="2"/>
              </a:rPr>
              <a:t> </a:t>
            </a:r>
            <a:r>
              <a:rPr lang="en-GB" sz="2800" b="0" dirty="0" err="1">
                <a:sym typeface="Wingdings" panose="05000000000000000000" pitchFamily="2" charset="2"/>
              </a:rPr>
              <a:t>cáo</a:t>
            </a:r>
            <a:r>
              <a:rPr lang="en-GB" sz="2800" b="0" dirty="0">
                <a:sym typeface="Wingdings" panose="05000000000000000000" pitchFamily="2" charset="2"/>
              </a:rPr>
              <a:t> </a:t>
            </a:r>
            <a:r>
              <a:rPr lang="en-GB" sz="2800" b="0" dirty="0" err="1">
                <a:sym typeface="Wingdings" panose="05000000000000000000" pitchFamily="2" charset="2"/>
              </a:rPr>
              <a:t>phối</a:t>
            </a:r>
            <a:r>
              <a:rPr lang="en-GB" sz="2800" b="0" dirty="0">
                <a:sym typeface="Wingdings" panose="05000000000000000000" pitchFamily="2" charset="2"/>
              </a:rPr>
              <a:t> </a:t>
            </a:r>
            <a:r>
              <a:rPr lang="en-GB" sz="2800" b="0" dirty="0" err="1">
                <a:sym typeface="Wingdings" panose="05000000000000000000" pitchFamily="2" charset="2"/>
              </a:rPr>
              <a:t>hợp</a:t>
            </a:r>
            <a:r>
              <a:rPr lang="en-GB" sz="2800" b="0" dirty="0">
                <a:sym typeface="Wingdings" panose="05000000000000000000" pitchFamily="2" charset="2"/>
              </a:rPr>
              <a:t> </a:t>
            </a:r>
            <a:r>
              <a:rPr lang="en-GB" sz="2800" b="0" dirty="0" err="1">
                <a:sym typeface="Wingdings" panose="05000000000000000000" pitchFamily="2" charset="2"/>
              </a:rPr>
              <a:t>trên</a:t>
            </a:r>
            <a:r>
              <a:rPr lang="en-GB" sz="2800" b="0" dirty="0">
                <a:sym typeface="Wingdings" panose="05000000000000000000" pitchFamily="2" charset="2"/>
              </a:rPr>
              <a:t> </a:t>
            </a:r>
            <a:r>
              <a:rPr lang="en-GB" sz="2800" b="0" dirty="0" err="1">
                <a:sym typeface="Wingdings" panose="05000000000000000000" pitchFamily="2" charset="2"/>
              </a:rPr>
              <a:t>nền</a:t>
            </a:r>
            <a:r>
              <a:rPr lang="en-GB" sz="2800" b="0" dirty="0">
                <a:sym typeface="Wingdings" panose="05000000000000000000" pitchFamily="2" charset="2"/>
              </a:rPr>
              <a:t> ICS/LABA </a:t>
            </a:r>
            <a:r>
              <a:rPr lang="en-GB" sz="2800" b="0" dirty="0" err="1">
                <a:sym typeface="Wingdings" panose="05000000000000000000" pitchFamily="2" charset="2"/>
              </a:rPr>
              <a:t>khi</a:t>
            </a:r>
            <a:r>
              <a:rPr lang="en-GB" sz="2800" b="0" dirty="0">
                <a:sym typeface="Wingdings" panose="05000000000000000000" pitchFamily="2" charset="2"/>
              </a:rPr>
              <a:t> </a:t>
            </a:r>
            <a:r>
              <a:rPr lang="en-GB" sz="2800" b="0" dirty="0" err="1">
                <a:sym typeface="Wingdings" panose="05000000000000000000" pitchFamily="2" charset="2"/>
              </a:rPr>
              <a:t>bệnh</a:t>
            </a:r>
            <a:r>
              <a:rPr lang="en-GB" sz="2800" b="0" dirty="0">
                <a:sym typeface="Wingdings" panose="05000000000000000000" pitchFamily="2" charset="2"/>
              </a:rPr>
              <a:t> </a:t>
            </a:r>
            <a:r>
              <a:rPr lang="en-GB" sz="2800" b="0" dirty="0" err="1">
                <a:sym typeface="Wingdings" panose="05000000000000000000" pitchFamily="2" charset="2"/>
              </a:rPr>
              <a:t>nhân</a:t>
            </a:r>
            <a:r>
              <a:rPr lang="en-GB" sz="2800" b="0" dirty="0">
                <a:sym typeface="Wingdings" panose="05000000000000000000" pitchFamily="2" charset="2"/>
              </a:rPr>
              <a:t> hen </a:t>
            </a:r>
            <a:r>
              <a:rPr lang="en-GB" sz="2800" b="0" dirty="0" err="1">
                <a:sym typeface="Wingdings" panose="05000000000000000000" pitchFamily="2" charset="2"/>
              </a:rPr>
              <a:t>không</a:t>
            </a:r>
            <a:r>
              <a:rPr lang="en-GB" sz="2800" b="0" dirty="0">
                <a:sym typeface="Wingdings" panose="05000000000000000000" pitchFamily="2" charset="2"/>
              </a:rPr>
              <a:t> </a:t>
            </a:r>
            <a:r>
              <a:rPr lang="en-GB" sz="2800" b="0" dirty="0" err="1">
                <a:sym typeface="Wingdings" panose="05000000000000000000" pitchFamily="2" charset="2"/>
              </a:rPr>
              <a:t>kiểm</a:t>
            </a:r>
            <a:r>
              <a:rPr lang="en-GB" sz="2800" b="0" dirty="0">
                <a:sym typeface="Wingdings" panose="05000000000000000000" pitchFamily="2" charset="2"/>
              </a:rPr>
              <a:t> </a:t>
            </a:r>
            <a:r>
              <a:rPr lang="en-GB" sz="2800" b="0" dirty="0" err="1">
                <a:sym typeface="Wingdings" panose="05000000000000000000" pitchFamily="2" charset="2"/>
              </a:rPr>
              <a:t>soát</a:t>
            </a:r>
            <a:r>
              <a:rPr lang="en-GB" sz="2800" b="0" dirty="0">
                <a:sym typeface="Wingdings" panose="05000000000000000000" pitchFamily="2" charset="2"/>
              </a:rPr>
              <a:t> </a:t>
            </a:r>
          </a:p>
          <a:p>
            <a:pPr marL="342900" indent="-342900" algn="just">
              <a:spcBef>
                <a:spcPts val="1800"/>
              </a:spcBef>
              <a:buFont typeface="Arial" panose="020B0604020202020204" pitchFamily="34" charset="0"/>
              <a:buChar char="•"/>
            </a:pPr>
            <a:r>
              <a:rPr lang="en-GB" sz="2800" b="0" dirty="0">
                <a:sym typeface="Wingdings" panose="05000000000000000000" pitchFamily="2" charset="2"/>
              </a:rPr>
              <a:t>Tiotropium </a:t>
            </a:r>
            <a:r>
              <a:rPr lang="en-GB" sz="2800" b="0" dirty="0" err="1">
                <a:sym typeface="Wingdings" panose="05000000000000000000" pitchFamily="2" charset="2"/>
              </a:rPr>
              <a:t>cải</a:t>
            </a:r>
            <a:r>
              <a:rPr lang="en-GB" sz="2800" b="0" dirty="0">
                <a:sym typeface="Wingdings" panose="05000000000000000000" pitchFamily="2" charset="2"/>
              </a:rPr>
              <a:t> </a:t>
            </a:r>
            <a:r>
              <a:rPr lang="en-GB" sz="2800" b="0" dirty="0" err="1">
                <a:sym typeface="Wingdings" panose="05000000000000000000" pitchFamily="2" charset="2"/>
              </a:rPr>
              <a:t>thiện</a:t>
            </a:r>
            <a:r>
              <a:rPr lang="en-GB" sz="2800" b="0" dirty="0">
                <a:sym typeface="Wingdings" panose="05000000000000000000" pitchFamily="2" charset="2"/>
              </a:rPr>
              <a:t> </a:t>
            </a:r>
            <a:r>
              <a:rPr lang="en-GB" sz="2800" b="0" dirty="0" err="1">
                <a:sym typeface="Wingdings" panose="05000000000000000000" pitchFamily="2" charset="2"/>
              </a:rPr>
              <a:t>chức</a:t>
            </a:r>
            <a:r>
              <a:rPr lang="en-GB" sz="2800" b="0" dirty="0">
                <a:sym typeface="Wingdings" panose="05000000000000000000" pitchFamily="2" charset="2"/>
              </a:rPr>
              <a:t> </a:t>
            </a:r>
            <a:r>
              <a:rPr lang="en-GB" sz="2800" b="0" dirty="0" err="1">
                <a:sym typeface="Wingdings" panose="05000000000000000000" pitchFamily="2" charset="2"/>
              </a:rPr>
              <a:t>năng</a:t>
            </a:r>
            <a:r>
              <a:rPr lang="en-GB" sz="2800" b="0" dirty="0">
                <a:sym typeface="Wingdings" panose="05000000000000000000" pitchFamily="2" charset="2"/>
              </a:rPr>
              <a:t> </a:t>
            </a:r>
            <a:r>
              <a:rPr lang="en-GB" sz="2800" b="0" dirty="0" err="1">
                <a:sym typeface="Wingdings" panose="05000000000000000000" pitchFamily="2" charset="2"/>
              </a:rPr>
              <a:t>phổi</a:t>
            </a:r>
            <a:r>
              <a:rPr lang="en-GB" sz="2800" b="0" dirty="0">
                <a:sym typeface="Wingdings" panose="05000000000000000000" pitchFamily="2" charset="2"/>
              </a:rPr>
              <a:t>, </a:t>
            </a:r>
            <a:r>
              <a:rPr lang="en-GB" sz="2800" b="0" dirty="0" err="1">
                <a:sym typeface="Wingdings" panose="05000000000000000000" pitchFamily="2" charset="2"/>
              </a:rPr>
              <a:t>kiểm</a:t>
            </a:r>
            <a:r>
              <a:rPr lang="en-GB" sz="2800" b="0" dirty="0">
                <a:sym typeface="Wingdings" panose="05000000000000000000" pitchFamily="2" charset="2"/>
              </a:rPr>
              <a:t> </a:t>
            </a:r>
            <a:r>
              <a:rPr lang="en-GB" sz="2800" b="0" dirty="0" err="1">
                <a:sym typeface="Wingdings" panose="05000000000000000000" pitchFamily="2" charset="2"/>
              </a:rPr>
              <a:t>soát</a:t>
            </a:r>
            <a:r>
              <a:rPr lang="en-GB" sz="2800" b="0" dirty="0">
                <a:sym typeface="Wingdings" panose="05000000000000000000" pitchFamily="2" charset="2"/>
              </a:rPr>
              <a:t> </a:t>
            </a:r>
            <a:r>
              <a:rPr lang="en-GB" sz="2800" b="0" dirty="0" err="1">
                <a:sym typeface="Wingdings" panose="05000000000000000000" pitchFamily="2" charset="2"/>
              </a:rPr>
              <a:t>tốt</a:t>
            </a:r>
            <a:r>
              <a:rPr lang="en-GB" sz="2800" b="0" dirty="0">
                <a:sym typeface="Wingdings" panose="05000000000000000000" pitchFamily="2" charset="2"/>
              </a:rPr>
              <a:t> </a:t>
            </a:r>
            <a:r>
              <a:rPr lang="en-GB" sz="2800" b="0" dirty="0" err="1">
                <a:sym typeface="Wingdings" panose="05000000000000000000" pitchFamily="2" charset="2"/>
              </a:rPr>
              <a:t>triệu</a:t>
            </a:r>
            <a:r>
              <a:rPr lang="en-GB" sz="2800" b="0" dirty="0">
                <a:sym typeface="Wingdings" panose="05000000000000000000" pitchFamily="2" charset="2"/>
              </a:rPr>
              <a:t> </a:t>
            </a:r>
            <a:r>
              <a:rPr lang="en-GB" sz="2800" b="0" dirty="0" err="1">
                <a:sym typeface="Wingdings" panose="05000000000000000000" pitchFamily="2" charset="2"/>
              </a:rPr>
              <a:t>chứng</a:t>
            </a:r>
            <a:r>
              <a:rPr lang="en-GB" sz="2800" b="0" dirty="0">
                <a:sym typeface="Wingdings" panose="05000000000000000000" pitchFamily="2" charset="2"/>
              </a:rPr>
              <a:t> hen </a:t>
            </a:r>
            <a:r>
              <a:rPr lang="en-GB" sz="2800" b="0" dirty="0" err="1">
                <a:sym typeface="Wingdings" panose="05000000000000000000" pitchFamily="2" charset="2"/>
              </a:rPr>
              <a:t>và</a:t>
            </a:r>
            <a:r>
              <a:rPr lang="en-GB" sz="2800" b="0" dirty="0">
                <a:sym typeface="Wingdings" panose="05000000000000000000" pitchFamily="2" charset="2"/>
              </a:rPr>
              <a:t> </a:t>
            </a:r>
            <a:r>
              <a:rPr lang="en-GB" sz="2800" b="0" dirty="0" err="1">
                <a:sym typeface="Wingdings" panose="05000000000000000000" pitchFamily="2" charset="2"/>
              </a:rPr>
              <a:t>giảm</a:t>
            </a:r>
            <a:r>
              <a:rPr lang="en-GB" sz="2800" b="0" dirty="0">
                <a:sym typeface="Wingdings" panose="05000000000000000000" pitchFamily="2" charset="2"/>
              </a:rPr>
              <a:t> </a:t>
            </a:r>
            <a:r>
              <a:rPr lang="en-GB" sz="2800" b="0" dirty="0" err="1">
                <a:sym typeface="Wingdings" panose="05000000000000000000" pitchFamily="2" charset="2"/>
              </a:rPr>
              <a:t>nguy</a:t>
            </a:r>
            <a:r>
              <a:rPr lang="en-GB" sz="2800" b="0" dirty="0">
                <a:sym typeface="Wingdings" panose="05000000000000000000" pitchFamily="2" charset="2"/>
              </a:rPr>
              <a:t> </a:t>
            </a:r>
            <a:r>
              <a:rPr lang="en-GB" sz="2800" b="0" dirty="0" err="1">
                <a:sym typeface="Wingdings" panose="05000000000000000000" pitchFamily="2" charset="2"/>
              </a:rPr>
              <a:t>cơ</a:t>
            </a:r>
            <a:r>
              <a:rPr lang="en-GB" sz="2800" b="0" dirty="0">
                <a:sym typeface="Wingdings" panose="05000000000000000000" pitchFamily="2" charset="2"/>
              </a:rPr>
              <a:t> </a:t>
            </a:r>
            <a:r>
              <a:rPr lang="en-GB" sz="2800" b="0" dirty="0" err="1">
                <a:sym typeface="Wingdings" panose="05000000000000000000" pitchFamily="2" charset="2"/>
              </a:rPr>
              <a:t>đợt</a:t>
            </a:r>
            <a:r>
              <a:rPr lang="en-GB" sz="2800" b="0" dirty="0">
                <a:sym typeface="Wingdings" panose="05000000000000000000" pitchFamily="2" charset="2"/>
              </a:rPr>
              <a:t> </a:t>
            </a:r>
            <a:r>
              <a:rPr lang="en-GB" sz="2800" b="0" dirty="0" err="1">
                <a:sym typeface="Wingdings" panose="05000000000000000000" pitchFamily="2" charset="2"/>
              </a:rPr>
              <a:t>cấp</a:t>
            </a:r>
            <a:r>
              <a:rPr lang="en-GB" sz="2800" b="0" dirty="0">
                <a:sym typeface="Wingdings" panose="05000000000000000000" pitchFamily="2" charset="2"/>
              </a:rPr>
              <a:t> </a:t>
            </a:r>
            <a:r>
              <a:rPr lang="en-GB" sz="2800" b="0" dirty="0" err="1">
                <a:sym typeface="Wingdings" panose="05000000000000000000" pitchFamily="2" charset="2"/>
              </a:rPr>
              <a:t>mà</a:t>
            </a:r>
            <a:r>
              <a:rPr lang="en-GB" sz="2800" b="0" dirty="0">
                <a:sym typeface="Wingdings" panose="05000000000000000000" pitchFamily="2" charset="2"/>
              </a:rPr>
              <a:t> </a:t>
            </a:r>
            <a:r>
              <a:rPr lang="en-GB" sz="2800" b="0" dirty="0" err="1">
                <a:sym typeface="Wingdings" panose="05000000000000000000" pitchFamily="2" charset="2"/>
              </a:rPr>
              <a:t>không</a:t>
            </a:r>
            <a:r>
              <a:rPr lang="en-GB" sz="2800" b="0" dirty="0">
                <a:sym typeface="Wingdings" panose="05000000000000000000" pitchFamily="2" charset="2"/>
              </a:rPr>
              <a:t> </a:t>
            </a:r>
            <a:r>
              <a:rPr lang="en-GB" sz="2800" b="0" dirty="0" err="1">
                <a:sym typeface="Wingdings" panose="05000000000000000000" pitchFamily="2" charset="2"/>
              </a:rPr>
              <a:t>phụ</a:t>
            </a:r>
            <a:r>
              <a:rPr lang="en-GB" sz="2800" b="0" dirty="0">
                <a:sym typeface="Wingdings" panose="05000000000000000000" pitchFamily="2" charset="2"/>
              </a:rPr>
              <a:t> </a:t>
            </a:r>
            <a:r>
              <a:rPr lang="en-GB" sz="2800" b="0" dirty="0" err="1">
                <a:sym typeface="Wingdings" panose="05000000000000000000" pitchFamily="2" charset="2"/>
              </a:rPr>
              <a:t>thuộc</a:t>
            </a:r>
            <a:r>
              <a:rPr lang="en-GB" sz="2800" b="0" dirty="0">
                <a:sym typeface="Wingdings" panose="05000000000000000000" pitchFamily="2" charset="2"/>
              </a:rPr>
              <a:t> </a:t>
            </a:r>
            <a:r>
              <a:rPr lang="en-GB" sz="2800" b="0" dirty="0" err="1">
                <a:sym typeface="Wingdings" panose="05000000000000000000" pitchFamily="2" charset="2"/>
              </a:rPr>
              <a:t>vào</a:t>
            </a:r>
            <a:r>
              <a:rPr lang="en-GB" sz="2800" b="0" dirty="0">
                <a:sym typeface="Wingdings" panose="05000000000000000000" pitchFamily="2" charset="2"/>
              </a:rPr>
              <a:t> </a:t>
            </a:r>
            <a:r>
              <a:rPr lang="en-GB" sz="2800" b="0" dirty="0" err="1">
                <a:sym typeface="Wingdings" panose="05000000000000000000" pitchFamily="2" charset="2"/>
              </a:rPr>
              <a:t>kiểu</a:t>
            </a:r>
            <a:r>
              <a:rPr lang="en-GB" sz="2800" b="0" dirty="0">
                <a:sym typeface="Wingdings" panose="05000000000000000000" pitchFamily="2" charset="2"/>
              </a:rPr>
              <a:t> </a:t>
            </a:r>
            <a:r>
              <a:rPr lang="en-GB" sz="2800" b="0" dirty="0" err="1">
                <a:sym typeface="Wingdings" panose="05000000000000000000" pitchFamily="2" charset="2"/>
              </a:rPr>
              <a:t>hình</a:t>
            </a:r>
            <a:r>
              <a:rPr lang="en-GB" sz="2800" b="0" dirty="0">
                <a:sym typeface="Wingdings" panose="05000000000000000000" pitchFamily="2" charset="2"/>
              </a:rPr>
              <a:t> hen</a:t>
            </a:r>
          </a:p>
          <a:p>
            <a:pPr marL="342900" indent="-342900">
              <a:spcBef>
                <a:spcPts val="1800"/>
              </a:spcBef>
              <a:buFont typeface="Arial" panose="020B0604020202020204" pitchFamily="34" charset="0"/>
              <a:buChar char="•"/>
            </a:pPr>
            <a:r>
              <a:rPr lang="en-US" sz="2800" b="0" dirty="0" err="1"/>
              <a:t>Dụng</a:t>
            </a:r>
            <a:r>
              <a:rPr lang="en-US" sz="2800" b="0" dirty="0"/>
              <a:t> </a:t>
            </a:r>
            <a:r>
              <a:rPr lang="en-US" sz="2800" b="0" dirty="0" err="1"/>
              <a:t>cụ</a:t>
            </a:r>
            <a:r>
              <a:rPr lang="en-US" sz="2800" b="0" dirty="0"/>
              <a:t> Respimat </a:t>
            </a:r>
            <a:r>
              <a:rPr lang="en-US" sz="2800" b="0" dirty="0" err="1"/>
              <a:t>giúp</a:t>
            </a:r>
            <a:r>
              <a:rPr lang="en-US" sz="2800" b="0" dirty="0"/>
              <a:t> </a:t>
            </a:r>
            <a:r>
              <a:rPr lang="en-US" sz="2800" b="0" dirty="0" err="1"/>
              <a:t>thuốc</a:t>
            </a:r>
            <a:r>
              <a:rPr lang="en-US" sz="2800" b="0" dirty="0"/>
              <a:t> </a:t>
            </a:r>
            <a:r>
              <a:rPr lang="en-US" sz="2800" b="0" dirty="0" err="1"/>
              <a:t>lắng</a:t>
            </a:r>
            <a:r>
              <a:rPr lang="en-US" sz="2800" b="0" dirty="0"/>
              <a:t> </a:t>
            </a:r>
            <a:r>
              <a:rPr lang="en-US" sz="2800" b="0" dirty="0" err="1"/>
              <a:t>đọng</a:t>
            </a:r>
            <a:r>
              <a:rPr lang="en-US" sz="2800" b="0" dirty="0"/>
              <a:t> </a:t>
            </a:r>
            <a:r>
              <a:rPr lang="en-US" sz="2800" b="0" dirty="0" err="1"/>
              <a:t>vào</a:t>
            </a:r>
            <a:r>
              <a:rPr lang="en-US" sz="2800" b="0" dirty="0"/>
              <a:t> </a:t>
            </a:r>
            <a:r>
              <a:rPr lang="en-US" sz="2800" b="0" dirty="0" err="1"/>
              <a:t>sâu</a:t>
            </a:r>
            <a:r>
              <a:rPr lang="en-US" sz="2800" b="0" dirty="0"/>
              <a:t> </a:t>
            </a:r>
            <a:r>
              <a:rPr lang="en-US" sz="2800" b="0" dirty="0" err="1"/>
              <a:t>trong</a:t>
            </a:r>
            <a:r>
              <a:rPr lang="en-US" sz="2800" b="0" dirty="0"/>
              <a:t> </a:t>
            </a:r>
            <a:r>
              <a:rPr lang="en-US" sz="2800" b="0" dirty="0" err="1"/>
              <a:t>phổi</a:t>
            </a:r>
            <a:r>
              <a:rPr lang="en-US" sz="2800" b="0" dirty="0"/>
              <a:t> </a:t>
            </a:r>
            <a:r>
              <a:rPr lang="en-US" sz="2800" b="0" dirty="0" err="1"/>
              <a:t>bệnh</a:t>
            </a:r>
            <a:r>
              <a:rPr lang="en-US" sz="2800" b="0" dirty="0"/>
              <a:t> </a:t>
            </a:r>
            <a:r>
              <a:rPr lang="en-US" sz="2800" b="0" dirty="0" err="1"/>
              <a:t>nhân</a:t>
            </a:r>
            <a:r>
              <a:rPr lang="en-US" sz="2800" b="0" dirty="0"/>
              <a:t>, </a:t>
            </a:r>
            <a:r>
              <a:rPr lang="en-US" sz="2800" b="0" dirty="0" err="1"/>
              <a:t>dễ</a:t>
            </a:r>
            <a:r>
              <a:rPr lang="en-US" sz="2800" b="0" dirty="0"/>
              <a:t> </a:t>
            </a:r>
            <a:r>
              <a:rPr lang="en-US" sz="2800" b="0" dirty="0" err="1"/>
              <a:t>hít</a:t>
            </a:r>
            <a:r>
              <a:rPr lang="en-US" sz="2800" b="0" dirty="0"/>
              <a:t>, </a:t>
            </a:r>
            <a:r>
              <a:rPr lang="en-US" sz="2800" b="0" dirty="0" err="1"/>
              <a:t>không</a:t>
            </a:r>
            <a:r>
              <a:rPr lang="en-US" sz="2800" b="0" dirty="0"/>
              <a:t> </a:t>
            </a:r>
            <a:r>
              <a:rPr lang="en-US" sz="2800" b="0" dirty="0" err="1"/>
              <a:t>cần</a:t>
            </a:r>
            <a:r>
              <a:rPr lang="en-US" sz="2800" b="0" dirty="0"/>
              <a:t> </a:t>
            </a:r>
            <a:r>
              <a:rPr lang="en-US" sz="2800" b="0" dirty="0" err="1"/>
              <a:t>gắng</a:t>
            </a:r>
            <a:r>
              <a:rPr lang="en-US" sz="2800" b="0" dirty="0"/>
              <a:t> </a:t>
            </a:r>
            <a:r>
              <a:rPr lang="en-US" sz="2800" b="0" dirty="0" err="1"/>
              <a:t>sức</a:t>
            </a:r>
            <a:r>
              <a:rPr lang="en-US" sz="2800" b="0" dirty="0"/>
              <a:t> </a:t>
            </a:r>
            <a:r>
              <a:rPr lang="en-US" sz="2800" b="0" dirty="0" err="1"/>
              <a:t>và</a:t>
            </a:r>
            <a:r>
              <a:rPr lang="en-US" sz="2800" b="0" dirty="0"/>
              <a:t> </a:t>
            </a:r>
            <a:r>
              <a:rPr lang="en-US" sz="2800" b="0" dirty="0" err="1"/>
              <a:t>sử</a:t>
            </a:r>
            <a:r>
              <a:rPr lang="en-US" sz="2800" b="0" dirty="0"/>
              <a:t> </a:t>
            </a:r>
            <a:r>
              <a:rPr lang="en-US" sz="2800" b="0" dirty="0" err="1"/>
              <a:t>dụng</a:t>
            </a:r>
            <a:r>
              <a:rPr lang="en-US" sz="2800" b="0" dirty="0"/>
              <a:t> </a:t>
            </a:r>
            <a:r>
              <a:rPr lang="en-US" sz="2800" b="0" dirty="0" err="1"/>
              <a:t>với</a:t>
            </a:r>
            <a:r>
              <a:rPr lang="en-US" sz="2800" b="0" dirty="0"/>
              <a:t> 3 </a:t>
            </a:r>
            <a:r>
              <a:rPr lang="en-US" sz="2800" b="0" dirty="0" err="1"/>
              <a:t>bước</a:t>
            </a:r>
            <a:r>
              <a:rPr lang="en-US" sz="2800" b="0" dirty="0"/>
              <a:t> </a:t>
            </a:r>
            <a:r>
              <a:rPr lang="en-US" sz="2800" b="0" dirty="0" err="1"/>
              <a:t>đơn</a:t>
            </a:r>
            <a:r>
              <a:rPr lang="en-US" sz="2800" b="0" dirty="0"/>
              <a:t> </a:t>
            </a:r>
            <a:r>
              <a:rPr lang="en-US" sz="2800" b="0" dirty="0" err="1"/>
              <a:t>giản</a:t>
            </a:r>
            <a:endParaRPr lang="vi-VN" sz="2800" b="0" dirty="0"/>
          </a:p>
        </p:txBody>
      </p:sp>
    </p:spTree>
    <p:extLst>
      <p:ext uri="{BB962C8B-B14F-4D97-AF65-F5344CB8AC3E}">
        <p14:creationId xmlns:p14="http://schemas.microsoft.com/office/powerpoint/2010/main" val="36103043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print">
            <a:extLst>
              <a:ext uri="{28A0092B-C50C-407E-A947-70E740481C1C}">
                <a14:useLocalDpi xmlns:a14="http://schemas.microsoft.com/office/drawing/2010/main" val="0"/>
              </a:ext>
            </a:extLst>
          </a:blip>
          <a:srcRect t="21373" r="17428"/>
          <a:stretch/>
        </p:blipFill>
        <p:spPr>
          <a:xfrm>
            <a:off x="580488" y="-875117"/>
            <a:ext cx="9383327" cy="7650939"/>
          </a:xfrm>
          <a:prstGeom prst="rect">
            <a:avLst/>
          </a:prstGeom>
        </p:spPr>
      </p:pic>
      <p:sp>
        <p:nvSpPr>
          <p:cNvPr id="4" name="Title 3"/>
          <p:cNvSpPr>
            <a:spLocks noGrp="1"/>
          </p:cNvSpPr>
          <p:nvPr>
            <p:ph type="ctrTitle"/>
          </p:nvPr>
        </p:nvSpPr>
        <p:spPr>
          <a:xfrm>
            <a:off x="762000" y="1176175"/>
            <a:ext cx="10549467" cy="1948026"/>
          </a:xfrm>
        </p:spPr>
        <p:txBody>
          <a:bodyPr/>
          <a:lstStyle/>
          <a:p>
            <a:pPr algn="ctr"/>
            <a:r>
              <a:rPr lang="en-US" dirty="0" err="1"/>
              <a:t>Vai</a:t>
            </a:r>
            <a:r>
              <a:rPr lang="en-US" dirty="0"/>
              <a:t> </a:t>
            </a:r>
            <a:r>
              <a:rPr lang="en-US" dirty="0" err="1"/>
              <a:t>trò</a:t>
            </a:r>
            <a:r>
              <a:rPr lang="en-US" dirty="0"/>
              <a:t> Tiotropium </a:t>
            </a:r>
            <a:r>
              <a:rPr lang="en-US" dirty="0" err="1"/>
              <a:t>trong</a:t>
            </a:r>
            <a:r>
              <a:rPr lang="en-US" dirty="0"/>
              <a:t> </a:t>
            </a:r>
            <a:r>
              <a:rPr lang="en-US" dirty="0" err="1"/>
              <a:t>điều</a:t>
            </a:r>
            <a:r>
              <a:rPr lang="en-US" dirty="0"/>
              <a:t> </a:t>
            </a:r>
            <a:r>
              <a:rPr lang="en-US" dirty="0" err="1"/>
              <a:t>trị</a:t>
            </a:r>
            <a:r>
              <a:rPr lang="en-US" dirty="0"/>
              <a:t> COPD</a:t>
            </a:r>
          </a:p>
        </p:txBody>
      </p:sp>
    </p:spTree>
    <p:extLst>
      <p:ext uri="{BB962C8B-B14F-4D97-AF65-F5344CB8AC3E}">
        <p14:creationId xmlns:p14="http://schemas.microsoft.com/office/powerpoint/2010/main" val="16918003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EB8D304-5541-4244-B895-444906BE45F3}"/>
              </a:ext>
            </a:extLst>
          </p:cNvPr>
          <p:cNvSpPr>
            <a:spLocks noGrp="1"/>
          </p:cNvSpPr>
          <p:nvPr>
            <p:ph type="title"/>
          </p:nvPr>
        </p:nvSpPr>
        <p:spPr>
          <a:xfrm>
            <a:off x="184026" y="227944"/>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en-US" sz="3200" b="1" dirty="0"/>
          </a:p>
        </p:txBody>
      </p:sp>
      <p:sp>
        <p:nvSpPr>
          <p:cNvPr id="5" name="Rectangle 4">
            <a:extLst>
              <a:ext uri="{FF2B5EF4-FFF2-40B4-BE49-F238E27FC236}">
                <a16:creationId xmlns:a16="http://schemas.microsoft.com/office/drawing/2014/main" id="{1D30451B-4A62-47C7-9641-88F81CF31804}"/>
              </a:ext>
            </a:extLst>
          </p:cNvPr>
          <p:cNvSpPr/>
          <p:nvPr/>
        </p:nvSpPr>
        <p:spPr>
          <a:xfrm>
            <a:off x="1960739" y="2202821"/>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6" name="Rectangle 5">
            <a:extLst>
              <a:ext uri="{FF2B5EF4-FFF2-40B4-BE49-F238E27FC236}">
                <a16:creationId xmlns:a16="http://schemas.microsoft.com/office/drawing/2014/main" id="{8D8DDBF4-5CDB-4BCC-AAA4-77FB8A742B0C}"/>
              </a:ext>
            </a:extLst>
          </p:cNvPr>
          <p:cNvSpPr/>
          <p:nvPr/>
        </p:nvSpPr>
        <p:spPr>
          <a:xfrm>
            <a:off x="1960739" y="3200008"/>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01E019EF-C641-42BD-89F4-51EEF1543226}"/>
              </a:ext>
            </a:extLst>
          </p:cNvPr>
          <p:cNvSpPr/>
          <p:nvPr/>
        </p:nvSpPr>
        <p:spPr>
          <a:xfrm>
            <a:off x="1960739" y="4197196"/>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nvGrpSpPr>
          <p:cNvPr id="8" name="Group 7">
            <a:extLst>
              <a:ext uri="{FF2B5EF4-FFF2-40B4-BE49-F238E27FC236}">
                <a16:creationId xmlns:a16="http://schemas.microsoft.com/office/drawing/2014/main" id="{94F94406-99A1-426F-9EEF-B0C677D89702}"/>
              </a:ext>
            </a:extLst>
          </p:cNvPr>
          <p:cNvGrpSpPr/>
          <p:nvPr/>
        </p:nvGrpSpPr>
        <p:grpSpPr>
          <a:xfrm>
            <a:off x="980085" y="2032044"/>
            <a:ext cx="1188052" cy="1214673"/>
            <a:chOff x="1779602" y="1104706"/>
            <a:chExt cx="1188052" cy="1214673"/>
          </a:xfrm>
          <a:solidFill>
            <a:srgbClr val="1C82FF"/>
          </a:solidFill>
        </p:grpSpPr>
        <p:sp>
          <p:nvSpPr>
            <p:cNvPr id="9" name="Block Arc 8">
              <a:extLst>
                <a:ext uri="{FF2B5EF4-FFF2-40B4-BE49-F238E27FC236}">
                  <a16:creationId xmlns:a16="http://schemas.microsoft.com/office/drawing/2014/main" id="{00E39A80-8521-407C-9F1C-CB9C570879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0" name="Right Triangle 9">
              <a:extLst>
                <a:ext uri="{FF2B5EF4-FFF2-40B4-BE49-F238E27FC236}">
                  <a16:creationId xmlns:a16="http://schemas.microsoft.com/office/drawing/2014/main" id="{83F13D82-3951-4D6C-90B7-F4556931D59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11" name="Group 10">
            <a:extLst>
              <a:ext uri="{FF2B5EF4-FFF2-40B4-BE49-F238E27FC236}">
                <a16:creationId xmlns:a16="http://schemas.microsoft.com/office/drawing/2014/main" id="{688E98FE-F3C9-43D4-BFD8-063A88914450}"/>
              </a:ext>
            </a:extLst>
          </p:cNvPr>
          <p:cNvGrpSpPr/>
          <p:nvPr/>
        </p:nvGrpSpPr>
        <p:grpSpPr>
          <a:xfrm>
            <a:off x="980085" y="3014056"/>
            <a:ext cx="1188052" cy="1214673"/>
            <a:chOff x="1779602" y="1104706"/>
            <a:chExt cx="1188052" cy="1214673"/>
          </a:xfrm>
          <a:solidFill>
            <a:srgbClr val="1ED0A6"/>
          </a:solidFill>
        </p:grpSpPr>
        <p:sp>
          <p:nvSpPr>
            <p:cNvPr id="12" name="Block Arc 11">
              <a:extLst>
                <a:ext uri="{FF2B5EF4-FFF2-40B4-BE49-F238E27FC236}">
                  <a16:creationId xmlns:a16="http://schemas.microsoft.com/office/drawing/2014/main" id="{200C38AC-E666-4B96-8A42-821922147CE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3" name="Right Triangle 12">
              <a:extLst>
                <a:ext uri="{FF2B5EF4-FFF2-40B4-BE49-F238E27FC236}">
                  <a16:creationId xmlns:a16="http://schemas.microsoft.com/office/drawing/2014/main" id="{E3267651-8967-489E-B0E3-F9A7E968D45E}"/>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14" name="Group 13">
            <a:extLst>
              <a:ext uri="{FF2B5EF4-FFF2-40B4-BE49-F238E27FC236}">
                <a16:creationId xmlns:a16="http://schemas.microsoft.com/office/drawing/2014/main" id="{E3989790-B0A8-46B7-8FD4-09F92DFD77B8}"/>
              </a:ext>
            </a:extLst>
          </p:cNvPr>
          <p:cNvGrpSpPr/>
          <p:nvPr/>
        </p:nvGrpSpPr>
        <p:grpSpPr>
          <a:xfrm>
            <a:off x="980085" y="3996068"/>
            <a:ext cx="1188052" cy="1214673"/>
            <a:chOff x="1779602" y="1104706"/>
            <a:chExt cx="1188052" cy="1214673"/>
          </a:xfrm>
          <a:solidFill>
            <a:srgbClr val="00BDFB"/>
          </a:solidFill>
        </p:grpSpPr>
        <p:sp>
          <p:nvSpPr>
            <p:cNvPr id="15" name="Block Arc 14">
              <a:extLst>
                <a:ext uri="{FF2B5EF4-FFF2-40B4-BE49-F238E27FC236}">
                  <a16:creationId xmlns:a16="http://schemas.microsoft.com/office/drawing/2014/main" id="{6F44EAD3-FFB9-4427-8710-25DB3BAA0A3B}"/>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6" name="Right Triangle 15">
              <a:extLst>
                <a:ext uri="{FF2B5EF4-FFF2-40B4-BE49-F238E27FC236}">
                  <a16:creationId xmlns:a16="http://schemas.microsoft.com/office/drawing/2014/main" id="{39BAB724-96D4-4AE9-8BB5-4B66CF4BA7E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17" name="Group 16">
            <a:extLst>
              <a:ext uri="{FF2B5EF4-FFF2-40B4-BE49-F238E27FC236}">
                <a16:creationId xmlns:a16="http://schemas.microsoft.com/office/drawing/2014/main" id="{347E9E26-58BA-4ADE-874E-79772EF10D32}"/>
              </a:ext>
            </a:extLst>
          </p:cNvPr>
          <p:cNvGrpSpPr/>
          <p:nvPr/>
        </p:nvGrpSpPr>
        <p:grpSpPr>
          <a:xfrm>
            <a:off x="7278431" y="2109426"/>
            <a:ext cx="4003676" cy="475860"/>
            <a:chOff x="1487532" y="2017033"/>
            <a:chExt cx="2952328" cy="376914"/>
          </a:xfrm>
        </p:grpSpPr>
        <p:sp>
          <p:nvSpPr>
            <p:cNvPr id="18" name="Rectangle 9">
              <a:extLst>
                <a:ext uri="{FF2B5EF4-FFF2-40B4-BE49-F238E27FC236}">
                  <a16:creationId xmlns:a16="http://schemas.microsoft.com/office/drawing/2014/main" id="{C6376365-D742-4D22-82C0-4F42D185F96A}"/>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9" name="Rectangle 6">
              <a:extLst>
                <a:ext uri="{FF2B5EF4-FFF2-40B4-BE49-F238E27FC236}">
                  <a16:creationId xmlns:a16="http://schemas.microsoft.com/office/drawing/2014/main" id="{096598AB-93F0-438E-B905-078CCF93A4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20" name="Group 19">
            <a:extLst>
              <a:ext uri="{FF2B5EF4-FFF2-40B4-BE49-F238E27FC236}">
                <a16:creationId xmlns:a16="http://schemas.microsoft.com/office/drawing/2014/main" id="{7B119E7D-FDAD-4FF4-97F1-64EDD38BD41D}"/>
              </a:ext>
            </a:extLst>
          </p:cNvPr>
          <p:cNvGrpSpPr/>
          <p:nvPr/>
        </p:nvGrpSpPr>
        <p:grpSpPr>
          <a:xfrm>
            <a:off x="7278431" y="3091438"/>
            <a:ext cx="4003676" cy="475860"/>
            <a:chOff x="1487532" y="2017033"/>
            <a:chExt cx="2952328" cy="376914"/>
          </a:xfrm>
        </p:grpSpPr>
        <p:sp>
          <p:nvSpPr>
            <p:cNvPr id="21" name="Rectangle 9">
              <a:extLst>
                <a:ext uri="{FF2B5EF4-FFF2-40B4-BE49-F238E27FC236}">
                  <a16:creationId xmlns:a16="http://schemas.microsoft.com/office/drawing/2014/main" id="{7B25EC01-6528-4288-8DF6-DC9B95CB79F7}"/>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2" name="Rectangle 6">
              <a:extLst>
                <a:ext uri="{FF2B5EF4-FFF2-40B4-BE49-F238E27FC236}">
                  <a16:creationId xmlns:a16="http://schemas.microsoft.com/office/drawing/2014/main" id="{5B417DCC-6C0C-444C-9D71-F44AF59883AD}"/>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23" name="Group 22">
            <a:extLst>
              <a:ext uri="{FF2B5EF4-FFF2-40B4-BE49-F238E27FC236}">
                <a16:creationId xmlns:a16="http://schemas.microsoft.com/office/drawing/2014/main" id="{0B396451-AE84-4003-81E0-161EFFEDA215}"/>
              </a:ext>
            </a:extLst>
          </p:cNvPr>
          <p:cNvGrpSpPr/>
          <p:nvPr/>
        </p:nvGrpSpPr>
        <p:grpSpPr>
          <a:xfrm>
            <a:off x="7278431" y="4073450"/>
            <a:ext cx="4003676" cy="475860"/>
            <a:chOff x="1487532" y="2017033"/>
            <a:chExt cx="2952328" cy="376914"/>
          </a:xfrm>
        </p:grpSpPr>
        <p:sp>
          <p:nvSpPr>
            <p:cNvPr id="24" name="Rectangle 9">
              <a:extLst>
                <a:ext uri="{FF2B5EF4-FFF2-40B4-BE49-F238E27FC236}">
                  <a16:creationId xmlns:a16="http://schemas.microsoft.com/office/drawing/2014/main" id="{F8608C98-80FD-485D-BCA6-7056921FA22B}"/>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25" name="Rectangle 6">
              <a:extLst>
                <a:ext uri="{FF2B5EF4-FFF2-40B4-BE49-F238E27FC236}">
                  <a16:creationId xmlns:a16="http://schemas.microsoft.com/office/drawing/2014/main" id="{743EFDFA-EEB4-4CC2-9849-8E5DC36AF07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26" name="TextBox 25">
            <a:extLst>
              <a:ext uri="{FF2B5EF4-FFF2-40B4-BE49-F238E27FC236}">
                <a16:creationId xmlns:a16="http://schemas.microsoft.com/office/drawing/2014/main" id="{EE0C4C0E-56E6-4819-B402-35A41464785E}"/>
              </a:ext>
            </a:extLst>
          </p:cNvPr>
          <p:cNvSpPr txBox="1"/>
          <p:nvPr/>
        </p:nvSpPr>
        <p:spPr>
          <a:xfrm>
            <a:off x="2480934" y="2459605"/>
            <a:ext cx="5786172" cy="461665"/>
          </a:xfrm>
          <a:prstGeom prst="rect">
            <a:avLst/>
          </a:prstGeom>
          <a:noFill/>
        </p:spPr>
        <p:txBody>
          <a:bodyPr wrap="square" rtlCol="0">
            <a:spAutoFit/>
          </a:bodyPr>
          <a:lstStyle/>
          <a:p>
            <a:r>
              <a:rPr lang="en-US" sz="2400" b="1" dirty="0" err="1">
                <a:solidFill>
                  <a:srgbClr val="FF0000"/>
                </a:solidFill>
              </a:rPr>
              <a:t>Tình</a:t>
            </a:r>
            <a:r>
              <a:rPr lang="en-US" sz="2400" b="1" dirty="0">
                <a:solidFill>
                  <a:srgbClr val="FF0000"/>
                </a:solidFill>
              </a:rPr>
              <a:t> </a:t>
            </a:r>
            <a:r>
              <a:rPr lang="en-US" sz="2400" b="1" dirty="0" err="1">
                <a:solidFill>
                  <a:srgbClr val="FF0000"/>
                </a:solidFill>
              </a:rPr>
              <a:t>hình</a:t>
            </a:r>
            <a:r>
              <a:rPr lang="en-US" sz="2400" b="1" dirty="0">
                <a:solidFill>
                  <a:srgbClr val="FF0000"/>
                </a:solidFill>
              </a:rPr>
              <a:t> </a:t>
            </a:r>
            <a:r>
              <a:rPr lang="en-US" sz="2400" b="1" dirty="0" err="1">
                <a:solidFill>
                  <a:srgbClr val="FF0000"/>
                </a:solidFill>
              </a:rPr>
              <a:t>dịch</a:t>
            </a:r>
            <a:r>
              <a:rPr lang="en-US" sz="2400" b="1" dirty="0">
                <a:solidFill>
                  <a:srgbClr val="FF0000"/>
                </a:solidFill>
              </a:rPr>
              <a:t> </a:t>
            </a:r>
            <a:r>
              <a:rPr lang="en-US" sz="2400" b="1" dirty="0" err="1">
                <a:solidFill>
                  <a:srgbClr val="FF0000"/>
                </a:solidFill>
              </a:rPr>
              <a:t>tễ</a:t>
            </a:r>
            <a:r>
              <a:rPr lang="en-US" sz="2400" b="1" dirty="0">
                <a:solidFill>
                  <a:srgbClr val="FF0000"/>
                </a:solidFill>
              </a:rPr>
              <a:t> COPD</a:t>
            </a:r>
          </a:p>
        </p:txBody>
      </p:sp>
      <p:sp>
        <p:nvSpPr>
          <p:cNvPr id="27" name="TextBox 26">
            <a:extLst>
              <a:ext uri="{FF2B5EF4-FFF2-40B4-BE49-F238E27FC236}">
                <a16:creationId xmlns:a16="http://schemas.microsoft.com/office/drawing/2014/main" id="{B38389D4-7E86-420F-84BF-AC33EEF05221}"/>
              </a:ext>
            </a:extLst>
          </p:cNvPr>
          <p:cNvSpPr txBox="1"/>
          <p:nvPr/>
        </p:nvSpPr>
        <p:spPr>
          <a:xfrm>
            <a:off x="2511805" y="3414284"/>
            <a:ext cx="6470270" cy="461665"/>
          </a:xfrm>
          <a:prstGeom prst="rect">
            <a:avLst/>
          </a:prstGeom>
          <a:noFill/>
        </p:spPr>
        <p:txBody>
          <a:bodyPr wrap="square" rtlCol="0">
            <a:spAutoFit/>
          </a:bodyPr>
          <a:lstStyle/>
          <a:p>
            <a:r>
              <a:rPr lang="en-US" sz="2400" dirty="0" err="1"/>
              <a:t>Vai</a:t>
            </a:r>
            <a:r>
              <a:rPr lang="en-US" sz="2400" dirty="0"/>
              <a:t> </a:t>
            </a:r>
            <a:r>
              <a:rPr lang="en-US" sz="2400" dirty="0" err="1"/>
              <a:t>trò</a:t>
            </a:r>
            <a:r>
              <a:rPr lang="en-US" sz="2400" dirty="0"/>
              <a:t> </a:t>
            </a:r>
            <a:r>
              <a:rPr lang="en-US" sz="2400" dirty="0" err="1"/>
              <a:t>của</a:t>
            </a:r>
            <a:r>
              <a:rPr lang="en-US" sz="2400" dirty="0"/>
              <a:t> Tiotropium </a:t>
            </a:r>
            <a:r>
              <a:rPr lang="en-US" sz="2400" dirty="0" err="1"/>
              <a:t>trong</a:t>
            </a:r>
            <a:r>
              <a:rPr lang="en-US" sz="2400" dirty="0"/>
              <a:t> </a:t>
            </a:r>
            <a:r>
              <a:rPr lang="en-US" sz="2400" dirty="0" err="1"/>
              <a:t>điều</a:t>
            </a:r>
            <a:r>
              <a:rPr lang="en-US" sz="2400" dirty="0"/>
              <a:t> </a:t>
            </a:r>
            <a:r>
              <a:rPr lang="en-US" sz="2400" dirty="0" err="1"/>
              <a:t>trị</a:t>
            </a:r>
            <a:r>
              <a:rPr lang="en-US" sz="2400" dirty="0"/>
              <a:t> COPD</a:t>
            </a:r>
          </a:p>
        </p:txBody>
      </p:sp>
      <p:sp>
        <p:nvSpPr>
          <p:cNvPr id="28" name="TextBox 27">
            <a:extLst>
              <a:ext uri="{FF2B5EF4-FFF2-40B4-BE49-F238E27FC236}">
                <a16:creationId xmlns:a16="http://schemas.microsoft.com/office/drawing/2014/main" id="{267566A7-7FFF-4016-BAF0-775600563A46}"/>
              </a:ext>
            </a:extLst>
          </p:cNvPr>
          <p:cNvSpPr txBox="1"/>
          <p:nvPr/>
        </p:nvSpPr>
        <p:spPr>
          <a:xfrm>
            <a:off x="2557405" y="4420571"/>
            <a:ext cx="4801435" cy="461665"/>
          </a:xfrm>
          <a:prstGeom prst="rect">
            <a:avLst/>
          </a:prstGeom>
          <a:noFill/>
        </p:spPr>
        <p:txBody>
          <a:bodyPr wrap="square" rtlCol="0">
            <a:spAutoFit/>
          </a:bodyPr>
          <a:lstStyle/>
          <a:p>
            <a:r>
              <a:rPr lang="en-US" sz="2400" dirty="0" err="1"/>
              <a:t>Dụng</a:t>
            </a:r>
            <a:r>
              <a:rPr lang="en-US" sz="2400" dirty="0"/>
              <a:t> </a:t>
            </a:r>
            <a:r>
              <a:rPr lang="en-US" sz="2400" dirty="0" err="1"/>
              <a:t>cụ</a:t>
            </a:r>
            <a:r>
              <a:rPr lang="en-US" sz="2400" dirty="0"/>
              <a:t> </a:t>
            </a:r>
            <a:r>
              <a:rPr lang="en-US" sz="2400" dirty="0" err="1"/>
              <a:t>hít</a:t>
            </a:r>
            <a:r>
              <a:rPr lang="en-US" sz="2400" dirty="0"/>
              <a:t> Respimat</a:t>
            </a:r>
          </a:p>
        </p:txBody>
      </p:sp>
      <p:sp>
        <p:nvSpPr>
          <p:cNvPr id="29" name="Oval 28">
            <a:extLst>
              <a:ext uri="{FF2B5EF4-FFF2-40B4-BE49-F238E27FC236}">
                <a16:creationId xmlns:a16="http://schemas.microsoft.com/office/drawing/2014/main" id="{4EFAE212-B289-4B61-B901-592D03FC9447}"/>
              </a:ext>
            </a:extLst>
          </p:cNvPr>
          <p:cNvSpPr/>
          <p:nvPr/>
        </p:nvSpPr>
        <p:spPr>
          <a:xfrm>
            <a:off x="1394717" y="2391328"/>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0" name="Oval 29">
            <a:extLst>
              <a:ext uri="{FF2B5EF4-FFF2-40B4-BE49-F238E27FC236}">
                <a16:creationId xmlns:a16="http://schemas.microsoft.com/office/drawing/2014/main" id="{0ECD1522-8CC6-4A1D-8168-046107C5F74C}"/>
              </a:ext>
            </a:extLst>
          </p:cNvPr>
          <p:cNvSpPr/>
          <p:nvPr/>
        </p:nvSpPr>
        <p:spPr>
          <a:xfrm>
            <a:off x="1394717" y="3378548"/>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1" name="Oval 30">
            <a:extLst>
              <a:ext uri="{FF2B5EF4-FFF2-40B4-BE49-F238E27FC236}">
                <a16:creationId xmlns:a16="http://schemas.microsoft.com/office/drawing/2014/main" id="{874ECB0B-5D9F-4D67-A903-53CDD8E4829D}"/>
              </a:ext>
            </a:extLst>
          </p:cNvPr>
          <p:cNvSpPr/>
          <p:nvPr/>
        </p:nvSpPr>
        <p:spPr>
          <a:xfrm>
            <a:off x="1394717" y="4365767"/>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2" name="TextBox 31">
            <a:extLst>
              <a:ext uri="{FF2B5EF4-FFF2-40B4-BE49-F238E27FC236}">
                <a16:creationId xmlns:a16="http://schemas.microsoft.com/office/drawing/2014/main" id="{3DD90184-21CF-4E18-B90B-9701989B89C4}"/>
              </a:ext>
            </a:extLst>
          </p:cNvPr>
          <p:cNvSpPr txBox="1"/>
          <p:nvPr/>
        </p:nvSpPr>
        <p:spPr>
          <a:xfrm>
            <a:off x="1440317" y="2396536"/>
            <a:ext cx="408605" cy="507831"/>
          </a:xfrm>
          <a:prstGeom prst="rect">
            <a:avLst/>
          </a:prstGeom>
          <a:noFill/>
        </p:spPr>
        <p:txBody>
          <a:bodyPr wrap="square" rtlCol="0" anchor="ctr">
            <a:spAutoFit/>
          </a:bodyPr>
          <a:lstStyle/>
          <a:p>
            <a:pPr algn="ctr"/>
            <a:r>
              <a:rPr lang="en-US" altLang="ko-KR" sz="2700" b="1" dirty="0">
                <a:solidFill>
                  <a:schemeClr val="bg1"/>
                </a:solidFill>
              </a:rPr>
              <a:t>1</a:t>
            </a:r>
            <a:endParaRPr lang="ko-KR" altLang="en-US" sz="2700" b="1" dirty="0">
              <a:solidFill>
                <a:schemeClr val="bg1"/>
              </a:solidFill>
            </a:endParaRPr>
          </a:p>
        </p:txBody>
      </p:sp>
      <p:sp>
        <p:nvSpPr>
          <p:cNvPr id="33" name="TextBox 32">
            <a:extLst>
              <a:ext uri="{FF2B5EF4-FFF2-40B4-BE49-F238E27FC236}">
                <a16:creationId xmlns:a16="http://schemas.microsoft.com/office/drawing/2014/main" id="{D4FA11EB-BC64-4B94-B531-DB47CC8B7595}"/>
              </a:ext>
            </a:extLst>
          </p:cNvPr>
          <p:cNvSpPr txBox="1"/>
          <p:nvPr/>
        </p:nvSpPr>
        <p:spPr>
          <a:xfrm>
            <a:off x="1415235" y="3378548"/>
            <a:ext cx="408605" cy="507831"/>
          </a:xfrm>
          <a:prstGeom prst="rect">
            <a:avLst/>
          </a:prstGeom>
          <a:noFill/>
        </p:spPr>
        <p:txBody>
          <a:bodyPr wrap="square" rtlCol="0" anchor="ctr">
            <a:spAutoFit/>
          </a:bodyPr>
          <a:lstStyle/>
          <a:p>
            <a:pPr algn="ctr"/>
            <a:r>
              <a:rPr lang="en-US" altLang="ko-KR" sz="2700" b="1" dirty="0">
                <a:solidFill>
                  <a:schemeClr val="bg1"/>
                </a:solidFill>
              </a:rPr>
              <a:t>2</a:t>
            </a:r>
            <a:endParaRPr lang="ko-KR" altLang="en-US" sz="2700" b="1" dirty="0">
              <a:solidFill>
                <a:schemeClr val="bg1"/>
              </a:solidFill>
            </a:endParaRPr>
          </a:p>
        </p:txBody>
      </p:sp>
      <p:sp>
        <p:nvSpPr>
          <p:cNvPr id="34" name="TextBox 33">
            <a:extLst>
              <a:ext uri="{FF2B5EF4-FFF2-40B4-BE49-F238E27FC236}">
                <a16:creationId xmlns:a16="http://schemas.microsoft.com/office/drawing/2014/main" id="{D6639EF4-A657-40D8-8769-C1A44AEF750A}"/>
              </a:ext>
            </a:extLst>
          </p:cNvPr>
          <p:cNvSpPr txBox="1"/>
          <p:nvPr/>
        </p:nvSpPr>
        <p:spPr>
          <a:xfrm>
            <a:off x="1433585" y="4361751"/>
            <a:ext cx="408605" cy="507831"/>
          </a:xfrm>
          <a:prstGeom prst="rect">
            <a:avLst/>
          </a:prstGeom>
          <a:noFill/>
        </p:spPr>
        <p:txBody>
          <a:bodyPr wrap="square" rtlCol="0" anchor="ctr">
            <a:spAutoFit/>
          </a:bodyPr>
          <a:lstStyle/>
          <a:p>
            <a:pPr algn="ctr"/>
            <a:r>
              <a:rPr lang="en-US" altLang="ko-KR" sz="2700" b="1" dirty="0">
                <a:solidFill>
                  <a:schemeClr val="bg1"/>
                </a:solidFill>
              </a:rPr>
              <a:t>3</a:t>
            </a:r>
            <a:endParaRPr lang="ko-KR" altLang="en-US" sz="2700" b="1" dirty="0">
              <a:solidFill>
                <a:schemeClr val="bg1"/>
              </a:solidFill>
            </a:endParaRPr>
          </a:p>
        </p:txBody>
      </p:sp>
    </p:spTree>
    <p:extLst>
      <p:ext uri="{BB962C8B-B14F-4D97-AF65-F5344CB8AC3E}">
        <p14:creationId xmlns:p14="http://schemas.microsoft.com/office/powerpoint/2010/main" val="212704397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pPr algn="ctr"/>
            <a:r>
              <a:rPr lang="en-US" sz="3200" b="1" dirty="0"/>
              <a:t>COPD </a:t>
            </a:r>
            <a:r>
              <a:rPr lang="en-US" sz="3200" b="1" dirty="0" err="1"/>
              <a:t>là</a:t>
            </a:r>
            <a:r>
              <a:rPr lang="en-US" sz="3200" b="1" dirty="0"/>
              <a:t> </a:t>
            </a:r>
            <a:r>
              <a:rPr lang="en-US" sz="3200" b="1" dirty="0" err="1"/>
              <a:t>một</a:t>
            </a:r>
            <a:r>
              <a:rPr lang="en-US" sz="3200" b="1" dirty="0"/>
              <a:t> </a:t>
            </a:r>
            <a:r>
              <a:rPr lang="en-US" sz="3200" b="1" dirty="0" err="1"/>
              <a:t>vấn</a:t>
            </a:r>
            <a:r>
              <a:rPr lang="en-US" sz="3200" b="1" dirty="0"/>
              <a:t> </a:t>
            </a:r>
            <a:r>
              <a:rPr lang="en-US" sz="3200" b="1" dirty="0" err="1"/>
              <a:t>đề</a:t>
            </a:r>
            <a:r>
              <a:rPr lang="en-US" sz="3200" b="1" dirty="0"/>
              <a:t> </a:t>
            </a:r>
            <a:r>
              <a:rPr lang="en-US" sz="3200" b="1" dirty="0" err="1"/>
              <a:t>toàn</a:t>
            </a:r>
            <a:r>
              <a:rPr lang="en-US" sz="3200" b="1" dirty="0"/>
              <a:t> </a:t>
            </a:r>
            <a:r>
              <a:rPr lang="en-US" sz="3200" b="1" dirty="0" err="1"/>
              <a:t>cầu</a:t>
            </a:r>
            <a:endParaRPr lang="en-US" sz="3200" b="1" dirty="0"/>
          </a:p>
        </p:txBody>
      </p:sp>
      <p:pic>
        <p:nvPicPr>
          <p:cNvPr id="4" name="Picture 3"/>
          <p:cNvPicPr>
            <a:picLocks noChangeAspect="1"/>
          </p:cNvPicPr>
          <p:nvPr/>
        </p:nvPicPr>
        <p:blipFill>
          <a:blip r:embed="rId3" cstate="print">
            <a:clrChange>
              <a:clrFrom>
                <a:srgbClr val="000000">
                  <a:alpha val="0"/>
                </a:srgbClr>
              </a:clrFrom>
              <a:clrTo>
                <a:srgbClr val="000000">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2233076" y="3186888"/>
            <a:ext cx="1216492" cy="1216492"/>
          </a:xfrm>
          <a:prstGeom prst="rect">
            <a:avLst/>
          </a:prstGeom>
        </p:spPr>
      </p:pic>
      <p:sp>
        <p:nvSpPr>
          <p:cNvPr id="2" name="TextBox 1"/>
          <p:cNvSpPr txBox="1"/>
          <p:nvPr/>
        </p:nvSpPr>
        <p:spPr>
          <a:xfrm>
            <a:off x="4038598" y="3256525"/>
            <a:ext cx="5715000" cy="1077218"/>
          </a:xfrm>
          <a:prstGeom prst="rect">
            <a:avLst/>
          </a:prstGeom>
          <a:noFill/>
        </p:spPr>
        <p:txBody>
          <a:bodyPr wrap="square" rtlCol="0">
            <a:spAutoFit/>
          </a:bodyPr>
          <a:lstStyle/>
          <a:p>
            <a:r>
              <a:rPr lang="en-US" sz="3200" dirty="0" err="1"/>
              <a:t>Cứ</a:t>
            </a:r>
            <a:r>
              <a:rPr lang="en-US" sz="3200" dirty="0"/>
              <a:t> </a:t>
            </a:r>
            <a:r>
              <a:rPr lang="en-US" sz="3200" dirty="0" err="1"/>
              <a:t>mỗi</a:t>
            </a:r>
            <a:r>
              <a:rPr lang="en-US" sz="3200" dirty="0"/>
              <a:t> </a:t>
            </a:r>
            <a:r>
              <a:rPr lang="en-US" sz="3200" b="1" dirty="0">
                <a:solidFill>
                  <a:srgbClr val="0070C0"/>
                </a:solidFill>
              </a:rPr>
              <a:t>10</a:t>
            </a:r>
            <a:r>
              <a:rPr lang="en-US" sz="3200" dirty="0"/>
              <a:t> </a:t>
            </a:r>
            <a:r>
              <a:rPr lang="en-US" sz="3200" dirty="0" err="1"/>
              <a:t>giây</a:t>
            </a:r>
            <a:r>
              <a:rPr lang="en-US" sz="3200" dirty="0"/>
              <a:t> </a:t>
            </a:r>
            <a:r>
              <a:rPr lang="en-US" sz="3200" dirty="0" err="1"/>
              <a:t>có</a:t>
            </a:r>
            <a:r>
              <a:rPr lang="en-US" sz="3200" dirty="0"/>
              <a:t> </a:t>
            </a:r>
            <a:r>
              <a:rPr lang="en-US" sz="3200" b="1" dirty="0">
                <a:solidFill>
                  <a:srgbClr val="0070C0"/>
                </a:solidFill>
              </a:rPr>
              <a:t>1</a:t>
            </a:r>
            <a:r>
              <a:rPr lang="en-US" sz="3200" dirty="0">
                <a:solidFill>
                  <a:srgbClr val="FF6600"/>
                </a:solidFill>
              </a:rPr>
              <a:t> </a:t>
            </a:r>
            <a:r>
              <a:rPr lang="en-US" sz="3200" dirty="0" err="1"/>
              <a:t>người</a:t>
            </a:r>
            <a:r>
              <a:rPr lang="en-US" sz="3200" dirty="0"/>
              <a:t> </a:t>
            </a:r>
          </a:p>
          <a:p>
            <a:r>
              <a:rPr lang="en-US" sz="3200" b="1" i="1" dirty="0" err="1"/>
              <a:t>tử</a:t>
            </a:r>
            <a:r>
              <a:rPr lang="en-US" sz="3200" b="1" i="1" dirty="0"/>
              <a:t> </a:t>
            </a:r>
            <a:r>
              <a:rPr lang="en-US" sz="3200" b="1" i="1" dirty="0" err="1"/>
              <a:t>vong</a:t>
            </a:r>
            <a:r>
              <a:rPr lang="en-US" sz="3200" b="1" i="1" dirty="0"/>
              <a:t> do COPD </a:t>
            </a:r>
            <a:r>
              <a:rPr lang="en-US" sz="3200" baseline="30000" dirty="0"/>
              <a:t>(2)</a:t>
            </a:r>
            <a:endParaRPr lang="en-US" sz="3200" dirty="0"/>
          </a:p>
        </p:txBody>
      </p:sp>
      <p:sp>
        <p:nvSpPr>
          <p:cNvPr id="5" name="TextBox 4"/>
          <p:cNvSpPr txBox="1"/>
          <p:nvPr/>
        </p:nvSpPr>
        <p:spPr>
          <a:xfrm>
            <a:off x="4045791" y="1790132"/>
            <a:ext cx="6019801" cy="1077218"/>
          </a:xfrm>
          <a:prstGeom prst="rect">
            <a:avLst/>
          </a:prstGeom>
          <a:noFill/>
        </p:spPr>
        <p:txBody>
          <a:bodyPr wrap="square" rtlCol="0">
            <a:spAutoFit/>
          </a:bodyPr>
          <a:lstStyle/>
          <a:p>
            <a:r>
              <a:rPr lang="en-US" sz="3200" dirty="0" err="1"/>
              <a:t>Khoảng</a:t>
            </a:r>
            <a:r>
              <a:rPr lang="en-US" sz="3200" dirty="0"/>
              <a:t> </a:t>
            </a:r>
            <a:r>
              <a:rPr lang="en-US" sz="3200" b="1" dirty="0">
                <a:solidFill>
                  <a:srgbClr val="FF6600"/>
                </a:solidFill>
              </a:rPr>
              <a:t>384 </a:t>
            </a:r>
            <a:r>
              <a:rPr lang="en-US" sz="3200" b="1" dirty="0" err="1">
                <a:solidFill>
                  <a:srgbClr val="FF6600"/>
                </a:solidFill>
              </a:rPr>
              <a:t>triệu</a:t>
            </a:r>
            <a:r>
              <a:rPr lang="en-US" sz="3200" b="1" dirty="0">
                <a:solidFill>
                  <a:srgbClr val="FF6600"/>
                </a:solidFill>
              </a:rPr>
              <a:t> </a:t>
            </a:r>
            <a:r>
              <a:rPr lang="en-US" sz="3200" dirty="0" err="1"/>
              <a:t>người</a:t>
            </a:r>
            <a:r>
              <a:rPr lang="en-US" sz="3200" dirty="0"/>
              <a:t> </a:t>
            </a:r>
          </a:p>
          <a:p>
            <a:r>
              <a:rPr lang="en-US" sz="3200" dirty="0" err="1"/>
              <a:t>mắc</a:t>
            </a:r>
            <a:r>
              <a:rPr lang="en-US" sz="3200" dirty="0"/>
              <a:t> COPD </a:t>
            </a:r>
            <a:r>
              <a:rPr lang="en-US" sz="3200" dirty="0" err="1"/>
              <a:t>trên</a:t>
            </a:r>
            <a:r>
              <a:rPr lang="en-US" sz="3200" dirty="0"/>
              <a:t> </a:t>
            </a:r>
            <a:r>
              <a:rPr lang="en-US" sz="3200" dirty="0" err="1"/>
              <a:t>toàn</a:t>
            </a:r>
            <a:r>
              <a:rPr lang="en-US" sz="3200" dirty="0"/>
              <a:t> </a:t>
            </a:r>
            <a:r>
              <a:rPr lang="en-US" sz="3200" dirty="0" err="1"/>
              <a:t>thế</a:t>
            </a:r>
            <a:r>
              <a:rPr lang="en-US" sz="3200" dirty="0"/>
              <a:t> </a:t>
            </a:r>
            <a:r>
              <a:rPr lang="en-US" sz="3200" dirty="0" err="1"/>
              <a:t>giới</a:t>
            </a:r>
            <a:r>
              <a:rPr lang="en-US" sz="3200" dirty="0"/>
              <a:t> </a:t>
            </a:r>
            <a:r>
              <a:rPr lang="en-US" sz="3200" baseline="30000" dirty="0"/>
              <a:t>(1)</a:t>
            </a:r>
            <a:endParaRPr lang="en-US" sz="3200" dirty="0"/>
          </a:p>
        </p:txBody>
      </p:sp>
      <p:pic>
        <p:nvPicPr>
          <p:cNvPr id="1026" name="Picture 2" descr="Image result for group people icons"/>
          <p:cNvPicPr>
            <a:picLocks noChangeAspect="1" noChangeArrowheads="1"/>
          </p:cNvPicPr>
          <p:nvPr/>
        </p:nvPicPr>
        <p:blipFill>
          <a:blip r:embed="rId4" cstate="print">
            <a:duotone>
              <a:prstClr val="black"/>
              <a:srgbClr val="00B050">
                <a:tint val="45000"/>
                <a:satMod val="400000"/>
              </a:srgbClr>
            </a:duotone>
            <a:extLst>
              <a:ext uri="{BEBA8EAE-BF5A-486C-A8C5-ECC9F3942E4B}">
                <a14:imgProps xmlns:a14="http://schemas.microsoft.com/office/drawing/2010/main">
                  <a14:imgLayer r:embed="rId5">
                    <a14:imgEffect>
                      <a14:sharpenSoften amount="500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2308136" y="1790133"/>
            <a:ext cx="1066372" cy="1066373"/>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4038599" y="4784994"/>
            <a:ext cx="5943601" cy="1077218"/>
          </a:xfrm>
          <a:prstGeom prst="rect">
            <a:avLst/>
          </a:prstGeom>
          <a:noFill/>
        </p:spPr>
        <p:txBody>
          <a:bodyPr wrap="square" rtlCol="0">
            <a:spAutoFit/>
          </a:bodyPr>
          <a:lstStyle/>
          <a:p>
            <a:r>
              <a:rPr lang="en-US" sz="3200" dirty="0"/>
              <a:t>COPD </a:t>
            </a:r>
            <a:r>
              <a:rPr lang="en-US" sz="3200" dirty="0" err="1"/>
              <a:t>là</a:t>
            </a:r>
            <a:r>
              <a:rPr lang="en-US" sz="3200" dirty="0"/>
              <a:t> </a:t>
            </a:r>
            <a:r>
              <a:rPr lang="en-US" sz="3200" dirty="0" err="1"/>
              <a:t>nguyên</a:t>
            </a:r>
            <a:r>
              <a:rPr lang="en-US" sz="3200" dirty="0"/>
              <a:t> </a:t>
            </a:r>
            <a:r>
              <a:rPr lang="en-US" sz="3200" dirty="0" err="1"/>
              <a:t>nhân</a:t>
            </a:r>
            <a:r>
              <a:rPr lang="en-US" sz="3200" dirty="0"/>
              <a:t> </a:t>
            </a:r>
            <a:r>
              <a:rPr lang="en-US" sz="3200" dirty="0" err="1"/>
              <a:t>tử</a:t>
            </a:r>
            <a:r>
              <a:rPr lang="en-US" sz="3200" dirty="0"/>
              <a:t> </a:t>
            </a:r>
            <a:r>
              <a:rPr lang="en-US" sz="3200" dirty="0" err="1"/>
              <a:t>vong</a:t>
            </a:r>
            <a:r>
              <a:rPr lang="en-US" sz="3200" dirty="0"/>
              <a:t> </a:t>
            </a:r>
          </a:p>
          <a:p>
            <a:r>
              <a:rPr lang="en-US" sz="3200" dirty="0" err="1"/>
              <a:t>hàng</a:t>
            </a:r>
            <a:r>
              <a:rPr lang="en-US" sz="3200" dirty="0"/>
              <a:t> </a:t>
            </a:r>
            <a:r>
              <a:rPr lang="en-US" sz="3200" dirty="0" err="1"/>
              <a:t>thứ</a:t>
            </a:r>
            <a:r>
              <a:rPr lang="en-US" sz="3200" dirty="0"/>
              <a:t> </a:t>
            </a:r>
            <a:r>
              <a:rPr lang="en-US" sz="3200" b="1" dirty="0">
                <a:solidFill>
                  <a:srgbClr val="00B050"/>
                </a:solidFill>
              </a:rPr>
              <a:t>3 </a:t>
            </a:r>
            <a:r>
              <a:rPr lang="en-US" sz="3200" dirty="0" err="1"/>
              <a:t>thế</a:t>
            </a:r>
            <a:r>
              <a:rPr lang="en-US" sz="3200" dirty="0"/>
              <a:t> </a:t>
            </a:r>
            <a:r>
              <a:rPr lang="en-US" sz="3200" dirty="0" err="1"/>
              <a:t>giới</a:t>
            </a:r>
            <a:r>
              <a:rPr lang="en-US" sz="3200" dirty="0"/>
              <a:t> </a:t>
            </a:r>
            <a:r>
              <a:rPr lang="en-US" sz="3200" baseline="30000" dirty="0"/>
              <a:t>(3)</a:t>
            </a:r>
            <a:endParaRPr lang="en-US" sz="3200" dirty="0"/>
          </a:p>
        </p:txBody>
      </p:sp>
      <p:pic>
        <p:nvPicPr>
          <p:cNvPr id="1030" name="Picture 6" descr="Image result for ranking top 3 icon green"/>
          <p:cNvPicPr>
            <a:picLocks noChangeAspect="1" noChangeArrowheads="1"/>
          </p:cNvPicPr>
          <p:nvPr/>
        </p:nvPicPr>
        <p:blipFill>
          <a:blip r:embed="rId6">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2269888" y="4733764"/>
            <a:ext cx="1179681" cy="1179681"/>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8248557" y="6630056"/>
            <a:ext cx="4876800" cy="261610"/>
          </a:xfrm>
          <a:prstGeom prst="rect">
            <a:avLst/>
          </a:prstGeom>
          <a:noFill/>
        </p:spPr>
        <p:txBody>
          <a:bodyPr wrap="square" rtlCol="0">
            <a:spAutoFit/>
          </a:bodyPr>
          <a:lstStyle/>
          <a:p>
            <a:r>
              <a:rPr lang="en-US" sz="1100" dirty="0">
                <a:solidFill>
                  <a:schemeClr val="bg1">
                    <a:lumMod val="65000"/>
                  </a:schemeClr>
                </a:solidFill>
              </a:rPr>
              <a:t>1. GOLD (2022), 2. WHO (2015), 3. IHME (2017)</a:t>
            </a:r>
          </a:p>
        </p:txBody>
      </p:sp>
    </p:spTree>
    <p:extLst>
      <p:ext uri="{BB962C8B-B14F-4D97-AF65-F5344CB8AC3E}">
        <p14:creationId xmlns:p14="http://schemas.microsoft.com/office/powerpoint/2010/main" val="264798030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Autofit/>
          </a:bodyPr>
          <a:lstStyle/>
          <a:p>
            <a:r>
              <a:rPr lang="en-GB" sz="3200" b="1" dirty="0" err="1"/>
              <a:t>Tần</a:t>
            </a:r>
            <a:r>
              <a:rPr lang="en-GB" sz="3200" b="1" dirty="0"/>
              <a:t> </a:t>
            </a:r>
            <a:r>
              <a:rPr lang="en-GB" sz="3200" b="1" dirty="0" err="1"/>
              <a:t>suất</a:t>
            </a:r>
            <a:r>
              <a:rPr lang="en-GB" sz="3200" b="1" dirty="0"/>
              <a:t> COPD </a:t>
            </a:r>
            <a:r>
              <a:rPr lang="en-GB" sz="3200" b="1" dirty="0" err="1"/>
              <a:t>tại</a:t>
            </a:r>
            <a:r>
              <a:rPr lang="en-GB" sz="3200" b="1" dirty="0"/>
              <a:t> </a:t>
            </a:r>
            <a:r>
              <a:rPr lang="en-GB" sz="3200" b="1" dirty="0" err="1"/>
              <a:t>Việt</a:t>
            </a:r>
            <a:r>
              <a:rPr lang="en-GB" sz="3200" b="1" dirty="0"/>
              <a:t> Nam 9.4% </a:t>
            </a:r>
            <a:r>
              <a:rPr lang="en-GB" sz="3200" b="1" dirty="0" err="1"/>
              <a:t>và</a:t>
            </a:r>
            <a:r>
              <a:rPr lang="en-GB" sz="3200" b="1" dirty="0"/>
              <a:t> ở </a:t>
            </a:r>
            <a:r>
              <a:rPr lang="en-GB" sz="3200" b="1" dirty="0" err="1"/>
              <a:t>mức</a:t>
            </a:r>
            <a:r>
              <a:rPr lang="en-GB" sz="3200" b="1" dirty="0"/>
              <a:t> </a:t>
            </a:r>
            <a:r>
              <a:rPr lang="en-GB" sz="3200" b="1" dirty="0" err="1"/>
              <a:t>cao</a:t>
            </a:r>
            <a:r>
              <a:rPr lang="en-GB" sz="3200" b="1" dirty="0"/>
              <a:t> </a:t>
            </a:r>
            <a:r>
              <a:rPr lang="en-GB" sz="3200" b="1" dirty="0" err="1"/>
              <a:t>trong</a:t>
            </a:r>
            <a:r>
              <a:rPr lang="en-GB" sz="3200" b="1" dirty="0"/>
              <a:t> </a:t>
            </a:r>
            <a:r>
              <a:rPr lang="en-GB" sz="3200" b="1" dirty="0" err="1"/>
              <a:t>khu</a:t>
            </a:r>
            <a:r>
              <a:rPr lang="en-GB" sz="3200" b="1" dirty="0"/>
              <a:t> </a:t>
            </a:r>
            <a:r>
              <a:rPr lang="en-GB" sz="3200" b="1" dirty="0" err="1"/>
              <a:t>vực</a:t>
            </a:r>
            <a:endParaRPr lang="en-US" sz="3200" dirty="0"/>
          </a:p>
        </p:txBody>
      </p:sp>
      <p:sp>
        <p:nvSpPr>
          <p:cNvPr id="10" name="TextBox 9"/>
          <p:cNvSpPr txBox="1"/>
          <p:nvPr/>
        </p:nvSpPr>
        <p:spPr>
          <a:xfrm>
            <a:off x="8364330" y="4724401"/>
            <a:ext cx="855871" cy="276999"/>
          </a:xfrm>
          <a:prstGeom prst="rect">
            <a:avLst/>
          </a:prstGeom>
          <a:noFill/>
        </p:spPr>
        <p:txBody>
          <a:bodyPr wrap="square" rtlCol="0">
            <a:spAutoFit/>
          </a:bodyPr>
          <a:lstStyle/>
          <a:p>
            <a:pPr defTabSz="914400">
              <a:defRPr/>
            </a:pPr>
            <a:r>
              <a:rPr lang="vi-VN" sz="1200" b="1" kern="0" dirty="0">
                <a:solidFill>
                  <a:prstClr val="white"/>
                </a:solidFill>
              </a:rPr>
              <a:t>44.5%</a:t>
            </a:r>
          </a:p>
        </p:txBody>
      </p:sp>
      <p:sp>
        <p:nvSpPr>
          <p:cNvPr id="13" name="TextBox 12"/>
          <p:cNvSpPr txBox="1"/>
          <p:nvPr/>
        </p:nvSpPr>
        <p:spPr>
          <a:xfrm>
            <a:off x="9005887" y="6662267"/>
            <a:ext cx="4334256" cy="246221"/>
          </a:xfrm>
          <a:prstGeom prst="rect">
            <a:avLst/>
          </a:prstGeom>
          <a:noFill/>
        </p:spPr>
        <p:txBody>
          <a:bodyPr wrap="square" rtlCol="0">
            <a:spAutoFit/>
          </a:bodyPr>
          <a:lstStyle/>
          <a:p>
            <a:r>
              <a:rPr lang="en-US" sz="1000" dirty="0">
                <a:solidFill>
                  <a:schemeClr val="bg1">
                    <a:lumMod val="65000"/>
                  </a:schemeClr>
                </a:solidFill>
              </a:rPr>
              <a:t>Lim et al. Asia Pacific Family Medicine (2015) 14:4</a:t>
            </a:r>
          </a:p>
        </p:txBody>
      </p:sp>
      <p:grpSp>
        <p:nvGrpSpPr>
          <p:cNvPr id="2" name="Group 1"/>
          <p:cNvGrpSpPr/>
          <p:nvPr/>
        </p:nvGrpSpPr>
        <p:grpSpPr>
          <a:xfrm>
            <a:off x="2160493" y="1603745"/>
            <a:ext cx="5410200" cy="4765678"/>
            <a:chOff x="636493" y="1482722"/>
            <a:chExt cx="5410200" cy="4765678"/>
          </a:xfrm>
        </p:grpSpPr>
        <p:graphicFrame>
          <p:nvGraphicFramePr>
            <p:cNvPr id="5" name="Content Placeholder 11"/>
            <p:cNvGraphicFramePr>
              <a:graphicFrameLocks/>
            </p:cNvGraphicFramePr>
            <p:nvPr/>
          </p:nvGraphicFramePr>
          <p:xfrm>
            <a:off x="636493" y="1828800"/>
            <a:ext cx="5410200" cy="4419600"/>
          </p:xfrm>
          <a:graphic>
            <a:graphicData uri="http://schemas.openxmlformats.org/drawingml/2006/chart">
              <c:chart xmlns:c="http://schemas.openxmlformats.org/drawingml/2006/chart" xmlns:r="http://schemas.openxmlformats.org/officeDocument/2006/relationships" r:id="rId2"/>
            </a:graphicData>
          </a:graphic>
        </p:graphicFrame>
        <p:sp>
          <p:nvSpPr>
            <p:cNvPr id="12" name="TextBox 11"/>
            <p:cNvSpPr txBox="1"/>
            <p:nvPr/>
          </p:nvSpPr>
          <p:spPr>
            <a:xfrm>
              <a:off x="636493" y="1482722"/>
              <a:ext cx="292282" cy="369332"/>
            </a:xfrm>
            <a:prstGeom prst="rect">
              <a:avLst/>
            </a:prstGeom>
            <a:noFill/>
          </p:spPr>
          <p:txBody>
            <a:bodyPr wrap="square" rtlCol="0">
              <a:spAutoFit/>
            </a:bodyPr>
            <a:lstStyle/>
            <a:p>
              <a:pPr defTabSz="914400">
                <a:defRPr/>
              </a:pPr>
              <a:r>
                <a:rPr lang="vi-VN" kern="0" dirty="0"/>
                <a:t>%</a:t>
              </a:r>
            </a:p>
          </p:txBody>
        </p:sp>
      </p:grpSp>
      <p:grpSp>
        <p:nvGrpSpPr>
          <p:cNvPr id="3" name="Group 2"/>
          <p:cNvGrpSpPr/>
          <p:nvPr/>
        </p:nvGrpSpPr>
        <p:grpSpPr>
          <a:xfrm>
            <a:off x="7720013" y="2940423"/>
            <a:ext cx="3000375" cy="2438400"/>
            <a:chOff x="5915025" y="3810000"/>
            <a:chExt cx="3000375" cy="2438400"/>
          </a:xfrm>
        </p:grpSpPr>
        <p:graphicFrame>
          <p:nvGraphicFramePr>
            <p:cNvPr id="9" name="Chart 8"/>
            <p:cNvGraphicFramePr/>
            <p:nvPr/>
          </p:nvGraphicFramePr>
          <p:xfrm>
            <a:off x="6019800" y="3810000"/>
            <a:ext cx="2362199" cy="2133599"/>
          </p:xfrm>
          <a:graphic>
            <a:graphicData uri="http://schemas.openxmlformats.org/drawingml/2006/chart">
              <c:chart xmlns:c="http://schemas.openxmlformats.org/drawingml/2006/chart" xmlns:r="http://schemas.openxmlformats.org/officeDocument/2006/relationships" r:id="rId3"/>
            </a:graphicData>
          </a:graphic>
        </p:graphicFrame>
        <p:sp>
          <p:nvSpPr>
            <p:cNvPr id="16" name="TextBox 15"/>
            <p:cNvSpPr txBox="1"/>
            <p:nvPr/>
          </p:nvSpPr>
          <p:spPr>
            <a:xfrm>
              <a:off x="5915025" y="5940623"/>
              <a:ext cx="3000375" cy="307777"/>
            </a:xfrm>
            <a:prstGeom prst="rect">
              <a:avLst/>
            </a:prstGeom>
            <a:noFill/>
          </p:spPr>
          <p:txBody>
            <a:bodyPr wrap="square" rtlCol="0">
              <a:spAutoFit/>
            </a:bodyPr>
            <a:lstStyle/>
            <a:p>
              <a:r>
                <a:rPr lang="en-GB" sz="1400" b="1" i="1" dirty="0">
                  <a:solidFill>
                    <a:srgbClr val="002060"/>
                  </a:solidFill>
                </a:rPr>
                <a:t>BN GOLD 2 </a:t>
              </a:r>
              <a:r>
                <a:rPr lang="en-GB" sz="1400" b="1" i="1" dirty="0" err="1">
                  <a:solidFill>
                    <a:srgbClr val="002060"/>
                  </a:solidFill>
                </a:rPr>
                <a:t>chiếm</a:t>
              </a:r>
              <a:r>
                <a:rPr lang="en-GB" sz="1400" b="1" i="1" dirty="0">
                  <a:solidFill>
                    <a:srgbClr val="002060"/>
                  </a:solidFill>
                </a:rPr>
                <a:t> </a:t>
              </a:r>
              <a:r>
                <a:rPr lang="en-GB" sz="1400" b="1" i="1" dirty="0" err="1">
                  <a:solidFill>
                    <a:srgbClr val="002060"/>
                  </a:solidFill>
                </a:rPr>
                <a:t>tỉ</a:t>
              </a:r>
              <a:r>
                <a:rPr lang="en-GB" sz="1400" b="1" i="1" dirty="0">
                  <a:solidFill>
                    <a:srgbClr val="002060"/>
                  </a:solidFill>
                </a:rPr>
                <a:t> </a:t>
              </a:r>
              <a:r>
                <a:rPr lang="en-GB" sz="1400" b="1" i="1" dirty="0" err="1">
                  <a:solidFill>
                    <a:srgbClr val="002060"/>
                  </a:solidFill>
                </a:rPr>
                <a:t>lệ</a:t>
              </a:r>
              <a:r>
                <a:rPr lang="en-GB" sz="1400" b="1" i="1" dirty="0">
                  <a:solidFill>
                    <a:srgbClr val="002060"/>
                  </a:solidFill>
                </a:rPr>
                <a:t> 44.5%</a:t>
              </a:r>
              <a:endParaRPr lang="vi-VN" sz="1400" b="1" i="1" dirty="0">
                <a:solidFill>
                  <a:srgbClr val="002060"/>
                </a:solidFill>
              </a:endParaRPr>
            </a:p>
          </p:txBody>
        </p:sp>
      </p:grpSp>
    </p:spTree>
    <p:extLst>
      <p:ext uri="{BB962C8B-B14F-4D97-AF65-F5344CB8AC3E}">
        <p14:creationId xmlns:p14="http://schemas.microsoft.com/office/powerpoint/2010/main" val="360958907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927B996E-586C-4C32-BB1A-6751360325BC}"/>
              </a:ext>
            </a:extLst>
          </p:cNvPr>
          <p:cNvSpPr txBox="1"/>
          <p:nvPr/>
        </p:nvSpPr>
        <p:spPr>
          <a:xfrm>
            <a:off x="996001" y="1402682"/>
            <a:ext cx="11002502" cy="707886"/>
          </a:xfrm>
          <a:prstGeom prst="rect">
            <a:avLst/>
          </a:prstGeom>
          <a:noFill/>
        </p:spPr>
        <p:txBody>
          <a:bodyPr wrap="square" rtlCol="0">
            <a:spAutoFit/>
          </a:bodyPr>
          <a:lstStyle/>
          <a:p>
            <a:pPr defTabSz="457200">
              <a:spcBef>
                <a:spcPts val="1200"/>
              </a:spcBef>
            </a:pPr>
            <a:r>
              <a:rPr lang="en-US" sz="2000" dirty="0">
                <a:solidFill>
                  <a:prstClr val="black"/>
                </a:solidFill>
                <a:latin typeface="Arial" panose="020B0604020202020204"/>
              </a:rPr>
              <a:t>COPD </a:t>
            </a:r>
            <a:r>
              <a:rPr lang="en-US" sz="2000" dirty="0" err="1">
                <a:solidFill>
                  <a:prstClr val="black"/>
                </a:solidFill>
                <a:latin typeface="Arial" panose="020B0604020202020204"/>
              </a:rPr>
              <a:t>gây</a:t>
            </a:r>
            <a:r>
              <a:rPr lang="en-US" sz="2000" dirty="0">
                <a:solidFill>
                  <a:prstClr val="black"/>
                </a:solidFill>
                <a:latin typeface="Arial" panose="020B0604020202020204"/>
              </a:rPr>
              <a:t> ra </a:t>
            </a:r>
            <a:r>
              <a:rPr lang="en-US" sz="2000" dirty="0" err="1">
                <a:solidFill>
                  <a:prstClr val="black"/>
                </a:solidFill>
                <a:latin typeface="Arial" panose="020B0604020202020204"/>
              </a:rPr>
              <a:t>hơn</a:t>
            </a:r>
            <a:r>
              <a:rPr lang="en-US" sz="2000" dirty="0">
                <a:solidFill>
                  <a:prstClr val="black"/>
                </a:solidFill>
                <a:latin typeface="Arial" panose="020B0604020202020204"/>
              </a:rPr>
              <a:t> 25 </a:t>
            </a:r>
            <a:r>
              <a:rPr lang="en-US" sz="2000" dirty="0" err="1">
                <a:solidFill>
                  <a:prstClr val="black"/>
                </a:solidFill>
                <a:latin typeface="Arial" panose="020B0604020202020204"/>
              </a:rPr>
              <a:t>ngàn</a:t>
            </a:r>
            <a:r>
              <a:rPr lang="en-US" sz="2000" dirty="0">
                <a:solidFill>
                  <a:prstClr val="black"/>
                </a:solidFill>
                <a:latin typeface="Arial" panose="020B0604020202020204"/>
              </a:rPr>
              <a:t> ca </a:t>
            </a:r>
            <a:r>
              <a:rPr lang="en-US" sz="2000" dirty="0" err="1">
                <a:solidFill>
                  <a:prstClr val="black"/>
                </a:solidFill>
                <a:latin typeface="Arial" panose="020B0604020202020204"/>
              </a:rPr>
              <a:t>tử</a:t>
            </a:r>
            <a:r>
              <a:rPr lang="en-US" sz="2000" dirty="0">
                <a:solidFill>
                  <a:prstClr val="black"/>
                </a:solidFill>
                <a:latin typeface="Arial" panose="020B0604020202020204"/>
              </a:rPr>
              <a:t> </a:t>
            </a:r>
            <a:r>
              <a:rPr lang="en-US" sz="2000" dirty="0" err="1">
                <a:solidFill>
                  <a:prstClr val="black"/>
                </a:solidFill>
                <a:latin typeface="Arial" panose="020B0604020202020204"/>
              </a:rPr>
              <a:t>vong</a:t>
            </a:r>
            <a:r>
              <a:rPr lang="en-US" sz="2000" dirty="0">
                <a:solidFill>
                  <a:prstClr val="black"/>
                </a:solidFill>
                <a:latin typeface="Arial" panose="020B0604020202020204"/>
              </a:rPr>
              <a:t> </a:t>
            </a:r>
            <a:r>
              <a:rPr lang="en-US" sz="2000" dirty="0" err="1">
                <a:solidFill>
                  <a:prstClr val="black"/>
                </a:solidFill>
                <a:latin typeface="Arial" panose="020B0604020202020204"/>
              </a:rPr>
              <a:t>mỗi</a:t>
            </a:r>
            <a:r>
              <a:rPr lang="en-US" sz="2000" dirty="0">
                <a:solidFill>
                  <a:prstClr val="black"/>
                </a:solidFill>
                <a:latin typeface="Arial" panose="020B0604020202020204"/>
              </a:rPr>
              <a:t> </a:t>
            </a:r>
            <a:r>
              <a:rPr lang="en-US" sz="2000" dirty="0" err="1">
                <a:solidFill>
                  <a:prstClr val="black"/>
                </a:solidFill>
                <a:latin typeface="Arial" panose="020B0604020202020204"/>
              </a:rPr>
              <a:t>năm</a:t>
            </a:r>
            <a:r>
              <a:rPr lang="en-US" sz="2000" dirty="0">
                <a:solidFill>
                  <a:prstClr val="black"/>
                </a:solidFill>
                <a:latin typeface="Arial" panose="020B0604020202020204"/>
              </a:rPr>
              <a:t>, </a:t>
            </a:r>
            <a:r>
              <a:rPr lang="en-US" sz="2000" dirty="0" err="1">
                <a:solidFill>
                  <a:prstClr val="black"/>
                </a:solidFill>
                <a:latin typeface="Arial" panose="020B0604020202020204"/>
              </a:rPr>
              <a:t>nhiều</a:t>
            </a:r>
            <a:r>
              <a:rPr lang="en-US" sz="2000" dirty="0">
                <a:solidFill>
                  <a:prstClr val="black"/>
                </a:solidFill>
                <a:latin typeface="Arial" panose="020B0604020202020204"/>
              </a:rPr>
              <a:t> </a:t>
            </a:r>
            <a:r>
              <a:rPr lang="en-US" sz="2000" dirty="0" err="1">
                <a:solidFill>
                  <a:prstClr val="black"/>
                </a:solidFill>
                <a:latin typeface="Arial" panose="020B0604020202020204"/>
              </a:rPr>
              <a:t>hơn</a:t>
            </a:r>
            <a:r>
              <a:rPr lang="en-US" sz="2000" dirty="0">
                <a:solidFill>
                  <a:prstClr val="black"/>
                </a:solidFill>
                <a:latin typeface="Arial" panose="020B0604020202020204"/>
              </a:rPr>
              <a:t> </a:t>
            </a:r>
            <a:r>
              <a:rPr lang="en-US" sz="2000" dirty="0" err="1">
                <a:solidFill>
                  <a:prstClr val="black"/>
                </a:solidFill>
                <a:latin typeface="Arial" panose="020B0604020202020204"/>
              </a:rPr>
              <a:t>số</a:t>
            </a:r>
            <a:r>
              <a:rPr lang="en-US" sz="2000" dirty="0">
                <a:solidFill>
                  <a:prstClr val="black"/>
                </a:solidFill>
                <a:latin typeface="Arial" panose="020B0604020202020204"/>
              </a:rPr>
              <a:t> </a:t>
            </a:r>
            <a:r>
              <a:rPr lang="en-US" sz="2000" dirty="0" err="1">
                <a:solidFill>
                  <a:prstClr val="black"/>
                </a:solidFill>
                <a:latin typeface="Arial" panose="020B0604020202020204"/>
              </a:rPr>
              <a:t>người</a:t>
            </a:r>
            <a:r>
              <a:rPr lang="en-US" sz="2000" dirty="0">
                <a:solidFill>
                  <a:prstClr val="black"/>
                </a:solidFill>
                <a:latin typeface="Arial" panose="020B0604020202020204"/>
              </a:rPr>
              <a:t> </a:t>
            </a:r>
            <a:r>
              <a:rPr lang="en-US" sz="2000" dirty="0" err="1">
                <a:solidFill>
                  <a:prstClr val="black"/>
                </a:solidFill>
                <a:latin typeface="Arial" panose="020B0604020202020204"/>
              </a:rPr>
              <a:t>chết</a:t>
            </a:r>
            <a:r>
              <a:rPr lang="en-US" sz="2000" dirty="0">
                <a:solidFill>
                  <a:prstClr val="black"/>
                </a:solidFill>
                <a:latin typeface="Arial" panose="020B0604020202020204"/>
              </a:rPr>
              <a:t> </a:t>
            </a:r>
            <a:r>
              <a:rPr lang="en-US" sz="2000" dirty="0" err="1">
                <a:solidFill>
                  <a:prstClr val="black"/>
                </a:solidFill>
                <a:latin typeface="Arial" panose="020B0604020202020204"/>
              </a:rPr>
              <a:t>vì</a:t>
            </a:r>
            <a:r>
              <a:rPr lang="en-US" sz="2000" dirty="0">
                <a:solidFill>
                  <a:prstClr val="black"/>
                </a:solidFill>
                <a:latin typeface="Arial" panose="020B0604020202020204"/>
              </a:rPr>
              <a:t> tai </a:t>
            </a:r>
            <a:r>
              <a:rPr lang="en-US" sz="2000" dirty="0" err="1">
                <a:solidFill>
                  <a:prstClr val="black"/>
                </a:solidFill>
                <a:latin typeface="Arial" panose="020B0604020202020204"/>
              </a:rPr>
              <a:t>nạn</a:t>
            </a:r>
            <a:r>
              <a:rPr lang="en-US" sz="2000" dirty="0">
                <a:solidFill>
                  <a:prstClr val="black"/>
                </a:solidFill>
                <a:latin typeface="Arial" panose="020B0604020202020204"/>
              </a:rPr>
              <a:t> </a:t>
            </a:r>
            <a:r>
              <a:rPr lang="en-US" sz="2000" dirty="0" err="1">
                <a:solidFill>
                  <a:prstClr val="black"/>
                </a:solidFill>
                <a:latin typeface="Arial" panose="020B0604020202020204"/>
              </a:rPr>
              <a:t>giao</a:t>
            </a:r>
            <a:r>
              <a:rPr lang="en-US" sz="2000" dirty="0">
                <a:solidFill>
                  <a:prstClr val="black"/>
                </a:solidFill>
                <a:latin typeface="Arial" panose="020B0604020202020204"/>
              </a:rPr>
              <a:t> </a:t>
            </a:r>
            <a:r>
              <a:rPr lang="en-US" sz="2000" dirty="0" err="1">
                <a:solidFill>
                  <a:prstClr val="black"/>
                </a:solidFill>
                <a:latin typeface="Arial" panose="020B0604020202020204"/>
              </a:rPr>
              <a:t>thông</a:t>
            </a:r>
            <a:r>
              <a:rPr lang="en-US" sz="2000" dirty="0">
                <a:solidFill>
                  <a:prstClr val="black"/>
                </a:solidFill>
                <a:latin typeface="Arial" panose="020B0604020202020204"/>
              </a:rPr>
              <a:t> </a:t>
            </a:r>
            <a:r>
              <a:rPr lang="en-US" sz="2000" dirty="0" err="1">
                <a:solidFill>
                  <a:prstClr val="black"/>
                </a:solidFill>
                <a:latin typeface="Arial" panose="020B0604020202020204"/>
              </a:rPr>
              <a:t>và</a:t>
            </a:r>
            <a:r>
              <a:rPr lang="en-US" sz="2000" dirty="0">
                <a:solidFill>
                  <a:prstClr val="black"/>
                </a:solidFill>
                <a:latin typeface="Arial" panose="020B0604020202020204"/>
              </a:rPr>
              <a:t> </a:t>
            </a:r>
            <a:r>
              <a:rPr lang="en-US" sz="2000" dirty="0" err="1">
                <a:solidFill>
                  <a:prstClr val="black"/>
                </a:solidFill>
                <a:latin typeface="Arial" panose="020B0604020202020204"/>
              </a:rPr>
              <a:t>vẫn</a:t>
            </a:r>
            <a:r>
              <a:rPr lang="en-US" sz="2000" dirty="0">
                <a:solidFill>
                  <a:prstClr val="black"/>
                </a:solidFill>
                <a:latin typeface="Arial" panose="020B0604020202020204"/>
              </a:rPr>
              <a:t> </a:t>
            </a:r>
            <a:r>
              <a:rPr lang="en-US" sz="2000" dirty="0" err="1">
                <a:solidFill>
                  <a:prstClr val="black"/>
                </a:solidFill>
                <a:latin typeface="Arial" panose="020B0604020202020204"/>
              </a:rPr>
              <a:t>đang</a:t>
            </a:r>
            <a:r>
              <a:rPr lang="en-US" sz="2000" dirty="0">
                <a:solidFill>
                  <a:prstClr val="black"/>
                </a:solidFill>
                <a:latin typeface="Arial" panose="020B0604020202020204"/>
              </a:rPr>
              <a:t> </a:t>
            </a:r>
            <a:r>
              <a:rPr lang="en-US" sz="2000" dirty="0" err="1">
                <a:solidFill>
                  <a:prstClr val="black"/>
                </a:solidFill>
                <a:latin typeface="Arial" panose="020B0604020202020204"/>
              </a:rPr>
              <a:t>gia</a:t>
            </a:r>
            <a:r>
              <a:rPr lang="en-US" sz="2000" dirty="0">
                <a:solidFill>
                  <a:prstClr val="black"/>
                </a:solidFill>
                <a:latin typeface="Arial" panose="020B0604020202020204"/>
              </a:rPr>
              <a:t> </a:t>
            </a:r>
            <a:r>
              <a:rPr lang="en-US" sz="2000" dirty="0" err="1">
                <a:solidFill>
                  <a:prstClr val="black"/>
                </a:solidFill>
                <a:latin typeface="Arial" panose="020B0604020202020204"/>
              </a:rPr>
              <a:t>tăng</a:t>
            </a:r>
            <a:r>
              <a:rPr lang="en-US" sz="2000" dirty="0">
                <a:solidFill>
                  <a:prstClr val="black"/>
                </a:solidFill>
                <a:latin typeface="Arial" panose="020B0604020202020204"/>
              </a:rPr>
              <a:t> </a:t>
            </a:r>
            <a:r>
              <a:rPr lang="en-US" sz="2000" baseline="30000" dirty="0">
                <a:solidFill>
                  <a:schemeClr val="tx1">
                    <a:lumMod val="65000"/>
                    <a:lumOff val="35000"/>
                  </a:schemeClr>
                </a:solidFill>
                <a:latin typeface="Arial" panose="020B0604020202020204"/>
              </a:rPr>
              <a:t>2</a:t>
            </a:r>
            <a:endParaRPr lang="en-US" sz="2000" dirty="0">
              <a:solidFill>
                <a:schemeClr val="tx1">
                  <a:lumMod val="65000"/>
                  <a:lumOff val="35000"/>
                </a:schemeClr>
              </a:solidFill>
              <a:latin typeface="Arial" panose="020B0604020202020204"/>
            </a:endParaRPr>
          </a:p>
        </p:txBody>
      </p:sp>
      <p:sp>
        <p:nvSpPr>
          <p:cNvPr id="10" name="TextBox 9">
            <a:extLst>
              <a:ext uri="{FF2B5EF4-FFF2-40B4-BE49-F238E27FC236}">
                <a16:creationId xmlns:a16="http://schemas.microsoft.com/office/drawing/2014/main" id="{CCFDE861-1BCC-4EC7-AAFD-969B4AA6638C}"/>
              </a:ext>
            </a:extLst>
          </p:cNvPr>
          <p:cNvSpPr txBox="1"/>
          <p:nvPr/>
        </p:nvSpPr>
        <p:spPr>
          <a:xfrm>
            <a:off x="2176969" y="346191"/>
            <a:ext cx="8640567" cy="585627"/>
          </a:xfrm>
          <a:prstGeom prst="rect">
            <a:avLst/>
          </a:prstGeom>
          <a:noFill/>
        </p:spPr>
        <p:txBody>
          <a:bodyPr wrap="square" lIns="0" tIns="0" rIns="0" bIns="0" rtlCol="0" anchor="ctr" anchorCtr="0">
            <a:noAutofit/>
          </a:bodyPr>
          <a:lstStyle/>
          <a:p>
            <a:r>
              <a:rPr lang="en-US" sz="3200" b="1" dirty="0">
                <a:solidFill>
                  <a:srgbClr val="002060"/>
                </a:solidFill>
                <a:latin typeface="Arial"/>
                <a:ea typeface="+mj-ea"/>
                <a:cs typeface="Arial"/>
              </a:rPr>
              <a:t>COPD </a:t>
            </a:r>
            <a:r>
              <a:rPr lang="en-US" sz="3200" b="1" dirty="0" err="1">
                <a:solidFill>
                  <a:srgbClr val="002060"/>
                </a:solidFill>
                <a:latin typeface="Arial"/>
                <a:ea typeface="+mj-ea"/>
                <a:cs typeface="Arial"/>
              </a:rPr>
              <a:t>nguyên</a:t>
            </a:r>
            <a:r>
              <a:rPr lang="en-US" sz="3200" b="1" dirty="0">
                <a:solidFill>
                  <a:srgbClr val="002060"/>
                </a:solidFill>
                <a:latin typeface="Arial"/>
                <a:ea typeface="+mj-ea"/>
                <a:cs typeface="Arial"/>
              </a:rPr>
              <a:t> </a:t>
            </a:r>
            <a:r>
              <a:rPr lang="en-US" sz="3200" b="1" dirty="0" err="1">
                <a:solidFill>
                  <a:srgbClr val="002060"/>
                </a:solidFill>
                <a:latin typeface="Arial"/>
                <a:ea typeface="+mj-ea"/>
                <a:cs typeface="Arial"/>
              </a:rPr>
              <a:t>nhân</a:t>
            </a:r>
            <a:r>
              <a:rPr lang="en-US" sz="3200" b="1" dirty="0">
                <a:solidFill>
                  <a:srgbClr val="002060"/>
                </a:solidFill>
                <a:latin typeface="Arial"/>
                <a:ea typeface="+mj-ea"/>
                <a:cs typeface="Arial"/>
              </a:rPr>
              <a:t> </a:t>
            </a:r>
            <a:r>
              <a:rPr lang="en-US" sz="3200" b="1" dirty="0" err="1">
                <a:solidFill>
                  <a:srgbClr val="002060"/>
                </a:solidFill>
                <a:latin typeface="Arial"/>
                <a:ea typeface="+mj-ea"/>
                <a:cs typeface="Arial"/>
              </a:rPr>
              <a:t>tử</a:t>
            </a:r>
            <a:r>
              <a:rPr lang="en-US" sz="3200" b="1" dirty="0">
                <a:solidFill>
                  <a:srgbClr val="002060"/>
                </a:solidFill>
                <a:latin typeface="Arial"/>
                <a:ea typeface="+mj-ea"/>
                <a:cs typeface="Arial"/>
              </a:rPr>
              <a:t> </a:t>
            </a:r>
            <a:r>
              <a:rPr lang="en-US" sz="3200" b="1" dirty="0" err="1">
                <a:solidFill>
                  <a:srgbClr val="002060"/>
                </a:solidFill>
                <a:latin typeface="Arial"/>
                <a:ea typeface="+mj-ea"/>
                <a:cs typeface="Arial"/>
              </a:rPr>
              <a:t>vong</a:t>
            </a:r>
            <a:r>
              <a:rPr lang="en-US" sz="3200" b="1" dirty="0">
                <a:solidFill>
                  <a:srgbClr val="002060"/>
                </a:solidFill>
                <a:latin typeface="Arial"/>
                <a:ea typeface="+mj-ea"/>
                <a:cs typeface="Arial"/>
              </a:rPr>
              <a:t> </a:t>
            </a:r>
            <a:r>
              <a:rPr lang="en-US" sz="3200" b="1" dirty="0" err="1">
                <a:solidFill>
                  <a:srgbClr val="002060"/>
                </a:solidFill>
                <a:latin typeface="Arial"/>
                <a:ea typeface="+mj-ea"/>
                <a:cs typeface="Arial"/>
              </a:rPr>
              <a:t>thứ</a:t>
            </a:r>
            <a:r>
              <a:rPr lang="en-US" sz="3200" b="1" dirty="0">
                <a:solidFill>
                  <a:srgbClr val="002060"/>
                </a:solidFill>
                <a:latin typeface="Arial"/>
                <a:ea typeface="+mj-ea"/>
                <a:cs typeface="Arial"/>
              </a:rPr>
              <a:t> </a:t>
            </a:r>
            <a:r>
              <a:rPr kumimoji="0" lang="en-US" sz="3600" b="1" i="0" u="none" strike="noStrike" kern="1200" cap="none" spc="0" normalizeH="0" baseline="0" noProof="0" dirty="0">
                <a:ln>
                  <a:noFill/>
                </a:ln>
                <a:solidFill>
                  <a:srgbClr val="FF0000"/>
                </a:solidFill>
                <a:effectLst/>
                <a:uLnTx/>
                <a:uFillTx/>
                <a:latin typeface="Arial" panose="020B0604020202020204"/>
                <a:ea typeface="+mj-ea"/>
                <a:cs typeface="+mj-cs"/>
              </a:rPr>
              <a:t>3</a:t>
            </a:r>
            <a:r>
              <a:rPr kumimoji="0" lang="en-US" sz="3200" b="1" i="0" u="none" strike="noStrike" kern="1200" cap="none" spc="0" normalizeH="0" baseline="0" noProof="0" dirty="0">
                <a:ln>
                  <a:noFill/>
                </a:ln>
                <a:solidFill>
                  <a:srgbClr val="0070C0"/>
                </a:solidFill>
                <a:effectLst/>
                <a:uLnTx/>
                <a:uFillTx/>
                <a:latin typeface="Arial" panose="020B0604020202020204"/>
                <a:ea typeface="+mj-ea"/>
                <a:cs typeface="+mj-cs"/>
              </a:rPr>
              <a:t> </a:t>
            </a:r>
            <a:r>
              <a:rPr lang="en-US" sz="3200" b="1" dirty="0" err="1">
                <a:solidFill>
                  <a:srgbClr val="002060"/>
                </a:solidFill>
                <a:latin typeface="Arial"/>
                <a:ea typeface="+mj-ea"/>
                <a:cs typeface="Arial"/>
              </a:rPr>
              <a:t>tại</a:t>
            </a:r>
            <a:r>
              <a:rPr lang="en-US" sz="3200" b="1" dirty="0">
                <a:solidFill>
                  <a:srgbClr val="002060"/>
                </a:solidFill>
                <a:latin typeface="Arial"/>
                <a:ea typeface="+mj-ea"/>
                <a:cs typeface="Arial"/>
              </a:rPr>
              <a:t> VN </a:t>
            </a:r>
            <a:r>
              <a:rPr kumimoji="0" lang="en-US" sz="3200" i="0" u="none" strike="noStrike" kern="1200" cap="none" spc="0" normalizeH="0" baseline="30000" noProof="0" dirty="0">
                <a:ln>
                  <a:noFill/>
                </a:ln>
                <a:solidFill>
                  <a:schemeClr val="tx1">
                    <a:lumMod val="65000"/>
                    <a:lumOff val="35000"/>
                  </a:schemeClr>
                </a:solidFill>
                <a:effectLst/>
                <a:uLnTx/>
                <a:uFillTx/>
                <a:latin typeface="Arial" panose="020B0604020202020204"/>
                <a:ea typeface="+mj-ea"/>
                <a:cs typeface="+mj-cs"/>
              </a:rPr>
              <a:t>1</a:t>
            </a:r>
          </a:p>
        </p:txBody>
      </p:sp>
      <p:pic>
        <p:nvPicPr>
          <p:cNvPr id="11" name="Picture 10">
            <a:extLst>
              <a:ext uri="{FF2B5EF4-FFF2-40B4-BE49-F238E27FC236}">
                <a16:creationId xmlns:a16="http://schemas.microsoft.com/office/drawing/2014/main" id="{FCFD3079-6F64-4D81-A607-54C6B4C1F4D2}"/>
              </a:ext>
            </a:extLst>
          </p:cNvPr>
          <p:cNvPicPr>
            <a:picLocks noChangeAspect="1"/>
          </p:cNvPicPr>
          <p:nvPr/>
        </p:nvPicPr>
        <p:blipFill rotWithShape="1">
          <a:blip r:embed="rId3"/>
          <a:srcRect l="19901" t="26966" r="22388" b="11161"/>
          <a:stretch/>
        </p:blipFill>
        <p:spPr>
          <a:xfrm>
            <a:off x="2356083" y="2589088"/>
            <a:ext cx="6879988" cy="4148998"/>
          </a:xfrm>
          <a:prstGeom prst="rect">
            <a:avLst/>
          </a:prstGeom>
        </p:spPr>
      </p:pic>
      <p:sp>
        <p:nvSpPr>
          <p:cNvPr id="12" name="TextBox 11">
            <a:extLst>
              <a:ext uri="{FF2B5EF4-FFF2-40B4-BE49-F238E27FC236}">
                <a16:creationId xmlns:a16="http://schemas.microsoft.com/office/drawing/2014/main" id="{87E63DBC-EF3B-4AE5-858A-BA974CA89599}"/>
              </a:ext>
            </a:extLst>
          </p:cNvPr>
          <p:cNvSpPr txBox="1"/>
          <p:nvPr/>
        </p:nvSpPr>
        <p:spPr>
          <a:xfrm>
            <a:off x="7733124" y="6202411"/>
            <a:ext cx="4869949" cy="784830"/>
          </a:xfrm>
          <a:prstGeom prst="rect">
            <a:avLst/>
          </a:prstGeom>
          <a:noFill/>
        </p:spPr>
        <p:txBody>
          <a:bodyPr wrap="square" rtlCol="0">
            <a:spAutoFit/>
          </a:bodyPr>
          <a:lstStyle/>
          <a:p>
            <a:pPr defTabSz="457200"/>
            <a:r>
              <a:rPr lang="en-US" sz="900" dirty="0">
                <a:solidFill>
                  <a:schemeClr val="bg1">
                    <a:lumMod val="65000"/>
                  </a:schemeClr>
                </a:solidFill>
                <a:latin typeface="+mj-lt"/>
              </a:rPr>
              <a:t>1. World Health Organization. Top 10 causes of death in Viet Nam for both sexes aged all ages (2019). </a:t>
            </a:r>
            <a:r>
              <a:rPr lang="en-US" sz="900" i="1" u="sng" dirty="0">
                <a:solidFill>
                  <a:schemeClr val="bg1">
                    <a:lumMod val="65000"/>
                  </a:schemeClr>
                </a:solidFill>
                <a:latin typeface="+mj-lt"/>
              </a:rPr>
              <a:t>https://www.who.int/data/gho/data/themes/mortality-and-global-health-estimates/ghe-leading-causes-of-death </a:t>
            </a:r>
          </a:p>
          <a:p>
            <a:pPr defTabSz="457200"/>
            <a:r>
              <a:rPr lang="en-US" sz="900" dirty="0">
                <a:solidFill>
                  <a:schemeClr val="bg1">
                    <a:lumMod val="65000"/>
                  </a:schemeClr>
                </a:solidFill>
                <a:latin typeface="+mj-lt"/>
              </a:rPr>
              <a:t>2. Country statistics and global health estimates by WHO and UN partners (2015). </a:t>
            </a:r>
            <a:br>
              <a:rPr lang="en-US" sz="900" dirty="0">
                <a:solidFill>
                  <a:schemeClr val="bg1">
                    <a:lumMod val="65000"/>
                  </a:schemeClr>
                </a:solidFill>
                <a:latin typeface="+mj-lt"/>
              </a:rPr>
            </a:br>
            <a:r>
              <a:rPr lang="en-US" sz="900" i="1" u="sng" dirty="0">
                <a:solidFill>
                  <a:schemeClr val="bg1">
                    <a:lumMod val="65000"/>
                  </a:schemeClr>
                </a:solidFill>
                <a:latin typeface="+mj-lt"/>
                <a:hlinkClick r:id="rId4">
                  <a:extLst>
                    <a:ext uri="{A12FA001-AC4F-418D-AE19-62706E023703}">
                      <ahyp:hlinkClr xmlns:ahyp="http://schemas.microsoft.com/office/drawing/2018/hyperlinkcolor" val="tx"/>
                    </a:ext>
                  </a:extLst>
                </a:hlinkClick>
              </a:rPr>
              <a:t>http://www.who.int/gho/countries/vnm.pdf</a:t>
            </a:r>
            <a:r>
              <a:rPr lang="en-US" sz="900" i="1" u="sng" dirty="0">
                <a:solidFill>
                  <a:schemeClr val="bg1">
                    <a:lumMod val="65000"/>
                  </a:schemeClr>
                </a:solidFill>
                <a:latin typeface="+mj-lt"/>
              </a:rPr>
              <a:t> </a:t>
            </a:r>
          </a:p>
        </p:txBody>
      </p:sp>
      <p:sp>
        <p:nvSpPr>
          <p:cNvPr id="15" name="TextBox 14">
            <a:extLst>
              <a:ext uri="{FF2B5EF4-FFF2-40B4-BE49-F238E27FC236}">
                <a16:creationId xmlns:a16="http://schemas.microsoft.com/office/drawing/2014/main" id="{A643E3CC-F3B7-4BF3-987C-C5461F05D414}"/>
              </a:ext>
            </a:extLst>
          </p:cNvPr>
          <p:cNvSpPr txBox="1"/>
          <p:nvPr/>
        </p:nvSpPr>
        <p:spPr>
          <a:xfrm>
            <a:off x="2486346" y="2339933"/>
            <a:ext cx="6513816" cy="331347"/>
          </a:xfrm>
          <a:prstGeom prst="rect">
            <a:avLst/>
          </a:prstGeom>
          <a:solidFill>
            <a:srgbClr val="004E59">
              <a:lumMod val="10000"/>
              <a:lumOff val="90000"/>
            </a:srgbClr>
          </a:solid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000000"/>
                </a:solidFill>
                <a:effectLst/>
                <a:uLnTx/>
                <a:uFillTx/>
                <a:latin typeface="+mj-lt"/>
              </a:rPr>
              <a:t>Top 10 </a:t>
            </a:r>
            <a:r>
              <a:rPr kumimoji="0" lang="en-US" b="1" i="0" u="none" strike="noStrike" kern="0" cap="none" spc="0" normalizeH="0" baseline="0" noProof="0" dirty="0" err="1">
                <a:ln>
                  <a:noFill/>
                </a:ln>
                <a:solidFill>
                  <a:srgbClr val="000000"/>
                </a:solidFill>
                <a:effectLst/>
                <a:uLnTx/>
                <a:uFillTx/>
                <a:latin typeface="+mj-lt"/>
              </a:rPr>
              <a:t>nguyên</a:t>
            </a:r>
            <a:r>
              <a:rPr kumimoji="0" lang="en-US" b="1" i="0" u="none" strike="noStrike" kern="0" cap="none" spc="0" normalizeH="0" baseline="0" noProof="0" dirty="0">
                <a:ln>
                  <a:noFill/>
                </a:ln>
                <a:solidFill>
                  <a:srgbClr val="000000"/>
                </a:solidFill>
                <a:effectLst/>
                <a:uLnTx/>
                <a:uFillTx/>
                <a:latin typeface="+mj-lt"/>
              </a:rPr>
              <a:t> </a:t>
            </a:r>
            <a:r>
              <a:rPr kumimoji="0" lang="en-US" b="1" i="0" u="none" strike="noStrike" kern="0" cap="none" spc="0" normalizeH="0" baseline="0" noProof="0" dirty="0" err="1">
                <a:ln>
                  <a:noFill/>
                </a:ln>
                <a:solidFill>
                  <a:srgbClr val="000000"/>
                </a:solidFill>
                <a:effectLst/>
                <a:uLnTx/>
                <a:uFillTx/>
                <a:latin typeface="+mj-lt"/>
              </a:rPr>
              <a:t>nhân</a:t>
            </a:r>
            <a:r>
              <a:rPr kumimoji="0" lang="en-US" b="1" i="0" u="none" strike="noStrike" kern="0" cap="none" spc="0" normalizeH="0" baseline="0" noProof="0" dirty="0">
                <a:ln>
                  <a:noFill/>
                </a:ln>
                <a:solidFill>
                  <a:srgbClr val="000000"/>
                </a:solidFill>
                <a:effectLst/>
                <a:uLnTx/>
                <a:uFillTx/>
                <a:latin typeface="+mj-lt"/>
              </a:rPr>
              <a:t> </a:t>
            </a:r>
            <a:r>
              <a:rPr kumimoji="0" lang="en-US" b="1" i="0" u="none" strike="noStrike" kern="0" cap="none" spc="0" normalizeH="0" baseline="0" noProof="0" dirty="0" err="1">
                <a:ln>
                  <a:noFill/>
                </a:ln>
                <a:solidFill>
                  <a:srgbClr val="000000"/>
                </a:solidFill>
                <a:effectLst/>
                <a:uLnTx/>
                <a:uFillTx/>
                <a:latin typeface="+mj-lt"/>
              </a:rPr>
              <a:t>tử</a:t>
            </a:r>
            <a:r>
              <a:rPr kumimoji="0" lang="en-US" b="1" i="0" u="none" strike="noStrike" kern="0" cap="none" spc="0" normalizeH="0" baseline="0" noProof="0" dirty="0">
                <a:ln>
                  <a:noFill/>
                </a:ln>
                <a:solidFill>
                  <a:srgbClr val="000000"/>
                </a:solidFill>
                <a:effectLst/>
                <a:uLnTx/>
                <a:uFillTx/>
                <a:latin typeface="+mj-lt"/>
              </a:rPr>
              <a:t> </a:t>
            </a:r>
            <a:r>
              <a:rPr kumimoji="0" lang="en-US" b="1" i="0" u="none" strike="noStrike" kern="0" cap="none" spc="0" normalizeH="0" baseline="0" noProof="0" dirty="0" err="1">
                <a:ln>
                  <a:noFill/>
                </a:ln>
                <a:solidFill>
                  <a:srgbClr val="000000"/>
                </a:solidFill>
                <a:effectLst/>
                <a:uLnTx/>
                <a:uFillTx/>
                <a:latin typeface="+mj-lt"/>
              </a:rPr>
              <a:t>vong</a:t>
            </a:r>
            <a:r>
              <a:rPr kumimoji="0" lang="en-US" b="1" i="0" u="none" strike="noStrike" kern="0" cap="none" spc="0" normalizeH="0" baseline="0" noProof="0" dirty="0">
                <a:ln>
                  <a:noFill/>
                </a:ln>
                <a:solidFill>
                  <a:srgbClr val="000000"/>
                </a:solidFill>
                <a:effectLst/>
                <a:uLnTx/>
                <a:uFillTx/>
                <a:latin typeface="+mj-lt"/>
              </a:rPr>
              <a:t> </a:t>
            </a:r>
            <a:r>
              <a:rPr kumimoji="0" lang="en-US" b="1" i="0" u="none" strike="noStrike" kern="0" cap="none" spc="0" normalizeH="0" baseline="0" noProof="0" dirty="0" err="1">
                <a:ln>
                  <a:noFill/>
                </a:ln>
                <a:solidFill>
                  <a:srgbClr val="000000"/>
                </a:solidFill>
                <a:effectLst/>
                <a:uLnTx/>
                <a:uFillTx/>
                <a:latin typeface="+mj-lt"/>
              </a:rPr>
              <a:t>tại</a:t>
            </a:r>
            <a:r>
              <a:rPr kumimoji="0" lang="en-US" b="1" i="0" u="none" strike="noStrike" kern="0" cap="none" spc="0" normalizeH="0" baseline="0" noProof="0" dirty="0">
                <a:ln>
                  <a:noFill/>
                </a:ln>
                <a:solidFill>
                  <a:srgbClr val="000000"/>
                </a:solidFill>
                <a:effectLst/>
                <a:uLnTx/>
                <a:uFillTx/>
                <a:latin typeface="+mj-lt"/>
              </a:rPr>
              <a:t> Việt Nam </a:t>
            </a:r>
            <a:r>
              <a:rPr kumimoji="0" lang="en-US" b="1" i="0" u="none" strike="noStrike" kern="0" cap="none" spc="0" normalizeH="0" baseline="0" noProof="0" dirty="0" err="1">
                <a:ln>
                  <a:noFill/>
                </a:ln>
                <a:solidFill>
                  <a:srgbClr val="000000"/>
                </a:solidFill>
                <a:effectLst/>
                <a:uLnTx/>
                <a:uFillTx/>
                <a:latin typeface="+mj-lt"/>
              </a:rPr>
              <a:t>năm</a:t>
            </a:r>
            <a:r>
              <a:rPr kumimoji="0" lang="en-US" b="1" i="0" u="none" strike="noStrike" kern="0" cap="none" spc="0" normalizeH="0" baseline="0" noProof="0" dirty="0">
                <a:ln>
                  <a:noFill/>
                </a:ln>
                <a:solidFill>
                  <a:srgbClr val="000000"/>
                </a:solidFill>
                <a:effectLst/>
                <a:uLnTx/>
                <a:uFillTx/>
                <a:latin typeface="+mj-lt"/>
              </a:rPr>
              <a:t> 2019</a:t>
            </a:r>
          </a:p>
        </p:txBody>
      </p:sp>
      <p:sp>
        <p:nvSpPr>
          <p:cNvPr id="16" name="Rectangle 15">
            <a:extLst>
              <a:ext uri="{FF2B5EF4-FFF2-40B4-BE49-F238E27FC236}">
                <a16:creationId xmlns:a16="http://schemas.microsoft.com/office/drawing/2014/main" id="{209242EF-8C5E-4135-929E-3B30E7F7B4B6}"/>
              </a:ext>
            </a:extLst>
          </p:cNvPr>
          <p:cNvSpPr/>
          <p:nvPr/>
        </p:nvSpPr>
        <p:spPr>
          <a:xfrm>
            <a:off x="2568538" y="3223513"/>
            <a:ext cx="4993241" cy="331346"/>
          </a:xfrm>
          <a:prstGeom prst="rect">
            <a:avLst/>
          </a:prstGeom>
          <a:noFill/>
          <a:ln w="28575"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latin typeface="Calibri"/>
              <a:ea typeface="+mn-ea"/>
              <a:cs typeface="+mn-cs"/>
            </a:endParaRPr>
          </a:p>
        </p:txBody>
      </p:sp>
    </p:spTree>
    <p:extLst>
      <p:ext uri="{BB962C8B-B14F-4D97-AF65-F5344CB8AC3E}">
        <p14:creationId xmlns:p14="http://schemas.microsoft.com/office/powerpoint/2010/main" val="349921142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ußzeilenplatzhalter 1">
            <a:extLst>
              <a:ext uri="{FF2B5EF4-FFF2-40B4-BE49-F238E27FC236}">
                <a16:creationId xmlns:a16="http://schemas.microsoft.com/office/drawing/2014/main" id="{0ACA7837-24B7-4924-91EF-D4B564C1F17D}"/>
              </a:ext>
            </a:extLst>
          </p:cNvPr>
          <p:cNvSpPr txBox="1">
            <a:spLocks/>
          </p:cNvSpPr>
          <p:nvPr/>
        </p:nvSpPr>
        <p:spPr>
          <a:xfrm>
            <a:off x="8090346" y="6812281"/>
            <a:ext cx="4393308" cy="45719"/>
          </a:xfrm>
          <a:prstGeom prst="rect">
            <a:avLst/>
          </a:prstGeom>
        </p:spPr>
        <p:txBody>
          <a:bodyPr vert="horz" lIns="0" tIns="0" rIns="0" bIns="0" rtlCol="0" anchor="b" anchorCtr="0"/>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err="1">
                <a:ln>
                  <a:noFill/>
                </a:ln>
                <a:solidFill>
                  <a:schemeClr val="bg1">
                    <a:lumMod val="65000"/>
                  </a:schemeClr>
                </a:solidFill>
                <a:effectLst/>
                <a:uLnTx/>
                <a:uFillTx/>
                <a:latin typeface="+mj-lt"/>
                <a:ea typeface="+mn-ea"/>
                <a:cs typeface="+mn-cs"/>
              </a:rPr>
              <a:t>Tantucci</a:t>
            </a:r>
            <a:r>
              <a:rPr kumimoji="0" lang="en-GB" sz="900" b="0" i="0" u="none" strike="noStrike" kern="1200" cap="none" spc="0" normalizeH="0" baseline="0" noProof="0" dirty="0">
                <a:ln>
                  <a:noFill/>
                </a:ln>
                <a:solidFill>
                  <a:schemeClr val="bg1">
                    <a:lumMod val="65000"/>
                  </a:schemeClr>
                </a:solidFill>
                <a:effectLst/>
                <a:uLnTx/>
                <a:uFillTx/>
                <a:latin typeface="+mj-lt"/>
                <a:ea typeface="+mn-ea"/>
                <a:cs typeface="+mn-cs"/>
              </a:rPr>
              <a:t> C., et al. </a:t>
            </a:r>
            <a:r>
              <a:rPr kumimoji="0" lang="de-DE" sz="900" b="0" i="0" u="none" strike="noStrike" kern="1200" cap="none" spc="0" normalizeH="0" baseline="0" noProof="0" dirty="0">
                <a:ln>
                  <a:noFill/>
                </a:ln>
                <a:solidFill>
                  <a:schemeClr val="bg1">
                    <a:lumMod val="65000"/>
                  </a:schemeClr>
                </a:solidFill>
                <a:effectLst/>
                <a:uLnTx/>
                <a:uFillTx/>
                <a:latin typeface="+mj-lt"/>
                <a:ea typeface="+mn-ea"/>
                <a:cs typeface="+mn-cs"/>
              </a:rPr>
              <a:t>Int J Chron Obstruct Pulmon Dis 2012;7:95–99.</a:t>
            </a:r>
            <a:endParaRPr kumimoji="0" lang="en-US" sz="900" b="0" i="0" u="none" strike="noStrike" kern="1200" cap="none" spc="0" normalizeH="0" baseline="0" noProof="0" dirty="0">
              <a:ln>
                <a:noFill/>
              </a:ln>
              <a:solidFill>
                <a:schemeClr val="bg1">
                  <a:lumMod val="65000"/>
                </a:schemeClr>
              </a:solidFill>
              <a:effectLst/>
              <a:uLnTx/>
              <a:uFillTx/>
              <a:latin typeface="+mj-lt"/>
              <a:ea typeface="+mn-ea"/>
              <a:cs typeface="+mn-cs"/>
            </a:endParaRPr>
          </a:p>
        </p:txBody>
      </p:sp>
      <p:sp>
        <p:nvSpPr>
          <p:cNvPr id="12" name="TextBox 11">
            <a:extLst>
              <a:ext uri="{FF2B5EF4-FFF2-40B4-BE49-F238E27FC236}">
                <a16:creationId xmlns:a16="http://schemas.microsoft.com/office/drawing/2014/main" id="{CC79D076-BA12-4EF1-9FB6-235DAA454142}"/>
              </a:ext>
            </a:extLst>
          </p:cNvPr>
          <p:cNvSpPr txBox="1"/>
          <p:nvPr/>
        </p:nvSpPr>
        <p:spPr>
          <a:xfrm>
            <a:off x="1182669" y="423402"/>
            <a:ext cx="1097153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3200" b="1" i="0" u="none" strike="noStrike" kern="1200" cap="none" spc="0" normalizeH="0" baseline="0" noProof="0" dirty="0">
                <a:ln>
                  <a:noFill/>
                </a:ln>
                <a:solidFill>
                  <a:srgbClr val="002060"/>
                </a:solidFill>
                <a:effectLst/>
                <a:uLnTx/>
                <a:uFillTx/>
                <a:latin typeface="Arial"/>
                <a:ea typeface="+mn-ea"/>
                <a:cs typeface="Arial"/>
              </a:rPr>
              <a:t>BN COPD suy giảm chức năng phổi từ giai đoạn đầu </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pic>
        <p:nvPicPr>
          <p:cNvPr id="13" name="Picture 4">
            <a:extLst>
              <a:ext uri="{FF2B5EF4-FFF2-40B4-BE49-F238E27FC236}">
                <a16:creationId xmlns:a16="http://schemas.microsoft.com/office/drawing/2014/main" id="{E61CF0EA-A7B4-49FF-92C6-B7F5DFF164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388" y="2572310"/>
            <a:ext cx="6373223" cy="4059136"/>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164FE15D-8491-4714-B2D1-9DE37289E231}"/>
              </a:ext>
            </a:extLst>
          </p:cNvPr>
          <p:cNvSpPr txBox="1"/>
          <p:nvPr/>
        </p:nvSpPr>
        <p:spPr>
          <a:xfrm>
            <a:off x="1077644" y="1370114"/>
            <a:ext cx="10036709" cy="958660"/>
          </a:xfrm>
          <a:prstGeom prst="rect">
            <a:avLst/>
          </a:prstGeom>
          <a:noFill/>
        </p:spPr>
        <p:txBody>
          <a:bodyPr wrap="square" rtlCol="0">
            <a:spAutoFit/>
          </a:bodyPr>
          <a:lstStyle/>
          <a:p>
            <a:pPr marL="92075" marR="0" lvl="0" indent="-92075" algn="just" defTabSz="914400" rtl="0" eaLnBrk="1" fontAlgn="auto" latinLnBrk="0" hangingPunct="1">
              <a:lnSpc>
                <a:spcPct val="150000"/>
              </a:lnSpc>
              <a:spcBef>
                <a:spcPts val="0"/>
              </a:spcBef>
              <a:spcAft>
                <a:spcPts val="60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2000" b="0" i="0" u="none" strike="noStrike" kern="1200" cap="none" spc="0" normalizeH="0" baseline="0" noProof="0" dirty="0">
                <a:ln>
                  <a:noFill/>
                </a:ln>
                <a:solidFill>
                  <a:prstClr val="black"/>
                </a:solidFill>
                <a:effectLst/>
                <a:uLnTx/>
                <a:uFillTx/>
                <a:latin typeface="Arial"/>
                <a:ea typeface="+mn-ea"/>
                <a:cs typeface="+mn-cs"/>
              </a:rPr>
              <a:t> COPD ở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những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giai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đoạn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đầu</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bị</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suy</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giảm</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nhanh</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chóng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đặc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biệt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a:ln>
                  <a:noFill/>
                </a:ln>
                <a:solidFill>
                  <a:srgbClr val="FF0000"/>
                </a:solidFill>
                <a:effectLst/>
                <a:uLnTx/>
                <a:uFillTx/>
                <a:latin typeface="Arial"/>
                <a:ea typeface="+mn-ea"/>
                <a:cs typeface="+mn-cs"/>
              </a:rPr>
              <a:t>GOLD 2 </a:t>
            </a:r>
            <a:r>
              <a:rPr kumimoji="0" lang="en-US" sz="2000" b="0" i="0" u="none" strike="noStrike" kern="1200" cap="none" spc="0" normalizeH="0" baseline="0" noProof="0" dirty="0" err="1">
                <a:ln>
                  <a:noFill/>
                </a:ln>
                <a:solidFill>
                  <a:prstClr val="black"/>
                </a:solidFill>
                <a:effectLst/>
                <a:uLnTx/>
                <a:uFillTx/>
                <a:latin typeface="Arial"/>
                <a:ea typeface="+mn-ea"/>
                <a:cs typeface="+mn-cs"/>
              </a:rPr>
              <a:t>có</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tốc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độ</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suy</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nhanh</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nhất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từ</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a:ln>
                  <a:noFill/>
                </a:ln>
                <a:solidFill>
                  <a:srgbClr val="FF0000"/>
                </a:solidFill>
                <a:effectLst/>
                <a:uLnTx/>
                <a:uFillTx/>
                <a:latin typeface="Arial"/>
                <a:ea typeface="+mn-ea"/>
                <a:cs typeface="+mn-cs"/>
              </a:rPr>
              <a:t>47 </a:t>
            </a:r>
            <a:r>
              <a:rPr kumimoji="0" lang="en-US" sz="2000" b="0" i="0" u="none" strike="noStrike" kern="1200" cap="none" spc="0" normalizeH="0" baseline="0" noProof="0" dirty="0" err="1">
                <a:ln>
                  <a:noFill/>
                </a:ln>
                <a:solidFill>
                  <a:srgbClr val="FF0000"/>
                </a:solidFill>
                <a:effectLst/>
                <a:uLnTx/>
                <a:uFillTx/>
                <a:latin typeface="Arial"/>
                <a:ea typeface="+mn-ea"/>
                <a:cs typeface="+mn-cs"/>
              </a:rPr>
              <a:t>đến</a:t>
            </a:r>
            <a:r>
              <a:rPr kumimoji="0" lang="en-US" sz="2000" b="0" i="0" u="none" strike="noStrike" kern="1200" cap="none" spc="0" normalizeH="0" baseline="0" noProof="0" dirty="0">
                <a:ln>
                  <a:noFill/>
                </a:ln>
                <a:solidFill>
                  <a:srgbClr val="FF0000"/>
                </a:solidFill>
                <a:effectLst/>
                <a:uLnTx/>
                <a:uFillTx/>
                <a:latin typeface="Arial"/>
                <a:ea typeface="+mn-ea"/>
                <a:cs typeface="+mn-cs"/>
              </a:rPr>
              <a:t> 79 ml/</a:t>
            </a:r>
            <a:r>
              <a:rPr kumimoji="0" lang="en-US" sz="2000" b="0" i="0" u="none" strike="noStrike" kern="1200" cap="none" spc="0" normalizeH="0" baseline="0" noProof="0" dirty="0" err="1">
                <a:ln>
                  <a:noFill/>
                </a:ln>
                <a:solidFill>
                  <a:srgbClr val="FF0000"/>
                </a:solidFill>
                <a:effectLst/>
                <a:uLnTx/>
                <a:uFillTx/>
                <a:latin typeface="Arial"/>
                <a:ea typeface="+mn-ea"/>
                <a:cs typeface="+mn-cs"/>
              </a:rPr>
              <a:t>năm</a:t>
            </a: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p:txBody>
      </p:sp>
      <p:sp>
        <p:nvSpPr>
          <p:cNvPr id="15" name="Rectangle: Rounded Corners 14">
            <a:extLst>
              <a:ext uri="{FF2B5EF4-FFF2-40B4-BE49-F238E27FC236}">
                <a16:creationId xmlns:a16="http://schemas.microsoft.com/office/drawing/2014/main" id="{17EB51C1-9C6D-4CB6-97BE-82963C23CC51}"/>
              </a:ext>
            </a:extLst>
          </p:cNvPr>
          <p:cNvSpPr/>
          <p:nvPr/>
        </p:nvSpPr>
        <p:spPr>
          <a:xfrm>
            <a:off x="3733800" y="3846931"/>
            <a:ext cx="4038600" cy="1582319"/>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20370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Công</a:t>
            </a:r>
            <a:r>
              <a:rPr lang="en-GB" sz="3600" b="1" dirty="0">
                <a:solidFill>
                  <a:srgbClr val="3F7819"/>
                </a:solidFill>
              </a:rPr>
              <a:t> </a:t>
            </a:r>
            <a:r>
              <a:rPr lang="en-GB" sz="3600" b="1" dirty="0" err="1">
                <a:solidFill>
                  <a:srgbClr val="3F7819"/>
                </a:solidFill>
              </a:rPr>
              <a:t>cụ</a:t>
            </a:r>
            <a:r>
              <a:rPr lang="en-GB" sz="3600" b="1" dirty="0">
                <a:solidFill>
                  <a:srgbClr val="3F7819"/>
                </a:solidFill>
              </a:rPr>
              <a:t> </a:t>
            </a:r>
            <a:r>
              <a:rPr lang="en-GB" sz="3600" b="1" dirty="0" err="1">
                <a:solidFill>
                  <a:srgbClr val="3F7819"/>
                </a:solidFill>
              </a:rPr>
              <a:t>đánh</a:t>
            </a:r>
            <a:r>
              <a:rPr lang="en-GB" sz="3600" b="1" dirty="0">
                <a:solidFill>
                  <a:srgbClr val="3F7819"/>
                </a:solidFill>
              </a:rPr>
              <a:t> </a:t>
            </a:r>
            <a:r>
              <a:rPr lang="en-GB" sz="3600" b="1" dirty="0" err="1">
                <a:solidFill>
                  <a:srgbClr val="3F7819"/>
                </a:solidFill>
              </a:rPr>
              <a:t>giá</a:t>
            </a:r>
            <a:r>
              <a:rPr lang="en-GB" sz="3600" b="1" dirty="0">
                <a:solidFill>
                  <a:srgbClr val="3F7819"/>
                </a:solidFill>
              </a:rPr>
              <a:t> ABE</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A89A70C1-0A8C-41A9-8DEB-376B79A153C8}"/>
              </a:ext>
            </a:extLst>
          </p:cNvPr>
          <p:cNvPicPr>
            <a:picLocks noChangeAspect="1"/>
          </p:cNvPicPr>
          <p:nvPr/>
        </p:nvPicPr>
        <p:blipFill>
          <a:blip r:embed="rId2"/>
          <a:stretch>
            <a:fillRect/>
          </a:stretch>
        </p:blipFill>
        <p:spPr>
          <a:xfrm>
            <a:off x="6553419" y="2472805"/>
            <a:ext cx="5086893" cy="3501556"/>
          </a:xfrm>
          <a:prstGeom prst="rect">
            <a:avLst/>
          </a:prstGeom>
        </p:spPr>
      </p:pic>
      <p:sp>
        <p:nvSpPr>
          <p:cNvPr id="10" name="Textfeld 6">
            <a:extLst>
              <a:ext uri="{FF2B5EF4-FFF2-40B4-BE49-F238E27FC236}">
                <a16:creationId xmlns:a16="http://schemas.microsoft.com/office/drawing/2014/main" id="{9669FC19-E663-4AD4-974B-31B51A50A6AC}"/>
              </a:ext>
            </a:extLst>
          </p:cNvPr>
          <p:cNvSpPr txBox="1"/>
          <p:nvPr/>
        </p:nvSpPr>
        <p:spPr>
          <a:xfrm>
            <a:off x="749607" y="1292435"/>
            <a:ext cx="1089070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b="0" i="1" u="none" strike="noStrike" kern="1200" cap="none" spc="0" normalizeH="0" baseline="0" dirty="0">
                <a:ln>
                  <a:noFill/>
                </a:ln>
                <a:solidFill>
                  <a:srgbClr val="000000"/>
                </a:solidFill>
                <a:effectLst/>
                <a:uLnTx/>
                <a:uFillTx/>
                <a:ea typeface="Calibri" panose="020F0502020204030204" pitchFamily="34" charset="0"/>
              </a:rPr>
              <a:t>“…</a:t>
            </a:r>
            <a:r>
              <a:rPr kumimoji="0" lang="en-GB" b="0" i="1" u="none" strike="noStrike" kern="1200" cap="none" spc="0" normalizeH="0" baseline="0" dirty="0" err="1">
                <a:ln>
                  <a:noFill/>
                </a:ln>
                <a:solidFill>
                  <a:srgbClr val="000000"/>
                </a:solidFill>
                <a:effectLst/>
                <a:uLnTx/>
                <a:uFillTx/>
                <a:ea typeface="Calibri" panose="020F0502020204030204" pitchFamily="34" charset="0"/>
              </a:rPr>
              <a:t>Nhóm</a:t>
            </a:r>
            <a:r>
              <a:rPr kumimoji="0" lang="en-GB" b="0" i="1" u="none" strike="noStrike" kern="1200" cap="none" spc="0" normalizeH="0" baseline="0" dirty="0">
                <a:ln>
                  <a:noFill/>
                </a:ln>
                <a:solidFill>
                  <a:srgbClr val="000000"/>
                </a:solidFill>
                <a:effectLst/>
                <a:uLnTx/>
                <a:uFillTx/>
                <a:ea typeface="Calibri" panose="020F0502020204030204" pitchFamily="34" charset="0"/>
              </a:rPr>
              <a:t> A </a:t>
            </a:r>
            <a:r>
              <a:rPr kumimoji="0" lang="en-GB" b="0" i="1" u="none" strike="noStrike" kern="1200" cap="none" spc="0" normalizeH="0" baseline="0" dirty="0" err="1">
                <a:ln>
                  <a:noFill/>
                </a:ln>
                <a:solidFill>
                  <a:srgbClr val="000000"/>
                </a:solidFill>
                <a:effectLst/>
                <a:uLnTx/>
                <a:uFillTx/>
                <a:ea typeface="Calibri" panose="020F0502020204030204" pitchFamily="34" charset="0"/>
              </a:rPr>
              <a:t>và</a:t>
            </a:r>
            <a:r>
              <a:rPr kumimoji="0" lang="en-GB" b="0" i="1" u="none" strike="noStrike" kern="1200" cap="none" spc="0" normalizeH="0" baseline="0" dirty="0">
                <a:ln>
                  <a:noFill/>
                </a:ln>
                <a:solidFill>
                  <a:srgbClr val="000000"/>
                </a:solidFill>
                <a:effectLst/>
                <a:uLnTx/>
                <a:uFillTx/>
                <a:ea typeface="Calibri" panose="020F0502020204030204" pitchFamily="34" charset="0"/>
              </a:rPr>
              <a:t> B </a:t>
            </a:r>
            <a:r>
              <a:rPr kumimoji="0" lang="en-GB" b="0" i="1" u="none" strike="noStrike" kern="1200" cap="none" spc="0" normalizeH="0" baseline="0" dirty="0" err="1">
                <a:ln>
                  <a:noFill/>
                </a:ln>
                <a:solidFill>
                  <a:srgbClr val="000000"/>
                </a:solidFill>
                <a:effectLst/>
                <a:uLnTx/>
                <a:uFillTx/>
                <a:ea typeface="Calibri" panose="020F0502020204030204" pitchFamily="34" charset="0"/>
              </a:rPr>
              <a:t>không</a:t>
            </a:r>
            <a:r>
              <a:rPr kumimoji="0" lang="en-GB" b="0" i="1" u="none" strike="noStrike" kern="1200" cap="none" spc="0" normalizeH="0" baseline="0" dirty="0">
                <a:ln>
                  <a:noFill/>
                </a:ln>
                <a:solidFill>
                  <a:srgbClr val="000000"/>
                </a:solidFill>
                <a:effectLst/>
                <a:uLnTx/>
                <a:uFillTx/>
                <a:ea typeface="Calibri" panose="020F0502020204030204" pitchFamily="34" charset="0"/>
              </a:rPr>
              <a:t> </a:t>
            </a:r>
            <a:r>
              <a:rPr kumimoji="0" lang="en-GB" b="0" i="1" u="none" strike="noStrike" kern="1200" cap="none" spc="0" normalizeH="0" baseline="0" dirty="0" err="1">
                <a:ln>
                  <a:noFill/>
                </a:ln>
                <a:solidFill>
                  <a:srgbClr val="000000"/>
                </a:solidFill>
                <a:effectLst/>
                <a:uLnTx/>
                <a:uFillTx/>
                <a:ea typeface="Calibri" panose="020F0502020204030204" pitchFamily="34" charset="0"/>
              </a:rPr>
              <a:t>thay</a:t>
            </a:r>
            <a:r>
              <a:rPr kumimoji="0" lang="en-GB" b="0" i="1" u="none" strike="noStrike" kern="1200" cap="none" spc="0" normalizeH="0" baseline="0" dirty="0">
                <a:ln>
                  <a:noFill/>
                </a:ln>
                <a:solidFill>
                  <a:srgbClr val="000000"/>
                </a:solidFill>
                <a:effectLst/>
                <a:uLnTx/>
                <a:uFillTx/>
                <a:ea typeface="Calibri" panose="020F0502020204030204" pitchFamily="34" charset="0"/>
              </a:rPr>
              <a:t> </a:t>
            </a:r>
            <a:r>
              <a:rPr kumimoji="0" lang="en-GB" b="0" i="1" u="none" strike="noStrike" kern="1200" cap="none" spc="0" normalizeH="0" baseline="0" dirty="0" err="1">
                <a:ln>
                  <a:noFill/>
                </a:ln>
                <a:solidFill>
                  <a:srgbClr val="000000"/>
                </a:solidFill>
                <a:effectLst/>
                <a:uLnTx/>
                <a:uFillTx/>
                <a:ea typeface="Calibri" panose="020F0502020204030204" pitchFamily="34" charset="0"/>
              </a:rPr>
              <a:t>đổi</a:t>
            </a:r>
            <a:r>
              <a:rPr kumimoji="0" lang="en-GB" b="0" i="1" u="none" strike="noStrike" kern="1200" cap="none" spc="0" normalizeH="0" baseline="0" dirty="0">
                <a:ln>
                  <a:noFill/>
                </a:ln>
                <a:solidFill>
                  <a:srgbClr val="000000"/>
                </a:solidFill>
                <a:effectLst/>
                <a:uLnTx/>
                <a:uFillTx/>
                <a:ea typeface="Calibri" panose="020F0502020204030204" pitchFamily="34" charset="0"/>
              </a:rPr>
              <a:t>, </a:t>
            </a:r>
            <a:r>
              <a:rPr kumimoji="0" lang="en-GB" b="0" i="1" u="none" strike="noStrike" kern="1200" cap="none" spc="0" normalizeH="0" baseline="0" dirty="0" err="1">
                <a:ln>
                  <a:noFill/>
                </a:ln>
                <a:solidFill>
                  <a:srgbClr val="000000"/>
                </a:solidFill>
                <a:effectLst/>
                <a:uLnTx/>
                <a:uFillTx/>
                <a:ea typeface="Calibri" panose="020F0502020204030204" pitchFamily="34" charset="0"/>
              </a:rPr>
              <a:t>nhưng</a:t>
            </a:r>
            <a:r>
              <a:rPr kumimoji="0" lang="en-GB" b="0" i="1" u="none" strike="noStrike" kern="1200" cap="none" spc="0" normalizeH="0" baseline="0" dirty="0">
                <a:ln>
                  <a:noFill/>
                </a:ln>
                <a:solidFill>
                  <a:srgbClr val="000000"/>
                </a:solidFill>
                <a:effectLst/>
                <a:uLnTx/>
                <a:uFillTx/>
                <a:ea typeface="Calibri" panose="020F0502020204030204" pitchFamily="34" charset="0"/>
              </a:rPr>
              <a:t> </a:t>
            </a:r>
            <a:r>
              <a:rPr kumimoji="0" lang="en-GB" b="1" i="1" u="none" strike="noStrike" kern="1200" cap="none" spc="0" normalizeH="0" baseline="0" dirty="0" err="1">
                <a:ln>
                  <a:noFill/>
                </a:ln>
                <a:solidFill>
                  <a:srgbClr val="000000"/>
                </a:solidFill>
                <a:effectLst/>
                <a:uLnTx/>
                <a:uFillTx/>
                <a:ea typeface="Calibri" panose="020F0502020204030204" pitchFamily="34" charset="0"/>
              </a:rPr>
              <a:t>gộp</a:t>
            </a:r>
            <a:r>
              <a:rPr kumimoji="0" lang="en-GB" b="1" i="1" u="none" strike="noStrike" kern="1200" cap="none" spc="0" normalizeH="0" baseline="0" dirty="0">
                <a:ln>
                  <a:noFill/>
                </a:ln>
                <a:solidFill>
                  <a:srgbClr val="000000"/>
                </a:solidFill>
                <a:effectLst/>
                <a:uLnTx/>
                <a:uFillTx/>
                <a:ea typeface="Calibri" panose="020F0502020204030204" pitchFamily="34" charset="0"/>
              </a:rPr>
              <a:t> </a:t>
            </a:r>
            <a:r>
              <a:rPr kumimoji="0" lang="en-GB" b="1" i="1" u="none" strike="noStrike" kern="1200" cap="none" spc="0" normalizeH="0" baseline="0" dirty="0" err="1">
                <a:ln>
                  <a:noFill/>
                </a:ln>
                <a:solidFill>
                  <a:srgbClr val="000000"/>
                </a:solidFill>
                <a:effectLst/>
                <a:uLnTx/>
                <a:uFillTx/>
                <a:ea typeface="Calibri" panose="020F0502020204030204" pitchFamily="34" charset="0"/>
              </a:rPr>
              <a:t>nhóm</a:t>
            </a:r>
            <a:r>
              <a:rPr kumimoji="0" lang="en-GB" b="1" i="1" u="none" strike="noStrike" kern="1200" cap="none" spc="0" normalizeH="0" baseline="0" dirty="0">
                <a:ln>
                  <a:noFill/>
                </a:ln>
                <a:solidFill>
                  <a:srgbClr val="000000"/>
                </a:solidFill>
                <a:effectLst/>
                <a:uLnTx/>
                <a:uFillTx/>
                <a:ea typeface="Calibri" panose="020F0502020204030204" pitchFamily="34" charset="0"/>
              </a:rPr>
              <a:t> C </a:t>
            </a:r>
            <a:r>
              <a:rPr kumimoji="0" lang="en-GB" b="1" i="1" u="none" strike="noStrike" kern="1200" cap="none" spc="0" normalizeH="0" baseline="0" dirty="0" err="1">
                <a:ln>
                  <a:noFill/>
                </a:ln>
                <a:solidFill>
                  <a:srgbClr val="000000"/>
                </a:solidFill>
                <a:effectLst/>
                <a:uLnTx/>
                <a:uFillTx/>
                <a:ea typeface="Calibri" panose="020F0502020204030204" pitchFamily="34" charset="0"/>
              </a:rPr>
              <a:t>và</a:t>
            </a:r>
            <a:r>
              <a:rPr kumimoji="0" lang="en-GB" b="1" i="1" u="none" strike="noStrike" kern="1200" cap="none" spc="0" normalizeH="0" baseline="0" dirty="0">
                <a:ln>
                  <a:noFill/>
                </a:ln>
                <a:solidFill>
                  <a:srgbClr val="000000"/>
                </a:solidFill>
                <a:effectLst/>
                <a:uLnTx/>
                <a:uFillTx/>
                <a:ea typeface="Calibri" panose="020F0502020204030204" pitchFamily="34" charset="0"/>
              </a:rPr>
              <a:t> D </a:t>
            </a:r>
            <a:r>
              <a:rPr kumimoji="0" lang="en-GB" b="1" i="1" u="none" strike="noStrike" kern="1200" cap="none" spc="0" normalizeH="0" baseline="0" dirty="0" err="1">
                <a:ln>
                  <a:noFill/>
                </a:ln>
                <a:solidFill>
                  <a:srgbClr val="000000"/>
                </a:solidFill>
                <a:effectLst/>
                <a:uLnTx/>
                <a:uFillTx/>
                <a:ea typeface="Calibri" panose="020F0502020204030204" pitchFamily="34" charset="0"/>
              </a:rPr>
              <a:t>thành</a:t>
            </a:r>
            <a:r>
              <a:rPr kumimoji="0" lang="en-GB" b="1" i="1" u="none" strike="noStrike" kern="1200" cap="none" spc="0" normalizeH="0" baseline="0" dirty="0">
                <a:ln>
                  <a:noFill/>
                </a:ln>
                <a:solidFill>
                  <a:srgbClr val="000000"/>
                </a:solidFill>
                <a:effectLst/>
                <a:uLnTx/>
                <a:uFillTx/>
                <a:ea typeface="Calibri" panose="020F0502020204030204" pitchFamily="34" charset="0"/>
              </a:rPr>
              <a:t> </a:t>
            </a:r>
            <a:r>
              <a:rPr kumimoji="0" lang="en-GB" b="1" i="1" u="none" strike="noStrike" kern="1200" cap="none" spc="0" normalizeH="0" baseline="0" dirty="0" err="1">
                <a:ln>
                  <a:noFill/>
                </a:ln>
                <a:solidFill>
                  <a:srgbClr val="000000"/>
                </a:solidFill>
                <a:effectLst/>
                <a:uLnTx/>
                <a:uFillTx/>
                <a:ea typeface="Calibri" panose="020F0502020204030204" pitchFamily="34" charset="0"/>
              </a:rPr>
              <a:t>một</a:t>
            </a:r>
            <a:r>
              <a:rPr kumimoji="0" lang="en-GB" b="1" i="1" u="none" strike="noStrike" kern="1200" cap="none" spc="0" normalizeH="0" baseline="0" dirty="0">
                <a:ln>
                  <a:noFill/>
                </a:ln>
                <a:solidFill>
                  <a:srgbClr val="000000"/>
                </a:solidFill>
                <a:effectLst/>
                <a:uLnTx/>
                <a:uFillTx/>
                <a:ea typeface="Calibri" panose="020F0502020204030204" pitchFamily="34" charset="0"/>
              </a:rPr>
              <a:t> </a:t>
            </a:r>
            <a:r>
              <a:rPr kumimoji="0" lang="en-GB" b="1" i="1" u="none" strike="noStrike" kern="1200" cap="none" spc="0" normalizeH="0" baseline="0" dirty="0" err="1">
                <a:ln>
                  <a:noFill/>
                </a:ln>
                <a:solidFill>
                  <a:srgbClr val="000000"/>
                </a:solidFill>
                <a:effectLst/>
                <a:uLnTx/>
                <a:uFillTx/>
                <a:ea typeface="Calibri" panose="020F0502020204030204" pitchFamily="34" charset="0"/>
              </a:rPr>
              <a:t>nhóm</a:t>
            </a:r>
            <a:r>
              <a:rPr kumimoji="0" lang="en-GB" b="1" i="1" u="none" strike="noStrike" kern="1200" cap="none" spc="0" normalizeH="0" baseline="0" dirty="0">
                <a:ln>
                  <a:noFill/>
                </a:ln>
                <a:solidFill>
                  <a:srgbClr val="000000"/>
                </a:solidFill>
                <a:effectLst/>
                <a:uLnTx/>
                <a:uFillTx/>
                <a:ea typeface="Calibri" panose="020F0502020204030204" pitchFamily="34" charset="0"/>
              </a:rPr>
              <a:t> “E” </a:t>
            </a:r>
            <a:r>
              <a:rPr lang="en-GB" i="1" dirty="0" err="1">
                <a:solidFill>
                  <a:srgbClr val="000000"/>
                </a:solidFill>
                <a:ea typeface="Calibri" panose="020F0502020204030204" pitchFamily="34" charset="0"/>
              </a:rPr>
              <a:t>để</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nhấn</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mạnh</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nguy</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cơ</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đợt</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cấp</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trên</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lâm</a:t>
            </a:r>
            <a:r>
              <a:rPr lang="en-GB" i="1" dirty="0">
                <a:solidFill>
                  <a:srgbClr val="000000"/>
                </a:solidFill>
                <a:ea typeface="Calibri" panose="020F0502020204030204" pitchFamily="34" charset="0"/>
              </a:rPr>
              <a:t> </a:t>
            </a:r>
            <a:r>
              <a:rPr lang="en-GB" i="1" dirty="0" err="1">
                <a:solidFill>
                  <a:srgbClr val="000000"/>
                </a:solidFill>
                <a:ea typeface="Calibri" panose="020F0502020204030204" pitchFamily="34" charset="0"/>
              </a:rPr>
              <a:t>sàng</a:t>
            </a:r>
            <a:r>
              <a:rPr lang="en-GB" i="1" dirty="0">
                <a:solidFill>
                  <a:srgbClr val="000000"/>
                </a:solidFill>
                <a:ea typeface="Calibri" panose="020F0502020204030204" pitchFamily="34" charset="0"/>
              </a:rPr>
              <a:t> </a:t>
            </a:r>
            <a:r>
              <a:rPr kumimoji="0" lang="en-GB" b="0" i="1" u="none" strike="noStrike" kern="1200" cap="none" spc="0" normalizeH="0" baseline="0" dirty="0">
                <a:ln>
                  <a:noFill/>
                </a:ln>
                <a:solidFill>
                  <a:srgbClr val="000000"/>
                </a:solidFill>
                <a:effectLst/>
                <a:uLnTx/>
                <a:uFillTx/>
                <a:ea typeface="Calibri" panose="020F0502020204030204" pitchFamily="34" charset="0"/>
              </a:rPr>
              <a:t>…”</a:t>
            </a:r>
            <a:endParaRPr kumimoji="0" lang="en-GB" b="0" u="none" strike="noStrike" kern="1200" cap="none" spc="0" normalizeH="0" baseline="30000" dirty="0">
              <a:ln>
                <a:noFill/>
              </a:ln>
              <a:solidFill>
                <a:srgbClr val="000000"/>
              </a:solidFill>
              <a:effectLst/>
              <a:uLnTx/>
              <a:uFillTx/>
            </a:endParaRPr>
          </a:p>
        </p:txBody>
      </p:sp>
      <p:pic>
        <p:nvPicPr>
          <p:cNvPr id="11" name="Picture 10" descr="A screenshot of a computer&#10;&#10;Description automatically generated">
            <a:extLst>
              <a:ext uri="{FF2B5EF4-FFF2-40B4-BE49-F238E27FC236}">
                <a16:creationId xmlns:a16="http://schemas.microsoft.com/office/drawing/2014/main" id="{4E63E152-2E4E-45A8-93B7-D1A25B01EA36}"/>
              </a:ext>
            </a:extLst>
          </p:cNvPr>
          <p:cNvPicPr>
            <a:picLocks noChangeAspect="1"/>
          </p:cNvPicPr>
          <p:nvPr/>
        </p:nvPicPr>
        <p:blipFill rotWithShape="1">
          <a:blip r:embed="rId3"/>
          <a:srcRect t="10087" b="7575"/>
          <a:stretch/>
        </p:blipFill>
        <p:spPr>
          <a:xfrm>
            <a:off x="646089" y="2838384"/>
            <a:ext cx="4550736" cy="2809875"/>
          </a:xfrm>
          <a:prstGeom prst="rect">
            <a:avLst/>
          </a:prstGeom>
          <a:ln w="19050">
            <a:solidFill>
              <a:schemeClr val="bg2">
                <a:lumMod val="25000"/>
              </a:schemeClr>
            </a:solidFill>
          </a:ln>
        </p:spPr>
      </p:pic>
      <p:sp>
        <p:nvSpPr>
          <p:cNvPr id="12" name="TextBox 11">
            <a:extLst>
              <a:ext uri="{FF2B5EF4-FFF2-40B4-BE49-F238E27FC236}">
                <a16:creationId xmlns:a16="http://schemas.microsoft.com/office/drawing/2014/main" id="{AD8E4DE4-706D-4CA2-A860-BDAD326562FB}"/>
              </a:ext>
            </a:extLst>
          </p:cNvPr>
          <p:cNvSpPr txBox="1"/>
          <p:nvPr/>
        </p:nvSpPr>
        <p:spPr>
          <a:xfrm>
            <a:off x="6784179" y="2132833"/>
            <a:ext cx="3905601" cy="369332"/>
          </a:xfrm>
          <a:prstGeom prst="rect">
            <a:avLst/>
          </a:prstGeom>
          <a:noFill/>
        </p:spPr>
        <p:txBody>
          <a:bodyPr wrap="square">
            <a:spAutoFit/>
          </a:bodyPr>
          <a:lstStyle/>
          <a:p>
            <a:pPr algn="ctr"/>
            <a:r>
              <a:rPr kumimoji="0" lang="en-GB" altLang="de-DE" sz="1800" b="1" i="0" u="none" strike="noStrike" kern="0" cap="none" spc="0" normalizeH="0" baseline="0" dirty="0">
                <a:ln>
                  <a:noFill/>
                </a:ln>
                <a:solidFill>
                  <a:schemeClr val="tx2"/>
                </a:solidFill>
                <a:effectLst/>
                <a:uLnTx/>
                <a:uFillTx/>
                <a:ea typeface="+mj-ea"/>
              </a:rPr>
              <a:t>GOLD 2023: ABE</a:t>
            </a:r>
            <a:endParaRPr lang="en-GB" b="1" dirty="0">
              <a:solidFill>
                <a:schemeClr val="tx2"/>
              </a:solidFill>
            </a:endParaRPr>
          </a:p>
        </p:txBody>
      </p:sp>
      <p:sp>
        <p:nvSpPr>
          <p:cNvPr id="13" name="TextBox 12">
            <a:extLst>
              <a:ext uri="{FF2B5EF4-FFF2-40B4-BE49-F238E27FC236}">
                <a16:creationId xmlns:a16="http://schemas.microsoft.com/office/drawing/2014/main" id="{47799AFD-3AE5-48F0-A10A-312910A33237}"/>
              </a:ext>
            </a:extLst>
          </p:cNvPr>
          <p:cNvSpPr txBox="1"/>
          <p:nvPr/>
        </p:nvSpPr>
        <p:spPr>
          <a:xfrm>
            <a:off x="968656" y="2181031"/>
            <a:ext cx="4116085" cy="369332"/>
          </a:xfrm>
          <a:prstGeom prst="rect">
            <a:avLst/>
          </a:prstGeom>
          <a:noFill/>
        </p:spPr>
        <p:txBody>
          <a:bodyPr wrap="square">
            <a:spAutoFit/>
          </a:bodyPr>
          <a:lstStyle/>
          <a:p>
            <a:pPr algn="ctr"/>
            <a:r>
              <a:rPr kumimoji="0" lang="en-GB" altLang="de-DE" sz="1800" b="1" i="0" u="none" strike="noStrike" kern="0" cap="none" spc="0" normalizeH="0" baseline="0" dirty="0">
                <a:ln>
                  <a:noFill/>
                </a:ln>
                <a:solidFill>
                  <a:schemeClr val="tx2"/>
                </a:solidFill>
                <a:effectLst/>
                <a:uLnTx/>
                <a:uFillTx/>
                <a:ea typeface="+mj-ea"/>
              </a:rPr>
              <a:t>GOLD 2022: ABCD</a:t>
            </a:r>
            <a:endParaRPr lang="en-GB" b="1" dirty="0">
              <a:solidFill>
                <a:schemeClr val="tx2"/>
              </a:solidFill>
            </a:endParaRPr>
          </a:p>
        </p:txBody>
      </p:sp>
      <p:sp>
        <p:nvSpPr>
          <p:cNvPr id="14" name="Arrow: Right 13">
            <a:extLst>
              <a:ext uri="{FF2B5EF4-FFF2-40B4-BE49-F238E27FC236}">
                <a16:creationId xmlns:a16="http://schemas.microsoft.com/office/drawing/2014/main" id="{4CD708E4-580E-4A14-9F7B-D2D217F881AE}"/>
              </a:ext>
            </a:extLst>
          </p:cNvPr>
          <p:cNvSpPr/>
          <p:nvPr/>
        </p:nvSpPr>
        <p:spPr>
          <a:xfrm>
            <a:off x="5321175" y="4078224"/>
            <a:ext cx="995808" cy="414422"/>
          </a:xfrm>
          <a:prstGeom prst="rightArrow">
            <a:avLst/>
          </a:prstGeom>
          <a:solidFill>
            <a:srgbClr val="E9AF1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15" name="Rectangle 14">
            <a:extLst>
              <a:ext uri="{FF2B5EF4-FFF2-40B4-BE49-F238E27FC236}">
                <a16:creationId xmlns:a16="http://schemas.microsoft.com/office/drawing/2014/main" id="{2B3127DE-AB33-4E7D-82FA-C6DEE306A4AC}"/>
              </a:ext>
            </a:extLst>
          </p:cNvPr>
          <p:cNvSpPr/>
          <p:nvPr/>
        </p:nvSpPr>
        <p:spPr>
          <a:xfrm>
            <a:off x="3969615" y="3936569"/>
            <a:ext cx="1227210" cy="1146875"/>
          </a:xfrm>
          <a:prstGeom prst="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16" name="Rectangle 15">
            <a:extLst>
              <a:ext uri="{FF2B5EF4-FFF2-40B4-BE49-F238E27FC236}">
                <a16:creationId xmlns:a16="http://schemas.microsoft.com/office/drawing/2014/main" id="{415FAEBB-58BF-407C-B679-AF4113FAE3AA}"/>
              </a:ext>
            </a:extLst>
          </p:cNvPr>
          <p:cNvSpPr/>
          <p:nvPr/>
        </p:nvSpPr>
        <p:spPr>
          <a:xfrm>
            <a:off x="10393316" y="4316921"/>
            <a:ext cx="1131237" cy="1003648"/>
          </a:xfrm>
          <a:prstGeom prst="rect">
            <a:avLst/>
          </a:prstGeom>
          <a:noFill/>
          <a:ln w="571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Tree>
    <p:extLst>
      <p:ext uri="{BB962C8B-B14F-4D97-AF65-F5344CB8AC3E}">
        <p14:creationId xmlns:p14="http://schemas.microsoft.com/office/powerpoint/2010/main" val="15155631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1C2E0F65-DDCF-441D-A2D6-0E1EFDA57BB5}"/>
              </a:ext>
            </a:extLst>
          </p:cNvPr>
          <p:cNvGrpSpPr/>
          <p:nvPr/>
        </p:nvGrpSpPr>
        <p:grpSpPr>
          <a:xfrm>
            <a:off x="1831678" y="3403272"/>
            <a:ext cx="8623803" cy="3430027"/>
            <a:chOff x="2162741" y="1473435"/>
            <a:chExt cx="9620688" cy="4026302"/>
          </a:xfrm>
        </p:grpSpPr>
        <p:grpSp>
          <p:nvGrpSpPr>
            <p:cNvPr id="47" name="Group 46">
              <a:extLst>
                <a:ext uri="{FF2B5EF4-FFF2-40B4-BE49-F238E27FC236}">
                  <a16:creationId xmlns:a16="http://schemas.microsoft.com/office/drawing/2014/main" id="{9EB2865B-8886-454C-B643-FDE93B1BE095}"/>
                </a:ext>
              </a:extLst>
            </p:cNvPr>
            <p:cNvGrpSpPr/>
            <p:nvPr/>
          </p:nvGrpSpPr>
          <p:grpSpPr>
            <a:xfrm>
              <a:off x="9954743" y="1720192"/>
              <a:ext cx="1828686" cy="756944"/>
              <a:chOff x="7367586" y="1552660"/>
              <a:chExt cx="1248781" cy="756944"/>
            </a:xfrm>
          </p:grpSpPr>
          <p:sp>
            <p:nvSpPr>
              <p:cNvPr id="137" name="Rectangle 24">
                <a:extLst>
                  <a:ext uri="{FF2B5EF4-FFF2-40B4-BE49-F238E27FC236}">
                    <a16:creationId xmlns:a16="http://schemas.microsoft.com/office/drawing/2014/main" id="{CEB041F6-9F29-443A-9E96-1E5F3F953CBA}"/>
                  </a:ext>
                </a:extLst>
              </p:cNvPr>
              <p:cNvSpPr>
                <a:spLocks noChangeArrowheads="1"/>
              </p:cNvSpPr>
              <p:nvPr/>
            </p:nvSpPr>
            <p:spPr bwMode="auto">
              <a:xfrm>
                <a:off x="7367592" y="1588176"/>
                <a:ext cx="98335" cy="144000"/>
              </a:xfrm>
              <a:prstGeom prst="ellipse">
                <a:avLst/>
              </a:prstGeom>
              <a:solidFill>
                <a:srgbClr val="FFC7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a:ln>
                    <a:noFill/>
                  </a:ln>
                  <a:solidFill>
                    <a:prstClr val="black"/>
                  </a:solidFill>
                  <a:effectLst/>
                  <a:uLnTx/>
                  <a:uFillTx/>
                  <a:latin typeface="Calibri"/>
                  <a:ea typeface="+mn-ea"/>
                  <a:cs typeface="+mn-cs"/>
                </a:endParaRPr>
              </a:p>
            </p:txBody>
          </p:sp>
          <p:sp>
            <p:nvSpPr>
              <p:cNvPr id="138" name="Rectangle 24">
                <a:extLst>
                  <a:ext uri="{FF2B5EF4-FFF2-40B4-BE49-F238E27FC236}">
                    <a16:creationId xmlns:a16="http://schemas.microsoft.com/office/drawing/2014/main" id="{DC8085EF-F23D-4617-8FB1-C2A160EE9298}"/>
                  </a:ext>
                </a:extLst>
              </p:cNvPr>
              <p:cNvSpPr>
                <a:spLocks noChangeArrowheads="1"/>
              </p:cNvSpPr>
              <p:nvPr/>
            </p:nvSpPr>
            <p:spPr bwMode="auto">
              <a:xfrm>
                <a:off x="7367586" y="1840199"/>
                <a:ext cx="98335" cy="144000"/>
              </a:xfrm>
              <a:prstGeom prst="ellipse">
                <a:avLst/>
              </a:prstGeom>
              <a:solidFill>
                <a:srgbClr val="FF9E0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a:ln>
                    <a:noFill/>
                  </a:ln>
                  <a:solidFill>
                    <a:prstClr val="black"/>
                  </a:solidFill>
                  <a:effectLst/>
                  <a:uLnTx/>
                  <a:uFillTx/>
                  <a:latin typeface="Calibri"/>
                  <a:ea typeface="+mn-ea"/>
                  <a:cs typeface="+mn-cs"/>
                </a:endParaRPr>
              </a:p>
            </p:txBody>
          </p:sp>
          <p:sp>
            <p:nvSpPr>
              <p:cNvPr id="139" name="Rectangle 25">
                <a:extLst>
                  <a:ext uri="{FF2B5EF4-FFF2-40B4-BE49-F238E27FC236}">
                    <a16:creationId xmlns:a16="http://schemas.microsoft.com/office/drawing/2014/main" id="{415183DA-F3C2-46B0-A941-4A1CE99B714C}"/>
                  </a:ext>
                </a:extLst>
              </p:cNvPr>
              <p:cNvSpPr>
                <a:spLocks noChangeArrowheads="1"/>
              </p:cNvSpPr>
              <p:nvPr/>
            </p:nvSpPr>
            <p:spPr bwMode="auto">
              <a:xfrm>
                <a:off x="7518506" y="1804683"/>
                <a:ext cx="500694" cy="252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mj-lt"/>
                    <a:ea typeface="+mn-ea"/>
                    <a:cs typeface="+mn-cs"/>
                  </a:rPr>
                  <a:t>GOLD 2</a:t>
                </a:r>
              </a:p>
            </p:txBody>
          </p:sp>
          <p:sp>
            <p:nvSpPr>
              <p:cNvPr id="140" name="Rectangle 26">
                <a:extLst>
                  <a:ext uri="{FF2B5EF4-FFF2-40B4-BE49-F238E27FC236}">
                    <a16:creationId xmlns:a16="http://schemas.microsoft.com/office/drawing/2014/main" id="{FBA59573-A296-4541-9D29-FED6860EAC6F}"/>
                  </a:ext>
                </a:extLst>
              </p:cNvPr>
              <p:cNvSpPr>
                <a:spLocks noChangeArrowheads="1"/>
              </p:cNvSpPr>
              <p:nvPr/>
            </p:nvSpPr>
            <p:spPr bwMode="auto">
              <a:xfrm>
                <a:off x="7367592" y="2092223"/>
                <a:ext cx="98335" cy="144000"/>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dirty="0">
                  <a:ln>
                    <a:noFill/>
                  </a:ln>
                  <a:solidFill>
                    <a:prstClr val="black"/>
                  </a:solidFill>
                  <a:effectLst/>
                  <a:uLnTx/>
                  <a:uFillTx/>
                  <a:latin typeface="Calibri"/>
                  <a:ea typeface="+mn-ea"/>
                  <a:cs typeface="+mn-cs"/>
                </a:endParaRPr>
              </a:p>
            </p:txBody>
          </p:sp>
          <p:sp>
            <p:nvSpPr>
              <p:cNvPr id="141" name="Rectangle 27">
                <a:extLst>
                  <a:ext uri="{FF2B5EF4-FFF2-40B4-BE49-F238E27FC236}">
                    <a16:creationId xmlns:a16="http://schemas.microsoft.com/office/drawing/2014/main" id="{55B2497E-9DEE-434E-818E-8466BD5A5DC6}"/>
                  </a:ext>
                </a:extLst>
              </p:cNvPr>
              <p:cNvSpPr>
                <a:spLocks noChangeArrowheads="1"/>
              </p:cNvSpPr>
              <p:nvPr/>
            </p:nvSpPr>
            <p:spPr bwMode="auto">
              <a:xfrm>
                <a:off x="7518503" y="2056707"/>
                <a:ext cx="1097864" cy="252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GB" altLang="en-US" sz="1400" b="0" i="0" u="none" strike="noStrike" kern="0" cap="none" spc="0" normalizeH="0" baseline="0" noProof="0" dirty="0" err="1">
                    <a:ln>
                      <a:noFill/>
                    </a:ln>
                    <a:solidFill>
                      <a:prstClr val="black"/>
                    </a:solidFill>
                    <a:effectLst/>
                    <a:uLnTx/>
                    <a:uFillTx/>
                    <a:latin typeface="+mj-lt"/>
                    <a:ea typeface="+mn-ea"/>
                    <a:cs typeface="+mn-cs"/>
                  </a:rPr>
                  <a:t>Người</a:t>
                </a:r>
                <a:r>
                  <a:rPr kumimoji="0" lang="en-GB" altLang="en-US" sz="1400" b="0" i="0" u="none" strike="noStrike" kern="0" cap="none" spc="0" normalizeH="0" baseline="0" noProof="0" dirty="0">
                    <a:ln>
                      <a:noFill/>
                    </a:ln>
                    <a:solidFill>
                      <a:prstClr val="black"/>
                    </a:solidFill>
                    <a:effectLst/>
                    <a:uLnTx/>
                    <a:uFillTx/>
                    <a:latin typeface="+mj-lt"/>
                    <a:ea typeface="+mn-ea"/>
                    <a:cs typeface="+mn-cs"/>
                  </a:rPr>
                  <a:t> </a:t>
                </a:r>
                <a:r>
                  <a:rPr kumimoji="0" lang="en-GB" altLang="en-US" sz="1400" b="0" i="0" u="none" strike="noStrike" kern="0" cap="none" spc="0" normalizeH="0" baseline="0" noProof="0" dirty="0" err="1">
                    <a:ln>
                      <a:noFill/>
                    </a:ln>
                    <a:solidFill>
                      <a:prstClr val="black"/>
                    </a:solidFill>
                    <a:effectLst/>
                    <a:uLnTx/>
                    <a:uFillTx/>
                    <a:latin typeface="+mj-lt"/>
                    <a:ea typeface="+mn-ea"/>
                    <a:cs typeface="+mn-cs"/>
                  </a:rPr>
                  <a:t>khỏe</a:t>
                </a:r>
                <a:r>
                  <a:rPr kumimoji="0" lang="en-GB" altLang="en-US" sz="1400" b="0" i="0" u="none" strike="noStrike" kern="0" cap="none" spc="0" normalizeH="0" baseline="0" noProof="0" dirty="0">
                    <a:ln>
                      <a:noFill/>
                    </a:ln>
                    <a:solidFill>
                      <a:prstClr val="black"/>
                    </a:solidFill>
                    <a:effectLst/>
                    <a:uLnTx/>
                    <a:uFillTx/>
                    <a:latin typeface="+mj-lt"/>
                    <a:ea typeface="+mn-ea"/>
                    <a:cs typeface="+mn-cs"/>
                  </a:rPr>
                  <a:t> </a:t>
                </a:r>
                <a:r>
                  <a:rPr kumimoji="0" lang="en-GB" altLang="en-US" sz="1400" b="0" i="0" u="none" strike="noStrike" kern="0" cap="none" spc="0" normalizeH="0" baseline="0" noProof="0" dirty="0" err="1">
                    <a:ln>
                      <a:noFill/>
                    </a:ln>
                    <a:solidFill>
                      <a:prstClr val="black"/>
                    </a:solidFill>
                    <a:effectLst/>
                    <a:uLnTx/>
                    <a:uFillTx/>
                    <a:latin typeface="+mj-lt"/>
                    <a:ea typeface="+mn-ea"/>
                    <a:cs typeface="+mn-cs"/>
                  </a:rPr>
                  <a:t>mạnh</a:t>
                </a:r>
                <a:endParaRPr kumimoji="0" lang="en-GB" altLang="en-US" sz="1400" b="0" i="0" u="none" strike="noStrike" kern="0" cap="none" spc="0" normalizeH="0" baseline="0" noProof="0" dirty="0">
                  <a:ln>
                    <a:noFill/>
                  </a:ln>
                  <a:solidFill>
                    <a:prstClr val="black"/>
                  </a:solidFill>
                  <a:effectLst/>
                  <a:uLnTx/>
                  <a:uFillTx/>
                  <a:latin typeface="+mj-lt"/>
                  <a:ea typeface="+mn-ea"/>
                  <a:cs typeface="+mn-cs"/>
                </a:endParaRPr>
              </a:p>
            </p:txBody>
          </p:sp>
          <p:sp>
            <p:nvSpPr>
              <p:cNvPr id="142" name="Rectangle 25">
                <a:extLst>
                  <a:ext uri="{FF2B5EF4-FFF2-40B4-BE49-F238E27FC236}">
                    <a16:creationId xmlns:a16="http://schemas.microsoft.com/office/drawing/2014/main" id="{E8F2C4DF-5AF7-4006-A67E-0CB583409EB3}"/>
                  </a:ext>
                </a:extLst>
              </p:cNvPr>
              <p:cNvSpPr>
                <a:spLocks noChangeArrowheads="1"/>
              </p:cNvSpPr>
              <p:nvPr/>
            </p:nvSpPr>
            <p:spPr bwMode="auto">
              <a:xfrm>
                <a:off x="7518506" y="1552660"/>
                <a:ext cx="500694" cy="252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mj-lt"/>
                    <a:ea typeface="+mn-ea"/>
                    <a:cs typeface="+mn-cs"/>
                  </a:rPr>
                  <a:t>GOLD 1</a:t>
                </a:r>
              </a:p>
            </p:txBody>
          </p:sp>
        </p:grpSp>
        <p:sp>
          <p:nvSpPr>
            <p:cNvPr id="48" name="TextBox 47">
              <a:extLst>
                <a:ext uri="{FF2B5EF4-FFF2-40B4-BE49-F238E27FC236}">
                  <a16:creationId xmlns:a16="http://schemas.microsoft.com/office/drawing/2014/main" id="{ED622BA6-CA0E-4C7B-86F9-9F3945E080FC}"/>
                </a:ext>
              </a:extLst>
            </p:cNvPr>
            <p:cNvSpPr txBox="1"/>
            <p:nvPr/>
          </p:nvSpPr>
          <p:spPr>
            <a:xfrm>
              <a:off x="5436499" y="5120358"/>
              <a:ext cx="1605890" cy="379379"/>
            </a:xfrm>
            <a:prstGeom prst="rect">
              <a:avLst/>
            </a:prstGeom>
            <a:noFill/>
          </p:spPr>
          <p:txBody>
            <a:bodyPr wrap="non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prstClr val="black"/>
                  </a:solidFill>
                  <a:effectLst/>
                  <a:uLnTx/>
                  <a:uFillTx/>
                  <a:latin typeface="+mj-lt"/>
                  <a:ea typeface="+mn-ea"/>
                  <a:cs typeface="+mn-cs"/>
                </a:rPr>
                <a:t>Công</a:t>
              </a:r>
              <a:r>
                <a:rPr kumimoji="0" lang="en-GB" sz="1400" b="1" i="0" u="none" strike="noStrike" kern="0" cap="none" spc="0" normalizeH="0" baseline="0" noProof="0" dirty="0">
                  <a:ln>
                    <a:noFill/>
                  </a:ln>
                  <a:solidFill>
                    <a:prstClr val="black"/>
                  </a:solidFill>
                  <a:effectLst/>
                  <a:uLnTx/>
                  <a:uFillTx/>
                  <a:latin typeface="+mj-lt"/>
                  <a:ea typeface="+mn-ea"/>
                  <a:cs typeface="+mn-cs"/>
                </a:rPr>
                <a:t> </a:t>
              </a:r>
              <a:r>
                <a:rPr kumimoji="0" lang="en-GB" sz="1400" b="1" i="0" u="none" strike="noStrike" kern="0" cap="none" spc="0" normalizeH="0" baseline="0" noProof="0" dirty="0" err="1">
                  <a:ln>
                    <a:noFill/>
                  </a:ln>
                  <a:solidFill>
                    <a:prstClr val="black"/>
                  </a:solidFill>
                  <a:effectLst/>
                  <a:uLnTx/>
                  <a:uFillTx/>
                  <a:latin typeface="+mj-lt"/>
                  <a:ea typeface="+mn-ea"/>
                  <a:cs typeface="+mn-cs"/>
                </a:rPr>
                <a:t>suất</a:t>
              </a:r>
              <a:r>
                <a:rPr kumimoji="0" lang="en-GB" sz="1400" b="1" i="0" u="none" strike="noStrike" kern="0" cap="none" spc="0" normalizeH="0" baseline="0" noProof="0" dirty="0">
                  <a:ln>
                    <a:noFill/>
                  </a:ln>
                  <a:solidFill>
                    <a:prstClr val="black"/>
                  </a:solidFill>
                  <a:effectLst/>
                  <a:uLnTx/>
                  <a:uFillTx/>
                  <a:latin typeface="+mj-lt"/>
                  <a:ea typeface="+mn-ea"/>
                  <a:cs typeface="+mn-cs"/>
                </a:rPr>
                <a:t> </a:t>
              </a:r>
              <a:r>
                <a:rPr kumimoji="0" lang="en-GB" sz="1400" b="1" i="0" u="none" strike="noStrike" kern="0" cap="none" spc="0" normalizeH="0" baseline="0" noProof="0" dirty="0" err="1">
                  <a:ln>
                    <a:noFill/>
                  </a:ln>
                  <a:solidFill>
                    <a:prstClr val="black"/>
                  </a:solidFill>
                  <a:effectLst/>
                  <a:uLnTx/>
                  <a:uFillTx/>
                  <a:latin typeface="+mj-lt"/>
                  <a:ea typeface="+mn-ea"/>
                  <a:cs typeface="+mn-cs"/>
                </a:rPr>
                <a:t>vận</a:t>
              </a:r>
              <a:r>
                <a:rPr kumimoji="0" lang="en-GB" sz="1400" b="1" i="0" u="none" strike="noStrike" kern="0" cap="none" spc="0" normalizeH="0" baseline="0" noProof="0" dirty="0">
                  <a:ln>
                    <a:noFill/>
                  </a:ln>
                  <a:solidFill>
                    <a:prstClr val="black"/>
                  </a:solidFill>
                  <a:effectLst/>
                  <a:uLnTx/>
                  <a:uFillTx/>
                  <a:latin typeface="+mj-lt"/>
                  <a:ea typeface="+mn-ea"/>
                  <a:cs typeface="+mn-cs"/>
                </a:rPr>
                <a:t> </a:t>
              </a:r>
              <a:r>
                <a:rPr kumimoji="0" lang="en-GB" sz="1400" b="1" i="0" u="none" strike="noStrike" kern="0" cap="none" spc="0" normalizeH="0" baseline="0" noProof="0" dirty="0" err="1">
                  <a:ln>
                    <a:noFill/>
                  </a:ln>
                  <a:solidFill>
                    <a:prstClr val="black"/>
                  </a:solidFill>
                  <a:effectLst/>
                  <a:uLnTx/>
                  <a:uFillTx/>
                  <a:latin typeface="+mj-lt"/>
                  <a:ea typeface="+mn-ea"/>
                  <a:cs typeface="+mn-cs"/>
                </a:rPr>
                <a:t>động</a:t>
              </a:r>
              <a:r>
                <a:rPr kumimoji="0" lang="en-GB" sz="1400" b="1" i="0" u="none" strike="noStrike" kern="0" cap="none" spc="0" normalizeH="0" baseline="0" noProof="0" dirty="0">
                  <a:ln>
                    <a:noFill/>
                  </a:ln>
                  <a:solidFill>
                    <a:prstClr val="black"/>
                  </a:solidFill>
                  <a:effectLst/>
                  <a:uLnTx/>
                  <a:uFillTx/>
                  <a:latin typeface="+mj-lt"/>
                  <a:ea typeface="+mn-ea"/>
                  <a:cs typeface="+mn-cs"/>
                </a:rPr>
                <a:t> (W)</a:t>
              </a:r>
            </a:p>
          </p:txBody>
        </p:sp>
        <p:sp>
          <p:nvSpPr>
            <p:cNvPr id="49" name="TextBox 48">
              <a:extLst>
                <a:ext uri="{FF2B5EF4-FFF2-40B4-BE49-F238E27FC236}">
                  <a16:creationId xmlns:a16="http://schemas.microsoft.com/office/drawing/2014/main" id="{28CF9CE5-DBF7-4643-8CA3-A6537D41D4DD}"/>
                </a:ext>
              </a:extLst>
            </p:cNvPr>
            <p:cNvSpPr txBox="1"/>
            <p:nvPr/>
          </p:nvSpPr>
          <p:spPr>
            <a:xfrm>
              <a:off x="2808700" y="4441770"/>
              <a:ext cx="136862" cy="144913"/>
            </a:xfrm>
            <a:prstGeom prst="rect">
              <a:avLst/>
            </a:prstGeom>
            <a:noFill/>
          </p:spPr>
          <p:txBody>
            <a:bodyPr wrap="square" lIns="0" tIns="0" rIns="0" bIns="0"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libri"/>
                  <a:ea typeface="+mn-ea"/>
                  <a:cs typeface="+mn-cs"/>
                </a:rPr>
                <a:t>*</a:t>
              </a:r>
            </a:p>
          </p:txBody>
        </p:sp>
        <p:sp>
          <p:nvSpPr>
            <p:cNvPr id="50" name="TextBox 49">
              <a:extLst>
                <a:ext uri="{FF2B5EF4-FFF2-40B4-BE49-F238E27FC236}">
                  <a16:creationId xmlns:a16="http://schemas.microsoft.com/office/drawing/2014/main" id="{F188E901-2AEF-4A94-98F0-9DC3ED8D2E0A}"/>
                </a:ext>
              </a:extLst>
            </p:cNvPr>
            <p:cNvSpPr txBox="1"/>
            <p:nvPr/>
          </p:nvSpPr>
          <p:spPr>
            <a:xfrm>
              <a:off x="3240160" y="4224446"/>
              <a:ext cx="152006" cy="144913"/>
            </a:xfrm>
            <a:prstGeom prst="rect">
              <a:avLst/>
            </a:prstGeom>
            <a:noFill/>
          </p:spPr>
          <p:txBody>
            <a:bodyPr wrap="square" lIns="0" tIns="0" rIns="0" bIns="0"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libri"/>
                  <a:ea typeface="+mn-ea"/>
                  <a:cs typeface="+mn-cs"/>
                </a:rPr>
                <a:t>*</a:t>
              </a:r>
            </a:p>
          </p:txBody>
        </p:sp>
        <p:sp>
          <p:nvSpPr>
            <p:cNvPr id="51" name="TextBox 50">
              <a:extLst>
                <a:ext uri="{FF2B5EF4-FFF2-40B4-BE49-F238E27FC236}">
                  <a16:creationId xmlns:a16="http://schemas.microsoft.com/office/drawing/2014/main" id="{DCE4131F-9331-435A-A1D7-D53ECAEC47C1}"/>
                </a:ext>
              </a:extLst>
            </p:cNvPr>
            <p:cNvSpPr txBox="1"/>
            <p:nvPr/>
          </p:nvSpPr>
          <p:spPr>
            <a:xfrm>
              <a:off x="3720861" y="4054629"/>
              <a:ext cx="152006" cy="144913"/>
            </a:xfrm>
            <a:prstGeom prst="rect">
              <a:avLst/>
            </a:prstGeom>
            <a:noFill/>
          </p:spPr>
          <p:txBody>
            <a:bodyPr wrap="square" lIns="0" tIns="0" rIns="0" bIns="0"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libri"/>
                  <a:ea typeface="+mn-ea"/>
                  <a:cs typeface="+mn-cs"/>
                </a:rPr>
                <a:t>*</a:t>
              </a:r>
            </a:p>
          </p:txBody>
        </p:sp>
        <p:sp>
          <p:nvSpPr>
            <p:cNvPr id="52" name="TextBox 51">
              <a:extLst>
                <a:ext uri="{FF2B5EF4-FFF2-40B4-BE49-F238E27FC236}">
                  <a16:creationId xmlns:a16="http://schemas.microsoft.com/office/drawing/2014/main" id="{25904BE8-EC55-4640-93F2-B7AA61AC894C}"/>
                </a:ext>
              </a:extLst>
            </p:cNvPr>
            <p:cNvSpPr txBox="1"/>
            <p:nvPr/>
          </p:nvSpPr>
          <p:spPr>
            <a:xfrm>
              <a:off x="4203313" y="3838862"/>
              <a:ext cx="152006" cy="144913"/>
            </a:xfrm>
            <a:prstGeom prst="rect">
              <a:avLst/>
            </a:prstGeom>
            <a:noFill/>
          </p:spPr>
          <p:txBody>
            <a:bodyPr wrap="square" lIns="0" tIns="0" rIns="0" bIns="0"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libri"/>
                  <a:ea typeface="+mn-ea"/>
                  <a:cs typeface="+mn-cs"/>
                </a:rPr>
                <a:t>*</a:t>
              </a:r>
            </a:p>
          </p:txBody>
        </p:sp>
        <p:sp>
          <p:nvSpPr>
            <p:cNvPr id="53" name="TextBox 52">
              <a:extLst>
                <a:ext uri="{FF2B5EF4-FFF2-40B4-BE49-F238E27FC236}">
                  <a16:creationId xmlns:a16="http://schemas.microsoft.com/office/drawing/2014/main" id="{3E647DF1-CB65-4618-B813-D83B300E268E}"/>
                </a:ext>
              </a:extLst>
            </p:cNvPr>
            <p:cNvSpPr txBox="1"/>
            <p:nvPr/>
          </p:nvSpPr>
          <p:spPr>
            <a:xfrm>
              <a:off x="4660603" y="3637385"/>
              <a:ext cx="152006" cy="144913"/>
            </a:xfrm>
            <a:prstGeom prst="rect">
              <a:avLst/>
            </a:prstGeom>
            <a:noFill/>
          </p:spPr>
          <p:txBody>
            <a:bodyPr wrap="square" lIns="0" tIns="0" rIns="0" bIns="0" rtlCol="0" anchor="ctr"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prstClr val="black"/>
                  </a:solidFill>
                  <a:effectLst/>
                  <a:uLnTx/>
                  <a:uFillTx/>
                  <a:latin typeface="Calibri"/>
                  <a:ea typeface="+mn-ea"/>
                  <a:cs typeface="+mn-cs"/>
                </a:rPr>
                <a:t>*</a:t>
              </a:r>
            </a:p>
          </p:txBody>
        </p:sp>
        <p:cxnSp>
          <p:nvCxnSpPr>
            <p:cNvPr id="54" name="Gerade Verbindung 4">
              <a:extLst>
                <a:ext uri="{FF2B5EF4-FFF2-40B4-BE49-F238E27FC236}">
                  <a16:creationId xmlns:a16="http://schemas.microsoft.com/office/drawing/2014/main" id="{AF4F9562-7E59-4605-9F79-8D4E03236CF9}"/>
                </a:ext>
              </a:extLst>
            </p:cNvPr>
            <p:cNvCxnSpPr/>
            <p:nvPr/>
          </p:nvCxnSpPr>
          <p:spPr bwMode="auto">
            <a:xfrm>
              <a:off x="2828860" y="1663984"/>
              <a:ext cx="0" cy="3097568"/>
            </a:xfrm>
            <a:prstGeom prst="line">
              <a:avLst/>
            </a:prstGeom>
            <a:noFill/>
            <a:ln w="6350" cap="flat" cmpd="sng" algn="ctr">
              <a:solidFill>
                <a:sysClr val="windowText" lastClr="000000"/>
              </a:solidFill>
              <a:prstDash val="solid"/>
              <a:miter lim="800000"/>
            </a:ln>
            <a:effectLst/>
          </p:spPr>
        </p:cxnSp>
        <p:cxnSp>
          <p:nvCxnSpPr>
            <p:cNvPr id="55" name="Gerade Verbindung 6">
              <a:extLst>
                <a:ext uri="{FF2B5EF4-FFF2-40B4-BE49-F238E27FC236}">
                  <a16:creationId xmlns:a16="http://schemas.microsoft.com/office/drawing/2014/main" id="{478CE030-9997-4D86-BD23-5E059CB540A4}"/>
                </a:ext>
              </a:extLst>
            </p:cNvPr>
            <p:cNvCxnSpPr/>
            <p:nvPr/>
          </p:nvCxnSpPr>
          <p:spPr bwMode="auto">
            <a:xfrm>
              <a:off x="2828860" y="4784993"/>
              <a:ext cx="6671514" cy="0"/>
            </a:xfrm>
            <a:prstGeom prst="line">
              <a:avLst/>
            </a:prstGeom>
            <a:noFill/>
            <a:ln w="6350" cap="flat" cmpd="sng" algn="ctr">
              <a:solidFill>
                <a:sysClr val="windowText" lastClr="000000"/>
              </a:solidFill>
              <a:prstDash val="solid"/>
              <a:miter lim="800000"/>
            </a:ln>
            <a:effectLst/>
          </p:spPr>
        </p:cxnSp>
        <p:cxnSp>
          <p:nvCxnSpPr>
            <p:cNvPr id="56" name="Gerade Verbindung 8">
              <a:extLst>
                <a:ext uri="{FF2B5EF4-FFF2-40B4-BE49-F238E27FC236}">
                  <a16:creationId xmlns:a16="http://schemas.microsoft.com/office/drawing/2014/main" id="{50C3DC87-0D74-469D-9182-15DEEE470CE7}"/>
                </a:ext>
              </a:extLst>
            </p:cNvPr>
            <p:cNvCxnSpPr/>
            <p:nvPr/>
          </p:nvCxnSpPr>
          <p:spPr bwMode="auto">
            <a:xfrm flipH="1">
              <a:off x="2738291" y="1663984"/>
              <a:ext cx="93600" cy="0"/>
            </a:xfrm>
            <a:prstGeom prst="line">
              <a:avLst/>
            </a:prstGeom>
            <a:noFill/>
            <a:ln w="6350" cap="flat" cmpd="sng" algn="ctr">
              <a:solidFill>
                <a:sysClr val="windowText" lastClr="000000"/>
              </a:solidFill>
              <a:prstDash val="solid"/>
              <a:miter lim="800000"/>
            </a:ln>
            <a:effectLst/>
          </p:spPr>
        </p:cxnSp>
        <p:cxnSp>
          <p:nvCxnSpPr>
            <p:cNvPr id="57" name="Gerade Verbindung 11">
              <a:extLst>
                <a:ext uri="{FF2B5EF4-FFF2-40B4-BE49-F238E27FC236}">
                  <a16:creationId xmlns:a16="http://schemas.microsoft.com/office/drawing/2014/main" id="{FB7CE082-F330-42B4-AA6C-70C08AF39348}"/>
                </a:ext>
              </a:extLst>
            </p:cNvPr>
            <p:cNvCxnSpPr/>
            <p:nvPr/>
          </p:nvCxnSpPr>
          <p:spPr bwMode="auto">
            <a:xfrm flipH="1">
              <a:off x="2738291" y="2109395"/>
              <a:ext cx="93600" cy="0"/>
            </a:xfrm>
            <a:prstGeom prst="line">
              <a:avLst/>
            </a:prstGeom>
            <a:noFill/>
            <a:ln w="6350" cap="flat" cmpd="sng" algn="ctr">
              <a:solidFill>
                <a:sysClr val="windowText" lastClr="000000"/>
              </a:solidFill>
              <a:prstDash val="solid"/>
              <a:miter lim="800000"/>
            </a:ln>
            <a:effectLst/>
          </p:spPr>
        </p:cxnSp>
        <p:cxnSp>
          <p:nvCxnSpPr>
            <p:cNvPr id="58" name="Gerade Verbindung 12">
              <a:extLst>
                <a:ext uri="{FF2B5EF4-FFF2-40B4-BE49-F238E27FC236}">
                  <a16:creationId xmlns:a16="http://schemas.microsoft.com/office/drawing/2014/main" id="{1256700D-8CC9-4F6C-A795-EF41D99331B6}"/>
                </a:ext>
              </a:extLst>
            </p:cNvPr>
            <p:cNvCxnSpPr/>
            <p:nvPr/>
          </p:nvCxnSpPr>
          <p:spPr bwMode="auto">
            <a:xfrm flipH="1">
              <a:off x="2738291" y="2553245"/>
              <a:ext cx="93600" cy="0"/>
            </a:xfrm>
            <a:prstGeom prst="line">
              <a:avLst/>
            </a:prstGeom>
            <a:noFill/>
            <a:ln w="6350" cap="flat" cmpd="sng" algn="ctr">
              <a:solidFill>
                <a:sysClr val="windowText" lastClr="000000"/>
              </a:solidFill>
              <a:prstDash val="solid"/>
              <a:miter lim="800000"/>
            </a:ln>
            <a:effectLst/>
          </p:spPr>
        </p:cxnSp>
        <p:cxnSp>
          <p:nvCxnSpPr>
            <p:cNvPr id="59" name="Gerade Verbindung 13">
              <a:extLst>
                <a:ext uri="{FF2B5EF4-FFF2-40B4-BE49-F238E27FC236}">
                  <a16:creationId xmlns:a16="http://schemas.microsoft.com/office/drawing/2014/main" id="{773EA868-F384-407C-ACB8-BC470827BFBB}"/>
                </a:ext>
              </a:extLst>
            </p:cNvPr>
            <p:cNvCxnSpPr/>
            <p:nvPr/>
          </p:nvCxnSpPr>
          <p:spPr bwMode="auto">
            <a:xfrm flipH="1">
              <a:off x="2738291" y="2998657"/>
              <a:ext cx="93600" cy="0"/>
            </a:xfrm>
            <a:prstGeom prst="line">
              <a:avLst/>
            </a:prstGeom>
            <a:noFill/>
            <a:ln w="6350" cap="flat" cmpd="sng" algn="ctr">
              <a:solidFill>
                <a:sysClr val="windowText" lastClr="000000"/>
              </a:solidFill>
              <a:prstDash val="solid"/>
              <a:miter lim="800000"/>
            </a:ln>
            <a:effectLst/>
          </p:spPr>
        </p:cxnSp>
        <p:cxnSp>
          <p:nvCxnSpPr>
            <p:cNvPr id="60" name="Gerade Verbindung 14">
              <a:extLst>
                <a:ext uri="{FF2B5EF4-FFF2-40B4-BE49-F238E27FC236}">
                  <a16:creationId xmlns:a16="http://schemas.microsoft.com/office/drawing/2014/main" id="{6F0F29C3-58BF-4527-ADA4-3010A88623EB}"/>
                </a:ext>
              </a:extLst>
            </p:cNvPr>
            <p:cNvCxnSpPr/>
            <p:nvPr/>
          </p:nvCxnSpPr>
          <p:spPr bwMode="auto">
            <a:xfrm flipH="1">
              <a:off x="2738291" y="3444068"/>
              <a:ext cx="93600" cy="0"/>
            </a:xfrm>
            <a:prstGeom prst="line">
              <a:avLst/>
            </a:prstGeom>
            <a:noFill/>
            <a:ln w="6350" cap="flat" cmpd="sng" algn="ctr">
              <a:solidFill>
                <a:sysClr val="windowText" lastClr="000000"/>
              </a:solidFill>
              <a:prstDash val="solid"/>
              <a:miter lim="800000"/>
            </a:ln>
            <a:effectLst/>
          </p:spPr>
        </p:cxnSp>
        <p:cxnSp>
          <p:nvCxnSpPr>
            <p:cNvPr id="61" name="Gerade Verbindung 15">
              <a:extLst>
                <a:ext uri="{FF2B5EF4-FFF2-40B4-BE49-F238E27FC236}">
                  <a16:creationId xmlns:a16="http://schemas.microsoft.com/office/drawing/2014/main" id="{5910B523-5FD4-441A-9992-05D69CBF607F}"/>
                </a:ext>
              </a:extLst>
            </p:cNvPr>
            <p:cNvCxnSpPr/>
            <p:nvPr/>
          </p:nvCxnSpPr>
          <p:spPr bwMode="auto">
            <a:xfrm flipH="1">
              <a:off x="2738291" y="3887917"/>
              <a:ext cx="93600" cy="0"/>
            </a:xfrm>
            <a:prstGeom prst="line">
              <a:avLst/>
            </a:prstGeom>
            <a:noFill/>
            <a:ln w="6350" cap="flat" cmpd="sng" algn="ctr">
              <a:solidFill>
                <a:sysClr val="windowText" lastClr="000000"/>
              </a:solidFill>
              <a:prstDash val="solid"/>
              <a:miter lim="800000"/>
            </a:ln>
            <a:effectLst/>
          </p:spPr>
        </p:cxnSp>
        <p:cxnSp>
          <p:nvCxnSpPr>
            <p:cNvPr id="62" name="Gerade Verbindung 16">
              <a:extLst>
                <a:ext uri="{FF2B5EF4-FFF2-40B4-BE49-F238E27FC236}">
                  <a16:creationId xmlns:a16="http://schemas.microsoft.com/office/drawing/2014/main" id="{799FEAE2-DC54-4FB5-A165-A021BBE3DF35}"/>
                </a:ext>
              </a:extLst>
            </p:cNvPr>
            <p:cNvCxnSpPr/>
            <p:nvPr/>
          </p:nvCxnSpPr>
          <p:spPr bwMode="auto">
            <a:xfrm flipH="1">
              <a:off x="2738291" y="4333331"/>
              <a:ext cx="93600" cy="0"/>
            </a:xfrm>
            <a:prstGeom prst="line">
              <a:avLst/>
            </a:prstGeom>
            <a:noFill/>
            <a:ln w="6350" cap="flat" cmpd="sng" algn="ctr">
              <a:solidFill>
                <a:sysClr val="windowText" lastClr="000000"/>
              </a:solidFill>
              <a:prstDash val="solid"/>
              <a:miter lim="800000"/>
            </a:ln>
            <a:effectLst/>
          </p:spPr>
        </p:cxnSp>
        <p:cxnSp>
          <p:nvCxnSpPr>
            <p:cNvPr id="63" name="Gerade Verbindung 17">
              <a:extLst>
                <a:ext uri="{FF2B5EF4-FFF2-40B4-BE49-F238E27FC236}">
                  <a16:creationId xmlns:a16="http://schemas.microsoft.com/office/drawing/2014/main" id="{4F869319-E339-49A6-B715-785F919A6147}"/>
                </a:ext>
              </a:extLst>
            </p:cNvPr>
            <p:cNvCxnSpPr/>
            <p:nvPr/>
          </p:nvCxnSpPr>
          <p:spPr bwMode="auto">
            <a:xfrm flipH="1">
              <a:off x="2766181" y="4778741"/>
              <a:ext cx="64800" cy="0"/>
            </a:xfrm>
            <a:prstGeom prst="line">
              <a:avLst/>
            </a:prstGeom>
            <a:noFill/>
            <a:ln w="6350" cap="flat" cmpd="sng" algn="ctr">
              <a:solidFill>
                <a:sysClr val="windowText" lastClr="000000"/>
              </a:solidFill>
              <a:prstDash val="solid"/>
              <a:miter lim="800000"/>
            </a:ln>
            <a:effectLst/>
          </p:spPr>
        </p:cxnSp>
        <p:cxnSp>
          <p:nvCxnSpPr>
            <p:cNvPr id="64" name="Gerade Verbindung 18">
              <a:extLst>
                <a:ext uri="{FF2B5EF4-FFF2-40B4-BE49-F238E27FC236}">
                  <a16:creationId xmlns:a16="http://schemas.microsoft.com/office/drawing/2014/main" id="{7DAE1C30-80ED-49A1-867E-6015BED6C801}"/>
                </a:ext>
              </a:extLst>
            </p:cNvPr>
            <p:cNvCxnSpPr/>
            <p:nvPr/>
          </p:nvCxnSpPr>
          <p:spPr bwMode="auto">
            <a:xfrm rot="16200000" flipH="1">
              <a:off x="2781975" y="4838939"/>
              <a:ext cx="93772" cy="0"/>
            </a:xfrm>
            <a:prstGeom prst="line">
              <a:avLst/>
            </a:prstGeom>
            <a:noFill/>
            <a:ln w="6350" cap="flat" cmpd="sng" algn="ctr">
              <a:solidFill>
                <a:sysClr val="windowText" lastClr="000000"/>
              </a:solidFill>
              <a:prstDash val="solid"/>
              <a:miter lim="800000"/>
            </a:ln>
            <a:effectLst/>
          </p:spPr>
        </p:cxnSp>
        <p:cxnSp>
          <p:nvCxnSpPr>
            <p:cNvPr id="65" name="Gerade Verbindung 19">
              <a:extLst>
                <a:ext uri="{FF2B5EF4-FFF2-40B4-BE49-F238E27FC236}">
                  <a16:creationId xmlns:a16="http://schemas.microsoft.com/office/drawing/2014/main" id="{E70B9D15-9BDD-4493-95B3-FB69B0DD8808}"/>
                </a:ext>
              </a:extLst>
            </p:cNvPr>
            <p:cNvCxnSpPr/>
            <p:nvPr/>
          </p:nvCxnSpPr>
          <p:spPr bwMode="auto">
            <a:xfrm rot="16200000" flipH="1">
              <a:off x="3749388" y="4831879"/>
              <a:ext cx="93772" cy="0"/>
            </a:xfrm>
            <a:prstGeom prst="line">
              <a:avLst/>
            </a:prstGeom>
            <a:noFill/>
            <a:ln w="6350" cap="flat" cmpd="sng" algn="ctr">
              <a:solidFill>
                <a:sysClr val="windowText" lastClr="000000"/>
              </a:solidFill>
              <a:prstDash val="solid"/>
              <a:miter lim="800000"/>
            </a:ln>
            <a:effectLst/>
          </p:spPr>
        </p:cxnSp>
        <p:cxnSp>
          <p:nvCxnSpPr>
            <p:cNvPr id="66" name="Gerade Verbindung 20">
              <a:extLst>
                <a:ext uri="{FF2B5EF4-FFF2-40B4-BE49-F238E27FC236}">
                  <a16:creationId xmlns:a16="http://schemas.microsoft.com/office/drawing/2014/main" id="{A6579C03-8FB8-4804-8BAD-583AB4F03914}"/>
                </a:ext>
              </a:extLst>
            </p:cNvPr>
            <p:cNvCxnSpPr/>
            <p:nvPr/>
          </p:nvCxnSpPr>
          <p:spPr bwMode="auto">
            <a:xfrm rot="16200000" flipH="1">
              <a:off x="4718531" y="4831879"/>
              <a:ext cx="93772" cy="0"/>
            </a:xfrm>
            <a:prstGeom prst="line">
              <a:avLst/>
            </a:prstGeom>
            <a:noFill/>
            <a:ln w="6350" cap="flat" cmpd="sng" algn="ctr">
              <a:solidFill>
                <a:sysClr val="windowText" lastClr="000000"/>
              </a:solidFill>
              <a:prstDash val="solid"/>
              <a:miter lim="800000"/>
            </a:ln>
            <a:effectLst/>
          </p:spPr>
        </p:cxnSp>
        <p:cxnSp>
          <p:nvCxnSpPr>
            <p:cNvPr id="67" name="Gerade Verbindung 21">
              <a:extLst>
                <a:ext uri="{FF2B5EF4-FFF2-40B4-BE49-F238E27FC236}">
                  <a16:creationId xmlns:a16="http://schemas.microsoft.com/office/drawing/2014/main" id="{135E3850-5ADA-4FA2-BC6F-434CFF91F3C6}"/>
                </a:ext>
              </a:extLst>
            </p:cNvPr>
            <p:cNvCxnSpPr/>
            <p:nvPr/>
          </p:nvCxnSpPr>
          <p:spPr bwMode="auto">
            <a:xfrm rot="16200000" flipH="1">
              <a:off x="5673047" y="4832660"/>
              <a:ext cx="95332" cy="0"/>
            </a:xfrm>
            <a:prstGeom prst="line">
              <a:avLst/>
            </a:prstGeom>
            <a:noFill/>
            <a:ln w="6350" cap="flat" cmpd="sng" algn="ctr">
              <a:solidFill>
                <a:sysClr val="windowText" lastClr="000000"/>
              </a:solidFill>
              <a:prstDash val="solid"/>
              <a:miter lim="800000"/>
            </a:ln>
            <a:effectLst/>
          </p:spPr>
        </p:cxnSp>
        <p:cxnSp>
          <p:nvCxnSpPr>
            <p:cNvPr id="68" name="Gerade Verbindung 22">
              <a:extLst>
                <a:ext uri="{FF2B5EF4-FFF2-40B4-BE49-F238E27FC236}">
                  <a16:creationId xmlns:a16="http://schemas.microsoft.com/office/drawing/2014/main" id="{5CD6991C-B1F6-4061-998D-055EF98B03A2}"/>
                </a:ext>
              </a:extLst>
            </p:cNvPr>
            <p:cNvCxnSpPr/>
            <p:nvPr/>
          </p:nvCxnSpPr>
          <p:spPr bwMode="auto">
            <a:xfrm rot="16200000" flipH="1">
              <a:off x="6618743" y="4831880"/>
              <a:ext cx="93772" cy="0"/>
            </a:xfrm>
            <a:prstGeom prst="line">
              <a:avLst/>
            </a:prstGeom>
            <a:noFill/>
            <a:ln w="6350" cap="flat" cmpd="sng" algn="ctr">
              <a:solidFill>
                <a:sysClr val="windowText" lastClr="000000"/>
              </a:solidFill>
              <a:prstDash val="solid"/>
              <a:miter lim="800000"/>
            </a:ln>
            <a:effectLst/>
          </p:spPr>
        </p:cxnSp>
        <p:cxnSp>
          <p:nvCxnSpPr>
            <p:cNvPr id="69" name="Gerade Verbindung 23">
              <a:extLst>
                <a:ext uri="{FF2B5EF4-FFF2-40B4-BE49-F238E27FC236}">
                  <a16:creationId xmlns:a16="http://schemas.microsoft.com/office/drawing/2014/main" id="{D90FF38F-8995-4304-815E-E2011BCA136B}"/>
                </a:ext>
              </a:extLst>
            </p:cNvPr>
            <p:cNvCxnSpPr/>
            <p:nvPr/>
          </p:nvCxnSpPr>
          <p:spPr bwMode="auto">
            <a:xfrm rot="16200000" flipH="1">
              <a:off x="7563659" y="4831880"/>
              <a:ext cx="93772" cy="0"/>
            </a:xfrm>
            <a:prstGeom prst="line">
              <a:avLst/>
            </a:prstGeom>
            <a:noFill/>
            <a:ln w="6350" cap="flat" cmpd="sng" algn="ctr">
              <a:solidFill>
                <a:sysClr val="windowText" lastClr="000000"/>
              </a:solidFill>
              <a:prstDash val="solid"/>
              <a:miter lim="800000"/>
            </a:ln>
            <a:effectLst/>
          </p:spPr>
        </p:cxnSp>
        <p:cxnSp>
          <p:nvCxnSpPr>
            <p:cNvPr id="70" name="Gerade Verbindung 24">
              <a:extLst>
                <a:ext uri="{FF2B5EF4-FFF2-40B4-BE49-F238E27FC236}">
                  <a16:creationId xmlns:a16="http://schemas.microsoft.com/office/drawing/2014/main" id="{966499F6-1BBB-4540-A7FB-731E524369B9}"/>
                </a:ext>
              </a:extLst>
            </p:cNvPr>
            <p:cNvCxnSpPr/>
            <p:nvPr/>
          </p:nvCxnSpPr>
          <p:spPr bwMode="auto">
            <a:xfrm rot="16200000" flipH="1">
              <a:off x="8508572" y="4831880"/>
              <a:ext cx="93772" cy="0"/>
            </a:xfrm>
            <a:prstGeom prst="line">
              <a:avLst/>
            </a:prstGeom>
            <a:noFill/>
            <a:ln w="6350" cap="flat" cmpd="sng" algn="ctr">
              <a:solidFill>
                <a:sysClr val="windowText" lastClr="000000"/>
              </a:solidFill>
              <a:prstDash val="solid"/>
              <a:miter lim="800000"/>
            </a:ln>
            <a:effectLst/>
          </p:spPr>
        </p:cxnSp>
        <p:cxnSp>
          <p:nvCxnSpPr>
            <p:cNvPr id="71" name="Gerade Verbindung 25">
              <a:extLst>
                <a:ext uri="{FF2B5EF4-FFF2-40B4-BE49-F238E27FC236}">
                  <a16:creationId xmlns:a16="http://schemas.microsoft.com/office/drawing/2014/main" id="{A3B3D64C-8551-4358-A30D-DB120C48AC62}"/>
                </a:ext>
              </a:extLst>
            </p:cNvPr>
            <p:cNvCxnSpPr/>
            <p:nvPr/>
          </p:nvCxnSpPr>
          <p:spPr bwMode="auto">
            <a:xfrm rot="16200000" flipH="1">
              <a:off x="9453488" y="4831880"/>
              <a:ext cx="93772" cy="0"/>
            </a:xfrm>
            <a:prstGeom prst="line">
              <a:avLst/>
            </a:prstGeom>
            <a:noFill/>
            <a:ln w="6350" cap="flat" cmpd="sng" algn="ctr">
              <a:solidFill>
                <a:sysClr val="windowText" lastClr="000000"/>
              </a:solidFill>
              <a:prstDash val="solid"/>
              <a:miter lim="800000"/>
            </a:ln>
            <a:effectLst/>
          </p:spPr>
        </p:cxnSp>
        <p:sp>
          <p:nvSpPr>
            <p:cNvPr id="72" name="Freihandform 9">
              <a:extLst>
                <a:ext uri="{FF2B5EF4-FFF2-40B4-BE49-F238E27FC236}">
                  <a16:creationId xmlns:a16="http://schemas.microsoft.com/office/drawing/2014/main" id="{E1FABCCC-5CBA-4E29-BF06-141221F2F8F9}"/>
                </a:ext>
              </a:extLst>
            </p:cNvPr>
            <p:cNvSpPr/>
            <p:nvPr/>
          </p:nvSpPr>
          <p:spPr bwMode="auto">
            <a:xfrm>
              <a:off x="2823670" y="4484926"/>
              <a:ext cx="2389975" cy="296942"/>
            </a:xfrm>
            <a:custGeom>
              <a:avLst/>
              <a:gdLst>
                <a:gd name="connsiteX0" fmla="*/ 0 w 1562100"/>
                <a:gd name="connsiteY0" fmla="*/ 228600 h 228600"/>
                <a:gd name="connsiteX1" fmla="*/ 312420 w 1562100"/>
                <a:gd name="connsiteY1" fmla="*/ 201930 h 228600"/>
                <a:gd name="connsiteX2" fmla="*/ 628650 w 1562100"/>
                <a:gd name="connsiteY2" fmla="*/ 167640 h 228600"/>
                <a:gd name="connsiteX3" fmla="*/ 952500 w 1562100"/>
                <a:gd name="connsiteY3" fmla="*/ 133350 h 228600"/>
                <a:gd name="connsiteX4" fmla="*/ 1261110 w 1562100"/>
                <a:gd name="connsiteY4" fmla="*/ 87630 h 228600"/>
                <a:gd name="connsiteX5" fmla="*/ 1562100 w 1562100"/>
                <a:gd name="connsiteY5" fmla="*/ 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100" h="228600">
                  <a:moveTo>
                    <a:pt x="0" y="228600"/>
                  </a:moveTo>
                  <a:lnTo>
                    <a:pt x="312420" y="201930"/>
                  </a:lnTo>
                  <a:lnTo>
                    <a:pt x="628650" y="167640"/>
                  </a:lnTo>
                  <a:lnTo>
                    <a:pt x="952500" y="133350"/>
                  </a:lnTo>
                  <a:lnTo>
                    <a:pt x="1261110" y="87630"/>
                  </a:lnTo>
                  <a:lnTo>
                    <a:pt x="1562100" y="0"/>
                  </a:lnTo>
                </a:path>
              </a:pathLst>
            </a:custGeom>
            <a:noFill/>
            <a:ln w="28575" cap="flat" cmpd="sng" algn="ctr">
              <a:solidFill>
                <a:srgbClr val="4472C4"/>
              </a:solidFill>
              <a:prstDash val="solid"/>
              <a:miter lim="800000"/>
            </a:ln>
            <a:effectLst/>
          </p:spPr>
          <p:txBody>
            <a:bodyPr anchor="ctr"/>
            <a:lstStyle/>
            <a:p>
              <a:pPr marL="0" marR="0" lvl="0" indent="0" algn="ctr" defTabSz="913832"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73" name="Gerade Verbindung 26">
              <a:extLst>
                <a:ext uri="{FF2B5EF4-FFF2-40B4-BE49-F238E27FC236}">
                  <a16:creationId xmlns:a16="http://schemas.microsoft.com/office/drawing/2014/main" id="{12FB53C2-9402-4F14-B521-9B90294D409D}"/>
                </a:ext>
              </a:extLst>
            </p:cNvPr>
            <p:cNvCxnSpPr>
              <a:stCxn id="72" idx="5"/>
            </p:cNvCxnSpPr>
            <p:nvPr/>
          </p:nvCxnSpPr>
          <p:spPr bwMode="auto">
            <a:xfrm flipV="1">
              <a:off x="5213645" y="2553245"/>
              <a:ext cx="3893879" cy="1931682"/>
            </a:xfrm>
            <a:prstGeom prst="line">
              <a:avLst/>
            </a:prstGeom>
            <a:noFill/>
            <a:ln w="28575" cap="flat" cmpd="sng" algn="ctr">
              <a:solidFill>
                <a:srgbClr val="4472C4"/>
              </a:solidFill>
              <a:prstDash val="sysDash"/>
              <a:miter lim="800000"/>
            </a:ln>
            <a:effectLst/>
          </p:spPr>
        </p:cxnSp>
        <p:sp>
          <p:nvSpPr>
            <p:cNvPr id="74" name="Freihandform 27">
              <a:extLst>
                <a:ext uri="{FF2B5EF4-FFF2-40B4-BE49-F238E27FC236}">
                  <a16:creationId xmlns:a16="http://schemas.microsoft.com/office/drawing/2014/main" id="{AF82BFAF-45E1-423E-83A0-1EB5EB4106AB}"/>
                </a:ext>
              </a:extLst>
            </p:cNvPr>
            <p:cNvSpPr/>
            <p:nvPr/>
          </p:nvSpPr>
          <p:spPr bwMode="auto">
            <a:xfrm>
              <a:off x="2830591" y="3645677"/>
              <a:ext cx="2389975" cy="992408"/>
            </a:xfrm>
            <a:custGeom>
              <a:avLst/>
              <a:gdLst>
                <a:gd name="connsiteX0" fmla="*/ 0 w 1562100"/>
                <a:gd name="connsiteY0" fmla="*/ 762000 h 762000"/>
                <a:gd name="connsiteX1" fmla="*/ 323850 w 1562100"/>
                <a:gd name="connsiteY1" fmla="*/ 651510 h 762000"/>
                <a:gd name="connsiteX2" fmla="*/ 632460 w 1562100"/>
                <a:gd name="connsiteY2" fmla="*/ 525780 h 762000"/>
                <a:gd name="connsiteX3" fmla="*/ 952500 w 1562100"/>
                <a:gd name="connsiteY3" fmla="*/ 358140 h 762000"/>
                <a:gd name="connsiteX4" fmla="*/ 1253490 w 1562100"/>
                <a:gd name="connsiteY4" fmla="*/ 266700 h 762000"/>
                <a:gd name="connsiteX5" fmla="*/ 1562100 w 1562100"/>
                <a:gd name="connsiteY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2100" h="762000">
                  <a:moveTo>
                    <a:pt x="0" y="762000"/>
                  </a:moveTo>
                  <a:lnTo>
                    <a:pt x="323850" y="651510"/>
                  </a:lnTo>
                  <a:lnTo>
                    <a:pt x="632460" y="525780"/>
                  </a:lnTo>
                  <a:lnTo>
                    <a:pt x="952500" y="358140"/>
                  </a:lnTo>
                  <a:lnTo>
                    <a:pt x="1253490" y="266700"/>
                  </a:lnTo>
                  <a:lnTo>
                    <a:pt x="1562100" y="0"/>
                  </a:lnTo>
                </a:path>
              </a:pathLst>
            </a:custGeom>
            <a:noFill/>
            <a:ln w="28575" cap="flat" cmpd="sng" algn="ctr">
              <a:solidFill>
                <a:srgbClr val="FFC72B"/>
              </a:solidFill>
              <a:prstDash val="solid"/>
              <a:miter lim="800000"/>
            </a:ln>
            <a:effectLst/>
          </p:spPr>
          <p:txBody>
            <a:bodyPr anchor="ctr"/>
            <a:lstStyle/>
            <a:p>
              <a:pPr marL="0" marR="0" lvl="0" indent="0" algn="ctr" defTabSz="913832"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75" name="Gerade Verbindung 29">
              <a:extLst>
                <a:ext uri="{FF2B5EF4-FFF2-40B4-BE49-F238E27FC236}">
                  <a16:creationId xmlns:a16="http://schemas.microsoft.com/office/drawing/2014/main" id="{B19EAC4B-9DA9-41B0-9DCE-8BE19D7BE7B0}"/>
                </a:ext>
              </a:extLst>
            </p:cNvPr>
            <p:cNvCxnSpPr>
              <a:stCxn id="74" idx="5"/>
            </p:cNvCxnSpPr>
            <p:nvPr/>
          </p:nvCxnSpPr>
          <p:spPr bwMode="auto">
            <a:xfrm flipV="1">
              <a:off x="5220567" y="2279747"/>
              <a:ext cx="1322188" cy="1365931"/>
            </a:xfrm>
            <a:prstGeom prst="line">
              <a:avLst/>
            </a:prstGeom>
            <a:noFill/>
            <a:ln w="28575" cap="flat" cmpd="sng" algn="ctr">
              <a:solidFill>
                <a:srgbClr val="FFC72B"/>
              </a:solidFill>
              <a:prstDash val="sysDash"/>
              <a:miter lim="800000"/>
            </a:ln>
            <a:effectLst/>
          </p:spPr>
        </p:cxnSp>
        <p:sp>
          <p:nvSpPr>
            <p:cNvPr id="76" name="Freihandform 30">
              <a:extLst>
                <a:ext uri="{FF2B5EF4-FFF2-40B4-BE49-F238E27FC236}">
                  <a16:creationId xmlns:a16="http://schemas.microsoft.com/office/drawing/2014/main" id="{F3A7ECFD-E921-469B-BD1F-E81271D28AEA}"/>
                </a:ext>
              </a:extLst>
            </p:cNvPr>
            <p:cNvSpPr/>
            <p:nvPr/>
          </p:nvSpPr>
          <p:spPr bwMode="auto">
            <a:xfrm>
              <a:off x="2840977" y="3809775"/>
              <a:ext cx="1889829" cy="789240"/>
            </a:xfrm>
            <a:custGeom>
              <a:avLst/>
              <a:gdLst>
                <a:gd name="connsiteX0" fmla="*/ 0 w 1234440"/>
                <a:gd name="connsiteY0" fmla="*/ 605790 h 605790"/>
                <a:gd name="connsiteX1" fmla="*/ 300990 w 1234440"/>
                <a:gd name="connsiteY1" fmla="*/ 438150 h 605790"/>
                <a:gd name="connsiteX2" fmla="*/ 621030 w 1234440"/>
                <a:gd name="connsiteY2" fmla="*/ 327660 h 605790"/>
                <a:gd name="connsiteX3" fmla="*/ 937260 w 1234440"/>
                <a:gd name="connsiteY3" fmla="*/ 144780 h 605790"/>
                <a:gd name="connsiteX4" fmla="*/ 1234440 w 1234440"/>
                <a:gd name="connsiteY4" fmla="*/ 0 h 605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40" h="605790">
                  <a:moveTo>
                    <a:pt x="0" y="605790"/>
                  </a:moveTo>
                  <a:lnTo>
                    <a:pt x="300990" y="438150"/>
                  </a:lnTo>
                  <a:lnTo>
                    <a:pt x="621030" y="327660"/>
                  </a:lnTo>
                  <a:lnTo>
                    <a:pt x="937260" y="144780"/>
                  </a:lnTo>
                  <a:lnTo>
                    <a:pt x="1234440" y="0"/>
                  </a:lnTo>
                </a:path>
              </a:pathLst>
            </a:custGeom>
            <a:solidFill>
              <a:srgbClr val="FF9E08"/>
            </a:solidFill>
            <a:ln w="28575" cap="flat" cmpd="sng" algn="ctr">
              <a:solidFill>
                <a:srgbClr val="FF9E08"/>
              </a:solidFill>
              <a:prstDash val="solid"/>
              <a:miter lim="800000"/>
            </a:ln>
            <a:effectLst/>
          </p:spPr>
          <p:txBody>
            <a:bodyPr anchor="ctr"/>
            <a:lstStyle/>
            <a:p>
              <a:pPr marL="0" marR="0" lvl="0" indent="0" algn="ctr" defTabSz="913832"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prstClr val="black"/>
                </a:solidFill>
                <a:effectLst/>
                <a:uLnTx/>
                <a:uFillTx/>
                <a:latin typeface="Calibri"/>
                <a:ea typeface="+mn-ea"/>
                <a:cs typeface="+mn-cs"/>
              </a:endParaRPr>
            </a:p>
          </p:txBody>
        </p:sp>
        <p:cxnSp>
          <p:nvCxnSpPr>
            <p:cNvPr id="77" name="Gerade Verbindung 32">
              <a:extLst>
                <a:ext uri="{FF2B5EF4-FFF2-40B4-BE49-F238E27FC236}">
                  <a16:creationId xmlns:a16="http://schemas.microsoft.com/office/drawing/2014/main" id="{0B2E3590-E405-471E-B0AD-AAA7FEFDEDE0}"/>
                </a:ext>
              </a:extLst>
            </p:cNvPr>
            <p:cNvCxnSpPr/>
            <p:nvPr/>
          </p:nvCxnSpPr>
          <p:spPr bwMode="auto">
            <a:xfrm flipV="1">
              <a:off x="4730804" y="2348512"/>
              <a:ext cx="1486595" cy="1461263"/>
            </a:xfrm>
            <a:prstGeom prst="line">
              <a:avLst/>
            </a:prstGeom>
            <a:noFill/>
            <a:ln w="28575" cap="flat" cmpd="sng" algn="ctr">
              <a:solidFill>
                <a:srgbClr val="FF9E08"/>
              </a:solidFill>
              <a:prstDash val="sysDash"/>
              <a:miter lim="800000"/>
            </a:ln>
            <a:effectLst/>
          </p:spPr>
        </p:cxnSp>
        <p:sp>
          <p:nvSpPr>
            <p:cNvPr id="78" name="Textfeld 60">
              <a:extLst>
                <a:ext uri="{FF2B5EF4-FFF2-40B4-BE49-F238E27FC236}">
                  <a16:creationId xmlns:a16="http://schemas.microsoft.com/office/drawing/2014/main" id="{4A97BF74-ADB5-4D4B-8FC6-3C33115E8ECA}"/>
                </a:ext>
              </a:extLst>
            </p:cNvPr>
            <p:cNvSpPr txBox="1">
              <a:spLocks noChangeArrowheads="1"/>
            </p:cNvSpPr>
            <p:nvPr/>
          </p:nvSpPr>
          <p:spPr bwMode="auto">
            <a:xfrm>
              <a:off x="5198552" y="3514918"/>
              <a:ext cx="261610" cy="276999"/>
            </a:xfrm>
            <a:prstGeom prst="rect">
              <a:avLst/>
            </a:prstGeom>
            <a:noFill/>
          </p:spPr>
          <p:txBody>
            <a:bodyPr wrap="square" lIns="0" tIns="0" rIns="0" bIns="0" rtlCol="0" anchor="ctr" anchorCtr="0">
              <a:noAutofit/>
            </a:bodyPr>
            <a:lstStyle>
              <a:defPPr>
                <a:defRPr lang="en-US"/>
              </a:defPPr>
              <a:lvl1pPr algn="ctr">
                <a:defRPr sz="1200">
                  <a:solidFill>
                    <a:schemeClr val="accent1"/>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altLang="en-US" sz="1600" b="0" i="0" u="none" strike="noStrike" kern="0" cap="none" spc="0" normalizeH="0" baseline="0" noProof="0" dirty="0">
                  <a:ln>
                    <a:noFill/>
                  </a:ln>
                  <a:solidFill>
                    <a:prstClr val="black"/>
                  </a:solidFill>
                  <a:effectLst/>
                  <a:uLnTx/>
                  <a:uFillTx/>
                  <a:latin typeface="Calibri"/>
                  <a:ea typeface="+mn-ea"/>
                  <a:cs typeface="+mn-cs"/>
                </a:rPr>
                <a:t>†</a:t>
              </a:r>
            </a:p>
          </p:txBody>
        </p:sp>
        <p:grpSp>
          <p:nvGrpSpPr>
            <p:cNvPr id="79" name="Gruppieren 5120">
              <a:extLst>
                <a:ext uri="{FF2B5EF4-FFF2-40B4-BE49-F238E27FC236}">
                  <a16:creationId xmlns:a16="http://schemas.microsoft.com/office/drawing/2014/main" id="{E3C22C79-2281-44E7-95F1-C38420E86DB4}"/>
                </a:ext>
              </a:extLst>
            </p:cNvPr>
            <p:cNvGrpSpPr>
              <a:grpSpLocks/>
            </p:cNvGrpSpPr>
            <p:nvPr/>
          </p:nvGrpSpPr>
          <p:grpSpPr bwMode="auto">
            <a:xfrm>
              <a:off x="6148640" y="2228610"/>
              <a:ext cx="109846" cy="241844"/>
              <a:chOff x="4105760" y="3157721"/>
              <a:chExt cx="71812" cy="185554"/>
            </a:xfrm>
            <a:solidFill>
              <a:srgbClr val="7F4D00"/>
            </a:solidFill>
          </p:grpSpPr>
          <p:cxnSp>
            <p:nvCxnSpPr>
              <p:cNvPr id="134" name="Gerade Verbindung 55">
                <a:extLst>
                  <a:ext uri="{FF2B5EF4-FFF2-40B4-BE49-F238E27FC236}">
                    <a16:creationId xmlns:a16="http://schemas.microsoft.com/office/drawing/2014/main" id="{455B71C0-1223-405D-93EA-F4FD0C08775B}"/>
                  </a:ext>
                </a:extLst>
              </p:cNvPr>
              <p:cNvCxnSpPr/>
              <p:nvPr/>
            </p:nvCxnSpPr>
            <p:spPr>
              <a:xfrm>
                <a:off x="4141661" y="3157384"/>
                <a:ext cx="0" cy="185860"/>
              </a:xfrm>
              <a:prstGeom prst="line">
                <a:avLst/>
              </a:prstGeom>
              <a:grpFill/>
              <a:ln w="6350" cap="flat" cmpd="sng" algn="ctr">
                <a:solidFill>
                  <a:sysClr val="windowText" lastClr="000000"/>
                </a:solidFill>
                <a:prstDash val="solid"/>
                <a:miter lim="800000"/>
              </a:ln>
              <a:effectLst/>
            </p:spPr>
          </p:cxnSp>
          <p:cxnSp>
            <p:nvCxnSpPr>
              <p:cNvPr id="135" name="Gerade Verbindung 62">
                <a:extLst>
                  <a:ext uri="{FF2B5EF4-FFF2-40B4-BE49-F238E27FC236}">
                    <a16:creationId xmlns:a16="http://schemas.microsoft.com/office/drawing/2014/main" id="{CCCCC697-DA32-4A9F-855E-D56586056E63}"/>
                  </a:ext>
                </a:extLst>
              </p:cNvPr>
              <p:cNvCxnSpPr/>
              <p:nvPr/>
            </p:nvCxnSpPr>
            <p:spPr>
              <a:xfrm>
                <a:off x="4105457" y="3157384"/>
                <a:ext cx="72409" cy="0"/>
              </a:xfrm>
              <a:prstGeom prst="line">
                <a:avLst/>
              </a:prstGeom>
              <a:grpFill/>
              <a:ln w="6350" cap="flat" cmpd="sng" algn="ctr">
                <a:solidFill>
                  <a:sysClr val="windowText" lastClr="000000"/>
                </a:solidFill>
                <a:prstDash val="solid"/>
                <a:miter lim="800000"/>
              </a:ln>
              <a:effectLst/>
            </p:spPr>
          </p:cxnSp>
          <p:cxnSp>
            <p:nvCxnSpPr>
              <p:cNvPr id="136" name="Gerade Verbindung 66">
                <a:extLst>
                  <a:ext uri="{FF2B5EF4-FFF2-40B4-BE49-F238E27FC236}">
                    <a16:creationId xmlns:a16="http://schemas.microsoft.com/office/drawing/2014/main" id="{B1E550AA-1080-4BE2-8BA0-655106B4B781}"/>
                  </a:ext>
                </a:extLst>
              </p:cNvPr>
              <p:cNvCxnSpPr/>
              <p:nvPr/>
            </p:nvCxnSpPr>
            <p:spPr>
              <a:xfrm>
                <a:off x="4105457" y="3340846"/>
                <a:ext cx="72409" cy="0"/>
              </a:xfrm>
              <a:prstGeom prst="line">
                <a:avLst/>
              </a:prstGeom>
              <a:grpFill/>
              <a:ln w="6350" cap="flat" cmpd="sng" algn="ctr">
                <a:solidFill>
                  <a:sysClr val="windowText" lastClr="000000"/>
                </a:solidFill>
                <a:prstDash val="solid"/>
                <a:miter lim="800000"/>
              </a:ln>
              <a:effectLst/>
            </p:spPr>
          </p:cxnSp>
        </p:grpSp>
        <p:grpSp>
          <p:nvGrpSpPr>
            <p:cNvPr id="80" name="Gruppieren 68">
              <a:extLst>
                <a:ext uri="{FF2B5EF4-FFF2-40B4-BE49-F238E27FC236}">
                  <a16:creationId xmlns:a16="http://schemas.microsoft.com/office/drawing/2014/main" id="{FC5C7FD8-29D4-4BEB-98A2-F7A2689483AD}"/>
                </a:ext>
              </a:extLst>
            </p:cNvPr>
            <p:cNvGrpSpPr>
              <a:grpSpLocks/>
            </p:cNvGrpSpPr>
            <p:nvPr/>
          </p:nvGrpSpPr>
          <p:grpSpPr bwMode="auto">
            <a:xfrm>
              <a:off x="6464223" y="2109196"/>
              <a:ext cx="109846" cy="355545"/>
              <a:chOff x="4105760" y="3157721"/>
              <a:chExt cx="71812" cy="185554"/>
            </a:xfrm>
          </p:grpSpPr>
          <p:cxnSp>
            <p:nvCxnSpPr>
              <p:cNvPr id="131" name="Gerade Verbindung 69">
                <a:extLst>
                  <a:ext uri="{FF2B5EF4-FFF2-40B4-BE49-F238E27FC236}">
                    <a16:creationId xmlns:a16="http://schemas.microsoft.com/office/drawing/2014/main" id="{E4B5202F-53FE-4585-8909-E3FA4481D742}"/>
                  </a:ext>
                </a:extLst>
              </p:cNvPr>
              <p:cNvCxnSpPr/>
              <p:nvPr/>
            </p:nvCxnSpPr>
            <p:spPr>
              <a:xfrm>
                <a:off x="4142393" y="3157825"/>
                <a:ext cx="0" cy="185148"/>
              </a:xfrm>
              <a:prstGeom prst="line">
                <a:avLst/>
              </a:prstGeom>
              <a:noFill/>
              <a:ln w="6350" cap="flat" cmpd="sng" algn="ctr">
                <a:solidFill>
                  <a:sysClr val="windowText" lastClr="000000"/>
                </a:solidFill>
                <a:prstDash val="solid"/>
                <a:miter lim="800000"/>
              </a:ln>
              <a:effectLst/>
            </p:spPr>
          </p:cxnSp>
          <p:cxnSp>
            <p:nvCxnSpPr>
              <p:cNvPr id="132" name="Gerade Verbindung 70">
                <a:extLst>
                  <a:ext uri="{FF2B5EF4-FFF2-40B4-BE49-F238E27FC236}">
                    <a16:creationId xmlns:a16="http://schemas.microsoft.com/office/drawing/2014/main" id="{DC3C206C-BDF6-4AED-93A4-ADD5CE475AA9}"/>
                  </a:ext>
                </a:extLst>
              </p:cNvPr>
              <p:cNvCxnSpPr/>
              <p:nvPr/>
            </p:nvCxnSpPr>
            <p:spPr>
              <a:xfrm>
                <a:off x="4106188" y="3157825"/>
                <a:ext cx="71277" cy="0"/>
              </a:xfrm>
              <a:prstGeom prst="line">
                <a:avLst/>
              </a:prstGeom>
              <a:noFill/>
              <a:ln w="6350" cap="flat" cmpd="sng" algn="ctr">
                <a:solidFill>
                  <a:sysClr val="windowText" lastClr="000000"/>
                </a:solidFill>
                <a:prstDash val="solid"/>
                <a:miter lim="800000"/>
              </a:ln>
              <a:effectLst/>
            </p:spPr>
          </p:cxnSp>
          <p:cxnSp>
            <p:nvCxnSpPr>
              <p:cNvPr id="133" name="Gerade Verbindung 71">
                <a:extLst>
                  <a:ext uri="{FF2B5EF4-FFF2-40B4-BE49-F238E27FC236}">
                    <a16:creationId xmlns:a16="http://schemas.microsoft.com/office/drawing/2014/main" id="{931A59B5-7B51-4C20-B354-6865AF4B0D09}"/>
                  </a:ext>
                </a:extLst>
              </p:cNvPr>
              <p:cNvCxnSpPr/>
              <p:nvPr/>
            </p:nvCxnSpPr>
            <p:spPr>
              <a:xfrm>
                <a:off x="4106188" y="3340526"/>
                <a:ext cx="71277" cy="0"/>
              </a:xfrm>
              <a:prstGeom prst="line">
                <a:avLst/>
              </a:prstGeom>
              <a:noFill/>
              <a:ln w="6350" cap="flat" cmpd="sng" algn="ctr">
                <a:solidFill>
                  <a:sysClr val="windowText" lastClr="000000"/>
                </a:solidFill>
                <a:prstDash val="solid"/>
                <a:miter lim="800000"/>
              </a:ln>
              <a:effectLst/>
            </p:spPr>
          </p:cxnSp>
        </p:grpSp>
        <p:grpSp>
          <p:nvGrpSpPr>
            <p:cNvPr id="81" name="Gruppieren 72">
              <a:extLst>
                <a:ext uri="{FF2B5EF4-FFF2-40B4-BE49-F238E27FC236}">
                  <a16:creationId xmlns:a16="http://schemas.microsoft.com/office/drawing/2014/main" id="{27ADFEA5-D60A-4EE5-A2A9-DE57F4F50F7B}"/>
                </a:ext>
              </a:extLst>
            </p:cNvPr>
            <p:cNvGrpSpPr>
              <a:grpSpLocks/>
            </p:cNvGrpSpPr>
            <p:nvPr/>
          </p:nvGrpSpPr>
          <p:grpSpPr bwMode="auto">
            <a:xfrm>
              <a:off x="9009282" y="2433204"/>
              <a:ext cx="109846" cy="241844"/>
              <a:chOff x="4105760" y="3157721"/>
              <a:chExt cx="71812" cy="185554"/>
            </a:xfrm>
          </p:grpSpPr>
          <p:cxnSp>
            <p:nvCxnSpPr>
              <p:cNvPr id="128" name="Gerade Verbindung 73">
                <a:extLst>
                  <a:ext uri="{FF2B5EF4-FFF2-40B4-BE49-F238E27FC236}">
                    <a16:creationId xmlns:a16="http://schemas.microsoft.com/office/drawing/2014/main" id="{A470F926-34C4-4AF4-931C-FA701C482231}"/>
                  </a:ext>
                </a:extLst>
              </p:cNvPr>
              <p:cNvCxnSpPr/>
              <p:nvPr/>
            </p:nvCxnSpPr>
            <p:spPr>
              <a:xfrm>
                <a:off x="4143963" y="3157492"/>
                <a:ext cx="0" cy="185859"/>
              </a:xfrm>
              <a:prstGeom prst="line">
                <a:avLst/>
              </a:prstGeom>
              <a:noFill/>
              <a:ln w="6350" cap="flat" cmpd="sng" algn="ctr">
                <a:solidFill>
                  <a:sysClr val="windowText" lastClr="000000"/>
                </a:solidFill>
                <a:prstDash val="solid"/>
                <a:miter lim="800000"/>
              </a:ln>
              <a:effectLst/>
            </p:spPr>
          </p:cxnSp>
          <p:cxnSp>
            <p:nvCxnSpPr>
              <p:cNvPr id="129" name="Gerade Verbindung 74">
                <a:extLst>
                  <a:ext uri="{FF2B5EF4-FFF2-40B4-BE49-F238E27FC236}">
                    <a16:creationId xmlns:a16="http://schemas.microsoft.com/office/drawing/2014/main" id="{2205D609-4EEC-4C52-A384-0F657D82CB17}"/>
                  </a:ext>
                </a:extLst>
              </p:cNvPr>
              <p:cNvCxnSpPr/>
              <p:nvPr/>
            </p:nvCxnSpPr>
            <p:spPr>
              <a:xfrm>
                <a:off x="4107759" y="3157492"/>
                <a:ext cx="70146" cy="0"/>
              </a:xfrm>
              <a:prstGeom prst="line">
                <a:avLst/>
              </a:prstGeom>
              <a:noFill/>
              <a:ln w="6350" cap="flat" cmpd="sng" algn="ctr">
                <a:solidFill>
                  <a:sysClr val="windowText" lastClr="000000"/>
                </a:solidFill>
                <a:prstDash val="solid"/>
                <a:miter lim="800000"/>
              </a:ln>
              <a:effectLst/>
            </p:spPr>
          </p:cxnSp>
          <p:cxnSp>
            <p:nvCxnSpPr>
              <p:cNvPr id="130" name="Gerade Verbindung 75">
                <a:extLst>
                  <a:ext uri="{FF2B5EF4-FFF2-40B4-BE49-F238E27FC236}">
                    <a16:creationId xmlns:a16="http://schemas.microsoft.com/office/drawing/2014/main" id="{4060FF5D-6F89-4970-8FEF-14A0C2030AA6}"/>
                  </a:ext>
                </a:extLst>
              </p:cNvPr>
              <p:cNvCxnSpPr/>
              <p:nvPr/>
            </p:nvCxnSpPr>
            <p:spPr>
              <a:xfrm>
                <a:off x="4107759" y="3340953"/>
                <a:ext cx="70146" cy="0"/>
              </a:xfrm>
              <a:prstGeom prst="line">
                <a:avLst/>
              </a:prstGeom>
              <a:noFill/>
              <a:ln w="6350" cap="flat" cmpd="sng" algn="ctr">
                <a:solidFill>
                  <a:sysClr val="windowText" lastClr="000000"/>
                </a:solidFill>
                <a:prstDash val="solid"/>
                <a:miter lim="800000"/>
              </a:ln>
              <a:effectLst/>
            </p:spPr>
          </p:cxnSp>
        </p:grpSp>
        <p:grpSp>
          <p:nvGrpSpPr>
            <p:cNvPr id="82" name="Gruppieren 76">
              <a:extLst>
                <a:ext uri="{FF2B5EF4-FFF2-40B4-BE49-F238E27FC236}">
                  <a16:creationId xmlns:a16="http://schemas.microsoft.com/office/drawing/2014/main" id="{5819C215-3B77-4221-B2F3-11DDCA3DB08F}"/>
                </a:ext>
              </a:extLst>
            </p:cNvPr>
            <p:cNvGrpSpPr>
              <a:grpSpLocks/>
            </p:cNvGrpSpPr>
            <p:nvPr/>
          </p:nvGrpSpPr>
          <p:grpSpPr bwMode="auto">
            <a:xfrm rot="16200000">
              <a:off x="6516199" y="2084906"/>
              <a:ext cx="93597" cy="417273"/>
              <a:chOff x="4105760" y="3157721"/>
              <a:chExt cx="71812" cy="185554"/>
            </a:xfrm>
          </p:grpSpPr>
          <p:cxnSp>
            <p:nvCxnSpPr>
              <p:cNvPr id="125" name="Gerade Verbindung 77">
                <a:extLst>
                  <a:ext uri="{FF2B5EF4-FFF2-40B4-BE49-F238E27FC236}">
                    <a16:creationId xmlns:a16="http://schemas.microsoft.com/office/drawing/2014/main" id="{4AFCDCBA-CAF2-491E-9C68-791F19527BCB}"/>
                  </a:ext>
                </a:extLst>
              </p:cNvPr>
              <p:cNvCxnSpPr/>
              <p:nvPr/>
            </p:nvCxnSpPr>
            <p:spPr>
              <a:xfrm>
                <a:off x="4141461" y="3157614"/>
                <a:ext cx="0" cy="185467"/>
              </a:xfrm>
              <a:prstGeom prst="line">
                <a:avLst/>
              </a:prstGeom>
              <a:noFill/>
              <a:ln w="6350" cap="flat" cmpd="sng" algn="ctr">
                <a:solidFill>
                  <a:sysClr val="windowText" lastClr="000000"/>
                </a:solidFill>
                <a:prstDash val="solid"/>
                <a:miter lim="800000"/>
              </a:ln>
              <a:effectLst/>
            </p:spPr>
          </p:cxnSp>
          <p:cxnSp>
            <p:nvCxnSpPr>
              <p:cNvPr id="126" name="Gerade Verbindung 78">
                <a:extLst>
                  <a:ext uri="{FF2B5EF4-FFF2-40B4-BE49-F238E27FC236}">
                    <a16:creationId xmlns:a16="http://schemas.microsoft.com/office/drawing/2014/main" id="{DD271A03-8255-43A8-98A6-C332E6ADBD30}"/>
                  </a:ext>
                </a:extLst>
              </p:cNvPr>
              <p:cNvCxnSpPr/>
              <p:nvPr/>
            </p:nvCxnSpPr>
            <p:spPr>
              <a:xfrm>
                <a:off x="4105487" y="3157613"/>
                <a:ext cx="71946" cy="0"/>
              </a:xfrm>
              <a:prstGeom prst="line">
                <a:avLst/>
              </a:prstGeom>
              <a:noFill/>
              <a:ln w="6350" cap="flat" cmpd="sng" algn="ctr">
                <a:solidFill>
                  <a:sysClr val="windowText" lastClr="000000"/>
                </a:solidFill>
                <a:prstDash val="solid"/>
                <a:miter lim="800000"/>
              </a:ln>
              <a:effectLst/>
            </p:spPr>
          </p:cxnSp>
          <p:cxnSp>
            <p:nvCxnSpPr>
              <p:cNvPr id="127" name="Gerade Verbindung 79">
                <a:extLst>
                  <a:ext uri="{FF2B5EF4-FFF2-40B4-BE49-F238E27FC236}">
                    <a16:creationId xmlns:a16="http://schemas.microsoft.com/office/drawing/2014/main" id="{FF8173AA-0A3C-4992-BDC2-A568787C3822}"/>
                  </a:ext>
                </a:extLst>
              </p:cNvPr>
              <p:cNvCxnSpPr/>
              <p:nvPr/>
            </p:nvCxnSpPr>
            <p:spPr>
              <a:xfrm>
                <a:off x="4105487" y="3340772"/>
                <a:ext cx="71946" cy="0"/>
              </a:xfrm>
              <a:prstGeom prst="line">
                <a:avLst/>
              </a:prstGeom>
              <a:noFill/>
              <a:ln w="6350" cap="flat" cmpd="sng" algn="ctr">
                <a:solidFill>
                  <a:sysClr val="windowText" lastClr="000000"/>
                </a:solidFill>
                <a:prstDash val="solid"/>
                <a:miter lim="800000"/>
              </a:ln>
              <a:effectLst/>
            </p:spPr>
          </p:cxnSp>
        </p:grpSp>
        <p:grpSp>
          <p:nvGrpSpPr>
            <p:cNvPr id="83" name="Gruppieren 80">
              <a:extLst>
                <a:ext uri="{FF2B5EF4-FFF2-40B4-BE49-F238E27FC236}">
                  <a16:creationId xmlns:a16="http://schemas.microsoft.com/office/drawing/2014/main" id="{E32A0C82-277A-44A9-9E2E-AE4371B938E3}"/>
                </a:ext>
              </a:extLst>
            </p:cNvPr>
            <p:cNvGrpSpPr>
              <a:grpSpLocks/>
            </p:cNvGrpSpPr>
            <p:nvPr/>
          </p:nvGrpSpPr>
          <p:grpSpPr bwMode="auto">
            <a:xfrm rot="16200000">
              <a:off x="9025665" y="2344737"/>
              <a:ext cx="93597" cy="417273"/>
              <a:chOff x="4105760" y="3157721"/>
              <a:chExt cx="71812" cy="185554"/>
            </a:xfrm>
          </p:grpSpPr>
          <p:cxnSp>
            <p:nvCxnSpPr>
              <p:cNvPr id="122" name="Gerade Verbindung 81">
                <a:extLst>
                  <a:ext uri="{FF2B5EF4-FFF2-40B4-BE49-F238E27FC236}">
                    <a16:creationId xmlns:a16="http://schemas.microsoft.com/office/drawing/2014/main" id="{558D9785-2400-422A-A752-C9126E21F12D}"/>
                  </a:ext>
                </a:extLst>
              </p:cNvPr>
              <p:cNvCxnSpPr/>
              <p:nvPr/>
            </p:nvCxnSpPr>
            <p:spPr>
              <a:xfrm>
                <a:off x="4141765" y="3159118"/>
                <a:ext cx="0" cy="185467"/>
              </a:xfrm>
              <a:prstGeom prst="line">
                <a:avLst/>
              </a:prstGeom>
              <a:noFill/>
              <a:ln w="6350" cap="flat" cmpd="sng" algn="ctr">
                <a:solidFill>
                  <a:sysClr val="windowText" lastClr="000000"/>
                </a:solidFill>
                <a:prstDash val="solid"/>
                <a:miter lim="800000"/>
              </a:ln>
              <a:effectLst/>
            </p:spPr>
          </p:cxnSp>
          <p:cxnSp>
            <p:nvCxnSpPr>
              <p:cNvPr id="123" name="Gerade Verbindung 82">
                <a:extLst>
                  <a:ext uri="{FF2B5EF4-FFF2-40B4-BE49-F238E27FC236}">
                    <a16:creationId xmlns:a16="http://schemas.microsoft.com/office/drawing/2014/main" id="{4F5D84D7-96C9-42EF-9DD7-B015C4CEAADF}"/>
                  </a:ext>
                </a:extLst>
              </p:cNvPr>
              <p:cNvCxnSpPr/>
              <p:nvPr/>
            </p:nvCxnSpPr>
            <p:spPr>
              <a:xfrm>
                <a:off x="4105792" y="3159118"/>
                <a:ext cx="71946" cy="0"/>
              </a:xfrm>
              <a:prstGeom prst="line">
                <a:avLst/>
              </a:prstGeom>
              <a:noFill/>
              <a:ln w="6350" cap="flat" cmpd="sng" algn="ctr">
                <a:solidFill>
                  <a:sysClr val="windowText" lastClr="000000"/>
                </a:solidFill>
                <a:prstDash val="solid"/>
                <a:miter lim="800000"/>
              </a:ln>
              <a:effectLst/>
            </p:spPr>
          </p:cxnSp>
          <p:cxnSp>
            <p:nvCxnSpPr>
              <p:cNvPr id="124" name="Gerade Verbindung 83">
                <a:extLst>
                  <a:ext uri="{FF2B5EF4-FFF2-40B4-BE49-F238E27FC236}">
                    <a16:creationId xmlns:a16="http://schemas.microsoft.com/office/drawing/2014/main" id="{9BC651B7-BDAB-4F47-8DFA-C6B27499EDD6}"/>
                  </a:ext>
                </a:extLst>
              </p:cNvPr>
              <p:cNvCxnSpPr/>
              <p:nvPr/>
            </p:nvCxnSpPr>
            <p:spPr>
              <a:xfrm>
                <a:off x="4105792" y="3342276"/>
                <a:ext cx="71946" cy="0"/>
              </a:xfrm>
              <a:prstGeom prst="line">
                <a:avLst/>
              </a:prstGeom>
              <a:noFill/>
              <a:ln w="6350" cap="flat" cmpd="sng" algn="ctr">
                <a:solidFill>
                  <a:sysClr val="windowText" lastClr="000000"/>
                </a:solidFill>
                <a:prstDash val="solid"/>
                <a:miter lim="800000"/>
              </a:ln>
              <a:effectLst/>
            </p:spPr>
          </p:cxnSp>
        </p:grpSp>
        <p:sp>
          <p:nvSpPr>
            <p:cNvPr id="84" name="Textfeld 5125">
              <a:extLst>
                <a:ext uri="{FF2B5EF4-FFF2-40B4-BE49-F238E27FC236}">
                  <a16:creationId xmlns:a16="http://schemas.microsoft.com/office/drawing/2014/main" id="{0C8CE8CA-8114-42CC-98D9-5C0CBD3BA8BD}"/>
                </a:ext>
              </a:extLst>
            </p:cNvPr>
            <p:cNvSpPr txBox="1">
              <a:spLocks noChangeArrowheads="1"/>
            </p:cNvSpPr>
            <p:nvPr/>
          </p:nvSpPr>
          <p:spPr bwMode="auto">
            <a:xfrm>
              <a:off x="2481052" y="4630010"/>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0</a:t>
              </a:r>
            </a:p>
          </p:txBody>
        </p:sp>
        <p:sp>
          <p:nvSpPr>
            <p:cNvPr id="85" name="Textfeld 91">
              <a:extLst>
                <a:ext uri="{FF2B5EF4-FFF2-40B4-BE49-F238E27FC236}">
                  <a16:creationId xmlns:a16="http://schemas.microsoft.com/office/drawing/2014/main" id="{5CB8D0E0-E6E3-414D-8432-B9403C4BA05B}"/>
                </a:ext>
              </a:extLst>
            </p:cNvPr>
            <p:cNvSpPr txBox="1">
              <a:spLocks noChangeArrowheads="1"/>
            </p:cNvSpPr>
            <p:nvPr/>
          </p:nvSpPr>
          <p:spPr bwMode="auto">
            <a:xfrm>
              <a:off x="2481052" y="4182959"/>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1</a:t>
              </a:r>
            </a:p>
          </p:txBody>
        </p:sp>
        <p:sp>
          <p:nvSpPr>
            <p:cNvPr id="86" name="Textfeld 92">
              <a:extLst>
                <a:ext uri="{FF2B5EF4-FFF2-40B4-BE49-F238E27FC236}">
                  <a16:creationId xmlns:a16="http://schemas.microsoft.com/office/drawing/2014/main" id="{D5B4BAA7-EA4C-4BF3-9E85-E5826F99F78C}"/>
                </a:ext>
              </a:extLst>
            </p:cNvPr>
            <p:cNvSpPr txBox="1">
              <a:spLocks noChangeArrowheads="1"/>
            </p:cNvSpPr>
            <p:nvPr/>
          </p:nvSpPr>
          <p:spPr bwMode="auto">
            <a:xfrm>
              <a:off x="2481052" y="3735908"/>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2</a:t>
              </a:r>
            </a:p>
          </p:txBody>
        </p:sp>
        <p:sp>
          <p:nvSpPr>
            <p:cNvPr id="87" name="Textfeld 93">
              <a:extLst>
                <a:ext uri="{FF2B5EF4-FFF2-40B4-BE49-F238E27FC236}">
                  <a16:creationId xmlns:a16="http://schemas.microsoft.com/office/drawing/2014/main" id="{A8FBEADB-E3D1-4416-A562-E24ACA8D13F7}"/>
                </a:ext>
              </a:extLst>
            </p:cNvPr>
            <p:cNvSpPr txBox="1">
              <a:spLocks noChangeArrowheads="1"/>
            </p:cNvSpPr>
            <p:nvPr/>
          </p:nvSpPr>
          <p:spPr bwMode="auto">
            <a:xfrm>
              <a:off x="2481052" y="3288857"/>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3</a:t>
              </a:r>
            </a:p>
          </p:txBody>
        </p:sp>
        <p:sp>
          <p:nvSpPr>
            <p:cNvPr id="88" name="Textfeld 94">
              <a:extLst>
                <a:ext uri="{FF2B5EF4-FFF2-40B4-BE49-F238E27FC236}">
                  <a16:creationId xmlns:a16="http://schemas.microsoft.com/office/drawing/2014/main" id="{43CD62BC-AE51-46BB-8E7C-320BEC16F6F4}"/>
                </a:ext>
              </a:extLst>
            </p:cNvPr>
            <p:cNvSpPr txBox="1">
              <a:spLocks noChangeArrowheads="1"/>
            </p:cNvSpPr>
            <p:nvPr/>
          </p:nvSpPr>
          <p:spPr bwMode="auto">
            <a:xfrm>
              <a:off x="2481052" y="2841806"/>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4</a:t>
              </a:r>
            </a:p>
          </p:txBody>
        </p:sp>
        <p:sp>
          <p:nvSpPr>
            <p:cNvPr id="89" name="Textfeld 95">
              <a:extLst>
                <a:ext uri="{FF2B5EF4-FFF2-40B4-BE49-F238E27FC236}">
                  <a16:creationId xmlns:a16="http://schemas.microsoft.com/office/drawing/2014/main" id="{F987E03A-A09E-4DBC-B39C-971CAED12B8C}"/>
                </a:ext>
              </a:extLst>
            </p:cNvPr>
            <p:cNvSpPr txBox="1">
              <a:spLocks noChangeArrowheads="1"/>
            </p:cNvSpPr>
            <p:nvPr/>
          </p:nvSpPr>
          <p:spPr bwMode="auto">
            <a:xfrm>
              <a:off x="2481052" y="2394755"/>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5</a:t>
              </a:r>
            </a:p>
          </p:txBody>
        </p:sp>
        <p:sp>
          <p:nvSpPr>
            <p:cNvPr id="90" name="Textfeld 96">
              <a:extLst>
                <a:ext uri="{FF2B5EF4-FFF2-40B4-BE49-F238E27FC236}">
                  <a16:creationId xmlns:a16="http://schemas.microsoft.com/office/drawing/2014/main" id="{EA678AFB-A3C6-4723-B451-0EE2990BF400}"/>
                </a:ext>
              </a:extLst>
            </p:cNvPr>
            <p:cNvSpPr txBox="1">
              <a:spLocks noChangeArrowheads="1"/>
            </p:cNvSpPr>
            <p:nvPr/>
          </p:nvSpPr>
          <p:spPr bwMode="auto">
            <a:xfrm>
              <a:off x="2481052" y="1947704"/>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6</a:t>
              </a:r>
            </a:p>
          </p:txBody>
        </p:sp>
        <p:sp>
          <p:nvSpPr>
            <p:cNvPr id="91" name="Textfeld 97">
              <a:extLst>
                <a:ext uri="{FF2B5EF4-FFF2-40B4-BE49-F238E27FC236}">
                  <a16:creationId xmlns:a16="http://schemas.microsoft.com/office/drawing/2014/main" id="{B9388B14-3163-4492-BC7C-2C4E67F6A9E9}"/>
                </a:ext>
              </a:extLst>
            </p:cNvPr>
            <p:cNvSpPr txBox="1">
              <a:spLocks noChangeArrowheads="1"/>
            </p:cNvSpPr>
            <p:nvPr/>
          </p:nvSpPr>
          <p:spPr bwMode="auto">
            <a:xfrm>
              <a:off x="2481052" y="1500653"/>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l"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7</a:t>
              </a:r>
            </a:p>
          </p:txBody>
        </p:sp>
        <p:sp>
          <p:nvSpPr>
            <p:cNvPr id="92" name="Textfeld 5127">
              <a:extLst>
                <a:ext uri="{FF2B5EF4-FFF2-40B4-BE49-F238E27FC236}">
                  <a16:creationId xmlns:a16="http://schemas.microsoft.com/office/drawing/2014/main" id="{C883A030-0796-40BA-B76B-D4BEA5D52C5D}"/>
                </a:ext>
              </a:extLst>
            </p:cNvPr>
            <p:cNvSpPr txBox="1">
              <a:spLocks noChangeArrowheads="1"/>
            </p:cNvSpPr>
            <p:nvPr/>
          </p:nvSpPr>
          <p:spPr bwMode="auto">
            <a:xfrm>
              <a:off x="2690486" y="4846621"/>
              <a:ext cx="2760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0</a:t>
              </a:r>
            </a:p>
          </p:txBody>
        </p:sp>
        <p:sp>
          <p:nvSpPr>
            <p:cNvPr id="93" name="Textfeld 100">
              <a:extLst>
                <a:ext uri="{FF2B5EF4-FFF2-40B4-BE49-F238E27FC236}">
                  <a16:creationId xmlns:a16="http://schemas.microsoft.com/office/drawing/2014/main" id="{B7B91C69-024D-4EFC-A8CF-07B3212AECED}"/>
                </a:ext>
              </a:extLst>
            </p:cNvPr>
            <p:cNvSpPr txBox="1">
              <a:spLocks noChangeArrowheads="1"/>
            </p:cNvSpPr>
            <p:nvPr/>
          </p:nvSpPr>
          <p:spPr bwMode="auto">
            <a:xfrm>
              <a:off x="3623702" y="484662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30</a:t>
              </a:r>
            </a:p>
          </p:txBody>
        </p:sp>
        <p:sp>
          <p:nvSpPr>
            <p:cNvPr id="94" name="Textfeld 101">
              <a:extLst>
                <a:ext uri="{FF2B5EF4-FFF2-40B4-BE49-F238E27FC236}">
                  <a16:creationId xmlns:a16="http://schemas.microsoft.com/office/drawing/2014/main" id="{5F953A9D-E340-43AC-9E68-21980BE7D1CD}"/>
                </a:ext>
              </a:extLst>
            </p:cNvPr>
            <p:cNvSpPr txBox="1">
              <a:spLocks noChangeArrowheads="1"/>
            </p:cNvSpPr>
            <p:nvPr/>
          </p:nvSpPr>
          <p:spPr bwMode="auto">
            <a:xfrm>
              <a:off x="4594298" y="484662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60</a:t>
              </a:r>
            </a:p>
          </p:txBody>
        </p:sp>
        <p:sp>
          <p:nvSpPr>
            <p:cNvPr id="95" name="Textfeld 102">
              <a:extLst>
                <a:ext uri="{FF2B5EF4-FFF2-40B4-BE49-F238E27FC236}">
                  <a16:creationId xmlns:a16="http://schemas.microsoft.com/office/drawing/2014/main" id="{60C032A7-D49F-4DD4-9616-441CF8F56077}"/>
                </a:ext>
              </a:extLst>
            </p:cNvPr>
            <p:cNvSpPr txBox="1">
              <a:spLocks noChangeArrowheads="1"/>
            </p:cNvSpPr>
            <p:nvPr/>
          </p:nvSpPr>
          <p:spPr bwMode="auto">
            <a:xfrm>
              <a:off x="5556586" y="4846621"/>
              <a:ext cx="3674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90</a:t>
              </a:r>
            </a:p>
          </p:txBody>
        </p:sp>
        <p:sp>
          <p:nvSpPr>
            <p:cNvPr id="96" name="Textfeld 103">
              <a:extLst>
                <a:ext uri="{FF2B5EF4-FFF2-40B4-BE49-F238E27FC236}">
                  <a16:creationId xmlns:a16="http://schemas.microsoft.com/office/drawing/2014/main" id="{F67CA658-30CC-4F62-873B-2AF09B453E3E}"/>
                </a:ext>
              </a:extLst>
            </p:cNvPr>
            <p:cNvSpPr txBox="1">
              <a:spLocks noChangeArrowheads="1"/>
            </p:cNvSpPr>
            <p:nvPr/>
          </p:nvSpPr>
          <p:spPr bwMode="auto">
            <a:xfrm>
              <a:off x="6448273" y="4846621"/>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120</a:t>
              </a:r>
            </a:p>
          </p:txBody>
        </p:sp>
        <p:sp>
          <p:nvSpPr>
            <p:cNvPr id="97" name="Textfeld 104">
              <a:extLst>
                <a:ext uri="{FF2B5EF4-FFF2-40B4-BE49-F238E27FC236}">
                  <a16:creationId xmlns:a16="http://schemas.microsoft.com/office/drawing/2014/main" id="{F8719F6A-F367-41B1-AA2F-88E28C441DA2}"/>
                </a:ext>
              </a:extLst>
            </p:cNvPr>
            <p:cNvSpPr txBox="1">
              <a:spLocks noChangeArrowheads="1"/>
            </p:cNvSpPr>
            <p:nvPr/>
          </p:nvSpPr>
          <p:spPr bwMode="auto">
            <a:xfrm>
              <a:off x="7385642" y="4846621"/>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150</a:t>
              </a:r>
            </a:p>
          </p:txBody>
        </p:sp>
        <p:sp>
          <p:nvSpPr>
            <p:cNvPr id="98" name="Textfeld 105">
              <a:extLst>
                <a:ext uri="{FF2B5EF4-FFF2-40B4-BE49-F238E27FC236}">
                  <a16:creationId xmlns:a16="http://schemas.microsoft.com/office/drawing/2014/main" id="{4ADE57FA-707D-49AE-A36A-B1FD1F6ABAF2}"/>
                </a:ext>
              </a:extLst>
            </p:cNvPr>
            <p:cNvSpPr txBox="1">
              <a:spLocks noChangeArrowheads="1"/>
            </p:cNvSpPr>
            <p:nvPr/>
          </p:nvSpPr>
          <p:spPr bwMode="auto">
            <a:xfrm>
              <a:off x="8323012" y="4846621"/>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180</a:t>
              </a:r>
            </a:p>
          </p:txBody>
        </p:sp>
        <p:sp>
          <p:nvSpPr>
            <p:cNvPr id="99" name="Textfeld 106">
              <a:extLst>
                <a:ext uri="{FF2B5EF4-FFF2-40B4-BE49-F238E27FC236}">
                  <a16:creationId xmlns:a16="http://schemas.microsoft.com/office/drawing/2014/main" id="{D0D15E75-E939-47D6-97DD-4CF85577CEC0}"/>
                </a:ext>
              </a:extLst>
            </p:cNvPr>
            <p:cNvSpPr txBox="1">
              <a:spLocks noChangeArrowheads="1"/>
            </p:cNvSpPr>
            <p:nvPr/>
          </p:nvSpPr>
          <p:spPr bwMode="auto">
            <a:xfrm>
              <a:off x="9260381" y="4846621"/>
              <a:ext cx="4587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9128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9128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9128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9128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9128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9128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12813" rtl="0" eaLnBrk="1" fontAlgn="auto" latinLnBrk="0" hangingPunct="1">
                <a:lnSpc>
                  <a:spcPct val="100000"/>
                </a:lnSpc>
                <a:spcBef>
                  <a:spcPts val="0"/>
                </a:spcBef>
                <a:spcAft>
                  <a:spcPts val="0"/>
                </a:spcAft>
                <a:buClrTx/>
                <a:buSzTx/>
                <a:buFontTx/>
                <a:buNone/>
                <a:tabLst/>
                <a:defRPr/>
              </a:pPr>
              <a:r>
                <a:rPr kumimoji="0" lang="en-GB" altLang="en-US" sz="1400" b="0" i="0" u="none" strike="noStrike" kern="0" cap="none" spc="0" normalizeH="0" baseline="0" noProof="0" dirty="0">
                  <a:ln>
                    <a:noFill/>
                  </a:ln>
                  <a:solidFill>
                    <a:prstClr val="black"/>
                  </a:solidFill>
                  <a:effectLst/>
                  <a:uLnTx/>
                  <a:uFillTx/>
                  <a:latin typeface="Calibri"/>
                  <a:ea typeface="MS PGothic" panose="020B0600070205080204" pitchFamily="34" charset="-128"/>
                  <a:cs typeface="+mn-cs"/>
                </a:rPr>
                <a:t>210</a:t>
              </a:r>
            </a:p>
          </p:txBody>
        </p:sp>
        <p:grpSp>
          <p:nvGrpSpPr>
            <p:cNvPr id="100" name="Group 99">
              <a:extLst>
                <a:ext uri="{FF2B5EF4-FFF2-40B4-BE49-F238E27FC236}">
                  <a16:creationId xmlns:a16="http://schemas.microsoft.com/office/drawing/2014/main" id="{77089043-7E6B-4075-ADAD-031336505574}"/>
                </a:ext>
              </a:extLst>
            </p:cNvPr>
            <p:cNvGrpSpPr/>
            <p:nvPr/>
          </p:nvGrpSpPr>
          <p:grpSpPr>
            <a:xfrm>
              <a:off x="2782132" y="2314128"/>
              <a:ext cx="3466837" cy="2316596"/>
              <a:chOff x="1359732" y="2192594"/>
              <a:chExt cx="3466837" cy="2316596"/>
            </a:xfrm>
          </p:grpSpPr>
          <p:sp>
            <p:nvSpPr>
              <p:cNvPr id="116" name="Rectangle 24">
                <a:extLst>
                  <a:ext uri="{FF2B5EF4-FFF2-40B4-BE49-F238E27FC236}">
                    <a16:creationId xmlns:a16="http://schemas.microsoft.com/office/drawing/2014/main" id="{36D3108C-F381-4400-94ED-AFD4617AD6A7}"/>
                  </a:ext>
                </a:extLst>
              </p:cNvPr>
              <p:cNvSpPr>
                <a:spLocks noChangeArrowheads="1"/>
              </p:cNvSpPr>
              <p:nvPr/>
            </p:nvSpPr>
            <p:spPr bwMode="auto">
              <a:xfrm>
                <a:off x="1359732" y="4416871"/>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7" name="Rectangle 24">
                <a:extLst>
                  <a:ext uri="{FF2B5EF4-FFF2-40B4-BE49-F238E27FC236}">
                    <a16:creationId xmlns:a16="http://schemas.microsoft.com/office/drawing/2014/main" id="{EE212316-80F2-4A9F-A935-3C2DC2E6349F}"/>
                  </a:ext>
                </a:extLst>
              </p:cNvPr>
              <p:cNvSpPr>
                <a:spLocks noChangeArrowheads="1"/>
              </p:cNvSpPr>
              <p:nvPr/>
            </p:nvSpPr>
            <p:spPr bwMode="auto">
              <a:xfrm>
                <a:off x="1846726" y="4209638"/>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8" name="Rectangle 24">
                <a:extLst>
                  <a:ext uri="{FF2B5EF4-FFF2-40B4-BE49-F238E27FC236}">
                    <a16:creationId xmlns:a16="http://schemas.microsoft.com/office/drawing/2014/main" id="{3D6D4E7D-096E-43FD-9546-0AC2D3A136A2}"/>
                  </a:ext>
                </a:extLst>
              </p:cNvPr>
              <p:cNvSpPr>
                <a:spLocks noChangeArrowheads="1"/>
              </p:cNvSpPr>
              <p:nvPr/>
            </p:nvSpPr>
            <p:spPr bwMode="auto">
              <a:xfrm>
                <a:off x="2326548" y="4059781"/>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9" name="Rectangle 24">
                <a:extLst>
                  <a:ext uri="{FF2B5EF4-FFF2-40B4-BE49-F238E27FC236}">
                    <a16:creationId xmlns:a16="http://schemas.microsoft.com/office/drawing/2014/main" id="{F8CD9E57-DCFD-48C3-885A-D4516D0C1123}"/>
                  </a:ext>
                </a:extLst>
              </p:cNvPr>
              <p:cNvSpPr>
                <a:spLocks noChangeArrowheads="1"/>
              </p:cNvSpPr>
              <p:nvPr/>
            </p:nvSpPr>
            <p:spPr bwMode="auto">
              <a:xfrm>
                <a:off x="2813542" y="3831032"/>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20" name="Rectangle 24">
                <a:extLst>
                  <a:ext uri="{FF2B5EF4-FFF2-40B4-BE49-F238E27FC236}">
                    <a16:creationId xmlns:a16="http://schemas.microsoft.com/office/drawing/2014/main" id="{7231C6FD-B158-4CFC-9A6D-AB4BC25082BA}"/>
                  </a:ext>
                </a:extLst>
              </p:cNvPr>
              <p:cNvSpPr>
                <a:spLocks noChangeArrowheads="1"/>
              </p:cNvSpPr>
              <p:nvPr/>
            </p:nvSpPr>
            <p:spPr bwMode="auto">
              <a:xfrm>
                <a:off x="3275106" y="3634935"/>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21" name="Rectangle 24">
                <a:extLst>
                  <a:ext uri="{FF2B5EF4-FFF2-40B4-BE49-F238E27FC236}">
                    <a16:creationId xmlns:a16="http://schemas.microsoft.com/office/drawing/2014/main" id="{9626E02C-864B-43D4-B342-32712C5CA2A9}"/>
                  </a:ext>
                </a:extLst>
              </p:cNvPr>
              <p:cNvSpPr>
                <a:spLocks noChangeArrowheads="1"/>
              </p:cNvSpPr>
              <p:nvPr/>
            </p:nvSpPr>
            <p:spPr bwMode="auto">
              <a:xfrm>
                <a:off x="4734250" y="2192594"/>
                <a:ext cx="92319" cy="92319"/>
              </a:xfrm>
              <a:prstGeom prst="ellipse">
                <a:avLst/>
              </a:prstGeom>
              <a:solidFill>
                <a:srgbClr val="FF9E08"/>
              </a:solidFill>
              <a:ln w="9525">
                <a:solidFill>
                  <a:srgbClr val="FF9E08"/>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grpSp>
        <p:sp>
          <p:nvSpPr>
            <p:cNvPr id="101" name="Rectangle 24">
              <a:extLst>
                <a:ext uri="{FF2B5EF4-FFF2-40B4-BE49-F238E27FC236}">
                  <a16:creationId xmlns:a16="http://schemas.microsoft.com/office/drawing/2014/main" id="{36F3781D-A755-4593-B968-57F73BC7A680}"/>
                </a:ext>
              </a:extLst>
            </p:cNvPr>
            <p:cNvSpPr>
              <a:spLocks noChangeArrowheads="1"/>
            </p:cNvSpPr>
            <p:nvPr/>
          </p:nvSpPr>
          <p:spPr bwMode="auto">
            <a:xfrm>
              <a:off x="2782132" y="4606719"/>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2" name="Rectangle 24">
              <a:extLst>
                <a:ext uri="{FF2B5EF4-FFF2-40B4-BE49-F238E27FC236}">
                  <a16:creationId xmlns:a16="http://schemas.microsoft.com/office/drawing/2014/main" id="{E8ED1354-E966-415F-B24F-A4E45584463E}"/>
                </a:ext>
              </a:extLst>
            </p:cNvPr>
            <p:cNvSpPr>
              <a:spLocks noChangeArrowheads="1"/>
            </p:cNvSpPr>
            <p:nvPr/>
          </p:nvSpPr>
          <p:spPr bwMode="auto">
            <a:xfrm>
              <a:off x="3269126" y="4449690"/>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3" name="Rectangle 24">
              <a:extLst>
                <a:ext uri="{FF2B5EF4-FFF2-40B4-BE49-F238E27FC236}">
                  <a16:creationId xmlns:a16="http://schemas.microsoft.com/office/drawing/2014/main" id="{7C2E559A-C4D8-4FE5-B1BC-733F2C8E8237}"/>
                </a:ext>
              </a:extLst>
            </p:cNvPr>
            <p:cNvSpPr>
              <a:spLocks noChangeArrowheads="1"/>
            </p:cNvSpPr>
            <p:nvPr/>
          </p:nvSpPr>
          <p:spPr bwMode="auto">
            <a:xfrm>
              <a:off x="3748948" y="4285489"/>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4" name="Rectangle 24">
              <a:extLst>
                <a:ext uri="{FF2B5EF4-FFF2-40B4-BE49-F238E27FC236}">
                  <a16:creationId xmlns:a16="http://schemas.microsoft.com/office/drawing/2014/main" id="{37541291-9CF4-4801-A770-5941759B4A1C}"/>
                </a:ext>
              </a:extLst>
            </p:cNvPr>
            <p:cNvSpPr>
              <a:spLocks noChangeArrowheads="1"/>
            </p:cNvSpPr>
            <p:nvPr/>
          </p:nvSpPr>
          <p:spPr bwMode="auto">
            <a:xfrm>
              <a:off x="4235942" y="4071084"/>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5" name="Rectangle 24">
              <a:extLst>
                <a:ext uri="{FF2B5EF4-FFF2-40B4-BE49-F238E27FC236}">
                  <a16:creationId xmlns:a16="http://schemas.microsoft.com/office/drawing/2014/main" id="{FDA6C08F-62B3-4744-828F-D9974F28A7D2}"/>
                </a:ext>
              </a:extLst>
            </p:cNvPr>
            <p:cNvSpPr>
              <a:spLocks noChangeArrowheads="1"/>
            </p:cNvSpPr>
            <p:nvPr/>
          </p:nvSpPr>
          <p:spPr bwMode="auto">
            <a:xfrm>
              <a:off x="4697506" y="3943121"/>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6" name="Rectangle 24">
              <a:extLst>
                <a:ext uri="{FF2B5EF4-FFF2-40B4-BE49-F238E27FC236}">
                  <a16:creationId xmlns:a16="http://schemas.microsoft.com/office/drawing/2014/main" id="{067908D5-5BC7-4D74-ABFB-F867EA936945}"/>
                </a:ext>
              </a:extLst>
            </p:cNvPr>
            <p:cNvSpPr>
              <a:spLocks noChangeArrowheads="1"/>
            </p:cNvSpPr>
            <p:nvPr/>
          </p:nvSpPr>
          <p:spPr bwMode="auto">
            <a:xfrm>
              <a:off x="5171224" y="3602070"/>
              <a:ext cx="92319" cy="92319"/>
            </a:xfrm>
            <a:prstGeom prst="ellipse">
              <a:avLst/>
            </a:prstGeom>
            <a:solidFill>
              <a:srgbClr val="FFC72B"/>
            </a:solidFill>
            <a:ln w="9525">
              <a:solidFill>
                <a:srgbClr val="FFC72B"/>
              </a:solidFill>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7" name="Rectangle 24">
              <a:extLst>
                <a:ext uri="{FF2B5EF4-FFF2-40B4-BE49-F238E27FC236}">
                  <a16:creationId xmlns:a16="http://schemas.microsoft.com/office/drawing/2014/main" id="{47B8ACAC-8273-443E-8BF3-3B4FDC2ECC01}"/>
                </a:ext>
              </a:extLst>
            </p:cNvPr>
            <p:cNvSpPr>
              <a:spLocks noChangeArrowheads="1"/>
            </p:cNvSpPr>
            <p:nvPr/>
          </p:nvSpPr>
          <p:spPr bwMode="auto">
            <a:xfrm>
              <a:off x="6473802" y="2249941"/>
              <a:ext cx="92319" cy="92319"/>
            </a:xfrm>
            <a:prstGeom prst="ellipse">
              <a:avLst/>
            </a:prstGeom>
            <a:solidFill>
              <a:srgbClr val="FF9E0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8" name="Rectangle 24">
              <a:extLst>
                <a:ext uri="{FF2B5EF4-FFF2-40B4-BE49-F238E27FC236}">
                  <a16:creationId xmlns:a16="http://schemas.microsoft.com/office/drawing/2014/main" id="{A80A4F82-B3DE-445A-8115-CCA62E85011A}"/>
                </a:ext>
              </a:extLst>
            </p:cNvPr>
            <p:cNvSpPr>
              <a:spLocks noChangeArrowheads="1"/>
            </p:cNvSpPr>
            <p:nvPr/>
          </p:nvSpPr>
          <p:spPr bwMode="auto">
            <a:xfrm>
              <a:off x="2782132" y="4735338"/>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09" name="Rectangle 24">
              <a:extLst>
                <a:ext uri="{FF2B5EF4-FFF2-40B4-BE49-F238E27FC236}">
                  <a16:creationId xmlns:a16="http://schemas.microsoft.com/office/drawing/2014/main" id="{41B41FA7-64CE-4FF6-96F6-47CC5079358A}"/>
                </a:ext>
              </a:extLst>
            </p:cNvPr>
            <p:cNvSpPr>
              <a:spLocks noChangeArrowheads="1"/>
            </p:cNvSpPr>
            <p:nvPr/>
          </p:nvSpPr>
          <p:spPr bwMode="auto">
            <a:xfrm>
              <a:off x="3269126" y="4700232"/>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0" name="Rectangle 24">
              <a:extLst>
                <a:ext uri="{FF2B5EF4-FFF2-40B4-BE49-F238E27FC236}">
                  <a16:creationId xmlns:a16="http://schemas.microsoft.com/office/drawing/2014/main" id="{7EBC32D4-21B0-44F6-8C4D-E506BCDC837A}"/>
                </a:ext>
              </a:extLst>
            </p:cNvPr>
            <p:cNvSpPr>
              <a:spLocks noChangeArrowheads="1"/>
            </p:cNvSpPr>
            <p:nvPr/>
          </p:nvSpPr>
          <p:spPr bwMode="auto">
            <a:xfrm>
              <a:off x="3748948" y="4661540"/>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1" name="Rectangle 24">
              <a:extLst>
                <a:ext uri="{FF2B5EF4-FFF2-40B4-BE49-F238E27FC236}">
                  <a16:creationId xmlns:a16="http://schemas.microsoft.com/office/drawing/2014/main" id="{31F26F3B-4755-4A63-8EC3-46FD9487CAB9}"/>
                </a:ext>
              </a:extLst>
            </p:cNvPr>
            <p:cNvSpPr>
              <a:spLocks noChangeArrowheads="1"/>
            </p:cNvSpPr>
            <p:nvPr/>
          </p:nvSpPr>
          <p:spPr bwMode="auto">
            <a:xfrm>
              <a:off x="4235942" y="4612091"/>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2" name="Rectangle 24">
              <a:extLst>
                <a:ext uri="{FF2B5EF4-FFF2-40B4-BE49-F238E27FC236}">
                  <a16:creationId xmlns:a16="http://schemas.microsoft.com/office/drawing/2014/main" id="{9C8B643B-4ADD-4D7D-9A7F-256A10C9EFE4}"/>
                </a:ext>
              </a:extLst>
            </p:cNvPr>
            <p:cNvSpPr>
              <a:spLocks noChangeArrowheads="1"/>
            </p:cNvSpPr>
            <p:nvPr/>
          </p:nvSpPr>
          <p:spPr bwMode="auto">
            <a:xfrm>
              <a:off x="4697506" y="4548676"/>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3" name="Rectangle 24">
              <a:extLst>
                <a:ext uri="{FF2B5EF4-FFF2-40B4-BE49-F238E27FC236}">
                  <a16:creationId xmlns:a16="http://schemas.microsoft.com/office/drawing/2014/main" id="{FCF5B4BF-A844-46A1-A342-FD7E299958D8}"/>
                </a:ext>
              </a:extLst>
            </p:cNvPr>
            <p:cNvSpPr>
              <a:spLocks noChangeArrowheads="1"/>
            </p:cNvSpPr>
            <p:nvPr/>
          </p:nvSpPr>
          <p:spPr bwMode="auto">
            <a:xfrm>
              <a:off x="5171224" y="4440709"/>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4" name="Rectangle 24">
              <a:extLst>
                <a:ext uri="{FF2B5EF4-FFF2-40B4-BE49-F238E27FC236}">
                  <a16:creationId xmlns:a16="http://schemas.microsoft.com/office/drawing/2014/main" id="{463238EA-7871-417C-BB01-B09B828A2058}"/>
                </a:ext>
              </a:extLst>
            </p:cNvPr>
            <p:cNvSpPr>
              <a:spLocks noChangeArrowheads="1"/>
            </p:cNvSpPr>
            <p:nvPr/>
          </p:nvSpPr>
          <p:spPr bwMode="auto">
            <a:xfrm>
              <a:off x="9020558" y="2520267"/>
              <a:ext cx="92319" cy="92319"/>
            </a:xfrm>
            <a:prstGeom prst="ellipse">
              <a:avLst/>
            </a:prstGeom>
            <a:solidFill>
              <a:srgbClr val="4472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100" b="0" i="0" u="none" strike="noStrike" kern="0" cap="none" spc="0" normalizeH="0" baseline="0" noProof="0" dirty="0">
                <a:ln>
                  <a:noFill/>
                </a:ln>
                <a:solidFill>
                  <a:prstClr val="black"/>
                </a:solidFill>
                <a:effectLst/>
                <a:uLnTx/>
                <a:uFillTx/>
                <a:latin typeface="Calibri"/>
                <a:ea typeface="+mn-ea"/>
                <a:cs typeface="+mn-cs"/>
              </a:endParaRPr>
            </a:p>
          </p:txBody>
        </p:sp>
        <p:sp>
          <p:nvSpPr>
            <p:cNvPr id="115" name="TextBox 114">
              <a:extLst>
                <a:ext uri="{FF2B5EF4-FFF2-40B4-BE49-F238E27FC236}">
                  <a16:creationId xmlns:a16="http://schemas.microsoft.com/office/drawing/2014/main" id="{8780E201-47BA-477C-8CCB-029C9C6D754D}"/>
                </a:ext>
              </a:extLst>
            </p:cNvPr>
            <p:cNvSpPr txBox="1"/>
            <p:nvPr/>
          </p:nvSpPr>
          <p:spPr>
            <a:xfrm rot="16200000">
              <a:off x="596588" y="3039588"/>
              <a:ext cx="3511685" cy="379379"/>
            </a:xfrm>
            <a:prstGeom prst="rect">
              <a:avLst/>
            </a:prstGeom>
            <a:noFill/>
          </p:spPr>
          <p:txBody>
            <a:bodyPr wrap="non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prstClr val="black"/>
                  </a:solidFill>
                  <a:effectLst/>
                  <a:uLnTx/>
                  <a:uFillTx/>
                  <a:latin typeface="+mj-lt"/>
                  <a:ea typeface="+mn-ea"/>
                  <a:cs typeface="+mn-cs"/>
                </a:rPr>
                <a:t>Điểm</a:t>
              </a:r>
              <a:r>
                <a:rPr kumimoji="0" lang="en-GB" sz="1400" b="1" i="0" u="none" strike="noStrike" kern="0" cap="none" spc="0" normalizeH="0" baseline="0" noProof="0" dirty="0">
                  <a:ln>
                    <a:noFill/>
                  </a:ln>
                  <a:solidFill>
                    <a:prstClr val="black"/>
                  </a:solidFill>
                  <a:effectLst/>
                  <a:uLnTx/>
                  <a:uFillTx/>
                  <a:latin typeface="+mj-lt"/>
                  <a:ea typeface="+mn-ea"/>
                  <a:cs typeface="+mn-cs"/>
                </a:rPr>
                <a:t> </a:t>
              </a:r>
              <a:r>
                <a:rPr kumimoji="0" lang="en-GB" sz="1400" b="1" i="0" u="none" strike="noStrike" kern="0" cap="none" spc="0" normalizeH="0" baseline="0" noProof="0" dirty="0" err="1">
                  <a:ln>
                    <a:noFill/>
                  </a:ln>
                  <a:solidFill>
                    <a:prstClr val="black"/>
                  </a:solidFill>
                  <a:effectLst/>
                  <a:uLnTx/>
                  <a:uFillTx/>
                  <a:latin typeface="+mj-lt"/>
                  <a:ea typeface="+mn-ea"/>
                  <a:cs typeface="+mn-cs"/>
                </a:rPr>
                <a:t>khó</a:t>
              </a:r>
              <a:r>
                <a:rPr kumimoji="0" lang="en-GB" sz="1400" b="1" i="0" u="none" strike="noStrike" kern="0" cap="none" spc="0" normalizeH="0" baseline="0" noProof="0" dirty="0">
                  <a:ln>
                    <a:noFill/>
                  </a:ln>
                  <a:solidFill>
                    <a:prstClr val="black"/>
                  </a:solidFill>
                  <a:effectLst/>
                  <a:uLnTx/>
                  <a:uFillTx/>
                  <a:latin typeface="+mj-lt"/>
                  <a:ea typeface="+mn-ea"/>
                  <a:cs typeface="+mn-cs"/>
                </a:rPr>
                <a:t> </a:t>
              </a:r>
              <a:r>
                <a:rPr kumimoji="0" lang="en-GB" sz="1400" b="1" i="0" u="none" strike="noStrike" kern="0" cap="none" spc="0" normalizeH="0" baseline="0" noProof="0" dirty="0" err="1">
                  <a:ln>
                    <a:noFill/>
                  </a:ln>
                  <a:solidFill>
                    <a:prstClr val="black"/>
                  </a:solidFill>
                  <a:effectLst/>
                  <a:uLnTx/>
                  <a:uFillTx/>
                  <a:latin typeface="+mj-lt"/>
                  <a:ea typeface="+mn-ea"/>
                  <a:cs typeface="+mn-cs"/>
                </a:rPr>
                <a:t>thở</a:t>
              </a:r>
              <a:r>
                <a:rPr kumimoji="0" lang="en-GB" sz="1400" b="1" i="0" u="none" strike="noStrike" kern="0" cap="none" spc="0" normalizeH="0" baseline="0" noProof="0" dirty="0">
                  <a:ln>
                    <a:noFill/>
                  </a:ln>
                  <a:solidFill>
                    <a:prstClr val="black"/>
                  </a:solidFill>
                  <a:effectLst/>
                  <a:uLnTx/>
                  <a:uFillTx/>
                  <a:latin typeface="+mj-lt"/>
                  <a:ea typeface="+mn-ea"/>
                  <a:cs typeface="+mn-cs"/>
                </a:rPr>
                <a:t>  Borg </a:t>
              </a:r>
            </a:p>
          </p:txBody>
        </p:sp>
      </p:grpSp>
      <p:sp>
        <p:nvSpPr>
          <p:cNvPr id="143" name="Rectangle 142">
            <a:extLst>
              <a:ext uri="{FF2B5EF4-FFF2-40B4-BE49-F238E27FC236}">
                <a16:creationId xmlns:a16="http://schemas.microsoft.com/office/drawing/2014/main" id="{21BE99B5-54EC-405B-962F-CE5A9DBA26AC}"/>
              </a:ext>
            </a:extLst>
          </p:cNvPr>
          <p:cNvSpPr/>
          <p:nvPr/>
        </p:nvSpPr>
        <p:spPr>
          <a:xfrm>
            <a:off x="1483306" y="2968781"/>
            <a:ext cx="8707900" cy="33855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Biểu</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đồ</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Cường</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độ</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khó</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thở</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theo</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công</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suất</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vận</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động</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trong</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thử</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nghiệm</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đi</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bộ</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gắng</a:t>
            </a:r>
            <a:r>
              <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rPr>
              <a:t> </a:t>
            </a:r>
            <a:r>
              <a:rPr kumimoji="0" lang="en-GB" sz="1600" b="1" i="0" u="none" strike="noStrike" kern="1200" cap="none" spc="0" normalizeH="0" baseline="0" noProof="0" dirty="0" err="1">
                <a:ln>
                  <a:noFill/>
                </a:ln>
                <a:solidFill>
                  <a:srgbClr val="44546A"/>
                </a:solidFill>
                <a:effectLst/>
                <a:uLnTx/>
                <a:uFillTx/>
                <a:latin typeface="Arial"/>
                <a:ea typeface="+mn-ea"/>
                <a:cs typeface="Arial" panose="020B0604020202020204" pitchFamily="34" charset="0"/>
              </a:rPr>
              <a:t>sức</a:t>
            </a:r>
            <a:endParaRPr kumimoji="0" lang="en-GB" sz="1600" b="1" i="0" u="none" strike="noStrike" kern="1200" cap="none" spc="0" normalizeH="0" baseline="0" noProof="0" dirty="0">
              <a:ln>
                <a:noFill/>
              </a:ln>
              <a:solidFill>
                <a:srgbClr val="44546A"/>
              </a:solidFill>
              <a:effectLst/>
              <a:uLnTx/>
              <a:uFillTx/>
              <a:latin typeface="Arial"/>
              <a:ea typeface="+mn-ea"/>
              <a:cs typeface="Arial" panose="020B0604020202020204" pitchFamily="34" charset="0"/>
            </a:endParaRPr>
          </a:p>
        </p:txBody>
      </p:sp>
      <p:sp>
        <p:nvSpPr>
          <p:cNvPr id="144" name="TextBox 143">
            <a:extLst>
              <a:ext uri="{FF2B5EF4-FFF2-40B4-BE49-F238E27FC236}">
                <a16:creationId xmlns:a16="http://schemas.microsoft.com/office/drawing/2014/main" id="{283CC439-C384-43BD-A1AF-3AEBFD824BC3}"/>
              </a:ext>
            </a:extLst>
          </p:cNvPr>
          <p:cNvSpPr txBox="1"/>
          <p:nvPr/>
        </p:nvSpPr>
        <p:spPr>
          <a:xfrm>
            <a:off x="2360606" y="163013"/>
            <a:ext cx="7709701"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2060"/>
                </a:solidFill>
                <a:effectLst/>
                <a:uLnTx/>
                <a:uFillTx/>
                <a:latin typeface="Arial"/>
                <a:ea typeface="+mn-ea"/>
                <a:cs typeface="Arial"/>
              </a:rPr>
              <a:t>Khó</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thở</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làm</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giảm</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khả</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năng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gắng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sức</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ngay</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từ</a:t>
            </a:r>
            <a:r>
              <a:rPr kumimoji="0" lang="en-US" sz="3200" b="1" i="0" u="none" strike="noStrike" kern="1200" cap="none" spc="0" normalizeH="0" baseline="0" noProof="0" dirty="0">
                <a:ln>
                  <a:noFill/>
                </a:ln>
                <a:solidFill>
                  <a:srgbClr val="002060"/>
                </a:solidFill>
                <a:effectLst/>
                <a:uLnTx/>
                <a:uFillTx/>
                <a:latin typeface="Arial"/>
                <a:ea typeface="+mn-ea"/>
                <a:cs typeface="Arial"/>
              </a:rPr>
              <a:t> COPD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mức</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độ</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nhẹ</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sp>
        <p:nvSpPr>
          <p:cNvPr id="145" name="TextBox 144">
            <a:extLst>
              <a:ext uri="{FF2B5EF4-FFF2-40B4-BE49-F238E27FC236}">
                <a16:creationId xmlns:a16="http://schemas.microsoft.com/office/drawing/2014/main" id="{CDA682E2-33DB-4F68-B07D-01324A0B074F}"/>
              </a:ext>
            </a:extLst>
          </p:cNvPr>
          <p:cNvSpPr txBox="1"/>
          <p:nvPr/>
        </p:nvSpPr>
        <p:spPr>
          <a:xfrm>
            <a:off x="9446109" y="6563787"/>
            <a:ext cx="260477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O’Donnell DE, et al. </a:t>
            </a:r>
            <a:r>
              <a:rPr kumimoji="0" lang="en-GB" sz="1000" b="0" i="0" u="none" strike="noStrike" kern="1200" cap="none" spc="0" normalizeH="0" baseline="0" noProof="0" dirty="0" err="1">
                <a:ln>
                  <a:noFill/>
                </a:ln>
                <a:solidFill>
                  <a:schemeClr val="bg1">
                    <a:lumMod val="65000"/>
                  </a:schemeClr>
                </a:solidFill>
                <a:effectLst/>
                <a:uLnTx/>
                <a:uFillTx/>
                <a:latin typeface="Calibri" panose="020F0502020204030204"/>
                <a:ea typeface="+mn-ea"/>
                <a:cs typeface="+mn-cs"/>
              </a:rPr>
              <a:t>PLoS</a:t>
            </a:r>
            <a:r>
              <a:rPr kumimoji="0" lang="en-GB"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 One 2014;9:e96574.</a:t>
            </a:r>
            <a:endParaRPr kumimoji="0" lang="en-US"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endParaRPr>
          </a:p>
        </p:txBody>
      </p:sp>
      <p:sp>
        <p:nvSpPr>
          <p:cNvPr id="146" name="TextBox 145">
            <a:extLst>
              <a:ext uri="{FF2B5EF4-FFF2-40B4-BE49-F238E27FC236}">
                <a16:creationId xmlns:a16="http://schemas.microsoft.com/office/drawing/2014/main" id="{DF4CF54C-27F6-48DC-B23D-D33F1AE23358}"/>
              </a:ext>
            </a:extLst>
          </p:cNvPr>
          <p:cNvSpPr txBox="1"/>
          <p:nvPr/>
        </p:nvSpPr>
        <p:spPr>
          <a:xfrm>
            <a:off x="1348932" y="1304865"/>
            <a:ext cx="9858376" cy="14773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So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sánh</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104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bệnh</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nhân</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COPD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và</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104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người</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khỏe</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mạnh</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khi</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tham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gia</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thử</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nghiệm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đi</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bộ</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gắng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sức</a:t>
            </a:r>
            <a:r>
              <a:rPr kumimoji="0" lang="en-GB" sz="18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a:t>
            </a:r>
          </a:p>
          <a:p>
            <a:pPr marL="285750" marR="0" lvl="0" indent="-28575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GB"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sym typeface="Gill Sans" charset="0"/>
              </a:rPr>
              <a:t>Kết</a:t>
            </a:r>
            <a:r>
              <a:rPr kumimoji="0" lang="en-GB"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sym typeface="Gill Sans" charset="0"/>
              </a:rPr>
              <a:t> </a:t>
            </a:r>
            <a:r>
              <a:rPr kumimoji="0" lang="en-GB"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sym typeface="Gill Sans" charset="0"/>
              </a:rPr>
              <a:t>quả</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Trong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quá</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trình</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gắng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sức</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điểm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khó</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thở</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của</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bệnh</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nhân</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GOLD 1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và</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GOLD 2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tăng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cao</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hơn</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so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với</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nhóm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chứng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làm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giảm</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công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suất</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vận</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r>
              <a:rPr kumimoji="0" lang="en-GB" sz="2000" b="0"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sym typeface="Gill Sans" charset="0"/>
              </a:rPr>
              <a:t>động</a:t>
            </a:r>
            <a:r>
              <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sym typeface="Gill Sans" charset="0"/>
              </a:rPr>
              <a:t>. </a:t>
            </a:r>
            <a:endParaRPr kumimoji="0" lang="en-GB" sz="20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endParaRPr>
          </a:p>
        </p:txBody>
      </p:sp>
      <p:sp>
        <p:nvSpPr>
          <p:cNvPr id="147" name="TextBox 146">
            <a:extLst>
              <a:ext uri="{FF2B5EF4-FFF2-40B4-BE49-F238E27FC236}">
                <a16:creationId xmlns:a16="http://schemas.microsoft.com/office/drawing/2014/main" id="{40DB9323-6292-4A88-BF60-3F4818E610E1}"/>
              </a:ext>
            </a:extLst>
          </p:cNvPr>
          <p:cNvSpPr txBox="1"/>
          <p:nvPr/>
        </p:nvSpPr>
        <p:spPr>
          <a:xfrm>
            <a:off x="8998246" y="4479421"/>
            <a:ext cx="2216344" cy="1077218"/>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*p&lt;0.05 GOLD 1 </a:t>
            </a:r>
            <a:r>
              <a:rPr kumimoji="0" lang="en-GB" sz="1600" b="0" i="0" u="none" strike="noStrike" kern="1200" cap="none" spc="0" normalizeH="0" baseline="0" noProof="0" dirty="0" err="1">
                <a:ln>
                  <a:noFill/>
                </a:ln>
                <a:solidFill>
                  <a:prstClr val="black"/>
                </a:solidFill>
                <a:effectLst/>
                <a:uLnTx/>
                <a:uFillTx/>
                <a:latin typeface="+mj-lt"/>
                <a:ea typeface="+mn-ea"/>
                <a:cs typeface="+mn-cs"/>
                <a:sym typeface="Gill Sans" charset="0"/>
              </a:rPr>
              <a:t>và</a:t>
            </a: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 2 vs. </a:t>
            </a:r>
            <a:r>
              <a:rPr kumimoji="0" lang="en-GB" sz="1600" b="0" i="0" u="none" strike="noStrike" kern="1200" cap="none" spc="0" normalizeH="0" baseline="0" noProof="0" dirty="0" err="1">
                <a:ln>
                  <a:noFill/>
                </a:ln>
                <a:solidFill>
                  <a:prstClr val="black"/>
                </a:solidFill>
                <a:effectLst/>
                <a:uLnTx/>
                <a:uFillTx/>
                <a:latin typeface="+mj-lt"/>
                <a:ea typeface="+mn-ea"/>
                <a:cs typeface="+mn-cs"/>
                <a:sym typeface="Gill Sans" charset="0"/>
              </a:rPr>
              <a:t>nhóm</a:t>
            </a: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 </a:t>
            </a:r>
            <a:r>
              <a:rPr kumimoji="0" lang="en-GB" sz="1600" b="0" i="0" u="none" strike="noStrike" kern="1200" cap="none" spc="0" normalizeH="0" baseline="0" noProof="0" dirty="0" err="1">
                <a:ln>
                  <a:noFill/>
                </a:ln>
                <a:solidFill>
                  <a:prstClr val="black"/>
                </a:solidFill>
                <a:effectLst/>
                <a:uLnTx/>
                <a:uFillTx/>
                <a:latin typeface="+mj-lt"/>
                <a:ea typeface="+mn-ea"/>
                <a:cs typeface="+mn-cs"/>
                <a:sym typeface="Gill Sans" charset="0"/>
              </a:rPr>
              <a:t>chứng</a:t>
            </a: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30000" noProof="0" dirty="0">
                <a:ln>
                  <a:noFill/>
                </a:ln>
                <a:solidFill>
                  <a:prstClr val="black"/>
                </a:solidFill>
                <a:effectLst/>
                <a:uLnTx/>
                <a:uFillTx/>
                <a:latin typeface="+mj-lt"/>
                <a:ea typeface="+mn-ea"/>
                <a:cs typeface="+mn-cs"/>
                <a:sym typeface="Gill Sans" charset="0"/>
              </a:rPr>
              <a:t>†</a:t>
            </a: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p&lt;0.05 GOLD 1 vs </a:t>
            </a:r>
            <a:r>
              <a:rPr kumimoji="0" lang="en-GB" sz="1600" b="0" i="0" u="none" strike="noStrike" kern="1200" cap="none" spc="0" normalizeH="0" baseline="0" noProof="0" dirty="0" err="1">
                <a:ln>
                  <a:noFill/>
                </a:ln>
                <a:solidFill>
                  <a:prstClr val="black"/>
                </a:solidFill>
                <a:effectLst/>
                <a:uLnTx/>
                <a:uFillTx/>
                <a:latin typeface="+mj-lt"/>
                <a:ea typeface="+mn-ea"/>
                <a:cs typeface="+mn-cs"/>
                <a:sym typeface="Gill Sans" charset="0"/>
              </a:rPr>
              <a:t>nhóm</a:t>
            </a:r>
            <a:r>
              <a:rPr kumimoji="0" lang="en-GB" sz="1600" b="0" i="0" u="none" strike="noStrike" kern="1200" cap="none" spc="0" normalizeH="0" baseline="0" noProof="0" dirty="0">
                <a:ln>
                  <a:noFill/>
                </a:ln>
                <a:solidFill>
                  <a:prstClr val="black"/>
                </a:solidFill>
                <a:effectLst/>
                <a:uLnTx/>
                <a:uFillTx/>
                <a:latin typeface="+mj-lt"/>
                <a:ea typeface="+mn-ea"/>
                <a:cs typeface="+mn-cs"/>
                <a:sym typeface="Gill Sans" charset="0"/>
              </a:rPr>
              <a:t> </a:t>
            </a:r>
            <a:r>
              <a:rPr kumimoji="0" lang="en-GB" sz="1600" b="0" i="0" u="none" strike="noStrike" kern="1200" cap="none" spc="0" normalizeH="0" baseline="0" noProof="0" dirty="0" err="1">
                <a:ln>
                  <a:noFill/>
                </a:ln>
                <a:solidFill>
                  <a:prstClr val="black"/>
                </a:solidFill>
                <a:effectLst/>
                <a:uLnTx/>
                <a:uFillTx/>
                <a:latin typeface="+mj-lt"/>
                <a:ea typeface="+mn-ea"/>
                <a:cs typeface="+mn-cs"/>
                <a:sym typeface="Gill Sans" charset="0"/>
              </a:rPr>
              <a:t>chứng</a:t>
            </a:r>
            <a:endParaRPr kumimoji="0" lang="en-US" sz="1600" b="0" i="0" u="none" strike="noStrike" kern="1200" cap="none" spc="0" normalizeH="0" baseline="0" noProof="0" dirty="0">
              <a:ln>
                <a:noFill/>
              </a:ln>
              <a:solidFill>
                <a:prstClr val="black"/>
              </a:solidFill>
              <a:effectLst/>
              <a:uLnTx/>
              <a:uFillTx/>
              <a:latin typeface="+mj-lt"/>
              <a:ea typeface="+mn-ea"/>
              <a:cs typeface="+mn-cs"/>
            </a:endParaRPr>
          </a:p>
        </p:txBody>
      </p:sp>
    </p:spTree>
    <p:extLst>
      <p:ext uri="{BB962C8B-B14F-4D97-AF65-F5344CB8AC3E}">
        <p14:creationId xmlns:p14="http://schemas.microsoft.com/office/powerpoint/2010/main" val="27864091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 Placeholder 1">
            <a:extLst>
              <a:ext uri="{FF2B5EF4-FFF2-40B4-BE49-F238E27FC236}">
                <a16:creationId xmlns:a16="http://schemas.microsoft.com/office/drawing/2014/main" id="{78302A9F-BD94-4D77-93A8-B1B52592BD40}"/>
              </a:ext>
            </a:extLst>
          </p:cNvPr>
          <p:cNvSpPr txBox="1">
            <a:spLocks/>
          </p:cNvSpPr>
          <p:nvPr/>
        </p:nvSpPr>
        <p:spPr>
          <a:xfrm>
            <a:off x="787259" y="6597819"/>
            <a:ext cx="9423542" cy="219881"/>
          </a:xfrm>
          <a:prstGeom prst="rect">
            <a:avLst/>
          </a:prstGeom>
          <a:noFill/>
        </p:spPr>
        <p:txBody>
          <a:bodyPr wrap="square" lIns="0" tIns="0" rIns="0" bIns="0" rtlCol="0" anchor="b"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GB" sz="900" b="0" i="0" u="none" strike="noStrike" kern="1200" cap="none" spc="0" normalizeH="0" baseline="0" noProof="0" dirty="0">
                <a:ln>
                  <a:noFill/>
                </a:ln>
                <a:solidFill>
                  <a:schemeClr val="bg1">
                    <a:lumMod val="65000"/>
                  </a:schemeClr>
                </a:solidFill>
                <a:effectLst/>
                <a:uLnTx/>
                <a:uFillTx/>
                <a:latin typeface="+mj-lt"/>
                <a:ea typeface="+mn-ea"/>
                <a:cs typeface="+mn-cs"/>
              </a:rPr>
              <a:t> </a:t>
            </a:r>
            <a:r>
              <a:rPr kumimoji="0" lang="en-GB" altLang="en-US" sz="900" b="0" i="0" u="none" strike="noStrike" kern="1200" cap="none" spc="0" normalizeH="0" baseline="0" noProof="0" dirty="0" err="1">
                <a:ln>
                  <a:noFill/>
                </a:ln>
                <a:solidFill>
                  <a:schemeClr val="bg1">
                    <a:lumMod val="65000"/>
                  </a:schemeClr>
                </a:solidFill>
                <a:effectLst/>
                <a:uLnTx/>
                <a:uFillTx/>
                <a:latin typeface="+mj-lt"/>
                <a:ea typeface="+mn-ea"/>
                <a:cs typeface="+mn-cs"/>
              </a:rPr>
              <a:t>Waschki</a:t>
            </a:r>
            <a:r>
              <a:rPr kumimoji="0" lang="en-GB" altLang="en-US" sz="900" b="0" i="0" u="none" strike="noStrike" kern="1200" cap="none" spc="0" normalizeH="0" baseline="0" noProof="0" dirty="0">
                <a:ln>
                  <a:noFill/>
                </a:ln>
                <a:solidFill>
                  <a:schemeClr val="bg1">
                    <a:lumMod val="65000"/>
                  </a:schemeClr>
                </a:solidFill>
                <a:effectLst/>
                <a:uLnTx/>
                <a:uFillTx/>
                <a:latin typeface="+mj-lt"/>
                <a:ea typeface="+mn-ea"/>
                <a:cs typeface="+mn-cs"/>
              </a:rPr>
              <a:t> B, et al. Chest 2011;140:331–342</a:t>
            </a:r>
            <a:r>
              <a:rPr kumimoji="0" lang="en-GB" sz="900" b="0" i="0" u="none" strike="noStrike" kern="1200" cap="none" spc="0" normalizeH="0" baseline="0" noProof="0" dirty="0">
                <a:ln>
                  <a:noFill/>
                </a:ln>
                <a:solidFill>
                  <a:schemeClr val="bg1">
                    <a:lumMod val="65000"/>
                  </a:schemeClr>
                </a:solidFill>
                <a:effectLst/>
                <a:uLnTx/>
                <a:uFillTx/>
                <a:latin typeface="+mj-lt"/>
                <a:ea typeface="+mn-ea"/>
                <a:cs typeface="+mn-cs"/>
              </a:rPr>
              <a:t> </a:t>
            </a:r>
          </a:p>
        </p:txBody>
      </p:sp>
      <p:sp>
        <p:nvSpPr>
          <p:cNvPr id="40" name="Rectangle: Rounded Corners 39">
            <a:extLst>
              <a:ext uri="{FF2B5EF4-FFF2-40B4-BE49-F238E27FC236}">
                <a16:creationId xmlns:a16="http://schemas.microsoft.com/office/drawing/2014/main" id="{35522B82-71AA-4882-9F46-826D3748337C}"/>
              </a:ext>
            </a:extLst>
          </p:cNvPr>
          <p:cNvSpPr/>
          <p:nvPr/>
        </p:nvSpPr>
        <p:spPr>
          <a:xfrm>
            <a:off x="1634551" y="1399946"/>
            <a:ext cx="8922897" cy="888711"/>
          </a:xfrm>
          <a:prstGeom prst="roundRect">
            <a:avLst/>
          </a:prstGeom>
          <a:noFill/>
          <a:ln w="12700" cap="flat" cmpd="sng" algn="ctr">
            <a:noFill/>
            <a:prstDash val="solid"/>
            <a:miter lim="800000"/>
          </a:ln>
          <a:effectLst/>
        </p:spPr>
        <p:txBody>
          <a:bodyPr lIns="0" tIns="0" rIns="0" bIns="0" rtlCol="0" anchor="ct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GB" sz="2400" b="1" i="0" u="none" strike="noStrike" kern="0" cap="none" spc="0" normalizeH="0" baseline="0" noProof="0" dirty="0" err="1">
                <a:ln>
                  <a:noFill/>
                </a:ln>
                <a:solidFill>
                  <a:prstClr val="black"/>
                </a:solidFill>
                <a:effectLst/>
                <a:uLnTx/>
                <a:uFillTx/>
                <a:latin typeface="Arial"/>
                <a:ea typeface="+mn-ea"/>
                <a:cs typeface="+mn-cs"/>
              </a:rPr>
              <a:t>Giảm</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vận</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động</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là</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dấu</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hiệu</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dự</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báo</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tử</a:t>
            </a:r>
            <a:r>
              <a:rPr kumimoji="0" lang="en-GB" sz="2400" b="1" i="0" u="none" strike="noStrike" kern="0" cap="none" spc="0" normalizeH="0" baseline="0" noProof="0" dirty="0">
                <a:ln>
                  <a:noFill/>
                </a:ln>
                <a:solidFill>
                  <a:prstClr val="black"/>
                </a:solidFill>
                <a:effectLst/>
                <a:uLnTx/>
                <a:uFillTx/>
                <a:latin typeface="Arial"/>
                <a:ea typeface="+mn-ea"/>
                <a:cs typeface="+mn-cs"/>
              </a:rPr>
              <a:t> </a:t>
            </a:r>
            <a:r>
              <a:rPr kumimoji="0" lang="en-GB" sz="2400" b="1" i="0" u="none" strike="noStrike" kern="0" cap="none" spc="0" normalizeH="0" baseline="0" noProof="0" dirty="0" err="1">
                <a:ln>
                  <a:noFill/>
                </a:ln>
                <a:solidFill>
                  <a:prstClr val="black"/>
                </a:solidFill>
                <a:effectLst/>
                <a:uLnTx/>
                <a:uFillTx/>
                <a:latin typeface="Arial"/>
                <a:ea typeface="+mn-ea"/>
                <a:cs typeface="+mn-cs"/>
              </a:rPr>
              <a:t>vong</a:t>
            </a:r>
            <a:r>
              <a:rPr kumimoji="0" lang="en-GB" sz="2400" b="1" i="0" u="none" strike="noStrike" kern="0" cap="none" spc="0" normalizeH="0" baseline="0" noProof="0" dirty="0">
                <a:ln>
                  <a:noFill/>
                </a:ln>
                <a:solidFill>
                  <a:prstClr val="black"/>
                </a:solidFill>
                <a:effectLst/>
                <a:uLnTx/>
                <a:uFillTx/>
                <a:latin typeface="Arial"/>
                <a:ea typeface="+mn-ea"/>
                <a:cs typeface="+mn-cs"/>
              </a:rPr>
              <a:t> </a:t>
            </a:r>
            <a:endParaRPr kumimoji="0" lang="en-GB" sz="2400" b="1" i="0" u="none" strike="noStrike" kern="0" cap="none" spc="0" normalizeH="0" baseline="30000" noProof="0" dirty="0">
              <a:ln>
                <a:noFill/>
              </a:ln>
              <a:solidFill>
                <a:prstClr val="black"/>
              </a:solidFill>
              <a:effectLst/>
              <a:uLnTx/>
              <a:uFillTx/>
              <a:latin typeface="Arial"/>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endParaRPr kumimoji="0" lang="en-GB" sz="2400" b="0" i="0" u="none" strike="noStrike" kern="0" cap="none" spc="0" normalizeH="0" baseline="30000" noProof="0" dirty="0">
              <a:ln>
                <a:noFill/>
              </a:ln>
              <a:solidFill>
                <a:prstClr val="black"/>
              </a:solidFill>
              <a:effectLst/>
              <a:uLnTx/>
              <a:uFillTx/>
              <a:latin typeface="Arial"/>
              <a:ea typeface="+mn-ea"/>
              <a:cs typeface="+mn-cs"/>
            </a:endParaRPr>
          </a:p>
        </p:txBody>
      </p:sp>
      <p:sp>
        <p:nvSpPr>
          <p:cNvPr id="41" name="TextBox 40">
            <a:extLst>
              <a:ext uri="{FF2B5EF4-FFF2-40B4-BE49-F238E27FC236}">
                <a16:creationId xmlns:a16="http://schemas.microsoft.com/office/drawing/2014/main" id="{8DDE4F97-57A9-4056-869F-262B1576D537}"/>
              </a:ext>
            </a:extLst>
          </p:cNvPr>
          <p:cNvSpPr txBox="1"/>
          <p:nvPr/>
        </p:nvSpPr>
        <p:spPr>
          <a:xfrm>
            <a:off x="683527" y="457504"/>
            <a:ext cx="1082494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err="1">
                <a:ln>
                  <a:noFill/>
                </a:ln>
                <a:solidFill>
                  <a:srgbClr val="002060"/>
                </a:solidFill>
                <a:effectLst/>
                <a:uLnTx/>
                <a:uFillTx/>
                <a:latin typeface="Arial"/>
                <a:ea typeface="+mn-ea"/>
                <a:cs typeface="Arial"/>
              </a:rPr>
              <a:t>Nguy</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cơ</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tử</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vong</a:t>
            </a:r>
            <a:r>
              <a:rPr kumimoji="0" lang="en-GB" sz="3200" b="1" i="0" u="none" strike="noStrike" kern="1200" cap="none" spc="0" normalizeH="0" baseline="0" noProof="0" dirty="0">
                <a:ln>
                  <a:noFill/>
                </a:ln>
                <a:solidFill>
                  <a:srgbClr val="002060"/>
                </a:solidFill>
                <a:effectLst/>
                <a:uLnTx/>
                <a:uFillTx/>
                <a:latin typeface="Arial"/>
                <a:ea typeface="+mn-ea"/>
                <a:cs typeface="Arial"/>
              </a:rPr>
              <a:t> t</a:t>
            </a:r>
            <a:r>
              <a:rPr kumimoji="0" lang="vi-VN" sz="3200" b="1" i="0" u="none" strike="noStrike" kern="1200" cap="none" spc="0" normalizeH="0" baseline="0" noProof="0" dirty="0">
                <a:ln>
                  <a:noFill/>
                </a:ln>
                <a:solidFill>
                  <a:srgbClr val="002060"/>
                </a:solidFill>
                <a:effectLst/>
                <a:uLnTx/>
                <a:uFillTx/>
                <a:latin typeface="Arial"/>
                <a:ea typeface="+mn-ea"/>
                <a:cs typeface="Arial"/>
              </a:rPr>
              <a:t>ă</a:t>
            </a:r>
            <a:r>
              <a:rPr kumimoji="0" lang="en-GB" sz="3200" b="1" i="0" u="none" strike="noStrike" kern="1200" cap="none" spc="0" normalizeH="0" baseline="0" noProof="0" dirty="0">
                <a:ln>
                  <a:noFill/>
                </a:ln>
                <a:solidFill>
                  <a:srgbClr val="002060"/>
                </a:solidFill>
                <a:effectLst/>
                <a:uLnTx/>
                <a:uFillTx/>
                <a:latin typeface="Arial"/>
                <a:ea typeface="+mn-ea"/>
                <a:cs typeface="Arial"/>
              </a:rPr>
              <a:t>ng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dần</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theo</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mức</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độ</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giảm</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vận</a:t>
            </a:r>
            <a:r>
              <a:rPr kumimoji="0" lang="en-GB" sz="3200" b="1" i="0" u="none" strike="noStrike" kern="1200" cap="none" spc="0" normalizeH="0" baseline="0" noProof="0" dirty="0">
                <a:ln>
                  <a:noFill/>
                </a:ln>
                <a:solidFill>
                  <a:srgbClr val="002060"/>
                </a:solidFill>
                <a:effectLst/>
                <a:uLnTx/>
                <a:uFillTx/>
                <a:latin typeface="Arial"/>
                <a:ea typeface="+mn-ea"/>
                <a:cs typeface="Arial"/>
              </a:rPr>
              <a:t> </a:t>
            </a:r>
            <a:r>
              <a:rPr kumimoji="0" lang="en-GB" sz="3200" b="1" i="0" u="none" strike="noStrike" kern="1200" cap="none" spc="0" normalizeH="0" baseline="0" noProof="0" dirty="0" err="1">
                <a:ln>
                  <a:noFill/>
                </a:ln>
                <a:solidFill>
                  <a:srgbClr val="002060"/>
                </a:solidFill>
                <a:effectLst/>
                <a:uLnTx/>
                <a:uFillTx/>
                <a:latin typeface="Arial"/>
                <a:ea typeface="+mn-ea"/>
                <a:cs typeface="Arial"/>
              </a:rPr>
              <a:t>động</a:t>
            </a:r>
            <a:endParaRPr kumimoji="0" lang="en-GB" sz="3200" b="1" i="0" u="none" strike="noStrike" kern="1200" cap="none" spc="0" normalizeH="0" baseline="0" noProof="0" dirty="0">
              <a:ln>
                <a:noFill/>
              </a:ln>
              <a:solidFill>
                <a:srgbClr val="002060"/>
              </a:solidFill>
              <a:effectLst/>
              <a:uLnTx/>
              <a:uFillTx/>
              <a:latin typeface="Arial"/>
              <a:ea typeface="+mn-ea"/>
              <a:cs typeface="Arial"/>
            </a:endParaRPr>
          </a:p>
        </p:txBody>
      </p:sp>
      <p:pic>
        <p:nvPicPr>
          <p:cNvPr id="42" name="Picture 3" descr="A screenshot of a cell phone&#10;&#10;Description automatically generated">
            <a:extLst>
              <a:ext uri="{FF2B5EF4-FFF2-40B4-BE49-F238E27FC236}">
                <a16:creationId xmlns:a16="http://schemas.microsoft.com/office/drawing/2014/main" id="{9DAFCE39-7F91-420D-B54D-9F293ECBB568}"/>
              </a:ext>
            </a:extLst>
          </p:cNvPr>
          <p:cNvPicPr>
            <a:picLocks noChangeAspect="1"/>
          </p:cNvPicPr>
          <p:nvPr/>
        </p:nvPicPr>
        <p:blipFill rotWithShape="1">
          <a:blip r:embed="rId3"/>
          <a:srcRect l="16790" t="17114" r="32776" b="31651"/>
          <a:stretch/>
        </p:blipFill>
        <p:spPr>
          <a:xfrm>
            <a:off x="2429510" y="2827770"/>
            <a:ext cx="6242392" cy="3483814"/>
          </a:xfrm>
          <a:prstGeom prst="rect">
            <a:avLst/>
          </a:prstGeom>
          <a:ln>
            <a:noFill/>
          </a:ln>
          <a:effectLst/>
        </p:spPr>
      </p:pic>
      <p:sp>
        <p:nvSpPr>
          <p:cNvPr id="43" name="Rectangle 42">
            <a:extLst>
              <a:ext uri="{FF2B5EF4-FFF2-40B4-BE49-F238E27FC236}">
                <a16:creationId xmlns:a16="http://schemas.microsoft.com/office/drawing/2014/main" id="{1564EFD9-D013-459C-BEF3-949280A0370A}"/>
              </a:ext>
            </a:extLst>
          </p:cNvPr>
          <p:cNvSpPr/>
          <p:nvPr/>
        </p:nvSpPr>
        <p:spPr>
          <a:xfrm>
            <a:off x="2895633" y="2196894"/>
            <a:ext cx="6804808" cy="442724"/>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chemeClr val="bg1"/>
                </a:solidFill>
                <a:effectLst/>
                <a:uLnTx/>
                <a:uFillTx/>
                <a:latin typeface="Arial"/>
                <a:ea typeface="+mn-ea"/>
                <a:cs typeface="+mn-cs"/>
              </a:rPr>
              <a:t>Nguy</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cơ</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tử</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vong</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trong</a:t>
            </a:r>
            <a:r>
              <a:rPr kumimoji="0" lang="en-US" sz="1800" b="1" i="0" u="none" strike="noStrike" kern="1200" cap="none" spc="0" normalizeH="0" baseline="0" noProof="0" dirty="0">
                <a:ln>
                  <a:noFill/>
                </a:ln>
                <a:solidFill>
                  <a:schemeClr val="bg1"/>
                </a:solidFill>
                <a:effectLst/>
                <a:uLnTx/>
                <a:uFillTx/>
                <a:latin typeface="Arial"/>
                <a:ea typeface="+mn-ea"/>
                <a:cs typeface="+mn-cs"/>
              </a:rPr>
              <a:t> 4 </a:t>
            </a:r>
            <a:r>
              <a:rPr kumimoji="0" lang="en-US" sz="1800" b="1" i="0" u="none" strike="noStrike" kern="1200" cap="none" spc="0" normalizeH="0" baseline="0" noProof="0" dirty="0" err="1">
                <a:ln>
                  <a:noFill/>
                </a:ln>
                <a:solidFill>
                  <a:schemeClr val="bg1"/>
                </a:solidFill>
                <a:effectLst/>
                <a:uLnTx/>
                <a:uFillTx/>
                <a:latin typeface="Arial"/>
                <a:ea typeface="+mn-ea"/>
                <a:cs typeface="+mn-cs"/>
              </a:rPr>
              <a:t>năm</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theo</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mức</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độ</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vận</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động</a:t>
            </a:r>
            <a:r>
              <a:rPr kumimoji="0" lang="en-US" sz="1800" b="1" i="0" u="none" strike="noStrike" kern="1200" cap="none" spc="0" normalizeH="0" baseline="0" noProof="0" dirty="0">
                <a:ln>
                  <a:noFill/>
                </a:ln>
                <a:solidFill>
                  <a:schemeClr val="bg1"/>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solidFill>
                <a:effectLst/>
                <a:uLnTx/>
                <a:uFillTx/>
                <a:latin typeface="Arial"/>
                <a:ea typeface="+mn-ea"/>
                <a:cs typeface="+mn-cs"/>
              </a:rPr>
              <a:t>của</a:t>
            </a:r>
            <a:r>
              <a:rPr kumimoji="0" lang="en-US" sz="1800" b="1" i="0" u="none" strike="noStrike" kern="1200" cap="none" spc="0" normalizeH="0" baseline="0" noProof="0" dirty="0">
                <a:ln>
                  <a:noFill/>
                </a:ln>
                <a:solidFill>
                  <a:schemeClr val="bg1"/>
                </a:solidFill>
                <a:effectLst/>
                <a:uLnTx/>
                <a:uFillTx/>
                <a:latin typeface="Arial"/>
                <a:ea typeface="+mn-ea"/>
                <a:cs typeface="+mn-cs"/>
              </a:rPr>
              <a:t> BN </a:t>
            </a:r>
          </a:p>
        </p:txBody>
      </p:sp>
      <p:sp>
        <p:nvSpPr>
          <p:cNvPr id="44" name="TextBox 43">
            <a:extLst>
              <a:ext uri="{FF2B5EF4-FFF2-40B4-BE49-F238E27FC236}">
                <a16:creationId xmlns:a16="http://schemas.microsoft.com/office/drawing/2014/main" id="{58B65AF7-EF53-4664-9AAB-259968FB9916}"/>
              </a:ext>
            </a:extLst>
          </p:cNvPr>
          <p:cNvSpPr txBox="1"/>
          <p:nvPr/>
        </p:nvSpPr>
        <p:spPr>
          <a:xfrm>
            <a:off x="8907618" y="3016536"/>
            <a:ext cx="40327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B4584"/>
                </a:solidFill>
                <a:effectLst/>
                <a:uLnTx/>
                <a:uFillTx/>
                <a:latin typeface="Arial"/>
                <a:ea typeface="+mn-ea"/>
                <a:cs typeface="+mn-cs"/>
              </a:rPr>
              <a:t>0</a:t>
            </a:r>
          </a:p>
        </p:txBody>
      </p:sp>
      <p:sp>
        <p:nvSpPr>
          <p:cNvPr id="45" name="TextBox 44">
            <a:extLst>
              <a:ext uri="{FF2B5EF4-FFF2-40B4-BE49-F238E27FC236}">
                <a16:creationId xmlns:a16="http://schemas.microsoft.com/office/drawing/2014/main" id="{D164B92F-3FD0-4EDB-B23C-3E1BDA3145BC}"/>
              </a:ext>
            </a:extLst>
          </p:cNvPr>
          <p:cNvSpPr txBox="1"/>
          <p:nvPr/>
        </p:nvSpPr>
        <p:spPr>
          <a:xfrm>
            <a:off x="8759973" y="4228764"/>
            <a:ext cx="95951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B4584"/>
                </a:solidFill>
                <a:effectLst/>
                <a:uLnTx/>
                <a:uFillTx/>
                <a:latin typeface="Arial"/>
                <a:ea typeface="+mn-ea"/>
                <a:cs typeface="+mn-cs"/>
              </a:rPr>
              <a:t>9%</a:t>
            </a:r>
          </a:p>
        </p:txBody>
      </p:sp>
      <p:sp>
        <p:nvSpPr>
          <p:cNvPr id="46" name="TextBox 45">
            <a:extLst>
              <a:ext uri="{FF2B5EF4-FFF2-40B4-BE49-F238E27FC236}">
                <a16:creationId xmlns:a16="http://schemas.microsoft.com/office/drawing/2014/main" id="{6F5925DC-87A5-42E4-908A-D83ACF435C7B}"/>
              </a:ext>
            </a:extLst>
          </p:cNvPr>
          <p:cNvSpPr txBox="1"/>
          <p:nvPr/>
        </p:nvSpPr>
        <p:spPr>
          <a:xfrm>
            <a:off x="8810670" y="5523232"/>
            <a:ext cx="81858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B4584"/>
                </a:solidFill>
                <a:effectLst/>
                <a:uLnTx/>
                <a:uFillTx/>
                <a:latin typeface="Arial"/>
                <a:ea typeface="+mn-ea"/>
                <a:cs typeface="+mn-cs"/>
              </a:rPr>
              <a:t>31%</a:t>
            </a:r>
          </a:p>
        </p:txBody>
      </p:sp>
    </p:spTree>
    <p:extLst>
      <p:ext uri="{BB962C8B-B14F-4D97-AF65-F5344CB8AC3E}">
        <p14:creationId xmlns:p14="http://schemas.microsoft.com/office/powerpoint/2010/main" val="152512497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0">
            <a:extLst>
              <a:ext uri="{FF2B5EF4-FFF2-40B4-BE49-F238E27FC236}">
                <a16:creationId xmlns:a16="http://schemas.microsoft.com/office/drawing/2014/main" id="{C46202F4-287E-4C84-B4F0-ADDB45AE5233}"/>
              </a:ext>
            </a:extLst>
          </p:cNvPr>
          <p:cNvSpPr txBox="1">
            <a:spLocks/>
          </p:cNvSpPr>
          <p:nvPr/>
        </p:nvSpPr>
        <p:spPr>
          <a:xfrm>
            <a:off x="1849355" y="508549"/>
            <a:ext cx="8408850" cy="443198"/>
          </a:xfrm>
          <a:prstGeom prst="rect">
            <a:avLst/>
          </a:prstGeom>
        </p:spPr>
        <p:txBody>
          <a:bodyPr vert="horz" wrap="square" lIns="0" tIns="0" rIns="0" bIns="0" rtlCol="0" anchor="b" anchorCtr="0">
            <a:spAutoFit/>
          </a:bodyPr>
          <a:lstStyle>
            <a:lvl1pPr algn="l" defTabSz="914400" rtl="0" eaLnBrk="1" latinLnBrk="0" hangingPunct="1">
              <a:lnSpc>
                <a:spcPct val="90000"/>
              </a:lnSpc>
              <a:spcBef>
                <a:spcPct val="0"/>
              </a:spcBef>
              <a:buNone/>
              <a:defRPr sz="2400" b="1" i="0" kern="1200">
                <a:solidFill>
                  <a:srgbClr val="003366"/>
                </a:solidFill>
                <a:latin typeface="+mj-lt"/>
                <a:ea typeface="+mj-ea"/>
                <a:cs typeface="BISansOptiCond"/>
              </a:defRPr>
            </a:lvl1pPr>
          </a:lstStyle>
          <a:p>
            <a:pPr algn="ctr"/>
            <a:r>
              <a:rPr lang="en-US" sz="3200" dirty="0" err="1">
                <a:solidFill>
                  <a:srgbClr val="002060"/>
                </a:solidFill>
                <a:latin typeface="Arial"/>
                <a:ea typeface="+mn-ea"/>
                <a:cs typeface="Arial"/>
              </a:rPr>
              <a:t>Hệ</a:t>
            </a:r>
            <a:r>
              <a:rPr lang="en-US" sz="3200" dirty="0">
                <a:solidFill>
                  <a:srgbClr val="002060"/>
                </a:solidFill>
                <a:latin typeface="Arial"/>
                <a:ea typeface="+mn-ea"/>
                <a:cs typeface="Arial"/>
              </a:rPr>
              <a:t> </a:t>
            </a:r>
            <a:r>
              <a:rPr lang="en-US" sz="3200" dirty="0" err="1">
                <a:solidFill>
                  <a:srgbClr val="002060"/>
                </a:solidFill>
                <a:latin typeface="Arial"/>
                <a:ea typeface="+mn-ea"/>
                <a:cs typeface="Arial"/>
              </a:rPr>
              <a:t>quả</a:t>
            </a:r>
            <a:r>
              <a:rPr lang="en-US" sz="3200" dirty="0">
                <a:solidFill>
                  <a:srgbClr val="002060"/>
                </a:solidFill>
                <a:latin typeface="Arial"/>
                <a:ea typeface="+mn-ea"/>
                <a:cs typeface="Arial"/>
              </a:rPr>
              <a:t> </a:t>
            </a:r>
            <a:r>
              <a:rPr lang="en-US" sz="3200" dirty="0" err="1">
                <a:solidFill>
                  <a:srgbClr val="002060"/>
                </a:solidFill>
                <a:latin typeface="Arial"/>
                <a:ea typeface="+mn-ea"/>
                <a:cs typeface="Arial"/>
              </a:rPr>
              <a:t>của</a:t>
            </a:r>
            <a:r>
              <a:rPr lang="en-US" sz="3200" dirty="0">
                <a:solidFill>
                  <a:srgbClr val="002060"/>
                </a:solidFill>
                <a:latin typeface="Arial"/>
                <a:ea typeface="+mn-ea"/>
                <a:cs typeface="Arial"/>
              </a:rPr>
              <a:t> </a:t>
            </a:r>
            <a:r>
              <a:rPr lang="en-US" sz="3200" dirty="0" err="1">
                <a:solidFill>
                  <a:srgbClr val="002060"/>
                </a:solidFill>
                <a:latin typeface="Arial"/>
                <a:ea typeface="+mn-ea"/>
                <a:cs typeface="Arial"/>
              </a:rPr>
              <a:t>đợt</a:t>
            </a:r>
            <a:r>
              <a:rPr lang="en-US" sz="3200" dirty="0">
                <a:solidFill>
                  <a:srgbClr val="002060"/>
                </a:solidFill>
                <a:latin typeface="Arial"/>
                <a:ea typeface="+mn-ea"/>
                <a:cs typeface="Arial"/>
              </a:rPr>
              <a:t> </a:t>
            </a:r>
            <a:r>
              <a:rPr lang="en-US" sz="3200" dirty="0" err="1">
                <a:solidFill>
                  <a:srgbClr val="002060"/>
                </a:solidFill>
                <a:latin typeface="Arial"/>
                <a:ea typeface="+mn-ea"/>
                <a:cs typeface="Arial"/>
              </a:rPr>
              <a:t>cấp</a:t>
            </a:r>
            <a:r>
              <a:rPr lang="en-US" sz="3200" dirty="0">
                <a:solidFill>
                  <a:srgbClr val="002060"/>
                </a:solidFill>
                <a:latin typeface="Arial"/>
                <a:ea typeface="+mn-ea"/>
                <a:cs typeface="Arial"/>
              </a:rPr>
              <a:t> COPD</a:t>
            </a:r>
          </a:p>
        </p:txBody>
      </p:sp>
      <p:sp>
        <p:nvSpPr>
          <p:cNvPr id="7" name="Rectangle 6">
            <a:extLst>
              <a:ext uri="{FF2B5EF4-FFF2-40B4-BE49-F238E27FC236}">
                <a16:creationId xmlns:a16="http://schemas.microsoft.com/office/drawing/2014/main" id="{F95F2694-AF73-4AA0-BE25-0AA7C4560CD2}"/>
              </a:ext>
            </a:extLst>
          </p:cNvPr>
          <p:cNvSpPr/>
          <p:nvPr/>
        </p:nvSpPr>
        <p:spPr>
          <a:xfrm>
            <a:off x="3597846" y="6427505"/>
            <a:ext cx="8510745" cy="507827"/>
          </a:xfrm>
          <a:prstGeom prst="rect">
            <a:avLst/>
          </a:prstGeom>
          <a:noFill/>
        </p:spPr>
        <p:txBody>
          <a:bodyPr wrap="square" lIns="91436" tIns="45718" rIns="91436" bIns="45718" anchor="b">
            <a:spAutoFit/>
          </a:bodyPr>
          <a:lstStyle/>
          <a:p>
            <a:r>
              <a:rPr lang="en-US" sz="900" dirty="0">
                <a:solidFill>
                  <a:schemeClr val="bg1">
                    <a:lumMod val="65000"/>
                  </a:schemeClr>
                </a:solidFill>
                <a:latin typeface="Arial" panose="020B0604020202020204" pitchFamily="34" charset="0"/>
                <a:ea typeface="游ゴシック"/>
                <a:cs typeface="Arial" panose="020B0604020202020204" pitchFamily="34" charset="0"/>
              </a:rPr>
              <a:t>1. Qureshi H, et al. </a:t>
            </a:r>
            <a:r>
              <a:rPr lang="en-US" sz="900" i="1" dirty="0" err="1">
                <a:solidFill>
                  <a:schemeClr val="bg1">
                    <a:lumMod val="65000"/>
                  </a:schemeClr>
                </a:solidFill>
                <a:latin typeface="Arial" panose="020B0604020202020204" pitchFamily="34" charset="0"/>
                <a:ea typeface="游ゴシック"/>
                <a:cs typeface="Arial" panose="020B0604020202020204" pitchFamily="34" charset="0"/>
              </a:rPr>
              <a:t>Ther</a:t>
            </a:r>
            <a:r>
              <a:rPr lang="en-US" sz="900" i="1" dirty="0">
                <a:solidFill>
                  <a:schemeClr val="bg1">
                    <a:lumMod val="65000"/>
                  </a:schemeClr>
                </a:solidFill>
                <a:latin typeface="Arial" panose="020B0604020202020204" pitchFamily="34" charset="0"/>
                <a:ea typeface="游ゴシック"/>
                <a:cs typeface="Arial" panose="020B0604020202020204" pitchFamily="34" charset="0"/>
              </a:rPr>
              <a:t> Adv Chronic Dis</a:t>
            </a:r>
            <a:r>
              <a:rPr lang="en-US" sz="900" dirty="0">
                <a:solidFill>
                  <a:schemeClr val="bg1">
                    <a:lumMod val="65000"/>
                  </a:schemeClr>
                </a:solidFill>
                <a:latin typeface="Arial" panose="020B0604020202020204" pitchFamily="34" charset="0"/>
                <a:ea typeface="游ゴシック"/>
                <a:cs typeface="Arial" panose="020B0604020202020204" pitchFamily="34" charset="0"/>
              </a:rPr>
              <a:t>. 2014;5:212-227; 2. Soler-Cataluña JJ, et al. </a:t>
            </a:r>
            <a:r>
              <a:rPr lang="en-US" sz="900" i="1" dirty="0">
                <a:solidFill>
                  <a:schemeClr val="bg1">
                    <a:lumMod val="65000"/>
                  </a:schemeClr>
                </a:solidFill>
                <a:latin typeface="Arial" panose="020B0604020202020204" pitchFamily="34" charset="0"/>
                <a:ea typeface="游ゴシック"/>
                <a:cs typeface="Arial" panose="020B0604020202020204" pitchFamily="34" charset="0"/>
              </a:rPr>
              <a:t>Thorax</a:t>
            </a:r>
            <a:r>
              <a:rPr lang="en-US" sz="900" dirty="0">
                <a:solidFill>
                  <a:schemeClr val="bg1">
                    <a:lumMod val="65000"/>
                  </a:schemeClr>
                </a:solidFill>
                <a:latin typeface="Arial" panose="020B0604020202020204" pitchFamily="34" charset="0"/>
                <a:ea typeface="游ゴシック"/>
                <a:cs typeface="Arial" panose="020B0604020202020204" pitchFamily="34" charset="0"/>
              </a:rPr>
              <a:t>. 2005;60:925-931;</a:t>
            </a:r>
            <a:r>
              <a:rPr lang="da-DK" sz="900" dirty="0">
                <a:solidFill>
                  <a:schemeClr val="bg1">
                    <a:lumMod val="65000"/>
                  </a:schemeClr>
                </a:solidFill>
                <a:latin typeface="Arial" panose="020B0604020202020204" pitchFamily="34" charset="0"/>
                <a:ea typeface="游ゴシック"/>
                <a:cs typeface="Arial" panose="020B0604020202020204" pitchFamily="34" charset="0"/>
              </a:rPr>
              <a:t> 3. </a:t>
            </a:r>
            <a:r>
              <a:rPr lang="en-US" sz="900" dirty="0" err="1">
                <a:solidFill>
                  <a:schemeClr val="bg1">
                    <a:lumMod val="65000"/>
                  </a:schemeClr>
                </a:solidFill>
                <a:latin typeface="Arial" panose="020B0604020202020204" pitchFamily="34" charset="0"/>
                <a:ea typeface="游ゴシック"/>
                <a:cs typeface="Arial" panose="020B0604020202020204" pitchFamily="34" charset="0"/>
              </a:rPr>
              <a:t>Seemungal</a:t>
            </a:r>
            <a:r>
              <a:rPr lang="en-US" sz="900" dirty="0">
                <a:solidFill>
                  <a:schemeClr val="bg1">
                    <a:lumMod val="65000"/>
                  </a:schemeClr>
                </a:solidFill>
                <a:latin typeface="Arial" panose="020B0604020202020204" pitchFamily="34" charset="0"/>
                <a:ea typeface="游ゴシック"/>
                <a:cs typeface="Arial" panose="020B0604020202020204" pitchFamily="34" charset="0"/>
              </a:rPr>
              <a:t> TA, et al. </a:t>
            </a:r>
            <a:r>
              <a:rPr lang="en-US" sz="900" i="1" dirty="0">
                <a:solidFill>
                  <a:schemeClr val="bg1">
                    <a:lumMod val="65000"/>
                  </a:schemeClr>
                </a:solidFill>
                <a:latin typeface="Arial" panose="020B0604020202020204" pitchFamily="34" charset="0"/>
                <a:ea typeface="游ゴシック"/>
                <a:cs typeface="Arial" panose="020B0604020202020204" pitchFamily="34" charset="0"/>
              </a:rPr>
              <a:t>Am J Respir Crit Care Med</a:t>
            </a:r>
            <a:r>
              <a:rPr lang="en-US" sz="900" dirty="0">
                <a:solidFill>
                  <a:schemeClr val="bg1">
                    <a:lumMod val="65000"/>
                  </a:schemeClr>
                </a:solidFill>
                <a:latin typeface="Arial" panose="020B0604020202020204" pitchFamily="34" charset="0"/>
                <a:ea typeface="游ゴシック"/>
                <a:cs typeface="Arial" panose="020B0604020202020204" pitchFamily="34" charset="0"/>
              </a:rPr>
              <a:t>. 1998;157:1418-1422</a:t>
            </a:r>
            <a:r>
              <a:rPr lang="da-DK" sz="900" dirty="0">
                <a:solidFill>
                  <a:schemeClr val="bg1">
                    <a:lumMod val="65000"/>
                  </a:schemeClr>
                </a:solidFill>
                <a:latin typeface="Arial" panose="020B0604020202020204" pitchFamily="34" charset="0"/>
                <a:ea typeface="游ゴシック"/>
                <a:cs typeface="Arial" panose="020B0604020202020204" pitchFamily="34" charset="0"/>
              </a:rPr>
              <a:t>; 4. Hurst JR, et al. </a:t>
            </a:r>
            <a:r>
              <a:rPr lang="da-DK" sz="900" i="1" dirty="0">
                <a:solidFill>
                  <a:schemeClr val="bg1">
                    <a:lumMod val="65000"/>
                  </a:schemeClr>
                </a:solidFill>
                <a:latin typeface="Arial" panose="020B0604020202020204" pitchFamily="34" charset="0"/>
                <a:ea typeface="游ゴシック"/>
                <a:cs typeface="Arial" panose="020B0604020202020204" pitchFamily="34" charset="0"/>
              </a:rPr>
              <a:t>Am J Respir Crit Care Med. </a:t>
            </a:r>
            <a:r>
              <a:rPr lang="da-DK" sz="900" dirty="0">
                <a:solidFill>
                  <a:schemeClr val="bg1">
                    <a:lumMod val="65000"/>
                  </a:schemeClr>
                </a:solidFill>
                <a:latin typeface="Arial" panose="020B0604020202020204" pitchFamily="34" charset="0"/>
                <a:ea typeface="游ゴシック"/>
                <a:cs typeface="Arial" panose="020B0604020202020204" pitchFamily="34" charset="0"/>
              </a:rPr>
              <a:t>2009;179:369-374; 5. Donaldson GC, et al. </a:t>
            </a:r>
            <a:r>
              <a:rPr lang="da-DK" sz="900" i="1" dirty="0">
                <a:solidFill>
                  <a:schemeClr val="bg1">
                    <a:lumMod val="65000"/>
                  </a:schemeClr>
                </a:solidFill>
                <a:latin typeface="Arial" panose="020B0604020202020204" pitchFamily="34" charset="0"/>
                <a:ea typeface="游ゴシック"/>
                <a:cs typeface="Arial" panose="020B0604020202020204" pitchFamily="34" charset="0"/>
              </a:rPr>
              <a:t>Thorax</a:t>
            </a:r>
            <a:r>
              <a:rPr lang="da-DK" sz="900" dirty="0">
                <a:solidFill>
                  <a:schemeClr val="bg1">
                    <a:lumMod val="65000"/>
                  </a:schemeClr>
                </a:solidFill>
                <a:latin typeface="Arial" panose="020B0604020202020204" pitchFamily="34" charset="0"/>
                <a:ea typeface="游ゴシック"/>
                <a:cs typeface="Arial" panose="020B0604020202020204" pitchFamily="34" charset="0"/>
              </a:rPr>
              <a:t>. 2002;57:847-852; 6. Spencer S, et al. </a:t>
            </a:r>
            <a:r>
              <a:rPr lang="da-DK" sz="900" i="1" dirty="0">
                <a:solidFill>
                  <a:schemeClr val="bg1">
                    <a:lumMod val="65000"/>
                  </a:schemeClr>
                </a:solidFill>
                <a:latin typeface="Arial" panose="020B0604020202020204" pitchFamily="34" charset="0"/>
                <a:ea typeface="游ゴシック"/>
                <a:cs typeface="Arial" panose="020B0604020202020204" pitchFamily="34" charset="0"/>
              </a:rPr>
              <a:t>Thorax</a:t>
            </a:r>
            <a:r>
              <a:rPr lang="da-DK" sz="900" dirty="0">
                <a:solidFill>
                  <a:schemeClr val="bg1">
                    <a:lumMod val="65000"/>
                  </a:schemeClr>
                </a:solidFill>
                <a:latin typeface="Arial" panose="020B0604020202020204" pitchFamily="34" charset="0"/>
                <a:ea typeface="游ゴシック"/>
                <a:cs typeface="Arial" panose="020B0604020202020204" pitchFamily="34" charset="0"/>
              </a:rPr>
              <a:t>. 2003;58:589-593; 7. </a:t>
            </a:r>
            <a:r>
              <a:rPr lang="fr-FR" sz="900" dirty="0" err="1">
                <a:solidFill>
                  <a:schemeClr val="bg1">
                    <a:lumMod val="65000"/>
                  </a:schemeClr>
                </a:solidFill>
                <a:latin typeface="Arial" panose="020B0604020202020204" pitchFamily="34" charset="0"/>
                <a:ea typeface="游ゴシック"/>
                <a:cs typeface="Arial" panose="020B0604020202020204" pitchFamily="34" charset="0"/>
              </a:rPr>
              <a:t>Bourbeau</a:t>
            </a:r>
            <a:r>
              <a:rPr lang="fr-FR" sz="900" dirty="0">
                <a:solidFill>
                  <a:schemeClr val="bg1">
                    <a:lumMod val="65000"/>
                  </a:schemeClr>
                </a:solidFill>
                <a:latin typeface="Arial" panose="020B0604020202020204" pitchFamily="34" charset="0"/>
                <a:ea typeface="游ゴシック"/>
                <a:cs typeface="Arial" panose="020B0604020202020204" pitchFamily="34" charset="0"/>
              </a:rPr>
              <a:t> J, et al</a:t>
            </a:r>
            <a:r>
              <a:rPr lang="fr-FR" sz="900" i="1" dirty="0">
                <a:solidFill>
                  <a:schemeClr val="bg1">
                    <a:lumMod val="65000"/>
                  </a:schemeClr>
                </a:solidFill>
                <a:latin typeface="Arial" panose="020B0604020202020204" pitchFamily="34" charset="0"/>
                <a:ea typeface="游ゴシック"/>
                <a:cs typeface="Arial" panose="020B0604020202020204" pitchFamily="34" charset="0"/>
              </a:rPr>
              <a:t>. </a:t>
            </a:r>
            <a:r>
              <a:rPr lang="fr-FR" sz="900" i="1" dirty="0" err="1">
                <a:solidFill>
                  <a:schemeClr val="bg1">
                    <a:lumMod val="65000"/>
                  </a:schemeClr>
                </a:solidFill>
                <a:latin typeface="Arial" panose="020B0604020202020204" pitchFamily="34" charset="0"/>
                <a:ea typeface="游ゴシック"/>
                <a:cs typeface="Arial" panose="020B0604020202020204" pitchFamily="34" charset="0"/>
              </a:rPr>
              <a:t>Eur</a:t>
            </a:r>
            <a:r>
              <a:rPr lang="fr-FR" sz="900" i="1" dirty="0">
                <a:solidFill>
                  <a:schemeClr val="bg1">
                    <a:lumMod val="65000"/>
                  </a:schemeClr>
                </a:solidFill>
                <a:latin typeface="Arial" panose="020B0604020202020204" pitchFamily="34" charset="0"/>
                <a:ea typeface="游ゴシック"/>
                <a:cs typeface="Arial" panose="020B0604020202020204" pitchFamily="34" charset="0"/>
              </a:rPr>
              <a:t> </a:t>
            </a:r>
            <a:r>
              <a:rPr lang="fr-FR" sz="900" i="1" dirty="0" err="1">
                <a:solidFill>
                  <a:schemeClr val="bg1">
                    <a:lumMod val="65000"/>
                  </a:schemeClr>
                </a:solidFill>
                <a:latin typeface="Arial" panose="020B0604020202020204" pitchFamily="34" charset="0"/>
                <a:ea typeface="游ゴシック"/>
                <a:cs typeface="Arial" panose="020B0604020202020204" pitchFamily="34" charset="0"/>
              </a:rPr>
              <a:t>Respir</a:t>
            </a:r>
            <a:r>
              <a:rPr lang="fr-FR" sz="900" i="1" dirty="0">
                <a:solidFill>
                  <a:schemeClr val="bg1">
                    <a:lumMod val="65000"/>
                  </a:schemeClr>
                </a:solidFill>
                <a:latin typeface="Arial" panose="020B0604020202020204" pitchFamily="34" charset="0"/>
                <a:ea typeface="游ゴシック"/>
                <a:cs typeface="Arial" panose="020B0604020202020204" pitchFamily="34" charset="0"/>
              </a:rPr>
              <a:t> J</a:t>
            </a:r>
            <a:r>
              <a:rPr lang="fr-FR" sz="900" dirty="0">
                <a:solidFill>
                  <a:schemeClr val="bg1">
                    <a:lumMod val="65000"/>
                  </a:schemeClr>
                </a:solidFill>
                <a:latin typeface="Arial" panose="020B0604020202020204" pitchFamily="34" charset="0"/>
                <a:ea typeface="游ゴシック"/>
                <a:cs typeface="Arial" panose="020B0604020202020204" pitchFamily="34" charset="0"/>
              </a:rPr>
              <a:t>. 2007;30:907-913; 8.</a:t>
            </a:r>
            <a:r>
              <a:rPr lang="da-DK" sz="900" dirty="0">
                <a:solidFill>
                  <a:schemeClr val="bg1">
                    <a:lumMod val="65000"/>
                  </a:schemeClr>
                </a:solidFill>
                <a:latin typeface="Arial" panose="020B0604020202020204" pitchFamily="34" charset="0"/>
                <a:ea typeface="游ゴシック"/>
                <a:cs typeface="Arial" panose="020B0604020202020204" pitchFamily="34" charset="0"/>
              </a:rPr>
              <a:t> Halpin DMG, et al. </a:t>
            </a:r>
            <a:r>
              <a:rPr lang="da-DK" sz="900" i="1" dirty="0">
                <a:solidFill>
                  <a:schemeClr val="bg1">
                    <a:lumMod val="65000"/>
                  </a:schemeClr>
                </a:solidFill>
                <a:latin typeface="Arial" panose="020B0604020202020204" pitchFamily="34" charset="0"/>
                <a:ea typeface="游ゴシック"/>
                <a:cs typeface="Arial" panose="020B0604020202020204" pitchFamily="34" charset="0"/>
              </a:rPr>
              <a:t>Respir Med</a:t>
            </a:r>
            <a:r>
              <a:rPr lang="da-DK" sz="900" dirty="0">
                <a:solidFill>
                  <a:schemeClr val="bg1">
                    <a:lumMod val="65000"/>
                  </a:schemeClr>
                </a:solidFill>
                <a:latin typeface="Arial" panose="020B0604020202020204" pitchFamily="34" charset="0"/>
                <a:ea typeface="游ゴシック"/>
                <a:cs typeface="Arial" panose="020B0604020202020204" pitchFamily="34" charset="0"/>
              </a:rPr>
              <a:t>. 2017;128:85-91</a:t>
            </a:r>
            <a:endParaRPr lang="en-US" sz="900" dirty="0">
              <a:solidFill>
                <a:schemeClr val="bg1">
                  <a:lumMod val="65000"/>
                </a:schemeClr>
              </a:solidFill>
              <a:latin typeface="Arial" panose="020B0604020202020204" pitchFamily="34" charset="0"/>
              <a:ea typeface="游ゴシック"/>
              <a:cs typeface="Arial" panose="020B0604020202020204" pitchFamily="34" charset="0"/>
            </a:endParaRPr>
          </a:p>
        </p:txBody>
      </p:sp>
      <p:grpSp>
        <p:nvGrpSpPr>
          <p:cNvPr id="8" name="Group 7">
            <a:extLst>
              <a:ext uri="{FF2B5EF4-FFF2-40B4-BE49-F238E27FC236}">
                <a16:creationId xmlns:a16="http://schemas.microsoft.com/office/drawing/2014/main" id="{C37E9EED-B6DC-4FBF-A813-8EBCA6344852}"/>
              </a:ext>
            </a:extLst>
          </p:cNvPr>
          <p:cNvGrpSpPr/>
          <p:nvPr/>
        </p:nvGrpSpPr>
        <p:grpSpPr>
          <a:xfrm>
            <a:off x="1769426" y="1205627"/>
            <a:ext cx="6192440" cy="4967997"/>
            <a:chOff x="1769426" y="1178254"/>
            <a:chExt cx="6192440" cy="4967997"/>
          </a:xfrm>
        </p:grpSpPr>
        <p:grpSp>
          <p:nvGrpSpPr>
            <p:cNvPr id="9" name="Group 8">
              <a:extLst>
                <a:ext uri="{FF2B5EF4-FFF2-40B4-BE49-F238E27FC236}">
                  <a16:creationId xmlns:a16="http://schemas.microsoft.com/office/drawing/2014/main" id="{92F0F7B5-81BA-483A-8F2D-A655A39CCA43}"/>
                </a:ext>
              </a:extLst>
            </p:cNvPr>
            <p:cNvGrpSpPr/>
            <p:nvPr/>
          </p:nvGrpSpPr>
          <p:grpSpPr>
            <a:xfrm>
              <a:off x="1769426" y="1178254"/>
              <a:ext cx="6192440" cy="4967997"/>
              <a:chOff x="1293211" y="1038921"/>
              <a:chExt cx="6192440" cy="4967997"/>
            </a:xfrm>
          </p:grpSpPr>
          <p:grpSp>
            <p:nvGrpSpPr>
              <p:cNvPr id="11" name="Group 10">
                <a:extLst>
                  <a:ext uri="{FF2B5EF4-FFF2-40B4-BE49-F238E27FC236}">
                    <a16:creationId xmlns:a16="http://schemas.microsoft.com/office/drawing/2014/main" id="{1C4D54E1-D7E5-4B64-8DCA-6423649BE240}"/>
                  </a:ext>
                </a:extLst>
              </p:cNvPr>
              <p:cNvGrpSpPr/>
              <p:nvPr/>
            </p:nvGrpSpPr>
            <p:grpSpPr>
              <a:xfrm>
                <a:off x="1293211" y="1038921"/>
                <a:ext cx="6192440" cy="4967997"/>
                <a:chOff x="-97827" y="723842"/>
                <a:chExt cx="4422427" cy="3761532"/>
              </a:xfrm>
            </p:grpSpPr>
            <p:cxnSp>
              <p:nvCxnSpPr>
                <p:cNvPr id="13" name="Straight Connector 12">
                  <a:extLst>
                    <a:ext uri="{FF2B5EF4-FFF2-40B4-BE49-F238E27FC236}">
                      <a16:creationId xmlns:a16="http://schemas.microsoft.com/office/drawing/2014/main" id="{336A4FE4-FDE1-4AFF-9FA6-B4C16069ACDE}"/>
                    </a:ext>
                  </a:extLst>
                </p:cNvPr>
                <p:cNvCxnSpPr/>
                <p:nvPr/>
              </p:nvCxnSpPr>
              <p:spPr>
                <a:xfrm>
                  <a:off x="1108773" y="2200276"/>
                  <a:ext cx="623888" cy="280987"/>
                </a:xfrm>
                <a:prstGeom prst="line">
                  <a:avLst/>
                </a:prstGeom>
                <a:noFill/>
                <a:ln w="12700" cap="flat" cmpd="sng" algn="ctr">
                  <a:solidFill>
                    <a:srgbClr val="003366"/>
                  </a:solidFill>
                  <a:prstDash val="solid"/>
                </a:ln>
                <a:effectLst/>
              </p:spPr>
            </p:cxnSp>
            <p:cxnSp>
              <p:nvCxnSpPr>
                <p:cNvPr id="14" name="Straight Connector 13">
                  <a:extLst>
                    <a:ext uri="{FF2B5EF4-FFF2-40B4-BE49-F238E27FC236}">
                      <a16:creationId xmlns:a16="http://schemas.microsoft.com/office/drawing/2014/main" id="{C6B66445-2880-474B-BB75-40B2D5D48842}"/>
                    </a:ext>
                  </a:extLst>
                </p:cNvPr>
                <p:cNvCxnSpPr>
                  <a:cxnSpLocks/>
                </p:cNvCxnSpPr>
                <p:nvPr/>
              </p:nvCxnSpPr>
              <p:spPr>
                <a:xfrm flipH="1">
                  <a:off x="2387504" y="2212182"/>
                  <a:ext cx="559594" cy="273844"/>
                </a:xfrm>
                <a:prstGeom prst="line">
                  <a:avLst/>
                </a:prstGeom>
                <a:noFill/>
                <a:ln w="12700" cap="flat" cmpd="sng" algn="ctr">
                  <a:solidFill>
                    <a:srgbClr val="003366"/>
                  </a:solidFill>
                  <a:prstDash val="solid"/>
                </a:ln>
                <a:effectLst/>
              </p:spPr>
            </p:cxnSp>
            <p:cxnSp>
              <p:nvCxnSpPr>
                <p:cNvPr id="15" name="Straight Connector 14">
                  <a:extLst>
                    <a:ext uri="{FF2B5EF4-FFF2-40B4-BE49-F238E27FC236}">
                      <a16:creationId xmlns:a16="http://schemas.microsoft.com/office/drawing/2014/main" id="{B95305FA-64F4-4CCA-8AE3-2D4A7D31164D}"/>
                    </a:ext>
                  </a:extLst>
                </p:cNvPr>
                <p:cNvCxnSpPr>
                  <a:cxnSpLocks/>
                </p:cNvCxnSpPr>
                <p:nvPr/>
              </p:nvCxnSpPr>
              <p:spPr>
                <a:xfrm flipH="1" flipV="1">
                  <a:off x="2374699" y="2761836"/>
                  <a:ext cx="642217" cy="323677"/>
                </a:xfrm>
                <a:prstGeom prst="line">
                  <a:avLst/>
                </a:prstGeom>
                <a:noFill/>
                <a:ln w="12700" cap="flat" cmpd="sng" algn="ctr">
                  <a:solidFill>
                    <a:srgbClr val="003366"/>
                  </a:solidFill>
                  <a:prstDash val="solid"/>
                </a:ln>
                <a:effectLst/>
              </p:spPr>
            </p:cxnSp>
            <p:cxnSp>
              <p:nvCxnSpPr>
                <p:cNvPr id="16" name="Straight Connector 15">
                  <a:extLst>
                    <a:ext uri="{FF2B5EF4-FFF2-40B4-BE49-F238E27FC236}">
                      <a16:creationId xmlns:a16="http://schemas.microsoft.com/office/drawing/2014/main" id="{05B8784C-BB1D-40E2-B76D-E0D26A8EED76}"/>
                    </a:ext>
                  </a:extLst>
                </p:cNvPr>
                <p:cNvCxnSpPr>
                  <a:cxnSpLocks/>
                </p:cNvCxnSpPr>
                <p:nvPr/>
              </p:nvCxnSpPr>
              <p:spPr>
                <a:xfrm flipV="1">
                  <a:off x="1132585" y="2810349"/>
                  <a:ext cx="569677" cy="282103"/>
                </a:xfrm>
                <a:prstGeom prst="line">
                  <a:avLst/>
                </a:prstGeom>
                <a:noFill/>
                <a:ln w="12700" cap="flat" cmpd="sng" algn="ctr">
                  <a:solidFill>
                    <a:srgbClr val="003366"/>
                  </a:solidFill>
                  <a:prstDash val="solid"/>
                </a:ln>
                <a:effectLst/>
              </p:spPr>
            </p:cxnSp>
            <p:cxnSp>
              <p:nvCxnSpPr>
                <p:cNvPr id="17" name="Straight Connector 16">
                  <a:extLst>
                    <a:ext uri="{FF2B5EF4-FFF2-40B4-BE49-F238E27FC236}">
                      <a16:creationId xmlns:a16="http://schemas.microsoft.com/office/drawing/2014/main" id="{8D7AAC21-9214-44EB-9224-D2E61E7FFED5}"/>
                    </a:ext>
                  </a:extLst>
                </p:cNvPr>
                <p:cNvCxnSpPr>
                  <a:cxnSpLocks/>
                </p:cNvCxnSpPr>
                <p:nvPr/>
              </p:nvCxnSpPr>
              <p:spPr>
                <a:xfrm>
                  <a:off x="2069287" y="1845470"/>
                  <a:ext cx="0" cy="507207"/>
                </a:xfrm>
                <a:prstGeom prst="line">
                  <a:avLst/>
                </a:prstGeom>
                <a:noFill/>
                <a:ln w="12700" cap="flat" cmpd="sng" algn="ctr">
                  <a:solidFill>
                    <a:srgbClr val="003366"/>
                  </a:solidFill>
                  <a:prstDash val="solid"/>
                </a:ln>
                <a:effectLst/>
              </p:spPr>
            </p:cxnSp>
            <p:cxnSp>
              <p:nvCxnSpPr>
                <p:cNvPr id="18" name="Straight Connector 17">
                  <a:extLst>
                    <a:ext uri="{FF2B5EF4-FFF2-40B4-BE49-F238E27FC236}">
                      <a16:creationId xmlns:a16="http://schemas.microsoft.com/office/drawing/2014/main" id="{6C4035BE-ED4C-4D09-8C2B-589CD76B15D1}"/>
                    </a:ext>
                  </a:extLst>
                </p:cNvPr>
                <p:cNvCxnSpPr>
                  <a:cxnSpLocks/>
                </p:cNvCxnSpPr>
                <p:nvPr/>
              </p:nvCxnSpPr>
              <p:spPr>
                <a:xfrm>
                  <a:off x="2069287" y="3009903"/>
                  <a:ext cx="0" cy="507207"/>
                </a:xfrm>
                <a:prstGeom prst="line">
                  <a:avLst/>
                </a:prstGeom>
                <a:noFill/>
                <a:ln w="12700" cap="flat" cmpd="sng" algn="ctr">
                  <a:solidFill>
                    <a:srgbClr val="003366"/>
                  </a:solidFill>
                  <a:prstDash val="solid"/>
                </a:ln>
                <a:effectLst/>
              </p:spPr>
            </p:cxnSp>
            <p:sp>
              <p:nvSpPr>
                <p:cNvPr id="19" name="Rectangle 18">
                  <a:extLst>
                    <a:ext uri="{FF2B5EF4-FFF2-40B4-BE49-F238E27FC236}">
                      <a16:creationId xmlns:a16="http://schemas.microsoft.com/office/drawing/2014/main" id="{73B44AE5-D4F5-46B4-9DCF-6E38A807DCAE}"/>
                    </a:ext>
                  </a:extLst>
                </p:cNvPr>
                <p:cNvSpPr/>
                <p:nvPr/>
              </p:nvSpPr>
              <p:spPr>
                <a:xfrm>
                  <a:off x="2928172" y="3729749"/>
                  <a:ext cx="1264936" cy="442764"/>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Giảm</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chất</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lượng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cuộc</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sống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1,3</a:t>
                  </a:r>
                </a:p>
              </p:txBody>
            </p:sp>
            <p:sp>
              <p:nvSpPr>
                <p:cNvPr id="20" name="Rectangle 19">
                  <a:extLst>
                    <a:ext uri="{FF2B5EF4-FFF2-40B4-BE49-F238E27FC236}">
                      <a16:creationId xmlns:a16="http://schemas.microsoft.com/office/drawing/2014/main" id="{63DAFEC4-B36B-443E-BFF2-9318C4BC073E}"/>
                    </a:ext>
                  </a:extLst>
                </p:cNvPr>
                <p:cNvSpPr/>
                <p:nvPr/>
              </p:nvSpPr>
              <p:spPr>
                <a:xfrm>
                  <a:off x="966312" y="4229037"/>
                  <a:ext cx="2324340" cy="256337"/>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Tăng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nguy</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cơ</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tái</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phát</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đợt</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cấp</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1,4</a:t>
                  </a:r>
                </a:p>
              </p:txBody>
            </p:sp>
            <p:sp>
              <p:nvSpPr>
                <p:cNvPr id="21" name="Rectangle 20">
                  <a:extLst>
                    <a:ext uri="{FF2B5EF4-FFF2-40B4-BE49-F238E27FC236}">
                      <a16:creationId xmlns:a16="http://schemas.microsoft.com/office/drawing/2014/main" id="{8DFE1981-7F5E-4078-A3CF-80B5F428D659}"/>
                    </a:ext>
                  </a:extLst>
                </p:cNvPr>
                <p:cNvSpPr/>
                <p:nvPr/>
              </p:nvSpPr>
              <p:spPr>
                <a:xfrm>
                  <a:off x="2723969" y="2402233"/>
                  <a:ext cx="1600631" cy="380622"/>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Tăng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nguy</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cơ</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tử</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vong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1,2</a:t>
                  </a:r>
                </a:p>
              </p:txBody>
            </p:sp>
            <p:grpSp>
              <p:nvGrpSpPr>
                <p:cNvPr id="22" name="Group 21">
                  <a:extLst>
                    <a:ext uri="{FF2B5EF4-FFF2-40B4-BE49-F238E27FC236}">
                      <a16:creationId xmlns:a16="http://schemas.microsoft.com/office/drawing/2014/main" id="{E237D90E-4216-40E8-9E26-9BC81053BEB6}"/>
                    </a:ext>
                  </a:extLst>
                </p:cNvPr>
                <p:cNvGrpSpPr/>
                <p:nvPr/>
              </p:nvGrpSpPr>
              <p:grpSpPr>
                <a:xfrm>
                  <a:off x="1452875" y="2003915"/>
                  <a:ext cx="1233925" cy="1189112"/>
                  <a:chOff x="933789" y="2114856"/>
                  <a:chExt cx="1066378" cy="1048465"/>
                </a:xfrm>
              </p:grpSpPr>
              <p:sp>
                <p:nvSpPr>
                  <p:cNvPr id="42" name="Oval 41">
                    <a:extLst>
                      <a:ext uri="{FF2B5EF4-FFF2-40B4-BE49-F238E27FC236}">
                        <a16:creationId xmlns:a16="http://schemas.microsoft.com/office/drawing/2014/main" id="{04C4A78D-FB56-485D-960C-256F0972D799}"/>
                      </a:ext>
                    </a:extLst>
                  </p:cNvPr>
                  <p:cNvSpPr/>
                  <p:nvPr/>
                </p:nvSpPr>
                <p:spPr>
                  <a:xfrm>
                    <a:off x="951353" y="2114856"/>
                    <a:ext cx="1032232" cy="1048465"/>
                  </a:xfrm>
                  <a:prstGeom prst="ellipse">
                    <a:avLst/>
                  </a:prstGeom>
                  <a:solidFill>
                    <a:srgbClr val="123563">
                      <a:lumMod val="20000"/>
                      <a:lumOff val="80000"/>
                    </a:srgbClr>
                  </a:solidFill>
                  <a:ln w="12700" cap="flat" cmpd="sng" algn="ctr">
                    <a:solidFill>
                      <a:srgbClr val="003366"/>
                    </a:solidFill>
                    <a:prstDash val="solid"/>
                  </a:ln>
                  <a:effectLst/>
                </p:spPr>
                <p:txBody>
                  <a:bodyPr wrap="squar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800" b="0" i="0" u="none" strike="noStrike" kern="0" cap="none" spc="0" normalizeH="0" baseline="3000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sp>
                <p:nvSpPr>
                  <p:cNvPr id="43" name="Rectangle 42">
                    <a:extLst>
                      <a:ext uri="{FF2B5EF4-FFF2-40B4-BE49-F238E27FC236}">
                        <a16:creationId xmlns:a16="http://schemas.microsoft.com/office/drawing/2014/main" id="{59198646-7742-40D0-8B80-BDBA108012BC}"/>
                      </a:ext>
                    </a:extLst>
                  </p:cNvPr>
                  <p:cNvSpPr/>
                  <p:nvPr/>
                </p:nvSpPr>
                <p:spPr>
                  <a:xfrm>
                    <a:off x="933789" y="2447623"/>
                    <a:ext cx="1066378" cy="390394"/>
                  </a:xfrm>
                  <a:prstGeom prst="rect">
                    <a:avLst/>
                  </a:prstGeom>
                  <a:noFill/>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600" b="1" kern="0" dirty="0" err="1">
                        <a:solidFill>
                          <a:srgbClr val="000000"/>
                        </a:solidFill>
                        <a:latin typeface="Arial" panose="020B0604020202020204" pitchFamily="34" charset="0"/>
                        <a:ea typeface="游ゴシック"/>
                        <a:cs typeface="Arial" panose="020B0604020202020204" pitchFamily="34" charset="0"/>
                      </a:rPr>
                      <a:t>Đợt</a:t>
                    </a:r>
                    <a:r>
                      <a:rPr lang="en-US" sz="1600" b="1" kern="0" dirty="0">
                        <a:solidFill>
                          <a:srgbClr val="000000"/>
                        </a:solidFill>
                        <a:latin typeface="Arial" panose="020B0604020202020204" pitchFamily="34" charset="0"/>
                        <a:ea typeface="游ゴシック"/>
                        <a:cs typeface="Arial" panose="020B0604020202020204" pitchFamily="34" charset="0"/>
                      </a:rPr>
                      <a:t> </a:t>
                    </a:r>
                    <a:r>
                      <a:rPr lang="en-US" sz="1600" b="1" kern="0" dirty="0" err="1">
                        <a:solidFill>
                          <a:srgbClr val="000000"/>
                        </a:solidFill>
                        <a:latin typeface="Arial" panose="020B0604020202020204" pitchFamily="34" charset="0"/>
                        <a:ea typeface="游ゴシック"/>
                        <a:cs typeface="Arial" panose="020B0604020202020204" pitchFamily="34" charset="0"/>
                      </a:rPr>
                      <a:t>cấp</a:t>
                    </a:r>
                    <a:r>
                      <a:rPr lang="en-US" sz="1600" b="1" kern="0" dirty="0">
                        <a:solidFill>
                          <a:srgbClr val="000000"/>
                        </a:solidFill>
                        <a:latin typeface="Arial" panose="020B0604020202020204" pitchFamily="34" charset="0"/>
                        <a:ea typeface="游ゴシック"/>
                        <a:cs typeface="Arial" panose="020B0604020202020204" pitchFamily="34" charset="0"/>
                      </a:rPr>
                      <a:t> COPD </a:t>
                    </a:r>
                    <a:r>
                      <a:rPr lang="en-US" sz="1600" b="1" kern="0" dirty="0" err="1">
                        <a:solidFill>
                          <a:srgbClr val="000000"/>
                        </a:solidFill>
                        <a:latin typeface="Arial" panose="020B0604020202020204" pitchFamily="34" charset="0"/>
                        <a:ea typeface="游ゴシック"/>
                        <a:cs typeface="Arial" panose="020B0604020202020204" pitchFamily="34" charset="0"/>
                      </a:rPr>
                      <a:t>thường</a:t>
                    </a:r>
                    <a:r>
                      <a:rPr lang="en-US" sz="1600" b="1" kern="0" dirty="0">
                        <a:solidFill>
                          <a:srgbClr val="000000"/>
                        </a:solidFill>
                        <a:latin typeface="Arial" panose="020B0604020202020204" pitchFamily="34" charset="0"/>
                        <a:ea typeface="游ゴシック"/>
                        <a:cs typeface="Arial" panose="020B0604020202020204" pitchFamily="34" charset="0"/>
                      </a:rPr>
                      <a:t> </a:t>
                    </a:r>
                    <a:r>
                      <a:rPr lang="en-US" sz="1600" b="1" kern="0" dirty="0" err="1">
                        <a:solidFill>
                          <a:srgbClr val="000000"/>
                        </a:solidFill>
                        <a:latin typeface="Arial" panose="020B0604020202020204" pitchFamily="34" charset="0"/>
                        <a:ea typeface="游ゴシック"/>
                        <a:cs typeface="Arial" panose="020B0604020202020204" pitchFamily="34" charset="0"/>
                      </a:rPr>
                      <a:t>xuyên</a:t>
                    </a:r>
                    <a:endParaRPr kumimoji="0" lang="en-US" sz="1600" b="1"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grpSp>
            <p:grpSp>
              <p:nvGrpSpPr>
                <p:cNvPr id="23" name="Group 22">
                  <a:extLst>
                    <a:ext uri="{FF2B5EF4-FFF2-40B4-BE49-F238E27FC236}">
                      <a16:creationId xmlns:a16="http://schemas.microsoft.com/office/drawing/2014/main" id="{B46882E4-C474-432A-AF4F-ABC5D03B4BA5}"/>
                    </a:ext>
                  </a:extLst>
                </p:cNvPr>
                <p:cNvGrpSpPr/>
                <p:nvPr/>
              </p:nvGrpSpPr>
              <p:grpSpPr>
                <a:xfrm>
                  <a:off x="2854817" y="1550229"/>
                  <a:ext cx="847725" cy="847725"/>
                  <a:chOff x="1651000" y="1063625"/>
                  <a:chExt cx="847725" cy="847725"/>
                </a:xfrm>
              </p:grpSpPr>
              <p:sp>
                <p:nvSpPr>
                  <p:cNvPr id="40" name="Oval 39">
                    <a:extLst>
                      <a:ext uri="{FF2B5EF4-FFF2-40B4-BE49-F238E27FC236}">
                        <a16:creationId xmlns:a16="http://schemas.microsoft.com/office/drawing/2014/main" id="{00C2AD5C-7C47-45E6-AAAD-4488E65CE725}"/>
                      </a:ext>
                    </a:extLst>
                  </p:cNvPr>
                  <p:cNvSpPr/>
                  <p:nvPr/>
                </p:nvSpPr>
                <p:spPr>
                  <a:xfrm>
                    <a:off x="1651000" y="1063625"/>
                    <a:ext cx="847725" cy="847725"/>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pic>
                <p:nvPicPr>
                  <p:cNvPr id="41" name="Picture 40">
                    <a:extLst>
                      <a:ext uri="{FF2B5EF4-FFF2-40B4-BE49-F238E27FC236}">
                        <a16:creationId xmlns:a16="http://schemas.microsoft.com/office/drawing/2014/main" id="{F4024043-1AFC-4B2E-9FAA-5A805C729C73}"/>
                      </a:ext>
                    </a:extLst>
                  </p:cNvPr>
                  <p:cNvPicPr/>
                  <p:nvPr/>
                </p:nvPicPr>
                <p:blipFill rotWithShape="1">
                  <a:blip r:embed="rId3">
                    <a:extLst>
                      <a:ext uri="{28A0092B-C50C-407E-A947-70E740481C1C}">
                        <a14:useLocalDpi xmlns:a14="http://schemas.microsoft.com/office/drawing/2010/main" val="0"/>
                      </a:ext>
                    </a:extLst>
                  </a:blip>
                  <a:srcRect l="36154" t="6584" r="44167" b="72179"/>
                  <a:stretch/>
                </p:blipFill>
                <p:spPr bwMode="auto">
                  <a:xfrm>
                    <a:off x="1770855" y="1183203"/>
                    <a:ext cx="595080" cy="595080"/>
                  </a:xfrm>
                  <a:prstGeom prst="rect">
                    <a:avLst/>
                  </a:prstGeom>
                  <a:ln>
                    <a:noFill/>
                  </a:ln>
                  <a:effectLst>
                    <a:softEdge rad="112500"/>
                  </a:effectLst>
                </p:spPr>
              </p:pic>
            </p:grpSp>
            <p:grpSp>
              <p:nvGrpSpPr>
                <p:cNvPr id="24" name="Group 23">
                  <a:extLst>
                    <a:ext uri="{FF2B5EF4-FFF2-40B4-BE49-F238E27FC236}">
                      <a16:creationId xmlns:a16="http://schemas.microsoft.com/office/drawing/2014/main" id="{319F9AAC-174F-4F07-A9F6-501FE2461684}"/>
                    </a:ext>
                  </a:extLst>
                </p:cNvPr>
                <p:cNvGrpSpPr/>
                <p:nvPr/>
              </p:nvGrpSpPr>
              <p:grpSpPr>
                <a:xfrm>
                  <a:off x="1144197" y="723842"/>
                  <a:ext cx="1915157" cy="1112544"/>
                  <a:chOff x="-108292" y="2552250"/>
                  <a:chExt cx="1915158" cy="1112543"/>
                </a:xfrm>
              </p:grpSpPr>
              <p:sp>
                <p:nvSpPr>
                  <p:cNvPr id="37" name="Rectangle 36">
                    <a:extLst>
                      <a:ext uri="{FF2B5EF4-FFF2-40B4-BE49-F238E27FC236}">
                        <a16:creationId xmlns:a16="http://schemas.microsoft.com/office/drawing/2014/main" id="{EC275959-578A-4F77-9BA5-6AABDF80961E}"/>
                      </a:ext>
                    </a:extLst>
                  </p:cNvPr>
                  <p:cNvSpPr/>
                  <p:nvPr/>
                </p:nvSpPr>
                <p:spPr>
                  <a:xfrm>
                    <a:off x="-108292" y="2552250"/>
                    <a:ext cx="1915158" cy="256337"/>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Tăng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viêm</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đường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thở</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a:t>
                    </a:r>
                  </a:p>
                </p:txBody>
              </p:sp>
              <p:sp>
                <p:nvSpPr>
                  <p:cNvPr id="38" name="Oval 37">
                    <a:extLst>
                      <a:ext uri="{FF2B5EF4-FFF2-40B4-BE49-F238E27FC236}">
                        <a16:creationId xmlns:a16="http://schemas.microsoft.com/office/drawing/2014/main" id="{321DE5B0-C615-42D2-8222-F4A8641F552C}"/>
                      </a:ext>
                    </a:extLst>
                  </p:cNvPr>
                  <p:cNvSpPr/>
                  <p:nvPr/>
                </p:nvSpPr>
                <p:spPr>
                  <a:xfrm>
                    <a:off x="386906" y="2817068"/>
                    <a:ext cx="847725" cy="847725"/>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pic>
                <p:nvPicPr>
                  <p:cNvPr id="39" name="Picture 38">
                    <a:extLst>
                      <a:ext uri="{FF2B5EF4-FFF2-40B4-BE49-F238E27FC236}">
                        <a16:creationId xmlns:a16="http://schemas.microsoft.com/office/drawing/2014/main" id="{0AEDBE33-13EE-4693-86BA-00471589916D}"/>
                      </a:ext>
                    </a:extLst>
                  </p:cNvPr>
                  <p:cNvPicPr/>
                  <p:nvPr/>
                </p:nvPicPr>
                <p:blipFill rotWithShape="1">
                  <a:blip r:embed="rId3">
                    <a:extLst>
                      <a:ext uri="{28A0092B-C50C-407E-A947-70E740481C1C}">
                        <a14:useLocalDpi xmlns:a14="http://schemas.microsoft.com/office/drawing/2010/main" val="0"/>
                      </a:ext>
                    </a:extLst>
                  </a:blip>
                  <a:srcRect l="5602" t="54125" r="75880" b="25891"/>
                  <a:stretch/>
                </p:blipFill>
                <p:spPr bwMode="auto">
                  <a:xfrm>
                    <a:off x="503545" y="2933707"/>
                    <a:ext cx="614446" cy="614446"/>
                  </a:xfrm>
                  <a:prstGeom prst="rect">
                    <a:avLst/>
                  </a:prstGeom>
                  <a:ln>
                    <a:noFill/>
                  </a:ln>
                  <a:effectLst>
                    <a:softEdge rad="112500"/>
                  </a:effectLst>
                </p:spPr>
              </p:pic>
            </p:grpSp>
            <p:grpSp>
              <p:nvGrpSpPr>
                <p:cNvPr id="25" name="Group 24">
                  <a:extLst>
                    <a:ext uri="{FF2B5EF4-FFF2-40B4-BE49-F238E27FC236}">
                      <a16:creationId xmlns:a16="http://schemas.microsoft.com/office/drawing/2014/main" id="{6A7A6260-7184-4C41-A595-D74094E75E2B}"/>
                    </a:ext>
                  </a:extLst>
                </p:cNvPr>
                <p:cNvGrpSpPr/>
                <p:nvPr/>
              </p:nvGrpSpPr>
              <p:grpSpPr>
                <a:xfrm>
                  <a:off x="-97827" y="1603258"/>
                  <a:ext cx="1533857" cy="1267216"/>
                  <a:chOff x="1248904" y="3315934"/>
                  <a:chExt cx="1533858" cy="1267215"/>
                </a:xfrm>
              </p:grpSpPr>
              <p:sp>
                <p:nvSpPr>
                  <p:cNvPr id="33" name="Rectangle 32">
                    <a:extLst>
                      <a:ext uri="{FF2B5EF4-FFF2-40B4-BE49-F238E27FC236}">
                        <a16:creationId xmlns:a16="http://schemas.microsoft.com/office/drawing/2014/main" id="{084DE3CE-1FEC-4AFD-BB80-0194FC46382F}"/>
                      </a:ext>
                    </a:extLst>
                  </p:cNvPr>
                  <p:cNvSpPr/>
                  <p:nvPr/>
                </p:nvSpPr>
                <p:spPr>
                  <a:xfrm>
                    <a:off x="1248904" y="4202527"/>
                    <a:ext cx="1533858" cy="380622"/>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Bệnh</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tiến</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triển</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nhanh</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1,5,6</a:t>
                    </a:r>
                  </a:p>
                </p:txBody>
              </p:sp>
              <p:grpSp>
                <p:nvGrpSpPr>
                  <p:cNvPr id="34" name="Group 33">
                    <a:extLst>
                      <a:ext uri="{FF2B5EF4-FFF2-40B4-BE49-F238E27FC236}">
                        <a16:creationId xmlns:a16="http://schemas.microsoft.com/office/drawing/2014/main" id="{E997CA17-1B79-4F02-869E-3225F68FBEC1}"/>
                      </a:ext>
                    </a:extLst>
                  </p:cNvPr>
                  <p:cNvGrpSpPr/>
                  <p:nvPr/>
                </p:nvGrpSpPr>
                <p:grpSpPr>
                  <a:xfrm>
                    <a:off x="1735973" y="3315934"/>
                    <a:ext cx="847725" cy="847725"/>
                    <a:chOff x="1735973" y="3315934"/>
                    <a:chExt cx="847725" cy="847725"/>
                  </a:xfrm>
                </p:grpSpPr>
                <p:sp>
                  <p:nvSpPr>
                    <p:cNvPr id="35" name="Oval 34">
                      <a:extLst>
                        <a:ext uri="{FF2B5EF4-FFF2-40B4-BE49-F238E27FC236}">
                          <a16:creationId xmlns:a16="http://schemas.microsoft.com/office/drawing/2014/main" id="{9D0E1EFE-F815-4647-9817-6A0B88AD49CB}"/>
                        </a:ext>
                      </a:extLst>
                    </p:cNvPr>
                    <p:cNvSpPr/>
                    <p:nvPr/>
                  </p:nvSpPr>
                  <p:spPr>
                    <a:xfrm>
                      <a:off x="1735973" y="3315934"/>
                      <a:ext cx="847725" cy="847725"/>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pic>
                  <p:nvPicPr>
                    <p:cNvPr id="36" name="Picture 35">
                      <a:extLst>
                        <a:ext uri="{FF2B5EF4-FFF2-40B4-BE49-F238E27FC236}">
                          <a16:creationId xmlns:a16="http://schemas.microsoft.com/office/drawing/2014/main" id="{A49A13B0-0B17-4EB6-B960-1F25100C4661}"/>
                        </a:ext>
                      </a:extLst>
                    </p:cNvPr>
                    <p:cNvPicPr/>
                    <p:nvPr/>
                  </p:nvPicPr>
                  <p:blipFill rotWithShape="1">
                    <a:blip r:embed="rId3">
                      <a:extLst>
                        <a:ext uri="{28A0092B-C50C-407E-A947-70E740481C1C}">
                          <a14:useLocalDpi xmlns:a14="http://schemas.microsoft.com/office/drawing/2010/main" val="0"/>
                        </a:ext>
                      </a:extLst>
                    </a:blip>
                    <a:srcRect l="36381" t="69556" r="44662" b="9988"/>
                    <a:stretch/>
                  </p:blipFill>
                  <p:spPr bwMode="auto">
                    <a:xfrm>
                      <a:off x="1850975" y="3430936"/>
                      <a:ext cx="617720" cy="617720"/>
                    </a:xfrm>
                    <a:prstGeom prst="rect">
                      <a:avLst/>
                    </a:prstGeom>
                    <a:ln>
                      <a:noFill/>
                    </a:ln>
                    <a:effectLst>
                      <a:softEdge rad="112500"/>
                    </a:effectLst>
                  </p:spPr>
                </p:pic>
              </p:grpSp>
            </p:grpSp>
            <p:grpSp>
              <p:nvGrpSpPr>
                <p:cNvPr id="26" name="Group 25">
                  <a:extLst>
                    <a:ext uri="{FF2B5EF4-FFF2-40B4-BE49-F238E27FC236}">
                      <a16:creationId xmlns:a16="http://schemas.microsoft.com/office/drawing/2014/main" id="{283E7203-32B6-4370-AA77-D56683D02EE6}"/>
                    </a:ext>
                  </a:extLst>
                </p:cNvPr>
                <p:cNvGrpSpPr/>
                <p:nvPr/>
              </p:nvGrpSpPr>
              <p:grpSpPr>
                <a:xfrm>
                  <a:off x="57952" y="2840545"/>
                  <a:ext cx="1533858" cy="1145616"/>
                  <a:chOff x="2641381" y="2749997"/>
                  <a:chExt cx="1533858" cy="1145615"/>
                </a:xfrm>
              </p:grpSpPr>
              <p:sp>
                <p:nvSpPr>
                  <p:cNvPr id="30" name="Rectangle 29">
                    <a:extLst>
                      <a:ext uri="{FF2B5EF4-FFF2-40B4-BE49-F238E27FC236}">
                        <a16:creationId xmlns:a16="http://schemas.microsoft.com/office/drawing/2014/main" id="{FD39302B-FEBF-48D6-929B-209ECE28A6A7}"/>
                      </a:ext>
                    </a:extLst>
                  </p:cNvPr>
                  <p:cNvSpPr/>
                  <p:nvPr/>
                </p:nvSpPr>
                <p:spPr>
                  <a:xfrm>
                    <a:off x="2641381" y="3639275"/>
                    <a:ext cx="1533858" cy="256337"/>
                  </a:xfrm>
                  <a:prstGeom prst="rect">
                    <a:avLst/>
                  </a:prstGeom>
                </p:spPr>
                <p:txBody>
                  <a:bodyPr wrap="square"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Tăng</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nhập</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viện</a:t>
                    </a:r>
                    <a:r>
                      <a:rPr kumimoji="0" lang="en-US" sz="1600"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1,2</a:t>
                    </a:r>
                  </a:p>
                </p:txBody>
              </p:sp>
              <p:sp>
                <p:nvSpPr>
                  <p:cNvPr id="31" name="Oval 30">
                    <a:extLst>
                      <a:ext uri="{FF2B5EF4-FFF2-40B4-BE49-F238E27FC236}">
                        <a16:creationId xmlns:a16="http://schemas.microsoft.com/office/drawing/2014/main" id="{F42085CA-15DD-4086-98CD-A2BA19756099}"/>
                      </a:ext>
                    </a:extLst>
                  </p:cNvPr>
                  <p:cNvSpPr/>
                  <p:nvPr/>
                </p:nvSpPr>
                <p:spPr>
                  <a:xfrm>
                    <a:off x="2978150" y="2749997"/>
                    <a:ext cx="847725" cy="847725"/>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pic>
                <p:nvPicPr>
                  <p:cNvPr id="32" name="Picture 31">
                    <a:extLst>
                      <a:ext uri="{FF2B5EF4-FFF2-40B4-BE49-F238E27FC236}">
                        <a16:creationId xmlns:a16="http://schemas.microsoft.com/office/drawing/2014/main" id="{1A02CC86-7611-466E-AFC9-573ABE8AC611}"/>
                      </a:ext>
                    </a:extLst>
                  </p:cNvPr>
                  <p:cNvPicPr/>
                  <p:nvPr/>
                </p:nvPicPr>
                <p:blipFill rotWithShape="1">
                  <a:blip r:embed="rId3">
                    <a:extLst>
                      <a:ext uri="{28A0092B-C50C-407E-A947-70E740481C1C}">
                        <a14:useLocalDpi xmlns:a14="http://schemas.microsoft.com/office/drawing/2010/main" val="0"/>
                      </a:ext>
                    </a:extLst>
                  </a:blip>
                  <a:srcRect l="67879" t="53849" r="11795" b="24216"/>
                  <a:stretch/>
                </p:blipFill>
                <p:spPr bwMode="auto">
                  <a:xfrm>
                    <a:off x="3091322" y="2880502"/>
                    <a:ext cx="601060" cy="601060"/>
                  </a:xfrm>
                  <a:prstGeom prst="rect">
                    <a:avLst/>
                  </a:prstGeom>
                  <a:ln>
                    <a:noFill/>
                  </a:ln>
                  <a:effectLst>
                    <a:softEdge rad="112500"/>
                  </a:effectLst>
                </p:spPr>
              </p:pic>
            </p:grpSp>
            <p:grpSp>
              <p:nvGrpSpPr>
                <p:cNvPr id="27" name="Group 26">
                  <a:extLst>
                    <a:ext uri="{FF2B5EF4-FFF2-40B4-BE49-F238E27FC236}">
                      <a16:creationId xmlns:a16="http://schemas.microsoft.com/office/drawing/2014/main" id="{2F3750F4-AC5D-41E5-99F0-7B552D61FCD3}"/>
                    </a:ext>
                  </a:extLst>
                </p:cNvPr>
                <p:cNvGrpSpPr/>
                <p:nvPr/>
              </p:nvGrpSpPr>
              <p:grpSpPr>
                <a:xfrm>
                  <a:off x="1653298" y="3340211"/>
                  <a:ext cx="847725" cy="847725"/>
                  <a:chOff x="2905125" y="1557020"/>
                  <a:chExt cx="847725" cy="847725"/>
                </a:xfrm>
              </p:grpSpPr>
              <p:sp>
                <p:nvSpPr>
                  <p:cNvPr id="28" name="Oval 27">
                    <a:extLst>
                      <a:ext uri="{FF2B5EF4-FFF2-40B4-BE49-F238E27FC236}">
                        <a16:creationId xmlns:a16="http://schemas.microsoft.com/office/drawing/2014/main" id="{129EF38D-B2B2-4A1C-A29A-8721E2408B26}"/>
                      </a:ext>
                    </a:extLst>
                  </p:cNvPr>
                  <p:cNvSpPr/>
                  <p:nvPr/>
                </p:nvSpPr>
                <p:spPr>
                  <a:xfrm>
                    <a:off x="2905125" y="1557020"/>
                    <a:ext cx="847725" cy="847725"/>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pic>
                <p:nvPicPr>
                  <p:cNvPr id="29" name="Picture 28">
                    <a:extLst>
                      <a:ext uri="{FF2B5EF4-FFF2-40B4-BE49-F238E27FC236}">
                        <a16:creationId xmlns:a16="http://schemas.microsoft.com/office/drawing/2014/main" id="{FD1F186C-51FC-40DB-BBCC-8BEA29A698CE}"/>
                      </a:ext>
                    </a:extLst>
                  </p:cNvPr>
                  <p:cNvPicPr/>
                  <p:nvPr/>
                </p:nvPicPr>
                <p:blipFill rotWithShape="1">
                  <a:blip r:embed="rId3">
                    <a:extLst>
                      <a:ext uri="{28A0092B-C50C-407E-A947-70E740481C1C}">
                        <a14:useLocalDpi xmlns:a14="http://schemas.microsoft.com/office/drawing/2010/main" val="0"/>
                      </a:ext>
                    </a:extLst>
                  </a:blip>
                  <a:srcRect l="67140" t="23093" r="12958" b="55429"/>
                  <a:stretch/>
                </p:blipFill>
                <p:spPr bwMode="auto">
                  <a:xfrm>
                    <a:off x="3020560" y="1682115"/>
                    <a:ext cx="616854" cy="616854"/>
                  </a:xfrm>
                  <a:prstGeom prst="rect">
                    <a:avLst/>
                  </a:prstGeom>
                  <a:ln>
                    <a:noFill/>
                  </a:ln>
                  <a:effectLst>
                    <a:softEdge rad="112500"/>
                  </a:effectLst>
                </p:spPr>
              </p:pic>
            </p:grpSp>
          </p:grpSp>
          <p:sp>
            <p:nvSpPr>
              <p:cNvPr id="12" name="Oval 11">
                <a:extLst>
                  <a:ext uri="{FF2B5EF4-FFF2-40B4-BE49-F238E27FC236}">
                    <a16:creationId xmlns:a16="http://schemas.microsoft.com/office/drawing/2014/main" id="{BF3C073D-A25A-4BC9-806A-4A1B3D1A2724}"/>
                  </a:ext>
                </a:extLst>
              </p:cNvPr>
              <p:cNvSpPr/>
              <p:nvPr/>
            </p:nvSpPr>
            <p:spPr>
              <a:xfrm>
                <a:off x="5595914" y="3823825"/>
                <a:ext cx="1187015" cy="1119622"/>
              </a:xfrm>
              <a:prstGeom prst="ellipse">
                <a:avLst/>
              </a:prstGeom>
              <a:solidFill>
                <a:srgbClr val="0070C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游ゴシック"/>
                  <a:cs typeface="Arial" panose="020B0604020202020204" pitchFamily="34" charset="0"/>
                </a:endParaRPr>
              </a:p>
            </p:txBody>
          </p:sp>
        </p:grpSp>
        <p:pic>
          <p:nvPicPr>
            <p:cNvPr id="10" name="Picture 9">
              <a:extLst>
                <a:ext uri="{FF2B5EF4-FFF2-40B4-BE49-F238E27FC236}">
                  <a16:creationId xmlns:a16="http://schemas.microsoft.com/office/drawing/2014/main" id="{F7E77C1C-467F-4EED-9B57-1013D05F3E2E}"/>
                </a:ext>
              </a:extLst>
            </p:cNvPr>
            <p:cNvPicPr>
              <a:picLocks noChangeAspect="1"/>
            </p:cNvPicPr>
            <p:nvPr/>
          </p:nvPicPr>
          <p:blipFill>
            <a:blip r:embed="rId4" cstate="hqprint">
              <a:extLst>
                <a:ext uri="{BEBA8EAE-BF5A-486C-A8C5-ECC9F3942E4B}">
                  <a14:imgProps xmlns:a14="http://schemas.microsoft.com/office/drawing/2010/main">
                    <a14:imgLayer r:embed="rId5">
                      <a14:imgEffect>
                        <a14:saturation sat="66000"/>
                      </a14:imgEffect>
                    </a14:imgLayer>
                  </a14:imgProps>
                </a:ext>
                <a:ext uri="{28A0092B-C50C-407E-A947-70E740481C1C}">
                  <a14:useLocalDpi xmlns:a14="http://schemas.microsoft.com/office/drawing/2010/main" val="0"/>
                </a:ext>
              </a:extLst>
            </a:blip>
            <a:stretch>
              <a:fillRect/>
            </a:stretch>
          </p:blipFill>
          <p:spPr>
            <a:xfrm>
              <a:off x="6453212" y="4267732"/>
              <a:ext cx="483519" cy="489881"/>
            </a:xfrm>
            <a:prstGeom prst="rect">
              <a:avLst/>
            </a:prstGeom>
          </p:spPr>
        </p:pic>
      </p:grpSp>
      <p:sp>
        <p:nvSpPr>
          <p:cNvPr id="44" name="Rectangle 43">
            <a:extLst>
              <a:ext uri="{FF2B5EF4-FFF2-40B4-BE49-F238E27FC236}">
                <a16:creationId xmlns:a16="http://schemas.microsoft.com/office/drawing/2014/main" id="{9AAFEC5F-A6F7-4956-B5F3-C9D7A3354643}"/>
              </a:ext>
            </a:extLst>
          </p:cNvPr>
          <p:cNvSpPr/>
          <p:nvPr/>
        </p:nvSpPr>
        <p:spPr>
          <a:xfrm>
            <a:off x="7961866" y="2628327"/>
            <a:ext cx="4187952" cy="1539857"/>
          </a:xfrm>
          <a:prstGeom prst="rect">
            <a:avLst/>
          </a:prstGeom>
          <a:gradFill flip="none" rotWithShape="1">
            <a:gsLst>
              <a:gs pos="0">
                <a:srgbClr val="77C9D7">
                  <a:tint val="66000"/>
                  <a:satMod val="160000"/>
                </a:srgbClr>
              </a:gs>
              <a:gs pos="50000">
                <a:srgbClr val="77C9D7">
                  <a:tint val="44500"/>
                  <a:satMod val="160000"/>
                </a:srgbClr>
              </a:gs>
              <a:gs pos="100000">
                <a:srgbClr val="77C9D7">
                  <a:tint val="23500"/>
                  <a:satMod val="160000"/>
                </a:srgbClr>
              </a:gs>
            </a:gsLst>
            <a:path path="circle">
              <a:fillToRect l="100000" b="100000"/>
            </a:path>
            <a:tileRect t="-100000" r="-100000"/>
          </a:grad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3363" marR="0" lvl="0" indent="-233363" defTabSz="914400" eaLnBrk="1" fontAlgn="auto" latinLnBrk="0" hangingPunct="1">
              <a:lnSpc>
                <a:spcPct val="100000"/>
              </a:lnSpc>
              <a:spcBef>
                <a:spcPts val="600"/>
              </a:spcBef>
              <a:spcAft>
                <a:spcPts val="0"/>
              </a:spcAft>
              <a:buClrTx/>
              <a:buSzTx/>
              <a:buFont typeface="Arial"/>
              <a:buChar char="•"/>
              <a:tabLst/>
              <a:defRPr/>
            </a:pPr>
            <a:r>
              <a:rPr lang="en-US" kern="0" dirty="0" err="1">
                <a:solidFill>
                  <a:srgbClr val="000000"/>
                </a:solidFill>
                <a:latin typeface="Arial" panose="020B0604020202020204" pitchFamily="34" charset="0"/>
                <a:ea typeface="游ゴシック"/>
                <a:cs typeface="Arial" panose="020B0604020202020204" pitchFamily="34" charset="0"/>
              </a:rPr>
              <a:t>Đợt</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cấp</a:t>
            </a:r>
            <a:r>
              <a:rPr lang="en-US" kern="0" dirty="0">
                <a:solidFill>
                  <a:srgbClr val="000000"/>
                </a:solidFill>
                <a:latin typeface="Arial" panose="020B0604020202020204" pitchFamily="34" charset="0"/>
                <a:ea typeface="游ゴシック"/>
                <a:cs typeface="Arial" panose="020B0604020202020204" pitchFamily="34" charset="0"/>
              </a:rPr>
              <a:t> COPD </a:t>
            </a:r>
            <a:r>
              <a:rPr lang="en-US" kern="0" dirty="0" err="1">
                <a:solidFill>
                  <a:srgbClr val="000000"/>
                </a:solidFill>
                <a:latin typeface="Arial" panose="020B0604020202020204" pitchFamily="34" charset="0"/>
                <a:ea typeface="游ゴシック"/>
                <a:cs typeface="Arial" panose="020B0604020202020204" pitchFamily="34" charset="0"/>
              </a:rPr>
              <a:t>làm</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giảm</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chất</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lượng</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cuộc</a:t>
            </a:r>
            <a:r>
              <a:rPr lang="en-US" kern="0" dirty="0">
                <a:solidFill>
                  <a:srgbClr val="000000"/>
                </a:solidFill>
                <a:latin typeface="Arial" panose="020B0604020202020204" pitchFamily="34" charset="0"/>
                <a:ea typeface="游ゴシック"/>
                <a:cs typeface="Arial" panose="020B0604020202020204" pitchFamily="34" charset="0"/>
              </a:rPr>
              <a:t> </a:t>
            </a:r>
            <a:r>
              <a:rPr lang="en-US" kern="0" dirty="0" err="1">
                <a:solidFill>
                  <a:srgbClr val="000000"/>
                </a:solidFill>
                <a:latin typeface="Arial" panose="020B0604020202020204" pitchFamily="34" charset="0"/>
                <a:ea typeface="游ゴシック"/>
                <a:cs typeface="Arial" panose="020B0604020202020204" pitchFamily="34" charset="0"/>
              </a:rPr>
              <a:t>sống</a:t>
            </a:r>
            <a:r>
              <a:rPr lang="en-US" kern="0" dirty="0">
                <a:solidFill>
                  <a:srgbClr val="000000"/>
                </a:solidFill>
                <a:latin typeface="Arial" panose="020B0604020202020204" pitchFamily="34" charset="0"/>
                <a:ea typeface="游ゴシック"/>
                <a:cs typeface="Arial" panose="020B0604020202020204" pitchFamily="34" charset="0"/>
              </a:rPr>
              <a:t> </a:t>
            </a:r>
            <a:r>
              <a:rPr kumimoji="0" lang="en-US"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7</a:t>
            </a:r>
          </a:p>
          <a:p>
            <a:pPr marL="233363" marR="0" lvl="0" indent="-233363" defTabSz="914400" eaLnBrk="1" fontAlgn="auto" latinLnBrk="0" hangingPunct="1">
              <a:lnSpc>
                <a:spcPct val="100000"/>
              </a:lnSpc>
              <a:spcBef>
                <a:spcPts val="600"/>
              </a:spcBef>
              <a:spcAft>
                <a:spcPts val="0"/>
              </a:spcAft>
              <a:buClrTx/>
              <a:buSzTx/>
              <a:buFont typeface="Arial"/>
              <a:buChar char="•"/>
              <a:tabLst/>
              <a:defRPr/>
            </a:pP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Sau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một</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đợt</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cấp</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có</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thể</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suy</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giảm</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chức</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năng</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0" noProof="0" dirty="0" err="1">
                <a:ln>
                  <a:noFill/>
                </a:ln>
                <a:solidFill>
                  <a:srgbClr val="000000"/>
                </a:solidFill>
                <a:effectLst/>
                <a:uLnTx/>
                <a:uFillTx/>
                <a:latin typeface="Arial" panose="020B0604020202020204" pitchFamily="34" charset="0"/>
                <a:ea typeface="游ゴシック"/>
                <a:cs typeface="Arial" panose="020B0604020202020204" pitchFamily="34" charset="0"/>
              </a:rPr>
              <a:t>phổi</a:t>
            </a:r>
            <a:r>
              <a:rPr kumimoji="0" lang="en-US" b="0" i="0" u="none" strike="noStrike" kern="0" cap="none" spc="0" normalizeH="0" baseline="0" noProof="0" dirty="0">
                <a:ln>
                  <a:noFill/>
                </a:ln>
                <a:solidFill>
                  <a:srgbClr val="000000"/>
                </a:solidFill>
                <a:effectLst/>
                <a:uLnTx/>
                <a:uFillTx/>
                <a:latin typeface="Arial" panose="020B0604020202020204" pitchFamily="34" charset="0"/>
                <a:ea typeface="游ゴシック"/>
                <a:cs typeface="Arial" panose="020B0604020202020204" pitchFamily="34" charset="0"/>
              </a:rPr>
              <a:t> </a:t>
            </a:r>
            <a:r>
              <a:rPr kumimoji="0" lang="en-US" b="0" i="0" u="none" strike="noStrike" kern="0" cap="none" spc="0" normalizeH="0" baseline="30000" noProof="0" dirty="0">
                <a:ln>
                  <a:noFill/>
                </a:ln>
                <a:solidFill>
                  <a:srgbClr val="000000"/>
                </a:solidFill>
                <a:effectLst/>
                <a:uLnTx/>
                <a:uFillTx/>
                <a:latin typeface="Arial" panose="020B0604020202020204" pitchFamily="34" charset="0"/>
                <a:ea typeface="游ゴシック"/>
                <a:cs typeface="Arial" panose="020B0604020202020204" pitchFamily="34" charset="0"/>
              </a:rPr>
              <a:t>8</a:t>
            </a:r>
          </a:p>
        </p:txBody>
      </p:sp>
    </p:spTree>
    <p:extLst>
      <p:ext uri="{BB962C8B-B14F-4D97-AF65-F5344CB8AC3E}">
        <p14:creationId xmlns:p14="http://schemas.microsoft.com/office/powerpoint/2010/main" val="41532722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3200" b="1" dirty="0"/>
              <a:t>So </a:t>
            </a:r>
            <a:r>
              <a:rPr lang="en-US" sz="3200" b="1" dirty="0" err="1"/>
              <a:t>sánh</a:t>
            </a:r>
            <a:r>
              <a:rPr lang="en-US" sz="3200" b="1" dirty="0"/>
              <a:t> chi </a:t>
            </a:r>
            <a:r>
              <a:rPr lang="en-US" sz="3200" b="1" dirty="0" err="1"/>
              <a:t>phí</a:t>
            </a:r>
            <a:r>
              <a:rPr lang="en-US" sz="3200" b="1" dirty="0"/>
              <a:t> </a:t>
            </a:r>
            <a:r>
              <a:rPr lang="en-US" sz="3200" b="1" dirty="0" err="1"/>
              <a:t>điều</a:t>
            </a:r>
            <a:r>
              <a:rPr lang="en-US" sz="3200" b="1" dirty="0"/>
              <a:t> </a:t>
            </a:r>
            <a:r>
              <a:rPr lang="en-US" sz="3200" b="1" dirty="0" err="1"/>
              <a:t>trị</a:t>
            </a:r>
            <a:r>
              <a:rPr lang="en-US" sz="3200" b="1" dirty="0"/>
              <a:t> COPD</a:t>
            </a:r>
          </a:p>
        </p:txBody>
      </p:sp>
      <p:graphicFrame>
        <p:nvGraphicFramePr>
          <p:cNvPr id="5" name="Table 4"/>
          <p:cNvGraphicFramePr>
            <a:graphicFrameLocks noGrp="1"/>
          </p:cNvGraphicFramePr>
          <p:nvPr/>
        </p:nvGraphicFramePr>
        <p:xfrm>
          <a:off x="1876330" y="1329765"/>
          <a:ext cx="8229600" cy="4150360"/>
        </p:xfrm>
        <a:graphic>
          <a:graphicData uri="http://schemas.openxmlformats.org/drawingml/2006/table">
            <a:tbl>
              <a:tblPr firstRow="1" bandRow="1">
                <a:tableStyleId>{5C22544A-7EE6-4342-B048-85BDC9FD1C3A}</a:tableStyleId>
              </a:tblPr>
              <a:tblGrid>
                <a:gridCol w="1371600">
                  <a:extLst>
                    <a:ext uri="{9D8B030D-6E8A-4147-A177-3AD203B41FA5}">
                      <a16:colId xmlns:a16="http://schemas.microsoft.com/office/drawing/2014/main" val="748076519"/>
                    </a:ext>
                  </a:extLst>
                </a:gridCol>
                <a:gridCol w="1489917">
                  <a:extLst>
                    <a:ext uri="{9D8B030D-6E8A-4147-A177-3AD203B41FA5}">
                      <a16:colId xmlns:a16="http://schemas.microsoft.com/office/drawing/2014/main" val="2690258612"/>
                    </a:ext>
                  </a:extLst>
                </a:gridCol>
                <a:gridCol w="228600">
                  <a:extLst>
                    <a:ext uri="{9D8B030D-6E8A-4147-A177-3AD203B41FA5}">
                      <a16:colId xmlns:a16="http://schemas.microsoft.com/office/drawing/2014/main" val="1418330378"/>
                    </a:ext>
                  </a:extLst>
                </a:gridCol>
                <a:gridCol w="1713161">
                  <a:extLst>
                    <a:ext uri="{9D8B030D-6E8A-4147-A177-3AD203B41FA5}">
                      <a16:colId xmlns:a16="http://schemas.microsoft.com/office/drawing/2014/main" val="2531886193"/>
                    </a:ext>
                  </a:extLst>
                </a:gridCol>
                <a:gridCol w="1713161">
                  <a:extLst>
                    <a:ext uri="{9D8B030D-6E8A-4147-A177-3AD203B41FA5}">
                      <a16:colId xmlns:a16="http://schemas.microsoft.com/office/drawing/2014/main" val="1570174355"/>
                    </a:ext>
                  </a:extLst>
                </a:gridCol>
                <a:gridCol w="1713161">
                  <a:extLst>
                    <a:ext uri="{9D8B030D-6E8A-4147-A177-3AD203B41FA5}">
                      <a16:colId xmlns:a16="http://schemas.microsoft.com/office/drawing/2014/main" val="3432205982"/>
                    </a:ext>
                  </a:extLst>
                </a:gridCol>
              </a:tblGrid>
              <a:tr h="370840">
                <a:tc>
                  <a:txBody>
                    <a:bodyPr/>
                    <a:lstStyle/>
                    <a:p>
                      <a:endParaRPr lang="en-US" dirty="0"/>
                    </a:p>
                  </a:txBody>
                  <a:tcPr/>
                </a:tc>
                <a:tc>
                  <a:txBody>
                    <a:bodyPr/>
                    <a:lstStyle/>
                    <a:p>
                      <a:r>
                        <a:rPr lang="en-US" dirty="0"/>
                        <a:t>Chi </a:t>
                      </a:r>
                      <a:r>
                        <a:rPr lang="en-US" dirty="0" err="1"/>
                        <a:t>phí</a:t>
                      </a:r>
                      <a:r>
                        <a:rPr lang="en-US" dirty="0"/>
                        <a:t> </a:t>
                      </a:r>
                      <a:r>
                        <a:rPr lang="en-US" dirty="0" err="1"/>
                        <a:t>giai</a:t>
                      </a:r>
                      <a:r>
                        <a:rPr lang="en-US" dirty="0"/>
                        <a:t> </a:t>
                      </a:r>
                      <a:r>
                        <a:rPr lang="en-US" dirty="0" err="1"/>
                        <a:t>đoạn</a:t>
                      </a:r>
                      <a:r>
                        <a:rPr lang="en-US" dirty="0"/>
                        <a:t> </a:t>
                      </a:r>
                      <a:r>
                        <a:rPr lang="en-US" dirty="0" err="1"/>
                        <a:t>ổn</a:t>
                      </a:r>
                      <a:r>
                        <a:rPr lang="en-US" dirty="0"/>
                        <a:t> </a:t>
                      </a:r>
                      <a:r>
                        <a:rPr lang="en-US" dirty="0" err="1"/>
                        <a:t>định</a:t>
                      </a:r>
                      <a:r>
                        <a:rPr lang="en-US" dirty="0"/>
                        <a:t> (</a:t>
                      </a:r>
                      <a:r>
                        <a:rPr lang="en-US" dirty="0" err="1"/>
                        <a:t>đồng</a:t>
                      </a:r>
                      <a:r>
                        <a:rPr lang="en-US" dirty="0"/>
                        <a:t>)</a:t>
                      </a:r>
                    </a:p>
                  </a:txBody>
                  <a:tcPr/>
                </a:tc>
                <a:tc>
                  <a:txBody>
                    <a:bodyPr/>
                    <a:lstStyle/>
                    <a:p>
                      <a:endParaRPr lang="en-US" dirty="0"/>
                    </a:p>
                  </a:txBody>
                  <a:tcPr>
                    <a:noFill/>
                  </a:tcPr>
                </a:tc>
                <a:tc gridSpan="3">
                  <a:txBody>
                    <a:bodyPr/>
                    <a:lstStyle/>
                    <a:p>
                      <a:pPr algn="ctr"/>
                      <a:r>
                        <a:rPr lang="en-US" dirty="0"/>
                        <a:t>Chi </a:t>
                      </a:r>
                      <a:r>
                        <a:rPr lang="en-US" dirty="0" err="1"/>
                        <a:t>phí</a:t>
                      </a:r>
                      <a:r>
                        <a:rPr lang="en-US" dirty="0"/>
                        <a:t> </a:t>
                      </a:r>
                      <a:r>
                        <a:rPr lang="en-US" dirty="0" err="1"/>
                        <a:t>trong</a:t>
                      </a:r>
                      <a:r>
                        <a:rPr lang="en-US" dirty="0"/>
                        <a:t> </a:t>
                      </a:r>
                      <a:r>
                        <a:rPr lang="en-US" dirty="0" err="1"/>
                        <a:t>đợt</a:t>
                      </a:r>
                      <a:r>
                        <a:rPr lang="en-US" dirty="0"/>
                        <a:t> </a:t>
                      </a:r>
                      <a:r>
                        <a:rPr lang="en-US" dirty="0" err="1"/>
                        <a:t>cấp</a:t>
                      </a:r>
                      <a:r>
                        <a:rPr lang="en-US" dirty="0"/>
                        <a:t> (</a:t>
                      </a:r>
                      <a:r>
                        <a:rPr lang="en-US" dirty="0" err="1"/>
                        <a:t>đồng</a:t>
                      </a:r>
                      <a:r>
                        <a:rPr lang="en-US" dirty="0"/>
                        <a:t>)</a:t>
                      </a:r>
                    </a:p>
                  </a:txBody>
                  <a:tcPr anchor="ct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127970331"/>
                  </a:ext>
                </a:extLst>
              </a:tr>
              <a:tr h="370840">
                <a:tc>
                  <a:txBody>
                    <a:bodyPr/>
                    <a:lstStyle/>
                    <a:p>
                      <a:endParaRPr lang="en-US" dirty="0"/>
                    </a:p>
                  </a:txBody>
                  <a:tcPr/>
                </a:tc>
                <a:tc>
                  <a:txBody>
                    <a:bodyPr/>
                    <a:lstStyle/>
                    <a:p>
                      <a:endParaRPr lang="en-US" dirty="0"/>
                    </a:p>
                  </a:txBody>
                  <a:tcPr/>
                </a:tc>
                <a:tc>
                  <a:txBody>
                    <a:bodyPr/>
                    <a:lstStyle/>
                    <a:p>
                      <a:endParaRPr lang="en-US" dirty="0"/>
                    </a:p>
                  </a:txBody>
                  <a:tcPr>
                    <a:noFill/>
                  </a:tcPr>
                </a:tc>
                <a:tc>
                  <a:txBody>
                    <a:bodyPr/>
                    <a:lstStyle/>
                    <a:p>
                      <a:pPr algn="ctr"/>
                      <a:r>
                        <a:rPr lang="en-US" dirty="0"/>
                        <a:t>02 </a:t>
                      </a:r>
                      <a:r>
                        <a:rPr lang="en-US" dirty="0" err="1"/>
                        <a:t>đợt</a:t>
                      </a:r>
                      <a:r>
                        <a:rPr lang="en-US" dirty="0"/>
                        <a:t> </a:t>
                      </a:r>
                      <a:r>
                        <a:rPr lang="en-US" dirty="0" err="1"/>
                        <a:t>cấp</a:t>
                      </a:r>
                      <a:r>
                        <a:rPr lang="en-US" dirty="0"/>
                        <a:t> </a:t>
                      </a:r>
                      <a:r>
                        <a:rPr lang="en-US" dirty="0" err="1"/>
                        <a:t>nhẹ</a:t>
                      </a:r>
                      <a:endParaRPr lang="en-US" dirty="0"/>
                    </a:p>
                  </a:txBody>
                  <a:tcPr/>
                </a:tc>
                <a:tc>
                  <a:txBody>
                    <a:bodyPr/>
                    <a:lstStyle/>
                    <a:p>
                      <a:pPr algn="ctr"/>
                      <a:r>
                        <a:rPr lang="en-US" dirty="0"/>
                        <a:t>02 </a:t>
                      </a:r>
                      <a:r>
                        <a:rPr lang="en-US" dirty="0" err="1"/>
                        <a:t>đợt</a:t>
                      </a:r>
                      <a:r>
                        <a:rPr lang="en-US" dirty="0"/>
                        <a:t> </a:t>
                      </a:r>
                      <a:r>
                        <a:rPr lang="en-US" dirty="0" err="1"/>
                        <a:t>cấp</a:t>
                      </a:r>
                      <a:r>
                        <a:rPr lang="en-US" dirty="0"/>
                        <a:t> </a:t>
                      </a:r>
                      <a:r>
                        <a:rPr lang="en-US" dirty="0" err="1"/>
                        <a:t>trung</a:t>
                      </a:r>
                      <a:r>
                        <a:rPr lang="en-US" dirty="0"/>
                        <a:t> </a:t>
                      </a:r>
                      <a:r>
                        <a:rPr lang="en-US" dirty="0" err="1"/>
                        <a:t>bình</a:t>
                      </a:r>
                      <a:endParaRPr lang="en-US" dirty="0"/>
                    </a:p>
                  </a:txBody>
                  <a:tcPr/>
                </a:tc>
                <a:tc>
                  <a:txBody>
                    <a:bodyPr/>
                    <a:lstStyle/>
                    <a:p>
                      <a:pPr algn="ctr"/>
                      <a:r>
                        <a:rPr lang="en-US" dirty="0"/>
                        <a:t>02 </a:t>
                      </a:r>
                      <a:r>
                        <a:rPr lang="en-US" dirty="0" err="1"/>
                        <a:t>đợt</a:t>
                      </a:r>
                      <a:r>
                        <a:rPr lang="en-US" dirty="0"/>
                        <a:t> </a:t>
                      </a:r>
                      <a:r>
                        <a:rPr lang="en-US" dirty="0" err="1"/>
                        <a:t>cấp</a:t>
                      </a:r>
                      <a:r>
                        <a:rPr lang="en-US" baseline="0" dirty="0"/>
                        <a:t> </a:t>
                      </a:r>
                      <a:r>
                        <a:rPr lang="en-US" baseline="0" dirty="0" err="1"/>
                        <a:t>nặng</a:t>
                      </a:r>
                      <a:endParaRPr lang="en-US" dirty="0"/>
                    </a:p>
                  </a:txBody>
                  <a:tcPr/>
                </a:tc>
                <a:extLst>
                  <a:ext uri="{0D108BD9-81ED-4DB2-BD59-A6C34878D82A}">
                    <a16:rowId xmlns:a16="http://schemas.microsoft.com/office/drawing/2014/main" val="2937169478"/>
                  </a:ext>
                </a:extLst>
              </a:tr>
              <a:tr h="370840">
                <a:tc>
                  <a:txBody>
                    <a:bodyPr/>
                    <a:lstStyle/>
                    <a:p>
                      <a:r>
                        <a:rPr lang="en-US" dirty="0" err="1"/>
                        <a:t>Khám</a:t>
                      </a:r>
                      <a:endParaRPr lang="en-US" dirty="0"/>
                    </a:p>
                  </a:txBody>
                  <a:tcPr/>
                </a:tc>
                <a:tc>
                  <a:txBody>
                    <a:bodyPr/>
                    <a:lstStyle/>
                    <a:p>
                      <a:pPr algn="r"/>
                      <a:r>
                        <a:rPr lang="en-US" dirty="0"/>
                        <a:t>500.000</a:t>
                      </a:r>
                    </a:p>
                  </a:txBody>
                  <a:tcPr/>
                </a:tc>
                <a:tc>
                  <a:txBody>
                    <a:bodyPr/>
                    <a:lstStyle/>
                    <a:p>
                      <a:endParaRPr lang="en-US" dirty="0"/>
                    </a:p>
                  </a:txBody>
                  <a:tcPr>
                    <a:noFill/>
                  </a:tcPr>
                </a:tc>
                <a:tc>
                  <a:txBody>
                    <a:bodyPr/>
                    <a:lstStyle/>
                    <a:p>
                      <a:pPr algn="ctr"/>
                      <a:endParaRPr lang="en-US" dirty="0"/>
                    </a:p>
                  </a:txBody>
                  <a:tcPr/>
                </a:tc>
                <a:tc>
                  <a:txBody>
                    <a:bodyPr/>
                    <a:lstStyle/>
                    <a:p>
                      <a:pPr algn="ctr"/>
                      <a:endParaRPr lang="en-US" dirty="0"/>
                    </a:p>
                  </a:txBody>
                  <a:tcPr/>
                </a:tc>
                <a:tc>
                  <a:txBody>
                    <a:bodyPr/>
                    <a:lstStyle/>
                    <a:p>
                      <a:pPr algn="ctr"/>
                      <a:endParaRPr lang="en-US" dirty="0"/>
                    </a:p>
                  </a:txBody>
                  <a:tcPr/>
                </a:tc>
                <a:extLst>
                  <a:ext uri="{0D108BD9-81ED-4DB2-BD59-A6C34878D82A}">
                    <a16:rowId xmlns:a16="http://schemas.microsoft.com/office/drawing/2014/main" val="3027952053"/>
                  </a:ext>
                </a:extLst>
              </a:tr>
              <a:tr h="370840">
                <a:tc>
                  <a:txBody>
                    <a:bodyPr/>
                    <a:lstStyle/>
                    <a:p>
                      <a:r>
                        <a:rPr lang="en-US" dirty="0" err="1"/>
                        <a:t>Thuốc</a:t>
                      </a:r>
                      <a:endParaRPr lang="en-US" dirty="0"/>
                    </a:p>
                  </a:txBody>
                  <a:tcPr/>
                </a:tc>
                <a:tc>
                  <a:txBody>
                    <a:bodyPr/>
                    <a:lstStyle/>
                    <a:p>
                      <a:pPr algn="r"/>
                      <a:r>
                        <a:rPr lang="en-US" dirty="0"/>
                        <a:t>19.000.000</a:t>
                      </a:r>
                    </a:p>
                  </a:txBody>
                  <a:tcPr/>
                </a:tc>
                <a:tc>
                  <a:txBody>
                    <a:bodyPr/>
                    <a:lstStyle/>
                    <a:p>
                      <a:endParaRPr lang="en-US" dirty="0"/>
                    </a:p>
                  </a:txBody>
                  <a:tcPr>
                    <a:noFill/>
                  </a:tcPr>
                </a:tc>
                <a:tc>
                  <a:txBody>
                    <a:bodyPr/>
                    <a:lstStyle/>
                    <a:p>
                      <a:pPr algn="ctr"/>
                      <a:r>
                        <a:rPr lang="en-US" dirty="0"/>
                        <a:t>420.000 x 2</a:t>
                      </a:r>
                    </a:p>
                  </a:txBody>
                  <a:tcPr/>
                </a:tc>
                <a:tc>
                  <a:txBody>
                    <a:bodyPr/>
                    <a:lstStyle/>
                    <a:p>
                      <a:pPr algn="ctr"/>
                      <a:r>
                        <a:rPr lang="en-US" dirty="0"/>
                        <a:t>17.700.000 x 2</a:t>
                      </a:r>
                    </a:p>
                  </a:txBody>
                  <a:tcPr/>
                </a:tc>
                <a:tc>
                  <a:txBody>
                    <a:bodyPr/>
                    <a:lstStyle/>
                    <a:p>
                      <a:pPr algn="ctr"/>
                      <a:r>
                        <a:rPr lang="en-US" dirty="0"/>
                        <a:t>92.800.000 x 2</a:t>
                      </a:r>
                    </a:p>
                  </a:txBody>
                  <a:tcPr/>
                </a:tc>
                <a:extLst>
                  <a:ext uri="{0D108BD9-81ED-4DB2-BD59-A6C34878D82A}">
                    <a16:rowId xmlns:a16="http://schemas.microsoft.com/office/drawing/2014/main" val="648692859"/>
                  </a:ext>
                </a:extLst>
              </a:tr>
              <a:tr h="370840">
                <a:tc>
                  <a:txBody>
                    <a:bodyPr/>
                    <a:lstStyle/>
                    <a:p>
                      <a:r>
                        <a:rPr lang="en-US" dirty="0" err="1"/>
                        <a:t>Hô</a:t>
                      </a:r>
                      <a:r>
                        <a:rPr lang="en-US" dirty="0"/>
                        <a:t> </a:t>
                      </a:r>
                      <a:r>
                        <a:rPr lang="en-US" dirty="0" err="1"/>
                        <a:t>hấp</a:t>
                      </a:r>
                      <a:r>
                        <a:rPr lang="en-US" baseline="0" dirty="0"/>
                        <a:t> </a:t>
                      </a:r>
                      <a:r>
                        <a:rPr lang="en-US" baseline="0" dirty="0" err="1"/>
                        <a:t>ký</a:t>
                      </a:r>
                      <a:endParaRPr lang="en-US" dirty="0"/>
                    </a:p>
                  </a:txBody>
                  <a:tcPr/>
                </a:tc>
                <a:tc>
                  <a:txBody>
                    <a:bodyPr/>
                    <a:lstStyle/>
                    <a:p>
                      <a:pPr algn="r"/>
                      <a:r>
                        <a:rPr lang="en-US" dirty="0"/>
                        <a:t>670.000</a:t>
                      </a:r>
                    </a:p>
                  </a:txBody>
                  <a:tcPr/>
                </a:tc>
                <a:tc>
                  <a:txBody>
                    <a:bodyPr/>
                    <a:lstStyle/>
                    <a:p>
                      <a:endParaRPr lang="en-US" dirty="0"/>
                    </a:p>
                  </a:txBody>
                  <a:tcPr>
                    <a:noFill/>
                  </a:tcPr>
                </a:tc>
                <a:tc>
                  <a:txBody>
                    <a:bodyPr/>
                    <a:lstStyle/>
                    <a:p>
                      <a:pPr algn="ctr"/>
                      <a:endParaRPr lang="en-US" dirty="0"/>
                    </a:p>
                  </a:txBody>
                  <a:tcPr/>
                </a:tc>
                <a:tc>
                  <a:txBody>
                    <a:bodyPr/>
                    <a:lstStyle/>
                    <a:p>
                      <a:pPr algn="ctr"/>
                      <a:endParaRPr lang="en-US" dirty="0"/>
                    </a:p>
                  </a:txBody>
                  <a:tcPr/>
                </a:tc>
                <a:tc>
                  <a:txBody>
                    <a:bodyPr/>
                    <a:lstStyle/>
                    <a:p>
                      <a:pPr algn="ctr"/>
                      <a:endParaRPr lang="en-US" dirty="0"/>
                    </a:p>
                  </a:txBody>
                  <a:tcPr/>
                </a:tc>
                <a:extLst>
                  <a:ext uri="{0D108BD9-81ED-4DB2-BD59-A6C34878D82A}">
                    <a16:rowId xmlns:a16="http://schemas.microsoft.com/office/drawing/2014/main" val="2494213534"/>
                  </a:ext>
                </a:extLst>
              </a:tr>
              <a:tr h="370840">
                <a:tc>
                  <a:txBody>
                    <a:bodyPr/>
                    <a:lstStyle/>
                    <a:p>
                      <a:r>
                        <a:rPr lang="en-US" dirty="0"/>
                        <a:t>Vaccine</a:t>
                      </a:r>
                    </a:p>
                  </a:txBody>
                  <a:tcPr/>
                </a:tc>
                <a:tc>
                  <a:txBody>
                    <a:bodyPr/>
                    <a:lstStyle/>
                    <a:p>
                      <a:pPr algn="r"/>
                      <a:r>
                        <a:rPr lang="en-US" dirty="0"/>
                        <a:t>650.000</a:t>
                      </a:r>
                    </a:p>
                  </a:txBody>
                  <a:tcPr/>
                </a:tc>
                <a:tc>
                  <a:txBody>
                    <a:bodyPr/>
                    <a:lstStyle/>
                    <a:p>
                      <a:endParaRPr lang="en-US" dirty="0"/>
                    </a:p>
                  </a:txBody>
                  <a:tcPr>
                    <a:noFill/>
                  </a:tcPr>
                </a:tc>
                <a:tc>
                  <a:txBody>
                    <a:bodyPr/>
                    <a:lstStyle/>
                    <a:p>
                      <a:pPr algn="ctr"/>
                      <a:endParaRPr lang="en-US"/>
                    </a:p>
                  </a:txBody>
                  <a:tcPr/>
                </a:tc>
                <a:tc>
                  <a:txBody>
                    <a:bodyPr/>
                    <a:lstStyle/>
                    <a:p>
                      <a:pPr algn="ctr"/>
                      <a:endParaRPr lang="en-US" dirty="0"/>
                    </a:p>
                  </a:txBody>
                  <a:tcPr/>
                </a:tc>
                <a:tc>
                  <a:txBody>
                    <a:bodyPr/>
                    <a:lstStyle/>
                    <a:p>
                      <a:pPr algn="ctr"/>
                      <a:endParaRPr lang="en-US" dirty="0"/>
                    </a:p>
                  </a:txBody>
                  <a:tcPr/>
                </a:tc>
                <a:extLst>
                  <a:ext uri="{0D108BD9-81ED-4DB2-BD59-A6C34878D82A}">
                    <a16:rowId xmlns:a16="http://schemas.microsoft.com/office/drawing/2014/main" val="4212926833"/>
                  </a:ext>
                </a:extLst>
              </a:tr>
              <a:tr h="370840">
                <a:tc>
                  <a:txBody>
                    <a:bodyPr/>
                    <a:lstStyle/>
                    <a:p>
                      <a:r>
                        <a:rPr lang="en-US" dirty="0" err="1"/>
                        <a:t>Hồ</a:t>
                      </a:r>
                      <a:r>
                        <a:rPr lang="en-US" dirty="0"/>
                        <a:t> s</a:t>
                      </a:r>
                      <a:r>
                        <a:rPr lang="vi-VN" dirty="0"/>
                        <a:t>ơ</a:t>
                      </a:r>
                      <a:endParaRPr lang="en-US" dirty="0"/>
                    </a:p>
                  </a:txBody>
                  <a:tcPr/>
                </a:tc>
                <a:tc>
                  <a:txBody>
                    <a:bodyPr/>
                    <a:lstStyle/>
                    <a:p>
                      <a:pPr algn="r"/>
                      <a:r>
                        <a:rPr lang="en-US" dirty="0"/>
                        <a:t>1.400.000</a:t>
                      </a:r>
                    </a:p>
                  </a:txBody>
                  <a:tcPr/>
                </a:tc>
                <a:tc>
                  <a:txBody>
                    <a:bodyPr/>
                    <a:lstStyle/>
                    <a:p>
                      <a:endParaRPr lang="en-US" dirty="0"/>
                    </a:p>
                  </a:txBody>
                  <a:tcPr>
                    <a:noFill/>
                  </a:tcPr>
                </a:tc>
                <a:tc>
                  <a:txBody>
                    <a:bodyPr/>
                    <a:lstStyle/>
                    <a:p>
                      <a:pPr algn="ctr"/>
                      <a:endParaRPr lang="en-US"/>
                    </a:p>
                  </a:txBody>
                  <a:tcPr/>
                </a:tc>
                <a:tc>
                  <a:txBody>
                    <a:bodyPr/>
                    <a:lstStyle/>
                    <a:p>
                      <a:pPr algn="ctr"/>
                      <a:endParaRPr lang="en-US"/>
                    </a:p>
                  </a:txBody>
                  <a:tcPr/>
                </a:tc>
                <a:tc>
                  <a:txBody>
                    <a:bodyPr/>
                    <a:lstStyle/>
                    <a:p>
                      <a:pPr algn="ctr"/>
                      <a:endParaRPr lang="en-US" dirty="0"/>
                    </a:p>
                  </a:txBody>
                  <a:tcPr/>
                </a:tc>
                <a:extLst>
                  <a:ext uri="{0D108BD9-81ED-4DB2-BD59-A6C34878D82A}">
                    <a16:rowId xmlns:a16="http://schemas.microsoft.com/office/drawing/2014/main" val="25409595"/>
                  </a:ext>
                </a:extLst>
              </a:tr>
              <a:tr h="370840">
                <a:tc>
                  <a:txBody>
                    <a:bodyPr/>
                    <a:lstStyle/>
                    <a:p>
                      <a:endParaRPr lang="en-US"/>
                    </a:p>
                  </a:txBody>
                  <a:tcPr/>
                </a:tc>
                <a:tc>
                  <a:txBody>
                    <a:bodyPr/>
                    <a:lstStyle/>
                    <a:p>
                      <a:pPr algn="r"/>
                      <a:endParaRPr lang="en-US" dirty="0"/>
                    </a:p>
                  </a:txBody>
                  <a:tcPr/>
                </a:tc>
                <a:tc>
                  <a:txBody>
                    <a:bodyPr/>
                    <a:lstStyle/>
                    <a:p>
                      <a:endParaRPr lang="en-US" dirty="0"/>
                    </a:p>
                  </a:txBody>
                  <a:tcPr>
                    <a:noFill/>
                  </a:tcPr>
                </a:tc>
                <a:tc>
                  <a:txBody>
                    <a:bodyPr/>
                    <a:lstStyle/>
                    <a:p>
                      <a:pPr algn="ctr"/>
                      <a:r>
                        <a:rPr lang="en-US" dirty="0"/>
                        <a:t>840.000</a:t>
                      </a:r>
                    </a:p>
                  </a:txBody>
                  <a:tcPr/>
                </a:tc>
                <a:tc>
                  <a:txBody>
                    <a:bodyPr/>
                    <a:lstStyle/>
                    <a:p>
                      <a:pPr algn="ctr"/>
                      <a:r>
                        <a:rPr lang="en-US" dirty="0"/>
                        <a:t>35.400.000</a:t>
                      </a:r>
                    </a:p>
                  </a:txBody>
                  <a:tcPr/>
                </a:tc>
                <a:tc>
                  <a:txBody>
                    <a:bodyPr/>
                    <a:lstStyle/>
                    <a:p>
                      <a:pPr algn="ctr"/>
                      <a:r>
                        <a:rPr lang="en-US" dirty="0"/>
                        <a:t>185.600.000</a:t>
                      </a:r>
                    </a:p>
                  </a:txBody>
                  <a:tcPr/>
                </a:tc>
                <a:extLst>
                  <a:ext uri="{0D108BD9-81ED-4DB2-BD59-A6C34878D82A}">
                    <a16:rowId xmlns:a16="http://schemas.microsoft.com/office/drawing/2014/main" val="199476010"/>
                  </a:ext>
                </a:extLst>
              </a:tr>
              <a:tr h="370840">
                <a:tc>
                  <a:txBody>
                    <a:bodyPr/>
                    <a:lstStyle/>
                    <a:p>
                      <a:r>
                        <a:rPr lang="en-US" b="1" dirty="0" err="1"/>
                        <a:t>Tổng</a:t>
                      </a:r>
                      <a:endParaRPr lang="en-US" b="1" dirty="0"/>
                    </a:p>
                  </a:txBody>
                  <a:tcPr>
                    <a:solidFill>
                      <a:srgbClr val="FFC000"/>
                    </a:solidFill>
                  </a:tcPr>
                </a:tc>
                <a:tc>
                  <a:txBody>
                    <a:bodyPr/>
                    <a:lstStyle/>
                    <a:p>
                      <a:pPr algn="r"/>
                      <a:r>
                        <a:rPr lang="en-US" b="1" dirty="0"/>
                        <a:t>22.220.000</a:t>
                      </a:r>
                    </a:p>
                  </a:txBody>
                  <a:tcPr>
                    <a:solidFill>
                      <a:srgbClr val="FFC000"/>
                    </a:solidFill>
                  </a:tcPr>
                </a:tc>
                <a:tc>
                  <a:txBody>
                    <a:bodyPr/>
                    <a:lstStyle/>
                    <a:p>
                      <a:endParaRPr lang="en-US" b="1" dirty="0"/>
                    </a:p>
                  </a:txBody>
                  <a:tcPr>
                    <a:noFill/>
                  </a:tcPr>
                </a:tc>
                <a:tc gridSpan="3">
                  <a:txBody>
                    <a:bodyPr/>
                    <a:lstStyle/>
                    <a:p>
                      <a:pPr algn="r"/>
                      <a:r>
                        <a:rPr lang="en-US" b="1" dirty="0"/>
                        <a:t>221.840.000</a:t>
                      </a:r>
                    </a:p>
                  </a:txBody>
                  <a:tcPr>
                    <a:solidFill>
                      <a:srgbClr val="FFC000"/>
                    </a:solidFill>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538017687"/>
                  </a:ext>
                </a:extLst>
              </a:tr>
            </a:tbl>
          </a:graphicData>
        </a:graphic>
      </p:graphicFrame>
      <p:sp>
        <p:nvSpPr>
          <p:cNvPr id="6" name="TextBox 5"/>
          <p:cNvSpPr txBox="1"/>
          <p:nvPr/>
        </p:nvSpPr>
        <p:spPr>
          <a:xfrm>
            <a:off x="1876330" y="5517997"/>
            <a:ext cx="8229600" cy="830997"/>
          </a:xfrm>
          <a:prstGeom prst="rect">
            <a:avLst/>
          </a:prstGeom>
          <a:noFill/>
        </p:spPr>
        <p:txBody>
          <a:bodyPr wrap="square" rtlCol="0">
            <a:spAutoFit/>
          </a:bodyPr>
          <a:lstStyle/>
          <a:p>
            <a:r>
              <a:rPr lang="en-US" sz="2400" b="1" dirty="0" err="1">
                <a:solidFill>
                  <a:srgbClr val="0070C0"/>
                </a:solidFill>
              </a:rPr>
              <a:t>Giảm</a:t>
            </a:r>
            <a:r>
              <a:rPr lang="en-US" sz="2400" b="1" dirty="0">
                <a:solidFill>
                  <a:srgbClr val="0070C0"/>
                </a:solidFill>
              </a:rPr>
              <a:t> 90% </a:t>
            </a:r>
            <a:r>
              <a:rPr lang="en-US" sz="2400" b="1" dirty="0" err="1">
                <a:solidFill>
                  <a:srgbClr val="0070C0"/>
                </a:solidFill>
              </a:rPr>
              <a:t>tổng</a:t>
            </a:r>
            <a:r>
              <a:rPr lang="en-US" sz="2400" b="1" dirty="0">
                <a:solidFill>
                  <a:srgbClr val="0070C0"/>
                </a:solidFill>
              </a:rPr>
              <a:t> chi </a:t>
            </a:r>
            <a:r>
              <a:rPr lang="en-US" sz="2400" b="1" dirty="0" err="1">
                <a:solidFill>
                  <a:srgbClr val="0070C0"/>
                </a:solidFill>
              </a:rPr>
              <a:t>phí</a:t>
            </a:r>
            <a:r>
              <a:rPr lang="en-US" sz="2400" b="1" dirty="0">
                <a:solidFill>
                  <a:srgbClr val="0070C0"/>
                </a:solidFill>
              </a:rPr>
              <a:t> </a:t>
            </a:r>
            <a:r>
              <a:rPr lang="en-US" sz="2400" b="1" dirty="0" err="1">
                <a:solidFill>
                  <a:srgbClr val="0070C0"/>
                </a:solidFill>
              </a:rPr>
              <a:t>nếu</a:t>
            </a:r>
            <a:r>
              <a:rPr lang="en-US" sz="2400" b="1" dirty="0">
                <a:solidFill>
                  <a:srgbClr val="0070C0"/>
                </a:solidFill>
              </a:rPr>
              <a:t> </a:t>
            </a:r>
            <a:r>
              <a:rPr lang="en-US" sz="2400" b="1" dirty="0" err="1">
                <a:solidFill>
                  <a:srgbClr val="0070C0"/>
                </a:solidFill>
              </a:rPr>
              <a:t>bệnh</a:t>
            </a:r>
            <a:r>
              <a:rPr lang="en-US" sz="2400" b="1" dirty="0">
                <a:solidFill>
                  <a:srgbClr val="0070C0"/>
                </a:solidFill>
              </a:rPr>
              <a:t> </a:t>
            </a:r>
            <a:r>
              <a:rPr lang="en-US" sz="2400" b="1" dirty="0" err="1">
                <a:solidFill>
                  <a:srgbClr val="0070C0"/>
                </a:solidFill>
              </a:rPr>
              <a:t>nhân</a:t>
            </a:r>
            <a:r>
              <a:rPr lang="en-US" sz="2400" b="1" dirty="0">
                <a:solidFill>
                  <a:srgbClr val="0070C0"/>
                </a:solidFill>
              </a:rPr>
              <a:t> đ</a:t>
            </a:r>
            <a:r>
              <a:rPr lang="vi-VN" sz="2400" b="1" dirty="0">
                <a:solidFill>
                  <a:srgbClr val="0070C0"/>
                </a:solidFill>
              </a:rPr>
              <a:t>ược</a:t>
            </a:r>
            <a:r>
              <a:rPr lang="en-US" sz="2400" b="1" dirty="0">
                <a:solidFill>
                  <a:srgbClr val="0070C0"/>
                </a:solidFill>
              </a:rPr>
              <a:t> </a:t>
            </a:r>
            <a:r>
              <a:rPr lang="en-US" sz="2400" b="1" dirty="0" err="1">
                <a:solidFill>
                  <a:srgbClr val="0070C0"/>
                </a:solidFill>
              </a:rPr>
              <a:t>tiếp</a:t>
            </a:r>
            <a:r>
              <a:rPr lang="en-US" sz="2400" b="1" dirty="0">
                <a:solidFill>
                  <a:srgbClr val="0070C0"/>
                </a:solidFill>
              </a:rPr>
              <a:t> </a:t>
            </a:r>
            <a:r>
              <a:rPr lang="en-US" sz="2400" b="1" dirty="0" err="1">
                <a:solidFill>
                  <a:srgbClr val="0070C0"/>
                </a:solidFill>
              </a:rPr>
              <a:t>cận</a:t>
            </a:r>
            <a:r>
              <a:rPr lang="en-US" sz="2400" b="1" dirty="0">
                <a:solidFill>
                  <a:srgbClr val="0070C0"/>
                </a:solidFill>
              </a:rPr>
              <a:t> </a:t>
            </a:r>
            <a:r>
              <a:rPr lang="en-US" sz="2400" b="1" dirty="0" err="1">
                <a:solidFill>
                  <a:srgbClr val="0070C0"/>
                </a:solidFill>
              </a:rPr>
              <a:t>điều</a:t>
            </a:r>
            <a:r>
              <a:rPr lang="en-US" sz="2400" b="1" dirty="0">
                <a:solidFill>
                  <a:srgbClr val="0070C0"/>
                </a:solidFill>
              </a:rPr>
              <a:t> </a:t>
            </a:r>
            <a:r>
              <a:rPr lang="en-US" sz="2400" b="1" dirty="0" err="1">
                <a:solidFill>
                  <a:srgbClr val="0070C0"/>
                </a:solidFill>
              </a:rPr>
              <a:t>trị</a:t>
            </a:r>
            <a:r>
              <a:rPr lang="en-US" sz="2400" b="1" dirty="0">
                <a:solidFill>
                  <a:srgbClr val="0070C0"/>
                </a:solidFill>
              </a:rPr>
              <a:t> COPD </a:t>
            </a:r>
            <a:r>
              <a:rPr lang="en-US" sz="2400" b="1" dirty="0" err="1">
                <a:solidFill>
                  <a:srgbClr val="0070C0"/>
                </a:solidFill>
              </a:rPr>
              <a:t>giai</a:t>
            </a:r>
            <a:r>
              <a:rPr lang="en-US" sz="2400" b="1" dirty="0">
                <a:solidFill>
                  <a:srgbClr val="0070C0"/>
                </a:solidFill>
              </a:rPr>
              <a:t> </a:t>
            </a:r>
            <a:r>
              <a:rPr lang="en-US" sz="2400" b="1" dirty="0" err="1">
                <a:solidFill>
                  <a:srgbClr val="0070C0"/>
                </a:solidFill>
              </a:rPr>
              <a:t>đoạn</a:t>
            </a:r>
            <a:r>
              <a:rPr lang="en-US" sz="2400" b="1" dirty="0">
                <a:solidFill>
                  <a:srgbClr val="0070C0"/>
                </a:solidFill>
              </a:rPr>
              <a:t> </a:t>
            </a:r>
            <a:r>
              <a:rPr lang="en-US" sz="2400" b="1" dirty="0" err="1">
                <a:solidFill>
                  <a:srgbClr val="0070C0"/>
                </a:solidFill>
              </a:rPr>
              <a:t>ổn</a:t>
            </a:r>
            <a:r>
              <a:rPr lang="en-US" sz="2400" b="1" dirty="0">
                <a:solidFill>
                  <a:srgbClr val="0070C0"/>
                </a:solidFill>
              </a:rPr>
              <a:t> </a:t>
            </a:r>
            <a:r>
              <a:rPr lang="en-US" sz="2400" b="1" dirty="0" err="1">
                <a:solidFill>
                  <a:srgbClr val="0070C0"/>
                </a:solidFill>
              </a:rPr>
              <a:t>định</a:t>
            </a:r>
            <a:endParaRPr lang="en-US" sz="2400" b="1" dirty="0">
              <a:solidFill>
                <a:srgbClr val="0070C0"/>
              </a:solidFill>
            </a:endParaRPr>
          </a:p>
        </p:txBody>
      </p:sp>
      <p:sp>
        <p:nvSpPr>
          <p:cNvPr id="7" name="TextBox 6"/>
          <p:cNvSpPr txBox="1"/>
          <p:nvPr/>
        </p:nvSpPr>
        <p:spPr>
          <a:xfrm>
            <a:off x="8435844" y="6611779"/>
            <a:ext cx="3756156" cy="246221"/>
          </a:xfrm>
          <a:prstGeom prst="rect">
            <a:avLst/>
          </a:prstGeom>
          <a:noFill/>
        </p:spPr>
        <p:txBody>
          <a:bodyPr wrap="none" rtlCol="0">
            <a:spAutoFit/>
          </a:bodyPr>
          <a:lstStyle/>
          <a:p>
            <a:r>
              <a:rPr lang="en-US" sz="1000" dirty="0">
                <a:solidFill>
                  <a:schemeClr val="bg1">
                    <a:lumMod val="65000"/>
                  </a:schemeClr>
                </a:solidFill>
              </a:rPr>
              <a:t>Lê Thị </a:t>
            </a:r>
            <a:r>
              <a:rPr lang="en-US" sz="1000" dirty="0" err="1">
                <a:solidFill>
                  <a:schemeClr val="bg1">
                    <a:lumMod val="65000"/>
                  </a:schemeClr>
                </a:solidFill>
              </a:rPr>
              <a:t>Tuyết</a:t>
            </a:r>
            <a:r>
              <a:rPr lang="en-US" sz="1000" dirty="0">
                <a:solidFill>
                  <a:schemeClr val="bg1">
                    <a:lumMod val="65000"/>
                  </a:schemeClr>
                </a:solidFill>
              </a:rPr>
              <a:t> Lan, Hội </a:t>
            </a:r>
            <a:r>
              <a:rPr lang="en-US" sz="1000" dirty="0" err="1">
                <a:solidFill>
                  <a:schemeClr val="bg1">
                    <a:lumMod val="65000"/>
                  </a:schemeClr>
                </a:solidFill>
              </a:rPr>
              <a:t>nghị</a:t>
            </a:r>
            <a:r>
              <a:rPr lang="en-US" sz="1000" dirty="0">
                <a:solidFill>
                  <a:schemeClr val="bg1">
                    <a:lumMod val="65000"/>
                  </a:schemeClr>
                </a:solidFill>
              </a:rPr>
              <a:t> </a:t>
            </a:r>
            <a:r>
              <a:rPr lang="en-US" sz="1000" dirty="0" err="1">
                <a:solidFill>
                  <a:schemeClr val="bg1">
                    <a:lumMod val="65000"/>
                  </a:schemeClr>
                </a:solidFill>
              </a:rPr>
              <a:t>chuyên</a:t>
            </a:r>
            <a:r>
              <a:rPr lang="en-US" sz="1000" dirty="0">
                <a:solidFill>
                  <a:schemeClr val="bg1">
                    <a:lumMod val="65000"/>
                  </a:schemeClr>
                </a:solidFill>
              </a:rPr>
              <a:t> </a:t>
            </a:r>
            <a:r>
              <a:rPr lang="en-US" sz="1000" dirty="0" err="1">
                <a:solidFill>
                  <a:schemeClr val="bg1">
                    <a:lumMod val="65000"/>
                  </a:schemeClr>
                </a:solidFill>
              </a:rPr>
              <a:t>gia</a:t>
            </a:r>
            <a:r>
              <a:rPr lang="en-US" sz="1000" dirty="0">
                <a:solidFill>
                  <a:schemeClr val="bg1">
                    <a:lumMod val="65000"/>
                  </a:schemeClr>
                </a:solidFill>
              </a:rPr>
              <a:t> </a:t>
            </a:r>
            <a:r>
              <a:rPr lang="en-US" sz="1000" dirty="0" err="1">
                <a:solidFill>
                  <a:schemeClr val="bg1">
                    <a:lumMod val="65000"/>
                  </a:schemeClr>
                </a:solidFill>
              </a:rPr>
              <a:t>tại</a:t>
            </a:r>
            <a:r>
              <a:rPr lang="en-US" sz="1000" dirty="0">
                <a:solidFill>
                  <a:schemeClr val="bg1">
                    <a:lumMod val="65000"/>
                  </a:schemeClr>
                </a:solidFill>
              </a:rPr>
              <a:t> </a:t>
            </a:r>
            <a:r>
              <a:rPr lang="en-US" sz="1000" dirty="0" err="1">
                <a:solidFill>
                  <a:schemeClr val="bg1">
                    <a:lumMod val="65000"/>
                  </a:schemeClr>
                </a:solidFill>
              </a:rPr>
              <a:t>Đà</a:t>
            </a:r>
            <a:r>
              <a:rPr lang="en-US" sz="1000" dirty="0">
                <a:solidFill>
                  <a:schemeClr val="bg1">
                    <a:lumMod val="65000"/>
                  </a:schemeClr>
                </a:solidFill>
              </a:rPr>
              <a:t> </a:t>
            </a:r>
            <a:r>
              <a:rPr lang="en-US" sz="1000" dirty="0" err="1">
                <a:solidFill>
                  <a:schemeClr val="bg1">
                    <a:lumMod val="65000"/>
                  </a:schemeClr>
                </a:solidFill>
              </a:rPr>
              <a:t>Lạt</a:t>
            </a:r>
            <a:r>
              <a:rPr lang="en-US" sz="1000" dirty="0">
                <a:solidFill>
                  <a:schemeClr val="bg1">
                    <a:lumMod val="65000"/>
                  </a:schemeClr>
                </a:solidFill>
              </a:rPr>
              <a:t> </a:t>
            </a:r>
            <a:r>
              <a:rPr lang="en-US" sz="1000" dirty="0" err="1">
                <a:solidFill>
                  <a:schemeClr val="bg1">
                    <a:lumMod val="65000"/>
                  </a:schemeClr>
                </a:solidFill>
              </a:rPr>
              <a:t>tháng</a:t>
            </a:r>
            <a:r>
              <a:rPr lang="en-US" sz="1000" dirty="0">
                <a:solidFill>
                  <a:schemeClr val="bg1">
                    <a:lumMod val="65000"/>
                  </a:schemeClr>
                </a:solidFill>
              </a:rPr>
              <a:t> 02/2019</a:t>
            </a:r>
          </a:p>
        </p:txBody>
      </p:sp>
    </p:spTree>
    <p:extLst>
      <p:ext uri="{BB962C8B-B14F-4D97-AF65-F5344CB8AC3E}">
        <p14:creationId xmlns:p14="http://schemas.microsoft.com/office/powerpoint/2010/main" val="780599950"/>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EB8D304-5541-4244-B895-444906BE45F3}"/>
              </a:ext>
            </a:extLst>
          </p:cNvPr>
          <p:cNvSpPr>
            <a:spLocks noGrp="1"/>
          </p:cNvSpPr>
          <p:nvPr>
            <p:ph type="title"/>
          </p:nvPr>
        </p:nvSpPr>
        <p:spPr>
          <a:xfrm>
            <a:off x="184026" y="227944"/>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en-US" sz="3200" b="1" dirty="0"/>
          </a:p>
        </p:txBody>
      </p:sp>
      <p:sp>
        <p:nvSpPr>
          <p:cNvPr id="5" name="Rectangle 4">
            <a:extLst>
              <a:ext uri="{FF2B5EF4-FFF2-40B4-BE49-F238E27FC236}">
                <a16:creationId xmlns:a16="http://schemas.microsoft.com/office/drawing/2014/main" id="{1D30451B-4A62-47C7-9641-88F81CF31804}"/>
              </a:ext>
            </a:extLst>
          </p:cNvPr>
          <p:cNvSpPr/>
          <p:nvPr/>
        </p:nvSpPr>
        <p:spPr>
          <a:xfrm>
            <a:off x="1960739" y="2202821"/>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6" name="Rectangle 5">
            <a:extLst>
              <a:ext uri="{FF2B5EF4-FFF2-40B4-BE49-F238E27FC236}">
                <a16:creationId xmlns:a16="http://schemas.microsoft.com/office/drawing/2014/main" id="{8D8DDBF4-5CDB-4BCC-AAA4-77FB8A742B0C}"/>
              </a:ext>
            </a:extLst>
          </p:cNvPr>
          <p:cNvSpPr/>
          <p:nvPr/>
        </p:nvSpPr>
        <p:spPr>
          <a:xfrm>
            <a:off x="1960739" y="3200008"/>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7" name="Rectangle 6">
            <a:extLst>
              <a:ext uri="{FF2B5EF4-FFF2-40B4-BE49-F238E27FC236}">
                <a16:creationId xmlns:a16="http://schemas.microsoft.com/office/drawing/2014/main" id="{01E019EF-C641-42BD-89F4-51EEF1543226}"/>
              </a:ext>
            </a:extLst>
          </p:cNvPr>
          <p:cNvSpPr/>
          <p:nvPr/>
        </p:nvSpPr>
        <p:spPr>
          <a:xfrm>
            <a:off x="1960739" y="4197196"/>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nvGrpSpPr>
          <p:cNvPr id="8" name="Group 7">
            <a:extLst>
              <a:ext uri="{FF2B5EF4-FFF2-40B4-BE49-F238E27FC236}">
                <a16:creationId xmlns:a16="http://schemas.microsoft.com/office/drawing/2014/main" id="{94F94406-99A1-426F-9EEF-B0C677D89702}"/>
              </a:ext>
            </a:extLst>
          </p:cNvPr>
          <p:cNvGrpSpPr/>
          <p:nvPr/>
        </p:nvGrpSpPr>
        <p:grpSpPr>
          <a:xfrm>
            <a:off x="980085" y="2032044"/>
            <a:ext cx="1188052" cy="1214673"/>
            <a:chOff x="1779602" y="1104706"/>
            <a:chExt cx="1188052" cy="1214673"/>
          </a:xfrm>
          <a:solidFill>
            <a:srgbClr val="1C82FF"/>
          </a:solidFill>
        </p:grpSpPr>
        <p:sp>
          <p:nvSpPr>
            <p:cNvPr id="9" name="Block Arc 8">
              <a:extLst>
                <a:ext uri="{FF2B5EF4-FFF2-40B4-BE49-F238E27FC236}">
                  <a16:creationId xmlns:a16="http://schemas.microsoft.com/office/drawing/2014/main" id="{00E39A80-8521-407C-9F1C-CB9C570879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0" name="Right Triangle 9">
              <a:extLst>
                <a:ext uri="{FF2B5EF4-FFF2-40B4-BE49-F238E27FC236}">
                  <a16:creationId xmlns:a16="http://schemas.microsoft.com/office/drawing/2014/main" id="{83F13D82-3951-4D6C-90B7-F4556931D59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1" name="Group 10">
            <a:extLst>
              <a:ext uri="{FF2B5EF4-FFF2-40B4-BE49-F238E27FC236}">
                <a16:creationId xmlns:a16="http://schemas.microsoft.com/office/drawing/2014/main" id="{688E98FE-F3C9-43D4-BFD8-063A88914450}"/>
              </a:ext>
            </a:extLst>
          </p:cNvPr>
          <p:cNvGrpSpPr/>
          <p:nvPr/>
        </p:nvGrpSpPr>
        <p:grpSpPr>
          <a:xfrm>
            <a:off x="980085" y="3014056"/>
            <a:ext cx="1188052" cy="1214673"/>
            <a:chOff x="1779602" y="1104706"/>
            <a:chExt cx="1188052" cy="1214673"/>
          </a:xfrm>
          <a:solidFill>
            <a:srgbClr val="1ED0A6"/>
          </a:solidFill>
        </p:grpSpPr>
        <p:sp>
          <p:nvSpPr>
            <p:cNvPr id="12" name="Block Arc 11">
              <a:extLst>
                <a:ext uri="{FF2B5EF4-FFF2-40B4-BE49-F238E27FC236}">
                  <a16:creationId xmlns:a16="http://schemas.microsoft.com/office/drawing/2014/main" id="{200C38AC-E666-4B96-8A42-821922147CE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3" name="Right Triangle 12">
              <a:extLst>
                <a:ext uri="{FF2B5EF4-FFF2-40B4-BE49-F238E27FC236}">
                  <a16:creationId xmlns:a16="http://schemas.microsoft.com/office/drawing/2014/main" id="{E3267651-8967-489E-B0E3-F9A7E968D45E}"/>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4" name="Group 13">
            <a:extLst>
              <a:ext uri="{FF2B5EF4-FFF2-40B4-BE49-F238E27FC236}">
                <a16:creationId xmlns:a16="http://schemas.microsoft.com/office/drawing/2014/main" id="{E3989790-B0A8-46B7-8FD4-09F92DFD77B8}"/>
              </a:ext>
            </a:extLst>
          </p:cNvPr>
          <p:cNvGrpSpPr/>
          <p:nvPr/>
        </p:nvGrpSpPr>
        <p:grpSpPr>
          <a:xfrm>
            <a:off x="980085" y="3996068"/>
            <a:ext cx="1188052" cy="1214673"/>
            <a:chOff x="1779602" y="1104706"/>
            <a:chExt cx="1188052" cy="1214673"/>
          </a:xfrm>
          <a:solidFill>
            <a:srgbClr val="00BDFB"/>
          </a:solidFill>
        </p:grpSpPr>
        <p:sp>
          <p:nvSpPr>
            <p:cNvPr id="15" name="Block Arc 14">
              <a:extLst>
                <a:ext uri="{FF2B5EF4-FFF2-40B4-BE49-F238E27FC236}">
                  <a16:creationId xmlns:a16="http://schemas.microsoft.com/office/drawing/2014/main" id="{6F44EAD3-FFB9-4427-8710-25DB3BAA0A3B}"/>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6" name="Right Triangle 15">
              <a:extLst>
                <a:ext uri="{FF2B5EF4-FFF2-40B4-BE49-F238E27FC236}">
                  <a16:creationId xmlns:a16="http://schemas.microsoft.com/office/drawing/2014/main" id="{39BAB724-96D4-4AE9-8BB5-4B66CF4BA7E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7" name="Group 16">
            <a:extLst>
              <a:ext uri="{FF2B5EF4-FFF2-40B4-BE49-F238E27FC236}">
                <a16:creationId xmlns:a16="http://schemas.microsoft.com/office/drawing/2014/main" id="{347E9E26-58BA-4ADE-874E-79772EF10D32}"/>
              </a:ext>
            </a:extLst>
          </p:cNvPr>
          <p:cNvGrpSpPr/>
          <p:nvPr/>
        </p:nvGrpSpPr>
        <p:grpSpPr>
          <a:xfrm>
            <a:off x="7278431" y="2109426"/>
            <a:ext cx="4003676" cy="475860"/>
            <a:chOff x="1487532" y="2017033"/>
            <a:chExt cx="2952328" cy="376914"/>
          </a:xfrm>
        </p:grpSpPr>
        <p:sp>
          <p:nvSpPr>
            <p:cNvPr id="18" name="Rectangle 9">
              <a:extLst>
                <a:ext uri="{FF2B5EF4-FFF2-40B4-BE49-F238E27FC236}">
                  <a16:creationId xmlns:a16="http://schemas.microsoft.com/office/drawing/2014/main" id="{C6376365-D742-4D22-82C0-4F42D185F96A}"/>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19" name="Rectangle 6">
              <a:extLst>
                <a:ext uri="{FF2B5EF4-FFF2-40B4-BE49-F238E27FC236}">
                  <a16:creationId xmlns:a16="http://schemas.microsoft.com/office/drawing/2014/main" id="{096598AB-93F0-438E-B905-078CCF93A4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0" name="Group 19">
            <a:extLst>
              <a:ext uri="{FF2B5EF4-FFF2-40B4-BE49-F238E27FC236}">
                <a16:creationId xmlns:a16="http://schemas.microsoft.com/office/drawing/2014/main" id="{7B119E7D-FDAD-4FF4-97F1-64EDD38BD41D}"/>
              </a:ext>
            </a:extLst>
          </p:cNvPr>
          <p:cNvGrpSpPr/>
          <p:nvPr/>
        </p:nvGrpSpPr>
        <p:grpSpPr>
          <a:xfrm>
            <a:off x="7278431" y="3091438"/>
            <a:ext cx="4003676" cy="475860"/>
            <a:chOff x="1487532" y="2017033"/>
            <a:chExt cx="2952328" cy="376914"/>
          </a:xfrm>
        </p:grpSpPr>
        <p:sp>
          <p:nvSpPr>
            <p:cNvPr id="21" name="Rectangle 9">
              <a:extLst>
                <a:ext uri="{FF2B5EF4-FFF2-40B4-BE49-F238E27FC236}">
                  <a16:creationId xmlns:a16="http://schemas.microsoft.com/office/drawing/2014/main" id="{7B25EC01-6528-4288-8DF6-DC9B95CB79F7}"/>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22" name="Rectangle 6">
              <a:extLst>
                <a:ext uri="{FF2B5EF4-FFF2-40B4-BE49-F238E27FC236}">
                  <a16:creationId xmlns:a16="http://schemas.microsoft.com/office/drawing/2014/main" id="{5B417DCC-6C0C-444C-9D71-F44AF59883AD}"/>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3" name="Group 22">
            <a:extLst>
              <a:ext uri="{FF2B5EF4-FFF2-40B4-BE49-F238E27FC236}">
                <a16:creationId xmlns:a16="http://schemas.microsoft.com/office/drawing/2014/main" id="{0B396451-AE84-4003-81E0-161EFFEDA215}"/>
              </a:ext>
            </a:extLst>
          </p:cNvPr>
          <p:cNvGrpSpPr/>
          <p:nvPr/>
        </p:nvGrpSpPr>
        <p:grpSpPr>
          <a:xfrm>
            <a:off x="7278431" y="4073450"/>
            <a:ext cx="4003676" cy="475860"/>
            <a:chOff x="1487532" y="2017033"/>
            <a:chExt cx="2952328" cy="376914"/>
          </a:xfrm>
        </p:grpSpPr>
        <p:sp>
          <p:nvSpPr>
            <p:cNvPr id="24" name="Rectangle 9">
              <a:extLst>
                <a:ext uri="{FF2B5EF4-FFF2-40B4-BE49-F238E27FC236}">
                  <a16:creationId xmlns:a16="http://schemas.microsoft.com/office/drawing/2014/main" id="{F8608C98-80FD-485D-BCA6-7056921FA22B}"/>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25" name="Rectangle 6">
              <a:extLst>
                <a:ext uri="{FF2B5EF4-FFF2-40B4-BE49-F238E27FC236}">
                  <a16:creationId xmlns:a16="http://schemas.microsoft.com/office/drawing/2014/main" id="{743EFDFA-EEB4-4CC2-9849-8E5DC36AF07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26" name="TextBox 25">
            <a:extLst>
              <a:ext uri="{FF2B5EF4-FFF2-40B4-BE49-F238E27FC236}">
                <a16:creationId xmlns:a16="http://schemas.microsoft.com/office/drawing/2014/main" id="{EE0C4C0E-56E6-4819-B402-35A41464785E}"/>
              </a:ext>
            </a:extLst>
          </p:cNvPr>
          <p:cNvSpPr txBox="1"/>
          <p:nvPr/>
        </p:nvSpPr>
        <p:spPr>
          <a:xfrm>
            <a:off x="2480934" y="2459605"/>
            <a:ext cx="5786172"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400" dirty="0" err="1">
                <a:solidFill>
                  <a:schemeClr val="bg1">
                    <a:lumMod val="65000"/>
                  </a:schemeClr>
                </a:solidFill>
                <a:latin typeface="Arial"/>
              </a:rPr>
              <a:t>Tình</a:t>
            </a:r>
            <a:r>
              <a:rPr lang="en-US" sz="2400" dirty="0">
                <a:solidFill>
                  <a:schemeClr val="bg1">
                    <a:lumMod val="65000"/>
                  </a:schemeClr>
                </a:solidFill>
                <a:latin typeface="Arial"/>
              </a:rPr>
              <a:t> </a:t>
            </a:r>
            <a:r>
              <a:rPr lang="en-US" sz="2400" dirty="0" err="1">
                <a:solidFill>
                  <a:schemeClr val="bg1">
                    <a:lumMod val="65000"/>
                  </a:schemeClr>
                </a:solidFill>
                <a:latin typeface="Arial"/>
              </a:rPr>
              <a:t>hình</a:t>
            </a:r>
            <a:r>
              <a:rPr lang="en-US" sz="2400" dirty="0">
                <a:solidFill>
                  <a:schemeClr val="bg1">
                    <a:lumMod val="65000"/>
                  </a:schemeClr>
                </a:solidFill>
                <a:latin typeface="Arial"/>
              </a:rPr>
              <a:t> </a:t>
            </a:r>
            <a:r>
              <a:rPr lang="en-US" sz="2400" dirty="0" err="1">
                <a:solidFill>
                  <a:schemeClr val="bg1">
                    <a:lumMod val="65000"/>
                  </a:schemeClr>
                </a:solidFill>
                <a:latin typeface="Arial"/>
              </a:rPr>
              <a:t>dịch</a:t>
            </a:r>
            <a:r>
              <a:rPr lang="en-US" sz="2400" dirty="0">
                <a:solidFill>
                  <a:schemeClr val="bg1">
                    <a:lumMod val="65000"/>
                  </a:schemeClr>
                </a:solidFill>
                <a:latin typeface="Arial"/>
              </a:rPr>
              <a:t> </a:t>
            </a:r>
            <a:r>
              <a:rPr lang="en-US" sz="2400" dirty="0" err="1">
                <a:solidFill>
                  <a:schemeClr val="bg1">
                    <a:lumMod val="65000"/>
                  </a:schemeClr>
                </a:solidFill>
                <a:latin typeface="Arial"/>
              </a:rPr>
              <a:t>tễ</a:t>
            </a:r>
            <a:r>
              <a:rPr lang="en-US" sz="2400" dirty="0">
                <a:solidFill>
                  <a:schemeClr val="bg1">
                    <a:lumMod val="65000"/>
                  </a:schemeClr>
                </a:solidFill>
                <a:latin typeface="Arial"/>
              </a:rPr>
              <a:t> COPD</a:t>
            </a:r>
          </a:p>
        </p:txBody>
      </p:sp>
      <p:sp>
        <p:nvSpPr>
          <p:cNvPr id="27" name="TextBox 26">
            <a:extLst>
              <a:ext uri="{FF2B5EF4-FFF2-40B4-BE49-F238E27FC236}">
                <a16:creationId xmlns:a16="http://schemas.microsoft.com/office/drawing/2014/main" id="{B38389D4-7E86-420F-84BF-AC33EEF05221}"/>
              </a:ext>
            </a:extLst>
          </p:cNvPr>
          <p:cNvSpPr txBox="1"/>
          <p:nvPr/>
        </p:nvSpPr>
        <p:spPr>
          <a:xfrm>
            <a:off x="2511805" y="3414284"/>
            <a:ext cx="6470270" cy="461665"/>
          </a:xfrm>
          <a:prstGeom prst="rect">
            <a:avLst/>
          </a:prstGeom>
          <a:noFill/>
        </p:spPr>
        <p:txBody>
          <a:bodyPr wrap="square" rtlCol="0">
            <a:spAutoFit/>
          </a:bodyPr>
          <a:lstStyle/>
          <a:p>
            <a:r>
              <a:rPr lang="en-US" sz="2400" b="1" dirty="0" err="1">
                <a:solidFill>
                  <a:srgbClr val="FF0000"/>
                </a:solidFill>
                <a:latin typeface="Arial"/>
              </a:rPr>
              <a:t>Vai</a:t>
            </a:r>
            <a:r>
              <a:rPr lang="en-US" sz="2400" b="1" dirty="0">
                <a:solidFill>
                  <a:srgbClr val="FF0000"/>
                </a:solidFill>
                <a:latin typeface="Arial"/>
              </a:rPr>
              <a:t> </a:t>
            </a:r>
            <a:r>
              <a:rPr lang="en-US" sz="2400" b="1" dirty="0" err="1">
                <a:solidFill>
                  <a:srgbClr val="FF0000"/>
                </a:solidFill>
                <a:latin typeface="Arial"/>
              </a:rPr>
              <a:t>trò</a:t>
            </a:r>
            <a:r>
              <a:rPr lang="en-US" sz="2400" b="1" dirty="0">
                <a:solidFill>
                  <a:srgbClr val="FF0000"/>
                </a:solidFill>
                <a:latin typeface="Arial"/>
              </a:rPr>
              <a:t> </a:t>
            </a:r>
            <a:r>
              <a:rPr lang="en-US" sz="2400" b="1" dirty="0" err="1">
                <a:solidFill>
                  <a:srgbClr val="FF0000"/>
                </a:solidFill>
                <a:latin typeface="Arial"/>
              </a:rPr>
              <a:t>của</a:t>
            </a:r>
            <a:r>
              <a:rPr lang="en-US" sz="2400" b="1" dirty="0">
                <a:solidFill>
                  <a:srgbClr val="FF0000"/>
                </a:solidFill>
                <a:latin typeface="Arial"/>
              </a:rPr>
              <a:t> Tiotropium </a:t>
            </a:r>
            <a:r>
              <a:rPr lang="en-US" sz="2400" b="1" dirty="0" err="1">
                <a:solidFill>
                  <a:srgbClr val="FF0000"/>
                </a:solidFill>
                <a:latin typeface="Arial"/>
              </a:rPr>
              <a:t>trong</a:t>
            </a:r>
            <a:r>
              <a:rPr lang="en-US" sz="2400" b="1" dirty="0">
                <a:solidFill>
                  <a:srgbClr val="FF0000"/>
                </a:solidFill>
                <a:latin typeface="Arial"/>
              </a:rPr>
              <a:t> </a:t>
            </a:r>
            <a:r>
              <a:rPr lang="en-US" sz="2400" b="1" dirty="0" err="1">
                <a:solidFill>
                  <a:srgbClr val="FF0000"/>
                </a:solidFill>
                <a:latin typeface="Arial"/>
              </a:rPr>
              <a:t>điều</a:t>
            </a:r>
            <a:r>
              <a:rPr lang="en-US" sz="2400" b="1" dirty="0">
                <a:solidFill>
                  <a:srgbClr val="FF0000"/>
                </a:solidFill>
                <a:latin typeface="Arial"/>
              </a:rPr>
              <a:t> </a:t>
            </a:r>
            <a:r>
              <a:rPr lang="en-US" sz="2400" b="1" dirty="0" err="1">
                <a:solidFill>
                  <a:srgbClr val="FF0000"/>
                </a:solidFill>
                <a:latin typeface="Arial"/>
              </a:rPr>
              <a:t>trị</a:t>
            </a:r>
            <a:r>
              <a:rPr lang="en-US" sz="2400" b="1" dirty="0">
                <a:solidFill>
                  <a:srgbClr val="FF0000"/>
                </a:solidFill>
                <a:latin typeface="Arial"/>
              </a:rPr>
              <a:t> COPD</a:t>
            </a:r>
          </a:p>
        </p:txBody>
      </p:sp>
      <p:sp>
        <p:nvSpPr>
          <p:cNvPr id="28" name="TextBox 27">
            <a:extLst>
              <a:ext uri="{FF2B5EF4-FFF2-40B4-BE49-F238E27FC236}">
                <a16:creationId xmlns:a16="http://schemas.microsoft.com/office/drawing/2014/main" id="{267566A7-7FFF-4016-BAF0-775600563A46}"/>
              </a:ext>
            </a:extLst>
          </p:cNvPr>
          <p:cNvSpPr txBox="1"/>
          <p:nvPr/>
        </p:nvSpPr>
        <p:spPr>
          <a:xfrm>
            <a:off x="2557405" y="4420571"/>
            <a:ext cx="4801435"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cụ</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hít</a:t>
            </a:r>
            <a:r>
              <a:rPr kumimoji="0" lang="en-US" sz="2400" b="0" i="0" u="none" strike="noStrike" kern="1200" cap="none" spc="0" normalizeH="0" baseline="0" noProof="0" dirty="0">
                <a:ln>
                  <a:noFill/>
                </a:ln>
                <a:solidFill>
                  <a:prstClr val="black"/>
                </a:solidFill>
                <a:effectLst/>
                <a:uLnTx/>
                <a:uFillTx/>
                <a:latin typeface="Arial"/>
                <a:ea typeface="+mn-ea"/>
                <a:cs typeface="+mn-cs"/>
              </a:rPr>
              <a:t> Respimat</a:t>
            </a:r>
          </a:p>
        </p:txBody>
      </p:sp>
      <p:sp>
        <p:nvSpPr>
          <p:cNvPr id="29" name="Oval 28">
            <a:extLst>
              <a:ext uri="{FF2B5EF4-FFF2-40B4-BE49-F238E27FC236}">
                <a16:creationId xmlns:a16="http://schemas.microsoft.com/office/drawing/2014/main" id="{4EFAE212-B289-4B61-B901-592D03FC9447}"/>
              </a:ext>
            </a:extLst>
          </p:cNvPr>
          <p:cNvSpPr/>
          <p:nvPr/>
        </p:nvSpPr>
        <p:spPr>
          <a:xfrm>
            <a:off x="1394717" y="2391328"/>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0" name="Oval 29">
            <a:extLst>
              <a:ext uri="{FF2B5EF4-FFF2-40B4-BE49-F238E27FC236}">
                <a16:creationId xmlns:a16="http://schemas.microsoft.com/office/drawing/2014/main" id="{0ECD1522-8CC6-4A1D-8168-046107C5F74C}"/>
              </a:ext>
            </a:extLst>
          </p:cNvPr>
          <p:cNvSpPr/>
          <p:nvPr/>
        </p:nvSpPr>
        <p:spPr>
          <a:xfrm>
            <a:off x="1394717" y="3378548"/>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1" name="Oval 30">
            <a:extLst>
              <a:ext uri="{FF2B5EF4-FFF2-40B4-BE49-F238E27FC236}">
                <a16:creationId xmlns:a16="http://schemas.microsoft.com/office/drawing/2014/main" id="{874ECB0B-5D9F-4D67-A903-53CDD8E4829D}"/>
              </a:ext>
            </a:extLst>
          </p:cNvPr>
          <p:cNvSpPr/>
          <p:nvPr/>
        </p:nvSpPr>
        <p:spPr>
          <a:xfrm>
            <a:off x="1394717" y="4365767"/>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2" name="TextBox 31">
            <a:extLst>
              <a:ext uri="{FF2B5EF4-FFF2-40B4-BE49-F238E27FC236}">
                <a16:creationId xmlns:a16="http://schemas.microsoft.com/office/drawing/2014/main" id="{3DD90184-21CF-4E18-B90B-9701989B89C4}"/>
              </a:ext>
            </a:extLst>
          </p:cNvPr>
          <p:cNvSpPr txBox="1"/>
          <p:nvPr/>
        </p:nvSpPr>
        <p:spPr>
          <a:xfrm>
            <a:off x="1440317" y="2396536"/>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33" name="TextBox 32">
            <a:extLst>
              <a:ext uri="{FF2B5EF4-FFF2-40B4-BE49-F238E27FC236}">
                <a16:creationId xmlns:a16="http://schemas.microsoft.com/office/drawing/2014/main" id="{D4FA11EB-BC64-4B94-B531-DB47CC8B7595}"/>
              </a:ext>
            </a:extLst>
          </p:cNvPr>
          <p:cNvSpPr txBox="1"/>
          <p:nvPr/>
        </p:nvSpPr>
        <p:spPr>
          <a:xfrm>
            <a:off x="1415235" y="3378548"/>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34" name="TextBox 33">
            <a:extLst>
              <a:ext uri="{FF2B5EF4-FFF2-40B4-BE49-F238E27FC236}">
                <a16:creationId xmlns:a16="http://schemas.microsoft.com/office/drawing/2014/main" id="{D6639EF4-A657-40D8-8769-C1A44AEF750A}"/>
              </a:ext>
            </a:extLst>
          </p:cNvPr>
          <p:cNvSpPr txBox="1"/>
          <p:nvPr/>
        </p:nvSpPr>
        <p:spPr>
          <a:xfrm>
            <a:off x="1433585" y="4361751"/>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231849269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0726" y="347485"/>
            <a:ext cx="10972800" cy="715687"/>
          </a:xfrm>
        </p:spPr>
        <p:txBody>
          <a:bodyPr>
            <a:normAutofit/>
          </a:bodyPr>
          <a:lstStyle/>
          <a:p>
            <a:pPr algn="ctr"/>
            <a:r>
              <a:rPr lang="en-US" sz="3200" b="1" dirty="0" err="1"/>
              <a:t>Mục</a:t>
            </a:r>
            <a:r>
              <a:rPr lang="en-US" sz="3200" b="1" dirty="0"/>
              <a:t> </a:t>
            </a:r>
            <a:r>
              <a:rPr lang="en-US" sz="3200" b="1" dirty="0" err="1"/>
              <a:t>tiêu</a:t>
            </a:r>
            <a:r>
              <a:rPr lang="en-US" sz="3200" b="1" dirty="0"/>
              <a:t> </a:t>
            </a:r>
            <a:r>
              <a:rPr lang="en-US" sz="3200" b="1" dirty="0" err="1"/>
              <a:t>điều</a:t>
            </a:r>
            <a:r>
              <a:rPr lang="en-US" sz="3200" b="1" dirty="0"/>
              <a:t> </a:t>
            </a:r>
            <a:r>
              <a:rPr lang="en-US" sz="3200" b="1" dirty="0" err="1"/>
              <a:t>trị</a:t>
            </a:r>
            <a:r>
              <a:rPr lang="en-US" sz="3200" b="1" dirty="0"/>
              <a:t> COPD </a:t>
            </a:r>
            <a:r>
              <a:rPr lang="en-US" sz="3200" b="1" dirty="0" err="1"/>
              <a:t>ổn</a:t>
            </a:r>
            <a:r>
              <a:rPr lang="en-US" sz="3200" b="1" dirty="0"/>
              <a:t> </a:t>
            </a:r>
            <a:r>
              <a:rPr lang="en-US" sz="3200" b="1" dirty="0" err="1"/>
              <a:t>định</a:t>
            </a:r>
            <a:endParaRPr lang="en-US" sz="3200" b="1" dirty="0"/>
          </a:p>
        </p:txBody>
      </p:sp>
      <p:sp>
        <p:nvSpPr>
          <p:cNvPr id="37891" name="Pladsholder til indhold 2"/>
          <p:cNvSpPr>
            <a:spLocks noGrp="1"/>
          </p:cNvSpPr>
          <p:nvPr>
            <p:ph idx="4294967295"/>
          </p:nvPr>
        </p:nvSpPr>
        <p:spPr>
          <a:xfrm>
            <a:off x="2688495" y="1933810"/>
            <a:ext cx="4477870" cy="3257084"/>
          </a:xfrm>
        </p:spPr>
        <p:txBody>
          <a:bodyPr>
            <a:normAutofit/>
          </a:bodyPr>
          <a:lstStyle/>
          <a:p>
            <a:r>
              <a:rPr lang="en-US" altLang="en-US" sz="2000" dirty="0" err="1"/>
              <a:t>Giảm</a:t>
            </a:r>
            <a:r>
              <a:rPr lang="en-US" altLang="en-US" sz="2000" dirty="0"/>
              <a:t> </a:t>
            </a:r>
            <a:r>
              <a:rPr lang="en-US" altLang="en-US" sz="2000" dirty="0" err="1"/>
              <a:t>triệu</a:t>
            </a:r>
            <a:r>
              <a:rPr lang="en-US" altLang="en-US" sz="2000" dirty="0"/>
              <a:t> </a:t>
            </a:r>
            <a:r>
              <a:rPr lang="en-US" altLang="en-US" sz="2000" dirty="0" err="1"/>
              <a:t>chứng</a:t>
            </a:r>
            <a:endParaRPr lang="da-DK" altLang="en-US" sz="2000" dirty="0"/>
          </a:p>
          <a:p>
            <a:r>
              <a:rPr lang="en-US" altLang="en-US" sz="2000" dirty="0" err="1"/>
              <a:t>Cải</a:t>
            </a:r>
            <a:r>
              <a:rPr lang="en-US" altLang="en-US" sz="2000" dirty="0"/>
              <a:t> </a:t>
            </a:r>
            <a:r>
              <a:rPr lang="en-US" altLang="en-US" sz="2000" dirty="0" err="1"/>
              <a:t>thiện</a:t>
            </a:r>
            <a:r>
              <a:rPr lang="en-US" altLang="en-US" sz="2000" dirty="0"/>
              <a:t> </a:t>
            </a:r>
            <a:r>
              <a:rPr lang="en-US" altLang="en-US" sz="2000" dirty="0" err="1"/>
              <a:t>khả</a:t>
            </a:r>
            <a:r>
              <a:rPr lang="en-US" altLang="en-US" sz="2000" dirty="0"/>
              <a:t> </a:t>
            </a:r>
            <a:r>
              <a:rPr lang="en-US" altLang="en-US" sz="2000" dirty="0" err="1"/>
              <a:t>năng</a:t>
            </a:r>
            <a:r>
              <a:rPr lang="en-US" altLang="en-US" sz="2000" dirty="0"/>
              <a:t> </a:t>
            </a:r>
            <a:r>
              <a:rPr lang="en-US" altLang="en-US" sz="2000" dirty="0" err="1"/>
              <a:t>gắng</a:t>
            </a:r>
            <a:r>
              <a:rPr lang="en-US" altLang="en-US" sz="2000" dirty="0"/>
              <a:t> </a:t>
            </a:r>
            <a:r>
              <a:rPr lang="en-US" altLang="en-US" sz="2000" dirty="0" err="1"/>
              <a:t>sức</a:t>
            </a:r>
            <a:endParaRPr lang="da-DK" altLang="en-US" sz="2000" dirty="0"/>
          </a:p>
          <a:p>
            <a:r>
              <a:rPr lang="da-DK" altLang="en-US" sz="2000" dirty="0"/>
              <a:t>Cải thiện tình trạng sức khỏe</a:t>
            </a:r>
          </a:p>
          <a:p>
            <a:endParaRPr lang="da-DK" altLang="en-US" sz="2000" dirty="0"/>
          </a:p>
          <a:p>
            <a:r>
              <a:rPr lang="en-US" altLang="en-US" sz="2000" dirty="0" err="1"/>
              <a:t>Ngăn</a:t>
            </a:r>
            <a:r>
              <a:rPr lang="en-US" altLang="en-US" sz="2000" dirty="0"/>
              <a:t> </a:t>
            </a:r>
            <a:r>
              <a:rPr lang="en-US" altLang="en-US" sz="2000" dirty="0" err="1"/>
              <a:t>chặn</a:t>
            </a:r>
            <a:r>
              <a:rPr lang="en-US" altLang="en-US" sz="2000" dirty="0"/>
              <a:t> </a:t>
            </a:r>
            <a:r>
              <a:rPr lang="en-US" altLang="en-US" sz="2000" dirty="0" err="1"/>
              <a:t>bệnh</a:t>
            </a:r>
            <a:r>
              <a:rPr lang="en-US" altLang="en-US" sz="2000" dirty="0"/>
              <a:t> </a:t>
            </a:r>
            <a:r>
              <a:rPr lang="en-US" altLang="en-US" sz="2000" dirty="0" err="1"/>
              <a:t>tiến</a:t>
            </a:r>
            <a:r>
              <a:rPr lang="en-US" altLang="en-US" sz="2000" dirty="0"/>
              <a:t> </a:t>
            </a:r>
            <a:r>
              <a:rPr lang="en-US" altLang="en-US" sz="2000" dirty="0" err="1"/>
              <a:t>triển</a:t>
            </a:r>
            <a:endParaRPr lang="da-DK" altLang="en-US" sz="2000" dirty="0"/>
          </a:p>
          <a:p>
            <a:r>
              <a:rPr lang="en-US" altLang="en-US" sz="2000" dirty="0" err="1"/>
              <a:t>Phòng</a:t>
            </a:r>
            <a:r>
              <a:rPr lang="en-US" altLang="en-US" sz="2000" dirty="0"/>
              <a:t> </a:t>
            </a:r>
            <a:r>
              <a:rPr lang="en-US" altLang="en-US" sz="2000" dirty="0" err="1"/>
              <a:t>ngừa</a:t>
            </a:r>
            <a:r>
              <a:rPr lang="en-US" altLang="en-US" sz="2000" dirty="0"/>
              <a:t> </a:t>
            </a:r>
            <a:r>
              <a:rPr lang="en-US" altLang="en-US" sz="2000" dirty="0" err="1"/>
              <a:t>và</a:t>
            </a:r>
            <a:r>
              <a:rPr lang="en-US" altLang="en-US" sz="2000" dirty="0"/>
              <a:t> </a:t>
            </a:r>
            <a:r>
              <a:rPr lang="en-US" altLang="en-US" sz="2000" dirty="0" err="1"/>
              <a:t>điều</a:t>
            </a:r>
            <a:r>
              <a:rPr lang="en-US" altLang="en-US" sz="2000" dirty="0"/>
              <a:t> </a:t>
            </a:r>
            <a:r>
              <a:rPr lang="en-US" altLang="en-US" sz="2000" dirty="0" err="1"/>
              <a:t>trị</a:t>
            </a:r>
            <a:r>
              <a:rPr lang="en-US" altLang="en-US" sz="2000" dirty="0"/>
              <a:t> </a:t>
            </a:r>
            <a:r>
              <a:rPr lang="en-US" altLang="en-US" sz="2000" dirty="0" err="1"/>
              <a:t>đợt</a:t>
            </a:r>
            <a:r>
              <a:rPr lang="en-US" altLang="en-US" sz="2000" dirty="0"/>
              <a:t> </a:t>
            </a:r>
            <a:r>
              <a:rPr lang="en-US" altLang="en-US" sz="2000" dirty="0" err="1"/>
              <a:t>cấp</a:t>
            </a:r>
            <a:endParaRPr lang="da-DK" altLang="en-US" sz="2000" dirty="0"/>
          </a:p>
          <a:p>
            <a:r>
              <a:rPr lang="en-US" altLang="en-US" sz="2000" dirty="0" err="1"/>
              <a:t>Giảm</a:t>
            </a:r>
            <a:r>
              <a:rPr lang="en-US" altLang="en-US" sz="2000" dirty="0"/>
              <a:t> </a:t>
            </a:r>
            <a:r>
              <a:rPr lang="en-US" altLang="en-US" sz="2000" dirty="0" err="1"/>
              <a:t>nguy</a:t>
            </a:r>
            <a:r>
              <a:rPr lang="en-US" altLang="en-US" sz="2000" dirty="0"/>
              <a:t> </a:t>
            </a:r>
            <a:r>
              <a:rPr lang="en-US" altLang="en-US" sz="2000" dirty="0" err="1"/>
              <a:t>cơ</a:t>
            </a:r>
            <a:r>
              <a:rPr lang="en-US" altLang="en-US" sz="2000" dirty="0"/>
              <a:t> </a:t>
            </a:r>
            <a:r>
              <a:rPr lang="en-US" altLang="en-US" sz="2000" dirty="0" err="1"/>
              <a:t>tử</a:t>
            </a:r>
            <a:r>
              <a:rPr lang="en-US" altLang="en-US" sz="2000" dirty="0"/>
              <a:t> </a:t>
            </a:r>
            <a:r>
              <a:rPr lang="en-US" altLang="en-US" sz="2000" dirty="0" err="1"/>
              <a:t>vong</a:t>
            </a:r>
            <a:endParaRPr lang="da-DK" altLang="en-US" sz="2000" dirty="0"/>
          </a:p>
        </p:txBody>
      </p:sp>
      <p:grpSp>
        <p:nvGrpSpPr>
          <p:cNvPr id="37892" name="Group 10"/>
          <p:cNvGrpSpPr>
            <a:grpSpLocks/>
          </p:cNvGrpSpPr>
          <p:nvPr/>
        </p:nvGrpSpPr>
        <p:grpSpPr bwMode="auto">
          <a:xfrm>
            <a:off x="6876494" y="1825626"/>
            <a:ext cx="2694228" cy="3473450"/>
            <a:chOff x="6781800" y="1814379"/>
            <a:chExt cx="2692168" cy="3474140"/>
          </a:xfrm>
        </p:grpSpPr>
        <p:sp>
          <p:nvSpPr>
            <p:cNvPr id="4" name="Højre klammeparentes 3"/>
            <p:cNvSpPr/>
            <p:nvPr/>
          </p:nvSpPr>
          <p:spPr>
            <a:xfrm>
              <a:off x="6781800" y="1814379"/>
              <a:ext cx="306154" cy="1436973"/>
            </a:xfrm>
            <a:prstGeom prst="rightBrace">
              <a:avLst/>
            </a:prstGeom>
            <a:noFill/>
            <a:ln w="38100" cmpd="sng">
              <a:solidFill>
                <a:srgbClr val="FFC000"/>
              </a:solidFill>
            </a:ln>
          </p:spPr>
          <p:style>
            <a:lnRef idx="2">
              <a:schemeClr val="accent1"/>
            </a:lnRef>
            <a:fillRef idx="0">
              <a:schemeClr val="accent1"/>
            </a:fillRef>
            <a:effectRef idx="1">
              <a:schemeClr val="accent1"/>
            </a:effectRef>
            <a:fontRef idx="minor">
              <a:schemeClr val="tx1"/>
            </a:fontRef>
          </p:style>
          <p:txBody>
            <a:bodyPr anchor="ctr"/>
            <a:lstStyle/>
            <a:p>
              <a:pPr algn="ctr" defTabSz="914400">
                <a:defRPr/>
              </a:pPr>
              <a:endParaRPr lang="da-DK">
                <a:solidFill>
                  <a:prstClr val="white"/>
                </a:solidFill>
                <a:latin typeface="Times New Roman" pitchFamily="18" charset="0"/>
              </a:endParaRPr>
            </a:p>
          </p:txBody>
        </p:sp>
        <p:sp>
          <p:nvSpPr>
            <p:cNvPr id="5" name="Højre klammeparentes 4"/>
            <p:cNvSpPr/>
            <p:nvPr/>
          </p:nvSpPr>
          <p:spPr>
            <a:xfrm>
              <a:off x="6781800" y="3851547"/>
              <a:ext cx="306154" cy="1436972"/>
            </a:xfrm>
            <a:prstGeom prst="rightBrace">
              <a:avLst/>
            </a:prstGeom>
            <a:noFill/>
            <a:ln w="38100" cmpd="sng">
              <a:solidFill>
                <a:srgbClr val="FFC000"/>
              </a:solidFill>
            </a:ln>
          </p:spPr>
          <p:style>
            <a:lnRef idx="2">
              <a:schemeClr val="accent1"/>
            </a:lnRef>
            <a:fillRef idx="0">
              <a:schemeClr val="accent1"/>
            </a:fillRef>
            <a:effectRef idx="1">
              <a:schemeClr val="accent1"/>
            </a:effectRef>
            <a:fontRef idx="minor">
              <a:schemeClr val="tx1"/>
            </a:fontRef>
          </p:style>
          <p:txBody>
            <a:bodyPr anchor="ctr"/>
            <a:lstStyle/>
            <a:p>
              <a:pPr algn="ctr" defTabSz="914400">
                <a:defRPr/>
              </a:pPr>
              <a:endParaRPr lang="da-DK">
                <a:solidFill>
                  <a:prstClr val="white"/>
                </a:solidFill>
                <a:latin typeface="Times New Roman" pitchFamily="18" charset="0"/>
              </a:endParaRPr>
            </a:p>
          </p:txBody>
        </p:sp>
        <p:sp>
          <p:nvSpPr>
            <p:cNvPr id="37895" name="Tekstfelt 5"/>
            <p:cNvSpPr txBox="1">
              <a:spLocks noChangeArrowheads="1"/>
            </p:cNvSpPr>
            <p:nvPr/>
          </p:nvSpPr>
          <p:spPr bwMode="auto">
            <a:xfrm>
              <a:off x="7151070" y="2024933"/>
              <a:ext cx="2322898" cy="10158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defTabSz="914400" eaLnBrk="1" hangingPunct="1">
                <a:spcBef>
                  <a:spcPct val="0"/>
                </a:spcBef>
                <a:buNone/>
                <a:defRPr/>
              </a:pPr>
              <a:r>
                <a:rPr lang="da-DK" altLang="en-US" sz="3000" b="1" dirty="0">
                  <a:solidFill>
                    <a:srgbClr val="000000"/>
                  </a:solidFill>
                  <a:latin typeface="+mj-lt"/>
                  <a:cs typeface="Arial" charset="0"/>
                </a:rPr>
                <a:t>Giảm </a:t>
              </a:r>
            </a:p>
            <a:p>
              <a:pPr algn="ctr" defTabSz="914400" eaLnBrk="1" hangingPunct="1">
                <a:spcBef>
                  <a:spcPct val="0"/>
                </a:spcBef>
                <a:buNone/>
                <a:defRPr/>
              </a:pPr>
              <a:r>
                <a:rPr lang="da-DK" altLang="en-US" sz="3000" b="1" dirty="0">
                  <a:solidFill>
                    <a:srgbClr val="000000"/>
                  </a:solidFill>
                  <a:latin typeface="+mj-lt"/>
                  <a:cs typeface="Arial" charset="0"/>
                </a:rPr>
                <a:t>triệu chứng</a:t>
              </a:r>
            </a:p>
          </p:txBody>
        </p:sp>
        <p:sp>
          <p:nvSpPr>
            <p:cNvPr id="37896" name="Tekstfelt 6"/>
            <p:cNvSpPr txBox="1">
              <a:spLocks noChangeArrowheads="1"/>
            </p:cNvSpPr>
            <p:nvPr/>
          </p:nvSpPr>
          <p:spPr bwMode="auto">
            <a:xfrm>
              <a:off x="7238651" y="4018267"/>
              <a:ext cx="2147737" cy="101586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spcBef>
                  <a:spcPct val="20000"/>
                </a:spcBef>
                <a:buFont typeface="Arial" charset="0"/>
                <a:buChar char="•"/>
                <a:defRPr sz="3200">
                  <a:solidFill>
                    <a:schemeClr val="tx1"/>
                  </a:solidFill>
                  <a:latin typeface="Calibri" pitchFamily="34" charset="0"/>
                </a:defRPr>
              </a:lvl1pPr>
              <a:lvl2pPr marL="742950" indent="-285750" eaLnBrk="0" hangingPunct="0">
                <a:spcBef>
                  <a:spcPct val="20000"/>
                </a:spcBef>
                <a:buFont typeface="Arial" charset="0"/>
                <a:buChar char="–"/>
                <a:defRPr sz="2800">
                  <a:solidFill>
                    <a:schemeClr val="tx1"/>
                  </a:solidFill>
                  <a:latin typeface="Calibri" pitchFamily="34" charset="0"/>
                </a:defRPr>
              </a:lvl2pPr>
              <a:lvl3pPr marL="1143000" indent="-228600" eaLnBrk="0" hangingPunct="0">
                <a:spcBef>
                  <a:spcPct val="20000"/>
                </a:spcBef>
                <a:buFont typeface="Arial" charset="0"/>
                <a:buChar char="•"/>
                <a:defRPr sz="2400">
                  <a:solidFill>
                    <a:schemeClr val="tx1"/>
                  </a:solidFill>
                  <a:latin typeface="Calibri" pitchFamily="34" charset="0"/>
                </a:defRPr>
              </a:lvl3pPr>
              <a:lvl4pPr marL="1600200" indent="-228600" eaLnBrk="0" hangingPunct="0">
                <a:spcBef>
                  <a:spcPct val="20000"/>
                </a:spcBef>
                <a:buFont typeface="Arial" charset="0"/>
                <a:buChar char="–"/>
                <a:defRPr sz="2000">
                  <a:solidFill>
                    <a:schemeClr val="tx1"/>
                  </a:solidFill>
                  <a:latin typeface="Calibri" pitchFamily="34" charset="0"/>
                </a:defRPr>
              </a:lvl4pPr>
              <a:lvl5pPr marL="2057400" indent="-228600" eaLnBrk="0" hangingPunct="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defTabSz="914400" eaLnBrk="1" hangingPunct="1">
                <a:spcBef>
                  <a:spcPct val="0"/>
                </a:spcBef>
                <a:buNone/>
                <a:defRPr/>
              </a:pPr>
              <a:r>
                <a:rPr lang="da-DK" altLang="en-US" sz="3000" b="1" dirty="0">
                  <a:solidFill>
                    <a:srgbClr val="000000"/>
                  </a:solidFill>
                  <a:latin typeface="+mj-lt"/>
                  <a:cs typeface="Arial" charset="0"/>
                </a:rPr>
                <a:t>Giảm nguy cơ</a:t>
              </a:r>
            </a:p>
          </p:txBody>
        </p:sp>
      </p:grpSp>
      <p:sp>
        <p:nvSpPr>
          <p:cNvPr id="10" name="Rectangle 9">
            <a:extLst>
              <a:ext uri="{FF2B5EF4-FFF2-40B4-BE49-F238E27FC236}">
                <a16:creationId xmlns:a16="http://schemas.microsoft.com/office/drawing/2014/main" id="{999D7AA4-3076-45D9-A110-E9EDB232D6A1}"/>
              </a:ext>
            </a:extLst>
          </p:cNvPr>
          <p:cNvSpPr/>
          <p:nvPr/>
        </p:nvSpPr>
        <p:spPr>
          <a:xfrm>
            <a:off x="4494987" y="6519446"/>
            <a:ext cx="7580811" cy="338554"/>
          </a:xfrm>
          <a:prstGeom prst="rect">
            <a:avLst/>
          </a:prstGeom>
        </p:spPr>
        <p:txBody>
          <a:bodyPr wrap="square" anchor="b">
            <a:spAutoFit/>
          </a:bodyPr>
          <a:lstStyle/>
          <a:p>
            <a:r>
              <a:rPr lang="en-US" sz="800" dirty="0">
                <a:solidFill>
                  <a:schemeClr val="bg1">
                    <a:lumMod val="65000"/>
                  </a:schemeClr>
                </a:solidFill>
                <a:latin typeface="Arial" panose="020B0604020202020204" pitchFamily="34" charset="0"/>
                <a:cs typeface="Arial" panose="020B0604020202020204" pitchFamily="34" charset="0"/>
              </a:rPr>
              <a:t>Global Initiative for Chronic Obstructive Lung Disease (GOLD). Global Strategy for the Diagnosis, Management, and Prevention of Chronic Obstructive Pulmonary Disease (2022 Report). Available at: https://goldcopd.org/2022-gold-reports</a:t>
            </a:r>
          </a:p>
        </p:txBody>
      </p:sp>
    </p:spTree>
    <p:extLst>
      <p:ext uri="{BB962C8B-B14F-4D97-AF65-F5344CB8AC3E}">
        <p14:creationId xmlns:p14="http://schemas.microsoft.com/office/powerpoint/2010/main" val="320897278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A1BF667B-5D4C-48F3-945F-08BA42684F7E}"/>
              </a:ext>
            </a:extLst>
          </p:cNvPr>
          <p:cNvGraphicFramePr/>
          <p:nvPr/>
        </p:nvGraphicFramePr>
        <p:xfrm>
          <a:off x="1160778" y="1550758"/>
          <a:ext cx="9155430" cy="43390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4">
            <a:extLst>
              <a:ext uri="{FF2B5EF4-FFF2-40B4-BE49-F238E27FC236}">
                <a16:creationId xmlns:a16="http://schemas.microsoft.com/office/drawing/2014/main" id="{7D367B30-FFE9-4A09-9A60-B6364808BCD2}"/>
              </a:ext>
            </a:extLst>
          </p:cNvPr>
          <p:cNvSpPr txBox="1">
            <a:spLocks/>
          </p:cNvSpPr>
          <p:nvPr/>
        </p:nvSpPr>
        <p:spPr>
          <a:xfrm>
            <a:off x="1302054" y="234022"/>
            <a:ext cx="10137583" cy="10083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4400" kern="1200">
                <a:solidFill>
                  <a:srgbClr val="002060"/>
                </a:solidFill>
                <a:latin typeface="Arial"/>
                <a:ea typeface="+mj-ea"/>
                <a:cs typeface="Arial"/>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sz="3200" b="1" dirty="0"/>
              <a:t>Tiotropium </a:t>
            </a:r>
            <a:r>
              <a:rPr lang="en-US" sz="3200" b="1" dirty="0" err="1"/>
              <a:t>kinh</a:t>
            </a:r>
            <a:r>
              <a:rPr lang="en-US" sz="3200" b="1" dirty="0"/>
              <a:t> </a:t>
            </a:r>
            <a:r>
              <a:rPr lang="en-US" sz="3200" b="1" dirty="0" err="1"/>
              <a:t>nghiệm</a:t>
            </a:r>
            <a:r>
              <a:rPr lang="en-US" sz="3200" b="1" dirty="0"/>
              <a:t> </a:t>
            </a:r>
            <a:r>
              <a:rPr lang="en-US" sz="3200" b="1" dirty="0" err="1"/>
              <a:t>điều</a:t>
            </a:r>
            <a:r>
              <a:rPr lang="en-US" sz="3200" b="1" dirty="0"/>
              <a:t> </a:t>
            </a:r>
            <a:r>
              <a:rPr lang="en-US" sz="3200" b="1" dirty="0" err="1"/>
              <a:t>trị</a:t>
            </a:r>
            <a:r>
              <a:rPr lang="en-US" sz="3200" b="1" dirty="0"/>
              <a:t> h</a:t>
            </a:r>
            <a:r>
              <a:rPr lang="vi-VN" sz="3200" b="1" dirty="0"/>
              <a:t>ơn</a:t>
            </a:r>
            <a:r>
              <a:rPr lang="en-US" sz="3200" b="1" dirty="0"/>
              <a:t> </a:t>
            </a:r>
            <a:r>
              <a:rPr lang="en-US" sz="3200" b="1" dirty="0" err="1"/>
              <a:t>một</a:t>
            </a:r>
            <a:r>
              <a:rPr lang="en-US" sz="3200" b="1" dirty="0"/>
              <a:t> </a:t>
            </a:r>
            <a:r>
              <a:rPr lang="en-US" sz="3200" b="1" dirty="0" err="1"/>
              <a:t>thập</a:t>
            </a:r>
            <a:r>
              <a:rPr lang="en-US" sz="3200" b="1" dirty="0"/>
              <a:t> </a:t>
            </a:r>
            <a:r>
              <a:rPr lang="en-US" sz="3200" b="1" dirty="0" err="1"/>
              <a:t>kỷ</a:t>
            </a:r>
            <a:endParaRPr lang="en-US" sz="3200" b="1" dirty="0"/>
          </a:p>
        </p:txBody>
      </p:sp>
      <p:sp>
        <p:nvSpPr>
          <p:cNvPr id="5" name="Rectangle 4">
            <a:extLst>
              <a:ext uri="{FF2B5EF4-FFF2-40B4-BE49-F238E27FC236}">
                <a16:creationId xmlns:a16="http://schemas.microsoft.com/office/drawing/2014/main" id="{5A3C0731-2DF9-4842-912B-36AB810D0090}"/>
              </a:ext>
            </a:extLst>
          </p:cNvPr>
          <p:cNvSpPr>
            <a:spLocks noChangeArrowheads="1"/>
          </p:cNvSpPr>
          <p:nvPr/>
        </p:nvSpPr>
        <p:spPr bwMode="auto">
          <a:xfrm>
            <a:off x="7629525" y="6457890"/>
            <a:ext cx="4704788" cy="400110"/>
          </a:xfrm>
          <a:prstGeom prst="rect">
            <a:avLst/>
          </a:prstGeom>
          <a:noFill/>
          <a:ln>
            <a:noFill/>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br>
              <a:rPr kumimoji="0" lang="en-US" altLang="en-US" sz="10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br>
            <a:r>
              <a:rPr kumimoji="0" lang="en-US" altLang="en-US" sz="10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t>1</a:t>
            </a:r>
            <a:r>
              <a:rPr kumimoji="0" lang="en-US" altLang="en-US" sz="1000" b="1"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t>.</a:t>
            </a:r>
            <a:r>
              <a:rPr kumimoji="0" lang="en-US" altLang="en-US" sz="10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t> Boehringer Ingelheim GmbH, data on file; </a:t>
            </a:r>
            <a:r>
              <a:rPr kumimoji="0" lang="en-US" altLang="en-US" sz="1000" b="1"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t>2.</a:t>
            </a:r>
            <a:r>
              <a:rPr kumimoji="0" lang="en-US" altLang="en-US" sz="10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ff-meta-web-pro"/>
              </a:rPr>
              <a:t> IMS Health Data, Q4 2015</a:t>
            </a:r>
            <a:endParaRPr kumimoji="0" lang="en-US" altLang="en-US" sz="1000" b="0" i="0" u="none" strike="noStrike" kern="0" cap="none" spc="0" normalizeH="0" baseline="0" noProof="0" dirty="0">
              <a:ln>
                <a:noFill/>
              </a:ln>
              <a:solidFill>
                <a:schemeClr val="bg1">
                  <a:lumMod val="65000"/>
                </a:schemeClr>
              </a:solidFill>
              <a:effectLst/>
              <a:uLnTx/>
              <a:uFillTx/>
              <a:latin typeface="Arial" panose="020B0604020202020204" pitchFamily="34" charset="0"/>
            </a:endParaRPr>
          </a:p>
        </p:txBody>
      </p:sp>
      <p:sp>
        <p:nvSpPr>
          <p:cNvPr id="6" name="Round Same Side Corner Rectangle 8">
            <a:extLst>
              <a:ext uri="{FF2B5EF4-FFF2-40B4-BE49-F238E27FC236}">
                <a16:creationId xmlns:a16="http://schemas.microsoft.com/office/drawing/2014/main" id="{86D5F880-3087-4CB9-A6F3-A255B2D3E534}"/>
              </a:ext>
            </a:extLst>
          </p:cNvPr>
          <p:cNvSpPr/>
          <p:nvPr/>
        </p:nvSpPr>
        <p:spPr>
          <a:xfrm>
            <a:off x="9821406" y="1804946"/>
            <a:ext cx="196931" cy="476522"/>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3282BE"/>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nvGrpSpPr>
          <p:cNvPr id="7" name="그룹 10">
            <a:extLst>
              <a:ext uri="{FF2B5EF4-FFF2-40B4-BE49-F238E27FC236}">
                <a16:creationId xmlns:a16="http://schemas.microsoft.com/office/drawing/2014/main" id="{630F4656-1A4F-4994-B6B2-D92974517CE6}"/>
              </a:ext>
            </a:extLst>
          </p:cNvPr>
          <p:cNvGrpSpPr/>
          <p:nvPr/>
        </p:nvGrpSpPr>
        <p:grpSpPr>
          <a:xfrm>
            <a:off x="9640738" y="2330841"/>
            <a:ext cx="588085" cy="617454"/>
            <a:chOff x="7954459" y="2876374"/>
            <a:chExt cx="976977" cy="994370"/>
          </a:xfrm>
          <a:solidFill>
            <a:srgbClr val="28608C"/>
          </a:solidFill>
        </p:grpSpPr>
        <p:sp>
          <p:nvSpPr>
            <p:cNvPr id="8" name="Round Same Side Corner Rectangle 8">
              <a:extLst>
                <a:ext uri="{FF2B5EF4-FFF2-40B4-BE49-F238E27FC236}">
                  <a16:creationId xmlns:a16="http://schemas.microsoft.com/office/drawing/2014/main" id="{58BCB17A-0B4E-49D7-B5AD-54DE4BCB2F1C}"/>
                </a:ext>
              </a:extLst>
            </p:cNvPr>
            <p:cNvSpPr/>
            <p:nvPr/>
          </p:nvSpPr>
          <p:spPr>
            <a:xfrm>
              <a:off x="7954459" y="2876374"/>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9" name="Round Same Side Corner Rectangle 8">
              <a:extLst>
                <a:ext uri="{FF2B5EF4-FFF2-40B4-BE49-F238E27FC236}">
                  <a16:creationId xmlns:a16="http://schemas.microsoft.com/office/drawing/2014/main" id="{22545090-FE29-4352-A5ED-5C7D791682B6}"/>
                </a:ext>
              </a:extLst>
            </p:cNvPr>
            <p:cNvSpPr/>
            <p:nvPr/>
          </p:nvSpPr>
          <p:spPr>
            <a:xfrm>
              <a:off x="8553887" y="2876374"/>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grpSp>
        <p:nvGrpSpPr>
          <p:cNvPr id="10" name="그룹 10">
            <a:extLst>
              <a:ext uri="{FF2B5EF4-FFF2-40B4-BE49-F238E27FC236}">
                <a16:creationId xmlns:a16="http://schemas.microsoft.com/office/drawing/2014/main" id="{60F679E7-620E-4A44-8745-B58EE7C92571}"/>
              </a:ext>
            </a:extLst>
          </p:cNvPr>
          <p:cNvGrpSpPr/>
          <p:nvPr/>
        </p:nvGrpSpPr>
        <p:grpSpPr>
          <a:xfrm>
            <a:off x="10302889" y="2325962"/>
            <a:ext cx="588085" cy="617454"/>
            <a:chOff x="7954459" y="2876374"/>
            <a:chExt cx="976977" cy="994370"/>
          </a:xfrm>
          <a:solidFill>
            <a:srgbClr val="28608C"/>
          </a:solidFill>
        </p:grpSpPr>
        <p:sp>
          <p:nvSpPr>
            <p:cNvPr id="11" name="Round Same Side Corner Rectangle 8">
              <a:extLst>
                <a:ext uri="{FF2B5EF4-FFF2-40B4-BE49-F238E27FC236}">
                  <a16:creationId xmlns:a16="http://schemas.microsoft.com/office/drawing/2014/main" id="{B26E609E-AA93-4AD5-ABE8-2EF3EE21E93D}"/>
                </a:ext>
              </a:extLst>
            </p:cNvPr>
            <p:cNvSpPr/>
            <p:nvPr/>
          </p:nvSpPr>
          <p:spPr>
            <a:xfrm>
              <a:off x="7954459" y="2876374"/>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12" name="Round Same Side Corner Rectangle 8">
              <a:extLst>
                <a:ext uri="{FF2B5EF4-FFF2-40B4-BE49-F238E27FC236}">
                  <a16:creationId xmlns:a16="http://schemas.microsoft.com/office/drawing/2014/main" id="{EEA786E3-25E4-4259-ABAD-2C67AA182A98}"/>
                </a:ext>
              </a:extLst>
            </p:cNvPr>
            <p:cNvSpPr/>
            <p:nvPr/>
          </p:nvSpPr>
          <p:spPr>
            <a:xfrm>
              <a:off x="8553887" y="2876374"/>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sp>
        <p:nvSpPr>
          <p:cNvPr id="13" name="Round Same Side Corner Rectangle 8">
            <a:extLst>
              <a:ext uri="{FF2B5EF4-FFF2-40B4-BE49-F238E27FC236}">
                <a16:creationId xmlns:a16="http://schemas.microsoft.com/office/drawing/2014/main" id="{DA240EA1-F92A-4886-8704-09B1C7BF9BD9}"/>
              </a:ext>
            </a:extLst>
          </p:cNvPr>
          <p:cNvSpPr/>
          <p:nvPr/>
        </p:nvSpPr>
        <p:spPr>
          <a:xfrm>
            <a:off x="10160094" y="1836477"/>
            <a:ext cx="196931" cy="476522"/>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3282BE"/>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14" name="Round Same Side Corner Rectangle 8">
            <a:extLst>
              <a:ext uri="{FF2B5EF4-FFF2-40B4-BE49-F238E27FC236}">
                <a16:creationId xmlns:a16="http://schemas.microsoft.com/office/drawing/2014/main" id="{EFF13ABB-24ED-4D03-8D62-BB023D0DE6F8}"/>
              </a:ext>
            </a:extLst>
          </p:cNvPr>
          <p:cNvSpPr/>
          <p:nvPr/>
        </p:nvSpPr>
        <p:spPr>
          <a:xfrm>
            <a:off x="10461006" y="1826095"/>
            <a:ext cx="196931" cy="476522"/>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3282BE"/>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nvGrpSpPr>
          <p:cNvPr id="15" name="그룹 8">
            <a:extLst>
              <a:ext uri="{FF2B5EF4-FFF2-40B4-BE49-F238E27FC236}">
                <a16:creationId xmlns:a16="http://schemas.microsoft.com/office/drawing/2014/main" id="{6D7944E9-C9FA-4CBA-A41A-7DC7F37221F0}"/>
              </a:ext>
            </a:extLst>
          </p:cNvPr>
          <p:cNvGrpSpPr/>
          <p:nvPr/>
        </p:nvGrpSpPr>
        <p:grpSpPr>
          <a:xfrm>
            <a:off x="10375617" y="2978288"/>
            <a:ext cx="986522" cy="611459"/>
            <a:chOff x="7348454" y="5080197"/>
            <a:chExt cx="2172697" cy="994370"/>
          </a:xfrm>
          <a:solidFill>
            <a:srgbClr val="28608C"/>
          </a:solidFill>
        </p:grpSpPr>
        <p:sp>
          <p:nvSpPr>
            <p:cNvPr id="16" name="Round Same Side Corner Rectangle 8">
              <a:extLst>
                <a:ext uri="{FF2B5EF4-FFF2-40B4-BE49-F238E27FC236}">
                  <a16:creationId xmlns:a16="http://schemas.microsoft.com/office/drawing/2014/main" id="{7BA69886-EFED-47E7-A284-5F2BDDED9DBD}"/>
                </a:ext>
              </a:extLst>
            </p:cNvPr>
            <p:cNvSpPr/>
            <p:nvPr/>
          </p:nvSpPr>
          <p:spPr>
            <a:xfrm>
              <a:off x="7348454"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17" name="Round Same Side Corner Rectangle 8">
              <a:extLst>
                <a:ext uri="{FF2B5EF4-FFF2-40B4-BE49-F238E27FC236}">
                  <a16:creationId xmlns:a16="http://schemas.microsoft.com/office/drawing/2014/main" id="{C1A085D9-E2DB-4E7B-B2A6-021222C9A447}"/>
                </a:ext>
              </a:extLst>
            </p:cNvPr>
            <p:cNvSpPr/>
            <p:nvPr/>
          </p:nvSpPr>
          <p:spPr>
            <a:xfrm>
              <a:off x="7946837"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18" name="Round Same Side Corner Rectangle 8">
              <a:extLst>
                <a:ext uri="{FF2B5EF4-FFF2-40B4-BE49-F238E27FC236}">
                  <a16:creationId xmlns:a16="http://schemas.microsoft.com/office/drawing/2014/main" id="{11F5B2F2-7417-4109-93E9-A549E539A61A}"/>
                </a:ext>
              </a:extLst>
            </p:cNvPr>
            <p:cNvSpPr/>
            <p:nvPr/>
          </p:nvSpPr>
          <p:spPr>
            <a:xfrm>
              <a:off x="8545220"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19" name="Round Same Side Corner Rectangle 8">
              <a:extLst>
                <a:ext uri="{FF2B5EF4-FFF2-40B4-BE49-F238E27FC236}">
                  <a16:creationId xmlns:a16="http://schemas.microsoft.com/office/drawing/2014/main" id="{8495C3F5-80AD-4498-B6B2-B6F7FB206035}"/>
                </a:ext>
              </a:extLst>
            </p:cNvPr>
            <p:cNvSpPr/>
            <p:nvPr/>
          </p:nvSpPr>
          <p:spPr>
            <a:xfrm>
              <a:off x="9143602"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grpSp>
        <p:nvGrpSpPr>
          <p:cNvPr id="20" name="그룹 9">
            <a:extLst>
              <a:ext uri="{FF2B5EF4-FFF2-40B4-BE49-F238E27FC236}">
                <a16:creationId xmlns:a16="http://schemas.microsoft.com/office/drawing/2014/main" id="{B6197110-7E1F-408D-AB07-08106BE57C46}"/>
              </a:ext>
            </a:extLst>
          </p:cNvPr>
          <p:cNvGrpSpPr/>
          <p:nvPr/>
        </p:nvGrpSpPr>
        <p:grpSpPr>
          <a:xfrm>
            <a:off x="10786558" y="3629713"/>
            <a:ext cx="817627" cy="607952"/>
            <a:chOff x="7654745" y="3989890"/>
            <a:chExt cx="1582982" cy="994370"/>
          </a:xfrm>
          <a:solidFill>
            <a:srgbClr val="3282BE"/>
          </a:solidFill>
        </p:grpSpPr>
        <p:sp>
          <p:nvSpPr>
            <p:cNvPr id="21" name="Round Same Side Corner Rectangle 8">
              <a:extLst>
                <a:ext uri="{FF2B5EF4-FFF2-40B4-BE49-F238E27FC236}">
                  <a16:creationId xmlns:a16="http://schemas.microsoft.com/office/drawing/2014/main" id="{7936F4FC-6BA9-4A21-9E43-1C0BAEFB8E42}"/>
                </a:ext>
              </a:extLst>
            </p:cNvPr>
            <p:cNvSpPr/>
            <p:nvPr/>
          </p:nvSpPr>
          <p:spPr>
            <a:xfrm>
              <a:off x="7654745"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22" name="Round Same Side Corner Rectangle 8">
              <a:extLst>
                <a:ext uri="{FF2B5EF4-FFF2-40B4-BE49-F238E27FC236}">
                  <a16:creationId xmlns:a16="http://schemas.microsoft.com/office/drawing/2014/main" id="{1290E692-3813-45AD-8533-69197CA2839F}"/>
                </a:ext>
              </a:extLst>
            </p:cNvPr>
            <p:cNvSpPr/>
            <p:nvPr/>
          </p:nvSpPr>
          <p:spPr>
            <a:xfrm>
              <a:off x="8257461"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23" name="Round Same Side Corner Rectangle 8">
              <a:extLst>
                <a:ext uri="{FF2B5EF4-FFF2-40B4-BE49-F238E27FC236}">
                  <a16:creationId xmlns:a16="http://schemas.microsoft.com/office/drawing/2014/main" id="{8DFA7F77-33B9-4778-B309-5E67647D3007}"/>
                </a:ext>
              </a:extLst>
            </p:cNvPr>
            <p:cNvSpPr/>
            <p:nvPr/>
          </p:nvSpPr>
          <p:spPr>
            <a:xfrm>
              <a:off x="8860178"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sp>
        <p:nvSpPr>
          <p:cNvPr id="24" name="TextBox 23">
            <a:extLst>
              <a:ext uri="{FF2B5EF4-FFF2-40B4-BE49-F238E27FC236}">
                <a16:creationId xmlns:a16="http://schemas.microsoft.com/office/drawing/2014/main" id="{C327F43F-EEEE-439A-92BC-A8E916C23118}"/>
              </a:ext>
            </a:extLst>
          </p:cNvPr>
          <p:cNvSpPr txBox="1"/>
          <p:nvPr/>
        </p:nvSpPr>
        <p:spPr>
          <a:xfrm>
            <a:off x="8343900" y="4431443"/>
            <a:ext cx="3848100" cy="1384995"/>
          </a:xfrm>
          <a:prstGeom prst="rect">
            <a:avLst/>
          </a:prstGeom>
          <a:noFill/>
        </p:spPr>
        <p:txBody>
          <a:bodyPr wrap="square" rtlCol="0">
            <a:spAutoFit/>
          </a:bodyPr>
          <a:lstStyle/>
          <a:p>
            <a:pPr algn="ctr" defTabSz="914400">
              <a:defRPr/>
            </a:pPr>
            <a:r>
              <a:rPr lang="en-US" sz="4800" b="1" kern="0" dirty="0">
                <a:solidFill>
                  <a:srgbClr val="FF0000"/>
                </a:solidFill>
                <a:effectLst>
                  <a:outerShdw blurRad="38100" dist="38100" dir="2700000" algn="tl">
                    <a:srgbClr val="000000">
                      <a:alpha val="43137"/>
                    </a:srgbClr>
                  </a:outerShdw>
                </a:effectLst>
                <a:latin typeface="+mj-lt"/>
              </a:rPr>
              <a:t>50 </a:t>
            </a:r>
            <a:r>
              <a:rPr lang="en-US" sz="4800" b="1" kern="0" dirty="0" err="1">
                <a:solidFill>
                  <a:srgbClr val="FF0000"/>
                </a:solidFill>
                <a:effectLst>
                  <a:outerShdw blurRad="38100" dist="38100" dir="2700000" algn="tl">
                    <a:srgbClr val="000000">
                      <a:alpha val="43137"/>
                    </a:srgbClr>
                  </a:outerShdw>
                </a:effectLst>
                <a:latin typeface="+mj-lt"/>
              </a:rPr>
              <a:t>triệu</a:t>
            </a:r>
            <a:r>
              <a:rPr lang="en-US" sz="4800" b="1" kern="0" dirty="0">
                <a:solidFill>
                  <a:srgbClr val="FF0000"/>
                </a:solidFill>
                <a:effectLst>
                  <a:outerShdw blurRad="38100" dist="38100" dir="2700000" algn="tl">
                    <a:srgbClr val="000000">
                      <a:alpha val="43137"/>
                    </a:srgbClr>
                  </a:outerShdw>
                </a:effectLst>
                <a:latin typeface="+mj-lt"/>
              </a:rPr>
              <a:t> </a:t>
            </a:r>
          </a:p>
          <a:p>
            <a:pPr algn="ctr" defTabSz="914400">
              <a:defRPr/>
            </a:pPr>
            <a:r>
              <a:rPr lang="en-US" sz="3600" kern="0" dirty="0" err="1">
                <a:solidFill>
                  <a:srgbClr val="4472C4"/>
                </a:solidFill>
                <a:effectLst>
                  <a:outerShdw blurRad="38100" dist="38100" dir="2700000" algn="tl">
                    <a:srgbClr val="000000">
                      <a:alpha val="43137"/>
                    </a:srgbClr>
                  </a:outerShdw>
                </a:effectLst>
                <a:latin typeface="+mj-lt"/>
              </a:rPr>
              <a:t>bệnh</a:t>
            </a:r>
            <a:r>
              <a:rPr lang="en-US" sz="3600" kern="0" dirty="0">
                <a:solidFill>
                  <a:srgbClr val="4472C4"/>
                </a:solidFill>
                <a:effectLst>
                  <a:outerShdw blurRad="38100" dist="38100" dir="2700000" algn="tl">
                    <a:srgbClr val="000000">
                      <a:alpha val="43137"/>
                    </a:srgbClr>
                  </a:outerShdw>
                </a:effectLst>
                <a:latin typeface="+mj-lt"/>
              </a:rPr>
              <a:t> </a:t>
            </a:r>
            <a:r>
              <a:rPr lang="en-US" sz="3600" kern="0" dirty="0" err="1">
                <a:solidFill>
                  <a:srgbClr val="4472C4"/>
                </a:solidFill>
                <a:effectLst>
                  <a:outerShdw blurRad="38100" dist="38100" dir="2700000" algn="tl">
                    <a:srgbClr val="000000">
                      <a:alpha val="43137"/>
                    </a:srgbClr>
                  </a:outerShdw>
                </a:effectLst>
                <a:latin typeface="+mj-lt"/>
              </a:rPr>
              <a:t>nhân-năm</a:t>
            </a:r>
            <a:endParaRPr lang="en-US" sz="4800" kern="0" dirty="0">
              <a:solidFill>
                <a:srgbClr val="4472C4"/>
              </a:solidFill>
              <a:effectLst>
                <a:outerShdw blurRad="38100" dist="38100" dir="2700000" algn="tl">
                  <a:srgbClr val="000000">
                    <a:alpha val="43137"/>
                  </a:srgbClr>
                </a:outerShdw>
              </a:effectLst>
              <a:latin typeface="+mj-lt"/>
            </a:endParaRPr>
          </a:p>
        </p:txBody>
      </p:sp>
      <p:sp>
        <p:nvSpPr>
          <p:cNvPr id="25" name="TextBox 24">
            <a:extLst>
              <a:ext uri="{FF2B5EF4-FFF2-40B4-BE49-F238E27FC236}">
                <a16:creationId xmlns:a16="http://schemas.microsoft.com/office/drawing/2014/main" id="{BED996BF-4AE4-4D61-A558-55C68439AF9F}"/>
              </a:ext>
            </a:extLst>
          </p:cNvPr>
          <p:cNvSpPr txBox="1"/>
          <p:nvPr/>
        </p:nvSpPr>
        <p:spPr>
          <a:xfrm>
            <a:off x="2914012" y="5049882"/>
            <a:ext cx="3848099" cy="646331"/>
          </a:xfrm>
          <a:prstGeom prst="rect">
            <a:avLst/>
          </a:prstGeom>
          <a:noFill/>
        </p:spPr>
        <p:txBody>
          <a:bodyPr wrap="square" rtlCol="0">
            <a:spAutoFit/>
          </a:bodyPr>
          <a:lstStyle/>
          <a:p>
            <a:pPr algn="ctr" defTabSz="914400">
              <a:defRPr/>
            </a:pPr>
            <a:r>
              <a:rPr lang="en-US" kern="0" dirty="0">
                <a:solidFill>
                  <a:prstClr val="black"/>
                </a:solidFill>
                <a:latin typeface="+mj-lt"/>
              </a:rPr>
              <a:t>FDA </a:t>
            </a:r>
            <a:r>
              <a:rPr lang="en-US" kern="0" dirty="0" err="1">
                <a:solidFill>
                  <a:prstClr val="black"/>
                </a:solidFill>
                <a:latin typeface="+mj-lt"/>
              </a:rPr>
              <a:t>Phê</a:t>
            </a:r>
            <a:r>
              <a:rPr lang="en-US" kern="0" dirty="0">
                <a:solidFill>
                  <a:prstClr val="black"/>
                </a:solidFill>
                <a:latin typeface="+mj-lt"/>
              </a:rPr>
              <a:t> </a:t>
            </a:r>
            <a:r>
              <a:rPr lang="en-US" kern="0" dirty="0" err="1">
                <a:solidFill>
                  <a:prstClr val="black"/>
                </a:solidFill>
                <a:latin typeface="+mj-lt"/>
              </a:rPr>
              <a:t>duyệt</a:t>
            </a:r>
            <a:r>
              <a:rPr lang="en-US" kern="0" dirty="0">
                <a:solidFill>
                  <a:prstClr val="black"/>
                </a:solidFill>
                <a:latin typeface="+mj-lt"/>
              </a:rPr>
              <a:t> Spiriva </a:t>
            </a:r>
            <a:r>
              <a:rPr lang="en-US" kern="0" dirty="0" err="1">
                <a:solidFill>
                  <a:prstClr val="black"/>
                </a:solidFill>
                <a:latin typeface="+mj-lt"/>
              </a:rPr>
              <a:t>Handihaler</a:t>
            </a:r>
            <a:r>
              <a:rPr lang="en-US" kern="0" dirty="0">
                <a:solidFill>
                  <a:prstClr val="black"/>
                </a:solidFill>
                <a:latin typeface="+mj-lt"/>
              </a:rPr>
              <a:t> </a:t>
            </a:r>
            <a:r>
              <a:rPr lang="en-US" kern="0" dirty="0" err="1">
                <a:solidFill>
                  <a:prstClr val="black"/>
                </a:solidFill>
                <a:latin typeface="+mj-lt"/>
              </a:rPr>
              <a:t>điều</a:t>
            </a:r>
            <a:r>
              <a:rPr lang="en-US" kern="0" dirty="0">
                <a:solidFill>
                  <a:prstClr val="black"/>
                </a:solidFill>
                <a:latin typeface="+mj-lt"/>
              </a:rPr>
              <a:t> </a:t>
            </a:r>
            <a:r>
              <a:rPr lang="en-US" kern="0" dirty="0" err="1">
                <a:solidFill>
                  <a:prstClr val="black"/>
                </a:solidFill>
                <a:latin typeface="+mj-lt"/>
              </a:rPr>
              <a:t>trị</a:t>
            </a:r>
            <a:r>
              <a:rPr lang="en-US" kern="0" dirty="0">
                <a:solidFill>
                  <a:prstClr val="black"/>
                </a:solidFill>
                <a:latin typeface="+mj-lt"/>
              </a:rPr>
              <a:t> COPD</a:t>
            </a:r>
          </a:p>
        </p:txBody>
      </p:sp>
      <p:sp>
        <p:nvSpPr>
          <p:cNvPr id="26" name="TextBox 25">
            <a:extLst>
              <a:ext uri="{FF2B5EF4-FFF2-40B4-BE49-F238E27FC236}">
                <a16:creationId xmlns:a16="http://schemas.microsoft.com/office/drawing/2014/main" id="{D78D75DB-4B14-47CC-829D-4D6F9494F8AD}"/>
              </a:ext>
            </a:extLst>
          </p:cNvPr>
          <p:cNvSpPr txBox="1"/>
          <p:nvPr/>
        </p:nvSpPr>
        <p:spPr>
          <a:xfrm>
            <a:off x="1234121" y="4558585"/>
            <a:ext cx="1356995" cy="400110"/>
          </a:xfrm>
          <a:prstGeom prst="rect">
            <a:avLst/>
          </a:prstGeom>
          <a:noFill/>
        </p:spPr>
        <p:txBody>
          <a:bodyPr wrap="square" rtlCol="0">
            <a:spAutoFit/>
          </a:bodyPr>
          <a:lstStyle/>
          <a:p>
            <a:pPr algn="r" defTabSz="914400">
              <a:defRPr/>
            </a:pPr>
            <a:r>
              <a:rPr lang="en-US" sz="2000" b="1" kern="0">
                <a:solidFill>
                  <a:srgbClr val="FF0000"/>
                </a:solidFill>
                <a:latin typeface="+mj-lt"/>
              </a:rPr>
              <a:t>2004</a:t>
            </a:r>
          </a:p>
        </p:txBody>
      </p:sp>
      <p:sp>
        <p:nvSpPr>
          <p:cNvPr id="27" name="TextBox 26">
            <a:extLst>
              <a:ext uri="{FF2B5EF4-FFF2-40B4-BE49-F238E27FC236}">
                <a16:creationId xmlns:a16="http://schemas.microsoft.com/office/drawing/2014/main" id="{B6DE51ED-3ACF-49B7-9ABC-A5DF7D9D60B0}"/>
              </a:ext>
            </a:extLst>
          </p:cNvPr>
          <p:cNvSpPr txBox="1"/>
          <p:nvPr/>
        </p:nvSpPr>
        <p:spPr>
          <a:xfrm>
            <a:off x="53606" y="3287358"/>
            <a:ext cx="3835767" cy="646331"/>
          </a:xfrm>
          <a:prstGeom prst="rect">
            <a:avLst/>
          </a:prstGeom>
          <a:noFill/>
        </p:spPr>
        <p:txBody>
          <a:bodyPr wrap="square" rtlCol="0">
            <a:spAutoFit/>
          </a:bodyPr>
          <a:lstStyle/>
          <a:p>
            <a:pPr algn="ctr" defTabSz="914400">
              <a:defRPr/>
            </a:pPr>
            <a:r>
              <a:rPr lang="en-US" kern="0" dirty="0">
                <a:solidFill>
                  <a:prstClr val="black"/>
                </a:solidFill>
                <a:latin typeface="+mj-lt"/>
              </a:rPr>
              <a:t>FDA </a:t>
            </a:r>
            <a:r>
              <a:rPr lang="en-US" kern="0" dirty="0" err="1">
                <a:solidFill>
                  <a:prstClr val="black"/>
                </a:solidFill>
                <a:latin typeface="+mj-lt"/>
              </a:rPr>
              <a:t>Phê</a:t>
            </a:r>
            <a:r>
              <a:rPr lang="en-US" kern="0" dirty="0">
                <a:solidFill>
                  <a:prstClr val="black"/>
                </a:solidFill>
                <a:latin typeface="+mj-lt"/>
              </a:rPr>
              <a:t> </a:t>
            </a:r>
            <a:r>
              <a:rPr lang="en-US" kern="0" dirty="0" err="1">
                <a:solidFill>
                  <a:prstClr val="black"/>
                </a:solidFill>
                <a:latin typeface="+mj-lt"/>
              </a:rPr>
              <a:t>duyệt</a:t>
            </a:r>
            <a:r>
              <a:rPr lang="en-US" kern="0" dirty="0">
                <a:solidFill>
                  <a:prstClr val="black"/>
                </a:solidFill>
                <a:latin typeface="+mj-lt"/>
              </a:rPr>
              <a:t> Spiriva </a:t>
            </a:r>
            <a:r>
              <a:rPr lang="en-US" kern="0" dirty="0" err="1">
                <a:solidFill>
                  <a:prstClr val="black"/>
                </a:solidFill>
                <a:latin typeface="+mj-lt"/>
              </a:rPr>
              <a:t>Handihaler</a:t>
            </a:r>
            <a:r>
              <a:rPr lang="en-US" kern="0" dirty="0">
                <a:solidFill>
                  <a:prstClr val="black"/>
                </a:solidFill>
                <a:latin typeface="+mj-lt"/>
              </a:rPr>
              <a:t> </a:t>
            </a:r>
            <a:r>
              <a:rPr lang="en-US" kern="0" dirty="0" err="1">
                <a:solidFill>
                  <a:prstClr val="black"/>
                </a:solidFill>
                <a:latin typeface="+mj-lt"/>
              </a:rPr>
              <a:t>giảm</a:t>
            </a:r>
            <a:r>
              <a:rPr lang="en-US" kern="0" dirty="0">
                <a:solidFill>
                  <a:prstClr val="black"/>
                </a:solidFill>
                <a:latin typeface="+mj-lt"/>
              </a:rPr>
              <a:t> </a:t>
            </a:r>
            <a:r>
              <a:rPr lang="en-US" kern="0" dirty="0" err="1">
                <a:solidFill>
                  <a:prstClr val="black"/>
                </a:solidFill>
                <a:latin typeface="+mj-lt"/>
              </a:rPr>
              <a:t>nguy</a:t>
            </a:r>
            <a:r>
              <a:rPr lang="en-US" kern="0" dirty="0">
                <a:solidFill>
                  <a:prstClr val="black"/>
                </a:solidFill>
                <a:latin typeface="+mj-lt"/>
              </a:rPr>
              <a:t> </a:t>
            </a:r>
            <a:r>
              <a:rPr lang="en-US" kern="0" dirty="0" err="1">
                <a:solidFill>
                  <a:prstClr val="black"/>
                </a:solidFill>
                <a:latin typeface="+mj-lt"/>
              </a:rPr>
              <a:t>cơ</a:t>
            </a:r>
            <a:r>
              <a:rPr lang="en-US" kern="0" dirty="0">
                <a:solidFill>
                  <a:prstClr val="black"/>
                </a:solidFill>
                <a:latin typeface="+mj-lt"/>
              </a:rPr>
              <a:t> </a:t>
            </a:r>
            <a:r>
              <a:rPr lang="en-US" kern="0" dirty="0" err="1">
                <a:solidFill>
                  <a:prstClr val="black"/>
                </a:solidFill>
                <a:latin typeface="+mj-lt"/>
              </a:rPr>
              <a:t>đợt</a:t>
            </a:r>
            <a:r>
              <a:rPr lang="en-US" kern="0" dirty="0">
                <a:solidFill>
                  <a:prstClr val="black"/>
                </a:solidFill>
                <a:latin typeface="+mj-lt"/>
              </a:rPr>
              <a:t> </a:t>
            </a:r>
            <a:r>
              <a:rPr lang="en-US" kern="0" dirty="0" err="1">
                <a:solidFill>
                  <a:prstClr val="black"/>
                </a:solidFill>
                <a:latin typeface="+mj-lt"/>
              </a:rPr>
              <a:t>cấp</a:t>
            </a:r>
            <a:r>
              <a:rPr lang="en-US" kern="0" dirty="0">
                <a:solidFill>
                  <a:prstClr val="black"/>
                </a:solidFill>
                <a:latin typeface="+mj-lt"/>
              </a:rPr>
              <a:t> COPD</a:t>
            </a:r>
          </a:p>
        </p:txBody>
      </p:sp>
      <p:sp>
        <p:nvSpPr>
          <p:cNvPr id="28" name="TextBox 27">
            <a:extLst>
              <a:ext uri="{FF2B5EF4-FFF2-40B4-BE49-F238E27FC236}">
                <a16:creationId xmlns:a16="http://schemas.microsoft.com/office/drawing/2014/main" id="{A28AA694-5F8E-4705-8DD3-B77BB9B3A687}"/>
              </a:ext>
            </a:extLst>
          </p:cNvPr>
          <p:cNvSpPr txBox="1"/>
          <p:nvPr/>
        </p:nvSpPr>
        <p:spPr>
          <a:xfrm>
            <a:off x="3618227" y="4067376"/>
            <a:ext cx="1356995" cy="400110"/>
          </a:xfrm>
          <a:prstGeom prst="rect">
            <a:avLst/>
          </a:prstGeom>
          <a:noFill/>
        </p:spPr>
        <p:txBody>
          <a:bodyPr wrap="square" rtlCol="0">
            <a:spAutoFit/>
          </a:bodyPr>
          <a:lstStyle/>
          <a:p>
            <a:pPr algn="r" defTabSz="914400">
              <a:defRPr/>
            </a:pPr>
            <a:r>
              <a:rPr lang="en-US" sz="2000" b="1" kern="0">
                <a:solidFill>
                  <a:srgbClr val="FF0000"/>
                </a:solidFill>
                <a:latin typeface="+mj-lt"/>
              </a:rPr>
              <a:t>2009</a:t>
            </a:r>
          </a:p>
        </p:txBody>
      </p:sp>
      <p:sp>
        <p:nvSpPr>
          <p:cNvPr id="29" name="Oval 28">
            <a:extLst>
              <a:ext uri="{FF2B5EF4-FFF2-40B4-BE49-F238E27FC236}">
                <a16:creationId xmlns:a16="http://schemas.microsoft.com/office/drawing/2014/main" id="{31014F02-6C7C-4BC7-9AFB-8EBAB7CEBB65}"/>
              </a:ext>
            </a:extLst>
          </p:cNvPr>
          <p:cNvSpPr/>
          <p:nvPr/>
        </p:nvSpPr>
        <p:spPr>
          <a:xfrm>
            <a:off x="3880800" y="3859796"/>
            <a:ext cx="249555" cy="260628"/>
          </a:xfrm>
          <a:prstGeom prst="ellipse">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30" name="TextBox 29">
            <a:extLst>
              <a:ext uri="{FF2B5EF4-FFF2-40B4-BE49-F238E27FC236}">
                <a16:creationId xmlns:a16="http://schemas.microsoft.com/office/drawing/2014/main" id="{A81B1F59-0895-4E29-9EB9-79E4FB991191}"/>
              </a:ext>
            </a:extLst>
          </p:cNvPr>
          <p:cNvSpPr txBox="1"/>
          <p:nvPr/>
        </p:nvSpPr>
        <p:spPr>
          <a:xfrm>
            <a:off x="2323999" y="2224704"/>
            <a:ext cx="3835767" cy="646331"/>
          </a:xfrm>
          <a:prstGeom prst="rect">
            <a:avLst/>
          </a:prstGeom>
          <a:noFill/>
        </p:spPr>
        <p:txBody>
          <a:bodyPr wrap="square" rtlCol="0">
            <a:spAutoFit/>
          </a:bodyPr>
          <a:lstStyle/>
          <a:p>
            <a:pPr algn="ctr" defTabSz="914400">
              <a:defRPr/>
            </a:pPr>
            <a:r>
              <a:rPr lang="en-US" kern="0" dirty="0">
                <a:solidFill>
                  <a:prstClr val="black"/>
                </a:solidFill>
                <a:latin typeface="+mj-lt"/>
              </a:rPr>
              <a:t>FDA </a:t>
            </a:r>
            <a:r>
              <a:rPr lang="en-US" kern="0" dirty="0" err="1">
                <a:solidFill>
                  <a:prstClr val="black"/>
                </a:solidFill>
                <a:latin typeface="+mj-lt"/>
              </a:rPr>
              <a:t>Phê</a:t>
            </a:r>
            <a:r>
              <a:rPr lang="en-US" kern="0" dirty="0">
                <a:solidFill>
                  <a:prstClr val="black"/>
                </a:solidFill>
                <a:latin typeface="+mj-lt"/>
              </a:rPr>
              <a:t> </a:t>
            </a:r>
            <a:r>
              <a:rPr lang="en-US" kern="0" dirty="0" err="1">
                <a:solidFill>
                  <a:prstClr val="black"/>
                </a:solidFill>
                <a:latin typeface="+mj-lt"/>
              </a:rPr>
              <a:t>duyệt</a:t>
            </a:r>
            <a:r>
              <a:rPr lang="en-US" kern="0" dirty="0">
                <a:solidFill>
                  <a:prstClr val="black"/>
                </a:solidFill>
                <a:latin typeface="+mj-lt"/>
              </a:rPr>
              <a:t> Spiriva Respimat </a:t>
            </a:r>
            <a:r>
              <a:rPr lang="en-US" kern="0" dirty="0" err="1">
                <a:solidFill>
                  <a:prstClr val="black"/>
                </a:solidFill>
                <a:latin typeface="+mj-lt"/>
              </a:rPr>
              <a:t>cho</a:t>
            </a:r>
            <a:r>
              <a:rPr lang="en-US" kern="0" dirty="0">
                <a:solidFill>
                  <a:prstClr val="black"/>
                </a:solidFill>
                <a:latin typeface="+mj-lt"/>
              </a:rPr>
              <a:t> </a:t>
            </a:r>
            <a:r>
              <a:rPr lang="en-US" kern="0" dirty="0" err="1">
                <a:solidFill>
                  <a:prstClr val="black"/>
                </a:solidFill>
                <a:latin typeface="+mj-lt"/>
              </a:rPr>
              <a:t>chỉ</a:t>
            </a:r>
            <a:r>
              <a:rPr lang="en-US" kern="0" dirty="0">
                <a:solidFill>
                  <a:prstClr val="black"/>
                </a:solidFill>
                <a:latin typeface="+mj-lt"/>
              </a:rPr>
              <a:t> </a:t>
            </a:r>
            <a:r>
              <a:rPr lang="en-US" kern="0" dirty="0" err="1">
                <a:solidFill>
                  <a:prstClr val="black"/>
                </a:solidFill>
                <a:latin typeface="+mj-lt"/>
              </a:rPr>
              <a:t>định</a:t>
            </a:r>
            <a:r>
              <a:rPr lang="en-US" kern="0" dirty="0">
                <a:solidFill>
                  <a:prstClr val="black"/>
                </a:solidFill>
                <a:latin typeface="+mj-lt"/>
              </a:rPr>
              <a:t> COPD</a:t>
            </a:r>
          </a:p>
        </p:txBody>
      </p:sp>
      <p:sp>
        <p:nvSpPr>
          <p:cNvPr id="31" name="TextBox 30">
            <a:extLst>
              <a:ext uri="{FF2B5EF4-FFF2-40B4-BE49-F238E27FC236}">
                <a16:creationId xmlns:a16="http://schemas.microsoft.com/office/drawing/2014/main" id="{93A0CDED-9E0F-4C7B-9511-2C732EA4A2F2}"/>
              </a:ext>
            </a:extLst>
          </p:cNvPr>
          <p:cNvSpPr txBox="1"/>
          <p:nvPr/>
        </p:nvSpPr>
        <p:spPr>
          <a:xfrm>
            <a:off x="4989321" y="3495075"/>
            <a:ext cx="1356995" cy="400110"/>
          </a:xfrm>
          <a:prstGeom prst="rect">
            <a:avLst/>
          </a:prstGeom>
          <a:noFill/>
        </p:spPr>
        <p:txBody>
          <a:bodyPr wrap="square" rtlCol="0">
            <a:spAutoFit/>
          </a:bodyPr>
          <a:lstStyle/>
          <a:p>
            <a:pPr algn="r" defTabSz="914400">
              <a:defRPr/>
            </a:pPr>
            <a:r>
              <a:rPr lang="en-US" sz="2000" b="1" kern="0" dirty="0">
                <a:solidFill>
                  <a:srgbClr val="FF0000"/>
                </a:solidFill>
                <a:latin typeface="+mj-lt"/>
              </a:rPr>
              <a:t>2014</a:t>
            </a:r>
          </a:p>
        </p:txBody>
      </p:sp>
      <p:sp>
        <p:nvSpPr>
          <p:cNvPr id="32" name="Oval 31">
            <a:extLst>
              <a:ext uri="{FF2B5EF4-FFF2-40B4-BE49-F238E27FC236}">
                <a16:creationId xmlns:a16="http://schemas.microsoft.com/office/drawing/2014/main" id="{6DCC3D38-F4FD-4CC3-B389-37A781EDC701}"/>
              </a:ext>
            </a:extLst>
          </p:cNvPr>
          <p:cNvSpPr/>
          <p:nvPr/>
        </p:nvSpPr>
        <p:spPr>
          <a:xfrm>
            <a:off x="5302912" y="3102297"/>
            <a:ext cx="249555" cy="260628"/>
          </a:xfrm>
          <a:prstGeom prst="ellipse">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grpSp>
        <p:nvGrpSpPr>
          <p:cNvPr id="33" name="그룹 9">
            <a:extLst>
              <a:ext uri="{FF2B5EF4-FFF2-40B4-BE49-F238E27FC236}">
                <a16:creationId xmlns:a16="http://schemas.microsoft.com/office/drawing/2014/main" id="{493B5415-B0CD-4531-BFB2-301A2F808BD9}"/>
              </a:ext>
            </a:extLst>
          </p:cNvPr>
          <p:cNvGrpSpPr/>
          <p:nvPr/>
        </p:nvGrpSpPr>
        <p:grpSpPr>
          <a:xfrm>
            <a:off x="8990487" y="3611625"/>
            <a:ext cx="817627" cy="607952"/>
            <a:chOff x="7654745" y="3989890"/>
            <a:chExt cx="1582982" cy="994370"/>
          </a:xfrm>
          <a:solidFill>
            <a:srgbClr val="3282BE"/>
          </a:solidFill>
        </p:grpSpPr>
        <p:sp>
          <p:nvSpPr>
            <p:cNvPr id="34" name="Round Same Side Corner Rectangle 8">
              <a:extLst>
                <a:ext uri="{FF2B5EF4-FFF2-40B4-BE49-F238E27FC236}">
                  <a16:creationId xmlns:a16="http://schemas.microsoft.com/office/drawing/2014/main" id="{7E2C1912-A9A2-447E-B92B-3AF91A6FF92D}"/>
                </a:ext>
              </a:extLst>
            </p:cNvPr>
            <p:cNvSpPr/>
            <p:nvPr/>
          </p:nvSpPr>
          <p:spPr>
            <a:xfrm>
              <a:off x="7654745"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35" name="Round Same Side Corner Rectangle 8">
              <a:extLst>
                <a:ext uri="{FF2B5EF4-FFF2-40B4-BE49-F238E27FC236}">
                  <a16:creationId xmlns:a16="http://schemas.microsoft.com/office/drawing/2014/main" id="{BABAFEB5-E815-479E-B627-252C41449532}"/>
                </a:ext>
              </a:extLst>
            </p:cNvPr>
            <p:cNvSpPr/>
            <p:nvPr/>
          </p:nvSpPr>
          <p:spPr>
            <a:xfrm>
              <a:off x="8257461"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36" name="Round Same Side Corner Rectangle 8">
              <a:extLst>
                <a:ext uri="{FF2B5EF4-FFF2-40B4-BE49-F238E27FC236}">
                  <a16:creationId xmlns:a16="http://schemas.microsoft.com/office/drawing/2014/main" id="{622B1572-FCB5-4F9D-94D9-7F028D0F2D37}"/>
                </a:ext>
              </a:extLst>
            </p:cNvPr>
            <p:cNvSpPr/>
            <p:nvPr/>
          </p:nvSpPr>
          <p:spPr>
            <a:xfrm>
              <a:off x="8860178"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grpSp>
        <p:nvGrpSpPr>
          <p:cNvPr id="37" name="그룹 8">
            <a:extLst>
              <a:ext uri="{FF2B5EF4-FFF2-40B4-BE49-F238E27FC236}">
                <a16:creationId xmlns:a16="http://schemas.microsoft.com/office/drawing/2014/main" id="{3A1B0819-0B8E-412E-8E1E-286B89806A45}"/>
              </a:ext>
            </a:extLst>
          </p:cNvPr>
          <p:cNvGrpSpPr/>
          <p:nvPr/>
        </p:nvGrpSpPr>
        <p:grpSpPr>
          <a:xfrm>
            <a:off x="9264717" y="2978287"/>
            <a:ext cx="986522" cy="611459"/>
            <a:chOff x="7348454" y="5080197"/>
            <a:chExt cx="2172697" cy="994370"/>
          </a:xfrm>
          <a:solidFill>
            <a:srgbClr val="28608C"/>
          </a:solidFill>
        </p:grpSpPr>
        <p:sp>
          <p:nvSpPr>
            <p:cNvPr id="38" name="Round Same Side Corner Rectangle 8">
              <a:extLst>
                <a:ext uri="{FF2B5EF4-FFF2-40B4-BE49-F238E27FC236}">
                  <a16:creationId xmlns:a16="http://schemas.microsoft.com/office/drawing/2014/main" id="{1EAB8162-707A-492B-8413-078BC21641F3}"/>
                </a:ext>
              </a:extLst>
            </p:cNvPr>
            <p:cNvSpPr/>
            <p:nvPr/>
          </p:nvSpPr>
          <p:spPr>
            <a:xfrm>
              <a:off x="7348454"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39" name="Round Same Side Corner Rectangle 8">
              <a:extLst>
                <a:ext uri="{FF2B5EF4-FFF2-40B4-BE49-F238E27FC236}">
                  <a16:creationId xmlns:a16="http://schemas.microsoft.com/office/drawing/2014/main" id="{E44C0980-8844-49F7-91E1-D132281BC7EF}"/>
                </a:ext>
              </a:extLst>
            </p:cNvPr>
            <p:cNvSpPr/>
            <p:nvPr/>
          </p:nvSpPr>
          <p:spPr>
            <a:xfrm>
              <a:off x="7946837"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40" name="Round Same Side Corner Rectangle 8">
              <a:extLst>
                <a:ext uri="{FF2B5EF4-FFF2-40B4-BE49-F238E27FC236}">
                  <a16:creationId xmlns:a16="http://schemas.microsoft.com/office/drawing/2014/main" id="{E182D389-7B09-4A69-8A6E-CC17BE7AA572}"/>
                </a:ext>
              </a:extLst>
            </p:cNvPr>
            <p:cNvSpPr/>
            <p:nvPr/>
          </p:nvSpPr>
          <p:spPr>
            <a:xfrm>
              <a:off x="8545220"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41" name="Round Same Side Corner Rectangle 8">
              <a:extLst>
                <a:ext uri="{FF2B5EF4-FFF2-40B4-BE49-F238E27FC236}">
                  <a16:creationId xmlns:a16="http://schemas.microsoft.com/office/drawing/2014/main" id="{E407A779-1BFA-47D8-B951-2DA316AB4270}"/>
                </a:ext>
              </a:extLst>
            </p:cNvPr>
            <p:cNvSpPr/>
            <p:nvPr/>
          </p:nvSpPr>
          <p:spPr>
            <a:xfrm>
              <a:off x="9143602" y="5080197"/>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grpSp>
        <p:nvGrpSpPr>
          <p:cNvPr id="42" name="그룹 9">
            <a:extLst>
              <a:ext uri="{FF2B5EF4-FFF2-40B4-BE49-F238E27FC236}">
                <a16:creationId xmlns:a16="http://schemas.microsoft.com/office/drawing/2014/main" id="{2824D2C1-97EE-4481-8C8B-D3FC61C8FC3C}"/>
              </a:ext>
            </a:extLst>
          </p:cNvPr>
          <p:cNvGrpSpPr/>
          <p:nvPr/>
        </p:nvGrpSpPr>
        <p:grpSpPr>
          <a:xfrm>
            <a:off x="9885606" y="3619087"/>
            <a:ext cx="817627" cy="607952"/>
            <a:chOff x="7654745" y="3989890"/>
            <a:chExt cx="1582982" cy="994370"/>
          </a:xfrm>
          <a:solidFill>
            <a:srgbClr val="3282BE"/>
          </a:solidFill>
        </p:grpSpPr>
        <p:sp>
          <p:nvSpPr>
            <p:cNvPr id="43" name="Round Same Side Corner Rectangle 8">
              <a:extLst>
                <a:ext uri="{FF2B5EF4-FFF2-40B4-BE49-F238E27FC236}">
                  <a16:creationId xmlns:a16="http://schemas.microsoft.com/office/drawing/2014/main" id="{B8FBA39D-02F7-4C09-8708-7BCEC38BFD67}"/>
                </a:ext>
              </a:extLst>
            </p:cNvPr>
            <p:cNvSpPr/>
            <p:nvPr/>
          </p:nvSpPr>
          <p:spPr>
            <a:xfrm>
              <a:off x="7654745"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44" name="Round Same Side Corner Rectangle 8">
              <a:extLst>
                <a:ext uri="{FF2B5EF4-FFF2-40B4-BE49-F238E27FC236}">
                  <a16:creationId xmlns:a16="http://schemas.microsoft.com/office/drawing/2014/main" id="{6AE88AB1-D65E-419A-ABC7-B2B3FCE7D1A0}"/>
                </a:ext>
              </a:extLst>
            </p:cNvPr>
            <p:cNvSpPr/>
            <p:nvPr/>
          </p:nvSpPr>
          <p:spPr>
            <a:xfrm>
              <a:off x="8257461"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sp>
          <p:nvSpPr>
            <p:cNvPr id="45" name="Round Same Side Corner Rectangle 8">
              <a:extLst>
                <a:ext uri="{FF2B5EF4-FFF2-40B4-BE49-F238E27FC236}">
                  <a16:creationId xmlns:a16="http://schemas.microsoft.com/office/drawing/2014/main" id="{752EA347-8010-4D5F-9C97-D4F5A12A769B}"/>
                </a:ext>
              </a:extLst>
            </p:cNvPr>
            <p:cNvSpPr/>
            <p:nvPr/>
          </p:nvSpPr>
          <p:spPr>
            <a:xfrm>
              <a:off x="8860178" y="3989890"/>
              <a:ext cx="377549" cy="994370"/>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defRPr/>
              </a:pPr>
              <a:endParaRPr lang="ko-KR" altLang="en-US">
                <a:solidFill>
                  <a:prstClr val="white"/>
                </a:solidFill>
                <a:ea typeface="맑은 고딕" panose="020B0503020000020004" pitchFamily="34" charset="-127"/>
              </a:endParaRPr>
            </a:p>
          </p:txBody>
        </p:sp>
      </p:grpSp>
      <p:sp>
        <p:nvSpPr>
          <p:cNvPr id="46" name="Oval 45">
            <a:extLst>
              <a:ext uri="{FF2B5EF4-FFF2-40B4-BE49-F238E27FC236}">
                <a16:creationId xmlns:a16="http://schemas.microsoft.com/office/drawing/2014/main" id="{8FA4AA81-1EEE-4167-8EEE-D738FDDEEE3A}"/>
              </a:ext>
            </a:extLst>
          </p:cNvPr>
          <p:cNvSpPr/>
          <p:nvPr/>
        </p:nvSpPr>
        <p:spPr>
          <a:xfrm>
            <a:off x="2664458" y="4828381"/>
            <a:ext cx="249555" cy="260628"/>
          </a:xfrm>
          <a:prstGeom prst="ellipse">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93FD7F6B-4293-4012-8D50-C83D25AE01A0}"/>
              </a:ext>
            </a:extLst>
          </p:cNvPr>
          <p:cNvSpPr/>
          <p:nvPr/>
        </p:nvSpPr>
        <p:spPr>
          <a:xfrm>
            <a:off x="6972884" y="2637517"/>
            <a:ext cx="249555" cy="260628"/>
          </a:xfrm>
          <a:prstGeom prst="ellipse">
            <a:avLst/>
          </a:prstGeom>
          <a:solidFill>
            <a:srgbClr val="4472C4"/>
          </a:solidFill>
          <a:ln w="12700" cap="flat" cmpd="sng" algn="ctr">
            <a:solidFill>
              <a:srgbClr val="4472C4">
                <a:shade val="50000"/>
              </a:srgbClr>
            </a:solidFill>
            <a:prstDash val="solid"/>
            <a:miter lim="800000"/>
          </a:ln>
          <a:effectLst/>
        </p:spPr>
        <p:txBody>
          <a:bodyPr rtlCol="0" anchor="ctr"/>
          <a:lstStyle/>
          <a:p>
            <a:pPr algn="ctr" defTabSz="914400">
              <a:defRPr/>
            </a:pPr>
            <a:endParaRPr lang="en-US" kern="0">
              <a:solidFill>
                <a:prstClr val="white"/>
              </a:solidFill>
              <a:latin typeface="Calibri" panose="020F0502020204030204"/>
            </a:endParaRPr>
          </a:p>
        </p:txBody>
      </p:sp>
      <p:sp>
        <p:nvSpPr>
          <p:cNvPr id="48" name="TextBox 47">
            <a:extLst>
              <a:ext uri="{FF2B5EF4-FFF2-40B4-BE49-F238E27FC236}">
                <a16:creationId xmlns:a16="http://schemas.microsoft.com/office/drawing/2014/main" id="{37E082CA-91C5-471E-9763-0647C7CE8603}"/>
              </a:ext>
            </a:extLst>
          </p:cNvPr>
          <p:cNvSpPr txBox="1"/>
          <p:nvPr/>
        </p:nvSpPr>
        <p:spPr>
          <a:xfrm>
            <a:off x="5785750" y="2205811"/>
            <a:ext cx="1356995" cy="400110"/>
          </a:xfrm>
          <a:prstGeom prst="rect">
            <a:avLst/>
          </a:prstGeom>
          <a:noFill/>
        </p:spPr>
        <p:txBody>
          <a:bodyPr wrap="square" rtlCol="0">
            <a:spAutoFit/>
          </a:bodyPr>
          <a:lstStyle/>
          <a:p>
            <a:pPr algn="r" defTabSz="914400">
              <a:defRPr/>
            </a:pPr>
            <a:r>
              <a:rPr lang="en-US" sz="2000" b="1" kern="0" dirty="0">
                <a:solidFill>
                  <a:srgbClr val="FF0000"/>
                </a:solidFill>
                <a:latin typeface="+mj-lt"/>
              </a:rPr>
              <a:t>2017</a:t>
            </a:r>
          </a:p>
        </p:txBody>
      </p:sp>
      <p:sp>
        <p:nvSpPr>
          <p:cNvPr id="49" name="TextBox 48">
            <a:extLst>
              <a:ext uri="{FF2B5EF4-FFF2-40B4-BE49-F238E27FC236}">
                <a16:creationId xmlns:a16="http://schemas.microsoft.com/office/drawing/2014/main" id="{70E13A1A-78C4-4F1C-A3DF-B018F2FDCF95}"/>
              </a:ext>
            </a:extLst>
          </p:cNvPr>
          <p:cNvSpPr txBox="1"/>
          <p:nvPr/>
        </p:nvSpPr>
        <p:spPr>
          <a:xfrm>
            <a:off x="6480858" y="3032605"/>
            <a:ext cx="2120792" cy="646331"/>
          </a:xfrm>
          <a:prstGeom prst="rect">
            <a:avLst/>
          </a:prstGeom>
          <a:noFill/>
        </p:spPr>
        <p:txBody>
          <a:bodyPr wrap="square" rtlCol="0">
            <a:spAutoFit/>
          </a:bodyPr>
          <a:lstStyle/>
          <a:p>
            <a:pPr algn="ctr" defTabSz="914400">
              <a:defRPr/>
            </a:pPr>
            <a:r>
              <a:rPr lang="en-US" b="1" kern="0" dirty="0">
                <a:solidFill>
                  <a:prstClr val="black"/>
                </a:solidFill>
                <a:latin typeface="+mj-lt"/>
              </a:rPr>
              <a:t>VN </a:t>
            </a:r>
            <a:r>
              <a:rPr lang="en-US" b="1" kern="0" dirty="0" err="1">
                <a:solidFill>
                  <a:prstClr val="black"/>
                </a:solidFill>
                <a:latin typeface="+mj-lt"/>
              </a:rPr>
              <a:t>phê</a:t>
            </a:r>
            <a:r>
              <a:rPr lang="en-US" b="1" kern="0" dirty="0">
                <a:solidFill>
                  <a:prstClr val="black"/>
                </a:solidFill>
                <a:latin typeface="+mj-lt"/>
              </a:rPr>
              <a:t> </a:t>
            </a:r>
            <a:r>
              <a:rPr lang="en-US" b="1" kern="0" dirty="0" err="1">
                <a:solidFill>
                  <a:prstClr val="black"/>
                </a:solidFill>
                <a:latin typeface="+mj-lt"/>
              </a:rPr>
              <a:t>duyệt</a:t>
            </a:r>
            <a:r>
              <a:rPr lang="en-US" b="1" kern="0" dirty="0">
                <a:solidFill>
                  <a:prstClr val="black"/>
                </a:solidFill>
                <a:latin typeface="+mj-lt"/>
              </a:rPr>
              <a:t> Spiriva Respimat</a:t>
            </a:r>
          </a:p>
        </p:txBody>
      </p:sp>
    </p:spTree>
    <p:extLst>
      <p:ext uri="{BB962C8B-B14F-4D97-AF65-F5344CB8AC3E}">
        <p14:creationId xmlns:p14="http://schemas.microsoft.com/office/powerpoint/2010/main" val="416849234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905B7D3-6A70-4C45-9F22-D05E05E01D33}"/>
              </a:ext>
            </a:extLst>
          </p:cNvPr>
          <p:cNvSpPr txBox="1"/>
          <p:nvPr/>
        </p:nvSpPr>
        <p:spPr>
          <a:xfrm>
            <a:off x="-133349" y="1945779"/>
            <a:ext cx="12325349" cy="1569660"/>
          </a:xfrm>
          <a:prstGeom prst="rect">
            <a:avLst/>
          </a:prstGeom>
          <a:noFill/>
        </p:spPr>
        <p:txBody>
          <a:bodyPr wrap="square" rtlCol="0">
            <a:spAutoFit/>
          </a:bodyPr>
          <a:lstStyle/>
          <a:p>
            <a:pPr algn="ctr"/>
            <a:r>
              <a:rPr lang="en-US" sz="4800" b="1" dirty="0" err="1">
                <a:solidFill>
                  <a:srgbClr val="002060"/>
                </a:solidFill>
              </a:rPr>
              <a:t>Dữ</a:t>
            </a:r>
            <a:r>
              <a:rPr lang="en-US" sz="4800" b="1" dirty="0">
                <a:solidFill>
                  <a:srgbClr val="002060"/>
                </a:solidFill>
              </a:rPr>
              <a:t> </a:t>
            </a:r>
            <a:r>
              <a:rPr lang="en-US" sz="4800" b="1" dirty="0" err="1">
                <a:solidFill>
                  <a:srgbClr val="002060"/>
                </a:solidFill>
              </a:rPr>
              <a:t>liệu</a:t>
            </a:r>
            <a:r>
              <a:rPr lang="en-US" sz="4800" b="1" dirty="0">
                <a:solidFill>
                  <a:srgbClr val="002060"/>
                </a:solidFill>
              </a:rPr>
              <a:t> </a:t>
            </a:r>
            <a:r>
              <a:rPr lang="en-US" sz="4800" b="1" dirty="0" err="1">
                <a:solidFill>
                  <a:srgbClr val="002060"/>
                </a:solidFill>
              </a:rPr>
              <a:t>cải</a:t>
            </a:r>
            <a:r>
              <a:rPr lang="en-US" sz="4800" b="1" dirty="0">
                <a:solidFill>
                  <a:srgbClr val="002060"/>
                </a:solidFill>
              </a:rPr>
              <a:t> </a:t>
            </a:r>
            <a:r>
              <a:rPr lang="en-US" sz="4800" b="1" dirty="0" err="1">
                <a:solidFill>
                  <a:srgbClr val="002060"/>
                </a:solidFill>
              </a:rPr>
              <a:t>thiện</a:t>
            </a:r>
            <a:r>
              <a:rPr lang="en-US" sz="4800" b="1" dirty="0">
                <a:solidFill>
                  <a:srgbClr val="002060"/>
                </a:solidFill>
              </a:rPr>
              <a:t> </a:t>
            </a:r>
            <a:r>
              <a:rPr lang="en-US" sz="4800" b="1" dirty="0" err="1">
                <a:solidFill>
                  <a:srgbClr val="002060"/>
                </a:solidFill>
              </a:rPr>
              <a:t>triệu</a:t>
            </a:r>
            <a:r>
              <a:rPr lang="en-US" sz="4800" b="1" dirty="0">
                <a:solidFill>
                  <a:srgbClr val="002060"/>
                </a:solidFill>
              </a:rPr>
              <a:t> </a:t>
            </a:r>
            <a:r>
              <a:rPr lang="en-US" sz="4800" b="1" dirty="0" err="1">
                <a:solidFill>
                  <a:srgbClr val="002060"/>
                </a:solidFill>
              </a:rPr>
              <a:t>chứng</a:t>
            </a:r>
            <a:r>
              <a:rPr lang="en-US" sz="4800" b="1" dirty="0">
                <a:solidFill>
                  <a:srgbClr val="002060"/>
                </a:solidFill>
              </a:rPr>
              <a:t>, </a:t>
            </a:r>
          </a:p>
          <a:p>
            <a:pPr algn="ctr"/>
            <a:r>
              <a:rPr lang="en-US" sz="4800" b="1" dirty="0" err="1">
                <a:solidFill>
                  <a:srgbClr val="002060"/>
                </a:solidFill>
              </a:rPr>
              <a:t>khả</a:t>
            </a:r>
            <a:r>
              <a:rPr lang="en-US" sz="4800" b="1" dirty="0">
                <a:solidFill>
                  <a:srgbClr val="002060"/>
                </a:solidFill>
              </a:rPr>
              <a:t> </a:t>
            </a:r>
            <a:r>
              <a:rPr lang="en-US" sz="4800" b="1" dirty="0" err="1">
                <a:solidFill>
                  <a:srgbClr val="002060"/>
                </a:solidFill>
              </a:rPr>
              <a:t>năng</a:t>
            </a:r>
            <a:r>
              <a:rPr lang="en-US" sz="4800" b="1" dirty="0">
                <a:solidFill>
                  <a:srgbClr val="002060"/>
                </a:solidFill>
              </a:rPr>
              <a:t> </a:t>
            </a:r>
            <a:r>
              <a:rPr lang="en-US" sz="4800" b="1" dirty="0" err="1">
                <a:solidFill>
                  <a:srgbClr val="002060"/>
                </a:solidFill>
              </a:rPr>
              <a:t>vận</a:t>
            </a:r>
            <a:r>
              <a:rPr lang="en-US" sz="4800" b="1" dirty="0">
                <a:solidFill>
                  <a:srgbClr val="002060"/>
                </a:solidFill>
              </a:rPr>
              <a:t> </a:t>
            </a:r>
            <a:r>
              <a:rPr lang="en-US" sz="4800" b="1" dirty="0" err="1">
                <a:solidFill>
                  <a:srgbClr val="002060"/>
                </a:solidFill>
              </a:rPr>
              <a:t>động</a:t>
            </a:r>
            <a:r>
              <a:rPr lang="en-US" sz="4800" b="1" dirty="0">
                <a:solidFill>
                  <a:srgbClr val="002060"/>
                </a:solidFill>
              </a:rPr>
              <a:t> </a:t>
            </a:r>
            <a:r>
              <a:rPr lang="en-US" sz="4800" b="1" dirty="0" err="1">
                <a:solidFill>
                  <a:srgbClr val="002060"/>
                </a:solidFill>
              </a:rPr>
              <a:t>và</a:t>
            </a:r>
            <a:r>
              <a:rPr lang="en-US" sz="4800" b="1" dirty="0">
                <a:solidFill>
                  <a:srgbClr val="002060"/>
                </a:solidFill>
              </a:rPr>
              <a:t> </a:t>
            </a:r>
            <a:r>
              <a:rPr lang="en-US" sz="4800" b="1" dirty="0" err="1">
                <a:solidFill>
                  <a:srgbClr val="002060"/>
                </a:solidFill>
              </a:rPr>
              <a:t>chất</a:t>
            </a:r>
            <a:r>
              <a:rPr lang="en-US" sz="4800" b="1" dirty="0">
                <a:solidFill>
                  <a:srgbClr val="002060"/>
                </a:solidFill>
              </a:rPr>
              <a:t> </a:t>
            </a:r>
            <a:r>
              <a:rPr lang="en-US" sz="4800" b="1" dirty="0" err="1">
                <a:solidFill>
                  <a:srgbClr val="002060"/>
                </a:solidFill>
              </a:rPr>
              <a:t>lượng</a:t>
            </a:r>
            <a:r>
              <a:rPr lang="en-US" sz="4800" b="1" dirty="0">
                <a:solidFill>
                  <a:srgbClr val="002060"/>
                </a:solidFill>
              </a:rPr>
              <a:t> </a:t>
            </a:r>
            <a:r>
              <a:rPr lang="en-US" sz="4800" b="1" dirty="0" err="1">
                <a:solidFill>
                  <a:srgbClr val="002060"/>
                </a:solidFill>
              </a:rPr>
              <a:t>sống</a:t>
            </a:r>
            <a:endParaRPr lang="en-US" sz="4800" b="1" dirty="0">
              <a:solidFill>
                <a:srgbClr val="002060"/>
              </a:solidFill>
            </a:endParaRPr>
          </a:p>
        </p:txBody>
      </p:sp>
    </p:spTree>
    <p:extLst>
      <p:ext uri="{BB962C8B-B14F-4D97-AF65-F5344CB8AC3E}">
        <p14:creationId xmlns:p14="http://schemas.microsoft.com/office/powerpoint/2010/main" val="63487523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0A46C2-F002-41D3-A819-447C52806CE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951" t="972" r="2566" b="69674"/>
          <a:stretch/>
        </p:blipFill>
        <p:spPr bwMode="auto">
          <a:xfrm>
            <a:off x="3574368" y="3567500"/>
            <a:ext cx="5043264" cy="343846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125E1F17-9A0A-48E2-8C16-9C7187CB6297}"/>
              </a:ext>
            </a:extLst>
          </p:cNvPr>
          <p:cNvSpPr txBox="1"/>
          <p:nvPr/>
        </p:nvSpPr>
        <p:spPr>
          <a:xfrm>
            <a:off x="9448800" y="6457890"/>
            <a:ext cx="28956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chemeClr val="bg1">
                    <a:lumMod val="65000"/>
                  </a:schemeClr>
                </a:solidFill>
                <a:effectLst/>
                <a:uLnTx/>
                <a:uFillTx/>
                <a:latin typeface="Calibri" panose="020F0502020204030204"/>
                <a:ea typeface="+mn-ea"/>
                <a:cs typeface="+mn-cs"/>
              </a:rPr>
              <a:t>Yumin</a:t>
            </a:r>
            <a:r>
              <a:rPr kumimoji="0" lang="en-US"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 Zhou, et al.</a:t>
            </a:r>
            <a:r>
              <a:rPr kumimoji="0" lang="pt-BR"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 N Engl J Med 2017; 377:923-935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DOI: 10.1056/NEJMoa1700228</a:t>
            </a:r>
            <a:r>
              <a:rPr kumimoji="0" lang="en-US" sz="10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6B96AEDC-9690-4118-8597-BE871AA8C443}"/>
              </a:ext>
            </a:extLst>
          </p:cNvPr>
          <p:cNvSpPr txBox="1"/>
          <p:nvPr/>
        </p:nvSpPr>
        <p:spPr>
          <a:xfrm>
            <a:off x="726418" y="1259175"/>
            <a:ext cx="11232701" cy="216982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RCT, t = 2 </a:t>
            </a:r>
            <a:r>
              <a:rPr kumimoji="0" lang="en-US" sz="2000" b="0" i="0" u="none" strike="noStrike" kern="1200" cap="none" spc="0" normalizeH="0" baseline="0" noProof="0" dirty="0" err="1">
                <a:ln>
                  <a:noFill/>
                </a:ln>
                <a:solidFill>
                  <a:prstClr val="black"/>
                </a:solidFill>
                <a:effectLst/>
                <a:uLnTx/>
                <a:uFillTx/>
                <a:latin typeface="Arial"/>
                <a:ea typeface="+mn-ea"/>
                <a:cs typeface="+mn-cs"/>
              </a:rPr>
              <a:t>năm</a:t>
            </a: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N = 841 </a:t>
            </a:r>
            <a:r>
              <a:rPr kumimoji="0" lang="en-US" sz="20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2000" b="0" i="0" u="none" strike="noStrike" kern="1200" cap="none" spc="0" normalizeH="0" baseline="0" noProof="0" dirty="0">
                <a:ln>
                  <a:noFill/>
                </a:ln>
                <a:solidFill>
                  <a:prstClr val="black"/>
                </a:solidFill>
                <a:effectLst/>
                <a:uLnTx/>
                <a:uFillTx/>
                <a:latin typeface="Arial"/>
                <a:ea typeface="+mn-ea"/>
                <a:cs typeface="+mn-cs"/>
              </a:rPr>
              <a:t> COPD, GOLD 1 (367 </a:t>
            </a:r>
            <a:r>
              <a:rPr kumimoji="0" lang="en-US" sz="2000" b="0" i="0" u="none" strike="noStrike" kern="1200" cap="none" spc="0" normalizeH="0" baseline="0" noProof="0" dirty="0" err="1">
                <a:ln>
                  <a:noFill/>
                </a:ln>
                <a:solidFill>
                  <a:prstClr val="black"/>
                </a:solidFill>
                <a:effectLst/>
                <a:uLnTx/>
                <a:uFillTx/>
                <a:latin typeface="Arial"/>
                <a:ea typeface="+mn-ea"/>
                <a:cs typeface="+mn-cs"/>
              </a:rPr>
              <a:t>người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và</a:t>
            </a:r>
            <a:r>
              <a:rPr kumimoji="0" lang="en-US" sz="2000" b="0" i="0" u="none" strike="noStrike" kern="1200" cap="none" spc="0" normalizeH="0" baseline="0" noProof="0" dirty="0">
                <a:ln>
                  <a:noFill/>
                </a:ln>
                <a:solidFill>
                  <a:prstClr val="black"/>
                </a:solidFill>
                <a:effectLst/>
                <a:uLnTx/>
                <a:uFillTx/>
                <a:latin typeface="Arial"/>
                <a:ea typeface="+mn-ea"/>
                <a:cs typeface="+mn-cs"/>
              </a:rPr>
              <a:t> GOLD 2 (474 </a:t>
            </a:r>
            <a:r>
              <a:rPr kumimoji="0" lang="en-US" sz="2000" b="0" i="0" u="none" strike="noStrike" kern="1200" cap="none" spc="0" normalizeH="0" baseline="0" noProof="0" dirty="0" err="1">
                <a:ln>
                  <a:noFill/>
                </a:ln>
                <a:solidFill>
                  <a:prstClr val="black"/>
                </a:solidFill>
                <a:effectLst/>
                <a:uLnTx/>
                <a:uFillTx/>
                <a:latin typeface="Arial"/>
                <a:ea typeface="+mn-ea"/>
                <a:cs typeface="+mn-cs"/>
              </a:rPr>
              <a:t>người</a:t>
            </a:r>
            <a:r>
              <a:rPr kumimoji="0" lang="en-US" sz="2000" b="0" i="0" u="none" strike="noStrike" kern="1200" cap="none" spc="0" normalizeH="0" baseline="0" noProof="0" dirty="0">
                <a:ln>
                  <a:noFill/>
                </a:ln>
                <a:solidFill>
                  <a:prstClr val="black"/>
                </a:solidFill>
                <a:effectLst/>
                <a:uLnTx/>
                <a:uFillTx/>
                <a:latin typeface="Arial"/>
                <a:ea typeface="+mn-ea"/>
                <a:cs typeface="+mn-cs"/>
              </a:rPr>
              <a:t>)</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1" i="0" u="none" strike="noStrike" kern="1200" cap="none" spc="0" normalizeH="0" baseline="0" noProof="0" dirty="0" err="1">
                <a:ln>
                  <a:noFill/>
                </a:ln>
                <a:effectLst/>
                <a:uLnTx/>
                <a:uFillTx/>
                <a:latin typeface="Arial"/>
                <a:ea typeface="+mn-ea"/>
                <a:cs typeface="+mn-cs"/>
              </a:rPr>
              <a:t>Tốc</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độ</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suy</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giảm</a:t>
            </a:r>
            <a:r>
              <a:rPr kumimoji="0" lang="en-US" sz="2000" b="1" i="0" u="none" strike="noStrike" kern="1200" cap="none" spc="0" normalizeH="0" baseline="0" noProof="0" dirty="0">
                <a:ln>
                  <a:noFill/>
                </a:ln>
                <a:effectLst/>
                <a:uLnTx/>
                <a:uFillTx/>
                <a:latin typeface="Arial"/>
                <a:ea typeface="+mn-ea"/>
                <a:cs typeface="+mn-cs"/>
              </a:rPr>
              <a:t> FEV1 </a:t>
            </a:r>
            <a:r>
              <a:rPr kumimoji="0" lang="en-US" sz="2000" b="1" i="0" u="none" strike="noStrike" kern="1200" cap="none" spc="0" normalizeH="0" baseline="0" noProof="0" dirty="0" err="1">
                <a:ln>
                  <a:noFill/>
                </a:ln>
                <a:effectLst/>
                <a:uLnTx/>
                <a:uFillTx/>
                <a:latin typeface="Arial"/>
                <a:ea typeface="+mn-ea"/>
                <a:cs typeface="+mn-cs"/>
              </a:rPr>
              <a:t>sau</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khi</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sử</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dụng</a:t>
            </a:r>
            <a:r>
              <a:rPr kumimoji="0" lang="en-US" sz="2000" b="1" i="0" u="none" strike="noStrike" kern="1200" cap="none" spc="0" normalizeH="0" baseline="0" noProof="0" dirty="0">
                <a:ln>
                  <a:noFill/>
                </a:ln>
                <a:effectLst/>
                <a:uLnTx/>
                <a:uFillTx/>
                <a:latin typeface="Arial"/>
                <a:ea typeface="+mn-ea"/>
                <a:cs typeface="+mn-cs"/>
              </a:rPr>
              <a:t> Tiotropium (29 ml/</a:t>
            </a:r>
            <a:r>
              <a:rPr kumimoji="0" lang="en-US" sz="2000" b="1" i="0" u="none" strike="noStrike" kern="1200" cap="none" spc="0" normalizeH="0" baseline="0" noProof="0" dirty="0" err="1">
                <a:ln>
                  <a:noFill/>
                </a:ln>
                <a:effectLst/>
                <a:uLnTx/>
                <a:uFillTx/>
                <a:latin typeface="Arial"/>
                <a:ea typeface="+mn-ea"/>
                <a:cs typeface="+mn-cs"/>
              </a:rPr>
              <a:t>năm</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chậm</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hơn</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a:ln>
                  <a:noFill/>
                </a:ln>
                <a:effectLst/>
                <a:uLnTx/>
                <a:uFillTx/>
                <a:latin typeface="Arial"/>
                <a:ea typeface="+mn-ea"/>
                <a:cs typeface="+mn-cs"/>
              </a:rPr>
              <a:t>so </a:t>
            </a:r>
            <a:r>
              <a:rPr kumimoji="0" lang="en-US" sz="2000" b="1" i="0" u="none" strike="noStrike" kern="1200" cap="none" spc="0" normalizeH="0" baseline="0" noProof="0" dirty="0" err="1">
                <a:ln>
                  <a:noFill/>
                </a:ln>
                <a:effectLst/>
                <a:uLnTx/>
                <a:uFillTx/>
                <a:latin typeface="Arial"/>
                <a:ea typeface="+mn-ea"/>
                <a:cs typeface="+mn-cs"/>
              </a:rPr>
              <a:t>với</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giả</a:t>
            </a:r>
            <a:r>
              <a:rPr kumimoji="0" lang="en-US" sz="2000" b="1" i="0" u="none" strike="noStrike" kern="1200" cap="none" spc="0" normalizeH="0" baseline="0" noProof="0" dirty="0">
                <a:ln>
                  <a:noFill/>
                </a:ln>
                <a:effectLst/>
                <a:uLnTx/>
                <a:uFillTx/>
                <a:latin typeface="Arial"/>
                <a:ea typeface="+mn-ea"/>
                <a:cs typeface="+mn-cs"/>
              </a:rPr>
              <a:t> </a:t>
            </a:r>
            <a:r>
              <a:rPr kumimoji="0" lang="en-US" sz="2000" b="1" i="0" u="none" strike="noStrike" kern="1200" cap="none" spc="0" normalizeH="0" baseline="0" noProof="0" dirty="0" err="1">
                <a:ln>
                  <a:noFill/>
                </a:ln>
                <a:effectLst/>
                <a:uLnTx/>
                <a:uFillTx/>
                <a:latin typeface="Arial"/>
                <a:ea typeface="+mn-ea"/>
                <a:cs typeface="+mn-cs"/>
              </a:rPr>
              <a:t>dược</a:t>
            </a:r>
            <a:r>
              <a:rPr kumimoji="0" lang="en-US" sz="2000" b="1" i="0" u="none" strike="noStrike" kern="1200" cap="none" spc="0" normalizeH="0" baseline="0" noProof="0" dirty="0">
                <a:ln>
                  <a:noFill/>
                </a:ln>
                <a:effectLst/>
                <a:uLnTx/>
                <a:uFillTx/>
                <a:latin typeface="Arial"/>
                <a:ea typeface="+mn-ea"/>
                <a:cs typeface="+mn-cs"/>
              </a:rPr>
              <a:t> (51 ml/</a:t>
            </a:r>
            <a:r>
              <a:rPr kumimoji="0" lang="en-US" sz="2000" b="1" i="0" u="none" strike="noStrike" kern="1200" cap="none" spc="0" normalizeH="0" baseline="0" noProof="0" dirty="0" err="1">
                <a:ln>
                  <a:noFill/>
                </a:ln>
                <a:effectLst/>
                <a:uLnTx/>
                <a:uFillTx/>
                <a:latin typeface="Arial"/>
                <a:ea typeface="+mn-ea"/>
                <a:cs typeface="+mn-cs"/>
              </a:rPr>
              <a:t>năm</a:t>
            </a:r>
            <a:r>
              <a:rPr kumimoji="0" lang="en-US" sz="2000" b="1" i="0" u="none" strike="noStrike" kern="1200" cap="none" spc="0" normalizeH="0" baseline="0" noProof="0" dirty="0">
                <a:ln>
                  <a:noFill/>
                </a:ln>
                <a:effectLst/>
                <a:uLnTx/>
                <a:uFillTx/>
                <a:latin typeface="Arial"/>
                <a:ea typeface="+mn-ea"/>
                <a:cs typeface="+mn-cs"/>
              </a:rPr>
              <a:t>) p = 0.006</a:t>
            </a: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Tiotropium </a:t>
            </a:r>
            <a:r>
              <a:rPr kumimoji="0" lang="en-US" sz="20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2000" b="0" i="0" u="none" strike="noStrike" kern="1200" cap="none" spc="0" normalizeH="0" baseline="0" noProof="0" dirty="0">
                <a:ln>
                  <a:noFill/>
                </a:ln>
                <a:solidFill>
                  <a:prstClr val="black"/>
                </a:solidFill>
                <a:effectLst/>
                <a:uLnTx/>
                <a:uFillTx/>
                <a:latin typeface="Arial"/>
                <a:ea typeface="+mn-ea"/>
                <a:cs typeface="+mn-cs"/>
              </a:rPr>
              <a:t> FEV1 so </a:t>
            </a:r>
            <a:r>
              <a:rPr kumimoji="0" lang="en-US" sz="20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2000" b="0" i="0" u="none" strike="noStrike" kern="1200" cap="none" spc="0" normalizeH="0" baseline="0" noProof="0" dirty="0">
                <a:ln>
                  <a:noFill/>
                </a:ln>
                <a:solidFill>
                  <a:prstClr val="black"/>
                </a:solidFill>
                <a:effectLst/>
                <a:uLnTx/>
                <a:uFillTx/>
                <a:latin typeface="Arial"/>
                <a:ea typeface="+mn-ea"/>
                <a:cs typeface="+mn-cs"/>
              </a:rPr>
              <a:t> placebo ở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trước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dùng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thuốc</a:t>
            </a:r>
            <a:r>
              <a:rPr kumimoji="0" lang="en-US" sz="2000" b="0" i="0" u="none" strike="noStrike" kern="1200" cap="none" spc="0" normalizeH="0" baseline="0" noProof="0" dirty="0">
                <a:ln>
                  <a:noFill/>
                </a:ln>
                <a:solidFill>
                  <a:prstClr val="black"/>
                </a:solidFill>
                <a:effectLst/>
                <a:uLnTx/>
                <a:uFillTx/>
                <a:latin typeface="Arial"/>
                <a:ea typeface="+mn-ea"/>
                <a:cs typeface="+mn-cs"/>
              </a:rPr>
              <a:t> GPQ (127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2000" b="0" i="0" u="none" strike="noStrike" kern="1200" cap="none" spc="0" normalizeH="0" baseline="0" noProof="0" dirty="0">
                <a:ln>
                  <a:noFill/>
                </a:ln>
                <a:solidFill>
                  <a:prstClr val="black"/>
                </a:solidFill>
                <a:effectLst/>
                <a:uLnTx/>
                <a:uFillTx/>
                <a:latin typeface="Arial"/>
                <a:ea typeface="+mn-ea"/>
                <a:cs typeface="+mn-cs"/>
              </a:rPr>
              <a:t> 169 ml) </a:t>
            </a:r>
            <a:r>
              <a:rPr kumimoji="0" lang="en-US" sz="2000" b="0" i="0" u="none" strike="noStrike" kern="1200" cap="none" spc="0" normalizeH="0" baseline="0" noProof="0" dirty="0" err="1">
                <a:ln>
                  <a:noFill/>
                </a:ln>
                <a:solidFill>
                  <a:prstClr val="black"/>
                </a:solidFill>
                <a:effectLst/>
                <a:uLnTx/>
                <a:uFillTx/>
                <a:latin typeface="Arial"/>
                <a:ea typeface="+mn-ea"/>
                <a:cs typeface="+mn-cs"/>
              </a:rPr>
              <a:t>và</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sau</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dùng</a:t>
            </a:r>
            <a:r>
              <a:rPr kumimoji="0" lang="en-US" sz="2000" b="0" i="0" u="none" strike="noStrike" kern="1200" cap="none" spc="0" normalizeH="0" baseline="0" noProof="0" dirty="0">
                <a:ln>
                  <a:noFill/>
                </a:ln>
                <a:solidFill>
                  <a:prstClr val="black"/>
                </a:solidFill>
                <a:effectLst/>
                <a:uLnTx/>
                <a:uFillTx/>
                <a:latin typeface="Arial"/>
                <a:ea typeface="+mn-ea"/>
                <a:cs typeface="+mn-cs"/>
              </a:rPr>
              <a:t> GPQ (71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2000" b="0" i="0" u="none" strike="noStrike" kern="1200" cap="none" spc="0" normalizeH="0" baseline="0" noProof="0" dirty="0">
                <a:ln>
                  <a:noFill/>
                </a:ln>
                <a:solidFill>
                  <a:prstClr val="black"/>
                </a:solidFill>
                <a:effectLst/>
                <a:uLnTx/>
                <a:uFillTx/>
                <a:latin typeface="Arial"/>
                <a:ea typeface="+mn-ea"/>
                <a:cs typeface="+mn-cs"/>
              </a:rPr>
              <a:t> 133 ml) p &lt; 0.001</a:t>
            </a:r>
          </a:p>
        </p:txBody>
      </p:sp>
      <p:sp>
        <p:nvSpPr>
          <p:cNvPr id="6" name="Title 1">
            <a:extLst>
              <a:ext uri="{FF2B5EF4-FFF2-40B4-BE49-F238E27FC236}">
                <a16:creationId xmlns:a16="http://schemas.microsoft.com/office/drawing/2014/main" id="{E6C3F77B-F8EE-4CC2-A642-9AF0D4A06649}"/>
              </a:ext>
            </a:extLst>
          </p:cNvPr>
          <p:cNvSpPr txBox="1">
            <a:spLocks/>
          </p:cNvSpPr>
          <p:nvPr/>
        </p:nvSpPr>
        <p:spPr>
          <a:xfrm>
            <a:off x="336000" y="513866"/>
            <a:ext cx="11520000" cy="833344"/>
          </a:xfrm>
          <a:prstGeom prst="rect">
            <a:avLst/>
          </a:prstGeom>
        </p:spPr>
        <p:txBody>
          <a:bodyPr lIns="89900" tIns="46751" rIns="89900" bIns="46751" anchor="t" anchorCtr="0">
            <a:noAutofit/>
          </a:bodyPr>
          <a:lstStyle>
            <a:lvl1pPr algn="l" defTabSz="913392" rtl="0" eaLnBrk="1" latinLnBrk="0" hangingPunct="1">
              <a:lnSpc>
                <a:spcPct val="90000"/>
              </a:lnSpc>
              <a:spcBef>
                <a:spcPct val="0"/>
              </a:spcBef>
              <a:buNone/>
              <a:defRPr lang="en-US" sz="2667" b="1" kern="1200" dirty="0">
                <a:solidFill>
                  <a:schemeClr val="tx2"/>
                </a:solidFill>
                <a:latin typeface="+mn-lt"/>
                <a:ea typeface="+mj-ea"/>
                <a:cs typeface="+mj-cs"/>
              </a:defRPr>
            </a:lvl1pPr>
          </a:lstStyle>
          <a:p>
            <a:pPr marL="0" marR="0" lvl="0" indent="0" algn="ctr" defTabSz="913392" rtl="0" eaLnBrk="1" fontAlgn="auto" latinLnBrk="0" hangingPunct="1">
              <a:lnSpc>
                <a:spcPct val="90000"/>
              </a:lnSpc>
              <a:spcBef>
                <a:spcPct val="0"/>
              </a:spcBef>
              <a:spcAft>
                <a:spcPts val="0"/>
              </a:spcAft>
              <a:buClrTx/>
              <a:buSzTx/>
              <a:buFontTx/>
              <a:buNone/>
              <a:tabLst/>
              <a:defRPr/>
            </a:pPr>
            <a:r>
              <a:rPr kumimoji="0" lang="en-GB" sz="3200" b="1" i="0" u="none" strike="noStrike" kern="1200" cap="none" spc="0" normalizeH="0" baseline="0" noProof="0" dirty="0">
                <a:ln>
                  <a:noFill/>
                </a:ln>
                <a:solidFill>
                  <a:srgbClr val="002060"/>
                </a:solidFill>
                <a:effectLst/>
                <a:uLnTx/>
                <a:uFillTx/>
                <a:latin typeface="Arial"/>
                <a:ea typeface="+mj-ea"/>
                <a:cs typeface="Arial"/>
              </a:rPr>
              <a:t>Tiotropium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cải</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thiện</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chức</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năng</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phổi</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từ</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giai</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đoạn</a:t>
            </a:r>
            <a:r>
              <a:rPr kumimoji="0" lang="en-GB" sz="3200" b="1" i="0" u="none" strike="noStrike" kern="1200" cap="none" spc="0" normalizeH="0" baseline="0" noProof="0" dirty="0">
                <a:ln>
                  <a:noFill/>
                </a:ln>
                <a:solidFill>
                  <a:srgbClr val="002060"/>
                </a:solidFill>
                <a:effectLst/>
                <a:uLnTx/>
                <a:uFillTx/>
                <a:latin typeface="Arial"/>
                <a:ea typeface="+mj-ea"/>
                <a:cs typeface="Arial"/>
              </a:rPr>
              <a:t> </a:t>
            </a:r>
            <a:r>
              <a:rPr kumimoji="0" lang="en-GB" sz="3200" b="1" i="0" u="none" strike="noStrike" kern="1200" cap="none" spc="0" normalizeH="0" baseline="0" noProof="0" dirty="0" err="1">
                <a:ln>
                  <a:noFill/>
                </a:ln>
                <a:solidFill>
                  <a:srgbClr val="002060"/>
                </a:solidFill>
                <a:effectLst/>
                <a:uLnTx/>
                <a:uFillTx/>
                <a:latin typeface="Arial"/>
                <a:ea typeface="+mj-ea"/>
                <a:cs typeface="Arial"/>
              </a:rPr>
              <a:t>sớm</a:t>
            </a:r>
            <a:endParaRPr kumimoji="0" lang="en-GB" sz="3200" b="1" i="0" u="none" strike="noStrike" kern="1200" cap="none" spc="0" normalizeH="0" baseline="0" noProof="0" dirty="0">
              <a:ln>
                <a:noFill/>
              </a:ln>
              <a:solidFill>
                <a:srgbClr val="002060"/>
              </a:solidFill>
              <a:effectLst/>
              <a:uLnTx/>
              <a:uFillTx/>
              <a:latin typeface="Arial"/>
              <a:ea typeface="+mj-ea"/>
              <a:cs typeface="Arial"/>
            </a:endParaRPr>
          </a:p>
        </p:txBody>
      </p:sp>
      <p:sp>
        <p:nvSpPr>
          <p:cNvPr id="7" name="오른쪽 중괄호 5">
            <a:extLst>
              <a:ext uri="{FF2B5EF4-FFF2-40B4-BE49-F238E27FC236}">
                <a16:creationId xmlns:a16="http://schemas.microsoft.com/office/drawing/2014/main" id="{28D4391D-31C3-42FB-A328-E9E2BE992C60}"/>
              </a:ext>
            </a:extLst>
          </p:cNvPr>
          <p:cNvSpPr/>
          <p:nvPr/>
        </p:nvSpPr>
        <p:spPr>
          <a:xfrm>
            <a:off x="8262457" y="5161746"/>
            <a:ext cx="432048" cy="905679"/>
          </a:xfrm>
          <a:prstGeom prst="rightBrace">
            <a:avLst/>
          </a:prstGeom>
          <a:noFill/>
          <a:ln w="38100" cap="flat" cmpd="sng" algn="ctr">
            <a:solidFill>
              <a:srgbClr val="0070C0"/>
            </a:soli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ko-KR" altLang="en-US" sz="2800" b="0" i="0" u="none" strike="noStrike" kern="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8" name="모서리가 둥근 사각형 설명선 5">
            <a:extLst>
              <a:ext uri="{FF2B5EF4-FFF2-40B4-BE49-F238E27FC236}">
                <a16:creationId xmlns:a16="http://schemas.microsoft.com/office/drawing/2014/main" id="{94BB70C0-E87B-4086-AD75-57EA987178AB}"/>
              </a:ext>
            </a:extLst>
          </p:cNvPr>
          <p:cNvSpPr/>
          <p:nvPr/>
        </p:nvSpPr>
        <p:spPr>
          <a:xfrm>
            <a:off x="9042334" y="4956913"/>
            <a:ext cx="2140016" cy="703036"/>
          </a:xfrm>
          <a:prstGeom prst="wedgeRoundRectCallout">
            <a:avLst>
              <a:gd name="adj1" fmla="val -52457"/>
              <a:gd name="adj2" fmla="val 66781"/>
              <a:gd name="adj3" fmla="val 16667"/>
            </a:avLst>
          </a:prstGeom>
          <a:solidFill>
            <a:srgbClr val="00B0F0"/>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ko-KR" sz="2800" b="0" i="0" u="none" strike="noStrike" kern="0" cap="none" spc="0" normalizeH="0" baseline="0" noProof="0" dirty="0">
                <a:ln>
                  <a:noFill/>
                </a:ln>
                <a:solidFill>
                  <a:prstClr val="white"/>
                </a:solidFill>
                <a:effectLst/>
                <a:uLnTx/>
                <a:uFillTx/>
                <a:latin typeface="+mj-lt"/>
                <a:ea typeface="맑은 고딕" panose="020B0503020000020004" pitchFamily="34" charset="-127"/>
                <a:cs typeface="+mn-cs"/>
              </a:rPr>
              <a:t>127~169 ml</a:t>
            </a:r>
          </a:p>
        </p:txBody>
      </p:sp>
      <p:sp>
        <p:nvSpPr>
          <p:cNvPr id="9" name="오른쪽 중괄호 7">
            <a:extLst>
              <a:ext uri="{FF2B5EF4-FFF2-40B4-BE49-F238E27FC236}">
                <a16:creationId xmlns:a16="http://schemas.microsoft.com/office/drawing/2014/main" id="{8F97F9E7-738C-41E5-85BE-95BA872B19E6}"/>
              </a:ext>
            </a:extLst>
          </p:cNvPr>
          <p:cNvSpPr/>
          <p:nvPr/>
        </p:nvSpPr>
        <p:spPr>
          <a:xfrm>
            <a:off x="8185518" y="4280845"/>
            <a:ext cx="432048" cy="996424"/>
          </a:xfrm>
          <a:prstGeom prst="rightBrace">
            <a:avLst/>
          </a:prstGeom>
          <a:noFill/>
          <a:ln w="38100" cap="flat" cmpd="sng" algn="ctr">
            <a:solidFill>
              <a:srgbClr val="FF0000"/>
            </a:solidFill>
            <a:prstDash val="solid"/>
            <a:miter lim="800000"/>
          </a:ln>
          <a:effectLst>
            <a:outerShdw blurRad="50800" dist="38100" dir="2700000" algn="tl" rotWithShape="0">
              <a:prstClr val="black">
                <a:alpha val="40000"/>
              </a:prstClr>
            </a:outerShdw>
          </a:effectLst>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ko-KR" altLang="en-US" sz="2800" b="0" i="0" u="none" strike="noStrike" kern="0" cap="none" spc="0" normalizeH="0" baseline="0" noProof="0">
              <a:ln>
                <a:noFill/>
              </a:ln>
              <a:solidFill>
                <a:prstClr val="black"/>
              </a:solidFill>
              <a:effectLst/>
              <a:uLnTx/>
              <a:uFillTx/>
              <a:latin typeface="Calibri" panose="020F0502020204030204"/>
              <a:ea typeface="맑은 고딕" panose="020B0503020000020004" pitchFamily="34" charset="-127"/>
              <a:cs typeface="+mn-cs"/>
            </a:endParaRPr>
          </a:p>
        </p:txBody>
      </p:sp>
      <p:sp>
        <p:nvSpPr>
          <p:cNvPr id="10" name="모서리가 둥근 사각형 설명선 5">
            <a:extLst>
              <a:ext uri="{FF2B5EF4-FFF2-40B4-BE49-F238E27FC236}">
                <a16:creationId xmlns:a16="http://schemas.microsoft.com/office/drawing/2014/main" id="{81621C44-0718-49ED-8562-1B05D4943039}"/>
              </a:ext>
            </a:extLst>
          </p:cNvPr>
          <p:cNvSpPr/>
          <p:nvPr/>
        </p:nvSpPr>
        <p:spPr>
          <a:xfrm>
            <a:off x="8946344" y="3967546"/>
            <a:ext cx="2140016" cy="655653"/>
          </a:xfrm>
          <a:prstGeom prst="wedgeRoundRectCallout">
            <a:avLst>
              <a:gd name="adj1" fmla="val -45401"/>
              <a:gd name="adj2" fmla="val 69654"/>
              <a:gd name="adj3" fmla="val 16667"/>
            </a:avLst>
          </a:prstGeom>
          <a:solidFill>
            <a:srgbClr val="FF0000"/>
          </a:solidFill>
          <a:ln w="12700" cap="flat" cmpd="sng" algn="ctr">
            <a:noFill/>
            <a:prstDash val="solid"/>
            <a:miter lim="800000"/>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fr-FR" altLang="ko-KR" sz="2800" b="0" i="0" u="none" strike="noStrike" kern="0" cap="none" spc="0" normalizeH="0" baseline="0" noProof="0" dirty="0">
                <a:ln>
                  <a:noFill/>
                </a:ln>
                <a:solidFill>
                  <a:prstClr val="white"/>
                </a:solidFill>
                <a:effectLst/>
                <a:uLnTx/>
                <a:uFillTx/>
                <a:latin typeface="+mj-lt"/>
                <a:ea typeface="맑은 고딕" panose="020B0503020000020004" pitchFamily="34" charset="-127"/>
                <a:cs typeface="+mn-cs"/>
              </a:rPr>
              <a:t>71~133 ml</a:t>
            </a:r>
          </a:p>
        </p:txBody>
      </p:sp>
    </p:spTree>
    <p:extLst>
      <p:ext uri="{BB962C8B-B14F-4D97-AF65-F5344CB8AC3E}">
        <p14:creationId xmlns:p14="http://schemas.microsoft.com/office/powerpoint/2010/main" val="304065912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A2621D5-9020-4077-8949-890238DE53DC}"/>
              </a:ext>
            </a:extLst>
          </p:cNvPr>
          <p:cNvSpPr txBox="1"/>
          <p:nvPr/>
        </p:nvSpPr>
        <p:spPr>
          <a:xfrm>
            <a:off x="1228725" y="390260"/>
            <a:ext cx="973455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2060"/>
                </a:solidFill>
                <a:effectLst/>
                <a:uLnTx/>
                <a:uFillTx/>
                <a:latin typeface="Arial"/>
                <a:ea typeface="+mn-ea"/>
                <a:cs typeface="Arial"/>
              </a:rPr>
              <a:t>Khả</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năng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cải</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thiện</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triệu</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chứng</a:t>
            </a:r>
            <a:r>
              <a:rPr kumimoji="0" lang="en-US" sz="3200" b="1" i="0" u="none" strike="noStrike" kern="1200" cap="none" spc="0" normalizeH="0" baseline="0" noProof="0" dirty="0">
                <a:ln>
                  <a:noFill/>
                </a:ln>
                <a:solidFill>
                  <a:srgbClr val="002060"/>
                </a:solidFill>
                <a:effectLst/>
                <a:uLnTx/>
                <a:uFillTx/>
                <a:latin typeface="Arial"/>
                <a:ea typeface="+mn-ea"/>
                <a:cs typeface="Arial"/>
              </a:rPr>
              <a:t> COPD</a:t>
            </a:r>
          </a:p>
        </p:txBody>
      </p:sp>
      <p:sp>
        <p:nvSpPr>
          <p:cNvPr id="8" name="TextBox 7">
            <a:extLst>
              <a:ext uri="{FF2B5EF4-FFF2-40B4-BE49-F238E27FC236}">
                <a16:creationId xmlns:a16="http://schemas.microsoft.com/office/drawing/2014/main" id="{5459E449-D1A6-478D-8266-9BBCB92C8C86}"/>
              </a:ext>
            </a:extLst>
          </p:cNvPr>
          <p:cNvSpPr txBox="1"/>
          <p:nvPr/>
        </p:nvSpPr>
        <p:spPr>
          <a:xfrm>
            <a:off x="1438275" y="1267956"/>
            <a:ext cx="8943975" cy="1461939"/>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RCT </a:t>
            </a:r>
            <a:r>
              <a:rPr kumimoji="0" lang="en-US" sz="18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mù</a:t>
            </a: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0"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đôi</a:t>
            </a: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Tiotropium </a:t>
            </a:r>
            <a:r>
              <a:rPr kumimoji="0" lang="en-US" sz="1800" b="0" i="1" u="none" strike="noStrike" kern="1200" cap="none" spc="0" normalizeH="0" baseline="0" noProof="0" dirty="0">
                <a:ln>
                  <a:noFill/>
                </a:ln>
                <a:solidFill>
                  <a:srgbClr val="2E2E2E"/>
                </a:solidFill>
                <a:effectLst/>
                <a:uLnTx/>
                <a:uFillTx/>
                <a:latin typeface="Arial"/>
                <a:ea typeface="+mn-ea"/>
                <a:cs typeface="Arial" panose="020B0604020202020204" pitchFamily="34" charset="0"/>
              </a:rPr>
              <a:t>vs</a:t>
            </a: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Salmeterol </a:t>
            </a:r>
            <a:r>
              <a:rPr kumimoji="0" lang="en-US" sz="1800" b="0" i="1" u="none" strike="noStrike" kern="1200" cap="none" spc="0" normalizeH="0" baseline="0" noProof="0" dirty="0">
                <a:ln>
                  <a:noFill/>
                </a:ln>
                <a:solidFill>
                  <a:srgbClr val="2E2E2E"/>
                </a:solidFill>
                <a:effectLst/>
                <a:uLnTx/>
                <a:uFillTx/>
                <a:latin typeface="Arial"/>
                <a:ea typeface="+mn-ea"/>
                <a:cs typeface="Arial" panose="020B0604020202020204" pitchFamily="34" charset="0"/>
              </a:rPr>
              <a:t>vs </a:t>
            </a: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placebo</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N = 623 BN COPD</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Kết</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quả</a:t>
            </a:r>
            <a:r>
              <a:rPr kumimoji="0" lang="en-US" sz="1800" b="0"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Tiotropium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cải</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thiện</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điểm</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TDI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tốt</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err="1">
                <a:ln>
                  <a:noFill/>
                </a:ln>
                <a:solidFill>
                  <a:srgbClr val="2E2E2E"/>
                </a:solidFill>
                <a:effectLst/>
                <a:uLnTx/>
                <a:uFillTx/>
                <a:latin typeface="Arial"/>
                <a:ea typeface="+mn-ea"/>
                <a:cs typeface="Arial" panose="020B0604020202020204" pitchFamily="34" charset="0"/>
              </a:rPr>
              <a:t>hơn</a:t>
            </a:r>
            <a:r>
              <a:rPr kumimoji="0" lang="en-US" sz="1800" b="1" i="0" u="none" strike="noStrike" kern="1200" cap="none" spc="0" normalizeH="0" baseline="0" noProof="0" dirty="0">
                <a:ln>
                  <a:noFill/>
                </a:ln>
                <a:solidFill>
                  <a:srgbClr val="2E2E2E"/>
                </a:solidFill>
                <a:effectLst/>
                <a:uLnTx/>
                <a:uFillTx/>
                <a:latin typeface="Arial"/>
                <a:ea typeface="+mn-ea"/>
                <a:cs typeface="Arial" panose="020B0604020202020204" pitchFamily="34" charset="0"/>
              </a:rPr>
              <a:t> Salmeterol (p &lt; 0.05) </a:t>
            </a:r>
          </a:p>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Tiotropium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giảm</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khó</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thở</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so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với</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Salmeterol</a:t>
            </a:r>
          </a:p>
        </p:txBody>
      </p:sp>
      <p:pic>
        <p:nvPicPr>
          <p:cNvPr id="9" name="Picture 2">
            <a:extLst>
              <a:ext uri="{FF2B5EF4-FFF2-40B4-BE49-F238E27FC236}">
                <a16:creationId xmlns:a16="http://schemas.microsoft.com/office/drawing/2014/main" id="{69D73E0F-4D9C-4AF4-840D-AF46FFE8C7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9896" y="2730963"/>
            <a:ext cx="4210053" cy="412703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83AC8D2-17FC-451E-84B7-2C3DA66DF51A}"/>
              </a:ext>
            </a:extLst>
          </p:cNvPr>
          <p:cNvSpPr txBox="1"/>
          <p:nvPr/>
        </p:nvSpPr>
        <p:spPr>
          <a:xfrm>
            <a:off x="7405690" y="5441245"/>
            <a:ext cx="414337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Hình</a:t>
            </a:r>
            <a:r>
              <a:rPr kumimoji="0" lang="en-US" sz="1600" b="1"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Điểm</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TDI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ngày</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57, 113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và</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169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của</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Tiotropium, Salmeterol,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và</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placebo.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*p &lt; 0.05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cho</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tiotropium vs placebo.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†p &lt; 0.05 </a:t>
            </a:r>
            <a:r>
              <a:rPr kumimoji="0" lang="en-US" sz="1600" b="0" i="0" u="none" strike="noStrike" kern="1200" cap="none" spc="0" normalizeH="0" baseline="0" noProof="0" dirty="0" err="1">
                <a:ln>
                  <a:noFill/>
                </a:ln>
                <a:solidFill>
                  <a:srgbClr val="323232"/>
                </a:solidFill>
                <a:effectLst/>
                <a:uLnTx/>
                <a:uFillTx/>
                <a:latin typeface="Arial"/>
                <a:ea typeface="+mn-ea"/>
                <a:cs typeface="Arial" panose="020B0604020202020204" pitchFamily="34" charset="0"/>
              </a:rPr>
              <a:t>cho</a:t>
            </a:r>
            <a:r>
              <a:rPr kumimoji="0" lang="en-US" sz="1600" b="0" i="0" u="none" strike="noStrike" kern="1200" cap="none" spc="0" normalizeH="0" baseline="0" noProof="0" dirty="0">
                <a:ln>
                  <a:noFill/>
                </a:ln>
                <a:solidFill>
                  <a:srgbClr val="323232"/>
                </a:solidFill>
                <a:effectLst/>
                <a:uLnTx/>
                <a:uFillTx/>
                <a:latin typeface="Arial"/>
                <a:ea typeface="+mn-ea"/>
                <a:cs typeface="Arial" panose="020B0604020202020204" pitchFamily="34" charset="0"/>
              </a:rPr>
              <a:t> tiotropium vs salmeterol</a:t>
            </a:r>
            <a:endParaRPr kumimoji="0" lang="en-US" sz="1600" b="0" i="0" u="none" strike="noStrike" kern="1200" cap="none" spc="0" normalizeH="0" baseline="0" noProof="0" dirty="0">
              <a:ln>
                <a:noFill/>
              </a:ln>
              <a:solidFill>
                <a:prstClr val="black"/>
              </a:solidFill>
              <a:effectLst/>
              <a:uLnTx/>
              <a:uFillTx/>
              <a:latin typeface="Arial"/>
              <a:ea typeface="+mn-ea"/>
              <a:cs typeface="Arial" panose="020B0604020202020204" pitchFamily="34" charset="0"/>
            </a:endParaRPr>
          </a:p>
        </p:txBody>
      </p:sp>
      <p:sp>
        <p:nvSpPr>
          <p:cNvPr id="11" name="TextBox 10">
            <a:extLst>
              <a:ext uri="{FF2B5EF4-FFF2-40B4-BE49-F238E27FC236}">
                <a16:creationId xmlns:a16="http://schemas.microsoft.com/office/drawing/2014/main" id="{98D58B4E-C1D1-403E-8D58-D07B8FB8DF41}"/>
              </a:ext>
            </a:extLst>
          </p:cNvPr>
          <p:cNvSpPr txBox="1"/>
          <p:nvPr/>
        </p:nvSpPr>
        <p:spPr>
          <a:xfrm>
            <a:off x="9477378" y="6624281"/>
            <a:ext cx="280987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65000"/>
                  </a:schemeClr>
                </a:solidFill>
                <a:effectLst/>
                <a:uLnTx/>
                <a:uFillTx/>
                <a:latin typeface="Calibri" panose="020F0502020204030204"/>
                <a:ea typeface="+mn-ea"/>
                <a:cs typeface="+mn-cs"/>
              </a:rPr>
              <a:t>Donohue James, et al. Chest. 2002;122(1):47-55</a:t>
            </a:r>
          </a:p>
        </p:txBody>
      </p:sp>
      <p:sp>
        <p:nvSpPr>
          <p:cNvPr id="2" name="TextBox 1">
            <a:extLst>
              <a:ext uri="{FF2B5EF4-FFF2-40B4-BE49-F238E27FC236}">
                <a16:creationId xmlns:a16="http://schemas.microsoft.com/office/drawing/2014/main" id="{582D86D6-C3A4-4F04-96E2-F7DAA83261A6}"/>
              </a:ext>
            </a:extLst>
          </p:cNvPr>
          <p:cNvSpPr txBox="1"/>
          <p:nvPr/>
        </p:nvSpPr>
        <p:spPr>
          <a:xfrm>
            <a:off x="438150" y="6236908"/>
            <a:ext cx="2000250" cy="230832"/>
          </a:xfrm>
          <a:prstGeom prst="rect">
            <a:avLst/>
          </a:prstGeom>
          <a:noFill/>
        </p:spPr>
        <p:txBody>
          <a:bodyPr wrap="square" rtlCol="0">
            <a:spAutoFit/>
          </a:bodyPr>
          <a:lstStyle/>
          <a:p>
            <a:r>
              <a:rPr lang="en-US" sz="900" dirty="0"/>
              <a:t>TDI: Transition </a:t>
            </a:r>
            <a:r>
              <a:rPr lang="en-US" sz="900" dirty="0" err="1"/>
              <a:t>Dyspnoea</a:t>
            </a:r>
            <a:r>
              <a:rPr lang="en-US" sz="900" dirty="0"/>
              <a:t> Index</a:t>
            </a:r>
          </a:p>
        </p:txBody>
      </p:sp>
    </p:spTree>
    <p:extLst>
      <p:ext uri="{BB962C8B-B14F-4D97-AF65-F5344CB8AC3E}">
        <p14:creationId xmlns:p14="http://schemas.microsoft.com/office/powerpoint/2010/main" val="37726256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5175504" y="4245842"/>
            <a:ext cx="6362459"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r>
              <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Ph</a:t>
            </a:r>
            <a:r>
              <a:rPr lang="de-DE" sz="3200" b="1" dirty="0">
                <a:solidFill>
                  <a:srgbClr val="58646E"/>
                </a:solidFill>
                <a:latin typeface="Arial" panose="020B0604020202020204" pitchFamily="34" charset="0"/>
                <a:cs typeface="Arial" panose="020B0604020202020204" pitchFamily="34" charset="0"/>
              </a:rPr>
              <a:t>òng ngừa và điều trị duy trì</a:t>
            </a:r>
            <a:endPar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2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271463" marR="0" lvl="0" indent="-271463"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Char char="•"/>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4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Chương 3</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3995915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A2621D5-9020-4077-8949-890238DE53DC}"/>
              </a:ext>
            </a:extLst>
          </p:cNvPr>
          <p:cNvSpPr txBox="1"/>
          <p:nvPr/>
        </p:nvSpPr>
        <p:spPr>
          <a:xfrm>
            <a:off x="1156485" y="509764"/>
            <a:ext cx="973455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Arial"/>
                <a:ea typeface="+mn-ea"/>
                <a:cs typeface="Arial"/>
              </a:rPr>
              <a:t>Tiotropium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giảm</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khó</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thở</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khi</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vận</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động</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sp>
        <p:nvSpPr>
          <p:cNvPr id="4" name="TextBox 3">
            <a:extLst>
              <a:ext uri="{FF2B5EF4-FFF2-40B4-BE49-F238E27FC236}">
                <a16:creationId xmlns:a16="http://schemas.microsoft.com/office/drawing/2014/main" id="{158B83D5-72C9-440E-BAB7-A7D3BEBA0B49}"/>
              </a:ext>
            </a:extLst>
          </p:cNvPr>
          <p:cNvSpPr txBox="1"/>
          <p:nvPr/>
        </p:nvSpPr>
        <p:spPr>
          <a:xfrm>
            <a:off x="9029700" y="6627168"/>
            <a:ext cx="357187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white">
                    <a:lumMod val="75000"/>
                  </a:prstClr>
                </a:solidFill>
                <a:effectLst/>
                <a:uLnTx/>
                <a:uFillTx/>
                <a:latin typeface="Calibri" panose="020F0502020204030204"/>
                <a:ea typeface="+mn-ea"/>
                <a:cs typeface="+mn-cs"/>
              </a:rPr>
              <a:t>Casaburi</a:t>
            </a:r>
            <a:r>
              <a:rPr kumimoji="0" lang="en-US" sz="9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 R., et al. CHEST / 127/3/MARCH, 2005809 </a:t>
            </a:r>
          </a:p>
        </p:txBody>
      </p:sp>
      <p:graphicFrame>
        <p:nvGraphicFramePr>
          <p:cNvPr id="5" name="Chart 4">
            <a:extLst>
              <a:ext uri="{FF2B5EF4-FFF2-40B4-BE49-F238E27FC236}">
                <a16:creationId xmlns:a16="http://schemas.microsoft.com/office/drawing/2014/main" id="{57EB0F54-940C-4385-9A30-8414594D4B6F}"/>
              </a:ext>
            </a:extLst>
          </p:cNvPr>
          <p:cNvGraphicFramePr/>
          <p:nvPr/>
        </p:nvGraphicFramePr>
        <p:xfrm>
          <a:off x="2898775" y="3217064"/>
          <a:ext cx="6610985" cy="3773016"/>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F1D9C2D5-58A6-4FC1-9201-9C156D57048A}"/>
              </a:ext>
            </a:extLst>
          </p:cNvPr>
          <p:cNvSpPr txBox="1"/>
          <p:nvPr/>
        </p:nvSpPr>
        <p:spPr>
          <a:xfrm>
            <a:off x="2489200" y="3429000"/>
            <a:ext cx="135128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rial"/>
                <a:ea typeface="+mn-ea"/>
                <a:cs typeface="Arial" panose="020B0604020202020204" pitchFamily="34" charset="0"/>
              </a:rPr>
              <a:t>Điểm</a:t>
            </a:r>
            <a:r>
              <a:rPr kumimoji="0" lang="en-US" sz="1600" b="1" i="0" u="none" strike="noStrike" kern="1200" cap="none" spc="0" normalizeH="0" baseline="0" noProof="0" dirty="0">
                <a:ln>
                  <a:noFill/>
                </a:ln>
                <a:solidFill>
                  <a:prstClr val="black"/>
                </a:solidFill>
                <a:effectLst/>
                <a:uLnTx/>
                <a:uFillTx/>
                <a:latin typeface="Arial"/>
                <a:ea typeface="+mn-ea"/>
                <a:cs typeface="Arial" panose="020B0604020202020204" pitchFamily="34" charset="0"/>
              </a:rPr>
              <a:t> TDI *</a:t>
            </a:r>
          </a:p>
        </p:txBody>
      </p:sp>
      <p:sp>
        <p:nvSpPr>
          <p:cNvPr id="2" name="TextBox 1">
            <a:extLst>
              <a:ext uri="{FF2B5EF4-FFF2-40B4-BE49-F238E27FC236}">
                <a16:creationId xmlns:a16="http://schemas.microsoft.com/office/drawing/2014/main" id="{F991184D-14C9-475F-BC65-129FCC8B526E}"/>
              </a:ext>
            </a:extLst>
          </p:cNvPr>
          <p:cNvSpPr txBox="1"/>
          <p:nvPr/>
        </p:nvSpPr>
        <p:spPr>
          <a:xfrm>
            <a:off x="1581150" y="1438275"/>
            <a:ext cx="9309885" cy="2031325"/>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Arial"/>
                <a:ea typeface="+mn-ea"/>
                <a:cs typeface="+mn-cs"/>
              </a:rPr>
              <a:t>RCT, </a:t>
            </a:r>
            <a:r>
              <a:rPr kumimoji="0" lang="en-US" sz="1800" b="0" i="0" u="none" strike="noStrike" kern="1200" cap="none" spc="0" normalizeH="0" baseline="0" noProof="0" dirty="0" err="1">
                <a:ln>
                  <a:noFill/>
                </a:ln>
                <a:solidFill>
                  <a:prstClr val="black"/>
                </a:solidFill>
                <a:effectLst/>
                <a:uLnTx/>
                <a:uFillTx/>
                <a:latin typeface="Arial"/>
                <a:ea typeface="+mn-ea"/>
                <a:cs typeface="+mn-cs"/>
              </a:rPr>
              <a:t>mù</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đôi</a:t>
            </a:r>
            <a:r>
              <a:rPr kumimoji="0" lang="en-US" sz="1800" b="0" i="0" u="none" strike="noStrike" kern="1200" cap="none" spc="0" normalizeH="0" baseline="0" noProof="0" dirty="0">
                <a:ln>
                  <a:noFill/>
                </a:ln>
                <a:solidFill>
                  <a:prstClr val="black"/>
                </a:solidFill>
                <a:effectLst/>
                <a:uLnTx/>
                <a:uFillTx/>
                <a:latin typeface="Arial"/>
                <a:ea typeface="+mn-ea"/>
                <a:cs typeface="+mn-cs"/>
              </a:rPr>
              <a:t> Tiotropium (n=47) vs placebo (n=44)</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Tất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cả</a:t>
            </a:r>
            <a:r>
              <a:rPr kumimoji="0" lang="en-US" sz="1800" b="0" i="0" u="none" strike="noStrike" kern="1200" cap="none" spc="0" normalizeH="0" baseline="0" noProof="0" dirty="0">
                <a:ln>
                  <a:noFill/>
                </a:ln>
                <a:solidFill>
                  <a:prstClr val="black"/>
                </a:solidFill>
                <a:effectLst/>
                <a:uLnTx/>
                <a:uFillTx/>
                <a:latin typeface="Arial"/>
                <a:ea typeface="+mn-ea"/>
                <a:cs typeface="+mn-cs"/>
              </a:rPr>
              <a:t> BN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được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phục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hồi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800" b="0" i="0" u="none" strike="noStrike" kern="1200" cap="none" spc="0" normalizeH="0" baseline="0" noProof="0" dirty="0">
                <a:ln>
                  <a:noFill/>
                </a:ln>
                <a:solidFill>
                  <a:prstClr val="black"/>
                </a:solidFill>
                <a:effectLst/>
                <a:uLnTx/>
                <a:uFillTx/>
                <a:latin typeface="Arial"/>
                <a:ea typeface="+mn-ea"/>
                <a:cs typeface="+mn-cs"/>
              </a:rPr>
              <a:t>. Sau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đó</a:t>
            </a:r>
            <a:r>
              <a:rPr kumimoji="0" lang="en-US" sz="1800" b="0" i="0" u="none" strike="noStrike" kern="1200" cap="none" spc="0" normalizeH="0" baseline="0" noProof="0" dirty="0">
                <a:ln>
                  <a:noFill/>
                </a:ln>
                <a:solidFill>
                  <a:prstClr val="black"/>
                </a:solidFill>
                <a:effectLst/>
                <a:uLnTx/>
                <a:uFillTx/>
                <a:latin typeface="Arial"/>
                <a:ea typeface="+mn-ea"/>
                <a:cs typeface="+mn-cs"/>
              </a:rPr>
              <a:t> test </a:t>
            </a:r>
            <a:r>
              <a:rPr kumimoji="0" lang="en-US" sz="18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vào</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1800" b="0" i="0" u="none" strike="noStrike" kern="1200" cap="none" spc="0" normalizeH="0" baseline="0" noProof="0" dirty="0">
                <a:ln>
                  <a:noFill/>
                </a:ln>
                <a:solidFill>
                  <a:prstClr val="black"/>
                </a:solidFill>
                <a:effectLst/>
                <a:uLnTx/>
                <a:uFillTx/>
                <a:latin typeface="Arial"/>
                <a:ea typeface="+mn-ea"/>
                <a:cs typeface="+mn-cs"/>
              </a:rPr>
              <a:t> 8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1800" b="0" i="0" u="none" strike="noStrike" kern="1200" cap="none" spc="0" normalizeH="0" baseline="0" noProof="0" dirty="0">
                <a:ln>
                  <a:noFill/>
                </a:ln>
                <a:solidFill>
                  <a:prstClr val="black"/>
                </a:solidFill>
                <a:effectLst/>
                <a:uLnTx/>
                <a:uFillTx/>
                <a:latin typeface="Arial"/>
                <a:ea typeface="+mn-ea"/>
                <a:cs typeface="+mn-cs"/>
              </a:rPr>
              <a:t> 12</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Sau 8 </a:t>
            </a:r>
            <a:r>
              <a:rPr kumimoji="0" lang="en-US" sz="20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cả</a:t>
            </a:r>
            <a:r>
              <a:rPr kumimoji="0" lang="en-US" sz="2000" b="0" i="0" u="none" strike="noStrike" kern="1200" cap="none" spc="0" normalizeH="0" baseline="0" noProof="0" dirty="0">
                <a:ln>
                  <a:noFill/>
                </a:ln>
                <a:solidFill>
                  <a:prstClr val="black"/>
                </a:solidFill>
                <a:effectLst/>
                <a:uLnTx/>
                <a:uFillTx/>
                <a:latin typeface="Arial"/>
                <a:ea typeface="+mn-ea"/>
                <a:cs typeface="+mn-cs"/>
              </a:rPr>
              <a:t> 2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nhóm</a:t>
            </a:r>
            <a:r>
              <a:rPr kumimoji="0" lang="en-US" sz="2000" b="0" i="0" u="none" strike="noStrike" kern="1200" cap="none" spc="0" normalizeH="0" baseline="0" noProof="0" dirty="0">
                <a:ln>
                  <a:noFill/>
                </a:ln>
                <a:solidFill>
                  <a:prstClr val="black"/>
                </a:solidFill>
                <a:effectLst/>
                <a:uLnTx/>
                <a:uFillTx/>
                <a:latin typeface="Arial"/>
                <a:ea typeface="+mn-ea"/>
                <a:cs typeface="+mn-cs"/>
              </a:rPr>
              <a:t> BN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đều</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cải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thiện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khó</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thở</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2000" b="0" i="0" u="none" strike="noStrike" kern="1200" cap="none" spc="0" normalizeH="0" baseline="0" noProof="0" dirty="0">
                <a:ln>
                  <a:noFill/>
                </a:ln>
                <a:solidFill>
                  <a:prstClr val="black"/>
                </a:solidFill>
                <a:effectLst/>
                <a:uLnTx/>
                <a:uFillTx/>
                <a:latin typeface="Arial"/>
                <a:ea typeface="+mn-ea"/>
                <a:cs typeface="+mn-cs"/>
              </a:rPr>
              <a:t> TDI),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2000" b="0" i="0" u="none" strike="noStrike" kern="1200" cap="none" spc="0" normalizeH="0" baseline="0" noProof="0" dirty="0">
                <a:ln>
                  <a:noFill/>
                </a:ln>
                <a:solidFill>
                  <a:prstClr val="black"/>
                </a:solidFill>
                <a:effectLst/>
                <a:uLnTx/>
                <a:uFillTx/>
                <a:latin typeface="Arial"/>
                <a:ea typeface="+mn-ea"/>
                <a:cs typeface="+mn-cs"/>
              </a:rPr>
              <a:t> TDI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20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2000" b="0" i="0" u="none" strike="noStrike" kern="1200" cap="none" spc="0" normalizeH="0" baseline="0" noProof="0" dirty="0" err="1">
                <a:ln>
                  <a:noFill/>
                </a:ln>
                <a:solidFill>
                  <a:prstClr val="black"/>
                </a:solidFill>
                <a:effectLst/>
                <a:uLnTx/>
                <a:uFillTx/>
                <a:latin typeface="Arial"/>
                <a:ea typeface="+mn-ea"/>
                <a:cs typeface="+mn-cs"/>
              </a:rPr>
              <a:t>và</a:t>
            </a:r>
            <a:r>
              <a:rPr kumimoji="0" lang="en-US" sz="2000" b="0" i="0" u="none" strike="noStrike" kern="1200" cap="none" spc="0" normalizeH="0" baseline="0" noProof="0" dirty="0">
                <a:ln>
                  <a:noFill/>
                </a:ln>
                <a:solidFill>
                  <a:prstClr val="black"/>
                </a:solidFill>
                <a:effectLst/>
                <a:uLnTx/>
                <a:uFillTx/>
                <a:latin typeface="Arial"/>
                <a:ea typeface="+mn-ea"/>
                <a:cs typeface="+mn-cs"/>
              </a:rPr>
              <a:t> placebo </a:t>
            </a:r>
            <a:r>
              <a:rPr kumimoji="0" lang="en-US" sz="2000" b="0" i="0" u="none" strike="noStrike" kern="1200" cap="none" spc="0" normalizeH="0" baseline="0" noProof="0" dirty="0" err="1">
                <a:ln>
                  <a:noFill/>
                </a:ln>
                <a:solidFill>
                  <a:prstClr val="black"/>
                </a:solidFill>
                <a:effectLst/>
                <a:uLnTx/>
                <a:uFillTx/>
                <a:latin typeface="Arial"/>
                <a:ea typeface="+mn-ea"/>
                <a:cs typeface="+mn-cs"/>
              </a:rPr>
              <a:t>lần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lượt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là</a:t>
            </a:r>
            <a:r>
              <a:rPr kumimoji="0" lang="en-US" sz="2000" b="0" i="0" u="none" strike="noStrike" kern="1200" cap="none" spc="0" normalizeH="0" baseline="0" noProof="0" dirty="0">
                <a:ln>
                  <a:noFill/>
                </a:ln>
                <a:solidFill>
                  <a:prstClr val="black"/>
                </a:solidFill>
                <a:effectLst/>
                <a:uLnTx/>
                <a:uFillTx/>
                <a:latin typeface="Arial"/>
                <a:ea typeface="+mn-ea"/>
                <a:cs typeface="+mn-cs"/>
              </a:rPr>
              <a:t> 1.75 </a:t>
            </a:r>
            <a:r>
              <a:rPr kumimoji="0" lang="en-US" sz="2000" b="0" i="0" u="none" strike="noStrike" kern="1200" cap="none" spc="0" normalizeH="0" baseline="0" noProof="0" dirty="0" err="1">
                <a:ln>
                  <a:noFill/>
                </a:ln>
                <a:solidFill>
                  <a:prstClr val="black"/>
                </a:solidFill>
                <a:effectLst/>
                <a:uLnTx/>
                <a:uFillTx/>
                <a:latin typeface="Arial"/>
                <a:ea typeface="+mn-ea"/>
                <a:cs typeface="+mn-cs"/>
              </a:rPr>
              <a:t>và</a:t>
            </a:r>
            <a:r>
              <a:rPr kumimoji="0" lang="en-US" sz="2000" b="0" i="0" u="none" strike="noStrike" kern="1200" cap="none" spc="0" normalizeH="0" baseline="0" noProof="0" dirty="0">
                <a:ln>
                  <a:noFill/>
                </a:ln>
                <a:solidFill>
                  <a:prstClr val="black"/>
                </a:solidFill>
                <a:effectLst/>
                <a:uLnTx/>
                <a:uFillTx/>
                <a:latin typeface="Arial"/>
                <a:ea typeface="+mn-ea"/>
                <a:cs typeface="+mn-cs"/>
              </a:rPr>
              <a:t> 0.91</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Đến</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tuần</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12, Tiotropium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duy</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trì</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giảm</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khó</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thở</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khi</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BN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vận</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a:t>
            </a:r>
            <a:r>
              <a:rPr kumimoji="0" lang="en-US" sz="2000" b="1" i="0" u="none" strike="noStrike" kern="1200" cap="none" spc="0" normalizeH="0" baseline="0" noProof="0" dirty="0" err="1">
                <a:ln>
                  <a:noFill/>
                </a:ln>
                <a:solidFill>
                  <a:srgbClr val="0000FF"/>
                </a:solidFill>
                <a:effectLst/>
                <a:uLnTx/>
                <a:uFillTx/>
                <a:latin typeface="Arial"/>
                <a:ea typeface="+mn-ea"/>
                <a:cs typeface="Arial" panose="020B0604020202020204" pitchFamily="34" charset="0"/>
              </a:rPr>
              <a:t>động</a:t>
            </a:r>
            <a:r>
              <a:rPr kumimoji="0" lang="en-US" sz="20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rPr>
              <a:t> (p = 0.03)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p:txBody>
      </p:sp>
      <p:sp>
        <p:nvSpPr>
          <p:cNvPr id="7" name="TextBox 6">
            <a:extLst>
              <a:ext uri="{FF2B5EF4-FFF2-40B4-BE49-F238E27FC236}">
                <a16:creationId xmlns:a16="http://schemas.microsoft.com/office/drawing/2014/main" id="{59D9AB74-B016-4AFD-89DF-31AE5654F8CA}"/>
              </a:ext>
            </a:extLst>
          </p:cNvPr>
          <p:cNvSpPr txBox="1"/>
          <p:nvPr/>
        </p:nvSpPr>
        <p:spPr>
          <a:xfrm>
            <a:off x="7200899" y="3424654"/>
            <a:ext cx="1266825"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a:ea typeface="+mn-ea"/>
                <a:cs typeface="+mn-cs"/>
              </a:rPr>
              <a:t>p =0.03</a:t>
            </a:r>
          </a:p>
        </p:txBody>
      </p:sp>
      <p:sp>
        <p:nvSpPr>
          <p:cNvPr id="8" name="TextBox 7">
            <a:extLst>
              <a:ext uri="{FF2B5EF4-FFF2-40B4-BE49-F238E27FC236}">
                <a16:creationId xmlns:a16="http://schemas.microsoft.com/office/drawing/2014/main" id="{FC2BD21E-64CD-41E7-B631-478FA2AF8DE0}"/>
              </a:ext>
            </a:extLst>
          </p:cNvPr>
          <p:cNvSpPr txBox="1"/>
          <p:nvPr/>
        </p:nvSpPr>
        <p:spPr>
          <a:xfrm>
            <a:off x="8639175" y="5953125"/>
            <a:ext cx="382905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400" b="0" i="0" u="none" strike="noStrike" kern="1200" cap="none" spc="0" normalizeH="0" baseline="0" noProof="0" dirty="0">
                <a:ln>
                  <a:noFill/>
                </a:ln>
                <a:solidFill>
                  <a:prstClr val="black"/>
                </a:solidFill>
                <a:effectLst/>
                <a:uLnTx/>
                <a:uFillTx/>
                <a:latin typeface="Arial"/>
                <a:ea typeface="+mn-ea"/>
                <a:cs typeface="+mn-cs"/>
              </a:rPr>
              <a:t> TDI </a:t>
            </a:r>
            <a:r>
              <a:rPr kumimoji="0" lang="en-US" sz="1400" b="0" i="0" u="none" strike="noStrike" kern="1200" cap="none" spc="0" normalizeH="0" baseline="0" noProof="0" dirty="0" err="1">
                <a:ln>
                  <a:noFill/>
                </a:ln>
                <a:solidFill>
                  <a:prstClr val="black"/>
                </a:solidFill>
                <a:effectLst/>
                <a:uLnTx/>
                <a:uFillTx/>
                <a:latin typeface="Arial"/>
                <a:ea typeface="+mn-ea"/>
                <a:cs typeface="+mn-cs"/>
              </a:rPr>
              <a:t>càng</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càng</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giảm</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khó</a:t>
            </a:r>
            <a:r>
              <a:rPr kumimoji="0" lang="en-US" sz="1400" b="0" i="0" u="none" strike="noStrike" kern="1200" cap="none" spc="0" normalizeH="0" baseline="0" noProof="0" dirty="0">
                <a:ln>
                  <a:noFill/>
                </a:ln>
                <a:solidFill>
                  <a:prstClr val="black"/>
                </a:solidFill>
                <a:effectLst/>
                <a:uLnTx/>
                <a:uFillTx/>
                <a:latin typeface="Arial"/>
                <a:ea typeface="+mn-ea"/>
                <a:cs typeface="+mn-cs"/>
              </a:rPr>
              <a:t> </a:t>
            </a:r>
            <a:r>
              <a:rPr kumimoji="0" lang="en-US" sz="1400" b="0" i="0" u="none" strike="noStrike" kern="1200" cap="none" spc="0" normalizeH="0" baseline="0" noProof="0" dirty="0" err="1">
                <a:ln>
                  <a:noFill/>
                </a:ln>
                <a:solidFill>
                  <a:prstClr val="black"/>
                </a:solidFill>
                <a:effectLst/>
                <a:uLnTx/>
                <a:uFillTx/>
                <a:latin typeface="Arial"/>
                <a:ea typeface="+mn-ea"/>
                <a:cs typeface="+mn-cs"/>
              </a:rPr>
              <a:t>thở</a:t>
            </a:r>
            <a:endParaRPr kumimoji="0" lang="en-US" sz="14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4796285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0F32F01-8E05-4EBF-98A3-F614A9082A8D}"/>
              </a:ext>
            </a:extLst>
          </p:cNvPr>
          <p:cNvSpPr txBox="1"/>
          <p:nvPr/>
        </p:nvSpPr>
        <p:spPr>
          <a:xfrm>
            <a:off x="1026870" y="462139"/>
            <a:ext cx="1062594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2060"/>
                </a:solidFill>
                <a:effectLst/>
                <a:uLnTx/>
                <a:uFillTx/>
                <a:latin typeface="Arial"/>
                <a:ea typeface="+mn-ea"/>
                <a:cs typeface="Arial"/>
              </a:rPr>
              <a:t>Tác</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dụng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của</a:t>
            </a:r>
            <a:r>
              <a:rPr kumimoji="0" lang="en-US" sz="3200" b="1" i="0" u="none" strike="noStrike" kern="1200" cap="none" spc="0" normalizeH="0" baseline="0" noProof="0" dirty="0">
                <a:ln>
                  <a:noFill/>
                </a:ln>
                <a:solidFill>
                  <a:srgbClr val="002060"/>
                </a:solidFill>
                <a:effectLst/>
                <a:uLnTx/>
                <a:uFillTx/>
                <a:latin typeface="Arial"/>
                <a:ea typeface="+mn-ea"/>
                <a:cs typeface="Arial"/>
              </a:rPr>
              <a:t> Tiotropium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lên</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khả</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năng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gắng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sức</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sp>
        <p:nvSpPr>
          <p:cNvPr id="3" name="TextBox 2">
            <a:extLst>
              <a:ext uri="{FF2B5EF4-FFF2-40B4-BE49-F238E27FC236}">
                <a16:creationId xmlns:a16="http://schemas.microsoft.com/office/drawing/2014/main" id="{E55509A3-48A5-44F8-B8CC-F8009CB3242A}"/>
              </a:ext>
            </a:extLst>
          </p:cNvPr>
          <p:cNvSpPr txBox="1"/>
          <p:nvPr/>
        </p:nvSpPr>
        <p:spPr>
          <a:xfrm>
            <a:off x="1259205" y="1365288"/>
            <a:ext cx="10393605" cy="10926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RCT, 2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nhánh</a:t>
            </a:r>
            <a:r>
              <a:rPr kumimoji="0" lang="en-US" sz="20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2000" b="0" i="1" u="none" strike="noStrike" kern="1200" cap="none" spc="0" normalizeH="0" baseline="0" noProof="0" dirty="0">
                <a:ln>
                  <a:noFill/>
                </a:ln>
                <a:solidFill>
                  <a:prstClr val="black"/>
                </a:solidFill>
                <a:effectLst/>
                <a:uLnTx/>
                <a:uFillTx/>
                <a:latin typeface="Arial"/>
                <a:ea typeface="+mn-ea"/>
                <a:cs typeface="+mn-cs"/>
              </a:rPr>
              <a:t>vs </a:t>
            </a:r>
            <a:r>
              <a:rPr kumimoji="0" lang="en-US" sz="2000" b="0" i="0" u="none" strike="noStrike" kern="1200" cap="none" spc="0" normalizeH="0" baseline="0" noProof="0" dirty="0">
                <a:ln>
                  <a:noFill/>
                </a:ln>
                <a:solidFill>
                  <a:prstClr val="black"/>
                </a:solidFill>
                <a:effectLst/>
                <a:uLnTx/>
                <a:uFillTx/>
                <a:latin typeface="Arial"/>
                <a:ea typeface="+mn-ea"/>
                <a:cs typeface="+mn-cs"/>
              </a:rPr>
              <a:t>placebo, t = 25 </a:t>
            </a:r>
            <a:r>
              <a:rPr kumimoji="0" lang="en-US" sz="2000" b="0" i="0" u="none" strike="noStrike" kern="1200" cap="none" spc="0" normalizeH="0" baseline="0" noProof="0" dirty="0" err="1">
                <a:ln>
                  <a:noFill/>
                </a:ln>
                <a:solidFill>
                  <a:prstClr val="black"/>
                </a:solidFill>
                <a:effectLst/>
                <a:uLnTx/>
                <a:uFillTx/>
                <a:latin typeface="Arial"/>
                <a:ea typeface="+mn-ea"/>
                <a:cs typeface="+mn-cs"/>
              </a:rPr>
              <a:t>tuần</a:t>
            </a: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2000" b="0" i="0" u="none" strike="noStrike" kern="1200" cap="none" spc="0" normalizeH="0" baseline="0" noProof="0" dirty="0" err="1">
                <a:ln>
                  <a:noFill/>
                </a:ln>
                <a:solidFill>
                  <a:prstClr val="black"/>
                </a:solidFill>
                <a:effectLst/>
                <a:uLnTx/>
                <a:uFillTx/>
                <a:latin typeface="Arial"/>
                <a:ea typeface="+mn-ea"/>
                <a:cs typeface="+mn-cs"/>
              </a:rPr>
              <a:t>Từ</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thứ</a:t>
            </a:r>
            <a:r>
              <a:rPr kumimoji="0" lang="en-US" sz="2000" b="0" i="0" u="none" strike="noStrike" kern="1200" cap="none" spc="0" normalizeH="0" baseline="0" noProof="0" dirty="0">
                <a:ln>
                  <a:noFill/>
                </a:ln>
                <a:solidFill>
                  <a:prstClr val="black"/>
                </a:solidFill>
                <a:effectLst/>
                <a:uLnTx/>
                <a:uFillTx/>
                <a:latin typeface="Arial"/>
                <a:ea typeface="+mn-ea"/>
                <a:cs typeface="+mn-cs"/>
              </a:rPr>
              <a:t> 5, </a:t>
            </a:r>
            <a:r>
              <a:rPr kumimoji="0" lang="en-US" sz="2000" b="0" i="0" u="none" strike="noStrike" kern="1200" cap="none" spc="0" normalizeH="0" baseline="0" noProof="0" dirty="0" err="1">
                <a:ln>
                  <a:noFill/>
                </a:ln>
                <a:solidFill>
                  <a:prstClr val="black"/>
                </a:solidFill>
                <a:effectLst/>
                <a:uLnTx/>
                <a:uFillTx/>
                <a:latin typeface="Arial"/>
                <a:ea typeface="+mn-ea"/>
                <a:cs typeface="+mn-cs"/>
              </a:rPr>
              <a:t>tất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cả</a:t>
            </a:r>
            <a:r>
              <a:rPr kumimoji="0" lang="en-US" sz="2000" b="0" i="0" u="none" strike="noStrike" kern="1200" cap="none" spc="0" normalizeH="0" baseline="0" noProof="0" dirty="0">
                <a:ln>
                  <a:noFill/>
                </a:ln>
                <a:solidFill>
                  <a:prstClr val="black"/>
                </a:solidFill>
                <a:effectLst/>
                <a:uLnTx/>
                <a:uFillTx/>
                <a:latin typeface="Arial"/>
                <a:ea typeface="+mn-ea"/>
                <a:cs typeface="+mn-cs"/>
              </a:rPr>
              <a:t> BN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tham</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gia</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phục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hồi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chức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trong</a:t>
            </a:r>
            <a:r>
              <a:rPr kumimoji="0" lang="en-US" sz="2000" b="1" i="0" u="none" strike="noStrike" kern="1200" cap="none" spc="0" normalizeH="0" baseline="0" noProof="0" dirty="0">
                <a:ln>
                  <a:noFill/>
                </a:ln>
                <a:solidFill>
                  <a:srgbClr val="FF0000"/>
                </a:solidFill>
                <a:effectLst/>
                <a:uLnTx/>
                <a:uFillTx/>
                <a:latin typeface="Arial"/>
                <a:ea typeface="+mn-ea"/>
                <a:cs typeface="+mn-cs"/>
              </a:rPr>
              <a:t> 8 </a:t>
            </a:r>
            <a:r>
              <a:rPr kumimoji="0" lang="en-US" sz="2000" b="1" i="0" u="none" strike="noStrike" kern="1200" cap="none" spc="0" normalizeH="0" baseline="0" noProof="0" dirty="0" err="1">
                <a:ln>
                  <a:noFill/>
                </a:ln>
                <a:solidFill>
                  <a:srgbClr val="FF0000"/>
                </a:solidFill>
                <a:effectLst/>
                <a:uLnTx/>
                <a:uFillTx/>
                <a:latin typeface="Arial"/>
                <a:ea typeface="+mn-ea"/>
                <a:cs typeface="+mn-cs"/>
              </a:rPr>
              <a:t>tuần</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sử</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dụng</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máy</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chạy</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bộ</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ít</a:t>
            </a:r>
            <a:r>
              <a:rPr kumimoji="0" lang="en-US" sz="2000" b="1" i="0" u="none" strike="noStrike" kern="1200" cap="none" spc="0" normalizeH="0" baseline="0" noProof="0" dirty="0">
                <a:ln>
                  <a:noFill/>
                </a:ln>
                <a:solidFill>
                  <a:prstClr val="black"/>
                </a:solidFill>
                <a:effectLst/>
                <a:uLnTx/>
                <a:uFillTx/>
                <a:latin typeface="Arial"/>
                <a:ea typeface="+mn-ea"/>
                <a:cs typeface="+mn-cs"/>
              </a:rPr>
              <a:t> </a:t>
            </a:r>
            <a:r>
              <a:rPr kumimoji="0" lang="en-US" sz="2000" b="1" i="0" u="none" strike="noStrike" kern="1200" cap="none" spc="0" normalizeH="0" baseline="0" noProof="0" dirty="0" err="1">
                <a:ln>
                  <a:noFill/>
                </a:ln>
                <a:solidFill>
                  <a:prstClr val="black"/>
                </a:solidFill>
                <a:effectLst/>
                <a:uLnTx/>
                <a:uFillTx/>
                <a:latin typeface="Arial"/>
                <a:ea typeface="+mn-ea"/>
                <a:cs typeface="+mn-cs"/>
              </a:rPr>
              <a:t>nhất</a:t>
            </a:r>
            <a:r>
              <a:rPr kumimoji="0" lang="en-US" sz="2000" b="1" i="0" u="none" strike="noStrike" kern="1200" cap="none" spc="0" normalizeH="0" baseline="0" noProof="0" dirty="0">
                <a:ln>
                  <a:noFill/>
                </a:ln>
                <a:solidFill>
                  <a:prstClr val="black"/>
                </a:solidFill>
                <a:effectLst/>
                <a:uLnTx/>
                <a:uFillTx/>
                <a:latin typeface="Arial"/>
                <a:ea typeface="+mn-ea"/>
                <a:cs typeface="+mn-cs"/>
              </a:rPr>
              <a:t> 30 </a:t>
            </a:r>
            <a:r>
              <a:rPr kumimoji="0" lang="en-US" sz="2000" b="1" i="0" u="none" strike="noStrike" kern="1200" cap="none" spc="0" normalizeH="0" baseline="0" noProof="0" dirty="0" err="1">
                <a:ln>
                  <a:noFill/>
                </a:ln>
                <a:solidFill>
                  <a:prstClr val="black"/>
                </a:solidFill>
                <a:effectLst/>
                <a:uLnTx/>
                <a:uFillTx/>
                <a:latin typeface="Arial"/>
                <a:ea typeface="+mn-ea"/>
                <a:cs typeface="+mn-cs"/>
              </a:rPr>
              <a:t>phút</a:t>
            </a:r>
            <a:r>
              <a:rPr kumimoji="0" lang="en-US" sz="2000" b="1" i="0" u="none" strike="noStrike" kern="1200" cap="none" spc="0" normalizeH="0" baseline="0" noProof="0" dirty="0">
                <a:ln>
                  <a:noFill/>
                </a:ln>
                <a:solidFill>
                  <a:prstClr val="black"/>
                </a:solidFill>
                <a:effectLst/>
                <a:uLnTx/>
                <a:uFillTx/>
                <a:latin typeface="Arial"/>
                <a:ea typeface="+mn-ea"/>
                <a:cs typeface="+mn-cs"/>
              </a:rPr>
              <a:t>/</a:t>
            </a:r>
            <a:r>
              <a:rPr kumimoji="0" lang="en-US" sz="2000" b="1" i="0" u="none" strike="noStrike" kern="1200" cap="none" spc="0" normalizeH="0" baseline="0" noProof="0" dirty="0" err="1">
                <a:ln>
                  <a:noFill/>
                </a:ln>
                <a:solidFill>
                  <a:prstClr val="black"/>
                </a:solidFill>
                <a:effectLst/>
                <a:uLnTx/>
                <a:uFillTx/>
                <a:latin typeface="Arial"/>
                <a:ea typeface="+mn-ea"/>
                <a:cs typeface="+mn-cs"/>
              </a:rPr>
              <a:t>lần</a:t>
            </a:r>
            <a:r>
              <a:rPr kumimoji="0" lang="en-US" sz="2000" b="1" i="0" u="none" strike="noStrike" kern="1200" cap="none" spc="0" normalizeH="0" baseline="0" noProof="0" dirty="0">
                <a:ln>
                  <a:noFill/>
                </a:ln>
                <a:solidFill>
                  <a:prstClr val="black"/>
                </a:solidFill>
                <a:effectLst/>
                <a:uLnTx/>
                <a:uFillTx/>
                <a:latin typeface="Arial"/>
                <a:ea typeface="+mn-ea"/>
                <a:cs typeface="+mn-cs"/>
              </a:rPr>
              <a:t> x 3 </a:t>
            </a:r>
            <a:r>
              <a:rPr kumimoji="0" lang="en-US" sz="2000" b="1" i="0" u="none" strike="noStrike" kern="1200" cap="none" spc="0" normalizeH="0" baseline="0" noProof="0" dirty="0" err="1">
                <a:ln>
                  <a:noFill/>
                </a:ln>
                <a:solidFill>
                  <a:prstClr val="black"/>
                </a:solidFill>
                <a:effectLst/>
                <a:uLnTx/>
                <a:uFillTx/>
                <a:latin typeface="Arial"/>
                <a:ea typeface="+mn-ea"/>
                <a:cs typeface="+mn-cs"/>
              </a:rPr>
              <a:t>lần</a:t>
            </a:r>
            <a:r>
              <a:rPr kumimoji="0" lang="en-US" sz="2000" b="1" i="0" u="none" strike="noStrike" kern="1200" cap="none" spc="0" normalizeH="0" baseline="0" noProof="0" dirty="0">
                <a:ln>
                  <a:noFill/>
                </a:ln>
                <a:solidFill>
                  <a:prstClr val="black"/>
                </a:solidFill>
                <a:effectLst/>
                <a:uLnTx/>
                <a:uFillTx/>
                <a:latin typeface="Arial"/>
                <a:ea typeface="+mn-ea"/>
                <a:cs typeface="+mn-cs"/>
              </a:rPr>
              <a:t>/</a:t>
            </a:r>
            <a:r>
              <a:rPr kumimoji="0" lang="en-US" sz="2000" b="1" i="0" u="none" strike="noStrike" kern="1200" cap="none" spc="0" normalizeH="0" baseline="0" noProof="0" dirty="0" err="1">
                <a:ln>
                  <a:noFill/>
                </a:ln>
                <a:solidFill>
                  <a:prstClr val="black"/>
                </a:solidFill>
                <a:effectLst/>
                <a:uLnTx/>
                <a:uFillTx/>
                <a:latin typeface="Arial"/>
                <a:ea typeface="+mn-ea"/>
                <a:cs typeface="+mn-cs"/>
              </a:rPr>
              <a:t>tuần</a:t>
            </a:r>
            <a:endParaRPr kumimoji="0" lang="en-US" sz="2000" b="1" i="0" u="none" strike="noStrike" kern="1200" cap="none" spc="0" normalizeH="0" baseline="0" noProof="0" dirty="0">
              <a:ln>
                <a:noFill/>
              </a:ln>
              <a:solidFill>
                <a:prstClr val="black"/>
              </a:solidFill>
              <a:effectLst/>
              <a:uLnTx/>
              <a:uFillTx/>
              <a:latin typeface="Arial"/>
              <a:ea typeface="+mn-ea"/>
              <a:cs typeface="+mn-cs"/>
            </a:endParaRPr>
          </a:p>
        </p:txBody>
      </p:sp>
      <p:sp>
        <p:nvSpPr>
          <p:cNvPr id="4" name="TextBox 3">
            <a:extLst>
              <a:ext uri="{FF2B5EF4-FFF2-40B4-BE49-F238E27FC236}">
                <a16:creationId xmlns:a16="http://schemas.microsoft.com/office/drawing/2014/main" id="{D5F209A0-87A7-4D69-84FE-C5AE03C74679}"/>
              </a:ext>
            </a:extLst>
          </p:cNvPr>
          <p:cNvSpPr txBox="1"/>
          <p:nvPr/>
        </p:nvSpPr>
        <p:spPr>
          <a:xfrm>
            <a:off x="8255126" y="6611505"/>
            <a:ext cx="366712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white">
                    <a:lumMod val="75000"/>
                  </a:prstClr>
                </a:solidFill>
                <a:effectLst/>
                <a:uLnTx/>
                <a:uFillTx/>
                <a:latin typeface="Calibri" panose="020F0502020204030204"/>
                <a:ea typeface="+mn-ea"/>
                <a:cs typeface="+mn-cs"/>
              </a:rPr>
              <a:t>Kesten</a:t>
            </a:r>
            <a:r>
              <a:rPr kumimoji="0" lang="en-US" sz="10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 S., et al. International Journal of COPD 2008:3(1) 127–136</a:t>
            </a:r>
          </a:p>
        </p:txBody>
      </p:sp>
      <p:pic>
        <p:nvPicPr>
          <p:cNvPr id="5" name="Picture 4">
            <a:extLst>
              <a:ext uri="{FF2B5EF4-FFF2-40B4-BE49-F238E27FC236}">
                <a16:creationId xmlns:a16="http://schemas.microsoft.com/office/drawing/2014/main" id="{35467C84-BBB6-455B-BA18-7C2FCCF2B6F7}"/>
              </a:ext>
            </a:extLst>
          </p:cNvPr>
          <p:cNvPicPr>
            <a:picLocks noChangeAspect="1"/>
          </p:cNvPicPr>
          <p:nvPr/>
        </p:nvPicPr>
        <p:blipFill rotWithShape="1">
          <a:blip r:embed="rId3"/>
          <a:srcRect l="17500" t="25833" r="19297" b="28056"/>
          <a:stretch/>
        </p:blipFill>
        <p:spPr>
          <a:xfrm>
            <a:off x="1882174" y="2667682"/>
            <a:ext cx="8587706" cy="3524250"/>
          </a:xfrm>
          <a:prstGeom prst="rect">
            <a:avLst/>
          </a:prstGeom>
        </p:spPr>
      </p:pic>
      <p:sp>
        <p:nvSpPr>
          <p:cNvPr id="6" name="TextBox 5">
            <a:extLst>
              <a:ext uri="{FF2B5EF4-FFF2-40B4-BE49-F238E27FC236}">
                <a16:creationId xmlns:a16="http://schemas.microsoft.com/office/drawing/2014/main" id="{7FFE8FC8-3906-4AA3-9EAE-ABE3766C8568}"/>
              </a:ext>
            </a:extLst>
          </p:cNvPr>
          <p:cNvSpPr txBox="1"/>
          <p:nvPr/>
        </p:nvSpPr>
        <p:spPr>
          <a:xfrm>
            <a:off x="1993392" y="6080760"/>
            <a:ext cx="515721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FFC000"/>
                </a:solidFill>
                <a:effectLst/>
                <a:uLnTx/>
                <a:uFillTx/>
                <a:latin typeface="Calibri" panose="020F0502020204030204"/>
                <a:ea typeface="+mn-ea"/>
                <a:cs typeface="+mn-cs"/>
              </a:rPr>
              <a:t>Test </a:t>
            </a:r>
            <a:r>
              <a:rPr kumimoji="0" lang="en-US" sz="1600" b="0" i="1" u="none" strike="noStrike" kern="1200" cap="none" spc="0" normalizeH="0" baseline="0" noProof="0" dirty="0" err="1">
                <a:ln>
                  <a:noFill/>
                </a:ln>
                <a:solidFill>
                  <a:srgbClr val="FFC000"/>
                </a:solidFill>
                <a:effectLst/>
                <a:uLnTx/>
                <a:uFillTx/>
                <a:latin typeface="Calibri" panose="020F0502020204030204"/>
                <a:ea typeface="+mn-ea"/>
                <a:cs typeface="+mn-cs"/>
              </a:rPr>
              <a:t>gắng</a:t>
            </a:r>
            <a:r>
              <a:rPr kumimoji="0" lang="en-US" sz="1600" b="0" i="1" u="none" strike="noStrike" kern="1200" cap="none" spc="0" normalizeH="0" baseline="0" noProof="0" dirty="0">
                <a:ln>
                  <a:noFill/>
                </a:ln>
                <a:solidFill>
                  <a:srgbClr val="FFC000"/>
                </a:solidFill>
                <a:effectLst/>
                <a:uLnTx/>
                <a:uFillTx/>
                <a:latin typeface="Calibri" panose="020F0502020204030204"/>
                <a:ea typeface="+mn-ea"/>
                <a:cs typeface="+mn-cs"/>
              </a:rPr>
              <a:t> </a:t>
            </a:r>
            <a:r>
              <a:rPr kumimoji="0" lang="en-US" sz="1600" b="0" i="1" u="none" strike="noStrike" kern="1200" cap="none" spc="0" normalizeH="0" baseline="0" noProof="0" dirty="0" err="1">
                <a:ln>
                  <a:noFill/>
                </a:ln>
                <a:solidFill>
                  <a:srgbClr val="FFC000"/>
                </a:solidFill>
                <a:effectLst/>
                <a:uLnTx/>
                <a:uFillTx/>
                <a:latin typeface="Calibri" panose="020F0502020204030204"/>
                <a:ea typeface="+mn-ea"/>
                <a:cs typeface="+mn-cs"/>
              </a:rPr>
              <a:t>sức</a:t>
            </a:r>
            <a:r>
              <a:rPr kumimoji="0" lang="en-US" sz="1600" b="0" i="1" u="none" strike="noStrike" kern="1200" cap="none" spc="0" normalizeH="0" baseline="0" noProof="0" dirty="0">
                <a:ln>
                  <a:noFill/>
                </a:ln>
                <a:solidFill>
                  <a:srgbClr val="FFC000"/>
                </a:solidFill>
                <a:effectLst/>
                <a:uLnTx/>
                <a:uFillTx/>
                <a:latin typeface="Calibri" panose="020F0502020204030204"/>
                <a:ea typeface="+mn-ea"/>
                <a:cs typeface="+mn-cs"/>
              </a:rPr>
              <a:t>: CWR constant work exercise</a:t>
            </a:r>
          </a:p>
        </p:txBody>
      </p:sp>
    </p:spTree>
    <p:extLst>
      <p:ext uri="{BB962C8B-B14F-4D97-AF65-F5344CB8AC3E}">
        <p14:creationId xmlns:p14="http://schemas.microsoft.com/office/powerpoint/2010/main" val="77300124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DAB30EC-F1D6-4A2D-9D98-9F185D63FC9B}"/>
              </a:ext>
            </a:extLst>
          </p:cNvPr>
          <p:cNvPicPr>
            <a:picLocks noChangeAspect="1"/>
          </p:cNvPicPr>
          <p:nvPr/>
        </p:nvPicPr>
        <p:blipFill rotWithShape="1">
          <a:blip r:embed="rId3"/>
          <a:srcRect l="17109" t="15833" r="20860" b="13055"/>
          <a:stretch/>
        </p:blipFill>
        <p:spPr>
          <a:xfrm>
            <a:off x="2644139" y="2630213"/>
            <a:ext cx="6400651" cy="4127372"/>
          </a:xfrm>
          <a:prstGeom prst="rect">
            <a:avLst/>
          </a:prstGeom>
        </p:spPr>
      </p:pic>
      <p:sp>
        <p:nvSpPr>
          <p:cNvPr id="3" name="TextBox 2">
            <a:extLst>
              <a:ext uri="{FF2B5EF4-FFF2-40B4-BE49-F238E27FC236}">
                <a16:creationId xmlns:a16="http://schemas.microsoft.com/office/drawing/2014/main" id="{00033EA8-9C4D-419B-98B7-7E86FFD8BF01}"/>
              </a:ext>
            </a:extLst>
          </p:cNvPr>
          <p:cNvSpPr txBox="1"/>
          <p:nvPr/>
        </p:nvSpPr>
        <p:spPr>
          <a:xfrm>
            <a:off x="1334071" y="1371375"/>
            <a:ext cx="10429304" cy="10926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Arial"/>
                <a:ea typeface="+mn-ea"/>
                <a:cs typeface="+mn-cs"/>
              </a:rPr>
              <a:t>Ngay</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từ</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tuần</a:t>
            </a:r>
            <a:r>
              <a:rPr kumimoji="0" lang="en-US" sz="2000" b="0" i="0" u="none" strike="noStrike" kern="1200" cap="none" spc="0" normalizeH="0" baseline="0" noProof="0" dirty="0">
                <a:ln>
                  <a:noFill/>
                </a:ln>
                <a:solidFill>
                  <a:prstClr val="black"/>
                </a:solidFill>
                <a:effectLst/>
                <a:uLnTx/>
                <a:uFillTx/>
                <a:latin typeface="Arial"/>
                <a:ea typeface="+mn-ea"/>
                <a:cs typeface="+mn-cs"/>
              </a:rPr>
              <a:t> 4, Tiotropium </a:t>
            </a:r>
            <a:r>
              <a:rPr kumimoji="0" lang="en-US" sz="20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2000" b="0" i="0" u="none" strike="noStrike" kern="1200" cap="none" spc="0" normalizeH="0" baseline="0" noProof="0" dirty="0">
                <a:ln>
                  <a:noFill/>
                </a:ln>
                <a:solidFill>
                  <a:prstClr val="black"/>
                </a:solidFill>
                <a:effectLst/>
                <a:uLnTx/>
                <a:uFillTx/>
                <a:latin typeface="Arial"/>
                <a:ea typeface="+mn-ea"/>
                <a:cs typeface="+mn-cs"/>
              </a:rPr>
              <a:t> 29%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gian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vận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sức</a:t>
            </a:r>
            <a:endParaRPr kumimoji="0" lang="en-US" sz="20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Arial"/>
                <a:ea typeface="+mn-ea"/>
                <a:cs typeface="+mn-cs"/>
              </a:rPr>
              <a:t>Sau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ngưng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2000" b="0" i="0" u="none" strike="noStrike" kern="1200" cap="none" spc="0" normalizeH="0" baseline="0" noProof="0" dirty="0">
                <a:ln>
                  <a:noFill/>
                </a:ln>
                <a:solidFill>
                  <a:prstClr val="black"/>
                </a:solidFill>
                <a:effectLst/>
                <a:uLnTx/>
                <a:uFillTx/>
                <a:latin typeface="Arial"/>
                <a:ea typeface="+mn-ea"/>
                <a:cs typeface="+mn-cs"/>
              </a:rPr>
              <a:t> PHCN, Tiotropium </a:t>
            </a:r>
            <a:r>
              <a:rPr kumimoji="0" lang="en-US" sz="2000" b="0" i="0" u="none" strike="noStrike" kern="1200" cap="none" spc="0" normalizeH="0" baseline="0" noProof="0" dirty="0" err="1">
                <a:ln>
                  <a:noFill/>
                </a:ln>
                <a:solidFill>
                  <a:prstClr val="black"/>
                </a:solidFill>
                <a:effectLst/>
                <a:uLnTx/>
                <a:uFillTx/>
                <a:latin typeface="Arial"/>
                <a:ea typeface="+mn-ea"/>
                <a:cs typeface="+mn-cs"/>
              </a:rPr>
              <a:t>vẫn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duy</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trì</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cải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thiện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khả</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gắng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cụ</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thể</a:t>
            </a:r>
            <a:r>
              <a:rPr kumimoji="0" lang="en-US" sz="2000" b="0" i="0" u="none" strike="noStrike" kern="1200" cap="none" spc="0" normalizeH="0" baseline="0" noProof="0" dirty="0">
                <a:ln>
                  <a:noFill/>
                </a:ln>
                <a:solidFill>
                  <a:prstClr val="black"/>
                </a:solidFill>
                <a:effectLst/>
                <a:uLnTx/>
                <a:uFillTx/>
                <a:latin typeface="Arial"/>
                <a:ea typeface="+mn-ea"/>
                <a:cs typeface="+mn-cs"/>
              </a:rPr>
              <a:t> ở </a:t>
            </a:r>
            <a:r>
              <a:rPr kumimoji="0" lang="en-US" sz="2000" b="1" i="0" u="none" strike="noStrike" kern="1200" cap="none" spc="0" normalizeH="0" baseline="0" noProof="0" dirty="0" err="1">
                <a:ln>
                  <a:noFill/>
                </a:ln>
                <a:solidFill>
                  <a:srgbClr val="FF0000"/>
                </a:solidFill>
                <a:effectLst/>
                <a:uLnTx/>
                <a:uFillTx/>
                <a:latin typeface="Arial"/>
                <a:ea typeface="+mn-ea"/>
                <a:cs typeface="+mn-cs"/>
              </a:rPr>
              <a:t>tuần</a:t>
            </a:r>
            <a:r>
              <a:rPr kumimoji="0" lang="en-US" sz="2000" b="1" i="0" u="none" strike="noStrike" kern="1200" cap="none" spc="0" normalizeH="0" baseline="0" noProof="0" dirty="0">
                <a:ln>
                  <a:noFill/>
                </a:ln>
                <a:solidFill>
                  <a:srgbClr val="FF0000"/>
                </a:solidFill>
                <a:effectLst/>
                <a:uLnTx/>
                <a:uFillTx/>
                <a:latin typeface="Arial"/>
                <a:ea typeface="+mn-ea"/>
                <a:cs typeface="+mn-cs"/>
              </a:rPr>
              <a:t> 25 Tiotropium </a:t>
            </a:r>
            <a:r>
              <a:rPr kumimoji="0" lang="en-US" sz="2000" b="1" i="0" u="none" strike="noStrike" kern="1200" cap="none" spc="0" normalizeH="0" baseline="0" noProof="0" dirty="0" err="1">
                <a:ln>
                  <a:noFill/>
                </a:ln>
                <a:solidFill>
                  <a:srgbClr val="FF0000"/>
                </a:solidFill>
                <a:effectLst/>
                <a:uLnTx/>
                <a:uFillTx/>
                <a:latin typeface="Arial"/>
                <a:ea typeface="+mn-ea"/>
                <a:cs typeface="+mn-cs"/>
              </a:rPr>
              <a:t>tăng</a:t>
            </a:r>
            <a:r>
              <a:rPr kumimoji="0" lang="en-US" sz="2000" b="1" i="0" u="none" strike="noStrike" kern="1200" cap="none" spc="0" normalizeH="0" baseline="0" noProof="0" dirty="0">
                <a:ln>
                  <a:noFill/>
                </a:ln>
                <a:solidFill>
                  <a:srgbClr val="FF0000"/>
                </a:solidFill>
                <a:effectLst/>
                <a:uLnTx/>
                <a:uFillTx/>
                <a:latin typeface="Arial"/>
                <a:ea typeface="+mn-ea"/>
                <a:cs typeface="+mn-cs"/>
              </a:rPr>
              <a:t> 59% </a:t>
            </a:r>
            <a:r>
              <a:rPr kumimoji="0" lang="en-US" sz="2000" b="1" i="0" u="none" strike="noStrike" kern="1200" cap="none" spc="0" normalizeH="0" baseline="0" noProof="0" dirty="0" err="1">
                <a:ln>
                  <a:noFill/>
                </a:ln>
                <a:solidFill>
                  <a:srgbClr val="FF0000"/>
                </a:solidFill>
                <a:effectLst/>
                <a:uLnTx/>
                <a:uFillTx/>
                <a:latin typeface="Arial"/>
                <a:ea typeface="+mn-ea"/>
                <a:cs typeface="+mn-cs"/>
              </a:rPr>
              <a:t>thời</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gian</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gắng</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b="1" i="0" u="none" strike="noStrike" kern="1200" cap="none" spc="0" normalizeH="0" baseline="0" noProof="0" dirty="0" err="1">
                <a:ln>
                  <a:noFill/>
                </a:ln>
                <a:solidFill>
                  <a:srgbClr val="FF0000"/>
                </a:solidFill>
                <a:effectLst/>
                <a:uLnTx/>
                <a:uFillTx/>
                <a:latin typeface="Arial"/>
                <a:ea typeface="+mn-ea"/>
                <a:cs typeface="+mn-cs"/>
              </a:rPr>
              <a:t>sức</a:t>
            </a:r>
            <a:r>
              <a:rPr kumimoji="0" lang="en-US" sz="2000" b="1" i="0" u="none" strike="noStrike" kern="1200" cap="none" spc="0" normalizeH="0" baseline="0" noProof="0" dirty="0">
                <a:ln>
                  <a:noFill/>
                </a:ln>
                <a:solidFill>
                  <a:srgbClr val="FF0000"/>
                </a:solidFill>
                <a:effectLst/>
                <a:uLnTx/>
                <a:uFillTx/>
                <a:latin typeface="Arial"/>
                <a:ea typeface="+mn-ea"/>
                <a:cs typeface="+mn-cs"/>
              </a:rPr>
              <a:t> </a:t>
            </a:r>
            <a:r>
              <a:rPr kumimoji="0" lang="en-US" sz="2000" i="0" u="none" strike="noStrike" kern="1200" cap="none" spc="0" normalizeH="0" baseline="0" noProof="0" dirty="0">
                <a:ln>
                  <a:noFill/>
                </a:ln>
                <a:effectLst/>
                <a:uLnTx/>
                <a:uFillTx/>
                <a:latin typeface="Arial"/>
                <a:ea typeface="+mn-ea"/>
                <a:cs typeface="+mn-cs"/>
              </a:rPr>
              <a:t>so </a:t>
            </a:r>
            <a:r>
              <a:rPr kumimoji="0" lang="en-US" sz="2000" i="0" u="none" strike="noStrike" kern="1200" cap="none" spc="0" normalizeH="0" baseline="0" noProof="0" dirty="0" err="1">
                <a:ln>
                  <a:noFill/>
                </a:ln>
                <a:effectLst/>
                <a:uLnTx/>
                <a:uFillTx/>
                <a:latin typeface="Arial"/>
                <a:ea typeface="+mn-ea"/>
                <a:cs typeface="+mn-cs"/>
              </a:rPr>
              <a:t>với</a:t>
            </a:r>
            <a:r>
              <a:rPr kumimoji="0" lang="en-US" sz="2000" i="0" u="none" strike="noStrike" kern="1200" cap="none" spc="0" normalizeH="0" baseline="0" noProof="0" dirty="0">
                <a:ln>
                  <a:noFill/>
                </a:ln>
                <a:effectLst/>
                <a:uLnTx/>
                <a:uFillTx/>
                <a:latin typeface="Arial"/>
                <a:ea typeface="+mn-ea"/>
                <a:cs typeface="+mn-cs"/>
              </a:rPr>
              <a:t> placebo</a:t>
            </a:r>
            <a:endParaRPr kumimoji="0" lang="en-US" sz="2000" b="1" i="0" u="none" strike="noStrike" kern="1200" cap="none" spc="0" normalizeH="0" baseline="0" noProof="0" dirty="0">
              <a:ln>
                <a:noFill/>
              </a:ln>
              <a:effectLst/>
              <a:uLnTx/>
              <a:uFillTx/>
              <a:latin typeface="Arial"/>
              <a:ea typeface="+mn-ea"/>
              <a:cs typeface="+mn-cs"/>
            </a:endParaRPr>
          </a:p>
        </p:txBody>
      </p:sp>
      <p:sp>
        <p:nvSpPr>
          <p:cNvPr id="4" name="TextBox 3">
            <a:extLst>
              <a:ext uri="{FF2B5EF4-FFF2-40B4-BE49-F238E27FC236}">
                <a16:creationId xmlns:a16="http://schemas.microsoft.com/office/drawing/2014/main" id="{8072C683-5962-4E6D-97E4-AE5ED2A1268A}"/>
              </a:ext>
            </a:extLst>
          </p:cNvPr>
          <p:cNvSpPr txBox="1"/>
          <p:nvPr/>
        </p:nvSpPr>
        <p:spPr>
          <a:xfrm>
            <a:off x="8382496" y="6677595"/>
            <a:ext cx="366712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white">
                    <a:lumMod val="75000"/>
                  </a:prstClr>
                </a:solidFill>
                <a:effectLst/>
                <a:uLnTx/>
                <a:uFillTx/>
                <a:latin typeface="Calibri" panose="020F0502020204030204"/>
                <a:ea typeface="+mn-ea"/>
                <a:cs typeface="+mn-cs"/>
              </a:rPr>
              <a:t>Kesten</a:t>
            </a:r>
            <a:r>
              <a:rPr kumimoji="0" lang="en-US" sz="10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 S., et al. International Journal of COPD 2008:3(1) 127–136</a:t>
            </a:r>
          </a:p>
        </p:txBody>
      </p:sp>
      <p:sp>
        <p:nvSpPr>
          <p:cNvPr id="5" name="TextBox 4">
            <a:extLst>
              <a:ext uri="{FF2B5EF4-FFF2-40B4-BE49-F238E27FC236}">
                <a16:creationId xmlns:a16="http://schemas.microsoft.com/office/drawing/2014/main" id="{728FAA28-07F2-4369-8937-38413AC56961}"/>
              </a:ext>
            </a:extLst>
          </p:cNvPr>
          <p:cNvSpPr txBox="1"/>
          <p:nvPr/>
        </p:nvSpPr>
        <p:spPr>
          <a:xfrm>
            <a:off x="2020824" y="460389"/>
            <a:ext cx="847648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Arial"/>
                <a:ea typeface="+mn-ea"/>
                <a:cs typeface="Arial"/>
              </a:rPr>
              <a:t>Tiotropium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cải</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thiện</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khả</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năng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gắng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sức</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sp>
        <p:nvSpPr>
          <p:cNvPr id="6" name="TextBox 5">
            <a:extLst>
              <a:ext uri="{FF2B5EF4-FFF2-40B4-BE49-F238E27FC236}">
                <a16:creationId xmlns:a16="http://schemas.microsoft.com/office/drawing/2014/main" id="{2EB9ED41-1E32-4712-803E-8B3C45BD5490}"/>
              </a:ext>
            </a:extLst>
          </p:cNvPr>
          <p:cNvSpPr txBox="1"/>
          <p:nvPr/>
        </p:nvSpPr>
        <p:spPr>
          <a:xfrm>
            <a:off x="9661357" y="5967664"/>
            <a:ext cx="2388263" cy="276999"/>
          </a:xfrm>
          <a:prstGeom prst="rect">
            <a:avLst/>
          </a:prstGeom>
          <a:noFill/>
        </p:spPr>
        <p:txBody>
          <a:bodyPr wrap="square" rtlCol="0">
            <a:spAutoFit/>
          </a:bodyPr>
          <a:lstStyle/>
          <a:p>
            <a:r>
              <a:rPr lang="en-US" sz="1200" dirty="0"/>
              <a:t>PHCN: </a:t>
            </a:r>
            <a:r>
              <a:rPr lang="en-US" sz="1200" dirty="0" err="1"/>
              <a:t>phục</a:t>
            </a:r>
            <a:r>
              <a:rPr lang="en-US" sz="1200" dirty="0"/>
              <a:t> </a:t>
            </a:r>
            <a:r>
              <a:rPr lang="en-US" sz="1200" dirty="0" err="1"/>
              <a:t>hồi</a:t>
            </a:r>
            <a:r>
              <a:rPr lang="en-US" sz="1200" dirty="0"/>
              <a:t> </a:t>
            </a:r>
            <a:r>
              <a:rPr lang="en-US" sz="1200" dirty="0" err="1"/>
              <a:t>chức</a:t>
            </a:r>
            <a:r>
              <a:rPr lang="en-US" sz="1200" dirty="0"/>
              <a:t> </a:t>
            </a:r>
            <a:r>
              <a:rPr lang="en-US" sz="1200" dirty="0" err="1"/>
              <a:t>năng</a:t>
            </a:r>
            <a:endParaRPr lang="en-US" sz="1200" dirty="0"/>
          </a:p>
        </p:txBody>
      </p:sp>
    </p:spTree>
    <p:extLst>
      <p:ext uri="{BB962C8B-B14F-4D97-AF65-F5344CB8AC3E}">
        <p14:creationId xmlns:p14="http://schemas.microsoft.com/office/powerpoint/2010/main" val="374469052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9BC55CF-8D4C-44D5-98AA-658671BBD83E}"/>
              </a:ext>
            </a:extLst>
          </p:cNvPr>
          <p:cNvPicPr>
            <a:picLocks noChangeAspect="1"/>
          </p:cNvPicPr>
          <p:nvPr/>
        </p:nvPicPr>
        <p:blipFill rotWithShape="1">
          <a:blip r:embed="rId3"/>
          <a:srcRect l="19687" t="16111" r="17969" b="7222"/>
          <a:stretch/>
        </p:blipFill>
        <p:spPr>
          <a:xfrm>
            <a:off x="3032538" y="2385008"/>
            <a:ext cx="5661951" cy="3916537"/>
          </a:xfrm>
          <a:prstGeom prst="rect">
            <a:avLst/>
          </a:prstGeom>
        </p:spPr>
      </p:pic>
      <p:sp>
        <p:nvSpPr>
          <p:cNvPr id="3" name="TextBox 2">
            <a:extLst>
              <a:ext uri="{FF2B5EF4-FFF2-40B4-BE49-F238E27FC236}">
                <a16:creationId xmlns:a16="http://schemas.microsoft.com/office/drawing/2014/main" id="{758FEC02-D498-4BE1-97D6-86BFC544F6B7}"/>
              </a:ext>
            </a:extLst>
          </p:cNvPr>
          <p:cNvSpPr txBox="1"/>
          <p:nvPr/>
        </p:nvSpPr>
        <p:spPr>
          <a:xfrm>
            <a:off x="1234745" y="1510465"/>
            <a:ext cx="10309555"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a:ea typeface="+mn-ea"/>
                <a:cs typeface="+mn-cs"/>
              </a:rPr>
              <a:t>Cũng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trong</a:t>
            </a:r>
            <a:r>
              <a:rPr kumimoji="0" lang="en-US" sz="2000" b="0" i="0" u="none" strike="noStrike" kern="1200" cap="none" spc="0" normalizeH="0" baseline="0" noProof="0" dirty="0">
                <a:ln>
                  <a:noFill/>
                </a:ln>
                <a:solidFill>
                  <a:prstClr val="black"/>
                </a:solidFill>
                <a:effectLst/>
                <a:uLnTx/>
                <a:uFillTx/>
                <a:latin typeface="Arial"/>
                <a:ea typeface="+mn-ea"/>
                <a:cs typeface="+mn-cs"/>
              </a:rPr>
              <a:t> NC </a:t>
            </a:r>
            <a:r>
              <a:rPr kumimoji="0" lang="en-US" sz="2000" b="0" i="0" u="none" strike="noStrike" kern="1200" cap="none" spc="0" normalizeH="0" baseline="0" noProof="0" dirty="0" err="1">
                <a:ln>
                  <a:noFill/>
                </a:ln>
                <a:solidFill>
                  <a:prstClr val="black"/>
                </a:solidFill>
                <a:effectLst/>
                <a:uLnTx/>
                <a:uFillTx/>
                <a:latin typeface="Arial"/>
                <a:ea typeface="+mn-ea"/>
                <a:cs typeface="+mn-cs"/>
              </a:rPr>
              <a:t>này</a:t>
            </a:r>
            <a:r>
              <a:rPr kumimoji="0" lang="en-US" sz="2000" b="0" i="0" u="none" strike="noStrike" kern="1200" cap="none" spc="0" normalizeH="0" baseline="0" noProof="0" dirty="0">
                <a:ln>
                  <a:noFill/>
                </a:ln>
                <a:solidFill>
                  <a:prstClr val="black"/>
                </a:solidFill>
                <a:effectLst/>
                <a:uLnTx/>
                <a:uFillTx/>
                <a:latin typeface="Arial"/>
                <a:ea typeface="+mn-ea"/>
                <a:cs typeface="+mn-cs"/>
              </a:rPr>
              <a:t>, Tiotropium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giúp</a:t>
            </a:r>
            <a:r>
              <a:rPr kumimoji="0" lang="en-US" sz="2000" b="0" i="0" u="none" strike="noStrike" kern="1200" cap="none" spc="0" normalizeH="0" baseline="0" noProof="0" dirty="0">
                <a:ln>
                  <a:noFill/>
                </a:ln>
                <a:solidFill>
                  <a:prstClr val="black"/>
                </a:solidFill>
                <a:effectLst/>
                <a:uLnTx/>
                <a:uFillTx/>
                <a:latin typeface="Arial"/>
                <a:ea typeface="+mn-ea"/>
                <a:cs typeface="+mn-cs"/>
              </a:rPr>
              <a:t> BN </a:t>
            </a:r>
            <a:r>
              <a:rPr kumimoji="0" lang="en-US" sz="2000" b="0" i="0" u="none" strike="noStrike" kern="1200" cap="none" spc="0" normalizeH="0" baseline="0" noProof="0" dirty="0" err="1">
                <a:ln>
                  <a:noFill/>
                </a:ln>
                <a:solidFill>
                  <a:prstClr val="black"/>
                </a:solidFill>
                <a:effectLst/>
                <a:uLnTx/>
                <a:uFillTx/>
                <a:latin typeface="Arial"/>
                <a:ea typeface="+mn-ea"/>
                <a:cs typeface="+mn-cs"/>
              </a:rPr>
              <a:t>tăng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thời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gian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tham</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gia</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các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hoạt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động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hàng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ngày</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ngoài</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chương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trình</a:t>
            </a:r>
            <a:r>
              <a:rPr kumimoji="0" lang="en-US" sz="2000" b="0" i="0" u="none" strike="noStrike" kern="1200" cap="none" spc="0" normalizeH="0" baseline="0" noProof="0" dirty="0">
                <a:ln>
                  <a:noFill/>
                </a:ln>
                <a:solidFill>
                  <a:prstClr val="black"/>
                </a:solidFill>
                <a:effectLst/>
                <a:uLnTx/>
                <a:uFillTx/>
                <a:latin typeface="Arial"/>
                <a:ea typeface="+mn-ea"/>
                <a:cs typeface="+mn-cs"/>
              </a:rPr>
              <a:t> PHCN)</a:t>
            </a:r>
            <a:endParaRPr kumimoji="0" lang="en-US" sz="2000" b="0" i="0" u="none" strike="noStrike" kern="1200" cap="none" spc="0" normalizeH="0" baseline="30000" noProof="0" dirty="0">
              <a:ln>
                <a:noFill/>
              </a:ln>
              <a:solidFill>
                <a:prstClr val="black"/>
              </a:solidFill>
              <a:effectLst/>
              <a:uLnTx/>
              <a:uFillTx/>
              <a:latin typeface="Arial"/>
              <a:ea typeface="+mn-ea"/>
              <a:cs typeface="+mn-cs"/>
            </a:endParaRPr>
          </a:p>
        </p:txBody>
      </p:sp>
      <p:sp>
        <p:nvSpPr>
          <p:cNvPr id="4" name="TextBox 3">
            <a:extLst>
              <a:ext uri="{FF2B5EF4-FFF2-40B4-BE49-F238E27FC236}">
                <a16:creationId xmlns:a16="http://schemas.microsoft.com/office/drawing/2014/main" id="{BD42781E-A2A9-453F-A791-4D86E3C42A0F}"/>
              </a:ext>
            </a:extLst>
          </p:cNvPr>
          <p:cNvSpPr txBox="1"/>
          <p:nvPr/>
        </p:nvSpPr>
        <p:spPr>
          <a:xfrm>
            <a:off x="8292357" y="6634859"/>
            <a:ext cx="413281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Kesten</a:t>
            </a:r>
            <a:r>
              <a:rPr kumimoji="0" lang="en-US" sz="10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S., et al. International Journal of COPD 2008:3(1) 127–136</a:t>
            </a:r>
          </a:p>
        </p:txBody>
      </p:sp>
      <p:sp>
        <p:nvSpPr>
          <p:cNvPr id="5" name="TextBox 4">
            <a:extLst>
              <a:ext uri="{FF2B5EF4-FFF2-40B4-BE49-F238E27FC236}">
                <a16:creationId xmlns:a16="http://schemas.microsoft.com/office/drawing/2014/main" id="{FA3F000A-4635-4761-A2A0-8E1A739E436E}"/>
              </a:ext>
            </a:extLst>
          </p:cNvPr>
          <p:cNvSpPr txBox="1"/>
          <p:nvPr/>
        </p:nvSpPr>
        <p:spPr>
          <a:xfrm>
            <a:off x="1691945" y="442865"/>
            <a:ext cx="847648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2060"/>
                </a:solidFill>
                <a:effectLst/>
                <a:uLnTx/>
                <a:uFillTx/>
                <a:latin typeface="Arial"/>
                <a:ea typeface="+mn-ea"/>
                <a:cs typeface="Arial"/>
              </a:rPr>
              <a:t>Hoạt</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động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thể</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chất</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hàng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ngày</a:t>
            </a:r>
            <a:endParaRPr kumimoji="0" lang="en-US" sz="3200" b="1" i="0" u="none" strike="noStrike" kern="1200" cap="none" spc="0" normalizeH="0" baseline="0" noProof="0" dirty="0">
              <a:ln>
                <a:noFill/>
              </a:ln>
              <a:solidFill>
                <a:srgbClr val="002060"/>
              </a:solidFill>
              <a:effectLst/>
              <a:uLnTx/>
              <a:uFillTx/>
              <a:latin typeface="Arial"/>
              <a:ea typeface="+mn-ea"/>
              <a:cs typeface="Arial"/>
            </a:endParaRPr>
          </a:p>
        </p:txBody>
      </p:sp>
    </p:spTree>
    <p:extLst>
      <p:ext uri="{BB962C8B-B14F-4D97-AF65-F5344CB8AC3E}">
        <p14:creationId xmlns:p14="http://schemas.microsoft.com/office/powerpoint/2010/main" val="399107466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orest plot of comparison: 1 Tiotropium versus placebo, outcome: 1.1 Quality of life (SGRQ total score).">
            <a:extLst>
              <a:ext uri="{FF2B5EF4-FFF2-40B4-BE49-F238E27FC236}">
                <a16:creationId xmlns:a16="http://schemas.microsoft.com/office/drawing/2014/main" id="{A9C73EF9-B7E4-4461-A5C5-EC560B8B9A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115" y="2885797"/>
            <a:ext cx="7400925" cy="36576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E790B1F-5F48-4A29-89AF-492A93640B95}"/>
              </a:ext>
            </a:extLst>
          </p:cNvPr>
          <p:cNvSpPr txBox="1"/>
          <p:nvPr/>
        </p:nvSpPr>
        <p:spPr>
          <a:xfrm>
            <a:off x="2042159" y="1576070"/>
            <a:ext cx="8273415" cy="109260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srgbClr val="000000"/>
                </a:solidFill>
                <a:effectLst/>
                <a:uLnTx/>
                <a:uFillTx/>
                <a:latin typeface="Arial"/>
                <a:ea typeface="+mn-ea"/>
                <a:cs typeface="+mn-cs"/>
              </a:rPr>
              <a:t>Phân</a:t>
            </a:r>
            <a:r>
              <a:rPr kumimoji="0" lang="en-US" sz="2000" b="0" i="0" u="none" strike="noStrike" kern="1200" cap="none" spc="0" normalizeH="0" baseline="0" noProof="0" dirty="0">
                <a:ln>
                  <a:noFill/>
                </a:ln>
                <a:solidFill>
                  <a:srgbClr val="000000"/>
                </a:solidFill>
                <a:effectLst/>
                <a:uLnTx/>
                <a:uFillTx/>
                <a:latin typeface="Arial"/>
                <a:ea typeface="+mn-ea"/>
                <a:cs typeface="+mn-cs"/>
              </a:rPr>
              <a:t> </a:t>
            </a:r>
            <a:r>
              <a:rPr kumimoji="0" lang="en-US" sz="2000" b="0" i="0" u="none" strike="noStrike" kern="1200" cap="none" spc="0" normalizeH="0" baseline="0" noProof="0" dirty="0" err="1">
                <a:ln>
                  <a:noFill/>
                </a:ln>
                <a:solidFill>
                  <a:srgbClr val="000000"/>
                </a:solidFill>
                <a:effectLst/>
                <a:uLnTx/>
                <a:uFillTx/>
                <a:latin typeface="Arial"/>
                <a:ea typeface="+mn-ea"/>
                <a:cs typeface="+mn-cs"/>
              </a:rPr>
              <a:t>tích</a:t>
            </a:r>
            <a:r>
              <a:rPr kumimoji="0" lang="en-US" sz="2000" b="0" i="0" u="none" strike="noStrike" kern="1200" cap="none" spc="0" normalizeH="0" baseline="0" noProof="0" dirty="0">
                <a:ln>
                  <a:noFill/>
                </a:ln>
                <a:solidFill>
                  <a:srgbClr val="000000"/>
                </a:solidFill>
                <a:effectLst/>
                <a:uLnTx/>
                <a:uFillTx/>
                <a:latin typeface="Arial"/>
                <a:ea typeface="+mn-ea"/>
                <a:cs typeface="+mn-cs"/>
              </a:rPr>
              <a:t> </a:t>
            </a:r>
            <a:r>
              <a:rPr kumimoji="0" lang="en-US" sz="2000" b="0" i="0" u="none" strike="noStrike" kern="1200" cap="none" spc="0" normalizeH="0" baseline="0" noProof="0" dirty="0" err="1">
                <a:ln>
                  <a:noFill/>
                </a:ln>
                <a:solidFill>
                  <a:srgbClr val="000000"/>
                </a:solidFill>
                <a:effectLst/>
                <a:uLnTx/>
                <a:uFillTx/>
                <a:latin typeface="Arial"/>
                <a:ea typeface="+mn-ea"/>
                <a:cs typeface="+mn-cs"/>
              </a:rPr>
              <a:t>gộp</a:t>
            </a:r>
            <a:r>
              <a:rPr kumimoji="0" lang="en-US" sz="2000" b="0" i="0" u="none" strike="noStrike" kern="1200" cap="none" spc="0" normalizeH="0" baseline="0" noProof="0" dirty="0">
                <a:ln>
                  <a:noFill/>
                </a:ln>
                <a:solidFill>
                  <a:srgbClr val="000000"/>
                </a:solidFill>
                <a:effectLst/>
                <a:uLnTx/>
                <a:uFillTx/>
                <a:latin typeface="Arial"/>
                <a:ea typeface="+mn-ea"/>
                <a:cs typeface="+mn-cs"/>
              </a:rPr>
              <a:t> 22 </a:t>
            </a:r>
            <a:r>
              <a:rPr kumimoji="0" lang="en-US" sz="2000" b="0" i="0" u="none" strike="noStrike" kern="1200" cap="none" spc="0" normalizeH="0" baseline="0" noProof="0" dirty="0" err="1">
                <a:ln>
                  <a:noFill/>
                </a:ln>
                <a:solidFill>
                  <a:srgbClr val="000000"/>
                </a:solidFill>
                <a:effectLst/>
                <a:uLnTx/>
                <a:uFillTx/>
                <a:latin typeface="Arial"/>
                <a:ea typeface="+mn-ea"/>
                <a:cs typeface="+mn-cs"/>
              </a:rPr>
              <a:t>nghiên</a:t>
            </a:r>
            <a:r>
              <a:rPr kumimoji="0" lang="en-US" sz="2000" b="0" i="0" u="none" strike="noStrike" kern="1200" cap="none" spc="0" normalizeH="0" baseline="0" noProof="0" dirty="0">
                <a:ln>
                  <a:noFill/>
                </a:ln>
                <a:solidFill>
                  <a:srgbClr val="000000"/>
                </a:solidFill>
                <a:effectLst/>
                <a:uLnTx/>
                <a:uFillTx/>
                <a:latin typeface="Arial"/>
                <a:ea typeface="+mn-ea"/>
                <a:cs typeface="+mn-cs"/>
              </a:rPr>
              <a:t> </a:t>
            </a:r>
            <a:r>
              <a:rPr kumimoji="0" lang="en-US" sz="2000" b="0" i="0" u="none" strike="noStrike" kern="1200" cap="none" spc="0" normalizeH="0" baseline="0" noProof="0" dirty="0" err="1">
                <a:ln>
                  <a:noFill/>
                </a:ln>
                <a:solidFill>
                  <a:srgbClr val="000000"/>
                </a:solidFill>
                <a:effectLst/>
                <a:uLnTx/>
                <a:uFillTx/>
                <a:latin typeface="Arial"/>
                <a:ea typeface="+mn-ea"/>
                <a:cs typeface="+mn-cs"/>
              </a:rPr>
              <a:t>cứu</a:t>
            </a:r>
            <a:r>
              <a:rPr kumimoji="0" lang="en-US" sz="2000" b="0" i="0" u="none" strike="noStrike" kern="1200" cap="none" spc="0" normalizeH="0" baseline="0" noProof="0" dirty="0">
                <a:ln>
                  <a:noFill/>
                </a:ln>
                <a:solidFill>
                  <a:srgbClr val="000000"/>
                </a:solidFill>
                <a:effectLst/>
                <a:uLnTx/>
                <a:uFillTx/>
                <a:latin typeface="Arial"/>
                <a:ea typeface="+mn-ea"/>
                <a:cs typeface="+mn-cs"/>
              </a:rPr>
              <a:t> RCT </a:t>
            </a:r>
            <a:r>
              <a:rPr kumimoji="0" lang="en-US" sz="2000" b="0" i="0" u="none" strike="noStrike" kern="1200" cap="none" spc="0" normalizeH="0" baseline="0" noProof="0" dirty="0" err="1">
                <a:ln>
                  <a:noFill/>
                </a:ln>
                <a:solidFill>
                  <a:srgbClr val="000000"/>
                </a:solidFill>
                <a:effectLst/>
                <a:uLnTx/>
                <a:uFillTx/>
                <a:latin typeface="Arial"/>
                <a:ea typeface="+mn-ea"/>
                <a:cs typeface="+mn-cs"/>
              </a:rPr>
              <a:t>gồm</a:t>
            </a:r>
            <a:r>
              <a:rPr kumimoji="0" lang="en-US" sz="2000" b="0" i="0" u="none" strike="noStrike" kern="1200" cap="none" spc="0" normalizeH="0" baseline="0" noProof="0" dirty="0">
                <a:ln>
                  <a:noFill/>
                </a:ln>
                <a:solidFill>
                  <a:srgbClr val="000000"/>
                </a:solidFill>
                <a:effectLst/>
                <a:uLnTx/>
                <a:uFillTx/>
                <a:latin typeface="Arial"/>
                <a:ea typeface="+mn-ea"/>
                <a:cs typeface="+mn-cs"/>
              </a:rPr>
              <a:t> 23.309 BN COPD</a:t>
            </a: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lang="en-US" sz="2000" b="1" dirty="0" err="1">
                <a:solidFill>
                  <a:srgbClr val="0000FF"/>
                </a:solidFill>
                <a:latin typeface="Arial"/>
                <a:cs typeface="Arial" panose="020B0604020202020204" pitchFamily="34" charset="0"/>
              </a:rPr>
              <a:t>Kết</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quả</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đồng</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nhất</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về</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khả</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năng</a:t>
            </a:r>
            <a:r>
              <a:rPr lang="en-US" sz="2000" b="1" dirty="0">
                <a:solidFill>
                  <a:srgbClr val="0000FF"/>
                </a:solidFill>
                <a:latin typeface="Arial"/>
                <a:cs typeface="Arial" panose="020B0604020202020204" pitchFamily="34" charset="0"/>
              </a:rPr>
              <a:t> Tiotropium </a:t>
            </a:r>
            <a:r>
              <a:rPr lang="en-US" sz="2000" b="1" dirty="0" err="1">
                <a:solidFill>
                  <a:srgbClr val="0000FF"/>
                </a:solidFill>
                <a:latin typeface="Arial"/>
                <a:cs typeface="Arial" panose="020B0604020202020204" pitchFamily="34" charset="0"/>
              </a:rPr>
              <a:t>cải</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thiện</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chất</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lượng</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cuộc</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sống</a:t>
            </a:r>
            <a:r>
              <a:rPr lang="en-US" sz="2000" b="1" dirty="0">
                <a:solidFill>
                  <a:srgbClr val="0000FF"/>
                </a:solidFill>
                <a:latin typeface="Arial"/>
                <a:cs typeface="Arial" panose="020B0604020202020204" pitchFamily="34" charset="0"/>
              </a:rPr>
              <a:t> </a:t>
            </a:r>
            <a:r>
              <a:rPr lang="en-US" sz="2000" b="1" dirty="0" err="1">
                <a:solidFill>
                  <a:srgbClr val="0000FF"/>
                </a:solidFill>
                <a:latin typeface="Arial"/>
                <a:cs typeface="Arial" panose="020B0604020202020204" pitchFamily="34" charset="0"/>
              </a:rPr>
              <a:t>cho</a:t>
            </a:r>
            <a:r>
              <a:rPr lang="en-US" sz="2000" b="1" dirty="0">
                <a:solidFill>
                  <a:srgbClr val="0000FF"/>
                </a:solidFill>
                <a:latin typeface="Arial"/>
                <a:cs typeface="Arial" panose="020B0604020202020204" pitchFamily="34" charset="0"/>
              </a:rPr>
              <a:t> BN COPD</a:t>
            </a:r>
          </a:p>
        </p:txBody>
      </p:sp>
      <p:sp>
        <p:nvSpPr>
          <p:cNvPr id="4" name="TextBox 3">
            <a:extLst>
              <a:ext uri="{FF2B5EF4-FFF2-40B4-BE49-F238E27FC236}">
                <a16:creationId xmlns:a16="http://schemas.microsoft.com/office/drawing/2014/main" id="{A0CBB4F7-AFCB-4543-9B54-3CF36402AEBF}"/>
              </a:ext>
            </a:extLst>
          </p:cNvPr>
          <p:cNvSpPr txBox="1"/>
          <p:nvPr/>
        </p:nvSpPr>
        <p:spPr>
          <a:xfrm>
            <a:off x="7191375" y="6627168"/>
            <a:ext cx="433959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prstClr val="white">
                    <a:lumMod val="65000"/>
                  </a:prstClr>
                </a:solidFill>
                <a:effectLst/>
                <a:uLnTx/>
                <a:uFillTx/>
                <a:latin typeface="Calibri" panose="020F0502020204030204"/>
                <a:ea typeface="+mn-ea"/>
                <a:cs typeface="+mn-cs"/>
              </a:rPr>
              <a:t>Karner</a:t>
            </a:r>
            <a:r>
              <a:rPr kumimoji="0" lang="en-US" sz="9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 C., et al. Cochrane Database of Systematic Reviews. 2014; 7(7)</a:t>
            </a:r>
          </a:p>
        </p:txBody>
      </p:sp>
      <p:sp>
        <p:nvSpPr>
          <p:cNvPr id="7" name="TextBox 6">
            <a:extLst>
              <a:ext uri="{FF2B5EF4-FFF2-40B4-BE49-F238E27FC236}">
                <a16:creationId xmlns:a16="http://schemas.microsoft.com/office/drawing/2014/main" id="{E1E3B5CB-178C-4431-A658-C156D615297B}"/>
              </a:ext>
            </a:extLst>
          </p:cNvPr>
          <p:cNvSpPr txBox="1"/>
          <p:nvPr/>
        </p:nvSpPr>
        <p:spPr>
          <a:xfrm>
            <a:off x="973530" y="467261"/>
            <a:ext cx="1060689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Arial"/>
                <a:ea typeface="+mn-ea"/>
                <a:cs typeface="Arial"/>
              </a:rPr>
              <a:t>Tiotropium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tăng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chất</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lượng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cuộc</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sống</a:t>
            </a:r>
            <a:r>
              <a:rPr kumimoji="0" lang="en-US" sz="3200" b="1" i="0" u="none" strike="noStrike" kern="1200" cap="none" spc="0" normalizeH="0" baseline="0" noProof="0" dirty="0">
                <a:ln>
                  <a:noFill/>
                </a:ln>
                <a:solidFill>
                  <a:srgbClr val="002060"/>
                </a:solidFill>
                <a:effectLst/>
                <a:uLnTx/>
                <a:uFillTx/>
                <a:latin typeface="Arial"/>
                <a:ea typeface="+mn-ea"/>
                <a:cs typeface="Arial"/>
              </a:rPr>
              <a:t> </a:t>
            </a:r>
            <a:r>
              <a:rPr kumimoji="0" lang="en-US" sz="3200" b="1" i="0" u="none" strike="noStrike" kern="1200" cap="none" spc="0" normalizeH="0" baseline="0" noProof="0" dirty="0" err="1">
                <a:ln>
                  <a:noFill/>
                </a:ln>
                <a:solidFill>
                  <a:srgbClr val="002060"/>
                </a:solidFill>
                <a:effectLst/>
                <a:uLnTx/>
                <a:uFillTx/>
                <a:latin typeface="Arial"/>
                <a:ea typeface="+mn-ea"/>
                <a:cs typeface="Arial"/>
              </a:rPr>
              <a:t>cho</a:t>
            </a:r>
            <a:r>
              <a:rPr kumimoji="0" lang="en-US" sz="3200" b="1" i="0" u="none" strike="noStrike" kern="1200" cap="none" spc="0" normalizeH="0" baseline="0" noProof="0" dirty="0">
                <a:ln>
                  <a:noFill/>
                </a:ln>
                <a:solidFill>
                  <a:srgbClr val="002060"/>
                </a:solidFill>
                <a:effectLst/>
                <a:uLnTx/>
                <a:uFillTx/>
                <a:latin typeface="Arial"/>
                <a:ea typeface="+mn-ea"/>
                <a:cs typeface="Arial"/>
              </a:rPr>
              <a:t> BN COPD</a:t>
            </a:r>
          </a:p>
        </p:txBody>
      </p:sp>
    </p:spTree>
    <p:extLst>
      <p:ext uri="{BB962C8B-B14F-4D97-AF65-F5344CB8AC3E}">
        <p14:creationId xmlns:p14="http://schemas.microsoft.com/office/powerpoint/2010/main" val="41096817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905B7D3-6A70-4C45-9F22-D05E05E01D33}"/>
              </a:ext>
            </a:extLst>
          </p:cNvPr>
          <p:cNvSpPr txBox="1"/>
          <p:nvPr/>
        </p:nvSpPr>
        <p:spPr>
          <a:xfrm>
            <a:off x="-66675" y="2202954"/>
            <a:ext cx="12325349" cy="83099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a:ln>
                  <a:noFill/>
                </a:ln>
                <a:solidFill>
                  <a:srgbClr val="002060"/>
                </a:solidFill>
                <a:effectLst/>
                <a:uLnTx/>
                <a:uFillTx/>
                <a:latin typeface="Arial"/>
                <a:ea typeface="+mn-ea"/>
                <a:cs typeface="+mn-cs"/>
              </a:rPr>
              <a:t>Dữ</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liệu</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giảm</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nguy</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cơ</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đợt</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cấp</a:t>
            </a:r>
            <a:r>
              <a:rPr kumimoji="0" lang="en-US" sz="4800" b="1" i="0" u="none" strike="noStrike" kern="1200" cap="none" spc="0" normalizeH="0" baseline="0" noProof="0" dirty="0">
                <a:ln>
                  <a:noFill/>
                </a:ln>
                <a:solidFill>
                  <a:srgbClr val="002060"/>
                </a:solidFill>
                <a:effectLst/>
                <a:uLnTx/>
                <a:uFillTx/>
                <a:latin typeface="Arial"/>
                <a:ea typeface="+mn-ea"/>
                <a:cs typeface="+mn-cs"/>
              </a:rPr>
              <a:t> COPD</a:t>
            </a:r>
          </a:p>
        </p:txBody>
      </p:sp>
    </p:spTree>
    <p:extLst>
      <p:ext uri="{BB962C8B-B14F-4D97-AF65-F5344CB8AC3E}">
        <p14:creationId xmlns:p14="http://schemas.microsoft.com/office/powerpoint/2010/main" val="271721247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876332" y="133540"/>
            <a:ext cx="8670644" cy="1008307"/>
          </a:xfrm>
        </p:spPr>
        <p:txBody>
          <a:bodyPr>
            <a:noAutofit/>
          </a:bodyPr>
          <a:lstStyle/>
          <a:p>
            <a:r>
              <a:rPr lang="en-US" sz="2800" b="1" dirty="0"/>
              <a:t>Tiotropium: </a:t>
            </a:r>
            <a:r>
              <a:rPr lang="en-US" sz="2800" b="1" dirty="0" err="1"/>
              <a:t>hiệu</a:t>
            </a:r>
            <a:r>
              <a:rPr lang="en-US" sz="2800" b="1" dirty="0"/>
              <a:t> </a:t>
            </a:r>
            <a:r>
              <a:rPr lang="en-US" sz="2800" b="1" dirty="0" err="1"/>
              <a:t>quả</a:t>
            </a:r>
            <a:r>
              <a:rPr lang="en-US" sz="2800" b="1" dirty="0"/>
              <a:t> </a:t>
            </a:r>
            <a:r>
              <a:rPr lang="en-US" sz="2800" b="1" dirty="0" err="1"/>
              <a:t>phòng</a:t>
            </a:r>
            <a:r>
              <a:rPr lang="en-US" sz="2800" b="1" dirty="0"/>
              <a:t> </a:t>
            </a:r>
            <a:r>
              <a:rPr lang="en-US" sz="2800" b="1" dirty="0" err="1"/>
              <a:t>ngừa</a:t>
            </a:r>
            <a:r>
              <a:rPr lang="en-US" sz="2800" b="1" dirty="0"/>
              <a:t> </a:t>
            </a:r>
            <a:r>
              <a:rPr lang="en-US" sz="2800" b="1" dirty="0" err="1"/>
              <a:t>đợt</a:t>
            </a:r>
            <a:r>
              <a:rPr lang="en-US" sz="2800" b="1" dirty="0"/>
              <a:t> </a:t>
            </a:r>
            <a:r>
              <a:rPr lang="en-US" sz="2800" b="1" dirty="0" err="1"/>
              <a:t>kịch</a:t>
            </a:r>
            <a:r>
              <a:rPr lang="en-US" sz="2800" b="1" dirty="0"/>
              <a:t> </a:t>
            </a:r>
            <a:r>
              <a:rPr lang="en-US" sz="2800" b="1" dirty="0" err="1"/>
              <a:t>phát</a:t>
            </a:r>
            <a:r>
              <a:rPr lang="en-US" sz="2800" b="1" dirty="0"/>
              <a:t> </a:t>
            </a:r>
            <a:r>
              <a:rPr lang="en-US" sz="2800" b="1" dirty="0" err="1"/>
              <a:t>thông</a:t>
            </a:r>
            <a:r>
              <a:rPr lang="en-US" sz="2800" b="1" dirty="0"/>
              <a:t> qua </a:t>
            </a:r>
            <a:r>
              <a:rPr lang="en-US" sz="2800" b="1" dirty="0" err="1"/>
              <a:t>các</a:t>
            </a:r>
            <a:r>
              <a:rPr lang="en-US" sz="2800" b="1" dirty="0"/>
              <a:t> </a:t>
            </a:r>
            <a:r>
              <a:rPr lang="en-US" sz="2800" b="1" dirty="0" err="1"/>
              <a:t>nghiên</a:t>
            </a:r>
            <a:r>
              <a:rPr lang="en-US" sz="2800" b="1" dirty="0"/>
              <a:t> </a:t>
            </a:r>
            <a:r>
              <a:rPr lang="en-US" sz="2800" b="1" dirty="0" err="1"/>
              <a:t>cứu</a:t>
            </a:r>
            <a:r>
              <a:rPr lang="en-US" sz="2800" b="1" dirty="0"/>
              <a:t> </a:t>
            </a:r>
            <a:r>
              <a:rPr lang="en-US" sz="2800" b="1" dirty="0" err="1"/>
              <a:t>lâm</a:t>
            </a:r>
            <a:r>
              <a:rPr lang="en-US" sz="2800" b="1" dirty="0"/>
              <a:t> </a:t>
            </a:r>
            <a:r>
              <a:rPr lang="en-US" sz="2800" b="1" dirty="0" err="1"/>
              <a:t>sàng</a:t>
            </a:r>
            <a:r>
              <a:rPr lang="en-US" sz="2800" b="1" dirty="0"/>
              <a:t> then </a:t>
            </a:r>
            <a:r>
              <a:rPr lang="en-US" sz="2800" b="1" dirty="0" err="1"/>
              <a:t>chốt</a:t>
            </a:r>
            <a:r>
              <a:rPr lang="en-US" sz="2800" b="1" baseline="30000" dirty="0"/>
              <a:t> 1-3*</a:t>
            </a:r>
          </a:p>
        </p:txBody>
      </p:sp>
      <p:grpSp>
        <p:nvGrpSpPr>
          <p:cNvPr id="13" name="Group 12"/>
          <p:cNvGrpSpPr/>
          <p:nvPr/>
        </p:nvGrpSpPr>
        <p:grpSpPr>
          <a:xfrm>
            <a:off x="1688074" y="1375055"/>
            <a:ext cx="8858902" cy="1715621"/>
            <a:chOff x="164074" y="1509524"/>
            <a:chExt cx="8858902" cy="1715621"/>
          </a:xfrm>
        </p:grpSpPr>
        <p:pic>
          <p:nvPicPr>
            <p:cNvPr id="1026" name="Picture 2" descr="POET-COPDÂ®: 1 year trial comparing once-daily SPIRIVAÂ® 18 Âµg via HandiHaler and twice daily salmeterol 50 Âµg in time to first exacerbation among 7376 moderate-to-severe COPD patients in 725 centre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4074" y="1509525"/>
              <a:ext cx="2895600" cy="125730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UPLIFTÂ®: 4 year trial comparing once-daily SPIRIVAÂ® 18 Âµg via HandiHaler and placebo in time to first exacerbation among 5993 moderate-to-severe COPD patients in 490 centr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8178" y="1509524"/>
              <a:ext cx="2895600" cy="124777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Bateman 372: 1 year trial comparing once-daily SPIRIVAÂ® RespimatÂ® and placebo in time to first exacerbation and trough FEV1 among 3991 patients in 336 centr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72281" y="1509524"/>
              <a:ext cx="2886075" cy="12477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164074" y="2763480"/>
              <a:ext cx="2895600" cy="461665"/>
            </a:xfrm>
            <a:prstGeom prst="rect">
              <a:avLst/>
            </a:prstGeom>
          </p:spPr>
          <p:txBody>
            <a:bodyPr wrap="square">
              <a:spAutoFit/>
            </a:bodyPr>
            <a:lstStyle/>
            <a:p>
              <a:pPr algn="ctr"/>
              <a:r>
                <a:rPr lang="en-US" sz="1200" dirty="0" err="1"/>
                <a:t>Tiotropium</a:t>
              </a:r>
              <a:r>
                <a:rPr lang="en-US" sz="1200" dirty="0"/>
                <a:t> so </a:t>
              </a:r>
              <a:r>
                <a:rPr lang="en-US" sz="1200" dirty="0" err="1"/>
                <a:t>với</a:t>
              </a:r>
              <a:r>
                <a:rPr lang="en-US" sz="1200" dirty="0"/>
                <a:t> </a:t>
              </a:r>
              <a:r>
                <a:rPr lang="en-US" sz="1200" dirty="0" err="1"/>
                <a:t>salmeterol</a:t>
              </a:r>
              <a:r>
                <a:rPr lang="en-US" sz="1200" dirty="0"/>
                <a:t> ở </a:t>
              </a:r>
              <a:r>
                <a:rPr lang="en-US" sz="1200" dirty="0" err="1"/>
                <a:t>bệnh</a:t>
              </a:r>
              <a:r>
                <a:rPr lang="en-US" sz="1200" dirty="0"/>
                <a:t> </a:t>
              </a:r>
              <a:r>
                <a:rPr lang="en-US" sz="1200" dirty="0" err="1"/>
                <a:t>nhân</a:t>
              </a:r>
              <a:r>
                <a:rPr lang="en-US" sz="1200" dirty="0"/>
                <a:t> GOLD 2-4 </a:t>
              </a:r>
              <a:r>
                <a:rPr lang="en-US" sz="1200" dirty="0" err="1"/>
                <a:t>trung</a:t>
              </a:r>
              <a:r>
                <a:rPr lang="en-US" sz="1200" dirty="0"/>
                <a:t> </a:t>
              </a:r>
              <a:r>
                <a:rPr lang="en-US" sz="1200" dirty="0" err="1"/>
                <a:t>bình</a:t>
              </a:r>
              <a:r>
                <a:rPr lang="en-US" sz="1200" dirty="0"/>
                <a:t> </a:t>
              </a:r>
              <a:r>
                <a:rPr lang="en-US" sz="1200" dirty="0" err="1"/>
                <a:t>đến</a:t>
              </a:r>
              <a:r>
                <a:rPr lang="en-US" sz="1200" dirty="0"/>
                <a:t> </a:t>
              </a:r>
              <a:r>
                <a:rPr lang="en-US" sz="1200" dirty="0" err="1"/>
                <a:t>nặng</a:t>
              </a:r>
              <a:endParaRPr lang="en-US" sz="1200" dirty="0"/>
            </a:p>
          </p:txBody>
        </p:sp>
        <p:sp>
          <p:nvSpPr>
            <p:cNvPr id="11" name="Rectangle 10"/>
            <p:cNvSpPr/>
            <p:nvPr/>
          </p:nvSpPr>
          <p:spPr>
            <a:xfrm>
              <a:off x="3118178" y="2763480"/>
              <a:ext cx="2895600" cy="461665"/>
            </a:xfrm>
            <a:prstGeom prst="rect">
              <a:avLst/>
            </a:prstGeom>
          </p:spPr>
          <p:txBody>
            <a:bodyPr wrap="square">
              <a:spAutoFit/>
            </a:bodyPr>
            <a:lstStyle/>
            <a:p>
              <a:pPr algn="ctr"/>
              <a:r>
                <a:rPr lang="en-US" sz="1200" dirty="0" err="1"/>
                <a:t>Tiotropium</a:t>
              </a:r>
              <a:r>
                <a:rPr lang="en-US" sz="1200" dirty="0"/>
                <a:t> so </a:t>
              </a:r>
              <a:r>
                <a:rPr lang="en-US" sz="1200" dirty="0" err="1"/>
                <a:t>với</a:t>
              </a:r>
              <a:r>
                <a:rPr lang="en-US" sz="1200" dirty="0"/>
                <a:t> </a:t>
              </a:r>
              <a:r>
                <a:rPr lang="en-US" sz="1200" dirty="0" err="1"/>
                <a:t>nhóm</a:t>
              </a:r>
              <a:r>
                <a:rPr lang="en-US" sz="1200" dirty="0"/>
                <a:t> </a:t>
              </a:r>
              <a:r>
                <a:rPr lang="en-US" sz="1200" dirty="0" err="1"/>
                <a:t>chứng</a:t>
              </a:r>
              <a:r>
                <a:rPr lang="en-US" sz="1200" dirty="0"/>
                <a:t> ở </a:t>
              </a:r>
              <a:r>
                <a:rPr lang="en-US" sz="1200" dirty="0" err="1"/>
                <a:t>bệnh</a:t>
              </a:r>
              <a:r>
                <a:rPr lang="en-US" sz="1200" dirty="0"/>
                <a:t> </a:t>
              </a:r>
              <a:r>
                <a:rPr lang="en-US" sz="1200" dirty="0" err="1"/>
                <a:t>nhân</a:t>
              </a:r>
              <a:r>
                <a:rPr lang="en-US" sz="1200" dirty="0"/>
                <a:t> GOLD 2-4 </a:t>
              </a:r>
              <a:r>
                <a:rPr lang="en-US" sz="1200" dirty="0" err="1"/>
                <a:t>trung</a:t>
              </a:r>
              <a:r>
                <a:rPr lang="en-US" sz="1200" dirty="0"/>
                <a:t> </a:t>
              </a:r>
              <a:r>
                <a:rPr lang="en-US" sz="1200" dirty="0" err="1"/>
                <a:t>bình</a:t>
              </a:r>
              <a:r>
                <a:rPr lang="en-US" sz="1200" dirty="0"/>
                <a:t> </a:t>
              </a:r>
              <a:r>
                <a:rPr lang="en-US" sz="1200" dirty="0" err="1"/>
                <a:t>đến</a:t>
              </a:r>
              <a:r>
                <a:rPr lang="en-US" sz="1200" dirty="0"/>
                <a:t> </a:t>
              </a:r>
              <a:r>
                <a:rPr lang="en-US" sz="1200" dirty="0" err="1"/>
                <a:t>nặng</a:t>
              </a:r>
              <a:endParaRPr lang="en-US" sz="1200" dirty="0"/>
            </a:p>
          </p:txBody>
        </p:sp>
        <p:sp>
          <p:nvSpPr>
            <p:cNvPr id="12" name="Rectangle 11"/>
            <p:cNvSpPr/>
            <p:nvPr/>
          </p:nvSpPr>
          <p:spPr>
            <a:xfrm>
              <a:off x="5951257" y="2763480"/>
              <a:ext cx="3071719" cy="461665"/>
            </a:xfrm>
            <a:prstGeom prst="rect">
              <a:avLst/>
            </a:prstGeom>
          </p:spPr>
          <p:txBody>
            <a:bodyPr wrap="square">
              <a:spAutoFit/>
            </a:bodyPr>
            <a:lstStyle/>
            <a:p>
              <a:pPr algn="ctr"/>
              <a:r>
                <a:rPr lang="en-US" sz="1200" dirty="0" err="1"/>
                <a:t>Tiotropium</a:t>
              </a:r>
              <a:r>
                <a:rPr lang="en-US" sz="1200" dirty="0"/>
                <a:t> RESPIMAT so </a:t>
              </a:r>
              <a:r>
                <a:rPr lang="en-US" sz="1200" dirty="0" err="1"/>
                <a:t>với</a:t>
              </a:r>
              <a:r>
                <a:rPr lang="en-US" sz="1200" dirty="0"/>
                <a:t> </a:t>
              </a:r>
              <a:r>
                <a:rPr lang="en-US" sz="1200" dirty="0" err="1"/>
                <a:t>nhóm</a:t>
              </a:r>
              <a:r>
                <a:rPr lang="en-US" sz="1200" dirty="0"/>
                <a:t> </a:t>
              </a:r>
              <a:r>
                <a:rPr lang="en-US" sz="1200" dirty="0" err="1"/>
                <a:t>chứng</a:t>
              </a:r>
              <a:r>
                <a:rPr lang="en-US" sz="1200" dirty="0"/>
                <a:t> ở BN GOLD 2-4 </a:t>
              </a:r>
              <a:r>
                <a:rPr lang="en-US" sz="1200" dirty="0" err="1"/>
                <a:t>trung</a:t>
              </a:r>
              <a:r>
                <a:rPr lang="en-US" sz="1200" dirty="0"/>
                <a:t> </a:t>
              </a:r>
              <a:r>
                <a:rPr lang="en-US" sz="1200" dirty="0" err="1"/>
                <a:t>bình</a:t>
              </a:r>
              <a:r>
                <a:rPr lang="en-US" sz="1200" dirty="0"/>
                <a:t> </a:t>
              </a:r>
              <a:r>
                <a:rPr lang="en-US" sz="1200" dirty="0" err="1"/>
                <a:t>đến</a:t>
              </a:r>
              <a:r>
                <a:rPr lang="en-US" sz="1200" dirty="0"/>
                <a:t> </a:t>
              </a:r>
              <a:r>
                <a:rPr lang="en-US" sz="1200" dirty="0" err="1"/>
                <a:t>nặng</a:t>
              </a:r>
              <a:endParaRPr lang="en-US" sz="1200" dirty="0"/>
            </a:p>
          </p:txBody>
        </p:sp>
      </p:grpSp>
      <p:sp>
        <p:nvSpPr>
          <p:cNvPr id="9" name="Rectangle 8"/>
          <p:cNvSpPr>
            <a:spLocks noChangeArrowheads="1"/>
          </p:cNvSpPr>
          <p:nvPr/>
        </p:nvSpPr>
        <p:spPr bwMode="auto">
          <a:xfrm>
            <a:off x="1721691" y="5503349"/>
            <a:ext cx="8979926" cy="553998"/>
          </a:xfrm>
          <a:prstGeom prst="rect">
            <a:avLst/>
          </a:prstGeom>
          <a:noFill/>
          <a:ln>
            <a:noFill/>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00"/>
            <a:r>
              <a:rPr lang="en-US" altLang="en-US" sz="1000" dirty="0">
                <a:solidFill>
                  <a:srgbClr val="636567"/>
                </a:solidFill>
                <a:ea typeface="ff-meta-web-pro"/>
              </a:rPr>
              <a:t>* </a:t>
            </a:r>
            <a:r>
              <a:rPr lang="en-US" altLang="en-US" sz="1000" dirty="0" err="1">
                <a:solidFill>
                  <a:srgbClr val="636567"/>
                </a:solidFill>
                <a:ea typeface="ff-meta-web-pro"/>
              </a:rPr>
              <a:t>Dữ</a:t>
            </a:r>
            <a:r>
              <a:rPr lang="en-US" altLang="en-US" sz="1000" dirty="0">
                <a:solidFill>
                  <a:srgbClr val="636567"/>
                </a:solidFill>
                <a:ea typeface="ff-meta-web-pro"/>
              </a:rPr>
              <a:t> </a:t>
            </a:r>
            <a:r>
              <a:rPr lang="en-US" altLang="en-US" sz="1000" dirty="0" err="1">
                <a:solidFill>
                  <a:srgbClr val="636567"/>
                </a:solidFill>
                <a:ea typeface="ff-meta-web-pro"/>
              </a:rPr>
              <a:t>liệu</a:t>
            </a:r>
            <a:r>
              <a:rPr lang="en-US" altLang="en-US" sz="1000" dirty="0">
                <a:solidFill>
                  <a:srgbClr val="636567"/>
                </a:solidFill>
                <a:ea typeface="ff-meta-web-pro"/>
              </a:rPr>
              <a:t> Tiotropium</a:t>
            </a:r>
            <a:r>
              <a:rPr lang="en-US" altLang="en-US" sz="1000" baseline="30000" dirty="0">
                <a:solidFill>
                  <a:srgbClr val="636567"/>
                </a:solidFill>
                <a:ea typeface="ff-meta-web-pro"/>
              </a:rPr>
              <a:t>®</a:t>
            </a:r>
            <a:r>
              <a:rPr lang="en-US" altLang="en-US" sz="1000" dirty="0">
                <a:solidFill>
                  <a:srgbClr val="636567"/>
                </a:solidFill>
                <a:ea typeface="ff-meta-web-pro"/>
              </a:rPr>
              <a:t> 18 µg </a:t>
            </a:r>
            <a:r>
              <a:rPr lang="en-US" altLang="en-US" sz="1000" dirty="0" err="1">
                <a:solidFill>
                  <a:srgbClr val="636567"/>
                </a:solidFill>
                <a:ea typeface="ff-meta-web-pro"/>
              </a:rPr>
              <a:t>HandiHaler</a:t>
            </a:r>
            <a:r>
              <a:rPr lang="en-US" altLang="en-US" sz="1000" baseline="30000" dirty="0">
                <a:solidFill>
                  <a:srgbClr val="636567"/>
                </a:solidFill>
                <a:ea typeface="ff-meta-web-pro"/>
              </a:rPr>
              <a:t>®</a:t>
            </a:r>
            <a:r>
              <a:rPr lang="en-US" altLang="en-US" sz="1000" dirty="0">
                <a:solidFill>
                  <a:srgbClr val="636567"/>
                </a:solidFill>
                <a:ea typeface="ff-meta-web-pro"/>
              </a:rPr>
              <a:t> 1 </a:t>
            </a:r>
            <a:r>
              <a:rPr lang="en-US" altLang="en-US" sz="1000" dirty="0" err="1">
                <a:solidFill>
                  <a:srgbClr val="636567"/>
                </a:solidFill>
                <a:ea typeface="ff-meta-web-pro"/>
              </a:rPr>
              <a:t>lần</a:t>
            </a:r>
            <a:r>
              <a:rPr lang="en-US" altLang="en-US" sz="1000" dirty="0">
                <a:solidFill>
                  <a:srgbClr val="636567"/>
                </a:solidFill>
                <a:ea typeface="ff-meta-web-pro"/>
              </a:rPr>
              <a:t>/</a:t>
            </a:r>
            <a:r>
              <a:rPr lang="en-US" altLang="en-US" sz="1000" dirty="0" err="1">
                <a:solidFill>
                  <a:srgbClr val="636567"/>
                </a:solidFill>
                <a:ea typeface="ff-meta-web-pro"/>
              </a:rPr>
              <a:t>ngày</a:t>
            </a:r>
            <a:r>
              <a:rPr lang="en-US" altLang="en-US" sz="1000" dirty="0">
                <a:solidFill>
                  <a:srgbClr val="636567"/>
                </a:solidFill>
                <a:ea typeface="ff-meta-web-pro"/>
              </a:rPr>
              <a:t> </a:t>
            </a:r>
            <a:r>
              <a:rPr lang="en-US" altLang="en-US" sz="1000" dirty="0" err="1">
                <a:solidFill>
                  <a:srgbClr val="636567"/>
                </a:solidFill>
                <a:ea typeface="ff-meta-web-pro"/>
              </a:rPr>
              <a:t>hoặc</a:t>
            </a:r>
            <a:r>
              <a:rPr lang="en-US" altLang="en-US" sz="1000" dirty="0">
                <a:solidFill>
                  <a:srgbClr val="636567"/>
                </a:solidFill>
                <a:ea typeface="ff-meta-web-pro"/>
              </a:rPr>
              <a:t> Tiotropium</a:t>
            </a:r>
            <a:r>
              <a:rPr lang="en-US" altLang="en-US" sz="1000" baseline="30000" dirty="0">
                <a:solidFill>
                  <a:srgbClr val="636567"/>
                </a:solidFill>
                <a:ea typeface="ff-meta-web-pro"/>
              </a:rPr>
              <a:t>®</a:t>
            </a:r>
            <a:r>
              <a:rPr lang="en-US" altLang="en-US" sz="1000" dirty="0">
                <a:solidFill>
                  <a:srgbClr val="636567"/>
                </a:solidFill>
                <a:ea typeface="ff-meta-web-pro"/>
              </a:rPr>
              <a:t> Respimat</a:t>
            </a:r>
            <a:r>
              <a:rPr lang="en-US" altLang="en-US" sz="1000" baseline="30000" dirty="0">
                <a:solidFill>
                  <a:srgbClr val="636567"/>
                </a:solidFill>
                <a:ea typeface="ff-meta-web-pro"/>
              </a:rPr>
              <a:t>®</a:t>
            </a:r>
            <a:r>
              <a:rPr lang="en-US" altLang="en-US" sz="1000" dirty="0">
                <a:solidFill>
                  <a:srgbClr val="636567"/>
                </a:solidFill>
                <a:ea typeface="ff-meta-web-pro"/>
              </a:rPr>
              <a:t> 2.5 µg (2 </a:t>
            </a:r>
            <a:r>
              <a:rPr lang="en-US" altLang="en-US" sz="1000" dirty="0" err="1">
                <a:solidFill>
                  <a:srgbClr val="636567"/>
                </a:solidFill>
                <a:ea typeface="ff-meta-web-pro"/>
              </a:rPr>
              <a:t>nhát</a:t>
            </a:r>
            <a:r>
              <a:rPr lang="en-US" altLang="en-US" sz="1000" dirty="0">
                <a:solidFill>
                  <a:srgbClr val="636567"/>
                </a:solidFill>
                <a:ea typeface="ff-meta-web-pro"/>
              </a:rPr>
              <a:t>, 1 </a:t>
            </a:r>
            <a:r>
              <a:rPr lang="en-US" altLang="en-US" sz="1000" dirty="0" err="1">
                <a:solidFill>
                  <a:srgbClr val="636567"/>
                </a:solidFill>
                <a:ea typeface="ff-meta-web-pro"/>
              </a:rPr>
              <a:t>lần</a:t>
            </a:r>
            <a:r>
              <a:rPr lang="en-US" altLang="en-US" sz="1000" dirty="0">
                <a:solidFill>
                  <a:srgbClr val="636567"/>
                </a:solidFill>
                <a:ea typeface="ff-meta-web-pro"/>
              </a:rPr>
              <a:t>/</a:t>
            </a:r>
            <a:r>
              <a:rPr lang="en-US" altLang="en-US" sz="1000" dirty="0" err="1">
                <a:solidFill>
                  <a:srgbClr val="636567"/>
                </a:solidFill>
                <a:ea typeface="ff-meta-web-pro"/>
              </a:rPr>
              <a:t>ngày</a:t>
            </a:r>
            <a:r>
              <a:rPr lang="en-US" altLang="en-US" sz="1000" dirty="0">
                <a:solidFill>
                  <a:srgbClr val="636567"/>
                </a:solidFill>
                <a:ea typeface="ff-meta-web-pro"/>
              </a:rPr>
              <a:t>).</a:t>
            </a:r>
          </a:p>
          <a:p>
            <a:pPr defTabSz="914400"/>
            <a:r>
              <a:rPr lang="en-US" altLang="en-US" sz="1000" baseline="30000" dirty="0">
                <a:solidFill>
                  <a:srgbClr val="636567"/>
                </a:solidFill>
                <a:ea typeface="ff-meta-web-pro"/>
              </a:rPr>
              <a:t>† </a:t>
            </a:r>
            <a:r>
              <a:rPr lang="en-US" altLang="en-US" sz="1000" dirty="0">
                <a:solidFill>
                  <a:srgbClr val="636567"/>
                </a:solidFill>
                <a:ea typeface="ff-meta-web-pro"/>
              </a:rPr>
              <a:t> </a:t>
            </a:r>
            <a:r>
              <a:rPr lang="en-US" altLang="en-US" sz="1000" dirty="0" err="1">
                <a:solidFill>
                  <a:srgbClr val="636567"/>
                </a:solidFill>
                <a:ea typeface="ff-meta-web-pro"/>
              </a:rPr>
              <a:t>Nghiên</a:t>
            </a:r>
            <a:r>
              <a:rPr lang="en-US" altLang="en-US" sz="1000" dirty="0">
                <a:solidFill>
                  <a:srgbClr val="636567"/>
                </a:solidFill>
                <a:ea typeface="ff-meta-web-pro"/>
              </a:rPr>
              <a:t> </a:t>
            </a:r>
            <a:r>
              <a:rPr lang="en-US" altLang="en-US" sz="1000" dirty="0" err="1">
                <a:solidFill>
                  <a:srgbClr val="636567"/>
                </a:solidFill>
                <a:ea typeface="ff-meta-web-pro"/>
              </a:rPr>
              <a:t>cứu</a:t>
            </a:r>
            <a:r>
              <a:rPr lang="en-US" altLang="en-US" sz="1000" dirty="0">
                <a:solidFill>
                  <a:srgbClr val="636567"/>
                </a:solidFill>
                <a:ea typeface="ff-meta-web-pro"/>
              </a:rPr>
              <a:t> </a:t>
            </a:r>
            <a:r>
              <a:rPr lang="en-US" altLang="en-US" sz="1000" dirty="0" err="1">
                <a:solidFill>
                  <a:srgbClr val="636567"/>
                </a:solidFill>
                <a:ea typeface="ff-meta-web-pro"/>
              </a:rPr>
              <a:t>của</a:t>
            </a:r>
            <a:r>
              <a:rPr lang="en-US" altLang="en-US" sz="1000" dirty="0">
                <a:solidFill>
                  <a:srgbClr val="636567"/>
                </a:solidFill>
                <a:ea typeface="ff-meta-web-pro"/>
              </a:rPr>
              <a:t> Tiotropium</a:t>
            </a:r>
            <a:r>
              <a:rPr lang="en-US" altLang="en-US" sz="1000" baseline="30000" dirty="0">
                <a:solidFill>
                  <a:srgbClr val="636567"/>
                </a:solidFill>
                <a:ea typeface="ff-meta-web-pro"/>
              </a:rPr>
              <a:t>®</a:t>
            </a:r>
            <a:r>
              <a:rPr lang="en-US" altLang="en-US" sz="1000" dirty="0">
                <a:solidFill>
                  <a:srgbClr val="636567"/>
                </a:solidFill>
                <a:ea typeface="ff-meta-web-pro"/>
              </a:rPr>
              <a:t> </a:t>
            </a:r>
            <a:r>
              <a:rPr lang="en-US" altLang="en-US" sz="1000" dirty="0" err="1">
                <a:solidFill>
                  <a:srgbClr val="636567"/>
                </a:solidFill>
                <a:ea typeface="ff-meta-web-pro"/>
              </a:rPr>
              <a:t>trên</a:t>
            </a:r>
            <a:r>
              <a:rPr lang="en-US" altLang="en-US" sz="1000" dirty="0">
                <a:solidFill>
                  <a:srgbClr val="636567"/>
                </a:solidFill>
                <a:ea typeface="ff-meta-web-pro"/>
              </a:rPr>
              <a:t> BN </a:t>
            </a:r>
            <a:r>
              <a:rPr lang="en-US" altLang="en-US" sz="1000" dirty="0" err="1">
                <a:solidFill>
                  <a:srgbClr val="636567"/>
                </a:solidFill>
                <a:ea typeface="ff-meta-web-pro"/>
              </a:rPr>
              <a:t>chưa</a:t>
            </a:r>
            <a:r>
              <a:rPr lang="en-US" altLang="en-US" sz="1000" dirty="0">
                <a:solidFill>
                  <a:srgbClr val="636567"/>
                </a:solidFill>
                <a:ea typeface="ff-meta-web-pro"/>
              </a:rPr>
              <a:t> </a:t>
            </a:r>
            <a:r>
              <a:rPr lang="en-US" altLang="en-US" sz="1000" dirty="0" err="1">
                <a:solidFill>
                  <a:srgbClr val="636567"/>
                </a:solidFill>
                <a:ea typeface="ff-meta-web-pro"/>
              </a:rPr>
              <a:t>từng</a:t>
            </a:r>
            <a:r>
              <a:rPr lang="en-US" altLang="en-US" sz="1000" dirty="0">
                <a:solidFill>
                  <a:srgbClr val="636567"/>
                </a:solidFill>
                <a:ea typeface="ff-meta-web-pro"/>
              </a:rPr>
              <a:t> </a:t>
            </a:r>
            <a:r>
              <a:rPr lang="en-US" altLang="en-US" sz="1000" dirty="0" err="1">
                <a:solidFill>
                  <a:srgbClr val="636567"/>
                </a:solidFill>
                <a:ea typeface="ff-meta-web-pro"/>
              </a:rPr>
              <a:t>điều</a:t>
            </a:r>
            <a:r>
              <a:rPr lang="en-US" altLang="en-US" sz="1000" dirty="0">
                <a:solidFill>
                  <a:srgbClr val="636567"/>
                </a:solidFill>
                <a:ea typeface="ff-meta-web-pro"/>
              </a:rPr>
              <a:t> </a:t>
            </a:r>
            <a:r>
              <a:rPr lang="en-US" altLang="en-US" sz="1000" dirty="0" err="1">
                <a:solidFill>
                  <a:srgbClr val="636567"/>
                </a:solidFill>
                <a:ea typeface="ff-meta-web-pro"/>
              </a:rPr>
              <a:t>trị</a:t>
            </a:r>
            <a:r>
              <a:rPr lang="en-US" altLang="en-US" sz="1000" dirty="0">
                <a:solidFill>
                  <a:srgbClr val="636567"/>
                </a:solidFill>
                <a:ea typeface="ff-meta-web-pro"/>
              </a:rPr>
              <a:t> </a:t>
            </a:r>
            <a:r>
              <a:rPr lang="en-US" altLang="en-US" sz="1000" dirty="0" err="1">
                <a:solidFill>
                  <a:srgbClr val="636567"/>
                </a:solidFill>
                <a:ea typeface="ff-meta-web-pro"/>
              </a:rPr>
              <a:t>duy</a:t>
            </a:r>
            <a:r>
              <a:rPr lang="en-US" altLang="en-US" sz="1000" dirty="0">
                <a:solidFill>
                  <a:srgbClr val="636567"/>
                </a:solidFill>
                <a:ea typeface="ff-meta-web-pro"/>
              </a:rPr>
              <a:t> </a:t>
            </a:r>
            <a:r>
              <a:rPr lang="en-US" altLang="en-US" sz="1000" dirty="0" err="1">
                <a:solidFill>
                  <a:srgbClr val="636567"/>
                </a:solidFill>
                <a:ea typeface="ff-meta-web-pro"/>
              </a:rPr>
              <a:t>trì</a:t>
            </a:r>
            <a:r>
              <a:rPr lang="en-US" altLang="en-US" sz="1000" dirty="0">
                <a:solidFill>
                  <a:srgbClr val="636567"/>
                </a:solidFill>
                <a:ea typeface="ff-meta-web-pro"/>
              </a:rPr>
              <a:t>, GOLD II </a:t>
            </a:r>
            <a:r>
              <a:rPr lang="en-US" altLang="en-US" sz="1000" dirty="0" err="1">
                <a:solidFill>
                  <a:srgbClr val="636567"/>
                </a:solidFill>
                <a:ea typeface="ff-meta-web-pro"/>
              </a:rPr>
              <a:t>đến</a:t>
            </a:r>
            <a:r>
              <a:rPr lang="en-US" altLang="en-US" sz="1000" dirty="0">
                <a:solidFill>
                  <a:srgbClr val="636567"/>
                </a:solidFill>
                <a:ea typeface="ff-meta-web-pro"/>
              </a:rPr>
              <a:t> IV, </a:t>
            </a:r>
            <a:r>
              <a:rPr lang="en-US" altLang="en-US" sz="1000" dirty="0" err="1">
                <a:solidFill>
                  <a:srgbClr val="636567"/>
                </a:solidFill>
                <a:ea typeface="ff-meta-web-pro"/>
              </a:rPr>
              <a:t>kèm</a:t>
            </a:r>
            <a:r>
              <a:rPr lang="en-US" altLang="en-US" sz="1000" dirty="0">
                <a:solidFill>
                  <a:srgbClr val="636567"/>
                </a:solidFill>
                <a:ea typeface="ff-meta-web-pro"/>
              </a:rPr>
              <a:t> </a:t>
            </a:r>
            <a:r>
              <a:rPr lang="en-US" altLang="en-US" sz="1000" dirty="0" err="1">
                <a:solidFill>
                  <a:srgbClr val="636567"/>
                </a:solidFill>
                <a:ea typeface="ff-meta-web-pro"/>
              </a:rPr>
              <a:t>hoặc</a:t>
            </a:r>
            <a:r>
              <a:rPr lang="en-US" altLang="en-US" sz="1000" dirty="0">
                <a:solidFill>
                  <a:srgbClr val="636567"/>
                </a:solidFill>
                <a:ea typeface="ff-meta-web-pro"/>
              </a:rPr>
              <a:t> </a:t>
            </a:r>
            <a:r>
              <a:rPr lang="en-US" altLang="en-US" sz="1000" dirty="0" err="1">
                <a:solidFill>
                  <a:srgbClr val="636567"/>
                </a:solidFill>
                <a:ea typeface="ff-meta-web-pro"/>
              </a:rPr>
              <a:t>không</a:t>
            </a:r>
            <a:r>
              <a:rPr lang="en-US" altLang="en-US" sz="1000" dirty="0">
                <a:solidFill>
                  <a:srgbClr val="636567"/>
                </a:solidFill>
                <a:ea typeface="ff-meta-web-pro"/>
              </a:rPr>
              <a:t> </a:t>
            </a:r>
            <a:r>
              <a:rPr lang="en-US" altLang="en-US" sz="1000" dirty="0" err="1">
                <a:solidFill>
                  <a:srgbClr val="636567"/>
                </a:solidFill>
                <a:ea typeface="ff-meta-web-pro"/>
              </a:rPr>
              <a:t>kèm</a:t>
            </a:r>
            <a:r>
              <a:rPr lang="en-US" altLang="en-US" sz="1000" dirty="0">
                <a:solidFill>
                  <a:srgbClr val="636567"/>
                </a:solidFill>
                <a:ea typeface="ff-meta-web-pro"/>
              </a:rPr>
              <a:t> </a:t>
            </a:r>
            <a:r>
              <a:rPr lang="en-US" altLang="en-US" sz="1000" dirty="0" err="1">
                <a:solidFill>
                  <a:srgbClr val="636567"/>
                </a:solidFill>
                <a:ea typeface="ff-meta-web-pro"/>
              </a:rPr>
              <a:t>các</a:t>
            </a:r>
            <a:r>
              <a:rPr lang="en-US" altLang="en-US" sz="1000" dirty="0">
                <a:solidFill>
                  <a:srgbClr val="636567"/>
                </a:solidFill>
                <a:ea typeface="ff-meta-web-pro"/>
              </a:rPr>
              <a:t> </a:t>
            </a:r>
            <a:r>
              <a:rPr lang="en-US" altLang="en-US" sz="1000" dirty="0" err="1">
                <a:solidFill>
                  <a:srgbClr val="636567"/>
                </a:solidFill>
                <a:ea typeface="ff-meta-web-pro"/>
              </a:rPr>
              <a:t>phác</a:t>
            </a:r>
            <a:r>
              <a:rPr lang="en-US" altLang="en-US" sz="1000" dirty="0">
                <a:solidFill>
                  <a:srgbClr val="636567"/>
                </a:solidFill>
                <a:ea typeface="ff-meta-web-pro"/>
              </a:rPr>
              <a:t> </a:t>
            </a:r>
            <a:r>
              <a:rPr lang="en-US" altLang="en-US" sz="1000" dirty="0" err="1">
                <a:solidFill>
                  <a:srgbClr val="636567"/>
                </a:solidFill>
                <a:ea typeface="ff-meta-web-pro"/>
              </a:rPr>
              <a:t>đồ</a:t>
            </a:r>
            <a:r>
              <a:rPr lang="en-US" altLang="en-US" sz="1000" dirty="0">
                <a:solidFill>
                  <a:srgbClr val="636567"/>
                </a:solidFill>
                <a:ea typeface="ff-meta-web-pro"/>
              </a:rPr>
              <a:t> </a:t>
            </a:r>
            <a:r>
              <a:rPr lang="en-US" altLang="en-US" sz="1000" dirty="0" err="1">
                <a:solidFill>
                  <a:srgbClr val="636567"/>
                </a:solidFill>
                <a:ea typeface="ff-meta-web-pro"/>
              </a:rPr>
              <a:t>điều</a:t>
            </a:r>
            <a:r>
              <a:rPr lang="en-US" altLang="en-US" sz="1000" dirty="0">
                <a:solidFill>
                  <a:srgbClr val="636567"/>
                </a:solidFill>
                <a:ea typeface="ff-meta-web-pro"/>
              </a:rPr>
              <a:t> </a:t>
            </a:r>
            <a:r>
              <a:rPr lang="en-US" altLang="en-US" sz="1000" dirty="0" err="1">
                <a:solidFill>
                  <a:srgbClr val="636567"/>
                </a:solidFill>
                <a:ea typeface="ff-meta-web-pro"/>
              </a:rPr>
              <a:t>trị</a:t>
            </a:r>
            <a:r>
              <a:rPr lang="en-US" altLang="en-US" sz="1000" dirty="0">
                <a:solidFill>
                  <a:srgbClr val="636567"/>
                </a:solidFill>
                <a:ea typeface="ff-meta-web-pro"/>
              </a:rPr>
              <a:t> </a:t>
            </a:r>
            <a:r>
              <a:rPr lang="en-US" altLang="en-US" sz="1000" dirty="0" err="1">
                <a:solidFill>
                  <a:srgbClr val="636567"/>
                </a:solidFill>
                <a:ea typeface="ff-meta-web-pro"/>
              </a:rPr>
              <a:t>hô</a:t>
            </a:r>
            <a:r>
              <a:rPr lang="en-US" altLang="en-US" sz="1000" dirty="0">
                <a:solidFill>
                  <a:srgbClr val="636567"/>
                </a:solidFill>
                <a:ea typeface="ff-meta-web-pro"/>
              </a:rPr>
              <a:t> </a:t>
            </a:r>
            <a:r>
              <a:rPr lang="en-US" altLang="en-US" sz="1000" dirty="0" err="1">
                <a:solidFill>
                  <a:srgbClr val="636567"/>
                </a:solidFill>
                <a:ea typeface="ff-meta-web-pro"/>
              </a:rPr>
              <a:t>hấp</a:t>
            </a:r>
            <a:r>
              <a:rPr lang="en-US" altLang="en-US" sz="1000" dirty="0">
                <a:solidFill>
                  <a:srgbClr val="636567"/>
                </a:solidFill>
                <a:ea typeface="ff-meta-web-pro"/>
              </a:rPr>
              <a:t> </a:t>
            </a:r>
            <a:r>
              <a:rPr lang="en-US" altLang="en-US" sz="1000" dirty="0" err="1">
                <a:solidFill>
                  <a:srgbClr val="636567"/>
                </a:solidFill>
                <a:ea typeface="ff-meta-web-pro"/>
              </a:rPr>
              <a:t>khác</a:t>
            </a:r>
            <a:r>
              <a:rPr lang="en-US" altLang="en-US" sz="1000" dirty="0">
                <a:solidFill>
                  <a:srgbClr val="636567"/>
                </a:solidFill>
                <a:ea typeface="ff-meta-web-pro"/>
              </a:rPr>
              <a:t> (</a:t>
            </a:r>
            <a:r>
              <a:rPr lang="en-US" altLang="en-US" sz="1000" dirty="0" err="1">
                <a:solidFill>
                  <a:srgbClr val="636567"/>
                </a:solidFill>
                <a:ea typeface="ff-meta-web-pro"/>
              </a:rPr>
              <a:t>gồm</a:t>
            </a:r>
            <a:r>
              <a:rPr lang="en-US" altLang="en-US" sz="1000" dirty="0">
                <a:solidFill>
                  <a:srgbClr val="636567"/>
                </a:solidFill>
                <a:ea typeface="ff-meta-web-pro"/>
              </a:rPr>
              <a:t> LABA </a:t>
            </a:r>
            <a:r>
              <a:rPr lang="en-US" altLang="en-US" sz="1000" dirty="0" err="1">
                <a:solidFill>
                  <a:srgbClr val="636567"/>
                </a:solidFill>
                <a:ea typeface="ff-meta-web-pro"/>
              </a:rPr>
              <a:t>và</a:t>
            </a:r>
            <a:r>
              <a:rPr lang="en-US" altLang="en-US" sz="1000" dirty="0">
                <a:solidFill>
                  <a:srgbClr val="636567"/>
                </a:solidFill>
                <a:ea typeface="ff-meta-web-pro"/>
              </a:rPr>
              <a:t> ICS) </a:t>
            </a:r>
            <a:r>
              <a:rPr lang="en-US" altLang="en-US" sz="1000" baseline="30000" dirty="0">
                <a:solidFill>
                  <a:srgbClr val="636567"/>
                </a:solidFill>
                <a:ea typeface="ff-meta-web-pro"/>
              </a:rPr>
              <a:t>‡ </a:t>
            </a:r>
            <a:r>
              <a:rPr lang="en-US" altLang="en-US" sz="1000" dirty="0">
                <a:solidFill>
                  <a:srgbClr val="636567"/>
                </a:solidFill>
                <a:ea typeface="ff-meta-web-pro"/>
              </a:rPr>
              <a:t>Tiotropium</a:t>
            </a:r>
            <a:r>
              <a:rPr lang="en-US" altLang="en-US" sz="1000" baseline="30000" dirty="0">
                <a:solidFill>
                  <a:srgbClr val="636567"/>
                </a:solidFill>
                <a:ea typeface="ff-meta-web-pro"/>
              </a:rPr>
              <a:t>®</a:t>
            </a:r>
            <a:r>
              <a:rPr lang="en-US" altLang="en-US" sz="1000" dirty="0">
                <a:solidFill>
                  <a:srgbClr val="636567"/>
                </a:solidFill>
                <a:ea typeface="ff-meta-web-pro"/>
              </a:rPr>
              <a:t> </a:t>
            </a:r>
            <a:r>
              <a:rPr lang="en-US" altLang="en-US" sz="1000" dirty="0" err="1">
                <a:solidFill>
                  <a:srgbClr val="636567"/>
                </a:solidFill>
                <a:ea typeface="ff-meta-web-pro"/>
              </a:rPr>
              <a:t>không</a:t>
            </a:r>
            <a:r>
              <a:rPr lang="en-US" altLang="en-US" sz="1000" dirty="0">
                <a:solidFill>
                  <a:srgbClr val="636567"/>
                </a:solidFill>
                <a:ea typeface="ff-meta-web-pro"/>
              </a:rPr>
              <a:t> </a:t>
            </a:r>
            <a:r>
              <a:rPr lang="en-US" altLang="en-US" sz="1000" dirty="0" err="1">
                <a:solidFill>
                  <a:srgbClr val="636567"/>
                </a:solidFill>
                <a:ea typeface="ff-meta-web-pro"/>
              </a:rPr>
              <a:t>thay</a:t>
            </a:r>
            <a:r>
              <a:rPr lang="en-US" altLang="en-US" sz="1000" dirty="0">
                <a:solidFill>
                  <a:srgbClr val="636567"/>
                </a:solidFill>
                <a:ea typeface="ff-meta-web-pro"/>
              </a:rPr>
              <a:t> </a:t>
            </a:r>
            <a:r>
              <a:rPr lang="en-US" altLang="en-US" sz="1000" dirty="0" err="1">
                <a:solidFill>
                  <a:srgbClr val="636567"/>
                </a:solidFill>
                <a:ea typeface="ff-meta-web-pro"/>
              </a:rPr>
              <a:t>đổi</a:t>
            </a:r>
            <a:r>
              <a:rPr lang="en-US" altLang="en-US" sz="1000" dirty="0">
                <a:solidFill>
                  <a:srgbClr val="636567"/>
                </a:solidFill>
                <a:ea typeface="ff-meta-web-pro"/>
              </a:rPr>
              <a:t> </a:t>
            </a:r>
            <a:r>
              <a:rPr lang="en-US" altLang="en-US" sz="1000" dirty="0" err="1">
                <a:solidFill>
                  <a:srgbClr val="636567"/>
                </a:solidFill>
                <a:ea typeface="ff-meta-web-pro"/>
              </a:rPr>
              <a:t>tốc</a:t>
            </a:r>
            <a:r>
              <a:rPr lang="en-US" altLang="en-US" sz="1000" dirty="0">
                <a:solidFill>
                  <a:srgbClr val="636567"/>
                </a:solidFill>
                <a:ea typeface="ff-meta-web-pro"/>
              </a:rPr>
              <a:t> </a:t>
            </a:r>
            <a:r>
              <a:rPr lang="en-US" altLang="en-US" sz="1000" dirty="0" err="1">
                <a:solidFill>
                  <a:srgbClr val="636567"/>
                </a:solidFill>
                <a:ea typeface="ff-meta-web-pro"/>
              </a:rPr>
              <a:t>độ</a:t>
            </a:r>
            <a:r>
              <a:rPr lang="en-US" altLang="en-US" sz="1000" dirty="0">
                <a:solidFill>
                  <a:srgbClr val="636567"/>
                </a:solidFill>
                <a:ea typeface="ff-meta-web-pro"/>
              </a:rPr>
              <a:t> </a:t>
            </a:r>
            <a:r>
              <a:rPr lang="en-US" altLang="en-US" sz="1000" dirty="0" err="1">
                <a:solidFill>
                  <a:srgbClr val="636567"/>
                </a:solidFill>
                <a:ea typeface="ff-meta-web-pro"/>
              </a:rPr>
              <a:t>suy</a:t>
            </a:r>
            <a:r>
              <a:rPr lang="en-US" altLang="en-US" sz="1000" dirty="0">
                <a:solidFill>
                  <a:srgbClr val="636567"/>
                </a:solidFill>
                <a:ea typeface="ff-meta-web-pro"/>
              </a:rPr>
              <a:t> </a:t>
            </a:r>
            <a:r>
              <a:rPr lang="en-US" altLang="en-US" sz="1000" dirty="0" err="1">
                <a:solidFill>
                  <a:srgbClr val="636567"/>
                </a:solidFill>
                <a:ea typeface="ff-meta-web-pro"/>
              </a:rPr>
              <a:t>giảm</a:t>
            </a:r>
            <a:r>
              <a:rPr lang="en-US" altLang="en-US" sz="1000" dirty="0">
                <a:solidFill>
                  <a:srgbClr val="636567"/>
                </a:solidFill>
                <a:ea typeface="ff-meta-web-pro"/>
              </a:rPr>
              <a:t> </a:t>
            </a:r>
            <a:r>
              <a:rPr lang="en-US" altLang="en-US" sz="1000" dirty="0" err="1">
                <a:solidFill>
                  <a:srgbClr val="636567"/>
                </a:solidFill>
                <a:ea typeface="ff-meta-web-pro"/>
              </a:rPr>
              <a:t>chức</a:t>
            </a:r>
            <a:r>
              <a:rPr lang="en-US" altLang="en-US" sz="1000" dirty="0">
                <a:solidFill>
                  <a:srgbClr val="636567"/>
                </a:solidFill>
                <a:ea typeface="ff-meta-web-pro"/>
              </a:rPr>
              <a:t> </a:t>
            </a:r>
            <a:r>
              <a:rPr lang="en-US" altLang="en-US" sz="1000" dirty="0" err="1">
                <a:solidFill>
                  <a:srgbClr val="636567"/>
                </a:solidFill>
                <a:ea typeface="ff-meta-web-pro"/>
              </a:rPr>
              <a:t>năng</a:t>
            </a:r>
            <a:r>
              <a:rPr lang="en-US" altLang="en-US" sz="1000" dirty="0">
                <a:solidFill>
                  <a:srgbClr val="636567"/>
                </a:solidFill>
                <a:ea typeface="ff-meta-web-pro"/>
              </a:rPr>
              <a:t> </a:t>
            </a:r>
            <a:r>
              <a:rPr lang="en-US" altLang="en-US" sz="1000" dirty="0" err="1">
                <a:solidFill>
                  <a:srgbClr val="636567"/>
                </a:solidFill>
                <a:ea typeface="ff-meta-web-pro"/>
              </a:rPr>
              <a:t>phổi</a:t>
            </a:r>
            <a:r>
              <a:rPr lang="en-US" altLang="en-US" sz="1000" dirty="0">
                <a:solidFill>
                  <a:srgbClr val="636567"/>
                </a:solidFill>
                <a:ea typeface="ff-meta-web-pro"/>
              </a:rPr>
              <a:t>, </a:t>
            </a:r>
            <a:r>
              <a:rPr lang="en-US" altLang="en-US" sz="1000" dirty="0" err="1">
                <a:solidFill>
                  <a:srgbClr val="636567"/>
                </a:solidFill>
                <a:ea typeface="ff-meta-web-pro"/>
              </a:rPr>
              <a:t>theo</a:t>
            </a:r>
            <a:r>
              <a:rPr lang="en-US" altLang="en-US" sz="1000" dirty="0">
                <a:solidFill>
                  <a:srgbClr val="636567"/>
                </a:solidFill>
                <a:ea typeface="ff-meta-web-pro"/>
              </a:rPr>
              <a:t> </a:t>
            </a:r>
            <a:r>
              <a:rPr lang="en-US" altLang="en-US" sz="1000" dirty="0" err="1">
                <a:solidFill>
                  <a:srgbClr val="636567"/>
                </a:solidFill>
                <a:ea typeface="ff-meta-web-pro"/>
              </a:rPr>
              <a:t>tiêu</a:t>
            </a:r>
            <a:r>
              <a:rPr lang="en-US" altLang="en-US" sz="1000" dirty="0">
                <a:solidFill>
                  <a:srgbClr val="636567"/>
                </a:solidFill>
                <a:ea typeface="ff-meta-web-pro"/>
              </a:rPr>
              <a:t> </a:t>
            </a:r>
            <a:r>
              <a:rPr lang="en-US" altLang="en-US" sz="1000" dirty="0" err="1">
                <a:solidFill>
                  <a:srgbClr val="636567"/>
                </a:solidFill>
                <a:ea typeface="ff-meta-web-pro"/>
              </a:rPr>
              <a:t>chí</a:t>
            </a:r>
            <a:r>
              <a:rPr lang="en-US" altLang="en-US" sz="1000" dirty="0">
                <a:solidFill>
                  <a:srgbClr val="636567"/>
                </a:solidFill>
                <a:ea typeface="ff-meta-web-pro"/>
              </a:rPr>
              <a:t> </a:t>
            </a:r>
            <a:r>
              <a:rPr lang="en-US" altLang="en-US" sz="1000" dirty="0" err="1">
                <a:solidFill>
                  <a:srgbClr val="636567"/>
                </a:solidFill>
                <a:ea typeface="ff-meta-web-pro"/>
              </a:rPr>
              <a:t>kép</a:t>
            </a:r>
            <a:r>
              <a:rPr lang="en-US" altLang="en-US" sz="1000" dirty="0">
                <a:solidFill>
                  <a:srgbClr val="636567"/>
                </a:solidFill>
                <a:ea typeface="ff-meta-web-pro"/>
              </a:rPr>
              <a:t> </a:t>
            </a:r>
            <a:r>
              <a:rPr lang="en-US" altLang="en-US" sz="1000" dirty="0" err="1">
                <a:solidFill>
                  <a:srgbClr val="636567"/>
                </a:solidFill>
                <a:ea typeface="ff-meta-web-pro"/>
              </a:rPr>
              <a:t>chính</a:t>
            </a:r>
            <a:r>
              <a:rPr lang="en-US" altLang="en-US" sz="1000" dirty="0">
                <a:solidFill>
                  <a:srgbClr val="636567"/>
                </a:solidFill>
                <a:ea typeface="ff-meta-web-pro"/>
              </a:rPr>
              <a:t> </a:t>
            </a:r>
            <a:r>
              <a:rPr lang="en-US" altLang="en-US" sz="1000" dirty="0" err="1">
                <a:solidFill>
                  <a:srgbClr val="636567"/>
                </a:solidFill>
                <a:ea typeface="ff-meta-web-pro"/>
              </a:rPr>
              <a:t>trong</a:t>
            </a:r>
            <a:r>
              <a:rPr lang="en-US" altLang="en-US" sz="1000" dirty="0">
                <a:solidFill>
                  <a:srgbClr val="636567"/>
                </a:solidFill>
                <a:ea typeface="ff-meta-web-pro"/>
              </a:rPr>
              <a:t> </a:t>
            </a:r>
            <a:r>
              <a:rPr lang="en-US" altLang="en-US" sz="1000" dirty="0" err="1">
                <a:solidFill>
                  <a:srgbClr val="636567"/>
                </a:solidFill>
                <a:ea typeface="ff-meta-web-pro"/>
              </a:rPr>
              <a:t>nghiên</a:t>
            </a:r>
            <a:r>
              <a:rPr lang="en-US" altLang="en-US" sz="1000" dirty="0">
                <a:solidFill>
                  <a:srgbClr val="636567"/>
                </a:solidFill>
                <a:ea typeface="ff-meta-web-pro"/>
              </a:rPr>
              <a:t> </a:t>
            </a:r>
            <a:r>
              <a:rPr lang="en-US" altLang="en-US" sz="1000" dirty="0" err="1">
                <a:solidFill>
                  <a:srgbClr val="636567"/>
                </a:solidFill>
                <a:ea typeface="ff-meta-web-pro"/>
              </a:rPr>
              <a:t>cứu</a:t>
            </a:r>
            <a:r>
              <a:rPr lang="en-US" altLang="en-US" sz="1000" dirty="0">
                <a:solidFill>
                  <a:srgbClr val="636567"/>
                </a:solidFill>
                <a:ea typeface="ff-meta-web-pro"/>
              </a:rPr>
              <a:t> UPLIFT</a:t>
            </a:r>
            <a:r>
              <a:rPr lang="en-US" altLang="en-US" sz="1000" baseline="30000" dirty="0">
                <a:solidFill>
                  <a:srgbClr val="636567"/>
                </a:solidFill>
                <a:ea typeface="ff-meta-web-pro"/>
              </a:rPr>
              <a:t>®</a:t>
            </a:r>
            <a:r>
              <a:rPr lang="en-US" altLang="en-US" sz="1000" dirty="0">
                <a:solidFill>
                  <a:srgbClr val="636567"/>
                </a:solidFill>
                <a:ea typeface="ff-meta-web-pro"/>
              </a:rPr>
              <a:t> </a:t>
            </a:r>
            <a:endParaRPr lang="en-US" altLang="en-US" sz="1000" dirty="0"/>
          </a:p>
        </p:txBody>
      </p:sp>
      <p:sp>
        <p:nvSpPr>
          <p:cNvPr id="10" name="TextBox 9"/>
          <p:cNvSpPr txBox="1"/>
          <p:nvPr/>
        </p:nvSpPr>
        <p:spPr>
          <a:xfrm>
            <a:off x="1697600" y="3369717"/>
            <a:ext cx="8784757" cy="1723549"/>
          </a:xfrm>
          <a:prstGeom prst="rect">
            <a:avLst/>
          </a:prstGeom>
          <a:noFill/>
        </p:spPr>
        <p:txBody>
          <a:bodyPr wrap="square" rtlCol="0">
            <a:spAutoFit/>
          </a:bodyPr>
          <a:lstStyle/>
          <a:p>
            <a:r>
              <a:rPr lang="en-US" b="1" dirty="0" err="1">
                <a:solidFill>
                  <a:srgbClr val="002060"/>
                </a:solidFill>
              </a:rPr>
              <a:t>Tiotropium</a:t>
            </a:r>
            <a:r>
              <a:rPr lang="en-US" b="1" dirty="0">
                <a:solidFill>
                  <a:srgbClr val="002060"/>
                </a:solidFill>
              </a:rPr>
              <a:t> </a:t>
            </a:r>
            <a:r>
              <a:rPr lang="en-US" b="1" dirty="0" err="1">
                <a:solidFill>
                  <a:srgbClr val="002060"/>
                </a:solidFill>
              </a:rPr>
              <a:t>cải</a:t>
            </a:r>
            <a:r>
              <a:rPr lang="en-US" b="1" dirty="0">
                <a:solidFill>
                  <a:srgbClr val="002060"/>
                </a:solidFill>
              </a:rPr>
              <a:t> </a:t>
            </a:r>
            <a:r>
              <a:rPr lang="en-US" b="1" dirty="0" err="1">
                <a:solidFill>
                  <a:srgbClr val="002060"/>
                </a:solidFill>
              </a:rPr>
              <a:t>thiện</a:t>
            </a:r>
            <a:r>
              <a:rPr lang="en-US" b="1" dirty="0">
                <a:solidFill>
                  <a:srgbClr val="002060"/>
                </a:solidFill>
              </a:rPr>
              <a:t> </a:t>
            </a:r>
            <a:r>
              <a:rPr lang="en-US" b="1" dirty="0" err="1">
                <a:solidFill>
                  <a:srgbClr val="002060"/>
                </a:solidFill>
              </a:rPr>
              <a:t>có</a:t>
            </a:r>
            <a:r>
              <a:rPr lang="en-US" b="1" dirty="0">
                <a:solidFill>
                  <a:srgbClr val="002060"/>
                </a:solidFill>
              </a:rPr>
              <a:t> ý </a:t>
            </a:r>
            <a:r>
              <a:rPr lang="en-US" b="1" dirty="0" err="1">
                <a:solidFill>
                  <a:srgbClr val="002060"/>
                </a:solidFill>
              </a:rPr>
              <a:t>nghĩa</a:t>
            </a:r>
            <a:r>
              <a:rPr lang="en-US" b="1" dirty="0">
                <a:solidFill>
                  <a:srgbClr val="002060"/>
                </a:solidFill>
              </a:rPr>
              <a:t> </a:t>
            </a:r>
            <a:r>
              <a:rPr lang="en-US" b="1" dirty="0" err="1">
                <a:solidFill>
                  <a:srgbClr val="002060"/>
                </a:solidFill>
              </a:rPr>
              <a:t>nguy</a:t>
            </a:r>
            <a:r>
              <a:rPr lang="en-US" b="1" dirty="0">
                <a:solidFill>
                  <a:srgbClr val="002060"/>
                </a:solidFill>
              </a:rPr>
              <a:t> c</a:t>
            </a:r>
            <a:r>
              <a:rPr lang="vi-VN" b="1" dirty="0">
                <a:solidFill>
                  <a:srgbClr val="002060"/>
                </a:solidFill>
              </a:rPr>
              <a:t>ơ</a:t>
            </a:r>
            <a:r>
              <a:rPr lang="en-US" b="1" dirty="0">
                <a:solidFill>
                  <a:srgbClr val="002060"/>
                </a:solidFill>
              </a:rPr>
              <a:t> </a:t>
            </a:r>
            <a:r>
              <a:rPr lang="en-US" b="1" dirty="0" err="1">
                <a:solidFill>
                  <a:srgbClr val="002060"/>
                </a:solidFill>
              </a:rPr>
              <a:t>và</a:t>
            </a:r>
            <a:r>
              <a:rPr lang="en-US" b="1" dirty="0">
                <a:solidFill>
                  <a:srgbClr val="002060"/>
                </a:solidFill>
              </a:rPr>
              <a:t> </a:t>
            </a:r>
            <a:r>
              <a:rPr lang="en-US" b="1" dirty="0" err="1">
                <a:solidFill>
                  <a:srgbClr val="002060"/>
                </a:solidFill>
              </a:rPr>
              <a:t>tần</a:t>
            </a:r>
            <a:r>
              <a:rPr lang="en-US" b="1" dirty="0">
                <a:solidFill>
                  <a:srgbClr val="002060"/>
                </a:solidFill>
              </a:rPr>
              <a:t> </a:t>
            </a:r>
            <a:r>
              <a:rPr lang="en-US" b="1" dirty="0" err="1">
                <a:solidFill>
                  <a:srgbClr val="002060"/>
                </a:solidFill>
              </a:rPr>
              <a:t>suất</a:t>
            </a:r>
            <a:r>
              <a:rPr lang="en-US" b="1" dirty="0">
                <a:solidFill>
                  <a:srgbClr val="002060"/>
                </a:solidFill>
              </a:rPr>
              <a:t>:</a:t>
            </a:r>
          </a:p>
          <a:p>
            <a:pPr marL="285750" indent="-285750">
              <a:buFont typeface="Arial" panose="020B0604020202020204" pitchFamily="34" charset="0"/>
              <a:buChar char="•"/>
            </a:pPr>
            <a:r>
              <a:rPr lang="en-US" sz="1400" dirty="0" err="1"/>
              <a:t>Đợt</a:t>
            </a:r>
            <a:r>
              <a:rPr lang="en-US" sz="1400" dirty="0"/>
              <a:t> </a:t>
            </a:r>
            <a:r>
              <a:rPr lang="en-US" sz="1400" dirty="0" err="1"/>
              <a:t>kịch</a:t>
            </a:r>
            <a:r>
              <a:rPr lang="en-US" sz="1400" dirty="0"/>
              <a:t> </a:t>
            </a:r>
            <a:r>
              <a:rPr lang="en-US" sz="1400" dirty="0" err="1"/>
              <a:t>phát</a:t>
            </a:r>
            <a:r>
              <a:rPr lang="en-US" sz="1400" dirty="0"/>
              <a:t> COPD</a:t>
            </a:r>
            <a:r>
              <a:rPr lang="en-US" sz="1400" baseline="30000" dirty="0"/>
              <a:t>1,2†‡</a:t>
            </a:r>
          </a:p>
          <a:p>
            <a:pPr marL="285750" indent="-285750">
              <a:buFont typeface="Arial" panose="020B0604020202020204" pitchFamily="34" charset="0"/>
              <a:buChar char="•"/>
            </a:pPr>
            <a:r>
              <a:rPr lang="en-US" sz="1400" dirty="0" err="1"/>
              <a:t>Đợt</a:t>
            </a:r>
            <a:r>
              <a:rPr lang="en-US" sz="1400" dirty="0"/>
              <a:t> </a:t>
            </a:r>
            <a:r>
              <a:rPr lang="en-US" sz="1400" dirty="0" err="1"/>
              <a:t>kịch</a:t>
            </a:r>
            <a:r>
              <a:rPr lang="en-US" sz="1400" dirty="0"/>
              <a:t> </a:t>
            </a:r>
            <a:r>
              <a:rPr lang="en-US" sz="1400" dirty="0" err="1"/>
              <a:t>phát</a:t>
            </a:r>
            <a:r>
              <a:rPr lang="en-US" sz="1400" dirty="0"/>
              <a:t> COPD </a:t>
            </a:r>
            <a:r>
              <a:rPr lang="en-US" sz="1400" dirty="0" err="1"/>
              <a:t>dẫn</a:t>
            </a:r>
            <a:r>
              <a:rPr lang="en-US" sz="1400" dirty="0"/>
              <a:t> </a:t>
            </a:r>
            <a:r>
              <a:rPr lang="en-US" sz="1400" dirty="0" err="1"/>
              <a:t>đến</a:t>
            </a:r>
            <a:r>
              <a:rPr lang="en-US" sz="1400" dirty="0"/>
              <a:t> </a:t>
            </a:r>
            <a:r>
              <a:rPr lang="en-US" sz="1400" dirty="0" err="1"/>
              <a:t>nhập</a:t>
            </a:r>
            <a:r>
              <a:rPr lang="en-US" sz="1400" dirty="0"/>
              <a:t> </a:t>
            </a:r>
            <a:r>
              <a:rPr lang="en-US" sz="1400" dirty="0" err="1"/>
              <a:t>viện</a:t>
            </a:r>
            <a:r>
              <a:rPr lang="en-US" sz="1400" dirty="0"/>
              <a:t> </a:t>
            </a:r>
            <a:r>
              <a:rPr lang="en-US" sz="1400" baseline="30000" dirty="0"/>
              <a:t>1,3†‡  </a:t>
            </a:r>
          </a:p>
          <a:p>
            <a:endParaRPr lang="en-US" sz="1400" dirty="0"/>
          </a:p>
          <a:p>
            <a:r>
              <a:rPr lang="en-US" b="1" dirty="0" err="1">
                <a:solidFill>
                  <a:srgbClr val="002060"/>
                </a:solidFill>
              </a:rPr>
              <a:t>Tiotropium</a:t>
            </a:r>
            <a:r>
              <a:rPr lang="en-US" b="1" dirty="0">
                <a:solidFill>
                  <a:srgbClr val="002060"/>
                </a:solidFill>
              </a:rPr>
              <a:t> </a:t>
            </a:r>
            <a:r>
              <a:rPr lang="en-US" b="1" dirty="0" err="1">
                <a:solidFill>
                  <a:srgbClr val="002060"/>
                </a:solidFill>
              </a:rPr>
              <a:t>kinh</a:t>
            </a:r>
            <a:r>
              <a:rPr lang="en-US" b="1" dirty="0">
                <a:solidFill>
                  <a:srgbClr val="002060"/>
                </a:solidFill>
              </a:rPr>
              <a:t> </a:t>
            </a:r>
            <a:r>
              <a:rPr lang="en-US" b="1" dirty="0" err="1">
                <a:solidFill>
                  <a:srgbClr val="002060"/>
                </a:solidFill>
              </a:rPr>
              <a:t>nghiệm</a:t>
            </a:r>
            <a:r>
              <a:rPr lang="en-US" b="1" dirty="0">
                <a:solidFill>
                  <a:srgbClr val="002060"/>
                </a:solidFill>
              </a:rPr>
              <a:t> </a:t>
            </a:r>
            <a:r>
              <a:rPr lang="en-US" b="1" dirty="0" err="1">
                <a:solidFill>
                  <a:srgbClr val="002060"/>
                </a:solidFill>
              </a:rPr>
              <a:t>điều</a:t>
            </a:r>
            <a:r>
              <a:rPr lang="en-US" b="1" dirty="0">
                <a:solidFill>
                  <a:srgbClr val="002060"/>
                </a:solidFill>
              </a:rPr>
              <a:t> </a:t>
            </a:r>
            <a:r>
              <a:rPr lang="en-US" b="1" dirty="0" err="1">
                <a:solidFill>
                  <a:srgbClr val="002060"/>
                </a:solidFill>
              </a:rPr>
              <a:t>trị</a:t>
            </a:r>
            <a:r>
              <a:rPr lang="en-US" b="1" dirty="0">
                <a:solidFill>
                  <a:srgbClr val="002060"/>
                </a:solidFill>
              </a:rPr>
              <a:t> h</a:t>
            </a:r>
            <a:r>
              <a:rPr lang="vi-VN" b="1" dirty="0">
                <a:solidFill>
                  <a:srgbClr val="002060"/>
                </a:solidFill>
              </a:rPr>
              <a:t>ơn</a:t>
            </a:r>
            <a:r>
              <a:rPr lang="en-US" b="1" dirty="0">
                <a:solidFill>
                  <a:srgbClr val="002060"/>
                </a:solidFill>
              </a:rPr>
              <a:t> </a:t>
            </a:r>
            <a:r>
              <a:rPr lang="en-US" b="1" dirty="0" err="1">
                <a:solidFill>
                  <a:srgbClr val="002060"/>
                </a:solidFill>
              </a:rPr>
              <a:t>một</a:t>
            </a:r>
            <a:r>
              <a:rPr lang="en-US" b="1" dirty="0">
                <a:solidFill>
                  <a:srgbClr val="002060"/>
                </a:solidFill>
              </a:rPr>
              <a:t> </a:t>
            </a:r>
            <a:r>
              <a:rPr lang="en-US" b="1" dirty="0" err="1">
                <a:solidFill>
                  <a:srgbClr val="002060"/>
                </a:solidFill>
              </a:rPr>
              <a:t>thập</a:t>
            </a:r>
            <a:r>
              <a:rPr lang="en-US" b="1" dirty="0">
                <a:solidFill>
                  <a:srgbClr val="002060"/>
                </a:solidFill>
              </a:rPr>
              <a:t> </a:t>
            </a:r>
            <a:r>
              <a:rPr lang="en-US" b="1" dirty="0" err="1">
                <a:solidFill>
                  <a:srgbClr val="002060"/>
                </a:solidFill>
              </a:rPr>
              <a:t>kỷ</a:t>
            </a:r>
            <a:r>
              <a:rPr lang="en-US" b="1" dirty="0">
                <a:solidFill>
                  <a:srgbClr val="002060"/>
                </a:solidFill>
              </a:rPr>
              <a:t>:</a:t>
            </a:r>
          </a:p>
          <a:p>
            <a:pPr marL="285750" indent="-285750">
              <a:buFont typeface="Arial" panose="020B0604020202020204" pitchFamily="34" charset="0"/>
              <a:buChar char="•"/>
            </a:pPr>
            <a:r>
              <a:rPr lang="en-US" sz="1400" dirty="0" err="1"/>
              <a:t>Tiotropium</a:t>
            </a:r>
            <a:r>
              <a:rPr lang="en-US" sz="1400" dirty="0"/>
              <a:t> </a:t>
            </a:r>
            <a:r>
              <a:rPr lang="en-US" sz="1400" dirty="0" err="1"/>
              <a:t>là</a:t>
            </a:r>
            <a:r>
              <a:rPr lang="en-US" sz="1400" dirty="0"/>
              <a:t> LAMA đ</a:t>
            </a:r>
            <a:r>
              <a:rPr lang="vi-VN" sz="1400" dirty="0"/>
              <a:t>ược</a:t>
            </a:r>
            <a:r>
              <a:rPr lang="en-US" sz="1400" dirty="0"/>
              <a:t> </a:t>
            </a:r>
            <a:r>
              <a:rPr lang="en-US" sz="1400" dirty="0" err="1"/>
              <a:t>sử</a:t>
            </a:r>
            <a:r>
              <a:rPr lang="en-US" sz="1400" dirty="0"/>
              <a:t> </a:t>
            </a:r>
            <a:r>
              <a:rPr lang="en-US" sz="1400" dirty="0" err="1"/>
              <a:t>dụng</a:t>
            </a:r>
            <a:r>
              <a:rPr lang="en-US" sz="1400" dirty="0"/>
              <a:t> </a:t>
            </a:r>
            <a:r>
              <a:rPr lang="en-US" sz="1400" dirty="0" err="1"/>
              <a:t>phổ</a:t>
            </a:r>
            <a:r>
              <a:rPr lang="en-US" sz="1400" dirty="0"/>
              <a:t> </a:t>
            </a:r>
            <a:r>
              <a:rPr lang="en-US" sz="1400" dirty="0" err="1"/>
              <a:t>biến</a:t>
            </a:r>
            <a:r>
              <a:rPr lang="en-US" sz="1400" dirty="0"/>
              <a:t> </a:t>
            </a:r>
            <a:r>
              <a:rPr lang="en-US" sz="1400" dirty="0" err="1"/>
              <a:t>trong</a:t>
            </a:r>
            <a:r>
              <a:rPr lang="en-US" sz="1400" dirty="0"/>
              <a:t> </a:t>
            </a:r>
            <a:r>
              <a:rPr lang="en-US" sz="1400" dirty="0" err="1"/>
              <a:t>quản</a:t>
            </a:r>
            <a:r>
              <a:rPr lang="en-US" sz="1400" dirty="0"/>
              <a:t> </a:t>
            </a:r>
            <a:r>
              <a:rPr lang="en-US" sz="1400" dirty="0" err="1"/>
              <a:t>lý</a:t>
            </a:r>
            <a:r>
              <a:rPr lang="en-US" sz="1400" dirty="0"/>
              <a:t> COPD </a:t>
            </a:r>
            <a:r>
              <a:rPr lang="en-US" sz="1400" dirty="0" err="1"/>
              <a:t>với</a:t>
            </a:r>
            <a:r>
              <a:rPr lang="en-US" sz="1400" dirty="0"/>
              <a:t> h</a:t>
            </a:r>
            <a:r>
              <a:rPr lang="vi-VN" sz="1400" dirty="0"/>
              <a:t>ơ</a:t>
            </a:r>
            <a:r>
              <a:rPr lang="en-US" sz="1400" dirty="0"/>
              <a:t>n 50 </a:t>
            </a:r>
            <a:r>
              <a:rPr lang="en-US" sz="1400" dirty="0" err="1"/>
              <a:t>triệu</a:t>
            </a:r>
            <a:r>
              <a:rPr lang="en-US" sz="1400" dirty="0"/>
              <a:t> </a:t>
            </a:r>
            <a:r>
              <a:rPr lang="en-US" sz="1400" dirty="0" err="1"/>
              <a:t>bệnh</a:t>
            </a:r>
            <a:r>
              <a:rPr lang="en-US" sz="1400" dirty="0"/>
              <a:t> </a:t>
            </a:r>
            <a:r>
              <a:rPr lang="en-US" sz="1400" dirty="0" err="1"/>
              <a:t>nhân-năm</a:t>
            </a:r>
            <a:r>
              <a:rPr lang="en-US" sz="1400" dirty="0"/>
              <a:t> </a:t>
            </a:r>
            <a:r>
              <a:rPr lang="en-US" sz="1400" baseline="30000" dirty="0"/>
              <a:t>4,5</a:t>
            </a:r>
          </a:p>
          <a:p>
            <a:pPr marL="285750" indent="-285750">
              <a:buFont typeface="Arial" panose="020B0604020202020204" pitchFamily="34" charset="0"/>
              <a:buChar char="•"/>
            </a:pPr>
            <a:r>
              <a:rPr lang="en-US" sz="1400" dirty="0" err="1"/>
              <a:t>Bằng</a:t>
            </a:r>
            <a:r>
              <a:rPr lang="en-US" sz="1400" dirty="0"/>
              <a:t> </a:t>
            </a:r>
            <a:r>
              <a:rPr lang="en-US" sz="1400" dirty="0" err="1"/>
              <a:t>chứng</a:t>
            </a:r>
            <a:r>
              <a:rPr lang="en-US" sz="1400" dirty="0"/>
              <a:t> v</a:t>
            </a:r>
            <a:r>
              <a:rPr lang="vi-VN" sz="1400" dirty="0"/>
              <a:t>ượt</a:t>
            </a:r>
            <a:r>
              <a:rPr lang="en-US" sz="1400" dirty="0"/>
              <a:t> </a:t>
            </a:r>
            <a:r>
              <a:rPr lang="en-US" sz="1400" dirty="0" err="1"/>
              <a:t>trội</a:t>
            </a:r>
            <a:r>
              <a:rPr lang="en-US" sz="1400" dirty="0"/>
              <a:t> </a:t>
            </a:r>
            <a:r>
              <a:rPr lang="en-US" sz="1400" dirty="0" err="1"/>
              <a:t>về</a:t>
            </a:r>
            <a:r>
              <a:rPr lang="en-US" sz="1400" dirty="0"/>
              <a:t> </a:t>
            </a:r>
            <a:r>
              <a:rPr lang="en-US" sz="1400" dirty="0" err="1"/>
              <a:t>phòng</a:t>
            </a:r>
            <a:r>
              <a:rPr lang="en-US" sz="1400" dirty="0"/>
              <a:t> </a:t>
            </a:r>
            <a:r>
              <a:rPr lang="en-US" sz="1400" dirty="0" err="1"/>
              <a:t>ngừa</a:t>
            </a:r>
            <a:r>
              <a:rPr lang="en-US" sz="1400" dirty="0"/>
              <a:t> </a:t>
            </a:r>
            <a:r>
              <a:rPr lang="en-US" sz="1400" dirty="0" err="1"/>
              <a:t>đợt</a:t>
            </a:r>
            <a:r>
              <a:rPr lang="en-US" sz="1400" dirty="0"/>
              <a:t> </a:t>
            </a:r>
            <a:r>
              <a:rPr lang="en-US" sz="1400" dirty="0" err="1"/>
              <a:t>cấp</a:t>
            </a:r>
            <a:r>
              <a:rPr lang="en-US" sz="1400" dirty="0"/>
              <a:t> COPD </a:t>
            </a:r>
            <a:r>
              <a:rPr lang="en-US" sz="1400" dirty="0" err="1"/>
              <a:t>trung</a:t>
            </a:r>
            <a:r>
              <a:rPr lang="en-US" sz="1400" dirty="0"/>
              <a:t> </a:t>
            </a:r>
            <a:r>
              <a:rPr lang="en-US" sz="1400" dirty="0" err="1"/>
              <a:t>bình</a:t>
            </a:r>
            <a:r>
              <a:rPr lang="en-US" sz="1400" dirty="0"/>
              <a:t> </a:t>
            </a:r>
            <a:r>
              <a:rPr lang="en-US" sz="1400" dirty="0" err="1"/>
              <a:t>đến</a:t>
            </a:r>
            <a:r>
              <a:rPr lang="en-US" sz="1400" dirty="0"/>
              <a:t> </a:t>
            </a:r>
            <a:r>
              <a:rPr lang="en-US" sz="1400" dirty="0" err="1"/>
              <a:t>nặng</a:t>
            </a:r>
            <a:r>
              <a:rPr lang="en-US" sz="1400" dirty="0"/>
              <a:t> </a:t>
            </a:r>
            <a:r>
              <a:rPr lang="en-US" sz="1400" dirty="0" err="1"/>
              <a:t>trong</a:t>
            </a:r>
            <a:r>
              <a:rPr lang="en-US" sz="1400" dirty="0"/>
              <a:t> </a:t>
            </a:r>
            <a:r>
              <a:rPr lang="en-US" sz="1400" dirty="0" err="1"/>
              <a:t>suốt</a:t>
            </a:r>
            <a:r>
              <a:rPr lang="en-US" sz="1400" dirty="0"/>
              <a:t> 4 </a:t>
            </a:r>
            <a:r>
              <a:rPr lang="en-US" sz="1400" dirty="0" err="1"/>
              <a:t>năm</a:t>
            </a:r>
            <a:r>
              <a:rPr lang="en-US" sz="1400" dirty="0"/>
              <a:t> </a:t>
            </a:r>
            <a:r>
              <a:rPr lang="en-US" sz="1400" dirty="0" err="1"/>
              <a:t>nghiên</a:t>
            </a:r>
            <a:r>
              <a:rPr lang="en-US" sz="1400" dirty="0"/>
              <a:t> cứu</a:t>
            </a:r>
            <a:r>
              <a:rPr lang="en-US" sz="1400" baseline="30000" dirty="0"/>
              <a:t>2†‡</a:t>
            </a:r>
          </a:p>
        </p:txBody>
      </p:sp>
      <p:sp>
        <p:nvSpPr>
          <p:cNvPr id="2" name="Rectangle 1">
            <a:extLst>
              <a:ext uri="{FF2B5EF4-FFF2-40B4-BE49-F238E27FC236}">
                <a16:creationId xmlns:a16="http://schemas.microsoft.com/office/drawing/2014/main" id="{736931A0-1E5C-422E-ACF7-11972C6ACF48}"/>
              </a:ext>
            </a:extLst>
          </p:cNvPr>
          <p:cNvSpPr/>
          <p:nvPr/>
        </p:nvSpPr>
        <p:spPr>
          <a:xfrm>
            <a:off x="9779726" y="1515291"/>
            <a:ext cx="618308" cy="175226"/>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35568638-A056-4225-993C-DD718A543995}"/>
              </a:ext>
            </a:extLst>
          </p:cNvPr>
          <p:cNvSpPr txBox="1"/>
          <p:nvPr/>
        </p:nvSpPr>
        <p:spPr>
          <a:xfrm>
            <a:off x="1876332" y="6292765"/>
            <a:ext cx="10170550" cy="646331"/>
          </a:xfrm>
          <a:prstGeom prst="rect">
            <a:avLst/>
          </a:prstGeom>
          <a:noFill/>
        </p:spPr>
        <p:txBody>
          <a:bodyPr wrap="square" rtlCol="0">
            <a:spAutoFit/>
          </a:bodyPr>
          <a:lstStyle/>
          <a:p>
            <a:r>
              <a:rPr lang="en-US" altLang="en-US" sz="900" b="1" dirty="0">
                <a:solidFill>
                  <a:schemeClr val="bg1">
                    <a:lumMod val="65000"/>
                  </a:schemeClr>
                </a:solidFill>
                <a:ea typeface="ff-meta-web-pro"/>
              </a:rPr>
              <a:t>1.</a:t>
            </a:r>
            <a:r>
              <a:rPr lang="en-US" altLang="en-US" sz="900" dirty="0">
                <a:solidFill>
                  <a:schemeClr val="bg1">
                    <a:lumMod val="65000"/>
                  </a:schemeClr>
                </a:solidFill>
                <a:ea typeface="ff-meta-web-pro"/>
              </a:rPr>
              <a:t> </a:t>
            </a:r>
            <a:r>
              <a:rPr lang="en-US" altLang="en-US" sz="900" dirty="0" err="1">
                <a:solidFill>
                  <a:schemeClr val="bg1">
                    <a:lumMod val="65000"/>
                  </a:schemeClr>
                </a:solidFill>
                <a:ea typeface="ff-meta-web-pro"/>
              </a:rPr>
              <a:t>Vogelmeier</a:t>
            </a:r>
            <a:r>
              <a:rPr lang="en-US" altLang="en-US" sz="900" dirty="0">
                <a:solidFill>
                  <a:schemeClr val="bg1">
                    <a:lumMod val="65000"/>
                  </a:schemeClr>
                </a:solidFill>
                <a:ea typeface="ff-meta-web-pro"/>
              </a:rPr>
              <a:t> C, </a:t>
            </a:r>
            <a:r>
              <a:rPr lang="en-US" altLang="en-US" sz="900" dirty="0" err="1">
                <a:solidFill>
                  <a:schemeClr val="bg1">
                    <a:lumMod val="65000"/>
                  </a:schemeClr>
                </a:solidFill>
                <a:ea typeface="ff-meta-web-pro"/>
              </a:rPr>
              <a:t>Hederer</a:t>
            </a:r>
            <a:r>
              <a:rPr lang="en-US" altLang="en-US" sz="900" dirty="0">
                <a:solidFill>
                  <a:schemeClr val="bg1">
                    <a:lumMod val="65000"/>
                  </a:schemeClr>
                </a:solidFill>
                <a:ea typeface="ff-meta-web-pro"/>
              </a:rPr>
              <a:t> B, </a:t>
            </a:r>
            <a:r>
              <a:rPr lang="en-US" altLang="en-US" sz="900" dirty="0" err="1">
                <a:solidFill>
                  <a:schemeClr val="bg1">
                    <a:lumMod val="65000"/>
                  </a:schemeClr>
                </a:solidFill>
                <a:ea typeface="ff-meta-web-pro"/>
              </a:rPr>
              <a:t>Glaab</a:t>
            </a:r>
            <a:r>
              <a:rPr lang="en-US" altLang="en-US" sz="900" dirty="0">
                <a:solidFill>
                  <a:schemeClr val="bg1">
                    <a:lumMod val="65000"/>
                  </a:schemeClr>
                </a:solidFill>
                <a:ea typeface="ff-meta-web-pro"/>
              </a:rPr>
              <a:t> T, et al; for the POET-COPD Investigators. Tiotropium versus salmeterol for the prevention of exacerbations of COPD. </a:t>
            </a:r>
            <a:r>
              <a:rPr lang="en-US" altLang="en-US" sz="900" i="1" dirty="0">
                <a:solidFill>
                  <a:schemeClr val="bg1">
                    <a:lumMod val="65000"/>
                  </a:schemeClr>
                </a:solidFill>
                <a:ea typeface="ff-meta-web-pro"/>
              </a:rPr>
              <a:t>N </a:t>
            </a:r>
            <a:r>
              <a:rPr lang="en-US" altLang="en-US" sz="900" i="1" dirty="0" err="1">
                <a:solidFill>
                  <a:schemeClr val="bg1">
                    <a:lumMod val="65000"/>
                  </a:schemeClr>
                </a:solidFill>
                <a:ea typeface="ff-meta-web-pro"/>
              </a:rPr>
              <a:t>Engl</a:t>
            </a:r>
            <a:r>
              <a:rPr lang="en-US" altLang="en-US" sz="900" i="1" dirty="0">
                <a:solidFill>
                  <a:schemeClr val="bg1">
                    <a:lumMod val="65000"/>
                  </a:schemeClr>
                </a:solidFill>
                <a:ea typeface="ff-meta-web-pro"/>
              </a:rPr>
              <a:t> J Med.</a:t>
            </a:r>
            <a:r>
              <a:rPr lang="en-US" altLang="en-US" sz="900" dirty="0">
                <a:solidFill>
                  <a:schemeClr val="bg1">
                    <a:lumMod val="65000"/>
                  </a:schemeClr>
                </a:solidFill>
                <a:ea typeface="ff-meta-web-pro"/>
              </a:rPr>
              <a:t>2011;364(12):1093-1103. </a:t>
            </a:r>
            <a:r>
              <a:rPr lang="en-US" altLang="en-US" sz="900" b="1" dirty="0">
                <a:solidFill>
                  <a:schemeClr val="bg1">
                    <a:lumMod val="65000"/>
                  </a:schemeClr>
                </a:solidFill>
                <a:ea typeface="ff-meta-web-pro"/>
              </a:rPr>
              <a:t>2.</a:t>
            </a:r>
            <a:r>
              <a:rPr lang="en-US" altLang="en-US" sz="900" dirty="0">
                <a:solidFill>
                  <a:schemeClr val="bg1">
                    <a:lumMod val="65000"/>
                  </a:schemeClr>
                </a:solidFill>
                <a:ea typeface="ff-meta-web-pro"/>
              </a:rPr>
              <a:t> </a:t>
            </a:r>
            <a:r>
              <a:rPr lang="en-US" altLang="en-US" sz="900" dirty="0" err="1">
                <a:solidFill>
                  <a:schemeClr val="bg1">
                    <a:lumMod val="65000"/>
                  </a:schemeClr>
                </a:solidFill>
                <a:ea typeface="ff-meta-web-pro"/>
              </a:rPr>
              <a:t>Tashkin</a:t>
            </a:r>
            <a:r>
              <a:rPr lang="en-US" altLang="en-US" sz="900" dirty="0">
                <a:solidFill>
                  <a:schemeClr val="bg1">
                    <a:lumMod val="65000"/>
                  </a:schemeClr>
                </a:solidFill>
                <a:ea typeface="ff-meta-web-pro"/>
              </a:rPr>
              <a:t> DP, Celli B, </a:t>
            </a:r>
            <a:r>
              <a:rPr lang="en-US" altLang="en-US" sz="900" dirty="0" err="1">
                <a:solidFill>
                  <a:schemeClr val="bg1">
                    <a:lumMod val="65000"/>
                  </a:schemeClr>
                </a:solidFill>
                <a:ea typeface="ff-meta-web-pro"/>
              </a:rPr>
              <a:t>Senn</a:t>
            </a:r>
            <a:r>
              <a:rPr lang="en-US" altLang="en-US" sz="900" dirty="0">
                <a:solidFill>
                  <a:schemeClr val="bg1">
                    <a:lumMod val="65000"/>
                  </a:schemeClr>
                </a:solidFill>
                <a:ea typeface="ff-meta-web-pro"/>
              </a:rPr>
              <a:t> S, et al; for the UPLIFT Study Investigators. A 4-year trial of tiotropium in chronic obstructive pulmonary disease. </a:t>
            </a:r>
            <a:r>
              <a:rPr lang="en-US" altLang="en-US" sz="900" i="1" dirty="0">
                <a:solidFill>
                  <a:schemeClr val="bg1">
                    <a:lumMod val="65000"/>
                  </a:schemeClr>
                </a:solidFill>
                <a:ea typeface="ff-meta-web-pro"/>
              </a:rPr>
              <a:t>N </a:t>
            </a:r>
            <a:r>
              <a:rPr lang="en-US" altLang="en-US" sz="900" i="1" dirty="0" err="1">
                <a:solidFill>
                  <a:schemeClr val="bg1">
                    <a:lumMod val="65000"/>
                  </a:schemeClr>
                </a:solidFill>
                <a:ea typeface="ff-meta-web-pro"/>
              </a:rPr>
              <a:t>Engl</a:t>
            </a:r>
            <a:r>
              <a:rPr lang="en-US" altLang="en-US" sz="900" i="1" dirty="0">
                <a:solidFill>
                  <a:schemeClr val="bg1">
                    <a:lumMod val="65000"/>
                  </a:schemeClr>
                </a:solidFill>
                <a:ea typeface="ff-meta-web-pro"/>
              </a:rPr>
              <a:t> J Med.</a:t>
            </a:r>
            <a:r>
              <a:rPr lang="en-US" altLang="en-US" sz="900" dirty="0">
                <a:solidFill>
                  <a:schemeClr val="bg1">
                    <a:lumMod val="65000"/>
                  </a:schemeClr>
                </a:solidFill>
                <a:ea typeface="ff-meta-web-pro"/>
              </a:rPr>
              <a:t>2008;359(15):1543-1554. </a:t>
            </a:r>
            <a:r>
              <a:rPr lang="en-US" altLang="en-US" sz="900" b="1" dirty="0">
                <a:solidFill>
                  <a:schemeClr val="bg1">
                    <a:lumMod val="65000"/>
                  </a:schemeClr>
                </a:solidFill>
                <a:ea typeface="ff-meta-web-pro"/>
              </a:rPr>
              <a:t>3.</a:t>
            </a:r>
            <a:r>
              <a:rPr lang="en-US" altLang="en-US" sz="900" dirty="0">
                <a:solidFill>
                  <a:schemeClr val="bg1">
                    <a:lumMod val="65000"/>
                  </a:schemeClr>
                </a:solidFill>
                <a:ea typeface="ff-meta-web-pro"/>
              </a:rPr>
              <a:t> Bateman ED, </a:t>
            </a:r>
            <a:r>
              <a:rPr lang="en-US" altLang="en-US" sz="900" dirty="0" err="1">
                <a:solidFill>
                  <a:schemeClr val="bg1">
                    <a:lumMod val="65000"/>
                  </a:schemeClr>
                </a:solidFill>
                <a:ea typeface="ff-meta-web-pro"/>
              </a:rPr>
              <a:t>Tashkin</a:t>
            </a:r>
            <a:r>
              <a:rPr lang="en-US" altLang="en-US" sz="900" dirty="0">
                <a:solidFill>
                  <a:schemeClr val="bg1">
                    <a:lumMod val="65000"/>
                  </a:schemeClr>
                </a:solidFill>
                <a:ea typeface="ff-meta-web-pro"/>
              </a:rPr>
              <a:t> D, </a:t>
            </a:r>
            <a:r>
              <a:rPr lang="en-US" altLang="en-US" sz="900" dirty="0" err="1">
                <a:solidFill>
                  <a:schemeClr val="bg1">
                    <a:lumMod val="65000"/>
                  </a:schemeClr>
                </a:solidFill>
                <a:ea typeface="ff-meta-web-pro"/>
              </a:rPr>
              <a:t>Siafakas</a:t>
            </a:r>
            <a:r>
              <a:rPr lang="en-US" altLang="en-US" sz="900" dirty="0">
                <a:solidFill>
                  <a:schemeClr val="bg1">
                    <a:lumMod val="65000"/>
                  </a:schemeClr>
                </a:solidFill>
                <a:ea typeface="ff-meta-web-pro"/>
              </a:rPr>
              <a:t> N, et al. A one-year trial of tiotropium Respimat</a:t>
            </a:r>
            <a:r>
              <a:rPr lang="en-US" altLang="en-US" sz="900" baseline="30000" dirty="0">
                <a:solidFill>
                  <a:schemeClr val="bg1">
                    <a:lumMod val="65000"/>
                  </a:schemeClr>
                </a:solidFill>
                <a:ea typeface="ff-meta-web-pro"/>
              </a:rPr>
              <a:t>®</a:t>
            </a:r>
            <a:r>
              <a:rPr lang="en-US" altLang="en-US" sz="900" dirty="0">
                <a:solidFill>
                  <a:schemeClr val="bg1">
                    <a:lumMod val="65000"/>
                  </a:schemeClr>
                </a:solidFill>
                <a:ea typeface="ff-meta-web-pro"/>
              </a:rPr>
              <a:t> plus usual therapy in COPD patients. </a:t>
            </a:r>
            <a:r>
              <a:rPr lang="en-US" altLang="en-US" sz="900" i="1" dirty="0">
                <a:solidFill>
                  <a:schemeClr val="bg1">
                    <a:lumMod val="65000"/>
                  </a:schemeClr>
                </a:solidFill>
                <a:ea typeface="ff-meta-web-pro"/>
              </a:rPr>
              <a:t>Respir Med.</a:t>
            </a:r>
            <a:r>
              <a:rPr lang="en-US" altLang="en-US" sz="900" dirty="0">
                <a:solidFill>
                  <a:schemeClr val="bg1">
                    <a:lumMod val="65000"/>
                  </a:schemeClr>
                </a:solidFill>
                <a:ea typeface="ff-meta-web-pro"/>
              </a:rPr>
              <a:t> 2010;104(10):1460-1472. </a:t>
            </a:r>
            <a:r>
              <a:rPr lang="en-US" altLang="en-US" sz="900" b="1" dirty="0">
                <a:solidFill>
                  <a:schemeClr val="bg1">
                    <a:lumMod val="65000"/>
                  </a:schemeClr>
                </a:solidFill>
                <a:ea typeface="ff-meta-web-pro"/>
              </a:rPr>
              <a:t>4.</a:t>
            </a:r>
            <a:r>
              <a:rPr lang="en-US" altLang="en-US" sz="900" dirty="0">
                <a:solidFill>
                  <a:schemeClr val="bg1">
                    <a:lumMod val="65000"/>
                  </a:schemeClr>
                </a:solidFill>
                <a:ea typeface="ff-meta-web-pro"/>
              </a:rPr>
              <a:t> Boehringer Ingelheim GmbH, data on file. </a:t>
            </a:r>
            <a:r>
              <a:rPr lang="en-US" altLang="en-US" sz="900" b="1" dirty="0">
                <a:solidFill>
                  <a:schemeClr val="bg1">
                    <a:lumMod val="65000"/>
                  </a:schemeClr>
                </a:solidFill>
                <a:ea typeface="ff-meta-web-pro"/>
              </a:rPr>
              <a:t>5.</a:t>
            </a:r>
            <a:r>
              <a:rPr lang="en-US" altLang="en-US" sz="900" dirty="0">
                <a:solidFill>
                  <a:schemeClr val="bg1">
                    <a:lumMod val="65000"/>
                  </a:schemeClr>
                </a:solidFill>
                <a:ea typeface="ff-meta-web-pro"/>
              </a:rPr>
              <a:t> IMS Health Data, Q4 2015. </a:t>
            </a:r>
            <a:r>
              <a:rPr lang="en-US" altLang="en-US" sz="900" b="1" dirty="0">
                <a:solidFill>
                  <a:schemeClr val="bg1">
                    <a:lumMod val="65000"/>
                  </a:schemeClr>
                </a:solidFill>
                <a:ea typeface="ff-meta-web-pro"/>
              </a:rPr>
              <a:t>6.</a:t>
            </a:r>
            <a:r>
              <a:rPr lang="en-US" altLang="en-US" sz="900" dirty="0">
                <a:solidFill>
                  <a:schemeClr val="bg1">
                    <a:lumMod val="65000"/>
                  </a:schemeClr>
                </a:solidFill>
                <a:ea typeface="ff-meta-web-pro"/>
              </a:rPr>
              <a:t> National Institutes of Health. http://clinicaltrials.gov/ct2/results?term=tiotropium+COPD&amp;Search=Search. Accessed March 23, 2016.</a:t>
            </a:r>
            <a:endParaRPr lang="en-US" sz="900" dirty="0">
              <a:solidFill>
                <a:schemeClr val="bg1">
                  <a:lumMod val="65000"/>
                </a:schemeClr>
              </a:solidFill>
            </a:endParaRPr>
          </a:p>
        </p:txBody>
      </p:sp>
    </p:spTree>
    <p:extLst>
      <p:ext uri="{BB962C8B-B14F-4D97-AF65-F5344CB8AC3E}">
        <p14:creationId xmlns:p14="http://schemas.microsoft.com/office/powerpoint/2010/main" val="290807997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73404" y="227944"/>
            <a:ext cx="8894597" cy="715687"/>
          </a:xfrm>
        </p:spPr>
        <p:txBody>
          <a:bodyPr>
            <a:noAutofit/>
          </a:bodyPr>
          <a:lstStyle/>
          <a:p>
            <a:r>
              <a:rPr lang="en-US" sz="2800" b="1" dirty="0" err="1"/>
              <a:t>Nhiều</a:t>
            </a:r>
            <a:r>
              <a:rPr lang="en-US" sz="2800" b="1" dirty="0"/>
              <a:t> </a:t>
            </a:r>
            <a:r>
              <a:rPr lang="en-US" sz="2800" b="1" dirty="0" err="1"/>
              <a:t>dữ</a:t>
            </a:r>
            <a:r>
              <a:rPr lang="en-US" sz="2800" b="1" dirty="0"/>
              <a:t> </a:t>
            </a:r>
            <a:r>
              <a:rPr lang="en-US" sz="2800" b="1" dirty="0" err="1"/>
              <a:t>liệu</a:t>
            </a:r>
            <a:r>
              <a:rPr lang="en-US" sz="2800" b="1" dirty="0"/>
              <a:t> </a:t>
            </a:r>
            <a:r>
              <a:rPr lang="en-US" sz="2800" b="1" dirty="0" err="1"/>
              <a:t>lâm</a:t>
            </a:r>
            <a:r>
              <a:rPr lang="en-US" sz="2800" b="1" dirty="0"/>
              <a:t> </a:t>
            </a:r>
            <a:r>
              <a:rPr lang="en-US" sz="2800" b="1" dirty="0" err="1"/>
              <a:t>sàng</a:t>
            </a:r>
            <a:r>
              <a:rPr lang="en-US" sz="2800" b="1" dirty="0"/>
              <a:t> </a:t>
            </a:r>
            <a:r>
              <a:rPr lang="en-US" sz="2800" b="1" dirty="0" err="1"/>
              <a:t>chứng</a:t>
            </a:r>
            <a:r>
              <a:rPr lang="en-US" sz="2800" b="1" dirty="0"/>
              <a:t> minh </a:t>
            </a:r>
            <a:r>
              <a:rPr lang="en-US" sz="2800" b="1" dirty="0" err="1"/>
              <a:t>hiệu</a:t>
            </a:r>
            <a:r>
              <a:rPr lang="en-US" sz="2800" b="1" dirty="0"/>
              <a:t> </a:t>
            </a:r>
            <a:r>
              <a:rPr lang="en-US" sz="2800" b="1" dirty="0" err="1"/>
              <a:t>quả</a:t>
            </a:r>
            <a:r>
              <a:rPr lang="en-US" sz="2800" b="1" dirty="0"/>
              <a:t> </a:t>
            </a:r>
            <a:r>
              <a:rPr lang="en-US" sz="2800" b="1" dirty="0" err="1"/>
              <a:t>phòng</a:t>
            </a:r>
            <a:r>
              <a:rPr lang="en-US" sz="2800" b="1" dirty="0"/>
              <a:t> </a:t>
            </a:r>
            <a:r>
              <a:rPr lang="en-US" sz="2800" b="1" dirty="0" err="1"/>
              <a:t>ngừa</a:t>
            </a:r>
            <a:r>
              <a:rPr lang="en-US" sz="2800" b="1" dirty="0"/>
              <a:t> </a:t>
            </a:r>
            <a:r>
              <a:rPr lang="en-US" sz="2800" b="1" dirty="0" err="1"/>
              <a:t>đợt</a:t>
            </a:r>
            <a:r>
              <a:rPr lang="en-US" sz="2800" b="1" dirty="0"/>
              <a:t> </a:t>
            </a:r>
            <a:r>
              <a:rPr lang="en-US" sz="2800" b="1" dirty="0" err="1"/>
              <a:t>kịch</a:t>
            </a:r>
            <a:r>
              <a:rPr lang="en-US" sz="2800" b="1" dirty="0"/>
              <a:t> </a:t>
            </a:r>
            <a:r>
              <a:rPr lang="en-US" sz="2800" b="1" dirty="0" err="1"/>
              <a:t>phát</a:t>
            </a:r>
            <a:r>
              <a:rPr lang="en-US" sz="2800" b="1" dirty="0"/>
              <a:t> COPD </a:t>
            </a:r>
            <a:r>
              <a:rPr lang="en-US" sz="2800" b="1" dirty="0" err="1"/>
              <a:t>của</a:t>
            </a:r>
            <a:r>
              <a:rPr lang="en-US" sz="2800" b="1" dirty="0"/>
              <a:t> </a:t>
            </a:r>
            <a:r>
              <a:rPr lang="en-US" sz="2800" b="1" dirty="0" err="1"/>
              <a:t>Tiotropium</a:t>
            </a:r>
            <a:r>
              <a:rPr lang="en-US" sz="2800" b="1" dirty="0"/>
              <a:t> </a:t>
            </a:r>
            <a:r>
              <a:rPr lang="en-US" sz="2800" b="1" baseline="30000" dirty="0"/>
              <a:t>1-3</a:t>
            </a:r>
          </a:p>
        </p:txBody>
      </p:sp>
      <p:sp>
        <p:nvSpPr>
          <p:cNvPr id="3" name="TextBox 2"/>
          <p:cNvSpPr txBox="1"/>
          <p:nvPr/>
        </p:nvSpPr>
        <p:spPr>
          <a:xfrm>
            <a:off x="1773404" y="1293394"/>
            <a:ext cx="8367330" cy="646331"/>
          </a:xfrm>
          <a:prstGeom prst="rect">
            <a:avLst/>
          </a:prstGeom>
          <a:noFill/>
        </p:spPr>
        <p:txBody>
          <a:bodyPr wrap="square" rtlCol="0">
            <a:spAutoFit/>
          </a:bodyPr>
          <a:lstStyle/>
          <a:p>
            <a:r>
              <a:rPr lang="en-US" dirty="0" err="1">
                <a:solidFill>
                  <a:srgbClr val="002060"/>
                </a:solidFill>
              </a:rPr>
              <a:t>Tiotropium</a:t>
            </a:r>
            <a:r>
              <a:rPr lang="en-US" dirty="0">
                <a:solidFill>
                  <a:srgbClr val="002060"/>
                </a:solidFill>
              </a:rPr>
              <a:t> RESPIMAT </a:t>
            </a:r>
            <a:r>
              <a:rPr lang="en-US" dirty="0" err="1">
                <a:solidFill>
                  <a:srgbClr val="002060"/>
                </a:solidFill>
              </a:rPr>
              <a:t>cho</a:t>
            </a:r>
            <a:r>
              <a:rPr lang="en-US" dirty="0">
                <a:solidFill>
                  <a:srgbClr val="002060"/>
                </a:solidFill>
              </a:rPr>
              <a:t> </a:t>
            </a:r>
            <a:r>
              <a:rPr lang="en-US" dirty="0" err="1">
                <a:solidFill>
                  <a:srgbClr val="002060"/>
                </a:solidFill>
              </a:rPr>
              <a:t>hiệu</a:t>
            </a:r>
            <a:r>
              <a:rPr lang="en-US" dirty="0">
                <a:solidFill>
                  <a:srgbClr val="002060"/>
                </a:solidFill>
              </a:rPr>
              <a:t> </a:t>
            </a:r>
            <a:r>
              <a:rPr lang="en-US" dirty="0" err="1">
                <a:solidFill>
                  <a:srgbClr val="002060"/>
                </a:solidFill>
              </a:rPr>
              <a:t>quả</a:t>
            </a:r>
            <a:r>
              <a:rPr lang="en-US" dirty="0">
                <a:solidFill>
                  <a:srgbClr val="002060"/>
                </a:solidFill>
              </a:rPr>
              <a:t> </a:t>
            </a:r>
            <a:r>
              <a:rPr lang="en-US" dirty="0" err="1">
                <a:solidFill>
                  <a:srgbClr val="002060"/>
                </a:solidFill>
              </a:rPr>
              <a:t>nhất</a:t>
            </a:r>
            <a:r>
              <a:rPr lang="en-US" dirty="0">
                <a:solidFill>
                  <a:srgbClr val="002060"/>
                </a:solidFill>
              </a:rPr>
              <a:t> </a:t>
            </a:r>
            <a:r>
              <a:rPr lang="en-US" dirty="0" err="1">
                <a:solidFill>
                  <a:srgbClr val="002060"/>
                </a:solidFill>
              </a:rPr>
              <a:t>quán</a:t>
            </a:r>
            <a:r>
              <a:rPr lang="en-US" dirty="0">
                <a:solidFill>
                  <a:srgbClr val="002060"/>
                </a:solidFill>
              </a:rPr>
              <a:t> </a:t>
            </a:r>
            <a:r>
              <a:rPr lang="en-US" dirty="0" err="1">
                <a:solidFill>
                  <a:srgbClr val="002060"/>
                </a:solidFill>
              </a:rPr>
              <a:t>trong</a:t>
            </a:r>
            <a:r>
              <a:rPr lang="en-US" dirty="0">
                <a:solidFill>
                  <a:srgbClr val="002060"/>
                </a:solidFill>
              </a:rPr>
              <a:t> </a:t>
            </a:r>
            <a:r>
              <a:rPr lang="en-US" dirty="0" err="1">
                <a:solidFill>
                  <a:srgbClr val="002060"/>
                </a:solidFill>
              </a:rPr>
              <a:t>giảm</a:t>
            </a:r>
            <a:r>
              <a:rPr lang="en-US" dirty="0">
                <a:solidFill>
                  <a:srgbClr val="002060"/>
                </a:solidFill>
              </a:rPr>
              <a:t> </a:t>
            </a:r>
            <a:r>
              <a:rPr lang="en-US" dirty="0" err="1">
                <a:solidFill>
                  <a:srgbClr val="002060"/>
                </a:solidFill>
              </a:rPr>
              <a:t>nguy</a:t>
            </a:r>
            <a:r>
              <a:rPr lang="en-US" dirty="0">
                <a:solidFill>
                  <a:srgbClr val="002060"/>
                </a:solidFill>
              </a:rPr>
              <a:t> c</a:t>
            </a:r>
            <a:r>
              <a:rPr lang="vi-VN" dirty="0">
                <a:solidFill>
                  <a:srgbClr val="002060"/>
                </a:solidFill>
              </a:rPr>
              <a:t>ơ</a:t>
            </a:r>
            <a:r>
              <a:rPr lang="en-US" dirty="0">
                <a:solidFill>
                  <a:srgbClr val="002060"/>
                </a:solidFill>
              </a:rPr>
              <a:t> </a:t>
            </a:r>
            <a:r>
              <a:rPr lang="en-US" dirty="0" err="1">
                <a:solidFill>
                  <a:srgbClr val="002060"/>
                </a:solidFill>
              </a:rPr>
              <a:t>đợt</a:t>
            </a:r>
            <a:r>
              <a:rPr lang="en-US" dirty="0">
                <a:solidFill>
                  <a:srgbClr val="002060"/>
                </a:solidFill>
              </a:rPr>
              <a:t> </a:t>
            </a:r>
            <a:r>
              <a:rPr lang="en-US" dirty="0" err="1">
                <a:solidFill>
                  <a:srgbClr val="002060"/>
                </a:solidFill>
              </a:rPr>
              <a:t>kịch</a:t>
            </a:r>
            <a:r>
              <a:rPr lang="en-US" dirty="0">
                <a:solidFill>
                  <a:srgbClr val="002060"/>
                </a:solidFill>
              </a:rPr>
              <a:t> </a:t>
            </a:r>
            <a:r>
              <a:rPr lang="en-US" dirty="0" err="1">
                <a:solidFill>
                  <a:srgbClr val="002060"/>
                </a:solidFill>
              </a:rPr>
              <a:t>phát</a:t>
            </a:r>
            <a:r>
              <a:rPr lang="en-US" dirty="0">
                <a:solidFill>
                  <a:srgbClr val="002060"/>
                </a:solidFill>
              </a:rPr>
              <a:t> COPD so </a:t>
            </a:r>
            <a:r>
              <a:rPr lang="en-US" dirty="0" err="1">
                <a:solidFill>
                  <a:srgbClr val="002060"/>
                </a:solidFill>
              </a:rPr>
              <a:t>với</a:t>
            </a:r>
            <a:r>
              <a:rPr lang="en-US" dirty="0">
                <a:solidFill>
                  <a:srgbClr val="002060"/>
                </a:solidFill>
              </a:rPr>
              <a:t> </a:t>
            </a:r>
            <a:r>
              <a:rPr lang="en-US" dirty="0" err="1">
                <a:solidFill>
                  <a:srgbClr val="002060"/>
                </a:solidFill>
              </a:rPr>
              <a:t>nhóm</a:t>
            </a:r>
            <a:r>
              <a:rPr lang="en-US" dirty="0">
                <a:solidFill>
                  <a:srgbClr val="002060"/>
                </a:solidFill>
              </a:rPr>
              <a:t> </a:t>
            </a:r>
            <a:r>
              <a:rPr lang="en-US" dirty="0" err="1">
                <a:solidFill>
                  <a:srgbClr val="002060"/>
                </a:solidFill>
              </a:rPr>
              <a:t>chứng</a:t>
            </a:r>
            <a:r>
              <a:rPr lang="en-US" dirty="0">
                <a:solidFill>
                  <a:srgbClr val="002060"/>
                </a:solidFill>
              </a:rPr>
              <a:t>, </a:t>
            </a:r>
            <a:r>
              <a:rPr lang="en-US" dirty="0" err="1">
                <a:solidFill>
                  <a:srgbClr val="002060"/>
                </a:solidFill>
              </a:rPr>
              <a:t>đo</a:t>
            </a:r>
            <a:r>
              <a:rPr lang="en-US" dirty="0">
                <a:solidFill>
                  <a:srgbClr val="002060"/>
                </a:solidFill>
              </a:rPr>
              <a:t> </a:t>
            </a:r>
            <a:r>
              <a:rPr lang="en-US" dirty="0" err="1">
                <a:solidFill>
                  <a:srgbClr val="002060"/>
                </a:solidFill>
              </a:rPr>
              <a:t>bằng</a:t>
            </a:r>
            <a:r>
              <a:rPr lang="en-US" dirty="0">
                <a:solidFill>
                  <a:srgbClr val="002060"/>
                </a:solidFill>
              </a:rPr>
              <a:t> </a:t>
            </a:r>
            <a:r>
              <a:rPr lang="en-US" dirty="0" err="1">
                <a:solidFill>
                  <a:srgbClr val="002060"/>
                </a:solidFill>
              </a:rPr>
              <a:t>thời</a:t>
            </a:r>
            <a:r>
              <a:rPr lang="en-US" dirty="0">
                <a:solidFill>
                  <a:srgbClr val="002060"/>
                </a:solidFill>
              </a:rPr>
              <a:t> </a:t>
            </a:r>
            <a:r>
              <a:rPr lang="en-US" dirty="0" err="1">
                <a:solidFill>
                  <a:srgbClr val="002060"/>
                </a:solidFill>
              </a:rPr>
              <a:t>gian</a:t>
            </a:r>
            <a:r>
              <a:rPr lang="en-US" dirty="0">
                <a:solidFill>
                  <a:srgbClr val="002060"/>
                </a:solidFill>
              </a:rPr>
              <a:t> </a:t>
            </a:r>
            <a:r>
              <a:rPr lang="en-US" dirty="0" err="1">
                <a:solidFill>
                  <a:srgbClr val="002060"/>
                </a:solidFill>
              </a:rPr>
              <a:t>đến</a:t>
            </a:r>
            <a:r>
              <a:rPr lang="en-US" dirty="0">
                <a:solidFill>
                  <a:srgbClr val="002060"/>
                </a:solidFill>
              </a:rPr>
              <a:t> </a:t>
            </a:r>
            <a:r>
              <a:rPr lang="en-US" dirty="0" err="1">
                <a:solidFill>
                  <a:srgbClr val="002060"/>
                </a:solidFill>
              </a:rPr>
              <a:t>đợt</a:t>
            </a:r>
            <a:r>
              <a:rPr lang="en-US" dirty="0">
                <a:solidFill>
                  <a:srgbClr val="002060"/>
                </a:solidFill>
              </a:rPr>
              <a:t> </a:t>
            </a:r>
            <a:r>
              <a:rPr lang="en-US" dirty="0" err="1">
                <a:solidFill>
                  <a:srgbClr val="002060"/>
                </a:solidFill>
              </a:rPr>
              <a:t>cấp</a:t>
            </a:r>
            <a:r>
              <a:rPr lang="en-US" dirty="0">
                <a:solidFill>
                  <a:srgbClr val="002060"/>
                </a:solidFill>
              </a:rPr>
              <a:t> </a:t>
            </a:r>
            <a:r>
              <a:rPr lang="en-US" dirty="0" err="1">
                <a:solidFill>
                  <a:srgbClr val="002060"/>
                </a:solidFill>
              </a:rPr>
              <a:t>đầu</a:t>
            </a:r>
            <a:r>
              <a:rPr lang="en-US" dirty="0">
                <a:solidFill>
                  <a:srgbClr val="002060"/>
                </a:solidFill>
              </a:rPr>
              <a:t> tiên</a:t>
            </a:r>
            <a:r>
              <a:rPr lang="en-US" baseline="30000" dirty="0">
                <a:solidFill>
                  <a:srgbClr val="002060"/>
                </a:solidFill>
              </a:rPr>
              <a:t>1</a:t>
            </a:r>
            <a:endParaRPr lang="en-US" dirty="0">
              <a:solidFill>
                <a:srgbClr val="002060"/>
              </a:solidFill>
            </a:endParaRPr>
          </a:p>
        </p:txBody>
      </p:sp>
      <p:grpSp>
        <p:nvGrpSpPr>
          <p:cNvPr id="19" name="Group 18"/>
          <p:cNvGrpSpPr/>
          <p:nvPr/>
        </p:nvGrpSpPr>
        <p:grpSpPr>
          <a:xfrm>
            <a:off x="2867051" y="2090977"/>
            <a:ext cx="2636604" cy="2636598"/>
            <a:chOff x="1330278" y="2480946"/>
            <a:chExt cx="2636604" cy="2636598"/>
          </a:xfrm>
        </p:grpSpPr>
        <p:pic>
          <p:nvPicPr>
            <p:cNvPr id="14" name="Picture 13"/>
            <p:cNvPicPr>
              <a:picLocks noChangeAspect="1"/>
            </p:cNvPicPr>
            <p:nvPr/>
          </p:nvPicPr>
          <p:blipFill>
            <a:blip r:embed="rId2"/>
            <a:stretch>
              <a:fillRect/>
            </a:stretch>
          </p:blipFill>
          <p:spPr>
            <a:xfrm>
              <a:off x="1330278" y="2480946"/>
              <a:ext cx="2636604" cy="2636598"/>
            </a:xfrm>
            <a:prstGeom prst="rect">
              <a:avLst/>
            </a:prstGeom>
            <a:effectLst>
              <a:outerShdw blurRad="63500" sx="102000" sy="102000" algn="ctr" rotWithShape="0">
                <a:prstClr val="black">
                  <a:alpha val="20000"/>
                </a:prstClr>
              </a:outerShdw>
            </a:effectLst>
          </p:spPr>
        </p:pic>
        <p:sp>
          <p:nvSpPr>
            <p:cNvPr id="16" name="TextBox 15"/>
            <p:cNvSpPr txBox="1"/>
            <p:nvPr/>
          </p:nvSpPr>
          <p:spPr>
            <a:xfrm>
              <a:off x="2165915" y="2743200"/>
              <a:ext cx="965329" cy="523220"/>
            </a:xfrm>
            <a:prstGeom prst="rect">
              <a:avLst/>
            </a:prstGeom>
            <a:noFill/>
          </p:spPr>
          <p:txBody>
            <a:bodyPr wrap="none" rtlCol="0">
              <a:spAutoFit/>
            </a:bodyPr>
            <a:lstStyle/>
            <a:p>
              <a:r>
                <a:rPr lang="en-US" sz="2800" dirty="0" err="1">
                  <a:solidFill>
                    <a:schemeClr val="bg1"/>
                  </a:solidFill>
                </a:rPr>
                <a:t>giảm</a:t>
              </a:r>
              <a:endParaRPr lang="en-US" sz="2800" dirty="0">
                <a:solidFill>
                  <a:schemeClr val="bg1"/>
                </a:solidFill>
              </a:endParaRPr>
            </a:p>
          </p:txBody>
        </p:sp>
        <p:sp>
          <p:nvSpPr>
            <p:cNvPr id="17" name="TextBox 16"/>
            <p:cNvSpPr txBox="1"/>
            <p:nvPr/>
          </p:nvSpPr>
          <p:spPr>
            <a:xfrm>
              <a:off x="1620893" y="2927085"/>
              <a:ext cx="2055371" cy="1569660"/>
            </a:xfrm>
            <a:prstGeom prst="rect">
              <a:avLst/>
            </a:prstGeom>
            <a:noFill/>
          </p:spPr>
          <p:txBody>
            <a:bodyPr wrap="none" rtlCol="0">
              <a:spAutoFit/>
            </a:bodyPr>
            <a:lstStyle/>
            <a:p>
              <a:r>
                <a:rPr lang="en-US" sz="9600" b="1" dirty="0">
                  <a:solidFill>
                    <a:schemeClr val="bg1"/>
                  </a:solidFill>
                </a:rPr>
                <a:t>31</a:t>
              </a:r>
              <a:r>
                <a:rPr lang="en-US" sz="6600" b="1" baseline="30000" dirty="0">
                  <a:solidFill>
                    <a:schemeClr val="bg1"/>
                  </a:solidFill>
                </a:rPr>
                <a:t>%</a:t>
              </a:r>
              <a:endParaRPr lang="en-US" sz="3200" b="1" baseline="30000" dirty="0">
                <a:solidFill>
                  <a:schemeClr val="bg1"/>
                </a:solidFill>
              </a:endParaRPr>
            </a:p>
          </p:txBody>
        </p:sp>
        <p:sp>
          <p:nvSpPr>
            <p:cNvPr id="18" name="TextBox 17"/>
            <p:cNvSpPr txBox="1"/>
            <p:nvPr/>
          </p:nvSpPr>
          <p:spPr>
            <a:xfrm>
              <a:off x="1861925" y="4127413"/>
              <a:ext cx="1573306" cy="738664"/>
            </a:xfrm>
            <a:prstGeom prst="rect">
              <a:avLst/>
            </a:prstGeom>
            <a:noFill/>
          </p:spPr>
          <p:txBody>
            <a:bodyPr wrap="square" rtlCol="0">
              <a:spAutoFit/>
            </a:bodyPr>
            <a:lstStyle/>
            <a:p>
              <a:pPr algn="ctr"/>
              <a:r>
                <a:rPr lang="en-US" sz="1400" dirty="0" err="1">
                  <a:solidFill>
                    <a:schemeClr val="bg1"/>
                  </a:solidFill>
                </a:rPr>
                <a:t>nguy</a:t>
              </a:r>
              <a:r>
                <a:rPr lang="en-US" sz="1400" dirty="0">
                  <a:solidFill>
                    <a:schemeClr val="bg1"/>
                  </a:solidFill>
                </a:rPr>
                <a:t> c</a:t>
              </a:r>
              <a:r>
                <a:rPr lang="vi-VN" sz="1400" dirty="0">
                  <a:solidFill>
                    <a:schemeClr val="bg1"/>
                  </a:solidFill>
                </a:rPr>
                <a:t>ơ</a:t>
              </a:r>
              <a:r>
                <a:rPr lang="en-US" sz="1400" dirty="0">
                  <a:solidFill>
                    <a:schemeClr val="bg1"/>
                  </a:solidFill>
                </a:rPr>
                <a:t> so </a:t>
              </a:r>
              <a:r>
                <a:rPr lang="en-US" sz="1400" dirty="0" err="1">
                  <a:solidFill>
                    <a:schemeClr val="bg1"/>
                  </a:solidFill>
                </a:rPr>
                <a:t>với</a:t>
              </a:r>
              <a:r>
                <a:rPr lang="en-US" sz="1400" dirty="0">
                  <a:solidFill>
                    <a:schemeClr val="bg1"/>
                  </a:solidFill>
                </a:rPr>
                <a:t> placebo</a:t>
              </a:r>
            </a:p>
            <a:p>
              <a:pPr algn="ctr"/>
              <a:r>
                <a:rPr lang="en-US" sz="1400" dirty="0">
                  <a:solidFill>
                    <a:schemeClr val="bg1"/>
                  </a:solidFill>
                </a:rPr>
                <a:t>(p&lt;0.0001)</a:t>
              </a:r>
            </a:p>
          </p:txBody>
        </p:sp>
      </p:grpSp>
      <p:grpSp>
        <p:nvGrpSpPr>
          <p:cNvPr id="20" name="Group 19"/>
          <p:cNvGrpSpPr/>
          <p:nvPr/>
        </p:nvGrpSpPr>
        <p:grpSpPr>
          <a:xfrm>
            <a:off x="6797165" y="2090977"/>
            <a:ext cx="2636604" cy="2636598"/>
            <a:chOff x="1330278" y="2480946"/>
            <a:chExt cx="2636604" cy="2636598"/>
          </a:xfrm>
        </p:grpSpPr>
        <p:pic>
          <p:nvPicPr>
            <p:cNvPr id="21" name="Picture 20"/>
            <p:cNvPicPr>
              <a:picLocks noChangeAspect="1"/>
            </p:cNvPicPr>
            <p:nvPr/>
          </p:nvPicPr>
          <p:blipFill>
            <a:blip r:embed="rId2"/>
            <a:stretch>
              <a:fillRect/>
            </a:stretch>
          </p:blipFill>
          <p:spPr>
            <a:xfrm>
              <a:off x="1330278" y="2480946"/>
              <a:ext cx="2636604" cy="2636598"/>
            </a:xfrm>
            <a:prstGeom prst="rect">
              <a:avLst/>
            </a:prstGeom>
            <a:effectLst>
              <a:outerShdw blurRad="63500" sx="102000" sy="102000" algn="ctr" rotWithShape="0">
                <a:prstClr val="black">
                  <a:alpha val="20000"/>
                </a:prstClr>
              </a:outerShdw>
            </a:effectLst>
          </p:spPr>
        </p:pic>
        <p:sp>
          <p:nvSpPr>
            <p:cNvPr id="22" name="TextBox 21"/>
            <p:cNvSpPr txBox="1"/>
            <p:nvPr/>
          </p:nvSpPr>
          <p:spPr>
            <a:xfrm>
              <a:off x="2165915" y="2743200"/>
              <a:ext cx="965329" cy="523220"/>
            </a:xfrm>
            <a:prstGeom prst="rect">
              <a:avLst/>
            </a:prstGeom>
            <a:noFill/>
          </p:spPr>
          <p:txBody>
            <a:bodyPr wrap="none" rtlCol="0">
              <a:spAutoFit/>
            </a:bodyPr>
            <a:lstStyle/>
            <a:p>
              <a:r>
                <a:rPr lang="en-US" sz="2800" dirty="0" err="1">
                  <a:solidFill>
                    <a:schemeClr val="bg1"/>
                  </a:solidFill>
                </a:rPr>
                <a:t>giảm</a:t>
              </a:r>
              <a:endParaRPr lang="en-US" sz="2800" dirty="0">
                <a:solidFill>
                  <a:schemeClr val="bg1"/>
                </a:solidFill>
              </a:endParaRPr>
            </a:p>
          </p:txBody>
        </p:sp>
        <p:sp>
          <p:nvSpPr>
            <p:cNvPr id="23" name="TextBox 22"/>
            <p:cNvSpPr txBox="1"/>
            <p:nvPr/>
          </p:nvSpPr>
          <p:spPr>
            <a:xfrm>
              <a:off x="1620893" y="2927085"/>
              <a:ext cx="2055371" cy="1569660"/>
            </a:xfrm>
            <a:prstGeom prst="rect">
              <a:avLst/>
            </a:prstGeom>
            <a:noFill/>
          </p:spPr>
          <p:txBody>
            <a:bodyPr wrap="none" rtlCol="0">
              <a:spAutoFit/>
            </a:bodyPr>
            <a:lstStyle/>
            <a:p>
              <a:r>
                <a:rPr lang="en-US" sz="9600" b="1" dirty="0">
                  <a:solidFill>
                    <a:schemeClr val="bg1"/>
                  </a:solidFill>
                </a:rPr>
                <a:t>27</a:t>
              </a:r>
              <a:r>
                <a:rPr lang="en-US" sz="6600" b="1" baseline="30000" dirty="0">
                  <a:solidFill>
                    <a:schemeClr val="bg1"/>
                  </a:solidFill>
                </a:rPr>
                <a:t>%</a:t>
              </a:r>
              <a:endParaRPr lang="en-US" sz="3200" b="1" baseline="30000" dirty="0">
                <a:solidFill>
                  <a:schemeClr val="bg1"/>
                </a:solidFill>
              </a:endParaRPr>
            </a:p>
          </p:txBody>
        </p:sp>
        <p:sp>
          <p:nvSpPr>
            <p:cNvPr id="24" name="TextBox 23"/>
            <p:cNvSpPr txBox="1"/>
            <p:nvPr/>
          </p:nvSpPr>
          <p:spPr>
            <a:xfrm>
              <a:off x="1861925" y="4127413"/>
              <a:ext cx="1573306" cy="738664"/>
            </a:xfrm>
            <a:prstGeom prst="rect">
              <a:avLst/>
            </a:prstGeom>
            <a:noFill/>
          </p:spPr>
          <p:txBody>
            <a:bodyPr wrap="square" rtlCol="0">
              <a:spAutoFit/>
            </a:bodyPr>
            <a:lstStyle/>
            <a:p>
              <a:pPr algn="ctr"/>
              <a:r>
                <a:rPr lang="en-US" sz="1400" dirty="0" err="1">
                  <a:solidFill>
                    <a:schemeClr val="bg1"/>
                  </a:solidFill>
                </a:rPr>
                <a:t>nguy</a:t>
              </a:r>
              <a:r>
                <a:rPr lang="en-US" sz="1400" dirty="0">
                  <a:solidFill>
                    <a:schemeClr val="bg1"/>
                  </a:solidFill>
                </a:rPr>
                <a:t> c</a:t>
              </a:r>
              <a:r>
                <a:rPr lang="vi-VN" sz="1400" dirty="0">
                  <a:solidFill>
                    <a:schemeClr val="bg1"/>
                  </a:solidFill>
                </a:rPr>
                <a:t>ơ</a:t>
              </a:r>
              <a:r>
                <a:rPr lang="en-US" sz="1400" dirty="0">
                  <a:solidFill>
                    <a:schemeClr val="bg1"/>
                  </a:solidFill>
                </a:rPr>
                <a:t> so </a:t>
              </a:r>
              <a:r>
                <a:rPr lang="en-US" sz="1400" dirty="0" err="1">
                  <a:solidFill>
                    <a:schemeClr val="bg1"/>
                  </a:solidFill>
                </a:rPr>
                <a:t>với</a:t>
              </a:r>
              <a:r>
                <a:rPr lang="en-US" sz="1400" dirty="0">
                  <a:solidFill>
                    <a:schemeClr val="bg1"/>
                  </a:solidFill>
                </a:rPr>
                <a:t> placebo</a:t>
              </a:r>
            </a:p>
            <a:p>
              <a:pPr algn="ctr"/>
              <a:r>
                <a:rPr lang="en-US" sz="1400" dirty="0">
                  <a:solidFill>
                    <a:schemeClr val="bg1"/>
                  </a:solidFill>
                </a:rPr>
                <a:t>(p&lt;0.005)</a:t>
              </a:r>
            </a:p>
          </p:txBody>
        </p:sp>
      </p:grpSp>
      <p:sp>
        <p:nvSpPr>
          <p:cNvPr id="25" name="TextBox 24"/>
          <p:cNvSpPr txBox="1"/>
          <p:nvPr/>
        </p:nvSpPr>
        <p:spPr>
          <a:xfrm>
            <a:off x="3166072" y="4742324"/>
            <a:ext cx="2038558" cy="646331"/>
          </a:xfrm>
          <a:prstGeom prst="rect">
            <a:avLst/>
          </a:prstGeom>
          <a:noFill/>
        </p:spPr>
        <p:txBody>
          <a:bodyPr wrap="square" rtlCol="0">
            <a:spAutoFit/>
          </a:bodyPr>
          <a:lstStyle/>
          <a:p>
            <a:pPr algn="ctr"/>
            <a:r>
              <a:rPr lang="en-US" b="1" dirty="0" err="1">
                <a:solidFill>
                  <a:srgbClr val="002060"/>
                </a:solidFill>
              </a:rPr>
              <a:t>Thời</a:t>
            </a:r>
            <a:r>
              <a:rPr lang="en-US" b="1" dirty="0">
                <a:solidFill>
                  <a:srgbClr val="002060"/>
                </a:solidFill>
              </a:rPr>
              <a:t> </a:t>
            </a:r>
            <a:r>
              <a:rPr lang="en-US" b="1" dirty="0" err="1">
                <a:solidFill>
                  <a:srgbClr val="002060"/>
                </a:solidFill>
              </a:rPr>
              <a:t>gian</a:t>
            </a:r>
            <a:r>
              <a:rPr lang="en-US" b="1" dirty="0">
                <a:solidFill>
                  <a:srgbClr val="002060"/>
                </a:solidFill>
              </a:rPr>
              <a:t> </a:t>
            </a:r>
            <a:r>
              <a:rPr lang="en-US" b="1" dirty="0" err="1">
                <a:solidFill>
                  <a:srgbClr val="002060"/>
                </a:solidFill>
              </a:rPr>
              <a:t>đến</a:t>
            </a:r>
            <a:r>
              <a:rPr lang="en-US" b="1" dirty="0">
                <a:solidFill>
                  <a:srgbClr val="002060"/>
                </a:solidFill>
              </a:rPr>
              <a:t> </a:t>
            </a:r>
            <a:r>
              <a:rPr lang="en-US" b="1" dirty="0" err="1">
                <a:solidFill>
                  <a:srgbClr val="002060"/>
                </a:solidFill>
              </a:rPr>
              <a:t>đợt</a:t>
            </a:r>
            <a:r>
              <a:rPr lang="en-US" b="1" dirty="0">
                <a:solidFill>
                  <a:srgbClr val="002060"/>
                </a:solidFill>
              </a:rPr>
              <a:t> </a:t>
            </a:r>
            <a:r>
              <a:rPr lang="en-US" b="1" dirty="0" err="1">
                <a:solidFill>
                  <a:srgbClr val="002060"/>
                </a:solidFill>
              </a:rPr>
              <a:t>cấp</a:t>
            </a:r>
            <a:r>
              <a:rPr lang="en-US" b="1" dirty="0">
                <a:solidFill>
                  <a:srgbClr val="002060"/>
                </a:solidFill>
              </a:rPr>
              <a:t> </a:t>
            </a:r>
            <a:r>
              <a:rPr lang="en-US" b="1" dirty="0" err="1">
                <a:solidFill>
                  <a:srgbClr val="002060"/>
                </a:solidFill>
              </a:rPr>
              <a:t>đầu</a:t>
            </a:r>
            <a:r>
              <a:rPr lang="en-US" b="1" dirty="0">
                <a:solidFill>
                  <a:srgbClr val="002060"/>
                </a:solidFill>
              </a:rPr>
              <a:t> </a:t>
            </a:r>
            <a:r>
              <a:rPr lang="en-US" b="1" dirty="0" err="1">
                <a:solidFill>
                  <a:srgbClr val="002060"/>
                </a:solidFill>
              </a:rPr>
              <a:t>tiên</a:t>
            </a:r>
            <a:endParaRPr lang="en-US" b="1" dirty="0">
              <a:solidFill>
                <a:srgbClr val="002060"/>
              </a:solidFill>
            </a:endParaRPr>
          </a:p>
        </p:txBody>
      </p:sp>
      <p:sp>
        <p:nvSpPr>
          <p:cNvPr id="26" name="TextBox 25"/>
          <p:cNvSpPr txBox="1"/>
          <p:nvPr/>
        </p:nvSpPr>
        <p:spPr>
          <a:xfrm>
            <a:off x="6776355" y="4727576"/>
            <a:ext cx="2657414" cy="646331"/>
          </a:xfrm>
          <a:prstGeom prst="rect">
            <a:avLst/>
          </a:prstGeom>
          <a:noFill/>
        </p:spPr>
        <p:txBody>
          <a:bodyPr wrap="square" rtlCol="0">
            <a:spAutoFit/>
          </a:bodyPr>
          <a:lstStyle/>
          <a:p>
            <a:pPr algn="ctr"/>
            <a:r>
              <a:rPr lang="en-US" b="1" dirty="0" err="1">
                <a:solidFill>
                  <a:srgbClr val="002060"/>
                </a:solidFill>
              </a:rPr>
              <a:t>Thời</a:t>
            </a:r>
            <a:r>
              <a:rPr lang="en-US" b="1" dirty="0">
                <a:solidFill>
                  <a:srgbClr val="002060"/>
                </a:solidFill>
              </a:rPr>
              <a:t> </a:t>
            </a:r>
            <a:r>
              <a:rPr lang="en-US" b="1" dirty="0" err="1">
                <a:solidFill>
                  <a:srgbClr val="002060"/>
                </a:solidFill>
              </a:rPr>
              <a:t>gian</a:t>
            </a:r>
            <a:r>
              <a:rPr lang="en-US" b="1" dirty="0">
                <a:solidFill>
                  <a:srgbClr val="002060"/>
                </a:solidFill>
              </a:rPr>
              <a:t> </a:t>
            </a:r>
            <a:r>
              <a:rPr lang="en-US" b="1" dirty="0" err="1">
                <a:solidFill>
                  <a:srgbClr val="002060"/>
                </a:solidFill>
              </a:rPr>
              <a:t>đến</a:t>
            </a:r>
            <a:r>
              <a:rPr lang="en-US" b="1" dirty="0">
                <a:solidFill>
                  <a:srgbClr val="002060"/>
                </a:solidFill>
              </a:rPr>
              <a:t> </a:t>
            </a:r>
            <a:r>
              <a:rPr lang="en-US" b="1" dirty="0" err="1">
                <a:solidFill>
                  <a:srgbClr val="002060"/>
                </a:solidFill>
              </a:rPr>
              <a:t>đợt</a:t>
            </a:r>
            <a:r>
              <a:rPr lang="en-US" b="1" dirty="0">
                <a:solidFill>
                  <a:srgbClr val="002060"/>
                </a:solidFill>
              </a:rPr>
              <a:t> </a:t>
            </a:r>
            <a:r>
              <a:rPr lang="en-US" b="1" dirty="0" err="1">
                <a:solidFill>
                  <a:srgbClr val="002060"/>
                </a:solidFill>
              </a:rPr>
              <a:t>cấp</a:t>
            </a:r>
            <a:r>
              <a:rPr lang="en-US" b="1" dirty="0">
                <a:solidFill>
                  <a:srgbClr val="002060"/>
                </a:solidFill>
              </a:rPr>
              <a:t> </a:t>
            </a:r>
            <a:r>
              <a:rPr lang="en-US" b="1" dirty="0" err="1">
                <a:solidFill>
                  <a:srgbClr val="002060"/>
                </a:solidFill>
              </a:rPr>
              <a:t>nhập</a:t>
            </a:r>
            <a:r>
              <a:rPr lang="en-US" b="1" dirty="0">
                <a:solidFill>
                  <a:srgbClr val="002060"/>
                </a:solidFill>
              </a:rPr>
              <a:t> </a:t>
            </a:r>
            <a:r>
              <a:rPr lang="en-US" b="1" dirty="0" err="1">
                <a:solidFill>
                  <a:srgbClr val="002060"/>
                </a:solidFill>
              </a:rPr>
              <a:t>viện</a:t>
            </a:r>
            <a:r>
              <a:rPr lang="en-US" b="1" dirty="0">
                <a:solidFill>
                  <a:srgbClr val="002060"/>
                </a:solidFill>
              </a:rPr>
              <a:t> </a:t>
            </a:r>
            <a:r>
              <a:rPr lang="en-US" b="1" dirty="0" err="1">
                <a:solidFill>
                  <a:srgbClr val="002060"/>
                </a:solidFill>
              </a:rPr>
              <a:t>đầu</a:t>
            </a:r>
            <a:r>
              <a:rPr lang="en-US" b="1" dirty="0">
                <a:solidFill>
                  <a:srgbClr val="002060"/>
                </a:solidFill>
              </a:rPr>
              <a:t> </a:t>
            </a:r>
            <a:r>
              <a:rPr lang="en-US" b="1" dirty="0" err="1">
                <a:solidFill>
                  <a:srgbClr val="002060"/>
                </a:solidFill>
              </a:rPr>
              <a:t>tiên</a:t>
            </a:r>
            <a:endParaRPr lang="en-US" b="1" dirty="0">
              <a:solidFill>
                <a:srgbClr val="002060"/>
              </a:solidFill>
            </a:endParaRPr>
          </a:p>
        </p:txBody>
      </p:sp>
      <p:sp>
        <p:nvSpPr>
          <p:cNvPr id="27" name="Rectangle 26"/>
          <p:cNvSpPr/>
          <p:nvPr/>
        </p:nvSpPr>
        <p:spPr>
          <a:xfrm>
            <a:off x="1773404" y="5443744"/>
            <a:ext cx="8477737" cy="646331"/>
          </a:xfrm>
          <a:prstGeom prst="rect">
            <a:avLst/>
          </a:prstGeom>
        </p:spPr>
        <p:txBody>
          <a:bodyPr wrap="square">
            <a:spAutoFit/>
          </a:bodyPr>
          <a:lstStyle/>
          <a:p>
            <a:r>
              <a:rPr lang="vi-VN" sz="1200" dirty="0">
                <a:solidFill>
                  <a:srgbClr val="002060"/>
                </a:solidFill>
              </a:rPr>
              <a:t>Nghiên cứu ngẫu nghiên, mù đôi, kéo dài một năm thực hiện trên </a:t>
            </a:r>
            <a:r>
              <a:rPr lang="en-US" sz="1200" dirty="0">
                <a:solidFill>
                  <a:srgbClr val="002060"/>
                </a:solidFill>
              </a:rPr>
              <a:t>3991 </a:t>
            </a:r>
            <a:r>
              <a:rPr lang="vi-VN" sz="1200" dirty="0">
                <a:solidFill>
                  <a:srgbClr val="002060"/>
                </a:solidFill>
              </a:rPr>
              <a:t>bệnh nhân COPD điều trị với Tiotropium Respimat 2.5 </a:t>
            </a:r>
            <a:r>
              <a:rPr lang="el-GR" sz="1200" dirty="0">
                <a:solidFill>
                  <a:srgbClr val="002060"/>
                </a:solidFill>
              </a:rPr>
              <a:t>μ</a:t>
            </a:r>
            <a:r>
              <a:rPr lang="vi-VN" sz="1200" dirty="0">
                <a:solidFill>
                  <a:srgbClr val="002060"/>
                </a:solidFill>
              </a:rPr>
              <a:t>g ngày một lần 2 nhát xịt (5 </a:t>
            </a:r>
            <a:r>
              <a:rPr lang="el-GR" sz="1200" dirty="0">
                <a:solidFill>
                  <a:srgbClr val="002060"/>
                </a:solidFill>
              </a:rPr>
              <a:t>μ</a:t>
            </a:r>
            <a:r>
              <a:rPr lang="vi-VN" sz="1200" dirty="0">
                <a:solidFill>
                  <a:srgbClr val="002060"/>
                </a:solidFill>
              </a:rPr>
              <a:t>g) so với placebo. Tiêu chí chính là đánh giá FEV1 và thời gian đến đợt cấp đầu tiên trong suốt thời gian nghiên cứu. Bệnh nhân được sử dụng các điều trị COPD khác ngoại trừ kháng cholinerigic đường hít.</a:t>
            </a:r>
          </a:p>
        </p:txBody>
      </p:sp>
      <p:sp>
        <p:nvSpPr>
          <p:cNvPr id="28" name="Rectangle 27"/>
          <p:cNvSpPr/>
          <p:nvPr/>
        </p:nvSpPr>
        <p:spPr>
          <a:xfrm>
            <a:off x="5122365" y="6309852"/>
            <a:ext cx="6951532" cy="584775"/>
          </a:xfrm>
          <a:prstGeom prst="rect">
            <a:avLst/>
          </a:prstGeom>
        </p:spPr>
        <p:txBody>
          <a:bodyPr wrap="square">
            <a:spAutoFit/>
          </a:bodyPr>
          <a:lstStyle/>
          <a:p>
            <a:r>
              <a:rPr lang="en-US" sz="800" dirty="0">
                <a:solidFill>
                  <a:schemeClr val="bg1">
                    <a:lumMod val="65000"/>
                  </a:schemeClr>
                </a:solidFill>
              </a:rPr>
              <a:t>1. Bateman ED, </a:t>
            </a:r>
            <a:r>
              <a:rPr lang="en-US" sz="800" dirty="0" err="1">
                <a:solidFill>
                  <a:schemeClr val="bg1">
                    <a:lumMod val="65000"/>
                  </a:schemeClr>
                </a:solidFill>
              </a:rPr>
              <a:t>Tashkin</a:t>
            </a:r>
            <a:r>
              <a:rPr lang="en-US" sz="800" dirty="0">
                <a:solidFill>
                  <a:schemeClr val="bg1">
                    <a:lumMod val="65000"/>
                  </a:schemeClr>
                </a:solidFill>
              </a:rPr>
              <a:t> D, </a:t>
            </a:r>
            <a:r>
              <a:rPr lang="en-US" sz="800" dirty="0" err="1">
                <a:solidFill>
                  <a:schemeClr val="bg1">
                    <a:lumMod val="65000"/>
                  </a:schemeClr>
                </a:solidFill>
              </a:rPr>
              <a:t>Siafakas</a:t>
            </a:r>
            <a:r>
              <a:rPr lang="en-US" sz="800" dirty="0">
                <a:solidFill>
                  <a:schemeClr val="bg1">
                    <a:lumMod val="65000"/>
                  </a:schemeClr>
                </a:solidFill>
              </a:rPr>
              <a:t> N, et al. A one-year trial of </a:t>
            </a:r>
            <a:r>
              <a:rPr lang="en-US" sz="800" dirty="0" err="1">
                <a:solidFill>
                  <a:schemeClr val="bg1">
                    <a:lumMod val="65000"/>
                  </a:schemeClr>
                </a:solidFill>
              </a:rPr>
              <a:t>tiotropium</a:t>
            </a:r>
            <a:r>
              <a:rPr lang="en-US" sz="800" dirty="0">
                <a:solidFill>
                  <a:schemeClr val="bg1">
                    <a:lumMod val="65000"/>
                  </a:schemeClr>
                </a:solidFill>
              </a:rPr>
              <a:t> </a:t>
            </a:r>
            <a:r>
              <a:rPr lang="en-US" sz="800" dirty="0" err="1">
                <a:solidFill>
                  <a:schemeClr val="bg1">
                    <a:lumMod val="65000"/>
                  </a:schemeClr>
                </a:solidFill>
              </a:rPr>
              <a:t>Respimat</a:t>
            </a:r>
            <a:r>
              <a:rPr lang="en-US" sz="800" dirty="0">
                <a:solidFill>
                  <a:schemeClr val="bg1">
                    <a:lumMod val="65000"/>
                  </a:schemeClr>
                </a:solidFill>
              </a:rPr>
              <a:t>® plus usual therapy in COPD patients. </a:t>
            </a:r>
            <a:r>
              <a:rPr lang="en-US" sz="800" dirty="0" err="1">
                <a:solidFill>
                  <a:schemeClr val="bg1">
                    <a:lumMod val="65000"/>
                  </a:schemeClr>
                </a:solidFill>
              </a:rPr>
              <a:t>Respir</a:t>
            </a:r>
            <a:r>
              <a:rPr lang="en-US" sz="800" dirty="0">
                <a:solidFill>
                  <a:schemeClr val="bg1">
                    <a:lumMod val="65000"/>
                  </a:schemeClr>
                </a:solidFill>
              </a:rPr>
              <a:t> Med. 2010;104(10):1460-1472. 2. </a:t>
            </a:r>
            <a:r>
              <a:rPr lang="en-US" sz="800" dirty="0" err="1">
                <a:solidFill>
                  <a:schemeClr val="bg1">
                    <a:lumMod val="65000"/>
                  </a:schemeClr>
                </a:solidFill>
              </a:rPr>
              <a:t>Tashkin</a:t>
            </a:r>
            <a:r>
              <a:rPr lang="en-US" sz="800" dirty="0">
                <a:solidFill>
                  <a:schemeClr val="bg1">
                    <a:lumMod val="65000"/>
                  </a:schemeClr>
                </a:solidFill>
              </a:rPr>
              <a:t> DP, Celli B, </a:t>
            </a:r>
            <a:r>
              <a:rPr lang="en-US" sz="800" dirty="0" err="1">
                <a:solidFill>
                  <a:schemeClr val="bg1">
                    <a:lumMod val="65000"/>
                  </a:schemeClr>
                </a:solidFill>
              </a:rPr>
              <a:t>Senn</a:t>
            </a:r>
            <a:r>
              <a:rPr lang="en-US" sz="800" dirty="0">
                <a:solidFill>
                  <a:schemeClr val="bg1">
                    <a:lumMod val="65000"/>
                  </a:schemeClr>
                </a:solidFill>
              </a:rPr>
              <a:t> S, et al; for the UPLIFT Study Investigators. A 4-year trial of </a:t>
            </a:r>
            <a:r>
              <a:rPr lang="en-US" sz="800" dirty="0" err="1">
                <a:solidFill>
                  <a:schemeClr val="bg1">
                    <a:lumMod val="65000"/>
                  </a:schemeClr>
                </a:solidFill>
              </a:rPr>
              <a:t>tiotropium</a:t>
            </a:r>
            <a:r>
              <a:rPr lang="en-US" sz="800" dirty="0">
                <a:solidFill>
                  <a:schemeClr val="bg1">
                    <a:lumMod val="65000"/>
                  </a:schemeClr>
                </a:solidFill>
              </a:rPr>
              <a:t> in chronic obstructive pulmonary disease. N </a:t>
            </a:r>
            <a:r>
              <a:rPr lang="en-US" sz="800" dirty="0" err="1">
                <a:solidFill>
                  <a:schemeClr val="bg1">
                    <a:lumMod val="65000"/>
                  </a:schemeClr>
                </a:solidFill>
              </a:rPr>
              <a:t>Engl</a:t>
            </a:r>
            <a:r>
              <a:rPr lang="en-US" sz="800" dirty="0">
                <a:solidFill>
                  <a:schemeClr val="bg1">
                    <a:lumMod val="65000"/>
                  </a:schemeClr>
                </a:solidFill>
              </a:rPr>
              <a:t> J Med. 2008;359(15):1543-1554. 3. </a:t>
            </a:r>
            <a:r>
              <a:rPr lang="en-US" sz="800" dirty="0" err="1">
                <a:solidFill>
                  <a:schemeClr val="bg1">
                    <a:lumMod val="65000"/>
                  </a:schemeClr>
                </a:solidFill>
              </a:rPr>
              <a:t>Vogelmeier</a:t>
            </a:r>
            <a:r>
              <a:rPr lang="en-US" sz="800" dirty="0">
                <a:solidFill>
                  <a:schemeClr val="bg1">
                    <a:lumMod val="65000"/>
                  </a:schemeClr>
                </a:solidFill>
              </a:rPr>
              <a:t> C, </a:t>
            </a:r>
            <a:r>
              <a:rPr lang="en-US" sz="800" dirty="0" err="1">
                <a:solidFill>
                  <a:schemeClr val="bg1">
                    <a:lumMod val="65000"/>
                  </a:schemeClr>
                </a:solidFill>
              </a:rPr>
              <a:t>Hederer</a:t>
            </a:r>
            <a:r>
              <a:rPr lang="en-US" sz="800" dirty="0">
                <a:solidFill>
                  <a:schemeClr val="bg1">
                    <a:lumMod val="65000"/>
                  </a:schemeClr>
                </a:solidFill>
              </a:rPr>
              <a:t> B, </a:t>
            </a:r>
            <a:r>
              <a:rPr lang="en-US" sz="800" dirty="0" err="1">
                <a:solidFill>
                  <a:schemeClr val="bg1">
                    <a:lumMod val="65000"/>
                  </a:schemeClr>
                </a:solidFill>
              </a:rPr>
              <a:t>Glaab</a:t>
            </a:r>
            <a:r>
              <a:rPr lang="en-US" sz="800" dirty="0">
                <a:solidFill>
                  <a:schemeClr val="bg1">
                    <a:lumMod val="65000"/>
                  </a:schemeClr>
                </a:solidFill>
              </a:rPr>
              <a:t> T, et al; for the POET-COPD Investigators. </a:t>
            </a:r>
            <a:r>
              <a:rPr lang="en-US" sz="800" dirty="0" err="1">
                <a:solidFill>
                  <a:schemeClr val="bg1">
                    <a:lumMod val="65000"/>
                  </a:schemeClr>
                </a:solidFill>
              </a:rPr>
              <a:t>Tiotropium</a:t>
            </a:r>
            <a:r>
              <a:rPr lang="en-US" sz="800" dirty="0">
                <a:solidFill>
                  <a:schemeClr val="bg1">
                    <a:lumMod val="65000"/>
                  </a:schemeClr>
                </a:solidFill>
              </a:rPr>
              <a:t> versus </a:t>
            </a:r>
            <a:r>
              <a:rPr lang="en-US" sz="800" dirty="0" err="1">
                <a:solidFill>
                  <a:schemeClr val="bg1">
                    <a:lumMod val="65000"/>
                  </a:schemeClr>
                </a:solidFill>
              </a:rPr>
              <a:t>salmeterol</a:t>
            </a:r>
            <a:r>
              <a:rPr lang="en-US" sz="800" dirty="0">
                <a:solidFill>
                  <a:schemeClr val="bg1">
                    <a:lumMod val="65000"/>
                  </a:schemeClr>
                </a:solidFill>
              </a:rPr>
              <a:t> for the prevention of exacerbations of COPD. N </a:t>
            </a:r>
            <a:r>
              <a:rPr lang="en-US" sz="800" dirty="0" err="1">
                <a:solidFill>
                  <a:schemeClr val="bg1">
                    <a:lumMod val="65000"/>
                  </a:schemeClr>
                </a:solidFill>
              </a:rPr>
              <a:t>Engl</a:t>
            </a:r>
            <a:r>
              <a:rPr lang="en-US" sz="800" dirty="0">
                <a:solidFill>
                  <a:schemeClr val="bg1">
                    <a:lumMod val="65000"/>
                  </a:schemeClr>
                </a:solidFill>
              </a:rPr>
              <a:t> J Med. 2011;364(12):1093-1103.</a:t>
            </a:r>
          </a:p>
        </p:txBody>
      </p:sp>
    </p:spTree>
    <p:extLst>
      <p:ext uri="{BB962C8B-B14F-4D97-AF65-F5344CB8AC3E}">
        <p14:creationId xmlns:p14="http://schemas.microsoft.com/office/powerpoint/2010/main" val="77316858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73404" y="227944"/>
            <a:ext cx="8894596" cy="715687"/>
          </a:xfrm>
        </p:spPr>
        <p:txBody>
          <a:bodyPr>
            <a:noAutofit/>
          </a:bodyPr>
          <a:lstStyle/>
          <a:p>
            <a:r>
              <a:rPr lang="en-US" sz="2800" b="1" dirty="0"/>
              <a:t>INVIGORATE: </a:t>
            </a:r>
            <a:r>
              <a:rPr lang="en-US" sz="2800" b="1" dirty="0" err="1"/>
              <a:t>Tiotropium</a:t>
            </a:r>
            <a:r>
              <a:rPr lang="en-US" sz="2800" b="1" dirty="0"/>
              <a:t> </a:t>
            </a:r>
            <a:r>
              <a:rPr lang="en-US" sz="2800" b="1" dirty="0" err="1"/>
              <a:t>giảm</a:t>
            </a:r>
            <a:r>
              <a:rPr lang="en-US" sz="2800" b="1" dirty="0"/>
              <a:t> 22% </a:t>
            </a:r>
            <a:r>
              <a:rPr lang="en-US" sz="2800" b="1" dirty="0" err="1"/>
              <a:t>tỷ</a:t>
            </a:r>
            <a:r>
              <a:rPr lang="en-US" sz="2800" b="1" dirty="0"/>
              <a:t> </a:t>
            </a:r>
            <a:r>
              <a:rPr lang="en-US" sz="2800" b="1" dirty="0" err="1"/>
              <a:t>lệ</a:t>
            </a:r>
            <a:r>
              <a:rPr lang="en-US" sz="2800" b="1" dirty="0"/>
              <a:t> </a:t>
            </a:r>
            <a:r>
              <a:rPr lang="en-US" sz="2800" b="1" dirty="0" err="1"/>
              <a:t>đợt</a:t>
            </a:r>
            <a:r>
              <a:rPr lang="en-US" sz="2800" b="1" dirty="0"/>
              <a:t> </a:t>
            </a:r>
            <a:r>
              <a:rPr lang="en-US" sz="2800" b="1" dirty="0" err="1"/>
              <a:t>cấp</a:t>
            </a:r>
            <a:r>
              <a:rPr lang="en-US" sz="2800" b="1" dirty="0"/>
              <a:t> so </a:t>
            </a:r>
            <a:r>
              <a:rPr lang="en-US" sz="2800" b="1" dirty="0" err="1"/>
              <a:t>với</a:t>
            </a:r>
            <a:r>
              <a:rPr lang="en-US" sz="2800" b="1" dirty="0"/>
              <a:t> </a:t>
            </a:r>
            <a:r>
              <a:rPr lang="en-US" sz="2800" b="1" dirty="0" err="1"/>
              <a:t>indacaterol</a:t>
            </a:r>
            <a:r>
              <a:rPr lang="en-US" sz="2800" b="1" dirty="0"/>
              <a:t> </a:t>
            </a:r>
            <a:r>
              <a:rPr lang="en-US" sz="2800" b="1" dirty="0" err="1"/>
              <a:t>sau</a:t>
            </a:r>
            <a:r>
              <a:rPr lang="en-US" sz="2800" b="1" dirty="0"/>
              <a:t> 52 tuần</a:t>
            </a:r>
            <a:r>
              <a:rPr lang="en-US" sz="2800" b="1" baseline="30000" dirty="0"/>
              <a:t>1</a:t>
            </a:r>
            <a:endParaRPr lang="en-US" sz="2800" b="1" dirty="0"/>
          </a:p>
        </p:txBody>
      </p:sp>
      <p:grpSp>
        <p:nvGrpSpPr>
          <p:cNvPr id="20" name="Group 19"/>
          <p:cNvGrpSpPr/>
          <p:nvPr/>
        </p:nvGrpSpPr>
        <p:grpSpPr>
          <a:xfrm>
            <a:off x="1900744" y="1447363"/>
            <a:ext cx="5186693" cy="3950740"/>
            <a:chOff x="376743" y="1447363"/>
            <a:chExt cx="5186693" cy="3950740"/>
          </a:xfrm>
        </p:grpSpPr>
        <p:sp>
          <p:nvSpPr>
            <p:cNvPr id="8" name="TextBox 7"/>
            <p:cNvSpPr txBox="1"/>
            <p:nvPr/>
          </p:nvSpPr>
          <p:spPr>
            <a:xfrm rot="16200000">
              <a:off x="2739257" y="-915150"/>
              <a:ext cx="461665" cy="5186692"/>
            </a:xfrm>
            <a:prstGeom prst="rect">
              <a:avLst/>
            </a:prstGeom>
            <a:noFill/>
          </p:spPr>
          <p:txBody>
            <a:bodyPr vert="eaVert" wrap="square" rtlCol="0">
              <a:spAutoFit/>
            </a:bodyPr>
            <a:lstStyle/>
            <a:p>
              <a:pPr>
                <a:defRPr/>
              </a:pPr>
              <a:r>
                <a:rPr lang="en-GB" b="1" kern="0" dirty="0" err="1">
                  <a:solidFill>
                    <a:schemeClr val="tx1">
                      <a:lumMod val="75000"/>
                      <a:lumOff val="25000"/>
                    </a:schemeClr>
                  </a:solidFill>
                </a:rPr>
                <a:t>Đợt</a:t>
              </a:r>
              <a:r>
                <a:rPr lang="en-GB" b="1" kern="0" dirty="0">
                  <a:solidFill>
                    <a:schemeClr val="tx1">
                      <a:lumMod val="75000"/>
                      <a:lumOff val="25000"/>
                    </a:schemeClr>
                  </a:solidFill>
                </a:rPr>
                <a:t> </a:t>
              </a:r>
              <a:r>
                <a:rPr lang="en-GB" b="1" kern="0" dirty="0" err="1">
                  <a:solidFill>
                    <a:schemeClr val="tx1">
                      <a:lumMod val="75000"/>
                      <a:lumOff val="25000"/>
                    </a:schemeClr>
                  </a:solidFill>
                </a:rPr>
                <a:t>kịch</a:t>
              </a:r>
              <a:r>
                <a:rPr lang="en-GB" b="1" kern="0" dirty="0">
                  <a:solidFill>
                    <a:schemeClr val="tx1">
                      <a:lumMod val="75000"/>
                      <a:lumOff val="25000"/>
                    </a:schemeClr>
                  </a:solidFill>
                </a:rPr>
                <a:t> </a:t>
              </a:r>
              <a:r>
                <a:rPr lang="en-GB" b="1" kern="0" dirty="0" err="1">
                  <a:solidFill>
                    <a:schemeClr val="tx1">
                      <a:lumMod val="75000"/>
                      <a:lumOff val="25000"/>
                    </a:schemeClr>
                  </a:solidFill>
                </a:rPr>
                <a:t>phát</a:t>
              </a:r>
              <a:r>
                <a:rPr lang="en-GB" b="1" kern="0" dirty="0">
                  <a:solidFill>
                    <a:schemeClr val="tx1">
                      <a:lumMod val="75000"/>
                      <a:lumOff val="25000"/>
                    </a:schemeClr>
                  </a:solidFill>
                </a:rPr>
                <a:t> </a:t>
              </a:r>
              <a:r>
                <a:rPr lang="en-GB" b="1" kern="0" dirty="0" err="1">
                  <a:solidFill>
                    <a:schemeClr val="tx1">
                      <a:lumMod val="75000"/>
                      <a:lumOff val="25000"/>
                    </a:schemeClr>
                  </a:solidFill>
                </a:rPr>
                <a:t>trung</a:t>
              </a:r>
              <a:r>
                <a:rPr lang="en-GB" b="1" kern="0" dirty="0">
                  <a:solidFill>
                    <a:schemeClr val="tx1">
                      <a:lumMod val="75000"/>
                      <a:lumOff val="25000"/>
                    </a:schemeClr>
                  </a:solidFill>
                </a:rPr>
                <a:t> </a:t>
              </a:r>
              <a:r>
                <a:rPr lang="en-GB" b="1" kern="0" dirty="0" err="1">
                  <a:solidFill>
                    <a:schemeClr val="tx1">
                      <a:lumMod val="75000"/>
                      <a:lumOff val="25000"/>
                    </a:schemeClr>
                  </a:solidFill>
                </a:rPr>
                <a:t>bình</a:t>
              </a:r>
              <a:r>
                <a:rPr lang="en-GB" b="1" kern="0" dirty="0">
                  <a:solidFill>
                    <a:schemeClr val="tx1">
                      <a:lumMod val="75000"/>
                      <a:lumOff val="25000"/>
                    </a:schemeClr>
                  </a:solidFill>
                </a:rPr>
                <a:t> </a:t>
              </a:r>
              <a:r>
                <a:rPr lang="en-GB" b="1" kern="0" dirty="0" err="1">
                  <a:solidFill>
                    <a:schemeClr val="tx1">
                      <a:lumMod val="75000"/>
                      <a:lumOff val="25000"/>
                    </a:schemeClr>
                  </a:solidFill>
                </a:rPr>
                <a:t>đến</a:t>
              </a:r>
              <a:r>
                <a:rPr lang="en-GB" b="1" kern="0" dirty="0">
                  <a:solidFill>
                    <a:schemeClr val="tx1">
                      <a:lumMod val="75000"/>
                      <a:lumOff val="25000"/>
                    </a:schemeClr>
                  </a:solidFill>
                </a:rPr>
                <a:t> </a:t>
              </a:r>
              <a:r>
                <a:rPr lang="en-GB" b="1" kern="0" dirty="0" err="1">
                  <a:solidFill>
                    <a:schemeClr val="tx1">
                      <a:lumMod val="75000"/>
                      <a:lumOff val="25000"/>
                    </a:schemeClr>
                  </a:solidFill>
                </a:rPr>
                <a:t>nặng</a:t>
              </a:r>
              <a:r>
                <a:rPr lang="en-GB" b="1" kern="0" dirty="0">
                  <a:solidFill>
                    <a:schemeClr val="tx1">
                      <a:lumMod val="75000"/>
                      <a:lumOff val="25000"/>
                    </a:schemeClr>
                  </a:solidFill>
                </a:rPr>
                <a:t> </a:t>
              </a:r>
              <a:r>
                <a:rPr lang="en-GB" b="1" kern="0" dirty="0" err="1">
                  <a:solidFill>
                    <a:schemeClr val="tx1">
                      <a:lumMod val="75000"/>
                      <a:lumOff val="25000"/>
                    </a:schemeClr>
                  </a:solidFill>
                </a:rPr>
                <a:t>sau</a:t>
              </a:r>
              <a:r>
                <a:rPr lang="en-GB" b="1" kern="0" dirty="0">
                  <a:solidFill>
                    <a:schemeClr val="tx1">
                      <a:lumMod val="75000"/>
                      <a:lumOff val="25000"/>
                    </a:schemeClr>
                  </a:solidFill>
                </a:rPr>
                <a:t> 52 </a:t>
              </a:r>
              <a:r>
                <a:rPr lang="en-GB" b="1" kern="0" dirty="0" err="1">
                  <a:solidFill>
                    <a:schemeClr val="tx1">
                      <a:lumMod val="75000"/>
                      <a:lumOff val="25000"/>
                    </a:schemeClr>
                  </a:solidFill>
                </a:rPr>
                <a:t>tuần</a:t>
              </a:r>
              <a:endParaRPr lang="en-GB" b="1" kern="0" dirty="0">
                <a:solidFill>
                  <a:schemeClr val="tx1">
                    <a:lumMod val="75000"/>
                    <a:lumOff val="25000"/>
                  </a:schemeClr>
                </a:solidFill>
              </a:endParaRPr>
            </a:p>
          </p:txBody>
        </p:sp>
        <p:grpSp>
          <p:nvGrpSpPr>
            <p:cNvPr id="19" name="Group 18"/>
            <p:cNvGrpSpPr/>
            <p:nvPr/>
          </p:nvGrpSpPr>
          <p:grpSpPr>
            <a:xfrm>
              <a:off x="376743" y="1909030"/>
              <a:ext cx="4352257" cy="3489073"/>
              <a:chOff x="376743" y="1916740"/>
              <a:chExt cx="4352257" cy="3155628"/>
            </a:xfrm>
          </p:grpSpPr>
          <p:graphicFrame>
            <p:nvGraphicFramePr>
              <p:cNvPr id="3" name="Chart 2"/>
              <p:cNvGraphicFramePr/>
              <p:nvPr/>
            </p:nvGraphicFramePr>
            <p:xfrm>
              <a:off x="376743" y="2170888"/>
              <a:ext cx="4352257" cy="2555128"/>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919260" y="4642764"/>
                <a:ext cx="1786256" cy="417544"/>
              </a:xfrm>
              <a:prstGeom prst="rect">
                <a:avLst/>
              </a:prstGeom>
              <a:noFill/>
            </p:spPr>
            <p:txBody>
              <a:bodyPr wrap="square" rtlCol="0">
                <a:spAutoFit/>
              </a:bodyPr>
              <a:lstStyle/>
              <a:p>
                <a:pPr algn="ctr">
                  <a:defRPr/>
                </a:pPr>
                <a:r>
                  <a:rPr lang="en-GB" sz="1200" b="1" kern="0" dirty="0" err="1">
                    <a:solidFill>
                      <a:schemeClr val="tx1">
                        <a:lumMod val="75000"/>
                        <a:lumOff val="25000"/>
                      </a:schemeClr>
                    </a:solidFill>
                  </a:rPr>
                  <a:t>Tiotropium</a:t>
                </a:r>
                <a:endParaRPr lang="en-GB" sz="1200" b="1" kern="0" dirty="0">
                  <a:solidFill>
                    <a:schemeClr val="tx1">
                      <a:lumMod val="75000"/>
                      <a:lumOff val="25000"/>
                    </a:schemeClr>
                  </a:solidFill>
                </a:endParaRPr>
              </a:p>
              <a:p>
                <a:pPr algn="ctr">
                  <a:defRPr/>
                </a:pPr>
                <a:r>
                  <a:rPr lang="en-GB" sz="1200" kern="0" dirty="0">
                    <a:solidFill>
                      <a:schemeClr val="tx1">
                        <a:lumMod val="75000"/>
                        <a:lumOff val="25000"/>
                      </a:schemeClr>
                    </a:solidFill>
                  </a:rPr>
                  <a:t>N=1543</a:t>
                </a:r>
              </a:p>
            </p:txBody>
          </p:sp>
          <p:sp>
            <p:nvSpPr>
              <p:cNvPr id="5" name="TextBox 4"/>
              <p:cNvSpPr txBox="1"/>
              <p:nvPr/>
            </p:nvSpPr>
            <p:spPr>
              <a:xfrm>
                <a:off x="2676189" y="4654824"/>
                <a:ext cx="1786890" cy="417544"/>
              </a:xfrm>
              <a:prstGeom prst="rect">
                <a:avLst/>
              </a:prstGeom>
              <a:noFill/>
            </p:spPr>
            <p:txBody>
              <a:bodyPr wrap="square" rtlCol="0">
                <a:spAutoFit/>
              </a:bodyPr>
              <a:lstStyle/>
              <a:p>
                <a:pPr algn="ctr">
                  <a:defRPr/>
                </a:pPr>
                <a:r>
                  <a:rPr lang="en-GB" sz="1200" b="1" kern="0" dirty="0" err="1">
                    <a:solidFill>
                      <a:schemeClr val="tx1">
                        <a:lumMod val="75000"/>
                        <a:lumOff val="25000"/>
                      </a:schemeClr>
                    </a:solidFill>
                  </a:rPr>
                  <a:t>Indacaterol</a:t>
                </a:r>
                <a:endParaRPr lang="en-GB" sz="1200" b="1" kern="0" dirty="0">
                  <a:solidFill>
                    <a:schemeClr val="tx1">
                      <a:lumMod val="75000"/>
                      <a:lumOff val="25000"/>
                    </a:schemeClr>
                  </a:solidFill>
                </a:endParaRPr>
              </a:p>
              <a:p>
                <a:pPr algn="ctr">
                  <a:defRPr/>
                </a:pPr>
                <a:r>
                  <a:rPr lang="en-GB" sz="1200" kern="0" dirty="0">
                    <a:solidFill>
                      <a:schemeClr val="tx1">
                        <a:lumMod val="75000"/>
                        <a:lumOff val="25000"/>
                      </a:schemeClr>
                    </a:solidFill>
                  </a:rPr>
                  <a:t>N=1529</a:t>
                </a:r>
              </a:p>
            </p:txBody>
          </p:sp>
          <p:sp>
            <p:nvSpPr>
              <p:cNvPr id="6" name="TextBox 5"/>
              <p:cNvSpPr txBox="1"/>
              <p:nvPr/>
            </p:nvSpPr>
            <p:spPr>
              <a:xfrm>
                <a:off x="1525080" y="3213848"/>
                <a:ext cx="784189" cy="417544"/>
              </a:xfrm>
              <a:prstGeom prst="rect">
                <a:avLst/>
              </a:prstGeom>
              <a:noFill/>
            </p:spPr>
            <p:txBody>
              <a:bodyPr wrap="none" rtlCol="0">
                <a:spAutoFit/>
              </a:bodyPr>
              <a:lstStyle/>
              <a:p>
                <a:pPr>
                  <a:defRPr/>
                </a:pPr>
                <a:r>
                  <a:rPr lang="en-GB" sz="2400" b="1" kern="0" dirty="0">
                    <a:solidFill>
                      <a:schemeClr val="bg1"/>
                    </a:solidFill>
                  </a:rPr>
                  <a:t>0.61</a:t>
                </a:r>
              </a:p>
            </p:txBody>
          </p:sp>
          <p:sp>
            <p:nvSpPr>
              <p:cNvPr id="7" name="TextBox 6"/>
              <p:cNvSpPr txBox="1"/>
              <p:nvPr/>
            </p:nvSpPr>
            <p:spPr>
              <a:xfrm>
                <a:off x="3109256" y="2781800"/>
                <a:ext cx="784189" cy="417544"/>
              </a:xfrm>
              <a:prstGeom prst="rect">
                <a:avLst/>
              </a:prstGeom>
              <a:noFill/>
            </p:spPr>
            <p:txBody>
              <a:bodyPr wrap="none" rtlCol="0">
                <a:spAutoFit/>
              </a:bodyPr>
              <a:lstStyle/>
              <a:p>
                <a:pPr>
                  <a:defRPr/>
                </a:pPr>
                <a:r>
                  <a:rPr lang="en-GB" sz="2400" b="1" kern="0" dirty="0">
                    <a:solidFill>
                      <a:schemeClr val="tx1">
                        <a:lumMod val="75000"/>
                        <a:lumOff val="25000"/>
                      </a:schemeClr>
                    </a:solidFill>
                  </a:rPr>
                  <a:t>0.79</a:t>
                </a:r>
              </a:p>
            </p:txBody>
          </p:sp>
          <p:grpSp>
            <p:nvGrpSpPr>
              <p:cNvPr id="9" name="Group 8"/>
              <p:cNvGrpSpPr/>
              <p:nvPr/>
            </p:nvGrpSpPr>
            <p:grpSpPr>
              <a:xfrm>
                <a:off x="1920689" y="2258469"/>
                <a:ext cx="1556488" cy="800693"/>
                <a:chOff x="2843144" y="1875803"/>
                <a:chExt cx="1881064" cy="1277300"/>
              </a:xfrm>
            </p:grpSpPr>
            <p:sp>
              <p:nvSpPr>
                <p:cNvPr id="10" name="Line 13"/>
                <p:cNvSpPr>
                  <a:spLocks noChangeShapeType="1"/>
                </p:cNvSpPr>
                <p:nvPr/>
              </p:nvSpPr>
              <p:spPr bwMode="auto">
                <a:xfrm>
                  <a:off x="2843145" y="1875803"/>
                  <a:ext cx="1881063"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11" name="Line 14"/>
                <p:cNvSpPr>
                  <a:spLocks noChangeShapeType="1"/>
                </p:cNvSpPr>
                <p:nvPr/>
              </p:nvSpPr>
              <p:spPr bwMode="auto">
                <a:xfrm>
                  <a:off x="2843144" y="1875803"/>
                  <a:ext cx="0" cy="1277300"/>
                </a:xfrm>
                <a:prstGeom prst="line">
                  <a:avLst/>
                </a:prstGeom>
                <a:noFill/>
                <a:ln w="12700">
                  <a:solidFill>
                    <a:schemeClr val="bg1">
                      <a:lumMod val="50000"/>
                    </a:schemeClr>
                  </a:solidFill>
                  <a:round/>
                  <a:headEnd type="none" w="med" len="med"/>
                  <a:tailEnd type="triangle" w="med" len="med"/>
                </a:ln>
              </p:spPr>
              <p:txBody>
                <a:bodyPr wrap="none"/>
                <a:lstStyle/>
                <a:p>
                  <a:pPr>
                    <a:defRPr/>
                  </a:pPr>
                  <a:endParaRPr lang="en-US" kern="0">
                    <a:solidFill>
                      <a:schemeClr val="tx1">
                        <a:lumMod val="75000"/>
                        <a:lumOff val="25000"/>
                      </a:schemeClr>
                    </a:solidFill>
                  </a:endParaRPr>
                </a:p>
              </p:txBody>
            </p:sp>
            <p:sp>
              <p:nvSpPr>
                <p:cNvPr id="12" name="Line 15"/>
                <p:cNvSpPr>
                  <a:spLocks noChangeShapeType="1"/>
                </p:cNvSpPr>
                <p:nvPr/>
              </p:nvSpPr>
              <p:spPr bwMode="auto">
                <a:xfrm>
                  <a:off x="4724207" y="1875803"/>
                  <a:ext cx="0" cy="561975"/>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grpSp>
          <p:sp>
            <p:nvSpPr>
              <p:cNvPr id="13" name="Textfeld 18"/>
              <p:cNvSpPr txBox="1"/>
              <p:nvPr/>
            </p:nvSpPr>
            <p:spPr>
              <a:xfrm>
                <a:off x="2207885" y="1916740"/>
                <a:ext cx="1042272" cy="631942"/>
              </a:xfrm>
              <a:prstGeom prst="rect">
                <a:avLst/>
              </a:prstGeom>
              <a:noFill/>
            </p:spPr>
            <p:txBody>
              <a:bodyPr wrap="none" rtlCol="0">
                <a:spAutoFit/>
              </a:bodyPr>
              <a:lstStyle/>
              <a:p>
                <a:pPr algn="ctr">
                  <a:lnSpc>
                    <a:spcPct val="150000"/>
                  </a:lnSpc>
                  <a:defRPr/>
                </a:pPr>
                <a:r>
                  <a:rPr lang="de-DE" sz="1400" b="1" kern="0">
                    <a:solidFill>
                      <a:schemeClr val="tx1">
                        <a:lumMod val="75000"/>
                        <a:lumOff val="25000"/>
                      </a:schemeClr>
                    </a:solidFill>
                  </a:rPr>
                  <a:t>Giảm 22%</a:t>
                </a:r>
                <a:endParaRPr lang="de-DE" sz="1400" b="1" kern="0" dirty="0">
                  <a:solidFill>
                    <a:schemeClr val="tx1">
                      <a:lumMod val="75000"/>
                      <a:lumOff val="25000"/>
                    </a:schemeClr>
                  </a:solidFill>
                </a:endParaRPr>
              </a:p>
              <a:p>
                <a:pPr algn="ctr">
                  <a:lnSpc>
                    <a:spcPct val="150000"/>
                  </a:lnSpc>
                  <a:defRPr/>
                </a:pPr>
                <a:r>
                  <a:rPr lang="de-DE" sz="1400" b="1" kern="0" dirty="0">
                    <a:solidFill>
                      <a:schemeClr val="tx1">
                        <a:lumMod val="75000"/>
                        <a:lumOff val="25000"/>
                      </a:schemeClr>
                    </a:solidFill>
                  </a:rPr>
                  <a:t>đợt cấp</a:t>
                </a:r>
              </a:p>
            </p:txBody>
          </p:sp>
        </p:grpSp>
      </p:grpSp>
      <p:pic>
        <p:nvPicPr>
          <p:cNvPr id="15" name="Picture 14"/>
          <p:cNvPicPr>
            <a:picLocks noChangeAspect="1"/>
          </p:cNvPicPr>
          <p:nvPr/>
        </p:nvPicPr>
        <p:blipFill>
          <a:blip r:embed="rId3"/>
          <a:stretch>
            <a:fillRect/>
          </a:stretch>
        </p:blipFill>
        <p:spPr>
          <a:xfrm>
            <a:off x="6960098" y="1989712"/>
            <a:ext cx="3168243" cy="3168236"/>
          </a:xfrm>
          <a:prstGeom prst="rect">
            <a:avLst/>
          </a:prstGeom>
          <a:effectLst>
            <a:outerShdw blurRad="63500" sx="102000" sy="102000" algn="ctr" rotWithShape="0">
              <a:prstClr val="black">
                <a:alpha val="20000"/>
              </a:prstClr>
            </a:outerShdw>
          </a:effectLst>
        </p:spPr>
      </p:pic>
      <p:sp>
        <p:nvSpPr>
          <p:cNvPr id="16" name="TextBox 15"/>
          <p:cNvSpPr txBox="1"/>
          <p:nvPr/>
        </p:nvSpPr>
        <p:spPr>
          <a:xfrm>
            <a:off x="7277244" y="2290083"/>
            <a:ext cx="2533949" cy="2640723"/>
          </a:xfrm>
          <a:prstGeom prst="rect">
            <a:avLst/>
          </a:prstGeom>
          <a:noFill/>
        </p:spPr>
        <p:txBody>
          <a:bodyPr wrap="square" rtlCol="0">
            <a:spAutoFit/>
          </a:bodyPr>
          <a:lstStyle/>
          <a:p>
            <a:pPr algn="ctr">
              <a:lnSpc>
                <a:spcPct val="120000"/>
              </a:lnSpc>
            </a:pPr>
            <a:r>
              <a:rPr lang="en-US" sz="2400" b="1" dirty="0" err="1">
                <a:solidFill>
                  <a:schemeClr val="bg1"/>
                </a:solidFill>
              </a:rPr>
              <a:t>Tiotropium</a:t>
            </a:r>
            <a:r>
              <a:rPr lang="en-US" sz="2400" b="1" dirty="0">
                <a:solidFill>
                  <a:schemeClr val="bg1"/>
                </a:solidFill>
              </a:rPr>
              <a:t> </a:t>
            </a:r>
          </a:p>
          <a:p>
            <a:pPr algn="ctr">
              <a:lnSpc>
                <a:spcPct val="120000"/>
              </a:lnSpc>
            </a:pPr>
            <a:r>
              <a:rPr lang="en-US" sz="2400" b="1" dirty="0" err="1">
                <a:solidFill>
                  <a:schemeClr val="bg1"/>
                </a:solidFill>
              </a:rPr>
              <a:t>giảm</a:t>
            </a:r>
            <a:r>
              <a:rPr lang="en-US" sz="2400" b="1" dirty="0">
                <a:solidFill>
                  <a:schemeClr val="bg1"/>
                </a:solidFill>
              </a:rPr>
              <a:t> </a:t>
            </a:r>
            <a:r>
              <a:rPr lang="en-US" sz="2400" b="1" dirty="0" err="1">
                <a:solidFill>
                  <a:schemeClr val="bg1"/>
                </a:solidFill>
              </a:rPr>
              <a:t>nguy</a:t>
            </a:r>
            <a:r>
              <a:rPr lang="en-US" sz="2400" b="1" dirty="0">
                <a:solidFill>
                  <a:schemeClr val="bg1"/>
                </a:solidFill>
              </a:rPr>
              <a:t> </a:t>
            </a:r>
            <a:r>
              <a:rPr lang="en-US" sz="2400" b="1" dirty="0" err="1">
                <a:solidFill>
                  <a:schemeClr val="bg1"/>
                </a:solidFill>
              </a:rPr>
              <a:t>cơ</a:t>
            </a:r>
            <a:r>
              <a:rPr lang="en-US" sz="2400" b="1" dirty="0">
                <a:solidFill>
                  <a:schemeClr val="bg1"/>
                </a:solidFill>
              </a:rPr>
              <a:t> </a:t>
            </a:r>
            <a:r>
              <a:rPr lang="en-US" sz="2400" b="1" dirty="0" err="1">
                <a:solidFill>
                  <a:schemeClr val="bg1"/>
                </a:solidFill>
              </a:rPr>
              <a:t>đợt</a:t>
            </a:r>
            <a:r>
              <a:rPr lang="en-US" sz="2400" b="1" dirty="0">
                <a:solidFill>
                  <a:schemeClr val="bg1"/>
                </a:solidFill>
              </a:rPr>
              <a:t> </a:t>
            </a:r>
            <a:r>
              <a:rPr lang="en-US" sz="2400" b="1" dirty="0" err="1">
                <a:solidFill>
                  <a:schemeClr val="bg1"/>
                </a:solidFill>
              </a:rPr>
              <a:t>kịch</a:t>
            </a:r>
            <a:r>
              <a:rPr lang="en-US" sz="2400" b="1" dirty="0">
                <a:solidFill>
                  <a:schemeClr val="bg1"/>
                </a:solidFill>
              </a:rPr>
              <a:t> </a:t>
            </a:r>
            <a:r>
              <a:rPr lang="en-US" sz="2400" b="1" dirty="0" err="1">
                <a:solidFill>
                  <a:schemeClr val="bg1"/>
                </a:solidFill>
              </a:rPr>
              <a:t>phát</a:t>
            </a:r>
            <a:r>
              <a:rPr lang="en-US" sz="2400" b="1" dirty="0">
                <a:solidFill>
                  <a:schemeClr val="bg1"/>
                </a:solidFill>
              </a:rPr>
              <a:t> </a:t>
            </a:r>
            <a:r>
              <a:rPr lang="en-US" sz="2400" b="1" dirty="0" err="1">
                <a:solidFill>
                  <a:schemeClr val="bg1"/>
                </a:solidFill>
              </a:rPr>
              <a:t>tốt</a:t>
            </a:r>
            <a:r>
              <a:rPr lang="en-US" sz="2400" b="1" dirty="0">
                <a:solidFill>
                  <a:schemeClr val="bg1"/>
                </a:solidFill>
              </a:rPr>
              <a:t> h</a:t>
            </a:r>
            <a:r>
              <a:rPr lang="vi-VN" sz="2400" b="1" dirty="0">
                <a:solidFill>
                  <a:schemeClr val="bg1"/>
                </a:solidFill>
              </a:rPr>
              <a:t>ơ</a:t>
            </a:r>
            <a:r>
              <a:rPr lang="en-US" sz="2400" b="1" dirty="0">
                <a:solidFill>
                  <a:schemeClr val="bg1"/>
                </a:solidFill>
              </a:rPr>
              <a:t>n </a:t>
            </a:r>
            <a:r>
              <a:rPr lang="en-US" sz="2400" b="1" dirty="0" err="1">
                <a:solidFill>
                  <a:schemeClr val="bg1"/>
                </a:solidFill>
              </a:rPr>
              <a:t>indacaterol</a:t>
            </a:r>
            <a:endParaRPr lang="en-US" sz="2400" b="1" dirty="0">
              <a:solidFill>
                <a:schemeClr val="bg1"/>
              </a:solidFill>
            </a:endParaRPr>
          </a:p>
          <a:p>
            <a:pPr algn="ctr">
              <a:lnSpc>
                <a:spcPct val="120000"/>
              </a:lnSpc>
            </a:pPr>
            <a:r>
              <a:rPr lang="en-US" b="1" dirty="0">
                <a:solidFill>
                  <a:schemeClr val="bg1"/>
                </a:solidFill>
              </a:rPr>
              <a:t>(p&lt;0.0001)</a:t>
            </a:r>
            <a:endParaRPr lang="en-US" sz="2400" b="1" dirty="0">
              <a:solidFill>
                <a:schemeClr val="bg1"/>
              </a:solidFill>
            </a:endParaRPr>
          </a:p>
        </p:txBody>
      </p:sp>
      <p:sp>
        <p:nvSpPr>
          <p:cNvPr id="17" name="Rectangle 16"/>
          <p:cNvSpPr/>
          <p:nvPr/>
        </p:nvSpPr>
        <p:spPr>
          <a:xfrm>
            <a:off x="8045265" y="6616856"/>
            <a:ext cx="4305299" cy="230832"/>
          </a:xfrm>
          <a:prstGeom prst="rect">
            <a:avLst/>
          </a:prstGeom>
        </p:spPr>
        <p:txBody>
          <a:bodyPr wrap="square">
            <a:spAutoFit/>
          </a:bodyPr>
          <a:lstStyle/>
          <a:p>
            <a:r>
              <a:rPr lang="en-US" sz="900" dirty="0">
                <a:solidFill>
                  <a:schemeClr val="bg1">
                    <a:lumMod val="65000"/>
                  </a:schemeClr>
                </a:solidFill>
              </a:rPr>
              <a:t>1. </a:t>
            </a:r>
            <a:r>
              <a:rPr lang="en-US" sz="900" dirty="0" err="1">
                <a:solidFill>
                  <a:schemeClr val="bg1">
                    <a:lumMod val="65000"/>
                  </a:schemeClr>
                </a:solidFill>
              </a:rPr>
              <a:t>Decramer</a:t>
            </a:r>
            <a:r>
              <a:rPr lang="en-US" sz="900" dirty="0">
                <a:solidFill>
                  <a:schemeClr val="bg1">
                    <a:lumMod val="65000"/>
                  </a:schemeClr>
                </a:solidFill>
              </a:rPr>
              <a:t> ML, et al. Lancet </a:t>
            </a:r>
            <a:r>
              <a:rPr lang="en-US" sz="900" dirty="0" err="1">
                <a:solidFill>
                  <a:schemeClr val="bg1">
                    <a:lumMod val="65000"/>
                  </a:schemeClr>
                </a:solidFill>
              </a:rPr>
              <a:t>Respir</a:t>
            </a:r>
            <a:r>
              <a:rPr lang="en-US" sz="900" dirty="0">
                <a:solidFill>
                  <a:schemeClr val="bg1">
                    <a:lumMod val="65000"/>
                  </a:schemeClr>
                </a:solidFill>
              </a:rPr>
              <a:t> Med 2013;1:524-33.</a:t>
            </a:r>
          </a:p>
        </p:txBody>
      </p:sp>
      <p:sp>
        <p:nvSpPr>
          <p:cNvPr id="18" name="TextBox 17"/>
          <p:cNvSpPr txBox="1"/>
          <p:nvPr/>
        </p:nvSpPr>
        <p:spPr>
          <a:xfrm>
            <a:off x="1900744" y="5490630"/>
            <a:ext cx="8400403" cy="738664"/>
          </a:xfrm>
          <a:prstGeom prst="rect">
            <a:avLst/>
          </a:prstGeom>
          <a:noFill/>
        </p:spPr>
        <p:txBody>
          <a:bodyPr wrap="square" rtlCol="0">
            <a:spAutoFit/>
          </a:bodyPr>
          <a:lstStyle/>
          <a:p>
            <a:r>
              <a:rPr lang="en-US" sz="1400" dirty="0"/>
              <a:t>INVIGORATE </a:t>
            </a:r>
            <a:r>
              <a:rPr lang="en-US" sz="1400" dirty="0" err="1"/>
              <a:t>là</a:t>
            </a:r>
            <a:r>
              <a:rPr lang="en-US" sz="1400" dirty="0"/>
              <a:t> </a:t>
            </a:r>
            <a:r>
              <a:rPr lang="en-US" sz="1400" dirty="0" err="1"/>
              <a:t>nghiên</a:t>
            </a:r>
            <a:r>
              <a:rPr lang="en-US" sz="1400" dirty="0"/>
              <a:t> </a:t>
            </a:r>
            <a:r>
              <a:rPr lang="en-US" sz="1400" dirty="0" err="1"/>
              <a:t>cứu</a:t>
            </a:r>
            <a:r>
              <a:rPr lang="en-US" sz="1400" dirty="0"/>
              <a:t> </a:t>
            </a:r>
            <a:r>
              <a:rPr lang="en-US" sz="1400" dirty="0" err="1"/>
              <a:t>đa</a:t>
            </a:r>
            <a:r>
              <a:rPr lang="en-US" sz="1400" dirty="0"/>
              <a:t> </a:t>
            </a:r>
            <a:r>
              <a:rPr lang="en-US" sz="1400" dirty="0" err="1"/>
              <a:t>trung</a:t>
            </a:r>
            <a:r>
              <a:rPr lang="en-US" sz="1400" dirty="0"/>
              <a:t> </a:t>
            </a:r>
            <a:r>
              <a:rPr lang="en-US" sz="1400" dirty="0" err="1"/>
              <a:t>tâm</a:t>
            </a:r>
            <a:r>
              <a:rPr lang="en-US" sz="1400" dirty="0"/>
              <a:t>, </a:t>
            </a:r>
            <a:r>
              <a:rPr lang="en-US" sz="1400" dirty="0" err="1"/>
              <a:t>ngẫu</a:t>
            </a:r>
            <a:r>
              <a:rPr lang="en-US" sz="1400" dirty="0"/>
              <a:t> </a:t>
            </a:r>
            <a:r>
              <a:rPr lang="en-US" sz="1400" dirty="0" err="1"/>
              <a:t>nhiên</a:t>
            </a:r>
            <a:r>
              <a:rPr lang="en-US" sz="1400" dirty="0"/>
              <a:t>, </a:t>
            </a:r>
            <a:r>
              <a:rPr lang="en-US" sz="1400" dirty="0" err="1"/>
              <a:t>mù</a:t>
            </a:r>
            <a:r>
              <a:rPr lang="en-US" sz="1400" dirty="0"/>
              <a:t> </a:t>
            </a:r>
            <a:r>
              <a:rPr lang="en-US" sz="1400" dirty="0" err="1"/>
              <a:t>đôi</a:t>
            </a:r>
            <a:r>
              <a:rPr lang="en-US" sz="1400" dirty="0"/>
              <a:t>, </a:t>
            </a:r>
            <a:r>
              <a:rPr lang="en-US" sz="1400" dirty="0" err="1"/>
              <a:t>thực</a:t>
            </a:r>
            <a:r>
              <a:rPr lang="en-US" sz="1400" dirty="0"/>
              <a:t> </a:t>
            </a:r>
            <a:r>
              <a:rPr lang="en-US" sz="1400" dirty="0" err="1"/>
              <a:t>hiện</a:t>
            </a:r>
            <a:r>
              <a:rPr lang="en-US" sz="1400" dirty="0"/>
              <a:t> </a:t>
            </a:r>
            <a:r>
              <a:rPr lang="en-US" sz="1400" dirty="0" err="1"/>
              <a:t>trên</a:t>
            </a:r>
            <a:r>
              <a:rPr lang="en-US" sz="1400" dirty="0"/>
              <a:t> 3439 </a:t>
            </a:r>
            <a:r>
              <a:rPr lang="en-US" sz="1400" dirty="0" err="1"/>
              <a:t>bệnh</a:t>
            </a:r>
            <a:r>
              <a:rPr lang="en-US" sz="1400" dirty="0"/>
              <a:t> </a:t>
            </a:r>
            <a:r>
              <a:rPr lang="en-US" sz="1400" dirty="0" err="1"/>
              <a:t>nhân</a:t>
            </a:r>
            <a:r>
              <a:rPr lang="en-US" sz="1400" dirty="0"/>
              <a:t> COPD </a:t>
            </a:r>
            <a:r>
              <a:rPr lang="en-US" sz="1400" dirty="0" err="1"/>
              <a:t>kéo</a:t>
            </a:r>
            <a:r>
              <a:rPr lang="en-US" sz="1400" dirty="0"/>
              <a:t> </a:t>
            </a:r>
            <a:r>
              <a:rPr lang="en-US" sz="1400" dirty="0" err="1"/>
              <a:t>dài</a:t>
            </a:r>
            <a:r>
              <a:rPr lang="en-US" sz="1400" dirty="0"/>
              <a:t> 52 </a:t>
            </a:r>
            <a:r>
              <a:rPr lang="en-US" sz="1400" dirty="0" err="1"/>
              <a:t>tuần</a:t>
            </a:r>
            <a:r>
              <a:rPr lang="en-US" sz="1400" dirty="0"/>
              <a:t>. </a:t>
            </a:r>
            <a:r>
              <a:rPr lang="en-US" sz="1400" dirty="0" err="1"/>
              <a:t>Tiêu</a:t>
            </a:r>
            <a:r>
              <a:rPr lang="en-US" sz="1400" dirty="0"/>
              <a:t> </a:t>
            </a:r>
            <a:r>
              <a:rPr lang="en-US" sz="1400" dirty="0" err="1"/>
              <a:t>chí</a:t>
            </a:r>
            <a:r>
              <a:rPr lang="en-US" sz="1400" dirty="0"/>
              <a:t> </a:t>
            </a:r>
            <a:r>
              <a:rPr lang="en-US" sz="1400" dirty="0" err="1"/>
              <a:t>chính</a:t>
            </a:r>
            <a:r>
              <a:rPr lang="en-US" sz="1400" dirty="0"/>
              <a:t> </a:t>
            </a:r>
            <a:r>
              <a:rPr lang="en-US" sz="1400" dirty="0" err="1"/>
              <a:t>là</a:t>
            </a:r>
            <a:r>
              <a:rPr lang="en-US" sz="1400" dirty="0"/>
              <a:t> so </a:t>
            </a:r>
            <a:r>
              <a:rPr lang="en-US" sz="1400" dirty="0" err="1"/>
              <a:t>sánh</a:t>
            </a:r>
            <a:r>
              <a:rPr lang="en-US" sz="1400" dirty="0"/>
              <a:t> </a:t>
            </a:r>
            <a:r>
              <a:rPr lang="en-US" sz="1400" dirty="0" err="1"/>
              <a:t>không</a:t>
            </a:r>
            <a:r>
              <a:rPr lang="en-US" sz="1400" dirty="0"/>
              <a:t> </a:t>
            </a:r>
            <a:r>
              <a:rPr lang="en-US" sz="1400" dirty="0" err="1"/>
              <a:t>thua</a:t>
            </a:r>
            <a:r>
              <a:rPr lang="en-US" sz="1400" dirty="0"/>
              <a:t> </a:t>
            </a:r>
            <a:r>
              <a:rPr lang="en-US" sz="1400" dirty="0" err="1"/>
              <a:t>kém</a:t>
            </a:r>
            <a:r>
              <a:rPr lang="en-US" sz="1400" dirty="0"/>
              <a:t> </a:t>
            </a:r>
            <a:r>
              <a:rPr lang="en-US" sz="1400" dirty="0" err="1"/>
              <a:t>indacaterol</a:t>
            </a:r>
            <a:r>
              <a:rPr lang="en-US" sz="1400" dirty="0"/>
              <a:t> </a:t>
            </a:r>
            <a:r>
              <a:rPr lang="en-US" sz="1400" dirty="0" err="1"/>
              <a:t>và</a:t>
            </a:r>
            <a:r>
              <a:rPr lang="en-US" sz="1400" dirty="0"/>
              <a:t> </a:t>
            </a:r>
            <a:r>
              <a:rPr lang="en-US" sz="1400" dirty="0" err="1"/>
              <a:t>tiotropium</a:t>
            </a:r>
            <a:r>
              <a:rPr lang="en-US" sz="1400" dirty="0"/>
              <a:t> </a:t>
            </a:r>
            <a:r>
              <a:rPr lang="en-US" sz="1400" dirty="0" err="1"/>
              <a:t>trên</a:t>
            </a:r>
            <a:r>
              <a:rPr lang="en-US" sz="1400" dirty="0"/>
              <a:t> FEV1 </a:t>
            </a:r>
            <a:r>
              <a:rPr lang="en-US" sz="1400" dirty="0" err="1"/>
              <a:t>đáy</a:t>
            </a:r>
            <a:r>
              <a:rPr lang="en-US" sz="1400" dirty="0"/>
              <a:t> (ở </a:t>
            </a:r>
            <a:r>
              <a:rPr lang="en-US" sz="1400" dirty="0" err="1"/>
              <a:t>tuần</a:t>
            </a:r>
            <a:r>
              <a:rPr lang="en-US" sz="1400" dirty="0"/>
              <a:t> 12) </a:t>
            </a:r>
            <a:r>
              <a:rPr lang="en-US" sz="1400" dirty="0" err="1"/>
              <a:t>và</a:t>
            </a:r>
            <a:r>
              <a:rPr lang="en-US" sz="1400" dirty="0"/>
              <a:t> so </a:t>
            </a:r>
            <a:r>
              <a:rPr lang="en-US" sz="1400" dirty="0" err="1"/>
              <a:t>sánh</a:t>
            </a:r>
            <a:r>
              <a:rPr lang="en-US" sz="1400" dirty="0"/>
              <a:t> </a:t>
            </a:r>
            <a:r>
              <a:rPr lang="en-US" sz="1400" dirty="0" err="1"/>
              <a:t>không</a:t>
            </a:r>
            <a:r>
              <a:rPr lang="en-US" sz="1400" dirty="0"/>
              <a:t> </a:t>
            </a:r>
            <a:r>
              <a:rPr lang="en-US" sz="1400" dirty="0" err="1"/>
              <a:t>thua</a:t>
            </a:r>
            <a:r>
              <a:rPr lang="en-US" sz="1400" dirty="0"/>
              <a:t> </a:t>
            </a:r>
            <a:r>
              <a:rPr lang="en-US" sz="1400" dirty="0" err="1"/>
              <a:t>kém</a:t>
            </a:r>
            <a:r>
              <a:rPr lang="en-US" sz="1400" dirty="0"/>
              <a:t> </a:t>
            </a:r>
            <a:r>
              <a:rPr lang="en-US" sz="1400" dirty="0" err="1"/>
              <a:t>tỷ</a:t>
            </a:r>
            <a:r>
              <a:rPr lang="en-US" sz="1400" dirty="0"/>
              <a:t> </a:t>
            </a:r>
            <a:r>
              <a:rPr lang="en-US" sz="1400" dirty="0" err="1"/>
              <a:t>lệ</a:t>
            </a:r>
            <a:r>
              <a:rPr lang="en-US" sz="1400" dirty="0"/>
              <a:t> </a:t>
            </a:r>
            <a:r>
              <a:rPr lang="en-US" sz="1400" dirty="0" err="1"/>
              <a:t>đợt</a:t>
            </a:r>
            <a:r>
              <a:rPr lang="en-US" sz="1400" dirty="0"/>
              <a:t> </a:t>
            </a:r>
            <a:r>
              <a:rPr lang="en-US" sz="1400" dirty="0" err="1"/>
              <a:t>cấp</a:t>
            </a:r>
            <a:r>
              <a:rPr lang="en-US" sz="1400" dirty="0"/>
              <a:t> </a:t>
            </a:r>
            <a:r>
              <a:rPr lang="en-US" sz="1400" dirty="0" err="1"/>
              <a:t>trung</a:t>
            </a:r>
            <a:r>
              <a:rPr lang="en-US" sz="1400" dirty="0"/>
              <a:t> </a:t>
            </a:r>
            <a:r>
              <a:rPr lang="en-US" sz="1400" dirty="0" err="1"/>
              <a:t>bình</a:t>
            </a:r>
            <a:r>
              <a:rPr lang="en-US" sz="1400" dirty="0"/>
              <a:t> </a:t>
            </a:r>
            <a:r>
              <a:rPr lang="en-US" sz="1400" dirty="0" err="1"/>
              <a:t>đến</a:t>
            </a:r>
            <a:r>
              <a:rPr lang="en-US" sz="1400" dirty="0"/>
              <a:t> </a:t>
            </a:r>
            <a:r>
              <a:rPr lang="en-US" sz="1400" dirty="0" err="1"/>
              <a:t>nặng</a:t>
            </a:r>
            <a:r>
              <a:rPr lang="en-US" sz="1400" dirty="0"/>
              <a:t> </a:t>
            </a:r>
            <a:r>
              <a:rPr lang="en-US" sz="1400" dirty="0" err="1"/>
              <a:t>sau</a:t>
            </a:r>
            <a:r>
              <a:rPr lang="en-US" sz="1400" dirty="0"/>
              <a:t> </a:t>
            </a:r>
            <a:r>
              <a:rPr lang="en-US" sz="1400" dirty="0" err="1"/>
              <a:t>một</a:t>
            </a:r>
            <a:r>
              <a:rPr lang="en-US" sz="1400" dirty="0"/>
              <a:t> </a:t>
            </a:r>
            <a:r>
              <a:rPr lang="en-US" sz="1400" dirty="0" err="1"/>
              <a:t>năm</a:t>
            </a:r>
            <a:r>
              <a:rPr lang="en-US" sz="1400" dirty="0"/>
              <a:t>.</a:t>
            </a:r>
          </a:p>
        </p:txBody>
      </p:sp>
    </p:spTree>
    <p:extLst>
      <p:ext uri="{BB962C8B-B14F-4D97-AF65-F5344CB8AC3E}">
        <p14:creationId xmlns:p14="http://schemas.microsoft.com/office/powerpoint/2010/main" val="122101496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200" b="1" dirty="0"/>
              <a:t>SPARK: </a:t>
            </a:r>
            <a:r>
              <a:rPr lang="en-US" sz="3200" b="1" dirty="0" err="1"/>
              <a:t>kết</a:t>
            </a:r>
            <a:r>
              <a:rPr lang="en-US" sz="3200" b="1" dirty="0"/>
              <a:t> </a:t>
            </a:r>
            <a:r>
              <a:rPr lang="en-US" sz="3200" b="1" dirty="0" err="1"/>
              <a:t>quả</a:t>
            </a:r>
            <a:r>
              <a:rPr lang="en-US" sz="3200" b="1" dirty="0"/>
              <a:t> </a:t>
            </a:r>
            <a:r>
              <a:rPr lang="en-US" sz="3200" b="1" dirty="0" err="1"/>
              <a:t>giảm</a:t>
            </a:r>
            <a:r>
              <a:rPr lang="en-US" sz="3200" b="1" dirty="0"/>
              <a:t> </a:t>
            </a:r>
            <a:r>
              <a:rPr lang="en-US" sz="3200" b="1" dirty="0" err="1"/>
              <a:t>tỷ</a:t>
            </a:r>
            <a:r>
              <a:rPr lang="en-US" sz="3200" b="1" dirty="0"/>
              <a:t> </a:t>
            </a:r>
            <a:r>
              <a:rPr lang="en-US" sz="3200" b="1" dirty="0" err="1"/>
              <a:t>lệ</a:t>
            </a:r>
            <a:r>
              <a:rPr lang="en-US" sz="3200" b="1" dirty="0"/>
              <a:t> </a:t>
            </a:r>
            <a:r>
              <a:rPr lang="en-US" sz="3200" b="1" dirty="0" err="1"/>
              <a:t>đợt</a:t>
            </a:r>
            <a:r>
              <a:rPr lang="en-US" sz="3200" b="1" dirty="0"/>
              <a:t> </a:t>
            </a:r>
            <a:r>
              <a:rPr lang="en-US" sz="3200" b="1" dirty="0" err="1"/>
              <a:t>cấp</a:t>
            </a:r>
            <a:r>
              <a:rPr lang="en-US" sz="3200" b="1" dirty="0"/>
              <a:t> </a:t>
            </a:r>
            <a:r>
              <a:rPr lang="en-US" sz="3200" b="1" dirty="0" err="1"/>
              <a:t>nhẹ</a:t>
            </a:r>
            <a:r>
              <a:rPr lang="en-US" sz="3200" b="1" dirty="0"/>
              <a:t> </a:t>
            </a:r>
            <a:r>
              <a:rPr lang="en-US" sz="3200" b="1" dirty="0" err="1"/>
              <a:t>dẫn</a:t>
            </a:r>
            <a:r>
              <a:rPr lang="en-US" sz="3200" b="1" dirty="0"/>
              <a:t> </a:t>
            </a:r>
            <a:r>
              <a:rPr lang="en-US" sz="3200" b="1" dirty="0" err="1"/>
              <a:t>đến</a:t>
            </a:r>
            <a:r>
              <a:rPr lang="en-US" sz="3200" b="1" dirty="0"/>
              <a:t> </a:t>
            </a:r>
            <a:r>
              <a:rPr lang="en-US" sz="3200" b="1" dirty="0" err="1"/>
              <a:t>kết</a:t>
            </a:r>
            <a:r>
              <a:rPr lang="en-US" sz="3200" b="1" dirty="0"/>
              <a:t> </a:t>
            </a:r>
            <a:r>
              <a:rPr lang="en-US" sz="3200" b="1" dirty="0" err="1"/>
              <a:t>quả</a:t>
            </a:r>
            <a:r>
              <a:rPr lang="en-US" sz="3200" b="1" dirty="0"/>
              <a:t> </a:t>
            </a:r>
            <a:r>
              <a:rPr lang="en-US" sz="3200" b="1" dirty="0" err="1"/>
              <a:t>giảm</a:t>
            </a:r>
            <a:r>
              <a:rPr lang="en-US" sz="3200" b="1" dirty="0"/>
              <a:t> </a:t>
            </a:r>
            <a:r>
              <a:rPr lang="en-US" sz="3200" b="1" dirty="0" err="1"/>
              <a:t>tất</a:t>
            </a:r>
            <a:r>
              <a:rPr lang="en-US" sz="3200" b="1" dirty="0"/>
              <a:t> </a:t>
            </a:r>
            <a:r>
              <a:rPr lang="en-US" sz="3200" b="1" dirty="0" err="1"/>
              <a:t>cả</a:t>
            </a:r>
            <a:r>
              <a:rPr lang="en-US" sz="3200" b="1" dirty="0"/>
              <a:t> </a:t>
            </a:r>
            <a:r>
              <a:rPr lang="en-US" sz="3200" b="1" dirty="0" err="1"/>
              <a:t>đợt</a:t>
            </a:r>
            <a:r>
              <a:rPr lang="en-US" sz="3200" b="1" dirty="0"/>
              <a:t> </a:t>
            </a:r>
            <a:r>
              <a:rPr lang="en-US" sz="3200" b="1" dirty="0" err="1"/>
              <a:t>cấp</a:t>
            </a:r>
            <a:endParaRPr lang="en-US" sz="3200" b="1" dirty="0"/>
          </a:p>
        </p:txBody>
      </p:sp>
      <p:sp>
        <p:nvSpPr>
          <p:cNvPr id="3" name="Rectangle 2"/>
          <p:cNvSpPr/>
          <p:nvPr/>
        </p:nvSpPr>
        <p:spPr>
          <a:xfrm>
            <a:off x="4521717" y="3600704"/>
            <a:ext cx="426720" cy="148971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4" name="Rectangle 3"/>
          <p:cNvSpPr/>
          <p:nvPr/>
        </p:nvSpPr>
        <p:spPr>
          <a:xfrm>
            <a:off x="4954654" y="3349244"/>
            <a:ext cx="426720" cy="174117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5" name="Rectangle 4"/>
          <p:cNvSpPr/>
          <p:nvPr/>
        </p:nvSpPr>
        <p:spPr>
          <a:xfrm>
            <a:off x="5387590" y="3322574"/>
            <a:ext cx="426720" cy="17678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6" name="Rectangle 5"/>
          <p:cNvSpPr/>
          <p:nvPr/>
        </p:nvSpPr>
        <p:spPr>
          <a:xfrm>
            <a:off x="6007235" y="4606544"/>
            <a:ext cx="426720" cy="48387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7" name="Rectangle 6"/>
          <p:cNvSpPr/>
          <p:nvPr/>
        </p:nvSpPr>
        <p:spPr>
          <a:xfrm>
            <a:off x="6440172" y="4537964"/>
            <a:ext cx="426720" cy="5524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8" name="Rectangle 7"/>
          <p:cNvSpPr/>
          <p:nvPr/>
        </p:nvSpPr>
        <p:spPr>
          <a:xfrm>
            <a:off x="6873108" y="4564634"/>
            <a:ext cx="426720" cy="52578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9" name="Rectangle 8"/>
          <p:cNvSpPr/>
          <p:nvPr/>
        </p:nvSpPr>
        <p:spPr>
          <a:xfrm>
            <a:off x="7420745" y="5044695"/>
            <a:ext cx="426720" cy="4571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10" name="Rectangle 9"/>
          <p:cNvSpPr/>
          <p:nvPr/>
        </p:nvSpPr>
        <p:spPr>
          <a:xfrm>
            <a:off x="7853682" y="5018024"/>
            <a:ext cx="426720" cy="7239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11" name="Rectangle 10"/>
          <p:cNvSpPr/>
          <p:nvPr/>
        </p:nvSpPr>
        <p:spPr>
          <a:xfrm>
            <a:off x="8286618" y="5044695"/>
            <a:ext cx="426720"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grpSp>
        <p:nvGrpSpPr>
          <p:cNvPr id="12" name="Group 11"/>
          <p:cNvGrpSpPr/>
          <p:nvPr/>
        </p:nvGrpSpPr>
        <p:grpSpPr>
          <a:xfrm>
            <a:off x="8867355" y="3849531"/>
            <a:ext cx="1678116" cy="918817"/>
            <a:chOff x="3014455" y="1983850"/>
            <a:chExt cx="1678116" cy="918817"/>
          </a:xfrm>
        </p:grpSpPr>
        <p:sp>
          <p:nvSpPr>
            <p:cNvPr id="13" name="Rectangle 37"/>
            <p:cNvSpPr>
              <a:spLocks noChangeArrowheads="1"/>
            </p:cNvSpPr>
            <p:nvPr/>
          </p:nvSpPr>
          <p:spPr bwMode="auto">
            <a:xfrm>
              <a:off x="3015411" y="2000247"/>
              <a:ext cx="128789" cy="128789"/>
            </a:xfrm>
            <a:prstGeom prst="rect">
              <a:avLst/>
            </a:prstGeom>
            <a:solidFill>
              <a:schemeClr val="tx1">
                <a:lumMod val="65000"/>
                <a:lumOff val="35000"/>
              </a:schemeClr>
            </a:solidFill>
            <a:ln>
              <a:noFill/>
            </a:ln>
          </p:spPr>
          <p:txBody>
            <a:bodyPr/>
            <a:lstStyle/>
            <a:p>
              <a:endParaRPr lang="en-US" sz="1200">
                <a:solidFill>
                  <a:schemeClr val="tx1">
                    <a:lumMod val="75000"/>
                    <a:lumOff val="25000"/>
                  </a:schemeClr>
                </a:solidFill>
              </a:endParaRPr>
            </a:p>
          </p:txBody>
        </p:sp>
        <p:sp>
          <p:nvSpPr>
            <p:cNvPr id="14" name="Rectangle 38"/>
            <p:cNvSpPr>
              <a:spLocks noChangeArrowheads="1"/>
            </p:cNvSpPr>
            <p:nvPr/>
          </p:nvSpPr>
          <p:spPr bwMode="auto">
            <a:xfrm>
              <a:off x="3218764" y="1983850"/>
              <a:ext cx="1075615"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en-US" altLang="en-US" sz="1050" dirty="0">
                  <a:solidFill>
                    <a:schemeClr val="tx1">
                      <a:lumMod val="75000"/>
                      <a:lumOff val="25000"/>
                    </a:schemeClr>
                  </a:solidFill>
                  <a:latin typeface="+mn-lt"/>
                </a:rPr>
                <a:t>QVA149 (N=729) </a:t>
              </a:r>
            </a:p>
          </p:txBody>
        </p:sp>
        <p:sp>
          <p:nvSpPr>
            <p:cNvPr id="15" name="Rectangle 39"/>
            <p:cNvSpPr>
              <a:spLocks noChangeArrowheads="1"/>
            </p:cNvSpPr>
            <p:nvPr/>
          </p:nvSpPr>
          <p:spPr bwMode="auto">
            <a:xfrm>
              <a:off x="3014455" y="2208840"/>
              <a:ext cx="126744" cy="128789"/>
            </a:xfrm>
            <a:prstGeom prst="rect">
              <a:avLst/>
            </a:prstGeom>
            <a:solidFill>
              <a:schemeClr val="bg1">
                <a:lumMod val="65000"/>
              </a:schemeClr>
            </a:solidFill>
            <a:ln>
              <a:noFill/>
            </a:ln>
          </p:spPr>
          <p:txBody>
            <a:bodyPr/>
            <a:lstStyle/>
            <a:p>
              <a:endParaRPr lang="en-US" sz="1200">
                <a:solidFill>
                  <a:schemeClr val="tx1">
                    <a:lumMod val="75000"/>
                    <a:lumOff val="25000"/>
                  </a:schemeClr>
                </a:solidFill>
              </a:endParaRPr>
            </a:p>
          </p:txBody>
        </p:sp>
        <p:sp>
          <p:nvSpPr>
            <p:cNvPr id="16" name="Rectangle 40"/>
            <p:cNvSpPr>
              <a:spLocks noChangeArrowheads="1"/>
            </p:cNvSpPr>
            <p:nvPr/>
          </p:nvSpPr>
          <p:spPr bwMode="auto">
            <a:xfrm>
              <a:off x="3217808" y="2192443"/>
              <a:ext cx="1474763"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1" fontAlgn="auto" hangingPunct="1">
                <a:spcBef>
                  <a:spcPts val="0"/>
                </a:spcBef>
                <a:spcAft>
                  <a:spcPts val="0"/>
                </a:spcAft>
                <a:defRPr/>
              </a:pPr>
              <a:r>
                <a:rPr lang="en-GB" sz="1050" kern="0" dirty="0" err="1">
                  <a:solidFill>
                    <a:schemeClr val="tx1">
                      <a:lumMod val="75000"/>
                      <a:lumOff val="25000"/>
                    </a:schemeClr>
                  </a:solidFill>
                  <a:latin typeface="+mn-lt"/>
                  <a:ea typeface="Arial Unicode MS" pitchFamily="34" charset="-128"/>
                  <a:cs typeface="Arial Unicode MS" pitchFamily="34" charset="-128"/>
                </a:rPr>
                <a:t>Glycopyrronium</a:t>
              </a:r>
              <a:r>
                <a:rPr lang="en-GB" sz="1050" kern="0" dirty="0">
                  <a:solidFill>
                    <a:schemeClr val="tx1">
                      <a:lumMod val="75000"/>
                      <a:lumOff val="25000"/>
                    </a:schemeClr>
                  </a:solidFill>
                  <a:latin typeface="+mn-lt"/>
                  <a:ea typeface="Arial Unicode MS" pitchFamily="34" charset="-128"/>
                  <a:cs typeface="Arial Unicode MS" pitchFamily="34" charset="-128"/>
                </a:rPr>
                <a:t> (N=739)</a:t>
              </a:r>
            </a:p>
          </p:txBody>
        </p:sp>
        <p:sp>
          <p:nvSpPr>
            <p:cNvPr id="17" name="Rectangle 39"/>
            <p:cNvSpPr>
              <a:spLocks noChangeArrowheads="1"/>
            </p:cNvSpPr>
            <p:nvPr/>
          </p:nvSpPr>
          <p:spPr bwMode="auto">
            <a:xfrm>
              <a:off x="3014455" y="2434316"/>
              <a:ext cx="126744" cy="128789"/>
            </a:xfrm>
            <a:prstGeom prst="rect">
              <a:avLst/>
            </a:prstGeom>
            <a:solidFill>
              <a:schemeClr val="accent5"/>
            </a:solidFill>
            <a:ln>
              <a:noFill/>
            </a:ln>
          </p:spPr>
          <p:txBody>
            <a:bodyPr/>
            <a:lstStyle/>
            <a:p>
              <a:endParaRPr lang="en-US" sz="1200">
                <a:solidFill>
                  <a:schemeClr val="tx1">
                    <a:lumMod val="75000"/>
                    <a:lumOff val="25000"/>
                  </a:schemeClr>
                </a:solidFill>
              </a:endParaRPr>
            </a:p>
          </p:txBody>
        </p:sp>
        <p:sp>
          <p:nvSpPr>
            <p:cNvPr id="18" name="Rectangle 40"/>
            <p:cNvSpPr>
              <a:spLocks noChangeArrowheads="1"/>
            </p:cNvSpPr>
            <p:nvPr/>
          </p:nvSpPr>
          <p:spPr bwMode="auto">
            <a:xfrm>
              <a:off x="3217809" y="2417919"/>
              <a:ext cx="1349728" cy="48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eaLnBrk="1" fontAlgn="auto" hangingPunct="1">
                <a:spcBef>
                  <a:spcPts val="0"/>
                </a:spcBef>
                <a:spcAft>
                  <a:spcPts val="0"/>
                </a:spcAft>
                <a:defRPr/>
              </a:pPr>
              <a:r>
                <a:rPr lang="en-GB" sz="1050" kern="0" dirty="0">
                  <a:solidFill>
                    <a:schemeClr val="tx1">
                      <a:lumMod val="75000"/>
                      <a:lumOff val="25000"/>
                    </a:schemeClr>
                  </a:solidFill>
                  <a:latin typeface="+mn-lt"/>
                  <a:ea typeface="Arial Unicode MS" pitchFamily="34" charset="-128"/>
                  <a:cs typeface="Arial Unicode MS" pitchFamily="34" charset="-128"/>
                </a:rPr>
                <a:t>Tiotropium </a:t>
              </a:r>
              <a:r>
                <a:rPr lang="en-US" sz="1050" kern="0" dirty="0" err="1">
                  <a:solidFill>
                    <a:schemeClr val="tx1">
                      <a:lumMod val="75000"/>
                      <a:lumOff val="25000"/>
                    </a:schemeClr>
                  </a:solidFill>
                  <a:latin typeface="+mn-lt"/>
                  <a:ea typeface="Arial Unicode MS" pitchFamily="34" charset="-128"/>
                  <a:cs typeface="Arial Unicode MS" pitchFamily="34" charset="-128"/>
                </a:rPr>
                <a:t>HandiHaler</a:t>
              </a:r>
              <a:r>
                <a:rPr lang="en-US" sz="1050" kern="0" baseline="30000" dirty="0">
                  <a:solidFill>
                    <a:schemeClr val="tx1">
                      <a:lumMod val="75000"/>
                      <a:lumOff val="25000"/>
                    </a:schemeClr>
                  </a:solidFill>
                  <a:latin typeface="+mn-lt"/>
                  <a:ea typeface="Arial Unicode MS" pitchFamily="34" charset="-128"/>
                  <a:cs typeface="Arial Unicode MS" pitchFamily="34" charset="-128"/>
                </a:rPr>
                <a:t>® </a:t>
              </a:r>
              <a:r>
                <a:rPr lang="en-US" sz="1050" kern="0" dirty="0">
                  <a:solidFill>
                    <a:schemeClr val="tx1">
                      <a:lumMod val="75000"/>
                      <a:lumOff val="25000"/>
                    </a:schemeClr>
                  </a:solidFill>
                  <a:latin typeface="+mn-lt"/>
                  <a:ea typeface="Arial Unicode MS" pitchFamily="34" charset="-128"/>
                  <a:cs typeface="Arial Unicode MS" pitchFamily="34" charset="-128"/>
                </a:rPr>
                <a:t>18 µg (N=737)</a:t>
              </a:r>
              <a:endParaRPr lang="en-GB" sz="1050" kern="0" dirty="0">
                <a:solidFill>
                  <a:schemeClr val="tx1">
                    <a:lumMod val="75000"/>
                    <a:lumOff val="25000"/>
                  </a:schemeClr>
                </a:solidFill>
                <a:latin typeface="+mn-lt"/>
                <a:ea typeface="Arial Unicode MS" pitchFamily="34" charset="-128"/>
                <a:cs typeface="Arial Unicode MS" pitchFamily="34" charset="-128"/>
              </a:endParaRPr>
            </a:p>
          </p:txBody>
        </p:sp>
      </p:grpSp>
      <p:sp>
        <p:nvSpPr>
          <p:cNvPr id="19" name="TextBox 18"/>
          <p:cNvSpPr txBox="1"/>
          <p:nvPr/>
        </p:nvSpPr>
        <p:spPr>
          <a:xfrm rot="16200000">
            <a:off x="258251" y="3638362"/>
            <a:ext cx="3732810" cy="276999"/>
          </a:xfrm>
          <a:prstGeom prst="rect">
            <a:avLst/>
          </a:prstGeom>
          <a:noFill/>
        </p:spPr>
        <p:txBody>
          <a:bodyPr wrap="square" rtlCol="0">
            <a:spAutoFit/>
          </a:bodyPr>
          <a:lstStyle/>
          <a:p>
            <a:pPr algn="ctr">
              <a:defRPr/>
            </a:pPr>
            <a:r>
              <a:rPr lang="en-GB" sz="1200" b="1" kern="0" dirty="0" err="1">
                <a:solidFill>
                  <a:schemeClr val="tx1">
                    <a:lumMod val="75000"/>
                    <a:lumOff val="25000"/>
                  </a:schemeClr>
                </a:solidFill>
              </a:rPr>
              <a:t>Tần</a:t>
            </a:r>
            <a:r>
              <a:rPr lang="en-GB" sz="1200" b="1" kern="0" dirty="0">
                <a:solidFill>
                  <a:schemeClr val="tx1">
                    <a:lumMod val="75000"/>
                    <a:lumOff val="25000"/>
                  </a:schemeClr>
                </a:solidFill>
              </a:rPr>
              <a:t> </a:t>
            </a:r>
            <a:r>
              <a:rPr lang="en-GB" sz="1200" b="1" kern="0" dirty="0" err="1">
                <a:solidFill>
                  <a:schemeClr val="tx1">
                    <a:lumMod val="75000"/>
                    <a:lumOff val="25000"/>
                  </a:schemeClr>
                </a:solidFill>
              </a:rPr>
              <a:t>suất</a:t>
            </a:r>
            <a:r>
              <a:rPr lang="en-GB" sz="1200" b="1" kern="0" dirty="0">
                <a:solidFill>
                  <a:schemeClr val="tx1">
                    <a:lumMod val="75000"/>
                    <a:lumOff val="25000"/>
                  </a:schemeClr>
                </a:solidFill>
              </a:rPr>
              <a:t> </a:t>
            </a:r>
            <a:r>
              <a:rPr lang="en-GB" sz="1200" b="1" kern="0" dirty="0" err="1">
                <a:solidFill>
                  <a:schemeClr val="tx1">
                    <a:lumMod val="75000"/>
                    <a:lumOff val="25000"/>
                  </a:schemeClr>
                </a:solidFill>
              </a:rPr>
              <a:t>đợt</a:t>
            </a:r>
            <a:r>
              <a:rPr lang="en-GB" sz="1200" b="1" kern="0" dirty="0">
                <a:solidFill>
                  <a:schemeClr val="tx1">
                    <a:lumMod val="75000"/>
                    <a:lumOff val="25000"/>
                  </a:schemeClr>
                </a:solidFill>
              </a:rPr>
              <a:t> </a:t>
            </a:r>
            <a:r>
              <a:rPr lang="en-GB" sz="1200" b="1" kern="0" dirty="0" err="1">
                <a:solidFill>
                  <a:schemeClr val="tx1">
                    <a:lumMod val="75000"/>
                    <a:lumOff val="25000"/>
                  </a:schemeClr>
                </a:solidFill>
              </a:rPr>
              <a:t>cấp</a:t>
            </a:r>
            <a:r>
              <a:rPr lang="en-GB" sz="1200" b="1" kern="0" dirty="0">
                <a:solidFill>
                  <a:schemeClr val="tx1">
                    <a:lumMod val="75000"/>
                    <a:lumOff val="25000"/>
                  </a:schemeClr>
                </a:solidFill>
              </a:rPr>
              <a:t> COPD </a:t>
            </a:r>
            <a:r>
              <a:rPr lang="en-GB" sz="1200" b="1" kern="0" dirty="0" err="1">
                <a:solidFill>
                  <a:schemeClr val="tx1">
                    <a:lumMod val="75000"/>
                    <a:lumOff val="25000"/>
                  </a:schemeClr>
                </a:solidFill>
              </a:rPr>
              <a:t>hằng</a:t>
            </a:r>
            <a:r>
              <a:rPr lang="en-GB" sz="1200" b="1" kern="0" dirty="0">
                <a:solidFill>
                  <a:schemeClr val="tx1">
                    <a:lumMod val="75000"/>
                    <a:lumOff val="25000"/>
                  </a:schemeClr>
                </a:solidFill>
              </a:rPr>
              <a:t> </a:t>
            </a:r>
            <a:r>
              <a:rPr lang="en-GB" sz="1200" b="1" kern="0" dirty="0" err="1">
                <a:solidFill>
                  <a:schemeClr val="tx1">
                    <a:lumMod val="75000"/>
                    <a:lumOff val="25000"/>
                  </a:schemeClr>
                </a:solidFill>
              </a:rPr>
              <a:t>năm</a:t>
            </a:r>
            <a:endParaRPr lang="en-US" sz="1200" b="1" kern="0" dirty="0">
              <a:solidFill>
                <a:schemeClr val="tx1">
                  <a:lumMod val="75000"/>
                  <a:lumOff val="25000"/>
                </a:schemeClr>
              </a:solidFill>
            </a:endParaRPr>
          </a:p>
        </p:txBody>
      </p:sp>
      <p:sp>
        <p:nvSpPr>
          <p:cNvPr id="20" name="Rectangle 44"/>
          <p:cNvSpPr>
            <a:spLocks noChangeArrowheads="1"/>
          </p:cNvSpPr>
          <p:nvPr/>
        </p:nvSpPr>
        <p:spPr bwMode="auto">
          <a:xfrm>
            <a:off x="6120130" y="5183488"/>
            <a:ext cx="1134868" cy="332399"/>
          </a:xfrm>
          <a:prstGeom prst="rect">
            <a:avLst/>
          </a:prstGeom>
          <a:noFill/>
          <a:ln w="9525">
            <a:noFill/>
            <a:miter lim="800000"/>
            <a:headEnd/>
            <a:tailEnd/>
          </a:ln>
        </p:spPr>
        <p:txBody>
          <a:bodyPr wrap="square" lIns="0" tIns="0" rIns="0" bIns="0">
            <a:spAutoFit/>
          </a:bodyPr>
          <a:lstStyle/>
          <a:p>
            <a:pPr algn="ctr">
              <a:lnSpc>
                <a:spcPct val="90000"/>
              </a:lnSpc>
              <a:defRPr/>
            </a:pPr>
            <a:r>
              <a:rPr lang="en-US" sz="1200" b="1" kern="0" dirty="0" err="1">
                <a:solidFill>
                  <a:schemeClr val="tx1">
                    <a:lumMod val="75000"/>
                    <a:lumOff val="25000"/>
                  </a:schemeClr>
                </a:solidFill>
              </a:rPr>
              <a:t>Đợt</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cấp</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trung</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bình</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đến</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nặng</a:t>
            </a:r>
            <a:endParaRPr lang="en-US" sz="1200" b="1" kern="0" dirty="0">
              <a:solidFill>
                <a:schemeClr val="tx1">
                  <a:lumMod val="75000"/>
                  <a:lumOff val="25000"/>
                </a:schemeClr>
              </a:solidFill>
            </a:endParaRPr>
          </a:p>
        </p:txBody>
      </p:sp>
      <p:sp>
        <p:nvSpPr>
          <p:cNvPr id="21" name="Line 21"/>
          <p:cNvSpPr>
            <a:spLocks noChangeShapeType="1"/>
          </p:cNvSpPr>
          <p:nvPr/>
        </p:nvSpPr>
        <p:spPr bwMode="auto">
          <a:xfrm>
            <a:off x="2614250" y="2427225"/>
            <a:ext cx="0" cy="2663189"/>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2" name="Line 22"/>
          <p:cNvSpPr>
            <a:spLocks noChangeShapeType="1"/>
          </p:cNvSpPr>
          <p:nvPr/>
        </p:nvSpPr>
        <p:spPr bwMode="auto">
          <a:xfrm>
            <a:off x="2569800" y="5090413"/>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3" name="Line 23"/>
          <p:cNvSpPr>
            <a:spLocks noChangeShapeType="1"/>
          </p:cNvSpPr>
          <p:nvPr/>
        </p:nvSpPr>
        <p:spPr bwMode="auto">
          <a:xfrm>
            <a:off x="2569800" y="4794829"/>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4" name="Line 24"/>
          <p:cNvSpPr>
            <a:spLocks noChangeShapeType="1"/>
          </p:cNvSpPr>
          <p:nvPr/>
        </p:nvSpPr>
        <p:spPr bwMode="auto">
          <a:xfrm>
            <a:off x="2569800" y="4499243"/>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5" name="Line 25"/>
          <p:cNvSpPr>
            <a:spLocks noChangeShapeType="1"/>
          </p:cNvSpPr>
          <p:nvPr/>
        </p:nvSpPr>
        <p:spPr bwMode="auto">
          <a:xfrm>
            <a:off x="2569800" y="4203657"/>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6" name="Line 26"/>
          <p:cNvSpPr>
            <a:spLocks noChangeShapeType="1"/>
          </p:cNvSpPr>
          <p:nvPr/>
        </p:nvSpPr>
        <p:spPr bwMode="auto">
          <a:xfrm>
            <a:off x="2569800" y="3908071"/>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7" name="Line 27"/>
          <p:cNvSpPr>
            <a:spLocks noChangeShapeType="1"/>
          </p:cNvSpPr>
          <p:nvPr/>
        </p:nvSpPr>
        <p:spPr bwMode="auto">
          <a:xfrm>
            <a:off x="2569800" y="3612485"/>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8" name="Line 28"/>
          <p:cNvSpPr>
            <a:spLocks noChangeShapeType="1"/>
          </p:cNvSpPr>
          <p:nvPr/>
        </p:nvSpPr>
        <p:spPr bwMode="auto">
          <a:xfrm>
            <a:off x="2569800" y="3021313"/>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29" name="Line 29"/>
          <p:cNvSpPr>
            <a:spLocks noChangeShapeType="1"/>
          </p:cNvSpPr>
          <p:nvPr/>
        </p:nvSpPr>
        <p:spPr bwMode="auto">
          <a:xfrm>
            <a:off x="2569800" y="2725727"/>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30" name="Line 30"/>
          <p:cNvSpPr>
            <a:spLocks noChangeShapeType="1"/>
          </p:cNvSpPr>
          <p:nvPr/>
        </p:nvSpPr>
        <p:spPr bwMode="auto">
          <a:xfrm>
            <a:off x="2614250" y="5090413"/>
            <a:ext cx="6284674"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31" name="Line 31"/>
          <p:cNvSpPr>
            <a:spLocks noChangeShapeType="1"/>
          </p:cNvSpPr>
          <p:nvPr/>
        </p:nvSpPr>
        <p:spPr bwMode="auto">
          <a:xfrm flipV="1">
            <a:off x="2614250" y="5090414"/>
            <a:ext cx="0" cy="55563"/>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32" name="Line 32"/>
          <p:cNvSpPr>
            <a:spLocks noChangeShapeType="1"/>
          </p:cNvSpPr>
          <p:nvPr/>
        </p:nvSpPr>
        <p:spPr bwMode="auto">
          <a:xfrm flipV="1">
            <a:off x="5956590" y="5090414"/>
            <a:ext cx="0" cy="55563"/>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33" name="Rectangle 35"/>
          <p:cNvSpPr>
            <a:spLocks noChangeArrowheads="1"/>
          </p:cNvSpPr>
          <p:nvPr/>
        </p:nvSpPr>
        <p:spPr bwMode="auto">
          <a:xfrm>
            <a:off x="2458310" y="4995163"/>
            <a:ext cx="84960" cy="184666"/>
          </a:xfrm>
          <a:prstGeom prst="rect">
            <a:avLst/>
          </a:prstGeom>
          <a:noFill/>
          <a:ln w="9525">
            <a:noFill/>
            <a:miter lim="800000"/>
            <a:headEnd/>
            <a:tailEnd/>
          </a:ln>
        </p:spPr>
        <p:txBody>
          <a:bodyPr wrap="none" lIns="0" tIns="0" rIns="0" bIns="0">
            <a:spAutoFit/>
          </a:bodyPr>
          <a:lstStyle/>
          <a:p>
            <a:pPr algn="r">
              <a:defRPr/>
            </a:pPr>
            <a:r>
              <a:rPr lang="en-US" sz="1200" kern="0">
                <a:solidFill>
                  <a:schemeClr val="tx1">
                    <a:lumMod val="75000"/>
                    <a:lumOff val="25000"/>
                  </a:schemeClr>
                </a:solidFill>
              </a:rPr>
              <a:t>0</a:t>
            </a:r>
          </a:p>
        </p:txBody>
      </p:sp>
      <p:sp>
        <p:nvSpPr>
          <p:cNvPr id="34" name="Rectangle 36"/>
          <p:cNvSpPr>
            <a:spLocks noChangeArrowheads="1"/>
          </p:cNvSpPr>
          <p:nvPr/>
        </p:nvSpPr>
        <p:spPr bwMode="auto">
          <a:xfrm>
            <a:off x="2330070" y="4699579"/>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0.5</a:t>
            </a:r>
          </a:p>
        </p:txBody>
      </p:sp>
      <p:sp>
        <p:nvSpPr>
          <p:cNvPr id="35" name="Rectangle 37"/>
          <p:cNvSpPr>
            <a:spLocks noChangeArrowheads="1"/>
          </p:cNvSpPr>
          <p:nvPr/>
        </p:nvSpPr>
        <p:spPr bwMode="auto">
          <a:xfrm>
            <a:off x="2337977" y="4403993"/>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1.0</a:t>
            </a:r>
          </a:p>
        </p:txBody>
      </p:sp>
      <p:sp>
        <p:nvSpPr>
          <p:cNvPr id="36" name="Rectangle 38"/>
          <p:cNvSpPr>
            <a:spLocks noChangeArrowheads="1"/>
          </p:cNvSpPr>
          <p:nvPr/>
        </p:nvSpPr>
        <p:spPr bwMode="auto">
          <a:xfrm>
            <a:off x="2337977" y="4108407"/>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1.5</a:t>
            </a:r>
          </a:p>
        </p:txBody>
      </p:sp>
      <p:sp>
        <p:nvSpPr>
          <p:cNvPr id="37" name="Rectangle 39"/>
          <p:cNvSpPr>
            <a:spLocks noChangeArrowheads="1"/>
          </p:cNvSpPr>
          <p:nvPr/>
        </p:nvSpPr>
        <p:spPr bwMode="auto">
          <a:xfrm>
            <a:off x="2337977" y="3812821"/>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2.0</a:t>
            </a:r>
          </a:p>
        </p:txBody>
      </p:sp>
      <p:sp>
        <p:nvSpPr>
          <p:cNvPr id="38" name="Rectangle 40"/>
          <p:cNvSpPr>
            <a:spLocks noChangeArrowheads="1"/>
          </p:cNvSpPr>
          <p:nvPr/>
        </p:nvSpPr>
        <p:spPr bwMode="auto">
          <a:xfrm>
            <a:off x="2337977" y="3517235"/>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2.5</a:t>
            </a:r>
          </a:p>
        </p:txBody>
      </p:sp>
      <p:sp>
        <p:nvSpPr>
          <p:cNvPr id="39" name="Rectangle 41"/>
          <p:cNvSpPr>
            <a:spLocks noChangeArrowheads="1"/>
          </p:cNvSpPr>
          <p:nvPr/>
        </p:nvSpPr>
        <p:spPr bwMode="auto">
          <a:xfrm>
            <a:off x="2337977" y="2926063"/>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3.5</a:t>
            </a:r>
          </a:p>
        </p:txBody>
      </p:sp>
      <p:sp>
        <p:nvSpPr>
          <p:cNvPr id="40" name="Rectangle 42"/>
          <p:cNvSpPr>
            <a:spLocks noChangeArrowheads="1"/>
          </p:cNvSpPr>
          <p:nvPr/>
        </p:nvSpPr>
        <p:spPr bwMode="auto">
          <a:xfrm>
            <a:off x="2337977" y="2630477"/>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4.0</a:t>
            </a:r>
          </a:p>
        </p:txBody>
      </p:sp>
      <p:sp>
        <p:nvSpPr>
          <p:cNvPr id="41" name="Rectangle 44"/>
          <p:cNvSpPr>
            <a:spLocks noChangeArrowheads="1"/>
          </p:cNvSpPr>
          <p:nvPr/>
        </p:nvSpPr>
        <p:spPr bwMode="auto">
          <a:xfrm>
            <a:off x="4653964" y="5207717"/>
            <a:ext cx="977143" cy="166199"/>
          </a:xfrm>
          <a:prstGeom prst="rect">
            <a:avLst/>
          </a:prstGeom>
          <a:noFill/>
          <a:ln w="9525">
            <a:noFill/>
            <a:miter lim="800000"/>
            <a:headEnd/>
            <a:tailEnd/>
          </a:ln>
        </p:spPr>
        <p:txBody>
          <a:bodyPr wrap="square" lIns="0" tIns="0" rIns="0" bIns="0">
            <a:spAutoFit/>
          </a:bodyPr>
          <a:lstStyle/>
          <a:p>
            <a:pPr algn="ctr">
              <a:lnSpc>
                <a:spcPct val="90000"/>
              </a:lnSpc>
              <a:defRPr/>
            </a:pPr>
            <a:r>
              <a:rPr lang="en-US" sz="1200" kern="0" dirty="0" err="1">
                <a:solidFill>
                  <a:schemeClr val="tx1">
                    <a:lumMod val="75000"/>
                    <a:lumOff val="25000"/>
                  </a:schemeClr>
                </a:solidFill>
              </a:rPr>
              <a:t>Đợt</a:t>
            </a:r>
            <a:r>
              <a:rPr lang="en-US" sz="1200" kern="0" dirty="0">
                <a:solidFill>
                  <a:schemeClr val="tx1">
                    <a:lumMod val="75000"/>
                    <a:lumOff val="25000"/>
                  </a:schemeClr>
                </a:solidFill>
              </a:rPr>
              <a:t> </a:t>
            </a:r>
            <a:r>
              <a:rPr lang="en-US" sz="1200" kern="0" dirty="0" err="1">
                <a:solidFill>
                  <a:schemeClr val="tx1">
                    <a:lumMod val="75000"/>
                    <a:lumOff val="25000"/>
                  </a:schemeClr>
                </a:solidFill>
              </a:rPr>
              <a:t>cấp</a:t>
            </a:r>
            <a:r>
              <a:rPr lang="en-US" sz="1200" kern="0" dirty="0">
                <a:solidFill>
                  <a:schemeClr val="tx1">
                    <a:lumMod val="75000"/>
                    <a:lumOff val="25000"/>
                  </a:schemeClr>
                </a:solidFill>
              </a:rPr>
              <a:t> </a:t>
            </a:r>
            <a:r>
              <a:rPr lang="en-US" sz="1200" kern="0" dirty="0" err="1">
                <a:solidFill>
                  <a:schemeClr val="tx1">
                    <a:lumMod val="75000"/>
                    <a:lumOff val="25000"/>
                  </a:schemeClr>
                </a:solidFill>
              </a:rPr>
              <a:t>nhẹ</a:t>
            </a:r>
            <a:endParaRPr lang="en-US" sz="1200" kern="0" dirty="0">
              <a:solidFill>
                <a:schemeClr val="tx1">
                  <a:lumMod val="75000"/>
                  <a:lumOff val="25000"/>
                </a:schemeClr>
              </a:solidFill>
            </a:endParaRPr>
          </a:p>
        </p:txBody>
      </p:sp>
      <p:sp>
        <p:nvSpPr>
          <p:cNvPr id="42" name="Rectangle 44"/>
          <p:cNvSpPr>
            <a:spLocks noChangeArrowheads="1"/>
          </p:cNvSpPr>
          <p:nvPr/>
        </p:nvSpPr>
        <p:spPr bwMode="auto">
          <a:xfrm>
            <a:off x="7542594" y="5183488"/>
            <a:ext cx="1134868" cy="166199"/>
          </a:xfrm>
          <a:prstGeom prst="rect">
            <a:avLst/>
          </a:prstGeom>
          <a:noFill/>
          <a:ln w="9525">
            <a:noFill/>
            <a:miter lim="800000"/>
            <a:headEnd/>
            <a:tailEnd/>
          </a:ln>
        </p:spPr>
        <p:txBody>
          <a:bodyPr wrap="square" lIns="0" tIns="0" rIns="0" bIns="0">
            <a:spAutoFit/>
          </a:bodyPr>
          <a:lstStyle/>
          <a:p>
            <a:pPr algn="ctr">
              <a:lnSpc>
                <a:spcPct val="90000"/>
              </a:lnSpc>
              <a:defRPr/>
            </a:pPr>
            <a:r>
              <a:rPr lang="en-US" sz="1200" b="1" kern="0" dirty="0" err="1">
                <a:solidFill>
                  <a:schemeClr val="tx1">
                    <a:lumMod val="75000"/>
                    <a:lumOff val="25000"/>
                  </a:schemeClr>
                </a:solidFill>
              </a:rPr>
              <a:t>Đợt</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cấp</a:t>
            </a:r>
            <a:r>
              <a:rPr lang="en-US" sz="1200" b="1" kern="0" dirty="0">
                <a:solidFill>
                  <a:schemeClr val="tx1">
                    <a:lumMod val="75000"/>
                    <a:lumOff val="25000"/>
                  </a:schemeClr>
                </a:solidFill>
              </a:rPr>
              <a:t> </a:t>
            </a:r>
            <a:r>
              <a:rPr lang="en-US" sz="1200" b="1" kern="0" dirty="0" err="1">
                <a:solidFill>
                  <a:schemeClr val="tx1">
                    <a:lumMod val="75000"/>
                    <a:lumOff val="25000"/>
                  </a:schemeClr>
                </a:solidFill>
              </a:rPr>
              <a:t>nặng</a:t>
            </a:r>
            <a:endParaRPr lang="en-US" sz="1200" b="1" kern="0" dirty="0">
              <a:solidFill>
                <a:schemeClr val="tx1">
                  <a:lumMod val="75000"/>
                  <a:lumOff val="25000"/>
                </a:schemeClr>
              </a:solidFill>
            </a:endParaRPr>
          </a:p>
        </p:txBody>
      </p:sp>
      <p:sp>
        <p:nvSpPr>
          <p:cNvPr id="43" name="Line 32"/>
          <p:cNvSpPr>
            <a:spLocks noChangeShapeType="1"/>
          </p:cNvSpPr>
          <p:nvPr/>
        </p:nvSpPr>
        <p:spPr bwMode="auto">
          <a:xfrm flipV="1">
            <a:off x="7383171" y="5090414"/>
            <a:ext cx="0" cy="55563"/>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44" name="Line 29"/>
          <p:cNvSpPr>
            <a:spLocks noChangeShapeType="1"/>
          </p:cNvSpPr>
          <p:nvPr/>
        </p:nvSpPr>
        <p:spPr bwMode="auto">
          <a:xfrm>
            <a:off x="2569801" y="2430141"/>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45" name="Rectangle 42"/>
          <p:cNvSpPr>
            <a:spLocks noChangeArrowheads="1"/>
          </p:cNvSpPr>
          <p:nvPr/>
        </p:nvSpPr>
        <p:spPr bwMode="auto">
          <a:xfrm>
            <a:off x="2337978" y="2334891"/>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4.5</a:t>
            </a:r>
          </a:p>
        </p:txBody>
      </p:sp>
      <p:sp>
        <p:nvSpPr>
          <p:cNvPr id="46" name="Line 28"/>
          <p:cNvSpPr>
            <a:spLocks noChangeShapeType="1"/>
          </p:cNvSpPr>
          <p:nvPr/>
        </p:nvSpPr>
        <p:spPr bwMode="auto">
          <a:xfrm>
            <a:off x="2569800" y="3316899"/>
            <a:ext cx="44450" cy="0"/>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47" name="Rectangle 41"/>
          <p:cNvSpPr>
            <a:spLocks noChangeArrowheads="1"/>
          </p:cNvSpPr>
          <p:nvPr/>
        </p:nvSpPr>
        <p:spPr bwMode="auto">
          <a:xfrm>
            <a:off x="2337977" y="3221649"/>
            <a:ext cx="213200" cy="184666"/>
          </a:xfrm>
          <a:prstGeom prst="rect">
            <a:avLst/>
          </a:prstGeom>
          <a:noFill/>
          <a:ln w="9525">
            <a:noFill/>
            <a:miter lim="800000"/>
            <a:headEnd/>
            <a:tailEnd/>
          </a:ln>
        </p:spPr>
        <p:txBody>
          <a:bodyPr wrap="none" lIns="0" tIns="0" rIns="0" bIns="0">
            <a:spAutoFit/>
          </a:bodyPr>
          <a:lstStyle/>
          <a:p>
            <a:pPr algn="r">
              <a:defRPr/>
            </a:pPr>
            <a:r>
              <a:rPr lang="en-US" sz="1200" kern="0" dirty="0">
                <a:solidFill>
                  <a:schemeClr val="tx1">
                    <a:lumMod val="75000"/>
                    <a:lumOff val="25000"/>
                  </a:schemeClr>
                </a:solidFill>
              </a:rPr>
              <a:t>3.0</a:t>
            </a:r>
          </a:p>
        </p:txBody>
      </p:sp>
      <p:sp>
        <p:nvSpPr>
          <p:cNvPr id="48" name="Line 13"/>
          <p:cNvSpPr>
            <a:spLocks noChangeShapeType="1"/>
          </p:cNvSpPr>
          <p:nvPr/>
        </p:nvSpPr>
        <p:spPr bwMode="auto">
          <a:xfrm>
            <a:off x="4678040" y="2889749"/>
            <a:ext cx="975861"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49" name="Line 14"/>
          <p:cNvSpPr>
            <a:spLocks noChangeShapeType="1"/>
          </p:cNvSpPr>
          <p:nvPr/>
        </p:nvSpPr>
        <p:spPr bwMode="auto">
          <a:xfrm>
            <a:off x="4679693" y="2889749"/>
            <a:ext cx="0" cy="182562"/>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0" name="Line 15"/>
          <p:cNvSpPr>
            <a:spLocks noChangeShapeType="1"/>
          </p:cNvSpPr>
          <p:nvPr/>
        </p:nvSpPr>
        <p:spPr bwMode="auto">
          <a:xfrm>
            <a:off x="5653899" y="2889750"/>
            <a:ext cx="0" cy="422723"/>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51" name="Line 13"/>
          <p:cNvSpPr>
            <a:spLocks noChangeShapeType="1"/>
          </p:cNvSpPr>
          <p:nvPr/>
        </p:nvSpPr>
        <p:spPr bwMode="auto">
          <a:xfrm>
            <a:off x="4684259" y="3223233"/>
            <a:ext cx="488844"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2" name="Line 14"/>
          <p:cNvSpPr>
            <a:spLocks noChangeShapeType="1"/>
          </p:cNvSpPr>
          <p:nvPr/>
        </p:nvSpPr>
        <p:spPr bwMode="auto">
          <a:xfrm>
            <a:off x="4685913" y="3223233"/>
            <a:ext cx="0" cy="242828"/>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3" name="Line 15"/>
          <p:cNvSpPr>
            <a:spLocks noChangeShapeType="1"/>
          </p:cNvSpPr>
          <p:nvPr/>
        </p:nvSpPr>
        <p:spPr bwMode="auto">
          <a:xfrm>
            <a:off x="5173103" y="3223234"/>
            <a:ext cx="0" cy="89239"/>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54" name="Line 13"/>
          <p:cNvSpPr>
            <a:spLocks noChangeShapeType="1"/>
          </p:cNvSpPr>
          <p:nvPr/>
        </p:nvSpPr>
        <p:spPr bwMode="auto">
          <a:xfrm>
            <a:off x="6092995" y="3982631"/>
            <a:ext cx="975861"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5" name="Line 14"/>
          <p:cNvSpPr>
            <a:spLocks noChangeShapeType="1"/>
          </p:cNvSpPr>
          <p:nvPr/>
        </p:nvSpPr>
        <p:spPr bwMode="auto">
          <a:xfrm>
            <a:off x="6094648" y="3982631"/>
            <a:ext cx="0" cy="182562"/>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6" name="Line 15"/>
          <p:cNvSpPr>
            <a:spLocks noChangeShapeType="1"/>
          </p:cNvSpPr>
          <p:nvPr/>
        </p:nvSpPr>
        <p:spPr bwMode="auto">
          <a:xfrm>
            <a:off x="7068854" y="3982632"/>
            <a:ext cx="0" cy="422723"/>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57" name="Line 13"/>
          <p:cNvSpPr>
            <a:spLocks noChangeShapeType="1"/>
          </p:cNvSpPr>
          <p:nvPr/>
        </p:nvSpPr>
        <p:spPr bwMode="auto">
          <a:xfrm>
            <a:off x="6099214" y="4376734"/>
            <a:ext cx="488844"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8" name="Line 14"/>
          <p:cNvSpPr>
            <a:spLocks noChangeShapeType="1"/>
          </p:cNvSpPr>
          <p:nvPr/>
        </p:nvSpPr>
        <p:spPr bwMode="auto">
          <a:xfrm>
            <a:off x="6100868" y="4377532"/>
            <a:ext cx="0" cy="154652"/>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59" name="Line 15"/>
          <p:cNvSpPr>
            <a:spLocks noChangeShapeType="1"/>
          </p:cNvSpPr>
          <p:nvPr/>
        </p:nvSpPr>
        <p:spPr bwMode="auto">
          <a:xfrm>
            <a:off x="6588058" y="4381069"/>
            <a:ext cx="0" cy="89239"/>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60" name="Line 13"/>
          <p:cNvSpPr>
            <a:spLocks noChangeShapeType="1"/>
          </p:cNvSpPr>
          <p:nvPr/>
        </p:nvSpPr>
        <p:spPr bwMode="auto">
          <a:xfrm>
            <a:off x="7580533" y="3990970"/>
            <a:ext cx="975861"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61" name="Line 14"/>
          <p:cNvSpPr>
            <a:spLocks noChangeShapeType="1"/>
          </p:cNvSpPr>
          <p:nvPr/>
        </p:nvSpPr>
        <p:spPr bwMode="auto">
          <a:xfrm>
            <a:off x="7582186" y="3990970"/>
            <a:ext cx="0" cy="182562"/>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62" name="Line 15"/>
          <p:cNvSpPr>
            <a:spLocks noChangeShapeType="1"/>
          </p:cNvSpPr>
          <p:nvPr/>
        </p:nvSpPr>
        <p:spPr bwMode="auto">
          <a:xfrm>
            <a:off x="8556392" y="3990971"/>
            <a:ext cx="0" cy="422723"/>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grpSp>
        <p:nvGrpSpPr>
          <p:cNvPr id="63" name="Gruppieren 6"/>
          <p:cNvGrpSpPr/>
          <p:nvPr/>
        </p:nvGrpSpPr>
        <p:grpSpPr>
          <a:xfrm>
            <a:off x="7580532" y="4743010"/>
            <a:ext cx="488844" cy="137536"/>
            <a:chOff x="5058047" y="5045569"/>
            <a:chExt cx="488844" cy="137536"/>
          </a:xfrm>
        </p:grpSpPr>
        <p:sp>
          <p:nvSpPr>
            <p:cNvPr id="64" name="Line 13"/>
            <p:cNvSpPr>
              <a:spLocks noChangeShapeType="1"/>
            </p:cNvSpPr>
            <p:nvPr/>
          </p:nvSpPr>
          <p:spPr bwMode="auto">
            <a:xfrm>
              <a:off x="5058047" y="5045569"/>
              <a:ext cx="488844"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65" name="Line 14"/>
            <p:cNvSpPr>
              <a:spLocks noChangeShapeType="1"/>
            </p:cNvSpPr>
            <p:nvPr/>
          </p:nvSpPr>
          <p:spPr bwMode="auto">
            <a:xfrm>
              <a:off x="5059701" y="5045569"/>
              <a:ext cx="0" cy="137536"/>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66" name="Line 15"/>
            <p:cNvSpPr>
              <a:spLocks noChangeShapeType="1"/>
            </p:cNvSpPr>
            <p:nvPr/>
          </p:nvSpPr>
          <p:spPr bwMode="auto">
            <a:xfrm>
              <a:off x="5546891" y="5045569"/>
              <a:ext cx="0" cy="89239"/>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grpSp>
      <p:sp>
        <p:nvSpPr>
          <p:cNvPr id="67" name="Text Box 12"/>
          <p:cNvSpPr txBox="1">
            <a:spLocks noChangeArrowheads="1"/>
          </p:cNvSpPr>
          <p:nvPr/>
        </p:nvSpPr>
        <p:spPr bwMode="auto">
          <a:xfrm>
            <a:off x="7590023" y="3802147"/>
            <a:ext cx="949299" cy="213007"/>
          </a:xfrm>
          <a:prstGeom prst="rect">
            <a:avLst/>
          </a:prstGeom>
          <a:noFill/>
          <a:ln w="9525">
            <a:noFill/>
            <a:miter lim="800000"/>
            <a:headEnd/>
            <a:tailEnd/>
          </a:ln>
        </p:spPr>
        <p:txBody>
          <a:bodyPr wrap="none">
            <a:spAutoFit/>
          </a:bodyPr>
          <a:lstStyle/>
          <a:p>
            <a:pPr algn="ctr" eaLnBrk="0" hangingPunct="0">
              <a:lnSpc>
                <a:spcPct val="98000"/>
              </a:lnSpc>
              <a:defRPr/>
            </a:pPr>
            <a:r>
              <a:rPr lang="en-US" sz="800" kern="0" dirty="0">
                <a:solidFill>
                  <a:schemeClr val="tx1">
                    <a:lumMod val="75000"/>
                    <a:lumOff val="25000"/>
                  </a:schemeClr>
                </a:solidFill>
              </a:rPr>
              <a:t>1.16 (0.84-1.61)</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68" name="Text Box 12"/>
          <p:cNvSpPr txBox="1">
            <a:spLocks noChangeArrowheads="1"/>
          </p:cNvSpPr>
          <p:nvPr/>
        </p:nvSpPr>
        <p:spPr bwMode="auto">
          <a:xfrm>
            <a:off x="7486248" y="4516193"/>
            <a:ext cx="1027268" cy="213007"/>
          </a:xfrm>
          <a:prstGeom prst="rect">
            <a:avLst/>
          </a:prstGeom>
          <a:noFill/>
          <a:ln w="9525">
            <a:noFill/>
            <a:miter lim="800000"/>
            <a:headEnd/>
            <a:tailEnd/>
          </a:ln>
        </p:spPr>
        <p:txBody>
          <a:bodyPr wrap="square">
            <a:spAutoFit/>
          </a:bodyPr>
          <a:lstStyle/>
          <a:p>
            <a:pPr eaLnBrk="0" hangingPunct="0">
              <a:lnSpc>
                <a:spcPct val="98000"/>
              </a:lnSpc>
              <a:defRPr/>
            </a:pPr>
            <a:r>
              <a:rPr lang="en-US" sz="800" kern="0" dirty="0">
                <a:solidFill>
                  <a:schemeClr val="tx1">
                    <a:lumMod val="75000"/>
                    <a:lumOff val="25000"/>
                  </a:schemeClr>
                </a:solidFill>
              </a:rPr>
              <a:t>0.81 (0.60-1.10)</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69" name="Text Box 12"/>
          <p:cNvSpPr txBox="1">
            <a:spLocks noChangeArrowheads="1"/>
          </p:cNvSpPr>
          <p:nvPr/>
        </p:nvSpPr>
        <p:spPr bwMode="auto">
          <a:xfrm>
            <a:off x="6150175" y="3817383"/>
            <a:ext cx="949299" cy="213007"/>
          </a:xfrm>
          <a:prstGeom prst="rect">
            <a:avLst/>
          </a:prstGeom>
          <a:noFill/>
          <a:ln w="9525">
            <a:noFill/>
            <a:miter lim="800000"/>
            <a:headEnd/>
            <a:tailEnd/>
          </a:ln>
        </p:spPr>
        <p:txBody>
          <a:bodyPr wrap="none">
            <a:spAutoFit/>
          </a:bodyPr>
          <a:lstStyle/>
          <a:p>
            <a:pPr algn="ctr" eaLnBrk="0" hangingPunct="0">
              <a:lnSpc>
                <a:spcPct val="98000"/>
              </a:lnSpc>
              <a:defRPr/>
            </a:pPr>
            <a:r>
              <a:rPr lang="en-US" sz="800" kern="0" dirty="0">
                <a:solidFill>
                  <a:schemeClr val="tx1">
                    <a:lumMod val="75000"/>
                    <a:lumOff val="25000"/>
                  </a:schemeClr>
                </a:solidFill>
              </a:rPr>
              <a:t>0.90 (0.79-1.02)</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70" name="Text Box 12"/>
          <p:cNvSpPr txBox="1">
            <a:spLocks noChangeArrowheads="1"/>
          </p:cNvSpPr>
          <p:nvPr/>
        </p:nvSpPr>
        <p:spPr bwMode="auto">
          <a:xfrm>
            <a:off x="6036191" y="4202747"/>
            <a:ext cx="1027268" cy="213007"/>
          </a:xfrm>
          <a:prstGeom prst="rect">
            <a:avLst/>
          </a:prstGeom>
          <a:noFill/>
          <a:ln w="9525">
            <a:noFill/>
            <a:miter lim="800000"/>
            <a:headEnd/>
            <a:tailEnd/>
          </a:ln>
        </p:spPr>
        <p:txBody>
          <a:bodyPr wrap="square">
            <a:spAutoFit/>
          </a:bodyPr>
          <a:lstStyle/>
          <a:p>
            <a:pPr eaLnBrk="0" hangingPunct="0">
              <a:lnSpc>
                <a:spcPct val="98000"/>
              </a:lnSpc>
              <a:defRPr/>
            </a:pPr>
            <a:r>
              <a:rPr lang="en-US" sz="800" kern="0" dirty="0">
                <a:solidFill>
                  <a:schemeClr val="tx1">
                    <a:lumMod val="75000"/>
                    <a:lumOff val="25000"/>
                  </a:schemeClr>
                </a:solidFill>
              </a:rPr>
              <a:t>0.88 (0.77-0.99)</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71" name="Text Box 12"/>
          <p:cNvSpPr txBox="1">
            <a:spLocks noChangeArrowheads="1"/>
          </p:cNvSpPr>
          <p:nvPr/>
        </p:nvSpPr>
        <p:spPr bwMode="auto">
          <a:xfrm>
            <a:off x="4606675" y="2717783"/>
            <a:ext cx="1007007" cy="213007"/>
          </a:xfrm>
          <a:prstGeom prst="rect">
            <a:avLst/>
          </a:prstGeom>
          <a:noFill/>
          <a:ln w="9525">
            <a:noFill/>
            <a:miter lim="800000"/>
            <a:headEnd/>
            <a:tailEnd/>
          </a:ln>
        </p:spPr>
        <p:txBody>
          <a:bodyPr wrap="none">
            <a:spAutoFit/>
          </a:bodyPr>
          <a:lstStyle/>
          <a:p>
            <a:pPr algn="ctr" eaLnBrk="0" hangingPunct="0">
              <a:lnSpc>
                <a:spcPct val="98000"/>
              </a:lnSpc>
              <a:defRPr/>
            </a:pPr>
            <a:r>
              <a:rPr lang="en-US" sz="800" kern="0" dirty="0">
                <a:solidFill>
                  <a:schemeClr val="tx1">
                    <a:lumMod val="75000"/>
                    <a:lumOff val="25000"/>
                  </a:schemeClr>
                </a:solidFill>
              </a:rPr>
              <a:t>0.084 (0.75-0.95)</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72" name="Text Box 12"/>
          <p:cNvSpPr txBox="1">
            <a:spLocks noChangeArrowheads="1"/>
          </p:cNvSpPr>
          <p:nvPr/>
        </p:nvSpPr>
        <p:spPr bwMode="auto">
          <a:xfrm>
            <a:off x="4629918" y="3049559"/>
            <a:ext cx="1027268" cy="213007"/>
          </a:xfrm>
          <a:prstGeom prst="rect">
            <a:avLst/>
          </a:prstGeom>
          <a:noFill/>
          <a:ln w="9525">
            <a:noFill/>
            <a:miter lim="800000"/>
            <a:headEnd/>
            <a:tailEnd/>
          </a:ln>
        </p:spPr>
        <p:txBody>
          <a:bodyPr wrap="square">
            <a:spAutoFit/>
          </a:bodyPr>
          <a:lstStyle/>
          <a:p>
            <a:pPr eaLnBrk="0" hangingPunct="0">
              <a:lnSpc>
                <a:spcPct val="98000"/>
              </a:lnSpc>
              <a:defRPr/>
            </a:pPr>
            <a:r>
              <a:rPr lang="en-US" sz="800" kern="0" dirty="0">
                <a:solidFill>
                  <a:schemeClr val="tx1">
                    <a:lumMod val="75000"/>
                    <a:lumOff val="25000"/>
                  </a:schemeClr>
                </a:solidFill>
              </a:rPr>
              <a:t>0.85 (0.75-0.96)</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73" name="Rechteck 2"/>
          <p:cNvSpPr/>
          <p:nvPr/>
        </p:nvSpPr>
        <p:spPr>
          <a:xfrm>
            <a:off x="6327410" y="3986150"/>
            <a:ext cx="611065" cy="230832"/>
          </a:xfrm>
          <a:prstGeom prst="rect">
            <a:avLst/>
          </a:prstGeom>
        </p:spPr>
        <p:txBody>
          <a:bodyPr wrap="none">
            <a:spAutoFit/>
          </a:bodyPr>
          <a:lstStyle/>
          <a:p>
            <a:r>
              <a:rPr lang="en-GB" sz="900" b="1" kern="0" dirty="0">
                <a:solidFill>
                  <a:srgbClr val="FF0000"/>
                </a:solidFill>
              </a:rPr>
              <a:t>p=0.096</a:t>
            </a:r>
            <a:endParaRPr lang="de-DE" sz="900" b="1" kern="0" dirty="0">
              <a:solidFill>
                <a:srgbClr val="FF0000"/>
              </a:solidFill>
            </a:endParaRPr>
          </a:p>
        </p:txBody>
      </p:sp>
      <p:sp>
        <p:nvSpPr>
          <p:cNvPr id="74" name="Rechteck 3"/>
          <p:cNvSpPr/>
          <p:nvPr/>
        </p:nvSpPr>
        <p:spPr>
          <a:xfrm>
            <a:off x="6099214" y="4376483"/>
            <a:ext cx="561372" cy="215444"/>
          </a:xfrm>
          <a:prstGeom prst="rect">
            <a:avLst/>
          </a:prstGeom>
        </p:spPr>
        <p:txBody>
          <a:bodyPr wrap="none">
            <a:spAutoFit/>
          </a:bodyPr>
          <a:lstStyle/>
          <a:p>
            <a:r>
              <a:rPr lang="en-GB" sz="800" kern="0" dirty="0">
                <a:solidFill>
                  <a:schemeClr val="tx1">
                    <a:lumMod val="75000"/>
                    <a:lumOff val="25000"/>
                  </a:schemeClr>
                </a:solidFill>
              </a:rPr>
              <a:t>p=0.038</a:t>
            </a:r>
            <a:endParaRPr lang="de-DE" sz="800" kern="0" dirty="0">
              <a:solidFill>
                <a:schemeClr val="tx1">
                  <a:lumMod val="75000"/>
                  <a:lumOff val="25000"/>
                </a:schemeClr>
              </a:solidFill>
            </a:endParaRPr>
          </a:p>
        </p:txBody>
      </p:sp>
      <p:sp>
        <p:nvSpPr>
          <p:cNvPr id="75" name="Rechteck 4"/>
          <p:cNvSpPr/>
          <p:nvPr/>
        </p:nvSpPr>
        <p:spPr>
          <a:xfrm>
            <a:off x="7831175" y="3867044"/>
            <a:ext cx="617477" cy="400110"/>
          </a:xfrm>
          <a:prstGeom prst="rect">
            <a:avLst/>
          </a:prstGeom>
        </p:spPr>
        <p:txBody>
          <a:bodyPr wrap="none">
            <a:spAutoFit/>
          </a:bodyPr>
          <a:lstStyle/>
          <a:p>
            <a:r>
              <a:rPr lang="en-GB" sz="900" b="1" kern="0" dirty="0">
                <a:solidFill>
                  <a:srgbClr val="FF0000"/>
                </a:solidFill>
              </a:rPr>
              <a:t>p=0.36</a:t>
            </a:r>
            <a:r>
              <a:rPr lang="en-GB" sz="2000" b="1" dirty="0">
                <a:solidFill>
                  <a:srgbClr val="FF0000"/>
                </a:solidFill>
              </a:rPr>
              <a:t> </a:t>
            </a:r>
            <a:endParaRPr lang="de-DE" sz="2000" b="1" dirty="0">
              <a:solidFill>
                <a:srgbClr val="FF0000"/>
              </a:solidFill>
            </a:endParaRPr>
          </a:p>
        </p:txBody>
      </p:sp>
      <p:sp>
        <p:nvSpPr>
          <p:cNvPr id="76" name="Rechteck 5"/>
          <p:cNvSpPr/>
          <p:nvPr/>
        </p:nvSpPr>
        <p:spPr>
          <a:xfrm>
            <a:off x="7599376" y="4745234"/>
            <a:ext cx="503664" cy="215444"/>
          </a:xfrm>
          <a:prstGeom prst="rect">
            <a:avLst/>
          </a:prstGeom>
        </p:spPr>
        <p:txBody>
          <a:bodyPr wrap="none">
            <a:spAutoFit/>
          </a:bodyPr>
          <a:lstStyle/>
          <a:p>
            <a:r>
              <a:rPr lang="en-GB" sz="800" kern="0" dirty="0">
                <a:solidFill>
                  <a:schemeClr val="tx1">
                    <a:lumMod val="75000"/>
                    <a:lumOff val="25000"/>
                  </a:schemeClr>
                </a:solidFill>
              </a:rPr>
              <a:t>p=0.18</a:t>
            </a:r>
            <a:endParaRPr lang="de-DE" sz="800" kern="0" dirty="0">
              <a:solidFill>
                <a:schemeClr val="tx1">
                  <a:lumMod val="75000"/>
                  <a:lumOff val="25000"/>
                </a:schemeClr>
              </a:solidFill>
            </a:endParaRPr>
          </a:p>
        </p:txBody>
      </p:sp>
      <p:sp>
        <p:nvSpPr>
          <p:cNvPr id="77" name="Rechteck 7"/>
          <p:cNvSpPr/>
          <p:nvPr/>
        </p:nvSpPr>
        <p:spPr>
          <a:xfrm>
            <a:off x="4796450" y="2842800"/>
            <a:ext cx="675185" cy="230832"/>
          </a:xfrm>
          <a:prstGeom prst="rect">
            <a:avLst/>
          </a:prstGeom>
        </p:spPr>
        <p:txBody>
          <a:bodyPr wrap="none">
            <a:spAutoFit/>
          </a:bodyPr>
          <a:lstStyle/>
          <a:p>
            <a:r>
              <a:rPr lang="en-GB" sz="900" b="1" kern="0" dirty="0">
                <a:solidFill>
                  <a:schemeClr val="tx1">
                    <a:lumMod val="75000"/>
                    <a:lumOff val="25000"/>
                  </a:schemeClr>
                </a:solidFill>
              </a:rPr>
              <a:t>p=0.0052</a:t>
            </a:r>
            <a:endParaRPr lang="de-DE" sz="900" b="1" kern="0" dirty="0">
              <a:solidFill>
                <a:schemeClr val="tx1">
                  <a:lumMod val="75000"/>
                  <a:lumOff val="25000"/>
                </a:schemeClr>
              </a:solidFill>
            </a:endParaRPr>
          </a:p>
        </p:txBody>
      </p:sp>
      <p:sp>
        <p:nvSpPr>
          <p:cNvPr id="78" name="Rechteck 9"/>
          <p:cNvSpPr/>
          <p:nvPr/>
        </p:nvSpPr>
        <p:spPr>
          <a:xfrm>
            <a:off x="4629918" y="3182492"/>
            <a:ext cx="619080" cy="215444"/>
          </a:xfrm>
          <a:prstGeom prst="rect">
            <a:avLst/>
          </a:prstGeom>
        </p:spPr>
        <p:txBody>
          <a:bodyPr wrap="none">
            <a:spAutoFit/>
          </a:bodyPr>
          <a:lstStyle/>
          <a:p>
            <a:r>
              <a:rPr lang="en-GB" sz="800" kern="0" dirty="0">
                <a:solidFill>
                  <a:schemeClr val="tx1">
                    <a:lumMod val="75000"/>
                    <a:lumOff val="25000"/>
                  </a:schemeClr>
                </a:solidFill>
              </a:rPr>
              <a:t>p=0.0072</a:t>
            </a:r>
            <a:endParaRPr lang="de-DE" sz="800" kern="0" dirty="0">
              <a:solidFill>
                <a:schemeClr val="tx1">
                  <a:lumMod val="75000"/>
                  <a:lumOff val="25000"/>
                </a:schemeClr>
              </a:solidFill>
            </a:endParaRPr>
          </a:p>
        </p:txBody>
      </p:sp>
      <p:sp>
        <p:nvSpPr>
          <p:cNvPr id="79" name="Rectangle 32"/>
          <p:cNvSpPr/>
          <p:nvPr/>
        </p:nvSpPr>
        <p:spPr>
          <a:xfrm>
            <a:off x="2702746" y="3055874"/>
            <a:ext cx="426720" cy="203454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80" name="Rectangle 33"/>
          <p:cNvSpPr/>
          <p:nvPr/>
        </p:nvSpPr>
        <p:spPr>
          <a:xfrm>
            <a:off x="3135683" y="2690114"/>
            <a:ext cx="426720" cy="24003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81" name="Rectangle 34"/>
          <p:cNvSpPr/>
          <p:nvPr/>
        </p:nvSpPr>
        <p:spPr>
          <a:xfrm>
            <a:off x="3568619" y="2690114"/>
            <a:ext cx="426720" cy="24003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lumMod val="75000"/>
                  <a:lumOff val="25000"/>
                </a:schemeClr>
              </a:solidFill>
            </a:endParaRPr>
          </a:p>
        </p:txBody>
      </p:sp>
      <p:sp>
        <p:nvSpPr>
          <p:cNvPr id="82" name="Text Box 12"/>
          <p:cNvSpPr txBox="1">
            <a:spLocks noChangeArrowheads="1"/>
          </p:cNvSpPr>
          <p:nvPr/>
        </p:nvSpPr>
        <p:spPr bwMode="auto">
          <a:xfrm>
            <a:off x="2820102" y="2057174"/>
            <a:ext cx="1007007" cy="213007"/>
          </a:xfrm>
          <a:prstGeom prst="rect">
            <a:avLst/>
          </a:prstGeom>
          <a:noFill/>
          <a:ln w="9525">
            <a:noFill/>
            <a:miter lim="800000"/>
            <a:headEnd/>
            <a:tailEnd/>
          </a:ln>
        </p:spPr>
        <p:txBody>
          <a:bodyPr wrap="none">
            <a:spAutoFit/>
          </a:bodyPr>
          <a:lstStyle/>
          <a:p>
            <a:pPr algn="ctr" eaLnBrk="0" hangingPunct="0">
              <a:lnSpc>
                <a:spcPct val="98000"/>
              </a:lnSpc>
              <a:defRPr/>
            </a:pPr>
            <a:r>
              <a:rPr lang="en-US" sz="800" kern="0" dirty="0">
                <a:solidFill>
                  <a:schemeClr val="tx1">
                    <a:lumMod val="75000"/>
                    <a:lumOff val="25000"/>
                  </a:schemeClr>
                </a:solidFill>
              </a:rPr>
              <a:t>0.086 (0.78-0.94)</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83" name="Line 13"/>
          <p:cNvSpPr>
            <a:spLocks noChangeShapeType="1"/>
          </p:cNvSpPr>
          <p:nvPr/>
        </p:nvSpPr>
        <p:spPr bwMode="auto">
          <a:xfrm>
            <a:off x="2850373" y="2231425"/>
            <a:ext cx="975861"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84" name="Line 14"/>
          <p:cNvSpPr>
            <a:spLocks noChangeShapeType="1"/>
          </p:cNvSpPr>
          <p:nvPr/>
        </p:nvSpPr>
        <p:spPr bwMode="auto">
          <a:xfrm>
            <a:off x="2852026" y="2231425"/>
            <a:ext cx="0" cy="182562"/>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85" name="Line 15"/>
          <p:cNvSpPr>
            <a:spLocks noChangeShapeType="1"/>
          </p:cNvSpPr>
          <p:nvPr/>
        </p:nvSpPr>
        <p:spPr bwMode="auto">
          <a:xfrm>
            <a:off x="3826232" y="2231426"/>
            <a:ext cx="0" cy="422723"/>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86" name="Rectangle 44"/>
          <p:cNvSpPr>
            <a:spLocks noChangeArrowheads="1"/>
          </p:cNvSpPr>
          <p:nvPr/>
        </p:nvSpPr>
        <p:spPr bwMode="auto">
          <a:xfrm>
            <a:off x="2820091" y="5207717"/>
            <a:ext cx="1138473" cy="166199"/>
          </a:xfrm>
          <a:prstGeom prst="rect">
            <a:avLst/>
          </a:prstGeom>
          <a:noFill/>
          <a:ln w="9525">
            <a:noFill/>
            <a:miter lim="800000"/>
            <a:headEnd/>
            <a:tailEnd/>
          </a:ln>
        </p:spPr>
        <p:txBody>
          <a:bodyPr wrap="square" lIns="0" tIns="0" rIns="0" bIns="0">
            <a:spAutoFit/>
          </a:bodyPr>
          <a:lstStyle/>
          <a:p>
            <a:pPr algn="ctr">
              <a:lnSpc>
                <a:spcPct val="90000"/>
              </a:lnSpc>
              <a:defRPr/>
            </a:pPr>
            <a:r>
              <a:rPr lang="en-GB" sz="1200" kern="0" dirty="0" err="1">
                <a:solidFill>
                  <a:schemeClr val="tx1">
                    <a:lumMod val="75000"/>
                    <a:lumOff val="25000"/>
                  </a:schemeClr>
                </a:solidFill>
              </a:rPr>
              <a:t>Tất</a:t>
            </a:r>
            <a:r>
              <a:rPr lang="en-GB" sz="1200" kern="0" dirty="0">
                <a:solidFill>
                  <a:schemeClr val="tx1">
                    <a:lumMod val="75000"/>
                    <a:lumOff val="25000"/>
                  </a:schemeClr>
                </a:solidFill>
              </a:rPr>
              <a:t> </a:t>
            </a:r>
            <a:r>
              <a:rPr lang="en-GB" sz="1200" kern="0" dirty="0" err="1">
                <a:solidFill>
                  <a:schemeClr val="tx1">
                    <a:lumMod val="75000"/>
                    <a:lumOff val="25000"/>
                  </a:schemeClr>
                </a:solidFill>
              </a:rPr>
              <a:t>cả</a:t>
            </a:r>
            <a:r>
              <a:rPr lang="en-GB" sz="1200" kern="0" dirty="0">
                <a:solidFill>
                  <a:schemeClr val="tx1">
                    <a:lumMod val="75000"/>
                    <a:lumOff val="25000"/>
                  </a:schemeClr>
                </a:solidFill>
              </a:rPr>
              <a:t> </a:t>
            </a:r>
            <a:r>
              <a:rPr lang="en-GB" sz="1200" kern="0" dirty="0" err="1">
                <a:solidFill>
                  <a:schemeClr val="tx1">
                    <a:lumMod val="75000"/>
                    <a:lumOff val="25000"/>
                  </a:schemeClr>
                </a:solidFill>
              </a:rPr>
              <a:t>đợt</a:t>
            </a:r>
            <a:r>
              <a:rPr lang="en-GB" sz="1200" kern="0" dirty="0">
                <a:solidFill>
                  <a:schemeClr val="tx1">
                    <a:lumMod val="75000"/>
                    <a:lumOff val="25000"/>
                  </a:schemeClr>
                </a:solidFill>
              </a:rPr>
              <a:t> </a:t>
            </a:r>
            <a:r>
              <a:rPr lang="en-GB" sz="1200" kern="0" dirty="0" err="1">
                <a:solidFill>
                  <a:schemeClr val="tx1">
                    <a:lumMod val="75000"/>
                    <a:lumOff val="25000"/>
                  </a:schemeClr>
                </a:solidFill>
              </a:rPr>
              <a:t>cấp</a:t>
            </a:r>
            <a:endParaRPr lang="en-US" sz="1200" kern="0" dirty="0">
              <a:solidFill>
                <a:schemeClr val="tx1">
                  <a:lumMod val="75000"/>
                  <a:lumOff val="25000"/>
                </a:schemeClr>
              </a:solidFill>
            </a:endParaRPr>
          </a:p>
        </p:txBody>
      </p:sp>
      <p:sp>
        <p:nvSpPr>
          <p:cNvPr id="87" name="Line 32"/>
          <p:cNvSpPr>
            <a:spLocks noChangeShapeType="1"/>
          </p:cNvSpPr>
          <p:nvPr/>
        </p:nvSpPr>
        <p:spPr bwMode="auto">
          <a:xfrm flipV="1">
            <a:off x="2678243" y="5090414"/>
            <a:ext cx="0" cy="55563"/>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88" name="Line 32"/>
          <p:cNvSpPr>
            <a:spLocks noChangeShapeType="1"/>
          </p:cNvSpPr>
          <p:nvPr/>
        </p:nvSpPr>
        <p:spPr bwMode="auto">
          <a:xfrm flipV="1">
            <a:off x="4104826" y="5090414"/>
            <a:ext cx="0" cy="55563"/>
          </a:xfrm>
          <a:prstGeom prst="line">
            <a:avLst/>
          </a:prstGeom>
          <a:noFill/>
          <a:ln w="6350">
            <a:solidFill>
              <a:schemeClr val="bg1">
                <a:lumMod val="50000"/>
              </a:schemeClr>
            </a:solidFill>
            <a:round/>
            <a:headEnd/>
            <a:tailEnd/>
          </a:ln>
        </p:spPr>
        <p:txBody>
          <a:bodyPr/>
          <a:lstStyle/>
          <a:p>
            <a:pPr>
              <a:defRPr/>
            </a:pPr>
            <a:endParaRPr lang="en-US" kern="0">
              <a:solidFill>
                <a:schemeClr val="tx1">
                  <a:lumMod val="75000"/>
                  <a:lumOff val="25000"/>
                </a:schemeClr>
              </a:solidFill>
            </a:endParaRPr>
          </a:p>
        </p:txBody>
      </p:sp>
      <p:sp>
        <p:nvSpPr>
          <p:cNvPr id="89" name="Text Box 12"/>
          <p:cNvSpPr txBox="1">
            <a:spLocks noChangeArrowheads="1"/>
          </p:cNvSpPr>
          <p:nvPr/>
        </p:nvSpPr>
        <p:spPr bwMode="auto">
          <a:xfrm>
            <a:off x="2819300" y="2397618"/>
            <a:ext cx="1027268" cy="213007"/>
          </a:xfrm>
          <a:prstGeom prst="rect">
            <a:avLst/>
          </a:prstGeom>
          <a:noFill/>
          <a:ln w="9525">
            <a:noFill/>
            <a:miter lim="800000"/>
            <a:headEnd/>
            <a:tailEnd/>
          </a:ln>
        </p:spPr>
        <p:txBody>
          <a:bodyPr wrap="square">
            <a:spAutoFit/>
          </a:bodyPr>
          <a:lstStyle/>
          <a:p>
            <a:pPr eaLnBrk="0" hangingPunct="0">
              <a:lnSpc>
                <a:spcPct val="98000"/>
              </a:lnSpc>
              <a:defRPr/>
            </a:pPr>
            <a:r>
              <a:rPr lang="en-US" sz="800" kern="0" dirty="0">
                <a:solidFill>
                  <a:schemeClr val="tx1">
                    <a:lumMod val="75000"/>
                    <a:lumOff val="25000"/>
                  </a:schemeClr>
                </a:solidFill>
              </a:rPr>
              <a:t>0.85 (0.77-0.94)</a:t>
            </a:r>
            <a:r>
              <a:rPr lang="en-GB" sz="800" dirty="0">
                <a:solidFill>
                  <a:schemeClr val="tx1">
                    <a:lumMod val="75000"/>
                    <a:lumOff val="25000"/>
                  </a:schemeClr>
                </a:solidFill>
              </a:rPr>
              <a:t> </a:t>
            </a:r>
            <a:endParaRPr lang="en-US" sz="800" kern="0" dirty="0">
              <a:solidFill>
                <a:schemeClr val="tx1">
                  <a:lumMod val="75000"/>
                  <a:lumOff val="25000"/>
                </a:schemeClr>
              </a:solidFill>
            </a:endParaRPr>
          </a:p>
        </p:txBody>
      </p:sp>
      <p:sp>
        <p:nvSpPr>
          <p:cNvPr id="90" name="Line 13"/>
          <p:cNvSpPr>
            <a:spLocks noChangeShapeType="1"/>
          </p:cNvSpPr>
          <p:nvPr/>
        </p:nvSpPr>
        <p:spPr bwMode="auto">
          <a:xfrm>
            <a:off x="2856594" y="2564909"/>
            <a:ext cx="488844" cy="0"/>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91" name="Line 14"/>
          <p:cNvSpPr>
            <a:spLocks noChangeShapeType="1"/>
          </p:cNvSpPr>
          <p:nvPr/>
        </p:nvSpPr>
        <p:spPr bwMode="auto">
          <a:xfrm>
            <a:off x="2858248" y="2564909"/>
            <a:ext cx="0" cy="453487"/>
          </a:xfrm>
          <a:prstGeom prst="line">
            <a:avLst/>
          </a:prstGeom>
          <a:noFill/>
          <a:ln w="12700">
            <a:solidFill>
              <a:schemeClr val="bg1">
                <a:lumMod val="50000"/>
              </a:schemeClr>
            </a:solidFill>
            <a:round/>
            <a:headEnd/>
            <a:tailEnd/>
          </a:ln>
        </p:spPr>
        <p:txBody>
          <a:bodyPr wrap="none"/>
          <a:lstStyle/>
          <a:p>
            <a:pPr>
              <a:defRPr/>
            </a:pPr>
            <a:endParaRPr lang="en-US" kern="0">
              <a:solidFill>
                <a:schemeClr val="tx1">
                  <a:lumMod val="75000"/>
                  <a:lumOff val="25000"/>
                </a:schemeClr>
              </a:solidFill>
            </a:endParaRPr>
          </a:p>
        </p:txBody>
      </p:sp>
      <p:sp>
        <p:nvSpPr>
          <p:cNvPr id="92" name="Line 15"/>
          <p:cNvSpPr>
            <a:spLocks noChangeShapeType="1"/>
          </p:cNvSpPr>
          <p:nvPr/>
        </p:nvSpPr>
        <p:spPr bwMode="auto">
          <a:xfrm>
            <a:off x="3345438" y="2564910"/>
            <a:ext cx="0" cy="89239"/>
          </a:xfrm>
          <a:prstGeom prst="line">
            <a:avLst/>
          </a:prstGeom>
          <a:noFill/>
          <a:ln w="12700">
            <a:solidFill>
              <a:schemeClr val="bg1">
                <a:lumMod val="50000"/>
              </a:schemeClr>
            </a:solidFill>
            <a:round/>
            <a:headEnd/>
            <a:tailEnd type="triangle" w="med" len="med"/>
          </a:ln>
        </p:spPr>
        <p:txBody>
          <a:bodyPr wrap="none"/>
          <a:lstStyle/>
          <a:p>
            <a:pPr>
              <a:defRPr/>
            </a:pPr>
            <a:endParaRPr lang="en-US" kern="0">
              <a:solidFill>
                <a:schemeClr val="tx1">
                  <a:lumMod val="75000"/>
                  <a:lumOff val="25000"/>
                </a:schemeClr>
              </a:solidFill>
            </a:endParaRPr>
          </a:p>
        </p:txBody>
      </p:sp>
      <p:sp>
        <p:nvSpPr>
          <p:cNvPr id="93" name="Rechteck 111"/>
          <p:cNvSpPr/>
          <p:nvPr/>
        </p:nvSpPr>
        <p:spPr>
          <a:xfrm>
            <a:off x="2816433" y="2534420"/>
            <a:ext cx="619080" cy="215444"/>
          </a:xfrm>
          <a:prstGeom prst="rect">
            <a:avLst/>
          </a:prstGeom>
        </p:spPr>
        <p:txBody>
          <a:bodyPr wrap="none">
            <a:spAutoFit/>
          </a:bodyPr>
          <a:lstStyle/>
          <a:p>
            <a:r>
              <a:rPr lang="en-GB" sz="800" kern="0" dirty="0">
                <a:solidFill>
                  <a:schemeClr val="tx1">
                    <a:lumMod val="75000"/>
                    <a:lumOff val="25000"/>
                  </a:schemeClr>
                </a:solidFill>
              </a:rPr>
              <a:t>p=0.0012</a:t>
            </a:r>
            <a:endParaRPr lang="de-DE" sz="800" kern="0" dirty="0">
              <a:solidFill>
                <a:schemeClr val="tx1">
                  <a:lumMod val="75000"/>
                  <a:lumOff val="25000"/>
                </a:schemeClr>
              </a:solidFill>
            </a:endParaRPr>
          </a:p>
        </p:txBody>
      </p:sp>
      <p:sp>
        <p:nvSpPr>
          <p:cNvPr id="94" name="Rechteck 112"/>
          <p:cNvSpPr/>
          <p:nvPr/>
        </p:nvSpPr>
        <p:spPr>
          <a:xfrm>
            <a:off x="3037308" y="2191716"/>
            <a:ext cx="675185" cy="230832"/>
          </a:xfrm>
          <a:prstGeom prst="rect">
            <a:avLst/>
          </a:prstGeom>
        </p:spPr>
        <p:txBody>
          <a:bodyPr wrap="none">
            <a:spAutoFit/>
          </a:bodyPr>
          <a:lstStyle/>
          <a:p>
            <a:r>
              <a:rPr lang="en-GB" sz="900" b="1" kern="0" dirty="0">
                <a:solidFill>
                  <a:schemeClr val="tx1">
                    <a:lumMod val="75000"/>
                    <a:lumOff val="25000"/>
                  </a:schemeClr>
                </a:solidFill>
              </a:rPr>
              <a:t>p=0.0017</a:t>
            </a:r>
            <a:endParaRPr lang="de-DE" sz="900" b="1" kern="0" dirty="0">
              <a:solidFill>
                <a:schemeClr val="tx1">
                  <a:lumMod val="75000"/>
                  <a:lumOff val="25000"/>
                </a:schemeClr>
              </a:solidFill>
            </a:endParaRPr>
          </a:p>
        </p:txBody>
      </p:sp>
      <p:cxnSp>
        <p:nvCxnSpPr>
          <p:cNvPr id="95" name="Gewinkelte Verbindung 13"/>
          <p:cNvCxnSpPr/>
          <p:nvPr/>
        </p:nvCxnSpPr>
        <p:spPr>
          <a:xfrm rot="5400000">
            <a:off x="4263006" y="4531509"/>
            <a:ext cx="12700" cy="1810017"/>
          </a:xfrm>
          <a:prstGeom prst="bentConnector3">
            <a:avLst>
              <a:gd name="adj1" fmla="val 1800000"/>
            </a:avLst>
          </a:prstGeom>
          <a:ln w="127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97" name="Textfeld 17"/>
          <p:cNvSpPr txBox="1"/>
          <p:nvPr/>
        </p:nvSpPr>
        <p:spPr>
          <a:xfrm>
            <a:off x="3218857" y="5659075"/>
            <a:ext cx="2100999" cy="477298"/>
          </a:xfrm>
          <a:prstGeom prst="rect">
            <a:avLst/>
          </a:prstGeom>
          <a:noFill/>
        </p:spPr>
        <p:txBody>
          <a:bodyPr wrap="square" rtlCol="0" anchor="ctr">
            <a:spAutoFit/>
          </a:bodyPr>
          <a:lstStyle/>
          <a:p>
            <a:pPr algn="ctr"/>
            <a:r>
              <a:rPr lang="de-DE" sz="1200" dirty="0">
                <a:solidFill>
                  <a:schemeClr val="tx1">
                    <a:lumMod val="75000"/>
                    <a:lumOff val="25000"/>
                  </a:schemeClr>
                </a:solidFill>
              </a:rPr>
              <a:t>“đợt cấp nhẹ ảnh h</a:t>
            </a:r>
            <a:r>
              <a:rPr lang="vi-VN" sz="1200" dirty="0">
                <a:solidFill>
                  <a:schemeClr val="tx1">
                    <a:lumMod val="75000"/>
                    <a:lumOff val="25000"/>
                  </a:schemeClr>
                </a:solidFill>
              </a:rPr>
              <a:t>ưởng</a:t>
            </a:r>
            <a:r>
              <a:rPr lang="en-US" sz="1200" dirty="0">
                <a:solidFill>
                  <a:schemeClr val="tx1">
                    <a:lumMod val="75000"/>
                    <a:lumOff val="25000"/>
                  </a:schemeClr>
                </a:solidFill>
              </a:rPr>
              <a:t> </a:t>
            </a:r>
            <a:r>
              <a:rPr lang="en-US" sz="1200" dirty="0" err="1">
                <a:solidFill>
                  <a:schemeClr val="tx1">
                    <a:lumMod val="75000"/>
                    <a:lumOff val="25000"/>
                  </a:schemeClr>
                </a:solidFill>
              </a:rPr>
              <a:t>lên</a:t>
            </a:r>
            <a:r>
              <a:rPr lang="en-US" sz="1200" dirty="0">
                <a:solidFill>
                  <a:schemeClr val="tx1">
                    <a:lumMod val="75000"/>
                    <a:lumOff val="25000"/>
                  </a:schemeClr>
                </a:solidFill>
              </a:rPr>
              <a:t> </a:t>
            </a:r>
            <a:r>
              <a:rPr lang="en-US" sz="1200" dirty="0" err="1">
                <a:solidFill>
                  <a:schemeClr val="tx1">
                    <a:lumMod val="75000"/>
                    <a:lumOff val="25000"/>
                  </a:schemeClr>
                </a:solidFill>
              </a:rPr>
              <a:t>kết</a:t>
            </a:r>
            <a:r>
              <a:rPr lang="en-US" sz="1200" dirty="0">
                <a:solidFill>
                  <a:schemeClr val="tx1">
                    <a:lumMod val="75000"/>
                    <a:lumOff val="25000"/>
                  </a:schemeClr>
                </a:solidFill>
              </a:rPr>
              <a:t> </a:t>
            </a:r>
            <a:r>
              <a:rPr lang="en-US" sz="1200" dirty="0" err="1">
                <a:solidFill>
                  <a:schemeClr val="tx1">
                    <a:lumMod val="75000"/>
                    <a:lumOff val="25000"/>
                  </a:schemeClr>
                </a:solidFill>
              </a:rPr>
              <a:t>quả</a:t>
            </a:r>
            <a:r>
              <a:rPr lang="en-US" sz="1200" dirty="0">
                <a:solidFill>
                  <a:schemeClr val="tx1">
                    <a:lumMod val="75000"/>
                    <a:lumOff val="25000"/>
                  </a:schemeClr>
                </a:solidFill>
              </a:rPr>
              <a:t> </a:t>
            </a:r>
            <a:r>
              <a:rPr lang="en-US" sz="1200" dirty="0" err="1">
                <a:solidFill>
                  <a:schemeClr val="tx1">
                    <a:lumMod val="75000"/>
                    <a:lumOff val="25000"/>
                  </a:schemeClr>
                </a:solidFill>
              </a:rPr>
              <a:t>chung</a:t>
            </a:r>
            <a:r>
              <a:rPr lang="en-US" sz="1200" dirty="0">
                <a:solidFill>
                  <a:schemeClr val="tx1">
                    <a:lumMod val="75000"/>
                    <a:lumOff val="25000"/>
                  </a:schemeClr>
                </a:solidFill>
              </a:rPr>
              <a:t> </a:t>
            </a:r>
            <a:r>
              <a:rPr lang="en-US" sz="1200" dirty="0" err="1">
                <a:solidFill>
                  <a:schemeClr val="tx1">
                    <a:lumMod val="75000"/>
                    <a:lumOff val="25000"/>
                  </a:schemeClr>
                </a:solidFill>
              </a:rPr>
              <a:t>về</a:t>
            </a:r>
            <a:r>
              <a:rPr lang="en-US" sz="1200" dirty="0">
                <a:solidFill>
                  <a:schemeClr val="tx1">
                    <a:lumMod val="75000"/>
                    <a:lumOff val="25000"/>
                  </a:schemeClr>
                </a:solidFill>
              </a:rPr>
              <a:t> </a:t>
            </a:r>
            <a:r>
              <a:rPr lang="en-US" sz="1200" dirty="0" err="1">
                <a:solidFill>
                  <a:schemeClr val="tx1">
                    <a:lumMod val="75000"/>
                    <a:lumOff val="25000"/>
                  </a:schemeClr>
                </a:solidFill>
              </a:rPr>
              <a:t>đợt</a:t>
            </a:r>
            <a:r>
              <a:rPr lang="en-US" sz="1200" dirty="0">
                <a:solidFill>
                  <a:schemeClr val="tx1">
                    <a:lumMod val="75000"/>
                    <a:lumOff val="25000"/>
                  </a:schemeClr>
                </a:solidFill>
              </a:rPr>
              <a:t> </a:t>
            </a:r>
            <a:r>
              <a:rPr lang="en-US" sz="1200" dirty="0" err="1">
                <a:solidFill>
                  <a:schemeClr val="tx1">
                    <a:lumMod val="75000"/>
                    <a:lumOff val="25000"/>
                  </a:schemeClr>
                </a:solidFill>
              </a:rPr>
              <a:t>cấp</a:t>
            </a:r>
            <a:r>
              <a:rPr lang="de-DE" sz="1200" dirty="0">
                <a:solidFill>
                  <a:schemeClr val="tx1">
                    <a:lumMod val="75000"/>
                    <a:lumOff val="25000"/>
                  </a:schemeClr>
                </a:solidFill>
              </a:rPr>
              <a:t>”</a:t>
            </a:r>
          </a:p>
        </p:txBody>
      </p:sp>
      <p:sp>
        <p:nvSpPr>
          <p:cNvPr id="100" name="Rectangle 99"/>
          <p:cNvSpPr/>
          <p:nvPr/>
        </p:nvSpPr>
        <p:spPr>
          <a:xfrm>
            <a:off x="1527230" y="1234680"/>
            <a:ext cx="9245889" cy="646331"/>
          </a:xfrm>
          <a:prstGeom prst="rect">
            <a:avLst/>
          </a:prstGeom>
        </p:spPr>
        <p:txBody>
          <a:bodyPr wrap="square">
            <a:spAutoFit/>
          </a:bodyPr>
          <a:lstStyle/>
          <a:p>
            <a:r>
              <a:rPr lang="en-US" b="1" i="1" dirty="0" err="1"/>
              <a:t>Phối</a:t>
            </a:r>
            <a:r>
              <a:rPr lang="en-US" b="1" i="1" dirty="0"/>
              <a:t> </a:t>
            </a:r>
            <a:r>
              <a:rPr lang="en-US" b="1" i="1" dirty="0" err="1"/>
              <a:t>hợp</a:t>
            </a:r>
            <a:r>
              <a:rPr lang="en-US" b="1" i="1" dirty="0"/>
              <a:t> indacaterol/</a:t>
            </a:r>
            <a:r>
              <a:rPr lang="en-US" b="1" i="1" dirty="0" err="1"/>
              <a:t>glycopyrronium</a:t>
            </a:r>
            <a:r>
              <a:rPr lang="en-US" b="1" i="1" dirty="0"/>
              <a:t> </a:t>
            </a:r>
            <a:r>
              <a:rPr lang="en-US" b="1" i="1" dirty="0" err="1"/>
              <a:t>không</a:t>
            </a:r>
            <a:r>
              <a:rPr lang="en-US" b="1" i="1" dirty="0"/>
              <a:t> </a:t>
            </a:r>
            <a:r>
              <a:rPr lang="en-US" b="1" i="1" dirty="0" err="1"/>
              <a:t>tốt</a:t>
            </a:r>
            <a:r>
              <a:rPr lang="en-US" b="1" i="1" dirty="0"/>
              <a:t> h</a:t>
            </a:r>
            <a:r>
              <a:rPr lang="vi-VN" b="1" i="1" dirty="0"/>
              <a:t>ơ</a:t>
            </a:r>
            <a:r>
              <a:rPr lang="en-US" b="1" i="1" dirty="0"/>
              <a:t>n so </a:t>
            </a:r>
            <a:r>
              <a:rPr lang="en-US" b="1" i="1" dirty="0" err="1"/>
              <a:t>với</a:t>
            </a:r>
            <a:r>
              <a:rPr lang="en-US" b="1" i="1" dirty="0"/>
              <a:t> Tiotropium </a:t>
            </a:r>
            <a:r>
              <a:rPr lang="en-US" b="1" i="1" dirty="0" err="1"/>
              <a:t>về</a:t>
            </a:r>
            <a:r>
              <a:rPr lang="en-US" b="1" i="1" dirty="0"/>
              <a:t> </a:t>
            </a:r>
            <a:r>
              <a:rPr lang="en-US" b="1" i="1" dirty="0" err="1"/>
              <a:t>khả</a:t>
            </a:r>
            <a:r>
              <a:rPr lang="en-US" b="1" i="1" dirty="0"/>
              <a:t> </a:t>
            </a:r>
            <a:r>
              <a:rPr lang="en-US" b="1" i="1" dirty="0" err="1"/>
              <a:t>năng</a:t>
            </a:r>
            <a:r>
              <a:rPr lang="en-US" b="1" i="1" dirty="0"/>
              <a:t> </a:t>
            </a:r>
            <a:r>
              <a:rPr lang="en-US" b="1" i="1" dirty="0" err="1"/>
              <a:t>giảm</a:t>
            </a:r>
            <a:r>
              <a:rPr lang="en-US" b="1" i="1" dirty="0"/>
              <a:t> </a:t>
            </a:r>
            <a:r>
              <a:rPr lang="en-US" b="1" i="1" dirty="0" err="1"/>
              <a:t>đợt</a:t>
            </a:r>
            <a:r>
              <a:rPr lang="en-US" b="1" i="1" dirty="0"/>
              <a:t> </a:t>
            </a:r>
            <a:r>
              <a:rPr lang="en-US" b="1" i="1" dirty="0" err="1"/>
              <a:t>cấp</a:t>
            </a:r>
            <a:r>
              <a:rPr lang="en-US" b="1" i="1" dirty="0"/>
              <a:t> </a:t>
            </a:r>
            <a:r>
              <a:rPr lang="en-US" b="1" i="1" dirty="0" err="1"/>
              <a:t>trung</a:t>
            </a:r>
            <a:r>
              <a:rPr lang="en-US" b="1" i="1" dirty="0"/>
              <a:t> </a:t>
            </a:r>
            <a:r>
              <a:rPr lang="en-US" b="1" i="1" dirty="0" err="1"/>
              <a:t>bình</a:t>
            </a:r>
            <a:r>
              <a:rPr lang="en-US" b="1" i="1" dirty="0"/>
              <a:t> </a:t>
            </a:r>
            <a:r>
              <a:rPr lang="en-US" b="1" i="1" dirty="0" err="1"/>
              <a:t>đến</a:t>
            </a:r>
            <a:r>
              <a:rPr lang="en-US" b="1" i="1" dirty="0"/>
              <a:t> </a:t>
            </a:r>
            <a:r>
              <a:rPr lang="en-US" b="1" i="1" dirty="0" err="1"/>
              <a:t>nặng</a:t>
            </a:r>
            <a:endParaRPr lang="en-US" b="1" i="1" dirty="0"/>
          </a:p>
        </p:txBody>
      </p:sp>
      <p:pic>
        <p:nvPicPr>
          <p:cNvPr id="103" name="Picture 102"/>
          <p:cNvPicPr>
            <a:picLocks noChangeAspect="1"/>
          </p:cNvPicPr>
          <p:nvPr/>
        </p:nvPicPr>
        <p:blipFill>
          <a:blip r:embed="rId2"/>
          <a:stretch>
            <a:fillRect/>
          </a:stretch>
        </p:blipFill>
        <p:spPr>
          <a:xfrm>
            <a:off x="6488533" y="1991427"/>
            <a:ext cx="1697101" cy="1697097"/>
          </a:xfrm>
          <a:prstGeom prst="rect">
            <a:avLst/>
          </a:prstGeom>
          <a:effectLst>
            <a:outerShdw blurRad="63500" sx="102000" sy="102000" algn="ctr" rotWithShape="0">
              <a:prstClr val="black">
                <a:alpha val="20000"/>
              </a:prstClr>
            </a:outerShdw>
          </a:effectLst>
        </p:spPr>
      </p:pic>
      <p:sp>
        <p:nvSpPr>
          <p:cNvPr id="104" name="TextBox 103"/>
          <p:cNvSpPr txBox="1"/>
          <p:nvPr/>
        </p:nvSpPr>
        <p:spPr>
          <a:xfrm>
            <a:off x="6601149" y="2261505"/>
            <a:ext cx="1473784" cy="1077218"/>
          </a:xfrm>
          <a:prstGeom prst="rect">
            <a:avLst/>
          </a:prstGeom>
          <a:noFill/>
        </p:spPr>
        <p:txBody>
          <a:bodyPr wrap="square" rtlCol="0">
            <a:spAutoFit/>
          </a:bodyPr>
          <a:lstStyle/>
          <a:p>
            <a:pPr algn="ctr"/>
            <a:r>
              <a:rPr lang="en-US" sz="1600" b="1" dirty="0" err="1">
                <a:solidFill>
                  <a:srgbClr val="FFFF00"/>
                </a:solidFill>
              </a:rPr>
              <a:t>Không</a:t>
            </a:r>
            <a:r>
              <a:rPr lang="en-US" sz="1600" b="1" dirty="0">
                <a:solidFill>
                  <a:srgbClr val="FFFF00"/>
                </a:solidFill>
              </a:rPr>
              <a:t> </a:t>
            </a:r>
            <a:r>
              <a:rPr lang="en-US" sz="1600" b="1" dirty="0" err="1">
                <a:solidFill>
                  <a:srgbClr val="FFFF00"/>
                </a:solidFill>
              </a:rPr>
              <a:t>khác</a:t>
            </a:r>
            <a:r>
              <a:rPr lang="en-US" sz="1600" b="1" dirty="0">
                <a:solidFill>
                  <a:srgbClr val="FFFF00"/>
                </a:solidFill>
              </a:rPr>
              <a:t> </a:t>
            </a:r>
            <a:r>
              <a:rPr lang="en-US" sz="1600" b="1" dirty="0" err="1">
                <a:solidFill>
                  <a:srgbClr val="FFFF00"/>
                </a:solidFill>
              </a:rPr>
              <a:t>biệt</a:t>
            </a:r>
            <a:r>
              <a:rPr lang="en-US" sz="1600" b="1" dirty="0">
                <a:solidFill>
                  <a:srgbClr val="FFFF00"/>
                </a:solidFill>
              </a:rPr>
              <a:t> so </a:t>
            </a:r>
            <a:r>
              <a:rPr lang="en-US" sz="1600" b="1" dirty="0" err="1">
                <a:solidFill>
                  <a:srgbClr val="FFFF00"/>
                </a:solidFill>
              </a:rPr>
              <a:t>với</a:t>
            </a:r>
            <a:r>
              <a:rPr lang="en-US" sz="1600" b="1" dirty="0">
                <a:solidFill>
                  <a:srgbClr val="FFFF00"/>
                </a:solidFill>
              </a:rPr>
              <a:t> Tiotropium</a:t>
            </a:r>
          </a:p>
          <a:p>
            <a:pPr algn="ctr"/>
            <a:r>
              <a:rPr lang="en-US" sz="1600" b="1" dirty="0">
                <a:solidFill>
                  <a:srgbClr val="FFFF00"/>
                </a:solidFill>
              </a:rPr>
              <a:t>(p &gt; 0.05)</a:t>
            </a:r>
          </a:p>
        </p:txBody>
      </p:sp>
      <p:sp>
        <p:nvSpPr>
          <p:cNvPr id="105" name="Rectangle 104"/>
          <p:cNvSpPr/>
          <p:nvPr/>
        </p:nvSpPr>
        <p:spPr>
          <a:xfrm>
            <a:off x="8125263" y="6617361"/>
            <a:ext cx="3476187" cy="246221"/>
          </a:xfrm>
          <a:prstGeom prst="rect">
            <a:avLst/>
          </a:prstGeom>
        </p:spPr>
        <p:txBody>
          <a:bodyPr wrap="square">
            <a:spAutoFit/>
          </a:bodyPr>
          <a:lstStyle/>
          <a:p>
            <a:r>
              <a:rPr lang="en-US" sz="1000" dirty="0">
                <a:solidFill>
                  <a:schemeClr val="bg1">
                    <a:lumMod val="65000"/>
                  </a:schemeClr>
                </a:solidFill>
              </a:rPr>
              <a:t> </a:t>
            </a:r>
            <a:r>
              <a:rPr lang="en-US" sz="1000" dirty="0" err="1">
                <a:solidFill>
                  <a:schemeClr val="bg1">
                    <a:lumMod val="65000"/>
                  </a:schemeClr>
                </a:solidFill>
              </a:rPr>
              <a:t>Wedzicha</a:t>
            </a:r>
            <a:r>
              <a:rPr lang="en-US" sz="1000" dirty="0">
                <a:solidFill>
                  <a:schemeClr val="bg1">
                    <a:lumMod val="65000"/>
                  </a:schemeClr>
                </a:solidFill>
              </a:rPr>
              <a:t> JA, et al. Lancet </a:t>
            </a:r>
            <a:r>
              <a:rPr lang="en-US" sz="1000" dirty="0" err="1">
                <a:solidFill>
                  <a:schemeClr val="bg1">
                    <a:lumMod val="65000"/>
                  </a:schemeClr>
                </a:solidFill>
              </a:rPr>
              <a:t>Respir</a:t>
            </a:r>
            <a:r>
              <a:rPr lang="en-US" sz="1000" dirty="0">
                <a:solidFill>
                  <a:schemeClr val="bg1">
                    <a:lumMod val="65000"/>
                  </a:schemeClr>
                </a:solidFill>
              </a:rPr>
              <a:t> Med 2013;1:199-209.</a:t>
            </a:r>
          </a:p>
        </p:txBody>
      </p:sp>
    </p:spTree>
    <p:extLst>
      <p:ext uri="{BB962C8B-B14F-4D97-AF65-F5344CB8AC3E}">
        <p14:creationId xmlns:p14="http://schemas.microsoft.com/office/powerpoint/2010/main" val="306057865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8A2D43D-8E3D-4A91-B37A-02CD798FBF0C}"/>
              </a:ext>
            </a:extLst>
          </p:cNvPr>
          <p:cNvPicPr>
            <a:picLocks noChangeAspect="1"/>
          </p:cNvPicPr>
          <p:nvPr/>
        </p:nvPicPr>
        <p:blipFill>
          <a:blip r:embed="rId2"/>
          <a:stretch>
            <a:fillRect/>
          </a:stretch>
        </p:blipFill>
        <p:spPr>
          <a:xfrm>
            <a:off x="501387" y="1481710"/>
            <a:ext cx="4848370" cy="2880740"/>
          </a:xfrm>
          <a:prstGeom prst="rect">
            <a:avLst/>
          </a:prstGeom>
          <a:ln w="12700">
            <a:solidFill>
              <a:schemeClr val="tx1"/>
            </a:solidFill>
          </a:ln>
        </p:spPr>
      </p:pic>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Yếu</a:t>
            </a:r>
            <a:r>
              <a:rPr lang="en-GB" sz="3600" b="1" dirty="0">
                <a:solidFill>
                  <a:srgbClr val="3F7819"/>
                </a:solidFill>
              </a:rPr>
              <a:t> </a:t>
            </a:r>
            <a:r>
              <a:rPr lang="en-GB" sz="3600" b="1" dirty="0" err="1">
                <a:solidFill>
                  <a:srgbClr val="3F7819"/>
                </a:solidFill>
              </a:rPr>
              <a:t>tố</a:t>
            </a:r>
            <a:r>
              <a:rPr lang="en-GB" sz="3600" b="1" dirty="0">
                <a:solidFill>
                  <a:srgbClr val="3F7819"/>
                </a:solidFill>
              </a:rPr>
              <a:t> </a:t>
            </a:r>
            <a:r>
              <a:rPr lang="en-GB" sz="3600" b="1" dirty="0" err="1">
                <a:solidFill>
                  <a:srgbClr val="3F7819"/>
                </a:solidFill>
              </a:rPr>
              <a:t>khi</a:t>
            </a:r>
            <a:r>
              <a:rPr lang="en-GB" sz="3600" b="1" dirty="0">
                <a:solidFill>
                  <a:srgbClr val="3F7819"/>
                </a:solidFill>
              </a:rPr>
              <a:t> </a:t>
            </a:r>
            <a:r>
              <a:rPr lang="en-GB" sz="3600" b="1" dirty="0" err="1">
                <a:solidFill>
                  <a:srgbClr val="3F7819"/>
                </a:solidFill>
              </a:rPr>
              <a:t>kết</a:t>
            </a:r>
            <a:r>
              <a:rPr lang="en-GB" sz="3600" b="1" dirty="0">
                <a:solidFill>
                  <a:srgbClr val="3F7819"/>
                </a:solidFill>
              </a:rPr>
              <a:t> </a:t>
            </a:r>
            <a:r>
              <a:rPr lang="en-GB" sz="3600" b="1" dirty="0" err="1">
                <a:solidFill>
                  <a:srgbClr val="3F7819"/>
                </a:solidFill>
              </a:rPr>
              <a:t>hợp</a:t>
            </a:r>
            <a:r>
              <a:rPr lang="en-GB" sz="3600" b="1" dirty="0">
                <a:solidFill>
                  <a:srgbClr val="3F7819"/>
                </a:solidFill>
              </a:rPr>
              <a:t> ICS </a:t>
            </a:r>
            <a:r>
              <a:rPr lang="en-GB" sz="3600" b="1" dirty="0" err="1">
                <a:solidFill>
                  <a:srgbClr val="3F7819"/>
                </a:solidFill>
              </a:rPr>
              <a:t>với</a:t>
            </a:r>
            <a:r>
              <a:rPr lang="en-GB" sz="3600" b="1" dirty="0">
                <a:solidFill>
                  <a:srgbClr val="3F7819"/>
                </a:solidFill>
              </a:rPr>
              <a:t> GPQ </a:t>
            </a:r>
            <a:r>
              <a:rPr lang="en-GB" sz="3600" b="1" dirty="0" err="1">
                <a:solidFill>
                  <a:srgbClr val="3F7819"/>
                </a:solidFill>
              </a:rPr>
              <a:t>tác</a:t>
            </a:r>
            <a:r>
              <a:rPr lang="en-GB" sz="3600" b="1" dirty="0">
                <a:solidFill>
                  <a:srgbClr val="3F7819"/>
                </a:solidFill>
              </a:rPr>
              <a:t> </a:t>
            </a:r>
            <a:r>
              <a:rPr lang="en-GB" sz="3600" b="1" dirty="0" err="1">
                <a:solidFill>
                  <a:srgbClr val="3F7819"/>
                </a:solidFill>
              </a:rPr>
              <a:t>dụng</a:t>
            </a:r>
            <a:r>
              <a:rPr lang="en-GB" sz="3600" b="1" dirty="0">
                <a:solidFill>
                  <a:srgbClr val="3F7819"/>
                </a:solidFill>
              </a:rPr>
              <a:t> </a:t>
            </a:r>
            <a:r>
              <a:rPr lang="en-GB" sz="3600" b="1" dirty="0" err="1">
                <a:solidFill>
                  <a:srgbClr val="3F7819"/>
                </a:solidFill>
              </a:rPr>
              <a:t>kéo</a:t>
            </a:r>
            <a:r>
              <a:rPr lang="en-GB" sz="3600" b="1" dirty="0">
                <a:solidFill>
                  <a:srgbClr val="3F7819"/>
                </a:solidFill>
              </a:rPr>
              <a:t> </a:t>
            </a:r>
            <a:r>
              <a:rPr lang="en-GB" sz="3600" b="1" dirty="0" err="1">
                <a:solidFill>
                  <a:srgbClr val="3F7819"/>
                </a:solidFill>
              </a:rPr>
              <a:t>dài</a:t>
            </a:r>
            <a:r>
              <a:rPr lang="en-GB" sz="3600" b="1" dirty="0">
                <a:solidFill>
                  <a:srgbClr val="3F7819"/>
                </a:solidFill>
              </a:rPr>
              <a:t> </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4441612" y="6055507"/>
            <a:ext cx="7086601" cy="743665"/>
          </a:xfrm>
          <a:prstGeom prst="rect">
            <a:avLst/>
          </a:prstGeom>
          <a:noFill/>
        </p:spPr>
        <p:txBody>
          <a:bodyPr wrap="square" rtlCol="0">
            <a:spAutoFit/>
          </a:bodyPr>
          <a:lstStyle/>
          <a:p>
            <a:pPr marL="0" lvl="0" indent="0">
              <a:lnSpc>
                <a:spcPct val="107000"/>
              </a:lnSpc>
              <a:buNone/>
            </a:pPr>
            <a:r>
              <a:rPr lang="en-GB" sz="1000" dirty="0">
                <a:solidFill>
                  <a:schemeClr val="bg1">
                    <a:lumMod val="50000"/>
                  </a:schemeClr>
                </a:solidFill>
                <a:effectLst/>
                <a:ea typeface="Calibri" panose="020F0502020204030204" pitchFamily="34" charset="0"/>
              </a:rPr>
              <a:t>ICS, inhaled corticosteroid.</a:t>
            </a:r>
            <a:br>
              <a:rPr lang="en-GB" sz="1000" dirty="0">
                <a:solidFill>
                  <a:schemeClr val="bg1">
                    <a:lumMod val="50000"/>
                  </a:schemeClr>
                </a:solidFill>
                <a:effectLst/>
                <a:ea typeface="Calibri" panose="020F0502020204030204" pitchFamily="34" charset="0"/>
              </a:rPr>
            </a:br>
            <a:r>
              <a:rPr lang="en-GB" sz="1000" dirty="0">
                <a:solidFill>
                  <a:schemeClr val="bg1">
                    <a:lumMod val="50000"/>
                  </a:schemeClr>
                </a:solidFill>
              </a:rPr>
              <a:t>© 2023 Global Initiative for Chronic Obstructive Lung Disease. </a:t>
            </a:r>
            <a:br>
              <a:rPr lang="en-GB" sz="1000" b="0" i="0" dirty="0">
                <a:solidFill>
                  <a:schemeClr val="bg1">
                    <a:lumMod val="50000"/>
                  </a:schemeClr>
                </a:solidFill>
                <a:effectLst/>
              </a:rPr>
            </a:br>
            <a:r>
              <a:rPr lang="en-GB" sz="1000" dirty="0">
                <a:solidFill>
                  <a:schemeClr val="bg1">
                    <a:lumMod val="50000"/>
                  </a:schemeClr>
                </a:solidFill>
                <a:effectLst/>
                <a:ea typeface="Calibri" panose="020F0502020204030204" pitchFamily="34" charset="0"/>
              </a:rPr>
              <a:t>1. Global Initiative for Chronic Obstructive Lung Disease Strategy Report 2022.; 2. </a:t>
            </a:r>
            <a:r>
              <a:rPr lang="en-GB" sz="1000" b="0" i="0" dirty="0">
                <a:solidFill>
                  <a:schemeClr val="bg1">
                    <a:lumMod val="50000"/>
                  </a:schemeClr>
                </a:solidFill>
                <a:effectLst/>
              </a:rPr>
              <a:t>Global Initiative for Chronic Obstructive Lung Disease Strategy Report 2023. </a:t>
            </a:r>
            <a:endParaRPr lang="en-GB" sz="1000" dirty="0">
              <a:solidFill>
                <a:schemeClr val="bg1">
                  <a:lumMod val="50000"/>
                </a:schemeClr>
              </a:solidFill>
              <a:effectLst/>
              <a:ea typeface="Calibri" panose="020F0502020204030204" pitchFamily="34" charset="0"/>
            </a:endParaRPr>
          </a:p>
        </p:txBody>
      </p:sp>
      <p:pic>
        <p:nvPicPr>
          <p:cNvPr id="7" name="Picture 6">
            <a:extLst>
              <a:ext uri="{FF2B5EF4-FFF2-40B4-BE49-F238E27FC236}">
                <a16:creationId xmlns:a16="http://schemas.microsoft.com/office/drawing/2014/main" id="{D0A6F49B-1883-468D-A2B4-2E0384ECDBDA}"/>
              </a:ext>
            </a:extLst>
          </p:cNvPr>
          <p:cNvPicPr>
            <a:picLocks noChangeAspect="1"/>
          </p:cNvPicPr>
          <p:nvPr/>
        </p:nvPicPr>
        <p:blipFill>
          <a:blip r:embed="rId3"/>
          <a:stretch>
            <a:fillRect/>
          </a:stretch>
        </p:blipFill>
        <p:spPr>
          <a:xfrm>
            <a:off x="5608111" y="1014534"/>
            <a:ext cx="6192739" cy="4904649"/>
          </a:xfrm>
          <a:prstGeom prst="rect">
            <a:avLst/>
          </a:prstGeom>
        </p:spPr>
      </p:pic>
      <p:sp>
        <p:nvSpPr>
          <p:cNvPr id="10" name="Arrow: Right 9">
            <a:extLst>
              <a:ext uri="{FF2B5EF4-FFF2-40B4-BE49-F238E27FC236}">
                <a16:creationId xmlns:a16="http://schemas.microsoft.com/office/drawing/2014/main" id="{0E47308B-B10F-41E2-8A2A-D0602F8AF6D1}"/>
              </a:ext>
            </a:extLst>
          </p:cNvPr>
          <p:cNvSpPr/>
          <p:nvPr/>
        </p:nvSpPr>
        <p:spPr>
          <a:xfrm rot="1881905">
            <a:off x="4924051" y="3009789"/>
            <a:ext cx="1368120" cy="535615"/>
          </a:xfrm>
          <a:prstGeom prst="rightArrow">
            <a:avLst>
              <a:gd name="adj1" fmla="val 50000"/>
              <a:gd name="adj2" fmla="val 50000"/>
            </a:avLst>
          </a:prstGeom>
          <a:solidFill>
            <a:srgbClr val="E9AF1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11" name="Rectangle 10">
            <a:extLst>
              <a:ext uri="{FF2B5EF4-FFF2-40B4-BE49-F238E27FC236}">
                <a16:creationId xmlns:a16="http://schemas.microsoft.com/office/drawing/2014/main" id="{AA617F97-2F6B-4D36-9536-0F302F0EAD8A}"/>
              </a:ext>
            </a:extLst>
          </p:cNvPr>
          <p:cNvSpPr/>
          <p:nvPr/>
        </p:nvSpPr>
        <p:spPr>
          <a:xfrm>
            <a:off x="1638300" y="4833938"/>
            <a:ext cx="4166686" cy="902812"/>
          </a:xfrm>
          <a:prstGeom prst="rect">
            <a:avLst/>
          </a:prstGeom>
          <a:solidFill>
            <a:srgbClr val="E9AF10"/>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dirty="0">
                <a:latin typeface="Arial" panose="020B0604020202020204" pitchFamily="34" charset="0"/>
                <a:cs typeface="Arial" panose="020B0604020202020204" pitchFamily="34" charset="0"/>
              </a:rPr>
              <a:t>“Despite appropriate long-acting bronchodilator maintenance therapy”</a:t>
            </a:r>
          </a:p>
        </p:txBody>
      </p:sp>
      <p:sp>
        <p:nvSpPr>
          <p:cNvPr id="12" name="Rectangle 11">
            <a:extLst>
              <a:ext uri="{FF2B5EF4-FFF2-40B4-BE49-F238E27FC236}">
                <a16:creationId xmlns:a16="http://schemas.microsoft.com/office/drawing/2014/main" id="{F8B481B0-B125-43CA-8341-9C313857A36A}"/>
              </a:ext>
            </a:extLst>
          </p:cNvPr>
          <p:cNvSpPr/>
          <p:nvPr/>
        </p:nvSpPr>
        <p:spPr>
          <a:xfrm>
            <a:off x="6095998" y="4866966"/>
            <a:ext cx="3002281" cy="22624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13" name="Straight Connector 12">
            <a:extLst>
              <a:ext uri="{FF2B5EF4-FFF2-40B4-BE49-F238E27FC236}">
                <a16:creationId xmlns:a16="http://schemas.microsoft.com/office/drawing/2014/main" id="{DF255858-E610-4EC8-ADDB-355FFC3DF915}"/>
              </a:ext>
            </a:extLst>
          </p:cNvPr>
          <p:cNvCxnSpPr>
            <a:cxnSpLocks/>
            <a:stCxn id="11" idx="3"/>
            <a:endCxn id="12" idx="1"/>
          </p:cNvCxnSpPr>
          <p:nvPr/>
        </p:nvCxnSpPr>
        <p:spPr>
          <a:xfrm flipV="1">
            <a:off x="5804986" y="4980087"/>
            <a:ext cx="291012" cy="305257"/>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0A2B4C73-A728-4402-B36A-986853B54C5E}"/>
              </a:ext>
            </a:extLst>
          </p:cNvPr>
          <p:cNvSpPr/>
          <p:nvPr/>
        </p:nvSpPr>
        <p:spPr>
          <a:xfrm>
            <a:off x="2431841" y="2121658"/>
            <a:ext cx="1227210" cy="30452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Tree>
    <p:extLst>
      <p:ext uri="{BB962C8B-B14F-4D97-AF65-F5344CB8AC3E}">
        <p14:creationId xmlns:p14="http://schemas.microsoft.com/office/powerpoint/2010/main" val="204461939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07706" y="296075"/>
            <a:ext cx="10622319" cy="715687"/>
          </a:xfrm>
        </p:spPr>
        <p:txBody>
          <a:bodyPr>
            <a:noAutofit/>
          </a:bodyPr>
          <a:lstStyle/>
          <a:p>
            <a:r>
              <a:rPr lang="vi-VN" sz="2800" b="1" dirty="0"/>
              <a:t>INSPIRE: Tiotropium giúp giảm đợt cấp tương tự </a:t>
            </a:r>
            <a:r>
              <a:rPr lang="en-US" sz="2800" b="1" dirty="0"/>
              <a:t>S</a:t>
            </a:r>
            <a:r>
              <a:rPr lang="vi-VN" sz="2800" b="1" dirty="0"/>
              <a:t>almeterol/Fluticasone</a:t>
            </a:r>
            <a:r>
              <a:rPr lang="en-US" sz="2800" b="1" dirty="0"/>
              <a:t> (SFC) </a:t>
            </a:r>
          </a:p>
        </p:txBody>
      </p:sp>
      <p:sp>
        <p:nvSpPr>
          <p:cNvPr id="3" name="Rectangle 2"/>
          <p:cNvSpPr/>
          <p:nvPr/>
        </p:nvSpPr>
        <p:spPr>
          <a:xfrm>
            <a:off x="7805678" y="6635438"/>
            <a:ext cx="4645325" cy="246221"/>
          </a:xfrm>
          <a:prstGeom prst="rect">
            <a:avLst/>
          </a:prstGeom>
        </p:spPr>
        <p:txBody>
          <a:bodyPr wrap="square">
            <a:spAutoFit/>
          </a:bodyPr>
          <a:lstStyle/>
          <a:p>
            <a:r>
              <a:rPr lang="en-US" sz="1000" dirty="0">
                <a:solidFill>
                  <a:schemeClr val="bg1">
                    <a:lumMod val="65000"/>
                  </a:schemeClr>
                </a:solidFill>
              </a:rPr>
              <a:t> </a:t>
            </a:r>
            <a:r>
              <a:rPr lang="en-US" sz="1000" dirty="0" err="1">
                <a:solidFill>
                  <a:schemeClr val="bg1">
                    <a:lumMod val="65000"/>
                  </a:schemeClr>
                </a:solidFill>
              </a:rPr>
              <a:t>Wedzicha</a:t>
            </a:r>
            <a:r>
              <a:rPr lang="en-US" sz="1000" dirty="0">
                <a:solidFill>
                  <a:schemeClr val="bg1">
                    <a:lumMod val="65000"/>
                  </a:schemeClr>
                </a:solidFill>
              </a:rPr>
              <a:t> et al. Am J </a:t>
            </a:r>
            <a:r>
              <a:rPr lang="en-US" sz="1000" dirty="0" err="1">
                <a:solidFill>
                  <a:schemeClr val="bg1">
                    <a:lumMod val="65000"/>
                  </a:schemeClr>
                </a:solidFill>
              </a:rPr>
              <a:t>Respir</a:t>
            </a:r>
            <a:r>
              <a:rPr lang="en-US" sz="1000" dirty="0">
                <a:solidFill>
                  <a:schemeClr val="bg1">
                    <a:lumMod val="65000"/>
                  </a:schemeClr>
                </a:solidFill>
              </a:rPr>
              <a:t> </a:t>
            </a:r>
            <a:r>
              <a:rPr lang="en-US" sz="1000" dirty="0" err="1">
                <a:solidFill>
                  <a:schemeClr val="bg1">
                    <a:lumMod val="65000"/>
                  </a:schemeClr>
                </a:solidFill>
              </a:rPr>
              <a:t>Crit</a:t>
            </a:r>
            <a:r>
              <a:rPr lang="en-US" sz="1000" dirty="0">
                <a:solidFill>
                  <a:schemeClr val="bg1">
                    <a:lumMod val="65000"/>
                  </a:schemeClr>
                </a:solidFill>
              </a:rPr>
              <a:t> Care Med 2008; 177: 19-26.</a:t>
            </a:r>
          </a:p>
        </p:txBody>
      </p:sp>
      <p:graphicFrame>
        <p:nvGraphicFramePr>
          <p:cNvPr id="4" name="Object 3"/>
          <p:cNvGraphicFramePr>
            <a:graphicFrameLocks noChangeAspect="1"/>
          </p:cNvGraphicFramePr>
          <p:nvPr/>
        </p:nvGraphicFramePr>
        <p:xfrm>
          <a:off x="1773404" y="1699514"/>
          <a:ext cx="3985542" cy="4512155"/>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Group 4"/>
          <p:cNvGrpSpPr/>
          <p:nvPr/>
        </p:nvGrpSpPr>
        <p:grpSpPr>
          <a:xfrm>
            <a:off x="3221279" y="2302781"/>
            <a:ext cx="1593633" cy="287850"/>
            <a:chOff x="2290625" y="2389015"/>
            <a:chExt cx="2126099" cy="288032"/>
          </a:xfrm>
        </p:grpSpPr>
        <p:cxnSp>
          <p:nvCxnSpPr>
            <p:cNvPr id="6" name="Gerade Verbindung 9"/>
            <p:cNvCxnSpPr/>
            <p:nvPr/>
          </p:nvCxnSpPr>
          <p:spPr>
            <a:xfrm>
              <a:off x="2290625" y="2389015"/>
              <a:ext cx="2126099"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Gerade Verbindung 15"/>
            <p:cNvCxnSpPr/>
            <p:nvPr/>
          </p:nvCxnSpPr>
          <p:spPr>
            <a:xfrm>
              <a:off x="2290625" y="2389015"/>
              <a:ext cx="0" cy="2880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Gerade Verbindung 18"/>
            <p:cNvCxnSpPr/>
            <p:nvPr/>
          </p:nvCxnSpPr>
          <p:spPr>
            <a:xfrm>
              <a:off x="4416724" y="2389015"/>
              <a:ext cx="0" cy="288032"/>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9" name="Rechteck 14"/>
          <p:cNvSpPr/>
          <p:nvPr/>
        </p:nvSpPr>
        <p:spPr>
          <a:xfrm>
            <a:off x="3202466" y="2020909"/>
            <a:ext cx="1631261" cy="503782"/>
          </a:xfrm>
          <a:prstGeom prst="rect">
            <a:avLst/>
          </a:prstGeom>
        </p:spPr>
        <p:txBody>
          <a:bodyPr wrap="none" lIns="69650" tIns="34825" rIns="69650" bIns="34825">
            <a:spAutoFit/>
          </a:bodyPr>
          <a:lstStyle/>
          <a:p>
            <a:pPr algn="ctr" defTabSz="767611">
              <a:spcAft>
                <a:spcPts val="503"/>
              </a:spcAft>
            </a:pPr>
            <a:r>
              <a:rPr lang="de-DE" altLang="de-DE" sz="1200" dirty="0">
                <a:solidFill>
                  <a:prstClr val="black">
                    <a:lumMod val="75000"/>
                    <a:lumOff val="25000"/>
                  </a:prstClr>
                </a:solidFill>
                <a:latin typeface="+mj-lt"/>
              </a:rPr>
              <a:t>95% CI (0.836, 1.119)</a:t>
            </a:r>
          </a:p>
          <a:p>
            <a:pPr algn="ctr" defTabSz="767611">
              <a:spcAft>
                <a:spcPts val="503"/>
              </a:spcAft>
            </a:pPr>
            <a:r>
              <a:rPr lang="de-DE" altLang="de-DE" sz="1200" dirty="0">
                <a:solidFill>
                  <a:prstClr val="black">
                    <a:lumMod val="75000"/>
                    <a:lumOff val="25000"/>
                  </a:prstClr>
                </a:solidFill>
                <a:latin typeface="+mj-lt"/>
              </a:rPr>
              <a:t>p = 0.656 </a:t>
            </a:r>
            <a:endParaRPr lang="de-DE" sz="1200" dirty="0">
              <a:solidFill>
                <a:prstClr val="black">
                  <a:lumMod val="75000"/>
                  <a:lumOff val="25000"/>
                </a:prstClr>
              </a:solidFill>
              <a:latin typeface="+mj-lt"/>
            </a:endParaRPr>
          </a:p>
        </p:txBody>
      </p:sp>
      <p:sp>
        <p:nvSpPr>
          <p:cNvPr id="10" name="Rectangle 4"/>
          <p:cNvSpPr>
            <a:spLocks noChangeArrowheads="1"/>
          </p:cNvSpPr>
          <p:nvPr/>
        </p:nvSpPr>
        <p:spPr bwMode="auto">
          <a:xfrm>
            <a:off x="2674670" y="1654339"/>
            <a:ext cx="2689852" cy="316529"/>
          </a:xfrm>
          <a:prstGeom prst="rect">
            <a:avLst/>
          </a:prstGeom>
          <a:noFill/>
          <a:ln>
            <a:noFill/>
          </a:ln>
          <a:effectLst/>
          <a:extLst>
            <a:ext uri="{909E8E84-426E-40DD-AFC4-6F175D3DCCD1}">
              <a14:hiddenFill xmlns:a14="http://schemas.microsoft.com/office/drawing/2010/main">
                <a:solidFill>
                  <a:srgbClr val="0033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6738" tIns="38370" rIns="76738" bIns="38370">
            <a:spAutoFit/>
          </a:bodyPr>
          <a:lstStyle/>
          <a:p>
            <a:pPr algn="ctr" defTabSz="767611">
              <a:lnSpc>
                <a:spcPct val="130000"/>
              </a:lnSpc>
            </a:pPr>
            <a:r>
              <a:rPr lang="de-DE" altLang="de-DE" sz="1300" b="1" dirty="0">
                <a:solidFill>
                  <a:srgbClr val="1F497D"/>
                </a:solidFill>
                <a:latin typeface="+mj-lt"/>
              </a:rPr>
              <a:t>Tỷ lệ đợt cấp = 0.967</a:t>
            </a:r>
          </a:p>
        </p:txBody>
      </p:sp>
      <p:sp>
        <p:nvSpPr>
          <p:cNvPr id="11" name="TextBox 10"/>
          <p:cNvSpPr txBox="1"/>
          <p:nvPr/>
        </p:nvSpPr>
        <p:spPr>
          <a:xfrm>
            <a:off x="1773405" y="5727416"/>
            <a:ext cx="7866529" cy="461665"/>
          </a:xfrm>
          <a:prstGeom prst="rect">
            <a:avLst/>
          </a:prstGeom>
          <a:noFill/>
        </p:spPr>
        <p:txBody>
          <a:bodyPr wrap="square" rtlCol="0">
            <a:spAutoFit/>
          </a:bodyPr>
          <a:lstStyle/>
          <a:p>
            <a:r>
              <a:rPr lang="en-US" sz="1200" dirty="0" err="1"/>
              <a:t>Nghiên</a:t>
            </a:r>
            <a:r>
              <a:rPr lang="en-US" sz="1200" dirty="0"/>
              <a:t> </a:t>
            </a:r>
            <a:r>
              <a:rPr lang="en-US" sz="1200" dirty="0" err="1"/>
              <a:t>cứu</a:t>
            </a:r>
            <a:r>
              <a:rPr lang="en-US" sz="1200" dirty="0"/>
              <a:t> INSPIRE </a:t>
            </a:r>
            <a:r>
              <a:rPr lang="en-US" sz="1200" dirty="0" err="1"/>
              <a:t>thực</a:t>
            </a:r>
            <a:r>
              <a:rPr lang="en-US" sz="1200" dirty="0"/>
              <a:t> </a:t>
            </a:r>
            <a:r>
              <a:rPr lang="en-US" sz="1200" dirty="0" err="1"/>
              <a:t>hiện</a:t>
            </a:r>
            <a:r>
              <a:rPr lang="en-US" sz="1200" dirty="0"/>
              <a:t> </a:t>
            </a:r>
            <a:r>
              <a:rPr lang="en-US" sz="1200" dirty="0" err="1"/>
              <a:t>trên</a:t>
            </a:r>
            <a:r>
              <a:rPr lang="en-US" sz="1200" dirty="0"/>
              <a:t> 1323 </a:t>
            </a:r>
            <a:r>
              <a:rPr lang="en-US" sz="1200" dirty="0" err="1"/>
              <a:t>bệnh</a:t>
            </a:r>
            <a:r>
              <a:rPr lang="en-US" sz="1200" dirty="0"/>
              <a:t> </a:t>
            </a:r>
            <a:r>
              <a:rPr lang="en-US" sz="1200" dirty="0" err="1"/>
              <a:t>nhân</a:t>
            </a:r>
            <a:r>
              <a:rPr lang="en-US" sz="1200" dirty="0"/>
              <a:t> COPD, </a:t>
            </a:r>
            <a:r>
              <a:rPr lang="en-US" sz="1200" dirty="0" err="1"/>
              <a:t>theo</a:t>
            </a:r>
            <a:r>
              <a:rPr lang="en-US" sz="1200" dirty="0"/>
              <a:t> </a:t>
            </a:r>
            <a:r>
              <a:rPr lang="en-US" sz="1200" dirty="0" err="1"/>
              <a:t>dõi</a:t>
            </a:r>
            <a:r>
              <a:rPr lang="en-US" sz="1200" dirty="0"/>
              <a:t> 2 </a:t>
            </a:r>
            <a:r>
              <a:rPr lang="en-US" sz="1200" dirty="0" err="1"/>
              <a:t>năm</a:t>
            </a:r>
            <a:r>
              <a:rPr lang="en-US" sz="1200" dirty="0"/>
              <a:t>, </a:t>
            </a:r>
            <a:r>
              <a:rPr lang="en-US" sz="1200" dirty="0" err="1"/>
              <a:t>ngẫu</a:t>
            </a:r>
            <a:r>
              <a:rPr lang="en-US" sz="1200" dirty="0"/>
              <a:t> </a:t>
            </a:r>
            <a:r>
              <a:rPr lang="en-US" sz="1200" dirty="0" err="1"/>
              <a:t>nhiên</a:t>
            </a:r>
            <a:r>
              <a:rPr lang="en-US" sz="1200" dirty="0"/>
              <a:t> </a:t>
            </a:r>
            <a:r>
              <a:rPr lang="en-US" sz="1200" dirty="0" err="1"/>
              <a:t>mù</a:t>
            </a:r>
            <a:r>
              <a:rPr lang="en-US" sz="1200" dirty="0"/>
              <a:t> </a:t>
            </a:r>
            <a:r>
              <a:rPr lang="en-US" sz="1200" dirty="0" err="1"/>
              <a:t>đôi</a:t>
            </a:r>
            <a:r>
              <a:rPr lang="en-US" sz="1200" dirty="0"/>
              <a:t>, so </a:t>
            </a:r>
            <a:r>
              <a:rPr lang="en-US" sz="1200" dirty="0" err="1"/>
              <a:t>sánh</a:t>
            </a:r>
            <a:r>
              <a:rPr lang="en-US" sz="1200" dirty="0"/>
              <a:t> </a:t>
            </a:r>
            <a:r>
              <a:rPr lang="en-US" sz="1200" dirty="0" err="1"/>
              <a:t>hiệu</a:t>
            </a:r>
            <a:r>
              <a:rPr lang="en-US" sz="1200" dirty="0"/>
              <a:t> </a:t>
            </a:r>
            <a:r>
              <a:rPr lang="en-US" sz="1200" dirty="0" err="1"/>
              <a:t>quả</a:t>
            </a:r>
            <a:r>
              <a:rPr lang="en-US" sz="1200" dirty="0"/>
              <a:t> </a:t>
            </a:r>
            <a:r>
              <a:rPr lang="en-US" sz="1200" dirty="0" err="1"/>
              <a:t>phòng</a:t>
            </a:r>
            <a:r>
              <a:rPr lang="en-US" sz="1200" dirty="0"/>
              <a:t> </a:t>
            </a:r>
            <a:r>
              <a:rPr lang="en-US" sz="1200" dirty="0" err="1"/>
              <a:t>ngừa</a:t>
            </a:r>
            <a:r>
              <a:rPr lang="en-US" sz="1200" dirty="0"/>
              <a:t> </a:t>
            </a:r>
            <a:r>
              <a:rPr lang="en-US" sz="1200" dirty="0" err="1"/>
              <a:t>đợt</a:t>
            </a:r>
            <a:r>
              <a:rPr lang="en-US" sz="1200" dirty="0"/>
              <a:t> </a:t>
            </a:r>
            <a:r>
              <a:rPr lang="en-US" sz="1200" dirty="0" err="1"/>
              <a:t>cấp</a:t>
            </a:r>
            <a:r>
              <a:rPr lang="en-US" sz="1200" dirty="0"/>
              <a:t> </a:t>
            </a:r>
            <a:r>
              <a:rPr lang="en-US" sz="1200" dirty="0" err="1"/>
              <a:t>của</a:t>
            </a:r>
            <a:r>
              <a:rPr lang="en-US" sz="1200" dirty="0"/>
              <a:t> SFC 50/500mcg </a:t>
            </a:r>
            <a:r>
              <a:rPr lang="en-US" sz="1200" dirty="0" err="1"/>
              <a:t>dùng</a:t>
            </a:r>
            <a:r>
              <a:rPr lang="en-US" sz="1200" dirty="0"/>
              <a:t> 2 </a:t>
            </a:r>
            <a:r>
              <a:rPr lang="en-US" sz="1200" dirty="0" err="1"/>
              <a:t>lần</a:t>
            </a:r>
            <a:r>
              <a:rPr lang="en-US" sz="1200" dirty="0"/>
              <a:t> 1 </a:t>
            </a:r>
            <a:r>
              <a:rPr lang="en-US" sz="1200" dirty="0" err="1"/>
              <a:t>ngày</a:t>
            </a:r>
            <a:r>
              <a:rPr lang="en-US" sz="1200" dirty="0"/>
              <a:t> </a:t>
            </a:r>
            <a:r>
              <a:rPr lang="en-US" sz="1200" dirty="0" err="1"/>
              <a:t>và</a:t>
            </a:r>
            <a:r>
              <a:rPr lang="en-US" sz="1200" dirty="0"/>
              <a:t> </a:t>
            </a:r>
            <a:r>
              <a:rPr lang="en-US" sz="1200" dirty="0" err="1"/>
              <a:t>tiotropium</a:t>
            </a:r>
            <a:r>
              <a:rPr lang="en-US" sz="1200" dirty="0"/>
              <a:t> 18mcg </a:t>
            </a:r>
            <a:r>
              <a:rPr lang="en-US" sz="1200" dirty="0" err="1"/>
              <a:t>ngày</a:t>
            </a:r>
            <a:r>
              <a:rPr lang="en-US" sz="1200" dirty="0"/>
              <a:t> </a:t>
            </a:r>
            <a:r>
              <a:rPr lang="en-US" sz="1200" dirty="0" err="1"/>
              <a:t>một</a:t>
            </a:r>
            <a:r>
              <a:rPr lang="en-US" sz="1200" dirty="0"/>
              <a:t> </a:t>
            </a:r>
            <a:r>
              <a:rPr lang="en-US" sz="1200" dirty="0" err="1"/>
              <a:t>lần</a:t>
            </a:r>
            <a:r>
              <a:rPr lang="en-US" sz="1200" dirty="0"/>
              <a:t>.</a:t>
            </a:r>
          </a:p>
        </p:txBody>
      </p:sp>
      <p:pic>
        <p:nvPicPr>
          <p:cNvPr id="12" name="Picture 11"/>
          <p:cNvPicPr>
            <a:picLocks noChangeAspect="1"/>
          </p:cNvPicPr>
          <p:nvPr/>
        </p:nvPicPr>
        <p:blipFill>
          <a:blip r:embed="rId3"/>
          <a:stretch>
            <a:fillRect/>
          </a:stretch>
        </p:blipFill>
        <p:spPr>
          <a:xfrm>
            <a:off x="6960098" y="1989712"/>
            <a:ext cx="3168243" cy="3168236"/>
          </a:xfrm>
          <a:prstGeom prst="rect">
            <a:avLst/>
          </a:prstGeom>
          <a:effectLst>
            <a:outerShdw blurRad="63500" sx="102000" sy="102000" algn="ctr" rotWithShape="0">
              <a:prstClr val="black">
                <a:alpha val="20000"/>
              </a:prstClr>
            </a:outerShdw>
          </a:effectLst>
        </p:spPr>
      </p:pic>
      <p:sp>
        <p:nvSpPr>
          <p:cNvPr id="13" name="TextBox 12"/>
          <p:cNvSpPr txBox="1"/>
          <p:nvPr/>
        </p:nvSpPr>
        <p:spPr>
          <a:xfrm>
            <a:off x="7277244" y="2422082"/>
            <a:ext cx="2533949" cy="2308324"/>
          </a:xfrm>
          <a:prstGeom prst="rect">
            <a:avLst/>
          </a:prstGeom>
          <a:noFill/>
        </p:spPr>
        <p:txBody>
          <a:bodyPr wrap="square" rtlCol="0">
            <a:spAutoFit/>
          </a:bodyPr>
          <a:lstStyle/>
          <a:p>
            <a:pPr algn="ctr">
              <a:lnSpc>
                <a:spcPct val="120000"/>
              </a:lnSpc>
            </a:pPr>
            <a:r>
              <a:rPr lang="en-US" sz="2400" b="1" dirty="0" err="1">
                <a:solidFill>
                  <a:schemeClr val="bg1"/>
                </a:solidFill>
              </a:rPr>
              <a:t>Tiotropium</a:t>
            </a:r>
            <a:r>
              <a:rPr lang="en-US" sz="2400" b="1" dirty="0">
                <a:solidFill>
                  <a:schemeClr val="bg1"/>
                </a:solidFill>
              </a:rPr>
              <a:t> </a:t>
            </a:r>
          </a:p>
          <a:p>
            <a:pPr algn="ctr">
              <a:lnSpc>
                <a:spcPct val="120000"/>
              </a:lnSpc>
            </a:pPr>
            <a:r>
              <a:rPr lang="en-US" sz="2400" b="1" dirty="0">
                <a:solidFill>
                  <a:schemeClr val="bg1"/>
                </a:solidFill>
              </a:rPr>
              <a:t>t</a:t>
            </a:r>
            <a:r>
              <a:rPr lang="vi-VN" sz="2400" b="1" dirty="0">
                <a:solidFill>
                  <a:schemeClr val="bg1"/>
                </a:solidFill>
              </a:rPr>
              <a:t>ươ</a:t>
            </a:r>
            <a:r>
              <a:rPr lang="en-US" sz="2400" b="1" dirty="0">
                <a:solidFill>
                  <a:schemeClr val="bg1"/>
                </a:solidFill>
              </a:rPr>
              <a:t>ng </a:t>
            </a:r>
            <a:r>
              <a:rPr lang="en-US" sz="2400" b="1" dirty="0" err="1">
                <a:solidFill>
                  <a:schemeClr val="bg1"/>
                </a:solidFill>
              </a:rPr>
              <a:t>tự</a:t>
            </a:r>
            <a:r>
              <a:rPr lang="en-US" sz="2400" b="1" dirty="0">
                <a:solidFill>
                  <a:schemeClr val="bg1"/>
                </a:solidFill>
              </a:rPr>
              <a:t> SFC </a:t>
            </a:r>
            <a:r>
              <a:rPr lang="en-US" sz="2400" b="1" dirty="0" err="1">
                <a:solidFill>
                  <a:schemeClr val="bg1"/>
                </a:solidFill>
              </a:rPr>
              <a:t>trong</a:t>
            </a:r>
            <a:r>
              <a:rPr lang="en-US" sz="2400" b="1" dirty="0">
                <a:solidFill>
                  <a:schemeClr val="bg1"/>
                </a:solidFill>
              </a:rPr>
              <a:t> </a:t>
            </a:r>
            <a:r>
              <a:rPr lang="en-US" sz="2400" b="1" dirty="0" err="1">
                <a:solidFill>
                  <a:schemeClr val="bg1"/>
                </a:solidFill>
              </a:rPr>
              <a:t>giảm</a:t>
            </a:r>
            <a:r>
              <a:rPr lang="en-US" sz="2400" b="1" dirty="0">
                <a:solidFill>
                  <a:schemeClr val="bg1"/>
                </a:solidFill>
              </a:rPr>
              <a:t> </a:t>
            </a:r>
            <a:r>
              <a:rPr lang="en-US" sz="2400" b="1" dirty="0" err="1">
                <a:solidFill>
                  <a:schemeClr val="bg1"/>
                </a:solidFill>
              </a:rPr>
              <a:t>nguy</a:t>
            </a:r>
            <a:r>
              <a:rPr lang="en-US" sz="2400" b="1" dirty="0">
                <a:solidFill>
                  <a:schemeClr val="bg1"/>
                </a:solidFill>
              </a:rPr>
              <a:t> </a:t>
            </a:r>
            <a:r>
              <a:rPr lang="en-US" sz="2400" b="1" dirty="0" err="1">
                <a:solidFill>
                  <a:schemeClr val="bg1"/>
                </a:solidFill>
              </a:rPr>
              <a:t>cơ</a:t>
            </a:r>
            <a:r>
              <a:rPr lang="en-US" sz="2400" b="1" dirty="0">
                <a:solidFill>
                  <a:schemeClr val="bg1"/>
                </a:solidFill>
              </a:rPr>
              <a:t> </a:t>
            </a:r>
            <a:r>
              <a:rPr lang="en-US" sz="2400" b="1" dirty="0" err="1">
                <a:solidFill>
                  <a:schemeClr val="bg1"/>
                </a:solidFill>
              </a:rPr>
              <a:t>đợt</a:t>
            </a:r>
            <a:r>
              <a:rPr lang="en-US" sz="2400" b="1" dirty="0">
                <a:solidFill>
                  <a:schemeClr val="bg1"/>
                </a:solidFill>
              </a:rPr>
              <a:t> </a:t>
            </a:r>
            <a:r>
              <a:rPr lang="en-US" sz="2400" b="1" dirty="0" err="1">
                <a:solidFill>
                  <a:schemeClr val="bg1"/>
                </a:solidFill>
              </a:rPr>
              <a:t>kịch</a:t>
            </a:r>
            <a:r>
              <a:rPr lang="en-US" sz="2400" b="1" dirty="0">
                <a:solidFill>
                  <a:schemeClr val="bg1"/>
                </a:solidFill>
              </a:rPr>
              <a:t> </a:t>
            </a:r>
            <a:r>
              <a:rPr lang="en-US" sz="2400" b="1" dirty="0" err="1">
                <a:solidFill>
                  <a:schemeClr val="bg1"/>
                </a:solidFill>
              </a:rPr>
              <a:t>phát</a:t>
            </a:r>
            <a:endParaRPr lang="en-US" sz="2400" b="1" dirty="0">
              <a:solidFill>
                <a:schemeClr val="bg1"/>
              </a:solidFill>
            </a:endParaRPr>
          </a:p>
        </p:txBody>
      </p:sp>
    </p:spTree>
    <p:extLst>
      <p:ext uri="{BB962C8B-B14F-4D97-AF65-F5344CB8AC3E}">
        <p14:creationId xmlns:p14="http://schemas.microsoft.com/office/powerpoint/2010/main" val="66937445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008" y="237074"/>
            <a:ext cx="10294771" cy="715687"/>
          </a:xfrm>
        </p:spPr>
        <p:txBody>
          <a:bodyPr>
            <a:noAutofit/>
          </a:bodyPr>
          <a:lstStyle/>
          <a:p>
            <a:pPr algn="ctr"/>
            <a:r>
              <a:rPr lang="en-US" sz="3200" b="1" dirty="0"/>
              <a:t>Tiotropium: </a:t>
            </a:r>
            <a:r>
              <a:rPr lang="en-US" sz="3200" b="1" dirty="0" err="1"/>
              <a:t>bằng</a:t>
            </a:r>
            <a:r>
              <a:rPr lang="en-US" sz="3200" b="1" dirty="0"/>
              <a:t> </a:t>
            </a:r>
            <a:r>
              <a:rPr lang="en-US" sz="3200" b="1" dirty="0" err="1"/>
              <a:t>chứng</a:t>
            </a:r>
            <a:br>
              <a:rPr lang="en-US" sz="3200" b="1" dirty="0"/>
            </a:br>
            <a:r>
              <a:rPr lang="en-US" sz="3200" b="1" dirty="0" err="1"/>
              <a:t>về</a:t>
            </a:r>
            <a:r>
              <a:rPr lang="en-US" sz="3200" b="1" dirty="0"/>
              <a:t> </a:t>
            </a:r>
            <a:r>
              <a:rPr lang="en-US" sz="3200" b="1" dirty="0" err="1"/>
              <a:t>giảm</a:t>
            </a:r>
            <a:r>
              <a:rPr lang="en-US" sz="3200" b="1" dirty="0"/>
              <a:t> </a:t>
            </a:r>
            <a:r>
              <a:rPr lang="en-US" sz="3200" b="1" dirty="0" err="1"/>
              <a:t>nguy</a:t>
            </a:r>
            <a:r>
              <a:rPr lang="en-US" sz="3200" b="1" dirty="0"/>
              <a:t> c</a:t>
            </a:r>
            <a:r>
              <a:rPr lang="vi-VN" sz="3200" b="1" dirty="0"/>
              <a:t>ơ</a:t>
            </a:r>
            <a:r>
              <a:rPr lang="en-US" sz="3200" b="1" dirty="0"/>
              <a:t> </a:t>
            </a:r>
            <a:r>
              <a:rPr lang="en-US" sz="3200" b="1" dirty="0" err="1"/>
              <a:t>đợt</a:t>
            </a:r>
            <a:r>
              <a:rPr lang="en-US" sz="3200" b="1" dirty="0"/>
              <a:t> </a:t>
            </a:r>
            <a:r>
              <a:rPr lang="en-US" sz="3200" b="1" dirty="0" err="1"/>
              <a:t>kịch</a:t>
            </a:r>
            <a:r>
              <a:rPr lang="en-US" sz="3200" b="1" dirty="0"/>
              <a:t> </a:t>
            </a:r>
            <a:r>
              <a:rPr lang="en-US" sz="3200" b="1" dirty="0" err="1"/>
              <a:t>phát</a:t>
            </a:r>
            <a:r>
              <a:rPr lang="en-US" sz="3200" b="1" dirty="0"/>
              <a:t> </a:t>
            </a:r>
            <a:r>
              <a:rPr lang="en-US" sz="3200" b="1" dirty="0" err="1"/>
              <a:t>trung</a:t>
            </a:r>
            <a:r>
              <a:rPr lang="en-US" sz="3200" b="1" dirty="0"/>
              <a:t> </a:t>
            </a:r>
            <a:r>
              <a:rPr lang="en-US" sz="3200" b="1" dirty="0" err="1"/>
              <a:t>bình</a:t>
            </a:r>
            <a:r>
              <a:rPr lang="en-US" sz="3200" b="1" dirty="0"/>
              <a:t> </a:t>
            </a:r>
            <a:r>
              <a:rPr lang="en-US" sz="3200" b="1" dirty="0" err="1"/>
              <a:t>đến</a:t>
            </a:r>
            <a:r>
              <a:rPr lang="en-US" sz="3200" b="1" dirty="0"/>
              <a:t> </a:t>
            </a:r>
            <a:r>
              <a:rPr lang="en-US" sz="3200" b="1" dirty="0" err="1"/>
              <a:t>nặng</a:t>
            </a:r>
            <a:endParaRPr lang="en-US" sz="3200" b="1" dirty="0"/>
          </a:p>
        </p:txBody>
      </p:sp>
      <p:grpSp>
        <p:nvGrpSpPr>
          <p:cNvPr id="30" name="Group 29"/>
          <p:cNvGrpSpPr/>
          <p:nvPr/>
        </p:nvGrpSpPr>
        <p:grpSpPr>
          <a:xfrm>
            <a:off x="-3621096" y="-3407131"/>
            <a:ext cx="13326311" cy="10044203"/>
            <a:chOff x="-5145096" y="-3407131"/>
            <a:chExt cx="13326311" cy="10044203"/>
          </a:xfrm>
        </p:grpSpPr>
        <p:sp>
          <p:nvSpPr>
            <p:cNvPr id="3" name="Rectangle 23"/>
            <p:cNvSpPr/>
            <p:nvPr/>
          </p:nvSpPr>
          <p:spPr>
            <a:xfrm>
              <a:off x="435760" y="4704647"/>
              <a:ext cx="7745455" cy="936281"/>
            </a:xfrm>
            <a:custGeom>
              <a:avLst/>
              <a:gdLst>
                <a:gd name="connsiteX0" fmla="*/ 0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0 w 4214447"/>
                <a:gd name="connsiteY4" fmla="*/ 0 h 529443"/>
                <a:gd name="connsiteX0" fmla="*/ 211016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211016 w 4214447"/>
                <a:gd name="connsiteY4" fmla="*/ 0 h 529443"/>
                <a:gd name="connsiteX0" fmla="*/ 621323 w 4624754"/>
                <a:gd name="connsiteY0" fmla="*/ 0 h 529443"/>
                <a:gd name="connsiteX1" fmla="*/ 4624754 w 4624754"/>
                <a:gd name="connsiteY1" fmla="*/ 0 h 529443"/>
                <a:gd name="connsiteX2" fmla="*/ 4624754 w 4624754"/>
                <a:gd name="connsiteY2" fmla="*/ 529443 h 529443"/>
                <a:gd name="connsiteX3" fmla="*/ 0 w 4624754"/>
                <a:gd name="connsiteY3" fmla="*/ 523581 h 529443"/>
                <a:gd name="connsiteX4" fmla="*/ 621323 w 4624754"/>
                <a:gd name="connsiteY4" fmla="*/ 0 h 529443"/>
                <a:gd name="connsiteX0" fmla="*/ 633046 w 4636477"/>
                <a:gd name="connsiteY0" fmla="*/ 0 h 529443"/>
                <a:gd name="connsiteX1" fmla="*/ 4636477 w 4636477"/>
                <a:gd name="connsiteY1" fmla="*/ 0 h 529443"/>
                <a:gd name="connsiteX2" fmla="*/ 4636477 w 4636477"/>
                <a:gd name="connsiteY2" fmla="*/ 529443 h 529443"/>
                <a:gd name="connsiteX3" fmla="*/ 0 w 4636477"/>
                <a:gd name="connsiteY3" fmla="*/ 529442 h 529443"/>
                <a:gd name="connsiteX4" fmla="*/ 633046 w 4636477"/>
                <a:gd name="connsiteY4" fmla="*/ 0 h 529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6477" h="529443">
                  <a:moveTo>
                    <a:pt x="633046" y="0"/>
                  </a:moveTo>
                  <a:lnTo>
                    <a:pt x="4636477" y="0"/>
                  </a:lnTo>
                  <a:lnTo>
                    <a:pt x="4636477" y="529443"/>
                  </a:lnTo>
                  <a:lnTo>
                    <a:pt x="0" y="529442"/>
                  </a:lnTo>
                  <a:lnTo>
                    <a:pt x="633046" y="0"/>
                  </a:lnTo>
                  <a:close/>
                </a:path>
              </a:pathLst>
            </a:custGeom>
            <a:solidFill>
              <a:srgbClr val="FDA7FF"/>
            </a:solidFill>
            <a:ln w="12700" cap="flat" cmpd="sng" algn="ctr">
              <a:noFill/>
              <a:prstDash val="solid"/>
              <a:miter lim="800000"/>
            </a:ln>
            <a:effectLst/>
          </p:spPr>
          <p:txBody>
            <a:bodyPr rtlCol="0" anchor="ctr"/>
            <a:lstStyle/>
            <a:p>
              <a:pPr algn="ctr" defTabSz="914400">
                <a:defRPr/>
              </a:pPr>
              <a:endParaRPr lang="en-GB" kern="0">
                <a:solidFill>
                  <a:prstClr val="white"/>
                </a:solidFill>
                <a:latin typeface="Calibri"/>
              </a:endParaRPr>
            </a:p>
          </p:txBody>
        </p:sp>
        <p:sp>
          <p:nvSpPr>
            <p:cNvPr id="4" name="Rectangle 23"/>
            <p:cNvSpPr/>
            <p:nvPr/>
          </p:nvSpPr>
          <p:spPr>
            <a:xfrm>
              <a:off x="1282790" y="3769135"/>
              <a:ext cx="6898425" cy="936281"/>
            </a:xfrm>
            <a:custGeom>
              <a:avLst/>
              <a:gdLst>
                <a:gd name="connsiteX0" fmla="*/ 0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0 w 4214447"/>
                <a:gd name="connsiteY4" fmla="*/ 0 h 529443"/>
                <a:gd name="connsiteX0" fmla="*/ 211016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211016 w 4214447"/>
                <a:gd name="connsiteY4" fmla="*/ 0 h 529443"/>
                <a:gd name="connsiteX0" fmla="*/ 621323 w 4624754"/>
                <a:gd name="connsiteY0" fmla="*/ 0 h 529443"/>
                <a:gd name="connsiteX1" fmla="*/ 4624754 w 4624754"/>
                <a:gd name="connsiteY1" fmla="*/ 0 h 529443"/>
                <a:gd name="connsiteX2" fmla="*/ 4624754 w 4624754"/>
                <a:gd name="connsiteY2" fmla="*/ 529443 h 529443"/>
                <a:gd name="connsiteX3" fmla="*/ 0 w 4624754"/>
                <a:gd name="connsiteY3" fmla="*/ 523581 h 529443"/>
                <a:gd name="connsiteX4" fmla="*/ 621323 w 4624754"/>
                <a:gd name="connsiteY4" fmla="*/ 0 h 529443"/>
                <a:gd name="connsiteX0" fmla="*/ 633046 w 4636477"/>
                <a:gd name="connsiteY0" fmla="*/ 0 h 529443"/>
                <a:gd name="connsiteX1" fmla="*/ 4636477 w 4636477"/>
                <a:gd name="connsiteY1" fmla="*/ 0 h 529443"/>
                <a:gd name="connsiteX2" fmla="*/ 4636477 w 4636477"/>
                <a:gd name="connsiteY2" fmla="*/ 529443 h 529443"/>
                <a:gd name="connsiteX3" fmla="*/ 0 w 4636477"/>
                <a:gd name="connsiteY3" fmla="*/ 529442 h 529443"/>
                <a:gd name="connsiteX4" fmla="*/ 633046 w 4636477"/>
                <a:gd name="connsiteY4" fmla="*/ 0 h 529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6477" h="529443">
                  <a:moveTo>
                    <a:pt x="633046" y="0"/>
                  </a:moveTo>
                  <a:lnTo>
                    <a:pt x="4636477" y="0"/>
                  </a:lnTo>
                  <a:lnTo>
                    <a:pt x="4636477" y="529443"/>
                  </a:lnTo>
                  <a:lnTo>
                    <a:pt x="0" y="529442"/>
                  </a:lnTo>
                  <a:lnTo>
                    <a:pt x="633046" y="0"/>
                  </a:lnTo>
                  <a:close/>
                </a:path>
              </a:pathLst>
            </a:custGeom>
            <a:solidFill>
              <a:srgbClr val="FEBBFF"/>
            </a:solidFill>
            <a:ln w="12700" cap="flat" cmpd="sng" algn="ctr">
              <a:noFill/>
              <a:prstDash val="solid"/>
              <a:miter lim="800000"/>
            </a:ln>
            <a:effectLst/>
          </p:spPr>
          <p:txBody>
            <a:bodyPr rtlCol="0" anchor="ctr"/>
            <a:lstStyle/>
            <a:p>
              <a:pPr algn="ctr" defTabSz="914400">
                <a:defRPr/>
              </a:pPr>
              <a:endParaRPr lang="en-GB" kern="0">
                <a:solidFill>
                  <a:prstClr val="white"/>
                </a:solidFill>
                <a:latin typeface="Calibri"/>
              </a:endParaRPr>
            </a:p>
          </p:txBody>
        </p:sp>
        <p:sp>
          <p:nvSpPr>
            <p:cNvPr id="5" name="Rectangle 23"/>
            <p:cNvSpPr/>
            <p:nvPr/>
          </p:nvSpPr>
          <p:spPr>
            <a:xfrm>
              <a:off x="2008479" y="2832468"/>
              <a:ext cx="6172736" cy="936281"/>
            </a:xfrm>
            <a:custGeom>
              <a:avLst/>
              <a:gdLst>
                <a:gd name="connsiteX0" fmla="*/ 0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0 w 4214447"/>
                <a:gd name="connsiteY4" fmla="*/ 0 h 529443"/>
                <a:gd name="connsiteX0" fmla="*/ 211016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211016 w 4214447"/>
                <a:gd name="connsiteY4" fmla="*/ 0 h 529443"/>
                <a:gd name="connsiteX0" fmla="*/ 621323 w 4624754"/>
                <a:gd name="connsiteY0" fmla="*/ 0 h 529443"/>
                <a:gd name="connsiteX1" fmla="*/ 4624754 w 4624754"/>
                <a:gd name="connsiteY1" fmla="*/ 0 h 529443"/>
                <a:gd name="connsiteX2" fmla="*/ 4624754 w 4624754"/>
                <a:gd name="connsiteY2" fmla="*/ 529443 h 529443"/>
                <a:gd name="connsiteX3" fmla="*/ 0 w 4624754"/>
                <a:gd name="connsiteY3" fmla="*/ 523581 h 529443"/>
                <a:gd name="connsiteX4" fmla="*/ 621323 w 4624754"/>
                <a:gd name="connsiteY4" fmla="*/ 0 h 529443"/>
                <a:gd name="connsiteX0" fmla="*/ 633046 w 4636477"/>
                <a:gd name="connsiteY0" fmla="*/ 0 h 529443"/>
                <a:gd name="connsiteX1" fmla="*/ 4636477 w 4636477"/>
                <a:gd name="connsiteY1" fmla="*/ 0 h 529443"/>
                <a:gd name="connsiteX2" fmla="*/ 4636477 w 4636477"/>
                <a:gd name="connsiteY2" fmla="*/ 529443 h 529443"/>
                <a:gd name="connsiteX3" fmla="*/ 0 w 4636477"/>
                <a:gd name="connsiteY3" fmla="*/ 529442 h 529443"/>
                <a:gd name="connsiteX4" fmla="*/ 633046 w 4636477"/>
                <a:gd name="connsiteY4" fmla="*/ 0 h 529443"/>
                <a:gd name="connsiteX0" fmla="*/ 371594 w 4375025"/>
                <a:gd name="connsiteY0" fmla="*/ 0 h 529443"/>
                <a:gd name="connsiteX1" fmla="*/ 4375025 w 4375025"/>
                <a:gd name="connsiteY1" fmla="*/ 0 h 529443"/>
                <a:gd name="connsiteX2" fmla="*/ 4375025 w 4375025"/>
                <a:gd name="connsiteY2" fmla="*/ 529443 h 529443"/>
                <a:gd name="connsiteX3" fmla="*/ 0 w 4375025"/>
                <a:gd name="connsiteY3" fmla="*/ 529442 h 529443"/>
                <a:gd name="connsiteX4" fmla="*/ 371594 w 4375025"/>
                <a:gd name="connsiteY4" fmla="*/ 0 h 529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025" h="529443">
                  <a:moveTo>
                    <a:pt x="371594" y="0"/>
                  </a:moveTo>
                  <a:lnTo>
                    <a:pt x="4375025" y="0"/>
                  </a:lnTo>
                  <a:lnTo>
                    <a:pt x="4375025" y="529443"/>
                  </a:lnTo>
                  <a:lnTo>
                    <a:pt x="0" y="529442"/>
                  </a:lnTo>
                  <a:lnTo>
                    <a:pt x="371594" y="0"/>
                  </a:lnTo>
                  <a:close/>
                </a:path>
              </a:pathLst>
            </a:custGeom>
            <a:solidFill>
              <a:srgbClr val="FFCAFF"/>
            </a:solidFill>
            <a:ln w="12700" cap="flat" cmpd="sng" algn="ctr">
              <a:noFill/>
              <a:prstDash val="solid"/>
              <a:miter lim="800000"/>
            </a:ln>
            <a:effectLst/>
          </p:spPr>
          <p:txBody>
            <a:bodyPr rtlCol="0" anchor="ctr"/>
            <a:lstStyle/>
            <a:p>
              <a:pPr algn="ctr" defTabSz="914400">
                <a:defRPr/>
              </a:pPr>
              <a:endParaRPr lang="en-GB" kern="0">
                <a:solidFill>
                  <a:prstClr val="black">
                    <a:lumMod val="75000"/>
                    <a:lumOff val="25000"/>
                  </a:prstClr>
                </a:solidFill>
                <a:latin typeface="Calibri"/>
              </a:endParaRPr>
            </a:p>
          </p:txBody>
        </p:sp>
        <p:sp>
          <p:nvSpPr>
            <p:cNvPr id="6" name="Rectangle 23"/>
            <p:cNvSpPr/>
            <p:nvPr/>
          </p:nvSpPr>
          <p:spPr>
            <a:xfrm>
              <a:off x="2179983" y="1886420"/>
              <a:ext cx="6001232" cy="945665"/>
            </a:xfrm>
            <a:custGeom>
              <a:avLst/>
              <a:gdLst>
                <a:gd name="connsiteX0" fmla="*/ 0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0 w 4214447"/>
                <a:gd name="connsiteY4" fmla="*/ 0 h 529443"/>
                <a:gd name="connsiteX0" fmla="*/ 211016 w 4214447"/>
                <a:gd name="connsiteY0" fmla="*/ 0 h 529443"/>
                <a:gd name="connsiteX1" fmla="*/ 4214447 w 4214447"/>
                <a:gd name="connsiteY1" fmla="*/ 0 h 529443"/>
                <a:gd name="connsiteX2" fmla="*/ 4214447 w 4214447"/>
                <a:gd name="connsiteY2" fmla="*/ 529443 h 529443"/>
                <a:gd name="connsiteX3" fmla="*/ 0 w 4214447"/>
                <a:gd name="connsiteY3" fmla="*/ 529443 h 529443"/>
                <a:gd name="connsiteX4" fmla="*/ 211016 w 4214447"/>
                <a:gd name="connsiteY4" fmla="*/ 0 h 529443"/>
                <a:gd name="connsiteX0" fmla="*/ 621323 w 4624754"/>
                <a:gd name="connsiteY0" fmla="*/ 0 h 529443"/>
                <a:gd name="connsiteX1" fmla="*/ 4624754 w 4624754"/>
                <a:gd name="connsiteY1" fmla="*/ 0 h 529443"/>
                <a:gd name="connsiteX2" fmla="*/ 4624754 w 4624754"/>
                <a:gd name="connsiteY2" fmla="*/ 529443 h 529443"/>
                <a:gd name="connsiteX3" fmla="*/ 0 w 4624754"/>
                <a:gd name="connsiteY3" fmla="*/ 523581 h 529443"/>
                <a:gd name="connsiteX4" fmla="*/ 621323 w 4624754"/>
                <a:gd name="connsiteY4" fmla="*/ 0 h 529443"/>
                <a:gd name="connsiteX0" fmla="*/ 633046 w 4636477"/>
                <a:gd name="connsiteY0" fmla="*/ 0 h 529443"/>
                <a:gd name="connsiteX1" fmla="*/ 4636477 w 4636477"/>
                <a:gd name="connsiteY1" fmla="*/ 0 h 529443"/>
                <a:gd name="connsiteX2" fmla="*/ 4636477 w 4636477"/>
                <a:gd name="connsiteY2" fmla="*/ 529443 h 529443"/>
                <a:gd name="connsiteX3" fmla="*/ 0 w 4636477"/>
                <a:gd name="connsiteY3" fmla="*/ 529442 h 529443"/>
                <a:gd name="connsiteX4" fmla="*/ 633046 w 4636477"/>
                <a:gd name="connsiteY4" fmla="*/ 0 h 529443"/>
                <a:gd name="connsiteX0" fmla="*/ 217688 w 4636477"/>
                <a:gd name="connsiteY0" fmla="*/ 0 h 534748"/>
                <a:gd name="connsiteX1" fmla="*/ 4636477 w 4636477"/>
                <a:gd name="connsiteY1" fmla="*/ 5305 h 534748"/>
                <a:gd name="connsiteX2" fmla="*/ 4636477 w 4636477"/>
                <a:gd name="connsiteY2" fmla="*/ 534748 h 534748"/>
                <a:gd name="connsiteX3" fmla="*/ 0 w 4636477"/>
                <a:gd name="connsiteY3" fmla="*/ 534747 h 534748"/>
                <a:gd name="connsiteX4" fmla="*/ 217688 w 4636477"/>
                <a:gd name="connsiteY4" fmla="*/ 0 h 534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6477" h="534748">
                  <a:moveTo>
                    <a:pt x="217688" y="0"/>
                  </a:moveTo>
                  <a:lnTo>
                    <a:pt x="4636477" y="5305"/>
                  </a:lnTo>
                  <a:lnTo>
                    <a:pt x="4636477" y="534748"/>
                  </a:lnTo>
                  <a:lnTo>
                    <a:pt x="0" y="534747"/>
                  </a:lnTo>
                  <a:lnTo>
                    <a:pt x="217688" y="0"/>
                  </a:lnTo>
                  <a:close/>
                </a:path>
              </a:pathLst>
            </a:custGeom>
            <a:solidFill>
              <a:srgbClr val="FFD9FF"/>
            </a:solidFill>
            <a:ln w="12700" cap="flat" cmpd="sng" algn="ctr">
              <a:noFill/>
              <a:prstDash val="solid"/>
              <a:miter lim="800000"/>
            </a:ln>
            <a:effectLst/>
          </p:spPr>
          <p:txBody>
            <a:bodyPr rtlCol="0" anchor="ctr"/>
            <a:lstStyle/>
            <a:p>
              <a:pPr algn="ctr" defTabSz="914400">
                <a:defRPr/>
              </a:pPr>
              <a:endParaRPr lang="en-GB" kern="0">
                <a:solidFill>
                  <a:prstClr val="black">
                    <a:lumMod val="75000"/>
                    <a:lumOff val="25000"/>
                  </a:prstClr>
                </a:solidFill>
                <a:latin typeface="Calibri"/>
              </a:endParaRPr>
            </a:p>
          </p:txBody>
        </p:sp>
        <p:sp>
          <p:nvSpPr>
            <p:cNvPr id="7" name="Circular Arrow 19"/>
            <p:cNvSpPr/>
            <p:nvPr/>
          </p:nvSpPr>
          <p:spPr>
            <a:xfrm rot="10800000" flipH="1">
              <a:off x="-5145096" y="-3407131"/>
              <a:ext cx="8247355" cy="10044203"/>
            </a:xfrm>
            <a:prstGeom prst="circularArrow">
              <a:avLst>
                <a:gd name="adj1" fmla="val 5296"/>
                <a:gd name="adj2" fmla="val 866956"/>
                <a:gd name="adj3" fmla="val 20690259"/>
                <a:gd name="adj4" fmla="val 16910100"/>
                <a:gd name="adj5" fmla="val 8025"/>
              </a:avLst>
            </a:prstGeom>
            <a:solidFill>
              <a:srgbClr val="60D0E4"/>
            </a:solidFill>
            <a:ln w="12700" cap="flat" cmpd="sng" algn="ctr">
              <a:solidFill>
                <a:sysClr val="window" lastClr="FFFFFF"/>
              </a:solidFill>
              <a:prstDash val="solid"/>
              <a:miter lim="800000"/>
            </a:ln>
            <a:effectLst/>
          </p:spPr>
          <p:txBody>
            <a:bodyPr rtlCol="0" anchor="ctr"/>
            <a:lstStyle/>
            <a:p>
              <a:pPr algn="ctr" defTabSz="914400">
                <a:defRPr/>
              </a:pPr>
              <a:endParaRPr lang="en-GB" b="1" kern="0" dirty="0">
                <a:solidFill>
                  <a:srgbClr val="58646E"/>
                </a:solidFill>
                <a:latin typeface="Calibri"/>
              </a:endParaRPr>
            </a:p>
          </p:txBody>
        </p:sp>
        <p:sp>
          <p:nvSpPr>
            <p:cNvPr id="8" name="Rectangle 40"/>
            <p:cNvSpPr/>
            <p:nvPr/>
          </p:nvSpPr>
          <p:spPr>
            <a:xfrm rot="17892203">
              <a:off x="-606439" y="2925830"/>
              <a:ext cx="3567812" cy="1607959"/>
            </a:xfrm>
            <a:prstGeom prst="rect">
              <a:avLst/>
            </a:prstGeom>
          </p:spPr>
          <p:txBody>
            <a:bodyPr wrap="none">
              <a:prstTxWarp prst="textArchDown">
                <a:avLst>
                  <a:gd name="adj" fmla="val 812492"/>
                </a:avLst>
              </a:prstTxWarp>
              <a:spAutoFit/>
            </a:bodyPr>
            <a:lstStyle/>
            <a:p>
              <a:pPr algn="ctr" defTabSz="914400">
                <a:defRPr/>
              </a:pPr>
              <a:r>
                <a:rPr lang="en-GB" sz="2800" b="1" kern="0" dirty="0" err="1">
                  <a:solidFill>
                    <a:prstClr val="white"/>
                  </a:solidFill>
                  <a:latin typeface="Calibri"/>
                </a:rPr>
                <a:t>Tiotropium</a:t>
              </a:r>
              <a:r>
                <a:rPr lang="en-GB" sz="2800" b="1" kern="0" dirty="0">
                  <a:solidFill>
                    <a:prstClr val="white"/>
                  </a:solidFill>
                  <a:latin typeface="Calibri"/>
                </a:rPr>
                <a:t>®</a:t>
              </a:r>
              <a:r>
                <a:rPr lang="en-GB" sz="2800" b="1" kern="0" dirty="0">
                  <a:solidFill>
                    <a:prstClr val="white"/>
                  </a:solidFill>
                  <a:latin typeface="Arial Narrow" panose="020B0606020202030204" pitchFamily="34" charset="0"/>
                </a:rPr>
                <a:t> </a:t>
              </a:r>
              <a:endParaRPr lang="en-GB" sz="2800" b="1" kern="0" dirty="0">
                <a:solidFill>
                  <a:prstClr val="white"/>
                </a:solidFill>
                <a:latin typeface="Calibri"/>
              </a:endParaRPr>
            </a:p>
          </p:txBody>
        </p:sp>
        <p:sp>
          <p:nvSpPr>
            <p:cNvPr id="9" name="Rechteck 11"/>
            <p:cNvSpPr/>
            <p:nvPr/>
          </p:nvSpPr>
          <p:spPr>
            <a:xfrm>
              <a:off x="1495251" y="5049707"/>
              <a:ext cx="452047" cy="246221"/>
            </a:xfrm>
            <a:prstGeom prst="rect">
              <a:avLst/>
            </a:prstGeom>
            <a:noFill/>
            <a:ln>
              <a:noFill/>
            </a:ln>
          </p:spPr>
          <p:txBody>
            <a:bodyPr wrap="none" lIns="0" tIns="0" rIns="0" bIns="0" anchor="ctr">
              <a:spAutoFit/>
            </a:bodyPr>
            <a:lstStyle/>
            <a:p>
              <a:pPr defTabSz="914400">
                <a:defRPr/>
              </a:pPr>
              <a:r>
                <a:rPr lang="de-DE" sz="1600" b="1" kern="0" dirty="0">
                  <a:solidFill>
                    <a:prstClr val="black">
                      <a:lumMod val="75000"/>
                      <a:lumOff val="25000"/>
                    </a:prstClr>
                  </a:solidFill>
                  <a:latin typeface="Calibri"/>
                </a:rPr>
                <a:t>LABA</a:t>
              </a:r>
            </a:p>
          </p:txBody>
        </p:sp>
        <p:sp>
          <p:nvSpPr>
            <p:cNvPr id="10" name="Rechteck 11"/>
            <p:cNvSpPr/>
            <p:nvPr/>
          </p:nvSpPr>
          <p:spPr>
            <a:xfrm>
              <a:off x="2179983" y="4116776"/>
              <a:ext cx="516167" cy="246221"/>
            </a:xfrm>
            <a:prstGeom prst="rect">
              <a:avLst/>
            </a:prstGeom>
            <a:noFill/>
            <a:ln>
              <a:noFill/>
            </a:ln>
          </p:spPr>
          <p:txBody>
            <a:bodyPr wrap="none" lIns="0" tIns="0" rIns="0" bIns="0" anchor="ctr">
              <a:spAutoFit/>
            </a:bodyPr>
            <a:lstStyle/>
            <a:p>
              <a:pPr defTabSz="914400">
                <a:defRPr/>
              </a:pPr>
              <a:r>
                <a:rPr lang="de-DE" sz="1600" b="1" kern="0" dirty="0">
                  <a:solidFill>
                    <a:prstClr val="black">
                      <a:lumMod val="75000"/>
                      <a:lumOff val="25000"/>
                    </a:prstClr>
                  </a:solidFill>
                  <a:latin typeface="Calibri"/>
                </a:rPr>
                <a:t>LAMA</a:t>
              </a:r>
            </a:p>
          </p:txBody>
        </p:sp>
        <p:sp>
          <p:nvSpPr>
            <p:cNvPr id="11" name="Rechteck 11"/>
            <p:cNvSpPr/>
            <p:nvPr/>
          </p:nvSpPr>
          <p:spPr>
            <a:xfrm>
              <a:off x="2501522" y="3206978"/>
              <a:ext cx="1181414" cy="246221"/>
            </a:xfrm>
            <a:prstGeom prst="rect">
              <a:avLst/>
            </a:prstGeom>
            <a:noFill/>
            <a:ln>
              <a:noFill/>
            </a:ln>
          </p:spPr>
          <p:txBody>
            <a:bodyPr wrap="none" lIns="0" tIns="0" rIns="0" bIns="0" anchor="ctr">
              <a:spAutoFit/>
            </a:bodyPr>
            <a:lstStyle/>
            <a:p>
              <a:pPr defTabSz="914400">
                <a:defRPr/>
              </a:pPr>
              <a:r>
                <a:rPr lang="de-DE" sz="1600" b="1" kern="0" dirty="0">
                  <a:solidFill>
                    <a:prstClr val="black">
                      <a:lumMod val="75000"/>
                      <a:lumOff val="25000"/>
                    </a:prstClr>
                  </a:solidFill>
                  <a:latin typeface="Calibri"/>
                </a:rPr>
                <a:t>LABA/ICS FDC</a:t>
              </a:r>
            </a:p>
          </p:txBody>
        </p:sp>
        <p:sp>
          <p:nvSpPr>
            <p:cNvPr id="12" name="Rechteck 11"/>
            <p:cNvSpPr/>
            <p:nvPr/>
          </p:nvSpPr>
          <p:spPr>
            <a:xfrm>
              <a:off x="3114520" y="2117720"/>
              <a:ext cx="831959" cy="492443"/>
            </a:xfrm>
            <a:prstGeom prst="rect">
              <a:avLst/>
            </a:prstGeom>
            <a:noFill/>
            <a:ln>
              <a:noFill/>
            </a:ln>
          </p:spPr>
          <p:txBody>
            <a:bodyPr wrap="none" lIns="0" tIns="0" rIns="0" bIns="0" anchor="ctr">
              <a:spAutoFit/>
            </a:bodyPr>
            <a:lstStyle/>
            <a:p>
              <a:pPr defTabSz="914400">
                <a:defRPr/>
              </a:pPr>
              <a:r>
                <a:rPr lang="de-DE" sz="1600" b="1" kern="0" dirty="0">
                  <a:solidFill>
                    <a:prstClr val="black">
                      <a:lumMod val="75000"/>
                      <a:lumOff val="25000"/>
                    </a:prstClr>
                  </a:solidFill>
                  <a:latin typeface="Calibri"/>
                </a:rPr>
                <a:t>LAMA/</a:t>
              </a:r>
              <a:br>
                <a:rPr lang="de-DE" sz="1600" b="1" kern="0" dirty="0">
                  <a:solidFill>
                    <a:prstClr val="black">
                      <a:lumMod val="75000"/>
                      <a:lumOff val="25000"/>
                    </a:prstClr>
                  </a:solidFill>
                  <a:latin typeface="Calibri"/>
                </a:rPr>
              </a:br>
              <a:r>
                <a:rPr lang="de-DE" sz="1600" b="1" kern="0" dirty="0">
                  <a:solidFill>
                    <a:prstClr val="black">
                      <a:lumMod val="75000"/>
                      <a:lumOff val="25000"/>
                    </a:prstClr>
                  </a:solidFill>
                  <a:latin typeface="Calibri"/>
                </a:rPr>
                <a:t>LABA FDC</a:t>
              </a:r>
            </a:p>
          </p:txBody>
        </p:sp>
        <p:sp>
          <p:nvSpPr>
            <p:cNvPr id="13" name="Rechteck 11"/>
            <p:cNvSpPr/>
            <p:nvPr/>
          </p:nvSpPr>
          <p:spPr>
            <a:xfrm>
              <a:off x="6992445" y="1994610"/>
              <a:ext cx="1064394" cy="738664"/>
            </a:xfrm>
            <a:prstGeom prst="rect">
              <a:avLst/>
            </a:prstGeom>
            <a:noFill/>
            <a:ln>
              <a:noFill/>
            </a:ln>
          </p:spPr>
          <p:txBody>
            <a:bodyPr wrap="none" lIns="0" tIns="0" rIns="0" bIns="0" anchor="ctr">
              <a:spAutoFit/>
            </a:bodyPr>
            <a:lstStyle/>
            <a:p>
              <a:pPr algn="r" defTabSz="914400">
                <a:defRPr/>
              </a:pPr>
              <a:r>
                <a:rPr lang="de-DE" sz="1200" kern="0" dirty="0">
                  <a:solidFill>
                    <a:prstClr val="black">
                      <a:lumMod val="75000"/>
                      <a:lumOff val="25000"/>
                    </a:prstClr>
                  </a:solidFill>
                  <a:latin typeface="Calibri"/>
                </a:rPr>
                <a:t>Umeclidinium/</a:t>
              </a:r>
              <a:br>
                <a:rPr lang="de-DE" sz="1200" kern="0" dirty="0">
                  <a:solidFill>
                    <a:prstClr val="black">
                      <a:lumMod val="75000"/>
                      <a:lumOff val="25000"/>
                    </a:prstClr>
                  </a:solidFill>
                  <a:latin typeface="Calibri"/>
                </a:rPr>
              </a:br>
              <a:r>
                <a:rPr lang="de-DE" sz="1200" kern="0" dirty="0">
                  <a:solidFill>
                    <a:prstClr val="black">
                      <a:lumMod val="75000"/>
                      <a:lumOff val="25000"/>
                    </a:prstClr>
                  </a:solidFill>
                  <a:latin typeface="Calibri"/>
                </a:rPr>
                <a:t>vilanterol</a:t>
              </a:r>
              <a:r>
                <a:rPr lang="de-DE" sz="1200" kern="0" baseline="30000" dirty="0">
                  <a:solidFill>
                    <a:prstClr val="black">
                      <a:lumMod val="75000"/>
                      <a:lumOff val="25000"/>
                    </a:prstClr>
                  </a:solidFill>
                  <a:latin typeface="Calibri"/>
                </a:rPr>
                <a:t>1,2</a:t>
              </a:r>
            </a:p>
            <a:p>
              <a:pPr algn="r" defTabSz="914400">
                <a:defRPr/>
              </a:pPr>
              <a:r>
                <a:rPr lang="de-DE" sz="1200" kern="0" dirty="0">
                  <a:solidFill>
                    <a:prstClr val="black">
                      <a:lumMod val="75000"/>
                      <a:lumOff val="25000"/>
                    </a:prstClr>
                  </a:solidFill>
                  <a:latin typeface="Calibri"/>
                </a:rPr>
                <a:t>Glycopyrronium/</a:t>
              </a:r>
              <a:br>
                <a:rPr lang="de-DE" sz="1200" kern="0" dirty="0">
                  <a:solidFill>
                    <a:prstClr val="black">
                      <a:lumMod val="75000"/>
                      <a:lumOff val="25000"/>
                    </a:prstClr>
                  </a:solidFill>
                  <a:latin typeface="Calibri"/>
                </a:rPr>
              </a:br>
              <a:r>
                <a:rPr lang="de-DE" sz="1200" kern="0" dirty="0">
                  <a:solidFill>
                    <a:prstClr val="black">
                      <a:lumMod val="75000"/>
                      <a:lumOff val="25000"/>
                    </a:prstClr>
                  </a:solidFill>
                  <a:latin typeface="Calibri"/>
                </a:rPr>
                <a:t>indacaterol</a:t>
              </a:r>
              <a:r>
                <a:rPr lang="de-DE" sz="1200" kern="0" baseline="30000" dirty="0">
                  <a:solidFill>
                    <a:prstClr val="black">
                      <a:lumMod val="75000"/>
                      <a:lumOff val="25000"/>
                    </a:prstClr>
                  </a:solidFill>
                  <a:latin typeface="Calibri"/>
                </a:rPr>
                <a:t>3</a:t>
              </a:r>
            </a:p>
          </p:txBody>
        </p:sp>
        <p:sp>
          <p:nvSpPr>
            <p:cNvPr id="14" name="Rechteck 11"/>
            <p:cNvSpPr/>
            <p:nvPr/>
          </p:nvSpPr>
          <p:spPr>
            <a:xfrm>
              <a:off x="6596503" y="3118117"/>
              <a:ext cx="1460336" cy="369332"/>
            </a:xfrm>
            <a:prstGeom prst="rect">
              <a:avLst/>
            </a:prstGeom>
            <a:noFill/>
            <a:ln>
              <a:noFill/>
            </a:ln>
          </p:spPr>
          <p:txBody>
            <a:bodyPr wrap="none" lIns="0" tIns="0" rIns="0" bIns="0" anchor="ctr">
              <a:spAutoFit/>
            </a:bodyPr>
            <a:lstStyle/>
            <a:p>
              <a:pPr algn="r" defTabSz="914400">
                <a:defRPr/>
              </a:pPr>
              <a:r>
                <a:rPr lang="de-DE" sz="1200" kern="0" dirty="0">
                  <a:solidFill>
                    <a:prstClr val="black">
                      <a:lumMod val="75000"/>
                      <a:lumOff val="25000"/>
                    </a:prstClr>
                  </a:solidFill>
                  <a:latin typeface="Calibri"/>
                </a:rPr>
                <a:t>Salmeterol/ fluticasone</a:t>
              </a:r>
              <a:br>
                <a:rPr lang="de-DE" sz="1200" kern="0" dirty="0">
                  <a:solidFill>
                    <a:prstClr val="black">
                      <a:lumMod val="75000"/>
                      <a:lumOff val="25000"/>
                    </a:prstClr>
                  </a:solidFill>
                  <a:latin typeface="Calibri"/>
                </a:rPr>
              </a:br>
              <a:r>
                <a:rPr lang="de-DE" sz="1200" kern="0" dirty="0">
                  <a:solidFill>
                    <a:prstClr val="black">
                      <a:lumMod val="75000"/>
                      <a:lumOff val="25000"/>
                    </a:prstClr>
                  </a:solidFill>
                  <a:latin typeface="Calibri"/>
                </a:rPr>
                <a:t>propionate</a:t>
              </a:r>
              <a:r>
                <a:rPr lang="de-DE" sz="1200" kern="0" baseline="30000" dirty="0">
                  <a:solidFill>
                    <a:prstClr val="black">
                      <a:lumMod val="75000"/>
                      <a:lumOff val="25000"/>
                    </a:prstClr>
                  </a:solidFill>
                  <a:latin typeface="Calibri"/>
                </a:rPr>
                <a:t>4</a:t>
              </a:r>
            </a:p>
          </p:txBody>
        </p:sp>
        <p:sp>
          <p:nvSpPr>
            <p:cNvPr id="15" name="Rechteck 11"/>
            <p:cNvSpPr/>
            <p:nvPr/>
          </p:nvSpPr>
          <p:spPr>
            <a:xfrm>
              <a:off x="7000460" y="4153353"/>
              <a:ext cx="1056378" cy="184666"/>
            </a:xfrm>
            <a:prstGeom prst="rect">
              <a:avLst/>
            </a:prstGeom>
            <a:noFill/>
            <a:ln>
              <a:noFill/>
            </a:ln>
          </p:spPr>
          <p:txBody>
            <a:bodyPr wrap="none" lIns="0" tIns="0" rIns="0" bIns="0" anchor="ctr">
              <a:spAutoFit/>
            </a:bodyPr>
            <a:lstStyle/>
            <a:p>
              <a:pPr algn="r" defTabSz="914400">
                <a:defRPr/>
              </a:pPr>
              <a:r>
                <a:rPr lang="de-DE" sz="1200" kern="0" dirty="0">
                  <a:solidFill>
                    <a:prstClr val="black">
                      <a:lumMod val="75000"/>
                      <a:lumOff val="25000"/>
                    </a:prstClr>
                  </a:solidFill>
                  <a:latin typeface="Calibri"/>
                </a:rPr>
                <a:t>Glycopyrronium</a:t>
              </a:r>
              <a:r>
                <a:rPr lang="de-DE" sz="1200" kern="0" baseline="30000" dirty="0">
                  <a:solidFill>
                    <a:prstClr val="black">
                      <a:lumMod val="75000"/>
                      <a:lumOff val="25000"/>
                    </a:prstClr>
                  </a:solidFill>
                  <a:latin typeface="Calibri"/>
                </a:rPr>
                <a:t>3</a:t>
              </a:r>
            </a:p>
          </p:txBody>
        </p:sp>
        <p:sp>
          <p:nvSpPr>
            <p:cNvPr id="16" name="Rechteck 11"/>
            <p:cNvSpPr/>
            <p:nvPr/>
          </p:nvSpPr>
          <p:spPr>
            <a:xfrm>
              <a:off x="7027709" y="5011055"/>
              <a:ext cx="1029128" cy="369332"/>
            </a:xfrm>
            <a:prstGeom prst="rect">
              <a:avLst/>
            </a:prstGeom>
            <a:noFill/>
            <a:ln>
              <a:noFill/>
            </a:ln>
          </p:spPr>
          <p:txBody>
            <a:bodyPr wrap="none" lIns="0" tIns="0" rIns="0" bIns="0" anchor="ctr">
              <a:spAutoFit/>
            </a:bodyPr>
            <a:lstStyle/>
            <a:p>
              <a:pPr algn="r" defTabSz="914400">
                <a:defRPr/>
              </a:pPr>
              <a:r>
                <a:rPr lang="de-DE" sz="1200" kern="0" dirty="0">
                  <a:solidFill>
                    <a:prstClr val="black">
                      <a:lumMod val="75000"/>
                      <a:lumOff val="25000"/>
                    </a:prstClr>
                  </a:solidFill>
                  <a:latin typeface="Calibri"/>
                </a:rPr>
                <a:t>Salmeterol MDI</a:t>
              </a:r>
              <a:r>
                <a:rPr lang="de-DE" sz="1200" kern="0" baseline="30000" dirty="0">
                  <a:solidFill>
                    <a:prstClr val="black">
                      <a:lumMod val="75000"/>
                      <a:lumOff val="25000"/>
                    </a:prstClr>
                  </a:solidFill>
                  <a:latin typeface="Calibri"/>
                </a:rPr>
                <a:t>5</a:t>
              </a:r>
            </a:p>
            <a:p>
              <a:pPr algn="r" defTabSz="914400">
                <a:defRPr/>
              </a:pPr>
              <a:r>
                <a:rPr lang="de-DE" sz="1200" kern="0" dirty="0">
                  <a:solidFill>
                    <a:prstClr val="black">
                      <a:lumMod val="75000"/>
                      <a:lumOff val="25000"/>
                    </a:prstClr>
                  </a:solidFill>
                  <a:latin typeface="Calibri"/>
                </a:rPr>
                <a:t>Indacaterol</a:t>
              </a:r>
              <a:r>
                <a:rPr lang="de-DE" sz="1200" kern="0" baseline="30000" dirty="0">
                  <a:solidFill>
                    <a:prstClr val="black">
                      <a:lumMod val="75000"/>
                      <a:lumOff val="25000"/>
                    </a:prstClr>
                  </a:solidFill>
                  <a:latin typeface="Calibri"/>
                </a:rPr>
                <a:t>6</a:t>
              </a:r>
            </a:p>
          </p:txBody>
        </p:sp>
        <p:sp>
          <p:nvSpPr>
            <p:cNvPr id="17" name="Rechteck 16"/>
            <p:cNvSpPr/>
            <p:nvPr/>
          </p:nvSpPr>
          <p:spPr>
            <a:xfrm>
              <a:off x="4231588" y="5022783"/>
              <a:ext cx="1301024" cy="252000"/>
            </a:xfrm>
            <a:prstGeom prst="roundRect">
              <a:avLst/>
            </a:prstGeom>
            <a:solidFill>
              <a:srgbClr val="FDA7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p>
              <a:pPr algn="ctr" defTabSz="914400">
                <a:defRPr/>
              </a:pPr>
              <a:r>
                <a:rPr lang="de-DE" sz="1200" b="1" kern="0" dirty="0">
                  <a:solidFill>
                    <a:prstClr val="black">
                      <a:lumMod val="75000"/>
                      <a:lumOff val="25000"/>
                    </a:prstClr>
                  </a:solidFill>
                  <a:latin typeface="Calibri"/>
                </a:rPr>
                <a:t>INVIGORATE 2013</a:t>
              </a:r>
            </a:p>
          </p:txBody>
        </p:sp>
        <p:sp>
          <p:nvSpPr>
            <p:cNvPr id="18" name="Textfeld 17"/>
            <p:cNvSpPr txBox="1"/>
            <p:nvPr/>
          </p:nvSpPr>
          <p:spPr>
            <a:xfrm>
              <a:off x="5602640" y="5022783"/>
              <a:ext cx="934829" cy="252000"/>
            </a:xfrm>
            <a:prstGeom prst="roundRect">
              <a:avLst/>
            </a:prstGeom>
            <a:solidFill>
              <a:srgbClr val="FDA7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POET 2012</a:t>
              </a:r>
            </a:p>
          </p:txBody>
        </p:sp>
        <p:sp>
          <p:nvSpPr>
            <p:cNvPr id="19" name="Textfeld 18"/>
            <p:cNvSpPr txBox="1"/>
            <p:nvPr/>
          </p:nvSpPr>
          <p:spPr>
            <a:xfrm>
              <a:off x="4866610" y="4091262"/>
              <a:ext cx="1035837" cy="252000"/>
            </a:xfrm>
            <a:prstGeom prst="roundRect">
              <a:avLst/>
            </a:prstGeom>
            <a:solidFill>
              <a:srgbClr val="FEBB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SPARK 2013</a:t>
              </a:r>
            </a:p>
          </p:txBody>
        </p:sp>
        <p:sp>
          <p:nvSpPr>
            <p:cNvPr id="20" name="Textfeld 19"/>
            <p:cNvSpPr txBox="1"/>
            <p:nvPr/>
          </p:nvSpPr>
          <p:spPr>
            <a:xfrm>
              <a:off x="4850014" y="3154596"/>
              <a:ext cx="1069029" cy="252000"/>
            </a:xfrm>
            <a:prstGeom prst="roundRect">
              <a:avLst/>
            </a:prstGeom>
            <a:solidFill>
              <a:srgbClr val="FFCA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INSPIRE 2008</a:t>
              </a:r>
            </a:p>
          </p:txBody>
        </p:sp>
        <p:sp>
          <p:nvSpPr>
            <p:cNvPr id="21" name="Rectangle 64">
              <a:hlinkClick r:id="" action="ppaction://noaction"/>
            </p:cNvPr>
            <p:cNvSpPr/>
            <p:nvPr/>
          </p:nvSpPr>
          <p:spPr>
            <a:xfrm>
              <a:off x="6927575" y="4990757"/>
              <a:ext cx="1195696" cy="202928"/>
            </a:xfrm>
            <a:prstGeom prst="rect">
              <a:avLst/>
            </a:prstGeom>
            <a:noFill/>
            <a:ln w="12700" cap="flat" cmpd="sng" algn="ctr">
              <a:noFill/>
              <a:prstDash val="solid"/>
              <a:miter lim="800000"/>
            </a:ln>
            <a:effectLst/>
          </p:spPr>
          <p:txBody>
            <a:bodyPr rtlCol="0" anchor="ctr"/>
            <a:lstStyle/>
            <a:p>
              <a:pPr algn="ctr" defTabSz="914400">
                <a:defRPr/>
              </a:pPr>
              <a:endParaRPr lang="en-GB" kern="0">
                <a:solidFill>
                  <a:prstClr val="white"/>
                </a:solidFill>
                <a:latin typeface="Calibri"/>
              </a:endParaRPr>
            </a:p>
          </p:txBody>
        </p:sp>
        <p:sp>
          <p:nvSpPr>
            <p:cNvPr id="22" name="Rectangle 65">
              <a:hlinkClick r:id="" action="ppaction://noaction"/>
            </p:cNvPr>
            <p:cNvSpPr/>
            <p:nvPr/>
          </p:nvSpPr>
          <p:spPr>
            <a:xfrm>
              <a:off x="7190060" y="5208491"/>
              <a:ext cx="933211" cy="202928"/>
            </a:xfrm>
            <a:prstGeom prst="rect">
              <a:avLst/>
            </a:prstGeom>
            <a:noFill/>
            <a:ln w="12700" cap="flat" cmpd="sng" algn="ctr">
              <a:noFill/>
              <a:prstDash val="solid"/>
              <a:miter lim="800000"/>
            </a:ln>
            <a:effectLst/>
          </p:spPr>
          <p:txBody>
            <a:bodyPr rtlCol="0" anchor="ctr"/>
            <a:lstStyle/>
            <a:p>
              <a:pPr algn="ctr" defTabSz="914400">
                <a:defRPr/>
              </a:pPr>
              <a:endParaRPr lang="en-GB" kern="0">
                <a:solidFill>
                  <a:prstClr val="white"/>
                </a:solidFill>
                <a:latin typeface="Calibri"/>
              </a:endParaRPr>
            </a:p>
          </p:txBody>
        </p:sp>
        <p:sp>
          <p:nvSpPr>
            <p:cNvPr id="23" name="Rectangle 66">
              <a:hlinkClick r:id="rId2" action="ppaction://hlinksldjump"/>
            </p:cNvPr>
            <p:cNvSpPr/>
            <p:nvPr/>
          </p:nvSpPr>
          <p:spPr>
            <a:xfrm>
              <a:off x="6901715" y="4129494"/>
              <a:ext cx="1200491" cy="213256"/>
            </a:xfrm>
            <a:prstGeom prst="rect">
              <a:avLst/>
            </a:prstGeom>
            <a:noFill/>
            <a:ln w="12700" cap="flat" cmpd="sng" algn="ctr">
              <a:noFill/>
              <a:prstDash val="solid"/>
              <a:miter lim="800000"/>
            </a:ln>
            <a:effectLst/>
          </p:spPr>
          <p:txBody>
            <a:bodyPr rtlCol="0" anchor="ctr"/>
            <a:lstStyle/>
            <a:p>
              <a:pPr algn="ctr" defTabSz="914400">
                <a:defRPr/>
              </a:pPr>
              <a:endParaRPr lang="en-GB" kern="0">
                <a:solidFill>
                  <a:prstClr val="white"/>
                </a:solidFill>
                <a:latin typeface="Calibri"/>
              </a:endParaRPr>
            </a:p>
          </p:txBody>
        </p:sp>
        <p:sp>
          <p:nvSpPr>
            <p:cNvPr id="24" name="Textfeld 15"/>
            <p:cNvSpPr txBox="1"/>
            <p:nvPr/>
          </p:nvSpPr>
          <p:spPr>
            <a:xfrm>
              <a:off x="4853426" y="2233252"/>
              <a:ext cx="864000" cy="252000"/>
            </a:xfrm>
            <a:prstGeom prst="roundRect">
              <a:avLst/>
            </a:prstGeom>
            <a:solidFill>
              <a:srgbClr val="FFD9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SHINE 2013</a:t>
              </a:r>
            </a:p>
          </p:txBody>
        </p:sp>
        <p:sp>
          <p:nvSpPr>
            <p:cNvPr id="25" name="Textfeld 20"/>
            <p:cNvSpPr txBox="1"/>
            <p:nvPr/>
          </p:nvSpPr>
          <p:spPr>
            <a:xfrm>
              <a:off x="5783410" y="2233252"/>
              <a:ext cx="1062205" cy="252000"/>
            </a:xfrm>
            <a:prstGeom prst="roundRect">
              <a:avLst/>
            </a:prstGeom>
            <a:solidFill>
              <a:srgbClr val="FFD9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Decramer 2014</a:t>
              </a:r>
            </a:p>
          </p:txBody>
        </p:sp>
        <p:sp>
          <p:nvSpPr>
            <p:cNvPr id="26" name="Textfeld 15"/>
            <p:cNvSpPr txBox="1"/>
            <p:nvPr/>
          </p:nvSpPr>
          <p:spPr>
            <a:xfrm>
              <a:off x="3923441" y="2233252"/>
              <a:ext cx="864000" cy="252000"/>
            </a:xfrm>
            <a:prstGeom prst="roundRect">
              <a:avLst/>
            </a:prstGeom>
            <a:solidFill>
              <a:srgbClr val="FFD9FF"/>
            </a:solidFill>
            <a:ln w="6350">
              <a:solidFill>
                <a:sysClr val="window" lastClr="FFFFFF"/>
              </a:solidFill>
            </a:ln>
            <a:effectLst>
              <a:outerShdw blurRad="50800" dist="38100" dir="2700000" algn="tl" rotWithShape="0">
                <a:prstClr val="black">
                  <a:alpha val="20000"/>
                </a:prstClr>
              </a:outerShdw>
            </a:effectLst>
          </p:spPr>
          <p:txBody>
            <a:bodyPr wrap="none" lIns="0" tIns="0" rIns="0" bIns="0" rtlCol="0" anchor="ctr">
              <a:noAutofit/>
            </a:bodyPr>
            <a:lstStyle>
              <a:defPPr>
                <a:defRPr lang="de-DE"/>
              </a:defPPr>
              <a:lvl1pPr marR="0" lvl="0" indent="0" algn="ctr" fontAlgn="auto">
                <a:lnSpc>
                  <a:spcPct val="100000"/>
                </a:lnSpc>
                <a:spcBef>
                  <a:spcPts val="0"/>
                </a:spcBef>
                <a:spcAft>
                  <a:spcPts val="0"/>
                </a:spcAft>
                <a:buClrTx/>
                <a:buSzTx/>
                <a:buFontTx/>
                <a:buNone/>
                <a:tabLst/>
                <a:defRPr kumimoji="0" sz="1600" b="0" i="0" u="none" strike="noStrike" kern="0" cap="none" spc="0" normalizeH="0" baseline="0">
                  <a:ln>
                    <a:noFill/>
                  </a:ln>
                  <a:solidFill>
                    <a:prstClr val="white"/>
                  </a:solidFill>
                  <a:effectLst/>
                  <a:uLnTx/>
                  <a:uFillTx/>
                </a:defRPr>
              </a:lvl1pPr>
            </a:lstStyle>
            <a:p>
              <a:pPr defTabSz="914400">
                <a:defRPr/>
              </a:pPr>
              <a:r>
                <a:rPr lang="de-DE" sz="1200" b="1" dirty="0">
                  <a:solidFill>
                    <a:prstClr val="black">
                      <a:lumMod val="75000"/>
                      <a:lumOff val="25000"/>
                    </a:prstClr>
                  </a:solidFill>
                  <a:latin typeface="Calibri"/>
                </a:rPr>
                <a:t>SPARK 2013</a:t>
              </a:r>
            </a:p>
          </p:txBody>
        </p:sp>
        <p:sp>
          <p:nvSpPr>
            <p:cNvPr id="27" name="Textfeld 33"/>
            <p:cNvSpPr txBox="1"/>
            <p:nvPr/>
          </p:nvSpPr>
          <p:spPr>
            <a:xfrm>
              <a:off x="7105431" y="1525175"/>
              <a:ext cx="914400" cy="323850"/>
            </a:xfrm>
            <a:prstGeom prst="rect">
              <a:avLst/>
            </a:prstGeom>
            <a:noFill/>
          </p:spPr>
          <p:txBody>
            <a:bodyPr wrap="none" rtlCol="0">
              <a:noAutofit/>
            </a:bodyPr>
            <a:lstStyle/>
            <a:p>
              <a:pPr algn="ctr" defTabSz="914400"/>
              <a:r>
                <a:rPr lang="de-DE" b="1" dirty="0">
                  <a:solidFill>
                    <a:srgbClr val="004282"/>
                  </a:solidFill>
                  <a:latin typeface="+mj-lt"/>
                </a:rPr>
                <a:t>HOẠT CHẤT</a:t>
              </a:r>
            </a:p>
          </p:txBody>
        </p:sp>
        <p:sp>
          <p:nvSpPr>
            <p:cNvPr id="28" name="Textfeld 34"/>
            <p:cNvSpPr txBox="1"/>
            <p:nvPr/>
          </p:nvSpPr>
          <p:spPr>
            <a:xfrm>
              <a:off x="4308934" y="1525175"/>
              <a:ext cx="1998894" cy="323850"/>
            </a:xfrm>
            <a:prstGeom prst="rect">
              <a:avLst/>
            </a:prstGeom>
            <a:noFill/>
          </p:spPr>
          <p:txBody>
            <a:bodyPr wrap="none" rtlCol="0">
              <a:noAutofit/>
            </a:bodyPr>
            <a:lstStyle/>
            <a:p>
              <a:pPr algn="ctr" defTabSz="914400"/>
              <a:r>
                <a:rPr lang="de-DE" b="1" dirty="0">
                  <a:solidFill>
                    <a:srgbClr val="004282"/>
                  </a:solidFill>
                  <a:latin typeface="+mj-lt"/>
                </a:rPr>
                <a:t>NGHIÊN CỨU</a:t>
              </a:r>
            </a:p>
          </p:txBody>
        </p:sp>
      </p:grpSp>
      <p:sp>
        <p:nvSpPr>
          <p:cNvPr id="31" name="Text Placeholder 9"/>
          <p:cNvSpPr txBox="1">
            <a:spLocks/>
          </p:cNvSpPr>
          <p:nvPr/>
        </p:nvSpPr>
        <p:spPr>
          <a:xfrm>
            <a:off x="5258464" y="6175544"/>
            <a:ext cx="7184414" cy="682456"/>
          </a:xfrm>
          <a:prstGeom prst="rect">
            <a:avLst/>
          </a:prstGeom>
        </p:spPr>
        <p:txBody>
          <a:bodyPr lIns="90000" tIns="0" rIns="90000" bIns="0" anchor="b" anchorCtr="0">
            <a:noAutofit/>
          </a:bodyPr>
          <a:lstStyle>
            <a:lvl1pPr marL="0" indent="0" algn="l" defTabSz="914400" rtl="0" eaLnBrk="1" latinLnBrk="0" hangingPunct="1">
              <a:lnSpc>
                <a:spcPct val="90000"/>
              </a:lnSpc>
              <a:spcBef>
                <a:spcPts val="1000"/>
              </a:spcBef>
              <a:buFont typeface="Arial" panose="020B0604020202020204" pitchFamily="34" charset="0"/>
              <a:buNone/>
              <a:defRPr lang="en-US" sz="700" kern="1200" cap="none" baseline="0" dirty="0" smtClean="0">
                <a:solidFill>
                  <a:schemeClr val="tx1">
                    <a:lumMod val="75000"/>
                    <a:lumOff val="25000"/>
                  </a:schemeClr>
                </a:solidFill>
                <a:latin typeface="+mj-lt"/>
                <a:ea typeface="+mn-ea"/>
                <a:cs typeface="+mn-cs"/>
              </a:defRPr>
            </a:lvl1pPr>
            <a:lvl2pPr marL="0" indent="0" algn="l" defTabSz="914400" rtl="0" eaLnBrk="1" latinLnBrk="0" hangingPunct="1">
              <a:lnSpc>
                <a:spcPct val="90000"/>
              </a:lnSpc>
              <a:spcBef>
                <a:spcPts val="1000"/>
              </a:spcBef>
              <a:buFont typeface="Arial" panose="020B0604020202020204" pitchFamily="34" charset="0"/>
              <a:buNone/>
              <a:defRPr lang="en-US" sz="700" kern="1200" cap="all" baseline="0" dirty="0" smtClean="0">
                <a:solidFill>
                  <a:schemeClr val="accent2"/>
                </a:solidFill>
                <a:latin typeface="+mj-lt"/>
                <a:ea typeface="+mn-ea"/>
                <a:cs typeface="+mn-cs"/>
              </a:defRPr>
            </a:lvl2pPr>
            <a:lvl3pPr marL="0" indent="0" algn="l" defTabSz="914400" rtl="0" eaLnBrk="1" latinLnBrk="0" hangingPunct="1">
              <a:lnSpc>
                <a:spcPct val="90000"/>
              </a:lnSpc>
              <a:spcBef>
                <a:spcPts val="1000"/>
              </a:spcBef>
              <a:buFont typeface="Arial" panose="020B0604020202020204" pitchFamily="34" charset="0"/>
              <a:buNone/>
              <a:defRPr lang="en-US" sz="700" kern="1200" cap="all" baseline="0" dirty="0" smtClean="0">
                <a:solidFill>
                  <a:schemeClr val="accent2"/>
                </a:solidFill>
                <a:latin typeface="+mj-lt"/>
                <a:ea typeface="+mn-ea"/>
                <a:cs typeface="+mn-cs"/>
              </a:defRPr>
            </a:lvl3pPr>
            <a:lvl4pPr marL="0" indent="0" algn="l" defTabSz="914400" rtl="0" eaLnBrk="1" latinLnBrk="0" hangingPunct="1">
              <a:lnSpc>
                <a:spcPct val="90000"/>
              </a:lnSpc>
              <a:spcBef>
                <a:spcPts val="1000"/>
              </a:spcBef>
              <a:buFont typeface="Arial" panose="020B0604020202020204" pitchFamily="34" charset="0"/>
              <a:buNone/>
              <a:defRPr lang="en-US" sz="700" kern="1200" cap="all" baseline="0" dirty="0" smtClean="0">
                <a:solidFill>
                  <a:schemeClr val="accent2"/>
                </a:solidFill>
                <a:latin typeface="+mj-lt"/>
                <a:ea typeface="+mn-ea"/>
                <a:cs typeface="+mn-cs"/>
              </a:defRPr>
            </a:lvl4pPr>
            <a:lvl5pPr marL="0" indent="0" algn="l" defTabSz="914400" rtl="0" eaLnBrk="1" latinLnBrk="0" hangingPunct="1">
              <a:lnSpc>
                <a:spcPct val="90000"/>
              </a:lnSpc>
              <a:spcBef>
                <a:spcPts val="1000"/>
              </a:spcBef>
              <a:buFont typeface="Arial" panose="020B0604020202020204" pitchFamily="34" charset="0"/>
              <a:buNone/>
              <a:defRPr lang="en-US" sz="700" kern="1200" cap="all" baseline="0" dirty="0">
                <a:solidFill>
                  <a:schemeClr val="accent2"/>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da-DK" sz="900" dirty="0">
                <a:solidFill>
                  <a:schemeClr val="bg1">
                    <a:lumMod val="65000"/>
                  </a:schemeClr>
                </a:solidFill>
              </a:rPr>
              <a:t>1. Decramer, M. et al. Lancet Respir Med 2014;2:427-486. 2. Anoro® Ellipta® Summary of Product Characteristics. GlaxoSmithKline. </a:t>
            </a:r>
            <a:br>
              <a:rPr lang="da-DK" sz="900" dirty="0">
                <a:solidFill>
                  <a:schemeClr val="bg1">
                    <a:lumMod val="65000"/>
                  </a:schemeClr>
                </a:solidFill>
              </a:rPr>
            </a:br>
            <a:r>
              <a:rPr lang="da-DK" sz="900" dirty="0">
                <a:solidFill>
                  <a:schemeClr val="bg1">
                    <a:lumMod val="65000"/>
                  </a:schemeClr>
                </a:solidFill>
              </a:rPr>
              <a:t>3. Wedzicha, JA. et al. Lancet Respir Med 2013;1:199-209. 4. Wedzicha, JA. et al. Am J Respir Crit Care Med 2008;177:19-26. </a:t>
            </a:r>
            <a:br>
              <a:rPr lang="da-DK" sz="900" dirty="0">
                <a:solidFill>
                  <a:schemeClr val="bg1">
                    <a:lumMod val="65000"/>
                  </a:schemeClr>
                </a:solidFill>
              </a:rPr>
            </a:br>
            <a:r>
              <a:rPr lang="da-DK" sz="900" dirty="0">
                <a:solidFill>
                  <a:schemeClr val="bg1">
                    <a:lumMod val="65000"/>
                  </a:schemeClr>
                </a:solidFill>
              </a:rPr>
              <a:t>5. Vogelmeier. C. et al. N Engl J Med 2011;264:1093-1103. 6. Decramer, ML. et al. Lancet Respir Med 2013;1:524-533. </a:t>
            </a:r>
            <a:br>
              <a:rPr lang="da-DK" sz="900" dirty="0">
                <a:solidFill>
                  <a:schemeClr val="bg1">
                    <a:lumMod val="65000"/>
                  </a:schemeClr>
                </a:solidFill>
              </a:rPr>
            </a:br>
            <a:r>
              <a:rPr lang="da-DK" sz="900" dirty="0">
                <a:solidFill>
                  <a:schemeClr val="bg1">
                    <a:lumMod val="65000"/>
                  </a:schemeClr>
                </a:solidFill>
              </a:rPr>
              <a:t>7. Halpin, DMG. et al. Respir Med. 2016; doi:10.1016/j.rmed.2016.02.012. </a:t>
            </a:r>
            <a:r>
              <a:rPr lang="en-GB" sz="900" dirty="0">
                <a:solidFill>
                  <a:schemeClr val="bg1">
                    <a:lumMod val="65000"/>
                  </a:schemeClr>
                </a:solidFill>
              </a:rPr>
              <a:t>For more details see also the training module: “Role of ICS in COPD” and “Competitor on exacerbation”.</a:t>
            </a:r>
          </a:p>
        </p:txBody>
      </p:sp>
    </p:spTree>
    <p:extLst>
      <p:ext uri="{BB962C8B-B14F-4D97-AF65-F5344CB8AC3E}">
        <p14:creationId xmlns:p14="http://schemas.microsoft.com/office/powerpoint/2010/main" val="172355403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905B7D3-6A70-4C45-9F22-D05E05E01D33}"/>
              </a:ext>
            </a:extLst>
          </p:cNvPr>
          <p:cNvSpPr txBox="1"/>
          <p:nvPr/>
        </p:nvSpPr>
        <p:spPr>
          <a:xfrm>
            <a:off x="-66675" y="2202954"/>
            <a:ext cx="12325349" cy="156966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err="1">
                <a:ln>
                  <a:noFill/>
                </a:ln>
                <a:solidFill>
                  <a:srgbClr val="002060"/>
                </a:solidFill>
                <a:effectLst/>
                <a:uLnTx/>
                <a:uFillTx/>
                <a:latin typeface="Arial"/>
                <a:ea typeface="+mn-ea"/>
                <a:cs typeface="+mn-cs"/>
              </a:rPr>
              <a:t>Khuyến</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cáo</a:t>
            </a:r>
            <a:r>
              <a:rPr kumimoji="0" lang="en-US" sz="4800" b="1" i="0" u="none" strike="noStrike" kern="1200" cap="none" spc="0" normalizeH="0" baseline="0" noProof="0" dirty="0">
                <a:ln>
                  <a:noFill/>
                </a:ln>
                <a:solidFill>
                  <a:srgbClr val="002060"/>
                </a:solidFill>
                <a:effectLst/>
                <a:uLnTx/>
                <a:uFillTx/>
                <a:latin typeface="Arial"/>
                <a:ea typeface="+mn-ea"/>
                <a:cs typeface="+mn-cs"/>
              </a:rPr>
              <a:t> </a:t>
            </a:r>
            <a:r>
              <a:rPr kumimoji="0" lang="en-US" sz="4800" b="1" i="0" u="none" strike="noStrike" kern="1200" cap="none" spc="0" normalizeH="0" baseline="0" noProof="0" dirty="0" err="1">
                <a:ln>
                  <a:noFill/>
                </a:ln>
                <a:solidFill>
                  <a:srgbClr val="002060"/>
                </a:solidFill>
                <a:effectLst/>
                <a:uLnTx/>
                <a:uFillTx/>
                <a:latin typeface="Arial"/>
                <a:ea typeface="+mn-ea"/>
                <a:cs typeface="+mn-cs"/>
              </a:rPr>
              <a:t>của</a:t>
            </a:r>
            <a:r>
              <a:rPr kumimoji="0" lang="en-US" sz="4800" b="1" i="0" u="none" strike="noStrike" kern="1200" cap="none" spc="0" normalizeH="0" baseline="0" noProof="0" dirty="0">
                <a:ln>
                  <a:noFill/>
                </a:ln>
                <a:solidFill>
                  <a:srgbClr val="002060"/>
                </a:solidFill>
                <a:effectLst/>
                <a:uLnTx/>
                <a:uFillTx/>
                <a:latin typeface="Arial"/>
                <a:ea typeface="+mn-ea"/>
                <a:cs typeface="+mn-cs"/>
              </a:rPr>
              <a:t> Tiotropium </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4800" b="1" dirty="0" err="1">
                <a:solidFill>
                  <a:srgbClr val="002060"/>
                </a:solidFill>
                <a:latin typeface="Arial"/>
              </a:rPr>
              <a:t>trong</a:t>
            </a:r>
            <a:r>
              <a:rPr lang="en-US" sz="4800" b="1" dirty="0">
                <a:solidFill>
                  <a:srgbClr val="002060"/>
                </a:solidFill>
                <a:latin typeface="Arial"/>
              </a:rPr>
              <a:t> </a:t>
            </a:r>
            <a:r>
              <a:rPr lang="en-US" sz="4800" b="1" dirty="0" err="1">
                <a:solidFill>
                  <a:srgbClr val="002060"/>
                </a:solidFill>
                <a:latin typeface="Arial"/>
              </a:rPr>
              <a:t>điều</a:t>
            </a:r>
            <a:r>
              <a:rPr lang="en-US" sz="4800" b="1" dirty="0">
                <a:solidFill>
                  <a:srgbClr val="002060"/>
                </a:solidFill>
                <a:latin typeface="Arial"/>
              </a:rPr>
              <a:t> </a:t>
            </a:r>
            <a:r>
              <a:rPr lang="en-US" sz="4800" b="1" dirty="0" err="1">
                <a:solidFill>
                  <a:srgbClr val="002060"/>
                </a:solidFill>
                <a:latin typeface="Arial"/>
              </a:rPr>
              <a:t>trị</a:t>
            </a:r>
            <a:r>
              <a:rPr lang="en-US" sz="4800" b="1" dirty="0">
                <a:solidFill>
                  <a:srgbClr val="002060"/>
                </a:solidFill>
                <a:latin typeface="Arial"/>
              </a:rPr>
              <a:t> COPD</a:t>
            </a:r>
            <a:endParaRPr kumimoji="0" lang="en-US" sz="4800" b="1" i="0" u="none" strike="noStrike" kern="1200" cap="none" spc="0" normalizeH="0" baseline="0" noProof="0" dirty="0">
              <a:ln>
                <a:noFill/>
              </a:ln>
              <a:solidFill>
                <a:srgbClr val="002060"/>
              </a:solidFill>
              <a:effectLst/>
              <a:uLnTx/>
              <a:uFillTx/>
              <a:latin typeface="Arial"/>
              <a:ea typeface="+mn-ea"/>
              <a:cs typeface="+mn-cs"/>
            </a:endParaRPr>
          </a:p>
        </p:txBody>
      </p:sp>
    </p:spTree>
    <p:extLst>
      <p:ext uri="{BB962C8B-B14F-4D97-AF65-F5344CB8AC3E}">
        <p14:creationId xmlns:p14="http://schemas.microsoft.com/office/powerpoint/2010/main" val="264604346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88492" y="332227"/>
            <a:ext cx="11579683" cy="715687"/>
          </a:xfrm>
        </p:spPr>
        <p:txBody>
          <a:bodyPr>
            <a:noAutofit/>
          </a:bodyPr>
          <a:lstStyle/>
          <a:p>
            <a:r>
              <a:rPr lang="en-US" sz="3200" b="1" dirty="0"/>
              <a:t>Tiotropium </a:t>
            </a:r>
            <a:r>
              <a:rPr lang="en-US" sz="3200" b="1" dirty="0" err="1"/>
              <a:t>trong</a:t>
            </a:r>
            <a:r>
              <a:rPr lang="en-US" sz="3200" b="1" dirty="0"/>
              <a:t> </a:t>
            </a:r>
            <a:r>
              <a:rPr lang="en-US" sz="3200" b="1" dirty="0" err="1"/>
              <a:t>danh</a:t>
            </a:r>
            <a:r>
              <a:rPr lang="en-US" sz="3200" b="1" dirty="0"/>
              <a:t> </a:t>
            </a:r>
            <a:r>
              <a:rPr lang="en-US" sz="3200" b="1" dirty="0" err="1"/>
              <a:t>sách</a:t>
            </a:r>
            <a:r>
              <a:rPr lang="en-US" sz="3200" b="1" dirty="0"/>
              <a:t> </a:t>
            </a:r>
            <a:r>
              <a:rPr lang="en-US" sz="3200" b="1" dirty="0" err="1"/>
              <a:t>thuốc</a:t>
            </a:r>
            <a:r>
              <a:rPr lang="en-US" sz="3200" b="1" dirty="0"/>
              <a:t> </a:t>
            </a:r>
            <a:r>
              <a:rPr lang="en-US" sz="3200" b="1" dirty="0" err="1"/>
              <a:t>thiết</a:t>
            </a:r>
            <a:r>
              <a:rPr lang="en-US" sz="3200" b="1" dirty="0"/>
              <a:t> </a:t>
            </a:r>
            <a:r>
              <a:rPr lang="en-US" sz="3200" b="1" dirty="0" err="1"/>
              <a:t>yếu</a:t>
            </a:r>
            <a:r>
              <a:rPr lang="en-US" sz="3200" b="1" dirty="0"/>
              <a:t> </a:t>
            </a:r>
            <a:r>
              <a:rPr lang="en-US" sz="3200" b="1" dirty="0" err="1"/>
              <a:t>của</a:t>
            </a:r>
            <a:r>
              <a:rPr lang="en-US" sz="3200" b="1" dirty="0"/>
              <a:t> WHO 2021</a:t>
            </a:r>
            <a:endParaRPr lang="vi-VN" sz="3200" b="1" dirty="0"/>
          </a:p>
        </p:txBody>
      </p:sp>
      <p:pic>
        <p:nvPicPr>
          <p:cNvPr id="6" name="Picture 5">
            <a:extLst>
              <a:ext uri="{FF2B5EF4-FFF2-40B4-BE49-F238E27FC236}">
                <a16:creationId xmlns:a16="http://schemas.microsoft.com/office/drawing/2014/main" id="{75DCAF84-5CFA-43E1-819C-A245E46401FF}"/>
              </a:ext>
            </a:extLst>
          </p:cNvPr>
          <p:cNvPicPr>
            <a:picLocks noChangeAspect="1"/>
          </p:cNvPicPr>
          <p:nvPr/>
        </p:nvPicPr>
        <p:blipFill rotWithShape="1">
          <a:blip r:embed="rId2"/>
          <a:srcRect l="31641" t="17778" r="32969" b="5407"/>
          <a:stretch/>
        </p:blipFill>
        <p:spPr>
          <a:xfrm>
            <a:off x="1176930" y="1714796"/>
            <a:ext cx="3447958" cy="4209622"/>
          </a:xfrm>
          <a:prstGeom prst="rect">
            <a:avLst/>
          </a:prstGeom>
        </p:spPr>
      </p:pic>
      <p:pic>
        <p:nvPicPr>
          <p:cNvPr id="7" name="Picture 6">
            <a:extLst>
              <a:ext uri="{FF2B5EF4-FFF2-40B4-BE49-F238E27FC236}">
                <a16:creationId xmlns:a16="http://schemas.microsoft.com/office/drawing/2014/main" id="{D45C2F30-58A3-49CA-A530-B080A4D46463}"/>
              </a:ext>
            </a:extLst>
          </p:cNvPr>
          <p:cNvPicPr>
            <a:picLocks noChangeAspect="1"/>
          </p:cNvPicPr>
          <p:nvPr/>
        </p:nvPicPr>
        <p:blipFill rotWithShape="1">
          <a:blip r:embed="rId3"/>
          <a:srcRect l="31485" t="17625" r="32656" b="6560"/>
          <a:stretch/>
        </p:blipFill>
        <p:spPr>
          <a:xfrm>
            <a:off x="5820098" y="1483567"/>
            <a:ext cx="4572000" cy="5159314"/>
          </a:xfrm>
          <a:prstGeom prst="rect">
            <a:avLst/>
          </a:prstGeom>
          <a:ln>
            <a:solidFill>
              <a:srgbClr val="4473C5"/>
            </a:solidFill>
          </a:ln>
        </p:spPr>
      </p:pic>
      <p:sp>
        <p:nvSpPr>
          <p:cNvPr id="8" name="TextBox 7">
            <a:extLst>
              <a:ext uri="{FF2B5EF4-FFF2-40B4-BE49-F238E27FC236}">
                <a16:creationId xmlns:a16="http://schemas.microsoft.com/office/drawing/2014/main" id="{8C0EADC2-C24F-4F12-AC43-48A5C1674C00}"/>
              </a:ext>
            </a:extLst>
          </p:cNvPr>
          <p:cNvSpPr txBox="1"/>
          <p:nvPr/>
        </p:nvSpPr>
        <p:spPr>
          <a:xfrm>
            <a:off x="1514475" y="6591300"/>
            <a:ext cx="3295651" cy="266700"/>
          </a:xfrm>
          <a:prstGeom prst="rect">
            <a:avLst/>
          </a:prstGeom>
          <a:noFill/>
        </p:spPr>
        <p:txBody>
          <a:bodyPr wrap="square" lIns="0" tIns="0" rIns="0" bIns="0" rtlCol="0" anchor="ctr" anchorCtr="0">
            <a:noAutofit/>
          </a:bodyPr>
          <a:lstStyle/>
          <a:p>
            <a:pPr defTabSz="914400"/>
            <a:r>
              <a:rPr lang="en-US" sz="1000">
                <a:solidFill>
                  <a:srgbClr val="000000">
                    <a:lumMod val="50000"/>
                    <a:lumOff val="50000"/>
                  </a:srgbClr>
                </a:solidFill>
                <a:latin typeface="Arial Nova" panose="020B0504020202020204" pitchFamily="34" charset="0"/>
              </a:rPr>
              <a:t>WHO Model List of Essential Medicines – 22nd List (2021) </a:t>
            </a:r>
            <a:endParaRPr lang="en-US" sz="1000">
              <a:solidFill>
                <a:srgbClr val="000000">
                  <a:lumMod val="50000"/>
                  <a:lumOff val="50000"/>
                </a:srgbClr>
              </a:solidFill>
              <a:latin typeface="Calibri"/>
            </a:endParaRPr>
          </a:p>
        </p:txBody>
      </p:sp>
      <p:grpSp>
        <p:nvGrpSpPr>
          <p:cNvPr id="9" name="Group 8">
            <a:extLst>
              <a:ext uri="{FF2B5EF4-FFF2-40B4-BE49-F238E27FC236}">
                <a16:creationId xmlns:a16="http://schemas.microsoft.com/office/drawing/2014/main" id="{8355FECC-8BA5-4CD9-B3C7-2E774F5D21C6}"/>
              </a:ext>
            </a:extLst>
          </p:cNvPr>
          <p:cNvGrpSpPr/>
          <p:nvPr/>
        </p:nvGrpSpPr>
        <p:grpSpPr>
          <a:xfrm>
            <a:off x="5181600" y="3991631"/>
            <a:ext cx="6038850" cy="752475"/>
            <a:chOff x="1790607" y="4043982"/>
            <a:chExt cx="8610786" cy="752475"/>
          </a:xfrm>
        </p:grpSpPr>
        <p:pic>
          <p:nvPicPr>
            <p:cNvPr id="10" name="Picture 9">
              <a:extLst>
                <a:ext uri="{FF2B5EF4-FFF2-40B4-BE49-F238E27FC236}">
                  <a16:creationId xmlns:a16="http://schemas.microsoft.com/office/drawing/2014/main" id="{3ED23718-955A-4681-88FE-72B864BBC62B}"/>
                </a:ext>
              </a:extLst>
            </p:cNvPr>
            <p:cNvPicPr>
              <a:picLocks noChangeAspect="1"/>
            </p:cNvPicPr>
            <p:nvPr/>
          </p:nvPicPr>
          <p:blipFill rotWithShape="1">
            <a:blip r:embed="rId3"/>
            <a:srcRect l="31485" t="51005" r="32656" b="43405"/>
            <a:stretch/>
          </p:blipFill>
          <p:spPr>
            <a:xfrm>
              <a:off x="1790607" y="4043982"/>
              <a:ext cx="8583070" cy="752475"/>
            </a:xfrm>
            <a:prstGeom prst="rect">
              <a:avLst/>
            </a:prstGeom>
          </p:spPr>
        </p:pic>
        <p:sp>
          <p:nvSpPr>
            <p:cNvPr id="11" name="Rectangle 10">
              <a:extLst>
                <a:ext uri="{FF2B5EF4-FFF2-40B4-BE49-F238E27FC236}">
                  <a16:creationId xmlns:a16="http://schemas.microsoft.com/office/drawing/2014/main" id="{1163A103-59F5-48FC-AB06-0C352762CFEA}"/>
                </a:ext>
              </a:extLst>
            </p:cNvPr>
            <p:cNvSpPr/>
            <p:nvPr/>
          </p:nvSpPr>
          <p:spPr>
            <a:xfrm>
              <a:off x="6286500" y="4219575"/>
              <a:ext cx="1724025" cy="171449"/>
            </a:xfrm>
            <a:prstGeom prst="rect">
              <a:avLst/>
            </a:prstGeom>
            <a:noFill/>
            <a:ln w="19050"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latin typeface="Calibri"/>
                <a:ea typeface="+mn-ea"/>
                <a:cs typeface="+mn-cs"/>
              </a:endParaRPr>
            </a:p>
          </p:txBody>
        </p:sp>
        <p:sp>
          <p:nvSpPr>
            <p:cNvPr id="12" name="Rectangle: Rounded Corners 11">
              <a:extLst>
                <a:ext uri="{FF2B5EF4-FFF2-40B4-BE49-F238E27FC236}">
                  <a16:creationId xmlns:a16="http://schemas.microsoft.com/office/drawing/2014/main" id="{BB8C488A-C635-4567-A96F-E44F8F350827}"/>
                </a:ext>
              </a:extLst>
            </p:cNvPr>
            <p:cNvSpPr/>
            <p:nvPr/>
          </p:nvSpPr>
          <p:spPr>
            <a:xfrm>
              <a:off x="1790607" y="4043982"/>
              <a:ext cx="8610786" cy="752475"/>
            </a:xfrm>
            <a:prstGeom prst="roundRect">
              <a:avLst/>
            </a:prstGeom>
            <a:noFill/>
            <a:ln w="28575" cap="flat" cmpd="sng" algn="ctr">
              <a:solidFill>
                <a:srgbClr val="00B05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latin typeface="Calibri"/>
                <a:ea typeface="+mn-ea"/>
                <a:cs typeface="+mn-cs"/>
              </a:endParaRPr>
            </a:p>
          </p:txBody>
        </p:sp>
      </p:grpSp>
      <p:sp>
        <p:nvSpPr>
          <p:cNvPr id="13" name="Rectangle 12">
            <a:extLst>
              <a:ext uri="{FF2B5EF4-FFF2-40B4-BE49-F238E27FC236}">
                <a16:creationId xmlns:a16="http://schemas.microsoft.com/office/drawing/2014/main" id="{4685EB2B-8058-4083-8104-D46081A2FF8D}"/>
              </a:ext>
            </a:extLst>
          </p:cNvPr>
          <p:cNvSpPr/>
          <p:nvPr/>
        </p:nvSpPr>
        <p:spPr>
          <a:xfrm>
            <a:off x="8210518" y="3818906"/>
            <a:ext cx="1724025" cy="144362"/>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pPr>
            <a:endParaRPr lang="en-US" err="1">
              <a:solidFill>
                <a:schemeClr val="tx2"/>
              </a:solidFill>
            </a:endParaRPr>
          </a:p>
        </p:txBody>
      </p:sp>
    </p:spTree>
    <p:extLst>
      <p:ext uri="{BB962C8B-B14F-4D97-AF65-F5344CB8AC3E}">
        <p14:creationId xmlns:p14="http://schemas.microsoft.com/office/powerpoint/2010/main" val="3511746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9C1ABF5-0F19-4A75-8C78-7ED1D20582F9}"/>
              </a:ext>
            </a:extLst>
          </p:cNvPr>
          <p:cNvPicPr>
            <a:picLocks noChangeAspect="1"/>
          </p:cNvPicPr>
          <p:nvPr/>
        </p:nvPicPr>
        <p:blipFill rotWithShape="1">
          <a:blip r:embed="rId2"/>
          <a:srcRect l="12472" t="20225" r="12444" b="30337"/>
          <a:stretch/>
        </p:blipFill>
        <p:spPr>
          <a:xfrm>
            <a:off x="1347307" y="2492896"/>
            <a:ext cx="9154274" cy="3390473"/>
          </a:xfrm>
          <a:prstGeom prst="rect">
            <a:avLst/>
          </a:prstGeom>
        </p:spPr>
      </p:pic>
      <p:sp>
        <p:nvSpPr>
          <p:cNvPr id="3" name="object 39">
            <a:extLst>
              <a:ext uri="{FF2B5EF4-FFF2-40B4-BE49-F238E27FC236}">
                <a16:creationId xmlns:a16="http://schemas.microsoft.com/office/drawing/2014/main" id="{81CFA3B6-9403-428E-B2BB-F3074ACB1AD4}"/>
              </a:ext>
            </a:extLst>
          </p:cNvPr>
          <p:cNvSpPr txBox="1"/>
          <p:nvPr/>
        </p:nvSpPr>
        <p:spPr>
          <a:xfrm>
            <a:off x="1347307" y="1435935"/>
            <a:ext cx="9308123" cy="827791"/>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IN" sz="2400" b="0" i="0" u="none" strike="noStrike" kern="1200" cap="none" spc="-30" normalizeH="0" baseline="0" noProof="0" dirty="0">
                <a:ln>
                  <a:noFill/>
                </a:ln>
                <a:solidFill>
                  <a:srgbClr val="E7E6E6">
                    <a:lumMod val="25000"/>
                  </a:srgbClr>
                </a:solidFill>
                <a:effectLst/>
                <a:uLnTx/>
                <a:uFillTx/>
                <a:latin typeface="Arial"/>
                <a:ea typeface="+mn-ea"/>
                <a:cs typeface="Calibri"/>
              </a:rPr>
              <a:t>Tiotropium Respimat </a:t>
            </a:r>
            <a:r>
              <a:rPr kumimoji="0" lang="en-IN" sz="2400" b="0" i="0" u="none" strike="noStrike" kern="1200" cap="none" spc="-30" normalizeH="0" baseline="0" noProof="0" dirty="0" err="1">
                <a:ln>
                  <a:noFill/>
                </a:ln>
                <a:solidFill>
                  <a:srgbClr val="E7E6E6">
                    <a:lumMod val="25000"/>
                  </a:srgbClr>
                </a:solidFill>
                <a:effectLst/>
                <a:uLnTx/>
                <a:uFillTx/>
                <a:latin typeface="Arial"/>
                <a:ea typeface="+mn-ea"/>
                <a:cs typeface="Calibri"/>
              </a:rPr>
              <a:t>giảm</a:t>
            </a:r>
            <a:r>
              <a:rPr kumimoji="0" lang="en-IN" sz="2400" b="0" i="0" u="none" strike="noStrike" kern="1200" cap="none" spc="-30" normalizeH="0" baseline="0" noProof="0" dirty="0">
                <a:ln>
                  <a:noFill/>
                </a:ln>
                <a:solidFill>
                  <a:srgbClr val="E7E6E6">
                    <a:lumMod val="25000"/>
                  </a:srgbClr>
                </a:solidFill>
                <a:effectLst/>
                <a:uLnTx/>
                <a:uFillTx/>
                <a:latin typeface="Arial"/>
                <a:ea typeface="+mn-ea"/>
                <a:cs typeface="Calibri"/>
              </a:rPr>
              <a:t> </a:t>
            </a:r>
            <a:r>
              <a:rPr kumimoji="0" sz="2400" b="0" i="0" u="none" strike="noStrike" kern="1200" cap="none" spc="-50" normalizeH="0" baseline="0" noProof="0" dirty="0">
                <a:ln>
                  <a:noFill/>
                </a:ln>
                <a:solidFill>
                  <a:srgbClr val="E7E6E6">
                    <a:lumMod val="25000"/>
                  </a:srgbClr>
                </a:solidFill>
                <a:effectLst/>
                <a:uLnTx/>
                <a:uFillTx/>
                <a:latin typeface="Arial"/>
                <a:ea typeface="+mn-ea"/>
                <a:cs typeface="Calibri"/>
              </a:rPr>
              <a:t> </a:t>
            </a:r>
            <a:r>
              <a:rPr kumimoji="0" sz="2400" b="0" i="0" u="none" strike="noStrike" kern="1200" cap="none" spc="-15" normalizeH="0" baseline="0" noProof="0" dirty="0">
                <a:ln>
                  <a:noFill/>
                </a:ln>
                <a:solidFill>
                  <a:srgbClr val="E7E6E6">
                    <a:lumMod val="25000"/>
                  </a:srgbClr>
                </a:solidFill>
                <a:effectLst/>
                <a:uLnTx/>
                <a:uFillTx/>
                <a:latin typeface="Arial"/>
                <a:ea typeface="+mn-ea"/>
                <a:cs typeface="Calibri"/>
              </a:rPr>
              <a:t>8%</a:t>
            </a:r>
            <a:r>
              <a:rPr kumimoji="0" sz="2400" b="0" i="0" u="none" strike="noStrike" kern="1200" cap="none" spc="-25" normalizeH="0" baseline="0" noProof="0" dirty="0">
                <a:ln>
                  <a:noFill/>
                </a:ln>
                <a:solidFill>
                  <a:srgbClr val="E7E6E6">
                    <a:lumMod val="25000"/>
                  </a:srgbClr>
                </a:solidFill>
                <a:effectLst/>
                <a:uLnTx/>
                <a:uFillTx/>
                <a:latin typeface="Arial"/>
                <a:ea typeface="+mn-ea"/>
                <a:cs typeface="Calibri"/>
              </a:rPr>
              <a:t> </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đợt</a:t>
            </a: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 </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cấp</a:t>
            </a: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 COPD</a:t>
            </a:r>
          </a:p>
          <a:p>
            <a:pPr marL="3556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Gi</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ảm</a:t>
            </a: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 12% </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đợt</a:t>
            </a: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 </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cấp</a:t>
            </a:r>
            <a:r>
              <a:rPr kumimoji="0" lang="en-US" sz="2400" b="0" i="0" u="none" strike="noStrike" kern="1200" cap="none" spc="-30" normalizeH="0" baseline="0" noProof="0" dirty="0">
                <a:ln>
                  <a:noFill/>
                </a:ln>
                <a:solidFill>
                  <a:srgbClr val="E7E6E6">
                    <a:lumMod val="25000"/>
                  </a:srgbClr>
                </a:solidFill>
                <a:effectLst/>
                <a:uLnTx/>
                <a:uFillTx/>
                <a:latin typeface="Arial"/>
                <a:ea typeface="+mn-ea"/>
                <a:cs typeface="Calibri"/>
              </a:rPr>
              <a:t> </a:t>
            </a:r>
            <a:r>
              <a:rPr kumimoji="0" lang="en-US" sz="2400" b="0" i="0" u="none" strike="noStrike" kern="1200" cap="none" spc="-30" normalizeH="0" baseline="0" noProof="0" dirty="0" err="1">
                <a:ln>
                  <a:noFill/>
                </a:ln>
                <a:solidFill>
                  <a:srgbClr val="E7E6E6">
                    <a:lumMod val="25000"/>
                  </a:srgbClr>
                </a:solidFill>
                <a:effectLst/>
                <a:uLnTx/>
                <a:uFillTx/>
                <a:latin typeface="Arial"/>
                <a:ea typeface="+mn-ea"/>
                <a:cs typeface="Calibri"/>
              </a:rPr>
              <a:t>nặng</a:t>
            </a:r>
            <a:endParaRPr kumimoji="0" sz="2400" b="0" i="0" u="none" strike="noStrike" kern="1200" cap="none" spc="0" normalizeH="0" baseline="0" noProof="0" dirty="0">
              <a:ln>
                <a:noFill/>
              </a:ln>
              <a:solidFill>
                <a:srgbClr val="E7E6E6">
                  <a:lumMod val="25000"/>
                </a:srgbClr>
              </a:solidFill>
              <a:effectLst/>
              <a:uLnTx/>
              <a:uFillTx/>
              <a:latin typeface="Arial"/>
              <a:ea typeface="+mn-ea"/>
              <a:cs typeface="Calibri"/>
            </a:endParaRPr>
          </a:p>
        </p:txBody>
      </p:sp>
      <p:sp>
        <p:nvSpPr>
          <p:cNvPr id="4" name="object 16">
            <a:extLst>
              <a:ext uri="{FF2B5EF4-FFF2-40B4-BE49-F238E27FC236}">
                <a16:creationId xmlns:a16="http://schemas.microsoft.com/office/drawing/2014/main" id="{A9BB37EF-57DB-4326-857C-9BF35753EB6D}"/>
              </a:ext>
            </a:extLst>
          </p:cNvPr>
          <p:cNvSpPr txBox="1"/>
          <p:nvPr/>
        </p:nvSpPr>
        <p:spPr>
          <a:xfrm>
            <a:off x="7784791" y="6631209"/>
            <a:ext cx="4407209" cy="15132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D</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Singer,</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et</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al.</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Int</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J</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 Chron</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Obstruct</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Pulmon</a:t>
            </a:r>
            <a:r>
              <a:rPr kumimoji="0" sz="900" b="0" i="0" u="none" strike="noStrike" kern="1200" cap="none" spc="25"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Dis.</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2020</a:t>
            </a:r>
            <a:r>
              <a:rPr kumimoji="0" sz="900" b="0" i="0" u="none" strike="noStrike" kern="1200" cap="none" spc="-3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Dec </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7;15:3239-3250.</a:t>
            </a:r>
            <a:endParaRPr kumimoji="0" sz="900" b="0" i="0" u="none" strike="noStrike" kern="1200" cap="none" spc="0" normalizeH="0" baseline="0" noProof="0" dirty="0">
              <a:ln>
                <a:noFill/>
              </a:ln>
              <a:solidFill>
                <a:prstClr val="white">
                  <a:lumMod val="65000"/>
                </a:prstClr>
              </a:solidFill>
              <a:effectLst/>
              <a:uLnTx/>
              <a:uFillTx/>
              <a:latin typeface="Arial"/>
              <a:ea typeface="+mn-ea"/>
              <a:cs typeface="Calibri"/>
            </a:endParaRPr>
          </a:p>
        </p:txBody>
      </p:sp>
      <p:sp>
        <p:nvSpPr>
          <p:cNvPr id="5" name="TextBox 4">
            <a:extLst>
              <a:ext uri="{FF2B5EF4-FFF2-40B4-BE49-F238E27FC236}">
                <a16:creationId xmlns:a16="http://schemas.microsoft.com/office/drawing/2014/main" id="{620E4B8D-CB1F-4F5A-A944-240B3B452E1C}"/>
              </a:ext>
            </a:extLst>
          </p:cNvPr>
          <p:cNvSpPr txBox="1"/>
          <p:nvPr/>
        </p:nvSpPr>
        <p:spPr>
          <a:xfrm>
            <a:off x="778074" y="435467"/>
            <a:ext cx="10880526" cy="539164"/>
          </a:xfrm>
          <a:prstGeom prst="rect">
            <a:avLst/>
          </a:prstGeom>
          <a:noFill/>
        </p:spPr>
        <p:txBody>
          <a:bodyPr wrap="square" rtlCol="0">
            <a:noAutofit/>
          </a:bodyPr>
          <a:lstStyle/>
          <a:p>
            <a:pPr marL="0" marR="0" lvl="0" indent="0" algn="l" defTabSz="912713"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4481"/>
                </a:solidFill>
                <a:effectLst/>
                <a:uLnTx/>
                <a:uFillTx/>
                <a:latin typeface="Arial"/>
                <a:ea typeface="+mn-ea"/>
                <a:cs typeface="+mn-cs"/>
              </a:rPr>
              <a:t>Tiotropium</a:t>
            </a:r>
            <a:r>
              <a:rPr kumimoji="0" lang="en-US" sz="3200" b="1" i="0" u="none" strike="noStrike" kern="1200" cap="none" spc="-25" normalizeH="0" baseline="0" noProof="0" dirty="0">
                <a:ln>
                  <a:noFill/>
                </a:ln>
                <a:solidFill>
                  <a:srgbClr val="004481"/>
                </a:solidFill>
                <a:effectLst/>
                <a:uLnTx/>
                <a:uFillTx/>
                <a:latin typeface="Arial"/>
                <a:ea typeface="+mn-ea"/>
                <a:cs typeface="+mn-cs"/>
              </a:rPr>
              <a:t> </a:t>
            </a:r>
            <a:r>
              <a:rPr kumimoji="0" lang="en-US" sz="3200" b="1" i="0" u="none" strike="noStrike" kern="1200" cap="none" spc="-50" normalizeH="0" baseline="0" noProof="0" dirty="0">
                <a:ln>
                  <a:noFill/>
                </a:ln>
                <a:solidFill>
                  <a:srgbClr val="004481"/>
                </a:solidFill>
                <a:effectLst/>
                <a:uLnTx/>
                <a:uFillTx/>
                <a:latin typeface="Arial"/>
                <a:ea typeface="+mn-ea"/>
                <a:cs typeface="+mn-cs"/>
              </a:rPr>
              <a:t>Respimat</a:t>
            </a:r>
            <a:r>
              <a:rPr kumimoji="0" lang="en-US" sz="3200" b="1" i="0" u="none" strike="noStrike" kern="1200" cap="none" spc="-50" normalizeH="0" baseline="30000" noProof="0" dirty="0">
                <a:ln>
                  <a:noFill/>
                </a:ln>
                <a:solidFill>
                  <a:srgbClr val="004481"/>
                </a:solidFill>
                <a:effectLst/>
                <a:uLnTx/>
                <a:uFillTx/>
                <a:latin typeface="Arial"/>
                <a:ea typeface="+mn-ea"/>
                <a:cs typeface="+mn-cs"/>
              </a:rPr>
              <a:t>®</a:t>
            </a:r>
            <a:r>
              <a:rPr kumimoji="0" lang="en-US" sz="3200" b="1" i="0" u="none" strike="noStrike" kern="1200" cap="none" spc="-50" normalizeH="0" baseline="0" noProof="0" dirty="0">
                <a:ln>
                  <a:noFill/>
                </a:ln>
                <a:solidFill>
                  <a:srgbClr val="004481"/>
                </a:solidFill>
                <a:effectLst/>
                <a:uLnTx/>
                <a:uFillTx/>
                <a:latin typeface="Arial"/>
                <a:ea typeface="+mn-ea"/>
                <a:cs typeface="+mn-cs"/>
              </a:rPr>
              <a:t> </a:t>
            </a:r>
            <a:r>
              <a:rPr kumimoji="0" lang="en-US" sz="3200" b="1" i="0" u="none" strike="noStrike" kern="1200" cap="none" spc="-50" normalizeH="0" baseline="0" noProof="0" dirty="0" err="1">
                <a:ln>
                  <a:noFill/>
                </a:ln>
                <a:solidFill>
                  <a:srgbClr val="004481"/>
                </a:solidFill>
                <a:effectLst/>
                <a:uLnTx/>
                <a:uFillTx/>
                <a:latin typeface="Arial"/>
                <a:ea typeface="+mn-ea"/>
                <a:cs typeface="+mn-cs"/>
              </a:rPr>
              <a:t>giảm</a:t>
            </a:r>
            <a:r>
              <a:rPr kumimoji="0" lang="en-US" sz="3200" b="1" i="0" u="none" strike="noStrike" kern="1200" cap="none" spc="-50" normalizeH="0" baseline="0" noProof="0" dirty="0">
                <a:ln>
                  <a:noFill/>
                </a:ln>
                <a:solidFill>
                  <a:srgbClr val="004481"/>
                </a:solidFill>
                <a:effectLst/>
                <a:uLnTx/>
                <a:uFillTx/>
                <a:latin typeface="Arial"/>
                <a:ea typeface="+mn-ea"/>
                <a:cs typeface="+mn-cs"/>
              </a:rPr>
              <a:t> </a:t>
            </a:r>
            <a:r>
              <a:rPr kumimoji="0" lang="en-US" sz="3200" b="1" i="0" u="none" strike="noStrike" kern="1200" cap="none" spc="-50" normalizeH="0" baseline="0" noProof="0" dirty="0" err="1">
                <a:ln>
                  <a:noFill/>
                </a:ln>
                <a:solidFill>
                  <a:srgbClr val="004481"/>
                </a:solidFill>
                <a:effectLst/>
                <a:uLnTx/>
                <a:uFillTx/>
                <a:latin typeface="Arial"/>
                <a:ea typeface="+mn-ea"/>
                <a:cs typeface="+mn-cs"/>
              </a:rPr>
              <a:t>đợt</a:t>
            </a:r>
            <a:r>
              <a:rPr kumimoji="0" lang="en-US" sz="3200" b="1" i="0" u="none" strike="noStrike" kern="1200" cap="none" spc="-50" normalizeH="0" baseline="0" noProof="0" dirty="0">
                <a:ln>
                  <a:noFill/>
                </a:ln>
                <a:solidFill>
                  <a:srgbClr val="004481"/>
                </a:solidFill>
                <a:effectLst/>
                <a:uLnTx/>
                <a:uFillTx/>
                <a:latin typeface="Arial"/>
                <a:ea typeface="+mn-ea"/>
                <a:cs typeface="+mn-cs"/>
              </a:rPr>
              <a:t> </a:t>
            </a:r>
            <a:r>
              <a:rPr kumimoji="0" lang="en-US" sz="3200" b="1" i="0" u="none" strike="noStrike" kern="1200" cap="none" spc="-50" normalizeH="0" baseline="0" noProof="0" dirty="0" err="1">
                <a:ln>
                  <a:noFill/>
                </a:ln>
                <a:solidFill>
                  <a:srgbClr val="004481"/>
                </a:solidFill>
                <a:effectLst/>
                <a:uLnTx/>
                <a:uFillTx/>
                <a:latin typeface="Arial"/>
                <a:ea typeface="+mn-ea"/>
                <a:cs typeface="+mn-cs"/>
              </a:rPr>
              <a:t>cấp</a:t>
            </a:r>
            <a:r>
              <a:rPr kumimoji="0" lang="en-US" sz="3200" b="1" i="0" u="none" strike="noStrike" kern="1200" cap="none" spc="-50" normalizeH="0" baseline="0" noProof="0" dirty="0">
                <a:ln>
                  <a:noFill/>
                </a:ln>
                <a:solidFill>
                  <a:srgbClr val="004481"/>
                </a:solidFill>
                <a:effectLst/>
                <a:uLnTx/>
                <a:uFillTx/>
                <a:latin typeface="Arial"/>
                <a:ea typeface="+mn-ea"/>
                <a:cs typeface="+mn-cs"/>
              </a:rPr>
              <a:t> COPD vs LAMA DPI</a:t>
            </a:r>
            <a:endParaRPr kumimoji="0" lang="en-US" sz="3200" b="1" i="0" u="none" strike="noStrike" kern="1200" cap="none" spc="0" normalizeH="0" baseline="0" noProof="0" dirty="0">
              <a:ln>
                <a:noFill/>
              </a:ln>
              <a:solidFill>
                <a:srgbClr val="004481"/>
              </a:solidFill>
              <a:effectLst/>
              <a:uLnTx/>
              <a:uFillTx/>
              <a:latin typeface="Arial"/>
              <a:ea typeface="+mn-ea"/>
              <a:cs typeface="+mn-cs"/>
            </a:endParaRPr>
          </a:p>
        </p:txBody>
      </p:sp>
    </p:spTree>
    <p:extLst>
      <p:ext uri="{BB962C8B-B14F-4D97-AF65-F5344CB8AC3E}">
        <p14:creationId xmlns:p14="http://schemas.microsoft.com/office/powerpoint/2010/main" val="401615575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95412EB-5A3A-4823-AA9D-FD12725D2B5C}"/>
              </a:ext>
            </a:extLst>
          </p:cNvPr>
          <p:cNvPicPr>
            <a:picLocks noChangeAspect="1"/>
          </p:cNvPicPr>
          <p:nvPr/>
        </p:nvPicPr>
        <p:blipFill rotWithShape="1">
          <a:blip r:embed="rId2"/>
          <a:srcRect l="3960" t="18727" r="26685" b="41872"/>
          <a:stretch/>
        </p:blipFill>
        <p:spPr>
          <a:xfrm>
            <a:off x="1981199" y="2328241"/>
            <a:ext cx="8455632" cy="2702103"/>
          </a:xfrm>
          <a:prstGeom prst="rect">
            <a:avLst/>
          </a:prstGeom>
        </p:spPr>
      </p:pic>
      <p:sp>
        <p:nvSpPr>
          <p:cNvPr id="3" name="object 8">
            <a:extLst>
              <a:ext uri="{FF2B5EF4-FFF2-40B4-BE49-F238E27FC236}">
                <a16:creationId xmlns:a16="http://schemas.microsoft.com/office/drawing/2014/main" id="{710181AC-D35A-4F3C-9FD9-AC60110836D4}"/>
              </a:ext>
            </a:extLst>
          </p:cNvPr>
          <p:cNvSpPr txBox="1"/>
          <p:nvPr/>
        </p:nvSpPr>
        <p:spPr>
          <a:xfrm>
            <a:off x="1143620" y="5322714"/>
            <a:ext cx="10130790" cy="1197123"/>
          </a:xfrm>
          <a:prstGeom prst="rect">
            <a:avLst/>
          </a:prstGeom>
        </p:spPr>
        <p:txBody>
          <a:bodyPr vert="horz" wrap="square" lIns="0" tIns="12065" rIns="0" bIns="0" rtlCol="0">
            <a:spAutoFit/>
          </a:bodyPr>
          <a:lstStyle/>
          <a:p>
            <a:pPr marL="297815" marR="5080" lvl="0" indent="-285750" algn="l" defTabSz="914400" rtl="0" eaLnBrk="1" fontAlgn="auto" latinLnBrk="0" hangingPunct="1">
              <a:lnSpc>
                <a:spcPct val="100000"/>
              </a:lnSpc>
              <a:spcBef>
                <a:spcPts val="600"/>
              </a:spcBef>
              <a:spcAft>
                <a:spcPts val="0"/>
              </a:spcAft>
              <a:buClrTx/>
              <a:buSzTx/>
              <a:buFont typeface="Arial"/>
              <a:buChar char="•"/>
              <a:tabLst>
                <a:tab pos="298450" algn="l"/>
                <a:tab pos="299085" algn="l"/>
              </a:tabLst>
              <a:defRPr/>
            </a:pPr>
            <a:r>
              <a:rPr kumimoji="0" lang="en-US" sz="1800" b="0" i="0" u="none" strike="noStrike" kern="1200" cap="none" spc="-5" normalizeH="0" baseline="0" noProof="0" dirty="0" err="1">
                <a:ln>
                  <a:noFill/>
                </a:ln>
                <a:solidFill>
                  <a:prstClr val="black"/>
                </a:solidFill>
                <a:effectLst/>
                <a:uLnTx/>
                <a:uFillTx/>
                <a:latin typeface="Arial"/>
                <a:ea typeface="+mn-ea"/>
                <a:cs typeface="Calibri"/>
              </a:rPr>
              <a:t>Trong</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quá</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trình</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theo</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dõi</a:t>
            </a:r>
            <a:r>
              <a:rPr kumimoji="0" sz="1800" b="0" i="0" u="none" strike="noStrike" kern="1200" cap="none" spc="-5" normalizeH="0" baseline="0" noProof="0" dirty="0">
                <a:ln>
                  <a:noFill/>
                </a:ln>
                <a:solidFill>
                  <a:prstClr val="black"/>
                </a:solidFill>
                <a:effectLst/>
                <a:uLnTx/>
                <a:uFillTx/>
                <a:latin typeface="Arial"/>
                <a:ea typeface="+mn-ea"/>
                <a:cs typeface="Calibri"/>
              </a:rPr>
              <a:t>,</a:t>
            </a:r>
            <a:r>
              <a:rPr kumimoji="0" sz="1800" b="0" i="0" u="none" strike="noStrike" kern="1200" cap="none" spc="10"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a:ln>
                  <a:noFill/>
                </a:ln>
                <a:solidFill>
                  <a:prstClr val="black"/>
                </a:solidFill>
                <a:effectLst/>
                <a:uLnTx/>
                <a:uFillTx/>
                <a:latin typeface="Arial"/>
                <a:ea typeface="+mn-ea"/>
                <a:cs typeface="Calibri"/>
              </a:rPr>
              <a:t>ở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nhóm</a:t>
            </a:r>
            <a:r>
              <a:rPr kumimoji="0" lang="en-US" sz="1800" b="0" i="0" u="none" strike="noStrike" kern="1200" cap="none" spc="-5" normalizeH="0" baseline="0" noProof="0" dirty="0">
                <a:ln>
                  <a:noFill/>
                </a:ln>
                <a:solidFill>
                  <a:prstClr val="black"/>
                </a:solidFill>
                <a:effectLst/>
                <a:uLnTx/>
                <a:uFillTx/>
                <a:latin typeface="Arial"/>
                <a:ea typeface="+mn-ea"/>
                <a:cs typeface="Calibri"/>
              </a:rPr>
              <a:t> Respimat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có</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369</a:t>
            </a:r>
            <a:r>
              <a:rPr kumimoji="0" lang="en-US" sz="1800" b="0" i="0" u="none" strike="noStrike" kern="1200" cap="none" spc="-5" normalizeH="0" baseline="0" noProof="0" dirty="0">
                <a:ln>
                  <a:noFill/>
                </a:ln>
                <a:solidFill>
                  <a:prstClr val="black"/>
                </a:solidFill>
                <a:effectLst/>
                <a:uLnTx/>
                <a:uFillTx/>
                <a:latin typeface="Arial"/>
                <a:ea typeface="+mn-ea"/>
                <a:cs typeface="Calibri"/>
              </a:rPr>
              <a:t> ca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nhập</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viện</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liên</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quan</a:t>
            </a:r>
            <a:r>
              <a:rPr kumimoji="0" sz="1800" b="0" i="0" u="none" strike="noStrike" kern="1200" cap="none" spc="15" normalizeH="0" baseline="0" noProof="0" dirty="0">
                <a:ln>
                  <a:noFill/>
                </a:ln>
                <a:solidFill>
                  <a:prstClr val="black"/>
                </a:solidFill>
                <a:effectLst/>
                <a:uLnTx/>
                <a:uFillTx/>
                <a:latin typeface="Arial"/>
                <a:ea typeface="+mn-ea"/>
                <a:cs typeface="Calibri"/>
              </a:rPr>
              <a:t> </a:t>
            </a:r>
            <a:r>
              <a:rPr kumimoji="0" lang="en-US" sz="1800" b="0" i="0" u="none" strike="noStrike" kern="1200" cap="none" spc="-10" normalizeH="0" baseline="0" noProof="0" dirty="0">
                <a:ln>
                  <a:noFill/>
                </a:ln>
                <a:solidFill>
                  <a:prstClr val="black"/>
                </a:solidFill>
                <a:effectLst/>
                <a:uLnTx/>
                <a:uFillTx/>
                <a:latin typeface="Arial"/>
                <a:ea typeface="+mn-ea"/>
                <a:cs typeface="Calibri"/>
              </a:rPr>
              <a:t>COPD</a:t>
            </a:r>
            <a:r>
              <a:rPr kumimoji="0" sz="1800" b="0" i="0" u="none" strike="noStrike" kern="1200" cap="none" spc="-10" normalizeH="0" baseline="0" noProof="0" dirty="0">
                <a:ln>
                  <a:noFill/>
                </a:ln>
                <a:solidFill>
                  <a:prstClr val="black"/>
                </a:solidFill>
                <a:effectLst/>
                <a:uLnTx/>
                <a:uFillTx/>
                <a:latin typeface="Arial"/>
                <a:ea typeface="+mn-ea"/>
                <a:cs typeface="Calibri"/>
              </a:rPr>
              <a:t>,</a:t>
            </a:r>
            <a:r>
              <a:rPr kumimoji="0"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trong</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đó</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47</a:t>
            </a:r>
            <a:r>
              <a:rPr kumimoji="0" sz="1800" b="0" i="0" u="none" strike="noStrike" kern="1200" cap="none" spc="10" normalizeH="0" baseline="0" noProof="0" dirty="0">
                <a:ln>
                  <a:noFill/>
                </a:ln>
                <a:solidFill>
                  <a:prstClr val="black"/>
                </a:solidFill>
                <a:effectLst/>
                <a:uLnTx/>
                <a:uFillTx/>
                <a:latin typeface="Arial"/>
                <a:ea typeface="+mn-ea"/>
                <a:cs typeface="Calibri"/>
              </a:rPr>
              <a:t> </a:t>
            </a:r>
            <a:r>
              <a:rPr kumimoji="0" lang="en-US" sz="1800" b="0" i="0" u="none" strike="noStrike" kern="1200" cap="none" spc="10" normalizeH="0" baseline="0" noProof="0" dirty="0" err="1">
                <a:ln>
                  <a:noFill/>
                </a:ln>
                <a:solidFill>
                  <a:prstClr val="black"/>
                </a:solidFill>
                <a:effectLst/>
                <a:uLnTx/>
                <a:uFillTx/>
                <a:latin typeface="Arial"/>
                <a:ea typeface="+mn-ea"/>
                <a:cs typeface="Calibri"/>
              </a:rPr>
              <a:t>bệnh</a:t>
            </a:r>
            <a:r>
              <a:rPr kumimoji="0" lang="en-US" sz="1800" b="0" i="0" u="none" strike="noStrike" kern="1200" cap="none" spc="10" normalizeH="0" baseline="0" noProof="0" dirty="0">
                <a:ln>
                  <a:noFill/>
                </a:ln>
                <a:solidFill>
                  <a:prstClr val="black"/>
                </a:solidFill>
                <a:effectLst/>
                <a:uLnTx/>
                <a:uFillTx/>
                <a:latin typeface="Arial"/>
                <a:ea typeface="+mn-ea"/>
                <a:cs typeface="Calibri"/>
              </a:rPr>
              <a:t> </a:t>
            </a:r>
            <a:r>
              <a:rPr kumimoji="0" lang="en-US" sz="1800" b="0" i="0" u="none" strike="noStrike" kern="1200" cap="none" spc="10" normalizeH="0" baseline="0" noProof="0" dirty="0" err="1">
                <a:ln>
                  <a:noFill/>
                </a:ln>
                <a:solidFill>
                  <a:prstClr val="black"/>
                </a:solidFill>
                <a:effectLst/>
                <a:uLnTx/>
                <a:uFillTx/>
                <a:latin typeface="Arial"/>
                <a:ea typeface="+mn-ea"/>
                <a:cs typeface="Calibri"/>
              </a:rPr>
              <a:t>nhân</a:t>
            </a:r>
            <a:r>
              <a:rPr kumimoji="0" lang="en-US" sz="1800" b="0" i="0" u="none" strike="noStrike" kern="1200" cap="none" spc="10"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(12.7%)</a:t>
            </a:r>
            <a:r>
              <a:rPr kumimoji="0" sz="1800" b="0" i="0" u="none" strike="noStrike" kern="1200" cap="none" spc="2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tái</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nhập</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viện</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trong</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vòng</a:t>
            </a:r>
            <a:r>
              <a:rPr kumimoji="0" lang="en-US" sz="1800" b="0" i="0" u="none" strike="noStrike" kern="1200" cap="none" spc="0" normalizeH="0" baseline="0" noProof="0" dirty="0">
                <a:ln>
                  <a:noFill/>
                </a:ln>
                <a:solidFill>
                  <a:prstClr val="black"/>
                </a:solidFill>
                <a:effectLst/>
                <a:uLnTx/>
                <a:uFillTx/>
                <a:latin typeface="Arial"/>
                <a:ea typeface="+mn-ea"/>
                <a:cs typeface="Calibri"/>
              </a:rPr>
              <a:t> 30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ngày</a:t>
            </a:r>
            <a:r>
              <a:rPr kumimoji="0" lang="en-US" sz="1800" b="0" i="0" u="none" strike="noStrike" kern="1200" cap="none" spc="0" normalizeH="0" baseline="0" noProof="0" dirty="0">
                <a:ln>
                  <a:noFill/>
                </a:ln>
                <a:solidFill>
                  <a:prstClr val="black"/>
                </a:solidFill>
                <a:effectLst/>
                <a:uLnTx/>
                <a:uFillTx/>
                <a:latin typeface="Arial"/>
                <a:ea typeface="+mn-ea"/>
                <a:cs typeface="Calibri"/>
              </a:rPr>
              <a:t> do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mọi</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nguyên</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nhân</a:t>
            </a:r>
            <a:r>
              <a:rPr kumimoji="0" sz="1800" b="0" i="0" u="none" strike="noStrike" kern="1200" cap="none" spc="-10" normalizeH="0" baseline="0" noProof="0" dirty="0">
                <a:ln>
                  <a:noFill/>
                </a:ln>
                <a:solidFill>
                  <a:prstClr val="black"/>
                </a:solidFill>
                <a:effectLst/>
                <a:uLnTx/>
                <a:uFillTx/>
                <a:latin typeface="Arial"/>
                <a:ea typeface="+mn-ea"/>
                <a:cs typeface="Calibri"/>
              </a:rPr>
              <a:t>.</a:t>
            </a:r>
            <a:endParaRPr kumimoji="0" sz="1800" b="0" i="0" u="none" strike="noStrike" kern="1200" cap="none" spc="0" normalizeH="0" baseline="0" noProof="0" dirty="0">
              <a:ln>
                <a:noFill/>
              </a:ln>
              <a:solidFill>
                <a:prstClr val="black"/>
              </a:solidFill>
              <a:effectLst/>
              <a:uLnTx/>
              <a:uFillTx/>
              <a:latin typeface="Arial"/>
              <a:ea typeface="+mn-ea"/>
              <a:cs typeface="Calibri"/>
            </a:endParaRPr>
          </a:p>
          <a:p>
            <a:pPr marL="297815" marR="265430" lvl="0" indent="-285750" algn="l" defTabSz="914400" rtl="0" eaLnBrk="1" fontAlgn="auto" latinLnBrk="0" hangingPunct="1">
              <a:lnSpc>
                <a:spcPct val="100000"/>
              </a:lnSpc>
              <a:spcBef>
                <a:spcPts val="600"/>
              </a:spcBef>
              <a:spcAft>
                <a:spcPts val="0"/>
              </a:spcAft>
              <a:buClrTx/>
              <a:buSzTx/>
              <a:buFont typeface="Arial"/>
              <a:buChar char="•"/>
              <a:tabLst>
                <a:tab pos="297815" algn="l"/>
                <a:tab pos="298450" algn="l"/>
              </a:tabLst>
              <a:defRPr/>
            </a:pPr>
            <a:r>
              <a:rPr kumimoji="0" lang="en-US" sz="1800" b="0" i="0" u="none" strike="noStrike" kern="1200" cap="none" spc="-5" normalizeH="0" baseline="0" noProof="0" dirty="0">
                <a:ln>
                  <a:noFill/>
                </a:ln>
                <a:solidFill>
                  <a:prstClr val="black"/>
                </a:solidFill>
                <a:effectLst/>
                <a:uLnTx/>
                <a:uFillTx/>
                <a:latin typeface="Arial"/>
                <a:ea typeface="+mn-ea"/>
                <a:cs typeface="Calibri"/>
              </a:rPr>
              <a:t>Ở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nhóm</a:t>
            </a:r>
            <a:r>
              <a:rPr kumimoji="0" lang="en-US" sz="1800" b="0" i="0" u="none" strike="noStrike" kern="1200" cap="none" spc="-5" normalizeH="0" baseline="0" noProof="0" dirty="0">
                <a:ln>
                  <a:noFill/>
                </a:ln>
                <a:solidFill>
                  <a:prstClr val="black"/>
                </a:solidFill>
                <a:effectLst/>
                <a:uLnTx/>
                <a:uFillTx/>
                <a:latin typeface="Arial"/>
                <a:ea typeface="+mn-ea"/>
                <a:cs typeface="Calibri"/>
              </a:rPr>
              <a:t> DPI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có</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1786</a:t>
            </a:r>
            <a:r>
              <a:rPr kumimoji="0" sz="1800" b="0" i="0" u="none" strike="noStrike" kern="1200" cap="none" spc="15" normalizeH="0" baseline="0" noProof="0" dirty="0">
                <a:ln>
                  <a:noFill/>
                </a:ln>
                <a:solidFill>
                  <a:prstClr val="black"/>
                </a:solidFill>
                <a:effectLst/>
                <a:uLnTx/>
                <a:uFillTx/>
                <a:latin typeface="Arial"/>
                <a:ea typeface="+mn-ea"/>
                <a:cs typeface="Calibri"/>
              </a:rPr>
              <a:t> </a:t>
            </a:r>
            <a:r>
              <a:rPr kumimoji="0" lang="en-US" sz="1800" b="0" i="0" u="none" strike="noStrike" kern="1200" cap="none" spc="15" normalizeH="0" baseline="0" noProof="0" dirty="0">
                <a:ln>
                  <a:noFill/>
                </a:ln>
                <a:solidFill>
                  <a:prstClr val="black"/>
                </a:solidFill>
                <a:effectLst/>
                <a:uLnTx/>
                <a:uFillTx/>
                <a:latin typeface="Arial"/>
                <a:ea typeface="+mn-ea"/>
                <a:cs typeface="Calibri"/>
              </a:rPr>
              <a:t>ca </a:t>
            </a:r>
            <a:r>
              <a:rPr kumimoji="0" lang="en-US" sz="1800" b="0" i="0" u="none" strike="noStrike" kern="1200" cap="none" spc="15" normalizeH="0" baseline="0" noProof="0" dirty="0" err="1">
                <a:ln>
                  <a:noFill/>
                </a:ln>
                <a:solidFill>
                  <a:prstClr val="black"/>
                </a:solidFill>
                <a:effectLst/>
                <a:uLnTx/>
                <a:uFillTx/>
                <a:latin typeface="Arial"/>
                <a:ea typeface="+mn-ea"/>
                <a:cs typeface="Calibri"/>
              </a:rPr>
              <a:t>nhập</a:t>
            </a:r>
            <a:r>
              <a:rPr kumimoji="0" lang="en-US" sz="1800" b="0" i="0" u="none" strike="noStrike" kern="1200" cap="none" spc="15" normalizeH="0" baseline="0" noProof="0" dirty="0">
                <a:ln>
                  <a:noFill/>
                </a:ln>
                <a:solidFill>
                  <a:prstClr val="black"/>
                </a:solidFill>
                <a:effectLst/>
                <a:uLnTx/>
                <a:uFillTx/>
                <a:latin typeface="Arial"/>
                <a:ea typeface="+mn-ea"/>
                <a:cs typeface="Calibri"/>
              </a:rPr>
              <a:t> </a:t>
            </a:r>
            <a:r>
              <a:rPr kumimoji="0" lang="en-US" sz="1800" b="0" i="0" u="none" strike="noStrike" kern="1200" cap="none" spc="15" normalizeH="0" baseline="0" noProof="0" dirty="0" err="1">
                <a:ln>
                  <a:noFill/>
                </a:ln>
                <a:solidFill>
                  <a:prstClr val="black"/>
                </a:solidFill>
                <a:effectLst/>
                <a:uLnTx/>
                <a:uFillTx/>
                <a:latin typeface="Arial"/>
                <a:ea typeface="+mn-ea"/>
                <a:cs typeface="Calibri"/>
              </a:rPr>
              <a:t>viện</a:t>
            </a:r>
            <a:r>
              <a:rPr kumimoji="0" lang="en-US" sz="1800" b="0" i="0" u="none" strike="noStrike" kern="1200" cap="none" spc="15" normalizeH="0" baseline="0" noProof="0" dirty="0">
                <a:ln>
                  <a:noFill/>
                </a:ln>
                <a:solidFill>
                  <a:prstClr val="black"/>
                </a:solidFill>
                <a:effectLst/>
                <a:uLnTx/>
                <a:uFillTx/>
                <a:latin typeface="Arial"/>
                <a:ea typeface="+mn-ea"/>
                <a:cs typeface="Calibri"/>
              </a:rPr>
              <a:t> </a:t>
            </a:r>
            <a:r>
              <a:rPr kumimoji="0" lang="en-US" sz="1800" b="0" i="0" u="none" strike="noStrike" kern="1200" cap="none" spc="15" normalizeH="0" baseline="0" noProof="0" dirty="0" err="1">
                <a:ln>
                  <a:noFill/>
                </a:ln>
                <a:solidFill>
                  <a:prstClr val="black"/>
                </a:solidFill>
                <a:effectLst/>
                <a:uLnTx/>
                <a:uFillTx/>
                <a:latin typeface="Arial"/>
                <a:ea typeface="+mn-ea"/>
                <a:cs typeface="Calibri"/>
              </a:rPr>
              <a:t>liên</a:t>
            </a:r>
            <a:r>
              <a:rPr kumimoji="0" lang="en-US" sz="1800" b="0" i="0" u="none" strike="noStrike" kern="1200" cap="none" spc="15" normalizeH="0" baseline="0" noProof="0" dirty="0">
                <a:ln>
                  <a:noFill/>
                </a:ln>
                <a:solidFill>
                  <a:prstClr val="black"/>
                </a:solidFill>
                <a:effectLst/>
                <a:uLnTx/>
                <a:uFillTx/>
                <a:latin typeface="Arial"/>
                <a:ea typeface="+mn-ea"/>
                <a:cs typeface="Calibri"/>
              </a:rPr>
              <a:t> </a:t>
            </a:r>
            <a:r>
              <a:rPr kumimoji="0" lang="en-US" sz="1800" b="0" i="0" u="none" strike="noStrike" kern="1200" cap="none" spc="15" normalizeH="0" baseline="0" noProof="0" dirty="0" err="1">
                <a:ln>
                  <a:noFill/>
                </a:ln>
                <a:solidFill>
                  <a:prstClr val="black"/>
                </a:solidFill>
                <a:effectLst/>
                <a:uLnTx/>
                <a:uFillTx/>
                <a:latin typeface="Arial"/>
                <a:ea typeface="+mn-ea"/>
                <a:cs typeface="Calibri"/>
              </a:rPr>
              <a:t>quan</a:t>
            </a:r>
            <a:r>
              <a:rPr kumimoji="0" lang="en-US" sz="1800" b="0" i="0" u="none" strike="noStrike" kern="1200" cap="none" spc="15" normalizeH="0" baseline="0" noProof="0" dirty="0">
                <a:ln>
                  <a:noFill/>
                </a:ln>
                <a:solidFill>
                  <a:prstClr val="black"/>
                </a:solidFill>
                <a:effectLst/>
                <a:uLnTx/>
                <a:uFillTx/>
                <a:latin typeface="Arial"/>
                <a:ea typeface="+mn-ea"/>
                <a:cs typeface="Calibri"/>
              </a:rPr>
              <a:t> </a:t>
            </a:r>
            <a:r>
              <a:rPr kumimoji="0" sz="1800" b="0" i="0" u="none" strike="noStrike" kern="1200" cap="none" spc="-10" normalizeH="0" baseline="0" noProof="0" dirty="0">
                <a:ln>
                  <a:noFill/>
                </a:ln>
                <a:solidFill>
                  <a:prstClr val="black"/>
                </a:solidFill>
                <a:effectLst/>
                <a:uLnTx/>
                <a:uFillTx/>
                <a:latin typeface="Arial"/>
                <a:ea typeface="+mn-ea"/>
                <a:cs typeface="Calibri"/>
              </a:rPr>
              <a:t>COPD,</a:t>
            </a:r>
            <a:r>
              <a:rPr kumimoji="0"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trong</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đó</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có</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359</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bệnh</a:t>
            </a:r>
            <a:r>
              <a:rPr kumimoji="0" lang="en-US" sz="1800" b="0" i="0" u="none" strike="noStrike" kern="1200" cap="none" spc="-5" normalizeH="0" baseline="0" noProof="0" dirty="0">
                <a:ln>
                  <a:noFill/>
                </a:ln>
                <a:solidFill>
                  <a:prstClr val="black"/>
                </a:solidFill>
                <a:effectLst/>
                <a:uLnTx/>
                <a:uFillTx/>
                <a:latin typeface="Arial"/>
                <a:ea typeface="+mn-ea"/>
                <a:cs typeface="Calibri"/>
              </a:rPr>
              <a:t> </a:t>
            </a:r>
            <a:r>
              <a:rPr kumimoji="0" lang="en-US" sz="1800" b="0" i="0" u="none" strike="noStrike" kern="1200" cap="none" spc="-5" normalizeH="0" baseline="0" noProof="0" dirty="0" err="1">
                <a:ln>
                  <a:noFill/>
                </a:ln>
                <a:solidFill>
                  <a:prstClr val="black"/>
                </a:solidFill>
                <a:effectLst/>
                <a:uLnTx/>
                <a:uFillTx/>
                <a:latin typeface="Arial"/>
                <a:ea typeface="+mn-ea"/>
                <a:cs typeface="Calibri"/>
              </a:rPr>
              <a:t>nhân</a:t>
            </a:r>
            <a:r>
              <a:rPr kumimoji="0" sz="1800" b="0" i="0" u="none" strike="noStrike" kern="1200" cap="none" spc="15" normalizeH="0" baseline="0" noProof="0" dirty="0">
                <a:ln>
                  <a:noFill/>
                </a:ln>
                <a:solidFill>
                  <a:prstClr val="black"/>
                </a:solidFill>
                <a:effectLst/>
                <a:uLnTx/>
                <a:uFillTx/>
                <a:latin typeface="Arial"/>
                <a:ea typeface="+mn-ea"/>
                <a:cs typeface="Calibri"/>
              </a:rPr>
              <a:t> </a:t>
            </a:r>
            <a:r>
              <a:rPr kumimoji="0" sz="1800" b="0" i="0" u="none" strike="noStrike" kern="1200" cap="none" spc="-5" normalizeH="0" baseline="0" noProof="0" dirty="0">
                <a:ln>
                  <a:noFill/>
                </a:ln>
                <a:solidFill>
                  <a:prstClr val="black"/>
                </a:solidFill>
                <a:effectLst/>
                <a:uLnTx/>
                <a:uFillTx/>
                <a:latin typeface="Arial"/>
                <a:ea typeface="+mn-ea"/>
                <a:cs typeface="Calibri"/>
              </a:rPr>
              <a:t>(20.1%)</a:t>
            </a:r>
            <a:r>
              <a:rPr kumimoji="0" sz="1800" b="0" i="0" u="none" strike="noStrike" kern="1200" cap="none" spc="2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tái</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nhập</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viện</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trong</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vòng</a:t>
            </a:r>
            <a:r>
              <a:rPr kumimoji="0" lang="en-US" sz="1800" b="0" i="0" u="none" strike="noStrike" kern="1200" cap="none" spc="0" normalizeH="0" baseline="0" noProof="0" dirty="0">
                <a:ln>
                  <a:noFill/>
                </a:ln>
                <a:solidFill>
                  <a:prstClr val="black"/>
                </a:solidFill>
                <a:effectLst/>
                <a:uLnTx/>
                <a:uFillTx/>
                <a:latin typeface="Arial"/>
                <a:ea typeface="+mn-ea"/>
                <a:cs typeface="Calibri"/>
              </a:rPr>
              <a:t> 30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ngày</a:t>
            </a:r>
            <a:r>
              <a:rPr kumimoji="0" lang="en-US" sz="1800" b="0" i="0" u="none" strike="noStrike" kern="1200" cap="none" spc="0" normalizeH="0" baseline="0" noProof="0" dirty="0">
                <a:ln>
                  <a:noFill/>
                </a:ln>
                <a:solidFill>
                  <a:prstClr val="black"/>
                </a:solidFill>
                <a:effectLst/>
                <a:uLnTx/>
                <a:uFillTx/>
                <a:latin typeface="Arial"/>
                <a:ea typeface="+mn-ea"/>
                <a:cs typeface="Calibri"/>
              </a:rPr>
              <a:t> do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mọi</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nguyên</a:t>
            </a:r>
            <a:r>
              <a:rPr kumimoji="0" lang="en-US" sz="1800" b="0" i="0" u="none" strike="noStrike" kern="1200" cap="none" spc="0" normalizeH="0" baseline="0" noProof="0" dirty="0">
                <a:ln>
                  <a:noFill/>
                </a:ln>
                <a:solidFill>
                  <a:prstClr val="black"/>
                </a:solidFill>
                <a:effectLst/>
                <a:uLnTx/>
                <a:uFillTx/>
                <a:latin typeface="Arial"/>
                <a:ea typeface="+mn-ea"/>
                <a:cs typeface="Calibri"/>
              </a:rPr>
              <a:t> </a:t>
            </a:r>
            <a:r>
              <a:rPr kumimoji="0" lang="en-US" sz="1800" b="0" i="0" u="none" strike="noStrike" kern="1200" cap="none" spc="0" normalizeH="0" baseline="0" noProof="0" dirty="0" err="1">
                <a:ln>
                  <a:noFill/>
                </a:ln>
                <a:solidFill>
                  <a:prstClr val="black"/>
                </a:solidFill>
                <a:effectLst/>
                <a:uLnTx/>
                <a:uFillTx/>
                <a:latin typeface="Arial"/>
                <a:ea typeface="+mn-ea"/>
                <a:cs typeface="Calibri"/>
              </a:rPr>
              <a:t>nhân</a:t>
            </a:r>
            <a:r>
              <a:rPr kumimoji="0" lang="en-US" sz="1800" b="0" i="0" u="none" strike="noStrike" kern="1200" cap="none" spc="0" normalizeH="0" baseline="0" noProof="0" dirty="0">
                <a:ln>
                  <a:noFill/>
                </a:ln>
                <a:solidFill>
                  <a:prstClr val="black"/>
                </a:solidFill>
                <a:effectLst/>
                <a:uLnTx/>
                <a:uFillTx/>
                <a:latin typeface="Arial"/>
                <a:ea typeface="+mn-ea"/>
                <a:cs typeface="Calibri"/>
              </a:rPr>
              <a:t>.</a:t>
            </a:r>
            <a:endParaRPr kumimoji="0" sz="1800" b="0" i="0" u="none" strike="noStrike" kern="1200" cap="none" spc="0" normalizeH="0" baseline="0" noProof="0" dirty="0">
              <a:ln>
                <a:noFill/>
              </a:ln>
              <a:solidFill>
                <a:prstClr val="black"/>
              </a:solidFill>
              <a:effectLst/>
              <a:uLnTx/>
              <a:uFillTx/>
              <a:latin typeface="Arial"/>
              <a:ea typeface="+mn-ea"/>
              <a:cs typeface="Calibri"/>
            </a:endParaRPr>
          </a:p>
        </p:txBody>
      </p:sp>
      <p:sp>
        <p:nvSpPr>
          <p:cNvPr id="4" name="object 9">
            <a:extLst>
              <a:ext uri="{FF2B5EF4-FFF2-40B4-BE49-F238E27FC236}">
                <a16:creationId xmlns:a16="http://schemas.microsoft.com/office/drawing/2014/main" id="{4C5DA248-6CCC-42AE-9AFC-D73F5680C5F3}"/>
              </a:ext>
            </a:extLst>
          </p:cNvPr>
          <p:cNvSpPr/>
          <p:nvPr/>
        </p:nvSpPr>
        <p:spPr>
          <a:xfrm>
            <a:off x="1062037" y="5246545"/>
            <a:ext cx="10067925" cy="0"/>
          </a:xfrm>
          <a:custGeom>
            <a:avLst/>
            <a:gdLst/>
            <a:ahLst/>
            <a:cxnLst/>
            <a:rect l="l" t="t" r="r" b="b"/>
            <a:pathLst>
              <a:path w="10067925">
                <a:moveTo>
                  <a:pt x="0" y="0"/>
                </a:moveTo>
                <a:lnTo>
                  <a:pt x="10067544" y="0"/>
                </a:lnTo>
              </a:path>
            </a:pathLst>
          </a:custGeom>
          <a:ln w="19050">
            <a:solidFill>
              <a:srgbClr val="00457E"/>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white"/>
              </a:solidFill>
              <a:effectLst/>
              <a:uLnTx/>
              <a:uFillTx/>
              <a:latin typeface="Arial"/>
              <a:ea typeface="+mn-ea"/>
              <a:cs typeface="+mn-cs"/>
            </a:endParaRPr>
          </a:p>
        </p:txBody>
      </p:sp>
      <p:sp>
        <p:nvSpPr>
          <p:cNvPr id="5" name="object 39">
            <a:extLst>
              <a:ext uri="{FF2B5EF4-FFF2-40B4-BE49-F238E27FC236}">
                <a16:creationId xmlns:a16="http://schemas.microsoft.com/office/drawing/2014/main" id="{BB02DDE3-81F4-4779-B3EF-10A5CD59AA4A}"/>
              </a:ext>
            </a:extLst>
          </p:cNvPr>
          <p:cNvSpPr txBox="1"/>
          <p:nvPr/>
        </p:nvSpPr>
        <p:spPr>
          <a:xfrm>
            <a:off x="978240" y="1355879"/>
            <a:ext cx="10865451" cy="751488"/>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00000"/>
              </a:lnSpc>
              <a:spcBef>
                <a:spcPts val="600"/>
              </a:spcBef>
              <a:spcAft>
                <a:spcPts val="0"/>
              </a:spcAft>
              <a:buClrTx/>
              <a:buSzTx/>
              <a:buFontTx/>
              <a:buNone/>
              <a:tabLst/>
              <a:defRPr/>
            </a:pPr>
            <a:r>
              <a:rPr kumimoji="0" lang="en-US" sz="2400" b="0" i="0" u="none" strike="noStrike" kern="1200" cap="none" spc="-5" normalizeH="0" baseline="0" noProof="0" dirty="0">
                <a:ln>
                  <a:noFill/>
                </a:ln>
                <a:solidFill>
                  <a:prstClr val="black"/>
                </a:solidFill>
                <a:effectLst/>
                <a:uLnTx/>
                <a:uFillTx/>
                <a:latin typeface="Arial"/>
                <a:ea typeface="+mn-ea"/>
                <a:cs typeface="Calibri"/>
              </a:rPr>
              <a:t>Tiotropium Respimat</a:t>
            </a:r>
            <a:r>
              <a:rPr kumimoji="0" lang="en-US" sz="2400" b="0" i="0" u="none" strike="noStrike" kern="1200" cap="none" spc="-5" normalizeH="0" baseline="30000" noProof="0" dirty="0">
                <a:ln>
                  <a:noFill/>
                </a:ln>
                <a:solidFill>
                  <a:prstClr val="black"/>
                </a:solidFill>
                <a:effectLst/>
                <a:uLnTx/>
                <a:uFillTx/>
                <a:latin typeface="Arial"/>
                <a:ea typeface="+mn-ea"/>
                <a:cs typeface="Calibri"/>
              </a:rPr>
              <a:t>®</a:t>
            </a:r>
            <a:r>
              <a:rPr kumimoji="0" lang="en-US" sz="2400" b="0"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giảm</a:t>
            </a:r>
            <a:r>
              <a:rPr kumimoji="0" lang="en-US" sz="2400" b="1" i="0" u="none" strike="noStrike" kern="1200" cap="none" spc="-5" normalizeH="0" baseline="0" noProof="0" dirty="0">
                <a:ln>
                  <a:noFill/>
                </a:ln>
                <a:solidFill>
                  <a:prstClr val="black"/>
                </a:solidFill>
                <a:effectLst/>
                <a:uLnTx/>
                <a:uFillTx/>
                <a:latin typeface="Arial"/>
                <a:ea typeface="+mn-ea"/>
                <a:cs typeface="Calibri"/>
              </a:rPr>
              <a:t> 34%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nguy</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cơ</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tái</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nhập</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viện</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trong</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vòng</a:t>
            </a:r>
            <a:r>
              <a:rPr kumimoji="0" lang="en-US" sz="2400" b="1" i="0" u="none" strike="noStrike" kern="1200" cap="none" spc="-5" normalizeH="0" baseline="0" noProof="0" dirty="0">
                <a:ln>
                  <a:noFill/>
                </a:ln>
                <a:solidFill>
                  <a:prstClr val="black"/>
                </a:solidFill>
                <a:effectLst/>
                <a:uLnTx/>
                <a:uFillTx/>
                <a:latin typeface="Arial"/>
                <a:ea typeface="+mn-ea"/>
                <a:cs typeface="Calibri"/>
              </a:rPr>
              <a:t> 30 </a:t>
            </a:r>
            <a:r>
              <a:rPr kumimoji="0" lang="en-US" sz="2400" b="1" i="0" u="none" strike="noStrike" kern="1200" cap="none" spc="-5" normalizeH="0" baseline="0" noProof="0" dirty="0" err="1">
                <a:ln>
                  <a:noFill/>
                </a:ln>
                <a:solidFill>
                  <a:prstClr val="black"/>
                </a:solidFill>
                <a:effectLst/>
                <a:uLnTx/>
                <a:uFillTx/>
                <a:latin typeface="Arial"/>
                <a:ea typeface="+mn-ea"/>
                <a:cs typeface="Calibri"/>
              </a:rPr>
              <a:t>ngày</a:t>
            </a:r>
            <a:r>
              <a:rPr kumimoji="0" lang="en-US" sz="2400" b="1" i="0" u="none" strike="noStrike" kern="1200" cap="none" spc="-5" normalizeH="0" baseline="0" noProof="0" dirty="0">
                <a:ln>
                  <a:noFill/>
                </a:ln>
                <a:solidFill>
                  <a:prstClr val="black"/>
                </a:solidFill>
                <a:effectLst/>
                <a:uLnTx/>
                <a:uFillTx/>
                <a:latin typeface="Arial"/>
                <a:ea typeface="+mn-ea"/>
                <a:cs typeface="Calibri"/>
              </a:rPr>
              <a:t> </a:t>
            </a:r>
            <a:r>
              <a:rPr kumimoji="0" lang="en-US" sz="2400" b="0" i="0" u="none" strike="noStrike" kern="1200" cap="none" spc="-5" normalizeH="0" baseline="0" noProof="0" dirty="0">
                <a:ln>
                  <a:noFill/>
                </a:ln>
                <a:solidFill>
                  <a:prstClr val="black"/>
                </a:solidFill>
                <a:effectLst/>
                <a:uLnTx/>
                <a:uFillTx/>
                <a:latin typeface="Arial"/>
                <a:ea typeface="+mn-ea"/>
                <a:cs typeface="Calibri"/>
              </a:rPr>
              <a:t>so </a:t>
            </a:r>
            <a:r>
              <a:rPr kumimoji="0" lang="en-US" sz="2400" b="0" i="0" u="none" strike="noStrike" kern="1200" cap="none" spc="-5" normalizeH="0" baseline="0" noProof="0" dirty="0" err="1">
                <a:ln>
                  <a:noFill/>
                </a:ln>
                <a:solidFill>
                  <a:prstClr val="black"/>
                </a:solidFill>
                <a:effectLst/>
                <a:uLnTx/>
                <a:uFillTx/>
                <a:latin typeface="Arial"/>
                <a:ea typeface="+mn-ea"/>
                <a:cs typeface="Calibri"/>
              </a:rPr>
              <a:t>với</a:t>
            </a:r>
            <a:r>
              <a:rPr kumimoji="0" lang="en-US" sz="2400" b="0" i="0" u="none" strike="noStrike" kern="1200" cap="none" spc="-5" normalizeH="0" baseline="0" noProof="0" dirty="0">
                <a:ln>
                  <a:noFill/>
                </a:ln>
                <a:solidFill>
                  <a:prstClr val="black"/>
                </a:solidFill>
                <a:effectLst/>
                <a:uLnTx/>
                <a:uFillTx/>
                <a:latin typeface="Arial"/>
                <a:ea typeface="+mn-ea"/>
                <a:cs typeface="Calibri"/>
              </a:rPr>
              <a:t> LAMA DPI </a:t>
            </a:r>
            <a:r>
              <a:rPr kumimoji="0" sz="2400" b="0" i="0" u="none" strike="noStrike" kern="1200" cap="none" spc="-5" normalizeH="0" baseline="0" noProof="0" dirty="0">
                <a:ln>
                  <a:noFill/>
                </a:ln>
                <a:solidFill>
                  <a:prstClr val="black"/>
                </a:solidFill>
                <a:effectLst/>
                <a:uLnTx/>
                <a:uFillTx/>
                <a:latin typeface="Arial"/>
                <a:ea typeface="+mn-ea"/>
                <a:cs typeface="Calibri"/>
              </a:rPr>
              <a:t>(12.7% vs</a:t>
            </a:r>
            <a:r>
              <a:rPr kumimoji="0" sz="2400" b="0" i="0" u="none" strike="noStrike" kern="1200" cap="none" spc="0" normalizeH="0" baseline="0" noProof="0" dirty="0">
                <a:ln>
                  <a:noFill/>
                </a:ln>
                <a:solidFill>
                  <a:prstClr val="black"/>
                </a:solidFill>
                <a:effectLst/>
                <a:uLnTx/>
                <a:uFillTx/>
                <a:latin typeface="Arial"/>
                <a:ea typeface="+mn-ea"/>
                <a:cs typeface="Calibri"/>
              </a:rPr>
              <a:t> </a:t>
            </a:r>
            <a:r>
              <a:rPr kumimoji="0" sz="2400" b="0" i="0" u="none" strike="noStrike" kern="1200" cap="none" spc="-5" normalizeH="0" baseline="0" noProof="0" dirty="0">
                <a:ln>
                  <a:noFill/>
                </a:ln>
                <a:solidFill>
                  <a:prstClr val="black"/>
                </a:solidFill>
                <a:effectLst/>
                <a:uLnTx/>
                <a:uFillTx/>
                <a:latin typeface="Arial"/>
                <a:ea typeface="+mn-ea"/>
                <a:cs typeface="Calibri"/>
              </a:rPr>
              <a:t>20.1%; </a:t>
            </a:r>
            <a:r>
              <a:rPr kumimoji="0" sz="2400" b="0" i="0" u="none" strike="noStrike" kern="1200" cap="none" spc="0" normalizeH="0" baseline="0" noProof="0" dirty="0">
                <a:ln>
                  <a:noFill/>
                </a:ln>
                <a:solidFill>
                  <a:prstClr val="black"/>
                </a:solidFill>
                <a:effectLst/>
                <a:uLnTx/>
                <a:uFillTx/>
                <a:latin typeface="Arial"/>
                <a:ea typeface="+mn-ea"/>
                <a:cs typeface="Calibri"/>
              </a:rPr>
              <a:t> </a:t>
            </a:r>
            <a:r>
              <a:rPr kumimoji="0" sz="2400" b="0" i="0" u="none" strike="noStrike" kern="1200" cap="none" spc="-5" normalizeH="0" baseline="0" noProof="0" dirty="0">
                <a:ln>
                  <a:noFill/>
                </a:ln>
                <a:solidFill>
                  <a:prstClr val="black"/>
                </a:solidFill>
                <a:effectLst/>
                <a:uLnTx/>
                <a:uFillTx/>
                <a:latin typeface="Arial"/>
                <a:ea typeface="+mn-ea"/>
                <a:cs typeface="Calibri"/>
              </a:rPr>
              <a:t>p=0.001)</a:t>
            </a:r>
            <a:endParaRPr kumimoji="0" sz="2400" b="0" i="0" u="none" strike="noStrike" kern="1200" cap="none" spc="0" normalizeH="0" baseline="0" noProof="0" dirty="0">
              <a:ln>
                <a:noFill/>
              </a:ln>
              <a:solidFill>
                <a:prstClr val="black"/>
              </a:solidFill>
              <a:effectLst/>
              <a:uLnTx/>
              <a:uFillTx/>
              <a:latin typeface="Arial"/>
              <a:ea typeface="+mn-ea"/>
              <a:cs typeface="Calibri"/>
            </a:endParaRPr>
          </a:p>
        </p:txBody>
      </p:sp>
      <p:sp>
        <p:nvSpPr>
          <p:cNvPr id="6" name="object 33">
            <a:extLst>
              <a:ext uri="{FF2B5EF4-FFF2-40B4-BE49-F238E27FC236}">
                <a16:creationId xmlns:a16="http://schemas.microsoft.com/office/drawing/2014/main" id="{250C96A0-A1D0-4BC5-A8B7-70BE3BC72AC7}"/>
              </a:ext>
            </a:extLst>
          </p:cNvPr>
          <p:cNvSpPr txBox="1"/>
          <p:nvPr/>
        </p:nvSpPr>
        <p:spPr>
          <a:xfrm>
            <a:off x="7945691" y="6666293"/>
            <a:ext cx="4410351" cy="150682"/>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D</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Singer,</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et</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al.</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Int</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J Chron</a:t>
            </a:r>
            <a:r>
              <a:rPr kumimoji="0" sz="900" b="0" i="0" u="none" strike="noStrike" kern="1200" cap="none" spc="15"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Obstruct Pulmon</a:t>
            </a:r>
            <a:r>
              <a:rPr kumimoji="0" sz="900" b="0" i="0" u="none" strike="noStrike" kern="1200" cap="none" spc="2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Dis.</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2020</a:t>
            </a:r>
            <a:r>
              <a:rPr kumimoji="0" sz="900" b="0" i="0" u="none" strike="noStrike" kern="1200" cap="none" spc="-2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5" normalizeH="0" baseline="0" noProof="0" dirty="0">
                <a:ln>
                  <a:noFill/>
                </a:ln>
                <a:solidFill>
                  <a:prstClr val="white">
                    <a:lumMod val="65000"/>
                  </a:prstClr>
                </a:solidFill>
                <a:effectLst/>
                <a:uLnTx/>
                <a:uFillTx/>
                <a:latin typeface="Arial"/>
                <a:ea typeface="+mn-ea"/>
                <a:cs typeface="Calibri"/>
              </a:rPr>
              <a:t>Dec</a:t>
            </a:r>
            <a:r>
              <a:rPr kumimoji="0" sz="900" b="0" i="0" u="none" strike="noStrike" kern="1200" cap="none" spc="0" normalizeH="0" baseline="0" noProof="0" dirty="0">
                <a:ln>
                  <a:noFill/>
                </a:ln>
                <a:solidFill>
                  <a:prstClr val="white">
                    <a:lumMod val="65000"/>
                  </a:prstClr>
                </a:solidFill>
                <a:effectLst/>
                <a:uLnTx/>
                <a:uFillTx/>
                <a:latin typeface="Arial"/>
                <a:ea typeface="+mn-ea"/>
                <a:cs typeface="Calibri"/>
              </a:rPr>
              <a:t> </a:t>
            </a:r>
            <a:r>
              <a:rPr kumimoji="0" sz="900" b="0" i="0" u="none" strike="noStrike" kern="1200" cap="none" spc="-10" normalizeH="0" baseline="0" noProof="0" dirty="0">
                <a:ln>
                  <a:noFill/>
                </a:ln>
                <a:solidFill>
                  <a:prstClr val="white">
                    <a:lumMod val="65000"/>
                  </a:prstClr>
                </a:solidFill>
                <a:effectLst/>
                <a:uLnTx/>
                <a:uFillTx/>
                <a:latin typeface="Arial"/>
                <a:ea typeface="+mn-ea"/>
                <a:cs typeface="Calibri"/>
              </a:rPr>
              <a:t>7;15:3239-3250.</a:t>
            </a:r>
            <a:endParaRPr kumimoji="0" sz="900" b="0" i="0" u="none" strike="noStrike" kern="1200" cap="none" spc="0" normalizeH="0" baseline="0" noProof="0" dirty="0">
              <a:ln>
                <a:noFill/>
              </a:ln>
              <a:solidFill>
                <a:prstClr val="white">
                  <a:lumMod val="65000"/>
                </a:prstClr>
              </a:solidFill>
              <a:effectLst/>
              <a:uLnTx/>
              <a:uFillTx/>
              <a:latin typeface="Arial"/>
              <a:ea typeface="+mn-ea"/>
              <a:cs typeface="Calibri"/>
            </a:endParaRPr>
          </a:p>
        </p:txBody>
      </p:sp>
      <p:sp>
        <p:nvSpPr>
          <p:cNvPr id="7" name="TextBox 6">
            <a:extLst>
              <a:ext uri="{FF2B5EF4-FFF2-40B4-BE49-F238E27FC236}">
                <a16:creationId xmlns:a16="http://schemas.microsoft.com/office/drawing/2014/main" id="{4FD910BD-8440-4589-9947-F8AB522EC206}"/>
              </a:ext>
            </a:extLst>
          </p:cNvPr>
          <p:cNvSpPr txBox="1"/>
          <p:nvPr/>
        </p:nvSpPr>
        <p:spPr>
          <a:xfrm>
            <a:off x="767407" y="428249"/>
            <a:ext cx="10657184" cy="600451"/>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4481"/>
                </a:solidFill>
                <a:effectLst/>
                <a:uLnTx/>
                <a:uFillTx/>
                <a:latin typeface="Arial"/>
                <a:ea typeface="+mn-ea"/>
                <a:cs typeface="+mn-cs"/>
              </a:rPr>
              <a:t>Tiotropium Respimat</a:t>
            </a:r>
            <a:r>
              <a:rPr kumimoji="0" lang="en-US" sz="3200" b="1" i="0" u="none" strike="noStrike" kern="1200" cap="none" spc="0" normalizeH="0" baseline="30000" noProof="0" dirty="0">
                <a:ln>
                  <a:noFill/>
                </a:ln>
                <a:solidFill>
                  <a:srgbClr val="004481"/>
                </a:solidFill>
                <a:effectLst/>
                <a:uLnTx/>
                <a:uFillTx/>
                <a:latin typeface="Arial"/>
                <a:ea typeface="+mn-ea"/>
                <a:cs typeface="+mn-cs"/>
              </a:rPr>
              <a:t>®</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giảm</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nguy</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cơ</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tái</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nhập</a:t>
            </a:r>
            <a:r>
              <a:rPr kumimoji="0" lang="en-US" sz="3200" b="1" i="0" u="none" strike="noStrike" kern="1200" cap="none" spc="0" normalizeH="0" baseline="0" noProof="0" dirty="0">
                <a:ln>
                  <a:noFill/>
                </a:ln>
                <a:solidFill>
                  <a:srgbClr val="004481"/>
                </a:solidFill>
                <a:effectLst/>
                <a:uLnTx/>
                <a:uFillTx/>
                <a:latin typeface="Arial"/>
                <a:ea typeface="+mn-ea"/>
                <a:cs typeface="+mn-cs"/>
              </a:rPr>
              <a:t> </a:t>
            </a:r>
            <a:r>
              <a:rPr kumimoji="0" lang="en-US" sz="3200" b="1" i="0" u="none" strike="noStrike" kern="1200" cap="none" spc="0" normalizeH="0" baseline="0" noProof="0" dirty="0" err="1">
                <a:ln>
                  <a:noFill/>
                </a:ln>
                <a:solidFill>
                  <a:srgbClr val="004481"/>
                </a:solidFill>
                <a:effectLst/>
                <a:uLnTx/>
                <a:uFillTx/>
                <a:latin typeface="Arial"/>
                <a:ea typeface="+mn-ea"/>
                <a:cs typeface="+mn-cs"/>
              </a:rPr>
              <a:t>viện</a:t>
            </a:r>
            <a:endParaRPr kumimoji="0" lang="en-US" sz="3200" b="1" i="0" u="none" strike="noStrike" kern="1200" cap="none" spc="0" normalizeH="0" baseline="0" noProof="0" dirty="0">
              <a:ln>
                <a:noFill/>
              </a:ln>
              <a:solidFill>
                <a:srgbClr val="004481"/>
              </a:solidFill>
              <a:effectLst/>
              <a:uLnTx/>
              <a:uFillTx/>
              <a:latin typeface="Arial"/>
              <a:ea typeface="+mn-ea"/>
              <a:cs typeface="+mn-cs"/>
            </a:endParaRPr>
          </a:p>
        </p:txBody>
      </p:sp>
    </p:spTree>
    <p:extLst>
      <p:ext uri="{BB962C8B-B14F-4D97-AF65-F5344CB8AC3E}">
        <p14:creationId xmlns:p14="http://schemas.microsoft.com/office/powerpoint/2010/main" val="424393100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5">
            <a:extLst>
              <a:ext uri="{FF2B5EF4-FFF2-40B4-BE49-F238E27FC236}">
                <a16:creationId xmlns:a16="http://schemas.microsoft.com/office/drawing/2014/main" id="{867ACB00-04F0-42A2-B6A9-00CCF13E4B42}"/>
              </a:ext>
            </a:extLst>
          </p:cNvPr>
          <p:cNvSpPr txBox="1">
            <a:spLocks/>
          </p:cNvSpPr>
          <p:nvPr/>
        </p:nvSpPr>
        <p:spPr>
          <a:xfrm>
            <a:off x="0" y="272148"/>
            <a:ext cx="11709400" cy="881010"/>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38100" marR="0" lvl="0" indent="0" algn="ctr" defTabSz="914400" rtl="0" eaLnBrk="1" fontAlgn="auto" latinLnBrk="0" hangingPunct="1">
              <a:lnSpc>
                <a:spcPts val="2735"/>
              </a:lnSpc>
              <a:spcBef>
                <a:spcPts val="100"/>
              </a:spcBef>
              <a:spcAft>
                <a:spcPts val="0"/>
              </a:spcAft>
              <a:buClrTx/>
              <a:buSzTx/>
              <a:buFontTx/>
              <a:buNone/>
              <a:tabLst/>
              <a:defRPr/>
            </a:pPr>
            <a:r>
              <a:rPr lang="en-US" sz="2800" b="1" dirty="0" err="1">
                <a:solidFill>
                  <a:srgbClr val="002060"/>
                </a:solidFill>
                <a:latin typeface="Arial"/>
                <a:cs typeface="Arial"/>
              </a:rPr>
              <a:t>Nghiên</a:t>
            </a:r>
            <a:r>
              <a:rPr lang="en-US" sz="2800" b="1" dirty="0">
                <a:solidFill>
                  <a:srgbClr val="002060"/>
                </a:solidFill>
                <a:latin typeface="Arial"/>
                <a:cs typeface="Arial"/>
              </a:rPr>
              <a:t> </a:t>
            </a:r>
            <a:r>
              <a:rPr lang="en-US" sz="2800" b="1" dirty="0" err="1">
                <a:solidFill>
                  <a:srgbClr val="002060"/>
                </a:solidFill>
                <a:latin typeface="Arial"/>
                <a:cs typeface="Arial"/>
              </a:rPr>
              <a:t>cứu</a:t>
            </a:r>
            <a:r>
              <a:rPr lang="en-US" sz="2800" b="1" dirty="0">
                <a:solidFill>
                  <a:srgbClr val="002060"/>
                </a:solidFill>
                <a:latin typeface="Arial"/>
                <a:cs typeface="Arial"/>
              </a:rPr>
              <a:t> </a:t>
            </a:r>
            <a:r>
              <a:rPr lang="en-US" sz="2800" b="1" dirty="0" err="1">
                <a:solidFill>
                  <a:srgbClr val="002060"/>
                </a:solidFill>
                <a:latin typeface="Arial"/>
                <a:cs typeface="Arial"/>
              </a:rPr>
              <a:t>đời</a:t>
            </a:r>
            <a:r>
              <a:rPr lang="en-US" sz="2800" b="1" dirty="0">
                <a:solidFill>
                  <a:srgbClr val="002060"/>
                </a:solidFill>
                <a:latin typeface="Arial"/>
                <a:cs typeface="Arial"/>
              </a:rPr>
              <a:t> </a:t>
            </a:r>
            <a:r>
              <a:rPr lang="en-US" sz="2800" b="1" dirty="0" err="1">
                <a:solidFill>
                  <a:srgbClr val="002060"/>
                </a:solidFill>
                <a:latin typeface="Arial"/>
                <a:cs typeface="Arial"/>
              </a:rPr>
              <a:t>thực</a:t>
            </a:r>
            <a:endParaRPr lang="en-US" sz="2800" b="1" dirty="0">
              <a:solidFill>
                <a:srgbClr val="002060"/>
              </a:solidFill>
              <a:latin typeface="Arial"/>
              <a:cs typeface="Arial"/>
            </a:endParaRPr>
          </a:p>
          <a:p>
            <a:pPr marL="38100" marR="0" lvl="0" indent="0" algn="ctr" defTabSz="914400" rtl="0" eaLnBrk="1" fontAlgn="auto" latinLnBrk="0" hangingPunct="1">
              <a:lnSpc>
                <a:spcPts val="2735"/>
              </a:lnSpc>
              <a:spcBef>
                <a:spcPts val="1200"/>
              </a:spcBef>
              <a:spcAft>
                <a:spcPts val="0"/>
              </a:spcAft>
              <a:buClrTx/>
              <a:buSzTx/>
              <a:buFontTx/>
              <a:buNone/>
              <a:tabLst/>
              <a:defRPr/>
            </a:pPr>
            <a:r>
              <a:rPr lang="en-US" sz="2800" b="1" dirty="0">
                <a:solidFill>
                  <a:srgbClr val="002060"/>
                </a:solidFill>
                <a:latin typeface="Arial"/>
                <a:cs typeface="Arial"/>
              </a:rPr>
              <a:t> Tiotropium Respimat</a:t>
            </a:r>
            <a:r>
              <a:rPr kumimoji="0" lang="en-US" sz="3200" b="0" i="0" u="none" strike="noStrike" kern="1200" cap="none" spc="-50" normalizeH="0" baseline="30000" noProof="0" dirty="0">
                <a:ln>
                  <a:noFill/>
                </a:ln>
                <a:effectLst/>
                <a:uLnTx/>
                <a:uFillTx/>
                <a:ea typeface="+mj-ea"/>
                <a:cs typeface="+mj-cs"/>
              </a:rPr>
              <a:t>®</a:t>
            </a:r>
            <a:r>
              <a:rPr kumimoji="0" lang="en-US" sz="3200" b="0" i="0" u="none" strike="noStrike" kern="1200" cap="none" spc="-50" normalizeH="0" baseline="0" noProof="0" dirty="0">
                <a:ln>
                  <a:noFill/>
                </a:ln>
                <a:solidFill>
                  <a:srgbClr val="4472C4">
                    <a:lumMod val="75000"/>
                  </a:srgbClr>
                </a:solidFill>
                <a:effectLst/>
                <a:uLnTx/>
                <a:uFillTx/>
                <a:ea typeface="+mj-ea"/>
                <a:cs typeface="+mj-cs"/>
              </a:rPr>
              <a:t> </a:t>
            </a:r>
            <a:r>
              <a:rPr lang="en-US" sz="2800" b="1" dirty="0">
                <a:solidFill>
                  <a:srgbClr val="002060"/>
                </a:solidFill>
                <a:latin typeface="Arial"/>
                <a:cs typeface="Arial"/>
              </a:rPr>
              <a:t>so </a:t>
            </a:r>
            <a:r>
              <a:rPr lang="en-US" sz="2800" b="1" dirty="0" err="1">
                <a:solidFill>
                  <a:srgbClr val="002060"/>
                </a:solidFill>
                <a:latin typeface="Arial"/>
                <a:cs typeface="Arial"/>
              </a:rPr>
              <a:t>với</a:t>
            </a:r>
            <a:r>
              <a:rPr lang="en-US" sz="2800" b="1" dirty="0">
                <a:solidFill>
                  <a:srgbClr val="002060"/>
                </a:solidFill>
                <a:latin typeface="Arial"/>
                <a:cs typeface="Arial"/>
              </a:rPr>
              <a:t>  LAMA DPI</a:t>
            </a:r>
          </a:p>
        </p:txBody>
      </p:sp>
      <p:sp>
        <p:nvSpPr>
          <p:cNvPr id="3" name="object 39">
            <a:extLst>
              <a:ext uri="{FF2B5EF4-FFF2-40B4-BE49-F238E27FC236}">
                <a16:creationId xmlns:a16="http://schemas.microsoft.com/office/drawing/2014/main" id="{02B020A0-A8AA-4B8E-B993-777D597A3B85}"/>
              </a:ext>
            </a:extLst>
          </p:cNvPr>
          <p:cNvSpPr txBox="1"/>
          <p:nvPr/>
        </p:nvSpPr>
        <p:spPr>
          <a:xfrm>
            <a:off x="1448014" y="1512485"/>
            <a:ext cx="10110056" cy="781624"/>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30" normalizeH="0" baseline="0" noProof="0" dirty="0">
                <a:ln>
                  <a:noFill/>
                </a:ln>
                <a:solidFill>
                  <a:prstClr val="black"/>
                </a:solidFill>
                <a:effectLst/>
                <a:uLnTx/>
                <a:uFillTx/>
                <a:latin typeface="+mj-lt"/>
                <a:ea typeface="+mn-ea"/>
                <a:cs typeface="Calibri"/>
              </a:rPr>
              <a:t>N= 28,240; Tiotropium Respimat</a:t>
            </a:r>
            <a:r>
              <a:rPr kumimoji="0" lang="en-IN" sz="2000" b="0" i="0" u="none" strike="noStrike" kern="1200" cap="none" spc="-35" normalizeH="0" baseline="30000" noProof="0" dirty="0">
                <a:ln>
                  <a:noFill/>
                </a:ln>
                <a:solidFill>
                  <a:prstClr val="black"/>
                </a:solidFill>
                <a:effectLst/>
                <a:uLnTx/>
                <a:uFillTx/>
                <a:latin typeface="+mj-lt"/>
                <a:ea typeface="+mn-ea"/>
                <a:cs typeface="Calibri"/>
              </a:rPr>
              <a:t>®</a:t>
            </a:r>
            <a:r>
              <a:rPr kumimoji="0" lang="en-US" sz="2000" b="0" i="0" u="none" strike="noStrike" kern="1200" cap="none" spc="-30" normalizeH="0" baseline="0" noProof="0" dirty="0">
                <a:ln>
                  <a:noFill/>
                </a:ln>
                <a:solidFill>
                  <a:prstClr val="black"/>
                </a:solidFill>
                <a:effectLst/>
                <a:uLnTx/>
                <a:uFillTx/>
                <a:latin typeface="+mj-lt"/>
                <a:ea typeface="+mn-ea"/>
                <a:cs typeface="Calibri"/>
              </a:rPr>
              <a:t> </a:t>
            </a:r>
            <a:r>
              <a:rPr kumimoji="0" lang="en-US" sz="2000" b="0" i="1" u="none" strike="noStrike" kern="1200" cap="none" spc="-30" normalizeH="0" baseline="0" noProof="0" dirty="0">
                <a:ln>
                  <a:noFill/>
                </a:ln>
                <a:solidFill>
                  <a:prstClr val="black"/>
                </a:solidFill>
                <a:effectLst/>
                <a:uLnTx/>
                <a:uFillTx/>
                <a:latin typeface="+mj-lt"/>
                <a:ea typeface="+mn-ea"/>
                <a:cs typeface="Calibri"/>
              </a:rPr>
              <a:t>so </a:t>
            </a:r>
            <a:r>
              <a:rPr kumimoji="0" lang="en-US" sz="2000" b="0" i="1" u="none" strike="noStrike" kern="1200" cap="none" spc="-30" normalizeH="0" baseline="0" noProof="0" dirty="0" err="1">
                <a:ln>
                  <a:noFill/>
                </a:ln>
                <a:solidFill>
                  <a:prstClr val="black"/>
                </a:solidFill>
                <a:effectLst/>
                <a:uLnTx/>
                <a:uFillTx/>
                <a:latin typeface="+mj-lt"/>
                <a:ea typeface="+mn-ea"/>
                <a:cs typeface="Calibri"/>
              </a:rPr>
              <a:t>với</a:t>
            </a:r>
            <a:r>
              <a:rPr kumimoji="0" lang="en-US" sz="2000" b="0" i="0" u="none" strike="noStrike" kern="1200" cap="none" spc="-30" normalizeH="0" baseline="0" noProof="0" dirty="0">
                <a:ln>
                  <a:noFill/>
                </a:ln>
                <a:solidFill>
                  <a:prstClr val="black"/>
                </a:solidFill>
                <a:effectLst/>
                <a:uLnTx/>
                <a:uFillTx/>
                <a:latin typeface="+mj-lt"/>
                <a:ea typeface="+mn-ea"/>
                <a:cs typeface="Calibri"/>
              </a:rPr>
              <a:t> LAMA DPI (86% Tiotropium </a:t>
            </a:r>
            <a:r>
              <a:rPr kumimoji="0" lang="en-US" sz="2000" b="0" i="0" u="none" strike="noStrike" kern="1200" cap="none" spc="-30" normalizeH="0" baseline="0" noProof="0" dirty="0" err="1">
                <a:ln>
                  <a:noFill/>
                </a:ln>
                <a:solidFill>
                  <a:prstClr val="black"/>
                </a:solidFill>
                <a:effectLst/>
                <a:uLnTx/>
                <a:uFillTx/>
                <a:latin typeface="+mj-lt"/>
                <a:ea typeface="+mn-ea"/>
                <a:cs typeface="Calibri"/>
              </a:rPr>
              <a:t>Handihaler</a:t>
            </a:r>
            <a:r>
              <a:rPr kumimoji="0" lang="en-US" sz="2000" b="0" i="0" u="none" strike="noStrike" kern="1200" cap="none" spc="-30" normalizeH="0" baseline="0" noProof="0" dirty="0">
                <a:ln>
                  <a:noFill/>
                </a:ln>
                <a:solidFill>
                  <a:prstClr val="black"/>
                </a:solidFill>
                <a:effectLst/>
                <a:uLnTx/>
                <a:uFillTx/>
                <a:latin typeface="+mj-lt"/>
                <a:ea typeface="+mn-ea"/>
                <a:cs typeface="Calibri"/>
              </a:rPr>
              <a:t>) </a:t>
            </a:r>
          </a:p>
          <a:p>
            <a:pPr marL="3556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000" b="0" i="0" u="none" strike="noStrike" kern="1200" cap="none" spc="-30" normalizeH="0" baseline="0" noProof="0" dirty="0">
                <a:ln>
                  <a:noFill/>
                </a:ln>
                <a:solidFill>
                  <a:prstClr val="black"/>
                </a:solidFill>
                <a:effectLst/>
                <a:uLnTx/>
                <a:uFillTx/>
                <a:latin typeface="+mj-lt"/>
                <a:ea typeface="+mn-ea"/>
                <a:cs typeface="Calibri"/>
              </a:rPr>
              <a:t>Tiotropium Respimat</a:t>
            </a:r>
            <a:r>
              <a:rPr kumimoji="0" lang="en-IN" sz="2000" b="0" i="0" u="none" strike="noStrike" kern="1200" cap="none" spc="-35" normalizeH="0" baseline="30000" noProof="0" dirty="0">
                <a:ln>
                  <a:noFill/>
                </a:ln>
                <a:solidFill>
                  <a:prstClr val="black"/>
                </a:solidFill>
                <a:effectLst/>
                <a:uLnTx/>
                <a:uFillTx/>
                <a:latin typeface="+mj-lt"/>
                <a:ea typeface="+mn-ea"/>
                <a:cs typeface="Calibri"/>
              </a:rPr>
              <a:t>®</a:t>
            </a:r>
            <a:r>
              <a:rPr kumimoji="0" sz="2000" b="0" i="0" u="none" strike="noStrike" kern="1200" cap="none" spc="-40" normalizeH="0" baseline="0" noProof="0" dirty="0">
                <a:ln>
                  <a:noFill/>
                </a:ln>
                <a:solidFill>
                  <a:prstClr val="black"/>
                </a:solidFill>
                <a:effectLst/>
                <a:uLnTx/>
                <a:uFillTx/>
                <a:latin typeface="+mj-lt"/>
                <a:ea typeface="+mn-ea"/>
                <a:cs typeface="Calibri"/>
              </a:rPr>
              <a:t> </a:t>
            </a:r>
            <a:r>
              <a:rPr kumimoji="0" lang="en-US" sz="2000" b="1" i="0" u="none" strike="noStrike" kern="1200" cap="none" spc="-15" normalizeH="0" baseline="0" noProof="0" dirty="0" err="1">
                <a:ln>
                  <a:noFill/>
                </a:ln>
                <a:solidFill>
                  <a:srgbClr val="4472C4"/>
                </a:solidFill>
                <a:effectLst/>
                <a:uLnTx/>
                <a:uFillTx/>
                <a:latin typeface="+mj-lt"/>
                <a:ea typeface="+mn-ea"/>
                <a:cs typeface="Calibri"/>
              </a:rPr>
              <a:t>giảm</a:t>
            </a:r>
            <a:r>
              <a:rPr kumimoji="0" sz="2000" b="1" i="0" u="none" strike="noStrike" kern="1200" cap="none" spc="-50" normalizeH="0" baseline="0" noProof="0" dirty="0">
                <a:ln>
                  <a:noFill/>
                </a:ln>
                <a:solidFill>
                  <a:srgbClr val="4472C4"/>
                </a:solidFill>
                <a:effectLst/>
                <a:uLnTx/>
                <a:uFillTx/>
                <a:latin typeface="+mj-lt"/>
                <a:ea typeface="+mn-ea"/>
                <a:cs typeface="Calibri"/>
              </a:rPr>
              <a:t> </a:t>
            </a:r>
            <a:r>
              <a:rPr kumimoji="0" sz="2000" b="1" i="0" u="none" strike="noStrike" kern="1200" cap="none" spc="-15" normalizeH="0" baseline="0" noProof="0" dirty="0">
                <a:ln>
                  <a:noFill/>
                </a:ln>
                <a:solidFill>
                  <a:srgbClr val="4472C4"/>
                </a:solidFill>
                <a:effectLst/>
                <a:uLnTx/>
                <a:uFillTx/>
                <a:latin typeface="+mj-lt"/>
                <a:ea typeface="+mn-ea"/>
                <a:cs typeface="Calibri"/>
              </a:rPr>
              <a:t>12%</a:t>
            </a:r>
            <a:r>
              <a:rPr kumimoji="0"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đợt</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cấp</a:t>
            </a:r>
            <a:r>
              <a:rPr kumimoji="0" lang="en-US" sz="2000" b="1" i="0" u="none" strike="noStrike" kern="1200" cap="none" spc="-30" normalizeH="0" baseline="0" noProof="0" dirty="0">
                <a:ln>
                  <a:noFill/>
                </a:ln>
                <a:solidFill>
                  <a:srgbClr val="4472C4"/>
                </a:solidFill>
                <a:effectLst/>
                <a:uLnTx/>
                <a:uFillTx/>
                <a:latin typeface="+mj-lt"/>
                <a:ea typeface="+mn-ea"/>
                <a:cs typeface="Calibri"/>
              </a:rPr>
              <a:t> COPD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mức</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độ</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nặng</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và</a:t>
            </a:r>
            <a:r>
              <a:rPr kumimoji="0" lang="en-US" sz="2000" b="1" i="0" u="none" strike="noStrike" kern="1200" cap="none" spc="-30" normalizeH="0" baseline="0" noProof="0" dirty="0">
                <a:ln>
                  <a:noFill/>
                </a:ln>
                <a:solidFill>
                  <a:srgbClr val="4472C4"/>
                </a:solidFill>
                <a:effectLst/>
                <a:uLnTx/>
                <a:uFillTx/>
                <a:latin typeface="+mj-lt"/>
                <a:ea typeface="+mn-ea"/>
                <a:cs typeface="Calibri"/>
              </a:rPr>
              <a:t>/</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hoặc</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viêm</a:t>
            </a:r>
            <a:r>
              <a:rPr kumimoji="0" lang="en-US" sz="2000" b="1" i="0" u="none" strike="noStrike" kern="1200" cap="none" spc="-30" normalizeH="0" baseline="0" noProof="0" dirty="0">
                <a:ln>
                  <a:noFill/>
                </a:ln>
                <a:solidFill>
                  <a:srgbClr val="4472C4"/>
                </a:solidFill>
                <a:effectLst/>
                <a:uLnTx/>
                <a:uFillTx/>
                <a:latin typeface="+mj-lt"/>
                <a:ea typeface="+mn-ea"/>
                <a:cs typeface="Calibri"/>
              </a:rPr>
              <a:t> </a:t>
            </a:r>
            <a:r>
              <a:rPr kumimoji="0" lang="en-US" sz="2000" b="1" i="0" u="none" strike="noStrike" kern="1200" cap="none" spc="-30" normalizeH="0" baseline="0" noProof="0" dirty="0" err="1">
                <a:ln>
                  <a:noFill/>
                </a:ln>
                <a:solidFill>
                  <a:srgbClr val="4472C4"/>
                </a:solidFill>
                <a:effectLst/>
                <a:uLnTx/>
                <a:uFillTx/>
                <a:latin typeface="+mj-lt"/>
                <a:ea typeface="+mn-ea"/>
                <a:cs typeface="Calibri"/>
              </a:rPr>
              <a:t>phổi</a:t>
            </a:r>
            <a:endParaRPr kumimoji="0" sz="2000" b="1" i="0" u="none" strike="noStrike" kern="1200" cap="none" spc="0" normalizeH="0" baseline="0" noProof="0" dirty="0">
              <a:ln>
                <a:noFill/>
              </a:ln>
              <a:solidFill>
                <a:srgbClr val="4472C4"/>
              </a:solidFill>
              <a:effectLst/>
              <a:uLnTx/>
              <a:uFillTx/>
              <a:latin typeface="+mj-lt"/>
              <a:ea typeface="+mn-ea"/>
              <a:cs typeface="Calibri"/>
            </a:endParaRPr>
          </a:p>
        </p:txBody>
      </p:sp>
      <p:sp>
        <p:nvSpPr>
          <p:cNvPr id="4" name="object 16">
            <a:extLst>
              <a:ext uri="{FF2B5EF4-FFF2-40B4-BE49-F238E27FC236}">
                <a16:creationId xmlns:a16="http://schemas.microsoft.com/office/drawing/2014/main" id="{2EFBB8E6-A225-44FF-B581-1D38A7EA90B1}"/>
              </a:ext>
            </a:extLst>
          </p:cNvPr>
          <p:cNvSpPr txBox="1"/>
          <p:nvPr/>
        </p:nvSpPr>
        <p:spPr>
          <a:xfrm>
            <a:off x="7936833" y="6706677"/>
            <a:ext cx="4653598" cy="15132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D</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Singer,</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et</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al.</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Int</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J</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Chron</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Obstruct</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Pulmon</a:t>
            </a:r>
            <a:r>
              <a:rPr kumimoji="0" sz="900" b="0" i="0" u="none" strike="noStrike" kern="1200" cap="none" spc="2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Dis.</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2020</a:t>
            </a:r>
            <a:r>
              <a:rPr kumimoji="0" sz="900" b="0" i="0" u="none" strike="noStrike" kern="1200" cap="none" spc="-3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Dec </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7;15:3239-3250.</a:t>
            </a:r>
            <a:endParaRPr kumimoji="0" sz="900" b="0" i="0" u="none" strike="noStrike" kern="1200" cap="none" spc="0" normalizeH="0" baseline="0" noProof="0" dirty="0">
              <a:ln>
                <a:noFill/>
              </a:ln>
              <a:solidFill>
                <a:schemeClr val="bg1">
                  <a:lumMod val="65000"/>
                </a:schemeClr>
              </a:solidFill>
              <a:effectLst/>
              <a:uLnTx/>
              <a:uFillTx/>
              <a:latin typeface="+mj-lt"/>
              <a:ea typeface="+mn-ea"/>
              <a:cs typeface="Calibri"/>
            </a:endParaRPr>
          </a:p>
        </p:txBody>
      </p:sp>
      <p:pic>
        <p:nvPicPr>
          <p:cNvPr id="5" name="Picture 4">
            <a:extLst>
              <a:ext uri="{FF2B5EF4-FFF2-40B4-BE49-F238E27FC236}">
                <a16:creationId xmlns:a16="http://schemas.microsoft.com/office/drawing/2014/main" id="{9EA7409F-7148-4FE3-90A0-B54EEC6C6C22}"/>
              </a:ext>
            </a:extLst>
          </p:cNvPr>
          <p:cNvPicPr>
            <a:picLocks noChangeAspect="1"/>
          </p:cNvPicPr>
          <p:nvPr/>
        </p:nvPicPr>
        <p:blipFill rotWithShape="1">
          <a:blip r:embed="rId2"/>
          <a:srcRect l="12472" t="20225" r="12444" b="30337"/>
          <a:stretch/>
        </p:blipFill>
        <p:spPr>
          <a:xfrm>
            <a:off x="1518863" y="2653436"/>
            <a:ext cx="9154274" cy="3390473"/>
          </a:xfrm>
          <a:prstGeom prst="rect">
            <a:avLst/>
          </a:prstGeom>
        </p:spPr>
      </p:pic>
    </p:spTree>
    <p:extLst>
      <p:ext uri="{BB962C8B-B14F-4D97-AF65-F5344CB8AC3E}">
        <p14:creationId xmlns:p14="http://schemas.microsoft.com/office/powerpoint/2010/main" val="37227921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A14AE82-4AA7-4F4E-B00F-416AF0D542CD}"/>
              </a:ext>
            </a:extLst>
          </p:cNvPr>
          <p:cNvPicPr>
            <a:picLocks noChangeAspect="1"/>
          </p:cNvPicPr>
          <p:nvPr/>
        </p:nvPicPr>
        <p:blipFill rotWithShape="1">
          <a:blip r:embed="rId2"/>
          <a:srcRect l="3960" t="18727" r="26685" b="41872"/>
          <a:stretch/>
        </p:blipFill>
        <p:spPr>
          <a:xfrm>
            <a:off x="1981199" y="2325445"/>
            <a:ext cx="8455632" cy="2702103"/>
          </a:xfrm>
          <a:prstGeom prst="rect">
            <a:avLst/>
          </a:prstGeom>
        </p:spPr>
      </p:pic>
      <p:sp>
        <p:nvSpPr>
          <p:cNvPr id="4" name="object 8">
            <a:extLst>
              <a:ext uri="{FF2B5EF4-FFF2-40B4-BE49-F238E27FC236}">
                <a16:creationId xmlns:a16="http://schemas.microsoft.com/office/drawing/2014/main" id="{24456F1B-1405-4868-B20C-A7B98E6F8DFB}"/>
              </a:ext>
            </a:extLst>
          </p:cNvPr>
          <p:cNvSpPr txBox="1"/>
          <p:nvPr/>
        </p:nvSpPr>
        <p:spPr>
          <a:xfrm>
            <a:off x="1143620" y="5379928"/>
            <a:ext cx="10130790" cy="1074012"/>
          </a:xfrm>
          <a:prstGeom prst="rect">
            <a:avLst/>
          </a:prstGeom>
        </p:spPr>
        <p:txBody>
          <a:bodyPr vert="horz" wrap="square" lIns="0" tIns="12065" rIns="0" bIns="0" rtlCol="0">
            <a:spAutoFit/>
          </a:bodyPr>
          <a:lstStyle/>
          <a:p>
            <a:pPr marL="297815" marR="5080" lvl="0" indent="-285750" algn="l" defTabSz="914400" rtl="0" eaLnBrk="1" fontAlgn="auto" latinLnBrk="0" hangingPunct="1">
              <a:lnSpc>
                <a:spcPct val="100000"/>
              </a:lnSpc>
              <a:spcBef>
                <a:spcPts val="1430"/>
              </a:spcBef>
              <a:spcAft>
                <a:spcPts val="0"/>
              </a:spcAft>
              <a:buClrTx/>
              <a:buSzTx/>
              <a:buFont typeface="Arial"/>
              <a:buChar char="•"/>
              <a:tabLst>
                <a:tab pos="298450" algn="l"/>
                <a:tab pos="299085" algn="l"/>
              </a:tabLst>
              <a:defRPr/>
            </a:pPr>
            <a:r>
              <a:rPr kumimoji="0" lang="en-US" sz="1600" b="0" i="0" u="none" strike="noStrike" kern="1200" cap="none" spc="-5" normalizeH="0" baseline="0" noProof="0" dirty="0" err="1">
                <a:ln>
                  <a:noFill/>
                </a:ln>
                <a:solidFill>
                  <a:prstClr val="black"/>
                </a:solidFill>
                <a:effectLst/>
                <a:uLnTx/>
                <a:uFillTx/>
                <a:latin typeface="+mj-lt"/>
                <a:ea typeface="+mn-ea"/>
                <a:cs typeface="Calibri"/>
              </a:rPr>
              <a:t>Trong</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quá</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trình</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theo</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dõi</a:t>
            </a:r>
            <a:r>
              <a:rPr kumimoji="0" sz="1600" b="0" i="0" u="none" strike="noStrike" kern="1200" cap="none" spc="-5" normalizeH="0" baseline="0" noProof="0" dirty="0">
                <a:ln>
                  <a:noFill/>
                </a:ln>
                <a:solidFill>
                  <a:prstClr val="black"/>
                </a:solidFill>
                <a:effectLst/>
                <a:uLnTx/>
                <a:uFillTx/>
                <a:latin typeface="+mj-lt"/>
                <a:ea typeface="+mn-ea"/>
                <a:cs typeface="Calibri"/>
              </a:rPr>
              <a:t>,</a:t>
            </a:r>
            <a:r>
              <a:rPr kumimoji="0" sz="1600" b="0" i="0" u="none" strike="noStrike" kern="1200" cap="none" spc="10"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a:ln>
                  <a:noFill/>
                </a:ln>
                <a:solidFill>
                  <a:prstClr val="black"/>
                </a:solidFill>
                <a:effectLst/>
                <a:uLnTx/>
                <a:uFillTx/>
                <a:latin typeface="+mj-lt"/>
                <a:ea typeface="+mn-ea"/>
                <a:cs typeface="Calibri"/>
              </a:rPr>
              <a:t>ở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nhóm</a:t>
            </a:r>
            <a:r>
              <a:rPr kumimoji="0" lang="en-US" sz="1600" b="0" i="0" u="none" strike="noStrike" kern="1200" cap="none" spc="-5" normalizeH="0" baseline="0" noProof="0" dirty="0">
                <a:ln>
                  <a:noFill/>
                </a:ln>
                <a:solidFill>
                  <a:prstClr val="black"/>
                </a:solidFill>
                <a:effectLst/>
                <a:uLnTx/>
                <a:uFillTx/>
                <a:latin typeface="+mj-lt"/>
                <a:ea typeface="+mn-ea"/>
                <a:cs typeface="Calibri"/>
              </a:rPr>
              <a:t> Respimat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có</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369</a:t>
            </a:r>
            <a:r>
              <a:rPr kumimoji="0" lang="en-US" sz="1600" b="0" i="0" u="none" strike="noStrike" kern="1200" cap="none" spc="-5" normalizeH="0" baseline="0" noProof="0" dirty="0">
                <a:ln>
                  <a:noFill/>
                </a:ln>
                <a:solidFill>
                  <a:prstClr val="black"/>
                </a:solidFill>
                <a:effectLst/>
                <a:uLnTx/>
                <a:uFillTx/>
                <a:latin typeface="+mj-lt"/>
                <a:ea typeface="+mn-ea"/>
                <a:cs typeface="Calibri"/>
              </a:rPr>
              <a:t> ca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nhập</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viện</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liên</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quan</a:t>
            </a:r>
            <a:r>
              <a:rPr kumimoji="0" sz="1600" b="0" i="0" u="none" strike="noStrike" kern="1200" cap="none" spc="15" normalizeH="0" baseline="0" noProof="0" dirty="0">
                <a:ln>
                  <a:noFill/>
                </a:ln>
                <a:solidFill>
                  <a:prstClr val="black"/>
                </a:solidFill>
                <a:effectLst/>
                <a:uLnTx/>
                <a:uFillTx/>
                <a:latin typeface="+mj-lt"/>
                <a:ea typeface="+mn-ea"/>
                <a:cs typeface="Calibri"/>
              </a:rPr>
              <a:t> </a:t>
            </a:r>
            <a:r>
              <a:rPr kumimoji="0" lang="en-US" sz="1600" b="0" i="0" u="none" strike="noStrike" kern="1200" cap="none" spc="-10" normalizeH="0" baseline="0" noProof="0" dirty="0">
                <a:ln>
                  <a:noFill/>
                </a:ln>
                <a:solidFill>
                  <a:prstClr val="black"/>
                </a:solidFill>
                <a:effectLst/>
                <a:uLnTx/>
                <a:uFillTx/>
                <a:latin typeface="+mj-lt"/>
                <a:ea typeface="+mn-ea"/>
                <a:cs typeface="Calibri"/>
              </a:rPr>
              <a:t>COPD</a:t>
            </a:r>
            <a:r>
              <a:rPr kumimoji="0" sz="1600" b="0" i="0" u="none" strike="noStrike" kern="1200" cap="none" spc="-10" normalizeH="0" baseline="0" noProof="0" dirty="0">
                <a:ln>
                  <a:noFill/>
                </a:ln>
                <a:solidFill>
                  <a:prstClr val="black"/>
                </a:solidFill>
                <a:effectLst/>
                <a:uLnTx/>
                <a:uFillTx/>
                <a:latin typeface="+mj-lt"/>
                <a:ea typeface="+mn-ea"/>
                <a:cs typeface="Calibri"/>
              </a:rPr>
              <a:t>,</a:t>
            </a:r>
            <a:r>
              <a:rPr kumimoji="0"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trong</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đó</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47</a:t>
            </a:r>
            <a:r>
              <a:rPr kumimoji="0" sz="1600" b="0" i="0" u="none" strike="noStrike" kern="1200" cap="none" spc="10" normalizeH="0" baseline="0" noProof="0" dirty="0">
                <a:ln>
                  <a:noFill/>
                </a:ln>
                <a:solidFill>
                  <a:prstClr val="black"/>
                </a:solidFill>
                <a:effectLst/>
                <a:uLnTx/>
                <a:uFillTx/>
                <a:latin typeface="+mj-lt"/>
                <a:ea typeface="+mn-ea"/>
                <a:cs typeface="Calibri"/>
              </a:rPr>
              <a:t> </a:t>
            </a:r>
            <a:r>
              <a:rPr kumimoji="0" lang="en-US" sz="1600" b="0" i="0" u="none" strike="noStrike" kern="1200" cap="none" spc="10" normalizeH="0" baseline="0" noProof="0" dirty="0" err="1">
                <a:ln>
                  <a:noFill/>
                </a:ln>
                <a:solidFill>
                  <a:prstClr val="black"/>
                </a:solidFill>
                <a:effectLst/>
                <a:uLnTx/>
                <a:uFillTx/>
                <a:latin typeface="+mj-lt"/>
                <a:ea typeface="+mn-ea"/>
                <a:cs typeface="Calibri"/>
              </a:rPr>
              <a:t>bệnh</a:t>
            </a:r>
            <a:r>
              <a:rPr kumimoji="0" lang="en-US" sz="1600" b="0" i="0" u="none" strike="noStrike" kern="1200" cap="none" spc="10" normalizeH="0" baseline="0" noProof="0" dirty="0">
                <a:ln>
                  <a:noFill/>
                </a:ln>
                <a:solidFill>
                  <a:prstClr val="black"/>
                </a:solidFill>
                <a:effectLst/>
                <a:uLnTx/>
                <a:uFillTx/>
                <a:latin typeface="+mj-lt"/>
                <a:ea typeface="+mn-ea"/>
                <a:cs typeface="Calibri"/>
              </a:rPr>
              <a:t> </a:t>
            </a:r>
            <a:r>
              <a:rPr kumimoji="0" lang="en-US" sz="1600" b="0" i="0" u="none" strike="noStrike" kern="1200" cap="none" spc="10" normalizeH="0" baseline="0" noProof="0" dirty="0" err="1">
                <a:ln>
                  <a:noFill/>
                </a:ln>
                <a:solidFill>
                  <a:prstClr val="black"/>
                </a:solidFill>
                <a:effectLst/>
                <a:uLnTx/>
                <a:uFillTx/>
                <a:latin typeface="+mj-lt"/>
                <a:ea typeface="+mn-ea"/>
                <a:cs typeface="Calibri"/>
              </a:rPr>
              <a:t>nhân</a:t>
            </a:r>
            <a:r>
              <a:rPr kumimoji="0" lang="en-US" sz="1600" b="0" i="0" u="none" strike="noStrike" kern="1200" cap="none" spc="10"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(12.7%)</a:t>
            </a:r>
            <a:r>
              <a:rPr kumimoji="0" sz="1600" b="0" i="0" u="none" strike="noStrike" kern="1200" cap="none" spc="2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tái</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nhập</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viện</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trong</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vòng</a:t>
            </a:r>
            <a:r>
              <a:rPr kumimoji="0" lang="en-US" sz="1600" b="0" i="0" u="none" strike="noStrike" kern="1200" cap="none" spc="0" normalizeH="0" baseline="0" noProof="0" dirty="0">
                <a:ln>
                  <a:noFill/>
                </a:ln>
                <a:solidFill>
                  <a:prstClr val="black"/>
                </a:solidFill>
                <a:effectLst/>
                <a:uLnTx/>
                <a:uFillTx/>
                <a:latin typeface="+mj-lt"/>
                <a:ea typeface="+mn-ea"/>
                <a:cs typeface="Calibri"/>
              </a:rPr>
              <a:t> 30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ngày</a:t>
            </a:r>
            <a:r>
              <a:rPr kumimoji="0" lang="en-US" sz="1600" b="0" i="0" u="none" strike="noStrike" kern="1200" cap="none" spc="0" normalizeH="0" baseline="0" noProof="0" dirty="0">
                <a:ln>
                  <a:noFill/>
                </a:ln>
                <a:solidFill>
                  <a:prstClr val="black"/>
                </a:solidFill>
                <a:effectLst/>
                <a:uLnTx/>
                <a:uFillTx/>
                <a:latin typeface="+mj-lt"/>
                <a:ea typeface="+mn-ea"/>
                <a:cs typeface="Calibri"/>
              </a:rPr>
              <a:t> do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mọi</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nguyên</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nhân</a:t>
            </a:r>
            <a:r>
              <a:rPr kumimoji="0" sz="1600" b="0" i="0" u="none" strike="noStrike" kern="1200" cap="none" spc="-10" normalizeH="0" baseline="0" noProof="0" dirty="0">
                <a:ln>
                  <a:noFill/>
                </a:ln>
                <a:solidFill>
                  <a:prstClr val="black"/>
                </a:solidFill>
                <a:effectLst/>
                <a:uLnTx/>
                <a:uFillTx/>
                <a:latin typeface="+mj-lt"/>
                <a:ea typeface="+mn-ea"/>
                <a:cs typeface="Calibri"/>
              </a:rPr>
              <a:t>.</a:t>
            </a:r>
            <a:endParaRPr kumimoji="0" sz="1600" b="0" i="0" u="none" strike="noStrike" kern="1200" cap="none" spc="0" normalizeH="0" baseline="0" noProof="0" dirty="0">
              <a:ln>
                <a:noFill/>
              </a:ln>
              <a:solidFill>
                <a:prstClr val="black"/>
              </a:solidFill>
              <a:effectLst/>
              <a:uLnTx/>
              <a:uFillTx/>
              <a:latin typeface="+mj-lt"/>
              <a:ea typeface="+mn-ea"/>
              <a:cs typeface="Calibri"/>
            </a:endParaRPr>
          </a:p>
          <a:p>
            <a:pPr marL="297815" marR="265430" lvl="0" indent="-285750" algn="l" defTabSz="914400" rtl="0" eaLnBrk="1" fontAlgn="auto" latinLnBrk="0" hangingPunct="1">
              <a:lnSpc>
                <a:spcPct val="100000"/>
              </a:lnSpc>
              <a:spcBef>
                <a:spcPts val="600"/>
              </a:spcBef>
              <a:spcAft>
                <a:spcPts val="0"/>
              </a:spcAft>
              <a:buClrTx/>
              <a:buSzTx/>
              <a:buFont typeface="Arial"/>
              <a:buChar char="•"/>
              <a:tabLst>
                <a:tab pos="297815" algn="l"/>
                <a:tab pos="298450" algn="l"/>
              </a:tabLst>
              <a:defRPr/>
            </a:pPr>
            <a:r>
              <a:rPr kumimoji="0" lang="en-US" sz="1600" b="0" i="0" u="none" strike="noStrike" kern="1200" cap="none" spc="-5" normalizeH="0" baseline="0" noProof="0" dirty="0">
                <a:ln>
                  <a:noFill/>
                </a:ln>
                <a:solidFill>
                  <a:prstClr val="black"/>
                </a:solidFill>
                <a:effectLst/>
                <a:uLnTx/>
                <a:uFillTx/>
                <a:latin typeface="+mj-lt"/>
                <a:ea typeface="+mn-ea"/>
                <a:cs typeface="Calibri"/>
              </a:rPr>
              <a:t>Ở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nhóm</a:t>
            </a:r>
            <a:r>
              <a:rPr kumimoji="0" lang="en-US" sz="1600" b="0" i="0" u="none" strike="noStrike" kern="1200" cap="none" spc="-5" normalizeH="0" baseline="0" noProof="0" dirty="0">
                <a:ln>
                  <a:noFill/>
                </a:ln>
                <a:solidFill>
                  <a:prstClr val="black"/>
                </a:solidFill>
                <a:effectLst/>
                <a:uLnTx/>
                <a:uFillTx/>
                <a:latin typeface="+mj-lt"/>
                <a:ea typeface="+mn-ea"/>
                <a:cs typeface="Calibri"/>
              </a:rPr>
              <a:t> DPI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có</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1786</a:t>
            </a:r>
            <a:r>
              <a:rPr kumimoji="0" sz="1600" b="0" i="0" u="none" strike="noStrike" kern="1200" cap="none" spc="15" normalizeH="0" baseline="0" noProof="0" dirty="0">
                <a:ln>
                  <a:noFill/>
                </a:ln>
                <a:solidFill>
                  <a:prstClr val="black"/>
                </a:solidFill>
                <a:effectLst/>
                <a:uLnTx/>
                <a:uFillTx/>
                <a:latin typeface="+mj-lt"/>
                <a:ea typeface="+mn-ea"/>
                <a:cs typeface="Calibri"/>
              </a:rPr>
              <a:t> </a:t>
            </a:r>
            <a:r>
              <a:rPr kumimoji="0" lang="en-US" sz="1600" b="0" i="0" u="none" strike="noStrike" kern="1200" cap="none" spc="15" normalizeH="0" baseline="0" noProof="0" dirty="0">
                <a:ln>
                  <a:noFill/>
                </a:ln>
                <a:solidFill>
                  <a:prstClr val="black"/>
                </a:solidFill>
                <a:effectLst/>
                <a:uLnTx/>
                <a:uFillTx/>
                <a:latin typeface="+mj-lt"/>
                <a:ea typeface="+mn-ea"/>
                <a:cs typeface="Calibri"/>
              </a:rPr>
              <a:t>ca </a:t>
            </a:r>
            <a:r>
              <a:rPr kumimoji="0" lang="en-US" sz="1600" b="0" i="0" u="none" strike="noStrike" kern="1200" cap="none" spc="15" normalizeH="0" baseline="0" noProof="0" dirty="0" err="1">
                <a:ln>
                  <a:noFill/>
                </a:ln>
                <a:solidFill>
                  <a:prstClr val="black"/>
                </a:solidFill>
                <a:effectLst/>
                <a:uLnTx/>
                <a:uFillTx/>
                <a:latin typeface="+mj-lt"/>
                <a:ea typeface="+mn-ea"/>
                <a:cs typeface="Calibri"/>
              </a:rPr>
              <a:t>nhập</a:t>
            </a:r>
            <a:r>
              <a:rPr kumimoji="0" lang="en-US" sz="1600" b="0" i="0" u="none" strike="noStrike" kern="1200" cap="none" spc="15" normalizeH="0" baseline="0" noProof="0" dirty="0">
                <a:ln>
                  <a:noFill/>
                </a:ln>
                <a:solidFill>
                  <a:prstClr val="black"/>
                </a:solidFill>
                <a:effectLst/>
                <a:uLnTx/>
                <a:uFillTx/>
                <a:latin typeface="+mj-lt"/>
                <a:ea typeface="+mn-ea"/>
                <a:cs typeface="Calibri"/>
              </a:rPr>
              <a:t> </a:t>
            </a:r>
            <a:r>
              <a:rPr kumimoji="0" lang="en-US" sz="1600" b="0" i="0" u="none" strike="noStrike" kern="1200" cap="none" spc="15" normalizeH="0" baseline="0" noProof="0" dirty="0" err="1">
                <a:ln>
                  <a:noFill/>
                </a:ln>
                <a:solidFill>
                  <a:prstClr val="black"/>
                </a:solidFill>
                <a:effectLst/>
                <a:uLnTx/>
                <a:uFillTx/>
                <a:latin typeface="+mj-lt"/>
                <a:ea typeface="+mn-ea"/>
                <a:cs typeface="Calibri"/>
              </a:rPr>
              <a:t>viện</a:t>
            </a:r>
            <a:r>
              <a:rPr kumimoji="0" lang="en-US" sz="1600" b="0" i="0" u="none" strike="noStrike" kern="1200" cap="none" spc="15" normalizeH="0" baseline="0" noProof="0" dirty="0">
                <a:ln>
                  <a:noFill/>
                </a:ln>
                <a:solidFill>
                  <a:prstClr val="black"/>
                </a:solidFill>
                <a:effectLst/>
                <a:uLnTx/>
                <a:uFillTx/>
                <a:latin typeface="+mj-lt"/>
                <a:ea typeface="+mn-ea"/>
                <a:cs typeface="Calibri"/>
              </a:rPr>
              <a:t> </a:t>
            </a:r>
            <a:r>
              <a:rPr kumimoji="0" lang="en-US" sz="1600" b="0" i="0" u="none" strike="noStrike" kern="1200" cap="none" spc="15" normalizeH="0" baseline="0" noProof="0" dirty="0" err="1">
                <a:ln>
                  <a:noFill/>
                </a:ln>
                <a:solidFill>
                  <a:prstClr val="black"/>
                </a:solidFill>
                <a:effectLst/>
                <a:uLnTx/>
                <a:uFillTx/>
                <a:latin typeface="+mj-lt"/>
                <a:ea typeface="+mn-ea"/>
                <a:cs typeface="Calibri"/>
              </a:rPr>
              <a:t>liên</a:t>
            </a:r>
            <a:r>
              <a:rPr kumimoji="0" lang="en-US" sz="1600" b="0" i="0" u="none" strike="noStrike" kern="1200" cap="none" spc="15" normalizeH="0" baseline="0" noProof="0" dirty="0">
                <a:ln>
                  <a:noFill/>
                </a:ln>
                <a:solidFill>
                  <a:prstClr val="black"/>
                </a:solidFill>
                <a:effectLst/>
                <a:uLnTx/>
                <a:uFillTx/>
                <a:latin typeface="+mj-lt"/>
                <a:ea typeface="+mn-ea"/>
                <a:cs typeface="Calibri"/>
              </a:rPr>
              <a:t> </a:t>
            </a:r>
            <a:r>
              <a:rPr kumimoji="0" lang="en-US" sz="1600" b="0" i="0" u="none" strike="noStrike" kern="1200" cap="none" spc="15" normalizeH="0" baseline="0" noProof="0" dirty="0" err="1">
                <a:ln>
                  <a:noFill/>
                </a:ln>
                <a:solidFill>
                  <a:prstClr val="black"/>
                </a:solidFill>
                <a:effectLst/>
                <a:uLnTx/>
                <a:uFillTx/>
                <a:latin typeface="+mj-lt"/>
                <a:ea typeface="+mn-ea"/>
                <a:cs typeface="Calibri"/>
              </a:rPr>
              <a:t>quan</a:t>
            </a:r>
            <a:r>
              <a:rPr kumimoji="0" lang="en-US" sz="1600" b="0" i="0" u="none" strike="noStrike" kern="1200" cap="none" spc="15" normalizeH="0" baseline="0" noProof="0" dirty="0">
                <a:ln>
                  <a:noFill/>
                </a:ln>
                <a:solidFill>
                  <a:prstClr val="black"/>
                </a:solidFill>
                <a:effectLst/>
                <a:uLnTx/>
                <a:uFillTx/>
                <a:latin typeface="+mj-lt"/>
                <a:ea typeface="+mn-ea"/>
                <a:cs typeface="Calibri"/>
              </a:rPr>
              <a:t> </a:t>
            </a:r>
            <a:r>
              <a:rPr kumimoji="0" sz="1600" b="0" i="0" u="none" strike="noStrike" kern="1200" cap="none" spc="-10" normalizeH="0" baseline="0" noProof="0" dirty="0">
                <a:ln>
                  <a:noFill/>
                </a:ln>
                <a:solidFill>
                  <a:prstClr val="black"/>
                </a:solidFill>
                <a:effectLst/>
                <a:uLnTx/>
                <a:uFillTx/>
                <a:latin typeface="+mj-lt"/>
                <a:ea typeface="+mn-ea"/>
                <a:cs typeface="Calibri"/>
              </a:rPr>
              <a:t>COPD,</a:t>
            </a:r>
            <a:r>
              <a:rPr kumimoji="0"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trong</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đó</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có</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359</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bệnh</a:t>
            </a:r>
            <a:r>
              <a:rPr kumimoji="0" lang="en-US" sz="1600" b="0" i="0" u="none" strike="noStrike" kern="1200" cap="none" spc="-5" normalizeH="0" baseline="0" noProof="0" dirty="0">
                <a:ln>
                  <a:noFill/>
                </a:ln>
                <a:solidFill>
                  <a:prstClr val="black"/>
                </a:solidFill>
                <a:effectLst/>
                <a:uLnTx/>
                <a:uFillTx/>
                <a:latin typeface="+mj-lt"/>
                <a:ea typeface="+mn-ea"/>
                <a:cs typeface="Calibri"/>
              </a:rPr>
              <a:t> </a:t>
            </a:r>
            <a:r>
              <a:rPr kumimoji="0" lang="en-US" sz="1600" b="0" i="0" u="none" strike="noStrike" kern="1200" cap="none" spc="-5" normalizeH="0" baseline="0" noProof="0" dirty="0" err="1">
                <a:ln>
                  <a:noFill/>
                </a:ln>
                <a:solidFill>
                  <a:prstClr val="black"/>
                </a:solidFill>
                <a:effectLst/>
                <a:uLnTx/>
                <a:uFillTx/>
                <a:latin typeface="+mj-lt"/>
                <a:ea typeface="+mn-ea"/>
                <a:cs typeface="Calibri"/>
              </a:rPr>
              <a:t>nhân</a:t>
            </a:r>
            <a:r>
              <a:rPr kumimoji="0" sz="1600" b="0" i="0" u="none" strike="noStrike" kern="1200" cap="none" spc="15" normalizeH="0" baseline="0" noProof="0" dirty="0">
                <a:ln>
                  <a:noFill/>
                </a:ln>
                <a:solidFill>
                  <a:prstClr val="black"/>
                </a:solidFill>
                <a:effectLst/>
                <a:uLnTx/>
                <a:uFillTx/>
                <a:latin typeface="+mj-lt"/>
                <a:ea typeface="+mn-ea"/>
                <a:cs typeface="Calibri"/>
              </a:rPr>
              <a:t> </a:t>
            </a:r>
            <a:r>
              <a:rPr kumimoji="0" sz="1600" b="0" i="0" u="none" strike="noStrike" kern="1200" cap="none" spc="-5" normalizeH="0" baseline="0" noProof="0" dirty="0">
                <a:ln>
                  <a:noFill/>
                </a:ln>
                <a:solidFill>
                  <a:prstClr val="black"/>
                </a:solidFill>
                <a:effectLst/>
                <a:uLnTx/>
                <a:uFillTx/>
                <a:latin typeface="+mj-lt"/>
                <a:ea typeface="+mn-ea"/>
                <a:cs typeface="Calibri"/>
              </a:rPr>
              <a:t>(20.1%)</a:t>
            </a:r>
            <a:r>
              <a:rPr kumimoji="0" sz="1600" b="0" i="0" u="none" strike="noStrike" kern="1200" cap="none" spc="2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tái</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nhập</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viện</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trong</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vòng</a:t>
            </a:r>
            <a:r>
              <a:rPr kumimoji="0" lang="en-US" sz="1600" b="0" i="0" u="none" strike="noStrike" kern="1200" cap="none" spc="0" normalizeH="0" baseline="0" noProof="0" dirty="0">
                <a:ln>
                  <a:noFill/>
                </a:ln>
                <a:solidFill>
                  <a:prstClr val="black"/>
                </a:solidFill>
                <a:effectLst/>
                <a:uLnTx/>
                <a:uFillTx/>
                <a:latin typeface="+mj-lt"/>
                <a:ea typeface="+mn-ea"/>
                <a:cs typeface="Calibri"/>
              </a:rPr>
              <a:t> 30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ngày</a:t>
            </a:r>
            <a:r>
              <a:rPr kumimoji="0" lang="en-US" sz="1600" b="0" i="0" u="none" strike="noStrike" kern="1200" cap="none" spc="0" normalizeH="0" baseline="0" noProof="0" dirty="0">
                <a:ln>
                  <a:noFill/>
                </a:ln>
                <a:solidFill>
                  <a:prstClr val="black"/>
                </a:solidFill>
                <a:effectLst/>
                <a:uLnTx/>
                <a:uFillTx/>
                <a:latin typeface="+mj-lt"/>
                <a:ea typeface="+mn-ea"/>
                <a:cs typeface="Calibri"/>
              </a:rPr>
              <a:t> do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mọi</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nguyên</a:t>
            </a:r>
            <a:r>
              <a:rPr kumimoji="0" lang="en-US" sz="1600" b="0" i="0" u="none" strike="noStrike" kern="1200" cap="none" spc="0" normalizeH="0" baseline="0" noProof="0" dirty="0">
                <a:ln>
                  <a:noFill/>
                </a:ln>
                <a:solidFill>
                  <a:prstClr val="black"/>
                </a:solidFill>
                <a:effectLst/>
                <a:uLnTx/>
                <a:uFillTx/>
                <a:latin typeface="+mj-lt"/>
                <a:ea typeface="+mn-ea"/>
                <a:cs typeface="Calibri"/>
              </a:rPr>
              <a:t> </a:t>
            </a:r>
            <a:r>
              <a:rPr kumimoji="0" lang="en-US" sz="1600" b="0" i="0" u="none" strike="noStrike" kern="1200" cap="none" spc="0" normalizeH="0" baseline="0" noProof="0" dirty="0" err="1">
                <a:ln>
                  <a:noFill/>
                </a:ln>
                <a:solidFill>
                  <a:prstClr val="black"/>
                </a:solidFill>
                <a:effectLst/>
                <a:uLnTx/>
                <a:uFillTx/>
                <a:latin typeface="+mj-lt"/>
                <a:ea typeface="+mn-ea"/>
                <a:cs typeface="Calibri"/>
              </a:rPr>
              <a:t>nhân</a:t>
            </a:r>
            <a:r>
              <a:rPr kumimoji="0" lang="en-US" sz="1600" b="0" i="0" u="none" strike="noStrike" kern="1200" cap="none" spc="0" normalizeH="0" baseline="0" noProof="0" dirty="0">
                <a:ln>
                  <a:noFill/>
                </a:ln>
                <a:solidFill>
                  <a:prstClr val="black"/>
                </a:solidFill>
                <a:effectLst/>
                <a:uLnTx/>
                <a:uFillTx/>
                <a:latin typeface="+mj-lt"/>
                <a:ea typeface="+mn-ea"/>
                <a:cs typeface="Calibri"/>
              </a:rPr>
              <a:t>.</a:t>
            </a:r>
            <a:endParaRPr kumimoji="0" sz="1600" b="0" i="0" u="none" strike="noStrike" kern="1200" cap="none" spc="0" normalizeH="0" baseline="0" noProof="0" dirty="0">
              <a:ln>
                <a:noFill/>
              </a:ln>
              <a:solidFill>
                <a:prstClr val="black"/>
              </a:solidFill>
              <a:effectLst/>
              <a:uLnTx/>
              <a:uFillTx/>
              <a:latin typeface="+mj-lt"/>
              <a:ea typeface="+mn-ea"/>
              <a:cs typeface="Calibri"/>
            </a:endParaRPr>
          </a:p>
        </p:txBody>
      </p:sp>
      <p:sp>
        <p:nvSpPr>
          <p:cNvPr id="5" name="object 9">
            <a:extLst>
              <a:ext uri="{FF2B5EF4-FFF2-40B4-BE49-F238E27FC236}">
                <a16:creationId xmlns:a16="http://schemas.microsoft.com/office/drawing/2014/main" id="{7C3B3A1F-DC15-4183-82A4-BFC1CC62EAB6}"/>
              </a:ext>
            </a:extLst>
          </p:cNvPr>
          <p:cNvSpPr/>
          <p:nvPr/>
        </p:nvSpPr>
        <p:spPr>
          <a:xfrm>
            <a:off x="1062037" y="5246545"/>
            <a:ext cx="10067925" cy="0"/>
          </a:xfrm>
          <a:custGeom>
            <a:avLst/>
            <a:gdLst/>
            <a:ahLst/>
            <a:cxnLst/>
            <a:rect l="l" t="t" r="r" b="b"/>
            <a:pathLst>
              <a:path w="10067925">
                <a:moveTo>
                  <a:pt x="0" y="0"/>
                </a:moveTo>
                <a:lnTo>
                  <a:pt x="10067544" y="0"/>
                </a:lnTo>
              </a:path>
            </a:pathLst>
          </a:custGeom>
          <a:ln w="28575">
            <a:solidFill>
              <a:schemeClr val="accent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white"/>
              </a:solidFill>
              <a:effectLst/>
              <a:uLnTx/>
              <a:uFillTx/>
              <a:latin typeface="+mj-lt"/>
              <a:ea typeface="+mn-ea"/>
              <a:cs typeface="+mn-cs"/>
            </a:endParaRPr>
          </a:p>
        </p:txBody>
      </p:sp>
      <p:sp>
        <p:nvSpPr>
          <p:cNvPr id="6" name="object 39">
            <a:extLst>
              <a:ext uri="{FF2B5EF4-FFF2-40B4-BE49-F238E27FC236}">
                <a16:creationId xmlns:a16="http://schemas.microsoft.com/office/drawing/2014/main" id="{BEE96A35-0A23-484C-B27E-0B6DCF836CCC}"/>
              </a:ext>
            </a:extLst>
          </p:cNvPr>
          <p:cNvSpPr txBox="1"/>
          <p:nvPr/>
        </p:nvSpPr>
        <p:spPr>
          <a:xfrm>
            <a:off x="703322" y="1478072"/>
            <a:ext cx="10785353" cy="628377"/>
          </a:xfrm>
          <a:prstGeom prst="rect">
            <a:avLst/>
          </a:prstGeom>
        </p:spPr>
        <p:txBody>
          <a:bodyPr vert="horz" wrap="square" lIns="0" tIns="12700" rIns="0" bIns="0" rtlCol="0">
            <a:spAutoFit/>
          </a:bodyPr>
          <a:lstStyle/>
          <a:p>
            <a:pPr marL="12700" marR="5080" defTabSz="914400">
              <a:spcBef>
                <a:spcPts val="100"/>
              </a:spcBef>
              <a:defRPr/>
            </a:pPr>
            <a:r>
              <a:rPr kumimoji="0" lang="en-US" sz="2000" b="0" i="0" u="none" strike="noStrike" kern="1200" cap="none" spc="-5" normalizeH="0" baseline="0" noProof="0" dirty="0">
                <a:ln>
                  <a:noFill/>
                </a:ln>
                <a:solidFill>
                  <a:prstClr val="black"/>
                </a:solidFill>
                <a:effectLst/>
                <a:uLnTx/>
                <a:uFillTx/>
                <a:latin typeface="+mj-lt"/>
                <a:ea typeface="+mn-ea"/>
                <a:cs typeface="Calibri"/>
              </a:rPr>
              <a:t>Tiotropium Respimat</a:t>
            </a:r>
            <a:r>
              <a:rPr kumimoji="0" lang="en-US" sz="2000" b="0" i="0" u="none" strike="noStrike" kern="1200" cap="none" spc="-5" normalizeH="0" baseline="30000" noProof="0" dirty="0">
                <a:ln>
                  <a:noFill/>
                </a:ln>
                <a:solidFill>
                  <a:prstClr val="black"/>
                </a:solidFill>
                <a:effectLst/>
                <a:uLnTx/>
                <a:uFillTx/>
                <a:latin typeface="+mj-lt"/>
                <a:ea typeface="+mn-ea"/>
                <a:cs typeface="Calibri"/>
              </a:rPr>
              <a:t>®</a:t>
            </a:r>
            <a:r>
              <a:rPr kumimoji="0" lang="en-US" sz="2000" b="0" i="0" u="none" strike="noStrike" kern="1200" cap="none" spc="-5" normalizeH="0" baseline="0" noProof="0" dirty="0">
                <a:ln>
                  <a:noFill/>
                </a:ln>
                <a:solidFill>
                  <a:prstClr val="black"/>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giảm</a:t>
            </a:r>
            <a:r>
              <a:rPr kumimoji="0" lang="en-US" sz="2000" b="1" i="0" u="none" strike="noStrike" kern="1200" cap="none" spc="-5" normalizeH="0" baseline="0" noProof="0" dirty="0">
                <a:ln>
                  <a:noFill/>
                </a:ln>
                <a:solidFill>
                  <a:srgbClr val="4472C4"/>
                </a:solidFill>
                <a:effectLst/>
                <a:uLnTx/>
                <a:uFillTx/>
                <a:latin typeface="+mj-lt"/>
                <a:ea typeface="+mn-ea"/>
                <a:cs typeface="Calibri"/>
              </a:rPr>
              <a:t> 34%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nguy</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cơ</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tái</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nhập</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viện</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trong</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vòng</a:t>
            </a:r>
            <a:r>
              <a:rPr kumimoji="0" lang="en-US" sz="2000" b="1" i="0" u="none" strike="noStrike" kern="1200" cap="none" spc="-5" normalizeH="0" baseline="0" noProof="0" dirty="0">
                <a:ln>
                  <a:noFill/>
                </a:ln>
                <a:solidFill>
                  <a:srgbClr val="4472C4"/>
                </a:solidFill>
                <a:effectLst/>
                <a:uLnTx/>
                <a:uFillTx/>
                <a:latin typeface="+mj-lt"/>
                <a:ea typeface="+mn-ea"/>
                <a:cs typeface="Calibri"/>
              </a:rPr>
              <a:t> 30 </a:t>
            </a:r>
            <a:r>
              <a:rPr kumimoji="0" lang="en-US" sz="2000" b="1" i="0" u="none" strike="noStrike" kern="1200" cap="none" spc="-5" normalizeH="0" baseline="0" noProof="0" dirty="0" err="1">
                <a:ln>
                  <a:noFill/>
                </a:ln>
                <a:solidFill>
                  <a:srgbClr val="4472C4"/>
                </a:solidFill>
                <a:effectLst/>
                <a:uLnTx/>
                <a:uFillTx/>
                <a:latin typeface="+mj-lt"/>
                <a:ea typeface="+mn-ea"/>
                <a:cs typeface="Calibri"/>
              </a:rPr>
              <a:t>ngày</a:t>
            </a:r>
            <a:r>
              <a:rPr kumimoji="0" lang="en-US" sz="2000" b="1" i="0" u="none" strike="noStrike" kern="1200" cap="none" spc="-5" normalizeH="0" baseline="0" noProof="0" dirty="0">
                <a:ln>
                  <a:noFill/>
                </a:ln>
                <a:solidFill>
                  <a:srgbClr val="4472C4"/>
                </a:solidFill>
                <a:effectLst/>
                <a:uLnTx/>
                <a:uFillTx/>
                <a:latin typeface="+mj-lt"/>
                <a:ea typeface="+mn-ea"/>
                <a:cs typeface="Calibri"/>
              </a:rPr>
              <a:t> </a:t>
            </a:r>
            <a:r>
              <a:rPr kumimoji="0" lang="en-US" sz="2000" b="0" i="0" u="none" strike="noStrike" kern="1200" cap="none" spc="-5" normalizeH="0" baseline="0" noProof="0" dirty="0">
                <a:ln>
                  <a:noFill/>
                </a:ln>
                <a:solidFill>
                  <a:prstClr val="black"/>
                </a:solidFill>
                <a:effectLst/>
                <a:uLnTx/>
                <a:uFillTx/>
                <a:latin typeface="+mj-lt"/>
                <a:ea typeface="+mn-ea"/>
                <a:cs typeface="Calibri"/>
              </a:rPr>
              <a:t>so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với</a:t>
            </a:r>
            <a:r>
              <a:rPr kumimoji="0" lang="en-US" sz="2000" b="0" i="0" u="none" strike="noStrike" kern="1200" cap="none" spc="-5" normalizeH="0" baseline="0" noProof="0" dirty="0">
                <a:ln>
                  <a:noFill/>
                </a:ln>
                <a:solidFill>
                  <a:prstClr val="black"/>
                </a:solidFill>
                <a:effectLst/>
                <a:uLnTx/>
                <a:uFillTx/>
                <a:latin typeface="+mj-lt"/>
                <a:ea typeface="+mn-ea"/>
                <a:cs typeface="Calibri"/>
              </a:rPr>
              <a:t> LAMA DPI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sau</a:t>
            </a:r>
            <a:r>
              <a:rPr kumimoji="0" lang="en-US" sz="2000" b="0" i="0" u="none" strike="noStrike" kern="1200" cap="none" spc="-5" normalizeH="0" baseline="0" noProof="0" dirty="0">
                <a:ln>
                  <a:noFill/>
                </a:ln>
                <a:solidFill>
                  <a:prstClr val="black"/>
                </a:solidFill>
                <a:effectLst/>
                <a:uLnTx/>
                <a:uFillTx/>
                <a:latin typeface="+mj-lt"/>
                <a:ea typeface="+mn-ea"/>
                <a:cs typeface="Calibri"/>
              </a:rPr>
              <a:t>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đợt</a:t>
            </a:r>
            <a:r>
              <a:rPr kumimoji="0" lang="en-US" sz="2000" b="0" i="0" u="none" strike="noStrike" kern="1200" cap="none" spc="-5" normalizeH="0" baseline="0" noProof="0" dirty="0">
                <a:ln>
                  <a:noFill/>
                </a:ln>
                <a:solidFill>
                  <a:prstClr val="black"/>
                </a:solidFill>
                <a:effectLst/>
                <a:uLnTx/>
                <a:uFillTx/>
                <a:latin typeface="+mj-lt"/>
                <a:ea typeface="+mn-ea"/>
                <a:cs typeface="Calibri"/>
              </a:rPr>
              <a:t>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nhập</a:t>
            </a:r>
            <a:r>
              <a:rPr kumimoji="0" lang="en-US" sz="2000" b="0" i="0" u="none" strike="noStrike" kern="1200" cap="none" spc="-5" normalizeH="0" baseline="0" noProof="0" dirty="0">
                <a:ln>
                  <a:noFill/>
                </a:ln>
                <a:solidFill>
                  <a:prstClr val="black"/>
                </a:solidFill>
                <a:effectLst/>
                <a:uLnTx/>
                <a:uFillTx/>
                <a:latin typeface="+mj-lt"/>
                <a:ea typeface="+mn-ea"/>
                <a:cs typeface="Calibri"/>
              </a:rPr>
              <a:t>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viện</a:t>
            </a:r>
            <a:r>
              <a:rPr kumimoji="0" lang="en-US" sz="2000" b="0" i="0" u="none" strike="noStrike" kern="1200" cap="none" spc="-5" normalizeH="0" baseline="0" noProof="0" dirty="0">
                <a:ln>
                  <a:noFill/>
                </a:ln>
                <a:solidFill>
                  <a:prstClr val="black"/>
                </a:solidFill>
                <a:effectLst/>
                <a:uLnTx/>
                <a:uFillTx/>
                <a:latin typeface="+mj-lt"/>
                <a:ea typeface="+mn-ea"/>
                <a:cs typeface="Calibri"/>
              </a:rPr>
              <a:t> </a:t>
            </a:r>
            <a:r>
              <a:rPr kumimoji="0" lang="en-US" sz="2000" b="0" i="0" u="none" strike="noStrike" kern="1200" cap="none" spc="-5" normalizeH="0" baseline="0" noProof="0" dirty="0" err="1">
                <a:ln>
                  <a:noFill/>
                </a:ln>
                <a:solidFill>
                  <a:prstClr val="black"/>
                </a:solidFill>
                <a:effectLst/>
                <a:uLnTx/>
                <a:uFillTx/>
                <a:latin typeface="+mj-lt"/>
                <a:ea typeface="+mn-ea"/>
                <a:cs typeface="Calibri"/>
              </a:rPr>
              <a:t>vì</a:t>
            </a:r>
            <a:r>
              <a:rPr kumimoji="0" lang="en-US" sz="2000" b="0" i="0" u="none" strike="noStrike" kern="1200" cap="none" spc="-5" normalizeH="0" baseline="0" noProof="0" dirty="0">
                <a:ln>
                  <a:noFill/>
                </a:ln>
                <a:solidFill>
                  <a:prstClr val="black"/>
                </a:solidFill>
                <a:effectLst/>
                <a:uLnTx/>
                <a:uFillTx/>
                <a:latin typeface="+mj-lt"/>
                <a:ea typeface="+mn-ea"/>
                <a:cs typeface="Calibri"/>
              </a:rPr>
              <a:t> COPD)  </a:t>
            </a:r>
            <a:r>
              <a:rPr kumimoji="0" sz="2000" b="0" i="0" u="none" strike="noStrike" kern="1200" cap="none" spc="-5" normalizeH="0" baseline="0" noProof="0" dirty="0">
                <a:ln>
                  <a:noFill/>
                </a:ln>
                <a:solidFill>
                  <a:prstClr val="black"/>
                </a:solidFill>
                <a:effectLst/>
                <a:uLnTx/>
                <a:uFillTx/>
                <a:latin typeface="+mj-lt"/>
                <a:ea typeface="+mn-ea"/>
                <a:cs typeface="Calibri"/>
              </a:rPr>
              <a:t>(12.7% vs</a:t>
            </a:r>
            <a:r>
              <a:rPr kumimoji="0" sz="2000" b="0" i="0" u="none" strike="noStrike" kern="1200" cap="none" spc="0" normalizeH="0" baseline="0" noProof="0" dirty="0">
                <a:ln>
                  <a:noFill/>
                </a:ln>
                <a:solidFill>
                  <a:prstClr val="black"/>
                </a:solidFill>
                <a:effectLst/>
                <a:uLnTx/>
                <a:uFillTx/>
                <a:latin typeface="+mj-lt"/>
                <a:ea typeface="+mn-ea"/>
                <a:cs typeface="Calibri"/>
              </a:rPr>
              <a:t> </a:t>
            </a:r>
            <a:r>
              <a:rPr kumimoji="0" sz="2000" b="0" i="0" u="none" strike="noStrike" kern="1200" cap="none" spc="-5" normalizeH="0" baseline="0" noProof="0" dirty="0">
                <a:ln>
                  <a:noFill/>
                </a:ln>
                <a:solidFill>
                  <a:prstClr val="black"/>
                </a:solidFill>
                <a:effectLst/>
                <a:uLnTx/>
                <a:uFillTx/>
                <a:latin typeface="+mj-lt"/>
                <a:ea typeface="+mn-ea"/>
                <a:cs typeface="Calibri"/>
              </a:rPr>
              <a:t>20.1%; </a:t>
            </a:r>
            <a:r>
              <a:rPr kumimoji="0" sz="2000" b="0" i="0" u="none" strike="noStrike" kern="1200" cap="none" spc="0" normalizeH="0" baseline="0" noProof="0" dirty="0">
                <a:ln>
                  <a:noFill/>
                </a:ln>
                <a:solidFill>
                  <a:prstClr val="black"/>
                </a:solidFill>
                <a:effectLst/>
                <a:uLnTx/>
                <a:uFillTx/>
                <a:latin typeface="+mj-lt"/>
                <a:ea typeface="+mn-ea"/>
                <a:cs typeface="Calibri"/>
              </a:rPr>
              <a:t> </a:t>
            </a:r>
            <a:r>
              <a:rPr kumimoji="0" sz="2000" b="0" i="0" u="none" strike="noStrike" kern="1200" cap="none" spc="-5" normalizeH="0" baseline="0" noProof="0" dirty="0">
                <a:ln>
                  <a:noFill/>
                </a:ln>
                <a:solidFill>
                  <a:prstClr val="black"/>
                </a:solidFill>
                <a:effectLst/>
                <a:uLnTx/>
                <a:uFillTx/>
                <a:latin typeface="+mj-lt"/>
                <a:ea typeface="+mn-ea"/>
                <a:cs typeface="Calibri"/>
              </a:rPr>
              <a:t>p=0.001)</a:t>
            </a:r>
            <a:endParaRPr kumimoji="0" sz="2000" b="0" i="0" u="none" strike="noStrike" kern="1200" cap="none" spc="0" normalizeH="0" baseline="0" noProof="0" dirty="0">
              <a:ln>
                <a:noFill/>
              </a:ln>
              <a:solidFill>
                <a:prstClr val="black"/>
              </a:solidFill>
              <a:effectLst/>
              <a:uLnTx/>
              <a:uFillTx/>
              <a:latin typeface="+mj-lt"/>
              <a:ea typeface="+mn-ea"/>
              <a:cs typeface="Calibri"/>
            </a:endParaRPr>
          </a:p>
        </p:txBody>
      </p:sp>
      <p:sp>
        <p:nvSpPr>
          <p:cNvPr id="8" name="object 16">
            <a:extLst>
              <a:ext uri="{FF2B5EF4-FFF2-40B4-BE49-F238E27FC236}">
                <a16:creationId xmlns:a16="http://schemas.microsoft.com/office/drawing/2014/main" id="{A79CDB71-C7A9-46EB-9A73-D0E23EBDC571}"/>
              </a:ext>
            </a:extLst>
          </p:cNvPr>
          <p:cNvSpPr txBox="1"/>
          <p:nvPr/>
        </p:nvSpPr>
        <p:spPr>
          <a:xfrm>
            <a:off x="7851108" y="6706677"/>
            <a:ext cx="4653598" cy="15132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D</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Singer,</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et</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al.</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Int</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J</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 Chron</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Obstruct</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Pulmon</a:t>
            </a:r>
            <a:r>
              <a:rPr kumimoji="0" sz="900" b="0" i="0" u="none" strike="noStrike" kern="1200" cap="none" spc="25"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Dis.</a:t>
            </a:r>
            <a:r>
              <a:rPr kumimoji="0" sz="900" b="0" i="0" u="none" strike="noStrike" kern="1200" cap="none" spc="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2020</a:t>
            </a:r>
            <a:r>
              <a:rPr kumimoji="0" sz="900" b="0" i="0" u="none" strike="noStrike" kern="1200" cap="none" spc="-30" normalizeH="0" baseline="0" noProof="0" dirty="0">
                <a:ln>
                  <a:noFill/>
                </a:ln>
                <a:solidFill>
                  <a:schemeClr val="bg1">
                    <a:lumMod val="65000"/>
                  </a:schemeClr>
                </a:solidFill>
                <a:effectLst/>
                <a:uLnTx/>
                <a:uFillTx/>
                <a:latin typeface="+mj-lt"/>
                <a:ea typeface="+mn-ea"/>
                <a:cs typeface="Calibri"/>
              </a:rPr>
              <a:t> </a:t>
            </a:r>
            <a:r>
              <a:rPr kumimoji="0" sz="900" b="0" i="0" u="none" strike="noStrike" kern="1200" cap="none" spc="-5" normalizeH="0" baseline="0" noProof="0" dirty="0">
                <a:ln>
                  <a:noFill/>
                </a:ln>
                <a:solidFill>
                  <a:schemeClr val="bg1">
                    <a:lumMod val="65000"/>
                  </a:schemeClr>
                </a:solidFill>
                <a:effectLst/>
                <a:uLnTx/>
                <a:uFillTx/>
                <a:latin typeface="+mj-lt"/>
                <a:ea typeface="+mn-ea"/>
                <a:cs typeface="Calibri"/>
              </a:rPr>
              <a:t>Dec </a:t>
            </a:r>
            <a:r>
              <a:rPr kumimoji="0" sz="900" b="0" i="0" u="none" strike="noStrike" kern="1200" cap="none" spc="-10" normalizeH="0" baseline="0" noProof="0" dirty="0">
                <a:ln>
                  <a:noFill/>
                </a:ln>
                <a:solidFill>
                  <a:schemeClr val="bg1">
                    <a:lumMod val="65000"/>
                  </a:schemeClr>
                </a:solidFill>
                <a:effectLst/>
                <a:uLnTx/>
                <a:uFillTx/>
                <a:latin typeface="+mj-lt"/>
                <a:ea typeface="+mn-ea"/>
                <a:cs typeface="Calibri"/>
              </a:rPr>
              <a:t>7;15:3239-3250.</a:t>
            </a:r>
            <a:endParaRPr kumimoji="0" sz="900" b="0" i="0" u="none" strike="noStrike" kern="1200" cap="none" spc="0" normalizeH="0" baseline="0" noProof="0" dirty="0">
              <a:ln>
                <a:noFill/>
              </a:ln>
              <a:solidFill>
                <a:schemeClr val="bg1">
                  <a:lumMod val="65000"/>
                </a:schemeClr>
              </a:solidFill>
              <a:effectLst/>
              <a:uLnTx/>
              <a:uFillTx/>
              <a:latin typeface="+mj-lt"/>
              <a:ea typeface="+mn-ea"/>
              <a:cs typeface="Calibri"/>
            </a:endParaRPr>
          </a:p>
        </p:txBody>
      </p:sp>
      <p:sp>
        <p:nvSpPr>
          <p:cNvPr id="9" name="object 5">
            <a:extLst>
              <a:ext uri="{FF2B5EF4-FFF2-40B4-BE49-F238E27FC236}">
                <a16:creationId xmlns:a16="http://schemas.microsoft.com/office/drawing/2014/main" id="{AEAB4C77-FCB1-4D31-9458-E1E00B173E6D}"/>
              </a:ext>
            </a:extLst>
          </p:cNvPr>
          <p:cNvSpPr txBox="1">
            <a:spLocks/>
          </p:cNvSpPr>
          <p:nvPr/>
        </p:nvSpPr>
        <p:spPr>
          <a:xfrm>
            <a:off x="0" y="272148"/>
            <a:ext cx="11709400" cy="881010"/>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38100" marR="0" lvl="0" indent="0" algn="ctr" defTabSz="914400" rtl="0" eaLnBrk="1" fontAlgn="auto" latinLnBrk="0" hangingPunct="1">
              <a:lnSpc>
                <a:spcPts val="2735"/>
              </a:lnSpc>
              <a:spcBef>
                <a:spcPts val="100"/>
              </a:spcBef>
              <a:spcAft>
                <a:spcPts val="0"/>
              </a:spcAft>
              <a:buClrTx/>
              <a:buSzTx/>
              <a:buFontTx/>
              <a:buNone/>
              <a:tabLst/>
              <a:defRPr/>
            </a:pPr>
            <a:r>
              <a:rPr lang="en-US" sz="2800" b="1" dirty="0" err="1">
                <a:solidFill>
                  <a:srgbClr val="002060"/>
                </a:solidFill>
                <a:latin typeface="Arial"/>
                <a:cs typeface="Arial"/>
              </a:rPr>
              <a:t>Nghiên</a:t>
            </a:r>
            <a:r>
              <a:rPr lang="en-US" sz="2800" b="1" dirty="0">
                <a:solidFill>
                  <a:srgbClr val="002060"/>
                </a:solidFill>
                <a:latin typeface="Arial"/>
                <a:cs typeface="Arial"/>
              </a:rPr>
              <a:t> </a:t>
            </a:r>
            <a:r>
              <a:rPr lang="en-US" sz="2800" b="1" dirty="0" err="1">
                <a:solidFill>
                  <a:srgbClr val="002060"/>
                </a:solidFill>
                <a:latin typeface="Arial"/>
                <a:cs typeface="Arial"/>
              </a:rPr>
              <a:t>cứu</a:t>
            </a:r>
            <a:r>
              <a:rPr lang="en-US" sz="2800" b="1" dirty="0">
                <a:solidFill>
                  <a:srgbClr val="002060"/>
                </a:solidFill>
                <a:latin typeface="Arial"/>
                <a:cs typeface="Arial"/>
              </a:rPr>
              <a:t> </a:t>
            </a:r>
            <a:r>
              <a:rPr lang="en-US" sz="2800" b="1" dirty="0" err="1">
                <a:solidFill>
                  <a:srgbClr val="002060"/>
                </a:solidFill>
                <a:latin typeface="Arial"/>
                <a:cs typeface="Arial"/>
              </a:rPr>
              <a:t>đời</a:t>
            </a:r>
            <a:r>
              <a:rPr lang="en-US" sz="2800" b="1" dirty="0">
                <a:solidFill>
                  <a:srgbClr val="002060"/>
                </a:solidFill>
                <a:latin typeface="Arial"/>
                <a:cs typeface="Arial"/>
              </a:rPr>
              <a:t> </a:t>
            </a:r>
            <a:r>
              <a:rPr lang="en-US" sz="2800" b="1" dirty="0" err="1">
                <a:solidFill>
                  <a:srgbClr val="002060"/>
                </a:solidFill>
                <a:latin typeface="Arial"/>
                <a:cs typeface="Arial"/>
              </a:rPr>
              <a:t>thực</a:t>
            </a:r>
            <a:endParaRPr lang="en-US" sz="2800" b="1" dirty="0">
              <a:solidFill>
                <a:srgbClr val="002060"/>
              </a:solidFill>
              <a:latin typeface="Arial"/>
              <a:cs typeface="Arial"/>
            </a:endParaRPr>
          </a:p>
          <a:p>
            <a:pPr marL="38100" marR="0" lvl="0" indent="0" algn="ctr" defTabSz="914400" rtl="0" eaLnBrk="1" fontAlgn="auto" latinLnBrk="0" hangingPunct="1">
              <a:lnSpc>
                <a:spcPts val="2735"/>
              </a:lnSpc>
              <a:spcBef>
                <a:spcPts val="1200"/>
              </a:spcBef>
              <a:spcAft>
                <a:spcPts val="0"/>
              </a:spcAft>
              <a:buClrTx/>
              <a:buSzTx/>
              <a:buFontTx/>
              <a:buNone/>
              <a:tabLst/>
              <a:defRPr/>
            </a:pPr>
            <a:r>
              <a:rPr lang="en-US" sz="2800" b="1" dirty="0">
                <a:solidFill>
                  <a:srgbClr val="002060"/>
                </a:solidFill>
                <a:latin typeface="Arial"/>
                <a:cs typeface="Arial"/>
              </a:rPr>
              <a:t> Tiotropium Respimat</a:t>
            </a:r>
            <a:r>
              <a:rPr kumimoji="0" lang="en-US" sz="3200" b="0" i="0" u="none" strike="noStrike" kern="1200" cap="none" spc="-50" normalizeH="0" baseline="30000" noProof="0" dirty="0">
                <a:ln>
                  <a:noFill/>
                </a:ln>
                <a:effectLst/>
                <a:uLnTx/>
                <a:uFillTx/>
                <a:ea typeface="+mj-ea"/>
                <a:cs typeface="+mj-cs"/>
              </a:rPr>
              <a:t>®</a:t>
            </a:r>
            <a:r>
              <a:rPr kumimoji="0" lang="en-US" sz="3200" b="0" i="0" u="none" strike="noStrike" kern="1200" cap="none" spc="-50" normalizeH="0" baseline="0" noProof="0" dirty="0">
                <a:ln>
                  <a:noFill/>
                </a:ln>
                <a:solidFill>
                  <a:srgbClr val="4472C4">
                    <a:lumMod val="75000"/>
                  </a:srgbClr>
                </a:solidFill>
                <a:effectLst/>
                <a:uLnTx/>
                <a:uFillTx/>
                <a:ea typeface="+mj-ea"/>
                <a:cs typeface="+mj-cs"/>
              </a:rPr>
              <a:t> </a:t>
            </a:r>
            <a:r>
              <a:rPr lang="en-US" sz="2800" b="1" dirty="0">
                <a:solidFill>
                  <a:srgbClr val="002060"/>
                </a:solidFill>
                <a:latin typeface="Arial"/>
                <a:cs typeface="Arial"/>
              </a:rPr>
              <a:t>so </a:t>
            </a:r>
            <a:r>
              <a:rPr lang="en-US" sz="2800" b="1" dirty="0" err="1">
                <a:solidFill>
                  <a:srgbClr val="002060"/>
                </a:solidFill>
                <a:latin typeface="Arial"/>
                <a:cs typeface="Arial"/>
              </a:rPr>
              <a:t>với</a:t>
            </a:r>
            <a:r>
              <a:rPr lang="en-US" sz="2800" b="1" dirty="0">
                <a:solidFill>
                  <a:srgbClr val="002060"/>
                </a:solidFill>
                <a:latin typeface="Arial"/>
                <a:cs typeface="Arial"/>
              </a:rPr>
              <a:t>  LAMA DPI (</a:t>
            </a:r>
            <a:r>
              <a:rPr lang="en-US" sz="2800" b="1" dirty="0" err="1">
                <a:solidFill>
                  <a:srgbClr val="002060"/>
                </a:solidFill>
                <a:latin typeface="Arial"/>
                <a:cs typeface="Arial"/>
              </a:rPr>
              <a:t>tt</a:t>
            </a:r>
            <a:r>
              <a:rPr lang="en-US" sz="2800" b="1" dirty="0">
                <a:solidFill>
                  <a:srgbClr val="002060"/>
                </a:solidFill>
                <a:latin typeface="Arial"/>
                <a:cs typeface="Arial"/>
              </a:rPr>
              <a:t>)</a:t>
            </a:r>
          </a:p>
        </p:txBody>
      </p:sp>
    </p:spTree>
    <p:extLst>
      <p:ext uri="{BB962C8B-B14F-4D97-AF65-F5344CB8AC3E}">
        <p14:creationId xmlns:p14="http://schemas.microsoft.com/office/powerpoint/2010/main" val="14818845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EB8D304-5541-4244-B895-444906BE45F3}"/>
              </a:ext>
            </a:extLst>
          </p:cNvPr>
          <p:cNvSpPr>
            <a:spLocks noGrp="1"/>
          </p:cNvSpPr>
          <p:nvPr>
            <p:ph type="title"/>
          </p:nvPr>
        </p:nvSpPr>
        <p:spPr>
          <a:xfrm>
            <a:off x="184026" y="227944"/>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en-US" sz="3200" b="1" dirty="0"/>
          </a:p>
        </p:txBody>
      </p:sp>
      <p:sp>
        <p:nvSpPr>
          <p:cNvPr id="5" name="Rectangle 4">
            <a:extLst>
              <a:ext uri="{FF2B5EF4-FFF2-40B4-BE49-F238E27FC236}">
                <a16:creationId xmlns:a16="http://schemas.microsoft.com/office/drawing/2014/main" id="{1D30451B-4A62-47C7-9641-88F81CF31804}"/>
              </a:ext>
            </a:extLst>
          </p:cNvPr>
          <p:cNvSpPr/>
          <p:nvPr/>
        </p:nvSpPr>
        <p:spPr>
          <a:xfrm>
            <a:off x="1960739" y="2202821"/>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6" name="Rectangle 5">
            <a:extLst>
              <a:ext uri="{FF2B5EF4-FFF2-40B4-BE49-F238E27FC236}">
                <a16:creationId xmlns:a16="http://schemas.microsoft.com/office/drawing/2014/main" id="{8D8DDBF4-5CDB-4BCC-AAA4-77FB8A742B0C}"/>
              </a:ext>
            </a:extLst>
          </p:cNvPr>
          <p:cNvSpPr/>
          <p:nvPr/>
        </p:nvSpPr>
        <p:spPr>
          <a:xfrm>
            <a:off x="1960739" y="3200008"/>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7" name="Rectangle 6">
            <a:extLst>
              <a:ext uri="{FF2B5EF4-FFF2-40B4-BE49-F238E27FC236}">
                <a16:creationId xmlns:a16="http://schemas.microsoft.com/office/drawing/2014/main" id="{01E019EF-C641-42BD-89F4-51EEF1543226}"/>
              </a:ext>
            </a:extLst>
          </p:cNvPr>
          <p:cNvSpPr/>
          <p:nvPr/>
        </p:nvSpPr>
        <p:spPr>
          <a:xfrm>
            <a:off x="1960739" y="4197196"/>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nvGrpSpPr>
          <p:cNvPr id="8" name="Group 7">
            <a:extLst>
              <a:ext uri="{FF2B5EF4-FFF2-40B4-BE49-F238E27FC236}">
                <a16:creationId xmlns:a16="http://schemas.microsoft.com/office/drawing/2014/main" id="{94F94406-99A1-426F-9EEF-B0C677D89702}"/>
              </a:ext>
            </a:extLst>
          </p:cNvPr>
          <p:cNvGrpSpPr/>
          <p:nvPr/>
        </p:nvGrpSpPr>
        <p:grpSpPr>
          <a:xfrm>
            <a:off x="980085" y="2032044"/>
            <a:ext cx="1188052" cy="1214673"/>
            <a:chOff x="1779602" y="1104706"/>
            <a:chExt cx="1188052" cy="1214673"/>
          </a:xfrm>
          <a:solidFill>
            <a:srgbClr val="1C82FF"/>
          </a:solidFill>
        </p:grpSpPr>
        <p:sp>
          <p:nvSpPr>
            <p:cNvPr id="9" name="Block Arc 8">
              <a:extLst>
                <a:ext uri="{FF2B5EF4-FFF2-40B4-BE49-F238E27FC236}">
                  <a16:creationId xmlns:a16="http://schemas.microsoft.com/office/drawing/2014/main" id="{00E39A80-8521-407C-9F1C-CB9C570879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0" name="Right Triangle 9">
              <a:extLst>
                <a:ext uri="{FF2B5EF4-FFF2-40B4-BE49-F238E27FC236}">
                  <a16:creationId xmlns:a16="http://schemas.microsoft.com/office/drawing/2014/main" id="{83F13D82-3951-4D6C-90B7-F4556931D59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1" name="Group 10">
            <a:extLst>
              <a:ext uri="{FF2B5EF4-FFF2-40B4-BE49-F238E27FC236}">
                <a16:creationId xmlns:a16="http://schemas.microsoft.com/office/drawing/2014/main" id="{688E98FE-F3C9-43D4-BFD8-063A88914450}"/>
              </a:ext>
            </a:extLst>
          </p:cNvPr>
          <p:cNvGrpSpPr/>
          <p:nvPr/>
        </p:nvGrpSpPr>
        <p:grpSpPr>
          <a:xfrm>
            <a:off x="980085" y="3014056"/>
            <a:ext cx="1188052" cy="1214673"/>
            <a:chOff x="1779602" y="1104706"/>
            <a:chExt cx="1188052" cy="1214673"/>
          </a:xfrm>
          <a:solidFill>
            <a:srgbClr val="1ED0A6"/>
          </a:solidFill>
        </p:grpSpPr>
        <p:sp>
          <p:nvSpPr>
            <p:cNvPr id="12" name="Block Arc 11">
              <a:extLst>
                <a:ext uri="{FF2B5EF4-FFF2-40B4-BE49-F238E27FC236}">
                  <a16:creationId xmlns:a16="http://schemas.microsoft.com/office/drawing/2014/main" id="{200C38AC-E666-4B96-8A42-821922147CE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3" name="Right Triangle 12">
              <a:extLst>
                <a:ext uri="{FF2B5EF4-FFF2-40B4-BE49-F238E27FC236}">
                  <a16:creationId xmlns:a16="http://schemas.microsoft.com/office/drawing/2014/main" id="{E3267651-8967-489E-B0E3-F9A7E968D45E}"/>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4" name="Group 13">
            <a:extLst>
              <a:ext uri="{FF2B5EF4-FFF2-40B4-BE49-F238E27FC236}">
                <a16:creationId xmlns:a16="http://schemas.microsoft.com/office/drawing/2014/main" id="{E3989790-B0A8-46B7-8FD4-09F92DFD77B8}"/>
              </a:ext>
            </a:extLst>
          </p:cNvPr>
          <p:cNvGrpSpPr/>
          <p:nvPr/>
        </p:nvGrpSpPr>
        <p:grpSpPr>
          <a:xfrm>
            <a:off x="980085" y="3996068"/>
            <a:ext cx="1188052" cy="1214673"/>
            <a:chOff x="1779602" y="1104706"/>
            <a:chExt cx="1188052" cy="1214673"/>
          </a:xfrm>
          <a:solidFill>
            <a:srgbClr val="00BDFB"/>
          </a:solidFill>
        </p:grpSpPr>
        <p:sp>
          <p:nvSpPr>
            <p:cNvPr id="15" name="Block Arc 14">
              <a:extLst>
                <a:ext uri="{FF2B5EF4-FFF2-40B4-BE49-F238E27FC236}">
                  <a16:creationId xmlns:a16="http://schemas.microsoft.com/office/drawing/2014/main" id="{6F44EAD3-FFB9-4427-8710-25DB3BAA0A3B}"/>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6" name="Right Triangle 15">
              <a:extLst>
                <a:ext uri="{FF2B5EF4-FFF2-40B4-BE49-F238E27FC236}">
                  <a16:creationId xmlns:a16="http://schemas.microsoft.com/office/drawing/2014/main" id="{39BAB724-96D4-4AE9-8BB5-4B66CF4BA7E1}"/>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7" name="Group 16">
            <a:extLst>
              <a:ext uri="{FF2B5EF4-FFF2-40B4-BE49-F238E27FC236}">
                <a16:creationId xmlns:a16="http://schemas.microsoft.com/office/drawing/2014/main" id="{347E9E26-58BA-4ADE-874E-79772EF10D32}"/>
              </a:ext>
            </a:extLst>
          </p:cNvPr>
          <p:cNvGrpSpPr/>
          <p:nvPr/>
        </p:nvGrpSpPr>
        <p:grpSpPr>
          <a:xfrm>
            <a:off x="7278431" y="2109426"/>
            <a:ext cx="4003676" cy="475860"/>
            <a:chOff x="1487532" y="2017033"/>
            <a:chExt cx="2952328" cy="376914"/>
          </a:xfrm>
        </p:grpSpPr>
        <p:sp>
          <p:nvSpPr>
            <p:cNvPr id="18" name="Rectangle 9">
              <a:extLst>
                <a:ext uri="{FF2B5EF4-FFF2-40B4-BE49-F238E27FC236}">
                  <a16:creationId xmlns:a16="http://schemas.microsoft.com/office/drawing/2014/main" id="{C6376365-D742-4D22-82C0-4F42D185F96A}"/>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19" name="Rectangle 6">
              <a:extLst>
                <a:ext uri="{FF2B5EF4-FFF2-40B4-BE49-F238E27FC236}">
                  <a16:creationId xmlns:a16="http://schemas.microsoft.com/office/drawing/2014/main" id="{096598AB-93F0-438E-B905-078CCF93A4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0" name="Group 19">
            <a:extLst>
              <a:ext uri="{FF2B5EF4-FFF2-40B4-BE49-F238E27FC236}">
                <a16:creationId xmlns:a16="http://schemas.microsoft.com/office/drawing/2014/main" id="{7B119E7D-FDAD-4FF4-97F1-64EDD38BD41D}"/>
              </a:ext>
            </a:extLst>
          </p:cNvPr>
          <p:cNvGrpSpPr/>
          <p:nvPr/>
        </p:nvGrpSpPr>
        <p:grpSpPr>
          <a:xfrm>
            <a:off x="7278431" y="3091438"/>
            <a:ext cx="4003676" cy="475860"/>
            <a:chOff x="1487532" y="2017033"/>
            <a:chExt cx="2952328" cy="376914"/>
          </a:xfrm>
        </p:grpSpPr>
        <p:sp>
          <p:nvSpPr>
            <p:cNvPr id="21" name="Rectangle 9">
              <a:extLst>
                <a:ext uri="{FF2B5EF4-FFF2-40B4-BE49-F238E27FC236}">
                  <a16:creationId xmlns:a16="http://schemas.microsoft.com/office/drawing/2014/main" id="{7B25EC01-6528-4288-8DF6-DC9B95CB79F7}"/>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22" name="Rectangle 6">
              <a:extLst>
                <a:ext uri="{FF2B5EF4-FFF2-40B4-BE49-F238E27FC236}">
                  <a16:creationId xmlns:a16="http://schemas.microsoft.com/office/drawing/2014/main" id="{5B417DCC-6C0C-444C-9D71-F44AF59883AD}"/>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3" name="Group 22">
            <a:extLst>
              <a:ext uri="{FF2B5EF4-FFF2-40B4-BE49-F238E27FC236}">
                <a16:creationId xmlns:a16="http://schemas.microsoft.com/office/drawing/2014/main" id="{0B396451-AE84-4003-81E0-161EFFEDA215}"/>
              </a:ext>
            </a:extLst>
          </p:cNvPr>
          <p:cNvGrpSpPr/>
          <p:nvPr/>
        </p:nvGrpSpPr>
        <p:grpSpPr>
          <a:xfrm>
            <a:off x="7278431" y="4073450"/>
            <a:ext cx="4003676" cy="475860"/>
            <a:chOff x="1487532" y="2017033"/>
            <a:chExt cx="2952328" cy="376914"/>
          </a:xfrm>
        </p:grpSpPr>
        <p:sp>
          <p:nvSpPr>
            <p:cNvPr id="24" name="Rectangle 9">
              <a:extLst>
                <a:ext uri="{FF2B5EF4-FFF2-40B4-BE49-F238E27FC236}">
                  <a16:creationId xmlns:a16="http://schemas.microsoft.com/office/drawing/2014/main" id="{F8608C98-80FD-485D-BCA6-7056921FA22B}"/>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25" name="Rectangle 6">
              <a:extLst>
                <a:ext uri="{FF2B5EF4-FFF2-40B4-BE49-F238E27FC236}">
                  <a16:creationId xmlns:a16="http://schemas.microsoft.com/office/drawing/2014/main" id="{743EFDFA-EEB4-4CC2-9849-8E5DC36AF07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26" name="TextBox 25">
            <a:extLst>
              <a:ext uri="{FF2B5EF4-FFF2-40B4-BE49-F238E27FC236}">
                <a16:creationId xmlns:a16="http://schemas.microsoft.com/office/drawing/2014/main" id="{EE0C4C0E-56E6-4819-B402-35A41464785E}"/>
              </a:ext>
            </a:extLst>
          </p:cNvPr>
          <p:cNvSpPr txBox="1"/>
          <p:nvPr/>
        </p:nvSpPr>
        <p:spPr>
          <a:xfrm>
            <a:off x="2480934" y="2459605"/>
            <a:ext cx="5786172"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Tình</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hình</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dịch</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2400" b="0" i="0" u="none" strike="noStrike" kern="1200" cap="none" spc="0" normalizeH="0" baseline="0" noProof="0" dirty="0" err="1">
                <a:ln>
                  <a:noFill/>
                </a:ln>
                <a:solidFill>
                  <a:prstClr val="white">
                    <a:lumMod val="65000"/>
                  </a:prstClr>
                </a:solidFill>
                <a:effectLst/>
                <a:uLnTx/>
                <a:uFillTx/>
                <a:latin typeface="Arial"/>
                <a:ea typeface="+mn-ea"/>
                <a:cs typeface="+mn-cs"/>
              </a:rPr>
              <a:t>tễ</a:t>
            </a:r>
            <a:r>
              <a:rPr kumimoji="0" lang="en-US" sz="2400" b="0" i="0" u="none" strike="noStrike" kern="1200" cap="none" spc="0" normalizeH="0" baseline="0" noProof="0" dirty="0">
                <a:ln>
                  <a:noFill/>
                </a:ln>
                <a:solidFill>
                  <a:prstClr val="white">
                    <a:lumMod val="65000"/>
                  </a:prstClr>
                </a:solidFill>
                <a:effectLst/>
                <a:uLnTx/>
                <a:uFillTx/>
                <a:latin typeface="Arial"/>
                <a:ea typeface="+mn-ea"/>
                <a:cs typeface="+mn-cs"/>
              </a:rPr>
              <a:t> COPD</a:t>
            </a:r>
          </a:p>
        </p:txBody>
      </p:sp>
      <p:sp>
        <p:nvSpPr>
          <p:cNvPr id="27" name="TextBox 26">
            <a:extLst>
              <a:ext uri="{FF2B5EF4-FFF2-40B4-BE49-F238E27FC236}">
                <a16:creationId xmlns:a16="http://schemas.microsoft.com/office/drawing/2014/main" id="{B38389D4-7E86-420F-84BF-AC33EEF05221}"/>
              </a:ext>
            </a:extLst>
          </p:cNvPr>
          <p:cNvSpPr txBox="1"/>
          <p:nvPr/>
        </p:nvSpPr>
        <p:spPr>
          <a:xfrm>
            <a:off x="2511805" y="3414284"/>
            <a:ext cx="6470270"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2400" dirty="0" err="1">
                <a:solidFill>
                  <a:prstClr val="white">
                    <a:lumMod val="65000"/>
                  </a:prstClr>
                </a:solidFill>
                <a:latin typeface="Arial"/>
              </a:rPr>
              <a:t>Vai</a:t>
            </a:r>
            <a:r>
              <a:rPr lang="en-US" sz="2400" dirty="0">
                <a:solidFill>
                  <a:prstClr val="white">
                    <a:lumMod val="65000"/>
                  </a:prstClr>
                </a:solidFill>
                <a:latin typeface="Arial"/>
              </a:rPr>
              <a:t> </a:t>
            </a:r>
            <a:r>
              <a:rPr lang="en-US" sz="2400" dirty="0" err="1">
                <a:solidFill>
                  <a:prstClr val="white">
                    <a:lumMod val="65000"/>
                  </a:prstClr>
                </a:solidFill>
                <a:latin typeface="Arial"/>
              </a:rPr>
              <a:t>trò</a:t>
            </a:r>
            <a:r>
              <a:rPr lang="en-US" sz="2400" dirty="0">
                <a:solidFill>
                  <a:prstClr val="white">
                    <a:lumMod val="65000"/>
                  </a:prstClr>
                </a:solidFill>
                <a:latin typeface="Arial"/>
              </a:rPr>
              <a:t> </a:t>
            </a:r>
            <a:r>
              <a:rPr lang="en-US" sz="2400" dirty="0" err="1">
                <a:solidFill>
                  <a:prstClr val="white">
                    <a:lumMod val="65000"/>
                  </a:prstClr>
                </a:solidFill>
                <a:latin typeface="Arial"/>
              </a:rPr>
              <a:t>của</a:t>
            </a:r>
            <a:r>
              <a:rPr lang="en-US" sz="2400" dirty="0">
                <a:solidFill>
                  <a:prstClr val="white">
                    <a:lumMod val="65000"/>
                  </a:prstClr>
                </a:solidFill>
                <a:latin typeface="Arial"/>
              </a:rPr>
              <a:t> Tiotropium </a:t>
            </a:r>
            <a:r>
              <a:rPr lang="en-US" sz="2400" dirty="0" err="1">
                <a:solidFill>
                  <a:prstClr val="white">
                    <a:lumMod val="65000"/>
                  </a:prstClr>
                </a:solidFill>
                <a:latin typeface="Arial"/>
              </a:rPr>
              <a:t>trong</a:t>
            </a:r>
            <a:r>
              <a:rPr lang="en-US" sz="2400" dirty="0">
                <a:solidFill>
                  <a:prstClr val="white">
                    <a:lumMod val="65000"/>
                  </a:prstClr>
                </a:solidFill>
                <a:latin typeface="Arial"/>
              </a:rPr>
              <a:t> </a:t>
            </a:r>
            <a:r>
              <a:rPr lang="en-US" sz="2400" dirty="0" err="1">
                <a:solidFill>
                  <a:prstClr val="white">
                    <a:lumMod val="65000"/>
                  </a:prstClr>
                </a:solidFill>
                <a:latin typeface="Arial"/>
              </a:rPr>
              <a:t>điều</a:t>
            </a:r>
            <a:r>
              <a:rPr lang="en-US" sz="2400" dirty="0">
                <a:solidFill>
                  <a:prstClr val="white">
                    <a:lumMod val="65000"/>
                  </a:prstClr>
                </a:solidFill>
                <a:latin typeface="Arial"/>
              </a:rPr>
              <a:t> </a:t>
            </a:r>
            <a:r>
              <a:rPr lang="en-US" sz="2400" dirty="0" err="1">
                <a:solidFill>
                  <a:prstClr val="white">
                    <a:lumMod val="65000"/>
                  </a:prstClr>
                </a:solidFill>
                <a:latin typeface="Arial"/>
              </a:rPr>
              <a:t>trị</a:t>
            </a:r>
            <a:r>
              <a:rPr lang="en-US" sz="2400" dirty="0">
                <a:solidFill>
                  <a:prstClr val="white">
                    <a:lumMod val="65000"/>
                  </a:prstClr>
                </a:solidFill>
                <a:latin typeface="Arial"/>
              </a:rPr>
              <a:t> COPD</a:t>
            </a:r>
          </a:p>
        </p:txBody>
      </p:sp>
      <p:sp>
        <p:nvSpPr>
          <p:cNvPr id="28" name="TextBox 27">
            <a:extLst>
              <a:ext uri="{FF2B5EF4-FFF2-40B4-BE49-F238E27FC236}">
                <a16:creationId xmlns:a16="http://schemas.microsoft.com/office/drawing/2014/main" id="{267566A7-7FFF-4016-BAF0-775600563A46}"/>
              </a:ext>
            </a:extLst>
          </p:cNvPr>
          <p:cNvSpPr txBox="1"/>
          <p:nvPr/>
        </p:nvSpPr>
        <p:spPr>
          <a:xfrm>
            <a:off x="2557405" y="4420571"/>
            <a:ext cx="4801435"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Arial"/>
                <a:ea typeface="+mn-ea"/>
                <a:cs typeface="+mn-cs"/>
              </a:rPr>
              <a:t>Dụng</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cụ</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hít</a:t>
            </a:r>
            <a:r>
              <a:rPr kumimoji="0" lang="en-US" sz="2400" b="1" i="0" u="none" strike="noStrike" kern="1200" cap="none" spc="0" normalizeH="0" baseline="0" noProof="0" dirty="0">
                <a:ln>
                  <a:noFill/>
                </a:ln>
                <a:solidFill>
                  <a:srgbClr val="FF0000"/>
                </a:solidFill>
                <a:effectLst/>
                <a:uLnTx/>
                <a:uFillTx/>
                <a:latin typeface="Arial"/>
                <a:ea typeface="+mn-ea"/>
                <a:cs typeface="+mn-cs"/>
              </a:rPr>
              <a:t> Respimat</a:t>
            </a:r>
          </a:p>
        </p:txBody>
      </p:sp>
      <p:sp>
        <p:nvSpPr>
          <p:cNvPr id="29" name="Oval 28">
            <a:extLst>
              <a:ext uri="{FF2B5EF4-FFF2-40B4-BE49-F238E27FC236}">
                <a16:creationId xmlns:a16="http://schemas.microsoft.com/office/drawing/2014/main" id="{4EFAE212-B289-4B61-B901-592D03FC9447}"/>
              </a:ext>
            </a:extLst>
          </p:cNvPr>
          <p:cNvSpPr/>
          <p:nvPr/>
        </p:nvSpPr>
        <p:spPr>
          <a:xfrm>
            <a:off x="1394717" y="2391328"/>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0" name="Oval 29">
            <a:extLst>
              <a:ext uri="{FF2B5EF4-FFF2-40B4-BE49-F238E27FC236}">
                <a16:creationId xmlns:a16="http://schemas.microsoft.com/office/drawing/2014/main" id="{0ECD1522-8CC6-4A1D-8168-046107C5F74C}"/>
              </a:ext>
            </a:extLst>
          </p:cNvPr>
          <p:cNvSpPr/>
          <p:nvPr/>
        </p:nvSpPr>
        <p:spPr>
          <a:xfrm>
            <a:off x="1394717" y="3378548"/>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1" name="Oval 30">
            <a:extLst>
              <a:ext uri="{FF2B5EF4-FFF2-40B4-BE49-F238E27FC236}">
                <a16:creationId xmlns:a16="http://schemas.microsoft.com/office/drawing/2014/main" id="{874ECB0B-5D9F-4D67-A903-53CDD8E4829D}"/>
              </a:ext>
            </a:extLst>
          </p:cNvPr>
          <p:cNvSpPr/>
          <p:nvPr/>
        </p:nvSpPr>
        <p:spPr>
          <a:xfrm>
            <a:off x="1394717" y="4365767"/>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2" name="TextBox 31">
            <a:extLst>
              <a:ext uri="{FF2B5EF4-FFF2-40B4-BE49-F238E27FC236}">
                <a16:creationId xmlns:a16="http://schemas.microsoft.com/office/drawing/2014/main" id="{3DD90184-21CF-4E18-B90B-9701989B89C4}"/>
              </a:ext>
            </a:extLst>
          </p:cNvPr>
          <p:cNvSpPr txBox="1"/>
          <p:nvPr/>
        </p:nvSpPr>
        <p:spPr>
          <a:xfrm>
            <a:off x="1440317" y="2396536"/>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33" name="TextBox 32">
            <a:extLst>
              <a:ext uri="{FF2B5EF4-FFF2-40B4-BE49-F238E27FC236}">
                <a16:creationId xmlns:a16="http://schemas.microsoft.com/office/drawing/2014/main" id="{D4FA11EB-BC64-4B94-B531-DB47CC8B7595}"/>
              </a:ext>
            </a:extLst>
          </p:cNvPr>
          <p:cNvSpPr txBox="1"/>
          <p:nvPr/>
        </p:nvSpPr>
        <p:spPr>
          <a:xfrm>
            <a:off x="1415235" y="3378548"/>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34" name="TextBox 33">
            <a:extLst>
              <a:ext uri="{FF2B5EF4-FFF2-40B4-BE49-F238E27FC236}">
                <a16:creationId xmlns:a16="http://schemas.microsoft.com/office/drawing/2014/main" id="{D6639EF4-A657-40D8-8769-C1A44AEF750A}"/>
              </a:ext>
            </a:extLst>
          </p:cNvPr>
          <p:cNvSpPr txBox="1"/>
          <p:nvPr/>
        </p:nvSpPr>
        <p:spPr>
          <a:xfrm>
            <a:off x="1433585" y="4361751"/>
            <a:ext cx="408605" cy="507831"/>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37955073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algn="ctr"/>
            <a:r>
              <a:rPr lang="en-MY" sz="3600" b="1" spc="-5" dirty="0" err="1">
                <a:solidFill>
                  <a:srgbClr val="002060"/>
                </a:solidFill>
                <a:latin typeface="+mj-lt"/>
                <a:ea typeface="+mj-ea"/>
                <a:cs typeface="+mj-cs"/>
              </a:rPr>
              <a:t>Nội</a:t>
            </a:r>
            <a:r>
              <a:rPr lang="en-MY" sz="3600" b="1" spc="-5" dirty="0">
                <a:solidFill>
                  <a:srgbClr val="002060"/>
                </a:solidFill>
                <a:latin typeface="+mj-lt"/>
                <a:ea typeface="+mj-ea"/>
                <a:cs typeface="+mj-cs"/>
              </a:rPr>
              <a:t> dung </a:t>
            </a:r>
            <a:r>
              <a:rPr lang="en-MY" sz="3600" b="1" spc="-5" dirty="0" err="1">
                <a:solidFill>
                  <a:srgbClr val="002060"/>
                </a:solidFill>
                <a:latin typeface="+mj-lt"/>
                <a:ea typeface="+mj-ea"/>
                <a:cs typeface="+mj-cs"/>
              </a:rPr>
              <a:t>trình</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bày</a:t>
            </a:r>
            <a:endParaRPr lang="en-US" sz="3600" b="1" spc="-5" dirty="0">
              <a:solidFill>
                <a:srgbClr val="002060"/>
              </a:solidFill>
              <a:latin typeface="+mj-lt"/>
              <a:ea typeface="+mj-ea"/>
              <a:cs typeface="+mj-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3822080" cy="725922"/>
            <a:chOff x="2514800" y="4343744"/>
            <a:chExt cx="1568995"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403938" cy="369332"/>
            </a:xfrm>
            <a:prstGeom prst="rect">
              <a:avLst/>
            </a:prstGeom>
            <a:noFill/>
          </p:spPr>
          <p:txBody>
            <a:bodyPr wrap="square" rtlCol="0">
              <a:spAutoFit/>
            </a:bodyPr>
            <a:lstStyle/>
            <a:p>
              <a:r>
                <a:rPr lang="en-US" dirty="0" err="1"/>
                <a:t>Kỹ</a:t>
              </a:r>
              <a:r>
                <a:rPr lang="en-US" dirty="0"/>
                <a:t> </a:t>
              </a:r>
              <a:r>
                <a:rPr lang="en-US" dirty="0" err="1"/>
                <a:t>thuật</a:t>
              </a:r>
              <a:r>
                <a:rPr lang="en-US" dirty="0"/>
                <a:t> </a:t>
              </a:r>
              <a:r>
                <a:rPr lang="en-US" dirty="0" err="1"/>
                <a:t>hít</a:t>
              </a:r>
              <a:r>
                <a:rPr lang="en-US" dirty="0"/>
                <a:t> </a:t>
              </a:r>
              <a:r>
                <a:rPr lang="en-US" dirty="0" err="1"/>
                <a:t>và</a:t>
              </a:r>
              <a:r>
                <a:rPr lang="en-US" dirty="0"/>
                <a:t> </a:t>
              </a:r>
              <a:r>
                <a:rPr lang="en-US" dirty="0" err="1"/>
                <a:t>mức</a:t>
              </a:r>
              <a:r>
                <a:rPr lang="en-US" dirty="0"/>
                <a:t> </a:t>
              </a:r>
              <a:r>
                <a:rPr lang="en-US" dirty="0" err="1"/>
                <a:t>độ</a:t>
              </a:r>
              <a:r>
                <a:rPr lang="en-US" dirty="0"/>
                <a:t> </a:t>
              </a:r>
              <a:r>
                <a:rPr lang="en-US" dirty="0" err="1"/>
                <a:t>tuân</a:t>
              </a:r>
              <a:r>
                <a:rPr lang="en-US" dirty="0"/>
                <a:t> </a:t>
              </a:r>
              <a:r>
                <a:rPr lang="en-US" dirty="0" err="1"/>
                <a:t>thủ</a:t>
              </a:r>
              <a:endParaRPr lang="en-US" dirty="0"/>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defTabSz="914286"/>
              <a:r>
                <a:rPr lang="en-US" altLang="ko-KR" sz="3200" b="1" dirty="0">
                  <a:solidFill>
                    <a:srgbClr val="1ED0A6"/>
                  </a:solidFill>
                  <a:effectLst>
                    <a:outerShdw blurRad="38100" dist="38100" dir="2700000" algn="tl">
                      <a:srgbClr val="000000">
                        <a:alpha val="43137"/>
                      </a:srgbClr>
                    </a:outerShdw>
                  </a:effectLst>
                  <a:cs typeface="Arial" pitchFamily="34" charset="0"/>
                </a:rPr>
                <a:t>4</a:t>
              </a:r>
              <a:endParaRPr lang="ko-KR" altLang="en-US" sz="3200" b="1" dirty="0">
                <a:solidFill>
                  <a:srgbClr val="1ED0A6"/>
                </a:solidFill>
                <a:effectLst>
                  <a:outerShdw blurRad="38100" dist="38100" dir="2700000" algn="tl">
                    <a:srgbClr val="000000">
                      <a:alpha val="43137"/>
                    </a:srgbClr>
                  </a:outerShdw>
                </a:effectLst>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5" y="3202150"/>
            <a:ext cx="3922021" cy="749993"/>
            <a:chOff x="2568688" y="4337016"/>
            <a:chExt cx="1610022"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483461" cy="369332"/>
            </a:xfrm>
            <a:prstGeom prst="rect">
              <a:avLst/>
            </a:prstGeom>
            <a:noFill/>
          </p:spPr>
          <p:txBody>
            <a:bodyPr wrap="square" rtlCol="0">
              <a:spAutoFit/>
            </a:bodyPr>
            <a:lstStyle/>
            <a:p>
              <a:r>
                <a:rPr lang="en-US" dirty="0" err="1"/>
                <a:t>Dữ</a:t>
              </a:r>
              <a:r>
                <a:rPr lang="en-US" dirty="0"/>
                <a:t> </a:t>
              </a:r>
              <a:r>
                <a:rPr lang="en-US" dirty="0" err="1"/>
                <a:t>liệu</a:t>
              </a:r>
              <a:r>
                <a:rPr lang="en-US" dirty="0"/>
                <a:t> </a:t>
              </a:r>
              <a:r>
                <a:rPr lang="en-US" dirty="0" err="1"/>
                <a:t>về</a:t>
              </a:r>
              <a:r>
                <a:rPr lang="en-US" dirty="0"/>
                <a:t> </a:t>
              </a:r>
              <a:r>
                <a:rPr lang="en-US" dirty="0" err="1"/>
                <a:t>lượng</a:t>
              </a:r>
              <a:r>
                <a:rPr lang="en-US" dirty="0"/>
                <a:t> </a:t>
              </a:r>
              <a:r>
                <a:rPr lang="en-US" dirty="0" err="1"/>
                <a:t>thuốc</a:t>
              </a:r>
              <a:r>
                <a:rPr lang="en-US" dirty="0"/>
                <a:t> </a:t>
              </a:r>
              <a:r>
                <a:rPr lang="en-US" dirty="0" err="1"/>
                <a:t>đến</a:t>
              </a:r>
              <a:r>
                <a:rPr lang="en-US" dirty="0"/>
                <a:t> </a:t>
              </a:r>
              <a:r>
                <a:rPr lang="en-US" dirty="0" err="1"/>
                <a:t>phổi</a:t>
              </a:r>
              <a:r>
                <a:rPr lang="en-US" dirty="0"/>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defTabSz="914286"/>
              <a:r>
                <a:rPr lang="en-US" altLang="ko-KR" sz="3200" b="1" dirty="0">
                  <a:solidFill>
                    <a:srgbClr val="00BDFB"/>
                  </a:solidFill>
                  <a:effectLst>
                    <a:outerShdw blurRad="38100" dist="38100" dir="2700000" algn="tl">
                      <a:srgbClr val="000000">
                        <a:alpha val="43137"/>
                      </a:srgbClr>
                    </a:outerShdw>
                  </a:effectLst>
                  <a:cs typeface="Arial" pitchFamily="34" charset="0"/>
                </a:rPr>
                <a:t>5</a:t>
              </a:r>
              <a:endParaRPr lang="ko-KR" altLang="en-US" sz="3200" b="1" dirty="0">
                <a:solidFill>
                  <a:srgbClr val="00BDFB"/>
                </a:solidFill>
                <a:effectLst>
                  <a:outerShdw blurRad="38100" dist="38100" dir="2700000" algn="tl">
                    <a:srgbClr val="000000">
                      <a:alpha val="43137"/>
                    </a:srgbClr>
                  </a:outerShdw>
                </a:effectLst>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defTabSz="914286"/>
              <a:r>
                <a:rPr lang="en-US" altLang="ko-KR" dirty="0" err="1">
                  <a:solidFill>
                    <a:prstClr val="black">
                      <a:lumMod val="75000"/>
                      <a:lumOff val="25000"/>
                    </a:prstClr>
                  </a:solidFill>
                  <a:cs typeface="Arial" pitchFamily="34" charset="0"/>
                </a:rPr>
                <a:t>Phản</a:t>
              </a:r>
              <a:r>
                <a:rPr lang="en-US" altLang="ko-KR" dirty="0">
                  <a:solidFill>
                    <a:prstClr val="black">
                      <a:lumMod val="75000"/>
                      <a:lumOff val="25000"/>
                    </a:prstClr>
                  </a:solidFill>
                  <a:cs typeface="Arial" pitchFamily="34" charset="0"/>
                </a:rPr>
                <a:t> </a:t>
              </a:r>
              <a:r>
                <a:rPr lang="en-US" altLang="ko-KR" dirty="0" err="1">
                  <a:solidFill>
                    <a:prstClr val="black">
                      <a:lumMod val="75000"/>
                      <a:lumOff val="25000"/>
                    </a:prstClr>
                  </a:solidFill>
                  <a:cs typeface="Arial" pitchFamily="34" charset="0"/>
                </a:rPr>
                <a:t>hồi</a:t>
              </a:r>
              <a:r>
                <a:rPr lang="en-US" altLang="ko-KR" dirty="0">
                  <a:solidFill>
                    <a:prstClr val="black">
                      <a:lumMod val="75000"/>
                      <a:lumOff val="25000"/>
                    </a:prstClr>
                  </a:solidFill>
                  <a:cs typeface="Arial" pitchFamily="34" charset="0"/>
                </a:rPr>
                <a:t> </a:t>
              </a:r>
              <a:r>
                <a:rPr lang="en-US" altLang="ko-KR" dirty="0" err="1">
                  <a:solidFill>
                    <a:prstClr val="black">
                      <a:lumMod val="75000"/>
                      <a:lumOff val="25000"/>
                    </a:prstClr>
                  </a:solidFill>
                  <a:cs typeface="Arial" pitchFamily="34" charset="0"/>
                </a:rPr>
                <a:t>của</a:t>
              </a:r>
              <a:r>
                <a:rPr lang="en-US" altLang="ko-KR" dirty="0">
                  <a:solidFill>
                    <a:prstClr val="black">
                      <a:lumMod val="75000"/>
                      <a:lumOff val="25000"/>
                    </a:prstClr>
                  </a:solidFill>
                  <a:cs typeface="Arial" pitchFamily="34" charset="0"/>
                </a:rPr>
                <a:t> </a:t>
              </a:r>
              <a:r>
                <a:rPr lang="en-US" altLang="ko-KR" dirty="0" err="1">
                  <a:solidFill>
                    <a:prstClr val="black">
                      <a:lumMod val="75000"/>
                      <a:lumOff val="25000"/>
                    </a:prstClr>
                  </a:solidFill>
                  <a:cs typeface="Arial" pitchFamily="34" charset="0"/>
                </a:rPr>
                <a:t>bệnh</a:t>
              </a:r>
              <a:r>
                <a:rPr lang="en-US" altLang="ko-KR" dirty="0">
                  <a:solidFill>
                    <a:prstClr val="black">
                      <a:lumMod val="75000"/>
                      <a:lumOff val="25000"/>
                    </a:prstClr>
                  </a:solidFill>
                  <a:cs typeface="Arial" pitchFamily="34" charset="0"/>
                </a:rPr>
                <a:t> </a:t>
              </a:r>
              <a:r>
                <a:rPr lang="en-US" altLang="ko-KR" dirty="0" err="1">
                  <a:solidFill>
                    <a:prstClr val="black">
                      <a:lumMod val="75000"/>
                      <a:lumOff val="25000"/>
                    </a:prstClr>
                  </a:solidFill>
                  <a:cs typeface="Arial" pitchFamily="34" charset="0"/>
                </a:rPr>
                <a:t>nhân</a:t>
              </a:r>
              <a:r>
                <a:rPr lang="en-US" altLang="ko-KR" dirty="0">
                  <a:solidFill>
                    <a:prstClr val="black">
                      <a:lumMod val="75000"/>
                      <a:lumOff val="25000"/>
                    </a:prstClr>
                  </a:solidFill>
                  <a:cs typeface="Arial" pitchFamily="34" charset="0"/>
                </a:rPr>
                <a:t> </a:t>
              </a:r>
              <a:r>
                <a:rPr lang="en-US" altLang="ko-KR" dirty="0" err="1">
                  <a:solidFill>
                    <a:prstClr val="black">
                      <a:lumMod val="75000"/>
                      <a:lumOff val="25000"/>
                    </a:prstClr>
                  </a:solidFill>
                  <a:cs typeface="Arial" pitchFamily="34" charset="0"/>
                </a:rPr>
                <a:t>với</a:t>
              </a:r>
              <a:r>
                <a:rPr lang="en-US" altLang="ko-KR" dirty="0">
                  <a:solidFill>
                    <a:prstClr val="black">
                      <a:lumMod val="75000"/>
                      <a:lumOff val="25000"/>
                    </a:prstClr>
                  </a:solidFill>
                  <a:cs typeface="Arial" pitchFamily="34" charset="0"/>
                </a:rPr>
                <a:t> Respimat</a:t>
              </a:r>
              <a:endParaRPr lang="ko-KR" altLang="en-US" dirty="0">
                <a:solidFill>
                  <a:prstClr val="black">
                    <a:lumMod val="75000"/>
                    <a:lumOff val="25000"/>
                  </a:prstClr>
                </a:solidFill>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defTabSz="914286"/>
              <a:r>
                <a:rPr lang="en-US" altLang="ko-KR" sz="3200" b="1" dirty="0">
                  <a:solidFill>
                    <a:schemeClr val="accent1">
                      <a:lumMod val="60000"/>
                      <a:lumOff val="40000"/>
                    </a:schemeClr>
                  </a:solidFill>
                  <a:effectLst>
                    <a:outerShdw blurRad="38100" dist="38100" dir="2700000" algn="tl">
                      <a:srgbClr val="000000">
                        <a:alpha val="43137"/>
                      </a:srgbClr>
                    </a:outerShdw>
                  </a:effectLst>
                  <a:cs typeface="Arial" pitchFamily="34" charset="0"/>
                </a:rPr>
                <a:t>6</a:t>
              </a:r>
              <a:endParaRPr lang="ko-KR" altLang="en-US" sz="3200" b="1" dirty="0">
                <a:solidFill>
                  <a:schemeClr val="accent1">
                    <a:lumMod val="60000"/>
                    <a:lumOff val="40000"/>
                  </a:schemeClr>
                </a:solidFill>
                <a:effectLst>
                  <a:outerShdw blurRad="38100" dist="38100" dir="2700000" algn="tl">
                    <a:srgbClr val="000000">
                      <a:alpha val="43137"/>
                    </a:srgbClr>
                  </a:outerShdw>
                </a:effectLst>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30528" y="2115106"/>
            <a:ext cx="3472422" cy="1151247"/>
            <a:chOff x="2619425" y="4053538"/>
            <a:chExt cx="1425458" cy="1151247"/>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r>
                <a:rPr lang="en-US" dirty="0" err="1">
                  <a:solidFill>
                    <a:srgbClr val="FF0000"/>
                  </a:solidFill>
                </a:rPr>
                <a:t>Một</a:t>
              </a:r>
              <a:r>
                <a:rPr lang="en-US" dirty="0">
                  <a:solidFill>
                    <a:srgbClr val="FF0000"/>
                  </a:solidFill>
                </a:rPr>
                <a:t> </a:t>
              </a:r>
              <a:r>
                <a:rPr lang="en-US" dirty="0" err="1">
                  <a:solidFill>
                    <a:srgbClr val="FF0000"/>
                  </a:solidFill>
                </a:rPr>
                <a:t>số</a:t>
              </a:r>
              <a:r>
                <a:rPr lang="en-US" dirty="0">
                  <a:solidFill>
                    <a:srgbClr val="FF0000"/>
                  </a:solidFill>
                </a:rPr>
                <a:t> </a:t>
              </a:r>
              <a:r>
                <a:rPr lang="en-US" dirty="0" err="1">
                  <a:solidFill>
                    <a:srgbClr val="FF0000"/>
                  </a:solidFill>
                </a:rPr>
                <a:t>yếu</a:t>
              </a:r>
              <a:r>
                <a:rPr lang="en-US" dirty="0">
                  <a:solidFill>
                    <a:srgbClr val="FF0000"/>
                  </a:solidFill>
                </a:rPr>
                <a:t> </a:t>
              </a:r>
              <a:r>
                <a:rPr lang="en-US" dirty="0" err="1">
                  <a:solidFill>
                    <a:srgbClr val="FF0000"/>
                  </a:solidFill>
                </a:rPr>
                <a:t>tố</a:t>
              </a:r>
              <a:r>
                <a:rPr lang="en-US" dirty="0">
                  <a:solidFill>
                    <a:srgbClr val="FF0000"/>
                  </a:solidFill>
                </a:rPr>
                <a:t> </a:t>
              </a:r>
              <a:r>
                <a:rPr lang="en-US" dirty="0" err="1">
                  <a:solidFill>
                    <a:srgbClr val="FF0000"/>
                  </a:solidFill>
                </a:rPr>
                <a:t>cần</a:t>
              </a:r>
              <a:r>
                <a:rPr lang="en-US" dirty="0">
                  <a:solidFill>
                    <a:srgbClr val="FF0000"/>
                  </a:solidFill>
                </a:rPr>
                <a:t> </a:t>
              </a:r>
              <a:r>
                <a:rPr lang="en-US" dirty="0" err="1">
                  <a:solidFill>
                    <a:srgbClr val="FF0000"/>
                  </a:solidFill>
                </a:rPr>
                <a:t>cân</a:t>
              </a:r>
              <a:r>
                <a:rPr lang="en-US" dirty="0">
                  <a:solidFill>
                    <a:srgbClr val="FF0000"/>
                  </a:solidFill>
                </a:rPr>
                <a:t> </a:t>
              </a:r>
              <a:r>
                <a:rPr lang="en-US" dirty="0" err="1">
                  <a:solidFill>
                    <a:srgbClr val="FF0000"/>
                  </a:solidFill>
                </a:rPr>
                <a:t>nhắc</a:t>
              </a:r>
              <a:r>
                <a:rPr lang="en-US" dirty="0">
                  <a:solidFill>
                    <a:srgbClr val="FF0000"/>
                  </a:solidFill>
                </a:rPr>
                <a:t> </a:t>
              </a:r>
              <a:r>
                <a:rPr lang="en-US" dirty="0" err="1">
                  <a:solidFill>
                    <a:srgbClr val="FF0000"/>
                  </a:solidFill>
                </a:rPr>
                <a:t>để</a:t>
              </a:r>
              <a:r>
                <a:rPr lang="en-US" dirty="0">
                  <a:solidFill>
                    <a:srgbClr val="FF0000"/>
                  </a:solidFill>
                </a:rPr>
                <a:t> </a:t>
              </a:r>
              <a:r>
                <a:rPr lang="en-US" dirty="0" err="1">
                  <a:solidFill>
                    <a:srgbClr val="FF0000"/>
                  </a:solidFill>
                </a:rPr>
                <a:t>tối</a:t>
              </a:r>
              <a:r>
                <a:rPr lang="en-US" dirty="0">
                  <a:solidFill>
                    <a:srgbClr val="FF0000"/>
                  </a:solidFill>
                </a:rPr>
                <a:t> </a:t>
              </a:r>
              <a:r>
                <a:rPr lang="en-US" dirty="0" err="1">
                  <a:solidFill>
                    <a:srgbClr val="FF0000"/>
                  </a:solidFill>
                </a:rPr>
                <a:t>ưu</a:t>
              </a:r>
              <a:r>
                <a:rPr lang="en-US" dirty="0">
                  <a:solidFill>
                    <a:srgbClr val="FF0000"/>
                  </a:solidFill>
                </a:rPr>
                <a:t> </a:t>
              </a:r>
              <a:r>
                <a:rPr lang="en-US" dirty="0" err="1">
                  <a:solidFill>
                    <a:srgbClr val="FF0000"/>
                  </a:solidFill>
                </a:rPr>
                <a:t>hóa</a:t>
              </a:r>
              <a:r>
                <a:rPr lang="en-US" dirty="0">
                  <a:solidFill>
                    <a:srgbClr val="FF0000"/>
                  </a:solidFill>
                </a:rPr>
                <a:t> </a:t>
              </a:r>
              <a:r>
                <a:rPr lang="en-US" dirty="0" err="1">
                  <a:solidFill>
                    <a:srgbClr val="FF0000"/>
                  </a:solidFill>
                </a:rPr>
                <a:t>lượng</a:t>
              </a:r>
              <a:r>
                <a:rPr lang="en-US" dirty="0">
                  <a:solidFill>
                    <a:srgbClr val="FF0000"/>
                  </a:solidFill>
                </a:rPr>
                <a:t> </a:t>
              </a:r>
              <a:r>
                <a:rPr lang="en-US" dirty="0" err="1">
                  <a:solidFill>
                    <a:srgbClr val="FF0000"/>
                  </a:solidFill>
                </a:rPr>
                <a:t>thuốc</a:t>
              </a:r>
              <a:r>
                <a:rPr lang="en-US" dirty="0">
                  <a:solidFill>
                    <a:srgbClr val="FF0000"/>
                  </a:solidFill>
                </a:rPr>
                <a:t> </a:t>
              </a:r>
              <a:r>
                <a:rPr lang="en-US" dirty="0" err="1">
                  <a:solidFill>
                    <a:srgbClr val="FF0000"/>
                  </a:solidFill>
                </a:rPr>
                <a:t>tới</a:t>
              </a:r>
              <a:r>
                <a:rPr lang="en-US" dirty="0">
                  <a:solidFill>
                    <a:srgbClr val="FF0000"/>
                  </a:solidFill>
                </a:rPr>
                <a:t> </a:t>
              </a:r>
              <a:r>
                <a:rPr lang="en-US" dirty="0" err="1">
                  <a:solidFill>
                    <a:srgbClr val="FF0000"/>
                  </a:solidFill>
                </a:rPr>
                <a:t>phổi</a:t>
              </a:r>
              <a:endParaRPr lang="en-US" dirty="0">
                <a:solidFill>
                  <a:srgbClr val="FF0000"/>
                </a:solidFill>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53538"/>
              <a:ext cx="1403938" cy="584775"/>
            </a:xfrm>
            <a:prstGeom prst="rect">
              <a:avLst/>
            </a:prstGeom>
            <a:noFill/>
          </p:spPr>
          <p:txBody>
            <a:bodyPr wrap="square" rtlCol="0">
              <a:spAutoFit/>
            </a:bodyPr>
            <a:lstStyle/>
            <a:p>
              <a:pPr algn="r" defTabSz="914286"/>
              <a:r>
                <a:rPr lang="en-US" altLang="ko-KR" sz="3200" b="1" dirty="0">
                  <a:solidFill>
                    <a:srgbClr val="0066FF"/>
                  </a:solidFill>
                  <a:effectLst>
                    <a:outerShdw blurRad="38100" dist="38100" dir="2700000" algn="tl">
                      <a:srgbClr val="000000">
                        <a:alpha val="43137"/>
                      </a:srgbClr>
                    </a:outerShdw>
                  </a:effectLst>
                  <a:cs typeface="Arial" pitchFamily="34" charset="0"/>
                </a:rPr>
                <a:t>1</a:t>
              </a:r>
              <a:endParaRPr lang="ko-KR" altLang="en-US" sz="3200" b="1" dirty="0">
                <a:solidFill>
                  <a:srgbClr val="0066FF"/>
                </a:solidFill>
                <a:effectLst>
                  <a:outerShdw blurRad="38100" dist="38100" dir="2700000" algn="tl">
                    <a:srgbClr val="000000">
                      <a:alpha val="43137"/>
                    </a:srgbClr>
                  </a:outerShdw>
                </a:effectLst>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algn="r"/>
              <a:r>
                <a:rPr lang="en-US" dirty="0" err="1"/>
                <a:t>Đặc</a:t>
              </a:r>
              <a:r>
                <a:rPr lang="en-US" dirty="0"/>
                <a:t> </a:t>
              </a:r>
              <a:r>
                <a:rPr lang="en-US" dirty="0" err="1"/>
                <a:t>tính</a:t>
              </a:r>
              <a:r>
                <a:rPr lang="en-US" dirty="0"/>
                <a:t> </a:t>
              </a:r>
              <a:r>
                <a:rPr lang="en-US" dirty="0" err="1"/>
                <a:t>khí</a:t>
              </a:r>
              <a:r>
                <a:rPr lang="en-US" dirty="0"/>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algn="r" defTabSz="914286"/>
              <a:r>
                <a:rPr lang="en-US" altLang="ko-KR" sz="3200" b="1" dirty="0">
                  <a:solidFill>
                    <a:srgbClr val="00BDFB"/>
                  </a:solidFill>
                  <a:effectLst>
                    <a:outerShdw blurRad="38100" dist="38100" dir="2700000" algn="tl">
                      <a:srgbClr val="000000">
                        <a:alpha val="43137"/>
                      </a:srgbClr>
                    </a:outerShdw>
                  </a:effectLst>
                  <a:cs typeface="Arial" pitchFamily="34" charset="0"/>
                </a:rPr>
                <a:t>2</a:t>
              </a:r>
              <a:endParaRPr lang="ko-KR" altLang="en-US" sz="3200" b="1" dirty="0">
                <a:solidFill>
                  <a:srgbClr val="00BDFB"/>
                </a:solidFill>
                <a:effectLst>
                  <a:outerShdw blurRad="38100" dist="38100" dir="2700000" algn="tl">
                    <a:srgbClr val="000000">
                      <a:alpha val="43137"/>
                    </a:srgbClr>
                  </a:outerShdw>
                </a:effectLst>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650297" y="4500838"/>
              <a:ext cx="1263419" cy="646331"/>
            </a:xfrm>
            <a:prstGeom prst="rect">
              <a:avLst/>
            </a:prstGeom>
            <a:noFill/>
          </p:spPr>
          <p:txBody>
            <a:bodyPr wrap="square" rtlCol="0">
              <a:spAutoFit/>
            </a:bodyPr>
            <a:lstStyle/>
            <a:p>
              <a:pPr defTabSz="914286"/>
              <a:r>
                <a:rPr lang="en-US" dirty="0" err="1"/>
                <a:t>Kháng</a:t>
              </a:r>
              <a:r>
                <a:rPr lang="en-US" dirty="0"/>
                <a:t> </a:t>
              </a:r>
              <a:r>
                <a:rPr lang="en-US" dirty="0" err="1"/>
                <a:t>lực</a:t>
              </a:r>
              <a:r>
                <a:rPr lang="en-US" dirty="0"/>
                <a:t> </a:t>
              </a:r>
              <a:r>
                <a:rPr lang="en-US" dirty="0" err="1"/>
                <a:t>của</a:t>
              </a:r>
              <a:r>
                <a:rPr lang="en-US" dirty="0"/>
                <a:t> </a:t>
              </a:r>
              <a:r>
                <a:rPr lang="en-US" dirty="0" err="1"/>
                <a:t>dụng</a:t>
              </a:r>
              <a:r>
                <a:rPr lang="en-US" dirty="0"/>
                <a:t> </a:t>
              </a:r>
              <a:r>
                <a:rPr lang="en-US" dirty="0" err="1"/>
                <a:t>cụ</a:t>
              </a:r>
              <a:r>
                <a:rPr lang="en-US" dirty="0"/>
                <a:t> </a:t>
              </a:r>
              <a:r>
                <a:rPr lang="en-US" dirty="0" err="1"/>
                <a:t>và</a:t>
              </a:r>
              <a:r>
                <a:rPr lang="en-US" dirty="0"/>
                <a:t> </a:t>
              </a:r>
              <a:r>
                <a:rPr lang="en-US" dirty="0" err="1"/>
                <a:t>khả</a:t>
              </a:r>
              <a:r>
                <a:rPr lang="en-US" dirty="0"/>
                <a:t> </a:t>
              </a:r>
              <a:r>
                <a:rPr lang="en-US" dirty="0" err="1"/>
                <a:t>năng</a:t>
              </a:r>
              <a:r>
                <a:rPr lang="en-US" dirty="0"/>
                <a:t> </a:t>
              </a:r>
              <a:r>
                <a:rPr lang="en-US" dirty="0" err="1"/>
                <a:t>hít</a:t>
              </a:r>
              <a:r>
                <a:rPr lang="en-US" dirty="0"/>
                <a:t> </a:t>
              </a:r>
              <a:r>
                <a:rPr lang="en-US" dirty="0" err="1"/>
                <a:t>của</a:t>
              </a:r>
              <a:r>
                <a:rPr lang="en-US" dirty="0"/>
                <a:t> </a:t>
              </a:r>
              <a:r>
                <a:rPr lang="en-US" dirty="0" err="1"/>
                <a:t>bệnh</a:t>
              </a:r>
              <a:r>
                <a:rPr lang="en-US" dirty="0"/>
                <a:t> </a:t>
              </a:r>
              <a:r>
                <a:rPr lang="en-US" dirty="0" err="1"/>
                <a:t>nhân</a:t>
              </a:r>
              <a:endParaRPr lang="ko-KR" altLang="en-US" dirty="0">
                <a:solidFill>
                  <a:prstClr val="black">
                    <a:lumMod val="75000"/>
                    <a:lumOff val="25000"/>
                  </a:prstClr>
                </a:solidFill>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algn="r" defTabSz="914286"/>
              <a:r>
                <a:rPr lang="en-US" altLang="ko-KR" sz="3200" b="1" dirty="0">
                  <a:solidFill>
                    <a:srgbClr val="1ED0A6"/>
                  </a:solidFill>
                  <a:effectLst>
                    <a:outerShdw blurRad="38100" dist="38100" dir="2700000" algn="tl">
                      <a:srgbClr val="000000">
                        <a:alpha val="43137"/>
                      </a:srgbClr>
                    </a:outerShdw>
                  </a:effectLst>
                  <a:cs typeface="Arial" pitchFamily="34" charset="0"/>
                </a:rPr>
                <a:t>3</a:t>
              </a:r>
              <a:endParaRPr lang="ko-KR" altLang="en-US" sz="3200" b="1" dirty="0">
                <a:solidFill>
                  <a:srgbClr val="1ED0A6"/>
                </a:solidFill>
                <a:effectLst>
                  <a:outerShdw blurRad="38100" dist="38100" dir="2700000" algn="tl">
                    <a:srgbClr val="000000">
                      <a:alpha val="43137"/>
                    </a:srgbClr>
                  </a:outerShdw>
                </a:effectLst>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Tree>
    <p:extLst>
      <p:ext uri="{BB962C8B-B14F-4D97-AF65-F5344CB8AC3E}">
        <p14:creationId xmlns:p14="http://schemas.microsoft.com/office/powerpoint/2010/main" val="32208039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Các</a:t>
            </a:r>
            <a:r>
              <a:rPr lang="en-GB" sz="3600" b="1" dirty="0">
                <a:solidFill>
                  <a:srgbClr val="3F7819"/>
                </a:solidFill>
              </a:rPr>
              <a:t> </a:t>
            </a:r>
            <a:r>
              <a:rPr lang="en-GB" sz="3600" b="1" dirty="0" err="1">
                <a:solidFill>
                  <a:srgbClr val="3F7819"/>
                </a:solidFill>
              </a:rPr>
              <a:t>liệu</a:t>
            </a:r>
            <a:r>
              <a:rPr lang="en-GB" sz="3600" b="1" dirty="0">
                <a:solidFill>
                  <a:srgbClr val="3F7819"/>
                </a:solidFill>
              </a:rPr>
              <a:t> </a:t>
            </a:r>
            <a:r>
              <a:rPr lang="en-GB" sz="3600" b="1" dirty="0" err="1">
                <a:solidFill>
                  <a:srgbClr val="3F7819"/>
                </a:solidFill>
              </a:rPr>
              <a:t>pháp</a:t>
            </a:r>
            <a:r>
              <a:rPr lang="en-GB" sz="3600" b="1" dirty="0">
                <a:solidFill>
                  <a:srgbClr val="3F7819"/>
                </a:solidFill>
              </a:rPr>
              <a:t> </a:t>
            </a:r>
            <a:r>
              <a:rPr lang="en-GB" sz="3600" b="1" dirty="0" err="1">
                <a:solidFill>
                  <a:srgbClr val="3F7819"/>
                </a:solidFill>
              </a:rPr>
              <a:t>làm</a:t>
            </a:r>
            <a:r>
              <a:rPr lang="en-GB" sz="3600" b="1" dirty="0">
                <a:solidFill>
                  <a:srgbClr val="3F7819"/>
                </a:solidFill>
              </a:rPr>
              <a:t> </a:t>
            </a:r>
            <a:r>
              <a:rPr lang="en-GB" sz="3600" b="1" dirty="0" err="1">
                <a:solidFill>
                  <a:srgbClr val="3F7819"/>
                </a:solidFill>
              </a:rPr>
              <a:t>giảm</a:t>
            </a:r>
            <a:r>
              <a:rPr lang="en-GB" sz="3600" b="1" dirty="0">
                <a:solidFill>
                  <a:srgbClr val="3F7819"/>
                </a:solidFill>
              </a:rPr>
              <a:t> </a:t>
            </a:r>
            <a:r>
              <a:rPr lang="en-GB" sz="3600" b="1" dirty="0" err="1">
                <a:solidFill>
                  <a:srgbClr val="3F7819"/>
                </a:solidFill>
              </a:rPr>
              <a:t>tử</a:t>
            </a:r>
            <a:r>
              <a:rPr lang="en-GB" sz="3600" b="1" dirty="0">
                <a:solidFill>
                  <a:srgbClr val="3F7819"/>
                </a:solidFill>
              </a:rPr>
              <a:t> </a:t>
            </a:r>
            <a:r>
              <a:rPr lang="en-GB" sz="3600" b="1" dirty="0" err="1">
                <a:solidFill>
                  <a:srgbClr val="3F7819"/>
                </a:solidFill>
              </a:rPr>
              <a:t>vong</a:t>
            </a:r>
            <a:r>
              <a:rPr lang="en-GB" sz="3600" b="1" dirty="0">
                <a:solidFill>
                  <a:srgbClr val="3F7819"/>
                </a:solidFill>
              </a:rPr>
              <a:t> ở </a:t>
            </a:r>
            <a:r>
              <a:rPr lang="en-GB" sz="3600" b="1" dirty="0" err="1">
                <a:solidFill>
                  <a:srgbClr val="3F7819"/>
                </a:solidFill>
              </a:rPr>
              <a:t>bệnh</a:t>
            </a:r>
            <a:r>
              <a:rPr lang="en-GB" sz="3600" b="1" dirty="0">
                <a:solidFill>
                  <a:srgbClr val="3F7819"/>
                </a:solidFill>
              </a:rPr>
              <a:t> </a:t>
            </a:r>
            <a:r>
              <a:rPr lang="en-GB" sz="3600" b="1" dirty="0" err="1">
                <a:solidFill>
                  <a:srgbClr val="3F7819"/>
                </a:solidFill>
              </a:rPr>
              <a:t>nhân</a:t>
            </a:r>
            <a:r>
              <a:rPr lang="en-GB" sz="3600" b="1" dirty="0">
                <a:solidFill>
                  <a:srgbClr val="3F7819"/>
                </a:solidFill>
              </a:rPr>
              <a:t> COPD</a:t>
            </a:r>
          </a:p>
        </p:txBody>
      </p:sp>
      <p:sp>
        <p:nvSpPr>
          <p:cNvPr id="6" name="TextBox 5">
            <a:extLst>
              <a:ext uri="{FF2B5EF4-FFF2-40B4-BE49-F238E27FC236}">
                <a16:creationId xmlns:a16="http://schemas.microsoft.com/office/drawing/2014/main" id="{F094EA02-962C-4502-B620-B6621F8518A2}"/>
              </a:ext>
            </a:extLst>
          </p:cNvPr>
          <p:cNvSpPr txBox="1"/>
          <p:nvPr/>
        </p:nvSpPr>
        <p:spPr>
          <a:xfrm>
            <a:off x="152401" y="5975713"/>
            <a:ext cx="8991600" cy="707886"/>
          </a:xfrm>
          <a:prstGeom prst="rect">
            <a:avLst/>
          </a:prstGeom>
          <a:noFill/>
        </p:spPr>
        <p:txBody>
          <a:bodyPr wrap="square" rtlCol="0">
            <a:spAutoFit/>
          </a:bodyPr>
          <a:lstStyle/>
          <a:p>
            <a:pPr marL="0" indent="0" fontAlgn="base">
              <a:buNone/>
            </a:pPr>
            <a:r>
              <a:rPr lang="en-GB" sz="1000" dirty="0"/>
              <a:t>ERS, European Respiratory Society; FDA, Food and Drug Administration; ICS, inhaled corticosteroid.</a:t>
            </a:r>
            <a:br>
              <a:rPr lang="en-GB" sz="1000" dirty="0">
                <a:cs typeface="Calibri" panose="020F0502020204030204" pitchFamily="34" charset="0"/>
              </a:rPr>
            </a:br>
            <a:r>
              <a:rPr lang="en-GB" sz="1000" dirty="0">
                <a:cs typeface="Calibri" panose="020F0502020204030204" pitchFamily="34" charset="0"/>
              </a:rPr>
              <a:t>© 2023 Global Initiative for Chronic Obstructive Lung Disease.</a:t>
            </a:r>
            <a:br>
              <a:rPr lang="en-GB" sz="1000" dirty="0">
                <a:cs typeface="Calibri" panose="020F0502020204030204" pitchFamily="34" charset="0"/>
              </a:rPr>
            </a:br>
            <a:r>
              <a:rPr lang="en-GB" sz="1000" dirty="0">
                <a:cs typeface="Calibri" panose="020F0502020204030204" pitchFamily="34" charset="0"/>
              </a:rPr>
              <a:t>1. Global Initiative for Chronic Obstructive Lung Disease Strategy Report 2023; 2. </a:t>
            </a:r>
            <a:r>
              <a:rPr lang="en-GB" sz="1000" b="0" i="0" dirty="0">
                <a:effectLst/>
              </a:rPr>
              <a:t>Chalmers J, et al. </a:t>
            </a:r>
            <a:r>
              <a:rPr lang="en-GB" sz="1000" b="0" i="0" dirty="0" err="1">
                <a:effectLst/>
              </a:rPr>
              <a:t>Eur</a:t>
            </a:r>
            <a:r>
              <a:rPr lang="en-GB" sz="1000" b="0" i="0" dirty="0">
                <a:effectLst/>
              </a:rPr>
              <a:t> Respir J 2020;55:2000351; </a:t>
            </a:r>
            <a:r>
              <a:rPr lang="en-GB" sz="1000" dirty="0"/>
              <a:t>3. Food and Drug Administration. Final Summary Minutes PADAC meeting 31 August 2020. Available at: </a:t>
            </a:r>
            <a:r>
              <a:rPr lang="en-US" sz="1000" u="none" dirty="0">
                <a:hlinkClick r:id="rId2">
                  <a:extLst>
                    <a:ext uri="{A12FA001-AC4F-418D-AE19-62706E023703}">
                      <ahyp:hlinkClr xmlns:ahyp="http://schemas.microsoft.com/office/drawing/2018/hyperlinkcolor" val="tx"/>
                    </a:ext>
                  </a:extLst>
                </a:hlinkClick>
              </a:rPr>
              <a:t>https://www.fda.gov/media/143921/download</a:t>
            </a:r>
            <a:r>
              <a:rPr lang="en-US" sz="1000" u="none" dirty="0"/>
              <a:t>. Last accessed: November 2022.</a:t>
            </a:r>
            <a:endParaRPr lang="en-GB" sz="1000" dirty="0">
              <a:cs typeface="Calibri" panose="020F0502020204030204" pitchFamily="34" charset="0"/>
            </a:endParaRPr>
          </a:p>
        </p:txBody>
      </p:sp>
      <p:sp>
        <p:nvSpPr>
          <p:cNvPr id="9" name="TextBox 8">
            <a:extLst>
              <a:ext uri="{FF2B5EF4-FFF2-40B4-BE49-F238E27FC236}">
                <a16:creationId xmlns:a16="http://schemas.microsoft.com/office/drawing/2014/main" id="{B00BE5F1-2C6F-4CA1-B3B8-C6A784C4B6E3}"/>
              </a:ext>
            </a:extLst>
          </p:cNvPr>
          <p:cNvSpPr txBox="1"/>
          <p:nvPr/>
        </p:nvSpPr>
        <p:spPr>
          <a:xfrm>
            <a:off x="9144000" y="1650625"/>
            <a:ext cx="2590005" cy="1264642"/>
          </a:xfrm>
          <a:prstGeom prst="rect">
            <a:avLst/>
          </a:prstGeom>
          <a:solidFill>
            <a:schemeClr val="accent5">
              <a:lumMod val="40000"/>
              <a:lumOff val="60000"/>
            </a:schemeClr>
          </a:solidFill>
        </p:spPr>
        <p:txBody>
          <a:bodyPr wrap="square">
            <a:spAutoFit/>
          </a:bodyPr>
          <a:lstStyle/>
          <a:p>
            <a:pPr marL="0" indent="0" algn="ctr">
              <a:lnSpc>
                <a:spcPct val="107000"/>
              </a:lnSpc>
              <a:spcAft>
                <a:spcPts val="800"/>
              </a:spcAft>
              <a:buNone/>
            </a:pPr>
            <a:r>
              <a:rPr lang="en-GB" dirty="0">
                <a:solidFill>
                  <a:srgbClr val="161622"/>
                </a:solidFill>
                <a:ea typeface="Calibri" panose="020F0502020204030204" pitchFamily="34" charset="0"/>
              </a:rPr>
              <a:t>ERS : </a:t>
            </a:r>
            <a:br>
              <a:rPr lang="en-GB" dirty="0">
                <a:solidFill>
                  <a:srgbClr val="161622"/>
                </a:solidFill>
                <a:ea typeface="Calibri" panose="020F0502020204030204" pitchFamily="34" charset="0"/>
              </a:rPr>
            </a:br>
            <a:r>
              <a:rPr lang="en-GB" dirty="0" err="1">
                <a:solidFill>
                  <a:srgbClr val="161622"/>
                </a:solidFill>
                <a:ea typeface="Calibri" panose="020F0502020204030204" pitchFamily="34" charset="0"/>
              </a:rPr>
              <a:t>Không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nên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ngưng</a:t>
            </a:r>
            <a:r>
              <a:rPr lang="en-GB" dirty="0">
                <a:solidFill>
                  <a:srgbClr val="161622"/>
                </a:solidFill>
                <a:ea typeface="Calibri" panose="020F0502020204030204" pitchFamily="34" charset="0"/>
              </a:rPr>
              <a:t> ICS ở </a:t>
            </a:r>
            <a:r>
              <a:rPr lang="en-GB" dirty="0" err="1">
                <a:solidFill>
                  <a:srgbClr val="161622"/>
                </a:solidFill>
                <a:ea typeface="Calibri" panose="020F0502020204030204" pitchFamily="34" charset="0"/>
              </a:rPr>
              <a:t>bệnh</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nhân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có</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nhiều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đợt</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cấp</a:t>
            </a:r>
            <a:r>
              <a:rPr lang="en-GB" dirty="0">
                <a:solidFill>
                  <a:srgbClr val="161622"/>
                </a:solidFill>
                <a:ea typeface="Calibri" panose="020F0502020204030204" pitchFamily="34" charset="0"/>
              </a:rPr>
              <a:t> </a:t>
            </a:r>
            <a:r>
              <a:rPr lang="en-GB" baseline="30000" dirty="0">
                <a:solidFill>
                  <a:srgbClr val="161622"/>
                </a:solidFill>
                <a:ea typeface="Calibri" panose="020F0502020204030204" pitchFamily="34" charset="0"/>
              </a:rPr>
              <a:t>2</a:t>
            </a:r>
            <a:r>
              <a:rPr lang="en-GB" dirty="0">
                <a:solidFill>
                  <a:srgbClr val="161622"/>
                </a:solidFill>
                <a:ea typeface="Calibri" panose="020F0502020204030204" pitchFamily="34" charset="0"/>
              </a:rPr>
              <a:t> </a:t>
            </a:r>
          </a:p>
        </p:txBody>
      </p:sp>
      <p:pic>
        <p:nvPicPr>
          <p:cNvPr id="10" name="Picture 9">
            <a:extLst>
              <a:ext uri="{FF2B5EF4-FFF2-40B4-BE49-F238E27FC236}">
                <a16:creationId xmlns:a16="http://schemas.microsoft.com/office/drawing/2014/main" id="{613B173C-7829-41D4-8A3C-7A9C9FF4AFA4}"/>
              </a:ext>
            </a:extLst>
          </p:cNvPr>
          <p:cNvPicPr>
            <a:picLocks noChangeAspect="1"/>
          </p:cNvPicPr>
          <p:nvPr/>
        </p:nvPicPr>
        <p:blipFill>
          <a:blip r:embed="rId3"/>
          <a:stretch>
            <a:fillRect/>
          </a:stretch>
        </p:blipFill>
        <p:spPr>
          <a:xfrm>
            <a:off x="2707962" y="1028180"/>
            <a:ext cx="5349290" cy="5006129"/>
          </a:xfrm>
          <a:prstGeom prst="rect">
            <a:avLst/>
          </a:prstGeom>
        </p:spPr>
      </p:pic>
      <p:sp>
        <p:nvSpPr>
          <p:cNvPr id="11" name="Rectangle 10">
            <a:extLst>
              <a:ext uri="{FF2B5EF4-FFF2-40B4-BE49-F238E27FC236}">
                <a16:creationId xmlns:a16="http://schemas.microsoft.com/office/drawing/2014/main" id="{622EF7F2-E1B5-4AFD-ADB9-7C4AB14FE1EC}"/>
              </a:ext>
            </a:extLst>
          </p:cNvPr>
          <p:cNvSpPr/>
          <p:nvPr/>
        </p:nvSpPr>
        <p:spPr>
          <a:xfrm>
            <a:off x="2930027" y="2179674"/>
            <a:ext cx="4884903" cy="64858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12" name="Straight Arrow Connector 11">
            <a:extLst>
              <a:ext uri="{FF2B5EF4-FFF2-40B4-BE49-F238E27FC236}">
                <a16:creationId xmlns:a16="http://schemas.microsoft.com/office/drawing/2014/main" id="{A8A5B1B6-DDFF-48A3-A095-C50D78F0C8FE}"/>
              </a:ext>
            </a:extLst>
          </p:cNvPr>
          <p:cNvCxnSpPr>
            <a:cxnSpLocks/>
            <a:stCxn id="14" idx="1"/>
          </p:cNvCxnSpPr>
          <p:nvPr/>
        </p:nvCxnSpPr>
        <p:spPr>
          <a:xfrm flipH="1" flipV="1">
            <a:off x="7710311" y="2828260"/>
            <a:ext cx="1491633" cy="2075615"/>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BA3A5414-93E5-4A04-9AA5-044C4DF76792}"/>
              </a:ext>
            </a:extLst>
          </p:cNvPr>
          <p:cNvCxnSpPr>
            <a:cxnSpLocks/>
          </p:cNvCxnSpPr>
          <p:nvPr/>
        </p:nvCxnSpPr>
        <p:spPr>
          <a:xfrm flipH="1">
            <a:off x="7814930" y="2505075"/>
            <a:ext cx="1329070" cy="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0907269D-0B49-4299-9D05-BB226BC15112}"/>
              </a:ext>
            </a:extLst>
          </p:cNvPr>
          <p:cNvSpPr txBox="1"/>
          <p:nvPr/>
        </p:nvSpPr>
        <p:spPr>
          <a:xfrm>
            <a:off x="9201944" y="3238451"/>
            <a:ext cx="2532061" cy="3330848"/>
          </a:xfrm>
          <a:prstGeom prst="rect">
            <a:avLst/>
          </a:prstGeom>
          <a:solidFill>
            <a:schemeClr val="accent5">
              <a:lumMod val="40000"/>
              <a:lumOff val="60000"/>
            </a:schemeClr>
          </a:solidFill>
        </p:spPr>
        <p:txBody>
          <a:bodyPr wrap="square">
            <a:spAutoFit/>
          </a:bodyPr>
          <a:lstStyle/>
          <a:p>
            <a:pPr marL="0" indent="0" algn="ctr">
              <a:lnSpc>
                <a:spcPct val="107000"/>
              </a:lnSpc>
              <a:spcAft>
                <a:spcPts val="0"/>
              </a:spcAft>
              <a:buNone/>
            </a:pPr>
            <a:r>
              <a:rPr lang="en-GB" dirty="0">
                <a:solidFill>
                  <a:srgbClr val="161622"/>
                </a:solidFill>
                <a:ea typeface="Calibri" panose="020F0502020204030204" pitchFamily="34" charset="0"/>
              </a:rPr>
              <a:t>FDA: </a:t>
            </a:r>
            <a:r>
              <a:rPr lang="en-GB" dirty="0" err="1">
                <a:solidFill>
                  <a:srgbClr val="161622"/>
                </a:solidFill>
                <a:ea typeface="Calibri" panose="020F0502020204030204" pitchFamily="34" charset="0"/>
              </a:rPr>
              <a:t>Sự</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khác</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nhau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về</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tỉ</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lệ</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sống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còn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giữa</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liệu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pháp</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bộ</a:t>
            </a:r>
            <a:r>
              <a:rPr lang="en-GB" dirty="0">
                <a:solidFill>
                  <a:srgbClr val="161622"/>
                </a:solidFill>
                <a:ea typeface="Calibri" panose="020F0502020204030204" pitchFamily="34" charset="0"/>
              </a:rPr>
              <a:t> 3 </a:t>
            </a:r>
            <a:r>
              <a:rPr lang="en-GB" dirty="0" err="1">
                <a:solidFill>
                  <a:srgbClr val="161622"/>
                </a:solidFill>
                <a:ea typeface="Calibri" panose="020F0502020204030204" pitchFamily="34" charset="0"/>
              </a:rPr>
              <a:t>và</a:t>
            </a:r>
            <a:r>
              <a:rPr lang="en-GB" dirty="0">
                <a:solidFill>
                  <a:srgbClr val="161622"/>
                </a:solidFill>
                <a:ea typeface="Calibri" panose="020F0502020204030204" pitchFamily="34" charset="0"/>
              </a:rPr>
              <a:t> LAMA/LABA do </a:t>
            </a:r>
            <a:r>
              <a:rPr lang="en-GB" dirty="0" err="1">
                <a:solidFill>
                  <a:srgbClr val="161622"/>
                </a:solidFill>
                <a:ea typeface="Calibri" panose="020F0502020204030204" pitchFamily="34" charset="0"/>
              </a:rPr>
              <a:t>tác</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động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từ</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việc</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ngưng</a:t>
            </a:r>
            <a:r>
              <a:rPr lang="en-GB" dirty="0">
                <a:solidFill>
                  <a:srgbClr val="161622"/>
                </a:solidFill>
                <a:ea typeface="Calibri" panose="020F0502020204030204" pitchFamily="34" charset="0"/>
              </a:rPr>
              <a:t> ICS ở </a:t>
            </a:r>
            <a:r>
              <a:rPr lang="en-GB" dirty="0" err="1">
                <a:solidFill>
                  <a:srgbClr val="161622"/>
                </a:solidFill>
                <a:ea typeface="Calibri" panose="020F0502020204030204" pitchFamily="34" charset="0"/>
              </a:rPr>
              <a:t>những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bệnh</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nhân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được</a:t>
            </a:r>
            <a:r>
              <a:rPr lang="en-GB" dirty="0">
                <a:solidFill>
                  <a:srgbClr val="161622"/>
                </a:solidFill>
                <a:ea typeface="Calibri" panose="020F0502020204030204" pitchFamily="34" charset="0"/>
              </a:rPr>
              <a:t> chia </a:t>
            </a:r>
            <a:r>
              <a:rPr lang="en-GB" dirty="0" err="1">
                <a:solidFill>
                  <a:srgbClr val="161622"/>
                </a:solidFill>
                <a:ea typeface="Calibri" panose="020F0502020204030204" pitchFamily="34" charset="0"/>
              </a:rPr>
              <a:t>ngẫu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nhiên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vào</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nhóm</a:t>
            </a:r>
            <a:r>
              <a:rPr lang="en-GB" dirty="0">
                <a:solidFill>
                  <a:srgbClr val="161622"/>
                </a:solidFill>
                <a:ea typeface="Calibri" panose="020F0502020204030204" pitchFamily="34" charset="0"/>
              </a:rPr>
              <a:t> LAMA/LABA …. </a:t>
            </a:r>
          </a:p>
          <a:p>
            <a:pPr marL="0" indent="0" algn="ctr">
              <a:lnSpc>
                <a:spcPct val="107000"/>
              </a:lnSpc>
              <a:spcAft>
                <a:spcPts val="0"/>
              </a:spcAft>
              <a:buNone/>
            </a:pPr>
            <a:r>
              <a:rPr lang="en-GB" dirty="0" err="1">
                <a:solidFill>
                  <a:srgbClr val="161622"/>
                </a:solidFill>
                <a:ea typeface="Calibri" panose="020F0502020204030204" pitchFamily="34" charset="0"/>
              </a:rPr>
              <a:t>Dữ</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liệu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không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đạt</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tiêu</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chuẩn</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chứng</a:t>
            </a:r>
            <a:r>
              <a:rPr lang="en-GB" dirty="0">
                <a:solidFill>
                  <a:srgbClr val="161622"/>
                </a:solidFill>
                <a:ea typeface="Calibri" panose="020F0502020204030204" pitchFamily="34" charset="0"/>
              </a:rPr>
              <a:t> </a:t>
            </a:r>
            <a:r>
              <a:rPr lang="en-GB" dirty="0" err="1">
                <a:solidFill>
                  <a:srgbClr val="161622"/>
                </a:solidFill>
                <a:ea typeface="Calibri" panose="020F0502020204030204" pitchFamily="34" charset="0"/>
              </a:rPr>
              <a:t>cứ</a:t>
            </a:r>
            <a:r>
              <a:rPr lang="en-GB" dirty="0">
                <a:solidFill>
                  <a:srgbClr val="161622"/>
                </a:solidFill>
                <a:ea typeface="Calibri" panose="020F0502020204030204" pitchFamily="34" charset="0"/>
              </a:rPr>
              <a:t> </a:t>
            </a:r>
            <a:r>
              <a:rPr lang="en-GB" baseline="30000" dirty="0">
                <a:solidFill>
                  <a:srgbClr val="161622"/>
                </a:solidFill>
                <a:ea typeface="Calibri" panose="020F0502020204030204" pitchFamily="34" charset="0"/>
              </a:rPr>
              <a:t>3</a:t>
            </a:r>
          </a:p>
        </p:txBody>
      </p:sp>
    </p:spTree>
    <p:extLst>
      <p:ext uri="{BB962C8B-B14F-4D97-AF65-F5344CB8AC3E}">
        <p14:creationId xmlns:p14="http://schemas.microsoft.com/office/powerpoint/2010/main" val="140394595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0F86253-B71C-4457-A24A-F46D3AA5457D}"/>
              </a:ext>
            </a:extLst>
          </p:cNvPr>
          <p:cNvSpPr>
            <a:spLocks noGrp="1"/>
          </p:cNvSpPr>
          <p:nvPr>
            <p:ph type="sldNum" sz="quarter" idx="4"/>
          </p:nvPr>
        </p:nvSpPr>
        <p:spPr/>
        <p:txBody>
          <a:bodyPr/>
          <a:lstStyle/>
          <a:p>
            <a:fld id="{6771A072-3399-B247-BB48-97C3BE24F2F4}" type="slidenum">
              <a:rPr lang="en-US" smtClean="0"/>
              <a:pPr/>
              <a:t>150</a:t>
            </a:fld>
            <a:r>
              <a:rPr lang="en-US"/>
              <a:t> </a:t>
            </a:r>
          </a:p>
        </p:txBody>
      </p:sp>
      <p:sp>
        <p:nvSpPr>
          <p:cNvPr id="5" name="TextBox 4">
            <a:extLst>
              <a:ext uri="{FF2B5EF4-FFF2-40B4-BE49-F238E27FC236}">
                <a16:creationId xmlns:a16="http://schemas.microsoft.com/office/drawing/2014/main" id="{3CE66CD9-A325-406F-82D8-F3F1D058625F}"/>
              </a:ext>
            </a:extLst>
          </p:cNvPr>
          <p:cNvSpPr txBox="1"/>
          <p:nvPr/>
        </p:nvSpPr>
        <p:spPr>
          <a:xfrm>
            <a:off x="870026" y="1597275"/>
            <a:ext cx="6997624" cy="3728649"/>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Các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thuốc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sử</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bằng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được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ưu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tiên</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trong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điều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trị</a:t>
            </a:r>
            <a:r>
              <a:rPr lang="en-US" sz="2000" dirty="0">
                <a:solidFill>
                  <a:schemeClr val="tx1">
                    <a:lumMod val="85000"/>
                    <a:lumOff val="15000"/>
                  </a:schemeClr>
                </a:solidFill>
                <a:latin typeface="Arial" panose="020B0604020202020204" pitchFamily="34" charset="0"/>
                <a:cs typeface="Arial" panose="020B0604020202020204" pitchFamily="34" charset="0"/>
              </a:rPr>
              <a:t> hen </a:t>
            </a:r>
            <a:r>
              <a:rPr lang="en-US" sz="2000" dirty="0" err="1">
                <a:solidFill>
                  <a:schemeClr val="tx1">
                    <a:lumMod val="85000"/>
                    <a:lumOff val="15000"/>
                  </a:schemeClr>
                </a:solidFill>
                <a:latin typeface="Arial" panose="020B0604020202020204" pitchFamily="34" charset="0"/>
                <a:cs typeface="Arial" panose="020B0604020202020204" pitchFamily="34" charset="0"/>
              </a:rPr>
              <a:t>và</a:t>
            </a:r>
            <a:r>
              <a:rPr lang="en-US" sz="2000" dirty="0">
                <a:solidFill>
                  <a:schemeClr val="tx1">
                    <a:lumMod val="85000"/>
                    <a:lumOff val="15000"/>
                  </a:schemeClr>
                </a:solidFill>
                <a:latin typeface="Arial" panose="020B0604020202020204" pitchFamily="34" charset="0"/>
                <a:cs typeface="Arial" panose="020B0604020202020204" pitchFamily="34" charset="0"/>
              </a:rPr>
              <a:t> COPD</a:t>
            </a:r>
          </a:p>
          <a:p>
            <a:pPr marL="285750"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Thuốc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dạng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có</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ưu</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điểm</a:t>
            </a:r>
            <a:r>
              <a:rPr lang="en-US" sz="2000" dirty="0">
                <a:solidFill>
                  <a:schemeClr val="tx1">
                    <a:lumMod val="85000"/>
                    <a:lumOff val="15000"/>
                  </a:schemeClr>
                </a:solidFill>
                <a:latin typeface="Arial" panose="020B0604020202020204" pitchFamily="34" charset="0"/>
                <a:cs typeface="Arial" panose="020B0604020202020204" pitchFamily="34" charset="0"/>
              </a:rPr>
              <a:t> so </a:t>
            </a:r>
            <a:r>
              <a:rPr lang="en-US" sz="2000" dirty="0" err="1">
                <a:solidFill>
                  <a:schemeClr val="tx1">
                    <a:lumMod val="85000"/>
                    <a:lumOff val="15000"/>
                  </a:schemeClr>
                </a:solidFill>
                <a:latin typeface="Arial" panose="020B0604020202020204" pitchFamily="34" charset="0"/>
                <a:cs typeface="Arial" panose="020B0604020202020204" pitchFamily="34" charset="0"/>
              </a:rPr>
              <a:t>với</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uống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hoặc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đường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tiêm</a:t>
            </a:r>
            <a:r>
              <a:rPr lang="en-US" sz="2000" dirty="0">
                <a:solidFill>
                  <a:schemeClr val="tx1">
                    <a:lumMod val="85000"/>
                    <a:lumOff val="15000"/>
                  </a:schemeClr>
                </a:solidFill>
                <a:latin typeface="Arial" panose="020B0604020202020204" pitchFamily="34" charset="0"/>
                <a:cs typeface="Arial" panose="020B0604020202020204" pitchFamily="34" charset="0"/>
              </a:rPr>
              <a:t>: </a:t>
            </a:r>
          </a:p>
          <a:p>
            <a:pPr marL="742950" lvl="1" indent="-285750">
              <a:lnSpc>
                <a:spcPct val="150000"/>
              </a:lnSpc>
              <a:buFont typeface="Arial" panose="020B0604020202020204" pitchFamily="34" charset="0"/>
              <a:buChar char="−"/>
            </a:pPr>
            <a:r>
              <a:rPr lang="en-GB" sz="2000" dirty="0" err="1">
                <a:solidFill>
                  <a:schemeClr val="tx1">
                    <a:lumMod val="85000"/>
                    <a:lumOff val="15000"/>
                  </a:schemeClr>
                </a:solidFill>
                <a:latin typeface="Arial" panose="020B0604020202020204" pitchFamily="34" charset="0"/>
                <a:cs typeface="Arial" panose="020B0604020202020204" pitchFamily="34" charset="0"/>
              </a:rPr>
              <a:t>Đưa</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thuốc</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trực</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tiếp</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tới</a:t>
            </a:r>
            <a:r>
              <a:rPr lang="en-GB" sz="2000" dirty="0">
                <a:solidFill>
                  <a:schemeClr val="tx1">
                    <a:lumMod val="85000"/>
                    <a:lumOff val="15000"/>
                  </a:schemeClr>
                </a:solidFill>
                <a:latin typeface="Arial" panose="020B0604020202020204" pitchFamily="34" charset="0"/>
                <a:cs typeface="Arial" panose="020B0604020202020204" pitchFamily="34" charset="0"/>
              </a:rPr>
              <a:t> </a:t>
            </a:r>
            <a:r>
              <a:rPr lang="en-GB" sz="2000" dirty="0" err="1">
                <a:solidFill>
                  <a:schemeClr val="tx1">
                    <a:lumMod val="85000"/>
                    <a:lumOff val="15000"/>
                  </a:schemeClr>
                </a:solidFill>
                <a:latin typeface="Arial" panose="020B0604020202020204" pitchFamily="34" charset="0"/>
                <a:cs typeface="Arial" panose="020B0604020202020204" pitchFamily="34" charset="0"/>
              </a:rPr>
              <a:t>phổi</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a:p>
            <a:pPr marL="742950" lvl="1" indent="-285750">
              <a:lnSpc>
                <a:spcPct val="150000"/>
              </a:lnSpc>
              <a:buFont typeface="Arial" panose="020B0604020202020204" pitchFamily="34" charset="0"/>
              <a:buChar char="−"/>
            </a:pPr>
            <a:r>
              <a:rPr lang="vi-VN" sz="2000" spc="-5" dirty="0">
                <a:solidFill>
                  <a:schemeClr val="tx1">
                    <a:lumMod val="85000"/>
                    <a:lumOff val="15000"/>
                  </a:schemeClr>
                </a:solidFill>
                <a:latin typeface="Arial" panose="020B0604020202020204" pitchFamily="34" charset="0"/>
                <a:cs typeface="Arial" panose="020B0604020202020204" pitchFamily="34" charset="0"/>
              </a:rPr>
              <a:t>Dùng liều </a:t>
            </a:r>
            <a:r>
              <a:rPr lang="vi-VN" sz="2000" dirty="0">
                <a:solidFill>
                  <a:schemeClr val="tx1">
                    <a:lumMod val="85000"/>
                    <a:lumOff val="15000"/>
                  </a:schemeClr>
                </a:solidFill>
                <a:latin typeface="Arial" panose="020B0604020202020204" pitchFamily="34" charset="0"/>
                <a:cs typeface="Arial" panose="020B0604020202020204" pitchFamily="34" charset="0"/>
              </a:rPr>
              <a:t>nhỏ </a:t>
            </a:r>
            <a:r>
              <a:rPr lang="vi-VN" sz="2000" spc="-5" dirty="0">
                <a:solidFill>
                  <a:schemeClr val="tx1">
                    <a:lumMod val="85000"/>
                    <a:lumOff val="15000"/>
                  </a:schemeClr>
                </a:solidFill>
                <a:latin typeface="Arial" panose="020B0604020202020204" pitchFamily="34" charset="0"/>
                <a:cs typeface="Arial" panose="020B0604020202020204" pitchFamily="34" charset="0"/>
              </a:rPr>
              <a:t>nhưng </a:t>
            </a:r>
            <a:r>
              <a:rPr lang="vi-VN" sz="2000" dirty="0">
                <a:solidFill>
                  <a:schemeClr val="tx1">
                    <a:lumMod val="85000"/>
                    <a:lumOff val="15000"/>
                  </a:schemeClr>
                </a:solidFill>
                <a:latin typeface="Arial" panose="020B0604020202020204" pitchFamily="34" charset="0"/>
                <a:cs typeface="Arial" panose="020B0604020202020204" pitchFamily="34" charset="0"/>
              </a:rPr>
              <a:t>thuốc </a:t>
            </a:r>
            <a:r>
              <a:rPr lang="vi-VN" sz="2000" spc="-5" dirty="0">
                <a:solidFill>
                  <a:schemeClr val="tx1">
                    <a:lumMod val="85000"/>
                    <a:lumOff val="15000"/>
                  </a:schemeClr>
                </a:solidFill>
                <a:latin typeface="Arial" panose="020B0604020202020204" pitchFamily="34" charset="0"/>
                <a:cs typeface="Arial" panose="020B0604020202020204" pitchFamily="34" charset="0"/>
              </a:rPr>
              <a:t>tích lũy </a:t>
            </a:r>
            <a:r>
              <a:rPr lang="vi-VN" sz="2000" dirty="0">
                <a:solidFill>
                  <a:schemeClr val="tx1">
                    <a:lumMod val="85000"/>
                    <a:lumOff val="15000"/>
                  </a:schemeClr>
                </a:solidFill>
                <a:latin typeface="Arial" panose="020B0604020202020204" pitchFamily="34" charset="0"/>
                <a:cs typeface="Arial" panose="020B0604020202020204" pitchFamily="34" charset="0"/>
              </a:rPr>
              <a:t>ở đường thở</a:t>
            </a:r>
            <a:r>
              <a:rPr lang="vi-VN" sz="2000" spc="-114" dirty="0">
                <a:solidFill>
                  <a:schemeClr val="tx1">
                    <a:lumMod val="85000"/>
                    <a:lumOff val="15000"/>
                  </a:schemeClr>
                </a:solidFill>
                <a:latin typeface="Arial" panose="020B0604020202020204" pitchFamily="34" charset="0"/>
                <a:cs typeface="Arial" panose="020B0604020202020204" pitchFamily="34" charset="0"/>
              </a:rPr>
              <a:t> </a:t>
            </a:r>
            <a:r>
              <a:rPr lang="vi-VN" sz="2000" dirty="0">
                <a:solidFill>
                  <a:schemeClr val="tx1">
                    <a:lumMod val="85000"/>
                    <a:lumOff val="15000"/>
                  </a:schemeClr>
                </a:solidFill>
                <a:latin typeface="Arial" panose="020B0604020202020204" pitchFamily="34" charset="0"/>
                <a:cs typeface="Arial" panose="020B0604020202020204" pitchFamily="34" charset="0"/>
              </a:rPr>
              <a:t>cao </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a:p>
            <a:pPr marL="742950" lvl="1"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Ít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ngoại</a:t>
            </a:r>
            <a:r>
              <a:rPr lang="en-US" sz="2000" dirty="0">
                <a:solidFill>
                  <a:schemeClr val="tx1">
                    <a:lumMod val="85000"/>
                    <a:lumOff val="15000"/>
                  </a:schemeClr>
                </a:solidFill>
                <a:latin typeface="Arial" panose="020B0604020202020204" pitchFamily="34" charset="0"/>
                <a:cs typeface="Arial" panose="020B0604020202020204" pitchFamily="34" charset="0"/>
              </a:rPr>
              <a:t> ý</a:t>
            </a:r>
          </a:p>
          <a:p>
            <a:pPr marL="742950" lvl="1" indent="-285750">
              <a:lnSpc>
                <a:spcPct val="150000"/>
              </a:lnSpc>
              <a:buFont typeface="Arial" panose="020B0604020202020204" pitchFamily="34" charset="0"/>
              <a:buChar char="−"/>
            </a:pPr>
            <a:r>
              <a:rPr lang="en-US" sz="2000" dirty="0" err="1">
                <a:solidFill>
                  <a:schemeClr val="tx1">
                    <a:lumMod val="85000"/>
                    <a:lumOff val="15000"/>
                  </a:schemeClr>
                </a:solidFill>
                <a:latin typeface="Arial" panose="020B0604020202020204" pitchFamily="34" charset="0"/>
                <a:cs typeface="Arial" panose="020B0604020202020204" pitchFamily="34" charset="0"/>
              </a:rPr>
              <a:t>Khởi</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phát</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tác</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dụng</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nhanh</a:t>
            </a:r>
            <a:r>
              <a:rPr lang="en-US" sz="2000" dirty="0">
                <a:solidFill>
                  <a:schemeClr val="tx1">
                    <a:lumMod val="85000"/>
                    <a:lumOff val="15000"/>
                  </a:schemeClr>
                </a:solidFill>
                <a:latin typeface="Arial" panose="020B0604020202020204" pitchFamily="34" charset="0"/>
                <a:cs typeface="Arial" panose="020B0604020202020204" pitchFamily="34" charset="0"/>
              </a:rPr>
              <a:t> </a:t>
            </a:r>
            <a:r>
              <a:rPr lang="en-US" sz="2000" dirty="0" err="1">
                <a:solidFill>
                  <a:schemeClr val="tx1">
                    <a:lumMod val="85000"/>
                    <a:lumOff val="15000"/>
                  </a:schemeClr>
                </a:solidFill>
                <a:latin typeface="Arial" panose="020B0604020202020204" pitchFamily="34" charset="0"/>
                <a:cs typeface="Arial" panose="020B0604020202020204" pitchFamily="34" charset="0"/>
              </a:rPr>
              <a:t>hơn</a:t>
            </a:r>
            <a:endParaRPr lang="en-US" sz="2000" dirty="0">
              <a:solidFill>
                <a:schemeClr val="tx1">
                  <a:lumMod val="85000"/>
                  <a:lumOff val="15000"/>
                </a:schemeClr>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E7D31BDF-6578-4A4D-8E11-C0EE6D183385}"/>
              </a:ext>
            </a:extLst>
          </p:cNvPr>
          <p:cNvSpPr txBox="1"/>
          <p:nvPr/>
        </p:nvSpPr>
        <p:spPr>
          <a:xfrm>
            <a:off x="8244024" y="6488668"/>
            <a:ext cx="2961067" cy="369332"/>
          </a:xfrm>
          <a:prstGeom prst="rect">
            <a:avLst/>
          </a:prstGeom>
          <a:noFill/>
        </p:spPr>
        <p:txBody>
          <a:bodyPr wrap="none" rtlCol="0">
            <a:spAutoFit/>
          </a:bodyPr>
          <a:lstStyle/>
          <a:p>
            <a:pPr marL="228600" indent="-228600">
              <a:buFont typeface="+mj-lt"/>
              <a:buAutoNum type="arabicPeriod"/>
            </a:pPr>
            <a:r>
              <a:rPr lang="en-GB" sz="900" dirty="0" err="1">
                <a:solidFill>
                  <a:schemeClr val="bg1">
                    <a:lumMod val="65000"/>
                  </a:schemeClr>
                </a:solidFill>
                <a:latin typeface="+mj-lt"/>
              </a:rPr>
              <a:t>Dolovich</a:t>
            </a:r>
            <a:r>
              <a:rPr lang="en-GB" sz="900" dirty="0">
                <a:solidFill>
                  <a:schemeClr val="bg1">
                    <a:lumMod val="65000"/>
                  </a:schemeClr>
                </a:solidFill>
                <a:latin typeface="+mj-lt"/>
              </a:rPr>
              <a:t> MB, et al. </a:t>
            </a:r>
            <a:r>
              <a:rPr lang="en-GB" sz="900" i="1" dirty="0">
                <a:solidFill>
                  <a:schemeClr val="bg1">
                    <a:lumMod val="65000"/>
                  </a:schemeClr>
                </a:solidFill>
                <a:latin typeface="+mj-lt"/>
              </a:rPr>
              <a:t>Chest</a:t>
            </a:r>
            <a:r>
              <a:rPr lang="en-GB" sz="900" dirty="0">
                <a:solidFill>
                  <a:schemeClr val="bg1">
                    <a:lumMod val="65000"/>
                  </a:schemeClr>
                </a:solidFill>
                <a:latin typeface="+mj-lt"/>
              </a:rPr>
              <a:t> 2005;127:335–371. </a:t>
            </a:r>
          </a:p>
          <a:p>
            <a:pPr marL="228600" indent="-228600">
              <a:buFont typeface="+mj-lt"/>
              <a:buAutoNum type="arabicPeriod"/>
            </a:pPr>
            <a:r>
              <a:rPr lang="en-GB" sz="900" dirty="0">
                <a:solidFill>
                  <a:schemeClr val="bg1">
                    <a:lumMod val="65000"/>
                  </a:schemeClr>
                </a:solidFill>
                <a:latin typeface="+mj-lt"/>
              </a:rPr>
              <a:t>Newman SP. </a:t>
            </a:r>
            <a:r>
              <a:rPr lang="en-GB" sz="900" i="1" dirty="0">
                <a:solidFill>
                  <a:schemeClr val="bg1">
                    <a:lumMod val="65000"/>
                  </a:schemeClr>
                </a:solidFill>
                <a:latin typeface="+mj-lt"/>
              </a:rPr>
              <a:t>Eur Respir Rev </a:t>
            </a:r>
            <a:r>
              <a:rPr lang="en-GB" sz="900" dirty="0">
                <a:solidFill>
                  <a:schemeClr val="bg1">
                    <a:lumMod val="65000"/>
                  </a:schemeClr>
                </a:solidFill>
                <a:latin typeface="+mj-lt"/>
              </a:rPr>
              <a:t>2005;14:102–108. . </a:t>
            </a:r>
          </a:p>
        </p:txBody>
      </p:sp>
      <p:pic>
        <p:nvPicPr>
          <p:cNvPr id="7" name="Picture 6">
            <a:extLst>
              <a:ext uri="{FF2B5EF4-FFF2-40B4-BE49-F238E27FC236}">
                <a16:creationId xmlns:a16="http://schemas.microsoft.com/office/drawing/2014/main" id="{C88359B6-E489-4320-A7A5-FB7AD225F6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64418" y="1775542"/>
            <a:ext cx="2520280" cy="3833780"/>
          </a:xfrm>
          <a:prstGeom prst="rect">
            <a:avLst/>
          </a:prstGeom>
        </p:spPr>
      </p:pic>
      <p:sp>
        <p:nvSpPr>
          <p:cNvPr id="8" name="TextBox 7">
            <a:extLst>
              <a:ext uri="{FF2B5EF4-FFF2-40B4-BE49-F238E27FC236}">
                <a16:creationId xmlns:a16="http://schemas.microsoft.com/office/drawing/2014/main" id="{62405386-67A3-4D94-A136-493447692A2E}"/>
              </a:ext>
            </a:extLst>
          </p:cNvPr>
          <p:cNvSpPr txBox="1"/>
          <p:nvPr/>
        </p:nvSpPr>
        <p:spPr>
          <a:xfrm>
            <a:off x="1428750" y="400050"/>
            <a:ext cx="10591800" cy="646331"/>
          </a:xfrm>
          <a:prstGeom prst="rect">
            <a:avLst/>
          </a:prstGeom>
          <a:noFill/>
        </p:spPr>
        <p:txBody>
          <a:bodyPr wrap="square" rtlCol="0">
            <a:spAutoFit/>
          </a:bodyPr>
          <a:lstStyle/>
          <a:p>
            <a:r>
              <a:rPr lang="en-MY" sz="3600" b="1" spc="-5" dirty="0" err="1">
                <a:solidFill>
                  <a:srgbClr val="002060"/>
                </a:solidFill>
                <a:latin typeface="+mj-lt"/>
                <a:ea typeface="+mj-ea"/>
                <a:cs typeface="+mj-cs"/>
              </a:rPr>
              <a:t>Thuốc</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dạng</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hít</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trong</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điều</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trị</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bệnh</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lý</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hô</a:t>
            </a:r>
            <a:r>
              <a:rPr lang="en-MY" sz="3600" b="1" spc="-5" dirty="0">
                <a:solidFill>
                  <a:srgbClr val="002060"/>
                </a:solidFill>
                <a:latin typeface="+mj-lt"/>
                <a:ea typeface="+mj-ea"/>
                <a:cs typeface="+mj-cs"/>
              </a:rPr>
              <a:t> </a:t>
            </a:r>
            <a:r>
              <a:rPr lang="en-MY" sz="3600" b="1" spc="-5" dirty="0" err="1">
                <a:solidFill>
                  <a:srgbClr val="002060"/>
                </a:solidFill>
                <a:latin typeface="+mj-lt"/>
                <a:ea typeface="+mj-ea"/>
                <a:cs typeface="+mj-cs"/>
              </a:rPr>
              <a:t>hấp</a:t>
            </a:r>
            <a:endParaRPr lang="en-US" sz="3600" b="1" spc="-5" dirty="0">
              <a:solidFill>
                <a:srgbClr val="002060"/>
              </a:solidFill>
              <a:latin typeface="+mj-lt"/>
              <a:ea typeface="+mj-ea"/>
              <a:cs typeface="+mj-cs"/>
            </a:endParaRPr>
          </a:p>
        </p:txBody>
      </p:sp>
    </p:spTree>
    <p:extLst>
      <p:ext uri="{BB962C8B-B14F-4D97-AF65-F5344CB8AC3E}">
        <p14:creationId xmlns:p14="http://schemas.microsoft.com/office/powerpoint/2010/main" val="418119573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EC8B57E8-FAA6-44B6-825C-18AE887015ED}"/>
              </a:ext>
            </a:extLst>
          </p:cNvPr>
          <p:cNvSpPr txBox="1">
            <a:spLocks/>
          </p:cNvSpPr>
          <p:nvPr/>
        </p:nvSpPr>
        <p:spPr>
          <a:xfrm>
            <a:off x="3410872" y="406308"/>
            <a:ext cx="5599778" cy="565051"/>
          </a:xfrm>
          <a:prstGeom prst="rect">
            <a:avLst/>
          </a:prstGeom>
        </p:spPr>
        <p:txBody>
          <a:bodyPr wrap="square" lIns="63279" tIns="32905" rIns="63279" bIns="32905" anchor="b" anchorCtr="0">
            <a:spAutoFit/>
          </a:bodyPr>
          <a:lstStyle>
            <a:lvl1pPr algn="l" defTabSz="914306" rtl="0" eaLnBrk="1" latinLnBrk="0" hangingPunct="1">
              <a:lnSpc>
                <a:spcPct val="90000"/>
              </a:lnSpc>
              <a:spcBef>
                <a:spcPct val="0"/>
              </a:spcBef>
              <a:buNone/>
              <a:defRPr lang="en-US" sz="2400" b="1" kern="1200" dirty="0">
                <a:solidFill>
                  <a:schemeClr val="tx2"/>
                </a:solidFill>
                <a:latin typeface="+mn-lt"/>
                <a:ea typeface="+mj-ea"/>
                <a:cs typeface="+mj-cs"/>
              </a:defRPr>
            </a:lvl1pPr>
          </a:lstStyle>
          <a:p>
            <a:r>
              <a:rPr lang="en-GB" sz="3600" spc="-5" dirty="0" err="1">
                <a:solidFill>
                  <a:srgbClr val="002060"/>
                </a:solidFill>
                <a:latin typeface="+mj-lt"/>
              </a:rPr>
              <a:t>Các</a:t>
            </a:r>
            <a:r>
              <a:rPr lang="en-GB" sz="3600" spc="-5" dirty="0">
                <a:solidFill>
                  <a:srgbClr val="002060"/>
                </a:solidFill>
                <a:latin typeface="+mj-lt"/>
              </a:rPr>
              <a:t> </a:t>
            </a:r>
            <a:r>
              <a:rPr lang="en-GB" sz="3600" spc="-5" dirty="0" err="1">
                <a:solidFill>
                  <a:srgbClr val="002060"/>
                </a:solidFill>
                <a:latin typeface="+mj-lt"/>
              </a:rPr>
              <a:t>nhóm</a:t>
            </a:r>
            <a:r>
              <a:rPr lang="en-GB" sz="3600" spc="-5" dirty="0">
                <a:solidFill>
                  <a:srgbClr val="002060"/>
                </a:solidFill>
                <a:latin typeface="+mj-lt"/>
              </a:rPr>
              <a:t> </a:t>
            </a:r>
            <a:r>
              <a:rPr lang="en-GB" sz="3600" spc="-5" dirty="0" err="1">
                <a:solidFill>
                  <a:srgbClr val="002060"/>
                </a:solidFill>
                <a:latin typeface="+mj-lt"/>
              </a:rPr>
              <a:t>dụng</a:t>
            </a:r>
            <a:r>
              <a:rPr lang="en-GB" sz="3600" spc="-5" dirty="0">
                <a:solidFill>
                  <a:srgbClr val="002060"/>
                </a:solidFill>
                <a:latin typeface="+mj-lt"/>
              </a:rPr>
              <a:t> </a:t>
            </a:r>
            <a:r>
              <a:rPr lang="en-GB" sz="3600" spc="-5" dirty="0" err="1">
                <a:solidFill>
                  <a:srgbClr val="002060"/>
                </a:solidFill>
                <a:latin typeface="+mj-lt"/>
              </a:rPr>
              <a:t>cụ</a:t>
            </a:r>
            <a:r>
              <a:rPr lang="en-GB" sz="3600" spc="-5" dirty="0">
                <a:solidFill>
                  <a:srgbClr val="002060"/>
                </a:solidFill>
                <a:latin typeface="+mj-lt"/>
              </a:rPr>
              <a:t> </a:t>
            </a:r>
            <a:r>
              <a:rPr lang="en-GB" sz="3600" spc="-5" dirty="0" err="1">
                <a:solidFill>
                  <a:srgbClr val="002060"/>
                </a:solidFill>
                <a:latin typeface="+mj-lt"/>
              </a:rPr>
              <a:t>hít</a:t>
            </a:r>
            <a:endParaRPr lang="en-GB" sz="3600" spc="-5" dirty="0">
              <a:solidFill>
                <a:srgbClr val="002060"/>
              </a:solidFill>
              <a:latin typeface="+mj-lt"/>
            </a:endParaRPr>
          </a:p>
        </p:txBody>
      </p:sp>
      <p:sp>
        <p:nvSpPr>
          <p:cNvPr id="4" name="TextBox 3">
            <a:extLst>
              <a:ext uri="{FF2B5EF4-FFF2-40B4-BE49-F238E27FC236}">
                <a16:creationId xmlns:a16="http://schemas.microsoft.com/office/drawing/2014/main" id="{3BD5C9CF-B062-4A0A-BC42-BBAD5783F4B8}"/>
              </a:ext>
            </a:extLst>
          </p:cNvPr>
          <p:cNvSpPr txBox="1"/>
          <p:nvPr/>
        </p:nvSpPr>
        <p:spPr>
          <a:xfrm>
            <a:off x="7289283" y="6611779"/>
            <a:ext cx="3714063" cy="246221"/>
          </a:xfrm>
          <a:prstGeom prst="rect">
            <a:avLst/>
          </a:prstGeom>
          <a:noFill/>
        </p:spPr>
        <p:txBody>
          <a:bodyPr wrap="square" rtlCol="0">
            <a:spAutoFit/>
          </a:bodyPr>
          <a:lstStyle/>
          <a:p>
            <a:pPr defTabSz="914400"/>
            <a:r>
              <a:rPr lang="en-US" sz="1000" dirty="0" err="1">
                <a:solidFill>
                  <a:schemeClr val="bg1">
                    <a:lumMod val="65000"/>
                  </a:schemeClr>
                </a:solidFill>
                <a:latin typeface="Calibri"/>
              </a:rPr>
              <a:t>Bonini</a:t>
            </a:r>
            <a:r>
              <a:rPr lang="en-US" sz="1000" dirty="0">
                <a:solidFill>
                  <a:schemeClr val="bg1">
                    <a:lumMod val="65000"/>
                  </a:schemeClr>
                </a:solidFill>
                <a:latin typeface="Calibri"/>
              </a:rPr>
              <a:t> M and </a:t>
            </a:r>
            <a:r>
              <a:rPr lang="en-US" sz="1000" dirty="0" err="1">
                <a:solidFill>
                  <a:schemeClr val="bg1">
                    <a:lumMod val="65000"/>
                  </a:schemeClr>
                </a:solidFill>
                <a:latin typeface="Calibri"/>
              </a:rPr>
              <a:t>Usmani</a:t>
            </a:r>
            <a:r>
              <a:rPr lang="en-US" sz="1000" dirty="0">
                <a:solidFill>
                  <a:schemeClr val="bg1">
                    <a:lumMod val="65000"/>
                  </a:schemeClr>
                </a:solidFill>
                <a:latin typeface="Calibri"/>
              </a:rPr>
              <a:t> O.S. COPD Research and Practice. 2015;1:9</a:t>
            </a:r>
          </a:p>
        </p:txBody>
      </p:sp>
      <p:pic>
        <p:nvPicPr>
          <p:cNvPr id="7" name="Picture 6">
            <a:extLst>
              <a:ext uri="{FF2B5EF4-FFF2-40B4-BE49-F238E27FC236}">
                <a16:creationId xmlns:a16="http://schemas.microsoft.com/office/drawing/2014/main" id="{CF436526-14B0-439C-9AD6-B2C62FF70DC1}"/>
              </a:ext>
            </a:extLst>
          </p:cNvPr>
          <p:cNvPicPr>
            <a:picLocks noChangeAspect="1"/>
          </p:cNvPicPr>
          <p:nvPr/>
        </p:nvPicPr>
        <p:blipFill>
          <a:blip r:embed="rId3"/>
          <a:stretch>
            <a:fillRect/>
          </a:stretch>
        </p:blipFill>
        <p:spPr>
          <a:xfrm>
            <a:off x="1368182" y="1568354"/>
            <a:ext cx="9455636" cy="3721291"/>
          </a:xfrm>
          <a:prstGeom prst="rect">
            <a:avLst/>
          </a:prstGeom>
        </p:spPr>
      </p:pic>
      <p:sp>
        <p:nvSpPr>
          <p:cNvPr id="8" name="Rectangle 7">
            <a:extLst>
              <a:ext uri="{FF2B5EF4-FFF2-40B4-BE49-F238E27FC236}">
                <a16:creationId xmlns:a16="http://schemas.microsoft.com/office/drawing/2014/main" id="{EDFF111A-6A1B-470F-AA2A-32D3D6E22923}"/>
              </a:ext>
            </a:extLst>
          </p:cNvPr>
          <p:cNvSpPr/>
          <p:nvPr/>
        </p:nvSpPr>
        <p:spPr>
          <a:xfrm>
            <a:off x="4133850" y="1314450"/>
            <a:ext cx="6689968" cy="3975155"/>
          </a:xfrm>
          <a:prstGeom prst="rect">
            <a:avLst/>
          </a:prstGeom>
          <a:noFill/>
          <a:ln w="28575" cap="flat" cmpd="sng" algn="ctr">
            <a:solidFill>
              <a:srgbClr val="FF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97865765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3">
            <a:extLst>
              <a:ext uri="{FF2B5EF4-FFF2-40B4-BE49-F238E27FC236}">
                <a16:creationId xmlns:a16="http://schemas.microsoft.com/office/drawing/2014/main" id="{C7E856A9-40A7-4D19-891D-E91285A338C9}"/>
              </a:ext>
            </a:extLst>
          </p:cNvPr>
          <p:cNvSpPr txBox="1">
            <a:spLocks/>
          </p:cNvSpPr>
          <p:nvPr/>
        </p:nvSpPr>
        <p:spPr>
          <a:xfrm>
            <a:off x="1933579" y="6333916"/>
            <a:ext cx="8563544" cy="545449"/>
          </a:xfrm>
          <a:prstGeom prst="rect">
            <a:avLst/>
          </a:prstGeom>
          <a:noFill/>
        </p:spPr>
        <p:txBody>
          <a:bodyPr wrap="square" lIns="0" rtlCol="0" anchor="b"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100" dirty="0">
                <a:latin typeface="Arial" panose="020B0604020202020204" pitchFamily="34" charset="0"/>
                <a:cs typeface="Arial" panose="020B0604020202020204" pitchFamily="34" charset="0"/>
              </a:rPr>
              <a:t>*</a:t>
            </a:r>
            <a:r>
              <a:rPr lang="en-GB" sz="1100" dirty="0" err="1">
                <a:latin typeface="Arial" panose="020B0604020202020204" pitchFamily="34" charset="0"/>
                <a:cs typeface="Arial" panose="020B0604020202020204" pitchFamily="34" charset="0"/>
              </a:rPr>
              <a:t>Chỉ</a:t>
            </a:r>
            <a:r>
              <a:rPr lang="en-GB" sz="1100" dirty="0">
                <a:latin typeface="Arial" panose="020B0604020202020204" pitchFamily="34" charset="0"/>
                <a:cs typeface="Arial" panose="020B0604020202020204" pitchFamily="34" charset="0"/>
              </a:rPr>
              <a:t> </a:t>
            </a:r>
            <a:r>
              <a:rPr lang="en-GB" sz="1100" dirty="0" err="1">
                <a:latin typeface="Arial" panose="020B0604020202020204" pitchFamily="34" charset="0"/>
                <a:cs typeface="Arial" panose="020B0604020202020204" pitchFamily="34" charset="0"/>
              </a:rPr>
              <a:t>áp</a:t>
            </a:r>
            <a:r>
              <a:rPr lang="en-GB" sz="1100" dirty="0">
                <a:latin typeface="Arial" panose="020B0604020202020204" pitchFamily="34" charset="0"/>
                <a:cs typeface="Arial" panose="020B0604020202020204" pitchFamily="34" charset="0"/>
              </a:rPr>
              <a:t> </a:t>
            </a:r>
            <a:r>
              <a:rPr lang="en-GB" sz="1100" dirty="0" err="1">
                <a:latin typeface="Arial" panose="020B0604020202020204" pitchFamily="34" charset="0"/>
                <a:cs typeface="Arial" panose="020B0604020202020204" pitchFamily="34" charset="0"/>
              </a:rPr>
              <a:t>dụng</a:t>
            </a:r>
            <a:r>
              <a:rPr lang="en-GB" sz="1100" dirty="0">
                <a:latin typeface="Arial" panose="020B0604020202020204" pitchFamily="34" charset="0"/>
                <a:cs typeface="Arial" panose="020B0604020202020204" pitchFamily="34" charset="0"/>
              </a:rPr>
              <a:t> </a:t>
            </a:r>
            <a:r>
              <a:rPr lang="en-GB" sz="1100" dirty="0" err="1">
                <a:latin typeface="Arial" panose="020B0604020202020204" pitchFamily="34" charset="0"/>
                <a:cs typeface="Arial" panose="020B0604020202020204" pitchFamily="34" charset="0"/>
              </a:rPr>
              <a:t>với</a:t>
            </a:r>
            <a:r>
              <a:rPr lang="en-GB" sz="1100" dirty="0">
                <a:latin typeface="Arial" panose="020B0604020202020204" pitchFamily="34" charset="0"/>
                <a:cs typeface="Arial" panose="020B0604020202020204" pitchFamily="34" charset="0"/>
              </a:rPr>
              <a:t> </a:t>
            </a:r>
            <a:r>
              <a:rPr lang="en-GB" sz="1100" dirty="0" err="1">
                <a:latin typeface="Arial" panose="020B0604020202020204" pitchFamily="34" charset="0"/>
                <a:cs typeface="Arial" panose="020B0604020202020204" pitchFamily="34" charset="0"/>
              </a:rPr>
              <a:t>bình</a:t>
            </a:r>
            <a:r>
              <a:rPr lang="en-GB" sz="1100" dirty="0">
                <a:latin typeface="Arial" panose="020B0604020202020204" pitchFamily="34" charset="0"/>
                <a:cs typeface="Arial" panose="020B0604020202020204" pitchFamily="34" charset="0"/>
              </a:rPr>
              <a:t> </a:t>
            </a:r>
            <a:r>
              <a:rPr lang="vi-VN" sz="1100" dirty="0">
                <a:latin typeface="Arial" panose="020B0604020202020204" pitchFamily="34" charset="0"/>
                <a:cs typeface="Arial" panose="020B0604020202020204" pitchFamily="34" charset="0"/>
              </a:rPr>
              <a:t>hí</a:t>
            </a:r>
            <a:r>
              <a:rPr lang="en-GB" sz="1100" dirty="0">
                <a:latin typeface="Arial" panose="020B0604020202020204" pitchFamily="34" charset="0"/>
                <a:cs typeface="Arial" panose="020B0604020202020204" pitchFamily="34" charset="0"/>
              </a:rPr>
              <a:t>t </a:t>
            </a:r>
            <a:r>
              <a:rPr lang="en-GB" sz="1100" dirty="0" err="1">
                <a:latin typeface="Arial" panose="020B0604020202020204" pitchFamily="34" charset="0"/>
                <a:cs typeface="Arial" panose="020B0604020202020204" pitchFamily="34" charset="0"/>
              </a:rPr>
              <a:t>bột</a:t>
            </a:r>
            <a:r>
              <a:rPr lang="en-GB" sz="1100" dirty="0">
                <a:latin typeface="Arial" panose="020B0604020202020204" pitchFamily="34" charset="0"/>
                <a:cs typeface="Arial" panose="020B0604020202020204" pitchFamily="34" charset="0"/>
              </a:rPr>
              <a:t> </a:t>
            </a:r>
            <a:r>
              <a:rPr lang="en-GB" sz="1100" dirty="0" err="1">
                <a:latin typeface="Arial" panose="020B0604020202020204" pitchFamily="34" charset="0"/>
                <a:cs typeface="Arial" panose="020B0604020202020204" pitchFamily="34" charset="0"/>
              </a:rPr>
              <a:t>khô</a:t>
            </a:r>
            <a:r>
              <a:rPr lang="en-GB" sz="1050" dirty="0">
                <a:latin typeface="Arial" panose="020B0604020202020204" pitchFamily="34" charset="0"/>
                <a:cs typeface="Arial" panose="020B0604020202020204" pitchFamily="34" charset="0"/>
              </a:rPr>
              <a:t>. </a:t>
            </a:r>
          </a:p>
          <a:p>
            <a:br>
              <a:rPr lang="en-GB" sz="900" dirty="0">
                <a:solidFill>
                  <a:schemeClr val="bg1">
                    <a:lumMod val="65000"/>
                  </a:schemeClr>
                </a:solidFill>
                <a:latin typeface="Arial" panose="020B0604020202020204" pitchFamily="34" charset="0"/>
                <a:cs typeface="Arial" panose="020B0604020202020204" pitchFamily="34" charset="0"/>
              </a:rPr>
            </a:br>
            <a:r>
              <a:rPr lang="en-GB" sz="900" dirty="0">
                <a:solidFill>
                  <a:schemeClr val="bg1">
                    <a:lumMod val="65000"/>
                  </a:schemeClr>
                </a:solidFill>
                <a:latin typeface="Arial" panose="020B0604020202020204" pitchFamily="34" charset="0"/>
                <a:cs typeface="Arial" panose="020B0604020202020204" pitchFamily="34" charset="0"/>
              </a:rPr>
              <a:t>1. Dalby RN, et al. Med Devices (</a:t>
            </a:r>
            <a:r>
              <a:rPr lang="en-GB" sz="900" dirty="0" err="1">
                <a:solidFill>
                  <a:schemeClr val="bg1">
                    <a:lumMod val="65000"/>
                  </a:schemeClr>
                </a:solidFill>
                <a:latin typeface="Arial" panose="020B0604020202020204" pitchFamily="34" charset="0"/>
                <a:cs typeface="Arial" panose="020B0604020202020204" pitchFamily="34" charset="0"/>
              </a:rPr>
              <a:t>Auckl</a:t>
            </a:r>
            <a:r>
              <a:rPr lang="en-GB" sz="900" dirty="0">
                <a:solidFill>
                  <a:schemeClr val="bg1">
                    <a:lumMod val="65000"/>
                  </a:schemeClr>
                </a:solidFill>
                <a:latin typeface="Arial" panose="020B0604020202020204" pitchFamily="34" charset="0"/>
                <a:cs typeface="Arial" panose="020B0604020202020204" pitchFamily="34" charset="0"/>
              </a:rPr>
              <a:t>) 2011; 4: 145–155; 2. Newman SP. Eur Respir Rev 2005; 14: 102–108; 3. </a:t>
            </a:r>
            <a:r>
              <a:rPr lang="en-GB" sz="900" dirty="0" err="1">
                <a:solidFill>
                  <a:schemeClr val="bg1">
                    <a:lumMod val="65000"/>
                  </a:schemeClr>
                </a:solidFill>
                <a:latin typeface="Arial" panose="020B0604020202020204" pitchFamily="34" charset="0"/>
                <a:cs typeface="Arial" panose="020B0604020202020204" pitchFamily="34" charset="0"/>
              </a:rPr>
              <a:t>Capstick</a:t>
            </a:r>
            <a:r>
              <a:rPr lang="en-GB" sz="900" dirty="0">
                <a:solidFill>
                  <a:schemeClr val="bg1">
                    <a:lumMod val="65000"/>
                  </a:schemeClr>
                </a:solidFill>
                <a:latin typeface="Arial" panose="020B0604020202020204" pitchFamily="34" charset="0"/>
                <a:cs typeface="Arial" panose="020B0604020202020204" pitchFamily="34" charset="0"/>
              </a:rPr>
              <a:t> TG, Clifton IJ. Expert Rev Respir Med 2012; 6: 91–103; 4. </a:t>
            </a:r>
            <a:r>
              <a:rPr lang="en-GB" sz="900" dirty="0" err="1">
                <a:solidFill>
                  <a:schemeClr val="bg1">
                    <a:lumMod val="65000"/>
                  </a:schemeClr>
                </a:solidFill>
                <a:latin typeface="Arial" panose="020B0604020202020204" pitchFamily="34" charset="0"/>
                <a:cs typeface="Arial" panose="020B0604020202020204" pitchFamily="34" charset="0"/>
              </a:rPr>
              <a:t>Hochrainer</a:t>
            </a:r>
            <a:r>
              <a:rPr lang="en-GB" sz="900" dirty="0">
                <a:solidFill>
                  <a:schemeClr val="bg1">
                    <a:lumMod val="65000"/>
                  </a:schemeClr>
                </a:solidFill>
                <a:latin typeface="Arial" panose="020B0604020202020204" pitchFamily="34" charset="0"/>
                <a:cs typeface="Arial" panose="020B0604020202020204" pitchFamily="34" charset="0"/>
              </a:rPr>
              <a:t> D, et al. J Aerosol Med 2005; 18: 273–282;  5.Virchow JC, et al. Respir Med 2008; 102: 10–19; 6. </a:t>
            </a:r>
            <a:r>
              <a:rPr lang="en-GB" sz="900" dirty="0" err="1">
                <a:solidFill>
                  <a:schemeClr val="bg1">
                    <a:lumMod val="65000"/>
                  </a:schemeClr>
                </a:solidFill>
                <a:latin typeface="Arial" panose="020B0604020202020204" pitchFamily="34" charset="0"/>
                <a:cs typeface="Arial" panose="020B0604020202020204" pitchFamily="34" charset="0"/>
              </a:rPr>
              <a:t>Darba</a:t>
            </a:r>
            <a:r>
              <a:rPr lang="en-GB" sz="900" dirty="0">
                <a:solidFill>
                  <a:schemeClr val="bg1">
                    <a:lumMod val="65000"/>
                  </a:schemeClr>
                </a:solidFill>
                <a:latin typeface="Arial" panose="020B0604020202020204" pitchFamily="34" charset="0"/>
                <a:cs typeface="Arial" panose="020B0604020202020204" pitchFamily="34" charset="0"/>
              </a:rPr>
              <a:t> J, et al. Int J Chron Obstruct </a:t>
            </a:r>
            <a:r>
              <a:rPr lang="en-GB" sz="900" dirty="0" err="1">
                <a:solidFill>
                  <a:schemeClr val="bg1">
                    <a:lumMod val="65000"/>
                  </a:schemeClr>
                </a:solidFill>
                <a:latin typeface="Arial" panose="020B0604020202020204" pitchFamily="34" charset="0"/>
                <a:cs typeface="Arial" panose="020B0604020202020204" pitchFamily="34" charset="0"/>
              </a:rPr>
              <a:t>Pulmon</a:t>
            </a:r>
            <a:r>
              <a:rPr lang="en-GB" sz="900" dirty="0">
                <a:solidFill>
                  <a:schemeClr val="bg1">
                    <a:lumMod val="65000"/>
                  </a:schemeClr>
                </a:solidFill>
                <a:latin typeface="Arial" panose="020B0604020202020204" pitchFamily="34" charset="0"/>
                <a:cs typeface="Arial" panose="020B0604020202020204" pitchFamily="34" charset="0"/>
              </a:rPr>
              <a:t> Dis. 2015; 10: 2335–2345; 7. Adolfo </a:t>
            </a:r>
            <a:r>
              <a:rPr lang="en-GB" sz="900" dirty="0" err="1">
                <a:solidFill>
                  <a:schemeClr val="bg1">
                    <a:lumMod val="65000"/>
                  </a:schemeClr>
                </a:solidFill>
                <a:latin typeface="Arial" panose="020B0604020202020204" pitchFamily="34" charset="0"/>
                <a:cs typeface="Arial" panose="020B0604020202020204" pitchFamily="34" charset="0"/>
              </a:rPr>
              <a:t>Baloira</a:t>
            </a:r>
            <a:r>
              <a:rPr lang="en-GB" sz="900" dirty="0">
                <a:solidFill>
                  <a:schemeClr val="bg1">
                    <a:lumMod val="65000"/>
                  </a:schemeClr>
                </a:solidFill>
                <a:latin typeface="Arial" panose="020B0604020202020204" pitchFamily="34" charset="0"/>
                <a:cs typeface="Arial" panose="020B0604020202020204" pitchFamily="34" charset="0"/>
              </a:rPr>
              <a:t>, et al. International Journal of Chronic Obstructive Pulmonary Disease 2021:16 1021–1033</a:t>
            </a:r>
          </a:p>
        </p:txBody>
      </p:sp>
      <p:pic>
        <p:nvPicPr>
          <p:cNvPr id="8" name="Picture 7">
            <a:extLst>
              <a:ext uri="{FF2B5EF4-FFF2-40B4-BE49-F238E27FC236}">
                <a16:creationId xmlns:a16="http://schemas.microsoft.com/office/drawing/2014/main" id="{BB2505D4-A8B7-4626-83FF-236BA2FD139B}"/>
              </a:ext>
            </a:extLst>
          </p:cNvPr>
          <p:cNvPicPr>
            <a:picLocks noChangeAspect="1"/>
          </p:cNvPicPr>
          <p:nvPr/>
        </p:nvPicPr>
        <p:blipFill rotWithShape="1">
          <a:blip r:embed="rId3"/>
          <a:srcRect l="1953" t="10834" r="56016" b="15278"/>
          <a:stretch/>
        </p:blipFill>
        <p:spPr>
          <a:xfrm>
            <a:off x="0" y="1665738"/>
            <a:ext cx="4725336" cy="4672637"/>
          </a:xfrm>
          <a:prstGeom prst="rect">
            <a:avLst/>
          </a:prstGeom>
        </p:spPr>
      </p:pic>
      <p:pic>
        <p:nvPicPr>
          <p:cNvPr id="10" name="Picture 9">
            <a:extLst>
              <a:ext uri="{FF2B5EF4-FFF2-40B4-BE49-F238E27FC236}">
                <a16:creationId xmlns:a16="http://schemas.microsoft.com/office/drawing/2014/main" id="{89486983-548F-4566-ABBA-9A021DF8814B}"/>
              </a:ext>
            </a:extLst>
          </p:cNvPr>
          <p:cNvPicPr>
            <a:picLocks noChangeAspect="1"/>
          </p:cNvPicPr>
          <p:nvPr/>
        </p:nvPicPr>
        <p:blipFill rotWithShape="1">
          <a:blip r:embed="rId3"/>
          <a:srcRect l="56484" t="9584" b="16528"/>
          <a:stretch/>
        </p:blipFill>
        <p:spPr>
          <a:xfrm>
            <a:off x="7347281" y="1728284"/>
            <a:ext cx="4889218" cy="4669774"/>
          </a:xfrm>
          <a:prstGeom prst="rect">
            <a:avLst/>
          </a:prstGeom>
        </p:spPr>
      </p:pic>
      <p:sp>
        <p:nvSpPr>
          <p:cNvPr id="3" name="Rectangle: Rounded Corners 5">
            <a:extLst>
              <a:ext uri="{FF2B5EF4-FFF2-40B4-BE49-F238E27FC236}">
                <a16:creationId xmlns:a16="http://schemas.microsoft.com/office/drawing/2014/main" id="{0E44E1DB-50B7-44D8-BCE2-FA3E6B3A048B}"/>
              </a:ext>
            </a:extLst>
          </p:cNvPr>
          <p:cNvSpPr/>
          <p:nvPr/>
        </p:nvSpPr>
        <p:spPr>
          <a:xfrm>
            <a:off x="4725336" y="4855413"/>
            <a:ext cx="2785827" cy="997196"/>
          </a:xfrm>
          <a:prstGeom prst="rect">
            <a:avLst/>
          </a:prstGeom>
          <a:noFill/>
          <a:ln w="12700" cap="flat" cmpd="sng" algn="ctr">
            <a:noFill/>
            <a:prstDash val="solid"/>
            <a:miter lim="800000"/>
          </a:ln>
          <a:effectLst/>
        </p:spPr>
        <p:txBody>
          <a:bodyPr wrap="square" lIns="0" tIns="0" rIns="0" bIns="0" rtlCol="0" anchor="ctr">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Tối</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ưu</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hóa</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lượng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thuốc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đến</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phổi</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kể</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cả</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đường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dẫn</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khí</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nhỏ</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là</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mục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tiêu</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của</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các</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dụng</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cụ</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0" noProof="0" dirty="0" err="1">
                <a:ln>
                  <a:noFill/>
                </a:ln>
                <a:solidFill>
                  <a:schemeClr val="accent6">
                    <a:lumMod val="75000"/>
                  </a:schemeClr>
                </a:solidFill>
                <a:effectLst/>
                <a:uLnTx/>
                <a:uFillTx/>
                <a:latin typeface="+mj-lt"/>
                <a:ea typeface="+mn-ea"/>
                <a:cs typeface="Arial" panose="020B0604020202020204" pitchFamily="34" charset="0"/>
              </a:rPr>
              <a:t>hít</a:t>
            </a:r>
            <a:r>
              <a:rPr kumimoji="0" lang="en-GB" b="1" i="0" u="none" strike="noStrike" kern="0" cap="none" spc="0" normalizeH="0" baseline="0" noProof="0" dirty="0">
                <a:ln>
                  <a:noFill/>
                </a:ln>
                <a:solidFill>
                  <a:schemeClr val="accent6">
                    <a:lumMod val="75000"/>
                  </a:schemeClr>
                </a:solidFill>
                <a:effectLst/>
                <a:uLnTx/>
                <a:uFillTx/>
                <a:latin typeface="+mj-lt"/>
                <a:ea typeface="+mn-ea"/>
                <a:cs typeface="Arial" panose="020B0604020202020204" pitchFamily="34" charset="0"/>
              </a:rPr>
              <a:t> </a:t>
            </a:r>
            <a:r>
              <a:rPr kumimoji="0" lang="en-GB" b="1" i="0" u="none" strike="noStrike" kern="0" cap="none" spc="0" normalizeH="0" baseline="30000" noProof="0" dirty="0">
                <a:ln>
                  <a:noFill/>
                </a:ln>
                <a:solidFill>
                  <a:schemeClr val="accent6">
                    <a:lumMod val="75000"/>
                  </a:schemeClr>
                </a:solidFill>
                <a:effectLst/>
                <a:uLnTx/>
                <a:uFillTx/>
                <a:latin typeface="+mj-lt"/>
                <a:ea typeface="+mn-ea"/>
                <a:cs typeface="Arial" panose="020B0604020202020204" pitchFamily="34" charset="0"/>
              </a:rPr>
              <a:t>7</a:t>
            </a:r>
          </a:p>
        </p:txBody>
      </p:sp>
      <p:grpSp>
        <p:nvGrpSpPr>
          <p:cNvPr id="4" name="Group 3">
            <a:extLst>
              <a:ext uri="{FF2B5EF4-FFF2-40B4-BE49-F238E27FC236}">
                <a16:creationId xmlns:a16="http://schemas.microsoft.com/office/drawing/2014/main" id="{9B3B860D-C177-4FF2-8F27-179BF3003F5F}"/>
              </a:ext>
            </a:extLst>
          </p:cNvPr>
          <p:cNvGrpSpPr/>
          <p:nvPr/>
        </p:nvGrpSpPr>
        <p:grpSpPr>
          <a:xfrm>
            <a:off x="5066364" y="2583816"/>
            <a:ext cx="2136070" cy="2136070"/>
            <a:chOff x="5433830" y="1449924"/>
            <a:chExt cx="1260000" cy="1260000"/>
          </a:xfrm>
        </p:grpSpPr>
        <p:sp>
          <p:nvSpPr>
            <p:cNvPr id="5" name="Oval 4">
              <a:extLst>
                <a:ext uri="{FF2B5EF4-FFF2-40B4-BE49-F238E27FC236}">
                  <a16:creationId xmlns:a16="http://schemas.microsoft.com/office/drawing/2014/main" id="{A207087C-C872-428F-9484-CB721DF973F8}"/>
                </a:ext>
              </a:extLst>
            </p:cNvPr>
            <p:cNvSpPr>
              <a:spLocks noChangeAspect="1"/>
            </p:cNvSpPr>
            <p:nvPr/>
          </p:nvSpPr>
          <p:spPr>
            <a:xfrm>
              <a:off x="5433830" y="1449924"/>
              <a:ext cx="1260000" cy="1260000"/>
            </a:xfrm>
            <a:prstGeom prst="ellipse">
              <a:avLst/>
            </a:prstGeom>
            <a:solidFill>
              <a:srgbClr val="FFFFFF"/>
            </a:solidFill>
            <a:ln w="38100" cap="flat" cmpd="sng" algn="ctr">
              <a:solidFill>
                <a:srgbClr val="06274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prstClr val="white"/>
                </a:solidFill>
                <a:effectLst/>
                <a:uLnTx/>
                <a:uFillTx/>
                <a:ea typeface="ＭＳ Ｐゴシック"/>
              </a:endParaRPr>
            </a:p>
          </p:txBody>
        </p:sp>
        <p:pic>
          <p:nvPicPr>
            <p:cNvPr id="6" name="Picture 5">
              <a:extLst>
                <a:ext uri="{FF2B5EF4-FFF2-40B4-BE49-F238E27FC236}">
                  <a16:creationId xmlns:a16="http://schemas.microsoft.com/office/drawing/2014/main" id="{44D23F4D-1E6D-4890-A066-92B7CCD56A1E}"/>
                </a:ext>
              </a:extLst>
            </p:cNvPr>
            <p:cNvPicPr>
              <a:picLocks noChangeAspect="1"/>
            </p:cNvPicPr>
            <p:nvPr/>
          </p:nvPicPr>
          <p:blipFill rotWithShape="1">
            <a:blip r:embed="rId4"/>
            <a:srcRect l="4784" t="-2071" r="9374" b="36864"/>
            <a:stretch/>
          </p:blipFill>
          <p:spPr>
            <a:xfrm>
              <a:off x="5510402" y="1525004"/>
              <a:ext cx="1106856" cy="1122203"/>
            </a:xfrm>
            <a:prstGeom prst="ellipse">
              <a:avLst/>
            </a:prstGeom>
          </p:spPr>
        </p:pic>
      </p:grpSp>
      <p:sp>
        <p:nvSpPr>
          <p:cNvPr id="11" name="object 5">
            <a:extLst>
              <a:ext uri="{FF2B5EF4-FFF2-40B4-BE49-F238E27FC236}">
                <a16:creationId xmlns:a16="http://schemas.microsoft.com/office/drawing/2014/main" id="{C1A5089F-321B-4591-9626-6F29B3877C9A}"/>
              </a:ext>
            </a:extLst>
          </p:cNvPr>
          <p:cNvSpPr txBox="1">
            <a:spLocks/>
          </p:cNvSpPr>
          <p:nvPr/>
        </p:nvSpPr>
        <p:spPr>
          <a:xfrm>
            <a:off x="2362668" y="468020"/>
            <a:ext cx="7746996" cy="511422"/>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600"/>
              </a:spcBef>
              <a:spcAft>
                <a:spcPts val="0"/>
              </a:spcAft>
              <a:buClrTx/>
              <a:buSzTx/>
              <a:buFontTx/>
              <a:buNone/>
              <a:tabLst/>
              <a:defRPr/>
            </a:pPr>
            <a:r>
              <a:rPr kumimoji="0" lang="en-US" sz="3600" b="1" i="0" u="none" strike="noStrike" kern="1200" cap="none" spc="-5" normalizeH="0" baseline="0" noProof="0" dirty="0" err="1">
                <a:ln>
                  <a:noFill/>
                </a:ln>
                <a:solidFill>
                  <a:srgbClr val="002060"/>
                </a:solidFill>
                <a:effectLst/>
                <a:uLnTx/>
                <a:uFillTx/>
                <a:ea typeface="+mj-ea"/>
                <a:cs typeface="+mj-cs"/>
              </a:rPr>
              <a:t>Tối</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ưu</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hóa</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lượng</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thuốc</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đến</a:t>
            </a:r>
            <a:r>
              <a:rPr kumimoji="0" lang="en-US" sz="3600" b="1" i="0" u="none" strike="noStrike" kern="1200" cap="none" spc="-5" normalizeH="0" baseline="0" noProof="0" dirty="0">
                <a:ln>
                  <a:noFill/>
                </a:ln>
                <a:solidFill>
                  <a:srgbClr val="002060"/>
                </a:solidFill>
                <a:effectLst/>
                <a:uLnTx/>
                <a:uFillTx/>
                <a:ea typeface="+mj-ea"/>
                <a:cs typeface="+mj-cs"/>
              </a:rPr>
              <a:t> </a:t>
            </a:r>
            <a:r>
              <a:rPr kumimoji="0" lang="en-US" sz="3600" b="1" i="0" u="none" strike="noStrike" kern="1200" cap="none" spc="-5" normalizeH="0" baseline="0" noProof="0" dirty="0" err="1">
                <a:ln>
                  <a:noFill/>
                </a:ln>
                <a:solidFill>
                  <a:srgbClr val="002060"/>
                </a:solidFill>
                <a:effectLst/>
                <a:uLnTx/>
                <a:uFillTx/>
                <a:ea typeface="+mj-ea"/>
                <a:cs typeface="+mj-cs"/>
              </a:rPr>
              <a:t>phổi</a:t>
            </a:r>
            <a:endParaRPr kumimoji="0" lang="en-US" sz="3600" b="1" i="0" u="none" strike="noStrike" kern="1200" cap="none" spc="-5" normalizeH="0" baseline="0" noProof="0" dirty="0">
              <a:ln>
                <a:noFill/>
              </a:ln>
              <a:solidFill>
                <a:srgbClr val="002060"/>
              </a:solidFill>
              <a:effectLst/>
              <a:uLnTx/>
              <a:uFillTx/>
              <a:ea typeface="+mj-ea"/>
              <a:cs typeface="+mj-cs"/>
            </a:endParaRPr>
          </a:p>
        </p:txBody>
      </p:sp>
      <p:sp>
        <p:nvSpPr>
          <p:cNvPr id="12" name="TextBox 11">
            <a:extLst>
              <a:ext uri="{FF2B5EF4-FFF2-40B4-BE49-F238E27FC236}">
                <a16:creationId xmlns:a16="http://schemas.microsoft.com/office/drawing/2014/main" id="{93E37DA5-C045-49C1-A6EF-28130F5FD954}"/>
              </a:ext>
            </a:extLst>
          </p:cNvPr>
          <p:cNvSpPr txBox="1"/>
          <p:nvPr/>
        </p:nvSpPr>
        <p:spPr>
          <a:xfrm>
            <a:off x="2849509" y="1319963"/>
            <a:ext cx="8705850" cy="461665"/>
          </a:xfrm>
          <a:prstGeom prst="rect">
            <a:avLst/>
          </a:prstGeom>
          <a:noFill/>
        </p:spPr>
        <p:txBody>
          <a:bodyPr wrap="square" rtlCol="0">
            <a:spAutoFit/>
          </a:bodyPr>
          <a:lstStyle/>
          <a:p>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cần</a:t>
            </a:r>
            <a:r>
              <a:rPr lang="en-US" sz="2400" dirty="0"/>
              <a:t> </a:t>
            </a:r>
            <a:r>
              <a:rPr lang="en-US" sz="2400" dirty="0" err="1"/>
              <a:t>cân</a:t>
            </a:r>
            <a:r>
              <a:rPr lang="en-US" sz="2400" dirty="0"/>
              <a:t> </a:t>
            </a:r>
            <a:r>
              <a:rPr lang="en-US" sz="2400" dirty="0" err="1"/>
              <a:t>nhắc</a:t>
            </a:r>
            <a:r>
              <a:rPr lang="en-US" sz="2400" dirty="0"/>
              <a:t> </a:t>
            </a:r>
            <a:r>
              <a:rPr lang="en-US" sz="2400" dirty="0" err="1"/>
              <a:t>khi</a:t>
            </a:r>
            <a:r>
              <a:rPr lang="en-US" sz="2400" dirty="0"/>
              <a:t> </a:t>
            </a:r>
            <a:r>
              <a:rPr lang="en-US" sz="2400" dirty="0" err="1"/>
              <a:t>lựa</a:t>
            </a:r>
            <a:r>
              <a:rPr lang="en-US" sz="2400" dirty="0"/>
              <a:t> </a:t>
            </a:r>
            <a:r>
              <a:rPr lang="en-US" sz="2400" dirty="0" err="1"/>
              <a:t>chọn</a:t>
            </a:r>
            <a:r>
              <a:rPr lang="en-US" sz="2400" dirty="0"/>
              <a:t> </a:t>
            </a:r>
            <a:r>
              <a:rPr lang="en-US" sz="2400" dirty="0" err="1"/>
              <a:t>dụng</a:t>
            </a:r>
            <a:r>
              <a:rPr lang="en-US" sz="2400" dirty="0"/>
              <a:t> </a:t>
            </a:r>
            <a:r>
              <a:rPr lang="en-US" sz="2400" dirty="0" err="1"/>
              <a:t>cụ</a:t>
            </a:r>
            <a:r>
              <a:rPr lang="en-US" sz="2400" dirty="0"/>
              <a:t> </a:t>
            </a:r>
            <a:r>
              <a:rPr lang="en-US" sz="2400" dirty="0" err="1"/>
              <a:t>hít</a:t>
            </a:r>
            <a:r>
              <a:rPr lang="en-US" sz="2400" dirty="0"/>
              <a:t> </a:t>
            </a:r>
          </a:p>
        </p:txBody>
      </p:sp>
    </p:spTree>
    <p:extLst>
      <p:ext uri="{BB962C8B-B14F-4D97-AF65-F5344CB8AC3E}">
        <p14:creationId xmlns:p14="http://schemas.microsoft.com/office/powerpoint/2010/main" val="214812382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MY" sz="3600" b="1" i="0" u="none" strike="noStrike" kern="1200" cap="none" spc="-5" normalizeH="0" baseline="0" noProof="0" dirty="0" err="1">
                <a:ln>
                  <a:noFill/>
                </a:ln>
                <a:solidFill>
                  <a:srgbClr val="002060"/>
                </a:solidFill>
                <a:effectLst/>
                <a:uLnTx/>
                <a:uFillTx/>
                <a:latin typeface="Arial"/>
                <a:ea typeface="+mn-ea"/>
                <a:cs typeface="+mn-cs"/>
              </a:rPr>
              <a:t>Nội</a:t>
            </a:r>
            <a:r>
              <a:rPr kumimoji="0" lang="en-MY" sz="3600" b="1" i="0" u="none" strike="noStrike" kern="1200" cap="none" spc="-5" normalizeH="0" baseline="0" noProof="0" dirty="0">
                <a:ln>
                  <a:noFill/>
                </a:ln>
                <a:solidFill>
                  <a:srgbClr val="002060"/>
                </a:solidFill>
                <a:effectLst/>
                <a:uLnTx/>
                <a:uFillTx/>
                <a:latin typeface="Arial"/>
                <a:ea typeface="+mn-ea"/>
                <a:cs typeface="+mn-cs"/>
              </a:rPr>
              <a:t> dung </a:t>
            </a:r>
            <a:r>
              <a:rPr kumimoji="0" lang="en-MY" sz="3600" b="1" i="0" u="none" strike="noStrike" kern="1200" cap="none" spc="-5" normalizeH="0" baseline="0" noProof="0" dirty="0" err="1">
                <a:ln>
                  <a:noFill/>
                </a:ln>
                <a:solidFill>
                  <a:srgbClr val="002060"/>
                </a:solidFill>
                <a:effectLst/>
                <a:uLnTx/>
                <a:uFillTx/>
                <a:latin typeface="Arial"/>
                <a:ea typeface="+mn-ea"/>
                <a:cs typeface="+mn-cs"/>
              </a:rPr>
              <a:t>trình</a:t>
            </a:r>
            <a:r>
              <a:rPr kumimoji="0" lang="en-MY" sz="3600" b="1" i="0" u="none" strike="noStrike" kern="1200" cap="none" spc="-5" normalizeH="0" baseline="0" noProof="0" dirty="0">
                <a:ln>
                  <a:noFill/>
                </a:ln>
                <a:solidFill>
                  <a:srgbClr val="002060"/>
                </a:solidFill>
                <a:effectLst/>
                <a:uLnTx/>
                <a:uFillTx/>
                <a:latin typeface="Arial"/>
                <a:ea typeface="+mn-ea"/>
                <a:cs typeface="+mn-cs"/>
              </a:rPr>
              <a:t> </a:t>
            </a:r>
            <a:r>
              <a:rPr kumimoji="0" lang="en-MY" sz="3600" b="1" i="0" u="none" strike="noStrike" kern="1200" cap="none" spc="-5" normalizeH="0" baseline="0" noProof="0" dirty="0" err="1">
                <a:ln>
                  <a:noFill/>
                </a:ln>
                <a:solidFill>
                  <a:srgbClr val="002060"/>
                </a:solidFill>
                <a:effectLst/>
                <a:uLnTx/>
                <a:uFillTx/>
                <a:latin typeface="Arial"/>
                <a:ea typeface="+mn-ea"/>
                <a:cs typeface="+mn-cs"/>
              </a:rPr>
              <a:t>bày</a:t>
            </a:r>
            <a:endParaRPr kumimoji="0" lang="en-US" sz="3600" b="1" i="0" u="none" strike="noStrike" kern="1200" cap="none" spc="-5" normalizeH="0" baseline="0" noProof="0" dirty="0">
              <a:ln>
                <a:noFill/>
              </a:ln>
              <a:solidFill>
                <a:srgbClr val="002060"/>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3822080" cy="725922"/>
            <a:chOff x="2514800" y="4343744"/>
            <a:chExt cx="1568995"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403938"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Kỹ</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thuật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mức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độ</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tuân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thủ</a:t>
              </a: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4</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5" y="3202150"/>
            <a:ext cx="3922021" cy="749993"/>
            <a:chOff x="2568688" y="4337016"/>
            <a:chExt cx="1610022"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483461"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Dữ</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liệu</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về</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lượng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thuốc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5</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Phản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hồi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của</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bệnh</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nhân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với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Respimat</a:t>
              </a:r>
              <a:endParaRPr kumimoji="0" lang="ko-KR" altLang="en-US"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6</a:t>
              </a:r>
              <a:endParaRPr kumimoji="0" lang="ko-KR" altLang="en-US"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17816" y="2300950"/>
            <a:ext cx="3472422" cy="1179511"/>
            <a:chOff x="2619425" y="4025274"/>
            <a:chExt cx="1425458" cy="1179511"/>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Một</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số</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yếu</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tố</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cần</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cân</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nhắc</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để</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tối</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ưu</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hóa</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lượng</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thuốc</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tới</a:t>
              </a:r>
              <a:r>
                <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65000"/>
                    </a:schemeClr>
                  </a:solidFill>
                  <a:effectLst/>
                  <a:uLnTx/>
                  <a:uFillTx/>
                  <a:latin typeface="Arial"/>
                  <a:ea typeface="+mn-ea"/>
                  <a:cs typeface="+mn-cs"/>
                </a:rPr>
                <a:t>phổi</a:t>
              </a:r>
              <a:endParaRPr kumimoji="0" lang="en-US" sz="1800" b="0" i="0" u="none" strike="noStrike" kern="1200" cap="none" spc="0" normalizeH="0" baseline="0" noProof="0" dirty="0">
                <a:ln>
                  <a:noFill/>
                </a:ln>
                <a:solidFill>
                  <a:schemeClr val="bg1">
                    <a:lumMod val="65000"/>
                  </a:schemeClr>
                </a:solidFill>
                <a:effectLst/>
                <a:uLnTx/>
                <a:uFillTx/>
                <a:latin typeface="Arial"/>
                <a:ea typeface="+mn-ea"/>
                <a:cs typeface="+mn-cs"/>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25274"/>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1</a:t>
              </a:r>
              <a:endParaRPr kumimoji="0" lang="ko-KR" altLang="en-US"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0000"/>
                  </a:solidFill>
                  <a:effectLst/>
                  <a:uLnTx/>
                  <a:uFillTx/>
                  <a:latin typeface="Arial"/>
                  <a:ea typeface="+mn-ea"/>
                  <a:cs typeface="+mn-cs"/>
                </a:rPr>
                <a:t>Đặc</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tính</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khí</a:t>
              </a:r>
              <a:r>
                <a:rPr kumimoji="0" lang="en-US" sz="1800" b="1" i="0" u="none" strike="noStrike" kern="1200" cap="none" spc="0" normalizeH="0" baseline="0" noProof="0" dirty="0">
                  <a:ln>
                    <a:noFill/>
                  </a:ln>
                  <a:solidFill>
                    <a:srgbClr val="FF0000"/>
                  </a:solidFill>
                  <a:effectLst/>
                  <a:uLnTx/>
                  <a:uFillTx/>
                  <a:latin typeface="Arial"/>
                  <a:ea typeface="+mn-ea"/>
                  <a:cs typeface="+mn-cs"/>
                </a:rPr>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2</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650297" y="4500838"/>
              <a:ext cx="1263419"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Kháng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lực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cụ</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khả</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năng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nhân</a:t>
              </a:r>
              <a:endParaRPr kumimoji="0" lang="ko-KR" altLang="en-US"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3</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290314756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D00C14B-D233-4156-9D11-9775D229D5FC}"/>
              </a:ext>
            </a:extLst>
          </p:cNvPr>
          <p:cNvSpPr txBox="1"/>
          <p:nvPr/>
        </p:nvSpPr>
        <p:spPr>
          <a:xfrm>
            <a:off x="8278964" y="6488668"/>
            <a:ext cx="4013620" cy="369332"/>
          </a:xfrm>
          <a:prstGeom prst="rect">
            <a:avLst/>
          </a:prstGeom>
          <a:noFill/>
        </p:spPr>
        <p:txBody>
          <a:bodyPr wrap="square" rtlCol="0">
            <a:spAutoFit/>
          </a:bodyPr>
          <a:lstStyle/>
          <a:p>
            <a:pPr marL="228600" indent="-228600" defTabSz="914400">
              <a:buAutoNum type="arabicPeriod"/>
            </a:pPr>
            <a:r>
              <a:rPr lang="en-US" sz="900" kern="0" dirty="0" err="1">
                <a:solidFill>
                  <a:schemeClr val="bg1">
                    <a:lumMod val="65000"/>
                  </a:schemeClr>
                </a:solidFill>
                <a:latin typeface="+mj-lt"/>
                <a:cs typeface="Calibri"/>
              </a:rPr>
              <a:t>Usmani</a:t>
            </a:r>
            <a:r>
              <a:rPr lang="en-US" sz="900" kern="0" dirty="0">
                <a:solidFill>
                  <a:schemeClr val="bg1">
                    <a:lumMod val="65000"/>
                  </a:schemeClr>
                </a:solidFill>
                <a:latin typeface="+mj-lt"/>
                <a:cs typeface="Calibri"/>
              </a:rPr>
              <a:t> O.S., et al. Respiratory Medicine. 2016;116:19-27 </a:t>
            </a:r>
          </a:p>
          <a:p>
            <a:pPr marL="228600" indent="-228600" defTabSz="914400">
              <a:buAutoNum type="arabicPeriod"/>
            </a:pPr>
            <a:r>
              <a:rPr lang="en-US" sz="900" kern="0" dirty="0" err="1">
                <a:solidFill>
                  <a:schemeClr val="bg1">
                    <a:lumMod val="65000"/>
                  </a:schemeClr>
                </a:solidFill>
                <a:latin typeface="+mj-lt"/>
                <a:cs typeface="Calibri"/>
              </a:rPr>
              <a:t>Wytse</a:t>
            </a:r>
            <a:r>
              <a:rPr lang="en-US" sz="900" kern="0" dirty="0">
                <a:solidFill>
                  <a:schemeClr val="bg1">
                    <a:lumMod val="65000"/>
                  </a:schemeClr>
                </a:solidFill>
                <a:latin typeface="+mj-lt"/>
                <a:cs typeface="Calibri"/>
              </a:rPr>
              <a:t> B. van den Bosch, et al. </a:t>
            </a:r>
            <a:r>
              <a:rPr lang="fr-FR" sz="900" kern="0" dirty="0" err="1">
                <a:solidFill>
                  <a:schemeClr val="bg1">
                    <a:lumMod val="65000"/>
                  </a:schemeClr>
                </a:solidFill>
                <a:latin typeface="+mj-lt"/>
                <a:cs typeface="Calibri"/>
              </a:rPr>
              <a:t>Eur</a:t>
            </a:r>
            <a:r>
              <a:rPr lang="fr-FR" sz="900" kern="0" dirty="0">
                <a:solidFill>
                  <a:schemeClr val="bg1">
                    <a:lumMod val="65000"/>
                  </a:schemeClr>
                </a:solidFill>
                <a:latin typeface="+mj-lt"/>
                <a:cs typeface="Calibri"/>
              </a:rPr>
              <a:t> </a:t>
            </a:r>
            <a:r>
              <a:rPr lang="fr-FR" sz="900" kern="0" dirty="0" err="1">
                <a:solidFill>
                  <a:schemeClr val="bg1">
                    <a:lumMod val="65000"/>
                  </a:schemeClr>
                </a:solidFill>
                <a:latin typeface="+mj-lt"/>
                <a:cs typeface="Calibri"/>
              </a:rPr>
              <a:t>Respir</a:t>
            </a:r>
            <a:r>
              <a:rPr lang="fr-FR" sz="900" kern="0" dirty="0">
                <a:solidFill>
                  <a:schemeClr val="bg1">
                    <a:lumMod val="65000"/>
                  </a:schemeClr>
                </a:solidFill>
                <a:latin typeface="+mj-lt"/>
                <a:cs typeface="Calibri"/>
              </a:rPr>
              <a:t> </a:t>
            </a:r>
            <a:r>
              <a:rPr lang="fr-FR" sz="900" kern="0" dirty="0" err="1">
                <a:solidFill>
                  <a:schemeClr val="bg1">
                    <a:lumMod val="65000"/>
                  </a:schemeClr>
                </a:solidFill>
                <a:latin typeface="+mj-lt"/>
                <a:cs typeface="Calibri"/>
              </a:rPr>
              <a:t>Rev</a:t>
            </a:r>
            <a:r>
              <a:rPr lang="fr-FR" sz="900" kern="0" dirty="0">
                <a:solidFill>
                  <a:schemeClr val="bg1">
                    <a:lumMod val="65000"/>
                  </a:schemeClr>
                </a:solidFill>
                <a:latin typeface="+mj-lt"/>
                <a:cs typeface="Calibri"/>
              </a:rPr>
              <a:t>. 2021; 30: 200186</a:t>
            </a:r>
            <a:endParaRPr lang="en-US" sz="900" kern="0" dirty="0">
              <a:solidFill>
                <a:schemeClr val="bg1">
                  <a:lumMod val="65000"/>
                </a:schemeClr>
              </a:solidFill>
              <a:latin typeface="+mj-lt"/>
              <a:cs typeface="Calibri"/>
            </a:endParaRPr>
          </a:p>
        </p:txBody>
      </p:sp>
      <p:sp>
        <p:nvSpPr>
          <p:cNvPr id="8" name="object 5">
            <a:extLst>
              <a:ext uri="{FF2B5EF4-FFF2-40B4-BE49-F238E27FC236}">
                <a16:creationId xmlns:a16="http://schemas.microsoft.com/office/drawing/2014/main" id="{077706CF-8768-4812-8304-255C9CDBA611}"/>
              </a:ext>
            </a:extLst>
          </p:cNvPr>
          <p:cNvSpPr txBox="1">
            <a:spLocks/>
          </p:cNvSpPr>
          <p:nvPr/>
        </p:nvSpPr>
        <p:spPr>
          <a:xfrm>
            <a:off x="3060065" y="229018"/>
            <a:ext cx="6458839" cy="899221"/>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600"/>
              </a:spcBef>
              <a:spcAft>
                <a:spcPts val="0"/>
              </a:spcAft>
              <a:buClrTx/>
              <a:buSzTx/>
              <a:buFontTx/>
              <a:buNone/>
              <a:tabLst/>
              <a:defRPr/>
            </a:pPr>
            <a:r>
              <a:rPr kumimoji="0" lang="en-US" sz="3200" b="1" i="0" u="none" strike="noStrike" kern="1200" cap="none" spc="-5" normalizeH="0" baseline="0" noProof="0" dirty="0" err="1">
                <a:ln>
                  <a:noFill/>
                </a:ln>
                <a:solidFill>
                  <a:srgbClr val="002060"/>
                </a:solidFill>
                <a:effectLst/>
                <a:uLnTx/>
                <a:uFillTx/>
                <a:ea typeface="+mj-ea"/>
                <a:cs typeface="+mj-cs"/>
              </a:rPr>
              <a:t>Tổn</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thương</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đường</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dẫn</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khí</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nhỏ</a:t>
            </a:r>
            <a:r>
              <a:rPr kumimoji="0" lang="en-US" sz="3200" b="1" i="0" u="none" strike="noStrike" kern="1200" cap="none" spc="-5" normalizeH="0" baseline="0" noProof="0" dirty="0">
                <a:ln>
                  <a:noFill/>
                </a:ln>
                <a:solidFill>
                  <a:srgbClr val="002060"/>
                </a:solidFill>
                <a:effectLst/>
                <a:uLnTx/>
                <a:uFillTx/>
                <a:ea typeface="+mj-ea"/>
                <a:cs typeface="+mj-cs"/>
              </a:rPr>
              <a:t> ở </a:t>
            </a:r>
            <a:r>
              <a:rPr kumimoji="0" lang="en-US" sz="3200" b="1" i="0" u="none" strike="noStrike" kern="1200" cap="none" spc="-5" normalizeH="0" baseline="0" noProof="0" dirty="0" err="1">
                <a:ln>
                  <a:noFill/>
                </a:ln>
                <a:solidFill>
                  <a:srgbClr val="002060"/>
                </a:solidFill>
                <a:effectLst/>
                <a:uLnTx/>
                <a:uFillTx/>
                <a:ea typeface="+mj-ea"/>
                <a:cs typeface="+mj-cs"/>
              </a:rPr>
              <a:t>bệnh</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nhân</a:t>
            </a:r>
            <a:r>
              <a:rPr kumimoji="0" lang="en-US" sz="3200" b="1" i="0" u="none" strike="noStrike" kern="1200" cap="none" spc="-5" normalizeH="0" baseline="0" noProof="0" dirty="0">
                <a:ln>
                  <a:noFill/>
                </a:ln>
                <a:solidFill>
                  <a:srgbClr val="002060"/>
                </a:solidFill>
                <a:effectLst/>
                <a:uLnTx/>
                <a:uFillTx/>
                <a:ea typeface="+mj-ea"/>
                <a:cs typeface="+mj-cs"/>
              </a:rPr>
              <a:t> hen</a:t>
            </a:r>
          </a:p>
        </p:txBody>
      </p:sp>
      <p:sp>
        <p:nvSpPr>
          <p:cNvPr id="11" name="Rectangle 10">
            <a:extLst>
              <a:ext uri="{FF2B5EF4-FFF2-40B4-BE49-F238E27FC236}">
                <a16:creationId xmlns:a16="http://schemas.microsoft.com/office/drawing/2014/main" id="{BED11C4E-AD17-432F-B8DE-D68F8E10CE80}"/>
              </a:ext>
            </a:extLst>
          </p:cNvPr>
          <p:cNvSpPr/>
          <p:nvPr/>
        </p:nvSpPr>
        <p:spPr>
          <a:xfrm>
            <a:off x="1735734" y="5812745"/>
            <a:ext cx="3869538" cy="350629"/>
          </a:xfrm>
          <a:prstGeom prst="rect">
            <a:avLst/>
          </a:prstGeom>
          <a:solidFill>
            <a:srgbClr val="AEE5E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err="1">
                <a:solidFill>
                  <a:prstClr val="black"/>
                </a:solidFill>
                <a:latin typeface="+mj-lt"/>
              </a:rPr>
              <a:t>Đường</a:t>
            </a:r>
            <a:r>
              <a:rPr lang="en-US" sz="1600" b="1" dirty="0">
                <a:solidFill>
                  <a:prstClr val="black"/>
                </a:solidFill>
                <a:latin typeface="+mj-lt"/>
              </a:rPr>
              <a:t> </a:t>
            </a:r>
            <a:r>
              <a:rPr lang="en-US" sz="1600" b="1" dirty="0" err="1">
                <a:solidFill>
                  <a:prstClr val="black"/>
                </a:solidFill>
                <a:latin typeface="+mj-lt"/>
              </a:rPr>
              <a:t>dẫn</a:t>
            </a:r>
            <a:r>
              <a:rPr lang="en-US" sz="1600" b="1" dirty="0">
                <a:solidFill>
                  <a:prstClr val="black"/>
                </a:solidFill>
                <a:latin typeface="+mj-lt"/>
              </a:rPr>
              <a:t> </a:t>
            </a:r>
            <a:r>
              <a:rPr lang="en-US" sz="1600" b="1" dirty="0" err="1">
                <a:solidFill>
                  <a:prstClr val="black"/>
                </a:solidFill>
                <a:latin typeface="+mj-lt"/>
              </a:rPr>
              <a:t>khí</a:t>
            </a:r>
            <a:r>
              <a:rPr lang="en-US" sz="1600" b="1" dirty="0">
                <a:solidFill>
                  <a:prstClr val="black"/>
                </a:solidFill>
                <a:latin typeface="+mj-lt"/>
              </a:rPr>
              <a:t> </a:t>
            </a:r>
            <a:r>
              <a:rPr lang="en-US" sz="1600" b="1" dirty="0" err="1">
                <a:solidFill>
                  <a:prstClr val="black"/>
                </a:solidFill>
                <a:latin typeface="+mj-lt"/>
              </a:rPr>
              <a:t>nhỏ</a:t>
            </a:r>
            <a:r>
              <a:rPr lang="en-US" sz="1600" b="1" dirty="0">
                <a:solidFill>
                  <a:prstClr val="black"/>
                </a:solidFill>
                <a:latin typeface="+mj-lt"/>
              </a:rPr>
              <a:t> </a:t>
            </a:r>
            <a:r>
              <a:rPr lang="en-US" sz="1600" b="1" dirty="0" err="1">
                <a:solidFill>
                  <a:prstClr val="black"/>
                </a:solidFill>
                <a:latin typeface="+mj-lt"/>
              </a:rPr>
              <a:t>bình</a:t>
            </a:r>
            <a:r>
              <a:rPr lang="en-US" sz="1600" b="1" dirty="0">
                <a:solidFill>
                  <a:prstClr val="black"/>
                </a:solidFill>
                <a:latin typeface="+mj-lt"/>
              </a:rPr>
              <a:t> </a:t>
            </a:r>
            <a:r>
              <a:rPr lang="en-US" sz="1600" b="1" dirty="0" err="1">
                <a:solidFill>
                  <a:prstClr val="black"/>
                </a:solidFill>
                <a:latin typeface="+mj-lt"/>
              </a:rPr>
              <a:t>thường</a:t>
            </a:r>
            <a:r>
              <a:rPr lang="en-US" sz="1600" b="1" dirty="0">
                <a:solidFill>
                  <a:prstClr val="black"/>
                </a:solidFill>
                <a:latin typeface="+mj-lt"/>
              </a:rPr>
              <a:t> </a:t>
            </a:r>
            <a:r>
              <a:rPr lang="en-US" sz="1600" baseline="30000" dirty="0">
                <a:solidFill>
                  <a:prstClr val="black"/>
                </a:solidFill>
                <a:latin typeface="+mj-lt"/>
              </a:rPr>
              <a:t>2</a:t>
            </a:r>
            <a:endParaRPr lang="en-US" sz="1600" dirty="0">
              <a:solidFill>
                <a:prstClr val="black"/>
              </a:solidFill>
              <a:latin typeface="+mj-lt"/>
            </a:endParaRPr>
          </a:p>
        </p:txBody>
      </p:sp>
      <p:sp>
        <p:nvSpPr>
          <p:cNvPr id="17" name="TextBox 16">
            <a:extLst>
              <a:ext uri="{FF2B5EF4-FFF2-40B4-BE49-F238E27FC236}">
                <a16:creationId xmlns:a16="http://schemas.microsoft.com/office/drawing/2014/main" id="{17E6DEC2-7E41-4A09-8C79-158968D59B0C}"/>
              </a:ext>
            </a:extLst>
          </p:cNvPr>
          <p:cNvSpPr txBox="1"/>
          <p:nvPr/>
        </p:nvSpPr>
        <p:spPr>
          <a:xfrm>
            <a:off x="998220" y="1461525"/>
            <a:ext cx="10195560" cy="646331"/>
          </a:xfrm>
          <a:prstGeom prst="rect">
            <a:avLst/>
          </a:prstGeom>
          <a:noFill/>
        </p:spPr>
        <p:txBody>
          <a:bodyPr wrap="square" rtlCol="0">
            <a:spAutoFit/>
          </a:bodyPr>
          <a:lstStyle/>
          <a:p>
            <a:r>
              <a:rPr lang="en-US" dirty="0" err="1">
                <a:solidFill>
                  <a:srgbClr val="2E2E2E"/>
                </a:solidFill>
                <a:latin typeface="+mj-lt"/>
              </a:rPr>
              <a:t>Bệnh</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dẫn</a:t>
            </a:r>
            <a:r>
              <a:rPr lang="en-US" dirty="0">
                <a:solidFill>
                  <a:srgbClr val="2E2E2E"/>
                </a:solidFill>
                <a:latin typeface="+mj-lt"/>
              </a:rPr>
              <a:t> </a:t>
            </a:r>
            <a:r>
              <a:rPr lang="en-US" dirty="0" err="1">
                <a:solidFill>
                  <a:srgbClr val="2E2E2E"/>
                </a:solidFill>
                <a:latin typeface="+mj-lt"/>
              </a:rPr>
              <a:t>khí</a:t>
            </a:r>
            <a:r>
              <a:rPr lang="en-US" dirty="0">
                <a:solidFill>
                  <a:srgbClr val="2E2E2E"/>
                </a:solidFill>
                <a:latin typeface="+mj-lt"/>
              </a:rPr>
              <a:t> </a:t>
            </a:r>
            <a:r>
              <a:rPr lang="en-US" dirty="0" err="1">
                <a:solidFill>
                  <a:srgbClr val="2E2E2E"/>
                </a:solidFill>
                <a:latin typeface="+mj-lt"/>
              </a:rPr>
              <a:t>nhỏ</a:t>
            </a:r>
            <a:r>
              <a:rPr lang="en-US" dirty="0">
                <a:solidFill>
                  <a:srgbClr val="2E2E2E"/>
                </a:solidFill>
                <a:latin typeface="+mj-lt"/>
              </a:rPr>
              <a:t> * </a:t>
            </a:r>
            <a:r>
              <a:rPr lang="en-US" dirty="0" err="1">
                <a:solidFill>
                  <a:srgbClr val="2E2E2E"/>
                </a:solidFill>
                <a:latin typeface="+mj-lt"/>
              </a:rPr>
              <a:t>xuất</a:t>
            </a:r>
            <a:r>
              <a:rPr lang="en-US" dirty="0">
                <a:solidFill>
                  <a:srgbClr val="2E2E2E"/>
                </a:solidFill>
                <a:latin typeface="+mj-lt"/>
              </a:rPr>
              <a:t> </a:t>
            </a:r>
            <a:r>
              <a:rPr lang="en-US" dirty="0" err="1">
                <a:solidFill>
                  <a:srgbClr val="2E2E2E"/>
                </a:solidFill>
                <a:latin typeface="+mj-lt"/>
              </a:rPr>
              <a:t>hiện</a:t>
            </a:r>
            <a:r>
              <a:rPr lang="en-US" dirty="0">
                <a:solidFill>
                  <a:srgbClr val="2E2E2E"/>
                </a:solidFill>
                <a:latin typeface="+mj-lt"/>
              </a:rPr>
              <a:t> ở 50-60% </a:t>
            </a:r>
            <a:r>
              <a:rPr lang="en-US" dirty="0" err="1">
                <a:solidFill>
                  <a:srgbClr val="2E2E2E"/>
                </a:solidFill>
                <a:latin typeface="+mj-lt"/>
              </a:rPr>
              <a:t>bệnh</a:t>
            </a:r>
            <a:r>
              <a:rPr lang="en-US" dirty="0">
                <a:solidFill>
                  <a:srgbClr val="2E2E2E"/>
                </a:solidFill>
                <a:latin typeface="+mj-lt"/>
              </a:rPr>
              <a:t> </a:t>
            </a:r>
            <a:r>
              <a:rPr lang="en-US" dirty="0" err="1">
                <a:solidFill>
                  <a:srgbClr val="2E2E2E"/>
                </a:solidFill>
                <a:latin typeface="+mj-lt"/>
              </a:rPr>
              <a:t>nhân</a:t>
            </a:r>
            <a:r>
              <a:rPr lang="en-US" dirty="0">
                <a:solidFill>
                  <a:srgbClr val="2E2E2E"/>
                </a:solidFill>
                <a:latin typeface="+mj-lt"/>
              </a:rPr>
              <a:t> hen </a:t>
            </a:r>
            <a:r>
              <a:rPr lang="en-US" dirty="0" err="1">
                <a:solidFill>
                  <a:srgbClr val="2E2E2E"/>
                </a:solidFill>
                <a:latin typeface="+mj-lt"/>
              </a:rPr>
              <a:t>bất</a:t>
            </a:r>
            <a:r>
              <a:rPr lang="en-US" dirty="0">
                <a:solidFill>
                  <a:srgbClr val="2E2E2E"/>
                </a:solidFill>
                <a:latin typeface="+mj-lt"/>
              </a:rPr>
              <a:t> </a:t>
            </a:r>
            <a:r>
              <a:rPr lang="en-US" dirty="0" err="1">
                <a:solidFill>
                  <a:srgbClr val="2E2E2E"/>
                </a:solidFill>
                <a:latin typeface="+mj-lt"/>
              </a:rPr>
              <a:t>kể</a:t>
            </a:r>
            <a:r>
              <a:rPr lang="en-US" dirty="0">
                <a:solidFill>
                  <a:srgbClr val="2E2E2E"/>
                </a:solidFill>
                <a:latin typeface="+mj-lt"/>
              </a:rPr>
              <a:t> </a:t>
            </a:r>
            <a:r>
              <a:rPr lang="en-US" dirty="0" err="1">
                <a:solidFill>
                  <a:srgbClr val="2E2E2E"/>
                </a:solidFill>
                <a:latin typeface="+mj-lt"/>
              </a:rPr>
              <a:t>mức</a:t>
            </a:r>
            <a:r>
              <a:rPr lang="en-US" dirty="0">
                <a:solidFill>
                  <a:srgbClr val="2E2E2E"/>
                </a:solidFill>
                <a:latin typeface="+mj-lt"/>
              </a:rPr>
              <a:t> </a:t>
            </a:r>
            <a:r>
              <a:rPr lang="en-US" dirty="0" err="1">
                <a:solidFill>
                  <a:srgbClr val="2E2E2E"/>
                </a:solidFill>
                <a:latin typeface="+mj-lt"/>
              </a:rPr>
              <a:t>độ</a:t>
            </a:r>
            <a:r>
              <a:rPr lang="en-US" dirty="0">
                <a:solidFill>
                  <a:srgbClr val="2E2E2E"/>
                </a:solidFill>
                <a:latin typeface="+mj-lt"/>
              </a:rPr>
              <a:t> hen, </a:t>
            </a:r>
            <a:r>
              <a:rPr lang="en-US" dirty="0" err="1">
                <a:solidFill>
                  <a:srgbClr val="2E2E2E"/>
                </a:solidFill>
                <a:latin typeface="+mj-lt"/>
              </a:rPr>
              <a:t>kể</a:t>
            </a:r>
            <a:r>
              <a:rPr lang="en-US" dirty="0">
                <a:solidFill>
                  <a:srgbClr val="2E2E2E"/>
                </a:solidFill>
                <a:latin typeface="+mj-lt"/>
              </a:rPr>
              <a:t> </a:t>
            </a:r>
            <a:r>
              <a:rPr lang="en-US" dirty="0" err="1">
                <a:solidFill>
                  <a:srgbClr val="2E2E2E"/>
                </a:solidFill>
                <a:latin typeface="+mj-lt"/>
              </a:rPr>
              <a:t>cả</a:t>
            </a:r>
            <a:r>
              <a:rPr lang="en-US" dirty="0">
                <a:solidFill>
                  <a:srgbClr val="2E2E2E"/>
                </a:solidFill>
                <a:latin typeface="+mj-lt"/>
              </a:rPr>
              <a:t> </a:t>
            </a:r>
            <a:r>
              <a:rPr lang="en-US" dirty="0" err="1">
                <a:solidFill>
                  <a:srgbClr val="2E2E2E"/>
                </a:solidFill>
                <a:latin typeface="+mj-lt"/>
              </a:rPr>
              <a:t>khi</a:t>
            </a:r>
            <a:r>
              <a:rPr lang="en-US" dirty="0">
                <a:solidFill>
                  <a:srgbClr val="2E2E2E"/>
                </a:solidFill>
                <a:latin typeface="+mj-lt"/>
              </a:rPr>
              <a:t> </a:t>
            </a:r>
            <a:r>
              <a:rPr lang="en-US" dirty="0" err="1">
                <a:solidFill>
                  <a:srgbClr val="2E2E2E"/>
                </a:solidFill>
                <a:latin typeface="+mj-lt"/>
              </a:rPr>
              <a:t>chưa</a:t>
            </a:r>
            <a:r>
              <a:rPr lang="en-US" dirty="0">
                <a:solidFill>
                  <a:srgbClr val="2E2E2E"/>
                </a:solidFill>
                <a:latin typeface="+mj-lt"/>
              </a:rPr>
              <a:t> </a:t>
            </a:r>
            <a:r>
              <a:rPr lang="en-US" dirty="0" err="1">
                <a:solidFill>
                  <a:srgbClr val="2E2E2E"/>
                </a:solidFill>
                <a:latin typeface="+mj-lt"/>
              </a:rPr>
              <a:t>tắc</a:t>
            </a:r>
            <a:r>
              <a:rPr lang="en-US" dirty="0">
                <a:solidFill>
                  <a:srgbClr val="2E2E2E"/>
                </a:solidFill>
                <a:latin typeface="+mj-lt"/>
              </a:rPr>
              <a:t> </a:t>
            </a:r>
            <a:r>
              <a:rPr lang="en-US" dirty="0" err="1">
                <a:solidFill>
                  <a:srgbClr val="2E2E2E"/>
                </a:solidFill>
                <a:latin typeface="+mj-lt"/>
              </a:rPr>
              <a:t>nghẽn</a:t>
            </a:r>
            <a:r>
              <a:rPr lang="en-US" dirty="0">
                <a:solidFill>
                  <a:srgbClr val="2E2E2E"/>
                </a:solidFill>
                <a:latin typeface="+mj-lt"/>
              </a:rPr>
              <a:t> ở </a:t>
            </a:r>
            <a:r>
              <a:rPr lang="en-US" dirty="0" err="1">
                <a:solidFill>
                  <a:srgbClr val="2E2E2E"/>
                </a:solidFill>
                <a:latin typeface="+mj-lt"/>
              </a:rPr>
              <a:t>những</a:t>
            </a:r>
            <a:r>
              <a:rPr lang="en-US" dirty="0">
                <a:solidFill>
                  <a:srgbClr val="2E2E2E"/>
                </a:solidFill>
                <a:latin typeface="+mj-lt"/>
              </a:rPr>
              <a:t> </a:t>
            </a:r>
            <a:r>
              <a:rPr lang="en-US" dirty="0" err="1">
                <a:solidFill>
                  <a:srgbClr val="2E2E2E"/>
                </a:solidFill>
                <a:latin typeface="+mj-lt"/>
              </a:rPr>
              <a:t>đường</a:t>
            </a:r>
            <a:r>
              <a:rPr lang="en-US" dirty="0">
                <a:solidFill>
                  <a:srgbClr val="2E2E2E"/>
                </a:solidFill>
                <a:latin typeface="+mj-lt"/>
              </a:rPr>
              <a:t> </a:t>
            </a:r>
            <a:r>
              <a:rPr lang="en-US" dirty="0" err="1">
                <a:solidFill>
                  <a:srgbClr val="2E2E2E"/>
                </a:solidFill>
                <a:latin typeface="+mj-lt"/>
              </a:rPr>
              <a:t>thở</a:t>
            </a:r>
            <a:r>
              <a:rPr lang="en-US" dirty="0">
                <a:solidFill>
                  <a:srgbClr val="2E2E2E"/>
                </a:solidFill>
                <a:latin typeface="+mj-lt"/>
              </a:rPr>
              <a:t> </a:t>
            </a:r>
            <a:r>
              <a:rPr lang="en-US" dirty="0" err="1">
                <a:solidFill>
                  <a:srgbClr val="2E2E2E"/>
                </a:solidFill>
                <a:latin typeface="+mj-lt"/>
              </a:rPr>
              <a:t>trung</a:t>
            </a:r>
            <a:r>
              <a:rPr lang="en-US" dirty="0">
                <a:solidFill>
                  <a:srgbClr val="2E2E2E"/>
                </a:solidFill>
                <a:latin typeface="+mj-lt"/>
              </a:rPr>
              <a:t> </a:t>
            </a:r>
            <a:r>
              <a:rPr lang="en-US" dirty="0" err="1">
                <a:solidFill>
                  <a:srgbClr val="2E2E2E"/>
                </a:solidFill>
                <a:latin typeface="+mj-lt"/>
              </a:rPr>
              <a:t>tâm</a:t>
            </a:r>
            <a:r>
              <a:rPr lang="en-US" dirty="0">
                <a:solidFill>
                  <a:srgbClr val="2E2E2E"/>
                </a:solidFill>
                <a:latin typeface="+mj-lt"/>
              </a:rPr>
              <a:t> </a:t>
            </a:r>
            <a:r>
              <a:rPr lang="en-US" baseline="30000" dirty="0">
                <a:solidFill>
                  <a:srgbClr val="2E2E2E"/>
                </a:solidFill>
                <a:latin typeface="+mj-lt"/>
              </a:rPr>
              <a:t>1</a:t>
            </a:r>
            <a:endParaRPr lang="en-US" dirty="0">
              <a:latin typeface="+mj-lt"/>
            </a:endParaRPr>
          </a:p>
        </p:txBody>
      </p:sp>
      <p:sp>
        <p:nvSpPr>
          <p:cNvPr id="19" name="TextBox 18">
            <a:extLst>
              <a:ext uri="{FF2B5EF4-FFF2-40B4-BE49-F238E27FC236}">
                <a16:creationId xmlns:a16="http://schemas.microsoft.com/office/drawing/2014/main" id="{F73884EA-C81E-4616-88CC-CCA4A0633BA3}"/>
              </a:ext>
            </a:extLst>
          </p:cNvPr>
          <p:cNvSpPr txBox="1"/>
          <p:nvPr/>
        </p:nvSpPr>
        <p:spPr>
          <a:xfrm>
            <a:off x="978408" y="6396335"/>
            <a:ext cx="4334256" cy="276999"/>
          </a:xfrm>
          <a:prstGeom prst="rect">
            <a:avLst/>
          </a:prstGeom>
          <a:noFill/>
        </p:spPr>
        <p:txBody>
          <a:bodyPr wrap="square" rtlCol="0">
            <a:spAutoFit/>
          </a:bodyPr>
          <a:lstStyle/>
          <a:p>
            <a:r>
              <a:rPr lang="en-US" sz="1200" dirty="0"/>
              <a:t>* </a:t>
            </a:r>
            <a:r>
              <a:rPr lang="en-US" sz="1200" dirty="0" err="1"/>
              <a:t>Đường</a:t>
            </a:r>
            <a:r>
              <a:rPr lang="en-US" sz="1200" dirty="0"/>
              <a:t> </a:t>
            </a:r>
            <a:r>
              <a:rPr lang="en-US" sz="1200" dirty="0" err="1"/>
              <a:t>dẫn</a:t>
            </a:r>
            <a:r>
              <a:rPr lang="en-US" sz="1200" dirty="0"/>
              <a:t> </a:t>
            </a:r>
            <a:r>
              <a:rPr lang="en-US" sz="1200" dirty="0" err="1"/>
              <a:t>khí</a:t>
            </a:r>
            <a:r>
              <a:rPr lang="en-US" sz="1200" dirty="0"/>
              <a:t> </a:t>
            </a:r>
            <a:r>
              <a:rPr lang="en-US" sz="1200" dirty="0" err="1"/>
              <a:t>nhỏ</a:t>
            </a:r>
            <a:r>
              <a:rPr lang="en-US" sz="1200" dirty="0"/>
              <a:t> </a:t>
            </a:r>
            <a:r>
              <a:rPr lang="en-US" sz="1200" dirty="0" err="1"/>
              <a:t>có</a:t>
            </a:r>
            <a:r>
              <a:rPr lang="en-US" sz="1200" dirty="0"/>
              <a:t> </a:t>
            </a:r>
            <a:r>
              <a:rPr lang="en-US" sz="1200" dirty="0" err="1"/>
              <a:t>đường</a:t>
            </a:r>
            <a:r>
              <a:rPr lang="en-US" sz="1200" dirty="0"/>
              <a:t> </a:t>
            </a:r>
            <a:r>
              <a:rPr lang="en-US" sz="1200" dirty="0" err="1"/>
              <a:t>kính</a:t>
            </a:r>
            <a:r>
              <a:rPr lang="en-US" sz="1200" dirty="0"/>
              <a:t> </a:t>
            </a:r>
            <a:r>
              <a:rPr lang="en-US" sz="1200" dirty="0" err="1"/>
              <a:t>dưới</a:t>
            </a:r>
            <a:r>
              <a:rPr lang="en-US" sz="1200" dirty="0"/>
              <a:t> 2 mm</a:t>
            </a:r>
          </a:p>
        </p:txBody>
      </p:sp>
      <p:grpSp>
        <p:nvGrpSpPr>
          <p:cNvPr id="37" name="Group 36">
            <a:extLst>
              <a:ext uri="{FF2B5EF4-FFF2-40B4-BE49-F238E27FC236}">
                <a16:creationId xmlns:a16="http://schemas.microsoft.com/office/drawing/2014/main" id="{36DC0120-FCDE-4393-8C08-E8F1F03CE740}"/>
              </a:ext>
            </a:extLst>
          </p:cNvPr>
          <p:cNvGrpSpPr/>
          <p:nvPr/>
        </p:nvGrpSpPr>
        <p:grpSpPr>
          <a:xfrm>
            <a:off x="5865347" y="2107856"/>
            <a:ext cx="6326653" cy="4128352"/>
            <a:chOff x="6384132" y="2320266"/>
            <a:chExt cx="5531421" cy="3667794"/>
          </a:xfrm>
        </p:grpSpPr>
        <p:pic>
          <p:nvPicPr>
            <p:cNvPr id="15" name="Picture 14">
              <a:extLst>
                <a:ext uri="{FF2B5EF4-FFF2-40B4-BE49-F238E27FC236}">
                  <a16:creationId xmlns:a16="http://schemas.microsoft.com/office/drawing/2014/main" id="{396AB556-CDA7-4100-A346-D9952D1638BA}"/>
                </a:ext>
              </a:extLst>
            </p:cNvPr>
            <p:cNvPicPr>
              <a:picLocks noChangeAspect="1"/>
            </p:cNvPicPr>
            <p:nvPr/>
          </p:nvPicPr>
          <p:blipFill rotWithShape="1">
            <a:blip r:embed="rId3"/>
            <a:srcRect l="26175" t="23999" r="27895" b="12134"/>
            <a:stretch/>
          </p:blipFill>
          <p:spPr>
            <a:xfrm>
              <a:off x="6384132" y="2320266"/>
              <a:ext cx="4689252" cy="3667794"/>
            </a:xfrm>
            <a:prstGeom prst="rect">
              <a:avLst/>
            </a:prstGeom>
          </p:spPr>
        </p:pic>
        <p:sp>
          <p:nvSpPr>
            <p:cNvPr id="21" name="Rectangle 20">
              <a:extLst>
                <a:ext uri="{FF2B5EF4-FFF2-40B4-BE49-F238E27FC236}">
                  <a16:creationId xmlns:a16="http://schemas.microsoft.com/office/drawing/2014/main" id="{A4D92454-85FB-44A0-A4F8-2D4BA89A3543}"/>
                </a:ext>
              </a:extLst>
            </p:cNvPr>
            <p:cNvSpPr/>
            <p:nvPr/>
          </p:nvSpPr>
          <p:spPr>
            <a:xfrm>
              <a:off x="7897310" y="2336449"/>
              <a:ext cx="1112874" cy="3506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Dày</a:t>
              </a:r>
              <a:r>
                <a:rPr lang="en-US" sz="900" dirty="0">
                  <a:solidFill>
                    <a:schemeClr val="tx1"/>
                  </a:solidFill>
                </a:rPr>
                <a:t> </a:t>
              </a:r>
              <a:r>
                <a:rPr lang="en-US" sz="900" dirty="0" err="1">
                  <a:solidFill>
                    <a:schemeClr val="tx1"/>
                  </a:solidFill>
                </a:rPr>
                <a:t>thành</a:t>
              </a:r>
              <a:r>
                <a:rPr lang="en-US" sz="900" dirty="0">
                  <a:solidFill>
                    <a:schemeClr val="tx1"/>
                  </a:solidFill>
                </a:rPr>
                <a:t> </a:t>
              </a:r>
              <a:r>
                <a:rPr lang="en-US" sz="900" dirty="0" err="1">
                  <a:solidFill>
                    <a:schemeClr val="tx1"/>
                  </a:solidFill>
                </a:rPr>
                <a:t>cơ</a:t>
              </a:r>
              <a:r>
                <a:rPr lang="en-US" sz="900" dirty="0">
                  <a:solidFill>
                    <a:schemeClr val="tx1"/>
                  </a:solidFill>
                </a:rPr>
                <a:t> </a:t>
              </a:r>
              <a:r>
                <a:rPr lang="en-US" sz="900" dirty="0" err="1">
                  <a:solidFill>
                    <a:schemeClr val="tx1"/>
                  </a:solidFill>
                </a:rPr>
                <a:t>trơn</a:t>
              </a:r>
              <a:r>
                <a:rPr lang="en-US" sz="900" dirty="0">
                  <a:solidFill>
                    <a:schemeClr val="tx1"/>
                  </a:solidFill>
                </a:rPr>
                <a:t> </a:t>
              </a:r>
              <a:r>
                <a:rPr lang="en-US" sz="900" dirty="0" err="1">
                  <a:solidFill>
                    <a:schemeClr val="tx1"/>
                  </a:solidFill>
                </a:rPr>
                <a:t>đường</a:t>
              </a:r>
              <a:r>
                <a:rPr lang="en-US" sz="900" dirty="0">
                  <a:solidFill>
                    <a:schemeClr val="tx1"/>
                  </a:solidFill>
                </a:rPr>
                <a:t> </a:t>
              </a:r>
              <a:r>
                <a:rPr lang="en-US" sz="900" dirty="0" err="1">
                  <a:solidFill>
                    <a:schemeClr val="tx1"/>
                  </a:solidFill>
                </a:rPr>
                <a:t>dẫn</a:t>
              </a:r>
              <a:r>
                <a:rPr lang="en-US" sz="900" dirty="0">
                  <a:solidFill>
                    <a:schemeClr val="tx1"/>
                  </a:solidFill>
                </a:rPr>
                <a:t> </a:t>
              </a:r>
              <a:r>
                <a:rPr lang="en-US" sz="900" dirty="0" err="1">
                  <a:solidFill>
                    <a:schemeClr val="tx1"/>
                  </a:solidFill>
                </a:rPr>
                <a:t>khí</a:t>
              </a:r>
              <a:endParaRPr lang="en-US" sz="900" dirty="0">
                <a:solidFill>
                  <a:schemeClr val="tx1"/>
                </a:solidFill>
              </a:endParaRPr>
            </a:p>
          </p:txBody>
        </p:sp>
        <p:sp>
          <p:nvSpPr>
            <p:cNvPr id="22" name="Rectangle 21">
              <a:extLst>
                <a:ext uri="{FF2B5EF4-FFF2-40B4-BE49-F238E27FC236}">
                  <a16:creationId xmlns:a16="http://schemas.microsoft.com/office/drawing/2014/main" id="{54E39AE2-9291-4875-B03C-30E2B2692A64}"/>
                </a:ext>
              </a:extLst>
            </p:cNvPr>
            <p:cNvSpPr/>
            <p:nvPr/>
          </p:nvSpPr>
          <p:spPr>
            <a:xfrm>
              <a:off x="9665608" y="3895285"/>
              <a:ext cx="1374950" cy="3506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Thay</a:t>
              </a:r>
              <a:r>
                <a:rPr lang="en-US" sz="900" dirty="0">
                  <a:solidFill>
                    <a:schemeClr val="tx1"/>
                  </a:solidFill>
                </a:rPr>
                <a:t> </a:t>
              </a:r>
              <a:r>
                <a:rPr lang="en-US" sz="900" dirty="0" err="1">
                  <a:solidFill>
                    <a:schemeClr val="tx1"/>
                  </a:solidFill>
                </a:rPr>
                <a:t>đổi</a:t>
              </a:r>
              <a:r>
                <a:rPr lang="en-US" sz="900" dirty="0">
                  <a:solidFill>
                    <a:schemeClr val="tx1"/>
                  </a:solidFill>
                </a:rPr>
                <a:t> </a:t>
              </a:r>
              <a:r>
                <a:rPr lang="en-US" sz="900" dirty="0" err="1">
                  <a:solidFill>
                    <a:schemeClr val="tx1"/>
                  </a:solidFill>
                </a:rPr>
                <a:t>thành</a:t>
              </a:r>
              <a:r>
                <a:rPr lang="en-US" sz="900" dirty="0">
                  <a:solidFill>
                    <a:schemeClr val="tx1"/>
                  </a:solidFill>
                </a:rPr>
                <a:t> </a:t>
              </a:r>
              <a:r>
                <a:rPr lang="en-US" sz="900" dirty="0" err="1">
                  <a:solidFill>
                    <a:schemeClr val="tx1"/>
                  </a:solidFill>
                </a:rPr>
                <a:t>phần</a:t>
              </a:r>
              <a:r>
                <a:rPr lang="en-US" sz="900" dirty="0">
                  <a:solidFill>
                    <a:schemeClr val="tx1"/>
                  </a:solidFill>
                </a:rPr>
                <a:t> </a:t>
              </a:r>
              <a:r>
                <a:rPr lang="en-US" sz="900" dirty="0" err="1">
                  <a:solidFill>
                    <a:schemeClr val="tx1"/>
                  </a:solidFill>
                </a:rPr>
                <a:t>chất</a:t>
              </a:r>
              <a:r>
                <a:rPr lang="en-US" sz="900" dirty="0">
                  <a:solidFill>
                    <a:schemeClr val="tx1"/>
                  </a:solidFill>
                </a:rPr>
                <a:t> </a:t>
              </a:r>
              <a:r>
                <a:rPr lang="en-US" sz="900" dirty="0" err="1">
                  <a:solidFill>
                    <a:schemeClr val="tx1"/>
                  </a:solidFill>
                </a:rPr>
                <a:t>nền</a:t>
              </a:r>
              <a:r>
                <a:rPr lang="en-US" sz="900" dirty="0">
                  <a:solidFill>
                    <a:schemeClr val="tx1"/>
                  </a:solidFill>
                </a:rPr>
                <a:t> </a:t>
              </a:r>
              <a:r>
                <a:rPr lang="en-US" sz="900" dirty="0" err="1">
                  <a:solidFill>
                    <a:schemeClr val="tx1"/>
                  </a:solidFill>
                </a:rPr>
                <a:t>ngoại</a:t>
              </a:r>
              <a:r>
                <a:rPr lang="en-US" sz="900" dirty="0">
                  <a:solidFill>
                    <a:schemeClr val="tx1"/>
                  </a:solidFill>
                </a:rPr>
                <a:t> </a:t>
              </a:r>
              <a:r>
                <a:rPr lang="en-US" sz="900" dirty="0" err="1">
                  <a:solidFill>
                    <a:schemeClr val="tx1"/>
                  </a:solidFill>
                </a:rPr>
                <a:t>bào</a:t>
              </a:r>
              <a:endParaRPr lang="en-US" sz="900" dirty="0">
                <a:solidFill>
                  <a:schemeClr val="tx1"/>
                </a:solidFill>
              </a:endParaRPr>
            </a:p>
          </p:txBody>
        </p:sp>
        <p:sp>
          <p:nvSpPr>
            <p:cNvPr id="23" name="Rectangle 22">
              <a:extLst>
                <a:ext uri="{FF2B5EF4-FFF2-40B4-BE49-F238E27FC236}">
                  <a16:creationId xmlns:a16="http://schemas.microsoft.com/office/drawing/2014/main" id="{0FE75A3E-0FA8-46F6-BD07-4FEBB0FBEFC4}"/>
                </a:ext>
              </a:extLst>
            </p:cNvPr>
            <p:cNvSpPr/>
            <p:nvPr/>
          </p:nvSpPr>
          <p:spPr>
            <a:xfrm>
              <a:off x="7662724" y="4674704"/>
              <a:ext cx="1374950" cy="35062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Tăng</a:t>
              </a:r>
              <a:r>
                <a:rPr lang="en-US" sz="900" dirty="0">
                  <a:solidFill>
                    <a:schemeClr val="tx1"/>
                  </a:solidFill>
                </a:rPr>
                <a:t> </a:t>
              </a:r>
              <a:r>
                <a:rPr lang="en-US" sz="900" dirty="0" err="1">
                  <a:solidFill>
                    <a:schemeClr val="tx1"/>
                  </a:solidFill>
                </a:rPr>
                <a:t>sản</a:t>
              </a:r>
              <a:r>
                <a:rPr lang="en-US" sz="900" dirty="0">
                  <a:solidFill>
                    <a:schemeClr val="tx1"/>
                  </a:solidFill>
                </a:rPr>
                <a:t> </a:t>
              </a:r>
              <a:r>
                <a:rPr lang="en-US" sz="900" dirty="0" err="1">
                  <a:solidFill>
                    <a:schemeClr val="tx1"/>
                  </a:solidFill>
                </a:rPr>
                <a:t>xuất</a:t>
              </a:r>
              <a:r>
                <a:rPr lang="en-US" sz="900" dirty="0">
                  <a:solidFill>
                    <a:schemeClr val="tx1"/>
                  </a:solidFill>
                </a:rPr>
                <a:t> </a:t>
              </a:r>
              <a:r>
                <a:rPr lang="en-US" sz="900" dirty="0" err="1">
                  <a:solidFill>
                    <a:schemeClr val="tx1"/>
                  </a:solidFill>
                </a:rPr>
                <a:t>đàm</a:t>
              </a:r>
              <a:endParaRPr lang="en-US" sz="900" dirty="0">
                <a:solidFill>
                  <a:schemeClr val="tx1"/>
                </a:solidFill>
              </a:endParaRPr>
            </a:p>
          </p:txBody>
        </p:sp>
        <p:sp>
          <p:nvSpPr>
            <p:cNvPr id="24" name="Rectangle 23">
              <a:extLst>
                <a:ext uri="{FF2B5EF4-FFF2-40B4-BE49-F238E27FC236}">
                  <a16:creationId xmlns:a16="http://schemas.microsoft.com/office/drawing/2014/main" id="{866900D9-B487-49AE-8D2D-78E0F25DD1EF}"/>
                </a:ext>
              </a:extLst>
            </p:cNvPr>
            <p:cNvSpPr/>
            <p:nvPr/>
          </p:nvSpPr>
          <p:spPr>
            <a:xfrm>
              <a:off x="6384132" y="2973434"/>
              <a:ext cx="1374950"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Bất</a:t>
              </a:r>
              <a:r>
                <a:rPr lang="en-US" sz="900" dirty="0">
                  <a:solidFill>
                    <a:schemeClr val="tx1"/>
                  </a:solidFill>
                </a:rPr>
                <a:t> </a:t>
              </a:r>
              <a:r>
                <a:rPr lang="en-US" sz="900" dirty="0" err="1">
                  <a:solidFill>
                    <a:schemeClr val="tx1"/>
                  </a:solidFill>
                </a:rPr>
                <a:t>thường</a:t>
              </a:r>
              <a:r>
                <a:rPr lang="en-US" sz="900" dirty="0">
                  <a:solidFill>
                    <a:schemeClr val="tx1"/>
                  </a:solidFill>
                </a:rPr>
                <a:t> </a:t>
              </a:r>
              <a:r>
                <a:rPr lang="en-US" sz="900" dirty="0" err="1">
                  <a:solidFill>
                    <a:schemeClr val="tx1"/>
                  </a:solidFill>
                </a:rPr>
                <a:t>trong</a:t>
              </a:r>
              <a:r>
                <a:rPr lang="en-US" sz="900" dirty="0">
                  <a:solidFill>
                    <a:schemeClr val="tx1"/>
                  </a:solidFill>
                </a:rPr>
                <a:t> </a:t>
              </a:r>
              <a:r>
                <a:rPr lang="en-US" sz="900" dirty="0" err="1">
                  <a:solidFill>
                    <a:schemeClr val="tx1"/>
                  </a:solidFill>
                </a:rPr>
                <a:t>gắn</a:t>
              </a:r>
              <a:r>
                <a:rPr lang="en-US" sz="900" dirty="0">
                  <a:solidFill>
                    <a:schemeClr val="tx1"/>
                  </a:solidFill>
                </a:rPr>
                <a:t> </a:t>
              </a:r>
              <a:r>
                <a:rPr lang="en-US" sz="900" dirty="0" err="1">
                  <a:solidFill>
                    <a:schemeClr val="tx1"/>
                  </a:solidFill>
                </a:rPr>
                <a:t>kết</a:t>
              </a:r>
              <a:r>
                <a:rPr lang="en-US" sz="900" dirty="0">
                  <a:solidFill>
                    <a:schemeClr val="tx1"/>
                  </a:solidFill>
                </a:rPr>
                <a:t> </a:t>
              </a:r>
              <a:r>
                <a:rPr lang="en-US" sz="900" dirty="0" err="1">
                  <a:solidFill>
                    <a:schemeClr val="tx1"/>
                  </a:solidFill>
                </a:rPr>
                <a:t>các</a:t>
              </a:r>
              <a:r>
                <a:rPr lang="en-US" sz="900" dirty="0">
                  <a:solidFill>
                    <a:schemeClr val="tx1"/>
                  </a:solidFill>
                </a:rPr>
                <a:t> </a:t>
              </a:r>
              <a:r>
                <a:rPr lang="en-US" sz="900" dirty="0" err="1">
                  <a:solidFill>
                    <a:schemeClr val="tx1"/>
                  </a:solidFill>
                </a:rPr>
                <a:t>phế</a:t>
              </a:r>
              <a:r>
                <a:rPr lang="en-US" sz="900" dirty="0">
                  <a:solidFill>
                    <a:schemeClr val="tx1"/>
                  </a:solidFill>
                </a:rPr>
                <a:t> </a:t>
              </a:r>
              <a:r>
                <a:rPr lang="en-US" sz="900" dirty="0" err="1">
                  <a:solidFill>
                    <a:schemeClr val="tx1"/>
                  </a:solidFill>
                </a:rPr>
                <a:t>nang</a:t>
              </a:r>
              <a:endParaRPr lang="en-US" sz="900" dirty="0">
                <a:solidFill>
                  <a:schemeClr val="tx1"/>
                </a:solidFill>
              </a:endParaRPr>
            </a:p>
          </p:txBody>
        </p:sp>
        <p:sp>
          <p:nvSpPr>
            <p:cNvPr id="25" name="Rectangle 24">
              <a:extLst>
                <a:ext uri="{FF2B5EF4-FFF2-40B4-BE49-F238E27FC236}">
                  <a16:creationId xmlns:a16="http://schemas.microsoft.com/office/drawing/2014/main" id="{E94EDE21-263A-403F-BDF5-0B894F0B9F4C}"/>
                </a:ext>
              </a:extLst>
            </p:cNvPr>
            <p:cNvSpPr/>
            <p:nvPr/>
          </p:nvSpPr>
          <p:spPr>
            <a:xfrm>
              <a:off x="6468335" y="3752854"/>
              <a:ext cx="1374950"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Dày</a:t>
              </a:r>
              <a:r>
                <a:rPr lang="en-US" sz="900" dirty="0">
                  <a:solidFill>
                    <a:schemeClr val="tx1"/>
                  </a:solidFill>
                </a:rPr>
                <a:t> </a:t>
              </a:r>
              <a:r>
                <a:rPr lang="en-US" sz="900" dirty="0" err="1">
                  <a:solidFill>
                    <a:schemeClr val="tx1"/>
                  </a:solidFill>
                </a:rPr>
                <a:t>màng</a:t>
              </a:r>
              <a:r>
                <a:rPr lang="en-US" sz="900" dirty="0">
                  <a:solidFill>
                    <a:schemeClr val="tx1"/>
                  </a:solidFill>
                </a:rPr>
                <a:t> </a:t>
              </a:r>
              <a:r>
                <a:rPr lang="en-US" sz="900" dirty="0" err="1">
                  <a:solidFill>
                    <a:schemeClr val="tx1"/>
                  </a:solidFill>
                </a:rPr>
                <a:t>đáy</a:t>
              </a:r>
              <a:endParaRPr lang="en-US" sz="900" dirty="0">
                <a:solidFill>
                  <a:schemeClr val="tx1"/>
                </a:solidFill>
              </a:endParaRPr>
            </a:p>
          </p:txBody>
        </p:sp>
        <p:sp>
          <p:nvSpPr>
            <p:cNvPr id="27" name="Rectangle 26">
              <a:extLst>
                <a:ext uri="{FF2B5EF4-FFF2-40B4-BE49-F238E27FC236}">
                  <a16:creationId xmlns:a16="http://schemas.microsoft.com/office/drawing/2014/main" id="{6317DC91-2E81-4E41-B2A4-241BFA322133}"/>
                </a:ext>
              </a:extLst>
            </p:cNvPr>
            <p:cNvSpPr/>
            <p:nvPr/>
          </p:nvSpPr>
          <p:spPr>
            <a:xfrm>
              <a:off x="9665608" y="2615930"/>
              <a:ext cx="2249945" cy="59971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900" dirty="0" err="1">
                  <a:solidFill>
                    <a:schemeClr val="tx1"/>
                  </a:solidFill>
                </a:rPr>
                <a:t>Lớp</a:t>
              </a:r>
              <a:r>
                <a:rPr lang="en-US" sz="900" dirty="0">
                  <a:solidFill>
                    <a:schemeClr val="tx1"/>
                  </a:solidFill>
                </a:rPr>
                <a:t> </a:t>
              </a:r>
              <a:r>
                <a:rPr lang="en-US" sz="900" dirty="0" err="1">
                  <a:solidFill>
                    <a:schemeClr val="tx1"/>
                  </a:solidFill>
                </a:rPr>
                <a:t>biểu</a:t>
              </a:r>
              <a:r>
                <a:rPr lang="en-US" sz="900" dirty="0">
                  <a:solidFill>
                    <a:schemeClr val="tx1"/>
                  </a:solidFill>
                </a:rPr>
                <a:t> </a:t>
              </a:r>
              <a:r>
                <a:rPr lang="en-US" sz="900" dirty="0" err="1">
                  <a:solidFill>
                    <a:schemeClr val="tx1"/>
                  </a:solidFill>
                </a:rPr>
                <a:t>mô</a:t>
              </a:r>
              <a:r>
                <a:rPr lang="en-US" sz="900" dirty="0">
                  <a:solidFill>
                    <a:schemeClr val="tx1"/>
                  </a:solidFill>
                </a:rPr>
                <a:t>:</a:t>
              </a:r>
            </a:p>
            <a:p>
              <a:r>
                <a:rPr lang="en-US" sz="900" dirty="0" err="1">
                  <a:solidFill>
                    <a:schemeClr val="tx1"/>
                  </a:solidFill>
                </a:rPr>
                <a:t>Biến</a:t>
              </a:r>
              <a:r>
                <a:rPr lang="en-US" sz="900" dirty="0">
                  <a:solidFill>
                    <a:schemeClr val="tx1"/>
                  </a:solidFill>
                </a:rPr>
                <a:t> </a:t>
              </a:r>
              <a:r>
                <a:rPr lang="en-US" sz="900" dirty="0" err="1">
                  <a:solidFill>
                    <a:schemeClr val="tx1"/>
                  </a:solidFill>
                </a:rPr>
                <a:t>đổi</a:t>
              </a:r>
              <a:r>
                <a:rPr lang="en-US" sz="900" dirty="0">
                  <a:solidFill>
                    <a:schemeClr val="tx1"/>
                  </a:solidFill>
                </a:rPr>
                <a:t> </a:t>
              </a:r>
              <a:r>
                <a:rPr lang="en-US" sz="900" dirty="0" err="1">
                  <a:solidFill>
                    <a:schemeClr val="tx1"/>
                  </a:solidFill>
                </a:rPr>
                <a:t>độ</a:t>
              </a:r>
              <a:r>
                <a:rPr lang="en-US" sz="900" dirty="0">
                  <a:solidFill>
                    <a:schemeClr val="tx1"/>
                  </a:solidFill>
                </a:rPr>
                <a:t> </a:t>
              </a:r>
              <a:r>
                <a:rPr lang="en-US" sz="900" dirty="0" err="1">
                  <a:solidFill>
                    <a:schemeClr val="tx1"/>
                  </a:solidFill>
                </a:rPr>
                <a:t>dày</a:t>
              </a:r>
              <a:endParaRPr lang="en-US" sz="900" dirty="0">
                <a:solidFill>
                  <a:schemeClr val="tx1"/>
                </a:solidFill>
              </a:endParaRPr>
            </a:p>
            <a:p>
              <a:r>
                <a:rPr lang="en-US" sz="900" dirty="0" err="1">
                  <a:solidFill>
                    <a:schemeClr val="tx1"/>
                  </a:solidFill>
                </a:rPr>
                <a:t>Thay</a:t>
              </a:r>
              <a:r>
                <a:rPr lang="en-US" sz="900" dirty="0">
                  <a:solidFill>
                    <a:schemeClr val="tx1"/>
                  </a:solidFill>
                </a:rPr>
                <a:t> </a:t>
              </a:r>
              <a:r>
                <a:rPr lang="en-US" sz="900" dirty="0" err="1">
                  <a:solidFill>
                    <a:schemeClr val="tx1"/>
                  </a:solidFill>
                </a:rPr>
                <a:t>đổi</a:t>
              </a:r>
              <a:r>
                <a:rPr lang="en-US" sz="900" dirty="0">
                  <a:solidFill>
                    <a:schemeClr val="tx1"/>
                  </a:solidFill>
                </a:rPr>
                <a:t> </a:t>
              </a:r>
              <a:r>
                <a:rPr lang="en-US" sz="900" dirty="0" err="1">
                  <a:solidFill>
                    <a:schemeClr val="tx1"/>
                  </a:solidFill>
                </a:rPr>
                <a:t>gắn</a:t>
              </a:r>
              <a:r>
                <a:rPr lang="en-US" sz="900" dirty="0">
                  <a:solidFill>
                    <a:schemeClr val="tx1"/>
                  </a:solidFill>
                </a:rPr>
                <a:t> </a:t>
              </a:r>
              <a:r>
                <a:rPr lang="en-US" sz="900" dirty="0" err="1">
                  <a:solidFill>
                    <a:schemeClr val="tx1"/>
                  </a:solidFill>
                </a:rPr>
                <a:t>kết</a:t>
              </a:r>
              <a:r>
                <a:rPr lang="en-US" sz="900" dirty="0">
                  <a:solidFill>
                    <a:schemeClr val="tx1"/>
                  </a:solidFill>
                </a:rPr>
                <a:t> </a:t>
              </a:r>
              <a:r>
                <a:rPr lang="en-US" sz="900" dirty="0" err="1">
                  <a:solidFill>
                    <a:schemeClr val="tx1"/>
                  </a:solidFill>
                </a:rPr>
                <a:t>giữa</a:t>
              </a:r>
              <a:r>
                <a:rPr lang="en-US" sz="900" dirty="0">
                  <a:solidFill>
                    <a:schemeClr val="tx1"/>
                  </a:solidFill>
                </a:rPr>
                <a:t> </a:t>
              </a:r>
              <a:r>
                <a:rPr lang="en-US" sz="900" dirty="0" err="1">
                  <a:solidFill>
                    <a:schemeClr val="tx1"/>
                  </a:solidFill>
                </a:rPr>
                <a:t>các</a:t>
              </a:r>
              <a:r>
                <a:rPr lang="en-US" sz="900" dirty="0">
                  <a:solidFill>
                    <a:schemeClr val="tx1"/>
                  </a:solidFill>
                </a:rPr>
                <a:t> </a:t>
              </a:r>
              <a:r>
                <a:rPr lang="en-US" sz="900" dirty="0" err="1">
                  <a:solidFill>
                    <a:schemeClr val="tx1"/>
                  </a:solidFill>
                </a:rPr>
                <a:t>tế</a:t>
              </a:r>
              <a:r>
                <a:rPr lang="en-US" sz="900" dirty="0">
                  <a:solidFill>
                    <a:schemeClr val="tx1"/>
                  </a:solidFill>
                </a:rPr>
                <a:t> </a:t>
              </a:r>
              <a:r>
                <a:rPr lang="en-US" sz="900" dirty="0" err="1">
                  <a:solidFill>
                    <a:schemeClr val="tx1"/>
                  </a:solidFill>
                </a:rPr>
                <a:t>bào</a:t>
              </a:r>
              <a:endParaRPr lang="en-US" sz="900" dirty="0">
                <a:solidFill>
                  <a:schemeClr val="tx1"/>
                </a:solidFill>
              </a:endParaRPr>
            </a:p>
            <a:p>
              <a:r>
                <a:rPr lang="en-US" sz="900" dirty="0" err="1">
                  <a:solidFill>
                    <a:schemeClr val="tx1"/>
                  </a:solidFill>
                </a:rPr>
                <a:t>Tăng</a:t>
              </a:r>
              <a:r>
                <a:rPr lang="en-US" sz="900" dirty="0">
                  <a:solidFill>
                    <a:schemeClr val="tx1"/>
                  </a:solidFill>
                </a:rPr>
                <a:t> </a:t>
              </a:r>
              <a:r>
                <a:rPr lang="en-US" sz="900" dirty="0" err="1">
                  <a:solidFill>
                    <a:schemeClr val="tx1"/>
                  </a:solidFill>
                </a:rPr>
                <a:t>quá</a:t>
              </a:r>
              <a:r>
                <a:rPr lang="en-US" sz="900" dirty="0">
                  <a:solidFill>
                    <a:schemeClr val="tx1"/>
                  </a:solidFill>
                </a:rPr>
                <a:t> </a:t>
              </a:r>
              <a:r>
                <a:rPr lang="en-US" sz="900" dirty="0" err="1">
                  <a:solidFill>
                    <a:schemeClr val="tx1"/>
                  </a:solidFill>
                </a:rPr>
                <a:t>mức</a:t>
              </a:r>
              <a:r>
                <a:rPr lang="en-US" sz="900" dirty="0">
                  <a:solidFill>
                    <a:schemeClr val="tx1"/>
                  </a:solidFill>
                </a:rPr>
                <a:t>/</a:t>
              </a:r>
              <a:r>
                <a:rPr lang="en-US" sz="900" dirty="0" err="1">
                  <a:solidFill>
                    <a:schemeClr val="tx1"/>
                  </a:solidFill>
                </a:rPr>
                <a:t>chuyển</a:t>
              </a:r>
              <a:r>
                <a:rPr lang="en-US" sz="900" dirty="0">
                  <a:solidFill>
                    <a:schemeClr val="tx1"/>
                  </a:solidFill>
                </a:rPr>
                <a:t> </a:t>
              </a:r>
              <a:r>
                <a:rPr lang="en-US" sz="900" dirty="0" err="1">
                  <a:solidFill>
                    <a:schemeClr val="tx1"/>
                  </a:solidFill>
                </a:rPr>
                <a:t>sản</a:t>
              </a:r>
              <a:r>
                <a:rPr lang="en-US" sz="900" dirty="0">
                  <a:solidFill>
                    <a:schemeClr val="tx1"/>
                  </a:solidFill>
                </a:rPr>
                <a:t> </a:t>
              </a:r>
              <a:r>
                <a:rPr lang="en-US" sz="900" dirty="0" err="1">
                  <a:solidFill>
                    <a:schemeClr val="tx1"/>
                  </a:solidFill>
                </a:rPr>
                <a:t>tế</a:t>
              </a:r>
              <a:r>
                <a:rPr lang="en-US" sz="900" dirty="0">
                  <a:solidFill>
                    <a:schemeClr val="tx1"/>
                  </a:solidFill>
                </a:rPr>
                <a:t> </a:t>
              </a:r>
              <a:r>
                <a:rPr lang="en-US" sz="900" dirty="0" err="1">
                  <a:solidFill>
                    <a:schemeClr val="tx1"/>
                  </a:solidFill>
                </a:rPr>
                <a:t>bào</a:t>
              </a:r>
              <a:r>
                <a:rPr lang="en-US" sz="900" dirty="0">
                  <a:solidFill>
                    <a:schemeClr val="tx1"/>
                  </a:solidFill>
                </a:rPr>
                <a:t> </a:t>
              </a:r>
              <a:r>
                <a:rPr lang="en-US" sz="900" dirty="0" err="1">
                  <a:solidFill>
                    <a:schemeClr val="tx1"/>
                  </a:solidFill>
                </a:rPr>
                <a:t>đài</a:t>
              </a:r>
              <a:endParaRPr lang="en-US" sz="900" dirty="0">
                <a:solidFill>
                  <a:schemeClr val="tx1"/>
                </a:solidFill>
              </a:endParaRPr>
            </a:p>
            <a:p>
              <a:pPr algn="ctr"/>
              <a:endParaRPr lang="en-US" sz="900" dirty="0"/>
            </a:p>
          </p:txBody>
        </p:sp>
      </p:grpSp>
      <p:grpSp>
        <p:nvGrpSpPr>
          <p:cNvPr id="36" name="Group 35">
            <a:extLst>
              <a:ext uri="{FF2B5EF4-FFF2-40B4-BE49-F238E27FC236}">
                <a16:creationId xmlns:a16="http://schemas.microsoft.com/office/drawing/2014/main" id="{7F2DF185-A6AF-4CC6-BE14-1CECED8EA89A}"/>
              </a:ext>
            </a:extLst>
          </p:cNvPr>
          <p:cNvGrpSpPr/>
          <p:nvPr/>
        </p:nvGrpSpPr>
        <p:grpSpPr>
          <a:xfrm>
            <a:off x="1279408" y="2406962"/>
            <a:ext cx="4320116" cy="3155007"/>
            <a:chOff x="1293945" y="2320266"/>
            <a:chExt cx="4711399" cy="3500668"/>
          </a:xfrm>
        </p:grpSpPr>
        <p:pic>
          <p:nvPicPr>
            <p:cNvPr id="13" name="Picture 12">
              <a:extLst>
                <a:ext uri="{FF2B5EF4-FFF2-40B4-BE49-F238E27FC236}">
                  <a16:creationId xmlns:a16="http://schemas.microsoft.com/office/drawing/2014/main" id="{8FDB6358-3411-493B-8EFD-6AA0C05FA17B}"/>
                </a:ext>
              </a:extLst>
            </p:cNvPr>
            <p:cNvPicPr>
              <a:picLocks noChangeAspect="1"/>
            </p:cNvPicPr>
            <p:nvPr/>
          </p:nvPicPr>
          <p:blipFill rotWithShape="1">
            <a:blip r:embed="rId4"/>
            <a:srcRect l="28875" t="27127" r="27895" b="13867"/>
            <a:stretch/>
          </p:blipFill>
          <p:spPr>
            <a:xfrm>
              <a:off x="1445834" y="2320266"/>
              <a:ext cx="4559510" cy="3500668"/>
            </a:xfrm>
            <a:prstGeom prst="rect">
              <a:avLst/>
            </a:prstGeom>
          </p:spPr>
        </p:pic>
        <p:sp>
          <p:nvSpPr>
            <p:cNvPr id="28" name="Rectangle 27">
              <a:extLst>
                <a:ext uri="{FF2B5EF4-FFF2-40B4-BE49-F238E27FC236}">
                  <a16:creationId xmlns:a16="http://schemas.microsoft.com/office/drawing/2014/main" id="{A248CE81-4A03-4847-8C2F-CB9ECB65E525}"/>
                </a:ext>
              </a:extLst>
            </p:cNvPr>
            <p:cNvSpPr/>
            <p:nvPr/>
          </p:nvSpPr>
          <p:spPr>
            <a:xfrm>
              <a:off x="4619752" y="2774071"/>
              <a:ext cx="1374950"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Bên</a:t>
              </a:r>
              <a:r>
                <a:rPr lang="en-US" sz="900" dirty="0">
                  <a:solidFill>
                    <a:schemeClr val="tx1"/>
                  </a:solidFill>
                </a:rPr>
                <a:t> </a:t>
              </a:r>
              <a:r>
                <a:rPr lang="en-US" sz="900" dirty="0" err="1">
                  <a:solidFill>
                    <a:schemeClr val="tx1"/>
                  </a:solidFill>
                </a:rPr>
                <a:t>ngoài</a:t>
              </a:r>
              <a:r>
                <a:rPr lang="en-US" sz="900" dirty="0">
                  <a:solidFill>
                    <a:schemeClr val="tx1"/>
                  </a:solidFill>
                </a:rPr>
                <a:t> </a:t>
              </a:r>
              <a:r>
                <a:rPr lang="en-US" sz="900" dirty="0" err="1">
                  <a:solidFill>
                    <a:schemeClr val="tx1"/>
                  </a:solidFill>
                </a:rPr>
                <a:t>thành</a:t>
              </a:r>
              <a:r>
                <a:rPr lang="en-US" sz="900" dirty="0">
                  <a:solidFill>
                    <a:schemeClr val="tx1"/>
                  </a:solidFill>
                </a:rPr>
                <a:t> </a:t>
              </a:r>
              <a:r>
                <a:rPr lang="en-US" sz="900" dirty="0" err="1">
                  <a:solidFill>
                    <a:schemeClr val="tx1"/>
                  </a:solidFill>
                </a:rPr>
                <a:t>đường</a:t>
              </a:r>
              <a:r>
                <a:rPr lang="en-US" sz="900" dirty="0">
                  <a:solidFill>
                    <a:schemeClr val="tx1"/>
                  </a:solidFill>
                </a:rPr>
                <a:t> </a:t>
              </a:r>
              <a:r>
                <a:rPr lang="en-US" sz="900" dirty="0" err="1">
                  <a:solidFill>
                    <a:schemeClr val="tx1"/>
                  </a:solidFill>
                </a:rPr>
                <a:t>dẫn</a:t>
              </a:r>
              <a:r>
                <a:rPr lang="en-US" sz="900" dirty="0">
                  <a:solidFill>
                    <a:schemeClr val="tx1"/>
                  </a:solidFill>
                </a:rPr>
                <a:t> </a:t>
              </a:r>
              <a:r>
                <a:rPr lang="en-US" sz="900" dirty="0" err="1">
                  <a:solidFill>
                    <a:schemeClr val="tx1"/>
                  </a:solidFill>
                </a:rPr>
                <a:t>khí</a:t>
              </a:r>
              <a:endParaRPr lang="en-US" sz="900" dirty="0">
                <a:solidFill>
                  <a:schemeClr val="tx1"/>
                </a:solidFill>
              </a:endParaRPr>
            </a:p>
          </p:txBody>
        </p:sp>
        <p:sp>
          <p:nvSpPr>
            <p:cNvPr id="29" name="Rectangle 28">
              <a:extLst>
                <a:ext uri="{FF2B5EF4-FFF2-40B4-BE49-F238E27FC236}">
                  <a16:creationId xmlns:a16="http://schemas.microsoft.com/office/drawing/2014/main" id="{A753DFF3-7767-494C-AF40-F7A4DDE4D5ED}"/>
                </a:ext>
              </a:extLst>
            </p:cNvPr>
            <p:cNvSpPr/>
            <p:nvPr/>
          </p:nvSpPr>
          <p:spPr>
            <a:xfrm>
              <a:off x="4646745" y="3106713"/>
              <a:ext cx="1186456"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Bên</a:t>
              </a:r>
              <a:r>
                <a:rPr lang="en-US" sz="900" dirty="0">
                  <a:solidFill>
                    <a:schemeClr val="tx1"/>
                  </a:solidFill>
                </a:rPr>
                <a:t> </a:t>
              </a:r>
              <a:r>
                <a:rPr lang="en-US" sz="900" dirty="0" err="1">
                  <a:solidFill>
                    <a:schemeClr val="tx1"/>
                  </a:solidFill>
                </a:rPr>
                <a:t>trong</a:t>
              </a:r>
              <a:r>
                <a:rPr lang="en-US" sz="900" dirty="0">
                  <a:solidFill>
                    <a:schemeClr val="tx1"/>
                  </a:solidFill>
                </a:rPr>
                <a:t> </a:t>
              </a:r>
              <a:r>
                <a:rPr lang="en-US" sz="900" dirty="0" err="1">
                  <a:solidFill>
                    <a:schemeClr val="tx1"/>
                  </a:solidFill>
                </a:rPr>
                <a:t>thành</a:t>
              </a:r>
              <a:r>
                <a:rPr lang="en-US" sz="900" dirty="0">
                  <a:solidFill>
                    <a:schemeClr val="tx1"/>
                  </a:solidFill>
                </a:rPr>
                <a:t> </a:t>
              </a:r>
              <a:r>
                <a:rPr lang="en-US" sz="900" dirty="0" err="1">
                  <a:solidFill>
                    <a:schemeClr val="tx1"/>
                  </a:solidFill>
                </a:rPr>
                <a:t>đường</a:t>
              </a:r>
              <a:r>
                <a:rPr lang="en-US" sz="900" dirty="0">
                  <a:solidFill>
                    <a:schemeClr val="tx1"/>
                  </a:solidFill>
                </a:rPr>
                <a:t> </a:t>
              </a:r>
              <a:r>
                <a:rPr lang="en-US" sz="900" dirty="0" err="1">
                  <a:solidFill>
                    <a:schemeClr val="tx1"/>
                  </a:solidFill>
                </a:rPr>
                <a:t>dẫn</a:t>
              </a:r>
              <a:r>
                <a:rPr lang="en-US" sz="900" dirty="0">
                  <a:solidFill>
                    <a:schemeClr val="tx1"/>
                  </a:solidFill>
                </a:rPr>
                <a:t> </a:t>
              </a:r>
              <a:r>
                <a:rPr lang="en-US" sz="900" dirty="0" err="1">
                  <a:solidFill>
                    <a:schemeClr val="tx1"/>
                  </a:solidFill>
                </a:rPr>
                <a:t>khí</a:t>
              </a:r>
              <a:endParaRPr lang="en-US" sz="900" dirty="0">
                <a:solidFill>
                  <a:schemeClr val="tx1"/>
                </a:solidFill>
              </a:endParaRPr>
            </a:p>
          </p:txBody>
        </p:sp>
        <p:sp>
          <p:nvSpPr>
            <p:cNvPr id="30" name="Rectangle 29">
              <a:extLst>
                <a:ext uri="{FF2B5EF4-FFF2-40B4-BE49-F238E27FC236}">
                  <a16:creationId xmlns:a16="http://schemas.microsoft.com/office/drawing/2014/main" id="{A37D0D80-FC12-4BE8-81B3-A3A2D8C87CB0}"/>
                </a:ext>
              </a:extLst>
            </p:cNvPr>
            <p:cNvSpPr/>
            <p:nvPr/>
          </p:nvSpPr>
          <p:spPr>
            <a:xfrm>
              <a:off x="4595966" y="4415162"/>
              <a:ext cx="1186456"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Nhu</a:t>
              </a:r>
              <a:r>
                <a:rPr lang="en-US" sz="900" dirty="0">
                  <a:solidFill>
                    <a:schemeClr val="tx1"/>
                  </a:solidFill>
                </a:rPr>
                <a:t> </a:t>
              </a:r>
              <a:r>
                <a:rPr lang="en-US" sz="900" dirty="0" err="1">
                  <a:solidFill>
                    <a:schemeClr val="tx1"/>
                  </a:solidFill>
                </a:rPr>
                <a:t>mô</a:t>
              </a:r>
              <a:endParaRPr lang="en-US" sz="900" dirty="0">
                <a:solidFill>
                  <a:schemeClr val="tx1"/>
                </a:solidFill>
              </a:endParaRPr>
            </a:p>
          </p:txBody>
        </p:sp>
        <p:sp>
          <p:nvSpPr>
            <p:cNvPr id="31" name="Rectangle 30">
              <a:extLst>
                <a:ext uri="{FF2B5EF4-FFF2-40B4-BE49-F238E27FC236}">
                  <a16:creationId xmlns:a16="http://schemas.microsoft.com/office/drawing/2014/main" id="{11268A92-E283-4863-8A71-A29AAB6F23B3}"/>
                </a:ext>
              </a:extLst>
            </p:cNvPr>
            <p:cNvSpPr/>
            <p:nvPr/>
          </p:nvSpPr>
          <p:spPr>
            <a:xfrm>
              <a:off x="2096457" y="4914591"/>
              <a:ext cx="1186456"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Chất</a:t>
              </a:r>
              <a:r>
                <a:rPr lang="en-US" sz="900" dirty="0">
                  <a:solidFill>
                    <a:schemeClr val="tx1"/>
                  </a:solidFill>
                </a:rPr>
                <a:t> </a:t>
              </a:r>
              <a:r>
                <a:rPr lang="en-US" sz="900" dirty="0" err="1">
                  <a:solidFill>
                    <a:schemeClr val="tx1"/>
                  </a:solidFill>
                </a:rPr>
                <a:t>nền</a:t>
              </a:r>
              <a:r>
                <a:rPr lang="en-US" sz="900" dirty="0">
                  <a:solidFill>
                    <a:schemeClr val="tx1"/>
                  </a:solidFill>
                </a:rPr>
                <a:t> </a:t>
              </a:r>
              <a:r>
                <a:rPr lang="en-US" sz="900" dirty="0" err="1">
                  <a:solidFill>
                    <a:schemeClr val="tx1"/>
                  </a:solidFill>
                </a:rPr>
                <a:t>ngoại</a:t>
              </a:r>
              <a:r>
                <a:rPr lang="en-US" sz="900" dirty="0">
                  <a:solidFill>
                    <a:schemeClr val="tx1"/>
                  </a:solidFill>
                </a:rPr>
                <a:t> </a:t>
              </a:r>
              <a:r>
                <a:rPr lang="en-US" sz="900" dirty="0" err="1">
                  <a:solidFill>
                    <a:schemeClr val="tx1"/>
                  </a:solidFill>
                </a:rPr>
                <a:t>bào</a:t>
              </a:r>
              <a:endParaRPr lang="en-US" sz="900" dirty="0">
                <a:solidFill>
                  <a:schemeClr val="tx1"/>
                </a:solidFill>
              </a:endParaRPr>
            </a:p>
          </p:txBody>
        </p:sp>
        <p:sp>
          <p:nvSpPr>
            <p:cNvPr id="32" name="Rectangle 31">
              <a:extLst>
                <a:ext uri="{FF2B5EF4-FFF2-40B4-BE49-F238E27FC236}">
                  <a16:creationId xmlns:a16="http://schemas.microsoft.com/office/drawing/2014/main" id="{F2B2DD0C-700D-4B7F-87DA-8D7AB0C31C66}"/>
                </a:ext>
              </a:extLst>
            </p:cNvPr>
            <p:cNvSpPr/>
            <p:nvPr/>
          </p:nvSpPr>
          <p:spPr>
            <a:xfrm>
              <a:off x="1293945" y="4139827"/>
              <a:ext cx="1186456"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Cơ</a:t>
              </a:r>
              <a:r>
                <a:rPr lang="en-US" sz="900" dirty="0">
                  <a:solidFill>
                    <a:schemeClr val="tx1"/>
                  </a:solidFill>
                </a:rPr>
                <a:t> </a:t>
              </a:r>
              <a:r>
                <a:rPr lang="en-US" sz="900" dirty="0" err="1">
                  <a:solidFill>
                    <a:schemeClr val="tx1"/>
                  </a:solidFill>
                </a:rPr>
                <a:t>trơn</a:t>
              </a:r>
              <a:r>
                <a:rPr lang="en-US" sz="900" dirty="0">
                  <a:solidFill>
                    <a:schemeClr val="tx1"/>
                  </a:solidFill>
                </a:rPr>
                <a:t> </a:t>
              </a:r>
              <a:r>
                <a:rPr lang="en-US" sz="900" dirty="0" err="1">
                  <a:solidFill>
                    <a:schemeClr val="tx1"/>
                  </a:solidFill>
                </a:rPr>
                <a:t>đường</a:t>
              </a:r>
              <a:r>
                <a:rPr lang="en-US" sz="900" dirty="0">
                  <a:solidFill>
                    <a:schemeClr val="tx1"/>
                  </a:solidFill>
                </a:rPr>
                <a:t> </a:t>
              </a:r>
              <a:r>
                <a:rPr lang="en-US" sz="900" dirty="0" err="1">
                  <a:solidFill>
                    <a:schemeClr val="tx1"/>
                  </a:solidFill>
                </a:rPr>
                <a:t>dẫn</a:t>
              </a:r>
              <a:r>
                <a:rPr lang="en-US" sz="900" dirty="0">
                  <a:solidFill>
                    <a:schemeClr val="tx1"/>
                  </a:solidFill>
                </a:rPr>
                <a:t> </a:t>
              </a:r>
              <a:r>
                <a:rPr lang="en-US" sz="900" dirty="0" err="1">
                  <a:solidFill>
                    <a:schemeClr val="tx1"/>
                  </a:solidFill>
                </a:rPr>
                <a:t>khí</a:t>
              </a:r>
              <a:endParaRPr lang="en-US" sz="900" dirty="0">
                <a:solidFill>
                  <a:schemeClr val="tx1"/>
                </a:solidFill>
              </a:endParaRPr>
            </a:p>
          </p:txBody>
        </p:sp>
        <p:sp>
          <p:nvSpPr>
            <p:cNvPr id="33" name="Rectangle 32">
              <a:extLst>
                <a:ext uri="{FF2B5EF4-FFF2-40B4-BE49-F238E27FC236}">
                  <a16:creationId xmlns:a16="http://schemas.microsoft.com/office/drawing/2014/main" id="{C83281E8-0D88-4CC4-A8CE-F2097D029E3C}"/>
                </a:ext>
              </a:extLst>
            </p:cNvPr>
            <p:cNvSpPr/>
            <p:nvPr/>
          </p:nvSpPr>
          <p:spPr>
            <a:xfrm>
              <a:off x="1443465" y="4527209"/>
              <a:ext cx="1186456"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Màng</a:t>
              </a:r>
              <a:r>
                <a:rPr lang="en-US" sz="900" dirty="0">
                  <a:solidFill>
                    <a:schemeClr val="tx1"/>
                  </a:solidFill>
                </a:rPr>
                <a:t> </a:t>
              </a:r>
              <a:r>
                <a:rPr lang="en-US" sz="900" dirty="0" err="1">
                  <a:solidFill>
                    <a:schemeClr val="tx1"/>
                  </a:solidFill>
                </a:rPr>
                <a:t>đáy</a:t>
              </a:r>
              <a:endParaRPr lang="en-US" sz="900" dirty="0">
                <a:solidFill>
                  <a:schemeClr val="tx1"/>
                </a:solidFill>
              </a:endParaRPr>
            </a:p>
          </p:txBody>
        </p:sp>
        <p:sp>
          <p:nvSpPr>
            <p:cNvPr id="34" name="Rectangle 33">
              <a:extLst>
                <a:ext uri="{FF2B5EF4-FFF2-40B4-BE49-F238E27FC236}">
                  <a16:creationId xmlns:a16="http://schemas.microsoft.com/office/drawing/2014/main" id="{1D0ECFE4-3D61-43A6-9253-A37B8CD246A0}"/>
                </a:ext>
              </a:extLst>
            </p:cNvPr>
            <p:cNvSpPr/>
            <p:nvPr/>
          </p:nvSpPr>
          <p:spPr>
            <a:xfrm>
              <a:off x="1545220" y="3205264"/>
              <a:ext cx="659757" cy="19936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Biểu</a:t>
              </a:r>
              <a:r>
                <a:rPr lang="en-US" sz="900" dirty="0">
                  <a:solidFill>
                    <a:schemeClr val="tx1"/>
                  </a:solidFill>
                </a:rPr>
                <a:t> </a:t>
              </a:r>
              <a:r>
                <a:rPr lang="en-US" sz="900" dirty="0" err="1">
                  <a:solidFill>
                    <a:schemeClr val="tx1"/>
                  </a:solidFill>
                </a:rPr>
                <a:t>mô</a:t>
              </a:r>
              <a:endParaRPr lang="en-US" sz="900" dirty="0">
                <a:solidFill>
                  <a:schemeClr val="tx1"/>
                </a:solidFill>
              </a:endParaRPr>
            </a:p>
          </p:txBody>
        </p:sp>
        <p:sp>
          <p:nvSpPr>
            <p:cNvPr id="35" name="Rectangle 34">
              <a:extLst>
                <a:ext uri="{FF2B5EF4-FFF2-40B4-BE49-F238E27FC236}">
                  <a16:creationId xmlns:a16="http://schemas.microsoft.com/office/drawing/2014/main" id="{AC449E9B-09A6-4948-BC98-9092C0DD1D75}"/>
                </a:ext>
              </a:extLst>
            </p:cNvPr>
            <p:cNvSpPr/>
            <p:nvPr/>
          </p:nvSpPr>
          <p:spPr>
            <a:xfrm>
              <a:off x="1735734" y="2992995"/>
              <a:ext cx="744667" cy="17003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900" dirty="0" err="1">
                  <a:solidFill>
                    <a:schemeClr val="tx1"/>
                  </a:solidFill>
                </a:rPr>
                <a:t>Đàm</a:t>
              </a:r>
              <a:r>
                <a:rPr lang="en-US" sz="900" dirty="0">
                  <a:solidFill>
                    <a:schemeClr val="tx1"/>
                  </a:solidFill>
                </a:rPr>
                <a:t> </a:t>
              </a:r>
              <a:r>
                <a:rPr lang="en-US" sz="900" dirty="0" err="1">
                  <a:solidFill>
                    <a:schemeClr val="tx1"/>
                  </a:solidFill>
                </a:rPr>
                <a:t>nhầy</a:t>
              </a:r>
              <a:endParaRPr lang="en-US" sz="900" dirty="0">
                <a:solidFill>
                  <a:schemeClr val="tx1"/>
                </a:solidFill>
              </a:endParaRPr>
            </a:p>
          </p:txBody>
        </p:sp>
      </p:grpSp>
      <p:sp>
        <p:nvSpPr>
          <p:cNvPr id="18" name="Rectangle 17">
            <a:extLst>
              <a:ext uri="{FF2B5EF4-FFF2-40B4-BE49-F238E27FC236}">
                <a16:creationId xmlns:a16="http://schemas.microsoft.com/office/drawing/2014/main" id="{7A23918C-C21B-49EE-9507-2AF0B866DFE3}"/>
              </a:ext>
            </a:extLst>
          </p:cNvPr>
          <p:cNvSpPr/>
          <p:nvPr/>
        </p:nvSpPr>
        <p:spPr>
          <a:xfrm>
            <a:off x="6921042" y="5802277"/>
            <a:ext cx="3869538" cy="350629"/>
          </a:xfrm>
          <a:prstGeom prst="rect">
            <a:avLst/>
          </a:prstGeom>
          <a:solidFill>
            <a:srgbClr val="AEE5E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b="1" dirty="0" err="1">
                <a:solidFill>
                  <a:prstClr val="black"/>
                </a:solidFill>
                <a:latin typeface="+mj-lt"/>
              </a:rPr>
              <a:t>Đường</a:t>
            </a:r>
            <a:r>
              <a:rPr lang="en-US" sz="1600" b="1" dirty="0">
                <a:solidFill>
                  <a:prstClr val="black"/>
                </a:solidFill>
                <a:latin typeface="+mj-lt"/>
              </a:rPr>
              <a:t> </a:t>
            </a:r>
            <a:r>
              <a:rPr lang="en-US" sz="1600" b="1" dirty="0" err="1">
                <a:solidFill>
                  <a:prstClr val="black"/>
                </a:solidFill>
                <a:latin typeface="+mj-lt"/>
              </a:rPr>
              <a:t>dẫn</a:t>
            </a:r>
            <a:r>
              <a:rPr lang="en-US" sz="1600" b="1" dirty="0">
                <a:solidFill>
                  <a:prstClr val="black"/>
                </a:solidFill>
                <a:latin typeface="+mj-lt"/>
              </a:rPr>
              <a:t> </a:t>
            </a:r>
            <a:r>
              <a:rPr lang="en-US" sz="1600" b="1" dirty="0" err="1">
                <a:solidFill>
                  <a:prstClr val="black"/>
                </a:solidFill>
                <a:latin typeface="+mj-lt"/>
              </a:rPr>
              <a:t>khí</a:t>
            </a:r>
            <a:r>
              <a:rPr lang="en-US" sz="1600" b="1" dirty="0">
                <a:solidFill>
                  <a:prstClr val="black"/>
                </a:solidFill>
                <a:latin typeface="+mj-lt"/>
              </a:rPr>
              <a:t> </a:t>
            </a:r>
            <a:r>
              <a:rPr lang="en-US" sz="1600" b="1" dirty="0" err="1">
                <a:solidFill>
                  <a:prstClr val="black"/>
                </a:solidFill>
                <a:latin typeface="+mj-lt"/>
              </a:rPr>
              <a:t>nhỏ</a:t>
            </a:r>
            <a:r>
              <a:rPr lang="en-US" sz="1600" b="1" dirty="0">
                <a:solidFill>
                  <a:prstClr val="black"/>
                </a:solidFill>
                <a:latin typeface="+mj-lt"/>
              </a:rPr>
              <a:t> </a:t>
            </a:r>
            <a:r>
              <a:rPr lang="en-US" sz="1600" b="1" dirty="0" err="1">
                <a:solidFill>
                  <a:prstClr val="black"/>
                </a:solidFill>
                <a:latin typeface="+mj-lt"/>
              </a:rPr>
              <a:t>bệnh</a:t>
            </a:r>
            <a:r>
              <a:rPr lang="en-US" sz="1600" b="1" dirty="0">
                <a:solidFill>
                  <a:prstClr val="black"/>
                </a:solidFill>
                <a:latin typeface="+mj-lt"/>
              </a:rPr>
              <a:t> </a:t>
            </a:r>
            <a:r>
              <a:rPr lang="en-US" sz="1600" b="1" dirty="0" err="1">
                <a:solidFill>
                  <a:prstClr val="black"/>
                </a:solidFill>
                <a:latin typeface="+mj-lt"/>
              </a:rPr>
              <a:t>nhân</a:t>
            </a:r>
            <a:r>
              <a:rPr lang="en-US" sz="1600" b="1" dirty="0">
                <a:solidFill>
                  <a:prstClr val="black"/>
                </a:solidFill>
                <a:latin typeface="+mj-lt"/>
              </a:rPr>
              <a:t> hen </a:t>
            </a:r>
            <a:r>
              <a:rPr lang="en-US" sz="1600" baseline="30000" dirty="0">
                <a:solidFill>
                  <a:prstClr val="black"/>
                </a:solidFill>
                <a:latin typeface="+mj-lt"/>
              </a:rPr>
              <a:t>2</a:t>
            </a:r>
            <a:endParaRPr lang="en-US" sz="1600" dirty="0">
              <a:solidFill>
                <a:prstClr val="black"/>
              </a:solidFill>
              <a:latin typeface="+mj-lt"/>
            </a:endParaRPr>
          </a:p>
        </p:txBody>
      </p:sp>
    </p:spTree>
    <p:extLst>
      <p:ext uri="{BB962C8B-B14F-4D97-AF65-F5344CB8AC3E}">
        <p14:creationId xmlns:p14="http://schemas.microsoft.com/office/powerpoint/2010/main" val="17714873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bject 5">
            <a:extLst>
              <a:ext uri="{FF2B5EF4-FFF2-40B4-BE49-F238E27FC236}">
                <a16:creationId xmlns:a16="http://schemas.microsoft.com/office/drawing/2014/main" id="{91563D20-6720-438F-A44B-F461BEB9700D}"/>
              </a:ext>
            </a:extLst>
          </p:cNvPr>
          <p:cNvSpPr txBox="1">
            <a:spLocks/>
          </p:cNvSpPr>
          <p:nvPr/>
        </p:nvSpPr>
        <p:spPr>
          <a:xfrm>
            <a:off x="1327847" y="250480"/>
            <a:ext cx="9334057" cy="899221"/>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600"/>
              </a:spcBef>
              <a:spcAft>
                <a:spcPts val="0"/>
              </a:spcAft>
              <a:buClrTx/>
              <a:buSzTx/>
              <a:buFontTx/>
              <a:buNone/>
              <a:tabLst/>
              <a:defRPr/>
            </a:pPr>
            <a:r>
              <a:rPr kumimoji="0" lang="en-US" sz="3200" b="1" i="0" u="none" strike="noStrike" kern="1200" cap="none" spc="-5" normalizeH="0" baseline="0" noProof="0" dirty="0" err="1">
                <a:ln>
                  <a:noFill/>
                </a:ln>
                <a:solidFill>
                  <a:srgbClr val="002060"/>
                </a:solidFill>
                <a:effectLst/>
                <a:uLnTx/>
                <a:uFillTx/>
                <a:ea typeface="+mj-ea"/>
                <a:cs typeface="+mj-cs"/>
              </a:rPr>
              <a:t>Tác</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động</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của</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tổn</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thương</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đường</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dẫn</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khí</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nhỏ</a:t>
            </a:r>
            <a:r>
              <a:rPr kumimoji="0" lang="en-US" sz="3200" b="1" i="0" u="none" strike="noStrike" kern="1200" cap="none" spc="-5" normalizeH="0" baseline="0" noProof="0" dirty="0">
                <a:ln>
                  <a:noFill/>
                </a:ln>
                <a:solidFill>
                  <a:srgbClr val="002060"/>
                </a:solidFill>
                <a:effectLst/>
                <a:uLnTx/>
                <a:uFillTx/>
                <a:ea typeface="+mj-ea"/>
                <a:cs typeface="+mj-cs"/>
              </a:rPr>
              <a:t> </a:t>
            </a:r>
            <a:r>
              <a:rPr kumimoji="0" lang="en-US" sz="3200" b="1" i="0" u="none" strike="noStrike" kern="1200" cap="none" spc="-5" normalizeH="0" baseline="0" noProof="0" dirty="0" err="1">
                <a:ln>
                  <a:noFill/>
                </a:ln>
                <a:solidFill>
                  <a:srgbClr val="002060"/>
                </a:solidFill>
                <a:effectLst/>
                <a:uLnTx/>
                <a:uFillTx/>
                <a:ea typeface="+mj-ea"/>
                <a:cs typeface="+mj-cs"/>
              </a:rPr>
              <a:t>lên</a:t>
            </a:r>
            <a:r>
              <a:rPr kumimoji="0" lang="en-US" sz="3200" b="1" i="0" u="none" strike="noStrike" kern="1200" cap="none" spc="-5" normalizeH="0" baseline="0" noProof="0" dirty="0">
                <a:ln>
                  <a:noFill/>
                </a:ln>
                <a:solidFill>
                  <a:srgbClr val="002060"/>
                </a:solidFill>
                <a:effectLst/>
                <a:uLnTx/>
                <a:uFillTx/>
                <a:ea typeface="+mj-ea"/>
                <a:cs typeface="+mj-cs"/>
              </a:rPr>
              <a:t> hen </a:t>
            </a:r>
            <a:r>
              <a:rPr kumimoji="0" lang="en-US" sz="3200" b="1" i="0" u="none" strike="noStrike" kern="1200" cap="none" spc="-5" normalizeH="0" baseline="0" noProof="0" dirty="0" err="1">
                <a:ln>
                  <a:noFill/>
                </a:ln>
                <a:solidFill>
                  <a:srgbClr val="002060"/>
                </a:solidFill>
                <a:effectLst/>
                <a:uLnTx/>
                <a:uFillTx/>
                <a:ea typeface="+mj-ea"/>
                <a:cs typeface="+mj-cs"/>
              </a:rPr>
              <a:t>và</a:t>
            </a:r>
            <a:r>
              <a:rPr kumimoji="0" lang="en-US" sz="3200" b="1" i="0" u="none" strike="noStrike" kern="1200" cap="none" spc="-5" normalizeH="0" baseline="0" noProof="0" dirty="0">
                <a:ln>
                  <a:noFill/>
                </a:ln>
                <a:solidFill>
                  <a:srgbClr val="002060"/>
                </a:solidFill>
                <a:effectLst/>
                <a:uLnTx/>
                <a:uFillTx/>
                <a:ea typeface="+mj-ea"/>
                <a:cs typeface="+mj-cs"/>
              </a:rPr>
              <a:t> COPD</a:t>
            </a:r>
          </a:p>
        </p:txBody>
      </p:sp>
      <p:sp>
        <p:nvSpPr>
          <p:cNvPr id="14" name="Rectangle 13">
            <a:extLst>
              <a:ext uri="{FF2B5EF4-FFF2-40B4-BE49-F238E27FC236}">
                <a16:creationId xmlns:a16="http://schemas.microsoft.com/office/drawing/2014/main" id="{087D3555-318E-4C54-94E7-56C15E740EFC}"/>
              </a:ext>
            </a:extLst>
          </p:cNvPr>
          <p:cNvSpPr/>
          <p:nvPr/>
        </p:nvSpPr>
        <p:spPr>
          <a:xfrm>
            <a:off x="5101626" y="6488668"/>
            <a:ext cx="7580811" cy="369332"/>
          </a:xfrm>
          <a:prstGeom prst="rect">
            <a:avLst/>
          </a:prstGeom>
        </p:spPr>
        <p:txBody>
          <a:bodyPr wrap="square" anchor="b">
            <a:spAutoFit/>
          </a:bodyPr>
          <a:lstStyle/>
          <a:p>
            <a:pPr marL="228600" indent="-228600">
              <a:buAutoNum type="arabicPeriod"/>
            </a:pPr>
            <a:r>
              <a:rPr lang="en-US" sz="900" dirty="0" err="1">
                <a:solidFill>
                  <a:schemeClr val="bg1">
                    <a:lumMod val="65000"/>
                  </a:schemeClr>
                </a:solidFill>
                <a:latin typeface="Arial" panose="020B0604020202020204" pitchFamily="34" charset="0"/>
                <a:cs typeface="Arial" panose="020B0604020202020204" pitchFamily="34" charset="0"/>
              </a:rPr>
              <a:t>Bjermer</a:t>
            </a:r>
            <a:r>
              <a:rPr lang="en-US" sz="900" dirty="0">
                <a:solidFill>
                  <a:schemeClr val="bg1">
                    <a:lumMod val="65000"/>
                  </a:schemeClr>
                </a:solidFill>
                <a:latin typeface="Arial" panose="020B0604020202020204" pitchFamily="34" charset="0"/>
                <a:cs typeface="Arial" panose="020B0604020202020204" pitchFamily="34" charset="0"/>
              </a:rPr>
              <a:t> L. Current Opinion in Pulmonary Medicine. 2014;20(1):23–30. </a:t>
            </a:r>
            <a:r>
              <a:rPr lang="en-US" sz="900" dirty="0" err="1">
                <a:solidFill>
                  <a:schemeClr val="bg1">
                    <a:lumMod val="65000"/>
                  </a:schemeClr>
                </a:solidFill>
                <a:latin typeface="Arial" panose="020B0604020202020204" pitchFamily="34" charset="0"/>
                <a:cs typeface="Arial" panose="020B0604020202020204" pitchFamily="34" charset="0"/>
              </a:rPr>
              <a:t>doi</a:t>
            </a:r>
            <a:r>
              <a:rPr lang="en-US" sz="900" dirty="0">
                <a:solidFill>
                  <a:schemeClr val="bg1">
                    <a:lumMod val="65000"/>
                  </a:schemeClr>
                </a:solidFill>
                <a:latin typeface="Arial" panose="020B0604020202020204" pitchFamily="34" charset="0"/>
                <a:cs typeface="Arial" panose="020B0604020202020204" pitchFamily="34" charset="0"/>
              </a:rPr>
              <a:t>: 10.1097/MCP.0000000000000018</a:t>
            </a:r>
          </a:p>
          <a:p>
            <a:pPr marL="228600" indent="-228600">
              <a:buAutoNum type="arabicPeriod"/>
            </a:pPr>
            <a:r>
              <a:rPr lang="es-ES" sz="900" dirty="0" err="1">
                <a:solidFill>
                  <a:schemeClr val="bg1">
                    <a:lumMod val="65000"/>
                  </a:schemeClr>
                </a:solidFill>
                <a:latin typeface="Arial" panose="020B0604020202020204" pitchFamily="34" charset="0"/>
                <a:cs typeface="Arial" panose="020B0604020202020204" pitchFamily="34" charset="0"/>
              </a:rPr>
              <a:t>Usmani</a:t>
            </a:r>
            <a:r>
              <a:rPr lang="es-ES" sz="900" dirty="0">
                <a:solidFill>
                  <a:schemeClr val="bg1">
                    <a:lumMod val="65000"/>
                  </a:schemeClr>
                </a:solidFill>
                <a:latin typeface="Arial" panose="020B0604020202020204" pitchFamily="34" charset="0"/>
                <a:cs typeface="Arial" panose="020B0604020202020204" pitchFamily="34" charset="0"/>
              </a:rPr>
              <a:t> O.S., et al. Mayo Clin </a:t>
            </a:r>
            <a:r>
              <a:rPr lang="es-ES" sz="900" dirty="0" err="1">
                <a:solidFill>
                  <a:schemeClr val="bg1">
                    <a:lumMod val="65000"/>
                  </a:schemeClr>
                </a:solidFill>
                <a:latin typeface="Arial" panose="020B0604020202020204" pitchFamily="34" charset="0"/>
                <a:cs typeface="Arial" panose="020B0604020202020204" pitchFamily="34" charset="0"/>
              </a:rPr>
              <a:t>Proc</a:t>
            </a:r>
            <a:r>
              <a:rPr lang="es-ES" sz="900" dirty="0">
                <a:solidFill>
                  <a:schemeClr val="bg1">
                    <a:lumMod val="65000"/>
                  </a:schemeClr>
                </a:solidFill>
                <a:latin typeface="Arial" panose="020B0604020202020204" pitchFamily="34" charset="0"/>
                <a:cs typeface="Arial" panose="020B0604020202020204" pitchFamily="34" charset="0"/>
              </a:rPr>
              <a:t> 2021; 1-16. https://doi.org/10.1016/j.mayocp.2021.03.016</a:t>
            </a:r>
          </a:p>
        </p:txBody>
      </p:sp>
      <p:sp>
        <p:nvSpPr>
          <p:cNvPr id="7" name="TextBox 6">
            <a:extLst>
              <a:ext uri="{FF2B5EF4-FFF2-40B4-BE49-F238E27FC236}">
                <a16:creationId xmlns:a16="http://schemas.microsoft.com/office/drawing/2014/main" id="{7E8FFB19-2AE4-442C-AD80-4D5D21754E70}"/>
              </a:ext>
            </a:extLst>
          </p:cNvPr>
          <p:cNvSpPr txBox="1"/>
          <p:nvPr/>
        </p:nvSpPr>
        <p:spPr>
          <a:xfrm>
            <a:off x="1837944" y="1499616"/>
            <a:ext cx="1453896" cy="523220"/>
          </a:xfrm>
          <a:prstGeom prst="rect">
            <a:avLst/>
          </a:prstGeom>
          <a:noFill/>
        </p:spPr>
        <p:txBody>
          <a:bodyPr wrap="square" rtlCol="0">
            <a:spAutoFit/>
          </a:bodyPr>
          <a:lstStyle/>
          <a:p>
            <a:r>
              <a:rPr lang="en-US" sz="2800" b="1" dirty="0">
                <a:solidFill>
                  <a:srgbClr val="0066FF"/>
                </a:solidFill>
              </a:rPr>
              <a:t>Hen</a:t>
            </a:r>
            <a:r>
              <a:rPr lang="en-US" dirty="0"/>
              <a:t> </a:t>
            </a:r>
            <a:r>
              <a:rPr lang="en-US" baseline="30000" dirty="0"/>
              <a:t>1</a:t>
            </a:r>
            <a:endParaRPr lang="en-US" dirty="0"/>
          </a:p>
        </p:txBody>
      </p:sp>
      <p:sp>
        <p:nvSpPr>
          <p:cNvPr id="30" name="TextBox 29">
            <a:extLst>
              <a:ext uri="{FF2B5EF4-FFF2-40B4-BE49-F238E27FC236}">
                <a16:creationId xmlns:a16="http://schemas.microsoft.com/office/drawing/2014/main" id="{FB5D30C0-7C7D-477A-B8C2-F90A11A81DCF}"/>
              </a:ext>
            </a:extLst>
          </p:cNvPr>
          <p:cNvSpPr txBox="1"/>
          <p:nvPr/>
        </p:nvSpPr>
        <p:spPr>
          <a:xfrm>
            <a:off x="8993590" y="1499616"/>
            <a:ext cx="1453896" cy="523220"/>
          </a:xfrm>
          <a:prstGeom prst="rect">
            <a:avLst/>
          </a:prstGeom>
          <a:noFill/>
        </p:spPr>
        <p:txBody>
          <a:bodyPr wrap="square" rtlCol="0">
            <a:spAutoFit/>
          </a:bodyPr>
          <a:lstStyle/>
          <a:p>
            <a:r>
              <a:rPr lang="en-US" sz="2800" b="1" dirty="0">
                <a:solidFill>
                  <a:srgbClr val="0066FF"/>
                </a:solidFill>
              </a:rPr>
              <a:t>COPD</a:t>
            </a:r>
            <a:r>
              <a:rPr lang="en-US" dirty="0"/>
              <a:t> </a:t>
            </a:r>
            <a:r>
              <a:rPr lang="en-US" baseline="30000" dirty="0"/>
              <a:t>2</a:t>
            </a:r>
            <a:endParaRPr lang="en-US" dirty="0"/>
          </a:p>
        </p:txBody>
      </p:sp>
      <p:sp>
        <p:nvSpPr>
          <p:cNvPr id="8" name="TextBox 7">
            <a:extLst>
              <a:ext uri="{FF2B5EF4-FFF2-40B4-BE49-F238E27FC236}">
                <a16:creationId xmlns:a16="http://schemas.microsoft.com/office/drawing/2014/main" id="{7DC0E866-D04B-429F-A5A8-BBC0C065BC44}"/>
              </a:ext>
            </a:extLst>
          </p:cNvPr>
          <p:cNvSpPr txBox="1"/>
          <p:nvPr/>
        </p:nvSpPr>
        <p:spPr>
          <a:xfrm>
            <a:off x="1176654" y="2396987"/>
            <a:ext cx="2399708" cy="646331"/>
          </a:xfrm>
          <a:prstGeom prst="rect">
            <a:avLst/>
          </a:prstGeom>
          <a:noFill/>
          <a:ln w="19050">
            <a:solidFill>
              <a:srgbClr val="0070C0"/>
            </a:solidFill>
          </a:ln>
        </p:spPr>
        <p:txBody>
          <a:bodyPr wrap="square" rtlCol="0">
            <a:spAutoFit/>
          </a:bodyPr>
          <a:lstStyle/>
          <a:p>
            <a:pPr algn="ctr"/>
            <a:r>
              <a:rPr lang="en-US" dirty="0" err="1"/>
              <a:t>Tăng</a:t>
            </a:r>
            <a:r>
              <a:rPr lang="en-US" dirty="0"/>
              <a:t> </a:t>
            </a:r>
            <a:r>
              <a:rPr lang="en-US" dirty="0" err="1"/>
              <a:t>nguy</a:t>
            </a:r>
            <a:r>
              <a:rPr lang="en-US" dirty="0"/>
              <a:t> </a:t>
            </a:r>
            <a:r>
              <a:rPr lang="en-US" dirty="0" err="1"/>
              <a:t>cơ</a:t>
            </a:r>
            <a:r>
              <a:rPr lang="en-US" dirty="0"/>
              <a:t> </a:t>
            </a:r>
          </a:p>
          <a:p>
            <a:pPr algn="ctr"/>
            <a:r>
              <a:rPr lang="en-US" dirty="0" err="1"/>
              <a:t>không</a:t>
            </a:r>
            <a:r>
              <a:rPr lang="en-US" dirty="0"/>
              <a:t> </a:t>
            </a:r>
            <a:r>
              <a:rPr lang="en-US" dirty="0" err="1"/>
              <a:t>kiểm</a:t>
            </a:r>
            <a:r>
              <a:rPr lang="en-US" dirty="0"/>
              <a:t> </a:t>
            </a:r>
            <a:r>
              <a:rPr lang="en-US" dirty="0" err="1"/>
              <a:t>soát</a:t>
            </a:r>
            <a:r>
              <a:rPr lang="en-US" dirty="0"/>
              <a:t> hen</a:t>
            </a:r>
          </a:p>
        </p:txBody>
      </p:sp>
      <p:sp>
        <p:nvSpPr>
          <p:cNvPr id="16" name="Oval 15">
            <a:extLst>
              <a:ext uri="{FF2B5EF4-FFF2-40B4-BE49-F238E27FC236}">
                <a16:creationId xmlns:a16="http://schemas.microsoft.com/office/drawing/2014/main" id="{80F39773-3DC9-4386-ACEC-C303C89A102A}"/>
              </a:ext>
            </a:extLst>
          </p:cNvPr>
          <p:cNvSpPr/>
          <p:nvPr/>
        </p:nvSpPr>
        <p:spPr>
          <a:xfrm>
            <a:off x="4728609" y="2731163"/>
            <a:ext cx="2734782" cy="2596896"/>
          </a:xfrm>
          <a:prstGeom prst="ellipse">
            <a:avLst/>
          </a:prstGeom>
          <a:gradFill flip="none" rotWithShape="1">
            <a:gsLst>
              <a:gs pos="0">
                <a:srgbClr val="ACE4EB">
                  <a:tint val="66000"/>
                  <a:satMod val="160000"/>
                </a:srgbClr>
              </a:gs>
              <a:gs pos="50000">
                <a:srgbClr val="ACE4EB">
                  <a:tint val="44500"/>
                  <a:satMod val="160000"/>
                </a:srgbClr>
              </a:gs>
              <a:gs pos="100000">
                <a:srgbClr val="ACE4EB">
                  <a:tint val="23500"/>
                  <a:satMod val="160000"/>
                </a:srgbClr>
              </a:gs>
            </a:gsLst>
            <a:path path="circle">
              <a:fillToRect l="50000" t="50000" r="50000" b="50000"/>
            </a:path>
            <a:tileRect/>
          </a:gra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b="1" dirty="0">
              <a:solidFill>
                <a:schemeClr val="tx1"/>
              </a:solidFill>
            </a:endParaRPr>
          </a:p>
        </p:txBody>
      </p:sp>
      <p:sp>
        <p:nvSpPr>
          <p:cNvPr id="17" name="TextBox 16">
            <a:extLst>
              <a:ext uri="{FF2B5EF4-FFF2-40B4-BE49-F238E27FC236}">
                <a16:creationId xmlns:a16="http://schemas.microsoft.com/office/drawing/2014/main" id="{7C73D5E4-757D-49EF-98C5-3D1DDA7D8973}"/>
              </a:ext>
            </a:extLst>
          </p:cNvPr>
          <p:cNvSpPr txBox="1"/>
          <p:nvPr/>
        </p:nvSpPr>
        <p:spPr>
          <a:xfrm>
            <a:off x="4884420" y="3582657"/>
            <a:ext cx="2423160" cy="830997"/>
          </a:xfrm>
          <a:prstGeom prst="rect">
            <a:avLst/>
          </a:prstGeom>
          <a:noFill/>
        </p:spPr>
        <p:txBody>
          <a:bodyPr wrap="square" rtlCol="0">
            <a:spAutoFit/>
          </a:bodyPr>
          <a:lstStyle/>
          <a:p>
            <a:pPr algn="ctr"/>
            <a:r>
              <a:rPr lang="en-US" sz="2400" b="1" dirty="0" err="1">
                <a:solidFill>
                  <a:schemeClr val="tx1"/>
                </a:solidFill>
              </a:rPr>
              <a:t>Tổn</a:t>
            </a:r>
            <a:r>
              <a:rPr lang="en-US" sz="2400" b="1" dirty="0">
                <a:solidFill>
                  <a:schemeClr val="tx1"/>
                </a:solidFill>
              </a:rPr>
              <a:t> </a:t>
            </a:r>
            <a:r>
              <a:rPr lang="en-US" sz="2400" b="1" dirty="0" err="1">
                <a:solidFill>
                  <a:schemeClr val="tx1"/>
                </a:solidFill>
              </a:rPr>
              <a:t>thương</a:t>
            </a:r>
            <a:r>
              <a:rPr lang="en-US" sz="2400" b="1" dirty="0">
                <a:solidFill>
                  <a:schemeClr val="tx1"/>
                </a:solidFill>
              </a:rPr>
              <a:t> </a:t>
            </a:r>
            <a:r>
              <a:rPr lang="en-US" sz="2400" b="1" dirty="0" err="1">
                <a:solidFill>
                  <a:schemeClr val="tx1"/>
                </a:solidFill>
              </a:rPr>
              <a:t>đường</a:t>
            </a:r>
            <a:r>
              <a:rPr lang="en-US" sz="2400" b="1" dirty="0">
                <a:solidFill>
                  <a:schemeClr val="tx1"/>
                </a:solidFill>
              </a:rPr>
              <a:t> </a:t>
            </a:r>
            <a:r>
              <a:rPr lang="en-US" sz="2400" b="1" dirty="0" err="1">
                <a:solidFill>
                  <a:schemeClr val="tx1"/>
                </a:solidFill>
              </a:rPr>
              <a:t>thở</a:t>
            </a:r>
            <a:r>
              <a:rPr lang="en-US" sz="2400" b="1" dirty="0">
                <a:solidFill>
                  <a:schemeClr val="tx1"/>
                </a:solidFill>
              </a:rPr>
              <a:t> </a:t>
            </a:r>
            <a:r>
              <a:rPr lang="en-US" sz="2400" b="1" dirty="0" err="1">
                <a:solidFill>
                  <a:schemeClr val="tx1"/>
                </a:solidFill>
              </a:rPr>
              <a:t>nhỏ</a:t>
            </a:r>
            <a:endParaRPr lang="en-US" sz="2400" b="1" dirty="0">
              <a:solidFill>
                <a:schemeClr val="tx1"/>
              </a:solidFill>
            </a:endParaRPr>
          </a:p>
        </p:txBody>
      </p:sp>
      <p:sp>
        <p:nvSpPr>
          <p:cNvPr id="18" name="Rectangle 17">
            <a:extLst>
              <a:ext uri="{FF2B5EF4-FFF2-40B4-BE49-F238E27FC236}">
                <a16:creationId xmlns:a16="http://schemas.microsoft.com/office/drawing/2014/main" id="{E4D42787-1C15-4B10-9D6A-CE83777C734C}"/>
              </a:ext>
            </a:extLst>
          </p:cNvPr>
          <p:cNvSpPr/>
          <p:nvPr/>
        </p:nvSpPr>
        <p:spPr>
          <a:xfrm>
            <a:off x="1176654" y="3236976"/>
            <a:ext cx="2399708" cy="64633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a:solidFill>
                  <a:schemeClr val="tx1"/>
                </a:solidFill>
              </a:rPr>
              <a:t>Tăng</a:t>
            </a:r>
            <a:r>
              <a:rPr lang="en-US" dirty="0">
                <a:solidFill>
                  <a:schemeClr val="tx1"/>
                </a:solidFill>
              </a:rPr>
              <a:t> </a:t>
            </a:r>
            <a:r>
              <a:rPr lang="en-US" dirty="0" err="1">
                <a:solidFill>
                  <a:schemeClr val="tx1"/>
                </a:solidFill>
              </a:rPr>
              <a:t>nguy</a:t>
            </a:r>
            <a:r>
              <a:rPr lang="en-US" dirty="0">
                <a:solidFill>
                  <a:schemeClr val="tx1"/>
                </a:solidFill>
              </a:rPr>
              <a:t> </a:t>
            </a:r>
            <a:r>
              <a:rPr lang="en-US" dirty="0" err="1">
                <a:solidFill>
                  <a:schemeClr val="tx1"/>
                </a:solidFill>
              </a:rPr>
              <a:t>cơ</a:t>
            </a:r>
            <a:r>
              <a:rPr lang="en-US" dirty="0">
                <a:solidFill>
                  <a:schemeClr val="tx1"/>
                </a:solidFill>
              </a:rPr>
              <a:t> </a:t>
            </a:r>
            <a:r>
              <a:rPr lang="en-US" dirty="0" err="1">
                <a:solidFill>
                  <a:schemeClr val="tx1"/>
                </a:solidFill>
              </a:rPr>
              <a:t>đợt</a:t>
            </a:r>
            <a:r>
              <a:rPr lang="en-US" dirty="0">
                <a:solidFill>
                  <a:schemeClr val="tx1"/>
                </a:solidFill>
              </a:rPr>
              <a:t> hen </a:t>
            </a:r>
            <a:r>
              <a:rPr lang="en-US" dirty="0" err="1">
                <a:solidFill>
                  <a:schemeClr val="tx1"/>
                </a:solidFill>
              </a:rPr>
              <a:t>cấp</a:t>
            </a:r>
            <a:endParaRPr lang="en-US" dirty="0">
              <a:solidFill>
                <a:schemeClr val="tx1"/>
              </a:solidFill>
            </a:endParaRPr>
          </a:p>
        </p:txBody>
      </p:sp>
      <p:sp>
        <p:nvSpPr>
          <p:cNvPr id="42" name="Rectangle 41">
            <a:extLst>
              <a:ext uri="{FF2B5EF4-FFF2-40B4-BE49-F238E27FC236}">
                <a16:creationId xmlns:a16="http://schemas.microsoft.com/office/drawing/2014/main" id="{284D3C7D-1B82-49E1-B368-5212324456C6}"/>
              </a:ext>
            </a:extLst>
          </p:cNvPr>
          <p:cNvSpPr/>
          <p:nvPr/>
        </p:nvSpPr>
        <p:spPr>
          <a:xfrm>
            <a:off x="1197560" y="4141674"/>
            <a:ext cx="2399708" cy="64633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Liên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quan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thức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giấc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về</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đêm</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vì</a:t>
            </a:r>
            <a:r>
              <a:rPr kumimoji="0" lang="en-US" sz="1800" b="0" i="0" u="none" strike="noStrike" kern="1200" cap="none" spc="0" normalizeH="0" baseline="0" noProof="0" dirty="0">
                <a:ln>
                  <a:noFill/>
                </a:ln>
                <a:solidFill>
                  <a:prstClr val="black"/>
                </a:solidFill>
                <a:effectLst/>
                <a:uLnTx/>
                <a:uFillTx/>
                <a:latin typeface="Arial"/>
                <a:ea typeface="+mn-ea"/>
                <a:cs typeface="+mn-cs"/>
              </a:rPr>
              <a:t> hen</a:t>
            </a:r>
          </a:p>
        </p:txBody>
      </p:sp>
      <p:sp>
        <p:nvSpPr>
          <p:cNvPr id="43" name="Rectangle 42">
            <a:extLst>
              <a:ext uri="{FF2B5EF4-FFF2-40B4-BE49-F238E27FC236}">
                <a16:creationId xmlns:a16="http://schemas.microsoft.com/office/drawing/2014/main" id="{4B9EE22D-2DA3-4A88-900F-2019816B6B99}"/>
              </a:ext>
            </a:extLst>
          </p:cNvPr>
          <p:cNvSpPr/>
          <p:nvPr/>
        </p:nvSpPr>
        <p:spPr>
          <a:xfrm>
            <a:off x="1197560" y="4962259"/>
            <a:ext cx="2399708" cy="876112"/>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a:solidFill>
                  <a:schemeClr val="tx1"/>
                </a:solidFill>
              </a:rPr>
              <a:t>Liên</a:t>
            </a:r>
            <a:r>
              <a:rPr lang="en-US" dirty="0">
                <a:solidFill>
                  <a:schemeClr val="tx1"/>
                </a:solidFill>
              </a:rPr>
              <a:t> </a:t>
            </a:r>
            <a:r>
              <a:rPr lang="en-US" dirty="0" err="1">
                <a:solidFill>
                  <a:schemeClr val="tx1"/>
                </a:solidFill>
              </a:rPr>
              <a:t>quan</a:t>
            </a:r>
            <a:r>
              <a:rPr lang="en-US" dirty="0">
                <a:solidFill>
                  <a:schemeClr val="tx1"/>
                </a:solidFill>
              </a:rPr>
              <a:t> </a:t>
            </a:r>
            <a:r>
              <a:rPr lang="en-US" dirty="0" err="1">
                <a:solidFill>
                  <a:schemeClr val="tx1"/>
                </a:solidFill>
              </a:rPr>
              <a:t>với</a:t>
            </a:r>
            <a:r>
              <a:rPr lang="en-US" dirty="0">
                <a:solidFill>
                  <a:schemeClr val="tx1"/>
                </a:solidFill>
              </a:rPr>
              <a:t> </a:t>
            </a:r>
            <a:r>
              <a:rPr lang="en-US" dirty="0" err="1">
                <a:solidFill>
                  <a:schemeClr val="tx1"/>
                </a:solidFill>
              </a:rPr>
              <a:t>dấu</a:t>
            </a:r>
            <a:r>
              <a:rPr lang="en-US" dirty="0">
                <a:solidFill>
                  <a:schemeClr val="tx1"/>
                </a:solidFill>
              </a:rPr>
              <a:t> </a:t>
            </a:r>
            <a:r>
              <a:rPr lang="en-US" dirty="0" err="1">
                <a:solidFill>
                  <a:schemeClr val="tx1"/>
                </a:solidFill>
              </a:rPr>
              <a:t>hiệu</a:t>
            </a:r>
            <a:r>
              <a:rPr lang="en-US" dirty="0">
                <a:solidFill>
                  <a:schemeClr val="tx1"/>
                </a:solidFill>
              </a:rPr>
              <a:t> </a:t>
            </a:r>
            <a:r>
              <a:rPr lang="en-US" dirty="0" err="1">
                <a:solidFill>
                  <a:schemeClr val="tx1"/>
                </a:solidFill>
              </a:rPr>
              <a:t>và</a:t>
            </a:r>
            <a:r>
              <a:rPr lang="en-US" dirty="0">
                <a:solidFill>
                  <a:schemeClr val="tx1"/>
                </a:solidFill>
              </a:rPr>
              <a:t> </a:t>
            </a:r>
            <a:r>
              <a:rPr lang="en-US" dirty="0" err="1">
                <a:solidFill>
                  <a:schemeClr val="tx1"/>
                </a:solidFill>
              </a:rPr>
              <a:t>triệu</a:t>
            </a:r>
            <a:r>
              <a:rPr lang="en-US" dirty="0">
                <a:solidFill>
                  <a:schemeClr val="tx1"/>
                </a:solidFill>
              </a:rPr>
              <a:t> </a:t>
            </a:r>
            <a:r>
              <a:rPr lang="en-US" dirty="0" err="1">
                <a:solidFill>
                  <a:schemeClr val="tx1"/>
                </a:solidFill>
              </a:rPr>
              <a:t>chứng</a:t>
            </a:r>
            <a:r>
              <a:rPr lang="en-US" dirty="0">
                <a:solidFill>
                  <a:schemeClr val="tx1"/>
                </a:solidFill>
              </a:rPr>
              <a:t> hen </a:t>
            </a:r>
            <a:r>
              <a:rPr lang="en-US" dirty="0" err="1">
                <a:solidFill>
                  <a:schemeClr val="tx1"/>
                </a:solidFill>
              </a:rPr>
              <a:t>khi</a:t>
            </a:r>
            <a:r>
              <a:rPr lang="en-US" dirty="0">
                <a:solidFill>
                  <a:schemeClr val="tx1"/>
                </a:solidFill>
              </a:rPr>
              <a:t> </a:t>
            </a:r>
            <a:r>
              <a:rPr lang="en-US" dirty="0" err="1">
                <a:solidFill>
                  <a:schemeClr val="tx1"/>
                </a:solidFill>
              </a:rPr>
              <a:t>vận</a:t>
            </a:r>
            <a:r>
              <a:rPr lang="en-US" dirty="0">
                <a:solidFill>
                  <a:schemeClr val="tx1"/>
                </a:solidFill>
              </a:rPr>
              <a:t> </a:t>
            </a:r>
            <a:r>
              <a:rPr lang="en-US" dirty="0" err="1">
                <a:solidFill>
                  <a:schemeClr val="tx1"/>
                </a:solidFill>
              </a:rPr>
              <a:t>động</a:t>
            </a:r>
            <a:endParaRPr lang="en-US" dirty="0">
              <a:ln w="0"/>
              <a:solidFill>
                <a:schemeClr val="tx1"/>
              </a:solidFill>
              <a:effectLst>
                <a:outerShdw blurRad="38100" dist="19050" dir="2700000" algn="tl" rotWithShape="0">
                  <a:schemeClr val="dk1">
                    <a:alpha val="40000"/>
                  </a:schemeClr>
                </a:outerShdw>
              </a:effectLst>
            </a:endParaRPr>
          </a:p>
        </p:txBody>
      </p:sp>
      <p:sp>
        <p:nvSpPr>
          <p:cNvPr id="45" name="Rectangle 44">
            <a:extLst>
              <a:ext uri="{FF2B5EF4-FFF2-40B4-BE49-F238E27FC236}">
                <a16:creationId xmlns:a16="http://schemas.microsoft.com/office/drawing/2014/main" id="{96568208-DC75-4CA9-8E1E-F8559688D6A6}"/>
              </a:ext>
            </a:extLst>
          </p:cNvPr>
          <p:cNvSpPr/>
          <p:nvPr/>
        </p:nvSpPr>
        <p:spPr>
          <a:xfrm>
            <a:off x="8509550" y="2394601"/>
            <a:ext cx="2399708" cy="64633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a:solidFill>
                  <a:schemeClr val="tx1"/>
                </a:solidFill>
              </a:rPr>
              <a:t>Căng</a:t>
            </a:r>
            <a:r>
              <a:rPr lang="en-US" dirty="0">
                <a:solidFill>
                  <a:schemeClr val="tx1"/>
                </a:solidFill>
              </a:rPr>
              <a:t> </a:t>
            </a:r>
            <a:r>
              <a:rPr lang="en-US" dirty="0" err="1">
                <a:solidFill>
                  <a:schemeClr val="tx1"/>
                </a:solidFill>
              </a:rPr>
              <a:t>phồng</a:t>
            </a:r>
            <a:r>
              <a:rPr lang="en-US" dirty="0">
                <a:solidFill>
                  <a:schemeClr val="tx1"/>
                </a:solidFill>
              </a:rPr>
              <a:t> </a:t>
            </a:r>
            <a:r>
              <a:rPr lang="en-US" dirty="0" err="1">
                <a:solidFill>
                  <a:schemeClr val="tx1"/>
                </a:solidFill>
              </a:rPr>
              <a:t>phổi</a:t>
            </a:r>
            <a:endParaRPr lang="en-US" dirty="0">
              <a:solidFill>
                <a:schemeClr val="tx1"/>
              </a:solidFill>
            </a:endParaRPr>
          </a:p>
        </p:txBody>
      </p:sp>
      <p:sp>
        <p:nvSpPr>
          <p:cNvPr id="47" name="Rectangle 46">
            <a:extLst>
              <a:ext uri="{FF2B5EF4-FFF2-40B4-BE49-F238E27FC236}">
                <a16:creationId xmlns:a16="http://schemas.microsoft.com/office/drawing/2014/main" id="{7F542247-A2BF-49C3-B0D9-C4BB2031E021}"/>
              </a:ext>
            </a:extLst>
          </p:cNvPr>
          <p:cNvSpPr/>
          <p:nvPr/>
        </p:nvSpPr>
        <p:spPr>
          <a:xfrm>
            <a:off x="8520684" y="3233804"/>
            <a:ext cx="2399708" cy="64633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dirty="0" err="1">
                <a:solidFill>
                  <a:schemeClr val="tx1"/>
                </a:solidFill>
              </a:rPr>
              <a:t>Liên</a:t>
            </a:r>
            <a:r>
              <a:rPr lang="en-US" dirty="0">
                <a:solidFill>
                  <a:schemeClr val="tx1"/>
                </a:solidFill>
              </a:rPr>
              <a:t> </a:t>
            </a:r>
            <a:r>
              <a:rPr lang="en-US" dirty="0" err="1">
                <a:solidFill>
                  <a:schemeClr val="tx1"/>
                </a:solidFill>
              </a:rPr>
              <a:t>quan</a:t>
            </a:r>
            <a:r>
              <a:rPr lang="en-US" dirty="0">
                <a:solidFill>
                  <a:schemeClr val="tx1"/>
                </a:solidFill>
              </a:rPr>
              <a:t> </a:t>
            </a:r>
            <a:r>
              <a:rPr lang="en-US" dirty="0" err="1">
                <a:solidFill>
                  <a:schemeClr val="tx1"/>
                </a:solidFill>
              </a:rPr>
              <a:t>với</a:t>
            </a:r>
            <a:r>
              <a:rPr lang="en-US" dirty="0">
                <a:solidFill>
                  <a:schemeClr val="tx1"/>
                </a:solidFill>
              </a:rPr>
              <a:t> </a:t>
            </a:r>
            <a:r>
              <a:rPr lang="en-US" dirty="0" err="1">
                <a:solidFill>
                  <a:schemeClr val="tx1"/>
                </a:solidFill>
              </a:rPr>
              <a:t>khó</a:t>
            </a:r>
            <a:r>
              <a:rPr lang="en-US" dirty="0">
                <a:solidFill>
                  <a:schemeClr val="tx1"/>
                </a:solidFill>
              </a:rPr>
              <a:t> </a:t>
            </a:r>
            <a:r>
              <a:rPr lang="en-US" dirty="0" err="1">
                <a:solidFill>
                  <a:schemeClr val="tx1"/>
                </a:solidFill>
              </a:rPr>
              <a:t>thở</a:t>
            </a:r>
            <a:endParaRPr lang="en-US" dirty="0">
              <a:solidFill>
                <a:schemeClr val="tx1"/>
              </a:solidFill>
            </a:endParaRPr>
          </a:p>
        </p:txBody>
      </p:sp>
      <p:sp>
        <p:nvSpPr>
          <p:cNvPr id="49" name="Rectangle 48">
            <a:extLst>
              <a:ext uri="{FF2B5EF4-FFF2-40B4-BE49-F238E27FC236}">
                <a16:creationId xmlns:a16="http://schemas.microsoft.com/office/drawing/2014/main" id="{DABFBFC4-BE21-4CA4-837F-22EB45EDF87D}"/>
              </a:ext>
            </a:extLst>
          </p:cNvPr>
          <p:cNvSpPr/>
          <p:nvPr/>
        </p:nvSpPr>
        <p:spPr>
          <a:xfrm>
            <a:off x="8520684" y="4141674"/>
            <a:ext cx="2399708" cy="64633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a:solidFill>
                  <a:schemeClr val="tx1"/>
                </a:solidFill>
              </a:rPr>
              <a:t>Khởi</a:t>
            </a:r>
            <a:r>
              <a:rPr lang="en-US" dirty="0">
                <a:solidFill>
                  <a:schemeClr val="tx1"/>
                </a:solidFill>
              </a:rPr>
              <a:t> </a:t>
            </a:r>
            <a:r>
              <a:rPr lang="en-US" dirty="0" err="1">
                <a:solidFill>
                  <a:schemeClr val="tx1"/>
                </a:solidFill>
              </a:rPr>
              <a:t>phát</a:t>
            </a:r>
            <a:r>
              <a:rPr lang="en-US" dirty="0">
                <a:solidFill>
                  <a:schemeClr val="tx1"/>
                </a:solidFill>
              </a:rPr>
              <a:t> </a:t>
            </a:r>
            <a:r>
              <a:rPr lang="en-US" dirty="0" err="1">
                <a:solidFill>
                  <a:schemeClr val="tx1"/>
                </a:solidFill>
              </a:rPr>
              <a:t>khí</a:t>
            </a:r>
            <a:r>
              <a:rPr lang="en-US" dirty="0">
                <a:solidFill>
                  <a:schemeClr val="tx1"/>
                </a:solidFill>
              </a:rPr>
              <a:t> </a:t>
            </a:r>
            <a:r>
              <a:rPr lang="en-US" dirty="0" err="1">
                <a:solidFill>
                  <a:schemeClr val="tx1"/>
                </a:solidFill>
              </a:rPr>
              <a:t>phế</a:t>
            </a:r>
            <a:r>
              <a:rPr lang="en-US" dirty="0">
                <a:solidFill>
                  <a:schemeClr val="tx1"/>
                </a:solidFill>
              </a:rPr>
              <a:t> </a:t>
            </a:r>
            <a:r>
              <a:rPr lang="en-US" dirty="0" err="1">
                <a:solidFill>
                  <a:schemeClr val="tx1"/>
                </a:solidFill>
              </a:rPr>
              <a:t>thũng</a:t>
            </a:r>
            <a:endParaRPr lang="en-US" dirty="0">
              <a:solidFill>
                <a:schemeClr val="tx1"/>
              </a:solidFill>
            </a:endParaRPr>
          </a:p>
        </p:txBody>
      </p:sp>
      <p:sp>
        <p:nvSpPr>
          <p:cNvPr id="50" name="Rectangle 49">
            <a:extLst>
              <a:ext uri="{FF2B5EF4-FFF2-40B4-BE49-F238E27FC236}">
                <a16:creationId xmlns:a16="http://schemas.microsoft.com/office/drawing/2014/main" id="{A9884695-4593-4BEA-872D-6BFE985E84C4}"/>
              </a:ext>
            </a:extLst>
          </p:cNvPr>
          <p:cNvSpPr/>
          <p:nvPr/>
        </p:nvSpPr>
        <p:spPr>
          <a:xfrm>
            <a:off x="8520684" y="4958718"/>
            <a:ext cx="2399708" cy="830121"/>
          </a:xfrm>
          <a:prstGeom prst="rect">
            <a:avLst/>
          </a:prstGeom>
          <a:solidFill>
            <a:schemeClr val="bg1"/>
          </a:solidFill>
          <a:ln w="19050">
            <a:solidFill>
              <a:srgbClr val="0070C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err="1">
                <a:solidFill>
                  <a:schemeClr val="tx1"/>
                </a:solidFill>
              </a:rPr>
              <a:t>Suy</a:t>
            </a:r>
            <a:r>
              <a:rPr lang="en-US" dirty="0">
                <a:solidFill>
                  <a:schemeClr val="tx1"/>
                </a:solidFill>
              </a:rPr>
              <a:t> </a:t>
            </a:r>
            <a:r>
              <a:rPr lang="en-US" dirty="0" err="1">
                <a:solidFill>
                  <a:schemeClr val="tx1"/>
                </a:solidFill>
              </a:rPr>
              <a:t>giảm</a:t>
            </a:r>
            <a:r>
              <a:rPr lang="en-US" dirty="0">
                <a:solidFill>
                  <a:schemeClr val="tx1"/>
                </a:solidFill>
              </a:rPr>
              <a:t> </a:t>
            </a:r>
            <a:r>
              <a:rPr lang="en-US" dirty="0" err="1">
                <a:solidFill>
                  <a:schemeClr val="tx1"/>
                </a:solidFill>
              </a:rPr>
              <a:t>tình</a:t>
            </a:r>
            <a:r>
              <a:rPr lang="en-US" dirty="0">
                <a:solidFill>
                  <a:schemeClr val="tx1"/>
                </a:solidFill>
              </a:rPr>
              <a:t> </a:t>
            </a:r>
            <a:r>
              <a:rPr lang="en-US" dirty="0" err="1">
                <a:solidFill>
                  <a:schemeClr val="tx1"/>
                </a:solidFill>
              </a:rPr>
              <a:t>trạng</a:t>
            </a:r>
            <a:r>
              <a:rPr lang="en-US" dirty="0">
                <a:solidFill>
                  <a:schemeClr val="tx1"/>
                </a:solidFill>
              </a:rPr>
              <a:t> </a:t>
            </a:r>
            <a:r>
              <a:rPr lang="en-US" dirty="0" err="1">
                <a:solidFill>
                  <a:schemeClr val="tx1"/>
                </a:solidFill>
              </a:rPr>
              <a:t>sức</a:t>
            </a:r>
            <a:r>
              <a:rPr lang="en-US" dirty="0">
                <a:solidFill>
                  <a:schemeClr val="tx1"/>
                </a:solidFill>
              </a:rPr>
              <a:t> </a:t>
            </a:r>
            <a:r>
              <a:rPr lang="en-US" dirty="0" err="1">
                <a:solidFill>
                  <a:schemeClr val="tx1"/>
                </a:solidFill>
              </a:rPr>
              <a:t>khỏe</a:t>
            </a:r>
            <a:endParaRPr lang="en-US" dirty="0">
              <a:solidFill>
                <a:schemeClr val="tx1"/>
              </a:solidFill>
            </a:endParaRPr>
          </a:p>
        </p:txBody>
      </p:sp>
      <p:cxnSp>
        <p:nvCxnSpPr>
          <p:cNvPr id="51" name="Straight Connector 50">
            <a:extLst>
              <a:ext uri="{FF2B5EF4-FFF2-40B4-BE49-F238E27FC236}">
                <a16:creationId xmlns:a16="http://schemas.microsoft.com/office/drawing/2014/main" id="{48FAFAFF-0F0F-43A8-A5D2-5106DBC56ACF}"/>
              </a:ext>
            </a:extLst>
          </p:cNvPr>
          <p:cNvCxnSpPr>
            <a:cxnSpLocks/>
            <a:stCxn id="8" idx="3"/>
          </p:cNvCxnSpPr>
          <p:nvPr/>
        </p:nvCxnSpPr>
        <p:spPr>
          <a:xfrm>
            <a:off x="3576362" y="2720153"/>
            <a:ext cx="1168446" cy="916476"/>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D6652562-D936-407B-9A5E-F81BA77ACB74}"/>
              </a:ext>
            </a:extLst>
          </p:cNvPr>
          <p:cNvCxnSpPr>
            <a:cxnSpLocks/>
          </p:cNvCxnSpPr>
          <p:nvPr/>
        </p:nvCxnSpPr>
        <p:spPr>
          <a:xfrm>
            <a:off x="3581069" y="3577395"/>
            <a:ext cx="1142833" cy="320885"/>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4FECDCD1-6B6B-43E7-A977-EDC16317A27E}"/>
              </a:ext>
            </a:extLst>
          </p:cNvPr>
          <p:cNvCxnSpPr>
            <a:cxnSpLocks/>
            <a:stCxn id="42" idx="3"/>
          </p:cNvCxnSpPr>
          <p:nvPr/>
        </p:nvCxnSpPr>
        <p:spPr>
          <a:xfrm flipV="1">
            <a:off x="3597268" y="4141676"/>
            <a:ext cx="1126634" cy="323164"/>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58" name="Straight Connector 57">
            <a:extLst>
              <a:ext uri="{FF2B5EF4-FFF2-40B4-BE49-F238E27FC236}">
                <a16:creationId xmlns:a16="http://schemas.microsoft.com/office/drawing/2014/main" id="{7BB90BF0-6C95-42B2-961A-65B76AB6F431}"/>
              </a:ext>
            </a:extLst>
          </p:cNvPr>
          <p:cNvCxnSpPr>
            <a:cxnSpLocks/>
          </p:cNvCxnSpPr>
          <p:nvPr/>
        </p:nvCxnSpPr>
        <p:spPr>
          <a:xfrm flipV="1">
            <a:off x="3591522" y="4392966"/>
            <a:ext cx="1153286" cy="1022220"/>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2D3078B-D893-4CA4-BA59-48F9CF28AB72}"/>
              </a:ext>
            </a:extLst>
          </p:cNvPr>
          <p:cNvCxnSpPr>
            <a:cxnSpLocks/>
            <a:endCxn id="50" idx="1"/>
          </p:cNvCxnSpPr>
          <p:nvPr/>
        </p:nvCxnSpPr>
        <p:spPr>
          <a:xfrm>
            <a:off x="7455292" y="4448441"/>
            <a:ext cx="1065392" cy="925338"/>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66" name="Straight Connector 65">
            <a:extLst>
              <a:ext uri="{FF2B5EF4-FFF2-40B4-BE49-F238E27FC236}">
                <a16:creationId xmlns:a16="http://schemas.microsoft.com/office/drawing/2014/main" id="{A9F929F5-2BAC-4D8C-8069-3DF6CF51828C}"/>
              </a:ext>
            </a:extLst>
          </p:cNvPr>
          <p:cNvCxnSpPr>
            <a:cxnSpLocks/>
          </p:cNvCxnSpPr>
          <p:nvPr/>
        </p:nvCxnSpPr>
        <p:spPr>
          <a:xfrm flipV="1">
            <a:off x="7468098" y="3556969"/>
            <a:ext cx="1052586" cy="341311"/>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FE671D08-64F0-4C83-975C-257481EA5E8E}"/>
              </a:ext>
            </a:extLst>
          </p:cNvPr>
          <p:cNvCxnSpPr>
            <a:cxnSpLocks/>
            <a:endCxn id="49" idx="1"/>
          </p:cNvCxnSpPr>
          <p:nvPr/>
        </p:nvCxnSpPr>
        <p:spPr>
          <a:xfrm>
            <a:off x="7471905" y="4155821"/>
            <a:ext cx="1048779" cy="309019"/>
          </a:xfrm>
          <a:prstGeom prst="line">
            <a:avLst/>
          </a:prstGeom>
          <a:ln w="19050"/>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31883FA3-E151-438F-B480-544748763906}"/>
              </a:ext>
            </a:extLst>
          </p:cNvPr>
          <p:cNvCxnSpPr>
            <a:cxnSpLocks/>
          </p:cNvCxnSpPr>
          <p:nvPr/>
        </p:nvCxnSpPr>
        <p:spPr>
          <a:xfrm flipV="1">
            <a:off x="7447192" y="2669690"/>
            <a:ext cx="1062358" cy="917727"/>
          </a:xfrm>
          <a:prstGeom prst="line">
            <a:avLst/>
          </a:prstGeom>
          <a:ln w="19050"/>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5303783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EC8B57E8-FAA6-44B6-825C-18AE887015ED}"/>
              </a:ext>
            </a:extLst>
          </p:cNvPr>
          <p:cNvSpPr txBox="1">
            <a:spLocks/>
          </p:cNvSpPr>
          <p:nvPr/>
        </p:nvSpPr>
        <p:spPr>
          <a:xfrm>
            <a:off x="3096826" y="440121"/>
            <a:ext cx="5599778" cy="565051"/>
          </a:xfrm>
          <a:prstGeom prst="rect">
            <a:avLst/>
          </a:prstGeom>
        </p:spPr>
        <p:txBody>
          <a:bodyPr wrap="square" lIns="63279" tIns="32905" rIns="63279" bIns="32905" anchor="b" anchorCtr="0">
            <a:spAutoFit/>
          </a:bodyPr>
          <a:lstStyle>
            <a:lvl1pPr algn="l" defTabSz="914306" rtl="0" eaLnBrk="1" latinLnBrk="0" hangingPunct="1">
              <a:lnSpc>
                <a:spcPct val="90000"/>
              </a:lnSpc>
              <a:spcBef>
                <a:spcPct val="0"/>
              </a:spcBef>
              <a:buNone/>
              <a:defRPr lang="en-US" sz="2400" b="1" kern="1200" dirty="0">
                <a:solidFill>
                  <a:schemeClr val="tx2"/>
                </a:solidFill>
                <a:latin typeface="+mn-lt"/>
                <a:ea typeface="+mj-ea"/>
                <a:cs typeface="+mj-cs"/>
              </a:defRPr>
            </a:lvl1pPr>
          </a:lstStyle>
          <a:p>
            <a:pPr algn="ctr"/>
            <a:r>
              <a:rPr lang="en-GB" sz="3600" spc="-5" dirty="0" err="1">
                <a:solidFill>
                  <a:srgbClr val="002060"/>
                </a:solidFill>
                <a:latin typeface="+mj-lt"/>
              </a:rPr>
              <a:t>Đặc</a:t>
            </a:r>
            <a:r>
              <a:rPr lang="en-GB" sz="3600" spc="-5" dirty="0">
                <a:solidFill>
                  <a:srgbClr val="002060"/>
                </a:solidFill>
                <a:latin typeface="+mj-lt"/>
              </a:rPr>
              <a:t> </a:t>
            </a:r>
            <a:r>
              <a:rPr lang="en-GB" sz="3600" spc="-5" dirty="0" err="1">
                <a:solidFill>
                  <a:srgbClr val="002060"/>
                </a:solidFill>
                <a:latin typeface="+mj-lt"/>
              </a:rPr>
              <a:t>tính</a:t>
            </a:r>
            <a:r>
              <a:rPr lang="en-GB" sz="3600" spc="-5" dirty="0">
                <a:solidFill>
                  <a:srgbClr val="002060"/>
                </a:solidFill>
                <a:latin typeface="+mj-lt"/>
              </a:rPr>
              <a:t> </a:t>
            </a:r>
            <a:r>
              <a:rPr lang="en-GB" sz="3600" spc="-5" dirty="0" err="1">
                <a:solidFill>
                  <a:srgbClr val="002060"/>
                </a:solidFill>
                <a:latin typeface="+mj-lt"/>
              </a:rPr>
              <a:t>khí</a:t>
            </a:r>
            <a:r>
              <a:rPr lang="en-GB" sz="3600" spc="-5" dirty="0">
                <a:solidFill>
                  <a:srgbClr val="002060"/>
                </a:solidFill>
                <a:latin typeface="+mj-lt"/>
              </a:rPr>
              <a:t> dung</a:t>
            </a:r>
          </a:p>
        </p:txBody>
      </p:sp>
      <p:pic>
        <p:nvPicPr>
          <p:cNvPr id="3" name="Picture 2">
            <a:extLst>
              <a:ext uri="{FF2B5EF4-FFF2-40B4-BE49-F238E27FC236}">
                <a16:creationId xmlns:a16="http://schemas.microsoft.com/office/drawing/2014/main" id="{1A616D02-46BD-4D07-B50F-210C10BF9672}"/>
              </a:ext>
            </a:extLst>
          </p:cNvPr>
          <p:cNvPicPr>
            <a:picLocks noChangeAspect="1"/>
          </p:cNvPicPr>
          <p:nvPr/>
        </p:nvPicPr>
        <p:blipFill rotWithShape="1">
          <a:blip r:embed="rId3">
            <a:extLst>
              <a:ext uri="{28A0092B-C50C-407E-A947-70E740481C1C}">
                <a14:useLocalDpi xmlns:a14="http://schemas.microsoft.com/office/drawing/2010/main" val="0"/>
              </a:ext>
            </a:extLst>
          </a:blip>
          <a:srcRect t="17601" b="18896"/>
          <a:stretch/>
        </p:blipFill>
        <p:spPr>
          <a:xfrm>
            <a:off x="2363367" y="1608512"/>
            <a:ext cx="1697136" cy="1077735"/>
          </a:xfrm>
          <a:prstGeom prst="rect">
            <a:avLst/>
          </a:prstGeom>
        </p:spPr>
      </p:pic>
      <p:pic>
        <p:nvPicPr>
          <p:cNvPr id="4" name="Picture 3">
            <a:extLst>
              <a:ext uri="{FF2B5EF4-FFF2-40B4-BE49-F238E27FC236}">
                <a16:creationId xmlns:a16="http://schemas.microsoft.com/office/drawing/2014/main" id="{5F7EB0F8-4B59-4DA4-8FC8-6B00C1455014}"/>
              </a:ext>
            </a:extLst>
          </p:cNvPr>
          <p:cNvPicPr>
            <a:picLocks noChangeAspect="1"/>
          </p:cNvPicPr>
          <p:nvPr/>
        </p:nvPicPr>
        <p:blipFill rotWithShape="1">
          <a:blip r:embed="rId4">
            <a:extLst>
              <a:ext uri="{28A0092B-C50C-407E-A947-70E740481C1C}">
                <a14:useLocalDpi xmlns:a14="http://schemas.microsoft.com/office/drawing/2010/main" val="0"/>
              </a:ext>
            </a:extLst>
          </a:blip>
          <a:srcRect t="20014" b="19507"/>
          <a:stretch/>
        </p:blipFill>
        <p:spPr>
          <a:xfrm>
            <a:off x="2320725" y="4785606"/>
            <a:ext cx="1781992" cy="1077735"/>
          </a:xfrm>
          <a:prstGeom prst="rect">
            <a:avLst/>
          </a:prstGeom>
        </p:spPr>
      </p:pic>
      <p:pic>
        <p:nvPicPr>
          <p:cNvPr id="6" name="Picture 5">
            <a:extLst>
              <a:ext uri="{FF2B5EF4-FFF2-40B4-BE49-F238E27FC236}">
                <a16:creationId xmlns:a16="http://schemas.microsoft.com/office/drawing/2014/main" id="{9B09595F-F743-4153-AB90-7AF37657E4C8}"/>
              </a:ext>
            </a:extLst>
          </p:cNvPr>
          <p:cNvPicPr>
            <a:picLocks noChangeAspect="1"/>
          </p:cNvPicPr>
          <p:nvPr/>
        </p:nvPicPr>
        <p:blipFill rotWithShape="1">
          <a:blip r:embed="rId5">
            <a:extLst>
              <a:ext uri="{28A0092B-C50C-407E-A947-70E740481C1C}">
                <a14:useLocalDpi xmlns:a14="http://schemas.microsoft.com/office/drawing/2010/main" val="0"/>
              </a:ext>
            </a:extLst>
          </a:blip>
          <a:srcRect t="17680" b="19813"/>
          <a:stretch/>
        </p:blipFill>
        <p:spPr>
          <a:xfrm>
            <a:off x="2362940" y="3137569"/>
            <a:ext cx="1697563" cy="1061095"/>
          </a:xfrm>
          <a:prstGeom prst="rect">
            <a:avLst/>
          </a:prstGeom>
        </p:spPr>
      </p:pic>
      <p:cxnSp>
        <p:nvCxnSpPr>
          <p:cNvPr id="7" name="Straight Arrow Connector 6">
            <a:extLst>
              <a:ext uri="{FF2B5EF4-FFF2-40B4-BE49-F238E27FC236}">
                <a16:creationId xmlns:a16="http://schemas.microsoft.com/office/drawing/2014/main" id="{EF0BB139-A4B9-452F-B300-E5F5E357039E}"/>
              </a:ext>
            </a:extLst>
          </p:cNvPr>
          <p:cNvCxnSpPr>
            <a:cxnSpLocks/>
          </p:cNvCxnSpPr>
          <p:nvPr/>
        </p:nvCxnSpPr>
        <p:spPr>
          <a:xfrm flipV="1">
            <a:off x="982101" y="2181226"/>
            <a:ext cx="1714500" cy="1609724"/>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9" name="Straight Arrow Connector 8">
            <a:extLst>
              <a:ext uri="{FF2B5EF4-FFF2-40B4-BE49-F238E27FC236}">
                <a16:creationId xmlns:a16="http://schemas.microsoft.com/office/drawing/2014/main" id="{C9EAC266-3952-4226-BC9D-FD030C4D526A}"/>
              </a:ext>
            </a:extLst>
          </p:cNvPr>
          <p:cNvCxnSpPr>
            <a:cxnSpLocks/>
          </p:cNvCxnSpPr>
          <p:nvPr/>
        </p:nvCxnSpPr>
        <p:spPr>
          <a:xfrm flipV="1">
            <a:off x="1134501" y="3714750"/>
            <a:ext cx="1562100" cy="76200"/>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a:extLst>
              <a:ext uri="{FF2B5EF4-FFF2-40B4-BE49-F238E27FC236}">
                <a16:creationId xmlns:a16="http://schemas.microsoft.com/office/drawing/2014/main" id="{FA58DCED-80E3-4AED-9D75-94B42885FE4D}"/>
              </a:ext>
            </a:extLst>
          </p:cNvPr>
          <p:cNvCxnSpPr>
            <a:cxnSpLocks/>
          </p:cNvCxnSpPr>
          <p:nvPr/>
        </p:nvCxnSpPr>
        <p:spPr>
          <a:xfrm>
            <a:off x="1058301" y="3867150"/>
            <a:ext cx="1638300" cy="1457324"/>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grpSp>
        <p:nvGrpSpPr>
          <p:cNvPr id="14" name="Group 13">
            <a:extLst>
              <a:ext uri="{FF2B5EF4-FFF2-40B4-BE49-F238E27FC236}">
                <a16:creationId xmlns:a16="http://schemas.microsoft.com/office/drawing/2014/main" id="{F8D51D1E-2E72-4F82-9E7D-82685498BDBE}"/>
              </a:ext>
            </a:extLst>
          </p:cNvPr>
          <p:cNvGrpSpPr/>
          <p:nvPr/>
        </p:nvGrpSpPr>
        <p:grpSpPr>
          <a:xfrm>
            <a:off x="64675" y="3012571"/>
            <a:ext cx="1645945" cy="1480557"/>
            <a:chOff x="-2466614" y="2594939"/>
            <a:chExt cx="1824824" cy="1730157"/>
          </a:xfrm>
        </p:grpSpPr>
        <p:sp>
          <p:nvSpPr>
            <p:cNvPr id="15" name="Freeform: Shape 14">
              <a:extLst>
                <a:ext uri="{FF2B5EF4-FFF2-40B4-BE49-F238E27FC236}">
                  <a16:creationId xmlns:a16="http://schemas.microsoft.com/office/drawing/2014/main" id="{28B1BF17-D48F-4FF5-B3AD-1732B36C16E3}"/>
                </a:ext>
              </a:extLst>
            </p:cNvPr>
            <p:cNvSpPr/>
            <p:nvPr/>
          </p:nvSpPr>
          <p:spPr>
            <a:xfrm>
              <a:off x="-2466614" y="2594939"/>
              <a:ext cx="805700" cy="1730157"/>
            </a:xfrm>
            <a:custGeom>
              <a:avLst/>
              <a:gdLst>
                <a:gd name="connsiteX0" fmla="*/ 15121 w 326964"/>
                <a:gd name="connsiteY0" fmla="*/ 815243 h 817412"/>
                <a:gd name="connsiteX1" fmla="*/ 12686 w 326964"/>
                <a:gd name="connsiteY1" fmla="*/ 815000 h 817412"/>
                <a:gd name="connsiteX2" fmla="*/ 2843 w 326964"/>
                <a:gd name="connsiteY2" fmla="*/ 800321 h 817412"/>
                <a:gd name="connsiteX3" fmla="*/ 47192 w 326964"/>
                <a:gd name="connsiteY3" fmla="*/ 713815 h 817412"/>
                <a:gd name="connsiteX4" fmla="*/ 126881 w 326964"/>
                <a:gd name="connsiteY4" fmla="*/ 710128 h 817412"/>
                <a:gd name="connsiteX5" fmla="*/ 178777 w 326964"/>
                <a:gd name="connsiteY5" fmla="*/ 714823 h 817412"/>
                <a:gd name="connsiteX6" fmla="*/ 209457 w 326964"/>
                <a:gd name="connsiteY6" fmla="*/ 690649 h 817412"/>
                <a:gd name="connsiteX7" fmla="*/ 210291 w 326964"/>
                <a:gd name="connsiteY7" fmla="*/ 601534 h 817412"/>
                <a:gd name="connsiteX8" fmla="*/ 219544 w 326964"/>
                <a:gd name="connsiteY8" fmla="*/ 575585 h 817412"/>
                <a:gd name="connsiteX9" fmla="*/ 239127 w 326964"/>
                <a:gd name="connsiteY9" fmla="*/ 559689 h 817412"/>
                <a:gd name="connsiteX10" fmla="*/ 252484 w 326964"/>
                <a:gd name="connsiteY10" fmla="*/ 549045 h 817412"/>
                <a:gd name="connsiteX11" fmla="*/ 238640 w 326964"/>
                <a:gd name="connsiteY11" fmla="*/ 515305 h 817412"/>
                <a:gd name="connsiteX12" fmla="*/ 241457 w 326964"/>
                <a:gd name="connsiteY12" fmla="*/ 500661 h 817412"/>
                <a:gd name="connsiteX13" fmla="*/ 265180 w 326964"/>
                <a:gd name="connsiteY13" fmla="*/ 470052 h 817412"/>
                <a:gd name="connsiteX14" fmla="*/ 239788 w 326964"/>
                <a:gd name="connsiteY14" fmla="*/ 413876 h 817412"/>
                <a:gd name="connsiteX15" fmla="*/ 247892 w 326964"/>
                <a:gd name="connsiteY15" fmla="*/ 399928 h 817412"/>
                <a:gd name="connsiteX16" fmla="*/ 301355 w 326964"/>
                <a:gd name="connsiteY16" fmla="*/ 363475 h 817412"/>
                <a:gd name="connsiteX17" fmla="*/ 301842 w 326964"/>
                <a:gd name="connsiteY17" fmla="*/ 353388 h 817412"/>
                <a:gd name="connsiteX18" fmla="*/ 258814 w 326964"/>
                <a:gd name="connsiteY18" fmla="*/ 307196 h 817412"/>
                <a:gd name="connsiteX19" fmla="*/ 169247 w 326964"/>
                <a:gd name="connsiteY19" fmla="*/ 165940 h 817412"/>
                <a:gd name="connsiteX20" fmla="*/ 145455 w 326964"/>
                <a:gd name="connsiteY20" fmla="*/ 19884 h 817412"/>
                <a:gd name="connsiteX21" fmla="*/ 152168 w 326964"/>
                <a:gd name="connsiteY21" fmla="*/ 3570 h 817412"/>
                <a:gd name="connsiteX22" fmla="*/ 168482 w 326964"/>
                <a:gd name="connsiteY22" fmla="*/ 10284 h 817412"/>
                <a:gd name="connsiteX23" fmla="*/ 193978 w 326964"/>
                <a:gd name="connsiteY23" fmla="*/ 169140 h 817412"/>
                <a:gd name="connsiteX24" fmla="*/ 275754 w 326964"/>
                <a:gd name="connsiteY24" fmla="*/ 288865 h 817412"/>
                <a:gd name="connsiteX25" fmla="*/ 325146 w 326964"/>
                <a:gd name="connsiteY25" fmla="*/ 344414 h 817412"/>
                <a:gd name="connsiteX26" fmla="*/ 324068 w 326964"/>
                <a:gd name="connsiteY26" fmla="*/ 373910 h 817412"/>
                <a:gd name="connsiteX27" fmla="*/ 266606 w 326964"/>
                <a:gd name="connsiteY27" fmla="*/ 419338 h 817412"/>
                <a:gd name="connsiteX28" fmla="*/ 281980 w 326964"/>
                <a:gd name="connsiteY28" fmla="*/ 451547 h 817412"/>
                <a:gd name="connsiteX29" fmla="*/ 290293 w 326964"/>
                <a:gd name="connsiteY29" fmla="*/ 468069 h 817412"/>
                <a:gd name="connsiteX30" fmla="*/ 265006 w 326964"/>
                <a:gd name="connsiteY30" fmla="*/ 512662 h 817412"/>
                <a:gd name="connsiteX31" fmla="*/ 277250 w 326964"/>
                <a:gd name="connsiteY31" fmla="*/ 557150 h 817412"/>
                <a:gd name="connsiteX32" fmla="*/ 254397 w 326964"/>
                <a:gd name="connsiteY32" fmla="*/ 579481 h 817412"/>
                <a:gd name="connsiteX33" fmla="*/ 234570 w 326964"/>
                <a:gd name="connsiteY33" fmla="*/ 595725 h 817412"/>
                <a:gd name="connsiteX34" fmla="*/ 234640 w 326964"/>
                <a:gd name="connsiteY34" fmla="*/ 695414 h 817412"/>
                <a:gd name="connsiteX35" fmla="*/ 184412 w 326964"/>
                <a:gd name="connsiteY35" fmla="*/ 739172 h 817412"/>
                <a:gd name="connsiteX36" fmla="*/ 121315 w 326964"/>
                <a:gd name="connsiteY36" fmla="*/ 734511 h 817412"/>
                <a:gd name="connsiteX37" fmla="*/ 60757 w 326964"/>
                <a:gd name="connsiteY37" fmla="*/ 734754 h 817412"/>
                <a:gd name="connsiteX38" fmla="*/ 27295 w 326964"/>
                <a:gd name="connsiteY38" fmla="*/ 805156 h 817412"/>
                <a:gd name="connsiteX39" fmla="*/ 15121 w 326964"/>
                <a:gd name="connsiteY39" fmla="*/ 815243 h 817412"/>
                <a:gd name="connsiteX40" fmla="*/ 210500 w 326964"/>
                <a:gd name="connsiteY40" fmla="*/ 601777 h 817412"/>
                <a:gd name="connsiteX41" fmla="*/ 210744 w 326964"/>
                <a:gd name="connsiteY41" fmla="*/ 602160 h 817412"/>
                <a:gd name="connsiteX42" fmla="*/ 210500 w 326964"/>
                <a:gd name="connsiteY42" fmla="*/ 601777 h 817412"/>
                <a:gd name="connsiteX43" fmla="*/ 231544 w 326964"/>
                <a:gd name="connsiteY43" fmla="*/ 588316 h 817412"/>
                <a:gd name="connsiteX44" fmla="*/ 232622 w 326964"/>
                <a:gd name="connsiteY44" fmla="*/ 590368 h 817412"/>
                <a:gd name="connsiteX45" fmla="*/ 231544 w 326964"/>
                <a:gd name="connsiteY45" fmla="*/ 588316 h 817412"/>
                <a:gd name="connsiteX46" fmla="*/ 254745 w 326964"/>
                <a:gd name="connsiteY46" fmla="*/ 546889 h 817412"/>
                <a:gd name="connsiteX47" fmla="*/ 254745 w 326964"/>
                <a:gd name="connsiteY47" fmla="*/ 546889 h 817412"/>
                <a:gd name="connsiteX48" fmla="*/ 254745 w 326964"/>
                <a:gd name="connsiteY48" fmla="*/ 546889 h 817412"/>
                <a:gd name="connsiteX49" fmla="*/ 266501 w 326964"/>
                <a:gd name="connsiteY49" fmla="*/ 471130 h 817412"/>
                <a:gd name="connsiteX50" fmla="*/ 266501 w 326964"/>
                <a:gd name="connsiteY50" fmla="*/ 471130 h 817412"/>
                <a:gd name="connsiteX51" fmla="*/ 266501 w 326964"/>
                <a:gd name="connsiteY51" fmla="*/ 471130 h 81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6964" h="817412">
                  <a:moveTo>
                    <a:pt x="15121" y="815243"/>
                  </a:moveTo>
                  <a:cubicBezTo>
                    <a:pt x="14321" y="815243"/>
                    <a:pt x="13521" y="815174"/>
                    <a:pt x="12686" y="815000"/>
                  </a:cubicBezTo>
                  <a:cubicBezTo>
                    <a:pt x="5938" y="813678"/>
                    <a:pt x="1521" y="807104"/>
                    <a:pt x="2843" y="800321"/>
                  </a:cubicBezTo>
                  <a:cubicBezTo>
                    <a:pt x="11747" y="755172"/>
                    <a:pt x="25834" y="727693"/>
                    <a:pt x="47192" y="713815"/>
                  </a:cubicBezTo>
                  <a:cubicBezTo>
                    <a:pt x="71992" y="697710"/>
                    <a:pt x="99889" y="704006"/>
                    <a:pt x="126881" y="710128"/>
                  </a:cubicBezTo>
                  <a:cubicBezTo>
                    <a:pt x="145629" y="714371"/>
                    <a:pt x="163334" y="718406"/>
                    <a:pt x="178777" y="714823"/>
                  </a:cubicBezTo>
                  <a:cubicBezTo>
                    <a:pt x="193039" y="711519"/>
                    <a:pt x="203091" y="703588"/>
                    <a:pt x="209457" y="690649"/>
                  </a:cubicBezTo>
                  <a:cubicBezTo>
                    <a:pt x="224866" y="659378"/>
                    <a:pt x="213561" y="609221"/>
                    <a:pt x="210291" y="601534"/>
                  </a:cubicBezTo>
                  <a:cubicBezTo>
                    <a:pt x="203509" y="590298"/>
                    <a:pt x="215126" y="579655"/>
                    <a:pt x="219544" y="575585"/>
                  </a:cubicBezTo>
                  <a:cubicBezTo>
                    <a:pt x="225005" y="570576"/>
                    <a:pt x="232170" y="565046"/>
                    <a:pt x="239127" y="559689"/>
                  </a:cubicBezTo>
                  <a:cubicBezTo>
                    <a:pt x="243336" y="556454"/>
                    <a:pt x="249179" y="551932"/>
                    <a:pt x="252484" y="549045"/>
                  </a:cubicBezTo>
                  <a:cubicBezTo>
                    <a:pt x="250536" y="542019"/>
                    <a:pt x="244240" y="526923"/>
                    <a:pt x="238640" y="515305"/>
                  </a:cubicBezTo>
                  <a:cubicBezTo>
                    <a:pt x="236240" y="510331"/>
                    <a:pt x="237388" y="504383"/>
                    <a:pt x="241457" y="500661"/>
                  </a:cubicBezTo>
                  <a:cubicBezTo>
                    <a:pt x="253005" y="490087"/>
                    <a:pt x="263893" y="475930"/>
                    <a:pt x="265180" y="470052"/>
                  </a:cubicBezTo>
                  <a:cubicBezTo>
                    <a:pt x="247475" y="454608"/>
                    <a:pt x="240553" y="418085"/>
                    <a:pt x="239788" y="413876"/>
                  </a:cubicBezTo>
                  <a:cubicBezTo>
                    <a:pt x="238709" y="407859"/>
                    <a:pt x="242153" y="401981"/>
                    <a:pt x="247892" y="399928"/>
                  </a:cubicBezTo>
                  <a:cubicBezTo>
                    <a:pt x="264901" y="393841"/>
                    <a:pt x="294467" y="378571"/>
                    <a:pt x="301355" y="363475"/>
                  </a:cubicBezTo>
                  <a:cubicBezTo>
                    <a:pt x="302989" y="359893"/>
                    <a:pt x="303163" y="356762"/>
                    <a:pt x="301842" y="353388"/>
                  </a:cubicBezTo>
                  <a:cubicBezTo>
                    <a:pt x="297876" y="343127"/>
                    <a:pt x="278015" y="324866"/>
                    <a:pt x="258814" y="307196"/>
                  </a:cubicBezTo>
                  <a:cubicBezTo>
                    <a:pt x="215926" y="267716"/>
                    <a:pt x="162499" y="218567"/>
                    <a:pt x="169247" y="165940"/>
                  </a:cubicBezTo>
                  <a:cubicBezTo>
                    <a:pt x="177873" y="98738"/>
                    <a:pt x="145768" y="20649"/>
                    <a:pt x="145455" y="19884"/>
                  </a:cubicBezTo>
                  <a:cubicBezTo>
                    <a:pt x="142811" y="13518"/>
                    <a:pt x="145803" y="6214"/>
                    <a:pt x="152168" y="3570"/>
                  </a:cubicBezTo>
                  <a:cubicBezTo>
                    <a:pt x="158534" y="927"/>
                    <a:pt x="165838" y="3918"/>
                    <a:pt x="168482" y="10284"/>
                  </a:cubicBezTo>
                  <a:cubicBezTo>
                    <a:pt x="169908" y="13727"/>
                    <a:pt x="203474" y="95225"/>
                    <a:pt x="193978" y="169140"/>
                  </a:cubicBezTo>
                  <a:cubicBezTo>
                    <a:pt x="188865" y="208967"/>
                    <a:pt x="237040" y="253281"/>
                    <a:pt x="275754" y="288865"/>
                  </a:cubicBezTo>
                  <a:cubicBezTo>
                    <a:pt x="299963" y="311126"/>
                    <a:pt x="319094" y="328692"/>
                    <a:pt x="325146" y="344414"/>
                  </a:cubicBezTo>
                  <a:cubicBezTo>
                    <a:pt x="328868" y="354049"/>
                    <a:pt x="328486" y="364240"/>
                    <a:pt x="324068" y="373910"/>
                  </a:cubicBezTo>
                  <a:cubicBezTo>
                    <a:pt x="313772" y="396346"/>
                    <a:pt x="283093" y="412172"/>
                    <a:pt x="266606" y="419338"/>
                  </a:cubicBezTo>
                  <a:cubicBezTo>
                    <a:pt x="269945" y="431964"/>
                    <a:pt x="275650" y="446538"/>
                    <a:pt x="281980" y="451547"/>
                  </a:cubicBezTo>
                  <a:cubicBezTo>
                    <a:pt x="287093" y="455582"/>
                    <a:pt x="290050" y="461460"/>
                    <a:pt x="290293" y="468069"/>
                  </a:cubicBezTo>
                  <a:cubicBezTo>
                    <a:pt x="290850" y="483617"/>
                    <a:pt x="275337" y="502157"/>
                    <a:pt x="265006" y="512662"/>
                  </a:cubicBezTo>
                  <a:cubicBezTo>
                    <a:pt x="280693" y="546784"/>
                    <a:pt x="278397" y="553706"/>
                    <a:pt x="277250" y="557150"/>
                  </a:cubicBezTo>
                  <a:cubicBezTo>
                    <a:pt x="275232" y="563202"/>
                    <a:pt x="269806" y="567620"/>
                    <a:pt x="254397" y="579481"/>
                  </a:cubicBezTo>
                  <a:cubicBezTo>
                    <a:pt x="248762" y="583829"/>
                    <a:pt x="239127" y="591238"/>
                    <a:pt x="234570" y="595725"/>
                  </a:cubicBezTo>
                  <a:cubicBezTo>
                    <a:pt x="240483" y="614090"/>
                    <a:pt x="248762" y="659796"/>
                    <a:pt x="234640" y="695414"/>
                  </a:cubicBezTo>
                  <a:cubicBezTo>
                    <a:pt x="225492" y="718510"/>
                    <a:pt x="208135" y="733641"/>
                    <a:pt x="184412" y="739172"/>
                  </a:cubicBezTo>
                  <a:cubicBezTo>
                    <a:pt x="163368" y="744076"/>
                    <a:pt x="142011" y="739207"/>
                    <a:pt x="121315" y="734511"/>
                  </a:cubicBezTo>
                  <a:cubicBezTo>
                    <a:pt x="97384" y="729085"/>
                    <a:pt x="76723" y="724389"/>
                    <a:pt x="60757" y="734754"/>
                  </a:cubicBezTo>
                  <a:cubicBezTo>
                    <a:pt x="45870" y="744424"/>
                    <a:pt x="34600" y="768146"/>
                    <a:pt x="27295" y="805156"/>
                  </a:cubicBezTo>
                  <a:cubicBezTo>
                    <a:pt x="26182" y="811104"/>
                    <a:pt x="20965" y="815243"/>
                    <a:pt x="15121" y="815243"/>
                  </a:cubicBezTo>
                  <a:close/>
                  <a:moveTo>
                    <a:pt x="210500" y="601777"/>
                  </a:moveTo>
                  <a:cubicBezTo>
                    <a:pt x="210604" y="601916"/>
                    <a:pt x="210674" y="602055"/>
                    <a:pt x="210744" y="602160"/>
                  </a:cubicBezTo>
                  <a:cubicBezTo>
                    <a:pt x="210674" y="602020"/>
                    <a:pt x="210570" y="601916"/>
                    <a:pt x="210500" y="601777"/>
                  </a:cubicBezTo>
                  <a:close/>
                  <a:moveTo>
                    <a:pt x="231544" y="588316"/>
                  </a:moveTo>
                  <a:cubicBezTo>
                    <a:pt x="231857" y="588803"/>
                    <a:pt x="232205" y="589498"/>
                    <a:pt x="232622" y="590368"/>
                  </a:cubicBezTo>
                  <a:cubicBezTo>
                    <a:pt x="232344" y="589707"/>
                    <a:pt x="231996" y="589011"/>
                    <a:pt x="231544" y="588316"/>
                  </a:cubicBezTo>
                  <a:close/>
                  <a:moveTo>
                    <a:pt x="254745" y="546889"/>
                  </a:moveTo>
                  <a:cubicBezTo>
                    <a:pt x="254745" y="546889"/>
                    <a:pt x="254745" y="546889"/>
                    <a:pt x="254745" y="546889"/>
                  </a:cubicBezTo>
                  <a:cubicBezTo>
                    <a:pt x="254745" y="546889"/>
                    <a:pt x="254745" y="546889"/>
                    <a:pt x="254745" y="546889"/>
                  </a:cubicBezTo>
                  <a:close/>
                  <a:moveTo>
                    <a:pt x="266501" y="471130"/>
                  </a:moveTo>
                  <a:lnTo>
                    <a:pt x="266501" y="471130"/>
                  </a:lnTo>
                  <a:lnTo>
                    <a:pt x="266501" y="471130"/>
                  </a:lnTo>
                  <a:close/>
                </a:path>
              </a:pathLst>
            </a:custGeom>
            <a:solidFill>
              <a:srgbClr val="1C3761"/>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grpSp>
          <p:nvGrpSpPr>
            <p:cNvPr id="16" name="Group 15">
              <a:extLst>
                <a:ext uri="{FF2B5EF4-FFF2-40B4-BE49-F238E27FC236}">
                  <a16:creationId xmlns:a16="http://schemas.microsoft.com/office/drawing/2014/main" id="{88C3A09A-4A27-4351-A312-8FC164D3A219}"/>
                </a:ext>
              </a:extLst>
            </p:cNvPr>
            <p:cNvGrpSpPr/>
            <p:nvPr/>
          </p:nvGrpSpPr>
          <p:grpSpPr>
            <a:xfrm rot="20411535">
              <a:off x="-1670360" y="3471421"/>
              <a:ext cx="1028570" cy="665267"/>
              <a:chOff x="922362" y="2472763"/>
              <a:chExt cx="417409" cy="348883"/>
            </a:xfrm>
          </p:grpSpPr>
          <p:sp>
            <p:nvSpPr>
              <p:cNvPr id="17" name="Freeform: Shape 16">
                <a:extLst>
                  <a:ext uri="{FF2B5EF4-FFF2-40B4-BE49-F238E27FC236}">
                    <a16:creationId xmlns:a16="http://schemas.microsoft.com/office/drawing/2014/main" id="{198DEE06-465C-4F86-83B1-707F96E002FE}"/>
                  </a:ext>
                </a:extLst>
              </p:cNvPr>
              <p:cNvSpPr/>
              <p:nvPr/>
            </p:nvSpPr>
            <p:spPr>
              <a:xfrm>
                <a:off x="1304988" y="2516089"/>
                <a:ext cx="34783" cy="31305"/>
              </a:xfrm>
              <a:custGeom>
                <a:avLst/>
                <a:gdLst>
                  <a:gd name="connsiteX0" fmla="*/ 15091 w 34783"/>
                  <a:gd name="connsiteY0" fmla="*/ 29464 h 31305"/>
                  <a:gd name="connsiteX1" fmla="*/ 3264 w 34783"/>
                  <a:gd name="connsiteY1" fmla="*/ 20977 h 31305"/>
                  <a:gd name="connsiteX2" fmla="*/ 11090 w 34783"/>
                  <a:gd name="connsiteY2" fmla="*/ 5150 h 31305"/>
                  <a:gd name="connsiteX3" fmla="*/ 16447 w 34783"/>
                  <a:gd name="connsiteY3" fmla="*/ 3307 h 31305"/>
                  <a:gd name="connsiteX4" fmla="*/ 32343 w 34783"/>
                  <a:gd name="connsiteY4" fmla="*/ 10959 h 31305"/>
                  <a:gd name="connsiteX5" fmla="*/ 24691 w 34783"/>
                  <a:gd name="connsiteY5" fmla="*/ 26890 h 31305"/>
                  <a:gd name="connsiteX6" fmla="*/ 19056 w 34783"/>
                  <a:gd name="connsiteY6" fmla="*/ 28838 h 31305"/>
                  <a:gd name="connsiteX7" fmla="*/ 15091 w 34783"/>
                  <a:gd name="connsiteY7" fmla="*/ 29464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83" h="31305">
                    <a:moveTo>
                      <a:pt x="15091" y="29464"/>
                    </a:moveTo>
                    <a:cubicBezTo>
                      <a:pt x="9873" y="29464"/>
                      <a:pt x="5038" y="26194"/>
                      <a:pt x="3264" y="20977"/>
                    </a:cubicBezTo>
                    <a:cubicBezTo>
                      <a:pt x="1073" y="14438"/>
                      <a:pt x="4551" y="7342"/>
                      <a:pt x="11090" y="5150"/>
                    </a:cubicBezTo>
                    <a:cubicBezTo>
                      <a:pt x="12864" y="4559"/>
                      <a:pt x="14673" y="3933"/>
                      <a:pt x="16447" y="3307"/>
                    </a:cubicBezTo>
                    <a:cubicBezTo>
                      <a:pt x="22952" y="1046"/>
                      <a:pt x="30082" y="4455"/>
                      <a:pt x="32343" y="10959"/>
                    </a:cubicBezTo>
                    <a:cubicBezTo>
                      <a:pt x="34639" y="17464"/>
                      <a:pt x="31195" y="24594"/>
                      <a:pt x="24691" y="26890"/>
                    </a:cubicBezTo>
                    <a:cubicBezTo>
                      <a:pt x="22813" y="27551"/>
                      <a:pt x="20934" y="28212"/>
                      <a:pt x="19056" y="28838"/>
                    </a:cubicBezTo>
                    <a:cubicBezTo>
                      <a:pt x="17769" y="29255"/>
                      <a:pt x="16412" y="29464"/>
                      <a:pt x="15091" y="29464"/>
                    </a:cubicBezTo>
                    <a:close/>
                  </a:path>
                </a:pathLst>
              </a:custGeom>
              <a:solidFill>
                <a:srgbClr val="9ACDCD"/>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8" name="Freeform: Shape 17">
                <a:extLst>
                  <a:ext uri="{FF2B5EF4-FFF2-40B4-BE49-F238E27FC236}">
                    <a16:creationId xmlns:a16="http://schemas.microsoft.com/office/drawing/2014/main" id="{1A8EB9CA-E3A3-485C-9094-DF70A3054B39}"/>
                  </a:ext>
                </a:extLst>
              </p:cNvPr>
              <p:cNvSpPr/>
              <p:nvPr/>
            </p:nvSpPr>
            <p:spPr>
              <a:xfrm>
                <a:off x="956985" y="2472763"/>
                <a:ext cx="337400" cy="97394"/>
              </a:xfrm>
              <a:custGeom>
                <a:avLst/>
                <a:gdLst>
                  <a:gd name="connsiteX0" fmla="*/ 222359 w 337399"/>
                  <a:gd name="connsiteY0" fmla="*/ 97208 h 97393"/>
                  <a:gd name="connsiteX1" fmla="*/ 91573 w 337399"/>
                  <a:gd name="connsiteY1" fmla="*/ 73625 h 97393"/>
                  <a:gd name="connsiteX2" fmla="*/ 6528 w 337399"/>
                  <a:gd name="connsiteY2" fmla="*/ 24163 h 97393"/>
                  <a:gd name="connsiteX3" fmla="*/ 6006 w 337399"/>
                  <a:gd name="connsiteY3" fmla="*/ 6528 h 97393"/>
                  <a:gd name="connsiteX4" fmla="*/ 23641 w 337399"/>
                  <a:gd name="connsiteY4" fmla="*/ 6006 h 97393"/>
                  <a:gd name="connsiteX5" fmla="*/ 101695 w 337399"/>
                  <a:gd name="connsiteY5" fmla="*/ 50807 h 97393"/>
                  <a:gd name="connsiteX6" fmla="*/ 322049 w 337399"/>
                  <a:gd name="connsiteY6" fmla="*/ 59468 h 97393"/>
                  <a:gd name="connsiteX7" fmla="*/ 337214 w 337399"/>
                  <a:gd name="connsiteY7" fmla="*/ 68512 h 97393"/>
                  <a:gd name="connsiteX8" fmla="*/ 328171 w 337399"/>
                  <a:gd name="connsiteY8" fmla="*/ 83677 h 97393"/>
                  <a:gd name="connsiteX9" fmla="*/ 222359 w 337399"/>
                  <a:gd name="connsiteY9" fmla="*/ 97208 h 9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399" h="97393">
                    <a:moveTo>
                      <a:pt x="222359" y="97208"/>
                    </a:moveTo>
                    <a:cubicBezTo>
                      <a:pt x="167436" y="97208"/>
                      <a:pt x="123157" y="85799"/>
                      <a:pt x="91573" y="73625"/>
                    </a:cubicBezTo>
                    <a:cubicBezTo>
                      <a:pt x="37102" y="52650"/>
                      <a:pt x="7745" y="25311"/>
                      <a:pt x="6528" y="24163"/>
                    </a:cubicBezTo>
                    <a:cubicBezTo>
                      <a:pt x="1519" y="19432"/>
                      <a:pt x="1275" y="11536"/>
                      <a:pt x="6006" y="6528"/>
                    </a:cubicBezTo>
                    <a:cubicBezTo>
                      <a:pt x="10736" y="1519"/>
                      <a:pt x="18632" y="1275"/>
                      <a:pt x="23641" y="6006"/>
                    </a:cubicBezTo>
                    <a:cubicBezTo>
                      <a:pt x="23954" y="6284"/>
                      <a:pt x="51433" y="31676"/>
                      <a:pt x="101695" y="50807"/>
                    </a:cubicBezTo>
                    <a:cubicBezTo>
                      <a:pt x="147992" y="68442"/>
                      <a:pt x="223820" y="84234"/>
                      <a:pt x="322049" y="59468"/>
                    </a:cubicBezTo>
                    <a:cubicBezTo>
                      <a:pt x="328727" y="57764"/>
                      <a:pt x="335510" y="61833"/>
                      <a:pt x="337214" y="68512"/>
                    </a:cubicBezTo>
                    <a:cubicBezTo>
                      <a:pt x="338884" y="75190"/>
                      <a:pt x="334849" y="81973"/>
                      <a:pt x="328171" y="83677"/>
                    </a:cubicBezTo>
                    <a:cubicBezTo>
                      <a:pt x="289596" y="93347"/>
                      <a:pt x="254186" y="97208"/>
                      <a:pt x="222359" y="97208"/>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9" name="Freeform: Shape 18">
                <a:extLst>
                  <a:ext uri="{FF2B5EF4-FFF2-40B4-BE49-F238E27FC236}">
                    <a16:creationId xmlns:a16="http://schemas.microsoft.com/office/drawing/2014/main" id="{35D69B52-418F-4531-9EDF-3E38E2608CF2}"/>
                  </a:ext>
                </a:extLst>
              </p:cNvPr>
              <p:cNvSpPr/>
              <p:nvPr/>
            </p:nvSpPr>
            <p:spPr>
              <a:xfrm>
                <a:off x="1275427" y="2632175"/>
                <a:ext cx="41740" cy="31305"/>
              </a:xfrm>
              <a:custGeom>
                <a:avLst/>
                <a:gdLst>
                  <a:gd name="connsiteX0" fmla="*/ 15085 w 41740"/>
                  <a:gd name="connsiteY0" fmla="*/ 29138 h 31305"/>
                  <a:gd name="connsiteX1" fmla="*/ 2667 w 41740"/>
                  <a:gd name="connsiteY1" fmla="*/ 17868 h 31305"/>
                  <a:gd name="connsiteX2" fmla="*/ 13868 w 41740"/>
                  <a:gd name="connsiteY2" fmla="*/ 4233 h 31305"/>
                  <a:gd name="connsiteX3" fmla="*/ 27538 w 41740"/>
                  <a:gd name="connsiteY3" fmla="*/ 2702 h 31305"/>
                  <a:gd name="connsiteX4" fmla="*/ 41486 w 41740"/>
                  <a:gd name="connsiteY4" fmla="*/ 13555 h 31305"/>
                  <a:gd name="connsiteX5" fmla="*/ 30633 w 41740"/>
                  <a:gd name="connsiteY5" fmla="*/ 27503 h 31305"/>
                  <a:gd name="connsiteX6" fmla="*/ 16337 w 41740"/>
                  <a:gd name="connsiteY6" fmla="*/ 29103 h 31305"/>
                  <a:gd name="connsiteX7" fmla="*/ 15085 w 41740"/>
                  <a:gd name="connsiteY7" fmla="*/ 29138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40" h="31305">
                    <a:moveTo>
                      <a:pt x="15085" y="29138"/>
                    </a:moveTo>
                    <a:cubicBezTo>
                      <a:pt x="8754" y="29138"/>
                      <a:pt x="3293" y="24338"/>
                      <a:pt x="2667" y="17868"/>
                    </a:cubicBezTo>
                    <a:cubicBezTo>
                      <a:pt x="2006" y="11016"/>
                      <a:pt x="7015" y="4894"/>
                      <a:pt x="13868" y="4233"/>
                    </a:cubicBezTo>
                    <a:cubicBezTo>
                      <a:pt x="18355" y="3781"/>
                      <a:pt x="22946" y="3259"/>
                      <a:pt x="27538" y="2702"/>
                    </a:cubicBezTo>
                    <a:cubicBezTo>
                      <a:pt x="34390" y="1868"/>
                      <a:pt x="40616" y="6703"/>
                      <a:pt x="41486" y="13555"/>
                    </a:cubicBezTo>
                    <a:cubicBezTo>
                      <a:pt x="42355" y="20407"/>
                      <a:pt x="37486" y="26633"/>
                      <a:pt x="30633" y="27503"/>
                    </a:cubicBezTo>
                    <a:cubicBezTo>
                      <a:pt x="25833" y="28094"/>
                      <a:pt x="21033" y="28651"/>
                      <a:pt x="16337" y="29103"/>
                    </a:cubicBezTo>
                    <a:cubicBezTo>
                      <a:pt x="15885" y="29138"/>
                      <a:pt x="15468" y="29138"/>
                      <a:pt x="15085" y="29138"/>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0" name="Freeform: Shape 19">
                <a:extLst>
                  <a:ext uri="{FF2B5EF4-FFF2-40B4-BE49-F238E27FC236}">
                    <a16:creationId xmlns:a16="http://schemas.microsoft.com/office/drawing/2014/main" id="{F3FE3EEF-CEEC-4DA8-9427-9402D737DFAD}"/>
                  </a:ext>
                </a:extLst>
              </p:cNvPr>
              <p:cNvSpPr/>
              <p:nvPr/>
            </p:nvSpPr>
            <p:spPr>
              <a:xfrm>
                <a:off x="1018835" y="2568835"/>
                <a:ext cx="233049" cy="97394"/>
              </a:xfrm>
              <a:custGeom>
                <a:avLst/>
                <a:gdLst>
                  <a:gd name="connsiteX0" fmla="*/ 220615 w 233049"/>
                  <a:gd name="connsiteY0" fmla="*/ 94912 h 97393"/>
                  <a:gd name="connsiteX1" fmla="*/ 220546 w 233049"/>
                  <a:gd name="connsiteY1" fmla="*/ 94912 h 97393"/>
                  <a:gd name="connsiteX2" fmla="*/ 6140 w 233049"/>
                  <a:gd name="connsiteY2" fmla="*/ 23815 h 97393"/>
                  <a:gd name="connsiteX3" fmla="*/ 6384 w 233049"/>
                  <a:gd name="connsiteY3" fmla="*/ 6145 h 97393"/>
                  <a:gd name="connsiteX4" fmla="*/ 24019 w 233049"/>
                  <a:gd name="connsiteY4" fmla="*/ 6353 h 97393"/>
                  <a:gd name="connsiteX5" fmla="*/ 220720 w 233049"/>
                  <a:gd name="connsiteY5" fmla="*/ 69938 h 97393"/>
                  <a:gd name="connsiteX6" fmla="*/ 233138 w 233049"/>
                  <a:gd name="connsiteY6" fmla="*/ 82494 h 97393"/>
                  <a:gd name="connsiteX7" fmla="*/ 220615 w 233049"/>
                  <a:gd name="connsiteY7" fmla="*/ 94912 h 9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49" h="97393">
                    <a:moveTo>
                      <a:pt x="220615" y="94912"/>
                    </a:moveTo>
                    <a:cubicBezTo>
                      <a:pt x="220581" y="94912"/>
                      <a:pt x="220546" y="94912"/>
                      <a:pt x="220546" y="94912"/>
                    </a:cubicBezTo>
                    <a:cubicBezTo>
                      <a:pt x="76055" y="93938"/>
                      <a:pt x="8923" y="26667"/>
                      <a:pt x="6140" y="23815"/>
                    </a:cubicBezTo>
                    <a:cubicBezTo>
                      <a:pt x="1340" y="18875"/>
                      <a:pt x="1445" y="10980"/>
                      <a:pt x="6384" y="6145"/>
                    </a:cubicBezTo>
                    <a:cubicBezTo>
                      <a:pt x="11323" y="1344"/>
                      <a:pt x="19184" y="1449"/>
                      <a:pt x="24019" y="6353"/>
                    </a:cubicBezTo>
                    <a:cubicBezTo>
                      <a:pt x="24784" y="7119"/>
                      <a:pt x="87569" y="69033"/>
                      <a:pt x="220720" y="69938"/>
                    </a:cubicBezTo>
                    <a:cubicBezTo>
                      <a:pt x="227607" y="69972"/>
                      <a:pt x="233172" y="75607"/>
                      <a:pt x="233138" y="82494"/>
                    </a:cubicBezTo>
                    <a:cubicBezTo>
                      <a:pt x="233033" y="89347"/>
                      <a:pt x="227468" y="94912"/>
                      <a:pt x="220615" y="94912"/>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1" name="Freeform: Shape 20">
                <a:extLst>
                  <a:ext uri="{FF2B5EF4-FFF2-40B4-BE49-F238E27FC236}">
                    <a16:creationId xmlns:a16="http://schemas.microsoft.com/office/drawing/2014/main" id="{38CB9750-C51E-4DDC-A551-25F47283B4DA}"/>
                  </a:ext>
                </a:extLst>
              </p:cNvPr>
              <p:cNvSpPr/>
              <p:nvPr/>
            </p:nvSpPr>
            <p:spPr>
              <a:xfrm>
                <a:off x="1241867" y="2790341"/>
                <a:ext cx="34783" cy="31305"/>
              </a:xfrm>
              <a:custGeom>
                <a:avLst/>
                <a:gdLst>
                  <a:gd name="connsiteX0" fmla="*/ 22558 w 34783"/>
                  <a:gd name="connsiteY0" fmla="*/ 30419 h 31305"/>
                  <a:gd name="connsiteX1" fmla="*/ 18210 w 34783"/>
                  <a:gd name="connsiteY1" fmla="*/ 29619 h 31305"/>
                  <a:gd name="connsiteX2" fmla="*/ 10592 w 34783"/>
                  <a:gd name="connsiteY2" fmla="*/ 26732 h 31305"/>
                  <a:gd name="connsiteX3" fmla="*/ 3462 w 34783"/>
                  <a:gd name="connsiteY3" fmla="*/ 10592 h 31305"/>
                  <a:gd name="connsiteX4" fmla="*/ 19601 w 34783"/>
                  <a:gd name="connsiteY4" fmla="*/ 3462 h 31305"/>
                  <a:gd name="connsiteX5" fmla="*/ 26906 w 34783"/>
                  <a:gd name="connsiteY5" fmla="*/ 6244 h 31305"/>
                  <a:gd name="connsiteX6" fmla="*/ 34245 w 34783"/>
                  <a:gd name="connsiteY6" fmla="*/ 22314 h 31305"/>
                  <a:gd name="connsiteX7" fmla="*/ 22558 w 34783"/>
                  <a:gd name="connsiteY7" fmla="*/ 30419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83" h="31305">
                    <a:moveTo>
                      <a:pt x="22558" y="30419"/>
                    </a:moveTo>
                    <a:cubicBezTo>
                      <a:pt x="21097" y="30419"/>
                      <a:pt x="19636" y="30175"/>
                      <a:pt x="18210" y="29619"/>
                    </a:cubicBezTo>
                    <a:cubicBezTo>
                      <a:pt x="15636" y="28680"/>
                      <a:pt x="13097" y="27706"/>
                      <a:pt x="10592" y="26732"/>
                    </a:cubicBezTo>
                    <a:cubicBezTo>
                      <a:pt x="4157" y="24262"/>
                      <a:pt x="957" y="17027"/>
                      <a:pt x="3462" y="10592"/>
                    </a:cubicBezTo>
                    <a:cubicBezTo>
                      <a:pt x="5931" y="4157"/>
                      <a:pt x="13166" y="957"/>
                      <a:pt x="19601" y="3462"/>
                    </a:cubicBezTo>
                    <a:cubicBezTo>
                      <a:pt x="22036" y="4401"/>
                      <a:pt x="24471" y="5340"/>
                      <a:pt x="26906" y="6244"/>
                    </a:cubicBezTo>
                    <a:cubicBezTo>
                      <a:pt x="33375" y="8644"/>
                      <a:pt x="36680" y="15844"/>
                      <a:pt x="34245" y="22314"/>
                    </a:cubicBezTo>
                    <a:cubicBezTo>
                      <a:pt x="32401" y="27323"/>
                      <a:pt x="27636" y="30419"/>
                      <a:pt x="22558" y="30419"/>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2" name="Freeform: Shape 21">
                <a:extLst>
                  <a:ext uri="{FF2B5EF4-FFF2-40B4-BE49-F238E27FC236}">
                    <a16:creationId xmlns:a16="http://schemas.microsoft.com/office/drawing/2014/main" id="{E5E75AF6-1238-4A77-A3A4-281CDDFA3850}"/>
                  </a:ext>
                </a:extLst>
              </p:cNvPr>
              <p:cNvSpPr/>
              <p:nvPr/>
            </p:nvSpPr>
            <p:spPr>
              <a:xfrm>
                <a:off x="1114109" y="2721855"/>
                <a:ext cx="104350" cy="73045"/>
              </a:xfrm>
              <a:custGeom>
                <a:avLst/>
                <a:gdLst>
                  <a:gd name="connsiteX0" fmla="*/ 91323 w 104350"/>
                  <a:gd name="connsiteY0" fmla="*/ 73305 h 73045"/>
                  <a:gd name="connsiteX1" fmla="*/ 85757 w 104350"/>
                  <a:gd name="connsiteY1" fmla="*/ 71983 h 73045"/>
                  <a:gd name="connsiteX2" fmla="*/ 7877 w 104350"/>
                  <a:gd name="connsiteY2" fmla="*/ 25269 h 73045"/>
                  <a:gd name="connsiteX3" fmla="*/ 4920 w 104350"/>
                  <a:gd name="connsiteY3" fmla="*/ 7877 h 73045"/>
                  <a:gd name="connsiteX4" fmla="*/ 22312 w 104350"/>
                  <a:gd name="connsiteY4" fmla="*/ 4920 h 73045"/>
                  <a:gd name="connsiteX5" fmla="*/ 96923 w 104350"/>
                  <a:gd name="connsiteY5" fmla="*/ 49687 h 73045"/>
                  <a:gd name="connsiteX6" fmla="*/ 102488 w 104350"/>
                  <a:gd name="connsiteY6" fmla="*/ 66452 h 73045"/>
                  <a:gd name="connsiteX7" fmla="*/ 91323 w 104350"/>
                  <a:gd name="connsiteY7" fmla="*/ 73305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50" h="73045">
                    <a:moveTo>
                      <a:pt x="91323" y="73305"/>
                    </a:moveTo>
                    <a:cubicBezTo>
                      <a:pt x="89444" y="73305"/>
                      <a:pt x="87531" y="72887"/>
                      <a:pt x="85757" y="71983"/>
                    </a:cubicBezTo>
                    <a:cubicBezTo>
                      <a:pt x="58730" y="58452"/>
                      <a:pt x="32538" y="42730"/>
                      <a:pt x="7877" y="25269"/>
                    </a:cubicBezTo>
                    <a:cubicBezTo>
                      <a:pt x="2242" y="21269"/>
                      <a:pt x="920" y="13477"/>
                      <a:pt x="4920" y="7877"/>
                    </a:cubicBezTo>
                    <a:cubicBezTo>
                      <a:pt x="8920" y="2242"/>
                      <a:pt x="16712" y="920"/>
                      <a:pt x="22312" y="4920"/>
                    </a:cubicBezTo>
                    <a:cubicBezTo>
                      <a:pt x="45930" y="21651"/>
                      <a:pt x="71044" y="36712"/>
                      <a:pt x="96923" y="49687"/>
                    </a:cubicBezTo>
                    <a:cubicBezTo>
                      <a:pt x="103079" y="52782"/>
                      <a:pt x="105584" y="60261"/>
                      <a:pt x="102488" y="66452"/>
                    </a:cubicBezTo>
                    <a:cubicBezTo>
                      <a:pt x="100332" y="70766"/>
                      <a:pt x="95914" y="73305"/>
                      <a:pt x="91323" y="73305"/>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3" name="Freeform: Shape 22">
                <a:extLst>
                  <a:ext uri="{FF2B5EF4-FFF2-40B4-BE49-F238E27FC236}">
                    <a16:creationId xmlns:a16="http://schemas.microsoft.com/office/drawing/2014/main" id="{84604982-7748-4E75-8EFD-C6BA097528B3}"/>
                  </a:ext>
                </a:extLst>
              </p:cNvPr>
              <p:cNvSpPr/>
              <p:nvPr/>
            </p:nvSpPr>
            <p:spPr>
              <a:xfrm>
                <a:off x="922362" y="2493862"/>
                <a:ext cx="187831" cy="229571"/>
              </a:xfrm>
              <a:custGeom>
                <a:avLst/>
                <a:gdLst>
                  <a:gd name="connsiteX0" fmla="*/ 173328 w 187830"/>
                  <a:gd name="connsiteY0" fmla="*/ 229956 h 229571"/>
                  <a:gd name="connsiteX1" fmla="*/ 165397 w 187830"/>
                  <a:gd name="connsiteY1" fmla="*/ 227104 h 229571"/>
                  <a:gd name="connsiteX2" fmla="*/ 3515 w 187830"/>
                  <a:gd name="connsiteY2" fmla="*/ 19759 h 229571"/>
                  <a:gd name="connsiteX3" fmla="*/ 10437 w 187830"/>
                  <a:gd name="connsiteY3" fmla="*/ 3516 h 229571"/>
                  <a:gd name="connsiteX4" fmla="*/ 26681 w 187830"/>
                  <a:gd name="connsiteY4" fmla="*/ 10403 h 229571"/>
                  <a:gd name="connsiteX5" fmla="*/ 26681 w 187830"/>
                  <a:gd name="connsiteY5" fmla="*/ 10403 h 229571"/>
                  <a:gd name="connsiteX6" fmla="*/ 181293 w 187830"/>
                  <a:gd name="connsiteY6" fmla="*/ 207799 h 229571"/>
                  <a:gd name="connsiteX7" fmla="*/ 182998 w 187830"/>
                  <a:gd name="connsiteY7" fmla="*/ 225365 h 229571"/>
                  <a:gd name="connsiteX8" fmla="*/ 173328 w 187830"/>
                  <a:gd name="connsiteY8" fmla="*/ 229956 h 22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30" h="229571">
                    <a:moveTo>
                      <a:pt x="173328" y="229956"/>
                    </a:moveTo>
                    <a:cubicBezTo>
                      <a:pt x="170545" y="229956"/>
                      <a:pt x="167728" y="229017"/>
                      <a:pt x="165397" y="227104"/>
                    </a:cubicBezTo>
                    <a:cubicBezTo>
                      <a:pt x="49638" y="131901"/>
                      <a:pt x="5324" y="24281"/>
                      <a:pt x="3515" y="19759"/>
                    </a:cubicBezTo>
                    <a:cubicBezTo>
                      <a:pt x="941" y="13359"/>
                      <a:pt x="4037" y="6089"/>
                      <a:pt x="10437" y="3516"/>
                    </a:cubicBezTo>
                    <a:cubicBezTo>
                      <a:pt x="16837" y="942"/>
                      <a:pt x="24107" y="4037"/>
                      <a:pt x="26681" y="10403"/>
                    </a:cubicBezTo>
                    <a:lnTo>
                      <a:pt x="26681" y="10403"/>
                    </a:lnTo>
                    <a:cubicBezTo>
                      <a:pt x="27098" y="11446"/>
                      <a:pt x="70682" y="116875"/>
                      <a:pt x="181293" y="207799"/>
                    </a:cubicBezTo>
                    <a:cubicBezTo>
                      <a:pt x="186615" y="212182"/>
                      <a:pt x="187381" y="220043"/>
                      <a:pt x="182998" y="225365"/>
                    </a:cubicBezTo>
                    <a:cubicBezTo>
                      <a:pt x="180528" y="228426"/>
                      <a:pt x="176946" y="229956"/>
                      <a:pt x="173328" y="229956"/>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grpSp>
      </p:grpSp>
      <p:sp>
        <p:nvSpPr>
          <p:cNvPr id="27" name="TextBox 26">
            <a:extLst>
              <a:ext uri="{FF2B5EF4-FFF2-40B4-BE49-F238E27FC236}">
                <a16:creationId xmlns:a16="http://schemas.microsoft.com/office/drawing/2014/main" id="{759A97D9-F26E-4491-B6A3-2CB472444564}"/>
              </a:ext>
            </a:extLst>
          </p:cNvPr>
          <p:cNvSpPr txBox="1"/>
          <p:nvPr/>
        </p:nvSpPr>
        <p:spPr>
          <a:xfrm>
            <a:off x="3877701" y="1800225"/>
            <a:ext cx="2305050" cy="400110"/>
          </a:xfrm>
          <a:prstGeom prst="rect">
            <a:avLst/>
          </a:prstGeom>
          <a:noFill/>
        </p:spPr>
        <p:txBody>
          <a:bodyPr wrap="square" rtlCol="0">
            <a:spAutoFit/>
          </a:bodyPr>
          <a:lstStyle/>
          <a:p>
            <a:r>
              <a:rPr lang="vi-VN" sz="2000" b="1" dirty="0">
                <a:solidFill>
                  <a:srgbClr val="FF0000"/>
                </a:solidFill>
                <a:latin typeface="Arial" panose="020B0604020202020204" pitchFamily="34" charset="0"/>
                <a:cs typeface="Arial" panose="020B0604020202020204" pitchFamily="34" charset="0"/>
              </a:rPr>
              <a:t>Kích thước </a:t>
            </a:r>
            <a:r>
              <a:rPr lang="vi-VN" sz="2000" b="1" spc="-5" dirty="0">
                <a:solidFill>
                  <a:srgbClr val="FF0000"/>
                </a:solidFill>
                <a:latin typeface="Arial" panose="020B0604020202020204" pitchFamily="34" charset="0"/>
                <a:cs typeface="Arial" panose="020B0604020202020204" pitchFamily="34" charset="0"/>
              </a:rPr>
              <a:t>hạt</a:t>
            </a:r>
            <a:endParaRPr lang="en-US" sz="2000" b="1" dirty="0">
              <a:solidFill>
                <a:srgbClr val="FF0000"/>
              </a:solidFill>
            </a:endParaRPr>
          </a:p>
        </p:txBody>
      </p:sp>
      <p:sp>
        <p:nvSpPr>
          <p:cNvPr id="28" name="TextBox 27">
            <a:extLst>
              <a:ext uri="{FF2B5EF4-FFF2-40B4-BE49-F238E27FC236}">
                <a16:creationId xmlns:a16="http://schemas.microsoft.com/office/drawing/2014/main" id="{6089B6F7-F529-40CC-99AF-D7C291A2BCA3}"/>
              </a:ext>
            </a:extLst>
          </p:cNvPr>
          <p:cNvSpPr txBox="1"/>
          <p:nvPr/>
        </p:nvSpPr>
        <p:spPr>
          <a:xfrm>
            <a:off x="3925040" y="3413753"/>
            <a:ext cx="1562100" cy="646331"/>
          </a:xfrm>
          <a:prstGeom prst="rect">
            <a:avLst/>
          </a:prstGeom>
          <a:noFill/>
        </p:spPr>
        <p:txBody>
          <a:bodyPr wrap="square" rtlCol="0">
            <a:spAutoFit/>
          </a:bodyPr>
          <a:lstStyle/>
          <a:p>
            <a:r>
              <a:rPr lang="en-US" sz="1800" b="1" spc="-5" dirty="0" err="1">
                <a:solidFill>
                  <a:schemeClr val="accent1">
                    <a:lumMod val="60000"/>
                    <a:lumOff val="40000"/>
                  </a:schemeClr>
                </a:solidFill>
                <a:latin typeface="Arial"/>
                <a:cs typeface="Arial"/>
              </a:rPr>
              <a:t>Tốc</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độ</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dòng</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khí</a:t>
            </a:r>
            <a:r>
              <a:rPr lang="en-US" sz="1800" b="1" spc="-5" dirty="0">
                <a:solidFill>
                  <a:schemeClr val="accent1">
                    <a:lumMod val="60000"/>
                    <a:lumOff val="40000"/>
                  </a:schemeClr>
                </a:solidFill>
                <a:latin typeface="Arial"/>
                <a:cs typeface="Arial"/>
              </a:rPr>
              <a:t> dung</a:t>
            </a:r>
          </a:p>
        </p:txBody>
      </p:sp>
      <p:sp>
        <p:nvSpPr>
          <p:cNvPr id="29" name="TextBox 28">
            <a:extLst>
              <a:ext uri="{FF2B5EF4-FFF2-40B4-BE49-F238E27FC236}">
                <a16:creationId xmlns:a16="http://schemas.microsoft.com/office/drawing/2014/main" id="{7D91EFF4-7C41-477D-8BB6-54AD64E18D93}"/>
              </a:ext>
            </a:extLst>
          </p:cNvPr>
          <p:cNvSpPr txBox="1"/>
          <p:nvPr/>
        </p:nvSpPr>
        <p:spPr>
          <a:xfrm>
            <a:off x="3915515" y="4978540"/>
            <a:ext cx="1981200" cy="646331"/>
          </a:xfrm>
          <a:prstGeom prst="rect">
            <a:avLst/>
          </a:prstGeom>
          <a:noFill/>
        </p:spPr>
        <p:txBody>
          <a:bodyPr wrap="square" rtlCol="0">
            <a:spAutoFit/>
          </a:bodyPr>
          <a:lstStyle/>
          <a:p>
            <a:r>
              <a:rPr lang="en-US" sz="1800" b="1" spc="-5" dirty="0" err="1">
                <a:solidFill>
                  <a:schemeClr val="accent1">
                    <a:lumMod val="60000"/>
                    <a:lumOff val="40000"/>
                  </a:schemeClr>
                </a:solidFill>
                <a:latin typeface="Arial"/>
                <a:cs typeface="Arial"/>
              </a:rPr>
              <a:t>Thời</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gian</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tồn</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tại</a:t>
            </a:r>
            <a:r>
              <a:rPr lang="en-US" sz="1800" b="1" spc="-5" dirty="0">
                <a:solidFill>
                  <a:schemeClr val="accent1">
                    <a:lumMod val="60000"/>
                    <a:lumOff val="40000"/>
                  </a:schemeClr>
                </a:solidFill>
                <a:latin typeface="Arial"/>
                <a:cs typeface="Arial"/>
              </a:rPr>
              <a:t> </a:t>
            </a:r>
            <a:r>
              <a:rPr lang="en-US" sz="1800" b="1" spc="-5" dirty="0" err="1">
                <a:solidFill>
                  <a:schemeClr val="accent1">
                    <a:lumMod val="60000"/>
                    <a:lumOff val="40000"/>
                  </a:schemeClr>
                </a:solidFill>
                <a:latin typeface="Arial"/>
                <a:cs typeface="Arial"/>
              </a:rPr>
              <a:t>khí</a:t>
            </a:r>
            <a:r>
              <a:rPr lang="en-US" sz="1800" b="1" spc="-5" dirty="0">
                <a:solidFill>
                  <a:schemeClr val="accent1">
                    <a:lumMod val="60000"/>
                    <a:lumOff val="40000"/>
                  </a:schemeClr>
                </a:solidFill>
                <a:latin typeface="Arial"/>
                <a:cs typeface="Arial"/>
              </a:rPr>
              <a:t> dung</a:t>
            </a:r>
          </a:p>
        </p:txBody>
      </p:sp>
      <p:sp>
        <p:nvSpPr>
          <p:cNvPr id="30" name="object 3">
            <a:extLst>
              <a:ext uri="{FF2B5EF4-FFF2-40B4-BE49-F238E27FC236}">
                <a16:creationId xmlns:a16="http://schemas.microsoft.com/office/drawing/2014/main" id="{4EDA191A-1349-4297-AD03-A626DE2B73D7}"/>
              </a:ext>
            </a:extLst>
          </p:cNvPr>
          <p:cNvSpPr/>
          <p:nvPr/>
        </p:nvSpPr>
        <p:spPr>
          <a:xfrm>
            <a:off x="7027281" y="2757869"/>
            <a:ext cx="4030218" cy="3621679"/>
          </a:xfrm>
          <a:prstGeom prst="rect">
            <a:avLst/>
          </a:prstGeom>
          <a:blipFill>
            <a:blip r:embed="rId6" cstate="print"/>
            <a:stretch>
              <a:fillRect/>
            </a:stretch>
          </a:blipFill>
        </p:spPr>
        <p:txBody>
          <a:bodyPr wrap="square" lIns="0" tIns="0" rIns="0" bIns="0" rtlCol="0"/>
          <a:lstStyle/>
          <a:p>
            <a:pPr defTabSz="914400"/>
            <a:endParaRPr>
              <a:solidFill>
                <a:prstClr val="black"/>
              </a:solidFill>
              <a:latin typeface="Calibri"/>
            </a:endParaRPr>
          </a:p>
        </p:txBody>
      </p:sp>
      <p:sp>
        <p:nvSpPr>
          <p:cNvPr id="31" name="TextBox 30">
            <a:extLst>
              <a:ext uri="{FF2B5EF4-FFF2-40B4-BE49-F238E27FC236}">
                <a16:creationId xmlns:a16="http://schemas.microsoft.com/office/drawing/2014/main" id="{68CF716F-08E1-434C-BF44-096FFE75761D}"/>
              </a:ext>
            </a:extLst>
          </p:cNvPr>
          <p:cNvSpPr txBox="1"/>
          <p:nvPr/>
        </p:nvSpPr>
        <p:spPr>
          <a:xfrm>
            <a:off x="6295596" y="1603712"/>
            <a:ext cx="5715429" cy="1015663"/>
          </a:xfrm>
          <a:prstGeom prst="rect">
            <a:avLst/>
          </a:prstGeom>
          <a:noFill/>
        </p:spPr>
        <p:txBody>
          <a:bodyPr wrap="square" rtlCol="0">
            <a:spAutoFit/>
          </a:bodyPr>
          <a:lstStyle/>
          <a:p>
            <a:pPr defTabSz="914400"/>
            <a:r>
              <a:rPr lang="en-GB" sz="2000" dirty="0" err="1">
                <a:latin typeface="Arial" panose="020B0604020202020204" pitchFamily="34" charset="0"/>
                <a:cs typeface="Arial" panose="020B0604020202020204" pitchFamily="34" charset="0"/>
              </a:rPr>
              <a:t>Để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lắng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đọng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được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phổi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khí</a:t>
            </a:r>
            <a:r>
              <a:rPr lang="en-GB" sz="2000" dirty="0">
                <a:latin typeface="Arial" panose="020B0604020202020204" pitchFamily="34" charset="0"/>
                <a:cs typeface="Arial" panose="020B0604020202020204" pitchFamily="34" charset="0"/>
              </a:rPr>
              <a:t> dung </a:t>
            </a:r>
            <a:r>
              <a:rPr lang="en-GB" sz="2000" dirty="0" err="1">
                <a:latin typeface="Arial" panose="020B0604020202020204" pitchFamily="34" charset="0"/>
                <a:cs typeface="Arial" panose="020B0604020202020204" pitchFamily="34" charset="0"/>
              </a:rPr>
              <a:t>phải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kích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thước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phù</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hợp</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Hạt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lớn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sẽ</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bị</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đọng</a:t>
            </a:r>
            <a:r>
              <a:rPr lang="en-GB" sz="2000" dirty="0">
                <a:latin typeface="Arial" panose="020B0604020202020204" pitchFamily="34" charset="0"/>
                <a:cs typeface="Arial" panose="020B0604020202020204" pitchFamily="34" charset="0"/>
              </a:rPr>
              <a:t> ở </a:t>
            </a:r>
            <a:r>
              <a:rPr lang="en-GB" sz="2000" dirty="0" err="1">
                <a:latin typeface="Arial" panose="020B0604020202020204" pitchFamily="34" charset="0"/>
                <a:cs typeface="Arial" panose="020B0604020202020204" pitchFamily="34" charset="0"/>
              </a:rPr>
              <a:t>hầu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họng</a:t>
            </a:r>
            <a:r>
              <a:rPr lang="en-GB" sz="2000" dirty="0">
                <a:latin typeface="Arial" panose="020B0604020202020204" pitchFamily="34" charset="0"/>
                <a:cs typeface="Arial" panose="020B0604020202020204" pitchFamily="34" charset="0"/>
              </a:rPr>
              <a:t> </a:t>
            </a:r>
            <a:r>
              <a:rPr lang="en-GB" sz="2000" dirty="0">
                <a:latin typeface="Arial" panose="020B0604020202020204" pitchFamily="34" charset="0"/>
                <a:cs typeface="Arial" panose="020B0604020202020204" pitchFamily="34" charset="0"/>
                <a:sym typeface="Wingdings" panose="05000000000000000000" pitchFamily="2" charset="2"/>
              </a:rPr>
              <a:t> </a:t>
            </a:r>
            <a:r>
              <a:rPr lang="en-GB" sz="2000" dirty="0" err="1">
                <a:solidFill>
                  <a:srgbClr val="FF0000"/>
                </a:solidFill>
                <a:latin typeface="Arial" panose="020B0604020202020204" pitchFamily="34" charset="0"/>
                <a:cs typeface="Arial" panose="020B0604020202020204" pitchFamily="34" charset="0"/>
                <a:sym typeface="Wingdings" panose="05000000000000000000" pitchFamily="2" charset="2"/>
              </a:rPr>
              <a:t>đường</a:t>
            </a:r>
            <a:r>
              <a:rPr lang="en-GB" sz="20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2000" dirty="0" err="1">
                <a:solidFill>
                  <a:srgbClr val="FF0000"/>
                </a:solidFill>
                <a:latin typeface="Arial" panose="020B0604020202020204" pitchFamily="34" charset="0"/>
                <a:cs typeface="Arial" panose="020B0604020202020204" pitchFamily="34" charset="0"/>
                <a:sym typeface="Wingdings" panose="05000000000000000000" pitchFamily="2" charset="2"/>
              </a:rPr>
              <a:t>kính</a:t>
            </a:r>
            <a:r>
              <a:rPr lang="en-GB" sz="20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2000" dirty="0" err="1">
                <a:solidFill>
                  <a:srgbClr val="FF0000"/>
                </a:solidFill>
                <a:latin typeface="Arial" panose="020B0604020202020204" pitchFamily="34" charset="0"/>
                <a:cs typeface="Arial" panose="020B0604020202020204" pitchFamily="34" charset="0"/>
                <a:sym typeface="Wingdings" panose="05000000000000000000" pitchFamily="2" charset="2"/>
              </a:rPr>
              <a:t>hạt</a:t>
            </a:r>
            <a:r>
              <a:rPr lang="en-GB" sz="2000" dirty="0">
                <a:solidFill>
                  <a:srgbClr val="FF0000"/>
                </a:solidFill>
                <a:latin typeface="Arial" panose="020B0604020202020204" pitchFamily="34" charset="0"/>
                <a:cs typeface="Arial" panose="020B0604020202020204" pitchFamily="34" charset="0"/>
                <a:sym typeface="Wingdings" panose="05000000000000000000" pitchFamily="2" charset="2"/>
              </a:rPr>
              <a:t> </a:t>
            </a:r>
            <a:r>
              <a:rPr lang="en-GB" sz="2000" dirty="0" err="1">
                <a:solidFill>
                  <a:srgbClr val="FF0000"/>
                </a:solidFill>
                <a:latin typeface="Arial" panose="020B0604020202020204" pitchFamily="34" charset="0"/>
                <a:cs typeface="Arial" panose="020B0604020202020204" pitchFamily="34" charset="0"/>
                <a:sym typeface="Wingdings" panose="05000000000000000000" pitchFamily="2" charset="2"/>
              </a:rPr>
              <a:t>nên</a:t>
            </a:r>
            <a:r>
              <a:rPr lang="en-GB" sz="2000" dirty="0">
                <a:solidFill>
                  <a:srgbClr val="FF0000"/>
                </a:solidFill>
                <a:latin typeface="Arial" panose="020B0604020202020204" pitchFamily="34" charset="0"/>
                <a:cs typeface="Arial" panose="020B0604020202020204" pitchFamily="34" charset="0"/>
              </a:rPr>
              <a:t> </a:t>
            </a:r>
            <a:r>
              <a:rPr lang="en-GB" sz="2000" dirty="0" err="1">
                <a:solidFill>
                  <a:srgbClr val="FF0000"/>
                </a:solidFill>
                <a:latin typeface="Arial" panose="020B0604020202020204" pitchFamily="34" charset="0"/>
                <a:cs typeface="Arial" panose="020B0604020202020204" pitchFamily="34" charset="0"/>
              </a:rPr>
              <a:t>dưới</a:t>
            </a:r>
            <a:r>
              <a:rPr lang="en-GB" sz="2000" dirty="0">
                <a:solidFill>
                  <a:srgbClr val="FF0000"/>
                </a:solidFill>
                <a:latin typeface="Arial" panose="020B0604020202020204" pitchFamily="34" charset="0"/>
                <a:cs typeface="Arial" panose="020B0604020202020204" pitchFamily="34" charset="0"/>
              </a:rPr>
              <a:t> </a:t>
            </a:r>
            <a:r>
              <a:rPr lang="en-GB" sz="2000" b="1" dirty="0">
                <a:solidFill>
                  <a:srgbClr val="FF0000"/>
                </a:solidFill>
                <a:latin typeface="Arial" panose="020B0604020202020204" pitchFamily="34" charset="0"/>
                <a:cs typeface="Arial" panose="020B0604020202020204" pitchFamily="34" charset="0"/>
              </a:rPr>
              <a:t>5 µm </a:t>
            </a:r>
          </a:p>
        </p:txBody>
      </p:sp>
      <p:sp>
        <p:nvSpPr>
          <p:cNvPr id="45" name="TextBox 44">
            <a:extLst>
              <a:ext uri="{FF2B5EF4-FFF2-40B4-BE49-F238E27FC236}">
                <a16:creationId xmlns:a16="http://schemas.microsoft.com/office/drawing/2014/main" id="{236D54EC-C6AD-417D-B5FF-AC5A416AEE29}"/>
              </a:ext>
            </a:extLst>
          </p:cNvPr>
          <p:cNvSpPr txBox="1"/>
          <p:nvPr/>
        </p:nvSpPr>
        <p:spPr>
          <a:xfrm>
            <a:off x="6128923" y="6627168"/>
            <a:ext cx="6015023" cy="230832"/>
          </a:xfrm>
          <a:prstGeom prst="rect">
            <a:avLst/>
          </a:prstGeom>
          <a:noFill/>
        </p:spPr>
        <p:txBody>
          <a:bodyPr wrap="square" rtlCol="0">
            <a:spAutoFit/>
          </a:bodyPr>
          <a:lstStyle/>
          <a:p>
            <a:pPr defTabSz="914400"/>
            <a:r>
              <a:rPr lang="en-GB" sz="900" dirty="0">
                <a:solidFill>
                  <a:schemeClr val="bg1">
                    <a:lumMod val="65000"/>
                  </a:schemeClr>
                </a:solidFill>
                <a:latin typeface="+mj-lt"/>
                <a:cs typeface="Arial" panose="020B0604020202020204" pitchFamily="34" charset="0"/>
              </a:rPr>
              <a:t>1. </a:t>
            </a:r>
            <a:r>
              <a:rPr lang="en-GB" sz="900" dirty="0" err="1">
                <a:solidFill>
                  <a:schemeClr val="bg1">
                    <a:lumMod val="65000"/>
                  </a:schemeClr>
                </a:solidFill>
                <a:latin typeface="+mj-lt"/>
                <a:cs typeface="Arial" panose="020B0604020202020204" pitchFamily="34" charset="0"/>
              </a:rPr>
              <a:t>Ganderton</a:t>
            </a:r>
            <a:r>
              <a:rPr lang="en-GB" sz="900" dirty="0">
                <a:solidFill>
                  <a:schemeClr val="bg1">
                    <a:lumMod val="65000"/>
                  </a:schemeClr>
                </a:solidFill>
                <a:latin typeface="+mj-lt"/>
                <a:cs typeface="Arial" panose="020B0604020202020204" pitchFamily="34" charset="0"/>
              </a:rPr>
              <a:t> D. </a:t>
            </a:r>
            <a:r>
              <a:rPr lang="en-GB" sz="900" i="1" dirty="0">
                <a:solidFill>
                  <a:schemeClr val="bg1">
                    <a:lumMod val="65000"/>
                  </a:schemeClr>
                </a:solidFill>
                <a:latin typeface="+mj-lt"/>
                <a:cs typeface="Arial" panose="020B0604020202020204" pitchFamily="34" charset="0"/>
              </a:rPr>
              <a:t>J Aerosol Med</a:t>
            </a:r>
            <a:r>
              <a:rPr lang="en-GB" sz="900" dirty="0">
                <a:solidFill>
                  <a:schemeClr val="bg1">
                    <a:lumMod val="65000"/>
                  </a:schemeClr>
                </a:solidFill>
                <a:latin typeface="+mj-lt"/>
                <a:cs typeface="Arial" panose="020B0604020202020204" pitchFamily="34" charset="0"/>
              </a:rPr>
              <a:t> 1999;12(suppl1):S3</a:t>
            </a:r>
            <a:r>
              <a:rPr lang="en-GB" sz="900" dirty="0">
                <a:solidFill>
                  <a:schemeClr val="bg1">
                    <a:lumMod val="65000"/>
                  </a:schemeClr>
                </a:solidFill>
                <a:latin typeface="+mj-lt"/>
              </a:rPr>
              <a:t>–</a:t>
            </a:r>
            <a:r>
              <a:rPr lang="en-GB" sz="900" dirty="0">
                <a:solidFill>
                  <a:schemeClr val="bg1">
                    <a:lumMod val="65000"/>
                  </a:schemeClr>
                </a:solidFill>
                <a:latin typeface="+mj-lt"/>
                <a:cs typeface="Arial" panose="020B0604020202020204" pitchFamily="34" charset="0"/>
              </a:rPr>
              <a:t>S8; 2. </a:t>
            </a:r>
            <a:r>
              <a:rPr lang="en-US" sz="900" spc="-5" dirty="0">
                <a:solidFill>
                  <a:schemeClr val="bg1">
                    <a:lumMod val="65000"/>
                  </a:schemeClr>
                </a:solidFill>
                <a:latin typeface="+mj-lt"/>
                <a:cs typeface="Arial"/>
              </a:rPr>
              <a:t>Everard ML. </a:t>
            </a:r>
            <a:r>
              <a:rPr lang="en-US" sz="900" i="1" dirty="0">
                <a:solidFill>
                  <a:schemeClr val="bg1">
                    <a:lumMod val="65000"/>
                  </a:schemeClr>
                </a:solidFill>
                <a:latin typeface="+mj-lt"/>
                <a:cs typeface="Arial"/>
              </a:rPr>
              <a:t>J. </a:t>
            </a:r>
            <a:r>
              <a:rPr lang="en-US" sz="900" i="1" spc="-5" dirty="0">
                <a:solidFill>
                  <a:schemeClr val="bg1">
                    <a:lumMod val="65000"/>
                  </a:schemeClr>
                </a:solidFill>
                <a:latin typeface="+mj-lt"/>
                <a:cs typeface="Arial"/>
              </a:rPr>
              <a:t>Aerosol Med 2001; 14(1), </a:t>
            </a:r>
            <a:r>
              <a:rPr lang="en-US" sz="900" dirty="0">
                <a:solidFill>
                  <a:schemeClr val="bg1">
                    <a:lumMod val="65000"/>
                  </a:schemeClr>
                </a:solidFill>
                <a:latin typeface="+mj-lt"/>
                <a:cs typeface="Arial"/>
              </a:rPr>
              <a:t>S59–64</a:t>
            </a:r>
            <a:r>
              <a:rPr lang="en-US" sz="900" spc="-30" dirty="0">
                <a:solidFill>
                  <a:schemeClr val="bg1">
                    <a:lumMod val="65000"/>
                  </a:schemeClr>
                </a:solidFill>
                <a:latin typeface="+mj-lt"/>
                <a:cs typeface="Arial"/>
              </a:rPr>
              <a:t>.</a:t>
            </a:r>
            <a:endParaRPr lang="en-US" sz="900" dirty="0">
              <a:solidFill>
                <a:schemeClr val="bg1">
                  <a:lumMod val="65000"/>
                </a:schemeClr>
              </a:solidFill>
              <a:latin typeface="+mj-lt"/>
              <a:cs typeface="Arial"/>
            </a:endParaRPr>
          </a:p>
        </p:txBody>
      </p:sp>
    </p:spTree>
    <p:extLst>
      <p:ext uri="{BB962C8B-B14F-4D97-AF65-F5344CB8AC3E}">
        <p14:creationId xmlns:p14="http://schemas.microsoft.com/office/powerpoint/2010/main" val="32915643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C1E2CDF6-EA2D-4C20-A0D7-8AF9B18DCFD8}"/>
              </a:ext>
            </a:extLst>
          </p:cNvPr>
          <p:cNvSpPr txBox="1">
            <a:spLocks/>
          </p:cNvSpPr>
          <p:nvPr/>
        </p:nvSpPr>
        <p:spPr>
          <a:xfrm>
            <a:off x="3995828" y="538584"/>
            <a:ext cx="5599778" cy="565051"/>
          </a:xfrm>
          <a:prstGeom prst="rect">
            <a:avLst/>
          </a:prstGeom>
        </p:spPr>
        <p:txBody>
          <a:bodyPr wrap="square" lIns="63279" tIns="32905" rIns="63279" bIns="32905" anchor="b" anchorCtr="0">
            <a:spAutoFit/>
          </a:bodyPr>
          <a:lstStyle>
            <a:lvl1pPr algn="l" defTabSz="914306" rtl="0" eaLnBrk="1" latinLnBrk="0" hangingPunct="1">
              <a:lnSpc>
                <a:spcPct val="90000"/>
              </a:lnSpc>
              <a:spcBef>
                <a:spcPct val="0"/>
              </a:spcBef>
              <a:buNone/>
              <a:defRPr lang="en-US" sz="2400" b="1" kern="1200" dirty="0">
                <a:solidFill>
                  <a:schemeClr val="tx2"/>
                </a:solidFill>
                <a:latin typeface="+mn-lt"/>
                <a:ea typeface="+mj-ea"/>
                <a:cs typeface="+mj-cs"/>
              </a:defRPr>
            </a:lvl1pPr>
          </a:lstStyle>
          <a:p>
            <a:r>
              <a:rPr lang="en-GB" sz="3600" spc="-5" dirty="0" err="1">
                <a:solidFill>
                  <a:srgbClr val="002060"/>
                </a:solidFill>
                <a:latin typeface="+mj-lt"/>
              </a:rPr>
              <a:t>Đặc</a:t>
            </a:r>
            <a:r>
              <a:rPr lang="en-GB" sz="3600" spc="-5" dirty="0">
                <a:solidFill>
                  <a:srgbClr val="002060"/>
                </a:solidFill>
                <a:latin typeface="+mj-lt"/>
              </a:rPr>
              <a:t> </a:t>
            </a:r>
            <a:r>
              <a:rPr lang="en-GB" sz="3600" spc="-5" dirty="0" err="1">
                <a:solidFill>
                  <a:srgbClr val="002060"/>
                </a:solidFill>
                <a:latin typeface="+mj-lt"/>
              </a:rPr>
              <a:t>tính</a:t>
            </a:r>
            <a:r>
              <a:rPr lang="en-GB" sz="3600" spc="-5" dirty="0">
                <a:solidFill>
                  <a:srgbClr val="002060"/>
                </a:solidFill>
                <a:latin typeface="+mj-lt"/>
              </a:rPr>
              <a:t> </a:t>
            </a:r>
            <a:r>
              <a:rPr lang="en-GB" sz="3600" spc="-5" dirty="0" err="1">
                <a:solidFill>
                  <a:srgbClr val="002060"/>
                </a:solidFill>
                <a:latin typeface="+mj-lt"/>
              </a:rPr>
              <a:t>khí</a:t>
            </a:r>
            <a:r>
              <a:rPr lang="en-GB" sz="3600" spc="-5" dirty="0">
                <a:solidFill>
                  <a:srgbClr val="002060"/>
                </a:solidFill>
                <a:latin typeface="+mj-lt"/>
              </a:rPr>
              <a:t> dung</a:t>
            </a:r>
          </a:p>
        </p:txBody>
      </p:sp>
      <p:pic>
        <p:nvPicPr>
          <p:cNvPr id="6" name="Picture 5">
            <a:extLst>
              <a:ext uri="{FF2B5EF4-FFF2-40B4-BE49-F238E27FC236}">
                <a16:creationId xmlns:a16="http://schemas.microsoft.com/office/drawing/2014/main" id="{C7FC6C23-E40D-4AAC-8920-9FC27A2469D7}"/>
              </a:ext>
            </a:extLst>
          </p:cNvPr>
          <p:cNvPicPr>
            <a:picLocks noChangeAspect="1"/>
          </p:cNvPicPr>
          <p:nvPr/>
        </p:nvPicPr>
        <p:blipFill rotWithShape="1">
          <a:blip r:embed="rId3">
            <a:extLst>
              <a:ext uri="{28A0092B-C50C-407E-A947-70E740481C1C}">
                <a14:useLocalDpi xmlns:a14="http://schemas.microsoft.com/office/drawing/2010/main" val="0"/>
              </a:ext>
            </a:extLst>
          </a:blip>
          <a:srcRect t="17601" b="18896"/>
          <a:stretch/>
        </p:blipFill>
        <p:spPr>
          <a:xfrm>
            <a:off x="2298692" y="1521871"/>
            <a:ext cx="1697136" cy="1077735"/>
          </a:xfrm>
          <a:prstGeom prst="rect">
            <a:avLst/>
          </a:prstGeom>
        </p:spPr>
      </p:pic>
      <p:pic>
        <p:nvPicPr>
          <p:cNvPr id="7" name="Picture 6">
            <a:extLst>
              <a:ext uri="{FF2B5EF4-FFF2-40B4-BE49-F238E27FC236}">
                <a16:creationId xmlns:a16="http://schemas.microsoft.com/office/drawing/2014/main" id="{3DC98647-3BBF-4315-B890-9D254C9E0530}"/>
              </a:ext>
            </a:extLst>
          </p:cNvPr>
          <p:cNvPicPr>
            <a:picLocks noChangeAspect="1"/>
          </p:cNvPicPr>
          <p:nvPr/>
        </p:nvPicPr>
        <p:blipFill rotWithShape="1">
          <a:blip r:embed="rId4">
            <a:extLst>
              <a:ext uri="{28A0092B-C50C-407E-A947-70E740481C1C}">
                <a14:useLocalDpi xmlns:a14="http://schemas.microsoft.com/office/drawing/2010/main" val="0"/>
              </a:ext>
            </a:extLst>
          </a:blip>
          <a:srcRect t="20014" b="19507"/>
          <a:stretch/>
        </p:blipFill>
        <p:spPr>
          <a:xfrm>
            <a:off x="2256050" y="4698965"/>
            <a:ext cx="1781992" cy="1077735"/>
          </a:xfrm>
          <a:prstGeom prst="rect">
            <a:avLst/>
          </a:prstGeom>
        </p:spPr>
      </p:pic>
      <p:pic>
        <p:nvPicPr>
          <p:cNvPr id="8" name="Picture 7">
            <a:extLst>
              <a:ext uri="{FF2B5EF4-FFF2-40B4-BE49-F238E27FC236}">
                <a16:creationId xmlns:a16="http://schemas.microsoft.com/office/drawing/2014/main" id="{48F40EDA-B5DA-48BF-9F2C-B076A80D5842}"/>
              </a:ext>
            </a:extLst>
          </p:cNvPr>
          <p:cNvPicPr>
            <a:picLocks noChangeAspect="1"/>
          </p:cNvPicPr>
          <p:nvPr/>
        </p:nvPicPr>
        <p:blipFill rotWithShape="1">
          <a:blip r:embed="rId5">
            <a:extLst>
              <a:ext uri="{28A0092B-C50C-407E-A947-70E740481C1C}">
                <a14:useLocalDpi xmlns:a14="http://schemas.microsoft.com/office/drawing/2010/main" val="0"/>
              </a:ext>
            </a:extLst>
          </a:blip>
          <a:srcRect t="17680" b="19813"/>
          <a:stretch/>
        </p:blipFill>
        <p:spPr>
          <a:xfrm>
            <a:off x="2298265" y="3050928"/>
            <a:ext cx="1697563" cy="1061095"/>
          </a:xfrm>
          <a:prstGeom prst="rect">
            <a:avLst/>
          </a:prstGeom>
        </p:spPr>
      </p:pic>
      <p:cxnSp>
        <p:nvCxnSpPr>
          <p:cNvPr id="9" name="Straight Arrow Connector 8">
            <a:extLst>
              <a:ext uri="{FF2B5EF4-FFF2-40B4-BE49-F238E27FC236}">
                <a16:creationId xmlns:a16="http://schemas.microsoft.com/office/drawing/2014/main" id="{CE49FD1B-5FDB-4189-99BA-5A48506611B0}"/>
              </a:ext>
            </a:extLst>
          </p:cNvPr>
          <p:cNvCxnSpPr>
            <a:cxnSpLocks/>
          </p:cNvCxnSpPr>
          <p:nvPr/>
        </p:nvCxnSpPr>
        <p:spPr>
          <a:xfrm flipV="1">
            <a:off x="917426" y="2094585"/>
            <a:ext cx="1714500" cy="1609724"/>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10" name="Straight Arrow Connector 9">
            <a:extLst>
              <a:ext uri="{FF2B5EF4-FFF2-40B4-BE49-F238E27FC236}">
                <a16:creationId xmlns:a16="http://schemas.microsoft.com/office/drawing/2014/main" id="{13826177-AC91-4ACD-80C7-3110DB0848DD}"/>
              </a:ext>
            </a:extLst>
          </p:cNvPr>
          <p:cNvCxnSpPr>
            <a:cxnSpLocks/>
          </p:cNvCxnSpPr>
          <p:nvPr/>
        </p:nvCxnSpPr>
        <p:spPr>
          <a:xfrm flipV="1">
            <a:off x="1069826" y="3628109"/>
            <a:ext cx="1562100" cy="76200"/>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11" name="Straight Arrow Connector 10">
            <a:extLst>
              <a:ext uri="{FF2B5EF4-FFF2-40B4-BE49-F238E27FC236}">
                <a16:creationId xmlns:a16="http://schemas.microsoft.com/office/drawing/2014/main" id="{59CB99A5-95D8-4F5C-B3F6-B65557DBE759}"/>
              </a:ext>
            </a:extLst>
          </p:cNvPr>
          <p:cNvCxnSpPr>
            <a:cxnSpLocks/>
          </p:cNvCxnSpPr>
          <p:nvPr/>
        </p:nvCxnSpPr>
        <p:spPr>
          <a:xfrm>
            <a:off x="993626" y="3780509"/>
            <a:ext cx="1638300" cy="1457324"/>
          </a:xfrm>
          <a:prstGeom prst="straightConnector1">
            <a:avLst/>
          </a:prstGeom>
          <a:ln>
            <a:solidFill>
              <a:srgbClr val="00B0F0"/>
            </a:solidFill>
            <a:prstDash val="dash"/>
            <a:tailEnd type="triangle"/>
          </a:ln>
        </p:spPr>
        <p:style>
          <a:lnRef idx="2">
            <a:schemeClr val="accent1"/>
          </a:lnRef>
          <a:fillRef idx="0">
            <a:schemeClr val="accent1"/>
          </a:fillRef>
          <a:effectRef idx="1">
            <a:schemeClr val="accent1"/>
          </a:effectRef>
          <a:fontRef idx="minor">
            <a:schemeClr val="tx1"/>
          </a:fontRef>
        </p:style>
      </p:cxnSp>
      <p:grpSp>
        <p:nvGrpSpPr>
          <p:cNvPr id="12" name="Group 11">
            <a:extLst>
              <a:ext uri="{FF2B5EF4-FFF2-40B4-BE49-F238E27FC236}">
                <a16:creationId xmlns:a16="http://schemas.microsoft.com/office/drawing/2014/main" id="{25AA2A0D-8D00-412D-90C3-4C42B0E3CFC2}"/>
              </a:ext>
            </a:extLst>
          </p:cNvPr>
          <p:cNvGrpSpPr/>
          <p:nvPr/>
        </p:nvGrpSpPr>
        <p:grpSpPr>
          <a:xfrm>
            <a:off x="0" y="2925930"/>
            <a:ext cx="1645945" cy="1480557"/>
            <a:chOff x="-2466614" y="2594939"/>
            <a:chExt cx="1824824" cy="1730157"/>
          </a:xfrm>
        </p:grpSpPr>
        <p:sp>
          <p:nvSpPr>
            <p:cNvPr id="13" name="Freeform: Shape 12">
              <a:extLst>
                <a:ext uri="{FF2B5EF4-FFF2-40B4-BE49-F238E27FC236}">
                  <a16:creationId xmlns:a16="http://schemas.microsoft.com/office/drawing/2014/main" id="{817E4F43-BE03-4543-A62F-7D427199D72C}"/>
                </a:ext>
              </a:extLst>
            </p:cNvPr>
            <p:cNvSpPr/>
            <p:nvPr/>
          </p:nvSpPr>
          <p:spPr>
            <a:xfrm>
              <a:off x="-2466614" y="2594939"/>
              <a:ext cx="805700" cy="1730157"/>
            </a:xfrm>
            <a:custGeom>
              <a:avLst/>
              <a:gdLst>
                <a:gd name="connsiteX0" fmla="*/ 15121 w 326964"/>
                <a:gd name="connsiteY0" fmla="*/ 815243 h 817412"/>
                <a:gd name="connsiteX1" fmla="*/ 12686 w 326964"/>
                <a:gd name="connsiteY1" fmla="*/ 815000 h 817412"/>
                <a:gd name="connsiteX2" fmla="*/ 2843 w 326964"/>
                <a:gd name="connsiteY2" fmla="*/ 800321 h 817412"/>
                <a:gd name="connsiteX3" fmla="*/ 47192 w 326964"/>
                <a:gd name="connsiteY3" fmla="*/ 713815 h 817412"/>
                <a:gd name="connsiteX4" fmla="*/ 126881 w 326964"/>
                <a:gd name="connsiteY4" fmla="*/ 710128 h 817412"/>
                <a:gd name="connsiteX5" fmla="*/ 178777 w 326964"/>
                <a:gd name="connsiteY5" fmla="*/ 714823 h 817412"/>
                <a:gd name="connsiteX6" fmla="*/ 209457 w 326964"/>
                <a:gd name="connsiteY6" fmla="*/ 690649 h 817412"/>
                <a:gd name="connsiteX7" fmla="*/ 210291 w 326964"/>
                <a:gd name="connsiteY7" fmla="*/ 601534 h 817412"/>
                <a:gd name="connsiteX8" fmla="*/ 219544 w 326964"/>
                <a:gd name="connsiteY8" fmla="*/ 575585 h 817412"/>
                <a:gd name="connsiteX9" fmla="*/ 239127 w 326964"/>
                <a:gd name="connsiteY9" fmla="*/ 559689 h 817412"/>
                <a:gd name="connsiteX10" fmla="*/ 252484 w 326964"/>
                <a:gd name="connsiteY10" fmla="*/ 549045 h 817412"/>
                <a:gd name="connsiteX11" fmla="*/ 238640 w 326964"/>
                <a:gd name="connsiteY11" fmla="*/ 515305 h 817412"/>
                <a:gd name="connsiteX12" fmla="*/ 241457 w 326964"/>
                <a:gd name="connsiteY12" fmla="*/ 500661 h 817412"/>
                <a:gd name="connsiteX13" fmla="*/ 265180 w 326964"/>
                <a:gd name="connsiteY13" fmla="*/ 470052 h 817412"/>
                <a:gd name="connsiteX14" fmla="*/ 239788 w 326964"/>
                <a:gd name="connsiteY14" fmla="*/ 413876 h 817412"/>
                <a:gd name="connsiteX15" fmla="*/ 247892 w 326964"/>
                <a:gd name="connsiteY15" fmla="*/ 399928 h 817412"/>
                <a:gd name="connsiteX16" fmla="*/ 301355 w 326964"/>
                <a:gd name="connsiteY16" fmla="*/ 363475 h 817412"/>
                <a:gd name="connsiteX17" fmla="*/ 301842 w 326964"/>
                <a:gd name="connsiteY17" fmla="*/ 353388 h 817412"/>
                <a:gd name="connsiteX18" fmla="*/ 258814 w 326964"/>
                <a:gd name="connsiteY18" fmla="*/ 307196 h 817412"/>
                <a:gd name="connsiteX19" fmla="*/ 169247 w 326964"/>
                <a:gd name="connsiteY19" fmla="*/ 165940 h 817412"/>
                <a:gd name="connsiteX20" fmla="*/ 145455 w 326964"/>
                <a:gd name="connsiteY20" fmla="*/ 19884 h 817412"/>
                <a:gd name="connsiteX21" fmla="*/ 152168 w 326964"/>
                <a:gd name="connsiteY21" fmla="*/ 3570 h 817412"/>
                <a:gd name="connsiteX22" fmla="*/ 168482 w 326964"/>
                <a:gd name="connsiteY22" fmla="*/ 10284 h 817412"/>
                <a:gd name="connsiteX23" fmla="*/ 193978 w 326964"/>
                <a:gd name="connsiteY23" fmla="*/ 169140 h 817412"/>
                <a:gd name="connsiteX24" fmla="*/ 275754 w 326964"/>
                <a:gd name="connsiteY24" fmla="*/ 288865 h 817412"/>
                <a:gd name="connsiteX25" fmla="*/ 325146 w 326964"/>
                <a:gd name="connsiteY25" fmla="*/ 344414 h 817412"/>
                <a:gd name="connsiteX26" fmla="*/ 324068 w 326964"/>
                <a:gd name="connsiteY26" fmla="*/ 373910 h 817412"/>
                <a:gd name="connsiteX27" fmla="*/ 266606 w 326964"/>
                <a:gd name="connsiteY27" fmla="*/ 419338 h 817412"/>
                <a:gd name="connsiteX28" fmla="*/ 281980 w 326964"/>
                <a:gd name="connsiteY28" fmla="*/ 451547 h 817412"/>
                <a:gd name="connsiteX29" fmla="*/ 290293 w 326964"/>
                <a:gd name="connsiteY29" fmla="*/ 468069 h 817412"/>
                <a:gd name="connsiteX30" fmla="*/ 265006 w 326964"/>
                <a:gd name="connsiteY30" fmla="*/ 512662 h 817412"/>
                <a:gd name="connsiteX31" fmla="*/ 277250 w 326964"/>
                <a:gd name="connsiteY31" fmla="*/ 557150 h 817412"/>
                <a:gd name="connsiteX32" fmla="*/ 254397 w 326964"/>
                <a:gd name="connsiteY32" fmla="*/ 579481 h 817412"/>
                <a:gd name="connsiteX33" fmla="*/ 234570 w 326964"/>
                <a:gd name="connsiteY33" fmla="*/ 595725 h 817412"/>
                <a:gd name="connsiteX34" fmla="*/ 234640 w 326964"/>
                <a:gd name="connsiteY34" fmla="*/ 695414 h 817412"/>
                <a:gd name="connsiteX35" fmla="*/ 184412 w 326964"/>
                <a:gd name="connsiteY35" fmla="*/ 739172 h 817412"/>
                <a:gd name="connsiteX36" fmla="*/ 121315 w 326964"/>
                <a:gd name="connsiteY36" fmla="*/ 734511 h 817412"/>
                <a:gd name="connsiteX37" fmla="*/ 60757 w 326964"/>
                <a:gd name="connsiteY37" fmla="*/ 734754 h 817412"/>
                <a:gd name="connsiteX38" fmla="*/ 27295 w 326964"/>
                <a:gd name="connsiteY38" fmla="*/ 805156 h 817412"/>
                <a:gd name="connsiteX39" fmla="*/ 15121 w 326964"/>
                <a:gd name="connsiteY39" fmla="*/ 815243 h 817412"/>
                <a:gd name="connsiteX40" fmla="*/ 210500 w 326964"/>
                <a:gd name="connsiteY40" fmla="*/ 601777 h 817412"/>
                <a:gd name="connsiteX41" fmla="*/ 210744 w 326964"/>
                <a:gd name="connsiteY41" fmla="*/ 602160 h 817412"/>
                <a:gd name="connsiteX42" fmla="*/ 210500 w 326964"/>
                <a:gd name="connsiteY42" fmla="*/ 601777 h 817412"/>
                <a:gd name="connsiteX43" fmla="*/ 231544 w 326964"/>
                <a:gd name="connsiteY43" fmla="*/ 588316 h 817412"/>
                <a:gd name="connsiteX44" fmla="*/ 232622 w 326964"/>
                <a:gd name="connsiteY44" fmla="*/ 590368 h 817412"/>
                <a:gd name="connsiteX45" fmla="*/ 231544 w 326964"/>
                <a:gd name="connsiteY45" fmla="*/ 588316 h 817412"/>
                <a:gd name="connsiteX46" fmla="*/ 254745 w 326964"/>
                <a:gd name="connsiteY46" fmla="*/ 546889 h 817412"/>
                <a:gd name="connsiteX47" fmla="*/ 254745 w 326964"/>
                <a:gd name="connsiteY47" fmla="*/ 546889 h 817412"/>
                <a:gd name="connsiteX48" fmla="*/ 254745 w 326964"/>
                <a:gd name="connsiteY48" fmla="*/ 546889 h 817412"/>
                <a:gd name="connsiteX49" fmla="*/ 266501 w 326964"/>
                <a:gd name="connsiteY49" fmla="*/ 471130 h 817412"/>
                <a:gd name="connsiteX50" fmla="*/ 266501 w 326964"/>
                <a:gd name="connsiteY50" fmla="*/ 471130 h 817412"/>
                <a:gd name="connsiteX51" fmla="*/ 266501 w 326964"/>
                <a:gd name="connsiteY51" fmla="*/ 471130 h 81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6964" h="817412">
                  <a:moveTo>
                    <a:pt x="15121" y="815243"/>
                  </a:moveTo>
                  <a:cubicBezTo>
                    <a:pt x="14321" y="815243"/>
                    <a:pt x="13521" y="815174"/>
                    <a:pt x="12686" y="815000"/>
                  </a:cubicBezTo>
                  <a:cubicBezTo>
                    <a:pt x="5938" y="813678"/>
                    <a:pt x="1521" y="807104"/>
                    <a:pt x="2843" y="800321"/>
                  </a:cubicBezTo>
                  <a:cubicBezTo>
                    <a:pt x="11747" y="755172"/>
                    <a:pt x="25834" y="727693"/>
                    <a:pt x="47192" y="713815"/>
                  </a:cubicBezTo>
                  <a:cubicBezTo>
                    <a:pt x="71992" y="697710"/>
                    <a:pt x="99889" y="704006"/>
                    <a:pt x="126881" y="710128"/>
                  </a:cubicBezTo>
                  <a:cubicBezTo>
                    <a:pt x="145629" y="714371"/>
                    <a:pt x="163334" y="718406"/>
                    <a:pt x="178777" y="714823"/>
                  </a:cubicBezTo>
                  <a:cubicBezTo>
                    <a:pt x="193039" y="711519"/>
                    <a:pt x="203091" y="703588"/>
                    <a:pt x="209457" y="690649"/>
                  </a:cubicBezTo>
                  <a:cubicBezTo>
                    <a:pt x="224866" y="659378"/>
                    <a:pt x="213561" y="609221"/>
                    <a:pt x="210291" y="601534"/>
                  </a:cubicBezTo>
                  <a:cubicBezTo>
                    <a:pt x="203509" y="590298"/>
                    <a:pt x="215126" y="579655"/>
                    <a:pt x="219544" y="575585"/>
                  </a:cubicBezTo>
                  <a:cubicBezTo>
                    <a:pt x="225005" y="570576"/>
                    <a:pt x="232170" y="565046"/>
                    <a:pt x="239127" y="559689"/>
                  </a:cubicBezTo>
                  <a:cubicBezTo>
                    <a:pt x="243336" y="556454"/>
                    <a:pt x="249179" y="551932"/>
                    <a:pt x="252484" y="549045"/>
                  </a:cubicBezTo>
                  <a:cubicBezTo>
                    <a:pt x="250536" y="542019"/>
                    <a:pt x="244240" y="526923"/>
                    <a:pt x="238640" y="515305"/>
                  </a:cubicBezTo>
                  <a:cubicBezTo>
                    <a:pt x="236240" y="510331"/>
                    <a:pt x="237388" y="504383"/>
                    <a:pt x="241457" y="500661"/>
                  </a:cubicBezTo>
                  <a:cubicBezTo>
                    <a:pt x="253005" y="490087"/>
                    <a:pt x="263893" y="475930"/>
                    <a:pt x="265180" y="470052"/>
                  </a:cubicBezTo>
                  <a:cubicBezTo>
                    <a:pt x="247475" y="454608"/>
                    <a:pt x="240553" y="418085"/>
                    <a:pt x="239788" y="413876"/>
                  </a:cubicBezTo>
                  <a:cubicBezTo>
                    <a:pt x="238709" y="407859"/>
                    <a:pt x="242153" y="401981"/>
                    <a:pt x="247892" y="399928"/>
                  </a:cubicBezTo>
                  <a:cubicBezTo>
                    <a:pt x="264901" y="393841"/>
                    <a:pt x="294467" y="378571"/>
                    <a:pt x="301355" y="363475"/>
                  </a:cubicBezTo>
                  <a:cubicBezTo>
                    <a:pt x="302989" y="359893"/>
                    <a:pt x="303163" y="356762"/>
                    <a:pt x="301842" y="353388"/>
                  </a:cubicBezTo>
                  <a:cubicBezTo>
                    <a:pt x="297876" y="343127"/>
                    <a:pt x="278015" y="324866"/>
                    <a:pt x="258814" y="307196"/>
                  </a:cubicBezTo>
                  <a:cubicBezTo>
                    <a:pt x="215926" y="267716"/>
                    <a:pt x="162499" y="218567"/>
                    <a:pt x="169247" y="165940"/>
                  </a:cubicBezTo>
                  <a:cubicBezTo>
                    <a:pt x="177873" y="98738"/>
                    <a:pt x="145768" y="20649"/>
                    <a:pt x="145455" y="19884"/>
                  </a:cubicBezTo>
                  <a:cubicBezTo>
                    <a:pt x="142811" y="13518"/>
                    <a:pt x="145803" y="6214"/>
                    <a:pt x="152168" y="3570"/>
                  </a:cubicBezTo>
                  <a:cubicBezTo>
                    <a:pt x="158534" y="927"/>
                    <a:pt x="165838" y="3918"/>
                    <a:pt x="168482" y="10284"/>
                  </a:cubicBezTo>
                  <a:cubicBezTo>
                    <a:pt x="169908" y="13727"/>
                    <a:pt x="203474" y="95225"/>
                    <a:pt x="193978" y="169140"/>
                  </a:cubicBezTo>
                  <a:cubicBezTo>
                    <a:pt x="188865" y="208967"/>
                    <a:pt x="237040" y="253281"/>
                    <a:pt x="275754" y="288865"/>
                  </a:cubicBezTo>
                  <a:cubicBezTo>
                    <a:pt x="299963" y="311126"/>
                    <a:pt x="319094" y="328692"/>
                    <a:pt x="325146" y="344414"/>
                  </a:cubicBezTo>
                  <a:cubicBezTo>
                    <a:pt x="328868" y="354049"/>
                    <a:pt x="328486" y="364240"/>
                    <a:pt x="324068" y="373910"/>
                  </a:cubicBezTo>
                  <a:cubicBezTo>
                    <a:pt x="313772" y="396346"/>
                    <a:pt x="283093" y="412172"/>
                    <a:pt x="266606" y="419338"/>
                  </a:cubicBezTo>
                  <a:cubicBezTo>
                    <a:pt x="269945" y="431964"/>
                    <a:pt x="275650" y="446538"/>
                    <a:pt x="281980" y="451547"/>
                  </a:cubicBezTo>
                  <a:cubicBezTo>
                    <a:pt x="287093" y="455582"/>
                    <a:pt x="290050" y="461460"/>
                    <a:pt x="290293" y="468069"/>
                  </a:cubicBezTo>
                  <a:cubicBezTo>
                    <a:pt x="290850" y="483617"/>
                    <a:pt x="275337" y="502157"/>
                    <a:pt x="265006" y="512662"/>
                  </a:cubicBezTo>
                  <a:cubicBezTo>
                    <a:pt x="280693" y="546784"/>
                    <a:pt x="278397" y="553706"/>
                    <a:pt x="277250" y="557150"/>
                  </a:cubicBezTo>
                  <a:cubicBezTo>
                    <a:pt x="275232" y="563202"/>
                    <a:pt x="269806" y="567620"/>
                    <a:pt x="254397" y="579481"/>
                  </a:cubicBezTo>
                  <a:cubicBezTo>
                    <a:pt x="248762" y="583829"/>
                    <a:pt x="239127" y="591238"/>
                    <a:pt x="234570" y="595725"/>
                  </a:cubicBezTo>
                  <a:cubicBezTo>
                    <a:pt x="240483" y="614090"/>
                    <a:pt x="248762" y="659796"/>
                    <a:pt x="234640" y="695414"/>
                  </a:cubicBezTo>
                  <a:cubicBezTo>
                    <a:pt x="225492" y="718510"/>
                    <a:pt x="208135" y="733641"/>
                    <a:pt x="184412" y="739172"/>
                  </a:cubicBezTo>
                  <a:cubicBezTo>
                    <a:pt x="163368" y="744076"/>
                    <a:pt x="142011" y="739207"/>
                    <a:pt x="121315" y="734511"/>
                  </a:cubicBezTo>
                  <a:cubicBezTo>
                    <a:pt x="97384" y="729085"/>
                    <a:pt x="76723" y="724389"/>
                    <a:pt x="60757" y="734754"/>
                  </a:cubicBezTo>
                  <a:cubicBezTo>
                    <a:pt x="45870" y="744424"/>
                    <a:pt x="34600" y="768146"/>
                    <a:pt x="27295" y="805156"/>
                  </a:cubicBezTo>
                  <a:cubicBezTo>
                    <a:pt x="26182" y="811104"/>
                    <a:pt x="20965" y="815243"/>
                    <a:pt x="15121" y="815243"/>
                  </a:cubicBezTo>
                  <a:close/>
                  <a:moveTo>
                    <a:pt x="210500" y="601777"/>
                  </a:moveTo>
                  <a:cubicBezTo>
                    <a:pt x="210604" y="601916"/>
                    <a:pt x="210674" y="602055"/>
                    <a:pt x="210744" y="602160"/>
                  </a:cubicBezTo>
                  <a:cubicBezTo>
                    <a:pt x="210674" y="602020"/>
                    <a:pt x="210570" y="601916"/>
                    <a:pt x="210500" y="601777"/>
                  </a:cubicBezTo>
                  <a:close/>
                  <a:moveTo>
                    <a:pt x="231544" y="588316"/>
                  </a:moveTo>
                  <a:cubicBezTo>
                    <a:pt x="231857" y="588803"/>
                    <a:pt x="232205" y="589498"/>
                    <a:pt x="232622" y="590368"/>
                  </a:cubicBezTo>
                  <a:cubicBezTo>
                    <a:pt x="232344" y="589707"/>
                    <a:pt x="231996" y="589011"/>
                    <a:pt x="231544" y="588316"/>
                  </a:cubicBezTo>
                  <a:close/>
                  <a:moveTo>
                    <a:pt x="254745" y="546889"/>
                  </a:moveTo>
                  <a:cubicBezTo>
                    <a:pt x="254745" y="546889"/>
                    <a:pt x="254745" y="546889"/>
                    <a:pt x="254745" y="546889"/>
                  </a:cubicBezTo>
                  <a:cubicBezTo>
                    <a:pt x="254745" y="546889"/>
                    <a:pt x="254745" y="546889"/>
                    <a:pt x="254745" y="546889"/>
                  </a:cubicBezTo>
                  <a:close/>
                  <a:moveTo>
                    <a:pt x="266501" y="471130"/>
                  </a:moveTo>
                  <a:lnTo>
                    <a:pt x="266501" y="471130"/>
                  </a:lnTo>
                  <a:lnTo>
                    <a:pt x="266501" y="471130"/>
                  </a:lnTo>
                  <a:close/>
                </a:path>
              </a:pathLst>
            </a:custGeom>
            <a:solidFill>
              <a:srgbClr val="1C3761"/>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grpSp>
          <p:nvGrpSpPr>
            <p:cNvPr id="14" name="Group 13">
              <a:extLst>
                <a:ext uri="{FF2B5EF4-FFF2-40B4-BE49-F238E27FC236}">
                  <a16:creationId xmlns:a16="http://schemas.microsoft.com/office/drawing/2014/main" id="{3CDBB5CD-F8C6-462C-BF48-1BFF187715EA}"/>
                </a:ext>
              </a:extLst>
            </p:cNvPr>
            <p:cNvGrpSpPr/>
            <p:nvPr/>
          </p:nvGrpSpPr>
          <p:grpSpPr>
            <a:xfrm rot="20411535">
              <a:off x="-1670360" y="3471421"/>
              <a:ext cx="1028570" cy="665267"/>
              <a:chOff x="922362" y="2472763"/>
              <a:chExt cx="417409" cy="348883"/>
            </a:xfrm>
          </p:grpSpPr>
          <p:sp>
            <p:nvSpPr>
              <p:cNvPr id="15" name="Freeform: Shape 14">
                <a:extLst>
                  <a:ext uri="{FF2B5EF4-FFF2-40B4-BE49-F238E27FC236}">
                    <a16:creationId xmlns:a16="http://schemas.microsoft.com/office/drawing/2014/main" id="{2953F575-A0F0-4C36-A593-4AE06503EA08}"/>
                  </a:ext>
                </a:extLst>
              </p:cNvPr>
              <p:cNvSpPr/>
              <p:nvPr/>
            </p:nvSpPr>
            <p:spPr>
              <a:xfrm>
                <a:off x="1304988" y="2516089"/>
                <a:ext cx="34783" cy="31305"/>
              </a:xfrm>
              <a:custGeom>
                <a:avLst/>
                <a:gdLst>
                  <a:gd name="connsiteX0" fmla="*/ 15091 w 34783"/>
                  <a:gd name="connsiteY0" fmla="*/ 29464 h 31305"/>
                  <a:gd name="connsiteX1" fmla="*/ 3264 w 34783"/>
                  <a:gd name="connsiteY1" fmla="*/ 20977 h 31305"/>
                  <a:gd name="connsiteX2" fmla="*/ 11090 w 34783"/>
                  <a:gd name="connsiteY2" fmla="*/ 5150 h 31305"/>
                  <a:gd name="connsiteX3" fmla="*/ 16447 w 34783"/>
                  <a:gd name="connsiteY3" fmla="*/ 3307 h 31305"/>
                  <a:gd name="connsiteX4" fmla="*/ 32343 w 34783"/>
                  <a:gd name="connsiteY4" fmla="*/ 10959 h 31305"/>
                  <a:gd name="connsiteX5" fmla="*/ 24691 w 34783"/>
                  <a:gd name="connsiteY5" fmla="*/ 26890 h 31305"/>
                  <a:gd name="connsiteX6" fmla="*/ 19056 w 34783"/>
                  <a:gd name="connsiteY6" fmla="*/ 28838 h 31305"/>
                  <a:gd name="connsiteX7" fmla="*/ 15091 w 34783"/>
                  <a:gd name="connsiteY7" fmla="*/ 29464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83" h="31305">
                    <a:moveTo>
                      <a:pt x="15091" y="29464"/>
                    </a:moveTo>
                    <a:cubicBezTo>
                      <a:pt x="9873" y="29464"/>
                      <a:pt x="5038" y="26194"/>
                      <a:pt x="3264" y="20977"/>
                    </a:cubicBezTo>
                    <a:cubicBezTo>
                      <a:pt x="1073" y="14438"/>
                      <a:pt x="4551" y="7342"/>
                      <a:pt x="11090" y="5150"/>
                    </a:cubicBezTo>
                    <a:cubicBezTo>
                      <a:pt x="12864" y="4559"/>
                      <a:pt x="14673" y="3933"/>
                      <a:pt x="16447" y="3307"/>
                    </a:cubicBezTo>
                    <a:cubicBezTo>
                      <a:pt x="22952" y="1046"/>
                      <a:pt x="30082" y="4455"/>
                      <a:pt x="32343" y="10959"/>
                    </a:cubicBezTo>
                    <a:cubicBezTo>
                      <a:pt x="34639" y="17464"/>
                      <a:pt x="31195" y="24594"/>
                      <a:pt x="24691" y="26890"/>
                    </a:cubicBezTo>
                    <a:cubicBezTo>
                      <a:pt x="22813" y="27551"/>
                      <a:pt x="20934" y="28212"/>
                      <a:pt x="19056" y="28838"/>
                    </a:cubicBezTo>
                    <a:cubicBezTo>
                      <a:pt x="17769" y="29255"/>
                      <a:pt x="16412" y="29464"/>
                      <a:pt x="15091" y="29464"/>
                    </a:cubicBezTo>
                    <a:close/>
                  </a:path>
                </a:pathLst>
              </a:custGeom>
              <a:solidFill>
                <a:srgbClr val="9ACDCD"/>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6" name="Freeform: Shape 15">
                <a:extLst>
                  <a:ext uri="{FF2B5EF4-FFF2-40B4-BE49-F238E27FC236}">
                    <a16:creationId xmlns:a16="http://schemas.microsoft.com/office/drawing/2014/main" id="{710249CE-ADD9-45C4-A5B9-C29C403D57C6}"/>
                  </a:ext>
                </a:extLst>
              </p:cNvPr>
              <p:cNvSpPr/>
              <p:nvPr/>
            </p:nvSpPr>
            <p:spPr>
              <a:xfrm>
                <a:off x="956985" y="2472763"/>
                <a:ext cx="337400" cy="97394"/>
              </a:xfrm>
              <a:custGeom>
                <a:avLst/>
                <a:gdLst>
                  <a:gd name="connsiteX0" fmla="*/ 222359 w 337399"/>
                  <a:gd name="connsiteY0" fmla="*/ 97208 h 97393"/>
                  <a:gd name="connsiteX1" fmla="*/ 91573 w 337399"/>
                  <a:gd name="connsiteY1" fmla="*/ 73625 h 97393"/>
                  <a:gd name="connsiteX2" fmla="*/ 6528 w 337399"/>
                  <a:gd name="connsiteY2" fmla="*/ 24163 h 97393"/>
                  <a:gd name="connsiteX3" fmla="*/ 6006 w 337399"/>
                  <a:gd name="connsiteY3" fmla="*/ 6528 h 97393"/>
                  <a:gd name="connsiteX4" fmla="*/ 23641 w 337399"/>
                  <a:gd name="connsiteY4" fmla="*/ 6006 h 97393"/>
                  <a:gd name="connsiteX5" fmla="*/ 101695 w 337399"/>
                  <a:gd name="connsiteY5" fmla="*/ 50807 h 97393"/>
                  <a:gd name="connsiteX6" fmla="*/ 322049 w 337399"/>
                  <a:gd name="connsiteY6" fmla="*/ 59468 h 97393"/>
                  <a:gd name="connsiteX7" fmla="*/ 337214 w 337399"/>
                  <a:gd name="connsiteY7" fmla="*/ 68512 h 97393"/>
                  <a:gd name="connsiteX8" fmla="*/ 328171 w 337399"/>
                  <a:gd name="connsiteY8" fmla="*/ 83677 h 97393"/>
                  <a:gd name="connsiteX9" fmla="*/ 222359 w 337399"/>
                  <a:gd name="connsiteY9" fmla="*/ 97208 h 9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399" h="97393">
                    <a:moveTo>
                      <a:pt x="222359" y="97208"/>
                    </a:moveTo>
                    <a:cubicBezTo>
                      <a:pt x="167436" y="97208"/>
                      <a:pt x="123157" y="85799"/>
                      <a:pt x="91573" y="73625"/>
                    </a:cubicBezTo>
                    <a:cubicBezTo>
                      <a:pt x="37102" y="52650"/>
                      <a:pt x="7745" y="25311"/>
                      <a:pt x="6528" y="24163"/>
                    </a:cubicBezTo>
                    <a:cubicBezTo>
                      <a:pt x="1519" y="19432"/>
                      <a:pt x="1275" y="11536"/>
                      <a:pt x="6006" y="6528"/>
                    </a:cubicBezTo>
                    <a:cubicBezTo>
                      <a:pt x="10736" y="1519"/>
                      <a:pt x="18632" y="1275"/>
                      <a:pt x="23641" y="6006"/>
                    </a:cubicBezTo>
                    <a:cubicBezTo>
                      <a:pt x="23954" y="6284"/>
                      <a:pt x="51433" y="31676"/>
                      <a:pt x="101695" y="50807"/>
                    </a:cubicBezTo>
                    <a:cubicBezTo>
                      <a:pt x="147992" y="68442"/>
                      <a:pt x="223820" y="84234"/>
                      <a:pt x="322049" y="59468"/>
                    </a:cubicBezTo>
                    <a:cubicBezTo>
                      <a:pt x="328727" y="57764"/>
                      <a:pt x="335510" y="61833"/>
                      <a:pt x="337214" y="68512"/>
                    </a:cubicBezTo>
                    <a:cubicBezTo>
                      <a:pt x="338884" y="75190"/>
                      <a:pt x="334849" y="81973"/>
                      <a:pt x="328171" y="83677"/>
                    </a:cubicBezTo>
                    <a:cubicBezTo>
                      <a:pt x="289596" y="93347"/>
                      <a:pt x="254186" y="97208"/>
                      <a:pt x="222359" y="97208"/>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7" name="Freeform: Shape 16">
                <a:extLst>
                  <a:ext uri="{FF2B5EF4-FFF2-40B4-BE49-F238E27FC236}">
                    <a16:creationId xmlns:a16="http://schemas.microsoft.com/office/drawing/2014/main" id="{03DF8EA2-7918-4689-A01F-235BC77164D2}"/>
                  </a:ext>
                </a:extLst>
              </p:cNvPr>
              <p:cNvSpPr/>
              <p:nvPr/>
            </p:nvSpPr>
            <p:spPr>
              <a:xfrm>
                <a:off x="1275427" y="2632175"/>
                <a:ext cx="41740" cy="31305"/>
              </a:xfrm>
              <a:custGeom>
                <a:avLst/>
                <a:gdLst>
                  <a:gd name="connsiteX0" fmla="*/ 15085 w 41740"/>
                  <a:gd name="connsiteY0" fmla="*/ 29138 h 31305"/>
                  <a:gd name="connsiteX1" fmla="*/ 2667 w 41740"/>
                  <a:gd name="connsiteY1" fmla="*/ 17868 h 31305"/>
                  <a:gd name="connsiteX2" fmla="*/ 13868 w 41740"/>
                  <a:gd name="connsiteY2" fmla="*/ 4233 h 31305"/>
                  <a:gd name="connsiteX3" fmla="*/ 27538 w 41740"/>
                  <a:gd name="connsiteY3" fmla="*/ 2702 h 31305"/>
                  <a:gd name="connsiteX4" fmla="*/ 41486 w 41740"/>
                  <a:gd name="connsiteY4" fmla="*/ 13555 h 31305"/>
                  <a:gd name="connsiteX5" fmla="*/ 30633 w 41740"/>
                  <a:gd name="connsiteY5" fmla="*/ 27503 h 31305"/>
                  <a:gd name="connsiteX6" fmla="*/ 16337 w 41740"/>
                  <a:gd name="connsiteY6" fmla="*/ 29103 h 31305"/>
                  <a:gd name="connsiteX7" fmla="*/ 15085 w 41740"/>
                  <a:gd name="connsiteY7" fmla="*/ 29138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40" h="31305">
                    <a:moveTo>
                      <a:pt x="15085" y="29138"/>
                    </a:moveTo>
                    <a:cubicBezTo>
                      <a:pt x="8754" y="29138"/>
                      <a:pt x="3293" y="24338"/>
                      <a:pt x="2667" y="17868"/>
                    </a:cubicBezTo>
                    <a:cubicBezTo>
                      <a:pt x="2006" y="11016"/>
                      <a:pt x="7015" y="4894"/>
                      <a:pt x="13868" y="4233"/>
                    </a:cubicBezTo>
                    <a:cubicBezTo>
                      <a:pt x="18355" y="3781"/>
                      <a:pt x="22946" y="3259"/>
                      <a:pt x="27538" y="2702"/>
                    </a:cubicBezTo>
                    <a:cubicBezTo>
                      <a:pt x="34390" y="1868"/>
                      <a:pt x="40616" y="6703"/>
                      <a:pt x="41486" y="13555"/>
                    </a:cubicBezTo>
                    <a:cubicBezTo>
                      <a:pt x="42355" y="20407"/>
                      <a:pt x="37486" y="26633"/>
                      <a:pt x="30633" y="27503"/>
                    </a:cubicBezTo>
                    <a:cubicBezTo>
                      <a:pt x="25833" y="28094"/>
                      <a:pt x="21033" y="28651"/>
                      <a:pt x="16337" y="29103"/>
                    </a:cubicBezTo>
                    <a:cubicBezTo>
                      <a:pt x="15885" y="29138"/>
                      <a:pt x="15468" y="29138"/>
                      <a:pt x="15085" y="29138"/>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8" name="Freeform: Shape 17">
                <a:extLst>
                  <a:ext uri="{FF2B5EF4-FFF2-40B4-BE49-F238E27FC236}">
                    <a16:creationId xmlns:a16="http://schemas.microsoft.com/office/drawing/2014/main" id="{06A94BB9-E086-4754-8792-BC6A5FCDA38C}"/>
                  </a:ext>
                </a:extLst>
              </p:cNvPr>
              <p:cNvSpPr/>
              <p:nvPr/>
            </p:nvSpPr>
            <p:spPr>
              <a:xfrm>
                <a:off x="1018835" y="2568835"/>
                <a:ext cx="233049" cy="97394"/>
              </a:xfrm>
              <a:custGeom>
                <a:avLst/>
                <a:gdLst>
                  <a:gd name="connsiteX0" fmla="*/ 220615 w 233049"/>
                  <a:gd name="connsiteY0" fmla="*/ 94912 h 97393"/>
                  <a:gd name="connsiteX1" fmla="*/ 220546 w 233049"/>
                  <a:gd name="connsiteY1" fmla="*/ 94912 h 97393"/>
                  <a:gd name="connsiteX2" fmla="*/ 6140 w 233049"/>
                  <a:gd name="connsiteY2" fmla="*/ 23815 h 97393"/>
                  <a:gd name="connsiteX3" fmla="*/ 6384 w 233049"/>
                  <a:gd name="connsiteY3" fmla="*/ 6145 h 97393"/>
                  <a:gd name="connsiteX4" fmla="*/ 24019 w 233049"/>
                  <a:gd name="connsiteY4" fmla="*/ 6353 h 97393"/>
                  <a:gd name="connsiteX5" fmla="*/ 220720 w 233049"/>
                  <a:gd name="connsiteY5" fmla="*/ 69938 h 97393"/>
                  <a:gd name="connsiteX6" fmla="*/ 233138 w 233049"/>
                  <a:gd name="connsiteY6" fmla="*/ 82494 h 97393"/>
                  <a:gd name="connsiteX7" fmla="*/ 220615 w 233049"/>
                  <a:gd name="connsiteY7" fmla="*/ 94912 h 9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49" h="97393">
                    <a:moveTo>
                      <a:pt x="220615" y="94912"/>
                    </a:moveTo>
                    <a:cubicBezTo>
                      <a:pt x="220581" y="94912"/>
                      <a:pt x="220546" y="94912"/>
                      <a:pt x="220546" y="94912"/>
                    </a:cubicBezTo>
                    <a:cubicBezTo>
                      <a:pt x="76055" y="93938"/>
                      <a:pt x="8923" y="26667"/>
                      <a:pt x="6140" y="23815"/>
                    </a:cubicBezTo>
                    <a:cubicBezTo>
                      <a:pt x="1340" y="18875"/>
                      <a:pt x="1445" y="10980"/>
                      <a:pt x="6384" y="6145"/>
                    </a:cubicBezTo>
                    <a:cubicBezTo>
                      <a:pt x="11323" y="1344"/>
                      <a:pt x="19184" y="1449"/>
                      <a:pt x="24019" y="6353"/>
                    </a:cubicBezTo>
                    <a:cubicBezTo>
                      <a:pt x="24784" y="7119"/>
                      <a:pt x="87569" y="69033"/>
                      <a:pt x="220720" y="69938"/>
                    </a:cubicBezTo>
                    <a:cubicBezTo>
                      <a:pt x="227607" y="69972"/>
                      <a:pt x="233172" y="75607"/>
                      <a:pt x="233138" y="82494"/>
                    </a:cubicBezTo>
                    <a:cubicBezTo>
                      <a:pt x="233033" y="89347"/>
                      <a:pt x="227468" y="94912"/>
                      <a:pt x="220615" y="94912"/>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19" name="Freeform: Shape 18">
                <a:extLst>
                  <a:ext uri="{FF2B5EF4-FFF2-40B4-BE49-F238E27FC236}">
                    <a16:creationId xmlns:a16="http://schemas.microsoft.com/office/drawing/2014/main" id="{D34C0C5B-3C45-490D-AE52-5496EB39BAC3}"/>
                  </a:ext>
                </a:extLst>
              </p:cNvPr>
              <p:cNvSpPr/>
              <p:nvPr/>
            </p:nvSpPr>
            <p:spPr>
              <a:xfrm>
                <a:off x="1241867" y="2790341"/>
                <a:ext cx="34783" cy="31305"/>
              </a:xfrm>
              <a:custGeom>
                <a:avLst/>
                <a:gdLst>
                  <a:gd name="connsiteX0" fmla="*/ 22558 w 34783"/>
                  <a:gd name="connsiteY0" fmla="*/ 30419 h 31305"/>
                  <a:gd name="connsiteX1" fmla="*/ 18210 w 34783"/>
                  <a:gd name="connsiteY1" fmla="*/ 29619 h 31305"/>
                  <a:gd name="connsiteX2" fmla="*/ 10592 w 34783"/>
                  <a:gd name="connsiteY2" fmla="*/ 26732 h 31305"/>
                  <a:gd name="connsiteX3" fmla="*/ 3462 w 34783"/>
                  <a:gd name="connsiteY3" fmla="*/ 10592 h 31305"/>
                  <a:gd name="connsiteX4" fmla="*/ 19601 w 34783"/>
                  <a:gd name="connsiteY4" fmla="*/ 3462 h 31305"/>
                  <a:gd name="connsiteX5" fmla="*/ 26906 w 34783"/>
                  <a:gd name="connsiteY5" fmla="*/ 6244 h 31305"/>
                  <a:gd name="connsiteX6" fmla="*/ 34245 w 34783"/>
                  <a:gd name="connsiteY6" fmla="*/ 22314 h 31305"/>
                  <a:gd name="connsiteX7" fmla="*/ 22558 w 34783"/>
                  <a:gd name="connsiteY7" fmla="*/ 30419 h 3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83" h="31305">
                    <a:moveTo>
                      <a:pt x="22558" y="30419"/>
                    </a:moveTo>
                    <a:cubicBezTo>
                      <a:pt x="21097" y="30419"/>
                      <a:pt x="19636" y="30175"/>
                      <a:pt x="18210" y="29619"/>
                    </a:cubicBezTo>
                    <a:cubicBezTo>
                      <a:pt x="15636" y="28680"/>
                      <a:pt x="13097" y="27706"/>
                      <a:pt x="10592" y="26732"/>
                    </a:cubicBezTo>
                    <a:cubicBezTo>
                      <a:pt x="4157" y="24262"/>
                      <a:pt x="957" y="17027"/>
                      <a:pt x="3462" y="10592"/>
                    </a:cubicBezTo>
                    <a:cubicBezTo>
                      <a:pt x="5931" y="4157"/>
                      <a:pt x="13166" y="957"/>
                      <a:pt x="19601" y="3462"/>
                    </a:cubicBezTo>
                    <a:cubicBezTo>
                      <a:pt x="22036" y="4401"/>
                      <a:pt x="24471" y="5340"/>
                      <a:pt x="26906" y="6244"/>
                    </a:cubicBezTo>
                    <a:cubicBezTo>
                      <a:pt x="33375" y="8644"/>
                      <a:pt x="36680" y="15844"/>
                      <a:pt x="34245" y="22314"/>
                    </a:cubicBezTo>
                    <a:cubicBezTo>
                      <a:pt x="32401" y="27323"/>
                      <a:pt x="27636" y="30419"/>
                      <a:pt x="22558" y="30419"/>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0" name="Freeform: Shape 19">
                <a:extLst>
                  <a:ext uri="{FF2B5EF4-FFF2-40B4-BE49-F238E27FC236}">
                    <a16:creationId xmlns:a16="http://schemas.microsoft.com/office/drawing/2014/main" id="{F5DC0848-8DDE-4308-BFF8-365B5204E64C}"/>
                  </a:ext>
                </a:extLst>
              </p:cNvPr>
              <p:cNvSpPr/>
              <p:nvPr/>
            </p:nvSpPr>
            <p:spPr>
              <a:xfrm>
                <a:off x="1114109" y="2721855"/>
                <a:ext cx="104350" cy="73045"/>
              </a:xfrm>
              <a:custGeom>
                <a:avLst/>
                <a:gdLst>
                  <a:gd name="connsiteX0" fmla="*/ 91323 w 104350"/>
                  <a:gd name="connsiteY0" fmla="*/ 73305 h 73045"/>
                  <a:gd name="connsiteX1" fmla="*/ 85757 w 104350"/>
                  <a:gd name="connsiteY1" fmla="*/ 71983 h 73045"/>
                  <a:gd name="connsiteX2" fmla="*/ 7877 w 104350"/>
                  <a:gd name="connsiteY2" fmla="*/ 25269 h 73045"/>
                  <a:gd name="connsiteX3" fmla="*/ 4920 w 104350"/>
                  <a:gd name="connsiteY3" fmla="*/ 7877 h 73045"/>
                  <a:gd name="connsiteX4" fmla="*/ 22312 w 104350"/>
                  <a:gd name="connsiteY4" fmla="*/ 4920 h 73045"/>
                  <a:gd name="connsiteX5" fmla="*/ 96923 w 104350"/>
                  <a:gd name="connsiteY5" fmla="*/ 49687 h 73045"/>
                  <a:gd name="connsiteX6" fmla="*/ 102488 w 104350"/>
                  <a:gd name="connsiteY6" fmla="*/ 66452 h 73045"/>
                  <a:gd name="connsiteX7" fmla="*/ 91323 w 104350"/>
                  <a:gd name="connsiteY7" fmla="*/ 73305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50" h="73045">
                    <a:moveTo>
                      <a:pt x="91323" y="73305"/>
                    </a:moveTo>
                    <a:cubicBezTo>
                      <a:pt x="89444" y="73305"/>
                      <a:pt x="87531" y="72887"/>
                      <a:pt x="85757" y="71983"/>
                    </a:cubicBezTo>
                    <a:cubicBezTo>
                      <a:pt x="58730" y="58452"/>
                      <a:pt x="32538" y="42730"/>
                      <a:pt x="7877" y="25269"/>
                    </a:cubicBezTo>
                    <a:cubicBezTo>
                      <a:pt x="2242" y="21269"/>
                      <a:pt x="920" y="13477"/>
                      <a:pt x="4920" y="7877"/>
                    </a:cubicBezTo>
                    <a:cubicBezTo>
                      <a:pt x="8920" y="2242"/>
                      <a:pt x="16712" y="920"/>
                      <a:pt x="22312" y="4920"/>
                    </a:cubicBezTo>
                    <a:cubicBezTo>
                      <a:pt x="45930" y="21651"/>
                      <a:pt x="71044" y="36712"/>
                      <a:pt x="96923" y="49687"/>
                    </a:cubicBezTo>
                    <a:cubicBezTo>
                      <a:pt x="103079" y="52782"/>
                      <a:pt x="105584" y="60261"/>
                      <a:pt x="102488" y="66452"/>
                    </a:cubicBezTo>
                    <a:cubicBezTo>
                      <a:pt x="100332" y="70766"/>
                      <a:pt x="95914" y="73305"/>
                      <a:pt x="91323" y="73305"/>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sp>
            <p:nvSpPr>
              <p:cNvPr id="21" name="Freeform: Shape 20">
                <a:extLst>
                  <a:ext uri="{FF2B5EF4-FFF2-40B4-BE49-F238E27FC236}">
                    <a16:creationId xmlns:a16="http://schemas.microsoft.com/office/drawing/2014/main" id="{B9268CF9-29F6-4B1A-A19B-A4AB096E33FF}"/>
                  </a:ext>
                </a:extLst>
              </p:cNvPr>
              <p:cNvSpPr/>
              <p:nvPr/>
            </p:nvSpPr>
            <p:spPr>
              <a:xfrm>
                <a:off x="922362" y="2493862"/>
                <a:ext cx="187831" cy="229571"/>
              </a:xfrm>
              <a:custGeom>
                <a:avLst/>
                <a:gdLst>
                  <a:gd name="connsiteX0" fmla="*/ 173328 w 187830"/>
                  <a:gd name="connsiteY0" fmla="*/ 229956 h 229571"/>
                  <a:gd name="connsiteX1" fmla="*/ 165397 w 187830"/>
                  <a:gd name="connsiteY1" fmla="*/ 227104 h 229571"/>
                  <a:gd name="connsiteX2" fmla="*/ 3515 w 187830"/>
                  <a:gd name="connsiteY2" fmla="*/ 19759 h 229571"/>
                  <a:gd name="connsiteX3" fmla="*/ 10437 w 187830"/>
                  <a:gd name="connsiteY3" fmla="*/ 3516 h 229571"/>
                  <a:gd name="connsiteX4" fmla="*/ 26681 w 187830"/>
                  <a:gd name="connsiteY4" fmla="*/ 10403 h 229571"/>
                  <a:gd name="connsiteX5" fmla="*/ 26681 w 187830"/>
                  <a:gd name="connsiteY5" fmla="*/ 10403 h 229571"/>
                  <a:gd name="connsiteX6" fmla="*/ 181293 w 187830"/>
                  <a:gd name="connsiteY6" fmla="*/ 207799 h 229571"/>
                  <a:gd name="connsiteX7" fmla="*/ 182998 w 187830"/>
                  <a:gd name="connsiteY7" fmla="*/ 225365 h 229571"/>
                  <a:gd name="connsiteX8" fmla="*/ 173328 w 187830"/>
                  <a:gd name="connsiteY8" fmla="*/ 229956 h 22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830" h="229571">
                    <a:moveTo>
                      <a:pt x="173328" y="229956"/>
                    </a:moveTo>
                    <a:cubicBezTo>
                      <a:pt x="170545" y="229956"/>
                      <a:pt x="167728" y="229017"/>
                      <a:pt x="165397" y="227104"/>
                    </a:cubicBezTo>
                    <a:cubicBezTo>
                      <a:pt x="49638" y="131901"/>
                      <a:pt x="5324" y="24281"/>
                      <a:pt x="3515" y="19759"/>
                    </a:cubicBezTo>
                    <a:cubicBezTo>
                      <a:pt x="941" y="13359"/>
                      <a:pt x="4037" y="6089"/>
                      <a:pt x="10437" y="3516"/>
                    </a:cubicBezTo>
                    <a:cubicBezTo>
                      <a:pt x="16837" y="942"/>
                      <a:pt x="24107" y="4037"/>
                      <a:pt x="26681" y="10403"/>
                    </a:cubicBezTo>
                    <a:lnTo>
                      <a:pt x="26681" y="10403"/>
                    </a:lnTo>
                    <a:cubicBezTo>
                      <a:pt x="27098" y="11446"/>
                      <a:pt x="70682" y="116875"/>
                      <a:pt x="181293" y="207799"/>
                    </a:cubicBezTo>
                    <a:cubicBezTo>
                      <a:pt x="186615" y="212182"/>
                      <a:pt x="187381" y="220043"/>
                      <a:pt x="182998" y="225365"/>
                    </a:cubicBezTo>
                    <a:cubicBezTo>
                      <a:pt x="180528" y="228426"/>
                      <a:pt x="176946" y="229956"/>
                      <a:pt x="173328" y="229956"/>
                    </a:cubicBezTo>
                    <a:close/>
                  </a:path>
                </a:pathLst>
              </a:custGeom>
              <a:solidFill>
                <a:srgbClr val="7030A0"/>
              </a:solidFill>
              <a:ln w="9525" cap="flat">
                <a:noFill/>
                <a:prstDash val="solid"/>
                <a:miter/>
              </a:ln>
            </p:spPr>
            <p:txBody>
              <a:bodyPr rtlCol="0" anchor="ctr"/>
              <a:lstStyle/>
              <a:p>
                <a:pPr defTabSz="914400"/>
                <a:endParaRPr lang="en-GB" dirty="0">
                  <a:solidFill>
                    <a:prstClr val="black"/>
                  </a:solidFill>
                  <a:latin typeface="Calibri" panose="020F0502020204030204"/>
                </a:endParaRPr>
              </a:p>
            </p:txBody>
          </p:sp>
        </p:grpSp>
      </p:grpSp>
      <p:sp>
        <p:nvSpPr>
          <p:cNvPr id="22" name="TextBox 21">
            <a:extLst>
              <a:ext uri="{FF2B5EF4-FFF2-40B4-BE49-F238E27FC236}">
                <a16:creationId xmlns:a16="http://schemas.microsoft.com/office/drawing/2014/main" id="{D997C832-C0D6-41A0-8567-6250930E8F4F}"/>
              </a:ext>
            </a:extLst>
          </p:cNvPr>
          <p:cNvSpPr txBox="1"/>
          <p:nvPr/>
        </p:nvSpPr>
        <p:spPr>
          <a:xfrm>
            <a:off x="3813026" y="1713584"/>
            <a:ext cx="2305050" cy="369332"/>
          </a:xfrm>
          <a:prstGeom prst="rect">
            <a:avLst/>
          </a:prstGeom>
          <a:noFill/>
        </p:spPr>
        <p:txBody>
          <a:bodyPr wrap="square" rtlCol="0">
            <a:spAutoFit/>
          </a:bodyPr>
          <a:lstStyle/>
          <a:p>
            <a:r>
              <a:rPr lang="vi-VN" b="1" spc="-5" dirty="0">
                <a:solidFill>
                  <a:schemeClr val="accent1">
                    <a:lumMod val="60000"/>
                    <a:lumOff val="40000"/>
                  </a:schemeClr>
                </a:solidFill>
                <a:latin typeface="Arial"/>
                <a:cs typeface="Arial"/>
              </a:rPr>
              <a:t>Kích thước hạt</a:t>
            </a:r>
            <a:endParaRPr lang="en-US" b="1" spc="-5" dirty="0">
              <a:solidFill>
                <a:schemeClr val="accent1">
                  <a:lumMod val="60000"/>
                  <a:lumOff val="40000"/>
                </a:schemeClr>
              </a:solidFill>
              <a:latin typeface="Arial"/>
              <a:cs typeface="Arial"/>
            </a:endParaRPr>
          </a:p>
        </p:txBody>
      </p:sp>
      <p:sp>
        <p:nvSpPr>
          <p:cNvPr id="23" name="TextBox 22">
            <a:extLst>
              <a:ext uri="{FF2B5EF4-FFF2-40B4-BE49-F238E27FC236}">
                <a16:creationId xmlns:a16="http://schemas.microsoft.com/office/drawing/2014/main" id="{4D95D825-E18F-4D27-AAF5-B85E040A9A32}"/>
              </a:ext>
            </a:extLst>
          </p:cNvPr>
          <p:cNvSpPr txBox="1"/>
          <p:nvPr/>
        </p:nvSpPr>
        <p:spPr>
          <a:xfrm>
            <a:off x="3860365" y="3327112"/>
            <a:ext cx="1981200" cy="707886"/>
          </a:xfrm>
          <a:prstGeom prst="rect">
            <a:avLst/>
          </a:prstGeom>
          <a:noFill/>
        </p:spPr>
        <p:txBody>
          <a:bodyPr wrap="square" rtlCol="0">
            <a:spAutoFit/>
          </a:bodyPr>
          <a:lstStyle/>
          <a:p>
            <a:r>
              <a:rPr lang="en-US" sz="2000" b="1" dirty="0" err="1">
                <a:solidFill>
                  <a:srgbClr val="FF0000"/>
                </a:solidFill>
                <a:latin typeface="Arial" panose="020B0604020202020204" pitchFamily="34" charset="0"/>
                <a:cs typeface="Arial" panose="020B0604020202020204" pitchFamily="34" charset="0"/>
              </a:rPr>
              <a:t>Tốc</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độ</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dòng</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khí</a:t>
            </a:r>
            <a:r>
              <a:rPr lang="en-US" sz="2000" b="1" dirty="0">
                <a:solidFill>
                  <a:srgbClr val="FF0000"/>
                </a:solidFill>
                <a:latin typeface="Arial" panose="020B0604020202020204" pitchFamily="34" charset="0"/>
                <a:cs typeface="Arial" panose="020B0604020202020204" pitchFamily="34" charset="0"/>
              </a:rPr>
              <a:t> dung</a:t>
            </a:r>
          </a:p>
        </p:txBody>
      </p:sp>
      <p:sp>
        <p:nvSpPr>
          <p:cNvPr id="24" name="TextBox 23">
            <a:extLst>
              <a:ext uri="{FF2B5EF4-FFF2-40B4-BE49-F238E27FC236}">
                <a16:creationId xmlns:a16="http://schemas.microsoft.com/office/drawing/2014/main" id="{AFADF9BE-1A5E-4B11-9E4E-E9D5B1D46A93}"/>
              </a:ext>
            </a:extLst>
          </p:cNvPr>
          <p:cNvSpPr txBox="1"/>
          <p:nvPr/>
        </p:nvSpPr>
        <p:spPr>
          <a:xfrm>
            <a:off x="3850839" y="4891899"/>
            <a:ext cx="2180485" cy="707886"/>
          </a:xfrm>
          <a:prstGeom prst="rect">
            <a:avLst/>
          </a:prstGeom>
          <a:noFill/>
        </p:spPr>
        <p:txBody>
          <a:bodyPr wrap="square" rtlCol="0">
            <a:spAutoFit/>
          </a:bodyPr>
          <a:lstStyle/>
          <a:p>
            <a:r>
              <a:rPr lang="en-US" sz="2000" b="1" dirty="0" err="1">
                <a:solidFill>
                  <a:srgbClr val="FF0000"/>
                </a:solidFill>
                <a:latin typeface="Arial" panose="020B0604020202020204" pitchFamily="34" charset="0"/>
                <a:cs typeface="Arial" panose="020B0604020202020204" pitchFamily="34" charset="0"/>
              </a:rPr>
              <a:t>Thời</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gian</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tồn</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tại</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khí</a:t>
            </a:r>
            <a:r>
              <a:rPr lang="en-US" sz="2000" b="1" dirty="0">
                <a:solidFill>
                  <a:srgbClr val="FF0000"/>
                </a:solidFill>
                <a:latin typeface="Arial" panose="020B0604020202020204" pitchFamily="34" charset="0"/>
                <a:cs typeface="Arial" panose="020B0604020202020204" pitchFamily="34" charset="0"/>
              </a:rPr>
              <a:t> dung</a:t>
            </a:r>
          </a:p>
        </p:txBody>
      </p:sp>
      <p:sp>
        <p:nvSpPr>
          <p:cNvPr id="25" name="TextBox 24">
            <a:extLst>
              <a:ext uri="{FF2B5EF4-FFF2-40B4-BE49-F238E27FC236}">
                <a16:creationId xmlns:a16="http://schemas.microsoft.com/office/drawing/2014/main" id="{7A2F76A0-EA00-4A9C-8358-0E2CE700F9F9}"/>
              </a:ext>
            </a:extLst>
          </p:cNvPr>
          <p:cNvSpPr txBox="1"/>
          <p:nvPr/>
        </p:nvSpPr>
        <p:spPr>
          <a:xfrm>
            <a:off x="6031323" y="2921168"/>
            <a:ext cx="5638801" cy="1015663"/>
          </a:xfrm>
          <a:prstGeom prst="rect">
            <a:avLst/>
          </a:prstGeom>
          <a:noFill/>
        </p:spPr>
        <p:txBody>
          <a:bodyPr wrap="square" rtlCol="0">
            <a:spAutoFit/>
          </a:bodyPr>
          <a:lstStyle/>
          <a:p>
            <a:pPr algn="just" defTabSz="914400"/>
            <a:r>
              <a:rPr lang="en-US" sz="2000" dirty="0" err="1">
                <a:latin typeface="Arial" panose="020B0604020202020204" pitchFamily="34" charset="0"/>
                <a:cs typeface="Arial" panose="020B0604020202020204" pitchFamily="34" charset="0"/>
              </a:rPr>
              <a:t>Nếu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dòng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khí</a:t>
            </a:r>
            <a:r>
              <a:rPr lang="en-US" sz="2000" dirty="0">
                <a:latin typeface="Arial" panose="020B0604020202020204" pitchFamily="34" charset="0"/>
                <a:cs typeface="Arial" panose="020B0604020202020204" pitchFamily="34" charset="0"/>
              </a:rPr>
              <a:t> dung di </a:t>
            </a:r>
            <a:r>
              <a:rPr lang="en-US" sz="2000" dirty="0" err="1">
                <a:latin typeface="Arial" panose="020B0604020202020204" pitchFamily="34" charset="0"/>
                <a:cs typeface="Arial" panose="020B0604020202020204" pitchFamily="34" charset="0"/>
              </a:rPr>
              <a:t>chuyển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quá</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nhanh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vượt</a:t>
            </a:r>
            <a:r>
              <a:rPr lang="en-US" sz="2000" dirty="0">
                <a:latin typeface="Arial" panose="020B0604020202020204" pitchFamily="34" charset="0"/>
                <a:cs typeface="Arial" panose="020B0604020202020204" pitchFamily="34" charset="0"/>
              </a:rPr>
              <a:t> qua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cấu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trúc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uốn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họng</a:t>
            </a:r>
            <a:r>
              <a:rPr lang="en-US" sz="2000" dirty="0">
                <a:latin typeface="Arial" panose="020B0604020202020204" pitchFamily="34" charset="0"/>
                <a:cs typeface="Arial" panose="020B0604020202020204" pitchFamily="34" charset="0"/>
              </a:rPr>
              <a:t> </a:t>
            </a:r>
            <a:r>
              <a:rPr lang="en-US" sz="2000" dirty="0">
                <a:latin typeface="Arial" panose="020B0604020202020204" pitchFamily="34" charset="0"/>
                <a:cs typeface="Arial" panose="020B0604020202020204" pitchFamily="34" charset="0"/>
                <a:sym typeface="Wingdings" panose="05000000000000000000" pitchFamily="2" charset="2"/>
              </a:rPr>
              <a:t> </a:t>
            </a:r>
            <a:r>
              <a:rPr lang="en-US" sz="2000" dirty="0" err="1">
                <a:latin typeface="Arial" panose="020B0604020202020204" pitchFamily="34" charset="0"/>
                <a:cs typeface="Arial" panose="020B0604020202020204" pitchFamily="34" charset="0"/>
              </a:rPr>
              <a:t>thuốc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lắng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đọng</a:t>
            </a:r>
            <a:r>
              <a:rPr lang="en-US" sz="2000" dirty="0">
                <a:latin typeface="Arial" panose="020B0604020202020204" pitchFamily="34" charset="0"/>
                <a:cs typeface="Arial" panose="020B0604020202020204" pitchFamily="34" charset="0"/>
              </a:rPr>
              <a:t> ở </a:t>
            </a:r>
            <a:r>
              <a:rPr lang="en-US" sz="2000" dirty="0" err="1">
                <a:latin typeface="Arial" panose="020B0604020202020204" pitchFamily="34" charset="0"/>
                <a:cs typeface="Arial" panose="020B0604020202020204" pitchFamily="34" charset="0"/>
              </a:rPr>
              <a:t>miệng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hầu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họng</a:t>
            </a:r>
            <a:endParaRPr lang="en-US" sz="2000" dirty="0">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FB2B795-B646-4E1F-A0BE-4B63018576ED}"/>
              </a:ext>
            </a:extLst>
          </p:cNvPr>
          <p:cNvSpPr txBox="1"/>
          <p:nvPr/>
        </p:nvSpPr>
        <p:spPr>
          <a:xfrm>
            <a:off x="6118076" y="4599659"/>
            <a:ext cx="5540861" cy="1015663"/>
          </a:xfrm>
          <a:prstGeom prst="rect">
            <a:avLst/>
          </a:prstGeom>
          <a:noFill/>
        </p:spPr>
        <p:txBody>
          <a:bodyPr wrap="square" rtlCol="0">
            <a:spAutoFit/>
          </a:bodyPr>
          <a:lstStyle/>
          <a:p>
            <a:r>
              <a:rPr lang="en-GB" sz="2000" dirty="0" err="1">
                <a:latin typeface="Arial" panose="020B0604020202020204" pitchFamily="34" charset="0"/>
                <a:cs typeface="Arial" panose="020B0604020202020204" pitchFamily="34" charset="0"/>
              </a:rPr>
              <a:t>Nếu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đám</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mây</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khí</a:t>
            </a:r>
            <a:r>
              <a:rPr lang="en-GB" sz="2000" dirty="0">
                <a:latin typeface="Arial" panose="020B0604020202020204" pitchFamily="34" charset="0"/>
                <a:cs typeface="Arial" panose="020B0604020202020204" pitchFamily="34" charset="0"/>
              </a:rPr>
              <a:t> dung </a:t>
            </a:r>
            <a:r>
              <a:rPr lang="en-GB" sz="2000" dirty="0" err="1">
                <a:latin typeface="Arial" panose="020B0604020202020204" pitchFamily="34" charset="0"/>
                <a:cs typeface="Arial" panose="020B0604020202020204" pitchFamily="34" charset="0"/>
              </a:rPr>
              <a:t>tồn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tại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trong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thời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quá</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ngắn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thì</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bệnh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không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thời</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gian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hít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khí</a:t>
            </a:r>
            <a:r>
              <a:rPr lang="en-GB" sz="2000" dirty="0">
                <a:latin typeface="Arial" panose="020B0604020202020204" pitchFamily="34" charset="0"/>
                <a:cs typeface="Arial" panose="020B0604020202020204" pitchFamily="34" charset="0"/>
              </a:rPr>
              <a:t> dung </a:t>
            </a:r>
            <a:r>
              <a:rPr lang="en-GB" sz="2000" dirty="0" err="1">
                <a:latin typeface="Arial" panose="020B0604020202020204" pitchFamily="34" charset="0"/>
                <a:cs typeface="Arial" panose="020B0604020202020204" pitchFamily="34" charset="0"/>
              </a:rPr>
              <a:t>vào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đúng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cách</a:t>
            </a:r>
            <a:endParaRPr lang="en-GB" sz="2000" dirty="0">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95347A32-3ACF-495E-98C7-F622A02E0EE1}"/>
              </a:ext>
            </a:extLst>
          </p:cNvPr>
          <p:cNvSpPr txBox="1"/>
          <p:nvPr/>
        </p:nvSpPr>
        <p:spPr>
          <a:xfrm>
            <a:off x="7605727" y="6598609"/>
            <a:ext cx="3103912" cy="246221"/>
          </a:xfrm>
          <a:prstGeom prst="rect">
            <a:avLst/>
          </a:prstGeom>
          <a:noFill/>
        </p:spPr>
        <p:txBody>
          <a:bodyPr wrap="square" rtlCol="0">
            <a:spAutoFit/>
          </a:bodyPr>
          <a:lstStyle/>
          <a:p>
            <a:pPr defTabSz="914400"/>
            <a:r>
              <a:rPr lang="en-GB" sz="1000" dirty="0" err="1">
                <a:solidFill>
                  <a:prstClr val="black"/>
                </a:solidFill>
                <a:latin typeface="ROBO"/>
                <a:cs typeface="Arial" panose="020B0604020202020204" pitchFamily="34" charset="0"/>
              </a:rPr>
              <a:t>Ganderton</a:t>
            </a:r>
            <a:r>
              <a:rPr lang="en-GB" sz="1000" dirty="0">
                <a:solidFill>
                  <a:prstClr val="black"/>
                </a:solidFill>
                <a:latin typeface="ROBO"/>
                <a:cs typeface="Arial" panose="020B0604020202020204" pitchFamily="34" charset="0"/>
              </a:rPr>
              <a:t> D. </a:t>
            </a:r>
            <a:r>
              <a:rPr lang="en-GB" sz="1000" i="1" dirty="0">
                <a:solidFill>
                  <a:prstClr val="black"/>
                </a:solidFill>
                <a:latin typeface="ROBO"/>
                <a:cs typeface="Arial" panose="020B0604020202020204" pitchFamily="34" charset="0"/>
              </a:rPr>
              <a:t>J Aerosol Med</a:t>
            </a:r>
            <a:r>
              <a:rPr lang="en-GB" sz="1000" dirty="0">
                <a:solidFill>
                  <a:prstClr val="black"/>
                </a:solidFill>
                <a:latin typeface="ROBO"/>
                <a:cs typeface="Arial" panose="020B0604020202020204" pitchFamily="34" charset="0"/>
              </a:rPr>
              <a:t> 1999;12(suppl1):S3</a:t>
            </a:r>
            <a:r>
              <a:rPr lang="en-GB" sz="1000" dirty="0">
                <a:solidFill>
                  <a:prstClr val="black"/>
                </a:solidFill>
                <a:latin typeface="Calibri"/>
              </a:rPr>
              <a:t>–</a:t>
            </a:r>
            <a:r>
              <a:rPr lang="en-GB" sz="1000" dirty="0">
                <a:solidFill>
                  <a:prstClr val="black"/>
                </a:solidFill>
                <a:latin typeface="ROBO"/>
                <a:cs typeface="Arial" panose="020B0604020202020204" pitchFamily="34" charset="0"/>
              </a:rPr>
              <a:t>S8. </a:t>
            </a:r>
            <a:endParaRPr lang="en-GB" sz="1000" dirty="0">
              <a:solidFill>
                <a:prstClr val="black"/>
              </a:solidFill>
              <a:latin typeface="ROBO"/>
            </a:endParaRPr>
          </a:p>
        </p:txBody>
      </p:sp>
      <p:sp>
        <p:nvSpPr>
          <p:cNvPr id="29" name="TextBox 28">
            <a:extLst>
              <a:ext uri="{FF2B5EF4-FFF2-40B4-BE49-F238E27FC236}">
                <a16:creationId xmlns:a16="http://schemas.microsoft.com/office/drawing/2014/main" id="{F46D0C36-C4D0-401A-BD13-FFEE7303A6BC}"/>
              </a:ext>
            </a:extLst>
          </p:cNvPr>
          <p:cNvSpPr txBox="1"/>
          <p:nvPr/>
        </p:nvSpPr>
        <p:spPr>
          <a:xfrm>
            <a:off x="6031323" y="1621251"/>
            <a:ext cx="5715429" cy="923330"/>
          </a:xfrm>
          <a:prstGeom prst="rect">
            <a:avLst/>
          </a:prstGeom>
          <a:noFill/>
        </p:spPr>
        <p:txBody>
          <a:bodyPr wrap="square" rtlCol="0">
            <a:spAutoFit/>
          </a:bodyPr>
          <a:lstStyle/>
          <a:p>
            <a:pPr defTabSz="914400"/>
            <a:r>
              <a:rPr lang="en-GB" spc="-5" dirty="0" err="1">
                <a:solidFill>
                  <a:schemeClr val="accent1">
                    <a:lumMod val="60000"/>
                    <a:lumOff val="40000"/>
                  </a:schemeClr>
                </a:solidFill>
                <a:latin typeface="Arial"/>
                <a:cs typeface="Arial"/>
              </a:rPr>
              <a:t>Để</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lắng</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đọng</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được</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tại</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phổi</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hạt</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khí</a:t>
            </a:r>
            <a:r>
              <a:rPr lang="en-GB" spc="-5" dirty="0">
                <a:solidFill>
                  <a:schemeClr val="accent1">
                    <a:lumMod val="60000"/>
                    <a:lumOff val="40000"/>
                  </a:schemeClr>
                </a:solidFill>
                <a:latin typeface="Arial"/>
                <a:cs typeface="Arial"/>
              </a:rPr>
              <a:t> dung </a:t>
            </a:r>
            <a:r>
              <a:rPr lang="en-GB" spc="-5" dirty="0" err="1">
                <a:solidFill>
                  <a:schemeClr val="accent1">
                    <a:lumMod val="60000"/>
                    <a:lumOff val="40000"/>
                  </a:schemeClr>
                </a:solidFill>
                <a:latin typeface="Arial"/>
                <a:cs typeface="Arial"/>
              </a:rPr>
              <a:t>phải</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có</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kích</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thước</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phù</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hợp</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Hạt</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quá</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lớn</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sẽ</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bị</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đọng</a:t>
            </a:r>
            <a:r>
              <a:rPr lang="en-GB" spc="-5" dirty="0">
                <a:solidFill>
                  <a:schemeClr val="accent1">
                    <a:lumMod val="60000"/>
                    <a:lumOff val="40000"/>
                  </a:schemeClr>
                </a:solidFill>
                <a:latin typeface="Arial"/>
                <a:cs typeface="Arial"/>
              </a:rPr>
              <a:t> ở </a:t>
            </a:r>
            <a:r>
              <a:rPr lang="en-GB" spc="-5" dirty="0" err="1">
                <a:solidFill>
                  <a:schemeClr val="accent1">
                    <a:lumMod val="60000"/>
                    <a:lumOff val="40000"/>
                  </a:schemeClr>
                </a:solidFill>
                <a:latin typeface="Arial"/>
                <a:cs typeface="Arial"/>
              </a:rPr>
              <a:t>hầu</a:t>
            </a:r>
            <a:r>
              <a:rPr lang="en-GB" spc="-5" dirty="0">
                <a:solidFill>
                  <a:schemeClr val="accent1">
                    <a:lumMod val="60000"/>
                    <a:lumOff val="40000"/>
                  </a:schemeClr>
                </a:solidFill>
                <a:latin typeface="Arial"/>
                <a:cs typeface="Arial"/>
              </a:rPr>
              <a:t> </a:t>
            </a:r>
            <a:r>
              <a:rPr lang="en-GB" spc="-5" dirty="0" err="1">
                <a:solidFill>
                  <a:schemeClr val="accent1">
                    <a:lumMod val="60000"/>
                    <a:lumOff val="40000"/>
                  </a:schemeClr>
                </a:solidFill>
                <a:latin typeface="Arial"/>
                <a:cs typeface="Arial"/>
              </a:rPr>
              <a:t>họng</a:t>
            </a:r>
            <a:r>
              <a:rPr lang="en-GB" spc="-5" dirty="0">
                <a:solidFill>
                  <a:schemeClr val="accent1">
                    <a:lumMod val="60000"/>
                    <a:lumOff val="40000"/>
                  </a:schemeClr>
                </a:solidFill>
                <a:latin typeface="Arial"/>
                <a:cs typeface="Arial"/>
              </a:rPr>
              <a:t> </a:t>
            </a:r>
            <a:r>
              <a:rPr lang="en-GB" spc="-5" dirty="0">
                <a:solidFill>
                  <a:schemeClr val="accent1">
                    <a:lumMod val="60000"/>
                    <a:lumOff val="40000"/>
                  </a:schemeClr>
                </a:solidFill>
                <a:latin typeface="Arial"/>
                <a:cs typeface="Arial"/>
                <a:sym typeface="Wingdings" panose="05000000000000000000" pitchFamily="2" charset="2"/>
              </a:rPr>
              <a:t> </a:t>
            </a:r>
            <a:r>
              <a:rPr lang="en-GB" dirty="0" err="1">
                <a:solidFill>
                  <a:srgbClr val="A9C2DF"/>
                </a:solidFill>
                <a:latin typeface="Arial" panose="020B0604020202020204" pitchFamily="34" charset="0"/>
                <a:cs typeface="Arial" panose="020B0604020202020204" pitchFamily="34" charset="0"/>
                <a:sym typeface="Wingdings" panose="05000000000000000000" pitchFamily="2" charset="2"/>
              </a:rPr>
              <a:t>đường</a:t>
            </a:r>
            <a:r>
              <a:rPr lang="en-GB" dirty="0">
                <a:solidFill>
                  <a:srgbClr val="A9C2DF"/>
                </a:solidFill>
                <a:latin typeface="Arial" panose="020B0604020202020204" pitchFamily="34" charset="0"/>
                <a:cs typeface="Arial" panose="020B0604020202020204" pitchFamily="34" charset="0"/>
                <a:sym typeface="Wingdings" panose="05000000000000000000" pitchFamily="2" charset="2"/>
              </a:rPr>
              <a:t> </a:t>
            </a:r>
            <a:r>
              <a:rPr lang="en-GB" dirty="0" err="1">
                <a:solidFill>
                  <a:srgbClr val="A9C2DF"/>
                </a:solidFill>
                <a:latin typeface="Arial" panose="020B0604020202020204" pitchFamily="34" charset="0"/>
                <a:cs typeface="Arial" panose="020B0604020202020204" pitchFamily="34" charset="0"/>
                <a:sym typeface="Wingdings" panose="05000000000000000000" pitchFamily="2" charset="2"/>
              </a:rPr>
              <a:t>kính</a:t>
            </a:r>
            <a:r>
              <a:rPr lang="en-GB" dirty="0">
                <a:solidFill>
                  <a:srgbClr val="A9C2DF"/>
                </a:solidFill>
                <a:latin typeface="Arial" panose="020B0604020202020204" pitchFamily="34" charset="0"/>
                <a:cs typeface="Arial" panose="020B0604020202020204" pitchFamily="34" charset="0"/>
                <a:sym typeface="Wingdings" panose="05000000000000000000" pitchFamily="2" charset="2"/>
              </a:rPr>
              <a:t> </a:t>
            </a:r>
            <a:r>
              <a:rPr lang="en-GB" dirty="0" err="1">
                <a:solidFill>
                  <a:srgbClr val="A9C2DF"/>
                </a:solidFill>
                <a:latin typeface="Arial" panose="020B0604020202020204" pitchFamily="34" charset="0"/>
                <a:cs typeface="Arial" panose="020B0604020202020204" pitchFamily="34" charset="0"/>
                <a:sym typeface="Wingdings" panose="05000000000000000000" pitchFamily="2" charset="2"/>
              </a:rPr>
              <a:t>hạt</a:t>
            </a:r>
            <a:r>
              <a:rPr lang="en-GB" dirty="0">
                <a:solidFill>
                  <a:srgbClr val="A9C2DF"/>
                </a:solidFill>
                <a:latin typeface="Arial" panose="020B0604020202020204" pitchFamily="34" charset="0"/>
                <a:cs typeface="Arial" panose="020B0604020202020204" pitchFamily="34" charset="0"/>
                <a:sym typeface="Wingdings" panose="05000000000000000000" pitchFamily="2" charset="2"/>
              </a:rPr>
              <a:t> </a:t>
            </a:r>
            <a:r>
              <a:rPr lang="en-GB" dirty="0" err="1">
                <a:solidFill>
                  <a:srgbClr val="A9C2DF"/>
                </a:solidFill>
                <a:latin typeface="Arial" panose="020B0604020202020204" pitchFamily="34" charset="0"/>
                <a:cs typeface="Arial" panose="020B0604020202020204" pitchFamily="34" charset="0"/>
                <a:sym typeface="Wingdings" panose="05000000000000000000" pitchFamily="2" charset="2"/>
              </a:rPr>
              <a:t>nên</a:t>
            </a:r>
            <a:r>
              <a:rPr lang="en-GB" dirty="0">
                <a:solidFill>
                  <a:srgbClr val="A9C2DF"/>
                </a:solidFill>
                <a:latin typeface="Arial" panose="020B0604020202020204" pitchFamily="34" charset="0"/>
                <a:cs typeface="Arial" panose="020B0604020202020204" pitchFamily="34" charset="0"/>
              </a:rPr>
              <a:t> </a:t>
            </a:r>
            <a:r>
              <a:rPr lang="en-GB" dirty="0" err="1">
                <a:solidFill>
                  <a:srgbClr val="A9C2DF"/>
                </a:solidFill>
                <a:latin typeface="Arial" panose="020B0604020202020204" pitchFamily="34" charset="0"/>
                <a:cs typeface="Arial" panose="020B0604020202020204" pitchFamily="34" charset="0"/>
              </a:rPr>
              <a:t>dưới</a:t>
            </a:r>
            <a:r>
              <a:rPr lang="en-GB" dirty="0">
                <a:solidFill>
                  <a:srgbClr val="A9C2DF"/>
                </a:solidFill>
                <a:latin typeface="Arial" panose="020B0604020202020204" pitchFamily="34" charset="0"/>
                <a:cs typeface="Arial" panose="020B0604020202020204" pitchFamily="34" charset="0"/>
              </a:rPr>
              <a:t> </a:t>
            </a:r>
            <a:r>
              <a:rPr lang="en-GB" b="1" dirty="0">
                <a:solidFill>
                  <a:srgbClr val="A9C2DF"/>
                </a:solidFill>
                <a:latin typeface="Arial" panose="020B0604020202020204" pitchFamily="34" charset="0"/>
                <a:cs typeface="Arial" panose="020B0604020202020204" pitchFamily="34" charset="0"/>
              </a:rPr>
              <a:t>5 µm </a:t>
            </a:r>
          </a:p>
        </p:txBody>
      </p:sp>
    </p:spTree>
    <p:extLst>
      <p:ext uri="{BB962C8B-B14F-4D97-AF65-F5344CB8AC3E}">
        <p14:creationId xmlns:p14="http://schemas.microsoft.com/office/powerpoint/2010/main" val="103048747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08FCB1C-1F74-4EAA-8833-6E7C5020A9C7}"/>
              </a:ext>
            </a:extLst>
          </p:cNvPr>
          <p:cNvSpPr txBox="1"/>
          <p:nvPr/>
        </p:nvSpPr>
        <p:spPr>
          <a:xfrm>
            <a:off x="1063726" y="344392"/>
            <a:ext cx="10451999"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3600" b="1" spc="-5" dirty="0" err="1">
                <a:solidFill>
                  <a:srgbClr val="002060"/>
                </a:solidFill>
                <a:latin typeface="+mj-lt"/>
                <a:ea typeface="+mj-ea"/>
                <a:cs typeface="+mj-cs"/>
              </a:rPr>
              <a:t>Đặc</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điểm</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dòng</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sương</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của</a:t>
            </a:r>
            <a:r>
              <a:rPr lang="en-US" sz="3600" b="1" spc="-5" dirty="0">
                <a:solidFill>
                  <a:srgbClr val="002060"/>
                </a:solidFill>
                <a:latin typeface="+mj-lt"/>
                <a:ea typeface="+mj-ea"/>
                <a:cs typeface="+mj-cs"/>
              </a:rPr>
              <a:t> Respimat</a:t>
            </a:r>
            <a:r>
              <a:rPr kumimoji="0" lang="en-US" sz="3200" b="1" i="0" u="none" strike="noStrike" kern="1200" cap="none" spc="0" normalizeH="0" baseline="30000" noProof="0" dirty="0">
                <a:ln>
                  <a:noFill/>
                </a:ln>
                <a:solidFill>
                  <a:srgbClr val="004481"/>
                </a:solidFill>
                <a:effectLst/>
                <a:uLnTx/>
                <a:uFillTx/>
                <a:latin typeface="+mj-lt"/>
                <a:ea typeface="+mn-ea"/>
                <a:cs typeface="Arial" panose="020B0604020202020204" pitchFamily="34" charset="0"/>
              </a:rPr>
              <a:t>®</a:t>
            </a:r>
            <a:endParaRPr kumimoji="0" lang="en-US" sz="2800" b="1" i="0" u="none" strike="noStrike" kern="1200" cap="none" spc="0" normalizeH="0" baseline="0" noProof="0" dirty="0">
              <a:ln>
                <a:noFill/>
              </a:ln>
              <a:solidFill>
                <a:srgbClr val="004481"/>
              </a:solidFill>
              <a:effectLst/>
              <a:uLnTx/>
              <a:uFillTx/>
              <a:latin typeface="+mj-lt"/>
              <a:ea typeface="+mn-ea"/>
              <a:cs typeface="Arial" panose="020B0604020202020204" pitchFamily="34" charset="0"/>
            </a:endParaRPr>
          </a:p>
        </p:txBody>
      </p:sp>
      <p:sp>
        <p:nvSpPr>
          <p:cNvPr id="3" name="TextBox 2">
            <a:extLst>
              <a:ext uri="{FF2B5EF4-FFF2-40B4-BE49-F238E27FC236}">
                <a16:creationId xmlns:a16="http://schemas.microsoft.com/office/drawing/2014/main" id="{25CB7072-1889-4CC9-A3F5-C08597D8B034}"/>
              </a:ext>
            </a:extLst>
          </p:cNvPr>
          <p:cNvSpPr txBox="1"/>
          <p:nvPr/>
        </p:nvSpPr>
        <p:spPr>
          <a:xfrm>
            <a:off x="3496023" y="4908101"/>
            <a:ext cx="6444735"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srgbClr val="003366"/>
                </a:solidFill>
                <a:effectLst/>
                <a:uLnTx/>
                <a:uFillTx/>
                <a:latin typeface="+mj-lt"/>
                <a:ea typeface="+mn-ea"/>
                <a:cs typeface="+mn-cs"/>
              </a:rPr>
              <a:t>Tốc</a:t>
            </a:r>
            <a:r>
              <a:rPr kumimoji="0" lang="en-GB" sz="2000" b="1" i="0" u="none" strike="noStrike" kern="1200" cap="none" spc="0" normalizeH="0" baseline="0" noProof="0" dirty="0">
                <a:ln>
                  <a:noFill/>
                </a:ln>
                <a:solidFill>
                  <a:srgbClr val="003366"/>
                </a:solidFill>
                <a:effectLst/>
                <a:uLnTx/>
                <a:uFillTx/>
                <a:latin typeface="+mj-lt"/>
                <a:ea typeface="+mn-ea"/>
                <a:cs typeface="+mn-cs"/>
              </a:rPr>
              <a:t> </a:t>
            </a:r>
            <a:r>
              <a:rPr kumimoji="0" lang="en-GB" sz="2000" b="1" i="0" u="none" strike="noStrike" kern="1200" cap="none" spc="0" normalizeH="0" baseline="0" noProof="0" dirty="0" err="1">
                <a:ln>
                  <a:noFill/>
                </a:ln>
                <a:solidFill>
                  <a:srgbClr val="003366"/>
                </a:solidFill>
                <a:effectLst/>
                <a:uLnTx/>
                <a:uFillTx/>
                <a:latin typeface="+mj-lt"/>
                <a:ea typeface="+mn-ea"/>
                <a:cs typeface="+mn-cs"/>
              </a:rPr>
              <a:t>độ</a:t>
            </a:r>
            <a:r>
              <a:rPr kumimoji="0" lang="en-GB" sz="2000" b="1" i="0" u="none" strike="noStrike" kern="1200" cap="none" spc="0" normalizeH="0" baseline="0" noProof="0" dirty="0">
                <a:ln>
                  <a:noFill/>
                </a:ln>
                <a:solidFill>
                  <a:srgbClr val="003366"/>
                </a:solidFill>
                <a:effectLst/>
                <a:uLnTx/>
                <a:uFillTx/>
                <a:latin typeface="+mj-lt"/>
                <a:ea typeface="+mn-ea"/>
                <a:cs typeface="+mn-cs"/>
              </a:rPr>
              <a:t> </a:t>
            </a:r>
            <a:r>
              <a:rPr kumimoji="0" lang="en-GB" sz="2000" b="1" i="0" u="none" strike="noStrike" kern="1200" cap="none" spc="0" normalizeH="0" baseline="0" noProof="0" dirty="0" err="1">
                <a:ln>
                  <a:noFill/>
                </a:ln>
                <a:solidFill>
                  <a:srgbClr val="003366"/>
                </a:solidFill>
                <a:effectLst/>
                <a:uLnTx/>
                <a:uFillTx/>
                <a:latin typeface="+mj-lt"/>
                <a:ea typeface="+mn-ea"/>
                <a:cs typeface="+mn-cs"/>
              </a:rPr>
              <a:t>dòng</a:t>
            </a:r>
            <a:r>
              <a:rPr kumimoji="0" lang="en-GB" sz="2000" b="1" i="0" u="none" strike="noStrike" kern="1200" cap="none" spc="0" normalizeH="0" baseline="0" noProof="0" dirty="0">
                <a:ln>
                  <a:noFill/>
                </a:ln>
                <a:solidFill>
                  <a:srgbClr val="003366"/>
                </a:solidFill>
                <a:effectLst/>
                <a:uLnTx/>
                <a:uFillTx/>
                <a:latin typeface="+mj-lt"/>
                <a:ea typeface="+mn-ea"/>
                <a:cs typeface="+mn-cs"/>
              </a:rPr>
              <a:t> </a:t>
            </a:r>
            <a:r>
              <a:rPr kumimoji="0" lang="en-GB" sz="2000" b="0" i="0" u="none" strike="noStrike" kern="1200" cap="none" spc="0" normalizeH="0" baseline="0" noProof="0" dirty="0">
                <a:ln>
                  <a:noFill/>
                </a:ln>
                <a:solidFill>
                  <a:srgbClr val="004481"/>
                </a:solidFill>
                <a:effectLst/>
                <a:uLnTx/>
                <a:uFillTx/>
                <a:latin typeface="+mj-lt"/>
                <a:ea typeface="+mn-ea"/>
                <a:cs typeface="+mn-cs"/>
              </a:rPr>
              <a:t>di </a:t>
            </a:r>
            <a:r>
              <a:rPr kumimoji="0" lang="en-GB" sz="2000" b="0" i="0" u="none" strike="noStrike" kern="1200" cap="none" spc="0" normalizeH="0" baseline="0" noProof="0" dirty="0" err="1">
                <a:ln>
                  <a:noFill/>
                </a:ln>
                <a:solidFill>
                  <a:srgbClr val="004481"/>
                </a:solidFill>
                <a:effectLst/>
                <a:uLnTx/>
                <a:uFillTx/>
                <a:latin typeface="+mj-lt"/>
                <a:ea typeface="+mn-ea"/>
                <a:cs typeface="+mn-cs"/>
              </a:rPr>
              <a:t>chuyển</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chậm</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cho</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phép</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các</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hạt</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khí</a:t>
            </a:r>
            <a:r>
              <a:rPr kumimoji="0" lang="en-GB" sz="2000" b="0" i="0" u="none" strike="noStrike" kern="1200" cap="none" spc="0" normalizeH="0" baseline="0" noProof="0" dirty="0">
                <a:ln>
                  <a:noFill/>
                </a:ln>
                <a:solidFill>
                  <a:srgbClr val="004481"/>
                </a:solidFill>
                <a:effectLst/>
                <a:uLnTx/>
                <a:uFillTx/>
                <a:latin typeface="+mj-lt"/>
                <a:ea typeface="+mn-ea"/>
                <a:cs typeface="+mn-cs"/>
              </a:rPr>
              <a:t> dung </a:t>
            </a:r>
            <a:r>
              <a:rPr kumimoji="0" lang="en-GB" sz="2000" b="0" i="0" u="none" strike="noStrike" kern="1200" cap="none" spc="0" normalizeH="0" baseline="0" noProof="0" dirty="0" err="1">
                <a:ln>
                  <a:noFill/>
                </a:ln>
                <a:solidFill>
                  <a:srgbClr val="004481"/>
                </a:solidFill>
                <a:effectLst/>
                <a:uLnTx/>
                <a:uFillTx/>
                <a:latin typeface="+mj-lt"/>
                <a:ea typeface="+mn-ea"/>
                <a:cs typeface="+mn-cs"/>
              </a:rPr>
              <a:t>đi</a:t>
            </a:r>
            <a:r>
              <a:rPr kumimoji="0" lang="en-GB" sz="2000" b="0" i="0" u="none" strike="noStrike" kern="1200" cap="none" spc="0" normalizeH="0" baseline="0" noProof="0" dirty="0">
                <a:ln>
                  <a:noFill/>
                </a:ln>
                <a:solidFill>
                  <a:srgbClr val="004481"/>
                </a:solidFill>
                <a:effectLst/>
                <a:uLnTx/>
                <a:uFillTx/>
                <a:latin typeface="+mj-lt"/>
                <a:ea typeface="+mn-ea"/>
                <a:cs typeface="+mn-cs"/>
              </a:rPr>
              <a:t> qua </a:t>
            </a:r>
            <a:r>
              <a:rPr kumimoji="0" lang="en-GB" sz="2000" b="0" i="0" u="none" strike="noStrike" kern="1200" cap="none" spc="0" normalizeH="0" baseline="0" noProof="0" dirty="0" err="1">
                <a:ln>
                  <a:noFill/>
                </a:ln>
                <a:solidFill>
                  <a:srgbClr val="004481"/>
                </a:solidFill>
                <a:effectLst/>
                <a:uLnTx/>
                <a:uFillTx/>
                <a:latin typeface="+mj-lt"/>
                <a:ea typeface="+mn-ea"/>
                <a:cs typeface="+mn-cs"/>
              </a:rPr>
              <a:t>khu</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vực</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hầu</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họng</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giảm</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lắng</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đọng</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thuốc</a:t>
            </a:r>
            <a:r>
              <a:rPr kumimoji="0" lang="en-GB" sz="2000" b="0" i="0" u="none" strike="noStrike" kern="1200" cap="none" spc="0" normalizeH="0" baseline="0" noProof="0" dirty="0">
                <a:ln>
                  <a:noFill/>
                </a:ln>
                <a:solidFill>
                  <a:srgbClr val="004481"/>
                </a:solidFill>
                <a:effectLst/>
                <a:uLnTx/>
                <a:uFillTx/>
                <a:latin typeface="+mj-lt"/>
                <a:ea typeface="+mn-ea"/>
                <a:cs typeface="+mn-cs"/>
              </a:rPr>
              <a:t> ở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hầu</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họng</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30000" noProof="0" dirty="0">
                <a:ln>
                  <a:noFill/>
                </a:ln>
                <a:solidFill>
                  <a:srgbClr val="7F7F7F"/>
                </a:solidFill>
                <a:effectLst/>
                <a:uLnTx/>
                <a:uFillTx/>
                <a:latin typeface="+mj-lt"/>
                <a:ea typeface="+mn-ea"/>
                <a:cs typeface="+mn-cs"/>
              </a:rPr>
              <a:t>1</a:t>
            </a:r>
            <a:endParaRPr kumimoji="0" lang="en-GB" sz="2000" b="0" i="0" u="none" strike="noStrike" kern="1200" cap="none" spc="0" normalizeH="0" baseline="0" noProof="0" dirty="0">
              <a:ln>
                <a:noFill/>
              </a:ln>
              <a:solidFill>
                <a:srgbClr val="7F7F7F"/>
              </a:solidFill>
              <a:effectLst/>
              <a:uLnTx/>
              <a:uFillTx/>
              <a:latin typeface="+mj-lt"/>
              <a:ea typeface="+mn-ea"/>
              <a:cs typeface="+mn-cs"/>
            </a:endParaRPr>
          </a:p>
        </p:txBody>
      </p:sp>
      <p:sp>
        <p:nvSpPr>
          <p:cNvPr id="4" name="TextBox 3">
            <a:extLst>
              <a:ext uri="{FF2B5EF4-FFF2-40B4-BE49-F238E27FC236}">
                <a16:creationId xmlns:a16="http://schemas.microsoft.com/office/drawing/2014/main" id="{C0885228-7B56-4AEF-BEA5-573426A46F1E}"/>
              </a:ext>
            </a:extLst>
          </p:cNvPr>
          <p:cNvSpPr txBox="1"/>
          <p:nvPr/>
        </p:nvSpPr>
        <p:spPr>
          <a:xfrm>
            <a:off x="3496023" y="3788405"/>
            <a:ext cx="6493066"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srgbClr val="004481"/>
                </a:solidFill>
                <a:effectLst/>
                <a:uLnTx/>
                <a:uFillTx/>
                <a:latin typeface="+mj-lt"/>
                <a:ea typeface="+mn-ea"/>
                <a:cs typeface="+mn-cs"/>
              </a:rPr>
              <a:t>Thời</a:t>
            </a:r>
            <a:r>
              <a:rPr kumimoji="0" lang="en-GB" sz="2000" b="1"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gian</a:t>
            </a:r>
            <a:r>
              <a:rPr kumimoji="0" lang="en-GB" sz="2000" b="1"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tồn</a:t>
            </a:r>
            <a:r>
              <a:rPr kumimoji="0" lang="en-GB" sz="2000" b="1"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tại</a:t>
            </a:r>
            <a:r>
              <a:rPr lang="en-GB" sz="2000" b="1" dirty="0">
                <a:solidFill>
                  <a:srgbClr val="004481"/>
                </a:solidFill>
                <a:latin typeface="+mj-lt"/>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khí</a:t>
            </a:r>
            <a:r>
              <a:rPr kumimoji="0" lang="en-GB" sz="2000" b="0" i="0" u="none" strike="noStrike" kern="1200" cap="none" spc="0" normalizeH="0" baseline="0" noProof="0" dirty="0">
                <a:ln>
                  <a:noFill/>
                </a:ln>
                <a:solidFill>
                  <a:srgbClr val="004481"/>
                </a:solidFill>
                <a:effectLst/>
                <a:uLnTx/>
                <a:uFillTx/>
                <a:latin typeface="+mj-lt"/>
                <a:ea typeface="+mn-ea"/>
                <a:cs typeface="+mn-cs"/>
              </a:rPr>
              <a:t> dung </a:t>
            </a:r>
            <a:r>
              <a:rPr kumimoji="0" lang="en-GB" sz="2000" b="0" i="0" u="none" strike="noStrike" kern="1200" cap="none" spc="0" normalizeH="0" baseline="0" noProof="0" dirty="0" err="1">
                <a:ln>
                  <a:noFill/>
                </a:ln>
                <a:solidFill>
                  <a:srgbClr val="004481"/>
                </a:solidFill>
                <a:effectLst/>
                <a:uLnTx/>
                <a:uFillTx/>
                <a:latin typeface="+mj-lt"/>
                <a:ea typeface="+mn-ea"/>
                <a:cs typeface="+mn-cs"/>
              </a:rPr>
              <a:t>lâu</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trên</a:t>
            </a:r>
            <a:r>
              <a:rPr kumimoji="0" lang="en-GB" sz="2000" b="1" i="0" u="none" strike="noStrike" kern="1200" cap="none" spc="0" normalizeH="0" baseline="0" noProof="0" dirty="0">
                <a:ln>
                  <a:noFill/>
                </a:ln>
                <a:solidFill>
                  <a:srgbClr val="004481"/>
                </a:solidFill>
                <a:effectLst/>
                <a:uLnTx/>
                <a:uFillTx/>
                <a:latin typeface="+mj-lt"/>
                <a:ea typeface="+mn-ea"/>
                <a:cs typeface="+mn-cs"/>
              </a:rPr>
              <a:t> 1,5 </a:t>
            </a:r>
            <a:r>
              <a:rPr kumimoji="0" lang="en-GB" sz="2000" b="1" i="0" u="none" strike="noStrike" kern="1200" cap="none" spc="0" normalizeH="0" baseline="0" noProof="0" dirty="0" err="1">
                <a:ln>
                  <a:noFill/>
                </a:ln>
                <a:solidFill>
                  <a:srgbClr val="004481"/>
                </a:solidFill>
                <a:effectLst/>
                <a:uLnTx/>
                <a:uFillTx/>
                <a:latin typeface="+mj-lt"/>
                <a:ea typeface="+mn-ea"/>
                <a:cs typeface="+mn-cs"/>
              </a:rPr>
              <a:t>giây</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vì</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vậy</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bệnh</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nhân</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có</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đủ</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thời</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gian</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để</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phối</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hợp</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thao</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tác</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tay</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và</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hít</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vào</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1600" b="0" i="0" u="none" strike="noStrike" kern="1200" cap="none" spc="0" normalizeH="0" baseline="30000" noProof="0" dirty="0">
                <a:ln>
                  <a:noFill/>
                </a:ln>
                <a:solidFill>
                  <a:srgbClr val="7F7F7F"/>
                </a:solidFill>
                <a:effectLst/>
                <a:uLnTx/>
                <a:uFillTx/>
                <a:latin typeface="+mj-lt"/>
                <a:ea typeface="+mn-ea"/>
                <a:cs typeface="+mn-cs"/>
              </a:rPr>
              <a:t>1</a:t>
            </a:r>
            <a:endParaRPr kumimoji="0" lang="en-GB" sz="1600" b="0" i="0" u="none" strike="noStrike" kern="1200" cap="none" spc="0" normalizeH="0" baseline="0" noProof="0" dirty="0">
              <a:ln>
                <a:noFill/>
              </a:ln>
              <a:solidFill>
                <a:srgbClr val="004481"/>
              </a:solidFill>
              <a:effectLst/>
              <a:uLnTx/>
              <a:uFillTx/>
              <a:latin typeface="+mj-lt"/>
              <a:ea typeface="+mn-ea"/>
              <a:cs typeface="+mn-cs"/>
            </a:endParaRPr>
          </a:p>
        </p:txBody>
      </p:sp>
      <p:sp>
        <p:nvSpPr>
          <p:cNvPr id="5" name="TextBox 4">
            <a:extLst>
              <a:ext uri="{FF2B5EF4-FFF2-40B4-BE49-F238E27FC236}">
                <a16:creationId xmlns:a16="http://schemas.microsoft.com/office/drawing/2014/main" id="{C6F79E5E-78C5-40DB-A48D-23BC6B0478F1}"/>
              </a:ext>
            </a:extLst>
          </p:cNvPr>
          <p:cNvSpPr txBox="1"/>
          <p:nvPr/>
        </p:nvSpPr>
        <p:spPr>
          <a:xfrm>
            <a:off x="3496023" y="2564887"/>
            <a:ext cx="6444735" cy="70788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err="1">
                <a:ln>
                  <a:noFill/>
                </a:ln>
                <a:solidFill>
                  <a:srgbClr val="004481"/>
                </a:solidFill>
                <a:effectLst/>
                <a:uLnTx/>
                <a:uFillTx/>
                <a:latin typeface="+mj-lt"/>
                <a:ea typeface="+mn-ea"/>
                <a:cs typeface="+mn-cs"/>
              </a:rPr>
              <a:t>Kích</a:t>
            </a:r>
            <a:r>
              <a:rPr kumimoji="0" lang="en-GB" sz="2000" b="1"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thước</a:t>
            </a:r>
            <a:r>
              <a:rPr kumimoji="0" lang="en-GB" sz="2000" b="1" i="0" u="none" strike="noStrike" kern="1200" cap="none" spc="0" normalizeH="0" baseline="0" noProof="0" dirty="0">
                <a:ln>
                  <a:noFill/>
                </a:ln>
                <a:solidFill>
                  <a:srgbClr val="004481"/>
                </a:solidFill>
                <a:effectLst/>
                <a:uLnTx/>
                <a:uFillTx/>
                <a:latin typeface="+mj-lt"/>
                <a:ea typeface="+mn-ea"/>
                <a:cs typeface="+mn-cs"/>
              </a:rPr>
              <a:t> </a:t>
            </a:r>
            <a:r>
              <a:rPr kumimoji="0" lang="en-GB" sz="2000" b="1" i="0" u="none" strike="noStrike" kern="1200" cap="none" spc="0" normalizeH="0" baseline="0" noProof="0" dirty="0" err="1">
                <a:ln>
                  <a:noFill/>
                </a:ln>
                <a:solidFill>
                  <a:srgbClr val="004481"/>
                </a:solidFill>
                <a:effectLst/>
                <a:uLnTx/>
                <a:uFillTx/>
                <a:latin typeface="+mj-lt"/>
                <a:ea typeface="+mn-ea"/>
                <a:cs typeface="+mn-cs"/>
              </a:rPr>
              <a:t>hạt</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lang="en-GB" sz="2000" dirty="0" err="1">
                <a:solidFill>
                  <a:srgbClr val="004481"/>
                </a:solidFill>
                <a:latin typeface="+mj-lt"/>
              </a:rPr>
              <a:t>phân</a:t>
            </a:r>
            <a:r>
              <a:rPr lang="en-GB" sz="2000" dirty="0">
                <a:solidFill>
                  <a:srgbClr val="004481"/>
                </a:solidFill>
                <a:latin typeface="+mj-lt"/>
              </a:rPr>
              <a:t> </a:t>
            </a:r>
            <a:r>
              <a:rPr lang="en-GB" sz="2000" dirty="0" err="1">
                <a:solidFill>
                  <a:srgbClr val="004481"/>
                </a:solidFill>
                <a:latin typeface="+mj-lt"/>
              </a:rPr>
              <a:t>suất</a:t>
            </a:r>
            <a:r>
              <a:rPr lang="en-GB" sz="2000" dirty="0">
                <a:solidFill>
                  <a:srgbClr val="004481"/>
                </a:solidFill>
                <a:latin typeface="+mj-lt"/>
              </a:rPr>
              <a:t> </a:t>
            </a:r>
            <a:r>
              <a:rPr lang="en-GB" sz="2000" dirty="0" err="1">
                <a:solidFill>
                  <a:srgbClr val="004481"/>
                </a:solidFill>
                <a:latin typeface="+mj-lt"/>
              </a:rPr>
              <a:t>hạt</a:t>
            </a:r>
            <a:r>
              <a:rPr lang="en-GB" sz="2000" dirty="0">
                <a:solidFill>
                  <a:srgbClr val="004481"/>
                </a:solidFill>
                <a:latin typeface="+mj-lt"/>
              </a:rPr>
              <a:t> </a:t>
            </a:r>
            <a:r>
              <a:rPr lang="en-GB" sz="2000" dirty="0" err="1">
                <a:solidFill>
                  <a:srgbClr val="004481"/>
                </a:solidFill>
                <a:latin typeface="+mj-lt"/>
              </a:rPr>
              <a:t>mịn</a:t>
            </a:r>
            <a:r>
              <a:rPr lang="en-GB" sz="2000" dirty="0">
                <a:solidFill>
                  <a:srgbClr val="004481"/>
                </a:solidFill>
                <a:latin typeface="+mj-lt"/>
              </a:rPr>
              <a:t> </a:t>
            </a:r>
            <a:r>
              <a:rPr lang="en-GB" sz="2000" dirty="0" err="1">
                <a:solidFill>
                  <a:srgbClr val="004481"/>
                </a:solidFill>
                <a:latin typeface="+mj-lt"/>
              </a:rPr>
              <a:t>đạt</a:t>
            </a:r>
            <a:r>
              <a:rPr lang="en-GB" sz="2000" dirty="0">
                <a:solidFill>
                  <a:srgbClr val="004481"/>
                </a:solidFill>
                <a:latin typeface="+mj-lt"/>
              </a:rPr>
              <a:t> </a:t>
            </a:r>
            <a:r>
              <a:rPr lang="en-GB" sz="2000" b="1" dirty="0">
                <a:solidFill>
                  <a:srgbClr val="004481"/>
                </a:solidFill>
                <a:latin typeface="+mj-lt"/>
              </a:rPr>
              <a:t>75%, </a:t>
            </a:r>
            <a:r>
              <a:rPr kumimoji="0" lang="en-GB" sz="2000" b="0" i="0" u="none" strike="noStrike" kern="1200" cap="none" spc="0" normalizeH="0" baseline="0" noProof="0" dirty="0" err="1">
                <a:ln>
                  <a:noFill/>
                </a:ln>
                <a:solidFill>
                  <a:srgbClr val="004481"/>
                </a:solidFill>
                <a:effectLst/>
                <a:uLnTx/>
                <a:uFillTx/>
                <a:latin typeface="+mj-lt"/>
                <a:ea typeface="+mn-ea"/>
                <a:cs typeface="+mn-cs"/>
              </a:rPr>
              <a:t>giúp</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thuốc</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đi</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sâu</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vào</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2000" b="0" i="0" u="none" strike="noStrike" kern="1200" cap="none" spc="0" normalizeH="0" baseline="0" noProof="0" dirty="0" err="1">
                <a:ln>
                  <a:noFill/>
                </a:ln>
                <a:solidFill>
                  <a:srgbClr val="004481"/>
                </a:solidFill>
                <a:effectLst/>
                <a:uLnTx/>
                <a:uFillTx/>
                <a:latin typeface="+mj-lt"/>
                <a:ea typeface="+mn-ea"/>
                <a:cs typeface="+mn-cs"/>
              </a:rPr>
              <a:t>phổi</a:t>
            </a:r>
            <a:r>
              <a:rPr kumimoji="0" lang="en-GB" sz="2000" b="0" i="0" u="none" strike="noStrike" kern="1200" cap="none" spc="0" normalizeH="0" baseline="0" noProof="0" dirty="0">
                <a:ln>
                  <a:noFill/>
                </a:ln>
                <a:solidFill>
                  <a:srgbClr val="004481"/>
                </a:solidFill>
                <a:effectLst/>
                <a:uLnTx/>
                <a:uFillTx/>
                <a:latin typeface="+mj-lt"/>
                <a:ea typeface="+mn-ea"/>
                <a:cs typeface="+mn-cs"/>
              </a:rPr>
              <a:t> </a:t>
            </a:r>
            <a:r>
              <a:rPr kumimoji="0" lang="en-GB" sz="1600" b="0" i="0" u="none" strike="noStrike" kern="1200" cap="none" spc="0" normalizeH="0" baseline="30000" noProof="0" dirty="0">
                <a:ln>
                  <a:noFill/>
                </a:ln>
                <a:solidFill>
                  <a:srgbClr val="004481"/>
                </a:solidFill>
                <a:effectLst/>
                <a:uLnTx/>
                <a:uFillTx/>
                <a:latin typeface="+mj-lt"/>
                <a:ea typeface="+mn-ea"/>
                <a:cs typeface="+mn-cs"/>
              </a:rPr>
              <a:t>2</a:t>
            </a:r>
            <a:endParaRPr kumimoji="0" lang="en-GB" sz="1600" b="0" i="0" u="none" strike="noStrike" kern="1200" cap="none" spc="0" normalizeH="0" baseline="0" noProof="0" dirty="0">
              <a:ln>
                <a:noFill/>
              </a:ln>
              <a:solidFill>
                <a:srgbClr val="004481"/>
              </a:solidFill>
              <a:effectLst/>
              <a:uLnTx/>
              <a:uFillTx/>
              <a:latin typeface="+mj-lt"/>
              <a:ea typeface="+mn-ea"/>
              <a:cs typeface="+mn-cs"/>
            </a:endParaRPr>
          </a:p>
        </p:txBody>
      </p:sp>
      <p:sp>
        <p:nvSpPr>
          <p:cNvPr id="6" name="TextBox 5">
            <a:extLst>
              <a:ext uri="{FF2B5EF4-FFF2-40B4-BE49-F238E27FC236}">
                <a16:creationId xmlns:a16="http://schemas.microsoft.com/office/drawing/2014/main" id="{2794C65E-4060-4600-B77C-5DE86FEDC7BB}"/>
              </a:ext>
            </a:extLst>
          </p:cNvPr>
          <p:cNvSpPr txBox="1"/>
          <p:nvPr/>
        </p:nvSpPr>
        <p:spPr>
          <a:xfrm>
            <a:off x="1063726" y="1504303"/>
            <a:ext cx="10142293" cy="461665"/>
          </a:xfrm>
          <a:prstGeom prst="rect">
            <a:avLst/>
          </a:prstGeom>
          <a:gradFill flip="none" rotWithShape="1">
            <a:gsLst>
              <a:gs pos="0">
                <a:srgbClr val="73D1DD">
                  <a:tint val="66000"/>
                  <a:satMod val="160000"/>
                </a:srgbClr>
              </a:gs>
              <a:gs pos="50000">
                <a:srgbClr val="73D1DD">
                  <a:tint val="44500"/>
                  <a:satMod val="160000"/>
                </a:srgbClr>
              </a:gs>
              <a:gs pos="100000">
                <a:srgbClr val="73D1DD">
                  <a:tint val="23500"/>
                  <a:satMod val="160000"/>
                </a:srgbClr>
              </a:gs>
            </a:gsLst>
            <a:lin ang="10800000" scaled="1"/>
            <a:tileRect/>
          </a:gra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0" cap="none" spc="0" normalizeH="0" baseline="0" noProof="0" dirty="0">
                <a:ln>
                  <a:noFill/>
                </a:ln>
                <a:solidFill>
                  <a:srgbClr val="004481"/>
                </a:solidFill>
                <a:effectLst/>
                <a:uLnTx/>
                <a:uFillTx/>
                <a:latin typeface="+mj-lt"/>
                <a:ea typeface="+mn-ea"/>
                <a:cs typeface="ROBO"/>
              </a:rPr>
              <a:t>Respimat</a:t>
            </a:r>
            <a:r>
              <a:rPr kumimoji="0" lang="en-US" sz="2400" b="1" i="1" u="none" strike="noStrike" kern="0" cap="none" spc="0" normalizeH="0" baseline="3000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tạo</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ra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dòng</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sương</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hạt</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mịn</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tồn</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tại</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lâu</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di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chuyển</a:t>
            </a:r>
            <a:r>
              <a:rPr kumimoji="0" lang="en-US" sz="2400" b="1" i="1" u="none" strike="noStrike" kern="0" cap="none" spc="0" normalizeH="0" baseline="0" noProof="0" dirty="0">
                <a:ln>
                  <a:noFill/>
                </a:ln>
                <a:solidFill>
                  <a:srgbClr val="004481"/>
                </a:solidFill>
                <a:effectLst/>
                <a:uLnTx/>
                <a:uFillTx/>
                <a:latin typeface="+mj-lt"/>
                <a:ea typeface="+mn-ea"/>
                <a:cs typeface="Arial" panose="020B0604020202020204" pitchFamily="34" charset="0"/>
              </a:rPr>
              <a:t> </a:t>
            </a:r>
            <a:r>
              <a:rPr kumimoji="0" lang="en-US" sz="2400" b="1" i="1" u="none" strike="noStrike" kern="0" cap="none" spc="0" normalizeH="0" baseline="0" noProof="0" dirty="0" err="1">
                <a:ln>
                  <a:noFill/>
                </a:ln>
                <a:solidFill>
                  <a:srgbClr val="004481"/>
                </a:solidFill>
                <a:effectLst/>
                <a:uLnTx/>
                <a:uFillTx/>
                <a:latin typeface="+mj-lt"/>
                <a:ea typeface="+mn-ea"/>
                <a:cs typeface="Arial" panose="020B0604020202020204" pitchFamily="34" charset="0"/>
              </a:rPr>
              <a:t>chậm</a:t>
            </a:r>
            <a:endParaRPr kumimoji="0" lang="en-US" sz="2400" b="1" i="1" u="none" strike="noStrike" kern="0" cap="none" spc="0" normalizeH="0" baseline="0" noProof="0" dirty="0">
              <a:ln>
                <a:noFill/>
              </a:ln>
              <a:solidFill>
                <a:srgbClr val="004481"/>
              </a:solidFill>
              <a:effectLst/>
              <a:uLnTx/>
              <a:uFillTx/>
              <a:latin typeface="+mj-lt"/>
              <a:ea typeface="+mn-ea"/>
              <a:cs typeface="ROBO"/>
            </a:endParaRPr>
          </a:p>
        </p:txBody>
      </p:sp>
      <p:sp>
        <p:nvSpPr>
          <p:cNvPr id="7" name="Rounded Rectangle 12">
            <a:extLst>
              <a:ext uri="{FF2B5EF4-FFF2-40B4-BE49-F238E27FC236}">
                <a16:creationId xmlns:a16="http://schemas.microsoft.com/office/drawing/2014/main" id="{4B5083F6-1EEA-4594-AE1F-D1DA8612BB05}"/>
              </a:ext>
            </a:extLst>
          </p:cNvPr>
          <p:cNvSpPr/>
          <p:nvPr/>
        </p:nvSpPr>
        <p:spPr>
          <a:xfrm>
            <a:off x="1878257" y="2171465"/>
            <a:ext cx="8435486" cy="3988921"/>
          </a:xfrm>
          <a:prstGeom prst="roundRect">
            <a:avLst/>
          </a:prstGeom>
          <a:noFill/>
          <a:ln w="9525" cap="flat" cmpd="sng" algn="ctr">
            <a:solidFill>
              <a:srgbClr val="45C0EB"/>
            </a:solidFill>
            <a:prstDash val="soli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mj-lt"/>
              <a:ea typeface="+mn-ea"/>
              <a:cs typeface="+mn-cs"/>
            </a:endParaRPr>
          </a:p>
        </p:txBody>
      </p:sp>
      <p:pic>
        <p:nvPicPr>
          <p:cNvPr id="8" name="Picture 7">
            <a:extLst>
              <a:ext uri="{FF2B5EF4-FFF2-40B4-BE49-F238E27FC236}">
                <a16:creationId xmlns:a16="http://schemas.microsoft.com/office/drawing/2014/main" id="{0B64879D-65C3-4A7A-83D9-13CA6F1F3816}"/>
              </a:ext>
            </a:extLst>
          </p:cNvPr>
          <p:cNvPicPr>
            <a:picLocks noChangeAspect="1"/>
          </p:cNvPicPr>
          <p:nvPr/>
        </p:nvPicPr>
        <p:blipFill rotWithShape="1">
          <a:blip r:embed="rId3">
            <a:extLst>
              <a:ext uri="{28A0092B-C50C-407E-A947-70E740481C1C}">
                <a14:useLocalDpi xmlns:a14="http://schemas.microsoft.com/office/drawing/2010/main" val="0"/>
              </a:ext>
            </a:extLst>
          </a:blip>
          <a:srcRect l="16987" t="17601" r="15126" b="18896"/>
          <a:stretch/>
        </p:blipFill>
        <p:spPr>
          <a:xfrm>
            <a:off x="2202910" y="2441068"/>
            <a:ext cx="1152128" cy="1077735"/>
          </a:xfrm>
          <a:prstGeom prst="rect">
            <a:avLst/>
          </a:prstGeom>
        </p:spPr>
      </p:pic>
      <p:pic>
        <p:nvPicPr>
          <p:cNvPr id="9" name="Picture 8">
            <a:extLst>
              <a:ext uri="{FF2B5EF4-FFF2-40B4-BE49-F238E27FC236}">
                <a16:creationId xmlns:a16="http://schemas.microsoft.com/office/drawing/2014/main" id="{758DAD54-98D4-414E-8FDB-254F83C3DD19}"/>
              </a:ext>
            </a:extLst>
          </p:cNvPr>
          <p:cNvPicPr>
            <a:picLocks noChangeAspect="1"/>
          </p:cNvPicPr>
          <p:nvPr/>
        </p:nvPicPr>
        <p:blipFill rotWithShape="1">
          <a:blip r:embed="rId4">
            <a:extLst>
              <a:ext uri="{28A0092B-C50C-407E-A947-70E740481C1C}">
                <a14:useLocalDpi xmlns:a14="http://schemas.microsoft.com/office/drawing/2010/main" val="0"/>
              </a:ext>
            </a:extLst>
          </a:blip>
          <a:srcRect l="18009" t="20014" r="17338" b="19507"/>
          <a:stretch/>
        </p:blipFill>
        <p:spPr>
          <a:xfrm>
            <a:off x="2227076" y="3704436"/>
            <a:ext cx="1080120" cy="1010377"/>
          </a:xfrm>
          <a:prstGeom prst="rect">
            <a:avLst/>
          </a:prstGeom>
        </p:spPr>
      </p:pic>
      <p:pic>
        <p:nvPicPr>
          <p:cNvPr id="10" name="Picture 9">
            <a:extLst>
              <a:ext uri="{FF2B5EF4-FFF2-40B4-BE49-F238E27FC236}">
                <a16:creationId xmlns:a16="http://schemas.microsoft.com/office/drawing/2014/main" id="{5D918253-E446-4391-ACEF-1F56B42C19FE}"/>
              </a:ext>
            </a:extLst>
          </p:cNvPr>
          <p:cNvPicPr>
            <a:picLocks noChangeAspect="1"/>
          </p:cNvPicPr>
          <p:nvPr/>
        </p:nvPicPr>
        <p:blipFill rotWithShape="1">
          <a:blip r:embed="rId5">
            <a:extLst>
              <a:ext uri="{28A0092B-C50C-407E-A947-70E740481C1C}">
                <a14:useLocalDpi xmlns:a14="http://schemas.microsoft.com/office/drawing/2010/main" val="0"/>
              </a:ext>
            </a:extLst>
          </a:blip>
          <a:srcRect l="17292" t="19256" r="19081" b="19813"/>
          <a:stretch/>
        </p:blipFill>
        <p:spPr>
          <a:xfrm>
            <a:off x="2181269" y="4838259"/>
            <a:ext cx="1068227" cy="1022964"/>
          </a:xfrm>
          <a:prstGeom prst="rect">
            <a:avLst/>
          </a:prstGeom>
        </p:spPr>
      </p:pic>
      <p:sp>
        <p:nvSpPr>
          <p:cNvPr id="11" name="TextBox 10">
            <a:extLst>
              <a:ext uri="{FF2B5EF4-FFF2-40B4-BE49-F238E27FC236}">
                <a16:creationId xmlns:a16="http://schemas.microsoft.com/office/drawing/2014/main" id="{420054DF-EE7C-4F93-B951-D636D4396723}"/>
              </a:ext>
            </a:extLst>
          </p:cNvPr>
          <p:cNvSpPr txBox="1"/>
          <p:nvPr/>
        </p:nvSpPr>
        <p:spPr>
          <a:xfrm>
            <a:off x="7415386" y="6497060"/>
            <a:ext cx="4636638" cy="43088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n-GB" sz="1100" b="0" i="0" u="none" strike="noStrike" kern="1200" cap="none" spc="0" normalizeH="0" baseline="0" noProof="0" dirty="0" err="1">
                <a:ln>
                  <a:noFill/>
                </a:ln>
                <a:solidFill>
                  <a:schemeClr val="bg1">
                    <a:lumMod val="50000"/>
                  </a:schemeClr>
                </a:solidFill>
                <a:effectLst/>
                <a:uLnTx/>
                <a:uFillTx/>
                <a:latin typeface="ROBO"/>
                <a:ea typeface="+mn-ea"/>
                <a:cs typeface="+mn-cs"/>
              </a:rPr>
              <a:t>Hochrainer</a:t>
            </a:r>
            <a:r>
              <a:rPr kumimoji="0" lang="en-GB" sz="1100" b="0" i="0" u="none" strike="noStrike" kern="1200" cap="none" spc="0" normalizeH="0" baseline="0" noProof="0" dirty="0">
                <a:ln>
                  <a:noFill/>
                </a:ln>
                <a:solidFill>
                  <a:schemeClr val="bg1">
                    <a:lumMod val="50000"/>
                  </a:schemeClr>
                </a:solidFill>
                <a:effectLst/>
                <a:uLnTx/>
                <a:uFillTx/>
                <a:latin typeface="ROBO"/>
                <a:ea typeface="+mn-ea"/>
                <a:cs typeface="+mn-cs"/>
              </a:rPr>
              <a:t> D, et al. </a:t>
            </a:r>
            <a:r>
              <a:rPr kumimoji="0" lang="en-GB" sz="1100" b="0" i="1" u="none" strike="noStrike" kern="1200" cap="none" spc="0" normalizeH="0" baseline="0" noProof="0" dirty="0">
                <a:ln>
                  <a:noFill/>
                </a:ln>
                <a:solidFill>
                  <a:schemeClr val="bg1">
                    <a:lumMod val="50000"/>
                  </a:schemeClr>
                </a:solidFill>
                <a:effectLst/>
                <a:uLnTx/>
                <a:uFillTx/>
                <a:latin typeface="ROBO"/>
                <a:ea typeface="+mn-ea"/>
                <a:cs typeface="+mn-cs"/>
              </a:rPr>
              <a:t>J Aerosol Med </a:t>
            </a:r>
            <a:r>
              <a:rPr kumimoji="0" lang="en-GB" sz="1100" b="0" i="0" u="none" strike="noStrike" kern="1200" cap="none" spc="0" normalizeH="0" baseline="0" noProof="0" dirty="0">
                <a:ln>
                  <a:noFill/>
                </a:ln>
                <a:solidFill>
                  <a:schemeClr val="bg1">
                    <a:lumMod val="50000"/>
                  </a:schemeClr>
                </a:solidFill>
                <a:effectLst/>
                <a:uLnTx/>
                <a:uFillTx/>
                <a:latin typeface="ROBO"/>
                <a:ea typeface="+mn-ea"/>
                <a:cs typeface="+mn-cs"/>
              </a:rPr>
              <a:t>2005; 18(3):273–282. </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lang="en-US" sz="1100" dirty="0">
                <a:solidFill>
                  <a:schemeClr val="bg1">
                    <a:lumMod val="50000"/>
                  </a:schemeClr>
                </a:solidFill>
                <a:latin typeface="ROBO"/>
              </a:rPr>
              <a:t>Dalby RN, et al. Med Devices (</a:t>
            </a:r>
            <a:r>
              <a:rPr lang="en-US" sz="1100" dirty="0" err="1">
                <a:solidFill>
                  <a:schemeClr val="bg1">
                    <a:lumMod val="50000"/>
                  </a:schemeClr>
                </a:solidFill>
                <a:latin typeface="ROBO"/>
              </a:rPr>
              <a:t>Auckl</a:t>
            </a:r>
            <a:r>
              <a:rPr lang="en-US" sz="1100" dirty="0">
                <a:solidFill>
                  <a:schemeClr val="bg1">
                    <a:lumMod val="50000"/>
                  </a:schemeClr>
                </a:solidFill>
                <a:latin typeface="ROBO"/>
              </a:rPr>
              <a:t>) 2011; 4: 145–155</a:t>
            </a:r>
            <a:endParaRPr lang="en-GB" sz="1100" dirty="0">
              <a:solidFill>
                <a:schemeClr val="bg1">
                  <a:lumMod val="50000"/>
                </a:schemeClr>
              </a:solidFill>
              <a:latin typeface="ROBO"/>
            </a:endParaRPr>
          </a:p>
        </p:txBody>
      </p:sp>
    </p:spTree>
    <p:extLst>
      <p:ext uri="{BB962C8B-B14F-4D97-AF65-F5344CB8AC3E}">
        <p14:creationId xmlns:p14="http://schemas.microsoft.com/office/powerpoint/2010/main" val="17416321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727135B7-CE20-4458-9647-43D71659662E}"/>
              </a:ext>
            </a:extLst>
          </p:cNvPr>
          <p:cNvGraphicFramePr>
            <a:graphicFrameLocks noGrp="1"/>
          </p:cNvGraphicFramePr>
          <p:nvPr/>
        </p:nvGraphicFramePr>
        <p:xfrm>
          <a:off x="595841" y="1604440"/>
          <a:ext cx="11171768" cy="2636520"/>
        </p:xfrm>
        <a:graphic>
          <a:graphicData uri="http://schemas.openxmlformats.org/drawingml/2006/table">
            <a:tbl>
              <a:tblPr firstRow="1" bandRow="1"/>
              <a:tblGrid>
                <a:gridCol w="2027452">
                  <a:extLst>
                    <a:ext uri="{9D8B030D-6E8A-4147-A177-3AD203B41FA5}">
                      <a16:colId xmlns:a16="http://schemas.microsoft.com/office/drawing/2014/main" val="20000"/>
                    </a:ext>
                  </a:extLst>
                </a:gridCol>
                <a:gridCol w="1533872">
                  <a:extLst>
                    <a:ext uri="{9D8B030D-6E8A-4147-A177-3AD203B41FA5}">
                      <a16:colId xmlns:a16="http://schemas.microsoft.com/office/drawing/2014/main" val="20001"/>
                    </a:ext>
                  </a:extLst>
                </a:gridCol>
                <a:gridCol w="2100760">
                  <a:extLst>
                    <a:ext uri="{9D8B030D-6E8A-4147-A177-3AD203B41FA5}">
                      <a16:colId xmlns:a16="http://schemas.microsoft.com/office/drawing/2014/main" val="20002"/>
                    </a:ext>
                  </a:extLst>
                </a:gridCol>
                <a:gridCol w="1597919">
                  <a:extLst>
                    <a:ext uri="{9D8B030D-6E8A-4147-A177-3AD203B41FA5}">
                      <a16:colId xmlns:a16="http://schemas.microsoft.com/office/drawing/2014/main" val="57084494"/>
                    </a:ext>
                  </a:extLst>
                </a:gridCol>
                <a:gridCol w="1862317">
                  <a:extLst>
                    <a:ext uri="{9D8B030D-6E8A-4147-A177-3AD203B41FA5}">
                      <a16:colId xmlns:a16="http://schemas.microsoft.com/office/drawing/2014/main" val="3881164615"/>
                    </a:ext>
                  </a:extLst>
                </a:gridCol>
                <a:gridCol w="2049448">
                  <a:extLst>
                    <a:ext uri="{9D8B030D-6E8A-4147-A177-3AD203B41FA5}">
                      <a16:colId xmlns:a16="http://schemas.microsoft.com/office/drawing/2014/main" val="2468689478"/>
                    </a:ext>
                  </a:extLst>
                </a:gridCol>
              </a:tblGrid>
              <a:tr h="1036320">
                <a:tc>
                  <a:txBody>
                    <a:bodyPr/>
                    <a:lstStyle>
                      <a:lvl1pPr marL="0" algn="l" defTabSz="914353" rtl="0" eaLnBrk="1" latinLnBrk="0" hangingPunct="1">
                        <a:defRPr sz="1800" b="1" kern="1200">
                          <a:solidFill>
                            <a:schemeClr val="lt1"/>
                          </a:solidFill>
                          <a:latin typeface="Arial"/>
                        </a:defRPr>
                      </a:lvl1pPr>
                      <a:lvl2pPr marL="457177" algn="l" defTabSz="914353" rtl="0" eaLnBrk="1" latinLnBrk="0" hangingPunct="1">
                        <a:defRPr sz="1800" b="1" kern="1200">
                          <a:solidFill>
                            <a:schemeClr val="lt1"/>
                          </a:solidFill>
                          <a:latin typeface="Arial"/>
                        </a:defRPr>
                      </a:lvl2pPr>
                      <a:lvl3pPr marL="914353" algn="l" defTabSz="914353" rtl="0" eaLnBrk="1" latinLnBrk="0" hangingPunct="1">
                        <a:defRPr sz="1800" b="1" kern="1200">
                          <a:solidFill>
                            <a:schemeClr val="lt1"/>
                          </a:solidFill>
                          <a:latin typeface="Arial"/>
                        </a:defRPr>
                      </a:lvl3pPr>
                      <a:lvl4pPr marL="1371530" algn="l" defTabSz="914353" rtl="0" eaLnBrk="1" latinLnBrk="0" hangingPunct="1">
                        <a:defRPr sz="1800" b="1" kern="1200">
                          <a:solidFill>
                            <a:schemeClr val="lt1"/>
                          </a:solidFill>
                          <a:latin typeface="Arial"/>
                        </a:defRPr>
                      </a:lvl4pPr>
                      <a:lvl5pPr marL="1828706" algn="l" defTabSz="914353" rtl="0" eaLnBrk="1" latinLnBrk="0" hangingPunct="1">
                        <a:defRPr sz="1800" b="1" kern="1200">
                          <a:solidFill>
                            <a:schemeClr val="lt1"/>
                          </a:solidFill>
                          <a:latin typeface="Arial"/>
                        </a:defRPr>
                      </a:lvl5pPr>
                      <a:lvl6pPr marL="2285883" algn="l" defTabSz="914353" rtl="0" eaLnBrk="1" latinLnBrk="0" hangingPunct="1">
                        <a:defRPr sz="1800" b="1" kern="1200">
                          <a:solidFill>
                            <a:schemeClr val="lt1"/>
                          </a:solidFill>
                          <a:latin typeface="Arial"/>
                        </a:defRPr>
                      </a:lvl6pPr>
                      <a:lvl7pPr marL="2743060" algn="l" defTabSz="914353" rtl="0" eaLnBrk="1" latinLnBrk="0" hangingPunct="1">
                        <a:defRPr sz="1800" b="1" kern="1200">
                          <a:solidFill>
                            <a:schemeClr val="lt1"/>
                          </a:solidFill>
                          <a:latin typeface="Arial"/>
                        </a:defRPr>
                      </a:lvl7pPr>
                      <a:lvl8pPr marL="3200236" algn="l" defTabSz="914353" rtl="0" eaLnBrk="1" latinLnBrk="0" hangingPunct="1">
                        <a:defRPr sz="1800" b="1" kern="1200">
                          <a:solidFill>
                            <a:schemeClr val="lt1"/>
                          </a:solidFill>
                          <a:latin typeface="Arial"/>
                        </a:defRPr>
                      </a:lvl8pPr>
                      <a:lvl9pPr marL="3657413" algn="l" defTabSz="914353" rtl="0" eaLnBrk="1" latinLnBrk="0" hangingPunct="1">
                        <a:defRPr sz="1800" b="1" kern="1200">
                          <a:solidFill>
                            <a:schemeClr val="lt1"/>
                          </a:solidFill>
                          <a:latin typeface="Arial"/>
                        </a:defRPr>
                      </a:lvl9pPr>
                    </a:lstStyle>
                    <a:p>
                      <a:pPr algn="l"/>
                      <a:r>
                        <a:rPr lang="en-US" sz="1700" spc="0" noProof="0" dirty="0" err="1">
                          <a:latin typeface="+mj-lt"/>
                        </a:rPr>
                        <a:t>Loại</a:t>
                      </a:r>
                      <a:r>
                        <a:rPr lang="en-US" sz="1700" spc="0" noProof="0" dirty="0">
                          <a:latin typeface="+mj-lt"/>
                        </a:rPr>
                        <a:t> </a:t>
                      </a:r>
                      <a:r>
                        <a:rPr lang="en-US" sz="1700" spc="0" noProof="0" dirty="0" err="1">
                          <a:latin typeface="+mj-lt"/>
                        </a:rPr>
                        <a:t>dụng</a:t>
                      </a:r>
                      <a:r>
                        <a:rPr lang="en-US" sz="1700" spc="0" noProof="0" dirty="0">
                          <a:latin typeface="+mj-lt"/>
                        </a:rPr>
                        <a:t> </a:t>
                      </a:r>
                      <a:r>
                        <a:rPr lang="en-US" sz="1700" spc="0" noProof="0" dirty="0" err="1">
                          <a:latin typeface="+mj-lt"/>
                        </a:rPr>
                        <a:t>cụ</a:t>
                      </a:r>
                      <a:r>
                        <a:rPr lang="en-US" sz="1700" spc="0" noProof="0" dirty="0">
                          <a:latin typeface="+mj-lt"/>
                        </a:rPr>
                        <a:t> </a:t>
                      </a:r>
                      <a:r>
                        <a:rPr lang="en-US" sz="1700" spc="0" noProof="0" dirty="0" err="1">
                          <a:latin typeface="+mj-lt"/>
                        </a:rPr>
                        <a:t>hít</a:t>
                      </a:r>
                      <a:endParaRPr lang="en-US" sz="1700" b="1" spc="0" noProof="0" dirty="0">
                        <a:solidFill>
                          <a:schemeClr val="bg1"/>
                        </a:solidFill>
                        <a:latin typeface="+mj-lt"/>
                        <a:cs typeface="Arial" panose="020B0604020202020204" pitchFamily="34" charset="0"/>
                      </a:endParaRPr>
                    </a:p>
                  </a:txBody>
                  <a:tcPr marL="121920" marR="121920" marT="121920" marB="121920" anchor="ctr">
                    <a:lnL w="6350" cap="flat" cmpd="sng" algn="ctr">
                      <a:solidFill>
                        <a:srgbClr val="45C0EB"/>
                      </a:solidFill>
                      <a:prstDash val="solid"/>
                      <a:miter lim="800000"/>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tc>
                  <a:txBody>
                    <a:bodyPr/>
                    <a:lstStyle>
                      <a:lvl1pPr marL="0" algn="l" defTabSz="914306" rtl="0" eaLnBrk="1" latinLnBrk="0" hangingPunct="1">
                        <a:defRPr sz="1800" b="1" kern="1200">
                          <a:solidFill>
                            <a:schemeClr val="lt1"/>
                          </a:solidFill>
                          <a:latin typeface="Calibri" panose="020F0502020204030204"/>
                        </a:defRPr>
                      </a:lvl1pPr>
                      <a:lvl2pPr marL="457154" algn="l" defTabSz="914306" rtl="0" eaLnBrk="1" latinLnBrk="0" hangingPunct="1">
                        <a:defRPr sz="1800" b="1" kern="1200">
                          <a:solidFill>
                            <a:schemeClr val="lt1"/>
                          </a:solidFill>
                          <a:latin typeface="Calibri" panose="020F0502020204030204"/>
                        </a:defRPr>
                      </a:lvl2pPr>
                      <a:lvl3pPr marL="914306" algn="l" defTabSz="914306" rtl="0" eaLnBrk="1" latinLnBrk="0" hangingPunct="1">
                        <a:defRPr sz="1800" b="1" kern="1200">
                          <a:solidFill>
                            <a:schemeClr val="lt1"/>
                          </a:solidFill>
                          <a:latin typeface="Calibri" panose="020F0502020204030204"/>
                        </a:defRPr>
                      </a:lvl3pPr>
                      <a:lvl4pPr marL="1371460" algn="l" defTabSz="914306" rtl="0" eaLnBrk="1" latinLnBrk="0" hangingPunct="1">
                        <a:defRPr sz="1800" b="1" kern="1200">
                          <a:solidFill>
                            <a:schemeClr val="lt1"/>
                          </a:solidFill>
                          <a:latin typeface="Calibri" panose="020F0502020204030204"/>
                        </a:defRPr>
                      </a:lvl4pPr>
                      <a:lvl5pPr marL="1828613" algn="l" defTabSz="914306" rtl="0" eaLnBrk="1" latinLnBrk="0" hangingPunct="1">
                        <a:defRPr sz="1800" b="1" kern="1200">
                          <a:solidFill>
                            <a:schemeClr val="lt1"/>
                          </a:solidFill>
                          <a:latin typeface="Calibri" panose="020F0502020204030204"/>
                        </a:defRPr>
                      </a:lvl5pPr>
                      <a:lvl6pPr marL="2285766" algn="l" defTabSz="914306" rtl="0" eaLnBrk="1" latinLnBrk="0" hangingPunct="1">
                        <a:defRPr sz="1800" b="1" kern="1200">
                          <a:solidFill>
                            <a:schemeClr val="lt1"/>
                          </a:solidFill>
                          <a:latin typeface="Calibri" panose="020F0502020204030204"/>
                        </a:defRPr>
                      </a:lvl6pPr>
                      <a:lvl7pPr marL="2742920" algn="l" defTabSz="914306" rtl="0" eaLnBrk="1" latinLnBrk="0" hangingPunct="1">
                        <a:defRPr sz="1800" b="1" kern="1200">
                          <a:solidFill>
                            <a:schemeClr val="lt1"/>
                          </a:solidFill>
                          <a:latin typeface="Calibri" panose="020F0502020204030204"/>
                        </a:defRPr>
                      </a:lvl7pPr>
                      <a:lvl8pPr marL="3200072" algn="l" defTabSz="914306" rtl="0" eaLnBrk="1" latinLnBrk="0" hangingPunct="1">
                        <a:defRPr sz="1800" b="1" kern="1200">
                          <a:solidFill>
                            <a:schemeClr val="lt1"/>
                          </a:solidFill>
                          <a:latin typeface="Calibri" panose="020F0502020204030204"/>
                        </a:defRPr>
                      </a:lvl8pPr>
                      <a:lvl9pPr marL="3657226" algn="l" defTabSz="914306" rtl="0" eaLnBrk="1" latinLnBrk="0" hangingPunct="1">
                        <a:defRPr sz="1800" b="1" kern="1200">
                          <a:solidFill>
                            <a:schemeClr val="lt1"/>
                          </a:solidFill>
                          <a:latin typeface="Calibri"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kern="1200" spc="0" noProof="0" dirty="0" err="1">
                          <a:latin typeface="+mj-lt"/>
                        </a:rPr>
                        <a:t>Phối</a:t>
                      </a:r>
                      <a:r>
                        <a:rPr lang="en-US" sz="1700" kern="1200" spc="0" noProof="0" dirty="0">
                          <a:latin typeface="+mj-lt"/>
                        </a:rPr>
                        <a:t> </a:t>
                      </a:r>
                      <a:r>
                        <a:rPr lang="en-US" sz="1700" kern="1200" spc="0" noProof="0" dirty="0" err="1">
                          <a:latin typeface="+mj-lt"/>
                        </a:rPr>
                        <a:t>hợp</a:t>
                      </a:r>
                      <a:r>
                        <a:rPr lang="en-US" sz="1700" kern="1200" spc="0" noProof="0" dirty="0">
                          <a:latin typeface="+mj-lt"/>
                        </a:rPr>
                        <a:t> </a:t>
                      </a:r>
                      <a:r>
                        <a:rPr lang="en-US" sz="1700" kern="1200" spc="0" noProof="0" dirty="0" err="1">
                          <a:latin typeface="+mj-lt"/>
                        </a:rPr>
                        <a:t>thao</a:t>
                      </a:r>
                      <a:r>
                        <a:rPr lang="en-US" sz="1700" kern="1200" spc="0" noProof="0" dirty="0">
                          <a:latin typeface="+mj-lt"/>
                        </a:rPr>
                        <a:t> </a:t>
                      </a:r>
                      <a:r>
                        <a:rPr lang="en-US" sz="1700" kern="1200" spc="0" noProof="0" dirty="0" err="1">
                          <a:latin typeface="+mj-lt"/>
                        </a:rPr>
                        <a:t>tác</a:t>
                      </a:r>
                      <a:endParaRPr lang="en-US" sz="1700" b="1" kern="1200" spc="0" noProof="0" dirty="0">
                        <a:solidFill>
                          <a:schemeClr val="bg1"/>
                        </a:solidFill>
                        <a:latin typeface="+mj-lt"/>
                        <a:ea typeface="+mn-ea"/>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tc>
                  <a:txBody>
                    <a:bodyPr/>
                    <a:lstStyle>
                      <a:lvl1pPr marL="0" algn="l" defTabSz="914306" rtl="0" eaLnBrk="1" latinLnBrk="0" hangingPunct="1">
                        <a:defRPr sz="1800" b="1" kern="1200">
                          <a:solidFill>
                            <a:schemeClr val="lt1"/>
                          </a:solidFill>
                          <a:latin typeface="Calibri" panose="020F0502020204030204"/>
                        </a:defRPr>
                      </a:lvl1pPr>
                      <a:lvl2pPr marL="457154" algn="l" defTabSz="914306" rtl="0" eaLnBrk="1" latinLnBrk="0" hangingPunct="1">
                        <a:defRPr sz="1800" b="1" kern="1200">
                          <a:solidFill>
                            <a:schemeClr val="lt1"/>
                          </a:solidFill>
                          <a:latin typeface="Calibri" panose="020F0502020204030204"/>
                        </a:defRPr>
                      </a:lvl2pPr>
                      <a:lvl3pPr marL="914306" algn="l" defTabSz="914306" rtl="0" eaLnBrk="1" latinLnBrk="0" hangingPunct="1">
                        <a:defRPr sz="1800" b="1" kern="1200">
                          <a:solidFill>
                            <a:schemeClr val="lt1"/>
                          </a:solidFill>
                          <a:latin typeface="Calibri" panose="020F0502020204030204"/>
                        </a:defRPr>
                      </a:lvl3pPr>
                      <a:lvl4pPr marL="1371460" algn="l" defTabSz="914306" rtl="0" eaLnBrk="1" latinLnBrk="0" hangingPunct="1">
                        <a:defRPr sz="1800" b="1" kern="1200">
                          <a:solidFill>
                            <a:schemeClr val="lt1"/>
                          </a:solidFill>
                          <a:latin typeface="Calibri" panose="020F0502020204030204"/>
                        </a:defRPr>
                      </a:lvl4pPr>
                      <a:lvl5pPr marL="1828613" algn="l" defTabSz="914306" rtl="0" eaLnBrk="1" latinLnBrk="0" hangingPunct="1">
                        <a:defRPr sz="1800" b="1" kern="1200">
                          <a:solidFill>
                            <a:schemeClr val="lt1"/>
                          </a:solidFill>
                          <a:latin typeface="Calibri" panose="020F0502020204030204"/>
                        </a:defRPr>
                      </a:lvl5pPr>
                      <a:lvl6pPr marL="2285766" algn="l" defTabSz="914306" rtl="0" eaLnBrk="1" latinLnBrk="0" hangingPunct="1">
                        <a:defRPr sz="1800" b="1" kern="1200">
                          <a:solidFill>
                            <a:schemeClr val="lt1"/>
                          </a:solidFill>
                          <a:latin typeface="Calibri" panose="020F0502020204030204"/>
                        </a:defRPr>
                      </a:lvl6pPr>
                      <a:lvl7pPr marL="2742920" algn="l" defTabSz="914306" rtl="0" eaLnBrk="1" latinLnBrk="0" hangingPunct="1">
                        <a:defRPr sz="1800" b="1" kern="1200">
                          <a:solidFill>
                            <a:schemeClr val="lt1"/>
                          </a:solidFill>
                          <a:latin typeface="Calibri" panose="020F0502020204030204"/>
                        </a:defRPr>
                      </a:lvl7pPr>
                      <a:lvl8pPr marL="3200072" algn="l" defTabSz="914306" rtl="0" eaLnBrk="1" latinLnBrk="0" hangingPunct="1">
                        <a:defRPr sz="1800" b="1" kern="1200">
                          <a:solidFill>
                            <a:schemeClr val="lt1"/>
                          </a:solidFill>
                          <a:latin typeface="Calibri" panose="020F0502020204030204"/>
                        </a:defRPr>
                      </a:lvl8pPr>
                      <a:lvl9pPr marL="3657226" algn="l" defTabSz="914306" rtl="0" eaLnBrk="1" latinLnBrk="0" hangingPunct="1">
                        <a:defRPr sz="1800" b="1" kern="1200">
                          <a:solidFill>
                            <a:schemeClr val="lt1"/>
                          </a:solidFill>
                          <a:latin typeface="Calibri"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kern="1200" spc="0" noProof="0" dirty="0" err="1">
                          <a:latin typeface="+mj-lt"/>
                        </a:rPr>
                        <a:t>Phân</a:t>
                      </a:r>
                      <a:r>
                        <a:rPr lang="en-US" sz="1700" kern="1200" spc="0" noProof="0" dirty="0">
                          <a:latin typeface="+mj-lt"/>
                        </a:rPr>
                        <a:t> </a:t>
                      </a:r>
                      <a:r>
                        <a:rPr lang="en-US" sz="1700" kern="1200" spc="0" noProof="0" dirty="0" err="1">
                          <a:latin typeface="+mj-lt"/>
                        </a:rPr>
                        <a:t>suất</a:t>
                      </a:r>
                      <a:r>
                        <a:rPr lang="en-US" sz="1700" kern="1200" spc="0" noProof="0" dirty="0">
                          <a:latin typeface="+mj-lt"/>
                        </a:rPr>
                        <a:t> </a:t>
                      </a:r>
                      <a:r>
                        <a:rPr lang="en-US" sz="1700" kern="1200" spc="0" noProof="0" dirty="0" err="1">
                          <a:latin typeface="+mj-lt"/>
                        </a:rPr>
                        <a:t>hạt</a:t>
                      </a:r>
                      <a:r>
                        <a:rPr lang="en-US" sz="1700" kern="1200" spc="0" noProof="0" dirty="0">
                          <a:latin typeface="+mj-lt"/>
                        </a:rPr>
                        <a:t> </a:t>
                      </a:r>
                      <a:r>
                        <a:rPr lang="en-US" sz="1700" kern="1200" spc="0" noProof="0" dirty="0" err="1">
                          <a:latin typeface="+mj-lt"/>
                        </a:rPr>
                        <a:t>mịn</a:t>
                      </a:r>
                      <a:r>
                        <a:rPr lang="en-US" sz="1700" kern="1200" spc="0" noProof="0" dirty="0">
                          <a:latin typeface="+mj-lt"/>
                        </a:rPr>
                        <a:t> </a:t>
                      </a:r>
                      <a:r>
                        <a:rPr lang="en-US" sz="1800" baseline="30000" dirty="0">
                          <a:solidFill>
                            <a:schemeClr val="bg1"/>
                          </a:solidFill>
                          <a:latin typeface="Arial" panose="020B0604020202020204" pitchFamily="34" charset="0"/>
                          <a:cs typeface="Arial" panose="020B0604020202020204" pitchFamily="34" charset="0"/>
                        </a:rPr>
                        <a:t>† </a:t>
                      </a:r>
                      <a:r>
                        <a:rPr lang="en-US" sz="1800" b="0" baseline="30000" dirty="0">
                          <a:solidFill>
                            <a:schemeClr val="bg1"/>
                          </a:solidFill>
                          <a:latin typeface="Arial" panose="020B0604020202020204" pitchFamily="34" charset="0"/>
                          <a:cs typeface="Arial" panose="020B0604020202020204" pitchFamily="34" charset="0"/>
                        </a:rPr>
                        <a:t>4,5</a:t>
                      </a:r>
                      <a:endParaRPr lang="en-US" sz="1700" b="0" kern="1200" spc="0" noProof="0" dirty="0">
                        <a:solidFill>
                          <a:schemeClr val="bg1"/>
                        </a:solidFill>
                        <a:latin typeface="+mj-lt"/>
                        <a:ea typeface="+mn-ea"/>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tc>
                  <a:txBody>
                    <a:bodyPr/>
                    <a:lstStyle>
                      <a:lvl1pPr marL="0" algn="l" defTabSz="914306" rtl="0" eaLnBrk="1" latinLnBrk="0" hangingPunct="1">
                        <a:defRPr sz="1800" b="1" kern="1200">
                          <a:solidFill>
                            <a:schemeClr val="lt1"/>
                          </a:solidFill>
                          <a:latin typeface="Calibri" panose="020F0502020204030204"/>
                        </a:defRPr>
                      </a:lvl1pPr>
                      <a:lvl2pPr marL="457154" algn="l" defTabSz="914306" rtl="0" eaLnBrk="1" latinLnBrk="0" hangingPunct="1">
                        <a:defRPr sz="1800" b="1" kern="1200">
                          <a:solidFill>
                            <a:schemeClr val="lt1"/>
                          </a:solidFill>
                          <a:latin typeface="Calibri" panose="020F0502020204030204"/>
                        </a:defRPr>
                      </a:lvl2pPr>
                      <a:lvl3pPr marL="914306" algn="l" defTabSz="914306" rtl="0" eaLnBrk="1" latinLnBrk="0" hangingPunct="1">
                        <a:defRPr sz="1800" b="1" kern="1200">
                          <a:solidFill>
                            <a:schemeClr val="lt1"/>
                          </a:solidFill>
                          <a:latin typeface="Calibri" panose="020F0502020204030204"/>
                        </a:defRPr>
                      </a:lvl3pPr>
                      <a:lvl4pPr marL="1371460" algn="l" defTabSz="914306" rtl="0" eaLnBrk="1" latinLnBrk="0" hangingPunct="1">
                        <a:defRPr sz="1800" b="1" kern="1200">
                          <a:solidFill>
                            <a:schemeClr val="lt1"/>
                          </a:solidFill>
                          <a:latin typeface="Calibri" panose="020F0502020204030204"/>
                        </a:defRPr>
                      </a:lvl4pPr>
                      <a:lvl5pPr marL="1828613" algn="l" defTabSz="914306" rtl="0" eaLnBrk="1" latinLnBrk="0" hangingPunct="1">
                        <a:defRPr sz="1800" b="1" kern="1200">
                          <a:solidFill>
                            <a:schemeClr val="lt1"/>
                          </a:solidFill>
                          <a:latin typeface="Calibri" panose="020F0502020204030204"/>
                        </a:defRPr>
                      </a:lvl5pPr>
                      <a:lvl6pPr marL="2285766" algn="l" defTabSz="914306" rtl="0" eaLnBrk="1" latinLnBrk="0" hangingPunct="1">
                        <a:defRPr sz="1800" b="1" kern="1200">
                          <a:solidFill>
                            <a:schemeClr val="lt1"/>
                          </a:solidFill>
                          <a:latin typeface="Calibri" panose="020F0502020204030204"/>
                        </a:defRPr>
                      </a:lvl6pPr>
                      <a:lvl7pPr marL="2742920" algn="l" defTabSz="914306" rtl="0" eaLnBrk="1" latinLnBrk="0" hangingPunct="1">
                        <a:defRPr sz="1800" b="1" kern="1200">
                          <a:solidFill>
                            <a:schemeClr val="lt1"/>
                          </a:solidFill>
                          <a:latin typeface="Calibri" panose="020F0502020204030204"/>
                        </a:defRPr>
                      </a:lvl7pPr>
                      <a:lvl8pPr marL="3200072" algn="l" defTabSz="914306" rtl="0" eaLnBrk="1" latinLnBrk="0" hangingPunct="1">
                        <a:defRPr sz="1800" b="1" kern="1200">
                          <a:solidFill>
                            <a:schemeClr val="lt1"/>
                          </a:solidFill>
                          <a:latin typeface="Calibri" panose="020F0502020204030204"/>
                        </a:defRPr>
                      </a:lvl8pPr>
                      <a:lvl9pPr marL="3657226" algn="l" defTabSz="914306" rtl="0" eaLnBrk="1" latinLnBrk="0" hangingPunct="1">
                        <a:defRPr sz="1800" b="1" kern="1200">
                          <a:solidFill>
                            <a:schemeClr val="lt1"/>
                          </a:solidFill>
                          <a:latin typeface="Calibri"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kern="1200" spc="0" noProof="0" dirty="0" err="1">
                          <a:latin typeface="+mj-lt"/>
                        </a:rPr>
                        <a:t>Tốc</a:t>
                      </a:r>
                      <a:r>
                        <a:rPr lang="en-US" sz="1700" kern="1200" spc="0" noProof="0" dirty="0">
                          <a:latin typeface="+mj-lt"/>
                        </a:rPr>
                        <a:t> </a:t>
                      </a:r>
                      <a:r>
                        <a:rPr lang="en-US" sz="1700" kern="1200" spc="0" noProof="0" dirty="0" err="1">
                          <a:latin typeface="+mj-lt"/>
                        </a:rPr>
                        <a:t>độ</a:t>
                      </a:r>
                      <a:r>
                        <a:rPr lang="en-US" sz="1700" kern="1200" spc="0" noProof="0" dirty="0">
                          <a:latin typeface="+mj-lt"/>
                        </a:rPr>
                        <a:t> </a:t>
                      </a:r>
                      <a:r>
                        <a:rPr lang="en-US" sz="1700" kern="1200" spc="0" noProof="0" dirty="0" err="1">
                          <a:latin typeface="+mj-lt"/>
                        </a:rPr>
                        <a:t>dòng</a:t>
                      </a:r>
                      <a:r>
                        <a:rPr lang="en-US" sz="1700" kern="1200" spc="0" noProof="0" dirty="0">
                          <a:latin typeface="+mj-lt"/>
                        </a:rPr>
                        <a:t> </a:t>
                      </a:r>
                      <a:r>
                        <a:rPr lang="en-US" sz="1700" kern="1200" spc="0" noProof="0" dirty="0" err="1">
                          <a:latin typeface="+mj-lt"/>
                        </a:rPr>
                        <a:t>khí</a:t>
                      </a:r>
                      <a:r>
                        <a:rPr lang="en-US" sz="1700" kern="1200" spc="0" noProof="0" dirty="0">
                          <a:latin typeface="+mj-lt"/>
                        </a:rPr>
                        <a:t> dung (m/s)</a:t>
                      </a:r>
                      <a:endParaRPr lang="en-US" sz="1700" b="1" kern="1200" spc="0" noProof="0" dirty="0">
                        <a:solidFill>
                          <a:schemeClr val="bg1"/>
                        </a:solidFill>
                        <a:latin typeface="+mj-lt"/>
                        <a:ea typeface="+mn-ea"/>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tc>
                  <a:txBody>
                    <a:bodyPr/>
                    <a:lstStyle>
                      <a:lvl1pPr marL="0" algn="l" defTabSz="914306" rtl="0" eaLnBrk="1" latinLnBrk="0" hangingPunct="1">
                        <a:defRPr sz="1800" b="1" kern="1200">
                          <a:solidFill>
                            <a:schemeClr val="lt1"/>
                          </a:solidFill>
                          <a:latin typeface="Calibri" panose="020F0502020204030204"/>
                        </a:defRPr>
                      </a:lvl1pPr>
                      <a:lvl2pPr marL="457154" algn="l" defTabSz="914306" rtl="0" eaLnBrk="1" latinLnBrk="0" hangingPunct="1">
                        <a:defRPr sz="1800" b="1" kern="1200">
                          <a:solidFill>
                            <a:schemeClr val="lt1"/>
                          </a:solidFill>
                          <a:latin typeface="Calibri" panose="020F0502020204030204"/>
                        </a:defRPr>
                      </a:lvl2pPr>
                      <a:lvl3pPr marL="914306" algn="l" defTabSz="914306" rtl="0" eaLnBrk="1" latinLnBrk="0" hangingPunct="1">
                        <a:defRPr sz="1800" b="1" kern="1200">
                          <a:solidFill>
                            <a:schemeClr val="lt1"/>
                          </a:solidFill>
                          <a:latin typeface="Calibri" panose="020F0502020204030204"/>
                        </a:defRPr>
                      </a:lvl3pPr>
                      <a:lvl4pPr marL="1371460" algn="l" defTabSz="914306" rtl="0" eaLnBrk="1" latinLnBrk="0" hangingPunct="1">
                        <a:defRPr sz="1800" b="1" kern="1200">
                          <a:solidFill>
                            <a:schemeClr val="lt1"/>
                          </a:solidFill>
                          <a:latin typeface="Calibri" panose="020F0502020204030204"/>
                        </a:defRPr>
                      </a:lvl4pPr>
                      <a:lvl5pPr marL="1828613" algn="l" defTabSz="914306" rtl="0" eaLnBrk="1" latinLnBrk="0" hangingPunct="1">
                        <a:defRPr sz="1800" b="1" kern="1200">
                          <a:solidFill>
                            <a:schemeClr val="lt1"/>
                          </a:solidFill>
                          <a:latin typeface="Calibri" panose="020F0502020204030204"/>
                        </a:defRPr>
                      </a:lvl5pPr>
                      <a:lvl6pPr marL="2285766" algn="l" defTabSz="914306" rtl="0" eaLnBrk="1" latinLnBrk="0" hangingPunct="1">
                        <a:defRPr sz="1800" b="1" kern="1200">
                          <a:solidFill>
                            <a:schemeClr val="lt1"/>
                          </a:solidFill>
                          <a:latin typeface="Calibri" panose="020F0502020204030204"/>
                        </a:defRPr>
                      </a:lvl6pPr>
                      <a:lvl7pPr marL="2742920" algn="l" defTabSz="914306" rtl="0" eaLnBrk="1" latinLnBrk="0" hangingPunct="1">
                        <a:defRPr sz="1800" b="1" kern="1200">
                          <a:solidFill>
                            <a:schemeClr val="lt1"/>
                          </a:solidFill>
                          <a:latin typeface="Calibri" panose="020F0502020204030204"/>
                        </a:defRPr>
                      </a:lvl7pPr>
                      <a:lvl8pPr marL="3200072" algn="l" defTabSz="914306" rtl="0" eaLnBrk="1" latinLnBrk="0" hangingPunct="1">
                        <a:defRPr sz="1800" b="1" kern="1200">
                          <a:solidFill>
                            <a:schemeClr val="lt1"/>
                          </a:solidFill>
                          <a:latin typeface="Calibri" panose="020F0502020204030204"/>
                        </a:defRPr>
                      </a:lvl8pPr>
                      <a:lvl9pPr marL="3657226" algn="l" defTabSz="914306" rtl="0" eaLnBrk="1" latinLnBrk="0" hangingPunct="1">
                        <a:defRPr sz="1800" b="1" kern="1200">
                          <a:solidFill>
                            <a:schemeClr val="lt1"/>
                          </a:solidFill>
                          <a:latin typeface="Calibri"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kern="1200" spc="0" noProof="0" dirty="0" err="1">
                          <a:latin typeface="+mj-lt"/>
                        </a:rPr>
                        <a:t>Thời</a:t>
                      </a:r>
                      <a:r>
                        <a:rPr lang="en-US" sz="1700" kern="1200" spc="0" noProof="0" dirty="0">
                          <a:latin typeface="+mj-lt"/>
                        </a:rPr>
                        <a:t> </a:t>
                      </a:r>
                      <a:r>
                        <a:rPr lang="en-US" sz="1700" kern="1200" spc="0" noProof="0" dirty="0" err="1">
                          <a:latin typeface="+mj-lt"/>
                        </a:rPr>
                        <a:t>gian</a:t>
                      </a:r>
                      <a:r>
                        <a:rPr lang="en-US" sz="1700" kern="1200" spc="0" noProof="0" dirty="0">
                          <a:latin typeface="+mj-lt"/>
                        </a:rPr>
                        <a:t> </a:t>
                      </a:r>
                      <a:r>
                        <a:rPr lang="en-US" sz="1700" kern="1200" spc="0" noProof="0" dirty="0" err="1">
                          <a:latin typeface="+mj-lt"/>
                        </a:rPr>
                        <a:t>tồn</a:t>
                      </a:r>
                      <a:r>
                        <a:rPr lang="en-US" sz="1700" kern="1200" spc="0" noProof="0" dirty="0">
                          <a:latin typeface="+mj-lt"/>
                        </a:rPr>
                        <a:t> </a:t>
                      </a:r>
                      <a:r>
                        <a:rPr lang="en-US" sz="1700" kern="1200" spc="0" noProof="0" dirty="0" err="1">
                          <a:latin typeface="+mj-lt"/>
                        </a:rPr>
                        <a:t>tại</a:t>
                      </a:r>
                      <a:r>
                        <a:rPr lang="en-US" sz="1700" kern="1200" spc="0" noProof="0" dirty="0">
                          <a:latin typeface="+mj-lt"/>
                        </a:rPr>
                        <a:t> </a:t>
                      </a:r>
                      <a:r>
                        <a:rPr lang="en-US" sz="1700" kern="1200" spc="0" noProof="0" dirty="0" err="1">
                          <a:latin typeface="+mj-lt"/>
                        </a:rPr>
                        <a:t>khí</a:t>
                      </a:r>
                      <a:r>
                        <a:rPr lang="en-US" sz="1700" kern="1200" spc="0" noProof="0" dirty="0">
                          <a:latin typeface="+mj-lt"/>
                        </a:rPr>
                        <a:t> dung (s)</a:t>
                      </a:r>
                      <a:endParaRPr lang="en-US" sz="1700" b="1" kern="1200" spc="0" noProof="0" dirty="0">
                        <a:solidFill>
                          <a:schemeClr val="bg1"/>
                        </a:solidFill>
                        <a:latin typeface="+mj-lt"/>
                        <a:ea typeface="+mn-ea"/>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tc>
                  <a:txBody>
                    <a:bodyPr/>
                    <a:lstStyle>
                      <a:lvl1pPr marL="0" algn="l" defTabSz="914306" rtl="0" eaLnBrk="1" latinLnBrk="0" hangingPunct="1">
                        <a:defRPr sz="1800" b="1" kern="1200">
                          <a:solidFill>
                            <a:schemeClr val="lt1"/>
                          </a:solidFill>
                          <a:latin typeface="Calibri" panose="020F0502020204030204"/>
                        </a:defRPr>
                      </a:lvl1pPr>
                      <a:lvl2pPr marL="457154" algn="l" defTabSz="914306" rtl="0" eaLnBrk="1" latinLnBrk="0" hangingPunct="1">
                        <a:defRPr sz="1800" b="1" kern="1200">
                          <a:solidFill>
                            <a:schemeClr val="lt1"/>
                          </a:solidFill>
                          <a:latin typeface="Calibri" panose="020F0502020204030204"/>
                        </a:defRPr>
                      </a:lvl2pPr>
                      <a:lvl3pPr marL="914306" algn="l" defTabSz="914306" rtl="0" eaLnBrk="1" latinLnBrk="0" hangingPunct="1">
                        <a:defRPr sz="1800" b="1" kern="1200">
                          <a:solidFill>
                            <a:schemeClr val="lt1"/>
                          </a:solidFill>
                          <a:latin typeface="Calibri" panose="020F0502020204030204"/>
                        </a:defRPr>
                      </a:lvl3pPr>
                      <a:lvl4pPr marL="1371460" algn="l" defTabSz="914306" rtl="0" eaLnBrk="1" latinLnBrk="0" hangingPunct="1">
                        <a:defRPr sz="1800" b="1" kern="1200">
                          <a:solidFill>
                            <a:schemeClr val="lt1"/>
                          </a:solidFill>
                          <a:latin typeface="Calibri" panose="020F0502020204030204"/>
                        </a:defRPr>
                      </a:lvl4pPr>
                      <a:lvl5pPr marL="1828613" algn="l" defTabSz="914306" rtl="0" eaLnBrk="1" latinLnBrk="0" hangingPunct="1">
                        <a:defRPr sz="1800" b="1" kern="1200">
                          <a:solidFill>
                            <a:schemeClr val="lt1"/>
                          </a:solidFill>
                          <a:latin typeface="Calibri" panose="020F0502020204030204"/>
                        </a:defRPr>
                      </a:lvl5pPr>
                      <a:lvl6pPr marL="2285766" algn="l" defTabSz="914306" rtl="0" eaLnBrk="1" latinLnBrk="0" hangingPunct="1">
                        <a:defRPr sz="1800" b="1" kern="1200">
                          <a:solidFill>
                            <a:schemeClr val="lt1"/>
                          </a:solidFill>
                          <a:latin typeface="Calibri" panose="020F0502020204030204"/>
                        </a:defRPr>
                      </a:lvl6pPr>
                      <a:lvl7pPr marL="2742920" algn="l" defTabSz="914306" rtl="0" eaLnBrk="1" latinLnBrk="0" hangingPunct="1">
                        <a:defRPr sz="1800" b="1" kern="1200">
                          <a:solidFill>
                            <a:schemeClr val="lt1"/>
                          </a:solidFill>
                          <a:latin typeface="Calibri" panose="020F0502020204030204"/>
                        </a:defRPr>
                      </a:lvl7pPr>
                      <a:lvl8pPr marL="3200072" algn="l" defTabSz="914306" rtl="0" eaLnBrk="1" latinLnBrk="0" hangingPunct="1">
                        <a:defRPr sz="1800" b="1" kern="1200">
                          <a:solidFill>
                            <a:schemeClr val="lt1"/>
                          </a:solidFill>
                          <a:latin typeface="Calibri" panose="020F0502020204030204"/>
                        </a:defRPr>
                      </a:lvl8pPr>
                      <a:lvl9pPr marL="3657226" algn="l" defTabSz="914306" rtl="0" eaLnBrk="1" latinLnBrk="0" hangingPunct="1">
                        <a:defRPr sz="1800" b="1" kern="1200">
                          <a:solidFill>
                            <a:schemeClr val="lt1"/>
                          </a:solidFill>
                          <a:latin typeface="Calibri" panose="020F0502020204030204"/>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700" kern="1200" spc="0" noProof="0" dirty="0" err="1">
                          <a:latin typeface="+mj-lt"/>
                        </a:rPr>
                        <a:t>Kháng</a:t>
                      </a:r>
                      <a:r>
                        <a:rPr lang="en-US" sz="1700" kern="1200" spc="0" noProof="0" dirty="0">
                          <a:latin typeface="+mj-lt"/>
                        </a:rPr>
                        <a:t> </a:t>
                      </a:r>
                      <a:r>
                        <a:rPr lang="en-US" sz="1700" kern="1200" spc="0" noProof="0" dirty="0" err="1">
                          <a:latin typeface="+mj-lt"/>
                        </a:rPr>
                        <a:t>lực</a:t>
                      </a:r>
                      <a:r>
                        <a:rPr lang="en-US" sz="1700" kern="1200" spc="0" noProof="0" dirty="0">
                          <a:latin typeface="+mj-lt"/>
                        </a:rPr>
                        <a:t> </a:t>
                      </a:r>
                      <a:r>
                        <a:rPr lang="en-US" sz="1600" kern="1200" spc="0" noProof="0" dirty="0">
                          <a:latin typeface="+mj-lt"/>
                        </a:rPr>
                        <a:t>(kPa</a:t>
                      </a:r>
                      <a:r>
                        <a:rPr lang="en-US" sz="1600" kern="1200" spc="0" baseline="30000" noProof="0" dirty="0">
                          <a:latin typeface="+mj-lt"/>
                        </a:rPr>
                        <a:t>1/2</a:t>
                      </a:r>
                      <a:r>
                        <a:rPr lang="en-US" sz="1600" kern="1200" spc="0" baseline="0" noProof="0" dirty="0">
                          <a:latin typeface="+mj-lt"/>
                        </a:rPr>
                        <a:t>/</a:t>
                      </a:r>
                      <a:r>
                        <a:rPr lang="en-US" sz="1600" kern="1200" spc="0" noProof="0" dirty="0">
                          <a:latin typeface="+mj-lt"/>
                        </a:rPr>
                        <a:t>L⋅phút</a:t>
                      </a:r>
                      <a:r>
                        <a:rPr lang="en-US" sz="1600" kern="1200" spc="0" baseline="30000" noProof="0" dirty="0">
                          <a:latin typeface="+mj-lt"/>
                        </a:rPr>
                        <a:t>−1</a:t>
                      </a:r>
                      <a:r>
                        <a:rPr lang="en-US" sz="1600" kern="1200" spc="0" noProof="0" dirty="0">
                          <a:latin typeface="+mj-lt"/>
                        </a:rPr>
                        <a:t>)</a:t>
                      </a:r>
                      <a:endParaRPr lang="en-US" sz="1700" b="1" kern="1200" spc="0" noProof="0" dirty="0">
                        <a:solidFill>
                          <a:schemeClr val="bg1"/>
                        </a:solidFill>
                        <a:latin typeface="+mj-lt"/>
                        <a:ea typeface="+mn-ea"/>
                        <a:cs typeface="Arial" panose="020B0604020202020204" pitchFamily="34" charset="0"/>
                      </a:endParaRPr>
                    </a:p>
                  </a:txBody>
                  <a:tcPr marL="121920" marR="121920" marT="121920" marB="121920" anchor="ctr">
                    <a:lnL>
                      <a:noFill/>
                    </a:lnL>
                    <a:lnR w="6350" cap="flat" cmpd="sng" algn="ctr">
                      <a:solidFill>
                        <a:srgbClr val="45C0EB"/>
                      </a:solidFill>
                      <a:prstDash val="solid"/>
                      <a:miter lim="800000"/>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solidFill>
                      <a:srgbClr val="003C7C"/>
                    </a:solidFill>
                  </a:tcPr>
                </a:tc>
                <a:extLst>
                  <a:ext uri="{0D108BD9-81ED-4DB2-BD59-A6C34878D82A}">
                    <a16:rowId xmlns:a16="http://schemas.microsoft.com/office/drawing/2014/main" val="10000"/>
                  </a:ext>
                </a:extLst>
              </a:tr>
              <a:tr h="528320">
                <a:tc>
                  <a:txBody>
                    <a:bodyPr/>
                    <a:lstStyle>
                      <a:lvl1pPr marL="0" algn="l" defTabSz="914353" rtl="0" eaLnBrk="1" latinLnBrk="0" hangingPunct="1">
                        <a:defRPr sz="1800" kern="1200">
                          <a:solidFill>
                            <a:schemeClr val="dk1"/>
                          </a:solidFill>
                          <a:latin typeface="Arial"/>
                        </a:defRPr>
                      </a:lvl1pPr>
                      <a:lvl2pPr marL="457177" algn="l" defTabSz="914353" rtl="0" eaLnBrk="1" latinLnBrk="0" hangingPunct="1">
                        <a:defRPr sz="1800" kern="1200">
                          <a:solidFill>
                            <a:schemeClr val="dk1"/>
                          </a:solidFill>
                          <a:latin typeface="Arial"/>
                        </a:defRPr>
                      </a:lvl2pPr>
                      <a:lvl3pPr marL="914353" algn="l" defTabSz="914353" rtl="0" eaLnBrk="1" latinLnBrk="0" hangingPunct="1">
                        <a:defRPr sz="1800" kern="1200">
                          <a:solidFill>
                            <a:schemeClr val="dk1"/>
                          </a:solidFill>
                          <a:latin typeface="Arial"/>
                        </a:defRPr>
                      </a:lvl3pPr>
                      <a:lvl4pPr marL="1371530" algn="l" defTabSz="914353" rtl="0" eaLnBrk="1" latinLnBrk="0" hangingPunct="1">
                        <a:defRPr sz="1800" kern="1200">
                          <a:solidFill>
                            <a:schemeClr val="dk1"/>
                          </a:solidFill>
                          <a:latin typeface="Arial"/>
                        </a:defRPr>
                      </a:lvl4pPr>
                      <a:lvl5pPr marL="1828706" algn="l" defTabSz="914353" rtl="0" eaLnBrk="1" latinLnBrk="0" hangingPunct="1">
                        <a:defRPr sz="1800" kern="1200">
                          <a:solidFill>
                            <a:schemeClr val="dk1"/>
                          </a:solidFill>
                          <a:latin typeface="Arial"/>
                        </a:defRPr>
                      </a:lvl5pPr>
                      <a:lvl6pPr marL="2285883" algn="l" defTabSz="914353" rtl="0" eaLnBrk="1" latinLnBrk="0" hangingPunct="1">
                        <a:defRPr sz="1800" kern="1200">
                          <a:solidFill>
                            <a:schemeClr val="dk1"/>
                          </a:solidFill>
                          <a:latin typeface="Arial"/>
                        </a:defRPr>
                      </a:lvl6pPr>
                      <a:lvl7pPr marL="2743060" algn="l" defTabSz="914353" rtl="0" eaLnBrk="1" latinLnBrk="0" hangingPunct="1">
                        <a:defRPr sz="1800" kern="1200">
                          <a:solidFill>
                            <a:schemeClr val="dk1"/>
                          </a:solidFill>
                          <a:latin typeface="Arial"/>
                        </a:defRPr>
                      </a:lvl7pPr>
                      <a:lvl8pPr marL="3200236" algn="l" defTabSz="914353" rtl="0" eaLnBrk="1" latinLnBrk="0" hangingPunct="1">
                        <a:defRPr sz="1800" kern="1200">
                          <a:solidFill>
                            <a:schemeClr val="dk1"/>
                          </a:solidFill>
                          <a:latin typeface="Arial"/>
                        </a:defRPr>
                      </a:lvl8pPr>
                      <a:lvl9pPr marL="3657413" algn="l" defTabSz="914353" rtl="0" eaLnBrk="1" latinLnBrk="0" hangingPunct="1">
                        <a:defRPr sz="1800" kern="1200">
                          <a:solidFill>
                            <a:schemeClr val="dk1"/>
                          </a:solidFill>
                          <a:latin typeface="Arial"/>
                        </a:defRPr>
                      </a:lvl9pPr>
                    </a:lstStyle>
                    <a:p>
                      <a:pPr algn="l"/>
                      <a:r>
                        <a:rPr lang="en-US" sz="1900" spc="0" baseline="0" noProof="0" dirty="0">
                          <a:latin typeface="+mj-lt"/>
                        </a:rPr>
                        <a:t>pMDI</a:t>
                      </a:r>
                      <a:endParaRPr lang="en-US" sz="1900" b="1" spc="0" noProof="0" dirty="0">
                        <a:solidFill>
                          <a:schemeClr val="tx1"/>
                        </a:solidFill>
                        <a:latin typeface="+mj-lt"/>
                        <a:cs typeface="Arial" panose="020B0604020202020204" pitchFamily="34" charset="0"/>
                      </a:endParaRPr>
                    </a:p>
                  </a:txBody>
                  <a:tcPr marL="121920" marR="121920" marT="121920" marB="121920" anchor="ctr">
                    <a:lnL w="6350" cap="flat" cmpd="sng" algn="ctr">
                      <a:solidFill>
                        <a:srgbClr val="45C0EB"/>
                      </a:solidFill>
                      <a:prstDash val="solid"/>
                      <a:miter lim="800000"/>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spc="0" baseline="0" noProof="0" dirty="0" err="1">
                          <a:latin typeface="+mj-lt"/>
                        </a:rPr>
                        <a:t>Có</a:t>
                      </a:r>
                      <a:r>
                        <a:rPr lang="en-US" sz="1600" spc="0" baseline="0" noProof="0" dirty="0">
                          <a:latin typeface="+mj-lt"/>
                        </a:rPr>
                        <a:t> </a:t>
                      </a:r>
                      <a:r>
                        <a:rPr lang="en-US" sz="1600" spc="0" baseline="30000" noProof="0" dirty="0">
                          <a:latin typeface="+mj-lt"/>
                        </a:rPr>
                        <a:t>1,2</a:t>
                      </a:r>
                      <a:endParaRPr lang="en-US" sz="1600" spc="0" baseline="3000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dirty="0">
                          <a:latin typeface="+mj-lt"/>
                          <a:cs typeface="Arial" panose="020B0604020202020204" pitchFamily="34" charset="0"/>
                        </a:rPr>
                        <a:t>26,1 – 43,7%</a:t>
                      </a: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2–8.4</a:t>
                      </a:r>
                      <a:r>
                        <a:rPr lang="en-US" sz="1900" spc="0" baseline="30000" noProof="0" dirty="0">
                          <a:latin typeface="+mj-lt"/>
                        </a:rPr>
                        <a:t> 6 </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0.15–0.36</a:t>
                      </a:r>
                      <a:r>
                        <a:rPr lang="en-US" sz="1900" spc="0" baseline="30000" noProof="0" dirty="0">
                          <a:latin typeface="+mj-lt"/>
                        </a:rPr>
                        <a:t> 6</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err="1">
                          <a:latin typeface="+mj-lt"/>
                        </a:rPr>
                        <a:t>Tối</a:t>
                      </a:r>
                      <a:r>
                        <a:rPr lang="en-US" sz="1900" spc="0" noProof="0" dirty="0">
                          <a:latin typeface="+mj-lt"/>
                        </a:rPr>
                        <a:t> </a:t>
                      </a:r>
                      <a:r>
                        <a:rPr lang="en-US" sz="1900" spc="0" noProof="0" dirty="0" err="1">
                          <a:latin typeface="+mj-lt"/>
                        </a:rPr>
                        <a:t>thiểu</a:t>
                      </a:r>
                      <a:r>
                        <a:rPr lang="en-US" sz="1900" spc="0" noProof="0" dirty="0">
                          <a:latin typeface="+mj-lt"/>
                        </a:rPr>
                        <a:t> </a:t>
                      </a:r>
                      <a:r>
                        <a:rPr lang="en-US" sz="1900" spc="0" baseline="30000" noProof="0" dirty="0">
                          <a:latin typeface="+mj-lt"/>
                        </a:rPr>
                        <a:t>7</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w="6350" cap="flat" cmpd="sng" algn="ctr">
                      <a:solidFill>
                        <a:srgbClr val="45C0EB"/>
                      </a:solidFill>
                      <a:prstDash val="solid"/>
                      <a:miter lim="800000"/>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28320">
                <a:tc>
                  <a:txBody>
                    <a:bodyPr/>
                    <a:lstStyle>
                      <a:lvl1pPr marL="0" algn="l" defTabSz="914353" rtl="0" eaLnBrk="1" latinLnBrk="0" hangingPunct="1">
                        <a:defRPr sz="1800" kern="1200">
                          <a:solidFill>
                            <a:schemeClr val="dk1"/>
                          </a:solidFill>
                          <a:latin typeface="Arial"/>
                        </a:defRPr>
                      </a:lvl1pPr>
                      <a:lvl2pPr marL="457177" algn="l" defTabSz="914353" rtl="0" eaLnBrk="1" latinLnBrk="0" hangingPunct="1">
                        <a:defRPr sz="1800" kern="1200">
                          <a:solidFill>
                            <a:schemeClr val="dk1"/>
                          </a:solidFill>
                          <a:latin typeface="Arial"/>
                        </a:defRPr>
                      </a:lvl2pPr>
                      <a:lvl3pPr marL="914353" algn="l" defTabSz="914353" rtl="0" eaLnBrk="1" latinLnBrk="0" hangingPunct="1">
                        <a:defRPr sz="1800" kern="1200">
                          <a:solidFill>
                            <a:schemeClr val="dk1"/>
                          </a:solidFill>
                          <a:latin typeface="Arial"/>
                        </a:defRPr>
                      </a:lvl3pPr>
                      <a:lvl4pPr marL="1371530" algn="l" defTabSz="914353" rtl="0" eaLnBrk="1" latinLnBrk="0" hangingPunct="1">
                        <a:defRPr sz="1800" kern="1200">
                          <a:solidFill>
                            <a:schemeClr val="dk1"/>
                          </a:solidFill>
                          <a:latin typeface="Arial"/>
                        </a:defRPr>
                      </a:lvl4pPr>
                      <a:lvl5pPr marL="1828706" algn="l" defTabSz="914353" rtl="0" eaLnBrk="1" latinLnBrk="0" hangingPunct="1">
                        <a:defRPr sz="1800" kern="1200">
                          <a:solidFill>
                            <a:schemeClr val="dk1"/>
                          </a:solidFill>
                          <a:latin typeface="Arial"/>
                        </a:defRPr>
                      </a:lvl5pPr>
                      <a:lvl6pPr marL="2285883" algn="l" defTabSz="914353" rtl="0" eaLnBrk="1" latinLnBrk="0" hangingPunct="1">
                        <a:defRPr sz="1800" kern="1200">
                          <a:solidFill>
                            <a:schemeClr val="dk1"/>
                          </a:solidFill>
                          <a:latin typeface="Arial"/>
                        </a:defRPr>
                      </a:lvl6pPr>
                      <a:lvl7pPr marL="2743060" algn="l" defTabSz="914353" rtl="0" eaLnBrk="1" latinLnBrk="0" hangingPunct="1">
                        <a:defRPr sz="1800" kern="1200">
                          <a:solidFill>
                            <a:schemeClr val="dk1"/>
                          </a:solidFill>
                          <a:latin typeface="Arial"/>
                        </a:defRPr>
                      </a:lvl7pPr>
                      <a:lvl8pPr marL="3200236" algn="l" defTabSz="914353" rtl="0" eaLnBrk="1" latinLnBrk="0" hangingPunct="1">
                        <a:defRPr sz="1800" kern="1200">
                          <a:solidFill>
                            <a:schemeClr val="dk1"/>
                          </a:solidFill>
                          <a:latin typeface="Arial"/>
                        </a:defRPr>
                      </a:lvl8pPr>
                      <a:lvl9pPr marL="3657413" algn="l" defTabSz="914353" rtl="0" eaLnBrk="1" latinLnBrk="0" hangingPunct="1">
                        <a:defRPr sz="1800" kern="1200">
                          <a:solidFill>
                            <a:schemeClr val="dk1"/>
                          </a:solidFill>
                          <a:latin typeface="Arial"/>
                        </a:defRPr>
                      </a:lvl9pPr>
                    </a:lstStyle>
                    <a:p>
                      <a:pPr algn="l"/>
                      <a:r>
                        <a:rPr lang="en-US" sz="1900" spc="0" baseline="0" noProof="0" dirty="0">
                          <a:latin typeface="+mj-lt"/>
                        </a:rPr>
                        <a:t>DPI</a:t>
                      </a:r>
                      <a:endParaRPr lang="en-US" sz="1900" b="1" spc="0" noProof="0" dirty="0">
                        <a:solidFill>
                          <a:schemeClr val="tx1"/>
                        </a:solidFill>
                        <a:latin typeface="+mj-lt"/>
                        <a:cs typeface="Arial" panose="020B0604020202020204" pitchFamily="34" charset="0"/>
                      </a:endParaRPr>
                    </a:p>
                  </a:txBody>
                  <a:tcPr marL="121920" marR="121920" marT="121920" marB="121920" anchor="ctr">
                    <a:lnL w="6350" cap="flat" cmpd="sng" algn="ctr">
                      <a:solidFill>
                        <a:srgbClr val="45C0EB"/>
                      </a:solidFill>
                      <a:prstDash val="solid"/>
                      <a:miter lim="800000"/>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spc="0" noProof="0" dirty="0" err="1">
                          <a:latin typeface="+mj-lt"/>
                        </a:rPr>
                        <a:t>Không</a:t>
                      </a:r>
                      <a:r>
                        <a:rPr lang="en-US" sz="1600" spc="0" noProof="0" dirty="0">
                          <a:latin typeface="+mj-lt"/>
                        </a:rPr>
                        <a:t> </a:t>
                      </a:r>
                      <a:r>
                        <a:rPr lang="en-US" sz="1600" spc="0" baseline="30000" noProof="0" dirty="0">
                          <a:latin typeface="+mj-lt"/>
                        </a:rPr>
                        <a:t>1,2</a:t>
                      </a:r>
                      <a:endParaRPr lang="en-US" sz="16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dirty="0">
                          <a:latin typeface="+mj-lt"/>
                          <a:cs typeface="Arial" panose="020B0604020202020204" pitchFamily="34" charset="0"/>
                        </a:rPr>
                        <a:t>6,5 – 35%</a:t>
                      </a: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NA</a:t>
                      </a:r>
                      <a:r>
                        <a:rPr lang="en-US" sz="1900" kern="1200" spc="0" baseline="30000" noProof="0" dirty="0">
                          <a:latin typeface="+mj-lt"/>
                        </a:rPr>
                        <a:t>*</a:t>
                      </a:r>
                      <a:endParaRPr lang="en-US" sz="1900" spc="0" baseline="3000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NA</a:t>
                      </a:r>
                      <a:r>
                        <a:rPr lang="en-US" sz="1900" kern="1200" spc="0" baseline="30000" noProof="0" dirty="0">
                          <a:latin typeface="+mj-lt"/>
                        </a:rPr>
                        <a:t>*</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spc="0" noProof="0" dirty="0">
                          <a:latin typeface="+mj-lt"/>
                        </a:rPr>
                        <a:t>0.017–0.058 </a:t>
                      </a:r>
                      <a:r>
                        <a:rPr lang="en-US" sz="1600" spc="0" baseline="30000" noProof="0" dirty="0">
                          <a:latin typeface="+mj-lt"/>
                        </a:rPr>
                        <a:t>7</a:t>
                      </a:r>
                      <a:r>
                        <a:rPr lang="en-US" sz="1600" spc="0" baseline="30000" noProof="0" dirty="0">
                          <a:solidFill>
                            <a:schemeClr val="tx1"/>
                          </a:solidFill>
                          <a:latin typeface="+mj-lt"/>
                        </a:rPr>
                        <a:t>,†</a:t>
                      </a:r>
                      <a:r>
                        <a:rPr lang="en-US" sz="1600" baseline="30000" dirty="0">
                          <a:solidFill>
                            <a:schemeClr val="tx1"/>
                          </a:solidFill>
                          <a:latin typeface="Arial" panose="020B0604020202020204" pitchFamily="34" charset="0"/>
                          <a:cs typeface="Arial" panose="020B0604020202020204" pitchFamily="34" charset="0"/>
                        </a:rPr>
                        <a:t>†</a:t>
                      </a:r>
                      <a:endParaRPr lang="en-US" sz="1600" spc="0" baseline="30000" noProof="0" dirty="0">
                        <a:solidFill>
                          <a:schemeClr val="tx1"/>
                        </a:solidFill>
                        <a:latin typeface="+mj-lt"/>
                        <a:cs typeface="Arial" panose="020B0604020202020204" pitchFamily="34" charset="0"/>
                      </a:endParaRPr>
                    </a:p>
                  </a:txBody>
                  <a:tcPr marL="121920" marR="121920" marT="121920" marB="121920" anchor="ctr">
                    <a:lnL>
                      <a:noFill/>
                    </a:lnL>
                    <a:lnR w="6350" cap="flat" cmpd="sng" algn="ctr">
                      <a:solidFill>
                        <a:srgbClr val="45C0EB"/>
                      </a:solidFill>
                      <a:prstDash val="solid"/>
                      <a:miter lim="800000"/>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28320">
                <a:tc>
                  <a:txBody>
                    <a:bodyPr/>
                    <a:lstStyle>
                      <a:lvl1pPr marL="0" algn="l" defTabSz="914353" rtl="0" eaLnBrk="1" latinLnBrk="0" hangingPunct="1">
                        <a:defRPr sz="1800" kern="1200">
                          <a:solidFill>
                            <a:schemeClr val="dk1"/>
                          </a:solidFill>
                          <a:latin typeface="Arial"/>
                        </a:defRPr>
                      </a:lvl1pPr>
                      <a:lvl2pPr marL="457177" algn="l" defTabSz="914353" rtl="0" eaLnBrk="1" latinLnBrk="0" hangingPunct="1">
                        <a:defRPr sz="1800" kern="1200">
                          <a:solidFill>
                            <a:schemeClr val="dk1"/>
                          </a:solidFill>
                          <a:latin typeface="Arial"/>
                        </a:defRPr>
                      </a:lvl2pPr>
                      <a:lvl3pPr marL="914353" algn="l" defTabSz="914353" rtl="0" eaLnBrk="1" latinLnBrk="0" hangingPunct="1">
                        <a:defRPr sz="1800" kern="1200">
                          <a:solidFill>
                            <a:schemeClr val="dk1"/>
                          </a:solidFill>
                          <a:latin typeface="Arial"/>
                        </a:defRPr>
                      </a:lvl3pPr>
                      <a:lvl4pPr marL="1371530" algn="l" defTabSz="914353" rtl="0" eaLnBrk="1" latinLnBrk="0" hangingPunct="1">
                        <a:defRPr sz="1800" kern="1200">
                          <a:solidFill>
                            <a:schemeClr val="dk1"/>
                          </a:solidFill>
                          <a:latin typeface="Arial"/>
                        </a:defRPr>
                      </a:lvl4pPr>
                      <a:lvl5pPr marL="1828706" algn="l" defTabSz="914353" rtl="0" eaLnBrk="1" latinLnBrk="0" hangingPunct="1">
                        <a:defRPr sz="1800" kern="1200">
                          <a:solidFill>
                            <a:schemeClr val="dk1"/>
                          </a:solidFill>
                          <a:latin typeface="Arial"/>
                        </a:defRPr>
                      </a:lvl5pPr>
                      <a:lvl6pPr marL="2285883" algn="l" defTabSz="914353" rtl="0" eaLnBrk="1" latinLnBrk="0" hangingPunct="1">
                        <a:defRPr sz="1800" kern="1200">
                          <a:solidFill>
                            <a:schemeClr val="dk1"/>
                          </a:solidFill>
                          <a:latin typeface="Arial"/>
                        </a:defRPr>
                      </a:lvl6pPr>
                      <a:lvl7pPr marL="2743060" algn="l" defTabSz="914353" rtl="0" eaLnBrk="1" latinLnBrk="0" hangingPunct="1">
                        <a:defRPr sz="1800" kern="1200">
                          <a:solidFill>
                            <a:schemeClr val="dk1"/>
                          </a:solidFill>
                          <a:latin typeface="Arial"/>
                        </a:defRPr>
                      </a:lvl7pPr>
                      <a:lvl8pPr marL="3200236" algn="l" defTabSz="914353" rtl="0" eaLnBrk="1" latinLnBrk="0" hangingPunct="1">
                        <a:defRPr sz="1800" kern="1200">
                          <a:solidFill>
                            <a:schemeClr val="dk1"/>
                          </a:solidFill>
                          <a:latin typeface="Arial"/>
                        </a:defRPr>
                      </a:lvl8pPr>
                      <a:lvl9pPr marL="3657413" algn="l" defTabSz="914353" rtl="0" eaLnBrk="1" latinLnBrk="0" hangingPunct="1">
                        <a:defRPr sz="1800" kern="1200">
                          <a:solidFill>
                            <a:schemeClr val="dk1"/>
                          </a:solidFill>
                          <a:latin typeface="Arial"/>
                        </a:defRPr>
                      </a:lvl9pPr>
                    </a:lstStyle>
                    <a:p>
                      <a:pPr algn="l"/>
                      <a:r>
                        <a:rPr lang="en-US" sz="1900" spc="0" noProof="0" dirty="0">
                          <a:latin typeface="+mj-lt"/>
                        </a:rPr>
                        <a:t>Respimat</a:t>
                      </a:r>
                      <a:endParaRPr lang="en-US" sz="1900" spc="0" noProof="0" dirty="0">
                        <a:solidFill>
                          <a:schemeClr val="tx1"/>
                        </a:solidFill>
                        <a:latin typeface="+mj-lt"/>
                        <a:cs typeface="Arial" panose="020B0604020202020204" pitchFamily="34" charset="0"/>
                      </a:endParaRPr>
                    </a:p>
                  </a:txBody>
                  <a:tcPr marL="121920" marR="121920" marT="121920" marB="121920" anchor="ctr">
                    <a:lnL w="6350" cap="flat" cmpd="sng" algn="ctr">
                      <a:solidFill>
                        <a:srgbClr val="45C0EB"/>
                      </a:solidFill>
                      <a:prstDash val="solid"/>
                      <a:miter lim="800000"/>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spc="0" noProof="0" dirty="0" err="1">
                          <a:latin typeface="+mj-lt"/>
                        </a:rPr>
                        <a:t>Có</a:t>
                      </a:r>
                      <a:r>
                        <a:rPr lang="en-US" sz="1600" spc="0" noProof="0" dirty="0">
                          <a:latin typeface="+mj-lt"/>
                        </a:rPr>
                        <a:t> </a:t>
                      </a:r>
                      <a:r>
                        <a:rPr lang="en-US" sz="1600" spc="0" baseline="30000" noProof="0" dirty="0">
                          <a:latin typeface="+mj-lt"/>
                        </a:rPr>
                        <a:t>3</a:t>
                      </a:r>
                      <a:endParaRPr lang="en-US" sz="16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600" spc="0" noProof="0" dirty="0">
                          <a:solidFill>
                            <a:schemeClr val="tx1"/>
                          </a:solidFill>
                          <a:latin typeface="+mj-lt"/>
                          <a:cs typeface="Arial" panose="020B0604020202020204" pitchFamily="34" charset="0"/>
                        </a:rPr>
                        <a:t>~ 75%</a:t>
                      </a: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0.8</a:t>
                      </a:r>
                      <a:r>
                        <a:rPr lang="en-US" sz="1900" spc="0" baseline="30000" noProof="0" dirty="0">
                          <a:latin typeface="+mj-lt"/>
                        </a:rPr>
                        <a:t> 6</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a:latin typeface="+mj-lt"/>
                        </a:rPr>
                        <a:t>1.5 </a:t>
                      </a:r>
                      <a:r>
                        <a:rPr lang="en-US" sz="1900" spc="0" baseline="30000" noProof="0" dirty="0">
                          <a:latin typeface="+mj-lt"/>
                        </a:rPr>
                        <a:t>1,3,6</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a:noFill/>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tc>
                  <a:txBody>
                    <a:bodyPr/>
                    <a:lstStyle>
                      <a:lvl1pPr marL="0" algn="l" defTabSz="914306" rtl="0" eaLnBrk="1" latinLnBrk="0" hangingPunct="1">
                        <a:defRPr sz="1800" kern="1200">
                          <a:solidFill>
                            <a:schemeClr val="dk1"/>
                          </a:solidFill>
                          <a:latin typeface="Calibri" panose="020F0502020204030204"/>
                        </a:defRPr>
                      </a:lvl1pPr>
                      <a:lvl2pPr marL="457154" algn="l" defTabSz="914306" rtl="0" eaLnBrk="1" latinLnBrk="0" hangingPunct="1">
                        <a:defRPr sz="1800" kern="1200">
                          <a:solidFill>
                            <a:schemeClr val="dk1"/>
                          </a:solidFill>
                          <a:latin typeface="Calibri" panose="020F0502020204030204"/>
                        </a:defRPr>
                      </a:lvl2pPr>
                      <a:lvl3pPr marL="914306" algn="l" defTabSz="914306" rtl="0" eaLnBrk="1" latinLnBrk="0" hangingPunct="1">
                        <a:defRPr sz="1800" kern="1200">
                          <a:solidFill>
                            <a:schemeClr val="dk1"/>
                          </a:solidFill>
                          <a:latin typeface="Calibri" panose="020F0502020204030204"/>
                        </a:defRPr>
                      </a:lvl3pPr>
                      <a:lvl4pPr marL="1371460" algn="l" defTabSz="914306" rtl="0" eaLnBrk="1" latinLnBrk="0" hangingPunct="1">
                        <a:defRPr sz="1800" kern="1200">
                          <a:solidFill>
                            <a:schemeClr val="dk1"/>
                          </a:solidFill>
                          <a:latin typeface="Calibri" panose="020F0502020204030204"/>
                        </a:defRPr>
                      </a:lvl4pPr>
                      <a:lvl5pPr marL="1828613" algn="l" defTabSz="914306" rtl="0" eaLnBrk="1" latinLnBrk="0" hangingPunct="1">
                        <a:defRPr sz="1800" kern="1200">
                          <a:solidFill>
                            <a:schemeClr val="dk1"/>
                          </a:solidFill>
                          <a:latin typeface="Calibri" panose="020F0502020204030204"/>
                        </a:defRPr>
                      </a:lvl5pPr>
                      <a:lvl6pPr marL="2285766" algn="l" defTabSz="914306" rtl="0" eaLnBrk="1" latinLnBrk="0" hangingPunct="1">
                        <a:defRPr sz="1800" kern="1200">
                          <a:solidFill>
                            <a:schemeClr val="dk1"/>
                          </a:solidFill>
                          <a:latin typeface="Calibri" panose="020F0502020204030204"/>
                        </a:defRPr>
                      </a:lvl6pPr>
                      <a:lvl7pPr marL="2742920" algn="l" defTabSz="914306" rtl="0" eaLnBrk="1" latinLnBrk="0" hangingPunct="1">
                        <a:defRPr sz="1800" kern="1200">
                          <a:solidFill>
                            <a:schemeClr val="dk1"/>
                          </a:solidFill>
                          <a:latin typeface="Calibri" panose="020F0502020204030204"/>
                        </a:defRPr>
                      </a:lvl7pPr>
                      <a:lvl8pPr marL="3200072" algn="l" defTabSz="914306" rtl="0" eaLnBrk="1" latinLnBrk="0" hangingPunct="1">
                        <a:defRPr sz="1800" kern="1200">
                          <a:solidFill>
                            <a:schemeClr val="dk1"/>
                          </a:solidFill>
                          <a:latin typeface="Calibri" panose="020F0502020204030204"/>
                        </a:defRPr>
                      </a:lvl8pPr>
                      <a:lvl9pPr marL="3657226" algn="l" defTabSz="914306" rtl="0" eaLnBrk="1" latinLnBrk="0" hangingPunct="1">
                        <a:defRPr sz="1800" kern="1200">
                          <a:solidFill>
                            <a:schemeClr val="dk1"/>
                          </a:solidFill>
                          <a:latin typeface="Calibri" panose="020F0502020204030204"/>
                        </a:defRPr>
                      </a:lvl9pPr>
                    </a:lstStyle>
                    <a:p>
                      <a:pPr algn="ctr"/>
                      <a:r>
                        <a:rPr lang="en-US" sz="1900" spc="0" noProof="0" dirty="0" err="1">
                          <a:latin typeface="+mj-lt"/>
                        </a:rPr>
                        <a:t>Tối</a:t>
                      </a:r>
                      <a:r>
                        <a:rPr lang="en-US" sz="1900" spc="0" noProof="0" dirty="0">
                          <a:latin typeface="+mj-lt"/>
                        </a:rPr>
                        <a:t> </a:t>
                      </a:r>
                      <a:r>
                        <a:rPr lang="en-US" sz="1900" spc="0" noProof="0" dirty="0" err="1">
                          <a:latin typeface="+mj-lt"/>
                        </a:rPr>
                        <a:t>thiểu</a:t>
                      </a:r>
                      <a:r>
                        <a:rPr lang="en-US" sz="1900" spc="0" noProof="0" dirty="0">
                          <a:latin typeface="+mj-lt"/>
                        </a:rPr>
                        <a:t> </a:t>
                      </a:r>
                      <a:r>
                        <a:rPr lang="en-US" sz="1900" spc="0" baseline="30000" noProof="0" dirty="0">
                          <a:latin typeface="+mj-lt"/>
                        </a:rPr>
                        <a:t>7</a:t>
                      </a:r>
                      <a:endParaRPr lang="en-US" sz="1900" spc="0" noProof="0" dirty="0">
                        <a:solidFill>
                          <a:schemeClr val="tx1"/>
                        </a:solidFill>
                        <a:latin typeface="+mj-lt"/>
                        <a:cs typeface="Arial" panose="020B0604020202020204" pitchFamily="34" charset="0"/>
                      </a:endParaRPr>
                    </a:p>
                  </a:txBody>
                  <a:tcPr marL="121920" marR="121920" marT="121920" marB="121920" anchor="ctr">
                    <a:lnL>
                      <a:noFill/>
                    </a:lnL>
                    <a:lnR w="6350" cap="flat" cmpd="sng" algn="ctr">
                      <a:solidFill>
                        <a:srgbClr val="45C0EB"/>
                      </a:solidFill>
                      <a:prstDash val="solid"/>
                      <a:miter lim="800000"/>
                    </a:lnR>
                    <a:lnT w="6350" cap="flat" cmpd="sng" algn="ctr">
                      <a:solidFill>
                        <a:srgbClr val="45C0EB"/>
                      </a:solidFill>
                      <a:prstDash val="solid"/>
                      <a:miter lim="800000"/>
                    </a:lnT>
                    <a:lnB w="6350" cap="flat" cmpd="sng" algn="ctr">
                      <a:solidFill>
                        <a:srgbClr val="45C0EB"/>
                      </a:solidFill>
                      <a:prstDash val="solid"/>
                      <a:miter lim="800000"/>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bl>
          </a:graphicData>
        </a:graphic>
      </p:graphicFrame>
      <p:sp>
        <p:nvSpPr>
          <p:cNvPr id="6" name="Rectangle 5">
            <a:extLst>
              <a:ext uri="{FF2B5EF4-FFF2-40B4-BE49-F238E27FC236}">
                <a16:creationId xmlns:a16="http://schemas.microsoft.com/office/drawing/2014/main" id="{DC6D4E7E-82D5-446D-B69E-972B70E72465}"/>
              </a:ext>
            </a:extLst>
          </p:cNvPr>
          <p:cNvSpPr/>
          <p:nvPr/>
        </p:nvSpPr>
        <p:spPr>
          <a:xfrm>
            <a:off x="1316559" y="4479245"/>
            <a:ext cx="9997440" cy="2400651"/>
          </a:xfrm>
          <a:prstGeom prst="rect">
            <a:avLst/>
          </a:prstGeom>
          <a:noFill/>
        </p:spPr>
        <p:txBody>
          <a:bodyPr wrap="square" lIns="121915" tIns="60957" rIns="121915" bIns="60957" anchor="b">
            <a:spAutoFit/>
          </a:bodyPr>
          <a:lstStyle/>
          <a:p>
            <a:pPr>
              <a:defRPr/>
            </a:pPr>
            <a:r>
              <a:rPr lang="da-DK" sz="1600" dirty="0">
                <a:solidFill>
                  <a:srgbClr val="58646E"/>
                </a:solidFill>
                <a:latin typeface="Arial" panose="020B0604020202020204" pitchFamily="34" charset="0"/>
                <a:cs typeface="Arial" panose="020B0604020202020204" pitchFamily="34" charset="0"/>
              </a:rPr>
              <a:t>* Phụ thuộc vào lưu lượng hít của bệnh nhân</a:t>
            </a:r>
          </a:p>
          <a:p>
            <a:pPr>
              <a:defRPr/>
            </a:pPr>
            <a:r>
              <a:rPr lang="en-US" sz="1600" baseline="30000" dirty="0">
                <a:solidFill>
                  <a:srgbClr val="58646E"/>
                </a:solidFill>
                <a:latin typeface="Arial" panose="020B0604020202020204" pitchFamily="34" charset="0"/>
                <a:cs typeface="Arial" panose="020B0604020202020204" pitchFamily="34" charset="0"/>
              </a:rPr>
              <a:t>† </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tỉ</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lệ</a:t>
            </a:r>
            <a:r>
              <a:rPr lang="en-US" sz="1600" dirty="0">
                <a:solidFill>
                  <a:srgbClr val="58646E"/>
                </a:solidFill>
                <a:latin typeface="Arial" panose="020B0604020202020204" pitchFamily="34" charset="0"/>
                <a:cs typeface="Arial" panose="020B0604020202020204" pitchFamily="34" charset="0"/>
              </a:rPr>
              <a:t> % </a:t>
            </a:r>
            <a:r>
              <a:rPr lang="en-US" sz="1600" dirty="0" err="1">
                <a:solidFill>
                  <a:srgbClr val="58646E"/>
                </a:solidFill>
                <a:latin typeface="Arial" panose="020B0604020202020204" pitchFamily="34" charset="0"/>
                <a:cs typeface="Arial" panose="020B0604020202020204" pitchFamily="34" charset="0"/>
              </a:rPr>
              <a:t>hạt</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có</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đường</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kính</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dưới</a:t>
            </a:r>
            <a:r>
              <a:rPr lang="en-US" sz="1600" dirty="0">
                <a:solidFill>
                  <a:srgbClr val="58646E"/>
                </a:solidFill>
                <a:latin typeface="Arial" panose="020B0604020202020204" pitchFamily="34" charset="0"/>
                <a:cs typeface="Arial" panose="020B0604020202020204" pitchFamily="34" charset="0"/>
              </a:rPr>
              <a:t> 5 µm</a:t>
            </a:r>
            <a:endParaRPr lang="da-DK" sz="1600" dirty="0">
              <a:solidFill>
                <a:srgbClr val="58646E"/>
              </a:solidFill>
              <a:latin typeface="Arial" panose="020B0604020202020204" pitchFamily="34" charset="0"/>
              <a:cs typeface="Arial" panose="020B0604020202020204" pitchFamily="34" charset="0"/>
            </a:endParaRPr>
          </a:p>
          <a:p>
            <a:pPr>
              <a:defRPr/>
            </a:pPr>
            <a:r>
              <a:rPr lang="en-US" sz="1600" baseline="30000" dirty="0">
                <a:solidFill>
                  <a:srgbClr val="58646E"/>
                </a:solidFill>
                <a:latin typeface="Arial" panose="020B0604020202020204" pitchFamily="34" charset="0"/>
                <a:cs typeface="Arial" panose="020B0604020202020204" pitchFamily="34" charset="0"/>
              </a:rPr>
              <a:t>† † </a:t>
            </a:r>
            <a:r>
              <a:rPr lang="en-US" sz="1600" dirty="0">
                <a:solidFill>
                  <a:srgbClr val="58646E"/>
                </a:solidFill>
                <a:latin typeface="Arial" panose="020B0604020202020204" pitchFamily="34" charset="0"/>
                <a:cs typeface="Arial" panose="020B0604020202020204" pitchFamily="34" charset="0"/>
              </a:rPr>
              <a:t>Theo </a:t>
            </a:r>
            <a:r>
              <a:rPr lang="en-US" sz="1600" dirty="0" err="1">
                <a:solidFill>
                  <a:srgbClr val="58646E"/>
                </a:solidFill>
                <a:latin typeface="Arial" panose="020B0604020202020204" pitchFamily="34" charset="0"/>
                <a:cs typeface="Arial" panose="020B0604020202020204" pitchFamily="34" charset="0"/>
              </a:rPr>
              <a:t>thứ</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tự</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từ</a:t>
            </a:r>
            <a:r>
              <a:rPr lang="en-US" sz="1600" dirty="0">
                <a:solidFill>
                  <a:srgbClr val="58646E"/>
                </a:solidFill>
                <a:latin typeface="Arial" panose="020B0604020202020204" pitchFamily="34" charset="0"/>
                <a:cs typeface="Arial" panose="020B0604020202020204" pitchFamily="34" charset="0"/>
              </a:rPr>
              <a:t> DPI </a:t>
            </a:r>
            <a:r>
              <a:rPr lang="en-US" sz="1600" dirty="0" err="1">
                <a:solidFill>
                  <a:srgbClr val="58646E"/>
                </a:solidFill>
                <a:latin typeface="Arial" panose="020B0604020202020204" pitchFamily="34" charset="0"/>
                <a:cs typeface="Arial" panose="020B0604020202020204" pitchFamily="34" charset="0"/>
              </a:rPr>
              <a:t>kháng</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lực</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thấp</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đến</a:t>
            </a:r>
            <a:r>
              <a:rPr lang="en-US" sz="1600" dirty="0">
                <a:solidFill>
                  <a:srgbClr val="58646E"/>
                </a:solidFill>
                <a:latin typeface="Arial" panose="020B0604020202020204" pitchFamily="34" charset="0"/>
                <a:cs typeface="Arial" panose="020B0604020202020204" pitchFamily="34" charset="0"/>
              </a:rPr>
              <a:t> </a:t>
            </a:r>
            <a:r>
              <a:rPr lang="en-US" sz="1600" dirty="0" err="1">
                <a:solidFill>
                  <a:srgbClr val="58646E"/>
                </a:solidFill>
                <a:latin typeface="Arial" panose="020B0604020202020204" pitchFamily="34" charset="0"/>
                <a:cs typeface="Arial" panose="020B0604020202020204" pitchFamily="34" charset="0"/>
              </a:rPr>
              <a:t>cao</a:t>
            </a:r>
            <a:endParaRPr lang="da-DK" sz="1600" dirty="0">
              <a:solidFill>
                <a:srgbClr val="58646E"/>
              </a:solidFill>
              <a:latin typeface="Arial" panose="020B0604020202020204" pitchFamily="34" charset="0"/>
              <a:cs typeface="Arial" panose="020B0604020202020204" pitchFamily="34" charset="0"/>
            </a:endParaRPr>
          </a:p>
          <a:p>
            <a:pPr>
              <a:defRPr/>
            </a:pPr>
            <a:r>
              <a:rPr lang="da-DK" sz="1600" dirty="0">
                <a:solidFill>
                  <a:srgbClr val="58646E"/>
                </a:solidFill>
                <a:latin typeface="Arial" panose="020B0604020202020204" pitchFamily="34" charset="0"/>
                <a:cs typeface="Arial" panose="020B0604020202020204" pitchFamily="34" charset="0"/>
              </a:rPr>
              <a:t>NA: không áp dụng</a:t>
            </a:r>
          </a:p>
          <a:p>
            <a:pPr>
              <a:defRPr/>
            </a:pPr>
            <a:endParaRPr lang="da-DK" sz="1600" dirty="0">
              <a:solidFill>
                <a:srgbClr val="58646E"/>
              </a:solidFill>
              <a:latin typeface="Arial" panose="020B0604020202020204" pitchFamily="34" charset="0"/>
              <a:cs typeface="Arial" panose="020B0604020202020204" pitchFamily="34" charset="0"/>
            </a:endParaRPr>
          </a:p>
          <a:p>
            <a:pPr>
              <a:defRPr/>
            </a:pPr>
            <a:endParaRPr lang="da-DK" sz="1600" dirty="0">
              <a:solidFill>
                <a:schemeClr val="bg1">
                  <a:lumMod val="75000"/>
                </a:schemeClr>
              </a:solidFill>
              <a:latin typeface="Arial" panose="020B0604020202020204" pitchFamily="34" charset="0"/>
              <a:cs typeface="Arial" panose="020B0604020202020204" pitchFamily="34" charset="0"/>
            </a:endParaRPr>
          </a:p>
          <a:p>
            <a:pPr>
              <a:defRPr/>
            </a:pPr>
            <a:endParaRPr lang="da-DK" sz="1600" dirty="0">
              <a:solidFill>
                <a:schemeClr val="bg1">
                  <a:lumMod val="75000"/>
                </a:schemeClr>
              </a:solidFill>
              <a:latin typeface="Arial" panose="020B0604020202020204" pitchFamily="34" charset="0"/>
              <a:cs typeface="Arial" panose="020B0604020202020204" pitchFamily="34" charset="0"/>
            </a:endParaRPr>
          </a:p>
          <a:p>
            <a:pPr>
              <a:defRPr/>
            </a:pPr>
            <a:endParaRPr lang="en-US" sz="900" dirty="0">
              <a:solidFill>
                <a:schemeClr val="bg1">
                  <a:lumMod val="65000"/>
                </a:schemeClr>
              </a:solidFill>
              <a:latin typeface="Arial" panose="020B0604020202020204" pitchFamily="34" charset="0"/>
              <a:cs typeface="Arial" panose="020B0604020202020204" pitchFamily="34" charset="0"/>
            </a:endParaRPr>
          </a:p>
          <a:p>
            <a:pPr>
              <a:defRPr/>
            </a:pPr>
            <a:r>
              <a:rPr lang="en-US" sz="900" dirty="0">
                <a:solidFill>
                  <a:schemeClr val="bg1">
                    <a:lumMod val="65000"/>
                  </a:schemeClr>
                </a:solidFill>
                <a:latin typeface="Arial" panose="020B0604020202020204" pitchFamily="34" charset="0"/>
                <a:cs typeface="Arial" panose="020B0604020202020204" pitchFamily="34" charset="0"/>
              </a:rPr>
              <a:t>1. Dekhuijzen PNR, et al. </a:t>
            </a:r>
            <a:r>
              <a:rPr lang="en-US" sz="900" i="1" dirty="0">
                <a:solidFill>
                  <a:schemeClr val="bg1">
                    <a:lumMod val="65000"/>
                  </a:schemeClr>
                </a:solidFill>
                <a:latin typeface="Arial" panose="020B0604020202020204" pitchFamily="34" charset="0"/>
                <a:cs typeface="Arial" panose="020B0604020202020204" pitchFamily="34" charset="0"/>
              </a:rPr>
              <a:t>Patient Prefer Adherence</a:t>
            </a:r>
            <a:r>
              <a:rPr lang="en-US" sz="900" dirty="0">
                <a:solidFill>
                  <a:schemeClr val="bg1">
                    <a:lumMod val="65000"/>
                  </a:schemeClr>
                </a:solidFill>
                <a:latin typeface="Arial" panose="020B0604020202020204" pitchFamily="34" charset="0"/>
                <a:cs typeface="Arial" panose="020B0604020202020204" pitchFamily="34" charset="0"/>
              </a:rPr>
              <a:t>. 2016;10:1561-1572; 2. </a:t>
            </a:r>
            <a:r>
              <a:rPr lang="fr-FR" sz="900" dirty="0">
                <a:solidFill>
                  <a:schemeClr val="bg1">
                    <a:lumMod val="65000"/>
                  </a:schemeClr>
                </a:solidFill>
                <a:latin typeface="Arial" panose="020B0604020202020204" pitchFamily="34" charset="0"/>
                <a:cs typeface="Arial" panose="020B0604020202020204" pitchFamily="34" charset="0"/>
              </a:rPr>
              <a:t>Ibrahim M, et al. </a:t>
            </a:r>
            <a:r>
              <a:rPr lang="fr-FR" sz="900" i="1" dirty="0">
                <a:solidFill>
                  <a:schemeClr val="bg1">
                    <a:lumMod val="65000"/>
                  </a:schemeClr>
                </a:solidFill>
                <a:latin typeface="Arial" panose="020B0604020202020204" pitchFamily="34" charset="0"/>
                <a:cs typeface="Arial" panose="020B0604020202020204" pitchFamily="34" charset="0"/>
              </a:rPr>
              <a:t>Med Devices (Auckl). </a:t>
            </a:r>
            <a:r>
              <a:rPr lang="fr-FR" sz="900" dirty="0">
                <a:solidFill>
                  <a:schemeClr val="bg1">
                    <a:lumMod val="65000"/>
                  </a:schemeClr>
                </a:solidFill>
                <a:latin typeface="Arial" panose="020B0604020202020204" pitchFamily="34" charset="0"/>
                <a:cs typeface="Arial" panose="020B0604020202020204" pitchFamily="34" charset="0"/>
              </a:rPr>
              <a:t>2015;8:131-139; </a:t>
            </a:r>
            <a:r>
              <a:rPr lang="da-DK" sz="900" dirty="0">
                <a:solidFill>
                  <a:schemeClr val="bg1">
                    <a:lumMod val="65000"/>
                  </a:schemeClr>
                </a:solidFill>
                <a:latin typeface="Arial" panose="020B0604020202020204" pitchFamily="34" charset="0"/>
                <a:cs typeface="Arial" panose="020B0604020202020204" pitchFamily="34" charset="0"/>
              </a:rPr>
              <a:t>3. </a:t>
            </a:r>
            <a:r>
              <a:rPr lang="en-US" sz="900" dirty="0">
                <a:solidFill>
                  <a:schemeClr val="bg1">
                    <a:lumMod val="65000"/>
                  </a:schemeClr>
                </a:solidFill>
                <a:latin typeface="Arial" panose="020B0604020202020204" pitchFamily="34" charset="0"/>
                <a:cs typeface="Arial" panose="020B0604020202020204" pitchFamily="34" charset="0"/>
              </a:rPr>
              <a:t>Thông tin </a:t>
            </a:r>
            <a:r>
              <a:rPr lang="en-US" sz="900" dirty="0" err="1">
                <a:solidFill>
                  <a:schemeClr val="bg1">
                    <a:lumMod val="65000"/>
                  </a:schemeClr>
                </a:solidFill>
                <a:latin typeface="Arial" panose="020B0604020202020204" pitchFamily="34" charset="0"/>
                <a:cs typeface="Arial" panose="020B0604020202020204" pitchFamily="34" charset="0"/>
              </a:rPr>
              <a:t>kê</a:t>
            </a:r>
            <a:r>
              <a:rPr lang="en-US" sz="900" dirty="0">
                <a:solidFill>
                  <a:schemeClr val="bg1">
                    <a:lumMod val="65000"/>
                  </a:schemeClr>
                </a:solidFill>
                <a:latin typeface="Arial" panose="020B0604020202020204" pitchFamily="34" charset="0"/>
                <a:cs typeface="Arial" panose="020B0604020202020204" pitchFamily="34" charset="0"/>
              </a:rPr>
              <a:t> toa Tiotropium Respimat 2019; 4.Johal B, et al. Comb Prod </a:t>
            </a:r>
            <a:r>
              <a:rPr lang="en-US" sz="900" dirty="0" err="1">
                <a:solidFill>
                  <a:schemeClr val="bg1">
                    <a:lumMod val="65000"/>
                  </a:schemeClr>
                </a:solidFill>
                <a:latin typeface="Arial" panose="020B0604020202020204" pitchFamily="34" charset="0"/>
                <a:cs typeface="Arial" panose="020B0604020202020204" pitchFamily="34" charset="0"/>
              </a:rPr>
              <a:t>Ther</a:t>
            </a:r>
            <a:r>
              <a:rPr lang="en-US" sz="900" dirty="0">
                <a:solidFill>
                  <a:schemeClr val="bg1">
                    <a:lumMod val="65000"/>
                  </a:schemeClr>
                </a:solidFill>
                <a:latin typeface="Arial" panose="020B0604020202020204" pitchFamily="34" charset="0"/>
                <a:cs typeface="Arial" panose="020B0604020202020204" pitchFamily="34" charset="0"/>
              </a:rPr>
              <a:t>. 2013; 3: 39–51; 5. Dalby RN, et al. Med Devices (</a:t>
            </a:r>
            <a:r>
              <a:rPr lang="en-US" sz="900" dirty="0" err="1">
                <a:solidFill>
                  <a:schemeClr val="bg1">
                    <a:lumMod val="65000"/>
                  </a:schemeClr>
                </a:solidFill>
                <a:latin typeface="Arial" panose="020B0604020202020204" pitchFamily="34" charset="0"/>
                <a:cs typeface="Arial" panose="020B0604020202020204" pitchFamily="34" charset="0"/>
              </a:rPr>
              <a:t>Auckl</a:t>
            </a:r>
            <a:r>
              <a:rPr lang="en-US" sz="900" dirty="0">
                <a:solidFill>
                  <a:schemeClr val="bg1">
                    <a:lumMod val="65000"/>
                  </a:schemeClr>
                </a:solidFill>
                <a:latin typeface="Arial" panose="020B0604020202020204" pitchFamily="34" charset="0"/>
                <a:cs typeface="Arial" panose="020B0604020202020204" pitchFamily="34" charset="0"/>
              </a:rPr>
              <a:t>) 2011; 4: 145–155; 6. Hochrainer D, et al</a:t>
            </a:r>
            <a:r>
              <a:rPr lang="en-US" sz="900" i="1" dirty="0">
                <a:solidFill>
                  <a:schemeClr val="bg1">
                    <a:lumMod val="65000"/>
                  </a:schemeClr>
                </a:solidFill>
                <a:latin typeface="Arial" panose="020B0604020202020204" pitchFamily="34" charset="0"/>
                <a:cs typeface="Arial" panose="020B0604020202020204" pitchFamily="34" charset="0"/>
              </a:rPr>
              <a:t>. J Aerosol Med</a:t>
            </a:r>
            <a:r>
              <a:rPr lang="en-US" sz="900" dirty="0">
                <a:solidFill>
                  <a:schemeClr val="bg1">
                    <a:lumMod val="65000"/>
                  </a:schemeClr>
                </a:solidFill>
                <a:latin typeface="Arial" panose="020B0604020202020204" pitchFamily="34" charset="0"/>
                <a:cs typeface="Arial" panose="020B0604020202020204" pitchFamily="34" charset="0"/>
              </a:rPr>
              <a:t>. 2005;18:273-282; 7. Sanders MJ. </a:t>
            </a:r>
            <a:r>
              <a:rPr lang="en-US" sz="900" i="1" dirty="0">
                <a:solidFill>
                  <a:schemeClr val="bg1">
                    <a:lumMod val="65000"/>
                  </a:schemeClr>
                </a:solidFill>
                <a:latin typeface="Arial" panose="020B0604020202020204" pitchFamily="34" charset="0"/>
                <a:cs typeface="Arial" panose="020B0604020202020204" pitchFamily="34" charset="0"/>
              </a:rPr>
              <a:t>Pulm Med. </a:t>
            </a:r>
            <a:r>
              <a:rPr lang="en-US" sz="900" dirty="0">
                <a:solidFill>
                  <a:schemeClr val="bg1">
                    <a:lumMod val="65000"/>
                  </a:schemeClr>
                </a:solidFill>
                <a:latin typeface="Arial" panose="020B0604020202020204" pitchFamily="34" charset="0"/>
                <a:cs typeface="Arial" panose="020B0604020202020204" pitchFamily="34" charset="0"/>
              </a:rPr>
              <a:t>2017;1495867</a:t>
            </a:r>
          </a:p>
        </p:txBody>
      </p:sp>
      <p:sp>
        <p:nvSpPr>
          <p:cNvPr id="7" name="Rectangle 6">
            <a:extLst>
              <a:ext uri="{FF2B5EF4-FFF2-40B4-BE49-F238E27FC236}">
                <a16:creationId xmlns:a16="http://schemas.microsoft.com/office/drawing/2014/main" id="{84466556-3FC4-4A4E-9A75-7643A03B5208}"/>
              </a:ext>
            </a:extLst>
          </p:cNvPr>
          <p:cNvSpPr/>
          <p:nvPr/>
        </p:nvSpPr>
        <p:spPr>
          <a:xfrm>
            <a:off x="9824636" y="1604440"/>
            <a:ext cx="1942973" cy="263652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A8701D84-BFED-46B2-AAA7-2D8C106D841A}"/>
              </a:ext>
            </a:extLst>
          </p:cNvPr>
          <p:cNvSpPr txBox="1"/>
          <p:nvPr/>
        </p:nvSpPr>
        <p:spPr>
          <a:xfrm>
            <a:off x="749401" y="340054"/>
            <a:ext cx="10451999"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3600" b="1" spc="-5" dirty="0" err="1">
                <a:solidFill>
                  <a:srgbClr val="002060"/>
                </a:solidFill>
                <a:latin typeface="+mj-lt"/>
                <a:ea typeface="+mj-ea"/>
                <a:cs typeface="+mj-cs"/>
              </a:rPr>
              <a:t>Đặc</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tính</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của</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các</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dụng</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cụ</a:t>
            </a:r>
            <a:r>
              <a:rPr lang="en-US" sz="3600" b="1" spc="-5" dirty="0">
                <a:solidFill>
                  <a:srgbClr val="002060"/>
                </a:solidFill>
                <a:latin typeface="+mj-lt"/>
                <a:ea typeface="+mj-ea"/>
                <a:cs typeface="+mj-cs"/>
              </a:rPr>
              <a:t> </a:t>
            </a:r>
            <a:r>
              <a:rPr lang="en-US" sz="3600" b="1" spc="-5" dirty="0" err="1">
                <a:solidFill>
                  <a:srgbClr val="002060"/>
                </a:solidFill>
                <a:latin typeface="+mj-lt"/>
                <a:ea typeface="+mj-ea"/>
                <a:cs typeface="+mj-cs"/>
              </a:rPr>
              <a:t>hít</a:t>
            </a:r>
            <a:endParaRPr kumimoji="0" lang="en-US" sz="2800" b="1" i="0" u="none" strike="noStrike" kern="1200" cap="none" spc="0" normalizeH="0" baseline="0" noProof="0" dirty="0">
              <a:ln>
                <a:noFill/>
              </a:ln>
              <a:solidFill>
                <a:srgbClr val="004481"/>
              </a:solidFill>
              <a:effectLst/>
              <a:uLnTx/>
              <a:uFillTx/>
              <a:latin typeface="+mj-lt"/>
              <a:ea typeface="+mn-ea"/>
              <a:cs typeface="Arial" panose="020B0604020202020204" pitchFamily="34" charset="0"/>
            </a:endParaRPr>
          </a:p>
        </p:txBody>
      </p:sp>
    </p:spTree>
    <p:extLst>
      <p:ext uri="{BB962C8B-B14F-4D97-AF65-F5344CB8AC3E}">
        <p14:creationId xmlns:p14="http://schemas.microsoft.com/office/powerpoint/2010/main" val="28102078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1" y="44833"/>
            <a:ext cx="12192000" cy="1200329"/>
          </a:xfrm>
          <a:prstGeom prst="rect">
            <a:avLst/>
          </a:prstGeom>
          <a:solidFill>
            <a:schemeClr val="bg1"/>
          </a:solidFill>
        </p:spPr>
        <p:txBody>
          <a:bodyPr wrap="square" rtlCol="0">
            <a:spAutoFit/>
          </a:bodyPr>
          <a:lstStyle/>
          <a:p>
            <a:pPr algn="ctr"/>
            <a:r>
              <a:rPr lang="en-GB" sz="3600" b="1" dirty="0" err="1">
                <a:solidFill>
                  <a:srgbClr val="3F7819"/>
                </a:solidFill>
              </a:rPr>
              <a:t>Lưu</a:t>
            </a:r>
            <a:r>
              <a:rPr lang="en-GB" sz="3600" b="1" dirty="0">
                <a:solidFill>
                  <a:srgbClr val="3F7819"/>
                </a:solidFill>
              </a:rPr>
              <a:t> ý </a:t>
            </a:r>
            <a:r>
              <a:rPr lang="en-GB" sz="3600" b="1" dirty="0" err="1">
                <a:solidFill>
                  <a:srgbClr val="3F7819"/>
                </a:solidFill>
              </a:rPr>
              <a:t>kết</a:t>
            </a:r>
            <a:r>
              <a:rPr lang="en-GB" sz="3600" b="1" dirty="0">
                <a:solidFill>
                  <a:srgbClr val="3F7819"/>
                </a:solidFill>
              </a:rPr>
              <a:t> </a:t>
            </a:r>
            <a:r>
              <a:rPr lang="en-GB" sz="3600" b="1" dirty="0" err="1">
                <a:solidFill>
                  <a:srgbClr val="3F7819"/>
                </a:solidFill>
              </a:rPr>
              <a:t>quả</a:t>
            </a:r>
            <a:r>
              <a:rPr lang="en-GB" sz="3600" b="1" dirty="0">
                <a:solidFill>
                  <a:srgbClr val="3F7819"/>
                </a:solidFill>
              </a:rPr>
              <a:t> </a:t>
            </a:r>
            <a:r>
              <a:rPr lang="en-GB" sz="3600" b="1" dirty="0" err="1">
                <a:solidFill>
                  <a:srgbClr val="3F7819"/>
                </a:solidFill>
              </a:rPr>
              <a:t>tử</a:t>
            </a:r>
            <a:r>
              <a:rPr lang="en-GB" sz="3600" b="1" dirty="0">
                <a:solidFill>
                  <a:srgbClr val="3F7819"/>
                </a:solidFill>
              </a:rPr>
              <a:t> </a:t>
            </a:r>
            <a:r>
              <a:rPr lang="en-GB" sz="3600" b="1" dirty="0" err="1">
                <a:solidFill>
                  <a:srgbClr val="3F7819"/>
                </a:solidFill>
              </a:rPr>
              <a:t>vong</a:t>
            </a:r>
            <a:r>
              <a:rPr lang="en-GB" sz="3600" b="1" dirty="0">
                <a:solidFill>
                  <a:srgbClr val="3F7819"/>
                </a:solidFill>
              </a:rPr>
              <a:t> do </a:t>
            </a:r>
            <a:r>
              <a:rPr lang="en-GB" sz="3600" b="1" dirty="0" err="1">
                <a:solidFill>
                  <a:srgbClr val="3F7819"/>
                </a:solidFill>
              </a:rPr>
              <a:t>mọi</a:t>
            </a:r>
            <a:r>
              <a:rPr lang="en-GB" sz="3600" b="1" dirty="0">
                <a:solidFill>
                  <a:srgbClr val="3F7819"/>
                </a:solidFill>
              </a:rPr>
              <a:t> </a:t>
            </a:r>
            <a:r>
              <a:rPr lang="en-GB" sz="3600" b="1" dirty="0" err="1">
                <a:solidFill>
                  <a:srgbClr val="3F7819"/>
                </a:solidFill>
              </a:rPr>
              <a:t>nguyên</a:t>
            </a:r>
            <a:r>
              <a:rPr lang="en-GB" sz="3600" b="1" dirty="0">
                <a:solidFill>
                  <a:srgbClr val="3F7819"/>
                </a:solidFill>
              </a:rPr>
              <a:t> </a:t>
            </a:r>
            <a:r>
              <a:rPr lang="en-GB" sz="3600" b="1" dirty="0" err="1">
                <a:solidFill>
                  <a:srgbClr val="3F7819"/>
                </a:solidFill>
              </a:rPr>
              <a:t>nhân</a:t>
            </a:r>
            <a:r>
              <a:rPr lang="en-GB" sz="3600" b="1" dirty="0">
                <a:solidFill>
                  <a:srgbClr val="3F7819"/>
                </a:solidFill>
              </a:rPr>
              <a:t> </a:t>
            </a:r>
          </a:p>
          <a:p>
            <a:pPr algn="ctr"/>
            <a:r>
              <a:rPr lang="en-GB" sz="3600" b="1" dirty="0" err="1">
                <a:solidFill>
                  <a:srgbClr val="3F7819"/>
                </a:solidFill>
              </a:rPr>
              <a:t>từ</a:t>
            </a:r>
            <a:r>
              <a:rPr lang="en-GB" sz="3600" b="1" dirty="0">
                <a:solidFill>
                  <a:srgbClr val="3F7819"/>
                </a:solidFill>
              </a:rPr>
              <a:t> </a:t>
            </a:r>
            <a:r>
              <a:rPr lang="en-GB" sz="3600" b="1" dirty="0" err="1">
                <a:solidFill>
                  <a:srgbClr val="3F7819"/>
                </a:solidFill>
              </a:rPr>
              <a:t>các</a:t>
            </a:r>
            <a:r>
              <a:rPr lang="en-GB" sz="3600" b="1" dirty="0">
                <a:solidFill>
                  <a:srgbClr val="3F7819"/>
                </a:solidFill>
              </a:rPr>
              <a:t> </a:t>
            </a:r>
            <a:r>
              <a:rPr lang="en-GB" sz="3600" b="1" dirty="0" err="1">
                <a:solidFill>
                  <a:srgbClr val="3F7819"/>
                </a:solidFill>
              </a:rPr>
              <a:t>thử</a:t>
            </a:r>
            <a:r>
              <a:rPr lang="en-GB" sz="3600" b="1" dirty="0">
                <a:solidFill>
                  <a:srgbClr val="3F7819"/>
                </a:solidFill>
              </a:rPr>
              <a:t> </a:t>
            </a:r>
            <a:r>
              <a:rPr lang="en-GB" sz="3600" b="1" dirty="0" err="1">
                <a:solidFill>
                  <a:srgbClr val="3F7819"/>
                </a:solidFill>
              </a:rPr>
              <a:t>nghiệm</a:t>
            </a:r>
            <a:r>
              <a:rPr lang="en-GB" sz="3600" b="1" dirty="0">
                <a:solidFill>
                  <a:srgbClr val="3F7819"/>
                </a:solidFill>
              </a:rPr>
              <a:t> </a:t>
            </a:r>
            <a:r>
              <a:rPr lang="en-GB" sz="3600" b="1" dirty="0" err="1">
                <a:solidFill>
                  <a:srgbClr val="3F7819"/>
                </a:solidFill>
              </a:rPr>
              <a:t>của</a:t>
            </a:r>
            <a:r>
              <a:rPr lang="en-GB" sz="3600" b="1" dirty="0">
                <a:solidFill>
                  <a:srgbClr val="3F7819"/>
                </a:solidFill>
              </a:rPr>
              <a:t> ICS/LAMA/LABA </a:t>
            </a:r>
            <a:endParaRPr lang="en-US" sz="3600" b="1" dirty="0">
              <a:solidFill>
                <a:srgbClr val="3F7819"/>
              </a:solidFill>
            </a:endParaRPr>
          </a:p>
        </p:txBody>
      </p:sp>
      <p:sp>
        <p:nvSpPr>
          <p:cNvPr id="7" name="Text Placeholder 9">
            <a:extLst>
              <a:ext uri="{FF2B5EF4-FFF2-40B4-BE49-F238E27FC236}">
                <a16:creationId xmlns:a16="http://schemas.microsoft.com/office/drawing/2014/main" id="{CF74CCB3-1B30-46D4-95A1-9A74EA13AA03}"/>
              </a:ext>
            </a:extLst>
          </p:cNvPr>
          <p:cNvSpPr>
            <a:spLocks noGrp="1"/>
          </p:cNvSpPr>
          <p:nvPr>
            <p:ph type="body" sz="quarter" idx="13"/>
          </p:nvPr>
        </p:nvSpPr>
        <p:spPr>
          <a:xfrm>
            <a:off x="515938" y="5516171"/>
            <a:ext cx="11160123" cy="1017979"/>
          </a:xfrm>
        </p:spPr>
        <p:txBody>
          <a:bodyPr/>
          <a:lstStyle/>
          <a:p>
            <a:pPr marL="0" indent="0">
              <a:buNone/>
            </a:pPr>
            <a:r>
              <a:rPr lang="en-GB" sz="1000" dirty="0">
                <a:solidFill>
                  <a:schemeClr val="bg1">
                    <a:lumMod val="50000"/>
                  </a:schemeClr>
                </a:solidFill>
                <a:latin typeface="Arial" panose="020B0604020202020204" pitchFamily="34" charset="0"/>
                <a:cs typeface="Arial" panose="020B0604020202020204" pitchFamily="34" charset="0"/>
              </a:rPr>
              <a:t>EMA, European Medicines Agency; FDA, Food and Drug Administration; ICS, inhaled corticosteroid; LABA, long-acting β2-agonist; LAMA, long-acting muscarinic antagonist; </a:t>
            </a:r>
            <a:br>
              <a:rPr lang="en-GB" sz="1000" dirty="0">
                <a:solidFill>
                  <a:schemeClr val="bg1">
                    <a:lumMod val="50000"/>
                  </a:schemeClr>
                </a:solidFill>
                <a:latin typeface="Arial" panose="020B0604020202020204" pitchFamily="34" charset="0"/>
                <a:cs typeface="Arial" panose="020B0604020202020204" pitchFamily="34" charset="0"/>
              </a:rPr>
            </a:br>
            <a:r>
              <a:rPr lang="en-GB" sz="1000" dirty="0">
                <a:solidFill>
                  <a:schemeClr val="bg1">
                    <a:lumMod val="50000"/>
                  </a:schemeClr>
                </a:solidFill>
                <a:latin typeface="Arial" panose="020B0604020202020204" pitchFamily="34" charset="0"/>
                <a:cs typeface="Arial" panose="020B0604020202020204" pitchFamily="34" charset="0"/>
              </a:rPr>
              <a:t>1. Rogliani P &amp; Calzetta L. Am J Respir Crit Care Med 2021;203:926–927; 2. Lipson DA, et al. N Engl J Med 2018;378:1671–1680 (and supplementary material); 3. Rabe KF, et al. N Engl J Med 2020;383:35–48 (and supplementary material); </a:t>
            </a:r>
            <a:br>
              <a:rPr lang="en-GB" sz="1000" dirty="0">
                <a:solidFill>
                  <a:schemeClr val="bg1">
                    <a:lumMod val="50000"/>
                  </a:schemeClr>
                </a:solidFill>
                <a:latin typeface="Arial" panose="020B0604020202020204" pitchFamily="34" charset="0"/>
                <a:cs typeface="Arial" panose="020B0604020202020204" pitchFamily="34" charset="0"/>
              </a:rPr>
            </a:br>
            <a:r>
              <a:rPr lang="en-GB" sz="1000" dirty="0">
                <a:solidFill>
                  <a:schemeClr val="bg1">
                    <a:lumMod val="50000"/>
                  </a:schemeClr>
                </a:solidFill>
                <a:latin typeface="Arial" panose="020B0604020202020204" pitchFamily="34" charset="0"/>
                <a:cs typeface="Arial" panose="020B0604020202020204" pitchFamily="34" charset="0"/>
              </a:rPr>
              <a:t>4. Suissa S &amp; Drazen JM. N Engl J Med 2018;378:1723–1724; 5. FDA PADAC 2020. Available at: https://www.fda.gov/media/143921/download. Last accessed: April 2022; 6. EMA CHMP 2020; EMA/198723/2020; 7. Suissa S. Lancet Respir Med 2021;9:684–685; 8. Lipson DA, et al. Am J Respir Crit Care Med 2020;201:1508–1516; 9. Martinez FJ, et al. Am J Respir Crit Care Med 2021;203:553–564.</a:t>
            </a:r>
          </a:p>
        </p:txBody>
      </p:sp>
      <p:sp>
        <p:nvSpPr>
          <p:cNvPr id="8" name="Content Placeholder 1">
            <a:extLst>
              <a:ext uri="{FF2B5EF4-FFF2-40B4-BE49-F238E27FC236}">
                <a16:creationId xmlns:a16="http://schemas.microsoft.com/office/drawing/2014/main" id="{4466D2B0-A386-4CF1-9C8D-89019075EE3F}"/>
              </a:ext>
            </a:extLst>
          </p:cNvPr>
          <p:cNvSpPr txBox="1">
            <a:spLocks/>
          </p:cNvSpPr>
          <p:nvPr/>
        </p:nvSpPr>
        <p:spPr>
          <a:xfrm>
            <a:off x="6290347" y="1582783"/>
            <a:ext cx="4968000" cy="3919617"/>
          </a:xfrm>
          <a:prstGeom prst="roundRect">
            <a:avLst>
              <a:gd name="adj" fmla="val 5140"/>
            </a:avLst>
          </a:prstGeom>
          <a:solidFill>
            <a:schemeClr val="accent5">
              <a:lumMod val="20000"/>
              <a:lumOff val="80000"/>
            </a:schemeClr>
          </a:solidFill>
        </p:spPr>
        <p:txBody>
          <a:bodyPr lIns="180000" tIns="180000" rIns="180000" anchor="t"/>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Aft>
                <a:spcPts val="600"/>
              </a:spcAft>
              <a:buClr>
                <a:srgbClr val="161622"/>
              </a:buClr>
            </a:pPr>
            <a:r>
              <a:rPr lang="en-GB" sz="2000" b="1" dirty="0" err="1">
                <a:solidFill>
                  <a:srgbClr val="161622"/>
                </a:solidFill>
                <a:latin typeface="Arial" panose="020B0604020202020204" pitchFamily="34" charset="0"/>
                <a:cs typeface="Arial" panose="020B0604020202020204" pitchFamily="34" charset="0"/>
              </a:rPr>
              <a:t>Vấn</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đề</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phương</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pháp</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thống</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kê</a:t>
            </a:r>
            <a:endParaRPr lang="en-GB" sz="2000" b="1" dirty="0">
              <a:solidFill>
                <a:srgbClr val="161622"/>
              </a:solidFill>
              <a:latin typeface="Arial" panose="020B0604020202020204" pitchFamily="34" charset="0"/>
              <a:cs typeface="Arial" panose="020B0604020202020204" pitchFamily="34" charset="0"/>
            </a:endParaRPr>
          </a:p>
          <a:p>
            <a:pPr marL="285750" indent="-285750">
              <a:lnSpc>
                <a:spcPct val="100000"/>
              </a:lnSpc>
              <a:spcAft>
                <a:spcPts val="600"/>
              </a:spcAft>
              <a:buClr>
                <a:srgbClr val="161622"/>
              </a:buClr>
              <a:buFont typeface="Arial" panose="020B0604020202020204" pitchFamily="34" charset="0"/>
              <a:buChar char="•"/>
            </a:pPr>
            <a:r>
              <a:rPr lang="en-GB" sz="1800" dirty="0" err="1">
                <a:solidFill>
                  <a:srgbClr val="161622"/>
                </a:solidFill>
                <a:latin typeface="Arial" panose="020B0604020202020204" pitchFamily="34" charset="0"/>
                <a:cs typeface="Arial" panose="020B0604020202020204" pitchFamily="34" charset="0"/>
              </a:rPr>
              <a:t>Nghiên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cứu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không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được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thiết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kế</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để</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đánh</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giá</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tử</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vong</a:t>
            </a:r>
            <a:r>
              <a:rPr lang="en-GB" sz="1800" dirty="0">
                <a:solidFill>
                  <a:srgbClr val="161622"/>
                </a:solidFill>
                <a:latin typeface="Arial" panose="020B0604020202020204" pitchFamily="34" charset="0"/>
                <a:cs typeface="Arial" panose="020B0604020202020204" pitchFamily="34" charset="0"/>
              </a:rPr>
              <a:t> do </a:t>
            </a:r>
            <a:r>
              <a:rPr lang="en-GB" sz="1800" dirty="0" err="1">
                <a:solidFill>
                  <a:srgbClr val="161622"/>
                </a:solidFill>
                <a:latin typeface="Arial" panose="020B0604020202020204" pitchFamily="34" charset="0"/>
                <a:cs typeface="Arial" panose="020B0604020202020204" pitchFamily="34" charset="0"/>
              </a:rPr>
              <a:t>mọi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nguyên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nhân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vì</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vậy</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không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có</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đủ</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độ</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mạnh</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để</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đo</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lường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như</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một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tiêu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chí</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chính</a:t>
            </a:r>
            <a:r>
              <a:rPr lang="en-GB" sz="1800" dirty="0">
                <a:solidFill>
                  <a:srgbClr val="161622"/>
                </a:solidFill>
                <a:latin typeface="Arial" panose="020B0604020202020204" pitchFamily="34" charset="0"/>
                <a:cs typeface="Arial" panose="020B0604020202020204" pitchFamily="34" charset="0"/>
              </a:rPr>
              <a:t> </a:t>
            </a:r>
            <a:r>
              <a:rPr lang="en-GB" sz="1800" baseline="30000" dirty="0">
                <a:solidFill>
                  <a:srgbClr val="161622"/>
                </a:solidFill>
                <a:latin typeface="Arial" panose="020B0604020202020204" pitchFamily="34" charset="0"/>
                <a:cs typeface="Arial" panose="020B0604020202020204" pitchFamily="34" charset="0"/>
              </a:rPr>
              <a:t>1–3</a:t>
            </a:r>
          </a:p>
          <a:p>
            <a:pPr marL="285750" indent="-285750">
              <a:lnSpc>
                <a:spcPct val="100000"/>
              </a:lnSpc>
              <a:spcAft>
                <a:spcPts val="600"/>
              </a:spcAft>
              <a:buClr>
                <a:srgbClr val="161622"/>
              </a:buClr>
              <a:buFont typeface="Arial" panose="020B0604020202020204" pitchFamily="34" charset="0"/>
              <a:buChar char="•"/>
            </a:pPr>
            <a:r>
              <a:rPr lang="en-GB" sz="1800" dirty="0" err="1">
                <a:solidFill>
                  <a:srgbClr val="161622"/>
                </a:solidFill>
                <a:latin typeface="Arial" panose="020B0604020202020204" pitchFamily="34" charset="0"/>
                <a:cs typeface="Arial" panose="020B0604020202020204" pitchFamily="34" charset="0"/>
              </a:rPr>
              <a:t>Hạ</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bậc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xuống</a:t>
            </a:r>
            <a:r>
              <a:rPr lang="en-GB" sz="1800" dirty="0">
                <a:solidFill>
                  <a:srgbClr val="161622"/>
                </a:solidFill>
                <a:latin typeface="Arial" panose="020B0604020202020204" pitchFamily="34" charset="0"/>
                <a:cs typeface="Arial" panose="020B0604020202020204" pitchFamily="34" charset="0"/>
              </a:rPr>
              <a:t> LAMA/LABA </a:t>
            </a:r>
            <a:r>
              <a:rPr lang="en-GB" sz="1800" dirty="0" err="1">
                <a:solidFill>
                  <a:srgbClr val="161622"/>
                </a:solidFill>
                <a:latin typeface="Arial" panose="020B0604020202020204" pitchFamily="34" charset="0"/>
                <a:cs typeface="Arial" panose="020B0604020202020204" pitchFamily="34" charset="0"/>
              </a:rPr>
              <a:t>có</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thể</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là</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một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yếu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tố</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nhiễu</a:t>
            </a:r>
            <a:r>
              <a:rPr lang="en-GB" sz="1800" dirty="0">
                <a:solidFill>
                  <a:srgbClr val="161622"/>
                </a:solidFill>
                <a:latin typeface="Arial" panose="020B0604020202020204" pitchFamily="34" charset="0"/>
                <a:cs typeface="Arial" panose="020B0604020202020204" pitchFamily="34" charset="0"/>
              </a:rPr>
              <a:t> </a:t>
            </a:r>
            <a:r>
              <a:rPr lang="en-GB" sz="1800" baseline="30000" dirty="0">
                <a:solidFill>
                  <a:srgbClr val="161622"/>
                </a:solidFill>
                <a:latin typeface="Arial" panose="020B0604020202020204" pitchFamily="34" charset="0"/>
                <a:cs typeface="Arial" panose="020B0604020202020204" pitchFamily="34" charset="0"/>
              </a:rPr>
              <a:t>2–4</a:t>
            </a:r>
          </a:p>
          <a:p>
            <a:pPr marL="285750" indent="-285750">
              <a:lnSpc>
                <a:spcPct val="100000"/>
              </a:lnSpc>
              <a:spcAft>
                <a:spcPts val="600"/>
              </a:spcAft>
              <a:buClr>
                <a:srgbClr val="161622"/>
              </a:buClr>
              <a:buFont typeface="Arial" panose="020B0604020202020204" pitchFamily="34" charset="0"/>
              <a:buChar char="•"/>
            </a:pPr>
            <a:r>
              <a:rPr lang="en-GB" sz="1800" dirty="0">
                <a:solidFill>
                  <a:srgbClr val="161622"/>
                </a:solidFill>
                <a:latin typeface="Arial" panose="020B0604020202020204" pitchFamily="34" charset="0"/>
                <a:cs typeface="Arial" panose="020B0604020202020204" pitchFamily="34" charset="0"/>
              </a:rPr>
              <a:t>EMA </a:t>
            </a:r>
            <a:r>
              <a:rPr lang="en-GB" sz="1800" dirty="0" err="1">
                <a:solidFill>
                  <a:srgbClr val="161622"/>
                </a:solidFill>
                <a:latin typeface="Arial" panose="020B0604020202020204" pitchFamily="34" charset="0"/>
                <a:cs typeface="Arial" panose="020B0604020202020204" pitchFamily="34" charset="0"/>
              </a:rPr>
              <a:t>và</a:t>
            </a:r>
            <a:r>
              <a:rPr lang="en-GB" sz="1800" dirty="0">
                <a:solidFill>
                  <a:srgbClr val="161622"/>
                </a:solidFill>
                <a:latin typeface="Arial" panose="020B0604020202020204" pitchFamily="34" charset="0"/>
                <a:cs typeface="Arial" panose="020B0604020202020204" pitchFamily="34" charset="0"/>
              </a:rPr>
              <a:t> FDA </a:t>
            </a:r>
            <a:r>
              <a:rPr lang="en-GB" sz="1800" dirty="0" err="1">
                <a:solidFill>
                  <a:srgbClr val="161622"/>
                </a:solidFill>
                <a:latin typeface="Arial" panose="020B0604020202020204" pitchFamily="34" charset="0"/>
                <a:cs typeface="Arial" panose="020B0604020202020204" pitchFamily="34" charset="0"/>
              </a:rPr>
              <a:t>đã</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không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cấp</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phép</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cho</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kết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quả</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giảm</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tử</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vong</a:t>
            </a:r>
            <a:r>
              <a:rPr lang="en-GB" sz="1800" dirty="0">
                <a:solidFill>
                  <a:srgbClr val="161622"/>
                </a:solidFill>
                <a:latin typeface="Arial" panose="020B0604020202020204" pitchFamily="34" charset="0"/>
                <a:cs typeface="Arial" panose="020B0604020202020204" pitchFamily="34" charset="0"/>
              </a:rPr>
              <a:t> do </a:t>
            </a:r>
            <a:r>
              <a:rPr lang="en-GB" sz="1800" dirty="0" err="1">
                <a:solidFill>
                  <a:srgbClr val="161622"/>
                </a:solidFill>
                <a:latin typeface="Arial" panose="020B0604020202020204" pitchFamily="34" charset="0"/>
                <a:cs typeface="Arial" panose="020B0604020202020204" pitchFamily="34" charset="0"/>
              </a:rPr>
              <a:t>mọi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nguyên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nhân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lên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tờ</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hướng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dẫn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sử</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dụng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của</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các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thuốc</a:t>
            </a:r>
            <a:r>
              <a:rPr lang="en-GB" sz="1800" dirty="0">
                <a:solidFill>
                  <a:srgbClr val="161622"/>
                </a:solidFill>
                <a:latin typeface="Arial" panose="020B0604020202020204" pitchFamily="34" charset="0"/>
                <a:cs typeface="Arial" panose="020B0604020202020204" pitchFamily="34" charset="0"/>
              </a:rPr>
              <a:t> ICS/LAMA/LABA fixed-dose </a:t>
            </a:r>
            <a:r>
              <a:rPr lang="en-GB" sz="1800" baseline="30000" dirty="0">
                <a:solidFill>
                  <a:srgbClr val="161622"/>
                </a:solidFill>
                <a:latin typeface="Arial" panose="020B0604020202020204" pitchFamily="34" charset="0"/>
                <a:cs typeface="Arial" panose="020B0604020202020204" pitchFamily="34" charset="0"/>
              </a:rPr>
              <a:t>5,6</a:t>
            </a:r>
          </a:p>
        </p:txBody>
      </p:sp>
      <p:sp>
        <p:nvSpPr>
          <p:cNvPr id="9" name="Content Placeholder 4">
            <a:extLst>
              <a:ext uri="{FF2B5EF4-FFF2-40B4-BE49-F238E27FC236}">
                <a16:creationId xmlns:a16="http://schemas.microsoft.com/office/drawing/2014/main" id="{974A2B94-449E-44E2-8136-D6AC1EA40679}"/>
              </a:ext>
            </a:extLst>
          </p:cNvPr>
          <p:cNvSpPr txBox="1">
            <a:spLocks/>
          </p:cNvSpPr>
          <p:nvPr/>
        </p:nvSpPr>
        <p:spPr>
          <a:xfrm>
            <a:off x="933654" y="1582783"/>
            <a:ext cx="4968000" cy="3919617"/>
          </a:xfrm>
          <a:prstGeom prst="roundRect">
            <a:avLst>
              <a:gd name="adj" fmla="val 5140"/>
            </a:avLst>
          </a:prstGeom>
          <a:solidFill>
            <a:schemeClr val="accent5">
              <a:lumMod val="60000"/>
              <a:lumOff val="40000"/>
            </a:schemeClr>
          </a:solidFill>
        </p:spPr>
        <p:txBody>
          <a:bodyPr wrap="square" lIns="180000" tIns="180000" rIns="180000" rtlCol="0" anchor="t"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Aft>
                <a:spcPts val="600"/>
              </a:spcAft>
            </a:pPr>
            <a:r>
              <a:rPr lang="en-GB" sz="2000" b="1" dirty="0" err="1">
                <a:solidFill>
                  <a:srgbClr val="161622"/>
                </a:solidFill>
                <a:latin typeface="Arial" panose="020B0604020202020204" pitchFamily="34" charset="0"/>
                <a:cs typeface="Arial" panose="020B0604020202020204" pitchFamily="34" charset="0"/>
              </a:rPr>
              <a:t>Vấn</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đề</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lâm</a:t>
            </a:r>
            <a:r>
              <a:rPr lang="en-GB" sz="2000" b="1" dirty="0">
                <a:solidFill>
                  <a:srgbClr val="161622"/>
                </a:solidFill>
                <a:latin typeface="Arial" panose="020B0604020202020204" pitchFamily="34" charset="0"/>
                <a:cs typeface="Arial" panose="020B0604020202020204" pitchFamily="34" charset="0"/>
              </a:rPr>
              <a:t> </a:t>
            </a:r>
            <a:r>
              <a:rPr lang="en-GB" sz="2000" b="1" dirty="0" err="1">
                <a:solidFill>
                  <a:srgbClr val="161622"/>
                </a:solidFill>
                <a:latin typeface="Arial" panose="020B0604020202020204" pitchFamily="34" charset="0"/>
                <a:cs typeface="Arial" panose="020B0604020202020204" pitchFamily="34" charset="0"/>
              </a:rPr>
              <a:t>sàng</a:t>
            </a:r>
            <a:endParaRPr lang="en-GB" sz="2000" b="1" dirty="0">
              <a:solidFill>
                <a:srgbClr val="161622"/>
              </a:solidFill>
              <a:latin typeface="Arial" panose="020B0604020202020204" pitchFamily="34" charset="0"/>
              <a:cs typeface="Arial" panose="020B0604020202020204" pitchFamily="34" charset="0"/>
            </a:endParaRPr>
          </a:p>
          <a:p>
            <a:pPr marL="271463" indent="-271463">
              <a:lnSpc>
                <a:spcPct val="100000"/>
              </a:lnSpc>
              <a:spcAft>
                <a:spcPts val="600"/>
              </a:spcAft>
              <a:buClr>
                <a:srgbClr val="161622"/>
              </a:buClr>
              <a:buFont typeface="Arial" panose="020B0604020202020204" pitchFamily="34" charset="0"/>
              <a:buChar char="•"/>
            </a:pPr>
            <a:r>
              <a:rPr lang="en-GB" sz="1800" dirty="0" err="1">
                <a:solidFill>
                  <a:srgbClr val="161622"/>
                </a:solidFill>
                <a:latin typeface="Arial" panose="020B0604020202020204" pitchFamily="34" charset="0"/>
                <a:cs typeface="Arial" panose="020B0604020202020204" pitchFamily="34" charset="0"/>
              </a:rPr>
              <a:t>Tuyển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chọn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bệnh</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nhân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có</a:t>
            </a:r>
            <a:r>
              <a:rPr lang="en-GB" sz="1800" dirty="0">
                <a:solidFill>
                  <a:srgbClr val="161622"/>
                </a:solidFill>
                <a:latin typeface="Arial" panose="020B0604020202020204" pitchFamily="34" charset="0"/>
                <a:cs typeface="Arial" panose="020B0604020202020204" pitchFamily="34" charset="0"/>
              </a:rPr>
              <a:t> xu </a:t>
            </a:r>
            <a:r>
              <a:rPr lang="en-GB" sz="1800" dirty="0" err="1">
                <a:solidFill>
                  <a:srgbClr val="161622"/>
                </a:solidFill>
                <a:latin typeface="Arial" panose="020B0604020202020204" pitchFamily="34" charset="0"/>
                <a:cs typeface="Arial" panose="020B0604020202020204" pitchFamily="34" charset="0"/>
              </a:rPr>
              <a:t>hướng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đáp</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ứng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tốt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với</a:t>
            </a:r>
            <a:r>
              <a:rPr lang="en-GB" sz="1800" dirty="0">
                <a:solidFill>
                  <a:srgbClr val="161622"/>
                </a:solidFill>
                <a:latin typeface="Arial" panose="020B0604020202020204" pitchFamily="34" charset="0"/>
                <a:cs typeface="Arial" panose="020B0604020202020204" pitchFamily="34" charset="0"/>
              </a:rPr>
              <a:t> ICS (</a:t>
            </a:r>
            <a:r>
              <a:rPr lang="en-GB" sz="1800" dirty="0" err="1">
                <a:solidFill>
                  <a:srgbClr val="161622"/>
                </a:solidFill>
                <a:latin typeface="Arial" panose="020B0604020202020204" pitchFamily="34" charset="0"/>
                <a:cs typeface="Arial" panose="020B0604020202020204" pitchFamily="34" charset="0"/>
              </a:rPr>
              <a:t>vd</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tiền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sử</a:t>
            </a:r>
            <a:r>
              <a:rPr lang="en-GB" sz="1800" dirty="0">
                <a:solidFill>
                  <a:srgbClr val="161622"/>
                </a:solidFill>
                <a:latin typeface="Arial" panose="020B0604020202020204" pitchFamily="34" charset="0"/>
                <a:cs typeface="Arial" panose="020B0604020202020204" pitchFamily="34" charset="0"/>
              </a:rPr>
              <a:t> hen) </a:t>
            </a:r>
            <a:r>
              <a:rPr lang="en-GB" sz="1800" baseline="30000" dirty="0">
                <a:solidFill>
                  <a:srgbClr val="161622"/>
                </a:solidFill>
                <a:latin typeface="Arial" panose="020B0604020202020204" pitchFamily="34" charset="0"/>
                <a:cs typeface="Arial" panose="020B0604020202020204" pitchFamily="34" charset="0"/>
              </a:rPr>
              <a:t>2,3,7 </a:t>
            </a:r>
          </a:p>
          <a:p>
            <a:pPr marL="271463" indent="-271463">
              <a:lnSpc>
                <a:spcPct val="100000"/>
              </a:lnSpc>
              <a:spcAft>
                <a:spcPts val="600"/>
              </a:spcAft>
              <a:buClr>
                <a:srgbClr val="161622"/>
              </a:buClr>
              <a:buFont typeface="Arial" panose="020B0604020202020204" pitchFamily="34" charset="0"/>
              <a:buChar char="•"/>
            </a:pPr>
            <a:r>
              <a:rPr lang="en-GB" sz="1800" dirty="0">
                <a:solidFill>
                  <a:srgbClr val="161622"/>
                </a:solidFill>
                <a:latin typeface="Arial" panose="020B0604020202020204" pitchFamily="34" charset="0"/>
                <a:cs typeface="Arial" panose="020B0604020202020204" pitchFamily="34" charset="0"/>
              </a:rPr>
              <a:t>Ở </a:t>
            </a:r>
            <a:r>
              <a:rPr lang="en-GB" sz="1800" dirty="0" err="1">
                <a:solidFill>
                  <a:srgbClr val="161622"/>
                </a:solidFill>
                <a:latin typeface="Arial" panose="020B0604020202020204" pitchFamily="34" charset="0"/>
                <a:cs typeface="Arial" panose="020B0604020202020204" pitchFamily="34" charset="0"/>
              </a:rPr>
              <a:t>nhánh</a:t>
            </a:r>
            <a:r>
              <a:rPr lang="en-GB" sz="1800" dirty="0">
                <a:solidFill>
                  <a:srgbClr val="161622"/>
                </a:solidFill>
                <a:latin typeface="Arial" panose="020B0604020202020204" pitchFamily="34" charset="0"/>
                <a:cs typeface="Arial" panose="020B0604020202020204" pitchFamily="34" charset="0"/>
              </a:rPr>
              <a:t> LAMA/LABA, </a:t>
            </a:r>
            <a:r>
              <a:rPr lang="en-GB" sz="1800" dirty="0" err="1">
                <a:solidFill>
                  <a:srgbClr val="161622"/>
                </a:solidFill>
                <a:latin typeface="Arial" panose="020B0604020202020204" pitchFamily="34" charset="0"/>
                <a:cs typeface="Arial" panose="020B0604020202020204" pitchFamily="34" charset="0"/>
              </a:rPr>
              <a:t>hơn</a:t>
            </a:r>
            <a:r>
              <a:rPr lang="en-GB" sz="1800" dirty="0">
                <a:solidFill>
                  <a:srgbClr val="161622"/>
                </a:solidFill>
                <a:latin typeface="Arial" panose="020B0604020202020204" pitchFamily="34" charset="0"/>
                <a:cs typeface="Arial" panose="020B0604020202020204" pitchFamily="34" charset="0"/>
              </a:rPr>
              <a:t> 70% </a:t>
            </a:r>
            <a:r>
              <a:rPr lang="en-GB" sz="1800" dirty="0" err="1">
                <a:solidFill>
                  <a:srgbClr val="161622"/>
                </a:solidFill>
                <a:latin typeface="Arial" panose="020B0604020202020204" pitchFamily="34" charset="0"/>
                <a:cs typeface="Arial" panose="020B0604020202020204" pitchFamily="34" charset="0"/>
              </a:rPr>
              <a:t>phải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ngưng</a:t>
            </a:r>
            <a:r>
              <a:rPr lang="en-GB" sz="1800" dirty="0">
                <a:solidFill>
                  <a:srgbClr val="161622"/>
                </a:solidFill>
                <a:latin typeface="Arial" panose="020B0604020202020204" pitchFamily="34" charset="0"/>
                <a:cs typeface="Arial" panose="020B0604020202020204" pitchFamily="34" charset="0"/>
              </a:rPr>
              <a:t> ICS </a:t>
            </a:r>
            <a:r>
              <a:rPr lang="en-GB" sz="1800" dirty="0" err="1">
                <a:solidFill>
                  <a:srgbClr val="161622"/>
                </a:solidFill>
                <a:latin typeface="Arial" panose="020B0604020202020204" pitchFamily="34" charset="0"/>
                <a:cs typeface="Arial" panose="020B0604020202020204" pitchFamily="34" charset="0"/>
              </a:rPr>
              <a:t>trước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khi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bắt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đầu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nghiên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cứu</a:t>
            </a:r>
            <a:r>
              <a:rPr lang="en-GB" sz="1800" dirty="0">
                <a:solidFill>
                  <a:srgbClr val="161622"/>
                </a:solidFill>
                <a:latin typeface="Arial" panose="020B0604020202020204" pitchFamily="34" charset="0"/>
                <a:cs typeface="Arial" panose="020B0604020202020204" pitchFamily="34" charset="0"/>
              </a:rPr>
              <a:t> </a:t>
            </a:r>
            <a:r>
              <a:rPr lang="en-GB" sz="1800" baseline="30000" dirty="0">
                <a:solidFill>
                  <a:srgbClr val="161622"/>
                </a:solidFill>
                <a:latin typeface="Arial" panose="020B0604020202020204" pitchFamily="34" charset="0"/>
                <a:cs typeface="Arial" panose="020B0604020202020204" pitchFamily="34" charset="0"/>
              </a:rPr>
              <a:t>2,3</a:t>
            </a:r>
          </a:p>
          <a:p>
            <a:pPr marL="271463" indent="-271463">
              <a:lnSpc>
                <a:spcPct val="100000"/>
              </a:lnSpc>
              <a:spcAft>
                <a:spcPts val="600"/>
              </a:spcAft>
              <a:buClr>
                <a:srgbClr val="161622"/>
              </a:buClr>
              <a:buFont typeface="Arial" panose="020B0604020202020204" pitchFamily="34" charset="0"/>
              <a:buChar char="•"/>
            </a:pPr>
            <a:r>
              <a:rPr lang="en-GB" sz="1800" dirty="0" err="1">
                <a:solidFill>
                  <a:srgbClr val="161622"/>
                </a:solidFill>
                <a:latin typeface="Arial" panose="020B0604020202020204" pitchFamily="34" charset="0"/>
                <a:cs typeface="Arial" panose="020B0604020202020204" pitchFamily="34" charset="0"/>
              </a:rPr>
              <a:t>Lợi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ích</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sống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còn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chỉ</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trong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vòng</a:t>
            </a:r>
            <a:r>
              <a:rPr lang="en-GB" sz="1800" dirty="0">
                <a:solidFill>
                  <a:srgbClr val="161622"/>
                </a:solidFill>
                <a:latin typeface="Arial" panose="020B0604020202020204" pitchFamily="34" charset="0"/>
                <a:cs typeface="Arial" panose="020B0604020202020204" pitchFamily="34" charset="0"/>
              </a:rPr>
              <a:t> 90 </a:t>
            </a:r>
            <a:r>
              <a:rPr lang="en-GB" sz="1800" dirty="0" err="1">
                <a:solidFill>
                  <a:srgbClr val="161622"/>
                </a:solidFill>
                <a:latin typeface="Arial" panose="020B0604020202020204" pitchFamily="34" charset="0"/>
                <a:cs typeface="Arial" panose="020B0604020202020204" pitchFamily="34" charset="0"/>
              </a:rPr>
              <a:t>ngày</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đầu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tiên</a:t>
            </a:r>
            <a:r>
              <a:rPr lang="en-GB" sz="1800" dirty="0">
                <a:solidFill>
                  <a:srgbClr val="161622"/>
                </a:solidFill>
                <a:latin typeface="Arial" panose="020B0604020202020204" pitchFamily="34" charset="0"/>
                <a:cs typeface="Arial" panose="020B0604020202020204" pitchFamily="34" charset="0"/>
              </a:rPr>
              <a:t> </a:t>
            </a:r>
            <a:r>
              <a:rPr lang="en-GB" sz="1800" baseline="30000" dirty="0">
                <a:solidFill>
                  <a:srgbClr val="161622"/>
                </a:solidFill>
                <a:latin typeface="Arial" panose="020B0604020202020204" pitchFamily="34" charset="0"/>
                <a:cs typeface="Arial" panose="020B0604020202020204" pitchFamily="34" charset="0"/>
              </a:rPr>
              <a:t>7</a:t>
            </a:r>
          </a:p>
          <a:p>
            <a:pPr marL="271463" indent="-271463">
              <a:lnSpc>
                <a:spcPct val="100000"/>
              </a:lnSpc>
              <a:spcAft>
                <a:spcPts val="600"/>
              </a:spcAft>
              <a:buClr>
                <a:srgbClr val="161622"/>
              </a:buClr>
              <a:buFont typeface="Arial" panose="020B0604020202020204" pitchFamily="34" charset="0"/>
              <a:buChar char="•"/>
            </a:pPr>
            <a:r>
              <a:rPr lang="en-GB" sz="1800" dirty="0" err="1">
                <a:solidFill>
                  <a:srgbClr val="161622"/>
                </a:solidFill>
                <a:latin typeface="Arial" panose="020B0604020202020204" pitchFamily="34" charset="0"/>
                <a:cs typeface="Arial" panose="020B0604020202020204" pitchFamily="34" charset="0"/>
              </a:rPr>
              <a:t>Không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có</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sự</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khác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biệt</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về</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tỉ</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lệ</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tử</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vong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giữa</a:t>
            </a:r>
            <a:r>
              <a:rPr lang="en-GB" sz="1800" dirty="0">
                <a:solidFill>
                  <a:srgbClr val="161622"/>
                </a:solidFill>
                <a:latin typeface="Arial" panose="020B0604020202020204" pitchFamily="34" charset="0"/>
                <a:cs typeface="Arial" panose="020B0604020202020204" pitchFamily="34" charset="0"/>
              </a:rPr>
              <a:t> 2 </a:t>
            </a:r>
            <a:r>
              <a:rPr lang="en-GB" sz="1800" dirty="0" err="1">
                <a:solidFill>
                  <a:srgbClr val="161622"/>
                </a:solidFill>
                <a:latin typeface="Arial" panose="020B0604020202020204" pitchFamily="34" charset="0"/>
                <a:cs typeface="Arial" panose="020B0604020202020204" pitchFamily="34" charset="0"/>
              </a:rPr>
              <a:t>nhánh</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điều</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trị</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trên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những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người</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chưa</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từng</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dùng</a:t>
            </a:r>
            <a:r>
              <a:rPr lang="en-GB" sz="1800" dirty="0">
                <a:solidFill>
                  <a:srgbClr val="161622"/>
                </a:solidFill>
                <a:latin typeface="Arial" panose="020B0604020202020204" pitchFamily="34" charset="0"/>
                <a:cs typeface="Arial" panose="020B0604020202020204" pitchFamily="34" charset="0"/>
              </a:rPr>
              <a:t> ICS </a:t>
            </a:r>
            <a:r>
              <a:rPr lang="en-GB" sz="1800" dirty="0" err="1">
                <a:solidFill>
                  <a:srgbClr val="161622"/>
                </a:solidFill>
                <a:latin typeface="Arial" panose="020B0604020202020204" pitchFamily="34" charset="0"/>
                <a:cs typeface="Arial" panose="020B0604020202020204" pitchFamily="34" charset="0"/>
              </a:rPr>
              <a:t>trước</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nghiên</a:t>
            </a:r>
            <a:r>
              <a:rPr lang="en-GB" sz="1800" dirty="0">
                <a:solidFill>
                  <a:srgbClr val="161622"/>
                </a:solidFill>
                <a:latin typeface="Arial" panose="020B0604020202020204" pitchFamily="34" charset="0"/>
                <a:cs typeface="Arial" panose="020B0604020202020204" pitchFamily="34" charset="0"/>
              </a:rPr>
              <a:t> </a:t>
            </a:r>
            <a:r>
              <a:rPr lang="en-GB" sz="1800" dirty="0" err="1">
                <a:solidFill>
                  <a:srgbClr val="161622"/>
                </a:solidFill>
                <a:latin typeface="Arial" panose="020B0604020202020204" pitchFamily="34" charset="0"/>
                <a:cs typeface="Arial" panose="020B0604020202020204" pitchFamily="34" charset="0"/>
              </a:rPr>
              <a:t>cứu</a:t>
            </a:r>
            <a:r>
              <a:rPr lang="en-GB" sz="1800" dirty="0">
                <a:solidFill>
                  <a:srgbClr val="161622"/>
                </a:solidFill>
                <a:latin typeface="Arial" panose="020B0604020202020204" pitchFamily="34" charset="0"/>
                <a:cs typeface="Arial" panose="020B0604020202020204" pitchFamily="34" charset="0"/>
              </a:rPr>
              <a:t> </a:t>
            </a:r>
            <a:r>
              <a:rPr lang="en-GB" sz="1800" baseline="30000" dirty="0">
                <a:solidFill>
                  <a:srgbClr val="161622"/>
                </a:solidFill>
                <a:latin typeface="Arial" panose="020B0604020202020204" pitchFamily="34" charset="0"/>
                <a:cs typeface="Arial" panose="020B0604020202020204" pitchFamily="34" charset="0"/>
              </a:rPr>
              <a:t>8,9</a:t>
            </a:r>
          </a:p>
          <a:p>
            <a:endParaRPr lang="en-GB" sz="2000" dirty="0">
              <a:solidFill>
                <a:srgbClr val="16162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3424396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MY" sz="3600" b="1" i="0" u="none" strike="noStrike" kern="1200" cap="none" spc="-5" normalizeH="0" baseline="0" noProof="0" dirty="0" err="1">
                <a:ln>
                  <a:noFill/>
                </a:ln>
                <a:solidFill>
                  <a:srgbClr val="002060"/>
                </a:solidFill>
                <a:effectLst/>
                <a:uLnTx/>
                <a:uFillTx/>
                <a:latin typeface="Arial"/>
                <a:ea typeface="+mn-ea"/>
                <a:cs typeface="+mn-cs"/>
              </a:rPr>
              <a:t>Nội</a:t>
            </a:r>
            <a:r>
              <a:rPr kumimoji="0" lang="en-MY" sz="3600" b="1" i="0" u="none" strike="noStrike" kern="1200" cap="none" spc="-5" normalizeH="0" baseline="0" noProof="0" dirty="0">
                <a:ln>
                  <a:noFill/>
                </a:ln>
                <a:solidFill>
                  <a:srgbClr val="002060"/>
                </a:solidFill>
                <a:effectLst/>
                <a:uLnTx/>
                <a:uFillTx/>
                <a:latin typeface="Arial"/>
                <a:ea typeface="+mn-ea"/>
                <a:cs typeface="+mn-cs"/>
              </a:rPr>
              <a:t> dung </a:t>
            </a:r>
            <a:r>
              <a:rPr kumimoji="0" lang="en-MY" sz="3600" b="1" i="0" u="none" strike="noStrike" kern="1200" cap="none" spc="-5" normalizeH="0" baseline="0" noProof="0" dirty="0" err="1">
                <a:ln>
                  <a:noFill/>
                </a:ln>
                <a:solidFill>
                  <a:srgbClr val="002060"/>
                </a:solidFill>
                <a:effectLst/>
                <a:uLnTx/>
                <a:uFillTx/>
                <a:latin typeface="Arial"/>
                <a:ea typeface="+mn-ea"/>
                <a:cs typeface="+mn-cs"/>
              </a:rPr>
              <a:t>trình</a:t>
            </a:r>
            <a:r>
              <a:rPr kumimoji="0" lang="en-MY" sz="3600" b="1" i="0" u="none" strike="noStrike" kern="1200" cap="none" spc="-5" normalizeH="0" baseline="0" noProof="0" dirty="0">
                <a:ln>
                  <a:noFill/>
                </a:ln>
                <a:solidFill>
                  <a:srgbClr val="002060"/>
                </a:solidFill>
                <a:effectLst/>
                <a:uLnTx/>
                <a:uFillTx/>
                <a:latin typeface="Arial"/>
                <a:ea typeface="+mn-ea"/>
                <a:cs typeface="+mn-cs"/>
              </a:rPr>
              <a:t> </a:t>
            </a:r>
            <a:r>
              <a:rPr kumimoji="0" lang="en-MY" sz="3600" b="1" i="0" u="none" strike="noStrike" kern="1200" cap="none" spc="-5" normalizeH="0" baseline="0" noProof="0" dirty="0" err="1">
                <a:ln>
                  <a:noFill/>
                </a:ln>
                <a:solidFill>
                  <a:srgbClr val="002060"/>
                </a:solidFill>
                <a:effectLst/>
                <a:uLnTx/>
                <a:uFillTx/>
                <a:latin typeface="Arial"/>
                <a:ea typeface="+mn-ea"/>
                <a:cs typeface="+mn-cs"/>
              </a:rPr>
              <a:t>bày</a:t>
            </a:r>
            <a:endParaRPr kumimoji="0" lang="en-US" sz="3600" b="1" i="0" u="none" strike="noStrike" kern="1200" cap="none" spc="-5" normalizeH="0" baseline="0" noProof="0" dirty="0">
              <a:ln>
                <a:noFill/>
              </a:ln>
              <a:solidFill>
                <a:srgbClr val="002060"/>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3822080" cy="725922"/>
            <a:chOff x="2514800" y="4343744"/>
            <a:chExt cx="1568995"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403938"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Kỹ</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thuật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mức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độ</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tuân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thủ</a:t>
              </a: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4</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5" y="3202150"/>
            <a:ext cx="3922021" cy="749993"/>
            <a:chOff x="2568688" y="4337016"/>
            <a:chExt cx="1610022"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483461"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Dữ</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liệu</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về</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lượng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thuốc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5</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Phản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hồi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của</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bệnh</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nhân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với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Respimat</a:t>
              </a:r>
              <a:endParaRPr kumimoji="0" lang="ko-KR" altLang="en-US"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6</a:t>
              </a:r>
              <a:endParaRPr kumimoji="0" lang="ko-KR" altLang="en-US"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17816" y="2300950"/>
            <a:ext cx="3472422" cy="1179511"/>
            <a:chOff x="2619425" y="4025274"/>
            <a:chExt cx="1425458" cy="1179511"/>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Một</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số</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yếu</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tố</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cần</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cân</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nhắc</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để</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tối</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ưu</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hóa</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lượng</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thuốc</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tới</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phổi</a:t>
              </a:r>
              <a:endPar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25274"/>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1</a:t>
              </a:r>
              <a:endParaRPr kumimoji="0" lang="ko-KR" altLang="en-US"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Đặc</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tính</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0" i="0" u="none" strike="noStrike" kern="1200" cap="none" spc="0" normalizeH="0" baseline="0" noProof="0" dirty="0" err="1">
                  <a:ln>
                    <a:noFill/>
                  </a:ln>
                  <a:solidFill>
                    <a:schemeClr val="bg1">
                      <a:lumMod val="75000"/>
                    </a:schemeClr>
                  </a:solidFill>
                  <a:effectLst/>
                  <a:uLnTx/>
                  <a:uFillTx/>
                  <a:latin typeface="Arial"/>
                  <a:ea typeface="+mn-ea"/>
                  <a:cs typeface="+mn-cs"/>
                </a:rPr>
                <a:t>khí</a:t>
              </a:r>
              <a:r>
                <a:rPr kumimoji="0" lang="en-US" sz="1800" b="0" i="0" u="none" strike="noStrike" kern="1200" cap="none" spc="0" normalizeH="0" baseline="0" noProof="0" dirty="0">
                  <a:ln>
                    <a:noFill/>
                  </a:ln>
                  <a:solidFill>
                    <a:schemeClr val="bg1">
                      <a:lumMod val="75000"/>
                    </a:schemeClr>
                  </a:solidFill>
                  <a:effectLst/>
                  <a:uLnTx/>
                  <a:uFillTx/>
                  <a:latin typeface="Arial"/>
                  <a:ea typeface="+mn-ea"/>
                  <a:cs typeface="+mn-cs"/>
                </a:rPr>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2</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583446" y="4500838"/>
              <a:ext cx="1330270"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E0000"/>
                  </a:solidFill>
                  <a:effectLst/>
                  <a:uLnTx/>
                  <a:uFillTx/>
                  <a:latin typeface="Arial"/>
                  <a:ea typeface="+mn-ea"/>
                  <a:cs typeface="+mn-cs"/>
                </a:rPr>
                <a:t>Kháng</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lực</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của</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dụng</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cụ</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và</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khả</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năng</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hít</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của</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bệnh</a:t>
              </a:r>
              <a:r>
                <a:rPr kumimoji="0" lang="en-US" sz="1800" b="1" i="0" u="none" strike="noStrike" kern="1200" cap="none" spc="0" normalizeH="0" baseline="0" noProof="0" dirty="0">
                  <a:ln>
                    <a:noFill/>
                  </a:ln>
                  <a:solidFill>
                    <a:srgbClr val="FE0000"/>
                  </a:solidFill>
                  <a:effectLst/>
                  <a:uLnTx/>
                  <a:uFillTx/>
                  <a:latin typeface="Arial"/>
                  <a:ea typeface="+mn-ea"/>
                  <a:cs typeface="+mn-cs"/>
                </a:rPr>
                <a:t> </a:t>
              </a:r>
              <a:r>
                <a:rPr kumimoji="0" lang="en-US" sz="1800" b="1" i="0" u="none" strike="noStrike" kern="1200" cap="none" spc="0" normalizeH="0" baseline="0" noProof="0" dirty="0" err="1">
                  <a:ln>
                    <a:noFill/>
                  </a:ln>
                  <a:solidFill>
                    <a:srgbClr val="FE0000"/>
                  </a:solidFill>
                  <a:effectLst/>
                  <a:uLnTx/>
                  <a:uFillTx/>
                  <a:latin typeface="Arial"/>
                  <a:ea typeface="+mn-ea"/>
                  <a:cs typeface="+mn-cs"/>
                </a:rPr>
                <a:t>nhân</a:t>
              </a:r>
              <a:endParaRPr kumimoji="0" lang="ko-KR" altLang="en-US" sz="1800" b="1" i="0" u="none" strike="noStrike" kern="1200" cap="none" spc="0" normalizeH="0" baseline="0" noProof="0" dirty="0">
                <a:ln>
                  <a:noFill/>
                </a:ln>
                <a:solidFill>
                  <a:srgbClr val="FE0000"/>
                </a:solidFill>
                <a:effectLst/>
                <a:uLnTx/>
                <a:uFillTx/>
                <a:latin typeface="Arial"/>
                <a:ea typeface="굴림" panose="020B0600000101010101" pitchFamily="34" charset="-127"/>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3</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129936789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F7C4E1-2A11-46DF-B43A-D33D513E1138}"/>
              </a:ext>
            </a:extLst>
          </p:cNvPr>
          <p:cNvSpPr txBox="1">
            <a:spLocks/>
          </p:cNvSpPr>
          <p:nvPr/>
        </p:nvSpPr>
        <p:spPr>
          <a:xfrm>
            <a:off x="557727" y="950880"/>
            <a:ext cx="11305257"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br>
              <a:rPr kumimoji="0" lang="en-MY" sz="2400" i="0" u="none" strike="noStrike" kern="1200" cap="none" spc="0" normalizeH="0" baseline="0" noProof="0" dirty="0">
                <a:ln>
                  <a:noFill/>
                </a:ln>
                <a:effectLst/>
                <a:uLnTx/>
                <a:uFillTx/>
                <a:ea typeface="+mj-ea"/>
                <a:cs typeface="+mj-cs"/>
              </a:rPr>
            </a:br>
            <a:r>
              <a:rPr kumimoji="0" lang="en-MY" sz="2400" i="0" u="none" strike="noStrike" kern="1200" cap="none" spc="0" normalizeH="0" baseline="0" noProof="0" dirty="0" err="1">
                <a:ln>
                  <a:noFill/>
                </a:ln>
                <a:effectLst/>
                <a:uLnTx/>
                <a:uFillTx/>
                <a:ea typeface="+mj-ea"/>
                <a:cs typeface="+mj-cs"/>
              </a:rPr>
              <a:t>Bình</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hút</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bột</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khô</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cần</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bệnh</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nhân</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gắng</a:t>
            </a:r>
            <a:r>
              <a:rPr kumimoji="0" lang="en-MY" sz="2400" i="0" u="none" strike="noStrike" kern="1200" cap="none" spc="0" normalizeH="0" baseline="0" noProof="0" dirty="0">
                <a:ln>
                  <a:noFill/>
                </a:ln>
                <a:effectLst/>
                <a:uLnTx/>
                <a:uFillTx/>
                <a:ea typeface="+mj-ea"/>
                <a:cs typeface="+mj-cs"/>
              </a:rPr>
              <a:t> </a:t>
            </a:r>
            <a:r>
              <a:rPr kumimoji="0" lang="en-MY" sz="2400" i="0" u="none" strike="noStrike" kern="1200" cap="none" spc="0" normalizeH="0" baseline="0" noProof="0" dirty="0" err="1">
                <a:ln>
                  <a:noFill/>
                </a:ln>
                <a:effectLst/>
                <a:uLnTx/>
                <a:uFillTx/>
                <a:ea typeface="+mj-ea"/>
                <a:cs typeface="+mj-cs"/>
              </a:rPr>
              <a:t>sức</a:t>
            </a:r>
            <a:r>
              <a:rPr kumimoji="0" lang="en-MY" sz="2400" i="0" u="none" strike="noStrike" kern="1200" cap="none" spc="0" normalizeH="0" baseline="0" noProof="0" dirty="0">
                <a:ln>
                  <a:noFill/>
                </a:ln>
                <a:effectLst/>
                <a:uLnTx/>
                <a:uFillTx/>
                <a:ea typeface="+mj-ea"/>
                <a:cs typeface="+mj-cs"/>
              </a:rPr>
              <a:t> </a:t>
            </a:r>
            <a:r>
              <a:rPr lang="en-GB" sz="2400" dirty="0" err="1">
                <a:cs typeface="Arial" panose="020B0604020202020204" pitchFamily="34" charset="0"/>
              </a:rPr>
              <a:t>tạo</a:t>
            </a:r>
            <a:r>
              <a:rPr lang="en-GB" sz="2400" dirty="0">
                <a:cs typeface="Arial" panose="020B0604020202020204" pitchFamily="34" charset="0"/>
              </a:rPr>
              <a:t> </a:t>
            </a:r>
            <a:r>
              <a:rPr lang="en-GB" sz="2400" dirty="0" err="1">
                <a:cs typeface="Arial" panose="020B0604020202020204" pitchFamily="34" charset="0"/>
              </a:rPr>
              <a:t>một</a:t>
            </a:r>
            <a:r>
              <a:rPr lang="en-GB" sz="2400" dirty="0">
                <a:cs typeface="Arial" panose="020B0604020202020204" pitchFamily="34" charset="0"/>
              </a:rPr>
              <a:t> </a:t>
            </a:r>
            <a:r>
              <a:rPr lang="en-GB" sz="2400" dirty="0" err="1">
                <a:cs typeface="Arial" panose="020B0604020202020204" pitchFamily="34" charset="0"/>
              </a:rPr>
              <a:t>lực</a:t>
            </a:r>
            <a:r>
              <a:rPr lang="en-GB" sz="2400" dirty="0">
                <a:cs typeface="Arial" panose="020B0604020202020204" pitchFamily="34" charset="0"/>
              </a:rPr>
              <a:t> </a:t>
            </a:r>
            <a:r>
              <a:rPr lang="en-GB" sz="2400" dirty="0" err="1">
                <a:cs typeface="Arial" panose="020B0604020202020204" pitchFamily="34" charset="0"/>
              </a:rPr>
              <a:t>hút</a:t>
            </a:r>
            <a:r>
              <a:rPr lang="en-GB" sz="2400" dirty="0">
                <a:cs typeface="Arial" panose="020B0604020202020204" pitchFamily="34" charset="0"/>
              </a:rPr>
              <a:t> </a:t>
            </a:r>
            <a:r>
              <a:rPr lang="en-GB" sz="2400" dirty="0" err="1">
                <a:cs typeface="Arial" panose="020B0604020202020204" pitchFamily="34" charset="0"/>
              </a:rPr>
              <a:t>vào</a:t>
            </a:r>
            <a:r>
              <a:rPr lang="en-GB" sz="2400" dirty="0">
                <a:cs typeface="Arial" panose="020B0604020202020204" pitchFamily="34" charset="0"/>
              </a:rPr>
              <a:t> </a:t>
            </a:r>
            <a:r>
              <a:rPr lang="en-GB" sz="2400" dirty="0" err="1">
                <a:cs typeface="Arial" panose="020B0604020202020204" pitchFamily="34" charset="0"/>
              </a:rPr>
              <a:t>đủ</a:t>
            </a:r>
            <a:r>
              <a:rPr lang="en-GB" sz="2400" dirty="0">
                <a:cs typeface="Arial" panose="020B0604020202020204" pitchFamily="34" charset="0"/>
              </a:rPr>
              <a:t> </a:t>
            </a:r>
            <a:r>
              <a:rPr lang="en-GB" sz="2400" dirty="0" err="1">
                <a:cs typeface="Arial" panose="020B0604020202020204" pitchFamily="34" charset="0"/>
              </a:rPr>
              <a:t>lớn</a:t>
            </a:r>
            <a:r>
              <a:rPr lang="en-GB" sz="2400" dirty="0">
                <a:cs typeface="Arial" panose="020B0604020202020204" pitchFamily="34" charset="0"/>
              </a:rPr>
              <a:t> </a:t>
            </a:r>
            <a:br>
              <a:rPr kumimoji="0" lang="en-MY" sz="2400" i="0" u="none" strike="noStrike" kern="1200" cap="none" spc="0" normalizeH="0" baseline="0" noProof="0" dirty="0">
                <a:ln>
                  <a:noFill/>
                </a:ln>
                <a:effectLst/>
                <a:uLnTx/>
                <a:uFillTx/>
                <a:ea typeface="+mj-ea"/>
                <a:cs typeface="+mj-cs"/>
              </a:rPr>
            </a:br>
            <a:endParaRPr kumimoji="0" lang="en-MY" sz="2400" i="0" u="none" strike="noStrike" kern="1200" cap="none" spc="0" normalizeH="0" baseline="0" noProof="0" dirty="0">
              <a:ln>
                <a:noFill/>
              </a:ln>
              <a:effectLst/>
              <a:uLnTx/>
              <a:uFillTx/>
              <a:ea typeface="+mj-ea"/>
              <a:cs typeface="+mj-cs"/>
            </a:endParaRPr>
          </a:p>
        </p:txBody>
      </p:sp>
      <p:grpSp>
        <p:nvGrpSpPr>
          <p:cNvPr id="3" name="Group 2">
            <a:extLst>
              <a:ext uri="{FF2B5EF4-FFF2-40B4-BE49-F238E27FC236}">
                <a16:creationId xmlns:a16="http://schemas.microsoft.com/office/drawing/2014/main" id="{E55608A3-B834-42A5-ACB4-CF3F9A589E3B}"/>
              </a:ext>
            </a:extLst>
          </p:cNvPr>
          <p:cNvGrpSpPr/>
          <p:nvPr/>
        </p:nvGrpSpPr>
        <p:grpSpPr>
          <a:xfrm>
            <a:off x="291298" y="1570906"/>
            <a:ext cx="11915074" cy="4996186"/>
            <a:chOff x="361125" y="1228436"/>
            <a:chExt cx="11915074" cy="4996186"/>
          </a:xfrm>
        </p:grpSpPr>
        <p:pic>
          <p:nvPicPr>
            <p:cNvPr id="4" name="Picture 3">
              <a:extLst>
                <a:ext uri="{FF2B5EF4-FFF2-40B4-BE49-F238E27FC236}">
                  <a16:creationId xmlns:a16="http://schemas.microsoft.com/office/drawing/2014/main" id="{241388B8-0BC6-44F8-8463-C49B7CE06C49}"/>
                </a:ext>
              </a:extLst>
            </p:cNvPr>
            <p:cNvPicPr>
              <a:picLocks noChangeAspect="1"/>
            </p:cNvPicPr>
            <p:nvPr/>
          </p:nvPicPr>
          <p:blipFill>
            <a:blip r:embed="rId3"/>
            <a:stretch>
              <a:fillRect/>
            </a:stretch>
          </p:blipFill>
          <p:spPr>
            <a:xfrm>
              <a:off x="482683" y="1228436"/>
              <a:ext cx="9198182" cy="4996186"/>
            </a:xfrm>
            <a:prstGeom prst="rect">
              <a:avLst/>
            </a:prstGeom>
          </p:spPr>
        </p:pic>
        <p:grpSp>
          <p:nvGrpSpPr>
            <p:cNvPr id="5" name="Group 4">
              <a:extLst>
                <a:ext uri="{FF2B5EF4-FFF2-40B4-BE49-F238E27FC236}">
                  <a16:creationId xmlns:a16="http://schemas.microsoft.com/office/drawing/2014/main" id="{A8D6B9A9-C54A-4D42-AB38-5399EB73B3FB}"/>
                </a:ext>
              </a:extLst>
            </p:cNvPr>
            <p:cNvGrpSpPr/>
            <p:nvPr/>
          </p:nvGrpSpPr>
          <p:grpSpPr>
            <a:xfrm>
              <a:off x="707487" y="5019628"/>
              <a:ext cx="10250727" cy="847194"/>
              <a:chOff x="1059997" y="4238476"/>
              <a:chExt cx="9976041" cy="780533"/>
            </a:xfrm>
          </p:grpSpPr>
          <p:sp>
            <p:nvSpPr>
              <p:cNvPr id="21" name="Right Arrow 72">
                <a:extLst>
                  <a:ext uri="{FF2B5EF4-FFF2-40B4-BE49-F238E27FC236}">
                    <a16:creationId xmlns:a16="http://schemas.microsoft.com/office/drawing/2014/main" id="{583CEC74-DB28-4705-87D1-8CD5E5270D97}"/>
                  </a:ext>
                </a:extLst>
              </p:cNvPr>
              <p:cNvSpPr/>
              <p:nvPr/>
            </p:nvSpPr>
            <p:spPr>
              <a:xfrm>
                <a:off x="1059997" y="4243394"/>
                <a:ext cx="9976041" cy="775615"/>
              </a:xfrm>
              <a:prstGeom prst="rightArrow">
                <a:avLst>
                  <a:gd name="adj1" fmla="val 50000"/>
                  <a:gd name="adj2" fmla="val 97059"/>
                </a:avLst>
              </a:prstGeom>
              <a:gradFill>
                <a:gsLst>
                  <a:gs pos="96000">
                    <a:srgbClr val="123563"/>
                  </a:gs>
                  <a:gs pos="45000">
                    <a:srgbClr val="E7E6E6"/>
                  </a:gs>
                  <a:gs pos="70000">
                    <a:srgbClr val="123563"/>
                  </a:gs>
                  <a:gs pos="0">
                    <a:srgbClr val="FFFFFF"/>
                  </a:gs>
                </a:gsLst>
                <a:lin ang="0" scaled="0"/>
              </a:gradFill>
              <a:ln w="12700" cap="flat" cmpd="sng" algn="ctr">
                <a:solidFill>
                  <a:srgbClr val="D1D1D3">
                    <a:shade val="50000"/>
                  </a:srgbClr>
                </a:solidFill>
                <a:prstDash val="solid"/>
                <a:miter lim="800000"/>
              </a:ln>
              <a:effectLst/>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123563"/>
                    </a:solidFill>
                    <a:effectLst/>
                    <a:uLnTx/>
                    <a:uFillTx/>
                  </a:rPr>
                  <a:t>DÒNG KHÍ ĐƯỢC TẠO RA BỞI LỰC HÍT CỦA BỆNH NHÂN</a:t>
                </a:r>
              </a:p>
            </p:txBody>
          </p:sp>
          <p:sp>
            <p:nvSpPr>
              <p:cNvPr id="22" name="Rectangle 21">
                <a:extLst>
                  <a:ext uri="{FF2B5EF4-FFF2-40B4-BE49-F238E27FC236}">
                    <a16:creationId xmlns:a16="http://schemas.microsoft.com/office/drawing/2014/main" id="{D482537F-27BF-4D0C-8064-BAF9327A5320}"/>
                  </a:ext>
                </a:extLst>
              </p:cNvPr>
              <p:cNvSpPr/>
              <p:nvPr/>
            </p:nvSpPr>
            <p:spPr>
              <a:xfrm>
                <a:off x="7427171" y="4238476"/>
                <a:ext cx="2972282" cy="775617"/>
              </a:xfrm>
              <a:prstGeom prst="rect">
                <a:avLst/>
              </a:prstGeom>
              <a:noFill/>
              <a:ln w="12700" cap="flat" cmpd="sng" algn="ctr">
                <a:noFill/>
                <a:prstDash val="solid"/>
                <a:miter lim="800000"/>
              </a:ln>
              <a:effectLst/>
            </p:spPr>
            <p:txBody>
              <a:bodyPr rtlCol="0" anchor="ct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rPr>
                  <a:t>LƯỢNG THUỐC PHÂN TÁCH</a:t>
                </a:r>
              </a:p>
            </p:txBody>
          </p:sp>
        </p:grpSp>
        <p:sp>
          <p:nvSpPr>
            <p:cNvPr id="6" name="Rectangle 5">
              <a:extLst>
                <a:ext uri="{FF2B5EF4-FFF2-40B4-BE49-F238E27FC236}">
                  <a16:creationId xmlns:a16="http://schemas.microsoft.com/office/drawing/2014/main" id="{27176CFD-4059-461F-B7A2-4292F6ABCEC8}"/>
                </a:ext>
              </a:extLst>
            </p:cNvPr>
            <p:cNvSpPr/>
            <p:nvPr/>
          </p:nvSpPr>
          <p:spPr>
            <a:xfrm>
              <a:off x="3534097" y="2494826"/>
              <a:ext cx="2416046"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6CA6C0"/>
                  </a:solidFill>
                  <a:effectLst/>
                  <a:uLnTx/>
                  <a:uFillTx/>
                </a:rPr>
                <a:t>Hỗn</a:t>
              </a:r>
              <a:r>
                <a:rPr kumimoji="0" lang="en-US" sz="1800" b="1" i="0" u="none" strike="noStrike" kern="0" cap="none" spc="0" normalizeH="0" baseline="0" noProof="0" dirty="0">
                  <a:ln>
                    <a:noFill/>
                  </a:ln>
                  <a:solidFill>
                    <a:srgbClr val="6CA6C0"/>
                  </a:solidFill>
                  <a:effectLst/>
                  <a:uLnTx/>
                  <a:uFillTx/>
                </a:rPr>
                <a:t> </a:t>
              </a:r>
              <a:r>
                <a:rPr kumimoji="0" lang="en-US" sz="1800" b="1" i="0" u="none" strike="noStrike" kern="0" cap="none" spc="0" normalizeH="0" baseline="0" noProof="0" dirty="0" err="1">
                  <a:ln>
                    <a:noFill/>
                  </a:ln>
                  <a:solidFill>
                    <a:srgbClr val="6CA6C0"/>
                  </a:solidFill>
                  <a:effectLst/>
                  <a:uLnTx/>
                  <a:uFillTx/>
                </a:rPr>
                <a:t>loạn</a:t>
              </a:r>
              <a:r>
                <a:rPr kumimoji="0" lang="en-US" sz="1800" b="1" i="0" u="none" strike="noStrike" kern="0" cap="none" spc="0" normalizeH="0" baseline="0" noProof="0" dirty="0">
                  <a:ln>
                    <a:noFill/>
                  </a:ln>
                  <a:solidFill>
                    <a:srgbClr val="6CA6C0"/>
                  </a:solidFill>
                  <a:effectLst/>
                  <a:uLnTx/>
                  <a:uFillTx/>
                </a:rPr>
                <a:t> </a:t>
              </a:r>
              <a:r>
                <a:rPr kumimoji="0" lang="en-US" sz="1800" b="1" i="0" u="none" strike="noStrike" kern="0" cap="none" spc="0" normalizeH="0" baseline="0" noProof="0" dirty="0" err="1">
                  <a:ln>
                    <a:noFill/>
                  </a:ln>
                  <a:solidFill>
                    <a:srgbClr val="6CA6C0"/>
                  </a:solidFill>
                  <a:effectLst/>
                  <a:uLnTx/>
                  <a:uFillTx/>
                </a:rPr>
                <a:t>động</a:t>
              </a:r>
              <a:r>
                <a:rPr kumimoji="0" lang="en-US" sz="1800" b="1" i="0" u="none" strike="noStrike" kern="0" cap="none" spc="0" normalizeH="0" baseline="0" noProof="0" dirty="0">
                  <a:ln>
                    <a:noFill/>
                  </a:ln>
                  <a:solidFill>
                    <a:srgbClr val="6CA6C0"/>
                  </a:solidFill>
                  <a:effectLst/>
                  <a:uLnTx/>
                  <a:uFillTx/>
                </a:rPr>
                <a:t> </a:t>
              </a:r>
              <a:r>
                <a:rPr kumimoji="0" lang="en-US" sz="1800" b="1" i="0" u="none" strike="noStrike" kern="0" cap="none" spc="0" normalizeH="0" baseline="0" noProof="0" dirty="0" err="1">
                  <a:ln>
                    <a:noFill/>
                  </a:ln>
                  <a:solidFill>
                    <a:srgbClr val="6CA6C0"/>
                  </a:solidFill>
                  <a:effectLst/>
                  <a:uLnTx/>
                  <a:uFillTx/>
                </a:rPr>
                <a:t>năng</a:t>
              </a:r>
              <a:endParaRPr kumimoji="0" lang="en-US" sz="1800" b="1" i="0" u="none" strike="noStrike" kern="0" cap="none" spc="0" normalizeH="0" baseline="0" noProof="0" dirty="0">
                <a:ln>
                  <a:noFill/>
                </a:ln>
                <a:solidFill>
                  <a:srgbClr val="6CA6C0"/>
                </a:solidFill>
                <a:effectLst/>
                <a:uLnTx/>
                <a:uFillTx/>
              </a:endParaRPr>
            </a:p>
          </p:txBody>
        </p:sp>
        <p:sp>
          <p:nvSpPr>
            <p:cNvPr id="7" name="Rectangle 6">
              <a:extLst>
                <a:ext uri="{FF2B5EF4-FFF2-40B4-BE49-F238E27FC236}">
                  <a16:creationId xmlns:a16="http://schemas.microsoft.com/office/drawing/2014/main" id="{93DBAC66-E5BF-43C3-8956-2A020B0CFB19}"/>
                </a:ext>
              </a:extLst>
            </p:cNvPr>
            <p:cNvSpPr/>
            <p:nvPr/>
          </p:nvSpPr>
          <p:spPr>
            <a:xfrm>
              <a:off x="1462336" y="2160180"/>
              <a:ext cx="1999216" cy="369332"/>
            </a:xfrm>
            <a:prstGeom prst="rect">
              <a:avLst/>
            </a:prstGeom>
            <a:ln w="19050">
              <a:no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C00000"/>
                  </a:solidFill>
                  <a:effectLst/>
                  <a:uLnTx/>
                  <a:uFillTx/>
                </a:rPr>
                <a:t>Hoạt</a:t>
              </a:r>
              <a:r>
                <a:rPr kumimoji="0" lang="en-US" sz="1800" b="1" i="0" u="none" strike="noStrike" kern="0" cap="none" spc="0" normalizeH="0" baseline="0" noProof="0" dirty="0">
                  <a:ln>
                    <a:noFill/>
                  </a:ln>
                  <a:solidFill>
                    <a:srgbClr val="C00000"/>
                  </a:solidFill>
                  <a:effectLst/>
                  <a:uLnTx/>
                  <a:uFillTx/>
                </a:rPr>
                <a:t> </a:t>
              </a:r>
              <a:r>
                <a:rPr kumimoji="0" lang="en-US" sz="1800" b="1" i="0" u="none" strike="noStrike" kern="0" cap="none" spc="0" normalizeH="0" baseline="0" noProof="0" dirty="0" err="1">
                  <a:ln>
                    <a:noFill/>
                  </a:ln>
                  <a:solidFill>
                    <a:srgbClr val="C00000"/>
                  </a:solidFill>
                  <a:effectLst/>
                  <a:uLnTx/>
                  <a:uFillTx/>
                </a:rPr>
                <a:t>chất</a:t>
              </a:r>
              <a:r>
                <a:rPr kumimoji="0" lang="en-US" sz="1800" b="1" i="0" u="none" strike="noStrike" kern="0" cap="none" spc="0" normalizeH="0" baseline="0" noProof="0" dirty="0">
                  <a:ln>
                    <a:noFill/>
                  </a:ln>
                  <a:solidFill>
                    <a:srgbClr val="C00000"/>
                  </a:solidFill>
                  <a:effectLst/>
                  <a:uLnTx/>
                  <a:uFillTx/>
                </a:rPr>
                <a:t> </a:t>
              </a:r>
              <a:r>
                <a:rPr kumimoji="0" lang="en-US" sz="1800" b="1" i="0" u="none" strike="noStrike" kern="0" cap="none" spc="0" normalizeH="0" baseline="0" noProof="0" dirty="0" err="1">
                  <a:ln>
                    <a:noFill/>
                  </a:ln>
                  <a:solidFill>
                    <a:srgbClr val="C00000"/>
                  </a:solidFill>
                  <a:effectLst/>
                  <a:uLnTx/>
                  <a:uFillTx/>
                </a:rPr>
                <a:t>thuốc</a:t>
              </a:r>
              <a:endParaRPr kumimoji="0" lang="en-US" sz="1800" b="1" i="0" u="none" strike="noStrike" kern="0" cap="none" spc="0" normalizeH="0" baseline="0" noProof="0" dirty="0">
                <a:ln>
                  <a:noFill/>
                </a:ln>
                <a:solidFill>
                  <a:srgbClr val="C00000"/>
                </a:solidFill>
                <a:effectLst/>
                <a:uLnTx/>
                <a:uFillTx/>
              </a:endParaRPr>
            </a:p>
          </p:txBody>
        </p:sp>
        <p:sp>
          <p:nvSpPr>
            <p:cNvPr id="8" name="Rectangle 7">
              <a:extLst>
                <a:ext uri="{FF2B5EF4-FFF2-40B4-BE49-F238E27FC236}">
                  <a16:creationId xmlns:a16="http://schemas.microsoft.com/office/drawing/2014/main" id="{4847133A-0229-413D-8351-667AEDB9AC6F}"/>
                </a:ext>
              </a:extLst>
            </p:cNvPr>
            <p:cNvSpPr/>
            <p:nvPr/>
          </p:nvSpPr>
          <p:spPr>
            <a:xfrm>
              <a:off x="361125" y="2386387"/>
              <a:ext cx="1377300" cy="369332"/>
            </a:xfrm>
            <a:prstGeom prst="rect">
              <a:avLst/>
            </a:prstGeom>
            <a:ln w="19050">
              <a:noFill/>
            </a:ln>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A9AC12"/>
                  </a:solidFill>
                  <a:effectLst/>
                  <a:uLnTx/>
                  <a:uFillTx/>
                </a:rPr>
                <a:t>Chất</a:t>
              </a:r>
              <a:r>
                <a:rPr kumimoji="0" lang="en-US" sz="1800" b="1" i="0" u="none" strike="noStrike" kern="0" cap="none" spc="0" normalizeH="0" baseline="0" noProof="0" dirty="0">
                  <a:ln>
                    <a:noFill/>
                  </a:ln>
                  <a:solidFill>
                    <a:srgbClr val="A9AC12"/>
                  </a:solidFill>
                  <a:effectLst/>
                  <a:uLnTx/>
                  <a:uFillTx/>
                </a:rPr>
                <a:t> </a:t>
              </a:r>
              <a:r>
                <a:rPr kumimoji="0" lang="en-US" sz="1800" b="1" i="0" u="none" strike="noStrike" kern="0" cap="none" spc="0" normalizeH="0" baseline="0" noProof="0" dirty="0" err="1">
                  <a:ln>
                    <a:noFill/>
                  </a:ln>
                  <a:solidFill>
                    <a:srgbClr val="A9AC12"/>
                  </a:solidFill>
                  <a:effectLst/>
                  <a:uLnTx/>
                  <a:uFillTx/>
                </a:rPr>
                <a:t>mang</a:t>
              </a:r>
              <a:endParaRPr kumimoji="0" lang="en-US" sz="1800" b="1" i="0" u="none" strike="noStrike" kern="0" cap="none" spc="0" normalizeH="0" baseline="0" noProof="0" dirty="0">
                <a:ln>
                  <a:noFill/>
                </a:ln>
                <a:solidFill>
                  <a:srgbClr val="A9AC12"/>
                </a:solidFill>
                <a:effectLst/>
                <a:uLnTx/>
                <a:uFillTx/>
              </a:endParaRPr>
            </a:p>
          </p:txBody>
        </p:sp>
        <p:cxnSp>
          <p:nvCxnSpPr>
            <p:cNvPr id="9" name="Straight Connector 8">
              <a:extLst>
                <a:ext uri="{FF2B5EF4-FFF2-40B4-BE49-F238E27FC236}">
                  <a16:creationId xmlns:a16="http://schemas.microsoft.com/office/drawing/2014/main" id="{728F4AA7-47FE-40F4-A572-C4C7087B17F9}"/>
                </a:ext>
              </a:extLst>
            </p:cNvPr>
            <p:cNvCxnSpPr>
              <a:cxnSpLocks/>
            </p:cNvCxnSpPr>
            <p:nvPr/>
          </p:nvCxnSpPr>
          <p:spPr>
            <a:xfrm>
              <a:off x="1173375" y="2765270"/>
              <a:ext cx="36080" cy="412430"/>
            </a:xfrm>
            <a:prstGeom prst="line">
              <a:avLst/>
            </a:prstGeom>
            <a:noFill/>
            <a:ln w="19050" cap="flat" cmpd="sng" algn="ctr">
              <a:solidFill>
                <a:srgbClr val="4E5C73"/>
              </a:solidFill>
              <a:prstDash val="solid"/>
              <a:miter lim="800000"/>
              <a:headEnd type="none" w="med" len="med"/>
              <a:tailEnd type="triangle" w="med" len="med"/>
            </a:ln>
            <a:effectLst/>
          </p:spPr>
        </p:cxnSp>
        <p:cxnSp>
          <p:nvCxnSpPr>
            <p:cNvPr id="10" name="Straight Connector 9">
              <a:extLst>
                <a:ext uri="{FF2B5EF4-FFF2-40B4-BE49-F238E27FC236}">
                  <a16:creationId xmlns:a16="http://schemas.microsoft.com/office/drawing/2014/main" id="{6C29BACF-05E7-4E24-BA7B-29997DBF64A1}"/>
                </a:ext>
              </a:extLst>
            </p:cNvPr>
            <p:cNvCxnSpPr>
              <a:cxnSpLocks/>
            </p:cNvCxnSpPr>
            <p:nvPr/>
          </p:nvCxnSpPr>
          <p:spPr>
            <a:xfrm flipH="1">
              <a:off x="1642366" y="2846511"/>
              <a:ext cx="708285" cy="121067"/>
            </a:xfrm>
            <a:prstGeom prst="line">
              <a:avLst/>
            </a:prstGeom>
            <a:noFill/>
            <a:ln w="19050" cap="flat" cmpd="sng" algn="ctr">
              <a:solidFill>
                <a:srgbClr val="4E5C73"/>
              </a:solidFill>
              <a:prstDash val="solid"/>
              <a:miter lim="800000"/>
              <a:headEnd type="none" w="med" len="med"/>
              <a:tailEnd type="triangle" w="med" len="med"/>
            </a:ln>
            <a:effectLst/>
          </p:spPr>
        </p:cxnSp>
        <p:cxnSp>
          <p:nvCxnSpPr>
            <p:cNvPr id="11" name="Straight Connector 10">
              <a:extLst>
                <a:ext uri="{FF2B5EF4-FFF2-40B4-BE49-F238E27FC236}">
                  <a16:creationId xmlns:a16="http://schemas.microsoft.com/office/drawing/2014/main" id="{C4478450-E9D0-4E3A-BE1D-469D7036C0DD}"/>
                </a:ext>
              </a:extLst>
            </p:cNvPr>
            <p:cNvCxnSpPr>
              <a:cxnSpLocks/>
            </p:cNvCxnSpPr>
            <p:nvPr/>
          </p:nvCxnSpPr>
          <p:spPr>
            <a:xfrm flipH="1">
              <a:off x="2145008" y="2845980"/>
              <a:ext cx="203341" cy="830719"/>
            </a:xfrm>
            <a:prstGeom prst="line">
              <a:avLst/>
            </a:prstGeom>
            <a:noFill/>
            <a:ln w="19050" cap="flat" cmpd="sng" algn="ctr">
              <a:solidFill>
                <a:srgbClr val="4E5C73"/>
              </a:solidFill>
              <a:prstDash val="solid"/>
              <a:miter lim="800000"/>
              <a:headEnd type="none" w="med" len="med"/>
              <a:tailEnd type="triangle" w="med" len="med"/>
            </a:ln>
            <a:effectLst/>
          </p:spPr>
        </p:cxnSp>
        <p:sp>
          <p:nvSpPr>
            <p:cNvPr id="12" name="Rectangle 11">
              <a:extLst>
                <a:ext uri="{FF2B5EF4-FFF2-40B4-BE49-F238E27FC236}">
                  <a16:creationId xmlns:a16="http://schemas.microsoft.com/office/drawing/2014/main" id="{013FEE02-0D2F-4E97-A12E-885868018FAF}"/>
                </a:ext>
              </a:extLst>
            </p:cNvPr>
            <p:cNvSpPr/>
            <p:nvPr/>
          </p:nvSpPr>
          <p:spPr>
            <a:xfrm>
              <a:off x="7484558" y="1952017"/>
              <a:ext cx="2452916" cy="338554"/>
            </a:xfrm>
            <a:prstGeom prst="rect">
              <a:avLst/>
            </a:prstGeom>
            <a:ln w="19050">
              <a:noFill/>
            </a:ln>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err="1">
                  <a:ln>
                    <a:noFill/>
                  </a:ln>
                  <a:solidFill>
                    <a:srgbClr val="4E5C73"/>
                  </a:solidFill>
                  <a:effectLst/>
                  <a:uLnTx/>
                  <a:uFillTx/>
                </a:rPr>
                <a:t>Các</a:t>
              </a:r>
              <a:r>
                <a:rPr kumimoji="0" lang="en-US" sz="1600" b="1" i="0" u="none" strike="noStrike" kern="0" cap="none" spc="0" normalizeH="0" baseline="0" noProof="0" dirty="0">
                  <a:ln>
                    <a:noFill/>
                  </a:ln>
                  <a:solidFill>
                    <a:srgbClr val="4E5C73"/>
                  </a:solidFill>
                  <a:effectLst/>
                  <a:uLnTx/>
                  <a:uFillTx/>
                </a:rPr>
                <a:t> </a:t>
              </a:r>
              <a:r>
                <a:rPr kumimoji="0" lang="en-US" sz="1600" b="1" i="0" u="none" strike="noStrike" kern="0" cap="none" spc="0" normalizeH="0" baseline="0" noProof="0" dirty="0" err="1">
                  <a:ln>
                    <a:noFill/>
                  </a:ln>
                  <a:solidFill>
                    <a:srgbClr val="4E5C73"/>
                  </a:solidFill>
                  <a:effectLst/>
                  <a:uLnTx/>
                  <a:uFillTx/>
                </a:rPr>
                <a:t>tiểu</a:t>
              </a:r>
              <a:r>
                <a:rPr kumimoji="0" lang="en-US" sz="1600" b="1" i="0" u="none" strike="noStrike" kern="0" cap="none" spc="0" normalizeH="0" baseline="0" noProof="0" dirty="0">
                  <a:ln>
                    <a:noFill/>
                  </a:ln>
                  <a:solidFill>
                    <a:srgbClr val="4E5C73"/>
                  </a:solidFill>
                  <a:effectLst/>
                  <a:uLnTx/>
                  <a:uFillTx/>
                </a:rPr>
                <a:t> </a:t>
              </a:r>
              <a:r>
                <a:rPr kumimoji="0" lang="en-US" sz="1600" b="1" i="0" u="none" strike="noStrike" kern="0" cap="none" spc="0" normalizeH="0" baseline="0" noProof="0" dirty="0" err="1">
                  <a:ln>
                    <a:noFill/>
                  </a:ln>
                  <a:solidFill>
                    <a:srgbClr val="4E5C73"/>
                  </a:solidFill>
                  <a:effectLst/>
                  <a:uLnTx/>
                  <a:uFillTx/>
                </a:rPr>
                <a:t>phần</a:t>
              </a:r>
              <a:r>
                <a:rPr kumimoji="0" lang="en-US" sz="1600" b="1" i="0" u="none" strike="noStrike" kern="0" cap="none" spc="0" normalizeH="0" baseline="0" noProof="0" dirty="0">
                  <a:ln>
                    <a:noFill/>
                  </a:ln>
                  <a:solidFill>
                    <a:srgbClr val="4E5C73"/>
                  </a:solidFill>
                  <a:effectLst/>
                  <a:uLnTx/>
                  <a:uFillTx/>
                </a:rPr>
                <a:t> </a:t>
              </a:r>
              <a:r>
                <a:rPr kumimoji="0" lang="en-US" sz="1600" b="1" i="0" u="none" strike="noStrike" kern="0" cap="none" spc="0" normalizeH="0" baseline="0" noProof="0" dirty="0" err="1">
                  <a:ln>
                    <a:noFill/>
                  </a:ln>
                  <a:solidFill>
                    <a:srgbClr val="4E5C73"/>
                  </a:solidFill>
                  <a:effectLst/>
                  <a:uLnTx/>
                  <a:uFillTx/>
                </a:rPr>
                <a:t>tách</a:t>
              </a:r>
              <a:r>
                <a:rPr kumimoji="0" lang="en-US" sz="1600" b="1" i="0" u="none" strike="noStrike" kern="0" cap="none" spc="0" normalizeH="0" baseline="0" noProof="0" dirty="0">
                  <a:ln>
                    <a:noFill/>
                  </a:ln>
                  <a:solidFill>
                    <a:srgbClr val="4E5C73"/>
                  </a:solidFill>
                  <a:effectLst/>
                  <a:uLnTx/>
                  <a:uFillTx/>
                </a:rPr>
                <a:t> ra</a:t>
              </a:r>
            </a:p>
          </p:txBody>
        </p:sp>
        <p:sp>
          <p:nvSpPr>
            <p:cNvPr id="13" name="Rectangle 12">
              <a:extLst>
                <a:ext uri="{FF2B5EF4-FFF2-40B4-BE49-F238E27FC236}">
                  <a16:creationId xmlns:a16="http://schemas.microsoft.com/office/drawing/2014/main" id="{FD9AABD3-5A5A-48A6-BEC6-56D9A1333027}"/>
                </a:ext>
              </a:extLst>
            </p:cNvPr>
            <p:cNvSpPr/>
            <p:nvPr/>
          </p:nvSpPr>
          <p:spPr>
            <a:xfrm>
              <a:off x="4429739" y="1597771"/>
              <a:ext cx="3616759" cy="400110"/>
            </a:xfrm>
            <a:prstGeom prst="rect">
              <a:avLst/>
            </a:prstGeom>
            <a:ln w="19050">
              <a:noFill/>
            </a:ln>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kern="0" dirty="0" err="1">
                  <a:solidFill>
                    <a:srgbClr val="0000FF"/>
                  </a:solidFill>
                </a:rPr>
                <a:t>Kháng</a:t>
              </a:r>
              <a:r>
                <a:rPr lang="en-US" sz="2000" b="1" kern="0" dirty="0">
                  <a:solidFill>
                    <a:srgbClr val="0000FF"/>
                  </a:solidFill>
                </a:rPr>
                <a:t> </a:t>
              </a:r>
              <a:r>
                <a:rPr lang="en-US" sz="2000" b="1" kern="0" dirty="0" err="1">
                  <a:solidFill>
                    <a:srgbClr val="0000FF"/>
                  </a:solidFill>
                </a:rPr>
                <a:t>lực</a:t>
              </a:r>
              <a:r>
                <a:rPr lang="en-US" sz="2000" b="1" kern="0" dirty="0">
                  <a:solidFill>
                    <a:srgbClr val="0000FF"/>
                  </a:solidFill>
                </a:rPr>
                <a:t> </a:t>
              </a:r>
              <a:r>
                <a:rPr lang="en-US" sz="2000" b="1" kern="0" dirty="0" err="1">
                  <a:solidFill>
                    <a:srgbClr val="0000FF"/>
                  </a:solidFill>
                </a:rPr>
                <a:t>của</a:t>
              </a:r>
              <a:r>
                <a:rPr lang="en-US" sz="2000" b="1" kern="0" dirty="0">
                  <a:solidFill>
                    <a:srgbClr val="0000FF"/>
                  </a:solidFill>
                </a:rPr>
                <a:t> DPI</a:t>
              </a:r>
            </a:p>
          </p:txBody>
        </p:sp>
        <p:grpSp>
          <p:nvGrpSpPr>
            <p:cNvPr id="14" name="Group 13">
              <a:extLst>
                <a:ext uri="{FF2B5EF4-FFF2-40B4-BE49-F238E27FC236}">
                  <a16:creationId xmlns:a16="http://schemas.microsoft.com/office/drawing/2014/main" id="{ADB7E200-7A9A-461B-905D-897F12EC80BA}"/>
                </a:ext>
              </a:extLst>
            </p:cNvPr>
            <p:cNvGrpSpPr/>
            <p:nvPr/>
          </p:nvGrpSpPr>
          <p:grpSpPr>
            <a:xfrm>
              <a:off x="9937472" y="2418386"/>
              <a:ext cx="2338727" cy="1824913"/>
              <a:chOff x="9371012" y="1240960"/>
              <a:chExt cx="3109564" cy="1186384"/>
            </a:xfrm>
            <a:solidFill>
              <a:srgbClr val="123563"/>
            </a:solidFill>
          </p:grpSpPr>
          <p:sp>
            <p:nvSpPr>
              <p:cNvPr id="19" name="Round Diagonal Corner Rectangle 8">
                <a:extLst>
                  <a:ext uri="{FF2B5EF4-FFF2-40B4-BE49-F238E27FC236}">
                    <a16:creationId xmlns:a16="http://schemas.microsoft.com/office/drawing/2014/main" id="{8AAD9D53-4749-4963-82DD-E1CA86D344FA}"/>
                  </a:ext>
                </a:extLst>
              </p:cNvPr>
              <p:cNvSpPr/>
              <p:nvPr/>
            </p:nvSpPr>
            <p:spPr>
              <a:xfrm>
                <a:off x="9371012" y="1240960"/>
                <a:ext cx="3090274" cy="1186384"/>
              </a:xfrm>
              <a:prstGeom prst="rect">
                <a:avLst/>
              </a:prstGeom>
              <a:grpFill/>
              <a:ln w="12700" cap="flat" cmpd="sng" algn="ctr">
                <a:solidFill>
                  <a:srgbClr val="FFFFFF">
                    <a:lumMod val="85000"/>
                  </a:srgbClr>
                </a:solidFill>
                <a:prstDash val="solid"/>
              </a:ln>
              <a:effectLst/>
            </p:spPr>
            <p:txBody>
              <a:bodyPr lIns="72000" tIns="72000" rIns="72000" bIns="72000" rtlCol="0" anchor="ctr"/>
              <a:lstStyle/>
              <a:p>
                <a:pPr marL="0" marR="0" lvl="0" indent="0" algn="ctr" defTabSz="1218987"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endParaRPr>
              </a:p>
            </p:txBody>
          </p:sp>
          <p:sp>
            <p:nvSpPr>
              <p:cNvPr id="20" name="TextBox 19">
                <a:extLst>
                  <a:ext uri="{FF2B5EF4-FFF2-40B4-BE49-F238E27FC236}">
                    <a16:creationId xmlns:a16="http://schemas.microsoft.com/office/drawing/2014/main" id="{F8A98771-5FAC-4B8B-B1D9-8406B56F18D1}"/>
                  </a:ext>
                </a:extLst>
              </p:cNvPr>
              <p:cNvSpPr txBox="1"/>
              <p:nvPr/>
            </p:nvSpPr>
            <p:spPr>
              <a:xfrm>
                <a:off x="9390302" y="1440489"/>
                <a:ext cx="3090274" cy="777004"/>
              </a:xfrm>
              <a:prstGeom prst="rect">
                <a:avLst/>
              </a:prstGeom>
              <a:noFill/>
            </p:spPr>
            <p:txBody>
              <a:bodyPr wrap="square" lIns="0" tIns="0" rIns="0" bIns="0" rtlCol="0">
                <a:spAutoFit/>
              </a:bodyPr>
              <a:lstStyle/>
              <a:p>
                <a:pPr marL="0" marR="0" lvl="0" indent="0" defTabSz="1218987" eaLnBrk="1" fontAlgn="auto" latinLnBrk="0" hangingPunct="1">
                  <a:lnSpc>
                    <a:spcPct val="15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FFFFFF"/>
                    </a:solidFill>
                    <a:effectLst/>
                    <a:uLnTx/>
                    <a:uFillTx/>
                  </a:rPr>
                  <a:t>Các</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hạt</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mịn</a:t>
                </a:r>
                <a:r>
                  <a:rPr kumimoji="0" lang="en-US" sz="1800" b="1" i="0" u="none" strike="noStrike" kern="0" cap="none" spc="0" normalizeH="0" baseline="0" noProof="0" dirty="0">
                    <a:ln>
                      <a:noFill/>
                    </a:ln>
                    <a:solidFill>
                      <a:srgbClr val="FFFFFF"/>
                    </a:solidFill>
                    <a:effectLst/>
                    <a:uLnTx/>
                    <a:uFillTx/>
                  </a:rPr>
                  <a:t> (&lt; 5 </a:t>
                </a:r>
                <a:r>
                  <a:rPr kumimoji="0" lang="en-US" sz="1800" b="1" i="0" u="none" strike="noStrike" kern="0" cap="none" spc="0" normalizeH="0" baseline="0" noProof="0" dirty="0">
                    <a:ln>
                      <a:noFill/>
                    </a:ln>
                    <a:solidFill>
                      <a:srgbClr val="FFFFFF"/>
                    </a:solidFill>
                    <a:effectLst/>
                    <a:uLnTx/>
                    <a:uFillTx/>
                    <a:latin typeface="Symbol" panose="05050102010706020507" pitchFamily="18" charset="2"/>
                  </a:rPr>
                  <a:t>m</a:t>
                </a:r>
                <a:r>
                  <a:rPr kumimoji="0" lang="en-US" sz="1800" b="1" i="0" u="none" strike="noStrike" kern="0" cap="none" spc="0" normalizeH="0" baseline="0" noProof="0" dirty="0">
                    <a:ln>
                      <a:noFill/>
                    </a:ln>
                    <a:solidFill>
                      <a:srgbClr val="FFFFFF"/>
                    </a:solidFill>
                    <a:effectLst/>
                    <a:uLnTx/>
                    <a:uFillTx/>
                  </a:rPr>
                  <a:t>m) </a:t>
                </a:r>
                <a:r>
                  <a:rPr kumimoji="0" lang="en-US" sz="1800" b="1" i="0" u="none" strike="noStrike" kern="0" cap="none" spc="0" normalizeH="0" baseline="0" noProof="0" dirty="0" err="1">
                    <a:ln>
                      <a:noFill/>
                    </a:ln>
                    <a:solidFill>
                      <a:srgbClr val="FFFFFF"/>
                    </a:solidFill>
                    <a:effectLst/>
                    <a:uLnTx/>
                    <a:uFillTx/>
                  </a:rPr>
                  <a:t>lắng</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đọng</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tại</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những</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vị</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trí</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sâu</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của</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0" noProof="0" dirty="0" err="1">
                    <a:ln>
                      <a:noFill/>
                    </a:ln>
                    <a:solidFill>
                      <a:srgbClr val="FFFFFF"/>
                    </a:solidFill>
                    <a:effectLst/>
                    <a:uLnTx/>
                    <a:uFillTx/>
                  </a:rPr>
                  <a:t>phổi</a:t>
                </a:r>
                <a:r>
                  <a:rPr kumimoji="0" lang="en-US" sz="1800" b="1" i="0" u="none" strike="noStrike" kern="0" cap="none" spc="0" normalizeH="0" baseline="0" noProof="0" dirty="0">
                    <a:ln>
                      <a:noFill/>
                    </a:ln>
                    <a:solidFill>
                      <a:srgbClr val="FFFFFF"/>
                    </a:solidFill>
                    <a:effectLst/>
                    <a:uLnTx/>
                    <a:uFillTx/>
                  </a:rPr>
                  <a:t> </a:t>
                </a:r>
                <a:r>
                  <a:rPr kumimoji="0" lang="en-US" sz="1800" b="1" i="0" u="none" strike="noStrike" kern="0" cap="none" spc="0" normalizeH="0" baseline="30000" noProof="0" dirty="0">
                    <a:ln>
                      <a:noFill/>
                    </a:ln>
                    <a:solidFill>
                      <a:srgbClr val="FFFFFF"/>
                    </a:solidFill>
                    <a:effectLst/>
                    <a:uLnTx/>
                    <a:uFillTx/>
                  </a:rPr>
                  <a:t>4</a:t>
                </a:r>
              </a:p>
            </p:txBody>
          </p:sp>
        </p:grpSp>
        <p:sp>
          <p:nvSpPr>
            <p:cNvPr id="15" name="Right Arrow 85">
              <a:extLst>
                <a:ext uri="{FF2B5EF4-FFF2-40B4-BE49-F238E27FC236}">
                  <a16:creationId xmlns:a16="http://schemas.microsoft.com/office/drawing/2014/main" id="{2262FF6B-863E-43FF-B4A8-0C3C1972470C}"/>
                </a:ext>
              </a:extLst>
            </p:cNvPr>
            <p:cNvSpPr/>
            <p:nvPr/>
          </p:nvSpPr>
          <p:spPr>
            <a:xfrm flipH="1">
              <a:off x="9567359" y="3194447"/>
              <a:ext cx="370115" cy="296692"/>
            </a:xfrm>
            <a:prstGeom prst="rightArrow">
              <a:avLst/>
            </a:prstGeom>
            <a:solidFill>
              <a:srgbClr val="123563"/>
            </a:solidFill>
            <a:ln w="12700" cap="flat" cmpd="sng" algn="ctr">
              <a:solidFill>
                <a:srgbClr val="003366"/>
              </a:solidFill>
              <a:prstDash val="solid"/>
            </a:ln>
            <a:effectLst/>
          </p:spPr>
          <p:txBody>
            <a:bodyPr lIns="72000" tIns="72000" rIns="72000" bIns="72000" rtlCol="0" anchor="ctr"/>
            <a:lstStyle/>
            <a:p>
              <a:pPr marL="0" marR="0" lvl="0" indent="0" algn="ctr" defTabSz="1218987"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000000"/>
                </a:solidFill>
                <a:effectLst/>
                <a:uLnTx/>
                <a:uFillTx/>
              </a:endParaRPr>
            </a:p>
          </p:txBody>
        </p:sp>
        <p:cxnSp>
          <p:nvCxnSpPr>
            <p:cNvPr id="16" name="Straight Connector 15">
              <a:extLst>
                <a:ext uri="{FF2B5EF4-FFF2-40B4-BE49-F238E27FC236}">
                  <a16:creationId xmlns:a16="http://schemas.microsoft.com/office/drawing/2014/main" id="{A89343F2-8A06-4B70-9CFE-1D632721BA87}"/>
                </a:ext>
              </a:extLst>
            </p:cNvPr>
            <p:cNvCxnSpPr>
              <a:cxnSpLocks/>
            </p:cNvCxnSpPr>
            <p:nvPr/>
          </p:nvCxnSpPr>
          <p:spPr>
            <a:xfrm flipH="1">
              <a:off x="4308778" y="2811146"/>
              <a:ext cx="120961" cy="291869"/>
            </a:xfrm>
            <a:prstGeom prst="line">
              <a:avLst/>
            </a:prstGeom>
            <a:noFill/>
            <a:ln w="19050" cap="flat" cmpd="sng" algn="ctr">
              <a:solidFill>
                <a:srgbClr val="4E5C73"/>
              </a:solidFill>
              <a:prstDash val="solid"/>
              <a:miter lim="800000"/>
              <a:headEnd type="none" w="med" len="med"/>
              <a:tailEnd type="triangle" w="med" len="med"/>
            </a:ln>
            <a:effectLst/>
          </p:spPr>
        </p:cxnSp>
        <p:cxnSp>
          <p:nvCxnSpPr>
            <p:cNvPr id="17" name="Straight Connector 16">
              <a:extLst>
                <a:ext uri="{FF2B5EF4-FFF2-40B4-BE49-F238E27FC236}">
                  <a16:creationId xmlns:a16="http://schemas.microsoft.com/office/drawing/2014/main" id="{F1532F26-3321-4EE4-A99B-23C29C01BF6E}"/>
                </a:ext>
              </a:extLst>
            </p:cNvPr>
            <p:cNvCxnSpPr>
              <a:cxnSpLocks/>
            </p:cNvCxnSpPr>
            <p:nvPr/>
          </p:nvCxnSpPr>
          <p:spPr>
            <a:xfrm flipH="1">
              <a:off x="8179544" y="2306759"/>
              <a:ext cx="346852" cy="796256"/>
            </a:xfrm>
            <a:prstGeom prst="line">
              <a:avLst/>
            </a:prstGeom>
            <a:noFill/>
            <a:ln w="19050" cap="flat" cmpd="sng" algn="ctr">
              <a:solidFill>
                <a:srgbClr val="4E5C73"/>
              </a:solidFill>
              <a:prstDash val="solid"/>
              <a:miter lim="800000"/>
              <a:headEnd type="none" w="med" len="med"/>
              <a:tailEnd type="triangle" w="med" len="med"/>
            </a:ln>
            <a:effectLst/>
          </p:spPr>
        </p:cxnSp>
        <p:cxnSp>
          <p:nvCxnSpPr>
            <p:cNvPr id="18" name="Straight Connector 17">
              <a:extLst>
                <a:ext uri="{FF2B5EF4-FFF2-40B4-BE49-F238E27FC236}">
                  <a16:creationId xmlns:a16="http://schemas.microsoft.com/office/drawing/2014/main" id="{77E052CF-E4C9-4460-9040-724A37481FE6}"/>
                </a:ext>
              </a:extLst>
            </p:cNvPr>
            <p:cNvCxnSpPr>
              <a:cxnSpLocks/>
            </p:cNvCxnSpPr>
            <p:nvPr/>
          </p:nvCxnSpPr>
          <p:spPr>
            <a:xfrm>
              <a:off x="8526396" y="2306759"/>
              <a:ext cx="0" cy="954580"/>
            </a:xfrm>
            <a:prstGeom prst="line">
              <a:avLst/>
            </a:prstGeom>
            <a:noFill/>
            <a:ln w="19050" cap="flat" cmpd="sng" algn="ctr">
              <a:solidFill>
                <a:srgbClr val="4E5C73"/>
              </a:solidFill>
              <a:prstDash val="solid"/>
              <a:miter lim="800000"/>
              <a:headEnd type="none" w="med" len="med"/>
              <a:tailEnd type="triangle" w="med" len="med"/>
            </a:ln>
            <a:effectLst/>
          </p:spPr>
        </p:cxnSp>
      </p:grpSp>
      <p:sp>
        <p:nvSpPr>
          <p:cNvPr id="23" name="TextBox 22">
            <a:extLst>
              <a:ext uri="{FF2B5EF4-FFF2-40B4-BE49-F238E27FC236}">
                <a16:creationId xmlns:a16="http://schemas.microsoft.com/office/drawing/2014/main" id="{FE45095F-DF6F-4A07-8E8C-EC1B4BB3230E}"/>
              </a:ext>
            </a:extLst>
          </p:cNvPr>
          <p:cNvSpPr txBox="1"/>
          <p:nvPr/>
        </p:nvSpPr>
        <p:spPr>
          <a:xfrm>
            <a:off x="931051" y="6514080"/>
            <a:ext cx="11260813" cy="369332"/>
          </a:xfrm>
          <a:prstGeom prst="rect">
            <a:avLst/>
          </a:prstGeom>
          <a:noFill/>
        </p:spPr>
        <p:txBody>
          <a:bodyPr wrap="square" lIns="0" rtlCol="0" anchor="b">
            <a:spAutoFit/>
          </a:bodyPr>
          <a:lstStyle/>
          <a:p>
            <a:pPr marL="12700" defTabSz="914400">
              <a:defRPr/>
            </a:pPr>
            <a:r>
              <a:rPr lang="en-US" sz="900" kern="0" dirty="0">
                <a:solidFill>
                  <a:schemeClr val="bg1">
                    <a:lumMod val="65000"/>
                  </a:schemeClr>
                </a:solidFill>
                <a:latin typeface="+mj-lt"/>
              </a:rPr>
              <a:t>1. Terzano C, Oriolo F. </a:t>
            </a:r>
            <a:r>
              <a:rPr lang="en-US" sz="900" i="1" kern="0" dirty="0">
                <a:solidFill>
                  <a:schemeClr val="bg1">
                    <a:lumMod val="65000"/>
                  </a:schemeClr>
                </a:solidFill>
                <a:latin typeface="+mj-lt"/>
              </a:rPr>
              <a:t>Eur Rev Med Pharmacol Sci</a:t>
            </a:r>
            <a:r>
              <a:rPr lang="en-US" sz="900" kern="0" dirty="0">
                <a:solidFill>
                  <a:schemeClr val="bg1">
                    <a:lumMod val="65000"/>
                  </a:schemeClr>
                </a:solidFill>
                <a:latin typeface="+mj-lt"/>
              </a:rPr>
              <a:t>. 2017;21(11):2708-2716. 2. Chrystyn H, Price D. </a:t>
            </a:r>
            <a:r>
              <a:rPr lang="en-US" sz="900" i="1" kern="0" dirty="0">
                <a:solidFill>
                  <a:schemeClr val="bg1">
                    <a:lumMod val="65000"/>
                  </a:schemeClr>
                </a:solidFill>
                <a:latin typeface="+mj-lt"/>
              </a:rPr>
              <a:t>Prescriber</a:t>
            </a:r>
            <a:r>
              <a:rPr lang="en-US" sz="900" kern="0" dirty="0">
                <a:solidFill>
                  <a:schemeClr val="bg1">
                    <a:lumMod val="65000"/>
                  </a:schemeClr>
                </a:solidFill>
                <a:latin typeface="+mj-lt"/>
              </a:rPr>
              <a:t>. 2009;20(12):47-52. 3. Lavorini F, et al. </a:t>
            </a:r>
            <a:r>
              <a:rPr lang="en-US" sz="900" i="1" kern="0" dirty="0">
                <a:solidFill>
                  <a:schemeClr val="bg1">
                    <a:lumMod val="65000"/>
                  </a:schemeClr>
                </a:solidFill>
                <a:latin typeface="+mj-lt"/>
              </a:rPr>
              <a:t>Multidiscip Respir Med</a:t>
            </a:r>
            <a:r>
              <a:rPr lang="en-US" sz="900" kern="0" dirty="0">
                <a:solidFill>
                  <a:schemeClr val="bg1">
                    <a:lumMod val="65000"/>
                  </a:schemeClr>
                </a:solidFill>
                <a:latin typeface="+mj-lt"/>
              </a:rPr>
              <a:t>. 2017;12:11. 4. Laube BL, et al. </a:t>
            </a:r>
            <a:r>
              <a:rPr lang="en-US" sz="900" i="1" kern="0" dirty="0">
                <a:solidFill>
                  <a:schemeClr val="bg1">
                    <a:lumMod val="65000"/>
                  </a:schemeClr>
                </a:solidFill>
                <a:latin typeface="+mj-lt"/>
              </a:rPr>
              <a:t>Eur Respir J</a:t>
            </a:r>
            <a:r>
              <a:rPr lang="en-US" sz="900" kern="0" dirty="0">
                <a:solidFill>
                  <a:schemeClr val="bg1">
                    <a:lumMod val="65000"/>
                  </a:schemeClr>
                </a:solidFill>
                <a:latin typeface="+mj-lt"/>
              </a:rPr>
              <a:t>. 2011;37(6):1308-1331. </a:t>
            </a:r>
          </a:p>
        </p:txBody>
      </p:sp>
      <p:sp>
        <p:nvSpPr>
          <p:cNvPr id="24" name="TextBox 23">
            <a:extLst>
              <a:ext uri="{FF2B5EF4-FFF2-40B4-BE49-F238E27FC236}">
                <a16:creationId xmlns:a16="http://schemas.microsoft.com/office/drawing/2014/main" id="{E6136298-782E-4C06-8950-F289FCBDDA85}"/>
              </a:ext>
            </a:extLst>
          </p:cNvPr>
          <p:cNvSpPr txBox="1"/>
          <p:nvPr/>
        </p:nvSpPr>
        <p:spPr>
          <a:xfrm>
            <a:off x="83976" y="341842"/>
            <a:ext cx="11779008" cy="584775"/>
          </a:xfrm>
          <a:prstGeom prst="rect">
            <a:avLst/>
          </a:prstGeom>
          <a:noFill/>
        </p:spPr>
        <p:txBody>
          <a:bodyPr wrap="square" rtlCol="0">
            <a:spAutoFit/>
          </a:bodyPr>
          <a:lstStyle/>
          <a:p>
            <a:pPr algn="ctr"/>
            <a:r>
              <a:rPr lang="en-GB" sz="3200" b="1" dirty="0" err="1">
                <a:solidFill>
                  <a:srgbClr val="003366"/>
                </a:solidFill>
                <a:latin typeface="+mj-lt"/>
                <a:cs typeface="ROBO"/>
              </a:rPr>
              <a:t>Cơ</a:t>
            </a:r>
            <a:r>
              <a:rPr lang="en-GB" sz="3200" b="1" dirty="0">
                <a:solidFill>
                  <a:srgbClr val="003366"/>
                </a:solidFill>
                <a:latin typeface="+mj-lt"/>
                <a:cs typeface="ROBO"/>
              </a:rPr>
              <a:t> </a:t>
            </a:r>
            <a:r>
              <a:rPr lang="en-GB" sz="3200" b="1" dirty="0" err="1">
                <a:solidFill>
                  <a:srgbClr val="003366"/>
                </a:solidFill>
                <a:latin typeface="+mj-lt"/>
                <a:cs typeface="ROBO"/>
              </a:rPr>
              <a:t>sở</a:t>
            </a:r>
            <a:r>
              <a:rPr lang="en-GB" sz="3200" b="1" dirty="0">
                <a:solidFill>
                  <a:srgbClr val="003366"/>
                </a:solidFill>
                <a:latin typeface="+mj-lt"/>
                <a:cs typeface="ROBO"/>
              </a:rPr>
              <a:t> </a:t>
            </a:r>
            <a:r>
              <a:rPr lang="en-GB" sz="3200" b="1" dirty="0" err="1">
                <a:solidFill>
                  <a:srgbClr val="003366"/>
                </a:solidFill>
                <a:latin typeface="+mj-lt"/>
                <a:cs typeface="ROBO"/>
              </a:rPr>
              <a:t>tạo</a:t>
            </a:r>
            <a:r>
              <a:rPr lang="en-GB" sz="3200" b="1" dirty="0">
                <a:solidFill>
                  <a:srgbClr val="003366"/>
                </a:solidFill>
                <a:latin typeface="+mj-lt"/>
                <a:cs typeface="ROBO"/>
              </a:rPr>
              <a:t> </a:t>
            </a:r>
            <a:r>
              <a:rPr lang="en-GB" sz="3200" b="1" dirty="0" err="1">
                <a:solidFill>
                  <a:srgbClr val="003366"/>
                </a:solidFill>
                <a:latin typeface="+mj-lt"/>
                <a:cs typeface="ROBO"/>
              </a:rPr>
              <a:t>ra</a:t>
            </a:r>
            <a:r>
              <a:rPr lang="en-GB" sz="3200" b="1" dirty="0">
                <a:solidFill>
                  <a:srgbClr val="003366"/>
                </a:solidFill>
                <a:latin typeface="+mj-lt"/>
                <a:cs typeface="ROBO"/>
              </a:rPr>
              <a:t> </a:t>
            </a:r>
            <a:r>
              <a:rPr lang="en-GB" sz="3200" b="1" dirty="0" err="1">
                <a:solidFill>
                  <a:srgbClr val="003366"/>
                </a:solidFill>
                <a:latin typeface="+mj-lt"/>
                <a:cs typeface="ROBO"/>
              </a:rPr>
              <a:t>dòng</a:t>
            </a:r>
            <a:r>
              <a:rPr lang="en-GB" sz="3200" b="1" dirty="0">
                <a:solidFill>
                  <a:srgbClr val="003366"/>
                </a:solidFill>
                <a:latin typeface="+mj-lt"/>
                <a:cs typeface="ROBO"/>
              </a:rPr>
              <a:t> </a:t>
            </a:r>
            <a:r>
              <a:rPr lang="en-GB" sz="3200" b="1" dirty="0" err="1">
                <a:solidFill>
                  <a:srgbClr val="003366"/>
                </a:solidFill>
                <a:latin typeface="+mj-lt"/>
                <a:cs typeface="ROBO"/>
              </a:rPr>
              <a:t>khí</a:t>
            </a:r>
            <a:r>
              <a:rPr lang="en-GB" sz="3200" b="1" dirty="0">
                <a:solidFill>
                  <a:srgbClr val="003366"/>
                </a:solidFill>
                <a:latin typeface="+mj-lt"/>
                <a:cs typeface="ROBO"/>
              </a:rPr>
              <a:t> dung </a:t>
            </a:r>
            <a:r>
              <a:rPr lang="en-GB" sz="3200" b="1" dirty="0" err="1">
                <a:solidFill>
                  <a:srgbClr val="003366"/>
                </a:solidFill>
                <a:latin typeface="+mj-lt"/>
                <a:cs typeface="ROBO"/>
              </a:rPr>
              <a:t>của</a:t>
            </a:r>
            <a:r>
              <a:rPr lang="en-GB" sz="3200" b="1" dirty="0">
                <a:solidFill>
                  <a:srgbClr val="003366"/>
                </a:solidFill>
                <a:latin typeface="+mj-lt"/>
                <a:cs typeface="ROBO"/>
              </a:rPr>
              <a:t> DPI</a:t>
            </a:r>
          </a:p>
        </p:txBody>
      </p:sp>
      <p:sp>
        <p:nvSpPr>
          <p:cNvPr id="25" name="TextBox 24">
            <a:extLst>
              <a:ext uri="{FF2B5EF4-FFF2-40B4-BE49-F238E27FC236}">
                <a16:creationId xmlns:a16="http://schemas.microsoft.com/office/drawing/2014/main" id="{60D4B652-7921-4633-8E3D-CFD9213D835D}"/>
              </a:ext>
            </a:extLst>
          </p:cNvPr>
          <p:cNvSpPr txBox="1"/>
          <p:nvPr/>
        </p:nvSpPr>
        <p:spPr>
          <a:xfrm>
            <a:off x="543469" y="6103750"/>
            <a:ext cx="6684630" cy="369332"/>
          </a:xfrm>
          <a:prstGeom prst="rect">
            <a:avLst/>
          </a:prstGeom>
          <a:noFill/>
        </p:spPr>
        <p:txBody>
          <a:bodyPr wrap="square" rtlCol="0">
            <a:spAutoFit/>
          </a:bodyPr>
          <a:lstStyle/>
          <a:p>
            <a:r>
              <a:rPr lang="en-US" b="1" dirty="0"/>
              <a:t>DPI: </a:t>
            </a:r>
            <a:r>
              <a:rPr lang="en-US" b="1" dirty="0" err="1"/>
              <a:t>Bình</a:t>
            </a:r>
            <a:r>
              <a:rPr lang="en-US" b="1" dirty="0"/>
              <a:t> </a:t>
            </a:r>
            <a:r>
              <a:rPr lang="en-US" b="1" dirty="0" err="1"/>
              <a:t>hút</a:t>
            </a:r>
            <a:r>
              <a:rPr lang="en-US" b="1" dirty="0"/>
              <a:t> </a:t>
            </a:r>
            <a:r>
              <a:rPr lang="en-US" b="1" dirty="0" err="1"/>
              <a:t>bột</a:t>
            </a:r>
            <a:r>
              <a:rPr lang="en-US" b="1" dirty="0"/>
              <a:t> </a:t>
            </a:r>
            <a:r>
              <a:rPr lang="en-US" b="1" dirty="0" err="1"/>
              <a:t>khô</a:t>
            </a:r>
            <a:r>
              <a:rPr lang="en-US" b="1" dirty="0"/>
              <a:t> </a:t>
            </a:r>
          </a:p>
        </p:txBody>
      </p:sp>
    </p:spTree>
    <p:extLst>
      <p:ext uri="{BB962C8B-B14F-4D97-AF65-F5344CB8AC3E}">
        <p14:creationId xmlns:p14="http://schemas.microsoft.com/office/powerpoint/2010/main" val="289667335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13B86-E9B8-41ED-B898-3CF6ABE69496}"/>
              </a:ext>
            </a:extLst>
          </p:cNvPr>
          <p:cNvSpPr txBox="1">
            <a:spLocks/>
          </p:cNvSpPr>
          <p:nvPr/>
        </p:nvSpPr>
        <p:spPr>
          <a:xfrm>
            <a:off x="771137" y="459399"/>
            <a:ext cx="11096071"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1" i="0" kern="1200">
                <a:solidFill>
                  <a:schemeClr val="tx2"/>
                </a:solidFill>
                <a:latin typeface="Calibri" panose="020F0502020204030204" pitchFamily="34" charset="0"/>
                <a:ea typeface="+mj-ea"/>
                <a:cs typeface="Calibri" panose="020F0502020204030204" pitchFamily="34" charset="0"/>
              </a:defRPr>
            </a:lvl1pPr>
          </a:lstStyle>
          <a:p>
            <a:pPr lvl="0" algn="ctr">
              <a:defRPr/>
            </a:pPr>
            <a:r>
              <a:rPr lang="en-GB" dirty="0" err="1">
                <a:solidFill>
                  <a:srgbClr val="003366"/>
                </a:solidFill>
                <a:latin typeface="+mj-lt"/>
                <a:ea typeface="+mn-ea"/>
              </a:rPr>
              <a:t>Bệnh</a:t>
            </a:r>
            <a:r>
              <a:rPr lang="en-GB" dirty="0">
                <a:solidFill>
                  <a:srgbClr val="003366"/>
                </a:solidFill>
                <a:latin typeface="+mj-lt"/>
                <a:ea typeface="+mn-ea"/>
              </a:rPr>
              <a:t> </a:t>
            </a:r>
            <a:r>
              <a:rPr lang="en-GB" dirty="0" err="1">
                <a:solidFill>
                  <a:srgbClr val="003366"/>
                </a:solidFill>
                <a:latin typeface="+mj-lt"/>
                <a:ea typeface="+mn-ea"/>
              </a:rPr>
              <a:t>nhân</a:t>
            </a:r>
            <a:r>
              <a:rPr lang="en-GB" dirty="0">
                <a:solidFill>
                  <a:srgbClr val="003366"/>
                </a:solidFill>
                <a:latin typeface="+mj-lt"/>
                <a:ea typeface="+mn-ea"/>
              </a:rPr>
              <a:t> </a:t>
            </a:r>
            <a:r>
              <a:rPr lang="en-GB" dirty="0" err="1">
                <a:solidFill>
                  <a:srgbClr val="003366"/>
                </a:solidFill>
                <a:latin typeface="+mj-lt"/>
                <a:ea typeface="+mn-ea"/>
              </a:rPr>
              <a:t>cần</a:t>
            </a:r>
            <a:r>
              <a:rPr lang="en-GB" dirty="0">
                <a:solidFill>
                  <a:srgbClr val="003366"/>
                </a:solidFill>
                <a:latin typeface="+mj-lt"/>
                <a:ea typeface="+mn-ea"/>
              </a:rPr>
              <a:t> </a:t>
            </a:r>
            <a:r>
              <a:rPr lang="en-GB" dirty="0" err="1">
                <a:solidFill>
                  <a:srgbClr val="003366"/>
                </a:solidFill>
                <a:latin typeface="+mj-lt"/>
                <a:ea typeface="+mn-ea"/>
              </a:rPr>
              <a:t>tạo</a:t>
            </a:r>
            <a:r>
              <a:rPr lang="en-GB" dirty="0">
                <a:solidFill>
                  <a:srgbClr val="003366"/>
                </a:solidFill>
                <a:latin typeface="+mj-lt"/>
                <a:ea typeface="+mn-ea"/>
              </a:rPr>
              <a:t> </a:t>
            </a:r>
            <a:r>
              <a:rPr lang="en-GB" dirty="0" err="1">
                <a:solidFill>
                  <a:srgbClr val="003366"/>
                </a:solidFill>
                <a:latin typeface="+mj-lt"/>
                <a:ea typeface="+mn-ea"/>
              </a:rPr>
              <a:t>lực</a:t>
            </a:r>
            <a:r>
              <a:rPr lang="en-GB" dirty="0">
                <a:solidFill>
                  <a:srgbClr val="003366"/>
                </a:solidFill>
                <a:latin typeface="+mj-lt"/>
                <a:ea typeface="+mn-ea"/>
              </a:rPr>
              <a:t> </a:t>
            </a:r>
            <a:r>
              <a:rPr lang="en-GB" dirty="0" err="1">
                <a:solidFill>
                  <a:srgbClr val="003366"/>
                </a:solidFill>
                <a:latin typeface="+mj-lt"/>
                <a:ea typeface="+mn-ea"/>
              </a:rPr>
              <a:t>hút</a:t>
            </a:r>
            <a:r>
              <a:rPr lang="en-GB" dirty="0">
                <a:solidFill>
                  <a:srgbClr val="003366"/>
                </a:solidFill>
                <a:latin typeface="+mj-lt"/>
                <a:ea typeface="+mn-ea"/>
              </a:rPr>
              <a:t> </a:t>
            </a:r>
            <a:r>
              <a:rPr lang="en-GB" dirty="0" err="1">
                <a:solidFill>
                  <a:srgbClr val="003366"/>
                </a:solidFill>
                <a:latin typeface="+mj-lt"/>
                <a:ea typeface="+mn-ea"/>
              </a:rPr>
              <a:t>đủ</a:t>
            </a:r>
            <a:r>
              <a:rPr lang="en-GB" dirty="0">
                <a:solidFill>
                  <a:srgbClr val="003366"/>
                </a:solidFill>
                <a:latin typeface="+mj-lt"/>
                <a:ea typeface="+mn-ea"/>
              </a:rPr>
              <a:t> </a:t>
            </a:r>
            <a:r>
              <a:rPr lang="en-GB" dirty="0" err="1">
                <a:solidFill>
                  <a:srgbClr val="003366"/>
                </a:solidFill>
                <a:latin typeface="+mj-lt"/>
                <a:ea typeface="+mn-ea"/>
              </a:rPr>
              <a:t>lớn</a:t>
            </a:r>
            <a:r>
              <a:rPr lang="en-GB" dirty="0">
                <a:solidFill>
                  <a:srgbClr val="003366"/>
                </a:solidFill>
                <a:latin typeface="+mj-lt"/>
                <a:ea typeface="+mn-ea"/>
              </a:rPr>
              <a:t> </a:t>
            </a:r>
            <a:r>
              <a:rPr lang="en-GB" dirty="0" err="1">
                <a:solidFill>
                  <a:srgbClr val="003366"/>
                </a:solidFill>
                <a:latin typeface="+mj-lt"/>
                <a:ea typeface="+mn-ea"/>
              </a:rPr>
              <a:t>theo</a:t>
            </a:r>
            <a:r>
              <a:rPr lang="en-GB" dirty="0">
                <a:solidFill>
                  <a:srgbClr val="003366"/>
                </a:solidFill>
                <a:latin typeface="+mj-lt"/>
                <a:ea typeface="+mn-ea"/>
              </a:rPr>
              <a:t> </a:t>
            </a:r>
            <a:r>
              <a:rPr lang="en-GB" dirty="0" err="1">
                <a:solidFill>
                  <a:srgbClr val="003366"/>
                </a:solidFill>
                <a:latin typeface="+mj-lt"/>
                <a:ea typeface="+mn-ea"/>
              </a:rPr>
              <a:t>yêu</a:t>
            </a:r>
            <a:r>
              <a:rPr lang="en-GB" dirty="0">
                <a:solidFill>
                  <a:srgbClr val="003366"/>
                </a:solidFill>
                <a:latin typeface="+mj-lt"/>
                <a:ea typeface="+mn-ea"/>
              </a:rPr>
              <a:t> </a:t>
            </a:r>
            <a:r>
              <a:rPr lang="en-GB" dirty="0" err="1">
                <a:solidFill>
                  <a:srgbClr val="003366"/>
                </a:solidFill>
                <a:latin typeface="+mj-lt"/>
                <a:ea typeface="+mn-ea"/>
              </a:rPr>
              <a:t>cầu</a:t>
            </a:r>
            <a:r>
              <a:rPr lang="en-GB" dirty="0">
                <a:solidFill>
                  <a:srgbClr val="003366"/>
                </a:solidFill>
                <a:latin typeface="+mj-lt"/>
                <a:ea typeface="+mn-ea"/>
              </a:rPr>
              <a:t> DPI</a:t>
            </a:r>
          </a:p>
        </p:txBody>
      </p:sp>
      <p:sp>
        <p:nvSpPr>
          <p:cNvPr id="3" name="Rectangle: Rounded Corners 2">
            <a:extLst>
              <a:ext uri="{FF2B5EF4-FFF2-40B4-BE49-F238E27FC236}">
                <a16:creationId xmlns:a16="http://schemas.microsoft.com/office/drawing/2014/main" id="{BF4C018A-680E-462A-8454-1977B40B7340}"/>
              </a:ext>
            </a:extLst>
          </p:cNvPr>
          <p:cNvSpPr/>
          <p:nvPr/>
        </p:nvSpPr>
        <p:spPr>
          <a:xfrm>
            <a:off x="139833" y="1769570"/>
            <a:ext cx="4984406" cy="2434133"/>
          </a:xfrm>
          <a:prstGeom prst="roundRect">
            <a:avLst/>
          </a:prstGeom>
          <a:gradFill flip="none" rotWithShape="1">
            <a:gsLst>
              <a:gs pos="0">
                <a:srgbClr val="73D1DD">
                  <a:tint val="66000"/>
                  <a:satMod val="160000"/>
                </a:srgbClr>
              </a:gs>
              <a:gs pos="50000">
                <a:srgbClr val="73D1DD">
                  <a:tint val="44500"/>
                  <a:satMod val="160000"/>
                </a:srgbClr>
              </a:gs>
              <a:gs pos="100000">
                <a:srgbClr val="73D1DD">
                  <a:tint val="23500"/>
                  <a:satMod val="160000"/>
                </a:srgbClr>
              </a:gs>
            </a:gsLst>
            <a:lin ang="2700000" scaled="1"/>
            <a:tileRect/>
          </a:gra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D1E3B2F-04AE-4706-AE02-86CE3E637768}"/>
              </a:ext>
            </a:extLst>
          </p:cNvPr>
          <p:cNvSpPr txBox="1"/>
          <p:nvPr/>
        </p:nvSpPr>
        <p:spPr>
          <a:xfrm>
            <a:off x="98427" y="2049268"/>
            <a:ext cx="4984407" cy="2154436"/>
          </a:xfrm>
          <a:prstGeom prst="rect">
            <a:avLst/>
          </a:prstGeom>
          <a:noFill/>
        </p:spPr>
        <p:txBody>
          <a:bodyPr wrap="square" rtlCol="0">
            <a:spAutoFit/>
          </a:bodyPr>
          <a:lstStyle/>
          <a:p>
            <a:pPr marL="285750" indent="-285750" algn="just" defTabSz="457200">
              <a:spcBef>
                <a:spcPts val="1200"/>
              </a:spcBef>
              <a:buFont typeface="Arial" panose="020B0604020202020204" pitchFamily="34" charset="0"/>
              <a:buChar char="•"/>
            </a:pP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DPI </a:t>
            </a:r>
            <a:r>
              <a:rPr lang="en-GB" sz="2000" dirty="0" err="1">
                <a:latin typeface="Arial" panose="020B0604020202020204" pitchFamily="34" charset="0"/>
                <a:cs typeface="Arial" panose="020B0604020202020204" pitchFamily="34" charset="0"/>
              </a:rPr>
              <a:t>cần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bệnh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gắng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sức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hít</a:t>
            </a:r>
            <a:r>
              <a:rPr lang="en-GB" sz="2000" dirty="0">
                <a:latin typeface="Arial" panose="020B0604020202020204" pitchFamily="34" charset="0"/>
                <a:cs typeface="Arial" panose="020B0604020202020204" pitchFamily="34" charset="0"/>
              </a:rPr>
              <a:t> </a:t>
            </a:r>
            <a:r>
              <a:rPr lang="en-GB" sz="2000" baseline="30000" dirty="0">
                <a:latin typeface="Arial" panose="020B0604020202020204" pitchFamily="34" charset="0"/>
                <a:cs typeface="Arial" panose="020B0604020202020204" pitchFamily="34" charset="0"/>
              </a:rPr>
              <a:t>(1) </a:t>
            </a:r>
            <a:r>
              <a:rPr lang="en-GB" sz="2000" dirty="0">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Biểu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đồ</a:t>
            </a:r>
            <a:r>
              <a:rPr lang="en-GB" sz="2000" dirty="0">
                <a:latin typeface="Arial" panose="020B0604020202020204" pitchFamily="34" charset="0"/>
                <a:cs typeface="Arial" panose="020B0604020202020204" pitchFamily="34" charset="0"/>
              </a:rPr>
              <a:t>)</a:t>
            </a:r>
          </a:p>
          <a:p>
            <a:pPr marL="285750" indent="-285750" algn="just" defTabSz="457200">
              <a:spcBef>
                <a:spcPts val="1200"/>
              </a:spcBef>
              <a:buFont typeface="Arial" panose="020B0604020202020204" pitchFamily="34" charset="0"/>
              <a:buChar char="•"/>
            </a:pPr>
            <a:r>
              <a:rPr lang="en-GB" sz="2000" dirty="0">
                <a:latin typeface="Arial" panose="020B0604020202020204" pitchFamily="34" charset="0"/>
                <a:cs typeface="Arial" panose="020B0604020202020204" pitchFamily="34" charset="0"/>
              </a:rPr>
              <a:t>BN </a:t>
            </a:r>
            <a:r>
              <a:rPr lang="en-GB" sz="2000" dirty="0" err="1">
                <a:latin typeface="Arial" panose="020B0604020202020204" pitchFamily="34" charset="0"/>
                <a:cs typeface="Arial" panose="020B0604020202020204" pitchFamily="34" charset="0"/>
              </a:rPr>
              <a:t>cần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tạo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một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vi-VN" sz="2000" dirty="0">
                <a:latin typeface="Arial" panose="020B0604020202020204" pitchFamily="34" charset="0"/>
                <a:cs typeface="Arial" panose="020B0604020202020204" pitchFamily="34" charset="0"/>
              </a:rPr>
              <a:t>hí</a:t>
            </a:r>
            <a:r>
              <a:rPr lang="en-GB" sz="2000" dirty="0">
                <a:latin typeface="Arial" panose="020B0604020202020204" pitchFamily="34" charset="0"/>
                <a:cs typeface="Arial" panose="020B0604020202020204" pitchFamily="34" charset="0"/>
              </a:rPr>
              <a:t>t </a:t>
            </a:r>
            <a:r>
              <a:rPr lang="en-GB" sz="2000" dirty="0" err="1">
                <a:latin typeface="Arial" panose="020B0604020202020204" pitchFamily="34" charset="0"/>
                <a:cs typeface="Arial" panose="020B0604020202020204" pitchFamily="34" charset="0"/>
              </a:rPr>
              <a:t>vào</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đủ</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lớn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để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có</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thể</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vượt</a:t>
            </a:r>
            <a:r>
              <a:rPr lang="en-GB" sz="2000" dirty="0">
                <a:latin typeface="Arial" panose="020B0604020202020204" pitchFamily="34" charset="0"/>
                <a:cs typeface="Arial" panose="020B0604020202020204" pitchFamily="34" charset="0"/>
              </a:rPr>
              <a:t> qua </a:t>
            </a:r>
            <a:r>
              <a:rPr lang="en-GB" sz="2000" dirty="0" err="1">
                <a:latin typeface="Arial" panose="020B0604020202020204" pitchFamily="34" charset="0"/>
                <a:cs typeface="Arial" panose="020B0604020202020204" pitchFamily="34" charset="0"/>
              </a:rPr>
              <a:t>kháng</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lực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và</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phân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tách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bột</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thuốc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thành</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các</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tiểu</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phần</a:t>
            </a:r>
            <a:r>
              <a:rPr lang="en-GB" sz="2000" dirty="0">
                <a:latin typeface="Arial" panose="020B0604020202020204" pitchFamily="34" charset="0"/>
                <a:cs typeface="Arial" panose="020B0604020202020204" pitchFamily="34" charset="0"/>
              </a:rPr>
              <a:t> </a:t>
            </a:r>
            <a:r>
              <a:rPr lang="en-GB" sz="2000" dirty="0" err="1">
                <a:latin typeface="Arial" panose="020B0604020202020204" pitchFamily="34" charset="0"/>
                <a:cs typeface="Arial" panose="020B0604020202020204" pitchFamily="34" charset="0"/>
              </a:rPr>
              <a:t>nhỏ</a:t>
            </a:r>
            <a:r>
              <a:rPr lang="en-GB" sz="2000" dirty="0">
                <a:latin typeface="Arial" panose="020B0604020202020204" pitchFamily="34" charset="0"/>
                <a:cs typeface="Arial" panose="020B0604020202020204" pitchFamily="34" charset="0"/>
              </a:rPr>
              <a:t> </a:t>
            </a:r>
            <a:r>
              <a:rPr lang="en-GB" sz="2000" baseline="30000" dirty="0">
                <a:latin typeface="Arial" panose="020B0604020202020204" pitchFamily="34" charset="0"/>
                <a:cs typeface="Arial" panose="020B0604020202020204" pitchFamily="34" charset="0"/>
              </a:rPr>
              <a:t>(2)</a:t>
            </a:r>
            <a:endParaRPr lang="en-GB" sz="2000" dirty="0">
              <a:latin typeface="Arial" panose="020B0604020202020204" pitchFamily="34" charset="0"/>
              <a:cs typeface="Arial" panose="020B0604020202020204" pitchFamily="34" charset="0"/>
            </a:endParaRPr>
          </a:p>
          <a:p>
            <a:pPr algn="just" defTabSz="457200"/>
            <a:endParaRPr lang="en-GB" sz="2400" dirty="0">
              <a:solidFill>
                <a:srgbClr val="0070C0"/>
              </a:solidFill>
              <a:latin typeface="Arial" panose="020B0604020202020204" pitchFamily="34" charset="0"/>
              <a:cs typeface="Arial" panose="020B0604020202020204" pitchFamily="34" charset="0"/>
            </a:endParaRPr>
          </a:p>
        </p:txBody>
      </p:sp>
      <p:pic>
        <p:nvPicPr>
          <p:cNvPr id="5" name="Picture 4">
            <a:extLst>
              <a:ext uri="{FF2B5EF4-FFF2-40B4-BE49-F238E27FC236}">
                <a16:creationId xmlns:a16="http://schemas.microsoft.com/office/drawing/2014/main" id="{248842B2-3104-4AEE-9CFA-33B70D9627C9}"/>
              </a:ext>
            </a:extLst>
          </p:cNvPr>
          <p:cNvPicPr>
            <a:picLocks noChangeAspect="1"/>
          </p:cNvPicPr>
          <p:nvPr/>
        </p:nvPicPr>
        <p:blipFill rotWithShape="1">
          <a:blip r:embed="rId3"/>
          <a:srcRect l="40549" t="6951" r="3933" b="13250"/>
          <a:stretch/>
        </p:blipFill>
        <p:spPr>
          <a:xfrm>
            <a:off x="5324821" y="1150909"/>
            <a:ext cx="6768752" cy="5472608"/>
          </a:xfrm>
          <a:prstGeom prst="rect">
            <a:avLst/>
          </a:prstGeom>
        </p:spPr>
      </p:pic>
      <p:sp>
        <p:nvSpPr>
          <p:cNvPr id="6" name="Text Placeholder 5">
            <a:extLst>
              <a:ext uri="{FF2B5EF4-FFF2-40B4-BE49-F238E27FC236}">
                <a16:creationId xmlns:a16="http://schemas.microsoft.com/office/drawing/2014/main" id="{4D36BB90-459E-4C0C-9941-0CBCAFEBC7E5}"/>
              </a:ext>
            </a:extLst>
          </p:cNvPr>
          <p:cNvSpPr txBox="1">
            <a:spLocks/>
          </p:cNvSpPr>
          <p:nvPr/>
        </p:nvSpPr>
        <p:spPr>
          <a:xfrm>
            <a:off x="7562673" y="6657470"/>
            <a:ext cx="4909441" cy="248485"/>
          </a:xfrm>
          <a:prstGeom prst="rect">
            <a:avLst/>
          </a:prstGeom>
          <a:noFill/>
        </p:spPr>
        <p:txBody>
          <a:bodyPr wrap="square" lIns="0" rtlCol="0" anchor="b"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0"/>
              </a:spcBef>
              <a:spcAft>
                <a:spcPts val="0"/>
              </a:spcAft>
              <a:buClrTx/>
              <a:buSzTx/>
              <a:buFont typeface="Arial" panose="020B0604020202020204" pitchFamily="34" charset="0"/>
              <a:buAutoNum type="arabicPeriod"/>
              <a:tabLst/>
              <a:defRPr/>
            </a:pPr>
            <a:r>
              <a:rPr kumimoji="0" lang="it-IT" altLang="de-DE" sz="1050" b="0" i="0" u="none" strike="noStrike" kern="1200" cap="none" spc="0" normalizeH="0" baseline="0" noProof="0" dirty="0">
                <a:ln>
                  <a:noFill/>
                </a:ln>
                <a:solidFill>
                  <a:schemeClr val="tx1">
                    <a:lumMod val="50000"/>
                    <a:lumOff val="50000"/>
                  </a:schemeClr>
                </a:solidFill>
                <a:effectLst/>
                <a:uLnTx/>
                <a:uFillTx/>
                <a:latin typeface="Calibri"/>
                <a:ea typeface="+mn-ea"/>
                <a:cs typeface="Arial" panose="020B0604020202020204" pitchFamily="34" charset="0"/>
              </a:rPr>
              <a:t>Ciciliani A, et al. Int J Chron Obstruct Pulmon Dis 2017; 12: 1565–1577</a:t>
            </a:r>
          </a:p>
          <a:p>
            <a:pPr marL="228600" indent="-228600">
              <a:buFont typeface="Arial" panose="020B0604020202020204" pitchFamily="34" charset="0"/>
              <a:buAutoNum type="arabicPeriod"/>
              <a:defRPr/>
            </a:pPr>
            <a:r>
              <a:rPr lang="en-GB" sz="1050" dirty="0">
                <a:solidFill>
                  <a:schemeClr val="tx1">
                    <a:lumMod val="50000"/>
                    <a:lumOff val="50000"/>
                  </a:schemeClr>
                </a:solidFill>
                <a:latin typeface="ROBO"/>
              </a:rPr>
              <a:t>Newman SP. </a:t>
            </a:r>
            <a:r>
              <a:rPr lang="en-GB" sz="1050" i="1" dirty="0">
                <a:solidFill>
                  <a:schemeClr val="tx1">
                    <a:lumMod val="50000"/>
                    <a:lumOff val="50000"/>
                  </a:schemeClr>
                </a:solidFill>
                <a:latin typeface="ROBO"/>
              </a:rPr>
              <a:t>Respir Med</a:t>
            </a:r>
            <a:r>
              <a:rPr lang="en-GB" sz="1050" dirty="0">
                <a:solidFill>
                  <a:schemeClr val="tx1">
                    <a:lumMod val="50000"/>
                    <a:lumOff val="50000"/>
                  </a:schemeClr>
                </a:solidFill>
                <a:latin typeface="ROBO"/>
              </a:rPr>
              <a:t> 2002;96:293–304. [Bp3]</a:t>
            </a:r>
          </a:p>
        </p:txBody>
      </p:sp>
      <p:grpSp>
        <p:nvGrpSpPr>
          <p:cNvPr id="7" name="Group 6">
            <a:extLst>
              <a:ext uri="{FF2B5EF4-FFF2-40B4-BE49-F238E27FC236}">
                <a16:creationId xmlns:a16="http://schemas.microsoft.com/office/drawing/2014/main" id="{BECF30F8-7957-44F5-AEC8-53D977C5997F}"/>
              </a:ext>
            </a:extLst>
          </p:cNvPr>
          <p:cNvGrpSpPr/>
          <p:nvPr/>
        </p:nvGrpSpPr>
        <p:grpSpPr>
          <a:xfrm>
            <a:off x="2820842" y="5656706"/>
            <a:ext cx="3622270" cy="966811"/>
            <a:chOff x="805162" y="4498733"/>
            <a:chExt cx="3622270" cy="966811"/>
          </a:xfrm>
        </p:grpSpPr>
        <p:sp>
          <p:nvSpPr>
            <p:cNvPr id="8" name="TextBox 7">
              <a:extLst>
                <a:ext uri="{FF2B5EF4-FFF2-40B4-BE49-F238E27FC236}">
                  <a16:creationId xmlns:a16="http://schemas.microsoft.com/office/drawing/2014/main" id="{CE051EE2-488A-4F27-AAAD-F14D7573EC18}"/>
                </a:ext>
              </a:extLst>
            </p:cNvPr>
            <p:cNvSpPr txBox="1"/>
            <p:nvPr/>
          </p:nvSpPr>
          <p:spPr>
            <a:xfrm>
              <a:off x="1084814" y="4498733"/>
              <a:ext cx="1393056" cy="276999"/>
            </a:xfrm>
            <a:prstGeom prst="rect">
              <a:avLst/>
            </a:prstGeom>
            <a:noFill/>
          </p:spPr>
          <p:txBody>
            <a:bodyPr wrap="square" lIns="0" tIns="0" rIns="0" bIns="0" rtlCol="0">
              <a:spAutoFit/>
            </a:bodyPr>
            <a:lstStyle/>
            <a:p>
              <a:pPr>
                <a:defRPr/>
              </a:pPr>
              <a:r>
                <a:rPr lang="en-US" dirty="0" err="1">
                  <a:solidFill>
                    <a:srgbClr val="58646E"/>
                  </a:solidFill>
                  <a:cs typeface="Calibri" panose="020F0502020204030204" pitchFamily="34" charset="0"/>
                </a:rPr>
                <a:t>Turbohaler</a:t>
              </a:r>
              <a:r>
                <a:rPr lang="en-US" baseline="30000" dirty="0">
                  <a:solidFill>
                    <a:srgbClr val="58646E"/>
                  </a:solidFill>
                  <a:cs typeface="Calibri" panose="020F0502020204030204" pitchFamily="34" charset="0"/>
                </a:rPr>
                <a:t>®</a:t>
              </a:r>
            </a:p>
          </p:txBody>
        </p:sp>
        <p:sp>
          <p:nvSpPr>
            <p:cNvPr id="9" name="TextBox 8">
              <a:extLst>
                <a:ext uri="{FF2B5EF4-FFF2-40B4-BE49-F238E27FC236}">
                  <a16:creationId xmlns:a16="http://schemas.microsoft.com/office/drawing/2014/main" id="{366404FE-00E0-44B1-81EA-F63D686473EB}"/>
                </a:ext>
              </a:extLst>
            </p:cNvPr>
            <p:cNvSpPr txBox="1"/>
            <p:nvPr/>
          </p:nvSpPr>
          <p:spPr>
            <a:xfrm>
              <a:off x="1084814" y="4843639"/>
              <a:ext cx="1393056" cy="276999"/>
            </a:xfrm>
            <a:prstGeom prst="rect">
              <a:avLst/>
            </a:prstGeom>
            <a:noFill/>
          </p:spPr>
          <p:txBody>
            <a:bodyPr wrap="square" lIns="0" tIns="0" rIns="0" bIns="0" rtlCol="0">
              <a:spAutoFit/>
            </a:bodyPr>
            <a:lstStyle/>
            <a:p>
              <a:pPr>
                <a:defRPr/>
              </a:pPr>
              <a:r>
                <a:rPr lang="en-US" dirty="0">
                  <a:solidFill>
                    <a:srgbClr val="58646E"/>
                  </a:solidFill>
                  <a:cs typeface="Calibri" panose="020F0502020204030204" pitchFamily="34" charset="0"/>
                </a:rPr>
                <a:t>Ellipta</a:t>
              </a:r>
              <a:r>
                <a:rPr lang="en-US" baseline="30000" dirty="0">
                  <a:solidFill>
                    <a:srgbClr val="58646E"/>
                  </a:solidFill>
                  <a:cs typeface="Calibri" panose="020F0502020204030204" pitchFamily="34" charset="0"/>
                </a:rPr>
                <a:t>®</a:t>
              </a:r>
            </a:p>
          </p:txBody>
        </p:sp>
        <p:sp>
          <p:nvSpPr>
            <p:cNvPr id="10" name="TextBox 9">
              <a:extLst>
                <a:ext uri="{FF2B5EF4-FFF2-40B4-BE49-F238E27FC236}">
                  <a16:creationId xmlns:a16="http://schemas.microsoft.com/office/drawing/2014/main" id="{C5A35B0E-ED7C-4740-902C-A7B27A66750E}"/>
                </a:ext>
              </a:extLst>
            </p:cNvPr>
            <p:cNvSpPr txBox="1"/>
            <p:nvPr/>
          </p:nvSpPr>
          <p:spPr>
            <a:xfrm>
              <a:off x="1084814" y="5188545"/>
              <a:ext cx="1393056" cy="276999"/>
            </a:xfrm>
            <a:prstGeom prst="rect">
              <a:avLst/>
            </a:prstGeom>
            <a:noFill/>
          </p:spPr>
          <p:txBody>
            <a:bodyPr wrap="square" lIns="0" tIns="0" rIns="0" bIns="0" rtlCol="0">
              <a:spAutoFit/>
            </a:bodyPr>
            <a:lstStyle/>
            <a:p>
              <a:pPr>
                <a:defRPr/>
              </a:pPr>
              <a:r>
                <a:rPr lang="en-US" dirty="0" err="1">
                  <a:solidFill>
                    <a:srgbClr val="58646E"/>
                  </a:solidFill>
                  <a:cs typeface="Calibri" panose="020F0502020204030204" pitchFamily="34" charset="0"/>
                </a:rPr>
                <a:t>Genuair</a:t>
              </a:r>
              <a:r>
                <a:rPr lang="en-US" baseline="30000" dirty="0">
                  <a:solidFill>
                    <a:srgbClr val="58646E"/>
                  </a:solidFill>
                  <a:cs typeface="Calibri" panose="020F0502020204030204" pitchFamily="34" charset="0"/>
                </a:rPr>
                <a:t>®</a:t>
              </a:r>
            </a:p>
          </p:txBody>
        </p:sp>
        <p:sp>
          <p:nvSpPr>
            <p:cNvPr id="11" name="TextBox 10">
              <a:extLst>
                <a:ext uri="{FF2B5EF4-FFF2-40B4-BE49-F238E27FC236}">
                  <a16:creationId xmlns:a16="http://schemas.microsoft.com/office/drawing/2014/main" id="{72E747CB-6519-43D4-B1CC-AAB5F2F8CAA0}"/>
                </a:ext>
              </a:extLst>
            </p:cNvPr>
            <p:cNvSpPr txBox="1"/>
            <p:nvPr/>
          </p:nvSpPr>
          <p:spPr>
            <a:xfrm>
              <a:off x="2833404" y="4498734"/>
              <a:ext cx="1393056" cy="276999"/>
            </a:xfrm>
            <a:prstGeom prst="rect">
              <a:avLst/>
            </a:prstGeom>
            <a:noFill/>
          </p:spPr>
          <p:txBody>
            <a:bodyPr wrap="square" lIns="0" tIns="0" rIns="0" bIns="0" rtlCol="0">
              <a:spAutoFit/>
            </a:bodyPr>
            <a:lstStyle/>
            <a:p>
              <a:pPr>
                <a:defRPr/>
              </a:pPr>
              <a:r>
                <a:rPr lang="en-US" dirty="0" err="1">
                  <a:solidFill>
                    <a:srgbClr val="58646E"/>
                  </a:solidFill>
                  <a:cs typeface="Calibri" panose="020F0502020204030204" pitchFamily="34" charset="0"/>
                </a:rPr>
                <a:t>Diskus</a:t>
              </a:r>
              <a:r>
                <a:rPr lang="en-US" baseline="30000" dirty="0">
                  <a:solidFill>
                    <a:srgbClr val="58646E"/>
                  </a:solidFill>
                  <a:cs typeface="Calibri" panose="020F0502020204030204" pitchFamily="34" charset="0"/>
                </a:rPr>
                <a:t>®</a:t>
              </a:r>
            </a:p>
          </p:txBody>
        </p:sp>
        <p:sp>
          <p:nvSpPr>
            <p:cNvPr id="12" name="TextBox 11">
              <a:extLst>
                <a:ext uri="{FF2B5EF4-FFF2-40B4-BE49-F238E27FC236}">
                  <a16:creationId xmlns:a16="http://schemas.microsoft.com/office/drawing/2014/main" id="{FDCAD43C-3ED6-4D5C-A4EE-E225A5462C23}"/>
                </a:ext>
              </a:extLst>
            </p:cNvPr>
            <p:cNvSpPr txBox="1"/>
            <p:nvPr/>
          </p:nvSpPr>
          <p:spPr>
            <a:xfrm>
              <a:off x="2833404" y="4843639"/>
              <a:ext cx="1594028" cy="276999"/>
            </a:xfrm>
            <a:prstGeom prst="rect">
              <a:avLst/>
            </a:prstGeom>
            <a:noFill/>
          </p:spPr>
          <p:txBody>
            <a:bodyPr wrap="square" lIns="0" tIns="0" rIns="0" bIns="0" rtlCol="0">
              <a:spAutoFit/>
            </a:bodyPr>
            <a:lstStyle/>
            <a:p>
              <a:pPr>
                <a:defRPr/>
              </a:pPr>
              <a:r>
                <a:rPr lang="en-US" dirty="0" err="1">
                  <a:solidFill>
                    <a:srgbClr val="58646E"/>
                  </a:solidFill>
                  <a:cs typeface="Calibri" panose="020F0502020204030204" pitchFamily="34" charset="0"/>
                </a:rPr>
                <a:t>Breezhaler</a:t>
              </a:r>
              <a:r>
                <a:rPr lang="en-US" baseline="30000" dirty="0">
                  <a:solidFill>
                    <a:srgbClr val="58646E"/>
                  </a:solidFill>
                  <a:cs typeface="Calibri" panose="020F0502020204030204" pitchFamily="34" charset="0"/>
                </a:rPr>
                <a:t>®</a:t>
              </a:r>
            </a:p>
          </p:txBody>
        </p:sp>
        <p:sp>
          <p:nvSpPr>
            <p:cNvPr id="13" name="TextBox 12">
              <a:extLst>
                <a:ext uri="{FF2B5EF4-FFF2-40B4-BE49-F238E27FC236}">
                  <a16:creationId xmlns:a16="http://schemas.microsoft.com/office/drawing/2014/main" id="{8B739078-F11D-4BC7-A2C5-7EF1174BBA73}"/>
                </a:ext>
              </a:extLst>
            </p:cNvPr>
            <p:cNvSpPr txBox="1"/>
            <p:nvPr/>
          </p:nvSpPr>
          <p:spPr>
            <a:xfrm>
              <a:off x="2833403" y="5188545"/>
              <a:ext cx="1393057" cy="276999"/>
            </a:xfrm>
            <a:prstGeom prst="rect">
              <a:avLst/>
            </a:prstGeom>
            <a:noFill/>
          </p:spPr>
          <p:txBody>
            <a:bodyPr wrap="square" lIns="0" tIns="0" rIns="0" bIns="0" rtlCol="0">
              <a:spAutoFit/>
            </a:bodyPr>
            <a:lstStyle/>
            <a:p>
              <a:pPr>
                <a:defRPr/>
              </a:pPr>
              <a:r>
                <a:rPr lang="en-US" dirty="0">
                  <a:solidFill>
                    <a:srgbClr val="58646E"/>
                  </a:solidFill>
                  <a:cs typeface="Calibri" panose="020F0502020204030204" pitchFamily="34" charset="0"/>
                </a:rPr>
                <a:t>Respimat</a:t>
              </a:r>
              <a:r>
                <a:rPr lang="en-US" baseline="30000" dirty="0">
                  <a:solidFill>
                    <a:srgbClr val="58646E"/>
                  </a:solidFill>
                  <a:cs typeface="Calibri" panose="020F0502020204030204" pitchFamily="34" charset="0"/>
                </a:rPr>
                <a:t>®</a:t>
              </a:r>
            </a:p>
          </p:txBody>
        </p:sp>
        <p:sp>
          <p:nvSpPr>
            <p:cNvPr id="14" name="Oval 13">
              <a:extLst>
                <a:ext uri="{FF2B5EF4-FFF2-40B4-BE49-F238E27FC236}">
                  <a16:creationId xmlns:a16="http://schemas.microsoft.com/office/drawing/2014/main" id="{6468E4F4-8604-45CD-B9F5-61B6F341DFD8}"/>
                </a:ext>
              </a:extLst>
            </p:cNvPr>
            <p:cNvSpPr/>
            <p:nvPr/>
          </p:nvSpPr>
          <p:spPr>
            <a:xfrm>
              <a:off x="805162" y="4862301"/>
              <a:ext cx="212084" cy="212084"/>
            </a:xfrm>
            <a:prstGeom prst="ellipse">
              <a:avLst/>
            </a:prstGeom>
            <a:solidFill>
              <a:srgbClr val="45C0EB"/>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5" name="Oval 14">
              <a:extLst>
                <a:ext uri="{FF2B5EF4-FFF2-40B4-BE49-F238E27FC236}">
                  <a16:creationId xmlns:a16="http://schemas.microsoft.com/office/drawing/2014/main" id="{96C4D07A-0BB0-4855-9567-654A4BE37F3A}"/>
                </a:ext>
              </a:extLst>
            </p:cNvPr>
            <p:cNvSpPr/>
            <p:nvPr/>
          </p:nvSpPr>
          <p:spPr>
            <a:xfrm>
              <a:off x="805162" y="5215228"/>
              <a:ext cx="212084" cy="212084"/>
            </a:xfrm>
            <a:prstGeom prst="ellipse">
              <a:avLst/>
            </a:prstGeom>
            <a:solidFill>
              <a:srgbClr val="AFC2C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6" name="Oval 15">
              <a:extLst>
                <a:ext uri="{FF2B5EF4-FFF2-40B4-BE49-F238E27FC236}">
                  <a16:creationId xmlns:a16="http://schemas.microsoft.com/office/drawing/2014/main" id="{642E009C-DF87-4C80-BF48-415DECB7C72C}"/>
                </a:ext>
              </a:extLst>
            </p:cNvPr>
            <p:cNvSpPr/>
            <p:nvPr/>
          </p:nvSpPr>
          <p:spPr>
            <a:xfrm>
              <a:off x="2521667" y="4525417"/>
              <a:ext cx="212084" cy="212084"/>
            </a:xfrm>
            <a:prstGeom prst="ellipse">
              <a:avLst/>
            </a:prstGeom>
            <a:solidFill>
              <a:srgbClr val="4D4D4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7" name="Oval 16">
              <a:extLst>
                <a:ext uri="{FF2B5EF4-FFF2-40B4-BE49-F238E27FC236}">
                  <a16:creationId xmlns:a16="http://schemas.microsoft.com/office/drawing/2014/main" id="{382492BC-A09F-4BA0-BC2E-0006A60D149C}"/>
                </a:ext>
              </a:extLst>
            </p:cNvPr>
            <p:cNvSpPr/>
            <p:nvPr/>
          </p:nvSpPr>
          <p:spPr>
            <a:xfrm>
              <a:off x="2521667" y="4862301"/>
              <a:ext cx="212084" cy="212084"/>
            </a:xfrm>
            <a:prstGeom prst="ellipse">
              <a:avLst/>
            </a:prstGeom>
            <a:solidFill>
              <a:srgbClr val="70AD4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sp>
          <p:nvSpPr>
            <p:cNvPr id="18" name="Oval 17">
              <a:extLst>
                <a:ext uri="{FF2B5EF4-FFF2-40B4-BE49-F238E27FC236}">
                  <a16:creationId xmlns:a16="http://schemas.microsoft.com/office/drawing/2014/main" id="{938FFB96-1E47-4419-B4D6-EA2DEA9B796D}"/>
                </a:ext>
              </a:extLst>
            </p:cNvPr>
            <p:cNvSpPr/>
            <p:nvPr/>
          </p:nvSpPr>
          <p:spPr>
            <a:xfrm>
              <a:off x="2521667" y="5215228"/>
              <a:ext cx="212084" cy="212084"/>
            </a:xfrm>
            <a:prstGeom prst="ellipse">
              <a:avLst/>
            </a:prstGeom>
            <a:solidFill>
              <a:srgbClr val="72D2DD"/>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endParaRPr>
            </a:p>
          </p:txBody>
        </p:sp>
      </p:grpSp>
      <p:sp>
        <p:nvSpPr>
          <p:cNvPr id="19" name="Oval 18">
            <a:extLst>
              <a:ext uri="{FF2B5EF4-FFF2-40B4-BE49-F238E27FC236}">
                <a16:creationId xmlns:a16="http://schemas.microsoft.com/office/drawing/2014/main" id="{9B44EDBD-B269-4BAE-B42E-00D6D138691E}"/>
              </a:ext>
            </a:extLst>
          </p:cNvPr>
          <p:cNvSpPr/>
          <p:nvPr/>
        </p:nvSpPr>
        <p:spPr>
          <a:xfrm>
            <a:off x="2820842" y="5683390"/>
            <a:ext cx="212084" cy="212084"/>
          </a:xfrm>
          <a:prstGeom prst="ellipse">
            <a:avLst/>
          </a:prstGeom>
          <a:solidFill>
            <a:srgbClr val="AFABAB"/>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360534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EE9C64-1B39-4B1E-9AA3-2058B576819A}"/>
              </a:ext>
            </a:extLst>
          </p:cNvPr>
          <p:cNvSpPr txBox="1">
            <a:spLocks/>
          </p:cNvSpPr>
          <p:nvPr/>
        </p:nvSpPr>
        <p:spPr>
          <a:xfrm>
            <a:off x="1706648" y="486419"/>
            <a:ext cx="8822023"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1" i="0" kern="1200">
                <a:solidFill>
                  <a:schemeClr val="tx2"/>
                </a:solidFill>
                <a:latin typeface="Calibri" panose="020F0502020204030204" pitchFamily="34" charset="0"/>
                <a:ea typeface="+mj-ea"/>
                <a:cs typeface="Calibri" panose="020F0502020204030204" pitchFamily="34" charset="0"/>
              </a:defRPr>
            </a:lvl1pPr>
          </a:lstStyle>
          <a:p>
            <a:pPr algn="ctr">
              <a:defRPr/>
            </a:pPr>
            <a:r>
              <a:rPr lang="en-GB" dirty="0" err="1">
                <a:solidFill>
                  <a:srgbClr val="003366"/>
                </a:solidFill>
                <a:latin typeface="+mj-lt"/>
                <a:ea typeface="+mn-ea"/>
              </a:rPr>
              <a:t>Giá</a:t>
            </a:r>
            <a:r>
              <a:rPr lang="en-GB" dirty="0">
                <a:solidFill>
                  <a:srgbClr val="003366"/>
                </a:solidFill>
                <a:latin typeface="+mj-lt"/>
                <a:ea typeface="+mn-ea"/>
              </a:rPr>
              <a:t> </a:t>
            </a:r>
            <a:r>
              <a:rPr lang="en-GB" dirty="0" err="1">
                <a:solidFill>
                  <a:srgbClr val="003366"/>
                </a:solidFill>
                <a:latin typeface="+mj-lt"/>
                <a:ea typeface="+mn-ea"/>
              </a:rPr>
              <a:t>trị</a:t>
            </a:r>
            <a:r>
              <a:rPr lang="en-GB" dirty="0">
                <a:solidFill>
                  <a:srgbClr val="003366"/>
                </a:solidFill>
                <a:latin typeface="+mj-lt"/>
                <a:ea typeface="+mn-ea"/>
              </a:rPr>
              <a:t> </a:t>
            </a:r>
            <a:r>
              <a:rPr lang="en-GB" dirty="0" err="1">
                <a:solidFill>
                  <a:srgbClr val="003366"/>
                </a:solidFill>
                <a:latin typeface="+mj-lt"/>
                <a:ea typeface="+mn-ea"/>
              </a:rPr>
              <a:t>lưu</a:t>
            </a:r>
            <a:r>
              <a:rPr lang="en-GB" dirty="0">
                <a:solidFill>
                  <a:srgbClr val="003366"/>
                </a:solidFill>
                <a:latin typeface="+mj-lt"/>
                <a:ea typeface="+mn-ea"/>
              </a:rPr>
              <a:t> </a:t>
            </a:r>
            <a:r>
              <a:rPr lang="en-GB" dirty="0" err="1">
                <a:solidFill>
                  <a:srgbClr val="003366"/>
                </a:solidFill>
                <a:latin typeface="+mj-lt"/>
                <a:ea typeface="+mn-ea"/>
              </a:rPr>
              <a:t>lượng</a:t>
            </a:r>
            <a:r>
              <a:rPr lang="en-GB" dirty="0">
                <a:solidFill>
                  <a:srgbClr val="003366"/>
                </a:solidFill>
                <a:latin typeface="+mj-lt"/>
                <a:ea typeface="+mn-ea"/>
              </a:rPr>
              <a:t> </a:t>
            </a:r>
            <a:r>
              <a:rPr lang="en-GB" dirty="0" err="1">
                <a:solidFill>
                  <a:srgbClr val="003366"/>
                </a:solidFill>
                <a:latin typeface="+mj-lt"/>
                <a:ea typeface="+mn-ea"/>
              </a:rPr>
              <a:t>hít</a:t>
            </a:r>
            <a:r>
              <a:rPr lang="en-GB" dirty="0">
                <a:solidFill>
                  <a:srgbClr val="003366"/>
                </a:solidFill>
                <a:latin typeface="+mj-lt"/>
                <a:ea typeface="+mn-ea"/>
              </a:rPr>
              <a:t> </a:t>
            </a:r>
            <a:r>
              <a:rPr lang="en-GB" dirty="0" err="1">
                <a:solidFill>
                  <a:srgbClr val="003366"/>
                </a:solidFill>
                <a:latin typeface="+mj-lt"/>
                <a:ea typeface="+mn-ea"/>
              </a:rPr>
              <a:t>tối</a:t>
            </a:r>
            <a:r>
              <a:rPr lang="en-GB" dirty="0">
                <a:solidFill>
                  <a:srgbClr val="003366"/>
                </a:solidFill>
                <a:latin typeface="+mj-lt"/>
                <a:ea typeface="+mn-ea"/>
              </a:rPr>
              <a:t> </a:t>
            </a:r>
            <a:r>
              <a:rPr lang="en-GB" dirty="0" err="1">
                <a:solidFill>
                  <a:srgbClr val="003366"/>
                </a:solidFill>
                <a:latin typeface="+mj-lt"/>
                <a:ea typeface="+mn-ea"/>
              </a:rPr>
              <a:t>ưu</a:t>
            </a:r>
            <a:r>
              <a:rPr lang="en-GB" dirty="0">
                <a:solidFill>
                  <a:srgbClr val="003366"/>
                </a:solidFill>
                <a:latin typeface="+mj-lt"/>
                <a:ea typeface="+mn-ea"/>
              </a:rPr>
              <a:t> </a:t>
            </a:r>
            <a:r>
              <a:rPr lang="en-GB" dirty="0" err="1">
                <a:solidFill>
                  <a:srgbClr val="003366"/>
                </a:solidFill>
                <a:latin typeface="+mj-lt"/>
                <a:ea typeface="+mn-ea"/>
              </a:rPr>
              <a:t>của</a:t>
            </a:r>
            <a:r>
              <a:rPr lang="en-GB" dirty="0">
                <a:solidFill>
                  <a:srgbClr val="003366"/>
                </a:solidFill>
                <a:latin typeface="+mj-lt"/>
                <a:ea typeface="+mn-ea"/>
              </a:rPr>
              <a:t> </a:t>
            </a:r>
            <a:r>
              <a:rPr lang="en-GB" dirty="0" err="1">
                <a:solidFill>
                  <a:srgbClr val="003366"/>
                </a:solidFill>
                <a:latin typeface="+mj-lt"/>
                <a:ea typeface="+mn-ea"/>
              </a:rPr>
              <a:t>mỗi</a:t>
            </a:r>
            <a:r>
              <a:rPr lang="en-GB" dirty="0">
                <a:solidFill>
                  <a:srgbClr val="003366"/>
                </a:solidFill>
                <a:latin typeface="+mj-lt"/>
                <a:ea typeface="+mn-ea"/>
              </a:rPr>
              <a:t> DPI</a:t>
            </a:r>
          </a:p>
        </p:txBody>
      </p:sp>
      <p:sp>
        <p:nvSpPr>
          <p:cNvPr id="3" name="Rectangle: Rounded Corners 37">
            <a:extLst>
              <a:ext uri="{FF2B5EF4-FFF2-40B4-BE49-F238E27FC236}">
                <a16:creationId xmlns:a16="http://schemas.microsoft.com/office/drawing/2014/main" id="{01B3C244-E7BE-46E7-80E1-0939B7FE5121}"/>
              </a:ext>
            </a:extLst>
          </p:cNvPr>
          <p:cNvSpPr/>
          <p:nvPr/>
        </p:nvSpPr>
        <p:spPr>
          <a:xfrm>
            <a:off x="3191257" y="3121223"/>
            <a:ext cx="3186617" cy="307777"/>
          </a:xfrm>
          <a:prstGeom prst="rect">
            <a:avLst/>
          </a:prstGeom>
          <a:noFill/>
          <a:ln w="12700" cap="flat" cmpd="sng" algn="ctr">
            <a:noFill/>
            <a:prstDash val="solid"/>
            <a:miter lim="800000"/>
          </a:ln>
          <a:effectLst/>
        </p:spPr>
        <p:txBody>
          <a:bodyPr wrap="square" lIns="0" tIns="0" rIns="0" bIns="0" rtlCol="0" anchor="t" anchorCtr="0">
            <a:spAutoFit/>
          </a:bodyPr>
          <a:lstStyle/>
          <a:p>
            <a:pPr defTabSz="914400">
              <a:defRPr/>
            </a:pPr>
            <a:r>
              <a:rPr lang="en-GB" sz="2000" b="1" kern="0" dirty="0" err="1">
                <a:solidFill>
                  <a:srgbClr val="4F81BD"/>
                </a:solidFill>
                <a:latin typeface="+mj-lt"/>
                <a:cs typeface="Calibri" panose="020F0502020204030204" pitchFamily="34" charset="0"/>
              </a:rPr>
              <a:t>Tên</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dụng</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cụ</a:t>
            </a:r>
            <a:endParaRPr lang="en-GB" sz="2000" b="1" kern="0" baseline="30000" dirty="0">
              <a:solidFill>
                <a:srgbClr val="4F81BD"/>
              </a:solidFill>
              <a:latin typeface="+mj-lt"/>
              <a:cs typeface="Calibri" panose="020F0502020204030204" pitchFamily="34" charset="0"/>
            </a:endParaRPr>
          </a:p>
        </p:txBody>
      </p:sp>
      <p:sp>
        <p:nvSpPr>
          <p:cNvPr id="4" name="Rectangle: Rounded Corners 37">
            <a:extLst>
              <a:ext uri="{FF2B5EF4-FFF2-40B4-BE49-F238E27FC236}">
                <a16:creationId xmlns:a16="http://schemas.microsoft.com/office/drawing/2014/main" id="{5DECD6D8-0784-4DC4-9BBA-5442A4FD90D9}"/>
              </a:ext>
            </a:extLst>
          </p:cNvPr>
          <p:cNvSpPr/>
          <p:nvPr/>
        </p:nvSpPr>
        <p:spPr>
          <a:xfrm>
            <a:off x="6206873" y="2917700"/>
            <a:ext cx="2554366" cy="615553"/>
          </a:xfrm>
          <a:prstGeom prst="rect">
            <a:avLst/>
          </a:prstGeom>
          <a:noFill/>
          <a:ln w="12700" cap="flat" cmpd="sng" algn="ctr">
            <a:noFill/>
            <a:prstDash val="solid"/>
            <a:miter lim="800000"/>
          </a:ln>
          <a:effectLst/>
        </p:spPr>
        <p:txBody>
          <a:bodyPr wrap="square" lIns="0" tIns="0" rIns="0" bIns="0" rtlCol="0" anchor="t" anchorCtr="0">
            <a:spAutoFit/>
          </a:bodyPr>
          <a:lstStyle/>
          <a:p>
            <a:pPr algn="ctr" defTabSz="914400">
              <a:defRPr/>
            </a:pPr>
            <a:r>
              <a:rPr lang="en-GB" sz="2000" b="1" kern="0" dirty="0" err="1">
                <a:solidFill>
                  <a:srgbClr val="4F81BD"/>
                </a:solidFill>
                <a:latin typeface="+mj-lt"/>
                <a:cs typeface="Calibri" panose="020F0502020204030204" pitchFamily="34" charset="0"/>
              </a:rPr>
              <a:t>Lưu</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lượng</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hít</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tối</a:t>
            </a:r>
            <a:r>
              <a:rPr lang="en-GB" sz="2000" b="1" kern="0" dirty="0">
                <a:solidFill>
                  <a:srgbClr val="4F81BD"/>
                </a:solidFill>
                <a:latin typeface="+mj-lt"/>
                <a:cs typeface="Calibri" panose="020F0502020204030204" pitchFamily="34" charset="0"/>
              </a:rPr>
              <a:t> </a:t>
            </a:r>
            <a:r>
              <a:rPr lang="en-GB" sz="2000" b="1" kern="0" dirty="0" err="1">
                <a:solidFill>
                  <a:srgbClr val="4F81BD"/>
                </a:solidFill>
                <a:latin typeface="+mj-lt"/>
                <a:cs typeface="Calibri" panose="020F0502020204030204" pitchFamily="34" charset="0"/>
              </a:rPr>
              <a:t>ưu</a:t>
            </a:r>
            <a:endParaRPr lang="en-GB" sz="2000" b="1" kern="0" dirty="0">
              <a:solidFill>
                <a:srgbClr val="4F81BD"/>
              </a:solidFill>
              <a:latin typeface="+mj-lt"/>
              <a:cs typeface="Calibri" panose="020F0502020204030204" pitchFamily="34" charset="0"/>
            </a:endParaRPr>
          </a:p>
          <a:p>
            <a:pPr algn="ctr" defTabSz="914400">
              <a:defRPr/>
            </a:pPr>
            <a:r>
              <a:rPr lang="en-GB" sz="2000" b="1" kern="0" dirty="0">
                <a:solidFill>
                  <a:srgbClr val="4F81BD"/>
                </a:solidFill>
                <a:latin typeface="+mj-lt"/>
                <a:cs typeface="Calibri" panose="020F0502020204030204" pitchFamily="34" charset="0"/>
              </a:rPr>
              <a:t>(</a:t>
            </a:r>
            <a:r>
              <a:rPr lang="en-GB" sz="2000" b="1" kern="0" dirty="0" err="1">
                <a:solidFill>
                  <a:srgbClr val="4F81BD"/>
                </a:solidFill>
                <a:latin typeface="+mj-lt"/>
                <a:cs typeface="Calibri" panose="020F0502020204030204" pitchFamily="34" charset="0"/>
              </a:rPr>
              <a:t>lít</a:t>
            </a:r>
            <a:r>
              <a:rPr lang="en-GB" sz="2000" b="1" kern="0" dirty="0">
                <a:solidFill>
                  <a:srgbClr val="4F81BD"/>
                </a:solidFill>
                <a:latin typeface="+mj-lt"/>
                <a:cs typeface="Calibri" panose="020F0502020204030204" pitchFamily="34" charset="0"/>
              </a:rPr>
              <a:t>/</a:t>
            </a:r>
            <a:r>
              <a:rPr lang="en-GB" sz="2000" b="1" kern="0" dirty="0" err="1">
                <a:solidFill>
                  <a:srgbClr val="4F81BD"/>
                </a:solidFill>
                <a:latin typeface="+mj-lt"/>
                <a:cs typeface="Calibri" panose="020F0502020204030204" pitchFamily="34" charset="0"/>
              </a:rPr>
              <a:t>phút</a:t>
            </a:r>
            <a:r>
              <a:rPr lang="en-GB" sz="2000" b="1" kern="0" dirty="0">
                <a:solidFill>
                  <a:srgbClr val="4F81BD"/>
                </a:solidFill>
                <a:latin typeface="+mj-lt"/>
                <a:cs typeface="Calibri" panose="020F0502020204030204" pitchFamily="34" charset="0"/>
              </a:rPr>
              <a:t>)</a:t>
            </a:r>
            <a:endParaRPr lang="en-GB" sz="2000" b="1" kern="0" baseline="30000" dirty="0">
              <a:solidFill>
                <a:srgbClr val="4F81BD"/>
              </a:solidFill>
              <a:latin typeface="+mj-lt"/>
              <a:cs typeface="Calibri" panose="020F0502020204030204" pitchFamily="34" charset="0"/>
            </a:endParaRPr>
          </a:p>
        </p:txBody>
      </p:sp>
      <p:graphicFrame>
        <p:nvGraphicFramePr>
          <p:cNvPr id="5" name="Table 4">
            <a:extLst>
              <a:ext uri="{FF2B5EF4-FFF2-40B4-BE49-F238E27FC236}">
                <a16:creationId xmlns:a16="http://schemas.microsoft.com/office/drawing/2014/main" id="{B55429F6-29D0-411B-BDCE-7B0FE162667F}"/>
              </a:ext>
            </a:extLst>
          </p:cNvPr>
          <p:cNvGraphicFramePr>
            <a:graphicFrameLocks noGrp="1"/>
          </p:cNvGraphicFramePr>
          <p:nvPr/>
        </p:nvGraphicFramePr>
        <p:xfrm>
          <a:off x="3191257" y="3523466"/>
          <a:ext cx="5569982" cy="2699662"/>
        </p:xfrm>
        <a:graphic>
          <a:graphicData uri="http://schemas.openxmlformats.org/drawingml/2006/table">
            <a:tbl>
              <a:tblPr/>
              <a:tblGrid>
                <a:gridCol w="3057251">
                  <a:extLst>
                    <a:ext uri="{9D8B030D-6E8A-4147-A177-3AD203B41FA5}">
                      <a16:colId xmlns:a16="http://schemas.microsoft.com/office/drawing/2014/main" val="4171060872"/>
                    </a:ext>
                  </a:extLst>
                </a:gridCol>
                <a:gridCol w="2512731">
                  <a:extLst>
                    <a:ext uri="{9D8B030D-6E8A-4147-A177-3AD203B41FA5}">
                      <a16:colId xmlns:a16="http://schemas.microsoft.com/office/drawing/2014/main" val="3344183018"/>
                    </a:ext>
                  </a:extLst>
                </a:gridCol>
              </a:tblGrid>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dirty="0" err="1">
                          <a:effectLst/>
                        </a:rPr>
                        <a:t>Turbohaler</a:t>
                      </a:r>
                      <a:r>
                        <a:rPr lang="en-GB" sz="1800" dirty="0">
                          <a:effectLst/>
                        </a:rPr>
                        <a:t>®/</a:t>
                      </a:r>
                      <a:r>
                        <a:rPr lang="en-GB" sz="1800" dirty="0" err="1">
                          <a:effectLst/>
                        </a:rPr>
                        <a:t>Flexhaler</a:t>
                      </a:r>
                      <a:r>
                        <a:rPr lang="en-GB" sz="180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60</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5081016"/>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err="1">
                          <a:effectLst/>
                        </a:rPr>
                        <a:t>Diskus</a:t>
                      </a:r>
                      <a:r>
                        <a:rPr lang="en-GB" sz="1800" baseline="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60</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42187871"/>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a:effectLst/>
                        </a:rPr>
                        <a:t>Ellipta®</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60</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9853682"/>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err="1">
                          <a:effectLst/>
                        </a:rPr>
                        <a:t>Aerolizer</a:t>
                      </a:r>
                      <a:r>
                        <a:rPr lang="en-GB" sz="1800" baseline="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65</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6701034"/>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err="1">
                          <a:effectLst/>
                        </a:rPr>
                        <a:t>Genuair</a:t>
                      </a:r>
                      <a:r>
                        <a:rPr lang="en-GB" sz="1800" baseline="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45</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2997920"/>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err="1">
                          <a:effectLst/>
                        </a:rPr>
                        <a:t>Breezhaler</a:t>
                      </a:r>
                      <a:r>
                        <a:rPr lang="en-GB" sz="1800" baseline="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50</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13763931"/>
                  </a:ext>
                </a:extLst>
              </a:tr>
              <a:tr h="38566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fontAlgn="t"/>
                      <a:r>
                        <a:rPr lang="en-GB" sz="1800" baseline="0" dirty="0" err="1">
                          <a:effectLst/>
                        </a:rPr>
                        <a:t>Novolizer</a:t>
                      </a:r>
                      <a:r>
                        <a:rPr lang="en-GB" sz="1800" baseline="0" dirty="0">
                          <a:effectLst/>
                        </a:rPr>
                        <a:t>®</a:t>
                      </a:r>
                    </a:p>
                  </a:txBody>
                  <a:tcPr marL="0"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fontAlgn="t"/>
                      <a:r>
                        <a:rPr lang="en-GB" sz="1800" dirty="0">
                          <a:effectLst/>
                        </a:rPr>
                        <a:t>50</a:t>
                      </a:r>
                    </a:p>
                  </a:txBody>
                  <a:tcPr marL="90653" marR="90653"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CCCC"/>
                      </a:solidFill>
                      <a:prstDash val="solid"/>
                      <a:round/>
                      <a:headEnd type="none" w="med" len="med"/>
                      <a:tailEnd type="none" w="med" len="med"/>
                    </a:lnT>
                    <a:lnB w="6350" cap="flat" cmpd="sng" algn="ctr">
                      <a:solidFill>
                        <a:srgbClr val="99CCC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60430997"/>
                  </a:ext>
                </a:extLst>
              </a:tr>
            </a:tbl>
          </a:graphicData>
        </a:graphic>
      </p:graphicFrame>
      <p:pic>
        <p:nvPicPr>
          <p:cNvPr id="6" name="Graphic 5">
            <a:extLst>
              <a:ext uri="{FF2B5EF4-FFF2-40B4-BE49-F238E27FC236}">
                <a16:creationId xmlns:a16="http://schemas.microsoft.com/office/drawing/2014/main" id="{4473F0C7-3147-43D2-9A29-3F6D84F794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792210" y="2863260"/>
            <a:ext cx="650902" cy="650902"/>
          </a:xfrm>
          <a:prstGeom prst="rect">
            <a:avLst/>
          </a:prstGeom>
        </p:spPr>
      </p:pic>
      <p:sp>
        <p:nvSpPr>
          <p:cNvPr id="7" name="Text Placeholder 7">
            <a:extLst>
              <a:ext uri="{FF2B5EF4-FFF2-40B4-BE49-F238E27FC236}">
                <a16:creationId xmlns:a16="http://schemas.microsoft.com/office/drawing/2014/main" id="{11769D0C-0AF3-48E6-BE48-ACD6D918F35B}"/>
              </a:ext>
            </a:extLst>
          </p:cNvPr>
          <p:cNvSpPr txBox="1">
            <a:spLocks/>
          </p:cNvSpPr>
          <p:nvPr/>
        </p:nvSpPr>
        <p:spPr>
          <a:xfrm>
            <a:off x="7787489" y="6711533"/>
            <a:ext cx="4880761" cy="14646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GB" sz="1000" dirty="0">
                <a:solidFill>
                  <a:prstClr val="black">
                    <a:tint val="75000"/>
                  </a:prstClr>
                </a:solidFill>
                <a:latin typeface="+mj-lt"/>
              </a:rPr>
              <a:t>Ghosh S, et al. J Aerosol Med </a:t>
            </a:r>
            <a:r>
              <a:rPr lang="en-GB" sz="1000" dirty="0" err="1">
                <a:solidFill>
                  <a:prstClr val="black">
                    <a:tint val="75000"/>
                  </a:prstClr>
                </a:solidFill>
                <a:latin typeface="+mj-lt"/>
              </a:rPr>
              <a:t>Pulm</a:t>
            </a:r>
            <a:r>
              <a:rPr lang="en-GB" sz="1000" dirty="0">
                <a:solidFill>
                  <a:prstClr val="black">
                    <a:tint val="75000"/>
                  </a:prstClr>
                </a:solidFill>
                <a:latin typeface="+mj-lt"/>
              </a:rPr>
              <a:t> Drug </a:t>
            </a:r>
            <a:r>
              <a:rPr lang="en-GB" sz="1000" dirty="0" err="1">
                <a:solidFill>
                  <a:prstClr val="black">
                    <a:tint val="75000"/>
                  </a:prstClr>
                </a:solidFill>
                <a:latin typeface="+mj-lt"/>
              </a:rPr>
              <a:t>Deliv</a:t>
            </a:r>
            <a:r>
              <a:rPr lang="en-GB" sz="1000" dirty="0">
                <a:solidFill>
                  <a:prstClr val="black">
                    <a:tint val="75000"/>
                  </a:prstClr>
                </a:solidFill>
                <a:latin typeface="+mj-lt"/>
              </a:rPr>
              <a:t> 2017; 30: 381–387.</a:t>
            </a:r>
          </a:p>
        </p:txBody>
      </p:sp>
      <p:sp>
        <p:nvSpPr>
          <p:cNvPr id="8" name="Content Placeholder 6">
            <a:extLst>
              <a:ext uri="{FF2B5EF4-FFF2-40B4-BE49-F238E27FC236}">
                <a16:creationId xmlns:a16="http://schemas.microsoft.com/office/drawing/2014/main" id="{E600ECD4-7A08-46CE-A75B-D09B6944F6EB}"/>
              </a:ext>
            </a:extLst>
          </p:cNvPr>
          <p:cNvSpPr txBox="1">
            <a:spLocks/>
          </p:cNvSpPr>
          <p:nvPr/>
        </p:nvSpPr>
        <p:spPr>
          <a:xfrm>
            <a:off x="1136215" y="1321205"/>
            <a:ext cx="9962891" cy="1297959"/>
          </a:xfrm>
          <a:prstGeom prst="rect">
            <a:avLst/>
          </a:prstGeom>
          <a:ln w="19050">
            <a:solidFill>
              <a:srgbClr val="4F81BD"/>
            </a:solidFill>
          </a:ln>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342900" marR="0" lvl="0" indent="-342900" algn="just" defTabSz="914400" rtl="0" eaLnBrk="1" fontAlgn="auto" latinLnBrk="0" hangingPunct="1">
              <a:lnSpc>
                <a:spcPct val="150000"/>
              </a:lnSpc>
              <a:spcBef>
                <a:spcPts val="18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B</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ên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cạnh</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lực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mỗi</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DPI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còn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có</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giá</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trị</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lưu</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lượng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tối</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ưu</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mà</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BN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cần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đạt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được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p>
          <a:p>
            <a:pPr marL="342900" marR="0" lvl="0" indent="-342900" algn="just"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L</a:t>
            </a:r>
            <a:r>
              <a:rPr kumimoji="0" lang="vi-VN"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ưu lượng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đỉnh</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(PIFR),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đơn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vị</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phút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là</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lưu</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lượng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tối</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đa</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được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tạo</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ra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khi</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vào</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từ</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một</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dụng</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cụ</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có</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kháng</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lực</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nhất</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định</a:t>
            </a:r>
            <a:r>
              <a:rPr kumimoji="0" lang="en-US" sz="2000" b="1" i="0" strike="noStrike" kern="1200" cap="none" spc="0" normalizeH="0" baseline="0" noProof="0" dirty="0">
                <a:ln>
                  <a:noFill/>
                </a:ln>
                <a:solidFill>
                  <a:prstClr val="black"/>
                </a:solidFill>
                <a:effectLst/>
                <a:uLnTx/>
                <a:uFillTx/>
                <a:latin typeface="+mj-lt"/>
                <a:ea typeface="+mn-ea"/>
                <a:cs typeface="Arial" panose="020B0604020202020204" pitchFamily="34" charset="0"/>
              </a:rPr>
              <a:t> </a:t>
            </a:r>
          </a:p>
          <a:p>
            <a:pPr marL="0" marR="0" lvl="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p:txBody>
      </p:sp>
    </p:spTree>
    <p:extLst>
      <p:ext uri="{BB962C8B-B14F-4D97-AF65-F5344CB8AC3E}">
        <p14:creationId xmlns:p14="http://schemas.microsoft.com/office/powerpoint/2010/main" val="197802078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BC62ACD-9DF4-47B7-88B5-6B07A164E8BC}"/>
              </a:ext>
            </a:extLst>
          </p:cNvPr>
          <p:cNvSpPr>
            <a:spLocks noGrp="1"/>
          </p:cNvSpPr>
          <p:nvPr>
            <p:ph type="sldNum" sz="quarter" idx="4"/>
          </p:nvPr>
        </p:nvSpPr>
        <p:spPr/>
        <p:txBody>
          <a:bodyPr/>
          <a:lstStyle/>
          <a:p>
            <a:fld id="{6771A072-3399-B247-BB48-97C3BE24F2F4}" type="slidenum">
              <a:rPr lang="en-US" smtClean="0"/>
              <a:pPr/>
              <a:t>164</a:t>
            </a:fld>
            <a:r>
              <a:rPr lang="en-US"/>
              <a:t> </a:t>
            </a:r>
          </a:p>
        </p:txBody>
      </p:sp>
      <p:sp>
        <p:nvSpPr>
          <p:cNvPr id="5" name="Title 3">
            <a:extLst>
              <a:ext uri="{FF2B5EF4-FFF2-40B4-BE49-F238E27FC236}">
                <a16:creationId xmlns:a16="http://schemas.microsoft.com/office/drawing/2014/main" id="{20ADE906-1BF0-4F66-9A22-ED483F55B7AB}"/>
              </a:ext>
            </a:extLst>
          </p:cNvPr>
          <p:cNvSpPr txBox="1">
            <a:spLocks/>
          </p:cNvSpPr>
          <p:nvPr/>
        </p:nvSpPr>
        <p:spPr>
          <a:xfrm>
            <a:off x="1394719" y="336057"/>
            <a:ext cx="9625705" cy="77787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200" b="1" dirty="0" err="1">
                <a:solidFill>
                  <a:srgbClr val="003366"/>
                </a:solidFill>
                <a:ea typeface="+mn-ea"/>
                <a:cs typeface="Calibri" panose="020F0502020204030204" pitchFamily="34" charset="0"/>
              </a:rPr>
              <a:t>Hiện</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tượng</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nghịch</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lý</a:t>
            </a:r>
            <a:endParaRPr lang="en-US" sz="3200" b="1" dirty="0">
              <a:solidFill>
                <a:srgbClr val="003366"/>
              </a:solidFill>
              <a:ea typeface="+mn-ea"/>
              <a:cs typeface="Calibri" panose="020F0502020204030204" pitchFamily="34" charset="0"/>
            </a:endParaRPr>
          </a:p>
        </p:txBody>
      </p:sp>
      <p:grpSp>
        <p:nvGrpSpPr>
          <p:cNvPr id="6" name="Group 5">
            <a:extLst>
              <a:ext uri="{FF2B5EF4-FFF2-40B4-BE49-F238E27FC236}">
                <a16:creationId xmlns:a16="http://schemas.microsoft.com/office/drawing/2014/main" id="{08C8EC18-7E0C-482C-86CF-E51B96B32EB9}"/>
              </a:ext>
            </a:extLst>
          </p:cNvPr>
          <p:cNvGrpSpPr/>
          <p:nvPr/>
        </p:nvGrpSpPr>
        <p:grpSpPr>
          <a:xfrm>
            <a:off x="1752600" y="1295400"/>
            <a:ext cx="8686800" cy="4734013"/>
            <a:chOff x="402556" y="1829899"/>
            <a:chExt cx="8404560" cy="3817771"/>
          </a:xfrm>
        </p:grpSpPr>
        <p:sp>
          <p:nvSpPr>
            <p:cNvPr id="7" name="Rounded Rectangle 16">
              <a:extLst>
                <a:ext uri="{FF2B5EF4-FFF2-40B4-BE49-F238E27FC236}">
                  <a16:creationId xmlns:a16="http://schemas.microsoft.com/office/drawing/2014/main" id="{9604FAE6-F571-41C2-877F-0134D614574B}"/>
                </a:ext>
              </a:extLst>
            </p:cNvPr>
            <p:cNvSpPr/>
            <p:nvPr/>
          </p:nvSpPr>
          <p:spPr>
            <a:xfrm>
              <a:off x="402556" y="2741649"/>
              <a:ext cx="8404560" cy="2297076"/>
            </a:xfrm>
            <a:prstGeom prst="roundRect">
              <a:avLst/>
            </a:prstGeom>
            <a:noFill/>
            <a:ln w="57150" cap="flat" cmpd="sng" algn="ctr">
              <a:solidFill>
                <a:srgbClr val="002060"/>
              </a:solidFill>
              <a:prstDash val="dash"/>
              <a:miter lim="800000"/>
            </a:ln>
            <a:effectLst/>
          </p:spPr>
          <p:txBody>
            <a:bodyPr rtlCol="0" anchor="ctr"/>
            <a:lstStyle/>
            <a:p>
              <a:pPr marL="0" marR="0" lvl="0" indent="0" algn="ctr" defTabSz="3429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8" name="Group 2">
              <a:extLst>
                <a:ext uri="{FF2B5EF4-FFF2-40B4-BE49-F238E27FC236}">
                  <a16:creationId xmlns:a16="http://schemas.microsoft.com/office/drawing/2014/main" id="{2B644BC5-AAC0-438F-8675-E1CB037DF897}"/>
                </a:ext>
              </a:extLst>
            </p:cNvPr>
            <p:cNvGrpSpPr>
              <a:grpSpLocks/>
            </p:cNvGrpSpPr>
            <p:nvPr/>
          </p:nvGrpSpPr>
          <p:grpSpPr bwMode="auto">
            <a:xfrm>
              <a:off x="1199714" y="1829899"/>
              <a:ext cx="2500312" cy="2500312"/>
              <a:chOff x="0" y="0"/>
              <a:chExt cx="3938" cy="3938"/>
            </a:xfrm>
            <a:solidFill>
              <a:sysClr val="window" lastClr="FFFFFF"/>
            </a:solidFill>
          </p:grpSpPr>
          <p:grpSp>
            <p:nvGrpSpPr>
              <p:cNvPr id="19" name="Group 3">
                <a:extLst>
                  <a:ext uri="{FF2B5EF4-FFF2-40B4-BE49-F238E27FC236}">
                    <a16:creationId xmlns:a16="http://schemas.microsoft.com/office/drawing/2014/main" id="{A74D4E66-CCC8-4B83-BB08-0BB63847C365}"/>
                  </a:ext>
                </a:extLst>
              </p:cNvPr>
              <p:cNvGrpSpPr>
                <a:grpSpLocks/>
              </p:cNvGrpSpPr>
              <p:nvPr/>
            </p:nvGrpSpPr>
            <p:grpSpPr bwMode="auto">
              <a:xfrm>
                <a:off x="94" y="94"/>
                <a:ext cx="3751" cy="3751"/>
                <a:chOff x="94" y="94"/>
                <a:chExt cx="3751" cy="3751"/>
              </a:xfrm>
              <a:grpFill/>
            </p:grpSpPr>
            <p:sp>
              <p:nvSpPr>
                <p:cNvPr id="20" name="Freeform 4">
                  <a:extLst>
                    <a:ext uri="{FF2B5EF4-FFF2-40B4-BE49-F238E27FC236}">
                      <a16:creationId xmlns:a16="http://schemas.microsoft.com/office/drawing/2014/main" id="{EEED6F78-E3EC-47C8-9ECC-0B96FFAAF3F1}"/>
                    </a:ext>
                  </a:extLst>
                </p:cNvPr>
                <p:cNvSpPr>
                  <a:spLocks/>
                </p:cNvSpPr>
                <p:nvPr/>
              </p:nvSpPr>
              <p:spPr bwMode="auto">
                <a:xfrm>
                  <a:off x="94" y="94"/>
                  <a:ext cx="3751" cy="3751"/>
                </a:xfrm>
                <a:custGeom>
                  <a:avLst/>
                  <a:gdLst>
                    <a:gd name="T0" fmla="+- 0 2123 94"/>
                    <a:gd name="T1" fmla="*/ T0 w 3751"/>
                    <a:gd name="T2" fmla="+- 0 3838 94"/>
                    <a:gd name="T3" fmla="*/ 3838 h 3751"/>
                    <a:gd name="T4" fmla="+- 0 2420 94"/>
                    <a:gd name="T5" fmla="*/ T4 w 3751"/>
                    <a:gd name="T6" fmla="+- 0 3789 94"/>
                    <a:gd name="T7" fmla="*/ 3789 h 3751"/>
                    <a:gd name="T8" fmla="+- 0 2699 94"/>
                    <a:gd name="T9" fmla="*/ T8 w 3751"/>
                    <a:gd name="T10" fmla="+- 0 3697 94"/>
                    <a:gd name="T11" fmla="*/ 3697 h 3751"/>
                    <a:gd name="T12" fmla="+- 0 2957 94"/>
                    <a:gd name="T13" fmla="*/ T12 w 3751"/>
                    <a:gd name="T14" fmla="+- 0 3563 94"/>
                    <a:gd name="T15" fmla="*/ 3563 h 3751"/>
                    <a:gd name="T16" fmla="+- 0 3189 94"/>
                    <a:gd name="T17" fmla="*/ T16 w 3751"/>
                    <a:gd name="T18" fmla="+- 0 3393 94"/>
                    <a:gd name="T19" fmla="*/ 3393 h 3751"/>
                    <a:gd name="T20" fmla="+- 0 3393 94"/>
                    <a:gd name="T21" fmla="*/ T20 w 3751"/>
                    <a:gd name="T22" fmla="+- 0 3189 94"/>
                    <a:gd name="T23" fmla="*/ 3189 h 3751"/>
                    <a:gd name="T24" fmla="+- 0 3563 94"/>
                    <a:gd name="T25" fmla="*/ T24 w 3751"/>
                    <a:gd name="T26" fmla="+- 0 2957 94"/>
                    <a:gd name="T27" fmla="*/ 2957 h 3751"/>
                    <a:gd name="T28" fmla="+- 0 3697 94"/>
                    <a:gd name="T29" fmla="*/ T28 w 3751"/>
                    <a:gd name="T30" fmla="+- 0 2699 94"/>
                    <a:gd name="T31" fmla="*/ 2699 h 3751"/>
                    <a:gd name="T32" fmla="+- 0 3789 94"/>
                    <a:gd name="T33" fmla="*/ T32 w 3751"/>
                    <a:gd name="T34" fmla="+- 0 2420 94"/>
                    <a:gd name="T35" fmla="*/ 2420 h 3751"/>
                    <a:gd name="T36" fmla="+- 0 3838 94"/>
                    <a:gd name="T37" fmla="*/ T36 w 3751"/>
                    <a:gd name="T38" fmla="+- 0 2123 94"/>
                    <a:gd name="T39" fmla="*/ 2123 h 3751"/>
                    <a:gd name="T40" fmla="+- 0 3838 94"/>
                    <a:gd name="T41" fmla="*/ T40 w 3751"/>
                    <a:gd name="T42" fmla="+- 0 1815 94"/>
                    <a:gd name="T43" fmla="*/ 1815 h 3751"/>
                    <a:gd name="T44" fmla="+- 0 3789 94"/>
                    <a:gd name="T45" fmla="*/ T44 w 3751"/>
                    <a:gd name="T46" fmla="+- 0 1518 94"/>
                    <a:gd name="T47" fmla="*/ 1518 h 3751"/>
                    <a:gd name="T48" fmla="+- 0 3697 94"/>
                    <a:gd name="T49" fmla="*/ T48 w 3751"/>
                    <a:gd name="T50" fmla="+- 0 1239 94"/>
                    <a:gd name="T51" fmla="*/ 1239 h 3751"/>
                    <a:gd name="T52" fmla="+- 0 3563 94"/>
                    <a:gd name="T53" fmla="*/ T52 w 3751"/>
                    <a:gd name="T54" fmla="+- 0 981 94"/>
                    <a:gd name="T55" fmla="*/ 981 h 3751"/>
                    <a:gd name="T56" fmla="+- 0 3393 94"/>
                    <a:gd name="T57" fmla="*/ T56 w 3751"/>
                    <a:gd name="T58" fmla="+- 0 749 94"/>
                    <a:gd name="T59" fmla="*/ 749 h 3751"/>
                    <a:gd name="T60" fmla="+- 0 3189 94"/>
                    <a:gd name="T61" fmla="*/ T60 w 3751"/>
                    <a:gd name="T62" fmla="+- 0 545 94"/>
                    <a:gd name="T63" fmla="*/ 545 h 3751"/>
                    <a:gd name="T64" fmla="+- 0 2957 94"/>
                    <a:gd name="T65" fmla="*/ T64 w 3751"/>
                    <a:gd name="T66" fmla="+- 0 375 94"/>
                    <a:gd name="T67" fmla="*/ 375 h 3751"/>
                    <a:gd name="T68" fmla="+- 0 2699 94"/>
                    <a:gd name="T69" fmla="*/ T68 w 3751"/>
                    <a:gd name="T70" fmla="+- 0 241 94"/>
                    <a:gd name="T71" fmla="*/ 241 h 3751"/>
                    <a:gd name="T72" fmla="+- 0 2420 94"/>
                    <a:gd name="T73" fmla="*/ T72 w 3751"/>
                    <a:gd name="T74" fmla="+- 0 148 94"/>
                    <a:gd name="T75" fmla="*/ 148 h 3751"/>
                    <a:gd name="T76" fmla="+- 0 2123 94"/>
                    <a:gd name="T77" fmla="*/ T76 w 3751"/>
                    <a:gd name="T78" fmla="+- 0 100 94"/>
                    <a:gd name="T79" fmla="*/ 100 h 3751"/>
                    <a:gd name="T80" fmla="+- 0 1815 94"/>
                    <a:gd name="T81" fmla="*/ T80 w 3751"/>
                    <a:gd name="T82" fmla="+- 0 100 94"/>
                    <a:gd name="T83" fmla="*/ 100 h 3751"/>
                    <a:gd name="T84" fmla="+- 0 1518 94"/>
                    <a:gd name="T85" fmla="*/ T84 w 3751"/>
                    <a:gd name="T86" fmla="+- 0 148 94"/>
                    <a:gd name="T87" fmla="*/ 148 h 3751"/>
                    <a:gd name="T88" fmla="+- 0 1239 94"/>
                    <a:gd name="T89" fmla="*/ T88 w 3751"/>
                    <a:gd name="T90" fmla="+- 0 241 94"/>
                    <a:gd name="T91" fmla="*/ 241 h 3751"/>
                    <a:gd name="T92" fmla="+- 0 981 94"/>
                    <a:gd name="T93" fmla="*/ T92 w 3751"/>
                    <a:gd name="T94" fmla="+- 0 375 94"/>
                    <a:gd name="T95" fmla="*/ 375 h 3751"/>
                    <a:gd name="T96" fmla="+- 0 749 94"/>
                    <a:gd name="T97" fmla="*/ T96 w 3751"/>
                    <a:gd name="T98" fmla="+- 0 545 94"/>
                    <a:gd name="T99" fmla="*/ 545 h 3751"/>
                    <a:gd name="T100" fmla="+- 0 545 94"/>
                    <a:gd name="T101" fmla="*/ T100 w 3751"/>
                    <a:gd name="T102" fmla="+- 0 749 94"/>
                    <a:gd name="T103" fmla="*/ 749 h 3751"/>
                    <a:gd name="T104" fmla="+- 0 375 94"/>
                    <a:gd name="T105" fmla="*/ T104 w 3751"/>
                    <a:gd name="T106" fmla="+- 0 981 94"/>
                    <a:gd name="T107" fmla="*/ 981 h 3751"/>
                    <a:gd name="T108" fmla="+- 0 241 94"/>
                    <a:gd name="T109" fmla="*/ T108 w 3751"/>
                    <a:gd name="T110" fmla="+- 0 1239 94"/>
                    <a:gd name="T111" fmla="*/ 1239 h 3751"/>
                    <a:gd name="T112" fmla="+- 0 148 94"/>
                    <a:gd name="T113" fmla="*/ T112 w 3751"/>
                    <a:gd name="T114" fmla="+- 0 1518 94"/>
                    <a:gd name="T115" fmla="*/ 1518 h 3751"/>
                    <a:gd name="T116" fmla="+- 0 100 94"/>
                    <a:gd name="T117" fmla="*/ T116 w 3751"/>
                    <a:gd name="T118" fmla="+- 0 1815 94"/>
                    <a:gd name="T119" fmla="*/ 1815 h 3751"/>
                    <a:gd name="T120" fmla="+- 0 100 94"/>
                    <a:gd name="T121" fmla="*/ T120 w 3751"/>
                    <a:gd name="T122" fmla="+- 0 2123 94"/>
                    <a:gd name="T123" fmla="*/ 2123 h 3751"/>
                    <a:gd name="T124" fmla="+- 0 148 94"/>
                    <a:gd name="T125" fmla="*/ T124 w 3751"/>
                    <a:gd name="T126" fmla="+- 0 2420 94"/>
                    <a:gd name="T127" fmla="*/ 2420 h 3751"/>
                    <a:gd name="T128" fmla="+- 0 241 94"/>
                    <a:gd name="T129" fmla="*/ T128 w 3751"/>
                    <a:gd name="T130" fmla="+- 0 2699 94"/>
                    <a:gd name="T131" fmla="*/ 2699 h 3751"/>
                    <a:gd name="T132" fmla="+- 0 375 94"/>
                    <a:gd name="T133" fmla="*/ T132 w 3751"/>
                    <a:gd name="T134" fmla="+- 0 2957 94"/>
                    <a:gd name="T135" fmla="*/ 2957 h 3751"/>
                    <a:gd name="T136" fmla="+- 0 545 94"/>
                    <a:gd name="T137" fmla="*/ T136 w 3751"/>
                    <a:gd name="T138" fmla="+- 0 3189 94"/>
                    <a:gd name="T139" fmla="*/ 3189 h 3751"/>
                    <a:gd name="T140" fmla="+- 0 749 94"/>
                    <a:gd name="T141" fmla="*/ T140 w 3751"/>
                    <a:gd name="T142" fmla="+- 0 3393 94"/>
                    <a:gd name="T143" fmla="*/ 3393 h 3751"/>
                    <a:gd name="T144" fmla="+- 0 981 94"/>
                    <a:gd name="T145" fmla="*/ T144 w 3751"/>
                    <a:gd name="T146" fmla="+- 0 3563 94"/>
                    <a:gd name="T147" fmla="*/ 3563 h 3751"/>
                    <a:gd name="T148" fmla="+- 0 1239 94"/>
                    <a:gd name="T149" fmla="*/ T148 w 3751"/>
                    <a:gd name="T150" fmla="+- 0 3697 94"/>
                    <a:gd name="T151" fmla="*/ 3697 h 3751"/>
                    <a:gd name="T152" fmla="+- 0 1518 94"/>
                    <a:gd name="T153" fmla="*/ T152 w 3751"/>
                    <a:gd name="T154" fmla="+- 0 3789 94"/>
                    <a:gd name="T155" fmla="*/ 3789 h 3751"/>
                    <a:gd name="T156" fmla="+- 0 1815 94"/>
                    <a:gd name="T157" fmla="*/ T156 w 3751"/>
                    <a:gd name="T158" fmla="+- 0 3838 94"/>
                    <a:gd name="T159" fmla="*/ 3838 h 3751"/>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Lst>
                  <a:rect l="0" t="0" r="r" b="b"/>
                  <a:pathLst>
                    <a:path w="3751" h="3751">
                      <a:moveTo>
                        <a:pt x="1875" y="3750"/>
                      </a:moveTo>
                      <a:lnTo>
                        <a:pt x="2029" y="3744"/>
                      </a:lnTo>
                      <a:lnTo>
                        <a:pt x="2179" y="3725"/>
                      </a:lnTo>
                      <a:lnTo>
                        <a:pt x="2326" y="3695"/>
                      </a:lnTo>
                      <a:lnTo>
                        <a:pt x="2468" y="3654"/>
                      </a:lnTo>
                      <a:lnTo>
                        <a:pt x="2605" y="3603"/>
                      </a:lnTo>
                      <a:lnTo>
                        <a:pt x="2737" y="3541"/>
                      </a:lnTo>
                      <a:lnTo>
                        <a:pt x="2863" y="3469"/>
                      </a:lnTo>
                      <a:lnTo>
                        <a:pt x="2982" y="3388"/>
                      </a:lnTo>
                      <a:lnTo>
                        <a:pt x="3095" y="3299"/>
                      </a:lnTo>
                      <a:lnTo>
                        <a:pt x="3201" y="3201"/>
                      </a:lnTo>
                      <a:lnTo>
                        <a:pt x="3299" y="3095"/>
                      </a:lnTo>
                      <a:lnTo>
                        <a:pt x="3388" y="2982"/>
                      </a:lnTo>
                      <a:lnTo>
                        <a:pt x="3469" y="2863"/>
                      </a:lnTo>
                      <a:lnTo>
                        <a:pt x="3541" y="2737"/>
                      </a:lnTo>
                      <a:lnTo>
                        <a:pt x="3603" y="2605"/>
                      </a:lnTo>
                      <a:lnTo>
                        <a:pt x="3654" y="2468"/>
                      </a:lnTo>
                      <a:lnTo>
                        <a:pt x="3695" y="2326"/>
                      </a:lnTo>
                      <a:lnTo>
                        <a:pt x="3725" y="2179"/>
                      </a:lnTo>
                      <a:lnTo>
                        <a:pt x="3744" y="2029"/>
                      </a:lnTo>
                      <a:lnTo>
                        <a:pt x="3750" y="1875"/>
                      </a:lnTo>
                      <a:lnTo>
                        <a:pt x="3744" y="1721"/>
                      </a:lnTo>
                      <a:lnTo>
                        <a:pt x="3725" y="1571"/>
                      </a:lnTo>
                      <a:lnTo>
                        <a:pt x="3695" y="1424"/>
                      </a:lnTo>
                      <a:lnTo>
                        <a:pt x="3654" y="1282"/>
                      </a:lnTo>
                      <a:lnTo>
                        <a:pt x="3603" y="1145"/>
                      </a:lnTo>
                      <a:lnTo>
                        <a:pt x="3541" y="1013"/>
                      </a:lnTo>
                      <a:lnTo>
                        <a:pt x="3469" y="887"/>
                      </a:lnTo>
                      <a:lnTo>
                        <a:pt x="3388" y="767"/>
                      </a:lnTo>
                      <a:lnTo>
                        <a:pt x="3299" y="655"/>
                      </a:lnTo>
                      <a:lnTo>
                        <a:pt x="3201" y="549"/>
                      </a:lnTo>
                      <a:lnTo>
                        <a:pt x="3095" y="451"/>
                      </a:lnTo>
                      <a:lnTo>
                        <a:pt x="2982" y="362"/>
                      </a:lnTo>
                      <a:lnTo>
                        <a:pt x="2863" y="281"/>
                      </a:lnTo>
                      <a:lnTo>
                        <a:pt x="2737" y="209"/>
                      </a:lnTo>
                      <a:lnTo>
                        <a:pt x="2605" y="147"/>
                      </a:lnTo>
                      <a:lnTo>
                        <a:pt x="2468" y="95"/>
                      </a:lnTo>
                      <a:lnTo>
                        <a:pt x="2326" y="54"/>
                      </a:lnTo>
                      <a:lnTo>
                        <a:pt x="2179" y="24"/>
                      </a:lnTo>
                      <a:lnTo>
                        <a:pt x="2029" y="6"/>
                      </a:lnTo>
                      <a:lnTo>
                        <a:pt x="1875" y="0"/>
                      </a:lnTo>
                      <a:lnTo>
                        <a:pt x="1721" y="6"/>
                      </a:lnTo>
                      <a:lnTo>
                        <a:pt x="1571" y="24"/>
                      </a:lnTo>
                      <a:lnTo>
                        <a:pt x="1424" y="54"/>
                      </a:lnTo>
                      <a:lnTo>
                        <a:pt x="1282" y="95"/>
                      </a:lnTo>
                      <a:lnTo>
                        <a:pt x="1145" y="147"/>
                      </a:lnTo>
                      <a:lnTo>
                        <a:pt x="1013" y="209"/>
                      </a:lnTo>
                      <a:lnTo>
                        <a:pt x="887" y="281"/>
                      </a:lnTo>
                      <a:lnTo>
                        <a:pt x="768" y="362"/>
                      </a:lnTo>
                      <a:lnTo>
                        <a:pt x="655" y="451"/>
                      </a:lnTo>
                      <a:lnTo>
                        <a:pt x="549" y="549"/>
                      </a:lnTo>
                      <a:lnTo>
                        <a:pt x="451" y="655"/>
                      </a:lnTo>
                      <a:lnTo>
                        <a:pt x="362" y="767"/>
                      </a:lnTo>
                      <a:lnTo>
                        <a:pt x="281" y="887"/>
                      </a:lnTo>
                      <a:lnTo>
                        <a:pt x="209" y="1013"/>
                      </a:lnTo>
                      <a:lnTo>
                        <a:pt x="147" y="1145"/>
                      </a:lnTo>
                      <a:lnTo>
                        <a:pt x="95" y="1282"/>
                      </a:lnTo>
                      <a:lnTo>
                        <a:pt x="54" y="1424"/>
                      </a:lnTo>
                      <a:lnTo>
                        <a:pt x="24" y="1571"/>
                      </a:lnTo>
                      <a:lnTo>
                        <a:pt x="6" y="1721"/>
                      </a:lnTo>
                      <a:lnTo>
                        <a:pt x="0" y="1875"/>
                      </a:lnTo>
                      <a:lnTo>
                        <a:pt x="6" y="2029"/>
                      </a:lnTo>
                      <a:lnTo>
                        <a:pt x="24" y="2179"/>
                      </a:lnTo>
                      <a:lnTo>
                        <a:pt x="54" y="2326"/>
                      </a:lnTo>
                      <a:lnTo>
                        <a:pt x="95" y="2468"/>
                      </a:lnTo>
                      <a:lnTo>
                        <a:pt x="147" y="2605"/>
                      </a:lnTo>
                      <a:lnTo>
                        <a:pt x="209" y="2737"/>
                      </a:lnTo>
                      <a:lnTo>
                        <a:pt x="281" y="2863"/>
                      </a:lnTo>
                      <a:lnTo>
                        <a:pt x="362" y="2982"/>
                      </a:lnTo>
                      <a:lnTo>
                        <a:pt x="451" y="3095"/>
                      </a:lnTo>
                      <a:lnTo>
                        <a:pt x="549" y="3201"/>
                      </a:lnTo>
                      <a:lnTo>
                        <a:pt x="655" y="3299"/>
                      </a:lnTo>
                      <a:lnTo>
                        <a:pt x="768" y="3388"/>
                      </a:lnTo>
                      <a:lnTo>
                        <a:pt x="887" y="3469"/>
                      </a:lnTo>
                      <a:lnTo>
                        <a:pt x="1013" y="3541"/>
                      </a:lnTo>
                      <a:lnTo>
                        <a:pt x="1145" y="3603"/>
                      </a:lnTo>
                      <a:lnTo>
                        <a:pt x="1282" y="3654"/>
                      </a:lnTo>
                      <a:lnTo>
                        <a:pt x="1424" y="3695"/>
                      </a:lnTo>
                      <a:lnTo>
                        <a:pt x="1571" y="3725"/>
                      </a:lnTo>
                      <a:lnTo>
                        <a:pt x="1721" y="3744"/>
                      </a:lnTo>
                      <a:lnTo>
                        <a:pt x="1875" y="3750"/>
                      </a:lnTo>
                      <a:close/>
                    </a:path>
                  </a:pathLst>
                </a:custGeom>
                <a:grpFill/>
                <a:ln w="119139">
                  <a:solidFill>
                    <a:srgbClr val="24356F"/>
                  </a:solidFill>
                  <a:round/>
                  <a:headEnd/>
                  <a:tailEnd/>
                </a:ln>
              </p:spPr>
              <p:txBody>
                <a:bodyPr vert="horz" wrap="square" lIns="68580" tIns="34290" rIns="68580" bIns="34290" numCol="1" anchor="t" anchorCtr="0" compatLnSpc="1">
                  <a:prstTxWarp prst="textNoShape">
                    <a:avLst/>
                  </a:prstTxWarp>
                </a:bodyPr>
                <a:lstStyle/>
                <a:p>
                  <a:pPr marL="0" marR="0" lvl="0" indent="0" defTabSz="3429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Calibri" panose="020F0502020204030204"/>
                  </a:endParaRPr>
                </a:p>
              </p:txBody>
            </p:sp>
            <p:pic>
              <p:nvPicPr>
                <p:cNvPr id="21" name="Picture 5">
                  <a:extLst>
                    <a:ext uri="{FF2B5EF4-FFF2-40B4-BE49-F238E27FC236}">
                      <a16:creationId xmlns:a16="http://schemas.microsoft.com/office/drawing/2014/main" id="{C07A97B6-EA9F-48BE-B542-F7847D799D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3" y="949"/>
                  <a:ext cx="2142" cy="1929"/>
                </a:xfrm>
                <a:prstGeom prst="rect">
                  <a:avLst/>
                </a:prstGeom>
                <a:grpFill/>
              </p:spPr>
            </p:pic>
          </p:grpSp>
        </p:grpSp>
        <p:grpSp>
          <p:nvGrpSpPr>
            <p:cNvPr id="9" name="Group 6">
              <a:extLst>
                <a:ext uri="{FF2B5EF4-FFF2-40B4-BE49-F238E27FC236}">
                  <a16:creationId xmlns:a16="http://schemas.microsoft.com/office/drawing/2014/main" id="{D244FA02-A21B-4C7F-BAB1-92FD74273FEE}"/>
                </a:ext>
              </a:extLst>
            </p:cNvPr>
            <p:cNvGrpSpPr>
              <a:grpSpLocks/>
            </p:cNvGrpSpPr>
            <p:nvPr/>
          </p:nvGrpSpPr>
          <p:grpSpPr bwMode="auto">
            <a:xfrm>
              <a:off x="5739063" y="1829899"/>
              <a:ext cx="2500313" cy="2500313"/>
              <a:chOff x="0" y="0"/>
              <a:chExt cx="3938" cy="3938"/>
            </a:xfrm>
            <a:solidFill>
              <a:sysClr val="window" lastClr="FFFFFF"/>
            </a:solidFill>
          </p:grpSpPr>
          <p:grpSp>
            <p:nvGrpSpPr>
              <p:cNvPr id="13" name="Group 11">
                <a:extLst>
                  <a:ext uri="{FF2B5EF4-FFF2-40B4-BE49-F238E27FC236}">
                    <a16:creationId xmlns:a16="http://schemas.microsoft.com/office/drawing/2014/main" id="{0D328627-EF3D-4DBB-9EF3-6B9E3E5862CC}"/>
                  </a:ext>
                </a:extLst>
              </p:cNvPr>
              <p:cNvGrpSpPr>
                <a:grpSpLocks/>
              </p:cNvGrpSpPr>
              <p:nvPr/>
            </p:nvGrpSpPr>
            <p:grpSpPr bwMode="auto">
              <a:xfrm>
                <a:off x="94" y="94"/>
                <a:ext cx="3751" cy="3751"/>
                <a:chOff x="94" y="94"/>
                <a:chExt cx="3751" cy="3751"/>
              </a:xfrm>
              <a:grpFill/>
            </p:grpSpPr>
            <p:sp>
              <p:nvSpPr>
                <p:cNvPr id="18" name="Freeform 12">
                  <a:extLst>
                    <a:ext uri="{FF2B5EF4-FFF2-40B4-BE49-F238E27FC236}">
                      <a16:creationId xmlns:a16="http://schemas.microsoft.com/office/drawing/2014/main" id="{BAA3CF86-9EC7-4498-9B07-E9BD36CD73DD}"/>
                    </a:ext>
                  </a:extLst>
                </p:cNvPr>
                <p:cNvSpPr>
                  <a:spLocks/>
                </p:cNvSpPr>
                <p:nvPr/>
              </p:nvSpPr>
              <p:spPr bwMode="auto">
                <a:xfrm>
                  <a:off x="94" y="94"/>
                  <a:ext cx="3751" cy="3751"/>
                </a:xfrm>
                <a:custGeom>
                  <a:avLst/>
                  <a:gdLst>
                    <a:gd name="T0" fmla="+- 0 2123 94"/>
                    <a:gd name="T1" fmla="*/ T0 w 3751"/>
                    <a:gd name="T2" fmla="+- 0 3838 94"/>
                    <a:gd name="T3" fmla="*/ 3838 h 3751"/>
                    <a:gd name="T4" fmla="+- 0 2420 94"/>
                    <a:gd name="T5" fmla="*/ T4 w 3751"/>
                    <a:gd name="T6" fmla="+- 0 3789 94"/>
                    <a:gd name="T7" fmla="*/ 3789 h 3751"/>
                    <a:gd name="T8" fmla="+- 0 2699 94"/>
                    <a:gd name="T9" fmla="*/ T8 w 3751"/>
                    <a:gd name="T10" fmla="+- 0 3697 94"/>
                    <a:gd name="T11" fmla="*/ 3697 h 3751"/>
                    <a:gd name="T12" fmla="+- 0 2957 94"/>
                    <a:gd name="T13" fmla="*/ T12 w 3751"/>
                    <a:gd name="T14" fmla="+- 0 3563 94"/>
                    <a:gd name="T15" fmla="*/ 3563 h 3751"/>
                    <a:gd name="T16" fmla="+- 0 3189 94"/>
                    <a:gd name="T17" fmla="*/ T16 w 3751"/>
                    <a:gd name="T18" fmla="+- 0 3393 94"/>
                    <a:gd name="T19" fmla="*/ 3393 h 3751"/>
                    <a:gd name="T20" fmla="+- 0 3393 94"/>
                    <a:gd name="T21" fmla="*/ T20 w 3751"/>
                    <a:gd name="T22" fmla="+- 0 3189 94"/>
                    <a:gd name="T23" fmla="*/ 3189 h 3751"/>
                    <a:gd name="T24" fmla="+- 0 3563 94"/>
                    <a:gd name="T25" fmla="*/ T24 w 3751"/>
                    <a:gd name="T26" fmla="+- 0 2957 94"/>
                    <a:gd name="T27" fmla="*/ 2957 h 3751"/>
                    <a:gd name="T28" fmla="+- 0 3697 94"/>
                    <a:gd name="T29" fmla="*/ T28 w 3751"/>
                    <a:gd name="T30" fmla="+- 0 2699 94"/>
                    <a:gd name="T31" fmla="*/ 2699 h 3751"/>
                    <a:gd name="T32" fmla="+- 0 3790 94"/>
                    <a:gd name="T33" fmla="*/ T32 w 3751"/>
                    <a:gd name="T34" fmla="+- 0 2420 94"/>
                    <a:gd name="T35" fmla="*/ 2420 h 3751"/>
                    <a:gd name="T36" fmla="+- 0 3838 94"/>
                    <a:gd name="T37" fmla="*/ T36 w 3751"/>
                    <a:gd name="T38" fmla="+- 0 2123 94"/>
                    <a:gd name="T39" fmla="*/ 2123 h 3751"/>
                    <a:gd name="T40" fmla="+- 0 3838 94"/>
                    <a:gd name="T41" fmla="*/ T40 w 3751"/>
                    <a:gd name="T42" fmla="+- 0 1815 94"/>
                    <a:gd name="T43" fmla="*/ 1815 h 3751"/>
                    <a:gd name="T44" fmla="+- 0 3790 94"/>
                    <a:gd name="T45" fmla="*/ T44 w 3751"/>
                    <a:gd name="T46" fmla="+- 0 1518 94"/>
                    <a:gd name="T47" fmla="*/ 1518 h 3751"/>
                    <a:gd name="T48" fmla="+- 0 3697 94"/>
                    <a:gd name="T49" fmla="*/ T48 w 3751"/>
                    <a:gd name="T50" fmla="+- 0 1239 94"/>
                    <a:gd name="T51" fmla="*/ 1239 h 3751"/>
                    <a:gd name="T52" fmla="+- 0 3563 94"/>
                    <a:gd name="T53" fmla="*/ T52 w 3751"/>
                    <a:gd name="T54" fmla="+- 0 981 94"/>
                    <a:gd name="T55" fmla="*/ 981 h 3751"/>
                    <a:gd name="T56" fmla="+- 0 3393 94"/>
                    <a:gd name="T57" fmla="*/ T56 w 3751"/>
                    <a:gd name="T58" fmla="+- 0 749 94"/>
                    <a:gd name="T59" fmla="*/ 749 h 3751"/>
                    <a:gd name="T60" fmla="+- 0 3189 94"/>
                    <a:gd name="T61" fmla="*/ T60 w 3751"/>
                    <a:gd name="T62" fmla="+- 0 545 94"/>
                    <a:gd name="T63" fmla="*/ 545 h 3751"/>
                    <a:gd name="T64" fmla="+- 0 2957 94"/>
                    <a:gd name="T65" fmla="*/ T64 w 3751"/>
                    <a:gd name="T66" fmla="+- 0 375 94"/>
                    <a:gd name="T67" fmla="*/ 375 h 3751"/>
                    <a:gd name="T68" fmla="+- 0 2699 94"/>
                    <a:gd name="T69" fmla="*/ T68 w 3751"/>
                    <a:gd name="T70" fmla="+- 0 241 94"/>
                    <a:gd name="T71" fmla="*/ 241 h 3751"/>
                    <a:gd name="T72" fmla="+- 0 2420 94"/>
                    <a:gd name="T73" fmla="*/ T72 w 3751"/>
                    <a:gd name="T74" fmla="+- 0 148 94"/>
                    <a:gd name="T75" fmla="*/ 148 h 3751"/>
                    <a:gd name="T76" fmla="+- 0 2123 94"/>
                    <a:gd name="T77" fmla="*/ T76 w 3751"/>
                    <a:gd name="T78" fmla="+- 0 100 94"/>
                    <a:gd name="T79" fmla="*/ 100 h 3751"/>
                    <a:gd name="T80" fmla="+- 0 1815 94"/>
                    <a:gd name="T81" fmla="*/ T80 w 3751"/>
                    <a:gd name="T82" fmla="+- 0 100 94"/>
                    <a:gd name="T83" fmla="*/ 100 h 3751"/>
                    <a:gd name="T84" fmla="+- 0 1518 94"/>
                    <a:gd name="T85" fmla="*/ T84 w 3751"/>
                    <a:gd name="T86" fmla="+- 0 148 94"/>
                    <a:gd name="T87" fmla="*/ 148 h 3751"/>
                    <a:gd name="T88" fmla="+- 0 1239 94"/>
                    <a:gd name="T89" fmla="*/ T88 w 3751"/>
                    <a:gd name="T90" fmla="+- 0 241 94"/>
                    <a:gd name="T91" fmla="*/ 241 h 3751"/>
                    <a:gd name="T92" fmla="+- 0 981 94"/>
                    <a:gd name="T93" fmla="*/ T92 w 3751"/>
                    <a:gd name="T94" fmla="+- 0 375 94"/>
                    <a:gd name="T95" fmla="*/ 375 h 3751"/>
                    <a:gd name="T96" fmla="+- 0 749 94"/>
                    <a:gd name="T97" fmla="*/ T96 w 3751"/>
                    <a:gd name="T98" fmla="+- 0 545 94"/>
                    <a:gd name="T99" fmla="*/ 545 h 3751"/>
                    <a:gd name="T100" fmla="+- 0 545 94"/>
                    <a:gd name="T101" fmla="*/ T100 w 3751"/>
                    <a:gd name="T102" fmla="+- 0 749 94"/>
                    <a:gd name="T103" fmla="*/ 749 h 3751"/>
                    <a:gd name="T104" fmla="+- 0 375 94"/>
                    <a:gd name="T105" fmla="*/ T104 w 3751"/>
                    <a:gd name="T106" fmla="+- 0 981 94"/>
                    <a:gd name="T107" fmla="*/ 981 h 3751"/>
                    <a:gd name="T108" fmla="+- 0 241 94"/>
                    <a:gd name="T109" fmla="*/ T108 w 3751"/>
                    <a:gd name="T110" fmla="+- 0 1239 94"/>
                    <a:gd name="T111" fmla="*/ 1239 h 3751"/>
                    <a:gd name="T112" fmla="+- 0 148 94"/>
                    <a:gd name="T113" fmla="*/ T112 w 3751"/>
                    <a:gd name="T114" fmla="+- 0 1518 94"/>
                    <a:gd name="T115" fmla="*/ 1518 h 3751"/>
                    <a:gd name="T116" fmla="+- 0 100 94"/>
                    <a:gd name="T117" fmla="*/ T116 w 3751"/>
                    <a:gd name="T118" fmla="+- 0 1815 94"/>
                    <a:gd name="T119" fmla="*/ 1815 h 3751"/>
                    <a:gd name="T120" fmla="+- 0 100 94"/>
                    <a:gd name="T121" fmla="*/ T120 w 3751"/>
                    <a:gd name="T122" fmla="+- 0 2123 94"/>
                    <a:gd name="T123" fmla="*/ 2123 h 3751"/>
                    <a:gd name="T124" fmla="+- 0 148 94"/>
                    <a:gd name="T125" fmla="*/ T124 w 3751"/>
                    <a:gd name="T126" fmla="+- 0 2420 94"/>
                    <a:gd name="T127" fmla="*/ 2420 h 3751"/>
                    <a:gd name="T128" fmla="+- 0 241 94"/>
                    <a:gd name="T129" fmla="*/ T128 w 3751"/>
                    <a:gd name="T130" fmla="+- 0 2699 94"/>
                    <a:gd name="T131" fmla="*/ 2699 h 3751"/>
                    <a:gd name="T132" fmla="+- 0 375 94"/>
                    <a:gd name="T133" fmla="*/ T132 w 3751"/>
                    <a:gd name="T134" fmla="+- 0 2957 94"/>
                    <a:gd name="T135" fmla="*/ 2957 h 3751"/>
                    <a:gd name="T136" fmla="+- 0 545 94"/>
                    <a:gd name="T137" fmla="*/ T136 w 3751"/>
                    <a:gd name="T138" fmla="+- 0 3189 94"/>
                    <a:gd name="T139" fmla="*/ 3189 h 3751"/>
                    <a:gd name="T140" fmla="+- 0 749 94"/>
                    <a:gd name="T141" fmla="*/ T140 w 3751"/>
                    <a:gd name="T142" fmla="+- 0 3393 94"/>
                    <a:gd name="T143" fmla="*/ 3393 h 3751"/>
                    <a:gd name="T144" fmla="+- 0 981 94"/>
                    <a:gd name="T145" fmla="*/ T144 w 3751"/>
                    <a:gd name="T146" fmla="+- 0 3563 94"/>
                    <a:gd name="T147" fmla="*/ 3563 h 3751"/>
                    <a:gd name="T148" fmla="+- 0 1239 94"/>
                    <a:gd name="T149" fmla="*/ T148 w 3751"/>
                    <a:gd name="T150" fmla="+- 0 3697 94"/>
                    <a:gd name="T151" fmla="*/ 3697 h 3751"/>
                    <a:gd name="T152" fmla="+- 0 1518 94"/>
                    <a:gd name="T153" fmla="*/ T152 w 3751"/>
                    <a:gd name="T154" fmla="+- 0 3789 94"/>
                    <a:gd name="T155" fmla="*/ 3789 h 3751"/>
                    <a:gd name="T156" fmla="+- 0 1815 94"/>
                    <a:gd name="T157" fmla="*/ T156 w 3751"/>
                    <a:gd name="T158" fmla="+- 0 3838 94"/>
                    <a:gd name="T159" fmla="*/ 3838 h 3751"/>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Lst>
                  <a:rect l="0" t="0" r="r" b="b"/>
                  <a:pathLst>
                    <a:path w="3751" h="3751">
                      <a:moveTo>
                        <a:pt x="1875" y="3750"/>
                      </a:moveTo>
                      <a:lnTo>
                        <a:pt x="2029" y="3744"/>
                      </a:lnTo>
                      <a:lnTo>
                        <a:pt x="2179" y="3725"/>
                      </a:lnTo>
                      <a:lnTo>
                        <a:pt x="2326" y="3695"/>
                      </a:lnTo>
                      <a:lnTo>
                        <a:pt x="2468" y="3654"/>
                      </a:lnTo>
                      <a:lnTo>
                        <a:pt x="2605" y="3603"/>
                      </a:lnTo>
                      <a:lnTo>
                        <a:pt x="2737" y="3541"/>
                      </a:lnTo>
                      <a:lnTo>
                        <a:pt x="2863" y="3469"/>
                      </a:lnTo>
                      <a:lnTo>
                        <a:pt x="2982" y="3388"/>
                      </a:lnTo>
                      <a:lnTo>
                        <a:pt x="3095" y="3299"/>
                      </a:lnTo>
                      <a:lnTo>
                        <a:pt x="3201" y="3201"/>
                      </a:lnTo>
                      <a:lnTo>
                        <a:pt x="3299" y="3095"/>
                      </a:lnTo>
                      <a:lnTo>
                        <a:pt x="3388" y="2982"/>
                      </a:lnTo>
                      <a:lnTo>
                        <a:pt x="3469" y="2863"/>
                      </a:lnTo>
                      <a:lnTo>
                        <a:pt x="3541" y="2737"/>
                      </a:lnTo>
                      <a:lnTo>
                        <a:pt x="3603" y="2605"/>
                      </a:lnTo>
                      <a:lnTo>
                        <a:pt x="3654" y="2468"/>
                      </a:lnTo>
                      <a:lnTo>
                        <a:pt x="3696" y="2326"/>
                      </a:lnTo>
                      <a:lnTo>
                        <a:pt x="3725" y="2179"/>
                      </a:lnTo>
                      <a:lnTo>
                        <a:pt x="3744" y="2029"/>
                      </a:lnTo>
                      <a:lnTo>
                        <a:pt x="3750" y="1875"/>
                      </a:lnTo>
                      <a:lnTo>
                        <a:pt x="3744" y="1721"/>
                      </a:lnTo>
                      <a:lnTo>
                        <a:pt x="3725" y="1571"/>
                      </a:lnTo>
                      <a:lnTo>
                        <a:pt x="3696" y="1424"/>
                      </a:lnTo>
                      <a:lnTo>
                        <a:pt x="3654" y="1282"/>
                      </a:lnTo>
                      <a:lnTo>
                        <a:pt x="3603" y="1145"/>
                      </a:lnTo>
                      <a:lnTo>
                        <a:pt x="3541" y="1013"/>
                      </a:lnTo>
                      <a:lnTo>
                        <a:pt x="3469" y="887"/>
                      </a:lnTo>
                      <a:lnTo>
                        <a:pt x="3388" y="767"/>
                      </a:lnTo>
                      <a:lnTo>
                        <a:pt x="3299" y="655"/>
                      </a:lnTo>
                      <a:lnTo>
                        <a:pt x="3201" y="549"/>
                      </a:lnTo>
                      <a:lnTo>
                        <a:pt x="3095" y="451"/>
                      </a:lnTo>
                      <a:lnTo>
                        <a:pt x="2982" y="362"/>
                      </a:lnTo>
                      <a:lnTo>
                        <a:pt x="2863" y="281"/>
                      </a:lnTo>
                      <a:lnTo>
                        <a:pt x="2737" y="209"/>
                      </a:lnTo>
                      <a:lnTo>
                        <a:pt x="2605" y="147"/>
                      </a:lnTo>
                      <a:lnTo>
                        <a:pt x="2468" y="95"/>
                      </a:lnTo>
                      <a:lnTo>
                        <a:pt x="2326" y="54"/>
                      </a:lnTo>
                      <a:lnTo>
                        <a:pt x="2179" y="24"/>
                      </a:lnTo>
                      <a:lnTo>
                        <a:pt x="2029" y="6"/>
                      </a:lnTo>
                      <a:lnTo>
                        <a:pt x="1875" y="0"/>
                      </a:lnTo>
                      <a:lnTo>
                        <a:pt x="1721" y="6"/>
                      </a:lnTo>
                      <a:lnTo>
                        <a:pt x="1571" y="24"/>
                      </a:lnTo>
                      <a:lnTo>
                        <a:pt x="1424" y="54"/>
                      </a:lnTo>
                      <a:lnTo>
                        <a:pt x="1282" y="95"/>
                      </a:lnTo>
                      <a:lnTo>
                        <a:pt x="1145" y="147"/>
                      </a:lnTo>
                      <a:lnTo>
                        <a:pt x="1013" y="209"/>
                      </a:lnTo>
                      <a:lnTo>
                        <a:pt x="887" y="281"/>
                      </a:lnTo>
                      <a:lnTo>
                        <a:pt x="768" y="362"/>
                      </a:lnTo>
                      <a:lnTo>
                        <a:pt x="655" y="451"/>
                      </a:lnTo>
                      <a:lnTo>
                        <a:pt x="549" y="549"/>
                      </a:lnTo>
                      <a:lnTo>
                        <a:pt x="451" y="655"/>
                      </a:lnTo>
                      <a:lnTo>
                        <a:pt x="362" y="767"/>
                      </a:lnTo>
                      <a:lnTo>
                        <a:pt x="281" y="887"/>
                      </a:lnTo>
                      <a:lnTo>
                        <a:pt x="209" y="1013"/>
                      </a:lnTo>
                      <a:lnTo>
                        <a:pt x="147" y="1145"/>
                      </a:lnTo>
                      <a:lnTo>
                        <a:pt x="95" y="1282"/>
                      </a:lnTo>
                      <a:lnTo>
                        <a:pt x="54" y="1424"/>
                      </a:lnTo>
                      <a:lnTo>
                        <a:pt x="24" y="1571"/>
                      </a:lnTo>
                      <a:lnTo>
                        <a:pt x="6" y="1721"/>
                      </a:lnTo>
                      <a:lnTo>
                        <a:pt x="0" y="1875"/>
                      </a:lnTo>
                      <a:lnTo>
                        <a:pt x="6" y="2029"/>
                      </a:lnTo>
                      <a:lnTo>
                        <a:pt x="24" y="2179"/>
                      </a:lnTo>
                      <a:lnTo>
                        <a:pt x="54" y="2326"/>
                      </a:lnTo>
                      <a:lnTo>
                        <a:pt x="95" y="2468"/>
                      </a:lnTo>
                      <a:lnTo>
                        <a:pt x="147" y="2605"/>
                      </a:lnTo>
                      <a:lnTo>
                        <a:pt x="209" y="2737"/>
                      </a:lnTo>
                      <a:lnTo>
                        <a:pt x="281" y="2863"/>
                      </a:lnTo>
                      <a:lnTo>
                        <a:pt x="362" y="2982"/>
                      </a:lnTo>
                      <a:lnTo>
                        <a:pt x="451" y="3095"/>
                      </a:lnTo>
                      <a:lnTo>
                        <a:pt x="549" y="3201"/>
                      </a:lnTo>
                      <a:lnTo>
                        <a:pt x="655" y="3299"/>
                      </a:lnTo>
                      <a:lnTo>
                        <a:pt x="768" y="3388"/>
                      </a:lnTo>
                      <a:lnTo>
                        <a:pt x="887" y="3469"/>
                      </a:lnTo>
                      <a:lnTo>
                        <a:pt x="1013" y="3541"/>
                      </a:lnTo>
                      <a:lnTo>
                        <a:pt x="1145" y="3603"/>
                      </a:lnTo>
                      <a:lnTo>
                        <a:pt x="1282" y="3654"/>
                      </a:lnTo>
                      <a:lnTo>
                        <a:pt x="1424" y="3695"/>
                      </a:lnTo>
                      <a:lnTo>
                        <a:pt x="1571" y="3725"/>
                      </a:lnTo>
                      <a:lnTo>
                        <a:pt x="1721" y="3744"/>
                      </a:lnTo>
                      <a:lnTo>
                        <a:pt x="1875" y="3750"/>
                      </a:lnTo>
                      <a:close/>
                    </a:path>
                  </a:pathLst>
                </a:custGeom>
                <a:grpFill/>
                <a:ln w="119139">
                  <a:solidFill>
                    <a:srgbClr val="24356F"/>
                  </a:solidFill>
                  <a:round/>
                  <a:headEnd/>
                  <a:tailEnd/>
                </a:ln>
              </p:spPr>
              <p:txBody>
                <a:bodyPr vert="horz" wrap="square" lIns="68580" tIns="34290" rIns="68580" bIns="34290" numCol="1" anchor="t" anchorCtr="0" compatLnSpc="1">
                  <a:prstTxWarp prst="textNoShape">
                    <a:avLst/>
                  </a:prstTxWarp>
                </a:bodyPr>
                <a:lstStyle/>
                <a:p>
                  <a:pPr marL="0" marR="0" lvl="0" indent="0" defTabSz="3429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Calibri" panose="020F0502020204030204"/>
                  </a:endParaRPr>
                </a:p>
              </p:txBody>
            </p:sp>
          </p:grpSp>
          <p:grpSp>
            <p:nvGrpSpPr>
              <p:cNvPr id="14" name="Group 9">
                <a:extLst>
                  <a:ext uri="{FF2B5EF4-FFF2-40B4-BE49-F238E27FC236}">
                    <a16:creationId xmlns:a16="http://schemas.microsoft.com/office/drawing/2014/main" id="{B6553668-15DA-4E02-B86B-C452E3A20DE0}"/>
                  </a:ext>
                </a:extLst>
              </p:cNvPr>
              <p:cNvGrpSpPr>
                <a:grpSpLocks/>
              </p:cNvGrpSpPr>
              <p:nvPr/>
            </p:nvGrpSpPr>
            <p:grpSpPr bwMode="auto">
              <a:xfrm>
                <a:off x="1879" y="2461"/>
                <a:ext cx="911" cy="722"/>
                <a:chOff x="1879" y="2461"/>
                <a:chExt cx="911" cy="722"/>
              </a:xfrm>
              <a:grpFill/>
            </p:grpSpPr>
            <p:sp>
              <p:nvSpPr>
                <p:cNvPr id="17" name="Freeform 10">
                  <a:extLst>
                    <a:ext uri="{FF2B5EF4-FFF2-40B4-BE49-F238E27FC236}">
                      <a16:creationId xmlns:a16="http://schemas.microsoft.com/office/drawing/2014/main" id="{1BB12195-4236-4C40-85BB-CB202440CC50}"/>
                    </a:ext>
                  </a:extLst>
                </p:cNvPr>
                <p:cNvSpPr>
                  <a:spLocks/>
                </p:cNvSpPr>
                <p:nvPr/>
              </p:nvSpPr>
              <p:spPr bwMode="auto">
                <a:xfrm>
                  <a:off x="1879" y="2461"/>
                  <a:ext cx="911" cy="722"/>
                </a:xfrm>
                <a:custGeom>
                  <a:avLst/>
                  <a:gdLst>
                    <a:gd name="T0" fmla="+- 0 2369 1879"/>
                    <a:gd name="T1" fmla="*/ T0 w 911"/>
                    <a:gd name="T2" fmla="+- 0 2461 2461"/>
                    <a:gd name="T3" fmla="*/ 2461 h 722"/>
                    <a:gd name="T4" fmla="+- 0 2729 1879"/>
                    <a:gd name="T5" fmla="*/ T4 w 911"/>
                    <a:gd name="T6" fmla="+- 0 2461 2461"/>
                    <a:gd name="T7" fmla="*/ 2461 h 722"/>
                    <a:gd name="T8" fmla="+- 0 2749 1879"/>
                    <a:gd name="T9" fmla="*/ T8 w 911"/>
                    <a:gd name="T10" fmla="+- 0 2461 2461"/>
                    <a:gd name="T11" fmla="*/ 2461 h 722"/>
                    <a:gd name="T12" fmla="+- 0 2769 1879"/>
                    <a:gd name="T13" fmla="*/ T12 w 911"/>
                    <a:gd name="T14" fmla="+- 0 2463 2461"/>
                    <a:gd name="T15" fmla="*/ 2463 h 722"/>
                    <a:gd name="T16" fmla="+- 0 2789 1879"/>
                    <a:gd name="T17" fmla="*/ T16 w 911"/>
                    <a:gd name="T18" fmla="+- 0 2465 2461"/>
                    <a:gd name="T19" fmla="*/ 2465 h 722"/>
                    <a:gd name="T20" fmla="+- 0 2790 1879"/>
                    <a:gd name="T21" fmla="*/ T20 w 911"/>
                    <a:gd name="T22" fmla="+- 0 2471 2461"/>
                    <a:gd name="T23" fmla="*/ 2471 h 722"/>
                    <a:gd name="T24" fmla="+- 0 2784 1879"/>
                    <a:gd name="T25" fmla="*/ T24 w 911"/>
                    <a:gd name="T26" fmla="+- 0 2480 2461"/>
                    <a:gd name="T27" fmla="*/ 2480 h 722"/>
                    <a:gd name="T28" fmla="+- 0 2773 1879"/>
                    <a:gd name="T29" fmla="*/ T28 w 911"/>
                    <a:gd name="T30" fmla="+- 0 2486 2461"/>
                    <a:gd name="T31" fmla="*/ 2486 h 722"/>
                    <a:gd name="T32" fmla="+- 0 2764 1879"/>
                    <a:gd name="T33" fmla="*/ T32 w 911"/>
                    <a:gd name="T34" fmla="+- 0 2493 2461"/>
                    <a:gd name="T35" fmla="*/ 2493 h 722"/>
                    <a:gd name="T36" fmla="+- 0 2754 1879"/>
                    <a:gd name="T37" fmla="*/ T36 w 911"/>
                    <a:gd name="T38" fmla="+- 0 2503 2461"/>
                    <a:gd name="T39" fmla="*/ 2503 h 722"/>
                    <a:gd name="T40" fmla="+- 0 2745 1879"/>
                    <a:gd name="T41" fmla="*/ T40 w 911"/>
                    <a:gd name="T42" fmla="+- 0 2517 2461"/>
                    <a:gd name="T43" fmla="*/ 2517 h 722"/>
                    <a:gd name="T44" fmla="+- 0 2739 1879"/>
                    <a:gd name="T45" fmla="*/ T44 w 911"/>
                    <a:gd name="T46" fmla="+- 0 2536 2461"/>
                    <a:gd name="T47" fmla="*/ 2536 h 722"/>
                    <a:gd name="T48" fmla="+- 0 2737 1879"/>
                    <a:gd name="T49" fmla="*/ T48 w 911"/>
                    <a:gd name="T50" fmla="+- 0 2559 2461"/>
                    <a:gd name="T51" fmla="*/ 2559 h 722"/>
                    <a:gd name="T52" fmla="+- 0 2741 1879"/>
                    <a:gd name="T53" fmla="*/ T52 w 911"/>
                    <a:gd name="T54" fmla="+- 0 2587 2461"/>
                    <a:gd name="T55" fmla="*/ 2587 h 722"/>
                    <a:gd name="T56" fmla="+- 0 2744 1879"/>
                    <a:gd name="T57" fmla="*/ T56 w 911"/>
                    <a:gd name="T58" fmla="+- 0 2603 2461"/>
                    <a:gd name="T59" fmla="*/ 2603 h 722"/>
                    <a:gd name="T60" fmla="+- 0 2745 1879"/>
                    <a:gd name="T61" fmla="*/ T60 w 911"/>
                    <a:gd name="T62" fmla="+- 0 2621 2461"/>
                    <a:gd name="T63" fmla="*/ 2621 h 722"/>
                    <a:gd name="T64" fmla="+- 0 2727 1879"/>
                    <a:gd name="T65" fmla="*/ T64 w 911"/>
                    <a:gd name="T66" fmla="+- 0 2697 2461"/>
                    <a:gd name="T67" fmla="*/ 2697 h 722"/>
                    <a:gd name="T68" fmla="+- 0 2670 1879"/>
                    <a:gd name="T69" fmla="*/ T68 w 911"/>
                    <a:gd name="T70" fmla="+- 0 2751 2461"/>
                    <a:gd name="T71" fmla="*/ 2751 h 722"/>
                    <a:gd name="T72" fmla="+- 0 2625 1879"/>
                    <a:gd name="T73" fmla="*/ T72 w 911"/>
                    <a:gd name="T74" fmla="+- 0 2759 2461"/>
                    <a:gd name="T75" fmla="*/ 2759 h 722"/>
                    <a:gd name="T76" fmla="+- 0 2601 1879"/>
                    <a:gd name="T77" fmla="*/ T76 w 911"/>
                    <a:gd name="T78" fmla="+- 0 2757 2461"/>
                    <a:gd name="T79" fmla="*/ 2757 h 722"/>
                    <a:gd name="T80" fmla="+- 0 2578 1879"/>
                    <a:gd name="T81" fmla="*/ T80 w 911"/>
                    <a:gd name="T82" fmla="+- 0 2756 2461"/>
                    <a:gd name="T83" fmla="*/ 2756 h 722"/>
                    <a:gd name="T84" fmla="+- 0 2556 1879"/>
                    <a:gd name="T85" fmla="*/ T84 w 911"/>
                    <a:gd name="T86" fmla="+- 0 2755 2461"/>
                    <a:gd name="T87" fmla="*/ 2755 h 722"/>
                    <a:gd name="T88" fmla="+- 0 2536 1879"/>
                    <a:gd name="T89" fmla="*/ T88 w 911"/>
                    <a:gd name="T90" fmla="+- 0 2755 2461"/>
                    <a:gd name="T91" fmla="*/ 2755 h 722"/>
                    <a:gd name="T92" fmla="+- 0 2517 1879"/>
                    <a:gd name="T93" fmla="*/ T92 w 911"/>
                    <a:gd name="T94" fmla="+- 0 2756 2461"/>
                    <a:gd name="T95" fmla="*/ 2756 h 722"/>
                    <a:gd name="T96" fmla="+- 0 2446 1879"/>
                    <a:gd name="T97" fmla="*/ T96 w 911"/>
                    <a:gd name="T98" fmla="+- 0 2764 2461"/>
                    <a:gd name="T99" fmla="*/ 2764 h 722"/>
                    <a:gd name="T100" fmla="+- 0 2370 1879"/>
                    <a:gd name="T101" fmla="*/ T100 w 911"/>
                    <a:gd name="T102" fmla="+- 0 2779 2461"/>
                    <a:gd name="T103" fmla="*/ 2779 h 722"/>
                    <a:gd name="T104" fmla="+- 0 2311 1879"/>
                    <a:gd name="T105" fmla="*/ T104 w 911"/>
                    <a:gd name="T106" fmla="+- 0 2799 2461"/>
                    <a:gd name="T107" fmla="*/ 2799 h 722"/>
                    <a:gd name="T108" fmla="+- 0 2293 1879"/>
                    <a:gd name="T109" fmla="*/ T108 w 911"/>
                    <a:gd name="T110" fmla="+- 0 2876 2461"/>
                    <a:gd name="T111" fmla="*/ 2876 h 722"/>
                    <a:gd name="T112" fmla="+- 0 2290 1879"/>
                    <a:gd name="T113" fmla="*/ T112 w 911"/>
                    <a:gd name="T114" fmla="+- 0 2896 2461"/>
                    <a:gd name="T115" fmla="*/ 2896 h 722"/>
                    <a:gd name="T116" fmla="+- 0 2269 1879"/>
                    <a:gd name="T117" fmla="*/ T116 w 911"/>
                    <a:gd name="T118" fmla="+- 0 2972 2461"/>
                    <a:gd name="T119" fmla="*/ 2972 h 722"/>
                    <a:gd name="T120" fmla="+- 0 2239 1879"/>
                    <a:gd name="T121" fmla="*/ T120 w 911"/>
                    <a:gd name="T122" fmla="+- 0 3026 2461"/>
                    <a:gd name="T123" fmla="*/ 3026 h 722"/>
                    <a:gd name="T124" fmla="+- 0 2227 1879"/>
                    <a:gd name="T125" fmla="*/ T124 w 911"/>
                    <a:gd name="T126" fmla="+- 0 3057 2461"/>
                    <a:gd name="T127" fmla="*/ 3057 h 722"/>
                    <a:gd name="T128" fmla="+- 0 2221 1879"/>
                    <a:gd name="T129" fmla="*/ T128 w 911"/>
                    <a:gd name="T130" fmla="+- 0 3075 2461"/>
                    <a:gd name="T131" fmla="*/ 3075 h 722"/>
                    <a:gd name="T132" fmla="+- 0 2219 1879"/>
                    <a:gd name="T133" fmla="*/ T132 w 911"/>
                    <a:gd name="T134" fmla="+- 0 3087 2461"/>
                    <a:gd name="T135" fmla="*/ 3087 h 722"/>
                    <a:gd name="T136" fmla="+- 0 2211 1879"/>
                    <a:gd name="T137" fmla="*/ T136 w 911"/>
                    <a:gd name="T138" fmla="+- 0 3120 2461"/>
                    <a:gd name="T139" fmla="*/ 3120 h 722"/>
                    <a:gd name="T140" fmla="+- 0 2205 1879"/>
                    <a:gd name="T141" fmla="*/ T140 w 911"/>
                    <a:gd name="T142" fmla="+- 0 3143 2461"/>
                    <a:gd name="T143" fmla="*/ 3143 h 722"/>
                    <a:gd name="T144" fmla="+- 0 2199 1879"/>
                    <a:gd name="T145" fmla="*/ T144 w 911"/>
                    <a:gd name="T146" fmla="+- 0 3158 2461"/>
                    <a:gd name="T147" fmla="*/ 3158 h 722"/>
                    <a:gd name="T148" fmla="+- 0 2193 1879"/>
                    <a:gd name="T149" fmla="*/ T148 w 911"/>
                    <a:gd name="T150" fmla="+- 0 3170 2461"/>
                    <a:gd name="T151" fmla="*/ 3170 h 722"/>
                    <a:gd name="T152" fmla="+- 0 2185 1879"/>
                    <a:gd name="T153" fmla="*/ T152 w 911"/>
                    <a:gd name="T154" fmla="+- 0 3182 2461"/>
                    <a:gd name="T155" fmla="*/ 3182 h 722"/>
                    <a:gd name="T156" fmla="+- 0 1879 1879"/>
                    <a:gd name="T157" fmla="*/ T156 w 911"/>
                    <a:gd name="T158" fmla="+- 0 3058 2461"/>
                    <a:gd name="T159" fmla="*/ 3058 h 722"/>
                    <a:gd name="T160" fmla="+- 0 1879 1879"/>
                    <a:gd name="T161" fmla="*/ T160 w 911"/>
                    <a:gd name="T162" fmla="+- 0 2960 2461"/>
                    <a:gd name="T163" fmla="*/ 2960 h 722"/>
                    <a:gd name="T164" fmla="+- 0 1881 1879"/>
                    <a:gd name="T165" fmla="*/ T164 w 911"/>
                    <a:gd name="T166" fmla="+- 0 2920 2461"/>
                    <a:gd name="T167" fmla="*/ 2920 h 722"/>
                    <a:gd name="T168" fmla="+- 0 1893 1879"/>
                    <a:gd name="T169" fmla="*/ T168 w 911"/>
                    <a:gd name="T170" fmla="+- 0 2840 2461"/>
                    <a:gd name="T171" fmla="*/ 2840 h 722"/>
                    <a:gd name="T172" fmla="+- 0 1918 1879"/>
                    <a:gd name="T173" fmla="*/ T172 w 911"/>
                    <a:gd name="T174" fmla="+- 0 2766 2461"/>
                    <a:gd name="T175" fmla="*/ 2766 h 722"/>
                    <a:gd name="T176" fmla="+- 0 1953 1879"/>
                    <a:gd name="T177" fmla="*/ T176 w 911"/>
                    <a:gd name="T178" fmla="+- 0 2697 2461"/>
                    <a:gd name="T179" fmla="*/ 2697 h 722"/>
                    <a:gd name="T180" fmla="+- 0 1997 1879"/>
                    <a:gd name="T181" fmla="*/ T180 w 911"/>
                    <a:gd name="T182" fmla="+- 0 2635 2461"/>
                    <a:gd name="T183" fmla="*/ 2635 h 722"/>
                    <a:gd name="T184" fmla="+- 0 2050 1879"/>
                    <a:gd name="T185" fmla="*/ T184 w 911"/>
                    <a:gd name="T186" fmla="+- 0 2581 2461"/>
                    <a:gd name="T187" fmla="*/ 2581 h 722"/>
                    <a:gd name="T188" fmla="+- 0 2111 1879"/>
                    <a:gd name="T189" fmla="*/ T188 w 911"/>
                    <a:gd name="T190" fmla="+- 0 2536 2461"/>
                    <a:gd name="T191" fmla="*/ 2536 h 722"/>
                    <a:gd name="T192" fmla="+- 0 2179 1879"/>
                    <a:gd name="T193" fmla="*/ T192 w 911"/>
                    <a:gd name="T194" fmla="+- 0 2500 2461"/>
                    <a:gd name="T195" fmla="*/ 2500 h 722"/>
                    <a:gd name="T196" fmla="+- 0 2252 1879"/>
                    <a:gd name="T197" fmla="*/ T196 w 911"/>
                    <a:gd name="T198" fmla="+- 0 2475 2461"/>
                    <a:gd name="T199" fmla="*/ 2475 h 722"/>
                    <a:gd name="T200" fmla="+- 0 2329 1879"/>
                    <a:gd name="T201" fmla="*/ T200 w 911"/>
                    <a:gd name="T202" fmla="+- 0 2462 2461"/>
                    <a:gd name="T203" fmla="*/ 2462 h 722"/>
                    <a:gd name="T204" fmla="+- 0 2369 1879"/>
                    <a:gd name="T205" fmla="*/ T204 w 911"/>
                    <a:gd name="T206" fmla="+- 0 2461 2461"/>
                    <a:gd name="T207" fmla="*/ 2461 h 72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 ang="0">
                      <a:pos x="T181" y="T183"/>
                    </a:cxn>
                    <a:cxn ang="0">
                      <a:pos x="T185" y="T187"/>
                    </a:cxn>
                    <a:cxn ang="0">
                      <a:pos x="T189" y="T191"/>
                    </a:cxn>
                    <a:cxn ang="0">
                      <a:pos x="T193" y="T195"/>
                    </a:cxn>
                    <a:cxn ang="0">
                      <a:pos x="T197" y="T199"/>
                    </a:cxn>
                    <a:cxn ang="0">
                      <a:pos x="T201" y="T203"/>
                    </a:cxn>
                    <a:cxn ang="0">
                      <a:pos x="T205" y="T207"/>
                    </a:cxn>
                  </a:cxnLst>
                  <a:rect l="0" t="0" r="r" b="b"/>
                  <a:pathLst>
                    <a:path w="911" h="722">
                      <a:moveTo>
                        <a:pt x="490" y="0"/>
                      </a:moveTo>
                      <a:lnTo>
                        <a:pt x="850" y="0"/>
                      </a:lnTo>
                      <a:lnTo>
                        <a:pt x="870" y="0"/>
                      </a:lnTo>
                      <a:lnTo>
                        <a:pt x="890" y="2"/>
                      </a:lnTo>
                      <a:lnTo>
                        <a:pt x="910" y="4"/>
                      </a:lnTo>
                      <a:lnTo>
                        <a:pt x="911" y="10"/>
                      </a:lnTo>
                      <a:lnTo>
                        <a:pt x="905" y="19"/>
                      </a:lnTo>
                      <a:lnTo>
                        <a:pt x="894" y="25"/>
                      </a:lnTo>
                      <a:lnTo>
                        <a:pt x="885" y="32"/>
                      </a:lnTo>
                      <a:lnTo>
                        <a:pt x="875" y="42"/>
                      </a:lnTo>
                      <a:lnTo>
                        <a:pt x="866" y="56"/>
                      </a:lnTo>
                      <a:lnTo>
                        <a:pt x="860" y="75"/>
                      </a:lnTo>
                      <a:lnTo>
                        <a:pt x="858" y="98"/>
                      </a:lnTo>
                      <a:lnTo>
                        <a:pt x="862" y="126"/>
                      </a:lnTo>
                      <a:lnTo>
                        <a:pt x="865" y="142"/>
                      </a:lnTo>
                      <a:lnTo>
                        <a:pt x="866" y="160"/>
                      </a:lnTo>
                      <a:lnTo>
                        <a:pt x="848" y="236"/>
                      </a:lnTo>
                      <a:lnTo>
                        <a:pt x="791" y="290"/>
                      </a:lnTo>
                      <a:lnTo>
                        <a:pt x="746" y="298"/>
                      </a:lnTo>
                      <a:lnTo>
                        <a:pt x="722" y="296"/>
                      </a:lnTo>
                      <a:lnTo>
                        <a:pt x="699" y="295"/>
                      </a:lnTo>
                      <a:lnTo>
                        <a:pt x="677" y="294"/>
                      </a:lnTo>
                      <a:lnTo>
                        <a:pt x="657" y="294"/>
                      </a:lnTo>
                      <a:lnTo>
                        <a:pt x="638" y="295"/>
                      </a:lnTo>
                      <a:lnTo>
                        <a:pt x="567" y="303"/>
                      </a:lnTo>
                      <a:lnTo>
                        <a:pt x="491" y="318"/>
                      </a:lnTo>
                      <a:lnTo>
                        <a:pt x="432" y="338"/>
                      </a:lnTo>
                      <a:lnTo>
                        <a:pt x="414" y="415"/>
                      </a:lnTo>
                      <a:lnTo>
                        <a:pt x="411" y="435"/>
                      </a:lnTo>
                      <a:lnTo>
                        <a:pt x="390" y="511"/>
                      </a:lnTo>
                      <a:lnTo>
                        <a:pt x="360" y="565"/>
                      </a:lnTo>
                      <a:lnTo>
                        <a:pt x="348" y="596"/>
                      </a:lnTo>
                      <a:lnTo>
                        <a:pt x="342" y="614"/>
                      </a:lnTo>
                      <a:lnTo>
                        <a:pt x="340" y="626"/>
                      </a:lnTo>
                      <a:lnTo>
                        <a:pt x="332" y="659"/>
                      </a:lnTo>
                      <a:lnTo>
                        <a:pt x="326" y="682"/>
                      </a:lnTo>
                      <a:lnTo>
                        <a:pt x="320" y="697"/>
                      </a:lnTo>
                      <a:lnTo>
                        <a:pt x="314" y="709"/>
                      </a:lnTo>
                      <a:lnTo>
                        <a:pt x="306" y="721"/>
                      </a:lnTo>
                      <a:lnTo>
                        <a:pt x="0" y="597"/>
                      </a:lnTo>
                      <a:lnTo>
                        <a:pt x="0" y="499"/>
                      </a:lnTo>
                      <a:lnTo>
                        <a:pt x="2" y="459"/>
                      </a:lnTo>
                      <a:lnTo>
                        <a:pt x="14" y="379"/>
                      </a:lnTo>
                      <a:lnTo>
                        <a:pt x="39" y="305"/>
                      </a:lnTo>
                      <a:lnTo>
                        <a:pt x="74" y="236"/>
                      </a:lnTo>
                      <a:lnTo>
                        <a:pt x="118" y="174"/>
                      </a:lnTo>
                      <a:lnTo>
                        <a:pt x="171" y="120"/>
                      </a:lnTo>
                      <a:lnTo>
                        <a:pt x="232" y="75"/>
                      </a:lnTo>
                      <a:lnTo>
                        <a:pt x="300" y="39"/>
                      </a:lnTo>
                      <a:lnTo>
                        <a:pt x="373" y="14"/>
                      </a:lnTo>
                      <a:lnTo>
                        <a:pt x="450" y="1"/>
                      </a:lnTo>
                      <a:lnTo>
                        <a:pt x="490" y="0"/>
                      </a:lnTo>
                      <a:close/>
                    </a:path>
                  </a:pathLst>
                </a:custGeom>
                <a:grpFill/>
                <a:ln w="26086">
                  <a:solidFill>
                    <a:srgbClr val="24356F"/>
                  </a:solidFill>
                  <a:round/>
                  <a:headEnd/>
                  <a:tailEnd/>
                </a:ln>
              </p:spPr>
              <p:txBody>
                <a:bodyPr vert="horz" wrap="square" lIns="68580" tIns="34290" rIns="68580" bIns="34290" numCol="1" anchor="t" anchorCtr="0" compatLnSpc="1">
                  <a:prstTxWarp prst="textNoShape">
                    <a:avLst/>
                  </a:prstTxWarp>
                </a:bodyPr>
                <a:lstStyle/>
                <a:p>
                  <a:pPr marL="0" marR="0" lvl="0" indent="0" defTabSz="3429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Calibri" panose="020F0502020204030204"/>
                  </a:endParaRPr>
                </a:p>
              </p:txBody>
            </p:sp>
          </p:grpSp>
          <p:grpSp>
            <p:nvGrpSpPr>
              <p:cNvPr id="15" name="Group 7">
                <a:extLst>
                  <a:ext uri="{FF2B5EF4-FFF2-40B4-BE49-F238E27FC236}">
                    <a16:creationId xmlns:a16="http://schemas.microsoft.com/office/drawing/2014/main" id="{4515A884-A758-4F50-9AA5-E8FEDD11ACB7}"/>
                  </a:ext>
                </a:extLst>
              </p:cNvPr>
              <p:cNvGrpSpPr>
                <a:grpSpLocks/>
              </p:cNvGrpSpPr>
              <p:nvPr/>
            </p:nvGrpSpPr>
            <p:grpSpPr bwMode="auto">
              <a:xfrm>
                <a:off x="1063" y="743"/>
                <a:ext cx="1837" cy="2235"/>
                <a:chOff x="1063" y="743"/>
                <a:chExt cx="1837" cy="2235"/>
              </a:xfrm>
              <a:grpFill/>
            </p:grpSpPr>
            <p:sp>
              <p:nvSpPr>
                <p:cNvPr id="16" name="Freeform 8">
                  <a:extLst>
                    <a:ext uri="{FF2B5EF4-FFF2-40B4-BE49-F238E27FC236}">
                      <a16:creationId xmlns:a16="http://schemas.microsoft.com/office/drawing/2014/main" id="{BEBFC69A-BAD3-41FA-A8E8-13500DBE6757}"/>
                    </a:ext>
                  </a:extLst>
                </p:cNvPr>
                <p:cNvSpPr>
                  <a:spLocks/>
                </p:cNvSpPr>
                <p:nvPr/>
              </p:nvSpPr>
              <p:spPr bwMode="auto">
                <a:xfrm>
                  <a:off x="1063" y="743"/>
                  <a:ext cx="1837" cy="2235"/>
                </a:xfrm>
                <a:custGeom>
                  <a:avLst/>
                  <a:gdLst>
                    <a:gd name="T0" fmla="+- 0 1098 1063"/>
                    <a:gd name="T1" fmla="*/ T0 w 1837"/>
                    <a:gd name="T2" fmla="+- 0 1359 743"/>
                    <a:gd name="T3" fmla="*/ 1359 h 2235"/>
                    <a:gd name="T4" fmla="+- 0 1125 1063"/>
                    <a:gd name="T5" fmla="*/ T4 w 1837"/>
                    <a:gd name="T6" fmla="+- 0 1304 743"/>
                    <a:gd name="T7" fmla="*/ 1304 h 2235"/>
                    <a:gd name="T8" fmla="+- 0 1147 1063"/>
                    <a:gd name="T9" fmla="*/ T8 w 1837"/>
                    <a:gd name="T10" fmla="+- 0 1248 743"/>
                    <a:gd name="T11" fmla="*/ 1248 h 2235"/>
                    <a:gd name="T12" fmla="+- 0 1225 1063"/>
                    <a:gd name="T13" fmla="*/ T12 w 1837"/>
                    <a:gd name="T14" fmla="+- 0 1123 743"/>
                    <a:gd name="T15" fmla="*/ 1123 h 2235"/>
                    <a:gd name="T16" fmla="+- 0 1303 1063"/>
                    <a:gd name="T17" fmla="*/ T16 w 1837"/>
                    <a:gd name="T18" fmla="+- 0 999 743"/>
                    <a:gd name="T19" fmla="*/ 999 h 2235"/>
                    <a:gd name="T20" fmla="+- 0 1406 1063"/>
                    <a:gd name="T21" fmla="*/ T20 w 1837"/>
                    <a:gd name="T22" fmla="+- 0 853 743"/>
                    <a:gd name="T23" fmla="*/ 853 h 2235"/>
                    <a:gd name="T24" fmla="+- 0 1556 1063"/>
                    <a:gd name="T25" fmla="*/ T24 w 1837"/>
                    <a:gd name="T26" fmla="+- 0 816 743"/>
                    <a:gd name="T27" fmla="*/ 816 h 2235"/>
                    <a:gd name="T28" fmla="+- 0 1605 1063"/>
                    <a:gd name="T29" fmla="*/ T28 w 1837"/>
                    <a:gd name="T30" fmla="+- 0 803 743"/>
                    <a:gd name="T31" fmla="*/ 803 h 2235"/>
                    <a:gd name="T32" fmla="+- 0 1700 1063"/>
                    <a:gd name="T33" fmla="*/ T32 w 1837"/>
                    <a:gd name="T34" fmla="+- 0 774 743"/>
                    <a:gd name="T35" fmla="*/ 774 h 2235"/>
                    <a:gd name="T36" fmla="+- 0 1831 1063"/>
                    <a:gd name="T37" fmla="*/ T36 w 1837"/>
                    <a:gd name="T38" fmla="+- 0 752 743"/>
                    <a:gd name="T39" fmla="*/ 752 h 2235"/>
                    <a:gd name="T40" fmla="+- 0 1987 1063"/>
                    <a:gd name="T41" fmla="*/ T40 w 1837"/>
                    <a:gd name="T42" fmla="+- 0 746 743"/>
                    <a:gd name="T43" fmla="*/ 746 h 2235"/>
                    <a:gd name="T44" fmla="+- 0 2044 1063"/>
                    <a:gd name="T45" fmla="*/ T44 w 1837"/>
                    <a:gd name="T46" fmla="+- 0 743 743"/>
                    <a:gd name="T47" fmla="*/ 743 h 2235"/>
                    <a:gd name="T48" fmla="+- 0 2188 1063"/>
                    <a:gd name="T49" fmla="*/ T48 w 1837"/>
                    <a:gd name="T50" fmla="+- 0 791 743"/>
                    <a:gd name="T51" fmla="*/ 791 h 2235"/>
                    <a:gd name="T52" fmla="+- 0 2227 1063"/>
                    <a:gd name="T53" fmla="*/ T52 w 1837"/>
                    <a:gd name="T54" fmla="+- 0 804 743"/>
                    <a:gd name="T55" fmla="*/ 804 h 2235"/>
                    <a:gd name="T56" fmla="+- 0 2399 1063"/>
                    <a:gd name="T57" fmla="*/ T56 w 1837"/>
                    <a:gd name="T58" fmla="+- 0 836 743"/>
                    <a:gd name="T59" fmla="*/ 836 h 2235"/>
                    <a:gd name="T60" fmla="+- 0 2530 1063"/>
                    <a:gd name="T61" fmla="*/ T60 w 1837"/>
                    <a:gd name="T62" fmla="+- 0 884 743"/>
                    <a:gd name="T63" fmla="*/ 884 h 2235"/>
                    <a:gd name="T64" fmla="+- 0 2669 1063"/>
                    <a:gd name="T65" fmla="*/ T64 w 1837"/>
                    <a:gd name="T66" fmla="+- 0 1021 743"/>
                    <a:gd name="T67" fmla="*/ 1021 h 2235"/>
                    <a:gd name="T68" fmla="+- 0 2674 1063"/>
                    <a:gd name="T69" fmla="*/ T68 w 1837"/>
                    <a:gd name="T70" fmla="+- 0 1083 743"/>
                    <a:gd name="T71" fmla="*/ 1083 h 2235"/>
                    <a:gd name="T72" fmla="+- 0 2686 1063"/>
                    <a:gd name="T73" fmla="*/ T72 w 1837"/>
                    <a:gd name="T74" fmla="+- 0 1148 743"/>
                    <a:gd name="T75" fmla="*/ 1148 h 2235"/>
                    <a:gd name="T76" fmla="+- 0 2686 1063"/>
                    <a:gd name="T77" fmla="*/ T76 w 1837"/>
                    <a:gd name="T78" fmla="+- 0 1207 743"/>
                    <a:gd name="T79" fmla="*/ 1207 h 2235"/>
                    <a:gd name="T80" fmla="+- 0 2672 1063"/>
                    <a:gd name="T81" fmla="*/ T80 w 1837"/>
                    <a:gd name="T82" fmla="+- 0 1259 743"/>
                    <a:gd name="T83" fmla="*/ 1259 h 2235"/>
                    <a:gd name="T84" fmla="+- 0 2660 1063"/>
                    <a:gd name="T85" fmla="*/ T84 w 1837"/>
                    <a:gd name="T86" fmla="+- 0 1318 743"/>
                    <a:gd name="T87" fmla="*/ 1318 h 2235"/>
                    <a:gd name="T88" fmla="+- 0 2707 1063"/>
                    <a:gd name="T89" fmla="*/ T88 w 1837"/>
                    <a:gd name="T90" fmla="+- 0 1448 743"/>
                    <a:gd name="T91" fmla="*/ 1448 h 2235"/>
                    <a:gd name="T92" fmla="+- 0 2752 1063"/>
                    <a:gd name="T93" fmla="*/ T92 w 1837"/>
                    <a:gd name="T94" fmla="+- 0 1604 743"/>
                    <a:gd name="T95" fmla="*/ 1604 h 2235"/>
                    <a:gd name="T96" fmla="+- 0 2751 1063"/>
                    <a:gd name="T97" fmla="*/ T96 w 1837"/>
                    <a:gd name="T98" fmla="+- 0 1670 743"/>
                    <a:gd name="T99" fmla="*/ 1670 h 2235"/>
                    <a:gd name="T100" fmla="+- 0 2734 1063"/>
                    <a:gd name="T101" fmla="*/ T100 w 1837"/>
                    <a:gd name="T102" fmla="+- 0 1717 743"/>
                    <a:gd name="T103" fmla="*/ 1717 h 2235"/>
                    <a:gd name="T104" fmla="+- 0 2724 1063"/>
                    <a:gd name="T105" fmla="*/ T104 w 1837"/>
                    <a:gd name="T106" fmla="+- 0 1774 743"/>
                    <a:gd name="T107" fmla="*/ 1774 h 2235"/>
                    <a:gd name="T108" fmla="+- 0 2740 1063"/>
                    <a:gd name="T109" fmla="*/ T108 w 1837"/>
                    <a:gd name="T110" fmla="+- 0 1820 743"/>
                    <a:gd name="T111" fmla="*/ 1820 h 2235"/>
                    <a:gd name="T112" fmla="+- 0 2768 1063"/>
                    <a:gd name="T113" fmla="*/ T112 w 1837"/>
                    <a:gd name="T114" fmla="+- 0 1855 743"/>
                    <a:gd name="T115" fmla="*/ 1855 h 2235"/>
                    <a:gd name="T116" fmla="+- 0 2876 1063"/>
                    <a:gd name="T117" fmla="*/ T116 w 1837"/>
                    <a:gd name="T118" fmla="+- 0 2018 743"/>
                    <a:gd name="T119" fmla="*/ 2018 h 2235"/>
                    <a:gd name="T120" fmla="+- 0 2897 1063"/>
                    <a:gd name="T121" fmla="*/ T120 w 1837"/>
                    <a:gd name="T122" fmla="+- 0 2113 743"/>
                    <a:gd name="T123" fmla="*/ 2113 h 2235"/>
                    <a:gd name="T124" fmla="+- 0 2858 1063"/>
                    <a:gd name="T125" fmla="*/ T124 w 1837"/>
                    <a:gd name="T126" fmla="+- 0 2160 743"/>
                    <a:gd name="T127" fmla="*/ 2160 h 2235"/>
                    <a:gd name="T128" fmla="+- 0 2791 1063"/>
                    <a:gd name="T129" fmla="*/ T128 w 1837"/>
                    <a:gd name="T130" fmla="+- 0 2186 743"/>
                    <a:gd name="T131" fmla="*/ 2186 h 2235"/>
                    <a:gd name="T132" fmla="+- 0 2786 1063"/>
                    <a:gd name="T133" fmla="*/ T132 w 1837"/>
                    <a:gd name="T134" fmla="+- 0 2233 743"/>
                    <a:gd name="T135" fmla="*/ 2233 h 2235"/>
                    <a:gd name="T136" fmla="+- 0 2781 1063"/>
                    <a:gd name="T137" fmla="*/ T136 w 1837"/>
                    <a:gd name="T138" fmla="+- 0 2276 743"/>
                    <a:gd name="T139" fmla="*/ 2276 h 2235"/>
                    <a:gd name="T140" fmla="+- 0 2369 1063"/>
                    <a:gd name="T141" fmla="*/ T140 w 1837"/>
                    <a:gd name="T142" fmla="+- 0 2275 743"/>
                    <a:gd name="T143" fmla="*/ 2275 h 2235"/>
                    <a:gd name="T144" fmla="+- 0 2061 1063"/>
                    <a:gd name="T145" fmla="*/ T144 w 1837"/>
                    <a:gd name="T146" fmla="+- 0 2352 743"/>
                    <a:gd name="T147" fmla="*/ 2352 h 2235"/>
                    <a:gd name="T148" fmla="+- 0 1827 1063"/>
                    <a:gd name="T149" fmla="*/ T148 w 1837"/>
                    <a:gd name="T150" fmla="+- 0 2556 743"/>
                    <a:gd name="T151" fmla="*/ 2556 h 2235"/>
                    <a:gd name="T152" fmla="+- 0 1706 1063"/>
                    <a:gd name="T153" fmla="*/ T152 w 1837"/>
                    <a:gd name="T154" fmla="+- 0 2849 743"/>
                    <a:gd name="T155" fmla="*/ 2849 h 2235"/>
                    <a:gd name="T156" fmla="+- 0 1399 1063"/>
                    <a:gd name="T157" fmla="*/ T156 w 1837"/>
                    <a:gd name="T158" fmla="+- 0 2846 743"/>
                    <a:gd name="T159" fmla="*/ 2846 h 2235"/>
                    <a:gd name="T160" fmla="+- 0 1407 1063"/>
                    <a:gd name="T161" fmla="*/ T160 w 1837"/>
                    <a:gd name="T162" fmla="+- 0 2575 743"/>
                    <a:gd name="T163" fmla="*/ 2575 h 2235"/>
                    <a:gd name="T164" fmla="+- 0 1402 1063"/>
                    <a:gd name="T165" fmla="*/ T164 w 1837"/>
                    <a:gd name="T166" fmla="+- 0 2459 743"/>
                    <a:gd name="T167" fmla="*/ 2459 h 2235"/>
                    <a:gd name="T168" fmla="+- 0 1273 1063"/>
                    <a:gd name="T169" fmla="*/ T168 w 1837"/>
                    <a:gd name="T170" fmla="+- 0 2216 743"/>
                    <a:gd name="T171" fmla="*/ 2216 h 2235"/>
                    <a:gd name="T172" fmla="+- 0 1173 1063"/>
                    <a:gd name="T173" fmla="*/ T172 w 1837"/>
                    <a:gd name="T174" fmla="+- 0 2055 743"/>
                    <a:gd name="T175" fmla="*/ 2055 h 2235"/>
                    <a:gd name="T176" fmla="+- 0 1111 1063"/>
                    <a:gd name="T177" fmla="*/ T176 w 1837"/>
                    <a:gd name="T178" fmla="+- 0 1858 743"/>
                    <a:gd name="T179" fmla="*/ 1858 h 2235"/>
                    <a:gd name="T180" fmla="+- 0 1068 1063"/>
                    <a:gd name="T181" fmla="*/ T180 w 1837"/>
                    <a:gd name="T182" fmla="+- 0 1516 743"/>
                    <a:gd name="T183" fmla="*/ 1516 h 2235"/>
                    <a:gd name="T184" fmla="+- 0 1065 1063"/>
                    <a:gd name="T185" fmla="*/ T184 w 1837"/>
                    <a:gd name="T186" fmla="+- 0 1432 743"/>
                    <a:gd name="T187" fmla="*/ 1432 h 2235"/>
                    <a:gd name="T188" fmla="+- 0 1075 1063"/>
                    <a:gd name="T189" fmla="*/ T188 w 1837"/>
                    <a:gd name="T190" fmla="+- 0 1403 743"/>
                    <a:gd name="T191" fmla="*/ 1403 h 2235"/>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 ang="0">
                      <a:pos x="T181" y="T183"/>
                    </a:cxn>
                    <a:cxn ang="0">
                      <a:pos x="T185" y="T187"/>
                    </a:cxn>
                    <a:cxn ang="0">
                      <a:pos x="T189" y="T191"/>
                    </a:cxn>
                  </a:cxnLst>
                  <a:rect l="0" t="0" r="r" b="b"/>
                  <a:pathLst>
                    <a:path w="1837" h="2235">
                      <a:moveTo>
                        <a:pt x="16" y="652"/>
                      </a:moveTo>
                      <a:lnTo>
                        <a:pt x="25" y="634"/>
                      </a:lnTo>
                      <a:lnTo>
                        <a:pt x="35" y="616"/>
                      </a:lnTo>
                      <a:lnTo>
                        <a:pt x="44" y="598"/>
                      </a:lnTo>
                      <a:lnTo>
                        <a:pt x="54" y="579"/>
                      </a:lnTo>
                      <a:lnTo>
                        <a:pt x="62" y="561"/>
                      </a:lnTo>
                      <a:lnTo>
                        <a:pt x="70" y="543"/>
                      </a:lnTo>
                      <a:lnTo>
                        <a:pt x="77" y="525"/>
                      </a:lnTo>
                      <a:lnTo>
                        <a:pt x="84" y="505"/>
                      </a:lnTo>
                      <a:lnTo>
                        <a:pt x="93" y="485"/>
                      </a:lnTo>
                      <a:lnTo>
                        <a:pt x="130" y="424"/>
                      </a:lnTo>
                      <a:lnTo>
                        <a:pt x="162" y="380"/>
                      </a:lnTo>
                      <a:lnTo>
                        <a:pt x="169" y="371"/>
                      </a:lnTo>
                      <a:lnTo>
                        <a:pt x="202" y="320"/>
                      </a:lnTo>
                      <a:lnTo>
                        <a:pt x="240" y="256"/>
                      </a:lnTo>
                      <a:lnTo>
                        <a:pt x="277" y="185"/>
                      </a:lnTo>
                      <a:lnTo>
                        <a:pt x="286" y="168"/>
                      </a:lnTo>
                      <a:lnTo>
                        <a:pt x="343" y="110"/>
                      </a:lnTo>
                      <a:lnTo>
                        <a:pt x="406" y="90"/>
                      </a:lnTo>
                      <a:lnTo>
                        <a:pt x="472" y="77"/>
                      </a:lnTo>
                      <a:lnTo>
                        <a:pt x="493" y="73"/>
                      </a:lnTo>
                      <a:lnTo>
                        <a:pt x="512" y="70"/>
                      </a:lnTo>
                      <a:lnTo>
                        <a:pt x="528" y="65"/>
                      </a:lnTo>
                      <a:lnTo>
                        <a:pt x="542" y="60"/>
                      </a:lnTo>
                      <a:lnTo>
                        <a:pt x="555" y="53"/>
                      </a:lnTo>
                      <a:lnTo>
                        <a:pt x="571" y="47"/>
                      </a:lnTo>
                      <a:lnTo>
                        <a:pt x="637" y="31"/>
                      </a:lnTo>
                      <a:lnTo>
                        <a:pt x="710" y="18"/>
                      </a:lnTo>
                      <a:lnTo>
                        <a:pt x="752" y="12"/>
                      </a:lnTo>
                      <a:lnTo>
                        <a:pt x="768" y="9"/>
                      </a:lnTo>
                      <a:lnTo>
                        <a:pt x="831" y="4"/>
                      </a:lnTo>
                      <a:lnTo>
                        <a:pt x="900" y="3"/>
                      </a:lnTo>
                      <a:lnTo>
                        <a:pt x="924" y="3"/>
                      </a:lnTo>
                      <a:lnTo>
                        <a:pt x="945" y="3"/>
                      </a:lnTo>
                      <a:lnTo>
                        <a:pt x="965" y="2"/>
                      </a:lnTo>
                      <a:lnTo>
                        <a:pt x="981" y="0"/>
                      </a:lnTo>
                      <a:lnTo>
                        <a:pt x="997" y="0"/>
                      </a:lnTo>
                      <a:lnTo>
                        <a:pt x="1060" y="19"/>
                      </a:lnTo>
                      <a:lnTo>
                        <a:pt x="1125" y="48"/>
                      </a:lnTo>
                      <a:lnTo>
                        <a:pt x="1142" y="56"/>
                      </a:lnTo>
                      <a:lnTo>
                        <a:pt x="1156" y="61"/>
                      </a:lnTo>
                      <a:lnTo>
                        <a:pt x="1164" y="61"/>
                      </a:lnTo>
                      <a:lnTo>
                        <a:pt x="1177" y="63"/>
                      </a:lnTo>
                      <a:lnTo>
                        <a:pt x="1260" y="77"/>
                      </a:lnTo>
                      <a:lnTo>
                        <a:pt x="1336" y="93"/>
                      </a:lnTo>
                      <a:lnTo>
                        <a:pt x="1402" y="111"/>
                      </a:lnTo>
                      <a:lnTo>
                        <a:pt x="1448" y="131"/>
                      </a:lnTo>
                      <a:lnTo>
                        <a:pt x="1467" y="141"/>
                      </a:lnTo>
                      <a:lnTo>
                        <a:pt x="1531" y="175"/>
                      </a:lnTo>
                      <a:lnTo>
                        <a:pt x="1585" y="213"/>
                      </a:lnTo>
                      <a:lnTo>
                        <a:pt x="1606" y="278"/>
                      </a:lnTo>
                      <a:lnTo>
                        <a:pt x="1607" y="300"/>
                      </a:lnTo>
                      <a:lnTo>
                        <a:pt x="1609" y="320"/>
                      </a:lnTo>
                      <a:lnTo>
                        <a:pt x="1611" y="340"/>
                      </a:lnTo>
                      <a:lnTo>
                        <a:pt x="1614" y="358"/>
                      </a:lnTo>
                      <a:lnTo>
                        <a:pt x="1619" y="382"/>
                      </a:lnTo>
                      <a:lnTo>
                        <a:pt x="1623" y="405"/>
                      </a:lnTo>
                      <a:lnTo>
                        <a:pt x="1624" y="427"/>
                      </a:lnTo>
                      <a:lnTo>
                        <a:pt x="1624" y="447"/>
                      </a:lnTo>
                      <a:lnTo>
                        <a:pt x="1623" y="464"/>
                      </a:lnTo>
                      <a:lnTo>
                        <a:pt x="1620" y="478"/>
                      </a:lnTo>
                      <a:lnTo>
                        <a:pt x="1615" y="494"/>
                      </a:lnTo>
                      <a:lnTo>
                        <a:pt x="1609" y="516"/>
                      </a:lnTo>
                      <a:lnTo>
                        <a:pt x="1603" y="538"/>
                      </a:lnTo>
                      <a:lnTo>
                        <a:pt x="1599" y="559"/>
                      </a:lnTo>
                      <a:lnTo>
                        <a:pt x="1597" y="575"/>
                      </a:lnTo>
                      <a:lnTo>
                        <a:pt x="1599" y="582"/>
                      </a:lnTo>
                      <a:lnTo>
                        <a:pt x="1626" y="656"/>
                      </a:lnTo>
                      <a:lnTo>
                        <a:pt x="1644" y="705"/>
                      </a:lnTo>
                      <a:lnTo>
                        <a:pt x="1653" y="730"/>
                      </a:lnTo>
                      <a:lnTo>
                        <a:pt x="1676" y="795"/>
                      </a:lnTo>
                      <a:lnTo>
                        <a:pt x="1689" y="861"/>
                      </a:lnTo>
                      <a:lnTo>
                        <a:pt x="1690" y="884"/>
                      </a:lnTo>
                      <a:lnTo>
                        <a:pt x="1690" y="906"/>
                      </a:lnTo>
                      <a:lnTo>
                        <a:pt x="1688" y="927"/>
                      </a:lnTo>
                      <a:lnTo>
                        <a:pt x="1684" y="944"/>
                      </a:lnTo>
                      <a:lnTo>
                        <a:pt x="1677" y="957"/>
                      </a:lnTo>
                      <a:lnTo>
                        <a:pt x="1671" y="974"/>
                      </a:lnTo>
                      <a:lnTo>
                        <a:pt x="1665" y="992"/>
                      </a:lnTo>
                      <a:lnTo>
                        <a:pt x="1662" y="1012"/>
                      </a:lnTo>
                      <a:lnTo>
                        <a:pt x="1661" y="1031"/>
                      </a:lnTo>
                      <a:lnTo>
                        <a:pt x="1664" y="1051"/>
                      </a:lnTo>
                      <a:lnTo>
                        <a:pt x="1671" y="1069"/>
                      </a:lnTo>
                      <a:lnTo>
                        <a:pt x="1677" y="1077"/>
                      </a:lnTo>
                      <a:lnTo>
                        <a:pt x="1685" y="1087"/>
                      </a:lnTo>
                      <a:lnTo>
                        <a:pt x="1694" y="1099"/>
                      </a:lnTo>
                      <a:lnTo>
                        <a:pt x="1705" y="1112"/>
                      </a:lnTo>
                      <a:lnTo>
                        <a:pt x="1741" y="1161"/>
                      </a:lnTo>
                      <a:lnTo>
                        <a:pt x="1780" y="1218"/>
                      </a:lnTo>
                      <a:lnTo>
                        <a:pt x="1813" y="1275"/>
                      </a:lnTo>
                      <a:lnTo>
                        <a:pt x="1836" y="1343"/>
                      </a:lnTo>
                      <a:lnTo>
                        <a:pt x="1836" y="1357"/>
                      </a:lnTo>
                      <a:lnTo>
                        <a:pt x="1834" y="1370"/>
                      </a:lnTo>
                      <a:lnTo>
                        <a:pt x="1819" y="1396"/>
                      </a:lnTo>
                      <a:lnTo>
                        <a:pt x="1808" y="1409"/>
                      </a:lnTo>
                      <a:lnTo>
                        <a:pt x="1795" y="1417"/>
                      </a:lnTo>
                      <a:lnTo>
                        <a:pt x="1767" y="1426"/>
                      </a:lnTo>
                      <a:lnTo>
                        <a:pt x="1744" y="1435"/>
                      </a:lnTo>
                      <a:lnTo>
                        <a:pt x="1728" y="1443"/>
                      </a:lnTo>
                      <a:lnTo>
                        <a:pt x="1720" y="1454"/>
                      </a:lnTo>
                      <a:lnTo>
                        <a:pt x="1721" y="1471"/>
                      </a:lnTo>
                      <a:lnTo>
                        <a:pt x="1723" y="1490"/>
                      </a:lnTo>
                      <a:lnTo>
                        <a:pt x="1728" y="1510"/>
                      </a:lnTo>
                      <a:lnTo>
                        <a:pt x="1737" y="1532"/>
                      </a:lnTo>
                      <a:lnTo>
                        <a:pt x="1718" y="1533"/>
                      </a:lnTo>
                      <a:lnTo>
                        <a:pt x="1698" y="1533"/>
                      </a:lnTo>
                      <a:lnTo>
                        <a:pt x="1678" y="1532"/>
                      </a:lnTo>
                      <a:lnTo>
                        <a:pt x="1306" y="1532"/>
                      </a:lnTo>
                      <a:lnTo>
                        <a:pt x="1198" y="1541"/>
                      </a:lnTo>
                      <a:lnTo>
                        <a:pt x="1094" y="1567"/>
                      </a:lnTo>
                      <a:lnTo>
                        <a:pt x="998" y="1609"/>
                      </a:lnTo>
                      <a:lnTo>
                        <a:pt x="910" y="1665"/>
                      </a:lnTo>
                      <a:lnTo>
                        <a:pt x="831" y="1733"/>
                      </a:lnTo>
                      <a:lnTo>
                        <a:pt x="764" y="1813"/>
                      </a:lnTo>
                      <a:lnTo>
                        <a:pt x="709" y="1903"/>
                      </a:lnTo>
                      <a:lnTo>
                        <a:pt x="669" y="2001"/>
                      </a:lnTo>
                      <a:lnTo>
                        <a:pt x="643" y="2106"/>
                      </a:lnTo>
                      <a:lnTo>
                        <a:pt x="634" y="2217"/>
                      </a:lnTo>
                      <a:lnTo>
                        <a:pt x="634" y="2235"/>
                      </a:lnTo>
                      <a:lnTo>
                        <a:pt x="336" y="2103"/>
                      </a:lnTo>
                      <a:lnTo>
                        <a:pt x="340" y="1992"/>
                      </a:lnTo>
                      <a:lnTo>
                        <a:pt x="343" y="1903"/>
                      </a:lnTo>
                      <a:lnTo>
                        <a:pt x="344" y="1832"/>
                      </a:lnTo>
                      <a:lnTo>
                        <a:pt x="344" y="1802"/>
                      </a:lnTo>
                      <a:lnTo>
                        <a:pt x="344" y="1776"/>
                      </a:lnTo>
                      <a:lnTo>
                        <a:pt x="339" y="1716"/>
                      </a:lnTo>
                      <a:lnTo>
                        <a:pt x="321" y="1650"/>
                      </a:lnTo>
                      <a:lnTo>
                        <a:pt x="235" y="1510"/>
                      </a:lnTo>
                      <a:lnTo>
                        <a:pt x="210" y="1473"/>
                      </a:lnTo>
                      <a:lnTo>
                        <a:pt x="188" y="1439"/>
                      </a:lnTo>
                      <a:lnTo>
                        <a:pt x="151" y="1381"/>
                      </a:lnTo>
                      <a:lnTo>
                        <a:pt x="110" y="1312"/>
                      </a:lnTo>
                      <a:lnTo>
                        <a:pt x="83" y="1258"/>
                      </a:lnTo>
                      <a:lnTo>
                        <a:pt x="61" y="1192"/>
                      </a:lnTo>
                      <a:lnTo>
                        <a:pt x="48" y="1115"/>
                      </a:lnTo>
                      <a:lnTo>
                        <a:pt x="19" y="881"/>
                      </a:lnTo>
                      <a:lnTo>
                        <a:pt x="13" y="838"/>
                      </a:lnTo>
                      <a:lnTo>
                        <a:pt x="5" y="773"/>
                      </a:lnTo>
                      <a:lnTo>
                        <a:pt x="0" y="713"/>
                      </a:lnTo>
                      <a:lnTo>
                        <a:pt x="0" y="700"/>
                      </a:lnTo>
                      <a:lnTo>
                        <a:pt x="2" y="689"/>
                      </a:lnTo>
                      <a:lnTo>
                        <a:pt x="4" y="679"/>
                      </a:lnTo>
                      <a:lnTo>
                        <a:pt x="8" y="670"/>
                      </a:lnTo>
                      <a:lnTo>
                        <a:pt x="12" y="660"/>
                      </a:lnTo>
                      <a:lnTo>
                        <a:pt x="16" y="652"/>
                      </a:lnTo>
                      <a:close/>
                    </a:path>
                  </a:pathLst>
                </a:custGeom>
                <a:grpFill/>
                <a:ln w="26086">
                  <a:solidFill>
                    <a:srgbClr val="24356F"/>
                  </a:solidFill>
                  <a:round/>
                  <a:headEnd/>
                  <a:tailEnd/>
                </a:ln>
              </p:spPr>
              <p:txBody>
                <a:bodyPr vert="horz" wrap="square" lIns="68580" tIns="34290" rIns="68580" bIns="34290" numCol="1" anchor="t" anchorCtr="0" compatLnSpc="1">
                  <a:prstTxWarp prst="textNoShape">
                    <a:avLst/>
                  </a:prstTxWarp>
                </a:bodyPr>
                <a:lstStyle/>
                <a:p>
                  <a:pPr marL="0" marR="0" lvl="0" indent="0" defTabSz="3429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black"/>
                    </a:solidFill>
                    <a:effectLst/>
                    <a:uLnTx/>
                    <a:uFillTx/>
                    <a:latin typeface="Calibri" panose="020F0502020204030204"/>
                  </a:endParaRPr>
                </a:p>
              </p:txBody>
            </p:sp>
          </p:grpSp>
        </p:grpSp>
        <p:sp>
          <p:nvSpPr>
            <p:cNvPr id="10" name="TextBox 9">
              <a:extLst>
                <a:ext uri="{FF2B5EF4-FFF2-40B4-BE49-F238E27FC236}">
                  <a16:creationId xmlns:a16="http://schemas.microsoft.com/office/drawing/2014/main" id="{1AB3D97F-B0E8-4382-BD94-C28C167581EA}"/>
                </a:ext>
              </a:extLst>
            </p:cNvPr>
            <p:cNvSpPr txBox="1"/>
            <p:nvPr/>
          </p:nvSpPr>
          <p:spPr>
            <a:xfrm>
              <a:off x="1314063" y="4580375"/>
              <a:ext cx="2326916" cy="1067295"/>
            </a:xfrm>
            <a:prstGeom prst="rect">
              <a:avLst/>
            </a:prstGeom>
            <a:solidFill>
              <a:sysClr val="window" lastClr="FFFFFF"/>
            </a:solidFill>
          </p:spPr>
          <p:txBody>
            <a:bodyPr wrap="square" rtlCol="0">
              <a:spAutoFit/>
            </a:bodyPr>
            <a:lstStyle/>
            <a:p>
              <a:pPr marL="0" marR="0" lvl="0" indent="0" algn="ctr" defTabSz="342900" eaLnBrk="1" fontAlgn="auto" latinLnBrk="0" hangingPunct="1">
                <a:lnSpc>
                  <a:spcPct val="100000"/>
                </a:lnSpc>
                <a:spcBef>
                  <a:spcPts val="0"/>
                </a:spcBef>
                <a:spcAft>
                  <a:spcPts val="0"/>
                </a:spcAft>
                <a:buClrTx/>
                <a:buSzTx/>
                <a:buFontTx/>
                <a:buNone/>
                <a:tabLst/>
                <a:defRPr/>
              </a:pPr>
              <a:r>
                <a:rPr kumimoji="0" lang="vi-VN" sz="2000" b="0" i="0" u="none" strike="noStrike" kern="0" cap="none" spc="0" normalizeH="0" baseline="0" noProof="0" dirty="0">
                  <a:ln>
                    <a:noFill/>
                  </a:ln>
                  <a:solidFill>
                    <a:srgbClr val="002060"/>
                  </a:solidFill>
                  <a:effectLst/>
                  <a:uLnTx/>
                  <a:uFillTx/>
                  <a:cs typeface="Arial" panose="020B0604020202020204" pitchFamily="34" charset="0"/>
                </a:rPr>
                <a:t>Bệnh nhân COPD bị tổn thương phổi, hạn chế khả năng hít vào gắng sức</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30000" noProof="0" dirty="0">
                  <a:ln>
                    <a:noFill/>
                  </a:ln>
                  <a:solidFill>
                    <a:srgbClr val="002060"/>
                  </a:solidFill>
                  <a:effectLst/>
                  <a:uLnTx/>
                  <a:uFillTx/>
                  <a:cs typeface="Arial" panose="020B0604020202020204" pitchFamily="34" charset="0"/>
                </a:rPr>
                <a:t>1</a:t>
              </a:r>
              <a:endParaRPr kumimoji="0" lang="en-US" sz="2000" b="0" i="0" u="none" strike="noStrike" kern="0" cap="none" spc="0" normalizeH="0" baseline="0" noProof="0" dirty="0">
                <a:ln>
                  <a:noFill/>
                </a:ln>
                <a:solidFill>
                  <a:srgbClr val="002060"/>
                </a:solidFill>
                <a:effectLst/>
                <a:uLnTx/>
                <a:uFillTx/>
                <a:cs typeface="Arial" panose="020B0604020202020204" pitchFamily="34" charset="0"/>
              </a:endParaRPr>
            </a:p>
          </p:txBody>
        </p:sp>
        <p:sp>
          <p:nvSpPr>
            <p:cNvPr id="11" name="TextBox 10">
              <a:extLst>
                <a:ext uri="{FF2B5EF4-FFF2-40B4-BE49-F238E27FC236}">
                  <a16:creationId xmlns:a16="http://schemas.microsoft.com/office/drawing/2014/main" id="{4D48DFDB-C238-437A-89CC-1E1FD8BC4942}"/>
                </a:ext>
              </a:extLst>
            </p:cNvPr>
            <p:cNvSpPr txBox="1"/>
            <p:nvPr/>
          </p:nvSpPr>
          <p:spPr>
            <a:xfrm>
              <a:off x="4151936" y="4825631"/>
              <a:ext cx="1337590" cy="372312"/>
            </a:xfrm>
            <a:prstGeom prst="rect">
              <a:avLst/>
            </a:prstGeom>
            <a:solidFill>
              <a:srgbClr val="FF0000"/>
            </a:solidFill>
          </p:spPr>
          <p:txBody>
            <a:bodyPr wrap="square" rtlCol="0">
              <a:spAutoFit/>
            </a:bodyPr>
            <a:lstStyle/>
            <a:p>
              <a:pPr marL="0" marR="0" lvl="0" indent="0" algn="ctr" defTabSz="3429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prstClr val="white"/>
                  </a:solidFill>
                  <a:effectLst/>
                  <a:uLnTx/>
                  <a:uFillTx/>
                  <a:cs typeface="Arial" panose="020B0604020202020204" pitchFamily="34" charset="0"/>
                </a:rPr>
                <a:t>NHƯNG</a:t>
              </a:r>
              <a:endParaRPr kumimoji="0" lang="en-US" sz="4400" b="1" i="0" u="none" strike="noStrike" kern="0" cap="none" spc="0" normalizeH="0" baseline="0" noProof="0" dirty="0">
                <a:ln>
                  <a:noFill/>
                </a:ln>
                <a:solidFill>
                  <a:prstClr val="white"/>
                </a:solidFill>
                <a:effectLst/>
                <a:uLnTx/>
                <a:uFillTx/>
                <a:cs typeface="Arial" panose="020B0604020202020204" pitchFamily="34" charset="0"/>
              </a:endParaRPr>
            </a:p>
          </p:txBody>
        </p:sp>
        <p:sp>
          <p:nvSpPr>
            <p:cNvPr id="12" name="Rectangle 11">
              <a:extLst>
                <a:ext uri="{FF2B5EF4-FFF2-40B4-BE49-F238E27FC236}">
                  <a16:creationId xmlns:a16="http://schemas.microsoft.com/office/drawing/2014/main" id="{E5CE2F68-9228-4C1C-A5C8-3655AB05F878}"/>
                </a:ext>
              </a:extLst>
            </p:cNvPr>
            <p:cNvSpPr/>
            <p:nvPr/>
          </p:nvSpPr>
          <p:spPr>
            <a:xfrm>
              <a:off x="5902593" y="4470056"/>
              <a:ext cx="2786223" cy="1067295"/>
            </a:xfrm>
            <a:prstGeom prst="rect">
              <a:avLst/>
            </a:prstGeom>
            <a:solidFill>
              <a:sysClr val="window" lastClr="FFFFFF"/>
            </a:solidFill>
          </p:spPr>
          <p:txBody>
            <a:bodyPr wrap="square">
              <a:spAutoFit/>
            </a:bodyPr>
            <a:lstStyle/>
            <a:p>
              <a:pPr marL="0" marR="0" lvl="0" indent="0" algn="ctr" defTabSz="342900" eaLnBrk="1" fontAlgn="auto" latinLnBrk="0" hangingPunct="1">
                <a:lnSpc>
                  <a:spcPct val="100000"/>
                </a:lnSpc>
                <a:spcBef>
                  <a:spcPts val="0"/>
                </a:spcBef>
                <a:spcAft>
                  <a:spcPts val="0"/>
                </a:spcAft>
                <a:buClrTx/>
                <a:buSzTx/>
                <a:buFontTx/>
                <a:buNone/>
                <a:tabLst/>
                <a:defRPr/>
              </a:pPr>
              <a:r>
                <a:rPr kumimoji="0" lang="vi-VN" sz="2000" b="0" i="0" u="none" strike="noStrike" kern="0" cap="none" spc="0" normalizeH="0" baseline="0" noProof="0" dirty="0">
                  <a:ln>
                    <a:noFill/>
                  </a:ln>
                  <a:solidFill>
                    <a:srgbClr val="002060"/>
                  </a:solidFill>
                  <a:effectLst/>
                  <a:uLnTx/>
                  <a:uFillTx/>
                  <a:cs typeface="Arial" panose="020B0604020202020204" pitchFamily="34" charset="0"/>
                </a:rPr>
                <a:t>Nhiều dụng cụ hít yêu cầu bệnh nhân phải gắng sức để hít vào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để</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đưa</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vi-VN" sz="2000" b="0" i="0" u="none" strike="noStrike" kern="0" cap="none" spc="0" normalizeH="0" baseline="0" noProof="0" dirty="0">
                  <a:ln>
                    <a:noFill/>
                  </a:ln>
                  <a:solidFill>
                    <a:srgbClr val="002060"/>
                  </a:solidFill>
                  <a:effectLst/>
                  <a:uLnTx/>
                  <a:uFillTx/>
                  <a:cs typeface="Arial" panose="020B0604020202020204" pitchFamily="34" charset="0"/>
                </a:rPr>
                <a:t>thuốc đến phổi</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30000" noProof="0" dirty="0">
                  <a:ln>
                    <a:noFill/>
                  </a:ln>
                  <a:solidFill>
                    <a:srgbClr val="002060"/>
                  </a:solidFill>
                  <a:effectLst/>
                  <a:uLnTx/>
                  <a:uFillTx/>
                  <a:cs typeface="Arial" panose="020B0604020202020204" pitchFamily="34" charset="0"/>
                </a:rPr>
                <a:t>2</a:t>
              </a:r>
            </a:p>
          </p:txBody>
        </p:sp>
      </p:grpSp>
      <p:sp>
        <p:nvSpPr>
          <p:cNvPr id="22" name="Rectangle 21">
            <a:extLst>
              <a:ext uri="{FF2B5EF4-FFF2-40B4-BE49-F238E27FC236}">
                <a16:creationId xmlns:a16="http://schemas.microsoft.com/office/drawing/2014/main" id="{05130711-3B58-498E-A16E-1EA50467C47E}"/>
              </a:ext>
            </a:extLst>
          </p:cNvPr>
          <p:cNvSpPr/>
          <p:nvPr/>
        </p:nvSpPr>
        <p:spPr>
          <a:xfrm>
            <a:off x="7473294" y="6488668"/>
            <a:ext cx="4636539" cy="369332"/>
          </a:xfrm>
          <a:prstGeom prst="rect">
            <a:avLst/>
          </a:prstGeom>
        </p:spPr>
        <p:txBody>
          <a:bodyPr wrap="square">
            <a:spAutoFit/>
          </a:bodyPr>
          <a:lstStyle/>
          <a:p>
            <a:pPr defTabSz="342900">
              <a:defRPr/>
            </a:pPr>
            <a:r>
              <a:rPr lang="en-US" sz="900" dirty="0">
                <a:solidFill>
                  <a:schemeClr val="bg1">
                    <a:lumMod val="65000"/>
                  </a:schemeClr>
                </a:solidFill>
                <a:latin typeface="Calibri" panose="020F0502020204030204"/>
              </a:rPr>
              <a:t>1. </a:t>
            </a:r>
            <a:r>
              <a:rPr lang="en-US" sz="900" dirty="0" err="1">
                <a:solidFill>
                  <a:schemeClr val="bg1">
                    <a:lumMod val="65000"/>
                  </a:schemeClr>
                </a:solidFill>
                <a:latin typeface="Calibri" panose="020F0502020204030204"/>
              </a:rPr>
              <a:t>Loh</a:t>
            </a:r>
            <a:r>
              <a:rPr lang="en-US" sz="900" dirty="0">
                <a:solidFill>
                  <a:schemeClr val="bg1">
                    <a:lumMod val="65000"/>
                  </a:schemeClr>
                </a:solidFill>
                <a:latin typeface="Calibri" panose="020F0502020204030204"/>
              </a:rPr>
              <a:t> CH, Peters SP, </a:t>
            </a:r>
            <a:r>
              <a:rPr lang="en-US" sz="900" dirty="0" err="1">
                <a:solidFill>
                  <a:schemeClr val="bg1">
                    <a:lumMod val="65000"/>
                  </a:schemeClr>
                </a:solidFill>
                <a:latin typeface="Calibri" panose="020F0502020204030204"/>
              </a:rPr>
              <a:t>Lovings</a:t>
            </a:r>
            <a:r>
              <a:rPr lang="en-US" sz="900" dirty="0">
                <a:solidFill>
                  <a:schemeClr val="bg1">
                    <a:lumMod val="65000"/>
                  </a:schemeClr>
                </a:solidFill>
                <a:latin typeface="Calibri" panose="020F0502020204030204"/>
              </a:rPr>
              <a:t> TM, </a:t>
            </a:r>
            <a:r>
              <a:rPr lang="en-US" sz="900" dirty="0" err="1">
                <a:solidFill>
                  <a:schemeClr val="bg1">
                    <a:lumMod val="65000"/>
                  </a:schemeClr>
                </a:solidFill>
                <a:latin typeface="Calibri" panose="020F0502020204030204"/>
              </a:rPr>
              <a:t>Ohar</a:t>
            </a:r>
            <a:r>
              <a:rPr lang="en-US" sz="900" dirty="0">
                <a:solidFill>
                  <a:schemeClr val="bg1">
                    <a:lumMod val="65000"/>
                  </a:schemeClr>
                </a:solidFill>
                <a:latin typeface="Calibri" panose="020F0502020204030204"/>
              </a:rPr>
              <a:t> JA. Ann Am </a:t>
            </a:r>
            <a:r>
              <a:rPr lang="en-US" sz="900" dirty="0" err="1">
                <a:solidFill>
                  <a:schemeClr val="bg1">
                    <a:lumMod val="65000"/>
                  </a:schemeClr>
                </a:solidFill>
                <a:latin typeface="Calibri" panose="020F0502020204030204"/>
              </a:rPr>
              <a:t>Thorac</a:t>
            </a:r>
            <a:r>
              <a:rPr lang="en-US" sz="900" dirty="0">
                <a:solidFill>
                  <a:schemeClr val="bg1">
                    <a:lumMod val="65000"/>
                  </a:schemeClr>
                </a:solidFill>
                <a:latin typeface="Calibri" panose="020F0502020204030204"/>
              </a:rPr>
              <a:t> Soc. 2017;14(8):1305-1311.</a:t>
            </a:r>
          </a:p>
          <a:p>
            <a:pPr defTabSz="342900">
              <a:defRPr/>
            </a:pPr>
            <a:r>
              <a:rPr lang="en-US" sz="900" dirty="0">
                <a:solidFill>
                  <a:schemeClr val="bg1">
                    <a:lumMod val="65000"/>
                  </a:schemeClr>
                </a:solidFill>
                <a:latin typeface="Calibri" panose="020F0502020204030204"/>
              </a:rPr>
              <a:t>2. Ghosh S, </a:t>
            </a:r>
            <a:r>
              <a:rPr lang="en-US" sz="900" dirty="0" err="1">
                <a:solidFill>
                  <a:schemeClr val="bg1">
                    <a:lumMod val="65000"/>
                  </a:schemeClr>
                </a:solidFill>
                <a:latin typeface="Calibri" panose="020F0502020204030204"/>
              </a:rPr>
              <a:t>Ohar</a:t>
            </a:r>
            <a:r>
              <a:rPr lang="en-US" sz="900" dirty="0">
                <a:solidFill>
                  <a:schemeClr val="bg1">
                    <a:lumMod val="65000"/>
                  </a:schemeClr>
                </a:solidFill>
                <a:latin typeface="Calibri" panose="020F0502020204030204"/>
              </a:rPr>
              <a:t> JA, Drummond MB. J Aerosol Med </a:t>
            </a:r>
            <a:r>
              <a:rPr lang="en-US" sz="900" dirty="0" err="1">
                <a:solidFill>
                  <a:schemeClr val="bg1">
                    <a:lumMod val="65000"/>
                  </a:schemeClr>
                </a:solidFill>
                <a:latin typeface="Calibri" panose="020F0502020204030204"/>
              </a:rPr>
              <a:t>Pulm</a:t>
            </a:r>
            <a:r>
              <a:rPr lang="en-US" sz="900" dirty="0">
                <a:solidFill>
                  <a:schemeClr val="bg1">
                    <a:lumMod val="65000"/>
                  </a:schemeClr>
                </a:solidFill>
                <a:latin typeface="Calibri" panose="020F0502020204030204"/>
              </a:rPr>
              <a:t> Drug </a:t>
            </a:r>
            <a:r>
              <a:rPr lang="en-US" sz="900" dirty="0" err="1">
                <a:solidFill>
                  <a:schemeClr val="bg1">
                    <a:lumMod val="65000"/>
                  </a:schemeClr>
                </a:solidFill>
                <a:latin typeface="Calibri" panose="020F0502020204030204"/>
              </a:rPr>
              <a:t>Deliv</a:t>
            </a:r>
            <a:r>
              <a:rPr lang="en-US" sz="900" dirty="0">
                <a:solidFill>
                  <a:schemeClr val="bg1">
                    <a:lumMod val="65000"/>
                  </a:schemeClr>
                </a:solidFill>
                <a:latin typeface="Calibri" panose="020F0502020204030204"/>
              </a:rPr>
              <a:t>. 2017;30:1-7.</a:t>
            </a:r>
          </a:p>
        </p:txBody>
      </p:sp>
    </p:spTree>
    <p:extLst>
      <p:ext uri="{BB962C8B-B14F-4D97-AF65-F5344CB8AC3E}">
        <p14:creationId xmlns:p14="http://schemas.microsoft.com/office/powerpoint/2010/main" val="2980543949"/>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a:extLst>
              <a:ext uri="{FF2B5EF4-FFF2-40B4-BE49-F238E27FC236}">
                <a16:creationId xmlns:a16="http://schemas.microsoft.com/office/drawing/2014/main" id="{CE7EB293-3E41-4AA0-9D6B-B46DE9DD3B09}"/>
              </a:ext>
            </a:extLst>
          </p:cNvPr>
          <p:cNvSpPr txBox="1"/>
          <p:nvPr/>
        </p:nvSpPr>
        <p:spPr>
          <a:xfrm>
            <a:off x="4871864" y="6681991"/>
            <a:ext cx="6837680" cy="149015"/>
          </a:xfrm>
          <a:prstGeom prst="rect">
            <a:avLst/>
          </a:prstGeom>
        </p:spPr>
        <p:txBody>
          <a:bodyPr vert="horz" wrap="square" lIns="0" tIns="26670" rIns="0" bIns="0" rtlCol="0">
            <a:spAutoFit/>
          </a:bodyPr>
          <a:lstStyle/>
          <a:p>
            <a:pPr marL="12700" marR="5080" algn="r" defTabSz="914400">
              <a:lnSpc>
                <a:spcPts val="860"/>
              </a:lnSpc>
              <a:spcBef>
                <a:spcPts val="210"/>
              </a:spcBef>
              <a:defRPr/>
            </a:pPr>
            <a:r>
              <a:rPr sz="1050" spc="-5" dirty="0" err="1">
                <a:solidFill>
                  <a:schemeClr val="bg1">
                    <a:lumMod val="65000"/>
                  </a:schemeClr>
                </a:solidFill>
                <a:latin typeface="+mj-lt"/>
                <a:cs typeface="Calibri"/>
              </a:rPr>
              <a:t>Sulaiman</a:t>
            </a:r>
            <a:r>
              <a:rPr sz="1050" spc="10" dirty="0">
                <a:solidFill>
                  <a:schemeClr val="bg1">
                    <a:lumMod val="65000"/>
                  </a:schemeClr>
                </a:solidFill>
                <a:latin typeface="+mj-lt"/>
                <a:cs typeface="Calibri"/>
              </a:rPr>
              <a:t> </a:t>
            </a:r>
            <a:r>
              <a:rPr sz="1050" spc="-5" dirty="0">
                <a:solidFill>
                  <a:schemeClr val="bg1">
                    <a:lumMod val="65000"/>
                  </a:schemeClr>
                </a:solidFill>
                <a:latin typeface="+mj-lt"/>
                <a:cs typeface="Calibri"/>
              </a:rPr>
              <a:t>I,</a:t>
            </a:r>
            <a:r>
              <a:rPr sz="1050" spc="-10" dirty="0">
                <a:solidFill>
                  <a:schemeClr val="bg1">
                    <a:lumMod val="65000"/>
                  </a:schemeClr>
                </a:solidFill>
                <a:latin typeface="+mj-lt"/>
                <a:cs typeface="Calibri"/>
              </a:rPr>
              <a:t> </a:t>
            </a:r>
            <a:r>
              <a:rPr sz="1050" spc="-5" dirty="0">
                <a:solidFill>
                  <a:schemeClr val="bg1">
                    <a:lumMod val="65000"/>
                  </a:schemeClr>
                </a:solidFill>
                <a:latin typeface="+mj-lt"/>
                <a:cs typeface="Calibri"/>
              </a:rPr>
              <a:t>et al. Am</a:t>
            </a:r>
            <a:r>
              <a:rPr sz="1050" spc="-10" dirty="0">
                <a:solidFill>
                  <a:schemeClr val="bg1">
                    <a:lumMod val="65000"/>
                  </a:schemeClr>
                </a:solidFill>
                <a:latin typeface="+mj-lt"/>
                <a:cs typeface="Calibri"/>
              </a:rPr>
              <a:t> </a:t>
            </a:r>
            <a:r>
              <a:rPr sz="1050" spc="-5" dirty="0">
                <a:solidFill>
                  <a:schemeClr val="bg1">
                    <a:lumMod val="65000"/>
                  </a:schemeClr>
                </a:solidFill>
                <a:latin typeface="+mj-lt"/>
                <a:cs typeface="Calibri"/>
              </a:rPr>
              <a:t>J</a:t>
            </a:r>
            <a:r>
              <a:rPr sz="1050" spc="-10" dirty="0">
                <a:solidFill>
                  <a:schemeClr val="bg1">
                    <a:lumMod val="65000"/>
                  </a:schemeClr>
                </a:solidFill>
                <a:latin typeface="+mj-lt"/>
                <a:cs typeface="Calibri"/>
              </a:rPr>
              <a:t> </a:t>
            </a:r>
            <a:r>
              <a:rPr sz="1050" spc="-5" dirty="0">
                <a:solidFill>
                  <a:schemeClr val="bg1">
                    <a:lumMod val="65000"/>
                  </a:schemeClr>
                </a:solidFill>
                <a:latin typeface="+mj-lt"/>
                <a:cs typeface="Calibri"/>
              </a:rPr>
              <a:t>Respir</a:t>
            </a:r>
            <a:r>
              <a:rPr sz="1050" spc="5" dirty="0">
                <a:solidFill>
                  <a:schemeClr val="bg1">
                    <a:lumMod val="65000"/>
                  </a:schemeClr>
                </a:solidFill>
                <a:latin typeface="+mj-lt"/>
                <a:cs typeface="Calibri"/>
              </a:rPr>
              <a:t> </a:t>
            </a:r>
            <a:r>
              <a:rPr sz="1050" spc="-5" dirty="0">
                <a:solidFill>
                  <a:schemeClr val="bg1">
                    <a:lumMod val="65000"/>
                  </a:schemeClr>
                </a:solidFill>
                <a:latin typeface="+mj-lt"/>
                <a:cs typeface="Calibri"/>
              </a:rPr>
              <a:t>Crit</a:t>
            </a:r>
            <a:r>
              <a:rPr sz="1050" spc="-15" dirty="0">
                <a:solidFill>
                  <a:schemeClr val="bg1">
                    <a:lumMod val="65000"/>
                  </a:schemeClr>
                </a:solidFill>
                <a:latin typeface="+mj-lt"/>
                <a:cs typeface="Calibri"/>
              </a:rPr>
              <a:t> </a:t>
            </a:r>
            <a:r>
              <a:rPr sz="1050" spc="-5" dirty="0">
                <a:solidFill>
                  <a:schemeClr val="bg1">
                    <a:lumMod val="65000"/>
                  </a:schemeClr>
                </a:solidFill>
                <a:latin typeface="+mj-lt"/>
                <a:cs typeface="Calibri"/>
              </a:rPr>
              <a:t>Care Med</a:t>
            </a:r>
            <a:r>
              <a:rPr sz="1050" spc="5" dirty="0">
                <a:solidFill>
                  <a:schemeClr val="bg1">
                    <a:lumMod val="65000"/>
                  </a:schemeClr>
                </a:solidFill>
                <a:latin typeface="+mj-lt"/>
                <a:cs typeface="Calibri"/>
              </a:rPr>
              <a:t> </a:t>
            </a:r>
            <a:r>
              <a:rPr sz="1050" spc="-10" dirty="0">
                <a:solidFill>
                  <a:schemeClr val="bg1">
                    <a:lumMod val="65000"/>
                  </a:schemeClr>
                </a:solidFill>
                <a:latin typeface="+mj-lt"/>
                <a:cs typeface="Calibri"/>
              </a:rPr>
              <a:t>2017;195:1333–1343.</a:t>
            </a:r>
            <a:endParaRPr sz="1050" dirty="0">
              <a:solidFill>
                <a:schemeClr val="bg1">
                  <a:lumMod val="65000"/>
                </a:schemeClr>
              </a:solidFill>
              <a:latin typeface="+mj-lt"/>
              <a:cs typeface="Calibri"/>
            </a:endParaRPr>
          </a:p>
        </p:txBody>
      </p:sp>
      <p:sp>
        <p:nvSpPr>
          <p:cNvPr id="4" name="object 35">
            <a:extLst>
              <a:ext uri="{FF2B5EF4-FFF2-40B4-BE49-F238E27FC236}">
                <a16:creationId xmlns:a16="http://schemas.microsoft.com/office/drawing/2014/main" id="{E54C414B-B932-41D9-AAD3-25CED9C7580A}"/>
              </a:ext>
            </a:extLst>
          </p:cNvPr>
          <p:cNvSpPr/>
          <p:nvPr/>
        </p:nvSpPr>
        <p:spPr>
          <a:xfrm>
            <a:off x="9491985" y="2624139"/>
            <a:ext cx="2556366" cy="2561042"/>
          </a:xfrm>
          <a:custGeom>
            <a:avLst/>
            <a:gdLst/>
            <a:ahLst/>
            <a:cxnLst/>
            <a:rect l="l" t="t" r="r" b="b"/>
            <a:pathLst>
              <a:path w="2159634" h="2160270">
                <a:moveTo>
                  <a:pt x="1079754" y="0"/>
                </a:moveTo>
                <a:lnTo>
                  <a:pt x="1031657" y="1052"/>
                </a:lnTo>
                <a:lnTo>
                  <a:pt x="984100" y="4180"/>
                </a:lnTo>
                <a:lnTo>
                  <a:pt x="937125" y="9340"/>
                </a:lnTo>
                <a:lnTo>
                  <a:pt x="890776" y="16487"/>
                </a:lnTo>
                <a:lnTo>
                  <a:pt x="845098" y="25578"/>
                </a:lnTo>
                <a:lnTo>
                  <a:pt x="800135" y="36569"/>
                </a:lnTo>
                <a:lnTo>
                  <a:pt x="755929" y="49417"/>
                </a:lnTo>
                <a:lnTo>
                  <a:pt x="712526" y="64076"/>
                </a:lnTo>
                <a:lnTo>
                  <a:pt x="669968" y="80503"/>
                </a:lnTo>
                <a:lnTo>
                  <a:pt x="628300" y="98655"/>
                </a:lnTo>
                <a:lnTo>
                  <a:pt x="587566" y="118488"/>
                </a:lnTo>
                <a:lnTo>
                  <a:pt x="547810" y="139957"/>
                </a:lnTo>
                <a:lnTo>
                  <a:pt x="509075" y="163018"/>
                </a:lnTo>
                <a:lnTo>
                  <a:pt x="471405" y="187628"/>
                </a:lnTo>
                <a:lnTo>
                  <a:pt x="434845" y="213744"/>
                </a:lnTo>
                <a:lnTo>
                  <a:pt x="399438" y="241320"/>
                </a:lnTo>
                <a:lnTo>
                  <a:pt x="365228" y="270312"/>
                </a:lnTo>
                <a:lnTo>
                  <a:pt x="332259" y="300679"/>
                </a:lnTo>
                <a:lnTo>
                  <a:pt x="300575" y="332374"/>
                </a:lnTo>
                <a:lnTo>
                  <a:pt x="270219" y="365355"/>
                </a:lnTo>
                <a:lnTo>
                  <a:pt x="241236" y="399577"/>
                </a:lnTo>
                <a:lnTo>
                  <a:pt x="213670" y="434996"/>
                </a:lnTo>
                <a:lnTo>
                  <a:pt x="187564" y="471569"/>
                </a:lnTo>
                <a:lnTo>
                  <a:pt x="162962" y="509252"/>
                </a:lnTo>
                <a:lnTo>
                  <a:pt x="139908" y="548001"/>
                </a:lnTo>
                <a:lnTo>
                  <a:pt x="118447" y="587771"/>
                </a:lnTo>
                <a:lnTo>
                  <a:pt x="98622" y="628520"/>
                </a:lnTo>
                <a:lnTo>
                  <a:pt x="80476" y="670202"/>
                </a:lnTo>
                <a:lnTo>
                  <a:pt x="64054" y="712775"/>
                </a:lnTo>
                <a:lnTo>
                  <a:pt x="49400" y="756194"/>
                </a:lnTo>
                <a:lnTo>
                  <a:pt x="36557" y="800415"/>
                </a:lnTo>
                <a:lnTo>
                  <a:pt x="25569" y="845395"/>
                </a:lnTo>
                <a:lnTo>
                  <a:pt x="16481" y="891089"/>
                </a:lnTo>
                <a:lnTo>
                  <a:pt x="9336" y="937454"/>
                </a:lnTo>
                <a:lnTo>
                  <a:pt x="4178" y="984446"/>
                </a:lnTo>
                <a:lnTo>
                  <a:pt x="1052" y="1032021"/>
                </a:lnTo>
                <a:lnTo>
                  <a:pt x="0" y="1080135"/>
                </a:lnTo>
                <a:lnTo>
                  <a:pt x="1052" y="1128248"/>
                </a:lnTo>
                <a:lnTo>
                  <a:pt x="4178" y="1175823"/>
                </a:lnTo>
                <a:lnTo>
                  <a:pt x="9336" y="1222815"/>
                </a:lnTo>
                <a:lnTo>
                  <a:pt x="16481" y="1269180"/>
                </a:lnTo>
                <a:lnTo>
                  <a:pt x="25569" y="1314874"/>
                </a:lnTo>
                <a:lnTo>
                  <a:pt x="36557" y="1359854"/>
                </a:lnTo>
                <a:lnTo>
                  <a:pt x="49400" y="1404075"/>
                </a:lnTo>
                <a:lnTo>
                  <a:pt x="64054" y="1447494"/>
                </a:lnTo>
                <a:lnTo>
                  <a:pt x="80476" y="1490067"/>
                </a:lnTo>
                <a:lnTo>
                  <a:pt x="98622" y="1531749"/>
                </a:lnTo>
                <a:lnTo>
                  <a:pt x="118447" y="1572498"/>
                </a:lnTo>
                <a:lnTo>
                  <a:pt x="139908" y="1612268"/>
                </a:lnTo>
                <a:lnTo>
                  <a:pt x="162962" y="1651017"/>
                </a:lnTo>
                <a:lnTo>
                  <a:pt x="187564" y="1688700"/>
                </a:lnTo>
                <a:lnTo>
                  <a:pt x="213670" y="1725273"/>
                </a:lnTo>
                <a:lnTo>
                  <a:pt x="241236" y="1760692"/>
                </a:lnTo>
                <a:lnTo>
                  <a:pt x="270219" y="1794914"/>
                </a:lnTo>
                <a:lnTo>
                  <a:pt x="300575" y="1827895"/>
                </a:lnTo>
                <a:lnTo>
                  <a:pt x="332259" y="1859590"/>
                </a:lnTo>
                <a:lnTo>
                  <a:pt x="365228" y="1889957"/>
                </a:lnTo>
                <a:lnTo>
                  <a:pt x="399438" y="1918949"/>
                </a:lnTo>
                <a:lnTo>
                  <a:pt x="434845" y="1946525"/>
                </a:lnTo>
                <a:lnTo>
                  <a:pt x="471405" y="1972641"/>
                </a:lnTo>
                <a:lnTo>
                  <a:pt x="509075" y="1997251"/>
                </a:lnTo>
                <a:lnTo>
                  <a:pt x="547810" y="2020312"/>
                </a:lnTo>
                <a:lnTo>
                  <a:pt x="587566" y="2041781"/>
                </a:lnTo>
                <a:lnTo>
                  <a:pt x="628300" y="2061614"/>
                </a:lnTo>
                <a:lnTo>
                  <a:pt x="669968" y="2079766"/>
                </a:lnTo>
                <a:lnTo>
                  <a:pt x="712526" y="2096193"/>
                </a:lnTo>
                <a:lnTo>
                  <a:pt x="755929" y="2110852"/>
                </a:lnTo>
                <a:lnTo>
                  <a:pt x="800135" y="2123700"/>
                </a:lnTo>
                <a:lnTo>
                  <a:pt x="845098" y="2134691"/>
                </a:lnTo>
                <a:lnTo>
                  <a:pt x="890776" y="2143782"/>
                </a:lnTo>
                <a:lnTo>
                  <a:pt x="937125" y="2150929"/>
                </a:lnTo>
                <a:lnTo>
                  <a:pt x="984100" y="2156089"/>
                </a:lnTo>
                <a:lnTo>
                  <a:pt x="1031657" y="2159217"/>
                </a:lnTo>
                <a:lnTo>
                  <a:pt x="1079754" y="2160270"/>
                </a:lnTo>
                <a:lnTo>
                  <a:pt x="1127850" y="2159217"/>
                </a:lnTo>
                <a:lnTo>
                  <a:pt x="1175407" y="2156089"/>
                </a:lnTo>
                <a:lnTo>
                  <a:pt x="1222382" y="2150929"/>
                </a:lnTo>
                <a:lnTo>
                  <a:pt x="1268731" y="2143782"/>
                </a:lnTo>
                <a:lnTo>
                  <a:pt x="1314409" y="2134691"/>
                </a:lnTo>
                <a:lnTo>
                  <a:pt x="1359372" y="2123700"/>
                </a:lnTo>
                <a:lnTo>
                  <a:pt x="1403578" y="2110852"/>
                </a:lnTo>
                <a:lnTo>
                  <a:pt x="1446981" y="2096193"/>
                </a:lnTo>
                <a:lnTo>
                  <a:pt x="1489539" y="2079766"/>
                </a:lnTo>
                <a:lnTo>
                  <a:pt x="1531207" y="2061614"/>
                </a:lnTo>
                <a:lnTo>
                  <a:pt x="1571941" y="2041781"/>
                </a:lnTo>
                <a:lnTo>
                  <a:pt x="1611697" y="2020312"/>
                </a:lnTo>
                <a:lnTo>
                  <a:pt x="1650432" y="1997251"/>
                </a:lnTo>
                <a:lnTo>
                  <a:pt x="1688102" y="1972641"/>
                </a:lnTo>
                <a:lnTo>
                  <a:pt x="1724662" y="1946525"/>
                </a:lnTo>
                <a:lnTo>
                  <a:pt x="1760069" y="1918949"/>
                </a:lnTo>
                <a:lnTo>
                  <a:pt x="1794279" y="1889957"/>
                </a:lnTo>
                <a:lnTo>
                  <a:pt x="1827248" y="1859590"/>
                </a:lnTo>
                <a:lnTo>
                  <a:pt x="1858932" y="1827895"/>
                </a:lnTo>
                <a:lnTo>
                  <a:pt x="1889288" y="1794914"/>
                </a:lnTo>
                <a:lnTo>
                  <a:pt x="1918271" y="1760692"/>
                </a:lnTo>
                <a:lnTo>
                  <a:pt x="1945837" y="1725273"/>
                </a:lnTo>
                <a:lnTo>
                  <a:pt x="1971943" y="1688700"/>
                </a:lnTo>
                <a:lnTo>
                  <a:pt x="1996545" y="1651017"/>
                </a:lnTo>
                <a:lnTo>
                  <a:pt x="2019599" y="1612268"/>
                </a:lnTo>
                <a:lnTo>
                  <a:pt x="2041060" y="1572498"/>
                </a:lnTo>
                <a:lnTo>
                  <a:pt x="2060885" y="1531749"/>
                </a:lnTo>
                <a:lnTo>
                  <a:pt x="2079031" y="1490067"/>
                </a:lnTo>
                <a:lnTo>
                  <a:pt x="2095453" y="1447494"/>
                </a:lnTo>
                <a:lnTo>
                  <a:pt x="2110107" y="1404075"/>
                </a:lnTo>
                <a:lnTo>
                  <a:pt x="2122950" y="1359854"/>
                </a:lnTo>
                <a:lnTo>
                  <a:pt x="2133938" y="1314874"/>
                </a:lnTo>
                <a:lnTo>
                  <a:pt x="2143026" y="1269180"/>
                </a:lnTo>
                <a:lnTo>
                  <a:pt x="2150171" y="1222815"/>
                </a:lnTo>
                <a:lnTo>
                  <a:pt x="2155329" y="1175823"/>
                </a:lnTo>
                <a:lnTo>
                  <a:pt x="2158455" y="1128248"/>
                </a:lnTo>
                <a:lnTo>
                  <a:pt x="2159508" y="1080135"/>
                </a:lnTo>
                <a:lnTo>
                  <a:pt x="2158455" y="1032021"/>
                </a:lnTo>
                <a:lnTo>
                  <a:pt x="2155329" y="984446"/>
                </a:lnTo>
                <a:lnTo>
                  <a:pt x="2150171" y="937454"/>
                </a:lnTo>
                <a:lnTo>
                  <a:pt x="2143026" y="891089"/>
                </a:lnTo>
                <a:lnTo>
                  <a:pt x="2133938" y="845395"/>
                </a:lnTo>
                <a:lnTo>
                  <a:pt x="2122950" y="800415"/>
                </a:lnTo>
                <a:lnTo>
                  <a:pt x="2110107" y="756194"/>
                </a:lnTo>
                <a:lnTo>
                  <a:pt x="2095453" y="712775"/>
                </a:lnTo>
                <a:lnTo>
                  <a:pt x="2079031" y="670202"/>
                </a:lnTo>
                <a:lnTo>
                  <a:pt x="2060885" y="628520"/>
                </a:lnTo>
                <a:lnTo>
                  <a:pt x="2041060" y="587771"/>
                </a:lnTo>
                <a:lnTo>
                  <a:pt x="2019599" y="548001"/>
                </a:lnTo>
                <a:lnTo>
                  <a:pt x="1996545" y="509252"/>
                </a:lnTo>
                <a:lnTo>
                  <a:pt x="1971943" y="471569"/>
                </a:lnTo>
                <a:lnTo>
                  <a:pt x="1945837" y="434996"/>
                </a:lnTo>
                <a:lnTo>
                  <a:pt x="1918271" y="399577"/>
                </a:lnTo>
                <a:lnTo>
                  <a:pt x="1889288" y="365355"/>
                </a:lnTo>
                <a:lnTo>
                  <a:pt x="1858932" y="332374"/>
                </a:lnTo>
                <a:lnTo>
                  <a:pt x="1827248" y="300679"/>
                </a:lnTo>
                <a:lnTo>
                  <a:pt x="1794279" y="270312"/>
                </a:lnTo>
                <a:lnTo>
                  <a:pt x="1760069" y="241320"/>
                </a:lnTo>
                <a:lnTo>
                  <a:pt x="1724662" y="213744"/>
                </a:lnTo>
                <a:lnTo>
                  <a:pt x="1688102" y="187628"/>
                </a:lnTo>
                <a:lnTo>
                  <a:pt x="1650432" y="163018"/>
                </a:lnTo>
                <a:lnTo>
                  <a:pt x="1611697" y="139957"/>
                </a:lnTo>
                <a:lnTo>
                  <a:pt x="1571941" y="118488"/>
                </a:lnTo>
                <a:lnTo>
                  <a:pt x="1531207" y="98655"/>
                </a:lnTo>
                <a:lnTo>
                  <a:pt x="1489539" y="80503"/>
                </a:lnTo>
                <a:lnTo>
                  <a:pt x="1446981" y="64076"/>
                </a:lnTo>
                <a:lnTo>
                  <a:pt x="1403578" y="49417"/>
                </a:lnTo>
                <a:lnTo>
                  <a:pt x="1359372" y="36569"/>
                </a:lnTo>
                <a:lnTo>
                  <a:pt x="1314409" y="25578"/>
                </a:lnTo>
                <a:lnTo>
                  <a:pt x="1268731" y="16487"/>
                </a:lnTo>
                <a:lnTo>
                  <a:pt x="1222382" y="9340"/>
                </a:lnTo>
                <a:lnTo>
                  <a:pt x="1175407" y="4180"/>
                </a:lnTo>
                <a:lnTo>
                  <a:pt x="1127850" y="1052"/>
                </a:lnTo>
                <a:lnTo>
                  <a:pt x="1079754" y="0"/>
                </a:lnTo>
                <a:close/>
              </a:path>
            </a:pathLst>
          </a:custGeom>
          <a:solidFill>
            <a:srgbClr val="EBF5F5"/>
          </a:solidFill>
        </p:spPr>
        <p:txBody>
          <a:bodyPr wrap="square" lIns="0" tIns="0" rIns="0" bIns="0" rtlCol="0"/>
          <a:lstStyle/>
          <a:p>
            <a:pPr defTabSz="914400">
              <a:defRPr/>
            </a:pPr>
            <a:endParaRPr kern="0">
              <a:solidFill>
                <a:prstClr val="black"/>
              </a:solidFill>
              <a:latin typeface="+mj-lt"/>
            </a:endParaRPr>
          </a:p>
        </p:txBody>
      </p:sp>
      <p:sp>
        <p:nvSpPr>
          <p:cNvPr id="5" name="object 36">
            <a:extLst>
              <a:ext uri="{FF2B5EF4-FFF2-40B4-BE49-F238E27FC236}">
                <a16:creationId xmlns:a16="http://schemas.microsoft.com/office/drawing/2014/main" id="{331028F0-4A72-4272-B545-65FDA086C170}"/>
              </a:ext>
            </a:extLst>
          </p:cNvPr>
          <p:cNvSpPr txBox="1"/>
          <p:nvPr/>
        </p:nvSpPr>
        <p:spPr>
          <a:xfrm>
            <a:off x="9563035" y="3245746"/>
            <a:ext cx="2414265" cy="1305486"/>
          </a:xfrm>
          <a:prstGeom prst="rect">
            <a:avLst/>
          </a:prstGeom>
        </p:spPr>
        <p:txBody>
          <a:bodyPr vert="horz" wrap="square" lIns="0" tIns="12700" rIns="0" bIns="0" rtlCol="0">
            <a:spAutoFit/>
          </a:bodyPr>
          <a:lstStyle/>
          <a:p>
            <a:pPr marL="12700" marR="5080" algn="ctr" defTabSz="914400">
              <a:spcBef>
                <a:spcPts val="100"/>
              </a:spcBef>
              <a:defRPr/>
            </a:pPr>
            <a:r>
              <a:rPr sz="2400" b="1" spc="-5" dirty="0">
                <a:solidFill>
                  <a:srgbClr val="003366"/>
                </a:solidFill>
                <a:latin typeface="+mj-lt"/>
                <a:cs typeface="Calibri"/>
              </a:rPr>
              <a:t>48% </a:t>
            </a:r>
            <a:r>
              <a:rPr lang="en-US" sz="2000" dirty="0" err="1">
                <a:solidFill>
                  <a:srgbClr val="003366"/>
                </a:solidFill>
                <a:latin typeface="+mj-lt"/>
                <a:cs typeface="Calibri"/>
              </a:rPr>
              <a:t>bệnh</a:t>
            </a:r>
            <a:r>
              <a:rPr lang="en-US" sz="2000" dirty="0">
                <a:solidFill>
                  <a:srgbClr val="003366"/>
                </a:solidFill>
                <a:latin typeface="+mj-lt"/>
                <a:cs typeface="Calibri"/>
              </a:rPr>
              <a:t> </a:t>
            </a:r>
            <a:r>
              <a:rPr lang="en-US" sz="2000" dirty="0" err="1">
                <a:solidFill>
                  <a:srgbClr val="003366"/>
                </a:solidFill>
                <a:latin typeface="+mj-lt"/>
                <a:cs typeface="Calibri"/>
              </a:rPr>
              <a:t>nhân</a:t>
            </a:r>
            <a:r>
              <a:rPr lang="en-US" sz="2000" dirty="0">
                <a:solidFill>
                  <a:srgbClr val="003366"/>
                </a:solidFill>
                <a:latin typeface="+mj-lt"/>
                <a:cs typeface="Calibri"/>
              </a:rPr>
              <a:t> </a:t>
            </a:r>
            <a:r>
              <a:rPr lang="en-US" sz="2000" dirty="0" err="1">
                <a:solidFill>
                  <a:srgbClr val="003366"/>
                </a:solidFill>
                <a:latin typeface="+mj-lt"/>
                <a:cs typeface="Calibri"/>
              </a:rPr>
              <a:t>không</a:t>
            </a:r>
            <a:r>
              <a:rPr lang="en-US" sz="2000" dirty="0">
                <a:solidFill>
                  <a:srgbClr val="003366"/>
                </a:solidFill>
                <a:latin typeface="+mj-lt"/>
                <a:cs typeface="Calibri"/>
              </a:rPr>
              <a:t> </a:t>
            </a:r>
            <a:r>
              <a:rPr lang="en-US" sz="2000" dirty="0" err="1">
                <a:solidFill>
                  <a:srgbClr val="003366"/>
                </a:solidFill>
                <a:latin typeface="+mj-lt"/>
                <a:cs typeface="Calibri"/>
              </a:rPr>
              <a:t>tạo</a:t>
            </a:r>
            <a:r>
              <a:rPr lang="en-US" sz="2000" dirty="0">
                <a:solidFill>
                  <a:srgbClr val="003366"/>
                </a:solidFill>
                <a:latin typeface="+mj-lt"/>
                <a:cs typeface="Calibri"/>
              </a:rPr>
              <a:t> </a:t>
            </a:r>
            <a:r>
              <a:rPr lang="en-US" sz="2000" dirty="0" err="1">
                <a:solidFill>
                  <a:srgbClr val="003366"/>
                </a:solidFill>
                <a:latin typeface="+mj-lt"/>
                <a:cs typeface="Calibri"/>
              </a:rPr>
              <a:t>được</a:t>
            </a:r>
            <a:r>
              <a:rPr lang="en-US" sz="2000" dirty="0">
                <a:solidFill>
                  <a:srgbClr val="003366"/>
                </a:solidFill>
                <a:latin typeface="+mj-lt"/>
                <a:cs typeface="Calibri"/>
              </a:rPr>
              <a:t> </a:t>
            </a:r>
            <a:r>
              <a:rPr lang="en-US" sz="2000" dirty="0" err="1">
                <a:solidFill>
                  <a:srgbClr val="003366"/>
                </a:solidFill>
                <a:latin typeface="+mj-lt"/>
                <a:cs typeface="Calibri"/>
              </a:rPr>
              <a:t>dòng</a:t>
            </a:r>
            <a:r>
              <a:rPr lang="en-US" sz="2000" dirty="0">
                <a:solidFill>
                  <a:srgbClr val="003366"/>
                </a:solidFill>
                <a:latin typeface="+mj-lt"/>
                <a:cs typeface="Calibri"/>
              </a:rPr>
              <a:t> </a:t>
            </a:r>
            <a:r>
              <a:rPr lang="en-US" sz="2000" dirty="0" err="1">
                <a:solidFill>
                  <a:srgbClr val="003366"/>
                </a:solidFill>
                <a:latin typeface="+mj-lt"/>
                <a:cs typeface="Calibri"/>
              </a:rPr>
              <a:t>khí</a:t>
            </a:r>
            <a:r>
              <a:rPr lang="en-US" sz="2000" dirty="0">
                <a:solidFill>
                  <a:srgbClr val="003366"/>
                </a:solidFill>
                <a:latin typeface="+mj-lt"/>
                <a:cs typeface="Calibri"/>
              </a:rPr>
              <a:t> </a:t>
            </a:r>
            <a:r>
              <a:rPr lang="en-US" sz="2000" dirty="0" err="1">
                <a:solidFill>
                  <a:srgbClr val="003366"/>
                </a:solidFill>
                <a:latin typeface="+mj-lt"/>
                <a:cs typeface="Calibri"/>
              </a:rPr>
              <a:t>đủ</a:t>
            </a:r>
            <a:r>
              <a:rPr lang="en-US" sz="2000" dirty="0">
                <a:solidFill>
                  <a:srgbClr val="003366"/>
                </a:solidFill>
                <a:latin typeface="+mj-lt"/>
                <a:cs typeface="Calibri"/>
              </a:rPr>
              <a:t> </a:t>
            </a:r>
            <a:r>
              <a:rPr lang="en-US" sz="2000" dirty="0" err="1">
                <a:solidFill>
                  <a:srgbClr val="003366"/>
                </a:solidFill>
                <a:latin typeface="+mj-lt"/>
                <a:cs typeface="Calibri"/>
              </a:rPr>
              <a:t>lớn</a:t>
            </a:r>
            <a:r>
              <a:rPr lang="en-US" sz="2000" dirty="0">
                <a:solidFill>
                  <a:srgbClr val="003366"/>
                </a:solidFill>
                <a:latin typeface="+mj-lt"/>
                <a:cs typeface="Calibri"/>
              </a:rPr>
              <a:t> </a:t>
            </a:r>
            <a:r>
              <a:rPr lang="en-US" sz="2000" dirty="0" err="1">
                <a:solidFill>
                  <a:srgbClr val="003366"/>
                </a:solidFill>
                <a:latin typeface="+mj-lt"/>
                <a:cs typeface="Calibri"/>
              </a:rPr>
              <a:t>theo</a:t>
            </a:r>
            <a:r>
              <a:rPr lang="en-US" sz="2000" dirty="0">
                <a:solidFill>
                  <a:srgbClr val="003366"/>
                </a:solidFill>
                <a:latin typeface="+mj-lt"/>
                <a:cs typeface="Calibri"/>
              </a:rPr>
              <a:t> </a:t>
            </a:r>
            <a:r>
              <a:rPr lang="en-US" sz="2000" dirty="0" err="1">
                <a:solidFill>
                  <a:srgbClr val="003366"/>
                </a:solidFill>
                <a:latin typeface="+mj-lt"/>
                <a:cs typeface="Calibri"/>
              </a:rPr>
              <a:t>yêu</a:t>
            </a:r>
            <a:r>
              <a:rPr lang="en-US" sz="2000" dirty="0">
                <a:solidFill>
                  <a:srgbClr val="003366"/>
                </a:solidFill>
                <a:latin typeface="+mj-lt"/>
                <a:cs typeface="Calibri"/>
              </a:rPr>
              <a:t> </a:t>
            </a:r>
            <a:r>
              <a:rPr lang="en-US" sz="2000" dirty="0" err="1">
                <a:solidFill>
                  <a:srgbClr val="003366"/>
                </a:solidFill>
                <a:latin typeface="+mj-lt"/>
                <a:cs typeface="Calibri"/>
              </a:rPr>
              <a:t>cầu</a:t>
            </a:r>
            <a:r>
              <a:rPr lang="en-US" sz="2000" dirty="0">
                <a:solidFill>
                  <a:srgbClr val="003366"/>
                </a:solidFill>
                <a:latin typeface="+mj-lt"/>
                <a:cs typeface="Calibri"/>
              </a:rPr>
              <a:t> </a:t>
            </a:r>
            <a:r>
              <a:rPr lang="en-US" sz="2000" dirty="0" err="1">
                <a:solidFill>
                  <a:srgbClr val="003366"/>
                </a:solidFill>
                <a:latin typeface="+mj-lt"/>
                <a:cs typeface="Calibri"/>
              </a:rPr>
              <a:t>của</a:t>
            </a:r>
            <a:r>
              <a:rPr lang="en-US" sz="2000" dirty="0">
                <a:solidFill>
                  <a:srgbClr val="003366"/>
                </a:solidFill>
                <a:latin typeface="+mj-lt"/>
                <a:cs typeface="Calibri"/>
              </a:rPr>
              <a:t> DPI</a:t>
            </a:r>
            <a:endParaRPr sz="2000" dirty="0">
              <a:solidFill>
                <a:prstClr val="black"/>
              </a:solidFill>
              <a:latin typeface="+mj-lt"/>
              <a:cs typeface="Calibri"/>
            </a:endParaRPr>
          </a:p>
        </p:txBody>
      </p:sp>
      <p:grpSp>
        <p:nvGrpSpPr>
          <p:cNvPr id="6" name="object 37">
            <a:extLst>
              <a:ext uri="{FF2B5EF4-FFF2-40B4-BE49-F238E27FC236}">
                <a16:creationId xmlns:a16="http://schemas.microsoft.com/office/drawing/2014/main" id="{B167493B-06DD-4CC1-A8DA-9C079059C2DD}"/>
              </a:ext>
            </a:extLst>
          </p:cNvPr>
          <p:cNvGrpSpPr/>
          <p:nvPr/>
        </p:nvGrpSpPr>
        <p:grpSpPr>
          <a:xfrm>
            <a:off x="9466932" y="2344799"/>
            <a:ext cx="779145" cy="814705"/>
            <a:chOff x="8558738" y="1555409"/>
            <a:chExt cx="779145" cy="814705"/>
          </a:xfrm>
        </p:grpSpPr>
        <p:sp>
          <p:nvSpPr>
            <p:cNvPr id="7" name="object 38">
              <a:extLst>
                <a:ext uri="{FF2B5EF4-FFF2-40B4-BE49-F238E27FC236}">
                  <a16:creationId xmlns:a16="http://schemas.microsoft.com/office/drawing/2014/main" id="{A057E15C-5EA8-4820-A4E4-367D33FD618A}"/>
                </a:ext>
              </a:extLst>
            </p:cNvPr>
            <p:cNvSpPr/>
            <p:nvPr/>
          </p:nvSpPr>
          <p:spPr>
            <a:xfrm>
              <a:off x="8558733" y="1555419"/>
              <a:ext cx="386080" cy="814705"/>
            </a:xfrm>
            <a:custGeom>
              <a:avLst/>
              <a:gdLst/>
              <a:ahLst/>
              <a:cxnLst/>
              <a:rect l="l" t="t" r="r" b="b"/>
              <a:pathLst>
                <a:path w="386079" h="814705">
                  <a:moveTo>
                    <a:pt x="385546" y="358305"/>
                  </a:moveTo>
                  <a:lnTo>
                    <a:pt x="365150" y="318236"/>
                  </a:lnTo>
                  <a:lnTo>
                    <a:pt x="333654" y="288010"/>
                  </a:lnTo>
                  <a:lnTo>
                    <a:pt x="303822" y="259880"/>
                  </a:lnTo>
                  <a:lnTo>
                    <a:pt x="276339" y="229717"/>
                  </a:lnTo>
                  <a:lnTo>
                    <a:pt x="257073" y="198755"/>
                  </a:lnTo>
                  <a:lnTo>
                    <a:pt x="251891" y="168249"/>
                  </a:lnTo>
                  <a:lnTo>
                    <a:pt x="252120" y="112712"/>
                  </a:lnTo>
                  <a:lnTo>
                    <a:pt x="243243" y="62369"/>
                  </a:lnTo>
                  <a:lnTo>
                    <a:pt x="232321" y="25234"/>
                  </a:lnTo>
                  <a:lnTo>
                    <a:pt x="226402" y="9359"/>
                  </a:lnTo>
                  <a:lnTo>
                    <a:pt x="223761" y="2984"/>
                  </a:lnTo>
                  <a:lnTo>
                    <a:pt x="216458" y="0"/>
                  </a:lnTo>
                  <a:lnTo>
                    <a:pt x="203733" y="5283"/>
                  </a:lnTo>
                  <a:lnTo>
                    <a:pt x="200736" y="12598"/>
                  </a:lnTo>
                  <a:lnTo>
                    <a:pt x="203377" y="18961"/>
                  </a:lnTo>
                  <a:lnTo>
                    <a:pt x="208445" y="32651"/>
                  </a:lnTo>
                  <a:lnTo>
                    <a:pt x="218630" y="67081"/>
                  </a:lnTo>
                  <a:lnTo>
                    <a:pt x="227139" y="113969"/>
                  </a:lnTo>
                  <a:lnTo>
                    <a:pt x="227164" y="165049"/>
                  </a:lnTo>
                  <a:lnTo>
                    <a:pt x="232283" y="203771"/>
                  </a:lnTo>
                  <a:lnTo>
                    <a:pt x="253326" y="240626"/>
                  </a:lnTo>
                  <a:lnTo>
                    <a:pt x="283692" y="275005"/>
                  </a:lnTo>
                  <a:lnTo>
                    <a:pt x="316725" y="306349"/>
                  </a:lnTo>
                  <a:lnTo>
                    <a:pt x="330987" y="319582"/>
                  </a:lnTo>
                  <a:lnTo>
                    <a:pt x="343941" y="332232"/>
                  </a:lnTo>
                  <a:lnTo>
                    <a:pt x="354037" y="343484"/>
                  </a:lnTo>
                  <a:lnTo>
                    <a:pt x="359740" y="352552"/>
                  </a:lnTo>
                  <a:lnTo>
                    <a:pt x="361061" y="355930"/>
                  </a:lnTo>
                  <a:lnTo>
                    <a:pt x="360883" y="359054"/>
                  </a:lnTo>
                  <a:lnTo>
                    <a:pt x="320357" y="392950"/>
                  </a:lnTo>
                  <a:lnTo>
                    <a:pt x="300062" y="401154"/>
                  </a:lnTo>
                  <a:lnTo>
                    <a:pt x="296621" y="407035"/>
                  </a:lnTo>
                  <a:lnTo>
                    <a:pt x="311759" y="454545"/>
                  </a:lnTo>
                  <a:lnTo>
                    <a:pt x="323088" y="469252"/>
                  </a:lnTo>
                  <a:lnTo>
                    <a:pt x="320459" y="475018"/>
                  </a:lnTo>
                  <a:lnTo>
                    <a:pt x="315061" y="482790"/>
                  </a:lnTo>
                  <a:lnTo>
                    <a:pt x="307746" y="491451"/>
                  </a:lnTo>
                  <a:lnTo>
                    <a:pt x="299364" y="499859"/>
                  </a:lnTo>
                  <a:lnTo>
                    <a:pt x="295300" y="503580"/>
                  </a:lnTo>
                  <a:lnTo>
                    <a:pt x="295059" y="504812"/>
                  </a:lnTo>
                  <a:lnTo>
                    <a:pt x="248335" y="506971"/>
                  </a:lnTo>
                  <a:lnTo>
                    <a:pt x="242989" y="512800"/>
                  </a:lnTo>
                  <a:lnTo>
                    <a:pt x="243560" y="525081"/>
                  </a:lnTo>
                  <a:lnTo>
                    <a:pt x="247256" y="529551"/>
                  </a:lnTo>
                  <a:lnTo>
                    <a:pt x="252145" y="531050"/>
                  </a:lnTo>
                  <a:lnTo>
                    <a:pt x="253479" y="531456"/>
                  </a:lnTo>
                  <a:lnTo>
                    <a:pt x="254863" y="531660"/>
                  </a:lnTo>
                  <a:lnTo>
                    <a:pt x="303263" y="529450"/>
                  </a:lnTo>
                  <a:lnTo>
                    <a:pt x="304838" y="533107"/>
                  </a:lnTo>
                  <a:lnTo>
                    <a:pt x="308190" y="541655"/>
                  </a:lnTo>
                  <a:lnTo>
                    <a:pt x="310388" y="548259"/>
                  </a:lnTo>
                  <a:lnTo>
                    <a:pt x="307086" y="551141"/>
                  </a:lnTo>
                  <a:lnTo>
                    <a:pt x="290537" y="563918"/>
                  </a:lnTo>
                  <a:lnTo>
                    <a:pt x="290537" y="589597"/>
                  </a:lnTo>
                  <a:lnTo>
                    <a:pt x="289763" y="588022"/>
                  </a:lnTo>
                  <a:lnTo>
                    <a:pt x="289902" y="588238"/>
                  </a:lnTo>
                  <a:lnTo>
                    <a:pt x="290258" y="588937"/>
                  </a:lnTo>
                  <a:lnTo>
                    <a:pt x="290537" y="589597"/>
                  </a:lnTo>
                  <a:lnTo>
                    <a:pt x="290537" y="563918"/>
                  </a:lnTo>
                  <a:lnTo>
                    <a:pt x="282917" y="569798"/>
                  </a:lnTo>
                  <a:lnTo>
                    <a:pt x="277456" y="574802"/>
                  </a:lnTo>
                  <a:lnTo>
                    <a:pt x="273189" y="578993"/>
                  </a:lnTo>
                  <a:lnTo>
                    <a:pt x="268655" y="585063"/>
                  </a:lnTo>
                  <a:lnTo>
                    <a:pt x="268655" y="601383"/>
                  </a:lnTo>
                  <a:lnTo>
                    <a:pt x="268414" y="601002"/>
                  </a:lnTo>
                  <a:lnTo>
                    <a:pt x="268592" y="601243"/>
                  </a:lnTo>
                  <a:lnTo>
                    <a:pt x="268655" y="601383"/>
                  </a:lnTo>
                  <a:lnTo>
                    <a:pt x="268655" y="585063"/>
                  </a:lnTo>
                  <a:lnTo>
                    <a:pt x="266166" y="592531"/>
                  </a:lnTo>
                  <a:lnTo>
                    <a:pt x="268376" y="601383"/>
                  </a:lnTo>
                  <a:lnTo>
                    <a:pt x="271614" y="613537"/>
                  </a:lnTo>
                  <a:lnTo>
                    <a:pt x="274789" y="636485"/>
                  </a:lnTo>
                  <a:lnTo>
                    <a:pt x="267373" y="689902"/>
                  </a:lnTo>
                  <a:lnTo>
                    <a:pt x="236702" y="714082"/>
                  </a:lnTo>
                  <a:lnTo>
                    <a:pt x="224713" y="715454"/>
                  </a:lnTo>
                  <a:lnTo>
                    <a:pt x="211988" y="714667"/>
                  </a:lnTo>
                  <a:lnTo>
                    <a:pt x="198653" y="712406"/>
                  </a:lnTo>
                  <a:lnTo>
                    <a:pt x="181330" y="708710"/>
                  </a:lnTo>
                  <a:lnTo>
                    <a:pt x="172720" y="706869"/>
                  </a:lnTo>
                  <a:lnTo>
                    <a:pt x="164465" y="705104"/>
                  </a:lnTo>
                  <a:lnTo>
                    <a:pt x="163715" y="705027"/>
                  </a:lnTo>
                  <a:lnTo>
                    <a:pt x="9410" y="673392"/>
                  </a:lnTo>
                  <a:lnTo>
                    <a:pt x="2794" y="677722"/>
                  </a:lnTo>
                  <a:lnTo>
                    <a:pt x="0" y="691197"/>
                  </a:lnTo>
                  <a:lnTo>
                    <a:pt x="4356" y="697788"/>
                  </a:lnTo>
                  <a:lnTo>
                    <a:pt x="100177" y="717461"/>
                  </a:lnTo>
                  <a:lnTo>
                    <a:pt x="90449" y="726084"/>
                  </a:lnTo>
                  <a:lnTo>
                    <a:pt x="78295" y="744601"/>
                  </a:lnTo>
                  <a:lnTo>
                    <a:pt x="68478" y="768985"/>
                  </a:lnTo>
                  <a:lnTo>
                    <a:pt x="60794" y="799604"/>
                  </a:lnTo>
                  <a:lnTo>
                    <a:pt x="59474" y="806386"/>
                  </a:lnTo>
                  <a:lnTo>
                    <a:pt x="63893" y="812965"/>
                  </a:lnTo>
                  <a:lnTo>
                    <a:pt x="71475" y="814463"/>
                  </a:lnTo>
                  <a:lnTo>
                    <a:pt x="72275" y="814527"/>
                  </a:lnTo>
                  <a:lnTo>
                    <a:pt x="78917" y="814527"/>
                  </a:lnTo>
                  <a:lnTo>
                    <a:pt x="84137" y="810387"/>
                  </a:lnTo>
                  <a:lnTo>
                    <a:pt x="85242" y="804443"/>
                  </a:lnTo>
                  <a:lnTo>
                    <a:pt x="91465" y="779183"/>
                  </a:lnTo>
                  <a:lnTo>
                    <a:pt x="108229" y="743889"/>
                  </a:lnTo>
                  <a:lnTo>
                    <a:pt x="145986" y="727964"/>
                  </a:lnTo>
                  <a:lnTo>
                    <a:pt x="161023" y="729945"/>
                  </a:lnTo>
                  <a:lnTo>
                    <a:pt x="168198" y="731418"/>
                  </a:lnTo>
                  <a:lnTo>
                    <a:pt x="194868" y="737171"/>
                  </a:lnTo>
                  <a:lnTo>
                    <a:pt x="210654" y="739698"/>
                  </a:lnTo>
                  <a:lnTo>
                    <a:pt x="226504" y="740435"/>
                  </a:lnTo>
                  <a:lnTo>
                    <a:pt x="242328" y="738441"/>
                  </a:lnTo>
                  <a:lnTo>
                    <a:pt x="258889" y="732510"/>
                  </a:lnTo>
                  <a:lnTo>
                    <a:pt x="265684" y="727964"/>
                  </a:lnTo>
                  <a:lnTo>
                    <a:pt x="272897" y="723138"/>
                  </a:lnTo>
                  <a:lnTo>
                    <a:pt x="299326" y="666635"/>
                  </a:lnTo>
                  <a:lnTo>
                    <a:pt x="300024" y="638340"/>
                  </a:lnTo>
                  <a:lnTo>
                    <a:pt x="296964" y="613270"/>
                  </a:lnTo>
                  <a:lnTo>
                    <a:pt x="294055" y="601383"/>
                  </a:lnTo>
                  <a:lnTo>
                    <a:pt x="293954" y="601002"/>
                  </a:lnTo>
                  <a:lnTo>
                    <a:pt x="292481" y="594956"/>
                  </a:lnTo>
                  <a:lnTo>
                    <a:pt x="296710" y="591134"/>
                  </a:lnTo>
                  <a:lnTo>
                    <a:pt x="298564" y="589597"/>
                  </a:lnTo>
                  <a:lnTo>
                    <a:pt x="301066" y="587540"/>
                  </a:lnTo>
                  <a:lnTo>
                    <a:pt x="301980" y="586778"/>
                  </a:lnTo>
                  <a:lnTo>
                    <a:pt x="307467" y="582447"/>
                  </a:lnTo>
                  <a:lnTo>
                    <a:pt x="322084" y="571055"/>
                  </a:lnTo>
                  <a:lnTo>
                    <a:pt x="328752" y="565353"/>
                  </a:lnTo>
                  <a:lnTo>
                    <a:pt x="332892" y="560730"/>
                  </a:lnTo>
                  <a:lnTo>
                    <a:pt x="335153" y="556361"/>
                  </a:lnTo>
                  <a:lnTo>
                    <a:pt x="335927" y="552754"/>
                  </a:lnTo>
                  <a:lnTo>
                    <a:pt x="335343" y="545617"/>
                  </a:lnTo>
                  <a:lnTo>
                    <a:pt x="331597" y="532726"/>
                  </a:lnTo>
                  <a:lnTo>
                    <a:pt x="322910" y="511860"/>
                  </a:lnTo>
                  <a:lnTo>
                    <a:pt x="331292" y="502640"/>
                  </a:lnTo>
                  <a:lnTo>
                    <a:pt x="339636" y="491439"/>
                  </a:lnTo>
                  <a:lnTo>
                    <a:pt x="345935" y="479310"/>
                  </a:lnTo>
                  <a:lnTo>
                    <a:pt x="348195" y="467258"/>
                  </a:lnTo>
                  <a:lnTo>
                    <a:pt x="347954" y="460654"/>
                  </a:lnTo>
                  <a:lnTo>
                    <a:pt x="344995" y="454774"/>
                  </a:lnTo>
                  <a:lnTo>
                    <a:pt x="339877" y="450735"/>
                  </a:lnTo>
                  <a:lnTo>
                    <a:pt x="335280" y="445363"/>
                  </a:lnTo>
                  <a:lnTo>
                    <a:pt x="331076" y="437489"/>
                  </a:lnTo>
                  <a:lnTo>
                    <a:pt x="327431" y="428167"/>
                  </a:lnTo>
                  <a:lnTo>
                    <a:pt x="324510" y="418515"/>
                  </a:lnTo>
                  <a:lnTo>
                    <a:pt x="338988" y="411543"/>
                  </a:lnTo>
                  <a:lnTo>
                    <a:pt x="355549" y="401523"/>
                  </a:lnTo>
                  <a:lnTo>
                    <a:pt x="370954" y="388632"/>
                  </a:lnTo>
                  <a:lnTo>
                    <a:pt x="381965" y="373075"/>
                  </a:lnTo>
                  <a:lnTo>
                    <a:pt x="384517" y="365734"/>
                  </a:lnTo>
                  <a:lnTo>
                    <a:pt x="385546" y="358305"/>
                  </a:lnTo>
                  <a:close/>
                </a:path>
              </a:pathLst>
            </a:custGeom>
            <a:solidFill>
              <a:srgbClr val="1C3760"/>
            </a:solidFill>
          </p:spPr>
          <p:txBody>
            <a:bodyPr wrap="square" lIns="0" tIns="0" rIns="0" bIns="0" rtlCol="0"/>
            <a:lstStyle/>
            <a:p>
              <a:pPr defTabSz="914400">
                <a:defRPr/>
              </a:pPr>
              <a:endParaRPr kern="0">
                <a:solidFill>
                  <a:prstClr val="black"/>
                </a:solidFill>
                <a:latin typeface="+mj-lt"/>
              </a:endParaRPr>
            </a:p>
          </p:txBody>
        </p:sp>
        <p:sp>
          <p:nvSpPr>
            <p:cNvPr id="8" name="object 39">
              <a:extLst>
                <a:ext uri="{FF2B5EF4-FFF2-40B4-BE49-F238E27FC236}">
                  <a16:creationId xmlns:a16="http://schemas.microsoft.com/office/drawing/2014/main" id="{15514351-259B-431C-9C93-85A072E6383B}"/>
                </a:ext>
              </a:extLst>
            </p:cNvPr>
            <p:cNvSpPr/>
            <p:nvPr/>
          </p:nvSpPr>
          <p:spPr>
            <a:xfrm>
              <a:off x="8902331" y="1959431"/>
              <a:ext cx="435609" cy="307975"/>
            </a:xfrm>
            <a:custGeom>
              <a:avLst/>
              <a:gdLst/>
              <a:ahLst/>
              <a:cxnLst/>
              <a:rect l="l" t="t" r="r" b="b"/>
              <a:pathLst>
                <a:path w="435609" h="307975">
                  <a:moveTo>
                    <a:pt x="245452" y="259080"/>
                  </a:moveTo>
                  <a:lnTo>
                    <a:pt x="242062" y="251942"/>
                  </a:lnTo>
                  <a:lnTo>
                    <a:pt x="235572" y="249618"/>
                  </a:lnTo>
                  <a:lnTo>
                    <a:pt x="161772" y="217373"/>
                  </a:lnTo>
                  <a:lnTo>
                    <a:pt x="102781" y="182168"/>
                  </a:lnTo>
                  <a:lnTo>
                    <a:pt x="59448" y="149745"/>
                  </a:lnTo>
                  <a:lnTo>
                    <a:pt x="23215" y="116293"/>
                  </a:lnTo>
                  <a:lnTo>
                    <a:pt x="18630" y="111175"/>
                  </a:lnTo>
                  <a:lnTo>
                    <a:pt x="10744" y="110731"/>
                  </a:lnTo>
                  <a:lnTo>
                    <a:pt x="444" y="119913"/>
                  </a:lnTo>
                  <a:lnTo>
                    <a:pt x="0" y="127800"/>
                  </a:lnTo>
                  <a:lnTo>
                    <a:pt x="4584" y="132943"/>
                  </a:lnTo>
                  <a:lnTo>
                    <a:pt x="43675" y="169379"/>
                  </a:lnTo>
                  <a:lnTo>
                    <a:pt x="88760" y="203111"/>
                  </a:lnTo>
                  <a:lnTo>
                    <a:pt x="150114" y="239598"/>
                  </a:lnTo>
                  <a:lnTo>
                    <a:pt x="227152" y="273164"/>
                  </a:lnTo>
                  <a:lnTo>
                    <a:pt x="229997" y="274180"/>
                  </a:lnTo>
                  <a:lnTo>
                    <a:pt x="232968" y="274104"/>
                  </a:lnTo>
                  <a:lnTo>
                    <a:pt x="235585" y="273164"/>
                  </a:lnTo>
                  <a:lnTo>
                    <a:pt x="238988" y="271932"/>
                  </a:lnTo>
                  <a:lnTo>
                    <a:pt x="241846" y="269290"/>
                  </a:lnTo>
                  <a:lnTo>
                    <a:pt x="245452" y="259080"/>
                  </a:lnTo>
                  <a:close/>
                </a:path>
                <a:path w="435609" h="307975">
                  <a:moveTo>
                    <a:pt x="360286" y="158483"/>
                  </a:moveTo>
                  <a:lnTo>
                    <a:pt x="358063" y="152006"/>
                  </a:lnTo>
                  <a:lnTo>
                    <a:pt x="355765" y="145516"/>
                  </a:lnTo>
                  <a:lnTo>
                    <a:pt x="348627" y="142100"/>
                  </a:lnTo>
                  <a:lnTo>
                    <a:pt x="342125" y="144399"/>
                  </a:lnTo>
                  <a:lnTo>
                    <a:pt x="256997" y="164211"/>
                  </a:lnTo>
                  <a:lnTo>
                    <a:pt x="192087" y="164592"/>
                  </a:lnTo>
                  <a:lnTo>
                    <a:pt x="150545" y="156578"/>
                  </a:lnTo>
                  <a:lnTo>
                    <a:pt x="135521" y="151231"/>
                  </a:lnTo>
                  <a:lnTo>
                    <a:pt x="129311" y="148259"/>
                  </a:lnTo>
                  <a:lnTo>
                    <a:pt x="121881" y="150825"/>
                  </a:lnTo>
                  <a:lnTo>
                    <a:pt x="118859" y="157010"/>
                  </a:lnTo>
                  <a:lnTo>
                    <a:pt x="115849" y="163233"/>
                  </a:lnTo>
                  <a:lnTo>
                    <a:pt x="118427" y="170700"/>
                  </a:lnTo>
                  <a:lnTo>
                    <a:pt x="124612" y="173723"/>
                  </a:lnTo>
                  <a:lnTo>
                    <a:pt x="136385" y="178396"/>
                  </a:lnTo>
                  <a:lnTo>
                    <a:pt x="166395" y="186283"/>
                  </a:lnTo>
                  <a:lnTo>
                    <a:pt x="213106" y="191236"/>
                  </a:lnTo>
                  <a:lnTo>
                    <a:pt x="274955" y="187172"/>
                  </a:lnTo>
                  <a:lnTo>
                    <a:pt x="350494" y="167932"/>
                  </a:lnTo>
                  <a:lnTo>
                    <a:pt x="356946" y="165608"/>
                  </a:lnTo>
                  <a:lnTo>
                    <a:pt x="357416" y="164592"/>
                  </a:lnTo>
                  <a:lnTo>
                    <a:pt x="360286" y="158483"/>
                  </a:lnTo>
                  <a:close/>
                </a:path>
                <a:path w="435609" h="307975">
                  <a:moveTo>
                    <a:pt x="364337" y="39865"/>
                  </a:moveTo>
                  <a:lnTo>
                    <a:pt x="356641" y="28435"/>
                  </a:lnTo>
                  <a:lnTo>
                    <a:pt x="348869" y="26911"/>
                  </a:lnTo>
                  <a:lnTo>
                    <a:pt x="343166" y="30772"/>
                  </a:lnTo>
                  <a:lnTo>
                    <a:pt x="281825" y="65176"/>
                  </a:lnTo>
                  <a:lnTo>
                    <a:pt x="225107" y="85598"/>
                  </a:lnTo>
                  <a:lnTo>
                    <a:pt x="174840" y="95250"/>
                  </a:lnTo>
                  <a:lnTo>
                    <a:pt x="132918" y="97294"/>
                  </a:lnTo>
                  <a:lnTo>
                    <a:pt x="96431" y="94462"/>
                  </a:lnTo>
                  <a:lnTo>
                    <a:pt x="68580" y="89141"/>
                  </a:lnTo>
                  <a:lnTo>
                    <a:pt x="50749" y="83985"/>
                  </a:lnTo>
                  <a:lnTo>
                    <a:pt x="44297" y="81597"/>
                  </a:lnTo>
                  <a:lnTo>
                    <a:pt x="37985" y="78841"/>
                  </a:lnTo>
                  <a:lnTo>
                    <a:pt x="30632" y="81749"/>
                  </a:lnTo>
                  <a:lnTo>
                    <a:pt x="25133" y="94373"/>
                  </a:lnTo>
                  <a:lnTo>
                    <a:pt x="28041" y="101727"/>
                  </a:lnTo>
                  <a:lnTo>
                    <a:pt x="34353" y="104482"/>
                  </a:lnTo>
                  <a:lnTo>
                    <a:pt x="41910" y="107353"/>
                  </a:lnTo>
                  <a:lnTo>
                    <a:pt x="61429" y="113118"/>
                  </a:lnTo>
                  <a:lnTo>
                    <a:pt x="91592" y="118986"/>
                  </a:lnTo>
                  <a:lnTo>
                    <a:pt x="131127" y="122199"/>
                  </a:lnTo>
                  <a:lnTo>
                    <a:pt x="158610" y="121678"/>
                  </a:lnTo>
                  <a:lnTo>
                    <a:pt x="224650" y="111480"/>
                  </a:lnTo>
                  <a:lnTo>
                    <a:pt x="262166" y="100063"/>
                  </a:lnTo>
                  <a:lnTo>
                    <a:pt x="308495" y="80048"/>
                  </a:lnTo>
                  <a:lnTo>
                    <a:pt x="357136" y="51473"/>
                  </a:lnTo>
                  <a:lnTo>
                    <a:pt x="362839" y="47612"/>
                  </a:lnTo>
                  <a:lnTo>
                    <a:pt x="364337" y="39865"/>
                  </a:lnTo>
                  <a:close/>
                </a:path>
                <a:path w="435609" h="307975">
                  <a:moveTo>
                    <a:pt x="372008" y="285991"/>
                  </a:moveTo>
                  <a:lnTo>
                    <a:pt x="367118" y="279806"/>
                  </a:lnTo>
                  <a:lnTo>
                    <a:pt x="338734" y="275983"/>
                  </a:lnTo>
                  <a:lnTo>
                    <a:pt x="317271" y="272173"/>
                  </a:lnTo>
                  <a:lnTo>
                    <a:pt x="295973" y="267550"/>
                  </a:lnTo>
                  <a:lnTo>
                    <a:pt x="274916" y="262140"/>
                  </a:lnTo>
                  <a:lnTo>
                    <a:pt x="268287" y="260273"/>
                  </a:lnTo>
                  <a:lnTo>
                    <a:pt x="261404" y="264160"/>
                  </a:lnTo>
                  <a:lnTo>
                    <a:pt x="290207" y="291820"/>
                  </a:lnTo>
                  <a:lnTo>
                    <a:pt x="334835" y="300621"/>
                  </a:lnTo>
                  <a:lnTo>
                    <a:pt x="359308" y="303987"/>
                  </a:lnTo>
                  <a:lnTo>
                    <a:pt x="361251" y="303733"/>
                  </a:lnTo>
                  <a:lnTo>
                    <a:pt x="363016" y="303098"/>
                  </a:lnTo>
                  <a:lnTo>
                    <a:pt x="367334" y="301548"/>
                  </a:lnTo>
                  <a:lnTo>
                    <a:pt x="370636" y="297662"/>
                  </a:lnTo>
                  <a:lnTo>
                    <a:pt x="372008" y="285991"/>
                  </a:lnTo>
                  <a:close/>
                </a:path>
                <a:path w="435609" h="307975">
                  <a:moveTo>
                    <a:pt x="400621" y="11480"/>
                  </a:moveTo>
                  <a:lnTo>
                    <a:pt x="391922" y="787"/>
                  </a:lnTo>
                  <a:lnTo>
                    <a:pt x="384060" y="0"/>
                  </a:lnTo>
                  <a:lnTo>
                    <a:pt x="378714" y="4330"/>
                  </a:lnTo>
                  <a:lnTo>
                    <a:pt x="368884" y="12153"/>
                  </a:lnTo>
                  <a:lnTo>
                    <a:pt x="368020" y="20015"/>
                  </a:lnTo>
                  <a:lnTo>
                    <a:pt x="375729" y="29730"/>
                  </a:lnTo>
                  <a:lnTo>
                    <a:pt x="381381" y="31165"/>
                  </a:lnTo>
                  <a:lnTo>
                    <a:pt x="386295" y="29400"/>
                  </a:lnTo>
                  <a:lnTo>
                    <a:pt x="387540" y="28956"/>
                  </a:lnTo>
                  <a:lnTo>
                    <a:pt x="388747" y="28295"/>
                  </a:lnTo>
                  <a:lnTo>
                    <a:pt x="399796" y="19367"/>
                  </a:lnTo>
                  <a:lnTo>
                    <a:pt x="400621" y="11480"/>
                  </a:lnTo>
                  <a:close/>
                </a:path>
                <a:path w="435609" h="307975">
                  <a:moveTo>
                    <a:pt x="420395" y="130886"/>
                  </a:moveTo>
                  <a:lnTo>
                    <a:pt x="414121" y="118579"/>
                  </a:lnTo>
                  <a:lnTo>
                    <a:pt x="406628" y="116141"/>
                  </a:lnTo>
                  <a:lnTo>
                    <a:pt x="392188" y="123367"/>
                  </a:lnTo>
                  <a:lnTo>
                    <a:pt x="381889" y="128257"/>
                  </a:lnTo>
                  <a:lnTo>
                    <a:pt x="379260" y="135712"/>
                  </a:lnTo>
                  <a:lnTo>
                    <a:pt x="384975" y="147815"/>
                  </a:lnTo>
                  <a:lnTo>
                    <a:pt x="391744" y="150482"/>
                  </a:lnTo>
                  <a:lnTo>
                    <a:pt x="397700" y="148336"/>
                  </a:lnTo>
                  <a:lnTo>
                    <a:pt x="403136" y="145859"/>
                  </a:lnTo>
                  <a:lnTo>
                    <a:pt x="417931" y="138391"/>
                  </a:lnTo>
                  <a:lnTo>
                    <a:pt x="420395" y="130886"/>
                  </a:lnTo>
                  <a:close/>
                </a:path>
                <a:path w="435609" h="307975">
                  <a:moveTo>
                    <a:pt x="435533" y="288683"/>
                  </a:moveTo>
                  <a:lnTo>
                    <a:pt x="429983" y="283032"/>
                  </a:lnTo>
                  <a:lnTo>
                    <a:pt x="423087" y="282968"/>
                  </a:lnTo>
                  <a:lnTo>
                    <a:pt x="408368" y="282651"/>
                  </a:lnTo>
                  <a:lnTo>
                    <a:pt x="402653" y="288112"/>
                  </a:lnTo>
                  <a:lnTo>
                    <a:pt x="402323" y="301904"/>
                  </a:lnTo>
                  <a:lnTo>
                    <a:pt x="407797" y="307632"/>
                  </a:lnTo>
                  <a:lnTo>
                    <a:pt x="424357" y="307949"/>
                  </a:lnTo>
                  <a:lnTo>
                    <a:pt x="425818" y="307682"/>
                  </a:lnTo>
                  <a:lnTo>
                    <a:pt x="427189" y="307187"/>
                  </a:lnTo>
                  <a:lnTo>
                    <a:pt x="431965" y="305473"/>
                  </a:lnTo>
                  <a:lnTo>
                    <a:pt x="435406" y="300939"/>
                  </a:lnTo>
                  <a:lnTo>
                    <a:pt x="435533" y="288683"/>
                  </a:lnTo>
                  <a:close/>
                </a:path>
              </a:pathLst>
            </a:custGeom>
            <a:solidFill>
              <a:srgbClr val="9ACDCD"/>
            </a:solidFill>
          </p:spPr>
          <p:txBody>
            <a:bodyPr wrap="square" lIns="0" tIns="0" rIns="0" bIns="0" rtlCol="0"/>
            <a:lstStyle/>
            <a:p>
              <a:pPr defTabSz="914400">
                <a:defRPr/>
              </a:pPr>
              <a:endParaRPr kern="0">
                <a:solidFill>
                  <a:prstClr val="black"/>
                </a:solidFill>
                <a:latin typeface="+mj-lt"/>
              </a:endParaRPr>
            </a:p>
          </p:txBody>
        </p:sp>
      </p:grpSp>
      <p:pic>
        <p:nvPicPr>
          <p:cNvPr id="9" name="Picture 8">
            <a:extLst>
              <a:ext uri="{FF2B5EF4-FFF2-40B4-BE49-F238E27FC236}">
                <a16:creationId xmlns:a16="http://schemas.microsoft.com/office/drawing/2014/main" id="{36EA7E5E-65DF-4C9B-8437-63495CBABEF0}"/>
              </a:ext>
            </a:extLst>
          </p:cNvPr>
          <p:cNvPicPr>
            <a:picLocks noChangeAspect="1"/>
          </p:cNvPicPr>
          <p:nvPr/>
        </p:nvPicPr>
        <p:blipFill rotWithShape="1">
          <a:blip r:embed="rId3"/>
          <a:srcRect l="5838" t="16401" r="31240" b="19578"/>
          <a:stretch/>
        </p:blipFill>
        <p:spPr>
          <a:xfrm>
            <a:off x="2060166" y="2305966"/>
            <a:ext cx="7127934" cy="4079554"/>
          </a:xfrm>
          <a:prstGeom prst="rect">
            <a:avLst/>
          </a:prstGeom>
        </p:spPr>
      </p:pic>
      <p:sp>
        <p:nvSpPr>
          <p:cNvPr id="10" name="TextBox 9">
            <a:extLst>
              <a:ext uri="{FF2B5EF4-FFF2-40B4-BE49-F238E27FC236}">
                <a16:creationId xmlns:a16="http://schemas.microsoft.com/office/drawing/2014/main" id="{428D4E99-3BAD-4DC0-A532-E23CDD10A074}"/>
              </a:ext>
            </a:extLst>
          </p:cNvPr>
          <p:cNvSpPr txBox="1"/>
          <p:nvPr/>
        </p:nvSpPr>
        <p:spPr>
          <a:xfrm>
            <a:off x="1053279" y="1236031"/>
            <a:ext cx="9793088" cy="753879"/>
          </a:xfrm>
          <a:prstGeom prst="rect">
            <a:avLst/>
          </a:prstGeom>
          <a:noFill/>
        </p:spPr>
        <p:txBody>
          <a:bodyPr wrap="square" rtlCol="0">
            <a:noAutofit/>
          </a:bodyPr>
          <a:lstStyle/>
          <a:p>
            <a:pPr marL="285750" indent="-285750" defTabSz="912713">
              <a:buFont typeface="Arial" panose="020B0604020202020204" pitchFamily="34" charset="0"/>
              <a:buChar char="•"/>
            </a:pPr>
            <a:r>
              <a:rPr lang="en-US" spc="-5" dirty="0" err="1">
                <a:solidFill>
                  <a:prstClr val="black"/>
                </a:solidFill>
                <a:latin typeface="+mj-lt"/>
                <a:cs typeface="Calibri"/>
              </a:rPr>
              <a:t>Nghiên</a:t>
            </a:r>
            <a:r>
              <a:rPr lang="en-US" spc="-5" dirty="0">
                <a:solidFill>
                  <a:prstClr val="black"/>
                </a:solidFill>
                <a:latin typeface="+mj-lt"/>
                <a:cs typeface="Calibri"/>
              </a:rPr>
              <a:t> </a:t>
            </a:r>
            <a:r>
              <a:rPr lang="en-US" spc="-5" dirty="0" err="1">
                <a:solidFill>
                  <a:prstClr val="black"/>
                </a:solidFill>
                <a:latin typeface="+mj-lt"/>
                <a:cs typeface="Calibri"/>
              </a:rPr>
              <a:t>cứu</a:t>
            </a:r>
            <a:r>
              <a:rPr lang="en-US" spc="-5" dirty="0">
                <a:solidFill>
                  <a:prstClr val="black"/>
                </a:solidFill>
                <a:latin typeface="+mj-lt"/>
                <a:cs typeface="Calibri"/>
              </a:rPr>
              <a:t> </a:t>
            </a:r>
            <a:r>
              <a:rPr lang="en-US" spc="-5" dirty="0" err="1">
                <a:solidFill>
                  <a:prstClr val="black"/>
                </a:solidFill>
                <a:latin typeface="+mj-lt"/>
                <a:cs typeface="Calibri"/>
              </a:rPr>
              <a:t>tiến</a:t>
            </a:r>
            <a:r>
              <a:rPr lang="en-US" spc="-5" dirty="0">
                <a:solidFill>
                  <a:prstClr val="black"/>
                </a:solidFill>
                <a:latin typeface="+mj-lt"/>
                <a:cs typeface="Calibri"/>
              </a:rPr>
              <a:t> </a:t>
            </a:r>
            <a:r>
              <a:rPr lang="en-US" spc="-5" dirty="0" err="1">
                <a:solidFill>
                  <a:prstClr val="black"/>
                </a:solidFill>
                <a:latin typeface="+mj-lt"/>
                <a:cs typeface="Calibri"/>
              </a:rPr>
              <a:t>cứu</a:t>
            </a:r>
            <a:r>
              <a:rPr lang="en-US" spc="-5" dirty="0">
                <a:solidFill>
                  <a:prstClr val="black"/>
                </a:solidFill>
                <a:latin typeface="+mj-lt"/>
                <a:cs typeface="Calibri"/>
              </a:rPr>
              <a:t>, N=244 </a:t>
            </a:r>
            <a:r>
              <a:rPr lang="en-US" spc="-5" dirty="0" err="1">
                <a:solidFill>
                  <a:prstClr val="black"/>
                </a:solidFill>
                <a:latin typeface="+mj-lt"/>
                <a:cs typeface="Calibri"/>
              </a:rPr>
              <a:t>bệnh</a:t>
            </a:r>
            <a:r>
              <a:rPr lang="en-US" spc="-5" dirty="0">
                <a:solidFill>
                  <a:prstClr val="black"/>
                </a:solidFill>
                <a:latin typeface="+mj-lt"/>
                <a:cs typeface="Calibri"/>
              </a:rPr>
              <a:t> </a:t>
            </a:r>
            <a:r>
              <a:rPr lang="en-US" spc="-5" dirty="0" err="1">
                <a:solidFill>
                  <a:prstClr val="black"/>
                </a:solidFill>
                <a:latin typeface="+mj-lt"/>
                <a:cs typeface="Calibri"/>
              </a:rPr>
              <a:t>nhân</a:t>
            </a:r>
            <a:r>
              <a:rPr lang="en-US" spc="-5" dirty="0">
                <a:solidFill>
                  <a:prstClr val="black"/>
                </a:solidFill>
                <a:latin typeface="+mj-lt"/>
                <a:cs typeface="Calibri"/>
              </a:rPr>
              <a:t> COPD</a:t>
            </a:r>
            <a:endParaRPr lang="en-US" spc="-10" dirty="0">
              <a:solidFill>
                <a:prstClr val="black"/>
              </a:solidFill>
              <a:latin typeface="+mj-lt"/>
              <a:cs typeface="Calibri"/>
            </a:endParaRPr>
          </a:p>
          <a:p>
            <a:pPr marL="285750" indent="-285750" defTabSz="912713">
              <a:spcBef>
                <a:spcPts val="600"/>
              </a:spcBef>
              <a:buFont typeface="Arial" panose="020B0604020202020204" pitchFamily="34" charset="0"/>
              <a:buChar char="•"/>
            </a:pPr>
            <a:r>
              <a:rPr lang="en-US" spc="-5" dirty="0" err="1">
                <a:solidFill>
                  <a:prstClr val="black"/>
                </a:solidFill>
                <a:latin typeface="+mj-lt"/>
                <a:cs typeface="Calibri"/>
              </a:rPr>
              <a:t>Sử</a:t>
            </a:r>
            <a:r>
              <a:rPr lang="en-US" spc="-5" dirty="0">
                <a:solidFill>
                  <a:prstClr val="black"/>
                </a:solidFill>
                <a:latin typeface="+mj-lt"/>
                <a:cs typeface="Calibri"/>
              </a:rPr>
              <a:t> </a:t>
            </a:r>
            <a:r>
              <a:rPr lang="en-US" spc="-5" dirty="0" err="1">
                <a:solidFill>
                  <a:prstClr val="black"/>
                </a:solidFill>
                <a:latin typeface="+mj-lt"/>
                <a:cs typeface="Calibri"/>
              </a:rPr>
              <a:t>dụng</a:t>
            </a:r>
            <a:r>
              <a:rPr lang="en-US" spc="-5" dirty="0">
                <a:solidFill>
                  <a:prstClr val="black"/>
                </a:solidFill>
                <a:latin typeface="+mj-lt"/>
                <a:cs typeface="Calibri"/>
              </a:rPr>
              <a:t> </a:t>
            </a:r>
            <a:r>
              <a:rPr lang="en-US" spc="-5" dirty="0" err="1">
                <a:solidFill>
                  <a:prstClr val="black"/>
                </a:solidFill>
                <a:latin typeface="+mj-lt"/>
                <a:cs typeface="Calibri"/>
              </a:rPr>
              <a:t>thiết</a:t>
            </a:r>
            <a:r>
              <a:rPr lang="en-US" spc="-5" dirty="0">
                <a:solidFill>
                  <a:prstClr val="black"/>
                </a:solidFill>
                <a:latin typeface="+mj-lt"/>
                <a:cs typeface="Calibri"/>
              </a:rPr>
              <a:t> </a:t>
            </a:r>
            <a:r>
              <a:rPr lang="en-US" spc="-5" dirty="0" err="1">
                <a:solidFill>
                  <a:prstClr val="black"/>
                </a:solidFill>
                <a:latin typeface="+mj-lt"/>
                <a:cs typeface="Calibri"/>
              </a:rPr>
              <a:t>bị</a:t>
            </a:r>
            <a:r>
              <a:rPr lang="en-US" spc="-5" dirty="0">
                <a:solidFill>
                  <a:prstClr val="black"/>
                </a:solidFill>
                <a:latin typeface="+mj-lt"/>
                <a:cs typeface="Calibri"/>
              </a:rPr>
              <a:t> </a:t>
            </a:r>
            <a:r>
              <a:rPr lang="en-US" spc="-5" dirty="0" err="1">
                <a:solidFill>
                  <a:prstClr val="black"/>
                </a:solidFill>
                <a:latin typeface="+mj-lt"/>
                <a:cs typeface="Calibri"/>
              </a:rPr>
              <a:t>ghi</a:t>
            </a:r>
            <a:r>
              <a:rPr lang="en-US" spc="-5" dirty="0">
                <a:solidFill>
                  <a:prstClr val="black"/>
                </a:solidFill>
                <a:latin typeface="+mj-lt"/>
                <a:cs typeface="Calibri"/>
              </a:rPr>
              <a:t> </a:t>
            </a:r>
            <a:r>
              <a:rPr lang="en-US" spc="-5" dirty="0" err="1">
                <a:solidFill>
                  <a:prstClr val="black"/>
                </a:solidFill>
                <a:latin typeface="+mj-lt"/>
                <a:cs typeface="Calibri"/>
              </a:rPr>
              <a:t>âm</a:t>
            </a:r>
            <a:r>
              <a:rPr lang="en-US" spc="-5" dirty="0">
                <a:solidFill>
                  <a:prstClr val="black"/>
                </a:solidFill>
                <a:latin typeface="+mj-lt"/>
                <a:cs typeface="Calibri"/>
              </a:rPr>
              <a:t> </a:t>
            </a:r>
            <a:r>
              <a:rPr lang="en-US" spc="-5" dirty="0" err="1">
                <a:solidFill>
                  <a:prstClr val="black"/>
                </a:solidFill>
                <a:latin typeface="+mj-lt"/>
                <a:cs typeface="Calibri"/>
              </a:rPr>
              <a:t>điện</a:t>
            </a:r>
            <a:r>
              <a:rPr lang="en-US" spc="-5" dirty="0">
                <a:solidFill>
                  <a:prstClr val="black"/>
                </a:solidFill>
                <a:latin typeface="+mj-lt"/>
                <a:cs typeface="Calibri"/>
              </a:rPr>
              <a:t> </a:t>
            </a:r>
            <a:r>
              <a:rPr lang="en-US" spc="-5" dirty="0" err="1">
                <a:solidFill>
                  <a:prstClr val="black"/>
                </a:solidFill>
                <a:latin typeface="+mj-lt"/>
                <a:cs typeface="Calibri"/>
              </a:rPr>
              <a:t>tử</a:t>
            </a:r>
            <a:r>
              <a:rPr lang="en-US" spc="-5" dirty="0">
                <a:solidFill>
                  <a:prstClr val="black"/>
                </a:solidFill>
                <a:latin typeface="+mj-lt"/>
                <a:cs typeface="Calibri"/>
              </a:rPr>
              <a:t> INCA </a:t>
            </a:r>
            <a:r>
              <a:rPr lang="en-US" spc="-5" dirty="0" err="1">
                <a:solidFill>
                  <a:prstClr val="black"/>
                </a:solidFill>
                <a:latin typeface="+mj-lt"/>
                <a:cs typeface="Calibri"/>
              </a:rPr>
              <a:t>gắn</a:t>
            </a:r>
            <a:r>
              <a:rPr lang="en-US" spc="-5" dirty="0">
                <a:solidFill>
                  <a:prstClr val="black"/>
                </a:solidFill>
                <a:latin typeface="+mj-lt"/>
                <a:cs typeface="Calibri"/>
              </a:rPr>
              <a:t> </a:t>
            </a:r>
            <a:r>
              <a:rPr lang="en-US" spc="-5" dirty="0" err="1">
                <a:solidFill>
                  <a:prstClr val="black"/>
                </a:solidFill>
                <a:latin typeface="+mj-lt"/>
                <a:cs typeface="Calibri"/>
              </a:rPr>
              <a:t>vào</a:t>
            </a:r>
            <a:r>
              <a:rPr lang="en-US" spc="-5" dirty="0">
                <a:solidFill>
                  <a:prstClr val="black"/>
                </a:solidFill>
                <a:latin typeface="+mj-lt"/>
                <a:cs typeface="Calibri"/>
              </a:rPr>
              <a:t> DPI </a:t>
            </a:r>
            <a:r>
              <a:rPr lang="en-US" spc="-5" dirty="0" err="1">
                <a:solidFill>
                  <a:prstClr val="black"/>
                </a:solidFill>
                <a:latin typeface="+mj-lt"/>
                <a:cs typeface="Calibri"/>
              </a:rPr>
              <a:t>để</a:t>
            </a:r>
            <a:r>
              <a:rPr lang="en-US" spc="-5" dirty="0">
                <a:solidFill>
                  <a:prstClr val="black"/>
                </a:solidFill>
                <a:latin typeface="+mj-lt"/>
                <a:cs typeface="Calibri"/>
              </a:rPr>
              <a:t> </a:t>
            </a:r>
            <a:r>
              <a:rPr lang="en-US" spc="-5" dirty="0" err="1">
                <a:solidFill>
                  <a:prstClr val="black"/>
                </a:solidFill>
                <a:latin typeface="+mj-lt"/>
                <a:cs typeface="Calibri"/>
              </a:rPr>
              <a:t>đánh</a:t>
            </a:r>
            <a:r>
              <a:rPr lang="en-US" spc="-5" dirty="0">
                <a:solidFill>
                  <a:prstClr val="black"/>
                </a:solidFill>
                <a:latin typeface="+mj-lt"/>
                <a:cs typeface="Calibri"/>
              </a:rPr>
              <a:t> </a:t>
            </a:r>
            <a:r>
              <a:rPr lang="en-US" spc="-5" dirty="0" err="1">
                <a:solidFill>
                  <a:prstClr val="black"/>
                </a:solidFill>
                <a:latin typeface="+mj-lt"/>
                <a:cs typeface="Calibri"/>
              </a:rPr>
              <a:t>giá</a:t>
            </a:r>
            <a:r>
              <a:rPr lang="en-US" spc="-5" dirty="0">
                <a:solidFill>
                  <a:prstClr val="black"/>
                </a:solidFill>
                <a:latin typeface="+mj-lt"/>
                <a:cs typeface="Calibri"/>
              </a:rPr>
              <a:t> </a:t>
            </a:r>
            <a:r>
              <a:rPr lang="en-US" spc="-5" dirty="0" err="1">
                <a:solidFill>
                  <a:prstClr val="black"/>
                </a:solidFill>
                <a:latin typeface="+mj-lt"/>
                <a:cs typeface="Calibri"/>
              </a:rPr>
              <a:t>việc</a:t>
            </a:r>
            <a:r>
              <a:rPr lang="en-US" spc="-5" dirty="0">
                <a:solidFill>
                  <a:prstClr val="black"/>
                </a:solidFill>
                <a:latin typeface="+mj-lt"/>
                <a:cs typeface="Calibri"/>
              </a:rPr>
              <a:t> </a:t>
            </a:r>
            <a:r>
              <a:rPr lang="en-US" spc="-5" dirty="0" err="1">
                <a:solidFill>
                  <a:prstClr val="black"/>
                </a:solidFill>
                <a:latin typeface="+mj-lt"/>
                <a:cs typeface="Calibri"/>
              </a:rPr>
              <a:t>sử</a:t>
            </a:r>
            <a:r>
              <a:rPr lang="en-US" spc="-5" dirty="0">
                <a:solidFill>
                  <a:prstClr val="black"/>
                </a:solidFill>
                <a:latin typeface="+mj-lt"/>
                <a:cs typeface="Calibri"/>
              </a:rPr>
              <a:t> </a:t>
            </a:r>
            <a:r>
              <a:rPr lang="en-US" spc="-5" dirty="0" err="1">
                <a:solidFill>
                  <a:prstClr val="black"/>
                </a:solidFill>
                <a:latin typeface="+mj-lt"/>
                <a:cs typeface="Calibri"/>
              </a:rPr>
              <a:t>dụng</a:t>
            </a:r>
            <a:r>
              <a:rPr lang="en-US" spc="-5" dirty="0">
                <a:solidFill>
                  <a:prstClr val="black"/>
                </a:solidFill>
                <a:latin typeface="+mj-lt"/>
                <a:cs typeface="Calibri"/>
              </a:rPr>
              <a:t> </a:t>
            </a:r>
            <a:r>
              <a:rPr lang="en-US" spc="-5" dirty="0" err="1">
                <a:solidFill>
                  <a:prstClr val="black"/>
                </a:solidFill>
                <a:latin typeface="+mj-lt"/>
                <a:cs typeface="Calibri"/>
              </a:rPr>
              <a:t>dụng</a:t>
            </a:r>
            <a:r>
              <a:rPr lang="en-US" spc="-5" dirty="0">
                <a:solidFill>
                  <a:prstClr val="black"/>
                </a:solidFill>
                <a:latin typeface="+mj-lt"/>
                <a:cs typeface="Calibri"/>
              </a:rPr>
              <a:t> </a:t>
            </a:r>
            <a:r>
              <a:rPr lang="en-US" spc="-5" dirty="0" err="1">
                <a:solidFill>
                  <a:prstClr val="black"/>
                </a:solidFill>
                <a:latin typeface="+mj-lt"/>
                <a:cs typeface="Calibri"/>
              </a:rPr>
              <a:t>cụ</a:t>
            </a:r>
            <a:r>
              <a:rPr lang="en-US" spc="-5" dirty="0">
                <a:solidFill>
                  <a:prstClr val="black"/>
                </a:solidFill>
                <a:latin typeface="+mj-lt"/>
                <a:cs typeface="Calibri"/>
              </a:rPr>
              <a:t> </a:t>
            </a:r>
            <a:r>
              <a:rPr lang="en-US" spc="-5" dirty="0" err="1">
                <a:solidFill>
                  <a:prstClr val="black"/>
                </a:solidFill>
                <a:latin typeface="+mj-lt"/>
                <a:cs typeface="Calibri"/>
              </a:rPr>
              <a:t>hít</a:t>
            </a:r>
            <a:r>
              <a:rPr lang="en-US" spc="-5" dirty="0">
                <a:solidFill>
                  <a:prstClr val="black"/>
                </a:solidFill>
                <a:latin typeface="+mj-lt"/>
                <a:cs typeface="Calibri"/>
              </a:rPr>
              <a:t> </a:t>
            </a:r>
            <a:r>
              <a:rPr lang="en-US" spc="-5" dirty="0" err="1">
                <a:solidFill>
                  <a:prstClr val="black"/>
                </a:solidFill>
                <a:latin typeface="+mj-lt"/>
                <a:cs typeface="Calibri"/>
              </a:rPr>
              <a:t>theo</a:t>
            </a:r>
            <a:r>
              <a:rPr lang="en-US" spc="-5" dirty="0">
                <a:solidFill>
                  <a:prstClr val="black"/>
                </a:solidFill>
                <a:latin typeface="+mj-lt"/>
                <a:cs typeface="Calibri"/>
              </a:rPr>
              <a:t> </a:t>
            </a:r>
            <a:r>
              <a:rPr lang="en-US" spc="-5" dirty="0" err="1">
                <a:solidFill>
                  <a:prstClr val="black"/>
                </a:solidFill>
                <a:latin typeface="+mj-lt"/>
                <a:cs typeface="Calibri"/>
              </a:rPr>
              <a:t>thời</a:t>
            </a:r>
            <a:r>
              <a:rPr lang="en-US" spc="-5" dirty="0">
                <a:solidFill>
                  <a:prstClr val="black"/>
                </a:solidFill>
                <a:latin typeface="+mj-lt"/>
                <a:cs typeface="Calibri"/>
              </a:rPr>
              <a:t> </a:t>
            </a:r>
            <a:r>
              <a:rPr lang="en-US" spc="-5" dirty="0" err="1">
                <a:solidFill>
                  <a:prstClr val="black"/>
                </a:solidFill>
                <a:latin typeface="+mj-lt"/>
                <a:cs typeface="Calibri"/>
              </a:rPr>
              <a:t>gian</a:t>
            </a:r>
            <a:r>
              <a:rPr lang="en-US" spc="-5" dirty="0">
                <a:solidFill>
                  <a:prstClr val="black"/>
                </a:solidFill>
                <a:latin typeface="+mj-lt"/>
                <a:cs typeface="Calibri"/>
              </a:rPr>
              <a:t> </a:t>
            </a:r>
            <a:endParaRPr lang="en-US" dirty="0">
              <a:solidFill>
                <a:srgbClr val="003366"/>
              </a:solidFill>
              <a:latin typeface="+mj-lt"/>
            </a:endParaRPr>
          </a:p>
        </p:txBody>
      </p:sp>
      <p:sp>
        <p:nvSpPr>
          <p:cNvPr id="11" name="object 2">
            <a:extLst>
              <a:ext uri="{FF2B5EF4-FFF2-40B4-BE49-F238E27FC236}">
                <a16:creationId xmlns:a16="http://schemas.microsoft.com/office/drawing/2014/main" id="{186A1ADC-469C-4658-A675-ADAE8F0EBBAE}"/>
              </a:ext>
            </a:extLst>
          </p:cNvPr>
          <p:cNvSpPr txBox="1">
            <a:spLocks/>
          </p:cNvSpPr>
          <p:nvPr/>
        </p:nvSpPr>
        <p:spPr>
          <a:xfrm>
            <a:off x="617299" y="419870"/>
            <a:ext cx="10957402" cy="505267"/>
          </a:xfrm>
          <a:prstGeom prst="rect">
            <a:avLst/>
          </a:prstGeom>
        </p:spPr>
        <p:txBody>
          <a:bodyPr vert="horz" wrap="square" lIns="0" tIns="12700" rIns="0" bIns="0" rtlCol="0">
            <a:spAutoFit/>
          </a:bodyPr>
          <a:lstStyle>
            <a:lvl1pPr>
              <a:defRPr sz="2400" b="1" i="0">
                <a:solidFill>
                  <a:srgbClr val="003366"/>
                </a:solidFill>
                <a:latin typeface="Calibri"/>
                <a:ea typeface="+mj-ea"/>
                <a:cs typeface="Calibri"/>
              </a:defRPr>
            </a:lvl1pPr>
          </a:lstStyle>
          <a:p>
            <a:pPr marL="12700" marR="5080" lvl="0" indent="0" algn="ctr" defTabSz="914400" rtl="0" eaLnBrk="1" fontAlgn="auto" latinLnBrk="0" hangingPunct="1">
              <a:lnSpc>
                <a:spcPct val="100000"/>
              </a:lnSpc>
              <a:spcBef>
                <a:spcPts val="100"/>
              </a:spcBef>
              <a:spcAft>
                <a:spcPts val="0"/>
              </a:spcAft>
              <a:buClrTx/>
              <a:buSzTx/>
              <a:buFontTx/>
              <a:buNone/>
              <a:tabLst/>
              <a:defRPr/>
            </a:pPr>
            <a:r>
              <a:rPr lang="en-US" sz="3200" dirty="0" err="1">
                <a:latin typeface="+mj-lt"/>
                <a:ea typeface="+mn-ea"/>
                <a:cs typeface="Calibri" panose="020F0502020204030204" pitchFamily="34" charset="0"/>
              </a:rPr>
              <a:t>Gần</a:t>
            </a:r>
            <a:r>
              <a:rPr lang="en-US" sz="3200" dirty="0">
                <a:latin typeface="+mj-lt"/>
                <a:ea typeface="+mn-ea"/>
                <a:cs typeface="Calibri" panose="020F0502020204030204" pitchFamily="34" charset="0"/>
              </a:rPr>
              <a:t> ½ </a:t>
            </a:r>
            <a:r>
              <a:rPr lang="vi-VN" sz="3200" dirty="0">
                <a:latin typeface="+mj-lt"/>
                <a:ea typeface="+mn-ea"/>
                <a:cs typeface="Calibri" panose="020F0502020204030204" pitchFamily="34" charset="0"/>
              </a:rPr>
              <a:t>bệnh nhân </a:t>
            </a:r>
            <a:r>
              <a:rPr lang="en-US" sz="3200" dirty="0" err="1">
                <a:latin typeface="+mj-lt"/>
                <a:ea typeface="+mn-ea"/>
                <a:cs typeface="Calibri" panose="020F0502020204030204" pitchFamily="34" charset="0"/>
              </a:rPr>
              <a:t>giảm</a:t>
            </a:r>
            <a:r>
              <a:rPr lang="en-US" sz="3200" dirty="0">
                <a:latin typeface="+mj-lt"/>
                <a:ea typeface="+mn-ea"/>
                <a:cs typeface="Calibri" panose="020F0502020204030204" pitchFamily="34" charset="0"/>
              </a:rPr>
              <a:t> </a:t>
            </a:r>
            <a:r>
              <a:rPr lang="en-US" sz="3200" dirty="0" err="1">
                <a:latin typeface="+mj-lt"/>
                <a:ea typeface="+mn-ea"/>
                <a:cs typeface="Calibri" panose="020F0502020204030204" pitchFamily="34" charset="0"/>
              </a:rPr>
              <a:t>lưu</a:t>
            </a:r>
            <a:r>
              <a:rPr lang="en-US" sz="3200" dirty="0">
                <a:latin typeface="+mj-lt"/>
                <a:ea typeface="+mn-ea"/>
                <a:cs typeface="Calibri" panose="020F0502020204030204" pitchFamily="34" charset="0"/>
              </a:rPr>
              <a:t> </a:t>
            </a:r>
            <a:r>
              <a:rPr lang="en-US" sz="3200" dirty="0" err="1">
                <a:latin typeface="+mj-lt"/>
                <a:ea typeface="+mn-ea"/>
                <a:cs typeface="Calibri" panose="020F0502020204030204" pitchFamily="34" charset="0"/>
              </a:rPr>
              <a:t>lượng</a:t>
            </a:r>
            <a:r>
              <a:rPr lang="en-US" sz="3200" dirty="0">
                <a:latin typeface="+mj-lt"/>
                <a:ea typeface="+mn-ea"/>
                <a:cs typeface="Calibri" panose="020F0502020204030204" pitchFamily="34" charset="0"/>
              </a:rPr>
              <a:t> </a:t>
            </a:r>
            <a:r>
              <a:rPr lang="en-US" sz="3200" dirty="0" err="1">
                <a:latin typeface="+mj-lt"/>
                <a:ea typeface="+mn-ea"/>
                <a:cs typeface="Calibri" panose="020F0502020204030204" pitchFamily="34" charset="0"/>
              </a:rPr>
              <a:t>hít</a:t>
            </a:r>
            <a:r>
              <a:rPr lang="en-US" sz="3200" dirty="0">
                <a:latin typeface="+mj-lt"/>
                <a:ea typeface="+mn-ea"/>
                <a:cs typeface="Calibri" panose="020F0502020204030204" pitchFamily="34" charset="0"/>
              </a:rPr>
              <a:t> </a:t>
            </a:r>
            <a:r>
              <a:rPr lang="en-US" sz="3200" dirty="0" err="1">
                <a:latin typeface="+mj-lt"/>
                <a:ea typeface="+mn-ea"/>
                <a:cs typeface="Calibri" panose="020F0502020204030204" pitchFamily="34" charset="0"/>
              </a:rPr>
              <a:t>dưới</a:t>
            </a:r>
            <a:r>
              <a:rPr lang="en-US" sz="3200" dirty="0">
                <a:latin typeface="+mj-lt"/>
                <a:ea typeface="+mn-ea"/>
                <a:cs typeface="Calibri" panose="020F0502020204030204" pitchFamily="34" charset="0"/>
              </a:rPr>
              <a:t> 35 </a:t>
            </a:r>
            <a:r>
              <a:rPr lang="en-US" sz="3200" dirty="0" err="1">
                <a:latin typeface="+mj-lt"/>
                <a:ea typeface="+mn-ea"/>
                <a:cs typeface="Calibri" panose="020F0502020204030204" pitchFamily="34" charset="0"/>
              </a:rPr>
              <a:t>lít</a:t>
            </a:r>
            <a:r>
              <a:rPr lang="en-US" sz="3200" dirty="0">
                <a:latin typeface="+mj-lt"/>
                <a:ea typeface="+mn-ea"/>
                <a:cs typeface="Calibri" panose="020F0502020204030204" pitchFamily="34" charset="0"/>
              </a:rPr>
              <a:t>/</a:t>
            </a:r>
            <a:r>
              <a:rPr lang="en-US" sz="3200" dirty="0" err="1">
                <a:latin typeface="+mj-lt"/>
                <a:ea typeface="+mn-ea"/>
                <a:cs typeface="Calibri" panose="020F0502020204030204" pitchFamily="34" charset="0"/>
              </a:rPr>
              <a:t>phút</a:t>
            </a:r>
            <a:endParaRPr lang="vi-VN" sz="3200" dirty="0">
              <a:latin typeface="+mj-lt"/>
              <a:ea typeface="+mn-ea"/>
              <a:cs typeface="Calibri" panose="020F0502020204030204" pitchFamily="34" charset="0"/>
            </a:endParaRPr>
          </a:p>
        </p:txBody>
      </p:sp>
      <p:sp>
        <p:nvSpPr>
          <p:cNvPr id="12" name="Rectangle 11">
            <a:extLst>
              <a:ext uri="{FF2B5EF4-FFF2-40B4-BE49-F238E27FC236}">
                <a16:creationId xmlns:a16="http://schemas.microsoft.com/office/drawing/2014/main" id="{A3A6D1B2-1CE4-4DF5-A146-C7DCD06C120A}"/>
              </a:ext>
            </a:extLst>
          </p:cNvPr>
          <p:cNvSpPr/>
          <p:nvPr/>
        </p:nvSpPr>
        <p:spPr>
          <a:xfrm>
            <a:off x="3000375" y="3159514"/>
            <a:ext cx="819150" cy="2822186"/>
          </a:xfrm>
          <a:prstGeom prst="rect">
            <a:avLst/>
          </a:prstGeom>
          <a:noFill/>
          <a:ln w="28575">
            <a:solidFill>
              <a:srgbClr val="FE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44327521"/>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FEC11A-6F80-4143-ABFA-DD4145B526CE}"/>
              </a:ext>
            </a:extLst>
          </p:cNvPr>
          <p:cNvSpPr txBox="1">
            <a:spLocks/>
          </p:cNvSpPr>
          <p:nvPr/>
        </p:nvSpPr>
        <p:spPr>
          <a:xfrm>
            <a:off x="877127" y="483706"/>
            <a:ext cx="10783957" cy="443198"/>
          </a:xfrm>
          <a:prstGeom prst="rect">
            <a:avLst/>
          </a:prstGeom>
        </p:spPr>
        <p:txBody>
          <a:bodyPr vert="horz" wrap="square" lIns="0" tIns="0" rIns="0" bIns="0" rtlCol="0" anchor="t" anchorCtr="0">
            <a:spAutoFit/>
          </a:bodyPr>
          <a:lstStyle>
            <a:lvl1pPr algn="l" defTabSz="914400" rtl="0" eaLnBrk="1" latinLnBrk="0" hangingPunct="1">
              <a:lnSpc>
                <a:spcPct val="90000"/>
              </a:lnSpc>
              <a:spcBef>
                <a:spcPct val="0"/>
              </a:spcBef>
              <a:buNone/>
              <a:defRPr sz="3200" b="1" i="0" kern="1200">
                <a:solidFill>
                  <a:schemeClr val="tx2"/>
                </a:solidFill>
                <a:latin typeface="Calibri" panose="020F0502020204030204" pitchFamily="34" charset="0"/>
                <a:ea typeface="+mj-ea"/>
                <a:cs typeface="Calibri" panose="020F050202020403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GB" dirty="0" err="1">
                <a:solidFill>
                  <a:srgbClr val="003366"/>
                </a:solidFill>
                <a:latin typeface="+mj-lt"/>
                <a:ea typeface="+mn-ea"/>
              </a:rPr>
              <a:t>Đối</a:t>
            </a:r>
            <a:r>
              <a:rPr lang="en-GB" dirty="0">
                <a:solidFill>
                  <a:srgbClr val="003366"/>
                </a:solidFill>
                <a:latin typeface="+mj-lt"/>
                <a:ea typeface="+mn-ea"/>
              </a:rPr>
              <a:t> </a:t>
            </a:r>
            <a:r>
              <a:rPr lang="en-GB" dirty="0" err="1">
                <a:solidFill>
                  <a:srgbClr val="003366"/>
                </a:solidFill>
                <a:latin typeface="+mj-lt"/>
                <a:ea typeface="+mn-ea"/>
              </a:rPr>
              <a:t>tượng</a:t>
            </a:r>
            <a:r>
              <a:rPr lang="en-GB" dirty="0">
                <a:solidFill>
                  <a:srgbClr val="003366"/>
                </a:solidFill>
                <a:latin typeface="+mj-lt"/>
                <a:ea typeface="+mn-ea"/>
              </a:rPr>
              <a:t> </a:t>
            </a:r>
            <a:r>
              <a:rPr lang="en-GB" dirty="0" err="1">
                <a:solidFill>
                  <a:srgbClr val="003366"/>
                </a:solidFill>
                <a:latin typeface="+mj-lt"/>
                <a:ea typeface="+mn-ea"/>
              </a:rPr>
              <a:t>nguy</a:t>
            </a:r>
            <a:r>
              <a:rPr lang="en-GB" dirty="0">
                <a:solidFill>
                  <a:srgbClr val="003366"/>
                </a:solidFill>
                <a:latin typeface="+mj-lt"/>
                <a:ea typeface="+mn-ea"/>
              </a:rPr>
              <a:t> </a:t>
            </a:r>
            <a:r>
              <a:rPr lang="en-GB" dirty="0" err="1">
                <a:solidFill>
                  <a:srgbClr val="003366"/>
                </a:solidFill>
                <a:latin typeface="+mj-lt"/>
                <a:ea typeface="+mn-ea"/>
              </a:rPr>
              <a:t>cơ</a:t>
            </a:r>
            <a:r>
              <a:rPr lang="en-GB" dirty="0">
                <a:solidFill>
                  <a:srgbClr val="003366"/>
                </a:solidFill>
                <a:latin typeface="+mj-lt"/>
                <a:ea typeface="+mn-ea"/>
              </a:rPr>
              <a:t> </a:t>
            </a:r>
            <a:r>
              <a:rPr lang="en-GB" dirty="0" err="1">
                <a:solidFill>
                  <a:srgbClr val="003366"/>
                </a:solidFill>
                <a:latin typeface="+mj-lt"/>
                <a:ea typeface="+mn-ea"/>
              </a:rPr>
              <a:t>giảm</a:t>
            </a:r>
            <a:r>
              <a:rPr lang="en-GB" dirty="0">
                <a:solidFill>
                  <a:srgbClr val="003366"/>
                </a:solidFill>
                <a:latin typeface="+mj-lt"/>
                <a:ea typeface="+mn-ea"/>
              </a:rPr>
              <a:t> </a:t>
            </a:r>
            <a:r>
              <a:rPr lang="en-GB" dirty="0" err="1">
                <a:solidFill>
                  <a:srgbClr val="003366"/>
                </a:solidFill>
                <a:latin typeface="+mj-lt"/>
                <a:ea typeface="+mn-ea"/>
              </a:rPr>
              <a:t>lưu</a:t>
            </a:r>
            <a:r>
              <a:rPr lang="en-GB" dirty="0">
                <a:solidFill>
                  <a:srgbClr val="003366"/>
                </a:solidFill>
                <a:latin typeface="+mj-lt"/>
                <a:ea typeface="+mn-ea"/>
              </a:rPr>
              <a:t> </a:t>
            </a:r>
            <a:r>
              <a:rPr lang="en-GB" dirty="0" err="1">
                <a:solidFill>
                  <a:srgbClr val="003366"/>
                </a:solidFill>
                <a:latin typeface="+mj-lt"/>
                <a:ea typeface="+mn-ea"/>
              </a:rPr>
              <a:t>lượng</a:t>
            </a:r>
            <a:r>
              <a:rPr lang="en-GB" dirty="0">
                <a:solidFill>
                  <a:srgbClr val="003366"/>
                </a:solidFill>
                <a:latin typeface="+mj-lt"/>
                <a:ea typeface="+mn-ea"/>
              </a:rPr>
              <a:t> </a:t>
            </a:r>
            <a:r>
              <a:rPr lang="en-GB" dirty="0" err="1">
                <a:solidFill>
                  <a:srgbClr val="003366"/>
                </a:solidFill>
                <a:latin typeface="+mj-lt"/>
                <a:ea typeface="+mn-ea"/>
              </a:rPr>
              <a:t>hít</a:t>
            </a:r>
            <a:endParaRPr lang="en-GB" dirty="0">
              <a:solidFill>
                <a:srgbClr val="003366"/>
              </a:solidFill>
              <a:latin typeface="+mj-lt"/>
              <a:ea typeface="+mn-ea"/>
            </a:endParaRPr>
          </a:p>
        </p:txBody>
      </p:sp>
      <p:grpSp>
        <p:nvGrpSpPr>
          <p:cNvPr id="33" name="Group 32">
            <a:extLst>
              <a:ext uri="{FF2B5EF4-FFF2-40B4-BE49-F238E27FC236}">
                <a16:creationId xmlns:a16="http://schemas.microsoft.com/office/drawing/2014/main" id="{606354A4-1A57-4C6E-A51E-74A14E9A0A19}"/>
              </a:ext>
            </a:extLst>
          </p:cNvPr>
          <p:cNvGrpSpPr/>
          <p:nvPr/>
        </p:nvGrpSpPr>
        <p:grpSpPr>
          <a:xfrm>
            <a:off x="2675715" y="3570572"/>
            <a:ext cx="775393" cy="753834"/>
            <a:chOff x="6577508" y="1660030"/>
            <a:chExt cx="1008000" cy="1008000"/>
          </a:xfrm>
          <a:solidFill>
            <a:srgbClr val="C6D9F1"/>
          </a:solidFill>
        </p:grpSpPr>
        <p:sp>
          <p:nvSpPr>
            <p:cNvPr id="34" name="Oval 33">
              <a:extLst>
                <a:ext uri="{FF2B5EF4-FFF2-40B4-BE49-F238E27FC236}">
                  <a16:creationId xmlns:a16="http://schemas.microsoft.com/office/drawing/2014/main" id="{E8506D35-A9C5-4094-BB6F-ECFBD39A967A}"/>
                </a:ext>
              </a:extLst>
            </p:cNvPr>
            <p:cNvSpPr/>
            <p:nvPr/>
          </p:nvSpPr>
          <p:spPr>
            <a:xfrm>
              <a:off x="6577508" y="1660030"/>
              <a:ext cx="1008000" cy="1008000"/>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GB" kern="0" dirty="0">
                <a:solidFill>
                  <a:srgbClr val="FFFFFF"/>
                </a:solidFill>
                <a:latin typeface="+mj-lt"/>
              </a:endParaRPr>
            </a:p>
          </p:txBody>
        </p:sp>
        <p:pic>
          <p:nvPicPr>
            <p:cNvPr id="35" name="Graphic 34">
              <a:extLst>
                <a:ext uri="{FF2B5EF4-FFF2-40B4-BE49-F238E27FC236}">
                  <a16:creationId xmlns:a16="http://schemas.microsoft.com/office/drawing/2014/main" id="{D4B41B5F-F145-4D70-BF7D-AA5C0F91B9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733359" y="1797880"/>
              <a:ext cx="743610" cy="743611"/>
            </a:xfrm>
            <a:prstGeom prst="rect">
              <a:avLst/>
            </a:prstGeom>
          </p:spPr>
        </p:pic>
      </p:grpSp>
      <p:grpSp>
        <p:nvGrpSpPr>
          <p:cNvPr id="36" name="Group 35">
            <a:extLst>
              <a:ext uri="{FF2B5EF4-FFF2-40B4-BE49-F238E27FC236}">
                <a16:creationId xmlns:a16="http://schemas.microsoft.com/office/drawing/2014/main" id="{25339294-429D-4257-90F1-C3AADB07BA52}"/>
              </a:ext>
            </a:extLst>
          </p:cNvPr>
          <p:cNvGrpSpPr/>
          <p:nvPr/>
        </p:nvGrpSpPr>
        <p:grpSpPr>
          <a:xfrm>
            <a:off x="2674814" y="2465692"/>
            <a:ext cx="720000" cy="720000"/>
            <a:chOff x="576641" y="2976742"/>
            <a:chExt cx="1008000" cy="1008000"/>
          </a:xfrm>
          <a:solidFill>
            <a:srgbClr val="1F497D">
              <a:lumMod val="20000"/>
              <a:lumOff val="80000"/>
            </a:srgbClr>
          </a:solidFill>
        </p:grpSpPr>
        <p:sp>
          <p:nvSpPr>
            <p:cNvPr id="37" name="Oval 36">
              <a:extLst>
                <a:ext uri="{FF2B5EF4-FFF2-40B4-BE49-F238E27FC236}">
                  <a16:creationId xmlns:a16="http://schemas.microsoft.com/office/drawing/2014/main" id="{C2E0B66C-1EFD-4C4A-BCAE-A9FE40174F01}"/>
                </a:ext>
              </a:extLst>
            </p:cNvPr>
            <p:cNvSpPr/>
            <p:nvPr/>
          </p:nvSpPr>
          <p:spPr>
            <a:xfrm>
              <a:off x="576641" y="2976742"/>
              <a:ext cx="1008000" cy="1008000"/>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GB" kern="0" dirty="0">
                <a:solidFill>
                  <a:srgbClr val="FFFFFF"/>
                </a:solidFill>
                <a:latin typeface="+mj-lt"/>
              </a:endParaRPr>
            </a:p>
          </p:txBody>
        </p:sp>
        <p:pic>
          <p:nvPicPr>
            <p:cNvPr id="38" name="Graphic 37">
              <a:extLst>
                <a:ext uri="{FF2B5EF4-FFF2-40B4-BE49-F238E27FC236}">
                  <a16:creationId xmlns:a16="http://schemas.microsoft.com/office/drawing/2014/main" id="{C3301ECD-2204-430B-8981-B471F38ADBB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98841" y="3054291"/>
              <a:ext cx="852901" cy="852901"/>
            </a:xfrm>
            <a:prstGeom prst="rect">
              <a:avLst/>
            </a:prstGeom>
          </p:spPr>
        </p:pic>
      </p:grpSp>
      <p:sp>
        <p:nvSpPr>
          <p:cNvPr id="39" name="Freeform: Shape 14">
            <a:extLst>
              <a:ext uri="{FF2B5EF4-FFF2-40B4-BE49-F238E27FC236}">
                <a16:creationId xmlns:a16="http://schemas.microsoft.com/office/drawing/2014/main" id="{E08C8D82-8CE9-4B2C-9AB3-6BBDCAFEEAFC}"/>
              </a:ext>
            </a:extLst>
          </p:cNvPr>
          <p:cNvSpPr/>
          <p:nvPr/>
        </p:nvSpPr>
        <p:spPr>
          <a:xfrm>
            <a:off x="3837646" y="1606452"/>
            <a:ext cx="6950685" cy="630942"/>
          </a:xfrm>
          <a:custGeom>
            <a:avLst/>
            <a:gdLst>
              <a:gd name="connsiteX0" fmla="*/ 0 w 1963224"/>
              <a:gd name="connsiteY0" fmla="*/ 0 h 1010831"/>
              <a:gd name="connsiteX1" fmla="*/ 1963224 w 1963224"/>
              <a:gd name="connsiteY1" fmla="*/ 0 h 1010831"/>
              <a:gd name="connsiteX2" fmla="*/ 1963224 w 1963224"/>
              <a:gd name="connsiteY2" fmla="*/ 1010831 h 1010831"/>
              <a:gd name="connsiteX3" fmla="*/ 0 w 1963224"/>
              <a:gd name="connsiteY3" fmla="*/ 1010831 h 1010831"/>
              <a:gd name="connsiteX4" fmla="*/ 0 w 1963224"/>
              <a:gd name="connsiteY4" fmla="*/ 0 h 10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224" h="1010831">
                <a:moveTo>
                  <a:pt x="0" y="0"/>
                </a:moveTo>
                <a:lnTo>
                  <a:pt x="1963224" y="0"/>
                </a:lnTo>
                <a:lnTo>
                  <a:pt x="1963224" y="1010831"/>
                </a:lnTo>
                <a:lnTo>
                  <a:pt x="0" y="1010831"/>
                </a:lnTo>
                <a:lnTo>
                  <a:pt x="0" y="0"/>
                </a:lnTo>
                <a:close/>
              </a:path>
            </a:pathLst>
          </a:custGeom>
          <a:noFill/>
          <a:ln>
            <a:noFill/>
          </a:ln>
          <a:effectLst/>
        </p:spPr>
        <p:txBody>
          <a:bodyPr spcFirstLastPara="0" vert="horz" wrap="square" lIns="22860" tIns="22860" rIns="22860" bIns="22860" numCol="1" spcCol="1270" anchor="t" anchorCtr="0">
            <a:spAutoFit/>
          </a:bodyPr>
          <a:lstStyle/>
          <a:p>
            <a:pPr defTabSz="800100">
              <a:lnSpc>
                <a:spcPct val="90000"/>
              </a:lnSpc>
              <a:spcBef>
                <a:spcPct val="0"/>
              </a:spcBef>
              <a:spcAft>
                <a:spcPct val="10000"/>
              </a:spcAft>
              <a:defRPr/>
            </a:pPr>
            <a:r>
              <a:rPr lang="en-GB" sz="2000" b="1" kern="0" dirty="0" err="1">
                <a:solidFill>
                  <a:srgbClr val="003366"/>
                </a:solidFill>
                <a:latin typeface="+mj-lt"/>
                <a:cs typeface="Arial" panose="020B0604020202020204" pitchFamily="34" charset="0"/>
              </a:rPr>
              <a:t>Giới</a:t>
            </a:r>
            <a:r>
              <a:rPr lang="en-GB" sz="2000" b="1" kern="0" dirty="0">
                <a:solidFill>
                  <a:srgbClr val="003366"/>
                </a:solidFill>
                <a:latin typeface="+mj-lt"/>
                <a:cs typeface="Arial" panose="020B0604020202020204" pitchFamily="34" charset="0"/>
              </a:rPr>
              <a:t> </a:t>
            </a:r>
            <a:r>
              <a:rPr lang="en-GB" sz="2000" b="1" kern="0" dirty="0" err="1">
                <a:solidFill>
                  <a:srgbClr val="003366"/>
                </a:solidFill>
                <a:latin typeface="+mj-lt"/>
                <a:cs typeface="Arial" panose="020B0604020202020204" pitchFamily="34" charset="0"/>
              </a:rPr>
              <a:t>tính</a:t>
            </a:r>
            <a:r>
              <a:rPr lang="en-GB" sz="2000" b="1" kern="0" dirty="0">
                <a:solidFill>
                  <a:srgbClr val="003366"/>
                </a:solidFill>
                <a:latin typeface="+mj-lt"/>
                <a:cs typeface="Arial" panose="020B0604020202020204" pitchFamily="34" charset="0"/>
              </a:rPr>
              <a:t> </a:t>
            </a:r>
            <a:r>
              <a:rPr lang="en-GB" sz="2000" kern="0" baseline="30000" dirty="0">
                <a:solidFill>
                  <a:srgbClr val="003366"/>
                </a:solidFill>
                <a:latin typeface="+mj-lt"/>
                <a:cs typeface="Arial" panose="020B0604020202020204" pitchFamily="34" charset="0"/>
              </a:rPr>
              <a:t>1</a:t>
            </a:r>
          </a:p>
          <a:p>
            <a:pPr defTabSz="800100">
              <a:lnSpc>
                <a:spcPct val="90000"/>
              </a:lnSpc>
              <a:spcBef>
                <a:spcPct val="0"/>
              </a:spcBef>
              <a:spcAft>
                <a:spcPct val="10000"/>
              </a:spcAft>
              <a:defRPr/>
            </a:pPr>
            <a:r>
              <a:rPr lang="en-GB" sz="2000" kern="0" dirty="0" err="1">
                <a:solidFill>
                  <a:srgbClr val="58646E">
                    <a:lumMod val="75000"/>
                  </a:srgbClr>
                </a:solidFill>
                <a:latin typeface="+mj-lt"/>
                <a:cs typeface="Arial" panose="020B0604020202020204" pitchFamily="34" charset="0"/>
              </a:rPr>
              <a:t>Nữ</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giới</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có</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nguy</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cơ</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giảm</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lưu</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lượng</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hít</a:t>
            </a:r>
            <a:endParaRPr lang="en-GB" sz="2000" kern="0" dirty="0">
              <a:solidFill>
                <a:srgbClr val="58646E">
                  <a:lumMod val="75000"/>
                </a:srgbClr>
              </a:solidFill>
              <a:latin typeface="+mj-lt"/>
              <a:cs typeface="Arial" panose="020B0604020202020204" pitchFamily="34" charset="0"/>
            </a:endParaRPr>
          </a:p>
        </p:txBody>
      </p:sp>
      <p:sp>
        <p:nvSpPr>
          <p:cNvPr id="40" name="Freeform: Shape 39">
            <a:extLst>
              <a:ext uri="{FF2B5EF4-FFF2-40B4-BE49-F238E27FC236}">
                <a16:creationId xmlns:a16="http://schemas.microsoft.com/office/drawing/2014/main" id="{30F53AF6-B6D3-4B9B-AC51-8409E8E7A3D6}"/>
              </a:ext>
            </a:extLst>
          </p:cNvPr>
          <p:cNvSpPr/>
          <p:nvPr/>
        </p:nvSpPr>
        <p:spPr>
          <a:xfrm>
            <a:off x="3837646" y="2561661"/>
            <a:ext cx="6864960" cy="630942"/>
          </a:xfrm>
          <a:custGeom>
            <a:avLst/>
            <a:gdLst>
              <a:gd name="connsiteX0" fmla="*/ 0 w 1397600"/>
              <a:gd name="connsiteY0" fmla="*/ 0 h 1010831"/>
              <a:gd name="connsiteX1" fmla="*/ 1397600 w 1397600"/>
              <a:gd name="connsiteY1" fmla="*/ 0 h 1010831"/>
              <a:gd name="connsiteX2" fmla="*/ 1397600 w 1397600"/>
              <a:gd name="connsiteY2" fmla="*/ 1010831 h 1010831"/>
              <a:gd name="connsiteX3" fmla="*/ 0 w 1397600"/>
              <a:gd name="connsiteY3" fmla="*/ 1010831 h 1010831"/>
              <a:gd name="connsiteX4" fmla="*/ 0 w 1397600"/>
              <a:gd name="connsiteY4" fmla="*/ 0 h 10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00" h="1010831">
                <a:moveTo>
                  <a:pt x="0" y="0"/>
                </a:moveTo>
                <a:lnTo>
                  <a:pt x="1397600" y="0"/>
                </a:lnTo>
                <a:lnTo>
                  <a:pt x="1397600" y="1010831"/>
                </a:lnTo>
                <a:lnTo>
                  <a:pt x="0" y="1010831"/>
                </a:lnTo>
                <a:lnTo>
                  <a:pt x="0" y="0"/>
                </a:lnTo>
                <a:close/>
              </a:path>
            </a:pathLst>
          </a:custGeom>
          <a:noFill/>
          <a:ln>
            <a:noFill/>
          </a:ln>
          <a:effectLst/>
        </p:spPr>
        <p:txBody>
          <a:bodyPr spcFirstLastPara="0" vert="horz" wrap="square" lIns="22860" tIns="22860" rIns="22860" bIns="22860" numCol="1" spcCol="1270" anchor="t" anchorCtr="0">
            <a:spAutoFit/>
          </a:bodyPr>
          <a:lstStyle/>
          <a:p>
            <a:pPr defTabSz="800100">
              <a:lnSpc>
                <a:spcPct val="90000"/>
              </a:lnSpc>
              <a:spcBef>
                <a:spcPct val="0"/>
              </a:spcBef>
              <a:spcAft>
                <a:spcPct val="10000"/>
              </a:spcAft>
              <a:defRPr/>
            </a:pPr>
            <a:r>
              <a:rPr lang="en-GB" sz="2000" b="1" kern="0" dirty="0" err="1">
                <a:solidFill>
                  <a:srgbClr val="003366"/>
                </a:solidFill>
                <a:latin typeface="+mj-lt"/>
                <a:cs typeface="Arial" panose="020B0604020202020204" pitchFamily="34" charset="0"/>
              </a:rPr>
              <a:t>Tuổi</a:t>
            </a:r>
            <a:r>
              <a:rPr lang="en-GB" sz="2000" b="1" kern="0" dirty="0">
                <a:solidFill>
                  <a:srgbClr val="003366"/>
                </a:solidFill>
                <a:latin typeface="+mj-lt"/>
                <a:cs typeface="Arial" panose="020B0604020202020204" pitchFamily="34" charset="0"/>
              </a:rPr>
              <a:t> </a:t>
            </a:r>
            <a:r>
              <a:rPr lang="en-GB" sz="2000" b="1" kern="0" dirty="0" err="1">
                <a:solidFill>
                  <a:srgbClr val="003366"/>
                </a:solidFill>
                <a:latin typeface="+mj-lt"/>
                <a:cs typeface="Arial" panose="020B0604020202020204" pitchFamily="34" charset="0"/>
              </a:rPr>
              <a:t>tác</a:t>
            </a:r>
            <a:r>
              <a:rPr lang="en-GB" sz="2000" b="1" kern="0" dirty="0">
                <a:solidFill>
                  <a:srgbClr val="003366"/>
                </a:solidFill>
                <a:latin typeface="+mj-lt"/>
                <a:cs typeface="Arial" panose="020B0604020202020204" pitchFamily="34" charset="0"/>
              </a:rPr>
              <a:t> </a:t>
            </a:r>
            <a:r>
              <a:rPr lang="en-GB" sz="2000" kern="0" baseline="30000" dirty="0">
                <a:solidFill>
                  <a:srgbClr val="003366"/>
                </a:solidFill>
                <a:latin typeface="+mj-lt"/>
                <a:cs typeface="Arial" panose="020B0604020202020204" pitchFamily="34" charset="0"/>
              </a:rPr>
              <a:t>1</a:t>
            </a:r>
            <a:endParaRPr lang="en-GB" sz="2000" b="1" kern="0" dirty="0">
              <a:solidFill>
                <a:srgbClr val="003366"/>
              </a:solidFill>
              <a:latin typeface="+mj-lt"/>
              <a:cs typeface="Arial" panose="020B0604020202020204" pitchFamily="34" charset="0"/>
            </a:endParaRPr>
          </a:p>
          <a:p>
            <a:pPr defTabSz="800100">
              <a:lnSpc>
                <a:spcPct val="90000"/>
              </a:lnSpc>
              <a:spcBef>
                <a:spcPct val="0"/>
              </a:spcBef>
              <a:spcAft>
                <a:spcPct val="10000"/>
              </a:spcAft>
              <a:defRPr/>
            </a:pPr>
            <a:r>
              <a:rPr lang="en-GB" sz="2000" kern="0" dirty="0" err="1">
                <a:solidFill>
                  <a:srgbClr val="58646E">
                    <a:lumMod val="75000"/>
                  </a:srgbClr>
                </a:solidFill>
                <a:latin typeface="+mj-lt"/>
                <a:cs typeface="Arial" panose="020B0604020202020204" pitchFamily="34" charset="0"/>
              </a:rPr>
              <a:t>Lưu</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lượng</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hít</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có</a:t>
            </a:r>
            <a:r>
              <a:rPr lang="en-GB" sz="2000" kern="0" dirty="0">
                <a:solidFill>
                  <a:srgbClr val="58646E">
                    <a:lumMod val="75000"/>
                  </a:srgbClr>
                </a:solidFill>
                <a:latin typeface="+mj-lt"/>
                <a:cs typeface="Arial" panose="020B0604020202020204" pitchFamily="34" charset="0"/>
              </a:rPr>
              <a:t> xu </a:t>
            </a:r>
            <a:r>
              <a:rPr lang="en-GB" sz="2000" kern="0" dirty="0" err="1">
                <a:solidFill>
                  <a:srgbClr val="58646E">
                    <a:lumMod val="75000"/>
                  </a:srgbClr>
                </a:solidFill>
                <a:latin typeface="+mj-lt"/>
                <a:cs typeface="Arial" panose="020B0604020202020204" pitchFamily="34" charset="0"/>
              </a:rPr>
              <a:t>hướng</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giảm</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khi</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tuổi</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cao</a:t>
            </a:r>
            <a:endParaRPr lang="en-GB" sz="2000" kern="0" dirty="0">
              <a:solidFill>
                <a:srgbClr val="58646E">
                  <a:lumMod val="75000"/>
                </a:srgbClr>
              </a:solidFill>
              <a:latin typeface="+mj-lt"/>
              <a:cs typeface="Arial" panose="020B0604020202020204" pitchFamily="34" charset="0"/>
            </a:endParaRPr>
          </a:p>
        </p:txBody>
      </p:sp>
      <p:grpSp>
        <p:nvGrpSpPr>
          <p:cNvPr id="41" name="Group 40">
            <a:extLst>
              <a:ext uri="{FF2B5EF4-FFF2-40B4-BE49-F238E27FC236}">
                <a16:creationId xmlns:a16="http://schemas.microsoft.com/office/drawing/2014/main" id="{C144FDFE-C5AD-4751-B017-F191699018A6}"/>
              </a:ext>
            </a:extLst>
          </p:cNvPr>
          <p:cNvGrpSpPr/>
          <p:nvPr/>
        </p:nvGrpSpPr>
        <p:grpSpPr>
          <a:xfrm>
            <a:off x="2675715" y="1461044"/>
            <a:ext cx="720000" cy="720000"/>
            <a:chOff x="2141267" y="1542704"/>
            <a:chExt cx="720000" cy="720000"/>
          </a:xfrm>
        </p:grpSpPr>
        <p:sp>
          <p:nvSpPr>
            <p:cNvPr id="42" name="Oval 41">
              <a:extLst>
                <a:ext uri="{FF2B5EF4-FFF2-40B4-BE49-F238E27FC236}">
                  <a16:creationId xmlns:a16="http://schemas.microsoft.com/office/drawing/2014/main" id="{518F4392-6C87-4BBD-A428-DB41A512FE00}"/>
                </a:ext>
              </a:extLst>
            </p:cNvPr>
            <p:cNvSpPr/>
            <p:nvPr/>
          </p:nvSpPr>
          <p:spPr>
            <a:xfrm>
              <a:off x="2141267" y="1542704"/>
              <a:ext cx="720000" cy="720000"/>
            </a:xfrm>
            <a:prstGeom prst="ellipse">
              <a:avLst/>
            </a:prstGeom>
            <a:solidFill>
              <a:srgbClr val="1F497D">
                <a:lumMod val="20000"/>
                <a:lumOff val="80000"/>
              </a:srgbClr>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GB" kern="0" dirty="0">
                <a:solidFill>
                  <a:srgbClr val="FFFFFF"/>
                </a:solidFill>
                <a:latin typeface="+mj-lt"/>
              </a:endParaRPr>
            </a:p>
          </p:txBody>
        </p:sp>
        <p:pic>
          <p:nvPicPr>
            <p:cNvPr id="43" name="Graphic 42">
              <a:extLst>
                <a:ext uri="{FF2B5EF4-FFF2-40B4-BE49-F238E27FC236}">
                  <a16:creationId xmlns:a16="http://schemas.microsoft.com/office/drawing/2014/main" id="{2793286C-8154-4AF1-8704-940BC91F633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244867" y="1679160"/>
              <a:ext cx="496391" cy="496391"/>
            </a:xfrm>
            <a:prstGeom prst="rect">
              <a:avLst/>
            </a:prstGeom>
          </p:spPr>
        </p:pic>
      </p:grpSp>
      <p:sp>
        <p:nvSpPr>
          <p:cNvPr id="44" name="Freeform: Shape 18">
            <a:extLst>
              <a:ext uri="{FF2B5EF4-FFF2-40B4-BE49-F238E27FC236}">
                <a16:creationId xmlns:a16="http://schemas.microsoft.com/office/drawing/2014/main" id="{DB4CAAE3-2001-49FB-B73B-C499D743A9E9}"/>
              </a:ext>
            </a:extLst>
          </p:cNvPr>
          <p:cNvSpPr/>
          <p:nvPr/>
        </p:nvSpPr>
        <p:spPr>
          <a:xfrm>
            <a:off x="3837646" y="3595604"/>
            <a:ext cx="6491560" cy="630942"/>
          </a:xfrm>
          <a:custGeom>
            <a:avLst/>
            <a:gdLst>
              <a:gd name="connsiteX0" fmla="*/ 0 w 1397600"/>
              <a:gd name="connsiteY0" fmla="*/ 0 h 1010831"/>
              <a:gd name="connsiteX1" fmla="*/ 1397600 w 1397600"/>
              <a:gd name="connsiteY1" fmla="*/ 0 h 1010831"/>
              <a:gd name="connsiteX2" fmla="*/ 1397600 w 1397600"/>
              <a:gd name="connsiteY2" fmla="*/ 1010831 h 1010831"/>
              <a:gd name="connsiteX3" fmla="*/ 0 w 1397600"/>
              <a:gd name="connsiteY3" fmla="*/ 1010831 h 1010831"/>
              <a:gd name="connsiteX4" fmla="*/ 0 w 1397600"/>
              <a:gd name="connsiteY4" fmla="*/ 0 h 10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00" h="1010831">
                <a:moveTo>
                  <a:pt x="0" y="0"/>
                </a:moveTo>
                <a:lnTo>
                  <a:pt x="1397600" y="0"/>
                </a:lnTo>
                <a:lnTo>
                  <a:pt x="1397600" y="1010831"/>
                </a:lnTo>
                <a:lnTo>
                  <a:pt x="0" y="1010831"/>
                </a:lnTo>
                <a:lnTo>
                  <a:pt x="0" y="0"/>
                </a:lnTo>
                <a:close/>
              </a:path>
            </a:pathLst>
          </a:custGeom>
          <a:noFill/>
          <a:ln>
            <a:noFill/>
          </a:ln>
          <a:effectLst/>
        </p:spPr>
        <p:txBody>
          <a:bodyPr spcFirstLastPara="0" vert="horz" wrap="square" lIns="22860" tIns="22860" rIns="22860" bIns="22860" numCol="1" spcCol="1270" anchor="t" anchorCtr="0">
            <a:spAutoFit/>
          </a:bodyPr>
          <a:lstStyle/>
          <a:p>
            <a:pPr defTabSz="800100">
              <a:lnSpc>
                <a:spcPct val="90000"/>
              </a:lnSpc>
              <a:spcBef>
                <a:spcPct val="0"/>
              </a:spcBef>
              <a:spcAft>
                <a:spcPct val="10000"/>
              </a:spcAft>
              <a:defRPr/>
            </a:pPr>
            <a:r>
              <a:rPr lang="en-GB" sz="2000" b="1" kern="0" dirty="0" err="1">
                <a:solidFill>
                  <a:srgbClr val="003366"/>
                </a:solidFill>
                <a:latin typeface="+mj-lt"/>
                <a:cs typeface="Arial" panose="020B0604020202020204" pitchFamily="34" charset="0"/>
              </a:rPr>
              <a:t>Đợt</a:t>
            </a:r>
            <a:r>
              <a:rPr lang="en-GB" sz="2000" b="1" kern="0" dirty="0">
                <a:solidFill>
                  <a:srgbClr val="003366"/>
                </a:solidFill>
                <a:latin typeface="+mj-lt"/>
                <a:cs typeface="Arial" panose="020B0604020202020204" pitchFamily="34" charset="0"/>
              </a:rPr>
              <a:t> </a:t>
            </a:r>
            <a:r>
              <a:rPr lang="en-GB" sz="2000" b="1" kern="0" dirty="0" err="1">
                <a:solidFill>
                  <a:srgbClr val="003366"/>
                </a:solidFill>
                <a:latin typeface="+mj-lt"/>
                <a:cs typeface="Arial" panose="020B0604020202020204" pitchFamily="34" charset="0"/>
              </a:rPr>
              <a:t>cấp</a:t>
            </a:r>
            <a:r>
              <a:rPr lang="en-GB" sz="2000" b="1" kern="0" dirty="0">
                <a:solidFill>
                  <a:srgbClr val="003366"/>
                </a:solidFill>
                <a:latin typeface="+mj-lt"/>
                <a:cs typeface="Arial" panose="020B0604020202020204" pitchFamily="34" charset="0"/>
              </a:rPr>
              <a:t> </a:t>
            </a:r>
            <a:r>
              <a:rPr lang="en-GB" sz="2000" kern="0" baseline="30000" dirty="0">
                <a:solidFill>
                  <a:srgbClr val="003366"/>
                </a:solidFill>
                <a:latin typeface="+mj-lt"/>
                <a:cs typeface="Arial" panose="020B0604020202020204" pitchFamily="34" charset="0"/>
              </a:rPr>
              <a:t>2</a:t>
            </a:r>
            <a:endParaRPr lang="en-GB" sz="2000" kern="0" dirty="0">
              <a:solidFill>
                <a:srgbClr val="58646E">
                  <a:lumMod val="75000"/>
                </a:srgbClr>
              </a:solidFill>
              <a:latin typeface="+mj-lt"/>
              <a:cs typeface="Arial" panose="020B0604020202020204" pitchFamily="34" charset="0"/>
            </a:endParaRPr>
          </a:p>
          <a:p>
            <a:pPr defTabSz="800100">
              <a:lnSpc>
                <a:spcPct val="90000"/>
              </a:lnSpc>
              <a:spcBef>
                <a:spcPct val="0"/>
              </a:spcBef>
              <a:spcAft>
                <a:spcPct val="10000"/>
              </a:spcAft>
              <a:defRPr/>
            </a:pPr>
            <a:r>
              <a:rPr lang="en-GB" sz="2000" kern="0" dirty="0" err="1">
                <a:solidFill>
                  <a:srgbClr val="58646E">
                    <a:lumMod val="75000"/>
                  </a:srgbClr>
                </a:solidFill>
                <a:latin typeface="+mj-lt"/>
                <a:cs typeface="Arial" panose="020B0604020202020204" pitchFamily="34" charset="0"/>
              </a:rPr>
              <a:t>Giảm</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lưu</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lượng</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hít</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trong</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và</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sau</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đợt</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cấp</a:t>
            </a:r>
            <a:r>
              <a:rPr lang="en-GB" sz="2000" kern="0" dirty="0">
                <a:solidFill>
                  <a:srgbClr val="58646E">
                    <a:lumMod val="75000"/>
                  </a:srgbClr>
                </a:solidFill>
                <a:latin typeface="+mj-lt"/>
                <a:cs typeface="Arial" panose="020B0604020202020204" pitchFamily="34" charset="0"/>
              </a:rPr>
              <a:t> COPD </a:t>
            </a:r>
            <a:endParaRPr lang="en-GB" sz="2000" kern="0" baseline="30000" dirty="0">
              <a:solidFill>
                <a:srgbClr val="58646E">
                  <a:lumMod val="75000"/>
                </a:srgbClr>
              </a:solidFill>
              <a:latin typeface="+mj-lt"/>
              <a:cs typeface="Arial" panose="020B0604020202020204" pitchFamily="34" charset="0"/>
            </a:endParaRPr>
          </a:p>
        </p:txBody>
      </p:sp>
      <p:sp>
        <p:nvSpPr>
          <p:cNvPr id="45" name="Freeform: Shape 14">
            <a:extLst>
              <a:ext uri="{FF2B5EF4-FFF2-40B4-BE49-F238E27FC236}">
                <a16:creationId xmlns:a16="http://schemas.microsoft.com/office/drawing/2014/main" id="{1A5928B5-CF10-49FA-B6A2-412A4610527B}"/>
              </a:ext>
            </a:extLst>
          </p:cNvPr>
          <p:cNvSpPr/>
          <p:nvPr/>
        </p:nvSpPr>
        <p:spPr>
          <a:xfrm>
            <a:off x="3837646" y="5590896"/>
            <a:ext cx="7305325" cy="630942"/>
          </a:xfrm>
          <a:custGeom>
            <a:avLst/>
            <a:gdLst>
              <a:gd name="connsiteX0" fmla="*/ 0 w 1963224"/>
              <a:gd name="connsiteY0" fmla="*/ 0 h 1010831"/>
              <a:gd name="connsiteX1" fmla="*/ 1963224 w 1963224"/>
              <a:gd name="connsiteY1" fmla="*/ 0 h 1010831"/>
              <a:gd name="connsiteX2" fmla="*/ 1963224 w 1963224"/>
              <a:gd name="connsiteY2" fmla="*/ 1010831 h 1010831"/>
              <a:gd name="connsiteX3" fmla="*/ 0 w 1963224"/>
              <a:gd name="connsiteY3" fmla="*/ 1010831 h 1010831"/>
              <a:gd name="connsiteX4" fmla="*/ 0 w 1963224"/>
              <a:gd name="connsiteY4" fmla="*/ 0 h 1010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224" h="1010831">
                <a:moveTo>
                  <a:pt x="0" y="0"/>
                </a:moveTo>
                <a:lnTo>
                  <a:pt x="1963224" y="0"/>
                </a:lnTo>
                <a:lnTo>
                  <a:pt x="1963224" y="1010831"/>
                </a:lnTo>
                <a:lnTo>
                  <a:pt x="0" y="1010831"/>
                </a:lnTo>
                <a:lnTo>
                  <a:pt x="0" y="0"/>
                </a:lnTo>
                <a:close/>
              </a:path>
            </a:pathLst>
          </a:custGeom>
          <a:noFill/>
          <a:ln>
            <a:noFill/>
          </a:ln>
          <a:effectLst/>
        </p:spPr>
        <p:txBody>
          <a:bodyPr spcFirstLastPara="0" vert="horz" wrap="square" lIns="22860" tIns="22860" rIns="22860" bIns="22860" numCol="1" spcCol="1270" anchor="t" anchorCtr="0">
            <a:spAutoFit/>
          </a:bodyPr>
          <a:lstStyle/>
          <a:p>
            <a:pPr defTabSz="800100">
              <a:lnSpc>
                <a:spcPct val="90000"/>
              </a:lnSpc>
              <a:spcBef>
                <a:spcPct val="0"/>
              </a:spcBef>
              <a:spcAft>
                <a:spcPct val="10000"/>
              </a:spcAft>
              <a:defRPr/>
            </a:pPr>
            <a:r>
              <a:rPr lang="en-GB" sz="2000" b="1" kern="0" dirty="0" err="1">
                <a:solidFill>
                  <a:srgbClr val="003366"/>
                </a:solidFill>
                <a:latin typeface="+mj-lt"/>
                <a:cs typeface="Arial" panose="020B0604020202020204" pitchFamily="34" charset="0"/>
              </a:rPr>
              <a:t>Chiều</a:t>
            </a:r>
            <a:r>
              <a:rPr lang="en-GB" sz="2000" b="1" kern="0" dirty="0">
                <a:solidFill>
                  <a:srgbClr val="003366"/>
                </a:solidFill>
                <a:latin typeface="+mj-lt"/>
                <a:cs typeface="Arial" panose="020B0604020202020204" pitchFamily="34" charset="0"/>
              </a:rPr>
              <a:t> </a:t>
            </a:r>
            <a:r>
              <a:rPr lang="en-GB" sz="2000" b="1" kern="0" dirty="0" err="1">
                <a:solidFill>
                  <a:srgbClr val="003366"/>
                </a:solidFill>
                <a:latin typeface="+mj-lt"/>
                <a:cs typeface="Arial" panose="020B0604020202020204" pitchFamily="34" charset="0"/>
              </a:rPr>
              <a:t>cao</a:t>
            </a:r>
            <a:r>
              <a:rPr lang="en-GB" sz="2000" b="1" kern="0" dirty="0">
                <a:solidFill>
                  <a:srgbClr val="003366"/>
                </a:solidFill>
                <a:latin typeface="+mj-lt"/>
                <a:cs typeface="Arial" panose="020B0604020202020204" pitchFamily="34" charset="0"/>
              </a:rPr>
              <a:t> </a:t>
            </a:r>
            <a:r>
              <a:rPr lang="en-GB" sz="2000" kern="0" baseline="30000" dirty="0">
                <a:solidFill>
                  <a:srgbClr val="003366"/>
                </a:solidFill>
                <a:latin typeface="+mj-lt"/>
                <a:cs typeface="Arial" panose="020B0604020202020204" pitchFamily="34" charset="0"/>
              </a:rPr>
              <a:t>4</a:t>
            </a:r>
            <a:endParaRPr lang="en-GB" sz="2000" kern="0" dirty="0">
              <a:solidFill>
                <a:srgbClr val="58646E">
                  <a:lumMod val="75000"/>
                </a:srgbClr>
              </a:solidFill>
              <a:latin typeface="+mj-lt"/>
              <a:cs typeface="Arial" panose="020B0604020202020204" pitchFamily="34" charset="0"/>
            </a:endParaRPr>
          </a:p>
          <a:p>
            <a:pPr defTabSz="800100">
              <a:lnSpc>
                <a:spcPct val="90000"/>
              </a:lnSpc>
              <a:spcBef>
                <a:spcPct val="0"/>
              </a:spcBef>
              <a:spcAft>
                <a:spcPct val="10000"/>
              </a:spcAft>
              <a:defRPr/>
            </a:pPr>
            <a:r>
              <a:rPr lang="en-GB" sz="2000" kern="0" dirty="0" err="1">
                <a:solidFill>
                  <a:srgbClr val="58646E">
                    <a:lumMod val="75000"/>
                  </a:srgbClr>
                </a:solidFill>
                <a:latin typeface="+mj-lt"/>
                <a:cs typeface="Arial" panose="020B0604020202020204" pitchFamily="34" charset="0"/>
              </a:rPr>
              <a:t>Thấp</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bé</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là</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yếu</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tố</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nguy</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cơ</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độc</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lập</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của</a:t>
            </a:r>
            <a:r>
              <a:rPr lang="en-GB" sz="2000" kern="0" dirty="0">
                <a:solidFill>
                  <a:srgbClr val="58646E">
                    <a:lumMod val="75000"/>
                  </a:srgbClr>
                </a:solidFill>
                <a:latin typeface="+mj-lt"/>
                <a:cs typeface="Arial" panose="020B0604020202020204" pitchFamily="34" charset="0"/>
              </a:rPr>
              <a:t> </a:t>
            </a:r>
            <a:r>
              <a:rPr lang="en-GB" sz="2000" kern="0" dirty="0" err="1">
                <a:solidFill>
                  <a:srgbClr val="58646E">
                    <a:lumMod val="75000"/>
                  </a:srgbClr>
                </a:solidFill>
                <a:latin typeface="+mj-lt"/>
                <a:cs typeface="Arial" panose="020B0604020202020204" pitchFamily="34" charset="0"/>
              </a:rPr>
              <a:t>giảm</a:t>
            </a:r>
            <a:r>
              <a:rPr lang="en-GB" sz="2000" kern="0" dirty="0">
                <a:solidFill>
                  <a:srgbClr val="58646E">
                    <a:lumMod val="75000"/>
                  </a:srgbClr>
                </a:solidFill>
                <a:latin typeface="+mj-lt"/>
                <a:cs typeface="Arial" panose="020B0604020202020204" pitchFamily="34" charset="0"/>
              </a:rPr>
              <a:t> PIFR</a:t>
            </a:r>
            <a:endParaRPr lang="en-GB" sz="2000" b="1" kern="0" dirty="0">
              <a:solidFill>
                <a:srgbClr val="58646E">
                  <a:lumMod val="75000"/>
                </a:srgbClr>
              </a:solidFill>
              <a:latin typeface="+mj-lt"/>
              <a:cs typeface="Arial" panose="020B0604020202020204" pitchFamily="34" charset="0"/>
            </a:endParaRPr>
          </a:p>
        </p:txBody>
      </p:sp>
      <p:grpSp>
        <p:nvGrpSpPr>
          <p:cNvPr id="46" name="Group 45">
            <a:extLst>
              <a:ext uri="{FF2B5EF4-FFF2-40B4-BE49-F238E27FC236}">
                <a16:creationId xmlns:a16="http://schemas.microsoft.com/office/drawing/2014/main" id="{D3DC12D7-DE38-41A3-AF73-F5AB3278CB32}"/>
              </a:ext>
            </a:extLst>
          </p:cNvPr>
          <p:cNvGrpSpPr/>
          <p:nvPr/>
        </p:nvGrpSpPr>
        <p:grpSpPr>
          <a:xfrm>
            <a:off x="2675715" y="5612924"/>
            <a:ext cx="842585" cy="789246"/>
            <a:chOff x="578792" y="4413138"/>
            <a:chExt cx="720000" cy="720000"/>
          </a:xfrm>
          <a:solidFill>
            <a:srgbClr val="1F497D">
              <a:lumMod val="20000"/>
              <a:lumOff val="80000"/>
            </a:srgbClr>
          </a:solidFill>
        </p:grpSpPr>
        <p:sp>
          <p:nvSpPr>
            <p:cNvPr id="47" name="Oval 46">
              <a:extLst>
                <a:ext uri="{FF2B5EF4-FFF2-40B4-BE49-F238E27FC236}">
                  <a16:creationId xmlns:a16="http://schemas.microsoft.com/office/drawing/2014/main" id="{D99A5863-EF6E-499A-A10F-9CE9A0858568}"/>
                </a:ext>
              </a:extLst>
            </p:cNvPr>
            <p:cNvSpPr/>
            <p:nvPr/>
          </p:nvSpPr>
          <p:spPr>
            <a:xfrm>
              <a:off x="578792" y="4413138"/>
              <a:ext cx="720000" cy="720000"/>
            </a:xfrm>
            <a:prstGeom prst="ellipse">
              <a:avLst/>
            </a:prstGeom>
            <a:solidFill>
              <a:srgbClr val="C6D9F1"/>
            </a:solidFill>
            <a:ln w="12700" cap="flat" cmpd="sng" algn="ctr">
              <a:no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FFFFFF"/>
                </a:solidFill>
                <a:effectLst/>
                <a:uLnTx/>
                <a:uFillTx/>
                <a:latin typeface="+mj-lt"/>
              </a:endParaRPr>
            </a:p>
          </p:txBody>
        </p:sp>
        <p:grpSp>
          <p:nvGrpSpPr>
            <p:cNvPr id="48" name="Group 47">
              <a:extLst>
                <a:ext uri="{FF2B5EF4-FFF2-40B4-BE49-F238E27FC236}">
                  <a16:creationId xmlns:a16="http://schemas.microsoft.com/office/drawing/2014/main" id="{5FA8B756-1A1F-4E94-B946-85C1D4B328E6}"/>
                </a:ext>
              </a:extLst>
            </p:cNvPr>
            <p:cNvGrpSpPr/>
            <p:nvPr/>
          </p:nvGrpSpPr>
          <p:grpSpPr>
            <a:xfrm>
              <a:off x="805622" y="4560523"/>
              <a:ext cx="262038" cy="430929"/>
              <a:chOff x="862087" y="4560523"/>
              <a:chExt cx="453951" cy="680749"/>
            </a:xfrm>
            <a:grpFill/>
          </p:grpSpPr>
          <p:grpSp>
            <p:nvGrpSpPr>
              <p:cNvPr id="49" name="Group 48">
                <a:extLst>
                  <a:ext uri="{FF2B5EF4-FFF2-40B4-BE49-F238E27FC236}">
                    <a16:creationId xmlns:a16="http://schemas.microsoft.com/office/drawing/2014/main" id="{4D3D99FE-30F5-475C-B570-788FAA5667AF}"/>
                  </a:ext>
                </a:extLst>
              </p:cNvPr>
              <p:cNvGrpSpPr/>
              <p:nvPr/>
            </p:nvGrpSpPr>
            <p:grpSpPr>
              <a:xfrm>
                <a:off x="862087" y="4560523"/>
                <a:ext cx="100157" cy="680749"/>
                <a:chOff x="7030794" y="2739644"/>
                <a:chExt cx="178376" cy="1295311"/>
              </a:xfrm>
              <a:grpFill/>
            </p:grpSpPr>
            <p:cxnSp>
              <p:nvCxnSpPr>
                <p:cNvPr id="56" name="Straight Connector 55">
                  <a:extLst>
                    <a:ext uri="{FF2B5EF4-FFF2-40B4-BE49-F238E27FC236}">
                      <a16:creationId xmlns:a16="http://schemas.microsoft.com/office/drawing/2014/main" id="{B29FB14C-C08C-4122-A000-4095AC634E1C}"/>
                    </a:ext>
                  </a:extLst>
                </p:cNvPr>
                <p:cNvCxnSpPr>
                  <a:cxnSpLocks/>
                </p:cNvCxnSpPr>
                <p:nvPr/>
              </p:nvCxnSpPr>
              <p:spPr>
                <a:xfrm>
                  <a:off x="7030794" y="2739644"/>
                  <a:ext cx="0" cy="1295311"/>
                </a:xfrm>
                <a:prstGeom prst="line">
                  <a:avLst/>
                </a:prstGeom>
                <a:grpFill/>
                <a:ln w="22225" cap="rnd" cmpd="sng" algn="ctr">
                  <a:solidFill>
                    <a:srgbClr val="003366"/>
                  </a:solidFill>
                  <a:prstDash val="solid"/>
                  <a:round/>
                </a:ln>
                <a:effectLst/>
              </p:spPr>
            </p:cxnSp>
            <p:cxnSp>
              <p:nvCxnSpPr>
                <p:cNvPr id="57" name="Straight Connector 56">
                  <a:extLst>
                    <a:ext uri="{FF2B5EF4-FFF2-40B4-BE49-F238E27FC236}">
                      <a16:creationId xmlns:a16="http://schemas.microsoft.com/office/drawing/2014/main" id="{3257259E-99DE-4213-85F0-918FBFDF68DD}"/>
                    </a:ext>
                  </a:extLst>
                </p:cNvPr>
                <p:cNvCxnSpPr>
                  <a:cxnSpLocks/>
                </p:cNvCxnSpPr>
                <p:nvPr/>
              </p:nvCxnSpPr>
              <p:spPr>
                <a:xfrm flipH="1">
                  <a:off x="7043457" y="2739644"/>
                  <a:ext cx="165713" cy="0"/>
                </a:xfrm>
                <a:prstGeom prst="line">
                  <a:avLst/>
                </a:prstGeom>
                <a:grpFill/>
                <a:ln w="22225" cap="rnd" cmpd="sng" algn="ctr">
                  <a:solidFill>
                    <a:srgbClr val="003366"/>
                  </a:solidFill>
                  <a:prstDash val="solid"/>
                  <a:round/>
                </a:ln>
                <a:effectLst/>
              </p:spPr>
            </p:cxnSp>
            <p:cxnSp>
              <p:nvCxnSpPr>
                <p:cNvPr id="58" name="Straight Connector 57">
                  <a:extLst>
                    <a:ext uri="{FF2B5EF4-FFF2-40B4-BE49-F238E27FC236}">
                      <a16:creationId xmlns:a16="http://schemas.microsoft.com/office/drawing/2014/main" id="{1F317550-06C1-4386-952B-E2809CDCAEA8}"/>
                    </a:ext>
                  </a:extLst>
                </p:cNvPr>
                <p:cNvCxnSpPr>
                  <a:cxnSpLocks/>
                </p:cNvCxnSpPr>
                <p:nvPr/>
              </p:nvCxnSpPr>
              <p:spPr>
                <a:xfrm flipH="1">
                  <a:off x="7043456" y="2901558"/>
                  <a:ext cx="108000" cy="0"/>
                </a:xfrm>
                <a:prstGeom prst="line">
                  <a:avLst/>
                </a:prstGeom>
                <a:grpFill/>
                <a:ln w="22225" cap="rnd" cmpd="sng" algn="ctr">
                  <a:solidFill>
                    <a:srgbClr val="003366"/>
                  </a:solidFill>
                  <a:prstDash val="solid"/>
                  <a:round/>
                </a:ln>
                <a:effectLst/>
              </p:spPr>
            </p:cxnSp>
            <p:cxnSp>
              <p:nvCxnSpPr>
                <p:cNvPr id="59" name="Straight Connector 58">
                  <a:extLst>
                    <a:ext uri="{FF2B5EF4-FFF2-40B4-BE49-F238E27FC236}">
                      <a16:creationId xmlns:a16="http://schemas.microsoft.com/office/drawing/2014/main" id="{91D5AF66-E795-4801-B0DE-072AAB38FE5C}"/>
                    </a:ext>
                  </a:extLst>
                </p:cNvPr>
                <p:cNvCxnSpPr>
                  <a:cxnSpLocks/>
                </p:cNvCxnSpPr>
                <p:nvPr/>
              </p:nvCxnSpPr>
              <p:spPr>
                <a:xfrm flipH="1">
                  <a:off x="7050442" y="3063471"/>
                  <a:ext cx="158728" cy="0"/>
                </a:xfrm>
                <a:prstGeom prst="line">
                  <a:avLst/>
                </a:prstGeom>
                <a:grpFill/>
                <a:ln w="22225" cap="rnd" cmpd="sng" algn="ctr">
                  <a:solidFill>
                    <a:srgbClr val="003366"/>
                  </a:solidFill>
                  <a:prstDash val="solid"/>
                  <a:round/>
                </a:ln>
                <a:effectLst/>
              </p:spPr>
            </p:cxnSp>
            <p:cxnSp>
              <p:nvCxnSpPr>
                <p:cNvPr id="60" name="Straight Connector 59">
                  <a:extLst>
                    <a:ext uri="{FF2B5EF4-FFF2-40B4-BE49-F238E27FC236}">
                      <a16:creationId xmlns:a16="http://schemas.microsoft.com/office/drawing/2014/main" id="{F04B5C7F-8EAA-48CF-8CC9-474E3241C388}"/>
                    </a:ext>
                  </a:extLst>
                </p:cNvPr>
                <p:cNvCxnSpPr>
                  <a:cxnSpLocks/>
                </p:cNvCxnSpPr>
                <p:nvPr/>
              </p:nvCxnSpPr>
              <p:spPr>
                <a:xfrm flipH="1">
                  <a:off x="7043455" y="3225386"/>
                  <a:ext cx="108000" cy="0"/>
                </a:xfrm>
                <a:prstGeom prst="line">
                  <a:avLst/>
                </a:prstGeom>
                <a:grpFill/>
                <a:ln w="22225" cap="rnd" cmpd="sng" algn="ctr">
                  <a:solidFill>
                    <a:srgbClr val="003366"/>
                  </a:solidFill>
                  <a:prstDash val="solid"/>
                  <a:round/>
                </a:ln>
                <a:effectLst/>
              </p:spPr>
            </p:cxnSp>
            <p:cxnSp>
              <p:nvCxnSpPr>
                <p:cNvPr id="61" name="Straight Connector 60">
                  <a:extLst>
                    <a:ext uri="{FF2B5EF4-FFF2-40B4-BE49-F238E27FC236}">
                      <a16:creationId xmlns:a16="http://schemas.microsoft.com/office/drawing/2014/main" id="{DBD2FE00-E2DB-46D0-8670-A5349C1A3F04}"/>
                    </a:ext>
                  </a:extLst>
                </p:cNvPr>
                <p:cNvCxnSpPr>
                  <a:cxnSpLocks/>
                </p:cNvCxnSpPr>
                <p:nvPr/>
              </p:nvCxnSpPr>
              <p:spPr>
                <a:xfrm flipH="1">
                  <a:off x="7050451" y="3387300"/>
                  <a:ext cx="158719" cy="0"/>
                </a:xfrm>
                <a:prstGeom prst="line">
                  <a:avLst/>
                </a:prstGeom>
                <a:grpFill/>
                <a:ln w="22225" cap="rnd" cmpd="sng" algn="ctr">
                  <a:solidFill>
                    <a:srgbClr val="003366"/>
                  </a:solidFill>
                  <a:prstDash val="solid"/>
                  <a:round/>
                </a:ln>
                <a:effectLst/>
              </p:spPr>
            </p:cxnSp>
            <p:cxnSp>
              <p:nvCxnSpPr>
                <p:cNvPr id="62" name="Straight Connector 61">
                  <a:extLst>
                    <a:ext uri="{FF2B5EF4-FFF2-40B4-BE49-F238E27FC236}">
                      <a16:creationId xmlns:a16="http://schemas.microsoft.com/office/drawing/2014/main" id="{783EF8D3-2767-4CA2-9836-E66821D6B7C4}"/>
                    </a:ext>
                  </a:extLst>
                </p:cNvPr>
                <p:cNvCxnSpPr>
                  <a:cxnSpLocks/>
                </p:cNvCxnSpPr>
                <p:nvPr/>
              </p:nvCxnSpPr>
              <p:spPr>
                <a:xfrm flipH="1">
                  <a:off x="7043455" y="3549214"/>
                  <a:ext cx="108000" cy="0"/>
                </a:xfrm>
                <a:prstGeom prst="line">
                  <a:avLst/>
                </a:prstGeom>
                <a:grpFill/>
                <a:ln w="22225" cap="rnd" cmpd="sng" algn="ctr">
                  <a:solidFill>
                    <a:srgbClr val="003366"/>
                  </a:solidFill>
                  <a:prstDash val="solid"/>
                  <a:round/>
                </a:ln>
                <a:effectLst/>
              </p:spPr>
            </p:cxnSp>
            <p:cxnSp>
              <p:nvCxnSpPr>
                <p:cNvPr id="63" name="Straight Connector 62">
                  <a:extLst>
                    <a:ext uri="{FF2B5EF4-FFF2-40B4-BE49-F238E27FC236}">
                      <a16:creationId xmlns:a16="http://schemas.microsoft.com/office/drawing/2014/main" id="{5DF3DCC1-D76A-4175-8A69-A1B14035B000}"/>
                    </a:ext>
                  </a:extLst>
                </p:cNvPr>
                <p:cNvCxnSpPr>
                  <a:cxnSpLocks/>
                </p:cNvCxnSpPr>
                <p:nvPr/>
              </p:nvCxnSpPr>
              <p:spPr>
                <a:xfrm flipH="1">
                  <a:off x="7039141" y="3711128"/>
                  <a:ext cx="170029" cy="0"/>
                </a:xfrm>
                <a:prstGeom prst="line">
                  <a:avLst/>
                </a:prstGeom>
                <a:grpFill/>
                <a:ln w="22225" cap="rnd" cmpd="sng" algn="ctr">
                  <a:solidFill>
                    <a:srgbClr val="003366"/>
                  </a:solidFill>
                  <a:prstDash val="solid"/>
                  <a:round/>
                </a:ln>
                <a:effectLst/>
              </p:spPr>
            </p:cxnSp>
            <p:cxnSp>
              <p:nvCxnSpPr>
                <p:cNvPr id="64" name="Straight Connector 63">
                  <a:extLst>
                    <a:ext uri="{FF2B5EF4-FFF2-40B4-BE49-F238E27FC236}">
                      <a16:creationId xmlns:a16="http://schemas.microsoft.com/office/drawing/2014/main" id="{4EE57EEE-997B-467C-8172-4C56CE8901DA}"/>
                    </a:ext>
                  </a:extLst>
                </p:cNvPr>
                <p:cNvCxnSpPr>
                  <a:cxnSpLocks/>
                </p:cNvCxnSpPr>
                <p:nvPr/>
              </p:nvCxnSpPr>
              <p:spPr>
                <a:xfrm flipH="1">
                  <a:off x="7043454" y="3873042"/>
                  <a:ext cx="108000" cy="0"/>
                </a:xfrm>
                <a:prstGeom prst="line">
                  <a:avLst/>
                </a:prstGeom>
                <a:grpFill/>
                <a:ln w="22225" cap="rnd" cmpd="sng" algn="ctr">
                  <a:solidFill>
                    <a:srgbClr val="003366"/>
                  </a:solidFill>
                  <a:prstDash val="solid"/>
                  <a:round/>
                </a:ln>
                <a:effectLst/>
              </p:spPr>
            </p:cxnSp>
            <p:cxnSp>
              <p:nvCxnSpPr>
                <p:cNvPr id="65" name="Straight Connector 64">
                  <a:extLst>
                    <a:ext uri="{FF2B5EF4-FFF2-40B4-BE49-F238E27FC236}">
                      <a16:creationId xmlns:a16="http://schemas.microsoft.com/office/drawing/2014/main" id="{13A0A3F5-0A0B-4FD1-93AE-9D51C5337C29}"/>
                    </a:ext>
                  </a:extLst>
                </p:cNvPr>
                <p:cNvCxnSpPr>
                  <a:cxnSpLocks/>
                </p:cNvCxnSpPr>
                <p:nvPr/>
              </p:nvCxnSpPr>
              <p:spPr>
                <a:xfrm flipH="1">
                  <a:off x="7039141" y="4034955"/>
                  <a:ext cx="170029" cy="0"/>
                </a:xfrm>
                <a:prstGeom prst="line">
                  <a:avLst/>
                </a:prstGeom>
                <a:grpFill/>
                <a:ln w="22225" cap="rnd" cmpd="sng" algn="ctr">
                  <a:solidFill>
                    <a:srgbClr val="003366"/>
                  </a:solidFill>
                  <a:prstDash val="solid"/>
                  <a:round/>
                </a:ln>
                <a:effectLst/>
              </p:spPr>
            </p:cxnSp>
          </p:grpSp>
          <p:grpSp>
            <p:nvGrpSpPr>
              <p:cNvPr id="50" name="Group 49">
                <a:extLst>
                  <a:ext uri="{FF2B5EF4-FFF2-40B4-BE49-F238E27FC236}">
                    <a16:creationId xmlns:a16="http://schemas.microsoft.com/office/drawing/2014/main" id="{2DE59F99-418D-4093-8CB0-A75AD83A5518}"/>
                  </a:ext>
                </a:extLst>
              </p:cNvPr>
              <p:cNvGrpSpPr/>
              <p:nvPr/>
            </p:nvGrpSpPr>
            <p:grpSpPr>
              <a:xfrm>
                <a:off x="1073662" y="4711851"/>
                <a:ext cx="242376" cy="495668"/>
                <a:chOff x="7304085" y="2939948"/>
                <a:chExt cx="431077" cy="941867"/>
              </a:xfrm>
              <a:grpFill/>
            </p:grpSpPr>
            <p:sp>
              <p:nvSpPr>
                <p:cNvPr id="51" name="Freeform: Shape 50">
                  <a:extLst>
                    <a:ext uri="{FF2B5EF4-FFF2-40B4-BE49-F238E27FC236}">
                      <a16:creationId xmlns:a16="http://schemas.microsoft.com/office/drawing/2014/main" id="{B20B7EB5-908D-4D4E-A1E6-ABB23FFD898F}"/>
                    </a:ext>
                  </a:extLst>
                </p:cNvPr>
                <p:cNvSpPr/>
                <p:nvPr/>
              </p:nvSpPr>
              <p:spPr>
                <a:xfrm>
                  <a:off x="7424632" y="3211868"/>
                  <a:ext cx="180588" cy="347799"/>
                </a:xfrm>
                <a:custGeom>
                  <a:avLst/>
                  <a:gdLst>
                    <a:gd name="connsiteX0" fmla="*/ 3510 w 180588"/>
                    <a:gd name="connsiteY0" fmla="*/ 3510 h 347799"/>
                    <a:gd name="connsiteX1" fmla="*/ 179416 w 180588"/>
                    <a:gd name="connsiteY1" fmla="*/ 3510 h 347799"/>
                    <a:gd name="connsiteX2" fmla="*/ 179416 w 180588"/>
                    <a:gd name="connsiteY2" fmla="*/ 350908 h 347799"/>
                    <a:gd name="connsiteX3" fmla="*/ 3510 w 180588"/>
                    <a:gd name="connsiteY3" fmla="*/ 350908 h 347799"/>
                  </a:gdLst>
                  <a:ahLst/>
                  <a:cxnLst>
                    <a:cxn ang="0">
                      <a:pos x="connsiteX0" y="connsiteY0"/>
                    </a:cxn>
                    <a:cxn ang="0">
                      <a:pos x="connsiteX1" y="connsiteY1"/>
                    </a:cxn>
                    <a:cxn ang="0">
                      <a:pos x="connsiteX2" y="connsiteY2"/>
                    </a:cxn>
                    <a:cxn ang="0">
                      <a:pos x="connsiteX3" y="connsiteY3"/>
                    </a:cxn>
                  </a:cxnLst>
                  <a:rect l="l" t="t" r="r" b="b"/>
                  <a:pathLst>
                    <a:path w="180588" h="347799">
                      <a:moveTo>
                        <a:pt x="3510" y="3510"/>
                      </a:moveTo>
                      <a:lnTo>
                        <a:pt x="179416" y="3510"/>
                      </a:lnTo>
                      <a:lnTo>
                        <a:pt x="179416" y="350908"/>
                      </a:lnTo>
                      <a:lnTo>
                        <a:pt x="3510" y="350908"/>
                      </a:lnTo>
                      <a:close/>
                    </a:path>
                  </a:pathLst>
                </a:custGeom>
                <a:grpFill/>
                <a:ln w="6664"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778692"/>
                    </a:solidFill>
                    <a:effectLst/>
                    <a:uLnTx/>
                    <a:uFillTx/>
                    <a:latin typeface="+mj-lt"/>
                  </a:endParaRPr>
                </a:p>
              </p:txBody>
            </p:sp>
            <p:sp>
              <p:nvSpPr>
                <p:cNvPr id="52" name="Freeform: Shape 51">
                  <a:extLst>
                    <a:ext uri="{FF2B5EF4-FFF2-40B4-BE49-F238E27FC236}">
                      <a16:creationId xmlns:a16="http://schemas.microsoft.com/office/drawing/2014/main" id="{4F763EF1-FD43-4490-AB8B-E4C30F49272F}"/>
                    </a:ext>
                  </a:extLst>
                </p:cNvPr>
                <p:cNvSpPr/>
                <p:nvPr/>
              </p:nvSpPr>
              <p:spPr>
                <a:xfrm>
                  <a:off x="7423125" y="2939948"/>
                  <a:ext cx="180588" cy="180588"/>
                </a:xfrm>
                <a:custGeom>
                  <a:avLst/>
                  <a:gdLst>
                    <a:gd name="connsiteX0" fmla="*/ 92969 w 180588"/>
                    <a:gd name="connsiteY0" fmla="*/ 180922 h 180588"/>
                    <a:gd name="connsiteX1" fmla="*/ 180922 w 180588"/>
                    <a:gd name="connsiteY1" fmla="*/ 92969 h 180588"/>
                    <a:gd name="connsiteX2" fmla="*/ 92969 w 180588"/>
                    <a:gd name="connsiteY2" fmla="*/ 5016 h 180588"/>
                    <a:gd name="connsiteX3" fmla="*/ 5016 w 180588"/>
                    <a:gd name="connsiteY3" fmla="*/ 92969 h 180588"/>
                    <a:gd name="connsiteX4" fmla="*/ 92969 w 180588"/>
                    <a:gd name="connsiteY4" fmla="*/ 180922 h 180588"/>
                    <a:gd name="connsiteX5" fmla="*/ 92969 w 180588"/>
                    <a:gd name="connsiteY5" fmla="*/ 53374 h 180588"/>
                    <a:gd name="connsiteX6" fmla="*/ 132565 w 180588"/>
                    <a:gd name="connsiteY6" fmla="*/ 92969 h 180588"/>
                    <a:gd name="connsiteX7" fmla="*/ 92969 w 180588"/>
                    <a:gd name="connsiteY7" fmla="*/ 132565 h 180588"/>
                    <a:gd name="connsiteX8" fmla="*/ 53374 w 180588"/>
                    <a:gd name="connsiteY8" fmla="*/ 92969 h 180588"/>
                    <a:gd name="connsiteX9" fmla="*/ 92969 w 180588"/>
                    <a:gd name="connsiteY9" fmla="*/ 53374 h 180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588" h="180588">
                      <a:moveTo>
                        <a:pt x="92969" y="180922"/>
                      </a:moveTo>
                      <a:cubicBezTo>
                        <a:pt x="141327" y="180922"/>
                        <a:pt x="180922" y="141327"/>
                        <a:pt x="180922" y="92969"/>
                      </a:cubicBezTo>
                      <a:cubicBezTo>
                        <a:pt x="180922" y="44612"/>
                        <a:pt x="141327" y="5016"/>
                        <a:pt x="92969" y="5016"/>
                      </a:cubicBezTo>
                      <a:cubicBezTo>
                        <a:pt x="44612" y="5016"/>
                        <a:pt x="5016" y="44612"/>
                        <a:pt x="5016" y="92969"/>
                      </a:cubicBezTo>
                      <a:cubicBezTo>
                        <a:pt x="5016" y="141327"/>
                        <a:pt x="44612" y="180922"/>
                        <a:pt x="92969" y="180922"/>
                      </a:cubicBezTo>
                      <a:close/>
                      <a:moveTo>
                        <a:pt x="92969" y="53374"/>
                      </a:moveTo>
                      <a:cubicBezTo>
                        <a:pt x="114974" y="53374"/>
                        <a:pt x="132565" y="70964"/>
                        <a:pt x="132565" y="92969"/>
                      </a:cubicBezTo>
                      <a:cubicBezTo>
                        <a:pt x="132565" y="114974"/>
                        <a:pt x="114974" y="132565"/>
                        <a:pt x="92969" y="132565"/>
                      </a:cubicBezTo>
                      <a:cubicBezTo>
                        <a:pt x="70964" y="132565"/>
                        <a:pt x="53374" y="114974"/>
                        <a:pt x="53374" y="92969"/>
                      </a:cubicBezTo>
                      <a:cubicBezTo>
                        <a:pt x="53374" y="70964"/>
                        <a:pt x="70964" y="53374"/>
                        <a:pt x="92969" y="53374"/>
                      </a:cubicBezTo>
                      <a:close/>
                    </a:path>
                  </a:pathLst>
                </a:custGeom>
                <a:solidFill>
                  <a:srgbClr val="1F497D"/>
                </a:solidFill>
                <a:ln w="9525"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778692"/>
                    </a:solidFill>
                    <a:effectLst/>
                    <a:uLnTx/>
                    <a:uFillTx/>
                    <a:latin typeface="+mj-lt"/>
                  </a:endParaRPr>
                </a:p>
              </p:txBody>
            </p:sp>
            <p:sp>
              <p:nvSpPr>
                <p:cNvPr id="53" name="Freeform: Shape 52">
                  <a:extLst>
                    <a:ext uri="{FF2B5EF4-FFF2-40B4-BE49-F238E27FC236}">
                      <a16:creationId xmlns:a16="http://schemas.microsoft.com/office/drawing/2014/main" id="{11ACF510-438C-4E6B-8C2A-5637E9F476BB}"/>
                    </a:ext>
                  </a:extLst>
                </p:cNvPr>
                <p:cNvSpPr/>
                <p:nvPr/>
              </p:nvSpPr>
              <p:spPr>
                <a:xfrm>
                  <a:off x="7304085" y="3323329"/>
                  <a:ext cx="53508" cy="207342"/>
                </a:xfrm>
                <a:custGeom>
                  <a:avLst/>
                  <a:gdLst>
                    <a:gd name="connsiteX0" fmla="*/ 53441 w 53507"/>
                    <a:gd name="connsiteY0" fmla="*/ 183130 h 207341"/>
                    <a:gd name="connsiteX1" fmla="*/ 53441 w 53507"/>
                    <a:gd name="connsiteY1" fmla="*/ 29229 h 207341"/>
                    <a:gd name="connsiteX2" fmla="*/ 29228 w 53507"/>
                    <a:gd name="connsiteY2" fmla="*/ 5016 h 207341"/>
                    <a:gd name="connsiteX3" fmla="*/ 5016 w 53507"/>
                    <a:gd name="connsiteY3" fmla="*/ 29229 h 207341"/>
                    <a:gd name="connsiteX4" fmla="*/ 5016 w 53507"/>
                    <a:gd name="connsiteY4" fmla="*/ 183130 h 207341"/>
                    <a:gd name="connsiteX5" fmla="*/ 29228 w 53507"/>
                    <a:gd name="connsiteY5" fmla="*/ 207342 h 207341"/>
                    <a:gd name="connsiteX6" fmla="*/ 53441 w 53507"/>
                    <a:gd name="connsiteY6" fmla="*/ 183130 h 20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07" h="207341">
                      <a:moveTo>
                        <a:pt x="53441" y="183130"/>
                      </a:moveTo>
                      <a:lnTo>
                        <a:pt x="53441" y="29229"/>
                      </a:lnTo>
                      <a:cubicBezTo>
                        <a:pt x="53441" y="16052"/>
                        <a:pt x="42472" y="5016"/>
                        <a:pt x="29228" y="5016"/>
                      </a:cubicBezTo>
                      <a:cubicBezTo>
                        <a:pt x="15985" y="5016"/>
                        <a:pt x="5016" y="15985"/>
                        <a:pt x="5016" y="29229"/>
                      </a:cubicBezTo>
                      <a:lnTo>
                        <a:pt x="5016" y="183130"/>
                      </a:lnTo>
                      <a:cubicBezTo>
                        <a:pt x="5016" y="196306"/>
                        <a:pt x="15985" y="207342"/>
                        <a:pt x="29228" y="207342"/>
                      </a:cubicBezTo>
                      <a:cubicBezTo>
                        <a:pt x="42472" y="207342"/>
                        <a:pt x="53441" y="196373"/>
                        <a:pt x="53441" y="183130"/>
                      </a:cubicBezTo>
                      <a:close/>
                    </a:path>
                  </a:pathLst>
                </a:custGeom>
                <a:grpFill/>
                <a:ln w="9525"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778692"/>
                    </a:solidFill>
                    <a:effectLst/>
                    <a:uLnTx/>
                    <a:uFillTx/>
                    <a:latin typeface="+mj-lt"/>
                  </a:endParaRPr>
                </a:p>
              </p:txBody>
            </p:sp>
            <p:sp>
              <p:nvSpPr>
                <p:cNvPr id="54" name="Freeform: Shape 53">
                  <a:extLst>
                    <a:ext uri="{FF2B5EF4-FFF2-40B4-BE49-F238E27FC236}">
                      <a16:creationId xmlns:a16="http://schemas.microsoft.com/office/drawing/2014/main" id="{30AAD9F9-20E1-4EFC-B128-59CDCDBBE0AD}"/>
                    </a:ext>
                  </a:extLst>
                </p:cNvPr>
                <p:cNvSpPr/>
                <p:nvPr/>
              </p:nvSpPr>
              <p:spPr>
                <a:xfrm>
                  <a:off x="7313790" y="3179528"/>
                  <a:ext cx="421372" cy="702287"/>
                </a:xfrm>
                <a:custGeom>
                  <a:avLst/>
                  <a:gdLst>
                    <a:gd name="connsiteX0" fmla="*/ 310055 w 421372"/>
                    <a:gd name="connsiteY0" fmla="*/ 121596 h 702286"/>
                    <a:gd name="connsiteX1" fmla="*/ 310055 w 421372"/>
                    <a:gd name="connsiteY1" fmla="*/ 29229 h 702286"/>
                    <a:gd name="connsiteX2" fmla="*/ 285843 w 421372"/>
                    <a:gd name="connsiteY2" fmla="*/ 5016 h 702286"/>
                    <a:gd name="connsiteX3" fmla="*/ 107730 w 421372"/>
                    <a:gd name="connsiteY3" fmla="*/ 5016 h 702286"/>
                    <a:gd name="connsiteX4" fmla="*/ 83518 w 421372"/>
                    <a:gd name="connsiteY4" fmla="*/ 29229 h 702286"/>
                    <a:gd name="connsiteX5" fmla="*/ 83518 w 421372"/>
                    <a:gd name="connsiteY5" fmla="*/ 389803 h 702286"/>
                    <a:gd name="connsiteX6" fmla="*/ 83518 w 421372"/>
                    <a:gd name="connsiteY6" fmla="*/ 543704 h 702286"/>
                    <a:gd name="connsiteX7" fmla="*/ 8741 w 421372"/>
                    <a:gd name="connsiteY7" fmla="*/ 664631 h 702286"/>
                    <a:gd name="connsiteX8" fmla="*/ 15363 w 421372"/>
                    <a:gd name="connsiteY8" fmla="*/ 697605 h 702286"/>
                    <a:gd name="connsiteX9" fmla="*/ 28539 w 421372"/>
                    <a:gd name="connsiteY9" fmla="*/ 702019 h 702286"/>
                    <a:gd name="connsiteX10" fmla="*/ 48337 w 421372"/>
                    <a:gd name="connsiteY10" fmla="*/ 691050 h 702286"/>
                    <a:gd name="connsiteX11" fmla="*/ 127461 w 421372"/>
                    <a:gd name="connsiteY11" fmla="*/ 563502 h 702286"/>
                    <a:gd name="connsiteX12" fmla="*/ 131875 w 421372"/>
                    <a:gd name="connsiteY12" fmla="*/ 550325 h 702286"/>
                    <a:gd name="connsiteX13" fmla="*/ 131875 w 421372"/>
                    <a:gd name="connsiteY13" fmla="*/ 414015 h 702286"/>
                    <a:gd name="connsiteX14" fmla="*/ 274807 w 421372"/>
                    <a:gd name="connsiteY14" fmla="*/ 414015 h 702286"/>
                    <a:gd name="connsiteX15" fmla="*/ 342963 w 421372"/>
                    <a:gd name="connsiteY15" fmla="*/ 521766 h 702286"/>
                    <a:gd name="connsiteX16" fmla="*/ 342963 w 421372"/>
                    <a:gd name="connsiteY16" fmla="*/ 669045 h 702286"/>
                    <a:gd name="connsiteX17" fmla="*/ 367175 w 421372"/>
                    <a:gd name="connsiteY17" fmla="*/ 693257 h 702286"/>
                    <a:gd name="connsiteX18" fmla="*/ 391387 w 421372"/>
                    <a:gd name="connsiteY18" fmla="*/ 669045 h 702286"/>
                    <a:gd name="connsiteX19" fmla="*/ 391387 w 421372"/>
                    <a:gd name="connsiteY19" fmla="*/ 515144 h 702286"/>
                    <a:gd name="connsiteX20" fmla="*/ 386973 w 421372"/>
                    <a:gd name="connsiteY20" fmla="*/ 501968 h 702286"/>
                    <a:gd name="connsiteX21" fmla="*/ 312196 w 421372"/>
                    <a:gd name="connsiteY21" fmla="*/ 383248 h 702286"/>
                    <a:gd name="connsiteX22" fmla="*/ 312196 w 421372"/>
                    <a:gd name="connsiteY22" fmla="*/ 220518 h 702286"/>
                    <a:gd name="connsiteX23" fmla="*/ 380351 w 421372"/>
                    <a:gd name="connsiteY23" fmla="*/ 345860 h 702286"/>
                    <a:gd name="connsiteX24" fmla="*/ 400149 w 421372"/>
                    <a:gd name="connsiteY24" fmla="*/ 359036 h 702286"/>
                    <a:gd name="connsiteX25" fmla="*/ 411118 w 421372"/>
                    <a:gd name="connsiteY25" fmla="*/ 356829 h 702286"/>
                    <a:gd name="connsiteX26" fmla="*/ 419880 w 421372"/>
                    <a:gd name="connsiteY26" fmla="*/ 326062 h 702286"/>
                    <a:gd name="connsiteX27" fmla="*/ 310055 w 421372"/>
                    <a:gd name="connsiteY27" fmla="*/ 121596 h 702286"/>
                    <a:gd name="connsiteX28" fmla="*/ 261698 w 421372"/>
                    <a:gd name="connsiteY28" fmla="*/ 365657 h 702286"/>
                    <a:gd name="connsiteX29" fmla="*/ 129802 w 421372"/>
                    <a:gd name="connsiteY29" fmla="*/ 365657 h 702286"/>
                    <a:gd name="connsiteX30" fmla="*/ 129802 w 421372"/>
                    <a:gd name="connsiteY30" fmla="*/ 53441 h 702286"/>
                    <a:gd name="connsiteX31" fmla="*/ 261698 w 421372"/>
                    <a:gd name="connsiteY31" fmla="*/ 53441 h 702286"/>
                    <a:gd name="connsiteX32" fmla="*/ 261698 w 421372"/>
                    <a:gd name="connsiteY32" fmla="*/ 365657 h 70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1372" h="702286">
                      <a:moveTo>
                        <a:pt x="310055" y="121596"/>
                      </a:moveTo>
                      <a:lnTo>
                        <a:pt x="310055" y="29229"/>
                      </a:lnTo>
                      <a:cubicBezTo>
                        <a:pt x="310055" y="16052"/>
                        <a:pt x="299086" y="5016"/>
                        <a:pt x="285843" y="5016"/>
                      </a:cubicBezTo>
                      <a:lnTo>
                        <a:pt x="107730" y="5016"/>
                      </a:lnTo>
                      <a:cubicBezTo>
                        <a:pt x="94554" y="5016"/>
                        <a:pt x="83518" y="15985"/>
                        <a:pt x="83518" y="29229"/>
                      </a:cubicBezTo>
                      <a:lnTo>
                        <a:pt x="83518" y="389803"/>
                      </a:lnTo>
                      <a:lnTo>
                        <a:pt x="83518" y="543704"/>
                      </a:lnTo>
                      <a:lnTo>
                        <a:pt x="8741" y="664631"/>
                      </a:lnTo>
                      <a:cubicBezTo>
                        <a:pt x="2119" y="675600"/>
                        <a:pt x="4327" y="690983"/>
                        <a:pt x="15363" y="697605"/>
                      </a:cubicBezTo>
                      <a:cubicBezTo>
                        <a:pt x="19777" y="699812"/>
                        <a:pt x="24124" y="702019"/>
                        <a:pt x="28539" y="702019"/>
                      </a:cubicBezTo>
                      <a:cubicBezTo>
                        <a:pt x="37301" y="702019"/>
                        <a:pt x="43922" y="697605"/>
                        <a:pt x="48337" y="691050"/>
                      </a:cubicBezTo>
                      <a:lnTo>
                        <a:pt x="127461" y="563502"/>
                      </a:lnTo>
                      <a:cubicBezTo>
                        <a:pt x="129668" y="559087"/>
                        <a:pt x="131875" y="554740"/>
                        <a:pt x="131875" y="550325"/>
                      </a:cubicBezTo>
                      <a:lnTo>
                        <a:pt x="131875" y="414015"/>
                      </a:lnTo>
                      <a:lnTo>
                        <a:pt x="274807" y="414015"/>
                      </a:lnTo>
                      <a:lnTo>
                        <a:pt x="342963" y="521766"/>
                      </a:lnTo>
                      <a:lnTo>
                        <a:pt x="342963" y="669045"/>
                      </a:lnTo>
                      <a:cubicBezTo>
                        <a:pt x="342963" y="682221"/>
                        <a:pt x="353932" y="693257"/>
                        <a:pt x="367175" y="693257"/>
                      </a:cubicBezTo>
                      <a:cubicBezTo>
                        <a:pt x="380418" y="693257"/>
                        <a:pt x="391387" y="682288"/>
                        <a:pt x="391387" y="669045"/>
                      </a:cubicBezTo>
                      <a:lnTo>
                        <a:pt x="391387" y="515144"/>
                      </a:lnTo>
                      <a:cubicBezTo>
                        <a:pt x="391387" y="510730"/>
                        <a:pt x="389180" y="506382"/>
                        <a:pt x="386973" y="501968"/>
                      </a:cubicBezTo>
                      <a:lnTo>
                        <a:pt x="312196" y="383248"/>
                      </a:lnTo>
                      <a:lnTo>
                        <a:pt x="312196" y="220518"/>
                      </a:lnTo>
                      <a:lnTo>
                        <a:pt x="380351" y="345860"/>
                      </a:lnTo>
                      <a:cubicBezTo>
                        <a:pt x="384765" y="354621"/>
                        <a:pt x="393527" y="359036"/>
                        <a:pt x="400149" y="359036"/>
                      </a:cubicBezTo>
                      <a:cubicBezTo>
                        <a:pt x="404563" y="359036"/>
                        <a:pt x="406770" y="359036"/>
                        <a:pt x="411118" y="356829"/>
                      </a:cubicBezTo>
                      <a:cubicBezTo>
                        <a:pt x="422087" y="350207"/>
                        <a:pt x="426501" y="337031"/>
                        <a:pt x="419880" y="326062"/>
                      </a:cubicBezTo>
                      <a:lnTo>
                        <a:pt x="310055" y="121596"/>
                      </a:lnTo>
                      <a:close/>
                      <a:moveTo>
                        <a:pt x="261698" y="365657"/>
                      </a:moveTo>
                      <a:lnTo>
                        <a:pt x="129802" y="365657"/>
                      </a:lnTo>
                      <a:lnTo>
                        <a:pt x="129802" y="53441"/>
                      </a:lnTo>
                      <a:lnTo>
                        <a:pt x="261698" y="53441"/>
                      </a:lnTo>
                      <a:lnTo>
                        <a:pt x="261698" y="365657"/>
                      </a:lnTo>
                      <a:close/>
                    </a:path>
                  </a:pathLst>
                </a:custGeom>
                <a:solidFill>
                  <a:srgbClr val="1F497D"/>
                </a:solidFill>
                <a:ln w="9525"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778692"/>
                    </a:solidFill>
                    <a:effectLst/>
                    <a:uLnTx/>
                    <a:uFillTx/>
                    <a:latin typeface="+mj-lt"/>
                  </a:endParaRPr>
                </a:p>
              </p:txBody>
            </p:sp>
            <p:sp>
              <p:nvSpPr>
                <p:cNvPr id="55" name="Freeform: Shape 54">
                  <a:extLst>
                    <a:ext uri="{FF2B5EF4-FFF2-40B4-BE49-F238E27FC236}">
                      <a16:creationId xmlns:a16="http://schemas.microsoft.com/office/drawing/2014/main" id="{2FBD3397-3A15-4D41-9AD8-D09BFD7820D2}"/>
                    </a:ext>
                  </a:extLst>
                </p:cNvPr>
                <p:cNvSpPr/>
                <p:nvPr/>
              </p:nvSpPr>
              <p:spPr>
                <a:xfrm rot="2004950">
                  <a:off x="7348032" y="3171869"/>
                  <a:ext cx="53508" cy="207342"/>
                </a:xfrm>
                <a:custGeom>
                  <a:avLst/>
                  <a:gdLst>
                    <a:gd name="connsiteX0" fmla="*/ 53441 w 53507"/>
                    <a:gd name="connsiteY0" fmla="*/ 183130 h 207341"/>
                    <a:gd name="connsiteX1" fmla="*/ 53441 w 53507"/>
                    <a:gd name="connsiteY1" fmla="*/ 29229 h 207341"/>
                    <a:gd name="connsiteX2" fmla="*/ 29228 w 53507"/>
                    <a:gd name="connsiteY2" fmla="*/ 5016 h 207341"/>
                    <a:gd name="connsiteX3" fmla="*/ 5016 w 53507"/>
                    <a:gd name="connsiteY3" fmla="*/ 29229 h 207341"/>
                    <a:gd name="connsiteX4" fmla="*/ 5016 w 53507"/>
                    <a:gd name="connsiteY4" fmla="*/ 183130 h 207341"/>
                    <a:gd name="connsiteX5" fmla="*/ 29228 w 53507"/>
                    <a:gd name="connsiteY5" fmla="*/ 207342 h 207341"/>
                    <a:gd name="connsiteX6" fmla="*/ 53441 w 53507"/>
                    <a:gd name="connsiteY6" fmla="*/ 183130 h 20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07" h="207341">
                      <a:moveTo>
                        <a:pt x="53441" y="183130"/>
                      </a:moveTo>
                      <a:lnTo>
                        <a:pt x="53441" y="29229"/>
                      </a:lnTo>
                      <a:cubicBezTo>
                        <a:pt x="53441" y="16052"/>
                        <a:pt x="42472" y="5016"/>
                        <a:pt x="29228" y="5016"/>
                      </a:cubicBezTo>
                      <a:cubicBezTo>
                        <a:pt x="15985" y="5016"/>
                        <a:pt x="5016" y="15985"/>
                        <a:pt x="5016" y="29229"/>
                      </a:cubicBezTo>
                      <a:lnTo>
                        <a:pt x="5016" y="183130"/>
                      </a:lnTo>
                      <a:cubicBezTo>
                        <a:pt x="5016" y="196306"/>
                        <a:pt x="15985" y="207342"/>
                        <a:pt x="29228" y="207342"/>
                      </a:cubicBezTo>
                      <a:cubicBezTo>
                        <a:pt x="42472" y="207342"/>
                        <a:pt x="53441" y="196373"/>
                        <a:pt x="53441" y="183130"/>
                      </a:cubicBezTo>
                      <a:close/>
                    </a:path>
                  </a:pathLst>
                </a:custGeom>
                <a:grpFill/>
                <a:ln w="9525"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a:ln>
                      <a:noFill/>
                    </a:ln>
                    <a:solidFill>
                      <a:srgbClr val="778692"/>
                    </a:solidFill>
                    <a:effectLst/>
                    <a:uLnTx/>
                    <a:uFillTx/>
                    <a:latin typeface="+mj-lt"/>
                  </a:endParaRPr>
                </a:p>
              </p:txBody>
            </p:sp>
          </p:grpSp>
        </p:grpSp>
      </p:grpSp>
      <p:sp>
        <p:nvSpPr>
          <p:cNvPr id="66" name="Rechteck 18">
            <a:extLst>
              <a:ext uri="{FF2B5EF4-FFF2-40B4-BE49-F238E27FC236}">
                <a16:creationId xmlns:a16="http://schemas.microsoft.com/office/drawing/2014/main" id="{29DF2DAA-88FA-4AE7-95C3-B79D01633472}"/>
              </a:ext>
            </a:extLst>
          </p:cNvPr>
          <p:cNvSpPr/>
          <p:nvPr/>
        </p:nvSpPr>
        <p:spPr>
          <a:xfrm>
            <a:off x="3751921" y="4551700"/>
            <a:ext cx="7305325" cy="707886"/>
          </a:xfrm>
          <a:prstGeom prst="rect">
            <a:avLst/>
          </a:prstGeom>
        </p:spPr>
        <p:txBody>
          <a:bodyPr wrap="square">
            <a:spAutoFit/>
          </a:bodyPr>
          <a:lstStyle/>
          <a:p>
            <a:pPr>
              <a:defRPr/>
            </a:pPr>
            <a:r>
              <a:rPr lang="de-DE" sz="2000" b="1" kern="0" dirty="0">
                <a:solidFill>
                  <a:srgbClr val="003366"/>
                </a:solidFill>
                <a:latin typeface="+mj-lt"/>
                <a:cs typeface="Arial" panose="020B0604020202020204" pitchFamily="34" charset="0"/>
              </a:rPr>
              <a:t>Căng phồng phổi </a:t>
            </a:r>
            <a:r>
              <a:rPr lang="en-GB" sz="2000" kern="0" baseline="30000" dirty="0">
                <a:solidFill>
                  <a:srgbClr val="003366"/>
                </a:solidFill>
                <a:latin typeface="+mj-lt"/>
                <a:cs typeface="Arial" panose="020B0604020202020204" pitchFamily="34" charset="0"/>
              </a:rPr>
              <a:t>3</a:t>
            </a:r>
            <a:endParaRPr lang="de-DE" sz="2000" kern="0" baseline="30000" dirty="0">
              <a:solidFill>
                <a:srgbClr val="003366"/>
              </a:solidFill>
              <a:latin typeface="+mj-lt"/>
              <a:cs typeface="Arial" panose="020B0604020202020204" pitchFamily="34" charset="0"/>
            </a:endParaRPr>
          </a:p>
          <a:p>
            <a:pPr>
              <a:defRPr/>
            </a:pPr>
            <a:r>
              <a:rPr lang="de-DE" sz="2000" kern="0" dirty="0">
                <a:solidFill>
                  <a:srgbClr val="58646E">
                    <a:lumMod val="75000"/>
                  </a:srgbClr>
                </a:solidFill>
                <a:latin typeface="+mj-lt"/>
                <a:cs typeface="Arial" panose="020B0604020202020204" pitchFamily="34" charset="0"/>
              </a:rPr>
              <a:t>Căng phồng phổi làm cho cơ hoành giảm sức mạnh</a:t>
            </a:r>
          </a:p>
        </p:txBody>
      </p:sp>
      <p:pic>
        <p:nvPicPr>
          <p:cNvPr id="67" name="Picture 66">
            <a:extLst>
              <a:ext uri="{FF2B5EF4-FFF2-40B4-BE49-F238E27FC236}">
                <a16:creationId xmlns:a16="http://schemas.microsoft.com/office/drawing/2014/main" id="{601011B1-B0C1-4FBE-B8AA-0354DED64509}"/>
              </a:ext>
            </a:extLst>
          </p:cNvPr>
          <p:cNvPicPr>
            <a:picLocks noChangeAspect="1"/>
          </p:cNvPicPr>
          <p:nvPr/>
        </p:nvPicPr>
        <p:blipFill rotWithShape="1">
          <a:blip r:embed="rId9"/>
          <a:srcRect l="83238" t="38765" r="3022" b="37765"/>
          <a:stretch/>
        </p:blipFill>
        <p:spPr>
          <a:xfrm>
            <a:off x="2544198" y="4612218"/>
            <a:ext cx="1009577" cy="842705"/>
          </a:xfrm>
          <a:prstGeom prst="rect">
            <a:avLst/>
          </a:prstGeom>
        </p:spPr>
      </p:pic>
      <p:sp>
        <p:nvSpPr>
          <p:cNvPr id="68" name="TextBox 67">
            <a:extLst>
              <a:ext uri="{FF2B5EF4-FFF2-40B4-BE49-F238E27FC236}">
                <a16:creationId xmlns:a16="http://schemas.microsoft.com/office/drawing/2014/main" id="{5E7FECB6-4226-4371-94E7-A152F809E9A7}"/>
              </a:ext>
            </a:extLst>
          </p:cNvPr>
          <p:cNvSpPr txBox="1"/>
          <p:nvPr/>
        </p:nvSpPr>
        <p:spPr>
          <a:xfrm>
            <a:off x="5360917" y="6519446"/>
            <a:ext cx="6657975" cy="338554"/>
          </a:xfrm>
          <a:prstGeom prst="rect">
            <a:avLst/>
          </a:prstGeom>
          <a:noFill/>
        </p:spPr>
        <p:txBody>
          <a:bodyPr wrap="square" rtlCol="0">
            <a:spAutoFit/>
          </a:bodyPr>
          <a:lstStyle/>
          <a:p>
            <a:pPr>
              <a:defRPr/>
            </a:pPr>
            <a:r>
              <a:rPr lang="en-US" sz="800" dirty="0">
                <a:solidFill>
                  <a:schemeClr val="bg1">
                    <a:lumMod val="65000"/>
                  </a:schemeClr>
                </a:solidFill>
                <a:latin typeface="+mj-lt"/>
                <a:cs typeface="Arial" panose="020B0604020202020204" pitchFamily="34" charset="0"/>
              </a:rPr>
              <a:t>1. </a:t>
            </a:r>
            <a:r>
              <a:rPr lang="en-US" sz="800" dirty="0" err="1">
                <a:solidFill>
                  <a:schemeClr val="bg1">
                    <a:lumMod val="65000"/>
                  </a:schemeClr>
                </a:solidFill>
                <a:latin typeface="+mj-lt"/>
                <a:cs typeface="Arial" panose="020B0604020202020204" pitchFamily="34" charset="0"/>
              </a:rPr>
              <a:t>Malmberg</a:t>
            </a:r>
            <a:r>
              <a:rPr lang="en-US" sz="800" dirty="0">
                <a:solidFill>
                  <a:schemeClr val="bg1">
                    <a:lumMod val="65000"/>
                  </a:schemeClr>
                </a:solidFill>
                <a:latin typeface="+mj-lt"/>
                <a:cs typeface="Arial" panose="020B0604020202020204" pitchFamily="34" charset="0"/>
              </a:rPr>
              <a:t> LP, et al. </a:t>
            </a:r>
            <a:r>
              <a:rPr lang="en-US" sz="800" i="1" dirty="0">
                <a:solidFill>
                  <a:schemeClr val="bg1">
                    <a:lumMod val="65000"/>
                  </a:schemeClr>
                </a:solidFill>
                <a:latin typeface="+mj-lt"/>
                <a:cs typeface="Arial" panose="020B0604020202020204" pitchFamily="34" charset="0"/>
              </a:rPr>
              <a:t>Int J Chron Obstruct </a:t>
            </a:r>
            <a:r>
              <a:rPr lang="en-US" sz="800" i="1" dirty="0" err="1">
                <a:solidFill>
                  <a:schemeClr val="bg1">
                    <a:lumMod val="65000"/>
                  </a:schemeClr>
                </a:solidFill>
                <a:latin typeface="+mj-lt"/>
                <a:cs typeface="Arial" panose="020B0604020202020204" pitchFamily="34" charset="0"/>
              </a:rPr>
              <a:t>Pulmon</a:t>
            </a:r>
            <a:r>
              <a:rPr lang="en-US" sz="800" i="1" dirty="0">
                <a:solidFill>
                  <a:schemeClr val="bg1">
                    <a:lumMod val="65000"/>
                  </a:schemeClr>
                </a:solidFill>
                <a:latin typeface="+mj-lt"/>
                <a:cs typeface="Arial" panose="020B0604020202020204" pitchFamily="34" charset="0"/>
              </a:rPr>
              <a:t> Dis</a:t>
            </a:r>
            <a:r>
              <a:rPr lang="en-US" sz="800" dirty="0">
                <a:solidFill>
                  <a:schemeClr val="bg1">
                    <a:lumMod val="65000"/>
                  </a:schemeClr>
                </a:solidFill>
                <a:latin typeface="+mj-lt"/>
                <a:cs typeface="Arial" panose="020B0604020202020204" pitchFamily="34" charset="0"/>
              </a:rPr>
              <a:t>. 2010;5:257-562; 2. </a:t>
            </a:r>
            <a:r>
              <a:rPr lang="en-GB" sz="800" dirty="0">
                <a:solidFill>
                  <a:schemeClr val="bg1">
                    <a:lumMod val="65000"/>
                  </a:schemeClr>
                </a:solidFill>
                <a:latin typeface="+mj-lt"/>
                <a:cs typeface="Arial" panose="020B0604020202020204" pitchFamily="34" charset="0"/>
              </a:rPr>
              <a:t>Ghosh S, et al. J Aerosol Med </a:t>
            </a:r>
            <a:r>
              <a:rPr lang="en-GB" sz="800" dirty="0" err="1">
                <a:solidFill>
                  <a:schemeClr val="bg1">
                    <a:lumMod val="65000"/>
                  </a:schemeClr>
                </a:solidFill>
                <a:latin typeface="+mj-lt"/>
                <a:cs typeface="Arial" panose="020B0604020202020204" pitchFamily="34" charset="0"/>
              </a:rPr>
              <a:t>Pulm</a:t>
            </a:r>
            <a:r>
              <a:rPr lang="en-GB" sz="800" dirty="0">
                <a:solidFill>
                  <a:schemeClr val="bg1">
                    <a:lumMod val="65000"/>
                  </a:schemeClr>
                </a:solidFill>
                <a:latin typeface="+mj-lt"/>
                <a:cs typeface="Arial" panose="020B0604020202020204" pitchFamily="34" charset="0"/>
              </a:rPr>
              <a:t> Drug </a:t>
            </a:r>
            <a:r>
              <a:rPr lang="en-GB" sz="800" dirty="0" err="1">
                <a:solidFill>
                  <a:schemeClr val="bg1">
                    <a:lumMod val="65000"/>
                  </a:schemeClr>
                </a:solidFill>
                <a:latin typeface="+mj-lt"/>
                <a:cs typeface="Arial" panose="020B0604020202020204" pitchFamily="34" charset="0"/>
              </a:rPr>
              <a:t>Deliv</a:t>
            </a:r>
            <a:r>
              <a:rPr lang="en-GB" sz="800" dirty="0">
                <a:solidFill>
                  <a:schemeClr val="bg1">
                    <a:lumMod val="65000"/>
                  </a:schemeClr>
                </a:solidFill>
                <a:latin typeface="+mj-lt"/>
                <a:cs typeface="Arial" panose="020B0604020202020204" pitchFamily="34" charset="0"/>
              </a:rPr>
              <a:t> 2017;30:381–387; 3. </a:t>
            </a:r>
            <a:r>
              <a:rPr lang="en-US" sz="800" kern="0" dirty="0">
                <a:solidFill>
                  <a:schemeClr val="bg1">
                    <a:lumMod val="65000"/>
                  </a:schemeClr>
                </a:solidFill>
                <a:latin typeface="+mj-lt"/>
                <a:cs typeface="Arial" panose="020B0604020202020204" pitchFamily="34" charset="0"/>
              </a:rPr>
              <a:t>Mahler DA. Ann Am </a:t>
            </a:r>
            <a:r>
              <a:rPr lang="en-US" sz="800" kern="0" dirty="0" err="1">
                <a:solidFill>
                  <a:schemeClr val="bg1">
                    <a:lumMod val="65000"/>
                  </a:schemeClr>
                </a:solidFill>
                <a:latin typeface="+mj-lt"/>
                <a:cs typeface="Arial" panose="020B0604020202020204" pitchFamily="34" charset="0"/>
              </a:rPr>
              <a:t>Thorac</a:t>
            </a:r>
            <a:r>
              <a:rPr lang="en-US" sz="800" kern="0" dirty="0">
                <a:solidFill>
                  <a:schemeClr val="bg1">
                    <a:lumMod val="65000"/>
                  </a:schemeClr>
                </a:solidFill>
                <a:latin typeface="+mj-lt"/>
                <a:cs typeface="Arial" panose="020B0604020202020204" pitchFamily="34" charset="0"/>
              </a:rPr>
              <a:t> Soc. 2017;14:1103-1107; 4.</a:t>
            </a:r>
            <a:r>
              <a:rPr lang="en-GB" sz="800" dirty="0">
                <a:solidFill>
                  <a:schemeClr val="bg1">
                    <a:lumMod val="65000"/>
                  </a:schemeClr>
                </a:solidFill>
                <a:latin typeface="+mj-lt"/>
                <a:cs typeface="Arial" panose="020B0604020202020204" pitchFamily="34" charset="0"/>
              </a:rPr>
              <a:t> Duarte AG, et al. Chronic </a:t>
            </a:r>
            <a:r>
              <a:rPr lang="en-GB" sz="800" dirty="0" err="1">
                <a:solidFill>
                  <a:schemeClr val="bg1">
                    <a:lumMod val="65000"/>
                  </a:schemeClr>
                </a:solidFill>
                <a:latin typeface="+mj-lt"/>
                <a:cs typeface="Arial" panose="020B0604020202020204" pitchFamily="34" charset="0"/>
              </a:rPr>
              <a:t>Obstr</a:t>
            </a:r>
            <a:r>
              <a:rPr lang="en-GB" sz="800" dirty="0">
                <a:solidFill>
                  <a:schemeClr val="bg1">
                    <a:lumMod val="65000"/>
                  </a:schemeClr>
                </a:solidFill>
                <a:latin typeface="+mj-lt"/>
                <a:cs typeface="Arial" panose="020B0604020202020204" pitchFamily="34" charset="0"/>
              </a:rPr>
              <a:t> </a:t>
            </a:r>
            <a:r>
              <a:rPr lang="en-GB" sz="800" dirty="0" err="1">
                <a:solidFill>
                  <a:schemeClr val="bg1">
                    <a:lumMod val="65000"/>
                  </a:schemeClr>
                </a:solidFill>
                <a:latin typeface="+mj-lt"/>
                <a:cs typeface="Arial" panose="020B0604020202020204" pitchFamily="34" charset="0"/>
              </a:rPr>
              <a:t>Pulm</a:t>
            </a:r>
            <a:r>
              <a:rPr lang="en-GB" sz="800" dirty="0">
                <a:solidFill>
                  <a:schemeClr val="bg1">
                    <a:lumMod val="65000"/>
                  </a:schemeClr>
                </a:solidFill>
                <a:latin typeface="+mj-lt"/>
                <a:cs typeface="Arial" panose="020B0604020202020204" pitchFamily="34" charset="0"/>
              </a:rPr>
              <a:t> Dis 2019;6:246–255</a:t>
            </a:r>
            <a:endParaRPr lang="en-US" sz="800" dirty="0">
              <a:solidFill>
                <a:schemeClr val="bg1">
                  <a:lumMod val="65000"/>
                </a:schemeClr>
              </a:solidFill>
              <a:latin typeface="+mj-lt"/>
              <a:cs typeface="Arial" panose="020B0604020202020204" pitchFamily="34" charset="0"/>
            </a:endParaRPr>
          </a:p>
        </p:txBody>
      </p:sp>
    </p:spTree>
    <p:extLst>
      <p:ext uri="{BB962C8B-B14F-4D97-AF65-F5344CB8AC3E}">
        <p14:creationId xmlns:p14="http://schemas.microsoft.com/office/powerpoint/2010/main" val="93033908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Rectangle: Rounded Corners 37">
            <a:extLst>
              <a:ext uri="{FF2B5EF4-FFF2-40B4-BE49-F238E27FC236}">
                <a16:creationId xmlns:a16="http://schemas.microsoft.com/office/drawing/2014/main" id="{4D9D41B5-07E1-4639-8D57-062541584468}"/>
              </a:ext>
            </a:extLst>
          </p:cNvPr>
          <p:cNvSpPr/>
          <p:nvPr/>
        </p:nvSpPr>
        <p:spPr>
          <a:xfrm>
            <a:off x="1169613" y="1358492"/>
            <a:ext cx="9662094" cy="1077218"/>
          </a:xfrm>
          <a:prstGeom prst="rect">
            <a:avLst/>
          </a:prstGeom>
          <a:noFill/>
          <a:ln w="12700" cap="flat" cmpd="sng" algn="ctr">
            <a:noFill/>
            <a:prstDash val="solid"/>
            <a:miter lim="800000"/>
          </a:ln>
          <a:effectLst/>
        </p:spPr>
        <p:txBody>
          <a:bodyPr wrap="square" lIns="0" tIns="0" rIns="0" bIns="0" rtlCol="0" anchor="t" anchorCtr="0">
            <a:spAutoFit/>
          </a:bodyPr>
          <a:lstStyle/>
          <a:p>
            <a:pPr marL="285750" indent="-285750" algn="just">
              <a:spcBef>
                <a:spcPts val="1200"/>
              </a:spcBef>
              <a:buFont typeface="Arial" panose="020B0604020202020204" pitchFamily="34" charset="0"/>
              <a:buChar char="•"/>
              <a:defRPr/>
            </a:pPr>
            <a:r>
              <a:rPr lang="en-GB" sz="2000" kern="0" dirty="0" err="1">
                <a:solidFill>
                  <a:prstClr val="black">
                    <a:lumMod val="85000"/>
                    <a:lumOff val="15000"/>
                  </a:prstClr>
                </a:solidFill>
                <a:latin typeface="+mj-lt"/>
                <a:cs typeface="Calibri" panose="020F0502020204030204" pitchFamily="34" charset="0"/>
              </a:rPr>
              <a:t>Phân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tích</a:t>
            </a:r>
            <a:r>
              <a:rPr lang="en-GB" sz="2000" kern="0" dirty="0">
                <a:solidFill>
                  <a:prstClr val="black">
                    <a:lumMod val="85000"/>
                    <a:lumOff val="15000"/>
                  </a:prstClr>
                </a:solidFill>
                <a:latin typeface="+mj-lt"/>
                <a:cs typeface="Calibri" panose="020F0502020204030204" pitchFamily="34" charset="0"/>
              </a:rPr>
              <a:t> 123 </a:t>
            </a:r>
            <a:r>
              <a:rPr lang="en-GB" sz="2000" kern="0" dirty="0" err="1">
                <a:solidFill>
                  <a:prstClr val="black">
                    <a:lumMod val="85000"/>
                    <a:lumOff val="15000"/>
                  </a:prstClr>
                </a:solidFill>
                <a:latin typeface="+mj-lt"/>
                <a:cs typeface="Calibri" panose="020F0502020204030204" pitchFamily="34" charset="0"/>
              </a:rPr>
              <a:t>bệnh</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nhân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nhập</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viện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vì</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đợt</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cấp</a:t>
            </a:r>
            <a:r>
              <a:rPr lang="en-GB" sz="2000" kern="0" dirty="0">
                <a:solidFill>
                  <a:prstClr val="black">
                    <a:lumMod val="85000"/>
                    <a:lumOff val="15000"/>
                  </a:prstClr>
                </a:solidFill>
                <a:latin typeface="+mj-lt"/>
                <a:cs typeface="Calibri" panose="020F0502020204030204" pitchFamily="34" charset="0"/>
              </a:rPr>
              <a:t> COPD</a:t>
            </a:r>
          </a:p>
          <a:p>
            <a:pPr marL="285750" indent="-285750" algn="just">
              <a:spcBef>
                <a:spcPts val="1200"/>
              </a:spcBef>
              <a:buFont typeface="Arial" panose="020B0604020202020204" pitchFamily="34" charset="0"/>
              <a:buChar char="•"/>
              <a:defRPr/>
            </a:pPr>
            <a:r>
              <a:rPr lang="en-GB" sz="2000" kern="0" dirty="0" err="1">
                <a:solidFill>
                  <a:prstClr val="black">
                    <a:lumMod val="85000"/>
                    <a:lumOff val="15000"/>
                  </a:prstClr>
                </a:solidFill>
                <a:latin typeface="+mj-lt"/>
                <a:cs typeface="Calibri" panose="020F0502020204030204" pitchFamily="34" charset="0"/>
              </a:rPr>
              <a:t>Lưu</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lượng</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hít</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đỉnh</a:t>
            </a:r>
            <a:r>
              <a:rPr lang="en-GB" sz="2000" kern="0" dirty="0">
                <a:solidFill>
                  <a:prstClr val="black">
                    <a:lumMod val="85000"/>
                    <a:lumOff val="15000"/>
                  </a:prstClr>
                </a:solidFill>
                <a:latin typeface="+mj-lt"/>
                <a:cs typeface="Calibri" panose="020F0502020204030204" pitchFamily="34" charset="0"/>
              </a:rPr>
              <a:t> ≤ 60 </a:t>
            </a:r>
            <a:r>
              <a:rPr lang="en-GB" sz="2000" kern="0" dirty="0" err="1">
                <a:solidFill>
                  <a:prstClr val="black">
                    <a:lumMod val="85000"/>
                    <a:lumOff val="15000"/>
                  </a:prstClr>
                </a:solidFill>
                <a:latin typeface="+mj-lt"/>
                <a:cs typeface="Calibri" panose="020F0502020204030204" pitchFamily="34" charset="0"/>
              </a:rPr>
              <a:t>lít</a:t>
            </a:r>
            <a:r>
              <a:rPr lang="en-GB" sz="2000" kern="0" dirty="0">
                <a:solidFill>
                  <a:prstClr val="black">
                    <a:lumMod val="85000"/>
                    <a:lumOff val="15000"/>
                  </a:prstClr>
                </a:solidFill>
                <a:latin typeface="+mj-lt"/>
                <a:cs typeface="Calibri" panose="020F0502020204030204" pitchFamily="34" charset="0"/>
              </a:rPr>
              <a:t>/</a:t>
            </a:r>
            <a:r>
              <a:rPr lang="en-GB" sz="2000" kern="0" dirty="0" err="1">
                <a:solidFill>
                  <a:prstClr val="black">
                    <a:lumMod val="85000"/>
                    <a:lumOff val="15000"/>
                  </a:prstClr>
                </a:solidFill>
                <a:latin typeface="+mj-lt"/>
                <a:cs typeface="Calibri" panose="020F0502020204030204" pitchFamily="34" charset="0"/>
              </a:rPr>
              <a:t>phút</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liên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quan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với</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tăng</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nguy</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cơ</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tái</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nhập</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viện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vì</a:t>
            </a:r>
            <a:r>
              <a:rPr lang="en-GB" sz="2000" kern="0" dirty="0">
                <a:solidFill>
                  <a:prstClr val="black">
                    <a:lumMod val="85000"/>
                    <a:lumOff val="15000"/>
                  </a:prstClr>
                </a:solidFill>
                <a:latin typeface="+mj-lt"/>
                <a:cs typeface="Calibri" panose="020F0502020204030204" pitchFamily="34" charset="0"/>
              </a:rPr>
              <a:t> COPD </a:t>
            </a:r>
            <a:r>
              <a:rPr lang="en-GB" sz="2000" kern="0" dirty="0" err="1">
                <a:solidFill>
                  <a:prstClr val="black">
                    <a:lumMod val="85000"/>
                    <a:lumOff val="15000"/>
                  </a:prstClr>
                </a:solidFill>
                <a:latin typeface="+mj-lt"/>
                <a:cs typeface="Calibri" panose="020F0502020204030204" pitchFamily="34" charset="0"/>
              </a:rPr>
              <a:t>và</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tăng</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tái</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nhập</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viện</a:t>
            </a:r>
            <a:r>
              <a:rPr lang="en-GB" sz="2000" kern="0" dirty="0">
                <a:solidFill>
                  <a:prstClr val="black">
                    <a:lumMod val="85000"/>
                    <a:lumOff val="15000"/>
                  </a:prstClr>
                </a:solidFill>
                <a:latin typeface="+mj-lt"/>
                <a:cs typeface="Calibri" panose="020F0502020204030204" pitchFamily="34" charset="0"/>
              </a:rPr>
              <a:t> do </a:t>
            </a:r>
            <a:r>
              <a:rPr lang="en-GB" sz="2000" kern="0" dirty="0" err="1">
                <a:solidFill>
                  <a:prstClr val="black">
                    <a:lumMod val="85000"/>
                    <a:lumOff val="15000"/>
                  </a:prstClr>
                </a:solidFill>
                <a:latin typeface="+mj-lt"/>
                <a:cs typeface="Calibri" panose="020F0502020204030204" pitchFamily="34" charset="0"/>
              </a:rPr>
              <a:t>mọi</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nguyên</a:t>
            </a:r>
            <a:r>
              <a:rPr lang="en-GB" sz="2000" kern="0" dirty="0">
                <a:solidFill>
                  <a:prstClr val="black">
                    <a:lumMod val="85000"/>
                    <a:lumOff val="15000"/>
                  </a:prstClr>
                </a:solidFill>
                <a:latin typeface="+mj-lt"/>
                <a:cs typeface="Calibri" panose="020F0502020204030204" pitchFamily="34" charset="0"/>
              </a:rPr>
              <a:t> </a:t>
            </a:r>
            <a:r>
              <a:rPr lang="en-GB" sz="2000" kern="0" dirty="0" err="1">
                <a:solidFill>
                  <a:prstClr val="black">
                    <a:lumMod val="85000"/>
                    <a:lumOff val="15000"/>
                  </a:prstClr>
                </a:solidFill>
                <a:latin typeface="+mj-lt"/>
                <a:cs typeface="Calibri" panose="020F0502020204030204" pitchFamily="34" charset="0"/>
              </a:rPr>
              <a:t>nhân</a:t>
            </a:r>
            <a:endParaRPr lang="en-GB" sz="2000" kern="0" dirty="0">
              <a:solidFill>
                <a:prstClr val="black">
                  <a:lumMod val="85000"/>
                  <a:lumOff val="15000"/>
                </a:prstClr>
              </a:solidFill>
              <a:latin typeface="+mj-lt"/>
              <a:cs typeface="Calibri" panose="020F0502020204030204" pitchFamily="34" charset="0"/>
            </a:endParaRPr>
          </a:p>
        </p:txBody>
      </p:sp>
      <p:sp>
        <p:nvSpPr>
          <p:cNvPr id="131" name="TextBox 130">
            <a:extLst>
              <a:ext uri="{FF2B5EF4-FFF2-40B4-BE49-F238E27FC236}">
                <a16:creationId xmlns:a16="http://schemas.microsoft.com/office/drawing/2014/main" id="{54B74255-1BBB-4D1C-BD39-8B64C532E96E}"/>
              </a:ext>
            </a:extLst>
          </p:cNvPr>
          <p:cNvSpPr txBox="1"/>
          <p:nvPr/>
        </p:nvSpPr>
        <p:spPr>
          <a:xfrm>
            <a:off x="664377" y="454439"/>
            <a:ext cx="11324618" cy="584801"/>
          </a:xfrm>
          <a:prstGeom prst="rect">
            <a:avLst/>
          </a:prstGeom>
          <a:noFill/>
        </p:spPr>
        <p:txBody>
          <a:bodyPr wrap="square" rtlCol="0">
            <a:noAutofit/>
          </a:bodyPr>
          <a:lstStyle/>
          <a:p>
            <a:pPr algn="ctr" defTabSz="912713">
              <a:defRPr/>
            </a:pPr>
            <a:r>
              <a:rPr lang="en-GB" sz="3200" b="1" dirty="0" err="1">
                <a:solidFill>
                  <a:srgbClr val="003366"/>
                </a:solidFill>
                <a:latin typeface="+mj-lt"/>
                <a:cs typeface="Calibri" panose="020F0502020204030204" pitchFamily="34" charset="0"/>
              </a:rPr>
              <a:t>Giảm</a:t>
            </a:r>
            <a:r>
              <a:rPr lang="en-GB" sz="3200" b="1" dirty="0">
                <a:solidFill>
                  <a:srgbClr val="003366"/>
                </a:solidFill>
                <a:latin typeface="+mj-lt"/>
                <a:cs typeface="Calibri" panose="020F0502020204030204" pitchFamily="34" charset="0"/>
              </a:rPr>
              <a:t> </a:t>
            </a:r>
            <a:r>
              <a:rPr lang="en-US" sz="3200" b="1" dirty="0">
                <a:solidFill>
                  <a:srgbClr val="003366"/>
                </a:solidFill>
                <a:latin typeface="+mj-lt"/>
                <a:cs typeface="Calibri" panose="020F0502020204030204" pitchFamily="34" charset="0"/>
              </a:rPr>
              <a:t>l</a:t>
            </a:r>
            <a:r>
              <a:rPr lang="vi-VN" sz="3200" b="1" dirty="0">
                <a:solidFill>
                  <a:srgbClr val="003366"/>
                </a:solidFill>
                <a:latin typeface="+mj-lt"/>
                <a:cs typeface="Calibri" panose="020F0502020204030204" pitchFamily="34" charset="0"/>
              </a:rPr>
              <a:t>ưu lượng </a:t>
            </a:r>
            <a:r>
              <a:rPr lang="en-US" sz="3200" b="1" dirty="0" err="1">
                <a:solidFill>
                  <a:srgbClr val="003366"/>
                </a:solidFill>
                <a:latin typeface="+mj-lt"/>
                <a:cs typeface="Calibri" panose="020F0502020204030204" pitchFamily="34" charset="0"/>
              </a:rPr>
              <a:t>hít</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đỉnh</a:t>
            </a:r>
            <a:r>
              <a:rPr lang="en-US"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làm</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tăng</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nguy</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cơ</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tái</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nhập</a:t>
            </a:r>
            <a:r>
              <a:rPr lang="en-GB" sz="3200" b="1" dirty="0">
                <a:solidFill>
                  <a:srgbClr val="003366"/>
                </a:solidFill>
                <a:latin typeface="+mj-lt"/>
                <a:cs typeface="Calibri" panose="020F0502020204030204" pitchFamily="34" charset="0"/>
              </a:rPr>
              <a:t> </a:t>
            </a:r>
            <a:r>
              <a:rPr lang="en-GB" sz="3200" b="1" dirty="0" err="1">
                <a:solidFill>
                  <a:srgbClr val="003366"/>
                </a:solidFill>
                <a:latin typeface="+mj-lt"/>
                <a:cs typeface="Calibri" panose="020F0502020204030204" pitchFamily="34" charset="0"/>
              </a:rPr>
              <a:t>viện</a:t>
            </a:r>
            <a:endParaRPr lang="en-GB" sz="3200" b="1" dirty="0">
              <a:solidFill>
                <a:srgbClr val="003366"/>
              </a:solidFill>
              <a:latin typeface="+mj-lt"/>
              <a:cs typeface="Calibri" panose="020F0502020204030204" pitchFamily="34" charset="0"/>
            </a:endParaRPr>
          </a:p>
        </p:txBody>
      </p:sp>
      <p:sp>
        <p:nvSpPr>
          <p:cNvPr id="132" name="TextBox 131">
            <a:extLst>
              <a:ext uri="{FF2B5EF4-FFF2-40B4-BE49-F238E27FC236}">
                <a16:creationId xmlns:a16="http://schemas.microsoft.com/office/drawing/2014/main" id="{72125FF2-C331-4854-91EF-1B63C1C9B6D3}"/>
              </a:ext>
            </a:extLst>
          </p:cNvPr>
          <p:cNvSpPr txBox="1"/>
          <p:nvPr/>
        </p:nvSpPr>
        <p:spPr>
          <a:xfrm>
            <a:off x="8653266" y="6611271"/>
            <a:ext cx="3770353" cy="429787"/>
          </a:xfrm>
          <a:prstGeom prst="rect">
            <a:avLst/>
          </a:prstGeom>
          <a:noFill/>
        </p:spPr>
        <p:txBody>
          <a:bodyPr wrap="square" rtlCol="0">
            <a:noAutofit/>
          </a:bodyPr>
          <a:lstStyle/>
          <a:p>
            <a:pPr defTabSz="912713">
              <a:defRPr/>
            </a:pPr>
            <a:r>
              <a:rPr lang="en-US" sz="900" kern="0" dirty="0" err="1">
                <a:solidFill>
                  <a:schemeClr val="bg1">
                    <a:lumMod val="65000"/>
                  </a:schemeClr>
                </a:solidFill>
                <a:latin typeface="+mj-lt"/>
                <a:ea typeface="ＭＳ Ｐゴシック"/>
              </a:rPr>
              <a:t>Loh</a:t>
            </a:r>
            <a:r>
              <a:rPr lang="en-US" sz="900" kern="0" dirty="0">
                <a:solidFill>
                  <a:schemeClr val="bg1">
                    <a:lumMod val="65000"/>
                  </a:schemeClr>
                </a:solidFill>
                <a:latin typeface="+mj-lt"/>
                <a:ea typeface="ＭＳ Ｐゴシック"/>
              </a:rPr>
              <a:t> CH, et al. Ann Am </a:t>
            </a:r>
            <a:r>
              <a:rPr lang="en-US" sz="900" kern="0" dirty="0" err="1">
                <a:solidFill>
                  <a:schemeClr val="bg1">
                    <a:lumMod val="65000"/>
                  </a:schemeClr>
                </a:solidFill>
                <a:latin typeface="+mj-lt"/>
                <a:ea typeface="ＭＳ Ｐゴシック"/>
              </a:rPr>
              <a:t>Thorac</a:t>
            </a:r>
            <a:r>
              <a:rPr lang="en-US" sz="900" kern="0" dirty="0">
                <a:solidFill>
                  <a:schemeClr val="bg1">
                    <a:lumMod val="65000"/>
                  </a:schemeClr>
                </a:solidFill>
                <a:latin typeface="+mj-lt"/>
                <a:ea typeface="ＭＳ Ｐゴシック"/>
              </a:rPr>
              <a:t> Soc 2017; 14: 1305–1311</a:t>
            </a:r>
            <a:endParaRPr lang="en-US" sz="900" kern="0" dirty="0">
              <a:solidFill>
                <a:schemeClr val="bg1">
                  <a:lumMod val="65000"/>
                </a:schemeClr>
              </a:solidFill>
              <a:latin typeface="+mj-lt"/>
            </a:endParaRPr>
          </a:p>
        </p:txBody>
      </p:sp>
      <p:grpSp>
        <p:nvGrpSpPr>
          <p:cNvPr id="141" name="Group 140">
            <a:extLst>
              <a:ext uri="{FF2B5EF4-FFF2-40B4-BE49-F238E27FC236}">
                <a16:creationId xmlns:a16="http://schemas.microsoft.com/office/drawing/2014/main" id="{D8165E13-4F85-457F-8FE0-F6DC4AAA6E23}"/>
              </a:ext>
            </a:extLst>
          </p:cNvPr>
          <p:cNvGrpSpPr/>
          <p:nvPr/>
        </p:nvGrpSpPr>
        <p:grpSpPr>
          <a:xfrm>
            <a:off x="664377" y="2579943"/>
            <a:ext cx="11123995" cy="3525583"/>
            <a:chOff x="820185" y="2551368"/>
            <a:chExt cx="11123995" cy="3525583"/>
          </a:xfrm>
        </p:grpSpPr>
        <p:grpSp>
          <p:nvGrpSpPr>
            <p:cNvPr id="70" name="Group 69">
              <a:extLst>
                <a:ext uri="{FF2B5EF4-FFF2-40B4-BE49-F238E27FC236}">
                  <a16:creationId xmlns:a16="http://schemas.microsoft.com/office/drawing/2014/main" id="{CBEEF5F9-8C9C-4849-B8C1-628A5E28484F}"/>
                </a:ext>
              </a:extLst>
            </p:cNvPr>
            <p:cNvGrpSpPr/>
            <p:nvPr/>
          </p:nvGrpSpPr>
          <p:grpSpPr>
            <a:xfrm>
              <a:off x="952499" y="3145845"/>
              <a:ext cx="10807109" cy="2931106"/>
              <a:chOff x="520130" y="2352625"/>
              <a:chExt cx="10766146" cy="2729207"/>
            </a:xfrm>
          </p:grpSpPr>
          <p:sp>
            <p:nvSpPr>
              <p:cNvPr id="71" name="Round Same Side Corner Rectangle 54">
                <a:extLst>
                  <a:ext uri="{FF2B5EF4-FFF2-40B4-BE49-F238E27FC236}">
                    <a16:creationId xmlns:a16="http://schemas.microsoft.com/office/drawing/2014/main" id="{67066769-0FCC-4B9A-A4BB-08CE36C2C32F}"/>
                  </a:ext>
                </a:extLst>
              </p:cNvPr>
              <p:cNvSpPr/>
              <p:nvPr/>
            </p:nvSpPr>
            <p:spPr>
              <a:xfrm rot="5400000">
                <a:off x="2928016" y="1182959"/>
                <a:ext cx="359996" cy="3572551"/>
              </a:xfrm>
              <a:prstGeom prst="round2SameRect">
                <a:avLst/>
              </a:prstGeom>
              <a:solidFill>
                <a:srgbClr val="00336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srgbClr val="FFFFFF"/>
                  </a:solidFill>
                  <a:latin typeface="Calibri"/>
                </a:endParaRPr>
              </a:p>
            </p:txBody>
          </p:sp>
          <p:sp>
            <p:nvSpPr>
              <p:cNvPr id="72" name="Round Same Side Corner Rectangle 55">
                <a:extLst>
                  <a:ext uri="{FF2B5EF4-FFF2-40B4-BE49-F238E27FC236}">
                    <a16:creationId xmlns:a16="http://schemas.microsoft.com/office/drawing/2014/main" id="{9CFBCB58-4AB4-4D7D-8BCD-3B64A7C107D8}"/>
                  </a:ext>
                </a:extLst>
              </p:cNvPr>
              <p:cNvSpPr/>
              <p:nvPr/>
            </p:nvSpPr>
            <p:spPr>
              <a:xfrm rot="5400000">
                <a:off x="1912431" y="3360278"/>
                <a:ext cx="359996" cy="1541384"/>
              </a:xfrm>
              <a:prstGeom prst="round2SameRect">
                <a:avLst/>
              </a:prstGeom>
              <a:solidFill>
                <a:srgbClr val="99CCCC"/>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srgbClr val="FFFFFF"/>
                  </a:solidFill>
                  <a:latin typeface="Calibri"/>
                </a:endParaRPr>
              </a:p>
            </p:txBody>
          </p:sp>
          <p:sp>
            <p:nvSpPr>
              <p:cNvPr id="73" name="TextBox 72">
                <a:extLst>
                  <a:ext uri="{FF2B5EF4-FFF2-40B4-BE49-F238E27FC236}">
                    <a16:creationId xmlns:a16="http://schemas.microsoft.com/office/drawing/2014/main" id="{DCE29BB5-84E8-4EB3-BCCF-3E0B9F308C28}"/>
                  </a:ext>
                </a:extLst>
              </p:cNvPr>
              <p:cNvSpPr txBox="1"/>
              <p:nvPr/>
            </p:nvSpPr>
            <p:spPr>
              <a:xfrm rot="16200000">
                <a:off x="-632183" y="3504938"/>
                <a:ext cx="2498526" cy="193899"/>
              </a:xfrm>
              <a:prstGeom prst="rect">
                <a:avLst/>
              </a:prstGeom>
              <a:noFill/>
            </p:spPr>
            <p:txBody>
              <a:bodyPr wrap="square" lIns="0" tIns="0" rIns="0" bIns="0" rtlCol="0">
                <a:spAutoFit/>
              </a:bodyPr>
              <a:lstStyle/>
              <a:p>
                <a:pPr algn="ctr">
                  <a:lnSpc>
                    <a:spcPct val="90000"/>
                  </a:lnSpc>
                  <a:defRPr/>
                </a:pPr>
                <a:r>
                  <a:rPr lang="en-US" sz="1400" kern="0" dirty="0">
                    <a:solidFill>
                      <a:srgbClr val="58646E"/>
                    </a:solidFill>
                    <a:latin typeface="Calibri"/>
                  </a:rPr>
                  <a:t>COPD re-admission &lt;90 days, %</a:t>
                </a:r>
              </a:p>
            </p:txBody>
          </p:sp>
          <p:sp>
            <p:nvSpPr>
              <p:cNvPr id="74" name="TextBox 73">
                <a:extLst>
                  <a:ext uri="{FF2B5EF4-FFF2-40B4-BE49-F238E27FC236}">
                    <a16:creationId xmlns:a16="http://schemas.microsoft.com/office/drawing/2014/main" id="{ED7AEF54-BE5B-4134-81C7-398626E3ED63}"/>
                  </a:ext>
                </a:extLst>
              </p:cNvPr>
              <p:cNvSpPr txBox="1">
                <a:spLocks noChangeAspect="1"/>
              </p:cNvSpPr>
              <p:nvPr/>
            </p:nvSpPr>
            <p:spPr>
              <a:xfrm>
                <a:off x="1162530"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0</a:t>
                </a:r>
              </a:p>
            </p:txBody>
          </p:sp>
          <p:sp>
            <p:nvSpPr>
              <p:cNvPr id="75" name="TextBox 74">
                <a:extLst>
                  <a:ext uri="{FF2B5EF4-FFF2-40B4-BE49-F238E27FC236}">
                    <a16:creationId xmlns:a16="http://schemas.microsoft.com/office/drawing/2014/main" id="{38511904-F7E6-4514-BB95-195A78D78465}"/>
                  </a:ext>
                </a:extLst>
              </p:cNvPr>
              <p:cNvSpPr txBox="1">
                <a:spLocks noChangeAspect="1"/>
              </p:cNvSpPr>
              <p:nvPr/>
            </p:nvSpPr>
            <p:spPr>
              <a:xfrm>
                <a:off x="2426260"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10</a:t>
                </a:r>
              </a:p>
            </p:txBody>
          </p:sp>
          <p:sp>
            <p:nvSpPr>
              <p:cNvPr id="76" name="TextBox 75">
                <a:extLst>
                  <a:ext uri="{FF2B5EF4-FFF2-40B4-BE49-F238E27FC236}">
                    <a16:creationId xmlns:a16="http://schemas.microsoft.com/office/drawing/2014/main" id="{38D0AA20-C60E-4960-A709-E3191A9CA732}"/>
                  </a:ext>
                </a:extLst>
              </p:cNvPr>
              <p:cNvSpPr txBox="1">
                <a:spLocks noChangeAspect="1"/>
              </p:cNvSpPr>
              <p:nvPr/>
            </p:nvSpPr>
            <p:spPr>
              <a:xfrm>
                <a:off x="3058125"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15</a:t>
                </a:r>
              </a:p>
            </p:txBody>
          </p:sp>
          <p:sp>
            <p:nvSpPr>
              <p:cNvPr id="77" name="TextBox 76">
                <a:extLst>
                  <a:ext uri="{FF2B5EF4-FFF2-40B4-BE49-F238E27FC236}">
                    <a16:creationId xmlns:a16="http://schemas.microsoft.com/office/drawing/2014/main" id="{F6310882-4AA5-460A-A8DC-1428941E4440}"/>
                  </a:ext>
                </a:extLst>
              </p:cNvPr>
              <p:cNvSpPr txBox="1">
                <a:spLocks noChangeAspect="1"/>
              </p:cNvSpPr>
              <p:nvPr/>
            </p:nvSpPr>
            <p:spPr>
              <a:xfrm>
                <a:off x="3689990"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20</a:t>
                </a:r>
              </a:p>
            </p:txBody>
          </p:sp>
          <p:sp>
            <p:nvSpPr>
              <p:cNvPr id="78" name="TextBox 77">
                <a:extLst>
                  <a:ext uri="{FF2B5EF4-FFF2-40B4-BE49-F238E27FC236}">
                    <a16:creationId xmlns:a16="http://schemas.microsoft.com/office/drawing/2014/main" id="{12EABC5D-276B-4CEB-B2FC-C8B269BD62E5}"/>
                  </a:ext>
                </a:extLst>
              </p:cNvPr>
              <p:cNvSpPr txBox="1">
                <a:spLocks noChangeAspect="1"/>
              </p:cNvSpPr>
              <p:nvPr/>
            </p:nvSpPr>
            <p:spPr>
              <a:xfrm>
                <a:off x="4321855"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25</a:t>
                </a:r>
              </a:p>
            </p:txBody>
          </p:sp>
          <p:sp>
            <p:nvSpPr>
              <p:cNvPr id="79" name="TextBox 78">
                <a:extLst>
                  <a:ext uri="{FF2B5EF4-FFF2-40B4-BE49-F238E27FC236}">
                    <a16:creationId xmlns:a16="http://schemas.microsoft.com/office/drawing/2014/main" id="{A4D977B6-7C65-48A0-BE1A-D0142BE8E4BB}"/>
                  </a:ext>
                </a:extLst>
              </p:cNvPr>
              <p:cNvSpPr txBox="1">
                <a:spLocks noChangeAspect="1"/>
              </p:cNvSpPr>
              <p:nvPr/>
            </p:nvSpPr>
            <p:spPr>
              <a:xfrm>
                <a:off x="4953719"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30</a:t>
                </a:r>
              </a:p>
            </p:txBody>
          </p:sp>
          <p:sp>
            <p:nvSpPr>
              <p:cNvPr id="80" name="TextBox 79">
                <a:extLst>
                  <a:ext uri="{FF2B5EF4-FFF2-40B4-BE49-F238E27FC236}">
                    <a16:creationId xmlns:a16="http://schemas.microsoft.com/office/drawing/2014/main" id="{4CC0BF5C-96A5-44FB-8D77-649FCE91CDF9}"/>
                  </a:ext>
                </a:extLst>
              </p:cNvPr>
              <p:cNvSpPr txBox="1">
                <a:spLocks noChangeAspect="1"/>
              </p:cNvSpPr>
              <p:nvPr/>
            </p:nvSpPr>
            <p:spPr>
              <a:xfrm>
                <a:off x="1794395"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5</a:t>
                </a:r>
              </a:p>
            </p:txBody>
          </p:sp>
          <p:grpSp>
            <p:nvGrpSpPr>
              <p:cNvPr id="81" name="Group 80">
                <a:extLst>
                  <a:ext uri="{FF2B5EF4-FFF2-40B4-BE49-F238E27FC236}">
                    <a16:creationId xmlns:a16="http://schemas.microsoft.com/office/drawing/2014/main" id="{C3045BB6-2D69-4259-B985-DD1D02AF0709}"/>
                  </a:ext>
                </a:extLst>
              </p:cNvPr>
              <p:cNvGrpSpPr/>
              <p:nvPr/>
            </p:nvGrpSpPr>
            <p:grpSpPr>
              <a:xfrm>
                <a:off x="1321740" y="2442441"/>
                <a:ext cx="3791188" cy="2318171"/>
                <a:chOff x="1463306" y="2217106"/>
                <a:chExt cx="8737295" cy="2852924"/>
              </a:xfrm>
            </p:grpSpPr>
            <p:cxnSp>
              <p:nvCxnSpPr>
                <p:cNvPr id="129" name="Straight Connector 128">
                  <a:extLst>
                    <a:ext uri="{FF2B5EF4-FFF2-40B4-BE49-F238E27FC236}">
                      <a16:creationId xmlns:a16="http://schemas.microsoft.com/office/drawing/2014/main" id="{38B92EA9-B06E-4291-9AAB-816A0F08C8FB}"/>
                    </a:ext>
                  </a:extLst>
                </p:cNvPr>
                <p:cNvCxnSpPr>
                  <a:cxnSpLocks/>
                  <a:endCxn id="74" idx="0"/>
                </p:cNvCxnSpPr>
                <p:nvPr/>
              </p:nvCxnSpPr>
              <p:spPr>
                <a:xfrm>
                  <a:off x="1463306" y="2217106"/>
                  <a:ext cx="0" cy="2852924"/>
                </a:xfrm>
                <a:prstGeom prst="line">
                  <a:avLst/>
                </a:prstGeom>
                <a:noFill/>
                <a:ln w="6350" cap="flat" cmpd="sng" algn="ctr">
                  <a:solidFill>
                    <a:srgbClr val="646464"/>
                  </a:solidFill>
                  <a:prstDash val="solid"/>
                  <a:miter lim="800000"/>
                </a:ln>
                <a:effectLst/>
              </p:spPr>
            </p:cxnSp>
            <p:cxnSp>
              <p:nvCxnSpPr>
                <p:cNvPr id="130" name="Straight Connector 129">
                  <a:extLst>
                    <a:ext uri="{FF2B5EF4-FFF2-40B4-BE49-F238E27FC236}">
                      <a16:creationId xmlns:a16="http://schemas.microsoft.com/office/drawing/2014/main" id="{7E33A6E9-A4D7-4ED6-B0A2-F6624FC93087}"/>
                    </a:ext>
                  </a:extLst>
                </p:cNvPr>
                <p:cNvCxnSpPr>
                  <a:cxnSpLocks/>
                </p:cNvCxnSpPr>
                <p:nvPr/>
              </p:nvCxnSpPr>
              <p:spPr>
                <a:xfrm>
                  <a:off x="1463306" y="4974437"/>
                  <a:ext cx="8737295" cy="0"/>
                </a:xfrm>
                <a:prstGeom prst="line">
                  <a:avLst/>
                </a:prstGeom>
                <a:noFill/>
                <a:ln w="6350" cap="flat" cmpd="sng" algn="ctr">
                  <a:solidFill>
                    <a:srgbClr val="646464"/>
                  </a:solidFill>
                  <a:prstDash val="solid"/>
                  <a:miter lim="800000"/>
                </a:ln>
                <a:effectLst/>
              </p:spPr>
            </p:cxnSp>
          </p:grpSp>
          <p:sp>
            <p:nvSpPr>
              <p:cNvPr id="82" name="TextBox 81">
                <a:extLst>
                  <a:ext uri="{FF2B5EF4-FFF2-40B4-BE49-F238E27FC236}">
                    <a16:creationId xmlns:a16="http://schemas.microsoft.com/office/drawing/2014/main" id="{9F7FB531-3800-46D7-ACFF-85572B9A90D5}"/>
                  </a:ext>
                </a:extLst>
              </p:cNvPr>
              <p:cNvSpPr txBox="1"/>
              <p:nvPr/>
            </p:nvSpPr>
            <p:spPr>
              <a:xfrm rot="16200000">
                <a:off x="478692" y="2815521"/>
                <a:ext cx="1078385" cy="332399"/>
              </a:xfrm>
              <a:prstGeom prst="rect">
                <a:avLst/>
              </a:prstGeom>
              <a:noFill/>
            </p:spPr>
            <p:txBody>
              <a:bodyPr wrap="square" lIns="0" tIns="0" rIns="0" bIns="0" rtlCol="0">
                <a:spAutoFit/>
              </a:bodyPr>
              <a:lstStyle/>
              <a:p>
                <a:pPr algn="ctr">
                  <a:lnSpc>
                    <a:spcPct val="90000"/>
                  </a:lnSpc>
                  <a:defRPr/>
                </a:pPr>
                <a:r>
                  <a:rPr lang="en-US" sz="1200" kern="0" dirty="0">
                    <a:solidFill>
                      <a:srgbClr val="003366"/>
                    </a:solidFill>
                    <a:latin typeface="Calibri"/>
                  </a:rPr>
                  <a:t>Patients with </a:t>
                </a:r>
              </a:p>
              <a:p>
                <a:pPr algn="ctr">
                  <a:lnSpc>
                    <a:spcPct val="90000"/>
                  </a:lnSpc>
                  <a:defRPr/>
                </a:pPr>
                <a:r>
                  <a:rPr lang="en-US" sz="1200" b="1" kern="0" dirty="0">
                    <a:solidFill>
                      <a:srgbClr val="003366"/>
                    </a:solidFill>
                    <a:latin typeface="Calibri"/>
                  </a:rPr>
                  <a:t>suboptimal PIFR</a:t>
                </a:r>
              </a:p>
            </p:txBody>
          </p:sp>
          <p:sp>
            <p:nvSpPr>
              <p:cNvPr id="83" name="TextBox 82">
                <a:extLst>
                  <a:ext uri="{FF2B5EF4-FFF2-40B4-BE49-F238E27FC236}">
                    <a16:creationId xmlns:a16="http://schemas.microsoft.com/office/drawing/2014/main" id="{3DF79861-5F01-4466-A7DE-361C29E464F5}"/>
                  </a:ext>
                </a:extLst>
              </p:cNvPr>
              <p:cNvSpPr txBox="1"/>
              <p:nvPr/>
            </p:nvSpPr>
            <p:spPr>
              <a:xfrm rot="16200000">
                <a:off x="478692" y="3980743"/>
                <a:ext cx="1078385" cy="332399"/>
              </a:xfrm>
              <a:prstGeom prst="rect">
                <a:avLst/>
              </a:prstGeom>
              <a:noFill/>
            </p:spPr>
            <p:txBody>
              <a:bodyPr wrap="square" lIns="0" tIns="0" rIns="0" bIns="0" rtlCol="0">
                <a:spAutoFit/>
              </a:bodyPr>
              <a:lstStyle/>
              <a:p>
                <a:pPr algn="ctr">
                  <a:lnSpc>
                    <a:spcPct val="90000"/>
                  </a:lnSpc>
                  <a:defRPr/>
                </a:pPr>
                <a:r>
                  <a:rPr lang="en-US" sz="1200" kern="0" dirty="0">
                    <a:solidFill>
                      <a:srgbClr val="003366"/>
                    </a:solidFill>
                    <a:latin typeface="Calibri"/>
                  </a:rPr>
                  <a:t>Patients with </a:t>
                </a:r>
              </a:p>
              <a:p>
                <a:pPr algn="ctr">
                  <a:lnSpc>
                    <a:spcPct val="90000"/>
                  </a:lnSpc>
                  <a:defRPr/>
                </a:pPr>
                <a:r>
                  <a:rPr lang="en-US" sz="1200" b="1" kern="0" dirty="0">
                    <a:solidFill>
                      <a:srgbClr val="003366"/>
                    </a:solidFill>
                    <a:latin typeface="Calibri"/>
                  </a:rPr>
                  <a:t>optimal PIFR</a:t>
                </a:r>
              </a:p>
            </p:txBody>
          </p:sp>
          <p:sp>
            <p:nvSpPr>
              <p:cNvPr id="84" name="TextBox 83">
                <a:extLst>
                  <a:ext uri="{FF2B5EF4-FFF2-40B4-BE49-F238E27FC236}">
                    <a16:creationId xmlns:a16="http://schemas.microsoft.com/office/drawing/2014/main" id="{91EF2E42-111A-4AC8-AE3E-6AD8DE9DCD7C}"/>
                  </a:ext>
                </a:extLst>
              </p:cNvPr>
              <p:cNvSpPr txBox="1"/>
              <p:nvPr/>
            </p:nvSpPr>
            <p:spPr>
              <a:xfrm>
                <a:off x="1536937" y="2886135"/>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FFFFFF"/>
                    </a:solidFill>
                    <a:latin typeface="Calibri"/>
                  </a:rPr>
                  <a:t>n=64</a:t>
                </a:r>
              </a:p>
            </p:txBody>
          </p:sp>
          <p:sp>
            <p:nvSpPr>
              <p:cNvPr id="85" name="TextBox 84">
                <a:extLst>
                  <a:ext uri="{FF2B5EF4-FFF2-40B4-BE49-F238E27FC236}">
                    <a16:creationId xmlns:a16="http://schemas.microsoft.com/office/drawing/2014/main" id="{C06FA7D4-42CA-4060-9557-D64273CACB5F}"/>
                  </a:ext>
                </a:extLst>
              </p:cNvPr>
              <p:cNvSpPr txBox="1"/>
              <p:nvPr/>
            </p:nvSpPr>
            <p:spPr>
              <a:xfrm>
                <a:off x="1536937" y="4055007"/>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003366"/>
                    </a:solidFill>
                    <a:latin typeface="Calibri"/>
                  </a:rPr>
                  <a:t>n=59</a:t>
                </a:r>
              </a:p>
            </p:txBody>
          </p:sp>
          <p:sp>
            <p:nvSpPr>
              <p:cNvPr id="86" name="TextBox 85">
                <a:extLst>
                  <a:ext uri="{FF2B5EF4-FFF2-40B4-BE49-F238E27FC236}">
                    <a16:creationId xmlns:a16="http://schemas.microsoft.com/office/drawing/2014/main" id="{09811048-7742-44DF-895B-C2E0D23BE376}"/>
                  </a:ext>
                </a:extLst>
              </p:cNvPr>
              <p:cNvSpPr txBox="1"/>
              <p:nvPr/>
            </p:nvSpPr>
            <p:spPr>
              <a:xfrm>
                <a:off x="4991511" y="2886135"/>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58646E"/>
                    </a:solidFill>
                    <a:latin typeface="Calibri"/>
                  </a:rPr>
                  <a:t>28.1</a:t>
                </a:r>
              </a:p>
            </p:txBody>
          </p:sp>
          <p:sp>
            <p:nvSpPr>
              <p:cNvPr id="87" name="TextBox 86">
                <a:extLst>
                  <a:ext uri="{FF2B5EF4-FFF2-40B4-BE49-F238E27FC236}">
                    <a16:creationId xmlns:a16="http://schemas.microsoft.com/office/drawing/2014/main" id="{C2A984B4-F7C5-4059-9BD7-146F9CCD246A}"/>
                  </a:ext>
                </a:extLst>
              </p:cNvPr>
              <p:cNvSpPr txBox="1"/>
              <p:nvPr/>
            </p:nvSpPr>
            <p:spPr>
              <a:xfrm>
                <a:off x="2960342" y="4055007"/>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58646E"/>
                    </a:solidFill>
                    <a:latin typeface="Calibri"/>
                  </a:rPr>
                  <a:t>13.6</a:t>
                </a:r>
              </a:p>
            </p:txBody>
          </p:sp>
          <p:grpSp>
            <p:nvGrpSpPr>
              <p:cNvPr id="88" name="Group 87">
                <a:extLst>
                  <a:ext uri="{FF2B5EF4-FFF2-40B4-BE49-F238E27FC236}">
                    <a16:creationId xmlns:a16="http://schemas.microsoft.com/office/drawing/2014/main" id="{5F1B87F8-D10B-4D10-A54C-415E4FBA2C0C}"/>
                  </a:ext>
                </a:extLst>
              </p:cNvPr>
              <p:cNvGrpSpPr/>
              <p:nvPr/>
            </p:nvGrpSpPr>
            <p:grpSpPr>
              <a:xfrm>
                <a:off x="3322605" y="2969234"/>
                <a:ext cx="2160000" cy="1161735"/>
                <a:chOff x="3648211" y="2768284"/>
                <a:chExt cx="3437093" cy="1161735"/>
              </a:xfrm>
            </p:grpSpPr>
            <p:cxnSp>
              <p:nvCxnSpPr>
                <p:cNvPr id="126" name="Straight Connector 125">
                  <a:extLst>
                    <a:ext uri="{FF2B5EF4-FFF2-40B4-BE49-F238E27FC236}">
                      <a16:creationId xmlns:a16="http://schemas.microsoft.com/office/drawing/2014/main" id="{59C957E9-EBE5-42FD-9F35-1FCCF43498A9}"/>
                    </a:ext>
                  </a:extLst>
                </p:cNvPr>
                <p:cNvCxnSpPr>
                  <a:cxnSpLocks/>
                </p:cNvCxnSpPr>
                <p:nvPr/>
              </p:nvCxnSpPr>
              <p:spPr>
                <a:xfrm flipH="1">
                  <a:off x="6829313" y="2768284"/>
                  <a:ext cx="229140" cy="0"/>
                </a:xfrm>
                <a:prstGeom prst="line">
                  <a:avLst/>
                </a:prstGeom>
                <a:noFill/>
                <a:ln w="6350" cap="flat" cmpd="sng" algn="ctr">
                  <a:solidFill>
                    <a:srgbClr val="58646E"/>
                  </a:solidFill>
                  <a:prstDash val="dash"/>
                  <a:miter lim="800000"/>
                </a:ln>
                <a:effectLst/>
              </p:spPr>
            </p:cxnSp>
            <p:cxnSp>
              <p:nvCxnSpPr>
                <p:cNvPr id="127" name="Straight Connector 126">
                  <a:extLst>
                    <a:ext uri="{FF2B5EF4-FFF2-40B4-BE49-F238E27FC236}">
                      <a16:creationId xmlns:a16="http://schemas.microsoft.com/office/drawing/2014/main" id="{E7FFE7B6-9E62-4AF7-A9A3-6B1D7C5469AD}"/>
                    </a:ext>
                  </a:extLst>
                </p:cNvPr>
                <p:cNvCxnSpPr>
                  <a:cxnSpLocks/>
                </p:cNvCxnSpPr>
                <p:nvPr/>
              </p:nvCxnSpPr>
              <p:spPr>
                <a:xfrm>
                  <a:off x="7067489" y="2768284"/>
                  <a:ext cx="0" cy="1161735"/>
                </a:xfrm>
                <a:prstGeom prst="line">
                  <a:avLst/>
                </a:prstGeom>
                <a:noFill/>
                <a:ln w="6350" cap="flat" cmpd="sng" algn="ctr">
                  <a:solidFill>
                    <a:srgbClr val="58646E"/>
                  </a:solidFill>
                  <a:prstDash val="dash"/>
                  <a:miter lim="800000"/>
                </a:ln>
                <a:effectLst/>
              </p:spPr>
            </p:cxnSp>
            <p:cxnSp>
              <p:nvCxnSpPr>
                <p:cNvPr id="128" name="Straight Connector 127">
                  <a:extLst>
                    <a:ext uri="{FF2B5EF4-FFF2-40B4-BE49-F238E27FC236}">
                      <a16:creationId xmlns:a16="http://schemas.microsoft.com/office/drawing/2014/main" id="{79F5A78C-0027-470B-AC48-B2E57F6D5122}"/>
                    </a:ext>
                  </a:extLst>
                </p:cNvPr>
                <p:cNvCxnSpPr>
                  <a:cxnSpLocks/>
                </p:cNvCxnSpPr>
                <p:nvPr/>
              </p:nvCxnSpPr>
              <p:spPr>
                <a:xfrm flipH="1">
                  <a:off x="3648211" y="3930019"/>
                  <a:ext cx="3437093" cy="0"/>
                </a:xfrm>
                <a:prstGeom prst="line">
                  <a:avLst/>
                </a:prstGeom>
                <a:noFill/>
                <a:ln w="6350" cap="flat" cmpd="sng" algn="ctr">
                  <a:solidFill>
                    <a:srgbClr val="58646E"/>
                  </a:solidFill>
                  <a:prstDash val="dash"/>
                  <a:miter lim="800000"/>
                </a:ln>
                <a:effectLst/>
              </p:spPr>
            </p:cxnSp>
          </p:grpSp>
          <p:sp>
            <p:nvSpPr>
              <p:cNvPr id="89" name="TextBox 88">
                <a:extLst>
                  <a:ext uri="{FF2B5EF4-FFF2-40B4-BE49-F238E27FC236}">
                    <a16:creationId xmlns:a16="http://schemas.microsoft.com/office/drawing/2014/main" id="{3ACB9750-EDEE-4AA3-89BB-AB626DB72941}"/>
                  </a:ext>
                </a:extLst>
              </p:cNvPr>
              <p:cNvSpPr txBox="1"/>
              <p:nvPr/>
            </p:nvSpPr>
            <p:spPr>
              <a:xfrm>
                <a:off x="4532061" y="3445736"/>
                <a:ext cx="1161734" cy="166199"/>
              </a:xfrm>
              <a:prstGeom prst="rect">
                <a:avLst/>
              </a:prstGeom>
              <a:noFill/>
            </p:spPr>
            <p:txBody>
              <a:bodyPr wrap="square" lIns="0" tIns="0" rIns="0" bIns="0" rtlCol="0">
                <a:spAutoFit/>
              </a:bodyPr>
              <a:lstStyle/>
              <a:p>
                <a:pPr algn="ctr">
                  <a:lnSpc>
                    <a:spcPct val="90000"/>
                  </a:lnSpc>
                  <a:defRPr/>
                </a:pPr>
                <a:r>
                  <a:rPr lang="en-GB" sz="1200" kern="0" dirty="0">
                    <a:solidFill>
                      <a:srgbClr val="58646E"/>
                    </a:solidFill>
                    <a:latin typeface="Calibri"/>
                    <a:cs typeface="Calibri" panose="020F0502020204030204" pitchFamily="34" charset="0"/>
                  </a:rPr>
                  <a:t>p=0.048</a:t>
                </a:r>
              </a:p>
            </p:txBody>
          </p:sp>
          <p:sp>
            <p:nvSpPr>
              <p:cNvPr id="90" name="Round Same Side Corner Rectangle 98">
                <a:extLst>
                  <a:ext uri="{FF2B5EF4-FFF2-40B4-BE49-F238E27FC236}">
                    <a16:creationId xmlns:a16="http://schemas.microsoft.com/office/drawing/2014/main" id="{9A0F599D-B657-415D-81CF-658D38DD2550}"/>
                  </a:ext>
                </a:extLst>
              </p:cNvPr>
              <p:cNvSpPr/>
              <p:nvPr/>
            </p:nvSpPr>
            <p:spPr>
              <a:xfrm rot="5400000">
                <a:off x="7767668" y="1904981"/>
                <a:ext cx="359996" cy="2128507"/>
              </a:xfrm>
              <a:prstGeom prst="round2SameRect">
                <a:avLst/>
              </a:prstGeom>
              <a:solidFill>
                <a:srgbClr val="003366"/>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srgbClr val="FFFFFF"/>
                  </a:solidFill>
                  <a:latin typeface="Calibri"/>
                </a:endParaRPr>
              </a:p>
            </p:txBody>
          </p:sp>
          <p:sp>
            <p:nvSpPr>
              <p:cNvPr id="91" name="Round Same Side Corner Rectangle 99">
                <a:extLst>
                  <a:ext uri="{FF2B5EF4-FFF2-40B4-BE49-F238E27FC236}">
                    <a16:creationId xmlns:a16="http://schemas.microsoft.com/office/drawing/2014/main" id="{7072CBCD-59E0-4CA1-8F60-099288D310A8}"/>
                  </a:ext>
                </a:extLst>
              </p:cNvPr>
              <p:cNvSpPr/>
              <p:nvPr/>
            </p:nvSpPr>
            <p:spPr>
              <a:xfrm rot="5400000">
                <a:off x="8326466" y="2507916"/>
                <a:ext cx="359996" cy="3246107"/>
              </a:xfrm>
              <a:prstGeom prst="round2SameRect">
                <a:avLst/>
              </a:prstGeom>
              <a:solidFill>
                <a:srgbClr val="99CCCC"/>
              </a:solid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dirty="0">
                  <a:solidFill>
                    <a:srgbClr val="FFFFFF"/>
                  </a:solidFill>
                  <a:latin typeface="Calibri"/>
                </a:endParaRPr>
              </a:p>
            </p:txBody>
          </p:sp>
          <p:sp>
            <p:nvSpPr>
              <p:cNvPr id="92" name="TextBox 91">
                <a:extLst>
                  <a:ext uri="{FF2B5EF4-FFF2-40B4-BE49-F238E27FC236}">
                    <a16:creationId xmlns:a16="http://schemas.microsoft.com/office/drawing/2014/main" id="{F082C498-82EE-44A7-A86A-CE405C03253F}"/>
                  </a:ext>
                </a:extLst>
              </p:cNvPr>
              <p:cNvSpPr txBox="1"/>
              <p:nvPr/>
            </p:nvSpPr>
            <p:spPr>
              <a:xfrm rot="16200000">
                <a:off x="4929491" y="3504938"/>
                <a:ext cx="2498526" cy="193899"/>
              </a:xfrm>
              <a:prstGeom prst="rect">
                <a:avLst/>
              </a:prstGeom>
              <a:noFill/>
            </p:spPr>
            <p:txBody>
              <a:bodyPr wrap="square" lIns="0" tIns="0" rIns="0" bIns="0" rtlCol="0">
                <a:spAutoFit/>
              </a:bodyPr>
              <a:lstStyle/>
              <a:p>
                <a:pPr algn="ctr">
                  <a:lnSpc>
                    <a:spcPct val="90000"/>
                  </a:lnSpc>
                  <a:defRPr/>
                </a:pPr>
                <a:r>
                  <a:rPr lang="en-US" sz="1400" kern="0" dirty="0">
                    <a:solidFill>
                      <a:srgbClr val="58646E"/>
                    </a:solidFill>
                    <a:latin typeface="Calibri"/>
                  </a:rPr>
                  <a:t>Days to all-cause re-admission</a:t>
                </a:r>
              </a:p>
            </p:txBody>
          </p:sp>
          <p:sp>
            <p:nvSpPr>
              <p:cNvPr id="93" name="TextBox 92">
                <a:extLst>
                  <a:ext uri="{FF2B5EF4-FFF2-40B4-BE49-F238E27FC236}">
                    <a16:creationId xmlns:a16="http://schemas.microsoft.com/office/drawing/2014/main" id="{00F4207C-8EEF-468F-9509-005E3BA3FF4A}"/>
                  </a:ext>
                </a:extLst>
              </p:cNvPr>
              <p:cNvSpPr txBox="1">
                <a:spLocks noChangeAspect="1"/>
              </p:cNvSpPr>
              <p:nvPr/>
            </p:nvSpPr>
            <p:spPr>
              <a:xfrm>
                <a:off x="6724204"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0</a:t>
                </a:r>
              </a:p>
            </p:txBody>
          </p:sp>
          <p:sp>
            <p:nvSpPr>
              <p:cNvPr id="94" name="TextBox 93">
                <a:extLst>
                  <a:ext uri="{FF2B5EF4-FFF2-40B4-BE49-F238E27FC236}">
                    <a16:creationId xmlns:a16="http://schemas.microsoft.com/office/drawing/2014/main" id="{60AF1E52-4C74-44BE-94B2-9501D8D1A665}"/>
                  </a:ext>
                </a:extLst>
              </p:cNvPr>
              <p:cNvSpPr txBox="1">
                <a:spLocks noChangeAspect="1"/>
              </p:cNvSpPr>
              <p:nvPr/>
            </p:nvSpPr>
            <p:spPr>
              <a:xfrm>
                <a:off x="7987934"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40</a:t>
                </a:r>
              </a:p>
            </p:txBody>
          </p:sp>
          <p:sp>
            <p:nvSpPr>
              <p:cNvPr id="95" name="TextBox 94">
                <a:extLst>
                  <a:ext uri="{FF2B5EF4-FFF2-40B4-BE49-F238E27FC236}">
                    <a16:creationId xmlns:a16="http://schemas.microsoft.com/office/drawing/2014/main" id="{27848077-59FE-469B-A381-5C857A7F4DB1}"/>
                  </a:ext>
                </a:extLst>
              </p:cNvPr>
              <p:cNvSpPr txBox="1">
                <a:spLocks noChangeAspect="1"/>
              </p:cNvSpPr>
              <p:nvPr/>
            </p:nvSpPr>
            <p:spPr>
              <a:xfrm>
                <a:off x="9251664"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80</a:t>
                </a:r>
              </a:p>
            </p:txBody>
          </p:sp>
          <p:sp>
            <p:nvSpPr>
              <p:cNvPr id="96" name="TextBox 95">
                <a:extLst>
                  <a:ext uri="{FF2B5EF4-FFF2-40B4-BE49-F238E27FC236}">
                    <a16:creationId xmlns:a16="http://schemas.microsoft.com/office/drawing/2014/main" id="{9BC56ED1-3D05-43B7-849B-C461B79BC1C7}"/>
                  </a:ext>
                </a:extLst>
              </p:cNvPr>
              <p:cNvSpPr txBox="1">
                <a:spLocks noChangeAspect="1"/>
              </p:cNvSpPr>
              <p:nvPr/>
            </p:nvSpPr>
            <p:spPr>
              <a:xfrm>
                <a:off x="9883529"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100</a:t>
                </a:r>
              </a:p>
            </p:txBody>
          </p:sp>
          <p:sp>
            <p:nvSpPr>
              <p:cNvPr id="97" name="TextBox 96">
                <a:extLst>
                  <a:ext uri="{FF2B5EF4-FFF2-40B4-BE49-F238E27FC236}">
                    <a16:creationId xmlns:a16="http://schemas.microsoft.com/office/drawing/2014/main" id="{6E671A69-E073-45DA-AC5F-DA50654F9479}"/>
                  </a:ext>
                </a:extLst>
              </p:cNvPr>
              <p:cNvSpPr txBox="1">
                <a:spLocks noChangeAspect="1"/>
              </p:cNvSpPr>
              <p:nvPr/>
            </p:nvSpPr>
            <p:spPr>
              <a:xfrm>
                <a:off x="10515393"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120</a:t>
                </a:r>
              </a:p>
            </p:txBody>
          </p:sp>
          <p:sp>
            <p:nvSpPr>
              <p:cNvPr id="98" name="TextBox 97">
                <a:extLst>
                  <a:ext uri="{FF2B5EF4-FFF2-40B4-BE49-F238E27FC236}">
                    <a16:creationId xmlns:a16="http://schemas.microsoft.com/office/drawing/2014/main" id="{273CC196-920B-4FF9-8D05-F3B0CCFC414D}"/>
                  </a:ext>
                </a:extLst>
              </p:cNvPr>
              <p:cNvSpPr txBox="1">
                <a:spLocks noChangeAspect="1"/>
              </p:cNvSpPr>
              <p:nvPr/>
            </p:nvSpPr>
            <p:spPr>
              <a:xfrm>
                <a:off x="7356069" y="4760612"/>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20</a:t>
                </a:r>
              </a:p>
            </p:txBody>
          </p:sp>
          <p:grpSp>
            <p:nvGrpSpPr>
              <p:cNvPr id="99" name="Group 98">
                <a:extLst>
                  <a:ext uri="{FF2B5EF4-FFF2-40B4-BE49-F238E27FC236}">
                    <a16:creationId xmlns:a16="http://schemas.microsoft.com/office/drawing/2014/main" id="{1FC8294B-3E55-45DC-8777-7DC6BCBD92C9}"/>
                  </a:ext>
                </a:extLst>
              </p:cNvPr>
              <p:cNvGrpSpPr/>
              <p:nvPr/>
            </p:nvGrpSpPr>
            <p:grpSpPr>
              <a:xfrm>
                <a:off x="6883414" y="2442441"/>
                <a:ext cx="3791188" cy="2318171"/>
                <a:chOff x="1463306" y="2217106"/>
                <a:chExt cx="8737295" cy="2852924"/>
              </a:xfrm>
            </p:grpSpPr>
            <p:cxnSp>
              <p:nvCxnSpPr>
                <p:cNvPr id="124" name="Straight Connector 123">
                  <a:extLst>
                    <a:ext uri="{FF2B5EF4-FFF2-40B4-BE49-F238E27FC236}">
                      <a16:creationId xmlns:a16="http://schemas.microsoft.com/office/drawing/2014/main" id="{23EEF2D4-2C44-4A07-9F5B-9B7AA8B2AB0B}"/>
                    </a:ext>
                  </a:extLst>
                </p:cNvPr>
                <p:cNvCxnSpPr>
                  <a:cxnSpLocks/>
                  <a:endCxn id="93" idx="0"/>
                </p:cNvCxnSpPr>
                <p:nvPr/>
              </p:nvCxnSpPr>
              <p:spPr>
                <a:xfrm>
                  <a:off x="1463306" y="2217106"/>
                  <a:ext cx="0" cy="2852924"/>
                </a:xfrm>
                <a:prstGeom prst="line">
                  <a:avLst/>
                </a:prstGeom>
                <a:noFill/>
                <a:ln w="6350" cap="flat" cmpd="sng" algn="ctr">
                  <a:solidFill>
                    <a:srgbClr val="646464"/>
                  </a:solidFill>
                  <a:prstDash val="solid"/>
                  <a:miter lim="800000"/>
                </a:ln>
                <a:effectLst/>
              </p:spPr>
            </p:cxnSp>
            <p:cxnSp>
              <p:nvCxnSpPr>
                <p:cNvPr id="125" name="Straight Connector 124">
                  <a:extLst>
                    <a:ext uri="{FF2B5EF4-FFF2-40B4-BE49-F238E27FC236}">
                      <a16:creationId xmlns:a16="http://schemas.microsoft.com/office/drawing/2014/main" id="{A890720F-77FC-4432-AFFD-C43CEE338492}"/>
                    </a:ext>
                  </a:extLst>
                </p:cNvPr>
                <p:cNvCxnSpPr>
                  <a:cxnSpLocks/>
                </p:cNvCxnSpPr>
                <p:nvPr/>
              </p:nvCxnSpPr>
              <p:spPr>
                <a:xfrm>
                  <a:off x="1463306" y="4974437"/>
                  <a:ext cx="8737295" cy="0"/>
                </a:xfrm>
                <a:prstGeom prst="line">
                  <a:avLst/>
                </a:prstGeom>
                <a:noFill/>
                <a:ln w="6350" cap="flat" cmpd="sng" algn="ctr">
                  <a:solidFill>
                    <a:srgbClr val="646464"/>
                  </a:solidFill>
                  <a:prstDash val="solid"/>
                  <a:miter lim="800000"/>
                </a:ln>
                <a:effectLst/>
              </p:spPr>
            </p:cxnSp>
          </p:grpSp>
          <p:sp>
            <p:nvSpPr>
              <p:cNvPr id="100" name="TextBox 99">
                <a:extLst>
                  <a:ext uri="{FF2B5EF4-FFF2-40B4-BE49-F238E27FC236}">
                    <a16:creationId xmlns:a16="http://schemas.microsoft.com/office/drawing/2014/main" id="{7DABAC7A-7453-49DD-AB02-4B28A843FE02}"/>
                  </a:ext>
                </a:extLst>
              </p:cNvPr>
              <p:cNvSpPr txBox="1"/>
              <p:nvPr/>
            </p:nvSpPr>
            <p:spPr>
              <a:xfrm rot="16200000">
                <a:off x="6040366" y="2815521"/>
                <a:ext cx="1078385" cy="332399"/>
              </a:xfrm>
              <a:prstGeom prst="rect">
                <a:avLst/>
              </a:prstGeom>
              <a:noFill/>
            </p:spPr>
            <p:txBody>
              <a:bodyPr wrap="square" lIns="0" tIns="0" rIns="0" bIns="0" rtlCol="0">
                <a:spAutoFit/>
              </a:bodyPr>
              <a:lstStyle/>
              <a:p>
                <a:pPr algn="ctr">
                  <a:lnSpc>
                    <a:spcPct val="90000"/>
                  </a:lnSpc>
                  <a:defRPr/>
                </a:pPr>
                <a:r>
                  <a:rPr lang="en-US" sz="1200" kern="0" dirty="0">
                    <a:solidFill>
                      <a:srgbClr val="003366"/>
                    </a:solidFill>
                    <a:latin typeface="Calibri"/>
                  </a:rPr>
                  <a:t>Patients with </a:t>
                </a:r>
              </a:p>
              <a:p>
                <a:pPr algn="ctr">
                  <a:lnSpc>
                    <a:spcPct val="90000"/>
                  </a:lnSpc>
                  <a:defRPr/>
                </a:pPr>
                <a:r>
                  <a:rPr lang="en-US" sz="1200" b="1" kern="0" dirty="0">
                    <a:solidFill>
                      <a:srgbClr val="003366"/>
                    </a:solidFill>
                    <a:latin typeface="Calibri"/>
                  </a:rPr>
                  <a:t>suboptimal PIFR</a:t>
                </a:r>
              </a:p>
            </p:txBody>
          </p:sp>
          <p:sp>
            <p:nvSpPr>
              <p:cNvPr id="101" name="TextBox 100">
                <a:extLst>
                  <a:ext uri="{FF2B5EF4-FFF2-40B4-BE49-F238E27FC236}">
                    <a16:creationId xmlns:a16="http://schemas.microsoft.com/office/drawing/2014/main" id="{2743950A-444A-4C89-85D9-9FDD3883C1B8}"/>
                  </a:ext>
                </a:extLst>
              </p:cNvPr>
              <p:cNvSpPr txBox="1"/>
              <p:nvPr/>
            </p:nvSpPr>
            <p:spPr>
              <a:xfrm rot="16200000">
                <a:off x="6040366" y="3980743"/>
                <a:ext cx="1078385" cy="332399"/>
              </a:xfrm>
              <a:prstGeom prst="rect">
                <a:avLst/>
              </a:prstGeom>
              <a:noFill/>
            </p:spPr>
            <p:txBody>
              <a:bodyPr wrap="square" lIns="0" tIns="0" rIns="0" bIns="0" rtlCol="0">
                <a:spAutoFit/>
              </a:bodyPr>
              <a:lstStyle/>
              <a:p>
                <a:pPr algn="ctr">
                  <a:lnSpc>
                    <a:spcPct val="90000"/>
                  </a:lnSpc>
                  <a:defRPr/>
                </a:pPr>
                <a:r>
                  <a:rPr lang="en-US" sz="1200" kern="0" dirty="0">
                    <a:solidFill>
                      <a:srgbClr val="003366"/>
                    </a:solidFill>
                    <a:latin typeface="Calibri"/>
                  </a:rPr>
                  <a:t>Patients with </a:t>
                </a:r>
              </a:p>
              <a:p>
                <a:pPr algn="ctr">
                  <a:lnSpc>
                    <a:spcPct val="90000"/>
                  </a:lnSpc>
                  <a:defRPr/>
                </a:pPr>
                <a:r>
                  <a:rPr lang="en-US" sz="1200" b="1" kern="0" dirty="0">
                    <a:solidFill>
                      <a:srgbClr val="003366"/>
                    </a:solidFill>
                    <a:latin typeface="Calibri"/>
                  </a:rPr>
                  <a:t>optimal PIFR</a:t>
                </a:r>
              </a:p>
            </p:txBody>
          </p:sp>
          <p:sp>
            <p:nvSpPr>
              <p:cNvPr id="102" name="TextBox 101">
                <a:extLst>
                  <a:ext uri="{FF2B5EF4-FFF2-40B4-BE49-F238E27FC236}">
                    <a16:creationId xmlns:a16="http://schemas.microsoft.com/office/drawing/2014/main" id="{1A685DCB-40DD-4C58-BAFE-9C913263B313}"/>
                  </a:ext>
                </a:extLst>
              </p:cNvPr>
              <p:cNvSpPr txBox="1"/>
              <p:nvPr/>
            </p:nvSpPr>
            <p:spPr>
              <a:xfrm>
                <a:off x="7098611" y="2886135"/>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FFFFFF"/>
                    </a:solidFill>
                    <a:latin typeface="Calibri"/>
                  </a:rPr>
                  <a:t>n=36</a:t>
                </a:r>
              </a:p>
            </p:txBody>
          </p:sp>
          <p:sp>
            <p:nvSpPr>
              <p:cNvPr id="103" name="TextBox 102">
                <a:extLst>
                  <a:ext uri="{FF2B5EF4-FFF2-40B4-BE49-F238E27FC236}">
                    <a16:creationId xmlns:a16="http://schemas.microsoft.com/office/drawing/2014/main" id="{8F3B5BAE-43FE-4E5E-AD23-57A45B20DDC9}"/>
                  </a:ext>
                </a:extLst>
              </p:cNvPr>
              <p:cNvSpPr txBox="1"/>
              <p:nvPr/>
            </p:nvSpPr>
            <p:spPr>
              <a:xfrm>
                <a:off x="7098611" y="4055007"/>
                <a:ext cx="1078385" cy="166199"/>
              </a:xfrm>
              <a:prstGeom prst="rect">
                <a:avLst/>
              </a:prstGeom>
              <a:noFill/>
            </p:spPr>
            <p:txBody>
              <a:bodyPr wrap="square" lIns="0" tIns="0" rIns="0" bIns="0" rtlCol="0">
                <a:spAutoFit/>
              </a:bodyPr>
              <a:lstStyle/>
              <a:p>
                <a:pPr>
                  <a:lnSpc>
                    <a:spcPct val="90000"/>
                  </a:lnSpc>
                  <a:defRPr/>
                </a:pPr>
                <a:r>
                  <a:rPr lang="en-US" sz="1200" kern="0" dirty="0">
                    <a:solidFill>
                      <a:srgbClr val="003366"/>
                    </a:solidFill>
                    <a:latin typeface="Calibri"/>
                  </a:rPr>
                  <a:t>n=33</a:t>
                </a:r>
              </a:p>
            </p:txBody>
          </p:sp>
          <p:sp>
            <p:nvSpPr>
              <p:cNvPr id="104" name="TextBox 103">
                <a:extLst>
                  <a:ext uri="{FF2B5EF4-FFF2-40B4-BE49-F238E27FC236}">
                    <a16:creationId xmlns:a16="http://schemas.microsoft.com/office/drawing/2014/main" id="{229F6813-0DE8-4E34-843D-9F356376FFAD}"/>
                  </a:ext>
                </a:extLst>
              </p:cNvPr>
              <p:cNvSpPr txBox="1"/>
              <p:nvPr/>
            </p:nvSpPr>
            <p:spPr>
              <a:xfrm>
                <a:off x="9120524" y="2805171"/>
                <a:ext cx="1078385" cy="332399"/>
              </a:xfrm>
              <a:prstGeom prst="rect">
                <a:avLst/>
              </a:prstGeom>
              <a:noFill/>
            </p:spPr>
            <p:txBody>
              <a:bodyPr wrap="square" lIns="0" tIns="0" rIns="0" bIns="0" rtlCol="0">
                <a:spAutoFit/>
              </a:bodyPr>
              <a:lstStyle/>
              <a:p>
                <a:pPr>
                  <a:lnSpc>
                    <a:spcPct val="90000"/>
                  </a:lnSpc>
                  <a:defRPr/>
                </a:pPr>
                <a:r>
                  <a:rPr lang="en-US" sz="1200" kern="0" dirty="0">
                    <a:solidFill>
                      <a:srgbClr val="58646E"/>
                    </a:solidFill>
                    <a:latin typeface="Calibri"/>
                  </a:rPr>
                  <a:t>65.5 days </a:t>
                </a:r>
                <a:br>
                  <a:rPr lang="en-US" sz="1200" kern="0" dirty="0">
                    <a:solidFill>
                      <a:srgbClr val="58646E"/>
                    </a:solidFill>
                    <a:latin typeface="Calibri"/>
                  </a:rPr>
                </a:br>
                <a:r>
                  <a:rPr lang="en-US" sz="1200" kern="0" dirty="0">
                    <a:solidFill>
                      <a:srgbClr val="58646E"/>
                    </a:solidFill>
                    <a:latin typeface="Calibri"/>
                  </a:rPr>
                  <a:t>to re-admission</a:t>
                </a:r>
              </a:p>
            </p:txBody>
          </p:sp>
          <p:sp>
            <p:nvSpPr>
              <p:cNvPr id="105" name="TextBox 104">
                <a:extLst>
                  <a:ext uri="{FF2B5EF4-FFF2-40B4-BE49-F238E27FC236}">
                    <a16:creationId xmlns:a16="http://schemas.microsoft.com/office/drawing/2014/main" id="{273369F6-B0FA-4A04-8BCF-BB985A7D1735}"/>
                  </a:ext>
                </a:extLst>
              </p:cNvPr>
              <p:cNvSpPr txBox="1"/>
              <p:nvPr/>
            </p:nvSpPr>
            <p:spPr>
              <a:xfrm>
                <a:off x="10207891" y="3973882"/>
                <a:ext cx="1078385" cy="332399"/>
              </a:xfrm>
              <a:prstGeom prst="rect">
                <a:avLst/>
              </a:prstGeom>
              <a:noFill/>
            </p:spPr>
            <p:txBody>
              <a:bodyPr wrap="square" lIns="0" tIns="0" rIns="0" bIns="0" rtlCol="0">
                <a:spAutoFit/>
              </a:bodyPr>
              <a:lstStyle/>
              <a:p>
                <a:pPr>
                  <a:lnSpc>
                    <a:spcPct val="90000"/>
                  </a:lnSpc>
                  <a:defRPr/>
                </a:pPr>
                <a:r>
                  <a:rPr lang="en-US" sz="1200" kern="0" dirty="0">
                    <a:solidFill>
                      <a:srgbClr val="58646E"/>
                    </a:solidFill>
                    <a:latin typeface="Calibri"/>
                  </a:rPr>
                  <a:t>101 days </a:t>
                </a:r>
                <a:br>
                  <a:rPr lang="en-US" sz="1200" kern="0" dirty="0">
                    <a:solidFill>
                      <a:srgbClr val="58646E"/>
                    </a:solidFill>
                    <a:latin typeface="Calibri"/>
                  </a:rPr>
                </a:br>
                <a:r>
                  <a:rPr lang="en-US" sz="1200" kern="0" dirty="0">
                    <a:solidFill>
                      <a:srgbClr val="58646E"/>
                    </a:solidFill>
                    <a:latin typeface="Calibri"/>
                  </a:rPr>
                  <a:t>to re-admission</a:t>
                </a:r>
              </a:p>
            </p:txBody>
          </p:sp>
          <p:grpSp>
            <p:nvGrpSpPr>
              <p:cNvPr id="106" name="Group 105">
                <a:extLst>
                  <a:ext uri="{FF2B5EF4-FFF2-40B4-BE49-F238E27FC236}">
                    <a16:creationId xmlns:a16="http://schemas.microsoft.com/office/drawing/2014/main" id="{B346C9CA-9713-48CC-BB16-97A11C5C0B24}"/>
                  </a:ext>
                </a:extLst>
              </p:cNvPr>
              <p:cNvGrpSpPr/>
              <p:nvPr/>
            </p:nvGrpSpPr>
            <p:grpSpPr>
              <a:xfrm>
                <a:off x="9883528" y="2896295"/>
                <a:ext cx="1160750" cy="1149481"/>
                <a:chOff x="5238264" y="2695345"/>
                <a:chExt cx="1847040" cy="1149481"/>
              </a:xfrm>
            </p:grpSpPr>
            <p:cxnSp>
              <p:nvCxnSpPr>
                <p:cNvPr id="121" name="Straight Connector 120">
                  <a:extLst>
                    <a:ext uri="{FF2B5EF4-FFF2-40B4-BE49-F238E27FC236}">
                      <a16:creationId xmlns:a16="http://schemas.microsoft.com/office/drawing/2014/main" id="{6E55D87B-EDA2-4D64-B83D-0B8DA6961969}"/>
                    </a:ext>
                  </a:extLst>
                </p:cNvPr>
                <p:cNvCxnSpPr>
                  <a:cxnSpLocks/>
                </p:cNvCxnSpPr>
                <p:nvPr/>
              </p:nvCxnSpPr>
              <p:spPr>
                <a:xfrm flipH="1">
                  <a:off x="5238264" y="2695345"/>
                  <a:ext cx="1820189" cy="0"/>
                </a:xfrm>
                <a:prstGeom prst="line">
                  <a:avLst/>
                </a:prstGeom>
                <a:noFill/>
                <a:ln w="6350" cap="flat" cmpd="sng" algn="ctr">
                  <a:solidFill>
                    <a:srgbClr val="58646E"/>
                  </a:solidFill>
                  <a:prstDash val="dash"/>
                  <a:miter lim="800000"/>
                </a:ln>
                <a:effectLst/>
              </p:spPr>
            </p:cxnSp>
            <p:cxnSp>
              <p:nvCxnSpPr>
                <p:cNvPr id="122" name="Straight Connector 121">
                  <a:extLst>
                    <a:ext uri="{FF2B5EF4-FFF2-40B4-BE49-F238E27FC236}">
                      <a16:creationId xmlns:a16="http://schemas.microsoft.com/office/drawing/2014/main" id="{2BD4483C-69FA-4A93-A5A4-6860580D5777}"/>
                    </a:ext>
                  </a:extLst>
                </p:cNvPr>
                <p:cNvCxnSpPr>
                  <a:cxnSpLocks/>
                </p:cNvCxnSpPr>
                <p:nvPr/>
              </p:nvCxnSpPr>
              <p:spPr>
                <a:xfrm>
                  <a:off x="7067488" y="2695345"/>
                  <a:ext cx="0" cy="1149481"/>
                </a:xfrm>
                <a:prstGeom prst="line">
                  <a:avLst/>
                </a:prstGeom>
                <a:noFill/>
                <a:ln w="6350" cap="flat" cmpd="sng" algn="ctr">
                  <a:solidFill>
                    <a:srgbClr val="58646E"/>
                  </a:solidFill>
                  <a:prstDash val="dash"/>
                  <a:miter lim="800000"/>
                </a:ln>
                <a:effectLst/>
              </p:spPr>
            </p:cxnSp>
            <p:cxnSp>
              <p:nvCxnSpPr>
                <p:cNvPr id="123" name="Straight Connector 122">
                  <a:extLst>
                    <a:ext uri="{FF2B5EF4-FFF2-40B4-BE49-F238E27FC236}">
                      <a16:creationId xmlns:a16="http://schemas.microsoft.com/office/drawing/2014/main" id="{706FC444-EDB6-4B8B-AA9D-DDA7D2A8423E}"/>
                    </a:ext>
                  </a:extLst>
                </p:cNvPr>
                <p:cNvCxnSpPr>
                  <a:cxnSpLocks/>
                </p:cNvCxnSpPr>
                <p:nvPr/>
              </p:nvCxnSpPr>
              <p:spPr>
                <a:xfrm flipH="1">
                  <a:off x="6750399" y="3844826"/>
                  <a:ext cx="334905" cy="0"/>
                </a:xfrm>
                <a:prstGeom prst="line">
                  <a:avLst/>
                </a:prstGeom>
                <a:noFill/>
                <a:ln w="6350" cap="flat" cmpd="sng" algn="ctr">
                  <a:solidFill>
                    <a:srgbClr val="58646E"/>
                  </a:solidFill>
                  <a:prstDash val="dash"/>
                  <a:miter lim="800000"/>
                </a:ln>
                <a:effectLst/>
              </p:spPr>
            </p:cxnSp>
          </p:grpSp>
          <p:sp>
            <p:nvSpPr>
              <p:cNvPr id="107" name="TextBox 106">
                <a:extLst>
                  <a:ext uri="{FF2B5EF4-FFF2-40B4-BE49-F238E27FC236}">
                    <a16:creationId xmlns:a16="http://schemas.microsoft.com/office/drawing/2014/main" id="{F7849BDB-90CA-4379-AD68-6E1ACA7EEF2D}"/>
                  </a:ext>
                </a:extLst>
              </p:cNvPr>
              <p:cNvSpPr txBox="1"/>
              <p:nvPr/>
            </p:nvSpPr>
            <p:spPr>
              <a:xfrm>
                <a:off x="10097995" y="3445736"/>
                <a:ext cx="1161734" cy="166199"/>
              </a:xfrm>
              <a:prstGeom prst="rect">
                <a:avLst/>
              </a:prstGeom>
              <a:noFill/>
            </p:spPr>
            <p:txBody>
              <a:bodyPr wrap="square" lIns="0" tIns="0" rIns="0" bIns="0" rtlCol="0">
                <a:spAutoFit/>
              </a:bodyPr>
              <a:lstStyle/>
              <a:p>
                <a:pPr algn="ctr">
                  <a:lnSpc>
                    <a:spcPct val="90000"/>
                  </a:lnSpc>
                  <a:defRPr/>
                </a:pPr>
                <a:r>
                  <a:rPr lang="en-GB" sz="1200" kern="0" dirty="0">
                    <a:solidFill>
                      <a:srgbClr val="58646E"/>
                    </a:solidFill>
                    <a:latin typeface="Calibri"/>
                    <a:cs typeface="Calibri" panose="020F0502020204030204" pitchFamily="34" charset="0"/>
                  </a:rPr>
                  <a:t>p=0.009</a:t>
                </a:r>
              </a:p>
            </p:txBody>
          </p:sp>
          <p:cxnSp>
            <p:nvCxnSpPr>
              <p:cNvPr id="108" name="Straight Connector 107">
                <a:extLst>
                  <a:ext uri="{FF2B5EF4-FFF2-40B4-BE49-F238E27FC236}">
                    <a16:creationId xmlns:a16="http://schemas.microsoft.com/office/drawing/2014/main" id="{A6D5A2CC-F242-4122-AEAB-0E41AA527A42}"/>
                  </a:ext>
                </a:extLst>
              </p:cNvPr>
              <p:cNvCxnSpPr>
                <a:cxnSpLocks/>
              </p:cNvCxnSpPr>
              <p:nvPr/>
            </p:nvCxnSpPr>
            <p:spPr>
              <a:xfrm rot="16200000">
                <a:off x="7468896" y="4725880"/>
                <a:ext cx="85887" cy="0"/>
              </a:xfrm>
              <a:prstGeom prst="line">
                <a:avLst/>
              </a:prstGeom>
              <a:noFill/>
              <a:ln w="6350" cap="flat" cmpd="sng" algn="ctr">
                <a:solidFill>
                  <a:srgbClr val="646464"/>
                </a:solidFill>
                <a:prstDash val="solid"/>
                <a:miter lim="800000"/>
              </a:ln>
              <a:effectLst/>
            </p:spPr>
          </p:cxnSp>
          <p:cxnSp>
            <p:nvCxnSpPr>
              <p:cNvPr id="109" name="Straight Connector 108">
                <a:extLst>
                  <a:ext uri="{FF2B5EF4-FFF2-40B4-BE49-F238E27FC236}">
                    <a16:creationId xmlns:a16="http://schemas.microsoft.com/office/drawing/2014/main" id="{8708177B-4139-4C30-ABE3-3F857FE16A33}"/>
                  </a:ext>
                </a:extLst>
              </p:cNvPr>
              <p:cNvCxnSpPr>
                <a:cxnSpLocks/>
              </p:cNvCxnSpPr>
              <p:nvPr/>
            </p:nvCxnSpPr>
            <p:spPr>
              <a:xfrm rot="16200000">
                <a:off x="8101186" y="4725881"/>
                <a:ext cx="85887" cy="0"/>
              </a:xfrm>
              <a:prstGeom prst="line">
                <a:avLst/>
              </a:prstGeom>
              <a:noFill/>
              <a:ln w="6350" cap="flat" cmpd="sng" algn="ctr">
                <a:solidFill>
                  <a:srgbClr val="646464"/>
                </a:solidFill>
                <a:prstDash val="solid"/>
                <a:miter lim="800000"/>
              </a:ln>
              <a:effectLst/>
            </p:spPr>
          </p:cxnSp>
          <p:cxnSp>
            <p:nvCxnSpPr>
              <p:cNvPr id="110" name="Straight Connector 109">
                <a:extLst>
                  <a:ext uri="{FF2B5EF4-FFF2-40B4-BE49-F238E27FC236}">
                    <a16:creationId xmlns:a16="http://schemas.microsoft.com/office/drawing/2014/main" id="{5C81A05E-E1B2-4E2E-9DAB-A87F3710F255}"/>
                  </a:ext>
                </a:extLst>
              </p:cNvPr>
              <p:cNvCxnSpPr>
                <a:cxnSpLocks/>
              </p:cNvCxnSpPr>
              <p:nvPr/>
            </p:nvCxnSpPr>
            <p:spPr>
              <a:xfrm rot="16200000">
                <a:off x="8733476" y="4725881"/>
                <a:ext cx="85887" cy="0"/>
              </a:xfrm>
              <a:prstGeom prst="line">
                <a:avLst/>
              </a:prstGeom>
              <a:noFill/>
              <a:ln w="6350" cap="flat" cmpd="sng" algn="ctr">
                <a:solidFill>
                  <a:srgbClr val="646464"/>
                </a:solidFill>
                <a:prstDash val="solid"/>
                <a:miter lim="800000"/>
              </a:ln>
              <a:effectLst/>
            </p:spPr>
          </p:cxnSp>
          <p:cxnSp>
            <p:nvCxnSpPr>
              <p:cNvPr id="111" name="Straight Connector 110">
                <a:extLst>
                  <a:ext uri="{FF2B5EF4-FFF2-40B4-BE49-F238E27FC236}">
                    <a16:creationId xmlns:a16="http://schemas.microsoft.com/office/drawing/2014/main" id="{3E8EB24A-F715-4F75-9D76-9CFAF369785E}"/>
                  </a:ext>
                </a:extLst>
              </p:cNvPr>
              <p:cNvCxnSpPr>
                <a:cxnSpLocks/>
              </p:cNvCxnSpPr>
              <p:nvPr/>
            </p:nvCxnSpPr>
            <p:spPr>
              <a:xfrm rot="16200000">
                <a:off x="9365766" y="4725881"/>
                <a:ext cx="85887" cy="0"/>
              </a:xfrm>
              <a:prstGeom prst="line">
                <a:avLst/>
              </a:prstGeom>
              <a:noFill/>
              <a:ln w="6350" cap="flat" cmpd="sng" algn="ctr">
                <a:solidFill>
                  <a:srgbClr val="646464"/>
                </a:solidFill>
                <a:prstDash val="solid"/>
                <a:miter lim="800000"/>
              </a:ln>
              <a:effectLst/>
            </p:spPr>
          </p:cxnSp>
          <p:cxnSp>
            <p:nvCxnSpPr>
              <p:cNvPr id="112" name="Straight Connector 111">
                <a:extLst>
                  <a:ext uri="{FF2B5EF4-FFF2-40B4-BE49-F238E27FC236}">
                    <a16:creationId xmlns:a16="http://schemas.microsoft.com/office/drawing/2014/main" id="{E59F74F7-E714-43EF-848D-396A3FD47E17}"/>
                  </a:ext>
                </a:extLst>
              </p:cNvPr>
              <p:cNvCxnSpPr>
                <a:cxnSpLocks/>
              </p:cNvCxnSpPr>
              <p:nvPr/>
            </p:nvCxnSpPr>
            <p:spPr>
              <a:xfrm flipV="1">
                <a:off x="10041000" y="4682938"/>
                <a:ext cx="0" cy="103766"/>
              </a:xfrm>
              <a:prstGeom prst="line">
                <a:avLst/>
              </a:prstGeom>
              <a:noFill/>
              <a:ln w="6350" cap="flat" cmpd="sng" algn="ctr">
                <a:solidFill>
                  <a:srgbClr val="646464"/>
                </a:solidFill>
                <a:prstDash val="solid"/>
                <a:miter lim="800000"/>
              </a:ln>
              <a:effectLst/>
            </p:spPr>
          </p:cxnSp>
          <p:cxnSp>
            <p:nvCxnSpPr>
              <p:cNvPr id="113" name="Straight Connector 112">
                <a:extLst>
                  <a:ext uri="{FF2B5EF4-FFF2-40B4-BE49-F238E27FC236}">
                    <a16:creationId xmlns:a16="http://schemas.microsoft.com/office/drawing/2014/main" id="{F2B848B8-2149-4C4F-A33C-56FC4BF998AE}"/>
                  </a:ext>
                </a:extLst>
              </p:cNvPr>
              <p:cNvCxnSpPr>
                <a:cxnSpLocks/>
              </p:cNvCxnSpPr>
              <p:nvPr/>
            </p:nvCxnSpPr>
            <p:spPr>
              <a:xfrm flipV="1">
                <a:off x="10673288" y="4682938"/>
                <a:ext cx="0" cy="103766"/>
              </a:xfrm>
              <a:prstGeom prst="line">
                <a:avLst/>
              </a:prstGeom>
              <a:noFill/>
              <a:ln w="6350" cap="flat" cmpd="sng" algn="ctr">
                <a:solidFill>
                  <a:srgbClr val="646464"/>
                </a:solidFill>
                <a:prstDash val="solid"/>
                <a:miter lim="800000"/>
              </a:ln>
              <a:effectLst/>
            </p:spPr>
          </p:cxnSp>
          <p:cxnSp>
            <p:nvCxnSpPr>
              <p:cNvPr id="114" name="Straight Connector 113">
                <a:extLst>
                  <a:ext uri="{FF2B5EF4-FFF2-40B4-BE49-F238E27FC236}">
                    <a16:creationId xmlns:a16="http://schemas.microsoft.com/office/drawing/2014/main" id="{F651E11C-F658-4A24-BC8A-4874F221ADE4}"/>
                  </a:ext>
                </a:extLst>
              </p:cNvPr>
              <p:cNvCxnSpPr>
                <a:cxnSpLocks/>
              </p:cNvCxnSpPr>
              <p:nvPr/>
            </p:nvCxnSpPr>
            <p:spPr>
              <a:xfrm rot="16200000">
                <a:off x="5070163" y="4725880"/>
                <a:ext cx="85887" cy="0"/>
              </a:xfrm>
              <a:prstGeom prst="line">
                <a:avLst/>
              </a:prstGeom>
              <a:noFill/>
              <a:ln w="6350" cap="flat" cmpd="sng" algn="ctr">
                <a:solidFill>
                  <a:srgbClr val="646464"/>
                </a:solidFill>
                <a:prstDash val="solid"/>
                <a:miter lim="800000"/>
              </a:ln>
              <a:effectLst/>
            </p:spPr>
          </p:cxnSp>
          <p:cxnSp>
            <p:nvCxnSpPr>
              <p:cNvPr id="115" name="Straight Connector 114">
                <a:extLst>
                  <a:ext uri="{FF2B5EF4-FFF2-40B4-BE49-F238E27FC236}">
                    <a16:creationId xmlns:a16="http://schemas.microsoft.com/office/drawing/2014/main" id="{2B9CC90B-AD65-4F23-9DE0-FD03BF145717}"/>
                  </a:ext>
                </a:extLst>
              </p:cNvPr>
              <p:cNvCxnSpPr>
                <a:cxnSpLocks/>
              </p:cNvCxnSpPr>
              <p:nvPr/>
            </p:nvCxnSpPr>
            <p:spPr>
              <a:xfrm rot="16200000">
                <a:off x="4437599" y="4725880"/>
                <a:ext cx="85887" cy="0"/>
              </a:xfrm>
              <a:prstGeom prst="line">
                <a:avLst/>
              </a:prstGeom>
              <a:noFill/>
              <a:ln w="6350" cap="flat" cmpd="sng" algn="ctr">
                <a:solidFill>
                  <a:srgbClr val="646464"/>
                </a:solidFill>
                <a:prstDash val="solid"/>
                <a:miter lim="800000"/>
              </a:ln>
              <a:effectLst/>
            </p:spPr>
          </p:cxnSp>
          <p:cxnSp>
            <p:nvCxnSpPr>
              <p:cNvPr id="116" name="Straight Connector 115">
                <a:extLst>
                  <a:ext uri="{FF2B5EF4-FFF2-40B4-BE49-F238E27FC236}">
                    <a16:creationId xmlns:a16="http://schemas.microsoft.com/office/drawing/2014/main" id="{BF99D3AA-F524-4A67-A657-C32CD56085C4}"/>
                  </a:ext>
                </a:extLst>
              </p:cNvPr>
              <p:cNvCxnSpPr>
                <a:cxnSpLocks/>
              </p:cNvCxnSpPr>
              <p:nvPr/>
            </p:nvCxnSpPr>
            <p:spPr>
              <a:xfrm rot="16200000">
                <a:off x="3805035" y="4725880"/>
                <a:ext cx="85887" cy="0"/>
              </a:xfrm>
              <a:prstGeom prst="line">
                <a:avLst/>
              </a:prstGeom>
              <a:noFill/>
              <a:ln w="6350" cap="flat" cmpd="sng" algn="ctr">
                <a:solidFill>
                  <a:srgbClr val="646464"/>
                </a:solidFill>
                <a:prstDash val="solid"/>
                <a:miter lim="800000"/>
              </a:ln>
              <a:effectLst/>
            </p:spPr>
          </p:cxnSp>
          <p:cxnSp>
            <p:nvCxnSpPr>
              <p:cNvPr id="117" name="Straight Connector 116">
                <a:extLst>
                  <a:ext uri="{FF2B5EF4-FFF2-40B4-BE49-F238E27FC236}">
                    <a16:creationId xmlns:a16="http://schemas.microsoft.com/office/drawing/2014/main" id="{FEB0DF3B-3401-4E86-97EF-677B09E2B697}"/>
                  </a:ext>
                </a:extLst>
              </p:cNvPr>
              <p:cNvCxnSpPr>
                <a:cxnSpLocks/>
              </p:cNvCxnSpPr>
              <p:nvPr/>
            </p:nvCxnSpPr>
            <p:spPr>
              <a:xfrm rot="16200000">
                <a:off x="3172471" y="4725880"/>
                <a:ext cx="85887" cy="0"/>
              </a:xfrm>
              <a:prstGeom prst="line">
                <a:avLst/>
              </a:prstGeom>
              <a:noFill/>
              <a:ln w="6350" cap="flat" cmpd="sng" algn="ctr">
                <a:solidFill>
                  <a:srgbClr val="646464"/>
                </a:solidFill>
                <a:prstDash val="solid"/>
                <a:miter lim="800000"/>
              </a:ln>
              <a:effectLst/>
            </p:spPr>
          </p:cxnSp>
          <p:cxnSp>
            <p:nvCxnSpPr>
              <p:cNvPr id="118" name="Straight Connector 117">
                <a:extLst>
                  <a:ext uri="{FF2B5EF4-FFF2-40B4-BE49-F238E27FC236}">
                    <a16:creationId xmlns:a16="http://schemas.microsoft.com/office/drawing/2014/main" id="{5F310C63-A1A8-4D0C-A9A3-9C60CCC84C70}"/>
                  </a:ext>
                </a:extLst>
              </p:cNvPr>
              <p:cNvCxnSpPr>
                <a:cxnSpLocks/>
              </p:cNvCxnSpPr>
              <p:nvPr/>
            </p:nvCxnSpPr>
            <p:spPr>
              <a:xfrm rot="16200000">
                <a:off x="2539907" y="4725880"/>
                <a:ext cx="85887" cy="0"/>
              </a:xfrm>
              <a:prstGeom prst="line">
                <a:avLst/>
              </a:prstGeom>
              <a:noFill/>
              <a:ln w="6350" cap="flat" cmpd="sng" algn="ctr">
                <a:solidFill>
                  <a:srgbClr val="646464"/>
                </a:solidFill>
                <a:prstDash val="solid"/>
                <a:miter lim="800000"/>
              </a:ln>
              <a:effectLst/>
            </p:spPr>
          </p:cxnSp>
          <p:cxnSp>
            <p:nvCxnSpPr>
              <p:cNvPr id="119" name="Straight Connector 118">
                <a:extLst>
                  <a:ext uri="{FF2B5EF4-FFF2-40B4-BE49-F238E27FC236}">
                    <a16:creationId xmlns:a16="http://schemas.microsoft.com/office/drawing/2014/main" id="{B1798FA7-C432-43BB-930D-6330E4E1DE7F}"/>
                  </a:ext>
                </a:extLst>
              </p:cNvPr>
              <p:cNvCxnSpPr>
                <a:cxnSpLocks/>
              </p:cNvCxnSpPr>
              <p:nvPr/>
            </p:nvCxnSpPr>
            <p:spPr>
              <a:xfrm rot="16200000">
                <a:off x="1907343" y="4725880"/>
                <a:ext cx="85887" cy="0"/>
              </a:xfrm>
              <a:prstGeom prst="line">
                <a:avLst/>
              </a:prstGeom>
              <a:noFill/>
              <a:ln w="6350" cap="flat" cmpd="sng" algn="ctr">
                <a:solidFill>
                  <a:srgbClr val="646464"/>
                </a:solidFill>
                <a:prstDash val="solid"/>
                <a:miter lim="800000"/>
              </a:ln>
              <a:effectLst/>
            </p:spPr>
          </p:cxnSp>
          <p:sp>
            <p:nvSpPr>
              <p:cNvPr id="120" name="TextBox 119">
                <a:extLst>
                  <a:ext uri="{FF2B5EF4-FFF2-40B4-BE49-F238E27FC236}">
                    <a16:creationId xmlns:a16="http://schemas.microsoft.com/office/drawing/2014/main" id="{1BADB186-89FD-4390-B959-B9F3F1F7EE3A}"/>
                  </a:ext>
                </a:extLst>
              </p:cNvPr>
              <p:cNvSpPr txBox="1">
                <a:spLocks noChangeAspect="1"/>
              </p:cNvSpPr>
              <p:nvPr/>
            </p:nvSpPr>
            <p:spPr>
              <a:xfrm>
                <a:off x="8607882" y="4763413"/>
                <a:ext cx="318419" cy="318419"/>
              </a:xfrm>
              <a:prstGeom prst="ellipse">
                <a:avLst/>
              </a:prstGeom>
              <a:noFill/>
            </p:spPr>
            <p:txBody>
              <a:bodyPr wrap="none" tIns="36000" rtlCol="0" anchor="ctr" anchorCtr="0">
                <a:noAutofit/>
              </a:bodyPr>
              <a:lstStyle/>
              <a:p>
                <a:pPr algn="ctr">
                  <a:defRPr/>
                </a:pPr>
                <a:r>
                  <a:rPr lang="en-US" sz="1200" kern="0" dirty="0">
                    <a:solidFill>
                      <a:srgbClr val="003366"/>
                    </a:solidFill>
                    <a:latin typeface="Calibri"/>
                  </a:rPr>
                  <a:t>60</a:t>
                </a:r>
              </a:p>
            </p:txBody>
          </p:sp>
        </p:grpSp>
        <p:sp>
          <p:nvSpPr>
            <p:cNvPr id="133" name="TextBox 132">
              <a:extLst>
                <a:ext uri="{FF2B5EF4-FFF2-40B4-BE49-F238E27FC236}">
                  <a16:creationId xmlns:a16="http://schemas.microsoft.com/office/drawing/2014/main" id="{D7AF40FE-FDD9-46C2-9DCE-A163DFF195EC}"/>
                </a:ext>
              </a:extLst>
            </p:cNvPr>
            <p:cNvSpPr txBox="1"/>
            <p:nvPr/>
          </p:nvSpPr>
          <p:spPr>
            <a:xfrm>
              <a:off x="1825502" y="2690812"/>
              <a:ext cx="4016253" cy="584775"/>
            </a:xfrm>
            <a:prstGeom prst="rect">
              <a:avLst/>
            </a:prstGeom>
            <a:noFill/>
          </p:spPr>
          <p:txBody>
            <a:bodyPr wrap="square" rtlCol="0">
              <a:spAutoFit/>
            </a:bodyPr>
            <a:lstStyle/>
            <a:p>
              <a:pPr algn="ctr">
                <a:defRPr/>
              </a:pPr>
              <a:r>
                <a:rPr lang="en-US" sz="1600" b="1" dirty="0">
                  <a:solidFill>
                    <a:srgbClr val="1F497D"/>
                  </a:solidFill>
                </a:rPr>
                <a:t>PIFR </a:t>
              </a:r>
              <a:r>
                <a:rPr lang="en-US" sz="1600" b="1" dirty="0" err="1">
                  <a:solidFill>
                    <a:srgbClr val="1F497D"/>
                  </a:solidFill>
                </a:rPr>
                <a:t>dưới</a:t>
              </a:r>
              <a:r>
                <a:rPr lang="en-US" sz="1600" b="1" dirty="0">
                  <a:solidFill>
                    <a:srgbClr val="1F497D"/>
                  </a:solidFill>
                </a:rPr>
                <a:t> </a:t>
              </a:r>
              <a:r>
                <a:rPr lang="en-US" sz="1600" b="1" dirty="0" err="1">
                  <a:solidFill>
                    <a:srgbClr val="1F497D"/>
                  </a:solidFill>
                </a:rPr>
                <a:t>mức</a:t>
              </a:r>
              <a:r>
                <a:rPr lang="en-US" sz="1600" b="1" dirty="0">
                  <a:solidFill>
                    <a:srgbClr val="1F497D"/>
                  </a:solidFill>
                </a:rPr>
                <a:t> </a:t>
              </a:r>
              <a:r>
                <a:rPr lang="en-US" sz="1600" b="1" dirty="0" err="1">
                  <a:solidFill>
                    <a:srgbClr val="1F497D"/>
                  </a:solidFill>
                </a:rPr>
                <a:t>tối</a:t>
              </a:r>
              <a:r>
                <a:rPr lang="en-US" sz="1600" b="1" dirty="0">
                  <a:solidFill>
                    <a:srgbClr val="1F497D"/>
                  </a:solidFill>
                </a:rPr>
                <a:t> </a:t>
              </a:r>
              <a:r>
                <a:rPr lang="en-US" sz="1600" b="1" dirty="0" err="1">
                  <a:solidFill>
                    <a:srgbClr val="1F497D"/>
                  </a:solidFill>
                </a:rPr>
                <a:t>ưu</a:t>
              </a:r>
              <a:r>
                <a:rPr lang="en-US" sz="1600" b="1" dirty="0">
                  <a:solidFill>
                    <a:srgbClr val="1F497D"/>
                  </a:solidFill>
                </a:rPr>
                <a:t> </a:t>
              </a:r>
              <a:r>
                <a:rPr lang="en-US" sz="1600" b="1" dirty="0" err="1">
                  <a:solidFill>
                    <a:srgbClr val="1F497D"/>
                  </a:solidFill>
                </a:rPr>
                <a:t>làm</a:t>
              </a:r>
              <a:r>
                <a:rPr lang="en-US" sz="1600" b="1" dirty="0">
                  <a:solidFill>
                    <a:srgbClr val="1F497D"/>
                  </a:solidFill>
                </a:rPr>
                <a:t> </a:t>
              </a:r>
              <a:r>
                <a:rPr lang="en-US" sz="1600" b="1" dirty="0" err="1">
                  <a:solidFill>
                    <a:srgbClr val="1F497D"/>
                  </a:solidFill>
                </a:rPr>
                <a:t>tăng</a:t>
              </a:r>
              <a:r>
                <a:rPr lang="en-US" sz="1600" b="1" dirty="0">
                  <a:solidFill>
                    <a:srgbClr val="1F497D"/>
                  </a:solidFill>
                </a:rPr>
                <a:t> </a:t>
              </a:r>
              <a:r>
                <a:rPr lang="en-US" sz="1600" b="1" dirty="0" err="1">
                  <a:solidFill>
                    <a:srgbClr val="1F497D"/>
                  </a:solidFill>
                </a:rPr>
                <a:t>tỉ</a:t>
              </a:r>
              <a:r>
                <a:rPr lang="en-US" sz="1600" b="1" dirty="0">
                  <a:solidFill>
                    <a:srgbClr val="1F497D"/>
                  </a:solidFill>
                </a:rPr>
                <a:t> </a:t>
              </a:r>
              <a:r>
                <a:rPr lang="en-US" sz="1600" b="1" dirty="0" err="1">
                  <a:solidFill>
                    <a:srgbClr val="1F497D"/>
                  </a:solidFill>
                </a:rPr>
                <a:t>lệ</a:t>
              </a:r>
              <a:r>
                <a:rPr lang="en-US" sz="1600" b="1" dirty="0">
                  <a:solidFill>
                    <a:srgbClr val="1F497D"/>
                  </a:solidFill>
                </a:rPr>
                <a:t> </a:t>
              </a:r>
              <a:r>
                <a:rPr lang="en-US" sz="1600" b="1" dirty="0" err="1">
                  <a:solidFill>
                    <a:srgbClr val="1F497D"/>
                  </a:solidFill>
                </a:rPr>
                <a:t>tái</a:t>
              </a:r>
              <a:r>
                <a:rPr lang="en-US" sz="1600" b="1" dirty="0">
                  <a:solidFill>
                    <a:srgbClr val="1F497D"/>
                  </a:solidFill>
                </a:rPr>
                <a:t> </a:t>
              </a:r>
              <a:r>
                <a:rPr lang="en-US" sz="1600" b="1" dirty="0" err="1">
                  <a:solidFill>
                    <a:srgbClr val="1F497D"/>
                  </a:solidFill>
                </a:rPr>
                <a:t>nhập</a:t>
              </a:r>
              <a:r>
                <a:rPr lang="en-US" sz="1600" b="1" dirty="0">
                  <a:solidFill>
                    <a:srgbClr val="1F497D"/>
                  </a:solidFill>
                </a:rPr>
                <a:t> </a:t>
              </a:r>
              <a:r>
                <a:rPr lang="en-US" sz="1600" b="1" dirty="0" err="1">
                  <a:solidFill>
                    <a:srgbClr val="1F497D"/>
                  </a:solidFill>
                </a:rPr>
                <a:t>viện</a:t>
              </a:r>
              <a:r>
                <a:rPr lang="en-US" sz="1600" b="1" dirty="0">
                  <a:solidFill>
                    <a:srgbClr val="1F497D"/>
                  </a:solidFill>
                </a:rPr>
                <a:t> </a:t>
              </a:r>
              <a:r>
                <a:rPr lang="en-US" sz="1600" b="1" dirty="0" err="1">
                  <a:solidFill>
                    <a:srgbClr val="1F497D"/>
                  </a:solidFill>
                </a:rPr>
                <a:t>vì</a:t>
              </a:r>
              <a:r>
                <a:rPr lang="en-US" sz="1600" b="1" dirty="0">
                  <a:solidFill>
                    <a:srgbClr val="1F497D"/>
                  </a:solidFill>
                </a:rPr>
                <a:t> COPD </a:t>
              </a:r>
              <a:r>
                <a:rPr lang="en-US" sz="1600" b="1" dirty="0" err="1">
                  <a:solidFill>
                    <a:srgbClr val="1F497D"/>
                  </a:solidFill>
                </a:rPr>
                <a:t>trong</a:t>
              </a:r>
              <a:r>
                <a:rPr lang="en-US" sz="1600" b="1" dirty="0">
                  <a:solidFill>
                    <a:srgbClr val="1F497D"/>
                  </a:solidFill>
                </a:rPr>
                <a:t> 90 </a:t>
              </a:r>
              <a:r>
                <a:rPr lang="en-US" sz="1600" b="1" dirty="0" err="1">
                  <a:solidFill>
                    <a:srgbClr val="1F497D"/>
                  </a:solidFill>
                </a:rPr>
                <a:t>ngày</a:t>
              </a:r>
              <a:endParaRPr lang="en-US" sz="1600" b="1" dirty="0">
                <a:solidFill>
                  <a:srgbClr val="1F497D"/>
                </a:solidFill>
              </a:endParaRPr>
            </a:p>
          </p:txBody>
        </p:sp>
        <p:sp>
          <p:nvSpPr>
            <p:cNvPr id="134" name="TextBox 133">
              <a:extLst>
                <a:ext uri="{FF2B5EF4-FFF2-40B4-BE49-F238E27FC236}">
                  <a16:creationId xmlns:a16="http://schemas.microsoft.com/office/drawing/2014/main" id="{F64FDF94-6AC6-49D8-B485-EF520A2692DC}"/>
                </a:ext>
              </a:extLst>
            </p:cNvPr>
            <p:cNvSpPr txBox="1"/>
            <p:nvPr/>
          </p:nvSpPr>
          <p:spPr>
            <a:xfrm>
              <a:off x="6822083" y="2551368"/>
              <a:ext cx="5122097" cy="584775"/>
            </a:xfrm>
            <a:prstGeom prst="rect">
              <a:avLst/>
            </a:prstGeom>
            <a:noFill/>
          </p:spPr>
          <p:txBody>
            <a:bodyPr wrap="square" rtlCol="0">
              <a:spAutoFit/>
            </a:bodyPr>
            <a:lstStyle/>
            <a:p>
              <a:pPr algn="ctr">
                <a:defRPr/>
              </a:pPr>
              <a:r>
                <a:rPr lang="en-US" sz="1600" b="1" dirty="0">
                  <a:solidFill>
                    <a:srgbClr val="1F497D"/>
                  </a:solidFill>
                </a:rPr>
                <a:t>PIFR </a:t>
              </a:r>
              <a:r>
                <a:rPr lang="en-US" sz="1600" b="1" dirty="0" err="1">
                  <a:solidFill>
                    <a:srgbClr val="1F497D"/>
                  </a:solidFill>
                </a:rPr>
                <a:t>dưới</a:t>
              </a:r>
              <a:r>
                <a:rPr lang="en-US" sz="1600" b="1" dirty="0">
                  <a:solidFill>
                    <a:srgbClr val="1F497D"/>
                  </a:solidFill>
                </a:rPr>
                <a:t> </a:t>
              </a:r>
              <a:r>
                <a:rPr lang="en-US" sz="1600" b="1" dirty="0" err="1">
                  <a:solidFill>
                    <a:srgbClr val="1F497D"/>
                  </a:solidFill>
                </a:rPr>
                <a:t>mức</a:t>
              </a:r>
              <a:r>
                <a:rPr lang="en-US" sz="1600" b="1" dirty="0">
                  <a:solidFill>
                    <a:srgbClr val="1F497D"/>
                  </a:solidFill>
                </a:rPr>
                <a:t> </a:t>
              </a:r>
              <a:r>
                <a:rPr lang="en-US" sz="1600" b="1" dirty="0" err="1">
                  <a:solidFill>
                    <a:srgbClr val="1F497D"/>
                  </a:solidFill>
                </a:rPr>
                <a:t>tối</a:t>
              </a:r>
              <a:r>
                <a:rPr lang="en-US" sz="1600" b="1" dirty="0">
                  <a:solidFill>
                    <a:srgbClr val="1F497D"/>
                  </a:solidFill>
                </a:rPr>
                <a:t> </a:t>
              </a:r>
              <a:r>
                <a:rPr lang="en-US" sz="1600" b="1" dirty="0" err="1">
                  <a:solidFill>
                    <a:srgbClr val="1F497D"/>
                  </a:solidFill>
                </a:rPr>
                <a:t>ưu</a:t>
              </a:r>
              <a:r>
                <a:rPr lang="en-US" sz="1600" b="1" dirty="0">
                  <a:solidFill>
                    <a:srgbClr val="1F497D"/>
                  </a:solidFill>
                </a:rPr>
                <a:t> </a:t>
              </a:r>
              <a:r>
                <a:rPr lang="en-US" sz="1600" b="1" dirty="0" err="1">
                  <a:solidFill>
                    <a:srgbClr val="1F497D"/>
                  </a:solidFill>
                </a:rPr>
                <a:t>làm</a:t>
              </a:r>
              <a:r>
                <a:rPr lang="en-US" sz="1600" b="1" dirty="0">
                  <a:solidFill>
                    <a:srgbClr val="1F497D"/>
                  </a:solidFill>
                </a:rPr>
                <a:t> </a:t>
              </a:r>
              <a:r>
                <a:rPr lang="en-US" sz="1600" b="1" dirty="0" err="1">
                  <a:solidFill>
                    <a:srgbClr val="1F497D"/>
                  </a:solidFill>
                </a:rPr>
                <a:t>tăng</a:t>
              </a:r>
              <a:r>
                <a:rPr lang="en-US" sz="1600" b="1" dirty="0">
                  <a:solidFill>
                    <a:srgbClr val="1F497D"/>
                  </a:solidFill>
                </a:rPr>
                <a:t> </a:t>
              </a:r>
              <a:r>
                <a:rPr lang="en-US" sz="1600" b="1" dirty="0" err="1">
                  <a:solidFill>
                    <a:srgbClr val="1F497D"/>
                  </a:solidFill>
                </a:rPr>
                <a:t>nguy</a:t>
              </a:r>
              <a:r>
                <a:rPr lang="en-US" sz="1600" b="1" dirty="0">
                  <a:solidFill>
                    <a:srgbClr val="1F497D"/>
                  </a:solidFill>
                </a:rPr>
                <a:t> </a:t>
              </a:r>
              <a:r>
                <a:rPr lang="en-US" sz="1600" b="1" dirty="0" err="1">
                  <a:solidFill>
                    <a:srgbClr val="1F497D"/>
                  </a:solidFill>
                </a:rPr>
                <a:t>cơ</a:t>
              </a:r>
              <a:r>
                <a:rPr lang="en-US" sz="1600" b="1" dirty="0">
                  <a:solidFill>
                    <a:srgbClr val="1F497D"/>
                  </a:solidFill>
                </a:rPr>
                <a:t> </a:t>
              </a:r>
              <a:r>
                <a:rPr lang="en-US" sz="1600" b="1" dirty="0" err="1">
                  <a:solidFill>
                    <a:srgbClr val="1F497D"/>
                  </a:solidFill>
                </a:rPr>
                <a:t>tái</a:t>
              </a:r>
              <a:r>
                <a:rPr lang="en-US" sz="1600" b="1" dirty="0">
                  <a:solidFill>
                    <a:srgbClr val="1F497D"/>
                  </a:solidFill>
                </a:rPr>
                <a:t> </a:t>
              </a:r>
              <a:r>
                <a:rPr lang="en-US" sz="1600" b="1" dirty="0" err="1">
                  <a:solidFill>
                    <a:srgbClr val="1F497D"/>
                  </a:solidFill>
                </a:rPr>
                <a:t>nhập</a:t>
              </a:r>
              <a:r>
                <a:rPr lang="en-US" sz="1600" b="1" dirty="0">
                  <a:solidFill>
                    <a:srgbClr val="1F497D"/>
                  </a:solidFill>
                </a:rPr>
                <a:t> </a:t>
              </a:r>
              <a:r>
                <a:rPr lang="en-US" sz="1600" b="1" dirty="0" err="1">
                  <a:solidFill>
                    <a:srgbClr val="1F497D"/>
                  </a:solidFill>
                </a:rPr>
                <a:t>viện</a:t>
              </a:r>
              <a:r>
                <a:rPr lang="en-US" sz="1600" b="1" dirty="0">
                  <a:solidFill>
                    <a:srgbClr val="1F497D"/>
                  </a:solidFill>
                </a:rPr>
                <a:t> do </a:t>
              </a:r>
              <a:r>
                <a:rPr lang="en-US" sz="1600" b="1" dirty="0" err="1">
                  <a:solidFill>
                    <a:srgbClr val="1F497D"/>
                  </a:solidFill>
                </a:rPr>
                <a:t>mọi</a:t>
              </a:r>
              <a:r>
                <a:rPr lang="en-US" sz="1600" b="1" dirty="0">
                  <a:solidFill>
                    <a:srgbClr val="1F497D"/>
                  </a:solidFill>
                </a:rPr>
                <a:t> </a:t>
              </a:r>
              <a:r>
                <a:rPr lang="en-US" sz="1600" b="1" dirty="0" err="1">
                  <a:solidFill>
                    <a:srgbClr val="1F497D"/>
                  </a:solidFill>
                </a:rPr>
                <a:t>nguyên</a:t>
              </a:r>
              <a:r>
                <a:rPr lang="en-US" sz="1600" b="1" dirty="0">
                  <a:solidFill>
                    <a:srgbClr val="1F497D"/>
                  </a:solidFill>
                </a:rPr>
                <a:t> </a:t>
              </a:r>
              <a:r>
                <a:rPr lang="en-US" sz="1600" b="1" dirty="0" err="1">
                  <a:solidFill>
                    <a:srgbClr val="1F497D"/>
                  </a:solidFill>
                </a:rPr>
                <a:t>nhân</a:t>
              </a:r>
              <a:r>
                <a:rPr lang="en-US" sz="1600" b="1" dirty="0">
                  <a:solidFill>
                    <a:srgbClr val="1F497D"/>
                  </a:solidFill>
                </a:rPr>
                <a:t> </a:t>
              </a:r>
              <a:r>
                <a:rPr lang="en-US" sz="1600" b="1" dirty="0" err="1">
                  <a:solidFill>
                    <a:srgbClr val="1F497D"/>
                  </a:solidFill>
                </a:rPr>
                <a:t>sớm</a:t>
              </a:r>
              <a:r>
                <a:rPr lang="en-US" sz="1600" b="1" dirty="0">
                  <a:solidFill>
                    <a:srgbClr val="1F497D"/>
                  </a:solidFill>
                </a:rPr>
                <a:t> </a:t>
              </a:r>
              <a:r>
                <a:rPr lang="en-US" sz="1600" b="1" dirty="0" err="1">
                  <a:solidFill>
                    <a:srgbClr val="1F497D"/>
                  </a:solidFill>
                </a:rPr>
                <a:t>hơn</a:t>
              </a:r>
              <a:r>
                <a:rPr lang="en-US" sz="1600" b="1" dirty="0">
                  <a:solidFill>
                    <a:srgbClr val="1F497D"/>
                  </a:solidFill>
                </a:rPr>
                <a:t> </a:t>
              </a:r>
              <a:r>
                <a:rPr lang="en-US" sz="1600" b="1" dirty="0">
                  <a:solidFill>
                    <a:srgbClr val="FF0000"/>
                  </a:solidFill>
                </a:rPr>
                <a:t>35,5 </a:t>
              </a:r>
              <a:r>
                <a:rPr lang="en-US" sz="1600" b="1" dirty="0" err="1">
                  <a:solidFill>
                    <a:srgbClr val="FF0000"/>
                  </a:solidFill>
                </a:rPr>
                <a:t>ngày</a:t>
              </a:r>
              <a:endParaRPr lang="en-US" sz="1600" b="1" dirty="0">
                <a:solidFill>
                  <a:srgbClr val="FF0000"/>
                </a:solidFill>
              </a:endParaRPr>
            </a:p>
          </p:txBody>
        </p:sp>
        <p:sp>
          <p:nvSpPr>
            <p:cNvPr id="135" name="TextBox 134">
              <a:extLst>
                <a:ext uri="{FF2B5EF4-FFF2-40B4-BE49-F238E27FC236}">
                  <a16:creationId xmlns:a16="http://schemas.microsoft.com/office/drawing/2014/main" id="{D91C2366-FC92-49CA-8301-3D65304B207E}"/>
                </a:ext>
              </a:extLst>
            </p:cNvPr>
            <p:cNvSpPr txBox="1"/>
            <p:nvPr/>
          </p:nvSpPr>
          <p:spPr>
            <a:xfrm rot="16200000">
              <a:off x="840618" y="4933116"/>
              <a:ext cx="1172685" cy="341598"/>
            </a:xfrm>
            <a:prstGeom prst="rect">
              <a:avLst/>
            </a:prstGeom>
            <a:solidFill>
              <a:schemeClr val="bg1"/>
            </a:solidFill>
          </p:spPr>
          <p:txBody>
            <a:bodyPr wrap="square" lIns="0" tIns="0" rIns="0" bIns="0" rtlCol="0">
              <a:spAutoFit/>
            </a:bodyPr>
            <a:lstStyle/>
            <a:p>
              <a:pPr algn="ctr" defTabSz="914400">
                <a:lnSpc>
                  <a:spcPct val="90000"/>
                </a:lnSpc>
                <a:defRPr/>
              </a:pPr>
              <a:r>
                <a:rPr lang="en-US" sz="1200" b="1" kern="0" dirty="0" err="1">
                  <a:solidFill>
                    <a:srgbClr val="003366"/>
                  </a:solidFill>
                  <a:latin typeface="+mj-lt"/>
                </a:rPr>
                <a:t>Lưu</a:t>
              </a:r>
              <a:r>
                <a:rPr lang="en-US" sz="1200" b="1" kern="0" dirty="0">
                  <a:solidFill>
                    <a:srgbClr val="003366"/>
                  </a:solidFill>
                  <a:latin typeface="+mj-lt"/>
                </a:rPr>
                <a:t> </a:t>
              </a:r>
              <a:r>
                <a:rPr lang="en-US" sz="1200" b="1" kern="0" dirty="0" err="1">
                  <a:solidFill>
                    <a:srgbClr val="003366"/>
                  </a:solidFill>
                  <a:latin typeface="+mj-lt"/>
                </a:rPr>
                <a:t>lượng</a:t>
              </a:r>
              <a:r>
                <a:rPr lang="en-US" sz="1200" b="1" kern="0" dirty="0">
                  <a:solidFill>
                    <a:srgbClr val="003366"/>
                  </a:solidFill>
                  <a:latin typeface="+mj-lt"/>
                </a:rPr>
                <a:t> </a:t>
              </a:r>
              <a:r>
                <a:rPr lang="en-US" sz="1200" b="1" kern="0" dirty="0" err="1">
                  <a:solidFill>
                    <a:srgbClr val="003366"/>
                  </a:solidFill>
                  <a:latin typeface="+mj-lt"/>
                </a:rPr>
                <a:t>hít</a:t>
              </a:r>
              <a:r>
                <a:rPr lang="en-US" sz="1200" b="1" kern="0" dirty="0">
                  <a:solidFill>
                    <a:srgbClr val="003366"/>
                  </a:solidFill>
                  <a:latin typeface="+mj-lt"/>
                </a:rPr>
                <a:t> </a:t>
              </a:r>
              <a:r>
                <a:rPr lang="en-US" sz="1200" b="1" kern="0" dirty="0" err="1">
                  <a:solidFill>
                    <a:srgbClr val="003366"/>
                  </a:solidFill>
                  <a:latin typeface="+mj-lt"/>
                </a:rPr>
                <a:t>đỉnh</a:t>
              </a:r>
              <a:r>
                <a:rPr lang="en-US" sz="1200" b="1" kern="0" dirty="0">
                  <a:solidFill>
                    <a:srgbClr val="003366"/>
                  </a:solidFill>
                  <a:latin typeface="+mj-lt"/>
                </a:rPr>
                <a:t> </a:t>
              </a:r>
              <a:r>
                <a:rPr lang="en-US" sz="1200" b="1" kern="0" dirty="0" err="1">
                  <a:solidFill>
                    <a:srgbClr val="003366"/>
                  </a:solidFill>
                  <a:latin typeface="+mj-lt"/>
                </a:rPr>
                <a:t>tối</a:t>
              </a:r>
              <a:r>
                <a:rPr lang="en-US" sz="1200" b="1" kern="0" dirty="0">
                  <a:solidFill>
                    <a:srgbClr val="003366"/>
                  </a:solidFill>
                  <a:latin typeface="+mj-lt"/>
                </a:rPr>
                <a:t> </a:t>
              </a:r>
              <a:r>
                <a:rPr lang="en-US" sz="1200" b="1" kern="0" dirty="0" err="1">
                  <a:solidFill>
                    <a:srgbClr val="003366"/>
                  </a:solidFill>
                  <a:latin typeface="+mj-lt"/>
                </a:rPr>
                <a:t>ưu</a:t>
              </a:r>
              <a:endParaRPr lang="en-US" sz="1200" b="1" kern="0" dirty="0">
                <a:solidFill>
                  <a:srgbClr val="003366"/>
                </a:solidFill>
                <a:latin typeface="+mj-lt"/>
              </a:endParaRPr>
            </a:p>
          </p:txBody>
        </p:sp>
        <p:sp>
          <p:nvSpPr>
            <p:cNvPr id="136" name="TextBox 135">
              <a:extLst>
                <a:ext uri="{FF2B5EF4-FFF2-40B4-BE49-F238E27FC236}">
                  <a16:creationId xmlns:a16="http://schemas.microsoft.com/office/drawing/2014/main" id="{9138E438-704B-41BA-BC29-7E97E2C57437}"/>
                </a:ext>
              </a:extLst>
            </p:cNvPr>
            <p:cNvSpPr txBox="1"/>
            <p:nvPr/>
          </p:nvSpPr>
          <p:spPr>
            <a:xfrm rot="16200000">
              <a:off x="704357" y="3575632"/>
              <a:ext cx="1482913" cy="332399"/>
            </a:xfrm>
            <a:prstGeom prst="rect">
              <a:avLst/>
            </a:prstGeom>
            <a:solidFill>
              <a:schemeClr val="bg1"/>
            </a:solidFill>
          </p:spPr>
          <p:txBody>
            <a:bodyPr wrap="square" lIns="0" tIns="0" rIns="0" bIns="0" rtlCol="0">
              <a:spAutoFit/>
            </a:bodyPr>
            <a:lstStyle/>
            <a:p>
              <a:pPr algn="ctr" defTabSz="914400">
                <a:lnSpc>
                  <a:spcPct val="90000"/>
                </a:lnSpc>
                <a:defRPr/>
              </a:pPr>
              <a:r>
                <a:rPr lang="en-US" sz="1200" b="1" kern="0" dirty="0" err="1">
                  <a:solidFill>
                    <a:srgbClr val="003366"/>
                  </a:solidFill>
                  <a:latin typeface="+mj-lt"/>
                </a:rPr>
                <a:t>Lưu</a:t>
              </a:r>
              <a:r>
                <a:rPr lang="en-US" sz="1200" b="1" kern="0" dirty="0">
                  <a:solidFill>
                    <a:srgbClr val="003366"/>
                  </a:solidFill>
                  <a:latin typeface="+mj-lt"/>
                </a:rPr>
                <a:t> </a:t>
              </a:r>
              <a:r>
                <a:rPr lang="en-US" sz="1200" b="1" kern="0" dirty="0" err="1">
                  <a:solidFill>
                    <a:srgbClr val="003366"/>
                  </a:solidFill>
                  <a:latin typeface="+mj-lt"/>
                </a:rPr>
                <a:t>lượng</a:t>
              </a:r>
              <a:r>
                <a:rPr lang="en-US" sz="1200" b="1" kern="0" dirty="0">
                  <a:solidFill>
                    <a:srgbClr val="003366"/>
                  </a:solidFill>
                  <a:latin typeface="+mj-lt"/>
                </a:rPr>
                <a:t> </a:t>
              </a:r>
              <a:r>
                <a:rPr lang="en-US" sz="1200" b="1" kern="0" dirty="0" err="1">
                  <a:solidFill>
                    <a:srgbClr val="003366"/>
                  </a:solidFill>
                  <a:latin typeface="+mj-lt"/>
                </a:rPr>
                <a:t>hít</a:t>
              </a:r>
              <a:r>
                <a:rPr lang="en-US" sz="1200" b="1" kern="0" dirty="0">
                  <a:solidFill>
                    <a:srgbClr val="003366"/>
                  </a:solidFill>
                  <a:latin typeface="+mj-lt"/>
                </a:rPr>
                <a:t> </a:t>
              </a:r>
              <a:r>
                <a:rPr lang="en-US" sz="1200" b="1" kern="0" dirty="0" err="1">
                  <a:solidFill>
                    <a:srgbClr val="003366"/>
                  </a:solidFill>
                  <a:latin typeface="+mj-lt"/>
                </a:rPr>
                <a:t>đỉnh</a:t>
              </a:r>
              <a:r>
                <a:rPr lang="en-US" sz="1200" b="1" kern="0" dirty="0">
                  <a:solidFill>
                    <a:srgbClr val="003366"/>
                  </a:solidFill>
                  <a:latin typeface="+mj-lt"/>
                </a:rPr>
                <a:t> </a:t>
              </a:r>
              <a:r>
                <a:rPr lang="en-US" sz="1200" b="1" kern="0" dirty="0" err="1">
                  <a:solidFill>
                    <a:srgbClr val="003366"/>
                  </a:solidFill>
                  <a:latin typeface="+mj-lt"/>
                </a:rPr>
                <a:t>dưới</a:t>
              </a:r>
              <a:r>
                <a:rPr lang="en-US" sz="1200" b="1" kern="0" dirty="0">
                  <a:solidFill>
                    <a:srgbClr val="003366"/>
                  </a:solidFill>
                  <a:latin typeface="+mj-lt"/>
                </a:rPr>
                <a:t> </a:t>
              </a:r>
              <a:r>
                <a:rPr lang="en-US" sz="1200" b="1" kern="0" dirty="0" err="1">
                  <a:solidFill>
                    <a:srgbClr val="003366"/>
                  </a:solidFill>
                  <a:latin typeface="+mj-lt"/>
                </a:rPr>
                <a:t>mức</a:t>
              </a:r>
              <a:r>
                <a:rPr lang="en-US" sz="1200" b="1" kern="0" dirty="0">
                  <a:solidFill>
                    <a:srgbClr val="003366"/>
                  </a:solidFill>
                  <a:latin typeface="+mj-lt"/>
                </a:rPr>
                <a:t> </a:t>
              </a:r>
              <a:r>
                <a:rPr lang="en-US" sz="1200" b="1" kern="0" dirty="0" err="1">
                  <a:solidFill>
                    <a:srgbClr val="003366"/>
                  </a:solidFill>
                  <a:latin typeface="+mj-lt"/>
                </a:rPr>
                <a:t>tối</a:t>
              </a:r>
              <a:r>
                <a:rPr lang="en-US" sz="1200" b="1" kern="0" dirty="0">
                  <a:solidFill>
                    <a:srgbClr val="003366"/>
                  </a:solidFill>
                  <a:latin typeface="+mj-lt"/>
                </a:rPr>
                <a:t> </a:t>
              </a:r>
              <a:r>
                <a:rPr lang="en-US" sz="1200" b="1" kern="0" dirty="0" err="1">
                  <a:solidFill>
                    <a:srgbClr val="003366"/>
                  </a:solidFill>
                  <a:latin typeface="+mj-lt"/>
                </a:rPr>
                <a:t>ưu</a:t>
              </a:r>
              <a:endParaRPr lang="en-US" sz="1200" b="1" kern="0" dirty="0">
                <a:solidFill>
                  <a:srgbClr val="003366"/>
                </a:solidFill>
                <a:latin typeface="+mj-lt"/>
              </a:endParaRPr>
            </a:p>
          </p:txBody>
        </p:sp>
        <p:sp>
          <p:nvSpPr>
            <p:cNvPr id="137" name="TextBox 136">
              <a:extLst>
                <a:ext uri="{FF2B5EF4-FFF2-40B4-BE49-F238E27FC236}">
                  <a16:creationId xmlns:a16="http://schemas.microsoft.com/office/drawing/2014/main" id="{B5828522-43FB-4AE6-B481-27BFA2359F39}"/>
                </a:ext>
              </a:extLst>
            </p:cNvPr>
            <p:cNvSpPr txBox="1"/>
            <p:nvPr/>
          </p:nvSpPr>
          <p:spPr>
            <a:xfrm rot="16200000">
              <a:off x="-344421" y="4310450"/>
              <a:ext cx="2717010" cy="387798"/>
            </a:xfrm>
            <a:prstGeom prst="rect">
              <a:avLst/>
            </a:prstGeom>
            <a:solidFill>
              <a:schemeClr val="bg1"/>
            </a:solidFill>
          </p:spPr>
          <p:txBody>
            <a:bodyPr wrap="square" lIns="0" tIns="0" rIns="0" bIns="0" rtlCol="0">
              <a:spAutoFit/>
            </a:bodyPr>
            <a:lstStyle/>
            <a:p>
              <a:pPr algn="ctr" defTabSz="914400">
                <a:lnSpc>
                  <a:spcPct val="90000"/>
                </a:lnSpc>
                <a:defRPr/>
              </a:pPr>
              <a:r>
                <a:rPr lang="en-US" sz="1400" kern="0" dirty="0" err="1">
                  <a:solidFill>
                    <a:srgbClr val="58646E"/>
                  </a:solidFill>
                  <a:latin typeface="+mj-lt"/>
                </a:rPr>
                <a:t>Tỉ</a:t>
              </a:r>
              <a:r>
                <a:rPr lang="en-US" sz="1400" kern="0" dirty="0">
                  <a:solidFill>
                    <a:srgbClr val="58646E"/>
                  </a:solidFill>
                  <a:latin typeface="+mj-lt"/>
                </a:rPr>
                <a:t> </a:t>
              </a:r>
              <a:r>
                <a:rPr lang="en-US" sz="1400" kern="0" dirty="0" err="1">
                  <a:solidFill>
                    <a:srgbClr val="58646E"/>
                  </a:solidFill>
                  <a:latin typeface="+mj-lt"/>
                </a:rPr>
                <a:t>lệ</a:t>
              </a:r>
              <a:r>
                <a:rPr lang="en-US" sz="1400" kern="0" dirty="0">
                  <a:solidFill>
                    <a:srgbClr val="58646E"/>
                  </a:solidFill>
                  <a:latin typeface="+mj-lt"/>
                </a:rPr>
                <a:t> </a:t>
              </a:r>
              <a:r>
                <a:rPr lang="en-US" sz="1400" kern="0" dirty="0" err="1">
                  <a:solidFill>
                    <a:srgbClr val="58646E"/>
                  </a:solidFill>
                  <a:latin typeface="+mj-lt"/>
                </a:rPr>
                <a:t>tái</a:t>
              </a:r>
              <a:r>
                <a:rPr lang="en-US" sz="1400" kern="0" dirty="0">
                  <a:solidFill>
                    <a:srgbClr val="58646E"/>
                  </a:solidFill>
                  <a:latin typeface="+mj-lt"/>
                </a:rPr>
                <a:t> </a:t>
              </a:r>
              <a:r>
                <a:rPr lang="en-US" sz="1400" kern="0" dirty="0" err="1">
                  <a:solidFill>
                    <a:srgbClr val="58646E"/>
                  </a:solidFill>
                  <a:latin typeface="+mj-lt"/>
                </a:rPr>
                <a:t>nhập</a:t>
              </a:r>
              <a:r>
                <a:rPr lang="en-US" sz="1400" kern="0" dirty="0">
                  <a:solidFill>
                    <a:srgbClr val="58646E"/>
                  </a:solidFill>
                  <a:latin typeface="+mj-lt"/>
                </a:rPr>
                <a:t> </a:t>
              </a:r>
              <a:r>
                <a:rPr lang="en-US" sz="1400" kern="0" dirty="0" err="1">
                  <a:solidFill>
                    <a:srgbClr val="58646E"/>
                  </a:solidFill>
                  <a:latin typeface="+mj-lt"/>
                </a:rPr>
                <a:t>việ</a:t>
              </a:r>
              <a:r>
                <a:rPr lang="en-US" sz="1400" kern="0" dirty="0">
                  <a:solidFill>
                    <a:srgbClr val="58646E"/>
                  </a:solidFill>
                  <a:latin typeface="+mj-lt"/>
                </a:rPr>
                <a:t>n </a:t>
              </a:r>
              <a:r>
                <a:rPr lang="en-US" sz="1400" kern="0" dirty="0" err="1">
                  <a:solidFill>
                    <a:srgbClr val="58646E"/>
                  </a:solidFill>
                  <a:latin typeface="+mj-lt"/>
                </a:rPr>
                <a:t>vì</a:t>
              </a:r>
              <a:r>
                <a:rPr lang="en-US" sz="1400" kern="0" dirty="0">
                  <a:solidFill>
                    <a:srgbClr val="58646E"/>
                  </a:solidFill>
                  <a:latin typeface="+mj-lt"/>
                </a:rPr>
                <a:t> COPD </a:t>
              </a:r>
            </a:p>
            <a:p>
              <a:pPr algn="ctr" defTabSz="914400">
                <a:lnSpc>
                  <a:spcPct val="90000"/>
                </a:lnSpc>
                <a:defRPr/>
              </a:pPr>
              <a:r>
                <a:rPr lang="en-US" sz="1400" kern="0" dirty="0" err="1">
                  <a:solidFill>
                    <a:srgbClr val="58646E"/>
                  </a:solidFill>
                  <a:latin typeface="+mj-lt"/>
                </a:rPr>
                <a:t>trong</a:t>
              </a:r>
              <a:r>
                <a:rPr lang="en-US" sz="1400" kern="0" dirty="0">
                  <a:solidFill>
                    <a:srgbClr val="58646E"/>
                  </a:solidFill>
                  <a:latin typeface="+mj-lt"/>
                </a:rPr>
                <a:t> 90 </a:t>
              </a:r>
              <a:r>
                <a:rPr lang="en-US" sz="1400" kern="0" dirty="0" err="1">
                  <a:solidFill>
                    <a:srgbClr val="58646E"/>
                  </a:solidFill>
                  <a:latin typeface="+mj-lt"/>
                </a:rPr>
                <a:t>ngày</a:t>
              </a:r>
              <a:r>
                <a:rPr lang="en-US" sz="1400" kern="0" dirty="0">
                  <a:solidFill>
                    <a:srgbClr val="58646E"/>
                  </a:solidFill>
                  <a:latin typeface="+mj-lt"/>
                </a:rPr>
                <a:t>, %</a:t>
              </a:r>
            </a:p>
          </p:txBody>
        </p:sp>
        <p:sp>
          <p:nvSpPr>
            <p:cNvPr id="138" name="TextBox 137">
              <a:extLst>
                <a:ext uri="{FF2B5EF4-FFF2-40B4-BE49-F238E27FC236}">
                  <a16:creationId xmlns:a16="http://schemas.microsoft.com/office/drawing/2014/main" id="{C66C83C0-F102-40B7-A3AE-28A4A675F843}"/>
                </a:ext>
              </a:extLst>
            </p:cNvPr>
            <p:cNvSpPr txBox="1"/>
            <p:nvPr/>
          </p:nvSpPr>
          <p:spPr>
            <a:xfrm rot="16200000">
              <a:off x="5162081" y="4238008"/>
              <a:ext cx="2717010" cy="387798"/>
            </a:xfrm>
            <a:prstGeom prst="rect">
              <a:avLst/>
            </a:prstGeom>
            <a:solidFill>
              <a:schemeClr val="bg1"/>
            </a:solid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58646E"/>
                  </a:solidFill>
                  <a:effectLst/>
                  <a:uLnTx/>
                  <a:uFillTx/>
                </a:rPr>
                <a:t>Số</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ngày</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đến</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khi</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tái</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nhập</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viện</a:t>
              </a:r>
              <a:r>
                <a:rPr kumimoji="0" lang="en-US" sz="1400" b="0" i="0" u="none" strike="noStrike" kern="0" cap="none" spc="0" normalizeH="0" baseline="0" noProof="0" dirty="0">
                  <a:ln>
                    <a:noFill/>
                  </a:ln>
                  <a:solidFill>
                    <a:srgbClr val="58646E"/>
                  </a:solidFill>
                  <a:effectLst/>
                  <a:uLnTx/>
                  <a:uFillTx/>
                </a:rPr>
                <a:t> do </a:t>
              </a:r>
              <a:r>
                <a:rPr kumimoji="0" lang="en-US" sz="1400" b="0" i="0" u="none" strike="noStrike" kern="0" cap="none" spc="0" normalizeH="0" baseline="0" noProof="0" dirty="0" err="1">
                  <a:ln>
                    <a:noFill/>
                  </a:ln>
                  <a:solidFill>
                    <a:srgbClr val="58646E"/>
                  </a:solidFill>
                  <a:effectLst/>
                  <a:uLnTx/>
                  <a:uFillTx/>
                </a:rPr>
                <a:t>mọi</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nguyên</a:t>
              </a:r>
              <a:r>
                <a:rPr kumimoji="0" lang="en-US" sz="1400" b="0" i="0" u="none" strike="noStrike" kern="0" cap="none" spc="0" normalizeH="0" baseline="0" noProof="0" dirty="0">
                  <a:ln>
                    <a:noFill/>
                  </a:ln>
                  <a:solidFill>
                    <a:srgbClr val="58646E"/>
                  </a:solidFill>
                  <a:effectLst/>
                  <a:uLnTx/>
                  <a:uFillTx/>
                </a:rPr>
                <a:t> </a:t>
              </a:r>
              <a:r>
                <a:rPr kumimoji="0" lang="en-US" sz="1400" b="0" i="0" u="none" strike="noStrike" kern="0" cap="none" spc="0" normalizeH="0" baseline="0" noProof="0" dirty="0" err="1">
                  <a:ln>
                    <a:noFill/>
                  </a:ln>
                  <a:solidFill>
                    <a:srgbClr val="58646E"/>
                  </a:solidFill>
                  <a:effectLst/>
                  <a:uLnTx/>
                  <a:uFillTx/>
                </a:rPr>
                <a:t>nhân</a:t>
              </a:r>
              <a:endParaRPr kumimoji="0" lang="en-US" sz="1400" b="0" i="0" u="none" strike="noStrike" kern="0" cap="none" spc="0" normalizeH="0" baseline="0" noProof="0" dirty="0">
                <a:ln>
                  <a:noFill/>
                </a:ln>
                <a:solidFill>
                  <a:srgbClr val="58646E"/>
                </a:solidFill>
                <a:effectLst/>
                <a:uLnTx/>
                <a:uFillTx/>
              </a:endParaRPr>
            </a:p>
          </p:txBody>
        </p:sp>
        <p:sp>
          <p:nvSpPr>
            <p:cNvPr id="139" name="TextBox 138">
              <a:extLst>
                <a:ext uri="{FF2B5EF4-FFF2-40B4-BE49-F238E27FC236}">
                  <a16:creationId xmlns:a16="http://schemas.microsoft.com/office/drawing/2014/main" id="{2F4B37D8-F296-4A67-8427-490FAFED331A}"/>
                </a:ext>
              </a:extLst>
            </p:cNvPr>
            <p:cNvSpPr txBox="1"/>
            <p:nvPr/>
          </p:nvSpPr>
          <p:spPr>
            <a:xfrm rot="16200000">
              <a:off x="6244419" y="3655279"/>
              <a:ext cx="1502800" cy="332399"/>
            </a:xfrm>
            <a:prstGeom prst="rect">
              <a:avLst/>
            </a:prstGeom>
            <a:solidFill>
              <a:schemeClr val="bg1"/>
            </a:solid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366"/>
                  </a:solidFill>
                  <a:effectLst/>
                  <a:uLnTx/>
                  <a:uFillTx/>
                </a:rPr>
                <a:t>Lưu</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lượng</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hít</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đỉnh</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dưới</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mức</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tối</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ưu</a:t>
              </a:r>
              <a:endParaRPr kumimoji="0" lang="en-US" sz="1200" b="1" i="0" u="none" strike="noStrike" kern="0" cap="none" spc="0" normalizeH="0" baseline="0" noProof="0" dirty="0">
                <a:ln>
                  <a:noFill/>
                </a:ln>
                <a:solidFill>
                  <a:srgbClr val="003366"/>
                </a:solidFill>
                <a:effectLst/>
                <a:uLnTx/>
                <a:uFillTx/>
              </a:endParaRPr>
            </a:p>
          </p:txBody>
        </p:sp>
        <p:sp>
          <p:nvSpPr>
            <p:cNvPr id="140" name="TextBox 139">
              <a:extLst>
                <a:ext uri="{FF2B5EF4-FFF2-40B4-BE49-F238E27FC236}">
                  <a16:creationId xmlns:a16="http://schemas.microsoft.com/office/drawing/2014/main" id="{36840C10-E300-4171-98E2-F7C7270C1CB6}"/>
                </a:ext>
              </a:extLst>
            </p:cNvPr>
            <p:cNvSpPr txBox="1"/>
            <p:nvPr/>
          </p:nvSpPr>
          <p:spPr>
            <a:xfrm rot="16200000">
              <a:off x="6441080" y="5045384"/>
              <a:ext cx="1248109" cy="332399"/>
            </a:xfrm>
            <a:prstGeom prst="rect">
              <a:avLst/>
            </a:prstGeom>
            <a:solidFill>
              <a:schemeClr val="bg1"/>
            </a:solidFill>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3366"/>
                  </a:solidFill>
                  <a:effectLst/>
                  <a:uLnTx/>
                  <a:uFillTx/>
                </a:rPr>
                <a:t>Lưu</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lượng</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hít</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đỉnh</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tối</a:t>
              </a:r>
              <a:r>
                <a:rPr kumimoji="0" lang="en-US" sz="1200" b="1" i="0" u="none" strike="noStrike" kern="0" cap="none" spc="0" normalizeH="0" baseline="0" noProof="0" dirty="0">
                  <a:ln>
                    <a:noFill/>
                  </a:ln>
                  <a:solidFill>
                    <a:srgbClr val="003366"/>
                  </a:solidFill>
                  <a:effectLst/>
                  <a:uLnTx/>
                  <a:uFillTx/>
                </a:rPr>
                <a:t> </a:t>
              </a:r>
              <a:r>
                <a:rPr kumimoji="0" lang="en-US" sz="1200" b="1" i="0" u="none" strike="noStrike" kern="0" cap="none" spc="0" normalizeH="0" baseline="0" noProof="0" dirty="0" err="1">
                  <a:ln>
                    <a:noFill/>
                  </a:ln>
                  <a:solidFill>
                    <a:srgbClr val="003366"/>
                  </a:solidFill>
                  <a:effectLst/>
                  <a:uLnTx/>
                  <a:uFillTx/>
                </a:rPr>
                <a:t>ưu</a:t>
              </a:r>
              <a:endParaRPr kumimoji="0" lang="en-US" sz="1200" b="1" i="0" u="none" strike="noStrike" kern="0" cap="none" spc="0" normalizeH="0" baseline="0" noProof="0" dirty="0">
                <a:ln>
                  <a:noFill/>
                </a:ln>
                <a:solidFill>
                  <a:srgbClr val="003366"/>
                </a:solidFill>
                <a:effectLst/>
                <a:uLnTx/>
                <a:uFillTx/>
              </a:endParaRPr>
            </a:p>
          </p:txBody>
        </p:sp>
      </p:grpSp>
    </p:spTree>
    <p:extLst>
      <p:ext uri="{BB962C8B-B14F-4D97-AF65-F5344CB8AC3E}">
        <p14:creationId xmlns:p14="http://schemas.microsoft.com/office/powerpoint/2010/main" val="71173441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8">
            <a:extLst>
              <a:ext uri="{FF2B5EF4-FFF2-40B4-BE49-F238E27FC236}">
                <a16:creationId xmlns:a16="http://schemas.microsoft.com/office/drawing/2014/main" id="{1B54B7DC-A9DF-4FDD-AB40-B7A933D5DC4E}"/>
              </a:ext>
            </a:extLst>
          </p:cNvPr>
          <p:cNvSpPr txBox="1">
            <a:spLocks/>
          </p:cNvSpPr>
          <p:nvPr/>
        </p:nvSpPr>
        <p:spPr>
          <a:xfrm>
            <a:off x="73025" y="125512"/>
            <a:ext cx="12045950" cy="1010533"/>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lang="en-US" sz="3200" b="1" dirty="0" err="1">
                <a:solidFill>
                  <a:srgbClr val="003366"/>
                </a:solidFill>
                <a:ea typeface="+mn-ea"/>
                <a:cs typeface="Calibri" panose="020F0502020204030204" pitchFamily="34" charset="0"/>
              </a:rPr>
              <a:t>Giảm</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lưu</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lượng</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hít</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đỉnh</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liên</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quan</a:t>
            </a:r>
            <a:r>
              <a:rPr lang="en-US" sz="3200" b="1" dirty="0">
                <a:solidFill>
                  <a:srgbClr val="003366"/>
                </a:solidFill>
                <a:ea typeface="+mn-ea"/>
                <a:cs typeface="Calibri" panose="020F0502020204030204" pitchFamily="34" charset="0"/>
              </a:rPr>
              <a:t> </a:t>
            </a:r>
          </a:p>
          <a:p>
            <a:pPr marL="12700" marR="0" lvl="0" indent="0" algn="ctr" defTabSz="914400" rtl="0" eaLnBrk="1" fontAlgn="auto" latinLnBrk="0" hangingPunct="1">
              <a:lnSpc>
                <a:spcPct val="100000"/>
              </a:lnSpc>
              <a:spcBef>
                <a:spcPts val="100"/>
              </a:spcBef>
              <a:spcAft>
                <a:spcPts val="0"/>
              </a:spcAft>
              <a:buClrTx/>
              <a:buSzTx/>
              <a:buFontTx/>
              <a:buNone/>
              <a:tabLst/>
              <a:defRPr/>
            </a:pPr>
            <a:r>
              <a:rPr lang="en-US" sz="3200" b="1" dirty="0" err="1">
                <a:solidFill>
                  <a:srgbClr val="003366"/>
                </a:solidFill>
                <a:ea typeface="+mn-ea"/>
                <a:cs typeface="Calibri" panose="020F0502020204030204" pitchFamily="34" charset="0"/>
              </a:rPr>
              <a:t>giảm</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chất</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lượng</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cuộc</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sống</a:t>
            </a:r>
            <a:endParaRPr lang="en-US" sz="3200" b="1" dirty="0">
              <a:solidFill>
                <a:srgbClr val="003366"/>
              </a:solidFill>
              <a:ea typeface="+mn-ea"/>
              <a:cs typeface="Calibri" panose="020F0502020204030204" pitchFamily="34" charset="0"/>
            </a:endParaRPr>
          </a:p>
        </p:txBody>
      </p:sp>
      <p:sp>
        <p:nvSpPr>
          <p:cNvPr id="3" name="TextBox 2">
            <a:extLst>
              <a:ext uri="{FF2B5EF4-FFF2-40B4-BE49-F238E27FC236}">
                <a16:creationId xmlns:a16="http://schemas.microsoft.com/office/drawing/2014/main" id="{C145120D-59A2-4856-8EA6-FD942DD64FA9}"/>
              </a:ext>
            </a:extLst>
          </p:cNvPr>
          <p:cNvSpPr txBox="1"/>
          <p:nvPr/>
        </p:nvSpPr>
        <p:spPr>
          <a:xfrm>
            <a:off x="950495" y="1255223"/>
            <a:ext cx="11028780" cy="1015663"/>
          </a:xfrm>
          <a:prstGeom prst="rect">
            <a:avLst/>
          </a:prstGeom>
          <a:noFill/>
        </p:spPr>
        <p:txBody>
          <a:bodyPr wrap="square" rtlCol="0">
            <a:spAutoFit/>
          </a:bodyPr>
          <a:lstStyle/>
          <a:p>
            <a:pPr marL="342900" marR="0" lvl="0" indent="-342900" defTabSz="914400" eaLnBrk="1" fontAlgn="auto" latinLnBrk="0" hangingPunct="1">
              <a:lnSpc>
                <a:spcPct val="100000"/>
              </a:lnSpc>
              <a:spcAft>
                <a:spcPts val="0"/>
              </a:spcAft>
              <a:buClrTx/>
              <a:buSzTx/>
              <a:buFont typeface="Wingdings" panose="05000000000000000000" pitchFamily="2" charset="2"/>
              <a:buChar char="§"/>
              <a:tabLst/>
              <a:defRPr/>
            </a:pPr>
            <a:r>
              <a:rPr kumimoji="0" lang="en-US" sz="2000" b="0" i="0" u="none" strike="noStrike" kern="0" cap="none" spc="0" normalizeH="0" baseline="0" noProof="0" dirty="0">
                <a:ln>
                  <a:noFill/>
                </a:ln>
                <a:solidFill>
                  <a:prstClr val="black"/>
                </a:solidFill>
                <a:effectLst/>
                <a:uLnTx/>
                <a:uFillTx/>
              </a:rPr>
              <a:t>N=1434 BN </a:t>
            </a:r>
            <a:r>
              <a:rPr kumimoji="0" lang="en-US" sz="2000" b="0" i="0" u="none" strike="noStrike" kern="0" cap="none" spc="0" normalizeH="0" baseline="0" noProof="0" dirty="0" err="1">
                <a:ln>
                  <a:noFill/>
                </a:ln>
                <a:solidFill>
                  <a:prstClr val="black"/>
                </a:solidFill>
                <a:effectLst/>
                <a:uLnTx/>
                <a:uFillTx/>
              </a:rPr>
              <a:t>sử</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dụng</a:t>
            </a:r>
            <a:r>
              <a:rPr kumimoji="0" lang="en-US" sz="2000" b="0" i="0" u="none" strike="noStrike" kern="0" cap="none" spc="0" normalizeH="0" baseline="0" noProof="0" dirty="0">
                <a:ln>
                  <a:noFill/>
                </a:ln>
                <a:solidFill>
                  <a:prstClr val="black"/>
                </a:solidFill>
                <a:effectLst/>
                <a:uLnTx/>
                <a:uFillTx/>
              </a:rPr>
              <a:t> DPI</a:t>
            </a:r>
          </a:p>
          <a:p>
            <a:pPr marL="342900" marR="0" lvl="0" indent="-342900" defTabSz="914400" eaLnBrk="1" fontAlgn="auto" latinLnBrk="0" hangingPunct="1">
              <a:lnSpc>
                <a:spcPct val="100000"/>
              </a:lnSpc>
              <a:spcAft>
                <a:spcPts val="0"/>
              </a:spcAft>
              <a:buClrTx/>
              <a:buSzTx/>
              <a:buFont typeface="Wingdings" panose="05000000000000000000" pitchFamily="2" charset="2"/>
              <a:buChar char="§"/>
              <a:tabLst/>
              <a:defRPr/>
            </a:pPr>
            <a:r>
              <a:rPr kumimoji="0" lang="en-US" sz="2000" b="0" i="0" u="none" strike="noStrike" kern="0" cap="none" spc="0" normalizeH="0" baseline="0" noProof="0" dirty="0" err="1">
                <a:ln>
                  <a:noFill/>
                </a:ln>
                <a:solidFill>
                  <a:prstClr val="black"/>
                </a:solidFill>
                <a:effectLst/>
                <a:uLnTx/>
                <a:uFillTx/>
              </a:rPr>
              <a:t>Dùng</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bộ</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câu</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hỏi</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lâm</a:t>
            </a:r>
            <a:r>
              <a:rPr kumimoji="0" lang="en-US" sz="2000" b="0" i="0" u="none" strike="noStrike" kern="0" cap="none" spc="0" normalizeH="0" baseline="0" noProof="0" dirty="0">
                <a:ln>
                  <a:noFill/>
                </a:ln>
                <a:solidFill>
                  <a:prstClr val="black"/>
                </a:solidFill>
                <a:effectLst/>
                <a:uLnTx/>
                <a:uFillTx/>
              </a:rPr>
              <a:t> </a:t>
            </a:r>
            <a:r>
              <a:rPr kumimoji="0" lang="en-US" sz="2000" b="0" i="0" u="none" strike="noStrike" kern="0" cap="none" spc="0" normalizeH="0" baseline="0" noProof="0" dirty="0" err="1">
                <a:ln>
                  <a:noFill/>
                </a:ln>
                <a:solidFill>
                  <a:prstClr val="black"/>
                </a:solidFill>
                <a:effectLst/>
                <a:uLnTx/>
                <a:uFillTx/>
              </a:rPr>
              <a:t>sàng</a:t>
            </a:r>
            <a:r>
              <a:rPr kumimoji="0" lang="en-US" sz="2000" b="0" i="0" u="none" strike="noStrike" kern="0" cap="none" spc="0" normalizeH="0" baseline="0" noProof="0" dirty="0">
                <a:ln>
                  <a:noFill/>
                </a:ln>
                <a:solidFill>
                  <a:prstClr val="black"/>
                </a:solidFill>
                <a:effectLst/>
                <a:uLnTx/>
                <a:uFillTx/>
              </a:rPr>
              <a:t> COPD (CCQ) </a:t>
            </a:r>
            <a:r>
              <a:rPr lang="en-US" sz="2000" kern="0" dirty="0" err="1">
                <a:solidFill>
                  <a:prstClr val="black"/>
                </a:solidFill>
              </a:rPr>
              <a:t>đánh</a:t>
            </a:r>
            <a:r>
              <a:rPr lang="en-US" sz="2000" kern="0" dirty="0">
                <a:solidFill>
                  <a:prstClr val="black"/>
                </a:solidFill>
              </a:rPr>
              <a:t> </a:t>
            </a:r>
            <a:r>
              <a:rPr lang="en-US" sz="2000" kern="0" dirty="0" err="1">
                <a:solidFill>
                  <a:prstClr val="black"/>
                </a:solidFill>
              </a:rPr>
              <a:t>giá</a:t>
            </a:r>
            <a:r>
              <a:rPr lang="en-US" sz="2000" kern="0" dirty="0">
                <a:solidFill>
                  <a:prstClr val="black"/>
                </a:solidFill>
              </a:rPr>
              <a:t> </a:t>
            </a:r>
            <a:r>
              <a:rPr lang="en-US" sz="2000" kern="0" dirty="0" err="1">
                <a:solidFill>
                  <a:prstClr val="black"/>
                </a:solidFill>
              </a:rPr>
              <a:t>chất</a:t>
            </a:r>
            <a:r>
              <a:rPr lang="en-US" sz="2000" kern="0" dirty="0">
                <a:solidFill>
                  <a:prstClr val="black"/>
                </a:solidFill>
              </a:rPr>
              <a:t> </a:t>
            </a:r>
            <a:r>
              <a:rPr lang="en-US" sz="2000" kern="0" dirty="0" err="1">
                <a:solidFill>
                  <a:prstClr val="black"/>
                </a:solidFill>
              </a:rPr>
              <a:t>lượng</a:t>
            </a:r>
            <a:r>
              <a:rPr lang="en-US" sz="2000" kern="0" dirty="0">
                <a:solidFill>
                  <a:prstClr val="black"/>
                </a:solidFill>
              </a:rPr>
              <a:t> </a:t>
            </a:r>
            <a:r>
              <a:rPr lang="en-US" sz="2000" kern="0" dirty="0" err="1">
                <a:solidFill>
                  <a:prstClr val="black"/>
                </a:solidFill>
              </a:rPr>
              <a:t>cuộc</a:t>
            </a:r>
            <a:r>
              <a:rPr lang="en-US" sz="2000" kern="0" dirty="0">
                <a:solidFill>
                  <a:prstClr val="black"/>
                </a:solidFill>
              </a:rPr>
              <a:t> </a:t>
            </a:r>
            <a:r>
              <a:rPr lang="en-US" sz="2000" kern="0" dirty="0" err="1">
                <a:solidFill>
                  <a:prstClr val="black"/>
                </a:solidFill>
              </a:rPr>
              <a:t>sống</a:t>
            </a:r>
            <a:r>
              <a:rPr lang="en-US" sz="2000" kern="0" dirty="0">
                <a:solidFill>
                  <a:prstClr val="black"/>
                </a:solidFill>
              </a:rPr>
              <a:t> </a:t>
            </a:r>
            <a:r>
              <a:rPr lang="en-US" sz="2000" kern="0" dirty="0" err="1">
                <a:solidFill>
                  <a:prstClr val="black"/>
                </a:solidFill>
              </a:rPr>
              <a:t>liên</a:t>
            </a:r>
            <a:r>
              <a:rPr lang="en-US" sz="2000" kern="0" dirty="0">
                <a:solidFill>
                  <a:prstClr val="black"/>
                </a:solidFill>
              </a:rPr>
              <a:t> </a:t>
            </a:r>
            <a:r>
              <a:rPr lang="en-US" sz="2000" kern="0" dirty="0" err="1">
                <a:solidFill>
                  <a:prstClr val="black"/>
                </a:solidFill>
              </a:rPr>
              <a:t>quan</a:t>
            </a:r>
            <a:r>
              <a:rPr lang="en-US" sz="2000" kern="0" dirty="0">
                <a:solidFill>
                  <a:prstClr val="black"/>
                </a:solidFill>
              </a:rPr>
              <a:t> </a:t>
            </a:r>
            <a:r>
              <a:rPr lang="en-US" sz="2000" kern="0" dirty="0" err="1">
                <a:solidFill>
                  <a:prstClr val="black"/>
                </a:solidFill>
              </a:rPr>
              <a:t>sức</a:t>
            </a:r>
            <a:r>
              <a:rPr lang="en-US" sz="2000" kern="0" dirty="0">
                <a:solidFill>
                  <a:prstClr val="black"/>
                </a:solidFill>
              </a:rPr>
              <a:t> </a:t>
            </a:r>
            <a:r>
              <a:rPr lang="en-US" sz="2000" kern="0" dirty="0" err="1">
                <a:solidFill>
                  <a:prstClr val="black"/>
                </a:solidFill>
              </a:rPr>
              <a:t>khỏe</a:t>
            </a:r>
            <a:endParaRPr lang="en-US" sz="2000" kern="0" dirty="0">
              <a:solidFill>
                <a:prstClr val="black"/>
              </a:solidFill>
            </a:endParaRPr>
          </a:p>
          <a:p>
            <a:pPr marL="342900" lvl="0" indent="-342900">
              <a:buFont typeface="Wingdings" panose="05000000000000000000" pitchFamily="2" charset="2"/>
              <a:buChar char="§"/>
              <a:defRPr/>
            </a:pPr>
            <a:r>
              <a:rPr lang="en-US" sz="2000" kern="0" dirty="0" err="1">
                <a:solidFill>
                  <a:prstClr val="black"/>
                </a:solidFill>
              </a:rPr>
              <a:t>Nhằm</a:t>
            </a:r>
            <a:r>
              <a:rPr lang="en-US" sz="2000" kern="0" dirty="0">
                <a:solidFill>
                  <a:prstClr val="black"/>
                </a:solidFill>
              </a:rPr>
              <a:t> </a:t>
            </a:r>
            <a:r>
              <a:rPr lang="en-US" sz="2000" kern="0" dirty="0" err="1">
                <a:solidFill>
                  <a:prstClr val="black"/>
                </a:solidFill>
              </a:rPr>
              <a:t>đánh</a:t>
            </a:r>
            <a:r>
              <a:rPr lang="en-US" sz="2000" kern="0" dirty="0">
                <a:solidFill>
                  <a:prstClr val="black"/>
                </a:solidFill>
              </a:rPr>
              <a:t> </a:t>
            </a:r>
            <a:r>
              <a:rPr lang="en-US" sz="2000" kern="0" dirty="0" err="1">
                <a:solidFill>
                  <a:prstClr val="black"/>
                </a:solidFill>
              </a:rPr>
              <a:t>giá</a:t>
            </a:r>
            <a:r>
              <a:rPr lang="en-US" sz="2000" kern="0" dirty="0">
                <a:solidFill>
                  <a:prstClr val="black"/>
                </a:solidFill>
              </a:rPr>
              <a:t> </a:t>
            </a:r>
            <a:r>
              <a:rPr lang="en-US" sz="2000" kern="0" dirty="0" err="1">
                <a:solidFill>
                  <a:prstClr val="black"/>
                </a:solidFill>
              </a:rPr>
              <a:t>mối</a:t>
            </a:r>
            <a:r>
              <a:rPr lang="en-US" sz="2000" kern="0" dirty="0">
                <a:solidFill>
                  <a:prstClr val="black"/>
                </a:solidFill>
              </a:rPr>
              <a:t> </a:t>
            </a:r>
            <a:r>
              <a:rPr lang="en-US" sz="2000" kern="0" dirty="0" err="1">
                <a:solidFill>
                  <a:prstClr val="black"/>
                </a:solidFill>
              </a:rPr>
              <a:t>liên</a:t>
            </a:r>
            <a:r>
              <a:rPr lang="en-US" sz="2000" kern="0" dirty="0">
                <a:solidFill>
                  <a:prstClr val="black"/>
                </a:solidFill>
              </a:rPr>
              <a:t> </a:t>
            </a:r>
            <a:r>
              <a:rPr lang="en-US" sz="2000" kern="0" dirty="0" err="1">
                <a:solidFill>
                  <a:prstClr val="black"/>
                </a:solidFill>
              </a:rPr>
              <a:t>hệ</a:t>
            </a:r>
            <a:r>
              <a:rPr lang="en-US" sz="2000" kern="0" dirty="0">
                <a:solidFill>
                  <a:prstClr val="black"/>
                </a:solidFill>
              </a:rPr>
              <a:t> </a:t>
            </a:r>
            <a:r>
              <a:rPr lang="en-US" sz="2000" kern="0" dirty="0" err="1">
                <a:solidFill>
                  <a:prstClr val="black"/>
                </a:solidFill>
              </a:rPr>
              <a:t>giữa</a:t>
            </a:r>
            <a:r>
              <a:rPr lang="en-US" sz="2000" kern="0" dirty="0">
                <a:solidFill>
                  <a:prstClr val="black"/>
                </a:solidFill>
              </a:rPr>
              <a:t> </a:t>
            </a:r>
            <a:r>
              <a:rPr lang="en-US" sz="2000" kern="0" dirty="0" err="1">
                <a:solidFill>
                  <a:prstClr val="black"/>
                </a:solidFill>
              </a:rPr>
              <a:t>lưu</a:t>
            </a:r>
            <a:r>
              <a:rPr lang="en-US" sz="2000" kern="0" dirty="0">
                <a:solidFill>
                  <a:prstClr val="black"/>
                </a:solidFill>
              </a:rPr>
              <a:t> </a:t>
            </a:r>
            <a:r>
              <a:rPr lang="en-US" sz="2000" kern="0" dirty="0" err="1">
                <a:solidFill>
                  <a:prstClr val="black"/>
                </a:solidFill>
              </a:rPr>
              <a:t>lượng</a:t>
            </a:r>
            <a:r>
              <a:rPr lang="en-US" sz="2000" kern="0" dirty="0">
                <a:solidFill>
                  <a:prstClr val="black"/>
                </a:solidFill>
              </a:rPr>
              <a:t> </a:t>
            </a:r>
            <a:r>
              <a:rPr lang="en-US" sz="2000" kern="0" dirty="0" err="1">
                <a:solidFill>
                  <a:prstClr val="black"/>
                </a:solidFill>
              </a:rPr>
              <a:t>hít</a:t>
            </a:r>
            <a:r>
              <a:rPr lang="en-US" sz="2000" kern="0" dirty="0">
                <a:solidFill>
                  <a:prstClr val="black"/>
                </a:solidFill>
              </a:rPr>
              <a:t> </a:t>
            </a:r>
            <a:r>
              <a:rPr lang="en-US" sz="2000" kern="0" dirty="0" err="1">
                <a:solidFill>
                  <a:prstClr val="black"/>
                </a:solidFill>
              </a:rPr>
              <a:t>đỉnh</a:t>
            </a:r>
            <a:r>
              <a:rPr lang="en-US" sz="2000" kern="0" dirty="0">
                <a:solidFill>
                  <a:prstClr val="black"/>
                </a:solidFill>
              </a:rPr>
              <a:t> </a:t>
            </a:r>
            <a:r>
              <a:rPr lang="en-US" sz="2000" kern="0" dirty="0" err="1">
                <a:solidFill>
                  <a:prstClr val="black"/>
                </a:solidFill>
              </a:rPr>
              <a:t>và</a:t>
            </a:r>
            <a:r>
              <a:rPr lang="en-US" sz="2000" kern="0" dirty="0">
                <a:solidFill>
                  <a:prstClr val="black"/>
                </a:solidFill>
              </a:rPr>
              <a:t> </a:t>
            </a:r>
            <a:r>
              <a:rPr lang="en-US" sz="2000" kern="0" dirty="0" err="1">
                <a:solidFill>
                  <a:prstClr val="black"/>
                </a:solidFill>
              </a:rPr>
              <a:t>chất</a:t>
            </a:r>
            <a:r>
              <a:rPr lang="en-US" sz="2000" kern="0" dirty="0">
                <a:solidFill>
                  <a:prstClr val="black"/>
                </a:solidFill>
              </a:rPr>
              <a:t> </a:t>
            </a:r>
            <a:r>
              <a:rPr lang="en-US" sz="2000" kern="0" dirty="0" err="1">
                <a:solidFill>
                  <a:prstClr val="black"/>
                </a:solidFill>
              </a:rPr>
              <a:t>lượng</a:t>
            </a:r>
            <a:r>
              <a:rPr lang="en-US" sz="2000" kern="0" dirty="0">
                <a:solidFill>
                  <a:prstClr val="black"/>
                </a:solidFill>
              </a:rPr>
              <a:t> </a:t>
            </a:r>
            <a:r>
              <a:rPr lang="en-US" sz="2000" kern="0" dirty="0" err="1">
                <a:solidFill>
                  <a:prstClr val="black"/>
                </a:solidFill>
              </a:rPr>
              <a:t>sống</a:t>
            </a:r>
            <a:endParaRPr kumimoji="0" lang="en-US" sz="2000" b="0" i="0" u="none" strike="noStrike" kern="0" cap="none" spc="0" normalizeH="0" baseline="0" noProof="0" dirty="0">
              <a:ln>
                <a:noFill/>
              </a:ln>
              <a:solidFill>
                <a:prstClr val="black"/>
              </a:solidFill>
              <a:effectLst/>
              <a:uLnTx/>
              <a:uFillTx/>
            </a:endParaRPr>
          </a:p>
        </p:txBody>
      </p:sp>
      <p:pic>
        <p:nvPicPr>
          <p:cNvPr id="4" name="Picture 3">
            <a:extLst>
              <a:ext uri="{FF2B5EF4-FFF2-40B4-BE49-F238E27FC236}">
                <a16:creationId xmlns:a16="http://schemas.microsoft.com/office/drawing/2014/main" id="{9E5803FF-965D-4BC2-8304-4B5AB7E129D2}"/>
              </a:ext>
            </a:extLst>
          </p:cNvPr>
          <p:cNvPicPr>
            <a:picLocks noChangeAspect="1"/>
          </p:cNvPicPr>
          <p:nvPr/>
        </p:nvPicPr>
        <p:blipFill rotWithShape="1">
          <a:blip r:embed="rId3"/>
          <a:srcRect l="10749" t="21481" r="32168" b="7111"/>
          <a:stretch/>
        </p:blipFill>
        <p:spPr>
          <a:xfrm>
            <a:off x="1228723" y="2319962"/>
            <a:ext cx="6278881" cy="4418132"/>
          </a:xfrm>
          <a:prstGeom prst="rect">
            <a:avLst/>
          </a:prstGeom>
        </p:spPr>
      </p:pic>
      <p:sp>
        <p:nvSpPr>
          <p:cNvPr id="5" name="TextBox 4">
            <a:extLst>
              <a:ext uri="{FF2B5EF4-FFF2-40B4-BE49-F238E27FC236}">
                <a16:creationId xmlns:a16="http://schemas.microsoft.com/office/drawing/2014/main" id="{251986FF-1D38-4A9F-B28D-0369B934D248}"/>
              </a:ext>
            </a:extLst>
          </p:cNvPr>
          <p:cNvSpPr txBox="1"/>
          <p:nvPr/>
        </p:nvSpPr>
        <p:spPr>
          <a:xfrm>
            <a:off x="7483156" y="2353924"/>
            <a:ext cx="4587242" cy="1015663"/>
          </a:xfrm>
          <a:prstGeom prst="rect">
            <a:avLst/>
          </a:prstGeom>
          <a:noFill/>
        </p:spPr>
        <p:txBody>
          <a:bodyPr wrap="square" rtlCol="0">
            <a:spAutoFit/>
          </a:bodyPr>
          <a:lstStyle/>
          <a:p>
            <a:r>
              <a:rPr lang="en-US" sz="2000" b="1" dirty="0" err="1">
                <a:solidFill>
                  <a:srgbClr val="FF0000"/>
                </a:solidFill>
              </a:rPr>
              <a:t>Lưu</a:t>
            </a:r>
            <a:r>
              <a:rPr lang="en-US" sz="2000" b="1" dirty="0">
                <a:solidFill>
                  <a:srgbClr val="FF0000"/>
                </a:solidFill>
              </a:rPr>
              <a:t> </a:t>
            </a:r>
            <a:r>
              <a:rPr lang="en-US" sz="2000" b="1" dirty="0" err="1">
                <a:solidFill>
                  <a:srgbClr val="FF0000"/>
                </a:solidFill>
              </a:rPr>
              <a:t>lượng</a:t>
            </a:r>
            <a:r>
              <a:rPr lang="en-US" sz="2000" b="1" dirty="0">
                <a:solidFill>
                  <a:srgbClr val="FF0000"/>
                </a:solidFill>
              </a:rPr>
              <a:t> </a:t>
            </a:r>
            <a:r>
              <a:rPr lang="en-US" sz="2000" b="1" dirty="0" err="1">
                <a:solidFill>
                  <a:srgbClr val="FF0000"/>
                </a:solidFill>
              </a:rPr>
              <a:t>hít</a:t>
            </a:r>
            <a:r>
              <a:rPr lang="en-US" sz="2000" b="1" dirty="0">
                <a:solidFill>
                  <a:srgbClr val="FF0000"/>
                </a:solidFill>
              </a:rPr>
              <a:t> </a:t>
            </a:r>
            <a:r>
              <a:rPr lang="en-US" sz="2000" b="1" dirty="0" err="1">
                <a:solidFill>
                  <a:srgbClr val="FF0000"/>
                </a:solidFill>
              </a:rPr>
              <a:t>đỉnh</a:t>
            </a:r>
            <a:r>
              <a:rPr lang="en-US" sz="2000" b="1" dirty="0">
                <a:solidFill>
                  <a:srgbClr val="FF0000"/>
                </a:solidFill>
              </a:rPr>
              <a:t> </a:t>
            </a:r>
            <a:r>
              <a:rPr lang="en-US" sz="2000" b="1" dirty="0" err="1">
                <a:solidFill>
                  <a:srgbClr val="FF0000"/>
                </a:solidFill>
              </a:rPr>
              <a:t>dưới</a:t>
            </a:r>
            <a:r>
              <a:rPr lang="en-US" sz="2000" b="1" dirty="0">
                <a:solidFill>
                  <a:srgbClr val="FF0000"/>
                </a:solidFill>
              </a:rPr>
              <a:t> </a:t>
            </a:r>
            <a:r>
              <a:rPr lang="en-US" sz="2000" b="1" dirty="0" err="1">
                <a:solidFill>
                  <a:srgbClr val="FF0000"/>
                </a:solidFill>
              </a:rPr>
              <a:t>mức</a:t>
            </a:r>
            <a:r>
              <a:rPr lang="en-US" sz="2000" b="1" dirty="0">
                <a:solidFill>
                  <a:srgbClr val="FF0000"/>
                </a:solidFill>
              </a:rPr>
              <a:t> </a:t>
            </a:r>
            <a:r>
              <a:rPr lang="en-US" sz="2000" b="1" dirty="0" err="1">
                <a:solidFill>
                  <a:srgbClr val="FF0000"/>
                </a:solidFill>
              </a:rPr>
              <a:t>tối</a:t>
            </a:r>
            <a:r>
              <a:rPr lang="en-US" sz="2000" b="1" dirty="0">
                <a:solidFill>
                  <a:srgbClr val="FF0000"/>
                </a:solidFill>
              </a:rPr>
              <a:t> </a:t>
            </a:r>
            <a:r>
              <a:rPr lang="en-US" sz="2000" b="1" dirty="0" err="1">
                <a:solidFill>
                  <a:srgbClr val="FF0000"/>
                </a:solidFill>
              </a:rPr>
              <a:t>ưu</a:t>
            </a:r>
            <a:r>
              <a:rPr lang="en-US" sz="2000" b="1" dirty="0">
                <a:solidFill>
                  <a:srgbClr val="FF0000"/>
                </a:solidFill>
              </a:rPr>
              <a:t> </a:t>
            </a:r>
            <a:r>
              <a:rPr lang="en-US" sz="2000" b="1" dirty="0" err="1">
                <a:solidFill>
                  <a:srgbClr val="FF0000"/>
                </a:solidFill>
              </a:rPr>
              <a:t>liên</a:t>
            </a:r>
            <a:r>
              <a:rPr lang="en-US" sz="2000" b="1" dirty="0">
                <a:solidFill>
                  <a:srgbClr val="FF0000"/>
                </a:solidFill>
              </a:rPr>
              <a:t> </a:t>
            </a:r>
            <a:r>
              <a:rPr lang="en-US" sz="2000" b="1" dirty="0" err="1">
                <a:solidFill>
                  <a:srgbClr val="FF0000"/>
                </a:solidFill>
              </a:rPr>
              <a:t>quan</a:t>
            </a:r>
            <a:r>
              <a:rPr lang="en-US" sz="2000" b="1" dirty="0">
                <a:solidFill>
                  <a:srgbClr val="FF0000"/>
                </a:solidFill>
              </a:rPr>
              <a:t> </a:t>
            </a:r>
            <a:r>
              <a:rPr lang="en-US" sz="2000" b="1" dirty="0" err="1">
                <a:solidFill>
                  <a:srgbClr val="FF0000"/>
                </a:solidFill>
              </a:rPr>
              <a:t>với</a:t>
            </a:r>
            <a:r>
              <a:rPr lang="en-US" sz="2000" b="1" dirty="0">
                <a:solidFill>
                  <a:srgbClr val="FF0000"/>
                </a:solidFill>
              </a:rPr>
              <a:t> </a:t>
            </a:r>
            <a:r>
              <a:rPr lang="en-US" sz="2000" b="1" dirty="0" err="1">
                <a:solidFill>
                  <a:srgbClr val="FF0000"/>
                </a:solidFill>
              </a:rPr>
              <a:t>điểm</a:t>
            </a:r>
            <a:r>
              <a:rPr lang="en-US" sz="2000" b="1" dirty="0">
                <a:solidFill>
                  <a:srgbClr val="FF0000"/>
                </a:solidFill>
              </a:rPr>
              <a:t> CCQ </a:t>
            </a:r>
            <a:r>
              <a:rPr lang="en-US" sz="2000" b="1" dirty="0" err="1">
                <a:solidFill>
                  <a:srgbClr val="FF0000"/>
                </a:solidFill>
              </a:rPr>
              <a:t>xấu</a:t>
            </a:r>
            <a:r>
              <a:rPr lang="en-US" sz="2000" b="1" dirty="0">
                <a:solidFill>
                  <a:srgbClr val="FF0000"/>
                </a:solidFill>
              </a:rPr>
              <a:t> </a:t>
            </a:r>
            <a:r>
              <a:rPr lang="en-US" sz="2000" b="1" dirty="0" err="1">
                <a:solidFill>
                  <a:srgbClr val="FF0000"/>
                </a:solidFill>
              </a:rPr>
              <a:t>đi</a:t>
            </a:r>
            <a:endParaRPr lang="en-US" sz="2000" b="1" dirty="0">
              <a:solidFill>
                <a:srgbClr val="FF0000"/>
              </a:solidFill>
            </a:endParaRPr>
          </a:p>
          <a:p>
            <a:endParaRPr lang="en-US" sz="2000" dirty="0"/>
          </a:p>
        </p:txBody>
      </p:sp>
      <p:sp>
        <p:nvSpPr>
          <p:cNvPr id="6" name="TextBox 5">
            <a:extLst>
              <a:ext uri="{FF2B5EF4-FFF2-40B4-BE49-F238E27FC236}">
                <a16:creationId xmlns:a16="http://schemas.microsoft.com/office/drawing/2014/main" id="{397B1153-1F00-49EA-8944-D346FF45D26F}"/>
              </a:ext>
            </a:extLst>
          </p:cNvPr>
          <p:cNvSpPr txBox="1"/>
          <p:nvPr/>
        </p:nvSpPr>
        <p:spPr>
          <a:xfrm>
            <a:off x="5555615" y="6612284"/>
            <a:ext cx="6490335" cy="261610"/>
          </a:xfrm>
          <a:prstGeom prst="rect">
            <a:avLst/>
          </a:prstGeom>
          <a:noFill/>
        </p:spPr>
        <p:txBody>
          <a:bodyPr wrap="square" rtlCol="0">
            <a:spAutoFit/>
          </a:bodyPr>
          <a:lstStyle/>
          <a:p>
            <a:r>
              <a:rPr lang="en-GB" sz="1100" dirty="0" err="1">
                <a:solidFill>
                  <a:schemeClr val="bg1">
                    <a:lumMod val="65000"/>
                  </a:schemeClr>
                </a:solidFill>
                <a:latin typeface="Calibri" panose="020F0502020204030204" pitchFamily="34" charset="0"/>
                <a:cs typeface="Calibri" panose="020F0502020204030204" pitchFamily="34" charset="0"/>
              </a:rPr>
              <a:t>Kocks</a:t>
            </a:r>
            <a:r>
              <a:rPr lang="en-GB" sz="1100" dirty="0">
                <a:solidFill>
                  <a:schemeClr val="bg1">
                    <a:lumMod val="65000"/>
                  </a:schemeClr>
                </a:solidFill>
                <a:latin typeface="Calibri" panose="020F0502020204030204" pitchFamily="34" charset="0"/>
                <a:cs typeface="Calibri" panose="020F0502020204030204" pitchFamily="34" charset="0"/>
              </a:rPr>
              <a:t> et al. Factors associated with health-status of COPD patients on DPI MT. ERS 2021 presentations ;</a:t>
            </a:r>
            <a:r>
              <a:rPr lang="en-US" sz="1100" dirty="0">
                <a:solidFill>
                  <a:schemeClr val="bg1">
                    <a:lumMod val="65000"/>
                  </a:schemeClr>
                </a:solidFill>
              </a:rPr>
              <a:t> OA81</a:t>
            </a:r>
          </a:p>
        </p:txBody>
      </p:sp>
      <p:sp>
        <p:nvSpPr>
          <p:cNvPr id="7" name="Rectangle 6">
            <a:extLst>
              <a:ext uri="{FF2B5EF4-FFF2-40B4-BE49-F238E27FC236}">
                <a16:creationId xmlns:a16="http://schemas.microsoft.com/office/drawing/2014/main" id="{A7B950D4-37CD-4F4C-80C1-02327C685100}"/>
              </a:ext>
            </a:extLst>
          </p:cNvPr>
          <p:cNvSpPr/>
          <p:nvPr/>
        </p:nvSpPr>
        <p:spPr>
          <a:xfrm>
            <a:off x="1343025" y="2418114"/>
            <a:ext cx="6067425" cy="47748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3142886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BCF514A-3D3B-4DA1-9FC2-265183E63FA2}"/>
              </a:ext>
            </a:extLst>
          </p:cNvPr>
          <p:cNvSpPr/>
          <p:nvPr/>
        </p:nvSpPr>
        <p:spPr>
          <a:xfrm>
            <a:off x="768567" y="386781"/>
            <a:ext cx="11089232" cy="584747"/>
          </a:xfrm>
          <a:prstGeom prst="rect">
            <a:avLst/>
          </a:prstGeom>
        </p:spPr>
        <p:txBody>
          <a:bodyPr wrap="square" lIns="91411" tIns="45706" rIns="91411" bIns="45706">
            <a:spAutoFit/>
          </a:bodyPr>
          <a:lstStyle/>
          <a:p>
            <a:pPr algn="ctr" defTabSz="912993">
              <a:defRPr/>
            </a:pPr>
            <a:r>
              <a:rPr lang="en-US" sz="3200" b="1" dirty="0" err="1">
                <a:solidFill>
                  <a:srgbClr val="003366"/>
                </a:solidFill>
                <a:latin typeface="+mj-lt"/>
                <a:cs typeface="Calibri" panose="020F0502020204030204" pitchFamily="34" charset="0"/>
              </a:rPr>
              <a:t>Lực</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hít</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yếu</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ảnh</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hưởng</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đến</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mức</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độ</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kiểm</a:t>
            </a:r>
            <a:r>
              <a:rPr lang="en-US" sz="3200" b="1" dirty="0">
                <a:solidFill>
                  <a:srgbClr val="003366"/>
                </a:solidFill>
                <a:latin typeface="+mj-lt"/>
                <a:cs typeface="Calibri" panose="020F0502020204030204" pitchFamily="34" charset="0"/>
              </a:rPr>
              <a:t> </a:t>
            </a:r>
            <a:r>
              <a:rPr lang="en-US" sz="3200" b="1" dirty="0" err="1">
                <a:solidFill>
                  <a:srgbClr val="003366"/>
                </a:solidFill>
                <a:latin typeface="+mj-lt"/>
                <a:cs typeface="Calibri" panose="020F0502020204030204" pitchFamily="34" charset="0"/>
              </a:rPr>
              <a:t>soát</a:t>
            </a:r>
            <a:r>
              <a:rPr lang="en-US" sz="3200" b="1" dirty="0">
                <a:solidFill>
                  <a:srgbClr val="003366"/>
                </a:solidFill>
                <a:latin typeface="+mj-lt"/>
                <a:cs typeface="Calibri" panose="020F0502020204030204" pitchFamily="34" charset="0"/>
              </a:rPr>
              <a:t> hen </a:t>
            </a:r>
          </a:p>
        </p:txBody>
      </p:sp>
      <p:sp>
        <p:nvSpPr>
          <p:cNvPr id="7" name="TextBox 6">
            <a:extLst>
              <a:ext uri="{FF2B5EF4-FFF2-40B4-BE49-F238E27FC236}">
                <a16:creationId xmlns:a16="http://schemas.microsoft.com/office/drawing/2014/main" id="{6E23B1D8-1A6C-4488-B8F5-B1B254EFF467}"/>
              </a:ext>
            </a:extLst>
          </p:cNvPr>
          <p:cNvSpPr txBox="1"/>
          <p:nvPr/>
        </p:nvSpPr>
        <p:spPr>
          <a:xfrm>
            <a:off x="8080744" y="6646528"/>
            <a:ext cx="4111256" cy="230804"/>
          </a:xfrm>
          <a:prstGeom prst="rect">
            <a:avLst/>
          </a:prstGeom>
          <a:noFill/>
        </p:spPr>
        <p:txBody>
          <a:bodyPr wrap="square" lIns="91411" tIns="45706" rIns="91411" bIns="45706" rtlCol="0" anchor="b">
            <a:spAutoFit/>
          </a:bodyPr>
          <a:lstStyle/>
          <a:p>
            <a:pPr marL="0" marR="0" lvl="0" indent="0" algn="r" defTabSz="912993"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bg1">
                    <a:lumMod val="65000"/>
                  </a:schemeClr>
                </a:solidFill>
                <a:effectLst/>
                <a:uLnTx/>
                <a:uFillTx/>
                <a:latin typeface="+mj-lt"/>
              </a:rPr>
              <a:t>Price DB, et al. </a:t>
            </a:r>
            <a:r>
              <a:rPr kumimoji="0" lang="en-US" sz="900" b="0" i="1" u="none" strike="noStrike" kern="0" cap="none" spc="0" normalizeH="0" baseline="0" noProof="0" dirty="0">
                <a:ln>
                  <a:noFill/>
                </a:ln>
                <a:solidFill>
                  <a:schemeClr val="bg1">
                    <a:lumMod val="65000"/>
                  </a:schemeClr>
                </a:solidFill>
                <a:effectLst/>
                <a:uLnTx/>
                <a:uFillTx/>
                <a:latin typeface="+mj-lt"/>
              </a:rPr>
              <a:t>J Allergy Clin Immunol Pract</a:t>
            </a:r>
            <a:r>
              <a:rPr kumimoji="0" lang="en-US" sz="900" b="0" i="0" u="none" strike="noStrike" kern="0" cap="none" spc="0" normalizeH="0" baseline="0" noProof="0" dirty="0">
                <a:ln>
                  <a:noFill/>
                </a:ln>
                <a:solidFill>
                  <a:schemeClr val="bg1">
                    <a:lumMod val="65000"/>
                  </a:schemeClr>
                </a:solidFill>
                <a:effectLst/>
                <a:uLnTx/>
                <a:uFillTx/>
                <a:latin typeface="+mj-lt"/>
              </a:rPr>
              <a:t>. 2017;5:1071-1081.e9.</a:t>
            </a:r>
          </a:p>
        </p:txBody>
      </p:sp>
      <p:sp>
        <p:nvSpPr>
          <p:cNvPr id="8" name="TextBox 7">
            <a:extLst>
              <a:ext uri="{FF2B5EF4-FFF2-40B4-BE49-F238E27FC236}">
                <a16:creationId xmlns:a16="http://schemas.microsoft.com/office/drawing/2014/main" id="{FE56450F-E93C-49B0-A72C-894251F96C67}"/>
              </a:ext>
            </a:extLst>
          </p:cNvPr>
          <p:cNvSpPr txBox="1"/>
          <p:nvPr/>
        </p:nvSpPr>
        <p:spPr>
          <a:xfrm>
            <a:off x="985947" y="1256264"/>
            <a:ext cx="11089232" cy="707886"/>
          </a:xfrm>
          <a:prstGeom prst="rect">
            <a:avLst/>
          </a:prstGeom>
          <a:noFill/>
        </p:spPr>
        <p:txBody>
          <a:bodyPr wrap="square" rtlCol="0">
            <a:spAutoFit/>
          </a:bodyPr>
          <a:lstStyle/>
          <a:p>
            <a:pPr marL="285750" marR="0" lvl="0" indent="-285750" defTabSz="912713" eaLnBrk="1" fontAlgn="auto" latinLnBrk="0" hangingPunct="1">
              <a:lnSpc>
                <a:spcPct val="100000"/>
              </a:lnSpc>
              <a:spcAft>
                <a:spcPts val="0"/>
              </a:spcAft>
              <a:buClrTx/>
              <a:buSzTx/>
              <a:buFont typeface="Arial" panose="020B0604020202020204" pitchFamily="34" charset="0"/>
              <a:buChar char="•"/>
              <a:tabLst/>
              <a:defRPr/>
            </a:pPr>
            <a:r>
              <a:rPr kumimoji="0" lang="en-US" sz="2000" b="0" i="0" u="none" strike="noStrike" kern="0" cap="none" spc="0" normalizeH="0" baseline="0" noProof="0" dirty="0">
                <a:ln>
                  <a:noFill/>
                </a:ln>
                <a:solidFill>
                  <a:prstClr val="black"/>
                </a:solidFill>
                <a:effectLst/>
                <a:uLnTx/>
                <a:uFillTx/>
                <a:latin typeface="+mj-lt"/>
              </a:rPr>
              <a:t>N = 3660 </a:t>
            </a:r>
            <a:r>
              <a:rPr kumimoji="0" lang="en-US" sz="2000" b="0" i="0" u="none" strike="noStrike" kern="0" cap="none" spc="0" normalizeH="0" baseline="0" noProof="0" dirty="0" err="1">
                <a:ln>
                  <a:noFill/>
                </a:ln>
                <a:solidFill>
                  <a:prstClr val="black"/>
                </a:solidFill>
                <a:effectLst/>
                <a:uLnTx/>
                <a:uFillTx/>
                <a:latin typeface="+mj-lt"/>
              </a:rPr>
              <a:t>bệnh</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nhân</a:t>
            </a:r>
            <a:r>
              <a:rPr kumimoji="0" lang="en-US" sz="2000" b="0" i="0" u="none" strike="noStrike" kern="0" cap="none" spc="0" normalizeH="0" baseline="0" noProof="0" dirty="0">
                <a:ln>
                  <a:noFill/>
                </a:ln>
                <a:solidFill>
                  <a:prstClr val="black"/>
                </a:solidFill>
                <a:effectLst/>
                <a:uLnTx/>
                <a:uFillTx/>
                <a:latin typeface="+mj-lt"/>
              </a:rPr>
              <a:t> hen</a:t>
            </a:r>
          </a:p>
          <a:p>
            <a:pPr marL="285750" lvl="0" indent="-285750" defTabSz="912713">
              <a:buFont typeface="Arial" panose="020B0604020202020204" pitchFamily="34" charset="0"/>
              <a:buChar char="•"/>
              <a:defRPr/>
            </a:pPr>
            <a:r>
              <a:rPr kumimoji="0" lang="en-US" sz="2000" b="0" i="0" u="none" strike="noStrike" kern="0" cap="none" spc="0" normalizeH="0" baseline="0" noProof="0" dirty="0" err="1">
                <a:ln>
                  <a:noFill/>
                </a:ln>
                <a:solidFill>
                  <a:prstClr val="black"/>
                </a:solidFill>
                <a:effectLst/>
                <a:uLnTx/>
                <a:uFillTx/>
                <a:latin typeface="+mj-lt"/>
              </a:rPr>
              <a:t>Lực</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hít</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kh</a:t>
            </a:r>
            <a:r>
              <a:rPr lang="en-US" sz="2000" kern="0" dirty="0" err="1">
                <a:solidFill>
                  <a:prstClr val="black"/>
                </a:solidFill>
                <a:latin typeface="+mj-lt"/>
              </a:rPr>
              <a:t>ông</a:t>
            </a:r>
            <a:r>
              <a:rPr lang="en-US" sz="2000" kern="0" dirty="0">
                <a:solidFill>
                  <a:prstClr val="black"/>
                </a:solidFill>
                <a:latin typeface="+mj-lt"/>
              </a:rPr>
              <a:t> </a:t>
            </a:r>
            <a:r>
              <a:rPr lang="en-US" sz="2000" kern="0" dirty="0" err="1">
                <a:solidFill>
                  <a:prstClr val="black"/>
                </a:solidFill>
                <a:latin typeface="+mj-lt"/>
              </a:rPr>
              <a:t>đủ</a:t>
            </a:r>
            <a:r>
              <a:rPr lang="en-US" sz="2000" kern="0" dirty="0">
                <a:solidFill>
                  <a:prstClr val="black"/>
                </a:solidFill>
                <a:latin typeface="+mj-lt"/>
              </a:rPr>
              <a:t> </a:t>
            </a:r>
            <a:r>
              <a:rPr lang="en-US" sz="2000" kern="0" dirty="0" err="1">
                <a:solidFill>
                  <a:prstClr val="black"/>
                </a:solidFill>
                <a:latin typeface="+mj-lt"/>
              </a:rPr>
              <a:t>theo</a:t>
            </a:r>
            <a:r>
              <a:rPr lang="en-US" sz="2000" kern="0" dirty="0">
                <a:solidFill>
                  <a:prstClr val="black"/>
                </a:solidFill>
                <a:latin typeface="+mj-lt"/>
              </a:rPr>
              <a:t> </a:t>
            </a:r>
            <a:r>
              <a:rPr lang="en-US" sz="2000" kern="0" dirty="0" err="1">
                <a:solidFill>
                  <a:prstClr val="black"/>
                </a:solidFill>
                <a:latin typeface="+mj-lt"/>
              </a:rPr>
              <a:t>yêu</a:t>
            </a:r>
            <a:r>
              <a:rPr lang="en-US" sz="2000" kern="0" dirty="0">
                <a:solidFill>
                  <a:prstClr val="black"/>
                </a:solidFill>
                <a:latin typeface="+mj-lt"/>
              </a:rPr>
              <a:t> </a:t>
            </a:r>
            <a:r>
              <a:rPr lang="en-US" sz="2000" kern="0" dirty="0" err="1">
                <a:solidFill>
                  <a:prstClr val="black"/>
                </a:solidFill>
                <a:latin typeface="+mj-lt"/>
              </a:rPr>
              <a:t>cầu</a:t>
            </a:r>
            <a:r>
              <a:rPr lang="en-US" sz="2000" kern="0" dirty="0">
                <a:solidFill>
                  <a:prstClr val="black"/>
                </a:solidFill>
                <a:latin typeface="+mj-lt"/>
              </a:rPr>
              <a:t> </a:t>
            </a:r>
            <a:r>
              <a:rPr lang="en-US" sz="2000" kern="0" dirty="0" err="1">
                <a:solidFill>
                  <a:prstClr val="black"/>
                </a:solidFill>
                <a:latin typeface="+mj-lt"/>
              </a:rPr>
              <a:t>của</a:t>
            </a:r>
            <a:r>
              <a:rPr lang="en-US" sz="2000" kern="0" dirty="0">
                <a:solidFill>
                  <a:prstClr val="black"/>
                </a:solidFill>
                <a:latin typeface="+mj-lt"/>
              </a:rPr>
              <a:t> DPI </a:t>
            </a:r>
            <a:r>
              <a:rPr lang="en-US" sz="2000" kern="0" dirty="0" err="1">
                <a:solidFill>
                  <a:prstClr val="black"/>
                </a:solidFill>
                <a:latin typeface="+mj-lt"/>
              </a:rPr>
              <a:t>có</a:t>
            </a:r>
            <a:r>
              <a:rPr lang="en-US" sz="2000" kern="0" dirty="0">
                <a:solidFill>
                  <a:prstClr val="black"/>
                </a:solidFill>
                <a:latin typeface="+mj-lt"/>
              </a:rPr>
              <a:t> </a:t>
            </a:r>
            <a:r>
              <a:rPr kumimoji="0" lang="en-US" sz="2000" b="0" i="0" u="none" strike="noStrike" kern="0" cap="none" spc="0" normalizeH="0" baseline="0" noProof="0" dirty="0" err="1">
                <a:ln>
                  <a:noFill/>
                </a:ln>
                <a:solidFill>
                  <a:prstClr val="black"/>
                </a:solidFill>
                <a:effectLst/>
                <a:uLnTx/>
                <a:uFillTx/>
                <a:latin typeface="+mj-lt"/>
              </a:rPr>
              <a:t>liên</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quan</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với</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không</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kiểm</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soát</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triệu</a:t>
            </a:r>
            <a:r>
              <a:rPr kumimoji="0" lang="en-US" sz="2000" b="0" i="0" u="none" strike="noStrike" kern="0" cap="none" spc="0" normalizeH="0" baseline="0" noProof="0" dirty="0">
                <a:ln>
                  <a:noFill/>
                </a:ln>
                <a:solidFill>
                  <a:prstClr val="black"/>
                </a:solidFill>
                <a:effectLst/>
                <a:uLnTx/>
                <a:uFillTx/>
                <a:latin typeface="+mj-lt"/>
              </a:rPr>
              <a:t> </a:t>
            </a:r>
            <a:r>
              <a:rPr kumimoji="0" lang="en-US" sz="2000" b="0" i="0" u="none" strike="noStrike" kern="0" cap="none" spc="0" normalizeH="0" baseline="0" noProof="0" dirty="0" err="1">
                <a:ln>
                  <a:noFill/>
                </a:ln>
                <a:solidFill>
                  <a:prstClr val="black"/>
                </a:solidFill>
                <a:effectLst/>
                <a:uLnTx/>
                <a:uFillTx/>
                <a:latin typeface="+mj-lt"/>
              </a:rPr>
              <a:t>chứng</a:t>
            </a:r>
            <a:r>
              <a:rPr kumimoji="0" lang="en-US" sz="2000" b="0" i="0" u="none" strike="noStrike" kern="0" cap="none" spc="0" normalizeH="0" baseline="0" noProof="0" dirty="0">
                <a:ln>
                  <a:noFill/>
                </a:ln>
                <a:solidFill>
                  <a:prstClr val="black"/>
                </a:solidFill>
                <a:effectLst/>
                <a:uLnTx/>
                <a:uFillTx/>
                <a:latin typeface="+mj-lt"/>
              </a:rPr>
              <a:t> hen</a:t>
            </a:r>
          </a:p>
        </p:txBody>
      </p:sp>
      <p:grpSp>
        <p:nvGrpSpPr>
          <p:cNvPr id="9" name="Group 8">
            <a:extLst>
              <a:ext uri="{FF2B5EF4-FFF2-40B4-BE49-F238E27FC236}">
                <a16:creationId xmlns:a16="http://schemas.microsoft.com/office/drawing/2014/main" id="{F4EE6703-643B-4B4D-951C-0B3D035C0E8D}"/>
              </a:ext>
            </a:extLst>
          </p:cNvPr>
          <p:cNvGrpSpPr/>
          <p:nvPr/>
        </p:nvGrpSpPr>
        <p:grpSpPr>
          <a:xfrm>
            <a:off x="1964023" y="2068088"/>
            <a:ext cx="8172349" cy="4601272"/>
            <a:chOff x="1832719" y="1618656"/>
            <a:chExt cx="8789477" cy="4971825"/>
          </a:xfrm>
        </p:grpSpPr>
        <p:pic>
          <p:nvPicPr>
            <p:cNvPr id="10" name="Picture 9">
              <a:extLst>
                <a:ext uri="{FF2B5EF4-FFF2-40B4-BE49-F238E27FC236}">
                  <a16:creationId xmlns:a16="http://schemas.microsoft.com/office/drawing/2014/main" id="{20E6C6A5-59EF-4D5D-8C06-4FBE824D43E2}"/>
                </a:ext>
              </a:extLst>
            </p:cNvPr>
            <p:cNvPicPr>
              <a:picLocks noChangeAspect="1"/>
            </p:cNvPicPr>
            <p:nvPr/>
          </p:nvPicPr>
          <p:blipFill rotWithShape="1">
            <a:blip r:embed="rId3"/>
            <a:srcRect l="21651" t="30050" r="19878" b="11150"/>
            <a:stretch/>
          </p:blipFill>
          <p:spPr>
            <a:xfrm>
              <a:off x="1832719" y="1618656"/>
              <a:ext cx="8789477" cy="4971825"/>
            </a:xfrm>
            <a:prstGeom prst="rect">
              <a:avLst/>
            </a:prstGeom>
          </p:spPr>
        </p:pic>
        <p:sp>
          <p:nvSpPr>
            <p:cNvPr id="11" name="Rectangle 10">
              <a:extLst>
                <a:ext uri="{FF2B5EF4-FFF2-40B4-BE49-F238E27FC236}">
                  <a16:creationId xmlns:a16="http://schemas.microsoft.com/office/drawing/2014/main" id="{3D9075C3-0F8A-418E-A5DC-3DB500A0A021}"/>
                </a:ext>
              </a:extLst>
            </p:cNvPr>
            <p:cNvSpPr/>
            <p:nvPr/>
          </p:nvSpPr>
          <p:spPr>
            <a:xfrm>
              <a:off x="1942747" y="1988840"/>
              <a:ext cx="8278016" cy="887850"/>
            </a:xfrm>
            <a:prstGeom prst="rect">
              <a:avLst/>
            </a:prstGeom>
            <a:noFill/>
            <a:ln w="28575" cap="flat" cmpd="sng" algn="ctr">
              <a:solidFill>
                <a:srgbClr val="FF0000"/>
              </a:solidFill>
              <a:prstDash val="solid"/>
              <a:miter lim="800000"/>
            </a:ln>
            <a:effectLst/>
          </p:spPr>
          <p:txBody>
            <a:bodyPr lIns="91411" tIns="45706" rIns="91411" bIns="45706" rtlCol="0" anchor="ctr"/>
            <a:lstStyle/>
            <a:p>
              <a:pPr marL="0" marR="0" lvl="0" indent="0" algn="ctr" defTabSz="912993" eaLnBrk="1" fontAlgn="auto" latinLnBrk="0" hangingPunct="1">
                <a:lnSpc>
                  <a:spcPct val="100000"/>
                </a:lnSpc>
                <a:spcBef>
                  <a:spcPts val="0"/>
                </a:spcBef>
                <a:spcAft>
                  <a:spcPts val="0"/>
                </a:spcAft>
                <a:buClrTx/>
                <a:buSzTx/>
                <a:buFontTx/>
                <a:buNone/>
                <a:tabLst/>
                <a:defRPr/>
              </a:pPr>
              <a:endParaRPr kumimoji="0" lang="en-MY" sz="1800" b="0" i="0" u="none" strike="noStrike" kern="0" cap="none" spc="0" normalizeH="0" baseline="0" noProof="0">
                <a:ln>
                  <a:noFill/>
                </a:ln>
                <a:solidFill>
                  <a:prstClr val="white"/>
                </a:solidFill>
                <a:effectLst/>
                <a:uLnTx/>
                <a:uFillTx/>
                <a:latin typeface="+mj-lt"/>
                <a:ea typeface="+mn-ea"/>
                <a:cs typeface="+mn-cs"/>
              </a:endParaRPr>
            </a:p>
          </p:txBody>
        </p:sp>
        <p:sp>
          <p:nvSpPr>
            <p:cNvPr id="12" name="Rectangle 11">
              <a:extLst>
                <a:ext uri="{FF2B5EF4-FFF2-40B4-BE49-F238E27FC236}">
                  <a16:creationId xmlns:a16="http://schemas.microsoft.com/office/drawing/2014/main" id="{D0417CC4-DB1A-4859-A0E9-4058D8B7F294}"/>
                </a:ext>
              </a:extLst>
            </p:cNvPr>
            <p:cNvSpPr/>
            <p:nvPr/>
          </p:nvSpPr>
          <p:spPr>
            <a:xfrm>
              <a:off x="4080700" y="2119105"/>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3" name="Rectangle 12">
              <a:extLst>
                <a:ext uri="{FF2B5EF4-FFF2-40B4-BE49-F238E27FC236}">
                  <a16:creationId xmlns:a16="http://schemas.microsoft.com/office/drawing/2014/main" id="{10135280-0B6B-4028-B14A-4A8CFA0880B8}"/>
                </a:ext>
              </a:extLst>
            </p:cNvPr>
            <p:cNvSpPr/>
            <p:nvPr/>
          </p:nvSpPr>
          <p:spPr>
            <a:xfrm>
              <a:off x="3926252" y="2560384"/>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4" name="Rectangle 13">
              <a:extLst>
                <a:ext uri="{FF2B5EF4-FFF2-40B4-BE49-F238E27FC236}">
                  <a16:creationId xmlns:a16="http://schemas.microsoft.com/office/drawing/2014/main" id="{016DCEC5-6DFF-49FE-A61E-6CE7B4694DDE}"/>
                </a:ext>
              </a:extLst>
            </p:cNvPr>
            <p:cNvSpPr/>
            <p:nvPr/>
          </p:nvSpPr>
          <p:spPr>
            <a:xfrm>
              <a:off x="4074405" y="3105539"/>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5" name="Rectangle 14">
              <a:extLst>
                <a:ext uri="{FF2B5EF4-FFF2-40B4-BE49-F238E27FC236}">
                  <a16:creationId xmlns:a16="http://schemas.microsoft.com/office/drawing/2014/main" id="{1416ABB5-0CAB-4F1C-A2A4-A08F8A4AC39C}"/>
                </a:ext>
              </a:extLst>
            </p:cNvPr>
            <p:cNvSpPr/>
            <p:nvPr/>
          </p:nvSpPr>
          <p:spPr>
            <a:xfrm>
              <a:off x="3926253" y="3519300"/>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6" name="Rectangle 15">
              <a:extLst>
                <a:ext uri="{FF2B5EF4-FFF2-40B4-BE49-F238E27FC236}">
                  <a16:creationId xmlns:a16="http://schemas.microsoft.com/office/drawing/2014/main" id="{65BA7654-9A8A-4689-BF07-231E5863325E}"/>
                </a:ext>
              </a:extLst>
            </p:cNvPr>
            <p:cNvSpPr/>
            <p:nvPr/>
          </p:nvSpPr>
          <p:spPr>
            <a:xfrm>
              <a:off x="4074405" y="4104568"/>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7" name="Rectangle 16">
              <a:extLst>
                <a:ext uri="{FF2B5EF4-FFF2-40B4-BE49-F238E27FC236}">
                  <a16:creationId xmlns:a16="http://schemas.microsoft.com/office/drawing/2014/main" id="{2C4761EF-1552-43EF-B319-901E7A6172E7}"/>
                </a:ext>
              </a:extLst>
            </p:cNvPr>
            <p:cNvSpPr/>
            <p:nvPr/>
          </p:nvSpPr>
          <p:spPr>
            <a:xfrm>
              <a:off x="4108019" y="4734104"/>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18" name="Rectangle 17">
              <a:extLst>
                <a:ext uri="{FF2B5EF4-FFF2-40B4-BE49-F238E27FC236}">
                  <a16:creationId xmlns:a16="http://schemas.microsoft.com/office/drawing/2014/main" id="{10F56506-468F-4BEB-AB59-058FDE71C7CE}"/>
                </a:ext>
              </a:extLst>
            </p:cNvPr>
            <p:cNvSpPr/>
            <p:nvPr/>
          </p:nvSpPr>
          <p:spPr>
            <a:xfrm>
              <a:off x="4074404" y="5335448"/>
              <a:ext cx="701749" cy="1927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grpSp>
      <p:sp>
        <p:nvSpPr>
          <p:cNvPr id="19" name="TextBox 18">
            <a:extLst>
              <a:ext uri="{FF2B5EF4-FFF2-40B4-BE49-F238E27FC236}">
                <a16:creationId xmlns:a16="http://schemas.microsoft.com/office/drawing/2014/main" id="{4D84563F-D7AE-4C91-94D1-E842CE109F95}"/>
              </a:ext>
            </a:extLst>
          </p:cNvPr>
          <p:cNvSpPr txBox="1"/>
          <p:nvPr/>
        </p:nvSpPr>
        <p:spPr>
          <a:xfrm>
            <a:off x="10082223" y="4837059"/>
            <a:ext cx="2169695" cy="1200329"/>
          </a:xfrm>
          <a:prstGeom prst="rect">
            <a:avLst/>
          </a:prstGeom>
          <a:noFill/>
        </p:spPr>
        <p:txBody>
          <a:bodyPr wrap="square" rtlCol="0">
            <a:spAutoFit/>
          </a:bodyPr>
          <a:lstStyle/>
          <a:p>
            <a:r>
              <a:rPr lang="en-US" sz="1200" kern="0" dirty="0">
                <a:solidFill>
                  <a:schemeClr val="tx1">
                    <a:lumMod val="50000"/>
                    <a:lumOff val="50000"/>
                  </a:schemeClr>
                </a:solidFill>
                <a:latin typeface="+mj-lt"/>
              </a:rPr>
              <a:t>*</a:t>
            </a:r>
            <a:r>
              <a:rPr lang="en-US" sz="1200" kern="0" dirty="0">
                <a:solidFill>
                  <a:schemeClr val="tx1">
                    <a:lumMod val="50000"/>
                    <a:lumOff val="50000"/>
                  </a:schemeClr>
                </a:solidFill>
                <a:latin typeface="+mj-lt"/>
                <a:cs typeface="Arial" panose="020B0604020202020204" pitchFamily="34" charset="0"/>
              </a:rPr>
              <a:t>Adjusted for all errors in figure and </a:t>
            </a:r>
            <a:r>
              <a:rPr lang="en-US" sz="1200" kern="0" dirty="0">
                <a:solidFill>
                  <a:schemeClr val="tx1">
                    <a:lumMod val="50000"/>
                    <a:lumOff val="50000"/>
                  </a:schemeClr>
                </a:solidFill>
                <a:latin typeface="+mj-lt"/>
              </a:rPr>
              <a:t>patient factors including age, sex, smoking status, body mass index, rhinitis, and paracetamol use. </a:t>
            </a:r>
          </a:p>
          <a:p>
            <a:endParaRPr lang="en-US" sz="1200" dirty="0">
              <a:latin typeface="+mj-lt"/>
            </a:endParaRPr>
          </a:p>
        </p:txBody>
      </p:sp>
    </p:spTree>
    <p:extLst>
      <p:ext uri="{BB962C8B-B14F-4D97-AF65-F5344CB8AC3E}">
        <p14:creationId xmlns:p14="http://schemas.microsoft.com/office/powerpoint/2010/main" val="46258719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Tiotropium/</a:t>
            </a:r>
            <a:r>
              <a:rPr lang="en-GB" sz="3600" b="1" dirty="0" err="1">
                <a:solidFill>
                  <a:srgbClr val="3F7819"/>
                </a:solidFill>
              </a:rPr>
              <a:t>Olodaterol</a:t>
            </a:r>
            <a:r>
              <a:rPr lang="en-GB" sz="3600" b="1" dirty="0">
                <a:solidFill>
                  <a:srgbClr val="3F7819"/>
                </a:solidFill>
              </a:rPr>
              <a:t> vs ICS/LAMA/LABA </a:t>
            </a:r>
            <a:endParaRPr lang="en-US" sz="3600" b="1" dirty="0">
              <a:solidFill>
                <a:srgbClr val="3F7819"/>
              </a:solidFill>
            </a:endParaRPr>
          </a:p>
        </p:txBody>
      </p:sp>
      <p:sp>
        <p:nvSpPr>
          <p:cNvPr id="7" name="Oval 6">
            <a:extLst>
              <a:ext uri="{FF2B5EF4-FFF2-40B4-BE49-F238E27FC236}">
                <a16:creationId xmlns:a16="http://schemas.microsoft.com/office/drawing/2014/main" id="{7B5DE176-B502-4769-AD9A-5B52EB2C4DD1}"/>
              </a:ext>
            </a:extLst>
          </p:cNvPr>
          <p:cNvSpPr/>
          <p:nvPr/>
        </p:nvSpPr>
        <p:spPr>
          <a:xfrm>
            <a:off x="1447529" y="2952093"/>
            <a:ext cx="3679803" cy="3346812"/>
          </a:xfrm>
          <a:prstGeom prst="ellipse">
            <a:avLst/>
          </a:prstGeom>
          <a:solidFill>
            <a:srgbClr val="C5E0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aphicFrame>
        <p:nvGraphicFramePr>
          <p:cNvPr id="8" name="Diagram 7">
            <a:extLst>
              <a:ext uri="{FF2B5EF4-FFF2-40B4-BE49-F238E27FC236}">
                <a16:creationId xmlns:a16="http://schemas.microsoft.com/office/drawing/2014/main" id="{6D804D88-69E9-44E3-9DD3-AAD23DCB8676}"/>
              </a:ext>
            </a:extLst>
          </p:cNvPr>
          <p:cNvGraphicFramePr/>
          <p:nvPr/>
        </p:nvGraphicFramePr>
        <p:xfrm>
          <a:off x="556746" y="1187936"/>
          <a:ext cx="11278233" cy="4397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object 4">
            <a:extLst>
              <a:ext uri="{FF2B5EF4-FFF2-40B4-BE49-F238E27FC236}">
                <a16:creationId xmlns:a16="http://schemas.microsoft.com/office/drawing/2014/main" id="{55D76D4E-4CA1-4BE2-B676-680C2FEBA116}"/>
              </a:ext>
            </a:extLst>
          </p:cNvPr>
          <p:cNvSpPr txBox="1"/>
          <p:nvPr/>
        </p:nvSpPr>
        <p:spPr>
          <a:xfrm>
            <a:off x="6181725" y="6666133"/>
            <a:ext cx="5934075" cy="168635"/>
          </a:xfrm>
          <a:prstGeom prst="rect">
            <a:avLst/>
          </a:prstGeom>
        </p:spPr>
        <p:txBody>
          <a:bodyPr vert="horz" wrap="square" lIns="0" tIns="14604" rIns="0" bIns="0" rtlCol="0">
            <a:spAutoFit/>
          </a:bodyPr>
          <a:lstStyle/>
          <a:p>
            <a:pPr marL="12700" marR="0" lvl="0" indent="0" defTabSz="914400" eaLnBrk="1" fontAlgn="auto" latinLnBrk="0" hangingPunct="1">
              <a:lnSpc>
                <a:spcPct val="100000"/>
              </a:lnSpc>
              <a:spcBef>
                <a:spcPts val="114"/>
              </a:spcBef>
              <a:spcAft>
                <a:spcPts val="0"/>
              </a:spcAft>
              <a:buClrTx/>
              <a:buSzTx/>
              <a:buFontTx/>
              <a:buNone/>
              <a:tabLst/>
              <a:defRPr/>
            </a:pPr>
            <a:r>
              <a:rPr kumimoji="0" lang="en-US" sz="1000" b="0" i="0" u="none" strike="noStrike" kern="0" cap="none" spc="5" normalizeH="0" baseline="0" noProof="0" dirty="0">
                <a:ln>
                  <a:noFill/>
                </a:ln>
                <a:solidFill>
                  <a:schemeClr val="bg1">
                    <a:lumMod val="50000"/>
                  </a:schemeClr>
                </a:solidFill>
                <a:effectLst/>
                <a:uLnTx/>
                <a:uFillTx/>
              </a:rPr>
              <a:t> </a:t>
            </a:r>
            <a:r>
              <a:rPr kumimoji="0" lang="en-US" sz="1000" b="0" i="0" u="none" strike="noStrike" kern="0" cap="none" spc="5" normalizeH="0" baseline="0" noProof="0" dirty="0" err="1">
                <a:ln>
                  <a:noFill/>
                </a:ln>
                <a:solidFill>
                  <a:schemeClr val="bg1">
                    <a:lumMod val="50000"/>
                  </a:schemeClr>
                </a:solidFill>
                <a:effectLst/>
                <a:uLnTx/>
                <a:uFillTx/>
              </a:rPr>
              <a:t>Miravitlles</a:t>
            </a:r>
            <a:r>
              <a:rPr kumimoji="0" lang="en-US" sz="1000" b="0" i="0" u="none" strike="noStrike" kern="0" cap="none" spc="5" normalizeH="0" baseline="0" noProof="0" dirty="0">
                <a:ln>
                  <a:noFill/>
                </a:ln>
                <a:solidFill>
                  <a:schemeClr val="bg1">
                    <a:lumMod val="50000"/>
                  </a:schemeClr>
                </a:solidFill>
                <a:effectLst/>
                <a:uLnTx/>
                <a:uFillTx/>
              </a:rPr>
              <a:t>, et al. </a:t>
            </a:r>
            <a:r>
              <a:rPr kumimoji="0" lang="en-US" sz="1000" b="0" i="0" u="none" strike="noStrike" kern="0" cap="none" spc="0" normalizeH="0" baseline="0" noProof="0" dirty="0">
                <a:ln>
                  <a:noFill/>
                </a:ln>
                <a:solidFill>
                  <a:schemeClr val="bg1">
                    <a:lumMod val="50000"/>
                  </a:schemeClr>
                </a:solidFill>
                <a:effectLst/>
                <a:uLnTx/>
                <a:uFillTx/>
              </a:rPr>
              <a:t>American Journal of Respiratory and Critical Care Medicine. 2021;203:A2251</a:t>
            </a:r>
            <a:endParaRPr kumimoji="0" sz="1000" b="0" i="0" u="none" strike="noStrike" kern="0" cap="none" spc="0" normalizeH="0" baseline="0" noProof="0" dirty="0">
              <a:ln>
                <a:noFill/>
              </a:ln>
              <a:solidFill>
                <a:schemeClr val="bg1">
                  <a:lumMod val="50000"/>
                </a:schemeClr>
              </a:solidFill>
              <a:effectLst/>
              <a:uLnTx/>
              <a:uFillTx/>
            </a:endParaRPr>
          </a:p>
        </p:txBody>
      </p:sp>
      <p:sp>
        <p:nvSpPr>
          <p:cNvPr id="10" name="TextBox 9">
            <a:extLst>
              <a:ext uri="{FF2B5EF4-FFF2-40B4-BE49-F238E27FC236}">
                <a16:creationId xmlns:a16="http://schemas.microsoft.com/office/drawing/2014/main" id="{12BEFCBC-C9F8-4CF2-B0C6-D8022E6C8C6E}"/>
              </a:ext>
            </a:extLst>
          </p:cNvPr>
          <p:cNvSpPr txBox="1"/>
          <p:nvPr/>
        </p:nvSpPr>
        <p:spPr>
          <a:xfrm>
            <a:off x="836425" y="1780308"/>
            <a:ext cx="10839635" cy="103105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dirty="0" err="1">
                <a:ln>
                  <a:noFill/>
                </a:ln>
                <a:solidFill>
                  <a:prstClr val="black"/>
                </a:solidFill>
                <a:effectLst/>
                <a:uLnTx/>
                <a:uFillTx/>
              </a:rPr>
              <a:t>Đặc</a:t>
            </a:r>
            <a:r>
              <a:rPr kumimoji="0" lang="en-GB" sz="1800" b="1" i="0" u="none" strike="noStrike" kern="0" cap="none" spc="0" normalizeH="0" baseline="0" noProof="0" dirty="0">
                <a:ln>
                  <a:noFill/>
                </a:ln>
                <a:solidFill>
                  <a:prstClr val="black"/>
                </a:solidFill>
                <a:effectLst/>
                <a:uLnTx/>
                <a:uFillTx/>
              </a:rPr>
              <a:t> </a:t>
            </a:r>
            <a:r>
              <a:rPr kumimoji="0" lang="en-GB" sz="1800" b="1" i="0" u="none" strike="noStrike" kern="0" cap="none" spc="0" normalizeH="0" baseline="0" noProof="0" dirty="0" err="1">
                <a:ln>
                  <a:noFill/>
                </a:ln>
                <a:solidFill>
                  <a:prstClr val="black"/>
                </a:solidFill>
                <a:effectLst/>
                <a:uLnTx/>
                <a:uFillTx/>
              </a:rPr>
              <a:t>điểm</a:t>
            </a:r>
            <a:r>
              <a:rPr kumimoji="0" lang="en-GB" sz="1800" b="1" i="0" u="none" strike="noStrike" kern="0" cap="none" spc="0" normalizeH="0" baseline="0" noProof="0" dirty="0">
                <a:ln>
                  <a:noFill/>
                </a:ln>
                <a:solidFill>
                  <a:prstClr val="black"/>
                </a:solidFill>
                <a:effectLst/>
                <a:uLnTx/>
                <a:uFillTx/>
              </a:rPr>
              <a:t> ban </a:t>
            </a:r>
            <a:r>
              <a:rPr kumimoji="0" lang="en-GB" sz="1800" b="1" i="0" u="none" strike="noStrike" kern="0" cap="none" spc="0" normalizeH="0" baseline="0" noProof="0" dirty="0" err="1">
                <a:ln>
                  <a:noFill/>
                </a:ln>
                <a:solidFill>
                  <a:prstClr val="black"/>
                </a:solidFill>
                <a:effectLst/>
                <a:uLnTx/>
                <a:uFillTx/>
              </a:rPr>
              <a:t>đầu</a:t>
            </a:r>
            <a:r>
              <a:rPr kumimoji="0" lang="en-GB" sz="1800" b="1"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a:ln>
                  <a:noFill/>
                </a:ln>
                <a:solidFill>
                  <a:prstClr val="black"/>
                </a:solidFill>
                <a:effectLst/>
                <a:uLnTx/>
                <a:uFillTx/>
              </a:rPr>
              <a:t>	6266 BN COPD </a:t>
            </a:r>
            <a:r>
              <a:rPr kumimoji="0" lang="en-GB" sz="1800" b="0" i="0" u="none" strike="noStrike" kern="0" cap="none" spc="0" normalizeH="0" baseline="0" noProof="0" dirty="0" err="1">
                <a:ln>
                  <a:noFill/>
                </a:ln>
                <a:solidFill>
                  <a:prstClr val="black"/>
                </a:solidFill>
                <a:effectLst/>
                <a:uLnTx/>
                <a:uFillTx/>
              </a:rPr>
              <a:t>mức</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độ</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trung</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bình-nặng</a:t>
            </a:r>
            <a:endParaRPr kumimoji="0" lang="en-GB" sz="1800" b="0" i="0" u="none" strike="noStrike" kern="0" cap="none" spc="0" normalizeH="0" baseline="0" noProof="0" dirty="0">
              <a:ln>
                <a:noFill/>
              </a:ln>
              <a:solidFill>
                <a:prstClr val="black"/>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dirty="0">
                <a:ln>
                  <a:noFill/>
                </a:ln>
                <a:solidFill>
                  <a:prstClr val="black"/>
                </a:solidFill>
                <a:effectLst/>
                <a:uLnTx/>
                <a:uFillTx/>
              </a:rPr>
              <a:t>			19%</a:t>
            </a:r>
            <a:r>
              <a:rPr kumimoji="0" lang="en-GB" sz="1800" b="1"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bệnh</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nhân</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có</a:t>
            </a:r>
            <a:r>
              <a:rPr kumimoji="0" lang="en-GB" sz="1800" b="0" i="0" u="none" strike="noStrike" kern="0" cap="none" spc="0" normalizeH="0" baseline="0" noProof="0" dirty="0">
                <a:ln>
                  <a:noFill/>
                </a:ln>
                <a:solidFill>
                  <a:prstClr val="black"/>
                </a:solidFill>
                <a:effectLst/>
                <a:uLnTx/>
                <a:uFillTx/>
              </a:rPr>
              <a:t> ≥ 2 </a:t>
            </a:r>
            <a:r>
              <a:rPr kumimoji="0" lang="en-GB" sz="1800" b="0" i="0" u="none" strike="noStrike" kern="0" cap="none" spc="0" normalizeH="0" baseline="0" noProof="0" dirty="0" err="1">
                <a:ln>
                  <a:noFill/>
                </a:ln>
                <a:solidFill>
                  <a:prstClr val="black"/>
                </a:solidFill>
                <a:effectLst/>
                <a:uLnTx/>
                <a:uFillTx/>
              </a:rPr>
              <a:t>đợt</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cấp</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trong</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năm</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trước</a:t>
            </a:r>
            <a:r>
              <a:rPr kumimoji="0" lang="en-GB" sz="1800" b="0" i="0" u="none" strike="noStrike" kern="0" cap="none" spc="0" normalizeH="0" baseline="0" noProof="0" dirty="0">
                <a:ln>
                  <a:noFill/>
                </a:ln>
                <a:solidFill>
                  <a:prstClr val="black"/>
                </a:solidFill>
                <a:effectLst/>
                <a:uLnTx/>
                <a:uFillTx/>
              </a:rPr>
              <a:t>. </a:t>
            </a:r>
          </a:p>
          <a:p>
            <a:pPr marL="0" marR="0" lvl="0" indent="0" defTabSz="914400" eaLnBrk="1" fontAlgn="auto" latinLnBrk="0" hangingPunct="1">
              <a:lnSpc>
                <a:spcPct val="100000"/>
              </a:lnSpc>
              <a:spcBef>
                <a:spcPts val="600"/>
              </a:spcBef>
              <a:spcAft>
                <a:spcPts val="0"/>
              </a:spcAft>
              <a:buClrTx/>
              <a:buSzTx/>
              <a:buFontTx/>
              <a:buNone/>
              <a:tabLst/>
              <a:defRPr/>
            </a:pPr>
            <a:r>
              <a:rPr kumimoji="0" lang="en-GB" sz="1800" b="1" i="0" u="none" strike="noStrike" kern="0" cap="none" spc="0" normalizeH="0" baseline="0" noProof="0" dirty="0" err="1">
                <a:ln>
                  <a:noFill/>
                </a:ln>
                <a:solidFill>
                  <a:prstClr val="black"/>
                </a:solidFill>
                <a:effectLst/>
                <a:uLnTx/>
                <a:uFillTx/>
              </a:rPr>
              <a:t>Tiêu</a:t>
            </a:r>
            <a:r>
              <a:rPr kumimoji="0" lang="en-GB" sz="1800" b="1" i="0" u="none" strike="noStrike" kern="0" cap="none" spc="0" normalizeH="0" baseline="0" noProof="0" dirty="0">
                <a:ln>
                  <a:noFill/>
                </a:ln>
                <a:solidFill>
                  <a:prstClr val="black"/>
                </a:solidFill>
                <a:effectLst/>
                <a:uLnTx/>
                <a:uFillTx/>
              </a:rPr>
              <a:t> </a:t>
            </a:r>
            <a:r>
              <a:rPr kumimoji="0" lang="en-GB" sz="1800" b="1" i="0" u="none" strike="noStrike" kern="0" cap="none" spc="0" normalizeH="0" baseline="0" noProof="0" dirty="0" err="1">
                <a:ln>
                  <a:noFill/>
                </a:ln>
                <a:solidFill>
                  <a:prstClr val="black"/>
                </a:solidFill>
                <a:effectLst/>
                <a:uLnTx/>
                <a:uFillTx/>
              </a:rPr>
              <a:t>chí</a:t>
            </a:r>
            <a:r>
              <a:rPr kumimoji="0" lang="en-GB" sz="1800" b="1" i="0" u="none" strike="noStrike" kern="0" cap="none" spc="0" normalizeH="0" baseline="0" noProof="0" dirty="0">
                <a:ln>
                  <a:noFill/>
                </a:ln>
                <a:solidFill>
                  <a:prstClr val="black"/>
                </a:solidFill>
                <a:effectLst/>
                <a:uLnTx/>
                <a:uFillTx/>
              </a:rPr>
              <a:t> </a:t>
            </a:r>
            <a:r>
              <a:rPr kumimoji="0" lang="en-GB" sz="1800" b="1" i="0" u="none" strike="noStrike" kern="0" cap="none" spc="0" normalizeH="0" baseline="0" noProof="0" dirty="0" err="1">
                <a:ln>
                  <a:noFill/>
                </a:ln>
                <a:solidFill>
                  <a:prstClr val="black"/>
                </a:solidFill>
                <a:effectLst/>
                <a:uLnTx/>
                <a:uFillTx/>
              </a:rPr>
              <a:t>chính</a:t>
            </a:r>
            <a:r>
              <a:rPr kumimoji="0" lang="en-GB" sz="1800" b="1"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thời</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gian</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đến</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khi</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tử</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vong</a:t>
            </a:r>
            <a:r>
              <a:rPr kumimoji="0" lang="en-GB" sz="1800" b="0" i="0" u="none" strike="noStrike" kern="0" cap="none" spc="0" normalizeH="0" baseline="0" noProof="0" dirty="0">
                <a:ln>
                  <a:noFill/>
                </a:ln>
                <a:solidFill>
                  <a:prstClr val="black"/>
                </a:solidFill>
                <a:effectLst/>
                <a:uLnTx/>
                <a:uFillTx/>
              </a:rPr>
              <a:t> do </a:t>
            </a:r>
            <a:r>
              <a:rPr kumimoji="0" lang="en-GB" sz="1800" b="0" i="0" u="none" strike="noStrike" kern="0" cap="none" spc="0" normalizeH="0" baseline="0" noProof="0" dirty="0" err="1">
                <a:ln>
                  <a:noFill/>
                </a:ln>
                <a:solidFill>
                  <a:prstClr val="black"/>
                </a:solidFill>
                <a:effectLst/>
                <a:uLnTx/>
                <a:uFillTx/>
              </a:rPr>
              <a:t>mọi</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nguyên</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nhân</a:t>
            </a:r>
            <a:r>
              <a:rPr kumimoji="0" lang="en-GB" sz="1800" b="0" i="0" u="none" strike="noStrike" kern="0" cap="none" spc="0" normalizeH="0" baseline="0" noProof="0" dirty="0">
                <a:ln>
                  <a:noFill/>
                </a:ln>
                <a:solidFill>
                  <a:prstClr val="black"/>
                </a:solidFill>
                <a:effectLst/>
                <a:uLnTx/>
                <a:uFillTx/>
              </a:rPr>
              <a:t> </a:t>
            </a:r>
            <a:r>
              <a:rPr kumimoji="0" lang="en-GB" sz="1800" b="0" i="0" u="none" strike="noStrike" kern="0" cap="none" spc="0" normalizeH="0" baseline="0" noProof="0" dirty="0" err="1">
                <a:ln>
                  <a:noFill/>
                </a:ln>
                <a:solidFill>
                  <a:prstClr val="black"/>
                </a:solidFill>
                <a:effectLst/>
                <a:uLnTx/>
                <a:uFillTx/>
              </a:rPr>
              <a:t>giữa</a:t>
            </a:r>
            <a:r>
              <a:rPr kumimoji="0" lang="en-GB" sz="1800" b="0" i="0" u="none" strike="noStrike" kern="0" cap="none" spc="0" normalizeH="0" baseline="0" noProof="0" dirty="0">
                <a:ln>
                  <a:noFill/>
                </a:ln>
                <a:solidFill>
                  <a:prstClr val="black"/>
                </a:solidFill>
                <a:effectLst/>
                <a:uLnTx/>
                <a:uFillTx/>
              </a:rPr>
              <a:t> LAMA/LABA/ICS </a:t>
            </a:r>
            <a:r>
              <a:rPr kumimoji="0" lang="en-GB" sz="1800" b="0" i="0" u="none" strike="noStrike" kern="0" cap="none" spc="0" normalizeH="0" baseline="0" noProof="0" dirty="0" err="1">
                <a:ln>
                  <a:noFill/>
                </a:ln>
                <a:solidFill>
                  <a:prstClr val="black"/>
                </a:solidFill>
                <a:effectLst/>
                <a:uLnTx/>
                <a:uFillTx/>
              </a:rPr>
              <a:t>và</a:t>
            </a:r>
            <a:r>
              <a:rPr kumimoji="0" lang="en-GB" sz="1800" b="0" i="0" u="none" strike="noStrike" kern="0" cap="none" spc="0" normalizeH="0" baseline="0" noProof="0" dirty="0">
                <a:ln>
                  <a:noFill/>
                </a:ln>
                <a:solidFill>
                  <a:prstClr val="black"/>
                </a:solidFill>
                <a:effectLst/>
                <a:uLnTx/>
                <a:uFillTx/>
              </a:rPr>
              <a:t> LAMA/LABA</a:t>
            </a:r>
            <a:endParaRPr kumimoji="0" lang="en-US" sz="1800" b="0" i="0" u="none" strike="noStrike" kern="0" cap="none" spc="0" normalizeH="0" baseline="0" noProof="0" dirty="0">
              <a:ln>
                <a:noFill/>
              </a:ln>
              <a:solidFill>
                <a:prstClr val="black"/>
              </a:solidFill>
              <a:effectLst/>
              <a:uLnTx/>
              <a:uFillTx/>
            </a:endParaRPr>
          </a:p>
        </p:txBody>
      </p:sp>
      <p:sp>
        <p:nvSpPr>
          <p:cNvPr id="11" name="Rectangle 10">
            <a:extLst>
              <a:ext uri="{FF2B5EF4-FFF2-40B4-BE49-F238E27FC236}">
                <a16:creationId xmlns:a16="http://schemas.microsoft.com/office/drawing/2014/main" id="{AA5D3F76-3227-4317-A8CE-A82009A6988B}"/>
              </a:ext>
            </a:extLst>
          </p:cNvPr>
          <p:cNvSpPr/>
          <p:nvPr/>
        </p:nvSpPr>
        <p:spPr>
          <a:xfrm>
            <a:off x="1477366" y="4288473"/>
            <a:ext cx="3620127" cy="674052"/>
          </a:xfrm>
          <a:prstGeom prst="rect">
            <a:avLst/>
          </a:prstGeom>
          <a:noFill/>
        </p:spPr>
        <p:txBody>
          <a:bodyPr wrap="square" lIns="0" tIns="0" rIns="0" bIns="0" anchor="ctr" anchorCtr="0">
            <a:noAutofit/>
          </a:bodyPr>
          <a:lstStyle/>
          <a:p>
            <a:pPr marL="0" marR="0" lvl="0" indent="0" algn="ctr" defTabSz="609585"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dirty="0">
                <a:ln>
                  <a:noFill/>
                </a:ln>
                <a:solidFill>
                  <a:prstClr val="black"/>
                </a:solidFill>
                <a:effectLst/>
                <a:uLnTx/>
                <a:uFillTx/>
              </a:rPr>
              <a:t>Tiotropium/</a:t>
            </a:r>
            <a:r>
              <a:rPr lang="en-GB" sz="2000" b="1" kern="0" dirty="0" err="1">
                <a:solidFill>
                  <a:prstClr val="black"/>
                </a:solidFill>
              </a:rPr>
              <a:t>Olodaterol</a:t>
            </a:r>
            <a:r>
              <a:rPr lang="en-GB" sz="2000" b="1" kern="0" dirty="0">
                <a:solidFill>
                  <a:prstClr val="black"/>
                </a:solidFill>
              </a:rPr>
              <a:t> </a:t>
            </a:r>
            <a:r>
              <a:rPr kumimoji="0" lang="en-GB" sz="2000" b="1" i="0" u="none" strike="noStrike" kern="0" cap="none" spc="0" normalizeH="0" baseline="0" noProof="0" dirty="0" err="1">
                <a:ln>
                  <a:noFill/>
                </a:ln>
                <a:solidFill>
                  <a:prstClr val="black"/>
                </a:solidFill>
                <a:effectLst/>
                <a:uLnTx/>
                <a:uFillTx/>
              </a:rPr>
              <a:t>và</a:t>
            </a:r>
            <a:r>
              <a:rPr kumimoji="0" lang="en-GB" sz="2000" b="1" i="0" u="none" strike="noStrike" kern="0" cap="none" spc="0" normalizeH="0" baseline="0" noProof="0" dirty="0">
                <a:ln>
                  <a:noFill/>
                </a:ln>
                <a:solidFill>
                  <a:prstClr val="black"/>
                </a:solidFill>
                <a:effectLst/>
                <a:uLnTx/>
                <a:uFillTx/>
              </a:rPr>
              <a:t> LAMA/LABA/ICS </a:t>
            </a:r>
            <a:r>
              <a:rPr kumimoji="0" lang="en-GB" sz="2000" b="1" i="0" u="none" strike="noStrike" kern="0" cap="none" spc="0" normalizeH="0" baseline="0" noProof="0" dirty="0" err="1">
                <a:ln>
                  <a:noFill/>
                </a:ln>
                <a:solidFill>
                  <a:prstClr val="black"/>
                </a:solidFill>
                <a:effectLst/>
                <a:uLnTx/>
                <a:uFillTx/>
              </a:rPr>
              <a:t>không</a:t>
            </a:r>
            <a:r>
              <a:rPr kumimoji="0" lang="en-GB" sz="2000" b="1" i="0" u="none" strike="noStrike" kern="0" cap="none" spc="0" normalizeH="0" baseline="0" noProof="0" dirty="0">
                <a:ln>
                  <a:noFill/>
                </a:ln>
                <a:solidFill>
                  <a:prstClr val="black"/>
                </a:solidFill>
                <a:effectLst/>
                <a:uLnTx/>
                <a:uFillTx/>
              </a:rPr>
              <a:t> </a:t>
            </a:r>
            <a:r>
              <a:rPr kumimoji="0" lang="en-GB" sz="2000" b="1" i="0" u="none" strike="noStrike" kern="0" cap="none" spc="0" normalizeH="0" baseline="0" noProof="0" dirty="0" err="1">
                <a:ln>
                  <a:noFill/>
                </a:ln>
                <a:solidFill>
                  <a:prstClr val="black"/>
                </a:solidFill>
                <a:effectLst/>
                <a:uLnTx/>
                <a:uFillTx/>
              </a:rPr>
              <a:t>khác</a:t>
            </a:r>
            <a:r>
              <a:rPr kumimoji="0" lang="en-GB" sz="2000" b="1" i="0" u="none" strike="noStrike" kern="0" cap="none" spc="0" normalizeH="0" baseline="0" noProof="0" dirty="0">
                <a:ln>
                  <a:noFill/>
                </a:ln>
                <a:solidFill>
                  <a:prstClr val="black"/>
                </a:solidFill>
                <a:effectLst/>
                <a:uLnTx/>
                <a:uFillTx/>
              </a:rPr>
              <a:t> </a:t>
            </a:r>
            <a:r>
              <a:rPr kumimoji="0" lang="en-GB" sz="2000" b="1" i="0" u="none" strike="noStrike" kern="0" cap="none" spc="0" normalizeH="0" baseline="0" noProof="0" dirty="0" err="1">
                <a:ln>
                  <a:noFill/>
                </a:ln>
                <a:solidFill>
                  <a:prstClr val="black"/>
                </a:solidFill>
                <a:effectLst/>
                <a:uLnTx/>
                <a:uFillTx/>
              </a:rPr>
              <a:t>biệt</a:t>
            </a:r>
            <a:r>
              <a:rPr kumimoji="0" lang="en-GB" sz="2000" b="1"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về</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thời</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gian</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đến</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khi</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tử</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vong</a:t>
            </a:r>
            <a:r>
              <a:rPr kumimoji="0" lang="en-GB" sz="2000" i="0" u="none" strike="noStrike" kern="0" cap="none" spc="0" normalizeH="0" baseline="0" noProof="0" dirty="0">
                <a:ln>
                  <a:noFill/>
                </a:ln>
                <a:solidFill>
                  <a:prstClr val="black"/>
                </a:solidFill>
                <a:effectLst/>
                <a:uLnTx/>
                <a:uFillTx/>
              </a:rPr>
              <a:t> do </a:t>
            </a:r>
            <a:r>
              <a:rPr kumimoji="0" lang="en-GB" sz="2000" i="0" u="none" strike="noStrike" kern="0" cap="none" spc="0" normalizeH="0" baseline="0" noProof="0" dirty="0" err="1">
                <a:ln>
                  <a:noFill/>
                </a:ln>
                <a:solidFill>
                  <a:prstClr val="black"/>
                </a:solidFill>
                <a:effectLst/>
                <a:uLnTx/>
                <a:uFillTx/>
              </a:rPr>
              <a:t>mọi</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nguyên</a:t>
            </a:r>
            <a:r>
              <a:rPr kumimoji="0" lang="en-GB" sz="2000" i="0" u="none" strike="noStrike" kern="0" cap="none" spc="0" normalizeH="0" baseline="0" noProof="0" dirty="0">
                <a:ln>
                  <a:noFill/>
                </a:ln>
                <a:solidFill>
                  <a:prstClr val="black"/>
                </a:solidFill>
                <a:effectLst/>
                <a:uLnTx/>
                <a:uFillTx/>
              </a:rPr>
              <a:t> </a:t>
            </a:r>
            <a:r>
              <a:rPr kumimoji="0" lang="en-GB" sz="2000" i="0" u="none" strike="noStrike" kern="0" cap="none" spc="0" normalizeH="0" baseline="0" noProof="0" dirty="0" err="1">
                <a:ln>
                  <a:noFill/>
                </a:ln>
                <a:solidFill>
                  <a:prstClr val="black"/>
                </a:solidFill>
                <a:effectLst/>
                <a:uLnTx/>
                <a:uFillTx/>
              </a:rPr>
              <a:t>nhân</a:t>
            </a:r>
            <a:r>
              <a:rPr kumimoji="0" lang="en-GB" sz="2000" i="0" u="none" strike="noStrike" kern="0" cap="none" spc="0" normalizeH="0" baseline="0" noProof="0" dirty="0">
                <a:ln>
                  <a:noFill/>
                </a:ln>
                <a:solidFill>
                  <a:prstClr val="black"/>
                </a:solidFill>
                <a:effectLst/>
                <a:uLnTx/>
                <a:uFillTx/>
              </a:rPr>
              <a:t> </a:t>
            </a:r>
          </a:p>
          <a:p>
            <a:pPr marL="0" marR="0" lvl="0" indent="0" algn="ctr" defTabSz="609585" eaLnBrk="1" fontAlgn="auto" latinLnBrk="0" hangingPunct="1">
              <a:lnSpc>
                <a:spcPct val="100000"/>
              </a:lnSpc>
              <a:spcBef>
                <a:spcPts val="600"/>
              </a:spcBef>
              <a:spcAft>
                <a:spcPts val="0"/>
              </a:spcAft>
              <a:buClrTx/>
              <a:buSzTx/>
              <a:buFontTx/>
              <a:buNone/>
              <a:tabLst/>
              <a:defRPr/>
            </a:pPr>
            <a:r>
              <a:rPr kumimoji="0" lang="en-GB" sz="1800" b="0" i="0" u="none" strike="noStrike" kern="0" cap="none" spc="0" normalizeH="0" baseline="0" noProof="0" dirty="0">
                <a:ln>
                  <a:noFill/>
                </a:ln>
                <a:solidFill>
                  <a:prstClr val="black"/>
                </a:solidFill>
                <a:effectLst/>
                <a:uLnTx/>
                <a:uFillTx/>
              </a:rPr>
              <a:t>(Hazard ratio: 0.93; p = 0.742)</a:t>
            </a:r>
          </a:p>
        </p:txBody>
      </p:sp>
      <p:graphicFrame>
        <p:nvGraphicFramePr>
          <p:cNvPr id="12" name="Chart 11">
            <a:extLst>
              <a:ext uri="{FF2B5EF4-FFF2-40B4-BE49-F238E27FC236}">
                <a16:creationId xmlns:a16="http://schemas.microsoft.com/office/drawing/2014/main" id="{3E40EED1-BA89-4A84-BE5D-486FECB0B14D}"/>
              </a:ext>
            </a:extLst>
          </p:cNvPr>
          <p:cNvGraphicFramePr/>
          <p:nvPr/>
        </p:nvGraphicFramePr>
        <p:xfrm>
          <a:off x="6096000" y="2964024"/>
          <a:ext cx="5738979" cy="3351280"/>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37647254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4BCF6-5911-4FE9-8D33-F0646A72AA03}"/>
              </a:ext>
            </a:extLst>
          </p:cNvPr>
          <p:cNvSpPr txBox="1">
            <a:spLocks/>
          </p:cNvSpPr>
          <p:nvPr/>
        </p:nvSpPr>
        <p:spPr>
          <a:xfrm>
            <a:off x="876339" y="481233"/>
            <a:ext cx="10439321" cy="509653"/>
          </a:xfrm>
          <a:prstGeom prst="rect">
            <a:avLst/>
          </a:prstGeom>
        </p:spPr>
        <p:txBody>
          <a:bodyPr wrap="square" lIns="63281" tIns="32906" rIns="63281" bIns="32906" anchor="b" anchorCtr="0">
            <a:spAutoFit/>
          </a:bodyPr>
          <a:lstStyle>
            <a:lvl1pPr algn="l" defTabSz="1300393" rtl="0" eaLnBrk="1" latinLnBrk="0" hangingPunct="1">
              <a:lnSpc>
                <a:spcPct val="90000"/>
              </a:lnSpc>
              <a:spcBef>
                <a:spcPct val="0"/>
              </a:spcBef>
              <a:buNone/>
              <a:defRPr lang="en-US" sz="3400" b="1" kern="1200" dirty="0">
                <a:solidFill>
                  <a:schemeClr val="tx2"/>
                </a:solidFill>
                <a:latin typeface="+mn-lt"/>
                <a:ea typeface="+mj-ea"/>
                <a:cs typeface="+mj-cs"/>
              </a:defRPr>
            </a:lvl1pPr>
          </a:lstStyle>
          <a:p>
            <a:pPr marL="0" marR="0" lvl="0" indent="0" algn="ctr" defTabSz="1300393" rtl="0" eaLnBrk="1" fontAlgn="auto" latinLnBrk="0" hangingPunct="1">
              <a:lnSpc>
                <a:spcPct val="90000"/>
              </a:lnSpc>
              <a:spcBef>
                <a:spcPct val="0"/>
              </a:spcBef>
              <a:spcAft>
                <a:spcPts val="0"/>
              </a:spcAft>
              <a:buClrTx/>
              <a:buSzTx/>
              <a:buFontTx/>
              <a:buNone/>
              <a:tabLst/>
              <a:defRPr/>
            </a:pPr>
            <a:r>
              <a:rPr lang="en-GB" sz="3200" dirty="0">
                <a:solidFill>
                  <a:srgbClr val="003366"/>
                </a:solidFill>
                <a:latin typeface="+mj-lt"/>
                <a:ea typeface="+mn-ea"/>
                <a:cs typeface="Calibri" panose="020F0502020204030204" pitchFamily="34" charset="0"/>
              </a:rPr>
              <a:t>Respimat </a:t>
            </a:r>
            <a:r>
              <a:rPr lang="en-GB" sz="3200" dirty="0" err="1">
                <a:solidFill>
                  <a:srgbClr val="003366"/>
                </a:solidFill>
                <a:latin typeface="+mj-lt"/>
                <a:ea typeface="+mn-ea"/>
                <a:cs typeface="Calibri" panose="020F0502020204030204" pitchFamily="34" charset="0"/>
              </a:rPr>
              <a:t>không</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phụ</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thuộc</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vào</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khả</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năng</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hít</a:t>
            </a:r>
            <a:r>
              <a:rPr lang="en-GB" sz="3200" dirty="0">
                <a:solidFill>
                  <a:srgbClr val="003366"/>
                </a:solidFill>
                <a:latin typeface="+mj-lt"/>
                <a:ea typeface="+mn-ea"/>
                <a:cs typeface="Calibri" panose="020F0502020204030204" pitchFamily="34" charset="0"/>
              </a:rPr>
              <a:t> </a:t>
            </a:r>
            <a:r>
              <a:rPr lang="en-GB" sz="3200" dirty="0" err="1">
                <a:solidFill>
                  <a:srgbClr val="003366"/>
                </a:solidFill>
                <a:latin typeface="+mj-lt"/>
                <a:ea typeface="+mn-ea"/>
                <a:cs typeface="Calibri" panose="020F0502020204030204" pitchFamily="34" charset="0"/>
              </a:rPr>
              <a:t>của</a:t>
            </a:r>
            <a:r>
              <a:rPr lang="en-GB" sz="3200" dirty="0">
                <a:solidFill>
                  <a:srgbClr val="003366"/>
                </a:solidFill>
                <a:latin typeface="+mj-lt"/>
                <a:ea typeface="+mn-ea"/>
                <a:cs typeface="Calibri" panose="020F0502020204030204" pitchFamily="34" charset="0"/>
              </a:rPr>
              <a:t> BN</a:t>
            </a:r>
            <a:endParaRPr lang="en-IN" sz="3200" dirty="0">
              <a:solidFill>
                <a:srgbClr val="003366"/>
              </a:solidFill>
              <a:latin typeface="+mj-lt"/>
              <a:ea typeface="+mn-ea"/>
              <a:cs typeface="Calibri" panose="020F0502020204030204" pitchFamily="34" charset="0"/>
            </a:endParaRPr>
          </a:p>
        </p:txBody>
      </p:sp>
      <p:sp>
        <p:nvSpPr>
          <p:cNvPr id="3" name="TextBox 2">
            <a:extLst>
              <a:ext uri="{FF2B5EF4-FFF2-40B4-BE49-F238E27FC236}">
                <a16:creationId xmlns:a16="http://schemas.microsoft.com/office/drawing/2014/main" id="{CF766413-BD13-412E-B544-3A93398854F7}"/>
              </a:ext>
            </a:extLst>
          </p:cNvPr>
          <p:cNvSpPr txBox="1"/>
          <p:nvPr/>
        </p:nvSpPr>
        <p:spPr>
          <a:xfrm>
            <a:off x="6096000" y="6625866"/>
            <a:ext cx="625792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65000"/>
                  </a:schemeClr>
                </a:solidFill>
                <a:effectLst/>
                <a:uLnTx/>
                <a:uFillTx/>
                <a:latin typeface="+mj-lt"/>
                <a:ea typeface="+mn-ea"/>
                <a:cs typeface="+mn-cs"/>
              </a:rPr>
              <a:t> Mahler D.M., et al. International Journal of Chronic Obstructive Pulmonary Disease 2021:16 2455–2465  </a:t>
            </a:r>
          </a:p>
        </p:txBody>
      </p:sp>
      <p:grpSp>
        <p:nvGrpSpPr>
          <p:cNvPr id="4" name="Group 3">
            <a:extLst>
              <a:ext uri="{FF2B5EF4-FFF2-40B4-BE49-F238E27FC236}">
                <a16:creationId xmlns:a16="http://schemas.microsoft.com/office/drawing/2014/main" id="{D5296039-3113-4656-AB74-61F66FA6D6FF}"/>
              </a:ext>
            </a:extLst>
          </p:cNvPr>
          <p:cNvGrpSpPr/>
          <p:nvPr/>
        </p:nvGrpSpPr>
        <p:grpSpPr>
          <a:xfrm>
            <a:off x="600267" y="3001184"/>
            <a:ext cx="10488789" cy="3372697"/>
            <a:chOff x="552642" y="2710885"/>
            <a:chExt cx="10488789" cy="3372697"/>
          </a:xfrm>
        </p:grpSpPr>
        <p:sp>
          <p:nvSpPr>
            <p:cNvPr id="5" name="TextBox 4">
              <a:extLst>
                <a:ext uri="{FF2B5EF4-FFF2-40B4-BE49-F238E27FC236}">
                  <a16:creationId xmlns:a16="http://schemas.microsoft.com/office/drawing/2014/main" id="{9902DDFE-FCC0-487E-A914-21FB9D4DC925}"/>
                </a:ext>
              </a:extLst>
            </p:cNvPr>
            <p:cNvSpPr txBox="1"/>
            <p:nvPr/>
          </p:nvSpPr>
          <p:spPr>
            <a:xfrm>
              <a:off x="4214840" y="5745028"/>
              <a:ext cx="2286203" cy="338554"/>
            </a:xfrm>
            <a:prstGeom prst="rect">
              <a:avLst/>
            </a:prstGeom>
            <a:noFill/>
          </p:spPr>
          <p:txBody>
            <a:bodyPr wrap="non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Sự</a:t>
              </a:r>
              <a:r>
                <a:rPr kumimoji="0" lang="en-GB" sz="16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a:t>
              </a:r>
              <a:r>
                <a:rPr kumimoji="0" lang="en-GB" sz="16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khác</a:t>
              </a:r>
              <a:r>
                <a:rPr kumimoji="0" lang="en-GB" sz="16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a:t>
              </a:r>
              <a:r>
                <a:rPr kumimoji="0" lang="en-GB" sz="16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biệt</a:t>
              </a:r>
              <a:r>
                <a:rPr kumimoji="0" lang="en-GB" sz="16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(95% CI)</a:t>
              </a:r>
            </a:p>
          </p:txBody>
        </p:sp>
        <p:pic>
          <p:nvPicPr>
            <p:cNvPr id="6" name="Picture 5">
              <a:extLst>
                <a:ext uri="{FF2B5EF4-FFF2-40B4-BE49-F238E27FC236}">
                  <a16:creationId xmlns:a16="http://schemas.microsoft.com/office/drawing/2014/main" id="{DE8588A8-1867-4E0E-A2B6-A1B1277041E5}"/>
                </a:ext>
              </a:extLst>
            </p:cNvPr>
            <p:cNvPicPr>
              <a:picLocks noChangeAspect="1"/>
            </p:cNvPicPr>
            <p:nvPr/>
          </p:nvPicPr>
          <p:blipFill rotWithShape="1">
            <a:blip r:embed="rId3"/>
            <a:srcRect l="25564" t="36787" r="3042" b="18715"/>
            <a:stretch/>
          </p:blipFill>
          <p:spPr>
            <a:xfrm>
              <a:off x="2337084" y="2710885"/>
              <a:ext cx="8704347" cy="3051673"/>
            </a:xfrm>
            <a:prstGeom prst="rect">
              <a:avLst/>
            </a:prstGeom>
          </p:spPr>
        </p:pic>
        <p:sp>
          <p:nvSpPr>
            <p:cNvPr id="7" name="TextBox 2, chunk 1">
              <a:extLst>
                <a:ext uri="{FF2B5EF4-FFF2-40B4-BE49-F238E27FC236}">
                  <a16:creationId xmlns:a16="http://schemas.microsoft.com/office/drawing/2014/main" id="{C834CFC4-03CC-427C-9100-C5DF3682BBE6}"/>
                </a:ext>
              </a:extLst>
            </p:cNvPr>
            <p:cNvSpPr txBox="1"/>
            <p:nvPr/>
          </p:nvSpPr>
          <p:spPr>
            <a:xfrm>
              <a:off x="552642" y="3267167"/>
              <a:ext cx="2641601" cy="276999"/>
            </a:xfrm>
            <a:prstGeom prst="rect">
              <a:avLst/>
            </a:prstGeom>
            <a:noFill/>
          </p:spPr>
          <p:txBody>
            <a:bodyPr wrap="square" lIns="0" tIns="0" rIns="0" bIns="0" rtlCol="0" anchor="ctr">
              <a:spAutoFit/>
            </a:bodyPr>
            <a:lstStyle>
              <a:defPPr>
                <a:defRPr lang="de-DE"/>
              </a:defPPr>
              <a:lvl1pPr>
                <a:defRPr sz="1400"/>
              </a:lvl1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Tiêu</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a:t>
              </a: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chí</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NC </a:t>
              </a: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chính</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a:t>
              </a:r>
            </a:p>
          </p:txBody>
        </p:sp>
        <p:sp>
          <p:nvSpPr>
            <p:cNvPr id="8" name="TextBox 2, chunk 2">
              <a:extLst>
                <a:ext uri="{FF2B5EF4-FFF2-40B4-BE49-F238E27FC236}">
                  <a16:creationId xmlns:a16="http://schemas.microsoft.com/office/drawing/2014/main" id="{35091DA3-4E98-4D62-86E6-C3F800D0CAEE}"/>
                </a:ext>
              </a:extLst>
            </p:cNvPr>
            <p:cNvSpPr txBox="1"/>
            <p:nvPr/>
          </p:nvSpPr>
          <p:spPr>
            <a:xfrm>
              <a:off x="552643" y="4225699"/>
              <a:ext cx="2641601" cy="276999"/>
            </a:xfrm>
            <a:prstGeom prst="rect">
              <a:avLst/>
            </a:prstGeom>
            <a:noFill/>
          </p:spPr>
          <p:txBody>
            <a:bodyPr wrap="square" lIns="0" tIns="0" rIns="0" bIns="0" rtlCol="0" anchor="ctr">
              <a:spAutoFit/>
            </a:bodyPr>
            <a:lstStyle>
              <a:defPPr>
                <a:defRPr lang="de-DE"/>
              </a:defPPr>
              <a:lvl1pPr>
                <a:defRPr sz="1400"/>
              </a:lvl1p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Tiêu</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a:t>
              </a: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chí</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 NC </a:t>
              </a:r>
              <a:r>
                <a:rPr kumimoji="0" lang="en-GB" sz="1800" b="1" i="0" u="none" strike="noStrike" kern="1200" cap="none" spc="0" normalizeH="0" baseline="0" noProof="0" dirty="0" err="1">
                  <a:ln>
                    <a:noFill/>
                  </a:ln>
                  <a:solidFill>
                    <a:prstClr val="black">
                      <a:lumMod val="75000"/>
                      <a:lumOff val="25000"/>
                    </a:prstClr>
                  </a:solidFill>
                  <a:effectLst/>
                  <a:uLnTx/>
                  <a:uFillTx/>
                  <a:latin typeface="+mj-lt"/>
                  <a:ea typeface="+mn-ea"/>
                  <a:cs typeface="Arial" panose="020B0604020202020204" pitchFamily="34" charset="0"/>
                </a:rPr>
                <a:t>phụ</a:t>
              </a:r>
              <a:r>
                <a:rPr kumimoji="0" lang="en-GB" sz="1800" b="1" i="0" u="none" strike="noStrike" kern="1200" cap="none" spc="0" normalizeH="0" baseline="0" noProof="0" dirty="0">
                  <a:ln>
                    <a:noFill/>
                  </a:ln>
                  <a:solidFill>
                    <a:prstClr val="black">
                      <a:lumMod val="75000"/>
                      <a:lumOff val="25000"/>
                    </a:prstClr>
                  </a:solidFill>
                  <a:effectLst/>
                  <a:uLnTx/>
                  <a:uFillTx/>
                  <a:latin typeface="+mj-lt"/>
                  <a:ea typeface="+mn-ea"/>
                  <a:cs typeface="Arial" panose="020B0604020202020204" pitchFamily="34" charset="0"/>
                </a:rPr>
                <a:t>:</a:t>
              </a:r>
            </a:p>
          </p:txBody>
        </p:sp>
      </p:grpSp>
      <p:sp>
        <p:nvSpPr>
          <p:cNvPr id="9" name="TextBox 8">
            <a:extLst>
              <a:ext uri="{FF2B5EF4-FFF2-40B4-BE49-F238E27FC236}">
                <a16:creationId xmlns:a16="http://schemas.microsoft.com/office/drawing/2014/main" id="{813BFA21-7385-423C-B075-890723682708}"/>
              </a:ext>
            </a:extLst>
          </p:cNvPr>
          <p:cNvSpPr txBox="1"/>
          <p:nvPr/>
        </p:nvSpPr>
        <p:spPr>
          <a:xfrm>
            <a:off x="1582355" y="1331042"/>
            <a:ext cx="9880408" cy="133882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RCT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mù</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đôi</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đa</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trung</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tâm</a:t>
            </a:r>
            <a:endPar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N = 213 BN COPD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được</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phân</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tầng</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theo</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lưu</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lượng</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(PIFR) ≥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hoặc</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&lt; 60 </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lít</a:t>
            </a:r>
            <a:r>
              <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a:t>
            </a:r>
            <a:r>
              <a:rPr kumimoji="0" lang="en-US" sz="18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phút</a:t>
            </a:r>
            <a:endParaRPr kumimoji="0" lang="en-US" sz="18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Với</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các</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mức</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lưu</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lượng</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hít</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khác</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nhau</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vi-VN"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Tiotropium/Olodaterol Respimat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đều</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cho</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đáp</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ứng</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đồng</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nhất</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solidFill>
                  <a:srgbClr val="0070C0"/>
                </a:solidFill>
                <a:effectLst/>
                <a:uLnTx/>
                <a:uFillTx/>
                <a:latin typeface="+mj-lt"/>
                <a:ea typeface="+mn-ea"/>
                <a:cs typeface="Arial" panose="020B0604020202020204" pitchFamily="34" charset="0"/>
              </a:rPr>
              <a:t>về</a:t>
            </a:r>
            <a:r>
              <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a:t>
            </a:r>
            <a:r>
              <a:rPr kumimoji="0" lang="vi-VN"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FEV1 AUC</a:t>
            </a:r>
            <a:r>
              <a:rPr kumimoji="0" lang="vi-VN" sz="16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0–3h</a:t>
            </a:r>
            <a:r>
              <a:rPr kumimoji="0" lang="vi-VN"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rPr>
              <a:t> và FEV1 đáy</a:t>
            </a:r>
            <a:endParaRPr kumimoji="0" lang="en-US" sz="2000" b="1" i="0" u="none" strike="noStrike" kern="1200" cap="none" spc="0" normalizeH="0" baseline="0" noProof="0" dirty="0">
              <a:ln>
                <a:noFill/>
              </a:ln>
              <a:solidFill>
                <a:srgbClr val="0070C0"/>
              </a:solidFill>
              <a:effectLst/>
              <a:uLnTx/>
              <a:uFillTx/>
              <a:latin typeface="+mj-lt"/>
              <a:ea typeface="+mn-ea"/>
              <a:cs typeface="Arial" panose="020B0604020202020204" pitchFamily="34" charset="0"/>
            </a:endParaRPr>
          </a:p>
        </p:txBody>
      </p:sp>
      <p:sp>
        <p:nvSpPr>
          <p:cNvPr id="10" name="Rectangle 9">
            <a:extLst>
              <a:ext uri="{FF2B5EF4-FFF2-40B4-BE49-F238E27FC236}">
                <a16:creationId xmlns:a16="http://schemas.microsoft.com/office/drawing/2014/main" id="{C1A5C205-8F51-4E2C-BA3D-12017DD5DA6E}"/>
              </a:ext>
            </a:extLst>
          </p:cNvPr>
          <p:cNvSpPr/>
          <p:nvPr/>
        </p:nvSpPr>
        <p:spPr>
          <a:xfrm>
            <a:off x="2781300" y="3834465"/>
            <a:ext cx="4048125" cy="33131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11" name="Rectangle 10">
            <a:extLst>
              <a:ext uri="{FF2B5EF4-FFF2-40B4-BE49-F238E27FC236}">
                <a16:creationId xmlns:a16="http://schemas.microsoft.com/office/drawing/2014/main" id="{D5291EF9-64F9-4ABD-AE27-0987644FD2B7}"/>
              </a:ext>
            </a:extLst>
          </p:cNvPr>
          <p:cNvSpPr/>
          <p:nvPr/>
        </p:nvSpPr>
        <p:spPr>
          <a:xfrm>
            <a:off x="2781299" y="4854204"/>
            <a:ext cx="4048125" cy="33131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j-lt"/>
              <a:ea typeface="+mn-ea"/>
              <a:cs typeface="+mn-cs"/>
            </a:endParaRPr>
          </a:p>
        </p:txBody>
      </p:sp>
    </p:spTree>
    <p:extLst>
      <p:ext uri="{BB962C8B-B14F-4D97-AF65-F5344CB8AC3E}">
        <p14:creationId xmlns:p14="http://schemas.microsoft.com/office/powerpoint/2010/main" val="366744250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5">
            <a:extLst>
              <a:ext uri="{FF2B5EF4-FFF2-40B4-BE49-F238E27FC236}">
                <a16:creationId xmlns:a16="http://schemas.microsoft.com/office/drawing/2014/main" id="{49DF8803-A966-47C4-AE9E-E6997814B16F}"/>
              </a:ext>
            </a:extLst>
          </p:cNvPr>
          <p:cNvSpPr txBox="1">
            <a:spLocks/>
          </p:cNvSpPr>
          <p:nvPr/>
        </p:nvSpPr>
        <p:spPr>
          <a:xfrm>
            <a:off x="114683" y="115899"/>
            <a:ext cx="11709400" cy="997709"/>
          </a:xfrm>
          <a:prstGeom prst="rect">
            <a:avLst/>
          </a:prstGeom>
        </p:spPr>
        <p:txBody>
          <a:bodyPr vert="horz" wrap="square" lIns="0" tIns="12700" rIns="0" bIns="0" rtlCol="0"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38100" marR="0" lvl="0" indent="0" algn="ctr" defTabSz="914400" rtl="0" eaLnBrk="1" fontAlgn="auto" latinLnBrk="0" hangingPunct="1">
              <a:lnSpc>
                <a:spcPct val="100000"/>
              </a:lnSpc>
              <a:spcBef>
                <a:spcPts val="0"/>
              </a:spcBef>
              <a:spcAft>
                <a:spcPts val="0"/>
              </a:spcAft>
              <a:buClrTx/>
              <a:buSzTx/>
              <a:buFontTx/>
              <a:buNone/>
              <a:tabLst/>
              <a:defRPr/>
            </a:pPr>
            <a:r>
              <a:rPr lang="en-US" sz="3200" b="1" dirty="0" err="1">
                <a:solidFill>
                  <a:srgbClr val="003366"/>
                </a:solidFill>
                <a:ea typeface="+mn-ea"/>
                <a:cs typeface="Calibri" panose="020F0502020204030204" pitchFamily="34" charset="0"/>
              </a:rPr>
              <a:t>Nghiên</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cứu</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đời</a:t>
            </a:r>
            <a:r>
              <a:rPr lang="en-US" sz="3200" b="1" dirty="0">
                <a:solidFill>
                  <a:srgbClr val="003366"/>
                </a:solidFill>
                <a:ea typeface="+mn-ea"/>
                <a:cs typeface="Calibri" panose="020F0502020204030204" pitchFamily="34" charset="0"/>
              </a:rPr>
              <a:t> </a:t>
            </a:r>
            <a:r>
              <a:rPr lang="en-US" sz="3200" b="1" dirty="0" err="1">
                <a:solidFill>
                  <a:srgbClr val="003366"/>
                </a:solidFill>
                <a:ea typeface="+mn-ea"/>
                <a:cs typeface="Calibri" panose="020F0502020204030204" pitchFamily="34" charset="0"/>
              </a:rPr>
              <a:t>thực</a:t>
            </a:r>
            <a:endParaRPr lang="en-US" sz="3200" b="1" dirty="0">
              <a:solidFill>
                <a:srgbClr val="003366"/>
              </a:solidFill>
              <a:ea typeface="+mn-ea"/>
              <a:cs typeface="Calibri" panose="020F0502020204030204" pitchFamily="34" charset="0"/>
            </a:endParaRPr>
          </a:p>
          <a:p>
            <a:pPr marL="38100" marR="0" lvl="0" indent="0" algn="ctr" defTabSz="914400" rtl="0" eaLnBrk="1" fontAlgn="auto" latinLnBrk="0" hangingPunct="1">
              <a:lnSpc>
                <a:spcPct val="100000"/>
              </a:lnSpc>
              <a:spcBef>
                <a:spcPts val="0"/>
              </a:spcBef>
              <a:spcAft>
                <a:spcPts val="0"/>
              </a:spcAft>
              <a:buClrTx/>
              <a:buSzTx/>
              <a:buFontTx/>
              <a:buNone/>
              <a:tabLst/>
              <a:defRPr/>
            </a:pPr>
            <a:r>
              <a:rPr lang="en-US" sz="3200" b="1" dirty="0">
                <a:solidFill>
                  <a:srgbClr val="003366"/>
                </a:solidFill>
                <a:ea typeface="+mn-ea"/>
                <a:cs typeface="Calibri" panose="020F0502020204030204" pitchFamily="34" charset="0"/>
              </a:rPr>
              <a:t> Tiotropium Respimat so </a:t>
            </a:r>
            <a:r>
              <a:rPr lang="en-US" sz="3200" b="1" dirty="0" err="1">
                <a:solidFill>
                  <a:srgbClr val="003366"/>
                </a:solidFill>
                <a:ea typeface="+mn-ea"/>
                <a:cs typeface="Calibri" panose="020F0502020204030204" pitchFamily="34" charset="0"/>
              </a:rPr>
              <a:t>với</a:t>
            </a:r>
            <a:r>
              <a:rPr lang="en-US" sz="3200" b="1" dirty="0">
                <a:solidFill>
                  <a:srgbClr val="003366"/>
                </a:solidFill>
                <a:ea typeface="+mn-ea"/>
                <a:cs typeface="Calibri" panose="020F0502020204030204" pitchFamily="34" charset="0"/>
              </a:rPr>
              <a:t> LAMA DPI</a:t>
            </a:r>
          </a:p>
        </p:txBody>
      </p:sp>
      <p:sp>
        <p:nvSpPr>
          <p:cNvPr id="3" name="object 39">
            <a:extLst>
              <a:ext uri="{FF2B5EF4-FFF2-40B4-BE49-F238E27FC236}">
                <a16:creationId xmlns:a16="http://schemas.microsoft.com/office/drawing/2014/main" id="{F56D1D0B-9D6C-4F62-81DF-D4FF44094BE6}"/>
              </a:ext>
            </a:extLst>
          </p:cNvPr>
          <p:cNvSpPr txBox="1"/>
          <p:nvPr/>
        </p:nvSpPr>
        <p:spPr>
          <a:xfrm>
            <a:off x="2067336" y="1633050"/>
            <a:ext cx="9772936" cy="704680"/>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600"/>
              </a:spcBef>
              <a:spcAft>
                <a:spcPts val="0"/>
              </a:spcAft>
              <a:buClrTx/>
              <a:buSzTx/>
              <a:buFont typeface="Wingdings" panose="05000000000000000000" pitchFamily="2" charset="2"/>
              <a:buChar char="§"/>
              <a:tabLst/>
              <a:defRPr/>
            </a:pPr>
            <a:r>
              <a:rPr kumimoji="0" lang="en-US" sz="20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28,240  BN</a:t>
            </a:r>
          </a:p>
          <a:p>
            <a:pPr marL="355600" indent="-342900" defTabSz="914400">
              <a:spcBef>
                <a:spcPts val="600"/>
              </a:spcBef>
              <a:buFont typeface="Wingdings" panose="05000000000000000000" pitchFamily="2" charset="2"/>
              <a:buChar char="§"/>
              <a:defRPr/>
            </a:pPr>
            <a:r>
              <a:rPr kumimoji="0" lang="en-US" sz="20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Tiotropium Respimat </a:t>
            </a:r>
            <a:r>
              <a:rPr kumimoji="0" lang="en-US" sz="2000" b="0" i="1"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so </a:t>
            </a:r>
            <a:r>
              <a:rPr kumimoji="0" lang="en-US" sz="2000" b="0" i="1" u="none" strike="noStrike" kern="1200" cap="none" spc="-3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US" sz="20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 DPI</a:t>
            </a:r>
            <a:r>
              <a:rPr lang="en-US" sz="2000" spc="-30" dirty="0">
                <a:solidFill>
                  <a:prstClr val="black"/>
                </a:solidFill>
                <a:latin typeface="Arial" panose="020B0604020202020204" pitchFamily="34" charset="0"/>
                <a:cs typeface="Arial" panose="020B0604020202020204" pitchFamily="34" charset="0"/>
              </a:rPr>
              <a:t> (</a:t>
            </a:r>
            <a:r>
              <a:rPr lang="en-US" sz="2000" spc="-30" dirty="0" err="1">
                <a:solidFill>
                  <a:prstClr val="black"/>
                </a:solidFill>
                <a:latin typeface="Arial" panose="020B0604020202020204" pitchFamily="34" charset="0"/>
                <a:cs typeface="Arial" panose="020B0604020202020204" pitchFamily="34" charset="0"/>
              </a:rPr>
              <a:t>trong</a:t>
            </a:r>
            <a:r>
              <a:rPr lang="en-US" sz="2000" spc="-30" dirty="0">
                <a:solidFill>
                  <a:prstClr val="black"/>
                </a:solidFill>
                <a:latin typeface="Arial" panose="020B0604020202020204" pitchFamily="34" charset="0"/>
                <a:cs typeface="Arial" panose="020B0604020202020204" pitchFamily="34" charset="0"/>
              </a:rPr>
              <a:t> </a:t>
            </a:r>
            <a:r>
              <a:rPr lang="en-US" sz="2000" spc="-30" dirty="0" err="1">
                <a:solidFill>
                  <a:prstClr val="black"/>
                </a:solidFill>
                <a:latin typeface="Arial" panose="020B0604020202020204" pitchFamily="34" charset="0"/>
                <a:cs typeface="Arial" panose="020B0604020202020204" pitchFamily="34" charset="0"/>
              </a:rPr>
              <a:t>đó</a:t>
            </a:r>
            <a:r>
              <a:rPr lang="en-US" sz="2000" spc="-30" dirty="0">
                <a:solidFill>
                  <a:prstClr val="black"/>
                </a:solidFill>
                <a:latin typeface="Arial" panose="020B0604020202020204" pitchFamily="34" charset="0"/>
                <a:cs typeface="Arial" panose="020B0604020202020204" pitchFamily="34" charset="0"/>
              </a:rPr>
              <a:t> </a:t>
            </a:r>
            <a:r>
              <a:rPr lang="en-US" sz="2000" spc="-30" dirty="0" err="1">
                <a:solidFill>
                  <a:prstClr val="black"/>
                </a:solidFill>
                <a:latin typeface="Arial" panose="020B0604020202020204" pitchFamily="34" charset="0"/>
                <a:cs typeface="Arial" panose="020B0604020202020204" pitchFamily="34" charset="0"/>
              </a:rPr>
              <a:t>có</a:t>
            </a:r>
            <a:r>
              <a:rPr lang="en-US" sz="2000" spc="-30" dirty="0">
                <a:solidFill>
                  <a:prstClr val="black"/>
                </a:solidFill>
                <a:latin typeface="Arial" panose="020B0604020202020204" pitchFamily="34" charset="0"/>
                <a:cs typeface="Arial" panose="020B0604020202020204" pitchFamily="34" charset="0"/>
              </a:rPr>
              <a:t> 86% Tiotropium </a:t>
            </a:r>
            <a:r>
              <a:rPr lang="en-US" sz="2000" spc="-30" dirty="0" err="1">
                <a:solidFill>
                  <a:prstClr val="black"/>
                </a:solidFill>
                <a:latin typeface="Arial" panose="020B0604020202020204" pitchFamily="34" charset="0"/>
                <a:cs typeface="Arial" panose="020B0604020202020204" pitchFamily="34" charset="0"/>
              </a:rPr>
              <a:t>Handihaler</a:t>
            </a:r>
            <a:r>
              <a:rPr lang="en-US" sz="2000" spc="-30" dirty="0">
                <a:solidFill>
                  <a:prstClr val="black"/>
                </a:solidFill>
                <a:latin typeface="Arial" panose="020B0604020202020204" pitchFamily="34" charset="0"/>
                <a:cs typeface="Arial" panose="020B0604020202020204" pitchFamily="34" charset="0"/>
              </a:rPr>
              <a:t>) </a:t>
            </a:r>
          </a:p>
        </p:txBody>
      </p:sp>
      <p:sp>
        <p:nvSpPr>
          <p:cNvPr id="4" name="object 16">
            <a:extLst>
              <a:ext uri="{FF2B5EF4-FFF2-40B4-BE49-F238E27FC236}">
                <a16:creationId xmlns:a16="http://schemas.microsoft.com/office/drawing/2014/main" id="{52018BE0-0D72-4E49-A896-EDAE84D99DAF}"/>
              </a:ext>
            </a:extLst>
          </p:cNvPr>
          <p:cNvSpPr txBox="1"/>
          <p:nvPr/>
        </p:nvSpPr>
        <p:spPr>
          <a:xfrm>
            <a:off x="7538402" y="6675604"/>
            <a:ext cx="4653598" cy="15132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D</a:t>
            </a:r>
            <a:r>
              <a:rPr kumimoji="0" sz="900" b="0" i="0" u="none" strike="noStrike" kern="1200" cap="none" spc="-1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Singer,</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et</a:t>
            </a:r>
            <a:r>
              <a:rPr kumimoji="0" sz="900" b="0" i="0" u="none" strike="noStrike" kern="1200" cap="none" spc="-1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al.</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Int</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J</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Chron</a:t>
            </a: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Obstruct</a:t>
            </a:r>
            <a:r>
              <a:rPr kumimoji="0" sz="900" b="0" i="0" u="none" strike="noStrike" kern="1200" cap="none" spc="-1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Pulmon</a:t>
            </a:r>
            <a:r>
              <a:rPr kumimoji="0" sz="900" b="0" i="0" u="none" strike="noStrike" kern="1200" cap="none" spc="2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Dis.</a:t>
            </a:r>
            <a:r>
              <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2020</a:t>
            </a:r>
            <a:r>
              <a:rPr kumimoji="0" sz="900" b="0" i="0" u="none" strike="noStrike" kern="1200" cap="none" spc="-3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 </a:t>
            </a:r>
            <a:r>
              <a:rPr kumimoji="0" sz="900" b="0" i="0" u="none" strike="noStrike" kern="1200" cap="none" spc="-5"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Dec </a:t>
            </a:r>
            <a:r>
              <a:rPr kumimoji="0" sz="900" b="0" i="0" u="none" strike="noStrike" kern="1200" cap="none" spc="-1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rPr>
              <a:t>7;15:3239-3250.</a:t>
            </a:r>
            <a:endParaRPr kumimoji="0" sz="900" b="0" i="0" u="none" strike="noStrike" kern="1200" cap="none" spc="0" normalizeH="0" baseline="0" noProof="0" dirty="0">
              <a:ln>
                <a:noFill/>
              </a:ln>
              <a:solidFill>
                <a:srgbClr val="E7E6E6">
                  <a:lumMod val="75000"/>
                </a:srgbClr>
              </a:solidFill>
              <a:effectLst/>
              <a:uLnTx/>
              <a:uFillTx/>
              <a:latin typeface="Arial" panose="020B0604020202020204" pitchFamily="34" charset="0"/>
              <a:ea typeface="+mn-ea"/>
              <a:cs typeface="Arial" panose="020B0604020202020204" pitchFamily="34" charset="0"/>
            </a:endParaRPr>
          </a:p>
        </p:txBody>
      </p:sp>
      <p:pic>
        <p:nvPicPr>
          <p:cNvPr id="5" name="Picture 4">
            <a:extLst>
              <a:ext uri="{FF2B5EF4-FFF2-40B4-BE49-F238E27FC236}">
                <a16:creationId xmlns:a16="http://schemas.microsoft.com/office/drawing/2014/main" id="{754A31E7-C74F-4BE5-A0BD-3FD33B76FCB8}"/>
              </a:ext>
            </a:extLst>
          </p:cNvPr>
          <p:cNvPicPr>
            <a:picLocks noChangeAspect="1"/>
          </p:cNvPicPr>
          <p:nvPr/>
        </p:nvPicPr>
        <p:blipFill rotWithShape="1">
          <a:blip r:embed="rId3"/>
          <a:srcRect l="12472" t="20225" r="12444" b="30337"/>
          <a:stretch/>
        </p:blipFill>
        <p:spPr>
          <a:xfrm>
            <a:off x="0" y="3383162"/>
            <a:ext cx="5950978" cy="2235816"/>
          </a:xfrm>
          <a:prstGeom prst="rect">
            <a:avLst/>
          </a:prstGeom>
        </p:spPr>
      </p:pic>
      <p:pic>
        <p:nvPicPr>
          <p:cNvPr id="6" name="Picture 5">
            <a:extLst>
              <a:ext uri="{FF2B5EF4-FFF2-40B4-BE49-F238E27FC236}">
                <a16:creationId xmlns:a16="http://schemas.microsoft.com/office/drawing/2014/main" id="{3F23E559-4290-472A-B1E2-D58063860243}"/>
              </a:ext>
            </a:extLst>
          </p:cNvPr>
          <p:cNvPicPr>
            <a:picLocks noChangeAspect="1"/>
          </p:cNvPicPr>
          <p:nvPr/>
        </p:nvPicPr>
        <p:blipFill rotWithShape="1">
          <a:blip r:embed="rId4"/>
          <a:srcRect l="4193" t="18727" r="26911" b="41872"/>
          <a:stretch/>
        </p:blipFill>
        <p:spPr>
          <a:xfrm>
            <a:off x="5790664" y="3383162"/>
            <a:ext cx="6288125" cy="2235816"/>
          </a:xfrm>
          <a:prstGeom prst="rect">
            <a:avLst/>
          </a:prstGeom>
        </p:spPr>
      </p:pic>
      <p:sp>
        <p:nvSpPr>
          <p:cNvPr id="7" name="TextBox 6">
            <a:extLst>
              <a:ext uri="{FF2B5EF4-FFF2-40B4-BE49-F238E27FC236}">
                <a16:creationId xmlns:a16="http://schemas.microsoft.com/office/drawing/2014/main" id="{FA431547-2DD6-4D27-84EE-2F495F1DA241}"/>
              </a:ext>
            </a:extLst>
          </p:cNvPr>
          <p:cNvSpPr txBox="1"/>
          <p:nvPr/>
        </p:nvSpPr>
        <p:spPr>
          <a:xfrm>
            <a:off x="6096000" y="2658369"/>
            <a:ext cx="5744272"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5" normalizeH="0" baseline="0" noProof="0" dirty="0">
                <a:ln>
                  <a:noFill/>
                </a:ln>
                <a:solidFill>
                  <a:prstClr val="black"/>
                </a:solidFill>
                <a:effectLst/>
                <a:uLnTx/>
                <a:uFillTx/>
                <a:latin typeface="Arial" panose="020B0604020202020204" pitchFamily="34" charset="0"/>
                <a:ea typeface="+mn-ea"/>
                <a:cs typeface="Calibri"/>
              </a:rPr>
              <a:t>Tiotropium </a:t>
            </a:r>
            <a:r>
              <a:rPr kumimoji="0" lang="vi-VN" sz="2000" b="0" i="0" u="none" strike="noStrike" kern="1200" cap="none" spc="-5" normalizeH="0" baseline="0" noProof="0" dirty="0">
                <a:ln>
                  <a:noFill/>
                </a:ln>
                <a:solidFill>
                  <a:prstClr val="black"/>
                </a:solidFill>
                <a:effectLst/>
                <a:uLnTx/>
                <a:uFillTx/>
                <a:latin typeface="Arial" panose="020B0604020202020204" pitchFamily="34" charset="0"/>
                <a:ea typeface="+mn-ea"/>
                <a:cs typeface="Calibri"/>
              </a:rPr>
              <a:t>Respimat </a:t>
            </a:r>
            <a:r>
              <a:rPr kumimoji="0" lang="vi-VN" sz="2000" b="1" i="0" u="none" strike="noStrike" kern="1200" cap="none" spc="-5" normalizeH="0" baseline="0" noProof="0" dirty="0">
                <a:ln>
                  <a:noFill/>
                </a:ln>
                <a:solidFill>
                  <a:srgbClr val="FF0000"/>
                </a:solidFill>
                <a:effectLst/>
                <a:uLnTx/>
                <a:uFillTx/>
                <a:latin typeface="Arial" panose="020B0604020202020204" pitchFamily="34" charset="0"/>
                <a:ea typeface="+mn-ea"/>
                <a:cs typeface="Calibri"/>
              </a:rPr>
              <a:t>giảm 34% nguy cơ tái nhập viện </a:t>
            </a:r>
            <a:r>
              <a:rPr kumimoji="0" lang="vi-VN" sz="2000" b="1" i="0" u="none" strike="noStrike" kern="1200" cap="none" spc="-5" normalizeH="0" baseline="0" noProof="0" dirty="0">
                <a:ln>
                  <a:noFill/>
                </a:ln>
                <a:solidFill>
                  <a:srgbClr val="003C7C"/>
                </a:solidFill>
                <a:effectLst/>
                <a:uLnTx/>
                <a:uFillTx/>
                <a:latin typeface="Arial" panose="020B0604020202020204" pitchFamily="34" charset="0"/>
                <a:ea typeface="+mn-ea"/>
                <a:cs typeface="Calibri"/>
              </a:rPr>
              <a:t>trong vòng 30 ngày</a:t>
            </a:r>
            <a:endParaRPr kumimoji="0" lang="vi-VN" sz="2000" b="0" i="0" u="none" strike="noStrike" kern="1200" cap="none" spc="0" normalizeH="0" baseline="0" noProof="0" dirty="0">
              <a:ln>
                <a:noFill/>
              </a:ln>
              <a:solidFill>
                <a:srgbClr val="003C7C"/>
              </a:solidFill>
              <a:effectLst/>
              <a:uLnTx/>
              <a:uFillTx/>
              <a:latin typeface="Arial" panose="020B0604020202020204" pitchFamily="34" charset="0"/>
              <a:ea typeface="+mn-ea"/>
              <a:cs typeface="Calibri"/>
            </a:endParaRPr>
          </a:p>
        </p:txBody>
      </p:sp>
      <p:sp>
        <p:nvSpPr>
          <p:cNvPr id="8" name="TextBox 7">
            <a:extLst>
              <a:ext uri="{FF2B5EF4-FFF2-40B4-BE49-F238E27FC236}">
                <a16:creationId xmlns:a16="http://schemas.microsoft.com/office/drawing/2014/main" id="{0AA2BCA6-4CDC-4D7F-9359-010B0CFAA9E1}"/>
              </a:ext>
            </a:extLst>
          </p:cNvPr>
          <p:cNvSpPr txBox="1"/>
          <p:nvPr/>
        </p:nvSpPr>
        <p:spPr>
          <a:xfrm>
            <a:off x="579899" y="2658369"/>
            <a:ext cx="508694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3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Tiotropium Respimat</a:t>
            </a:r>
            <a:r>
              <a:rPr kumimoji="0" lang="en-US" sz="2000" b="0" i="0" u="none" strike="noStrike" kern="1200" cap="none" spc="-4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15"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giảm</a:t>
            </a:r>
            <a:r>
              <a:rPr kumimoji="0" lang="en-US" sz="2000" b="1" i="0" u="none" strike="noStrike" kern="1200" cap="none" spc="-5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15"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12%</a:t>
            </a:r>
            <a:r>
              <a:rPr kumimoji="0" lang="en-US" sz="2000" b="1" i="0" u="none" strike="noStrike" kern="1200" cap="none" spc="-30" normalizeH="0" baseline="0" noProof="0" dirty="0">
                <a:ln>
                  <a:noFill/>
                </a:ln>
                <a:solidFill>
                  <a:srgbClr val="4472C4"/>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đợt</a:t>
            </a:r>
            <a:r>
              <a:rPr kumimoji="0" lang="en-US" sz="2000" b="1" i="0" u="none" strike="noStrike" kern="1200" cap="none" spc="-3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cấp</a:t>
            </a:r>
            <a:r>
              <a:rPr kumimoji="0" lang="en-US" sz="2000" b="1" i="0" u="none" strike="noStrike" kern="1200" cap="none" spc="-3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a:ln>
                  <a:noFill/>
                </a:ln>
                <a:solidFill>
                  <a:srgbClr val="003C7C"/>
                </a:solidFill>
                <a:effectLst/>
                <a:uLnTx/>
                <a:uFillTx/>
                <a:latin typeface="Arial" panose="020B0604020202020204" pitchFamily="34" charset="0"/>
                <a:ea typeface="+mn-ea"/>
                <a:cs typeface="Arial" panose="020B0604020202020204" pitchFamily="34" charset="0"/>
              </a:rPr>
              <a:t>COPD </a:t>
            </a:r>
            <a:r>
              <a:rPr kumimoji="0" lang="en-US" sz="2000" b="1" i="0" u="none" strike="noStrike" kern="1200" cap="none" spc="-30" normalizeH="0" baseline="0" noProof="0" dirty="0" err="1">
                <a:ln>
                  <a:noFill/>
                </a:ln>
                <a:solidFill>
                  <a:srgbClr val="003C7C"/>
                </a:solidFill>
                <a:effectLst/>
                <a:uLnTx/>
                <a:uFillTx/>
                <a:latin typeface="Arial" panose="020B0604020202020204" pitchFamily="34" charset="0"/>
                <a:ea typeface="+mn-ea"/>
                <a:cs typeface="Arial" panose="020B0604020202020204" pitchFamily="34" charset="0"/>
              </a:rPr>
              <a:t>nặng</a:t>
            </a:r>
            <a:r>
              <a:rPr kumimoji="0" lang="en-US" sz="2000" b="1" i="0" u="none" strike="noStrike" kern="1200" cap="none" spc="-30" normalizeH="0" baseline="0" noProof="0" dirty="0">
                <a:ln>
                  <a:noFill/>
                </a:ln>
                <a:solidFill>
                  <a:srgbClr val="003C7C"/>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err="1">
                <a:ln>
                  <a:noFill/>
                </a:ln>
                <a:solidFill>
                  <a:srgbClr val="003C7C"/>
                </a:solidFill>
                <a:effectLst/>
                <a:uLnTx/>
                <a:uFillTx/>
                <a:latin typeface="Arial" panose="020B0604020202020204" pitchFamily="34" charset="0"/>
                <a:ea typeface="+mn-ea"/>
                <a:cs typeface="Arial" panose="020B0604020202020204" pitchFamily="34" charset="0"/>
              </a:rPr>
              <a:t>và</a:t>
            </a:r>
            <a:r>
              <a:rPr kumimoji="0" lang="en-US" sz="2000" b="1" i="0" u="none" strike="noStrike" kern="1200" cap="none" spc="-30" normalizeH="0" baseline="0" noProof="0" dirty="0">
                <a:ln>
                  <a:noFill/>
                </a:ln>
                <a:solidFill>
                  <a:srgbClr val="003C7C"/>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30" normalizeH="0" baseline="0" noProof="0" dirty="0" err="1">
                <a:ln>
                  <a:noFill/>
                </a:ln>
                <a:solidFill>
                  <a:srgbClr val="003C7C"/>
                </a:solidFill>
                <a:effectLst/>
                <a:uLnTx/>
                <a:uFillTx/>
                <a:latin typeface="Arial" panose="020B0604020202020204" pitchFamily="34" charset="0"/>
                <a:ea typeface="+mn-ea"/>
                <a:cs typeface="Arial" panose="020B0604020202020204" pitchFamily="34" charset="0"/>
              </a:rPr>
              <a:t>hoặc</a:t>
            </a:r>
            <a:r>
              <a:rPr kumimoji="0" lang="en-US" sz="2000" b="1" i="0" u="none" strike="noStrike" kern="1200" cap="none" spc="-30" normalizeH="0" baseline="0" noProof="0" dirty="0">
                <a:ln>
                  <a:noFill/>
                </a:ln>
                <a:solidFill>
                  <a:srgbClr val="003C7C"/>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err="1">
                <a:ln>
                  <a:noFill/>
                </a:ln>
                <a:solidFill>
                  <a:srgbClr val="003C7C"/>
                </a:solidFill>
                <a:effectLst/>
                <a:uLnTx/>
                <a:uFillTx/>
                <a:latin typeface="Arial" panose="020B0604020202020204" pitchFamily="34" charset="0"/>
                <a:ea typeface="+mn-ea"/>
                <a:cs typeface="Arial" panose="020B0604020202020204" pitchFamily="34" charset="0"/>
              </a:rPr>
              <a:t>viêm</a:t>
            </a:r>
            <a:r>
              <a:rPr kumimoji="0" lang="en-US" sz="2000" b="1" i="0" u="none" strike="noStrike" kern="1200" cap="none" spc="-30" normalizeH="0" baseline="0" noProof="0" dirty="0">
                <a:ln>
                  <a:noFill/>
                </a:ln>
                <a:solidFill>
                  <a:srgbClr val="003C7C"/>
                </a:solidFill>
                <a:effectLst/>
                <a:uLnTx/>
                <a:uFillTx/>
                <a:latin typeface="Arial" panose="020B0604020202020204" pitchFamily="34" charset="0"/>
                <a:ea typeface="+mn-ea"/>
                <a:cs typeface="Arial" panose="020B0604020202020204" pitchFamily="34" charset="0"/>
              </a:rPr>
              <a:t> </a:t>
            </a:r>
            <a:r>
              <a:rPr kumimoji="0" lang="en-US" sz="2000" b="1" i="0" u="none" strike="noStrike" kern="1200" cap="none" spc="-30" normalizeH="0" baseline="0" noProof="0" dirty="0" err="1">
                <a:ln>
                  <a:noFill/>
                </a:ln>
                <a:solidFill>
                  <a:srgbClr val="003C7C"/>
                </a:solidFill>
                <a:effectLst/>
                <a:uLnTx/>
                <a:uFillTx/>
                <a:latin typeface="Arial" panose="020B0604020202020204" pitchFamily="34" charset="0"/>
                <a:ea typeface="+mn-ea"/>
                <a:cs typeface="Arial" panose="020B0604020202020204" pitchFamily="34" charset="0"/>
              </a:rPr>
              <a:t>phổi</a:t>
            </a:r>
            <a:endParaRPr kumimoji="0" lang="vi-VN" sz="2000" b="0" i="0" u="none" strike="noStrike" kern="1200" cap="none" spc="0" normalizeH="0" baseline="0" noProof="0" dirty="0">
              <a:ln>
                <a:noFill/>
              </a:ln>
              <a:solidFill>
                <a:srgbClr val="003C7C"/>
              </a:solidFill>
              <a:effectLst/>
              <a:uLnTx/>
              <a:uFillTx/>
              <a:latin typeface="Arial" panose="020B0604020202020204" pitchFamily="34" charset="0"/>
              <a:ea typeface="+mn-ea"/>
              <a:cs typeface="Calibri"/>
            </a:endParaRPr>
          </a:p>
        </p:txBody>
      </p:sp>
    </p:spTree>
    <p:extLst>
      <p:ext uri="{BB962C8B-B14F-4D97-AF65-F5344CB8AC3E}">
        <p14:creationId xmlns:p14="http://schemas.microsoft.com/office/powerpoint/2010/main" val="223353630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MY" sz="3600" b="1" i="0" u="none" strike="noStrike" kern="1200" cap="none" spc="-5" normalizeH="0" baseline="0" noProof="0" dirty="0" err="1">
                <a:ln>
                  <a:noFill/>
                </a:ln>
                <a:solidFill>
                  <a:srgbClr val="002060"/>
                </a:solidFill>
                <a:effectLst/>
                <a:uLnTx/>
                <a:uFillTx/>
                <a:latin typeface="Arial"/>
                <a:ea typeface="+mn-ea"/>
                <a:cs typeface="+mn-cs"/>
              </a:rPr>
              <a:t>Nội</a:t>
            </a:r>
            <a:r>
              <a:rPr kumimoji="0" lang="en-MY" sz="3600" b="1" i="0" u="none" strike="noStrike" kern="1200" cap="none" spc="-5" normalizeH="0" baseline="0" noProof="0" dirty="0">
                <a:ln>
                  <a:noFill/>
                </a:ln>
                <a:solidFill>
                  <a:srgbClr val="002060"/>
                </a:solidFill>
                <a:effectLst/>
                <a:uLnTx/>
                <a:uFillTx/>
                <a:latin typeface="Arial"/>
                <a:ea typeface="+mn-ea"/>
                <a:cs typeface="+mn-cs"/>
              </a:rPr>
              <a:t> dung </a:t>
            </a:r>
            <a:r>
              <a:rPr kumimoji="0" lang="en-MY" sz="3600" b="1" i="0" u="none" strike="noStrike" kern="1200" cap="none" spc="-5" normalizeH="0" baseline="0" noProof="0" dirty="0" err="1">
                <a:ln>
                  <a:noFill/>
                </a:ln>
                <a:solidFill>
                  <a:srgbClr val="002060"/>
                </a:solidFill>
                <a:effectLst/>
                <a:uLnTx/>
                <a:uFillTx/>
                <a:latin typeface="Arial"/>
                <a:ea typeface="+mn-ea"/>
                <a:cs typeface="+mn-cs"/>
              </a:rPr>
              <a:t>trình</a:t>
            </a:r>
            <a:r>
              <a:rPr kumimoji="0" lang="en-MY" sz="3600" b="1" i="0" u="none" strike="noStrike" kern="1200" cap="none" spc="-5" normalizeH="0" baseline="0" noProof="0" dirty="0">
                <a:ln>
                  <a:noFill/>
                </a:ln>
                <a:solidFill>
                  <a:srgbClr val="002060"/>
                </a:solidFill>
                <a:effectLst/>
                <a:uLnTx/>
                <a:uFillTx/>
                <a:latin typeface="Arial"/>
                <a:ea typeface="+mn-ea"/>
                <a:cs typeface="+mn-cs"/>
              </a:rPr>
              <a:t> </a:t>
            </a:r>
            <a:r>
              <a:rPr kumimoji="0" lang="en-MY" sz="3600" b="1" i="0" u="none" strike="noStrike" kern="1200" cap="none" spc="-5" normalizeH="0" baseline="0" noProof="0" dirty="0" err="1">
                <a:ln>
                  <a:noFill/>
                </a:ln>
                <a:solidFill>
                  <a:srgbClr val="002060"/>
                </a:solidFill>
                <a:effectLst/>
                <a:uLnTx/>
                <a:uFillTx/>
                <a:latin typeface="Arial"/>
                <a:ea typeface="+mn-ea"/>
                <a:cs typeface="+mn-cs"/>
              </a:rPr>
              <a:t>bày</a:t>
            </a:r>
            <a:endParaRPr kumimoji="0" lang="en-US" sz="3600" b="1" i="0" u="none" strike="noStrike" kern="1200" cap="none" spc="-5" normalizeH="0" baseline="0" noProof="0" dirty="0">
              <a:ln>
                <a:noFill/>
              </a:ln>
              <a:solidFill>
                <a:srgbClr val="002060"/>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4170044" cy="725922"/>
            <a:chOff x="2514800" y="4343744"/>
            <a:chExt cx="1711837"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54678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0000"/>
                  </a:solidFill>
                  <a:effectLst/>
                  <a:uLnTx/>
                  <a:uFillTx/>
                  <a:latin typeface="Arial"/>
                  <a:ea typeface="+mn-ea"/>
                  <a:cs typeface="+mn-cs"/>
                </a:rPr>
                <a:t>Kỹ</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thuật</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hít</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và</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mức</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độ</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tuân</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thủ</a:t>
              </a:r>
              <a:endParaRPr kumimoji="0" lang="en-US" sz="1800" b="1" i="0" u="none" strike="noStrike" kern="1200" cap="none" spc="0" normalizeH="0" baseline="0" noProof="0" dirty="0">
                <a:ln>
                  <a:noFill/>
                </a:ln>
                <a:solidFill>
                  <a:srgbClr val="FF0000"/>
                </a:solidFill>
                <a:effectLst/>
                <a:uLnTx/>
                <a:uFillTx/>
                <a:latin typeface="Arial"/>
                <a:ea typeface="+mn-ea"/>
                <a:cs typeface="+mn-cs"/>
              </a:endParaRPr>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4</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5" y="3202150"/>
            <a:ext cx="3922021" cy="749993"/>
            <a:chOff x="2568688" y="4337016"/>
            <a:chExt cx="1610022"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483461"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Dữ</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liệu</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về</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lượng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thuốc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phổi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5</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Phản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hồi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của</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bệnh</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nhân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với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Respimat</a:t>
              </a:r>
              <a:endParaRPr kumimoji="0" lang="ko-KR" altLang="en-US"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6</a:t>
              </a:r>
              <a:endParaRPr kumimoji="0" lang="ko-KR" altLang="en-US"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17816" y="2300950"/>
            <a:ext cx="3472422" cy="1179511"/>
            <a:chOff x="2619425" y="4025274"/>
            <a:chExt cx="1425458" cy="1179511"/>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Một</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số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yếu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cần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cân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nhắc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để</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ưu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hóa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lượng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thuốc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tới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phổi</a:t>
              </a:r>
              <a:endPar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25274"/>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1</a:t>
              </a:r>
              <a:endParaRPr kumimoji="0" lang="ko-KR" altLang="en-US"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Đặc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tính</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khí</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2</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583446" y="4500838"/>
              <a:ext cx="1330270"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Kháng</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lực</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của</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dụng</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cụ</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và</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khả</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năng</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hít</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của</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bệnh</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nhân</a:t>
              </a:r>
              <a:endParaRPr kumimoji="0" lang="ko-KR" altLang="en-US" sz="1800" i="0" u="none" strike="noStrike" kern="1200" cap="none" spc="0" normalizeH="0" baseline="0" noProof="0" dirty="0">
                <a:ln>
                  <a:noFill/>
                </a:ln>
                <a:solidFill>
                  <a:schemeClr val="bg1">
                    <a:lumMod val="75000"/>
                  </a:schemeClr>
                </a:solidFill>
                <a:effectLst/>
                <a:uLnTx/>
                <a:uFillTx/>
                <a:latin typeface="Arial"/>
                <a:ea typeface="굴림" panose="020B0600000101010101" pitchFamily="34" charset="-127"/>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3</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75436186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B13C04F-232E-440A-9D75-C4312EAD4F93}"/>
              </a:ext>
            </a:extLst>
          </p:cNvPr>
          <p:cNvSpPr txBox="1"/>
          <p:nvPr/>
        </p:nvSpPr>
        <p:spPr>
          <a:xfrm>
            <a:off x="28575" y="371475"/>
            <a:ext cx="11779008" cy="584775"/>
          </a:xfrm>
          <a:prstGeom prst="rect">
            <a:avLst/>
          </a:prstGeom>
          <a:noFill/>
        </p:spPr>
        <p:txBody>
          <a:bodyPr wrap="square" rtlCol="0">
            <a:spAutoFit/>
          </a:bodyPr>
          <a:lstStyle/>
          <a:p>
            <a:pPr algn="ctr">
              <a:spcBef>
                <a:spcPts val="600"/>
              </a:spcBef>
            </a:pPr>
            <a:r>
              <a:rPr lang="en-GB" sz="3200" b="1" dirty="0" err="1">
                <a:solidFill>
                  <a:srgbClr val="003366"/>
                </a:solidFill>
                <a:latin typeface="+mj-lt"/>
                <a:cs typeface="ROBO"/>
              </a:rPr>
              <a:t>Lỗi</a:t>
            </a:r>
            <a:r>
              <a:rPr lang="en-GB" sz="3200" b="1" dirty="0">
                <a:solidFill>
                  <a:srgbClr val="003366"/>
                </a:solidFill>
                <a:latin typeface="+mj-lt"/>
                <a:cs typeface="ROBO"/>
              </a:rPr>
              <a:t> </a:t>
            </a:r>
            <a:r>
              <a:rPr lang="en-GB" sz="3200" b="1" dirty="0" err="1">
                <a:solidFill>
                  <a:srgbClr val="003366"/>
                </a:solidFill>
                <a:latin typeface="+mj-lt"/>
                <a:cs typeface="ROBO"/>
              </a:rPr>
              <a:t>sai</a:t>
            </a:r>
            <a:r>
              <a:rPr lang="en-GB" sz="3200" b="1" dirty="0">
                <a:solidFill>
                  <a:srgbClr val="003366"/>
                </a:solidFill>
                <a:latin typeface="+mj-lt"/>
                <a:cs typeface="ROBO"/>
              </a:rPr>
              <a:t> </a:t>
            </a:r>
            <a:r>
              <a:rPr lang="en-GB" sz="3200" b="1" dirty="0" err="1">
                <a:solidFill>
                  <a:srgbClr val="003366"/>
                </a:solidFill>
                <a:latin typeface="+mj-lt"/>
                <a:cs typeface="ROBO"/>
              </a:rPr>
              <a:t>khi</a:t>
            </a:r>
            <a:r>
              <a:rPr lang="en-GB" sz="3200" b="1" dirty="0">
                <a:solidFill>
                  <a:srgbClr val="003366"/>
                </a:solidFill>
                <a:latin typeface="+mj-lt"/>
                <a:cs typeface="ROBO"/>
              </a:rPr>
              <a:t> </a:t>
            </a:r>
            <a:r>
              <a:rPr lang="en-GB" sz="3200" b="1" dirty="0" err="1">
                <a:solidFill>
                  <a:srgbClr val="003366"/>
                </a:solidFill>
                <a:latin typeface="+mj-lt"/>
                <a:cs typeface="ROBO"/>
              </a:rPr>
              <a:t>sử</a:t>
            </a:r>
            <a:r>
              <a:rPr lang="en-GB" sz="3200" b="1" dirty="0">
                <a:solidFill>
                  <a:srgbClr val="003366"/>
                </a:solidFill>
                <a:latin typeface="+mj-lt"/>
                <a:cs typeface="ROBO"/>
              </a:rPr>
              <a:t> </a:t>
            </a:r>
            <a:r>
              <a:rPr lang="en-GB" sz="3200" b="1" dirty="0" err="1">
                <a:solidFill>
                  <a:srgbClr val="003366"/>
                </a:solidFill>
                <a:latin typeface="+mj-lt"/>
                <a:cs typeface="ROBO"/>
              </a:rPr>
              <a:t>dụng</a:t>
            </a:r>
            <a:r>
              <a:rPr lang="en-GB" sz="3200" b="1" dirty="0">
                <a:solidFill>
                  <a:srgbClr val="003366"/>
                </a:solidFill>
                <a:latin typeface="+mj-lt"/>
                <a:cs typeface="ROBO"/>
              </a:rPr>
              <a:t> </a:t>
            </a:r>
            <a:r>
              <a:rPr lang="en-GB" sz="3200" b="1" dirty="0" err="1">
                <a:solidFill>
                  <a:srgbClr val="003366"/>
                </a:solidFill>
                <a:latin typeface="+mj-lt"/>
                <a:cs typeface="ROBO"/>
              </a:rPr>
              <a:t>dụng</a:t>
            </a:r>
            <a:r>
              <a:rPr lang="en-GB" sz="3200" b="1" dirty="0">
                <a:solidFill>
                  <a:srgbClr val="003366"/>
                </a:solidFill>
                <a:latin typeface="+mj-lt"/>
                <a:cs typeface="ROBO"/>
              </a:rPr>
              <a:t> </a:t>
            </a:r>
            <a:r>
              <a:rPr lang="en-GB" sz="3200" b="1" dirty="0" err="1">
                <a:solidFill>
                  <a:srgbClr val="003366"/>
                </a:solidFill>
                <a:latin typeface="+mj-lt"/>
                <a:cs typeface="ROBO"/>
              </a:rPr>
              <a:t>cụ</a:t>
            </a:r>
            <a:r>
              <a:rPr lang="en-GB" sz="3200" b="1" dirty="0">
                <a:solidFill>
                  <a:srgbClr val="003366"/>
                </a:solidFill>
                <a:latin typeface="+mj-lt"/>
                <a:cs typeface="ROBO"/>
              </a:rPr>
              <a:t> </a:t>
            </a:r>
            <a:r>
              <a:rPr lang="en-GB" sz="3200" b="1" dirty="0" err="1">
                <a:solidFill>
                  <a:srgbClr val="003366"/>
                </a:solidFill>
                <a:latin typeface="+mj-lt"/>
                <a:cs typeface="ROBO"/>
              </a:rPr>
              <a:t>hít</a:t>
            </a:r>
            <a:r>
              <a:rPr lang="en-GB" sz="3200" b="1" dirty="0">
                <a:solidFill>
                  <a:srgbClr val="003366"/>
                </a:solidFill>
                <a:latin typeface="+mj-lt"/>
                <a:cs typeface="ROBO"/>
              </a:rPr>
              <a:t> </a:t>
            </a:r>
          </a:p>
        </p:txBody>
      </p:sp>
      <p:sp>
        <p:nvSpPr>
          <p:cNvPr id="3" name="TextBox 2">
            <a:extLst>
              <a:ext uri="{FF2B5EF4-FFF2-40B4-BE49-F238E27FC236}">
                <a16:creationId xmlns:a16="http://schemas.microsoft.com/office/drawing/2014/main" id="{1DE2459E-3498-440D-9152-DBD1BE612222}"/>
              </a:ext>
            </a:extLst>
          </p:cNvPr>
          <p:cNvSpPr txBox="1"/>
          <p:nvPr/>
        </p:nvSpPr>
        <p:spPr>
          <a:xfrm>
            <a:off x="686254" y="1533667"/>
            <a:ext cx="11121329" cy="2257028"/>
          </a:xfrm>
          <a:prstGeom prst="rect">
            <a:avLst/>
          </a:prstGeom>
          <a:noFill/>
        </p:spPr>
        <p:txBody>
          <a:bodyPr wrap="square" lIns="0" tIns="0" rIns="0" bIns="0" rtlCol="0">
            <a:spAutoFit/>
          </a:bodyPr>
          <a:lstStyle/>
          <a:p>
            <a:pPr>
              <a:spcBef>
                <a:spcPts val="1600"/>
              </a:spcBef>
            </a:pPr>
            <a:r>
              <a:rPr lang="en-US" sz="2400" b="1" dirty="0">
                <a:solidFill>
                  <a:srgbClr val="FF0000"/>
                </a:solidFill>
              </a:rPr>
              <a:t>GOLD 2022</a:t>
            </a:r>
          </a:p>
          <a:p>
            <a:pPr marL="380990" indent="-380990">
              <a:spcBef>
                <a:spcPts val="1600"/>
              </a:spcBef>
              <a:buFont typeface="Arial" panose="020B0604020202020204" pitchFamily="34" charset="0"/>
              <a:buChar char="•"/>
            </a:pPr>
            <a:r>
              <a:rPr lang="en-US" sz="2400" dirty="0" err="1"/>
              <a:t>Một</a:t>
            </a:r>
            <a:r>
              <a:rPr lang="en-US" sz="2400" dirty="0"/>
              <a:t> </a:t>
            </a:r>
            <a:r>
              <a:rPr lang="en-US" sz="2400" dirty="0" err="1"/>
              <a:t>nghiên</a:t>
            </a:r>
            <a:r>
              <a:rPr lang="en-US" sz="2400" dirty="0"/>
              <a:t> </a:t>
            </a:r>
            <a:r>
              <a:rPr lang="en-US" sz="2400" dirty="0" err="1"/>
              <a:t>cứu</a:t>
            </a:r>
            <a:r>
              <a:rPr lang="en-US" sz="2400" dirty="0"/>
              <a:t> </a:t>
            </a:r>
            <a:r>
              <a:rPr lang="en-US" sz="2400" dirty="0" err="1"/>
              <a:t>quan</a:t>
            </a:r>
            <a:r>
              <a:rPr lang="en-US" sz="2400" dirty="0"/>
              <a:t> </a:t>
            </a:r>
            <a:r>
              <a:rPr lang="en-US" sz="2400" dirty="0" err="1"/>
              <a:t>sát</a:t>
            </a:r>
            <a:r>
              <a:rPr lang="en-US" sz="2400" dirty="0"/>
              <a:t> </a:t>
            </a:r>
            <a:r>
              <a:rPr lang="en-US" sz="2400" dirty="0" err="1"/>
              <a:t>tiến</a:t>
            </a:r>
            <a:r>
              <a:rPr lang="en-US" sz="2400" dirty="0"/>
              <a:t> </a:t>
            </a:r>
            <a:r>
              <a:rPr lang="en-US" sz="2400" dirty="0" err="1"/>
              <a:t>cứu</a:t>
            </a:r>
            <a:r>
              <a:rPr lang="en-US" sz="2400" dirty="0"/>
              <a:t>, </a:t>
            </a:r>
            <a:r>
              <a:rPr lang="en-US" sz="2400" dirty="0" err="1"/>
              <a:t>thiết</a:t>
            </a:r>
            <a:r>
              <a:rPr lang="en-US" sz="2400" dirty="0"/>
              <a:t> </a:t>
            </a:r>
            <a:r>
              <a:rPr lang="en-US" sz="2400" dirty="0" err="1"/>
              <a:t>kết</a:t>
            </a:r>
            <a:r>
              <a:rPr lang="en-US" sz="2400" dirty="0"/>
              <a:t> </a:t>
            </a:r>
            <a:r>
              <a:rPr lang="en-US" sz="2400" dirty="0" err="1"/>
              <a:t>chặt</a:t>
            </a:r>
            <a:r>
              <a:rPr lang="en-US" sz="2400" dirty="0"/>
              <a:t> </a:t>
            </a:r>
            <a:r>
              <a:rPr lang="en-US" sz="2400" dirty="0" err="1"/>
              <a:t>chẽ</a:t>
            </a:r>
            <a:r>
              <a:rPr lang="en-US" sz="2400" dirty="0"/>
              <a:t> ở </a:t>
            </a:r>
            <a:r>
              <a:rPr lang="en-US" sz="2400" dirty="0" err="1"/>
              <a:t>bệnh</a:t>
            </a:r>
            <a:r>
              <a:rPr lang="en-US" sz="2400" dirty="0"/>
              <a:t> </a:t>
            </a:r>
            <a:r>
              <a:rPr lang="en-US" sz="2400" dirty="0" err="1"/>
              <a:t>nhân</a:t>
            </a:r>
            <a:r>
              <a:rPr lang="en-US" sz="2400" dirty="0"/>
              <a:t> COPD </a:t>
            </a:r>
            <a:r>
              <a:rPr lang="en-US" sz="2400" dirty="0" err="1"/>
              <a:t>sau</a:t>
            </a:r>
            <a:r>
              <a:rPr lang="en-US" sz="2400" dirty="0"/>
              <a:t> </a:t>
            </a:r>
            <a:r>
              <a:rPr lang="en-US" sz="2400" dirty="0" err="1"/>
              <a:t>khi</a:t>
            </a:r>
            <a:r>
              <a:rPr lang="en-US" sz="2400" dirty="0"/>
              <a:t> </a:t>
            </a:r>
            <a:r>
              <a:rPr lang="en-US" sz="2400" dirty="0" err="1"/>
              <a:t>xuất</a:t>
            </a:r>
            <a:r>
              <a:rPr lang="en-US" sz="2400" dirty="0"/>
              <a:t> </a:t>
            </a:r>
            <a:r>
              <a:rPr lang="en-US" sz="2400" dirty="0" err="1"/>
              <a:t>viện</a:t>
            </a:r>
            <a:r>
              <a:rPr lang="en-US" sz="2400" dirty="0"/>
              <a:t> </a:t>
            </a:r>
            <a:r>
              <a:rPr lang="en-US" sz="2400" dirty="0" err="1"/>
              <a:t>cho</a:t>
            </a:r>
            <a:r>
              <a:rPr lang="en-US" sz="2400" dirty="0"/>
              <a:t> </a:t>
            </a:r>
            <a:r>
              <a:rPr lang="en-US" sz="2400" dirty="0" err="1"/>
              <a:t>thấy</a:t>
            </a:r>
            <a:r>
              <a:rPr lang="en-US" sz="2400" dirty="0"/>
              <a:t> </a:t>
            </a:r>
            <a:r>
              <a:rPr lang="en-US" sz="2400" b="1" dirty="0" err="1"/>
              <a:t>chỉ</a:t>
            </a:r>
            <a:r>
              <a:rPr lang="en-US" sz="2400" b="1" dirty="0"/>
              <a:t> </a:t>
            </a:r>
            <a:r>
              <a:rPr lang="en-US" sz="2400" b="1" dirty="0" err="1"/>
              <a:t>có</a:t>
            </a:r>
            <a:r>
              <a:rPr lang="en-US" sz="2400" b="1" dirty="0"/>
              <a:t> 23% </a:t>
            </a:r>
            <a:r>
              <a:rPr lang="en-US" sz="2400" b="1" dirty="0" err="1"/>
              <a:t>tuân</a:t>
            </a:r>
            <a:r>
              <a:rPr lang="en-US" sz="2400" b="1" dirty="0"/>
              <a:t> </a:t>
            </a:r>
            <a:r>
              <a:rPr lang="en-US" sz="2400" b="1" dirty="0" err="1"/>
              <a:t>thủ</a:t>
            </a:r>
            <a:r>
              <a:rPr lang="en-US" sz="2400" b="1" dirty="0"/>
              <a:t> </a:t>
            </a:r>
            <a:r>
              <a:rPr lang="en-US" sz="2400" b="1" dirty="0" err="1"/>
              <a:t>sử</a:t>
            </a:r>
            <a:r>
              <a:rPr lang="en-US" sz="2400" b="1" dirty="0"/>
              <a:t> </a:t>
            </a:r>
            <a:r>
              <a:rPr lang="en-US" sz="2400" b="1" dirty="0" err="1"/>
              <a:t>dụng</a:t>
            </a:r>
            <a:r>
              <a:rPr lang="en-US" sz="2400" b="1" dirty="0"/>
              <a:t> DPI </a:t>
            </a:r>
            <a:r>
              <a:rPr lang="en-US" sz="2400" b="1" dirty="0" err="1"/>
              <a:t>đúng</a:t>
            </a:r>
            <a:r>
              <a:rPr lang="en-US" sz="2400" b="1" dirty="0"/>
              <a:t> </a:t>
            </a:r>
            <a:r>
              <a:rPr lang="en-US" sz="2400" b="1" dirty="0" err="1"/>
              <a:t>cách</a:t>
            </a:r>
            <a:endParaRPr lang="en-US" sz="2400" b="1" dirty="0"/>
          </a:p>
          <a:p>
            <a:pPr marL="380990" indent="-380990">
              <a:spcBef>
                <a:spcPts val="1600"/>
              </a:spcBef>
              <a:buFont typeface="Arial" panose="020B0604020202020204" pitchFamily="34" charset="0"/>
              <a:buChar char="•"/>
            </a:pPr>
            <a:r>
              <a:rPr lang="en-US" sz="2400" b="1" dirty="0" err="1"/>
              <a:t>Những</a:t>
            </a:r>
            <a:r>
              <a:rPr lang="en-US" sz="2400" b="1" dirty="0"/>
              <a:t> </a:t>
            </a:r>
            <a:r>
              <a:rPr lang="en-US" sz="2400" b="1" dirty="0" err="1"/>
              <a:t>lỗi</a:t>
            </a:r>
            <a:r>
              <a:rPr lang="en-US" sz="2400" b="1" dirty="0"/>
              <a:t> </a:t>
            </a:r>
            <a:r>
              <a:rPr lang="en-US" sz="2400" b="1" dirty="0" err="1"/>
              <a:t>sai</a:t>
            </a:r>
            <a:r>
              <a:rPr lang="en-US" sz="2400" b="1" dirty="0"/>
              <a:t> </a:t>
            </a:r>
            <a:r>
              <a:rPr lang="en-US" sz="2400" b="1" dirty="0" err="1"/>
              <a:t>thường</a:t>
            </a:r>
            <a:r>
              <a:rPr lang="en-US" sz="2400" b="1" dirty="0"/>
              <a:t> </a:t>
            </a:r>
            <a:r>
              <a:rPr lang="en-US" sz="2400" b="1" dirty="0" err="1"/>
              <a:t>gặp</a:t>
            </a:r>
            <a:r>
              <a:rPr lang="en-US" sz="2400" b="1" dirty="0"/>
              <a:t> </a:t>
            </a:r>
            <a:r>
              <a:rPr lang="en-US" sz="2400" dirty="0" err="1"/>
              <a:t>liên</a:t>
            </a:r>
            <a:r>
              <a:rPr lang="en-US" sz="2400" dirty="0"/>
              <a:t> </a:t>
            </a:r>
            <a:r>
              <a:rPr lang="en-US" sz="2400" dirty="0" err="1"/>
              <a:t>quan</a:t>
            </a:r>
            <a:r>
              <a:rPr lang="en-US" sz="2400" dirty="0"/>
              <a:t> </a:t>
            </a:r>
            <a:r>
              <a:rPr lang="en-US" sz="2400" dirty="0" err="1"/>
              <a:t>đến</a:t>
            </a:r>
            <a:r>
              <a:rPr lang="en-US" sz="2400" dirty="0"/>
              <a:t> </a:t>
            </a:r>
            <a:r>
              <a:rPr lang="en-US" sz="2400" dirty="0" err="1"/>
              <a:t>lưu</a:t>
            </a:r>
            <a:r>
              <a:rPr lang="en-US" sz="2400" dirty="0"/>
              <a:t> </a:t>
            </a:r>
            <a:r>
              <a:rPr lang="en-US" sz="2400" dirty="0" err="1"/>
              <a:t>lượng</a:t>
            </a:r>
            <a:r>
              <a:rPr lang="en-US" sz="2400" dirty="0"/>
              <a:t> </a:t>
            </a:r>
            <a:r>
              <a:rPr lang="en-US" sz="2400" dirty="0" err="1"/>
              <a:t>hít</a:t>
            </a:r>
            <a:r>
              <a:rPr lang="en-US" sz="2400" dirty="0"/>
              <a:t> </a:t>
            </a:r>
            <a:r>
              <a:rPr lang="en-US" sz="2400" dirty="0" err="1"/>
              <a:t>vào</a:t>
            </a:r>
            <a:r>
              <a:rPr lang="en-US" sz="2400" dirty="0"/>
              <a:t>, </a:t>
            </a:r>
            <a:r>
              <a:rPr lang="en-US" sz="2400" dirty="0" err="1"/>
              <a:t>thời</a:t>
            </a:r>
            <a:r>
              <a:rPr lang="en-US" sz="2400" dirty="0"/>
              <a:t> </a:t>
            </a:r>
            <a:r>
              <a:rPr lang="en-US" sz="2400" dirty="0" err="1"/>
              <a:t>gian</a:t>
            </a:r>
            <a:r>
              <a:rPr lang="en-US" sz="2400" dirty="0"/>
              <a:t> </a:t>
            </a:r>
            <a:r>
              <a:rPr lang="en-US" sz="2400" dirty="0" err="1"/>
              <a:t>hít</a:t>
            </a:r>
            <a:r>
              <a:rPr lang="en-US" sz="2400" dirty="0"/>
              <a:t>, </a:t>
            </a:r>
            <a:r>
              <a:rPr lang="en-US" sz="2400" dirty="0" err="1"/>
              <a:t>phối</a:t>
            </a:r>
            <a:r>
              <a:rPr lang="en-US" sz="2400" dirty="0"/>
              <a:t> </a:t>
            </a:r>
            <a:r>
              <a:rPr lang="en-US" sz="2400" dirty="0" err="1"/>
              <a:t>hợp</a:t>
            </a:r>
            <a:r>
              <a:rPr lang="en-US" sz="2400" dirty="0"/>
              <a:t> </a:t>
            </a:r>
            <a:r>
              <a:rPr lang="en-US" sz="2400" dirty="0" err="1"/>
              <a:t>động</a:t>
            </a:r>
            <a:r>
              <a:rPr lang="en-US" sz="2400" dirty="0"/>
              <a:t> </a:t>
            </a:r>
            <a:r>
              <a:rPr lang="en-US" sz="2400" dirty="0" err="1"/>
              <a:t>tác</a:t>
            </a:r>
            <a:r>
              <a:rPr lang="en-US" sz="2400" dirty="0"/>
              <a:t>, </a:t>
            </a:r>
            <a:r>
              <a:rPr lang="en-US" sz="2400" dirty="0" err="1"/>
              <a:t>chuẩn</a:t>
            </a:r>
            <a:r>
              <a:rPr lang="en-US" sz="2400" dirty="0"/>
              <a:t> </a:t>
            </a:r>
            <a:r>
              <a:rPr lang="en-US" sz="2400" dirty="0" err="1"/>
              <a:t>bị</a:t>
            </a:r>
            <a:r>
              <a:rPr lang="en-US" sz="2400" dirty="0"/>
              <a:t> </a:t>
            </a:r>
            <a:r>
              <a:rPr lang="en-US" sz="2400" dirty="0" err="1"/>
              <a:t>thuốc</a:t>
            </a:r>
            <a:r>
              <a:rPr lang="en-US" sz="2400" dirty="0"/>
              <a:t>, </a:t>
            </a:r>
            <a:r>
              <a:rPr lang="en-US" sz="2400" dirty="0" err="1"/>
              <a:t>thở</a:t>
            </a:r>
            <a:r>
              <a:rPr lang="en-US" sz="2400" dirty="0"/>
              <a:t> ra </a:t>
            </a:r>
            <a:r>
              <a:rPr lang="en-US" sz="2400" dirty="0" err="1"/>
              <a:t>trước</a:t>
            </a:r>
            <a:r>
              <a:rPr lang="en-US" sz="2400" dirty="0"/>
              <a:t> </a:t>
            </a:r>
            <a:r>
              <a:rPr lang="en-US" sz="2400" dirty="0" err="1"/>
              <a:t>khi</a:t>
            </a:r>
            <a:r>
              <a:rPr lang="en-US" sz="2400" dirty="0"/>
              <a:t> </a:t>
            </a:r>
            <a:r>
              <a:rPr lang="en-US" sz="2400" dirty="0" err="1"/>
              <a:t>hít</a:t>
            </a:r>
            <a:r>
              <a:rPr lang="en-US" sz="2400" dirty="0"/>
              <a:t> </a:t>
            </a:r>
            <a:r>
              <a:rPr lang="en-US" sz="2400" dirty="0" err="1"/>
              <a:t>vào</a:t>
            </a:r>
            <a:r>
              <a:rPr lang="en-US" sz="2400" dirty="0"/>
              <a:t>, </a:t>
            </a:r>
            <a:r>
              <a:rPr lang="en-US" sz="2400" dirty="0" err="1"/>
              <a:t>nín</a:t>
            </a:r>
            <a:r>
              <a:rPr lang="en-US" sz="2400" dirty="0"/>
              <a:t> </a:t>
            </a:r>
            <a:r>
              <a:rPr lang="en-US" sz="2400" dirty="0" err="1"/>
              <a:t>thở</a:t>
            </a:r>
            <a:r>
              <a:rPr lang="en-US" sz="2400" dirty="0"/>
              <a:t> </a:t>
            </a:r>
            <a:r>
              <a:rPr lang="en-US" sz="2400" dirty="0" err="1"/>
              <a:t>sau</a:t>
            </a:r>
            <a:r>
              <a:rPr lang="en-US" sz="2400" dirty="0"/>
              <a:t> </a:t>
            </a:r>
            <a:r>
              <a:rPr lang="en-US" sz="2400" dirty="0" err="1"/>
              <a:t>khi</a:t>
            </a:r>
            <a:r>
              <a:rPr lang="en-US" sz="2400" dirty="0"/>
              <a:t> </a:t>
            </a:r>
            <a:r>
              <a:rPr lang="en-US" sz="2400" dirty="0" err="1"/>
              <a:t>hít</a:t>
            </a:r>
            <a:endParaRPr lang="en-US" sz="2400" dirty="0"/>
          </a:p>
        </p:txBody>
      </p:sp>
      <p:sp>
        <p:nvSpPr>
          <p:cNvPr id="4" name="TextBox 3">
            <a:extLst>
              <a:ext uri="{FF2B5EF4-FFF2-40B4-BE49-F238E27FC236}">
                <a16:creationId xmlns:a16="http://schemas.microsoft.com/office/drawing/2014/main" id="{0D9A8130-06E5-4869-8D89-A1D67BA79C9E}"/>
              </a:ext>
            </a:extLst>
          </p:cNvPr>
          <p:cNvSpPr txBox="1"/>
          <p:nvPr/>
        </p:nvSpPr>
        <p:spPr>
          <a:xfrm>
            <a:off x="3038475" y="6488668"/>
            <a:ext cx="8391525" cy="369332"/>
          </a:xfrm>
          <a:prstGeom prst="rect">
            <a:avLst/>
          </a:prstGeom>
          <a:noFill/>
        </p:spPr>
        <p:txBody>
          <a:bodyPr wrap="square" rtlCol="0">
            <a:spAutoFit/>
          </a:bodyPr>
          <a:lstStyle/>
          <a:p>
            <a:r>
              <a:rPr lang="en-US" sz="900" dirty="0">
                <a:solidFill>
                  <a:schemeClr val="bg1">
                    <a:lumMod val="65000"/>
                  </a:schemeClr>
                </a:solidFill>
                <a:latin typeface="Arial" panose="020B0604020202020204" pitchFamily="34" charset="0"/>
                <a:cs typeface="Arial" panose="020B0604020202020204" pitchFamily="34" charset="0"/>
              </a:rPr>
              <a:t>Global Initiative for Chronic Obstructive Lung Disease (GOLD). Global Strategy for the Diagnosis, Management, and Prevention of Chronic Obstructive Pulmonary Disease (2022 Report). Available at: https://goldcopd.org/2022-gold-reports/ Accessed 18th November, 2021, page 58</a:t>
            </a:r>
            <a:endParaRPr lang="en-US" sz="900" dirty="0"/>
          </a:p>
        </p:txBody>
      </p:sp>
    </p:spTree>
    <p:extLst>
      <p:ext uri="{BB962C8B-B14F-4D97-AF65-F5344CB8AC3E}">
        <p14:creationId xmlns:p14="http://schemas.microsoft.com/office/powerpoint/2010/main" val="324137059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www.tandfonline.com/na101/home/literatum/publisher/tandf/journals/content/ijas20/2011/ijas20.v048.i06/02770903.2011.580032/20150612/images/medium/ijas_a_580032_f0002_b.gif">
            <a:extLst>
              <a:ext uri="{FF2B5EF4-FFF2-40B4-BE49-F238E27FC236}">
                <a16:creationId xmlns:a16="http://schemas.microsoft.com/office/drawing/2014/main" id="{747ACCEE-8047-4071-AC94-4CD1869217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252" y="2452981"/>
            <a:ext cx="6011050" cy="390718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1F5A1399-9CB0-4221-BB21-6A8A687952AF}"/>
              </a:ext>
            </a:extLst>
          </p:cNvPr>
          <p:cNvSpPr/>
          <p:nvPr/>
        </p:nvSpPr>
        <p:spPr>
          <a:xfrm>
            <a:off x="5841219" y="6251120"/>
            <a:ext cx="5188924" cy="784735"/>
          </a:xfrm>
          <a:prstGeom prst="rect">
            <a:avLst/>
          </a:prstGeom>
        </p:spPr>
        <p:txBody>
          <a:bodyPr wrap="square" lIns="91345" tIns="45673" rIns="91345" bIns="45673">
            <a:spAutoFit/>
          </a:bodyPr>
          <a:lstStyle/>
          <a:p>
            <a:r>
              <a:rPr lang="en-MY" sz="900" dirty="0">
                <a:solidFill>
                  <a:schemeClr val="bg1">
                    <a:lumMod val="65000"/>
                  </a:schemeClr>
                </a:solidFill>
                <a:latin typeface="+mj-lt"/>
              </a:rPr>
              <a:t>1. </a:t>
            </a:r>
            <a:r>
              <a:rPr lang="en-MY" sz="900" dirty="0" err="1">
                <a:solidFill>
                  <a:schemeClr val="bg1">
                    <a:lumMod val="65000"/>
                  </a:schemeClr>
                </a:solidFill>
                <a:latin typeface="+mj-lt"/>
              </a:rPr>
              <a:t>Ovchinikova</a:t>
            </a:r>
            <a:r>
              <a:rPr lang="en-MY" sz="900" dirty="0">
                <a:solidFill>
                  <a:schemeClr val="bg1">
                    <a:lumMod val="65000"/>
                  </a:schemeClr>
                </a:solidFill>
                <a:latin typeface="+mj-lt"/>
              </a:rPr>
              <a:t>, et al. J of Asthma 2011;48: 616-624; 2.</a:t>
            </a:r>
            <a:r>
              <a:rPr lang="en-US" sz="900" dirty="0">
                <a:solidFill>
                  <a:schemeClr val="bg1">
                    <a:lumMod val="65000"/>
                  </a:schemeClr>
                </a:solidFill>
                <a:latin typeface="+mj-lt"/>
                <a:cs typeface="Arial" panose="020B0604020202020204" pitchFamily="34" charset="0"/>
              </a:rPr>
              <a:t> Global Initiative for Chronic Obstructive Lung Disease (GOLD). Global Strategy for the Diagnosis, Management, and Prevention of Chronic Obstructive Pulmonary Disease (2022 Report). Available at: https://goldcopd.org/2022-gold-reports/ Accessed 18th November, 2021, page 58</a:t>
            </a:r>
            <a:endParaRPr lang="en-US" sz="900" dirty="0">
              <a:latin typeface="+mj-lt"/>
            </a:endParaRPr>
          </a:p>
          <a:p>
            <a:endParaRPr lang="en-MY" sz="900" dirty="0">
              <a:solidFill>
                <a:schemeClr val="bg1">
                  <a:lumMod val="65000"/>
                </a:schemeClr>
              </a:solidFill>
              <a:latin typeface="+mj-lt"/>
            </a:endParaRPr>
          </a:p>
        </p:txBody>
      </p:sp>
      <p:sp>
        <p:nvSpPr>
          <p:cNvPr id="8" name="TextBox 7">
            <a:extLst>
              <a:ext uri="{FF2B5EF4-FFF2-40B4-BE49-F238E27FC236}">
                <a16:creationId xmlns:a16="http://schemas.microsoft.com/office/drawing/2014/main" id="{7203644D-3E0E-4E64-9C9A-D579C05B6453}"/>
              </a:ext>
            </a:extLst>
          </p:cNvPr>
          <p:cNvSpPr txBox="1"/>
          <p:nvPr/>
        </p:nvSpPr>
        <p:spPr>
          <a:xfrm>
            <a:off x="1047750" y="396369"/>
            <a:ext cx="10096500" cy="584775"/>
          </a:xfrm>
          <a:prstGeom prst="rect">
            <a:avLst/>
          </a:prstGeom>
          <a:noFill/>
        </p:spPr>
        <p:txBody>
          <a:bodyPr wrap="square" rtlCol="0">
            <a:spAutoFit/>
          </a:bodyPr>
          <a:lstStyle/>
          <a:p>
            <a:pPr algn="ctr"/>
            <a:r>
              <a:rPr lang="en-US" sz="3200" b="1" dirty="0" err="1">
                <a:solidFill>
                  <a:srgbClr val="003366"/>
                </a:solidFill>
                <a:latin typeface="+mj-lt"/>
              </a:rPr>
              <a:t>Cần</a:t>
            </a:r>
            <a:r>
              <a:rPr lang="en-US" sz="3200" b="1" dirty="0">
                <a:solidFill>
                  <a:srgbClr val="003366"/>
                </a:solidFill>
                <a:latin typeface="+mj-lt"/>
              </a:rPr>
              <a:t> </a:t>
            </a:r>
            <a:r>
              <a:rPr lang="en-US" sz="3200" b="1" dirty="0" err="1">
                <a:solidFill>
                  <a:srgbClr val="003366"/>
                </a:solidFill>
                <a:latin typeface="+mj-lt"/>
              </a:rPr>
              <a:t>định</a:t>
            </a:r>
            <a:r>
              <a:rPr lang="en-US" sz="3200" b="1" dirty="0">
                <a:solidFill>
                  <a:srgbClr val="003366"/>
                </a:solidFill>
                <a:latin typeface="+mj-lt"/>
              </a:rPr>
              <a:t> </a:t>
            </a:r>
            <a:r>
              <a:rPr lang="en-US" sz="3200" b="1" dirty="0" err="1">
                <a:solidFill>
                  <a:srgbClr val="003366"/>
                </a:solidFill>
                <a:latin typeface="+mj-lt"/>
              </a:rPr>
              <a:t>kỳ</a:t>
            </a:r>
            <a:r>
              <a:rPr lang="en-US" sz="3200" b="1" dirty="0">
                <a:solidFill>
                  <a:srgbClr val="003366"/>
                </a:solidFill>
                <a:latin typeface="+mj-lt"/>
              </a:rPr>
              <a:t> </a:t>
            </a:r>
            <a:r>
              <a:rPr lang="en-US" sz="3200" b="1" dirty="0" err="1">
                <a:solidFill>
                  <a:srgbClr val="003366"/>
                </a:solidFill>
                <a:latin typeface="+mj-lt"/>
              </a:rPr>
              <a:t>đánh</a:t>
            </a:r>
            <a:r>
              <a:rPr lang="en-US" sz="3200" b="1" dirty="0">
                <a:solidFill>
                  <a:srgbClr val="003366"/>
                </a:solidFill>
                <a:latin typeface="+mj-lt"/>
              </a:rPr>
              <a:t> </a:t>
            </a:r>
            <a:r>
              <a:rPr lang="en-US" sz="3200" b="1" dirty="0" err="1">
                <a:solidFill>
                  <a:srgbClr val="003366"/>
                </a:solidFill>
                <a:latin typeface="+mj-lt"/>
              </a:rPr>
              <a:t>giá</a:t>
            </a:r>
            <a:r>
              <a:rPr lang="en-US" sz="3200" b="1" dirty="0">
                <a:solidFill>
                  <a:srgbClr val="003366"/>
                </a:solidFill>
                <a:latin typeface="+mj-lt"/>
              </a:rPr>
              <a:t> </a:t>
            </a:r>
            <a:r>
              <a:rPr lang="en-US" sz="3200" b="1" dirty="0" err="1">
                <a:solidFill>
                  <a:srgbClr val="003366"/>
                </a:solidFill>
                <a:latin typeface="+mj-lt"/>
              </a:rPr>
              <a:t>kỹ</a:t>
            </a:r>
            <a:r>
              <a:rPr lang="en-US" sz="3200" b="1" dirty="0">
                <a:solidFill>
                  <a:srgbClr val="003366"/>
                </a:solidFill>
                <a:latin typeface="+mj-lt"/>
              </a:rPr>
              <a:t> </a:t>
            </a:r>
            <a:r>
              <a:rPr lang="en-US" sz="3200" b="1" dirty="0" err="1">
                <a:solidFill>
                  <a:srgbClr val="003366"/>
                </a:solidFill>
                <a:latin typeface="+mj-lt"/>
              </a:rPr>
              <a:t>thuật</a:t>
            </a:r>
            <a:r>
              <a:rPr lang="en-US" sz="3200" b="1" dirty="0">
                <a:solidFill>
                  <a:srgbClr val="003366"/>
                </a:solidFill>
                <a:latin typeface="+mj-lt"/>
              </a:rPr>
              <a:t> </a:t>
            </a:r>
            <a:r>
              <a:rPr lang="en-US" sz="3200" b="1" dirty="0" err="1">
                <a:solidFill>
                  <a:srgbClr val="003366"/>
                </a:solidFill>
                <a:latin typeface="+mj-lt"/>
              </a:rPr>
              <a:t>hít</a:t>
            </a:r>
            <a:endParaRPr lang="en-US" sz="3200" b="1" dirty="0">
              <a:solidFill>
                <a:srgbClr val="003366"/>
              </a:solidFill>
              <a:latin typeface="+mj-lt"/>
            </a:endParaRPr>
          </a:p>
        </p:txBody>
      </p:sp>
      <p:sp>
        <p:nvSpPr>
          <p:cNvPr id="9" name="Rectangle 8">
            <a:extLst>
              <a:ext uri="{FF2B5EF4-FFF2-40B4-BE49-F238E27FC236}">
                <a16:creationId xmlns:a16="http://schemas.microsoft.com/office/drawing/2014/main" id="{DA44C802-5747-43CE-92DD-BCBF6C51F429}"/>
              </a:ext>
            </a:extLst>
          </p:cNvPr>
          <p:cNvSpPr/>
          <p:nvPr/>
        </p:nvSpPr>
        <p:spPr>
          <a:xfrm>
            <a:off x="974818" y="1545016"/>
            <a:ext cx="5521917" cy="708354"/>
          </a:xfrm>
          <a:prstGeom prst="rect">
            <a:avLst/>
          </a:prstGeom>
          <a:gradFill flip="none" rotWithShape="1">
            <a:gsLst>
              <a:gs pos="0">
                <a:srgbClr val="73D1DD">
                  <a:tint val="66000"/>
                  <a:satMod val="160000"/>
                </a:srgbClr>
              </a:gs>
              <a:gs pos="50000">
                <a:srgbClr val="73D1DD">
                  <a:tint val="44500"/>
                  <a:satMod val="160000"/>
                </a:srgbClr>
              </a:gs>
              <a:gs pos="100000">
                <a:srgbClr val="73D1DD">
                  <a:tint val="23500"/>
                  <a:satMod val="160000"/>
                </a:srgbClr>
              </a:gs>
            </a:gsLst>
            <a:path path="circle">
              <a:fillToRect l="50000" t="50000" r="50000" b="50000"/>
            </a:path>
            <a:tileRect/>
          </a:gra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rgbClr val="002060"/>
                </a:solidFill>
              </a:rPr>
              <a:t>Ở </a:t>
            </a:r>
            <a:r>
              <a:rPr lang="en-US" sz="2000" dirty="0" err="1">
                <a:solidFill>
                  <a:srgbClr val="002060"/>
                </a:solidFill>
              </a:rPr>
              <a:t>lần</a:t>
            </a:r>
            <a:r>
              <a:rPr lang="en-US" sz="2000" dirty="0">
                <a:solidFill>
                  <a:srgbClr val="002060"/>
                </a:solidFill>
              </a:rPr>
              <a:t> </a:t>
            </a:r>
            <a:r>
              <a:rPr lang="en-US" sz="2000" dirty="0" err="1">
                <a:solidFill>
                  <a:srgbClr val="002060"/>
                </a:solidFill>
              </a:rPr>
              <a:t>tái</a:t>
            </a:r>
            <a:r>
              <a:rPr lang="en-US" sz="2000" dirty="0">
                <a:solidFill>
                  <a:srgbClr val="002060"/>
                </a:solidFill>
              </a:rPr>
              <a:t> </a:t>
            </a:r>
            <a:r>
              <a:rPr lang="en-US" sz="2000" dirty="0" err="1">
                <a:solidFill>
                  <a:srgbClr val="002060"/>
                </a:solidFill>
              </a:rPr>
              <a:t>khám</a:t>
            </a:r>
            <a:r>
              <a:rPr lang="en-US" sz="2000" dirty="0">
                <a:solidFill>
                  <a:srgbClr val="002060"/>
                </a:solidFill>
              </a:rPr>
              <a:t> </a:t>
            </a:r>
            <a:r>
              <a:rPr lang="en-US" sz="2000" dirty="0" err="1">
                <a:solidFill>
                  <a:srgbClr val="002060"/>
                </a:solidFill>
              </a:rPr>
              <a:t>thứ</a:t>
            </a:r>
            <a:r>
              <a:rPr lang="en-US" sz="2000" dirty="0">
                <a:solidFill>
                  <a:srgbClr val="002060"/>
                </a:solidFill>
              </a:rPr>
              <a:t> 2, </a:t>
            </a:r>
            <a:r>
              <a:rPr lang="en-US" sz="2000" dirty="0" err="1">
                <a:solidFill>
                  <a:srgbClr val="002060"/>
                </a:solidFill>
              </a:rPr>
              <a:t>tỉ</a:t>
            </a:r>
            <a:r>
              <a:rPr lang="en-US" sz="2000" dirty="0">
                <a:solidFill>
                  <a:srgbClr val="002060"/>
                </a:solidFill>
              </a:rPr>
              <a:t> </a:t>
            </a:r>
            <a:r>
              <a:rPr lang="en-US" sz="2000" dirty="0" err="1">
                <a:solidFill>
                  <a:srgbClr val="002060"/>
                </a:solidFill>
              </a:rPr>
              <a:t>lệ</a:t>
            </a:r>
            <a:r>
              <a:rPr lang="en-US" sz="2000" dirty="0">
                <a:solidFill>
                  <a:srgbClr val="002060"/>
                </a:solidFill>
              </a:rPr>
              <a:t> </a:t>
            </a:r>
            <a:r>
              <a:rPr lang="en-US" sz="2000" dirty="0" err="1">
                <a:solidFill>
                  <a:srgbClr val="002060"/>
                </a:solidFill>
              </a:rPr>
              <a:t>bệnh</a:t>
            </a:r>
            <a:r>
              <a:rPr lang="en-US" sz="2000" dirty="0">
                <a:solidFill>
                  <a:srgbClr val="002060"/>
                </a:solidFill>
              </a:rPr>
              <a:t> </a:t>
            </a:r>
            <a:r>
              <a:rPr lang="en-US" sz="2000" dirty="0" err="1">
                <a:solidFill>
                  <a:srgbClr val="002060"/>
                </a:solidFill>
              </a:rPr>
              <a:t>nhân</a:t>
            </a:r>
            <a:r>
              <a:rPr lang="en-US" sz="2000" dirty="0">
                <a:solidFill>
                  <a:srgbClr val="002060"/>
                </a:solidFill>
              </a:rPr>
              <a:t> </a:t>
            </a:r>
            <a:r>
              <a:rPr lang="en-US" sz="2000" dirty="0" err="1">
                <a:solidFill>
                  <a:srgbClr val="002060"/>
                </a:solidFill>
              </a:rPr>
              <a:t>thực</a:t>
            </a:r>
            <a:r>
              <a:rPr lang="en-US" sz="2000" dirty="0">
                <a:solidFill>
                  <a:srgbClr val="002060"/>
                </a:solidFill>
              </a:rPr>
              <a:t> </a:t>
            </a:r>
            <a:r>
              <a:rPr lang="en-US" sz="2000" dirty="0" err="1">
                <a:solidFill>
                  <a:srgbClr val="002060"/>
                </a:solidFill>
              </a:rPr>
              <a:t>hiện</a:t>
            </a:r>
            <a:r>
              <a:rPr lang="en-US" sz="2000" dirty="0">
                <a:solidFill>
                  <a:srgbClr val="002060"/>
                </a:solidFill>
              </a:rPr>
              <a:t> </a:t>
            </a:r>
            <a:r>
              <a:rPr lang="en-US" sz="2000" dirty="0" err="1">
                <a:solidFill>
                  <a:srgbClr val="002060"/>
                </a:solidFill>
              </a:rPr>
              <a:t>đúng</a:t>
            </a:r>
            <a:r>
              <a:rPr lang="en-US" sz="2000" dirty="0">
                <a:solidFill>
                  <a:srgbClr val="002060"/>
                </a:solidFill>
              </a:rPr>
              <a:t> </a:t>
            </a:r>
            <a:r>
              <a:rPr lang="en-US" sz="2000" dirty="0" err="1">
                <a:solidFill>
                  <a:srgbClr val="002060"/>
                </a:solidFill>
              </a:rPr>
              <a:t>kỹ</a:t>
            </a:r>
            <a:r>
              <a:rPr lang="en-US" sz="2000" dirty="0">
                <a:solidFill>
                  <a:srgbClr val="002060"/>
                </a:solidFill>
              </a:rPr>
              <a:t> </a:t>
            </a:r>
            <a:r>
              <a:rPr lang="en-US" sz="2000" dirty="0" err="1">
                <a:solidFill>
                  <a:srgbClr val="002060"/>
                </a:solidFill>
              </a:rPr>
              <a:t>thuật</a:t>
            </a:r>
            <a:r>
              <a:rPr lang="en-US" sz="2000" dirty="0">
                <a:solidFill>
                  <a:srgbClr val="002060"/>
                </a:solidFill>
              </a:rPr>
              <a:t> </a:t>
            </a:r>
            <a:r>
              <a:rPr lang="en-US" sz="2000" dirty="0" err="1">
                <a:solidFill>
                  <a:srgbClr val="002060"/>
                </a:solidFill>
              </a:rPr>
              <a:t>hít</a:t>
            </a:r>
            <a:r>
              <a:rPr lang="en-US" sz="2000" dirty="0">
                <a:solidFill>
                  <a:srgbClr val="002060"/>
                </a:solidFill>
              </a:rPr>
              <a:t> </a:t>
            </a:r>
            <a:r>
              <a:rPr lang="en-US" sz="2000" dirty="0" err="1">
                <a:solidFill>
                  <a:srgbClr val="002060"/>
                </a:solidFill>
              </a:rPr>
              <a:t>giảm</a:t>
            </a:r>
            <a:r>
              <a:rPr lang="en-US" sz="2000" dirty="0">
                <a:solidFill>
                  <a:srgbClr val="002060"/>
                </a:solidFill>
              </a:rPr>
              <a:t> 39% </a:t>
            </a:r>
            <a:r>
              <a:rPr lang="en-US" sz="2000" baseline="30000" dirty="0">
                <a:solidFill>
                  <a:srgbClr val="002060"/>
                </a:solidFill>
              </a:rPr>
              <a:t>1</a:t>
            </a:r>
            <a:endParaRPr lang="en-US" sz="2000" dirty="0">
              <a:solidFill>
                <a:srgbClr val="002060"/>
              </a:solidFill>
            </a:endParaRPr>
          </a:p>
        </p:txBody>
      </p:sp>
      <p:sp>
        <p:nvSpPr>
          <p:cNvPr id="10" name="Oval 9">
            <a:extLst>
              <a:ext uri="{FF2B5EF4-FFF2-40B4-BE49-F238E27FC236}">
                <a16:creationId xmlns:a16="http://schemas.microsoft.com/office/drawing/2014/main" id="{E980B983-F1C9-4B04-AA8F-2452F07DD7E0}"/>
              </a:ext>
            </a:extLst>
          </p:cNvPr>
          <p:cNvSpPr/>
          <p:nvPr/>
        </p:nvSpPr>
        <p:spPr>
          <a:xfrm>
            <a:off x="7177281" y="1676401"/>
            <a:ext cx="4410075" cy="4404758"/>
          </a:xfrm>
          <a:prstGeom prst="ellipse">
            <a:avLst/>
          </a:prstGeom>
          <a:solidFill>
            <a:srgbClr val="EBF5F5"/>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430FEE18-3C6D-47E2-835B-22FBA0CA4F05}"/>
              </a:ext>
            </a:extLst>
          </p:cNvPr>
          <p:cNvSpPr txBox="1"/>
          <p:nvPr/>
        </p:nvSpPr>
        <p:spPr>
          <a:xfrm>
            <a:off x="7696393" y="3343862"/>
            <a:ext cx="3333750" cy="707886"/>
          </a:xfrm>
          <a:prstGeom prst="rect">
            <a:avLst/>
          </a:prstGeom>
          <a:noFill/>
        </p:spPr>
        <p:txBody>
          <a:bodyPr wrap="square" rtlCol="0">
            <a:spAutoFit/>
          </a:bodyPr>
          <a:lstStyle/>
          <a:p>
            <a:pPr algn="ctr"/>
            <a:r>
              <a:rPr lang="en-US" sz="2000" dirty="0">
                <a:solidFill>
                  <a:srgbClr val="002060"/>
                </a:solidFill>
              </a:rPr>
              <a:t>Inhaler technique should be assessed regularly</a:t>
            </a:r>
          </a:p>
        </p:txBody>
      </p:sp>
      <p:sp>
        <p:nvSpPr>
          <p:cNvPr id="12" name="TextBox 11">
            <a:extLst>
              <a:ext uri="{FF2B5EF4-FFF2-40B4-BE49-F238E27FC236}">
                <a16:creationId xmlns:a16="http://schemas.microsoft.com/office/drawing/2014/main" id="{FEEFA12A-D9D5-46E3-BCC3-F386ADBDC9E1}"/>
              </a:ext>
            </a:extLst>
          </p:cNvPr>
          <p:cNvSpPr txBox="1"/>
          <p:nvPr/>
        </p:nvSpPr>
        <p:spPr>
          <a:xfrm>
            <a:off x="8010718" y="4991291"/>
            <a:ext cx="2743200" cy="523220"/>
          </a:xfrm>
          <a:prstGeom prst="rect">
            <a:avLst/>
          </a:prstGeom>
          <a:noFill/>
        </p:spPr>
        <p:txBody>
          <a:bodyPr wrap="square" rtlCol="0">
            <a:spAutoFit/>
          </a:bodyPr>
          <a:lstStyle/>
          <a:p>
            <a:pPr algn="ctr"/>
            <a:r>
              <a:rPr lang="en-US" sz="1400" dirty="0">
                <a:solidFill>
                  <a:schemeClr val="tx1">
                    <a:lumMod val="50000"/>
                    <a:lumOff val="50000"/>
                  </a:schemeClr>
                </a:solidFill>
              </a:rPr>
              <a:t>Global Initiative for Chronic Obstructive Lung Disease, 2022</a:t>
            </a:r>
          </a:p>
        </p:txBody>
      </p:sp>
      <p:sp>
        <p:nvSpPr>
          <p:cNvPr id="13" name="TextBox 12">
            <a:extLst>
              <a:ext uri="{FF2B5EF4-FFF2-40B4-BE49-F238E27FC236}">
                <a16:creationId xmlns:a16="http://schemas.microsoft.com/office/drawing/2014/main" id="{4D434461-7AC2-4DD8-8634-FFD7A7EBE5B2}"/>
              </a:ext>
            </a:extLst>
          </p:cNvPr>
          <p:cNvSpPr txBox="1"/>
          <p:nvPr/>
        </p:nvSpPr>
        <p:spPr>
          <a:xfrm>
            <a:off x="7139180" y="1899193"/>
            <a:ext cx="800219" cy="156966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600" b="1" i="0" u="none" strike="noStrike" kern="1200" cap="none" spc="0" normalizeH="0" baseline="0" noProof="0" dirty="0">
                <a:ln>
                  <a:noFill/>
                </a:ln>
                <a:solidFill>
                  <a:srgbClr val="003366"/>
                </a:solidFill>
                <a:effectLst/>
                <a:uLnTx/>
                <a:uFillTx/>
                <a:latin typeface="Times" pitchFamily="2" charset="0"/>
                <a:ea typeface="+mn-ea"/>
                <a:cs typeface="Calibri" panose="020F0502020204030204" pitchFamily="34" charset="0"/>
              </a:rPr>
              <a:t>“</a:t>
            </a:r>
          </a:p>
        </p:txBody>
      </p:sp>
      <p:sp>
        <p:nvSpPr>
          <p:cNvPr id="14" name="TextBox 13">
            <a:extLst>
              <a:ext uri="{FF2B5EF4-FFF2-40B4-BE49-F238E27FC236}">
                <a16:creationId xmlns:a16="http://schemas.microsoft.com/office/drawing/2014/main" id="{C9DCECAF-76CA-44FB-9B40-615BB539F86F}"/>
              </a:ext>
            </a:extLst>
          </p:cNvPr>
          <p:cNvSpPr txBox="1"/>
          <p:nvPr/>
        </p:nvSpPr>
        <p:spPr>
          <a:xfrm rot="10800000">
            <a:off x="10770527" y="4511500"/>
            <a:ext cx="800219" cy="156965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600" b="1" i="0" u="none" strike="noStrike" kern="1200" cap="none" spc="0" normalizeH="0" baseline="0" noProof="0" dirty="0">
                <a:ln>
                  <a:noFill/>
                </a:ln>
                <a:solidFill>
                  <a:srgbClr val="003366"/>
                </a:solidFill>
                <a:effectLst/>
                <a:uLnTx/>
                <a:uFillTx/>
                <a:latin typeface="Times" pitchFamily="2" charset="0"/>
                <a:ea typeface="+mn-ea"/>
                <a:cs typeface="Calibri" panose="020F0502020204030204" pitchFamily="34" charset="0"/>
              </a:rPr>
              <a:t>“</a:t>
            </a:r>
          </a:p>
        </p:txBody>
      </p:sp>
    </p:spTree>
    <p:extLst>
      <p:ext uri="{BB962C8B-B14F-4D97-AF65-F5344CB8AC3E}">
        <p14:creationId xmlns:p14="http://schemas.microsoft.com/office/powerpoint/2010/main" val="127554121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3">
            <a:extLst>
              <a:ext uri="{FF2B5EF4-FFF2-40B4-BE49-F238E27FC236}">
                <a16:creationId xmlns:a16="http://schemas.microsoft.com/office/drawing/2014/main" id="{6A9ED84D-3977-4A5D-80E4-5C7370F4109F}"/>
              </a:ext>
            </a:extLst>
          </p:cNvPr>
          <p:cNvSpPr/>
          <p:nvPr/>
        </p:nvSpPr>
        <p:spPr>
          <a:xfrm>
            <a:off x="1817687" y="2117530"/>
            <a:ext cx="8556625" cy="4118509"/>
          </a:xfrm>
          <a:prstGeom prst="roundRect">
            <a:avLst>
              <a:gd name="adj" fmla="val 2656"/>
            </a:avLst>
          </a:prstGeom>
          <a:solidFill>
            <a:schemeClr val="bg1"/>
          </a:solidFill>
          <a:ln w="9525">
            <a:solidFill>
              <a:schemeClr val="tx1"/>
            </a:solidFill>
          </a:ln>
          <a:effectLst>
            <a:outerShdw blurRad="50800" dist="381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4116" tIns="32052" rIns="64116" bIns="32052" rtlCol="0" anchor="ctr"/>
          <a:lstStyle/>
          <a:p>
            <a:pPr algn="ctr"/>
            <a:endParaRPr lang="en-US">
              <a:latin typeface="+mj-lt"/>
            </a:endParaRPr>
          </a:p>
        </p:txBody>
      </p:sp>
      <p:sp>
        <p:nvSpPr>
          <p:cNvPr id="5" name="Rectangle 108">
            <a:extLst>
              <a:ext uri="{FF2B5EF4-FFF2-40B4-BE49-F238E27FC236}">
                <a16:creationId xmlns:a16="http://schemas.microsoft.com/office/drawing/2014/main" id="{FE302C2C-A258-4760-ADAE-3A667BE0C010}"/>
              </a:ext>
            </a:extLst>
          </p:cNvPr>
          <p:cNvSpPr>
            <a:spLocks noChangeArrowheads="1"/>
          </p:cNvSpPr>
          <p:nvPr/>
        </p:nvSpPr>
        <p:spPr bwMode="auto">
          <a:xfrm rot="16200000">
            <a:off x="745294" y="3887483"/>
            <a:ext cx="3165874" cy="692235"/>
          </a:xfrm>
          <a:prstGeom prst="rect">
            <a:avLst/>
          </a:prstGeom>
          <a:noFill/>
        </p:spPr>
        <p:txBody>
          <a:bodyPr wrap="square" lIns="91179" tIns="45590" rIns="91179" bIns="45590" rtlCol="0" anchor="ctr">
            <a:spAutoFit/>
          </a:bodyPr>
          <a:lstStyle/>
          <a:p>
            <a:pPr algn="ctr"/>
            <a:r>
              <a:rPr lang="en-GB" sz="1300" dirty="0" err="1">
                <a:solidFill>
                  <a:srgbClr val="58646E"/>
                </a:solidFill>
                <a:latin typeface="+mj-lt"/>
              </a:rPr>
              <a:t>Tỉ</a:t>
            </a:r>
            <a:r>
              <a:rPr lang="en-GB" sz="1300" dirty="0">
                <a:solidFill>
                  <a:srgbClr val="58646E"/>
                </a:solidFill>
                <a:latin typeface="+mj-lt"/>
              </a:rPr>
              <a:t> </a:t>
            </a:r>
            <a:r>
              <a:rPr lang="en-GB" sz="1300" dirty="0" err="1">
                <a:solidFill>
                  <a:srgbClr val="58646E"/>
                </a:solidFill>
                <a:latin typeface="+mj-lt"/>
              </a:rPr>
              <a:t>lệ</a:t>
            </a:r>
            <a:r>
              <a:rPr lang="en-GB" sz="1300" dirty="0">
                <a:solidFill>
                  <a:srgbClr val="58646E"/>
                </a:solidFill>
                <a:latin typeface="+mj-lt"/>
              </a:rPr>
              <a:t> </a:t>
            </a:r>
            <a:r>
              <a:rPr lang="en-GB" sz="1300" dirty="0" err="1">
                <a:solidFill>
                  <a:srgbClr val="58646E"/>
                </a:solidFill>
                <a:latin typeface="+mj-lt"/>
              </a:rPr>
              <a:t>thực</a:t>
            </a:r>
            <a:r>
              <a:rPr lang="en-GB" sz="1300" dirty="0">
                <a:solidFill>
                  <a:srgbClr val="58646E"/>
                </a:solidFill>
                <a:latin typeface="+mj-lt"/>
              </a:rPr>
              <a:t> </a:t>
            </a:r>
            <a:r>
              <a:rPr lang="en-GB" sz="1300" dirty="0" err="1">
                <a:solidFill>
                  <a:srgbClr val="58646E"/>
                </a:solidFill>
                <a:latin typeface="+mj-lt"/>
              </a:rPr>
              <a:t>hiện</a:t>
            </a:r>
            <a:r>
              <a:rPr lang="en-GB" sz="1300" dirty="0">
                <a:solidFill>
                  <a:srgbClr val="58646E"/>
                </a:solidFill>
                <a:latin typeface="+mj-lt"/>
              </a:rPr>
              <a:t> </a:t>
            </a:r>
            <a:r>
              <a:rPr lang="en-GB" sz="1300" dirty="0" err="1">
                <a:solidFill>
                  <a:srgbClr val="58646E"/>
                </a:solidFill>
                <a:latin typeface="+mj-lt"/>
              </a:rPr>
              <a:t>thành</a:t>
            </a:r>
            <a:r>
              <a:rPr lang="en-GB" sz="1300" dirty="0">
                <a:solidFill>
                  <a:srgbClr val="58646E"/>
                </a:solidFill>
                <a:latin typeface="+mj-lt"/>
              </a:rPr>
              <a:t> </a:t>
            </a:r>
            <a:r>
              <a:rPr lang="en-GB" sz="1300" dirty="0" err="1">
                <a:solidFill>
                  <a:srgbClr val="58646E"/>
                </a:solidFill>
                <a:latin typeface="+mj-lt"/>
              </a:rPr>
              <a:t>công</a:t>
            </a:r>
            <a:r>
              <a:rPr lang="en-GB" sz="1300" dirty="0">
                <a:solidFill>
                  <a:srgbClr val="58646E"/>
                </a:solidFill>
                <a:latin typeface="+mj-lt"/>
              </a:rPr>
              <a:t> </a:t>
            </a:r>
            <a:r>
              <a:rPr lang="en-GB" sz="1300" dirty="0" err="1">
                <a:solidFill>
                  <a:srgbClr val="58646E"/>
                </a:solidFill>
                <a:latin typeface="+mj-lt"/>
              </a:rPr>
              <a:t>kỹ</a:t>
            </a:r>
            <a:r>
              <a:rPr lang="en-GB" sz="1300" dirty="0">
                <a:solidFill>
                  <a:srgbClr val="58646E"/>
                </a:solidFill>
                <a:latin typeface="+mj-lt"/>
              </a:rPr>
              <a:t> </a:t>
            </a:r>
            <a:r>
              <a:rPr lang="en-GB" sz="1300" dirty="0" err="1">
                <a:solidFill>
                  <a:srgbClr val="58646E"/>
                </a:solidFill>
                <a:latin typeface="+mj-lt"/>
              </a:rPr>
              <a:t>thuật</a:t>
            </a:r>
            <a:r>
              <a:rPr lang="en-GB" sz="1300" dirty="0">
                <a:solidFill>
                  <a:srgbClr val="58646E"/>
                </a:solidFill>
                <a:latin typeface="+mj-lt"/>
              </a:rPr>
              <a:t> </a:t>
            </a:r>
            <a:r>
              <a:rPr lang="en-GB" sz="1300" dirty="0" err="1">
                <a:solidFill>
                  <a:srgbClr val="58646E"/>
                </a:solidFill>
                <a:latin typeface="+mj-lt"/>
              </a:rPr>
              <a:t>hít</a:t>
            </a:r>
            <a:r>
              <a:rPr lang="en-GB" sz="1300" dirty="0">
                <a:solidFill>
                  <a:srgbClr val="58646E"/>
                </a:solidFill>
                <a:latin typeface="+mj-lt"/>
              </a:rPr>
              <a:t> (% </a:t>
            </a:r>
            <a:r>
              <a:rPr lang="en-GB" sz="1300" dirty="0" err="1">
                <a:solidFill>
                  <a:srgbClr val="58646E"/>
                </a:solidFill>
                <a:latin typeface="+mj-lt"/>
              </a:rPr>
              <a:t>bệnh</a:t>
            </a:r>
            <a:r>
              <a:rPr lang="en-GB" sz="1300" dirty="0">
                <a:solidFill>
                  <a:srgbClr val="58646E"/>
                </a:solidFill>
                <a:latin typeface="+mj-lt"/>
              </a:rPr>
              <a:t> </a:t>
            </a:r>
            <a:r>
              <a:rPr lang="en-GB" sz="1300" dirty="0" err="1">
                <a:solidFill>
                  <a:srgbClr val="58646E"/>
                </a:solidFill>
                <a:latin typeface="+mj-lt"/>
              </a:rPr>
              <a:t>nhân</a:t>
            </a:r>
            <a:r>
              <a:rPr lang="en-GB" sz="1300" dirty="0">
                <a:solidFill>
                  <a:srgbClr val="58646E"/>
                </a:solidFill>
                <a:latin typeface="+mj-lt"/>
              </a:rPr>
              <a:t>) </a:t>
            </a:r>
          </a:p>
          <a:p>
            <a:endParaRPr lang="en-US" sz="1300" dirty="0">
              <a:solidFill>
                <a:srgbClr val="58646E"/>
              </a:solidFill>
              <a:latin typeface="+mj-lt"/>
            </a:endParaRPr>
          </a:p>
        </p:txBody>
      </p:sp>
      <p:graphicFrame>
        <p:nvGraphicFramePr>
          <p:cNvPr id="6" name="Content Placeholder 4">
            <a:extLst>
              <a:ext uri="{FF2B5EF4-FFF2-40B4-BE49-F238E27FC236}">
                <a16:creationId xmlns:a16="http://schemas.microsoft.com/office/drawing/2014/main" id="{CF849F82-2CB2-4DFE-89D5-22F5C58D9792}"/>
              </a:ext>
            </a:extLst>
          </p:cNvPr>
          <p:cNvGraphicFramePr>
            <a:graphicFrameLocks/>
          </p:cNvGraphicFramePr>
          <p:nvPr/>
        </p:nvGraphicFramePr>
        <p:xfrm>
          <a:off x="2402651" y="2543455"/>
          <a:ext cx="5111646" cy="3404354"/>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a:extLst>
              <a:ext uri="{FF2B5EF4-FFF2-40B4-BE49-F238E27FC236}">
                <a16:creationId xmlns:a16="http://schemas.microsoft.com/office/drawing/2014/main" id="{D6B54C9E-768D-4AD0-8F5A-46BFBE09E9CE}"/>
              </a:ext>
            </a:extLst>
          </p:cNvPr>
          <p:cNvSpPr/>
          <p:nvPr/>
        </p:nvSpPr>
        <p:spPr>
          <a:xfrm>
            <a:off x="6337279" y="2331897"/>
            <a:ext cx="4201329" cy="1446287"/>
          </a:xfrm>
          <a:prstGeom prst="rect">
            <a:avLst/>
          </a:prstGeom>
        </p:spPr>
        <p:txBody>
          <a:bodyPr wrap="square" lIns="91179" tIns="45590" rIns="91179" bIns="45590">
            <a:spAutoFit/>
          </a:bodyPr>
          <a:lstStyle/>
          <a:p>
            <a:pPr marL="0" lvl="2" indent="1117">
              <a:spcAft>
                <a:spcPts val="600"/>
              </a:spcAft>
            </a:pPr>
            <a:r>
              <a:rPr lang="en-GB" sz="1300" dirty="0">
                <a:solidFill>
                  <a:srgbClr val="58646E"/>
                </a:solidFill>
                <a:latin typeface="+mj-lt"/>
              </a:rPr>
              <a:t>72 BN </a:t>
            </a:r>
            <a:r>
              <a:rPr lang="en-GB" sz="1300" dirty="0" err="1">
                <a:solidFill>
                  <a:srgbClr val="58646E"/>
                </a:solidFill>
                <a:latin typeface="+mj-lt"/>
              </a:rPr>
              <a:t>được</a:t>
            </a:r>
            <a:r>
              <a:rPr lang="en-GB" sz="1300" dirty="0">
                <a:solidFill>
                  <a:srgbClr val="58646E"/>
                </a:solidFill>
                <a:latin typeface="+mj-lt"/>
              </a:rPr>
              <a:t> </a:t>
            </a:r>
            <a:r>
              <a:rPr lang="en-GB" sz="1300" dirty="0" err="1">
                <a:solidFill>
                  <a:srgbClr val="58646E"/>
                </a:solidFill>
                <a:latin typeface="+mj-lt"/>
              </a:rPr>
              <a:t>hướng</a:t>
            </a:r>
            <a:r>
              <a:rPr lang="en-GB" sz="1300" dirty="0">
                <a:solidFill>
                  <a:srgbClr val="58646E"/>
                </a:solidFill>
                <a:latin typeface="+mj-lt"/>
              </a:rPr>
              <a:t> </a:t>
            </a:r>
            <a:r>
              <a:rPr lang="en-GB" sz="1300" dirty="0" err="1">
                <a:solidFill>
                  <a:srgbClr val="58646E"/>
                </a:solidFill>
                <a:latin typeface="+mj-lt"/>
              </a:rPr>
              <a:t>dẫn</a:t>
            </a:r>
            <a:r>
              <a:rPr lang="en-GB" sz="1300" dirty="0">
                <a:solidFill>
                  <a:srgbClr val="58646E"/>
                </a:solidFill>
                <a:latin typeface="+mj-lt"/>
              </a:rPr>
              <a:t> </a:t>
            </a:r>
            <a:r>
              <a:rPr lang="en-GB" sz="1300" dirty="0" err="1">
                <a:solidFill>
                  <a:srgbClr val="58646E"/>
                </a:solidFill>
                <a:latin typeface="+mj-lt"/>
              </a:rPr>
              <a:t>sử</a:t>
            </a:r>
            <a:r>
              <a:rPr lang="en-GB" sz="1300" dirty="0">
                <a:solidFill>
                  <a:srgbClr val="58646E"/>
                </a:solidFill>
                <a:latin typeface="+mj-lt"/>
              </a:rPr>
              <a:t> </a:t>
            </a:r>
            <a:r>
              <a:rPr lang="en-GB" sz="1300" dirty="0" err="1">
                <a:solidFill>
                  <a:srgbClr val="58646E"/>
                </a:solidFill>
                <a:latin typeface="+mj-lt"/>
              </a:rPr>
              <a:t>dụng</a:t>
            </a:r>
            <a:r>
              <a:rPr lang="en-GB" sz="1300" dirty="0">
                <a:solidFill>
                  <a:srgbClr val="58646E"/>
                </a:solidFill>
                <a:latin typeface="+mj-lt"/>
              </a:rPr>
              <a:t> </a:t>
            </a:r>
            <a:r>
              <a:rPr lang="en-GB" sz="1300" dirty="0" err="1">
                <a:solidFill>
                  <a:srgbClr val="58646E"/>
                </a:solidFill>
                <a:latin typeface="+mj-lt"/>
              </a:rPr>
              <a:t>pMDI</a:t>
            </a:r>
            <a:r>
              <a:rPr lang="en-GB" sz="1300" dirty="0">
                <a:solidFill>
                  <a:srgbClr val="58646E"/>
                </a:solidFill>
                <a:latin typeface="+mj-lt"/>
              </a:rPr>
              <a:t>:</a:t>
            </a:r>
          </a:p>
          <a:p>
            <a:pPr marL="0" lvl="2" indent="1117">
              <a:spcAft>
                <a:spcPts val="600"/>
              </a:spcAft>
            </a:pPr>
            <a:r>
              <a:rPr lang="en-GB" sz="1300" dirty="0">
                <a:solidFill>
                  <a:srgbClr val="58646E"/>
                </a:solidFill>
                <a:latin typeface="+mj-lt"/>
              </a:rPr>
              <a:t>(1) </a:t>
            </a:r>
            <a:r>
              <a:rPr lang="en-GB" sz="1300" dirty="0" err="1">
                <a:solidFill>
                  <a:srgbClr val="58646E"/>
                </a:solidFill>
                <a:latin typeface="+mj-lt"/>
              </a:rPr>
              <a:t>Xem</a:t>
            </a:r>
            <a:r>
              <a:rPr lang="en-GB" sz="1300" dirty="0">
                <a:solidFill>
                  <a:srgbClr val="58646E"/>
                </a:solidFill>
                <a:latin typeface="+mj-lt"/>
              </a:rPr>
              <a:t> video </a:t>
            </a:r>
            <a:r>
              <a:rPr lang="en-GB" sz="1300" dirty="0" err="1">
                <a:solidFill>
                  <a:srgbClr val="58646E"/>
                </a:solidFill>
                <a:latin typeface="+mj-lt"/>
              </a:rPr>
              <a:t>của</a:t>
            </a:r>
            <a:r>
              <a:rPr lang="en-GB" sz="1300" dirty="0">
                <a:solidFill>
                  <a:srgbClr val="58646E"/>
                </a:solidFill>
                <a:latin typeface="+mj-lt"/>
              </a:rPr>
              <a:t> CDC,</a:t>
            </a:r>
            <a:br>
              <a:rPr lang="en-GB" sz="1300" dirty="0">
                <a:solidFill>
                  <a:srgbClr val="58646E"/>
                </a:solidFill>
                <a:latin typeface="+mj-lt"/>
              </a:rPr>
            </a:br>
            <a:r>
              <a:rPr lang="en-GB" sz="1300" dirty="0">
                <a:solidFill>
                  <a:srgbClr val="58646E"/>
                </a:solidFill>
                <a:latin typeface="+mj-lt"/>
              </a:rPr>
              <a:t>(2) </a:t>
            </a:r>
            <a:r>
              <a:rPr lang="en-GB" sz="1300" dirty="0" err="1">
                <a:solidFill>
                  <a:srgbClr val="58646E"/>
                </a:solidFill>
                <a:latin typeface="+mj-lt"/>
              </a:rPr>
              <a:t>Xem</a:t>
            </a:r>
            <a:r>
              <a:rPr lang="en-GB" sz="1300" dirty="0">
                <a:solidFill>
                  <a:srgbClr val="58646E"/>
                </a:solidFill>
                <a:latin typeface="+mj-lt"/>
              </a:rPr>
              <a:t> video </a:t>
            </a:r>
            <a:r>
              <a:rPr lang="en-GB" sz="1300" dirty="0" err="1">
                <a:solidFill>
                  <a:srgbClr val="58646E"/>
                </a:solidFill>
                <a:latin typeface="+mj-lt"/>
              </a:rPr>
              <a:t>trên</a:t>
            </a:r>
            <a:r>
              <a:rPr lang="en-GB" sz="1300" dirty="0">
                <a:solidFill>
                  <a:srgbClr val="58646E"/>
                </a:solidFill>
                <a:latin typeface="+mj-lt"/>
              </a:rPr>
              <a:t> </a:t>
            </a:r>
            <a:r>
              <a:rPr lang="en-GB" sz="1300" dirty="0" err="1">
                <a:solidFill>
                  <a:srgbClr val="58646E"/>
                </a:solidFill>
                <a:latin typeface="+mj-lt"/>
              </a:rPr>
              <a:t>Youtube</a:t>
            </a:r>
            <a:br>
              <a:rPr lang="en-GB" sz="1300" dirty="0">
                <a:solidFill>
                  <a:srgbClr val="58646E"/>
                </a:solidFill>
                <a:latin typeface="+mj-lt"/>
              </a:rPr>
            </a:br>
            <a:r>
              <a:rPr lang="en-GB" sz="1300" dirty="0">
                <a:solidFill>
                  <a:srgbClr val="58646E"/>
                </a:solidFill>
                <a:latin typeface="+mj-lt"/>
              </a:rPr>
              <a:t>(3) </a:t>
            </a:r>
            <a:r>
              <a:rPr lang="en-GB" sz="1300" dirty="0" err="1">
                <a:solidFill>
                  <a:srgbClr val="58646E"/>
                </a:solidFill>
                <a:latin typeface="+mj-lt"/>
              </a:rPr>
              <a:t>đọc</a:t>
            </a:r>
            <a:r>
              <a:rPr lang="en-GB" sz="1300" dirty="0">
                <a:solidFill>
                  <a:srgbClr val="58646E"/>
                </a:solidFill>
                <a:latin typeface="+mj-lt"/>
              </a:rPr>
              <a:t> </a:t>
            </a:r>
            <a:r>
              <a:rPr lang="en-GB" sz="1300" dirty="0" err="1">
                <a:solidFill>
                  <a:srgbClr val="58646E"/>
                </a:solidFill>
                <a:latin typeface="+mj-lt"/>
              </a:rPr>
              <a:t>tờ</a:t>
            </a:r>
            <a:r>
              <a:rPr lang="en-GB" sz="1300" dirty="0">
                <a:solidFill>
                  <a:srgbClr val="58646E"/>
                </a:solidFill>
                <a:latin typeface="+mj-lt"/>
              </a:rPr>
              <a:t> </a:t>
            </a:r>
            <a:r>
              <a:rPr lang="en-GB" sz="1300" dirty="0" err="1">
                <a:solidFill>
                  <a:srgbClr val="58646E"/>
                </a:solidFill>
                <a:latin typeface="+mj-lt"/>
              </a:rPr>
              <a:t>hướng</a:t>
            </a:r>
            <a:r>
              <a:rPr lang="en-GB" sz="1300" dirty="0">
                <a:solidFill>
                  <a:srgbClr val="58646E"/>
                </a:solidFill>
                <a:latin typeface="+mj-lt"/>
              </a:rPr>
              <a:t> </a:t>
            </a:r>
            <a:r>
              <a:rPr lang="en-GB" sz="1300" dirty="0" err="1">
                <a:solidFill>
                  <a:srgbClr val="58646E"/>
                </a:solidFill>
                <a:latin typeface="+mj-lt"/>
              </a:rPr>
              <a:t>dẫn</a:t>
            </a:r>
            <a:r>
              <a:rPr lang="en-GB" sz="1300" dirty="0">
                <a:solidFill>
                  <a:srgbClr val="58646E"/>
                </a:solidFill>
                <a:latin typeface="+mj-lt"/>
              </a:rPr>
              <a:t> </a:t>
            </a:r>
            <a:r>
              <a:rPr lang="en-GB" sz="1300" dirty="0" err="1">
                <a:solidFill>
                  <a:srgbClr val="58646E"/>
                </a:solidFill>
                <a:latin typeface="+mj-lt"/>
              </a:rPr>
              <a:t>sử</a:t>
            </a:r>
            <a:r>
              <a:rPr lang="en-GB" sz="1300" dirty="0">
                <a:solidFill>
                  <a:srgbClr val="58646E"/>
                </a:solidFill>
                <a:latin typeface="+mj-lt"/>
              </a:rPr>
              <a:t> </a:t>
            </a:r>
            <a:r>
              <a:rPr lang="en-GB" sz="1300" dirty="0" err="1">
                <a:solidFill>
                  <a:srgbClr val="58646E"/>
                </a:solidFill>
                <a:latin typeface="+mj-lt"/>
              </a:rPr>
              <a:t>dụng</a:t>
            </a:r>
            <a:r>
              <a:rPr lang="en-GB" sz="1300" dirty="0">
                <a:solidFill>
                  <a:srgbClr val="58646E"/>
                </a:solidFill>
                <a:latin typeface="+mj-lt"/>
              </a:rPr>
              <a:t>, </a:t>
            </a:r>
            <a:r>
              <a:rPr lang="en-GB" sz="1300" dirty="0" err="1">
                <a:solidFill>
                  <a:srgbClr val="58646E"/>
                </a:solidFill>
                <a:latin typeface="+mj-lt"/>
              </a:rPr>
              <a:t>hoặc</a:t>
            </a:r>
            <a:br>
              <a:rPr lang="en-GB" sz="1300" dirty="0">
                <a:solidFill>
                  <a:srgbClr val="58646E"/>
                </a:solidFill>
                <a:latin typeface="+mj-lt"/>
              </a:rPr>
            </a:br>
            <a:r>
              <a:rPr lang="en-GB" sz="1300" dirty="0">
                <a:solidFill>
                  <a:srgbClr val="58646E"/>
                </a:solidFill>
                <a:latin typeface="+mj-lt"/>
              </a:rPr>
              <a:t>(4) </a:t>
            </a:r>
            <a:r>
              <a:rPr lang="en-GB" sz="1300" dirty="0" err="1">
                <a:solidFill>
                  <a:srgbClr val="58646E"/>
                </a:solidFill>
                <a:latin typeface="+mj-lt"/>
              </a:rPr>
              <a:t>dược</a:t>
            </a:r>
            <a:r>
              <a:rPr lang="en-GB" sz="1300" dirty="0">
                <a:solidFill>
                  <a:srgbClr val="58646E"/>
                </a:solidFill>
                <a:latin typeface="+mj-lt"/>
              </a:rPr>
              <a:t> </a:t>
            </a:r>
            <a:r>
              <a:rPr lang="en-GB" sz="1300" dirty="0" err="1">
                <a:solidFill>
                  <a:srgbClr val="58646E"/>
                </a:solidFill>
                <a:latin typeface="+mj-lt"/>
              </a:rPr>
              <a:t>sĩ</a:t>
            </a:r>
            <a:r>
              <a:rPr lang="en-GB" sz="1300" dirty="0">
                <a:solidFill>
                  <a:srgbClr val="58646E"/>
                </a:solidFill>
                <a:latin typeface="+mj-lt"/>
              </a:rPr>
              <a:t> </a:t>
            </a:r>
            <a:r>
              <a:rPr lang="en-GB" sz="1300" dirty="0" err="1">
                <a:solidFill>
                  <a:srgbClr val="58646E"/>
                </a:solidFill>
                <a:latin typeface="+mj-lt"/>
              </a:rPr>
              <a:t>hướng</a:t>
            </a:r>
            <a:r>
              <a:rPr lang="en-GB" sz="1300" dirty="0">
                <a:solidFill>
                  <a:srgbClr val="58646E"/>
                </a:solidFill>
                <a:latin typeface="+mj-lt"/>
              </a:rPr>
              <a:t> </a:t>
            </a:r>
            <a:r>
              <a:rPr lang="en-GB" sz="1300" dirty="0" err="1">
                <a:solidFill>
                  <a:srgbClr val="58646E"/>
                </a:solidFill>
                <a:latin typeface="+mj-lt"/>
              </a:rPr>
              <a:t>dẫn</a:t>
            </a:r>
            <a:r>
              <a:rPr lang="en-GB" sz="1300" dirty="0">
                <a:solidFill>
                  <a:srgbClr val="58646E"/>
                </a:solidFill>
                <a:latin typeface="+mj-lt"/>
              </a:rPr>
              <a:t> </a:t>
            </a:r>
            <a:r>
              <a:rPr lang="en-GB" sz="1300" dirty="0" err="1">
                <a:solidFill>
                  <a:srgbClr val="58646E"/>
                </a:solidFill>
                <a:latin typeface="+mj-lt"/>
              </a:rPr>
              <a:t>trực</a:t>
            </a:r>
            <a:r>
              <a:rPr lang="en-GB" sz="1300" dirty="0">
                <a:solidFill>
                  <a:srgbClr val="58646E"/>
                </a:solidFill>
                <a:latin typeface="+mj-lt"/>
              </a:rPr>
              <a:t> </a:t>
            </a:r>
            <a:r>
              <a:rPr lang="en-GB" sz="1300" dirty="0" err="1">
                <a:solidFill>
                  <a:srgbClr val="58646E"/>
                </a:solidFill>
                <a:latin typeface="+mj-lt"/>
              </a:rPr>
              <a:t>tiếp</a:t>
            </a:r>
            <a:endParaRPr lang="en-GB" sz="1300" dirty="0">
              <a:solidFill>
                <a:srgbClr val="58646E"/>
              </a:solidFill>
              <a:latin typeface="+mj-lt"/>
            </a:endParaRPr>
          </a:p>
          <a:p>
            <a:pPr marL="0" lvl="2" indent="1117">
              <a:spcAft>
                <a:spcPts val="600"/>
              </a:spcAft>
            </a:pPr>
            <a:r>
              <a:rPr lang="en-GB" sz="1300" dirty="0" err="1">
                <a:solidFill>
                  <a:srgbClr val="58646E"/>
                </a:solidFill>
                <a:latin typeface="+mj-lt"/>
              </a:rPr>
              <a:t>Tất</a:t>
            </a:r>
            <a:r>
              <a:rPr lang="en-GB" sz="1300" dirty="0">
                <a:solidFill>
                  <a:srgbClr val="58646E"/>
                </a:solidFill>
                <a:latin typeface="+mj-lt"/>
              </a:rPr>
              <a:t> </a:t>
            </a:r>
            <a:r>
              <a:rPr lang="en-GB" sz="1300" dirty="0" err="1">
                <a:solidFill>
                  <a:srgbClr val="58646E"/>
                </a:solidFill>
                <a:latin typeface="+mj-lt"/>
              </a:rPr>
              <a:t>cả</a:t>
            </a:r>
            <a:r>
              <a:rPr lang="en-GB" sz="1300" dirty="0">
                <a:solidFill>
                  <a:srgbClr val="58646E"/>
                </a:solidFill>
                <a:latin typeface="+mj-lt"/>
              </a:rPr>
              <a:t> </a:t>
            </a:r>
            <a:r>
              <a:rPr lang="en-GB" sz="1300" dirty="0" err="1">
                <a:solidFill>
                  <a:srgbClr val="58646E"/>
                </a:solidFill>
                <a:latin typeface="+mj-lt"/>
              </a:rPr>
              <a:t>hình</a:t>
            </a:r>
            <a:r>
              <a:rPr lang="en-GB" sz="1300" dirty="0">
                <a:solidFill>
                  <a:srgbClr val="58646E"/>
                </a:solidFill>
                <a:latin typeface="+mj-lt"/>
              </a:rPr>
              <a:t> </a:t>
            </a:r>
            <a:r>
              <a:rPr lang="en-GB" sz="1300" dirty="0" err="1">
                <a:solidFill>
                  <a:srgbClr val="58646E"/>
                </a:solidFill>
                <a:latin typeface="+mj-lt"/>
              </a:rPr>
              <a:t>thức</a:t>
            </a:r>
            <a:r>
              <a:rPr lang="en-GB" sz="1300" dirty="0">
                <a:solidFill>
                  <a:srgbClr val="58646E"/>
                </a:solidFill>
                <a:latin typeface="+mj-lt"/>
              </a:rPr>
              <a:t> </a:t>
            </a:r>
            <a:r>
              <a:rPr lang="en-GB" sz="1300" dirty="0" err="1">
                <a:solidFill>
                  <a:srgbClr val="58646E"/>
                </a:solidFill>
                <a:latin typeface="+mj-lt"/>
              </a:rPr>
              <a:t>thực</a:t>
            </a:r>
            <a:r>
              <a:rPr lang="en-GB" sz="1300" dirty="0">
                <a:solidFill>
                  <a:srgbClr val="58646E"/>
                </a:solidFill>
                <a:latin typeface="+mj-lt"/>
              </a:rPr>
              <a:t> </a:t>
            </a:r>
            <a:r>
              <a:rPr lang="en-GB" sz="1300" dirty="0" err="1">
                <a:solidFill>
                  <a:srgbClr val="58646E"/>
                </a:solidFill>
                <a:latin typeface="+mj-lt"/>
              </a:rPr>
              <a:t>hiện</a:t>
            </a:r>
            <a:r>
              <a:rPr lang="en-GB" sz="1300" dirty="0">
                <a:solidFill>
                  <a:srgbClr val="58646E"/>
                </a:solidFill>
                <a:latin typeface="+mj-lt"/>
              </a:rPr>
              <a:t> </a:t>
            </a:r>
            <a:r>
              <a:rPr lang="en-GB" sz="1300" dirty="0" err="1">
                <a:solidFill>
                  <a:srgbClr val="58646E"/>
                </a:solidFill>
                <a:latin typeface="+mj-lt"/>
              </a:rPr>
              <a:t>trong</a:t>
            </a:r>
            <a:r>
              <a:rPr lang="en-GB" sz="1300" dirty="0">
                <a:solidFill>
                  <a:srgbClr val="58646E"/>
                </a:solidFill>
                <a:latin typeface="+mj-lt"/>
              </a:rPr>
              <a:t> </a:t>
            </a:r>
            <a:r>
              <a:rPr lang="en-GB" sz="1300" dirty="0" err="1">
                <a:solidFill>
                  <a:srgbClr val="58646E"/>
                </a:solidFill>
                <a:latin typeface="+mj-lt"/>
              </a:rPr>
              <a:t>khoảng</a:t>
            </a:r>
            <a:r>
              <a:rPr lang="en-GB" sz="1300" dirty="0">
                <a:solidFill>
                  <a:srgbClr val="58646E"/>
                </a:solidFill>
                <a:latin typeface="+mj-lt"/>
              </a:rPr>
              <a:t> 2 </a:t>
            </a:r>
            <a:r>
              <a:rPr lang="en-GB" sz="1300" dirty="0" err="1">
                <a:solidFill>
                  <a:srgbClr val="58646E"/>
                </a:solidFill>
                <a:latin typeface="+mj-lt"/>
              </a:rPr>
              <a:t>phút</a:t>
            </a:r>
            <a:endParaRPr lang="en-GB" sz="1300" dirty="0">
              <a:solidFill>
                <a:srgbClr val="58646E"/>
              </a:solidFill>
              <a:latin typeface="+mj-lt"/>
            </a:endParaRPr>
          </a:p>
        </p:txBody>
      </p:sp>
      <p:sp>
        <p:nvSpPr>
          <p:cNvPr id="8" name="Rectangle 7">
            <a:extLst>
              <a:ext uri="{FF2B5EF4-FFF2-40B4-BE49-F238E27FC236}">
                <a16:creationId xmlns:a16="http://schemas.microsoft.com/office/drawing/2014/main" id="{5F8A6FA5-BB49-473A-B21C-DA89514AA4D5}"/>
              </a:ext>
            </a:extLst>
          </p:cNvPr>
          <p:cNvSpPr/>
          <p:nvPr/>
        </p:nvSpPr>
        <p:spPr>
          <a:xfrm>
            <a:off x="6337281" y="4450718"/>
            <a:ext cx="3625870" cy="1372780"/>
          </a:xfrm>
          <a:prstGeom prst="rect">
            <a:avLst/>
          </a:prstGeom>
        </p:spPr>
        <p:txBody>
          <a:bodyPr wrap="square" lIns="64116" tIns="32052" rIns="64116" bIns="32052">
            <a:spAutoFit/>
          </a:bodyPr>
          <a:lstStyle/>
          <a:p>
            <a:r>
              <a:rPr lang="en-GB" sz="1700" b="1" dirty="0" err="1">
                <a:solidFill>
                  <a:srgbClr val="58646E"/>
                </a:solidFill>
                <a:latin typeface="+mj-lt"/>
              </a:rPr>
              <a:t>Khác</a:t>
            </a:r>
            <a:r>
              <a:rPr lang="en-GB" sz="1700" b="1" dirty="0">
                <a:solidFill>
                  <a:srgbClr val="58646E"/>
                </a:solidFill>
                <a:latin typeface="+mj-lt"/>
              </a:rPr>
              <a:t> </a:t>
            </a:r>
            <a:r>
              <a:rPr lang="en-GB" sz="1700" b="1" dirty="0" err="1">
                <a:solidFill>
                  <a:srgbClr val="58646E"/>
                </a:solidFill>
                <a:latin typeface="+mj-lt"/>
              </a:rPr>
              <a:t>biệt</a:t>
            </a:r>
            <a:r>
              <a:rPr lang="en-GB" sz="1700" b="1" dirty="0">
                <a:solidFill>
                  <a:srgbClr val="58646E"/>
                </a:solidFill>
                <a:latin typeface="+mj-lt"/>
              </a:rPr>
              <a:t> </a:t>
            </a:r>
            <a:r>
              <a:rPr lang="en-GB" sz="1700" b="1" dirty="0" err="1">
                <a:solidFill>
                  <a:srgbClr val="58646E"/>
                </a:solidFill>
                <a:latin typeface="+mj-lt"/>
              </a:rPr>
              <a:t>có</a:t>
            </a:r>
            <a:r>
              <a:rPr lang="en-GB" sz="1700" b="1" dirty="0">
                <a:solidFill>
                  <a:srgbClr val="58646E"/>
                </a:solidFill>
                <a:latin typeface="+mj-lt"/>
              </a:rPr>
              <a:t> ý </a:t>
            </a:r>
            <a:r>
              <a:rPr lang="en-GB" sz="1700" b="1" dirty="0" err="1">
                <a:solidFill>
                  <a:srgbClr val="58646E"/>
                </a:solidFill>
                <a:latin typeface="+mj-lt"/>
              </a:rPr>
              <a:t>nghĩa</a:t>
            </a:r>
            <a:r>
              <a:rPr lang="en-GB" sz="1700" b="1" dirty="0">
                <a:solidFill>
                  <a:srgbClr val="58646E"/>
                </a:solidFill>
                <a:latin typeface="+mj-lt"/>
              </a:rPr>
              <a:t> </a:t>
            </a:r>
            <a:r>
              <a:rPr lang="en-GB" sz="1700" b="1" dirty="0" err="1">
                <a:solidFill>
                  <a:srgbClr val="58646E"/>
                </a:solidFill>
                <a:latin typeface="+mj-lt"/>
              </a:rPr>
              <a:t>thống</a:t>
            </a:r>
            <a:r>
              <a:rPr lang="en-GB" sz="1700" b="1" dirty="0">
                <a:solidFill>
                  <a:srgbClr val="58646E"/>
                </a:solidFill>
                <a:latin typeface="+mj-lt"/>
              </a:rPr>
              <a:t> </a:t>
            </a:r>
            <a:r>
              <a:rPr lang="en-GB" sz="1700" b="1" dirty="0" err="1">
                <a:solidFill>
                  <a:srgbClr val="58646E"/>
                </a:solidFill>
                <a:latin typeface="+mj-lt"/>
              </a:rPr>
              <a:t>kê</a:t>
            </a:r>
            <a:r>
              <a:rPr lang="en-GB" sz="1700" b="1" dirty="0">
                <a:solidFill>
                  <a:srgbClr val="58646E"/>
                </a:solidFill>
                <a:latin typeface="+mj-lt"/>
              </a:rPr>
              <a:t> </a:t>
            </a:r>
            <a:r>
              <a:rPr lang="en-GB" sz="1700" b="1" dirty="0" err="1">
                <a:solidFill>
                  <a:srgbClr val="58646E"/>
                </a:solidFill>
                <a:latin typeface="+mj-lt"/>
              </a:rPr>
              <a:t>về</a:t>
            </a:r>
            <a:r>
              <a:rPr lang="en-GB" sz="1700" b="1" dirty="0">
                <a:solidFill>
                  <a:srgbClr val="58646E"/>
                </a:solidFill>
                <a:latin typeface="+mj-lt"/>
              </a:rPr>
              <a:t> </a:t>
            </a:r>
            <a:r>
              <a:rPr lang="en-GB" sz="1700" b="1" dirty="0" err="1">
                <a:solidFill>
                  <a:srgbClr val="58646E"/>
                </a:solidFill>
                <a:latin typeface="+mj-lt"/>
              </a:rPr>
              <a:t>tỉ</a:t>
            </a:r>
            <a:r>
              <a:rPr lang="en-GB" sz="1700" b="1" dirty="0">
                <a:solidFill>
                  <a:srgbClr val="58646E"/>
                </a:solidFill>
                <a:latin typeface="+mj-lt"/>
              </a:rPr>
              <a:t> </a:t>
            </a:r>
            <a:r>
              <a:rPr lang="en-GB" sz="1700" b="1" dirty="0" err="1">
                <a:solidFill>
                  <a:srgbClr val="58646E"/>
                </a:solidFill>
                <a:latin typeface="+mj-lt"/>
              </a:rPr>
              <a:t>lệ</a:t>
            </a:r>
            <a:r>
              <a:rPr lang="en-GB" sz="1700" b="1" dirty="0">
                <a:solidFill>
                  <a:srgbClr val="58646E"/>
                </a:solidFill>
                <a:latin typeface="+mj-lt"/>
              </a:rPr>
              <a:t> </a:t>
            </a:r>
            <a:r>
              <a:rPr lang="en-GB" sz="1700" b="1" dirty="0" err="1">
                <a:solidFill>
                  <a:srgbClr val="58646E"/>
                </a:solidFill>
                <a:latin typeface="+mj-lt"/>
              </a:rPr>
              <a:t>thực</a:t>
            </a:r>
            <a:r>
              <a:rPr lang="en-GB" sz="1700" b="1" dirty="0">
                <a:solidFill>
                  <a:srgbClr val="58646E"/>
                </a:solidFill>
                <a:latin typeface="+mj-lt"/>
              </a:rPr>
              <a:t> </a:t>
            </a:r>
            <a:r>
              <a:rPr lang="en-GB" sz="1700" b="1" dirty="0" err="1">
                <a:solidFill>
                  <a:srgbClr val="58646E"/>
                </a:solidFill>
                <a:latin typeface="+mj-lt"/>
              </a:rPr>
              <a:t>hiện</a:t>
            </a:r>
            <a:r>
              <a:rPr lang="en-GB" sz="1700" b="1" dirty="0">
                <a:solidFill>
                  <a:srgbClr val="58646E"/>
                </a:solidFill>
                <a:latin typeface="+mj-lt"/>
              </a:rPr>
              <a:t> </a:t>
            </a:r>
            <a:r>
              <a:rPr lang="en-GB" sz="1700" b="1" dirty="0" err="1">
                <a:solidFill>
                  <a:srgbClr val="58646E"/>
                </a:solidFill>
                <a:latin typeface="+mj-lt"/>
              </a:rPr>
              <a:t>đúng</a:t>
            </a:r>
            <a:r>
              <a:rPr lang="en-GB" sz="1700" b="1" dirty="0">
                <a:solidFill>
                  <a:srgbClr val="58646E"/>
                </a:solidFill>
                <a:latin typeface="+mj-lt"/>
              </a:rPr>
              <a:t> </a:t>
            </a:r>
            <a:r>
              <a:rPr lang="en-GB" sz="1700" b="1" dirty="0" err="1">
                <a:solidFill>
                  <a:srgbClr val="58646E"/>
                </a:solidFill>
                <a:latin typeface="+mj-lt"/>
              </a:rPr>
              <a:t>kỹ</a:t>
            </a:r>
            <a:r>
              <a:rPr lang="en-GB" sz="1700" b="1" dirty="0">
                <a:solidFill>
                  <a:srgbClr val="58646E"/>
                </a:solidFill>
                <a:latin typeface="+mj-lt"/>
              </a:rPr>
              <a:t> </a:t>
            </a:r>
            <a:r>
              <a:rPr lang="en-GB" sz="1700" b="1" dirty="0" err="1">
                <a:solidFill>
                  <a:srgbClr val="58646E"/>
                </a:solidFill>
                <a:latin typeface="+mj-lt"/>
              </a:rPr>
              <a:t>thuật</a:t>
            </a:r>
            <a:r>
              <a:rPr lang="en-GB" sz="1700" b="1" dirty="0">
                <a:solidFill>
                  <a:srgbClr val="58646E"/>
                </a:solidFill>
                <a:latin typeface="+mj-lt"/>
              </a:rPr>
              <a:t> </a:t>
            </a:r>
            <a:r>
              <a:rPr lang="en-GB" sz="1700" b="1" dirty="0" err="1">
                <a:solidFill>
                  <a:srgbClr val="58646E"/>
                </a:solidFill>
                <a:latin typeface="+mj-lt"/>
              </a:rPr>
              <a:t>hít</a:t>
            </a:r>
            <a:r>
              <a:rPr lang="en-GB" sz="1700" b="1" dirty="0">
                <a:solidFill>
                  <a:srgbClr val="58646E"/>
                </a:solidFill>
                <a:latin typeface="+mj-lt"/>
              </a:rPr>
              <a:t> </a:t>
            </a:r>
            <a:r>
              <a:rPr lang="en-GB" sz="1700" b="1" dirty="0" err="1">
                <a:solidFill>
                  <a:srgbClr val="58646E"/>
                </a:solidFill>
                <a:latin typeface="+mj-lt"/>
              </a:rPr>
              <a:t>giữa</a:t>
            </a:r>
            <a:r>
              <a:rPr lang="en-GB" sz="1700" b="1" dirty="0">
                <a:solidFill>
                  <a:srgbClr val="58646E"/>
                </a:solidFill>
                <a:latin typeface="+mj-lt"/>
              </a:rPr>
              <a:t> </a:t>
            </a:r>
            <a:r>
              <a:rPr lang="en-GB" sz="1700" b="1" dirty="0" err="1">
                <a:solidFill>
                  <a:srgbClr val="58646E"/>
                </a:solidFill>
                <a:latin typeface="+mj-lt"/>
              </a:rPr>
              <a:t>hình</a:t>
            </a:r>
            <a:r>
              <a:rPr lang="en-GB" sz="1700" b="1" dirty="0">
                <a:solidFill>
                  <a:srgbClr val="58646E"/>
                </a:solidFill>
                <a:latin typeface="+mj-lt"/>
              </a:rPr>
              <a:t> </a:t>
            </a:r>
            <a:r>
              <a:rPr lang="en-GB" sz="1700" b="1" dirty="0" err="1">
                <a:solidFill>
                  <a:srgbClr val="58646E"/>
                </a:solidFill>
                <a:latin typeface="+mj-lt"/>
              </a:rPr>
              <a:t>thức</a:t>
            </a:r>
            <a:r>
              <a:rPr lang="en-GB" sz="1700" b="1" dirty="0">
                <a:solidFill>
                  <a:srgbClr val="58646E"/>
                </a:solidFill>
                <a:latin typeface="+mj-lt"/>
              </a:rPr>
              <a:t> </a:t>
            </a:r>
            <a:r>
              <a:rPr lang="en-GB" sz="1700" b="1" dirty="0" err="1">
                <a:solidFill>
                  <a:srgbClr val="58646E"/>
                </a:solidFill>
                <a:latin typeface="+mj-lt"/>
              </a:rPr>
              <a:t>Dược</a:t>
            </a:r>
            <a:r>
              <a:rPr lang="en-GB" sz="1700" b="1" dirty="0">
                <a:solidFill>
                  <a:srgbClr val="58646E"/>
                </a:solidFill>
                <a:latin typeface="+mj-lt"/>
              </a:rPr>
              <a:t> </a:t>
            </a:r>
            <a:r>
              <a:rPr lang="en-GB" sz="1700" b="1" dirty="0" err="1">
                <a:solidFill>
                  <a:srgbClr val="58646E"/>
                </a:solidFill>
                <a:latin typeface="+mj-lt"/>
              </a:rPr>
              <a:t>sĩ</a:t>
            </a:r>
            <a:r>
              <a:rPr lang="en-GB" sz="1700" b="1" dirty="0">
                <a:solidFill>
                  <a:srgbClr val="58646E"/>
                </a:solidFill>
                <a:latin typeface="+mj-lt"/>
              </a:rPr>
              <a:t> </a:t>
            </a:r>
            <a:r>
              <a:rPr lang="en-GB" sz="1700" b="1" dirty="0" err="1">
                <a:solidFill>
                  <a:srgbClr val="58646E"/>
                </a:solidFill>
                <a:latin typeface="+mj-lt"/>
              </a:rPr>
              <a:t>hướng</a:t>
            </a:r>
            <a:r>
              <a:rPr lang="en-GB" sz="1700" b="1" dirty="0">
                <a:solidFill>
                  <a:srgbClr val="58646E"/>
                </a:solidFill>
                <a:latin typeface="+mj-lt"/>
              </a:rPr>
              <a:t> </a:t>
            </a:r>
            <a:r>
              <a:rPr lang="en-GB" sz="1700" b="1" dirty="0" err="1">
                <a:solidFill>
                  <a:srgbClr val="58646E"/>
                </a:solidFill>
                <a:latin typeface="+mj-lt"/>
              </a:rPr>
              <a:t>dẫn</a:t>
            </a:r>
            <a:r>
              <a:rPr lang="en-GB" sz="1700" b="1" dirty="0">
                <a:solidFill>
                  <a:srgbClr val="58646E"/>
                </a:solidFill>
                <a:latin typeface="+mj-lt"/>
              </a:rPr>
              <a:t> </a:t>
            </a:r>
            <a:r>
              <a:rPr lang="en-GB" sz="1700" b="1" dirty="0" err="1">
                <a:solidFill>
                  <a:srgbClr val="58646E"/>
                </a:solidFill>
                <a:latin typeface="+mj-lt"/>
              </a:rPr>
              <a:t>trực</a:t>
            </a:r>
            <a:r>
              <a:rPr lang="en-GB" sz="1700" b="1" dirty="0">
                <a:solidFill>
                  <a:srgbClr val="58646E"/>
                </a:solidFill>
                <a:latin typeface="+mj-lt"/>
              </a:rPr>
              <a:t> </a:t>
            </a:r>
            <a:r>
              <a:rPr lang="en-GB" sz="1700" b="1" dirty="0" err="1">
                <a:solidFill>
                  <a:srgbClr val="58646E"/>
                </a:solidFill>
                <a:latin typeface="+mj-lt"/>
              </a:rPr>
              <a:t>tiếp</a:t>
            </a:r>
            <a:r>
              <a:rPr lang="en-GB" sz="1700" b="1" dirty="0">
                <a:solidFill>
                  <a:srgbClr val="58646E"/>
                </a:solidFill>
                <a:latin typeface="+mj-lt"/>
              </a:rPr>
              <a:t> so </a:t>
            </a:r>
            <a:r>
              <a:rPr lang="en-GB" sz="1700" b="1" dirty="0" err="1">
                <a:solidFill>
                  <a:srgbClr val="58646E"/>
                </a:solidFill>
                <a:latin typeface="+mj-lt"/>
              </a:rPr>
              <a:t>với</a:t>
            </a:r>
            <a:r>
              <a:rPr lang="en-GB" sz="1700" b="1" dirty="0">
                <a:solidFill>
                  <a:srgbClr val="58646E"/>
                </a:solidFill>
                <a:latin typeface="+mj-lt"/>
              </a:rPr>
              <a:t> </a:t>
            </a:r>
            <a:r>
              <a:rPr lang="en-GB" sz="1700" b="1" dirty="0" err="1">
                <a:solidFill>
                  <a:srgbClr val="58646E"/>
                </a:solidFill>
                <a:latin typeface="+mj-lt"/>
              </a:rPr>
              <a:t>các</a:t>
            </a:r>
            <a:r>
              <a:rPr lang="en-GB" sz="1700" b="1" dirty="0">
                <a:solidFill>
                  <a:srgbClr val="58646E"/>
                </a:solidFill>
                <a:latin typeface="+mj-lt"/>
              </a:rPr>
              <a:t> </a:t>
            </a:r>
            <a:r>
              <a:rPr lang="en-GB" sz="1700" b="1" dirty="0" err="1">
                <a:solidFill>
                  <a:srgbClr val="58646E"/>
                </a:solidFill>
                <a:latin typeface="+mj-lt"/>
              </a:rPr>
              <a:t>phương</a:t>
            </a:r>
            <a:r>
              <a:rPr lang="en-GB" sz="1700" b="1" dirty="0">
                <a:solidFill>
                  <a:srgbClr val="58646E"/>
                </a:solidFill>
                <a:latin typeface="+mj-lt"/>
              </a:rPr>
              <a:t> </a:t>
            </a:r>
            <a:r>
              <a:rPr lang="en-GB" sz="1700" b="1" dirty="0" err="1">
                <a:solidFill>
                  <a:srgbClr val="58646E"/>
                </a:solidFill>
                <a:latin typeface="+mj-lt"/>
              </a:rPr>
              <a:t>pháp</a:t>
            </a:r>
            <a:r>
              <a:rPr lang="en-GB" sz="1700" b="1" dirty="0">
                <a:solidFill>
                  <a:srgbClr val="58646E"/>
                </a:solidFill>
                <a:latin typeface="+mj-lt"/>
              </a:rPr>
              <a:t> </a:t>
            </a:r>
            <a:r>
              <a:rPr lang="en-GB" sz="1700" b="1" dirty="0" err="1">
                <a:solidFill>
                  <a:srgbClr val="58646E"/>
                </a:solidFill>
                <a:latin typeface="+mj-lt"/>
              </a:rPr>
              <a:t>khác</a:t>
            </a:r>
            <a:r>
              <a:rPr lang="en-GB" sz="1700" b="1" dirty="0">
                <a:solidFill>
                  <a:srgbClr val="58646E"/>
                </a:solidFill>
                <a:latin typeface="+mj-lt"/>
              </a:rPr>
              <a:t> (p &lt; 0.0001)</a:t>
            </a:r>
          </a:p>
        </p:txBody>
      </p:sp>
      <p:sp>
        <p:nvSpPr>
          <p:cNvPr id="9" name="Rectangle 8">
            <a:extLst>
              <a:ext uri="{FF2B5EF4-FFF2-40B4-BE49-F238E27FC236}">
                <a16:creationId xmlns:a16="http://schemas.microsoft.com/office/drawing/2014/main" id="{9566CB99-58F9-4D29-A1CF-05D0EBAA7C89}"/>
              </a:ext>
            </a:extLst>
          </p:cNvPr>
          <p:cNvSpPr/>
          <p:nvPr/>
        </p:nvSpPr>
        <p:spPr>
          <a:xfrm>
            <a:off x="8187755" y="6607733"/>
            <a:ext cx="3751208" cy="230738"/>
          </a:xfrm>
          <a:prstGeom prst="rect">
            <a:avLst/>
          </a:prstGeom>
        </p:spPr>
        <p:txBody>
          <a:bodyPr wrap="square" lIns="91345" tIns="45673" rIns="91345" bIns="45673">
            <a:spAutoFit/>
          </a:bodyPr>
          <a:lstStyle/>
          <a:p>
            <a:r>
              <a:rPr lang="en-MY" sz="900" dirty="0">
                <a:solidFill>
                  <a:schemeClr val="bg1">
                    <a:lumMod val="65000"/>
                  </a:schemeClr>
                </a:solidFill>
                <a:latin typeface="+mj-lt"/>
              </a:rPr>
              <a:t>Axtell S, et al. J Pharmacy </a:t>
            </a:r>
            <a:r>
              <a:rPr lang="en-MY" sz="900" dirty="0" err="1">
                <a:solidFill>
                  <a:schemeClr val="bg1">
                    <a:lumMod val="65000"/>
                  </a:schemeClr>
                </a:solidFill>
                <a:latin typeface="+mj-lt"/>
              </a:rPr>
              <a:t>Pract</a:t>
            </a:r>
            <a:r>
              <a:rPr lang="en-MY" sz="900" dirty="0">
                <a:solidFill>
                  <a:schemeClr val="bg1">
                    <a:lumMod val="65000"/>
                  </a:schemeClr>
                </a:solidFill>
                <a:latin typeface="+mj-lt"/>
              </a:rPr>
              <a:t> 2016;Epub ahead of print.</a:t>
            </a:r>
          </a:p>
        </p:txBody>
      </p:sp>
      <p:sp>
        <p:nvSpPr>
          <p:cNvPr id="10" name="TextBox 9">
            <a:extLst>
              <a:ext uri="{FF2B5EF4-FFF2-40B4-BE49-F238E27FC236}">
                <a16:creationId xmlns:a16="http://schemas.microsoft.com/office/drawing/2014/main" id="{738CCD52-53A4-451F-936A-02C0A62ACE31}"/>
              </a:ext>
            </a:extLst>
          </p:cNvPr>
          <p:cNvSpPr txBox="1"/>
          <p:nvPr/>
        </p:nvSpPr>
        <p:spPr>
          <a:xfrm>
            <a:off x="2986964" y="5899767"/>
            <a:ext cx="782035" cy="265456"/>
          </a:xfrm>
          <a:prstGeom prst="rect">
            <a:avLst/>
          </a:prstGeom>
          <a:noFill/>
        </p:spPr>
        <p:txBody>
          <a:bodyPr wrap="none" lIns="91179" tIns="45590" rIns="91179" bIns="45590" rtlCol="0">
            <a:spAutoFit/>
          </a:bodyPr>
          <a:lstStyle/>
          <a:p>
            <a:r>
              <a:rPr lang="en-GB" sz="1100" dirty="0">
                <a:solidFill>
                  <a:srgbClr val="58646E"/>
                </a:solidFill>
                <a:latin typeface="Calibri" panose="020F0502020204030204" pitchFamily="34" charset="0"/>
              </a:rPr>
              <a:t>CDC video</a:t>
            </a:r>
          </a:p>
        </p:txBody>
      </p:sp>
      <p:sp>
        <p:nvSpPr>
          <p:cNvPr id="11" name="TextBox 10">
            <a:extLst>
              <a:ext uri="{FF2B5EF4-FFF2-40B4-BE49-F238E27FC236}">
                <a16:creationId xmlns:a16="http://schemas.microsoft.com/office/drawing/2014/main" id="{ABD602CA-2DC5-48F1-8FEA-EB840C9E0DE8}"/>
              </a:ext>
            </a:extLst>
          </p:cNvPr>
          <p:cNvSpPr txBox="1"/>
          <p:nvPr/>
        </p:nvSpPr>
        <p:spPr>
          <a:xfrm>
            <a:off x="3765215" y="5899782"/>
            <a:ext cx="687482" cy="261348"/>
          </a:xfrm>
          <a:prstGeom prst="rect">
            <a:avLst/>
          </a:prstGeom>
          <a:noFill/>
        </p:spPr>
        <p:txBody>
          <a:bodyPr wrap="none" lIns="91179" tIns="45590" rIns="91179" bIns="45590" rtlCol="0">
            <a:spAutoFit/>
          </a:bodyPr>
          <a:lstStyle/>
          <a:p>
            <a:r>
              <a:rPr lang="en-GB" sz="1100" dirty="0">
                <a:solidFill>
                  <a:srgbClr val="58646E"/>
                </a:solidFill>
                <a:latin typeface="Calibri" panose="020F0502020204030204" pitchFamily="34" charset="0"/>
              </a:rPr>
              <a:t>YouTube</a:t>
            </a:r>
          </a:p>
        </p:txBody>
      </p:sp>
      <p:sp>
        <p:nvSpPr>
          <p:cNvPr id="12" name="TextBox 11">
            <a:extLst>
              <a:ext uri="{FF2B5EF4-FFF2-40B4-BE49-F238E27FC236}">
                <a16:creationId xmlns:a16="http://schemas.microsoft.com/office/drawing/2014/main" id="{BA33A066-166F-4B95-B210-7CEDCE43C2ED}"/>
              </a:ext>
            </a:extLst>
          </p:cNvPr>
          <p:cNvSpPr txBox="1"/>
          <p:nvPr/>
        </p:nvSpPr>
        <p:spPr>
          <a:xfrm>
            <a:off x="4537129" y="5899767"/>
            <a:ext cx="743216" cy="265456"/>
          </a:xfrm>
          <a:prstGeom prst="rect">
            <a:avLst/>
          </a:prstGeom>
          <a:noFill/>
        </p:spPr>
        <p:txBody>
          <a:bodyPr wrap="none" lIns="91179" tIns="45590" rIns="91179" bIns="45590" rtlCol="0">
            <a:spAutoFit/>
          </a:bodyPr>
          <a:lstStyle/>
          <a:p>
            <a:r>
              <a:rPr lang="en-GB" sz="1100" dirty="0">
                <a:solidFill>
                  <a:srgbClr val="58646E"/>
                </a:solidFill>
                <a:latin typeface="Calibri" panose="020F0502020204030204" pitchFamily="34" charset="0"/>
              </a:rPr>
              <a:t>Pamphlet</a:t>
            </a:r>
          </a:p>
        </p:txBody>
      </p:sp>
      <p:sp>
        <p:nvSpPr>
          <p:cNvPr id="13" name="TextBox 12">
            <a:extLst>
              <a:ext uri="{FF2B5EF4-FFF2-40B4-BE49-F238E27FC236}">
                <a16:creationId xmlns:a16="http://schemas.microsoft.com/office/drawing/2014/main" id="{DC5167D5-E315-46DD-8BBB-2F519B499485}"/>
              </a:ext>
            </a:extLst>
          </p:cNvPr>
          <p:cNvSpPr txBox="1"/>
          <p:nvPr/>
        </p:nvSpPr>
        <p:spPr>
          <a:xfrm>
            <a:off x="5240119" y="5813204"/>
            <a:ext cx="834512" cy="438580"/>
          </a:xfrm>
          <a:prstGeom prst="rect">
            <a:avLst/>
          </a:prstGeom>
          <a:noFill/>
        </p:spPr>
        <p:txBody>
          <a:bodyPr wrap="none" lIns="91179" tIns="45590" rIns="91179" bIns="45590" rtlCol="0">
            <a:spAutoFit/>
          </a:bodyPr>
          <a:lstStyle/>
          <a:p>
            <a:r>
              <a:rPr lang="en-GB" sz="1100" dirty="0">
                <a:solidFill>
                  <a:srgbClr val="58646E"/>
                </a:solidFill>
                <a:latin typeface="Calibri" panose="020F0502020204030204" pitchFamily="34" charset="0"/>
              </a:rPr>
              <a:t>Pharmacist</a:t>
            </a:r>
            <a:br>
              <a:rPr lang="en-GB" sz="1100" dirty="0">
                <a:solidFill>
                  <a:srgbClr val="58646E"/>
                </a:solidFill>
                <a:latin typeface="Calibri" panose="020F0502020204030204" pitchFamily="34" charset="0"/>
              </a:rPr>
            </a:br>
            <a:r>
              <a:rPr lang="en-GB" sz="1100" dirty="0">
                <a:solidFill>
                  <a:srgbClr val="58646E"/>
                </a:solidFill>
                <a:latin typeface="Calibri" panose="020F0502020204030204" pitchFamily="34" charset="0"/>
              </a:rPr>
              <a:t>instruction</a:t>
            </a:r>
          </a:p>
        </p:txBody>
      </p:sp>
      <p:cxnSp>
        <p:nvCxnSpPr>
          <p:cNvPr id="14" name="Straight Connector 13">
            <a:extLst>
              <a:ext uri="{FF2B5EF4-FFF2-40B4-BE49-F238E27FC236}">
                <a16:creationId xmlns:a16="http://schemas.microsoft.com/office/drawing/2014/main" id="{64A739AC-B965-4E6D-A877-87DD6B8FC5D3}"/>
              </a:ext>
            </a:extLst>
          </p:cNvPr>
          <p:cNvCxnSpPr/>
          <p:nvPr/>
        </p:nvCxnSpPr>
        <p:spPr>
          <a:xfrm>
            <a:off x="2687881" y="5826343"/>
            <a:ext cx="3535005" cy="0"/>
          </a:xfrm>
          <a:prstGeom prst="line">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0A57D21-B9C1-48D2-AFD1-A5F229E2C8F1}"/>
              </a:ext>
            </a:extLst>
          </p:cNvPr>
          <p:cNvSpPr txBox="1"/>
          <p:nvPr/>
        </p:nvSpPr>
        <p:spPr>
          <a:xfrm>
            <a:off x="1026381" y="400389"/>
            <a:ext cx="10096500" cy="584775"/>
          </a:xfrm>
          <a:prstGeom prst="rect">
            <a:avLst/>
          </a:prstGeom>
          <a:noFill/>
        </p:spPr>
        <p:txBody>
          <a:bodyPr wrap="square" rtlCol="0">
            <a:spAutoFit/>
          </a:bodyPr>
          <a:lstStyle/>
          <a:p>
            <a:pPr algn="ctr"/>
            <a:r>
              <a:rPr lang="en-US" sz="3200" b="1" dirty="0" err="1">
                <a:solidFill>
                  <a:srgbClr val="003366"/>
                </a:solidFill>
                <a:latin typeface="+mj-lt"/>
              </a:rPr>
              <a:t>Các</a:t>
            </a:r>
            <a:r>
              <a:rPr lang="en-US" sz="3200" b="1" dirty="0">
                <a:solidFill>
                  <a:srgbClr val="003366"/>
                </a:solidFill>
                <a:latin typeface="+mj-lt"/>
              </a:rPr>
              <a:t> </a:t>
            </a:r>
            <a:r>
              <a:rPr lang="en-US" sz="3200" b="1" dirty="0" err="1">
                <a:solidFill>
                  <a:srgbClr val="003366"/>
                </a:solidFill>
                <a:latin typeface="+mj-lt"/>
              </a:rPr>
              <a:t>hình</a:t>
            </a:r>
            <a:r>
              <a:rPr lang="en-US" sz="3200" b="1" dirty="0">
                <a:solidFill>
                  <a:srgbClr val="003366"/>
                </a:solidFill>
                <a:latin typeface="+mj-lt"/>
              </a:rPr>
              <a:t> </a:t>
            </a:r>
            <a:r>
              <a:rPr lang="en-US" sz="3200" b="1" dirty="0" err="1">
                <a:solidFill>
                  <a:srgbClr val="003366"/>
                </a:solidFill>
                <a:latin typeface="+mj-lt"/>
              </a:rPr>
              <a:t>thức</a:t>
            </a:r>
            <a:r>
              <a:rPr lang="en-US" sz="3200" b="1" dirty="0">
                <a:solidFill>
                  <a:srgbClr val="003366"/>
                </a:solidFill>
                <a:latin typeface="+mj-lt"/>
              </a:rPr>
              <a:t> </a:t>
            </a:r>
            <a:r>
              <a:rPr lang="en-US" sz="3200" b="1" dirty="0" err="1">
                <a:solidFill>
                  <a:srgbClr val="003366"/>
                </a:solidFill>
                <a:latin typeface="+mj-lt"/>
              </a:rPr>
              <a:t>hướng</a:t>
            </a:r>
            <a:r>
              <a:rPr lang="en-US" sz="3200" b="1" dirty="0">
                <a:solidFill>
                  <a:srgbClr val="003366"/>
                </a:solidFill>
                <a:latin typeface="+mj-lt"/>
              </a:rPr>
              <a:t> </a:t>
            </a:r>
            <a:r>
              <a:rPr lang="en-US" sz="3200" b="1" dirty="0" err="1">
                <a:solidFill>
                  <a:srgbClr val="003366"/>
                </a:solidFill>
                <a:latin typeface="+mj-lt"/>
              </a:rPr>
              <a:t>dẫn</a:t>
            </a:r>
            <a:r>
              <a:rPr lang="en-US" sz="3200" b="1" dirty="0">
                <a:solidFill>
                  <a:srgbClr val="003366"/>
                </a:solidFill>
                <a:latin typeface="+mj-lt"/>
              </a:rPr>
              <a:t> </a:t>
            </a:r>
            <a:r>
              <a:rPr lang="en-US" sz="3200" b="1" dirty="0" err="1">
                <a:solidFill>
                  <a:srgbClr val="003366"/>
                </a:solidFill>
                <a:latin typeface="+mj-lt"/>
              </a:rPr>
              <a:t>sử</a:t>
            </a:r>
            <a:r>
              <a:rPr lang="en-US" sz="3200" b="1" dirty="0">
                <a:solidFill>
                  <a:srgbClr val="003366"/>
                </a:solidFill>
                <a:latin typeface="+mj-lt"/>
              </a:rPr>
              <a:t> </a:t>
            </a:r>
            <a:r>
              <a:rPr lang="en-US" sz="3200" b="1" dirty="0" err="1">
                <a:solidFill>
                  <a:srgbClr val="003366"/>
                </a:solidFill>
                <a:latin typeface="+mj-lt"/>
              </a:rPr>
              <a:t>dụng</a:t>
            </a:r>
            <a:endParaRPr lang="en-US" sz="3200" b="1" dirty="0">
              <a:solidFill>
                <a:srgbClr val="003366"/>
              </a:solidFill>
              <a:latin typeface="+mj-lt"/>
            </a:endParaRPr>
          </a:p>
        </p:txBody>
      </p:sp>
      <p:sp>
        <p:nvSpPr>
          <p:cNvPr id="18" name="TextBox 17">
            <a:extLst>
              <a:ext uri="{FF2B5EF4-FFF2-40B4-BE49-F238E27FC236}">
                <a16:creationId xmlns:a16="http://schemas.microsoft.com/office/drawing/2014/main" id="{D9170B92-F70A-4D27-9581-91D3F2404D5E}"/>
              </a:ext>
            </a:extLst>
          </p:cNvPr>
          <p:cNvSpPr txBox="1"/>
          <p:nvPr/>
        </p:nvSpPr>
        <p:spPr>
          <a:xfrm>
            <a:off x="1174636" y="1320403"/>
            <a:ext cx="10096499" cy="707886"/>
          </a:xfrm>
          <a:prstGeom prst="rect">
            <a:avLst/>
          </a:prstGeom>
          <a:noFill/>
        </p:spPr>
        <p:txBody>
          <a:bodyPr wrap="square" rtlCol="0">
            <a:spAutoFit/>
          </a:bodyPr>
          <a:lstStyle/>
          <a:p>
            <a:r>
              <a:rPr lang="en-GB" sz="2000" b="0" dirty="0" err="1">
                <a:solidFill>
                  <a:schemeClr val="tx1"/>
                </a:solidFill>
                <a:latin typeface="+mj-lt"/>
              </a:rPr>
              <a:t>Hình</a:t>
            </a:r>
            <a:r>
              <a:rPr lang="en-GB" sz="2000" b="0" dirty="0">
                <a:solidFill>
                  <a:schemeClr val="tx1"/>
                </a:solidFill>
                <a:latin typeface="+mj-lt"/>
              </a:rPr>
              <a:t> </a:t>
            </a:r>
            <a:r>
              <a:rPr lang="en-GB" sz="2000" b="0" dirty="0" err="1">
                <a:solidFill>
                  <a:schemeClr val="tx1"/>
                </a:solidFill>
                <a:latin typeface="+mj-lt"/>
              </a:rPr>
              <a:t>thức</a:t>
            </a:r>
            <a:r>
              <a:rPr lang="en-GB" sz="2000" b="0" dirty="0">
                <a:solidFill>
                  <a:schemeClr val="tx1"/>
                </a:solidFill>
                <a:latin typeface="+mj-lt"/>
              </a:rPr>
              <a:t> </a:t>
            </a:r>
            <a:r>
              <a:rPr lang="en-GB" sz="2000" b="0" dirty="0" err="1">
                <a:solidFill>
                  <a:schemeClr val="tx1"/>
                </a:solidFill>
                <a:latin typeface="+mj-lt"/>
              </a:rPr>
              <a:t>dược</a:t>
            </a:r>
            <a:r>
              <a:rPr lang="en-GB" sz="2000" b="0" dirty="0">
                <a:solidFill>
                  <a:schemeClr val="tx1"/>
                </a:solidFill>
                <a:latin typeface="+mj-lt"/>
              </a:rPr>
              <a:t> </a:t>
            </a:r>
            <a:r>
              <a:rPr lang="en-GB" sz="2000" b="0" dirty="0" err="1">
                <a:solidFill>
                  <a:schemeClr val="tx1"/>
                </a:solidFill>
                <a:latin typeface="+mj-lt"/>
              </a:rPr>
              <a:t>sĩ</a:t>
            </a:r>
            <a:r>
              <a:rPr lang="en-GB" sz="2000" b="0" dirty="0">
                <a:solidFill>
                  <a:schemeClr val="tx1"/>
                </a:solidFill>
                <a:latin typeface="+mj-lt"/>
              </a:rPr>
              <a:t> </a:t>
            </a:r>
            <a:r>
              <a:rPr lang="en-GB" sz="2000" b="0" dirty="0" err="1">
                <a:solidFill>
                  <a:schemeClr val="tx1"/>
                </a:solidFill>
                <a:latin typeface="+mj-lt"/>
              </a:rPr>
              <a:t>tư</a:t>
            </a:r>
            <a:r>
              <a:rPr lang="en-GB" sz="2000" b="0" dirty="0">
                <a:solidFill>
                  <a:schemeClr val="tx1"/>
                </a:solidFill>
                <a:latin typeface="+mj-lt"/>
              </a:rPr>
              <a:t> </a:t>
            </a:r>
            <a:r>
              <a:rPr lang="en-GB" sz="2000" b="0" dirty="0" err="1">
                <a:solidFill>
                  <a:schemeClr val="tx1"/>
                </a:solidFill>
                <a:latin typeface="+mj-lt"/>
              </a:rPr>
              <a:t>vấn</a:t>
            </a:r>
            <a:r>
              <a:rPr lang="en-GB" sz="2000" b="0" dirty="0">
                <a:solidFill>
                  <a:schemeClr val="tx1"/>
                </a:solidFill>
                <a:latin typeface="+mj-lt"/>
              </a:rPr>
              <a:t> </a:t>
            </a:r>
            <a:r>
              <a:rPr lang="en-GB" sz="2000" b="0" dirty="0" err="1">
                <a:solidFill>
                  <a:schemeClr val="tx1"/>
                </a:solidFill>
                <a:latin typeface="+mj-lt"/>
              </a:rPr>
              <a:t>sử</a:t>
            </a:r>
            <a:r>
              <a:rPr lang="en-GB" sz="2000" b="0" dirty="0">
                <a:solidFill>
                  <a:schemeClr val="tx1"/>
                </a:solidFill>
                <a:latin typeface="+mj-lt"/>
              </a:rPr>
              <a:t> </a:t>
            </a:r>
            <a:r>
              <a:rPr lang="en-GB" sz="2000" b="0" dirty="0" err="1">
                <a:solidFill>
                  <a:schemeClr val="tx1"/>
                </a:solidFill>
                <a:latin typeface="+mj-lt"/>
              </a:rPr>
              <a:t>dụng</a:t>
            </a:r>
            <a:r>
              <a:rPr lang="en-GB" sz="2000" b="0" dirty="0">
                <a:solidFill>
                  <a:schemeClr val="tx1"/>
                </a:solidFill>
                <a:latin typeface="+mj-lt"/>
              </a:rPr>
              <a:t> </a:t>
            </a:r>
            <a:r>
              <a:rPr lang="en-GB" sz="2000" b="0" dirty="0" err="1">
                <a:solidFill>
                  <a:schemeClr val="tx1"/>
                </a:solidFill>
                <a:latin typeface="+mj-lt"/>
              </a:rPr>
              <a:t>giúp</a:t>
            </a:r>
            <a:r>
              <a:rPr lang="en-GB" sz="2000" b="0" dirty="0">
                <a:solidFill>
                  <a:schemeClr val="tx1"/>
                </a:solidFill>
                <a:latin typeface="+mj-lt"/>
              </a:rPr>
              <a:t> </a:t>
            </a:r>
            <a:r>
              <a:rPr lang="en-GB" sz="2000" b="0" dirty="0" err="1">
                <a:solidFill>
                  <a:schemeClr val="tx1"/>
                </a:solidFill>
                <a:latin typeface="+mj-lt"/>
              </a:rPr>
              <a:t>giáo</a:t>
            </a:r>
            <a:r>
              <a:rPr lang="en-GB" sz="2000" b="0" dirty="0">
                <a:solidFill>
                  <a:schemeClr val="tx1"/>
                </a:solidFill>
                <a:latin typeface="+mj-lt"/>
              </a:rPr>
              <a:t> </a:t>
            </a:r>
            <a:r>
              <a:rPr lang="en-GB" sz="2000" b="0" dirty="0" err="1">
                <a:solidFill>
                  <a:schemeClr val="tx1"/>
                </a:solidFill>
                <a:latin typeface="+mj-lt"/>
              </a:rPr>
              <a:t>dục</a:t>
            </a:r>
            <a:r>
              <a:rPr lang="en-GB" sz="2000" b="0" dirty="0">
                <a:solidFill>
                  <a:schemeClr val="tx1"/>
                </a:solidFill>
                <a:latin typeface="+mj-lt"/>
              </a:rPr>
              <a:t> </a:t>
            </a:r>
            <a:r>
              <a:rPr lang="en-GB" sz="2000" b="0" dirty="0" err="1">
                <a:solidFill>
                  <a:schemeClr val="tx1"/>
                </a:solidFill>
                <a:latin typeface="+mj-lt"/>
              </a:rPr>
              <a:t>bệnh</a:t>
            </a:r>
            <a:r>
              <a:rPr lang="en-GB" sz="2000" b="0" dirty="0">
                <a:solidFill>
                  <a:schemeClr val="tx1"/>
                </a:solidFill>
                <a:latin typeface="+mj-lt"/>
              </a:rPr>
              <a:t> </a:t>
            </a:r>
            <a:r>
              <a:rPr lang="en-GB" sz="2000" b="0" dirty="0" err="1">
                <a:solidFill>
                  <a:schemeClr val="tx1"/>
                </a:solidFill>
                <a:latin typeface="+mj-lt"/>
              </a:rPr>
              <a:t>nhân</a:t>
            </a:r>
            <a:r>
              <a:rPr lang="en-GB" sz="2000" b="0" dirty="0">
                <a:solidFill>
                  <a:schemeClr val="tx1"/>
                </a:solidFill>
                <a:latin typeface="+mj-lt"/>
              </a:rPr>
              <a:t> </a:t>
            </a:r>
            <a:r>
              <a:rPr lang="en-GB" sz="2000" b="0" dirty="0" err="1">
                <a:solidFill>
                  <a:schemeClr val="tx1"/>
                </a:solidFill>
                <a:latin typeface="+mj-lt"/>
              </a:rPr>
              <a:t>thực</a:t>
            </a:r>
            <a:r>
              <a:rPr lang="en-GB" sz="2000" b="0" dirty="0">
                <a:solidFill>
                  <a:schemeClr val="tx1"/>
                </a:solidFill>
                <a:latin typeface="+mj-lt"/>
              </a:rPr>
              <a:t> </a:t>
            </a:r>
            <a:r>
              <a:rPr lang="en-GB" sz="2000" b="0" dirty="0" err="1">
                <a:solidFill>
                  <a:schemeClr val="tx1"/>
                </a:solidFill>
                <a:latin typeface="+mj-lt"/>
              </a:rPr>
              <a:t>hiện</a:t>
            </a:r>
            <a:r>
              <a:rPr lang="en-GB" sz="2000" b="0" dirty="0">
                <a:solidFill>
                  <a:schemeClr val="tx1"/>
                </a:solidFill>
                <a:latin typeface="+mj-lt"/>
              </a:rPr>
              <a:t> </a:t>
            </a:r>
            <a:r>
              <a:rPr lang="en-GB" sz="2000" b="0" dirty="0" err="1">
                <a:solidFill>
                  <a:schemeClr val="tx1"/>
                </a:solidFill>
                <a:latin typeface="+mj-lt"/>
              </a:rPr>
              <a:t>đúng</a:t>
            </a:r>
            <a:r>
              <a:rPr lang="en-GB" sz="2000" b="0" dirty="0">
                <a:solidFill>
                  <a:schemeClr val="tx1"/>
                </a:solidFill>
                <a:latin typeface="+mj-lt"/>
              </a:rPr>
              <a:t> </a:t>
            </a:r>
            <a:r>
              <a:rPr lang="en-GB" sz="2000" b="0" dirty="0" err="1">
                <a:solidFill>
                  <a:schemeClr val="tx1"/>
                </a:solidFill>
                <a:latin typeface="+mj-lt"/>
              </a:rPr>
              <a:t>kỹ</a:t>
            </a:r>
            <a:r>
              <a:rPr lang="en-GB" sz="2000" b="0" dirty="0">
                <a:solidFill>
                  <a:schemeClr val="tx1"/>
                </a:solidFill>
                <a:latin typeface="+mj-lt"/>
              </a:rPr>
              <a:t> </a:t>
            </a:r>
            <a:r>
              <a:rPr lang="en-GB" sz="2000" b="0" dirty="0" err="1">
                <a:solidFill>
                  <a:schemeClr val="tx1"/>
                </a:solidFill>
                <a:latin typeface="+mj-lt"/>
              </a:rPr>
              <a:t>thuật</a:t>
            </a:r>
            <a:r>
              <a:rPr lang="en-GB" sz="2000" b="0" dirty="0">
                <a:solidFill>
                  <a:schemeClr val="tx1"/>
                </a:solidFill>
                <a:latin typeface="+mj-lt"/>
              </a:rPr>
              <a:t> </a:t>
            </a:r>
            <a:r>
              <a:rPr lang="en-GB" sz="2000" b="0" dirty="0" err="1">
                <a:solidFill>
                  <a:schemeClr val="tx1"/>
                </a:solidFill>
                <a:latin typeface="+mj-lt"/>
              </a:rPr>
              <a:t>hít</a:t>
            </a:r>
            <a:r>
              <a:rPr lang="en-GB" sz="2000" b="0" dirty="0">
                <a:solidFill>
                  <a:schemeClr val="tx1"/>
                </a:solidFill>
                <a:latin typeface="+mj-lt"/>
              </a:rPr>
              <a:t> </a:t>
            </a:r>
            <a:r>
              <a:rPr lang="en-GB" sz="2000" b="0" dirty="0" err="1">
                <a:solidFill>
                  <a:schemeClr val="tx1"/>
                </a:solidFill>
                <a:latin typeface="+mj-lt"/>
              </a:rPr>
              <a:t>tốt</a:t>
            </a:r>
            <a:r>
              <a:rPr lang="en-GB" sz="2000" b="0" dirty="0">
                <a:solidFill>
                  <a:schemeClr val="tx1"/>
                </a:solidFill>
                <a:latin typeface="+mj-lt"/>
              </a:rPr>
              <a:t> </a:t>
            </a:r>
            <a:r>
              <a:rPr lang="en-GB" sz="2000" b="0" dirty="0" err="1">
                <a:solidFill>
                  <a:schemeClr val="tx1"/>
                </a:solidFill>
                <a:latin typeface="+mj-lt"/>
              </a:rPr>
              <a:t>hơn</a:t>
            </a:r>
            <a:r>
              <a:rPr lang="en-GB" sz="2000" b="0" dirty="0">
                <a:solidFill>
                  <a:schemeClr val="tx1"/>
                </a:solidFill>
                <a:latin typeface="+mj-lt"/>
              </a:rPr>
              <a:t> </a:t>
            </a:r>
            <a:r>
              <a:rPr lang="en-GB" sz="2000" b="0" dirty="0" err="1">
                <a:solidFill>
                  <a:schemeClr val="tx1"/>
                </a:solidFill>
                <a:latin typeface="+mj-lt"/>
              </a:rPr>
              <a:t>các</a:t>
            </a:r>
            <a:r>
              <a:rPr lang="en-GB" sz="2000" b="0" dirty="0">
                <a:solidFill>
                  <a:schemeClr val="tx1"/>
                </a:solidFill>
                <a:latin typeface="+mj-lt"/>
              </a:rPr>
              <a:t> </a:t>
            </a:r>
            <a:r>
              <a:rPr lang="en-GB" sz="2000" b="0" dirty="0" err="1">
                <a:solidFill>
                  <a:schemeClr val="tx1"/>
                </a:solidFill>
                <a:latin typeface="+mj-lt"/>
              </a:rPr>
              <a:t>phương</a:t>
            </a:r>
            <a:r>
              <a:rPr lang="en-GB" sz="2000" b="0" dirty="0">
                <a:solidFill>
                  <a:schemeClr val="tx1"/>
                </a:solidFill>
                <a:latin typeface="+mj-lt"/>
              </a:rPr>
              <a:t> </a:t>
            </a:r>
            <a:r>
              <a:rPr lang="en-GB" sz="2000" b="0" dirty="0" err="1">
                <a:solidFill>
                  <a:schemeClr val="tx1"/>
                </a:solidFill>
                <a:latin typeface="+mj-lt"/>
              </a:rPr>
              <a:t>pháp</a:t>
            </a:r>
            <a:r>
              <a:rPr lang="en-GB" sz="2000" b="0" dirty="0">
                <a:solidFill>
                  <a:schemeClr val="tx1"/>
                </a:solidFill>
                <a:latin typeface="+mj-lt"/>
              </a:rPr>
              <a:t> </a:t>
            </a:r>
            <a:r>
              <a:rPr lang="en-GB" sz="2000" b="0" dirty="0" err="1">
                <a:solidFill>
                  <a:schemeClr val="tx1"/>
                </a:solidFill>
                <a:latin typeface="+mj-lt"/>
              </a:rPr>
              <a:t>khác</a:t>
            </a:r>
            <a:endParaRPr lang="en-GB" sz="2000" b="0" dirty="0">
              <a:solidFill>
                <a:schemeClr val="tx1"/>
              </a:solidFill>
              <a:latin typeface="+mj-lt"/>
            </a:endParaRPr>
          </a:p>
        </p:txBody>
      </p:sp>
    </p:spTree>
    <p:extLst>
      <p:ext uri="{BB962C8B-B14F-4D97-AF65-F5344CB8AC3E}">
        <p14:creationId xmlns:p14="http://schemas.microsoft.com/office/powerpoint/2010/main" val="4149599600"/>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D13B018-BBF6-458B-86E7-7064B1E0EBBB}"/>
              </a:ext>
            </a:extLst>
          </p:cNvPr>
          <p:cNvSpPr txBox="1"/>
          <p:nvPr/>
        </p:nvSpPr>
        <p:spPr>
          <a:xfrm>
            <a:off x="1112791" y="1399327"/>
            <a:ext cx="10612484" cy="1015663"/>
          </a:xfrm>
          <a:prstGeom prst="rect">
            <a:avLst/>
          </a:prstGeom>
          <a:noFill/>
        </p:spPr>
        <p:txBody>
          <a:bodyPr wrap="square" rtlCol="0">
            <a:spAutoFit/>
          </a:bodyPr>
          <a:lstStyle/>
          <a:p>
            <a:r>
              <a:rPr lang="en-US" sz="2000" dirty="0"/>
              <a:t>Theo GOLD 2022, </a:t>
            </a:r>
            <a:r>
              <a:rPr lang="en-US" sz="2000" dirty="0" err="1"/>
              <a:t>mặc</a:t>
            </a:r>
            <a:r>
              <a:rPr lang="en-US" sz="2000" dirty="0"/>
              <a:t> </a:t>
            </a:r>
            <a:r>
              <a:rPr lang="en-US" sz="2000" dirty="0" err="1"/>
              <a:t>dù</a:t>
            </a:r>
            <a:r>
              <a:rPr lang="en-US" sz="2000" dirty="0"/>
              <a:t> </a:t>
            </a:r>
            <a:r>
              <a:rPr lang="en-US" sz="2000" dirty="0" err="1"/>
              <a:t>các</a:t>
            </a:r>
            <a:r>
              <a:rPr lang="en-US" sz="2000" dirty="0"/>
              <a:t> </a:t>
            </a:r>
            <a:r>
              <a:rPr lang="en-US" sz="2000" dirty="0" err="1"/>
              <a:t>nghiên</a:t>
            </a:r>
            <a:r>
              <a:rPr lang="en-US" sz="2000" dirty="0"/>
              <a:t> </a:t>
            </a:r>
            <a:r>
              <a:rPr lang="en-US" sz="2000" dirty="0" err="1"/>
              <a:t>cứu</a:t>
            </a:r>
            <a:r>
              <a:rPr lang="en-US" sz="2000" dirty="0"/>
              <a:t> </a:t>
            </a:r>
            <a:r>
              <a:rPr lang="en-US" sz="2000" dirty="0" err="1"/>
              <a:t>quan</a:t>
            </a:r>
            <a:r>
              <a:rPr lang="en-US" sz="2000" dirty="0"/>
              <a:t> </a:t>
            </a:r>
            <a:r>
              <a:rPr lang="en-US" sz="2000" dirty="0" err="1"/>
              <a:t>sát</a:t>
            </a:r>
            <a:r>
              <a:rPr lang="en-US" sz="2000" dirty="0"/>
              <a:t> </a:t>
            </a:r>
            <a:r>
              <a:rPr lang="en-US" sz="2000" dirty="0" err="1"/>
              <a:t>của</a:t>
            </a:r>
            <a:r>
              <a:rPr lang="en-US" sz="2000" dirty="0"/>
              <a:t> </a:t>
            </a:r>
            <a:r>
              <a:rPr lang="en-US" sz="2000" dirty="0" err="1"/>
              <a:t>mỗi</a:t>
            </a:r>
            <a:r>
              <a:rPr lang="en-US" sz="2000" dirty="0"/>
              <a:t> </a:t>
            </a:r>
            <a:r>
              <a:rPr lang="en-US" sz="2000" dirty="0" err="1"/>
              <a:t>dụng</a:t>
            </a:r>
            <a:r>
              <a:rPr lang="en-US" sz="2000" dirty="0"/>
              <a:t> </a:t>
            </a:r>
            <a:r>
              <a:rPr lang="en-US" sz="2000" dirty="0" err="1"/>
              <a:t>cụ</a:t>
            </a:r>
            <a:r>
              <a:rPr lang="en-US" sz="2000" dirty="0"/>
              <a:t> </a:t>
            </a:r>
            <a:r>
              <a:rPr lang="en-US" sz="2000" dirty="0" err="1"/>
              <a:t>hít</a:t>
            </a:r>
            <a:r>
              <a:rPr lang="en-US" sz="2000" dirty="0"/>
              <a:t> </a:t>
            </a:r>
            <a:r>
              <a:rPr lang="en-US" sz="2000" dirty="0" err="1"/>
              <a:t>có</a:t>
            </a:r>
            <a:r>
              <a:rPr lang="en-US" sz="2000" dirty="0"/>
              <a:t> </a:t>
            </a:r>
            <a:r>
              <a:rPr lang="en-US" sz="2000" dirty="0" err="1"/>
              <a:t>sự</a:t>
            </a:r>
            <a:r>
              <a:rPr lang="en-US" sz="2000" dirty="0"/>
              <a:t> </a:t>
            </a:r>
            <a:r>
              <a:rPr lang="en-US" sz="2000" dirty="0" err="1"/>
              <a:t>khác</a:t>
            </a:r>
            <a:r>
              <a:rPr lang="en-US" sz="2000" dirty="0"/>
              <a:t> </a:t>
            </a:r>
            <a:r>
              <a:rPr lang="en-US" sz="2000" dirty="0" err="1"/>
              <a:t>nhau</a:t>
            </a:r>
            <a:r>
              <a:rPr lang="en-US" sz="2000" dirty="0"/>
              <a:t> </a:t>
            </a:r>
            <a:r>
              <a:rPr lang="en-US" sz="2000" dirty="0" err="1"/>
              <a:t>về</a:t>
            </a:r>
            <a:r>
              <a:rPr lang="en-US" sz="2000" dirty="0"/>
              <a:t> </a:t>
            </a:r>
            <a:r>
              <a:rPr lang="en-US" sz="2000" dirty="0" err="1"/>
              <a:t>loại</a:t>
            </a:r>
            <a:r>
              <a:rPr lang="en-US" sz="2000" dirty="0"/>
              <a:t> </a:t>
            </a:r>
            <a:r>
              <a:rPr lang="en-US" sz="2000" dirty="0" err="1"/>
              <a:t>và</a:t>
            </a:r>
            <a:r>
              <a:rPr lang="en-US" sz="2000" dirty="0"/>
              <a:t> </a:t>
            </a:r>
            <a:r>
              <a:rPr lang="en-US" sz="2000" dirty="0" err="1"/>
              <a:t>tần</a:t>
            </a:r>
            <a:r>
              <a:rPr lang="en-US" sz="2000" dirty="0"/>
              <a:t> </a:t>
            </a:r>
            <a:r>
              <a:rPr lang="en-US" sz="2000" dirty="0" err="1"/>
              <a:t>suất</a:t>
            </a:r>
            <a:r>
              <a:rPr lang="en-US" sz="2000" dirty="0"/>
              <a:t> </a:t>
            </a:r>
            <a:r>
              <a:rPr lang="en-US" sz="2000" dirty="0" err="1"/>
              <a:t>lỗi</a:t>
            </a:r>
            <a:r>
              <a:rPr lang="en-US" sz="2000" dirty="0"/>
              <a:t> </a:t>
            </a:r>
            <a:r>
              <a:rPr lang="en-US" sz="2000" dirty="0" err="1"/>
              <a:t>sai</a:t>
            </a:r>
            <a:r>
              <a:rPr lang="en-US" sz="2000" dirty="0"/>
              <a:t>, </a:t>
            </a:r>
            <a:r>
              <a:rPr lang="en-US" sz="2000" b="1" dirty="0" err="1">
                <a:solidFill>
                  <a:srgbClr val="FF0000"/>
                </a:solidFill>
              </a:rPr>
              <a:t>không</a:t>
            </a:r>
            <a:r>
              <a:rPr lang="en-US" sz="2000" b="1" dirty="0">
                <a:solidFill>
                  <a:srgbClr val="FF0000"/>
                </a:solidFill>
              </a:rPr>
              <a:t> </a:t>
            </a:r>
            <a:r>
              <a:rPr lang="en-US" sz="2000" b="1" dirty="0" err="1">
                <a:solidFill>
                  <a:srgbClr val="FF0000"/>
                </a:solidFill>
              </a:rPr>
              <a:t>có</a:t>
            </a:r>
            <a:r>
              <a:rPr lang="en-US" sz="2000" b="1" dirty="0">
                <a:solidFill>
                  <a:srgbClr val="FF0000"/>
                </a:solidFill>
              </a:rPr>
              <a:t> </a:t>
            </a:r>
            <a:r>
              <a:rPr lang="en-US" sz="2000" b="1" dirty="0" err="1">
                <a:solidFill>
                  <a:srgbClr val="FF0000"/>
                </a:solidFill>
              </a:rPr>
              <a:t>dụng</a:t>
            </a:r>
            <a:r>
              <a:rPr lang="en-US" sz="2000" b="1" dirty="0">
                <a:solidFill>
                  <a:srgbClr val="FF0000"/>
                </a:solidFill>
              </a:rPr>
              <a:t> </a:t>
            </a:r>
            <a:r>
              <a:rPr lang="en-US" sz="2000" b="1" dirty="0" err="1">
                <a:solidFill>
                  <a:srgbClr val="FF0000"/>
                </a:solidFill>
              </a:rPr>
              <a:t>cụ</a:t>
            </a:r>
            <a:r>
              <a:rPr lang="en-US" sz="2000" b="1" dirty="0">
                <a:solidFill>
                  <a:srgbClr val="FF0000"/>
                </a:solidFill>
              </a:rPr>
              <a:t> </a:t>
            </a:r>
            <a:r>
              <a:rPr lang="en-US" sz="2000" b="1" dirty="0" err="1">
                <a:solidFill>
                  <a:srgbClr val="FF0000"/>
                </a:solidFill>
              </a:rPr>
              <a:t>hít</a:t>
            </a:r>
            <a:r>
              <a:rPr lang="en-US" sz="2000" b="1" dirty="0">
                <a:solidFill>
                  <a:srgbClr val="FF0000"/>
                </a:solidFill>
              </a:rPr>
              <a:t> </a:t>
            </a:r>
            <a:r>
              <a:rPr lang="en-US" sz="2000" b="1" dirty="0" err="1">
                <a:solidFill>
                  <a:srgbClr val="FF0000"/>
                </a:solidFill>
              </a:rPr>
              <a:t>nào</a:t>
            </a:r>
            <a:r>
              <a:rPr lang="en-US" sz="2000" b="1" dirty="0">
                <a:solidFill>
                  <a:srgbClr val="FF0000"/>
                </a:solidFill>
              </a:rPr>
              <a:t> </a:t>
            </a:r>
            <a:r>
              <a:rPr lang="en-US" sz="2000" b="1" dirty="0" err="1">
                <a:solidFill>
                  <a:srgbClr val="FF0000"/>
                </a:solidFill>
              </a:rPr>
              <a:t>tránh</a:t>
            </a:r>
            <a:r>
              <a:rPr lang="en-US" sz="2000" b="1" dirty="0">
                <a:solidFill>
                  <a:srgbClr val="FF0000"/>
                </a:solidFill>
              </a:rPr>
              <a:t> </a:t>
            </a:r>
            <a:r>
              <a:rPr lang="en-US" sz="2000" b="1" dirty="0" err="1">
                <a:solidFill>
                  <a:srgbClr val="FF0000"/>
                </a:solidFill>
              </a:rPr>
              <a:t>khỏi</a:t>
            </a:r>
            <a:r>
              <a:rPr lang="en-US" sz="2000" b="1" dirty="0">
                <a:solidFill>
                  <a:srgbClr val="FF0000"/>
                </a:solidFill>
              </a:rPr>
              <a:t> </a:t>
            </a:r>
            <a:r>
              <a:rPr lang="en-US" sz="2000" b="1" dirty="0" err="1">
                <a:solidFill>
                  <a:srgbClr val="FF0000"/>
                </a:solidFill>
              </a:rPr>
              <a:t>yêu</a:t>
            </a:r>
            <a:r>
              <a:rPr lang="en-US" sz="2000" b="1" dirty="0">
                <a:solidFill>
                  <a:srgbClr val="FF0000"/>
                </a:solidFill>
              </a:rPr>
              <a:t> </a:t>
            </a:r>
            <a:r>
              <a:rPr lang="en-US" sz="2000" b="1" dirty="0" err="1">
                <a:solidFill>
                  <a:srgbClr val="FF0000"/>
                </a:solidFill>
              </a:rPr>
              <a:t>cầu</a:t>
            </a:r>
            <a:r>
              <a:rPr lang="en-US" sz="2000" b="1" dirty="0">
                <a:solidFill>
                  <a:srgbClr val="FF0000"/>
                </a:solidFill>
              </a:rPr>
              <a:t> </a:t>
            </a:r>
            <a:r>
              <a:rPr lang="en-US" sz="2000" b="1" dirty="0" err="1">
                <a:solidFill>
                  <a:srgbClr val="FF0000"/>
                </a:solidFill>
              </a:rPr>
              <a:t>phải</a:t>
            </a:r>
            <a:r>
              <a:rPr lang="en-US" sz="2000" b="1" dirty="0">
                <a:solidFill>
                  <a:srgbClr val="FF0000"/>
                </a:solidFill>
              </a:rPr>
              <a:t> </a:t>
            </a:r>
            <a:r>
              <a:rPr lang="en-US" sz="2000" b="1" dirty="0" err="1">
                <a:solidFill>
                  <a:srgbClr val="FF0000"/>
                </a:solidFill>
              </a:rPr>
              <a:t>giải</a:t>
            </a:r>
            <a:r>
              <a:rPr lang="en-US" sz="2000" b="1" dirty="0">
                <a:solidFill>
                  <a:srgbClr val="FF0000"/>
                </a:solidFill>
              </a:rPr>
              <a:t> </a:t>
            </a:r>
            <a:r>
              <a:rPr lang="en-US" sz="2000" b="1" dirty="0" err="1">
                <a:solidFill>
                  <a:srgbClr val="FF0000"/>
                </a:solidFill>
              </a:rPr>
              <a:t>thích</a:t>
            </a:r>
            <a:r>
              <a:rPr lang="en-US" sz="2000" b="1" dirty="0">
                <a:solidFill>
                  <a:srgbClr val="FF0000"/>
                </a:solidFill>
              </a:rPr>
              <a:t> </a:t>
            </a:r>
            <a:r>
              <a:rPr lang="en-US" sz="2000" b="1" dirty="0" err="1">
                <a:solidFill>
                  <a:srgbClr val="FF0000"/>
                </a:solidFill>
              </a:rPr>
              <a:t>cho</a:t>
            </a:r>
            <a:r>
              <a:rPr lang="en-US" sz="2000" b="1" dirty="0">
                <a:solidFill>
                  <a:srgbClr val="FF0000"/>
                </a:solidFill>
              </a:rPr>
              <a:t> </a:t>
            </a:r>
            <a:r>
              <a:rPr lang="en-US" sz="2000" b="1" dirty="0" err="1">
                <a:solidFill>
                  <a:srgbClr val="FF0000"/>
                </a:solidFill>
              </a:rPr>
              <a:t>người</a:t>
            </a:r>
            <a:r>
              <a:rPr lang="en-US" sz="2000" b="1" dirty="0">
                <a:solidFill>
                  <a:srgbClr val="FF0000"/>
                </a:solidFill>
              </a:rPr>
              <a:t> </a:t>
            </a:r>
            <a:r>
              <a:rPr lang="en-US" sz="2000" b="1" dirty="0" err="1">
                <a:solidFill>
                  <a:srgbClr val="FF0000"/>
                </a:solidFill>
              </a:rPr>
              <a:t>bệnh</a:t>
            </a:r>
            <a:r>
              <a:rPr lang="en-US" sz="2000" b="1" dirty="0">
                <a:solidFill>
                  <a:srgbClr val="FF0000"/>
                </a:solidFill>
              </a:rPr>
              <a:t>, </a:t>
            </a:r>
            <a:r>
              <a:rPr lang="en-US" sz="2000" b="1" dirty="0" err="1">
                <a:solidFill>
                  <a:srgbClr val="FF0000"/>
                </a:solidFill>
              </a:rPr>
              <a:t>biểu</a:t>
            </a:r>
            <a:r>
              <a:rPr lang="en-US" sz="2000" b="1" dirty="0">
                <a:solidFill>
                  <a:srgbClr val="FF0000"/>
                </a:solidFill>
              </a:rPr>
              <a:t> </a:t>
            </a:r>
            <a:r>
              <a:rPr lang="en-US" sz="2000" b="1" dirty="0" err="1">
                <a:solidFill>
                  <a:srgbClr val="FF0000"/>
                </a:solidFill>
              </a:rPr>
              <a:t>diễn</a:t>
            </a:r>
            <a:r>
              <a:rPr lang="en-US" sz="2000" b="1" dirty="0">
                <a:solidFill>
                  <a:srgbClr val="FF0000"/>
                </a:solidFill>
              </a:rPr>
              <a:t> </a:t>
            </a:r>
            <a:r>
              <a:rPr lang="en-US" sz="2000" b="1" dirty="0" err="1">
                <a:solidFill>
                  <a:srgbClr val="FF0000"/>
                </a:solidFill>
              </a:rPr>
              <a:t>và</a:t>
            </a:r>
            <a:r>
              <a:rPr lang="en-US" sz="2000" b="1" dirty="0">
                <a:solidFill>
                  <a:srgbClr val="FF0000"/>
                </a:solidFill>
              </a:rPr>
              <a:t> </a:t>
            </a:r>
            <a:r>
              <a:rPr lang="en-US" sz="2000" b="1" dirty="0" err="1">
                <a:solidFill>
                  <a:srgbClr val="FF0000"/>
                </a:solidFill>
              </a:rPr>
              <a:t>định</a:t>
            </a:r>
            <a:r>
              <a:rPr lang="en-US" sz="2000" b="1" dirty="0">
                <a:solidFill>
                  <a:srgbClr val="FF0000"/>
                </a:solidFill>
              </a:rPr>
              <a:t> </a:t>
            </a:r>
            <a:r>
              <a:rPr lang="en-US" sz="2000" b="1" dirty="0" err="1">
                <a:solidFill>
                  <a:srgbClr val="FF0000"/>
                </a:solidFill>
              </a:rPr>
              <a:t>kỳ</a:t>
            </a:r>
            <a:r>
              <a:rPr lang="en-US" sz="2000" b="1" dirty="0">
                <a:solidFill>
                  <a:srgbClr val="FF0000"/>
                </a:solidFill>
              </a:rPr>
              <a:t> </a:t>
            </a:r>
            <a:r>
              <a:rPr lang="en-US" sz="2000" b="1" dirty="0" err="1">
                <a:solidFill>
                  <a:srgbClr val="FF0000"/>
                </a:solidFill>
              </a:rPr>
              <a:t>đánh</a:t>
            </a:r>
            <a:r>
              <a:rPr lang="en-US" sz="2000" b="1" dirty="0">
                <a:solidFill>
                  <a:srgbClr val="FF0000"/>
                </a:solidFill>
              </a:rPr>
              <a:t> </a:t>
            </a:r>
            <a:r>
              <a:rPr lang="en-US" sz="2000" b="1" dirty="0" err="1">
                <a:solidFill>
                  <a:srgbClr val="FF0000"/>
                </a:solidFill>
              </a:rPr>
              <a:t>giá</a:t>
            </a:r>
            <a:r>
              <a:rPr lang="en-US" sz="2000" b="1" dirty="0">
                <a:solidFill>
                  <a:srgbClr val="FF0000"/>
                </a:solidFill>
              </a:rPr>
              <a:t> </a:t>
            </a:r>
            <a:r>
              <a:rPr lang="en-US" sz="2000" b="1" dirty="0" err="1">
                <a:solidFill>
                  <a:srgbClr val="FF0000"/>
                </a:solidFill>
              </a:rPr>
              <a:t>kỹ</a:t>
            </a:r>
            <a:r>
              <a:rPr lang="en-US" sz="2000" b="1" dirty="0">
                <a:solidFill>
                  <a:srgbClr val="FF0000"/>
                </a:solidFill>
              </a:rPr>
              <a:t> </a:t>
            </a:r>
            <a:r>
              <a:rPr lang="en-US" sz="2000" b="1" dirty="0" err="1">
                <a:solidFill>
                  <a:srgbClr val="FF0000"/>
                </a:solidFill>
              </a:rPr>
              <a:t>thuật</a:t>
            </a:r>
            <a:r>
              <a:rPr lang="en-US" sz="2000" b="1" dirty="0">
                <a:solidFill>
                  <a:srgbClr val="FF0000"/>
                </a:solidFill>
              </a:rPr>
              <a:t> </a:t>
            </a:r>
            <a:r>
              <a:rPr lang="en-US" sz="2000" b="1" dirty="0" err="1">
                <a:solidFill>
                  <a:srgbClr val="FF0000"/>
                </a:solidFill>
              </a:rPr>
              <a:t>hít</a:t>
            </a:r>
            <a:r>
              <a:rPr lang="en-US" sz="2000" b="1" dirty="0">
                <a:solidFill>
                  <a:srgbClr val="FF0000"/>
                </a:solidFill>
              </a:rPr>
              <a:t> </a:t>
            </a:r>
            <a:r>
              <a:rPr lang="en-US" sz="2000" b="1" dirty="0" err="1">
                <a:solidFill>
                  <a:srgbClr val="FF0000"/>
                </a:solidFill>
              </a:rPr>
              <a:t>cho</a:t>
            </a:r>
            <a:r>
              <a:rPr lang="en-US" sz="2000" b="1" dirty="0">
                <a:solidFill>
                  <a:srgbClr val="FF0000"/>
                </a:solidFill>
              </a:rPr>
              <a:t> </a:t>
            </a:r>
            <a:r>
              <a:rPr lang="en-US" sz="2000" b="1" dirty="0" err="1">
                <a:solidFill>
                  <a:srgbClr val="FF0000"/>
                </a:solidFill>
              </a:rPr>
              <a:t>bệnh</a:t>
            </a:r>
            <a:r>
              <a:rPr lang="en-US" sz="2000" b="1" dirty="0">
                <a:solidFill>
                  <a:srgbClr val="FF0000"/>
                </a:solidFill>
              </a:rPr>
              <a:t> </a:t>
            </a:r>
            <a:r>
              <a:rPr lang="en-US" sz="2000" b="1" dirty="0" err="1">
                <a:solidFill>
                  <a:srgbClr val="FF0000"/>
                </a:solidFill>
              </a:rPr>
              <a:t>nhân</a:t>
            </a:r>
            <a:r>
              <a:rPr lang="en-US" sz="2000" b="1" dirty="0">
                <a:solidFill>
                  <a:srgbClr val="FF0000"/>
                </a:solidFill>
              </a:rPr>
              <a:t>.</a:t>
            </a:r>
          </a:p>
        </p:txBody>
      </p:sp>
      <p:sp>
        <p:nvSpPr>
          <p:cNvPr id="3" name="Title 1">
            <a:extLst>
              <a:ext uri="{FF2B5EF4-FFF2-40B4-BE49-F238E27FC236}">
                <a16:creationId xmlns:a16="http://schemas.microsoft.com/office/drawing/2014/main" id="{D86CD067-CC3E-4DD1-8C9D-00440BEC00AF}"/>
              </a:ext>
            </a:extLst>
          </p:cNvPr>
          <p:cNvSpPr txBox="1">
            <a:spLocks/>
          </p:cNvSpPr>
          <p:nvPr/>
        </p:nvSpPr>
        <p:spPr>
          <a:xfrm>
            <a:off x="1343472" y="504505"/>
            <a:ext cx="9505056" cy="509526"/>
          </a:xfrm>
          <a:prstGeom prst="rect">
            <a:avLst/>
          </a:prstGeom>
        </p:spPr>
        <p:txBody>
          <a:bodyPr lIns="63162" tIns="32843" rIns="63162" bIns="32843" anchor="b" anchorCtr="0">
            <a:spAutoFit/>
          </a:bodyPr>
          <a:lstStyle>
            <a:lvl1pPr algn="l" defTabSz="912620" rtl="0" eaLnBrk="1" latinLnBrk="0" hangingPunct="1">
              <a:lnSpc>
                <a:spcPct val="90000"/>
              </a:lnSpc>
              <a:spcBef>
                <a:spcPct val="0"/>
              </a:spcBef>
              <a:buNone/>
              <a:defRPr lang="en-US" sz="2400" b="1" kern="1200" dirty="0">
                <a:solidFill>
                  <a:schemeClr val="tx2"/>
                </a:solidFill>
                <a:latin typeface="+mn-lt"/>
                <a:ea typeface="+mj-ea"/>
                <a:cs typeface="+mj-cs"/>
              </a:defRPr>
            </a:lvl1pPr>
          </a:lstStyle>
          <a:p>
            <a:pPr marL="0" marR="0" lvl="0" indent="0" algn="ctr" defTabSz="912620" rtl="0" eaLnBrk="1" fontAlgn="auto" latinLnBrk="0" hangingPunct="1">
              <a:lnSpc>
                <a:spcPct val="90000"/>
              </a:lnSpc>
              <a:spcBef>
                <a:spcPct val="0"/>
              </a:spcBef>
              <a:spcAft>
                <a:spcPts val="0"/>
              </a:spcAft>
              <a:buClrTx/>
              <a:buSzTx/>
              <a:buFontTx/>
              <a:buNone/>
              <a:tabLst/>
              <a:defRPr/>
            </a:pPr>
            <a:r>
              <a:rPr lang="en-US" sz="3200" dirty="0" err="1">
                <a:solidFill>
                  <a:srgbClr val="003366"/>
                </a:solidFill>
                <a:latin typeface="+mj-lt"/>
                <a:ea typeface="+mn-ea"/>
                <a:cs typeface="+mn-cs"/>
              </a:rPr>
              <a:t>Tầm</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quan</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trọng</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của</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hướng</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dẫn</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sử</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dụng</a:t>
            </a:r>
            <a:endParaRPr lang="vi-VN" sz="3200" dirty="0">
              <a:solidFill>
                <a:srgbClr val="003366"/>
              </a:solidFill>
              <a:latin typeface="+mj-lt"/>
              <a:ea typeface="+mn-ea"/>
              <a:cs typeface="+mn-cs"/>
            </a:endParaRPr>
          </a:p>
        </p:txBody>
      </p:sp>
      <p:sp>
        <p:nvSpPr>
          <p:cNvPr id="4" name="Oval 3">
            <a:extLst>
              <a:ext uri="{FF2B5EF4-FFF2-40B4-BE49-F238E27FC236}">
                <a16:creationId xmlns:a16="http://schemas.microsoft.com/office/drawing/2014/main" id="{D1613EDF-AC06-4B8B-ACA2-C6ECAB3832E7}"/>
              </a:ext>
            </a:extLst>
          </p:cNvPr>
          <p:cNvSpPr/>
          <p:nvPr/>
        </p:nvSpPr>
        <p:spPr>
          <a:xfrm>
            <a:off x="6028182" y="3016461"/>
            <a:ext cx="3311422" cy="3027288"/>
          </a:xfrm>
          <a:prstGeom prst="ellipse">
            <a:avLst/>
          </a:prstGeom>
          <a:solidFill>
            <a:srgbClr val="EB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E89A7007-6466-41D1-845A-77FFAEDCFA3A}"/>
              </a:ext>
            </a:extLst>
          </p:cNvPr>
          <p:cNvSpPr txBox="1"/>
          <p:nvPr/>
        </p:nvSpPr>
        <p:spPr>
          <a:xfrm>
            <a:off x="6144006" y="3498874"/>
            <a:ext cx="3105912" cy="181588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It is </a:t>
            </a: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essential</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to </a:t>
            </a:r>
            <a:r>
              <a:rPr kumimoji="0" lang="en-US" sz="1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provide instructions and to demonstrate the proper inhalation technique when prescribing a device</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to ensure that inhaler technique is adequate and re-check at each visit that patients continue to use their inhaler correctly</a:t>
            </a:r>
          </a:p>
        </p:txBody>
      </p:sp>
      <p:grpSp>
        <p:nvGrpSpPr>
          <p:cNvPr id="7" name="Group 6">
            <a:extLst>
              <a:ext uri="{FF2B5EF4-FFF2-40B4-BE49-F238E27FC236}">
                <a16:creationId xmlns:a16="http://schemas.microsoft.com/office/drawing/2014/main" id="{25B723C2-867B-4B4F-98A1-22E16796248D}"/>
              </a:ext>
            </a:extLst>
          </p:cNvPr>
          <p:cNvGrpSpPr/>
          <p:nvPr/>
        </p:nvGrpSpPr>
        <p:grpSpPr>
          <a:xfrm>
            <a:off x="1975422" y="2568377"/>
            <a:ext cx="3113686" cy="3929916"/>
            <a:chOff x="2088868" y="3517080"/>
            <a:chExt cx="2370935" cy="3056940"/>
          </a:xfrm>
        </p:grpSpPr>
        <p:pic>
          <p:nvPicPr>
            <p:cNvPr id="8" name="Picture 7">
              <a:extLst>
                <a:ext uri="{FF2B5EF4-FFF2-40B4-BE49-F238E27FC236}">
                  <a16:creationId xmlns:a16="http://schemas.microsoft.com/office/drawing/2014/main" id="{1EAB7D09-12DE-45F2-A69D-57E229913F41}"/>
                </a:ext>
              </a:extLst>
            </p:cNvPr>
            <p:cNvPicPr>
              <a:picLocks noChangeAspect="1"/>
            </p:cNvPicPr>
            <p:nvPr/>
          </p:nvPicPr>
          <p:blipFill>
            <a:blip r:embed="rId3"/>
            <a:stretch>
              <a:fillRect/>
            </a:stretch>
          </p:blipFill>
          <p:spPr>
            <a:xfrm>
              <a:off x="2088868" y="3517080"/>
              <a:ext cx="2370935" cy="3056940"/>
            </a:xfrm>
            <a:prstGeom prst="rect">
              <a:avLst/>
            </a:prstGeom>
          </p:spPr>
        </p:pic>
        <p:pic>
          <p:nvPicPr>
            <p:cNvPr id="9" name="Picture 8">
              <a:extLst>
                <a:ext uri="{FF2B5EF4-FFF2-40B4-BE49-F238E27FC236}">
                  <a16:creationId xmlns:a16="http://schemas.microsoft.com/office/drawing/2014/main" id="{7E2FEBC7-774A-45BE-A254-36721DE9E1A3}"/>
                </a:ext>
              </a:extLst>
            </p:cNvPr>
            <p:cNvPicPr>
              <a:picLocks noChangeAspect="1"/>
            </p:cNvPicPr>
            <p:nvPr/>
          </p:nvPicPr>
          <p:blipFill rotWithShape="1">
            <a:blip r:embed="rId4"/>
            <a:srcRect l="40535" t="60795" r="38750" b="31905"/>
            <a:stretch/>
          </p:blipFill>
          <p:spPr>
            <a:xfrm>
              <a:off x="2895600" y="6171516"/>
              <a:ext cx="666521" cy="132156"/>
            </a:xfrm>
            <a:prstGeom prst="rect">
              <a:avLst/>
            </a:prstGeom>
          </p:spPr>
        </p:pic>
      </p:grpSp>
      <p:sp>
        <p:nvSpPr>
          <p:cNvPr id="10" name="TextBox 9">
            <a:extLst>
              <a:ext uri="{FF2B5EF4-FFF2-40B4-BE49-F238E27FC236}">
                <a16:creationId xmlns:a16="http://schemas.microsoft.com/office/drawing/2014/main" id="{3797505A-9EC7-49B8-9201-982381000D0A}"/>
              </a:ext>
            </a:extLst>
          </p:cNvPr>
          <p:cNvSpPr txBox="1"/>
          <p:nvPr/>
        </p:nvSpPr>
        <p:spPr>
          <a:xfrm>
            <a:off x="5839497" y="2810438"/>
            <a:ext cx="800219" cy="156966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600" b="1" i="0" u="none" strike="noStrike" kern="1200" cap="none" spc="0" normalizeH="0" baseline="0" noProof="0" dirty="0">
                <a:ln>
                  <a:noFill/>
                </a:ln>
                <a:solidFill>
                  <a:srgbClr val="003366"/>
                </a:solidFill>
                <a:effectLst/>
                <a:uLnTx/>
                <a:uFillTx/>
                <a:latin typeface="Times" pitchFamily="2" charset="0"/>
                <a:ea typeface="+mn-ea"/>
                <a:cs typeface="Calibri" panose="020F0502020204030204" pitchFamily="34" charset="0"/>
              </a:rPr>
              <a:t>“</a:t>
            </a:r>
          </a:p>
        </p:txBody>
      </p:sp>
      <p:sp>
        <p:nvSpPr>
          <p:cNvPr id="11" name="TextBox 10">
            <a:extLst>
              <a:ext uri="{FF2B5EF4-FFF2-40B4-BE49-F238E27FC236}">
                <a16:creationId xmlns:a16="http://schemas.microsoft.com/office/drawing/2014/main" id="{4EDECD73-60AA-43F3-8F03-907F4BAA418C}"/>
              </a:ext>
            </a:extLst>
          </p:cNvPr>
          <p:cNvSpPr txBox="1"/>
          <p:nvPr/>
        </p:nvSpPr>
        <p:spPr>
          <a:xfrm rot="10800000">
            <a:off x="8843893" y="4616661"/>
            <a:ext cx="800219" cy="156965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600" b="1" i="0" u="none" strike="noStrike" kern="1200" cap="none" spc="0" normalizeH="0" baseline="0" noProof="0" dirty="0">
                <a:ln>
                  <a:noFill/>
                </a:ln>
                <a:solidFill>
                  <a:srgbClr val="003366"/>
                </a:solidFill>
                <a:effectLst/>
                <a:uLnTx/>
                <a:uFillTx/>
                <a:latin typeface="Times" pitchFamily="2" charset="0"/>
                <a:ea typeface="+mn-ea"/>
                <a:cs typeface="Calibri" panose="020F0502020204030204" pitchFamily="34" charset="0"/>
              </a:rPr>
              <a:t>“</a:t>
            </a:r>
          </a:p>
        </p:txBody>
      </p:sp>
      <p:sp>
        <p:nvSpPr>
          <p:cNvPr id="13" name="TextBox 12">
            <a:extLst>
              <a:ext uri="{FF2B5EF4-FFF2-40B4-BE49-F238E27FC236}">
                <a16:creationId xmlns:a16="http://schemas.microsoft.com/office/drawing/2014/main" id="{243B00A3-41E2-4DD4-83B8-DE8B31F219B0}"/>
              </a:ext>
            </a:extLst>
          </p:cNvPr>
          <p:cNvSpPr txBox="1"/>
          <p:nvPr/>
        </p:nvSpPr>
        <p:spPr>
          <a:xfrm>
            <a:off x="5219700" y="6419850"/>
            <a:ext cx="5649087" cy="646331"/>
          </a:xfrm>
          <a:prstGeom prst="rect">
            <a:avLst/>
          </a:prstGeom>
          <a:noFill/>
        </p:spPr>
        <p:txBody>
          <a:bodyPr wrap="square" rtlCol="0">
            <a:spAutoFit/>
          </a:bodyPr>
          <a:lstStyle/>
          <a:p>
            <a:r>
              <a:rPr lang="en-US" sz="900" dirty="0">
                <a:solidFill>
                  <a:schemeClr val="bg1">
                    <a:lumMod val="65000"/>
                  </a:schemeClr>
                </a:solidFill>
                <a:latin typeface="+mj-lt"/>
                <a:cs typeface="Arial" panose="020B0604020202020204" pitchFamily="34" charset="0"/>
              </a:rPr>
              <a:t>Global Initiative for Chronic Obstructive Lung Disease (GOLD). Global Strategy for the Diagnosis, Management, and Prevention of Chronic Obstructive Pulmonary Disease (2022 Report). Available at: https://goldcopd.org/2022-gold-reports/ Accessed 18th November, 2021, page 58-59</a:t>
            </a:r>
            <a:endParaRPr lang="en-US" sz="900" dirty="0">
              <a:latin typeface="+mj-lt"/>
            </a:endParaRPr>
          </a:p>
          <a:p>
            <a:endParaRPr lang="en-US" sz="900" dirty="0"/>
          </a:p>
        </p:txBody>
      </p:sp>
    </p:spTree>
    <p:extLst>
      <p:ext uri="{BB962C8B-B14F-4D97-AF65-F5344CB8AC3E}">
        <p14:creationId xmlns:p14="http://schemas.microsoft.com/office/powerpoint/2010/main" val="324634936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MY" sz="3600" b="1" i="0" u="none" strike="noStrike" kern="1200" cap="none" spc="-5" normalizeH="0" baseline="0" noProof="0" dirty="0" err="1">
                <a:ln>
                  <a:noFill/>
                </a:ln>
                <a:solidFill>
                  <a:srgbClr val="002060"/>
                </a:solidFill>
                <a:effectLst/>
                <a:uLnTx/>
                <a:uFillTx/>
                <a:latin typeface="Arial"/>
                <a:ea typeface="+mn-ea"/>
                <a:cs typeface="+mn-cs"/>
              </a:rPr>
              <a:t>Nội</a:t>
            </a:r>
            <a:r>
              <a:rPr kumimoji="0" lang="en-MY" sz="3600" b="1" i="0" u="none" strike="noStrike" kern="1200" cap="none" spc="-5" normalizeH="0" baseline="0" noProof="0" dirty="0">
                <a:ln>
                  <a:noFill/>
                </a:ln>
                <a:solidFill>
                  <a:srgbClr val="002060"/>
                </a:solidFill>
                <a:effectLst/>
                <a:uLnTx/>
                <a:uFillTx/>
                <a:latin typeface="Arial"/>
                <a:ea typeface="+mn-ea"/>
                <a:cs typeface="+mn-cs"/>
              </a:rPr>
              <a:t> dung </a:t>
            </a:r>
            <a:r>
              <a:rPr kumimoji="0" lang="en-MY" sz="3600" b="1" i="0" u="none" strike="noStrike" kern="1200" cap="none" spc="-5" normalizeH="0" baseline="0" noProof="0" dirty="0" err="1">
                <a:ln>
                  <a:noFill/>
                </a:ln>
                <a:solidFill>
                  <a:srgbClr val="002060"/>
                </a:solidFill>
                <a:effectLst/>
                <a:uLnTx/>
                <a:uFillTx/>
                <a:latin typeface="Arial"/>
                <a:ea typeface="+mn-ea"/>
                <a:cs typeface="+mn-cs"/>
              </a:rPr>
              <a:t>trình</a:t>
            </a:r>
            <a:r>
              <a:rPr kumimoji="0" lang="en-MY" sz="3600" b="1" i="0" u="none" strike="noStrike" kern="1200" cap="none" spc="-5" normalizeH="0" baseline="0" noProof="0" dirty="0">
                <a:ln>
                  <a:noFill/>
                </a:ln>
                <a:solidFill>
                  <a:srgbClr val="002060"/>
                </a:solidFill>
                <a:effectLst/>
                <a:uLnTx/>
                <a:uFillTx/>
                <a:latin typeface="Arial"/>
                <a:ea typeface="+mn-ea"/>
                <a:cs typeface="+mn-cs"/>
              </a:rPr>
              <a:t> </a:t>
            </a:r>
            <a:r>
              <a:rPr kumimoji="0" lang="en-MY" sz="3600" b="1" i="0" u="none" strike="noStrike" kern="1200" cap="none" spc="-5" normalizeH="0" baseline="0" noProof="0" dirty="0" err="1">
                <a:ln>
                  <a:noFill/>
                </a:ln>
                <a:solidFill>
                  <a:srgbClr val="002060"/>
                </a:solidFill>
                <a:effectLst/>
                <a:uLnTx/>
                <a:uFillTx/>
                <a:latin typeface="Arial"/>
                <a:ea typeface="+mn-ea"/>
                <a:cs typeface="+mn-cs"/>
              </a:rPr>
              <a:t>bày</a:t>
            </a:r>
            <a:endParaRPr kumimoji="0" lang="en-US" sz="3600" b="1" i="0" u="none" strike="noStrike" kern="1200" cap="none" spc="-5" normalizeH="0" baseline="0" noProof="0" dirty="0">
              <a:ln>
                <a:noFill/>
              </a:ln>
              <a:solidFill>
                <a:srgbClr val="002060"/>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4170044" cy="725922"/>
            <a:chOff x="2514800" y="4343744"/>
            <a:chExt cx="1711837"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54678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Kỹ</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thuật</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hít</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và</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mức</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độ</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tuân</a:t>
              </a:r>
              <a:r>
                <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b="1" i="0" u="none" strike="noStrike" kern="1200" cap="none" spc="0" normalizeH="0" baseline="0" noProof="0" dirty="0" err="1">
                  <a:ln>
                    <a:noFill/>
                  </a:ln>
                  <a:solidFill>
                    <a:schemeClr val="bg1">
                      <a:lumMod val="75000"/>
                    </a:schemeClr>
                  </a:solidFill>
                  <a:effectLst/>
                  <a:uLnTx/>
                  <a:uFillTx/>
                  <a:latin typeface="Arial"/>
                  <a:ea typeface="+mn-ea"/>
                  <a:cs typeface="+mn-cs"/>
                </a:rPr>
                <a:t>thủ</a:t>
              </a:r>
              <a:endParaRPr kumimoji="0" lang="en-US" sz="1800" b="1" i="0" u="none" strike="noStrike" kern="1200" cap="none" spc="0" normalizeH="0" baseline="0" noProof="0" dirty="0">
                <a:ln>
                  <a:noFill/>
                </a:ln>
                <a:solidFill>
                  <a:schemeClr val="bg1">
                    <a:lumMod val="75000"/>
                  </a:schemeClr>
                </a:solidFill>
                <a:effectLst/>
                <a:uLnTx/>
                <a:uFillTx/>
                <a:latin typeface="Arial"/>
                <a:ea typeface="+mn-ea"/>
                <a:cs typeface="+mn-cs"/>
              </a:endParaRPr>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4</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4" y="3202150"/>
            <a:ext cx="4204485" cy="749993"/>
            <a:chOff x="2568688" y="4337016"/>
            <a:chExt cx="1725976"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59941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FF0000"/>
                  </a:solidFill>
                  <a:effectLst/>
                  <a:uLnTx/>
                  <a:uFillTx/>
                  <a:latin typeface="Arial"/>
                  <a:ea typeface="+mn-ea"/>
                  <a:cs typeface="+mn-cs"/>
                </a:rPr>
                <a:t>Dữ</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liệu</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về</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lượng</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thuốc</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đến</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r>
                <a:rPr kumimoji="0" lang="en-US" sz="1800" b="1" i="0" u="none" strike="noStrike" kern="1200" cap="none" spc="0" normalizeH="0" baseline="0" noProof="0" dirty="0" err="1">
                  <a:ln>
                    <a:noFill/>
                  </a:ln>
                  <a:solidFill>
                    <a:srgbClr val="FF0000"/>
                  </a:solidFill>
                  <a:effectLst/>
                  <a:uLnTx/>
                  <a:uFillTx/>
                  <a:latin typeface="Arial"/>
                  <a:ea typeface="+mn-ea"/>
                  <a:cs typeface="+mn-cs"/>
                </a:rPr>
                <a:t>phổi</a:t>
              </a:r>
              <a:r>
                <a:rPr kumimoji="0" lang="en-US" sz="1800" b="1" i="0" u="none" strike="noStrike" kern="1200" cap="none" spc="0" normalizeH="0" baseline="0" noProof="0" dirty="0">
                  <a:ln>
                    <a:noFill/>
                  </a:ln>
                  <a:solidFill>
                    <a:srgbClr val="FF0000"/>
                  </a:solidFill>
                  <a:effectLst/>
                  <a:uLnTx/>
                  <a:uFillTx/>
                  <a:latin typeface="Arial"/>
                  <a:ea typeface="+mn-ea"/>
                  <a:cs typeface="+mn-cs"/>
                </a:rPr>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5</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Phản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hồi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của</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bệnh</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nhân</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với</a:t>
              </a:r>
              <a:r>
                <a:rPr kumimoji="0" lang="en-US" altLang="ko-KR"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rPr>
                <a:t> </a:t>
              </a:r>
              <a:r>
                <a:rPr kumimoji="0" lang="en-US" altLang="ko-KR" sz="1800" b="0" i="0" u="none" strike="noStrike" kern="1200" cap="none" spc="0" normalizeH="0" baseline="0" noProof="0" dirty="0" err="1">
                  <a:ln>
                    <a:noFill/>
                  </a:ln>
                  <a:solidFill>
                    <a:prstClr val="black">
                      <a:lumMod val="75000"/>
                      <a:lumOff val="25000"/>
                    </a:prstClr>
                  </a:solidFill>
                  <a:effectLst/>
                  <a:uLnTx/>
                  <a:uFillTx/>
                  <a:latin typeface="Arial"/>
                  <a:ea typeface="굴림" panose="020B0600000101010101" pitchFamily="34" charset="-127"/>
                  <a:cs typeface="Arial" pitchFamily="34" charset="0"/>
                </a:rPr>
                <a:t>Repsimat</a:t>
              </a:r>
              <a:endParaRPr kumimoji="0" lang="ko-KR" altLang="en-US" sz="1800" b="0" i="0" u="none" strike="noStrike" kern="1200" cap="none" spc="0" normalizeH="0" baseline="0" noProof="0" dirty="0">
                <a:ln>
                  <a:noFill/>
                </a:ln>
                <a:solidFill>
                  <a:prstClr val="black">
                    <a:lumMod val="75000"/>
                    <a:lumOff val="25000"/>
                  </a:prstClr>
                </a:solidFill>
                <a:effectLst/>
                <a:uLnTx/>
                <a:uFillTx/>
                <a:latin typeface="Arial"/>
                <a:ea typeface="굴림" panose="020B0600000101010101" pitchFamily="34" charset="-127"/>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6</a:t>
              </a:r>
              <a:endParaRPr kumimoji="0" lang="ko-KR" altLang="en-US"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17816" y="2300950"/>
            <a:ext cx="3472422" cy="1179511"/>
            <a:chOff x="2619425" y="4025274"/>
            <a:chExt cx="1425458" cy="1179511"/>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Một</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số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yếu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cần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cân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nhắc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để</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ưu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hóa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lượng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thuốc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tới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phổi</a:t>
              </a:r>
              <a:endPar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25274"/>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1</a:t>
              </a:r>
              <a:endParaRPr kumimoji="0" lang="ko-KR" altLang="en-US"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Đặc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tính</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khí</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2</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583446" y="4500838"/>
              <a:ext cx="1330270"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Kháng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lực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của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dụng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cụ</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và</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khả</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năng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hít</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của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bệnh</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nhân</a:t>
              </a:r>
              <a:endParaRPr kumimoji="0" lang="ko-KR" altLang="en-US" sz="1800" b="0" i="0" u="none" strike="noStrike" kern="1200" cap="none" spc="0" normalizeH="0" baseline="0" noProof="0" dirty="0">
                <a:ln>
                  <a:noFill/>
                </a:ln>
                <a:solidFill>
                  <a:prstClr val="white">
                    <a:lumMod val="75000"/>
                  </a:prstClr>
                </a:solidFill>
                <a:effectLst/>
                <a:uLnTx/>
                <a:uFillTx/>
                <a:latin typeface="Arial"/>
                <a:ea typeface="굴림" panose="020B0600000101010101" pitchFamily="34" charset="-127"/>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3</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295351806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4">
            <a:extLst>
              <a:ext uri="{FF2B5EF4-FFF2-40B4-BE49-F238E27FC236}">
                <a16:creationId xmlns:a16="http://schemas.microsoft.com/office/drawing/2014/main" id="{35C47F0D-FE37-4710-84D0-76C675F83A72}"/>
              </a:ext>
            </a:extLst>
          </p:cNvPr>
          <p:cNvGrpSpPr/>
          <p:nvPr/>
        </p:nvGrpSpPr>
        <p:grpSpPr>
          <a:xfrm>
            <a:off x="3200145" y="1318883"/>
            <a:ext cx="1561465" cy="1560830"/>
            <a:chOff x="3265296" y="1548511"/>
            <a:chExt cx="1561465" cy="1560830"/>
          </a:xfrm>
        </p:grpSpPr>
        <p:pic>
          <p:nvPicPr>
            <p:cNvPr id="3" name="object 5">
              <a:extLst>
                <a:ext uri="{FF2B5EF4-FFF2-40B4-BE49-F238E27FC236}">
                  <a16:creationId xmlns:a16="http://schemas.microsoft.com/office/drawing/2014/main" id="{07437343-3BD3-4B6E-9275-7E8CDF7693D4}"/>
                </a:ext>
              </a:extLst>
            </p:cNvPr>
            <p:cNvPicPr/>
            <p:nvPr/>
          </p:nvPicPr>
          <p:blipFill>
            <a:blip r:embed="rId3" cstate="print"/>
            <a:stretch>
              <a:fillRect/>
            </a:stretch>
          </p:blipFill>
          <p:spPr>
            <a:xfrm>
              <a:off x="3265296" y="1548511"/>
              <a:ext cx="1561084" cy="1560322"/>
            </a:xfrm>
            <a:prstGeom prst="rect">
              <a:avLst/>
            </a:prstGeom>
          </p:spPr>
        </p:pic>
        <p:pic>
          <p:nvPicPr>
            <p:cNvPr id="4" name="object 6">
              <a:extLst>
                <a:ext uri="{FF2B5EF4-FFF2-40B4-BE49-F238E27FC236}">
                  <a16:creationId xmlns:a16="http://schemas.microsoft.com/office/drawing/2014/main" id="{FB01995D-551E-4418-B0DB-A2579DD4574F}"/>
                </a:ext>
              </a:extLst>
            </p:cNvPr>
            <p:cNvPicPr/>
            <p:nvPr/>
          </p:nvPicPr>
          <p:blipFill>
            <a:blip r:embed="rId4" cstate="print"/>
            <a:stretch>
              <a:fillRect/>
            </a:stretch>
          </p:blipFill>
          <p:spPr>
            <a:xfrm>
              <a:off x="3365753" y="1648206"/>
              <a:ext cx="1360170" cy="1360169"/>
            </a:xfrm>
            <a:prstGeom prst="rect">
              <a:avLst/>
            </a:prstGeom>
          </p:spPr>
        </p:pic>
      </p:grpSp>
      <p:grpSp>
        <p:nvGrpSpPr>
          <p:cNvPr id="5" name="object 7">
            <a:extLst>
              <a:ext uri="{FF2B5EF4-FFF2-40B4-BE49-F238E27FC236}">
                <a16:creationId xmlns:a16="http://schemas.microsoft.com/office/drawing/2014/main" id="{E685BA61-6FA3-4447-B73C-FF40B339D408}"/>
              </a:ext>
            </a:extLst>
          </p:cNvPr>
          <p:cNvGrpSpPr/>
          <p:nvPr/>
        </p:nvGrpSpPr>
        <p:grpSpPr>
          <a:xfrm>
            <a:off x="5108193" y="1291825"/>
            <a:ext cx="1561083" cy="1560322"/>
            <a:chOff x="5126101" y="1548511"/>
            <a:chExt cx="1561083" cy="1560322"/>
          </a:xfrm>
        </p:grpSpPr>
        <p:pic>
          <p:nvPicPr>
            <p:cNvPr id="6" name="object 8">
              <a:extLst>
                <a:ext uri="{FF2B5EF4-FFF2-40B4-BE49-F238E27FC236}">
                  <a16:creationId xmlns:a16="http://schemas.microsoft.com/office/drawing/2014/main" id="{A3A2A7AD-7F30-4D92-BD63-174828CA171B}"/>
                </a:ext>
              </a:extLst>
            </p:cNvPr>
            <p:cNvPicPr/>
            <p:nvPr/>
          </p:nvPicPr>
          <p:blipFill>
            <a:blip r:embed="rId5" cstate="print"/>
            <a:stretch>
              <a:fillRect/>
            </a:stretch>
          </p:blipFill>
          <p:spPr>
            <a:xfrm>
              <a:off x="5126101" y="1548511"/>
              <a:ext cx="1561083" cy="1560322"/>
            </a:xfrm>
            <a:prstGeom prst="rect">
              <a:avLst/>
            </a:prstGeom>
          </p:spPr>
        </p:pic>
        <p:pic>
          <p:nvPicPr>
            <p:cNvPr id="7" name="object 9">
              <a:extLst>
                <a:ext uri="{FF2B5EF4-FFF2-40B4-BE49-F238E27FC236}">
                  <a16:creationId xmlns:a16="http://schemas.microsoft.com/office/drawing/2014/main" id="{7BDC2DEA-81CF-4596-80DC-9ECAA747E0E6}"/>
                </a:ext>
              </a:extLst>
            </p:cNvPr>
            <p:cNvPicPr/>
            <p:nvPr/>
          </p:nvPicPr>
          <p:blipFill>
            <a:blip r:embed="rId6" cstate="print"/>
            <a:stretch>
              <a:fillRect/>
            </a:stretch>
          </p:blipFill>
          <p:spPr>
            <a:xfrm>
              <a:off x="5226558" y="1648206"/>
              <a:ext cx="1360169" cy="1360169"/>
            </a:xfrm>
            <a:prstGeom prst="rect">
              <a:avLst/>
            </a:prstGeom>
          </p:spPr>
        </p:pic>
      </p:grpSp>
      <p:grpSp>
        <p:nvGrpSpPr>
          <p:cNvPr id="8" name="object 10">
            <a:extLst>
              <a:ext uri="{FF2B5EF4-FFF2-40B4-BE49-F238E27FC236}">
                <a16:creationId xmlns:a16="http://schemas.microsoft.com/office/drawing/2014/main" id="{762B5013-D7C5-4597-AFEC-DF76A84637C7}"/>
              </a:ext>
            </a:extLst>
          </p:cNvPr>
          <p:cNvGrpSpPr/>
          <p:nvPr/>
        </p:nvGrpSpPr>
        <p:grpSpPr>
          <a:xfrm>
            <a:off x="7095156" y="1318883"/>
            <a:ext cx="1560830" cy="1560830"/>
            <a:chOff x="7051675" y="1548511"/>
            <a:chExt cx="1560830" cy="1560830"/>
          </a:xfrm>
        </p:grpSpPr>
        <p:pic>
          <p:nvPicPr>
            <p:cNvPr id="9" name="object 11">
              <a:extLst>
                <a:ext uri="{FF2B5EF4-FFF2-40B4-BE49-F238E27FC236}">
                  <a16:creationId xmlns:a16="http://schemas.microsoft.com/office/drawing/2014/main" id="{A4D3440A-93FC-40F9-B2DA-51FA6668E2CE}"/>
                </a:ext>
              </a:extLst>
            </p:cNvPr>
            <p:cNvPicPr/>
            <p:nvPr/>
          </p:nvPicPr>
          <p:blipFill>
            <a:blip r:embed="rId7" cstate="print"/>
            <a:stretch>
              <a:fillRect/>
            </a:stretch>
          </p:blipFill>
          <p:spPr>
            <a:xfrm>
              <a:off x="7051675" y="1548511"/>
              <a:ext cx="1560322" cy="1560322"/>
            </a:xfrm>
            <a:prstGeom prst="rect">
              <a:avLst/>
            </a:prstGeom>
          </p:spPr>
        </p:pic>
        <p:pic>
          <p:nvPicPr>
            <p:cNvPr id="10" name="object 12">
              <a:extLst>
                <a:ext uri="{FF2B5EF4-FFF2-40B4-BE49-F238E27FC236}">
                  <a16:creationId xmlns:a16="http://schemas.microsoft.com/office/drawing/2014/main" id="{A677FADF-142C-471C-9D5C-5721B59BC556}"/>
                </a:ext>
              </a:extLst>
            </p:cNvPr>
            <p:cNvPicPr/>
            <p:nvPr/>
          </p:nvPicPr>
          <p:blipFill>
            <a:blip r:embed="rId8" cstate="print"/>
            <a:stretch>
              <a:fillRect/>
            </a:stretch>
          </p:blipFill>
          <p:spPr>
            <a:xfrm>
              <a:off x="7151369" y="1648206"/>
              <a:ext cx="1360170" cy="1360170"/>
            </a:xfrm>
            <a:prstGeom prst="rect">
              <a:avLst/>
            </a:prstGeom>
          </p:spPr>
        </p:pic>
      </p:grpSp>
      <p:sp>
        <p:nvSpPr>
          <p:cNvPr id="11" name="object 13">
            <a:extLst>
              <a:ext uri="{FF2B5EF4-FFF2-40B4-BE49-F238E27FC236}">
                <a16:creationId xmlns:a16="http://schemas.microsoft.com/office/drawing/2014/main" id="{073CB706-5846-4DE7-ACC5-CDAD54AA05B0}"/>
              </a:ext>
            </a:extLst>
          </p:cNvPr>
          <p:cNvSpPr txBox="1"/>
          <p:nvPr/>
        </p:nvSpPr>
        <p:spPr>
          <a:xfrm>
            <a:off x="7100178" y="3173011"/>
            <a:ext cx="1977717" cy="591187"/>
          </a:xfrm>
          <a:prstGeom prst="rect">
            <a:avLst/>
          </a:prstGeom>
        </p:spPr>
        <p:txBody>
          <a:bodyPr vert="horz" wrap="square" lIns="0" tIns="36830" rIns="0" bIns="0" rtlCol="0">
            <a:spAutoFit/>
          </a:bodyPr>
          <a:lstStyle/>
          <a:p>
            <a:pPr marL="81280" marR="30480" lvl="0" indent="-43815" algn="ctr">
              <a:spcBef>
                <a:spcPts val="290"/>
              </a:spcBef>
              <a:defRPr/>
            </a:pPr>
            <a:r>
              <a:rPr kumimoji="0" b="1" i="0" u="none" strike="noStrike" kern="1200" cap="none" spc="-10" normalizeH="0" baseline="0" noProof="0" dirty="0" err="1">
                <a:ln>
                  <a:noFill/>
                </a:ln>
                <a:effectLst/>
                <a:uLnTx/>
                <a:uFillTx/>
                <a:latin typeface="+mj-lt"/>
                <a:ea typeface="+mn-ea"/>
                <a:cs typeface="Calibri"/>
              </a:rPr>
              <a:t>Becloforte</a:t>
            </a:r>
            <a:r>
              <a:rPr kumimoji="0" b="1" i="0" u="none" strike="noStrike" kern="1200" cap="none" spc="-10" normalizeH="0" baseline="30000" noProof="0" dirty="0">
                <a:ln>
                  <a:noFill/>
                </a:ln>
                <a:effectLst/>
                <a:uLnTx/>
                <a:uFillTx/>
                <a:latin typeface="+mj-lt"/>
                <a:ea typeface="+mn-ea"/>
                <a:cs typeface="Calibri"/>
              </a:rPr>
              <a:t>®</a:t>
            </a:r>
            <a:r>
              <a:rPr kumimoji="0" b="1" i="0" u="none" strike="noStrike" kern="1200" cap="none" spc="-50" normalizeH="0" baseline="0" noProof="0" dirty="0">
                <a:ln>
                  <a:noFill/>
                </a:ln>
                <a:effectLst/>
                <a:uLnTx/>
                <a:uFillTx/>
                <a:latin typeface="+mj-lt"/>
                <a:ea typeface="+mn-ea"/>
                <a:cs typeface="Calibri"/>
              </a:rPr>
              <a:t> </a:t>
            </a:r>
            <a:r>
              <a:rPr kumimoji="0" b="1" i="0" u="none" strike="noStrike" kern="1200" cap="none" spc="-5" normalizeH="0" baseline="0" noProof="0" dirty="0">
                <a:ln>
                  <a:noFill/>
                </a:ln>
                <a:effectLst/>
                <a:uLnTx/>
                <a:uFillTx/>
                <a:latin typeface="+mj-lt"/>
                <a:ea typeface="+mn-ea"/>
                <a:cs typeface="Calibri"/>
              </a:rPr>
              <a:t>pMDI </a:t>
            </a:r>
            <a:r>
              <a:rPr kumimoji="0" b="1" i="0" u="none" strike="noStrike" kern="1200" cap="none" spc="-300" normalizeH="0" baseline="0" noProof="0" dirty="0">
                <a:ln>
                  <a:noFill/>
                </a:ln>
                <a:effectLst/>
                <a:uLnTx/>
                <a:uFillTx/>
                <a:latin typeface="+mj-lt"/>
                <a:ea typeface="+mn-ea"/>
                <a:cs typeface="Calibri"/>
              </a:rPr>
              <a:t> </a:t>
            </a: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20" normalizeH="0" baseline="0" noProof="0" dirty="0">
                <a:ln>
                  <a:noFill/>
                </a:ln>
                <a:effectLst/>
                <a:uLnTx/>
                <a:uFillTx/>
                <a:latin typeface="+mj-lt"/>
                <a:ea typeface="+mn-ea"/>
                <a:cs typeface="Calibri"/>
              </a:rPr>
              <a:t> </a:t>
            </a:r>
            <a:r>
              <a:rPr lang="en-US" b="1" spc="-5" dirty="0" err="1">
                <a:latin typeface="+mj-lt"/>
                <a:cs typeface="Calibri"/>
              </a:rPr>
              <a:t>lắng</a:t>
            </a:r>
            <a:r>
              <a:rPr lang="en-US" b="1" spc="-5" dirty="0">
                <a:latin typeface="+mj-lt"/>
                <a:cs typeface="Calibri"/>
              </a:rPr>
              <a:t> </a:t>
            </a:r>
            <a:r>
              <a:rPr lang="en-US" b="1" spc="-5" dirty="0" err="1">
                <a:latin typeface="+mj-lt"/>
                <a:cs typeface="Calibri"/>
              </a:rPr>
              <a:t>đọng</a:t>
            </a: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7" normalizeH="0" baseline="24691" noProof="0" dirty="0">
                <a:ln>
                  <a:noFill/>
                </a:ln>
                <a:effectLst/>
                <a:uLnTx/>
                <a:uFillTx/>
                <a:latin typeface="+mj-lt"/>
                <a:ea typeface="+mn-ea"/>
                <a:cs typeface="Calibri"/>
              </a:rPr>
              <a:t>1,2</a:t>
            </a:r>
            <a:endParaRPr kumimoji="0" b="0" i="0" u="none" strike="noStrike" kern="1200" cap="none" spc="0" normalizeH="0" baseline="24691" noProof="0" dirty="0">
              <a:ln>
                <a:noFill/>
              </a:ln>
              <a:effectLst/>
              <a:uLnTx/>
              <a:uFillTx/>
              <a:latin typeface="+mj-lt"/>
              <a:ea typeface="+mn-ea"/>
              <a:cs typeface="Calibri"/>
            </a:endParaRPr>
          </a:p>
        </p:txBody>
      </p:sp>
      <p:sp>
        <p:nvSpPr>
          <p:cNvPr id="12" name="object 14">
            <a:extLst>
              <a:ext uri="{FF2B5EF4-FFF2-40B4-BE49-F238E27FC236}">
                <a16:creationId xmlns:a16="http://schemas.microsoft.com/office/drawing/2014/main" id="{1D6920E1-BE59-4195-9031-87A854C24E3F}"/>
              </a:ext>
            </a:extLst>
          </p:cNvPr>
          <p:cNvSpPr txBox="1"/>
          <p:nvPr/>
        </p:nvSpPr>
        <p:spPr>
          <a:xfrm>
            <a:off x="5086228" y="3211565"/>
            <a:ext cx="1855324" cy="591187"/>
          </a:xfrm>
          <a:prstGeom prst="rect">
            <a:avLst/>
          </a:prstGeom>
        </p:spPr>
        <p:txBody>
          <a:bodyPr vert="horz" wrap="square" lIns="0" tIns="36830" rIns="0" bIns="0" rtlCol="0">
            <a:spAutoFit/>
          </a:bodyPr>
          <a:lstStyle/>
          <a:p>
            <a:pPr marL="38100" marR="30480" lvl="0" indent="57150" algn="ctr">
              <a:spcBef>
                <a:spcPts val="290"/>
              </a:spcBef>
              <a:defRPr/>
            </a:pPr>
            <a:r>
              <a:rPr kumimoji="0" b="1" i="0" u="none" strike="noStrike" kern="1200" cap="none" spc="-15" normalizeH="0" baseline="0" noProof="0" dirty="0">
                <a:ln>
                  <a:noFill/>
                </a:ln>
                <a:effectLst/>
                <a:uLnTx/>
                <a:uFillTx/>
                <a:latin typeface="+mj-lt"/>
                <a:ea typeface="+mn-ea"/>
                <a:cs typeface="Calibri"/>
              </a:rPr>
              <a:t>Turbohaler</a:t>
            </a:r>
            <a:r>
              <a:rPr kumimoji="0" b="1" i="0" u="none" strike="noStrike" kern="1200" cap="none" spc="-15" normalizeH="0" baseline="30000" noProof="0" dirty="0">
                <a:ln>
                  <a:noFill/>
                </a:ln>
                <a:effectLst/>
                <a:uLnTx/>
                <a:uFillTx/>
                <a:latin typeface="+mj-lt"/>
                <a:ea typeface="+mn-ea"/>
                <a:cs typeface="Calibri"/>
              </a:rPr>
              <a:t>®</a:t>
            </a:r>
            <a:r>
              <a:rPr kumimoji="0" b="1" i="0" u="none" strike="noStrike" kern="1200" cap="none" spc="-15" normalizeH="0" baseline="0" noProof="0" dirty="0">
                <a:ln>
                  <a:noFill/>
                </a:ln>
                <a:effectLst/>
                <a:uLnTx/>
                <a:uFillTx/>
                <a:latin typeface="+mj-lt"/>
                <a:ea typeface="+mn-ea"/>
                <a:cs typeface="Calibri"/>
              </a:rPr>
              <a:t> </a:t>
            </a:r>
            <a:r>
              <a:rPr kumimoji="0" b="1" i="0" u="none" strike="noStrike" kern="1200" cap="none" spc="-5" normalizeH="0" baseline="0" noProof="0" dirty="0">
                <a:ln>
                  <a:noFill/>
                </a:ln>
                <a:effectLst/>
                <a:uLnTx/>
                <a:uFillTx/>
                <a:latin typeface="+mj-lt"/>
                <a:ea typeface="+mn-ea"/>
                <a:cs typeface="Calibri"/>
              </a:rPr>
              <a:t>DPI </a:t>
            </a:r>
            <a:r>
              <a:rPr kumimoji="0" b="1" i="0" u="none" strike="noStrike" kern="1200" cap="none" spc="0" normalizeH="0" baseline="0" noProof="0" dirty="0">
                <a:ln>
                  <a:noFill/>
                </a:ln>
                <a:effectLst/>
                <a:uLnTx/>
                <a:uFillTx/>
                <a:latin typeface="+mj-lt"/>
                <a:ea typeface="+mn-ea"/>
                <a:cs typeface="Calibri"/>
              </a:rPr>
              <a:t> </a:t>
            </a: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30" normalizeH="0" baseline="0" noProof="0" dirty="0">
                <a:ln>
                  <a:noFill/>
                </a:ln>
                <a:effectLst/>
                <a:uLnTx/>
                <a:uFillTx/>
                <a:latin typeface="+mj-lt"/>
                <a:ea typeface="+mn-ea"/>
                <a:cs typeface="Calibri"/>
              </a:rPr>
              <a:t> </a:t>
            </a:r>
            <a:r>
              <a:rPr lang="en-US" b="1" spc="-5" dirty="0" err="1">
                <a:latin typeface="+mj-lt"/>
                <a:cs typeface="Calibri"/>
              </a:rPr>
              <a:t>lắng</a:t>
            </a:r>
            <a:r>
              <a:rPr lang="en-US" b="1" spc="-5" dirty="0">
                <a:latin typeface="+mj-lt"/>
                <a:cs typeface="Calibri"/>
              </a:rPr>
              <a:t> </a:t>
            </a:r>
            <a:r>
              <a:rPr lang="en-US" b="1" spc="-5" dirty="0" err="1">
                <a:latin typeface="+mj-lt"/>
                <a:cs typeface="Calibri"/>
              </a:rPr>
              <a:t>đọng</a:t>
            </a: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7" normalizeH="0" baseline="24691" noProof="0" dirty="0">
                <a:ln>
                  <a:noFill/>
                </a:ln>
                <a:effectLst/>
                <a:uLnTx/>
                <a:uFillTx/>
                <a:latin typeface="+mj-lt"/>
                <a:ea typeface="+mn-ea"/>
                <a:cs typeface="Calibri"/>
              </a:rPr>
              <a:t>1,2</a:t>
            </a:r>
            <a:endParaRPr kumimoji="0" b="0" i="0" u="none" strike="noStrike" kern="1200" cap="none" spc="0" normalizeH="0" baseline="0" noProof="0" dirty="0">
              <a:ln>
                <a:noFill/>
              </a:ln>
              <a:effectLst/>
              <a:uLnTx/>
              <a:uFillTx/>
              <a:latin typeface="+mj-lt"/>
              <a:ea typeface="+mn-ea"/>
              <a:cs typeface="Calibri"/>
            </a:endParaRPr>
          </a:p>
        </p:txBody>
      </p:sp>
      <p:sp>
        <p:nvSpPr>
          <p:cNvPr id="13" name="object 15">
            <a:extLst>
              <a:ext uri="{FF2B5EF4-FFF2-40B4-BE49-F238E27FC236}">
                <a16:creationId xmlns:a16="http://schemas.microsoft.com/office/drawing/2014/main" id="{45B7CFF3-6089-45A0-A19B-A18915AA4A4A}"/>
              </a:ext>
            </a:extLst>
          </p:cNvPr>
          <p:cNvSpPr txBox="1"/>
          <p:nvPr/>
        </p:nvSpPr>
        <p:spPr>
          <a:xfrm>
            <a:off x="3195078" y="3173011"/>
            <a:ext cx="1851140" cy="629660"/>
          </a:xfrm>
          <a:prstGeom prst="rect">
            <a:avLst/>
          </a:prstGeom>
        </p:spPr>
        <p:txBody>
          <a:bodyPr vert="horz" wrap="square" lIns="0" tIns="36830" rIns="0" bIns="0" rtlCol="0">
            <a:spAutoFit/>
          </a:bodyPr>
          <a:lstStyle/>
          <a:p>
            <a:pPr marL="38100" marR="30480" lvl="0" indent="54610" algn="ctr" defTabSz="914400" rtl="0" eaLnBrk="1" fontAlgn="auto" latinLnBrk="0" hangingPunct="1">
              <a:spcBef>
                <a:spcPts val="290"/>
              </a:spcBef>
              <a:spcAft>
                <a:spcPts val="0"/>
              </a:spcAft>
              <a:buClrTx/>
              <a:buSzTx/>
              <a:buFontTx/>
              <a:buNone/>
              <a:tabLst/>
              <a:defRPr/>
            </a:pPr>
            <a:r>
              <a:rPr kumimoji="0" b="1" i="0" u="none" strike="noStrike" kern="1200" cap="none" spc="-10" normalizeH="0" baseline="0" noProof="0" dirty="0">
                <a:ln>
                  <a:noFill/>
                </a:ln>
                <a:effectLst/>
                <a:uLnTx/>
                <a:uFillTx/>
                <a:latin typeface="+mj-lt"/>
                <a:ea typeface="+mn-ea"/>
                <a:cs typeface="Calibri"/>
              </a:rPr>
              <a:t>Respimat</a:t>
            </a:r>
            <a:r>
              <a:rPr kumimoji="0" b="1" i="0" u="none" strike="noStrike" kern="1200" cap="none" spc="-10" normalizeH="0" baseline="30000" noProof="0" dirty="0">
                <a:ln>
                  <a:noFill/>
                </a:ln>
                <a:effectLst/>
                <a:uLnTx/>
                <a:uFillTx/>
                <a:latin typeface="+mj-lt"/>
                <a:ea typeface="+mn-ea"/>
                <a:cs typeface="Calibri"/>
              </a:rPr>
              <a:t>®</a:t>
            </a:r>
            <a:r>
              <a:rPr kumimoji="0" b="1" i="0" u="none" strike="noStrike" kern="1200" cap="none" spc="-10" normalizeH="0" baseline="0" noProof="0" dirty="0">
                <a:ln>
                  <a:noFill/>
                </a:ln>
                <a:effectLst/>
                <a:uLnTx/>
                <a:uFillTx/>
                <a:latin typeface="+mj-lt"/>
                <a:ea typeface="+mn-ea"/>
                <a:cs typeface="Calibri"/>
              </a:rPr>
              <a:t> </a:t>
            </a:r>
            <a:endParaRPr kumimoji="0" lang="en-US" b="1" i="0" u="none" strike="noStrike" kern="1200" cap="none" spc="-10" normalizeH="0" baseline="0" noProof="0" dirty="0">
              <a:ln>
                <a:noFill/>
              </a:ln>
              <a:effectLst/>
              <a:uLnTx/>
              <a:uFillTx/>
              <a:latin typeface="+mj-lt"/>
              <a:ea typeface="+mn-ea"/>
              <a:cs typeface="Calibri"/>
            </a:endParaRPr>
          </a:p>
          <a:p>
            <a:pPr marL="38100" marR="30480" lvl="0" indent="54610" algn="ctr" defTabSz="914400" rtl="0" eaLnBrk="1" fontAlgn="auto" latinLnBrk="0" hangingPunct="1">
              <a:spcBef>
                <a:spcPts val="290"/>
              </a:spcBef>
              <a:spcAft>
                <a:spcPts val="0"/>
              </a:spcAft>
              <a:buClrTx/>
              <a:buSzTx/>
              <a:buFontTx/>
              <a:buNone/>
              <a:tabLst/>
              <a:defRPr/>
            </a:pP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30" normalizeH="0" baseline="0" noProof="0" dirty="0">
                <a:ln>
                  <a:noFill/>
                </a:ln>
                <a:effectLst/>
                <a:uLnTx/>
                <a:uFillTx/>
                <a:latin typeface="+mj-lt"/>
                <a:ea typeface="+mn-ea"/>
                <a:cs typeface="Calibri"/>
              </a:rPr>
              <a:t> </a:t>
            </a:r>
            <a:r>
              <a:rPr kumimoji="0" lang="en-US" b="1" i="0" u="none" strike="noStrike" kern="1200" cap="none" spc="-5" normalizeH="0" baseline="0" noProof="0" dirty="0" err="1">
                <a:ln>
                  <a:noFill/>
                </a:ln>
                <a:effectLst/>
                <a:uLnTx/>
                <a:uFillTx/>
                <a:latin typeface="+mj-lt"/>
                <a:ea typeface="+mn-ea"/>
                <a:cs typeface="Calibri"/>
              </a:rPr>
              <a:t>lắng</a:t>
            </a:r>
            <a:r>
              <a:rPr kumimoji="0" lang="en-US" b="1" i="0" u="none" strike="noStrike" kern="1200" cap="none" spc="-5" normalizeH="0" baseline="0" noProof="0" dirty="0">
                <a:ln>
                  <a:noFill/>
                </a:ln>
                <a:effectLst/>
                <a:uLnTx/>
                <a:uFillTx/>
                <a:latin typeface="+mj-lt"/>
                <a:ea typeface="+mn-ea"/>
                <a:cs typeface="Calibri"/>
              </a:rPr>
              <a:t> </a:t>
            </a:r>
            <a:r>
              <a:rPr kumimoji="0" lang="en-US" b="1" i="0" u="none" strike="noStrike" kern="1200" cap="none" spc="-5" normalizeH="0" baseline="0" noProof="0" dirty="0" err="1">
                <a:ln>
                  <a:noFill/>
                </a:ln>
                <a:effectLst/>
                <a:uLnTx/>
                <a:uFillTx/>
                <a:latin typeface="+mj-lt"/>
                <a:ea typeface="+mn-ea"/>
                <a:cs typeface="Calibri"/>
              </a:rPr>
              <a:t>đọng</a:t>
            </a:r>
            <a:r>
              <a:rPr kumimoji="0" b="1" i="0" u="none" strike="noStrike" kern="1200" cap="none" spc="-5" normalizeH="0" baseline="0" noProof="0" dirty="0">
                <a:ln>
                  <a:noFill/>
                </a:ln>
                <a:effectLst/>
                <a:uLnTx/>
                <a:uFillTx/>
                <a:latin typeface="+mj-lt"/>
                <a:ea typeface="+mn-ea"/>
                <a:cs typeface="Calibri"/>
              </a:rPr>
              <a:t>)</a:t>
            </a:r>
            <a:r>
              <a:rPr kumimoji="0" b="1" i="0" u="none" strike="noStrike" kern="1200" cap="none" spc="-7" normalizeH="0" baseline="24691" noProof="0" dirty="0">
                <a:ln>
                  <a:noFill/>
                </a:ln>
                <a:effectLst/>
                <a:uLnTx/>
                <a:uFillTx/>
                <a:latin typeface="+mj-lt"/>
                <a:ea typeface="+mn-ea"/>
                <a:cs typeface="Calibri"/>
              </a:rPr>
              <a:t>1,2</a:t>
            </a:r>
            <a:endParaRPr kumimoji="0" b="0" i="0" u="none" strike="noStrike" kern="1200" cap="none" spc="0" normalizeH="0" baseline="24691" noProof="0" dirty="0">
              <a:ln>
                <a:noFill/>
              </a:ln>
              <a:effectLst/>
              <a:uLnTx/>
              <a:uFillTx/>
              <a:latin typeface="+mj-lt"/>
              <a:ea typeface="+mn-ea"/>
              <a:cs typeface="Calibri"/>
            </a:endParaRPr>
          </a:p>
        </p:txBody>
      </p:sp>
      <p:graphicFrame>
        <p:nvGraphicFramePr>
          <p:cNvPr id="14" name="object 16">
            <a:extLst>
              <a:ext uri="{FF2B5EF4-FFF2-40B4-BE49-F238E27FC236}">
                <a16:creationId xmlns:a16="http://schemas.microsoft.com/office/drawing/2014/main" id="{E01EBCE0-F0D1-4AA5-AA08-9223E3049972}"/>
              </a:ext>
            </a:extLst>
          </p:cNvPr>
          <p:cNvGraphicFramePr>
            <a:graphicFrameLocks noGrp="1"/>
          </p:cNvGraphicFramePr>
          <p:nvPr/>
        </p:nvGraphicFramePr>
        <p:xfrm>
          <a:off x="180842" y="3905407"/>
          <a:ext cx="8705850" cy="1615435"/>
        </p:xfrm>
        <a:graphic>
          <a:graphicData uri="http://schemas.openxmlformats.org/drawingml/2006/table">
            <a:tbl>
              <a:tblPr firstRow="1" bandRow="1"/>
              <a:tblGrid>
                <a:gridCol w="2967302">
                  <a:extLst>
                    <a:ext uri="{9D8B030D-6E8A-4147-A177-3AD203B41FA5}">
                      <a16:colId xmlns:a16="http://schemas.microsoft.com/office/drawing/2014/main" val="20000"/>
                    </a:ext>
                  </a:extLst>
                </a:gridCol>
                <a:gridCol w="1827630">
                  <a:extLst>
                    <a:ext uri="{9D8B030D-6E8A-4147-A177-3AD203B41FA5}">
                      <a16:colId xmlns:a16="http://schemas.microsoft.com/office/drawing/2014/main" val="20001"/>
                    </a:ext>
                  </a:extLst>
                </a:gridCol>
                <a:gridCol w="2078826">
                  <a:extLst>
                    <a:ext uri="{9D8B030D-6E8A-4147-A177-3AD203B41FA5}">
                      <a16:colId xmlns:a16="http://schemas.microsoft.com/office/drawing/2014/main" val="20002"/>
                    </a:ext>
                  </a:extLst>
                </a:gridCol>
                <a:gridCol w="1832092">
                  <a:extLst>
                    <a:ext uri="{9D8B030D-6E8A-4147-A177-3AD203B41FA5}">
                      <a16:colId xmlns:a16="http://schemas.microsoft.com/office/drawing/2014/main" val="20003"/>
                    </a:ext>
                  </a:extLst>
                </a:gridCol>
              </a:tblGrid>
              <a:tr h="323086">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60020" algn="r">
                        <a:lnSpc>
                          <a:spcPct val="100000"/>
                        </a:lnSpc>
                        <a:spcBef>
                          <a:spcPts val="340"/>
                        </a:spcBef>
                      </a:pPr>
                      <a:r>
                        <a:rPr lang="en-US" sz="1600" b="1" spc="-5" dirty="0" err="1">
                          <a:solidFill>
                            <a:schemeClr val="tx1"/>
                          </a:solidFill>
                          <a:latin typeface="+mj-lt"/>
                          <a:cs typeface="Calibri"/>
                        </a:rPr>
                        <a:t>Phổi</a:t>
                      </a:r>
                      <a:endParaRPr sz="1600" b="1" dirty="0">
                        <a:solidFill>
                          <a:schemeClr val="tx1"/>
                        </a:solidFill>
                        <a:latin typeface="+mj-lt"/>
                        <a:cs typeface="Calibri"/>
                      </a:endParaRPr>
                    </a:p>
                  </a:txBody>
                  <a:tcPr marL="0" marR="0" marT="43180" marB="0">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814069" algn="r">
                        <a:lnSpc>
                          <a:spcPct val="100000"/>
                        </a:lnSpc>
                        <a:spcBef>
                          <a:spcPts val="340"/>
                        </a:spcBef>
                      </a:pPr>
                      <a:r>
                        <a:rPr sz="1600" b="1" spc="-5" dirty="0">
                          <a:solidFill>
                            <a:schemeClr val="tx1"/>
                          </a:solidFill>
                          <a:latin typeface="+mj-lt"/>
                          <a:cs typeface="Calibri"/>
                        </a:rPr>
                        <a:t>51.6</a:t>
                      </a:r>
                      <a:endParaRPr sz="1600" b="1"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21690">
                        <a:lnSpc>
                          <a:spcPct val="100000"/>
                        </a:lnSpc>
                        <a:spcBef>
                          <a:spcPts val="340"/>
                        </a:spcBef>
                      </a:pPr>
                      <a:r>
                        <a:rPr sz="1600" spc="-5" dirty="0">
                          <a:solidFill>
                            <a:schemeClr val="tx1"/>
                          </a:solidFill>
                          <a:latin typeface="+mj-lt"/>
                          <a:cs typeface="Calibri"/>
                        </a:rPr>
                        <a:t>28.5</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629285" algn="r">
                        <a:lnSpc>
                          <a:spcPct val="100000"/>
                        </a:lnSpc>
                        <a:spcBef>
                          <a:spcPts val="340"/>
                        </a:spcBef>
                      </a:pPr>
                      <a:r>
                        <a:rPr sz="1600" spc="-5" dirty="0">
                          <a:solidFill>
                            <a:schemeClr val="tx1"/>
                          </a:solidFill>
                          <a:latin typeface="+mj-lt"/>
                          <a:cs typeface="Calibri"/>
                        </a:rPr>
                        <a:t>8.9</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extLst>
                  <a:ext uri="{0D108BD9-81ED-4DB2-BD59-A6C34878D82A}">
                    <a16:rowId xmlns:a16="http://schemas.microsoft.com/office/drawing/2014/main" val="10000"/>
                  </a:ext>
                </a:extLst>
              </a:tr>
              <a:tr h="32308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60020" algn="r">
                        <a:lnSpc>
                          <a:spcPct val="100000"/>
                        </a:lnSpc>
                        <a:spcBef>
                          <a:spcPts val="340"/>
                        </a:spcBef>
                      </a:pPr>
                      <a:r>
                        <a:rPr lang="en-US" sz="1600" spc="-10" dirty="0" err="1">
                          <a:solidFill>
                            <a:schemeClr val="tx1"/>
                          </a:solidFill>
                          <a:latin typeface="+mj-lt"/>
                          <a:cs typeface="Calibri"/>
                        </a:rPr>
                        <a:t>Hầu</a:t>
                      </a:r>
                      <a:r>
                        <a:rPr lang="en-US" sz="1600" spc="-10" dirty="0">
                          <a:solidFill>
                            <a:schemeClr val="tx1"/>
                          </a:solidFill>
                          <a:latin typeface="+mj-lt"/>
                          <a:cs typeface="Calibri"/>
                        </a:rPr>
                        <a:t> </a:t>
                      </a:r>
                      <a:r>
                        <a:rPr lang="en-US" sz="1600" spc="-10" dirty="0" err="1">
                          <a:solidFill>
                            <a:schemeClr val="tx1"/>
                          </a:solidFill>
                          <a:latin typeface="+mj-lt"/>
                          <a:cs typeface="Calibri"/>
                        </a:rPr>
                        <a:t>họng</a:t>
                      </a:r>
                      <a:endParaRPr sz="1600" dirty="0">
                        <a:solidFill>
                          <a:schemeClr val="tx1"/>
                        </a:solidFill>
                        <a:latin typeface="+mj-lt"/>
                        <a:cs typeface="Calibri"/>
                      </a:endParaRPr>
                    </a:p>
                  </a:txBody>
                  <a:tcPr marL="0" marR="0" marT="43180" marB="0">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814069" algn="r">
                        <a:lnSpc>
                          <a:spcPct val="100000"/>
                        </a:lnSpc>
                        <a:spcBef>
                          <a:spcPts val="340"/>
                        </a:spcBef>
                      </a:pPr>
                      <a:r>
                        <a:rPr sz="1600" spc="-5" dirty="0">
                          <a:solidFill>
                            <a:schemeClr val="tx1"/>
                          </a:solidFill>
                          <a:latin typeface="+mj-lt"/>
                          <a:cs typeface="Calibri"/>
                        </a:rPr>
                        <a:t>19.3</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21690">
                        <a:lnSpc>
                          <a:spcPct val="100000"/>
                        </a:lnSpc>
                        <a:spcBef>
                          <a:spcPts val="340"/>
                        </a:spcBef>
                      </a:pPr>
                      <a:r>
                        <a:rPr sz="1600" spc="-5" dirty="0">
                          <a:solidFill>
                            <a:schemeClr val="tx1"/>
                          </a:solidFill>
                          <a:latin typeface="+mj-lt"/>
                          <a:cs typeface="Calibri"/>
                        </a:rPr>
                        <a:t>49.3</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584835" algn="r">
                        <a:lnSpc>
                          <a:spcPct val="100000"/>
                        </a:lnSpc>
                        <a:spcBef>
                          <a:spcPts val="340"/>
                        </a:spcBef>
                      </a:pPr>
                      <a:r>
                        <a:rPr sz="1600" spc="-5" dirty="0">
                          <a:solidFill>
                            <a:schemeClr val="tx1"/>
                          </a:solidFill>
                          <a:latin typeface="+mj-lt"/>
                          <a:cs typeface="Calibri"/>
                        </a:rPr>
                        <a:t>82.2</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2308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60020" algn="r">
                        <a:lnSpc>
                          <a:spcPct val="100000"/>
                        </a:lnSpc>
                        <a:spcBef>
                          <a:spcPts val="340"/>
                        </a:spcBef>
                      </a:pPr>
                      <a:r>
                        <a:rPr lang="en-US" sz="1600" spc="-5" dirty="0" err="1">
                          <a:solidFill>
                            <a:schemeClr val="tx1"/>
                          </a:solidFill>
                          <a:latin typeface="+mj-lt"/>
                          <a:cs typeface="Calibri"/>
                        </a:rPr>
                        <a:t>Dụng</a:t>
                      </a:r>
                      <a:r>
                        <a:rPr lang="en-US" sz="1600" spc="-5" dirty="0">
                          <a:solidFill>
                            <a:schemeClr val="tx1"/>
                          </a:solidFill>
                          <a:latin typeface="+mj-lt"/>
                          <a:cs typeface="Calibri"/>
                        </a:rPr>
                        <a:t> </a:t>
                      </a:r>
                      <a:r>
                        <a:rPr lang="en-US" sz="1600" spc="-5" dirty="0" err="1">
                          <a:solidFill>
                            <a:schemeClr val="tx1"/>
                          </a:solidFill>
                          <a:latin typeface="+mj-lt"/>
                          <a:cs typeface="Calibri"/>
                        </a:rPr>
                        <a:t>cụ</a:t>
                      </a:r>
                      <a:endParaRPr sz="1600" baseline="24691" dirty="0">
                        <a:solidFill>
                          <a:schemeClr val="tx1"/>
                        </a:solidFill>
                        <a:latin typeface="+mj-lt"/>
                        <a:cs typeface="Calibri"/>
                      </a:endParaRPr>
                    </a:p>
                  </a:txBody>
                  <a:tcPr marL="0" marR="0" marT="43180" marB="0">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814069" algn="r">
                        <a:lnSpc>
                          <a:spcPct val="100000"/>
                        </a:lnSpc>
                        <a:spcBef>
                          <a:spcPts val="340"/>
                        </a:spcBef>
                      </a:pPr>
                      <a:r>
                        <a:rPr sz="1600" spc="-5" dirty="0">
                          <a:solidFill>
                            <a:schemeClr val="tx1"/>
                          </a:solidFill>
                          <a:latin typeface="+mj-lt"/>
                          <a:cs typeface="Calibri"/>
                        </a:rPr>
                        <a:t>17.7</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21690">
                        <a:lnSpc>
                          <a:spcPct val="100000"/>
                        </a:lnSpc>
                        <a:spcBef>
                          <a:spcPts val="340"/>
                        </a:spcBef>
                      </a:pPr>
                      <a:r>
                        <a:rPr sz="1600" spc="-5" dirty="0">
                          <a:solidFill>
                            <a:schemeClr val="tx1"/>
                          </a:solidFill>
                          <a:latin typeface="+mj-lt"/>
                          <a:cs typeface="Calibri"/>
                        </a:rPr>
                        <a:t>21.2</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629285" algn="r">
                        <a:lnSpc>
                          <a:spcPct val="100000"/>
                        </a:lnSpc>
                        <a:spcBef>
                          <a:spcPts val="340"/>
                        </a:spcBef>
                      </a:pPr>
                      <a:r>
                        <a:rPr sz="1600" spc="-5" dirty="0">
                          <a:solidFill>
                            <a:schemeClr val="tx1"/>
                          </a:solidFill>
                          <a:latin typeface="+mj-lt"/>
                          <a:cs typeface="Calibri"/>
                        </a:rPr>
                        <a:t>8.5</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solidFill>
                      <a:srgbClr val="EBF5F5"/>
                    </a:solidFill>
                  </a:tcPr>
                </a:tc>
                <a:extLst>
                  <a:ext uri="{0D108BD9-81ED-4DB2-BD59-A6C34878D82A}">
                    <a16:rowId xmlns:a16="http://schemas.microsoft.com/office/drawing/2014/main" val="10002"/>
                  </a:ext>
                </a:extLst>
              </a:tr>
              <a:tr h="323088">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60020" algn="r">
                        <a:lnSpc>
                          <a:spcPct val="100000"/>
                        </a:lnSpc>
                        <a:spcBef>
                          <a:spcPts val="340"/>
                        </a:spcBef>
                      </a:pPr>
                      <a:r>
                        <a:rPr lang="en-US" sz="1600" spc="-5" dirty="0" err="1">
                          <a:solidFill>
                            <a:schemeClr val="tx1"/>
                          </a:solidFill>
                          <a:latin typeface="+mj-lt"/>
                          <a:cs typeface="Calibri"/>
                        </a:rPr>
                        <a:t>Khí</a:t>
                      </a:r>
                      <a:r>
                        <a:rPr lang="en-US" sz="1600" spc="-5" dirty="0">
                          <a:solidFill>
                            <a:schemeClr val="tx1"/>
                          </a:solidFill>
                          <a:latin typeface="+mj-lt"/>
                          <a:cs typeface="Calibri"/>
                        </a:rPr>
                        <a:t> </a:t>
                      </a:r>
                      <a:r>
                        <a:rPr lang="en-US" sz="1600" spc="-5" dirty="0" err="1">
                          <a:solidFill>
                            <a:schemeClr val="tx1"/>
                          </a:solidFill>
                          <a:latin typeface="+mj-lt"/>
                          <a:cs typeface="Calibri"/>
                        </a:rPr>
                        <a:t>thở</a:t>
                      </a:r>
                      <a:r>
                        <a:rPr lang="en-US" sz="1600" spc="-5" dirty="0">
                          <a:solidFill>
                            <a:schemeClr val="tx1"/>
                          </a:solidFill>
                          <a:latin typeface="+mj-lt"/>
                          <a:cs typeface="Calibri"/>
                        </a:rPr>
                        <a:t> ra</a:t>
                      </a:r>
                      <a:endParaRPr sz="1600" dirty="0">
                        <a:solidFill>
                          <a:schemeClr val="tx1"/>
                        </a:solidFill>
                        <a:latin typeface="+mj-lt"/>
                        <a:cs typeface="Calibri"/>
                      </a:endParaRPr>
                    </a:p>
                  </a:txBody>
                  <a:tcPr marL="0" marR="0" marT="43180" marB="0">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814069" algn="r">
                        <a:lnSpc>
                          <a:spcPct val="100000"/>
                        </a:lnSpc>
                        <a:spcBef>
                          <a:spcPts val="340"/>
                        </a:spcBef>
                      </a:pPr>
                      <a:r>
                        <a:rPr sz="1600" spc="-5" dirty="0">
                          <a:solidFill>
                            <a:schemeClr val="tx1"/>
                          </a:solidFill>
                          <a:latin typeface="+mj-lt"/>
                          <a:cs typeface="Calibri"/>
                        </a:rPr>
                        <a:t>10.0</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66775">
                        <a:lnSpc>
                          <a:spcPct val="100000"/>
                        </a:lnSpc>
                        <a:spcBef>
                          <a:spcPts val="340"/>
                        </a:spcBef>
                      </a:pPr>
                      <a:r>
                        <a:rPr sz="1600" spc="-5" dirty="0">
                          <a:solidFill>
                            <a:schemeClr val="tx1"/>
                          </a:solidFill>
                          <a:latin typeface="+mj-lt"/>
                          <a:cs typeface="Calibri"/>
                        </a:rPr>
                        <a:t>0.3</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629285" algn="r">
                        <a:lnSpc>
                          <a:spcPct val="100000"/>
                        </a:lnSpc>
                        <a:spcBef>
                          <a:spcPts val="340"/>
                        </a:spcBef>
                      </a:pPr>
                      <a:r>
                        <a:rPr sz="1600" spc="-5" dirty="0">
                          <a:solidFill>
                            <a:schemeClr val="tx1"/>
                          </a:solidFill>
                          <a:latin typeface="+mj-lt"/>
                          <a:cs typeface="Calibri"/>
                        </a:rPr>
                        <a:t>0.2</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w="6350">
                      <a:solidFill>
                        <a:srgbClr val="003366"/>
                      </a:solid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23085">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160020" algn="r">
                        <a:lnSpc>
                          <a:spcPct val="100000"/>
                        </a:lnSpc>
                        <a:spcBef>
                          <a:spcPts val="340"/>
                        </a:spcBef>
                      </a:pPr>
                      <a:r>
                        <a:rPr lang="en-US" sz="1600" b="1" spc="-30" dirty="0" err="1">
                          <a:solidFill>
                            <a:schemeClr val="tx1"/>
                          </a:solidFill>
                          <a:latin typeface="+mj-lt"/>
                          <a:cs typeface="Calibri"/>
                        </a:rPr>
                        <a:t>Tỉ</a:t>
                      </a:r>
                      <a:r>
                        <a:rPr lang="en-US" sz="1600" b="1" spc="-30" dirty="0">
                          <a:solidFill>
                            <a:schemeClr val="tx1"/>
                          </a:solidFill>
                          <a:latin typeface="+mj-lt"/>
                          <a:cs typeface="Calibri"/>
                        </a:rPr>
                        <a:t> </a:t>
                      </a:r>
                      <a:r>
                        <a:rPr lang="en-US" sz="1600" b="1" spc="-30" dirty="0" err="1">
                          <a:solidFill>
                            <a:schemeClr val="tx1"/>
                          </a:solidFill>
                          <a:latin typeface="+mj-lt"/>
                          <a:cs typeface="Calibri"/>
                        </a:rPr>
                        <a:t>số</a:t>
                      </a:r>
                      <a:r>
                        <a:rPr lang="en-US" sz="1600" b="1" spc="-30" dirty="0">
                          <a:solidFill>
                            <a:schemeClr val="tx1"/>
                          </a:solidFill>
                          <a:latin typeface="+mj-lt"/>
                          <a:cs typeface="Calibri"/>
                        </a:rPr>
                        <a:t> </a:t>
                      </a:r>
                      <a:r>
                        <a:rPr lang="en-US" sz="1600" b="1" spc="-30" dirty="0" err="1">
                          <a:solidFill>
                            <a:schemeClr val="tx1"/>
                          </a:solidFill>
                          <a:latin typeface="+mj-lt"/>
                          <a:cs typeface="Calibri"/>
                        </a:rPr>
                        <a:t>Ngoại</a:t>
                      </a:r>
                      <a:r>
                        <a:rPr lang="en-US" sz="1600" b="1" spc="-30" dirty="0">
                          <a:solidFill>
                            <a:schemeClr val="tx1"/>
                          </a:solidFill>
                          <a:latin typeface="+mj-lt"/>
                          <a:cs typeface="Calibri"/>
                        </a:rPr>
                        <a:t> </a:t>
                      </a:r>
                      <a:r>
                        <a:rPr lang="en-US" sz="1600" b="1" spc="-30" dirty="0" err="1">
                          <a:solidFill>
                            <a:schemeClr val="tx1"/>
                          </a:solidFill>
                          <a:latin typeface="+mj-lt"/>
                          <a:cs typeface="Calibri"/>
                        </a:rPr>
                        <a:t>biên</a:t>
                      </a:r>
                      <a:r>
                        <a:rPr lang="en-US" sz="1600" b="1" spc="-30" dirty="0">
                          <a:solidFill>
                            <a:schemeClr val="tx1"/>
                          </a:solidFill>
                          <a:latin typeface="+mj-lt"/>
                          <a:cs typeface="Calibri"/>
                        </a:rPr>
                        <a:t>/</a:t>
                      </a:r>
                      <a:r>
                        <a:rPr lang="en-US" sz="1600" b="1" spc="-30" dirty="0" err="1">
                          <a:solidFill>
                            <a:schemeClr val="tx1"/>
                          </a:solidFill>
                          <a:latin typeface="+mj-lt"/>
                          <a:cs typeface="Calibri"/>
                        </a:rPr>
                        <a:t>Trung</a:t>
                      </a:r>
                      <a:r>
                        <a:rPr lang="en-US" sz="1600" b="1" spc="-30" dirty="0">
                          <a:solidFill>
                            <a:schemeClr val="tx1"/>
                          </a:solidFill>
                          <a:latin typeface="+mj-lt"/>
                          <a:cs typeface="Calibri"/>
                        </a:rPr>
                        <a:t> </a:t>
                      </a:r>
                      <a:r>
                        <a:rPr lang="en-US" sz="1600" b="1" spc="-30" dirty="0" err="1">
                          <a:solidFill>
                            <a:schemeClr val="tx1"/>
                          </a:solidFill>
                          <a:latin typeface="+mj-lt"/>
                          <a:cs typeface="Calibri"/>
                        </a:rPr>
                        <a:t>tâm</a:t>
                      </a:r>
                      <a:endParaRPr sz="1400" b="1" baseline="30000" dirty="0">
                        <a:solidFill>
                          <a:schemeClr val="tx1"/>
                        </a:solidFill>
                        <a:latin typeface="+mj-lt"/>
                        <a:cs typeface="Calibri"/>
                      </a:endParaRPr>
                    </a:p>
                  </a:txBody>
                  <a:tcPr marL="0" marR="0" marT="43180" marB="0">
                    <a:lnL>
                      <a:noFill/>
                    </a:lnL>
                    <a:lnR>
                      <a:noFill/>
                    </a:lnR>
                    <a:lnT w="6350">
                      <a:solidFill>
                        <a:srgbClr val="003366"/>
                      </a:solidFill>
                      <a:prstDash val="solid"/>
                    </a:lnT>
                    <a:lnB>
                      <a:noFill/>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814069" algn="r">
                        <a:lnSpc>
                          <a:spcPct val="100000"/>
                        </a:lnSpc>
                        <a:spcBef>
                          <a:spcPts val="340"/>
                        </a:spcBef>
                      </a:pPr>
                      <a:r>
                        <a:rPr sz="1600" b="1" spc="-5" dirty="0">
                          <a:solidFill>
                            <a:schemeClr val="tx1"/>
                          </a:solidFill>
                          <a:latin typeface="+mj-lt"/>
                          <a:cs typeface="Calibri"/>
                        </a:rPr>
                        <a:t>1.34</a:t>
                      </a:r>
                      <a:endParaRPr sz="1600" b="1" dirty="0">
                        <a:solidFill>
                          <a:schemeClr val="tx1"/>
                        </a:solidFill>
                        <a:latin typeface="+mj-lt"/>
                        <a:cs typeface="Calibri"/>
                      </a:endParaRPr>
                    </a:p>
                  </a:txBody>
                  <a:tcPr marL="0" marR="0" marT="43180" marB="0" anchor="ctr">
                    <a:lnL>
                      <a:noFill/>
                    </a:lnL>
                    <a:lnR>
                      <a:noFill/>
                    </a:lnR>
                    <a:lnT w="6350">
                      <a:solidFill>
                        <a:srgbClr val="003366"/>
                      </a:solidFill>
                      <a:prstDash val="solid"/>
                    </a:lnT>
                    <a:lnB>
                      <a:noFill/>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821690">
                        <a:lnSpc>
                          <a:spcPct val="100000"/>
                        </a:lnSpc>
                        <a:spcBef>
                          <a:spcPts val="340"/>
                        </a:spcBef>
                      </a:pPr>
                      <a:r>
                        <a:rPr sz="1600" spc="-5" dirty="0">
                          <a:solidFill>
                            <a:schemeClr val="tx1"/>
                          </a:solidFill>
                          <a:latin typeface="+mj-lt"/>
                          <a:cs typeface="Calibri"/>
                        </a:rPr>
                        <a:t>0.95</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a:noFill/>
                    </a:lnB>
                    <a:lnTlToBr w="12700" cmpd="sng">
                      <a:noFill/>
                      <a:prstDash val="solid"/>
                    </a:lnTlToBr>
                    <a:lnBlToTr w="12700" cmpd="sng">
                      <a:noFill/>
                      <a:prstDash val="solid"/>
                    </a:lnBlToTr>
                    <a:solidFill>
                      <a:srgbClr val="EBF5F5"/>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R="584200" algn="r">
                        <a:lnSpc>
                          <a:spcPct val="100000"/>
                        </a:lnSpc>
                        <a:spcBef>
                          <a:spcPts val="340"/>
                        </a:spcBef>
                      </a:pPr>
                      <a:r>
                        <a:rPr sz="1600" spc="-5" dirty="0">
                          <a:solidFill>
                            <a:schemeClr val="tx1"/>
                          </a:solidFill>
                          <a:latin typeface="+mj-lt"/>
                          <a:cs typeface="Calibri"/>
                        </a:rPr>
                        <a:t>1.27</a:t>
                      </a:r>
                      <a:endParaRPr sz="1600" dirty="0">
                        <a:solidFill>
                          <a:schemeClr val="tx1"/>
                        </a:solidFill>
                        <a:latin typeface="+mj-lt"/>
                        <a:cs typeface="Calibri"/>
                      </a:endParaRPr>
                    </a:p>
                  </a:txBody>
                  <a:tcPr marL="0" marR="0" marT="43180" marB="0" anchor="ctr">
                    <a:lnL>
                      <a:noFill/>
                    </a:lnL>
                    <a:lnR>
                      <a:noFill/>
                    </a:lnR>
                    <a:lnT w="6350">
                      <a:solidFill>
                        <a:srgbClr val="003366"/>
                      </a:solidFill>
                      <a:prstDash val="solid"/>
                    </a:lnT>
                    <a:lnB>
                      <a:noFill/>
                    </a:lnB>
                    <a:lnTlToBr w="12700" cmpd="sng">
                      <a:noFill/>
                      <a:prstDash val="solid"/>
                    </a:lnTlToBr>
                    <a:lnBlToTr w="12700" cmpd="sng">
                      <a:noFill/>
                      <a:prstDash val="solid"/>
                    </a:lnBlToTr>
                    <a:solidFill>
                      <a:srgbClr val="EBF5F5"/>
                    </a:solidFill>
                  </a:tcPr>
                </a:tc>
                <a:extLst>
                  <a:ext uri="{0D108BD9-81ED-4DB2-BD59-A6C34878D82A}">
                    <a16:rowId xmlns:a16="http://schemas.microsoft.com/office/drawing/2014/main" val="10004"/>
                  </a:ext>
                </a:extLst>
              </a:tr>
            </a:tbl>
          </a:graphicData>
        </a:graphic>
      </p:graphicFrame>
      <p:sp>
        <p:nvSpPr>
          <p:cNvPr id="15" name="object 17">
            <a:extLst>
              <a:ext uri="{FF2B5EF4-FFF2-40B4-BE49-F238E27FC236}">
                <a16:creationId xmlns:a16="http://schemas.microsoft.com/office/drawing/2014/main" id="{5C0A3449-CC63-4047-9B43-7B0141D690A0}"/>
              </a:ext>
            </a:extLst>
          </p:cNvPr>
          <p:cNvSpPr txBox="1"/>
          <p:nvPr/>
        </p:nvSpPr>
        <p:spPr>
          <a:xfrm>
            <a:off x="579728" y="3416362"/>
            <a:ext cx="1885898" cy="289182"/>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en-US" b="1" i="0" u="none" strike="noStrike" kern="1200" cap="none" spc="-5" normalizeH="0" baseline="0" noProof="0" dirty="0" err="1">
                <a:ln>
                  <a:noFill/>
                </a:ln>
                <a:effectLst/>
                <a:uLnTx/>
                <a:uFillTx/>
                <a:latin typeface="+mj-lt"/>
                <a:ea typeface="+mn-ea"/>
                <a:cs typeface="Calibri"/>
              </a:rPr>
              <a:t>Vị</a:t>
            </a:r>
            <a:r>
              <a:rPr kumimoji="0" lang="en-US" b="1" i="0" u="none" strike="noStrike" kern="1200" cap="none" spc="-5" normalizeH="0" baseline="0" noProof="0" dirty="0">
                <a:ln>
                  <a:noFill/>
                </a:ln>
                <a:effectLst/>
                <a:uLnTx/>
                <a:uFillTx/>
                <a:latin typeface="+mj-lt"/>
                <a:ea typeface="+mn-ea"/>
                <a:cs typeface="Calibri"/>
              </a:rPr>
              <a:t> </a:t>
            </a:r>
            <a:r>
              <a:rPr kumimoji="0" lang="en-US" b="1" i="0" u="none" strike="noStrike" kern="1200" cap="none" spc="-5" normalizeH="0" baseline="0" noProof="0" dirty="0" err="1">
                <a:ln>
                  <a:noFill/>
                </a:ln>
                <a:effectLst/>
                <a:uLnTx/>
                <a:uFillTx/>
                <a:latin typeface="+mj-lt"/>
                <a:ea typeface="+mn-ea"/>
                <a:cs typeface="Calibri"/>
              </a:rPr>
              <a:t>trí</a:t>
            </a:r>
            <a:r>
              <a:rPr kumimoji="0" lang="en-US" b="1" i="0" u="none" strike="noStrike" kern="1200" cap="none" spc="-5" normalizeH="0" baseline="0" noProof="0" dirty="0">
                <a:ln>
                  <a:noFill/>
                </a:ln>
                <a:effectLst/>
                <a:uLnTx/>
                <a:uFillTx/>
                <a:latin typeface="+mj-lt"/>
                <a:ea typeface="+mn-ea"/>
                <a:cs typeface="Calibri"/>
              </a:rPr>
              <a:t> </a:t>
            </a:r>
            <a:r>
              <a:rPr kumimoji="0" lang="en-US" b="1" i="0" u="none" strike="noStrike" kern="1200" cap="none" spc="-5" normalizeH="0" baseline="0" noProof="0" dirty="0" err="1">
                <a:ln>
                  <a:noFill/>
                </a:ln>
                <a:effectLst/>
                <a:uLnTx/>
                <a:uFillTx/>
                <a:latin typeface="+mj-lt"/>
                <a:ea typeface="+mn-ea"/>
                <a:cs typeface="Calibri"/>
              </a:rPr>
              <a:t>lắng</a:t>
            </a:r>
            <a:r>
              <a:rPr kumimoji="0" lang="en-US" b="1" i="0" u="none" strike="noStrike" kern="1200" cap="none" spc="-5" normalizeH="0" baseline="0" noProof="0" dirty="0">
                <a:ln>
                  <a:noFill/>
                </a:ln>
                <a:effectLst/>
                <a:uLnTx/>
                <a:uFillTx/>
                <a:latin typeface="+mj-lt"/>
                <a:ea typeface="+mn-ea"/>
                <a:cs typeface="Calibri"/>
              </a:rPr>
              <a:t> </a:t>
            </a:r>
            <a:r>
              <a:rPr kumimoji="0" lang="en-US" b="1" i="0" u="none" strike="noStrike" kern="1200" cap="none" spc="-5" normalizeH="0" baseline="0" noProof="0" dirty="0" err="1">
                <a:ln>
                  <a:noFill/>
                </a:ln>
                <a:effectLst/>
                <a:uLnTx/>
                <a:uFillTx/>
                <a:latin typeface="+mj-lt"/>
                <a:ea typeface="+mn-ea"/>
                <a:cs typeface="Calibri"/>
              </a:rPr>
              <a:t>đọng</a:t>
            </a:r>
            <a:endParaRPr kumimoji="0" b="0" i="0" u="none" strike="noStrike" kern="1200" cap="none" spc="0" normalizeH="0" baseline="0" noProof="0" dirty="0">
              <a:ln>
                <a:noFill/>
              </a:ln>
              <a:effectLst/>
              <a:uLnTx/>
              <a:uFillTx/>
              <a:latin typeface="+mj-lt"/>
              <a:ea typeface="+mn-ea"/>
              <a:cs typeface="Calibri"/>
            </a:endParaRPr>
          </a:p>
        </p:txBody>
      </p:sp>
      <p:sp>
        <p:nvSpPr>
          <p:cNvPr id="16" name="object 18">
            <a:extLst>
              <a:ext uri="{FF2B5EF4-FFF2-40B4-BE49-F238E27FC236}">
                <a16:creationId xmlns:a16="http://schemas.microsoft.com/office/drawing/2014/main" id="{EC90D179-E313-4011-8836-666516809691}"/>
              </a:ext>
            </a:extLst>
          </p:cNvPr>
          <p:cNvSpPr txBox="1"/>
          <p:nvPr/>
        </p:nvSpPr>
        <p:spPr>
          <a:xfrm>
            <a:off x="4319002" y="2886274"/>
            <a:ext cx="2622550" cy="182101"/>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en-US" sz="1100" b="0" i="0" u="none" strike="noStrike" kern="1200" cap="none" spc="-5" normalizeH="0" baseline="0" noProof="0" dirty="0" err="1">
                <a:ln>
                  <a:noFill/>
                </a:ln>
                <a:effectLst/>
                <a:uLnTx/>
                <a:uFillTx/>
                <a:latin typeface="+mj-lt"/>
                <a:ea typeface="+mn-ea"/>
                <a:cs typeface="Calibri"/>
              </a:rPr>
              <a:t>Hình</a:t>
            </a:r>
            <a:r>
              <a:rPr kumimoji="0" lang="en-US" sz="1100" b="0" i="0" u="none" strike="noStrike" kern="1200" cap="none" spc="-5" normalizeH="0" baseline="0" noProof="0" dirty="0">
                <a:ln>
                  <a:noFill/>
                </a:ln>
                <a:effectLst/>
                <a:uLnTx/>
                <a:uFillTx/>
                <a:latin typeface="+mj-lt"/>
                <a:ea typeface="+mn-ea"/>
                <a:cs typeface="Calibri"/>
              </a:rPr>
              <a:t> </a:t>
            </a:r>
            <a:r>
              <a:rPr kumimoji="0" lang="en-US" sz="1100" b="0" i="0" u="none" strike="noStrike" kern="1200" cap="none" spc="-5" normalizeH="0" baseline="0" noProof="0" dirty="0" err="1">
                <a:ln>
                  <a:noFill/>
                </a:ln>
                <a:effectLst/>
                <a:uLnTx/>
                <a:uFillTx/>
                <a:latin typeface="+mj-lt"/>
                <a:ea typeface="+mn-ea"/>
                <a:cs typeface="Calibri"/>
              </a:rPr>
              <a:t>ảnh</a:t>
            </a:r>
            <a:r>
              <a:rPr kumimoji="0" lang="en-US" sz="1100" b="0" i="0" u="none" strike="noStrike" kern="1200" cap="none" spc="-5" normalizeH="0" baseline="0" noProof="0" dirty="0">
                <a:ln>
                  <a:noFill/>
                </a:ln>
                <a:effectLst/>
                <a:uLnTx/>
                <a:uFillTx/>
                <a:latin typeface="+mj-lt"/>
                <a:ea typeface="+mn-ea"/>
                <a:cs typeface="Calibri"/>
              </a:rPr>
              <a:t> </a:t>
            </a:r>
            <a:r>
              <a:rPr kumimoji="0" lang="en-US" sz="1100" b="0" i="0" u="none" strike="noStrike" kern="1200" cap="none" spc="-5" normalizeH="0" baseline="0" noProof="0" dirty="0" err="1">
                <a:ln>
                  <a:noFill/>
                </a:ln>
                <a:effectLst/>
                <a:uLnTx/>
                <a:uFillTx/>
                <a:latin typeface="+mj-lt"/>
                <a:ea typeface="+mn-ea"/>
                <a:cs typeface="Calibri"/>
              </a:rPr>
              <a:t>minh</a:t>
            </a:r>
            <a:r>
              <a:rPr kumimoji="0" lang="en-US" sz="1100" b="0" i="0" u="none" strike="noStrike" kern="1200" cap="none" spc="-5" normalizeH="0" baseline="0" noProof="0" dirty="0">
                <a:ln>
                  <a:noFill/>
                </a:ln>
                <a:effectLst/>
                <a:uLnTx/>
                <a:uFillTx/>
                <a:latin typeface="+mj-lt"/>
                <a:ea typeface="+mn-ea"/>
                <a:cs typeface="Calibri"/>
              </a:rPr>
              <a:t> </a:t>
            </a:r>
            <a:r>
              <a:rPr kumimoji="0" lang="en-US" sz="1100" b="0" i="0" u="none" strike="noStrike" kern="1200" cap="none" spc="-5" normalizeH="0" baseline="0" noProof="0" dirty="0" err="1">
                <a:ln>
                  <a:noFill/>
                </a:ln>
                <a:effectLst/>
                <a:uLnTx/>
                <a:uFillTx/>
                <a:latin typeface="+mj-lt"/>
                <a:ea typeface="+mn-ea"/>
                <a:cs typeface="Calibri"/>
              </a:rPr>
              <a:t>họa</a:t>
            </a:r>
            <a:endParaRPr kumimoji="0" sz="1100" b="0" i="0" u="none" strike="noStrike" kern="1200" cap="none" spc="0" normalizeH="0" baseline="0" noProof="0" dirty="0">
              <a:ln>
                <a:noFill/>
              </a:ln>
              <a:effectLst/>
              <a:uLnTx/>
              <a:uFillTx/>
              <a:latin typeface="+mj-lt"/>
              <a:ea typeface="+mn-ea"/>
              <a:cs typeface="Calibri"/>
            </a:endParaRPr>
          </a:p>
        </p:txBody>
      </p:sp>
      <p:sp>
        <p:nvSpPr>
          <p:cNvPr id="18" name="Text Placeholder 19">
            <a:extLst>
              <a:ext uri="{FF2B5EF4-FFF2-40B4-BE49-F238E27FC236}">
                <a16:creationId xmlns:a16="http://schemas.microsoft.com/office/drawing/2014/main" id="{BFCA39D7-158E-4710-B701-023568EF5648}"/>
              </a:ext>
            </a:extLst>
          </p:cNvPr>
          <p:cNvSpPr txBox="1">
            <a:spLocks/>
          </p:cNvSpPr>
          <p:nvPr/>
        </p:nvSpPr>
        <p:spPr>
          <a:xfrm>
            <a:off x="7874935" y="6595928"/>
            <a:ext cx="3678890" cy="261186"/>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marR="0" lvl="0" indent="-228600" algn="l" defTabSz="914400" rtl="0" eaLnBrk="0" fontAlgn="auto" latinLnBrk="0" hangingPunct="0">
              <a:lnSpc>
                <a:spcPct val="100000"/>
              </a:lnSpc>
              <a:spcBef>
                <a:spcPts val="0"/>
              </a:spcBef>
              <a:spcAft>
                <a:spcPts val="0"/>
              </a:spcAft>
              <a:buClrTx/>
              <a:buSzTx/>
              <a:buFontTx/>
              <a:buAutoNum type="arabicPeriod"/>
              <a:tabLst/>
              <a:defRPr/>
            </a:pPr>
            <a:r>
              <a:rPr kumimoji="0" lang="nb-NO" sz="900" b="0" i="0" u="none" strike="noStrike" kern="1200" cap="none" spc="0" normalizeH="0" baseline="0" noProof="0" dirty="0">
                <a:ln>
                  <a:noFill/>
                </a:ln>
                <a:solidFill>
                  <a:schemeClr val="bg1">
                    <a:lumMod val="65000"/>
                  </a:schemeClr>
                </a:solidFill>
                <a:effectLst/>
                <a:uLnTx/>
                <a:uFillTx/>
                <a:latin typeface="+mj-lt"/>
                <a:ea typeface="+mn-ea"/>
                <a:cs typeface="+mn-cs"/>
              </a:rPr>
              <a:t>Pitcairn G, et al. </a:t>
            </a:r>
            <a:r>
              <a:rPr kumimoji="0" lang="nb-NO" sz="900" b="0" i="1" u="none" strike="noStrike" kern="1200" cap="none" spc="0" normalizeH="0" baseline="0" noProof="0" dirty="0">
                <a:ln>
                  <a:noFill/>
                </a:ln>
                <a:solidFill>
                  <a:schemeClr val="bg1">
                    <a:lumMod val="65000"/>
                  </a:schemeClr>
                </a:solidFill>
                <a:effectLst/>
                <a:uLnTx/>
                <a:uFillTx/>
                <a:latin typeface="+mj-lt"/>
                <a:ea typeface="+mn-ea"/>
                <a:cs typeface="+mn-cs"/>
              </a:rPr>
              <a:t>J Aeraosol Med</a:t>
            </a:r>
            <a:r>
              <a:rPr kumimoji="0" lang="nb-NO" sz="900" b="0" i="0" u="none" strike="noStrike" kern="1200" cap="none" spc="0" normalizeH="0" baseline="0" noProof="0" dirty="0">
                <a:ln>
                  <a:noFill/>
                </a:ln>
                <a:solidFill>
                  <a:schemeClr val="bg1">
                    <a:lumMod val="65000"/>
                  </a:schemeClr>
                </a:solidFill>
                <a:effectLst/>
                <a:uLnTx/>
                <a:uFillTx/>
                <a:latin typeface="+mj-lt"/>
                <a:ea typeface="+mn-ea"/>
                <a:cs typeface="+mn-cs"/>
              </a:rPr>
              <a:t> 2005;18:264–272; </a:t>
            </a:r>
          </a:p>
          <a:p>
            <a:pPr marL="228600" marR="0" lvl="0" indent="-228600" algn="l" defTabSz="914400" rtl="0" eaLnBrk="0" fontAlgn="auto" latinLnBrk="0" hangingPunct="0">
              <a:lnSpc>
                <a:spcPct val="100000"/>
              </a:lnSpc>
              <a:spcBef>
                <a:spcPts val="0"/>
              </a:spcBef>
              <a:spcAft>
                <a:spcPts val="0"/>
              </a:spcAft>
              <a:buClrTx/>
              <a:buSzTx/>
              <a:buFontTx/>
              <a:buAutoNum type="arabicPeriod"/>
              <a:tabLst/>
              <a:defRPr/>
            </a:pPr>
            <a:r>
              <a:rPr kumimoji="0" lang="nb-NO" sz="900" b="0" i="0" u="none" strike="noStrike" kern="1200" cap="none" spc="0" normalizeH="0" baseline="0" noProof="0" dirty="0">
                <a:ln>
                  <a:noFill/>
                </a:ln>
                <a:solidFill>
                  <a:schemeClr val="bg1">
                    <a:lumMod val="65000"/>
                  </a:schemeClr>
                </a:solidFill>
                <a:effectLst/>
                <a:uLnTx/>
                <a:uFillTx/>
                <a:latin typeface="+mj-lt"/>
                <a:ea typeface="+mn-ea"/>
                <a:cs typeface="+mn-cs"/>
              </a:rPr>
              <a:t>Anderson P. </a:t>
            </a:r>
            <a:r>
              <a:rPr kumimoji="0" lang="nb-NO" sz="900" b="0" i="1" u="none" strike="noStrike" kern="1200" cap="none" spc="0" normalizeH="0" baseline="0" noProof="0" dirty="0">
                <a:ln>
                  <a:noFill/>
                </a:ln>
                <a:solidFill>
                  <a:schemeClr val="bg1">
                    <a:lumMod val="65000"/>
                  </a:schemeClr>
                </a:solidFill>
                <a:effectLst/>
                <a:uLnTx/>
                <a:uFillTx/>
                <a:latin typeface="+mj-lt"/>
                <a:ea typeface="+mn-ea"/>
                <a:cs typeface="+mn-cs"/>
              </a:rPr>
              <a:t>Int J Chron Obstruct Pulmon Dis</a:t>
            </a:r>
            <a:r>
              <a:rPr kumimoji="0" lang="nb-NO" sz="900" b="0" i="0" u="none" strike="noStrike" kern="1200" cap="none" spc="0" normalizeH="0" baseline="0" noProof="0" dirty="0">
                <a:ln>
                  <a:noFill/>
                </a:ln>
                <a:solidFill>
                  <a:schemeClr val="bg1">
                    <a:lumMod val="65000"/>
                  </a:schemeClr>
                </a:solidFill>
                <a:effectLst/>
                <a:uLnTx/>
                <a:uFillTx/>
                <a:latin typeface="+mj-lt"/>
                <a:ea typeface="+mn-ea"/>
                <a:cs typeface="+mn-cs"/>
              </a:rPr>
              <a:t> 2006;1:251–259</a:t>
            </a:r>
          </a:p>
        </p:txBody>
      </p:sp>
      <p:sp>
        <p:nvSpPr>
          <p:cNvPr id="19" name="object 19">
            <a:extLst>
              <a:ext uri="{FF2B5EF4-FFF2-40B4-BE49-F238E27FC236}">
                <a16:creationId xmlns:a16="http://schemas.microsoft.com/office/drawing/2014/main" id="{89E7ADFB-0B4B-49B3-8A2B-1A7C0C9B4AC7}"/>
              </a:ext>
            </a:extLst>
          </p:cNvPr>
          <p:cNvSpPr/>
          <p:nvPr/>
        </p:nvSpPr>
        <p:spPr>
          <a:xfrm>
            <a:off x="9117905" y="2311207"/>
            <a:ext cx="2553970" cy="2554605"/>
          </a:xfrm>
          <a:custGeom>
            <a:avLst/>
            <a:gdLst/>
            <a:ahLst/>
            <a:cxnLst/>
            <a:rect l="l" t="t" r="r" b="b"/>
            <a:pathLst>
              <a:path w="2553970" h="2554604">
                <a:moveTo>
                  <a:pt x="1276731" y="0"/>
                </a:moveTo>
                <a:lnTo>
                  <a:pt x="1228866" y="880"/>
                </a:lnTo>
                <a:lnTo>
                  <a:pt x="1181447" y="3502"/>
                </a:lnTo>
                <a:lnTo>
                  <a:pt x="1134503" y="7835"/>
                </a:lnTo>
                <a:lnTo>
                  <a:pt x="1088065" y="13847"/>
                </a:lnTo>
                <a:lnTo>
                  <a:pt x="1042165" y="21507"/>
                </a:lnTo>
                <a:lnTo>
                  <a:pt x="996832" y="30785"/>
                </a:lnTo>
                <a:lnTo>
                  <a:pt x="952098" y="41650"/>
                </a:lnTo>
                <a:lnTo>
                  <a:pt x="907995" y="54071"/>
                </a:lnTo>
                <a:lnTo>
                  <a:pt x="864551" y="68017"/>
                </a:lnTo>
                <a:lnTo>
                  <a:pt x="821800" y="83457"/>
                </a:lnTo>
                <a:lnTo>
                  <a:pt x="779770" y="100361"/>
                </a:lnTo>
                <a:lnTo>
                  <a:pt x="738494" y="118697"/>
                </a:lnTo>
                <a:lnTo>
                  <a:pt x="698002" y="138435"/>
                </a:lnTo>
                <a:lnTo>
                  <a:pt x="658325" y="159543"/>
                </a:lnTo>
                <a:lnTo>
                  <a:pt x="619493" y="181992"/>
                </a:lnTo>
                <a:lnTo>
                  <a:pt x="581538" y="205749"/>
                </a:lnTo>
                <a:lnTo>
                  <a:pt x="544491" y="230785"/>
                </a:lnTo>
                <a:lnTo>
                  <a:pt x="508382" y="257068"/>
                </a:lnTo>
                <a:lnTo>
                  <a:pt x="473242" y="284567"/>
                </a:lnTo>
                <a:lnTo>
                  <a:pt x="439102" y="313252"/>
                </a:lnTo>
                <a:lnTo>
                  <a:pt x="405993" y="343092"/>
                </a:lnTo>
                <a:lnTo>
                  <a:pt x="373946" y="374056"/>
                </a:lnTo>
                <a:lnTo>
                  <a:pt x="342992" y="406112"/>
                </a:lnTo>
                <a:lnTo>
                  <a:pt x="313161" y="439231"/>
                </a:lnTo>
                <a:lnTo>
                  <a:pt x="284484" y="473381"/>
                </a:lnTo>
                <a:lnTo>
                  <a:pt x="256993" y="508531"/>
                </a:lnTo>
                <a:lnTo>
                  <a:pt x="230718" y="544651"/>
                </a:lnTo>
                <a:lnTo>
                  <a:pt x="205689" y="581709"/>
                </a:lnTo>
                <a:lnTo>
                  <a:pt x="181939" y="619675"/>
                </a:lnTo>
                <a:lnTo>
                  <a:pt x="159497" y="658519"/>
                </a:lnTo>
                <a:lnTo>
                  <a:pt x="138395" y="698208"/>
                </a:lnTo>
                <a:lnTo>
                  <a:pt x="118662" y="738712"/>
                </a:lnTo>
                <a:lnTo>
                  <a:pt x="100332" y="780001"/>
                </a:lnTo>
                <a:lnTo>
                  <a:pt x="83433" y="822043"/>
                </a:lnTo>
                <a:lnTo>
                  <a:pt x="67997" y="864807"/>
                </a:lnTo>
                <a:lnTo>
                  <a:pt x="54055" y="908264"/>
                </a:lnTo>
                <a:lnTo>
                  <a:pt x="41638" y="952381"/>
                </a:lnTo>
                <a:lnTo>
                  <a:pt x="30776" y="997128"/>
                </a:lnTo>
                <a:lnTo>
                  <a:pt x="21501" y="1042474"/>
                </a:lnTo>
                <a:lnTo>
                  <a:pt x="13843" y="1088389"/>
                </a:lnTo>
                <a:lnTo>
                  <a:pt x="7833" y="1134840"/>
                </a:lnTo>
                <a:lnTo>
                  <a:pt x="3501" y="1181799"/>
                </a:lnTo>
                <a:lnTo>
                  <a:pt x="880" y="1229233"/>
                </a:lnTo>
                <a:lnTo>
                  <a:pt x="0" y="1277112"/>
                </a:lnTo>
                <a:lnTo>
                  <a:pt x="880" y="1324990"/>
                </a:lnTo>
                <a:lnTo>
                  <a:pt x="3501" y="1372424"/>
                </a:lnTo>
                <a:lnTo>
                  <a:pt x="7833" y="1419383"/>
                </a:lnTo>
                <a:lnTo>
                  <a:pt x="13843" y="1465834"/>
                </a:lnTo>
                <a:lnTo>
                  <a:pt x="21501" y="1511749"/>
                </a:lnTo>
                <a:lnTo>
                  <a:pt x="30776" y="1557095"/>
                </a:lnTo>
                <a:lnTo>
                  <a:pt x="41638" y="1601842"/>
                </a:lnTo>
                <a:lnTo>
                  <a:pt x="54055" y="1645959"/>
                </a:lnTo>
                <a:lnTo>
                  <a:pt x="67997" y="1689416"/>
                </a:lnTo>
                <a:lnTo>
                  <a:pt x="83433" y="1732180"/>
                </a:lnTo>
                <a:lnTo>
                  <a:pt x="100332" y="1774222"/>
                </a:lnTo>
                <a:lnTo>
                  <a:pt x="118662" y="1815511"/>
                </a:lnTo>
                <a:lnTo>
                  <a:pt x="138395" y="1856015"/>
                </a:lnTo>
                <a:lnTo>
                  <a:pt x="159497" y="1895704"/>
                </a:lnTo>
                <a:lnTo>
                  <a:pt x="181939" y="1934548"/>
                </a:lnTo>
                <a:lnTo>
                  <a:pt x="205689" y="1972514"/>
                </a:lnTo>
                <a:lnTo>
                  <a:pt x="230718" y="2009572"/>
                </a:lnTo>
                <a:lnTo>
                  <a:pt x="256993" y="2045692"/>
                </a:lnTo>
                <a:lnTo>
                  <a:pt x="284484" y="2080842"/>
                </a:lnTo>
                <a:lnTo>
                  <a:pt x="313161" y="2114992"/>
                </a:lnTo>
                <a:lnTo>
                  <a:pt x="342992" y="2148111"/>
                </a:lnTo>
                <a:lnTo>
                  <a:pt x="373946" y="2180167"/>
                </a:lnTo>
                <a:lnTo>
                  <a:pt x="405993" y="2211131"/>
                </a:lnTo>
                <a:lnTo>
                  <a:pt x="439102" y="2240971"/>
                </a:lnTo>
                <a:lnTo>
                  <a:pt x="473242" y="2269656"/>
                </a:lnTo>
                <a:lnTo>
                  <a:pt x="508382" y="2297155"/>
                </a:lnTo>
                <a:lnTo>
                  <a:pt x="544491" y="2323438"/>
                </a:lnTo>
                <a:lnTo>
                  <a:pt x="581538" y="2348474"/>
                </a:lnTo>
                <a:lnTo>
                  <a:pt x="619493" y="2372231"/>
                </a:lnTo>
                <a:lnTo>
                  <a:pt x="658325" y="2394680"/>
                </a:lnTo>
                <a:lnTo>
                  <a:pt x="698002" y="2415788"/>
                </a:lnTo>
                <a:lnTo>
                  <a:pt x="738494" y="2435526"/>
                </a:lnTo>
                <a:lnTo>
                  <a:pt x="779770" y="2453862"/>
                </a:lnTo>
                <a:lnTo>
                  <a:pt x="821800" y="2470766"/>
                </a:lnTo>
                <a:lnTo>
                  <a:pt x="864551" y="2486206"/>
                </a:lnTo>
                <a:lnTo>
                  <a:pt x="907995" y="2500152"/>
                </a:lnTo>
                <a:lnTo>
                  <a:pt x="952098" y="2512573"/>
                </a:lnTo>
                <a:lnTo>
                  <a:pt x="996832" y="2523438"/>
                </a:lnTo>
                <a:lnTo>
                  <a:pt x="1042165" y="2532716"/>
                </a:lnTo>
                <a:lnTo>
                  <a:pt x="1088065" y="2540376"/>
                </a:lnTo>
                <a:lnTo>
                  <a:pt x="1134503" y="2546388"/>
                </a:lnTo>
                <a:lnTo>
                  <a:pt x="1181447" y="2550721"/>
                </a:lnTo>
                <a:lnTo>
                  <a:pt x="1228866" y="2553343"/>
                </a:lnTo>
                <a:lnTo>
                  <a:pt x="1276731" y="2554224"/>
                </a:lnTo>
                <a:lnTo>
                  <a:pt x="1324595" y="2553343"/>
                </a:lnTo>
                <a:lnTo>
                  <a:pt x="1372014" y="2550721"/>
                </a:lnTo>
                <a:lnTo>
                  <a:pt x="1418958" y="2546388"/>
                </a:lnTo>
                <a:lnTo>
                  <a:pt x="1465396" y="2540376"/>
                </a:lnTo>
                <a:lnTo>
                  <a:pt x="1511296" y="2532716"/>
                </a:lnTo>
                <a:lnTo>
                  <a:pt x="1556629" y="2523438"/>
                </a:lnTo>
                <a:lnTo>
                  <a:pt x="1601363" y="2512573"/>
                </a:lnTo>
                <a:lnTo>
                  <a:pt x="1645466" y="2500152"/>
                </a:lnTo>
                <a:lnTo>
                  <a:pt x="1688910" y="2486206"/>
                </a:lnTo>
                <a:lnTo>
                  <a:pt x="1731661" y="2470766"/>
                </a:lnTo>
                <a:lnTo>
                  <a:pt x="1773691" y="2453862"/>
                </a:lnTo>
                <a:lnTo>
                  <a:pt x="1814967" y="2435526"/>
                </a:lnTo>
                <a:lnTo>
                  <a:pt x="1855459" y="2415788"/>
                </a:lnTo>
                <a:lnTo>
                  <a:pt x="1895136" y="2394680"/>
                </a:lnTo>
                <a:lnTo>
                  <a:pt x="1933968" y="2372231"/>
                </a:lnTo>
                <a:lnTo>
                  <a:pt x="1971923" y="2348474"/>
                </a:lnTo>
                <a:lnTo>
                  <a:pt x="2008970" y="2323438"/>
                </a:lnTo>
                <a:lnTo>
                  <a:pt x="2045079" y="2297155"/>
                </a:lnTo>
                <a:lnTo>
                  <a:pt x="2080219" y="2269656"/>
                </a:lnTo>
                <a:lnTo>
                  <a:pt x="2114359" y="2240971"/>
                </a:lnTo>
                <a:lnTo>
                  <a:pt x="2147468" y="2211131"/>
                </a:lnTo>
                <a:lnTo>
                  <a:pt x="2179515" y="2180167"/>
                </a:lnTo>
                <a:lnTo>
                  <a:pt x="2210469" y="2148111"/>
                </a:lnTo>
                <a:lnTo>
                  <a:pt x="2240300" y="2114992"/>
                </a:lnTo>
                <a:lnTo>
                  <a:pt x="2268977" y="2080842"/>
                </a:lnTo>
                <a:lnTo>
                  <a:pt x="2296468" y="2045692"/>
                </a:lnTo>
                <a:lnTo>
                  <a:pt x="2322743" y="2009572"/>
                </a:lnTo>
                <a:lnTo>
                  <a:pt x="2347772" y="1972514"/>
                </a:lnTo>
                <a:lnTo>
                  <a:pt x="2371522" y="1934548"/>
                </a:lnTo>
                <a:lnTo>
                  <a:pt x="2393964" y="1895704"/>
                </a:lnTo>
                <a:lnTo>
                  <a:pt x="2415066" y="1856015"/>
                </a:lnTo>
                <a:lnTo>
                  <a:pt x="2434799" y="1815511"/>
                </a:lnTo>
                <a:lnTo>
                  <a:pt x="2453129" y="1774222"/>
                </a:lnTo>
                <a:lnTo>
                  <a:pt x="2470028" y="1732180"/>
                </a:lnTo>
                <a:lnTo>
                  <a:pt x="2485464" y="1689416"/>
                </a:lnTo>
                <a:lnTo>
                  <a:pt x="2499406" y="1645959"/>
                </a:lnTo>
                <a:lnTo>
                  <a:pt x="2511823" y="1601842"/>
                </a:lnTo>
                <a:lnTo>
                  <a:pt x="2522685" y="1557095"/>
                </a:lnTo>
                <a:lnTo>
                  <a:pt x="2531960" y="1511749"/>
                </a:lnTo>
                <a:lnTo>
                  <a:pt x="2539618" y="1465834"/>
                </a:lnTo>
                <a:lnTo>
                  <a:pt x="2545628" y="1419383"/>
                </a:lnTo>
                <a:lnTo>
                  <a:pt x="2549960" y="1372424"/>
                </a:lnTo>
                <a:lnTo>
                  <a:pt x="2552581" y="1324990"/>
                </a:lnTo>
                <a:lnTo>
                  <a:pt x="2553462" y="1277112"/>
                </a:lnTo>
                <a:lnTo>
                  <a:pt x="2552581" y="1229233"/>
                </a:lnTo>
                <a:lnTo>
                  <a:pt x="2549960" y="1181799"/>
                </a:lnTo>
                <a:lnTo>
                  <a:pt x="2545628" y="1134840"/>
                </a:lnTo>
                <a:lnTo>
                  <a:pt x="2539618" y="1088389"/>
                </a:lnTo>
                <a:lnTo>
                  <a:pt x="2531960" y="1042474"/>
                </a:lnTo>
                <a:lnTo>
                  <a:pt x="2522685" y="997128"/>
                </a:lnTo>
                <a:lnTo>
                  <a:pt x="2511823" y="952381"/>
                </a:lnTo>
                <a:lnTo>
                  <a:pt x="2499406" y="908264"/>
                </a:lnTo>
                <a:lnTo>
                  <a:pt x="2485464" y="864807"/>
                </a:lnTo>
                <a:lnTo>
                  <a:pt x="2470028" y="822043"/>
                </a:lnTo>
                <a:lnTo>
                  <a:pt x="2453129" y="780001"/>
                </a:lnTo>
                <a:lnTo>
                  <a:pt x="2434799" y="738712"/>
                </a:lnTo>
                <a:lnTo>
                  <a:pt x="2415066" y="698208"/>
                </a:lnTo>
                <a:lnTo>
                  <a:pt x="2393964" y="658519"/>
                </a:lnTo>
                <a:lnTo>
                  <a:pt x="2371522" y="619675"/>
                </a:lnTo>
                <a:lnTo>
                  <a:pt x="2347772" y="581709"/>
                </a:lnTo>
                <a:lnTo>
                  <a:pt x="2322743" y="544651"/>
                </a:lnTo>
                <a:lnTo>
                  <a:pt x="2296468" y="508531"/>
                </a:lnTo>
                <a:lnTo>
                  <a:pt x="2268977" y="473381"/>
                </a:lnTo>
                <a:lnTo>
                  <a:pt x="2240300" y="439231"/>
                </a:lnTo>
                <a:lnTo>
                  <a:pt x="2210469" y="406112"/>
                </a:lnTo>
                <a:lnTo>
                  <a:pt x="2179515" y="374056"/>
                </a:lnTo>
                <a:lnTo>
                  <a:pt x="2147468" y="343092"/>
                </a:lnTo>
                <a:lnTo>
                  <a:pt x="2114359" y="313252"/>
                </a:lnTo>
                <a:lnTo>
                  <a:pt x="2080219" y="284567"/>
                </a:lnTo>
                <a:lnTo>
                  <a:pt x="2045079" y="257068"/>
                </a:lnTo>
                <a:lnTo>
                  <a:pt x="2008970" y="230785"/>
                </a:lnTo>
                <a:lnTo>
                  <a:pt x="1971923" y="205749"/>
                </a:lnTo>
                <a:lnTo>
                  <a:pt x="1933968" y="181992"/>
                </a:lnTo>
                <a:lnTo>
                  <a:pt x="1895136" y="159543"/>
                </a:lnTo>
                <a:lnTo>
                  <a:pt x="1855459" y="138435"/>
                </a:lnTo>
                <a:lnTo>
                  <a:pt x="1814967" y="118697"/>
                </a:lnTo>
                <a:lnTo>
                  <a:pt x="1773691" y="100361"/>
                </a:lnTo>
                <a:lnTo>
                  <a:pt x="1731661" y="83457"/>
                </a:lnTo>
                <a:lnTo>
                  <a:pt x="1688910" y="68017"/>
                </a:lnTo>
                <a:lnTo>
                  <a:pt x="1645466" y="54071"/>
                </a:lnTo>
                <a:lnTo>
                  <a:pt x="1601363" y="41650"/>
                </a:lnTo>
                <a:lnTo>
                  <a:pt x="1556629" y="30785"/>
                </a:lnTo>
                <a:lnTo>
                  <a:pt x="1511296" y="21507"/>
                </a:lnTo>
                <a:lnTo>
                  <a:pt x="1465396" y="13847"/>
                </a:lnTo>
                <a:lnTo>
                  <a:pt x="1418958" y="7835"/>
                </a:lnTo>
                <a:lnTo>
                  <a:pt x="1372014" y="3502"/>
                </a:lnTo>
                <a:lnTo>
                  <a:pt x="1324595" y="880"/>
                </a:lnTo>
                <a:lnTo>
                  <a:pt x="1276731" y="0"/>
                </a:lnTo>
                <a:close/>
              </a:path>
            </a:pathLst>
          </a:custGeom>
          <a:solidFill>
            <a:srgbClr val="EBF5F5"/>
          </a:solidFill>
        </p:spPr>
        <p:txBody>
          <a:bodyPr wrap="square" lIns="0" tIns="0" rIns="0" bIns="0" rtlCol="0" anchor="ctr"/>
          <a:lstStyle/>
          <a:p>
            <a:endParaRPr dirty="0">
              <a:latin typeface="+mj-lt"/>
            </a:endParaRPr>
          </a:p>
        </p:txBody>
      </p:sp>
      <p:sp>
        <p:nvSpPr>
          <p:cNvPr id="20" name="TextBox 19">
            <a:extLst>
              <a:ext uri="{FF2B5EF4-FFF2-40B4-BE49-F238E27FC236}">
                <a16:creationId xmlns:a16="http://schemas.microsoft.com/office/drawing/2014/main" id="{01352869-794D-4DAC-802B-8448FAA19B4A}"/>
              </a:ext>
            </a:extLst>
          </p:cNvPr>
          <p:cNvSpPr txBox="1"/>
          <p:nvPr/>
        </p:nvSpPr>
        <p:spPr>
          <a:xfrm>
            <a:off x="9155511" y="2625518"/>
            <a:ext cx="2653311" cy="2092881"/>
          </a:xfrm>
          <a:prstGeom prst="rect">
            <a:avLst/>
          </a:prstGeom>
          <a:noFill/>
        </p:spPr>
        <p:txBody>
          <a:bodyPr wrap="square" rtlCol="0">
            <a:spAutoFit/>
          </a:bodyPr>
          <a:lstStyle/>
          <a:p>
            <a:pPr marL="116839" marR="109855" indent="341630">
              <a:lnSpc>
                <a:spcPct val="100000"/>
              </a:lnSpc>
              <a:spcBef>
                <a:spcPts val="100"/>
              </a:spcBef>
            </a:pPr>
            <a:r>
              <a:rPr lang="en-US" b="1" spc="-5" dirty="0">
                <a:solidFill>
                  <a:srgbClr val="002060"/>
                </a:solidFill>
                <a:latin typeface="+mj-lt"/>
                <a:cs typeface="Calibri"/>
              </a:rPr>
              <a:t>Respimat </a:t>
            </a:r>
            <a:r>
              <a:rPr lang="en-US" spc="-5" dirty="0" err="1">
                <a:solidFill>
                  <a:srgbClr val="002060"/>
                </a:solidFill>
                <a:latin typeface="+mj-lt"/>
                <a:cs typeface="Calibri"/>
              </a:rPr>
              <a:t>tăng</a:t>
            </a:r>
            <a:r>
              <a:rPr lang="en-US" spc="-5" dirty="0">
                <a:solidFill>
                  <a:srgbClr val="002060"/>
                </a:solidFill>
                <a:latin typeface="+mj-lt"/>
                <a:cs typeface="Calibri"/>
              </a:rPr>
              <a:t> </a:t>
            </a:r>
            <a:r>
              <a:rPr lang="en-US" spc="-5" dirty="0" err="1">
                <a:solidFill>
                  <a:srgbClr val="002060"/>
                </a:solidFill>
                <a:latin typeface="+mj-lt"/>
                <a:cs typeface="Calibri"/>
              </a:rPr>
              <a:t>lắng</a:t>
            </a:r>
            <a:r>
              <a:rPr lang="en-US" spc="-5" dirty="0">
                <a:solidFill>
                  <a:srgbClr val="002060"/>
                </a:solidFill>
                <a:latin typeface="+mj-lt"/>
                <a:cs typeface="Calibri"/>
              </a:rPr>
              <a:t> </a:t>
            </a:r>
            <a:r>
              <a:rPr lang="en-US" spc="-5" dirty="0" err="1">
                <a:solidFill>
                  <a:srgbClr val="002060"/>
                </a:solidFill>
                <a:latin typeface="+mj-lt"/>
                <a:cs typeface="Calibri"/>
              </a:rPr>
              <a:t>đọng</a:t>
            </a:r>
            <a:r>
              <a:rPr lang="en-US" spc="-5" dirty="0">
                <a:solidFill>
                  <a:srgbClr val="002060"/>
                </a:solidFill>
                <a:latin typeface="+mj-lt"/>
                <a:cs typeface="Calibri"/>
              </a:rPr>
              <a:t> </a:t>
            </a:r>
            <a:r>
              <a:rPr lang="en-US" spc="-5" dirty="0" err="1">
                <a:solidFill>
                  <a:srgbClr val="002060"/>
                </a:solidFill>
                <a:latin typeface="+mj-lt"/>
                <a:cs typeface="Calibri"/>
              </a:rPr>
              <a:t>thuốc</a:t>
            </a:r>
            <a:r>
              <a:rPr lang="en-US" spc="-5" dirty="0">
                <a:solidFill>
                  <a:srgbClr val="002060"/>
                </a:solidFill>
                <a:latin typeface="+mj-lt"/>
                <a:cs typeface="Calibri"/>
              </a:rPr>
              <a:t> ở </a:t>
            </a:r>
            <a:r>
              <a:rPr lang="en-US" spc="-5" dirty="0" err="1">
                <a:solidFill>
                  <a:srgbClr val="002060"/>
                </a:solidFill>
                <a:latin typeface="+mj-lt"/>
                <a:cs typeface="Calibri"/>
              </a:rPr>
              <a:t>phổi</a:t>
            </a:r>
            <a:r>
              <a:rPr lang="en-US" spc="-5" dirty="0">
                <a:solidFill>
                  <a:srgbClr val="002060"/>
                </a:solidFill>
                <a:latin typeface="+mj-lt"/>
                <a:cs typeface="Calibri"/>
              </a:rPr>
              <a:t> </a:t>
            </a:r>
            <a:r>
              <a:rPr lang="en-US" spc="-5" dirty="0" err="1">
                <a:solidFill>
                  <a:srgbClr val="002060"/>
                </a:solidFill>
                <a:latin typeface="+mj-lt"/>
                <a:cs typeface="Calibri"/>
              </a:rPr>
              <a:t>và</a:t>
            </a:r>
            <a:r>
              <a:rPr lang="en-US" spc="-5" dirty="0">
                <a:solidFill>
                  <a:srgbClr val="002060"/>
                </a:solidFill>
                <a:latin typeface="+mj-lt"/>
                <a:cs typeface="Calibri"/>
              </a:rPr>
              <a:t> </a:t>
            </a:r>
            <a:r>
              <a:rPr lang="en-US" spc="-5" dirty="0" err="1">
                <a:solidFill>
                  <a:srgbClr val="002060"/>
                </a:solidFill>
                <a:latin typeface="+mj-lt"/>
                <a:cs typeface="Calibri"/>
              </a:rPr>
              <a:t>giảm</a:t>
            </a:r>
            <a:r>
              <a:rPr lang="en-US" spc="-5" dirty="0">
                <a:solidFill>
                  <a:srgbClr val="002060"/>
                </a:solidFill>
                <a:latin typeface="+mj-lt"/>
                <a:cs typeface="Calibri"/>
              </a:rPr>
              <a:t> </a:t>
            </a:r>
            <a:r>
              <a:rPr lang="en-US" spc="-5" dirty="0" err="1">
                <a:solidFill>
                  <a:srgbClr val="002060"/>
                </a:solidFill>
                <a:latin typeface="+mj-lt"/>
                <a:cs typeface="Calibri"/>
              </a:rPr>
              <a:t>lượng</a:t>
            </a:r>
            <a:r>
              <a:rPr lang="en-US" spc="-5" dirty="0">
                <a:solidFill>
                  <a:srgbClr val="002060"/>
                </a:solidFill>
                <a:latin typeface="+mj-lt"/>
                <a:cs typeface="Calibri"/>
              </a:rPr>
              <a:t> </a:t>
            </a:r>
            <a:r>
              <a:rPr lang="en-US" spc="-5" dirty="0" err="1">
                <a:solidFill>
                  <a:srgbClr val="002060"/>
                </a:solidFill>
                <a:latin typeface="+mj-lt"/>
                <a:cs typeface="Calibri"/>
              </a:rPr>
              <a:t>thuốc</a:t>
            </a:r>
            <a:r>
              <a:rPr lang="en-US" spc="-5" dirty="0">
                <a:solidFill>
                  <a:srgbClr val="002060"/>
                </a:solidFill>
                <a:latin typeface="+mj-lt"/>
                <a:cs typeface="Calibri"/>
              </a:rPr>
              <a:t> ở </a:t>
            </a:r>
            <a:r>
              <a:rPr lang="en-US" spc="-5" dirty="0" err="1">
                <a:solidFill>
                  <a:srgbClr val="002060"/>
                </a:solidFill>
                <a:latin typeface="+mj-lt"/>
                <a:cs typeface="Calibri"/>
              </a:rPr>
              <a:t>hầu</a:t>
            </a:r>
            <a:r>
              <a:rPr lang="en-US" spc="-5" dirty="0">
                <a:solidFill>
                  <a:srgbClr val="002060"/>
                </a:solidFill>
                <a:latin typeface="+mj-lt"/>
                <a:cs typeface="Calibri"/>
              </a:rPr>
              <a:t> </a:t>
            </a:r>
            <a:r>
              <a:rPr lang="en-US" spc="-5" dirty="0" err="1">
                <a:solidFill>
                  <a:srgbClr val="002060"/>
                </a:solidFill>
                <a:latin typeface="+mj-lt"/>
                <a:cs typeface="Calibri"/>
              </a:rPr>
              <a:t>họng</a:t>
            </a:r>
            <a:r>
              <a:rPr lang="en-US" spc="-5" dirty="0">
                <a:solidFill>
                  <a:srgbClr val="002060"/>
                </a:solidFill>
                <a:latin typeface="+mj-lt"/>
                <a:cs typeface="Calibri"/>
              </a:rPr>
              <a:t> so </a:t>
            </a:r>
            <a:r>
              <a:rPr lang="en-US" spc="-5" dirty="0" err="1">
                <a:solidFill>
                  <a:srgbClr val="002060"/>
                </a:solidFill>
                <a:latin typeface="+mj-lt"/>
                <a:cs typeface="Calibri"/>
              </a:rPr>
              <a:t>với</a:t>
            </a:r>
            <a:r>
              <a:rPr lang="en-US" spc="-5" dirty="0">
                <a:solidFill>
                  <a:srgbClr val="002060"/>
                </a:solidFill>
                <a:latin typeface="+mj-lt"/>
                <a:cs typeface="Calibri"/>
              </a:rPr>
              <a:t> DPI </a:t>
            </a:r>
            <a:r>
              <a:rPr lang="en-US" spc="-5" dirty="0" err="1">
                <a:solidFill>
                  <a:srgbClr val="002060"/>
                </a:solidFill>
                <a:latin typeface="+mj-lt"/>
                <a:cs typeface="Calibri"/>
              </a:rPr>
              <a:t>và</a:t>
            </a:r>
            <a:r>
              <a:rPr lang="en-US" spc="-5" dirty="0">
                <a:solidFill>
                  <a:srgbClr val="002060"/>
                </a:solidFill>
                <a:latin typeface="+mj-lt"/>
                <a:cs typeface="Calibri"/>
              </a:rPr>
              <a:t> </a:t>
            </a:r>
            <a:r>
              <a:rPr lang="en-US" spc="-5" dirty="0" err="1">
                <a:solidFill>
                  <a:srgbClr val="002060"/>
                </a:solidFill>
                <a:latin typeface="+mj-lt"/>
                <a:cs typeface="Calibri"/>
              </a:rPr>
              <a:t>pMDI</a:t>
            </a:r>
            <a:r>
              <a:rPr lang="en-US" spc="-5" dirty="0">
                <a:solidFill>
                  <a:srgbClr val="002060"/>
                </a:solidFill>
                <a:latin typeface="+mj-lt"/>
                <a:cs typeface="Calibri"/>
              </a:rPr>
              <a:t> </a:t>
            </a:r>
            <a:r>
              <a:rPr lang="en-US" spc="-7" baseline="26455" dirty="0">
                <a:solidFill>
                  <a:srgbClr val="002060"/>
                </a:solidFill>
                <a:latin typeface="+mj-lt"/>
                <a:cs typeface="Calibri"/>
              </a:rPr>
              <a:t>1</a:t>
            </a:r>
            <a:endParaRPr lang="en-US" baseline="26455" dirty="0">
              <a:solidFill>
                <a:srgbClr val="002060"/>
              </a:solidFill>
              <a:latin typeface="+mj-lt"/>
              <a:cs typeface="Calibri"/>
            </a:endParaRPr>
          </a:p>
          <a:p>
            <a:endParaRPr lang="en-US" sz="2000" dirty="0">
              <a:solidFill>
                <a:srgbClr val="002060"/>
              </a:solidFill>
              <a:latin typeface="+mj-lt"/>
            </a:endParaRPr>
          </a:p>
          <a:p>
            <a:endParaRPr lang="en-US" sz="2000" dirty="0">
              <a:solidFill>
                <a:srgbClr val="002060"/>
              </a:solidFill>
              <a:latin typeface="+mj-lt"/>
            </a:endParaRPr>
          </a:p>
        </p:txBody>
      </p:sp>
      <p:sp>
        <p:nvSpPr>
          <p:cNvPr id="21" name="TextBox 20">
            <a:extLst>
              <a:ext uri="{FF2B5EF4-FFF2-40B4-BE49-F238E27FC236}">
                <a16:creationId xmlns:a16="http://schemas.microsoft.com/office/drawing/2014/main" id="{879770D7-E0BF-4F3E-A4C9-DC08D4B552F9}"/>
              </a:ext>
            </a:extLst>
          </p:cNvPr>
          <p:cNvSpPr txBox="1"/>
          <p:nvPr/>
        </p:nvSpPr>
        <p:spPr>
          <a:xfrm>
            <a:off x="454696" y="391873"/>
            <a:ext cx="11737304" cy="584775"/>
          </a:xfrm>
          <a:prstGeom prst="rect">
            <a:avLst/>
          </a:prstGeom>
          <a:noFill/>
        </p:spPr>
        <p:txBody>
          <a:bodyPr wrap="square" rtlCol="0">
            <a:spAutoFit/>
          </a:bodyPr>
          <a:lstStyle/>
          <a:p>
            <a:pPr algn="ctr"/>
            <a:r>
              <a:rPr lang="en-GB" sz="3200" b="1" dirty="0" err="1">
                <a:solidFill>
                  <a:srgbClr val="003366"/>
                </a:solidFill>
                <a:latin typeface="+mj-lt"/>
              </a:rPr>
              <a:t>Tỉ</a:t>
            </a:r>
            <a:r>
              <a:rPr lang="en-GB" sz="3200" b="1" dirty="0">
                <a:solidFill>
                  <a:srgbClr val="003366"/>
                </a:solidFill>
                <a:latin typeface="+mj-lt"/>
              </a:rPr>
              <a:t> </a:t>
            </a:r>
            <a:r>
              <a:rPr lang="en-GB" sz="3200" b="1" dirty="0" err="1">
                <a:solidFill>
                  <a:srgbClr val="003366"/>
                </a:solidFill>
                <a:latin typeface="+mj-lt"/>
              </a:rPr>
              <a:t>lệ</a:t>
            </a:r>
            <a:r>
              <a:rPr lang="en-GB" sz="3200" b="1" dirty="0">
                <a:solidFill>
                  <a:srgbClr val="003366"/>
                </a:solidFill>
                <a:latin typeface="+mj-lt"/>
              </a:rPr>
              <a:t> </a:t>
            </a:r>
            <a:r>
              <a:rPr lang="en-GB" sz="3200" b="1" dirty="0" err="1">
                <a:solidFill>
                  <a:srgbClr val="003366"/>
                </a:solidFill>
                <a:latin typeface="+mj-lt"/>
              </a:rPr>
              <a:t>thuốc</a:t>
            </a:r>
            <a:r>
              <a:rPr lang="en-GB" sz="3200" b="1" dirty="0">
                <a:solidFill>
                  <a:srgbClr val="003366"/>
                </a:solidFill>
                <a:latin typeface="+mj-lt"/>
              </a:rPr>
              <a:t> </a:t>
            </a:r>
            <a:r>
              <a:rPr lang="en-GB" sz="3200" b="1" dirty="0" err="1">
                <a:solidFill>
                  <a:srgbClr val="003366"/>
                </a:solidFill>
                <a:latin typeface="+mj-lt"/>
              </a:rPr>
              <a:t>lắng</a:t>
            </a:r>
            <a:r>
              <a:rPr lang="en-GB" sz="3200" b="1" dirty="0">
                <a:solidFill>
                  <a:srgbClr val="003366"/>
                </a:solidFill>
                <a:latin typeface="+mj-lt"/>
              </a:rPr>
              <a:t> </a:t>
            </a:r>
            <a:r>
              <a:rPr lang="en-GB" sz="3200" b="1" dirty="0" err="1">
                <a:solidFill>
                  <a:srgbClr val="003366"/>
                </a:solidFill>
                <a:latin typeface="+mj-lt"/>
              </a:rPr>
              <a:t>đọng</a:t>
            </a:r>
            <a:r>
              <a:rPr lang="en-GB" sz="3200" b="1" dirty="0">
                <a:solidFill>
                  <a:srgbClr val="003366"/>
                </a:solidFill>
                <a:latin typeface="+mj-lt"/>
              </a:rPr>
              <a:t> ở </a:t>
            </a:r>
            <a:r>
              <a:rPr lang="en-GB" sz="3200" b="1" dirty="0" err="1">
                <a:solidFill>
                  <a:srgbClr val="003366"/>
                </a:solidFill>
                <a:latin typeface="+mj-lt"/>
              </a:rPr>
              <a:t>phổi</a:t>
            </a:r>
            <a:r>
              <a:rPr lang="en-GB" sz="3200" b="1" dirty="0">
                <a:solidFill>
                  <a:srgbClr val="003366"/>
                </a:solidFill>
                <a:latin typeface="+mj-lt"/>
              </a:rPr>
              <a:t> </a:t>
            </a:r>
            <a:r>
              <a:rPr lang="en-GB" sz="3200" b="1" dirty="0" err="1">
                <a:solidFill>
                  <a:srgbClr val="003366"/>
                </a:solidFill>
                <a:latin typeface="+mj-lt"/>
              </a:rPr>
              <a:t>giữa</a:t>
            </a:r>
            <a:r>
              <a:rPr lang="en-GB" sz="3200" b="1" dirty="0">
                <a:solidFill>
                  <a:srgbClr val="003366"/>
                </a:solidFill>
                <a:latin typeface="+mj-lt"/>
              </a:rPr>
              <a:t> </a:t>
            </a:r>
            <a:r>
              <a:rPr lang="en-GB" sz="3200" b="1" dirty="0" err="1">
                <a:solidFill>
                  <a:srgbClr val="003366"/>
                </a:solidFill>
                <a:latin typeface="+mj-lt"/>
              </a:rPr>
              <a:t>các</a:t>
            </a:r>
            <a:r>
              <a:rPr lang="en-GB" sz="3200" b="1" dirty="0">
                <a:solidFill>
                  <a:srgbClr val="003366"/>
                </a:solidFill>
                <a:latin typeface="+mj-lt"/>
              </a:rPr>
              <a:t> </a:t>
            </a:r>
            <a:r>
              <a:rPr lang="en-GB" sz="3200" b="1" dirty="0" err="1">
                <a:solidFill>
                  <a:srgbClr val="003366"/>
                </a:solidFill>
                <a:latin typeface="+mj-lt"/>
              </a:rPr>
              <a:t>dụng</a:t>
            </a:r>
            <a:r>
              <a:rPr lang="en-GB" sz="3200" b="1" dirty="0">
                <a:solidFill>
                  <a:srgbClr val="003366"/>
                </a:solidFill>
                <a:latin typeface="+mj-lt"/>
              </a:rPr>
              <a:t> </a:t>
            </a:r>
            <a:r>
              <a:rPr lang="en-GB" sz="3200" b="1" dirty="0" err="1">
                <a:solidFill>
                  <a:srgbClr val="003366"/>
                </a:solidFill>
                <a:latin typeface="+mj-lt"/>
              </a:rPr>
              <a:t>cụ</a:t>
            </a:r>
            <a:r>
              <a:rPr lang="en-GB" sz="3200" b="1" dirty="0">
                <a:solidFill>
                  <a:srgbClr val="003366"/>
                </a:solidFill>
                <a:latin typeface="+mj-lt"/>
              </a:rPr>
              <a:t> </a:t>
            </a:r>
            <a:r>
              <a:rPr lang="en-GB" sz="3200" b="1" dirty="0" err="1">
                <a:solidFill>
                  <a:srgbClr val="003366"/>
                </a:solidFill>
                <a:latin typeface="+mj-lt"/>
              </a:rPr>
              <a:t>hít</a:t>
            </a:r>
            <a:endParaRPr lang="en-US" sz="3200" b="1" dirty="0">
              <a:solidFill>
                <a:srgbClr val="003366"/>
              </a:solidFill>
              <a:latin typeface="+mj-lt"/>
            </a:endParaRPr>
          </a:p>
        </p:txBody>
      </p:sp>
    </p:spTree>
    <p:extLst>
      <p:ext uri="{BB962C8B-B14F-4D97-AF65-F5344CB8AC3E}">
        <p14:creationId xmlns:p14="http://schemas.microsoft.com/office/powerpoint/2010/main" val="345117106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2">
            <a:extLst>
              <a:ext uri="{FF2B5EF4-FFF2-40B4-BE49-F238E27FC236}">
                <a16:creationId xmlns:a16="http://schemas.microsoft.com/office/drawing/2014/main" id="{32D6CABD-C8EA-41AF-A5EC-2AFACDCCF82C}"/>
              </a:ext>
            </a:extLst>
          </p:cNvPr>
          <p:cNvSpPr txBox="1">
            <a:spLocks/>
          </p:cNvSpPr>
          <p:nvPr/>
        </p:nvSpPr>
        <p:spPr>
          <a:xfrm>
            <a:off x="9267825" y="6458073"/>
            <a:ext cx="3062316" cy="399927"/>
          </a:xfrm>
          <a:prstGeom prst="rect">
            <a:avLst/>
          </a:prstGeom>
          <a:noFill/>
        </p:spPr>
        <p:txBody>
          <a:bodyPr wrap="square" lIns="0" tIns="0" rIns="0" bIns="0" rtlCol="0" anchor="b" anchorCtr="0">
            <a:noAutofit/>
          </a:bodyPr>
          <a:lstStyle>
            <a:lvl1pPr marL="0" indent="0" algn="l" defTabSz="914400" rtl="0" eaLnBrk="1" latinLnBrk="0" hangingPunct="1">
              <a:lnSpc>
                <a:spcPct val="90000"/>
              </a:lnSpc>
              <a:spcBef>
                <a:spcPts val="100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900" b="0" i="0" u="none" strike="noStrike" kern="1200" cap="none" spc="0" normalizeH="0" baseline="0" noProof="0" dirty="0">
                <a:ln>
                  <a:noFill/>
                </a:ln>
                <a:solidFill>
                  <a:schemeClr val="bg1">
                    <a:lumMod val="65000"/>
                  </a:schemeClr>
                </a:solidFill>
                <a:effectLst/>
                <a:uLnTx/>
                <a:uFillTx/>
                <a:latin typeface="+mj-lt"/>
                <a:ea typeface="+mn-ea"/>
                <a:cs typeface="+mn-cs"/>
              </a:rPr>
              <a:t>Iwanaga et al.</a:t>
            </a:r>
            <a:r>
              <a:rPr kumimoji="0" lang="en-US" sz="900" b="0" i="0" u="none" strike="noStrike" kern="1200" cap="none" spc="0" normalizeH="0" baseline="0" noProof="0" dirty="0">
                <a:ln>
                  <a:noFill/>
                </a:ln>
                <a:solidFill>
                  <a:schemeClr val="bg1">
                    <a:lumMod val="65000"/>
                  </a:schemeClr>
                </a:solidFill>
                <a:effectLst/>
                <a:uLnTx/>
                <a:uFillTx/>
                <a:latin typeface="+mj-lt"/>
                <a:ea typeface="+mn-ea"/>
                <a:cs typeface="+mn-cs"/>
              </a:rPr>
              <a:t>Pulmonary Therapy. 2017;3:219–231</a:t>
            </a:r>
            <a:r>
              <a:rPr kumimoji="0" lang="en-GB" sz="900" b="0" i="0" u="none" strike="noStrike" kern="1200" cap="none" spc="0" normalizeH="0" baseline="0" noProof="0" dirty="0">
                <a:ln>
                  <a:noFill/>
                </a:ln>
                <a:solidFill>
                  <a:schemeClr val="bg1">
                    <a:lumMod val="65000"/>
                  </a:schemeClr>
                </a:solidFill>
                <a:effectLst/>
                <a:uLnTx/>
                <a:uFillTx/>
                <a:latin typeface="+mj-lt"/>
                <a:ea typeface="+mn-ea"/>
                <a:cs typeface="+mn-cs"/>
              </a:rPr>
              <a:t>.</a:t>
            </a:r>
          </a:p>
        </p:txBody>
      </p:sp>
      <p:grpSp>
        <p:nvGrpSpPr>
          <p:cNvPr id="3" name="Group 2">
            <a:extLst>
              <a:ext uri="{FF2B5EF4-FFF2-40B4-BE49-F238E27FC236}">
                <a16:creationId xmlns:a16="http://schemas.microsoft.com/office/drawing/2014/main" id="{481F30A6-6B43-477B-8A3B-9A8976991CEC}"/>
              </a:ext>
            </a:extLst>
          </p:cNvPr>
          <p:cNvGrpSpPr/>
          <p:nvPr/>
        </p:nvGrpSpPr>
        <p:grpSpPr>
          <a:xfrm>
            <a:off x="2337518" y="4345778"/>
            <a:ext cx="4122390" cy="2380319"/>
            <a:chOff x="1856867" y="3696978"/>
            <a:chExt cx="4113529" cy="2493645"/>
          </a:xfrm>
        </p:grpSpPr>
        <p:grpSp>
          <p:nvGrpSpPr>
            <p:cNvPr id="4" name="object 17">
              <a:extLst>
                <a:ext uri="{FF2B5EF4-FFF2-40B4-BE49-F238E27FC236}">
                  <a16:creationId xmlns:a16="http://schemas.microsoft.com/office/drawing/2014/main" id="{B40359BB-5A4B-4426-97A5-A8C421EC9B76}"/>
                </a:ext>
              </a:extLst>
            </p:cNvPr>
            <p:cNvGrpSpPr/>
            <p:nvPr/>
          </p:nvGrpSpPr>
          <p:grpSpPr>
            <a:xfrm>
              <a:off x="1856867" y="3696978"/>
              <a:ext cx="4113529" cy="2493645"/>
              <a:chOff x="1869313" y="3463290"/>
              <a:chExt cx="4113529" cy="2493645"/>
            </a:xfrm>
          </p:grpSpPr>
          <p:sp>
            <p:nvSpPr>
              <p:cNvPr id="11" name="object 18">
                <a:extLst>
                  <a:ext uri="{FF2B5EF4-FFF2-40B4-BE49-F238E27FC236}">
                    <a16:creationId xmlns:a16="http://schemas.microsoft.com/office/drawing/2014/main" id="{4F154944-CA2C-4A0A-AE37-A87FD8FDC3D2}"/>
                  </a:ext>
                </a:extLst>
              </p:cNvPr>
              <p:cNvSpPr/>
              <p:nvPr/>
            </p:nvSpPr>
            <p:spPr>
              <a:xfrm>
                <a:off x="1875663" y="3719709"/>
                <a:ext cx="4100829" cy="2230755"/>
              </a:xfrm>
              <a:custGeom>
                <a:avLst/>
                <a:gdLst/>
                <a:ahLst/>
                <a:cxnLst/>
                <a:rect l="l" t="t" r="r" b="b"/>
                <a:pathLst>
                  <a:path w="4100829" h="2230754">
                    <a:moveTo>
                      <a:pt x="0" y="101206"/>
                    </a:moveTo>
                    <a:lnTo>
                      <a:pt x="7953" y="61813"/>
                    </a:lnTo>
                    <a:lnTo>
                      <a:pt x="29643" y="29643"/>
                    </a:lnTo>
                    <a:lnTo>
                      <a:pt x="61813" y="7953"/>
                    </a:lnTo>
                    <a:lnTo>
                      <a:pt x="101206" y="0"/>
                    </a:lnTo>
                    <a:lnTo>
                      <a:pt x="3999115" y="0"/>
                    </a:lnTo>
                    <a:lnTo>
                      <a:pt x="4038508" y="7953"/>
                    </a:lnTo>
                    <a:lnTo>
                      <a:pt x="4070678" y="29643"/>
                    </a:lnTo>
                    <a:lnTo>
                      <a:pt x="4092368" y="61813"/>
                    </a:lnTo>
                    <a:lnTo>
                      <a:pt x="4100322" y="101206"/>
                    </a:lnTo>
                    <a:lnTo>
                      <a:pt x="4100322" y="2129155"/>
                    </a:lnTo>
                    <a:lnTo>
                      <a:pt x="4092368" y="2168550"/>
                    </a:lnTo>
                    <a:lnTo>
                      <a:pt x="4070678" y="2200724"/>
                    </a:lnTo>
                    <a:lnTo>
                      <a:pt x="4038508" y="2222418"/>
                    </a:lnTo>
                    <a:lnTo>
                      <a:pt x="3999115" y="2230374"/>
                    </a:lnTo>
                    <a:lnTo>
                      <a:pt x="101206" y="2230374"/>
                    </a:lnTo>
                    <a:lnTo>
                      <a:pt x="61813" y="2222418"/>
                    </a:lnTo>
                    <a:lnTo>
                      <a:pt x="29643" y="2200724"/>
                    </a:lnTo>
                    <a:lnTo>
                      <a:pt x="7953" y="2168550"/>
                    </a:lnTo>
                    <a:lnTo>
                      <a:pt x="0" y="2129155"/>
                    </a:lnTo>
                    <a:lnTo>
                      <a:pt x="0" y="101206"/>
                    </a:lnTo>
                    <a:close/>
                  </a:path>
                </a:pathLst>
              </a:custGeom>
              <a:ln w="12700">
                <a:solidFill>
                  <a:srgbClr val="003366"/>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sp>
            <p:nvSpPr>
              <p:cNvPr id="12" name="object 19">
                <a:extLst>
                  <a:ext uri="{FF2B5EF4-FFF2-40B4-BE49-F238E27FC236}">
                    <a16:creationId xmlns:a16="http://schemas.microsoft.com/office/drawing/2014/main" id="{CBBD9F19-4CD8-4C00-8BC5-E71C24CFB5E5}"/>
                  </a:ext>
                </a:extLst>
              </p:cNvPr>
              <p:cNvSpPr/>
              <p:nvPr/>
            </p:nvSpPr>
            <p:spPr>
              <a:xfrm>
                <a:off x="2045971" y="3463290"/>
                <a:ext cx="1595755" cy="260985"/>
              </a:xfrm>
              <a:custGeom>
                <a:avLst/>
                <a:gdLst/>
                <a:ahLst/>
                <a:cxnLst/>
                <a:rect l="l" t="t" r="r" b="b"/>
                <a:pathLst>
                  <a:path w="1595754" h="260985">
                    <a:moveTo>
                      <a:pt x="1552193" y="0"/>
                    </a:moveTo>
                    <a:lnTo>
                      <a:pt x="43433" y="0"/>
                    </a:lnTo>
                    <a:lnTo>
                      <a:pt x="26526" y="3412"/>
                    </a:lnTo>
                    <a:lnTo>
                      <a:pt x="12720" y="12720"/>
                    </a:lnTo>
                    <a:lnTo>
                      <a:pt x="3412" y="26526"/>
                    </a:lnTo>
                    <a:lnTo>
                      <a:pt x="0" y="43434"/>
                    </a:lnTo>
                    <a:lnTo>
                      <a:pt x="0" y="260604"/>
                    </a:lnTo>
                    <a:lnTo>
                      <a:pt x="1595627" y="260604"/>
                    </a:lnTo>
                    <a:lnTo>
                      <a:pt x="1595627" y="43434"/>
                    </a:lnTo>
                    <a:lnTo>
                      <a:pt x="1592215" y="26526"/>
                    </a:lnTo>
                    <a:lnTo>
                      <a:pt x="1582907" y="12720"/>
                    </a:lnTo>
                    <a:lnTo>
                      <a:pt x="1569101" y="3412"/>
                    </a:lnTo>
                    <a:lnTo>
                      <a:pt x="1552193" y="0"/>
                    </a:lnTo>
                    <a:close/>
                  </a:path>
                </a:pathLst>
              </a:custGeom>
              <a:no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grpSp>
        <p:pic>
          <p:nvPicPr>
            <p:cNvPr id="5" name="object 21">
              <a:extLst>
                <a:ext uri="{FF2B5EF4-FFF2-40B4-BE49-F238E27FC236}">
                  <a16:creationId xmlns:a16="http://schemas.microsoft.com/office/drawing/2014/main" id="{A25F3BF9-57B3-43A8-9A4A-F8C0668EFA00}"/>
                </a:ext>
              </a:extLst>
            </p:cNvPr>
            <p:cNvPicPr/>
            <p:nvPr/>
          </p:nvPicPr>
          <p:blipFill>
            <a:blip r:embed="rId3" cstate="print"/>
            <a:stretch>
              <a:fillRect/>
            </a:stretch>
          </p:blipFill>
          <p:spPr>
            <a:xfrm>
              <a:off x="2010567" y="4051286"/>
              <a:ext cx="2609849" cy="2054351"/>
            </a:xfrm>
            <a:prstGeom prst="rect">
              <a:avLst/>
            </a:prstGeom>
          </p:spPr>
        </p:pic>
        <p:sp>
          <p:nvSpPr>
            <p:cNvPr id="6" name="object 22">
              <a:extLst>
                <a:ext uri="{FF2B5EF4-FFF2-40B4-BE49-F238E27FC236}">
                  <a16:creationId xmlns:a16="http://schemas.microsoft.com/office/drawing/2014/main" id="{D933E91A-EB39-4636-AE73-D64945AC1155}"/>
                </a:ext>
              </a:extLst>
            </p:cNvPr>
            <p:cNvSpPr txBox="1"/>
            <p:nvPr/>
          </p:nvSpPr>
          <p:spPr>
            <a:xfrm>
              <a:off x="4658200" y="3959325"/>
              <a:ext cx="1100455" cy="351985"/>
            </a:xfrm>
            <a:prstGeom prst="rect">
              <a:avLst/>
            </a:prstGeom>
          </p:spPr>
          <p:txBody>
            <a:bodyPr vert="horz" wrap="square" lIns="0" tIns="12700" rIns="0" bIns="0" rtlCol="0">
              <a:spAutoFit/>
            </a:bodyPr>
            <a:lstStyle/>
            <a:p>
              <a:pPr marL="12700" marR="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Deposition</a:t>
              </a:r>
              <a:r>
                <a:rPr kumimoji="0" sz="1050" b="1" i="0" u="none" strike="noStrike" kern="0" cap="none" spc="2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rate</a:t>
              </a:r>
              <a:r>
                <a:rPr kumimoji="0" sz="1050" b="1" i="0" u="none" strike="noStrike" kern="0" cap="none" spc="-3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7" name="object 23">
              <a:extLst>
                <a:ext uri="{FF2B5EF4-FFF2-40B4-BE49-F238E27FC236}">
                  <a16:creationId xmlns:a16="http://schemas.microsoft.com/office/drawing/2014/main" id="{307B9962-BB63-4BA0-AF7D-CC20361F8991}"/>
                </a:ext>
              </a:extLst>
            </p:cNvPr>
            <p:cNvSpPr txBox="1"/>
            <p:nvPr/>
          </p:nvSpPr>
          <p:spPr>
            <a:xfrm>
              <a:off x="4658200" y="4254028"/>
              <a:ext cx="774065" cy="521261"/>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U</a:t>
              </a:r>
              <a:r>
                <a:rPr kumimoji="0" sz="1050" b="1" i="0" u="none" strike="noStrike" kern="0" cap="none" spc="0" normalizeH="0" baseline="0" noProof="0" dirty="0">
                  <a:ln>
                    <a:noFill/>
                  </a:ln>
                  <a:solidFill>
                    <a:prstClr val="black"/>
                  </a:solidFill>
                  <a:effectLst/>
                  <a:uLnTx/>
                  <a:uFillTx/>
                  <a:latin typeface="+mj-lt"/>
                  <a:cs typeface="Calibri"/>
                </a:rPr>
                <a:t>pp</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r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80.62</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8" name="object 24">
              <a:extLst>
                <a:ext uri="{FF2B5EF4-FFF2-40B4-BE49-F238E27FC236}">
                  <a16:creationId xmlns:a16="http://schemas.microsoft.com/office/drawing/2014/main" id="{890FA805-07FE-41DC-B4E3-0D944E261E1F}"/>
                </a:ext>
              </a:extLst>
            </p:cNvPr>
            <p:cNvSpPr txBox="1"/>
            <p:nvPr/>
          </p:nvSpPr>
          <p:spPr>
            <a:xfrm>
              <a:off x="4658200" y="5033059"/>
              <a:ext cx="829310" cy="521261"/>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0" normalizeH="0" baseline="0" noProof="0" dirty="0">
                  <a:ln>
                    <a:noFill/>
                  </a:ln>
                  <a:solidFill>
                    <a:prstClr val="black"/>
                  </a:solidFill>
                  <a:effectLst/>
                  <a:uLnTx/>
                  <a:uFillTx/>
                  <a:latin typeface="+mj-lt"/>
                  <a:cs typeface="Calibri"/>
                </a:rPr>
                <a:t>C</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nt</a:t>
              </a:r>
              <a:r>
                <a:rPr kumimoji="0" sz="1050" b="1" i="0" u="none" strike="noStrike" kern="0" cap="none" spc="-5" normalizeH="0" baseline="0" noProof="0" dirty="0">
                  <a:ln>
                    <a:noFill/>
                  </a:ln>
                  <a:solidFill>
                    <a:prstClr val="black"/>
                  </a:solidFill>
                  <a:effectLst/>
                  <a:uLnTx/>
                  <a:uFillTx/>
                  <a:latin typeface="+mj-lt"/>
                  <a:cs typeface="Calibri"/>
                </a:rPr>
                <a:t>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10"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10.62</a:t>
              </a:r>
              <a:endParaRPr kumimoji="0" sz="1050" b="0" i="0" u="none" strike="noStrike" kern="0" cap="none" spc="0" normalizeH="0" baseline="0" noProof="0">
                <a:ln>
                  <a:noFill/>
                </a:ln>
                <a:solidFill>
                  <a:prstClr val="black"/>
                </a:solidFill>
                <a:effectLst/>
                <a:uLnTx/>
                <a:uFillTx/>
                <a:latin typeface="+mj-lt"/>
                <a:cs typeface="Calibri"/>
              </a:endParaRPr>
            </a:p>
          </p:txBody>
        </p:sp>
        <p:sp>
          <p:nvSpPr>
            <p:cNvPr id="9" name="object 25">
              <a:extLst>
                <a:ext uri="{FF2B5EF4-FFF2-40B4-BE49-F238E27FC236}">
                  <a16:creationId xmlns:a16="http://schemas.microsoft.com/office/drawing/2014/main" id="{7FF85B72-9EBF-42B3-BF00-19B2087A3F62}"/>
                </a:ext>
              </a:extLst>
            </p:cNvPr>
            <p:cNvSpPr txBox="1"/>
            <p:nvPr/>
          </p:nvSpPr>
          <p:spPr>
            <a:xfrm>
              <a:off x="4658200" y="5687540"/>
              <a:ext cx="1003300" cy="351985"/>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Peri</a:t>
              </a:r>
              <a:r>
                <a:rPr kumimoji="0" sz="1050" b="1" i="0" u="none" strike="noStrike" kern="0" cap="none" spc="0" normalizeH="0" baseline="0" noProof="0" dirty="0">
                  <a:ln>
                    <a:noFill/>
                  </a:ln>
                  <a:solidFill>
                    <a:prstClr val="black"/>
                  </a:solidFill>
                  <a:effectLst/>
                  <a:uLnTx/>
                  <a:uFillTx/>
                  <a:latin typeface="+mj-lt"/>
                  <a:cs typeface="Calibri"/>
                </a:rPr>
                <a:t>ph</a:t>
              </a:r>
              <a:r>
                <a:rPr kumimoji="0" sz="1050" b="1" i="0" u="none" strike="noStrike" kern="0" cap="none" spc="-5" normalizeH="0" baseline="0" noProof="0" dirty="0">
                  <a:ln>
                    <a:noFill/>
                  </a:ln>
                  <a:solidFill>
                    <a:prstClr val="black"/>
                  </a:solidFill>
                  <a:effectLst/>
                  <a:uLnTx/>
                  <a:uFillTx/>
                  <a:latin typeface="+mj-lt"/>
                  <a:cs typeface="Calibri"/>
                </a:rPr>
                <a:t>era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8.77</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10" name="object 20">
              <a:extLst>
                <a:ext uri="{FF2B5EF4-FFF2-40B4-BE49-F238E27FC236}">
                  <a16:creationId xmlns:a16="http://schemas.microsoft.com/office/drawing/2014/main" id="{CC1AF88D-A7C9-4CC0-8B20-482FEC0843DC}"/>
                </a:ext>
              </a:extLst>
            </p:cNvPr>
            <p:cNvSpPr txBox="1"/>
            <p:nvPr/>
          </p:nvSpPr>
          <p:spPr>
            <a:xfrm>
              <a:off x="2335269" y="3705656"/>
              <a:ext cx="1741772" cy="270707"/>
            </a:xfrm>
            <a:prstGeom prst="rect">
              <a:avLst/>
            </a:prstGeom>
            <a:noFill/>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lang="en-US" sz="1600" b="1" i="0" u="none" strike="noStrike" kern="0" cap="none" spc="-5" normalizeH="0" baseline="0" noProof="0" dirty="0">
                  <a:ln>
                    <a:noFill/>
                  </a:ln>
                  <a:solidFill>
                    <a:prstClr val="black"/>
                  </a:solidFill>
                  <a:effectLst/>
                  <a:uLnTx/>
                  <a:uFillTx/>
                  <a:latin typeface="+mj-lt"/>
                  <a:cs typeface="Calibri"/>
                </a:rPr>
                <a:t>Ellipta</a:t>
              </a:r>
              <a:r>
                <a:rPr kumimoji="0" sz="1600" b="1" i="0" u="none" strike="noStrike" kern="0" cap="none" spc="-5" normalizeH="0" baseline="0" noProof="0" dirty="0">
                  <a:ln>
                    <a:noFill/>
                  </a:ln>
                  <a:solidFill>
                    <a:prstClr val="black"/>
                  </a:solidFill>
                  <a:effectLst/>
                  <a:uLnTx/>
                  <a:uFillTx/>
                  <a:latin typeface="+mj-lt"/>
                  <a:cs typeface="Calibri"/>
                </a:rPr>
                <a:t>:</a:t>
              </a:r>
              <a:r>
                <a:rPr kumimoji="0" sz="1600" b="1" i="0" u="none" strike="noStrike" kern="0" cap="none" spc="-40" normalizeH="0" baseline="0" noProof="0" dirty="0">
                  <a:ln>
                    <a:noFill/>
                  </a:ln>
                  <a:solidFill>
                    <a:prstClr val="black"/>
                  </a:solidFill>
                  <a:effectLst/>
                  <a:uLnTx/>
                  <a:uFillTx/>
                  <a:latin typeface="+mj-lt"/>
                  <a:cs typeface="Calibri"/>
                </a:rPr>
                <a:t> </a:t>
              </a:r>
              <a:r>
                <a:rPr kumimoji="0" sz="1600" b="1" i="0" u="none" strike="noStrike" kern="0" cap="none" spc="-5" normalizeH="0" baseline="0" noProof="0" dirty="0">
                  <a:ln>
                    <a:noFill/>
                  </a:ln>
                  <a:solidFill>
                    <a:prstClr val="black"/>
                  </a:solidFill>
                  <a:effectLst/>
                  <a:uLnTx/>
                  <a:uFillTx/>
                  <a:latin typeface="+mj-lt"/>
                  <a:cs typeface="Calibri"/>
                </a:rPr>
                <a:t>60L/min</a:t>
              </a:r>
              <a:endParaRPr kumimoji="0" sz="1600" b="0" i="0" u="none" strike="noStrike" kern="0" cap="none" spc="0" normalizeH="0" baseline="0" noProof="0" dirty="0">
                <a:ln>
                  <a:noFill/>
                </a:ln>
                <a:solidFill>
                  <a:prstClr val="black"/>
                </a:solidFill>
                <a:effectLst/>
                <a:uLnTx/>
                <a:uFillTx/>
                <a:latin typeface="+mj-lt"/>
                <a:cs typeface="Calibri"/>
              </a:endParaRPr>
            </a:p>
          </p:txBody>
        </p:sp>
      </p:grpSp>
      <p:grpSp>
        <p:nvGrpSpPr>
          <p:cNvPr id="13" name="Group 12">
            <a:extLst>
              <a:ext uri="{FF2B5EF4-FFF2-40B4-BE49-F238E27FC236}">
                <a16:creationId xmlns:a16="http://schemas.microsoft.com/office/drawing/2014/main" id="{4E21534F-D451-4015-910C-7D9CD943DCFC}"/>
              </a:ext>
            </a:extLst>
          </p:cNvPr>
          <p:cNvGrpSpPr/>
          <p:nvPr/>
        </p:nvGrpSpPr>
        <p:grpSpPr>
          <a:xfrm>
            <a:off x="6921288" y="4168236"/>
            <a:ext cx="4133520" cy="2475181"/>
            <a:chOff x="6348222" y="3572314"/>
            <a:chExt cx="3960368" cy="2322516"/>
          </a:xfrm>
        </p:grpSpPr>
        <p:pic>
          <p:nvPicPr>
            <p:cNvPr id="14" name="object 30">
              <a:extLst>
                <a:ext uri="{FF2B5EF4-FFF2-40B4-BE49-F238E27FC236}">
                  <a16:creationId xmlns:a16="http://schemas.microsoft.com/office/drawing/2014/main" id="{FE66E726-F0D8-47D7-9C40-A39726A1573A}"/>
                </a:ext>
              </a:extLst>
            </p:cNvPr>
            <p:cNvPicPr/>
            <p:nvPr/>
          </p:nvPicPr>
          <p:blipFill>
            <a:blip r:embed="rId4" cstate="print"/>
            <a:stretch>
              <a:fillRect/>
            </a:stretch>
          </p:blipFill>
          <p:spPr>
            <a:xfrm>
              <a:off x="6348222" y="3840479"/>
              <a:ext cx="2609849" cy="2054351"/>
            </a:xfrm>
            <a:prstGeom prst="rect">
              <a:avLst/>
            </a:prstGeom>
          </p:spPr>
        </p:pic>
        <p:sp>
          <p:nvSpPr>
            <p:cNvPr id="15" name="object 32">
              <a:extLst>
                <a:ext uri="{FF2B5EF4-FFF2-40B4-BE49-F238E27FC236}">
                  <a16:creationId xmlns:a16="http://schemas.microsoft.com/office/drawing/2014/main" id="{6BD4B48B-5C0D-4427-83B2-1C1D1F49830C}"/>
                </a:ext>
              </a:extLst>
            </p:cNvPr>
            <p:cNvSpPr txBox="1"/>
            <p:nvPr/>
          </p:nvSpPr>
          <p:spPr>
            <a:xfrm>
              <a:off x="9032729" y="4043221"/>
              <a:ext cx="774065" cy="466883"/>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U</a:t>
              </a:r>
              <a:r>
                <a:rPr kumimoji="0" sz="1050" b="1" i="0" u="none" strike="noStrike" kern="0" cap="none" spc="0" normalizeH="0" baseline="0" noProof="0" dirty="0">
                  <a:ln>
                    <a:noFill/>
                  </a:ln>
                  <a:solidFill>
                    <a:prstClr val="black"/>
                  </a:solidFill>
                  <a:effectLst/>
                  <a:uLnTx/>
                  <a:uFillTx/>
                  <a:latin typeface="+mj-lt"/>
                  <a:cs typeface="Calibri"/>
                </a:rPr>
                <a:t>pp</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r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42.75</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16" name="object 35">
              <a:extLst>
                <a:ext uri="{FF2B5EF4-FFF2-40B4-BE49-F238E27FC236}">
                  <a16:creationId xmlns:a16="http://schemas.microsoft.com/office/drawing/2014/main" id="{A1DA482C-7717-46A9-984F-E54A008A97DF}"/>
                </a:ext>
              </a:extLst>
            </p:cNvPr>
            <p:cNvSpPr/>
            <p:nvPr/>
          </p:nvSpPr>
          <p:spPr>
            <a:xfrm>
              <a:off x="8801100" y="5321046"/>
              <a:ext cx="1507490" cy="518376"/>
            </a:xfrm>
            <a:custGeom>
              <a:avLst/>
              <a:gdLst/>
              <a:ahLst/>
              <a:cxnLst/>
              <a:rect l="l" t="t" r="r" b="b"/>
              <a:pathLst>
                <a:path w="1507490" h="622935">
                  <a:moveTo>
                    <a:pt x="0" y="311276"/>
                  </a:moveTo>
                  <a:lnTo>
                    <a:pt x="10913" y="258196"/>
                  </a:lnTo>
                  <a:lnTo>
                    <a:pt x="42449" y="208027"/>
                  </a:lnTo>
                  <a:lnTo>
                    <a:pt x="92796" y="161516"/>
                  </a:lnTo>
                  <a:lnTo>
                    <a:pt x="124459" y="139866"/>
                  </a:lnTo>
                  <a:lnTo>
                    <a:pt x="160146" y="119410"/>
                  </a:lnTo>
                  <a:lnTo>
                    <a:pt x="199631" y="100244"/>
                  </a:lnTo>
                  <a:lnTo>
                    <a:pt x="242688" y="82459"/>
                  </a:lnTo>
                  <a:lnTo>
                    <a:pt x="289091" y="66149"/>
                  </a:lnTo>
                  <a:lnTo>
                    <a:pt x="338613" y="51409"/>
                  </a:lnTo>
                  <a:lnTo>
                    <a:pt x="391029" y="38330"/>
                  </a:lnTo>
                  <a:lnTo>
                    <a:pt x="446112" y="27008"/>
                  </a:lnTo>
                  <a:lnTo>
                    <a:pt x="503636" y="17534"/>
                  </a:lnTo>
                  <a:lnTo>
                    <a:pt x="563375" y="10003"/>
                  </a:lnTo>
                  <a:lnTo>
                    <a:pt x="625102" y="4508"/>
                  </a:lnTo>
                  <a:lnTo>
                    <a:pt x="688592" y="1142"/>
                  </a:lnTo>
                  <a:lnTo>
                    <a:pt x="753618" y="0"/>
                  </a:lnTo>
                  <a:lnTo>
                    <a:pt x="818643" y="1142"/>
                  </a:lnTo>
                  <a:lnTo>
                    <a:pt x="882133" y="4508"/>
                  </a:lnTo>
                  <a:lnTo>
                    <a:pt x="943860" y="10003"/>
                  </a:lnTo>
                  <a:lnTo>
                    <a:pt x="1003599" y="17534"/>
                  </a:lnTo>
                  <a:lnTo>
                    <a:pt x="1061123" y="27008"/>
                  </a:lnTo>
                  <a:lnTo>
                    <a:pt x="1116206" y="38330"/>
                  </a:lnTo>
                  <a:lnTo>
                    <a:pt x="1168622" y="51409"/>
                  </a:lnTo>
                  <a:lnTo>
                    <a:pt x="1218144" y="66149"/>
                  </a:lnTo>
                  <a:lnTo>
                    <a:pt x="1264547" y="82459"/>
                  </a:lnTo>
                  <a:lnTo>
                    <a:pt x="1307604" y="100244"/>
                  </a:lnTo>
                  <a:lnTo>
                    <a:pt x="1347089" y="119410"/>
                  </a:lnTo>
                  <a:lnTo>
                    <a:pt x="1382776" y="139866"/>
                  </a:lnTo>
                  <a:lnTo>
                    <a:pt x="1414439" y="161516"/>
                  </a:lnTo>
                  <a:lnTo>
                    <a:pt x="1464786" y="208027"/>
                  </a:lnTo>
                  <a:lnTo>
                    <a:pt x="1496322" y="258196"/>
                  </a:lnTo>
                  <a:lnTo>
                    <a:pt x="1507236" y="311276"/>
                  </a:lnTo>
                  <a:lnTo>
                    <a:pt x="1504469" y="338134"/>
                  </a:lnTo>
                  <a:lnTo>
                    <a:pt x="1483018" y="389852"/>
                  </a:lnTo>
                  <a:lnTo>
                    <a:pt x="1441851" y="438286"/>
                  </a:lnTo>
                  <a:lnTo>
                    <a:pt x="1382776" y="482687"/>
                  </a:lnTo>
                  <a:lnTo>
                    <a:pt x="1347089" y="503143"/>
                  </a:lnTo>
                  <a:lnTo>
                    <a:pt x="1307604" y="522309"/>
                  </a:lnTo>
                  <a:lnTo>
                    <a:pt x="1264547" y="540094"/>
                  </a:lnTo>
                  <a:lnTo>
                    <a:pt x="1218144" y="556404"/>
                  </a:lnTo>
                  <a:lnTo>
                    <a:pt x="1168622" y="571144"/>
                  </a:lnTo>
                  <a:lnTo>
                    <a:pt x="1116206" y="584223"/>
                  </a:lnTo>
                  <a:lnTo>
                    <a:pt x="1061123" y="595545"/>
                  </a:lnTo>
                  <a:lnTo>
                    <a:pt x="1003599" y="605019"/>
                  </a:lnTo>
                  <a:lnTo>
                    <a:pt x="943860" y="612550"/>
                  </a:lnTo>
                  <a:lnTo>
                    <a:pt x="882133" y="618045"/>
                  </a:lnTo>
                  <a:lnTo>
                    <a:pt x="818643" y="621411"/>
                  </a:lnTo>
                  <a:lnTo>
                    <a:pt x="753618" y="622553"/>
                  </a:lnTo>
                  <a:lnTo>
                    <a:pt x="688592" y="621411"/>
                  </a:lnTo>
                  <a:lnTo>
                    <a:pt x="625102" y="618045"/>
                  </a:lnTo>
                  <a:lnTo>
                    <a:pt x="563375" y="612550"/>
                  </a:lnTo>
                  <a:lnTo>
                    <a:pt x="503636" y="605019"/>
                  </a:lnTo>
                  <a:lnTo>
                    <a:pt x="446112" y="595545"/>
                  </a:lnTo>
                  <a:lnTo>
                    <a:pt x="391029" y="584223"/>
                  </a:lnTo>
                  <a:lnTo>
                    <a:pt x="338613" y="571144"/>
                  </a:lnTo>
                  <a:lnTo>
                    <a:pt x="289091" y="556404"/>
                  </a:lnTo>
                  <a:lnTo>
                    <a:pt x="242688" y="540094"/>
                  </a:lnTo>
                  <a:lnTo>
                    <a:pt x="199631" y="522309"/>
                  </a:lnTo>
                  <a:lnTo>
                    <a:pt x="160146" y="503143"/>
                  </a:lnTo>
                  <a:lnTo>
                    <a:pt x="124459" y="482687"/>
                  </a:lnTo>
                  <a:lnTo>
                    <a:pt x="92796" y="461037"/>
                  </a:lnTo>
                  <a:lnTo>
                    <a:pt x="42449" y="414526"/>
                  </a:lnTo>
                  <a:lnTo>
                    <a:pt x="10913" y="364357"/>
                  </a:lnTo>
                  <a:lnTo>
                    <a:pt x="0" y="311276"/>
                  </a:lnTo>
                  <a:close/>
                </a:path>
              </a:pathLst>
            </a:custGeom>
            <a:ln w="28575">
              <a:solidFill>
                <a:srgbClr val="FF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sp>
          <p:nvSpPr>
            <p:cNvPr id="17" name="object 35">
              <a:extLst>
                <a:ext uri="{FF2B5EF4-FFF2-40B4-BE49-F238E27FC236}">
                  <a16:creationId xmlns:a16="http://schemas.microsoft.com/office/drawing/2014/main" id="{4AC9CD36-0113-43D6-84CA-37AEE47D0494}"/>
                </a:ext>
              </a:extLst>
            </p:cNvPr>
            <p:cNvSpPr/>
            <p:nvPr/>
          </p:nvSpPr>
          <p:spPr>
            <a:xfrm>
              <a:off x="8773663" y="4673997"/>
              <a:ext cx="1507490" cy="542490"/>
            </a:xfrm>
            <a:custGeom>
              <a:avLst/>
              <a:gdLst/>
              <a:ahLst/>
              <a:cxnLst/>
              <a:rect l="l" t="t" r="r" b="b"/>
              <a:pathLst>
                <a:path w="1507490" h="622935">
                  <a:moveTo>
                    <a:pt x="0" y="311276"/>
                  </a:moveTo>
                  <a:lnTo>
                    <a:pt x="10913" y="258196"/>
                  </a:lnTo>
                  <a:lnTo>
                    <a:pt x="42449" y="208027"/>
                  </a:lnTo>
                  <a:lnTo>
                    <a:pt x="92796" y="161516"/>
                  </a:lnTo>
                  <a:lnTo>
                    <a:pt x="124459" y="139866"/>
                  </a:lnTo>
                  <a:lnTo>
                    <a:pt x="160146" y="119410"/>
                  </a:lnTo>
                  <a:lnTo>
                    <a:pt x="199631" y="100244"/>
                  </a:lnTo>
                  <a:lnTo>
                    <a:pt x="242688" y="82459"/>
                  </a:lnTo>
                  <a:lnTo>
                    <a:pt x="289091" y="66149"/>
                  </a:lnTo>
                  <a:lnTo>
                    <a:pt x="338613" y="51409"/>
                  </a:lnTo>
                  <a:lnTo>
                    <a:pt x="391029" y="38330"/>
                  </a:lnTo>
                  <a:lnTo>
                    <a:pt x="446112" y="27008"/>
                  </a:lnTo>
                  <a:lnTo>
                    <a:pt x="503636" y="17534"/>
                  </a:lnTo>
                  <a:lnTo>
                    <a:pt x="563375" y="10003"/>
                  </a:lnTo>
                  <a:lnTo>
                    <a:pt x="625102" y="4508"/>
                  </a:lnTo>
                  <a:lnTo>
                    <a:pt x="688592" y="1142"/>
                  </a:lnTo>
                  <a:lnTo>
                    <a:pt x="753618" y="0"/>
                  </a:lnTo>
                  <a:lnTo>
                    <a:pt x="818643" y="1142"/>
                  </a:lnTo>
                  <a:lnTo>
                    <a:pt x="882133" y="4508"/>
                  </a:lnTo>
                  <a:lnTo>
                    <a:pt x="943860" y="10003"/>
                  </a:lnTo>
                  <a:lnTo>
                    <a:pt x="1003599" y="17534"/>
                  </a:lnTo>
                  <a:lnTo>
                    <a:pt x="1061123" y="27008"/>
                  </a:lnTo>
                  <a:lnTo>
                    <a:pt x="1116206" y="38330"/>
                  </a:lnTo>
                  <a:lnTo>
                    <a:pt x="1168622" y="51409"/>
                  </a:lnTo>
                  <a:lnTo>
                    <a:pt x="1218144" y="66149"/>
                  </a:lnTo>
                  <a:lnTo>
                    <a:pt x="1264547" y="82459"/>
                  </a:lnTo>
                  <a:lnTo>
                    <a:pt x="1307604" y="100244"/>
                  </a:lnTo>
                  <a:lnTo>
                    <a:pt x="1347089" y="119410"/>
                  </a:lnTo>
                  <a:lnTo>
                    <a:pt x="1382776" y="139866"/>
                  </a:lnTo>
                  <a:lnTo>
                    <a:pt x="1414439" y="161516"/>
                  </a:lnTo>
                  <a:lnTo>
                    <a:pt x="1464786" y="208027"/>
                  </a:lnTo>
                  <a:lnTo>
                    <a:pt x="1496322" y="258196"/>
                  </a:lnTo>
                  <a:lnTo>
                    <a:pt x="1507236" y="311276"/>
                  </a:lnTo>
                  <a:lnTo>
                    <a:pt x="1504469" y="338134"/>
                  </a:lnTo>
                  <a:lnTo>
                    <a:pt x="1483018" y="389852"/>
                  </a:lnTo>
                  <a:lnTo>
                    <a:pt x="1441851" y="438286"/>
                  </a:lnTo>
                  <a:lnTo>
                    <a:pt x="1382776" y="482687"/>
                  </a:lnTo>
                  <a:lnTo>
                    <a:pt x="1347089" y="503143"/>
                  </a:lnTo>
                  <a:lnTo>
                    <a:pt x="1307604" y="522309"/>
                  </a:lnTo>
                  <a:lnTo>
                    <a:pt x="1264547" y="540094"/>
                  </a:lnTo>
                  <a:lnTo>
                    <a:pt x="1218144" y="556404"/>
                  </a:lnTo>
                  <a:lnTo>
                    <a:pt x="1168622" y="571144"/>
                  </a:lnTo>
                  <a:lnTo>
                    <a:pt x="1116206" y="584223"/>
                  </a:lnTo>
                  <a:lnTo>
                    <a:pt x="1061123" y="595545"/>
                  </a:lnTo>
                  <a:lnTo>
                    <a:pt x="1003599" y="605019"/>
                  </a:lnTo>
                  <a:lnTo>
                    <a:pt x="943860" y="612550"/>
                  </a:lnTo>
                  <a:lnTo>
                    <a:pt x="882133" y="618045"/>
                  </a:lnTo>
                  <a:lnTo>
                    <a:pt x="818643" y="621411"/>
                  </a:lnTo>
                  <a:lnTo>
                    <a:pt x="753618" y="622553"/>
                  </a:lnTo>
                  <a:lnTo>
                    <a:pt x="688592" y="621411"/>
                  </a:lnTo>
                  <a:lnTo>
                    <a:pt x="625102" y="618045"/>
                  </a:lnTo>
                  <a:lnTo>
                    <a:pt x="563375" y="612550"/>
                  </a:lnTo>
                  <a:lnTo>
                    <a:pt x="503636" y="605019"/>
                  </a:lnTo>
                  <a:lnTo>
                    <a:pt x="446112" y="595545"/>
                  </a:lnTo>
                  <a:lnTo>
                    <a:pt x="391029" y="584223"/>
                  </a:lnTo>
                  <a:lnTo>
                    <a:pt x="338613" y="571144"/>
                  </a:lnTo>
                  <a:lnTo>
                    <a:pt x="289091" y="556404"/>
                  </a:lnTo>
                  <a:lnTo>
                    <a:pt x="242688" y="540094"/>
                  </a:lnTo>
                  <a:lnTo>
                    <a:pt x="199631" y="522309"/>
                  </a:lnTo>
                  <a:lnTo>
                    <a:pt x="160146" y="503143"/>
                  </a:lnTo>
                  <a:lnTo>
                    <a:pt x="124459" y="482687"/>
                  </a:lnTo>
                  <a:lnTo>
                    <a:pt x="92796" y="461037"/>
                  </a:lnTo>
                  <a:lnTo>
                    <a:pt x="42449" y="414526"/>
                  </a:lnTo>
                  <a:lnTo>
                    <a:pt x="10913" y="364357"/>
                  </a:lnTo>
                  <a:lnTo>
                    <a:pt x="0" y="311276"/>
                  </a:lnTo>
                  <a:close/>
                </a:path>
              </a:pathLst>
            </a:custGeom>
            <a:ln w="28575">
              <a:solidFill>
                <a:srgbClr val="FF0000"/>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sp>
          <p:nvSpPr>
            <p:cNvPr id="18" name="object 33">
              <a:extLst>
                <a:ext uri="{FF2B5EF4-FFF2-40B4-BE49-F238E27FC236}">
                  <a16:creationId xmlns:a16="http://schemas.microsoft.com/office/drawing/2014/main" id="{D43ED5BD-6DE9-43FD-9801-FA9A7FA0ECD8}"/>
                </a:ext>
              </a:extLst>
            </p:cNvPr>
            <p:cNvSpPr txBox="1"/>
            <p:nvPr/>
          </p:nvSpPr>
          <p:spPr>
            <a:xfrm>
              <a:off x="9032729" y="4822252"/>
              <a:ext cx="829310" cy="315266"/>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0" normalizeH="0" baseline="0" noProof="0" dirty="0">
                  <a:ln>
                    <a:noFill/>
                  </a:ln>
                  <a:solidFill>
                    <a:prstClr val="black"/>
                  </a:solidFill>
                  <a:effectLst/>
                  <a:uLnTx/>
                  <a:uFillTx/>
                  <a:latin typeface="+mj-lt"/>
                  <a:cs typeface="Calibri"/>
                </a:rPr>
                <a:t>C</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nt</a:t>
              </a:r>
              <a:r>
                <a:rPr kumimoji="0" sz="1050" b="1" i="0" u="none" strike="noStrike" kern="0" cap="none" spc="-5" normalizeH="0" baseline="0" noProof="0" dirty="0">
                  <a:ln>
                    <a:noFill/>
                  </a:ln>
                  <a:solidFill>
                    <a:prstClr val="black"/>
                  </a:solidFill>
                  <a:effectLst/>
                  <a:uLnTx/>
                  <a:uFillTx/>
                  <a:latin typeface="+mj-lt"/>
                  <a:cs typeface="Calibri"/>
                </a:rPr>
                <a:t>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10"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22.64</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19" name="object 34">
              <a:extLst>
                <a:ext uri="{FF2B5EF4-FFF2-40B4-BE49-F238E27FC236}">
                  <a16:creationId xmlns:a16="http://schemas.microsoft.com/office/drawing/2014/main" id="{36AB391D-2E06-44B8-A791-1A07F12D8C1B}"/>
                </a:ext>
              </a:extLst>
            </p:cNvPr>
            <p:cNvSpPr txBox="1"/>
            <p:nvPr/>
          </p:nvSpPr>
          <p:spPr>
            <a:xfrm>
              <a:off x="9032729" y="5453469"/>
              <a:ext cx="1003300" cy="315266"/>
            </a:xfrm>
            <a:prstGeom prst="rect">
              <a:avLst/>
            </a:prstGeom>
            <a:solidFill>
              <a:schemeClr val="bg1"/>
            </a:solidFill>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Peri</a:t>
              </a:r>
              <a:r>
                <a:rPr kumimoji="0" sz="1050" b="1" i="0" u="none" strike="noStrike" kern="0" cap="none" spc="0" normalizeH="0" baseline="0" noProof="0" dirty="0">
                  <a:ln>
                    <a:noFill/>
                  </a:ln>
                  <a:solidFill>
                    <a:prstClr val="black"/>
                  </a:solidFill>
                  <a:effectLst/>
                  <a:uLnTx/>
                  <a:uFillTx/>
                  <a:latin typeface="+mj-lt"/>
                  <a:cs typeface="Calibri"/>
                </a:rPr>
                <a:t>ph</a:t>
              </a:r>
              <a:r>
                <a:rPr kumimoji="0" sz="1050" b="1" i="0" u="none" strike="noStrike" kern="0" cap="none" spc="-5" normalizeH="0" baseline="0" noProof="0" dirty="0">
                  <a:ln>
                    <a:noFill/>
                  </a:ln>
                  <a:solidFill>
                    <a:prstClr val="black"/>
                  </a:solidFill>
                  <a:effectLst/>
                  <a:uLnTx/>
                  <a:uFillTx/>
                  <a:latin typeface="+mj-lt"/>
                  <a:cs typeface="Calibri"/>
                </a:rPr>
                <a:t>era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34.61</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20" name="object 29">
              <a:extLst>
                <a:ext uri="{FF2B5EF4-FFF2-40B4-BE49-F238E27FC236}">
                  <a16:creationId xmlns:a16="http://schemas.microsoft.com/office/drawing/2014/main" id="{0D4AB18F-6D2F-4A56-AF67-D48230B7016A}"/>
                </a:ext>
              </a:extLst>
            </p:cNvPr>
            <p:cNvSpPr txBox="1"/>
            <p:nvPr/>
          </p:nvSpPr>
          <p:spPr>
            <a:xfrm>
              <a:off x="6497737" y="3572314"/>
              <a:ext cx="1925085" cy="242466"/>
            </a:xfrm>
            <a:prstGeom prst="rect">
              <a:avLst/>
            </a:prstGeom>
          </p:spPr>
          <p:txBody>
            <a:bodyPr vert="horz" wrap="square" lIns="0" tIns="12065" rIns="0" bIns="0" rtlCol="0">
              <a:spAutoFit/>
            </a:bodyPr>
            <a:lstStyle/>
            <a:p>
              <a:pPr marL="12700" marR="0" lvl="0" indent="0" defTabSz="914400" eaLnBrk="1" fontAlgn="auto" latinLnBrk="0" hangingPunct="1">
                <a:lnSpc>
                  <a:spcPct val="100000"/>
                </a:lnSpc>
                <a:spcBef>
                  <a:spcPts val="95"/>
                </a:spcBef>
                <a:spcAft>
                  <a:spcPts val="0"/>
                </a:spcAft>
                <a:buClrTx/>
                <a:buSzTx/>
                <a:buFontTx/>
                <a:buNone/>
                <a:tabLst/>
                <a:defRPr/>
              </a:pPr>
              <a:r>
                <a:rPr kumimoji="0" lang="en-IN" sz="1600" b="1" i="0" u="none" strike="noStrike" kern="0" cap="none" spc="-5" normalizeH="0" baseline="0" noProof="0" dirty="0">
                  <a:ln>
                    <a:noFill/>
                  </a:ln>
                  <a:solidFill>
                    <a:prstClr val="black"/>
                  </a:solidFill>
                  <a:effectLst/>
                  <a:uLnTx/>
                  <a:uFillTx/>
                  <a:latin typeface="+mj-lt"/>
                  <a:cs typeface="Calibri"/>
                </a:rPr>
                <a:t>Respimat</a:t>
              </a:r>
              <a:r>
                <a:rPr kumimoji="0" sz="1600" b="1" i="0" u="none" strike="noStrike" kern="0" cap="none" spc="-5" normalizeH="0" baseline="0" noProof="0" dirty="0">
                  <a:ln>
                    <a:noFill/>
                  </a:ln>
                  <a:solidFill>
                    <a:prstClr val="black"/>
                  </a:solidFill>
                  <a:effectLst/>
                  <a:uLnTx/>
                  <a:uFillTx/>
                  <a:latin typeface="+mj-lt"/>
                  <a:cs typeface="Calibri"/>
                </a:rPr>
                <a:t>:</a:t>
              </a:r>
              <a:r>
                <a:rPr kumimoji="0" sz="1600" b="1" i="0" u="none" strike="noStrike" kern="0" cap="none" spc="5" normalizeH="0" baseline="0" noProof="0" dirty="0">
                  <a:ln>
                    <a:noFill/>
                  </a:ln>
                  <a:solidFill>
                    <a:prstClr val="black"/>
                  </a:solidFill>
                  <a:effectLst/>
                  <a:uLnTx/>
                  <a:uFillTx/>
                  <a:latin typeface="+mj-lt"/>
                  <a:cs typeface="Calibri"/>
                </a:rPr>
                <a:t> </a:t>
              </a:r>
              <a:r>
                <a:rPr kumimoji="0" sz="1600" b="1" i="0" u="none" strike="noStrike" kern="0" cap="none" spc="-5" normalizeH="0" baseline="0" noProof="0" dirty="0">
                  <a:ln>
                    <a:noFill/>
                  </a:ln>
                  <a:solidFill>
                    <a:prstClr val="black"/>
                  </a:solidFill>
                  <a:effectLst/>
                  <a:uLnTx/>
                  <a:uFillTx/>
                  <a:latin typeface="+mj-lt"/>
                  <a:cs typeface="Calibri"/>
                </a:rPr>
                <a:t>30L/min</a:t>
              </a:r>
              <a:endParaRPr kumimoji="0" sz="1600" b="0" i="0" u="none" strike="noStrike" kern="0" cap="none" spc="0" normalizeH="0" baseline="0" noProof="0" dirty="0">
                <a:ln>
                  <a:noFill/>
                </a:ln>
                <a:solidFill>
                  <a:prstClr val="black"/>
                </a:solidFill>
                <a:effectLst/>
                <a:uLnTx/>
                <a:uFillTx/>
                <a:latin typeface="+mj-lt"/>
                <a:cs typeface="Calibri"/>
              </a:endParaRPr>
            </a:p>
          </p:txBody>
        </p:sp>
      </p:grpSp>
      <p:grpSp>
        <p:nvGrpSpPr>
          <p:cNvPr id="21" name="Group 20">
            <a:extLst>
              <a:ext uri="{FF2B5EF4-FFF2-40B4-BE49-F238E27FC236}">
                <a16:creationId xmlns:a16="http://schemas.microsoft.com/office/drawing/2014/main" id="{3D6F8F0A-0657-41F9-883B-847483AF497A}"/>
              </a:ext>
            </a:extLst>
          </p:cNvPr>
          <p:cNvGrpSpPr/>
          <p:nvPr/>
        </p:nvGrpSpPr>
        <p:grpSpPr>
          <a:xfrm>
            <a:off x="2307222" y="1760448"/>
            <a:ext cx="4217027" cy="2492427"/>
            <a:chOff x="1863217" y="915161"/>
            <a:chExt cx="4113529" cy="2491105"/>
          </a:xfrm>
        </p:grpSpPr>
        <p:grpSp>
          <p:nvGrpSpPr>
            <p:cNvPr id="22" name="object 2">
              <a:extLst>
                <a:ext uri="{FF2B5EF4-FFF2-40B4-BE49-F238E27FC236}">
                  <a16:creationId xmlns:a16="http://schemas.microsoft.com/office/drawing/2014/main" id="{093CADBE-1C77-46E7-978C-A7329F02749D}"/>
                </a:ext>
              </a:extLst>
            </p:cNvPr>
            <p:cNvGrpSpPr/>
            <p:nvPr/>
          </p:nvGrpSpPr>
          <p:grpSpPr>
            <a:xfrm>
              <a:off x="1863217" y="915161"/>
              <a:ext cx="4113529" cy="2491105"/>
              <a:chOff x="1863217" y="915161"/>
              <a:chExt cx="4113529" cy="2491105"/>
            </a:xfrm>
          </p:grpSpPr>
          <p:sp>
            <p:nvSpPr>
              <p:cNvPr id="26" name="object 3">
                <a:extLst>
                  <a:ext uri="{FF2B5EF4-FFF2-40B4-BE49-F238E27FC236}">
                    <a16:creationId xmlns:a16="http://schemas.microsoft.com/office/drawing/2014/main" id="{62D2B7DE-F82E-47C4-967F-B9530B1574FE}"/>
                  </a:ext>
                </a:extLst>
              </p:cNvPr>
              <p:cNvSpPr/>
              <p:nvPr/>
            </p:nvSpPr>
            <p:spPr>
              <a:xfrm>
                <a:off x="1869567" y="1169295"/>
                <a:ext cx="4100829" cy="2230755"/>
              </a:xfrm>
              <a:custGeom>
                <a:avLst/>
                <a:gdLst/>
                <a:ahLst/>
                <a:cxnLst/>
                <a:rect l="l" t="t" r="r" b="b"/>
                <a:pathLst>
                  <a:path w="4100829" h="2230754">
                    <a:moveTo>
                      <a:pt x="0" y="101206"/>
                    </a:moveTo>
                    <a:lnTo>
                      <a:pt x="7953" y="61813"/>
                    </a:lnTo>
                    <a:lnTo>
                      <a:pt x="29643" y="29643"/>
                    </a:lnTo>
                    <a:lnTo>
                      <a:pt x="61813" y="7953"/>
                    </a:lnTo>
                    <a:lnTo>
                      <a:pt x="101206" y="0"/>
                    </a:lnTo>
                    <a:lnTo>
                      <a:pt x="3999115" y="0"/>
                    </a:lnTo>
                    <a:lnTo>
                      <a:pt x="4038508" y="7953"/>
                    </a:lnTo>
                    <a:lnTo>
                      <a:pt x="4070678" y="29643"/>
                    </a:lnTo>
                    <a:lnTo>
                      <a:pt x="4092368" y="61813"/>
                    </a:lnTo>
                    <a:lnTo>
                      <a:pt x="4100322" y="101206"/>
                    </a:lnTo>
                    <a:lnTo>
                      <a:pt x="4100322" y="2129155"/>
                    </a:lnTo>
                    <a:lnTo>
                      <a:pt x="4092368" y="2168550"/>
                    </a:lnTo>
                    <a:lnTo>
                      <a:pt x="4070678" y="2200724"/>
                    </a:lnTo>
                    <a:lnTo>
                      <a:pt x="4038508" y="2222418"/>
                    </a:lnTo>
                    <a:lnTo>
                      <a:pt x="3999115" y="2230374"/>
                    </a:lnTo>
                    <a:lnTo>
                      <a:pt x="101206" y="2230374"/>
                    </a:lnTo>
                    <a:lnTo>
                      <a:pt x="61813" y="2222418"/>
                    </a:lnTo>
                    <a:lnTo>
                      <a:pt x="29643" y="2200724"/>
                    </a:lnTo>
                    <a:lnTo>
                      <a:pt x="7953" y="2168550"/>
                    </a:lnTo>
                    <a:lnTo>
                      <a:pt x="0" y="2129155"/>
                    </a:lnTo>
                    <a:lnTo>
                      <a:pt x="0" y="101206"/>
                    </a:lnTo>
                    <a:close/>
                  </a:path>
                </a:pathLst>
              </a:custGeom>
              <a:ln w="12700">
                <a:solidFill>
                  <a:srgbClr val="003366"/>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sp>
            <p:nvSpPr>
              <p:cNvPr id="27" name="object 4">
                <a:extLst>
                  <a:ext uri="{FF2B5EF4-FFF2-40B4-BE49-F238E27FC236}">
                    <a16:creationId xmlns:a16="http://schemas.microsoft.com/office/drawing/2014/main" id="{037E6428-B48A-47B4-BDD5-1A6D229AFFA7}"/>
                  </a:ext>
                </a:extLst>
              </p:cNvPr>
              <p:cNvSpPr/>
              <p:nvPr/>
            </p:nvSpPr>
            <p:spPr>
              <a:xfrm>
                <a:off x="2048257" y="915161"/>
                <a:ext cx="1595120" cy="260985"/>
              </a:xfrm>
              <a:custGeom>
                <a:avLst/>
                <a:gdLst/>
                <a:ahLst/>
                <a:cxnLst/>
                <a:rect l="l" t="t" r="r" b="b"/>
                <a:pathLst>
                  <a:path w="1595120" h="260984">
                    <a:moveTo>
                      <a:pt x="1551431" y="0"/>
                    </a:moveTo>
                    <a:lnTo>
                      <a:pt x="43433" y="0"/>
                    </a:lnTo>
                    <a:lnTo>
                      <a:pt x="26526" y="3412"/>
                    </a:lnTo>
                    <a:lnTo>
                      <a:pt x="12720" y="12720"/>
                    </a:lnTo>
                    <a:lnTo>
                      <a:pt x="3412" y="26526"/>
                    </a:lnTo>
                    <a:lnTo>
                      <a:pt x="0" y="43434"/>
                    </a:lnTo>
                    <a:lnTo>
                      <a:pt x="0" y="260604"/>
                    </a:lnTo>
                    <a:lnTo>
                      <a:pt x="1594865" y="260604"/>
                    </a:lnTo>
                    <a:lnTo>
                      <a:pt x="1594865" y="43434"/>
                    </a:lnTo>
                    <a:lnTo>
                      <a:pt x="1591453" y="26526"/>
                    </a:lnTo>
                    <a:lnTo>
                      <a:pt x="1582145" y="12720"/>
                    </a:lnTo>
                    <a:lnTo>
                      <a:pt x="1568339" y="3412"/>
                    </a:lnTo>
                    <a:lnTo>
                      <a:pt x="1551431" y="0"/>
                    </a:lnTo>
                    <a:close/>
                  </a:path>
                </a:pathLst>
              </a:custGeom>
              <a:no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5" normalizeH="0" baseline="0" noProof="0" dirty="0" err="1">
                    <a:ln>
                      <a:noFill/>
                    </a:ln>
                    <a:solidFill>
                      <a:prstClr val="black"/>
                    </a:solidFill>
                    <a:effectLst/>
                    <a:uLnTx/>
                    <a:uFillTx/>
                    <a:latin typeface="+mj-lt"/>
                    <a:cs typeface="Calibri"/>
                  </a:rPr>
                  <a:t>pMDI</a:t>
                </a:r>
                <a:r>
                  <a:rPr kumimoji="0" lang="en-US" sz="1600" b="1" i="0" u="none" strike="noStrike" kern="0" cap="none" spc="-5" normalizeH="0" baseline="0" noProof="0" dirty="0">
                    <a:ln>
                      <a:noFill/>
                    </a:ln>
                    <a:solidFill>
                      <a:prstClr val="black"/>
                    </a:solidFill>
                    <a:effectLst/>
                    <a:uLnTx/>
                    <a:uFillTx/>
                    <a:latin typeface="+mj-lt"/>
                    <a:cs typeface="Calibri"/>
                  </a:rPr>
                  <a:t>:</a:t>
                </a:r>
                <a:r>
                  <a:rPr kumimoji="0" lang="en-US" sz="1600" b="1" i="0" u="none" strike="noStrike" kern="0" cap="none" spc="25" normalizeH="0" baseline="0" noProof="0" dirty="0">
                    <a:ln>
                      <a:noFill/>
                    </a:ln>
                    <a:solidFill>
                      <a:prstClr val="black"/>
                    </a:solidFill>
                    <a:effectLst/>
                    <a:uLnTx/>
                    <a:uFillTx/>
                    <a:latin typeface="+mj-lt"/>
                    <a:cs typeface="Calibri"/>
                  </a:rPr>
                  <a:t> </a:t>
                </a:r>
                <a:r>
                  <a:rPr kumimoji="0" lang="en-US" sz="1600" b="1" i="0" u="none" strike="noStrike" kern="0" cap="none" spc="-5" normalizeH="0" baseline="0" noProof="0" dirty="0">
                    <a:ln>
                      <a:noFill/>
                    </a:ln>
                    <a:solidFill>
                      <a:prstClr val="black"/>
                    </a:solidFill>
                    <a:effectLst/>
                    <a:uLnTx/>
                    <a:uFillTx/>
                    <a:latin typeface="+mj-lt"/>
                    <a:cs typeface="Calibri"/>
                  </a:rPr>
                  <a:t>30L/min</a:t>
                </a:r>
                <a:endParaRPr kumimoji="0" sz="1600" b="0" i="0" u="none" strike="noStrike" kern="0" cap="none" spc="0" normalizeH="0" baseline="0" noProof="0" dirty="0">
                  <a:ln>
                    <a:noFill/>
                  </a:ln>
                  <a:solidFill>
                    <a:prstClr val="black"/>
                  </a:solidFill>
                  <a:effectLst/>
                  <a:uLnTx/>
                  <a:uFillTx/>
                  <a:latin typeface="+mj-lt"/>
                </a:endParaRPr>
              </a:p>
            </p:txBody>
          </p:sp>
          <p:pic>
            <p:nvPicPr>
              <p:cNvPr id="28" name="object 5">
                <a:extLst>
                  <a:ext uri="{FF2B5EF4-FFF2-40B4-BE49-F238E27FC236}">
                    <a16:creationId xmlns:a16="http://schemas.microsoft.com/office/drawing/2014/main" id="{9A444ADA-90E5-44BD-B31D-F5D76E6A3082}"/>
                  </a:ext>
                </a:extLst>
              </p:cNvPr>
              <p:cNvPicPr/>
              <p:nvPr/>
            </p:nvPicPr>
            <p:blipFill>
              <a:blip r:embed="rId5" cstate="print"/>
              <a:stretch>
                <a:fillRect/>
              </a:stretch>
            </p:blipFill>
            <p:spPr>
              <a:xfrm>
                <a:off x="2009394" y="1284732"/>
                <a:ext cx="2620517" cy="2063495"/>
              </a:xfrm>
              <a:prstGeom prst="rect">
                <a:avLst/>
              </a:prstGeom>
            </p:spPr>
          </p:pic>
        </p:grpSp>
        <p:sp>
          <p:nvSpPr>
            <p:cNvPr id="23" name="object 6">
              <a:extLst>
                <a:ext uri="{FF2B5EF4-FFF2-40B4-BE49-F238E27FC236}">
                  <a16:creationId xmlns:a16="http://schemas.microsoft.com/office/drawing/2014/main" id="{A56D9CD8-FEC2-4BB7-A315-2E94CE3B338F}"/>
                </a:ext>
              </a:extLst>
            </p:cNvPr>
            <p:cNvSpPr txBox="1"/>
            <p:nvPr/>
          </p:nvSpPr>
          <p:spPr>
            <a:xfrm>
              <a:off x="4695268" y="1475051"/>
              <a:ext cx="774065" cy="497308"/>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U</a:t>
              </a:r>
              <a:r>
                <a:rPr kumimoji="0" sz="1050" b="1" i="0" u="none" strike="noStrike" kern="0" cap="none" spc="0" normalizeH="0" baseline="0" noProof="0" dirty="0">
                  <a:ln>
                    <a:noFill/>
                  </a:ln>
                  <a:solidFill>
                    <a:prstClr val="black"/>
                  </a:solidFill>
                  <a:effectLst/>
                  <a:uLnTx/>
                  <a:uFillTx/>
                  <a:latin typeface="+mj-lt"/>
                  <a:cs typeface="Calibri"/>
                </a:rPr>
                <a:t>pp</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r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54.45</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24" name="object 7">
              <a:extLst>
                <a:ext uri="{FF2B5EF4-FFF2-40B4-BE49-F238E27FC236}">
                  <a16:creationId xmlns:a16="http://schemas.microsoft.com/office/drawing/2014/main" id="{63D7C598-93F3-4C31-B5EA-8C4CB838F213}"/>
                </a:ext>
              </a:extLst>
            </p:cNvPr>
            <p:cNvSpPr txBox="1"/>
            <p:nvPr/>
          </p:nvSpPr>
          <p:spPr>
            <a:xfrm>
              <a:off x="4695268" y="2274484"/>
              <a:ext cx="829310" cy="345440"/>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0" normalizeH="0" baseline="0" noProof="0" dirty="0">
                  <a:ln>
                    <a:noFill/>
                  </a:ln>
                  <a:solidFill>
                    <a:prstClr val="black"/>
                  </a:solidFill>
                  <a:effectLst/>
                  <a:uLnTx/>
                  <a:uFillTx/>
                  <a:latin typeface="+mj-lt"/>
                  <a:cs typeface="Calibri"/>
                </a:rPr>
                <a:t>C</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nt</a:t>
              </a:r>
              <a:r>
                <a:rPr kumimoji="0" sz="1050" b="1" i="0" u="none" strike="noStrike" kern="0" cap="none" spc="-5" normalizeH="0" baseline="0" noProof="0" dirty="0">
                  <a:ln>
                    <a:noFill/>
                  </a:ln>
                  <a:solidFill>
                    <a:prstClr val="black"/>
                  </a:solidFill>
                  <a:effectLst/>
                  <a:uLnTx/>
                  <a:uFillTx/>
                  <a:latin typeface="+mj-lt"/>
                  <a:cs typeface="Calibri"/>
                </a:rPr>
                <a:t>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10"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19.23</a:t>
              </a:r>
              <a:endParaRPr kumimoji="0" sz="1050" b="0" i="0" u="none" strike="noStrike" kern="0" cap="none" spc="0" normalizeH="0" baseline="0" noProof="0" dirty="0">
                <a:ln>
                  <a:noFill/>
                </a:ln>
                <a:solidFill>
                  <a:prstClr val="black"/>
                </a:solidFill>
                <a:effectLst/>
                <a:uLnTx/>
                <a:uFillTx/>
                <a:latin typeface="+mj-lt"/>
                <a:cs typeface="Calibri"/>
              </a:endParaRPr>
            </a:p>
          </p:txBody>
        </p:sp>
        <p:sp>
          <p:nvSpPr>
            <p:cNvPr id="25" name="object 8">
              <a:extLst>
                <a:ext uri="{FF2B5EF4-FFF2-40B4-BE49-F238E27FC236}">
                  <a16:creationId xmlns:a16="http://schemas.microsoft.com/office/drawing/2014/main" id="{BCC3B467-ED27-4912-9BA0-45F1335352E1}"/>
                </a:ext>
              </a:extLst>
            </p:cNvPr>
            <p:cNvSpPr txBox="1"/>
            <p:nvPr/>
          </p:nvSpPr>
          <p:spPr>
            <a:xfrm>
              <a:off x="4695268" y="2928966"/>
              <a:ext cx="1003300" cy="345440"/>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Peri</a:t>
              </a:r>
              <a:r>
                <a:rPr kumimoji="0" sz="1050" b="1" i="0" u="none" strike="noStrike" kern="0" cap="none" spc="0" normalizeH="0" baseline="0" noProof="0" dirty="0">
                  <a:ln>
                    <a:noFill/>
                  </a:ln>
                  <a:solidFill>
                    <a:prstClr val="black"/>
                  </a:solidFill>
                  <a:effectLst/>
                  <a:uLnTx/>
                  <a:uFillTx/>
                  <a:latin typeface="+mj-lt"/>
                  <a:cs typeface="Calibri"/>
                </a:rPr>
                <a:t>ph</a:t>
              </a:r>
              <a:r>
                <a:rPr kumimoji="0" sz="1050" b="1" i="0" u="none" strike="noStrike" kern="0" cap="none" spc="-5" normalizeH="0" baseline="0" noProof="0" dirty="0">
                  <a:ln>
                    <a:noFill/>
                  </a:ln>
                  <a:solidFill>
                    <a:prstClr val="black"/>
                  </a:solidFill>
                  <a:effectLst/>
                  <a:uLnTx/>
                  <a:uFillTx/>
                  <a:latin typeface="+mj-lt"/>
                  <a:cs typeface="Calibri"/>
                </a:rPr>
                <a:t>era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26.32</a:t>
              </a:r>
              <a:endParaRPr kumimoji="0" sz="1050" b="0" i="0" u="none" strike="noStrike" kern="0" cap="none" spc="0" normalizeH="0" baseline="0" noProof="0" dirty="0">
                <a:ln>
                  <a:noFill/>
                </a:ln>
                <a:solidFill>
                  <a:prstClr val="black"/>
                </a:solidFill>
                <a:effectLst/>
                <a:uLnTx/>
                <a:uFillTx/>
                <a:latin typeface="+mj-lt"/>
                <a:cs typeface="Calibri"/>
              </a:endParaRPr>
            </a:p>
          </p:txBody>
        </p:sp>
      </p:grpSp>
      <p:grpSp>
        <p:nvGrpSpPr>
          <p:cNvPr id="29" name="Group 28">
            <a:extLst>
              <a:ext uri="{FF2B5EF4-FFF2-40B4-BE49-F238E27FC236}">
                <a16:creationId xmlns:a16="http://schemas.microsoft.com/office/drawing/2014/main" id="{C11D4CED-E510-4A99-9B08-CB28921AA8D8}"/>
              </a:ext>
            </a:extLst>
          </p:cNvPr>
          <p:cNvGrpSpPr/>
          <p:nvPr/>
        </p:nvGrpSpPr>
        <p:grpSpPr>
          <a:xfrm>
            <a:off x="6807004" y="1745791"/>
            <a:ext cx="4133520" cy="2464211"/>
            <a:chOff x="6216777" y="883154"/>
            <a:chExt cx="4100829" cy="2519182"/>
          </a:xfrm>
        </p:grpSpPr>
        <p:grpSp>
          <p:nvGrpSpPr>
            <p:cNvPr id="30" name="object 9">
              <a:extLst>
                <a:ext uri="{FF2B5EF4-FFF2-40B4-BE49-F238E27FC236}">
                  <a16:creationId xmlns:a16="http://schemas.microsoft.com/office/drawing/2014/main" id="{01109014-3257-4A1B-80C5-5B35E0568A54}"/>
                </a:ext>
              </a:extLst>
            </p:cNvPr>
            <p:cNvGrpSpPr/>
            <p:nvPr/>
          </p:nvGrpSpPr>
          <p:grpSpPr>
            <a:xfrm>
              <a:off x="6216777" y="883154"/>
              <a:ext cx="4100829" cy="2519182"/>
              <a:chOff x="6216777" y="883154"/>
              <a:chExt cx="4100829" cy="2519182"/>
            </a:xfrm>
          </p:grpSpPr>
          <p:sp>
            <p:nvSpPr>
              <p:cNvPr id="34" name="object 10">
                <a:extLst>
                  <a:ext uri="{FF2B5EF4-FFF2-40B4-BE49-F238E27FC236}">
                    <a16:creationId xmlns:a16="http://schemas.microsoft.com/office/drawing/2014/main" id="{019EB955-0A8E-4533-A218-CB610420D48A}"/>
                  </a:ext>
                </a:extLst>
              </p:cNvPr>
              <p:cNvSpPr/>
              <p:nvPr/>
            </p:nvSpPr>
            <p:spPr>
              <a:xfrm>
                <a:off x="6216777" y="1171581"/>
                <a:ext cx="4100829" cy="2230755"/>
              </a:xfrm>
              <a:custGeom>
                <a:avLst/>
                <a:gdLst/>
                <a:ahLst/>
                <a:cxnLst/>
                <a:rect l="l" t="t" r="r" b="b"/>
                <a:pathLst>
                  <a:path w="4100829" h="2230754">
                    <a:moveTo>
                      <a:pt x="0" y="101206"/>
                    </a:moveTo>
                    <a:lnTo>
                      <a:pt x="7953" y="61813"/>
                    </a:lnTo>
                    <a:lnTo>
                      <a:pt x="29643" y="29643"/>
                    </a:lnTo>
                    <a:lnTo>
                      <a:pt x="61813" y="7953"/>
                    </a:lnTo>
                    <a:lnTo>
                      <a:pt x="101206" y="0"/>
                    </a:lnTo>
                    <a:lnTo>
                      <a:pt x="3999115" y="0"/>
                    </a:lnTo>
                    <a:lnTo>
                      <a:pt x="4038508" y="7953"/>
                    </a:lnTo>
                    <a:lnTo>
                      <a:pt x="4070678" y="29643"/>
                    </a:lnTo>
                    <a:lnTo>
                      <a:pt x="4092368" y="61813"/>
                    </a:lnTo>
                    <a:lnTo>
                      <a:pt x="4100322" y="101206"/>
                    </a:lnTo>
                    <a:lnTo>
                      <a:pt x="4100322" y="2129155"/>
                    </a:lnTo>
                    <a:lnTo>
                      <a:pt x="4092368" y="2168550"/>
                    </a:lnTo>
                    <a:lnTo>
                      <a:pt x="4070678" y="2200724"/>
                    </a:lnTo>
                    <a:lnTo>
                      <a:pt x="4038508" y="2222418"/>
                    </a:lnTo>
                    <a:lnTo>
                      <a:pt x="3999115" y="2230374"/>
                    </a:lnTo>
                    <a:lnTo>
                      <a:pt x="101206" y="2230374"/>
                    </a:lnTo>
                    <a:lnTo>
                      <a:pt x="61813" y="2222418"/>
                    </a:lnTo>
                    <a:lnTo>
                      <a:pt x="29643" y="2200724"/>
                    </a:lnTo>
                    <a:lnTo>
                      <a:pt x="7953" y="2168550"/>
                    </a:lnTo>
                    <a:lnTo>
                      <a:pt x="0" y="2129155"/>
                    </a:lnTo>
                    <a:lnTo>
                      <a:pt x="0" y="101206"/>
                    </a:lnTo>
                    <a:close/>
                  </a:path>
                </a:pathLst>
              </a:custGeom>
              <a:ln w="12700">
                <a:solidFill>
                  <a:srgbClr val="003366"/>
                </a:solidFill>
              </a:ln>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ndParaRPr>
              </a:p>
            </p:txBody>
          </p:sp>
          <p:sp>
            <p:nvSpPr>
              <p:cNvPr id="35" name="object 11">
                <a:extLst>
                  <a:ext uri="{FF2B5EF4-FFF2-40B4-BE49-F238E27FC236}">
                    <a16:creationId xmlns:a16="http://schemas.microsoft.com/office/drawing/2014/main" id="{8728C197-F9CA-43A7-842B-813BB2EF8E47}"/>
                  </a:ext>
                </a:extLst>
              </p:cNvPr>
              <p:cNvSpPr/>
              <p:nvPr/>
            </p:nvSpPr>
            <p:spPr>
              <a:xfrm>
                <a:off x="6348222" y="883154"/>
                <a:ext cx="2309914" cy="333737"/>
              </a:xfrm>
              <a:custGeom>
                <a:avLst/>
                <a:gdLst/>
                <a:ahLst/>
                <a:cxnLst/>
                <a:rect l="l" t="t" r="r" b="b"/>
                <a:pathLst>
                  <a:path w="1595120" h="260984">
                    <a:moveTo>
                      <a:pt x="1551432" y="0"/>
                    </a:moveTo>
                    <a:lnTo>
                      <a:pt x="43434" y="0"/>
                    </a:lnTo>
                    <a:lnTo>
                      <a:pt x="26526" y="3412"/>
                    </a:lnTo>
                    <a:lnTo>
                      <a:pt x="12720" y="12720"/>
                    </a:lnTo>
                    <a:lnTo>
                      <a:pt x="3412" y="26526"/>
                    </a:lnTo>
                    <a:lnTo>
                      <a:pt x="0" y="43434"/>
                    </a:lnTo>
                    <a:lnTo>
                      <a:pt x="0" y="260604"/>
                    </a:lnTo>
                    <a:lnTo>
                      <a:pt x="1594866" y="260604"/>
                    </a:lnTo>
                    <a:lnTo>
                      <a:pt x="1594866" y="43434"/>
                    </a:lnTo>
                    <a:lnTo>
                      <a:pt x="1591453" y="26526"/>
                    </a:lnTo>
                    <a:lnTo>
                      <a:pt x="1582145" y="12720"/>
                    </a:lnTo>
                    <a:lnTo>
                      <a:pt x="1568339" y="3412"/>
                    </a:lnTo>
                    <a:lnTo>
                      <a:pt x="1551432" y="0"/>
                    </a:lnTo>
                    <a:close/>
                  </a:path>
                </a:pathLst>
              </a:custGeom>
              <a:no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5" normalizeH="0" baseline="0" noProof="0" dirty="0" err="1">
                    <a:ln>
                      <a:noFill/>
                    </a:ln>
                    <a:solidFill>
                      <a:prstClr val="black"/>
                    </a:solidFill>
                    <a:effectLst/>
                    <a:uLnTx/>
                    <a:uFillTx/>
                    <a:latin typeface="+mj-lt"/>
                    <a:cs typeface="Calibri"/>
                  </a:rPr>
                  <a:t>Turbuhaler</a:t>
                </a:r>
                <a:r>
                  <a:rPr kumimoji="0" lang="en-US" sz="1600" b="1" i="0" u="none" strike="noStrike" kern="0" cap="none" spc="-5" normalizeH="0" baseline="0" noProof="0" dirty="0">
                    <a:ln>
                      <a:noFill/>
                    </a:ln>
                    <a:solidFill>
                      <a:prstClr val="black"/>
                    </a:solidFill>
                    <a:effectLst/>
                    <a:uLnTx/>
                    <a:uFillTx/>
                    <a:latin typeface="+mj-lt"/>
                    <a:cs typeface="Calibri"/>
                  </a:rPr>
                  <a:t>:</a:t>
                </a:r>
                <a:r>
                  <a:rPr kumimoji="0" lang="en-US" sz="1600" b="1" i="0" u="none" strike="noStrike" kern="0" cap="none" spc="5" normalizeH="0" baseline="0" noProof="0" dirty="0">
                    <a:ln>
                      <a:noFill/>
                    </a:ln>
                    <a:solidFill>
                      <a:prstClr val="black"/>
                    </a:solidFill>
                    <a:effectLst/>
                    <a:uLnTx/>
                    <a:uFillTx/>
                    <a:latin typeface="+mj-lt"/>
                    <a:cs typeface="Calibri"/>
                  </a:rPr>
                  <a:t> </a:t>
                </a:r>
                <a:r>
                  <a:rPr kumimoji="0" lang="en-US" sz="1600" b="1" i="0" u="none" strike="noStrike" kern="0" cap="none" spc="-5" normalizeH="0" baseline="0" noProof="0" dirty="0">
                    <a:ln>
                      <a:noFill/>
                    </a:ln>
                    <a:solidFill>
                      <a:prstClr val="black"/>
                    </a:solidFill>
                    <a:effectLst/>
                    <a:uLnTx/>
                    <a:uFillTx/>
                    <a:latin typeface="+mj-lt"/>
                    <a:cs typeface="Calibri"/>
                  </a:rPr>
                  <a:t>60L/min</a:t>
                </a:r>
                <a:endParaRPr kumimoji="0" sz="1600" b="0" i="0" u="none" strike="noStrike" kern="0" cap="none" spc="0" normalizeH="0" baseline="0" noProof="0" dirty="0">
                  <a:ln>
                    <a:noFill/>
                  </a:ln>
                  <a:solidFill>
                    <a:prstClr val="black"/>
                  </a:solidFill>
                  <a:effectLst/>
                  <a:uLnTx/>
                  <a:uFillTx/>
                  <a:latin typeface="+mj-lt"/>
                </a:endParaRPr>
              </a:p>
            </p:txBody>
          </p:sp>
          <p:pic>
            <p:nvPicPr>
              <p:cNvPr id="36" name="object 12">
                <a:extLst>
                  <a:ext uri="{FF2B5EF4-FFF2-40B4-BE49-F238E27FC236}">
                    <a16:creationId xmlns:a16="http://schemas.microsoft.com/office/drawing/2014/main" id="{2891AAB4-5AAC-4A4B-BE79-1EED357B9368}"/>
                  </a:ext>
                </a:extLst>
              </p:cNvPr>
              <p:cNvPicPr/>
              <p:nvPr/>
            </p:nvPicPr>
            <p:blipFill>
              <a:blip r:embed="rId6" cstate="print"/>
              <a:stretch>
                <a:fillRect/>
              </a:stretch>
            </p:blipFill>
            <p:spPr>
              <a:xfrm>
                <a:off x="6348222" y="1284732"/>
                <a:ext cx="2606039" cy="2051303"/>
              </a:xfrm>
              <a:prstGeom prst="rect">
                <a:avLst/>
              </a:prstGeom>
            </p:spPr>
          </p:pic>
        </p:grpSp>
        <p:sp>
          <p:nvSpPr>
            <p:cNvPr id="31" name="object 14">
              <a:extLst>
                <a:ext uri="{FF2B5EF4-FFF2-40B4-BE49-F238E27FC236}">
                  <a16:creationId xmlns:a16="http://schemas.microsoft.com/office/drawing/2014/main" id="{9BACDC52-80D1-4AAB-B4F7-13D63DFB66E3}"/>
                </a:ext>
              </a:extLst>
            </p:cNvPr>
            <p:cNvSpPr txBox="1"/>
            <p:nvPr/>
          </p:nvSpPr>
          <p:spPr>
            <a:xfrm>
              <a:off x="9034394" y="1475051"/>
              <a:ext cx="774065" cy="508672"/>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U</a:t>
              </a:r>
              <a:r>
                <a:rPr kumimoji="0" sz="1050" b="1" i="0" u="none" strike="noStrike" kern="0" cap="none" spc="0" normalizeH="0" baseline="0" noProof="0" dirty="0">
                  <a:ln>
                    <a:noFill/>
                  </a:ln>
                  <a:solidFill>
                    <a:prstClr val="black"/>
                  </a:solidFill>
                  <a:effectLst/>
                  <a:uLnTx/>
                  <a:uFillTx/>
                  <a:latin typeface="+mj-lt"/>
                  <a:cs typeface="Calibri"/>
                </a:rPr>
                <a:t>pp</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r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74.56</a:t>
              </a:r>
              <a:endParaRPr kumimoji="0" sz="1050" b="0" i="0" u="none" strike="noStrike" kern="0" cap="none" spc="0" normalizeH="0" baseline="0" noProof="0">
                <a:ln>
                  <a:noFill/>
                </a:ln>
                <a:solidFill>
                  <a:prstClr val="black"/>
                </a:solidFill>
                <a:effectLst/>
                <a:uLnTx/>
                <a:uFillTx/>
                <a:latin typeface="+mj-lt"/>
                <a:cs typeface="Calibri"/>
              </a:endParaRPr>
            </a:p>
          </p:txBody>
        </p:sp>
        <p:sp>
          <p:nvSpPr>
            <p:cNvPr id="32" name="object 15">
              <a:extLst>
                <a:ext uri="{FF2B5EF4-FFF2-40B4-BE49-F238E27FC236}">
                  <a16:creationId xmlns:a16="http://schemas.microsoft.com/office/drawing/2014/main" id="{D521A10D-AFC0-40B4-81F4-73B30BF923E7}"/>
                </a:ext>
              </a:extLst>
            </p:cNvPr>
            <p:cNvSpPr txBox="1"/>
            <p:nvPr/>
          </p:nvSpPr>
          <p:spPr>
            <a:xfrm>
              <a:off x="9034394" y="2274484"/>
              <a:ext cx="829310" cy="508672"/>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0" normalizeH="0" baseline="0" noProof="0" dirty="0">
                  <a:ln>
                    <a:noFill/>
                  </a:ln>
                  <a:solidFill>
                    <a:prstClr val="black"/>
                  </a:solidFill>
                  <a:effectLst/>
                  <a:uLnTx/>
                  <a:uFillTx/>
                  <a:latin typeface="+mj-lt"/>
                  <a:cs typeface="Calibri"/>
                </a:rPr>
                <a:t>C</a:t>
              </a:r>
              <a:r>
                <a:rPr kumimoji="0" sz="1050" b="1" i="0" u="none" strike="noStrike" kern="0" cap="none" spc="-5" normalizeH="0" baseline="0" noProof="0" dirty="0">
                  <a:ln>
                    <a:noFill/>
                  </a:ln>
                  <a:solidFill>
                    <a:prstClr val="black"/>
                  </a:solidFill>
                  <a:effectLst/>
                  <a:uLnTx/>
                  <a:uFillTx/>
                  <a:latin typeface="+mj-lt"/>
                  <a:cs typeface="Calibri"/>
                </a:rPr>
                <a:t>e</a:t>
              </a:r>
              <a:r>
                <a:rPr kumimoji="0" sz="1050" b="1" i="0" u="none" strike="noStrike" kern="0" cap="none" spc="0" normalizeH="0" baseline="0" noProof="0" dirty="0">
                  <a:ln>
                    <a:noFill/>
                  </a:ln>
                  <a:solidFill>
                    <a:prstClr val="black"/>
                  </a:solidFill>
                  <a:effectLst/>
                  <a:uLnTx/>
                  <a:uFillTx/>
                  <a:latin typeface="+mj-lt"/>
                  <a:cs typeface="Calibri"/>
                </a:rPr>
                <a:t>nt</a:t>
              </a:r>
              <a:r>
                <a:rPr kumimoji="0" sz="1050" b="1" i="0" u="none" strike="noStrike" kern="0" cap="none" spc="-5" normalizeH="0" baseline="0" noProof="0" dirty="0">
                  <a:ln>
                    <a:noFill/>
                  </a:ln>
                  <a:solidFill>
                    <a:prstClr val="black"/>
                  </a:solidFill>
                  <a:effectLst/>
                  <a:uLnTx/>
                  <a:uFillTx/>
                  <a:latin typeface="+mj-lt"/>
                  <a:cs typeface="Calibri"/>
                </a:rPr>
                <a:t>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10"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11.55</a:t>
              </a:r>
              <a:endParaRPr kumimoji="0" sz="1050" b="0" i="0" u="none" strike="noStrike" kern="0" cap="none" spc="0" normalizeH="0" baseline="0" noProof="0">
                <a:ln>
                  <a:noFill/>
                </a:ln>
                <a:solidFill>
                  <a:prstClr val="black"/>
                </a:solidFill>
                <a:effectLst/>
                <a:uLnTx/>
                <a:uFillTx/>
                <a:latin typeface="+mj-lt"/>
                <a:cs typeface="Calibri"/>
              </a:endParaRPr>
            </a:p>
          </p:txBody>
        </p:sp>
        <p:sp>
          <p:nvSpPr>
            <p:cNvPr id="33" name="object 16">
              <a:extLst>
                <a:ext uri="{FF2B5EF4-FFF2-40B4-BE49-F238E27FC236}">
                  <a16:creationId xmlns:a16="http://schemas.microsoft.com/office/drawing/2014/main" id="{D03AC557-C57C-443E-A538-6514AAB94DB4}"/>
                </a:ext>
              </a:extLst>
            </p:cNvPr>
            <p:cNvSpPr txBox="1"/>
            <p:nvPr/>
          </p:nvSpPr>
          <p:spPr>
            <a:xfrm>
              <a:off x="9034394" y="2928966"/>
              <a:ext cx="1003300" cy="345440"/>
            </a:xfrm>
            <a:prstGeom prst="rect">
              <a:avLst/>
            </a:prstGeom>
          </p:spPr>
          <p:txBody>
            <a:bodyPr vert="horz" wrap="square" lIns="0" tIns="12700" rIns="0" bIns="0" rtlCol="0">
              <a:spAutoFit/>
            </a:bodyPr>
            <a:lstStyle/>
            <a:p>
              <a:pPr marL="12700" marR="5080" lvl="0" indent="0" defTabSz="914400" eaLnBrk="1" fontAlgn="auto" latinLnBrk="0" hangingPunct="1">
                <a:lnSpc>
                  <a:spcPct val="100000"/>
                </a:lnSpc>
                <a:spcBef>
                  <a:spcPts val="100"/>
                </a:spcBef>
                <a:spcAft>
                  <a:spcPts val="0"/>
                </a:spcAft>
                <a:buClrTx/>
                <a:buSzTx/>
                <a:buFontTx/>
                <a:buNone/>
                <a:tabLst/>
                <a:defRPr/>
              </a:pPr>
              <a:r>
                <a:rPr kumimoji="0" sz="1050" b="1" i="0" u="none" strike="noStrike" kern="0" cap="none" spc="-5" normalizeH="0" baseline="0" noProof="0" dirty="0">
                  <a:ln>
                    <a:noFill/>
                  </a:ln>
                  <a:solidFill>
                    <a:prstClr val="black"/>
                  </a:solidFill>
                  <a:effectLst/>
                  <a:uLnTx/>
                  <a:uFillTx/>
                  <a:latin typeface="+mj-lt"/>
                  <a:cs typeface="Calibri"/>
                </a:rPr>
                <a:t>Peri</a:t>
              </a:r>
              <a:r>
                <a:rPr kumimoji="0" sz="1050" b="1" i="0" u="none" strike="noStrike" kern="0" cap="none" spc="0" normalizeH="0" baseline="0" noProof="0" dirty="0">
                  <a:ln>
                    <a:noFill/>
                  </a:ln>
                  <a:solidFill>
                    <a:prstClr val="black"/>
                  </a:solidFill>
                  <a:effectLst/>
                  <a:uLnTx/>
                  <a:uFillTx/>
                  <a:latin typeface="+mj-lt"/>
                  <a:cs typeface="Calibri"/>
                </a:rPr>
                <a:t>ph</a:t>
              </a:r>
              <a:r>
                <a:rPr kumimoji="0" sz="1050" b="1" i="0" u="none" strike="noStrike" kern="0" cap="none" spc="-5" normalizeH="0" baseline="0" noProof="0" dirty="0">
                  <a:ln>
                    <a:noFill/>
                  </a:ln>
                  <a:solidFill>
                    <a:prstClr val="black"/>
                  </a:solidFill>
                  <a:effectLst/>
                  <a:uLnTx/>
                  <a:uFillTx/>
                  <a:latin typeface="+mj-lt"/>
                  <a:cs typeface="Calibri"/>
                </a:rPr>
                <a:t>era</a:t>
              </a:r>
              <a:r>
                <a:rPr kumimoji="0" sz="1050" b="1" i="0" u="none" strike="noStrike" kern="0" cap="none" spc="0" normalizeH="0" baseline="0" noProof="0" dirty="0">
                  <a:ln>
                    <a:noFill/>
                  </a:ln>
                  <a:solidFill>
                    <a:prstClr val="black"/>
                  </a:solidFill>
                  <a:effectLst/>
                  <a:uLnTx/>
                  <a:uFillTx/>
                  <a:latin typeface="+mj-lt"/>
                  <a:cs typeface="Calibri"/>
                </a:rPr>
                <a:t>l</a:t>
              </a:r>
              <a:r>
                <a:rPr kumimoji="0" sz="1050" b="1" i="0" u="none" strike="noStrike" kern="0" cap="none" spc="5" normalizeH="0" baseline="0" noProof="0" dirty="0">
                  <a:ln>
                    <a:noFill/>
                  </a:ln>
                  <a:solidFill>
                    <a:prstClr val="black"/>
                  </a:solidFill>
                  <a:effectLst/>
                  <a:uLnTx/>
                  <a:uFillTx/>
                  <a:latin typeface="+mj-lt"/>
                  <a:cs typeface="Calibri"/>
                </a:rPr>
                <a:t> </a:t>
              </a:r>
              <a:r>
                <a:rPr kumimoji="0" sz="1050" b="1" i="0" u="none" strike="noStrike" kern="0" cap="none" spc="-5" normalizeH="0" baseline="0" noProof="0" dirty="0">
                  <a:ln>
                    <a:noFill/>
                  </a:ln>
                  <a:solidFill>
                    <a:prstClr val="black"/>
                  </a:solidFill>
                  <a:effectLst/>
                  <a:uLnTx/>
                  <a:uFillTx/>
                  <a:latin typeface="+mj-lt"/>
                  <a:cs typeface="Calibri"/>
                </a:rPr>
                <a:t>a</a:t>
              </a:r>
              <a:r>
                <a:rPr kumimoji="0" sz="1050" b="1" i="0" u="none" strike="noStrike" kern="0" cap="none" spc="0" normalizeH="0" baseline="0" noProof="0" dirty="0">
                  <a:ln>
                    <a:noFill/>
                  </a:ln>
                  <a:solidFill>
                    <a:prstClr val="black"/>
                  </a:solidFill>
                  <a:effectLst/>
                  <a:uLnTx/>
                  <a:uFillTx/>
                  <a:latin typeface="+mj-lt"/>
                  <a:cs typeface="Calibri"/>
                </a:rPr>
                <a:t>i</a:t>
              </a:r>
              <a:r>
                <a:rPr kumimoji="0" sz="1050" b="1" i="0" u="none" strike="noStrike" kern="0" cap="none" spc="-5" normalizeH="0" baseline="0" noProof="0" dirty="0">
                  <a:ln>
                    <a:noFill/>
                  </a:ln>
                  <a:solidFill>
                    <a:prstClr val="black"/>
                  </a:solidFill>
                  <a:effectLst/>
                  <a:uLnTx/>
                  <a:uFillTx/>
                  <a:latin typeface="+mj-lt"/>
                  <a:cs typeface="Calibri"/>
                </a:rPr>
                <a:t>rwa</a:t>
              </a:r>
              <a:r>
                <a:rPr kumimoji="0" sz="1050" b="1" i="0" u="none" strike="noStrike" kern="0" cap="none" spc="0" normalizeH="0" baseline="0" noProof="0" dirty="0">
                  <a:ln>
                    <a:noFill/>
                  </a:ln>
                  <a:solidFill>
                    <a:prstClr val="black"/>
                  </a:solidFill>
                  <a:effectLst/>
                  <a:uLnTx/>
                  <a:uFillTx/>
                  <a:latin typeface="+mj-lt"/>
                  <a:cs typeface="Calibri"/>
                </a:rPr>
                <a:t>y  13.89</a:t>
              </a:r>
              <a:endParaRPr kumimoji="0" sz="1050" b="0" i="0" u="none" strike="noStrike" kern="0" cap="none" spc="0" normalizeH="0" baseline="0" noProof="0">
                <a:ln>
                  <a:noFill/>
                </a:ln>
                <a:solidFill>
                  <a:prstClr val="black"/>
                </a:solidFill>
                <a:effectLst/>
                <a:uLnTx/>
                <a:uFillTx/>
                <a:latin typeface="+mj-lt"/>
                <a:cs typeface="Calibri"/>
              </a:endParaRPr>
            </a:p>
          </p:txBody>
        </p:sp>
      </p:grpSp>
      <p:sp>
        <p:nvSpPr>
          <p:cNvPr id="37" name="TextBox 36">
            <a:extLst>
              <a:ext uri="{FF2B5EF4-FFF2-40B4-BE49-F238E27FC236}">
                <a16:creationId xmlns:a16="http://schemas.microsoft.com/office/drawing/2014/main" id="{61B66049-0424-4781-9D20-4102DCC2B714}"/>
              </a:ext>
            </a:extLst>
          </p:cNvPr>
          <p:cNvSpPr txBox="1"/>
          <p:nvPr/>
        </p:nvSpPr>
        <p:spPr>
          <a:xfrm>
            <a:off x="777333" y="1235811"/>
            <a:ext cx="11201996" cy="430859"/>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Respimat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có</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tỉ</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lệ</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cao</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thuốc</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lắng</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đọng</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ở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đường</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dẫn</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khí</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trung</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tâm</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lẫn</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ngoại</a:t>
            </a:r>
            <a:r>
              <a:rPr kumimoji="0" lang="en-US" sz="2400" b="0" i="0" u="none" strike="noStrike" kern="0" cap="none" spc="0" normalizeH="0" baseline="0" noProof="0" dirty="0">
                <a:ln>
                  <a:noFill/>
                </a:ln>
                <a:solidFill>
                  <a:prstClr val="black"/>
                </a:solidFill>
                <a:effectLst/>
                <a:uLnTx/>
                <a:uFillTx/>
                <a:latin typeface="+mj-lt"/>
                <a:cs typeface="Arial" panose="020B0604020202020204" pitchFamily="34" charset="0"/>
              </a:rPr>
              <a:t> </a:t>
            </a:r>
            <a:r>
              <a:rPr kumimoji="0" lang="en-US" sz="2400" b="0" i="0" u="none" strike="noStrike" kern="0" cap="none" spc="0" normalizeH="0" baseline="0" noProof="0" dirty="0" err="1">
                <a:ln>
                  <a:noFill/>
                </a:ln>
                <a:solidFill>
                  <a:prstClr val="black"/>
                </a:solidFill>
                <a:effectLst/>
                <a:uLnTx/>
                <a:uFillTx/>
                <a:latin typeface="+mj-lt"/>
                <a:cs typeface="Arial" panose="020B0604020202020204" pitchFamily="34" charset="0"/>
              </a:rPr>
              <a:t>biên</a:t>
            </a:r>
            <a:endParaRPr kumimoji="0" lang="en-US" sz="2400" b="0" i="0" u="none" strike="noStrike" kern="0" cap="none" spc="0" normalizeH="0" baseline="0" noProof="0" dirty="0">
              <a:ln>
                <a:noFill/>
              </a:ln>
              <a:solidFill>
                <a:srgbClr val="003366"/>
              </a:solidFill>
              <a:effectLst/>
              <a:uLnTx/>
              <a:uFillTx/>
              <a:latin typeface="+mj-lt"/>
              <a:cs typeface="Arial" panose="020B0604020202020204" pitchFamily="34" charset="0"/>
            </a:endParaRPr>
          </a:p>
        </p:txBody>
      </p:sp>
      <p:sp>
        <p:nvSpPr>
          <p:cNvPr id="38" name="TextBox 37">
            <a:extLst>
              <a:ext uri="{FF2B5EF4-FFF2-40B4-BE49-F238E27FC236}">
                <a16:creationId xmlns:a16="http://schemas.microsoft.com/office/drawing/2014/main" id="{0D2B2D6D-21EE-4F1F-A186-91A0090EAC72}"/>
              </a:ext>
            </a:extLst>
          </p:cNvPr>
          <p:cNvSpPr txBox="1"/>
          <p:nvPr/>
        </p:nvSpPr>
        <p:spPr>
          <a:xfrm>
            <a:off x="777333" y="240642"/>
            <a:ext cx="10277475" cy="528126"/>
          </a:xfrm>
          <a:prstGeom prst="rect">
            <a:avLst/>
          </a:prstGeom>
          <a:noFill/>
        </p:spPr>
        <p:txBody>
          <a:bodyPr wrap="square" rtlCol="0">
            <a:noAutofit/>
          </a:bodyPr>
          <a:lstStyle/>
          <a:p>
            <a:pPr algn="ctr"/>
            <a:r>
              <a:rPr lang="en-US" sz="3600" b="1" dirty="0" err="1">
                <a:solidFill>
                  <a:srgbClr val="003366"/>
                </a:solidFill>
                <a:latin typeface="+mj-lt"/>
              </a:rPr>
              <a:t>Tỉ</a:t>
            </a:r>
            <a:r>
              <a:rPr lang="en-US" sz="3600" b="1" dirty="0">
                <a:solidFill>
                  <a:srgbClr val="003366"/>
                </a:solidFill>
                <a:latin typeface="+mj-lt"/>
              </a:rPr>
              <a:t> </a:t>
            </a:r>
            <a:r>
              <a:rPr lang="en-US" sz="3600" b="1" dirty="0" err="1">
                <a:solidFill>
                  <a:srgbClr val="003366"/>
                </a:solidFill>
                <a:latin typeface="+mj-lt"/>
              </a:rPr>
              <a:t>lệ</a:t>
            </a:r>
            <a:r>
              <a:rPr lang="en-US" sz="3600" b="1" dirty="0">
                <a:solidFill>
                  <a:srgbClr val="003366"/>
                </a:solidFill>
                <a:latin typeface="+mj-lt"/>
              </a:rPr>
              <a:t> </a:t>
            </a:r>
            <a:r>
              <a:rPr lang="en-US" sz="3600" b="1" dirty="0" err="1">
                <a:solidFill>
                  <a:srgbClr val="003366"/>
                </a:solidFill>
                <a:latin typeface="+mj-lt"/>
              </a:rPr>
              <a:t>thuốc</a:t>
            </a:r>
            <a:r>
              <a:rPr lang="en-US" sz="3600" b="1" dirty="0">
                <a:solidFill>
                  <a:srgbClr val="003366"/>
                </a:solidFill>
                <a:latin typeface="+mj-lt"/>
              </a:rPr>
              <a:t> </a:t>
            </a:r>
            <a:r>
              <a:rPr lang="en-US" sz="3600" b="1" dirty="0" err="1">
                <a:solidFill>
                  <a:srgbClr val="003366"/>
                </a:solidFill>
                <a:latin typeface="+mj-lt"/>
              </a:rPr>
              <a:t>lắng</a:t>
            </a:r>
            <a:r>
              <a:rPr lang="en-US" sz="3600" b="1" dirty="0">
                <a:solidFill>
                  <a:srgbClr val="003366"/>
                </a:solidFill>
                <a:latin typeface="+mj-lt"/>
              </a:rPr>
              <a:t> </a:t>
            </a:r>
            <a:r>
              <a:rPr lang="en-US" sz="3600" b="1" dirty="0" err="1">
                <a:solidFill>
                  <a:srgbClr val="003366"/>
                </a:solidFill>
                <a:latin typeface="+mj-lt"/>
              </a:rPr>
              <a:t>đọng</a:t>
            </a:r>
            <a:r>
              <a:rPr lang="en-US" sz="3600" b="1" dirty="0">
                <a:solidFill>
                  <a:srgbClr val="003366"/>
                </a:solidFill>
                <a:latin typeface="+mj-lt"/>
              </a:rPr>
              <a:t> </a:t>
            </a:r>
            <a:r>
              <a:rPr lang="en-US" sz="3600" b="1" dirty="0" err="1">
                <a:solidFill>
                  <a:srgbClr val="003366"/>
                </a:solidFill>
                <a:latin typeface="+mj-lt"/>
              </a:rPr>
              <a:t>tại</a:t>
            </a:r>
            <a:r>
              <a:rPr lang="en-US" sz="3600" b="1" dirty="0">
                <a:solidFill>
                  <a:srgbClr val="003366"/>
                </a:solidFill>
                <a:latin typeface="+mj-lt"/>
              </a:rPr>
              <a:t> </a:t>
            </a:r>
            <a:r>
              <a:rPr lang="en-US" sz="3600" b="1" dirty="0" err="1">
                <a:solidFill>
                  <a:srgbClr val="003366"/>
                </a:solidFill>
                <a:latin typeface="+mj-lt"/>
              </a:rPr>
              <a:t>phổi</a:t>
            </a:r>
            <a:endParaRPr lang="en-GB" sz="3600" b="1" dirty="0">
              <a:solidFill>
                <a:srgbClr val="003366"/>
              </a:solidFill>
              <a:latin typeface="+mj-lt"/>
            </a:endParaRPr>
          </a:p>
        </p:txBody>
      </p:sp>
      <p:sp>
        <p:nvSpPr>
          <p:cNvPr id="39" name="TextBox 38">
            <a:extLst>
              <a:ext uri="{FF2B5EF4-FFF2-40B4-BE49-F238E27FC236}">
                <a16:creationId xmlns:a16="http://schemas.microsoft.com/office/drawing/2014/main" id="{C51BD107-CE69-4B24-8A5D-F25674795CFF}"/>
              </a:ext>
            </a:extLst>
          </p:cNvPr>
          <p:cNvSpPr txBox="1"/>
          <p:nvPr/>
        </p:nvSpPr>
        <p:spPr>
          <a:xfrm>
            <a:off x="-8049" y="2320635"/>
            <a:ext cx="2432392" cy="2466874"/>
          </a:xfrm>
          <a:prstGeom prst="rect">
            <a:avLst/>
          </a:prstGeom>
          <a:noFill/>
        </p:spPr>
        <p:txBody>
          <a:bodyPr wrap="square" rtlCol="0">
            <a:noAutofit/>
          </a:bodyPr>
          <a:lstStyle/>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N=14 BN hen </a:t>
            </a: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Thiết</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kế</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bắt</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chéo</a:t>
            </a:r>
            <a:endPar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endParaRPr>
          </a:p>
          <a:p>
            <a:pPr marL="285750" marR="0" lvl="0" indent="-28575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Sử</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dụng</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đồng</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vị</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99mTc +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quét</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a:t>
            </a:r>
            <a:r>
              <a:rPr kumimoji="0" lang="en-US" sz="1800" b="0" i="0" u="none" strike="noStrike" kern="0" cap="none" spc="0" normalizeH="0" baseline="0" noProof="0" dirty="0" err="1">
                <a:ln>
                  <a:noFill/>
                </a:ln>
                <a:solidFill>
                  <a:schemeClr val="tx1">
                    <a:lumMod val="75000"/>
                    <a:lumOff val="25000"/>
                  </a:schemeClr>
                </a:solidFill>
                <a:effectLst/>
                <a:uLnTx/>
                <a:uFillTx/>
                <a:latin typeface="+mj-lt"/>
                <a:cs typeface="Arial" panose="020B0604020202020204" pitchFamily="34" charset="0"/>
              </a:rPr>
              <a:t>tia</a:t>
            </a:r>
            <a:r>
              <a:rPr kumimoji="0" lang="en-US" sz="1800" b="0" i="0" u="none" strike="noStrike" kern="0" cap="none" spc="0" normalizeH="0" baseline="0" noProof="0" dirty="0">
                <a:ln>
                  <a:noFill/>
                </a:ln>
                <a:solidFill>
                  <a:schemeClr val="tx1">
                    <a:lumMod val="75000"/>
                    <a:lumOff val="25000"/>
                  </a:schemeClr>
                </a:solidFill>
                <a:effectLst/>
                <a:uLnTx/>
                <a:uFillTx/>
                <a:latin typeface="+mj-lt"/>
                <a:cs typeface="Arial" panose="020B0604020202020204" pitchFamily="34" charset="0"/>
              </a:rPr>
              <a:t> gamma</a:t>
            </a:r>
          </a:p>
        </p:txBody>
      </p:sp>
      <p:sp>
        <p:nvSpPr>
          <p:cNvPr id="40" name="object 18">
            <a:extLst>
              <a:ext uri="{FF2B5EF4-FFF2-40B4-BE49-F238E27FC236}">
                <a16:creationId xmlns:a16="http://schemas.microsoft.com/office/drawing/2014/main" id="{3E0A30E7-34B7-4B48-B454-265BAB7FBA3E}"/>
              </a:ext>
            </a:extLst>
          </p:cNvPr>
          <p:cNvSpPr/>
          <p:nvPr/>
        </p:nvSpPr>
        <p:spPr>
          <a:xfrm>
            <a:off x="6801664" y="4492134"/>
            <a:ext cx="4220516" cy="2180545"/>
          </a:xfrm>
          <a:custGeom>
            <a:avLst/>
            <a:gdLst/>
            <a:ahLst/>
            <a:cxnLst/>
            <a:rect l="l" t="t" r="r" b="b"/>
            <a:pathLst>
              <a:path w="4100829" h="2230754">
                <a:moveTo>
                  <a:pt x="0" y="101206"/>
                </a:moveTo>
                <a:lnTo>
                  <a:pt x="7953" y="61813"/>
                </a:lnTo>
                <a:lnTo>
                  <a:pt x="29643" y="29643"/>
                </a:lnTo>
                <a:lnTo>
                  <a:pt x="61813" y="7953"/>
                </a:lnTo>
                <a:lnTo>
                  <a:pt x="101206" y="0"/>
                </a:lnTo>
                <a:lnTo>
                  <a:pt x="3999115" y="0"/>
                </a:lnTo>
                <a:lnTo>
                  <a:pt x="4038508" y="7953"/>
                </a:lnTo>
                <a:lnTo>
                  <a:pt x="4070678" y="29643"/>
                </a:lnTo>
                <a:lnTo>
                  <a:pt x="4092368" y="61813"/>
                </a:lnTo>
                <a:lnTo>
                  <a:pt x="4100322" y="101206"/>
                </a:lnTo>
                <a:lnTo>
                  <a:pt x="4100322" y="2129155"/>
                </a:lnTo>
                <a:lnTo>
                  <a:pt x="4092368" y="2168550"/>
                </a:lnTo>
                <a:lnTo>
                  <a:pt x="4070678" y="2200724"/>
                </a:lnTo>
                <a:lnTo>
                  <a:pt x="4038508" y="2222418"/>
                </a:lnTo>
                <a:lnTo>
                  <a:pt x="3999115" y="2230374"/>
                </a:lnTo>
                <a:lnTo>
                  <a:pt x="101206" y="2230374"/>
                </a:lnTo>
                <a:lnTo>
                  <a:pt x="61813" y="2222418"/>
                </a:lnTo>
                <a:lnTo>
                  <a:pt x="29643" y="2200724"/>
                </a:lnTo>
                <a:lnTo>
                  <a:pt x="7953" y="2168550"/>
                </a:lnTo>
                <a:lnTo>
                  <a:pt x="0" y="2129155"/>
                </a:lnTo>
                <a:lnTo>
                  <a:pt x="0" y="101206"/>
                </a:lnTo>
                <a:close/>
              </a:path>
            </a:pathLst>
          </a:custGeom>
          <a:ln w="12700">
            <a:solidFill>
              <a:srgbClr val="003366"/>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mj-lt"/>
              <a:ea typeface="+mn-ea"/>
              <a:cs typeface="+mn-cs"/>
            </a:endParaRPr>
          </a:p>
        </p:txBody>
      </p:sp>
    </p:spTree>
    <p:extLst>
      <p:ext uri="{BB962C8B-B14F-4D97-AF65-F5344CB8AC3E}">
        <p14:creationId xmlns:p14="http://schemas.microsoft.com/office/powerpoint/2010/main" val="364124270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Phẫu</a:t>
            </a:r>
            <a:r>
              <a:rPr lang="en-GB" sz="3600" b="1" dirty="0">
                <a:solidFill>
                  <a:srgbClr val="3F7819"/>
                </a:solidFill>
              </a:rPr>
              <a:t> </a:t>
            </a:r>
            <a:r>
              <a:rPr lang="en-GB" sz="3600" b="1" dirty="0" err="1">
                <a:solidFill>
                  <a:srgbClr val="3F7819"/>
                </a:solidFill>
              </a:rPr>
              <a:t>thuật</a:t>
            </a:r>
            <a:r>
              <a:rPr lang="en-GB" sz="3600" b="1" dirty="0">
                <a:solidFill>
                  <a:srgbClr val="3F7819"/>
                </a:solidFill>
              </a:rPr>
              <a:t> </a:t>
            </a:r>
            <a:r>
              <a:rPr lang="en-GB" sz="3600" b="1" dirty="0" err="1">
                <a:solidFill>
                  <a:srgbClr val="3F7819"/>
                </a:solidFill>
              </a:rPr>
              <a:t>và</a:t>
            </a:r>
            <a:r>
              <a:rPr lang="en-GB" sz="3600" b="1" dirty="0">
                <a:solidFill>
                  <a:srgbClr val="3F7819"/>
                </a:solidFill>
              </a:rPr>
              <a:t> can </a:t>
            </a:r>
            <a:r>
              <a:rPr lang="en-GB" sz="3600" b="1" dirty="0" err="1">
                <a:solidFill>
                  <a:srgbClr val="3F7819"/>
                </a:solidFill>
              </a:rPr>
              <a:t>thiệp</a:t>
            </a:r>
            <a:r>
              <a:rPr lang="en-GB" sz="3600" b="1" dirty="0">
                <a:solidFill>
                  <a:srgbClr val="3F7819"/>
                </a:solidFill>
              </a:rPr>
              <a:t> </a:t>
            </a:r>
            <a:r>
              <a:rPr lang="en-GB" sz="3600" b="1" dirty="0" err="1">
                <a:solidFill>
                  <a:srgbClr val="3F7819"/>
                </a:solidFill>
              </a:rPr>
              <a:t>nội</a:t>
            </a:r>
            <a:r>
              <a:rPr lang="en-GB" sz="3600" b="1" dirty="0">
                <a:solidFill>
                  <a:srgbClr val="3F7819"/>
                </a:solidFill>
              </a:rPr>
              <a:t> soi </a:t>
            </a:r>
            <a:r>
              <a:rPr lang="en-GB" sz="3600" b="1" dirty="0" err="1">
                <a:solidFill>
                  <a:srgbClr val="3F7819"/>
                </a:solidFill>
              </a:rPr>
              <a:t>phế</a:t>
            </a:r>
            <a:r>
              <a:rPr lang="en-GB" sz="3600" b="1" dirty="0">
                <a:solidFill>
                  <a:srgbClr val="3F7819"/>
                </a:solidFill>
              </a:rPr>
              <a:t> </a:t>
            </a:r>
            <a:r>
              <a:rPr lang="en-GB" sz="3600" b="1" dirty="0" err="1">
                <a:solidFill>
                  <a:srgbClr val="3F7819"/>
                </a:solidFill>
              </a:rPr>
              <a:t>quản</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38826" y="6304002"/>
            <a:ext cx="5600700" cy="553998"/>
          </a:xfrm>
          <a:prstGeom prst="rect">
            <a:avLst/>
          </a:prstGeom>
          <a:noFill/>
        </p:spPr>
        <p:txBody>
          <a:bodyPr wrap="square" rtlCol="0">
            <a:spAutoFit/>
          </a:bodyPr>
          <a:lstStyle/>
          <a:p>
            <a:r>
              <a:rPr lang="en-GB" sz="1000" dirty="0">
                <a:solidFill>
                  <a:schemeClr val="bg1">
                    <a:lumMod val="50000"/>
                  </a:schemeClr>
                </a:solidFill>
              </a:rPr>
              <a:t>EBV, endobronchial valve; LVRS, lung volume reduction surgery</a:t>
            </a:r>
          </a:p>
          <a:p>
            <a:r>
              <a:rPr lang="en-GB" sz="1000" b="0" i="0" dirty="0">
                <a:solidFill>
                  <a:schemeClr val="bg1">
                    <a:lumMod val="50000"/>
                  </a:schemeClr>
                </a:solidFill>
                <a:effectLst/>
              </a:rPr>
              <a:t>© 2023 Global Initiative for Chronic Obstructive Lung Disease.</a:t>
            </a:r>
            <a:br>
              <a:rPr lang="en-GB" sz="1000" b="0" i="0" dirty="0">
                <a:solidFill>
                  <a:schemeClr val="bg1">
                    <a:lumMod val="50000"/>
                  </a:schemeClr>
                </a:solidFill>
                <a:effectLst/>
              </a:rPr>
            </a:br>
            <a:r>
              <a:rPr lang="en-GB" sz="1000" b="0" i="0" dirty="0">
                <a:solidFill>
                  <a:schemeClr val="bg1">
                    <a:lumMod val="50000"/>
                  </a:schemeClr>
                </a:solidFill>
                <a:effectLst/>
              </a:rPr>
              <a:t>Global Initiative for Chronic Obstructive Lung Disease Strategy Report 2023</a:t>
            </a:r>
            <a:endParaRPr lang="en-GB" sz="1000" dirty="0">
              <a:solidFill>
                <a:schemeClr val="bg1">
                  <a:lumMod val="50000"/>
                </a:schemeClr>
              </a:solidFill>
            </a:endParaRPr>
          </a:p>
        </p:txBody>
      </p:sp>
      <p:pic>
        <p:nvPicPr>
          <p:cNvPr id="8" name="Picture 7">
            <a:extLst>
              <a:ext uri="{FF2B5EF4-FFF2-40B4-BE49-F238E27FC236}">
                <a16:creationId xmlns:a16="http://schemas.microsoft.com/office/drawing/2014/main" id="{E7DD8DFC-53A5-43D6-8307-1AE368C3F963}"/>
              </a:ext>
            </a:extLst>
          </p:cNvPr>
          <p:cNvPicPr>
            <a:picLocks noChangeAspect="1"/>
          </p:cNvPicPr>
          <p:nvPr/>
        </p:nvPicPr>
        <p:blipFill rotWithShape="1">
          <a:blip r:embed="rId2"/>
          <a:srcRect b="682"/>
          <a:stretch/>
        </p:blipFill>
        <p:spPr>
          <a:xfrm>
            <a:off x="2377548" y="1089006"/>
            <a:ext cx="6738104" cy="5107608"/>
          </a:xfrm>
          <a:prstGeom prst="rect">
            <a:avLst/>
          </a:prstGeom>
        </p:spPr>
      </p:pic>
    </p:spTree>
    <p:extLst>
      <p:ext uri="{BB962C8B-B14F-4D97-AF65-F5344CB8AC3E}">
        <p14:creationId xmlns:p14="http://schemas.microsoft.com/office/powerpoint/2010/main" val="21013292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53733C3-35F6-483D-B05E-A3B6DDACCB37}"/>
              </a:ext>
            </a:extLst>
          </p:cNvPr>
          <p:cNvPicPr>
            <a:picLocks noChangeAspect="1"/>
          </p:cNvPicPr>
          <p:nvPr/>
        </p:nvPicPr>
        <p:blipFill rotWithShape="1">
          <a:blip r:embed="rId3"/>
          <a:srcRect l="6802" t="22015" r="32849" b="15039"/>
          <a:stretch/>
        </p:blipFill>
        <p:spPr>
          <a:xfrm>
            <a:off x="2153619" y="2778057"/>
            <a:ext cx="6418881" cy="3765992"/>
          </a:xfrm>
          <a:prstGeom prst="rect">
            <a:avLst/>
          </a:prstGeom>
        </p:spPr>
      </p:pic>
      <p:sp>
        <p:nvSpPr>
          <p:cNvPr id="3" name="Rectangle 2">
            <a:extLst>
              <a:ext uri="{FF2B5EF4-FFF2-40B4-BE49-F238E27FC236}">
                <a16:creationId xmlns:a16="http://schemas.microsoft.com/office/drawing/2014/main" id="{015681FC-61A2-4F68-B833-E807C65F7307}"/>
              </a:ext>
            </a:extLst>
          </p:cNvPr>
          <p:cNvSpPr/>
          <p:nvPr/>
        </p:nvSpPr>
        <p:spPr>
          <a:xfrm>
            <a:off x="6238816" y="6645179"/>
            <a:ext cx="7003377" cy="2308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MY" sz="900" b="0" i="0" u="none" strike="noStrike" kern="0" cap="none" spc="0" normalizeH="0" baseline="0" noProof="0" dirty="0" err="1">
                <a:ln>
                  <a:noFill/>
                </a:ln>
                <a:solidFill>
                  <a:schemeClr val="bg1">
                    <a:lumMod val="65000"/>
                  </a:schemeClr>
                </a:solidFill>
                <a:effectLst/>
                <a:uLnTx/>
                <a:uFillTx/>
                <a:latin typeface="+mj-lt"/>
                <a:cs typeface="Arial" panose="020B0604020202020204" pitchFamily="34" charset="0"/>
              </a:rPr>
              <a:t>Biddiscombe</a:t>
            </a:r>
            <a:r>
              <a:rPr kumimoji="0" lang="en-MY" sz="900" b="0"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rPr>
              <a:t> M.F., et al. </a:t>
            </a:r>
            <a:r>
              <a:rPr kumimoji="0" lang="fr-FR" sz="900" b="0" i="0" u="none" strike="noStrike" kern="0" cap="none" spc="0" normalizeH="0" baseline="0" noProof="0" dirty="0" err="1">
                <a:ln>
                  <a:noFill/>
                </a:ln>
                <a:solidFill>
                  <a:schemeClr val="bg1">
                    <a:lumMod val="65000"/>
                  </a:schemeClr>
                </a:solidFill>
                <a:effectLst/>
                <a:uLnTx/>
                <a:uFillTx/>
                <a:latin typeface="+mj-lt"/>
                <a:cs typeface="Arial" panose="020B0604020202020204" pitchFamily="34" charset="0"/>
              </a:rPr>
              <a:t>Eur</a:t>
            </a:r>
            <a:r>
              <a:rPr kumimoji="0" lang="fr-FR" sz="900" b="0"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rPr>
              <a:t> </a:t>
            </a:r>
            <a:r>
              <a:rPr kumimoji="0" lang="fr-FR" sz="900" b="0" i="0" u="none" strike="noStrike" kern="0" cap="none" spc="0" normalizeH="0" baseline="0" noProof="0" dirty="0" err="1">
                <a:ln>
                  <a:noFill/>
                </a:ln>
                <a:solidFill>
                  <a:schemeClr val="bg1">
                    <a:lumMod val="65000"/>
                  </a:schemeClr>
                </a:solidFill>
                <a:effectLst/>
                <a:uLnTx/>
                <a:uFillTx/>
                <a:latin typeface="+mj-lt"/>
                <a:cs typeface="Arial" panose="020B0604020202020204" pitchFamily="34" charset="0"/>
              </a:rPr>
              <a:t>Respir</a:t>
            </a:r>
            <a:r>
              <a:rPr kumimoji="0" lang="fr-FR" sz="900" b="0"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rPr>
              <a:t> J. 2018; 52(62):PA1017. </a:t>
            </a:r>
            <a:r>
              <a:rPr kumimoji="0" lang="en-US" sz="900" b="1"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rPr>
              <a:t>DOI:</a:t>
            </a:r>
            <a:r>
              <a:rPr kumimoji="0" lang="en-US" sz="900" b="0"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rPr>
              <a:t> 10.1183/13993003.congress-2018.PA1017</a:t>
            </a:r>
            <a:endParaRPr kumimoji="0" lang="en-MY" sz="900" b="0" i="0" u="none" strike="noStrike" kern="0" cap="none" spc="0" normalizeH="0" baseline="0" noProof="0" dirty="0">
              <a:ln>
                <a:noFill/>
              </a:ln>
              <a:solidFill>
                <a:schemeClr val="bg1">
                  <a:lumMod val="65000"/>
                </a:schemeClr>
              </a:solidFill>
              <a:effectLst/>
              <a:uLnTx/>
              <a:uFillTx/>
              <a:latin typeface="+mj-lt"/>
              <a:cs typeface="Arial" panose="020B0604020202020204" pitchFamily="34" charset="0"/>
            </a:endParaRPr>
          </a:p>
        </p:txBody>
      </p:sp>
      <p:sp>
        <p:nvSpPr>
          <p:cNvPr id="4" name="Title 1">
            <a:extLst>
              <a:ext uri="{FF2B5EF4-FFF2-40B4-BE49-F238E27FC236}">
                <a16:creationId xmlns:a16="http://schemas.microsoft.com/office/drawing/2014/main" id="{4447B99F-12BE-4A61-9464-BAB41A952964}"/>
              </a:ext>
            </a:extLst>
          </p:cNvPr>
          <p:cNvSpPr txBox="1">
            <a:spLocks/>
          </p:cNvSpPr>
          <p:nvPr/>
        </p:nvSpPr>
        <p:spPr>
          <a:xfrm>
            <a:off x="1207234" y="388921"/>
            <a:ext cx="9505056" cy="564925"/>
          </a:xfrm>
          <a:prstGeom prst="rect">
            <a:avLst/>
          </a:prstGeom>
        </p:spPr>
        <p:txBody>
          <a:bodyPr lIns="63162" tIns="32843" rIns="63162" bIns="32843" anchor="b" anchorCtr="0">
            <a:spAutoFit/>
          </a:bodyPr>
          <a:lstStyle>
            <a:lvl1pPr algn="l" defTabSz="912620" rtl="0" eaLnBrk="1" latinLnBrk="0" hangingPunct="1">
              <a:lnSpc>
                <a:spcPct val="90000"/>
              </a:lnSpc>
              <a:spcBef>
                <a:spcPct val="0"/>
              </a:spcBef>
              <a:buNone/>
              <a:defRPr lang="en-US" sz="2400" b="1" kern="1200" dirty="0">
                <a:solidFill>
                  <a:schemeClr val="tx2"/>
                </a:solidFill>
                <a:latin typeface="+mn-lt"/>
                <a:ea typeface="+mj-ea"/>
                <a:cs typeface="+mj-cs"/>
              </a:defRPr>
            </a:lvl1pPr>
          </a:lstStyle>
          <a:p>
            <a:pPr marL="0" marR="0" lvl="0" indent="0" algn="ctr" defTabSz="912620" rtl="0" eaLnBrk="1" fontAlgn="auto" latinLnBrk="0" hangingPunct="1">
              <a:lnSpc>
                <a:spcPct val="90000"/>
              </a:lnSpc>
              <a:spcBef>
                <a:spcPct val="0"/>
              </a:spcBef>
              <a:spcAft>
                <a:spcPts val="0"/>
              </a:spcAft>
              <a:buClrTx/>
              <a:buSzTx/>
              <a:buFontTx/>
              <a:buNone/>
              <a:tabLst/>
              <a:defRPr/>
            </a:pPr>
            <a:r>
              <a:rPr lang="en-US" sz="3600" dirty="0">
                <a:solidFill>
                  <a:srgbClr val="003366"/>
                </a:solidFill>
                <a:latin typeface="+mj-lt"/>
                <a:ea typeface="+mn-ea"/>
                <a:cs typeface="+mn-cs"/>
              </a:rPr>
              <a:t>Respimat </a:t>
            </a:r>
            <a:r>
              <a:rPr lang="en-US" sz="3600" dirty="0" err="1">
                <a:solidFill>
                  <a:srgbClr val="003366"/>
                </a:solidFill>
                <a:latin typeface="+mj-lt"/>
                <a:ea typeface="+mn-ea"/>
                <a:cs typeface="+mn-cs"/>
              </a:rPr>
              <a:t>giảm</a:t>
            </a:r>
            <a:r>
              <a:rPr lang="en-US" sz="3600" dirty="0">
                <a:solidFill>
                  <a:srgbClr val="003366"/>
                </a:solidFill>
                <a:latin typeface="+mj-lt"/>
                <a:ea typeface="+mn-ea"/>
                <a:cs typeface="+mn-cs"/>
              </a:rPr>
              <a:t> </a:t>
            </a:r>
            <a:r>
              <a:rPr lang="en-US" sz="3600" dirty="0" err="1">
                <a:solidFill>
                  <a:srgbClr val="003366"/>
                </a:solidFill>
                <a:latin typeface="+mj-lt"/>
                <a:ea typeface="+mn-ea"/>
                <a:cs typeface="+mn-cs"/>
              </a:rPr>
              <a:t>kháng</a:t>
            </a:r>
            <a:r>
              <a:rPr lang="en-US" sz="3600" dirty="0">
                <a:solidFill>
                  <a:srgbClr val="003366"/>
                </a:solidFill>
                <a:latin typeface="+mj-lt"/>
                <a:ea typeface="+mn-ea"/>
                <a:cs typeface="+mn-cs"/>
              </a:rPr>
              <a:t> </a:t>
            </a:r>
            <a:r>
              <a:rPr lang="en-US" sz="3600" dirty="0" err="1">
                <a:solidFill>
                  <a:srgbClr val="003366"/>
                </a:solidFill>
                <a:latin typeface="+mj-lt"/>
                <a:ea typeface="+mn-ea"/>
                <a:cs typeface="+mn-cs"/>
              </a:rPr>
              <a:t>lực</a:t>
            </a:r>
            <a:r>
              <a:rPr lang="en-US" sz="3600" dirty="0">
                <a:solidFill>
                  <a:srgbClr val="003366"/>
                </a:solidFill>
                <a:latin typeface="+mj-lt"/>
                <a:ea typeface="+mn-ea"/>
                <a:cs typeface="+mn-cs"/>
              </a:rPr>
              <a:t> </a:t>
            </a:r>
            <a:r>
              <a:rPr lang="en-US" sz="3600" dirty="0" err="1">
                <a:solidFill>
                  <a:srgbClr val="003366"/>
                </a:solidFill>
                <a:latin typeface="+mj-lt"/>
                <a:ea typeface="+mn-ea"/>
                <a:cs typeface="+mn-cs"/>
              </a:rPr>
              <a:t>đường</a:t>
            </a:r>
            <a:r>
              <a:rPr lang="en-US" sz="3600" dirty="0">
                <a:solidFill>
                  <a:srgbClr val="003366"/>
                </a:solidFill>
                <a:latin typeface="+mj-lt"/>
                <a:ea typeface="+mn-ea"/>
                <a:cs typeface="+mn-cs"/>
              </a:rPr>
              <a:t> </a:t>
            </a:r>
            <a:r>
              <a:rPr lang="en-US" sz="3600" dirty="0" err="1">
                <a:solidFill>
                  <a:srgbClr val="003366"/>
                </a:solidFill>
                <a:latin typeface="+mj-lt"/>
                <a:ea typeface="+mn-ea"/>
                <a:cs typeface="+mn-cs"/>
              </a:rPr>
              <a:t>thở</a:t>
            </a:r>
            <a:r>
              <a:rPr lang="en-US" sz="3600" dirty="0">
                <a:solidFill>
                  <a:srgbClr val="003366"/>
                </a:solidFill>
                <a:latin typeface="+mj-lt"/>
                <a:ea typeface="+mn-ea"/>
                <a:cs typeface="+mn-cs"/>
              </a:rPr>
              <a:t> </a:t>
            </a:r>
            <a:r>
              <a:rPr lang="en-US" sz="3600" dirty="0" err="1">
                <a:solidFill>
                  <a:srgbClr val="003366"/>
                </a:solidFill>
                <a:latin typeface="+mj-lt"/>
                <a:ea typeface="+mn-ea"/>
                <a:cs typeface="+mn-cs"/>
              </a:rPr>
              <a:t>nhỏ</a:t>
            </a:r>
            <a:endParaRPr lang="vi-VN" sz="3600" dirty="0">
              <a:solidFill>
                <a:srgbClr val="003366"/>
              </a:solidFill>
              <a:latin typeface="+mj-lt"/>
              <a:ea typeface="+mn-ea"/>
              <a:cs typeface="+mn-cs"/>
            </a:endParaRPr>
          </a:p>
        </p:txBody>
      </p:sp>
      <p:sp>
        <p:nvSpPr>
          <p:cNvPr id="5" name="object 8">
            <a:extLst>
              <a:ext uri="{FF2B5EF4-FFF2-40B4-BE49-F238E27FC236}">
                <a16:creationId xmlns:a16="http://schemas.microsoft.com/office/drawing/2014/main" id="{D82A199C-557A-4FAA-8605-79B7640E2F1F}"/>
              </a:ext>
            </a:extLst>
          </p:cNvPr>
          <p:cNvSpPr txBox="1"/>
          <p:nvPr/>
        </p:nvSpPr>
        <p:spPr>
          <a:xfrm>
            <a:off x="688559" y="1431457"/>
            <a:ext cx="11252913" cy="1090042"/>
          </a:xfrm>
          <a:prstGeom prst="rect">
            <a:avLst/>
          </a:prstGeom>
        </p:spPr>
        <p:txBody>
          <a:bodyPr vert="horz" wrap="square" lIns="0" tIns="12700" rIns="0" bIns="0" rtlCol="0">
            <a:spAutoFit/>
          </a:bodyPr>
          <a:lstStyle/>
          <a:p>
            <a:pPr marL="298450" marR="5080" lvl="0"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N=44,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bệnh</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nhân</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COPD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mức</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độ</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trung</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bình</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đến</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nặng</a:t>
            </a:r>
            <a:endPar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Sử</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dụng</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i="0" u="none" strike="noStrike" kern="1200" cap="none" spc="0" normalizeH="0" baseline="0" noProof="0" dirty="0">
                <a:ln>
                  <a:noFill/>
                </a:ln>
                <a:solidFill>
                  <a:srgbClr val="003C7C"/>
                </a:solidFill>
                <a:effectLst/>
                <a:uLnTx/>
                <a:uFillTx/>
                <a:latin typeface="+mj-lt"/>
                <a:cs typeface="Arial" panose="020B0604020202020204" pitchFamily="34" charset="0"/>
              </a:rPr>
              <a:t>Dao </a:t>
            </a:r>
            <a:r>
              <a:rPr kumimoji="0" lang="en-US" sz="2000" i="0" u="none" strike="noStrike" kern="1200" cap="none" spc="0" normalizeH="0" baseline="0" noProof="0" dirty="0" err="1">
                <a:ln>
                  <a:noFill/>
                </a:ln>
                <a:solidFill>
                  <a:srgbClr val="003C7C"/>
                </a:solidFill>
                <a:effectLst/>
                <a:uLnTx/>
                <a:uFillTx/>
                <a:latin typeface="+mj-lt"/>
                <a:cs typeface="Arial" panose="020B0604020202020204" pitchFamily="34" charset="0"/>
              </a:rPr>
              <a:t>động</a:t>
            </a:r>
            <a:r>
              <a:rPr kumimoji="0" lang="en-US" sz="2000" i="0" u="none" strike="noStrike" kern="1200" cap="none" spc="0" normalizeH="0" baseline="0" noProof="0" dirty="0">
                <a:ln>
                  <a:noFill/>
                </a:ln>
                <a:solidFill>
                  <a:srgbClr val="003C7C"/>
                </a:solidFill>
                <a:effectLst/>
                <a:uLnTx/>
                <a:uFillTx/>
                <a:latin typeface="+mj-lt"/>
                <a:cs typeface="Arial" panose="020B0604020202020204" pitchFamily="34" charset="0"/>
              </a:rPr>
              <a:t> </a:t>
            </a:r>
            <a:r>
              <a:rPr kumimoji="0" lang="en-US" sz="2000" i="0" u="none" strike="noStrike" kern="1200" cap="none" spc="0" normalizeH="0" baseline="0" noProof="0" dirty="0" err="1">
                <a:ln>
                  <a:noFill/>
                </a:ln>
                <a:solidFill>
                  <a:srgbClr val="003C7C"/>
                </a:solidFill>
                <a:effectLst/>
                <a:uLnTx/>
                <a:uFillTx/>
                <a:latin typeface="+mj-lt"/>
                <a:cs typeface="Arial" panose="020B0604020202020204" pitchFamily="34" charset="0"/>
              </a:rPr>
              <a:t>xung</a:t>
            </a:r>
            <a:r>
              <a:rPr kumimoji="0" lang="en-US" sz="2000" i="0" u="none" strike="noStrike" kern="1200" cap="none" spc="0" normalizeH="0" baseline="0" noProof="0" dirty="0">
                <a:ln>
                  <a:noFill/>
                </a:ln>
                <a:solidFill>
                  <a:srgbClr val="003C7C"/>
                </a:solidFill>
                <a:effectLst/>
                <a:uLnTx/>
                <a:uFillTx/>
                <a:latin typeface="+mj-lt"/>
                <a:cs typeface="Arial" panose="020B0604020202020204" pitchFamily="34" charset="0"/>
              </a:rPr>
              <a:t> </a:t>
            </a:r>
            <a:r>
              <a:rPr kumimoji="0" lang="en-US" sz="2000" i="0" u="none" strike="noStrike" kern="1200" cap="none" spc="0" normalizeH="0" baseline="0" noProof="0" dirty="0" err="1">
                <a:ln>
                  <a:noFill/>
                </a:ln>
                <a:solidFill>
                  <a:srgbClr val="003C7C"/>
                </a:solidFill>
                <a:effectLst/>
                <a:uLnTx/>
                <a:uFillTx/>
                <a:latin typeface="+mj-lt"/>
                <a:cs typeface="Arial" panose="020B0604020202020204" pitchFamily="34" charset="0"/>
              </a:rPr>
              <a:t>ký</a:t>
            </a:r>
            <a:r>
              <a:rPr kumimoji="0" lang="en-US" sz="2000" i="0" u="none" strike="noStrike" kern="1200" cap="none" spc="0" normalizeH="0" baseline="0" noProof="0" dirty="0">
                <a:ln>
                  <a:noFill/>
                </a:ln>
                <a:solidFill>
                  <a:srgbClr val="003C7C"/>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để</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đánh</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giá</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đường</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dẫn</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khí</a:t>
            </a:r>
            <a:r>
              <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cs typeface="Arial" panose="020B0604020202020204" pitchFamily="34" charset="0"/>
              </a:rPr>
              <a:t>nhỏ</a:t>
            </a:r>
            <a:endParaRPr kumimoji="0" lang="en-US" sz="2000" b="0" i="0" u="none" strike="noStrike" kern="1200" cap="none" spc="0" normalizeH="0" baseline="0" noProof="0" dirty="0">
              <a:ln>
                <a:noFill/>
              </a:ln>
              <a:solidFill>
                <a:prstClr val="black"/>
              </a:solidFill>
              <a:effectLst/>
              <a:uLnTx/>
              <a:uFillTx/>
              <a:latin typeface="+mj-lt"/>
              <a:cs typeface="Arial" panose="020B0604020202020204" pitchFamily="34" charset="0"/>
            </a:endParaRPr>
          </a:p>
          <a:p>
            <a:pPr marL="342900" indent="-342900" defTabSz="914400">
              <a:spcBef>
                <a:spcPts val="600"/>
              </a:spcBef>
              <a:buFont typeface="Arial" panose="020B0604020202020204" pitchFamily="34" charset="0"/>
              <a:buChar char="•"/>
              <a:defRPr/>
            </a:pPr>
            <a:r>
              <a:rPr lang="en-US" sz="2000" b="1" dirty="0" err="1">
                <a:solidFill>
                  <a:prstClr val="black"/>
                </a:solidFill>
                <a:latin typeface="+mj-lt"/>
                <a:cs typeface="Arial" panose="020B0604020202020204" pitchFamily="34" charset="0"/>
              </a:rPr>
              <a:t>Kết</a:t>
            </a:r>
            <a:r>
              <a:rPr lang="en-US" sz="2000" b="1" dirty="0">
                <a:solidFill>
                  <a:prstClr val="black"/>
                </a:solidFill>
                <a:latin typeface="+mj-lt"/>
                <a:cs typeface="Arial" panose="020B0604020202020204" pitchFamily="34" charset="0"/>
              </a:rPr>
              <a:t> </a:t>
            </a:r>
            <a:r>
              <a:rPr lang="en-US" sz="2000" b="1" dirty="0" err="1">
                <a:solidFill>
                  <a:prstClr val="black"/>
                </a:solidFill>
                <a:latin typeface="+mj-lt"/>
                <a:cs typeface="Arial" panose="020B0604020202020204" pitchFamily="34" charset="0"/>
              </a:rPr>
              <a:t>quả</a:t>
            </a:r>
            <a:r>
              <a:rPr lang="en-US" sz="2000" b="1" dirty="0">
                <a:solidFill>
                  <a:prstClr val="black"/>
                </a:solidFill>
                <a:latin typeface="+mj-lt"/>
                <a:cs typeface="Arial" panose="020B0604020202020204" pitchFamily="34" charset="0"/>
              </a:rPr>
              <a:t>: </a:t>
            </a:r>
            <a:r>
              <a:rPr kumimoji="0" lang="en-US" sz="2000" b="0" i="0" u="none" strike="noStrike" kern="1200" cap="none" spc="0" normalizeH="0" baseline="0" noProof="0" dirty="0">
                <a:ln>
                  <a:noFill/>
                </a:ln>
                <a:solidFill>
                  <a:prstClr val="black"/>
                </a:solidFill>
                <a:effectLst/>
                <a:uLnTx/>
                <a:uFillTx/>
                <a:latin typeface="Arial"/>
                <a:ea typeface="+mn-ea"/>
                <a:cs typeface="+mn-cs"/>
              </a:rPr>
              <a:t>Respimat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giảm</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sức</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cản</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đường</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thở</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nhỏ</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giảm</a:t>
            </a:r>
            <a:r>
              <a:rPr kumimoji="0" lang="en-US" sz="2000" b="0" i="0" u="none" strike="noStrike" kern="1200" cap="none" spc="0" normalizeH="0" baseline="0" noProof="0" dirty="0">
                <a:ln>
                  <a:noFill/>
                </a:ln>
                <a:solidFill>
                  <a:prstClr val="black"/>
                </a:solidFill>
                <a:effectLst/>
                <a:uLnTx/>
                <a:uFillTx/>
                <a:latin typeface="Arial"/>
                <a:ea typeface="+mn-ea"/>
                <a:cs typeface="+mn-cs"/>
              </a:rPr>
              <a:t> R5-R20) </a:t>
            </a:r>
            <a:r>
              <a:rPr kumimoji="0" lang="en-US" sz="2000" b="0" i="0" u="none" strike="noStrike" kern="1200" cap="none" spc="0" normalizeH="0" baseline="0" noProof="0" dirty="0" err="1">
                <a:ln>
                  <a:noFill/>
                </a:ln>
                <a:solidFill>
                  <a:prstClr val="black"/>
                </a:solidFill>
                <a:effectLst/>
                <a:uLnTx/>
                <a:uFillTx/>
                <a:latin typeface="Arial"/>
                <a:ea typeface="+mn-ea"/>
                <a:cs typeface="+mn-cs"/>
              </a:rPr>
              <a:t>tốt</a:t>
            </a:r>
            <a:r>
              <a:rPr kumimoji="0" lang="en-US" sz="2000" b="0" i="0" u="none" strike="noStrike" kern="1200" cap="none" spc="0" normalizeH="0" baseline="0" noProof="0" dirty="0">
                <a:ln>
                  <a:noFill/>
                </a:ln>
                <a:solidFill>
                  <a:prstClr val="black"/>
                </a:solidFill>
                <a:effectLst/>
                <a:uLnTx/>
                <a:uFillTx/>
                <a:latin typeface="Arial"/>
                <a:ea typeface="+mn-ea"/>
                <a:cs typeface="+mn-cs"/>
              </a:rPr>
              <a:t> </a:t>
            </a:r>
            <a:r>
              <a:rPr kumimoji="0" lang="en-US" sz="2000" b="0" i="0" u="none" strike="noStrike" kern="1200" cap="none" spc="0" normalizeH="0" baseline="0" noProof="0" dirty="0" err="1">
                <a:ln>
                  <a:noFill/>
                </a:ln>
                <a:solidFill>
                  <a:prstClr val="black"/>
                </a:solidFill>
                <a:effectLst/>
                <a:uLnTx/>
                <a:uFillTx/>
                <a:latin typeface="Arial"/>
                <a:ea typeface="+mn-ea"/>
                <a:cs typeface="+mn-cs"/>
              </a:rPr>
              <a:t>hơn</a:t>
            </a:r>
            <a:r>
              <a:rPr kumimoji="0" lang="en-US" sz="2000" b="0" i="0" u="none" strike="noStrike" kern="1200" cap="none" spc="0" normalizeH="0" baseline="0" noProof="0" dirty="0">
                <a:ln>
                  <a:noFill/>
                </a:ln>
                <a:solidFill>
                  <a:prstClr val="black"/>
                </a:solidFill>
                <a:effectLst/>
                <a:uLnTx/>
                <a:uFillTx/>
                <a:latin typeface="Arial"/>
                <a:ea typeface="+mn-ea"/>
                <a:cs typeface="+mn-cs"/>
              </a:rPr>
              <a:t> so </a:t>
            </a:r>
            <a:r>
              <a:rPr kumimoji="0" lang="en-US" sz="20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2000" b="0" i="0" u="none" strike="noStrike" kern="1200" cap="none" spc="0" normalizeH="0" baseline="0" noProof="0" dirty="0">
                <a:ln>
                  <a:noFill/>
                </a:ln>
                <a:solidFill>
                  <a:prstClr val="black"/>
                </a:solidFill>
                <a:effectLst/>
                <a:uLnTx/>
                <a:uFillTx/>
                <a:latin typeface="Arial"/>
                <a:ea typeface="+mn-ea"/>
                <a:cs typeface="+mn-cs"/>
              </a:rPr>
              <a:t> DPI (p&lt; 0.001)</a:t>
            </a:r>
            <a:endParaRPr kumimoji="0" lang="en-US" sz="2000" b="1" i="0" u="none" strike="noStrike" kern="1200" cap="none" spc="0" normalizeH="0" baseline="0" noProof="0" dirty="0">
              <a:ln>
                <a:noFill/>
              </a:ln>
              <a:solidFill>
                <a:prstClr val="black"/>
              </a:solidFill>
              <a:effectLst/>
              <a:uLnTx/>
              <a:uFillTx/>
              <a:latin typeface="Arial"/>
              <a:ea typeface="+mn-ea"/>
              <a:cs typeface="+mn-cs"/>
            </a:endParaRPr>
          </a:p>
        </p:txBody>
      </p:sp>
      <p:sp>
        <p:nvSpPr>
          <p:cNvPr id="6" name="Oval 5">
            <a:extLst>
              <a:ext uri="{FF2B5EF4-FFF2-40B4-BE49-F238E27FC236}">
                <a16:creationId xmlns:a16="http://schemas.microsoft.com/office/drawing/2014/main" id="{AE1B66A7-BEEF-419D-AD22-3A6DB7CF9562}"/>
              </a:ext>
            </a:extLst>
          </p:cNvPr>
          <p:cNvSpPr/>
          <p:nvPr/>
        </p:nvSpPr>
        <p:spPr>
          <a:xfrm>
            <a:off x="8706738" y="3079133"/>
            <a:ext cx="3136606" cy="2797232"/>
          </a:xfrm>
          <a:prstGeom prst="ellipse">
            <a:avLst/>
          </a:prstGeom>
          <a:solidFill>
            <a:srgbClr val="EB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Respimat </a:t>
            </a:r>
            <a:r>
              <a:rPr kumimoji="0" lang="vi-VN"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giảm </a:t>
            </a:r>
            <a:r>
              <a:rPr kumimoji="0" lang="en-US" sz="2400" i="0" u="none" strike="noStrike" kern="1200" cap="none" spc="0" normalizeH="0" baseline="0" noProof="0" dirty="0" err="1">
                <a:ln>
                  <a:noFill/>
                </a:ln>
                <a:solidFill>
                  <a:srgbClr val="003C7C"/>
                </a:solidFill>
                <a:effectLst/>
                <a:uLnTx/>
                <a:uFillTx/>
                <a:latin typeface="+mj-lt"/>
                <a:cs typeface="Arial" panose="020B0604020202020204" pitchFamily="34" charset="0"/>
              </a:rPr>
              <a:t>kháng</a:t>
            </a:r>
            <a:r>
              <a:rPr kumimoji="0" lang="en-US" sz="2400" i="0" u="none" strike="noStrike" kern="1200" cap="none" spc="0" normalizeH="0" baseline="0" noProof="0" dirty="0">
                <a:ln>
                  <a:noFill/>
                </a:ln>
                <a:solidFill>
                  <a:srgbClr val="003C7C"/>
                </a:solidFill>
                <a:effectLst/>
                <a:uLnTx/>
                <a:uFillTx/>
                <a:latin typeface="+mj-lt"/>
                <a:cs typeface="Arial" panose="020B0604020202020204" pitchFamily="34" charset="0"/>
              </a:rPr>
              <a:t> </a:t>
            </a:r>
            <a:r>
              <a:rPr kumimoji="0" lang="en-US" sz="2400" i="0" u="none" strike="noStrike" kern="1200" cap="none" spc="0" normalizeH="0" baseline="0" noProof="0" dirty="0" err="1">
                <a:ln>
                  <a:noFill/>
                </a:ln>
                <a:solidFill>
                  <a:srgbClr val="003C7C"/>
                </a:solidFill>
                <a:effectLst/>
                <a:uLnTx/>
                <a:uFillTx/>
                <a:latin typeface="+mj-lt"/>
                <a:cs typeface="Arial" panose="020B0604020202020204" pitchFamily="34" charset="0"/>
              </a:rPr>
              <a:t>lực</a:t>
            </a:r>
            <a:r>
              <a:rPr kumimoji="0" lang="en-US"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 </a:t>
            </a:r>
            <a:r>
              <a:rPr kumimoji="0" lang="vi-VN"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đường </a:t>
            </a:r>
            <a:r>
              <a:rPr kumimoji="0" lang="en-US" sz="2400" i="0" u="none" strike="noStrike" kern="1200" cap="none" spc="0" normalizeH="0" baseline="0" noProof="0" dirty="0" err="1">
                <a:ln>
                  <a:noFill/>
                </a:ln>
                <a:solidFill>
                  <a:srgbClr val="003C7C"/>
                </a:solidFill>
                <a:effectLst/>
                <a:uLnTx/>
                <a:uFillTx/>
                <a:latin typeface="+mj-lt"/>
                <a:cs typeface="Arial" panose="020B0604020202020204" pitchFamily="34" charset="0"/>
              </a:rPr>
              <a:t>thở</a:t>
            </a:r>
            <a:r>
              <a:rPr kumimoji="0" lang="en-US"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 </a:t>
            </a:r>
            <a:r>
              <a:rPr kumimoji="0" lang="vi-VN"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nhỏ</a:t>
            </a:r>
            <a:r>
              <a:rPr kumimoji="0" lang="en-US"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 so </a:t>
            </a:r>
            <a:r>
              <a:rPr kumimoji="0" lang="en-US" sz="2400" i="0" u="none" strike="noStrike" kern="1200" cap="none" spc="0" normalizeH="0" baseline="0" noProof="0" dirty="0" err="1">
                <a:ln>
                  <a:noFill/>
                </a:ln>
                <a:solidFill>
                  <a:srgbClr val="003C7C"/>
                </a:solidFill>
                <a:effectLst/>
                <a:uLnTx/>
                <a:uFillTx/>
                <a:latin typeface="+mj-lt"/>
                <a:ea typeface="+mn-ea"/>
                <a:cs typeface="Calibri" panose="020F0502020204030204" pitchFamily="34" charset="0"/>
              </a:rPr>
              <a:t>với</a:t>
            </a:r>
            <a:r>
              <a:rPr kumimoji="0" lang="en-US"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rPr>
              <a:t> DPI</a:t>
            </a:r>
            <a:endParaRPr kumimoji="0" lang="vi-VN" sz="2400" i="0" u="none" strike="noStrike" kern="1200" cap="none" spc="0" normalizeH="0" baseline="0" noProof="0" dirty="0">
              <a:ln>
                <a:noFill/>
              </a:ln>
              <a:solidFill>
                <a:srgbClr val="003C7C"/>
              </a:solidFill>
              <a:effectLst/>
              <a:uLnTx/>
              <a:uFillTx/>
              <a:latin typeface="+mj-lt"/>
              <a:ea typeface="+mn-ea"/>
              <a:cs typeface="Calibri" panose="020F0502020204030204" pitchFamily="34" charset="0"/>
            </a:endParaRPr>
          </a:p>
        </p:txBody>
      </p:sp>
      <p:sp>
        <p:nvSpPr>
          <p:cNvPr id="7" name="Oval 6">
            <a:extLst>
              <a:ext uri="{FF2B5EF4-FFF2-40B4-BE49-F238E27FC236}">
                <a16:creationId xmlns:a16="http://schemas.microsoft.com/office/drawing/2014/main" id="{D3C22EC5-B9BC-4AFC-849E-4563488B3B0F}"/>
              </a:ext>
            </a:extLst>
          </p:cNvPr>
          <p:cNvSpPr/>
          <p:nvPr/>
        </p:nvSpPr>
        <p:spPr>
          <a:xfrm>
            <a:off x="7199571" y="2749524"/>
            <a:ext cx="967563" cy="659218"/>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j-lt"/>
              <a:ea typeface="+mn-ea"/>
              <a:cs typeface="+mn-cs"/>
            </a:endParaRPr>
          </a:p>
        </p:txBody>
      </p:sp>
      <p:sp>
        <p:nvSpPr>
          <p:cNvPr id="8" name="TextBox 7">
            <a:extLst>
              <a:ext uri="{FF2B5EF4-FFF2-40B4-BE49-F238E27FC236}">
                <a16:creationId xmlns:a16="http://schemas.microsoft.com/office/drawing/2014/main" id="{72DDBF9D-FC33-4032-9D84-BDBD85CE0D0F}"/>
              </a:ext>
            </a:extLst>
          </p:cNvPr>
          <p:cNvSpPr txBox="1"/>
          <p:nvPr/>
        </p:nvSpPr>
        <p:spPr>
          <a:xfrm>
            <a:off x="2318055" y="6519446"/>
            <a:ext cx="2496620" cy="338554"/>
          </a:xfrm>
          <a:prstGeom prst="rect">
            <a:avLst/>
          </a:prstGeom>
          <a:noFill/>
        </p:spPr>
        <p:txBody>
          <a:bodyPr wrap="square" rtlCol="0">
            <a:spAutoFit/>
          </a:bodyPr>
          <a:lstStyle/>
          <a:p>
            <a:r>
              <a:rPr lang="en-US" sz="1600" dirty="0">
                <a:latin typeface="+mj-lt"/>
              </a:rPr>
              <a:t>HH: </a:t>
            </a:r>
            <a:r>
              <a:rPr lang="en-US" sz="1600" dirty="0" err="1">
                <a:latin typeface="+mj-lt"/>
              </a:rPr>
              <a:t>Handihaler</a:t>
            </a:r>
            <a:endParaRPr lang="en-US" sz="1600" dirty="0">
              <a:latin typeface="+mj-lt"/>
            </a:endParaRPr>
          </a:p>
        </p:txBody>
      </p:sp>
    </p:spTree>
    <p:extLst>
      <p:ext uri="{BB962C8B-B14F-4D97-AF65-F5344CB8AC3E}">
        <p14:creationId xmlns:p14="http://schemas.microsoft.com/office/powerpoint/2010/main" val="77671450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203B9EC-0E1F-485D-95A4-176E14A9C5EA}"/>
              </a:ext>
            </a:extLst>
          </p:cNvPr>
          <p:cNvSpPr txBox="1"/>
          <p:nvPr/>
        </p:nvSpPr>
        <p:spPr>
          <a:xfrm>
            <a:off x="1428750" y="400050"/>
            <a:ext cx="9077325"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MY" sz="3600" b="1" i="0" u="none" strike="noStrike" kern="1200" cap="none" spc="-5" normalizeH="0" baseline="0" noProof="0" dirty="0" err="1">
                <a:ln>
                  <a:noFill/>
                </a:ln>
                <a:solidFill>
                  <a:srgbClr val="002060"/>
                </a:solidFill>
                <a:effectLst/>
                <a:uLnTx/>
                <a:uFillTx/>
                <a:latin typeface="Arial"/>
                <a:ea typeface="+mn-ea"/>
                <a:cs typeface="+mn-cs"/>
              </a:rPr>
              <a:t>Nội</a:t>
            </a:r>
            <a:r>
              <a:rPr kumimoji="0" lang="en-MY" sz="3600" b="1" i="0" u="none" strike="noStrike" kern="1200" cap="none" spc="-5" normalizeH="0" baseline="0" noProof="0" dirty="0">
                <a:ln>
                  <a:noFill/>
                </a:ln>
                <a:solidFill>
                  <a:srgbClr val="002060"/>
                </a:solidFill>
                <a:effectLst/>
                <a:uLnTx/>
                <a:uFillTx/>
                <a:latin typeface="Arial"/>
                <a:ea typeface="+mn-ea"/>
                <a:cs typeface="+mn-cs"/>
              </a:rPr>
              <a:t> dung </a:t>
            </a:r>
            <a:r>
              <a:rPr kumimoji="0" lang="en-MY" sz="3600" b="1" i="0" u="none" strike="noStrike" kern="1200" cap="none" spc="-5" normalizeH="0" baseline="0" noProof="0" dirty="0" err="1">
                <a:ln>
                  <a:noFill/>
                </a:ln>
                <a:solidFill>
                  <a:srgbClr val="002060"/>
                </a:solidFill>
                <a:effectLst/>
                <a:uLnTx/>
                <a:uFillTx/>
                <a:latin typeface="Arial"/>
                <a:ea typeface="+mn-ea"/>
                <a:cs typeface="+mn-cs"/>
              </a:rPr>
              <a:t>trình</a:t>
            </a:r>
            <a:r>
              <a:rPr kumimoji="0" lang="en-MY" sz="3600" b="1" i="0" u="none" strike="noStrike" kern="1200" cap="none" spc="-5" normalizeH="0" baseline="0" noProof="0" dirty="0">
                <a:ln>
                  <a:noFill/>
                </a:ln>
                <a:solidFill>
                  <a:srgbClr val="002060"/>
                </a:solidFill>
                <a:effectLst/>
                <a:uLnTx/>
                <a:uFillTx/>
                <a:latin typeface="Arial"/>
                <a:ea typeface="+mn-ea"/>
                <a:cs typeface="+mn-cs"/>
              </a:rPr>
              <a:t> </a:t>
            </a:r>
            <a:r>
              <a:rPr kumimoji="0" lang="en-MY" sz="3600" b="1" i="0" u="none" strike="noStrike" kern="1200" cap="none" spc="-5" normalizeH="0" baseline="0" noProof="0" dirty="0" err="1">
                <a:ln>
                  <a:noFill/>
                </a:ln>
                <a:solidFill>
                  <a:srgbClr val="002060"/>
                </a:solidFill>
                <a:effectLst/>
                <a:uLnTx/>
                <a:uFillTx/>
                <a:latin typeface="Arial"/>
                <a:ea typeface="+mn-ea"/>
                <a:cs typeface="+mn-cs"/>
              </a:rPr>
              <a:t>bày</a:t>
            </a:r>
            <a:endParaRPr kumimoji="0" lang="en-US" sz="3600" b="1" i="0" u="none" strike="noStrike" kern="1200" cap="none" spc="-5" normalizeH="0" baseline="0" noProof="0" dirty="0">
              <a:ln>
                <a:noFill/>
              </a:ln>
              <a:solidFill>
                <a:srgbClr val="002060"/>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19AEDFB9-D15D-470F-899B-9C8E07AB279F}"/>
              </a:ext>
            </a:extLst>
          </p:cNvPr>
          <p:cNvGrpSpPr/>
          <p:nvPr/>
        </p:nvGrpSpPr>
        <p:grpSpPr>
          <a:xfrm>
            <a:off x="6834692" y="1758516"/>
            <a:ext cx="4170044" cy="725922"/>
            <a:chOff x="2514800" y="4343744"/>
            <a:chExt cx="1711837" cy="725922"/>
          </a:xfrm>
        </p:grpSpPr>
        <p:sp>
          <p:nvSpPr>
            <p:cNvPr id="8" name="TextBox 7">
              <a:extLst>
                <a:ext uri="{FF2B5EF4-FFF2-40B4-BE49-F238E27FC236}">
                  <a16:creationId xmlns:a16="http://schemas.microsoft.com/office/drawing/2014/main" id="{C4BC4F96-342E-4AD2-AEE6-F341062F786F}"/>
                </a:ext>
              </a:extLst>
            </p:cNvPr>
            <p:cNvSpPr txBox="1"/>
            <p:nvPr/>
          </p:nvSpPr>
          <p:spPr>
            <a:xfrm>
              <a:off x="2679857" y="4700334"/>
              <a:ext cx="1546780"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Kỹ</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thuật</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hít</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và</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mức</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độ</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tuân</a:t>
              </a:r>
              <a:r>
                <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1" i="0" u="none" strike="noStrike" kern="1200" cap="none" spc="0" normalizeH="0" baseline="0" noProof="0" dirty="0" err="1">
                  <a:ln>
                    <a:noFill/>
                  </a:ln>
                  <a:solidFill>
                    <a:prstClr val="white">
                      <a:lumMod val="75000"/>
                    </a:prstClr>
                  </a:solidFill>
                  <a:effectLst/>
                  <a:uLnTx/>
                  <a:uFillTx/>
                  <a:latin typeface="Arial"/>
                  <a:ea typeface="+mn-ea"/>
                  <a:cs typeface="+mn-cs"/>
                </a:rPr>
                <a:t>thủ</a:t>
              </a:r>
              <a:endParaRPr kumimoji="0" lang="en-US" sz="1800" b="1" i="0" u="none" strike="noStrike" kern="1200" cap="none" spc="0" normalizeH="0" baseline="0" noProof="0" dirty="0">
                <a:ln>
                  <a:noFill/>
                </a:ln>
                <a:solidFill>
                  <a:prstClr val="white">
                    <a:lumMod val="75000"/>
                  </a:prstClr>
                </a:solidFill>
                <a:effectLst/>
                <a:uLnTx/>
                <a:uFillTx/>
                <a:latin typeface="Arial"/>
                <a:ea typeface="+mn-ea"/>
                <a:cs typeface="+mn-cs"/>
              </a:endParaRPr>
            </a:p>
          </p:txBody>
        </p:sp>
        <p:sp>
          <p:nvSpPr>
            <p:cNvPr id="9" name="TextBox 8">
              <a:extLst>
                <a:ext uri="{FF2B5EF4-FFF2-40B4-BE49-F238E27FC236}">
                  <a16:creationId xmlns:a16="http://schemas.microsoft.com/office/drawing/2014/main" id="{3F437FC1-BE41-4CBB-AA00-7B09F9D75FB0}"/>
                </a:ext>
              </a:extLst>
            </p:cNvPr>
            <p:cNvSpPr txBox="1"/>
            <p:nvPr/>
          </p:nvSpPr>
          <p:spPr>
            <a:xfrm>
              <a:off x="2514800" y="4343744"/>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4</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0" name="Group 9">
            <a:extLst>
              <a:ext uri="{FF2B5EF4-FFF2-40B4-BE49-F238E27FC236}">
                <a16:creationId xmlns:a16="http://schemas.microsoft.com/office/drawing/2014/main" id="{F2006D58-BEFE-4A56-B256-CB2ABF57CB78}"/>
              </a:ext>
            </a:extLst>
          </p:cNvPr>
          <p:cNvGrpSpPr/>
          <p:nvPr/>
        </p:nvGrpSpPr>
        <p:grpSpPr>
          <a:xfrm>
            <a:off x="7701764" y="3202150"/>
            <a:ext cx="4204485" cy="749993"/>
            <a:chOff x="2568688" y="4337016"/>
            <a:chExt cx="1725976" cy="749993"/>
          </a:xfrm>
        </p:grpSpPr>
        <p:sp>
          <p:nvSpPr>
            <p:cNvPr id="11" name="TextBox 10">
              <a:extLst>
                <a:ext uri="{FF2B5EF4-FFF2-40B4-BE49-F238E27FC236}">
                  <a16:creationId xmlns:a16="http://schemas.microsoft.com/office/drawing/2014/main" id="{9E591CC9-B036-4DF1-BE34-28EB864767BA}"/>
                </a:ext>
              </a:extLst>
            </p:cNvPr>
            <p:cNvSpPr txBox="1"/>
            <p:nvPr/>
          </p:nvSpPr>
          <p:spPr>
            <a:xfrm>
              <a:off x="2695249" y="4717677"/>
              <a:ext cx="1599415"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Dữ</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liệu</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về</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lượng</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thuốc</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đến</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r>
                <a:rPr kumimoji="0" lang="en-US" sz="1800" i="0" u="none" strike="noStrike" kern="1200" cap="none" spc="0" normalizeH="0" baseline="0" noProof="0" dirty="0" err="1">
                  <a:ln>
                    <a:noFill/>
                  </a:ln>
                  <a:solidFill>
                    <a:schemeClr val="bg1">
                      <a:lumMod val="75000"/>
                    </a:schemeClr>
                  </a:solidFill>
                  <a:effectLst/>
                  <a:uLnTx/>
                  <a:uFillTx/>
                  <a:latin typeface="Arial"/>
                  <a:ea typeface="+mn-ea"/>
                  <a:cs typeface="+mn-cs"/>
                </a:rPr>
                <a:t>phổi</a:t>
              </a:r>
              <a:r>
                <a:rPr kumimoji="0" lang="en-US" sz="1800" i="0" u="none" strike="noStrike" kern="1200" cap="none" spc="0" normalizeH="0" baseline="0" noProof="0" dirty="0">
                  <a:ln>
                    <a:noFill/>
                  </a:ln>
                  <a:solidFill>
                    <a:schemeClr val="bg1">
                      <a:lumMod val="75000"/>
                    </a:schemeClr>
                  </a:solidFill>
                  <a:effectLst/>
                  <a:uLnTx/>
                  <a:uFillTx/>
                  <a:latin typeface="Arial"/>
                  <a:ea typeface="+mn-ea"/>
                  <a:cs typeface="+mn-cs"/>
                </a:rPr>
                <a:t> </a:t>
              </a:r>
            </a:p>
          </p:txBody>
        </p:sp>
        <p:sp>
          <p:nvSpPr>
            <p:cNvPr id="12" name="TextBox 11">
              <a:extLst>
                <a:ext uri="{FF2B5EF4-FFF2-40B4-BE49-F238E27FC236}">
                  <a16:creationId xmlns:a16="http://schemas.microsoft.com/office/drawing/2014/main" id="{E4460651-FAF7-4424-B55B-009B24E8BC7C}"/>
                </a:ext>
              </a:extLst>
            </p:cNvPr>
            <p:cNvSpPr txBox="1"/>
            <p:nvPr/>
          </p:nvSpPr>
          <p:spPr>
            <a:xfrm>
              <a:off x="2568688" y="4337016"/>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5</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3" name="Group 12">
            <a:extLst>
              <a:ext uri="{FF2B5EF4-FFF2-40B4-BE49-F238E27FC236}">
                <a16:creationId xmlns:a16="http://schemas.microsoft.com/office/drawing/2014/main" id="{0029D53E-42B8-4587-8F95-D2FA70F9BCA2}"/>
              </a:ext>
            </a:extLst>
          </p:cNvPr>
          <p:cNvGrpSpPr/>
          <p:nvPr/>
        </p:nvGrpSpPr>
        <p:grpSpPr>
          <a:xfrm>
            <a:off x="7584735" y="4662417"/>
            <a:ext cx="3677517" cy="1108216"/>
            <a:chOff x="2543675" y="4063620"/>
            <a:chExt cx="1509651" cy="1108216"/>
          </a:xfrm>
        </p:grpSpPr>
        <p:sp>
          <p:nvSpPr>
            <p:cNvPr id="14" name="TextBox 13">
              <a:extLst>
                <a:ext uri="{FF2B5EF4-FFF2-40B4-BE49-F238E27FC236}">
                  <a16:creationId xmlns:a16="http://schemas.microsoft.com/office/drawing/2014/main" id="{A22C2DA1-4EE7-40B6-A943-FFA32F30CFCD}"/>
                </a:ext>
              </a:extLst>
            </p:cNvPr>
            <p:cNvSpPr txBox="1"/>
            <p:nvPr/>
          </p:nvSpPr>
          <p:spPr>
            <a:xfrm>
              <a:off x="2649388" y="4525505"/>
              <a:ext cx="1403938"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Phản</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a:t>
              </a: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hồi</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a:t>
              </a: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của</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a:t>
              </a: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bệnh</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a:t>
              </a: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nhân</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a:t>
              </a:r>
              <a:r>
                <a:rPr kumimoji="0" lang="en-US" altLang="ko-KR" sz="1800" b="1" i="0" u="none" strike="noStrike" kern="1200" cap="none" spc="0" normalizeH="0" baseline="0" noProof="0" dirty="0" err="1">
                  <a:ln>
                    <a:noFill/>
                  </a:ln>
                  <a:solidFill>
                    <a:srgbClr val="FF0000"/>
                  </a:solidFill>
                  <a:effectLst/>
                  <a:uLnTx/>
                  <a:uFillTx/>
                  <a:latin typeface="Arial"/>
                  <a:ea typeface="굴림" panose="020B0600000101010101" pitchFamily="34" charset="-127"/>
                  <a:cs typeface="Arial" pitchFamily="34" charset="0"/>
                </a:rPr>
                <a:t>với</a:t>
              </a:r>
              <a:r>
                <a:rPr kumimoji="0" lang="en-US" altLang="ko-KR"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rPr>
                <a:t> Respimat</a:t>
              </a:r>
              <a:endParaRPr kumimoji="0" lang="ko-KR" altLang="en-US" sz="1800" b="1" i="0" u="none" strike="noStrike" kern="1200" cap="none" spc="0" normalizeH="0" baseline="0" noProof="0" dirty="0">
                <a:ln>
                  <a:noFill/>
                </a:ln>
                <a:solidFill>
                  <a:srgbClr val="FF0000"/>
                </a:solidFill>
                <a:effectLst/>
                <a:uLnTx/>
                <a:uFillTx/>
                <a:latin typeface="Arial"/>
                <a:ea typeface="굴림" panose="020B0600000101010101" pitchFamily="34" charset="-127"/>
                <a:cs typeface="Arial" pitchFamily="34" charset="0"/>
              </a:endParaRPr>
            </a:p>
          </p:txBody>
        </p:sp>
        <p:sp>
          <p:nvSpPr>
            <p:cNvPr id="15" name="TextBox 14">
              <a:extLst>
                <a:ext uri="{FF2B5EF4-FFF2-40B4-BE49-F238E27FC236}">
                  <a16:creationId xmlns:a16="http://schemas.microsoft.com/office/drawing/2014/main" id="{0A87173D-3BED-4054-AEA8-40E95B489A25}"/>
                </a:ext>
              </a:extLst>
            </p:cNvPr>
            <p:cNvSpPr txBox="1"/>
            <p:nvPr/>
          </p:nvSpPr>
          <p:spPr>
            <a:xfrm>
              <a:off x="2543675" y="4063620"/>
              <a:ext cx="1403938" cy="584775"/>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6</a:t>
              </a:r>
              <a:endParaRPr kumimoji="0" lang="ko-KR" altLang="en-US" sz="3200" b="1" i="0" u="none" strike="noStrike" kern="1200" cap="none" spc="0" normalizeH="0" baseline="0" noProof="0" dirty="0">
                <a:ln>
                  <a:noFill/>
                </a:ln>
                <a:solidFill>
                  <a:srgbClr val="4F81BD">
                    <a:lumMod val="60000"/>
                    <a:lumOff val="40000"/>
                  </a:srgbClr>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6" name="Group 15">
            <a:extLst>
              <a:ext uri="{FF2B5EF4-FFF2-40B4-BE49-F238E27FC236}">
                <a16:creationId xmlns:a16="http://schemas.microsoft.com/office/drawing/2014/main" id="{88CF2C1F-B481-418B-9786-8464DAFC0859}"/>
              </a:ext>
            </a:extLst>
          </p:cNvPr>
          <p:cNvGrpSpPr/>
          <p:nvPr/>
        </p:nvGrpSpPr>
        <p:grpSpPr>
          <a:xfrm>
            <a:off x="1017816" y="2300950"/>
            <a:ext cx="3472422" cy="1179511"/>
            <a:chOff x="2619425" y="4025274"/>
            <a:chExt cx="1425458" cy="1179511"/>
          </a:xfrm>
        </p:grpSpPr>
        <p:sp>
          <p:nvSpPr>
            <p:cNvPr id="17" name="TextBox 16">
              <a:extLst>
                <a:ext uri="{FF2B5EF4-FFF2-40B4-BE49-F238E27FC236}">
                  <a16:creationId xmlns:a16="http://schemas.microsoft.com/office/drawing/2014/main" id="{A3996798-0386-49D2-BE44-550DD87876B2}"/>
                </a:ext>
              </a:extLst>
            </p:cNvPr>
            <p:cNvSpPr txBox="1"/>
            <p:nvPr/>
          </p:nvSpPr>
          <p:spPr>
            <a:xfrm>
              <a:off x="2619425" y="4558454"/>
              <a:ext cx="1403938"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Một</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số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yếu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cần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cân</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nhắc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để</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tối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ưu</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hóa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lượng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thuốc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tới</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phổi</a:t>
              </a:r>
              <a:endPar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endParaRPr>
            </a:p>
          </p:txBody>
        </p:sp>
        <p:sp>
          <p:nvSpPr>
            <p:cNvPr id="18" name="TextBox 17">
              <a:extLst>
                <a:ext uri="{FF2B5EF4-FFF2-40B4-BE49-F238E27FC236}">
                  <a16:creationId xmlns:a16="http://schemas.microsoft.com/office/drawing/2014/main" id="{01E6DAF3-8F73-40A6-B40D-71C8EA3F6A41}"/>
                </a:ext>
              </a:extLst>
            </p:cNvPr>
            <p:cNvSpPr txBox="1"/>
            <p:nvPr/>
          </p:nvSpPr>
          <p:spPr>
            <a:xfrm>
              <a:off x="2640945" y="4025274"/>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1</a:t>
              </a:r>
              <a:endParaRPr kumimoji="0" lang="ko-KR" altLang="en-US" sz="3200" b="1" i="0" u="none" strike="noStrike" kern="1200" cap="none" spc="0" normalizeH="0" baseline="0" noProof="0" dirty="0">
                <a:ln>
                  <a:noFill/>
                </a:ln>
                <a:solidFill>
                  <a:srgbClr val="0066FF"/>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19" name="Group 18">
            <a:extLst>
              <a:ext uri="{FF2B5EF4-FFF2-40B4-BE49-F238E27FC236}">
                <a16:creationId xmlns:a16="http://schemas.microsoft.com/office/drawing/2014/main" id="{A079C1EF-A805-4F92-9F24-604F20D95F22}"/>
              </a:ext>
            </a:extLst>
          </p:cNvPr>
          <p:cNvGrpSpPr/>
          <p:nvPr/>
        </p:nvGrpSpPr>
        <p:grpSpPr>
          <a:xfrm>
            <a:off x="912635" y="3769453"/>
            <a:ext cx="3420000" cy="892964"/>
            <a:chOff x="2551706" y="4036681"/>
            <a:chExt cx="1403938" cy="892964"/>
          </a:xfrm>
        </p:grpSpPr>
        <p:sp>
          <p:nvSpPr>
            <p:cNvPr id="20" name="TextBox 19">
              <a:extLst>
                <a:ext uri="{FF2B5EF4-FFF2-40B4-BE49-F238E27FC236}">
                  <a16:creationId xmlns:a16="http://schemas.microsoft.com/office/drawing/2014/main" id="{AE622DDD-B880-4884-A40E-3888FF55035E}"/>
                </a:ext>
              </a:extLst>
            </p:cNvPr>
            <p:cNvSpPr txBox="1"/>
            <p:nvPr/>
          </p:nvSpPr>
          <p:spPr>
            <a:xfrm>
              <a:off x="2551706" y="4560313"/>
              <a:ext cx="140393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Đặc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tính</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khí</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dung</a:t>
              </a:r>
            </a:p>
          </p:txBody>
        </p:sp>
        <p:sp>
          <p:nvSpPr>
            <p:cNvPr id="21" name="TextBox 20">
              <a:extLst>
                <a:ext uri="{FF2B5EF4-FFF2-40B4-BE49-F238E27FC236}">
                  <a16:creationId xmlns:a16="http://schemas.microsoft.com/office/drawing/2014/main" id="{594C1120-E8DB-4F32-9E41-3084F26EFC9B}"/>
                </a:ext>
              </a:extLst>
            </p:cNvPr>
            <p:cNvSpPr txBox="1"/>
            <p:nvPr/>
          </p:nvSpPr>
          <p:spPr>
            <a:xfrm>
              <a:off x="2551706" y="4036681"/>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2</a:t>
              </a:r>
              <a:endParaRPr kumimoji="0" lang="ko-KR" altLang="en-US" sz="3200" b="1" i="0" u="none" strike="noStrike" kern="1200" cap="none" spc="0" normalizeH="0" baseline="0" noProof="0" dirty="0">
                <a:ln>
                  <a:noFill/>
                </a:ln>
                <a:solidFill>
                  <a:srgbClr val="00BDFB"/>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2" name="Group 21">
            <a:extLst>
              <a:ext uri="{FF2B5EF4-FFF2-40B4-BE49-F238E27FC236}">
                <a16:creationId xmlns:a16="http://schemas.microsoft.com/office/drawing/2014/main" id="{A1777404-4EBB-4690-AD1B-1AA33386CA94}"/>
              </a:ext>
            </a:extLst>
          </p:cNvPr>
          <p:cNvGrpSpPr/>
          <p:nvPr/>
        </p:nvGrpSpPr>
        <p:grpSpPr>
          <a:xfrm>
            <a:off x="1687445" y="5050296"/>
            <a:ext cx="3420000" cy="1063840"/>
            <a:chOff x="2509778" y="4083329"/>
            <a:chExt cx="1403938" cy="1063840"/>
          </a:xfrm>
        </p:grpSpPr>
        <p:sp>
          <p:nvSpPr>
            <p:cNvPr id="23" name="TextBox 22">
              <a:extLst>
                <a:ext uri="{FF2B5EF4-FFF2-40B4-BE49-F238E27FC236}">
                  <a16:creationId xmlns:a16="http://schemas.microsoft.com/office/drawing/2014/main" id="{C31870CE-5256-4A60-87DA-1E3B834FCACA}"/>
                </a:ext>
              </a:extLst>
            </p:cNvPr>
            <p:cNvSpPr txBox="1"/>
            <p:nvPr/>
          </p:nvSpPr>
          <p:spPr>
            <a:xfrm>
              <a:off x="2583446" y="4500838"/>
              <a:ext cx="1330270" cy="646331"/>
            </a:xfrm>
            <a:prstGeom prst="rect">
              <a:avLst/>
            </a:prstGeom>
            <a:noFill/>
          </p:spPr>
          <p:txBody>
            <a:bodyPr wrap="square" rtlCol="0">
              <a:spAutoFit/>
            </a:bodyPr>
            <a:lstStyle/>
            <a:p>
              <a:pPr marL="0" marR="0" lvl="0" indent="0" algn="l" defTabSz="914286"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Kháng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lực</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của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dụng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cụ</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và</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khả</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năng</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hít</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của</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bệnh</a:t>
              </a:r>
              <a:r>
                <a:rPr kumimoji="0" lang="en-US" sz="1800" b="0" i="0" u="none" strike="noStrike" kern="1200" cap="none" spc="0" normalizeH="0" baseline="0" noProof="0" dirty="0">
                  <a:ln>
                    <a:noFill/>
                  </a:ln>
                  <a:solidFill>
                    <a:prstClr val="white">
                      <a:lumMod val="75000"/>
                    </a:prstClr>
                  </a:solidFill>
                  <a:effectLst/>
                  <a:uLnTx/>
                  <a:uFillTx/>
                  <a:latin typeface="Arial"/>
                  <a:ea typeface="+mn-ea"/>
                  <a:cs typeface="+mn-cs"/>
                </a:rPr>
                <a:t> </a:t>
              </a:r>
              <a:r>
                <a:rPr kumimoji="0" lang="en-US" sz="1800" b="0" i="0" u="none" strike="noStrike" kern="1200" cap="none" spc="0" normalizeH="0" baseline="0" noProof="0" dirty="0" err="1">
                  <a:ln>
                    <a:noFill/>
                  </a:ln>
                  <a:solidFill>
                    <a:prstClr val="white">
                      <a:lumMod val="75000"/>
                    </a:prstClr>
                  </a:solidFill>
                  <a:effectLst/>
                  <a:uLnTx/>
                  <a:uFillTx/>
                  <a:latin typeface="Arial"/>
                  <a:ea typeface="+mn-ea"/>
                  <a:cs typeface="+mn-cs"/>
                </a:rPr>
                <a:t>nhân</a:t>
              </a:r>
              <a:endParaRPr kumimoji="0" lang="ko-KR" altLang="en-US" sz="1800" b="0" i="0" u="none" strike="noStrike" kern="1200" cap="none" spc="0" normalizeH="0" baseline="0" noProof="0" dirty="0">
                <a:ln>
                  <a:noFill/>
                </a:ln>
                <a:solidFill>
                  <a:prstClr val="white">
                    <a:lumMod val="75000"/>
                  </a:prstClr>
                </a:solidFill>
                <a:effectLst/>
                <a:uLnTx/>
                <a:uFillTx/>
                <a:latin typeface="Arial"/>
                <a:ea typeface="굴림" panose="020B0600000101010101" pitchFamily="34" charset="-127"/>
                <a:cs typeface="Arial" pitchFamily="34" charset="0"/>
              </a:endParaRPr>
            </a:p>
          </p:txBody>
        </p:sp>
        <p:sp>
          <p:nvSpPr>
            <p:cNvPr id="24" name="TextBox 23">
              <a:extLst>
                <a:ext uri="{FF2B5EF4-FFF2-40B4-BE49-F238E27FC236}">
                  <a16:creationId xmlns:a16="http://schemas.microsoft.com/office/drawing/2014/main" id="{79C4E3EC-C556-4B57-A88A-C42839909D3E}"/>
                </a:ext>
              </a:extLst>
            </p:cNvPr>
            <p:cNvSpPr txBox="1"/>
            <p:nvPr/>
          </p:nvSpPr>
          <p:spPr>
            <a:xfrm>
              <a:off x="2509778" y="4083329"/>
              <a:ext cx="1403938" cy="584775"/>
            </a:xfrm>
            <a:prstGeom prst="rect">
              <a:avLst/>
            </a:prstGeom>
            <a:noFill/>
          </p:spPr>
          <p:txBody>
            <a:bodyPr wrap="square" rtlCol="0">
              <a:spAutoFit/>
            </a:bodyPr>
            <a:lstStyle/>
            <a:p>
              <a:pPr marL="0" marR="0" lvl="0" indent="0" algn="r" defTabSz="914286" rtl="0" eaLnBrk="1" fontAlgn="auto" latinLnBrk="0" hangingPunct="1">
                <a:lnSpc>
                  <a:spcPct val="100000"/>
                </a:lnSpc>
                <a:spcBef>
                  <a:spcPts val="0"/>
                </a:spcBef>
                <a:spcAft>
                  <a:spcPts val="0"/>
                </a:spcAft>
                <a:buClrTx/>
                <a:buSzTx/>
                <a:buFontTx/>
                <a:buNone/>
                <a:tabLst/>
                <a:defRPr/>
              </a:pPr>
              <a:r>
                <a:rPr kumimoji="0" lang="en-US" altLang="ko-KR"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rPr>
                <a:t>3</a:t>
              </a:r>
              <a:endParaRPr kumimoji="0" lang="ko-KR" altLang="en-US" sz="3200" b="1" i="0" u="none" strike="noStrike" kern="1200" cap="none" spc="0" normalizeH="0" baseline="0" noProof="0" dirty="0">
                <a:ln>
                  <a:noFill/>
                </a:ln>
                <a:solidFill>
                  <a:srgbClr val="1ED0A6"/>
                </a:solidFill>
                <a:effectLst>
                  <a:outerShdw blurRad="38100" dist="38100" dir="2700000" algn="tl">
                    <a:srgbClr val="000000">
                      <a:alpha val="43137"/>
                    </a:srgbClr>
                  </a:outerShdw>
                </a:effectLst>
                <a:uLnTx/>
                <a:uFillTx/>
                <a:latin typeface="Arial"/>
                <a:ea typeface="굴림" panose="020B0600000101010101" pitchFamily="34" charset="-127"/>
                <a:cs typeface="Arial" pitchFamily="34" charset="0"/>
              </a:endParaRPr>
            </a:p>
          </p:txBody>
        </p:sp>
      </p:grpSp>
      <p:grpSp>
        <p:nvGrpSpPr>
          <p:cNvPr id="25" name="그룹 3">
            <a:extLst>
              <a:ext uri="{FF2B5EF4-FFF2-40B4-BE49-F238E27FC236}">
                <a16:creationId xmlns:a16="http://schemas.microsoft.com/office/drawing/2014/main" id="{C9A6B39D-D955-4BA4-9383-9C2CB872A2BA}"/>
              </a:ext>
            </a:extLst>
          </p:cNvPr>
          <p:cNvGrpSpPr/>
          <p:nvPr/>
        </p:nvGrpSpPr>
        <p:grpSpPr>
          <a:xfrm>
            <a:off x="4607268" y="2184397"/>
            <a:ext cx="2977467" cy="3310535"/>
            <a:chOff x="4733387" y="2304040"/>
            <a:chExt cx="2734502" cy="3040391"/>
          </a:xfrm>
        </p:grpSpPr>
        <p:sp>
          <p:nvSpPr>
            <p:cNvPr id="26" name="Oval 25">
              <a:extLst>
                <a:ext uri="{FF2B5EF4-FFF2-40B4-BE49-F238E27FC236}">
                  <a16:creationId xmlns:a16="http://schemas.microsoft.com/office/drawing/2014/main" id="{A0879723-AE6E-44E6-B707-8B5FA7EAF552}"/>
                </a:ext>
              </a:extLst>
            </p:cNvPr>
            <p:cNvSpPr/>
            <p:nvPr/>
          </p:nvSpPr>
          <p:spPr>
            <a:xfrm>
              <a:off x="4733387" y="2443864"/>
              <a:ext cx="2734502" cy="2734502"/>
            </a:xfrm>
            <a:prstGeom prst="ellipse">
              <a:avLst/>
            </a:prstGeom>
            <a:noFill/>
            <a:ln w="19050" cap="flat" cmpd="sng" algn="ctr">
              <a:solidFill>
                <a:sysClr val="windowText" lastClr="000000">
                  <a:lumMod val="50000"/>
                  <a:lumOff val="50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7" name="Oval 26">
              <a:extLst>
                <a:ext uri="{FF2B5EF4-FFF2-40B4-BE49-F238E27FC236}">
                  <a16:creationId xmlns:a16="http://schemas.microsoft.com/office/drawing/2014/main" id="{11B253FF-540E-4CE9-A132-1306D8A616E8}"/>
                </a:ext>
              </a:extLst>
            </p:cNvPr>
            <p:cNvSpPr/>
            <p:nvPr/>
          </p:nvSpPr>
          <p:spPr>
            <a:xfrm>
              <a:off x="5948939" y="2304040"/>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8" name="Oval 27">
              <a:extLst>
                <a:ext uri="{FF2B5EF4-FFF2-40B4-BE49-F238E27FC236}">
                  <a16:creationId xmlns:a16="http://schemas.microsoft.com/office/drawing/2014/main" id="{8CF983A8-5764-474E-BF3A-E629881A3FF6}"/>
                </a:ext>
              </a:extLst>
            </p:cNvPr>
            <p:cNvSpPr/>
            <p:nvPr/>
          </p:nvSpPr>
          <p:spPr>
            <a:xfrm>
              <a:off x="5966487" y="5064783"/>
              <a:ext cx="279648" cy="279648"/>
            </a:xfrm>
            <a:prstGeom prst="ellipse">
              <a:avLst/>
            </a:prstGeom>
            <a:solidFill>
              <a:srgbClr val="1ED0A6"/>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29" name="Oval 28">
              <a:extLst>
                <a:ext uri="{FF2B5EF4-FFF2-40B4-BE49-F238E27FC236}">
                  <a16:creationId xmlns:a16="http://schemas.microsoft.com/office/drawing/2014/main" id="{FC5CEA8B-37AE-420A-8F72-3C22599C581E}"/>
                </a:ext>
              </a:extLst>
            </p:cNvPr>
            <p:cNvSpPr/>
            <p:nvPr/>
          </p:nvSpPr>
          <p:spPr>
            <a:xfrm>
              <a:off x="7092436" y="4450608"/>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F0A14C4E-A38A-4C72-AA3A-A871FE4675B1}"/>
                </a:ext>
              </a:extLst>
            </p:cNvPr>
            <p:cNvSpPr/>
            <p:nvPr/>
          </p:nvSpPr>
          <p:spPr>
            <a:xfrm>
              <a:off x="7092436" y="2936819"/>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1" name="Oval 30">
              <a:extLst>
                <a:ext uri="{FF2B5EF4-FFF2-40B4-BE49-F238E27FC236}">
                  <a16:creationId xmlns:a16="http://schemas.microsoft.com/office/drawing/2014/main" id="{28586E6F-373C-4B40-961C-69CDEED2C0F6}"/>
                </a:ext>
              </a:extLst>
            </p:cNvPr>
            <p:cNvSpPr/>
            <p:nvPr/>
          </p:nvSpPr>
          <p:spPr>
            <a:xfrm>
              <a:off x="4799856" y="4450608"/>
              <a:ext cx="279648" cy="279648"/>
            </a:xfrm>
            <a:prstGeom prst="ellipse">
              <a:avLst/>
            </a:prstGeom>
            <a:solidFill>
              <a:srgbClr val="00BDFB"/>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sp>
          <p:nvSpPr>
            <p:cNvPr id="32" name="Oval 31">
              <a:extLst>
                <a:ext uri="{FF2B5EF4-FFF2-40B4-BE49-F238E27FC236}">
                  <a16:creationId xmlns:a16="http://schemas.microsoft.com/office/drawing/2014/main" id="{921C282A-03C7-43BA-A597-6F11FB126637}"/>
                </a:ext>
              </a:extLst>
            </p:cNvPr>
            <p:cNvSpPr/>
            <p:nvPr/>
          </p:nvSpPr>
          <p:spPr>
            <a:xfrm>
              <a:off x="4799856" y="2936819"/>
              <a:ext cx="279648" cy="279648"/>
            </a:xfrm>
            <a:prstGeom prst="ellipse">
              <a:avLst/>
            </a:prstGeom>
            <a:solidFill>
              <a:srgbClr val="1C82FF"/>
            </a:solidFill>
            <a:ln w="190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en-US" sz="2700" b="0" i="0" u="none" strike="noStrike" kern="0" cap="none" spc="0" normalizeH="0" baseline="0" noProof="0">
                <a:ln>
                  <a:noFill/>
                </a:ln>
                <a:solidFill>
                  <a:prstClr val="white"/>
                </a:solidFill>
                <a:effectLst/>
                <a:uLnTx/>
                <a:uFillTx/>
                <a:latin typeface="Arial"/>
                <a:ea typeface="+mn-ea"/>
                <a:cs typeface="+mn-cs"/>
              </a:endParaRPr>
            </a:p>
          </p:txBody>
        </p:sp>
      </p:grpSp>
      <p:grpSp>
        <p:nvGrpSpPr>
          <p:cNvPr id="33" name="그룹 62">
            <a:extLst>
              <a:ext uri="{FF2B5EF4-FFF2-40B4-BE49-F238E27FC236}">
                <a16:creationId xmlns:a16="http://schemas.microsoft.com/office/drawing/2014/main" id="{B6F59DC5-A6B5-4E8E-B14F-87996F029D05}"/>
              </a:ext>
            </a:extLst>
          </p:cNvPr>
          <p:cNvGrpSpPr/>
          <p:nvPr/>
        </p:nvGrpSpPr>
        <p:grpSpPr>
          <a:xfrm>
            <a:off x="5533403" y="3992865"/>
            <a:ext cx="1107260" cy="891714"/>
            <a:chOff x="9900592" y="3481411"/>
            <a:chExt cx="1532190" cy="1233924"/>
          </a:xfrm>
        </p:grpSpPr>
        <p:grpSp>
          <p:nvGrpSpPr>
            <p:cNvPr id="34" name="그룹 64">
              <a:extLst>
                <a:ext uri="{FF2B5EF4-FFF2-40B4-BE49-F238E27FC236}">
                  <a16:creationId xmlns:a16="http://schemas.microsoft.com/office/drawing/2014/main" id="{74DA3F87-0F1A-4F90-9435-9A357D778343}"/>
                </a:ext>
              </a:extLst>
            </p:cNvPr>
            <p:cNvGrpSpPr/>
            <p:nvPr/>
          </p:nvGrpSpPr>
          <p:grpSpPr>
            <a:xfrm>
              <a:off x="9900593" y="3481411"/>
              <a:ext cx="1532189" cy="385808"/>
              <a:chOff x="5134373" y="3131004"/>
              <a:chExt cx="1431908" cy="315692"/>
            </a:xfrm>
          </p:grpSpPr>
          <p:sp>
            <p:nvSpPr>
              <p:cNvPr id="41" name="직사각형 6">
                <a:extLst>
                  <a:ext uri="{FF2B5EF4-FFF2-40B4-BE49-F238E27FC236}">
                    <a16:creationId xmlns:a16="http://schemas.microsoft.com/office/drawing/2014/main" id="{B74C02F0-81DE-4240-884C-F20283A16E1F}"/>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C82FF"/>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2" name="자유형: 도형 72">
                <a:extLst>
                  <a:ext uri="{FF2B5EF4-FFF2-40B4-BE49-F238E27FC236}">
                    <a16:creationId xmlns:a16="http://schemas.microsoft.com/office/drawing/2014/main" id="{876C7826-2BC5-4AA6-AB07-90EC0815B5FF}"/>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5" name="그룹 65">
              <a:extLst>
                <a:ext uri="{FF2B5EF4-FFF2-40B4-BE49-F238E27FC236}">
                  <a16:creationId xmlns:a16="http://schemas.microsoft.com/office/drawing/2014/main" id="{355A1415-7B1C-432B-BED1-3FC6E0F7694C}"/>
                </a:ext>
              </a:extLst>
            </p:cNvPr>
            <p:cNvGrpSpPr/>
            <p:nvPr/>
          </p:nvGrpSpPr>
          <p:grpSpPr>
            <a:xfrm>
              <a:off x="9900592" y="3905469"/>
              <a:ext cx="1532189" cy="385808"/>
              <a:chOff x="5018098" y="3131004"/>
              <a:chExt cx="1431908" cy="315692"/>
            </a:xfrm>
          </p:grpSpPr>
          <p:sp>
            <p:nvSpPr>
              <p:cNvPr id="39" name="직사각형 6">
                <a:extLst>
                  <a:ext uri="{FF2B5EF4-FFF2-40B4-BE49-F238E27FC236}">
                    <a16:creationId xmlns:a16="http://schemas.microsoft.com/office/drawing/2014/main" id="{CF2F0943-A8F2-41FF-BE0C-74C37CAD5843}"/>
                  </a:ext>
                </a:extLst>
              </p:cNvPr>
              <p:cNvSpPr/>
              <p:nvPr/>
            </p:nvSpPr>
            <p:spPr>
              <a:xfrm>
                <a:off x="5092049"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1ED0A6"/>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자유형: 도형 70">
                <a:extLst>
                  <a:ext uri="{FF2B5EF4-FFF2-40B4-BE49-F238E27FC236}">
                    <a16:creationId xmlns:a16="http://schemas.microsoft.com/office/drawing/2014/main" id="{551BA910-A80B-41B3-929B-F5AD547C9859}"/>
                  </a:ext>
                </a:extLst>
              </p:cNvPr>
              <p:cNvSpPr/>
              <p:nvPr/>
            </p:nvSpPr>
            <p:spPr>
              <a:xfrm>
                <a:off x="5018098"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6" name="그룹 66">
              <a:extLst>
                <a:ext uri="{FF2B5EF4-FFF2-40B4-BE49-F238E27FC236}">
                  <a16:creationId xmlns:a16="http://schemas.microsoft.com/office/drawing/2014/main" id="{CA3C0D2C-9387-4065-9A79-A465CD9485D7}"/>
                </a:ext>
              </a:extLst>
            </p:cNvPr>
            <p:cNvGrpSpPr/>
            <p:nvPr/>
          </p:nvGrpSpPr>
          <p:grpSpPr>
            <a:xfrm>
              <a:off x="9900593" y="4329527"/>
              <a:ext cx="1532189" cy="385808"/>
              <a:chOff x="5134373" y="3131004"/>
              <a:chExt cx="1431908" cy="315692"/>
            </a:xfrm>
          </p:grpSpPr>
          <p:sp>
            <p:nvSpPr>
              <p:cNvPr id="37" name="직사각형 6">
                <a:extLst>
                  <a:ext uri="{FF2B5EF4-FFF2-40B4-BE49-F238E27FC236}">
                    <a16:creationId xmlns:a16="http://schemas.microsoft.com/office/drawing/2014/main" id="{F6128471-4B27-43E0-BFF0-7430D62E3B4E}"/>
                  </a:ext>
                </a:extLst>
              </p:cNvPr>
              <p:cNvSpPr/>
              <p:nvPr/>
            </p:nvSpPr>
            <p:spPr>
              <a:xfrm>
                <a:off x="5208323" y="3177330"/>
                <a:ext cx="1258310" cy="223041"/>
              </a:xfrm>
              <a:custGeom>
                <a:avLst/>
                <a:gdLst>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 name="connsiteX0" fmla="*/ 0 w 1258310"/>
                  <a:gd name="connsiteY0" fmla="*/ 0 h 199384"/>
                  <a:gd name="connsiteX1" fmla="*/ 1258310 w 1258310"/>
                  <a:gd name="connsiteY1" fmla="*/ 0 h 199384"/>
                  <a:gd name="connsiteX2" fmla="*/ 1258310 w 1258310"/>
                  <a:gd name="connsiteY2" fmla="*/ 199384 h 199384"/>
                  <a:gd name="connsiteX3" fmla="*/ 0 w 1258310"/>
                  <a:gd name="connsiteY3" fmla="*/ 199384 h 199384"/>
                  <a:gd name="connsiteX4" fmla="*/ 0 w 1258310"/>
                  <a:gd name="connsiteY4" fmla="*/ 0 h 199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8310" h="199384">
                    <a:moveTo>
                      <a:pt x="0" y="0"/>
                    </a:moveTo>
                    <a:lnTo>
                      <a:pt x="1258310" y="0"/>
                    </a:lnTo>
                    <a:cubicBezTo>
                      <a:pt x="1210685" y="75986"/>
                      <a:pt x="1213065" y="130541"/>
                      <a:pt x="1258310" y="199384"/>
                    </a:cubicBezTo>
                    <a:lnTo>
                      <a:pt x="0" y="199384"/>
                    </a:lnTo>
                    <a:lnTo>
                      <a:pt x="0" y="0"/>
                    </a:lnTo>
                    <a:close/>
                  </a:path>
                </a:pathLst>
              </a:custGeom>
              <a:solidFill>
                <a:sysClr val="window" lastClr="FFFFFF"/>
              </a:solidFill>
              <a:ln w="12700" cap="flat" cmpd="sng" algn="ctr">
                <a:solidFill>
                  <a:srgbClr val="00BDFB"/>
                </a:solid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8" name="자유형: 도형 68">
                <a:extLst>
                  <a:ext uri="{FF2B5EF4-FFF2-40B4-BE49-F238E27FC236}">
                    <a16:creationId xmlns:a16="http://schemas.microsoft.com/office/drawing/2014/main" id="{93EDEDEE-3140-4EDA-8BEC-BAB9053D0581}"/>
                  </a:ext>
                </a:extLst>
              </p:cNvPr>
              <p:cNvSpPr/>
              <p:nvPr/>
            </p:nvSpPr>
            <p:spPr>
              <a:xfrm>
                <a:off x="5134373" y="3131004"/>
                <a:ext cx="1431908" cy="315692"/>
              </a:xfrm>
              <a:custGeom>
                <a:avLst/>
                <a:gdLst>
                  <a:gd name="connsiteX0" fmla="*/ 62289 w 1431908"/>
                  <a:gd name="connsiteY0" fmla="*/ 0 h 315692"/>
                  <a:gd name="connsiteX1" fmla="*/ 1371331 w 1431908"/>
                  <a:gd name="connsiteY1" fmla="*/ 0 h 315692"/>
                  <a:gd name="connsiteX2" fmla="*/ 1415376 w 1431908"/>
                  <a:gd name="connsiteY2" fmla="*/ 18244 h 315692"/>
                  <a:gd name="connsiteX3" fmla="*/ 1431908 w 1431908"/>
                  <a:gd name="connsiteY3" fmla="*/ 58155 h 315692"/>
                  <a:gd name="connsiteX4" fmla="*/ 100375 w 1431908"/>
                  <a:gd name="connsiteY4" fmla="*/ 58155 h 315692"/>
                  <a:gd name="connsiteX5" fmla="*/ 73951 w 1431908"/>
                  <a:gd name="connsiteY5" fmla="*/ 84579 h 315692"/>
                  <a:gd name="connsiteX6" fmla="*/ 73951 w 1431908"/>
                  <a:gd name="connsiteY6" fmla="*/ 231114 h 315692"/>
                  <a:gd name="connsiteX7" fmla="*/ 100375 w 1431908"/>
                  <a:gd name="connsiteY7" fmla="*/ 257538 h 315692"/>
                  <a:gd name="connsiteX8" fmla="*/ 1431907 w 1431908"/>
                  <a:gd name="connsiteY8" fmla="*/ 257538 h 315692"/>
                  <a:gd name="connsiteX9" fmla="*/ 1415376 w 1431908"/>
                  <a:gd name="connsiteY9" fmla="*/ 297448 h 315692"/>
                  <a:gd name="connsiteX10" fmla="*/ 1371331 w 1431908"/>
                  <a:gd name="connsiteY10" fmla="*/ 315692 h 315692"/>
                  <a:gd name="connsiteX11" fmla="*/ 62289 w 1431908"/>
                  <a:gd name="connsiteY11" fmla="*/ 315692 h 315692"/>
                  <a:gd name="connsiteX12" fmla="*/ 0 w 1431908"/>
                  <a:gd name="connsiteY12" fmla="*/ 253403 h 315692"/>
                  <a:gd name="connsiteX13" fmla="*/ 0 w 1431908"/>
                  <a:gd name="connsiteY13" fmla="*/ 62289 h 315692"/>
                  <a:gd name="connsiteX14" fmla="*/ 62289 w 1431908"/>
                  <a:gd name="connsiteY14" fmla="*/ 0 h 31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1908" h="315692">
                    <a:moveTo>
                      <a:pt x="62289" y="0"/>
                    </a:moveTo>
                    <a:lnTo>
                      <a:pt x="1371331" y="0"/>
                    </a:lnTo>
                    <a:cubicBezTo>
                      <a:pt x="1388532" y="0"/>
                      <a:pt x="1404104" y="6972"/>
                      <a:pt x="1415376" y="18244"/>
                    </a:cubicBezTo>
                    <a:lnTo>
                      <a:pt x="1431908" y="58155"/>
                    </a:lnTo>
                    <a:lnTo>
                      <a:pt x="100375" y="58155"/>
                    </a:lnTo>
                    <a:cubicBezTo>
                      <a:pt x="85781" y="58155"/>
                      <a:pt x="73951" y="69985"/>
                      <a:pt x="73951" y="84579"/>
                    </a:cubicBezTo>
                    <a:lnTo>
                      <a:pt x="73951" y="231114"/>
                    </a:lnTo>
                    <a:cubicBezTo>
                      <a:pt x="73951" y="245708"/>
                      <a:pt x="85781" y="257538"/>
                      <a:pt x="100375" y="257538"/>
                    </a:cubicBezTo>
                    <a:lnTo>
                      <a:pt x="1431907" y="257538"/>
                    </a:lnTo>
                    <a:lnTo>
                      <a:pt x="1415376" y="297448"/>
                    </a:lnTo>
                    <a:cubicBezTo>
                      <a:pt x="1404104" y="308720"/>
                      <a:pt x="1388532" y="315692"/>
                      <a:pt x="1371331" y="315692"/>
                    </a:cubicBezTo>
                    <a:lnTo>
                      <a:pt x="62289" y="315692"/>
                    </a:lnTo>
                    <a:cubicBezTo>
                      <a:pt x="27888" y="315692"/>
                      <a:pt x="0" y="287804"/>
                      <a:pt x="0" y="253403"/>
                    </a:cubicBezTo>
                    <a:lnTo>
                      <a:pt x="0" y="62289"/>
                    </a:lnTo>
                    <a:cubicBezTo>
                      <a:pt x="0" y="27888"/>
                      <a:pt x="27888" y="0"/>
                      <a:pt x="62289" y="0"/>
                    </a:cubicBez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sp>
        <p:nvSpPr>
          <p:cNvPr id="43" name="Chord 14">
            <a:extLst>
              <a:ext uri="{FF2B5EF4-FFF2-40B4-BE49-F238E27FC236}">
                <a16:creationId xmlns:a16="http://schemas.microsoft.com/office/drawing/2014/main" id="{6050D0D5-B2CB-49EB-82BA-AAC5CA3A4622}"/>
              </a:ext>
            </a:extLst>
          </p:cNvPr>
          <p:cNvSpPr/>
          <p:nvPr/>
        </p:nvSpPr>
        <p:spPr>
          <a:xfrm>
            <a:off x="5664655" y="2846508"/>
            <a:ext cx="844756" cy="1066014"/>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65874"/>
          </a:solidFill>
          <a:ln w="12700" cap="flat" cmpd="sng" algn="ctr">
            <a:no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Tree>
    <p:extLst>
      <p:ext uri="{BB962C8B-B14F-4D97-AF65-F5344CB8AC3E}">
        <p14:creationId xmlns:p14="http://schemas.microsoft.com/office/powerpoint/2010/main" val="143235777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54C0287B-588F-4E68-A243-6E4F90122985}"/>
              </a:ext>
            </a:extLst>
          </p:cNvPr>
          <p:cNvSpPr txBox="1">
            <a:spLocks/>
          </p:cNvSpPr>
          <p:nvPr/>
        </p:nvSpPr>
        <p:spPr>
          <a:xfrm>
            <a:off x="1519660" y="370003"/>
            <a:ext cx="9505056" cy="509526"/>
          </a:xfrm>
          <a:prstGeom prst="rect">
            <a:avLst/>
          </a:prstGeom>
        </p:spPr>
        <p:txBody>
          <a:bodyPr lIns="63162" tIns="32843" rIns="63162" bIns="32843" anchor="b" anchorCtr="0">
            <a:spAutoFit/>
          </a:bodyPr>
          <a:lstStyle>
            <a:lvl1pPr algn="l" defTabSz="912620" rtl="0" eaLnBrk="1" latinLnBrk="0" hangingPunct="1">
              <a:lnSpc>
                <a:spcPct val="90000"/>
              </a:lnSpc>
              <a:spcBef>
                <a:spcPct val="0"/>
              </a:spcBef>
              <a:buNone/>
              <a:defRPr lang="en-US" sz="2400" b="1" kern="1200" dirty="0">
                <a:solidFill>
                  <a:schemeClr val="tx2"/>
                </a:solidFill>
                <a:latin typeface="+mn-lt"/>
                <a:ea typeface="+mj-ea"/>
                <a:cs typeface="+mj-cs"/>
              </a:defRPr>
            </a:lvl1pPr>
          </a:lstStyle>
          <a:p>
            <a:pPr marL="0" marR="0" lvl="0" indent="0" algn="ctr" defTabSz="912620" rtl="0" eaLnBrk="1" fontAlgn="auto" latinLnBrk="0" hangingPunct="1">
              <a:lnSpc>
                <a:spcPct val="90000"/>
              </a:lnSpc>
              <a:spcBef>
                <a:spcPct val="0"/>
              </a:spcBef>
              <a:spcAft>
                <a:spcPts val="0"/>
              </a:spcAft>
              <a:buClrTx/>
              <a:buSzTx/>
              <a:buFontTx/>
              <a:buNone/>
              <a:tabLst/>
              <a:defRPr/>
            </a:pPr>
            <a:r>
              <a:rPr lang="en-US" sz="3200" dirty="0">
                <a:solidFill>
                  <a:srgbClr val="003366"/>
                </a:solidFill>
                <a:latin typeface="+mj-lt"/>
                <a:ea typeface="+mn-ea"/>
                <a:cs typeface="+mn-cs"/>
              </a:rPr>
              <a:t>Respimat </a:t>
            </a:r>
            <a:r>
              <a:rPr lang="en-US" sz="3200" dirty="0" err="1">
                <a:solidFill>
                  <a:srgbClr val="003366"/>
                </a:solidFill>
                <a:latin typeface="+mj-lt"/>
                <a:ea typeface="+mn-ea"/>
                <a:cs typeface="+mn-cs"/>
              </a:rPr>
              <a:t>phù</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hợp</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với</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nhiều</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đối</a:t>
            </a:r>
            <a:r>
              <a:rPr lang="en-US" sz="3200" dirty="0">
                <a:solidFill>
                  <a:srgbClr val="003366"/>
                </a:solidFill>
                <a:latin typeface="+mj-lt"/>
                <a:ea typeface="+mn-ea"/>
                <a:cs typeface="+mn-cs"/>
              </a:rPr>
              <a:t> </a:t>
            </a:r>
            <a:r>
              <a:rPr lang="en-US" sz="3200" dirty="0" err="1">
                <a:solidFill>
                  <a:srgbClr val="003366"/>
                </a:solidFill>
                <a:latin typeface="+mj-lt"/>
                <a:ea typeface="+mn-ea"/>
                <a:cs typeface="+mn-cs"/>
              </a:rPr>
              <a:t>tượng</a:t>
            </a:r>
            <a:r>
              <a:rPr lang="en-US" sz="3200" dirty="0">
                <a:solidFill>
                  <a:srgbClr val="003366"/>
                </a:solidFill>
                <a:latin typeface="+mj-lt"/>
                <a:ea typeface="+mn-ea"/>
                <a:cs typeface="+mn-cs"/>
              </a:rPr>
              <a:t> BN</a:t>
            </a:r>
            <a:endParaRPr lang="vi-VN" sz="3200" dirty="0">
              <a:solidFill>
                <a:srgbClr val="003366"/>
              </a:solidFill>
              <a:latin typeface="+mj-lt"/>
              <a:ea typeface="+mn-ea"/>
              <a:cs typeface="+mn-cs"/>
            </a:endParaRPr>
          </a:p>
        </p:txBody>
      </p:sp>
      <p:grpSp>
        <p:nvGrpSpPr>
          <p:cNvPr id="6" name="Group 5">
            <a:extLst>
              <a:ext uri="{FF2B5EF4-FFF2-40B4-BE49-F238E27FC236}">
                <a16:creationId xmlns:a16="http://schemas.microsoft.com/office/drawing/2014/main" id="{B0A02602-4991-4839-B8F4-2760E5E091C6}"/>
              </a:ext>
            </a:extLst>
          </p:cNvPr>
          <p:cNvGrpSpPr/>
          <p:nvPr/>
        </p:nvGrpSpPr>
        <p:grpSpPr>
          <a:xfrm>
            <a:off x="1788796" y="2276475"/>
            <a:ext cx="7964804" cy="4211522"/>
            <a:chOff x="1286479" y="1680831"/>
            <a:chExt cx="6657372" cy="3775490"/>
          </a:xfrm>
        </p:grpSpPr>
        <p:sp>
          <p:nvSpPr>
            <p:cNvPr id="7" name="TextBox 6">
              <a:extLst>
                <a:ext uri="{FF2B5EF4-FFF2-40B4-BE49-F238E27FC236}">
                  <a16:creationId xmlns:a16="http://schemas.microsoft.com/office/drawing/2014/main" id="{E9CA5ACF-85B5-4762-BCE8-9A52A568FE6F}"/>
                </a:ext>
              </a:extLst>
            </p:cNvPr>
            <p:cNvSpPr txBox="1"/>
            <p:nvPr/>
          </p:nvSpPr>
          <p:spPr>
            <a:xfrm>
              <a:off x="1286479" y="3593801"/>
              <a:ext cx="750128" cy="215445"/>
            </a:xfrm>
            <a:prstGeom prst="rect">
              <a:avLst/>
            </a:prstGeom>
            <a:solidFill>
              <a:srgbClr val="C1E2EF"/>
            </a:solidFill>
          </p:spPr>
          <p:txBody>
            <a:bodyPr wrap="non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Bệnh</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nhân</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8" name="TextBox 7">
              <a:extLst>
                <a:ext uri="{FF2B5EF4-FFF2-40B4-BE49-F238E27FC236}">
                  <a16:creationId xmlns:a16="http://schemas.microsoft.com/office/drawing/2014/main" id="{1B334ADA-4A56-4B85-A2BA-3B12C8DA4517}"/>
                </a:ext>
              </a:extLst>
            </p:cNvPr>
            <p:cNvSpPr txBox="1"/>
            <p:nvPr/>
          </p:nvSpPr>
          <p:spPr>
            <a:xfrm>
              <a:off x="1800800" y="2714438"/>
              <a:ext cx="1126606" cy="598475"/>
            </a:xfrm>
            <a:prstGeom prst="rect">
              <a:avLst/>
            </a:prstGeom>
            <a:solidFill>
              <a:srgbClr val="C1E2EF"/>
            </a:solidFill>
          </p:spPr>
          <p:txBody>
            <a:bodyPr wrap="squar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Tỉnh</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táo</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9" name="TextBox 8">
              <a:extLst>
                <a:ext uri="{FF2B5EF4-FFF2-40B4-BE49-F238E27FC236}">
                  <a16:creationId xmlns:a16="http://schemas.microsoft.com/office/drawing/2014/main" id="{FFBDB79F-DF55-48D6-AB9C-DF04B9F02A4F}"/>
                </a:ext>
              </a:extLst>
            </p:cNvPr>
            <p:cNvSpPr txBox="1"/>
            <p:nvPr/>
          </p:nvSpPr>
          <p:spPr>
            <a:xfrm>
              <a:off x="1800796" y="5123046"/>
              <a:ext cx="997808" cy="199349"/>
            </a:xfrm>
            <a:prstGeom prst="rect">
              <a:avLst/>
            </a:prstGeom>
            <a:solidFill>
              <a:srgbClr val="C1E2EF"/>
            </a:solidFill>
          </p:spPr>
          <p:txBody>
            <a:bodyPr wrap="square" lIns="48196" tIns="24098" rIns="48196" bIns="24098" rtlCol="0" anchor="ctr">
              <a:sp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275184"/>
                  </a:solidFill>
                  <a:effectLst/>
                  <a:uLnTx/>
                  <a:uFillTx/>
                  <a:latin typeface="+mj-lt"/>
                  <a:ea typeface="ヒラギノ角ゴ ProN W3" charset="-128"/>
                  <a:cs typeface="Arial"/>
                  <a:sym typeface="Gill Sans" charset="0"/>
                </a:rPr>
                <a:t>Kém</a:t>
              </a:r>
              <a:r>
                <a:rPr kumimoji="0" lang="en-US" sz="1350" b="1" i="0" u="none" strike="noStrike" kern="0" cap="none" spc="0" normalizeH="0" baseline="0" noProof="0" dirty="0">
                  <a:ln>
                    <a:noFill/>
                  </a:ln>
                  <a:solidFill>
                    <a:srgbClr val="275184"/>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275184"/>
                  </a:solidFill>
                  <a:effectLst/>
                  <a:uLnTx/>
                  <a:uFillTx/>
                  <a:latin typeface="+mj-lt"/>
                  <a:ea typeface="ヒラギノ角ゴ ProN W3" charset="-128"/>
                  <a:cs typeface="Arial"/>
                  <a:sym typeface="Gill Sans" charset="0"/>
                </a:rPr>
                <a:t>tỉnh</a:t>
              </a:r>
              <a:r>
                <a:rPr kumimoji="0" lang="en-US" sz="1350" b="1" i="0" u="none" strike="noStrike" kern="0" cap="none" spc="0" normalizeH="0" baseline="0" noProof="0" dirty="0">
                  <a:ln>
                    <a:noFill/>
                  </a:ln>
                  <a:solidFill>
                    <a:srgbClr val="275184"/>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275184"/>
                  </a:solidFill>
                  <a:effectLst/>
                  <a:uLnTx/>
                  <a:uFillTx/>
                  <a:latin typeface="+mj-lt"/>
                  <a:ea typeface="ヒラギノ角ゴ ProN W3" charset="-128"/>
                  <a:cs typeface="Arial"/>
                  <a:sym typeface="Gill Sans" charset="0"/>
                </a:rPr>
                <a:t>táo</a:t>
              </a:r>
              <a:endParaRPr kumimoji="0" lang="en-US" sz="1350" b="1" i="0" u="none" strike="noStrike" kern="0" cap="none" spc="0" normalizeH="0" baseline="0" noProof="0" dirty="0">
                <a:ln>
                  <a:noFill/>
                </a:ln>
                <a:solidFill>
                  <a:srgbClr val="275184"/>
                </a:solidFill>
                <a:effectLst/>
                <a:uLnTx/>
                <a:uFillTx/>
                <a:latin typeface="+mj-lt"/>
                <a:ea typeface="ヒラギノ角ゴ ProN W3" charset="-128"/>
                <a:cs typeface="Arial"/>
                <a:sym typeface="Gill Sans" charset="0"/>
              </a:endParaRPr>
            </a:p>
          </p:txBody>
        </p:sp>
        <p:sp>
          <p:nvSpPr>
            <p:cNvPr id="10" name="TextBox 9">
              <a:extLst>
                <a:ext uri="{FF2B5EF4-FFF2-40B4-BE49-F238E27FC236}">
                  <a16:creationId xmlns:a16="http://schemas.microsoft.com/office/drawing/2014/main" id="{D5BD76E6-DD79-4AC7-9530-0E440F4FF216}"/>
                </a:ext>
              </a:extLst>
            </p:cNvPr>
            <p:cNvSpPr txBox="1"/>
            <p:nvPr/>
          </p:nvSpPr>
          <p:spPr>
            <a:xfrm>
              <a:off x="3087494" y="3908262"/>
              <a:ext cx="1404844" cy="199349"/>
            </a:xfrm>
            <a:prstGeom prst="rect">
              <a:avLst/>
            </a:prstGeom>
            <a:solidFill>
              <a:srgbClr val="C1E2EF"/>
            </a:solidFill>
          </p:spPr>
          <p:txBody>
            <a:bodyPr wrap="square" lIns="48196" tIns="24098" rIns="48196" bIns="24098" rtlCol="0" anchor="ctr">
              <a:sp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Lực</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hít</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kém</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11" name="TextBox 10">
              <a:extLst>
                <a:ext uri="{FF2B5EF4-FFF2-40B4-BE49-F238E27FC236}">
                  <a16:creationId xmlns:a16="http://schemas.microsoft.com/office/drawing/2014/main" id="{804AE7CF-F3D5-4446-82FB-7B8D0B01B644}"/>
                </a:ext>
              </a:extLst>
            </p:cNvPr>
            <p:cNvSpPr txBox="1"/>
            <p:nvPr/>
          </p:nvSpPr>
          <p:spPr>
            <a:xfrm>
              <a:off x="3087494" y="2239422"/>
              <a:ext cx="1404844" cy="199349"/>
            </a:xfrm>
            <a:prstGeom prst="rect">
              <a:avLst/>
            </a:prstGeom>
            <a:solidFill>
              <a:srgbClr val="C1E2EF"/>
            </a:solidFill>
          </p:spPr>
          <p:txBody>
            <a:bodyPr wrap="square" lIns="48196" tIns="24098" rIns="48196" bIns="24098" rtlCol="0" anchor="ctr">
              <a:sp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Lực</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hít</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đầy</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đủ</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12" name="TextBox 11">
              <a:extLst>
                <a:ext uri="{FF2B5EF4-FFF2-40B4-BE49-F238E27FC236}">
                  <a16:creationId xmlns:a16="http://schemas.microsoft.com/office/drawing/2014/main" id="{07D73EF7-3CF9-4224-8260-51ACA226BAE8}"/>
                </a:ext>
              </a:extLst>
            </p:cNvPr>
            <p:cNvSpPr txBox="1"/>
            <p:nvPr/>
          </p:nvSpPr>
          <p:spPr>
            <a:xfrm>
              <a:off x="4950923" y="2573656"/>
              <a:ext cx="1215000" cy="227813"/>
            </a:xfrm>
            <a:prstGeom prst="rect">
              <a:avLst/>
            </a:prstGeom>
            <a:solidFill>
              <a:srgbClr val="C1E2EF"/>
            </a:solidFill>
          </p:spPr>
          <p:txBody>
            <a:bodyPr wrap="non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Phối</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hợp</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kém</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13" name="TextBox 12">
              <a:extLst>
                <a:ext uri="{FF2B5EF4-FFF2-40B4-BE49-F238E27FC236}">
                  <a16:creationId xmlns:a16="http://schemas.microsoft.com/office/drawing/2014/main" id="{00F54B5C-B3AD-4F2B-A865-ACCBC1880FDF}"/>
                </a:ext>
              </a:extLst>
            </p:cNvPr>
            <p:cNvSpPr txBox="1"/>
            <p:nvPr/>
          </p:nvSpPr>
          <p:spPr>
            <a:xfrm>
              <a:off x="4950923" y="1933291"/>
              <a:ext cx="1215000" cy="227813"/>
            </a:xfrm>
            <a:prstGeom prst="rect">
              <a:avLst/>
            </a:prstGeom>
            <a:solidFill>
              <a:srgbClr val="C1E2EF"/>
            </a:solidFill>
          </p:spPr>
          <p:txBody>
            <a:bodyPr wrap="non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Phối</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hợp</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tốt</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p>
          </p:txBody>
        </p:sp>
        <p:sp>
          <p:nvSpPr>
            <p:cNvPr id="14" name="TextBox 13">
              <a:extLst>
                <a:ext uri="{FF2B5EF4-FFF2-40B4-BE49-F238E27FC236}">
                  <a16:creationId xmlns:a16="http://schemas.microsoft.com/office/drawing/2014/main" id="{B551257D-9F5E-4A3E-908D-99E9E815DA70}"/>
                </a:ext>
              </a:extLst>
            </p:cNvPr>
            <p:cNvSpPr txBox="1"/>
            <p:nvPr/>
          </p:nvSpPr>
          <p:spPr>
            <a:xfrm>
              <a:off x="4950923" y="4172439"/>
              <a:ext cx="1215000" cy="227813"/>
            </a:xfrm>
            <a:prstGeom prst="rect">
              <a:avLst/>
            </a:prstGeom>
            <a:solidFill>
              <a:srgbClr val="C1E2EF"/>
            </a:solidFill>
          </p:spPr>
          <p:txBody>
            <a:bodyPr wrap="non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Phối</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hợp</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kém</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15" name="TextBox 14">
              <a:extLst>
                <a:ext uri="{FF2B5EF4-FFF2-40B4-BE49-F238E27FC236}">
                  <a16:creationId xmlns:a16="http://schemas.microsoft.com/office/drawing/2014/main" id="{B5D4BD1D-CDA2-44CB-9EC1-7DFA39DABB7B}"/>
                </a:ext>
              </a:extLst>
            </p:cNvPr>
            <p:cNvSpPr txBox="1"/>
            <p:nvPr/>
          </p:nvSpPr>
          <p:spPr>
            <a:xfrm>
              <a:off x="4950923" y="3635638"/>
              <a:ext cx="1215000" cy="227813"/>
            </a:xfrm>
            <a:prstGeom prst="rect">
              <a:avLst/>
            </a:prstGeom>
            <a:solidFill>
              <a:srgbClr val="C1E2EF"/>
            </a:solidFill>
          </p:spPr>
          <p:txBody>
            <a:bodyPr wrap="none" lIns="48196" tIns="24098" rIns="48196" bIns="24098" rtlCol="0"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Phối</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hợp</a:t>
              </a:r>
              <a:r>
                <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3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tốt</a:t>
              </a:r>
              <a:endParaRPr kumimoji="0" lang="en-US" sz="13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16" name="Rectangle 15">
              <a:extLst>
                <a:ext uri="{FF2B5EF4-FFF2-40B4-BE49-F238E27FC236}">
                  <a16:creationId xmlns:a16="http://schemas.microsoft.com/office/drawing/2014/main" id="{2FE4160B-CA52-4405-854C-7162E9BD43E4}"/>
                </a:ext>
              </a:extLst>
            </p:cNvPr>
            <p:cNvSpPr/>
            <p:nvPr/>
          </p:nvSpPr>
          <p:spPr>
            <a:xfrm>
              <a:off x="3087494" y="4962727"/>
              <a:ext cx="1404844" cy="493594"/>
            </a:xfrm>
            <a:prstGeom prst="rect">
              <a:avLst/>
            </a:prstGeom>
            <a:ln w="25400">
              <a:solidFill>
                <a:srgbClr val="F49F5A">
                  <a:lumMod val="75000"/>
                </a:srgbClr>
              </a:solidFill>
              <a:prstDash val="sysDash"/>
            </a:ln>
          </p:spPr>
          <p:txBody>
            <a:bodyPr wrap="square" lIns="48196" tIns="24098" rIns="48196" bIns="24098"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BN cao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tuổi</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hạn</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chế</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p>
            <a:p>
              <a:pPr marL="0" marR="0" lvl="0" indent="0" algn="ctr" defTabSz="481964" eaLnBrk="1" fontAlgn="auto" latinLnBrk="0" hangingPunct="1">
                <a:lnSpc>
                  <a:spcPct val="90000"/>
                </a:lnSpc>
                <a:spcBef>
                  <a:spcPts val="0"/>
                </a:spcBef>
                <a:spcAft>
                  <a:spcPts val="0"/>
                </a:spcAft>
                <a:buClrTx/>
                <a:buSzTx/>
                <a:buFontTx/>
                <a:buNone/>
                <a:tabLst/>
                <a:defRPr/>
              </a:pP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về</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nhận</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thức</a:t>
              </a:r>
              <a:endPar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endParaRPr>
            </a:p>
          </p:txBody>
        </p:sp>
        <p:sp>
          <p:nvSpPr>
            <p:cNvPr id="17" name="Rectangle 16">
              <a:extLst>
                <a:ext uri="{FF2B5EF4-FFF2-40B4-BE49-F238E27FC236}">
                  <a16:creationId xmlns:a16="http://schemas.microsoft.com/office/drawing/2014/main" id="{5171FC6F-58D7-4E90-8189-A9EE81349CE1}"/>
                </a:ext>
              </a:extLst>
            </p:cNvPr>
            <p:cNvSpPr/>
            <p:nvPr/>
          </p:nvSpPr>
          <p:spPr>
            <a:xfrm>
              <a:off x="3089277" y="2864202"/>
              <a:ext cx="1404844" cy="493594"/>
            </a:xfrm>
            <a:prstGeom prst="rect">
              <a:avLst/>
            </a:prstGeom>
            <a:ln w="25400">
              <a:solidFill>
                <a:srgbClr val="F49F5A">
                  <a:lumMod val="75000"/>
                </a:srgbClr>
              </a:solidFill>
              <a:prstDash val="sysDash"/>
            </a:ln>
          </p:spPr>
          <p:txBody>
            <a:bodyPr wrap="square" lIns="48196" tIns="24098" rIns="48196" bIns="24098"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BN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căng</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phồng</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phổi</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nặng</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và</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đang</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trong</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đợt</a:t>
              </a:r>
              <a:r>
                <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10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cấp</a:t>
              </a:r>
              <a:endParaRPr kumimoji="0" lang="en-GB" sz="110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endParaRPr>
            </a:p>
          </p:txBody>
        </p:sp>
        <p:sp>
          <p:nvSpPr>
            <p:cNvPr id="18" name="Rectangle 17">
              <a:extLst>
                <a:ext uri="{FF2B5EF4-FFF2-40B4-BE49-F238E27FC236}">
                  <a16:creationId xmlns:a16="http://schemas.microsoft.com/office/drawing/2014/main" id="{3F4F1E51-6FC8-4E67-AAA4-C66F7D36107B}"/>
                </a:ext>
              </a:extLst>
            </p:cNvPr>
            <p:cNvSpPr/>
            <p:nvPr/>
          </p:nvSpPr>
          <p:spPr>
            <a:xfrm>
              <a:off x="4950923" y="4629224"/>
              <a:ext cx="1218285" cy="493594"/>
            </a:xfrm>
            <a:prstGeom prst="rect">
              <a:avLst/>
            </a:prstGeom>
            <a:ln w="25400">
              <a:solidFill>
                <a:srgbClr val="F49F5A">
                  <a:lumMod val="75000"/>
                </a:srgbClr>
              </a:solidFill>
              <a:prstDash val="sysDash"/>
            </a:ln>
          </p:spPr>
          <p:txBody>
            <a:bodyPr wrap="square" lIns="48196" tIns="24098" rIns="48196" bIns="24098"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Phối</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hợp</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động</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tác</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hít</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và</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tay</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bấm</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kém</a:t>
              </a:r>
              <a:endPar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endParaRPr>
            </a:p>
          </p:txBody>
        </p:sp>
        <p:sp>
          <p:nvSpPr>
            <p:cNvPr id="19" name="Rectangle 18">
              <a:extLst>
                <a:ext uri="{FF2B5EF4-FFF2-40B4-BE49-F238E27FC236}">
                  <a16:creationId xmlns:a16="http://schemas.microsoft.com/office/drawing/2014/main" id="{66937C27-48F3-457C-AF98-1E379E6980A4}"/>
                </a:ext>
              </a:extLst>
            </p:cNvPr>
            <p:cNvSpPr/>
            <p:nvPr/>
          </p:nvSpPr>
          <p:spPr>
            <a:xfrm>
              <a:off x="4950923" y="2988290"/>
              <a:ext cx="1218285" cy="493594"/>
            </a:xfrm>
            <a:prstGeom prst="rect">
              <a:avLst/>
            </a:prstGeom>
            <a:ln w="25400">
              <a:solidFill>
                <a:srgbClr val="F49F5A">
                  <a:lumMod val="75000"/>
                </a:srgbClr>
              </a:solidFill>
              <a:prstDash val="sysDash"/>
            </a:ln>
          </p:spPr>
          <p:txBody>
            <a:bodyPr wrap="square" lIns="48196" tIns="24098" rIns="48196" bIns="24098" anchor="ctr">
              <a:noAutofit/>
            </a:bodyPr>
            <a:lstStyle/>
            <a:p>
              <a:pPr marL="0" marR="0" lvl="0" indent="0" algn="ctr" defTabSz="481964" eaLnBrk="1" fontAlgn="auto" latinLnBrk="0" hangingPunct="1">
                <a:lnSpc>
                  <a:spcPct val="90000"/>
                </a:lnSpc>
                <a:spcBef>
                  <a:spcPts val="0"/>
                </a:spcBef>
                <a:spcAft>
                  <a:spcPts val="0"/>
                </a:spcAft>
                <a:buClrTx/>
                <a:buSzTx/>
                <a:buFontTx/>
                <a:buNone/>
                <a:tabLst/>
                <a:defRPr/>
              </a:pP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Phối</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hợp</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động</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tác</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hít</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và</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tay</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bấm</a:t>
              </a:r>
              <a:r>
                <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rPr>
                <a:t> </a:t>
              </a:r>
              <a:r>
                <a:rPr kumimoji="0" lang="en-GB" sz="1050" b="1" i="0" u="none" strike="noStrike" kern="0" cap="none" spc="0" normalizeH="0" baseline="0" noProof="0" dirty="0" err="1">
                  <a:ln>
                    <a:noFill/>
                  </a:ln>
                  <a:solidFill>
                    <a:srgbClr val="F49F5A">
                      <a:lumMod val="75000"/>
                    </a:srgbClr>
                  </a:solidFill>
                  <a:effectLst/>
                  <a:uLnTx/>
                  <a:uFillTx/>
                  <a:latin typeface="+mj-lt"/>
                  <a:ea typeface="ヒラギノ角ゴ ProN W3" charset="-128"/>
                  <a:sym typeface="Gill Sans" charset="0"/>
                </a:rPr>
                <a:t>kém</a:t>
              </a:r>
              <a:endParaRPr kumimoji="0" lang="en-GB" sz="1050" b="1" i="0" u="none" strike="noStrike" kern="0" cap="none" spc="0" normalizeH="0" baseline="0" noProof="0" dirty="0">
                <a:ln>
                  <a:noFill/>
                </a:ln>
                <a:solidFill>
                  <a:srgbClr val="F49F5A">
                    <a:lumMod val="75000"/>
                  </a:srgbClr>
                </a:solidFill>
                <a:effectLst/>
                <a:uLnTx/>
                <a:uFillTx/>
                <a:latin typeface="+mj-lt"/>
                <a:ea typeface="ヒラギノ角ゴ ProN W3" charset="-128"/>
                <a:sym typeface="Gill Sans" charset="0"/>
              </a:endParaRPr>
            </a:p>
          </p:txBody>
        </p:sp>
        <p:cxnSp>
          <p:nvCxnSpPr>
            <p:cNvPr id="20" name="Connector: Elbow 76">
              <a:extLst>
                <a:ext uri="{FF2B5EF4-FFF2-40B4-BE49-F238E27FC236}">
                  <a16:creationId xmlns:a16="http://schemas.microsoft.com/office/drawing/2014/main" id="{15377237-9EDA-4936-A765-B71556ABCB69}"/>
                </a:ext>
              </a:extLst>
            </p:cNvPr>
            <p:cNvCxnSpPr>
              <a:stCxn id="7" idx="0"/>
              <a:endCxn id="8" idx="1"/>
            </p:cNvCxnSpPr>
            <p:nvPr/>
          </p:nvCxnSpPr>
          <p:spPr>
            <a:xfrm rot="5400000" flipH="1" flipV="1">
              <a:off x="1441109" y="3234110"/>
              <a:ext cx="580125" cy="139257"/>
            </a:xfrm>
            <a:prstGeom prst="bentConnector2">
              <a:avLst/>
            </a:prstGeom>
            <a:noFill/>
            <a:ln w="25400" cap="flat" cmpd="sng" algn="ctr">
              <a:solidFill>
                <a:srgbClr val="003366"/>
              </a:solidFill>
              <a:prstDash val="solid"/>
              <a:miter lim="800000"/>
              <a:tailEnd type="triangle" w="lg" len="lg"/>
            </a:ln>
            <a:effectLst/>
          </p:spPr>
        </p:cxnSp>
        <p:cxnSp>
          <p:nvCxnSpPr>
            <p:cNvPr id="21" name="Connector: Elbow 77">
              <a:extLst>
                <a:ext uri="{FF2B5EF4-FFF2-40B4-BE49-F238E27FC236}">
                  <a16:creationId xmlns:a16="http://schemas.microsoft.com/office/drawing/2014/main" id="{50D47D5E-4C3B-40BE-AF3F-91E0523729BA}"/>
                </a:ext>
              </a:extLst>
            </p:cNvPr>
            <p:cNvCxnSpPr>
              <a:stCxn id="7" idx="2"/>
              <a:endCxn id="9" idx="1"/>
            </p:cNvCxnSpPr>
            <p:nvPr/>
          </p:nvCxnSpPr>
          <p:spPr>
            <a:xfrm rot="16200000" flipH="1">
              <a:off x="1024432" y="4446356"/>
              <a:ext cx="1413475" cy="139252"/>
            </a:xfrm>
            <a:prstGeom prst="bentConnector2">
              <a:avLst/>
            </a:prstGeom>
            <a:noFill/>
            <a:ln w="25400" cap="flat" cmpd="sng" algn="ctr">
              <a:solidFill>
                <a:srgbClr val="003366"/>
              </a:solidFill>
              <a:prstDash val="solid"/>
              <a:miter lim="800000"/>
              <a:tailEnd type="triangle" w="lg" len="lg"/>
            </a:ln>
            <a:effectLst/>
          </p:spPr>
        </p:cxnSp>
        <p:cxnSp>
          <p:nvCxnSpPr>
            <p:cNvPr id="22" name="Connector: Elbow 80">
              <a:extLst>
                <a:ext uri="{FF2B5EF4-FFF2-40B4-BE49-F238E27FC236}">
                  <a16:creationId xmlns:a16="http://schemas.microsoft.com/office/drawing/2014/main" id="{B7074860-AB93-45DE-911B-508B07385EB9}"/>
                </a:ext>
              </a:extLst>
            </p:cNvPr>
            <p:cNvCxnSpPr>
              <a:stCxn id="8" idx="2"/>
              <a:endCxn id="10" idx="1"/>
            </p:cNvCxnSpPr>
            <p:nvPr/>
          </p:nvCxnSpPr>
          <p:spPr>
            <a:xfrm rot="16200000" flipH="1">
              <a:off x="2378287" y="3298729"/>
              <a:ext cx="695023" cy="723391"/>
            </a:xfrm>
            <a:prstGeom prst="bentConnector2">
              <a:avLst/>
            </a:prstGeom>
            <a:noFill/>
            <a:ln w="25400" cap="flat" cmpd="sng" algn="ctr">
              <a:solidFill>
                <a:srgbClr val="003366"/>
              </a:solidFill>
              <a:prstDash val="solid"/>
              <a:miter lim="800000"/>
              <a:tailEnd type="triangle" w="lg" len="lg"/>
            </a:ln>
            <a:effectLst/>
          </p:spPr>
        </p:cxnSp>
        <p:cxnSp>
          <p:nvCxnSpPr>
            <p:cNvPr id="23" name="Connector: Elbow 88">
              <a:extLst>
                <a:ext uri="{FF2B5EF4-FFF2-40B4-BE49-F238E27FC236}">
                  <a16:creationId xmlns:a16="http://schemas.microsoft.com/office/drawing/2014/main" id="{6BA9EBC7-13AA-437C-ADC7-68F8CA4E6D31}"/>
                </a:ext>
              </a:extLst>
            </p:cNvPr>
            <p:cNvCxnSpPr>
              <a:stCxn id="8" idx="0"/>
              <a:endCxn id="11" idx="1"/>
            </p:cNvCxnSpPr>
            <p:nvPr/>
          </p:nvCxnSpPr>
          <p:spPr>
            <a:xfrm rot="5400000" flipH="1" flipV="1">
              <a:off x="2538128" y="2165073"/>
              <a:ext cx="375341" cy="723391"/>
            </a:xfrm>
            <a:prstGeom prst="bentConnector2">
              <a:avLst/>
            </a:prstGeom>
            <a:noFill/>
            <a:ln w="25400" cap="flat" cmpd="sng" algn="ctr">
              <a:solidFill>
                <a:srgbClr val="003366"/>
              </a:solidFill>
              <a:prstDash val="solid"/>
              <a:miter lim="800000"/>
              <a:tailEnd type="triangle" w="lg" len="lg"/>
            </a:ln>
            <a:effectLst/>
          </p:spPr>
        </p:cxnSp>
        <p:cxnSp>
          <p:nvCxnSpPr>
            <p:cNvPr id="24" name="Connector: Elbow 91">
              <a:extLst>
                <a:ext uri="{FF2B5EF4-FFF2-40B4-BE49-F238E27FC236}">
                  <a16:creationId xmlns:a16="http://schemas.microsoft.com/office/drawing/2014/main" id="{344B41E6-C6C4-4C89-B165-E0B0BDA31E16}"/>
                </a:ext>
              </a:extLst>
            </p:cNvPr>
            <p:cNvCxnSpPr>
              <a:stCxn id="11" idx="3"/>
              <a:endCxn id="13" idx="1"/>
            </p:cNvCxnSpPr>
            <p:nvPr/>
          </p:nvCxnSpPr>
          <p:spPr>
            <a:xfrm flipV="1">
              <a:off x="4492338" y="2047198"/>
              <a:ext cx="458586" cy="291900"/>
            </a:xfrm>
            <a:prstGeom prst="bentConnector3">
              <a:avLst>
                <a:gd name="adj1" fmla="val 50000"/>
              </a:avLst>
            </a:prstGeom>
            <a:noFill/>
            <a:ln w="25400" cap="flat" cmpd="sng" algn="ctr">
              <a:solidFill>
                <a:srgbClr val="003366"/>
              </a:solidFill>
              <a:prstDash val="solid"/>
              <a:miter lim="800000"/>
              <a:tailEnd type="triangle" w="lg" len="lg"/>
            </a:ln>
            <a:effectLst/>
          </p:spPr>
        </p:cxnSp>
        <p:cxnSp>
          <p:nvCxnSpPr>
            <p:cNvPr id="25" name="Connector: Elbow 94">
              <a:extLst>
                <a:ext uri="{FF2B5EF4-FFF2-40B4-BE49-F238E27FC236}">
                  <a16:creationId xmlns:a16="http://schemas.microsoft.com/office/drawing/2014/main" id="{04496D10-2784-4554-BD80-924AC0437B80}"/>
                </a:ext>
              </a:extLst>
            </p:cNvPr>
            <p:cNvCxnSpPr>
              <a:stCxn id="11" idx="3"/>
              <a:endCxn id="12" idx="1"/>
            </p:cNvCxnSpPr>
            <p:nvPr/>
          </p:nvCxnSpPr>
          <p:spPr>
            <a:xfrm>
              <a:off x="4492338" y="2339097"/>
              <a:ext cx="458586" cy="348466"/>
            </a:xfrm>
            <a:prstGeom prst="bentConnector3">
              <a:avLst>
                <a:gd name="adj1" fmla="val 50000"/>
              </a:avLst>
            </a:prstGeom>
            <a:noFill/>
            <a:ln w="25400" cap="flat" cmpd="sng" algn="ctr">
              <a:solidFill>
                <a:srgbClr val="003366"/>
              </a:solidFill>
              <a:prstDash val="solid"/>
              <a:miter lim="800000"/>
              <a:tailEnd type="triangle" w="lg" len="lg"/>
            </a:ln>
            <a:effectLst/>
          </p:spPr>
        </p:cxnSp>
        <p:cxnSp>
          <p:nvCxnSpPr>
            <p:cNvPr id="26" name="Connector: Elbow 98">
              <a:extLst>
                <a:ext uri="{FF2B5EF4-FFF2-40B4-BE49-F238E27FC236}">
                  <a16:creationId xmlns:a16="http://schemas.microsoft.com/office/drawing/2014/main" id="{3FBC6EAF-3AA3-4509-8CF1-F04B39F16DA1}"/>
                </a:ext>
              </a:extLst>
            </p:cNvPr>
            <p:cNvCxnSpPr>
              <a:stCxn id="10" idx="3"/>
            </p:cNvCxnSpPr>
            <p:nvPr/>
          </p:nvCxnSpPr>
          <p:spPr>
            <a:xfrm flipV="1">
              <a:off x="4492338" y="3756115"/>
              <a:ext cx="458600" cy="251822"/>
            </a:xfrm>
            <a:prstGeom prst="bentConnector3">
              <a:avLst>
                <a:gd name="adj1" fmla="val 50000"/>
              </a:avLst>
            </a:prstGeom>
            <a:noFill/>
            <a:ln w="25400" cap="flat" cmpd="sng" algn="ctr">
              <a:solidFill>
                <a:srgbClr val="003366"/>
              </a:solidFill>
              <a:prstDash val="solid"/>
              <a:miter lim="800000"/>
              <a:tailEnd type="triangle" w="lg" len="lg"/>
            </a:ln>
            <a:effectLst/>
          </p:spPr>
        </p:cxnSp>
        <p:cxnSp>
          <p:nvCxnSpPr>
            <p:cNvPr id="27" name="Connector: Elbow 99">
              <a:extLst>
                <a:ext uri="{FF2B5EF4-FFF2-40B4-BE49-F238E27FC236}">
                  <a16:creationId xmlns:a16="http://schemas.microsoft.com/office/drawing/2014/main" id="{74316203-B97D-4251-9006-AE3D740B104D}"/>
                </a:ext>
              </a:extLst>
            </p:cNvPr>
            <p:cNvCxnSpPr/>
            <p:nvPr/>
          </p:nvCxnSpPr>
          <p:spPr>
            <a:xfrm>
              <a:off x="4492351" y="4087987"/>
              <a:ext cx="458587" cy="203539"/>
            </a:xfrm>
            <a:prstGeom prst="bentConnector3">
              <a:avLst>
                <a:gd name="adj1" fmla="val 50000"/>
              </a:avLst>
            </a:prstGeom>
            <a:noFill/>
            <a:ln w="25400" cap="flat" cmpd="sng" algn="ctr">
              <a:solidFill>
                <a:srgbClr val="003366"/>
              </a:solidFill>
              <a:prstDash val="solid"/>
              <a:miter lim="800000"/>
              <a:tailEnd type="triangle" w="lg" len="lg"/>
            </a:ln>
            <a:effectLst/>
          </p:spPr>
        </p:cxnSp>
        <p:cxnSp>
          <p:nvCxnSpPr>
            <p:cNvPr id="28" name="Straight Arrow Connector 27">
              <a:extLst>
                <a:ext uri="{FF2B5EF4-FFF2-40B4-BE49-F238E27FC236}">
                  <a16:creationId xmlns:a16="http://schemas.microsoft.com/office/drawing/2014/main" id="{7995FC6D-0301-430E-B27D-146C753390E4}"/>
                </a:ext>
              </a:extLst>
            </p:cNvPr>
            <p:cNvCxnSpPr>
              <a:stCxn id="12" idx="2"/>
              <a:endCxn id="19" idx="0"/>
            </p:cNvCxnSpPr>
            <p:nvPr/>
          </p:nvCxnSpPr>
          <p:spPr>
            <a:xfrm>
              <a:off x="5558422" y="2801499"/>
              <a:ext cx="1643" cy="186793"/>
            </a:xfrm>
            <a:prstGeom prst="straightConnector1">
              <a:avLst/>
            </a:prstGeom>
            <a:noFill/>
            <a:ln w="25400" cap="flat" cmpd="sng" algn="ctr">
              <a:solidFill>
                <a:srgbClr val="FF6600"/>
              </a:solidFill>
              <a:prstDash val="sysDash"/>
              <a:miter lim="800000"/>
              <a:tailEnd type="triangle" w="lg" len="lg"/>
            </a:ln>
            <a:effectLst/>
          </p:spPr>
        </p:cxnSp>
        <p:cxnSp>
          <p:nvCxnSpPr>
            <p:cNvPr id="29" name="Straight Arrow Connector 28">
              <a:extLst>
                <a:ext uri="{FF2B5EF4-FFF2-40B4-BE49-F238E27FC236}">
                  <a16:creationId xmlns:a16="http://schemas.microsoft.com/office/drawing/2014/main" id="{5912BA79-62E5-41AE-8300-9CE33F65D2DF}"/>
                </a:ext>
              </a:extLst>
            </p:cNvPr>
            <p:cNvCxnSpPr>
              <a:stCxn id="14" idx="2"/>
              <a:endCxn id="18" idx="0"/>
            </p:cNvCxnSpPr>
            <p:nvPr/>
          </p:nvCxnSpPr>
          <p:spPr>
            <a:xfrm>
              <a:off x="5558422" y="4400286"/>
              <a:ext cx="1643" cy="228943"/>
            </a:xfrm>
            <a:prstGeom prst="straightConnector1">
              <a:avLst/>
            </a:prstGeom>
            <a:noFill/>
            <a:ln w="25400" cap="flat" cmpd="sng" algn="ctr">
              <a:solidFill>
                <a:srgbClr val="FF6600"/>
              </a:solidFill>
              <a:prstDash val="sysDash"/>
              <a:miter lim="800000"/>
              <a:tailEnd type="triangle" w="lg" len="lg"/>
            </a:ln>
            <a:effectLst/>
          </p:spPr>
        </p:cxnSp>
        <p:cxnSp>
          <p:nvCxnSpPr>
            <p:cNvPr id="30" name="Straight Arrow Connector 29">
              <a:extLst>
                <a:ext uri="{FF2B5EF4-FFF2-40B4-BE49-F238E27FC236}">
                  <a16:creationId xmlns:a16="http://schemas.microsoft.com/office/drawing/2014/main" id="{13ACBD57-9656-42EF-A7D2-8752D4271F34}"/>
                </a:ext>
              </a:extLst>
            </p:cNvPr>
            <p:cNvCxnSpPr>
              <a:stCxn id="10" idx="0"/>
              <a:endCxn id="17" idx="2"/>
            </p:cNvCxnSpPr>
            <p:nvPr/>
          </p:nvCxnSpPr>
          <p:spPr>
            <a:xfrm flipV="1">
              <a:off x="3789916" y="3357796"/>
              <a:ext cx="1783" cy="550466"/>
            </a:xfrm>
            <a:prstGeom prst="straightConnector1">
              <a:avLst/>
            </a:prstGeom>
            <a:noFill/>
            <a:ln w="25400" cap="flat" cmpd="sng" algn="ctr">
              <a:solidFill>
                <a:srgbClr val="FF6600"/>
              </a:solidFill>
              <a:prstDash val="sysDash"/>
              <a:miter lim="800000"/>
              <a:tailEnd type="triangle" w="lg" len="lg"/>
            </a:ln>
            <a:effectLst/>
          </p:spPr>
        </p:cxnSp>
        <p:cxnSp>
          <p:nvCxnSpPr>
            <p:cNvPr id="31" name="Straight Arrow Connector 30">
              <a:extLst>
                <a:ext uri="{FF2B5EF4-FFF2-40B4-BE49-F238E27FC236}">
                  <a16:creationId xmlns:a16="http://schemas.microsoft.com/office/drawing/2014/main" id="{D3921668-85CB-49B2-B360-354EC7FCA92D}"/>
                </a:ext>
              </a:extLst>
            </p:cNvPr>
            <p:cNvCxnSpPr/>
            <p:nvPr/>
          </p:nvCxnSpPr>
          <p:spPr>
            <a:xfrm rot="16200000">
              <a:off x="2932176" y="5127597"/>
              <a:ext cx="1643" cy="228943"/>
            </a:xfrm>
            <a:prstGeom prst="straightConnector1">
              <a:avLst/>
            </a:prstGeom>
            <a:noFill/>
            <a:ln w="25400" cap="flat" cmpd="sng" algn="ctr">
              <a:solidFill>
                <a:srgbClr val="FF6600"/>
              </a:solidFill>
              <a:prstDash val="sysDash"/>
              <a:miter lim="800000"/>
              <a:tailEnd type="triangle" w="lg" len="lg"/>
            </a:ln>
            <a:effectLst/>
          </p:spPr>
        </p:cxnSp>
        <p:sp>
          <p:nvSpPr>
            <p:cNvPr id="32" name="TextBox 31">
              <a:extLst>
                <a:ext uri="{FF2B5EF4-FFF2-40B4-BE49-F238E27FC236}">
                  <a16:creationId xmlns:a16="http://schemas.microsoft.com/office/drawing/2014/main" id="{C2D81411-6AD8-40E3-8740-B10CA3A9BDF0}"/>
                </a:ext>
              </a:extLst>
            </p:cNvPr>
            <p:cNvSpPr txBox="1"/>
            <p:nvPr/>
          </p:nvSpPr>
          <p:spPr>
            <a:xfrm>
              <a:off x="6355782" y="1680831"/>
              <a:ext cx="1574479" cy="658268"/>
            </a:xfrm>
            <a:prstGeom prst="rect">
              <a:avLst/>
            </a:prstGeom>
            <a:gradFill rotWithShape="1">
              <a:gsLst>
                <a:gs pos="0">
                  <a:srgbClr val="FFCC33">
                    <a:lumMod val="110000"/>
                    <a:satMod val="105000"/>
                    <a:tint val="67000"/>
                  </a:srgbClr>
                </a:gs>
                <a:gs pos="50000">
                  <a:srgbClr val="FFCC33">
                    <a:lumMod val="105000"/>
                    <a:satMod val="103000"/>
                    <a:tint val="73000"/>
                  </a:srgbClr>
                </a:gs>
                <a:gs pos="100000">
                  <a:srgbClr val="FFCC33">
                    <a:lumMod val="105000"/>
                    <a:satMod val="109000"/>
                    <a:tint val="81000"/>
                  </a:srgbClr>
                </a:gs>
              </a:gsLst>
              <a:lin ang="5400000" scaled="0"/>
            </a:gradFill>
            <a:ln w="6350" cap="flat" cmpd="sng" algn="ctr">
              <a:solidFill>
                <a:srgbClr val="FFCC33"/>
              </a:solidFill>
              <a:prstDash val="solid"/>
              <a:miter lim="800000"/>
            </a:ln>
            <a:effectLst/>
          </p:spPr>
          <p:txBody>
            <a:bodyPr wrap="none" lIns="48196" tIns="24098" rIns="48196" bIns="24098" rtlCol="0" anchor="ctr">
              <a:noAutofit/>
            </a:bodyPr>
            <a:lstStyle/>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pMDI</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vi-VN"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buồng đệm</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endParaRP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Bình</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hút</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bột</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khô</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DPI</a:t>
              </a: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a:ln>
                    <a:noFill/>
                  </a:ln>
                  <a:solidFill>
                    <a:srgbClr val="FF0000"/>
                  </a:solidFill>
                  <a:effectLst/>
                  <a:uLnTx/>
                  <a:uFillTx/>
                  <a:latin typeface="+mj-lt"/>
                  <a:ea typeface="ヒラギノ角ゴ ProN W3" charset="-128"/>
                  <a:cs typeface="Arial"/>
                  <a:sym typeface="Gill Sans" charset="0"/>
                </a:rPr>
                <a:t>Respimat</a:t>
              </a:r>
            </a:p>
          </p:txBody>
        </p:sp>
        <p:sp>
          <p:nvSpPr>
            <p:cNvPr id="33" name="TextBox 32">
              <a:extLst>
                <a:ext uri="{FF2B5EF4-FFF2-40B4-BE49-F238E27FC236}">
                  <a16:creationId xmlns:a16="http://schemas.microsoft.com/office/drawing/2014/main" id="{F7600C9A-FD8D-41BE-8F00-113A23AF70EC}"/>
                </a:ext>
              </a:extLst>
            </p:cNvPr>
            <p:cNvSpPr txBox="1"/>
            <p:nvPr/>
          </p:nvSpPr>
          <p:spPr>
            <a:xfrm>
              <a:off x="6355782" y="2383337"/>
              <a:ext cx="1574479" cy="658268"/>
            </a:xfrm>
            <a:prstGeom prst="rect">
              <a:avLst/>
            </a:prstGeom>
            <a:gradFill rotWithShape="1">
              <a:gsLst>
                <a:gs pos="0">
                  <a:srgbClr val="FFCC33">
                    <a:lumMod val="110000"/>
                    <a:satMod val="105000"/>
                    <a:tint val="67000"/>
                  </a:srgbClr>
                </a:gs>
                <a:gs pos="50000">
                  <a:srgbClr val="FFCC33">
                    <a:lumMod val="105000"/>
                    <a:satMod val="103000"/>
                    <a:tint val="73000"/>
                  </a:srgbClr>
                </a:gs>
                <a:gs pos="100000">
                  <a:srgbClr val="FFCC33">
                    <a:lumMod val="105000"/>
                    <a:satMod val="109000"/>
                    <a:tint val="81000"/>
                  </a:srgbClr>
                </a:gs>
              </a:gsLst>
              <a:lin ang="5400000" scaled="0"/>
            </a:gradFill>
            <a:ln w="6350" cap="flat" cmpd="sng" algn="ctr">
              <a:solidFill>
                <a:srgbClr val="FFCC33"/>
              </a:solidFill>
              <a:prstDash val="solid"/>
              <a:miter lim="800000"/>
            </a:ln>
            <a:effectLst/>
          </p:spPr>
          <p:txBody>
            <a:bodyPr wrap="none" lIns="48196" tIns="24098" rIns="48196" bIns="24098" rtlCol="0" anchor="ctr">
              <a:noAutofit/>
            </a:bodyPr>
            <a:lstStyle/>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pMDI</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vi-VN"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buồng đệm</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endParaRP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Bình</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hút</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bột</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khô</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DPI</a:t>
              </a: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a:ln>
                    <a:noFill/>
                  </a:ln>
                  <a:solidFill>
                    <a:srgbClr val="FF0000"/>
                  </a:solidFill>
                  <a:effectLst/>
                  <a:uLnTx/>
                  <a:uFillTx/>
                  <a:latin typeface="+mj-lt"/>
                  <a:ea typeface="ヒラギノ角ゴ ProN W3" charset="-128"/>
                  <a:cs typeface="Arial"/>
                  <a:sym typeface="Gill Sans" charset="0"/>
                </a:rPr>
                <a:t>Respimat</a:t>
              </a:r>
            </a:p>
          </p:txBody>
        </p:sp>
        <p:sp>
          <p:nvSpPr>
            <p:cNvPr id="34" name="TextBox 33">
              <a:extLst>
                <a:ext uri="{FF2B5EF4-FFF2-40B4-BE49-F238E27FC236}">
                  <a16:creationId xmlns:a16="http://schemas.microsoft.com/office/drawing/2014/main" id="{5AC05387-191B-46C2-BAAC-83830B6729F0}"/>
                </a:ext>
              </a:extLst>
            </p:cNvPr>
            <p:cNvSpPr txBox="1"/>
            <p:nvPr/>
          </p:nvSpPr>
          <p:spPr>
            <a:xfrm>
              <a:off x="6355782" y="4007938"/>
              <a:ext cx="1574479" cy="634577"/>
            </a:xfrm>
            <a:prstGeom prst="rect">
              <a:avLst/>
            </a:prstGeom>
            <a:gradFill rotWithShape="1">
              <a:gsLst>
                <a:gs pos="0">
                  <a:srgbClr val="FFCC33">
                    <a:lumMod val="110000"/>
                    <a:satMod val="105000"/>
                    <a:tint val="67000"/>
                  </a:srgbClr>
                </a:gs>
                <a:gs pos="50000">
                  <a:srgbClr val="FFCC33">
                    <a:lumMod val="105000"/>
                    <a:satMod val="103000"/>
                    <a:tint val="73000"/>
                  </a:srgbClr>
                </a:gs>
                <a:gs pos="100000">
                  <a:srgbClr val="FFCC33">
                    <a:lumMod val="105000"/>
                    <a:satMod val="109000"/>
                    <a:tint val="81000"/>
                  </a:srgbClr>
                </a:gs>
              </a:gsLst>
              <a:lin ang="5400000" scaled="0"/>
            </a:gradFill>
            <a:ln w="6350" cap="flat" cmpd="sng" algn="ctr">
              <a:solidFill>
                <a:srgbClr val="FFCC33"/>
              </a:solidFill>
              <a:prstDash val="solid"/>
              <a:miter lim="800000"/>
            </a:ln>
            <a:effectLst/>
          </p:spPr>
          <p:txBody>
            <a:bodyPr wrap="none" lIns="48196" tIns="24098" rIns="48196" bIns="24098" rtlCol="0" anchor="ctr">
              <a:noAutofit/>
            </a:bodyPr>
            <a:lstStyle/>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pMDI</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vi-VN"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buồng đệm</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endParaRP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a:ln>
                    <a:noFill/>
                  </a:ln>
                  <a:solidFill>
                    <a:srgbClr val="FF0000"/>
                  </a:solidFill>
                  <a:effectLst/>
                  <a:uLnTx/>
                  <a:uFillTx/>
                  <a:latin typeface="+mj-lt"/>
                  <a:ea typeface="ヒラギノ角ゴ ProN W3" charset="-128"/>
                  <a:cs typeface="Arial"/>
                  <a:sym typeface="Gill Sans" charset="0"/>
                </a:rPr>
                <a:t>Respimat</a:t>
              </a: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Máy</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phun</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khí</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dung</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sp>
          <p:nvSpPr>
            <p:cNvPr id="35" name="TextBox 34">
              <a:extLst>
                <a:ext uri="{FF2B5EF4-FFF2-40B4-BE49-F238E27FC236}">
                  <a16:creationId xmlns:a16="http://schemas.microsoft.com/office/drawing/2014/main" id="{8A66B753-0305-4BF2-9908-91DE4EC0F64D}"/>
                </a:ext>
              </a:extLst>
            </p:cNvPr>
            <p:cNvSpPr txBox="1"/>
            <p:nvPr/>
          </p:nvSpPr>
          <p:spPr>
            <a:xfrm>
              <a:off x="6355782" y="3481865"/>
              <a:ext cx="1574479" cy="489296"/>
            </a:xfrm>
            <a:prstGeom prst="rect">
              <a:avLst/>
            </a:prstGeom>
            <a:gradFill rotWithShape="1">
              <a:gsLst>
                <a:gs pos="0">
                  <a:srgbClr val="FFCC33">
                    <a:lumMod val="110000"/>
                    <a:satMod val="105000"/>
                    <a:tint val="67000"/>
                  </a:srgbClr>
                </a:gs>
                <a:gs pos="50000">
                  <a:srgbClr val="FFCC33">
                    <a:lumMod val="105000"/>
                    <a:satMod val="103000"/>
                    <a:tint val="73000"/>
                  </a:srgbClr>
                </a:gs>
                <a:gs pos="100000">
                  <a:srgbClr val="FFCC33">
                    <a:lumMod val="105000"/>
                    <a:satMod val="109000"/>
                    <a:tint val="81000"/>
                  </a:srgbClr>
                </a:gs>
              </a:gsLst>
              <a:lin ang="5400000" scaled="0"/>
            </a:gradFill>
            <a:ln w="6350" cap="flat" cmpd="sng" algn="ctr">
              <a:solidFill>
                <a:srgbClr val="FFCC33"/>
              </a:solidFill>
              <a:prstDash val="solid"/>
              <a:miter lim="800000"/>
            </a:ln>
            <a:effectLst/>
          </p:spPr>
          <p:txBody>
            <a:bodyPr wrap="none" lIns="48196" tIns="24098" rIns="48196" bIns="24098" rtlCol="0" anchor="ctr">
              <a:noAutofit/>
            </a:bodyPr>
            <a:lstStyle/>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pMDI</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vi-VN"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buồng đệm</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endParaRP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a:ln>
                    <a:noFill/>
                  </a:ln>
                  <a:solidFill>
                    <a:srgbClr val="FF0000"/>
                  </a:solidFill>
                  <a:effectLst/>
                  <a:uLnTx/>
                  <a:uFillTx/>
                  <a:latin typeface="+mj-lt"/>
                  <a:ea typeface="ヒラギノ角ゴ ProN W3" charset="-128"/>
                  <a:cs typeface="Arial"/>
                  <a:sym typeface="Gill Sans" charset="0"/>
                </a:rPr>
                <a:t>Respimat</a:t>
              </a:r>
            </a:p>
          </p:txBody>
        </p:sp>
        <p:cxnSp>
          <p:nvCxnSpPr>
            <p:cNvPr id="36" name="Straight Arrow Connector 35">
              <a:extLst>
                <a:ext uri="{FF2B5EF4-FFF2-40B4-BE49-F238E27FC236}">
                  <a16:creationId xmlns:a16="http://schemas.microsoft.com/office/drawing/2014/main" id="{DD2CAF0F-7D4E-4201-BB4B-814F66A53D7E}"/>
                </a:ext>
              </a:extLst>
            </p:cNvPr>
            <p:cNvCxnSpPr/>
            <p:nvPr/>
          </p:nvCxnSpPr>
          <p:spPr>
            <a:xfrm flipV="1">
              <a:off x="6165925" y="2065797"/>
              <a:ext cx="189843" cy="1"/>
            </a:xfrm>
            <a:prstGeom prst="straightConnector1">
              <a:avLst/>
            </a:prstGeom>
            <a:noFill/>
            <a:ln w="25400" cap="flat" cmpd="sng" algn="ctr">
              <a:solidFill>
                <a:srgbClr val="003366"/>
              </a:solidFill>
              <a:prstDash val="sysDash"/>
              <a:miter lim="800000"/>
              <a:tailEnd type="triangle" w="lg" len="lg"/>
            </a:ln>
            <a:effectLst/>
          </p:spPr>
        </p:cxnSp>
        <p:cxnSp>
          <p:nvCxnSpPr>
            <p:cNvPr id="37" name="Straight Arrow Connector 36">
              <a:extLst>
                <a:ext uri="{FF2B5EF4-FFF2-40B4-BE49-F238E27FC236}">
                  <a16:creationId xmlns:a16="http://schemas.microsoft.com/office/drawing/2014/main" id="{732EDD35-F144-4AB9-843F-53245C95E97D}"/>
                </a:ext>
              </a:extLst>
            </p:cNvPr>
            <p:cNvCxnSpPr/>
            <p:nvPr/>
          </p:nvCxnSpPr>
          <p:spPr>
            <a:xfrm flipV="1">
              <a:off x="6179517" y="2681433"/>
              <a:ext cx="189843" cy="1"/>
            </a:xfrm>
            <a:prstGeom prst="straightConnector1">
              <a:avLst/>
            </a:prstGeom>
            <a:noFill/>
            <a:ln w="25400" cap="flat" cmpd="sng" algn="ctr">
              <a:solidFill>
                <a:srgbClr val="003366"/>
              </a:solidFill>
              <a:prstDash val="sysDash"/>
              <a:miter lim="800000"/>
              <a:tailEnd type="triangle" w="lg" len="lg"/>
            </a:ln>
            <a:effectLst/>
          </p:spPr>
        </p:cxnSp>
        <p:cxnSp>
          <p:nvCxnSpPr>
            <p:cNvPr id="38" name="Straight Arrow Connector 37">
              <a:extLst>
                <a:ext uri="{FF2B5EF4-FFF2-40B4-BE49-F238E27FC236}">
                  <a16:creationId xmlns:a16="http://schemas.microsoft.com/office/drawing/2014/main" id="{0D3A99B5-4B12-44D7-AA15-5AF9FDD2A982}"/>
                </a:ext>
              </a:extLst>
            </p:cNvPr>
            <p:cNvCxnSpPr/>
            <p:nvPr/>
          </p:nvCxnSpPr>
          <p:spPr>
            <a:xfrm flipV="1">
              <a:off x="6179517" y="3762023"/>
              <a:ext cx="189843" cy="1"/>
            </a:xfrm>
            <a:prstGeom prst="straightConnector1">
              <a:avLst/>
            </a:prstGeom>
            <a:noFill/>
            <a:ln w="25400" cap="flat" cmpd="sng" algn="ctr">
              <a:solidFill>
                <a:srgbClr val="003366"/>
              </a:solidFill>
              <a:prstDash val="sysDash"/>
              <a:miter lim="800000"/>
              <a:tailEnd type="triangle" w="lg" len="lg"/>
            </a:ln>
            <a:effectLst/>
          </p:spPr>
        </p:cxnSp>
        <p:cxnSp>
          <p:nvCxnSpPr>
            <p:cNvPr id="39" name="Straight Arrow Connector 38">
              <a:extLst>
                <a:ext uri="{FF2B5EF4-FFF2-40B4-BE49-F238E27FC236}">
                  <a16:creationId xmlns:a16="http://schemas.microsoft.com/office/drawing/2014/main" id="{81020EC4-5955-462D-8E02-41749E86B23C}"/>
                </a:ext>
              </a:extLst>
            </p:cNvPr>
            <p:cNvCxnSpPr/>
            <p:nvPr/>
          </p:nvCxnSpPr>
          <p:spPr>
            <a:xfrm flipV="1">
              <a:off x="6169245" y="4282344"/>
              <a:ext cx="189843" cy="1"/>
            </a:xfrm>
            <a:prstGeom prst="straightConnector1">
              <a:avLst/>
            </a:prstGeom>
            <a:noFill/>
            <a:ln w="25400" cap="flat" cmpd="sng" algn="ctr">
              <a:solidFill>
                <a:srgbClr val="003366"/>
              </a:solidFill>
              <a:prstDash val="sysDash"/>
              <a:miter lim="800000"/>
              <a:tailEnd type="triangle" w="lg" len="lg"/>
            </a:ln>
            <a:effectLst/>
          </p:spPr>
        </p:cxnSp>
        <p:cxnSp>
          <p:nvCxnSpPr>
            <p:cNvPr id="40" name="Straight Arrow Connector 39">
              <a:extLst>
                <a:ext uri="{FF2B5EF4-FFF2-40B4-BE49-F238E27FC236}">
                  <a16:creationId xmlns:a16="http://schemas.microsoft.com/office/drawing/2014/main" id="{11423146-3338-4D89-841E-35399D836EDA}"/>
                </a:ext>
              </a:extLst>
            </p:cNvPr>
            <p:cNvCxnSpPr/>
            <p:nvPr/>
          </p:nvCxnSpPr>
          <p:spPr>
            <a:xfrm>
              <a:off x="4532360" y="5242890"/>
              <a:ext cx="1826729" cy="1"/>
            </a:xfrm>
            <a:prstGeom prst="straightConnector1">
              <a:avLst/>
            </a:prstGeom>
            <a:noFill/>
            <a:ln w="25400" cap="flat" cmpd="sng" algn="ctr">
              <a:solidFill>
                <a:srgbClr val="003366"/>
              </a:solidFill>
              <a:prstDash val="sysDash"/>
              <a:miter lim="800000"/>
              <a:tailEnd type="triangle" w="lg" len="lg"/>
            </a:ln>
            <a:effectLst/>
          </p:spPr>
        </p:cxnSp>
        <p:sp>
          <p:nvSpPr>
            <p:cNvPr id="41" name="TextBox 40">
              <a:extLst>
                <a:ext uri="{FF2B5EF4-FFF2-40B4-BE49-F238E27FC236}">
                  <a16:creationId xmlns:a16="http://schemas.microsoft.com/office/drawing/2014/main" id="{A3C0CA9E-CA6A-46D5-9FEA-A906090F8AB2}"/>
                </a:ext>
              </a:extLst>
            </p:cNvPr>
            <p:cNvSpPr txBox="1"/>
            <p:nvPr/>
          </p:nvSpPr>
          <p:spPr>
            <a:xfrm>
              <a:off x="6369372" y="5079099"/>
              <a:ext cx="1574479" cy="350992"/>
            </a:xfrm>
            <a:prstGeom prst="rect">
              <a:avLst/>
            </a:prstGeom>
            <a:solidFill>
              <a:srgbClr val="FFE19D"/>
            </a:solidFill>
            <a:ln w="6350" cap="flat" cmpd="sng" algn="ctr">
              <a:solidFill>
                <a:srgbClr val="CC3333"/>
              </a:solidFill>
              <a:prstDash val="solid"/>
              <a:miter lim="800000"/>
            </a:ln>
            <a:effectLst/>
          </p:spPr>
          <p:txBody>
            <a:bodyPr wrap="none" lIns="48196" tIns="24098" rIns="48196" bIns="24098" rtlCol="0" anchor="ctr">
              <a:noAutofit/>
            </a:bodyPr>
            <a:lstStyle/>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a:sym typeface="Gill Sans" charset="0"/>
                </a:rPr>
                <a:t>pMDI</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rPr>
                <a:t> </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vi-VN"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buồng đệm</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endParaRPr>
            </a:p>
            <a:p>
              <a:pPr marL="91205" marR="0" lvl="0" indent="-91205" defTabSz="481964"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Máy</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phun</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a:t>
              </a:r>
              <a:r>
                <a:rPr kumimoji="0" lang="en-US" sz="1050" b="1" i="0" u="none" strike="noStrike" kern="0" cap="none" spc="0" normalizeH="0" baseline="0" noProof="0" dirty="0" err="1">
                  <a:ln>
                    <a:noFill/>
                  </a:ln>
                  <a:solidFill>
                    <a:srgbClr val="003366"/>
                  </a:solidFill>
                  <a:effectLst/>
                  <a:uLnTx/>
                  <a:uFillTx/>
                  <a:latin typeface="+mj-lt"/>
                  <a:ea typeface="ヒラギノ角ゴ ProN W3" charset="-128"/>
                  <a:cs typeface="Arial" panose="020B0604020202020204" pitchFamily="34" charset="0"/>
                  <a:sym typeface="Gill Sans" charset="0"/>
                </a:rPr>
                <a:t>khí</a:t>
              </a:r>
              <a:r>
                <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panose="020B0604020202020204" pitchFamily="34" charset="0"/>
                  <a:sym typeface="Gill Sans" charset="0"/>
                </a:rPr>
                <a:t> dung</a:t>
              </a:r>
              <a:endParaRPr kumimoji="0" lang="en-US" sz="1050" b="1" i="0" u="none" strike="noStrike" kern="0" cap="none" spc="0" normalizeH="0" baseline="0" noProof="0" dirty="0">
                <a:ln>
                  <a:noFill/>
                </a:ln>
                <a:solidFill>
                  <a:srgbClr val="003366"/>
                </a:solidFill>
                <a:effectLst/>
                <a:uLnTx/>
                <a:uFillTx/>
                <a:latin typeface="+mj-lt"/>
                <a:ea typeface="ヒラギノ角ゴ ProN W3" charset="-128"/>
                <a:cs typeface="Arial"/>
                <a:sym typeface="Gill Sans" charset="0"/>
              </a:endParaRPr>
            </a:p>
          </p:txBody>
        </p:sp>
      </p:grpSp>
      <p:sp>
        <p:nvSpPr>
          <p:cNvPr id="42" name="TextBox 41">
            <a:extLst>
              <a:ext uri="{FF2B5EF4-FFF2-40B4-BE49-F238E27FC236}">
                <a16:creationId xmlns:a16="http://schemas.microsoft.com/office/drawing/2014/main" id="{833393D1-3917-406E-884C-64E49E818A17}"/>
              </a:ext>
            </a:extLst>
          </p:cNvPr>
          <p:cNvSpPr txBox="1"/>
          <p:nvPr/>
        </p:nvSpPr>
        <p:spPr>
          <a:xfrm>
            <a:off x="7495032" y="6627168"/>
            <a:ext cx="505968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65000"/>
                  </a:schemeClr>
                </a:solidFill>
                <a:effectLst/>
                <a:uLnTx/>
                <a:uFillTx/>
                <a:latin typeface="+mj-lt"/>
                <a:ea typeface="+mn-ea"/>
                <a:cs typeface="Arial" panose="020B0604020202020204" pitchFamily="34" charset="0"/>
              </a:rPr>
              <a:t>Adapted from </a:t>
            </a:r>
            <a:r>
              <a:rPr kumimoji="0" lang="en-US" sz="900" b="0" i="0" u="none" strike="noStrike" kern="1200" cap="none" spc="0" normalizeH="0" baseline="0" noProof="0" dirty="0" err="1">
                <a:ln>
                  <a:noFill/>
                </a:ln>
                <a:solidFill>
                  <a:schemeClr val="bg1">
                    <a:lumMod val="65000"/>
                  </a:schemeClr>
                </a:solidFill>
                <a:effectLst/>
                <a:uLnTx/>
                <a:uFillTx/>
                <a:latin typeface="+mj-lt"/>
                <a:ea typeface="+mn-ea"/>
                <a:cs typeface="Arial" panose="020B0604020202020204" pitchFamily="34" charset="0"/>
              </a:rPr>
              <a:t>Dekhuijzen</a:t>
            </a:r>
            <a:r>
              <a:rPr kumimoji="0" lang="en-US" sz="900" b="0" i="0" u="none" strike="noStrike" kern="1200" cap="none" spc="0" normalizeH="0" baseline="0" noProof="0" dirty="0">
                <a:ln>
                  <a:noFill/>
                </a:ln>
                <a:solidFill>
                  <a:schemeClr val="bg1">
                    <a:lumMod val="65000"/>
                  </a:schemeClr>
                </a:solidFill>
                <a:effectLst/>
                <a:uLnTx/>
                <a:uFillTx/>
                <a:latin typeface="+mj-lt"/>
                <a:ea typeface="+mn-ea"/>
                <a:cs typeface="Arial" panose="020B0604020202020204" pitchFamily="34" charset="0"/>
              </a:rPr>
              <a:t> P.N.R., et al. </a:t>
            </a:r>
            <a:r>
              <a:rPr kumimoji="0" lang="it-IT" sz="900" b="0" i="0" u="none" strike="noStrike" kern="1200" cap="none" spc="0" normalizeH="0" baseline="0" noProof="0" dirty="0">
                <a:ln>
                  <a:noFill/>
                </a:ln>
                <a:solidFill>
                  <a:schemeClr val="bg1">
                    <a:lumMod val="65000"/>
                  </a:schemeClr>
                </a:solidFill>
                <a:effectLst/>
                <a:uLnTx/>
                <a:uFillTx/>
                <a:latin typeface="+mj-lt"/>
                <a:ea typeface="+mn-ea"/>
                <a:cs typeface="Arial" panose="020B0604020202020204" pitchFamily="34" charset="0"/>
              </a:rPr>
              <a:t>Respiratory Medicine (2013) 107, 1817e1821</a:t>
            </a:r>
            <a:r>
              <a:rPr kumimoji="0" lang="en-US" sz="900" b="0" i="0" u="none" strike="noStrike" kern="1200" cap="none" spc="0" normalizeH="0" baseline="0" noProof="0" dirty="0">
                <a:ln>
                  <a:noFill/>
                </a:ln>
                <a:solidFill>
                  <a:schemeClr val="bg1">
                    <a:lumMod val="65000"/>
                  </a:schemeClr>
                </a:solidFill>
                <a:effectLst/>
                <a:uLnTx/>
                <a:uFillTx/>
                <a:latin typeface="+mj-lt"/>
                <a:ea typeface="+mn-ea"/>
                <a:cs typeface="Arial" panose="020B0604020202020204" pitchFamily="34" charset="0"/>
              </a:rPr>
              <a:t> </a:t>
            </a:r>
          </a:p>
        </p:txBody>
      </p:sp>
      <p:sp>
        <p:nvSpPr>
          <p:cNvPr id="43" name="TextBox 42">
            <a:extLst>
              <a:ext uri="{FF2B5EF4-FFF2-40B4-BE49-F238E27FC236}">
                <a16:creationId xmlns:a16="http://schemas.microsoft.com/office/drawing/2014/main" id="{BD6D1551-17F1-40C3-AC9B-42AB26795AA1}"/>
              </a:ext>
            </a:extLst>
          </p:cNvPr>
          <p:cNvSpPr txBox="1"/>
          <p:nvPr/>
        </p:nvSpPr>
        <p:spPr>
          <a:xfrm>
            <a:off x="1296516" y="1222452"/>
            <a:ext cx="10277856" cy="109260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Tùy</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theo</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mức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độ</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tỉnh</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táo</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và</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phối</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hợp</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thao</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tác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của</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BN</a:t>
            </a:r>
          </a:p>
          <a:p>
            <a:pPr marL="342900" marR="0" lvl="0" indent="-3429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Ở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nhóm</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không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suy</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giảm</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chức</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thần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kinh</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Respimat </a:t>
            </a:r>
            <a:r>
              <a:rPr kumimoji="0" lang="en-US" sz="2000" b="1" i="0" u="none" strike="noStrike" kern="1200" cap="none" spc="0" normalizeH="0" baseline="0" noProof="0" dirty="0" err="1">
                <a:ln>
                  <a:noFill/>
                </a:ln>
                <a:effectLst/>
                <a:uLnTx/>
                <a:uFillTx/>
                <a:latin typeface="+mj-lt"/>
                <a:ea typeface="+mn-ea"/>
                <a:cs typeface="Arial" panose="020B0604020202020204" pitchFamily="34" charset="0"/>
              </a:rPr>
              <a:t>phù</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effectLst/>
                <a:uLnTx/>
                <a:uFillTx/>
                <a:latin typeface="+mj-lt"/>
                <a:ea typeface="+mn-ea"/>
                <a:cs typeface="Arial" panose="020B0604020202020204" pitchFamily="34" charset="0"/>
              </a:rPr>
              <a:t>hợp</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effectLst/>
                <a:uLnTx/>
                <a:uFillTx/>
                <a:latin typeface="+mj-lt"/>
                <a:ea typeface="+mn-ea"/>
                <a:cs typeface="Arial" panose="020B0604020202020204" pitchFamily="34" charset="0"/>
              </a:rPr>
              <a:t>với</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effectLst/>
                <a:uLnTx/>
                <a:uFillTx/>
                <a:latin typeface="+mj-lt"/>
                <a:ea typeface="+mn-ea"/>
                <a:cs typeface="Arial" panose="020B0604020202020204" pitchFamily="34" charset="0"/>
              </a:rPr>
              <a:t>phần</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 </a:t>
            </a:r>
            <a:r>
              <a:rPr kumimoji="0" lang="en-US" sz="2000" b="1" i="0" u="none" strike="noStrike" kern="1200" cap="none" spc="0" normalizeH="0" baseline="0" noProof="0" dirty="0" err="1">
                <a:ln>
                  <a:noFill/>
                </a:ln>
                <a:effectLst/>
                <a:uLnTx/>
                <a:uFillTx/>
                <a:latin typeface="+mj-lt"/>
                <a:ea typeface="+mn-ea"/>
                <a:cs typeface="Arial" panose="020B0604020202020204" pitchFamily="34" charset="0"/>
              </a:rPr>
              <a:t>lớn</a:t>
            </a:r>
            <a:r>
              <a:rPr kumimoji="0" lang="en-US" sz="2000" b="1" i="0" u="none" strike="noStrike" kern="1200" cap="none" spc="0" normalizeH="0" baseline="0" noProof="0" dirty="0">
                <a:ln>
                  <a:noFill/>
                </a:ln>
                <a:effectLst/>
                <a:uLnTx/>
                <a:uFillTx/>
                <a:latin typeface="+mj-lt"/>
                <a:ea typeface="+mn-ea"/>
                <a:cs typeface="Arial" panose="020B0604020202020204" pitchFamily="34" charset="0"/>
              </a:rPr>
              <a:t> BN</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bất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kể</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có</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suy</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giảm</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khả</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năng</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hít</a:t>
            </a:r>
            <a:r>
              <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hay </a:t>
            </a:r>
            <a:r>
              <a:rPr kumimoji="0" lang="en-US" sz="2000" b="0"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không</a:t>
            </a:r>
            <a:endParaRPr kumimoji="0" lang="en-US" sz="2000" b="0" i="0" u="none" strike="noStrike" kern="1200" cap="none" spc="0" normalizeH="0" baseline="0" noProof="0" dirty="0">
              <a:ln>
                <a:noFill/>
              </a:ln>
              <a:solidFill>
                <a:prstClr val="black"/>
              </a:solidFill>
              <a:effectLst/>
              <a:uLnTx/>
              <a:uFillTx/>
              <a:latin typeface="+mj-lt"/>
              <a:ea typeface="+mn-ea"/>
              <a:cs typeface="Arial" panose="020B0604020202020204" pitchFamily="34" charset="0"/>
            </a:endParaRPr>
          </a:p>
        </p:txBody>
      </p:sp>
    </p:spTree>
    <p:extLst>
      <p:ext uri="{BB962C8B-B14F-4D97-AF65-F5344CB8AC3E}">
        <p14:creationId xmlns:p14="http://schemas.microsoft.com/office/powerpoint/2010/main" val="262068851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4708" y="408148"/>
            <a:ext cx="11117292" cy="715687"/>
          </a:xfrm>
        </p:spPr>
        <p:txBody>
          <a:bodyPr>
            <a:noAutofit/>
          </a:bodyPr>
          <a:lstStyle/>
          <a:p>
            <a:r>
              <a:rPr lang="en-US" sz="3200" b="1" dirty="0" err="1"/>
              <a:t>Bệnh</a:t>
            </a:r>
            <a:r>
              <a:rPr lang="en-US" sz="3200" b="1" dirty="0"/>
              <a:t> </a:t>
            </a:r>
            <a:r>
              <a:rPr lang="en-US" sz="3200" b="1" dirty="0" err="1"/>
              <a:t>nhân</a:t>
            </a:r>
            <a:r>
              <a:rPr lang="en-US" sz="3200" b="1" dirty="0"/>
              <a:t> </a:t>
            </a:r>
            <a:r>
              <a:rPr lang="en-US" sz="3200" b="1" dirty="0" err="1"/>
              <a:t>hài</a:t>
            </a:r>
            <a:r>
              <a:rPr lang="en-US" sz="3200" b="1" dirty="0"/>
              <a:t> </a:t>
            </a:r>
            <a:r>
              <a:rPr lang="en-US" sz="3200" b="1" dirty="0" err="1"/>
              <a:t>lòng</a:t>
            </a:r>
            <a:r>
              <a:rPr lang="en-US" sz="3200" b="1" dirty="0"/>
              <a:t> </a:t>
            </a:r>
            <a:r>
              <a:rPr lang="en-US" sz="3200" b="1" dirty="0" err="1"/>
              <a:t>với</a:t>
            </a:r>
            <a:r>
              <a:rPr lang="en-US" sz="3200" b="1" dirty="0"/>
              <a:t> </a:t>
            </a:r>
            <a:r>
              <a:rPr lang="en-US" sz="3200" b="1" dirty="0" err="1"/>
              <a:t>việc</a:t>
            </a:r>
            <a:r>
              <a:rPr lang="en-US" sz="3200" b="1" dirty="0"/>
              <a:t> </a:t>
            </a:r>
            <a:r>
              <a:rPr lang="en-US" sz="3200" b="1" dirty="0" err="1"/>
              <a:t>hít</a:t>
            </a:r>
            <a:r>
              <a:rPr lang="en-US" sz="3200" b="1" dirty="0"/>
              <a:t> </a:t>
            </a:r>
            <a:r>
              <a:rPr lang="en-US" sz="3200" b="1" dirty="0" err="1"/>
              <a:t>và</a:t>
            </a:r>
            <a:r>
              <a:rPr lang="en-US" sz="3200" b="1" dirty="0"/>
              <a:t> </a:t>
            </a:r>
            <a:r>
              <a:rPr lang="en-US" sz="3200" b="1" dirty="0" err="1"/>
              <a:t>sử</a:t>
            </a:r>
            <a:r>
              <a:rPr lang="en-US" sz="3200" b="1" dirty="0"/>
              <a:t> </a:t>
            </a:r>
            <a:r>
              <a:rPr lang="en-US" sz="3200" b="1" dirty="0" err="1"/>
              <a:t>dụng</a:t>
            </a:r>
            <a:r>
              <a:rPr lang="en-US" sz="3200" b="1" dirty="0"/>
              <a:t> RESPIMAT</a:t>
            </a:r>
            <a:endParaRPr lang="vi-VN" sz="3200" b="1" dirty="0"/>
          </a:p>
        </p:txBody>
      </p:sp>
      <p:sp>
        <p:nvSpPr>
          <p:cNvPr id="4" name="Footer Placeholder 3"/>
          <p:cNvSpPr>
            <a:spLocks noGrp="1"/>
          </p:cNvSpPr>
          <p:nvPr>
            <p:ph type="ftr" sz="quarter" idx="3"/>
          </p:nvPr>
        </p:nvSpPr>
        <p:spPr>
          <a:xfrm>
            <a:off x="4443842" y="6630056"/>
            <a:ext cx="6204237"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Taube C, Bayer V,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Zehendner</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CM,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Valipour</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A.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Pulm</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Ther</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2020. doi:10.1007/s41030-020-00127-4</a:t>
            </a:r>
          </a:p>
        </p:txBody>
      </p:sp>
      <p:pic>
        <p:nvPicPr>
          <p:cNvPr id="6" name="Picture 5">
            <a:extLst>
              <a:ext uri="{FF2B5EF4-FFF2-40B4-BE49-F238E27FC236}">
                <a16:creationId xmlns:a16="http://schemas.microsoft.com/office/drawing/2014/main" id="{10211CB4-6444-4073-8CF7-6B81E98FF5DA}"/>
              </a:ext>
            </a:extLst>
          </p:cNvPr>
          <p:cNvPicPr>
            <a:picLocks noChangeAspect="1"/>
          </p:cNvPicPr>
          <p:nvPr/>
        </p:nvPicPr>
        <p:blipFill rotWithShape="1">
          <a:blip r:embed="rId3"/>
          <a:srcRect l="1332" b="961"/>
          <a:stretch/>
        </p:blipFill>
        <p:spPr>
          <a:xfrm>
            <a:off x="2943136" y="3282028"/>
            <a:ext cx="5891152" cy="3239054"/>
          </a:xfrm>
          <a:prstGeom prst="rect">
            <a:avLst/>
          </a:prstGeom>
        </p:spPr>
      </p:pic>
      <p:sp>
        <p:nvSpPr>
          <p:cNvPr id="7" name="TextBox 6">
            <a:extLst>
              <a:ext uri="{FF2B5EF4-FFF2-40B4-BE49-F238E27FC236}">
                <a16:creationId xmlns:a16="http://schemas.microsoft.com/office/drawing/2014/main" id="{0A7FC360-34BB-47CA-B13B-DD81C1371355}"/>
              </a:ext>
            </a:extLst>
          </p:cNvPr>
          <p:cNvSpPr txBox="1"/>
          <p:nvPr/>
        </p:nvSpPr>
        <p:spPr>
          <a:xfrm>
            <a:off x="1149531" y="1341783"/>
            <a:ext cx="10210786" cy="183127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Trong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một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phân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tích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tổng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hợp</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từ</a:t>
            </a:r>
            <a:r>
              <a:rPr kumimoji="0" lang="en-US" sz="1800" b="0" i="0" u="none" strike="noStrike" kern="1200" cap="none" spc="0" normalizeH="0" baseline="0" noProof="0" dirty="0">
                <a:ln>
                  <a:noFill/>
                </a:ln>
                <a:solidFill>
                  <a:prstClr val="black"/>
                </a:solidFill>
                <a:effectLst/>
                <a:uLnTx/>
                <a:uFillTx/>
                <a:latin typeface="Arial"/>
                <a:ea typeface="+mn-ea"/>
                <a:cs typeface="+mn-cs"/>
              </a:rPr>
              <a:t> SPIRIT</a:t>
            </a:r>
            <a:r>
              <a:rPr kumimoji="0" lang="en-US" sz="1800" b="0" i="0" u="none" strike="noStrike" kern="1200" cap="none" spc="0" normalizeH="0" baseline="30000" noProof="0" dirty="0">
                <a:ln>
                  <a:noFill/>
                </a:ln>
                <a:solidFill>
                  <a:prstClr val="black"/>
                </a:solidFill>
                <a:effectLst/>
                <a:uLnTx/>
                <a:uFillTx/>
                <a:latin typeface="Arial"/>
                <a:ea typeface="+mn-ea"/>
                <a:cs typeface="+mn-cs"/>
              </a:rPr>
              <a:t>®</a:t>
            </a:r>
            <a:r>
              <a:rPr kumimoji="0" lang="en-US" sz="1800" b="0" i="0" u="none" strike="noStrike" kern="1200" cap="none" spc="0" normalizeH="0" baseline="0" noProof="0" dirty="0">
                <a:ln>
                  <a:noFill/>
                </a:ln>
                <a:solidFill>
                  <a:prstClr val="black"/>
                </a:solidFill>
                <a:effectLst/>
                <a:uLnTx/>
                <a:uFillTx/>
                <a:latin typeface="Arial"/>
                <a:ea typeface="+mn-ea"/>
                <a:cs typeface="+mn-cs"/>
              </a:rPr>
              <a:t> và OTIVACTO</a:t>
            </a:r>
            <a:r>
              <a:rPr kumimoji="0" lang="en-US" sz="1800" b="0" i="0" u="none" strike="noStrike" kern="1200" cap="none" spc="0" normalizeH="0" baseline="30000" noProof="0" dirty="0">
                <a:ln>
                  <a:noFill/>
                </a:ln>
                <a:solidFill>
                  <a:prstClr val="black"/>
                </a:solidFill>
                <a:effectLst/>
                <a:uLnTx/>
                <a:uFillTx/>
                <a:latin typeface="Arial"/>
                <a:ea typeface="+mn-ea"/>
                <a:cs typeface="+mn-cs"/>
              </a:rPr>
              <a: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sự</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việc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800" b="0" i="0" u="none" strike="noStrike" kern="1200" cap="none" spc="0" normalizeH="0" baseline="0" noProof="0" dirty="0">
                <a:ln>
                  <a:noFill/>
                </a:ln>
                <a:solidFill>
                  <a:prstClr val="black"/>
                </a:solidFill>
                <a:effectLst/>
                <a:uLnTx/>
                <a:uFillTx/>
                <a:latin typeface="Arial"/>
                <a:ea typeface="+mn-ea"/>
                <a:cs typeface="+mn-cs"/>
              </a:rPr>
              <a:t> và </a:t>
            </a:r>
            <a:r>
              <a:rPr kumimoji="0" lang="en-US" sz="1800" b="0" i="0" u="none" strike="noStrike" kern="1200" cap="none" spc="0" normalizeH="0" baseline="0" noProof="0" dirty="0" err="1">
                <a:ln>
                  <a:noFill/>
                </a:ln>
                <a:solidFill>
                  <a:prstClr val="black"/>
                </a:solidFill>
                <a:effectLst/>
                <a:uLnTx/>
                <a:uFillTx/>
                <a:latin typeface="Arial"/>
                <a:ea typeface="+mn-ea"/>
                <a:cs typeface="+mn-cs"/>
              </a:rPr>
              <a:t>sử</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1800" b="0" i="0" u="none" strike="noStrike" kern="1200" cap="none" spc="0" normalizeH="0" baseline="0" noProof="0" dirty="0">
                <a:ln>
                  <a:noFill/>
                </a:ln>
                <a:solidFill>
                  <a:prstClr val="black"/>
                </a:solidFill>
                <a:effectLst/>
                <a:uLnTx/>
                <a:uFillTx/>
                <a:latin typeface="Arial"/>
                <a:ea typeface="+mn-ea"/>
                <a:cs typeface="+mn-cs"/>
              </a:rPr>
              <a:t> Respimat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được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đánh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giá</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vào</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cuối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nghiên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cứu</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thông</a:t>
            </a:r>
            <a:r>
              <a:rPr kumimoji="0" lang="en-US" sz="1800" b="0" i="0" u="none" strike="noStrike" kern="1200" cap="none" spc="0" normalizeH="0" baseline="0" noProof="0" dirty="0">
                <a:ln>
                  <a:noFill/>
                </a:ln>
                <a:solidFill>
                  <a:prstClr val="black"/>
                </a:solidFill>
                <a:effectLst/>
                <a:uLnTx/>
                <a:uFillTx/>
                <a:latin typeface="Arial"/>
                <a:ea typeface="+mn-ea"/>
                <a:cs typeface="+mn-cs"/>
              </a:rPr>
              <a:t> qua </a:t>
            </a:r>
            <a:r>
              <a:rPr kumimoji="0" lang="en-US" sz="1800" b="0" i="0" u="none" strike="noStrike" kern="1200" cap="none" spc="0" normalizeH="0" baseline="0" noProof="0" dirty="0" err="1">
                <a:ln>
                  <a:noFill/>
                </a:ln>
                <a:solidFill>
                  <a:prstClr val="black"/>
                </a:solidFill>
                <a:effectLst/>
                <a:uLnTx/>
                <a:uFillTx/>
                <a:latin typeface="Arial"/>
                <a:ea typeface="+mn-ea"/>
                <a:cs typeface="+mn-cs"/>
              </a:rPr>
              <a:t>bảng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câu</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hỏi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trên</a:t>
            </a:r>
            <a:r>
              <a:rPr kumimoji="0" lang="en-US" sz="1800" b="0" i="0" u="none" strike="noStrike" kern="1200" cap="none" spc="0" normalizeH="0" baseline="0" noProof="0" dirty="0">
                <a:ln>
                  <a:noFill/>
                </a:ln>
                <a:solidFill>
                  <a:prstClr val="black"/>
                </a:solidFill>
                <a:effectLst/>
                <a:uLnTx/>
                <a:uFillTx/>
                <a:latin typeface="Arial"/>
                <a:ea typeface="+mn-ea"/>
                <a:cs typeface="+mn-cs"/>
              </a:rPr>
              <a:t> thang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800" b="0" i="0" u="none" strike="noStrike" kern="1200" cap="none" spc="0" normalizeH="0" baseline="0" noProof="0" dirty="0">
                <a:ln>
                  <a:noFill/>
                </a:ln>
                <a:solidFill>
                  <a:prstClr val="black"/>
                </a:solidFill>
                <a:effectLst/>
                <a:uLnTx/>
                <a:uFillTx/>
                <a:latin typeface="Arial"/>
                <a:ea typeface="+mn-ea"/>
                <a:cs typeface="+mn-cs"/>
              </a:rPr>
              <a:t> 7,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a:ea typeface="+mn-ea"/>
                <a:cs typeface="+mn-cs"/>
              </a:rPr>
              <a:t>từ</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không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(1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đến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(7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800" b="0" i="0" u="none" strike="noStrike" kern="1200" cap="none" spc="0" normalizeH="0" baseline="0" noProof="0" dirty="0">
                <a:ln>
                  <a:noFill/>
                </a:ln>
                <a:solidFill>
                  <a:prstClr val="black"/>
                </a:solidFill>
                <a:effectLst/>
                <a:uLnTx/>
                <a:uFillTx/>
                <a:latin typeface="Arial"/>
                <a:ea typeface="+mn-ea"/>
                <a:cs typeface="+mn-cs"/>
              </a:rPr>
              <a:t>).</a:t>
            </a:r>
          </a:p>
          <a:p>
            <a:pPr marL="0" marR="0" lvl="0" indent="0" algn="l" defTabSz="457200" rtl="0" eaLnBrk="1" fontAlgn="auto" latinLnBrk="0" hangingPunct="1">
              <a:lnSpc>
                <a:spcPct val="100000"/>
              </a:lnSpc>
              <a:spcBef>
                <a:spcPts val="600"/>
              </a:spcBef>
              <a:spcAft>
                <a:spcPts val="0"/>
              </a:spcAft>
              <a:buClrTx/>
              <a:buSzTx/>
              <a:buFontTx/>
              <a:buNone/>
              <a:tabLst/>
              <a:defRPr/>
            </a:pPr>
            <a:r>
              <a:rPr lang="en-US" dirty="0" err="1">
                <a:solidFill>
                  <a:prstClr val="black"/>
                </a:solidFill>
                <a:latin typeface="Arial"/>
              </a:rPr>
              <a:t>Trong</a:t>
            </a:r>
            <a:r>
              <a:rPr lang="en-US" dirty="0">
                <a:solidFill>
                  <a:prstClr val="black"/>
                </a:solidFill>
                <a:latin typeface="Arial"/>
              </a:rPr>
              <a:t> </a:t>
            </a:r>
            <a:r>
              <a:rPr lang="en-US" dirty="0" err="1">
                <a:solidFill>
                  <a:prstClr val="black"/>
                </a:solidFill>
                <a:latin typeface="Arial"/>
              </a:rPr>
              <a:t>số</a:t>
            </a:r>
            <a:r>
              <a:rPr lang="en-US" dirty="0">
                <a:solidFill>
                  <a:prstClr val="black"/>
                </a:solidFill>
                <a:latin typeface="Arial"/>
              </a:rPr>
              <a:t> 9180 </a:t>
            </a:r>
            <a:r>
              <a:rPr lang="en-US" dirty="0" err="1">
                <a:solidFill>
                  <a:prstClr val="black"/>
                </a:solidFill>
                <a:latin typeface="Arial"/>
              </a:rPr>
              <a:t>bệnh</a:t>
            </a:r>
            <a:r>
              <a:rPr lang="en-US" dirty="0">
                <a:solidFill>
                  <a:prstClr val="black"/>
                </a:solidFill>
                <a:latin typeface="Arial"/>
              </a:rPr>
              <a:t> </a:t>
            </a:r>
            <a:r>
              <a:rPr lang="en-US" dirty="0" err="1">
                <a:solidFill>
                  <a:prstClr val="black"/>
                </a:solidFill>
                <a:latin typeface="Arial"/>
              </a:rPr>
              <a:t>nhân</a:t>
            </a:r>
            <a:r>
              <a:rPr lang="en-US" dirty="0">
                <a:solidFill>
                  <a:prstClr val="black"/>
                </a:solidFill>
                <a:latin typeface="Arial"/>
              </a:rPr>
              <a:t> COPD </a:t>
            </a:r>
            <a:r>
              <a:rPr lang="en-US" dirty="0" err="1">
                <a:solidFill>
                  <a:prstClr val="black"/>
                </a:solidFill>
                <a:latin typeface="Arial"/>
              </a:rPr>
              <a:t>có</a:t>
            </a:r>
            <a:r>
              <a:rPr lang="en-US" dirty="0">
                <a:solidFill>
                  <a:prstClr val="black"/>
                </a:solidFill>
                <a:latin typeface="Arial"/>
              </a:rPr>
              <a:t>:</a:t>
            </a:r>
            <a:endParaRPr kumimoji="0" lang="en-US" sz="1800" b="0" i="0" u="none" strike="noStrike" kern="1200" cap="none" spc="0" normalizeH="0" baseline="0" noProof="0" dirty="0">
              <a:ln>
                <a:noFill/>
              </a:ln>
              <a:solidFill>
                <a:prstClr val="black"/>
              </a:solidFill>
              <a:effectLst/>
              <a:uLnTx/>
              <a:uFillTx/>
              <a:latin typeface="Arial"/>
              <a:ea typeface="+mn-ea"/>
              <a:cs typeface="+mn-cs"/>
            </a:endParaRPr>
          </a:p>
          <a:p>
            <a:pPr marL="285750" marR="0" lvl="0" indent="-285750" algn="l" defTabSz="457200" rtl="0" eaLnBrk="1" fontAlgn="auto" latinLnBrk="0" hangingPunct="1">
              <a:lnSpc>
                <a:spcPct val="100000"/>
              </a:lnSpc>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85,8% </a:t>
            </a:r>
            <a:r>
              <a:rPr kumimoji="0" lang="en-US" sz="18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đánh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giá</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(6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800" b="0" i="0" u="none" strike="noStrike" kern="1200" cap="none" spc="0" normalizeH="0" baseline="0" noProof="0" dirty="0">
                <a:ln>
                  <a:noFill/>
                </a:ln>
                <a:solidFill>
                  <a:prstClr val="black"/>
                </a:solidFill>
                <a:effectLst/>
                <a:uLnTx/>
                <a:uFillTx/>
                <a:latin typeface="Arial"/>
                <a:ea typeface="+mn-ea"/>
                <a:cs typeface="+mn-cs"/>
              </a:rPr>
              <a:t> 7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điểm</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khi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hít</a:t>
            </a:r>
            <a:r>
              <a:rPr kumimoji="0" lang="en-US" sz="1800" b="0" i="0" u="none" strike="noStrike" kern="1200" cap="none" spc="0" normalizeH="0" baseline="0" noProof="0" dirty="0">
                <a:ln>
                  <a:noFill/>
                </a:ln>
                <a:solidFill>
                  <a:prstClr val="black"/>
                </a:solidFill>
                <a:effectLst/>
                <a:uLnTx/>
                <a:uFillTx/>
                <a:latin typeface="Arial"/>
                <a:ea typeface="+mn-ea"/>
                <a:cs typeface="+mn-cs"/>
              </a:rPr>
              <a:t> Respimat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FF0000"/>
                </a:solidFill>
                <a:effectLst/>
                <a:uLnTx/>
                <a:uFillTx/>
                <a:latin typeface="Arial"/>
                <a:ea typeface="+mn-ea"/>
                <a:cs typeface="+mn-cs"/>
              </a:rPr>
              <a:t>84,3% </a:t>
            </a:r>
            <a:r>
              <a:rPr kumimoji="0" lang="en-US" sz="1800" b="0" i="0" u="none" strike="noStrike" kern="1200" cap="none" spc="0" normalizeH="0" baseline="0" noProof="0" dirty="0" err="1">
                <a:ln>
                  <a:noFill/>
                </a:ln>
                <a:solidFill>
                  <a:prstClr val="black"/>
                </a:solidFill>
                <a:effectLst/>
                <a:uLnTx/>
                <a:uFillTx/>
                <a:latin typeface="Arial"/>
                <a:ea typeface="+mn-ea"/>
                <a:cs typeface="+mn-cs"/>
              </a:rPr>
              <a:t>bệnh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nhân</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đánh</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giá</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hoặc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rất</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hài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lòng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với</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việc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thao</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tác</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1800" b="0" i="0" u="none" strike="noStrike" kern="1200" cap="none" spc="0" normalizeH="0" baseline="0" noProof="0" dirty="0">
                <a:ln>
                  <a:noFill/>
                </a:ln>
                <a:solidFill>
                  <a:prstClr val="black"/>
                </a:solidFill>
                <a:effectLst/>
                <a:uLnTx/>
                <a:uFillTx/>
                <a:latin typeface="Arial"/>
                <a:ea typeface="+mn-ea"/>
                <a:cs typeface="+mn-cs"/>
              </a:rPr>
              <a:t> </a:t>
            </a:r>
            <a:r>
              <a:rPr kumimoji="0" lang="en-US" sz="1800" b="0" i="0" u="none" strike="noStrike" kern="1200" cap="none" spc="0" normalizeH="0" baseline="0" noProof="0" dirty="0" err="1">
                <a:ln>
                  <a:noFill/>
                </a:ln>
                <a:solidFill>
                  <a:prstClr val="black"/>
                </a:solidFill>
                <a:effectLst/>
                <a:uLnTx/>
                <a:uFillTx/>
                <a:latin typeface="Arial"/>
                <a:ea typeface="+mn-ea"/>
                <a:cs typeface="+mn-cs"/>
              </a:rPr>
              <a:t>cụ</a:t>
            </a:r>
            <a:r>
              <a:rPr kumimoji="0" lang="en-US" sz="1800" b="0" i="0" u="none" strike="noStrike" kern="1200" cap="none" spc="0" normalizeH="0" baseline="0" noProof="0" dirty="0">
                <a:ln>
                  <a:noFill/>
                </a:ln>
                <a:solidFill>
                  <a:prstClr val="black"/>
                </a:solidFill>
                <a:effectLst/>
                <a:uLnTx/>
                <a:uFillTx/>
                <a:latin typeface="Arial"/>
                <a:ea typeface="+mn-ea"/>
                <a:cs typeface="+mn-cs"/>
              </a:rPr>
              <a:t> Respimat</a:t>
            </a:r>
          </a:p>
        </p:txBody>
      </p:sp>
    </p:spTree>
    <p:extLst>
      <p:ext uri="{BB962C8B-B14F-4D97-AF65-F5344CB8AC3E}">
        <p14:creationId xmlns:p14="http://schemas.microsoft.com/office/powerpoint/2010/main" val="233764192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982D293-8A5A-485E-9833-401A5E45360C}"/>
              </a:ext>
            </a:extLst>
          </p:cNvPr>
          <p:cNvPicPr>
            <a:picLocks noChangeAspect="1"/>
          </p:cNvPicPr>
          <p:nvPr/>
        </p:nvPicPr>
        <p:blipFill rotWithShape="1">
          <a:blip r:embed="rId3"/>
          <a:srcRect l="29917" t="38371" r="8250" b="23704"/>
          <a:stretch/>
        </p:blipFill>
        <p:spPr>
          <a:xfrm>
            <a:off x="6475784" y="4367212"/>
            <a:ext cx="5401891" cy="1863725"/>
          </a:xfrm>
          <a:prstGeom prst="rect">
            <a:avLst/>
          </a:prstGeom>
        </p:spPr>
      </p:pic>
      <p:pic>
        <p:nvPicPr>
          <p:cNvPr id="3" name="Picture 2">
            <a:extLst>
              <a:ext uri="{FF2B5EF4-FFF2-40B4-BE49-F238E27FC236}">
                <a16:creationId xmlns:a16="http://schemas.microsoft.com/office/drawing/2014/main" id="{1D620D89-3BAA-47C1-8128-0BC44FD8AF2C}"/>
              </a:ext>
            </a:extLst>
          </p:cNvPr>
          <p:cNvPicPr>
            <a:picLocks noChangeAspect="1"/>
          </p:cNvPicPr>
          <p:nvPr/>
        </p:nvPicPr>
        <p:blipFill rotWithShape="1">
          <a:blip r:embed="rId4"/>
          <a:srcRect l="30077" t="35971" r="8986" b="9306"/>
          <a:stretch/>
        </p:blipFill>
        <p:spPr>
          <a:xfrm>
            <a:off x="6019800" y="1370012"/>
            <a:ext cx="5933541" cy="2997200"/>
          </a:xfrm>
          <a:prstGeom prst="rect">
            <a:avLst/>
          </a:prstGeom>
        </p:spPr>
      </p:pic>
      <p:sp>
        <p:nvSpPr>
          <p:cNvPr id="4" name="TextBox 3">
            <a:extLst>
              <a:ext uri="{FF2B5EF4-FFF2-40B4-BE49-F238E27FC236}">
                <a16:creationId xmlns:a16="http://schemas.microsoft.com/office/drawing/2014/main" id="{4389FD83-6676-484A-BDDA-CD53637ED7AF}"/>
              </a:ext>
            </a:extLst>
          </p:cNvPr>
          <p:cNvSpPr txBox="1"/>
          <p:nvPr/>
        </p:nvSpPr>
        <p:spPr>
          <a:xfrm>
            <a:off x="1010258" y="2460665"/>
            <a:ext cx="4781550" cy="3016210"/>
          </a:xfrm>
          <a:prstGeom prst="rect">
            <a:avLst/>
          </a:prstGeom>
          <a:noFill/>
        </p:spPr>
        <p:txBody>
          <a:bodyPr wrap="square" rtlCol="0">
            <a:spAutoFit/>
          </a:bodyPr>
          <a:lstStyle/>
          <a:p>
            <a:pPr>
              <a:spcBef>
                <a:spcPts val="1200"/>
              </a:spcBef>
            </a:pPr>
            <a:r>
              <a:rPr lang="en-US" sz="2000" b="1" dirty="0">
                <a:solidFill>
                  <a:srgbClr val="FF0000"/>
                </a:solidFill>
              </a:rPr>
              <a:t>85,9% </a:t>
            </a:r>
            <a:r>
              <a:rPr lang="en-US" sz="2000" dirty="0" err="1"/>
              <a:t>bệnh</a:t>
            </a:r>
            <a:r>
              <a:rPr lang="en-US" sz="2000" dirty="0"/>
              <a:t> </a:t>
            </a:r>
            <a:r>
              <a:rPr lang="en-US" sz="2000" dirty="0" err="1"/>
              <a:t>nhân</a:t>
            </a:r>
            <a:r>
              <a:rPr lang="en-US" sz="2000" dirty="0"/>
              <a:t> </a:t>
            </a:r>
            <a:r>
              <a:rPr lang="en-US" sz="2000" dirty="0" err="1"/>
              <a:t>hài</a:t>
            </a:r>
            <a:r>
              <a:rPr lang="en-US" sz="2000" dirty="0"/>
              <a:t> </a:t>
            </a:r>
            <a:r>
              <a:rPr lang="en-US" sz="2000" dirty="0" err="1"/>
              <a:t>lòng</a:t>
            </a:r>
            <a:r>
              <a:rPr lang="en-US" sz="2000" dirty="0"/>
              <a:t> </a:t>
            </a:r>
            <a:r>
              <a:rPr lang="en-US" sz="2000" dirty="0" err="1"/>
              <a:t>hoặc</a:t>
            </a:r>
            <a:r>
              <a:rPr lang="en-US" sz="2000" dirty="0"/>
              <a:t> </a:t>
            </a:r>
            <a:r>
              <a:rPr lang="en-US" sz="2000" dirty="0" err="1"/>
              <a:t>rất</a:t>
            </a:r>
            <a:r>
              <a:rPr lang="en-US" sz="2000" dirty="0"/>
              <a:t> </a:t>
            </a:r>
            <a:r>
              <a:rPr lang="en-US" sz="2000" dirty="0" err="1"/>
              <a:t>hài</a:t>
            </a:r>
            <a:r>
              <a:rPr lang="en-US" sz="2000" dirty="0"/>
              <a:t> </a:t>
            </a:r>
            <a:r>
              <a:rPr lang="en-US" sz="2000" dirty="0" err="1"/>
              <a:t>lòng</a:t>
            </a:r>
            <a:r>
              <a:rPr lang="en-US" sz="2000" dirty="0"/>
              <a:t> </a:t>
            </a:r>
            <a:r>
              <a:rPr lang="en-US" sz="2000" dirty="0" err="1"/>
              <a:t>với</a:t>
            </a:r>
            <a:r>
              <a:rPr lang="en-US" sz="2000" dirty="0"/>
              <a:t> </a:t>
            </a:r>
            <a:r>
              <a:rPr lang="en-US" sz="2000" b="1" dirty="0" err="1">
                <a:solidFill>
                  <a:srgbClr val="003C7C"/>
                </a:solidFill>
              </a:rPr>
              <a:t>thao</a:t>
            </a:r>
            <a:r>
              <a:rPr lang="en-US" sz="2000" b="1" dirty="0">
                <a:solidFill>
                  <a:srgbClr val="003C7C"/>
                </a:solidFill>
              </a:rPr>
              <a:t> </a:t>
            </a:r>
            <a:r>
              <a:rPr lang="en-US" sz="2000" b="1" dirty="0" err="1">
                <a:solidFill>
                  <a:srgbClr val="003C7C"/>
                </a:solidFill>
              </a:rPr>
              <a:t>tác</a:t>
            </a:r>
            <a:r>
              <a:rPr lang="en-US" sz="2000" b="1" dirty="0">
                <a:solidFill>
                  <a:srgbClr val="003C7C"/>
                </a:solidFill>
              </a:rPr>
              <a:t> </a:t>
            </a:r>
            <a:r>
              <a:rPr lang="en-US" sz="2000" b="1" dirty="0" err="1">
                <a:solidFill>
                  <a:srgbClr val="003C7C"/>
                </a:solidFill>
              </a:rPr>
              <a:t>sử</a:t>
            </a:r>
            <a:r>
              <a:rPr lang="en-US" sz="2000" b="1" dirty="0">
                <a:solidFill>
                  <a:srgbClr val="003C7C"/>
                </a:solidFill>
              </a:rPr>
              <a:t> </a:t>
            </a:r>
            <a:r>
              <a:rPr lang="en-US" sz="2000" b="1" dirty="0" err="1">
                <a:solidFill>
                  <a:srgbClr val="003C7C"/>
                </a:solidFill>
              </a:rPr>
              <a:t>dụng</a:t>
            </a:r>
            <a:r>
              <a:rPr lang="en-US" sz="2000" dirty="0">
                <a:solidFill>
                  <a:srgbClr val="FF0000"/>
                </a:solidFill>
              </a:rPr>
              <a:t> </a:t>
            </a:r>
            <a:r>
              <a:rPr lang="en-US" sz="2000" dirty="0"/>
              <a:t>Respimat</a:t>
            </a:r>
          </a:p>
          <a:p>
            <a:pPr>
              <a:spcBef>
                <a:spcPts val="1200"/>
              </a:spcBef>
            </a:pPr>
            <a:r>
              <a:rPr lang="en-US" sz="2000" b="1" dirty="0">
                <a:solidFill>
                  <a:srgbClr val="FF0000"/>
                </a:solidFill>
              </a:rPr>
              <a:t>88,4% </a:t>
            </a:r>
            <a:r>
              <a:rPr lang="en-US" sz="2000" dirty="0" err="1"/>
              <a:t>bệnh</a:t>
            </a:r>
            <a:r>
              <a:rPr lang="en-US" sz="2000" dirty="0"/>
              <a:t> </a:t>
            </a:r>
            <a:r>
              <a:rPr lang="en-US" sz="2000" dirty="0" err="1"/>
              <a:t>nhân</a:t>
            </a:r>
            <a:r>
              <a:rPr lang="en-US" sz="2000" dirty="0"/>
              <a:t> </a:t>
            </a:r>
            <a:r>
              <a:rPr lang="en-US" sz="2000" dirty="0" err="1"/>
              <a:t>hài</a:t>
            </a:r>
            <a:r>
              <a:rPr lang="en-US" sz="2000" dirty="0"/>
              <a:t> </a:t>
            </a:r>
            <a:r>
              <a:rPr lang="en-US" sz="2000" dirty="0" err="1"/>
              <a:t>lòng</a:t>
            </a:r>
            <a:r>
              <a:rPr lang="en-US" sz="2000" dirty="0"/>
              <a:t> </a:t>
            </a:r>
            <a:r>
              <a:rPr lang="en-US" sz="2000" dirty="0" err="1"/>
              <a:t>hoặc</a:t>
            </a:r>
            <a:r>
              <a:rPr lang="en-US" sz="2000" dirty="0"/>
              <a:t> </a:t>
            </a:r>
            <a:r>
              <a:rPr lang="en-US" sz="2000" dirty="0" err="1"/>
              <a:t>rất</a:t>
            </a:r>
            <a:r>
              <a:rPr lang="en-US" sz="2000" dirty="0"/>
              <a:t> </a:t>
            </a:r>
            <a:r>
              <a:rPr lang="en-US" sz="2000" dirty="0" err="1"/>
              <a:t>hài</a:t>
            </a:r>
            <a:r>
              <a:rPr lang="en-US" sz="2000" dirty="0"/>
              <a:t> </a:t>
            </a:r>
            <a:r>
              <a:rPr lang="en-US" sz="2000" dirty="0" err="1"/>
              <a:t>lòng</a:t>
            </a:r>
            <a:r>
              <a:rPr lang="en-US" sz="2000" dirty="0"/>
              <a:t> </a:t>
            </a:r>
            <a:r>
              <a:rPr lang="en-US" sz="2000" dirty="0" err="1"/>
              <a:t>với</a:t>
            </a:r>
            <a:r>
              <a:rPr lang="en-US" sz="2000" dirty="0"/>
              <a:t> </a:t>
            </a:r>
            <a:r>
              <a:rPr lang="en-US" sz="2000" b="1" dirty="0" err="1">
                <a:solidFill>
                  <a:srgbClr val="003C7C"/>
                </a:solidFill>
              </a:rPr>
              <a:t>việc</a:t>
            </a:r>
            <a:r>
              <a:rPr lang="en-US" sz="2000" b="1" dirty="0">
                <a:solidFill>
                  <a:srgbClr val="003C7C"/>
                </a:solidFill>
              </a:rPr>
              <a:t> </a:t>
            </a:r>
            <a:r>
              <a:rPr lang="en-US" sz="2000" b="1" dirty="0" err="1">
                <a:solidFill>
                  <a:srgbClr val="003C7C"/>
                </a:solidFill>
              </a:rPr>
              <a:t>hít</a:t>
            </a:r>
            <a:r>
              <a:rPr lang="en-US" sz="2000" b="1" dirty="0">
                <a:solidFill>
                  <a:srgbClr val="003C7C"/>
                </a:solidFill>
              </a:rPr>
              <a:t> </a:t>
            </a:r>
            <a:r>
              <a:rPr lang="en-US" sz="2000" b="1" dirty="0" err="1">
                <a:solidFill>
                  <a:srgbClr val="003C7C"/>
                </a:solidFill>
              </a:rPr>
              <a:t>vào</a:t>
            </a:r>
            <a:r>
              <a:rPr lang="en-US" sz="2000" b="1" dirty="0">
                <a:solidFill>
                  <a:srgbClr val="003C7C"/>
                </a:solidFill>
              </a:rPr>
              <a:t> </a:t>
            </a:r>
            <a:r>
              <a:rPr lang="en-US" sz="2000" dirty="0" err="1"/>
              <a:t>bằng</a:t>
            </a:r>
            <a:r>
              <a:rPr lang="en-US" sz="2000" dirty="0"/>
              <a:t> Respimat</a:t>
            </a:r>
          </a:p>
          <a:p>
            <a:endParaRPr lang="en-US" sz="2000" dirty="0"/>
          </a:p>
          <a:p>
            <a:endParaRPr lang="en-US" sz="2000" dirty="0"/>
          </a:p>
          <a:p>
            <a:endParaRPr lang="en-US" sz="2000" dirty="0"/>
          </a:p>
          <a:p>
            <a:r>
              <a:rPr lang="en-US" sz="2000" b="1" dirty="0">
                <a:solidFill>
                  <a:srgbClr val="FF0000"/>
                </a:solidFill>
              </a:rPr>
              <a:t>95,2% </a:t>
            </a:r>
            <a:r>
              <a:rPr lang="en-US" sz="2000" dirty="0" err="1"/>
              <a:t>bệnh</a:t>
            </a:r>
            <a:r>
              <a:rPr lang="en-US" sz="2000" dirty="0"/>
              <a:t> </a:t>
            </a:r>
            <a:r>
              <a:rPr lang="en-US" sz="2000" dirty="0" err="1"/>
              <a:t>nhân</a:t>
            </a:r>
            <a:r>
              <a:rPr lang="en-US" sz="2000" dirty="0"/>
              <a:t> </a:t>
            </a:r>
            <a:r>
              <a:rPr lang="en-US" sz="2000" dirty="0" err="1"/>
              <a:t>cho</a:t>
            </a:r>
            <a:r>
              <a:rPr lang="en-US" sz="2000" dirty="0"/>
              <a:t> </a:t>
            </a:r>
            <a:r>
              <a:rPr lang="en-US" sz="2000" dirty="0" err="1"/>
              <a:t>biết</a:t>
            </a:r>
            <a:r>
              <a:rPr lang="en-US" sz="2000" dirty="0"/>
              <a:t> </a:t>
            </a:r>
            <a:r>
              <a:rPr lang="en-US" sz="2000" dirty="0" err="1"/>
              <a:t>muốn</a:t>
            </a:r>
            <a:r>
              <a:rPr lang="en-US" sz="2000" dirty="0"/>
              <a:t> </a:t>
            </a:r>
            <a:r>
              <a:rPr lang="en-US" sz="2000" b="1" dirty="0" err="1">
                <a:solidFill>
                  <a:srgbClr val="003C7C"/>
                </a:solidFill>
              </a:rPr>
              <a:t>tiếp</a:t>
            </a:r>
            <a:r>
              <a:rPr lang="en-US" sz="2000" b="1" dirty="0">
                <a:solidFill>
                  <a:srgbClr val="003C7C"/>
                </a:solidFill>
              </a:rPr>
              <a:t> </a:t>
            </a:r>
            <a:r>
              <a:rPr lang="en-US" sz="2000" b="1" dirty="0" err="1">
                <a:solidFill>
                  <a:srgbClr val="003C7C"/>
                </a:solidFill>
              </a:rPr>
              <a:t>tục</a:t>
            </a:r>
            <a:r>
              <a:rPr lang="en-US" sz="2000" b="1" dirty="0">
                <a:solidFill>
                  <a:srgbClr val="003C7C"/>
                </a:solidFill>
              </a:rPr>
              <a:t> </a:t>
            </a:r>
            <a:r>
              <a:rPr lang="en-US" sz="2000" b="1" dirty="0" err="1">
                <a:solidFill>
                  <a:srgbClr val="003C7C"/>
                </a:solidFill>
              </a:rPr>
              <a:t>điều</a:t>
            </a:r>
            <a:r>
              <a:rPr lang="en-US" sz="2000" b="1" dirty="0">
                <a:solidFill>
                  <a:srgbClr val="003C7C"/>
                </a:solidFill>
              </a:rPr>
              <a:t> </a:t>
            </a:r>
            <a:r>
              <a:rPr lang="en-US" sz="2000" b="1" dirty="0" err="1">
                <a:solidFill>
                  <a:srgbClr val="003C7C"/>
                </a:solidFill>
              </a:rPr>
              <a:t>trị</a:t>
            </a:r>
            <a:r>
              <a:rPr lang="en-US" sz="2000" dirty="0">
                <a:solidFill>
                  <a:srgbClr val="FF0000"/>
                </a:solidFill>
              </a:rPr>
              <a:t> </a:t>
            </a:r>
            <a:r>
              <a:rPr lang="en-US" sz="2000" dirty="0" err="1"/>
              <a:t>với</a:t>
            </a:r>
            <a:r>
              <a:rPr lang="en-US" sz="2000" dirty="0"/>
              <a:t> tiotropium/</a:t>
            </a:r>
            <a:r>
              <a:rPr lang="en-US" sz="2000" dirty="0" err="1"/>
              <a:t>olodaterol</a:t>
            </a:r>
            <a:endParaRPr lang="en-US" sz="2000" dirty="0"/>
          </a:p>
        </p:txBody>
      </p:sp>
      <p:sp>
        <p:nvSpPr>
          <p:cNvPr id="5" name="TextBox 4">
            <a:extLst>
              <a:ext uri="{FF2B5EF4-FFF2-40B4-BE49-F238E27FC236}">
                <a16:creationId xmlns:a16="http://schemas.microsoft.com/office/drawing/2014/main" id="{8369CAFF-67EE-4FE0-B58F-8DF9AB08E392}"/>
              </a:ext>
            </a:extLst>
          </p:cNvPr>
          <p:cNvSpPr txBox="1"/>
          <p:nvPr/>
        </p:nvSpPr>
        <p:spPr>
          <a:xfrm>
            <a:off x="1276350" y="96481"/>
            <a:ext cx="7553325" cy="1077218"/>
          </a:xfrm>
          <a:prstGeom prst="rect">
            <a:avLst/>
          </a:prstGeom>
          <a:noFill/>
        </p:spPr>
        <p:txBody>
          <a:bodyPr wrap="square" rtlCol="0">
            <a:spAutoFit/>
          </a:bodyPr>
          <a:lstStyle/>
          <a:p>
            <a:r>
              <a:rPr lang="en-US" sz="3200" b="1" dirty="0" err="1">
                <a:solidFill>
                  <a:srgbClr val="003366"/>
                </a:solidFill>
                <a:latin typeface="+mj-lt"/>
              </a:rPr>
              <a:t>Bệnh</a:t>
            </a:r>
            <a:r>
              <a:rPr lang="en-US" sz="3200" b="1" dirty="0">
                <a:solidFill>
                  <a:srgbClr val="003366"/>
                </a:solidFill>
                <a:latin typeface="+mj-lt"/>
              </a:rPr>
              <a:t> </a:t>
            </a:r>
            <a:r>
              <a:rPr lang="en-US" sz="3200" b="1" dirty="0" err="1">
                <a:solidFill>
                  <a:srgbClr val="003366"/>
                </a:solidFill>
                <a:latin typeface="+mj-lt"/>
              </a:rPr>
              <a:t>nhân</a:t>
            </a:r>
            <a:r>
              <a:rPr lang="en-US" sz="3200" b="1" dirty="0">
                <a:solidFill>
                  <a:srgbClr val="003366"/>
                </a:solidFill>
                <a:latin typeface="+mj-lt"/>
              </a:rPr>
              <a:t> </a:t>
            </a:r>
            <a:r>
              <a:rPr lang="en-US" sz="3200" b="1" dirty="0" err="1">
                <a:solidFill>
                  <a:srgbClr val="003366"/>
                </a:solidFill>
                <a:latin typeface="+mj-lt"/>
              </a:rPr>
              <a:t>hài</a:t>
            </a:r>
            <a:r>
              <a:rPr lang="en-US" sz="3200" b="1" dirty="0">
                <a:solidFill>
                  <a:srgbClr val="003366"/>
                </a:solidFill>
                <a:latin typeface="+mj-lt"/>
              </a:rPr>
              <a:t> </a:t>
            </a:r>
            <a:r>
              <a:rPr lang="en-US" sz="3200" b="1" dirty="0" err="1">
                <a:solidFill>
                  <a:srgbClr val="003366"/>
                </a:solidFill>
                <a:latin typeface="+mj-lt"/>
              </a:rPr>
              <a:t>lòng</a:t>
            </a:r>
            <a:r>
              <a:rPr lang="en-US" sz="3200" b="1" dirty="0">
                <a:solidFill>
                  <a:srgbClr val="003366"/>
                </a:solidFill>
                <a:latin typeface="+mj-lt"/>
              </a:rPr>
              <a:t> </a:t>
            </a:r>
            <a:r>
              <a:rPr lang="en-US" sz="3200" b="1" dirty="0" err="1">
                <a:solidFill>
                  <a:srgbClr val="003366"/>
                </a:solidFill>
                <a:latin typeface="+mj-lt"/>
              </a:rPr>
              <a:t>với</a:t>
            </a:r>
            <a:r>
              <a:rPr lang="en-US" sz="3200" b="1" dirty="0">
                <a:solidFill>
                  <a:srgbClr val="003366"/>
                </a:solidFill>
                <a:latin typeface="+mj-lt"/>
              </a:rPr>
              <a:t> Respimat </a:t>
            </a:r>
            <a:r>
              <a:rPr lang="en-US" sz="3200" b="1" dirty="0" err="1">
                <a:solidFill>
                  <a:srgbClr val="003366"/>
                </a:solidFill>
                <a:latin typeface="+mj-lt"/>
              </a:rPr>
              <a:t>từ</a:t>
            </a:r>
            <a:r>
              <a:rPr lang="en-US" sz="3200" b="1" dirty="0">
                <a:solidFill>
                  <a:srgbClr val="003366"/>
                </a:solidFill>
                <a:latin typeface="+mj-lt"/>
              </a:rPr>
              <a:t> </a:t>
            </a:r>
            <a:r>
              <a:rPr lang="en-US" sz="3200" b="1" dirty="0" err="1">
                <a:solidFill>
                  <a:srgbClr val="003366"/>
                </a:solidFill>
                <a:latin typeface="+mj-lt"/>
              </a:rPr>
              <a:t>nghiên</a:t>
            </a:r>
            <a:r>
              <a:rPr lang="en-US" sz="3200" b="1" dirty="0">
                <a:solidFill>
                  <a:srgbClr val="003366"/>
                </a:solidFill>
                <a:latin typeface="+mj-lt"/>
              </a:rPr>
              <a:t> </a:t>
            </a:r>
            <a:r>
              <a:rPr lang="en-US" sz="3200" b="1" dirty="0" err="1">
                <a:solidFill>
                  <a:srgbClr val="003366"/>
                </a:solidFill>
                <a:latin typeface="+mj-lt"/>
              </a:rPr>
              <a:t>cứu</a:t>
            </a:r>
            <a:r>
              <a:rPr lang="en-US" sz="3200" b="1" dirty="0">
                <a:solidFill>
                  <a:srgbClr val="003366"/>
                </a:solidFill>
                <a:latin typeface="+mj-lt"/>
              </a:rPr>
              <a:t> </a:t>
            </a:r>
            <a:r>
              <a:rPr lang="en-US" sz="3200" b="1" dirty="0" err="1">
                <a:solidFill>
                  <a:srgbClr val="003366"/>
                </a:solidFill>
                <a:latin typeface="+mj-lt"/>
              </a:rPr>
              <a:t>đời</a:t>
            </a:r>
            <a:r>
              <a:rPr lang="en-US" sz="3200" b="1" dirty="0">
                <a:solidFill>
                  <a:srgbClr val="003366"/>
                </a:solidFill>
                <a:latin typeface="+mj-lt"/>
              </a:rPr>
              <a:t> </a:t>
            </a:r>
            <a:r>
              <a:rPr lang="en-US" sz="3200" b="1" dirty="0" err="1">
                <a:solidFill>
                  <a:srgbClr val="003366"/>
                </a:solidFill>
                <a:latin typeface="+mj-lt"/>
              </a:rPr>
              <a:t>thực</a:t>
            </a:r>
            <a:endParaRPr lang="en-US" sz="3200" b="1" dirty="0">
              <a:solidFill>
                <a:srgbClr val="003366"/>
              </a:solidFill>
              <a:latin typeface="+mj-lt"/>
            </a:endParaRPr>
          </a:p>
        </p:txBody>
      </p:sp>
      <p:sp>
        <p:nvSpPr>
          <p:cNvPr id="6" name="TextBox 5">
            <a:extLst>
              <a:ext uri="{FF2B5EF4-FFF2-40B4-BE49-F238E27FC236}">
                <a16:creationId xmlns:a16="http://schemas.microsoft.com/office/drawing/2014/main" id="{E19B1B45-105A-473C-98E9-98CCAD0CCF63}"/>
              </a:ext>
            </a:extLst>
          </p:cNvPr>
          <p:cNvSpPr txBox="1"/>
          <p:nvPr/>
        </p:nvSpPr>
        <p:spPr>
          <a:xfrm>
            <a:off x="1010258" y="1494016"/>
            <a:ext cx="4533900" cy="646331"/>
          </a:xfrm>
          <a:prstGeom prst="rect">
            <a:avLst/>
          </a:prstGeom>
          <a:noFill/>
        </p:spPr>
        <p:txBody>
          <a:bodyPr wrap="square" rtlCol="0">
            <a:spAutoFit/>
          </a:bodyPr>
          <a:lstStyle/>
          <a:p>
            <a:pPr marL="285750" indent="-285750">
              <a:buFont typeface="Arial" panose="020B0604020202020204" pitchFamily="34" charset="0"/>
              <a:buChar char="•"/>
            </a:pPr>
            <a:r>
              <a:rPr lang="en-US" dirty="0" err="1"/>
              <a:t>Dữ</a:t>
            </a:r>
            <a:r>
              <a:rPr lang="en-US" dirty="0"/>
              <a:t> </a:t>
            </a:r>
            <a:r>
              <a:rPr lang="en-US" dirty="0" err="1"/>
              <a:t>liệu</a:t>
            </a:r>
            <a:r>
              <a:rPr lang="en-US" dirty="0"/>
              <a:t> </a:t>
            </a:r>
            <a:r>
              <a:rPr lang="en-US" dirty="0" err="1"/>
              <a:t>đời</a:t>
            </a:r>
            <a:r>
              <a:rPr lang="en-US" dirty="0"/>
              <a:t> </a:t>
            </a:r>
            <a:r>
              <a:rPr lang="en-US" dirty="0" err="1"/>
              <a:t>thực</a:t>
            </a:r>
            <a:r>
              <a:rPr lang="en-US" dirty="0"/>
              <a:t> </a:t>
            </a:r>
            <a:r>
              <a:rPr lang="en-US" dirty="0" err="1"/>
              <a:t>công</a:t>
            </a:r>
            <a:r>
              <a:rPr lang="en-US" dirty="0"/>
              <a:t> </a:t>
            </a:r>
            <a:r>
              <a:rPr lang="en-US" dirty="0" err="1"/>
              <a:t>bố</a:t>
            </a:r>
            <a:r>
              <a:rPr lang="en-US" dirty="0"/>
              <a:t> </a:t>
            </a:r>
            <a:r>
              <a:rPr lang="en-US" dirty="0" err="1"/>
              <a:t>năm</a:t>
            </a:r>
            <a:r>
              <a:rPr lang="en-US" dirty="0"/>
              <a:t> 2021</a:t>
            </a:r>
          </a:p>
          <a:p>
            <a:pPr marL="285750" indent="-285750">
              <a:buFont typeface="Arial" panose="020B0604020202020204" pitchFamily="34" charset="0"/>
              <a:buChar char="•"/>
            </a:pPr>
            <a:r>
              <a:rPr lang="en-US" dirty="0"/>
              <a:t>N = 1351 </a:t>
            </a:r>
            <a:r>
              <a:rPr lang="en-US" dirty="0" err="1"/>
              <a:t>bệnh</a:t>
            </a:r>
            <a:r>
              <a:rPr lang="en-US" dirty="0"/>
              <a:t> </a:t>
            </a:r>
            <a:r>
              <a:rPr lang="en-US" dirty="0" err="1"/>
              <a:t>nhân</a:t>
            </a:r>
            <a:r>
              <a:rPr lang="en-US" dirty="0"/>
              <a:t> COPD</a:t>
            </a:r>
          </a:p>
        </p:txBody>
      </p:sp>
      <p:sp>
        <p:nvSpPr>
          <p:cNvPr id="7" name="TextBox 6">
            <a:extLst>
              <a:ext uri="{FF2B5EF4-FFF2-40B4-BE49-F238E27FC236}">
                <a16:creationId xmlns:a16="http://schemas.microsoft.com/office/drawing/2014/main" id="{ADBC2B22-A0FC-4044-9C65-5BBF9A89D275}"/>
              </a:ext>
            </a:extLst>
          </p:cNvPr>
          <p:cNvSpPr txBox="1"/>
          <p:nvPr/>
        </p:nvSpPr>
        <p:spPr>
          <a:xfrm>
            <a:off x="8010525" y="6627168"/>
            <a:ext cx="4343400" cy="230832"/>
          </a:xfrm>
          <a:prstGeom prst="rect">
            <a:avLst/>
          </a:prstGeom>
          <a:noFill/>
        </p:spPr>
        <p:txBody>
          <a:bodyPr wrap="square" rtlCol="0">
            <a:spAutoFit/>
          </a:bodyPr>
          <a:lstStyle/>
          <a:p>
            <a:r>
              <a:rPr lang="en-US" sz="900" dirty="0" err="1">
                <a:solidFill>
                  <a:schemeClr val="bg1">
                    <a:lumMod val="65000"/>
                  </a:schemeClr>
                </a:solidFill>
              </a:rPr>
              <a:t>Gillissen</a:t>
            </a:r>
            <a:r>
              <a:rPr lang="en-US" sz="900" dirty="0">
                <a:solidFill>
                  <a:schemeClr val="bg1">
                    <a:lumMod val="65000"/>
                  </a:schemeClr>
                </a:solidFill>
              </a:rPr>
              <a:t> A, et al. </a:t>
            </a:r>
            <a:r>
              <a:rPr lang="nl-NL" sz="900" dirty="0">
                <a:solidFill>
                  <a:schemeClr val="bg1">
                    <a:lumMod val="65000"/>
                  </a:schemeClr>
                </a:solidFill>
              </a:rPr>
              <a:t>ERJ Open Res 2021; 7: 00004-2021</a:t>
            </a:r>
            <a:endParaRPr lang="en-US" sz="900" dirty="0">
              <a:solidFill>
                <a:schemeClr val="bg1">
                  <a:lumMod val="65000"/>
                </a:schemeClr>
              </a:solidFill>
            </a:endParaRPr>
          </a:p>
        </p:txBody>
      </p:sp>
    </p:spTree>
    <p:extLst>
      <p:ext uri="{BB962C8B-B14F-4D97-AF65-F5344CB8AC3E}">
        <p14:creationId xmlns:p14="http://schemas.microsoft.com/office/powerpoint/2010/main" val="304535627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893239" y="422766"/>
            <a:ext cx="8401703" cy="715687"/>
          </a:xfrm>
        </p:spPr>
        <p:txBody>
          <a:bodyPr>
            <a:noAutofit/>
          </a:bodyPr>
          <a:lstStyle/>
          <a:p>
            <a:r>
              <a:rPr lang="en-US" sz="3200" b="1" dirty="0"/>
              <a:t>RESPIMAT: </a:t>
            </a:r>
            <a:r>
              <a:rPr lang="vi-VN" sz="3200" dirty="0"/>
              <a:t>Hướng dẫn sử dụng hàng ngày</a:t>
            </a:r>
          </a:p>
        </p:txBody>
      </p:sp>
      <p:sp>
        <p:nvSpPr>
          <p:cNvPr id="4" name="Footer Placeholder 3"/>
          <p:cNvSpPr>
            <a:spLocks noGrp="1"/>
          </p:cNvSpPr>
          <p:nvPr>
            <p:ph type="ftr" sz="quarter" idx="3"/>
          </p:nvPr>
        </p:nvSpPr>
        <p:spPr>
          <a:xfrm>
            <a:off x="7658510" y="6591561"/>
            <a:ext cx="2895600"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lumMod val="65000"/>
                  </a:prstClr>
                </a:solidFill>
                <a:effectLst/>
                <a:uLnTx/>
                <a:uFillTx/>
                <a:latin typeface="Arial"/>
                <a:ea typeface="+mn-ea"/>
                <a:cs typeface="+mn-cs"/>
              </a:rPr>
              <a:t>Thông tin </a:t>
            </a:r>
            <a:r>
              <a:rPr kumimoji="0" lang="en-US" sz="1000" b="0" i="0" u="none" strike="noStrike" kern="1200" cap="none" spc="0" normalizeH="0" baseline="0" noProof="0" dirty="0" err="1">
                <a:ln>
                  <a:noFill/>
                </a:ln>
                <a:solidFill>
                  <a:prstClr val="white">
                    <a:lumMod val="65000"/>
                  </a:prstClr>
                </a:solidFill>
                <a:effectLst/>
                <a:uLnTx/>
                <a:uFillTx/>
                <a:latin typeface="Arial"/>
                <a:ea typeface="+mn-ea"/>
                <a:cs typeface="+mn-cs"/>
              </a:rPr>
              <a:t>kê</a:t>
            </a:r>
            <a:r>
              <a:rPr kumimoji="0" lang="en-US" sz="1000" b="0" i="0" u="none" strike="noStrike" kern="1200" cap="none" spc="0" normalizeH="0" baseline="0" noProof="0" dirty="0">
                <a:ln>
                  <a:noFill/>
                </a:ln>
                <a:solidFill>
                  <a:prstClr val="white">
                    <a:lumMod val="65000"/>
                  </a:prstClr>
                </a:solidFill>
                <a:effectLst/>
                <a:uLnTx/>
                <a:uFillTx/>
                <a:latin typeface="Arial"/>
                <a:ea typeface="+mn-ea"/>
                <a:cs typeface="+mn-cs"/>
              </a:rPr>
              <a:t> toa Tiotropium RESPIMAT</a:t>
            </a:r>
          </a:p>
        </p:txBody>
      </p:sp>
      <p:grpSp>
        <p:nvGrpSpPr>
          <p:cNvPr id="14" name="Group 13"/>
          <p:cNvGrpSpPr/>
          <p:nvPr/>
        </p:nvGrpSpPr>
        <p:grpSpPr>
          <a:xfrm>
            <a:off x="1876332" y="1519976"/>
            <a:ext cx="8304332" cy="4549510"/>
            <a:chOff x="221510" y="1095305"/>
            <a:chExt cx="6314805" cy="3459553"/>
          </a:xfrm>
        </p:grpSpPr>
        <p:grpSp>
          <p:nvGrpSpPr>
            <p:cNvPr id="7" name="Group 6"/>
            <p:cNvGrpSpPr/>
            <p:nvPr/>
          </p:nvGrpSpPr>
          <p:grpSpPr>
            <a:xfrm>
              <a:off x="321267" y="1095305"/>
              <a:ext cx="6215048" cy="1399462"/>
              <a:chOff x="385061" y="1318437"/>
              <a:chExt cx="6880075" cy="1549208"/>
            </a:xfrm>
          </p:grpSpPr>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32568" y="1318437"/>
                <a:ext cx="2185061" cy="1549208"/>
              </a:xfrm>
              <a:prstGeom prst="rect">
                <a:avLst/>
              </a:prstGeom>
              <a:ln>
                <a:solidFill>
                  <a:schemeClr val="accent1"/>
                </a:solidFill>
              </a:ln>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80075" y="1320622"/>
                <a:ext cx="2185061" cy="1547023"/>
              </a:xfrm>
              <a:prstGeom prst="rect">
                <a:avLst/>
              </a:prstGeom>
              <a:ln>
                <a:solidFill>
                  <a:schemeClr val="accent1"/>
                </a:solidFill>
              </a:ln>
            </p:spPr>
          </p:pic>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5061" y="1318437"/>
                <a:ext cx="2185061" cy="1549208"/>
              </a:xfrm>
              <a:prstGeom prst="rect">
                <a:avLst/>
              </a:prstGeom>
              <a:ln>
                <a:solidFill>
                  <a:schemeClr val="accent1"/>
                </a:solidFill>
              </a:ln>
            </p:spPr>
          </p:pic>
        </p:grpSp>
        <p:sp>
          <p:nvSpPr>
            <p:cNvPr id="11" name="TextBox 10"/>
            <p:cNvSpPr txBox="1"/>
            <p:nvPr/>
          </p:nvSpPr>
          <p:spPr>
            <a:xfrm>
              <a:off x="221510" y="2518705"/>
              <a:ext cx="2124814" cy="119360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rPr>
                <a:t>XOAY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Giữ nắp đóng trong khi thao tác.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XOAY phần đế trong suốt theo hướng mũi tên trên nhãn cho đến khi nghe thấy tiếng “cách” (xoay nửa vòng).</a:t>
              </a:r>
            </a:p>
          </p:txBody>
        </p:sp>
        <p:sp>
          <p:nvSpPr>
            <p:cNvPr id="12" name="TextBox 11"/>
            <p:cNvSpPr txBox="1"/>
            <p:nvPr/>
          </p:nvSpPr>
          <p:spPr>
            <a:xfrm>
              <a:off x="2347677" y="2517342"/>
              <a:ext cx="1978070" cy="77233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70C0"/>
                  </a:solidFill>
                  <a:effectLst/>
                  <a:uLnTx/>
                  <a:uFillTx/>
                  <a:latin typeface="Arial"/>
                  <a:ea typeface="+mn-ea"/>
                  <a:cs typeface="Calibri" panose="020F0502020204030204" pitchFamily="34" charset="0"/>
                </a:rPr>
                <a:t>MỞ</a:t>
              </a:r>
              <a:endPar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MỞ nắp cho đến khi khớp được mở hoàn toàn.</a:t>
              </a:r>
            </a:p>
          </p:txBody>
        </p:sp>
        <p:sp>
          <p:nvSpPr>
            <p:cNvPr id="13" name="TextBox 12"/>
            <p:cNvSpPr txBox="1"/>
            <p:nvPr/>
          </p:nvSpPr>
          <p:spPr>
            <a:xfrm>
              <a:off x="4465402" y="2518706"/>
              <a:ext cx="2014085" cy="203615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70C0"/>
                  </a:solidFill>
                  <a:effectLst/>
                  <a:uLnTx/>
                  <a:uFillTx/>
                  <a:latin typeface="Arial"/>
                  <a:ea typeface="+mn-ea"/>
                  <a:cs typeface="Calibri" panose="020F0502020204030204" pitchFamily="34" charset="0"/>
                </a:rPr>
                <a:t>ẤN</a:t>
              </a:r>
              <a:endParaRPr kumimoji="0" lang="vi-VN" sz="3600" b="1" i="0" u="none" strike="noStrike" kern="1200" cap="none" spc="0" normalizeH="0" baseline="0" noProof="0" dirty="0">
                <a:ln>
                  <a:noFill/>
                </a:ln>
                <a:solidFill>
                  <a:srgbClr val="0070C0"/>
                </a:solidFill>
                <a:effectLst/>
                <a:uLnTx/>
                <a:uFillTx/>
                <a:latin typeface="Arial" panose="020B0604020202020204" pitchFamily="34" charset="0"/>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Thở ra từ từ và hết sức.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Ngậm môi vào đầu ống ngậm nhưng không che lỗ thông khí.</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Trong khi hít vào chậm và sâu bằng miệng, ẤN nút phun thuốc và tiếp tục hít vào.</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Ngừng thở trong 10 giây hoặc trong thời gian lâu nhất mà bạn vẫn cảm thấy thoải mái.</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200" b="0"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mn-ea"/>
                  <a:cs typeface="Calibri" panose="020F0502020204030204" pitchFamily="34" charset="0"/>
                </a:rPr>
                <a:t>Lặp lại bước Xoay, Mở, Ấn để có tổng cộng 2 nhát xịt</a:t>
              </a:r>
            </a:p>
          </p:txBody>
        </p:sp>
      </p:grpSp>
    </p:spTree>
    <p:extLst>
      <p:ext uri="{BB962C8B-B14F-4D97-AF65-F5344CB8AC3E}">
        <p14:creationId xmlns:p14="http://schemas.microsoft.com/office/powerpoint/2010/main" val="30168989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1876332" y="227944"/>
            <a:ext cx="8401703" cy="715687"/>
          </a:xfrm>
        </p:spPr>
        <p:txBody>
          <a:bodyPr>
            <a:noAutofit/>
          </a:bodyPr>
          <a:lstStyle/>
          <a:p>
            <a:r>
              <a:rPr lang="en-US" sz="3200" b="1" dirty="0"/>
              <a:t>RESPIMAT</a:t>
            </a:r>
            <a:r>
              <a:rPr lang="en-US" sz="2800" b="1" dirty="0"/>
              <a:t>: </a:t>
            </a:r>
            <a:r>
              <a:rPr lang="vi-VN" sz="2800" dirty="0"/>
              <a:t>Chuẩn bị cho lần sử dụng đầu tiên</a:t>
            </a:r>
            <a:r>
              <a:rPr lang="en-US" sz="2800" dirty="0"/>
              <a:t>, </a:t>
            </a:r>
            <a:r>
              <a:rPr lang="en-US" sz="2800" dirty="0" err="1"/>
              <a:t>thực</a:t>
            </a:r>
            <a:r>
              <a:rPr lang="en-US" sz="2800" dirty="0"/>
              <a:t> </a:t>
            </a:r>
            <a:r>
              <a:rPr lang="en-US" sz="2800" dirty="0" err="1"/>
              <a:t>hiện</a:t>
            </a:r>
            <a:r>
              <a:rPr lang="en-US" sz="2800" dirty="0"/>
              <a:t> </a:t>
            </a:r>
            <a:r>
              <a:rPr lang="en-US" sz="2800" dirty="0" err="1"/>
              <a:t>một</a:t>
            </a:r>
            <a:r>
              <a:rPr lang="en-US" sz="2800" dirty="0"/>
              <a:t> </a:t>
            </a:r>
            <a:r>
              <a:rPr lang="en-US" sz="2800" dirty="0" err="1"/>
              <a:t>tháng</a:t>
            </a:r>
            <a:r>
              <a:rPr lang="en-US" sz="2800" dirty="0"/>
              <a:t> </a:t>
            </a:r>
            <a:r>
              <a:rPr lang="en-US" sz="2800" dirty="0" err="1"/>
              <a:t>một</a:t>
            </a:r>
            <a:r>
              <a:rPr lang="en-US" sz="2800" dirty="0"/>
              <a:t> </a:t>
            </a:r>
            <a:r>
              <a:rPr lang="en-US" sz="2800" dirty="0" err="1"/>
              <a:t>lần</a:t>
            </a:r>
            <a:r>
              <a:rPr lang="en-US" sz="2800" dirty="0"/>
              <a:t> </a:t>
            </a:r>
            <a:r>
              <a:rPr lang="en-US" sz="2800" baseline="30000" dirty="0"/>
              <a:t>1</a:t>
            </a:r>
            <a:endParaRPr lang="vi-VN" sz="2800" dirty="0"/>
          </a:p>
        </p:txBody>
      </p:sp>
      <p:sp>
        <p:nvSpPr>
          <p:cNvPr id="4" name="Footer Placeholder 3"/>
          <p:cNvSpPr>
            <a:spLocks noGrp="1"/>
          </p:cNvSpPr>
          <p:nvPr>
            <p:ph type="ftr" sz="quarter" idx="3"/>
          </p:nvPr>
        </p:nvSpPr>
        <p:spPr>
          <a:xfrm>
            <a:off x="7960643" y="6630056"/>
            <a:ext cx="2895600"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Thông tin </a:t>
            </a:r>
            <a:r>
              <a:rPr kumimoji="0" lang="en-US" sz="900" b="0" i="0" u="none" strike="noStrike" kern="1200" cap="none" spc="0" normalizeH="0" baseline="0" noProof="0" dirty="0" err="1">
                <a:ln>
                  <a:noFill/>
                </a:ln>
                <a:solidFill>
                  <a:prstClr val="white">
                    <a:lumMod val="65000"/>
                  </a:prstClr>
                </a:solidFill>
                <a:effectLst/>
                <a:uLnTx/>
                <a:uFillTx/>
                <a:latin typeface="Arial"/>
                <a:ea typeface="+mn-ea"/>
                <a:cs typeface="+mn-cs"/>
              </a:rPr>
              <a:t>kê</a:t>
            </a:r>
            <a:r>
              <a:rPr kumimoji="0" lang="en-US" sz="900" b="0" i="0" u="none" strike="noStrike" kern="1200" cap="none" spc="0" normalizeH="0" baseline="0" noProof="0" dirty="0">
                <a:ln>
                  <a:noFill/>
                </a:ln>
                <a:solidFill>
                  <a:prstClr val="white">
                    <a:lumMod val="65000"/>
                  </a:prstClr>
                </a:solidFill>
                <a:effectLst/>
                <a:uLnTx/>
                <a:uFillTx/>
                <a:latin typeface="Arial"/>
                <a:ea typeface="+mn-ea"/>
                <a:cs typeface="+mn-cs"/>
              </a:rPr>
              <a:t> toa Tiotropium RESPIMAT</a:t>
            </a:r>
          </a:p>
        </p:txBody>
      </p:sp>
      <p:grpSp>
        <p:nvGrpSpPr>
          <p:cNvPr id="2" name="Group 1"/>
          <p:cNvGrpSpPr/>
          <p:nvPr/>
        </p:nvGrpSpPr>
        <p:grpSpPr>
          <a:xfrm>
            <a:off x="1738579" y="1218643"/>
            <a:ext cx="9117664" cy="5107902"/>
            <a:chOff x="281813" y="1232090"/>
            <a:chExt cx="9117664" cy="5107902"/>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967" y="1300526"/>
              <a:ext cx="992010" cy="1419411"/>
            </a:xfrm>
            <a:prstGeom prst="rect">
              <a:avLst/>
            </a:prstGeom>
            <a:ln>
              <a:solidFill>
                <a:schemeClr val="accent1"/>
              </a:solidFill>
            </a:ln>
          </p:spPr>
        </p:pic>
        <p:pic>
          <p:nvPicPr>
            <p:cNvPr id="24" name="Picture 2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81813" y="2886386"/>
              <a:ext cx="995163" cy="1419411"/>
            </a:xfrm>
            <a:prstGeom prst="rect">
              <a:avLst/>
            </a:prstGeom>
            <a:ln>
              <a:solidFill>
                <a:schemeClr val="accent1"/>
              </a:solidFill>
            </a:ln>
          </p:spPr>
        </p:pic>
        <p:pic>
          <p:nvPicPr>
            <p:cNvPr id="25" name="Picture 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1814" y="4472245"/>
              <a:ext cx="995163" cy="1419411"/>
            </a:xfrm>
            <a:prstGeom prst="rect">
              <a:avLst/>
            </a:prstGeom>
            <a:ln>
              <a:solidFill>
                <a:schemeClr val="accent1"/>
              </a:solidFill>
            </a:ln>
          </p:spPr>
        </p:pic>
        <p:pic>
          <p:nvPicPr>
            <p:cNvPr id="26" name="Picture 2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810683" y="1300526"/>
              <a:ext cx="995165" cy="1419411"/>
            </a:xfrm>
            <a:prstGeom prst="rect">
              <a:avLst/>
            </a:prstGeom>
            <a:ln>
              <a:solidFill>
                <a:schemeClr val="accent1"/>
              </a:solidFill>
            </a:ln>
          </p:spPr>
        </p:pic>
        <p:pic>
          <p:nvPicPr>
            <p:cNvPr id="27" name="Picture 2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810683" y="2886385"/>
              <a:ext cx="992010" cy="1419411"/>
            </a:xfrm>
            <a:prstGeom prst="rect">
              <a:avLst/>
            </a:prstGeom>
            <a:ln>
              <a:solidFill>
                <a:schemeClr val="accent1"/>
              </a:solidFill>
            </a:ln>
          </p:spPr>
        </p:pic>
        <p:pic>
          <p:nvPicPr>
            <p:cNvPr id="28" name="Picture 27"/>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810683" y="4472244"/>
              <a:ext cx="992010" cy="1419411"/>
            </a:xfrm>
            <a:prstGeom prst="rect">
              <a:avLst/>
            </a:prstGeom>
            <a:ln>
              <a:solidFill>
                <a:schemeClr val="accent1"/>
              </a:solidFill>
            </a:ln>
          </p:spPr>
        </p:pic>
        <p:sp>
          <p:nvSpPr>
            <p:cNvPr id="17" name="Rectangle 16"/>
            <p:cNvSpPr/>
            <p:nvPr/>
          </p:nvSpPr>
          <p:spPr>
            <a:xfrm>
              <a:off x="1276976" y="1294469"/>
              <a:ext cx="3544761" cy="1200329"/>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1.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Tháo</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rời</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phần</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đế</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trong</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suốt</a:t>
              </a:r>
              <a:endPar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Giữ</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xịt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thao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Dùng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ấn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vào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an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toàn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đồng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thời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kéo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mạnh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đê</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suốt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bằng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còn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lại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sp>
          <p:nvSpPr>
            <p:cNvPr id="18" name="Rectangle 17"/>
            <p:cNvSpPr/>
            <p:nvPr/>
          </p:nvSpPr>
          <p:spPr>
            <a:xfrm>
              <a:off x="1265922" y="2838462"/>
              <a:ext cx="3443222" cy="141577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2. </a:t>
              </a: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Lắp ống thuốc</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Lắp ống thuốc vào trong bình xịt (phần đầu thuôn hẹp được đưa vào trước)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Đặt bình xịt trên một mặt phẳng và ấn mạnh xuống cho đến khi ống thuốc khớp vào đúng vị trí.</a:t>
              </a:r>
            </a:p>
          </p:txBody>
        </p:sp>
        <p:sp>
          <p:nvSpPr>
            <p:cNvPr id="19" name="Rectangle 18"/>
            <p:cNvSpPr/>
            <p:nvPr/>
          </p:nvSpPr>
          <p:spPr>
            <a:xfrm>
              <a:off x="1265922" y="4493333"/>
              <a:ext cx="3443222" cy="769441"/>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3.</a:t>
              </a: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 </a:t>
              </a:r>
              <a:r>
                <a:rPr kumimoji="0" lang="vi-VN" sz="1600" b="1" i="0" u="none" strike="noStrike" kern="1200" cap="none" spc="0" normalizeH="0" baseline="0" noProof="0" dirty="0">
                  <a:ln>
                    <a:noFill/>
                  </a:ln>
                  <a:solidFill>
                    <a:srgbClr val="002060"/>
                  </a:solidFill>
                  <a:effectLst/>
                  <a:uLnTx/>
                  <a:uFillTx/>
                  <a:latin typeface="Arial" panose="020B0604020202020204" pitchFamily="34" charset="0"/>
                  <a:ea typeface="+mn-ea"/>
                  <a:cs typeface="Calibri" panose="020F0502020204030204" pitchFamily="34" charset="0"/>
                </a:rPr>
                <a:t>Lắp lại phần đế trong suốt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vi-VN" sz="14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mn-ea"/>
                  <a:cs typeface="Calibri" panose="020F0502020204030204" pitchFamily="34" charset="0"/>
                </a:rPr>
                <a:t>Lắp phần đế trong suốt trở lại đúng vị trí, khi đế khớp sẽ có một tiếng “cách”. </a:t>
              </a:r>
            </a:p>
          </p:txBody>
        </p:sp>
        <p:sp>
          <p:nvSpPr>
            <p:cNvPr id="20" name="TextBox 19"/>
            <p:cNvSpPr txBox="1"/>
            <p:nvPr/>
          </p:nvSpPr>
          <p:spPr>
            <a:xfrm>
              <a:off x="5839535" y="1232090"/>
              <a:ext cx="3559942" cy="12003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4.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Xoay</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Giữ</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xịt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thao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tác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Xoay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trong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suốt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theo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hướng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mũi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trên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nhãn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đến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nghe</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thấy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tiếng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cách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xoay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nửa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vòng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sp>
          <p:nvSpPr>
            <p:cNvPr id="21" name="TextBox 20"/>
            <p:cNvSpPr txBox="1"/>
            <p:nvPr/>
          </p:nvSpPr>
          <p:spPr>
            <a:xfrm>
              <a:off x="5904232" y="2840003"/>
              <a:ext cx="2674970"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5.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Mở</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Mở</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khớp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được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mở</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hoàn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toàn</a:t>
              </a:r>
              <a:endPar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endParaRPr>
            </a:p>
          </p:txBody>
        </p:sp>
        <p:sp>
          <p:nvSpPr>
            <p:cNvPr id="22" name="TextBox 21"/>
            <p:cNvSpPr txBox="1"/>
            <p:nvPr/>
          </p:nvSpPr>
          <p:spPr>
            <a:xfrm>
              <a:off x="5904232" y="4493333"/>
              <a:ext cx="3324588" cy="184665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2060"/>
                  </a:solidFill>
                  <a:effectLst/>
                  <a:uLnTx/>
                  <a:uFillTx/>
                  <a:latin typeface="Arial"/>
                  <a:ea typeface="+mn-ea"/>
                  <a:cs typeface="Calibri" panose="020F0502020204030204" pitchFamily="34" charset="0"/>
                </a:rPr>
                <a:t>6. </a:t>
              </a:r>
              <a:r>
                <a:rPr kumimoji="0" lang="en-US" sz="1600" b="1" i="0" u="none" strike="noStrike" kern="1200" cap="none" spc="0" normalizeH="0" baseline="0" noProof="0" dirty="0" err="1">
                  <a:ln>
                    <a:noFill/>
                  </a:ln>
                  <a:solidFill>
                    <a:srgbClr val="002060"/>
                  </a:solidFill>
                  <a:effectLst/>
                  <a:uLnTx/>
                  <a:uFillTx/>
                  <a:latin typeface="Arial"/>
                  <a:ea typeface="+mn-ea"/>
                  <a:cs typeface="Calibri" panose="020F0502020204030204" pitchFamily="34" charset="0"/>
                </a:rPr>
                <a:t>Ấn</a:t>
              </a:r>
              <a:endParaRPr kumimoji="0" lang="en-US" sz="1600" b="0" i="0" u="none" strike="noStrike" kern="1200" cap="none" spc="0" normalizeH="0" baseline="0" noProof="0" dirty="0">
                <a:ln>
                  <a:noFill/>
                </a:ln>
                <a:solidFill>
                  <a:srgbClr val="002060"/>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Hướng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bình</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xịt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xuống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mặt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đất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Ấn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nút</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nhấn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thuốc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Đóng</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nắp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Lặp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lại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bước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4-6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cho</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đến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thấy</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thuốc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endPar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Sau</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khi</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thấy</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thuốc</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phun</a:t>
              </a:r>
              <a:r>
                <a:rPr kumimoji="0" lang="en-US" sz="1400" b="1"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1"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ra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lặp</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lại</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bước</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4-6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thêm</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3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lần</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 </a:t>
              </a:r>
              <a:r>
                <a:rPr kumimoji="0" lang="en-US" sz="1400" b="0" i="0" u="none" strike="noStrike" kern="1200" cap="none" spc="0" normalizeH="0" baseline="0" noProof="0" dirty="0" err="1">
                  <a:ln>
                    <a:noFill/>
                  </a:ln>
                  <a:solidFill>
                    <a:prstClr val="black">
                      <a:lumMod val="50000"/>
                      <a:lumOff val="50000"/>
                    </a:prstClr>
                  </a:solidFill>
                  <a:effectLst/>
                  <a:uLnTx/>
                  <a:uFillTx/>
                  <a:latin typeface="Arial"/>
                  <a:ea typeface="+mn-ea"/>
                  <a:cs typeface="Calibri" panose="020F0502020204030204" pitchFamily="34" charset="0"/>
                </a:rPr>
                <a:t>nữa</a:t>
              </a:r>
              <a:r>
                <a:rPr kumimoji="0" lang="en-US" sz="1400" b="0" i="0" u="none" strike="noStrike" kern="1200" cap="none" spc="0" normalizeH="0" baseline="0" noProof="0" dirty="0">
                  <a:ln>
                    <a:noFill/>
                  </a:ln>
                  <a:solidFill>
                    <a:prstClr val="black">
                      <a:lumMod val="50000"/>
                      <a:lumOff val="50000"/>
                    </a:prstClr>
                  </a:solidFill>
                  <a:effectLst/>
                  <a:uLnTx/>
                  <a:uFillTx/>
                  <a:latin typeface="Arial"/>
                  <a:ea typeface="+mn-ea"/>
                  <a:cs typeface="Calibri" panose="020F0502020204030204" pitchFamily="34" charset="0"/>
                </a:rPr>
                <a:t>.</a:t>
              </a:r>
            </a:p>
          </p:txBody>
        </p:sp>
      </p:grpSp>
    </p:spTree>
    <p:extLst>
      <p:ext uri="{BB962C8B-B14F-4D97-AF65-F5344CB8AC3E}">
        <p14:creationId xmlns:p14="http://schemas.microsoft.com/office/powerpoint/2010/main" val="219748294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32539" y="227944"/>
            <a:ext cx="11350126" cy="715687"/>
          </a:xfrm>
        </p:spPr>
        <p:txBody>
          <a:bodyPr>
            <a:noAutofit/>
          </a:bodyPr>
          <a:lstStyle/>
          <a:p>
            <a:r>
              <a:rPr lang="en-US" sz="2800" b="1" dirty="0"/>
              <a:t>RESPIMAT</a:t>
            </a:r>
            <a:r>
              <a:rPr lang="en-US" sz="2800" dirty="0"/>
              <a:t>: </a:t>
            </a:r>
            <a:r>
              <a:rPr lang="en-US" sz="2800" dirty="0" err="1"/>
              <a:t>phun</a:t>
            </a:r>
            <a:r>
              <a:rPr lang="en-US" sz="2800" dirty="0"/>
              <a:t> s</a:t>
            </a:r>
            <a:r>
              <a:rPr lang="vi-VN" sz="2800" dirty="0"/>
              <a:t>ươ</a:t>
            </a:r>
            <a:r>
              <a:rPr lang="en-US" sz="2800" dirty="0"/>
              <a:t>ng </a:t>
            </a:r>
            <a:r>
              <a:rPr lang="en-US" sz="2800" dirty="0" err="1"/>
              <a:t>hạt</a:t>
            </a:r>
            <a:r>
              <a:rPr lang="en-US" sz="2800" dirty="0"/>
              <a:t> </a:t>
            </a:r>
            <a:r>
              <a:rPr lang="en-US" sz="2800" dirty="0" err="1"/>
              <a:t>mịn</a:t>
            </a:r>
            <a:r>
              <a:rPr lang="en-US" sz="2800" dirty="0"/>
              <a:t>, </a:t>
            </a:r>
            <a:r>
              <a:rPr lang="en-US" sz="2800" dirty="0" err="1"/>
              <a:t>giúp</a:t>
            </a:r>
            <a:r>
              <a:rPr lang="en-US" sz="2800" dirty="0"/>
              <a:t> </a:t>
            </a:r>
            <a:r>
              <a:rPr lang="en-US" sz="2800" dirty="0" err="1"/>
              <a:t>thuốc</a:t>
            </a:r>
            <a:r>
              <a:rPr lang="en-US" sz="2800" dirty="0"/>
              <a:t> </a:t>
            </a:r>
            <a:r>
              <a:rPr lang="en-US" sz="2800" dirty="0" err="1"/>
              <a:t>lắng</a:t>
            </a:r>
            <a:r>
              <a:rPr lang="en-US" sz="2800" dirty="0"/>
              <a:t> </a:t>
            </a:r>
            <a:r>
              <a:rPr lang="en-US" sz="2800" dirty="0" err="1"/>
              <a:t>đọng</a:t>
            </a:r>
            <a:r>
              <a:rPr lang="en-US" sz="2800" dirty="0"/>
              <a:t> </a:t>
            </a:r>
            <a:r>
              <a:rPr lang="en-US" sz="2800" dirty="0" err="1"/>
              <a:t>sâu</a:t>
            </a:r>
            <a:r>
              <a:rPr lang="en-US" sz="2800" dirty="0"/>
              <a:t> </a:t>
            </a:r>
            <a:r>
              <a:rPr lang="en-US" sz="2800" dirty="0" err="1"/>
              <a:t>vào</a:t>
            </a:r>
            <a:r>
              <a:rPr lang="en-US" sz="2800" dirty="0"/>
              <a:t> </a:t>
            </a:r>
            <a:r>
              <a:rPr lang="en-US" sz="2800" dirty="0" err="1"/>
              <a:t>phổi</a:t>
            </a:r>
            <a:r>
              <a:rPr lang="en-US" sz="2800" dirty="0"/>
              <a:t>, </a:t>
            </a:r>
            <a:r>
              <a:rPr lang="en-US" sz="2800" dirty="0" err="1"/>
              <a:t>độc</a:t>
            </a:r>
            <a:r>
              <a:rPr lang="en-US" sz="2800" dirty="0"/>
              <a:t> </a:t>
            </a:r>
            <a:r>
              <a:rPr lang="en-US" sz="2800" dirty="0" err="1"/>
              <a:t>lập</a:t>
            </a:r>
            <a:r>
              <a:rPr lang="en-US" sz="2800" dirty="0"/>
              <a:t> </a:t>
            </a:r>
            <a:r>
              <a:rPr lang="en-US" sz="2800" dirty="0" err="1"/>
              <a:t>với</a:t>
            </a:r>
            <a:r>
              <a:rPr lang="en-US" sz="2800" dirty="0"/>
              <a:t> </a:t>
            </a:r>
            <a:r>
              <a:rPr lang="en-US" sz="2800" dirty="0" err="1"/>
              <a:t>nỗ</a:t>
            </a:r>
            <a:r>
              <a:rPr lang="en-US" sz="2800" dirty="0"/>
              <a:t> </a:t>
            </a:r>
            <a:r>
              <a:rPr lang="en-US" sz="2800" dirty="0" err="1"/>
              <a:t>lực</a:t>
            </a:r>
            <a:r>
              <a:rPr lang="en-US" sz="2800" dirty="0"/>
              <a:t> hít</a:t>
            </a:r>
            <a:r>
              <a:rPr lang="en-US" sz="2800" baseline="30000" dirty="0"/>
              <a:t>1,2</a:t>
            </a:r>
            <a:endParaRPr lang="en-US" sz="2800" dirty="0"/>
          </a:p>
        </p:txBody>
      </p:sp>
      <p:sp>
        <p:nvSpPr>
          <p:cNvPr id="15" name="TextBox 14"/>
          <p:cNvSpPr txBox="1"/>
          <p:nvPr/>
        </p:nvSpPr>
        <p:spPr>
          <a:xfrm>
            <a:off x="4751881" y="6211669"/>
            <a:ext cx="6930784" cy="646331"/>
          </a:xfrm>
          <a:prstGeom prst="rect">
            <a:avLst/>
          </a:prstGeom>
          <a:noFill/>
        </p:spPr>
        <p:txBody>
          <a:bodyPr wrap="square" rtlCol="0">
            <a:spAutoFit/>
          </a:bodyPr>
          <a:lstStyle/>
          <a:p>
            <a:r>
              <a:rPr lang="en-US" sz="900" dirty="0">
                <a:solidFill>
                  <a:schemeClr val="bg1">
                    <a:lumMod val="65000"/>
                  </a:schemeClr>
                </a:solidFill>
              </a:rPr>
              <a:t>1.) Newman SP, et al. Chest. 1998;113(4):957-963. 2.) Pitcairn G, et al. J Aerosol Med. 2005;18(3):264-272. 3.) </a:t>
            </a:r>
            <a:r>
              <a:rPr lang="en-US" sz="900" dirty="0" err="1">
                <a:solidFill>
                  <a:schemeClr val="bg1">
                    <a:lumMod val="65000"/>
                  </a:schemeClr>
                </a:solidFill>
              </a:rPr>
              <a:t>Ziereberg</a:t>
            </a:r>
            <a:r>
              <a:rPr lang="en-US" sz="900" dirty="0">
                <a:solidFill>
                  <a:schemeClr val="bg1">
                    <a:lumMod val="65000"/>
                  </a:schemeClr>
                </a:solidFill>
              </a:rPr>
              <a:t> B. J Aerosol Med.1999;12(</a:t>
            </a:r>
            <a:r>
              <a:rPr lang="en-US" sz="900" dirty="0" err="1">
                <a:solidFill>
                  <a:schemeClr val="bg1">
                    <a:lumMod val="65000"/>
                  </a:schemeClr>
                </a:solidFill>
              </a:rPr>
              <a:t>suppl</a:t>
            </a:r>
            <a:r>
              <a:rPr lang="en-US" sz="900" dirty="0">
                <a:solidFill>
                  <a:schemeClr val="bg1">
                    <a:lumMod val="65000"/>
                  </a:schemeClr>
                </a:solidFill>
              </a:rPr>
              <a:t> 1):S19-S24. 4.) Dalby R, et al. </a:t>
            </a:r>
            <a:r>
              <a:rPr lang="en-US" sz="900" dirty="0" err="1">
                <a:solidFill>
                  <a:schemeClr val="bg1">
                    <a:lumMod val="65000"/>
                  </a:schemeClr>
                </a:solidFill>
              </a:rPr>
              <a:t>Int</a:t>
            </a:r>
            <a:r>
              <a:rPr lang="en-US" sz="900" dirty="0">
                <a:solidFill>
                  <a:schemeClr val="bg1">
                    <a:lumMod val="65000"/>
                  </a:schemeClr>
                </a:solidFill>
              </a:rPr>
              <a:t> J Pharm. 2004;283:1-9. 5.) Dalby RN, et al. Med Devices (</a:t>
            </a:r>
            <a:r>
              <a:rPr lang="en-US" sz="900" dirty="0" err="1">
                <a:solidFill>
                  <a:schemeClr val="bg1">
                    <a:lumMod val="65000"/>
                  </a:schemeClr>
                </a:solidFill>
              </a:rPr>
              <a:t>Auckl</a:t>
            </a:r>
            <a:r>
              <a:rPr lang="en-US" sz="900" dirty="0">
                <a:solidFill>
                  <a:schemeClr val="bg1">
                    <a:lumMod val="65000"/>
                  </a:schemeClr>
                </a:solidFill>
              </a:rPr>
              <a:t>). 2011;4:145-155. 6.) Anderson P, et al. </a:t>
            </a:r>
            <a:r>
              <a:rPr lang="en-US" sz="900" dirty="0" err="1">
                <a:solidFill>
                  <a:schemeClr val="bg1">
                    <a:lumMod val="65000"/>
                  </a:schemeClr>
                </a:solidFill>
              </a:rPr>
              <a:t>Int</a:t>
            </a:r>
            <a:r>
              <a:rPr lang="en-US" sz="900" dirty="0">
                <a:solidFill>
                  <a:schemeClr val="bg1">
                    <a:lumMod val="65000"/>
                  </a:schemeClr>
                </a:solidFill>
              </a:rPr>
              <a:t> J COPD. 2006;1(3):251-259. 7.) </a:t>
            </a:r>
            <a:r>
              <a:rPr lang="en-US" sz="900" dirty="0" err="1">
                <a:solidFill>
                  <a:schemeClr val="bg1">
                    <a:lumMod val="65000"/>
                  </a:schemeClr>
                </a:solidFill>
              </a:rPr>
              <a:t>Janssens</a:t>
            </a:r>
            <a:r>
              <a:rPr lang="en-US" sz="900" dirty="0">
                <a:solidFill>
                  <a:schemeClr val="bg1">
                    <a:lumMod val="65000"/>
                  </a:schemeClr>
                </a:solidFill>
              </a:rPr>
              <a:t> W, et al. </a:t>
            </a:r>
            <a:r>
              <a:rPr lang="en-US" sz="900" dirty="0" err="1">
                <a:solidFill>
                  <a:schemeClr val="bg1">
                    <a:lumMod val="65000"/>
                  </a:schemeClr>
                </a:solidFill>
              </a:rPr>
              <a:t>Eur</a:t>
            </a:r>
            <a:r>
              <a:rPr lang="en-US" sz="900" dirty="0">
                <a:solidFill>
                  <a:schemeClr val="bg1">
                    <a:lumMod val="65000"/>
                  </a:schemeClr>
                </a:solidFill>
              </a:rPr>
              <a:t> </a:t>
            </a:r>
            <a:r>
              <a:rPr lang="en-US" sz="900" dirty="0" err="1">
                <a:solidFill>
                  <a:schemeClr val="bg1">
                    <a:lumMod val="65000"/>
                  </a:schemeClr>
                </a:solidFill>
              </a:rPr>
              <a:t>Respir</a:t>
            </a:r>
            <a:r>
              <a:rPr lang="en-US" sz="900" dirty="0">
                <a:solidFill>
                  <a:schemeClr val="bg1">
                    <a:lumMod val="65000"/>
                  </a:schemeClr>
                </a:solidFill>
              </a:rPr>
              <a:t> J. 2008;31(1):78-83. 8.) </a:t>
            </a:r>
            <a:r>
              <a:rPr lang="en-US" sz="900" dirty="0" err="1">
                <a:solidFill>
                  <a:schemeClr val="bg1">
                    <a:lumMod val="65000"/>
                  </a:schemeClr>
                </a:solidFill>
              </a:rPr>
              <a:t>Fernadez</a:t>
            </a:r>
            <a:r>
              <a:rPr lang="en-US" sz="900" dirty="0">
                <a:solidFill>
                  <a:schemeClr val="bg1">
                    <a:lumMod val="65000"/>
                  </a:schemeClr>
                </a:solidFill>
              </a:rPr>
              <a:t> </a:t>
            </a:r>
            <a:r>
              <a:rPr lang="en-US" sz="900" dirty="0" err="1">
                <a:solidFill>
                  <a:schemeClr val="bg1">
                    <a:lumMod val="65000"/>
                  </a:schemeClr>
                </a:solidFill>
              </a:rPr>
              <a:t>Tena</a:t>
            </a:r>
            <a:r>
              <a:rPr lang="en-US" sz="900" dirty="0">
                <a:solidFill>
                  <a:schemeClr val="bg1">
                    <a:lumMod val="65000"/>
                  </a:schemeClr>
                </a:solidFill>
              </a:rPr>
              <a:t> A, et al. Arch </a:t>
            </a:r>
            <a:r>
              <a:rPr lang="en-US" sz="900" dirty="0" err="1">
                <a:solidFill>
                  <a:schemeClr val="bg1">
                    <a:lumMod val="65000"/>
                  </a:schemeClr>
                </a:solidFill>
              </a:rPr>
              <a:t>Bronconeumol</a:t>
            </a:r>
            <a:r>
              <a:rPr lang="en-US" sz="900" dirty="0">
                <a:solidFill>
                  <a:schemeClr val="bg1">
                    <a:lumMod val="65000"/>
                  </a:schemeClr>
                </a:solidFill>
              </a:rPr>
              <a:t>. 2012;48(7):240-246. 9.) </a:t>
            </a:r>
            <a:r>
              <a:rPr lang="en-US" sz="900" dirty="0" err="1">
                <a:solidFill>
                  <a:schemeClr val="bg1">
                    <a:lumMod val="65000"/>
                  </a:schemeClr>
                </a:solidFill>
              </a:rPr>
              <a:t>Hochrainer</a:t>
            </a:r>
            <a:r>
              <a:rPr lang="en-US" sz="900" dirty="0">
                <a:solidFill>
                  <a:schemeClr val="bg1">
                    <a:lumMod val="65000"/>
                  </a:schemeClr>
                </a:solidFill>
              </a:rPr>
              <a:t> D, et al. J Aerosol Med. 2005;18(3):273-282</a:t>
            </a:r>
          </a:p>
        </p:txBody>
      </p:sp>
      <p:grpSp>
        <p:nvGrpSpPr>
          <p:cNvPr id="19" name="Group 18"/>
          <p:cNvGrpSpPr/>
          <p:nvPr/>
        </p:nvGrpSpPr>
        <p:grpSpPr>
          <a:xfrm>
            <a:off x="4533900" y="1738641"/>
            <a:ext cx="6130738" cy="949859"/>
            <a:chOff x="3009900" y="1738640"/>
            <a:chExt cx="6130738" cy="949859"/>
          </a:xfrm>
        </p:grpSpPr>
        <p:sp>
          <p:nvSpPr>
            <p:cNvPr id="3" name="TextBox 2"/>
            <p:cNvSpPr txBox="1"/>
            <p:nvPr/>
          </p:nvSpPr>
          <p:spPr>
            <a:xfrm>
              <a:off x="4245909" y="1740859"/>
              <a:ext cx="4894729" cy="923330"/>
            </a:xfrm>
            <a:prstGeom prst="rect">
              <a:avLst/>
            </a:prstGeom>
            <a:noFill/>
          </p:spPr>
          <p:txBody>
            <a:bodyPr wrap="square" rtlCol="0">
              <a:spAutoFit/>
            </a:bodyPr>
            <a:lstStyle/>
            <a:p>
              <a:r>
                <a:rPr lang="en-US" b="1" dirty="0">
                  <a:solidFill>
                    <a:srgbClr val="002060"/>
                  </a:solidFill>
                </a:rPr>
                <a:t>LẮNG ĐỌNG THUỐC SÂU TRONG PHỔI </a:t>
              </a:r>
              <a:r>
                <a:rPr lang="en-US" baseline="30000" dirty="0">
                  <a:solidFill>
                    <a:srgbClr val="002060"/>
                  </a:solidFill>
                </a:rPr>
                <a:t>2-6</a:t>
              </a:r>
            </a:p>
            <a:p>
              <a:r>
                <a:rPr lang="en-US" dirty="0">
                  <a:solidFill>
                    <a:srgbClr val="002060"/>
                  </a:solidFill>
                </a:rPr>
                <a:t>Qua </a:t>
              </a:r>
              <a:r>
                <a:rPr lang="en-US" dirty="0" err="1">
                  <a:solidFill>
                    <a:srgbClr val="002060"/>
                  </a:solidFill>
                </a:rPr>
                <a:t>thử</a:t>
              </a:r>
              <a:r>
                <a:rPr lang="en-US" dirty="0">
                  <a:solidFill>
                    <a:srgbClr val="002060"/>
                  </a:solidFill>
                </a:rPr>
                <a:t> </a:t>
              </a:r>
              <a:r>
                <a:rPr lang="en-US" dirty="0" err="1">
                  <a:solidFill>
                    <a:srgbClr val="002060"/>
                  </a:solidFill>
                </a:rPr>
                <a:t>nghiệm</a:t>
              </a:r>
              <a:r>
                <a:rPr lang="en-US" dirty="0">
                  <a:solidFill>
                    <a:srgbClr val="002060"/>
                  </a:solidFill>
                </a:rPr>
                <a:t> </a:t>
              </a:r>
              <a:r>
                <a:rPr lang="en-US" dirty="0" err="1">
                  <a:solidFill>
                    <a:srgbClr val="002060"/>
                  </a:solidFill>
                </a:rPr>
                <a:t>cho</a:t>
              </a:r>
              <a:r>
                <a:rPr lang="en-US" dirty="0">
                  <a:solidFill>
                    <a:srgbClr val="002060"/>
                  </a:solidFill>
                </a:rPr>
                <a:t> </a:t>
              </a:r>
              <a:r>
                <a:rPr lang="en-US" dirty="0" err="1">
                  <a:solidFill>
                    <a:srgbClr val="002060"/>
                  </a:solidFill>
                </a:rPr>
                <a:t>thấy</a:t>
              </a:r>
              <a:r>
                <a:rPr lang="en-US" dirty="0">
                  <a:solidFill>
                    <a:srgbClr val="002060"/>
                  </a:solidFill>
                </a:rPr>
                <a:t> DPI </a:t>
              </a:r>
              <a:r>
                <a:rPr lang="en-US" dirty="0" err="1">
                  <a:solidFill>
                    <a:srgbClr val="002060"/>
                  </a:solidFill>
                </a:rPr>
                <a:t>và</a:t>
              </a:r>
              <a:r>
                <a:rPr lang="en-US" dirty="0">
                  <a:solidFill>
                    <a:srgbClr val="002060"/>
                  </a:solidFill>
                </a:rPr>
                <a:t> MDI </a:t>
              </a:r>
              <a:r>
                <a:rPr lang="en-US" dirty="0" err="1">
                  <a:solidFill>
                    <a:srgbClr val="002060"/>
                  </a:solidFill>
                </a:rPr>
                <a:t>cho</a:t>
              </a:r>
              <a:r>
                <a:rPr lang="en-US" dirty="0">
                  <a:solidFill>
                    <a:srgbClr val="002060"/>
                  </a:solidFill>
                </a:rPr>
                <a:t> </a:t>
              </a:r>
              <a:r>
                <a:rPr lang="en-US" dirty="0" err="1">
                  <a:solidFill>
                    <a:srgbClr val="002060"/>
                  </a:solidFill>
                </a:rPr>
                <a:t>kết</a:t>
              </a:r>
              <a:r>
                <a:rPr lang="en-US" dirty="0">
                  <a:solidFill>
                    <a:srgbClr val="002060"/>
                  </a:solidFill>
                </a:rPr>
                <a:t> </a:t>
              </a:r>
              <a:r>
                <a:rPr lang="en-US" dirty="0" err="1">
                  <a:solidFill>
                    <a:srgbClr val="002060"/>
                  </a:solidFill>
                </a:rPr>
                <a:t>quả</a:t>
              </a:r>
              <a:r>
                <a:rPr lang="en-US" dirty="0">
                  <a:solidFill>
                    <a:srgbClr val="002060"/>
                  </a:solidFill>
                </a:rPr>
                <a:t> </a:t>
              </a:r>
              <a:r>
                <a:rPr lang="en-US" dirty="0" err="1">
                  <a:solidFill>
                    <a:srgbClr val="002060"/>
                  </a:solidFill>
                </a:rPr>
                <a:t>lắng</a:t>
              </a:r>
              <a:r>
                <a:rPr lang="en-US" dirty="0">
                  <a:solidFill>
                    <a:srgbClr val="002060"/>
                  </a:solidFill>
                </a:rPr>
                <a:t> </a:t>
              </a:r>
              <a:r>
                <a:rPr lang="en-US" dirty="0" err="1">
                  <a:solidFill>
                    <a:srgbClr val="002060"/>
                  </a:solidFill>
                </a:rPr>
                <a:t>đọng</a:t>
              </a:r>
              <a:r>
                <a:rPr lang="en-US" dirty="0">
                  <a:solidFill>
                    <a:srgbClr val="002060"/>
                  </a:solidFill>
                </a:rPr>
                <a:t> ở </a:t>
              </a:r>
              <a:r>
                <a:rPr lang="en-US" dirty="0" err="1">
                  <a:solidFill>
                    <a:srgbClr val="002060"/>
                  </a:solidFill>
                </a:rPr>
                <a:t>phổi</a:t>
              </a:r>
              <a:r>
                <a:rPr lang="en-US" dirty="0">
                  <a:solidFill>
                    <a:srgbClr val="002060"/>
                  </a:solidFill>
                </a:rPr>
                <a:t> </a:t>
              </a:r>
              <a:r>
                <a:rPr lang="en-US" dirty="0" err="1">
                  <a:solidFill>
                    <a:srgbClr val="002060"/>
                  </a:solidFill>
                </a:rPr>
                <a:t>thấp</a:t>
              </a:r>
              <a:r>
                <a:rPr lang="en-US" dirty="0">
                  <a:solidFill>
                    <a:srgbClr val="002060"/>
                  </a:solidFill>
                </a:rPr>
                <a:t> h</a:t>
              </a:r>
              <a:r>
                <a:rPr lang="vi-VN" dirty="0">
                  <a:solidFill>
                    <a:srgbClr val="002060"/>
                  </a:solidFill>
                </a:rPr>
                <a:t>ơ</a:t>
              </a:r>
              <a:r>
                <a:rPr lang="en-US" dirty="0">
                  <a:solidFill>
                    <a:srgbClr val="002060"/>
                  </a:solidFill>
                </a:rPr>
                <a:t>n </a:t>
              </a:r>
              <a:r>
                <a:rPr lang="en-US" baseline="30000" dirty="0">
                  <a:solidFill>
                    <a:srgbClr val="002060"/>
                  </a:solidFill>
                </a:rPr>
                <a:t>2</a:t>
              </a:r>
              <a:endParaRPr lang="en-US" dirty="0">
                <a:solidFill>
                  <a:srgbClr val="002060"/>
                </a:solidFill>
              </a:endParaRPr>
            </a:p>
          </p:txBody>
        </p:sp>
        <p:pic>
          <p:nvPicPr>
            <p:cNvPr id="16" name="Picture 15"/>
            <p:cNvPicPr>
              <a:picLocks noChangeAspect="1"/>
            </p:cNvPicPr>
            <p:nvPr/>
          </p:nvPicPr>
          <p:blipFill>
            <a:blip r:embed="rId3"/>
            <a:stretch>
              <a:fillRect/>
            </a:stretch>
          </p:blipFill>
          <p:spPr>
            <a:xfrm>
              <a:off x="3009900" y="1738640"/>
              <a:ext cx="1236009" cy="949859"/>
            </a:xfrm>
            <a:prstGeom prst="rect">
              <a:avLst/>
            </a:prstGeom>
            <a:ln>
              <a:solidFill>
                <a:schemeClr val="accent5">
                  <a:lumMod val="60000"/>
                  <a:lumOff val="40000"/>
                </a:schemeClr>
              </a:solidFill>
            </a:ln>
          </p:spPr>
        </p:pic>
      </p:grpSp>
      <p:grpSp>
        <p:nvGrpSpPr>
          <p:cNvPr id="20" name="Group 19"/>
          <p:cNvGrpSpPr/>
          <p:nvPr/>
        </p:nvGrpSpPr>
        <p:grpSpPr>
          <a:xfrm>
            <a:off x="4531096" y="3023745"/>
            <a:ext cx="6136905" cy="1033250"/>
            <a:chOff x="3007095" y="3102730"/>
            <a:chExt cx="6136905" cy="1033250"/>
          </a:xfrm>
        </p:grpSpPr>
        <p:sp>
          <p:nvSpPr>
            <p:cNvPr id="9" name="Rectangle 8"/>
            <p:cNvSpPr/>
            <p:nvPr/>
          </p:nvSpPr>
          <p:spPr>
            <a:xfrm>
              <a:off x="4245910" y="3102730"/>
              <a:ext cx="4898090" cy="923330"/>
            </a:xfrm>
            <a:prstGeom prst="rect">
              <a:avLst/>
            </a:prstGeom>
          </p:spPr>
          <p:txBody>
            <a:bodyPr wrap="square">
              <a:spAutoFit/>
            </a:bodyPr>
            <a:lstStyle/>
            <a:p>
              <a:r>
                <a:rPr lang="en-US" b="1" dirty="0">
                  <a:solidFill>
                    <a:srgbClr val="002060"/>
                  </a:solidFill>
                </a:rPr>
                <a:t>LỰC HÍT VÀO ÍT H</a:t>
              </a:r>
              <a:r>
                <a:rPr lang="vi-VN" b="1" dirty="0">
                  <a:solidFill>
                    <a:srgbClr val="002060"/>
                  </a:solidFill>
                </a:rPr>
                <a:t>Ơ</a:t>
              </a:r>
              <a:r>
                <a:rPr lang="en-US" b="1" dirty="0">
                  <a:solidFill>
                    <a:srgbClr val="002060"/>
                  </a:solidFill>
                </a:rPr>
                <a:t>N </a:t>
              </a:r>
              <a:r>
                <a:rPr lang="en-US" baseline="30000" dirty="0">
                  <a:solidFill>
                    <a:srgbClr val="002060"/>
                  </a:solidFill>
                </a:rPr>
                <a:t>3</a:t>
              </a:r>
              <a:endParaRPr lang="en-US" dirty="0">
                <a:solidFill>
                  <a:srgbClr val="002060"/>
                </a:solidFill>
              </a:endParaRPr>
            </a:p>
            <a:p>
              <a:r>
                <a:rPr lang="en-US" dirty="0" err="1">
                  <a:solidFill>
                    <a:srgbClr val="002060"/>
                  </a:solidFill>
                </a:rPr>
                <a:t>Các</a:t>
              </a:r>
              <a:r>
                <a:rPr lang="en-US" dirty="0">
                  <a:solidFill>
                    <a:srgbClr val="002060"/>
                  </a:solidFill>
                </a:rPr>
                <a:t> DPI </a:t>
              </a:r>
              <a:r>
                <a:rPr lang="en-US" dirty="0" err="1">
                  <a:solidFill>
                    <a:srgbClr val="002060"/>
                  </a:solidFill>
                </a:rPr>
                <a:t>đòi</a:t>
              </a:r>
              <a:r>
                <a:rPr lang="en-US" dirty="0">
                  <a:solidFill>
                    <a:srgbClr val="002060"/>
                  </a:solidFill>
                </a:rPr>
                <a:t> </a:t>
              </a:r>
              <a:r>
                <a:rPr lang="en-US" dirty="0" err="1">
                  <a:solidFill>
                    <a:srgbClr val="002060"/>
                  </a:solidFill>
                </a:rPr>
                <a:t>hỏi</a:t>
              </a:r>
              <a:r>
                <a:rPr lang="en-US" dirty="0">
                  <a:solidFill>
                    <a:srgbClr val="002060"/>
                  </a:solidFill>
                </a:rPr>
                <a:t> </a:t>
              </a:r>
              <a:r>
                <a:rPr lang="en-US" dirty="0" err="1">
                  <a:solidFill>
                    <a:srgbClr val="002060"/>
                  </a:solidFill>
                </a:rPr>
                <a:t>lực</a:t>
              </a:r>
              <a:r>
                <a:rPr lang="en-US" dirty="0">
                  <a:solidFill>
                    <a:srgbClr val="002060"/>
                  </a:solidFill>
                </a:rPr>
                <a:t> </a:t>
              </a:r>
              <a:r>
                <a:rPr lang="en-US" dirty="0" err="1">
                  <a:solidFill>
                    <a:srgbClr val="002060"/>
                  </a:solidFill>
                </a:rPr>
                <a:t>hít</a:t>
              </a:r>
              <a:r>
                <a:rPr lang="en-US" dirty="0">
                  <a:solidFill>
                    <a:srgbClr val="002060"/>
                  </a:solidFill>
                </a:rPr>
                <a:t> </a:t>
              </a:r>
              <a:r>
                <a:rPr lang="en-US" dirty="0" err="1">
                  <a:solidFill>
                    <a:srgbClr val="002060"/>
                  </a:solidFill>
                </a:rPr>
                <a:t>đáng</a:t>
              </a:r>
              <a:r>
                <a:rPr lang="en-US" dirty="0">
                  <a:solidFill>
                    <a:srgbClr val="002060"/>
                  </a:solidFill>
                </a:rPr>
                <a:t> </a:t>
              </a:r>
              <a:r>
                <a:rPr lang="en-US" dirty="0" err="1">
                  <a:solidFill>
                    <a:srgbClr val="002060"/>
                  </a:solidFill>
                </a:rPr>
                <a:t>kể</a:t>
              </a:r>
              <a:r>
                <a:rPr lang="en-US" dirty="0">
                  <a:solidFill>
                    <a:srgbClr val="002060"/>
                  </a:solidFill>
                </a:rPr>
                <a:t> </a:t>
              </a:r>
              <a:r>
                <a:rPr lang="en-US" dirty="0" err="1">
                  <a:solidFill>
                    <a:srgbClr val="002060"/>
                  </a:solidFill>
                </a:rPr>
                <a:t>từ</a:t>
              </a:r>
              <a:r>
                <a:rPr lang="en-US" dirty="0">
                  <a:solidFill>
                    <a:srgbClr val="002060"/>
                  </a:solidFill>
                </a:rPr>
                <a:t> </a:t>
              </a:r>
              <a:r>
                <a:rPr lang="en-US" dirty="0" err="1">
                  <a:solidFill>
                    <a:srgbClr val="002060"/>
                  </a:solidFill>
                </a:rPr>
                <a:t>bệnh</a:t>
              </a:r>
              <a:r>
                <a:rPr lang="en-US" dirty="0">
                  <a:solidFill>
                    <a:srgbClr val="002060"/>
                  </a:solidFill>
                </a:rPr>
                <a:t> </a:t>
              </a:r>
              <a:r>
                <a:rPr lang="en-US" dirty="0" err="1">
                  <a:solidFill>
                    <a:srgbClr val="002060"/>
                  </a:solidFill>
                </a:rPr>
                <a:t>nhân</a:t>
              </a:r>
              <a:r>
                <a:rPr lang="en-US" dirty="0">
                  <a:solidFill>
                    <a:srgbClr val="002060"/>
                  </a:solidFill>
                </a:rPr>
                <a:t> </a:t>
              </a:r>
              <a:r>
                <a:rPr lang="en-US" dirty="0" err="1">
                  <a:solidFill>
                    <a:srgbClr val="002060"/>
                  </a:solidFill>
                </a:rPr>
                <a:t>để</a:t>
              </a:r>
              <a:r>
                <a:rPr lang="en-US" dirty="0">
                  <a:solidFill>
                    <a:srgbClr val="002060"/>
                  </a:solidFill>
                </a:rPr>
                <a:t> </a:t>
              </a:r>
              <a:r>
                <a:rPr lang="en-US" dirty="0" err="1">
                  <a:solidFill>
                    <a:srgbClr val="002060"/>
                  </a:solidFill>
                </a:rPr>
                <a:t>có</a:t>
              </a:r>
              <a:r>
                <a:rPr lang="en-US" dirty="0">
                  <a:solidFill>
                    <a:srgbClr val="002060"/>
                  </a:solidFill>
                </a:rPr>
                <a:t> </a:t>
              </a:r>
              <a:r>
                <a:rPr lang="en-US" dirty="0" err="1">
                  <a:solidFill>
                    <a:srgbClr val="002060"/>
                  </a:solidFill>
                </a:rPr>
                <a:t>thể</a:t>
              </a:r>
              <a:r>
                <a:rPr lang="en-US" dirty="0">
                  <a:solidFill>
                    <a:srgbClr val="002060"/>
                  </a:solidFill>
                </a:rPr>
                <a:t> đ</a:t>
              </a:r>
              <a:r>
                <a:rPr lang="vi-VN" dirty="0">
                  <a:solidFill>
                    <a:srgbClr val="002060"/>
                  </a:solidFill>
                </a:rPr>
                <a:t>ư</a:t>
              </a:r>
              <a:r>
                <a:rPr lang="en-US" dirty="0">
                  <a:solidFill>
                    <a:srgbClr val="002060"/>
                  </a:solidFill>
                </a:rPr>
                <a:t>a </a:t>
              </a:r>
              <a:r>
                <a:rPr lang="en-US" dirty="0" err="1">
                  <a:solidFill>
                    <a:srgbClr val="002060"/>
                  </a:solidFill>
                </a:rPr>
                <a:t>thuốc</a:t>
              </a:r>
              <a:r>
                <a:rPr lang="en-US" dirty="0">
                  <a:solidFill>
                    <a:srgbClr val="002060"/>
                  </a:solidFill>
                </a:rPr>
                <a:t> </a:t>
              </a:r>
              <a:r>
                <a:rPr lang="en-US" dirty="0" err="1">
                  <a:solidFill>
                    <a:srgbClr val="002060"/>
                  </a:solidFill>
                </a:rPr>
                <a:t>vào</a:t>
              </a:r>
              <a:r>
                <a:rPr lang="en-US" dirty="0">
                  <a:solidFill>
                    <a:srgbClr val="002060"/>
                  </a:solidFill>
                </a:rPr>
                <a:t> </a:t>
              </a:r>
              <a:r>
                <a:rPr lang="en-US" dirty="0" err="1">
                  <a:solidFill>
                    <a:srgbClr val="002060"/>
                  </a:solidFill>
                </a:rPr>
                <a:t>bên</a:t>
              </a:r>
              <a:r>
                <a:rPr lang="en-US" dirty="0">
                  <a:solidFill>
                    <a:srgbClr val="002060"/>
                  </a:solidFill>
                </a:rPr>
                <a:t> </a:t>
              </a:r>
              <a:r>
                <a:rPr lang="en-US" dirty="0" err="1">
                  <a:solidFill>
                    <a:srgbClr val="002060"/>
                  </a:solidFill>
                </a:rPr>
                <a:t>trong</a:t>
              </a:r>
              <a:r>
                <a:rPr lang="en-US" dirty="0">
                  <a:solidFill>
                    <a:srgbClr val="002060"/>
                  </a:solidFill>
                </a:rPr>
                <a:t> </a:t>
              </a:r>
              <a:r>
                <a:rPr lang="en-US" dirty="0" err="1">
                  <a:solidFill>
                    <a:srgbClr val="002060"/>
                  </a:solidFill>
                </a:rPr>
                <a:t>phổi</a:t>
              </a:r>
              <a:r>
                <a:rPr lang="en-US" dirty="0">
                  <a:solidFill>
                    <a:srgbClr val="002060"/>
                  </a:solidFill>
                </a:rPr>
                <a:t> </a:t>
              </a:r>
              <a:r>
                <a:rPr lang="en-US" baseline="30000" dirty="0">
                  <a:solidFill>
                    <a:srgbClr val="002060"/>
                  </a:solidFill>
                </a:rPr>
                <a:t>4,7,8</a:t>
              </a:r>
              <a:endParaRPr lang="en-US" dirty="0">
                <a:solidFill>
                  <a:srgbClr val="002060"/>
                </a:solidFill>
              </a:endParaRPr>
            </a:p>
          </p:txBody>
        </p:sp>
        <p:pic>
          <p:nvPicPr>
            <p:cNvPr id="17" name="Picture 16"/>
            <p:cNvPicPr>
              <a:picLocks noChangeAspect="1"/>
            </p:cNvPicPr>
            <p:nvPr/>
          </p:nvPicPr>
          <p:blipFill>
            <a:blip r:embed="rId4"/>
            <a:stretch>
              <a:fillRect/>
            </a:stretch>
          </p:blipFill>
          <p:spPr>
            <a:xfrm>
              <a:off x="3007095" y="3152143"/>
              <a:ext cx="1236009" cy="983837"/>
            </a:xfrm>
            <a:prstGeom prst="rect">
              <a:avLst/>
            </a:prstGeom>
            <a:ln>
              <a:solidFill>
                <a:schemeClr val="accent5">
                  <a:lumMod val="60000"/>
                  <a:lumOff val="40000"/>
                </a:schemeClr>
              </a:solidFill>
            </a:ln>
          </p:spPr>
        </p:pic>
      </p:grpSp>
      <p:grpSp>
        <p:nvGrpSpPr>
          <p:cNvPr id="21" name="Group 20"/>
          <p:cNvGrpSpPr/>
          <p:nvPr/>
        </p:nvGrpSpPr>
        <p:grpSpPr>
          <a:xfrm>
            <a:off x="4531096" y="4392242"/>
            <a:ext cx="5801214" cy="981482"/>
            <a:chOff x="3007096" y="4392242"/>
            <a:chExt cx="5801214" cy="981482"/>
          </a:xfrm>
        </p:grpSpPr>
        <p:sp>
          <p:nvSpPr>
            <p:cNvPr id="10" name="Rectangle 9"/>
            <p:cNvSpPr/>
            <p:nvPr/>
          </p:nvSpPr>
          <p:spPr>
            <a:xfrm>
              <a:off x="4245910" y="4392242"/>
              <a:ext cx="4562400" cy="923330"/>
            </a:xfrm>
            <a:prstGeom prst="rect">
              <a:avLst/>
            </a:prstGeom>
          </p:spPr>
          <p:txBody>
            <a:bodyPr wrap="square">
              <a:spAutoFit/>
            </a:bodyPr>
            <a:lstStyle/>
            <a:p>
              <a:r>
                <a:rPr lang="en-US" b="1" dirty="0">
                  <a:solidFill>
                    <a:srgbClr val="002060"/>
                  </a:solidFill>
                </a:rPr>
                <a:t>PHỐI HỢP ĐỘNG TÁC TỐI THIỂU</a:t>
              </a:r>
              <a:r>
                <a:rPr lang="en-US" b="1" baseline="30000" dirty="0">
                  <a:solidFill>
                    <a:srgbClr val="002060"/>
                  </a:solidFill>
                </a:rPr>
                <a:t> </a:t>
              </a:r>
              <a:r>
                <a:rPr lang="en-US" baseline="30000" dirty="0">
                  <a:solidFill>
                    <a:srgbClr val="002060"/>
                  </a:solidFill>
                </a:rPr>
                <a:t>4,9</a:t>
              </a:r>
              <a:endParaRPr lang="en-US" dirty="0">
                <a:solidFill>
                  <a:srgbClr val="002060"/>
                </a:solidFill>
              </a:endParaRPr>
            </a:p>
            <a:p>
              <a:r>
                <a:rPr lang="en-US" dirty="0" err="1">
                  <a:solidFill>
                    <a:srgbClr val="002060"/>
                  </a:solidFill>
                </a:rPr>
                <a:t>Các</a:t>
              </a:r>
              <a:r>
                <a:rPr lang="en-US" dirty="0">
                  <a:solidFill>
                    <a:srgbClr val="002060"/>
                  </a:solidFill>
                </a:rPr>
                <a:t> MDI </a:t>
              </a:r>
              <a:r>
                <a:rPr lang="en-US" dirty="0" err="1">
                  <a:solidFill>
                    <a:srgbClr val="002060"/>
                  </a:solidFill>
                </a:rPr>
                <a:t>đòi</a:t>
              </a:r>
              <a:r>
                <a:rPr lang="en-US" dirty="0">
                  <a:solidFill>
                    <a:srgbClr val="002060"/>
                  </a:solidFill>
                </a:rPr>
                <a:t> </a:t>
              </a:r>
              <a:r>
                <a:rPr lang="en-US" dirty="0" err="1">
                  <a:solidFill>
                    <a:srgbClr val="002060"/>
                  </a:solidFill>
                </a:rPr>
                <a:t>hỏi</a:t>
              </a:r>
              <a:r>
                <a:rPr lang="en-US" dirty="0">
                  <a:solidFill>
                    <a:srgbClr val="002060"/>
                  </a:solidFill>
                </a:rPr>
                <a:t> </a:t>
              </a:r>
              <a:r>
                <a:rPr lang="en-US" dirty="0" err="1">
                  <a:solidFill>
                    <a:srgbClr val="002060"/>
                  </a:solidFill>
                </a:rPr>
                <a:t>sự</a:t>
              </a:r>
              <a:r>
                <a:rPr lang="en-US" dirty="0">
                  <a:solidFill>
                    <a:srgbClr val="002060"/>
                  </a:solidFill>
                </a:rPr>
                <a:t> </a:t>
              </a:r>
              <a:r>
                <a:rPr lang="en-US" dirty="0" err="1">
                  <a:solidFill>
                    <a:srgbClr val="002060"/>
                  </a:solidFill>
                </a:rPr>
                <a:t>phối</a:t>
              </a:r>
              <a:r>
                <a:rPr lang="en-US" dirty="0">
                  <a:solidFill>
                    <a:srgbClr val="002060"/>
                  </a:solidFill>
                </a:rPr>
                <a:t> </a:t>
              </a:r>
              <a:r>
                <a:rPr lang="en-US" dirty="0" err="1">
                  <a:solidFill>
                    <a:srgbClr val="002060"/>
                  </a:solidFill>
                </a:rPr>
                <a:t>hợp</a:t>
              </a:r>
              <a:r>
                <a:rPr lang="en-US" dirty="0">
                  <a:solidFill>
                    <a:srgbClr val="002060"/>
                  </a:solidFill>
                </a:rPr>
                <a:t> </a:t>
              </a:r>
              <a:r>
                <a:rPr lang="en-US" dirty="0" err="1">
                  <a:solidFill>
                    <a:srgbClr val="002060"/>
                  </a:solidFill>
                </a:rPr>
                <a:t>động</a:t>
              </a:r>
              <a:r>
                <a:rPr lang="en-US" dirty="0">
                  <a:solidFill>
                    <a:srgbClr val="002060"/>
                  </a:solidFill>
                </a:rPr>
                <a:t> </a:t>
              </a:r>
              <a:r>
                <a:rPr lang="en-US" dirty="0" err="1">
                  <a:solidFill>
                    <a:srgbClr val="002060"/>
                  </a:solidFill>
                </a:rPr>
                <a:t>tác</a:t>
              </a:r>
              <a:r>
                <a:rPr lang="en-US" dirty="0">
                  <a:solidFill>
                    <a:srgbClr val="002060"/>
                  </a:solidFill>
                </a:rPr>
                <a:t> </a:t>
              </a:r>
              <a:r>
                <a:rPr lang="en-US" dirty="0" err="1">
                  <a:solidFill>
                    <a:srgbClr val="002060"/>
                  </a:solidFill>
                </a:rPr>
                <a:t>đồng</a:t>
              </a:r>
              <a:r>
                <a:rPr lang="en-US" dirty="0">
                  <a:solidFill>
                    <a:srgbClr val="002060"/>
                  </a:solidFill>
                </a:rPr>
                <a:t> </a:t>
              </a:r>
              <a:r>
                <a:rPr lang="en-US" dirty="0" err="1">
                  <a:solidFill>
                    <a:srgbClr val="002060"/>
                  </a:solidFill>
                </a:rPr>
                <a:t>thời</a:t>
              </a:r>
              <a:r>
                <a:rPr lang="en-US" dirty="0">
                  <a:solidFill>
                    <a:srgbClr val="002060"/>
                  </a:solidFill>
                </a:rPr>
                <a:t> </a:t>
              </a:r>
              <a:r>
                <a:rPr lang="en-US" dirty="0" err="1">
                  <a:solidFill>
                    <a:srgbClr val="002060"/>
                  </a:solidFill>
                </a:rPr>
                <a:t>chính</a:t>
              </a:r>
              <a:r>
                <a:rPr lang="en-US" dirty="0">
                  <a:solidFill>
                    <a:srgbClr val="002060"/>
                  </a:solidFill>
                </a:rPr>
                <a:t> </a:t>
              </a:r>
              <a:r>
                <a:rPr lang="en-US" dirty="0" err="1">
                  <a:solidFill>
                    <a:srgbClr val="002060"/>
                  </a:solidFill>
                </a:rPr>
                <a:t>xác</a:t>
              </a:r>
              <a:endParaRPr lang="en-US" dirty="0">
                <a:solidFill>
                  <a:srgbClr val="002060"/>
                </a:solidFill>
              </a:endParaRPr>
            </a:p>
          </p:txBody>
        </p:sp>
        <p:pic>
          <p:nvPicPr>
            <p:cNvPr id="18" name="Picture 17"/>
            <p:cNvPicPr>
              <a:picLocks noChangeAspect="1"/>
            </p:cNvPicPr>
            <p:nvPr/>
          </p:nvPicPr>
          <p:blipFill>
            <a:blip r:embed="rId5"/>
            <a:stretch>
              <a:fillRect/>
            </a:stretch>
          </p:blipFill>
          <p:spPr>
            <a:xfrm>
              <a:off x="3007096" y="4425452"/>
              <a:ext cx="1236009" cy="948272"/>
            </a:xfrm>
            <a:prstGeom prst="rect">
              <a:avLst/>
            </a:prstGeom>
            <a:ln>
              <a:solidFill>
                <a:schemeClr val="accent5">
                  <a:lumMod val="60000"/>
                  <a:lumOff val="40000"/>
                </a:schemeClr>
              </a:solidFill>
            </a:ln>
          </p:spPr>
        </p:pic>
      </p:grpSp>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23999" y="1760108"/>
            <a:ext cx="1886739" cy="3635084"/>
          </a:xfrm>
          <a:prstGeom prst="rect">
            <a:avLst/>
          </a:prstGeom>
        </p:spPr>
      </p:pic>
    </p:spTree>
    <p:extLst>
      <p:ext uri="{BB962C8B-B14F-4D97-AF65-F5344CB8AC3E}">
        <p14:creationId xmlns:p14="http://schemas.microsoft.com/office/powerpoint/2010/main" val="2563609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E06DD29-FFFA-4EEF-89D9-328BC5DF3D8C}"/>
              </a:ext>
            </a:extLst>
          </p:cNvPr>
          <p:cNvSpPr txBox="1"/>
          <p:nvPr/>
        </p:nvSpPr>
        <p:spPr>
          <a:xfrm>
            <a:off x="803412" y="1234800"/>
            <a:ext cx="10585176" cy="5139869"/>
          </a:xfrm>
          <a:prstGeom prst="rect">
            <a:avLst/>
          </a:prstGeom>
          <a:noFill/>
        </p:spPr>
        <p:txBody>
          <a:bodyPr wrap="square" rtlCol="0">
            <a:spAutoFit/>
          </a:bodyPr>
          <a:lstStyle/>
          <a:p>
            <a:pPr marL="285750" indent="-285750">
              <a:buFont typeface="Arial" panose="020B0604020202020204" pitchFamily="34" charset="0"/>
              <a:buChar char="•"/>
            </a:pPr>
            <a:r>
              <a:rPr lang="en-GB" sz="2400" dirty="0" err="1">
                <a:solidFill>
                  <a:schemeClr val="tx1">
                    <a:lumMod val="75000"/>
                    <a:lumOff val="25000"/>
                  </a:schemeClr>
                </a:solidFill>
              </a:rPr>
              <a:t>Cần</a:t>
            </a:r>
            <a:r>
              <a:rPr lang="en-GB" sz="2400" dirty="0">
                <a:solidFill>
                  <a:schemeClr val="tx1">
                    <a:lumMod val="75000"/>
                    <a:lumOff val="25000"/>
                  </a:schemeClr>
                </a:solidFill>
              </a:rPr>
              <a:t> </a:t>
            </a:r>
            <a:r>
              <a:rPr lang="en-GB" sz="2400" dirty="0" err="1">
                <a:solidFill>
                  <a:schemeClr val="tx1">
                    <a:lumMod val="75000"/>
                    <a:lumOff val="25000"/>
                  </a:schemeClr>
                </a:solidFill>
              </a:rPr>
              <a:t>cân</a:t>
            </a:r>
            <a:r>
              <a:rPr lang="en-GB" sz="2400" dirty="0">
                <a:solidFill>
                  <a:schemeClr val="tx1">
                    <a:lumMod val="75000"/>
                    <a:lumOff val="25000"/>
                  </a:schemeClr>
                </a:solidFill>
              </a:rPr>
              <a:t> </a:t>
            </a:r>
            <a:r>
              <a:rPr lang="en-GB" sz="2400" dirty="0" err="1">
                <a:solidFill>
                  <a:schemeClr val="tx1">
                    <a:lumMod val="75000"/>
                    <a:lumOff val="25000"/>
                  </a:schemeClr>
                </a:solidFill>
              </a:rPr>
              <a:t>nhắc</a:t>
            </a:r>
            <a:r>
              <a:rPr lang="en-GB" sz="2400" dirty="0">
                <a:solidFill>
                  <a:schemeClr val="tx1">
                    <a:lumMod val="75000"/>
                    <a:lumOff val="25000"/>
                  </a:schemeClr>
                </a:solidFill>
              </a:rPr>
              <a:t> </a:t>
            </a:r>
            <a:r>
              <a:rPr lang="en-GB" sz="2400" dirty="0" err="1">
                <a:solidFill>
                  <a:schemeClr val="tx1">
                    <a:lumMod val="75000"/>
                    <a:lumOff val="25000"/>
                  </a:schemeClr>
                </a:solidFill>
              </a:rPr>
              <a:t>đặc</a:t>
            </a:r>
            <a:r>
              <a:rPr lang="en-GB" sz="2400" dirty="0">
                <a:solidFill>
                  <a:schemeClr val="tx1">
                    <a:lumMod val="75000"/>
                    <a:lumOff val="25000"/>
                  </a:schemeClr>
                </a:solidFill>
              </a:rPr>
              <a:t> </a:t>
            </a:r>
            <a:r>
              <a:rPr lang="en-GB" sz="2400" dirty="0" err="1">
                <a:solidFill>
                  <a:schemeClr val="tx1">
                    <a:lumMod val="75000"/>
                    <a:lumOff val="25000"/>
                  </a:schemeClr>
                </a:solidFill>
              </a:rPr>
              <a:t>điểm</a:t>
            </a:r>
            <a:r>
              <a:rPr lang="en-GB" sz="2400" dirty="0">
                <a:solidFill>
                  <a:schemeClr val="tx1">
                    <a:lumMod val="75000"/>
                    <a:lumOff val="25000"/>
                  </a:schemeClr>
                </a:solidFill>
              </a:rPr>
              <a:t> </a:t>
            </a:r>
            <a:r>
              <a:rPr lang="en-GB" sz="2400" dirty="0" err="1">
                <a:solidFill>
                  <a:schemeClr val="tx1">
                    <a:lumMod val="75000"/>
                    <a:lumOff val="25000"/>
                  </a:schemeClr>
                </a:solidFill>
              </a:rPr>
              <a:t>dụng</a:t>
            </a:r>
            <a:r>
              <a:rPr lang="en-GB" sz="2400" dirty="0">
                <a:solidFill>
                  <a:schemeClr val="tx1">
                    <a:lumMod val="75000"/>
                    <a:lumOff val="25000"/>
                  </a:schemeClr>
                </a:solidFill>
              </a:rPr>
              <a:t> </a:t>
            </a:r>
            <a:r>
              <a:rPr lang="en-GB" sz="2400" dirty="0" err="1">
                <a:solidFill>
                  <a:schemeClr val="tx1">
                    <a:lumMod val="75000"/>
                    <a:lumOff val="25000"/>
                  </a:schemeClr>
                </a:solidFill>
              </a:rPr>
              <a:t>cụ</a:t>
            </a:r>
            <a:r>
              <a:rPr lang="en-GB" sz="2400" dirty="0">
                <a:solidFill>
                  <a:schemeClr val="tx1">
                    <a:lumMod val="75000"/>
                    <a:lumOff val="25000"/>
                  </a:schemeClr>
                </a:solidFill>
              </a:rPr>
              <a:t> </a:t>
            </a:r>
            <a:r>
              <a:rPr lang="en-GB" sz="2400" dirty="0" err="1">
                <a:solidFill>
                  <a:schemeClr val="tx1">
                    <a:lumMod val="75000"/>
                    <a:lumOff val="25000"/>
                  </a:schemeClr>
                </a:solidFill>
              </a:rPr>
              <a:t>hít</a:t>
            </a:r>
            <a:r>
              <a:rPr lang="en-GB" sz="2400" dirty="0">
                <a:solidFill>
                  <a:schemeClr val="tx1">
                    <a:lumMod val="75000"/>
                    <a:lumOff val="25000"/>
                  </a:schemeClr>
                </a:solidFill>
              </a:rPr>
              <a:t> </a:t>
            </a:r>
            <a:r>
              <a:rPr lang="en-GB" sz="2400" dirty="0" err="1">
                <a:solidFill>
                  <a:schemeClr val="tx1">
                    <a:lumMod val="75000"/>
                    <a:lumOff val="25000"/>
                  </a:schemeClr>
                </a:solidFill>
              </a:rPr>
              <a:t>và</a:t>
            </a:r>
            <a:r>
              <a:rPr lang="en-GB" sz="2400" dirty="0">
                <a:solidFill>
                  <a:schemeClr val="tx1">
                    <a:lumMod val="75000"/>
                    <a:lumOff val="25000"/>
                  </a:schemeClr>
                </a:solidFill>
              </a:rPr>
              <a:t> </a:t>
            </a:r>
            <a:r>
              <a:rPr lang="en-GB" sz="2400" dirty="0" err="1">
                <a:solidFill>
                  <a:schemeClr val="tx1">
                    <a:lumMod val="75000"/>
                    <a:lumOff val="25000"/>
                  </a:schemeClr>
                </a:solidFill>
              </a:rPr>
              <a:t>đặc</a:t>
            </a:r>
            <a:r>
              <a:rPr lang="en-GB" sz="2400" dirty="0">
                <a:solidFill>
                  <a:schemeClr val="tx1">
                    <a:lumMod val="75000"/>
                    <a:lumOff val="25000"/>
                  </a:schemeClr>
                </a:solidFill>
              </a:rPr>
              <a:t> </a:t>
            </a:r>
            <a:r>
              <a:rPr lang="en-GB" sz="2400" dirty="0" err="1">
                <a:solidFill>
                  <a:schemeClr val="tx1">
                    <a:lumMod val="75000"/>
                    <a:lumOff val="25000"/>
                  </a:schemeClr>
                </a:solidFill>
              </a:rPr>
              <a:t>điểm</a:t>
            </a:r>
            <a:r>
              <a:rPr lang="en-GB" sz="2400" dirty="0">
                <a:solidFill>
                  <a:schemeClr val="tx1">
                    <a:lumMod val="75000"/>
                    <a:lumOff val="25000"/>
                  </a:schemeClr>
                </a:solidFill>
              </a:rPr>
              <a:t> </a:t>
            </a:r>
            <a:r>
              <a:rPr lang="en-GB" sz="2400" dirty="0" err="1">
                <a:solidFill>
                  <a:schemeClr val="tx1">
                    <a:lumMod val="75000"/>
                    <a:lumOff val="25000"/>
                  </a:schemeClr>
                </a:solidFill>
              </a:rPr>
              <a:t>bệnh</a:t>
            </a:r>
            <a:r>
              <a:rPr lang="en-GB" sz="2400" dirty="0">
                <a:solidFill>
                  <a:schemeClr val="tx1">
                    <a:lumMod val="75000"/>
                    <a:lumOff val="25000"/>
                  </a:schemeClr>
                </a:solidFill>
              </a:rPr>
              <a:t> </a:t>
            </a:r>
            <a:r>
              <a:rPr lang="en-GB" sz="2400" dirty="0" err="1">
                <a:solidFill>
                  <a:schemeClr val="tx1">
                    <a:lumMod val="75000"/>
                    <a:lumOff val="25000"/>
                  </a:schemeClr>
                </a:solidFill>
              </a:rPr>
              <a:t>nhân</a:t>
            </a:r>
            <a:r>
              <a:rPr lang="en-GB" sz="2400" dirty="0">
                <a:solidFill>
                  <a:schemeClr val="tx1">
                    <a:lumMod val="75000"/>
                    <a:lumOff val="25000"/>
                  </a:schemeClr>
                </a:solidFill>
              </a:rPr>
              <a:t> </a:t>
            </a:r>
            <a:r>
              <a:rPr lang="en-GB" sz="2400" dirty="0" err="1">
                <a:solidFill>
                  <a:schemeClr val="tx1">
                    <a:lumMod val="75000"/>
                    <a:lumOff val="25000"/>
                  </a:schemeClr>
                </a:solidFill>
              </a:rPr>
              <a:t>ảnh</a:t>
            </a:r>
            <a:r>
              <a:rPr lang="en-GB" sz="2400" dirty="0">
                <a:solidFill>
                  <a:schemeClr val="tx1">
                    <a:lumMod val="75000"/>
                    <a:lumOff val="25000"/>
                  </a:schemeClr>
                </a:solidFill>
              </a:rPr>
              <a:t> </a:t>
            </a:r>
            <a:r>
              <a:rPr lang="en-GB" sz="2400" dirty="0" err="1">
                <a:solidFill>
                  <a:schemeClr val="tx1">
                    <a:lumMod val="75000"/>
                    <a:lumOff val="25000"/>
                  </a:schemeClr>
                </a:solidFill>
              </a:rPr>
              <a:t>hưởng</a:t>
            </a:r>
            <a:r>
              <a:rPr lang="en-GB" sz="2400" dirty="0">
                <a:solidFill>
                  <a:schemeClr val="tx1">
                    <a:lumMod val="75000"/>
                    <a:lumOff val="25000"/>
                  </a:schemeClr>
                </a:solidFill>
              </a:rPr>
              <a:t> </a:t>
            </a:r>
            <a:r>
              <a:rPr lang="en-GB" sz="2400" dirty="0" err="1">
                <a:solidFill>
                  <a:schemeClr val="tx1">
                    <a:lumMod val="75000"/>
                    <a:lumOff val="25000"/>
                  </a:schemeClr>
                </a:solidFill>
              </a:rPr>
              <a:t>lên</a:t>
            </a:r>
            <a:r>
              <a:rPr lang="en-GB" sz="2400" dirty="0">
                <a:solidFill>
                  <a:schemeClr val="tx1">
                    <a:lumMod val="75000"/>
                    <a:lumOff val="25000"/>
                  </a:schemeClr>
                </a:solidFill>
              </a:rPr>
              <a:t> </a:t>
            </a:r>
            <a:r>
              <a:rPr lang="en-GB" sz="2400" dirty="0" err="1">
                <a:solidFill>
                  <a:schemeClr val="tx1">
                    <a:lumMod val="75000"/>
                    <a:lumOff val="25000"/>
                  </a:schemeClr>
                </a:solidFill>
              </a:rPr>
              <a:t>sự</a:t>
            </a:r>
            <a:r>
              <a:rPr lang="en-GB" sz="2400" dirty="0">
                <a:solidFill>
                  <a:schemeClr val="tx1">
                    <a:lumMod val="75000"/>
                    <a:lumOff val="25000"/>
                  </a:schemeClr>
                </a:solidFill>
              </a:rPr>
              <a:t> </a:t>
            </a:r>
            <a:r>
              <a:rPr lang="en-GB" sz="2400" dirty="0" err="1">
                <a:solidFill>
                  <a:schemeClr val="tx1">
                    <a:lumMod val="75000"/>
                    <a:lumOff val="25000"/>
                  </a:schemeClr>
                </a:solidFill>
              </a:rPr>
              <a:t>phân</a:t>
            </a:r>
            <a:r>
              <a:rPr lang="en-GB" sz="2400" dirty="0">
                <a:solidFill>
                  <a:schemeClr val="tx1">
                    <a:lumMod val="75000"/>
                    <a:lumOff val="25000"/>
                  </a:schemeClr>
                </a:solidFill>
              </a:rPr>
              <a:t> </a:t>
            </a:r>
            <a:r>
              <a:rPr lang="en-GB" sz="2400" dirty="0" err="1">
                <a:solidFill>
                  <a:schemeClr val="tx1">
                    <a:lumMod val="75000"/>
                    <a:lumOff val="25000"/>
                  </a:schemeClr>
                </a:solidFill>
              </a:rPr>
              <a:t>phối</a:t>
            </a:r>
            <a:r>
              <a:rPr lang="en-GB" sz="2400" dirty="0">
                <a:solidFill>
                  <a:schemeClr val="tx1">
                    <a:lumMod val="75000"/>
                    <a:lumOff val="25000"/>
                  </a:schemeClr>
                </a:solidFill>
              </a:rPr>
              <a:t> </a:t>
            </a:r>
            <a:r>
              <a:rPr lang="en-GB" sz="2400" dirty="0" err="1">
                <a:solidFill>
                  <a:schemeClr val="tx1">
                    <a:lumMod val="75000"/>
                    <a:lumOff val="25000"/>
                  </a:schemeClr>
                </a:solidFill>
              </a:rPr>
              <a:t>thuốc</a:t>
            </a:r>
            <a:r>
              <a:rPr lang="en-GB" sz="2400" dirty="0">
                <a:solidFill>
                  <a:schemeClr val="tx1">
                    <a:lumMod val="75000"/>
                    <a:lumOff val="25000"/>
                  </a:schemeClr>
                </a:solidFill>
              </a:rPr>
              <a:t> </a:t>
            </a:r>
            <a:r>
              <a:rPr lang="en-GB" sz="2400" dirty="0" err="1">
                <a:solidFill>
                  <a:schemeClr val="tx1">
                    <a:lumMod val="75000"/>
                    <a:lumOff val="25000"/>
                  </a:schemeClr>
                </a:solidFill>
              </a:rPr>
              <a:t>đến</a:t>
            </a:r>
            <a:r>
              <a:rPr lang="en-GB" sz="2400" dirty="0">
                <a:solidFill>
                  <a:schemeClr val="tx1">
                    <a:lumMod val="75000"/>
                    <a:lumOff val="25000"/>
                  </a:schemeClr>
                </a:solidFill>
              </a:rPr>
              <a:t> </a:t>
            </a:r>
            <a:r>
              <a:rPr lang="en-GB" sz="2400" dirty="0" err="1">
                <a:solidFill>
                  <a:schemeClr val="tx1">
                    <a:lumMod val="75000"/>
                    <a:lumOff val="25000"/>
                  </a:schemeClr>
                </a:solidFill>
              </a:rPr>
              <a:t>phổi</a:t>
            </a:r>
            <a:endParaRPr lang="en-GB" sz="2400" dirty="0">
              <a:solidFill>
                <a:schemeClr val="tx1">
                  <a:lumMod val="75000"/>
                  <a:lumOff val="25000"/>
                </a:schemeClr>
              </a:solidFill>
            </a:endParaRPr>
          </a:p>
          <a:p>
            <a:pPr marL="285750" indent="-285750">
              <a:spcBef>
                <a:spcPts val="1200"/>
              </a:spcBef>
              <a:buFont typeface="Arial" panose="020B0604020202020204" pitchFamily="34" charset="0"/>
              <a:buChar char="•"/>
            </a:pPr>
            <a:r>
              <a:rPr lang="en-GB" sz="2400" dirty="0" err="1">
                <a:solidFill>
                  <a:schemeClr val="tx1">
                    <a:lumMod val="75000"/>
                    <a:lumOff val="25000"/>
                  </a:schemeClr>
                </a:solidFill>
              </a:rPr>
              <a:t>Khác</a:t>
            </a:r>
            <a:r>
              <a:rPr lang="en-GB" sz="2400" dirty="0">
                <a:solidFill>
                  <a:schemeClr val="tx1">
                    <a:lumMod val="75000"/>
                    <a:lumOff val="25000"/>
                  </a:schemeClr>
                </a:solidFill>
              </a:rPr>
              <a:t> </a:t>
            </a:r>
            <a:r>
              <a:rPr lang="en-GB" sz="2400" dirty="0" err="1">
                <a:solidFill>
                  <a:schemeClr val="tx1">
                    <a:lumMod val="75000"/>
                    <a:lumOff val="25000"/>
                  </a:schemeClr>
                </a:solidFill>
              </a:rPr>
              <a:t>với</a:t>
            </a:r>
            <a:r>
              <a:rPr lang="en-GB" sz="2400" dirty="0">
                <a:solidFill>
                  <a:schemeClr val="tx1">
                    <a:lumMod val="75000"/>
                    <a:lumOff val="25000"/>
                  </a:schemeClr>
                </a:solidFill>
              </a:rPr>
              <a:t> </a:t>
            </a:r>
            <a:r>
              <a:rPr lang="en-GB" sz="2400" dirty="0" err="1">
                <a:solidFill>
                  <a:schemeClr val="tx1">
                    <a:lumMod val="75000"/>
                    <a:lumOff val="25000"/>
                  </a:schemeClr>
                </a:solidFill>
              </a:rPr>
              <a:t>pMDI</a:t>
            </a:r>
            <a:r>
              <a:rPr lang="en-GB" sz="2400" dirty="0">
                <a:solidFill>
                  <a:schemeClr val="tx1">
                    <a:lumMod val="75000"/>
                    <a:lumOff val="25000"/>
                  </a:schemeClr>
                </a:solidFill>
              </a:rPr>
              <a:t> </a:t>
            </a:r>
            <a:r>
              <a:rPr lang="en-GB" sz="2400" dirty="0" err="1">
                <a:solidFill>
                  <a:schemeClr val="tx1">
                    <a:lumMod val="75000"/>
                    <a:lumOff val="25000"/>
                  </a:schemeClr>
                </a:solidFill>
              </a:rPr>
              <a:t>và</a:t>
            </a:r>
            <a:r>
              <a:rPr lang="en-GB" sz="2400" dirty="0">
                <a:solidFill>
                  <a:schemeClr val="tx1">
                    <a:lumMod val="75000"/>
                    <a:lumOff val="25000"/>
                  </a:schemeClr>
                </a:solidFill>
              </a:rPr>
              <a:t> DPI, Respimat </a:t>
            </a:r>
            <a:r>
              <a:rPr lang="en-GB" sz="2400" dirty="0" err="1">
                <a:solidFill>
                  <a:schemeClr val="tx1">
                    <a:lumMod val="75000"/>
                    <a:lumOff val="25000"/>
                  </a:schemeClr>
                </a:solidFill>
              </a:rPr>
              <a:t>có</a:t>
            </a:r>
            <a:r>
              <a:rPr lang="en-GB" sz="2400" dirty="0">
                <a:solidFill>
                  <a:schemeClr val="tx1">
                    <a:lumMod val="75000"/>
                    <a:lumOff val="25000"/>
                  </a:schemeClr>
                </a:solidFill>
              </a:rPr>
              <a:t> </a:t>
            </a:r>
            <a:r>
              <a:rPr lang="en-GB" sz="2400" dirty="0" err="1">
                <a:solidFill>
                  <a:schemeClr val="tx1">
                    <a:lumMod val="75000"/>
                    <a:lumOff val="25000"/>
                  </a:schemeClr>
                </a:solidFill>
              </a:rPr>
              <a:t>cấu</a:t>
            </a:r>
            <a:r>
              <a:rPr lang="en-GB" sz="2400" dirty="0">
                <a:solidFill>
                  <a:schemeClr val="tx1">
                    <a:lumMod val="75000"/>
                    <a:lumOff val="25000"/>
                  </a:schemeClr>
                </a:solidFill>
              </a:rPr>
              <a:t> </a:t>
            </a:r>
            <a:r>
              <a:rPr lang="en-GB" sz="2400" dirty="0" err="1">
                <a:solidFill>
                  <a:schemeClr val="tx1">
                    <a:lumMod val="75000"/>
                    <a:lumOff val="25000"/>
                  </a:schemeClr>
                </a:solidFill>
              </a:rPr>
              <a:t>tạo</a:t>
            </a:r>
            <a:r>
              <a:rPr lang="en-GB" sz="2400" dirty="0">
                <a:solidFill>
                  <a:schemeClr val="tx1">
                    <a:lumMod val="75000"/>
                    <a:lumOff val="25000"/>
                  </a:schemeClr>
                </a:solidFill>
              </a:rPr>
              <a:t> </a:t>
            </a:r>
            <a:r>
              <a:rPr lang="en-GB" sz="2400" dirty="0" err="1">
                <a:solidFill>
                  <a:schemeClr val="tx1">
                    <a:lumMod val="75000"/>
                    <a:lumOff val="25000"/>
                  </a:schemeClr>
                </a:solidFill>
              </a:rPr>
              <a:t>riêng</a:t>
            </a:r>
            <a:r>
              <a:rPr lang="en-GB" sz="2400" dirty="0">
                <a:solidFill>
                  <a:schemeClr val="tx1">
                    <a:lumMod val="75000"/>
                    <a:lumOff val="25000"/>
                  </a:schemeClr>
                </a:solidFill>
              </a:rPr>
              <a:t> </a:t>
            </a:r>
            <a:r>
              <a:rPr lang="en-GB" sz="2400" dirty="0" err="1">
                <a:solidFill>
                  <a:schemeClr val="tx1">
                    <a:lumMod val="75000"/>
                    <a:lumOff val="25000"/>
                  </a:schemeClr>
                </a:solidFill>
              </a:rPr>
              <a:t>biệt</a:t>
            </a:r>
            <a:r>
              <a:rPr lang="en-GB" sz="2400" dirty="0">
                <a:solidFill>
                  <a:schemeClr val="tx1">
                    <a:lumMod val="75000"/>
                    <a:lumOff val="25000"/>
                  </a:schemeClr>
                </a:solidFill>
              </a:rPr>
              <a:t> </a:t>
            </a:r>
            <a:r>
              <a:rPr lang="en-GB" sz="2400" dirty="0" err="1">
                <a:solidFill>
                  <a:schemeClr val="tx1">
                    <a:lumMod val="75000"/>
                    <a:lumOff val="25000"/>
                  </a:schemeClr>
                </a:solidFill>
              </a:rPr>
              <a:t>giúp</a:t>
            </a:r>
            <a:r>
              <a:rPr lang="en-GB" sz="2400" dirty="0">
                <a:solidFill>
                  <a:schemeClr val="tx1">
                    <a:lumMod val="75000"/>
                    <a:lumOff val="25000"/>
                  </a:schemeClr>
                </a:solidFill>
              </a:rPr>
              <a:t> </a:t>
            </a:r>
            <a:r>
              <a:rPr lang="en-GB" sz="2400" dirty="0" err="1">
                <a:solidFill>
                  <a:schemeClr val="tx1">
                    <a:lumMod val="75000"/>
                    <a:lumOff val="25000"/>
                  </a:schemeClr>
                </a:solidFill>
              </a:rPr>
              <a:t>tạo</a:t>
            </a:r>
            <a:r>
              <a:rPr lang="en-GB" sz="2400" dirty="0">
                <a:solidFill>
                  <a:schemeClr val="tx1">
                    <a:lumMod val="75000"/>
                    <a:lumOff val="25000"/>
                  </a:schemeClr>
                </a:solidFill>
              </a:rPr>
              <a:t> </a:t>
            </a:r>
            <a:r>
              <a:rPr lang="en-GB" sz="2400" dirty="0" err="1">
                <a:solidFill>
                  <a:schemeClr val="tx1">
                    <a:lumMod val="75000"/>
                    <a:lumOff val="25000"/>
                  </a:schemeClr>
                </a:solidFill>
              </a:rPr>
              <a:t>ra</a:t>
            </a:r>
            <a:r>
              <a:rPr lang="en-GB" sz="2400" dirty="0">
                <a:solidFill>
                  <a:schemeClr val="tx1">
                    <a:lumMod val="75000"/>
                    <a:lumOff val="25000"/>
                  </a:schemeClr>
                </a:solidFill>
              </a:rPr>
              <a:t>:</a:t>
            </a:r>
          </a:p>
          <a:p>
            <a:pPr marL="799248" lvl="1" indent="-342900">
              <a:buFont typeface="Calibri" panose="020F0502020204030204" pitchFamily="34" charset="0"/>
              <a:buChar char="−"/>
            </a:pPr>
            <a:r>
              <a:rPr lang="en-GB" sz="2400" dirty="0" err="1">
                <a:solidFill>
                  <a:schemeClr val="tx1">
                    <a:lumMod val="75000"/>
                    <a:lumOff val="25000"/>
                  </a:schemeClr>
                </a:solidFill>
              </a:rPr>
              <a:t>Dòng</a:t>
            </a:r>
            <a:r>
              <a:rPr lang="en-GB" sz="2400" dirty="0">
                <a:solidFill>
                  <a:schemeClr val="tx1">
                    <a:lumMod val="75000"/>
                    <a:lumOff val="25000"/>
                  </a:schemeClr>
                </a:solidFill>
              </a:rPr>
              <a:t> </a:t>
            </a:r>
            <a:r>
              <a:rPr lang="en-GB" sz="2400" dirty="0" err="1">
                <a:solidFill>
                  <a:schemeClr val="tx1">
                    <a:lumMod val="75000"/>
                    <a:lumOff val="25000"/>
                  </a:schemeClr>
                </a:solidFill>
              </a:rPr>
              <a:t>sương</a:t>
            </a:r>
            <a:r>
              <a:rPr lang="en-GB" sz="2400" dirty="0">
                <a:solidFill>
                  <a:schemeClr val="tx1">
                    <a:lumMod val="75000"/>
                    <a:lumOff val="25000"/>
                  </a:schemeClr>
                </a:solidFill>
              </a:rPr>
              <a:t> di </a:t>
            </a:r>
            <a:r>
              <a:rPr lang="en-GB" sz="2400" dirty="0" err="1">
                <a:solidFill>
                  <a:schemeClr val="tx1">
                    <a:lumMod val="75000"/>
                    <a:lumOff val="25000"/>
                  </a:schemeClr>
                </a:solidFill>
              </a:rPr>
              <a:t>chuyển</a:t>
            </a:r>
            <a:r>
              <a:rPr lang="en-GB" sz="2400" dirty="0">
                <a:solidFill>
                  <a:schemeClr val="tx1">
                    <a:lumMod val="75000"/>
                    <a:lumOff val="25000"/>
                  </a:schemeClr>
                </a:solidFill>
              </a:rPr>
              <a:t> </a:t>
            </a:r>
            <a:r>
              <a:rPr lang="en-GB" sz="2400" dirty="0" err="1">
                <a:solidFill>
                  <a:schemeClr val="tx1">
                    <a:lumMod val="75000"/>
                    <a:lumOff val="25000"/>
                  </a:schemeClr>
                </a:solidFill>
              </a:rPr>
              <a:t>chậm</a:t>
            </a:r>
            <a:endParaRPr lang="en-GB" sz="2400" dirty="0">
              <a:solidFill>
                <a:schemeClr val="tx1">
                  <a:lumMod val="75000"/>
                  <a:lumOff val="25000"/>
                </a:schemeClr>
              </a:solidFill>
            </a:endParaRPr>
          </a:p>
          <a:p>
            <a:pPr marL="799248" lvl="1" indent="-342900">
              <a:buFont typeface="Calibri" panose="020F0502020204030204" pitchFamily="34" charset="0"/>
              <a:buChar char="−"/>
            </a:pPr>
            <a:r>
              <a:rPr lang="en-GB" sz="2400" dirty="0" err="1">
                <a:solidFill>
                  <a:schemeClr val="tx1">
                    <a:lumMod val="75000"/>
                    <a:lumOff val="25000"/>
                  </a:schemeClr>
                </a:solidFill>
              </a:rPr>
              <a:t>Tồn</a:t>
            </a:r>
            <a:r>
              <a:rPr lang="en-GB" sz="2400" dirty="0">
                <a:solidFill>
                  <a:schemeClr val="tx1">
                    <a:lumMod val="75000"/>
                    <a:lumOff val="25000"/>
                  </a:schemeClr>
                </a:solidFill>
              </a:rPr>
              <a:t> </a:t>
            </a:r>
            <a:r>
              <a:rPr lang="en-GB" sz="2400" dirty="0" err="1">
                <a:solidFill>
                  <a:schemeClr val="tx1">
                    <a:lumMod val="75000"/>
                    <a:lumOff val="25000"/>
                  </a:schemeClr>
                </a:solidFill>
              </a:rPr>
              <a:t>tại</a:t>
            </a:r>
            <a:r>
              <a:rPr lang="en-GB" sz="2400" dirty="0">
                <a:solidFill>
                  <a:schemeClr val="tx1">
                    <a:lumMod val="75000"/>
                    <a:lumOff val="25000"/>
                  </a:schemeClr>
                </a:solidFill>
              </a:rPr>
              <a:t> </a:t>
            </a:r>
            <a:r>
              <a:rPr lang="en-GB" sz="2400" dirty="0" err="1">
                <a:solidFill>
                  <a:schemeClr val="tx1">
                    <a:lumMod val="75000"/>
                    <a:lumOff val="25000"/>
                  </a:schemeClr>
                </a:solidFill>
              </a:rPr>
              <a:t>lâu</a:t>
            </a:r>
            <a:endParaRPr lang="en-GB" sz="2400" dirty="0">
              <a:solidFill>
                <a:schemeClr val="tx1">
                  <a:lumMod val="75000"/>
                  <a:lumOff val="25000"/>
                </a:schemeClr>
              </a:solidFill>
            </a:endParaRPr>
          </a:p>
          <a:p>
            <a:pPr marL="799248" lvl="1" indent="-342900">
              <a:buFont typeface="Calibri" panose="020F0502020204030204" pitchFamily="34" charset="0"/>
              <a:buChar char="−"/>
            </a:pPr>
            <a:r>
              <a:rPr lang="en-GB" sz="2400" dirty="0" err="1">
                <a:solidFill>
                  <a:schemeClr val="tx1">
                    <a:lumMod val="75000"/>
                    <a:lumOff val="25000"/>
                  </a:schemeClr>
                </a:solidFill>
              </a:rPr>
              <a:t>Phân</a:t>
            </a:r>
            <a:r>
              <a:rPr lang="en-GB" sz="2400" dirty="0">
                <a:solidFill>
                  <a:schemeClr val="tx1">
                    <a:lumMod val="75000"/>
                    <a:lumOff val="25000"/>
                  </a:schemeClr>
                </a:solidFill>
              </a:rPr>
              <a:t> </a:t>
            </a:r>
            <a:r>
              <a:rPr lang="en-GB" sz="2400" dirty="0" err="1">
                <a:solidFill>
                  <a:schemeClr val="tx1">
                    <a:lumMod val="75000"/>
                    <a:lumOff val="25000"/>
                  </a:schemeClr>
                </a:solidFill>
              </a:rPr>
              <a:t>suất</a:t>
            </a:r>
            <a:r>
              <a:rPr lang="en-GB" sz="2400" dirty="0">
                <a:solidFill>
                  <a:schemeClr val="tx1">
                    <a:lumMod val="75000"/>
                    <a:lumOff val="25000"/>
                  </a:schemeClr>
                </a:solidFill>
              </a:rPr>
              <a:t> </a:t>
            </a:r>
            <a:r>
              <a:rPr lang="en-GB" sz="2400" dirty="0" err="1">
                <a:solidFill>
                  <a:schemeClr val="tx1">
                    <a:lumMod val="75000"/>
                    <a:lumOff val="25000"/>
                  </a:schemeClr>
                </a:solidFill>
              </a:rPr>
              <a:t>hạt</a:t>
            </a:r>
            <a:r>
              <a:rPr lang="en-GB" sz="2400" dirty="0">
                <a:solidFill>
                  <a:schemeClr val="tx1">
                    <a:lumMod val="75000"/>
                    <a:lumOff val="25000"/>
                  </a:schemeClr>
                </a:solidFill>
              </a:rPr>
              <a:t> </a:t>
            </a:r>
            <a:r>
              <a:rPr lang="en-GB" sz="2400" dirty="0" err="1">
                <a:solidFill>
                  <a:schemeClr val="tx1">
                    <a:lumMod val="75000"/>
                    <a:lumOff val="25000"/>
                  </a:schemeClr>
                </a:solidFill>
              </a:rPr>
              <a:t>mịn</a:t>
            </a:r>
            <a:r>
              <a:rPr lang="en-GB" sz="2400" dirty="0">
                <a:solidFill>
                  <a:schemeClr val="tx1">
                    <a:lumMod val="75000"/>
                    <a:lumOff val="25000"/>
                  </a:schemeClr>
                </a:solidFill>
              </a:rPr>
              <a:t> </a:t>
            </a:r>
            <a:r>
              <a:rPr lang="en-GB" sz="2400" dirty="0" err="1">
                <a:solidFill>
                  <a:schemeClr val="tx1">
                    <a:lumMod val="75000"/>
                    <a:lumOff val="25000"/>
                  </a:schemeClr>
                </a:solidFill>
              </a:rPr>
              <a:t>cao</a:t>
            </a:r>
            <a:endParaRPr lang="en-GB" sz="2400" dirty="0">
              <a:solidFill>
                <a:schemeClr val="tx1">
                  <a:lumMod val="75000"/>
                  <a:lumOff val="25000"/>
                </a:schemeClr>
              </a:solidFill>
            </a:endParaRPr>
          </a:p>
          <a:p>
            <a:pPr marL="285750" indent="-285750">
              <a:spcBef>
                <a:spcPts val="1200"/>
              </a:spcBef>
              <a:buFont typeface="Arial" panose="020B0604020202020204" pitchFamily="34" charset="0"/>
              <a:buChar char="•"/>
            </a:pPr>
            <a:r>
              <a:rPr lang="en-GB" sz="2400" dirty="0">
                <a:solidFill>
                  <a:schemeClr val="tx1">
                    <a:lumMod val="75000"/>
                    <a:lumOff val="25000"/>
                  </a:schemeClr>
                </a:solidFill>
              </a:rPr>
              <a:t>Respimat</a:t>
            </a:r>
            <a:r>
              <a:rPr lang="en-GB" sz="2400" baseline="30000" dirty="0">
                <a:solidFill>
                  <a:schemeClr val="tx1">
                    <a:lumMod val="75000"/>
                    <a:lumOff val="25000"/>
                  </a:schemeClr>
                </a:solidFill>
                <a:cs typeface="Arial" panose="020B0604020202020204" pitchFamily="34" charset="0"/>
              </a:rPr>
              <a:t>®</a:t>
            </a:r>
            <a:r>
              <a:rPr lang="en-GB" sz="2400" dirty="0">
                <a:solidFill>
                  <a:schemeClr val="tx1">
                    <a:lumMod val="75000"/>
                    <a:lumOff val="25000"/>
                  </a:schemeClr>
                </a:solidFill>
              </a:rPr>
              <a:t> </a:t>
            </a:r>
            <a:r>
              <a:rPr lang="en-GB" sz="2400" dirty="0" err="1">
                <a:solidFill>
                  <a:schemeClr val="tx1">
                    <a:lumMod val="75000"/>
                    <a:lumOff val="25000"/>
                  </a:schemeClr>
                </a:solidFill>
              </a:rPr>
              <a:t>không</a:t>
            </a:r>
            <a:r>
              <a:rPr lang="en-GB" sz="2400" dirty="0">
                <a:solidFill>
                  <a:schemeClr val="tx1">
                    <a:lumMod val="75000"/>
                    <a:lumOff val="25000"/>
                  </a:schemeClr>
                </a:solidFill>
              </a:rPr>
              <a:t> </a:t>
            </a:r>
            <a:r>
              <a:rPr lang="en-GB" sz="2400" dirty="0" err="1">
                <a:solidFill>
                  <a:schemeClr val="tx1">
                    <a:lumMod val="75000"/>
                    <a:lumOff val="25000"/>
                  </a:schemeClr>
                </a:solidFill>
              </a:rPr>
              <a:t>yêu</a:t>
            </a:r>
            <a:r>
              <a:rPr lang="en-GB" sz="2400" dirty="0">
                <a:solidFill>
                  <a:schemeClr val="tx1">
                    <a:lumMod val="75000"/>
                    <a:lumOff val="25000"/>
                  </a:schemeClr>
                </a:solidFill>
              </a:rPr>
              <a:t> </a:t>
            </a:r>
            <a:r>
              <a:rPr lang="en-GB" sz="2400" dirty="0" err="1">
                <a:solidFill>
                  <a:schemeClr val="tx1">
                    <a:lumMod val="75000"/>
                    <a:lumOff val="25000"/>
                  </a:schemeClr>
                </a:solidFill>
              </a:rPr>
              <a:t>cầu</a:t>
            </a:r>
            <a:r>
              <a:rPr lang="en-GB" sz="2400" dirty="0">
                <a:solidFill>
                  <a:schemeClr val="tx1">
                    <a:lumMod val="75000"/>
                    <a:lumOff val="25000"/>
                  </a:schemeClr>
                </a:solidFill>
              </a:rPr>
              <a:t> </a:t>
            </a:r>
            <a:r>
              <a:rPr lang="en-GB" sz="2400" dirty="0" err="1">
                <a:solidFill>
                  <a:schemeClr val="tx1">
                    <a:lumMod val="75000"/>
                    <a:lumOff val="25000"/>
                  </a:schemeClr>
                </a:solidFill>
              </a:rPr>
              <a:t>bệnh</a:t>
            </a:r>
            <a:r>
              <a:rPr lang="en-GB" sz="2400" dirty="0">
                <a:solidFill>
                  <a:schemeClr val="tx1">
                    <a:lumMod val="75000"/>
                    <a:lumOff val="25000"/>
                  </a:schemeClr>
                </a:solidFill>
              </a:rPr>
              <a:t> </a:t>
            </a:r>
            <a:r>
              <a:rPr lang="en-GB" sz="2400" dirty="0" err="1">
                <a:solidFill>
                  <a:schemeClr val="tx1">
                    <a:lumMod val="75000"/>
                    <a:lumOff val="25000"/>
                  </a:schemeClr>
                </a:solidFill>
              </a:rPr>
              <a:t>nhân</a:t>
            </a:r>
            <a:r>
              <a:rPr lang="en-GB" sz="2400" dirty="0">
                <a:solidFill>
                  <a:schemeClr val="tx1">
                    <a:lumMod val="75000"/>
                    <a:lumOff val="25000"/>
                  </a:schemeClr>
                </a:solidFill>
              </a:rPr>
              <a:t> </a:t>
            </a:r>
            <a:r>
              <a:rPr lang="en-GB" sz="2400" dirty="0" err="1">
                <a:solidFill>
                  <a:schemeClr val="tx1">
                    <a:lumMod val="75000"/>
                    <a:lumOff val="25000"/>
                  </a:schemeClr>
                </a:solidFill>
              </a:rPr>
              <a:t>phải</a:t>
            </a:r>
            <a:r>
              <a:rPr lang="en-GB" sz="2400" dirty="0">
                <a:solidFill>
                  <a:schemeClr val="tx1">
                    <a:lumMod val="75000"/>
                    <a:lumOff val="25000"/>
                  </a:schemeClr>
                </a:solidFill>
              </a:rPr>
              <a:t> </a:t>
            </a:r>
            <a:r>
              <a:rPr lang="en-GB" sz="2400" dirty="0" err="1">
                <a:solidFill>
                  <a:schemeClr val="tx1">
                    <a:lumMod val="75000"/>
                    <a:lumOff val="25000"/>
                  </a:schemeClr>
                </a:solidFill>
              </a:rPr>
              <a:t>gắng</a:t>
            </a:r>
            <a:r>
              <a:rPr lang="en-GB" sz="2400" dirty="0">
                <a:solidFill>
                  <a:schemeClr val="tx1">
                    <a:lumMod val="75000"/>
                    <a:lumOff val="25000"/>
                  </a:schemeClr>
                </a:solidFill>
              </a:rPr>
              <a:t> </a:t>
            </a:r>
            <a:r>
              <a:rPr lang="en-GB" sz="2400" dirty="0" err="1">
                <a:solidFill>
                  <a:schemeClr val="tx1">
                    <a:lumMod val="75000"/>
                    <a:lumOff val="25000"/>
                  </a:schemeClr>
                </a:solidFill>
              </a:rPr>
              <a:t>sức</a:t>
            </a:r>
            <a:r>
              <a:rPr lang="en-GB" sz="2400" dirty="0">
                <a:solidFill>
                  <a:schemeClr val="tx1">
                    <a:lumMod val="75000"/>
                    <a:lumOff val="25000"/>
                  </a:schemeClr>
                </a:solidFill>
              </a:rPr>
              <a:t> </a:t>
            </a:r>
            <a:r>
              <a:rPr lang="en-GB" sz="2400" dirty="0" err="1">
                <a:solidFill>
                  <a:schemeClr val="tx1">
                    <a:lumMod val="75000"/>
                    <a:lumOff val="25000"/>
                  </a:schemeClr>
                </a:solidFill>
              </a:rPr>
              <a:t>hít</a:t>
            </a:r>
            <a:r>
              <a:rPr lang="en-GB" sz="2400" dirty="0">
                <a:solidFill>
                  <a:schemeClr val="tx1">
                    <a:lumMod val="75000"/>
                    <a:lumOff val="25000"/>
                  </a:schemeClr>
                </a:solidFill>
              </a:rPr>
              <a:t>, </a:t>
            </a:r>
            <a:r>
              <a:rPr lang="en-GB" sz="2400" dirty="0" err="1">
                <a:solidFill>
                  <a:schemeClr val="tx1">
                    <a:lumMod val="75000"/>
                    <a:lumOff val="25000"/>
                  </a:schemeClr>
                </a:solidFill>
              </a:rPr>
              <a:t>không</a:t>
            </a:r>
            <a:r>
              <a:rPr lang="en-GB" sz="2400" dirty="0">
                <a:solidFill>
                  <a:schemeClr val="tx1">
                    <a:lumMod val="75000"/>
                    <a:lumOff val="25000"/>
                  </a:schemeClr>
                </a:solidFill>
              </a:rPr>
              <a:t> </a:t>
            </a:r>
            <a:r>
              <a:rPr lang="en-GB" sz="2400" dirty="0" err="1">
                <a:solidFill>
                  <a:schemeClr val="tx1">
                    <a:lumMod val="75000"/>
                    <a:lumOff val="25000"/>
                  </a:schemeClr>
                </a:solidFill>
              </a:rPr>
              <a:t>cần</a:t>
            </a:r>
            <a:r>
              <a:rPr lang="en-GB" sz="2400" dirty="0">
                <a:solidFill>
                  <a:schemeClr val="tx1">
                    <a:lumMod val="75000"/>
                    <a:lumOff val="25000"/>
                  </a:schemeClr>
                </a:solidFill>
              </a:rPr>
              <a:t> </a:t>
            </a:r>
            <a:r>
              <a:rPr lang="en-GB" sz="2400" dirty="0" err="1">
                <a:solidFill>
                  <a:schemeClr val="tx1">
                    <a:lumMod val="75000"/>
                    <a:lumOff val="25000"/>
                  </a:schemeClr>
                </a:solidFill>
              </a:rPr>
              <a:t>đánh</a:t>
            </a:r>
            <a:r>
              <a:rPr lang="en-GB" sz="2400" dirty="0">
                <a:solidFill>
                  <a:schemeClr val="tx1">
                    <a:lumMod val="75000"/>
                    <a:lumOff val="25000"/>
                  </a:schemeClr>
                </a:solidFill>
              </a:rPr>
              <a:t> </a:t>
            </a:r>
            <a:r>
              <a:rPr lang="en-GB" sz="2400" dirty="0" err="1">
                <a:solidFill>
                  <a:schemeClr val="tx1">
                    <a:lumMod val="75000"/>
                    <a:lumOff val="25000"/>
                  </a:schemeClr>
                </a:solidFill>
              </a:rPr>
              <a:t>giá</a:t>
            </a:r>
            <a:r>
              <a:rPr lang="en-GB" sz="2400" dirty="0">
                <a:solidFill>
                  <a:schemeClr val="tx1">
                    <a:lumMod val="75000"/>
                    <a:lumOff val="25000"/>
                  </a:schemeClr>
                </a:solidFill>
              </a:rPr>
              <a:t> </a:t>
            </a:r>
            <a:r>
              <a:rPr lang="en-GB" sz="2400" dirty="0" err="1">
                <a:solidFill>
                  <a:schemeClr val="tx1">
                    <a:lumMod val="75000"/>
                    <a:lumOff val="25000"/>
                  </a:schemeClr>
                </a:solidFill>
              </a:rPr>
              <a:t>lưu</a:t>
            </a:r>
            <a:r>
              <a:rPr lang="en-GB" sz="2400" dirty="0">
                <a:solidFill>
                  <a:schemeClr val="tx1">
                    <a:lumMod val="75000"/>
                    <a:lumOff val="25000"/>
                  </a:schemeClr>
                </a:solidFill>
              </a:rPr>
              <a:t> </a:t>
            </a:r>
            <a:r>
              <a:rPr lang="en-GB" sz="2400" dirty="0" err="1">
                <a:solidFill>
                  <a:schemeClr val="tx1">
                    <a:lumMod val="75000"/>
                    <a:lumOff val="25000"/>
                  </a:schemeClr>
                </a:solidFill>
              </a:rPr>
              <a:t>lượng</a:t>
            </a:r>
            <a:r>
              <a:rPr lang="en-GB" sz="2400" dirty="0">
                <a:solidFill>
                  <a:schemeClr val="tx1">
                    <a:lumMod val="75000"/>
                    <a:lumOff val="25000"/>
                  </a:schemeClr>
                </a:solidFill>
              </a:rPr>
              <a:t> </a:t>
            </a:r>
            <a:r>
              <a:rPr lang="en-GB" sz="2400" dirty="0" err="1">
                <a:solidFill>
                  <a:schemeClr val="tx1">
                    <a:lumMod val="75000"/>
                    <a:lumOff val="25000"/>
                  </a:schemeClr>
                </a:solidFill>
              </a:rPr>
              <a:t>hít</a:t>
            </a:r>
            <a:r>
              <a:rPr lang="en-GB" sz="2400" dirty="0">
                <a:solidFill>
                  <a:schemeClr val="tx1">
                    <a:lumMod val="75000"/>
                    <a:lumOff val="25000"/>
                  </a:schemeClr>
                </a:solidFill>
              </a:rPr>
              <a:t> </a:t>
            </a:r>
            <a:r>
              <a:rPr lang="en-GB" sz="2400" dirty="0" err="1">
                <a:solidFill>
                  <a:schemeClr val="tx1">
                    <a:lumMod val="75000"/>
                    <a:lumOff val="25000"/>
                  </a:schemeClr>
                </a:solidFill>
              </a:rPr>
              <a:t>của</a:t>
            </a:r>
            <a:r>
              <a:rPr lang="en-GB" sz="2400" dirty="0">
                <a:solidFill>
                  <a:schemeClr val="tx1">
                    <a:lumMod val="75000"/>
                    <a:lumOff val="25000"/>
                  </a:schemeClr>
                </a:solidFill>
              </a:rPr>
              <a:t> </a:t>
            </a:r>
            <a:r>
              <a:rPr lang="en-GB" sz="2400" dirty="0" err="1">
                <a:solidFill>
                  <a:schemeClr val="tx1">
                    <a:lumMod val="75000"/>
                    <a:lumOff val="25000"/>
                  </a:schemeClr>
                </a:solidFill>
              </a:rPr>
              <a:t>người</a:t>
            </a:r>
            <a:r>
              <a:rPr lang="en-GB" sz="2400" dirty="0">
                <a:solidFill>
                  <a:schemeClr val="tx1">
                    <a:lumMod val="75000"/>
                    <a:lumOff val="25000"/>
                  </a:schemeClr>
                </a:solidFill>
              </a:rPr>
              <a:t> </a:t>
            </a:r>
            <a:r>
              <a:rPr lang="en-GB" sz="2400" dirty="0" err="1">
                <a:solidFill>
                  <a:schemeClr val="tx1">
                    <a:lumMod val="75000"/>
                    <a:lumOff val="25000"/>
                  </a:schemeClr>
                </a:solidFill>
              </a:rPr>
              <a:t>bệnh</a:t>
            </a:r>
            <a:r>
              <a:rPr lang="en-GB" sz="2400" dirty="0">
                <a:solidFill>
                  <a:schemeClr val="tx1">
                    <a:lumMod val="75000"/>
                    <a:lumOff val="25000"/>
                  </a:schemeClr>
                </a:solidFill>
              </a:rPr>
              <a:t>.</a:t>
            </a:r>
          </a:p>
          <a:p>
            <a:pPr marL="285750" indent="-285750">
              <a:spcBef>
                <a:spcPts val="1200"/>
              </a:spcBef>
              <a:buFont typeface="Arial" panose="020B0604020202020204" pitchFamily="34" charset="0"/>
              <a:buChar char="•"/>
            </a:pPr>
            <a:r>
              <a:rPr lang="en-GB" sz="2400" dirty="0">
                <a:solidFill>
                  <a:schemeClr val="tx1">
                    <a:lumMod val="75000"/>
                    <a:lumOff val="25000"/>
                  </a:schemeClr>
                </a:solidFill>
              </a:rPr>
              <a:t>Respimat</a:t>
            </a:r>
            <a:r>
              <a:rPr lang="en-GB" sz="2400" baseline="30000" dirty="0">
                <a:solidFill>
                  <a:schemeClr val="tx1">
                    <a:lumMod val="75000"/>
                    <a:lumOff val="25000"/>
                  </a:schemeClr>
                </a:solidFill>
                <a:cs typeface="Arial" panose="020B0604020202020204" pitchFamily="34" charset="0"/>
              </a:rPr>
              <a:t>®</a:t>
            </a:r>
            <a:r>
              <a:rPr lang="en-GB" sz="2400" dirty="0">
                <a:solidFill>
                  <a:schemeClr val="tx1">
                    <a:lumMod val="75000"/>
                    <a:lumOff val="25000"/>
                  </a:schemeClr>
                </a:solidFill>
              </a:rPr>
              <a:t> </a:t>
            </a:r>
            <a:r>
              <a:rPr lang="en-GB" sz="2400" dirty="0" err="1">
                <a:solidFill>
                  <a:schemeClr val="tx1">
                    <a:lumMod val="75000"/>
                    <a:lumOff val="25000"/>
                  </a:schemeClr>
                </a:solidFill>
              </a:rPr>
              <a:t>có</a:t>
            </a:r>
            <a:r>
              <a:rPr lang="en-GB" sz="2400" dirty="0">
                <a:solidFill>
                  <a:schemeClr val="tx1">
                    <a:lumMod val="75000"/>
                    <a:lumOff val="25000"/>
                  </a:schemeClr>
                </a:solidFill>
              </a:rPr>
              <a:t> </a:t>
            </a:r>
            <a:r>
              <a:rPr lang="en-GB" sz="2400" dirty="0" err="1">
                <a:solidFill>
                  <a:schemeClr val="tx1">
                    <a:lumMod val="75000"/>
                    <a:lumOff val="25000"/>
                  </a:schemeClr>
                </a:solidFill>
              </a:rPr>
              <a:t>tỉ</a:t>
            </a:r>
            <a:r>
              <a:rPr lang="en-GB" sz="2400" dirty="0">
                <a:solidFill>
                  <a:schemeClr val="tx1">
                    <a:lumMod val="75000"/>
                    <a:lumOff val="25000"/>
                  </a:schemeClr>
                </a:solidFill>
              </a:rPr>
              <a:t> </a:t>
            </a:r>
            <a:r>
              <a:rPr lang="en-GB" sz="2400" dirty="0" err="1">
                <a:solidFill>
                  <a:schemeClr val="tx1">
                    <a:lumMod val="75000"/>
                    <a:lumOff val="25000"/>
                  </a:schemeClr>
                </a:solidFill>
              </a:rPr>
              <a:t>lệ</a:t>
            </a:r>
            <a:r>
              <a:rPr lang="en-GB" sz="2400" dirty="0">
                <a:solidFill>
                  <a:schemeClr val="tx1">
                    <a:lumMod val="75000"/>
                    <a:lumOff val="25000"/>
                  </a:schemeClr>
                </a:solidFill>
              </a:rPr>
              <a:t> </a:t>
            </a:r>
            <a:r>
              <a:rPr lang="en-GB" sz="2400" dirty="0" err="1">
                <a:solidFill>
                  <a:schemeClr val="tx1">
                    <a:lumMod val="75000"/>
                    <a:lumOff val="25000"/>
                  </a:schemeClr>
                </a:solidFill>
              </a:rPr>
              <a:t>thuốc</a:t>
            </a:r>
            <a:r>
              <a:rPr lang="en-GB" sz="2400" dirty="0">
                <a:solidFill>
                  <a:schemeClr val="tx1">
                    <a:lumMod val="75000"/>
                    <a:lumOff val="25000"/>
                  </a:schemeClr>
                </a:solidFill>
              </a:rPr>
              <a:t> </a:t>
            </a:r>
            <a:r>
              <a:rPr lang="en-GB" sz="2400" dirty="0" err="1">
                <a:solidFill>
                  <a:schemeClr val="tx1">
                    <a:lumMod val="75000"/>
                    <a:lumOff val="25000"/>
                  </a:schemeClr>
                </a:solidFill>
              </a:rPr>
              <a:t>lắng</a:t>
            </a:r>
            <a:r>
              <a:rPr lang="en-GB" sz="2400" dirty="0">
                <a:solidFill>
                  <a:schemeClr val="tx1">
                    <a:lumMod val="75000"/>
                    <a:lumOff val="25000"/>
                  </a:schemeClr>
                </a:solidFill>
              </a:rPr>
              <a:t> </a:t>
            </a:r>
            <a:r>
              <a:rPr lang="en-GB" sz="2400" dirty="0" err="1">
                <a:solidFill>
                  <a:schemeClr val="tx1">
                    <a:lumMod val="75000"/>
                    <a:lumOff val="25000"/>
                  </a:schemeClr>
                </a:solidFill>
              </a:rPr>
              <a:t>đọng</a:t>
            </a:r>
            <a:r>
              <a:rPr lang="en-GB" sz="2400" dirty="0">
                <a:solidFill>
                  <a:schemeClr val="tx1">
                    <a:lumMod val="75000"/>
                    <a:lumOff val="25000"/>
                  </a:schemeClr>
                </a:solidFill>
              </a:rPr>
              <a:t> ở </a:t>
            </a:r>
            <a:r>
              <a:rPr lang="en-GB" sz="2400" dirty="0" err="1">
                <a:solidFill>
                  <a:schemeClr val="tx1">
                    <a:lumMod val="75000"/>
                    <a:lumOff val="25000"/>
                  </a:schemeClr>
                </a:solidFill>
              </a:rPr>
              <a:t>phổi</a:t>
            </a:r>
            <a:r>
              <a:rPr lang="en-GB" sz="2400" dirty="0">
                <a:solidFill>
                  <a:schemeClr val="tx1">
                    <a:lumMod val="75000"/>
                    <a:lumOff val="25000"/>
                  </a:schemeClr>
                </a:solidFill>
              </a:rPr>
              <a:t> </a:t>
            </a:r>
            <a:r>
              <a:rPr lang="en-GB" sz="2400" dirty="0" err="1">
                <a:solidFill>
                  <a:schemeClr val="tx1">
                    <a:lumMod val="75000"/>
                    <a:lumOff val="25000"/>
                  </a:schemeClr>
                </a:solidFill>
              </a:rPr>
              <a:t>cao</a:t>
            </a:r>
            <a:r>
              <a:rPr lang="en-GB" sz="2400" dirty="0">
                <a:solidFill>
                  <a:schemeClr val="tx1">
                    <a:lumMod val="75000"/>
                    <a:lumOff val="25000"/>
                  </a:schemeClr>
                </a:solidFill>
              </a:rPr>
              <a:t>, </a:t>
            </a:r>
            <a:r>
              <a:rPr lang="en-GB" sz="2400" dirty="0" err="1">
                <a:solidFill>
                  <a:schemeClr val="tx1">
                    <a:lumMod val="75000"/>
                    <a:lumOff val="25000"/>
                  </a:schemeClr>
                </a:solidFill>
              </a:rPr>
              <a:t>kể</a:t>
            </a:r>
            <a:r>
              <a:rPr lang="en-GB" sz="2400" dirty="0">
                <a:solidFill>
                  <a:schemeClr val="tx1">
                    <a:lumMod val="75000"/>
                    <a:lumOff val="25000"/>
                  </a:schemeClr>
                </a:solidFill>
              </a:rPr>
              <a:t> </a:t>
            </a:r>
            <a:r>
              <a:rPr lang="en-GB" sz="2400" dirty="0" err="1">
                <a:solidFill>
                  <a:schemeClr val="tx1">
                    <a:lumMod val="75000"/>
                    <a:lumOff val="25000"/>
                  </a:schemeClr>
                </a:solidFill>
              </a:rPr>
              <a:t>cả</a:t>
            </a:r>
            <a:r>
              <a:rPr lang="en-GB" sz="2400" dirty="0">
                <a:solidFill>
                  <a:schemeClr val="tx1">
                    <a:lumMod val="75000"/>
                    <a:lumOff val="25000"/>
                  </a:schemeClr>
                </a:solidFill>
              </a:rPr>
              <a:t> </a:t>
            </a:r>
            <a:r>
              <a:rPr lang="en-GB" sz="2400" dirty="0" err="1">
                <a:solidFill>
                  <a:schemeClr val="tx1">
                    <a:lumMod val="75000"/>
                    <a:lumOff val="25000"/>
                  </a:schemeClr>
                </a:solidFill>
              </a:rPr>
              <a:t>những</a:t>
            </a:r>
            <a:r>
              <a:rPr lang="en-GB" sz="2400" dirty="0">
                <a:solidFill>
                  <a:schemeClr val="tx1">
                    <a:lumMod val="75000"/>
                    <a:lumOff val="25000"/>
                  </a:schemeClr>
                </a:solidFill>
              </a:rPr>
              <a:t> </a:t>
            </a:r>
            <a:r>
              <a:rPr lang="en-GB" sz="2400" dirty="0" err="1">
                <a:solidFill>
                  <a:schemeClr val="tx1">
                    <a:lumMod val="75000"/>
                    <a:lumOff val="25000"/>
                  </a:schemeClr>
                </a:solidFill>
              </a:rPr>
              <a:t>đường</a:t>
            </a:r>
            <a:r>
              <a:rPr lang="en-GB" sz="2400" dirty="0">
                <a:solidFill>
                  <a:schemeClr val="tx1">
                    <a:lumMod val="75000"/>
                    <a:lumOff val="25000"/>
                  </a:schemeClr>
                </a:solidFill>
              </a:rPr>
              <a:t> </a:t>
            </a:r>
            <a:r>
              <a:rPr lang="en-GB" sz="2400" dirty="0" err="1">
                <a:solidFill>
                  <a:schemeClr val="tx1">
                    <a:lumMod val="75000"/>
                    <a:lumOff val="25000"/>
                  </a:schemeClr>
                </a:solidFill>
              </a:rPr>
              <a:t>dẫn</a:t>
            </a:r>
            <a:r>
              <a:rPr lang="en-GB" sz="2400" dirty="0">
                <a:solidFill>
                  <a:schemeClr val="tx1">
                    <a:lumMod val="75000"/>
                    <a:lumOff val="25000"/>
                  </a:schemeClr>
                </a:solidFill>
              </a:rPr>
              <a:t> </a:t>
            </a:r>
            <a:r>
              <a:rPr lang="en-GB" sz="2400" dirty="0" err="1">
                <a:solidFill>
                  <a:schemeClr val="tx1">
                    <a:lumMod val="75000"/>
                    <a:lumOff val="25000"/>
                  </a:schemeClr>
                </a:solidFill>
              </a:rPr>
              <a:t>khí</a:t>
            </a:r>
            <a:r>
              <a:rPr lang="en-GB" sz="2400" dirty="0">
                <a:solidFill>
                  <a:schemeClr val="tx1">
                    <a:lumMod val="75000"/>
                    <a:lumOff val="25000"/>
                  </a:schemeClr>
                </a:solidFill>
              </a:rPr>
              <a:t> </a:t>
            </a:r>
            <a:r>
              <a:rPr lang="en-GB" sz="2400" dirty="0" err="1">
                <a:solidFill>
                  <a:schemeClr val="tx1">
                    <a:lumMod val="75000"/>
                    <a:lumOff val="25000"/>
                  </a:schemeClr>
                </a:solidFill>
              </a:rPr>
              <a:t>nhỏ</a:t>
            </a:r>
            <a:r>
              <a:rPr lang="en-GB" sz="2400" dirty="0">
                <a:solidFill>
                  <a:schemeClr val="tx1">
                    <a:lumMod val="75000"/>
                    <a:lumOff val="25000"/>
                  </a:schemeClr>
                </a:solidFill>
              </a:rPr>
              <a:t> </a:t>
            </a:r>
            <a:r>
              <a:rPr lang="en-GB" sz="2400" dirty="0" err="1">
                <a:solidFill>
                  <a:schemeClr val="tx1">
                    <a:lumMod val="75000"/>
                    <a:lumOff val="25000"/>
                  </a:schemeClr>
                </a:solidFill>
              </a:rPr>
              <a:t>ngoại</a:t>
            </a:r>
            <a:r>
              <a:rPr lang="en-GB" sz="2400" dirty="0">
                <a:solidFill>
                  <a:schemeClr val="tx1">
                    <a:lumMod val="75000"/>
                    <a:lumOff val="25000"/>
                  </a:schemeClr>
                </a:solidFill>
              </a:rPr>
              <a:t> </a:t>
            </a:r>
            <a:r>
              <a:rPr lang="en-GB" sz="2400" dirty="0" err="1">
                <a:solidFill>
                  <a:schemeClr val="tx1">
                    <a:lumMod val="75000"/>
                    <a:lumOff val="25000"/>
                  </a:schemeClr>
                </a:solidFill>
              </a:rPr>
              <a:t>biên</a:t>
            </a:r>
            <a:r>
              <a:rPr lang="en-GB" sz="2400" dirty="0">
                <a:solidFill>
                  <a:schemeClr val="tx1">
                    <a:lumMod val="75000"/>
                    <a:lumOff val="25000"/>
                  </a:schemeClr>
                </a:solidFill>
              </a:rPr>
              <a:t>.</a:t>
            </a:r>
          </a:p>
          <a:p>
            <a:pPr marL="285750" indent="-285750">
              <a:spcBef>
                <a:spcPts val="1200"/>
              </a:spcBef>
              <a:buFont typeface="Arial" panose="020B0604020202020204" pitchFamily="34" charset="0"/>
              <a:buChar char="•"/>
            </a:pPr>
            <a:r>
              <a:rPr lang="en-US" sz="2400" dirty="0" err="1">
                <a:solidFill>
                  <a:schemeClr val="tx1">
                    <a:lumMod val="75000"/>
                    <a:lumOff val="25000"/>
                  </a:schemeClr>
                </a:solidFill>
              </a:rPr>
              <a:t>Bất</a:t>
            </a:r>
            <a:r>
              <a:rPr lang="en-US" sz="2400" dirty="0">
                <a:solidFill>
                  <a:schemeClr val="tx1">
                    <a:lumMod val="75000"/>
                    <a:lumOff val="25000"/>
                  </a:schemeClr>
                </a:solidFill>
              </a:rPr>
              <a:t> </a:t>
            </a:r>
            <a:r>
              <a:rPr lang="en-US" sz="2400" dirty="0" err="1">
                <a:solidFill>
                  <a:schemeClr val="tx1">
                    <a:lumMod val="75000"/>
                    <a:lumOff val="25000"/>
                  </a:schemeClr>
                </a:solidFill>
              </a:rPr>
              <a:t>kỳ</a:t>
            </a:r>
            <a:r>
              <a:rPr lang="en-US" sz="2400" dirty="0">
                <a:solidFill>
                  <a:schemeClr val="tx1">
                    <a:lumMod val="75000"/>
                    <a:lumOff val="25000"/>
                  </a:schemeClr>
                </a:solidFill>
              </a:rPr>
              <a:t> </a:t>
            </a:r>
            <a:r>
              <a:rPr lang="en-US" sz="2400" dirty="0" err="1">
                <a:solidFill>
                  <a:schemeClr val="tx1">
                    <a:lumMod val="75000"/>
                    <a:lumOff val="25000"/>
                  </a:schemeClr>
                </a:solidFill>
              </a:rPr>
              <a:t>dụng</a:t>
            </a:r>
            <a:r>
              <a:rPr lang="en-US" sz="2400" dirty="0">
                <a:solidFill>
                  <a:schemeClr val="tx1">
                    <a:lumMod val="75000"/>
                    <a:lumOff val="25000"/>
                  </a:schemeClr>
                </a:solidFill>
              </a:rPr>
              <a:t> </a:t>
            </a:r>
            <a:r>
              <a:rPr lang="en-US" sz="2400" dirty="0" err="1">
                <a:solidFill>
                  <a:schemeClr val="tx1">
                    <a:lumMod val="75000"/>
                    <a:lumOff val="25000"/>
                  </a:schemeClr>
                </a:solidFill>
              </a:rPr>
              <a:t>cụ</a:t>
            </a:r>
            <a:r>
              <a:rPr lang="en-US" sz="2400" dirty="0">
                <a:solidFill>
                  <a:schemeClr val="tx1">
                    <a:lumMod val="75000"/>
                    <a:lumOff val="25000"/>
                  </a:schemeClr>
                </a:solidFill>
              </a:rPr>
              <a:t> </a:t>
            </a:r>
            <a:r>
              <a:rPr lang="en-US" sz="2400" dirty="0" err="1">
                <a:solidFill>
                  <a:schemeClr val="tx1">
                    <a:lumMod val="75000"/>
                    <a:lumOff val="25000"/>
                  </a:schemeClr>
                </a:solidFill>
              </a:rPr>
              <a:t>hít</a:t>
            </a:r>
            <a:r>
              <a:rPr lang="en-US" sz="2400" dirty="0">
                <a:solidFill>
                  <a:schemeClr val="tx1">
                    <a:lumMod val="75000"/>
                    <a:lumOff val="25000"/>
                  </a:schemeClr>
                </a:solidFill>
              </a:rPr>
              <a:t> </a:t>
            </a:r>
            <a:r>
              <a:rPr lang="en-US" sz="2400" dirty="0" err="1">
                <a:solidFill>
                  <a:schemeClr val="tx1">
                    <a:lumMod val="75000"/>
                    <a:lumOff val="25000"/>
                  </a:schemeClr>
                </a:solidFill>
              </a:rPr>
              <a:t>nào</a:t>
            </a:r>
            <a:r>
              <a:rPr lang="en-US" sz="2400" dirty="0">
                <a:solidFill>
                  <a:schemeClr val="tx1">
                    <a:lumMod val="75000"/>
                    <a:lumOff val="25000"/>
                  </a:schemeClr>
                </a:solidFill>
              </a:rPr>
              <a:t> </a:t>
            </a:r>
            <a:r>
              <a:rPr lang="en-US" sz="2400" dirty="0" err="1">
                <a:solidFill>
                  <a:schemeClr val="tx1">
                    <a:lumMod val="75000"/>
                    <a:lumOff val="25000"/>
                  </a:schemeClr>
                </a:solidFill>
              </a:rPr>
              <a:t>cũng</a:t>
            </a:r>
            <a:r>
              <a:rPr lang="en-US" sz="2400" dirty="0">
                <a:solidFill>
                  <a:schemeClr val="tx1">
                    <a:lumMod val="75000"/>
                    <a:lumOff val="25000"/>
                  </a:schemeClr>
                </a:solidFill>
              </a:rPr>
              <a:t> </a:t>
            </a:r>
            <a:r>
              <a:rPr lang="en-US" sz="2400" dirty="0" err="1">
                <a:solidFill>
                  <a:schemeClr val="tx1">
                    <a:lumMod val="75000"/>
                    <a:lumOff val="25000"/>
                  </a:schemeClr>
                </a:solidFill>
              </a:rPr>
              <a:t>cần</a:t>
            </a:r>
            <a:r>
              <a:rPr lang="en-US" sz="2400" dirty="0">
                <a:solidFill>
                  <a:schemeClr val="tx1">
                    <a:lumMod val="75000"/>
                    <a:lumOff val="25000"/>
                  </a:schemeClr>
                </a:solidFill>
              </a:rPr>
              <a:t> </a:t>
            </a:r>
            <a:r>
              <a:rPr lang="en-US" sz="2400" dirty="0" err="1">
                <a:solidFill>
                  <a:schemeClr val="tx1">
                    <a:lumMod val="75000"/>
                    <a:lumOff val="25000"/>
                  </a:schemeClr>
                </a:solidFill>
              </a:rPr>
              <a:t>hướng</a:t>
            </a:r>
            <a:r>
              <a:rPr lang="en-US" sz="2400" dirty="0">
                <a:solidFill>
                  <a:schemeClr val="tx1">
                    <a:lumMod val="75000"/>
                    <a:lumOff val="25000"/>
                  </a:schemeClr>
                </a:solidFill>
              </a:rPr>
              <a:t> </a:t>
            </a:r>
            <a:r>
              <a:rPr lang="en-US" sz="2400" dirty="0" err="1">
                <a:solidFill>
                  <a:schemeClr val="tx1">
                    <a:lumMod val="75000"/>
                    <a:lumOff val="25000"/>
                  </a:schemeClr>
                </a:solidFill>
              </a:rPr>
              <a:t>dẫn</a:t>
            </a:r>
            <a:r>
              <a:rPr lang="en-US" sz="2400" dirty="0">
                <a:solidFill>
                  <a:schemeClr val="tx1">
                    <a:lumMod val="75000"/>
                    <a:lumOff val="25000"/>
                  </a:schemeClr>
                </a:solidFill>
              </a:rPr>
              <a:t> </a:t>
            </a:r>
            <a:r>
              <a:rPr lang="en-US" sz="2400" dirty="0" err="1">
                <a:solidFill>
                  <a:schemeClr val="tx1">
                    <a:lumMod val="75000"/>
                    <a:lumOff val="25000"/>
                  </a:schemeClr>
                </a:solidFill>
              </a:rPr>
              <a:t>sử</a:t>
            </a:r>
            <a:r>
              <a:rPr lang="en-US" sz="2400" dirty="0">
                <a:solidFill>
                  <a:schemeClr val="tx1">
                    <a:lumMod val="75000"/>
                    <a:lumOff val="25000"/>
                  </a:schemeClr>
                </a:solidFill>
              </a:rPr>
              <a:t> </a:t>
            </a:r>
            <a:r>
              <a:rPr lang="en-US" sz="2400" dirty="0" err="1">
                <a:solidFill>
                  <a:schemeClr val="tx1">
                    <a:lumMod val="75000"/>
                    <a:lumOff val="25000"/>
                  </a:schemeClr>
                </a:solidFill>
              </a:rPr>
              <a:t>dụng</a:t>
            </a:r>
            <a:r>
              <a:rPr lang="en-US" sz="2400" dirty="0">
                <a:solidFill>
                  <a:schemeClr val="tx1">
                    <a:lumMod val="75000"/>
                    <a:lumOff val="25000"/>
                  </a:schemeClr>
                </a:solidFill>
              </a:rPr>
              <a:t> </a:t>
            </a:r>
            <a:r>
              <a:rPr lang="en-US" sz="2400" dirty="0" err="1">
                <a:solidFill>
                  <a:schemeClr val="tx1">
                    <a:lumMod val="75000"/>
                    <a:lumOff val="25000"/>
                  </a:schemeClr>
                </a:solidFill>
              </a:rPr>
              <a:t>và</a:t>
            </a:r>
            <a:r>
              <a:rPr lang="en-US" sz="2400" dirty="0">
                <a:solidFill>
                  <a:schemeClr val="tx1">
                    <a:lumMod val="75000"/>
                    <a:lumOff val="25000"/>
                  </a:schemeClr>
                </a:solidFill>
              </a:rPr>
              <a:t> </a:t>
            </a:r>
            <a:r>
              <a:rPr lang="vi-VN" sz="2400" dirty="0">
                <a:solidFill>
                  <a:schemeClr val="tx1">
                    <a:lumMod val="75000"/>
                    <a:lumOff val="25000"/>
                  </a:schemeClr>
                </a:solidFill>
              </a:rPr>
              <a:t>biểu diễn cho người bệnh,</a:t>
            </a:r>
            <a:r>
              <a:rPr lang="en-US" sz="2400" dirty="0">
                <a:solidFill>
                  <a:schemeClr val="tx1">
                    <a:lumMod val="75000"/>
                    <a:lumOff val="25000"/>
                  </a:schemeClr>
                </a:solidFill>
              </a:rPr>
              <a:t> </a:t>
            </a:r>
            <a:r>
              <a:rPr lang="vi-VN" sz="2400" dirty="0">
                <a:solidFill>
                  <a:schemeClr val="tx1">
                    <a:lumMod val="75000"/>
                    <a:lumOff val="25000"/>
                  </a:schemeClr>
                </a:solidFill>
              </a:rPr>
              <a:t>định kỳ đánh giá kỹ thuật hít </a:t>
            </a:r>
            <a:r>
              <a:rPr lang="en-US" sz="2400" dirty="0" err="1">
                <a:solidFill>
                  <a:schemeClr val="tx1">
                    <a:lumMod val="75000"/>
                    <a:lumOff val="25000"/>
                  </a:schemeClr>
                </a:solidFill>
              </a:rPr>
              <a:t>của</a:t>
            </a:r>
            <a:r>
              <a:rPr lang="en-US" sz="2400" dirty="0">
                <a:solidFill>
                  <a:schemeClr val="tx1">
                    <a:lumMod val="75000"/>
                    <a:lumOff val="25000"/>
                  </a:schemeClr>
                </a:solidFill>
              </a:rPr>
              <a:t> b</a:t>
            </a:r>
            <a:r>
              <a:rPr lang="vi-VN" sz="2400" dirty="0">
                <a:solidFill>
                  <a:schemeClr val="tx1">
                    <a:lumMod val="75000"/>
                    <a:lumOff val="25000"/>
                  </a:schemeClr>
                </a:solidFill>
              </a:rPr>
              <a:t>ệnh nhân</a:t>
            </a:r>
            <a:endParaRPr lang="en-GB" sz="2400" dirty="0">
              <a:solidFill>
                <a:schemeClr val="tx1">
                  <a:lumMod val="75000"/>
                  <a:lumOff val="25000"/>
                </a:schemeClr>
              </a:solidFill>
            </a:endParaRPr>
          </a:p>
        </p:txBody>
      </p:sp>
      <p:sp>
        <p:nvSpPr>
          <p:cNvPr id="3" name="TextBox 2">
            <a:extLst>
              <a:ext uri="{FF2B5EF4-FFF2-40B4-BE49-F238E27FC236}">
                <a16:creationId xmlns:a16="http://schemas.microsoft.com/office/drawing/2014/main" id="{63C3366D-3A43-4967-A025-9A72D14A9CA0}"/>
              </a:ext>
            </a:extLst>
          </p:cNvPr>
          <p:cNvSpPr txBox="1"/>
          <p:nvPr/>
        </p:nvSpPr>
        <p:spPr>
          <a:xfrm>
            <a:off x="4943872" y="404664"/>
            <a:ext cx="3528392" cy="504056"/>
          </a:xfrm>
          <a:prstGeom prst="rect">
            <a:avLst/>
          </a:prstGeom>
          <a:noFill/>
        </p:spPr>
        <p:txBody>
          <a:bodyPr wrap="square" rtlCol="0">
            <a:noAutofit/>
          </a:bodyPr>
          <a:lstStyle/>
          <a:p>
            <a:r>
              <a:rPr lang="en-US" sz="3600" b="1" dirty="0" err="1">
                <a:solidFill>
                  <a:srgbClr val="003366"/>
                </a:solidFill>
                <a:latin typeface="+mj-lt"/>
              </a:rPr>
              <a:t>Tóm</a:t>
            </a:r>
            <a:r>
              <a:rPr lang="en-US" sz="3600" b="1" dirty="0">
                <a:solidFill>
                  <a:srgbClr val="003366"/>
                </a:solidFill>
                <a:latin typeface="+mj-lt"/>
              </a:rPr>
              <a:t> </a:t>
            </a:r>
            <a:r>
              <a:rPr lang="en-US" sz="3600" b="1" dirty="0" err="1">
                <a:solidFill>
                  <a:srgbClr val="003366"/>
                </a:solidFill>
                <a:latin typeface="+mj-lt"/>
              </a:rPr>
              <a:t>tắt</a:t>
            </a:r>
            <a:endParaRPr lang="en-US" sz="3600" b="1" dirty="0">
              <a:solidFill>
                <a:srgbClr val="003366"/>
              </a:solidFill>
              <a:latin typeface="+mj-lt"/>
            </a:endParaRPr>
          </a:p>
        </p:txBody>
      </p:sp>
    </p:spTree>
    <p:extLst>
      <p:ext uri="{BB962C8B-B14F-4D97-AF65-F5344CB8AC3E}">
        <p14:creationId xmlns:p14="http://schemas.microsoft.com/office/powerpoint/2010/main" val="192438294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pPr algn="ctr"/>
            <a:r>
              <a:rPr lang="en-US" sz="3600" b="1" dirty="0" err="1"/>
              <a:t>Kết</a:t>
            </a:r>
            <a:r>
              <a:rPr lang="en-US" sz="3600" b="1" dirty="0"/>
              <a:t> </a:t>
            </a:r>
            <a:r>
              <a:rPr lang="en-US" sz="3600" b="1" dirty="0" err="1"/>
              <a:t>luận</a:t>
            </a:r>
            <a:endParaRPr lang="en-US" sz="3600" b="1" dirty="0"/>
          </a:p>
        </p:txBody>
      </p:sp>
      <p:sp>
        <p:nvSpPr>
          <p:cNvPr id="4" name="Content Placeholder 3"/>
          <p:cNvSpPr>
            <a:spLocks noGrp="1"/>
          </p:cNvSpPr>
          <p:nvPr>
            <p:ph sz="quarter" idx="10"/>
          </p:nvPr>
        </p:nvSpPr>
        <p:spPr>
          <a:xfrm>
            <a:off x="847725" y="1514476"/>
            <a:ext cx="10496550" cy="4333875"/>
          </a:xfrm>
        </p:spPr>
        <p:txBody>
          <a:bodyPr>
            <a:noAutofit/>
          </a:bodyPr>
          <a:lstStyle/>
          <a:p>
            <a:pPr marL="342900" indent="-342900">
              <a:buFont typeface="Arial" panose="020B0604020202020204" pitchFamily="34" charset="0"/>
              <a:buChar char="•"/>
            </a:pPr>
            <a:r>
              <a:rPr lang="en-US" sz="2400" b="0" dirty="0" err="1">
                <a:solidFill>
                  <a:srgbClr val="002060"/>
                </a:solidFill>
                <a:latin typeface="+mn-lt"/>
              </a:rPr>
              <a:t>Giảm</a:t>
            </a:r>
            <a:r>
              <a:rPr lang="en-US" sz="2400" b="0" dirty="0">
                <a:solidFill>
                  <a:srgbClr val="002060"/>
                </a:solidFill>
                <a:latin typeface="+mn-lt"/>
              </a:rPr>
              <a:t> </a:t>
            </a:r>
            <a:r>
              <a:rPr lang="en-US" sz="2400" b="0" dirty="0" err="1">
                <a:solidFill>
                  <a:srgbClr val="002060"/>
                </a:solidFill>
                <a:latin typeface="+mn-lt"/>
              </a:rPr>
              <a:t>triệu</a:t>
            </a:r>
            <a:r>
              <a:rPr lang="en-US" sz="2400" b="0" dirty="0">
                <a:solidFill>
                  <a:srgbClr val="002060"/>
                </a:solidFill>
                <a:latin typeface="+mn-lt"/>
              </a:rPr>
              <a:t> </a:t>
            </a:r>
            <a:r>
              <a:rPr lang="en-US" sz="2400" b="0" dirty="0" err="1">
                <a:solidFill>
                  <a:srgbClr val="002060"/>
                </a:solidFill>
                <a:latin typeface="+mn-lt"/>
              </a:rPr>
              <a:t>chứng</a:t>
            </a:r>
            <a:r>
              <a:rPr lang="en-US" sz="2400" b="0" dirty="0">
                <a:solidFill>
                  <a:srgbClr val="002060"/>
                </a:solidFill>
                <a:latin typeface="+mn-lt"/>
              </a:rPr>
              <a:t> </a:t>
            </a:r>
            <a:r>
              <a:rPr lang="en-US" sz="2400" b="0" dirty="0" err="1">
                <a:solidFill>
                  <a:srgbClr val="002060"/>
                </a:solidFill>
                <a:latin typeface="+mn-lt"/>
              </a:rPr>
              <a:t>và</a:t>
            </a:r>
            <a:r>
              <a:rPr lang="en-US" sz="2400" b="0" dirty="0">
                <a:solidFill>
                  <a:srgbClr val="002060"/>
                </a:solidFill>
                <a:latin typeface="+mn-lt"/>
              </a:rPr>
              <a:t> </a:t>
            </a:r>
            <a:r>
              <a:rPr lang="en-US" sz="2400" b="0" dirty="0" err="1">
                <a:solidFill>
                  <a:srgbClr val="002060"/>
                </a:solidFill>
                <a:latin typeface="+mn-lt"/>
              </a:rPr>
              <a:t>giảm</a:t>
            </a:r>
            <a:r>
              <a:rPr lang="en-US" sz="2400" b="0" dirty="0">
                <a:solidFill>
                  <a:srgbClr val="002060"/>
                </a:solidFill>
                <a:latin typeface="+mn-lt"/>
              </a:rPr>
              <a:t> </a:t>
            </a:r>
            <a:r>
              <a:rPr lang="en-US" sz="2400" b="0" dirty="0" err="1">
                <a:solidFill>
                  <a:srgbClr val="002060"/>
                </a:solidFill>
                <a:latin typeface="+mn-lt"/>
              </a:rPr>
              <a:t>nguy</a:t>
            </a:r>
            <a:r>
              <a:rPr lang="en-US" sz="2400" b="0" dirty="0">
                <a:solidFill>
                  <a:srgbClr val="002060"/>
                </a:solidFill>
                <a:latin typeface="+mn-lt"/>
              </a:rPr>
              <a:t> </a:t>
            </a:r>
            <a:r>
              <a:rPr lang="en-US" sz="2400" b="0" dirty="0" err="1">
                <a:solidFill>
                  <a:srgbClr val="002060"/>
                </a:solidFill>
                <a:latin typeface="+mn-lt"/>
              </a:rPr>
              <a:t>cơ</a:t>
            </a:r>
            <a:r>
              <a:rPr lang="en-US" sz="2400" b="0" dirty="0">
                <a:solidFill>
                  <a:srgbClr val="002060"/>
                </a:solidFill>
                <a:latin typeface="+mn-lt"/>
              </a:rPr>
              <a:t> </a:t>
            </a:r>
            <a:r>
              <a:rPr lang="en-US" sz="2400" b="0" dirty="0" err="1">
                <a:solidFill>
                  <a:srgbClr val="002060"/>
                </a:solidFill>
                <a:latin typeface="+mn-lt"/>
              </a:rPr>
              <a:t>đợt</a:t>
            </a:r>
            <a:r>
              <a:rPr lang="en-US" sz="2400" b="0" dirty="0">
                <a:solidFill>
                  <a:srgbClr val="002060"/>
                </a:solidFill>
                <a:latin typeface="+mn-lt"/>
              </a:rPr>
              <a:t> </a:t>
            </a:r>
            <a:r>
              <a:rPr lang="en-US" sz="2400" b="0" dirty="0" err="1">
                <a:solidFill>
                  <a:srgbClr val="002060"/>
                </a:solidFill>
                <a:latin typeface="+mn-lt"/>
              </a:rPr>
              <a:t>cấp</a:t>
            </a:r>
            <a:r>
              <a:rPr lang="en-US" sz="2400" b="0" dirty="0">
                <a:solidFill>
                  <a:srgbClr val="002060"/>
                </a:solidFill>
                <a:latin typeface="+mn-lt"/>
              </a:rPr>
              <a:t> </a:t>
            </a:r>
            <a:r>
              <a:rPr lang="en-US" sz="2400" b="0" dirty="0" err="1">
                <a:solidFill>
                  <a:srgbClr val="002060"/>
                </a:solidFill>
                <a:latin typeface="+mn-lt"/>
              </a:rPr>
              <a:t>là</a:t>
            </a:r>
            <a:r>
              <a:rPr lang="en-US" sz="2400" b="0" dirty="0">
                <a:solidFill>
                  <a:srgbClr val="002060"/>
                </a:solidFill>
                <a:latin typeface="+mn-lt"/>
              </a:rPr>
              <a:t> </a:t>
            </a:r>
            <a:r>
              <a:rPr lang="en-US" sz="2400" b="0" dirty="0" err="1">
                <a:solidFill>
                  <a:srgbClr val="002060"/>
                </a:solidFill>
                <a:latin typeface="+mn-lt"/>
              </a:rPr>
              <a:t>hai</a:t>
            </a:r>
            <a:r>
              <a:rPr lang="en-US" sz="2400" b="0" dirty="0">
                <a:solidFill>
                  <a:srgbClr val="002060"/>
                </a:solidFill>
                <a:latin typeface="+mn-lt"/>
              </a:rPr>
              <a:t> </a:t>
            </a:r>
            <a:r>
              <a:rPr lang="en-US" sz="2400" b="0" dirty="0" err="1">
                <a:solidFill>
                  <a:srgbClr val="002060"/>
                </a:solidFill>
                <a:latin typeface="+mn-lt"/>
              </a:rPr>
              <a:t>mục</a:t>
            </a:r>
            <a:r>
              <a:rPr lang="en-US" sz="2400" b="0" dirty="0">
                <a:solidFill>
                  <a:srgbClr val="002060"/>
                </a:solidFill>
                <a:latin typeface="+mn-lt"/>
              </a:rPr>
              <a:t> </a:t>
            </a:r>
            <a:r>
              <a:rPr lang="en-US" sz="2400" b="0" dirty="0" err="1">
                <a:solidFill>
                  <a:srgbClr val="002060"/>
                </a:solidFill>
                <a:latin typeface="+mn-lt"/>
              </a:rPr>
              <a:t>tiêu</a:t>
            </a:r>
            <a:r>
              <a:rPr lang="en-US" sz="2400" b="0" dirty="0">
                <a:solidFill>
                  <a:srgbClr val="002060"/>
                </a:solidFill>
                <a:latin typeface="+mn-lt"/>
              </a:rPr>
              <a:t> </a:t>
            </a:r>
            <a:r>
              <a:rPr lang="en-US" sz="2400" b="0" dirty="0" err="1">
                <a:solidFill>
                  <a:srgbClr val="002060"/>
                </a:solidFill>
                <a:latin typeface="+mn-lt"/>
              </a:rPr>
              <a:t>chính</a:t>
            </a:r>
            <a:r>
              <a:rPr lang="en-US" sz="2400" b="0" dirty="0">
                <a:solidFill>
                  <a:srgbClr val="002060"/>
                </a:solidFill>
                <a:latin typeface="+mn-lt"/>
              </a:rPr>
              <a:t> </a:t>
            </a:r>
            <a:r>
              <a:rPr lang="en-US" sz="2400" b="0" dirty="0" err="1">
                <a:solidFill>
                  <a:srgbClr val="002060"/>
                </a:solidFill>
                <a:latin typeface="+mn-lt"/>
              </a:rPr>
              <a:t>trong</a:t>
            </a:r>
            <a:r>
              <a:rPr lang="en-US" sz="2400" b="0" dirty="0">
                <a:solidFill>
                  <a:srgbClr val="002060"/>
                </a:solidFill>
                <a:latin typeface="+mn-lt"/>
              </a:rPr>
              <a:t> </a:t>
            </a:r>
            <a:r>
              <a:rPr lang="en-US" sz="2400" b="0" dirty="0" err="1">
                <a:solidFill>
                  <a:srgbClr val="002060"/>
                </a:solidFill>
                <a:latin typeface="+mn-lt"/>
              </a:rPr>
              <a:t>điều</a:t>
            </a:r>
            <a:r>
              <a:rPr lang="en-US" sz="2400" b="0" dirty="0">
                <a:solidFill>
                  <a:srgbClr val="002060"/>
                </a:solidFill>
                <a:latin typeface="+mn-lt"/>
              </a:rPr>
              <a:t> </a:t>
            </a:r>
            <a:r>
              <a:rPr lang="en-US" sz="2400" b="0" dirty="0" err="1">
                <a:solidFill>
                  <a:srgbClr val="002060"/>
                </a:solidFill>
                <a:latin typeface="+mn-lt"/>
              </a:rPr>
              <a:t>trị</a:t>
            </a:r>
            <a:r>
              <a:rPr lang="en-US" sz="2400" b="0" dirty="0">
                <a:solidFill>
                  <a:srgbClr val="002060"/>
                </a:solidFill>
                <a:latin typeface="+mn-lt"/>
              </a:rPr>
              <a:t> COPD. </a:t>
            </a:r>
            <a:r>
              <a:rPr lang="en-US" sz="2400" b="0" dirty="0" err="1">
                <a:solidFill>
                  <a:srgbClr val="002060"/>
                </a:solidFill>
                <a:latin typeface="+mn-lt"/>
              </a:rPr>
              <a:t>Tình</a:t>
            </a:r>
            <a:r>
              <a:rPr lang="en-US" sz="2400" b="0" dirty="0">
                <a:solidFill>
                  <a:srgbClr val="002060"/>
                </a:solidFill>
                <a:latin typeface="+mn-lt"/>
              </a:rPr>
              <a:t> </a:t>
            </a:r>
            <a:r>
              <a:rPr lang="en-US" sz="2400" b="0" dirty="0" err="1">
                <a:solidFill>
                  <a:srgbClr val="002060"/>
                </a:solidFill>
                <a:latin typeface="+mn-lt"/>
              </a:rPr>
              <a:t>trạng</a:t>
            </a:r>
            <a:r>
              <a:rPr lang="en-US" sz="2400" b="0" dirty="0">
                <a:solidFill>
                  <a:srgbClr val="002060"/>
                </a:solidFill>
                <a:latin typeface="+mn-lt"/>
              </a:rPr>
              <a:t> </a:t>
            </a:r>
            <a:r>
              <a:rPr lang="en-US" sz="2400" b="0" dirty="0" err="1">
                <a:solidFill>
                  <a:srgbClr val="002060"/>
                </a:solidFill>
                <a:latin typeface="+mn-lt"/>
              </a:rPr>
              <a:t>giảm</a:t>
            </a:r>
            <a:r>
              <a:rPr lang="en-US" sz="2400" b="0" dirty="0">
                <a:solidFill>
                  <a:srgbClr val="002060"/>
                </a:solidFill>
                <a:latin typeface="+mn-lt"/>
              </a:rPr>
              <a:t> </a:t>
            </a:r>
            <a:r>
              <a:rPr lang="en-US" sz="2400" b="0" dirty="0" err="1">
                <a:solidFill>
                  <a:srgbClr val="002060"/>
                </a:solidFill>
                <a:latin typeface="+mn-lt"/>
              </a:rPr>
              <a:t>vận</a:t>
            </a:r>
            <a:r>
              <a:rPr lang="en-US" sz="2400" b="0" dirty="0">
                <a:solidFill>
                  <a:srgbClr val="002060"/>
                </a:solidFill>
                <a:latin typeface="+mn-lt"/>
              </a:rPr>
              <a:t> </a:t>
            </a:r>
            <a:r>
              <a:rPr lang="en-US" sz="2400" b="0" dirty="0" err="1">
                <a:solidFill>
                  <a:srgbClr val="002060"/>
                </a:solidFill>
                <a:latin typeface="+mn-lt"/>
              </a:rPr>
              <a:t>động</a:t>
            </a:r>
            <a:r>
              <a:rPr lang="en-US" sz="2400" b="0" dirty="0">
                <a:solidFill>
                  <a:srgbClr val="002060"/>
                </a:solidFill>
                <a:latin typeface="+mn-lt"/>
              </a:rPr>
              <a:t> </a:t>
            </a:r>
            <a:r>
              <a:rPr lang="en-US" sz="2400" b="0" dirty="0" err="1">
                <a:solidFill>
                  <a:srgbClr val="002060"/>
                </a:solidFill>
                <a:latin typeface="+mn-lt"/>
              </a:rPr>
              <a:t>là</a:t>
            </a:r>
            <a:r>
              <a:rPr lang="en-US" sz="2400" b="0" dirty="0">
                <a:solidFill>
                  <a:srgbClr val="002060"/>
                </a:solidFill>
                <a:latin typeface="+mn-lt"/>
              </a:rPr>
              <a:t> </a:t>
            </a:r>
            <a:r>
              <a:rPr lang="en-US" sz="2400" b="0" dirty="0" err="1">
                <a:solidFill>
                  <a:srgbClr val="002060"/>
                </a:solidFill>
                <a:latin typeface="+mn-lt"/>
              </a:rPr>
              <a:t>yếu</a:t>
            </a:r>
            <a:r>
              <a:rPr lang="en-US" sz="2400" b="0" dirty="0">
                <a:solidFill>
                  <a:srgbClr val="002060"/>
                </a:solidFill>
                <a:latin typeface="+mn-lt"/>
              </a:rPr>
              <a:t> </a:t>
            </a:r>
            <a:r>
              <a:rPr lang="en-US" sz="2400" b="0" dirty="0" err="1">
                <a:solidFill>
                  <a:srgbClr val="002060"/>
                </a:solidFill>
                <a:latin typeface="+mn-lt"/>
              </a:rPr>
              <a:t>tố</a:t>
            </a:r>
            <a:r>
              <a:rPr lang="en-US" sz="2400" b="0" dirty="0">
                <a:solidFill>
                  <a:srgbClr val="002060"/>
                </a:solidFill>
                <a:latin typeface="+mn-lt"/>
              </a:rPr>
              <a:t> </a:t>
            </a:r>
            <a:r>
              <a:rPr lang="en-US" sz="2400" b="0" dirty="0" err="1">
                <a:solidFill>
                  <a:srgbClr val="002060"/>
                </a:solidFill>
                <a:latin typeface="+mn-lt"/>
              </a:rPr>
              <a:t>nguy</a:t>
            </a:r>
            <a:r>
              <a:rPr lang="en-US" sz="2400" b="0" dirty="0">
                <a:solidFill>
                  <a:srgbClr val="002060"/>
                </a:solidFill>
                <a:latin typeface="+mn-lt"/>
              </a:rPr>
              <a:t> </a:t>
            </a:r>
            <a:r>
              <a:rPr lang="en-US" sz="2400" b="0" dirty="0" err="1">
                <a:solidFill>
                  <a:srgbClr val="002060"/>
                </a:solidFill>
                <a:latin typeface="+mn-lt"/>
              </a:rPr>
              <a:t>cơ</a:t>
            </a:r>
            <a:r>
              <a:rPr lang="en-US" sz="2400" b="0" dirty="0">
                <a:solidFill>
                  <a:srgbClr val="002060"/>
                </a:solidFill>
                <a:latin typeface="+mn-lt"/>
              </a:rPr>
              <a:t> </a:t>
            </a:r>
            <a:r>
              <a:rPr lang="en-US" sz="2400" b="0" dirty="0" err="1">
                <a:solidFill>
                  <a:srgbClr val="002060"/>
                </a:solidFill>
                <a:latin typeface="+mn-lt"/>
              </a:rPr>
              <a:t>tăng</a:t>
            </a:r>
            <a:r>
              <a:rPr lang="en-US" sz="2400" b="0" dirty="0">
                <a:solidFill>
                  <a:srgbClr val="002060"/>
                </a:solidFill>
                <a:latin typeface="+mn-lt"/>
              </a:rPr>
              <a:t> </a:t>
            </a:r>
            <a:r>
              <a:rPr lang="en-US" sz="2400" b="0" dirty="0" err="1">
                <a:solidFill>
                  <a:srgbClr val="002060"/>
                </a:solidFill>
                <a:latin typeface="+mn-lt"/>
              </a:rPr>
              <a:t>tử</a:t>
            </a:r>
            <a:r>
              <a:rPr lang="en-US" sz="2400" b="0" dirty="0">
                <a:solidFill>
                  <a:srgbClr val="002060"/>
                </a:solidFill>
                <a:latin typeface="+mn-lt"/>
              </a:rPr>
              <a:t> </a:t>
            </a:r>
            <a:r>
              <a:rPr lang="en-US" sz="2400" b="0" dirty="0" err="1">
                <a:solidFill>
                  <a:srgbClr val="002060"/>
                </a:solidFill>
                <a:latin typeface="+mn-lt"/>
              </a:rPr>
              <a:t>vong</a:t>
            </a:r>
            <a:r>
              <a:rPr lang="en-US" sz="2400" b="0" dirty="0">
                <a:solidFill>
                  <a:srgbClr val="002060"/>
                </a:solidFill>
                <a:latin typeface="+mn-lt"/>
              </a:rPr>
              <a:t> </a:t>
            </a:r>
          </a:p>
          <a:p>
            <a:pPr marL="457200" indent="-457200">
              <a:buFont typeface="Arial" panose="020B0604020202020204" pitchFamily="34" charset="0"/>
              <a:buChar char="•"/>
            </a:pPr>
            <a:r>
              <a:rPr lang="vi-VN" sz="2400" b="0" dirty="0">
                <a:solidFill>
                  <a:srgbClr val="002060"/>
                </a:solidFill>
                <a:latin typeface="+mn-lt"/>
              </a:rPr>
              <a:t>Tiotropium hiệu quả phòng ngừa đợt cấp nhất quán qua các nghiên cứu:</a:t>
            </a:r>
          </a:p>
          <a:p>
            <a:pPr marL="974725" lvl="2" indent="-457200"/>
            <a:r>
              <a:rPr lang="vi-VN" sz="2400" dirty="0">
                <a:solidFill>
                  <a:srgbClr val="002060"/>
                </a:solidFill>
              </a:rPr>
              <a:t>Tiotropium </a:t>
            </a:r>
            <a:r>
              <a:rPr lang="vi-VN" sz="2400" b="1" dirty="0">
                <a:solidFill>
                  <a:srgbClr val="002060"/>
                </a:solidFill>
              </a:rPr>
              <a:t>giảm 22% </a:t>
            </a:r>
            <a:r>
              <a:rPr lang="vi-VN" sz="2400" dirty="0">
                <a:solidFill>
                  <a:srgbClr val="002060"/>
                </a:solidFill>
              </a:rPr>
              <a:t>tỷ lệ đợt cấp so với indacaterol</a:t>
            </a:r>
            <a:endParaRPr lang="en-US" sz="2400" dirty="0">
              <a:solidFill>
                <a:srgbClr val="002060"/>
              </a:solidFill>
            </a:endParaRPr>
          </a:p>
          <a:p>
            <a:pPr marL="974725" lvl="2" indent="-457200"/>
            <a:r>
              <a:rPr lang="en-US" sz="2400" dirty="0" err="1">
                <a:solidFill>
                  <a:srgbClr val="002060"/>
                </a:solidFill>
              </a:rPr>
              <a:t>Tiotropium</a:t>
            </a:r>
            <a:r>
              <a:rPr lang="en-US" sz="2400" dirty="0">
                <a:solidFill>
                  <a:srgbClr val="002060"/>
                </a:solidFill>
              </a:rPr>
              <a:t> </a:t>
            </a:r>
            <a:r>
              <a:rPr lang="en-US" sz="2400" b="1" dirty="0">
                <a:solidFill>
                  <a:srgbClr val="002060"/>
                </a:solidFill>
              </a:rPr>
              <a:t>t</a:t>
            </a:r>
            <a:r>
              <a:rPr lang="vi-VN" sz="2400" b="1" dirty="0">
                <a:solidFill>
                  <a:srgbClr val="002060"/>
                </a:solidFill>
              </a:rPr>
              <a:t>ương đương </a:t>
            </a:r>
            <a:r>
              <a:rPr lang="vi-VN" sz="2400" dirty="0">
                <a:solidFill>
                  <a:srgbClr val="002060"/>
                </a:solidFill>
              </a:rPr>
              <a:t>so với </a:t>
            </a:r>
            <a:r>
              <a:rPr lang="en-US" sz="2400" dirty="0">
                <a:solidFill>
                  <a:srgbClr val="002060"/>
                </a:solidFill>
              </a:rPr>
              <a:t>indacaterol/</a:t>
            </a:r>
            <a:r>
              <a:rPr lang="en-US" sz="2400" dirty="0" err="1">
                <a:solidFill>
                  <a:srgbClr val="002060"/>
                </a:solidFill>
              </a:rPr>
              <a:t>glyopyrronium</a:t>
            </a:r>
            <a:r>
              <a:rPr lang="en-US" sz="2400" dirty="0">
                <a:solidFill>
                  <a:srgbClr val="002060"/>
                </a:solidFill>
              </a:rPr>
              <a:t>, salmeterol/fluticasone </a:t>
            </a:r>
            <a:r>
              <a:rPr lang="en-US" sz="2400" dirty="0" err="1">
                <a:solidFill>
                  <a:srgbClr val="002060"/>
                </a:solidFill>
              </a:rPr>
              <a:t>trên</a:t>
            </a:r>
            <a:r>
              <a:rPr lang="en-US" sz="2400" dirty="0">
                <a:solidFill>
                  <a:srgbClr val="002060"/>
                </a:solidFill>
              </a:rPr>
              <a:t> </a:t>
            </a:r>
            <a:r>
              <a:rPr lang="en-US" sz="2400" dirty="0" err="1">
                <a:solidFill>
                  <a:srgbClr val="002060"/>
                </a:solidFill>
              </a:rPr>
              <a:t>phòng</a:t>
            </a:r>
            <a:r>
              <a:rPr lang="en-US" sz="2400" dirty="0">
                <a:solidFill>
                  <a:srgbClr val="002060"/>
                </a:solidFill>
              </a:rPr>
              <a:t> </a:t>
            </a:r>
            <a:r>
              <a:rPr lang="en-US" sz="2400" dirty="0" err="1">
                <a:solidFill>
                  <a:srgbClr val="002060"/>
                </a:solidFill>
              </a:rPr>
              <a:t>ngừa</a:t>
            </a:r>
            <a:r>
              <a:rPr lang="en-US" sz="2400" dirty="0">
                <a:solidFill>
                  <a:srgbClr val="002060"/>
                </a:solidFill>
              </a:rPr>
              <a:t> </a:t>
            </a:r>
            <a:r>
              <a:rPr lang="en-US" sz="2400" dirty="0" err="1">
                <a:solidFill>
                  <a:srgbClr val="002060"/>
                </a:solidFill>
              </a:rPr>
              <a:t>đợt</a:t>
            </a:r>
            <a:r>
              <a:rPr lang="en-US" sz="2400" dirty="0">
                <a:solidFill>
                  <a:srgbClr val="002060"/>
                </a:solidFill>
              </a:rPr>
              <a:t> </a:t>
            </a:r>
            <a:r>
              <a:rPr lang="en-US" sz="2400" dirty="0" err="1">
                <a:solidFill>
                  <a:srgbClr val="002060"/>
                </a:solidFill>
              </a:rPr>
              <a:t>cấp</a:t>
            </a:r>
            <a:r>
              <a:rPr lang="en-US" sz="2400" dirty="0">
                <a:solidFill>
                  <a:srgbClr val="002060"/>
                </a:solidFill>
              </a:rPr>
              <a:t> </a:t>
            </a:r>
            <a:r>
              <a:rPr lang="en-US" sz="2400" dirty="0" err="1">
                <a:solidFill>
                  <a:srgbClr val="002060"/>
                </a:solidFill>
              </a:rPr>
              <a:t>trung</a:t>
            </a:r>
            <a:r>
              <a:rPr lang="en-US" sz="2400" dirty="0">
                <a:solidFill>
                  <a:srgbClr val="002060"/>
                </a:solidFill>
              </a:rPr>
              <a:t> </a:t>
            </a:r>
            <a:r>
              <a:rPr lang="en-US" sz="2400" dirty="0" err="1">
                <a:solidFill>
                  <a:srgbClr val="002060"/>
                </a:solidFill>
              </a:rPr>
              <a:t>bình</a:t>
            </a:r>
            <a:r>
              <a:rPr lang="en-US" sz="2400" dirty="0">
                <a:solidFill>
                  <a:srgbClr val="002060"/>
                </a:solidFill>
              </a:rPr>
              <a:t> </a:t>
            </a:r>
            <a:r>
              <a:rPr lang="en-US" sz="2400" dirty="0" err="1">
                <a:solidFill>
                  <a:srgbClr val="002060"/>
                </a:solidFill>
              </a:rPr>
              <a:t>đến</a:t>
            </a:r>
            <a:r>
              <a:rPr lang="en-US" sz="2400" dirty="0">
                <a:solidFill>
                  <a:srgbClr val="002060"/>
                </a:solidFill>
              </a:rPr>
              <a:t> </a:t>
            </a:r>
            <a:r>
              <a:rPr lang="en-US" sz="2400" dirty="0" err="1">
                <a:solidFill>
                  <a:srgbClr val="002060"/>
                </a:solidFill>
              </a:rPr>
              <a:t>nặng</a:t>
            </a:r>
            <a:endParaRPr lang="en-US" sz="2400" dirty="0">
              <a:solidFill>
                <a:srgbClr val="002060"/>
              </a:solidFill>
            </a:endParaRPr>
          </a:p>
          <a:p>
            <a:pPr marL="457200" indent="-457200">
              <a:buFont typeface="Arial" panose="020B0604020202020204" pitchFamily="34" charset="0"/>
              <a:buChar char="•"/>
            </a:pPr>
            <a:r>
              <a:rPr lang="en-US" sz="2400" dirty="0" err="1">
                <a:solidFill>
                  <a:srgbClr val="002060"/>
                </a:solidFill>
                <a:latin typeface="+mn-lt"/>
              </a:rPr>
              <a:t>Dụng</a:t>
            </a:r>
            <a:r>
              <a:rPr lang="en-US" sz="2400" dirty="0">
                <a:solidFill>
                  <a:srgbClr val="002060"/>
                </a:solidFill>
                <a:latin typeface="+mn-lt"/>
              </a:rPr>
              <a:t> </a:t>
            </a:r>
            <a:r>
              <a:rPr lang="en-US" sz="2400" dirty="0" err="1">
                <a:solidFill>
                  <a:srgbClr val="002060"/>
                </a:solidFill>
                <a:latin typeface="+mn-lt"/>
              </a:rPr>
              <a:t>cụ</a:t>
            </a:r>
            <a:r>
              <a:rPr lang="en-US" sz="2400" dirty="0">
                <a:solidFill>
                  <a:srgbClr val="002060"/>
                </a:solidFill>
                <a:latin typeface="+mn-lt"/>
              </a:rPr>
              <a:t> </a:t>
            </a:r>
            <a:r>
              <a:rPr lang="en-US" sz="2400" dirty="0" err="1">
                <a:solidFill>
                  <a:srgbClr val="002060"/>
                </a:solidFill>
                <a:latin typeface="+mn-lt"/>
              </a:rPr>
              <a:t>hít</a:t>
            </a:r>
            <a:r>
              <a:rPr lang="en-US" sz="2400" dirty="0">
                <a:solidFill>
                  <a:srgbClr val="002060"/>
                </a:solidFill>
                <a:latin typeface="+mn-lt"/>
              </a:rPr>
              <a:t> Respimat </a:t>
            </a:r>
            <a:r>
              <a:rPr lang="en-US" sz="2400" b="0" dirty="0" err="1">
                <a:solidFill>
                  <a:srgbClr val="002060"/>
                </a:solidFill>
                <a:latin typeface="+mn-lt"/>
              </a:rPr>
              <a:t>giúp</a:t>
            </a:r>
            <a:r>
              <a:rPr lang="en-US" sz="2400" b="0" dirty="0">
                <a:solidFill>
                  <a:srgbClr val="002060"/>
                </a:solidFill>
                <a:latin typeface="+mn-lt"/>
              </a:rPr>
              <a:t> </a:t>
            </a:r>
            <a:r>
              <a:rPr lang="en-US" sz="2400" b="0" dirty="0" err="1">
                <a:solidFill>
                  <a:srgbClr val="002060"/>
                </a:solidFill>
                <a:latin typeface="+mn-lt"/>
              </a:rPr>
              <a:t>thuốc</a:t>
            </a:r>
            <a:r>
              <a:rPr lang="en-US" sz="2400" b="0" dirty="0">
                <a:solidFill>
                  <a:srgbClr val="002060"/>
                </a:solidFill>
                <a:latin typeface="+mn-lt"/>
              </a:rPr>
              <a:t> </a:t>
            </a:r>
            <a:r>
              <a:rPr lang="en-US" sz="2400" b="0" dirty="0" err="1">
                <a:solidFill>
                  <a:srgbClr val="002060"/>
                </a:solidFill>
                <a:latin typeface="+mn-lt"/>
              </a:rPr>
              <a:t>lắng</a:t>
            </a:r>
            <a:r>
              <a:rPr lang="en-US" sz="2400" b="0" dirty="0">
                <a:solidFill>
                  <a:srgbClr val="002060"/>
                </a:solidFill>
                <a:latin typeface="+mn-lt"/>
              </a:rPr>
              <a:t> </a:t>
            </a:r>
            <a:r>
              <a:rPr lang="en-US" sz="2400" b="0" dirty="0" err="1">
                <a:solidFill>
                  <a:srgbClr val="002060"/>
                </a:solidFill>
                <a:latin typeface="+mn-lt"/>
              </a:rPr>
              <a:t>đọng</a:t>
            </a:r>
            <a:r>
              <a:rPr lang="en-US" sz="2400" b="0" dirty="0">
                <a:solidFill>
                  <a:srgbClr val="002060"/>
                </a:solidFill>
                <a:latin typeface="+mn-lt"/>
              </a:rPr>
              <a:t> </a:t>
            </a:r>
            <a:r>
              <a:rPr lang="en-US" sz="2400" b="0" dirty="0" err="1">
                <a:solidFill>
                  <a:srgbClr val="002060"/>
                </a:solidFill>
                <a:latin typeface="+mn-lt"/>
              </a:rPr>
              <a:t>vào</a:t>
            </a:r>
            <a:r>
              <a:rPr lang="en-US" sz="2400" b="0" dirty="0">
                <a:solidFill>
                  <a:srgbClr val="002060"/>
                </a:solidFill>
                <a:latin typeface="+mn-lt"/>
              </a:rPr>
              <a:t> </a:t>
            </a:r>
            <a:r>
              <a:rPr lang="en-US" sz="2400" b="0" dirty="0" err="1">
                <a:solidFill>
                  <a:srgbClr val="002060"/>
                </a:solidFill>
                <a:latin typeface="+mn-lt"/>
              </a:rPr>
              <a:t>sâu</a:t>
            </a:r>
            <a:r>
              <a:rPr lang="en-US" sz="2400" b="0" dirty="0">
                <a:solidFill>
                  <a:srgbClr val="002060"/>
                </a:solidFill>
                <a:latin typeface="+mn-lt"/>
              </a:rPr>
              <a:t> </a:t>
            </a:r>
            <a:r>
              <a:rPr lang="en-US" sz="2400" b="0" dirty="0" err="1">
                <a:solidFill>
                  <a:srgbClr val="002060"/>
                </a:solidFill>
                <a:latin typeface="+mn-lt"/>
              </a:rPr>
              <a:t>trong</a:t>
            </a:r>
            <a:r>
              <a:rPr lang="en-US" sz="2400" b="0" dirty="0">
                <a:solidFill>
                  <a:srgbClr val="002060"/>
                </a:solidFill>
                <a:latin typeface="+mn-lt"/>
              </a:rPr>
              <a:t> </a:t>
            </a:r>
            <a:r>
              <a:rPr lang="en-US" sz="2400" b="0" dirty="0" err="1">
                <a:solidFill>
                  <a:srgbClr val="002060"/>
                </a:solidFill>
                <a:latin typeface="+mn-lt"/>
              </a:rPr>
              <a:t>phổi</a:t>
            </a:r>
            <a:r>
              <a:rPr lang="en-US" sz="2400" b="0" dirty="0">
                <a:solidFill>
                  <a:srgbClr val="002060"/>
                </a:solidFill>
                <a:latin typeface="+mn-lt"/>
              </a:rPr>
              <a:t> </a:t>
            </a:r>
            <a:r>
              <a:rPr lang="en-US" sz="2400" b="0" dirty="0" err="1">
                <a:solidFill>
                  <a:srgbClr val="002060"/>
                </a:solidFill>
                <a:latin typeface="+mn-lt"/>
              </a:rPr>
              <a:t>bệnh</a:t>
            </a:r>
            <a:r>
              <a:rPr lang="en-US" sz="2400" b="0" dirty="0">
                <a:solidFill>
                  <a:srgbClr val="002060"/>
                </a:solidFill>
                <a:latin typeface="+mn-lt"/>
              </a:rPr>
              <a:t> </a:t>
            </a:r>
            <a:r>
              <a:rPr lang="en-US" sz="2400" b="0" dirty="0" err="1">
                <a:solidFill>
                  <a:srgbClr val="002060"/>
                </a:solidFill>
                <a:latin typeface="+mn-lt"/>
              </a:rPr>
              <a:t>nhân</a:t>
            </a:r>
            <a:r>
              <a:rPr lang="en-US" sz="2400" b="0" dirty="0">
                <a:solidFill>
                  <a:srgbClr val="002060"/>
                </a:solidFill>
                <a:latin typeface="+mn-lt"/>
              </a:rPr>
              <a:t>, </a:t>
            </a:r>
            <a:r>
              <a:rPr lang="en-US" sz="2400" b="0" dirty="0" err="1">
                <a:solidFill>
                  <a:srgbClr val="002060"/>
                </a:solidFill>
                <a:latin typeface="+mn-lt"/>
              </a:rPr>
              <a:t>dễ</a:t>
            </a:r>
            <a:r>
              <a:rPr lang="en-US" sz="2400" b="0" dirty="0">
                <a:solidFill>
                  <a:srgbClr val="002060"/>
                </a:solidFill>
                <a:latin typeface="+mn-lt"/>
              </a:rPr>
              <a:t> </a:t>
            </a:r>
            <a:r>
              <a:rPr lang="en-US" sz="2400" b="0" dirty="0" err="1">
                <a:solidFill>
                  <a:srgbClr val="002060"/>
                </a:solidFill>
                <a:latin typeface="+mn-lt"/>
              </a:rPr>
              <a:t>hít</a:t>
            </a:r>
            <a:r>
              <a:rPr lang="en-US" sz="2400" b="0" dirty="0">
                <a:solidFill>
                  <a:srgbClr val="002060"/>
                </a:solidFill>
                <a:latin typeface="+mn-lt"/>
              </a:rPr>
              <a:t> (</a:t>
            </a:r>
            <a:r>
              <a:rPr lang="en-US" sz="2400" b="0" dirty="0" err="1">
                <a:solidFill>
                  <a:srgbClr val="002060"/>
                </a:solidFill>
                <a:latin typeface="+mn-lt"/>
              </a:rPr>
              <a:t>không</a:t>
            </a:r>
            <a:r>
              <a:rPr lang="en-US" sz="2400" b="0" dirty="0">
                <a:solidFill>
                  <a:srgbClr val="002060"/>
                </a:solidFill>
                <a:latin typeface="+mn-lt"/>
              </a:rPr>
              <a:t> </a:t>
            </a:r>
            <a:r>
              <a:rPr lang="en-US" sz="2400" b="0" dirty="0" err="1">
                <a:solidFill>
                  <a:srgbClr val="002060"/>
                </a:solidFill>
                <a:latin typeface="+mn-lt"/>
              </a:rPr>
              <a:t>cần</a:t>
            </a:r>
            <a:r>
              <a:rPr lang="en-US" sz="2400" b="0" dirty="0">
                <a:solidFill>
                  <a:srgbClr val="002060"/>
                </a:solidFill>
                <a:latin typeface="+mn-lt"/>
              </a:rPr>
              <a:t> </a:t>
            </a:r>
            <a:r>
              <a:rPr lang="en-US" sz="2400" b="0" dirty="0" err="1">
                <a:solidFill>
                  <a:srgbClr val="002060"/>
                </a:solidFill>
                <a:latin typeface="+mn-lt"/>
              </a:rPr>
              <a:t>gắng</a:t>
            </a:r>
            <a:r>
              <a:rPr lang="en-US" sz="2400" b="0" dirty="0">
                <a:solidFill>
                  <a:srgbClr val="002060"/>
                </a:solidFill>
                <a:latin typeface="+mn-lt"/>
              </a:rPr>
              <a:t> </a:t>
            </a:r>
            <a:r>
              <a:rPr lang="en-US" sz="2400" b="0" dirty="0" err="1">
                <a:solidFill>
                  <a:srgbClr val="002060"/>
                </a:solidFill>
                <a:latin typeface="+mn-lt"/>
              </a:rPr>
              <a:t>sức</a:t>
            </a:r>
            <a:r>
              <a:rPr lang="en-US" sz="2400" b="0" dirty="0">
                <a:solidFill>
                  <a:srgbClr val="002060"/>
                </a:solidFill>
                <a:latin typeface="+mn-lt"/>
              </a:rPr>
              <a:t>) </a:t>
            </a:r>
            <a:r>
              <a:rPr lang="en-US" sz="2400" b="0" dirty="0" err="1">
                <a:solidFill>
                  <a:srgbClr val="002060"/>
                </a:solidFill>
                <a:latin typeface="+mn-lt"/>
              </a:rPr>
              <a:t>và</a:t>
            </a:r>
            <a:r>
              <a:rPr lang="en-US" sz="2400" b="0" dirty="0">
                <a:solidFill>
                  <a:srgbClr val="002060"/>
                </a:solidFill>
                <a:latin typeface="+mn-lt"/>
              </a:rPr>
              <a:t> </a:t>
            </a:r>
            <a:r>
              <a:rPr lang="en-US" sz="2400" b="0" dirty="0" err="1">
                <a:solidFill>
                  <a:srgbClr val="002060"/>
                </a:solidFill>
                <a:latin typeface="+mn-lt"/>
              </a:rPr>
              <a:t>sử</a:t>
            </a:r>
            <a:r>
              <a:rPr lang="en-US" sz="2400" b="0" dirty="0">
                <a:solidFill>
                  <a:srgbClr val="002060"/>
                </a:solidFill>
                <a:latin typeface="+mn-lt"/>
              </a:rPr>
              <a:t> </a:t>
            </a:r>
            <a:r>
              <a:rPr lang="en-US" sz="2400" b="0" dirty="0" err="1">
                <a:solidFill>
                  <a:srgbClr val="002060"/>
                </a:solidFill>
                <a:latin typeface="+mn-lt"/>
              </a:rPr>
              <a:t>dụng</a:t>
            </a:r>
            <a:r>
              <a:rPr lang="en-US" sz="2400" b="0" dirty="0">
                <a:solidFill>
                  <a:srgbClr val="002060"/>
                </a:solidFill>
                <a:latin typeface="+mn-lt"/>
              </a:rPr>
              <a:t> </a:t>
            </a:r>
            <a:r>
              <a:rPr lang="en-US" sz="2400" b="0" dirty="0" err="1">
                <a:solidFill>
                  <a:srgbClr val="002060"/>
                </a:solidFill>
                <a:latin typeface="+mn-lt"/>
              </a:rPr>
              <a:t>với</a:t>
            </a:r>
            <a:r>
              <a:rPr lang="en-US" sz="2400" b="0" dirty="0">
                <a:solidFill>
                  <a:srgbClr val="002060"/>
                </a:solidFill>
                <a:latin typeface="+mn-lt"/>
              </a:rPr>
              <a:t> 3 </a:t>
            </a:r>
            <a:r>
              <a:rPr lang="en-US" sz="2400" b="0" dirty="0" err="1">
                <a:solidFill>
                  <a:srgbClr val="002060"/>
                </a:solidFill>
                <a:latin typeface="+mn-lt"/>
              </a:rPr>
              <a:t>bước</a:t>
            </a:r>
            <a:r>
              <a:rPr lang="en-US" sz="2400" b="0" dirty="0">
                <a:solidFill>
                  <a:srgbClr val="002060"/>
                </a:solidFill>
                <a:latin typeface="+mn-lt"/>
              </a:rPr>
              <a:t> </a:t>
            </a:r>
            <a:r>
              <a:rPr lang="en-US" sz="2400" b="0" dirty="0" err="1">
                <a:solidFill>
                  <a:srgbClr val="002060"/>
                </a:solidFill>
                <a:latin typeface="+mn-lt"/>
              </a:rPr>
              <a:t>Xoay-Mở-Ấn</a:t>
            </a:r>
            <a:endParaRPr lang="vi-VN" sz="2400" b="0" dirty="0">
              <a:solidFill>
                <a:srgbClr val="002060"/>
              </a:solidFill>
              <a:latin typeface="+mn-lt"/>
            </a:endParaRPr>
          </a:p>
        </p:txBody>
      </p:sp>
    </p:spTree>
    <p:extLst>
      <p:ext uri="{BB962C8B-B14F-4D97-AF65-F5344CB8AC3E}">
        <p14:creationId xmlns:p14="http://schemas.microsoft.com/office/powerpoint/2010/main" val="408985670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5175504" y="4245842"/>
            <a:ext cx="6362459"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r>
              <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Quản lý COPD giai đoạn ổn định</a:t>
            </a: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2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271463" marR="0" lvl="0" indent="-271463"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Char char="•"/>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4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Chương 4</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38307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2B8908-66B5-BBF4-5BB9-122879AECE4A}"/>
              </a:ext>
            </a:extLst>
          </p:cNvPr>
          <p:cNvSpPr>
            <a:spLocks noGrp="1"/>
          </p:cNvSpPr>
          <p:nvPr>
            <p:ph type="ctrTitle"/>
          </p:nvPr>
        </p:nvSpPr>
        <p:spPr>
          <a:xfrm>
            <a:off x="0" y="2289174"/>
            <a:ext cx="12192000" cy="1935163"/>
          </a:xfrm>
          <a:solidFill>
            <a:srgbClr val="92D050"/>
          </a:solidFill>
        </p:spPr>
        <p:txBody>
          <a:bodyPr rIns="720000" anchor="ctr"/>
          <a:lstStyle/>
          <a:p>
            <a:pPr>
              <a:spcBef>
                <a:spcPts val="600"/>
              </a:spcBef>
            </a:pPr>
            <a:r>
              <a:rPr lang="en-GB" sz="5400" dirty="0" err="1">
                <a:solidFill>
                  <a:schemeClr val="bg1"/>
                </a:solidFill>
                <a:latin typeface="Arial" panose="020B0604020202020204" pitchFamily="34" charset="0"/>
                <a:cs typeface="Arial" panose="020B0604020202020204" pitchFamily="34" charset="0"/>
              </a:rPr>
              <a:t>Chân</a:t>
            </a:r>
            <a:r>
              <a:rPr lang="en-GB" sz="5400" dirty="0">
                <a:solidFill>
                  <a:schemeClr val="bg1"/>
                </a:solidFill>
                <a:latin typeface="Arial" panose="020B0604020202020204" pitchFamily="34" charset="0"/>
                <a:cs typeface="Arial" panose="020B0604020202020204" pitchFamily="34" charset="0"/>
              </a:rPr>
              <a:t> </a:t>
            </a:r>
            <a:r>
              <a:rPr lang="en-GB" sz="5400" dirty="0" err="1">
                <a:solidFill>
                  <a:schemeClr val="bg1"/>
                </a:solidFill>
                <a:latin typeface="Arial" panose="020B0604020202020204" pitchFamily="34" charset="0"/>
                <a:cs typeface="Arial" panose="020B0604020202020204" pitchFamily="34" charset="0"/>
              </a:rPr>
              <a:t>thành</a:t>
            </a:r>
            <a:r>
              <a:rPr lang="en-GB" sz="5400" dirty="0">
                <a:solidFill>
                  <a:schemeClr val="bg1"/>
                </a:solidFill>
                <a:latin typeface="Arial" panose="020B0604020202020204" pitchFamily="34" charset="0"/>
                <a:cs typeface="Arial" panose="020B0604020202020204" pitchFamily="34" charset="0"/>
              </a:rPr>
              <a:t> </a:t>
            </a:r>
            <a:r>
              <a:rPr lang="en-GB" sz="5400" dirty="0" err="1">
                <a:solidFill>
                  <a:schemeClr val="bg1"/>
                </a:solidFill>
                <a:latin typeface="Arial" panose="020B0604020202020204" pitchFamily="34" charset="0"/>
                <a:cs typeface="Arial" panose="020B0604020202020204" pitchFamily="34" charset="0"/>
              </a:rPr>
              <a:t>cám</a:t>
            </a:r>
            <a:r>
              <a:rPr lang="en-GB" sz="5400" dirty="0">
                <a:solidFill>
                  <a:schemeClr val="bg1"/>
                </a:solidFill>
                <a:latin typeface="Arial" panose="020B0604020202020204" pitchFamily="34" charset="0"/>
                <a:cs typeface="Arial" panose="020B0604020202020204" pitchFamily="34" charset="0"/>
              </a:rPr>
              <a:t> </a:t>
            </a:r>
            <a:r>
              <a:rPr lang="en-GB" sz="5400" dirty="0" err="1">
                <a:solidFill>
                  <a:schemeClr val="bg1"/>
                </a:solidFill>
                <a:latin typeface="Arial" panose="020B0604020202020204" pitchFamily="34" charset="0"/>
                <a:cs typeface="Arial" panose="020B0604020202020204" pitchFamily="34" charset="0"/>
              </a:rPr>
              <a:t>ơn</a:t>
            </a:r>
            <a:endParaRPr lang="en-GB" sz="540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8097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2722B7-E9B1-47EA-9AB9-E7105977F8D7}"/>
              </a:ext>
            </a:extLst>
          </p:cNvPr>
          <p:cNvSpPr>
            <a:spLocks noGrp="1"/>
          </p:cNvSpPr>
          <p:nvPr>
            <p:ph type="ctrTitle"/>
          </p:nvPr>
        </p:nvSpPr>
        <p:spPr>
          <a:xfrm>
            <a:off x="1524000" y="588963"/>
            <a:ext cx="9144000" cy="668337"/>
          </a:xfrm>
        </p:spPr>
        <p:txBody>
          <a:bodyPr>
            <a:normAutofit fontScale="90000"/>
          </a:bodyPr>
          <a:lstStyle/>
          <a:p>
            <a:r>
              <a:rPr lang="vi-VN" dirty="0"/>
              <a:t>Nội dung  </a:t>
            </a:r>
            <a:endParaRPr lang="en-US" dirty="0"/>
          </a:p>
        </p:txBody>
      </p:sp>
      <p:graphicFrame>
        <p:nvGraphicFramePr>
          <p:cNvPr id="5" name="Diagram 4">
            <a:extLst>
              <a:ext uri="{FF2B5EF4-FFF2-40B4-BE49-F238E27FC236}">
                <a16:creationId xmlns:a16="http://schemas.microsoft.com/office/drawing/2014/main" id="{B21C5163-291A-4584-B71B-111E456EDA00}"/>
              </a:ext>
            </a:extLst>
          </p:cNvPr>
          <p:cNvGraphicFramePr/>
          <p:nvPr/>
        </p:nvGraphicFramePr>
        <p:xfrm>
          <a:off x="1524000" y="2906713"/>
          <a:ext cx="9144000" cy="16557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3393329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GOLD A </a:t>
            </a:r>
            <a:r>
              <a:rPr lang="en-GB" sz="3600" b="1" dirty="0" err="1">
                <a:solidFill>
                  <a:srgbClr val="3F7819"/>
                </a:solidFill>
              </a:rPr>
              <a:t>không</a:t>
            </a:r>
            <a:r>
              <a:rPr lang="en-GB" sz="3600" b="1" dirty="0">
                <a:solidFill>
                  <a:srgbClr val="3F7819"/>
                </a:solidFill>
              </a:rPr>
              <a:t> </a:t>
            </a:r>
            <a:r>
              <a:rPr lang="en-GB" sz="3600" b="1" dirty="0" err="1">
                <a:solidFill>
                  <a:srgbClr val="3F7819"/>
                </a:solidFill>
              </a:rPr>
              <a:t>thay</a:t>
            </a:r>
            <a:r>
              <a:rPr lang="en-GB" sz="3600" b="1" dirty="0">
                <a:solidFill>
                  <a:srgbClr val="3F7819"/>
                </a:solidFill>
              </a:rPr>
              <a:t> </a:t>
            </a:r>
            <a:r>
              <a:rPr lang="en-GB" sz="3600" b="1" dirty="0" err="1">
                <a:solidFill>
                  <a:srgbClr val="3F7819"/>
                </a:solidFill>
              </a:rPr>
              <a:t>đổi</a:t>
            </a:r>
            <a:r>
              <a:rPr lang="en-GB" sz="3600" b="1" dirty="0">
                <a:solidFill>
                  <a:srgbClr val="3F7819"/>
                </a:solidFill>
              </a:rPr>
              <a:t> </a:t>
            </a:r>
            <a:r>
              <a:rPr lang="en-GB" sz="3600" b="1" dirty="0" err="1">
                <a:solidFill>
                  <a:srgbClr val="3F7819"/>
                </a:solidFill>
              </a:rPr>
              <a:t>nhiều</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47B9B7BA-0B62-49FD-85DE-F0CAF961892C}"/>
              </a:ext>
            </a:extLst>
          </p:cNvPr>
          <p:cNvPicPr>
            <a:picLocks noChangeAspect="1"/>
          </p:cNvPicPr>
          <p:nvPr/>
        </p:nvPicPr>
        <p:blipFill>
          <a:blip r:embed="rId2">
            <a:alphaModFix amt="20000"/>
          </a:blip>
          <a:stretch>
            <a:fillRect/>
          </a:stretch>
        </p:blipFill>
        <p:spPr>
          <a:xfrm>
            <a:off x="2632847" y="1272705"/>
            <a:ext cx="6866979" cy="4860895"/>
          </a:xfrm>
          <a:prstGeom prst="rect">
            <a:avLst/>
          </a:prstGeom>
        </p:spPr>
      </p:pic>
      <p:pic>
        <p:nvPicPr>
          <p:cNvPr id="9" name="Picture 8">
            <a:extLst>
              <a:ext uri="{FF2B5EF4-FFF2-40B4-BE49-F238E27FC236}">
                <a16:creationId xmlns:a16="http://schemas.microsoft.com/office/drawing/2014/main" id="{ACB5D084-C464-422F-8CE9-8577C4D302B8}"/>
              </a:ext>
            </a:extLst>
          </p:cNvPr>
          <p:cNvPicPr>
            <a:picLocks noChangeAspect="1"/>
          </p:cNvPicPr>
          <p:nvPr/>
        </p:nvPicPr>
        <p:blipFill rotWithShape="1">
          <a:blip r:embed="rId2">
            <a:alphaModFix/>
          </a:blip>
          <a:srcRect l="25972" t="46137" r="39459" b="28903"/>
          <a:stretch/>
        </p:blipFill>
        <p:spPr>
          <a:xfrm>
            <a:off x="4416357" y="3515359"/>
            <a:ext cx="2373910" cy="1213273"/>
          </a:xfrm>
          <a:prstGeom prst="rect">
            <a:avLst/>
          </a:prstGeom>
        </p:spPr>
      </p:pic>
      <p:sp>
        <p:nvSpPr>
          <p:cNvPr id="10" name="TextBox 9">
            <a:extLst>
              <a:ext uri="{FF2B5EF4-FFF2-40B4-BE49-F238E27FC236}">
                <a16:creationId xmlns:a16="http://schemas.microsoft.com/office/drawing/2014/main" id="{FDF30346-AA45-4ED5-98F2-8BF4F43504DE}"/>
              </a:ext>
            </a:extLst>
          </p:cNvPr>
          <p:cNvSpPr txBox="1"/>
          <p:nvPr/>
        </p:nvSpPr>
        <p:spPr>
          <a:xfrm>
            <a:off x="466617" y="3633794"/>
            <a:ext cx="2480362" cy="976403"/>
          </a:xfrm>
          <a:prstGeom prst="rect">
            <a:avLst/>
          </a:prstGeom>
          <a:solidFill>
            <a:schemeClr val="accent5">
              <a:lumMod val="40000"/>
              <a:lumOff val="60000"/>
            </a:schemeClr>
          </a:solidFill>
        </p:spPr>
        <p:txBody>
          <a:bodyPr wrap="square" lIns="144000" tIns="72000" rIns="144000" bIns="72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0" i="0" u="none" strike="noStrike" kern="1200" cap="none" spc="0" normalizeH="0" baseline="0" noProof="0" dirty="0" err="1">
                <a:ln>
                  <a:noFill/>
                </a:ln>
                <a:solidFill>
                  <a:srgbClr val="161622"/>
                </a:solidFill>
                <a:effectLst/>
                <a:uLnTx/>
                <a:uFillTx/>
              </a:rPr>
              <a:t>Có</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thể</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khởi</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trị</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cho</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nhóm</a:t>
            </a:r>
            <a:r>
              <a:rPr kumimoji="0" lang="en-GB" b="0" i="0" u="none" strike="noStrike" kern="1200" cap="none" spc="0" normalizeH="0" baseline="0" noProof="0" dirty="0">
                <a:ln>
                  <a:noFill/>
                </a:ln>
                <a:solidFill>
                  <a:srgbClr val="161622"/>
                </a:solidFill>
                <a:effectLst/>
                <a:uLnTx/>
                <a:uFillTx/>
              </a:rPr>
              <a:t> A </a:t>
            </a:r>
            <a:r>
              <a:rPr kumimoji="0" lang="en-GB" b="0" i="0" u="none" strike="noStrike" kern="1200" cap="none" spc="0" normalizeH="0" baseline="0" noProof="0" dirty="0" err="1">
                <a:ln>
                  <a:noFill/>
                </a:ln>
                <a:solidFill>
                  <a:srgbClr val="161622"/>
                </a:solidFill>
                <a:effectLst/>
                <a:uLnTx/>
                <a:uFillTx/>
              </a:rPr>
              <a:t>bằng</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một</a:t>
            </a:r>
            <a:r>
              <a:rPr kumimoji="0" lang="en-GB" b="0" i="0" u="none" strike="noStrike" kern="1200" cap="none" spc="0" normalizeH="0" baseline="0" noProof="0" dirty="0">
                <a:ln>
                  <a:noFill/>
                </a:ln>
                <a:solidFill>
                  <a:srgbClr val="161622"/>
                </a:solidFill>
                <a:effectLst/>
                <a:uLnTx/>
                <a:uFillTx/>
              </a:rPr>
              <a:t> </a:t>
            </a:r>
            <a:r>
              <a:rPr kumimoji="0" lang="en-GB" b="0" i="0" u="none" strike="noStrike" kern="1200" cap="none" spc="0" normalizeH="0" baseline="0" noProof="0" dirty="0" err="1">
                <a:ln>
                  <a:noFill/>
                </a:ln>
                <a:solidFill>
                  <a:srgbClr val="161622"/>
                </a:solidFill>
                <a:effectLst/>
                <a:uLnTx/>
                <a:uFillTx/>
              </a:rPr>
              <a:t>thuốc</a:t>
            </a:r>
            <a:r>
              <a:rPr kumimoji="0" lang="en-GB" b="0" i="0" u="none" strike="noStrike" kern="1200" cap="none" spc="0" normalizeH="0" baseline="0" noProof="0" dirty="0">
                <a:ln>
                  <a:noFill/>
                </a:ln>
                <a:solidFill>
                  <a:srgbClr val="161622"/>
                </a:solidFill>
                <a:effectLst/>
                <a:uLnTx/>
                <a:uFillTx/>
              </a:rPr>
              <a:t> GPQ </a:t>
            </a:r>
            <a:r>
              <a:rPr kumimoji="0" lang="en-GB" b="0" i="0" u="none" strike="noStrike" kern="1200" cap="none" spc="0" normalizeH="0" baseline="30000" noProof="0" dirty="0">
                <a:ln>
                  <a:noFill/>
                </a:ln>
                <a:solidFill>
                  <a:srgbClr val="161622"/>
                </a:solidFill>
                <a:effectLst/>
                <a:uLnTx/>
                <a:uFillTx/>
              </a:rPr>
              <a:t>1</a:t>
            </a:r>
          </a:p>
        </p:txBody>
      </p:sp>
      <p:cxnSp>
        <p:nvCxnSpPr>
          <p:cNvPr id="13" name="Straight Arrow Connector 12">
            <a:extLst>
              <a:ext uri="{FF2B5EF4-FFF2-40B4-BE49-F238E27FC236}">
                <a16:creationId xmlns:a16="http://schemas.microsoft.com/office/drawing/2014/main" id="{8A68F146-22B0-4F31-B762-1F466F99FCF7}"/>
              </a:ext>
            </a:extLst>
          </p:cNvPr>
          <p:cNvCxnSpPr>
            <a:cxnSpLocks/>
            <a:stCxn id="10" idx="3"/>
            <a:endCxn id="9" idx="1"/>
          </p:cNvCxnSpPr>
          <p:nvPr/>
        </p:nvCxnSpPr>
        <p:spPr>
          <a:xfrm>
            <a:off x="2946979" y="4121996"/>
            <a:ext cx="1469378" cy="0"/>
          </a:xfrm>
          <a:prstGeom prst="straightConnector1">
            <a:avLst/>
          </a:prstGeom>
          <a:ln w="57150">
            <a:solidFill>
              <a:srgbClr val="E9AF1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DBE5339-4FC7-4FEF-847B-ABB59473A72C}"/>
              </a:ext>
            </a:extLst>
          </p:cNvPr>
          <p:cNvSpPr txBox="1"/>
          <p:nvPr/>
        </p:nvSpPr>
        <p:spPr>
          <a:xfrm>
            <a:off x="9582759" y="1937746"/>
            <a:ext cx="2218716" cy="3192394"/>
          </a:xfrm>
          <a:prstGeom prst="rect">
            <a:avLst/>
          </a:prstGeom>
          <a:solidFill>
            <a:schemeClr val="accent5">
              <a:lumMod val="40000"/>
              <a:lumOff val="60000"/>
            </a:schemeClr>
          </a:solidFill>
        </p:spPr>
        <p:txBody>
          <a:bodyPr wrap="square" lIns="144000" tIns="72000" rIns="144000" bIns="72000">
            <a:spAutoFit/>
          </a:bodyPr>
          <a:lstStyle>
            <a:defPPr>
              <a:defRPr lang="en-US"/>
            </a:defPPr>
            <a:lvl1pPr marL="0" marR="0" lvl="0" indent="0" defTabSz="914400" eaLnBrk="1" fontAlgn="auto" latinLnBrk="0" hangingPunct="1">
              <a:lnSpc>
                <a:spcPct val="100000"/>
              </a:lnSpc>
              <a:spcBef>
                <a:spcPts val="0"/>
              </a:spcBef>
              <a:spcAft>
                <a:spcPts val="0"/>
              </a:spcAft>
              <a:buClrTx/>
              <a:buSzTx/>
              <a:buFontTx/>
              <a:buNone/>
              <a:tabLst/>
              <a:defRPr kumimoji="0" sz="1600" b="0" i="0" u="none" strike="noStrike" cap="none" spc="0" normalizeH="0" baseline="0">
                <a:ln>
                  <a:noFill/>
                </a:ln>
                <a:solidFill>
                  <a:prstClr val="white"/>
                </a:solidFill>
                <a:effectLst/>
                <a:uLnTx/>
                <a:uFillTx/>
                <a:latin typeface="Calibri" panose="020F0502020204030204" pitchFamily="34" charset="0"/>
                <a:cs typeface="Calibri" panose="020F0502020204030204" pitchFamily="34" charset="0"/>
              </a:defRPr>
            </a:lvl1pPr>
          </a:lstStyle>
          <a:p>
            <a:pPr algn="ctr"/>
            <a:r>
              <a:rPr lang="en-US" sz="1800" dirty="0" err="1">
                <a:solidFill>
                  <a:srgbClr val="161622"/>
                </a:solidFill>
                <a:latin typeface="Arial" panose="020B0604020202020204" pitchFamily="34" charset="0"/>
                <a:cs typeface="Arial" panose="020B0604020202020204" pitchFamily="34" charset="0"/>
              </a:rPr>
              <a:t>Một</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thuốc</a:t>
            </a:r>
            <a:r>
              <a:rPr lang="en-US" sz="1800" dirty="0">
                <a:solidFill>
                  <a:srgbClr val="161622"/>
                </a:solidFill>
                <a:latin typeface="Arial" panose="020B0604020202020204" pitchFamily="34" charset="0"/>
                <a:cs typeface="Arial" panose="020B0604020202020204" pitchFamily="34" charset="0"/>
              </a:rPr>
              <a:t> GPQ </a:t>
            </a:r>
            <a:r>
              <a:rPr lang="en-US" sz="1800" dirty="0" err="1">
                <a:solidFill>
                  <a:srgbClr val="161622"/>
                </a:solidFill>
                <a:latin typeface="Arial" panose="020B0604020202020204" pitchFamily="34" charset="0"/>
                <a:cs typeface="Arial" panose="020B0604020202020204" pitchFamily="34" charset="0"/>
              </a:rPr>
              <a:t>tác</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dụng</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kép</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dài</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là</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lựa</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chọn</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ưu</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tiên</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trừ</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khi</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bệnh</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nhân</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thỉnh</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thoảng</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mới</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khó</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thở</a:t>
            </a:r>
            <a:endParaRPr lang="en-US" sz="1800" dirty="0">
              <a:solidFill>
                <a:srgbClr val="161622"/>
              </a:solidFill>
              <a:latin typeface="Arial" panose="020B0604020202020204" pitchFamily="34" charset="0"/>
              <a:cs typeface="Arial" panose="020B0604020202020204" pitchFamily="34" charset="0"/>
            </a:endParaRPr>
          </a:p>
          <a:p>
            <a:endParaRPr lang="en-US" sz="1800" dirty="0">
              <a:solidFill>
                <a:srgbClr val="161622"/>
              </a:solidFill>
              <a:latin typeface="Arial" panose="020B0604020202020204" pitchFamily="34" charset="0"/>
              <a:cs typeface="Arial" panose="020B0604020202020204" pitchFamily="34" charset="0"/>
            </a:endParaRPr>
          </a:p>
          <a:p>
            <a:pPr algn="ctr"/>
            <a:r>
              <a:rPr lang="en-US" sz="1800" dirty="0" err="1">
                <a:solidFill>
                  <a:srgbClr val="161622"/>
                </a:solidFill>
                <a:latin typeface="Arial" panose="020B0604020202020204" pitchFamily="34" charset="0"/>
                <a:cs typeface="Arial" panose="020B0604020202020204" pitchFamily="34" charset="0"/>
              </a:rPr>
              <a:t>Bệnh</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nhân</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có</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thể</a:t>
            </a:r>
            <a:r>
              <a:rPr lang="en-US" sz="1800" dirty="0">
                <a:solidFill>
                  <a:srgbClr val="161622"/>
                </a:solidFill>
                <a:latin typeface="Arial" panose="020B0604020202020204" pitchFamily="34" charset="0"/>
                <a:cs typeface="Arial" panose="020B0604020202020204" pitchFamily="34" charset="0"/>
              </a:rPr>
              <a:t> than </a:t>
            </a:r>
            <a:r>
              <a:rPr lang="en-US" sz="1800" dirty="0" err="1">
                <a:solidFill>
                  <a:srgbClr val="161622"/>
                </a:solidFill>
                <a:latin typeface="Arial" panose="020B0604020202020204" pitchFamily="34" charset="0"/>
                <a:cs typeface="Arial" panose="020B0604020202020204" pitchFamily="34" charset="0"/>
              </a:rPr>
              <a:t>phiền</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những</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triệu</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chứng</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nhẹ</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vì</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lối</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sống</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tĩnh</a:t>
            </a:r>
            <a:r>
              <a:rPr lang="en-US" sz="1800" dirty="0">
                <a:solidFill>
                  <a:srgbClr val="161622"/>
                </a:solidFill>
                <a:latin typeface="Arial" panose="020B0604020202020204" pitchFamily="34" charset="0"/>
                <a:cs typeface="Arial" panose="020B0604020202020204" pitchFamily="34" charset="0"/>
              </a:rPr>
              <a:t> </a:t>
            </a:r>
            <a:r>
              <a:rPr lang="en-US" sz="1800" dirty="0" err="1">
                <a:solidFill>
                  <a:srgbClr val="161622"/>
                </a:solidFill>
                <a:latin typeface="Arial" panose="020B0604020202020204" pitchFamily="34" charset="0"/>
                <a:cs typeface="Arial" panose="020B0604020202020204" pitchFamily="34" charset="0"/>
              </a:rPr>
              <a:t>tại</a:t>
            </a:r>
            <a:endParaRPr lang="en-GB" sz="1800" dirty="0">
              <a:solidFill>
                <a:srgbClr val="16162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03083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LAMA/LABA </a:t>
            </a:r>
            <a:r>
              <a:rPr lang="en-GB" sz="3600" b="1" dirty="0" err="1">
                <a:solidFill>
                  <a:srgbClr val="3F7819"/>
                </a:solidFill>
              </a:rPr>
              <a:t>được</a:t>
            </a:r>
            <a:r>
              <a:rPr lang="en-GB" sz="3600" b="1" dirty="0">
                <a:solidFill>
                  <a:srgbClr val="3F7819"/>
                </a:solidFill>
              </a:rPr>
              <a:t> </a:t>
            </a:r>
            <a:r>
              <a:rPr lang="en-GB" sz="3600" b="1" dirty="0" err="1">
                <a:solidFill>
                  <a:srgbClr val="3F7819"/>
                </a:solidFill>
              </a:rPr>
              <a:t>ưu</a:t>
            </a:r>
            <a:r>
              <a:rPr lang="en-GB" sz="3600" b="1" dirty="0">
                <a:solidFill>
                  <a:srgbClr val="3F7819"/>
                </a:solidFill>
              </a:rPr>
              <a:t> </a:t>
            </a:r>
            <a:r>
              <a:rPr lang="en-GB" sz="3600" b="1" dirty="0" err="1">
                <a:solidFill>
                  <a:srgbClr val="3F7819"/>
                </a:solidFill>
              </a:rPr>
              <a:t>tiên</a:t>
            </a:r>
            <a:r>
              <a:rPr lang="en-GB" sz="3600" b="1" dirty="0">
                <a:solidFill>
                  <a:srgbClr val="3F7819"/>
                </a:solidFill>
              </a:rPr>
              <a:t> ở GOLD B</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313FD506-14FF-4C2A-A7C7-BC2486AFE7A5}"/>
              </a:ext>
            </a:extLst>
          </p:cNvPr>
          <p:cNvPicPr>
            <a:picLocks noChangeAspect="1"/>
          </p:cNvPicPr>
          <p:nvPr/>
        </p:nvPicPr>
        <p:blipFill>
          <a:blip r:embed="rId2">
            <a:alphaModFix amt="20000"/>
          </a:blip>
          <a:stretch>
            <a:fillRect/>
          </a:stretch>
        </p:blipFill>
        <p:spPr>
          <a:xfrm>
            <a:off x="1392666" y="1370677"/>
            <a:ext cx="6866979" cy="4860895"/>
          </a:xfrm>
          <a:prstGeom prst="rect">
            <a:avLst/>
          </a:prstGeom>
        </p:spPr>
      </p:pic>
      <p:sp>
        <p:nvSpPr>
          <p:cNvPr id="9" name="TextBox 8">
            <a:extLst>
              <a:ext uri="{FF2B5EF4-FFF2-40B4-BE49-F238E27FC236}">
                <a16:creationId xmlns:a16="http://schemas.microsoft.com/office/drawing/2014/main" id="{57A3E7D1-205F-4C15-A5AC-F6D9C2B7D608}"/>
              </a:ext>
            </a:extLst>
          </p:cNvPr>
          <p:cNvSpPr txBox="1"/>
          <p:nvPr/>
        </p:nvSpPr>
        <p:spPr>
          <a:xfrm>
            <a:off x="8384064" y="2175598"/>
            <a:ext cx="2556078" cy="1253402"/>
          </a:xfrm>
          <a:prstGeom prst="rect">
            <a:avLst/>
          </a:prstGeom>
          <a:solidFill>
            <a:schemeClr val="accent5">
              <a:lumMod val="40000"/>
              <a:lumOff val="60000"/>
            </a:schemeClr>
          </a:solidFill>
        </p:spPr>
        <p:txBody>
          <a:bodyPr wrap="square" lIns="144000" tIns="72000" rIns="144000" bIns="72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dirty="0" err="1">
                <a:solidFill>
                  <a:srgbClr val="161622"/>
                </a:solidFill>
              </a:rPr>
              <a:t>Nếu</a:t>
            </a:r>
            <a:r>
              <a:rPr lang="en-GB" dirty="0">
                <a:solidFill>
                  <a:srgbClr val="161622"/>
                </a:solidFill>
              </a:rPr>
              <a:t> LAMA/LABA </a:t>
            </a:r>
            <a:r>
              <a:rPr lang="en-GB" dirty="0" err="1">
                <a:solidFill>
                  <a:srgbClr val="161622"/>
                </a:solidFill>
              </a:rPr>
              <a:t>không</a:t>
            </a:r>
            <a:r>
              <a:rPr lang="en-GB" dirty="0">
                <a:solidFill>
                  <a:srgbClr val="161622"/>
                </a:solidFill>
              </a:rPr>
              <a:t> </a:t>
            </a:r>
            <a:r>
              <a:rPr lang="en-GB" dirty="0" err="1">
                <a:solidFill>
                  <a:srgbClr val="161622"/>
                </a:solidFill>
              </a:rPr>
              <a:t>sử</a:t>
            </a:r>
            <a:r>
              <a:rPr lang="en-GB" dirty="0">
                <a:solidFill>
                  <a:srgbClr val="161622"/>
                </a:solidFill>
              </a:rPr>
              <a:t> </a:t>
            </a:r>
            <a:r>
              <a:rPr lang="en-GB" dirty="0" err="1">
                <a:solidFill>
                  <a:srgbClr val="161622"/>
                </a:solidFill>
              </a:rPr>
              <a:t>dụng</a:t>
            </a:r>
            <a:r>
              <a:rPr lang="en-GB" dirty="0">
                <a:solidFill>
                  <a:srgbClr val="161622"/>
                </a:solidFill>
              </a:rPr>
              <a:t> </a:t>
            </a:r>
            <a:r>
              <a:rPr lang="en-GB" dirty="0" err="1">
                <a:solidFill>
                  <a:srgbClr val="161622"/>
                </a:solidFill>
              </a:rPr>
              <a:t>được</a:t>
            </a:r>
            <a:r>
              <a:rPr lang="en-GB" dirty="0">
                <a:solidFill>
                  <a:srgbClr val="161622"/>
                </a:solidFill>
              </a:rPr>
              <a:t>, </a:t>
            </a:r>
            <a:r>
              <a:rPr lang="en-GB" dirty="0" err="1">
                <a:solidFill>
                  <a:srgbClr val="161622"/>
                </a:solidFill>
              </a:rPr>
              <a:t>có</a:t>
            </a:r>
            <a:r>
              <a:rPr lang="en-GB" dirty="0">
                <a:solidFill>
                  <a:srgbClr val="161622"/>
                </a:solidFill>
              </a:rPr>
              <a:t> </a:t>
            </a:r>
            <a:r>
              <a:rPr lang="en-GB" dirty="0" err="1">
                <a:solidFill>
                  <a:srgbClr val="161622"/>
                </a:solidFill>
              </a:rPr>
              <a:t>thể</a:t>
            </a:r>
            <a:r>
              <a:rPr lang="en-GB" dirty="0">
                <a:solidFill>
                  <a:srgbClr val="161622"/>
                </a:solidFill>
              </a:rPr>
              <a:t> </a:t>
            </a:r>
            <a:r>
              <a:rPr lang="en-GB" dirty="0" err="1">
                <a:solidFill>
                  <a:srgbClr val="161622"/>
                </a:solidFill>
              </a:rPr>
              <a:t>dùng</a:t>
            </a:r>
            <a:r>
              <a:rPr lang="en-GB" dirty="0">
                <a:solidFill>
                  <a:srgbClr val="161622"/>
                </a:solidFill>
              </a:rPr>
              <a:t> LAMA </a:t>
            </a:r>
            <a:r>
              <a:rPr lang="en-GB" dirty="0" err="1">
                <a:solidFill>
                  <a:srgbClr val="161622"/>
                </a:solidFill>
              </a:rPr>
              <a:t>hoặc</a:t>
            </a:r>
            <a:r>
              <a:rPr lang="en-GB" dirty="0">
                <a:solidFill>
                  <a:srgbClr val="161622"/>
                </a:solidFill>
              </a:rPr>
              <a:t> LABA</a:t>
            </a:r>
            <a:endParaRPr kumimoji="0" lang="en-GB" i="0" u="none" strike="noStrike" kern="1200" cap="none" spc="0" normalizeH="0" baseline="30000" dirty="0">
              <a:ln>
                <a:noFill/>
              </a:ln>
              <a:solidFill>
                <a:srgbClr val="161622"/>
              </a:solidFill>
              <a:effectLst/>
              <a:uLnTx/>
              <a:uFillTx/>
            </a:endParaRPr>
          </a:p>
        </p:txBody>
      </p:sp>
      <p:pic>
        <p:nvPicPr>
          <p:cNvPr id="11" name="Picture 10">
            <a:extLst>
              <a:ext uri="{FF2B5EF4-FFF2-40B4-BE49-F238E27FC236}">
                <a16:creationId xmlns:a16="http://schemas.microsoft.com/office/drawing/2014/main" id="{76C47EF6-663D-4A15-B325-71532065BDF6}"/>
              </a:ext>
            </a:extLst>
          </p:cNvPr>
          <p:cNvPicPr>
            <a:picLocks noChangeAspect="1"/>
          </p:cNvPicPr>
          <p:nvPr/>
        </p:nvPicPr>
        <p:blipFill rotWithShape="1">
          <a:blip r:embed="rId2">
            <a:alphaModFix/>
          </a:blip>
          <a:srcRect l="60971" t="46189" r="4734" b="28903"/>
          <a:stretch/>
        </p:blipFill>
        <p:spPr>
          <a:xfrm>
            <a:off x="5579719" y="3615871"/>
            <a:ext cx="2355073" cy="1210733"/>
          </a:xfrm>
          <a:prstGeom prst="rect">
            <a:avLst/>
          </a:prstGeom>
        </p:spPr>
      </p:pic>
      <p:sp>
        <p:nvSpPr>
          <p:cNvPr id="14" name="TextBox 13">
            <a:extLst>
              <a:ext uri="{FF2B5EF4-FFF2-40B4-BE49-F238E27FC236}">
                <a16:creationId xmlns:a16="http://schemas.microsoft.com/office/drawing/2014/main" id="{7BAF28BF-B8F2-44DB-9900-36B5249D97C0}"/>
              </a:ext>
            </a:extLst>
          </p:cNvPr>
          <p:cNvSpPr txBox="1"/>
          <p:nvPr/>
        </p:nvSpPr>
        <p:spPr>
          <a:xfrm>
            <a:off x="8384063" y="3759831"/>
            <a:ext cx="2556079" cy="1807400"/>
          </a:xfrm>
          <a:prstGeom prst="rect">
            <a:avLst/>
          </a:prstGeom>
          <a:solidFill>
            <a:schemeClr val="accent5">
              <a:lumMod val="40000"/>
              <a:lumOff val="60000"/>
            </a:schemeClr>
          </a:solidFill>
        </p:spPr>
        <p:txBody>
          <a:bodyPr wrap="square" lIns="144000" tIns="72000" rIns="144000" bIns="72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dirty="0" err="1">
                <a:solidFill>
                  <a:srgbClr val="161622"/>
                </a:solidFill>
              </a:rPr>
              <a:t>Nhóm</a:t>
            </a:r>
            <a:r>
              <a:rPr lang="en-GB" dirty="0">
                <a:solidFill>
                  <a:srgbClr val="161622"/>
                </a:solidFill>
              </a:rPr>
              <a:t> B </a:t>
            </a:r>
            <a:r>
              <a:rPr lang="en-GB" dirty="0" err="1">
                <a:solidFill>
                  <a:srgbClr val="161622"/>
                </a:solidFill>
              </a:rPr>
              <a:t>thường</a:t>
            </a:r>
            <a:r>
              <a:rPr lang="en-GB" dirty="0">
                <a:solidFill>
                  <a:srgbClr val="161622"/>
                </a:solidFill>
              </a:rPr>
              <a:t> </a:t>
            </a:r>
            <a:r>
              <a:rPr lang="en-GB" dirty="0" err="1">
                <a:solidFill>
                  <a:srgbClr val="161622"/>
                </a:solidFill>
              </a:rPr>
              <a:t>có</a:t>
            </a:r>
            <a:r>
              <a:rPr lang="en-GB" dirty="0">
                <a:solidFill>
                  <a:srgbClr val="161622"/>
                </a:solidFill>
              </a:rPr>
              <a:t> </a:t>
            </a:r>
            <a:r>
              <a:rPr lang="en-GB" dirty="0" err="1">
                <a:solidFill>
                  <a:srgbClr val="161622"/>
                </a:solidFill>
              </a:rPr>
              <a:t>nhiều</a:t>
            </a:r>
            <a:r>
              <a:rPr lang="en-GB" dirty="0">
                <a:solidFill>
                  <a:srgbClr val="161622"/>
                </a:solidFill>
              </a:rPr>
              <a:t> </a:t>
            </a:r>
            <a:r>
              <a:rPr lang="en-GB" dirty="0" err="1">
                <a:solidFill>
                  <a:srgbClr val="161622"/>
                </a:solidFill>
              </a:rPr>
              <a:t>bệnh</a:t>
            </a:r>
            <a:r>
              <a:rPr lang="en-GB" dirty="0">
                <a:solidFill>
                  <a:srgbClr val="161622"/>
                </a:solidFill>
              </a:rPr>
              <a:t> </a:t>
            </a:r>
            <a:r>
              <a:rPr lang="en-GB" dirty="0" err="1">
                <a:solidFill>
                  <a:srgbClr val="161622"/>
                </a:solidFill>
              </a:rPr>
              <a:t>đồng</a:t>
            </a:r>
            <a:r>
              <a:rPr lang="en-GB" dirty="0">
                <a:solidFill>
                  <a:srgbClr val="161622"/>
                </a:solidFill>
              </a:rPr>
              <a:t> </a:t>
            </a:r>
            <a:r>
              <a:rPr lang="en-GB" dirty="0" err="1">
                <a:solidFill>
                  <a:srgbClr val="161622"/>
                </a:solidFill>
              </a:rPr>
              <a:t>mắc</a:t>
            </a:r>
            <a:r>
              <a:rPr lang="en-GB" dirty="0">
                <a:solidFill>
                  <a:srgbClr val="161622"/>
                </a:solidFill>
              </a:rPr>
              <a:t> </a:t>
            </a:r>
            <a:r>
              <a:rPr lang="en-GB" dirty="0" err="1">
                <a:solidFill>
                  <a:srgbClr val="161622"/>
                </a:solidFill>
              </a:rPr>
              <a:t>làm</a:t>
            </a:r>
            <a:r>
              <a:rPr lang="en-GB" dirty="0">
                <a:solidFill>
                  <a:srgbClr val="161622"/>
                </a:solidFill>
              </a:rPr>
              <a:t> </a:t>
            </a:r>
            <a:r>
              <a:rPr lang="en-GB" dirty="0" err="1">
                <a:solidFill>
                  <a:srgbClr val="161622"/>
                </a:solidFill>
              </a:rPr>
              <a:t>nặng</a:t>
            </a:r>
            <a:r>
              <a:rPr lang="en-GB" dirty="0">
                <a:solidFill>
                  <a:srgbClr val="161622"/>
                </a:solidFill>
              </a:rPr>
              <a:t> </a:t>
            </a:r>
            <a:r>
              <a:rPr lang="en-GB" dirty="0" err="1">
                <a:solidFill>
                  <a:srgbClr val="161622"/>
                </a:solidFill>
              </a:rPr>
              <a:t>thêm</a:t>
            </a:r>
            <a:r>
              <a:rPr lang="en-GB" dirty="0">
                <a:solidFill>
                  <a:srgbClr val="161622"/>
                </a:solidFill>
              </a:rPr>
              <a:t> </a:t>
            </a:r>
            <a:r>
              <a:rPr lang="en-GB" dirty="0" err="1">
                <a:solidFill>
                  <a:srgbClr val="161622"/>
                </a:solidFill>
              </a:rPr>
              <a:t>triệu</a:t>
            </a:r>
            <a:r>
              <a:rPr lang="en-GB" dirty="0">
                <a:solidFill>
                  <a:srgbClr val="161622"/>
                </a:solidFill>
              </a:rPr>
              <a:t> </a:t>
            </a:r>
            <a:r>
              <a:rPr lang="en-GB" dirty="0" err="1">
                <a:solidFill>
                  <a:srgbClr val="161622"/>
                </a:solidFill>
              </a:rPr>
              <a:t>chứng</a:t>
            </a:r>
            <a:r>
              <a:rPr lang="en-GB" dirty="0">
                <a:solidFill>
                  <a:srgbClr val="161622"/>
                </a:solidFill>
              </a:rPr>
              <a:t> </a:t>
            </a:r>
            <a:r>
              <a:rPr lang="en-GB" dirty="0" err="1">
                <a:solidFill>
                  <a:srgbClr val="161622"/>
                </a:solidFill>
              </a:rPr>
              <a:t>và</a:t>
            </a:r>
            <a:r>
              <a:rPr lang="en-GB" dirty="0">
                <a:solidFill>
                  <a:srgbClr val="161622"/>
                </a:solidFill>
              </a:rPr>
              <a:t> </a:t>
            </a:r>
            <a:r>
              <a:rPr lang="en-GB" dirty="0" err="1">
                <a:solidFill>
                  <a:srgbClr val="161622"/>
                </a:solidFill>
              </a:rPr>
              <a:t>tiên</a:t>
            </a:r>
            <a:r>
              <a:rPr lang="en-GB" dirty="0">
                <a:solidFill>
                  <a:srgbClr val="161622"/>
                </a:solidFill>
              </a:rPr>
              <a:t> </a:t>
            </a:r>
            <a:r>
              <a:rPr lang="en-GB" dirty="0" err="1">
                <a:solidFill>
                  <a:srgbClr val="161622"/>
                </a:solidFill>
              </a:rPr>
              <a:t>lượng</a:t>
            </a:r>
            <a:r>
              <a:rPr lang="en-GB" dirty="0">
                <a:solidFill>
                  <a:srgbClr val="161622"/>
                </a:solidFill>
              </a:rPr>
              <a:t>, </a:t>
            </a:r>
            <a:r>
              <a:rPr lang="en-GB" dirty="0" err="1">
                <a:solidFill>
                  <a:srgbClr val="161622"/>
                </a:solidFill>
              </a:rPr>
              <a:t>cần</a:t>
            </a:r>
            <a:r>
              <a:rPr lang="en-GB" dirty="0">
                <a:solidFill>
                  <a:srgbClr val="161622"/>
                </a:solidFill>
              </a:rPr>
              <a:t> </a:t>
            </a:r>
            <a:r>
              <a:rPr lang="en-GB" dirty="0" err="1">
                <a:solidFill>
                  <a:srgbClr val="161622"/>
                </a:solidFill>
              </a:rPr>
              <a:t>theo</a:t>
            </a:r>
            <a:r>
              <a:rPr lang="en-GB" dirty="0">
                <a:solidFill>
                  <a:srgbClr val="161622"/>
                </a:solidFill>
              </a:rPr>
              <a:t> </a:t>
            </a:r>
            <a:r>
              <a:rPr lang="en-GB" dirty="0" err="1">
                <a:solidFill>
                  <a:srgbClr val="161622"/>
                </a:solidFill>
              </a:rPr>
              <a:t>dõi</a:t>
            </a:r>
            <a:r>
              <a:rPr lang="en-GB" dirty="0">
                <a:solidFill>
                  <a:srgbClr val="161622"/>
                </a:solidFill>
              </a:rPr>
              <a:t> </a:t>
            </a:r>
            <a:r>
              <a:rPr lang="en-GB" dirty="0" err="1">
                <a:solidFill>
                  <a:srgbClr val="161622"/>
                </a:solidFill>
              </a:rPr>
              <a:t>và</a:t>
            </a:r>
            <a:r>
              <a:rPr lang="en-GB" dirty="0">
                <a:solidFill>
                  <a:srgbClr val="161622"/>
                </a:solidFill>
              </a:rPr>
              <a:t> </a:t>
            </a:r>
            <a:r>
              <a:rPr lang="en-GB" dirty="0" err="1">
                <a:solidFill>
                  <a:srgbClr val="161622"/>
                </a:solidFill>
              </a:rPr>
              <a:t>điều</a:t>
            </a:r>
            <a:r>
              <a:rPr lang="en-GB" dirty="0">
                <a:solidFill>
                  <a:srgbClr val="161622"/>
                </a:solidFill>
              </a:rPr>
              <a:t> </a:t>
            </a:r>
            <a:r>
              <a:rPr lang="en-GB" dirty="0" err="1">
                <a:solidFill>
                  <a:srgbClr val="161622"/>
                </a:solidFill>
              </a:rPr>
              <a:t>trị</a:t>
            </a:r>
            <a:r>
              <a:rPr lang="en-GB" dirty="0">
                <a:solidFill>
                  <a:srgbClr val="161622"/>
                </a:solidFill>
              </a:rPr>
              <a:t> </a:t>
            </a:r>
            <a:r>
              <a:rPr lang="en-GB" dirty="0" err="1">
                <a:solidFill>
                  <a:srgbClr val="161622"/>
                </a:solidFill>
              </a:rPr>
              <a:t>bệnh</a:t>
            </a:r>
            <a:r>
              <a:rPr lang="en-GB" dirty="0">
                <a:solidFill>
                  <a:srgbClr val="161622"/>
                </a:solidFill>
              </a:rPr>
              <a:t> </a:t>
            </a:r>
            <a:r>
              <a:rPr lang="en-GB" dirty="0" err="1">
                <a:solidFill>
                  <a:srgbClr val="161622"/>
                </a:solidFill>
              </a:rPr>
              <a:t>đồng</a:t>
            </a:r>
            <a:r>
              <a:rPr lang="en-GB" dirty="0">
                <a:solidFill>
                  <a:srgbClr val="161622"/>
                </a:solidFill>
              </a:rPr>
              <a:t> </a:t>
            </a:r>
            <a:r>
              <a:rPr lang="en-GB" dirty="0" err="1">
                <a:solidFill>
                  <a:srgbClr val="161622"/>
                </a:solidFill>
              </a:rPr>
              <a:t>mắc</a:t>
            </a:r>
            <a:endParaRPr kumimoji="0" lang="en-GB" i="0" u="none" strike="noStrike" kern="1200" cap="none" spc="0" normalizeH="0" baseline="30000" dirty="0">
              <a:ln>
                <a:noFill/>
              </a:ln>
              <a:solidFill>
                <a:srgbClr val="161622"/>
              </a:solidFill>
              <a:effectLst/>
              <a:uLnTx/>
              <a:uFillTx/>
            </a:endParaRPr>
          </a:p>
        </p:txBody>
      </p:sp>
      <p:cxnSp>
        <p:nvCxnSpPr>
          <p:cNvPr id="10" name="Straight Arrow Connector 9">
            <a:extLst>
              <a:ext uri="{FF2B5EF4-FFF2-40B4-BE49-F238E27FC236}">
                <a16:creationId xmlns:a16="http://schemas.microsoft.com/office/drawing/2014/main" id="{5D0A4F37-9F6E-4E55-99C6-B0C216BA369F}"/>
              </a:ext>
            </a:extLst>
          </p:cNvPr>
          <p:cNvCxnSpPr>
            <a:cxnSpLocks/>
          </p:cNvCxnSpPr>
          <p:nvPr/>
        </p:nvCxnSpPr>
        <p:spPr>
          <a:xfrm flipH="1">
            <a:off x="7757897" y="3091598"/>
            <a:ext cx="626167" cy="610222"/>
          </a:xfrm>
          <a:prstGeom prst="straightConnector1">
            <a:avLst/>
          </a:prstGeom>
          <a:ln w="57150">
            <a:solidFill>
              <a:srgbClr val="E9AF1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552132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LAMA/LABA </a:t>
            </a:r>
            <a:r>
              <a:rPr lang="en-GB" sz="3600" b="1" dirty="0" err="1">
                <a:solidFill>
                  <a:srgbClr val="3F7819"/>
                </a:solidFill>
              </a:rPr>
              <a:t>được</a:t>
            </a:r>
            <a:r>
              <a:rPr lang="en-GB" sz="3600" b="1" dirty="0">
                <a:solidFill>
                  <a:srgbClr val="3F7819"/>
                </a:solidFill>
              </a:rPr>
              <a:t> </a:t>
            </a:r>
            <a:r>
              <a:rPr lang="en-GB" sz="3600" b="1" dirty="0" err="1">
                <a:solidFill>
                  <a:srgbClr val="3F7819"/>
                </a:solidFill>
              </a:rPr>
              <a:t>ưu</a:t>
            </a:r>
            <a:r>
              <a:rPr lang="en-GB" sz="3600" b="1" dirty="0">
                <a:solidFill>
                  <a:srgbClr val="3F7819"/>
                </a:solidFill>
              </a:rPr>
              <a:t> </a:t>
            </a:r>
            <a:r>
              <a:rPr lang="en-GB" sz="3600" b="1" dirty="0" err="1">
                <a:solidFill>
                  <a:srgbClr val="3F7819"/>
                </a:solidFill>
              </a:rPr>
              <a:t>tiên</a:t>
            </a:r>
            <a:r>
              <a:rPr lang="en-GB" sz="3600" b="1" dirty="0">
                <a:solidFill>
                  <a:srgbClr val="3F7819"/>
                </a:solidFill>
              </a:rPr>
              <a:t> ở GOLD E</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99AB8DAB-F7BF-4DAB-B750-E79B0EE5020A}"/>
              </a:ext>
            </a:extLst>
          </p:cNvPr>
          <p:cNvPicPr>
            <a:picLocks noChangeAspect="1"/>
          </p:cNvPicPr>
          <p:nvPr/>
        </p:nvPicPr>
        <p:blipFill>
          <a:blip r:embed="rId2">
            <a:alphaModFix amt="20000"/>
          </a:blip>
          <a:stretch>
            <a:fillRect/>
          </a:stretch>
        </p:blipFill>
        <p:spPr>
          <a:xfrm>
            <a:off x="2957398" y="1141541"/>
            <a:ext cx="6866979" cy="4860895"/>
          </a:xfrm>
          <a:prstGeom prst="rect">
            <a:avLst/>
          </a:prstGeom>
        </p:spPr>
      </p:pic>
      <p:sp>
        <p:nvSpPr>
          <p:cNvPr id="8" name="TextBox 7">
            <a:extLst>
              <a:ext uri="{FF2B5EF4-FFF2-40B4-BE49-F238E27FC236}">
                <a16:creationId xmlns:a16="http://schemas.microsoft.com/office/drawing/2014/main" id="{59FFE485-6079-4374-B559-3835ADB01894}"/>
              </a:ext>
            </a:extLst>
          </p:cNvPr>
          <p:cNvSpPr txBox="1"/>
          <p:nvPr/>
        </p:nvSpPr>
        <p:spPr>
          <a:xfrm>
            <a:off x="1878077" y="2065888"/>
            <a:ext cx="2498858" cy="1130291"/>
          </a:xfrm>
          <a:prstGeom prst="rect">
            <a:avLst/>
          </a:prstGeom>
          <a:solidFill>
            <a:schemeClr val="accent5">
              <a:lumMod val="40000"/>
              <a:lumOff val="60000"/>
            </a:schemeClr>
          </a:solidFill>
        </p:spPr>
        <p:txBody>
          <a:bodyPr wrap="square" lIns="144000" tIns="72000" rIns="144000" bIns="7200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i="0" u="none" strike="noStrike" kern="1200" cap="none" spc="0" normalizeH="0" baseline="0" dirty="0" err="1">
                <a:ln>
                  <a:noFill/>
                </a:ln>
                <a:solidFill>
                  <a:srgbClr val="161622"/>
                </a:solidFill>
                <a:effectLst/>
                <a:uLnTx/>
                <a:uFillTx/>
              </a:rPr>
              <a:t>Nếu</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bạch</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cầu</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ái</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toan</a:t>
            </a:r>
            <a:r>
              <a:rPr kumimoji="0" lang="en-GB" sz="1600" i="0" u="none" strike="noStrike" kern="1200" cap="none" spc="0" normalizeH="0" baseline="0" dirty="0">
                <a:ln>
                  <a:noFill/>
                </a:ln>
                <a:solidFill>
                  <a:srgbClr val="161622"/>
                </a:solidFill>
                <a:effectLst/>
                <a:uLnTx/>
                <a:uFillTx/>
              </a:rPr>
              <a:t> </a:t>
            </a:r>
            <a:r>
              <a:rPr kumimoji="0" lang="en-GB" sz="1600" b="1" i="0" u="none" strike="noStrike" kern="1200" cap="none" spc="0" normalizeH="0" baseline="0" dirty="0">
                <a:ln>
                  <a:noFill/>
                </a:ln>
                <a:solidFill>
                  <a:srgbClr val="161622"/>
                </a:solidFill>
                <a:effectLst/>
                <a:uLnTx/>
                <a:uFillTx/>
              </a:rPr>
              <a:t> ≥300 </a:t>
            </a:r>
            <a:r>
              <a:rPr kumimoji="0" lang="en-GB" sz="1600" b="1" i="0" u="none" strike="noStrike" kern="1200" cap="none" spc="0" normalizeH="0" baseline="0" dirty="0" err="1">
                <a:ln>
                  <a:noFill/>
                </a:ln>
                <a:solidFill>
                  <a:srgbClr val="161622"/>
                </a:solidFill>
                <a:effectLst/>
                <a:uLnTx/>
                <a:uFillTx/>
              </a:rPr>
              <a:t>tế</a:t>
            </a:r>
            <a:r>
              <a:rPr kumimoji="0" lang="en-GB" sz="1600" b="1" i="0" u="none" strike="noStrike" kern="1200" cap="none" spc="0" normalizeH="0" baseline="0" dirty="0">
                <a:ln>
                  <a:noFill/>
                </a:ln>
                <a:solidFill>
                  <a:srgbClr val="161622"/>
                </a:solidFill>
                <a:effectLst/>
                <a:uLnTx/>
                <a:uFillTx/>
              </a:rPr>
              <a:t> </a:t>
            </a:r>
            <a:r>
              <a:rPr kumimoji="0" lang="en-GB" sz="1600" b="1" i="0" u="none" strike="noStrike" kern="1200" cap="none" spc="0" normalizeH="0" baseline="0" dirty="0" err="1">
                <a:ln>
                  <a:noFill/>
                </a:ln>
                <a:solidFill>
                  <a:srgbClr val="161622"/>
                </a:solidFill>
                <a:effectLst/>
                <a:uLnTx/>
                <a:uFillTx/>
              </a:rPr>
              <a:t>bào</a:t>
            </a:r>
            <a:r>
              <a:rPr kumimoji="0" lang="en-GB" sz="1600" b="1" i="0" u="none" strike="noStrike" kern="1200" cap="none" spc="0" normalizeH="0" baseline="0" dirty="0">
                <a:ln>
                  <a:noFill/>
                </a:ln>
                <a:solidFill>
                  <a:srgbClr val="161622"/>
                </a:solidFill>
                <a:effectLst/>
                <a:uLnTx/>
                <a:uFillTx/>
              </a:rPr>
              <a:t>/µL </a:t>
            </a:r>
            <a:r>
              <a:rPr kumimoji="0" lang="en-GB" sz="1600" b="1" i="0" u="none" strike="noStrike" kern="1200" cap="none" spc="0" normalizeH="0" baseline="0" dirty="0" err="1">
                <a:ln>
                  <a:noFill/>
                </a:ln>
                <a:solidFill>
                  <a:srgbClr val="161622"/>
                </a:solidFill>
                <a:effectLst/>
                <a:uLnTx/>
                <a:uFillTx/>
              </a:rPr>
              <a:t>máu</a:t>
            </a:r>
            <a:r>
              <a:rPr kumimoji="0" lang="en-GB" sz="1600" b="1"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nên</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sử</a:t>
            </a:r>
            <a:r>
              <a:rPr kumimoji="0" lang="en-GB" sz="1600" i="0" u="none" strike="noStrike" kern="1200" cap="none" spc="0" normalizeH="0" baseline="0" dirty="0">
                <a:ln>
                  <a:noFill/>
                </a:ln>
                <a:solidFill>
                  <a:srgbClr val="161622"/>
                </a:solidFill>
                <a:effectLst/>
                <a:uLnTx/>
                <a:uFillTx/>
              </a:rPr>
              <a:t> </a:t>
            </a:r>
            <a:r>
              <a:rPr kumimoji="0" lang="en-GB" sz="1600" i="0" u="none" strike="noStrike" kern="1200" cap="none" spc="0" normalizeH="0" baseline="0" dirty="0" err="1">
                <a:ln>
                  <a:noFill/>
                </a:ln>
                <a:solidFill>
                  <a:srgbClr val="161622"/>
                </a:solidFill>
                <a:effectLst/>
                <a:uLnTx/>
                <a:uFillTx/>
              </a:rPr>
              <a:t>dụng</a:t>
            </a:r>
            <a:r>
              <a:rPr kumimoji="0" lang="en-GB" sz="1600" i="0" u="none" strike="noStrike" kern="1200" cap="none" spc="0" normalizeH="0" baseline="0" dirty="0">
                <a:ln>
                  <a:noFill/>
                </a:ln>
                <a:solidFill>
                  <a:srgbClr val="161622"/>
                </a:solidFill>
                <a:effectLst/>
                <a:uLnTx/>
                <a:uFillTx/>
              </a:rPr>
              <a:t> ICS/LABA/LAMA </a:t>
            </a:r>
            <a:endParaRPr kumimoji="0" lang="en-GB" sz="1600" b="1" i="0" u="none" strike="noStrike" kern="1200" cap="none" spc="0" normalizeH="0" baseline="30000" dirty="0">
              <a:ln>
                <a:noFill/>
              </a:ln>
              <a:solidFill>
                <a:srgbClr val="161622"/>
              </a:solidFill>
              <a:effectLst/>
              <a:uLnTx/>
              <a:uFillTx/>
            </a:endParaRPr>
          </a:p>
        </p:txBody>
      </p:sp>
      <p:pic>
        <p:nvPicPr>
          <p:cNvPr id="10" name="Picture 9">
            <a:extLst>
              <a:ext uri="{FF2B5EF4-FFF2-40B4-BE49-F238E27FC236}">
                <a16:creationId xmlns:a16="http://schemas.microsoft.com/office/drawing/2014/main" id="{CA4D18B4-D0BC-43CA-85FC-1C10A18B5F7E}"/>
              </a:ext>
            </a:extLst>
          </p:cNvPr>
          <p:cNvPicPr>
            <a:picLocks noChangeAspect="1"/>
          </p:cNvPicPr>
          <p:nvPr/>
        </p:nvPicPr>
        <p:blipFill rotWithShape="1">
          <a:blip r:embed="rId3"/>
          <a:srcRect l="27426" t="57305" r="28927" b="36584"/>
          <a:stretch/>
        </p:blipFill>
        <p:spPr>
          <a:xfrm>
            <a:off x="1702554" y="5058913"/>
            <a:ext cx="8121823" cy="1030786"/>
          </a:xfrm>
          <a:prstGeom prst="rect">
            <a:avLst/>
          </a:prstGeom>
          <a:ln w="57150">
            <a:solidFill>
              <a:srgbClr val="E9AF10"/>
            </a:solidFill>
          </a:ln>
        </p:spPr>
      </p:pic>
      <p:pic>
        <p:nvPicPr>
          <p:cNvPr id="11" name="Picture 10">
            <a:extLst>
              <a:ext uri="{FF2B5EF4-FFF2-40B4-BE49-F238E27FC236}">
                <a16:creationId xmlns:a16="http://schemas.microsoft.com/office/drawing/2014/main" id="{C9C89948-2A46-452B-9B56-09FE363A8A95}"/>
              </a:ext>
            </a:extLst>
          </p:cNvPr>
          <p:cNvPicPr>
            <a:picLocks noChangeAspect="1"/>
          </p:cNvPicPr>
          <p:nvPr/>
        </p:nvPicPr>
        <p:blipFill rotWithShape="1">
          <a:blip r:embed="rId4"/>
          <a:srcRect l="27191" t="60014" r="28055" b="33668"/>
          <a:stretch/>
        </p:blipFill>
        <p:spPr>
          <a:xfrm>
            <a:off x="1664208" y="3832654"/>
            <a:ext cx="8187601" cy="1023852"/>
          </a:xfrm>
          <a:prstGeom prst="rect">
            <a:avLst/>
          </a:prstGeom>
          <a:ln w="57150">
            <a:solidFill>
              <a:srgbClr val="E9AF10"/>
            </a:solidFill>
          </a:ln>
        </p:spPr>
      </p:pic>
      <p:pic>
        <p:nvPicPr>
          <p:cNvPr id="12" name="Picture 11">
            <a:extLst>
              <a:ext uri="{FF2B5EF4-FFF2-40B4-BE49-F238E27FC236}">
                <a16:creationId xmlns:a16="http://schemas.microsoft.com/office/drawing/2014/main" id="{DD87EA5C-5914-4AA4-8EA2-71E14BD7AA13}"/>
              </a:ext>
            </a:extLst>
          </p:cNvPr>
          <p:cNvPicPr>
            <a:picLocks noChangeAspect="1"/>
          </p:cNvPicPr>
          <p:nvPr/>
        </p:nvPicPr>
        <p:blipFill rotWithShape="1">
          <a:blip r:embed="rId2">
            <a:alphaModFix/>
          </a:blip>
          <a:srcRect l="25834" t="18026" r="4735" b="53287"/>
          <a:stretch/>
        </p:blipFill>
        <p:spPr>
          <a:xfrm>
            <a:off x="4716619" y="2004180"/>
            <a:ext cx="4768073" cy="1394406"/>
          </a:xfrm>
          <a:prstGeom prst="rect">
            <a:avLst/>
          </a:prstGeom>
        </p:spPr>
      </p:pic>
      <p:sp>
        <p:nvSpPr>
          <p:cNvPr id="13" name="Rectangle 12">
            <a:extLst>
              <a:ext uri="{FF2B5EF4-FFF2-40B4-BE49-F238E27FC236}">
                <a16:creationId xmlns:a16="http://schemas.microsoft.com/office/drawing/2014/main" id="{CEE2C682-12F6-47A1-958A-167797FE7EA1}"/>
              </a:ext>
            </a:extLst>
          </p:cNvPr>
          <p:cNvSpPr/>
          <p:nvPr/>
        </p:nvSpPr>
        <p:spPr>
          <a:xfrm>
            <a:off x="1850345" y="3893991"/>
            <a:ext cx="8001464" cy="7344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285750" indent="-285750">
              <a:buClr>
                <a:srgbClr val="FFCC00"/>
              </a:buClr>
              <a:buFont typeface="Wingdings" panose="05000000000000000000" pitchFamily="2" charset="2"/>
              <a:buChar char="Ø"/>
            </a:pPr>
            <a:r>
              <a:rPr lang="en-US" dirty="0" err="1">
                <a:solidFill>
                  <a:srgbClr val="161622"/>
                </a:solidFill>
                <a:latin typeface="Arial" panose="020B0604020202020204" pitchFamily="34" charset="0"/>
                <a:cs typeface="Arial" panose="020B0604020202020204" pitchFamily="34" charset="0"/>
              </a:rPr>
              <a:t>Không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khuyến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cáo</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dùng</a:t>
            </a:r>
            <a:r>
              <a:rPr lang="en-US" dirty="0">
                <a:solidFill>
                  <a:srgbClr val="161622"/>
                </a:solidFill>
                <a:latin typeface="Arial" panose="020B0604020202020204" pitchFamily="34" charset="0"/>
                <a:cs typeface="Arial" panose="020B0604020202020204" pitchFamily="34" charset="0"/>
              </a:rPr>
              <a:t> ICS/LABA </a:t>
            </a:r>
            <a:r>
              <a:rPr lang="en-US" dirty="0" err="1">
                <a:solidFill>
                  <a:srgbClr val="161622"/>
                </a:solidFill>
                <a:latin typeface="Arial" panose="020B0604020202020204" pitchFamily="34" charset="0"/>
                <a:cs typeface="Arial" panose="020B0604020202020204" pitchFamily="34" charset="0"/>
              </a:rPr>
              <a:t>cho</a:t>
            </a:r>
            <a:r>
              <a:rPr lang="en-US" dirty="0">
                <a:solidFill>
                  <a:srgbClr val="161622"/>
                </a:solidFill>
                <a:latin typeface="Arial" panose="020B0604020202020204" pitchFamily="34" charset="0"/>
                <a:cs typeface="Arial" panose="020B0604020202020204" pitchFamily="34" charset="0"/>
              </a:rPr>
              <a:t> COPD. </a:t>
            </a:r>
            <a:r>
              <a:rPr lang="en-US" dirty="0" err="1">
                <a:solidFill>
                  <a:srgbClr val="161622"/>
                </a:solidFill>
                <a:latin typeface="Arial" panose="020B0604020202020204" pitchFamily="34" charset="0"/>
                <a:cs typeface="Arial" panose="020B0604020202020204" pitchFamily="34" charset="0"/>
              </a:rPr>
              <a:t>Nếu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có</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chỉ</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định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của</a:t>
            </a:r>
            <a:r>
              <a:rPr lang="en-US" dirty="0">
                <a:solidFill>
                  <a:srgbClr val="161622"/>
                </a:solidFill>
                <a:latin typeface="Arial" panose="020B0604020202020204" pitchFamily="34" charset="0"/>
                <a:cs typeface="Arial" panose="020B0604020202020204" pitchFamily="34" charset="0"/>
              </a:rPr>
              <a:t> ICS, </a:t>
            </a:r>
            <a:r>
              <a:rPr lang="en-US" dirty="0" err="1">
                <a:solidFill>
                  <a:srgbClr val="161622"/>
                </a:solidFill>
                <a:latin typeface="Arial" panose="020B0604020202020204" pitchFamily="34" charset="0"/>
                <a:cs typeface="Arial" panose="020B0604020202020204" pitchFamily="34" charset="0"/>
              </a:rPr>
              <a:t>phác</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đồ</a:t>
            </a:r>
            <a:r>
              <a:rPr lang="en-US" dirty="0">
                <a:solidFill>
                  <a:srgbClr val="161622"/>
                </a:solidFill>
                <a:latin typeface="Arial" panose="020B0604020202020204" pitchFamily="34" charset="0"/>
                <a:cs typeface="Arial" panose="020B0604020202020204" pitchFamily="34" charset="0"/>
              </a:rPr>
              <a:t> ICS/LABA/LAMA </a:t>
            </a:r>
            <a:r>
              <a:rPr lang="en-US" dirty="0" err="1">
                <a:solidFill>
                  <a:srgbClr val="161622"/>
                </a:solidFill>
                <a:latin typeface="Arial" panose="020B0604020202020204" pitchFamily="34" charset="0"/>
                <a:cs typeface="Arial" panose="020B0604020202020204" pitchFamily="34" charset="0"/>
              </a:rPr>
              <a:t>được</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ưu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tiên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vì</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bằng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chứng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tốt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hơn</a:t>
            </a:r>
            <a:r>
              <a:rPr lang="en-US" dirty="0">
                <a:solidFill>
                  <a:srgbClr val="161622"/>
                </a:solidFill>
                <a:latin typeface="Arial" panose="020B0604020202020204" pitchFamily="34" charset="0"/>
                <a:cs typeface="Arial" panose="020B0604020202020204" pitchFamily="34" charset="0"/>
              </a:rPr>
              <a:t> ICS/LABA</a:t>
            </a:r>
          </a:p>
        </p:txBody>
      </p:sp>
      <p:sp>
        <p:nvSpPr>
          <p:cNvPr id="14" name="Rectangle 13">
            <a:extLst>
              <a:ext uri="{FF2B5EF4-FFF2-40B4-BE49-F238E27FC236}">
                <a16:creationId xmlns:a16="http://schemas.microsoft.com/office/drawing/2014/main" id="{5AE7AA8E-2206-4902-8365-DECD225A0654}"/>
              </a:ext>
            </a:extLst>
          </p:cNvPr>
          <p:cNvSpPr/>
          <p:nvPr/>
        </p:nvSpPr>
        <p:spPr>
          <a:xfrm>
            <a:off x="1757276" y="5152824"/>
            <a:ext cx="8001464" cy="7344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285750" indent="-285750">
              <a:buClr>
                <a:srgbClr val="FFCC00"/>
              </a:buClr>
              <a:buFont typeface="Wingdings" panose="05000000000000000000" pitchFamily="2" charset="2"/>
              <a:buChar char="Ø"/>
            </a:pPr>
            <a:r>
              <a:rPr lang="en-US" dirty="0" err="1">
                <a:solidFill>
                  <a:srgbClr val="161622"/>
                </a:solidFill>
                <a:latin typeface="Arial" panose="020B0604020202020204" pitchFamily="34" charset="0"/>
                <a:cs typeface="Arial" panose="020B0604020202020204" pitchFamily="34" charset="0"/>
              </a:rPr>
              <a:t>Nếu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bệnh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nhân</a:t>
            </a:r>
            <a:r>
              <a:rPr lang="en-US" dirty="0">
                <a:solidFill>
                  <a:srgbClr val="161622"/>
                </a:solidFill>
                <a:latin typeface="Arial" panose="020B0604020202020204" pitchFamily="34" charset="0"/>
                <a:cs typeface="Arial" panose="020B0604020202020204" pitchFamily="34" charset="0"/>
              </a:rPr>
              <a:t> COPD </a:t>
            </a:r>
            <a:r>
              <a:rPr lang="en-US" dirty="0" err="1">
                <a:solidFill>
                  <a:srgbClr val="161622"/>
                </a:solidFill>
                <a:latin typeface="Arial" panose="020B0604020202020204" pitchFamily="34" charset="0"/>
                <a:cs typeface="Arial" panose="020B0604020202020204" pitchFamily="34" charset="0"/>
              </a:rPr>
              <a:t>đồng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mắc</a:t>
            </a:r>
            <a:r>
              <a:rPr lang="en-US" dirty="0">
                <a:solidFill>
                  <a:srgbClr val="161622"/>
                </a:solidFill>
                <a:latin typeface="Arial" panose="020B0604020202020204" pitchFamily="34" charset="0"/>
                <a:cs typeface="Arial" panose="020B0604020202020204" pitchFamily="34" charset="0"/>
              </a:rPr>
              <a:t> hen </a:t>
            </a:r>
            <a:r>
              <a:rPr lang="en-US" dirty="0" err="1">
                <a:solidFill>
                  <a:srgbClr val="161622"/>
                </a:solidFill>
                <a:latin typeface="Arial" panose="020B0604020202020204" pitchFamily="34" charset="0"/>
                <a:cs typeface="Arial" panose="020B0604020202020204" pitchFamily="34" charset="0"/>
              </a:rPr>
              <a:t>thì</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nên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điều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trị</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theo</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hướng</a:t>
            </a:r>
            <a:r>
              <a:rPr lang="en-US" dirty="0">
                <a:solidFill>
                  <a:srgbClr val="161622"/>
                </a:solidFill>
                <a:latin typeface="Arial" panose="020B0604020202020204" pitchFamily="34" charset="0"/>
                <a:cs typeface="Arial" panose="020B0604020202020204" pitchFamily="34" charset="0"/>
              </a:rPr>
              <a:t> hen, do </a:t>
            </a:r>
            <a:r>
              <a:rPr lang="en-US" dirty="0" err="1">
                <a:solidFill>
                  <a:srgbClr val="161622"/>
                </a:solidFill>
                <a:latin typeface="Arial" panose="020B0604020202020204" pitchFamily="34" charset="0"/>
                <a:cs typeface="Arial" panose="020B0604020202020204" pitchFamily="34" charset="0"/>
              </a:rPr>
              <a:t>đó</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sử</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dụng</a:t>
            </a:r>
            <a:r>
              <a:rPr lang="en-US" dirty="0">
                <a:solidFill>
                  <a:srgbClr val="161622"/>
                </a:solidFill>
                <a:latin typeface="Arial" panose="020B0604020202020204" pitchFamily="34" charset="0"/>
                <a:cs typeface="Arial" panose="020B0604020202020204" pitchFamily="34" charset="0"/>
              </a:rPr>
              <a:t> ICS </a:t>
            </a:r>
            <a:r>
              <a:rPr lang="en-US" dirty="0" err="1">
                <a:solidFill>
                  <a:srgbClr val="161622"/>
                </a:solidFill>
                <a:latin typeface="Arial" panose="020B0604020202020204" pitchFamily="34" charset="0"/>
                <a:cs typeface="Arial" panose="020B0604020202020204" pitchFamily="34" charset="0"/>
              </a:rPr>
              <a:t>là</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bắt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buộc</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trong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trường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hợp</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này</a:t>
            </a:r>
            <a:endParaRPr lang="en-US" dirty="0">
              <a:solidFill>
                <a:srgbClr val="16162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266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107141"/>
            <a:ext cx="12192000" cy="1200329"/>
          </a:xfrm>
          <a:prstGeom prst="rect">
            <a:avLst/>
          </a:prstGeom>
          <a:solidFill>
            <a:schemeClr val="bg1"/>
          </a:solidFill>
        </p:spPr>
        <p:txBody>
          <a:bodyPr wrap="square" rtlCol="0">
            <a:spAutoFit/>
          </a:bodyPr>
          <a:lstStyle/>
          <a:p>
            <a:pPr algn="ctr"/>
            <a:r>
              <a:rPr lang="en-GB" sz="3600" b="1" dirty="0">
                <a:solidFill>
                  <a:srgbClr val="3F7819"/>
                </a:solidFill>
              </a:rPr>
              <a:t>Tiotropium/</a:t>
            </a:r>
            <a:r>
              <a:rPr lang="en-GB" sz="3600" b="1" dirty="0" err="1">
                <a:solidFill>
                  <a:srgbClr val="3F7819"/>
                </a:solidFill>
              </a:rPr>
              <a:t>Olodaterol</a:t>
            </a:r>
            <a:r>
              <a:rPr lang="en-GB" sz="3600" b="1" dirty="0">
                <a:solidFill>
                  <a:srgbClr val="3F7819"/>
                </a:solidFill>
              </a:rPr>
              <a:t> </a:t>
            </a:r>
            <a:r>
              <a:rPr lang="en-GB" sz="3600" b="1" dirty="0" err="1">
                <a:solidFill>
                  <a:srgbClr val="3F7819"/>
                </a:solidFill>
              </a:rPr>
              <a:t>cải</a:t>
            </a:r>
            <a:r>
              <a:rPr lang="en-GB" sz="3600" b="1" dirty="0">
                <a:solidFill>
                  <a:srgbClr val="3F7819"/>
                </a:solidFill>
              </a:rPr>
              <a:t> </a:t>
            </a:r>
            <a:r>
              <a:rPr lang="en-GB" sz="3600" b="1" dirty="0" err="1">
                <a:solidFill>
                  <a:srgbClr val="3F7819"/>
                </a:solidFill>
              </a:rPr>
              <a:t>thiện</a:t>
            </a:r>
            <a:r>
              <a:rPr lang="en-GB" sz="3600" b="1" dirty="0">
                <a:solidFill>
                  <a:srgbClr val="3F7819"/>
                </a:solidFill>
              </a:rPr>
              <a:t> </a:t>
            </a:r>
            <a:r>
              <a:rPr lang="en-GB" sz="3600" b="1" dirty="0" err="1">
                <a:solidFill>
                  <a:srgbClr val="3F7819"/>
                </a:solidFill>
              </a:rPr>
              <a:t>chức</a:t>
            </a:r>
            <a:r>
              <a:rPr lang="en-GB" sz="3600" b="1" dirty="0">
                <a:solidFill>
                  <a:srgbClr val="3F7819"/>
                </a:solidFill>
              </a:rPr>
              <a:t> </a:t>
            </a:r>
            <a:r>
              <a:rPr lang="en-GB" sz="3600" b="1" dirty="0" err="1">
                <a:solidFill>
                  <a:srgbClr val="3F7819"/>
                </a:solidFill>
              </a:rPr>
              <a:t>năng</a:t>
            </a:r>
            <a:r>
              <a:rPr lang="en-GB" sz="3600" b="1" dirty="0">
                <a:solidFill>
                  <a:srgbClr val="3F7819"/>
                </a:solidFill>
              </a:rPr>
              <a:t> </a:t>
            </a:r>
            <a:r>
              <a:rPr lang="en-GB" sz="3600" b="1" dirty="0" err="1">
                <a:solidFill>
                  <a:srgbClr val="3F7819"/>
                </a:solidFill>
              </a:rPr>
              <a:t>phổi</a:t>
            </a:r>
            <a:r>
              <a:rPr lang="en-GB" sz="3600" b="1" dirty="0">
                <a:solidFill>
                  <a:srgbClr val="3F7819"/>
                </a:solidFill>
              </a:rPr>
              <a:t>, </a:t>
            </a:r>
          </a:p>
          <a:p>
            <a:pPr algn="ctr"/>
            <a:r>
              <a:rPr lang="en-GB" sz="3600" b="1" dirty="0" err="1">
                <a:solidFill>
                  <a:srgbClr val="3F7819"/>
                </a:solidFill>
              </a:rPr>
              <a:t>giảm</a:t>
            </a:r>
            <a:r>
              <a:rPr lang="en-GB" sz="3600" b="1" dirty="0">
                <a:solidFill>
                  <a:srgbClr val="3F7819"/>
                </a:solidFill>
              </a:rPr>
              <a:t> </a:t>
            </a:r>
            <a:r>
              <a:rPr lang="en-GB" sz="3600" b="1" dirty="0" err="1">
                <a:solidFill>
                  <a:srgbClr val="3F7819"/>
                </a:solidFill>
              </a:rPr>
              <a:t>triệu</a:t>
            </a:r>
            <a:r>
              <a:rPr lang="en-GB" sz="3600" b="1" dirty="0">
                <a:solidFill>
                  <a:srgbClr val="3F7819"/>
                </a:solidFill>
              </a:rPr>
              <a:t> </a:t>
            </a:r>
            <a:r>
              <a:rPr lang="en-GB" sz="3600" b="1" dirty="0" err="1">
                <a:solidFill>
                  <a:srgbClr val="3F7819"/>
                </a:solidFill>
              </a:rPr>
              <a:t>chứng</a:t>
            </a:r>
            <a:endParaRPr lang="en-US" sz="3600" b="1" dirty="0">
              <a:solidFill>
                <a:srgbClr val="3F7819"/>
              </a:solidFill>
            </a:endParaRPr>
          </a:p>
        </p:txBody>
      </p:sp>
      <p:sp>
        <p:nvSpPr>
          <p:cNvPr id="19" name="TextBox 18">
            <a:extLst>
              <a:ext uri="{FF2B5EF4-FFF2-40B4-BE49-F238E27FC236}">
                <a16:creationId xmlns:a16="http://schemas.microsoft.com/office/drawing/2014/main" id="{2DF00E5E-FC47-4847-B993-CCE40F98FF19}"/>
              </a:ext>
            </a:extLst>
          </p:cNvPr>
          <p:cNvSpPr txBox="1"/>
          <p:nvPr/>
        </p:nvSpPr>
        <p:spPr>
          <a:xfrm>
            <a:off x="914915" y="1483912"/>
            <a:ext cx="3152257"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600"/>
              </a:spcBef>
              <a:spcAft>
                <a:spcPts val="0"/>
              </a:spcAft>
              <a:buClrTx/>
              <a:buSzTx/>
              <a:buFontTx/>
              <a:buNone/>
              <a:tabLst/>
              <a:defRPr/>
            </a:pPr>
            <a:r>
              <a:rPr kumimoji="0" lang="en-US" sz="1400" b="0" u="none" strike="noStrike" kern="0" cap="none" spc="0" normalizeH="0" baseline="0" noProof="0" dirty="0" err="1">
                <a:ln>
                  <a:noFill/>
                </a:ln>
                <a:solidFill>
                  <a:prstClr val="black"/>
                </a:solidFill>
                <a:effectLst/>
                <a:uLnTx/>
                <a:uFillTx/>
              </a:rPr>
              <a:t>Nghiên</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cứu</a:t>
            </a:r>
            <a:r>
              <a:rPr kumimoji="0" lang="en-US" sz="1400" b="0" u="none" strike="noStrike" kern="0" cap="none" spc="0" normalizeH="0" baseline="0" noProof="0" dirty="0">
                <a:ln>
                  <a:noFill/>
                </a:ln>
                <a:solidFill>
                  <a:prstClr val="black"/>
                </a:solidFill>
                <a:effectLst/>
                <a:uLnTx/>
                <a:uFillTx/>
              </a:rPr>
              <a:t> ENERGITO </a:t>
            </a:r>
            <a:r>
              <a:rPr kumimoji="0" lang="en-US" sz="1400" b="0" u="none" strike="noStrike" kern="0" cap="none" spc="0" normalizeH="0" baseline="0" noProof="0" dirty="0" err="1">
                <a:ln>
                  <a:noFill/>
                </a:ln>
                <a:solidFill>
                  <a:prstClr val="black"/>
                </a:solidFill>
                <a:effectLst/>
                <a:uLnTx/>
                <a:uFillTx/>
              </a:rPr>
              <a:t>ngẫu</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nhiên</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mù</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đôi</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bắt</a:t>
            </a:r>
            <a:r>
              <a:rPr kumimoji="0" lang="en-US" sz="1400" b="0" u="none" strike="noStrike" kern="0" cap="none" spc="0" normalizeH="0" baseline="0" noProof="0" dirty="0">
                <a:ln>
                  <a:noFill/>
                </a:ln>
                <a:solidFill>
                  <a:prstClr val="black"/>
                </a:solidFill>
                <a:effectLst/>
                <a:uLnTx/>
                <a:uFillTx/>
              </a:rPr>
              <a:t> </a:t>
            </a:r>
            <a:r>
              <a:rPr kumimoji="0" lang="en-US" sz="1400" b="0" u="none" strike="noStrike" kern="0" cap="none" spc="0" normalizeH="0" baseline="0" noProof="0" dirty="0" err="1">
                <a:ln>
                  <a:noFill/>
                </a:ln>
                <a:solidFill>
                  <a:prstClr val="black"/>
                </a:solidFill>
                <a:effectLst/>
                <a:uLnTx/>
                <a:uFillTx/>
              </a:rPr>
              <a:t>chéo</a:t>
            </a:r>
            <a:endParaRPr kumimoji="0" lang="en-US" sz="1400" b="0" u="none" strike="noStrike" kern="0" cap="none" spc="0" normalizeH="0" baseline="0" noProof="0" dirty="0">
              <a:ln>
                <a:noFill/>
              </a:ln>
              <a:solidFill>
                <a:prstClr val="black"/>
              </a:solidFill>
              <a:effectLst/>
              <a:uLnTx/>
              <a:uFillTx/>
            </a:endParaRPr>
          </a:p>
        </p:txBody>
      </p:sp>
      <p:sp>
        <p:nvSpPr>
          <p:cNvPr id="20" name="TextBox 19">
            <a:extLst>
              <a:ext uri="{FF2B5EF4-FFF2-40B4-BE49-F238E27FC236}">
                <a16:creationId xmlns:a16="http://schemas.microsoft.com/office/drawing/2014/main" id="{8F7C30DC-A5EC-41FA-B768-97AA033DAF5D}"/>
              </a:ext>
            </a:extLst>
          </p:cNvPr>
          <p:cNvSpPr txBox="1"/>
          <p:nvPr/>
        </p:nvSpPr>
        <p:spPr>
          <a:xfrm>
            <a:off x="7767367" y="6528217"/>
            <a:ext cx="4343917" cy="367280"/>
          </a:xfrm>
          <a:prstGeom prst="rect">
            <a:avLst/>
          </a:prstGeom>
          <a:noFill/>
        </p:spPr>
        <p:txBody>
          <a:bodyPr wrap="square" rtlCol="0">
            <a:spAutoFit/>
          </a:bodyPr>
          <a:lstStyle/>
          <a:p>
            <a:pPr marL="228600" indent="-228600" eaLnBrk="0" hangingPunct="0">
              <a:lnSpc>
                <a:spcPct val="90000"/>
              </a:lnSpc>
              <a:spcBef>
                <a:spcPts val="240"/>
              </a:spcBef>
              <a:buAutoNum type="arabicPeriod"/>
              <a:defRPr/>
            </a:pPr>
            <a:r>
              <a:rPr lang="en-US" sz="900" kern="0" dirty="0" err="1">
                <a:solidFill>
                  <a:schemeClr val="bg1">
                    <a:lumMod val="50000"/>
                  </a:schemeClr>
                </a:solidFill>
                <a:ea typeface="ヒラギノ角ゴ ProN W3" charset="-128"/>
                <a:sym typeface="Gill Sans" charset="0"/>
              </a:rPr>
              <a:t>Beeh</a:t>
            </a:r>
            <a:r>
              <a:rPr lang="en-US" sz="900" kern="0" dirty="0">
                <a:solidFill>
                  <a:schemeClr val="bg1">
                    <a:lumMod val="50000"/>
                  </a:schemeClr>
                </a:solidFill>
                <a:ea typeface="ヒラギノ角ゴ ProN W3" charset="-128"/>
                <a:sym typeface="Gill Sans" charset="0"/>
              </a:rPr>
              <a:t> KM et al. </a:t>
            </a:r>
            <a:r>
              <a:rPr lang="en-US" sz="900" i="1" kern="0" dirty="0">
                <a:solidFill>
                  <a:schemeClr val="bg1">
                    <a:lumMod val="50000"/>
                  </a:schemeClr>
                </a:solidFill>
                <a:ea typeface="ヒラギノ角ゴ ProN W3" charset="-128"/>
                <a:sym typeface="Gill Sans" charset="0"/>
              </a:rPr>
              <a:t>Int J Chron Obstruct </a:t>
            </a:r>
            <a:r>
              <a:rPr lang="en-US" sz="900" i="1" kern="0" dirty="0" err="1">
                <a:solidFill>
                  <a:schemeClr val="bg1">
                    <a:lumMod val="50000"/>
                  </a:schemeClr>
                </a:solidFill>
                <a:ea typeface="ヒラギノ角ゴ ProN W3" charset="-128"/>
                <a:sym typeface="Gill Sans" charset="0"/>
              </a:rPr>
              <a:t>Pulmon</a:t>
            </a:r>
            <a:r>
              <a:rPr lang="en-US" sz="900" i="1" kern="0" dirty="0">
                <a:solidFill>
                  <a:schemeClr val="bg1">
                    <a:lumMod val="50000"/>
                  </a:schemeClr>
                </a:solidFill>
                <a:ea typeface="ヒラギノ角ゴ ProN W3" charset="-128"/>
                <a:sym typeface="Gill Sans" charset="0"/>
              </a:rPr>
              <a:t> Dis. </a:t>
            </a:r>
            <a:r>
              <a:rPr lang="en-US" sz="900" kern="0" dirty="0">
                <a:solidFill>
                  <a:schemeClr val="bg1">
                    <a:lumMod val="50000"/>
                  </a:schemeClr>
                </a:solidFill>
                <a:ea typeface="ヒラギノ角ゴ ProN W3" charset="-128"/>
                <a:sym typeface="Gill Sans" charset="0"/>
              </a:rPr>
              <a:t>2016; 11: 193-205.</a:t>
            </a:r>
          </a:p>
          <a:p>
            <a:pPr marL="228600" indent="-228600" eaLnBrk="0" hangingPunct="0">
              <a:lnSpc>
                <a:spcPct val="90000"/>
              </a:lnSpc>
              <a:spcBef>
                <a:spcPts val="240"/>
              </a:spcBef>
              <a:buAutoNum type="arabicPeriod"/>
              <a:defRPr/>
            </a:pPr>
            <a:r>
              <a:rPr kumimoji="0" lang="en-GB" sz="900" b="0" i="0" u="none" strike="noStrike" kern="1200" cap="none" spc="0" normalizeH="0" baseline="0" noProof="0" dirty="0">
                <a:ln>
                  <a:noFill/>
                </a:ln>
                <a:solidFill>
                  <a:schemeClr val="bg1">
                    <a:lumMod val="50000"/>
                  </a:schemeClr>
                </a:solidFill>
                <a:effectLst/>
                <a:uLnTx/>
                <a:uFillTx/>
                <a:latin typeface="Arial" panose="020B0604020202020204" pitchFamily="34" charset="0"/>
                <a:cs typeface="Arial" panose="020B0604020202020204" pitchFamily="34" charset="0"/>
              </a:rPr>
              <a:t>Singh D, et al. Respir Med 2015; 109:1312–1319</a:t>
            </a:r>
            <a:endParaRPr lang="en-US" sz="900" kern="0" dirty="0">
              <a:solidFill>
                <a:schemeClr val="bg1">
                  <a:lumMod val="50000"/>
                </a:schemeClr>
              </a:solidFill>
              <a:ea typeface="ヒラギノ角ゴ ProN W3" charset="-128"/>
              <a:sym typeface="Gill Sans" charset="0"/>
            </a:endParaRPr>
          </a:p>
        </p:txBody>
      </p:sp>
      <p:grpSp>
        <p:nvGrpSpPr>
          <p:cNvPr id="26" name="Group 25">
            <a:extLst>
              <a:ext uri="{FF2B5EF4-FFF2-40B4-BE49-F238E27FC236}">
                <a16:creationId xmlns:a16="http://schemas.microsoft.com/office/drawing/2014/main" id="{C1CC4B20-1CC7-4879-B8D2-AAE176A38941}"/>
              </a:ext>
            </a:extLst>
          </p:cNvPr>
          <p:cNvGrpSpPr/>
          <p:nvPr/>
        </p:nvGrpSpPr>
        <p:grpSpPr>
          <a:xfrm>
            <a:off x="533110" y="2203955"/>
            <a:ext cx="3500608" cy="4301979"/>
            <a:chOff x="552718" y="2287342"/>
            <a:chExt cx="3500608" cy="4361627"/>
          </a:xfrm>
        </p:grpSpPr>
        <p:graphicFrame>
          <p:nvGraphicFramePr>
            <p:cNvPr id="7" name="Diagramm 5">
              <a:extLst>
                <a:ext uri="{FF2B5EF4-FFF2-40B4-BE49-F238E27FC236}">
                  <a16:creationId xmlns:a16="http://schemas.microsoft.com/office/drawing/2014/main" id="{295C0875-8C81-45E1-8B90-CB9332F08537}"/>
                </a:ext>
              </a:extLst>
            </p:cNvPr>
            <p:cNvGraphicFramePr/>
            <p:nvPr/>
          </p:nvGraphicFramePr>
          <p:xfrm>
            <a:off x="1052016" y="2287342"/>
            <a:ext cx="2820986" cy="365760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31255F31-21CC-442A-BFAE-2DB644921A93}"/>
                </a:ext>
              </a:extLst>
            </p:cNvPr>
            <p:cNvSpPr txBox="1"/>
            <p:nvPr/>
          </p:nvSpPr>
          <p:spPr>
            <a:xfrm>
              <a:off x="552718" y="2498481"/>
              <a:ext cx="369332" cy="2842758"/>
            </a:xfrm>
            <a:prstGeom prst="rect">
              <a:avLst/>
            </a:prstGeom>
            <a:noFill/>
          </p:spPr>
          <p:txBody>
            <a:bodyPr vert="vert270"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prstClr val="black"/>
                  </a:solidFill>
                  <a:effectLst/>
                  <a:uLnTx/>
                  <a:uFillTx/>
                </a:rPr>
                <a:t>Đáp</a:t>
              </a:r>
              <a:r>
                <a:rPr kumimoji="0" lang="en-US" sz="12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err="1">
                  <a:ln>
                    <a:noFill/>
                  </a:ln>
                  <a:solidFill>
                    <a:prstClr val="black"/>
                  </a:solidFill>
                  <a:effectLst/>
                  <a:uLnTx/>
                  <a:uFillTx/>
                </a:rPr>
                <a:t>ứng</a:t>
              </a:r>
              <a:r>
                <a:rPr kumimoji="0" lang="en-US" sz="1200" b="1" i="0" u="none" strike="noStrike" kern="0" cap="none" spc="0" normalizeH="0" baseline="0" noProof="0" dirty="0">
                  <a:ln>
                    <a:noFill/>
                  </a:ln>
                  <a:solidFill>
                    <a:prstClr val="black"/>
                  </a:solidFill>
                  <a:effectLst/>
                  <a:uLnTx/>
                  <a:uFillTx/>
                </a:rPr>
                <a:t> FEV</a:t>
              </a:r>
              <a:r>
                <a:rPr kumimoji="0" lang="en-US" sz="1200" b="1" i="0" u="none" strike="noStrike" kern="0" cap="none" spc="0" normalizeH="0" baseline="-25000" noProof="0" dirty="0">
                  <a:ln>
                    <a:noFill/>
                  </a:ln>
                  <a:solidFill>
                    <a:prstClr val="black"/>
                  </a:solidFill>
                  <a:effectLst/>
                  <a:uLnTx/>
                  <a:uFillTx/>
                </a:rPr>
                <a:t>1</a:t>
              </a:r>
              <a:r>
                <a:rPr kumimoji="0" lang="en-US" sz="1200" b="1" i="0" u="none" strike="noStrike" kern="0" cap="none" spc="0" normalizeH="0" baseline="0" noProof="0" dirty="0">
                  <a:ln>
                    <a:noFill/>
                  </a:ln>
                  <a:solidFill>
                    <a:prstClr val="black"/>
                  </a:solidFill>
                  <a:effectLst/>
                  <a:uLnTx/>
                  <a:uFillTx/>
                </a:rPr>
                <a:t> AUC</a:t>
              </a:r>
              <a:r>
                <a:rPr kumimoji="0" lang="en-US" sz="1200" b="1" i="0" u="none" strike="noStrike" kern="0" cap="none" spc="0" normalizeH="0" baseline="-25000" noProof="0" dirty="0">
                  <a:ln>
                    <a:noFill/>
                  </a:ln>
                  <a:solidFill>
                    <a:prstClr val="black"/>
                  </a:solidFill>
                  <a:effectLst/>
                  <a:uLnTx/>
                  <a:uFillTx/>
                </a:rPr>
                <a:t>0–12h</a:t>
              </a:r>
              <a:r>
                <a:rPr kumimoji="0" lang="en-US" sz="12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err="1">
                  <a:ln>
                    <a:noFill/>
                  </a:ln>
                  <a:solidFill>
                    <a:prstClr val="black"/>
                  </a:solidFill>
                  <a:effectLst/>
                  <a:uLnTx/>
                  <a:uFillTx/>
                </a:rPr>
                <a:t>trung</a:t>
              </a:r>
              <a:r>
                <a:rPr kumimoji="0" lang="en-US" sz="1200" b="1" i="0" u="none" strike="noStrike" kern="0" cap="none" spc="0" normalizeH="0" baseline="0" noProof="0" dirty="0">
                  <a:ln>
                    <a:noFill/>
                  </a:ln>
                  <a:solidFill>
                    <a:prstClr val="black"/>
                  </a:solidFill>
                  <a:effectLst/>
                  <a:uLnTx/>
                  <a:uFillTx/>
                </a:rPr>
                <a:t> </a:t>
              </a:r>
              <a:r>
                <a:rPr kumimoji="0" lang="en-US" sz="1200" b="1" i="0" u="none" strike="noStrike" kern="0" cap="none" spc="0" normalizeH="0" baseline="0" noProof="0" dirty="0" err="1">
                  <a:ln>
                    <a:noFill/>
                  </a:ln>
                  <a:solidFill>
                    <a:prstClr val="black"/>
                  </a:solidFill>
                  <a:effectLst/>
                  <a:uLnTx/>
                  <a:uFillTx/>
                </a:rPr>
                <a:t>bình</a:t>
              </a:r>
              <a:r>
                <a:rPr kumimoji="0" lang="en-US" sz="1200" b="1" i="0" u="none" strike="noStrike" kern="0" cap="none" spc="0" normalizeH="0" baseline="0" noProof="0" dirty="0">
                  <a:ln>
                    <a:noFill/>
                  </a:ln>
                  <a:solidFill>
                    <a:prstClr val="black"/>
                  </a:solidFill>
                  <a:effectLst/>
                  <a:uLnTx/>
                  <a:uFillTx/>
                </a:rPr>
                <a:t> (L)</a:t>
              </a:r>
            </a:p>
          </p:txBody>
        </p:sp>
        <p:sp>
          <p:nvSpPr>
            <p:cNvPr id="22" name="TextBox 21">
              <a:extLst>
                <a:ext uri="{FF2B5EF4-FFF2-40B4-BE49-F238E27FC236}">
                  <a16:creationId xmlns:a16="http://schemas.microsoft.com/office/drawing/2014/main" id="{B61CCCF1-7251-41C9-8EB3-085A5D0128C2}"/>
                </a:ext>
              </a:extLst>
            </p:cNvPr>
            <p:cNvSpPr txBox="1"/>
            <p:nvPr/>
          </p:nvSpPr>
          <p:spPr>
            <a:xfrm>
              <a:off x="1391304" y="5817972"/>
              <a:ext cx="1066565" cy="646331"/>
            </a:xfrm>
            <a:prstGeom prst="rect">
              <a:avLst/>
            </a:prstGeom>
            <a:noFill/>
          </p:spPr>
          <p:txBody>
            <a:bodyPr wrap="square" rtlCol="0">
              <a:spAutoFit/>
            </a:bodyPr>
            <a:lstStyle/>
            <a:p>
              <a:r>
                <a:rPr lang="en-US" sz="1200" dirty="0">
                  <a:solidFill>
                    <a:srgbClr val="161622"/>
                  </a:solidFill>
                </a:rPr>
                <a:t>Tiotropium/ </a:t>
              </a:r>
              <a:r>
                <a:rPr lang="en-US" sz="1200" dirty="0" err="1">
                  <a:solidFill>
                    <a:srgbClr val="161622"/>
                  </a:solidFill>
                </a:rPr>
                <a:t>Olodaterol</a:t>
              </a:r>
              <a:endParaRPr lang="en-US" sz="1200" dirty="0">
                <a:solidFill>
                  <a:srgbClr val="161622"/>
                </a:solidFill>
              </a:endParaRPr>
            </a:p>
            <a:p>
              <a:r>
                <a:rPr lang="en-US" sz="1200" dirty="0">
                  <a:solidFill>
                    <a:srgbClr val="161622"/>
                  </a:solidFill>
                </a:rPr>
                <a:t>(n=216)</a:t>
              </a:r>
            </a:p>
          </p:txBody>
        </p:sp>
        <p:sp>
          <p:nvSpPr>
            <p:cNvPr id="23" name="TextBox 22">
              <a:extLst>
                <a:ext uri="{FF2B5EF4-FFF2-40B4-BE49-F238E27FC236}">
                  <a16:creationId xmlns:a16="http://schemas.microsoft.com/office/drawing/2014/main" id="{A7A92031-C831-4D29-B088-A41D4A64F67F}"/>
                </a:ext>
              </a:extLst>
            </p:cNvPr>
            <p:cNvSpPr txBox="1"/>
            <p:nvPr/>
          </p:nvSpPr>
          <p:spPr>
            <a:xfrm>
              <a:off x="2171222" y="5817972"/>
              <a:ext cx="1066565" cy="830997"/>
            </a:xfrm>
            <a:prstGeom prst="rect">
              <a:avLst/>
            </a:prstGeom>
            <a:noFill/>
          </p:spPr>
          <p:txBody>
            <a:bodyPr wrap="square" rtlCol="0">
              <a:spAutoFit/>
            </a:bodyPr>
            <a:lstStyle/>
            <a:p>
              <a:r>
                <a:rPr lang="en-US" sz="1200" dirty="0">
                  <a:solidFill>
                    <a:srgbClr val="161622"/>
                  </a:solidFill>
                </a:rPr>
                <a:t>Fluticasone/Salmeterol</a:t>
              </a:r>
            </a:p>
            <a:p>
              <a:r>
                <a:rPr lang="en-US" sz="1200" dirty="0">
                  <a:solidFill>
                    <a:srgbClr val="161622"/>
                  </a:solidFill>
                </a:rPr>
                <a:t>250/50 </a:t>
              </a:r>
              <a:r>
                <a:rPr kumimoji="0" lang="en-US" altLang="en-US" sz="1200" b="0" i="0" u="none" strike="noStrike" kern="0" cap="none" spc="0" normalizeH="0" baseline="0" noProof="0" dirty="0">
                  <a:ln>
                    <a:noFill/>
                  </a:ln>
                  <a:solidFill>
                    <a:prstClr val="black"/>
                  </a:solidFill>
                  <a:effectLst/>
                  <a:uLnTx/>
                  <a:uFillTx/>
                  <a:latin typeface="Arial" panose="020B0604020202020204" pitchFamily="34" charset="0"/>
                </a:rPr>
                <a:t>µg (n=211)</a:t>
              </a:r>
              <a:endParaRPr lang="en-US" sz="1200" dirty="0">
                <a:solidFill>
                  <a:srgbClr val="161622"/>
                </a:solidFill>
              </a:endParaRPr>
            </a:p>
          </p:txBody>
        </p:sp>
        <p:sp>
          <p:nvSpPr>
            <p:cNvPr id="24" name="TextBox 23">
              <a:extLst>
                <a:ext uri="{FF2B5EF4-FFF2-40B4-BE49-F238E27FC236}">
                  <a16:creationId xmlns:a16="http://schemas.microsoft.com/office/drawing/2014/main" id="{3C8D121C-C2DD-4480-B666-E022F88927AE}"/>
                </a:ext>
              </a:extLst>
            </p:cNvPr>
            <p:cNvSpPr txBox="1"/>
            <p:nvPr/>
          </p:nvSpPr>
          <p:spPr>
            <a:xfrm>
              <a:off x="2986761" y="5817972"/>
              <a:ext cx="1066565" cy="830997"/>
            </a:xfrm>
            <a:prstGeom prst="rect">
              <a:avLst/>
            </a:prstGeom>
            <a:noFill/>
          </p:spPr>
          <p:txBody>
            <a:bodyPr wrap="square" rtlCol="0">
              <a:spAutoFit/>
            </a:bodyPr>
            <a:lstStyle/>
            <a:p>
              <a:r>
                <a:rPr lang="en-US" sz="1200" dirty="0">
                  <a:solidFill>
                    <a:srgbClr val="161622"/>
                  </a:solidFill>
                </a:rPr>
                <a:t>Fluticasone/Salmeterol</a:t>
              </a:r>
            </a:p>
            <a:p>
              <a:r>
                <a:rPr lang="en-US" sz="1200" dirty="0">
                  <a:solidFill>
                    <a:srgbClr val="161622"/>
                  </a:solidFill>
                </a:rPr>
                <a:t>500/50 </a:t>
              </a:r>
              <a:r>
                <a:rPr kumimoji="0" lang="en-US" altLang="en-US" sz="1200" b="0" i="0" u="none" strike="noStrike" kern="0" cap="none" spc="0" normalizeH="0" baseline="0" noProof="0" dirty="0">
                  <a:ln>
                    <a:noFill/>
                  </a:ln>
                  <a:solidFill>
                    <a:prstClr val="black"/>
                  </a:solidFill>
                  <a:effectLst/>
                  <a:uLnTx/>
                  <a:uFillTx/>
                  <a:latin typeface="Arial" panose="020B0604020202020204" pitchFamily="34" charset="0"/>
                </a:rPr>
                <a:t>µg (n=217)</a:t>
              </a:r>
              <a:endParaRPr lang="en-US" sz="1200" dirty="0">
                <a:solidFill>
                  <a:srgbClr val="161622"/>
                </a:solidFill>
              </a:endParaRPr>
            </a:p>
          </p:txBody>
        </p:sp>
        <p:sp>
          <p:nvSpPr>
            <p:cNvPr id="25" name="TextBox 24">
              <a:extLst>
                <a:ext uri="{FF2B5EF4-FFF2-40B4-BE49-F238E27FC236}">
                  <a16:creationId xmlns:a16="http://schemas.microsoft.com/office/drawing/2014/main" id="{E5A1B090-6327-4874-94FB-EC652C530B3A}"/>
                </a:ext>
              </a:extLst>
            </p:cNvPr>
            <p:cNvSpPr txBox="1"/>
            <p:nvPr/>
          </p:nvSpPr>
          <p:spPr>
            <a:xfrm>
              <a:off x="2320012" y="2448905"/>
              <a:ext cx="1143000" cy="369332"/>
            </a:xfrm>
            <a:prstGeom prst="rect">
              <a:avLst/>
            </a:prstGeom>
            <a:noFill/>
          </p:spPr>
          <p:txBody>
            <a:bodyPr wrap="square" rtlCol="0">
              <a:spAutoFit/>
            </a:bodyPr>
            <a:lstStyle/>
            <a:p>
              <a:r>
                <a:rPr lang="en-US" b="1" dirty="0" err="1">
                  <a:solidFill>
                    <a:srgbClr val="161622"/>
                  </a:solidFill>
                </a:rPr>
                <a:t>Tuần</a:t>
              </a:r>
              <a:r>
                <a:rPr lang="en-US" b="1" dirty="0">
                  <a:solidFill>
                    <a:srgbClr val="161622"/>
                  </a:solidFill>
                </a:rPr>
                <a:t> 6</a:t>
              </a:r>
            </a:p>
          </p:txBody>
        </p:sp>
      </p:grpSp>
      <p:grpSp>
        <p:nvGrpSpPr>
          <p:cNvPr id="27" name="Group 26">
            <a:extLst>
              <a:ext uri="{FF2B5EF4-FFF2-40B4-BE49-F238E27FC236}">
                <a16:creationId xmlns:a16="http://schemas.microsoft.com/office/drawing/2014/main" id="{C9FDB46E-330B-4883-8DB0-A13FA1E7EA91}"/>
              </a:ext>
            </a:extLst>
          </p:cNvPr>
          <p:cNvGrpSpPr/>
          <p:nvPr/>
        </p:nvGrpSpPr>
        <p:grpSpPr>
          <a:xfrm>
            <a:off x="4383369" y="2203955"/>
            <a:ext cx="7285268" cy="3770770"/>
            <a:chOff x="3898342" y="1847186"/>
            <a:chExt cx="7285268" cy="3770770"/>
          </a:xfrm>
        </p:grpSpPr>
        <p:cxnSp>
          <p:nvCxnSpPr>
            <p:cNvPr id="28" name="Straight Connector 27">
              <a:extLst>
                <a:ext uri="{FF2B5EF4-FFF2-40B4-BE49-F238E27FC236}">
                  <a16:creationId xmlns:a16="http://schemas.microsoft.com/office/drawing/2014/main" id="{57490B7E-FADA-46BE-AC1E-736D2EC7A448}"/>
                </a:ext>
              </a:extLst>
            </p:cNvPr>
            <p:cNvCxnSpPr/>
            <p:nvPr/>
          </p:nvCxnSpPr>
          <p:spPr bwMode="auto">
            <a:xfrm>
              <a:off x="6691903" y="2772741"/>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5DA89C0F-AC08-4375-BF9E-6C0D6971D4DC}"/>
                </a:ext>
              </a:extLst>
            </p:cNvPr>
            <p:cNvCxnSpPr/>
            <p:nvPr/>
          </p:nvCxnSpPr>
          <p:spPr bwMode="auto">
            <a:xfrm flipV="1">
              <a:off x="6748756" y="2772621"/>
              <a:ext cx="0" cy="190443"/>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1E85020F-C5D8-4A78-9E95-80B02BEA64E9}"/>
                </a:ext>
              </a:extLst>
            </p:cNvPr>
            <p:cNvCxnSpPr/>
            <p:nvPr/>
          </p:nvCxnSpPr>
          <p:spPr bwMode="auto">
            <a:xfrm>
              <a:off x="5947531" y="3631891"/>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81B818E2-C8F3-477D-8381-5633A2D8EE13}"/>
                </a:ext>
              </a:extLst>
            </p:cNvPr>
            <p:cNvCxnSpPr/>
            <p:nvPr/>
          </p:nvCxnSpPr>
          <p:spPr bwMode="auto">
            <a:xfrm flipV="1">
              <a:off x="6004384" y="3631772"/>
              <a:ext cx="0" cy="169129"/>
            </a:xfrm>
            <a:prstGeom prst="line">
              <a:avLst/>
            </a:prstGeom>
            <a:solidFill>
              <a:srgbClr val="FFFFFF"/>
            </a:solidFill>
            <a:ln w="12700" cap="flat" cmpd="sng" algn="ctr">
              <a:solidFill>
                <a:srgbClr val="000000"/>
              </a:solidFill>
              <a:prstDash val="solid"/>
              <a:round/>
              <a:headEnd type="none" w="med" len="med"/>
              <a:tailEnd type="none" w="med" len="med"/>
            </a:ln>
            <a:effectLst/>
          </p:spPr>
        </p:cxnSp>
        <p:graphicFrame>
          <p:nvGraphicFramePr>
            <p:cNvPr id="32" name="Chart 49">
              <a:extLst>
                <a:ext uri="{FF2B5EF4-FFF2-40B4-BE49-F238E27FC236}">
                  <a16:creationId xmlns:a16="http://schemas.microsoft.com/office/drawing/2014/main" id="{62A852A2-3C1A-4AC0-AD71-8D64A1580D2A}"/>
                </a:ext>
              </a:extLst>
            </p:cNvPr>
            <p:cNvGraphicFramePr>
              <a:graphicFrameLocks/>
            </p:cNvGraphicFramePr>
            <p:nvPr/>
          </p:nvGraphicFramePr>
          <p:xfrm>
            <a:off x="3906051" y="2376289"/>
            <a:ext cx="3598123" cy="3241667"/>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32">
              <a:extLst>
                <a:ext uri="{FF2B5EF4-FFF2-40B4-BE49-F238E27FC236}">
                  <a16:creationId xmlns:a16="http://schemas.microsoft.com/office/drawing/2014/main" id="{7B72E00B-CEF9-4199-B7AF-67EDA5E4AEEA}"/>
                </a:ext>
              </a:extLst>
            </p:cNvPr>
            <p:cNvSpPr txBox="1"/>
            <p:nvPr/>
          </p:nvSpPr>
          <p:spPr>
            <a:xfrm>
              <a:off x="5551068" y="3358496"/>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rPr>
                <a:t>1.14</a:t>
              </a:r>
            </a:p>
          </p:txBody>
        </p:sp>
        <p:graphicFrame>
          <p:nvGraphicFramePr>
            <p:cNvPr id="34" name="Chart 49">
              <a:extLst>
                <a:ext uri="{FF2B5EF4-FFF2-40B4-BE49-F238E27FC236}">
                  <a16:creationId xmlns:a16="http://schemas.microsoft.com/office/drawing/2014/main" id="{E89DA7A2-0573-4839-AB07-E964FE79B556}"/>
                </a:ext>
              </a:extLst>
            </p:cNvPr>
            <p:cNvGraphicFramePr>
              <a:graphicFrameLocks/>
            </p:cNvGraphicFramePr>
            <p:nvPr/>
          </p:nvGraphicFramePr>
          <p:xfrm>
            <a:off x="7585487" y="2376289"/>
            <a:ext cx="3598123" cy="3241667"/>
          </p:xfrm>
          <a:graphic>
            <a:graphicData uri="http://schemas.openxmlformats.org/drawingml/2006/chart">
              <c:chart xmlns:c="http://schemas.openxmlformats.org/drawingml/2006/chart" xmlns:r="http://schemas.openxmlformats.org/officeDocument/2006/relationships" r:id="rId4"/>
            </a:graphicData>
          </a:graphic>
        </p:graphicFrame>
        <p:cxnSp>
          <p:nvCxnSpPr>
            <p:cNvPr id="35" name="Straight Connector 34">
              <a:extLst>
                <a:ext uri="{FF2B5EF4-FFF2-40B4-BE49-F238E27FC236}">
                  <a16:creationId xmlns:a16="http://schemas.microsoft.com/office/drawing/2014/main" id="{6C6FFB44-99D7-4D2A-BB47-293696072F0E}"/>
                </a:ext>
              </a:extLst>
            </p:cNvPr>
            <p:cNvCxnSpPr/>
            <p:nvPr/>
          </p:nvCxnSpPr>
          <p:spPr bwMode="auto">
            <a:xfrm>
              <a:off x="5201511" y="5098806"/>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D1EA0FEF-9758-4E99-8884-CCB55B526610}"/>
                </a:ext>
              </a:extLst>
            </p:cNvPr>
            <p:cNvCxnSpPr>
              <a:cxnSpLocks/>
            </p:cNvCxnSpPr>
            <p:nvPr/>
          </p:nvCxnSpPr>
          <p:spPr bwMode="auto">
            <a:xfrm flipV="1">
              <a:off x="5254909" y="5094183"/>
              <a:ext cx="0" cy="136706"/>
            </a:xfrm>
            <a:prstGeom prst="line">
              <a:avLst/>
            </a:prstGeom>
            <a:solidFill>
              <a:srgbClr val="FFFFFF"/>
            </a:solidFill>
            <a:ln w="12700" cap="flat" cmpd="sng" algn="ctr">
              <a:solidFill>
                <a:srgbClr val="000000"/>
              </a:solidFill>
              <a:prstDash val="solid"/>
              <a:round/>
              <a:headEnd type="none" w="med" len="med"/>
              <a:tailEnd type="none" w="med" len="med"/>
            </a:ln>
            <a:effectLst/>
          </p:spPr>
        </p:cxnSp>
        <p:sp>
          <p:nvSpPr>
            <p:cNvPr id="37" name="TextBox 36">
              <a:extLst>
                <a:ext uri="{FF2B5EF4-FFF2-40B4-BE49-F238E27FC236}">
                  <a16:creationId xmlns:a16="http://schemas.microsoft.com/office/drawing/2014/main" id="{B08AD18C-41BE-4350-B418-9045DF3DCCB8}"/>
                </a:ext>
              </a:extLst>
            </p:cNvPr>
            <p:cNvSpPr txBox="1"/>
            <p:nvPr/>
          </p:nvSpPr>
          <p:spPr>
            <a:xfrm rot="16200000">
              <a:off x="2763040" y="3655965"/>
              <a:ext cx="2592279"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altLang="en-US" sz="1200" b="1" i="0" u="none" strike="noStrike" kern="0" cap="none" spc="0" normalizeH="0" baseline="0" noProof="0" dirty="0">
                  <a:ln>
                    <a:noFill/>
                  </a:ln>
                  <a:solidFill>
                    <a:srgbClr val="000000"/>
                  </a:solidFill>
                  <a:effectLst/>
                  <a:uLnTx/>
                  <a:uFillTx/>
                </a:rPr>
                <a:t>TDI tổng điểm ± SE (điểm)</a:t>
              </a:r>
            </a:p>
          </p:txBody>
        </p:sp>
        <p:sp>
          <p:nvSpPr>
            <p:cNvPr id="38" name="TextBox 37">
              <a:extLst>
                <a:ext uri="{FF2B5EF4-FFF2-40B4-BE49-F238E27FC236}">
                  <a16:creationId xmlns:a16="http://schemas.microsoft.com/office/drawing/2014/main" id="{1136394C-BDD3-46AC-919A-7908A11379A1}"/>
                </a:ext>
              </a:extLst>
            </p:cNvPr>
            <p:cNvSpPr txBox="1"/>
            <p:nvPr/>
          </p:nvSpPr>
          <p:spPr>
            <a:xfrm>
              <a:off x="8021930" y="1847186"/>
              <a:ext cx="3110878" cy="282913"/>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rPr>
                <a:t>Tỉ</a:t>
              </a:r>
              <a:r>
                <a:rPr kumimoji="0" lang="en-GB" sz="1400" b="1" i="0" u="none" strike="noStrike" kern="0" cap="none" spc="0" normalizeH="0" baseline="0" noProof="0" dirty="0">
                  <a:ln>
                    <a:noFill/>
                  </a:ln>
                  <a:solidFill>
                    <a:srgbClr val="000000"/>
                  </a:solidFill>
                  <a:effectLst/>
                  <a:uLnTx/>
                  <a:uFillTx/>
                </a:rPr>
                <a:t> </a:t>
              </a:r>
              <a:r>
                <a:rPr kumimoji="0" lang="en-GB" sz="1400" b="1" i="0" u="none" strike="noStrike" kern="0" cap="none" spc="0" normalizeH="0" baseline="0" noProof="0" dirty="0" err="1">
                  <a:ln>
                    <a:noFill/>
                  </a:ln>
                  <a:solidFill>
                    <a:srgbClr val="000000"/>
                  </a:solidFill>
                  <a:effectLst/>
                  <a:uLnTx/>
                  <a:uFillTx/>
                </a:rPr>
                <a:t>lệ</a:t>
              </a:r>
              <a:r>
                <a:rPr kumimoji="0" lang="en-GB" sz="1400" b="1" i="0" u="none" strike="noStrike" kern="0" cap="none" spc="0" normalizeH="0" baseline="0" noProof="0" dirty="0">
                  <a:ln>
                    <a:noFill/>
                  </a:ln>
                  <a:solidFill>
                    <a:srgbClr val="000000"/>
                  </a:solidFill>
                  <a:effectLst/>
                  <a:uLnTx/>
                  <a:uFillTx/>
                </a:rPr>
                <a:t> BN </a:t>
              </a:r>
              <a:r>
                <a:rPr kumimoji="0" lang="en-GB" sz="1400" b="1" i="0" u="none" strike="noStrike" kern="0" cap="none" spc="0" normalizeH="0" baseline="0" noProof="0" dirty="0" err="1">
                  <a:ln>
                    <a:noFill/>
                  </a:ln>
                  <a:solidFill>
                    <a:srgbClr val="000000"/>
                  </a:solidFill>
                  <a:effectLst/>
                  <a:uLnTx/>
                  <a:uFillTx/>
                </a:rPr>
                <a:t>đạt</a:t>
              </a:r>
              <a:r>
                <a:rPr kumimoji="0" lang="en-GB" sz="1400" b="1" i="0" u="none" strike="noStrike" kern="0" cap="none" spc="0" normalizeH="0" baseline="0" noProof="0" dirty="0">
                  <a:ln>
                    <a:noFill/>
                  </a:ln>
                  <a:solidFill>
                    <a:srgbClr val="000000"/>
                  </a:solidFill>
                  <a:effectLst/>
                  <a:uLnTx/>
                  <a:uFillTx/>
                </a:rPr>
                <a:t> </a:t>
              </a:r>
              <a:r>
                <a:rPr kumimoji="0" lang="en-GB" sz="1400" b="1" i="0" u="none" strike="noStrike" kern="0" cap="none" spc="0" normalizeH="0" baseline="0" noProof="0" dirty="0" err="1">
                  <a:ln>
                    <a:noFill/>
                  </a:ln>
                  <a:solidFill>
                    <a:srgbClr val="000000"/>
                  </a:solidFill>
                  <a:effectLst/>
                  <a:uLnTx/>
                  <a:uFillTx/>
                </a:rPr>
                <a:t>đáp</a:t>
              </a:r>
              <a:r>
                <a:rPr kumimoji="0" lang="en-GB" sz="1400" b="1" i="0" u="none" strike="noStrike" kern="0" cap="none" spc="0" normalizeH="0" baseline="0" noProof="0" dirty="0">
                  <a:ln>
                    <a:noFill/>
                  </a:ln>
                  <a:solidFill>
                    <a:srgbClr val="000000"/>
                  </a:solidFill>
                  <a:effectLst/>
                  <a:uLnTx/>
                  <a:uFillTx/>
                </a:rPr>
                <a:t> </a:t>
              </a:r>
              <a:r>
                <a:rPr kumimoji="0" lang="en-GB" sz="1400" b="1" i="0" u="none" strike="noStrike" kern="0" cap="none" spc="0" normalizeH="0" baseline="0" noProof="0" dirty="0" err="1">
                  <a:ln>
                    <a:noFill/>
                  </a:ln>
                  <a:solidFill>
                    <a:srgbClr val="000000"/>
                  </a:solidFill>
                  <a:effectLst/>
                  <a:uLnTx/>
                  <a:uFillTx/>
                </a:rPr>
                <a:t>ứng</a:t>
              </a:r>
              <a:r>
                <a:rPr kumimoji="0" lang="en-GB" sz="1400" b="1" i="0" u="none" strike="noStrike" kern="0" cap="none" spc="0" normalizeH="0" baseline="0" noProof="0" dirty="0">
                  <a:ln>
                    <a:noFill/>
                  </a:ln>
                  <a:solidFill>
                    <a:srgbClr val="000000"/>
                  </a:solidFill>
                  <a:effectLst/>
                  <a:uLnTx/>
                  <a:uFillTx/>
                </a:rPr>
                <a:t> TDI </a:t>
              </a:r>
              <a:r>
                <a:rPr kumimoji="0" lang="en-GB" sz="1400" b="1" i="0" u="none" strike="noStrike" kern="0" cap="none" spc="0" normalizeH="0" baseline="0" noProof="0" dirty="0" err="1">
                  <a:ln>
                    <a:noFill/>
                  </a:ln>
                  <a:solidFill>
                    <a:srgbClr val="000000"/>
                  </a:solidFill>
                  <a:effectLst/>
                  <a:uLnTx/>
                  <a:uFillTx/>
                </a:rPr>
                <a:t>tuần</a:t>
              </a:r>
              <a:r>
                <a:rPr kumimoji="0" lang="en-GB" sz="1400" b="1" i="0" u="none" strike="noStrike" kern="0" cap="none" spc="0" normalizeH="0" baseline="0" noProof="0" dirty="0">
                  <a:ln>
                    <a:noFill/>
                  </a:ln>
                  <a:solidFill>
                    <a:srgbClr val="000000"/>
                  </a:solidFill>
                  <a:effectLst/>
                  <a:uLnTx/>
                  <a:uFillTx/>
                </a:rPr>
                <a:t> 12 *</a:t>
              </a:r>
              <a:endParaRPr kumimoji="0" lang="en-GB" sz="1400" b="1" i="0" u="none" strike="noStrike" kern="0" cap="none" spc="0" normalizeH="0" baseline="30000" noProof="0" dirty="0">
                <a:ln>
                  <a:noFill/>
                </a:ln>
                <a:solidFill>
                  <a:srgbClr val="000000"/>
                </a:solidFill>
                <a:effectLst/>
                <a:uLnTx/>
                <a:uFillTx/>
              </a:endParaRPr>
            </a:p>
          </p:txBody>
        </p:sp>
        <p:sp>
          <p:nvSpPr>
            <p:cNvPr id="39" name="TextBox 38">
              <a:extLst>
                <a:ext uri="{FF2B5EF4-FFF2-40B4-BE49-F238E27FC236}">
                  <a16:creationId xmlns:a16="http://schemas.microsoft.com/office/drawing/2014/main" id="{4A304F4C-8FBC-44D1-91F6-2F94C5C081CB}"/>
                </a:ext>
              </a:extLst>
            </p:cNvPr>
            <p:cNvSpPr txBox="1"/>
            <p:nvPr/>
          </p:nvSpPr>
          <p:spPr>
            <a:xfrm>
              <a:off x="4486238" y="1877280"/>
              <a:ext cx="2682879" cy="288000"/>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rPr>
                <a:t>Điểm</a:t>
              </a:r>
              <a:r>
                <a:rPr kumimoji="0" lang="en-GB" sz="1400" b="1" i="0" u="none" strike="noStrike" kern="0" cap="none" spc="0" normalizeH="0" baseline="0" noProof="0" dirty="0">
                  <a:ln>
                    <a:noFill/>
                  </a:ln>
                  <a:solidFill>
                    <a:srgbClr val="000000"/>
                  </a:solidFill>
                  <a:effectLst/>
                  <a:uLnTx/>
                  <a:uFillTx/>
                </a:rPr>
                <a:t> TDI </a:t>
              </a:r>
              <a:r>
                <a:rPr kumimoji="0" lang="en-GB" sz="1400" b="1" i="0" u="none" strike="noStrike" kern="0" cap="none" spc="0" normalizeH="0" baseline="0" noProof="0" dirty="0" err="1">
                  <a:ln>
                    <a:noFill/>
                  </a:ln>
                  <a:solidFill>
                    <a:srgbClr val="000000"/>
                  </a:solidFill>
                  <a:effectLst/>
                  <a:uLnTx/>
                  <a:uFillTx/>
                </a:rPr>
                <a:t>tuần</a:t>
              </a:r>
              <a:r>
                <a:rPr kumimoji="0" lang="en-GB" sz="1400" b="1" i="0" u="none" strike="noStrike" kern="0" cap="none" spc="0" normalizeH="0" baseline="0" noProof="0" dirty="0">
                  <a:ln>
                    <a:noFill/>
                  </a:ln>
                  <a:solidFill>
                    <a:srgbClr val="000000"/>
                  </a:solidFill>
                  <a:effectLst/>
                  <a:uLnTx/>
                  <a:uFillTx/>
                </a:rPr>
                <a:t> 12</a:t>
              </a:r>
              <a:endParaRPr kumimoji="0" lang="en-GB" sz="1400" b="1" i="0" u="none" strike="noStrike" kern="0" cap="none" spc="0" normalizeH="0" baseline="30000" noProof="0" dirty="0">
                <a:ln>
                  <a:noFill/>
                </a:ln>
                <a:solidFill>
                  <a:srgbClr val="000000"/>
                </a:solidFill>
                <a:effectLst/>
                <a:uLnTx/>
                <a:uFillTx/>
              </a:endParaRPr>
            </a:p>
          </p:txBody>
        </p:sp>
        <p:sp>
          <p:nvSpPr>
            <p:cNvPr id="40" name="TextBox 39">
              <a:extLst>
                <a:ext uri="{FF2B5EF4-FFF2-40B4-BE49-F238E27FC236}">
                  <a16:creationId xmlns:a16="http://schemas.microsoft.com/office/drawing/2014/main" id="{4F583D78-04D7-41BB-A35E-3A7A80325388}"/>
                </a:ext>
              </a:extLst>
            </p:cNvPr>
            <p:cNvSpPr txBox="1"/>
            <p:nvPr/>
          </p:nvSpPr>
          <p:spPr>
            <a:xfrm rot="16200000">
              <a:off x="6535825" y="3777969"/>
              <a:ext cx="2475651"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err="1">
                  <a:ln>
                    <a:noFill/>
                  </a:ln>
                  <a:solidFill>
                    <a:srgbClr val="000000"/>
                  </a:solidFill>
                  <a:effectLst/>
                  <a:uLnTx/>
                  <a:uFillTx/>
                </a:rPr>
                <a:t>Tỉ</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lệ</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bệnh</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nhân</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đạt</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đáp</a:t>
              </a:r>
              <a:r>
                <a:rPr kumimoji="0" lang="en-GB" altLang="en-US" sz="1200" b="1" i="0" u="none" strike="noStrike" kern="0" cap="none" spc="0" normalizeH="0" baseline="0" noProof="0" dirty="0">
                  <a:ln>
                    <a:noFill/>
                  </a:ln>
                  <a:solidFill>
                    <a:srgbClr val="000000"/>
                  </a:solidFill>
                  <a:effectLst/>
                  <a:uLnTx/>
                  <a:uFillTx/>
                </a:rPr>
                <a:t> </a:t>
              </a:r>
              <a:r>
                <a:rPr kumimoji="0" lang="en-GB" altLang="en-US" sz="1200" b="1" i="0" u="none" strike="noStrike" kern="0" cap="none" spc="0" normalizeH="0" baseline="0" noProof="0" dirty="0" err="1">
                  <a:ln>
                    <a:noFill/>
                  </a:ln>
                  <a:solidFill>
                    <a:srgbClr val="000000"/>
                  </a:solidFill>
                  <a:effectLst/>
                  <a:uLnTx/>
                  <a:uFillTx/>
                </a:rPr>
                <a:t>ứng</a:t>
              </a:r>
              <a:r>
                <a:rPr kumimoji="0" lang="en-GB" altLang="en-US" sz="1200" b="1" i="0" u="none" strike="noStrike" kern="0" cap="none" spc="0" normalizeH="0" baseline="0" noProof="0" dirty="0">
                  <a:ln>
                    <a:noFill/>
                  </a:ln>
                  <a:solidFill>
                    <a:srgbClr val="000000"/>
                  </a:solidFill>
                  <a:effectLst/>
                  <a:uLnTx/>
                  <a:uFillTx/>
                </a:rPr>
                <a:t> TDI (%)</a:t>
              </a:r>
            </a:p>
          </p:txBody>
        </p:sp>
        <p:sp>
          <p:nvSpPr>
            <p:cNvPr id="41" name="TextBox 40">
              <a:extLst>
                <a:ext uri="{FF2B5EF4-FFF2-40B4-BE49-F238E27FC236}">
                  <a16:creationId xmlns:a16="http://schemas.microsoft.com/office/drawing/2014/main" id="{D164773A-E8AB-433B-8E18-4DC2DEBB861E}"/>
                </a:ext>
              </a:extLst>
            </p:cNvPr>
            <p:cNvSpPr txBox="1"/>
            <p:nvPr/>
          </p:nvSpPr>
          <p:spPr>
            <a:xfrm>
              <a:off x="5073417" y="5232826"/>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ea typeface="ヒラギノ角ゴ ProN W3" charset="-128"/>
                  <a:sym typeface="Gill Sans" charset="0"/>
                </a:rPr>
                <a:t>n=370</a:t>
              </a:r>
            </a:p>
          </p:txBody>
        </p:sp>
        <p:sp>
          <p:nvSpPr>
            <p:cNvPr id="42" name="TextBox 41">
              <a:extLst>
                <a:ext uri="{FF2B5EF4-FFF2-40B4-BE49-F238E27FC236}">
                  <a16:creationId xmlns:a16="http://schemas.microsoft.com/office/drawing/2014/main" id="{1762F718-AD7A-4078-BDB3-5A274C6FE4C1}"/>
                </a:ext>
              </a:extLst>
            </p:cNvPr>
            <p:cNvSpPr txBox="1"/>
            <p:nvPr/>
          </p:nvSpPr>
          <p:spPr>
            <a:xfrm>
              <a:off x="6581940"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ea typeface="ヒラギノ角ゴ ProN W3" charset="-128"/>
                  <a:sym typeface="Gill Sans" charset="0"/>
                </a:rPr>
                <a:t>n=393</a:t>
              </a:r>
            </a:p>
          </p:txBody>
        </p:sp>
        <p:sp>
          <p:nvSpPr>
            <p:cNvPr id="43" name="TextBox 42">
              <a:extLst>
                <a:ext uri="{FF2B5EF4-FFF2-40B4-BE49-F238E27FC236}">
                  <a16:creationId xmlns:a16="http://schemas.microsoft.com/office/drawing/2014/main" id="{D10BEF40-78E2-41CC-BD1C-AA41018D2BB5}"/>
                </a:ext>
              </a:extLst>
            </p:cNvPr>
            <p:cNvSpPr txBox="1"/>
            <p:nvPr/>
          </p:nvSpPr>
          <p:spPr>
            <a:xfrm>
              <a:off x="5827678"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ea typeface="ヒラギノ角ゴ ProN W3" charset="-128"/>
                  <a:sym typeface="Gill Sans" charset="0"/>
                </a:rPr>
                <a:t>n=385</a:t>
              </a:r>
            </a:p>
          </p:txBody>
        </p:sp>
        <p:sp>
          <p:nvSpPr>
            <p:cNvPr id="44" name="TextBox 43">
              <a:extLst>
                <a:ext uri="{FF2B5EF4-FFF2-40B4-BE49-F238E27FC236}">
                  <a16:creationId xmlns:a16="http://schemas.microsoft.com/office/drawing/2014/main" id="{DEC455E6-2BAB-4BF2-96D4-3D8ACF76F800}"/>
                </a:ext>
              </a:extLst>
            </p:cNvPr>
            <p:cNvSpPr txBox="1"/>
            <p:nvPr/>
          </p:nvSpPr>
          <p:spPr>
            <a:xfrm>
              <a:off x="8739277"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ea typeface="ヒラギノ角ゴ ProN W3" charset="-128"/>
                  <a:sym typeface="Gill Sans" charset="0"/>
                </a:rPr>
                <a:t>n=370</a:t>
              </a:r>
            </a:p>
          </p:txBody>
        </p:sp>
        <p:sp>
          <p:nvSpPr>
            <p:cNvPr id="45" name="TextBox 44">
              <a:extLst>
                <a:ext uri="{FF2B5EF4-FFF2-40B4-BE49-F238E27FC236}">
                  <a16:creationId xmlns:a16="http://schemas.microsoft.com/office/drawing/2014/main" id="{162BF497-A8E5-45A1-813C-F67EC659C295}"/>
                </a:ext>
              </a:extLst>
            </p:cNvPr>
            <p:cNvSpPr txBox="1"/>
            <p:nvPr/>
          </p:nvSpPr>
          <p:spPr>
            <a:xfrm>
              <a:off x="10247798"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ea typeface="ヒラギノ角ゴ ProN W3" charset="-128"/>
                  <a:sym typeface="Gill Sans" charset="0"/>
                </a:rPr>
                <a:t>n=393</a:t>
              </a:r>
            </a:p>
          </p:txBody>
        </p:sp>
        <p:sp>
          <p:nvSpPr>
            <p:cNvPr id="46" name="TextBox 45">
              <a:extLst>
                <a:ext uri="{FF2B5EF4-FFF2-40B4-BE49-F238E27FC236}">
                  <a16:creationId xmlns:a16="http://schemas.microsoft.com/office/drawing/2014/main" id="{C7744011-56B7-4F06-9FC7-B75C85B341CE}"/>
                </a:ext>
              </a:extLst>
            </p:cNvPr>
            <p:cNvSpPr txBox="1"/>
            <p:nvPr/>
          </p:nvSpPr>
          <p:spPr>
            <a:xfrm>
              <a:off x="9493537"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prstClr val="white"/>
                  </a:solidFill>
                  <a:effectLst/>
                  <a:uLnTx/>
                  <a:uFillTx/>
                  <a:ea typeface="ヒラギノ角ゴ ProN W3" charset="-128"/>
                  <a:sym typeface="Gill Sans" charset="0"/>
                </a:rPr>
                <a:t>n=385</a:t>
              </a:r>
            </a:p>
          </p:txBody>
        </p:sp>
        <p:cxnSp>
          <p:nvCxnSpPr>
            <p:cNvPr id="47" name="Straight Connector 46">
              <a:extLst>
                <a:ext uri="{FF2B5EF4-FFF2-40B4-BE49-F238E27FC236}">
                  <a16:creationId xmlns:a16="http://schemas.microsoft.com/office/drawing/2014/main" id="{B80C0CA1-8200-481F-9F88-599F24F57315}"/>
                </a:ext>
              </a:extLst>
            </p:cNvPr>
            <p:cNvCxnSpPr/>
            <p:nvPr/>
          </p:nvCxnSpPr>
          <p:spPr>
            <a:xfrm>
              <a:off x="5985547" y="2762903"/>
              <a:ext cx="619253" cy="0"/>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330EB5FD-A311-400A-8B57-AEB703E359E0}"/>
                </a:ext>
              </a:extLst>
            </p:cNvPr>
            <p:cNvCxnSpPr/>
            <p:nvPr/>
          </p:nvCxnSpPr>
          <p:spPr>
            <a:xfrm>
              <a:off x="5985547" y="2762903"/>
              <a:ext cx="0" cy="623519"/>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DB183005-B489-47F9-8471-BC44C4D31C8A}"/>
                </a:ext>
              </a:extLst>
            </p:cNvPr>
            <p:cNvCxnSpPr/>
            <p:nvPr/>
          </p:nvCxnSpPr>
          <p:spPr>
            <a:xfrm>
              <a:off x="9673540" y="2668216"/>
              <a:ext cx="556395" cy="0"/>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2B849641-3FFF-4372-9881-047BCA89F29A}"/>
                </a:ext>
              </a:extLst>
            </p:cNvPr>
            <p:cNvCxnSpPr/>
            <p:nvPr/>
          </p:nvCxnSpPr>
          <p:spPr>
            <a:xfrm>
              <a:off x="9673540" y="2668216"/>
              <a:ext cx="0" cy="456341"/>
            </a:xfrm>
            <a:prstGeom prst="line">
              <a:avLst/>
            </a:prstGeom>
            <a:solidFill>
              <a:srgbClr val="FFFFFF"/>
            </a:solidFill>
            <a:ln w="6350" cap="rnd" cmpd="sng" algn="ctr">
              <a:solidFill>
                <a:srgbClr val="000000"/>
              </a:solidFill>
              <a:prstDash val="solid"/>
              <a:round/>
              <a:headEnd type="none" w="med" len="med"/>
              <a:tailEnd type="none" w="med" len="med"/>
            </a:ln>
            <a:effectLst/>
          </p:spPr>
        </p:cxnSp>
        <p:sp>
          <p:nvSpPr>
            <p:cNvPr id="51" name="TextBox 50">
              <a:extLst>
                <a:ext uri="{FF2B5EF4-FFF2-40B4-BE49-F238E27FC236}">
                  <a16:creationId xmlns:a16="http://schemas.microsoft.com/office/drawing/2014/main" id="{23085CC8-2587-4CB6-A34D-539D7BADF6E4}"/>
                </a:ext>
              </a:extLst>
            </p:cNvPr>
            <p:cNvSpPr txBox="1"/>
            <p:nvPr/>
          </p:nvSpPr>
          <p:spPr>
            <a:xfrm>
              <a:off x="6294878" y="2523309"/>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rPr>
                <a:t>1.73</a:t>
              </a:r>
            </a:p>
          </p:txBody>
        </p:sp>
        <p:sp>
          <p:nvSpPr>
            <p:cNvPr id="52" name="TextBox 51">
              <a:extLst>
                <a:ext uri="{FF2B5EF4-FFF2-40B4-BE49-F238E27FC236}">
                  <a16:creationId xmlns:a16="http://schemas.microsoft.com/office/drawing/2014/main" id="{B807FF3B-AD63-4C64-8A18-E190484F3FED}"/>
                </a:ext>
              </a:extLst>
            </p:cNvPr>
            <p:cNvSpPr txBox="1"/>
            <p:nvPr/>
          </p:nvSpPr>
          <p:spPr>
            <a:xfrm>
              <a:off x="9997230" y="2518202"/>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rPr>
                <a:t>53.9</a:t>
              </a:r>
            </a:p>
          </p:txBody>
        </p:sp>
        <p:sp>
          <p:nvSpPr>
            <p:cNvPr id="53" name="TextBox 52">
              <a:extLst>
                <a:ext uri="{FF2B5EF4-FFF2-40B4-BE49-F238E27FC236}">
                  <a16:creationId xmlns:a16="http://schemas.microsoft.com/office/drawing/2014/main" id="{8398A0E6-638D-4371-89D2-191B78CBEEDC}"/>
                </a:ext>
              </a:extLst>
            </p:cNvPr>
            <p:cNvSpPr txBox="1"/>
            <p:nvPr/>
          </p:nvSpPr>
          <p:spPr>
            <a:xfrm>
              <a:off x="9243101" y="3124557"/>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rPr>
                <a:t>41.0</a:t>
              </a:r>
            </a:p>
          </p:txBody>
        </p:sp>
        <p:sp>
          <p:nvSpPr>
            <p:cNvPr id="54" name="TextBox 53">
              <a:extLst>
                <a:ext uri="{FF2B5EF4-FFF2-40B4-BE49-F238E27FC236}">
                  <a16:creationId xmlns:a16="http://schemas.microsoft.com/office/drawing/2014/main" id="{C174076C-F724-42BD-8D35-2BF261075A3B}"/>
                </a:ext>
              </a:extLst>
            </p:cNvPr>
            <p:cNvSpPr txBox="1"/>
            <p:nvPr/>
          </p:nvSpPr>
          <p:spPr>
            <a:xfrm>
              <a:off x="6008855" y="2570549"/>
              <a:ext cx="652798" cy="153888"/>
            </a:xfrm>
            <a:prstGeom prst="rect">
              <a:avLst/>
            </a:prstGeom>
            <a:noFill/>
          </p:spPr>
          <p:txBody>
            <a:bodyPr wrap="square" lIns="54000" tIns="0" rIns="5400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a:ln>
                    <a:noFill/>
                  </a:ln>
                  <a:solidFill>
                    <a:srgbClr val="000000"/>
                  </a:solidFill>
                  <a:effectLst/>
                  <a:uLnTx/>
                  <a:uFillTx/>
                  <a:ea typeface="ヒラギノ角ゴ ProN W3" charset="-128"/>
                </a:rPr>
                <a:t>p&lt;0.01</a:t>
              </a:r>
              <a:endParaRPr kumimoji="0" lang="en-GB" sz="1000" b="0" i="0" u="none" strike="noStrike" kern="0" cap="none" spc="0" normalizeH="0" baseline="0" noProof="0" dirty="0">
                <a:ln>
                  <a:noFill/>
                </a:ln>
                <a:solidFill>
                  <a:srgbClr val="000000"/>
                </a:solidFill>
                <a:effectLst/>
                <a:uLnTx/>
                <a:uFillTx/>
              </a:endParaRPr>
            </a:p>
          </p:txBody>
        </p:sp>
        <p:sp>
          <p:nvSpPr>
            <p:cNvPr id="55" name="TextBox 54">
              <a:extLst>
                <a:ext uri="{FF2B5EF4-FFF2-40B4-BE49-F238E27FC236}">
                  <a16:creationId xmlns:a16="http://schemas.microsoft.com/office/drawing/2014/main" id="{0FE438A0-ED4E-475A-84BF-77851F507DAC}"/>
                </a:ext>
              </a:extLst>
            </p:cNvPr>
            <p:cNvSpPr txBox="1"/>
            <p:nvPr/>
          </p:nvSpPr>
          <p:spPr>
            <a:xfrm>
              <a:off x="9727229" y="2482298"/>
              <a:ext cx="618997" cy="153888"/>
            </a:xfrm>
            <a:prstGeom prst="rect">
              <a:avLst/>
            </a:prstGeom>
            <a:noFill/>
          </p:spPr>
          <p:txBody>
            <a:bodyPr wrap="square" lIns="54000" tIns="0" rIns="5400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a:ln>
                    <a:noFill/>
                  </a:ln>
                  <a:solidFill>
                    <a:srgbClr val="000000"/>
                  </a:solidFill>
                  <a:effectLst/>
                  <a:uLnTx/>
                  <a:uFillTx/>
                  <a:ea typeface="ヒラギノ角ゴ ProN W3" charset="-128"/>
                </a:rPr>
                <a:t>p&lt;0.01</a:t>
              </a:r>
              <a:endParaRPr kumimoji="0" lang="en-GB" sz="1000" b="0" i="0" u="none" strike="noStrike" kern="0" cap="none" spc="0" normalizeH="0" baseline="0" noProof="0" dirty="0">
                <a:ln>
                  <a:noFill/>
                </a:ln>
                <a:solidFill>
                  <a:srgbClr val="000000"/>
                </a:solidFill>
                <a:effectLst/>
                <a:uLnTx/>
                <a:uFillTx/>
              </a:endParaRPr>
            </a:p>
          </p:txBody>
        </p:sp>
      </p:grpSp>
      <p:sp>
        <p:nvSpPr>
          <p:cNvPr id="56" name="TextBox 4">
            <a:extLst>
              <a:ext uri="{FF2B5EF4-FFF2-40B4-BE49-F238E27FC236}">
                <a16:creationId xmlns:a16="http://schemas.microsoft.com/office/drawing/2014/main" id="{18A5674E-5F82-4791-A830-59E746E46624}"/>
              </a:ext>
            </a:extLst>
          </p:cNvPr>
          <p:cNvSpPr txBox="1"/>
          <p:nvPr/>
        </p:nvSpPr>
        <p:spPr>
          <a:xfrm>
            <a:off x="6553247" y="5800626"/>
            <a:ext cx="1185589" cy="423477"/>
          </a:xfrm>
          <a:prstGeom prst="rect">
            <a:avLst/>
          </a:prstGeom>
          <a:noFill/>
          <a:ln w="6350">
            <a:noFill/>
          </a:ln>
          <a:effectLst/>
        </p:spPr>
        <p:txBody>
          <a:bodyPr wrap="square" lIns="324000" tIns="72000" rIns="36000" bIns="7200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Tiotropium/olodaterol 5/5 µg</a:t>
            </a:r>
          </a:p>
        </p:txBody>
      </p:sp>
      <p:sp>
        <p:nvSpPr>
          <p:cNvPr id="58" name="TextBox 4">
            <a:extLst>
              <a:ext uri="{FF2B5EF4-FFF2-40B4-BE49-F238E27FC236}">
                <a16:creationId xmlns:a16="http://schemas.microsoft.com/office/drawing/2014/main" id="{7641D1C1-F9DE-4F39-A8AE-57AE31D7D1FB}"/>
              </a:ext>
            </a:extLst>
          </p:cNvPr>
          <p:cNvSpPr txBox="1"/>
          <p:nvPr/>
        </p:nvSpPr>
        <p:spPr>
          <a:xfrm>
            <a:off x="5713024" y="5941688"/>
            <a:ext cx="1229052" cy="283988"/>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a:t>
            </a:r>
            <a:b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µg</a:t>
            </a:r>
          </a:p>
        </p:txBody>
      </p:sp>
      <p:sp>
        <p:nvSpPr>
          <p:cNvPr id="59" name="TextBox 4">
            <a:extLst>
              <a:ext uri="{FF2B5EF4-FFF2-40B4-BE49-F238E27FC236}">
                <a16:creationId xmlns:a16="http://schemas.microsoft.com/office/drawing/2014/main" id="{EC3B28C1-DABB-4FBA-858D-9B3B9FB521A9}"/>
              </a:ext>
            </a:extLst>
          </p:cNvPr>
          <p:cNvSpPr txBox="1"/>
          <p:nvPr/>
        </p:nvSpPr>
        <p:spPr>
          <a:xfrm>
            <a:off x="5096599" y="5851056"/>
            <a:ext cx="952501" cy="283988"/>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Placebo</a:t>
            </a:r>
          </a:p>
        </p:txBody>
      </p:sp>
      <p:sp>
        <p:nvSpPr>
          <p:cNvPr id="60" name="TextBox 4">
            <a:extLst>
              <a:ext uri="{FF2B5EF4-FFF2-40B4-BE49-F238E27FC236}">
                <a16:creationId xmlns:a16="http://schemas.microsoft.com/office/drawing/2014/main" id="{117FEA5D-838B-4E80-B06D-38A1CE101679}"/>
              </a:ext>
            </a:extLst>
          </p:cNvPr>
          <p:cNvSpPr txBox="1"/>
          <p:nvPr/>
        </p:nvSpPr>
        <p:spPr>
          <a:xfrm>
            <a:off x="10181402" y="5749264"/>
            <a:ext cx="1185589" cy="423477"/>
          </a:xfrm>
          <a:prstGeom prst="rect">
            <a:avLst/>
          </a:prstGeom>
          <a:noFill/>
          <a:ln w="6350">
            <a:noFill/>
          </a:ln>
          <a:effectLst/>
        </p:spPr>
        <p:txBody>
          <a:bodyPr wrap="square" lIns="324000" tIns="72000" rIns="36000" bIns="7200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Tiotropium/olodaterol 5/5 µg</a:t>
            </a:r>
          </a:p>
        </p:txBody>
      </p:sp>
      <p:sp>
        <p:nvSpPr>
          <p:cNvPr id="61" name="TextBox 4">
            <a:extLst>
              <a:ext uri="{FF2B5EF4-FFF2-40B4-BE49-F238E27FC236}">
                <a16:creationId xmlns:a16="http://schemas.microsoft.com/office/drawing/2014/main" id="{9EA41585-8469-4BBE-A41B-D56E8AFF1BC0}"/>
              </a:ext>
            </a:extLst>
          </p:cNvPr>
          <p:cNvSpPr txBox="1"/>
          <p:nvPr/>
        </p:nvSpPr>
        <p:spPr>
          <a:xfrm>
            <a:off x="9292702" y="5918196"/>
            <a:ext cx="1229052" cy="283988"/>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a:t>
            </a:r>
            <a:b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µg</a:t>
            </a:r>
          </a:p>
        </p:txBody>
      </p:sp>
      <p:sp>
        <p:nvSpPr>
          <p:cNvPr id="62" name="TextBox 4">
            <a:extLst>
              <a:ext uri="{FF2B5EF4-FFF2-40B4-BE49-F238E27FC236}">
                <a16:creationId xmlns:a16="http://schemas.microsoft.com/office/drawing/2014/main" id="{1B8DBF13-B59C-448C-8180-5CD3699EBDFF}"/>
              </a:ext>
            </a:extLst>
          </p:cNvPr>
          <p:cNvSpPr txBox="1"/>
          <p:nvPr/>
        </p:nvSpPr>
        <p:spPr>
          <a:xfrm>
            <a:off x="8724754" y="5799694"/>
            <a:ext cx="952501" cy="283988"/>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Placebo</a:t>
            </a:r>
          </a:p>
        </p:txBody>
      </p:sp>
      <p:sp>
        <p:nvSpPr>
          <p:cNvPr id="64" name="TextBox 63">
            <a:extLst>
              <a:ext uri="{FF2B5EF4-FFF2-40B4-BE49-F238E27FC236}">
                <a16:creationId xmlns:a16="http://schemas.microsoft.com/office/drawing/2014/main" id="{8ED32F4F-C17B-40A1-B672-A34ED482DC7C}"/>
              </a:ext>
            </a:extLst>
          </p:cNvPr>
          <p:cNvSpPr txBox="1"/>
          <p:nvPr/>
        </p:nvSpPr>
        <p:spPr>
          <a:xfrm>
            <a:off x="5290465" y="1444993"/>
            <a:ext cx="6258099" cy="523220"/>
          </a:xfrm>
          <a:prstGeom prst="rect">
            <a:avLst/>
          </a:prstGeom>
          <a:noFill/>
        </p:spPr>
        <p:txBody>
          <a:bodyPr wrap="square">
            <a:spAutoFit/>
          </a:bodyPr>
          <a:lstStyle/>
          <a:p>
            <a:r>
              <a:rPr lang="en-US" sz="1400" dirty="0">
                <a:solidFill>
                  <a:prstClr val="black"/>
                </a:solidFill>
              </a:rPr>
              <a:t>N</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ghiên</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ứ</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kép</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OTEMTO 1+2,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ngẫu</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nhiên</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mù</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đôi</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nhóm</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song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song</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kiểm</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soát</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dược</a:t>
            </a:r>
            <a:r>
              <a:rPr lang="en-US" sz="1400" dirty="0">
                <a:solidFill>
                  <a:prstClr val="black"/>
                </a:solidFill>
              </a:rPr>
              <a:t>. </a:t>
            </a:r>
            <a:r>
              <a:rPr lang="en-US" sz="1400" dirty="0" err="1">
                <a:solidFill>
                  <a:prstClr val="black"/>
                </a:solidFill>
                <a:latin typeface="Arial" panose="020B0604020202020204" pitchFamily="34" charset="0"/>
                <a:cs typeface="Arial" panose="020B0604020202020204" pitchFamily="34" charset="0"/>
              </a:rPr>
              <a:t>Đo</a:t>
            </a:r>
            <a:r>
              <a:rPr lang="en-US" sz="1400" dirty="0">
                <a:solidFill>
                  <a:prstClr val="black"/>
                </a:solidFill>
                <a:latin typeface="Arial" panose="020B0604020202020204" pitchFamily="34" charset="0"/>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ỉ</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khó</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ở</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Mahler TDI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trong</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ầ</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4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tr</a:t>
            </a:r>
            <a:r>
              <a:rPr kumimoji="0" lang="vi-VN" sz="1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endParaRPr lang="en-US" sz="2000" dirty="0"/>
          </a:p>
        </p:txBody>
      </p:sp>
      <p:sp>
        <p:nvSpPr>
          <p:cNvPr id="66" name="TextBox 65">
            <a:extLst>
              <a:ext uri="{FF2B5EF4-FFF2-40B4-BE49-F238E27FC236}">
                <a16:creationId xmlns:a16="http://schemas.microsoft.com/office/drawing/2014/main" id="{217FEC94-39B5-4BB3-A3FB-827D5C62A29B}"/>
              </a:ext>
            </a:extLst>
          </p:cNvPr>
          <p:cNvSpPr txBox="1"/>
          <p:nvPr/>
        </p:nvSpPr>
        <p:spPr>
          <a:xfrm>
            <a:off x="3946452" y="6467111"/>
            <a:ext cx="3628814" cy="276999"/>
          </a:xfrm>
          <a:prstGeom prst="rect">
            <a:avLst/>
          </a:prstGeom>
          <a:noFill/>
        </p:spPr>
        <p:txBody>
          <a:bodyPr wrap="none" rtlCol="0">
            <a:spAutoFit/>
          </a:bodyPr>
          <a:lstStyle/>
          <a:p>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BN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1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endParaRPr lang="en-US" sz="1200" dirty="0"/>
          </a:p>
        </p:txBody>
      </p:sp>
      <p:sp>
        <p:nvSpPr>
          <p:cNvPr id="67" name="Right Brace 66">
            <a:extLst>
              <a:ext uri="{FF2B5EF4-FFF2-40B4-BE49-F238E27FC236}">
                <a16:creationId xmlns:a16="http://schemas.microsoft.com/office/drawing/2014/main" id="{8C4504EC-991B-4F09-AE6B-A1B8BD28A235}"/>
              </a:ext>
            </a:extLst>
          </p:cNvPr>
          <p:cNvSpPr/>
          <p:nvPr/>
        </p:nvSpPr>
        <p:spPr>
          <a:xfrm rot="16200000">
            <a:off x="2406578" y="996831"/>
            <a:ext cx="282912" cy="2352675"/>
          </a:xfrm>
          <a:prstGeom prst="rightBrace">
            <a:avLst>
              <a:gd name="adj1" fmla="val 63270"/>
              <a:gd name="adj2" fmla="val 52831"/>
            </a:avLst>
          </a:prstGeom>
          <a:ln w="19050">
            <a:solidFill>
              <a:srgbClr val="3F781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8" name="Right Brace 67">
            <a:extLst>
              <a:ext uri="{FF2B5EF4-FFF2-40B4-BE49-F238E27FC236}">
                <a16:creationId xmlns:a16="http://schemas.microsoft.com/office/drawing/2014/main" id="{9B42B1D8-C8F9-4F41-8F22-6E3D6F5E3CAD}"/>
              </a:ext>
            </a:extLst>
          </p:cNvPr>
          <p:cNvSpPr/>
          <p:nvPr/>
        </p:nvSpPr>
        <p:spPr>
          <a:xfrm rot="16200000">
            <a:off x="8079226" y="-1025938"/>
            <a:ext cx="215236" cy="6180488"/>
          </a:xfrm>
          <a:prstGeom prst="rightBrace">
            <a:avLst>
              <a:gd name="adj1" fmla="val 63270"/>
              <a:gd name="adj2" fmla="val 52831"/>
            </a:avLst>
          </a:prstGeom>
          <a:ln w="19050">
            <a:solidFill>
              <a:srgbClr val="3F7819"/>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2079390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Tiotropium/</a:t>
            </a:r>
            <a:r>
              <a:rPr lang="en-GB" sz="3600" b="1" dirty="0" err="1">
                <a:solidFill>
                  <a:srgbClr val="3F7819"/>
                </a:solidFill>
              </a:rPr>
              <a:t>Olodaterol</a:t>
            </a:r>
            <a:r>
              <a:rPr lang="en-GB" sz="3600" b="1" dirty="0">
                <a:solidFill>
                  <a:srgbClr val="3F7819"/>
                </a:solidFill>
              </a:rPr>
              <a:t> </a:t>
            </a:r>
            <a:r>
              <a:rPr lang="en-GB" sz="3600" b="1" dirty="0" err="1">
                <a:solidFill>
                  <a:srgbClr val="3F7819"/>
                </a:solidFill>
              </a:rPr>
              <a:t>giảm</a:t>
            </a:r>
            <a:r>
              <a:rPr lang="en-GB" sz="3600" b="1" dirty="0">
                <a:solidFill>
                  <a:srgbClr val="3F7819"/>
                </a:solidFill>
              </a:rPr>
              <a:t> </a:t>
            </a:r>
            <a:r>
              <a:rPr lang="en-GB" sz="3600" b="1" dirty="0" err="1">
                <a:solidFill>
                  <a:srgbClr val="3F7819"/>
                </a:solidFill>
              </a:rPr>
              <a:t>nguy</a:t>
            </a:r>
            <a:r>
              <a:rPr lang="en-GB" sz="3600" b="1" dirty="0">
                <a:solidFill>
                  <a:srgbClr val="3F7819"/>
                </a:solidFill>
              </a:rPr>
              <a:t> </a:t>
            </a:r>
            <a:r>
              <a:rPr lang="en-GB" sz="3600" b="1" dirty="0" err="1">
                <a:solidFill>
                  <a:srgbClr val="3F7819"/>
                </a:solidFill>
              </a:rPr>
              <a:t>cơ</a:t>
            </a:r>
            <a:r>
              <a:rPr lang="en-GB" sz="3600" b="1" dirty="0">
                <a:solidFill>
                  <a:srgbClr val="3F7819"/>
                </a:solidFill>
              </a:rPr>
              <a:t> </a:t>
            </a:r>
            <a:r>
              <a:rPr lang="en-GB" sz="3600" b="1" dirty="0" err="1">
                <a:solidFill>
                  <a:srgbClr val="3F7819"/>
                </a:solidFill>
              </a:rPr>
              <a:t>đợt</a:t>
            </a:r>
            <a:r>
              <a:rPr lang="en-GB" sz="3600" b="1" dirty="0">
                <a:solidFill>
                  <a:srgbClr val="3F7819"/>
                </a:solidFill>
              </a:rPr>
              <a:t> </a:t>
            </a:r>
            <a:r>
              <a:rPr lang="en-GB" sz="3600" b="1" dirty="0" err="1">
                <a:solidFill>
                  <a:srgbClr val="3F7819"/>
                </a:solidFill>
              </a:rPr>
              <a:t>cấp</a:t>
            </a:r>
            <a:r>
              <a:rPr lang="en-GB" sz="3600" b="1" dirty="0">
                <a:solidFill>
                  <a:srgbClr val="3F7819"/>
                </a:solidFill>
              </a:rPr>
              <a:t> COPD</a:t>
            </a:r>
            <a:endParaRPr lang="en-US" sz="3600" b="1" dirty="0">
              <a:solidFill>
                <a:srgbClr val="3F7819"/>
              </a:solidFill>
            </a:endParaRPr>
          </a:p>
        </p:txBody>
      </p:sp>
      <p:sp>
        <p:nvSpPr>
          <p:cNvPr id="7" name="Rectangle 6">
            <a:extLst>
              <a:ext uri="{FF2B5EF4-FFF2-40B4-BE49-F238E27FC236}">
                <a16:creationId xmlns:a16="http://schemas.microsoft.com/office/drawing/2014/main" id="{7C8B50AD-35DA-44B2-AEEC-F049EF4F52EF}"/>
              </a:ext>
            </a:extLst>
          </p:cNvPr>
          <p:cNvSpPr/>
          <p:nvPr/>
        </p:nvSpPr>
        <p:spPr>
          <a:xfrm>
            <a:off x="1012752" y="1277675"/>
            <a:ext cx="10166496" cy="1169551"/>
          </a:xfrm>
          <a:prstGeom prst="rect">
            <a:avLst/>
          </a:prstGeom>
        </p:spPr>
        <p:txBody>
          <a:bodyPr wrap="square">
            <a:spAutoFit/>
          </a:bodyPr>
          <a:lstStyle/>
          <a:p>
            <a:pPr fontAlgn="auto">
              <a:spcBef>
                <a:spcPts val="0"/>
              </a:spcBef>
              <a:spcAft>
                <a:spcPts val="0"/>
              </a:spcAft>
              <a:defRPr/>
            </a:pPr>
            <a:r>
              <a:rPr lang="en-US" sz="2000" i="1" dirty="0" err="1">
                <a:solidFill>
                  <a:prstClr val="black"/>
                </a:solidFill>
                <a:latin typeface="Arial" panose="020B0604020202020204"/>
                <a:cs typeface="+mn-cs"/>
              </a:rPr>
              <a:t>Nghiên</a:t>
            </a:r>
            <a:r>
              <a:rPr lang="en-US" sz="2000" i="1" dirty="0">
                <a:solidFill>
                  <a:prstClr val="black"/>
                </a:solidFill>
                <a:latin typeface="Arial" panose="020B0604020202020204"/>
                <a:cs typeface="+mn-cs"/>
              </a:rPr>
              <a:t> </a:t>
            </a:r>
            <a:r>
              <a:rPr lang="en-US" sz="2000" i="1" dirty="0" err="1">
                <a:solidFill>
                  <a:prstClr val="black"/>
                </a:solidFill>
                <a:latin typeface="Arial" panose="020B0604020202020204"/>
                <a:cs typeface="+mn-cs"/>
              </a:rPr>
              <a:t>cứu</a:t>
            </a:r>
            <a:r>
              <a:rPr lang="en-US" sz="2000" i="1" dirty="0">
                <a:solidFill>
                  <a:prstClr val="black"/>
                </a:solidFill>
                <a:latin typeface="Arial" panose="020B0604020202020204"/>
                <a:cs typeface="+mn-cs"/>
              </a:rPr>
              <a:t> </a:t>
            </a:r>
            <a:r>
              <a:rPr lang="en-US" sz="2000" b="1" i="1" dirty="0" err="1">
                <a:solidFill>
                  <a:prstClr val="black"/>
                </a:solidFill>
                <a:latin typeface="Arial" panose="020B0604020202020204"/>
                <a:cs typeface="+mn-cs"/>
              </a:rPr>
              <a:t>đời</a:t>
            </a:r>
            <a:r>
              <a:rPr lang="en-US" sz="2000" b="1" i="1" dirty="0">
                <a:solidFill>
                  <a:prstClr val="black"/>
                </a:solidFill>
                <a:latin typeface="Arial" panose="020B0604020202020204"/>
                <a:cs typeface="+mn-cs"/>
              </a:rPr>
              <a:t> </a:t>
            </a:r>
            <a:r>
              <a:rPr lang="en-US" sz="2000" b="1" i="1" dirty="0" err="1">
                <a:solidFill>
                  <a:prstClr val="black"/>
                </a:solidFill>
                <a:latin typeface="Arial" panose="020B0604020202020204"/>
                <a:cs typeface="+mn-cs"/>
              </a:rPr>
              <a:t>thực</a:t>
            </a:r>
            <a:r>
              <a:rPr lang="en-US" sz="2000" b="1" i="1" dirty="0">
                <a:solidFill>
                  <a:prstClr val="black"/>
                </a:solidFill>
                <a:latin typeface="Arial" panose="020B0604020202020204"/>
                <a:cs typeface="+mn-cs"/>
              </a:rPr>
              <a:t> </a:t>
            </a:r>
            <a:r>
              <a:rPr lang="en-US" sz="2000" i="1" dirty="0" err="1">
                <a:solidFill>
                  <a:prstClr val="black"/>
                </a:solidFill>
                <a:latin typeface="Arial" panose="020B0604020202020204"/>
                <a:cs typeface="+mn-cs"/>
              </a:rPr>
              <a:t>tại</a:t>
            </a:r>
            <a:r>
              <a:rPr lang="en-US" sz="2000" i="1" dirty="0">
                <a:solidFill>
                  <a:prstClr val="black"/>
                </a:solidFill>
                <a:latin typeface="Arial" panose="020B0604020202020204"/>
                <a:cs typeface="+mn-cs"/>
              </a:rPr>
              <a:t> </a:t>
            </a:r>
            <a:r>
              <a:rPr lang="en-US" sz="2000" i="1" dirty="0" err="1">
                <a:solidFill>
                  <a:prstClr val="black"/>
                </a:solidFill>
                <a:latin typeface="Arial" panose="020B0604020202020204"/>
                <a:cs typeface="+mn-cs"/>
              </a:rPr>
              <a:t>Mỹ</a:t>
            </a:r>
            <a:r>
              <a:rPr lang="en-US" sz="2000" i="1" dirty="0">
                <a:solidFill>
                  <a:prstClr val="black"/>
                </a:solidFill>
                <a:latin typeface="Arial" panose="020B0604020202020204"/>
                <a:cs typeface="+mn-cs"/>
              </a:rPr>
              <a:t> </a:t>
            </a:r>
            <a:r>
              <a:rPr lang="en-US" sz="2000" i="1" dirty="0" err="1">
                <a:solidFill>
                  <a:prstClr val="black"/>
                </a:solidFill>
                <a:latin typeface="Arial" panose="020B0604020202020204"/>
                <a:cs typeface="+mn-cs"/>
              </a:rPr>
              <a:t>trên</a:t>
            </a:r>
            <a:r>
              <a:rPr lang="en-US" sz="2000" i="1" dirty="0">
                <a:solidFill>
                  <a:prstClr val="black"/>
                </a:solidFill>
                <a:latin typeface="Arial" panose="020B0604020202020204"/>
                <a:cs typeface="+mn-cs"/>
              </a:rPr>
              <a:t> 42,953 </a:t>
            </a:r>
            <a:r>
              <a:rPr lang="en-US" sz="2000" i="1" dirty="0" err="1">
                <a:solidFill>
                  <a:prstClr val="black"/>
                </a:solidFill>
                <a:latin typeface="Arial" panose="020B0604020202020204"/>
                <a:cs typeface="+mn-cs"/>
              </a:rPr>
              <a:t>bệnh</a:t>
            </a:r>
            <a:r>
              <a:rPr lang="en-US" sz="2000" i="1" dirty="0">
                <a:solidFill>
                  <a:prstClr val="black"/>
                </a:solidFill>
                <a:latin typeface="Arial" panose="020B0604020202020204"/>
                <a:cs typeface="+mn-cs"/>
              </a:rPr>
              <a:t> </a:t>
            </a:r>
            <a:r>
              <a:rPr lang="en-US" sz="2000" i="1" dirty="0" err="1">
                <a:solidFill>
                  <a:prstClr val="black"/>
                </a:solidFill>
                <a:latin typeface="Arial" panose="020B0604020202020204"/>
                <a:cs typeface="+mn-cs"/>
              </a:rPr>
              <a:t>nhân</a:t>
            </a:r>
            <a:r>
              <a:rPr lang="en-US" sz="2000" i="1" dirty="0">
                <a:solidFill>
                  <a:prstClr val="black"/>
                </a:solidFill>
                <a:latin typeface="Arial" panose="020B0604020202020204"/>
                <a:cs typeface="+mn-cs"/>
              </a:rPr>
              <a:t> COPD</a:t>
            </a:r>
          </a:p>
          <a:p>
            <a:pPr fontAlgn="auto">
              <a:spcBef>
                <a:spcPts val="1200"/>
              </a:spcBef>
              <a:spcAft>
                <a:spcPts val="0"/>
              </a:spcAft>
              <a:defRPr/>
            </a:pPr>
            <a:r>
              <a:rPr lang="en-US" sz="2000" b="1" kern="0" dirty="0" err="1">
                <a:solidFill>
                  <a:prstClr val="black"/>
                </a:solidFill>
                <a:latin typeface="Arial" panose="020B0604020202020204"/>
                <a:cs typeface="+mn-cs"/>
              </a:rPr>
              <a:t>Kết</a:t>
            </a:r>
            <a:r>
              <a:rPr lang="en-US" sz="2000" b="1" kern="0" dirty="0">
                <a:solidFill>
                  <a:prstClr val="black"/>
                </a:solidFill>
                <a:latin typeface="Arial" panose="020B0604020202020204"/>
                <a:cs typeface="+mn-cs"/>
              </a:rPr>
              <a:t> </a:t>
            </a:r>
            <a:r>
              <a:rPr lang="en-US" sz="2000" b="1" kern="0" dirty="0" err="1">
                <a:solidFill>
                  <a:prstClr val="black"/>
                </a:solidFill>
                <a:latin typeface="Arial" panose="020B0604020202020204"/>
                <a:cs typeface="+mn-cs"/>
              </a:rPr>
              <a:t>quả</a:t>
            </a:r>
            <a:r>
              <a:rPr lang="en-US" sz="2000" b="1" kern="0" dirty="0">
                <a:solidFill>
                  <a:prstClr val="black"/>
                </a:solidFill>
                <a:latin typeface="Arial" panose="020B0604020202020204"/>
                <a:cs typeface="+mn-cs"/>
              </a:rPr>
              <a:t>: </a:t>
            </a:r>
            <a:r>
              <a:rPr lang="en-US" sz="2000" kern="0" dirty="0">
                <a:solidFill>
                  <a:srgbClr val="FF0000"/>
                </a:solidFill>
                <a:latin typeface="Arial" panose="020B0604020202020204"/>
                <a:cs typeface="+mn-cs"/>
              </a:rPr>
              <a:t>Tiotropium/</a:t>
            </a:r>
            <a:r>
              <a:rPr lang="en-US" sz="2000" kern="0" dirty="0" err="1">
                <a:solidFill>
                  <a:srgbClr val="FF0000"/>
                </a:solidFill>
                <a:latin typeface="Arial" panose="020B0604020202020204"/>
                <a:cs typeface="+mn-cs"/>
              </a:rPr>
              <a:t>Olodaterol</a:t>
            </a:r>
            <a:r>
              <a:rPr lang="en-US" sz="2000" kern="0" dirty="0">
                <a:solidFill>
                  <a:srgbClr val="FF0000"/>
                </a:solidFill>
                <a:latin typeface="Arial" panose="020B0604020202020204"/>
                <a:cs typeface="+mn-cs"/>
              </a:rPr>
              <a:t> </a:t>
            </a:r>
            <a:r>
              <a:rPr lang="en-US" sz="2000" b="1" kern="0" dirty="0" err="1">
                <a:solidFill>
                  <a:srgbClr val="FF0000"/>
                </a:solidFill>
                <a:latin typeface="Arial" panose="020B0604020202020204"/>
                <a:cs typeface="+mn-cs"/>
              </a:rPr>
              <a:t>giảm</a:t>
            </a:r>
            <a:r>
              <a:rPr lang="en-US" sz="2000" b="1" kern="0" dirty="0">
                <a:solidFill>
                  <a:srgbClr val="FF0000"/>
                </a:solidFill>
                <a:latin typeface="Arial" panose="020B0604020202020204"/>
                <a:cs typeface="+mn-cs"/>
              </a:rPr>
              <a:t> 24% </a:t>
            </a:r>
            <a:r>
              <a:rPr lang="en-US" sz="2000" kern="0" dirty="0" err="1">
                <a:solidFill>
                  <a:srgbClr val="FF0000"/>
                </a:solidFill>
                <a:latin typeface="Arial" panose="020B0604020202020204"/>
                <a:cs typeface="+mn-cs"/>
              </a:rPr>
              <a:t>nguy</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cơ</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đợt</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cấp</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và</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giảm</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nguy</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cơ</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viêm</a:t>
            </a:r>
            <a:r>
              <a:rPr lang="en-US" sz="2000" kern="0" dirty="0">
                <a:solidFill>
                  <a:srgbClr val="FF0000"/>
                </a:solidFill>
                <a:latin typeface="Arial" panose="020B0604020202020204"/>
                <a:cs typeface="+mn-cs"/>
              </a:rPr>
              <a:t> </a:t>
            </a:r>
            <a:r>
              <a:rPr lang="en-US" sz="2000" kern="0" dirty="0" err="1">
                <a:solidFill>
                  <a:srgbClr val="FF0000"/>
                </a:solidFill>
                <a:latin typeface="Arial" panose="020B0604020202020204"/>
                <a:cs typeface="+mn-cs"/>
              </a:rPr>
              <a:t>phổi</a:t>
            </a:r>
            <a:r>
              <a:rPr lang="en-US" sz="2000" kern="0" dirty="0">
                <a:solidFill>
                  <a:srgbClr val="FF0000"/>
                </a:solidFill>
                <a:latin typeface="Arial" panose="020B0604020202020204"/>
                <a:cs typeface="+mn-cs"/>
              </a:rPr>
              <a:t> so </a:t>
            </a:r>
            <a:r>
              <a:rPr lang="en-US" sz="2000" kern="0" dirty="0" err="1">
                <a:solidFill>
                  <a:srgbClr val="FF0000"/>
                </a:solidFill>
                <a:latin typeface="Arial" panose="020B0604020202020204"/>
                <a:cs typeface="+mn-cs"/>
              </a:rPr>
              <a:t>với</a:t>
            </a:r>
            <a:r>
              <a:rPr lang="en-US" sz="2000" kern="0" dirty="0">
                <a:solidFill>
                  <a:srgbClr val="FF0000"/>
                </a:solidFill>
                <a:latin typeface="Arial" panose="020B0604020202020204"/>
                <a:cs typeface="+mn-cs"/>
              </a:rPr>
              <a:t> ICS/LABA</a:t>
            </a:r>
          </a:p>
        </p:txBody>
      </p:sp>
      <p:grpSp>
        <p:nvGrpSpPr>
          <p:cNvPr id="8" name="Group 7">
            <a:extLst>
              <a:ext uri="{FF2B5EF4-FFF2-40B4-BE49-F238E27FC236}">
                <a16:creationId xmlns:a16="http://schemas.microsoft.com/office/drawing/2014/main" id="{0408C2ED-367A-400B-BAD4-A23A554033B4}"/>
              </a:ext>
            </a:extLst>
          </p:cNvPr>
          <p:cNvGrpSpPr/>
          <p:nvPr/>
        </p:nvGrpSpPr>
        <p:grpSpPr>
          <a:xfrm>
            <a:off x="2722718" y="2800240"/>
            <a:ext cx="6327448" cy="3446174"/>
            <a:chOff x="3007052" y="3004773"/>
            <a:chExt cx="6529952" cy="3682134"/>
          </a:xfrm>
        </p:grpSpPr>
        <p:sp>
          <p:nvSpPr>
            <p:cNvPr id="9" name="Rectangle 8">
              <a:extLst>
                <a:ext uri="{FF2B5EF4-FFF2-40B4-BE49-F238E27FC236}">
                  <a16:creationId xmlns:a16="http://schemas.microsoft.com/office/drawing/2014/main" id="{6160E4B2-54E7-4CB5-9F37-9AC1B2E83E2E}"/>
                </a:ext>
              </a:extLst>
            </p:cNvPr>
            <p:cNvSpPr/>
            <p:nvPr/>
          </p:nvSpPr>
          <p:spPr>
            <a:xfrm>
              <a:off x="3103792" y="3004773"/>
              <a:ext cx="6336793" cy="722502"/>
            </a:xfrm>
            <a:prstGeom prst="rect">
              <a:avLst/>
            </a:prstGeom>
            <a:solidFill>
              <a:srgbClr val="99CCCC"/>
            </a:solidFill>
          </p:spPr>
          <p:txBody>
            <a:bodyPr wrap="square" lIns="0" tIns="0" rIns="0" bIns="0" anchor="ctr" anchorCtr="0">
              <a:noAutofit/>
            </a:bodyPr>
            <a:lstStyle/>
            <a:p>
              <a:pPr algn="ctr" fontAlgn="auto">
                <a:lnSpc>
                  <a:spcPct val="90000"/>
                </a:lnSpc>
                <a:spcBef>
                  <a:spcPts val="0"/>
                </a:spcBef>
                <a:spcAft>
                  <a:spcPts val="0"/>
                </a:spcAft>
                <a:defRPr/>
              </a:pPr>
              <a:r>
                <a:rPr lang="en-US" sz="1600" b="1" kern="0" dirty="0">
                  <a:solidFill>
                    <a:srgbClr val="003366"/>
                  </a:solidFill>
                  <a:latin typeface="Arial" panose="020B0604020202020204"/>
                  <a:cs typeface="Calibri" panose="020F0502020204030204" pitchFamily="34" charset="0"/>
                </a:rPr>
                <a:t>Risk of exacerbation, pneumonia, escalation to triple therapy or a combination of these events (exacerbation or pneumonia or escalation to triple therapy)</a:t>
              </a:r>
              <a:endParaRPr lang="en-GB" sz="1600" b="1" kern="0" dirty="0">
                <a:solidFill>
                  <a:srgbClr val="003366"/>
                </a:solidFill>
                <a:latin typeface="Arial" panose="020B0604020202020204"/>
                <a:cs typeface="Calibri" panose="020F0502020204030204" pitchFamily="34" charset="0"/>
              </a:endParaRPr>
            </a:p>
          </p:txBody>
        </p:sp>
        <p:pic>
          <p:nvPicPr>
            <p:cNvPr id="10" name="Picture 9">
              <a:extLst>
                <a:ext uri="{FF2B5EF4-FFF2-40B4-BE49-F238E27FC236}">
                  <a16:creationId xmlns:a16="http://schemas.microsoft.com/office/drawing/2014/main" id="{15D2EFA6-84C7-4263-8721-689E6417DFB3}"/>
                </a:ext>
              </a:extLst>
            </p:cNvPr>
            <p:cNvPicPr>
              <a:picLocks noChangeAspect="1"/>
            </p:cNvPicPr>
            <p:nvPr/>
          </p:nvPicPr>
          <p:blipFill rotWithShape="1">
            <a:blip r:embed="rId2"/>
            <a:srcRect l="18438" t="39537" r="17471" b="9008"/>
            <a:stretch/>
          </p:blipFill>
          <p:spPr>
            <a:xfrm>
              <a:off x="3007052" y="3737976"/>
              <a:ext cx="6529952" cy="2948931"/>
            </a:xfrm>
            <a:prstGeom prst="rect">
              <a:avLst/>
            </a:prstGeom>
          </p:spPr>
        </p:pic>
      </p:grpSp>
      <p:sp>
        <p:nvSpPr>
          <p:cNvPr id="11" name="TextBox 10">
            <a:extLst>
              <a:ext uri="{FF2B5EF4-FFF2-40B4-BE49-F238E27FC236}">
                <a16:creationId xmlns:a16="http://schemas.microsoft.com/office/drawing/2014/main" id="{811605FB-C9F9-4E4A-A9DD-67411EB6E9C7}"/>
              </a:ext>
            </a:extLst>
          </p:cNvPr>
          <p:cNvSpPr txBox="1"/>
          <p:nvPr/>
        </p:nvSpPr>
        <p:spPr>
          <a:xfrm>
            <a:off x="6446139" y="6611779"/>
            <a:ext cx="5453262" cy="2462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chemeClr val="bg1">
                    <a:lumMod val="50000"/>
                  </a:schemeClr>
                </a:solidFill>
                <a:effectLst/>
                <a:uLnTx/>
                <a:uFillTx/>
              </a:rPr>
              <a:t>Quint JK, et al. </a:t>
            </a:r>
            <a:r>
              <a:rPr kumimoji="0" lang="en-GB" sz="1000" b="0" i="1" u="none" strike="noStrike" kern="0" cap="none" spc="0" normalizeH="0" baseline="0" noProof="0" dirty="0">
                <a:ln>
                  <a:noFill/>
                </a:ln>
                <a:solidFill>
                  <a:schemeClr val="bg1">
                    <a:lumMod val="50000"/>
                  </a:schemeClr>
                </a:solidFill>
                <a:effectLst/>
                <a:uLnTx/>
                <a:uFillTx/>
              </a:rPr>
              <a:t>Adv </a:t>
            </a:r>
            <a:r>
              <a:rPr kumimoji="0" lang="en-GB" sz="1000" b="0" i="1" u="none" strike="noStrike" kern="0" cap="none" spc="0" normalizeH="0" baseline="0" noProof="0" dirty="0" err="1">
                <a:ln>
                  <a:noFill/>
                </a:ln>
                <a:solidFill>
                  <a:schemeClr val="bg1">
                    <a:lumMod val="50000"/>
                  </a:schemeClr>
                </a:solidFill>
                <a:effectLst/>
                <a:uLnTx/>
                <a:uFillTx/>
              </a:rPr>
              <a:t>Ther</a:t>
            </a:r>
            <a:r>
              <a:rPr kumimoji="0" lang="en-GB" sz="1000" b="0" i="1" u="none" strike="noStrike" kern="0" cap="none" spc="0" normalizeH="0" baseline="0" noProof="0" dirty="0">
                <a:ln>
                  <a:noFill/>
                </a:ln>
                <a:solidFill>
                  <a:schemeClr val="bg1">
                    <a:lumMod val="50000"/>
                  </a:schemeClr>
                </a:solidFill>
                <a:effectLst/>
                <a:uLnTx/>
                <a:uFillTx/>
              </a:rPr>
              <a:t>.</a:t>
            </a:r>
            <a:r>
              <a:rPr kumimoji="0" lang="en-GB" sz="1000" b="0" i="0" u="none" strike="noStrike" kern="0" cap="none" spc="0" normalizeH="0" baseline="0" noProof="0" dirty="0">
                <a:ln>
                  <a:noFill/>
                </a:ln>
                <a:solidFill>
                  <a:schemeClr val="bg1">
                    <a:lumMod val="50000"/>
                  </a:schemeClr>
                </a:solidFill>
                <a:effectLst/>
                <a:uLnTx/>
                <a:uFillTx/>
              </a:rPr>
              <a:t> 2021;</a:t>
            </a:r>
            <a:r>
              <a:rPr kumimoji="0" lang="en-US" sz="1000" b="0" i="0" u="none" strike="noStrike" kern="0" cap="none" spc="0" normalizeH="0" baseline="0" noProof="0" dirty="0">
                <a:ln>
                  <a:noFill/>
                </a:ln>
                <a:solidFill>
                  <a:schemeClr val="bg1">
                    <a:lumMod val="50000"/>
                  </a:schemeClr>
                </a:solidFill>
                <a:effectLst/>
                <a:uLnTx/>
                <a:uFillTx/>
              </a:rPr>
              <a:t>38:2249–2270</a:t>
            </a:r>
            <a:r>
              <a:rPr kumimoji="0" lang="en-GB" sz="1000" b="0" i="0" u="none" strike="noStrike" kern="0" cap="none" spc="0" normalizeH="0" baseline="0" noProof="0" dirty="0">
                <a:ln>
                  <a:noFill/>
                </a:ln>
                <a:solidFill>
                  <a:schemeClr val="bg1">
                    <a:lumMod val="50000"/>
                  </a:schemeClr>
                </a:solidFill>
                <a:effectLst/>
                <a:uLnTx/>
                <a:uFillTx/>
              </a:rPr>
              <a:t>. </a:t>
            </a:r>
            <a:r>
              <a:rPr kumimoji="0" lang="en-GB" sz="1000" b="0" i="0" u="none" strike="noStrike" kern="0" cap="none" spc="0" normalizeH="0" baseline="0" noProof="0" dirty="0" err="1">
                <a:ln>
                  <a:noFill/>
                </a:ln>
                <a:solidFill>
                  <a:schemeClr val="bg1">
                    <a:lumMod val="50000"/>
                  </a:schemeClr>
                </a:solidFill>
                <a:effectLst/>
                <a:uLnTx/>
                <a:uFillTx/>
              </a:rPr>
              <a:t>doi</a:t>
            </a:r>
            <a:r>
              <a:rPr kumimoji="0" lang="en-GB" sz="1000" b="0" i="0" u="none" strike="noStrike" kern="0" cap="none" spc="0" normalizeH="0" baseline="0" noProof="0" dirty="0">
                <a:ln>
                  <a:noFill/>
                </a:ln>
                <a:solidFill>
                  <a:schemeClr val="bg1">
                    <a:lumMod val="50000"/>
                  </a:schemeClr>
                </a:solidFill>
                <a:effectLst/>
                <a:uLnTx/>
                <a:uFillTx/>
              </a:rPr>
              <a:t>: 10.1007/s12325-021-01646-5</a:t>
            </a:r>
          </a:p>
        </p:txBody>
      </p:sp>
      <p:sp>
        <p:nvSpPr>
          <p:cNvPr id="12" name="Rectangle 11">
            <a:extLst>
              <a:ext uri="{FF2B5EF4-FFF2-40B4-BE49-F238E27FC236}">
                <a16:creationId xmlns:a16="http://schemas.microsoft.com/office/drawing/2014/main" id="{3649A31A-A76B-458D-8F39-A108A0E1E356}"/>
              </a:ext>
            </a:extLst>
          </p:cNvPr>
          <p:cNvSpPr/>
          <p:nvPr/>
        </p:nvSpPr>
        <p:spPr>
          <a:xfrm>
            <a:off x="2816458" y="3924300"/>
            <a:ext cx="6140279" cy="28575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41226189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Điều</a:t>
            </a:r>
            <a:r>
              <a:rPr lang="en-GB" sz="3600" b="1" dirty="0">
                <a:solidFill>
                  <a:srgbClr val="3F7819"/>
                </a:solidFill>
              </a:rPr>
              <a:t> </a:t>
            </a:r>
            <a:r>
              <a:rPr lang="en-GB" sz="3600" b="1" dirty="0" err="1">
                <a:solidFill>
                  <a:srgbClr val="3F7819"/>
                </a:solidFill>
              </a:rPr>
              <a:t>trị</a:t>
            </a:r>
            <a:r>
              <a:rPr lang="en-GB" sz="3600" b="1" dirty="0">
                <a:solidFill>
                  <a:srgbClr val="3F7819"/>
                </a:solidFill>
              </a:rPr>
              <a:t> </a:t>
            </a:r>
            <a:r>
              <a:rPr lang="en-GB" sz="3600" b="1" dirty="0" err="1">
                <a:solidFill>
                  <a:srgbClr val="3F7819"/>
                </a:solidFill>
              </a:rPr>
              <a:t>nối</a:t>
            </a:r>
            <a:r>
              <a:rPr lang="en-GB" sz="3600" b="1" dirty="0">
                <a:solidFill>
                  <a:srgbClr val="3F7819"/>
                </a:solidFill>
              </a:rPr>
              <a:t> </a:t>
            </a:r>
            <a:r>
              <a:rPr lang="en-GB" sz="3600" b="1" dirty="0" err="1">
                <a:solidFill>
                  <a:srgbClr val="3F7819"/>
                </a:solidFill>
              </a:rPr>
              <a:t>tiếp</a:t>
            </a:r>
            <a:r>
              <a:rPr lang="en-GB" sz="3600" b="1" dirty="0">
                <a:solidFill>
                  <a:srgbClr val="3F7819"/>
                </a:solidFill>
              </a:rPr>
              <a:t>: </a:t>
            </a:r>
            <a:r>
              <a:rPr lang="en-GB" sz="3600" b="1" dirty="0" err="1">
                <a:solidFill>
                  <a:srgbClr val="3F7819"/>
                </a:solidFill>
              </a:rPr>
              <a:t>Khó</a:t>
            </a:r>
            <a:r>
              <a:rPr lang="en-GB" sz="3600" b="1" dirty="0">
                <a:solidFill>
                  <a:srgbClr val="3F7819"/>
                </a:solidFill>
              </a:rPr>
              <a:t> </a:t>
            </a:r>
            <a:r>
              <a:rPr lang="en-GB" sz="3600" b="1" dirty="0" err="1">
                <a:solidFill>
                  <a:srgbClr val="3F7819"/>
                </a:solidFill>
              </a:rPr>
              <a:t>thở</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descr="Diagram&#10;&#10;Description automatically generated">
            <a:extLst>
              <a:ext uri="{FF2B5EF4-FFF2-40B4-BE49-F238E27FC236}">
                <a16:creationId xmlns:a16="http://schemas.microsoft.com/office/drawing/2014/main" id="{42074EB1-35CB-4A6E-85B0-B9F8D4D2DE70}"/>
              </a:ext>
            </a:extLst>
          </p:cNvPr>
          <p:cNvPicPr>
            <a:picLocks noChangeAspect="1"/>
          </p:cNvPicPr>
          <p:nvPr/>
        </p:nvPicPr>
        <p:blipFill>
          <a:blip r:embed="rId2">
            <a:alphaModFix amt="20000"/>
            <a:extLst>
              <a:ext uri="{28A0092B-C50C-407E-A947-70E740481C1C}">
                <a14:useLocalDpi xmlns:a14="http://schemas.microsoft.com/office/drawing/2010/main" val="0"/>
              </a:ext>
            </a:extLst>
          </a:blip>
          <a:stretch>
            <a:fillRect/>
          </a:stretch>
        </p:blipFill>
        <p:spPr>
          <a:xfrm>
            <a:off x="561076" y="991394"/>
            <a:ext cx="5534923" cy="5164137"/>
          </a:xfrm>
          <a:prstGeom prst="rect">
            <a:avLst/>
          </a:prstGeom>
        </p:spPr>
      </p:pic>
      <p:pic>
        <p:nvPicPr>
          <p:cNvPr id="8" name="Picture 7" descr="Diagram&#10;&#10;Description automatically generated">
            <a:extLst>
              <a:ext uri="{FF2B5EF4-FFF2-40B4-BE49-F238E27FC236}">
                <a16:creationId xmlns:a16="http://schemas.microsoft.com/office/drawing/2014/main" id="{5E71111B-A919-4000-BF6F-FCD585545842}"/>
              </a:ext>
            </a:extLst>
          </p:cNvPr>
          <p:cNvPicPr>
            <a:picLocks noChangeAspect="1"/>
          </p:cNvPicPr>
          <p:nvPr/>
        </p:nvPicPr>
        <p:blipFill rotWithShape="1">
          <a:blip r:embed="rId2">
            <a:extLst>
              <a:ext uri="{28A0092B-C50C-407E-A947-70E740481C1C}">
                <a14:useLocalDpi xmlns:a14="http://schemas.microsoft.com/office/drawing/2010/main" val="0"/>
              </a:ext>
            </a:extLst>
          </a:blip>
          <a:srcRect l="3815" t="36628" r="56061" b="10344"/>
          <a:stretch/>
        </p:blipFill>
        <p:spPr>
          <a:xfrm>
            <a:off x="758216" y="2882900"/>
            <a:ext cx="2220809" cy="2738435"/>
          </a:xfrm>
          <a:prstGeom prst="rect">
            <a:avLst/>
          </a:prstGeom>
        </p:spPr>
      </p:pic>
      <p:sp>
        <p:nvSpPr>
          <p:cNvPr id="9" name="TextBox 8">
            <a:extLst>
              <a:ext uri="{FF2B5EF4-FFF2-40B4-BE49-F238E27FC236}">
                <a16:creationId xmlns:a16="http://schemas.microsoft.com/office/drawing/2014/main" id="{9FE4A386-165C-4302-BC05-62B855054B60}"/>
              </a:ext>
            </a:extLst>
          </p:cNvPr>
          <p:cNvSpPr txBox="1"/>
          <p:nvPr/>
        </p:nvSpPr>
        <p:spPr>
          <a:xfrm>
            <a:off x="6293139" y="2190232"/>
            <a:ext cx="5600700" cy="2766460"/>
          </a:xfrm>
          <a:prstGeom prst="rect">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285750" indent="-285750" defTabSz="914400" eaLnBrk="1" latinLnBrk="0" hangingPunct="1">
              <a:buFont typeface="Arial" panose="020B0604020202020204" pitchFamily="34" charset="0"/>
              <a:buChar char="•"/>
              <a:defRPr sz="1800">
                <a:solidFill>
                  <a:schemeClr val="lt1"/>
                </a:solidFill>
              </a:defRPr>
            </a:lvl1pPr>
            <a:lvl2pPr defTabSz="914400" eaLnBrk="1" latinLnBrk="0" hangingPunct="1">
              <a:defRPr sz="1800">
                <a:solidFill>
                  <a:schemeClr val="lt1"/>
                </a:solidFill>
                <a:latin typeface="+mn-lt"/>
                <a:cs typeface="+mn-cs"/>
              </a:defRPr>
            </a:lvl2pPr>
            <a:lvl3pPr defTabSz="914400" eaLnBrk="1" latinLnBrk="0" hangingPunct="1">
              <a:defRPr sz="1800">
                <a:solidFill>
                  <a:schemeClr val="lt1"/>
                </a:solidFill>
                <a:latin typeface="+mn-lt"/>
                <a:cs typeface="+mn-cs"/>
              </a:defRPr>
            </a:lvl3pPr>
            <a:lvl4pPr defTabSz="914400" eaLnBrk="1" latinLnBrk="0" hangingPunct="1">
              <a:defRPr sz="1800">
                <a:solidFill>
                  <a:schemeClr val="lt1"/>
                </a:solidFill>
                <a:latin typeface="+mn-lt"/>
                <a:cs typeface="+mn-cs"/>
              </a:defRPr>
            </a:lvl4pPr>
            <a:lvl5pPr defTabSz="914400" eaLnBrk="1" latinLnBrk="0" hangingPunct="1">
              <a:defRPr sz="1800">
                <a:solidFill>
                  <a:schemeClr val="lt1"/>
                </a:solidFill>
                <a:latin typeface="+mn-lt"/>
                <a:cs typeface="+mn-cs"/>
              </a:defRPr>
            </a:lvl5pPr>
            <a:lvl6pPr>
              <a:defRPr sz="1800">
                <a:solidFill>
                  <a:schemeClr val="lt1"/>
                </a:solidFill>
                <a:latin typeface="+mn-lt"/>
                <a:cs typeface="+mn-cs"/>
              </a:defRPr>
            </a:lvl6pPr>
            <a:lvl7pPr>
              <a:defRPr sz="1800">
                <a:solidFill>
                  <a:schemeClr val="lt1"/>
                </a:solidFill>
                <a:latin typeface="+mn-lt"/>
                <a:cs typeface="+mn-cs"/>
              </a:defRPr>
            </a:lvl7pPr>
            <a:lvl8pPr>
              <a:defRPr sz="1800">
                <a:solidFill>
                  <a:schemeClr val="lt1"/>
                </a:solidFill>
                <a:latin typeface="+mn-lt"/>
                <a:cs typeface="+mn-cs"/>
              </a:defRPr>
            </a:lvl8pPr>
            <a:lvl9pPr>
              <a:defRPr sz="1800">
                <a:solidFill>
                  <a:schemeClr val="lt1"/>
                </a:solidFill>
                <a:latin typeface="+mn-lt"/>
                <a:cs typeface="+mn-cs"/>
              </a:defRPr>
            </a:lvl9pPr>
          </a:lstStyle>
          <a:p>
            <a:r>
              <a:rPr lang="en-GB" sz="2000" dirty="0" err="1">
                <a:solidFill>
                  <a:srgbClr val="161622"/>
                </a:solidFill>
                <a:latin typeface="Arial" panose="020B0604020202020204" pitchFamily="34" charset="0"/>
                <a:cs typeface="Arial" panose="020B0604020202020204" pitchFamily="34" charset="0"/>
              </a:rPr>
              <a:t>Trường</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hợp</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bệnh</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nhân</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chủ</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yếu</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khó</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thở</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không</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nên</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sử</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dụng</a:t>
            </a:r>
            <a:r>
              <a:rPr lang="en-GB" sz="2000" dirty="0">
                <a:solidFill>
                  <a:srgbClr val="161622"/>
                </a:solidFill>
                <a:latin typeface="Arial" panose="020B0604020202020204" pitchFamily="34" charset="0"/>
                <a:cs typeface="Arial" panose="020B0604020202020204" pitchFamily="34" charset="0"/>
              </a:rPr>
              <a:t> ICS:*</a:t>
            </a:r>
          </a:p>
          <a:p>
            <a:pPr marL="742950" lvl="1" indent="-285750">
              <a:buFont typeface="Courier New" panose="02070309020205020404" pitchFamily="49" charset="0"/>
              <a:buChar char="o"/>
            </a:pPr>
            <a:r>
              <a:rPr lang="en-GB" sz="1600" dirty="0" err="1">
                <a:solidFill>
                  <a:srgbClr val="161622"/>
                </a:solidFill>
                <a:latin typeface="Arial" panose="020B0604020202020204" pitchFamily="34" charset="0"/>
                <a:cs typeface="Arial" panose="020B0604020202020204" pitchFamily="34" charset="0"/>
              </a:rPr>
              <a:t>Đổi</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dụng</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cụ</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hít</a:t>
            </a:r>
            <a:endParaRPr lang="en-GB" sz="1600" dirty="0">
              <a:solidFill>
                <a:srgbClr val="161622"/>
              </a:solidFill>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GB" sz="1600" dirty="0" err="1">
                <a:solidFill>
                  <a:srgbClr val="161622"/>
                </a:solidFill>
                <a:latin typeface="Arial" panose="020B0604020202020204" pitchFamily="34" charset="0"/>
                <a:cs typeface="Arial" panose="020B0604020202020204" pitchFamily="34" charset="0"/>
              </a:rPr>
              <a:t>Đổi</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phân</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tử</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thuốc</a:t>
            </a:r>
            <a:endParaRPr lang="en-GB" sz="1600" dirty="0">
              <a:solidFill>
                <a:srgbClr val="161622"/>
              </a:solidFill>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GB" sz="1600" dirty="0">
                <a:solidFill>
                  <a:srgbClr val="161622"/>
                </a:solidFill>
                <a:latin typeface="Arial" panose="020B0604020202020204" pitchFamily="34" charset="0"/>
                <a:cs typeface="Arial" panose="020B0604020202020204" pitchFamily="34" charset="0"/>
              </a:rPr>
              <a:t>Tiến </a:t>
            </a:r>
            <a:r>
              <a:rPr lang="en-GB" sz="1600" dirty="0" err="1">
                <a:solidFill>
                  <a:srgbClr val="161622"/>
                </a:solidFill>
                <a:latin typeface="Arial" panose="020B0604020202020204" pitchFamily="34" charset="0"/>
                <a:cs typeface="Arial" panose="020B0604020202020204" pitchFamily="34" charset="0"/>
              </a:rPr>
              <a:t>hành</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hoặc</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tăng</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cường</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điều</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trị</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không</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dược</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lý</a:t>
            </a:r>
            <a:endParaRPr lang="en-GB" sz="1600" dirty="0">
              <a:solidFill>
                <a:srgbClr val="161622"/>
              </a:solidFill>
              <a:highlight>
                <a:srgbClr val="FF00FF"/>
              </a:highlight>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r>
              <a:rPr lang="en-GB" sz="1600" dirty="0" err="1">
                <a:solidFill>
                  <a:srgbClr val="161622"/>
                </a:solidFill>
                <a:latin typeface="Arial" panose="020B0604020202020204" pitchFamily="34" charset="0"/>
                <a:cs typeface="Arial" panose="020B0604020202020204" pitchFamily="34" charset="0"/>
              </a:rPr>
              <a:t>Đánh</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giá</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nguyên</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nhân</a:t>
            </a:r>
            <a:r>
              <a:rPr lang="en-GB" sz="1600" dirty="0">
                <a:solidFill>
                  <a:srgbClr val="161622"/>
                </a:solidFill>
                <a:latin typeface="Arial" panose="020B0604020202020204" pitchFamily="34" charset="0"/>
                <a:cs typeface="Arial" panose="020B0604020202020204" pitchFamily="34" charset="0"/>
              </a:rPr>
              <a:t> </a:t>
            </a:r>
            <a:r>
              <a:rPr lang="en-GB" sz="1600" dirty="0" err="1">
                <a:solidFill>
                  <a:srgbClr val="161622"/>
                </a:solidFill>
                <a:latin typeface="Arial" panose="020B0604020202020204" pitchFamily="34" charset="0"/>
                <a:cs typeface="Arial" panose="020B0604020202020204" pitchFamily="34" charset="0"/>
              </a:rPr>
              <a:t>khác</a:t>
            </a:r>
            <a:endParaRPr lang="en-GB" sz="1600" dirty="0">
              <a:solidFill>
                <a:srgbClr val="161622"/>
              </a:solidFill>
              <a:latin typeface="Arial" panose="020B0604020202020204" pitchFamily="34" charset="0"/>
              <a:cs typeface="Arial" panose="020B0604020202020204" pitchFamily="34" charset="0"/>
            </a:endParaRPr>
          </a:p>
          <a:p>
            <a:pPr marL="742950" lvl="1" indent="-285750">
              <a:buFont typeface="Courier New" panose="02070309020205020404" pitchFamily="49" charset="0"/>
              <a:buChar char="o"/>
            </a:pPr>
            <a:endParaRPr lang="en-GB" sz="1050" dirty="0">
              <a:solidFill>
                <a:srgbClr val="161622"/>
              </a:solidFill>
              <a:latin typeface="Arial" panose="020B0604020202020204" pitchFamily="34" charset="0"/>
              <a:cs typeface="Arial" panose="020B0604020202020204" pitchFamily="34" charset="0"/>
            </a:endParaRPr>
          </a:p>
          <a:p>
            <a:pPr indent="0">
              <a:buNone/>
            </a:pPr>
            <a:r>
              <a:rPr lang="en-GB" sz="2000" dirty="0">
                <a:solidFill>
                  <a:srgbClr val="161622"/>
                </a:solidFill>
                <a:latin typeface="Arial" panose="020B0604020202020204" pitchFamily="34" charset="0"/>
                <a:cs typeface="Arial" panose="020B0604020202020204" pitchFamily="34" charset="0"/>
              </a:rPr>
              <a:t>*</a:t>
            </a:r>
            <a:r>
              <a:rPr lang="en-GB" sz="2000" dirty="0" err="1">
                <a:solidFill>
                  <a:srgbClr val="161622"/>
                </a:solidFill>
                <a:latin typeface="Arial" panose="020B0604020202020204" pitchFamily="34" charset="0"/>
                <a:cs typeface="Arial" panose="020B0604020202020204" pitchFamily="34" charset="0"/>
              </a:rPr>
              <a:t>Trừ</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khi</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có</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kèm</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đợt</a:t>
            </a:r>
            <a:r>
              <a:rPr lang="en-GB" sz="2000" dirty="0">
                <a:solidFill>
                  <a:srgbClr val="161622"/>
                </a:solidFill>
                <a:latin typeface="Arial" panose="020B0604020202020204" pitchFamily="34" charset="0"/>
                <a:cs typeface="Arial" panose="020B0604020202020204" pitchFamily="34" charset="0"/>
              </a:rPr>
              <a:t> </a:t>
            </a:r>
            <a:r>
              <a:rPr lang="en-GB" sz="2000" dirty="0" err="1">
                <a:solidFill>
                  <a:srgbClr val="161622"/>
                </a:solidFill>
                <a:latin typeface="Arial" panose="020B0604020202020204" pitchFamily="34" charset="0"/>
                <a:cs typeface="Arial" panose="020B0604020202020204" pitchFamily="34" charset="0"/>
              </a:rPr>
              <a:t>cấp</a:t>
            </a:r>
            <a:endParaRPr lang="en-GB" sz="2000" dirty="0">
              <a:solidFill>
                <a:srgbClr val="161622"/>
              </a:solidFill>
              <a:latin typeface="Arial" panose="020B0604020202020204" pitchFamily="34" charset="0"/>
              <a:cs typeface="Arial" panose="020B0604020202020204" pitchFamily="34" charset="0"/>
            </a:endParaRPr>
          </a:p>
        </p:txBody>
      </p:sp>
      <p:pic>
        <p:nvPicPr>
          <p:cNvPr id="10" name="Picture 9" descr="Diagram&#10;&#10;Description automatically generated">
            <a:extLst>
              <a:ext uri="{FF2B5EF4-FFF2-40B4-BE49-F238E27FC236}">
                <a16:creationId xmlns:a16="http://schemas.microsoft.com/office/drawing/2014/main" id="{0554AA41-EF7B-4079-A235-F22C4F159554}"/>
              </a:ext>
            </a:extLst>
          </p:cNvPr>
          <p:cNvPicPr>
            <a:picLocks noChangeAspect="1"/>
          </p:cNvPicPr>
          <p:nvPr/>
        </p:nvPicPr>
        <p:blipFill rotWithShape="1">
          <a:blip r:embed="rId2">
            <a:extLst>
              <a:ext uri="{28A0092B-C50C-407E-A947-70E740481C1C}">
                <a14:useLocalDpi xmlns:a14="http://schemas.microsoft.com/office/drawing/2010/main" val="0"/>
              </a:ext>
            </a:extLst>
          </a:blip>
          <a:srcRect b="87440"/>
          <a:stretch/>
        </p:blipFill>
        <p:spPr>
          <a:xfrm>
            <a:off x="561076" y="991394"/>
            <a:ext cx="5534923" cy="736822"/>
          </a:xfrm>
          <a:prstGeom prst="rect">
            <a:avLst/>
          </a:prstGeom>
        </p:spPr>
      </p:pic>
    </p:spTree>
    <p:extLst>
      <p:ext uri="{BB962C8B-B14F-4D97-AF65-F5344CB8AC3E}">
        <p14:creationId xmlns:p14="http://schemas.microsoft.com/office/powerpoint/2010/main" val="157596666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Điều</a:t>
            </a:r>
            <a:r>
              <a:rPr lang="en-GB" sz="3600" b="1" dirty="0">
                <a:solidFill>
                  <a:srgbClr val="3F7819"/>
                </a:solidFill>
              </a:rPr>
              <a:t> </a:t>
            </a:r>
            <a:r>
              <a:rPr lang="en-GB" sz="3600" b="1" dirty="0" err="1">
                <a:solidFill>
                  <a:srgbClr val="3F7819"/>
                </a:solidFill>
              </a:rPr>
              <a:t>trị</a:t>
            </a:r>
            <a:r>
              <a:rPr lang="en-GB" sz="3600" b="1" dirty="0">
                <a:solidFill>
                  <a:srgbClr val="3F7819"/>
                </a:solidFill>
              </a:rPr>
              <a:t> </a:t>
            </a:r>
            <a:r>
              <a:rPr lang="en-GB" sz="3600" b="1" dirty="0" err="1">
                <a:solidFill>
                  <a:srgbClr val="3F7819"/>
                </a:solidFill>
              </a:rPr>
              <a:t>nối</a:t>
            </a:r>
            <a:r>
              <a:rPr lang="en-GB" sz="3600" b="1" dirty="0">
                <a:solidFill>
                  <a:srgbClr val="3F7819"/>
                </a:solidFill>
              </a:rPr>
              <a:t> </a:t>
            </a:r>
            <a:r>
              <a:rPr lang="en-GB" sz="3600" b="1" dirty="0" err="1">
                <a:solidFill>
                  <a:srgbClr val="3F7819"/>
                </a:solidFill>
              </a:rPr>
              <a:t>tiếp</a:t>
            </a:r>
            <a:r>
              <a:rPr lang="en-GB" sz="3600" b="1" dirty="0">
                <a:solidFill>
                  <a:srgbClr val="3F7819"/>
                </a:solidFill>
              </a:rPr>
              <a:t>: </a:t>
            </a:r>
            <a:r>
              <a:rPr lang="en-GB" sz="3600" b="1" dirty="0" err="1">
                <a:solidFill>
                  <a:srgbClr val="3F7819"/>
                </a:solidFill>
              </a:rPr>
              <a:t>Đợt</a:t>
            </a:r>
            <a:r>
              <a:rPr lang="en-GB" sz="3600" b="1" dirty="0">
                <a:solidFill>
                  <a:srgbClr val="3F7819"/>
                </a:solidFill>
              </a:rPr>
              <a:t> </a:t>
            </a:r>
            <a:r>
              <a:rPr lang="en-GB" sz="3600" b="1" dirty="0" err="1">
                <a:solidFill>
                  <a:srgbClr val="3F7819"/>
                </a:solidFill>
              </a:rPr>
              <a:t>cấp</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descr="Diagram&#10;&#10;Description automatically generated">
            <a:extLst>
              <a:ext uri="{FF2B5EF4-FFF2-40B4-BE49-F238E27FC236}">
                <a16:creationId xmlns:a16="http://schemas.microsoft.com/office/drawing/2014/main" id="{09F9D6E9-9ED4-4B62-B4EF-D1B7A8BDAFB9}"/>
              </a:ext>
            </a:extLst>
          </p:cNvPr>
          <p:cNvPicPr>
            <a:picLocks noChangeAspect="1"/>
          </p:cNvPicPr>
          <p:nvPr/>
        </p:nvPicPr>
        <p:blipFill>
          <a:blip r:embed="rId2">
            <a:alphaModFix amt="20000"/>
            <a:extLst>
              <a:ext uri="{28A0092B-C50C-407E-A947-70E740481C1C}">
                <a14:useLocalDpi xmlns:a14="http://schemas.microsoft.com/office/drawing/2010/main" val="0"/>
              </a:ext>
            </a:extLst>
          </a:blip>
          <a:stretch>
            <a:fillRect/>
          </a:stretch>
        </p:blipFill>
        <p:spPr>
          <a:xfrm>
            <a:off x="561076" y="991394"/>
            <a:ext cx="5534923" cy="5164137"/>
          </a:xfrm>
          <a:prstGeom prst="rect">
            <a:avLst/>
          </a:prstGeom>
        </p:spPr>
      </p:pic>
      <p:pic>
        <p:nvPicPr>
          <p:cNvPr id="8" name="Picture 7">
            <a:extLst>
              <a:ext uri="{FF2B5EF4-FFF2-40B4-BE49-F238E27FC236}">
                <a16:creationId xmlns:a16="http://schemas.microsoft.com/office/drawing/2014/main" id="{2C171367-4501-478C-A3AE-CDFC5097F43E}"/>
              </a:ext>
            </a:extLst>
          </p:cNvPr>
          <p:cNvPicPr>
            <a:picLocks noChangeAspect="1"/>
          </p:cNvPicPr>
          <p:nvPr/>
        </p:nvPicPr>
        <p:blipFill rotWithShape="1">
          <a:blip r:embed="rId3">
            <a:alphaModFix/>
          </a:blip>
          <a:srcRect l="47212" t="37385" b="10364"/>
          <a:stretch/>
        </p:blipFill>
        <p:spPr>
          <a:xfrm>
            <a:off x="3166279" y="2971931"/>
            <a:ext cx="2846742" cy="2649404"/>
          </a:xfrm>
          <a:prstGeom prst="rect">
            <a:avLst/>
          </a:prstGeom>
        </p:spPr>
      </p:pic>
      <p:pic>
        <p:nvPicPr>
          <p:cNvPr id="9" name="Picture 8" descr="Diagram&#10;&#10;Description automatically generated">
            <a:extLst>
              <a:ext uri="{FF2B5EF4-FFF2-40B4-BE49-F238E27FC236}">
                <a16:creationId xmlns:a16="http://schemas.microsoft.com/office/drawing/2014/main" id="{6292BED4-F5E8-45B2-B4E0-D06D92DC3738}"/>
              </a:ext>
            </a:extLst>
          </p:cNvPr>
          <p:cNvPicPr>
            <a:picLocks noChangeAspect="1"/>
          </p:cNvPicPr>
          <p:nvPr/>
        </p:nvPicPr>
        <p:blipFill rotWithShape="1">
          <a:blip r:embed="rId2">
            <a:extLst>
              <a:ext uri="{28A0092B-C50C-407E-A947-70E740481C1C}">
                <a14:useLocalDpi xmlns:a14="http://schemas.microsoft.com/office/drawing/2010/main" val="0"/>
              </a:ext>
            </a:extLst>
          </a:blip>
          <a:srcRect b="87440"/>
          <a:stretch/>
        </p:blipFill>
        <p:spPr>
          <a:xfrm>
            <a:off x="561076" y="991394"/>
            <a:ext cx="5534923" cy="736822"/>
          </a:xfrm>
          <a:prstGeom prst="rect">
            <a:avLst/>
          </a:prstGeom>
        </p:spPr>
      </p:pic>
      <p:sp>
        <p:nvSpPr>
          <p:cNvPr id="10" name="TextBox 29">
            <a:extLst>
              <a:ext uri="{FF2B5EF4-FFF2-40B4-BE49-F238E27FC236}">
                <a16:creationId xmlns:a16="http://schemas.microsoft.com/office/drawing/2014/main" id="{3D7ADBCE-BA0A-454F-86B9-4FE7A4A182D6}"/>
              </a:ext>
            </a:extLst>
          </p:cNvPr>
          <p:cNvSpPr txBox="1"/>
          <p:nvPr/>
        </p:nvSpPr>
        <p:spPr>
          <a:xfrm>
            <a:off x="6315782" y="2613820"/>
            <a:ext cx="5315142" cy="1630359"/>
          </a:xfrm>
          <a:prstGeom prst="rect">
            <a:avLst/>
          </a:prstGeom>
          <a:solidFill>
            <a:schemeClr val="accent5">
              <a:lumMod val="40000"/>
              <a:lumOff val="60000"/>
            </a:schemeClr>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5750" indent="-285750" algn="l">
              <a:buFont typeface="Arial" panose="020B0604020202020204" pitchFamily="34" charset="0"/>
              <a:buChar char="•"/>
              <a:defRPr/>
            </a:pPr>
            <a:r>
              <a:rPr lang="en-GB" dirty="0" err="1">
                <a:solidFill>
                  <a:srgbClr val="161622"/>
                </a:solidFill>
                <a:latin typeface="Arial" panose="020B0604020202020204" pitchFamily="34" charset="0"/>
                <a:cs typeface="Arial" panose="020B0604020202020204" pitchFamily="34" charset="0"/>
              </a:rPr>
              <a:t>Cân</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nhắc</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dùng</a:t>
            </a:r>
            <a:r>
              <a:rPr lang="en-GB" dirty="0">
                <a:solidFill>
                  <a:srgbClr val="161622"/>
                </a:solidFill>
                <a:latin typeface="Arial" panose="020B0604020202020204" pitchFamily="34" charset="0"/>
                <a:cs typeface="Arial" panose="020B0604020202020204" pitchFamily="34" charset="0"/>
              </a:rPr>
              <a:t> ICS/LABA/LAMA </a:t>
            </a:r>
            <a:r>
              <a:rPr lang="en-GB" dirty="0" err="1">
                <a:solidFill>
                  <a:srgbClr val="161622"/>
                </a:solidFill>
                <a:latin typeface="Arial" panose="020B0604020202020204" pitchFamily="34" charset="0"/>
                <a:cs typeface="Arial" panose="020B0604020202020204" pitchFamily="34" charset="0"/>
              </a:rPr>
              <a:t>để</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phòng</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ngừa</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đợt</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cấp</a:t>
            </a:r>
            <a:r>
              <a:rPr lang="en-GB" dirty="0">
                <a:solidFill>
                  <a:srgbClr val="161622"/>
                </a:solidFill>
                <a:latin typeface="Arial" panose="020B0604020202020204" pitchFamily="34" charset="0"/>
                <a:cs typeface="Arial" panose="020B0604020202020204" pitchFamily="34" charset="0"/>
              </a:rPr>
              <a:t> ở </a:t>
            </a:r>
            <a:r>
              <a:rPr lang="en-GB" dirty="0" err="1">
                <a:solidFill>
                  <a:srgbClr val="161622"/>
                </a:solidFill>
                <a:latin typeface="Arial" panose="020B0604020202020204" pitchFamily="34" charset="0"/>
                <a:cs typeface="Arial" panose="020B0604020202020204" pitchFamily="34" charset="0"/>
              </a:rPr>
              <a:t>những</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người</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có</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nhiều</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đợt</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cấp</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và</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tăng</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bạch</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cầu</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ái</a:t>
            </a:r>
            <a:r>
              <a:rPr lang="en-GB" dirty="0">
                <a:solidFill>
                  <a:srgbClr val="161622"/>
                </a:solidFill>
                <a:latin typeface="Arial" panose="020B0604020202020204" pitchFamily="34" charset="0"/>
                <a:cs typeface="Arial" panose="020B0604020202020204" pitchFamily="34" charset="0"/>
              </a:rPr>
              <a:t> </a:t>
            </a:r>
            <a:r>
              <a:rPr lang="en-GB" dirty="0" err="1">
                <a:solidFill>
                  <a:srgbClr val="161622"/>
                </a:solidFill>
                <a:latin typeface="Arial" panose="020B0604020202020204" pitchFamily="34" charset="0"/>
                <a:cs typeface="Arial" panose="020B0604020202020204" pitchFamily="34" charset="0"/>
              </a:rPr>
              <a:t>toan</a:t>
            </a:r>
            <a:r>
              <a:rPr lang="en-GB" dirty="0">
                <a:solidFill>
                  <a:srgbClr val="161622"/>
                </a:solidFill>
                <a:latin typeface="Arial" panose="020B0604020202020204" pitchFamily="34" charset="0"/>
                <a:cs typeface="Arial" panose="020B0604020202020204" pitchFamily="34" charset="0"/>
              </a:rPr>
              <a:t> </a:t>
            </a:r>
            <a:endParaRPr lang="en-GB" baseline="30000" dirty="0">
              <a:solidFill>
                <a:srgbClr val="16162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17530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Dụng</a:t>
            </a:r>
            <a:r>
              <a:rPr lang="en-GB" sz="3600" b="1" dirty="0">
                <a:solidFill>
                  <a:srgbClr val="3F7819"/>
                </a:solidFill>
              </a:rPr>
              <a:t> </a:t>
            </a:r>
            <a:r>
              <a:rPr lang="en-GB" sz="3600" b="1" dirty="0" err="1">
                <a:solidFill>
                  <a:srgbClr val="3F7819"/>
                </a:solidFill>
              </a:rPr>
              <a:t>cụ</a:t>
            </a:r>
            <a:r>
              <a:rPr lang="en-GB" sz="3600" b="1" dirty="0">
                <a:solidFill>
                  <a:srgbClr val="3F7819"/>
                </a:solidFill>
              </a:rPr>
              <a:t> </a:t>
            </a:r>
            <a:r>
              <a:rPr lang="en-GB" sz="3600" b="1" dirty="0" err="1">
                <a:solidFill>
                  <a:srgbClr val="3F7819"/>
                </a:solidFill>
              </a:rPr>
              <a:t>hít</a:t>
            </a:r>
            <a:r>
              <a:rPr lang="en-GB" sz="3600" b="1" dirty="0">
                <a:solidFill>
                  <a:srgbClr val="3F7819"/>
                </a:solidFill>
              </a:rPr>
              <a:t> </a:t>
            </a:r>
            <a:r>
              <a:rPr lang="en-GB" sz="3600" b="1" dirty="0" err="1">
                <a:solidFill>
                  <a:srgbClr val="3F7819"/>
                </a:solidFill>
              </a:rPr>
              <a:t>bột</a:t>
            </a:r>
            <a:r>
              <a:rPr lang="en-GB" sz="3600" b="1" dirty="0">
                <a:solidFill>
                  <a:srgbClr val="3F7819"/>
                </a:solidFill>
              </a:rPr>
              <a:t> </a:t>
            </a:r>
            <a:r>
              <a:rPr lang="en-GB" sz="3600" b="1" dirty="0" err="1">
                <a:solidFill>
                  <a:srgbClr val="3F7819"/>
                </a:solidFill>
              </a:rPr>
              <a:t>khô</a:t>
            </a:r>
            <a:r>
              <a:rPr lang="en-GB" sz="3600" b="1" dirty="0">
                <a:solidFill>
                  <a:srgbClr val="3F7819"/>
                </a:solidFill>
              </a:rPr>
              <a:t> </a:t>
            </a:r>
            <a:r>
              <a:rPr lang="en-GB" sz="3600" b="1" dirty="0" err="1">
                <a:solidFill>
                  <a:srgbClr val="3F7819"/>
                </a:solidFill>
              </a:rPr>
              <a:t>cần</a:t>
            </a:r>
            <a:r>
              <a:rPr lang="en-GB" sz="3600" b="1" dirty="0">
                <a:solidFill>
                  <a:srgbClr val="3F7819"/>
                </a:solidFill>
              </a:rPr>
              <a:t> </a:t>
            </a:r>
            <a:r>
              <a:rPr lang="en-GB" sz="3600" b="1" dirty="0" err="1">
                <a:solidFill>
                  <a:srgbClr val="3F7819"/>
                </a:solidFill>
              </a:rPr>
              <a:t>bệnh</a:t>
            </a:r>
            <a:r>
              <a:rPr lang="en-GB" sz="3600" b="1" dirty="0">
                <a:solidFill>
                  <a:srgbClr val="3F7819"/>
                </a:solidFill>
              </a:rPr>
              <a:t> </a:t>
            </a:r>
            <a:r>
              <a:rPr lang="en-GB" sz="3600" b="1" dirty="0" err="1">
                <a:solidFill>
                  <a:srgbClr val="3F7819"/>
                </a:solidFill>
              </a:rPr>
              <a:t>nhân</a:t>
            </a:r>
            <a:r>
              <a:rPr lang="en-GB" sz="3600" b="1" dirty="0">
                <a:solidFill>
                  <a:srgbClr val="3F7819"/>
                </a:solidFill>
              </a:rPr>
              <a:t> </a:t>
            </a:r>
            <a:r>
              <a:rPr lang="en-GB" sz="3600" b="1" dirty="0" err="1">
                <a:solidFill>
                  <a:srgbClr val="3F7819"/>
                </a:solidFill>
              </a:rPr>
              <a:t>gắng</a:t>
            </a:r>
            <a:r>
              <a:rPr lang="en-GB" sz="3600" b="1" dirty="0">
                <a:solidFill>
                  <a:srgbClr val="3F7819"/>
                </a:solidFill>
              </a:rPr>
              <a:t> </a:t>
            </a:r>
            <a:r>
              <a:rPr lang="en-GB" sz="3600" b="1" dirty="0" err="1">
                <a:solidFill>
                  <a:srgbClr val="3F7819"/>
                </a:solidFill>
              </a:rPr>
              <a:t>sức</a:t>
            </a:r>
            <a:r>
              <a:rPr lang="en-GB" sz="3600" b="1" dirty="0">
                <a:solidFill>
                  <a:srgbClr val="3F7819"/>
                </a:solidFill>
              </a:rPr>
              <a:t> </a:t>
            </a:r>
            <a:r>
              <a:rPr lang="en-GB" sz="3600" b="1" dirty="0" err="1">
                <a:solidFill>
                  <a:srgbClr val="3F7819"/>
                </a:solidFill>
              </a:rPr>
              <a:t>hít</a:t>
            </a:r>
            <a:endParaRPr lang="en-US" sz="3600" b="1" dirty="0">
              <a:solidFill>
                <a:srgbClr val="3F7819"/>
              </a:solidFill>
            </a:endParaRPr>
          </a:p>
        </p:txBody>
      </p:sp>
      <p:pic>
        <p:nvPicPr>
          <p:cNvPr id="11" name="Picture 10">
            <a:extLst>
              <a:ext uri="{FF2B5EF4-FFF2-40B4-BE49-F238E27FC236}">
                <a16:creationId xmlns:a16="http://schemas.microsoft.com/office/drawing/2014/main" id="{FC366D9F-577C-45E8-899A-F7031F58D572}"/>
              </a:ext>
            </a:extLst>
          </p:cNvPr>
          <p:cNvPicPr>
            <a:picLocks noChangeAspect="1"/>
          </p:cNvPicPr>
          <p:nvPr/>
        </p:nvPicPr>
        <p:blipFill>
          <a:blip r:embed="rId2">
            <a:extLst>
              <a:ext uri="{BEBA8EAE-BF5A-486C-A8C5-ECC9F3942E4B}">
                <a14:imgProps xmlns:a14="http://schemas.microsoft.com/office/drawing/2010/main">
                  <a14:imgLayer r:embed="rId3">
                    <a14:imgEffect>
                      <a14:saturation sat="200000"/>
                    </a14:imgEffect>
                  </a14:imgLayer>
                </a14:imgProps>
              </a:ext>
            </a:extLst>
          </a:blip>
          <a:stretch>
            <a:fillRect/>
          </a:stretch>
        </p:blipFill>
        <p:spPr>
          <a:xfrm>
            <a:off x="328234" y="1070760"/>
            <a:ext cx="5441402" cy="5204919"/>
          </a:xfrm>
          <a:prstGeom prst="rect">
            <a:avLst/>
          </a:prstGeom>
          <a:solidFill>
            <a:schemeClr val="accent1"/>
          </a:solidFill>
        </p:spPr>
      </p:pic>
      <p:sp>
        <p:nvSpPr>
          <p:cNvPr id="13" name="Text Placeholder 4">
            <a:extLst>
              <a:ext uri="{FF2B5EF4-FFF2-40B4-BE49-F238E27FC236}">
                <a16:creationId xmlns:a16="http://schemas.microsoft.com/office/drawing/2014/main" id="{9616244E-1A90-483D-A2F4-1D4539AD8107}"/>
              </a:ext>
            </a:extLst>
          </p:cNvPr>
          <p:cNvSpPr>
            <a:spLocks noGrp="1"/>
          </p:cNvSpPr>
          <p:nvPr>
            <p:ph type="body" sz="quarter" idx="13"/>
          </p:nvPr>
        </p:nvSpPr>
        <p:spPr>
          <a:xfrm>
            <a:off x="1004509" y="6331211"/>
            <a:ext cx="11160123" cy="460711"/>
          </a:xfrm>
        </p:spPr>
        <p:txBody>
          <a:bodyPr/>
          <a:lstStyle/>
          <a:p>
            <a:pPr marL="0" indent="0">
              <a:buNone/>
            </a:pPr>
            <a:br>
              <a:rPr lang="en-GB" sz="900" dirty="0">
                <a:solidFill>
                  <a:schemeClr val="tx1">
                    <a:lumMod val="50000"/>
                  </a:schemeClr>
                </a:solidFill>
                <a:latin typeface="Calibri" panose="020F0502020204030204" pitchFamily="34" charset="0"/>
                <a:cs typeface="Calibri" panose="020F0502020204030204" pitchFamily="34" charset="0"/>
              </a:rPr>
            </a:br>
            <a:br>
              <a:rPr lang="en-GB" sz="1000" dirty="0">
                <a:solidFill>
                  <a:schemeClr val="bg1">
                    <a:lumMod val="50000"/>
                  </a:schemeClr>
                </a:solidFill>
                <a:latin typeface="Arial" panose="020B0604020202020204" pitchFamily="34" charset="0"/>
                <a:cs typeface="Arial" panose="020B0604020202020204" pitchFamily="34" charset="0"/>
              </a:rPr>
            </a:br>
            <a:r>
              <a:rPr lang="en-GB" sz="1000" dirty="0">
                <a:solidFill>
                  <a:schemeClr val="bg1">
                    <a:lumMod val="50000"/>
                  </a:schemeClr>
                </a:solidFill>
                <a:latin typeface="Arial" panose="020B0604020202020204" pitchFamily="34" charset="0"/>
                <a:cs typeface="Arial" panose="020B0604020202020204" pitchFamily="34" charset="0"/>
              </a:rPr>
              <a:t>DPI, dry powder inhaler; MDI, metered-dose inhaler; </a:t>
            </a:r>
            <a:r>
              <a:rPr lang="en-GB" sz="1000" dirty="0" err="1">
                <a:solidFill>
                  <a:schemeClr val="bg1">
                    <a:lumMod val="50000"/>
                  </a:schemeClr>
                </a:solidFill>
                <a:latin typeface="Arial" panose="020B0604020202020204" pitchFamily="34" charset="0"/>
                <a:cs typeface="Arial" panose="020B0604020202020204" pitchFamily="34" charset="0"/>
              </a:rPr>
              <a:t>pMDI</a:t>
            </a:r>
            <a:r>
              <a:rPr lang="en-GB" sz="1000" dirty="0">
                <a:solidFill>
                  <a:schemeClr val="bg1">
                    <a:lumMod val="50000"/>
                  </a:schemeClr>
                </a:solidFill>
                <a:latin typeface="Arial" panose="020B0604020202020204" pitchFamily="34" charset="0"/>
                <a:cs typeface="Arial" panose="020B0604020202020204" pitchFamily="34" charset="0"/>
              </a:rPr>
              <a:t>, pressurised metered-dose inhaler; SMI, Soft Mist™ inhaler; VHC, valved holding chamber. </a:t>
            </a:r>
            <a:br>
              <a:rPr lang="en-GB" sz="1000" dirty="0">
                <a:solidFill>
                  <a:schemeClr val="bg1">
                    <a:lumMod val="50000"/>
                  </a:schemeClr>
                </a:solidFill>
                <a:latin typeface="Arial" panose="020B0604020202020204" pitchFamily="34" charset="0"/>
                <a:cs typeface="Arial" panose="020B0604020202020204" pitchFamily="34" charset="0"/>
              </a:rPr>
            </a:br>
            <a:r>
              <a:rPr lang="en-GB" sz="1000" dirty="0">
                <a:solidFill>
                  <a:schemeClr val="bg1">
                    <a:lumMod val="50000"/>
                  </a:schemeClr>
                </a:solidFill>
                <a:latin typeface="Arial" panose="020B0604020202020204" pitchFamily="34" charset="0"/>
                <a:cs typeface="Arial" panose="020B0604020202020204" pitchFamily="34" charset="0"/>
              </a:rPr>
              <a:t>© 2023 Global Initiative for Chronic Obstructive Lung Disease. </a:t>
            </a:r>
            <a:br>
              <a:rPr lang="en-GB" sz="900" b="0" i="0" dirty="0">
                <a:effectLst/>
                <a:latin typeface="Calibri" panose="020F0502020204030204" pitchFamily="34" charset="0"/>
                <a:cs typeface="Calibri" panose="020F0502020204030204" pitchFamily="34" charset="0"/>
              </a:rPr>
            </a:br>
            <a:r>
              <a:rPr lang="en-GB" sz="1000" dirty="0">
                <a:solidFill>
                  <a:schemeClr val="bg1">
                    <a:lumMod val="50000"/>
                  </a:schemeClr>
                </a:solidFill>
                <a:latin typeface="Arial" panose="020B0604020202020204" pitchFamily="34" charset="0"/>
                <a:cs typeface="Arial" panose="020B0604020202020204" pitchFamily="34" charset="0"/>
              </a:rPr>
              <a:t>1. Global Initiative for Chronic Obstructive Lung Disease Strategy Report 2023 </a:t>
            </a:r>
          </a:p>
        </p:txBody>
      </p:sp>
      <p:sp>
        <p:nvSpPr>
          <p:cNvPr id="14" name="Rectangle 13">
            <a:extLst>
              <a:ext uri="{FF2B5EF4-FFF2-40B4-BE49-F238E27FC236}">
                <a16:creationId xmlns:a16="http://schemas.microsoft.com/office/drawing/2014/main" id="{304CCCBC-7216-4B40-82B8-1A87949A8F4D}"/>
              </a:ext>
            </a:extLst>
          </p:cNvPr>
          <p:cNvSpPr/>
          <p:nvPr/>
        </p:nvSpPr>
        <p:spPr>
          <a:xfrm>
            <a:off x="409575" y="3802093"/>
            <a:ext cx="5360061" cy="1330585"/>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15" name="TextBox 14">
            <a:extLst>
              <a:ext uri="{FF2B5EF4-FFF2-40B4-BE49-F238E27FC236}">
                <a16:creationId xmlns:a16="http://schemas.microsoft.com/office/drawing/2014/main" id="{A3E11855-83FF-4199-A307-3E647E750EE3}"/>
              </a:ext>
            </a:extLst>
          </p:cNvPr>
          <p:cNvSpPr txBox="1"/>
          <p:nvPr/>
        </p:nvSpPr>
        <p:spPr>
          <a:xfrm>
            <a:off x="6096000" y="1614428"/>
            <a:ext cx="5705475" cy="1928872"/>
          </a:xfrm>
          <a:prstGeom prst="rect">
            <a:avLst/>
          </a:prstGeom>
          <a:solidFill>
            <a:schemeClr val="accent5">
              <a:lumMod val="60000"/>
              <a:lumOff val="40000"/>
            </a:schemeClr>
          </a:solidFill>
        </p:spPr>
        <p:txBody>
          <a:bodyPr wrap="square">
            <a:noAutofit/>
          </a:bodyPr>
          <a:lstStyle/>
          <a:p>
            <a:pPr marL="285750" lvl="0" indent="-285750">
              <a:lnSpc>
                <a:spcPct val="107000"/>
              </a:lnSpc>
              <a:buFont typeface="Arial" panose="020B0604020202020204" pitchFamily="34" charset="0"/>
              <a:buChar char="•"/>
              <a:tabLst>
                <a:tab pos="4431665" algn="ctr"/>
                <a:tab pos="8863330" algn="r"/>
              </a:tabLst>
            </a:pPr>
            <a:r>
              <a:rPr lang="en-GB" sz="2000" dirty="0" err="1">
                <a:solidFill>
                  <a:srgbClr val="161622"/>
                </a:solidFill>
                <a:effectLst/>
                <a:ea typeface="Calibri" panose="020F0502020204030204" pitchFamily="34" charset="0"/>
              </a:rPr>
              <a:t>Dụng</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cụ</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hít</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bột</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khô</a:t>
            </a:r>
            <a:r>
              <a:rPr lang="en-GB" sz="2000" dirty="0">
                <a:solidFill>
                  <a:srgbClr val="161622"/>
                </a:solidFill>
                <a:effectLst/>
                <a:ea typeface="Calibri" panose="020F0502020204030204" pitchFamily="34" charset="0"/>
              </a:rPr>
              <a:t> (DPI) </a:t>
            </a:r>
            <a:r>
              <a:rPr lang="en-GB" sz="2000" dirty="0" err="1">
                <a:solidFill>
                  <a:srgbClr val="161622"/>
                </a:solidFill>
                <a:effectLst/>
                <a:ea typeface="Calibri" panose="020F0502020204030204" pitchFamily="34" charset="0"/>
              </a:rPr>
              <a:t>chỉ</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phù</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hợp</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với</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bệnh</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nhân</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có</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khả</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năng</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hít</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mạnh</a:t>
            </a:r>
            <a:r>
              <a:rPr lang="en-GB" sz="2000" dirty="0">
                <a:solidFill>
                  <a:srgbClr val="161622"/>
                </a:solidFill>
                <a:effectLst/>
                <a:ea typeface="Calibri" panose="020F0502020204030204" pitchFamily="34" charset="0"/>
              </a:rPr>
              <a:t>, </a:t>
            </a:r>
            <a:r>
              <a:rPr lang="en-GB" sz="2000" dirty="0" err="1">
                <a:solidFill>
                  <a:srgbClr val="161622"/>
                </a:solidFill>
                <a:effectLst/>
                <a:ea typeface="Calibri" panose="020F0502020204030204" pitchFamily="34" charset="0"/>
              </a:rPr>
              <a:t>sâu</a:t>
            </a:r>
            <a:r>
              <a:rPr lang="en-GB" sz="2000" dirty="0">
                <a:solidFill>
                  <a:srgbClr val="161622"/>
                </a:solidFill>
                <a:effectLst/>
                <a:ea typeface="Calibri" panose="020F0502020204030204" pitchFamily="34" charset="0"/>
              </a:rPr>
              <a:t> </a:t>
            </a:r>
            <a:endParaRPr lang="en-GB" sz="2000" baseline="30000" dirty="0">
              <a:solidFill>
                <a:srgbClr val="161622"/>
              </a:solidFill>
              <a:effectLst/>
              <a:ea typeface="Calibri" panose="020F0502020204030204" pitchFamily="34" charset="0"/>
            </a:endParaRPr>
          </a:p>
          <a:p>
            <a:pPr marL="285750" indent="-285750">
              <a:lnSpc>
                <a:spcPct val="107000"/>
              </a:lnSpc>
              <a:spcBef>
                <a:spcPts val="1200"/>
              </a:spcBef>
              <a:buFont typeface="Arial" panose="020B0604020202020204" pitchFamily="34" charset="0"/>
              <a:buChar char="•"/>
              <a:tabLst>
                <a:tab pos="4431665" algn="ctr"/>
                <a:tab pos="8863330" algn="r"/>
              </a:tabLst>
            </a:pPr>
            <a:r>
              <a:rPr lang="en-GB" sz="2000" b="0" dirty="0">
                <a:solidFill>
                  <a:srgbClr val="161622"/>
                </a:solidFill>
              </a:rPr>
              <a:t>Quan </a:t>
            </a:r>
            <a:r>
              <a:rPr lang="en-GB" sz="2000" b="0" dirty="0" err="1">
                <a:solidFill>
                  <a:srgbClr val="161622"/>
                </a:solidFill>
              </a:rPr>
              <a:t>s</a:t>
            </a:r>
            <a:r>
              <a:rPr lang="en-GB" sz="2000" dirty="0" err="1">
                <a:solidFill>
                  <a:srgbClr val="161622"/>
                </a:solidFill>
              </a:rPr>
              <a:t>át</a:t>
            </a:r>
            <a:r>
              <a:rPr lang="en-GB" sz="2000" dirty="0">
                <a:solidFill>
                  <a:srgbClr val="161622"/>
                </a:solidFill>
              </a:rPr>
              <a:t> </a:t>
            </a:r>
            <a:r>
              <a:rPr lang="en-GB" sz="2000" dirty="0" err="1">
                <a:solidFill>
                  <a:srgbClr val="161622"/>
                </a:solidFill>
              </a:rPr>
              <a:t>bệnh</a:t>
            </a:r>
            <a:r>
              <a:rPr lang="en-GB" sz="2000" dirty="0">
                <a:solidFill>
                  <a:srgbClr val="161622"/>
                </a:solidFill>
              </a:rPr>
              <a:t> </a:t>
            </a:r>
            <a:r>
              <a:rPr lang="en-GB" sz="2000" dirty="0" err="1">
                <a:solidFill>
                  <a:srgbClr val="161622"/>
                </a:solidFill>
              </a:rPr>
              <a:t>nhân</a:t>
            </a:r>
            <a:r>
              <a:rPr lang="en-GB" sz="2000" dirty="0">
                <a:solidFill>
                  <a:srgbClr val="161622"/>
                </a:solidFill>
              </a:rPr>
              <a:t> </a:t>
            </a:r>
            <a:r>
              <a:rPr lang="en-GB" sz="2000" dirty="0" err="1">
                <a:solidFill>
                  <a:srgbClr val="161622"/>
                </a:solidFill>
              </a:rPr>
              <a:t>có</a:t>
            </a:r>
            <a:r>
              <a:rPr lang="en-GB" sz="2000" dirty="0">
                <a:solidFill>
                  <a:srgbClr val="161622"/>
                </a:solidFill>
              </a:rPr>
              <a:t> </a:t>
            </a:r>
            <a:r>
              <a:rPr lang="en-GB" sz="2000" dirty="0" err="1">
                <a:solidFill>
                  <a:srgbClr val="161622"/>
                </a:solidFill>
              </a:rPr>
              <a:t>thể</a:t>
            </a:r>
            <a:r>
              <a:rPr lang="en-GB" sz="2000" dirty="0">
                <a:solidFill>
                  <a:srgbClr val="161622"/>
                </a:solidFill>
              </a:rPr>
              <a:t> </a:t>
            </a:r>
            <a:r>
              <a:rPr lang="en-GB" sz="2000" dirty="0" err="1">
                <a:solidFill>
                  <a:srgbClr val="161622"/>
                </a:solidFill>
              </a:rPr>
              <a:t>hít</a:t>
            </a:r>
            <a:r>
              <a:rPr lang="en-GB" sz="2000" dirty="0">
                <a:solidFill>
                  <a:srgbClr val="161622"/>
                </a:solidFill>
              </a:rPr>
              <a:t> </a:t>
            </a:r>
            <a:r>
              <a:rPr lang="en-GB" sz="2000" dirty="0" err="1">
                <a:solidFill>
                  <a:srgbClr val="161622"/>
                </a:solidFill>
              </a:rPr>
              <a:t>gắng</a:t>
            </a:r>
            <a:r>
              <a:rPr lang="en-GB" sz="2000" dirty="0">
                <a:solidFill>
                  <a:srgbClr val="161622"/>
                </a:solidFill>
              </a:rPr>
              <a:t> </a:t>
            </a:r>
            <a:r>
              <a:rPr lang="en-GB" sz="2000" dirty="0" err="1">
                <a:solidFill>
                  <a:srgbClr val="161622"/>
                </a:solidFill>
              </a:rPr>
              <a:t>sức</a:t>
            </a:r>
            <a:r>
              <a:rPr lang="en-GB" sz="2000" dirty="0">
                <a:solidFill>
                  <a:srgbClr val="161622"/>
                </a:solidFill>
              </a:rPr>
              <a:t> </a:t>
            </a:r>
            <a:r>
              <a:rPr lang="en-GB" sz="2000" dirty="0" err="1">
                <a:solidFill>
                  <a:srgbClr val="161622"/>
                </a:solidFill>
              </a:rPr>
              <a:t>không</a:t>
            </a:r>
            <a:r>
              <a:rPr lang="en-GB" sz="2000" dirty="0">
                <a:solidFill>
                  <a:srgbClr val="161622"/>
                </a:solidFill>
              </a:rPr>
              <a:t> – </a:t>
            </a:r>
            <a:r>
              <a:rPr lang="en-GB" sz="2000" dirty="0" err="1">
                <a:solidFill>
                  <a:srgbClr val="161622"/>
                </a:solidFill>
              </a:rPr>
              <a:t>nếu</a:t>
            </a:r>
            <a:r>
              <a:rPr lang="en-GB" sz="2000" dirty="0">
                <a:solidFill>
                  <a:srgbClr val="161622"/>
                </a:solidFill>
              </a:rPr>
              <a:t> </a:t>
            </a:r>
            <a:r>
              <a:rPr lang="en-GB" sz="2000" dirty="0" err="1">
                <a:solidFill>
                  <a:srgbClr val="161622"/>
                </a:solidFill>
              </a:rPr>
              <a:t>chưa</a:t>
            </a:r>
            <a:r>
              <a:rPr lang="en-GB" sz="2000" dirty="0">
                <a:solidFill>
                  <a:srgbClr val="161622"/>
                </a:solidFill>
              </a:rPr>
              <a:t> </a:t>
            </a:r>
            <a:r>
              <a:rPr lang="en-GB" sz="2000" dirty="0" err="1">
                <a:solidFill>
                  <a:srgbClr val="161622"/>
                </a:solidFill>
              </a:rPr>
              <a:t>chắc</a:t>
            </a:r>
            <a:r>
              <a:rPr lang="en-GB" sz="2000" dirty="0">
                <a:solidFill>
                  <a:srgbClr val="161622"/>
                </a:solidFill>
              </a:rPr>
              <a:t> </a:t>
            </a:r>
            <a:r>
              <a:rPr lang="en-GB" sz="2000" dirty="0" err="1">
                <a:solidFill>
                  <a:srgbClr val="161622"/>
                </a:solidFill>
              </a:rPr>
              <a:t>chắn</a:t>
            </a:r>
            <a:r>
              <a:rPr lang="en-GB" sz="2000" dirty="0">
                <a:solidFill>
                  <a:srgbClr val="161622"/>
                </a:solidFill>
              </a:rPr>
              <a:t>, </a:t>
            </a:r>
            <a:r>
              <a:rPr lang="en-GB" sz="2000" dirty="0" err="1">
                <a:solidFill>
                  <a:srgbClr val="161622"/>
                </a:solidFill>
              </a:rPr>
              <a:t>cần</a:t>
            </a:r>
            <a:r>
              <a:rPr lang="en-GB" sz="2000" dirty="0">
                <a:solidFill>
                  <a:srgbClr val="161622"/>
                </a:solidFill>
              </a:rPr>
              <a:t> </a:t>
            </a:r>
            <a:r>
              <a:rPr lang="en-GB" sz="2000" dirty="0" err="1">
                <a:solidFill>
                  <a:srgbClr val="161622"/>
                </a:solidFill>
              </a:rPr>
              <a:t>đánh</a:t>
            </a:r>
            <a:r>
              <a:rPr lang="en-GB" sz="2000" dirty="0">
                <a:solidFill>
                  <a:srgbClr val="161622"/>
                </a:solidFill>
              </a:rPr>
              <a:t> </a:t>
            </a:r>
            <a:r>
              <a:rPr lang="en-GB" sz="2000" dirty="0" err="1">
                <a:solidFill>
                  <a:srgbClr val="161622"/>
                </a:solidFill>
              </a:rPr>
              <a:t>giá</a:t>
            </a:r>
            <a:r>
              <a:rPr lang="en-GB" sz="2000" dirty="0">
                <a:solidFill>
                  <a:srgbClr val="161622"/>
                </a:solidFill>
              </a:rPr>
              <a:t> </a:t>
            </a:r>
            <a:r>
              <a:rPr lang="en-GB" sz="2000" dirty="0" err="1">
                <a:solidFill>
                  <a:srgbClr val="161622"/>
                </a:solidFill>
              </a:rPr>
              <a:t>khách</a:t>
            </a:r>
            <a:r>
              <a:rPr lang="en-GB" sz="2000" dirty="0">
                <a:solidFill>
                  <a:srgbClr val="161622"/>
                </a:solidFill>
              </a:rPr>
              <a:t> </a:t>
            </a:r>
            <a:r>
              <a:rPr lang="en-GB" sz="2000" dirty="0" err="1">
                <a:solidFill>
                  <a:srgbClr val="161622"/>
                </a:solidFill>
              </a:rPr>
              <a:t>quan</a:t>
            </a:r>
            <a:r>
              <a:rPr lang="en-GB" sz="2000" dirty="0">
                <a:solidFill>
                  <a:srgbClr val="161622"/>
                </a:solidFill>
              </a:rPr>
              <a:t> </a:t>
            </a:r>
            <a:r>
              <a:rPr lang="en-GB" sz="2000" dirty="0" err="1">
                <a:solidFill>
                  <a:srgbClr val="161622"/>
                </a:solidFill>
              </a:rPr>
              <a:t>hoặc</a:t>
            </a:r>
            <a:r>
              <a:rPr lang="en-GB" sz="2000" dirty="0">
                <a:solidFill>
                  <a:srgbClr val="161622"/>
                </a:solidFill>
              </a:rPr>
              <a:t> </a:t>
            </a:r>
            <a:r>
              <a:rPr lang="en-GB" sz="2000" dirty="0" err="1">
                <a:solidFill>
                  <a:srgbClr val="161622"/>
                </a:solidFill>
              </a:rPr>
              <a:t>chọn</a:t>
            </a:r>
            <a:r>
              <a:rPr lang="en-GB" sz="2000" dirty="0">
                <a:solidFill>
                  <a:srgbClr val="161622"/>
                </a:solidFill>
              </a:rPr>
              <a:t> </a:t>
            </a:r>
            <a:r>
              <a:rPr lang="en-GB" sz="2000" dirty="0" err="1">
                <a:solidFill>
                  <a:srgbClr val="161622"/>
                </a:solidFill>
              </a:rPr>
              <a:t>dụng</a:t>
            </a:r>
            <a:r>
              <a:rPr lang="en-GB" sz="2000" dirty="0">
                <a:solidFill>
                  <a:srgbClr val="161622"/>
                </a:solidFill>
              </a:rPr>
              <a:t> </a:t>
            </a:r>
            <a:r>
              <a:rPr lang="en-GB" sz="2000" dirty="0" err="1">
                <a:solidFill>
                  <a:srgbClr val="161622"/>
                </a:solidFill>
              </a:rPr>
              <a:t>cụ</a:t>
            </a:r>
            <a:r>
              <a:rPr lang="en-GB" sz="2000" dirty="0">
                <a:solidFill>
                  <a:srgbClr val="161622"/>
                </a:solidFill>
              </a:rPr>
              <a:t> </a:t>
            </a:r>
            <a:r>
              <a:rPr lang="en-GB" sz="2000" dirty="0" err="1">
                <a:solidFill>
                  <a:srgbClr val="161622"/>
                </a:solidFill>
              </a:rPr>
              <a:t>khác</a:t>
            </a:r>
            <a:endParaRPr lang="en-GB" sz="2000" b="0" dirty="0">
              <a:solidFill>
                <a:srgbClr val="161622"/>
              </a:solidFill>
            </a:endParaRPr>
          </a:p>
        </p:txBody>
      </p:sp>
      <p:cxnSp>
        <p:nvCxnSpPr>
          <p:cNvPr id="17" name="Straight Arrow Connector 16">
            <a:extLst>
              <a:ext uri="{FF2B5EF4-FFF2-40B4-BE49-F238E27FC236}">
                <a16:creationId xmlns:a16="http://schemas.microsoft.com/office/drawing/2014/main" id="{F2C4DF48-EBDF-463A-AAAD-94E1B053172B}"/>
              </a:ext>
            </a:extLst>
          </p:cNvPr>
          <p:cNvCxnSpPr>
            <a:cxnSpLocks/>
            <a:stCxn id="14" idx="0"/>
          </p:cNvCxnSpPr>
          <p:nvPr/>
        </p:nvCxnSpPr>
        <p:spPr>
          <a:xfrm flipV="1">
            <a:off x="3089606" y="2638425"/>
            <a:ext cx="3006394" cy="116366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54D0BDEA-040F-4936-9D6C-362FD32A2C94}"/>
              </a:ext>
            </a:extLst>
          </p:cNvPr>
          <p:cNvSpPr/>
          <p:nvPr/>
        </p:nvSpPr>
        <p:spPr>
          <a:xfrm>
            <a:off x="6075221" y="3905250"/>
            <a:ext cx="5726254" cy="200606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285750" indent="-285750">
              <a:buFont typeface="Arial" panose="020B0604020202020204" pitchFamily="34" charset="0"/>
              <a:buChar char="•"/>
            </a:pPr>
            <a:r>
              <a:rPr lang="en-US" dirty="0" err="1">
                <a:solidFill>
                  <a:srgbClr val="161622"/>
                </a:solidFill>
                <a:latin typeface="Arial" panose="020B0604020202020204" pitchFamily="34" charset="0"/>
                <a:cs typeface="Arial" panose="020B0604020202020204" pitchFamily="34" charset="0"/>
              </a:rPr>
              <a:t>Bình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xịt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định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liều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cần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bệnh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nhân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phối</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hợp</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tay</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bóp</a:t>
            </a:r>
            <a:r>
              <a:rPr lang="en-US" dirty="0">
                <a:solidFill>
                  <a:srgbClr val="161622"/>
                </a:solidFill>
                <a:latin typeface="Arial" panose="020B0604020202020204" pitchFamily="34" charset="0"/>
                <a:cs typeface="Arial" panose="020B0604020202020204" pitchFamily="34" charset="0"/>
              </a:rPr>
              <a:t> – </a:t>
            </a:r>
            <a:r>
              <a:rPr lang="en-US" dirty="0" err="1">
                <a:solidFill>
                  <a:srgbClr val="161622"/>
                </a:solidFill>
                <a:latin typeface="Arial" panose="020B0604020202020204" pitchFamily="34" charset="0"/>
                <a:cs typeface="Arial" panose="020B0604020202020204" pitchFamily="34" charset="0"/>
              </a:rPr>
              <a:t>miệng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hít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Dụng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cụ</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phun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sương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hạt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mịn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cũng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có</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một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phần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như</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vậy</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nhưng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cải</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tiến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hơn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nhờ</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dòng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sương</a:t>
            </a:r>
            <a:r>
              <a:rPr lang="en-US" dirty="0">
                <a:solidFill>
                  <a:srgbClr val="161622"/>
                </a:solidFill>
                <a:latin typeface="Arial" panose="020B0604020202020204" pitchFamily="34" charset="0"/>
                <a:cs typeface="Arial" panose="020B0604020202020204" pitchFamily="34" charset="0"/>
              </a:rPr>
              <a:t> di </a:t>
            </a:r>
            <a:r>
              <a:rPr lang="en-US" dirty="0" err="1">
                <a:solidFill>
                  <a:srgbClr val="161622"/>
                </a:solidFill>
                <a:latin typeface="Arial" panose="020B0604020202020204" pitchFamily="34" charset="0"/>
                <a:cs typeface="Arial" panose="020B0604020202020204" pitchFamily="34" charset="0"/>
              </a:rPr>
              <a:t>chuyển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chậm</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tồn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tại</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lâu</a:t>
            </a:r>
            <a:r>
              <a:rPr lang="en-US" dirty="0">
                <a:solidFill>
                  <a:srgbClr val="161622"/>
                </a:solidFill>
                <a:latin typeface="Arial" panose="020B0604020202020204" pitchFamily="34" charset="0"/>
                <a:cs typeface="Arial" panose="020B0604020202020204" pitchFamily="34" charset="0"/>
              </a:rPr>
              <a:t>. </a:t>
            </a:r>
          </a:p>
          <a:p>
            <a:pPr marL="285750" indent="-285750">
              <a:spcBef>
                <a:spcPts val="1200"/>
              </a:spcBef>
              <a:buFont typeface="Arial" panose="020B0604020202020204" pitchFamily="34" charset="0"/>
              <a:buChar char="•"/>
            </a:pPr>
            <a:r>
              <a:rPr lang="en-US" dirty="0" err="1">
                <a:solidFill>
                  <a:srgbClr val="161622"/>
                </a:solidFill>
                <a:latin typeface="Arial" panose="020B0604020202020204" pitchFamily="34" charset="0"/>
                <a:cs typeface="Arial" panose="020B0604020202020204" pitchFamily="34" charset="0"/>
              </a:rPr>
              <a:t>Kiểm</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tra</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bệnh</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nhân</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có</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thể</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hít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vào</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chậm</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và</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sâu</a:t>
            </a:r>
            <a:r>
              <a:rPr lang="en-US" dirty="0">
                <a:solidFill>
                  <a:srgbClr val="161622"/>
                </a:solidFill>
                <a:latin typeface="Arial" panose="020B0604020202020204" pitchFamily="34" charset="0"/>
                <a:cs typeface="Arial" panose="020B0604020202020204" pitchFamily="34" charset="0"/>
              </a:rPr>
              <a:t> hay </a:t>
            </a:r>
            <a:r>
              <a:rPr lang="en-US" dirty="0" err="1">
                <a:solidFill>
                  <a:srgbClr val="161622"/>
                </a:solidFill>
                <a:latin typeface="Arial" panose="020B0604020202020204" pitchFamily="34" charset="0"/>
                <a:cs typeface="Arial" panose="020B0604020202020204" pitchFamily="34" charset="0"/>
              </a:rPr>
              <a:t>không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nếu</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không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có</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thể</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kết</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hợp</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với</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buồng</a:t>
            </a:r>
            <a:r>
              <a:rPr lang="en-US" dirty="0">
                <a:solidFill>
                  <a:srgbClr val="161622"/>
                </a:solidFill>
                <a:latin typeface="Arial" panose="020B0604020202020204" pitchFamily="34" charset="0"/>
                <a:cs typeface="Arial" panose="020B0604020202020204" pitchFamily="34" charset="0"/>
              </a:rPr>
              <a:t> </a:t>
            </a:r>
            <a:r>
              <a:rPr lang="en-US" dirty="0" err="1">
                <a:solidFill>
                  <a:srgbClr val="161622"/>
                </a:solidFill>
                <a:latin typeface="Arial" panose="020B0604020202020204" pitchFamily="34" charset="0"/>
                <a:cs typeface="Arial" panose="020B0604020202020204" pitchFamily="34" charset="0"/>
              </a:rPr>
              <a:t>đệm</a:t>
            </a:r>
            <a:r>
              <a:rPr lang="en-US" dirty="0">
                <a:solidFill>
                  <a:srgbClr val="161622"/>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12182551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0DF9D4AC-D974-4C7C-A2EF-155B03361144}"/>
              </a:ext>
            </a:extLst>
          </p:cNvPr>
          <p:cNvGrpSpPr/>
          <p:nvPr/>
        </p:nvGrpSpPr>
        <p:grpSpPr>
          <a:xfrm>
            <a:off x="6372225" y="1937490"/>
            <a:ext cx="5476876" cy="965813"/>
            <a:chOff x="1743075" y="3544274"/>
            <a:chExt cx="8582026" cy="865801"/>
          </a:xfrm>
        </p:grpSpPr>
        <p:pic>
          <p:nvPicPr>
            <p:cNvPr id="6" name="Picture 5">
              <a:extLst>
                <a:ext uri="{FF2B5EF4-FFF2-40B4-BE49-F238E27FC236}">
                  <a16:creationId xmlns:a16="http://schemas.microsoft.com/office/drawing/2014/main" id="{9E0C7666-432C-4C4D-9520-F6F7B9D634B5}"/>
                </a:ext>
              </a:extLst>
            </p:cNvPr>
            <p:cNvPicPr>
              <a:picLocks noChangeAspect="1"/>
            </p:cNvPicPr>
            <p:nvPr/>
          </p:nvPicPr>
          <p:blipFill rotWithShape="1">
            <a:blip r:embed="rId2"/>
            <a:srcRect l="14297" t="51681" r="15312" b="36250"/>
            <a:stretch/>
          </p:blipFill>
          <p:spPr>
            <a:xfrm>
              <a:off x="1743075" y="3544274"/>
              <a:ext cx="8582026" cy="827701"/>
            </a:xfrm>
            <a:prstGeom prst="rect">
              <a:avLst/>
            </a:prstGeom>
          </p:spPr>
        </p:pic>
        <p:sp>
          <p:nvSpPr>
            <p:cNvPr id="7" name="Rectangle 6">
              <a:extLst>
                <a:ext uri="{FF2B5EF4-FFF2-40B4-BE49-F238E27FC236}">
                  <a16:creationId xmlns:a16="http://schemas.microsoft.com/office/drawing/2014/main" id="{8E5D262A-7061-484E-B8C8-17DA25AF013C}"/>
                </a:ext>
              </a:extLst>
            </p:cNvPr>
            <p:cNvSpPr/>
            <p:nvPr/>
          </p:nvSpPr>
          <p:spPr>
            <a:xfrm>
              <a:off x="7639050" y="4057650"/>
              <a:ext cx="895350" cy="3524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5" name="Group 54">
            <a:extLst>
              <a:ext uri="{FF2B5EF4-FFF2-40B4-BE49-F238E27FC236}">
                <a16:creationId xmlns:a16="http://schemas.microsoft.com/office/drawing/2014/main" id="{0E3D8411-D6AA-4706-8512-91B67087FACA}"/>
              </a:ext>
            </a:extLst>
          </p:cNvPr>
          <p:cNvGrpSpPr/>
          <p:nvPr/>
        </p:nvGrpSpPr>
        <p:grpSpPr>
          <a:xfrm>
            <a:off x="-514129" y="2001951"/>
            <a:ext cx="7071787" cy="4607479"/>
            <a:chOff x="2032000" y="931887"/>
            <a:chExt cx="8128000" cy="5418667"/>
          </a:xfrm>
        </p:grpSpPr>
        <p:graphicFrame>
          <p:nvGraphicFramePr>
            <p:cNvPr id="54" name="Diagram 53">
              <a:extLst>
                <a:ext uri="{FF2B5EF4-FFF2-40B4-BE49-F238E27FC236}">
                  <a16:creationId xmlns:a16="http://schemas.microsoft.com/office/drawing/2014/main" id="{9C37494D-2EF0-487B-99B8-3346AB546436}"/>
                </a:ext>
              </a:extLst>
            </p:cNvPr>
            <p:cNvGraphicFramePr/>
            <p:nvPr/>
          </p:nvGraphicFramePr>
          <p:xfrm>
            <a:off x="2032000" y="931887"/>
            <a:ext cx="8128000" cy="541866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object 35">
              <a:extLst>
                <a:ext uri="{FF2B5EF4-FFF2-40B4-BE49-F238E27FC236}">
                  <a16:creationId xmlns:a16="http://schemas.microsoft.com/office/drawing/2014/main" id="{0218F19F-4774-4A95-A6A1-F6DBC3CC8B74}"/>
                </a:ext>
              </a:extLst>
            </p:cNvPr>
            <p:cNvSpPr/>
            <p:nvPr/>
          </p:nvSpPr>
          <p:spPr>
            <a:xfrm>
              <a:off x="4817817" y="2629296"/>
              <a:ext cx="2556366" cy="2561042"/>
            </a:xfrm>
            <a:custGeom>
              <a:avLst/>
              <a:gdLst/>
              <a:ahLst/>
              <a:cxnLst/>
              <a:rect l="l" t="t" r="r" b="b"/>
              <a:pathLst>
                <a:path w="2159634" h="2160270">
                  <a:moveTo>
                    <a:pt x="1079754" y="0"/>
                  </a:moveTo>
                  <a:lnTo>
                    <a:pt x="1031657" y="1052"/>
                  </a:lnTo>
                  <a:lnTo>
                    <a:pt x="984100" y="4180"/>
                  </a:lnTo>
                  <a:lnTo>
                    <a:pt x="937125" y="9340"/>
                  </a:lnTo>
                  <a:lnTo>
                    <a:pt x="890776" y="16487"/>
                  </a:lnTo>
                  <a:lnTo>
                    <a:pt x="845098" y="25578"/>
                  </a:lnTo>
                  <a:lnTo>
                    <a:pt x="800135" y="36569"/>
                  </a:lnTo>
                  <a:lnTo>
                    <a:pt x="755929" y="49417"/>
                  </a:lnTo>
                  <a:lnTo>
                    <a:pt x="712526" y="64076"/>
                  </a:lnTo>
                  <a:lnTo>
                    <a:pt x="669968" y="80503"/>
                  </a:lnTo>
                  <a:lnTo>
                    <a:pt x="628300" y="98655"/>
                  </a:lnTo>
                  <a:lnTo>
                    <a:pt x="587566" y="118488"/>
                  </a:lnTo>
                  <a:lnTo>
                    <a:pt x="547810" y="139957"/>
                  </a:lnTo>
                  <a:lnTo>
                    <a:pt x="509075" y="163018"/>
                  </a:lnTo>
                  <a:lnTo>
                    <a:pt x="471405" y="187628"/>
                  </a:lnTo>
                  <a:lnTo>
                    <a:pt x="434845" y="213744"/>
                  </a:lnTo>
                  <a:lnTo>
                    <a:pt x="399438" y="241320"/>
                  </a:lnTo>
                  <a:lnTo>
                    <a:pt x="365228" y="270312"/>
                  </a:lnTo>
                  <a:lnTo>
                    <a:pt x="332259" y="300679"/>
                  </a:lnTo>
                  <a:lnTo>
                    <a:pt x="300575" y="332374"/>
                  </a:lnTo>
                  <a:lnTo>
                    <a:pt x="270219" y="365355"/>
                  </a:lnTo>
                  <a:lnTo>
                    <a:pt x="241236" y="399577"/>
                  </a:lnTo>
                  <a:lnTo>
                    <a:pt x="213670" y="434996"/>
                  </a:lnTo>
                  <a:lnTo>
                    <a:pt x="187564" y="471569"/>
                  </a:lnTo>
                  <a:lnTo>
                    <a:pt x="162962" y="509252"/>
                  </a:lnTo>
                  <a:lnTo>
                    <a:pt x="139908" y="548001"/>
                  </a:lnTo>
                  <a:lnTo>
                    <a:pt x="118447" y="587771"/>
                  </a:lnTo>
                  <a:lnTo>
                    <a:pt x="98622" y="628520"/>
                  </a:lnTo>
                  <a:lnTo>
                    <a:pt x="80476" y="670202"/>
                  </a:lnTo>
                  <a:lnTo>
                    <a:pt x="64054" y="712775"/>
                  </a:lnTo>
                  <a:lnTo>
                    <a:pt x="49400" y="756194"/>
                  </a:lnTo>
                  <a:lnTo>
                    <a:pt x="36557" y="800415"/>
                  </a:lnTo>
                  <a:lnTo>
                    <a:pt x="25569" y="845395"/>
                  </a:lnTo>
                  <a:lnTo>
                    <a:pt x="16481" y="891089"/>
                  </a:lnTo>
                  <a:lnTo>
                    <a:pt x="9336" y="937454"/>
                  </a:lnTo>
                  <a:lnTo>
                    <a:pt x="4178" y="984446"/>
                  </a:lnTo>
                  <a:lnTo>
                    <a:pt x="1052" y="1032021"/>
                  </a:lnTo>
                  <a:lnTo>
                    <a:pt x="0" y="1080135"/>
                  </a:lnTo>
                  <a:lnTo>
                    <a:pt x="1052" y="1128248"/>
                  </a:lnTo>
                  <a:lnTo>
                    <a:pt x="4178" y="1175823"/>
                  </a:lnTo>
                  <a:lnTo>
                    <a:pt x="9336" y="1222815"/>
                  </a:lnTo>
                  <a:lnTo>
                    <a:pt x="16481" y="1269180"/>
                  </a:lnTo>
                  <a:lnTo>
                    <a:pt x="25569" y="1314874"/>
                  </a:lnTo>
                  <a:lnTo>
                    <a:pt x="36557" y="1359854"/>
                  </a:lnTo>
                  <a:lnTo>
                    <a:pt x="49400" y="1404075"/>
                  </a:lnTo>
                  <a:lnTo>
                    <a:pt x="64054" y="1447494"/>
                  </a:lnTo>
                  <a:lnTo>
                    <a:pt x="80476" y="1490067"/>
                  </a:lnTo>
                  <a:lnTo>
                    <a:pt x="98622" y="1531749"/>
                  </a:lnTo>
                  <a:lnTo>
                    <a:pt x="118447" y="1572498"/>
                  </a:lnTo>
                  <a:lnTo>
                    <a:pt x="139908" y="1612268"/>
                  </a:lnTo>
                  <a:lnTo>
                    <a:pt x="162962" y="1651017"/>
                  </a:lnTo>
                  <a:lnTo>
                    <a:pt x="187564" y="1688700"/>
                  </a:lnTo>
                  <a:lnTo>
                    <a:pt x="213670" y="1725273"/>
                  </a:lnTo>
                  <a:lnTo>
                    <a:pt x="241236" y="1760692"/>
                  </a:lnTo>
                  <a:lnTo>
                    <a:pt x="270219" y="1794914"/>
                  </a:lnTo>
                  <a:lnTo>
                    <a:pt x="300575" y="1827895"/>
                  </a:lnTo>
                  <a:lnTo>
                    <a:pt x="332259" y="1859590"/>
                  </a:lnTo>
                  <a:lnTo>
                    <a:pt x="365228" y="1889957"/>
                  </a:lnTo>
                  <a:lnTo>
                    <a:pt x="399438" y="1918949"/>
                  </a:lnTo>
                  <a:lnTo>
                    <a:pt x="434845" y="1946525"/>
                  </a:lnTo>
                  <a:lnTo>
                    <a:pt x="471405" y="1972641"/>
                  </a:lnTo>
                  <a:lnTo>
                    <a:pt x="509075" y="1997251"/>
                  </a:lnTo>
                  <a:lnTo>
                    <a:pt x="547810" y="2020312"/>
                  </a:lnTo>
                  <a:lnTo>
                    <a:pt x="587566" y="2041781"/>
                  </a:lnTo>
                  <a:lnTo>
                    <a:pt x="628300" y="2061614"/>
                  </a:lnTo>
                  <a:lnTo>
                    <a:pt x="669968" y="2079766"/>
                  </a:lnTo>
                  <a:lnTo>
                    <a:pt x="712526" y="2096193"/>
                  </a:lnTo>
                  <a:lnTo>
                    <a:pt x="755929" y="2110852"/>
                  </a:lnTo>
                  <a:lnTo>
                    <a:pt x="800135" y="2123700"/>
                  </a:lnTo>
                  <a:lnTo>
                    <a:pt x="845098" y="2134691"/>
                  </a:lnTo>
                  <a:lnTo>
                    <a:pt x="890776" y="2143782"/>
                  </a:lnTo>
                  <a:lnTo>
                    <a:pt x="937125" y="2150929"/>
                  </a:lnTo>
                  <a:lnTo>
                    <a:pt x="984100" y="2156089"/>
                  </a:lnTo>
                  <a:lnTo>
                    <a:pt x="1031657" y="2159217"/>
                  </a:lnTo>
                  <a:lnTo>
                    <a:pt x="1079754" y="2160270"/>
                  </a:lnTo>
                  <a:lnTo>
                    <a:pt x="1127850" y="2159217"/>
                  </a:lnTo>
                  <a:lnTo>
                    <a:pt x="1175407" y="2156089"/>
                  </a:lnTo>
                  <a:lnTo>
                    <a:pt x="1222382" y="2150929"/>
                  </a:lnTo>
                  <a:lnTo>
                    <a:pt x="1268731" y="2143782"/>
                  </a:lnTo>
                  <a:lnTo>
                    <a:pt x="1314409" y="2134691"/>
                  </a:lnTo>
                  <a:lnTo>
                    <a:pt x="1359372" y="2123700"/>
                  </a:lnTo>
                  <a:lnTo>
                    <a:pt x="1403578" y="2110852"/>
                  </a:lnTo>
                  <a:lnTo>
                    <a:pt x="1446981" y="2096193"/>
                  </a:lnTo>
                  <a:lnTo>
                    <a:pt x="1489539" y="2079766"/>
                  </a:lnTo>
                  <a:lnTo>
                    <a:pt x="1531207" y="2061614"/>
                  </a:lnTo>
                  <a:lnTo>
                    <a:pt x="1571941" y="2041781"/>
                  </a:lnTo>
                  <a:lnTo>
                    <a:pt x="1611697" y="2020312"/>
                  </a:lnTo>
                  <a:lnTo>
                    <a:pt x="1650432" y="1997251"/>
                  </a:lnTo>
                  <a:lnTo>
                    <a:pt x="1688102" y="1972641"/>
                  </a:lnTo>
                  <a:lnTo>
                    <a:pt x="1724662" y="1946525"/>
                  </a:lnTo>
                  <a:lnTo>
                    <a:pt x="1760069" y="1918949"/>
                  </a:lnTo>
                  <a:lnTo>
                    <a:pt x="1794279" y="1889957"/>
                  </a:lnTo>
                  <a:lnTo>
                    <a:pt x="1827248" y="1859590"/>
                  </a:lnTo>
                  <a:lnTo>
                    <a:pt x="1858932" y="1827895"/>
                  </a:lnTo>
                  <a:lnTo>
                    <a:pt x="1889288" y="1794914"/>
                  </a:lnTo>
                  <a:lnTo>
                    <a:pt x="1918271" y="1760692"/>
                  </a:lnTo>
                  <a:lnTo>
                    <a:pt x="1945837" y="1725273"/>
                  </a:lnTo>
                  <a:lnTo>
                    <a:pt x="1971943" y="1688700"/>
                  </a:lnTo>
                  <a:lnTo>
                    <a:pt x="1996545" y="1651017"/>
                  </a:lnTo>
                  <a:lnTo>
                    <a:pt x="2019599" y="1612268"/>
                  </a:lnTo>
                  <a:lnTo>
                    <a:pt x="2041060" y="1572498"/>
                  </a:lnTo>
                  <a:lnTo>
                    <a:pt x="2060885" y="1531749"/>
                  </a:lnTo>
                  <a:lnTo>
                    <a:pt x="2079031" y="1490067"/>
                  </a:lnTo>
                  <a:lnTo>
                    <a:pt x="2095453" y="1447494"/>
                  </a:lnTo>
                  <a:lnTo>
                    <a:pt x="2110107" y="1404075"/>
                  </a:lnTo>
                  <a:lnTo>
                    <a:pt x="2122950" y="1359854"/>
                  </a:lnTo>
                  <a:lnTo>
                    <a:pt x="2133938" y="1314874"/>
                  </a:lnTo>
                  <a:lnTo>
                    <a:pt x="2143026" y="1269180"/>
                  </a:lnTo>
                  <a:lnTo>
                    <a:pt x="2150171" y="1222815"/>
                  </a:lnTo>
                  <a:lnTo>
                    <a:pt x="2155329" y="1175823"/>
                  </a:lnTo>
                  <a:lnTo>
                    <a:pt x="2158455" y="1128248"/>
                  </a:lnTo>
                  <a:lnTo>
                    <a:pt x="2159508" y="1080135"/>
                  </a:lnTo>
                  <a:lnTo>
                    <a:pt x="2158455" y="1032021"/>
                  </a:lnTo>
                  <a:lnTo>
                    <a:pt x="2155329" y="984446"/>
                  </a:lnTo>
                  <a:lnTo>
                    <a:pt x="2150171" y="937454"/>
                  </a:lnTo>
                  <a:lnTo>
                    <a:pt x="2143026" y="891089"/>
                  </a:lnTo>
                  <a:lnTo>
                    <a:pt x="2133938" y="845395"/>
                  </a:lnTo>
                  <a:lnTo>
                    <a:pt x="2122950" y="800415"/>
                  </a:lnTo>
                  <a:lnTo>
                    <a:pt x="2110107" y="756194"/>
                  </a:lnTo>
                  <a:lnTo>
                    <a:pt x="2095453" y="712775"/>
                  </a:lnTo>
                  <a:lnTo>
                    <a:pt x="2079031" y="670202"/>
                  </a:lnTo>
                  <a:lnTo>
                    <a:pt x="2060885" y="628520"/>
                  </a:lnTo>
                  <a:lnTo>
                    <a:pt x="2041060" y="587771"/>
                  </a:lnTo>
                  <a:lnTo>
                    <a:pt x="2019599" y="548001"/>
                  </a:lnTo>
                  <a:lnTo>
                    <a:pt x="1996545" y="509252"/>
                  </a:lnTo>
                  <a:lnTo>
                    <a:pt x="1971943" y="471569"/>
                  </a:lnTo>
                  <a:lnTo>
                    <a:pt x="1945837" y="434996"/>
                  </a:lnTo>
                  <a:lnTo>
                    <a:pt x="1918271" y="399577"/>
                  </a:lnTo>
                  <a:lnTo>
                    <a:pt x="1889288" y="365355"/>
                  </a:lnTo>
                  <a:lnTo>
                    <a:pt x="1858932" y="332374"/>
                  </a:lnTo>
                  <a:lnTo>
                    <a:pt x="1827248" y="300679"/>
                  </a:lnTo>
                  <a:lnTo>
                    <a:pt x="1794279" y="270312"/>
                  </a:lnTo>
                  <a:lnTo>
                    <a:pt x="1760069" y="241320"/>
                  </a:lnTo>
                  <a:lnTo>
                    <a:pt x="1724662" y="213744"/>
                  </a:lnTo>
                  <a:lnTo>
                    <a:pt x="1688102" y="187628"/>
                  </a:lnTo>
                  <a:lnTo>
                    <a:pt x="1650432" y="163018"/>
                  </a:lnTo>
                  <a:lnTo>
                    <a:pt x="1611697" y="139957"/>
                  </a:lnTo>
                  <a:lnTo>
                    <a:pt x="1571941" y="118488"/>
                  </a:lnTo>
                  <a:lnTo>
                    <a:pt x="1531207" y="98655"/>
                  </a:lnTo>
                  <a:lnTo>
                    <a:pt x="1489539" y="80503"/>
                  </a:lnTo>
                  <a:lnTo>
                    <a:pt x="1446981" y="64076"/>
                  </a:lnTo>
                  <a:lnTo>
                    <a:pt x="1403578" y="49417"/>
                  </a:lnTo>
                  <a:lnTo>
                    <a:pt x="1359372" y="36569"/>
                  </a:lnTo>
                  <a:lnTo>
                    <a:pt x="1314409" y="25578"/>
                  </a:lnTo>
                  <a:lnTo>
                    <a:pt x="1268731" y="16487"/>
                  </a:lnTo>
                  <a:lnTo>
                    <a:pt x="1222382" y="9340"/>
                  </a:lnTo>
                  <a:lnTo>
                    <a:pt x="1175407" y="4180"/>
                  </a:lnTo>
                  <a:lnTo>
                    <a:pt x="1127850" y="1052"/>
                  </a:lnTo>
                  <a:lnTo>
                    <a:pt x="1079754" y="0"/>
                  </a:lnTo>
                  <a:close/>
                </a:path>
              </a:pathLst>
            </a:custGeom>
            <a:solidFill>
              <a:schemeClr val="accent5">
                <a:lumMod val="20000"/>
                <a:lumOff val="80000"/>
              </a:schemeClr>
            </a:solidFill>
          </p:spPr>
          <p:txBody>
            <a:bodyPr wrap="square" lIns="0" tIns="0" rIns="0" bIns="0" rtlCol="0"/>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Arial"/>
                <a:cs typeface="+mn-cs"/>
              </a:endParaRPr>
            </a:p>
          </p:txBody>
        </p:sp>
        <p:sp>
          <p:nvSpPr>
            <p:cNvPr id="13" name="object 36">
              <a:extLst>
                <a:ext uri="{FF2B5EF4-FFF2-40B4-BE49-F238E27FC236}">
                  <a16:creationId xmlns:a16="http://schemas.microsoft.com/office/drawing/2014/main" id="{5EC2D8E0-F864-4479-BC01-D450BBC6A599}"/>
                </a:ext>
              </a:extLst>
            </p:cNvPr>
            <p:cNvSpPr txBox="1"/>
            <p:nvPr/>
          </p:nvSpPr>
          <p:spPr>
            <a:xfrm>
              <a:off x="4888867" y="3250903"/>
              <a:ext cx="2414265" cy="1305486"/>
            </a:xfrm>
            <a:prstGeom prst="rect">
              <a:avLst/>
            </a:prstGeom>
          </p:spPr>
          <p:txBody>
            <a:bodyPr vert="horz" wrap="square" lIns="0" tIns="12700" rIns="0" bIns="0" rtlCol="0">
              <a:spAutoFit/>
            </a:bodyPr>
            <a:lstStyle/>
            <a:p>
              <a:pPr marL="12700" marR="5080" algn="ctr" fontAlgn="auto">
                <a:spcBef>
                  <a:spcPts val="100"/>
                </a:spcBef>
                <a:spcAft>
                  <a:spcPts val="0"/>
                </a:spcAft>
                <a:defRPr/>
              </a:pPr>
              <a:r>
                <a:rPr lang="en-US" sz="2400" b="1" spc="-5" dirty="0">
                  <a:solidFill>
                    <a:srgbClr val="003366"/>
                  </a:solidFill>
                  <a:latin typeface="Arial"/>
                  <a:cs typeface="Calibri"/>
                </a:rPr>
                <a:t>52</a:t>
              </a:r>
              <a:r>
                <a:rPr sz="2400" b="1" spc="-5" dirty="0">
                  <a:solidFill>
                    <a:srgbClr val="003366"/>
                  </a:solidFill>
                  <a:latin typeface="Arial"/>
                  <a:cs typeface="Calibri"/>
                </a:rPr>
                <a:t>% </a:t>
              </a:r>
              <a:r>
                <a:rPr lang="en-US" sz="2000" dirty="0" err="1">
                  <a:solidFill>
                    <a:srgbClr val="003366"/>
                  </a:solidFill>
                  <a:latin typeface="Arial"/>
                  <a:cs typeface="Calibri"/>
                </a:rPr>
                <a:t>bệnh</a:t>
              </a:r>
              <a:r>
                <a:rPr lang="en-US" sz="2000" dirty="0">
                  <a:solidFill>
                    <a:srgbClr val="003366"/>
                  </a:solidFill>
                  <a:latin typeface="Arial"/>
                  <a:cs typeface="Calibri"/>
                </a:rPr>
                <a:t> </a:t>
              </a:r>
              <a:r>
                <a:rPr lang="en-US" sz="2000" dirty="0" err="1">
                  <a:solidFill>
                    <a:srgbClr val="003366"/>
                  </a:solidFill>
                  <a:latin typeface="Arial"/>
                  <a:cs typeface="Calibri"/>
                </a:rPr>
                <a:t>nhân</a:t>
              </a:r>
              <a:r>
                <a:rPr lang="en-US" sz="2000" dirty="0">
                  <a:solidFill>
                    <a:srgbClr val="003366"/>
                  </a:solidFill>
                  <a:latin typeface="Arial"/>
                  <a:cs typeface="Calibri"/>
                </a:rPr>
                <a:t> </a:t>
              </a:r>
              <a:r>
                <a:rPr lang="en-US" sz="2000" dirty="0" err="1">
                  <a:solidFill>
                    <a:srgbClr val="003366"/>
                  </a:solidFill>
                  <a:latin typeface="Arial"/>
                  <a:cs typeface="Calibri"/>
                </a:rPr>
                <a:t>không</a:t>
              </a:r>
              <a:r>
                <a:rPr lang="en-US" sz="2000" dirty="0">
                  <a:solidFill>
                    <a:srgbClr val="003366"/>
                  </a:solidFill>
                  <a:latin typeface="Arial"/>
                  <a:cs typeface="Calibri"/>
                </a:rPr>
                <a:t> </a:t>
              </a:r>
              <a:r>
                <a:rPr lang="en-US" sz="2000" dirty="0" err="1">
                  <a:solidFill>
                    <a:srgbClr val="003366"/>
                  </a:solidFill>
                  <a:latin typeface="Arial"/>
                  <a:cs typeface="Calibri"/>
                </a:rPr>
                <a:t>tạo</a:t>
              </a:r>
              <a:r>
                <a:rPr lang="en-US" sz="2000" dirty="0">
                  <a:solidFill>
                    <a:srgbClr val="003366"/>
                  </a:solidFill>
                  <a:latin typeface="Arial"/>
                  <a:cs typeface="Calibri"/>
                </a:rPr>
                <a:t> </a:t>
              </a:r>
              <a:r>
                <a:rPr lang="en-US" sz="2000" dirty="0" err="1">
                  <a:solidFill>
                    <a:srgbClr val="003366"/>
                  </a:solidFill>
                  <a:latin typeface="Arial"/>
                  <a:cs typeface="Calibri"/>
                </a:rPr>
                <a:t>được</a:t>
              </a:r>
              <a:r>
                <a:rPr lang="en-US" sz="2000" dirty="0">
                  <a:solidFill>
                    <a:srgbClr val="003366"/>
                  </a:solidFill>
                  <a:latin typeface="Arial"/>
                  <a:cs typeface="Calibri"/>
                </a:rPr>
                <a:t> </a:t>
              </a:r>
              <a:r>
                <a:rPr lang="en-US" sz="2000" dirty="0" err="1">
                  <a:solidFill>
                    <a:srgbClr val="003366"/>
                  </a:solidFill>
                  <a:latin typeface="Arial"/>
                  <a:cs typeface="Calibri"/>
                </a:rPr>
                <a:t>lực</a:t>
              </a:r>
              <a:r>
                <a:rPr lang="en-US" sz="2000" dirty="0">
                  <a:solidFill>
                    <a:srgbClr val="003366"/>
                  </a:solidFill>
                  <a:latin typeface="Arial"/>
                  <a:cs typeface="Calibri"/>
                </a:rPr>
                <a:t> </a:t>
              </a:r>
              <a:r>
                <a:rPr lang="en-US" sz="2000" dirty="0" err="1">
                  <a:solidFill>
                    <a:srgbClr val="003366"/>
                  </a:solidFill>
                  <a:latin typeface="Arial"/>
                  <a:cs typeface="Calibri"/>
                </a:rPr>
                <a:t>hút</a:t>
              </a:r>
              <a:r>
                <a:rPr lang="en-US" sz="2000" dirty="0">
                  <a:solidFill>
                    <a:srgbClr val="003366"/>
                  </a:solidFill>
                  <a:latin typeface="Arial"/>
                  <a:cs typeface="Calibri"/>
                </a:rPr>
                <a:t> </a:t>
              </a:r>
              <a:r>
                <a:rPr lang="en-US" sz="2000" dirty="0" err="1">
                  <a:solidFill>
                    <a:srgbClr val="003366"/>
                  </a:solidFill>
                  <a:latin typeface="Arial"/>
                  <a:cs typeface="Calibri"/>
                </a:rPr>
                <a:t>đủ</a:t>
              </a:r>
              <a:r>
                <a:rPr lang="en-US" sz="2000" dirty="0">
                  <a:solidFill>
                    <a:srgbClr val="003366"/>
                  </a:solidFill>
                  <a:latin typeface="Arial"/>
                  <a:cs typeface="Calibri"/>
                </a:rPr>
                <a:t> </a:t>
              </a:r>
              <a:r>
                <a:rPr lang="en-US" sz="2000" dirty="0" err="1">
                  <a:solidFill>
                    <a:srgbClr val="003366"/>
                  </a:solidFill>
                  <a:latin typeface="Arial"/>
                  <a:cs typeface="Calibri"/>
                </a:rPr>
                <a:t>lớn</a:t>
              </a:r>
              <a:r>
                <a:rPr lang="en-US" sz="2000" dirty="0">
                  <a:solidFill>
                    <a:srgbClr val="003366"/>
                  </a:solidFill>
                  <a:latin typeface="Arial"/>
                  <a:cs typeface="Calibri"/>
                </a:rPr>
                <a:t> </a:t>
              </a:r>
              <a:r>
                <a:rPr lang="en-US" sz="2000" dirty="0" err="1">
                  <a:solidFill>
                    <a:srgbClr val="003366"/>
                  </a:solidFill>
                  <a:latin typeface="Arial"/>
                  <a:cs typeface="Calibri"/>
                </a:rPr>
                <a:t>theo</a:t>
              </a:r>
              <a:r>
                <a:rPr lang="en-US" sz="2000" dirty="0">
                  <a:solidFill>
                    <a:srgbClr val="003366"/>
                  </a:solidFill>
                  <a:latin typeface="Arial"/>
                  <a:cs typeface="Calibri"/>
                </a:rPr>
                <a:t> </a:t>
              </a:r>
              <a:r>
                <a:rPr lang="en-US" sz="2000" dirty="0" err="1">
                  <a:solidFill>
                    <a:srgbClr val="003366"/>
                  </a:solidFill>
                  <a:latin typeface="Arial"/>
                  <a:cs typeface="Calibri"/>
                </a:rPr>
                <a:t>yêu</a:t>
              </a:r>
              <a:r>
                <a:rPr lang="en-US" sz="2000" dirty="0">
                  <a:solidFill>
                    <a:srgbClr val="003366"/>
                  </a:solidFill>
                  <a:latin typeface="Arial"/>
                  <a:cs typeface="Calibri"/>
                </a:rPr>
                <a:t> </a:t>
              </a:r>
              <a:r>
                <a:rPr lang="en-US" sz="2000" dirty="0" err="1">
                  <a:solidFill>
                    <a:srgbClr val="003366"/>
                  </a:solidFill>
                  <a:latin typeface="Arial"/>
                  <a:cs typeface="Calibri"/>
                </a:rPr>
                <a:t>cầu</a:t>
              </a:r>
              <a:r>
                <a:rPr lang="en-US" sz="2000" dirty="0">
                  <a:solidFill>
                    <a:srgbClr val="003366"/>
                  </a:solidFill>
                  <a:latin typeface="Arial"/>
                  <a:cs typeface="Calibri"/>
                </a:rPr>
                <a:t> </a:t>
              </a:r>
              <a:r>
                <a:rPr lang="en-US" sz="2000" dirty="0" err="1">
                  <a:solidFill>
                    <a:srgbClr val="003366"/>
                  </a:solidFill>
                  <a:latin typeface="Arial"/>
                  <a:cs typeface="Calibri"/>
                </a:rPr>
                <a:t>của</a:t>
              </a:r>
              <a:r>
                <a:rPr lang="en-US" sz="2000" dirty="0">
                  <a:solidFill>
                    <a:srgbClr val="003366"/>
                  </a:solidFill>
                  <a:latin typeface="Arial"/>
                  <a:cs typeface="Calibri"/>
                </a:rPr>
                <a:t> DPI </a:t>
              </a:r>
              <a:r>
                <a:rPr lang="en-US" sz="2000" baseline="30000" dirty="0">
                  <a:solidFill>
                    <a:srgbClr val="003366"/>
                  </a:solidFill>
                  <a:latin typeface="Arial"/>
                  <a:cs typeface="Calibri"/>
                </a:rPr>
                <a:t>1</a:t>
              </a:r>
              <a:endParaRPr sz="2000" dirty="0">
                <a:solidFill>
                  <a:prstClr val="black"/>
                </a:solidFill>
                <a:latin typeface="Arial"/>
                <a:cs typeface="Calibri"/>
              </a:endParaRPr>
            </a:p>
          </p:txBody>
        </p:sp>
        <p:grpSp>
          <p:nvGrpSpPr>
            <p:cNvPr id="14" name="object 37">
              <a:extLst>
                <a:ext uri="{FF2B5EF4-FFF2-40B4-BE49-F238E27FC236}">
                  <a16:creationId xmlns:a16="http://schemas.microsoft.com/office/drawing/2014/main" id="{53DACB84-DA31-4F0E-B4F5-76AF6AA14F4D}"/>
                </a:ext>
              </a:extLst>
            </p:cNvPr>
            <p:cNvGrpSpPr/>
            <p:nvPr/>
          </p:nvGrpSpPr>
          <p:grpSpPr>
            <a:xfrm>
              <a:off x="4792759" y="2349966"/>
              <a:ext cx="930115" cy="814705"/>
              <a:chOff x="8407825" y="1894466"/>
              <a:chExt cx="930115" cy="814705"/>
            </a:xfrm>
          </p:grpSpPr>
          <p:sp>
            <p:nvSpPr>
              <p:cNvPr id="15" name="object 38">
                <a:extLst>
                  <a:ext uri="{FF2B5EF4-FFF2-40B4-BE49-F238E27FC236}">
                    <a16:creationId xmlns:a16="http://schemas.microsoft.com/office/drawing/2014/main" id="{FE1CFFFB-EC5C-472D-A8B9-E39837696641}"/>
                  </a:ext>
                </a:extLst>
              </p:cNvPr>
              <p:cNvSpPr/>
              <p:nvPr/>
            </p:nvSpPr>
            <p:spPr>
              <a:xfrm>
                <a:off x="8407825" y="1894466"/>
                <a:ext cx="386080" cy="814705"/>
              </a:xfrm>
              <a:custGeom>
                <a:avLst/>
                <a:gdLst/>
                <a:ahLst/>
                <a:cxnLst/>
                <a:rect l="l" t="t" r="r" b="b"/>
                <a:pathLst>
                  <a:path w="386079" h="814705">
                    <a:moveTo>
                      <a:pt x="385546" y="358305"/>
                    </a:moveTo>
                    <a:lnTo>
                      <a:pt x="365150" y="318236"/>
                    </a:lnTo>
                    <a:lnTo>
                      <a:pt x="333654" y="288010"/>
                    </a:lnTo>
                    <a:lnTo>
                      <a:pt x="303822" y="259880"/>
                    </a:lnTo>
                    <a:lnTo>
                      <a:pt x="276339" y="229717"/>
                    </a:lnTo>
                    <a:lnTo>
                      <a:pt x="257073" y="198755"/>
                    </a:lnTo>
                    <a:lnTo>
                      <a:pt x="251891" y="168249"/>
                    </a:lnTo>
                    <a:lnTo>
                      <a:pt x="252120" y="112712"/>
                    </a:lnTo>
                    <a:lnTo>
                      <a:pt x="243243" y="62369"/>
                    </a:lnTo>
                    <a:lnTo>
                      <a:pt x="232321" y="25234"/>
                    </a:lnTo>
                    <a:lnTo>
                      <a:pt x="226402" y="9359"/>
                    </a:lnTo>
                    <a:lnTo>
                      <a:pt x="223761" y="2984"/>
                    </a:lnTo>
                    <a:lnTo>
                      <a:pt x="216458" y="0"/>
                    </a:lnTo>
                    <a:lnTo>
                      <a:pt x="203733" y="5283"/>
                    </a:lnTo>
                    <a:lnTo>
                      <a:pt x="200736" y="12598"/>
                    </a:lnTo>
                    <a:lnTo>
                      <a:pt x="203377" y="18961"/>
                    </a:lnTo>
                    <a:lnTo>
                      <a:pt x="208445" y="32651"/>
                    </a:lnTo>
                    <a:lnTo>
                      <a:pt x="218630" y="67081"/>
                    </a:lnTo>
                    <a:lnTo>
                      <a:pt x="227139" y="113969"/>
                    </a:lnTo>
                    <a:lnTo>
                      <a:pt x="227164" y="165049"/>
                    </a:lnTo>
                    <a:lnTo>
                      <a:pt x="232283" y="203771"/>
                    </a:lnTo>
                    <a:lnTo>
                      <a:pt x="253326" y="240626"/>
                    </a:lnTo>
                    <a:lnTo>
                      <a:pt x="283692" y="275005"/>
                    </a:lnTo>
                    <a:lnTo>
                      <a:pt x="316725" y="306349"/>
                    </a:lnTo>
                    <a:lnTo>
                      <a:pt x="330987" y="319582"/>
                    </a:lnTo>
                    <a:lnTo>
                      <a:pt x="343941" y="332232"/>
                    </a:lnTo>
                    <a:lnTo>
                      <a:pt x="354037" y="343484"/>
                    </a:lnTo>
                    <a:lnTo>
                      <a:pt x="359740" y="352552"/>
                    </a:lnTo>
                    <a:lnTo>
                      <a:pt x="361061" y="355930"/>
                    </a:lnTo>
                    <a:lnTo>
                      <a:pt x="360883" y="359054"/>
                    </a:lnTo>
                    <a:lnTo>
                      <a:pt x="320357" y="392950"/>
                    </a:lnTo>
                    <a:lnTo>
                      <a:pt x="300062" y="401154"/>
                    </a:lnTo>
                    <a:lnTo>
                      <a:pt x="296621" y="407035"/>
                    </a:lnTo>
                    <a:lnTo>
                      <a:pt x="311759" y="454545"/>
                    </a:lnTo>
                    <a:lnTo>
                      <a:pt x="323088" y="469252"/>
                    </a:lnTo>
                    <a:lnTo>
                      <a:pt x="320459" y="475018"/>
                    </a:lnTo>
                    <a:lnTo>
                      <a:pt x="315061" y="482790"/>
                    </a:lnTo>
                    <a:lnTo>
                      <a:pt x="307746" y="491451"/>
                    </a:lnTo>
                    <a:lnTo>
                      <a:pt x="299364" y="499859"/>
                    </a:lnTo>
                    <a:lnTo>
                      <a:pt x="295300" y="503580"/>
                    </a:lnTo>
                    <a:lnTo>
                      <a:pt x="295059" y="504812"/>
                    </a:lnTo>
                    <a:lnTo>
                      <a:pt x="248335" y="506971"/>
                    </a:lnTo>
                    <a:lnTo>
                      <a:pt x="242989" y="512800"/>
                    </a:lnTo>
                    <a:lnTo>
                      <a:pt x="243560" y="525081"/>
                    </a:lnTo>
                    <a:lnTo>
                      <a:pt x="247256" y="529551"/>
                    </a:lnTo>
                    <a:lnTo>
                      <a:pt x="252145" y="531050"/>
                    </a:lnTo>
                    <a:lnTo>
                      <a:pt x="253479" y="531456"/>
                    </a:lnTo>
                    <a:lnTo>
                      <a:pt x="254863" y="531660"/>
                    </a:lnTo>
                    <a:lnTo>
                      <a:pt x="303263" y="529450"/>
                    </a:lnTo>
                    <a:lnTo>
                      <a:pt x="304838" y="533107"/>
                    </a:lnTo>
                    <a:lnTo>
                      <a:pt x="308190" y="541655"/>
                    </a:lnTo>
                    <a:lnTo>
                      <a:pt x="310388" y="548259"/>
                    </a:lnTo>
                    <a:lnTo>
                      <a:pt x="307086" y="551141"/>
                    </a:lnTo>
                    <a:lnTo>
                      <a:pt x="290537" y="563918"/>
                    </a:lnTo>
                    <a:lnTo>
                      <a:pt x="290537" y="589597"/>
                    </a:lnTo>
                    <a:lnTo>
                      <a:pt x="289763" y="588022"/>
                    </a:lnTo>
                    <a:lnTo>
                      <a:pt x="289902" y="588238"/>
                    </a:lnTo>
                    <a:lnTo>
                      <a:pt x="290258" y="588937"/>
                    </a:lnTo>
                    <a:lnTo>
                      <a:pt x="290537" y="589597"/>
                    </a:lnTo>
                    <a:lnTo>
                      <a:pt x="290537" y="563918"/>
                    </a:lnTo>
                    <a:lnTo>
                      <a:pt x="282917" y="569798"/>
                    </a:lnTo>
                    <a:lnTo>
                      <a:pt x="277456" y="574802"/>
                    </a:lnTo>
                    <a:lnTo>
                      <a:pt x="273189" y="578993"/>
                    </a:lnTo>
                    <a:lnTo>
                      <a:pt x="268655" y="585063"/>
                    </a:lnTo>
                    <a:lnTo>
                      <a:pt x="268655" y="601383"/>
                    </a:lnTo>
                    <a:lnTo>
                      <a:pt x="268414" y="601002"/>
                    </a:lnTo>
                    <a:lnTo>
                      <a:pt x="268592" y="601243"/>
                    </a:lnTo>
                    <a:lnTo>
                      <a:pt x="268655" y="601383"/>
                    </a:lnTo>
                    <a:lnTo>
                      <a:pt x="268655" y="585063"/>
                    </a:lnTo>
                    <a:lnTo>
                      <a:pt x="266166" y="592531"/>
                    </a:lnTo>
                    <a:lnTo>
                      <a:pt x="268376" y="601383"/>
                    </a:lnTo>
                    <a:lnTo>
                      <a:pt x="271614" y="613537"/>
                    </a:lnTo>
                    <a:lnTo>
                      <a:pt x="274789" y="636485"/>
                    </a:lnTo>
                    <a:lnTo>
                      <a:pt x="267373" y="689902"/>
                    </a:lnTo>
                    <a:lnTo>
                      <a:pt x="236702" y="714082"/>
                    </a:lnTo>
                    <a:lnTo>
                      <a:pt x="224713" y="715454"/>
                    </a:lnTo>
                    <a:lnTo>
                      <a:pt x="211988" y="714667"/>
                    </a:lnTo>
                    <a:lnTo>
                      <a:pt x="198653" y="712406"/>
                    </a:lnTo>
                    <a:lnTo>
                      <a:pt x="181330" y="708710"/>
                    </a:lnTo>
                    <a:lnTo>
                      <a:pt x="172720" y="706869"/>
                    </a:lnTo>
                    <a:lnTo>
                      <a:pt x="164465" y="705104"/>
                    </a:lnTo>
                    <a:lnTo>
                      <a:pt x="163715" y="705027"/>
                    </a:lnTo>
                    <a:lnTo>
                      <a:pt x="9410" y="673392"/>
                    </a:lnTo>
                    <a:lnTo>
                      <a:pt x="2794" y="677722"/>
                    </a:lnTo>
                    <a:lnTo>
                      <a:pt x="0" y="691197"/>
                    </a:lnTo>
                    <a:lnTo>
                      <a:pt x="4356" y="697788"/>
                    </a:lnTo>
                    <a:lnTo>
                      <a:pt x="100177" y="717461"/>
                    </a:lnTo>
                    <a:lnTo>
                      <a:pt x="90449" y="726084"/>
                    </a:lnTo>
                    <a:lnTo>
                      <a:pt x="78295" y="744601"/>
                    </a:lnTo>
                    <a:lnTo>
                      <a:pt x="68478" y="768985"/>
                    </a:lnTo>
                    <a:lnTo>
                      <a:pt x="60794" y="799604"/>
                    </a:lnTo>
                    <a:lnTo>
                      <a:pt x="59474" y="806386"/>
                    </a:lnTo>
                    <a:lnTo>
                      <a:pt x="63893" y="812965"/>
                    </a:lnTo>
                    <a:lnTo>
                      <a:pt x="71475" y="814463"/>
                    </a:lnTo>
                    <a:lnTo>
                      <a:pt x="72275" y="814527"/>
                    </a:lnTo>
                    <a:lnTo>
                      <a:pt x="78917" y="814527"/>
                    </a:lnTo>
                    <a:lnTo>
                      <a:pt x="84137" y="810387"/>
                    </a:lnTo>
                    <a:lnTo>
                      <a:pt x="85242" y="804443"/>
                    </a:lnTo>
                    <a:lnTo>
                      <a:pt x="91465" y="779183"/>
                    </a:lnTo>
                    <a:lnTo>
                      <a:pt x="108229" y="743889"/>
                    </a:lnTo>
                    <a:lnTo>
                      <a:pt x="145986" y="727964"/>
                    </a:lnTo>
                    <a:lnTo>
                      <a:pt x="161023" y="729945"/>
                    </a:lnTo>
                    <a:lnTo>
                      <a:pt x="168198" y="731418"/>
                    </a:lnTo>
                    <a:lnTo>
                      <a:pt x="194868" y="737171"/>
                    </a:lnTo>
                    <a:lnTo>
                      <a:pt x="210654" y="739698"/>
                    </a:lnTo>
                    <a:lnTo>
                      <a:pt x="226504" y="740435"/>
                    </a:lnTo>
                    <a:lnTo>
                      <a:pt x="242328" y="738441"/>
                    </a:lnTo>
                    <a:lnTo>
                      <a:pt x="258889" y="732510"/>
                    </a:lnTo>
                    <a:lnTo>
                      <a:pt x="265684" y="727964"/>
                    </a:lnTo>
                    <a:lnTo>
                      <a:pt x="272897" y="723138"/>
                    </a:lnTo>
                    <a:lnTo>
                      <a:pt x="299326" y="666635"/>
                    </a:lnTo>
                    <a:lnTo>
                      <a:pt x="300024" y="638340"/>
                    </a:lnTo>
                    <a:lnTo>
                      <a:pt x="296964" y="613270"/>
                    </a:lnTo>
                    <a:lnTo>
                      <a:pt x="294055" y="601383"/>
                    </a:lnTo>
                    <a:lnTo>
                      <a:pt x="293954" y="601002"/>
                    </a:lnTo>
                    <a:lnTo>
                      <a:pt x="292481" y="594956"/>
                    </a:lnTo>
                    <a:lnTo>
                      <a:pt x="296710" y="591134"/>
                    </a:lnTo>
                    <a:lnTo>
                      <a:pt x="298564" y="589597"/>
                    </a:lnTo>
                    <a:lnTo>
                      <a:pt x="301066" y="587540"/>
                    </a:lnTo>
                    <a:lnTo>
                      <a:pt x="301980" y="586778"/>
                    </a:lnTo>
                    <a:lnTo>
                      <a:pt x="307467" y="582447"/>
                    </a:lnTo>
                    <a:lnTo>
                      <a:pt x="322084" y="571055"/>
                    </a:lnTo>
                    <a:lnTo>
                      <a:pt x="328752" y="565353"/>
                    </a:lnTo>
                    <a:lnTo>
                      <a:pt x="332892" y="560730"/>
                    </a:lnTo>
                    <a:lnTo>
                      <a:pt x="335153" y="556361"/>
                    </a:lnTo>
                    <a:lnTo>
                      <a:pt x="335927" y="552754"/>
                    </a:lnTo>
                    <a:lnTo>
                      <a:pt x="335343" y="545617"/>
                    </a:lnTo>
                    <a:lnTo>
                      <a:pt x="331597" y="532726"/>
                    </a:lnTo>
                    <a:lnTo>
                      <a:pt x="322910" y="511860"/>
                    </a:lnTo>
                    <a:lnTo>
                      <a:pt x="331292" y="502640"/>
                    </a:lnTo>
                    <a:lnTo>
                      <a:pt x="339636" y="491439"/>
                    </a:lnTo>
                    <a:lnTo>
                      <a:pt x="345935" y="479310"/>
                    </a:lnTo>
                    <a:lnTo>
                      <a:pt x="348195" y="467258"/>
                    </a:lnTo>
                    <a:lnTo>
                      <a:pt x="347954" y="460654"/>
                    </a:lnTo>
                    <a:lnTo>
                      <a:pt x="344995" y="454774"/>
                    </a:lnTo>
                    <a:lnTo>
                      <a:pt x="339877" y="450735"/>
                    </a:lnTo>
                    <a:lnTo>
                      <a:pt x="335280" y="445363"/>
                    </a:lnTo>
                    <a:lnTo>
                      <a:pt x="331076" y="437489"/>
                    </a:lnTo>
                    <a:lnTo>
                      <a:pt x="327431" y="428167"/>
                    </a:lnTo>
                    <a:lnTo>
                      <a:pt x="324510" y="418515"/>
                    </a:lnTo>
                    <a:lnTo>
                      <a:pt x="338988" y="411543"/>
                    </a:lnTo>
                    <a:lnTo>
                      <a:pt x="355549" y="401523"/>
                    </a:lnTo>
                    <a:lnTo>
                      <a:pt x="370954" y="388632"/>
                    </a:lnTo>
                    <a:lnTo>
                      <a:pt x="381965" y="373075"/>
                    </a:lnTo>
                    <a:lnTo>
                      <a:pt x="384517" y="365734"/>
                    </a:lnTo>
                    <a:lnTo>
                      <a:pt x="385546" y="358305"/>
                    </a:lnTo>
                    <a:close/>
                  </a:path>
                </a:pathLst>
              </a:custGeom>
              <a:solidFill>
                <a:srgbClr val="1C3760"/>
              </a:solidFill>
            </p:spPr>
            <p:txBody>
              <a:bodyPr wrap="square" lIns="0" tIns="0" rIns="0" bIns="0" rtlCol="0"/>
              <a:lstStyle/>
              <a:p>
                <a:pPr fontAlgn="auto">
                  <a:spcBef>
                    <a:spcPts val="0"/>
                  </a:spcBef>
                  <a:spcAft>
                    <a:spcPts val="0"/>
                  </a:spcAft>
                  <a:defRPr/>
                </a:pPr>
                <a:endParaRPr kern="0">
                  <a:solidFill>
                    <a:prstClr val="black"/>
                  </a:solidFill>
                  <a:latin typeface="Arial"/>
                  <a:cs typeface="+mn-cs"/>
                </a:endParaRPr>
              </a:p>
            </p:txBody>
          </p:sp>
          <p:sp>
            <p:nvSpPr>
              <p:cNvPr id="16" name="object 39">
                <a:extLst>
                  <a:ext uri="{FF2B5EF4-FFF2-40B4-BE49-F238E27FC236}">
                    <a16:creationId xmlns:a16="http://schemas.microsoft.com/office/drawing/2014/main" id="{A27F76A1-57D3-429F-AD93-736BD9A7E90B}"/>
                  </a:ext>
                </a:extLst>
              </p:cNvPr>
              <p:cNvSpPr/>
              <p:nvPr/>
            </p:nvSpPr>
            <p:spPr>
              <a:xfrm>
                <a:off x="8902331" y="1959431"/>
                <a:ext cx="435609" cy="307975"/>
              </a:xfrm>
              <a:custGeom>
                <a:avLst/>
                <a:gdLst/>
                <a:ahLst/>
                <a:cxnLst/>
                <a:rect l="l" t="t" r="r" b="b"/>
                <a:pathLst>
                  <a:path w="435609" h="307975">
                    <a:moveTo>
                      <a:pt x="245452" y="259080"/>
                    </a:moveTo>
                    <a:lnTo>
                      <a:pt x="242062" y="251942"/>
                    </a:lnTo>
                    <a:lnTo>
                      <a:pt x="235572" y="249618"/>
                    </a:lnTo>
                    <a:lnTo>
                      <a:pt x="161772" y="217373"/>
                    </a:lnTo>
                    <a:lnTo>
                      <a:pt x="102781" y="182168"/>
                    </a:lnTo>
                    <a:lnTo>
                      <a:pt x="59448" y="149745"/>
                    </a:lnTo>
                    <a:lnTo>
                      <a:pt x="23215" y="116293"/>
                    </a:lnTo>
                    <a:lnTo>
                      <a:pt x="18630" y="111175"/>
                    </a:lnTo>
                    <a:lnTo>
                      <a:pt x="10744" y="110731"/>
                    </a:lnTo>
                    <a:lnTo>
                      <a:pt x="444" y="119913"/>
                    </a:lnTo>
                    <a:lnTo>
                      <a:pt x="0" y="127800"/>
                    </a:lnTo>
                    <a:lnTo>
                      <a:pt x="4584" y="132943"/>
                    </a:lnTo>
                    <a:lnTo>
                      <a:pt x="43675" y="169379"/>
                    </a:lnTo>
                    <a:lnTo>
                      <a:pt x="88760" y="203111"/>
                    </a:lnTo>
                    <a:lnTo>
                      <a:pt x="150114" y="239598"/>
                    </a:lnTo>
                    <a:lnTo>
                      <a:pt x="227152" y="273164"/>
                    </a:lnTo>
                    <a:lnTo>
                      <a:pt x="229997" y="274180"/>
                    </a:lnTo>
                    <a:lnTo>
                      <a:pt x="232968" y="274104"/>
                    </a:lnTo>
                    <a:lnTo>
                      <a:pt x="235585" y="273164"/>
                    </a:lnTo>
                    <a:lnTo>
                      <a:pt x="238988" y="271932"/>
                    </a:lnTo>
                    <a:lnTo>
                      <a:pt x="241846" y="269290"/>
                    </a:lnTo>
                    <a:lnTo>
                      <a:pt x="245452" y="259080"/>
                    </a:lnTo>
                    <a:close/>
                  </a:path>
                  <a:path w="435609" h="307975">
                    <a:moveTo>
                      <a:pt x="360286" y="158483"/>
                    </a:moveTo>
                    <a:lnTo>
                      <a:pt x="358063" y="152006"/>
                    </a:lnTo>
                    <a:lnTo>
                      <a:pt x="355765" y="145516"/>
                    </a:lnTo>
                    <a:lnTo>
                      <a:pt x="348627" y="142100"/>
                    </a:lnTo>
                    <a:lnTo>
                      <a:pt x="342125" y="144399"/>
                    </a:lnTo>
                    <a:lnTo>
                      <a:pt x="256997" y="164211"/>
                    </a:lnTo>
                    <a:lnTo>
                      <a:pt x="192087" y="164592"/>
                    </a:lnTo>
                    <a:lnTo>
                      <a:pt x="150545" y="156578"/>
                    </a:lnTo>
                    <a:lnTo>
                      <a:pt x="135521" y="151231"/>
                    </a:lnTo>
                    <a:lnTo>
                      <a:pt x="129311" y="148259"/>
                    </a:lnTo>
                    <a:lnTo>
                      <a:pt x="121881" y="150825"/>
                    </a:lnTo>
                    <a:lnTo>
                      <a:pt x="118859" y="157010"/>
                    </a:lnTo>
                    <a:lnTo>
                      <a:pt x="115849" y="163233"/>
                    </a:lnTo>
                    <a:lnTo>
                      <a:pt x="118427" y="170700"/>
                    </a:lnTo>
                    <a:lnTo>
                      <a:pt x="124612" y="173723"/>
                    </a:lnTo>
                    <a:lnTo>
                      <a:pt x="136385" y="178396"/>
                    </a:lnTo>
                    <a:lnTo>
                      <a:pt x="166395" y="186283"/>
                    </a:lnTo>
                    <a:lnTo>
                      <a:pt x="213106" y="191236"/>
                    </a:lnTo>
                    <a:lnTo>
                      <a:pt x="274955" y="187172"/>
                    </a:lnTo>
                    <a:lnTo>
                      <a:pt x="350494" y="167932"/>
                    </a:lnTo>
                    <a:lnTo>
                      <a:pt x="356946" y="165608"/>
                    </a:lnTo>
                    <a:lnTo>
                      <a:pt x="357416" y="164592"/>
                    </a:lnTo>
                    <a:lnTo>
                      <a:pt x="360286" y="158483"/>
                    </a:lnTo>
                    <a:close/>
                  </a:path>
                  <a:path w="435609" h="307975">
                    <a:moveTo>
                      <a:pt x="364337" y="39865"/>
                    </a:moveTo>
                    <a:lnTo>
                      <a:pt x="356641" y="28435"/>
                    </a:lnTo>
                    <a:lnTo>
                      <a:pt x="348869" y="26911"/>
                    </a:lnTo>
                    <a:lnTo>
                      <a:pt x="343166" y="30772"/>
                    </a:lnTo>
                    <a:lnTo>
                      <a:pt x="281825" y="65176"/>
                    </a:lnTo>
                    <a:lnTo>
                      <a:pt x="225107" y="85598"/>
                    </a:lnTo>
                    <a:lnTo>
                      <a:pt x="174840" y="95250"/>
                    </a:lnTo>
                    <a:lnTo>
                      <a:pt x="132918" y="97294"/>
                    </a:lnTo>
                    <a:lnTo>
                      <a:pt x="96431" y="94462"/>
                    </a:lnTo>
                    <a:lnTo>
                      <a:pt x="68580" y="89141"/>
                    </a:lnTo>
                    <a:lnTo>
                      <a:pt x="50749" y="83985"/>
                    </a:lnTo>
                    <a:lnTo>
                      <a:pt x="44297" y="81597"/>
                    </a:lnTo>
                    <a:lnTo>
                      <a:pt x="37985" y="78841"/>
                    </a:lnTo>
                    <a:lnTo>
                      <a:pt x="30632" y="81749"/>
                    </a:lnTo>
                    <a:lnTo>
                      <a:pt x="25133" y="94373"/>
                    </a:lnTo>
                    <a:lnTo>
                      <a:pt x="28041" y="101727"/>
                    </a:lnTo>
                    <a:lnTo>
                      <a:pt x="34353" y="104482"/>
                    </a:lnTo>
                    <a:lnTo>
                      <a:pt x="41910" y="107353"/>
                    </a:lnTo>
                    <a:lnTo>
                      <a:pt x="61429" y="113118"/>
                    </a:lnTo>
                    <a:lnTo>
                      <a:pt x="91592" y="118986"/>
                    </a:lnTo>
                    <a:lnTo>
                      <a:pt x="131127" y="122199"/>
                    </a:lnTo>
                    <a:lnTo>
                      <a:pt x="158610" y="121678"/>
                    </a:lnTo>
                    <a:lnTo>
                      <a:pt x="224650" y="111480"/>
                    </a:lnTo>
                    <a:lnTo>
                      <a:pt x="262166" y="100063"/>
                    </a:lnTo>
                    <a:lnTo>
                      <a:pt x="308495" y="80048"/>
                    </a:lnTo>
                    <a:lnTo>
                      <a:pt x="357136" y="51473"/>
                    </a:lnTo>
                    <a:lnTo>
                      <a:pt x="362839" y="47612"/>
                    </a:lnTo>
                    <a:lnTo>
                      <a:pt x="364337" y="39865"/>
                    </a:lnTo>
                    <a:close/>
                  </a:path>
                  <a:path w="435609" h="307975">
                    <a:moveTo>
                      <a:pt x="372008" y="285991"/>
                    </a:moveTo>
                    <a:lnTo>
                      <a:pt x="367118" y="279806"/>
                    </a:lnTo>
                    <a:lnTo>
                      <a:pt x="338734" y="275983"/>
                    </a:lnTo>
                    <a:lnTo>
                      <a:pt x="317271" y="272173"/>
                    </a:lnTo>
                    <a:lnTo>
                      <a:pt x="295973" y="267550"/>
                    </a:lnTo>
                    <a:lnTo>
                      <a:pt x="274916" y="262140"/>
                    </a:lnTo>
                    <a:lnTo>
                      <a:pt x="268287" y="260273"/>
                    </a:lnTo>
                    <a:lnTo>
                      <a:pt x="261404" y="264160"/>
                    </a:lnTo>
                    <a:lnTo>
                      <a:pt x="290207" y="291820"/>
                    </a:lnTo>
                    <a:lnTo>
                      <a:pt x="334835" y="300621"/>
                    </a:lnTo>
                    <a:lnTo>
                      <a:pt x="359308" y="303987"/>
                    </a:lnTo>
                    <a:lnTo>
                      <a:pt x="361251" y="303733"/>
                    </a:lnTo>
                    <a:lnTo>
                      <a:pt x="363016" y="303098"/>
                    </a:lnTo>
                    <a:lnTo>
                      <a:pt x="367334" y="301548"/>
                    </a:lnTo>
                    <a:lnTo>
                      <a:pt x="370636" y="297662"/>
                    </a:lnTo>
                    <a:lnTo>
                      <a:pt x="372008" y="285991"/>
                    </a:lnTo>
                    <a:close/>
                  </a:path>
                  <a:path w="435609" h="307975">
                    <a:moveTo>
                      <a:pt x="400621" y="11480"/>
                    </a:moveTo>
                    <a:lnTo>
                      <a:pt x="391922" y="787"/>
                    </a:lnTo>
                    <a:lnTo>
                      <a:pt x="384060" y="0"/>
                    </a:lnTo>
                    <a:lnTo>
                      <a:pt x="378714" y="4330"/>
                    </a:lnTo>
                    <a:lnTo>
                      <a:pt x="368884" y="12153"/>
                    </a:lnTo>
                    <a:lnTo>
                      <a:pt x="368020" y="20015"/>
                    </a:lnTo>
                    <a:lnTo>
                      <a:pt x="375729" y="29730"/>
                    </a:lnTo>
                    <a:lnTo>
                      <a:pt x="381381" y="31165"/>
                    </a:lnTo>
                    <a:lnTo>
                      <a:pt x="386295" y="29400"/>
                    </a:lnTo>
                    <a:lnTo>
                      <a:pt x="387540" y="28956"/>
                    </a:lnTo>
                    <a:lnTo>
                      <a:pt x="388747" y="28295"/>
                    </a:lnTo>
                    <a:lnTo>
                      <a:pt x="399796" y="19367"/>
                    </a:lnTo>
                    <a:lnTo>
                      <a:pt x="400621" y="11480"/>
                    </a:lnTo>
                    <a:close/>
                  </a:path>
                  <a:path w="435609" h="307975">
                    <a:moveTo>
                      <a:pt x="420395" y="130886"/>
                    </a:moveTo>
                    <a:lnTo>
                      <a:pt x="414121" y="118579"/>
                    </a:lnTo>
                    <a:lnTo>
                      <a:pt x="406628" y="116141"/>
                    </a:lnTo>
                    <a:lnTo>
                      <a:pt x="392188" y="123367"/>
                    </a:lnTo>
                    <a:lnTo>
                      <a:pt x="381889" y="128257"/>
                    </a:lnTo>
                    <a:lnTo>
                      <a:pt x="379260" y="135712"/>
                    </a:lnTo>
                    <a:lnTo>
                      <a:pt x="384975" y="147815"/>
                    </a:lnTo>
                    <a:lnTo>
                      <a:pt x="391744" y="150482"/>
                    </a:lnTo>
                    <a:lnTo>
                      <a:pt x="397700" y="148336"/>
                    </a:lnTo>
                    <a:lnTo>
                      <a:pt x="403136" y="145859"/>
                    </a:lnTo>
                    <a:lnTo>
                      <a:pt x="417931" y="138391"/>
                    </a:lnTo>
                    <a:lnTo>
                      <a:pt x="420395" y="130886"/>
                    </a:lnTo>
                    <a:close/>
                  </a:path>
                  <a:path w="435609" h="307975">
                    <a:moveTo>
                      <a:pt x="435533" y="288683"/>
                    </a:moveTo>
                    <a:lnTo>
                      <a:pt x="429983" y="283032"/>
                    </a:lnTo>
                    <a:lnTo>
                      <a:pt x="423087" y="282968"/>
                    </a:lnTo>
                    <a:lnTo>
                      <a:pt x="408368" y="282651"/>
                    </a:lnTo>
                    <a:lnTo>
                      <a:pt x="402653" y="288112"/>
                    </a:lnTo>
                    <a:lnTo>
                      <a:pt x="402323" y="301904"/>
                    </a:lnTo>
                    <a:lnTo>
                      <a:pt x="407797" y="307632"/>
                    </a:lnTo>
                    <a:lnTo>
                      <a:pt x="424357" y="307949"/>
                    </a:lnTo>
                    <a:lnTo>
                      <a:pt x="425818" y="307682"/>
                    </a:lnTo>
                    <a:lnTo>
                      <a:pt x="427189" y="307187"/>
                    </a:lnTo>
                    <a:lnTo>
                      <a:pt x="431965" y="305473"/>
                    </a:lnTo>
                    <a:lnTo>
                      <a:pt x="435406" y="300939"/>
                    </a:lnTo>
                    <a:lnTo>
                      <a:pt x="435533" y="288683"/>
                    </a:lnTo>
                    <a:close/>
                  </a:path>
                </a:pathLst>
              </a:custGeom>
              <a:solidFill>
                <a:srgbClr val="9ACDCD"/>
              </a:solidFill>
            </p:spPr>
            <p:txBody>
              <a:bodyPr wrap="square" lIns="0" tIns="0" rIns="0" bIns="0" rtlCol="0"/>
              <a:lstStyle/>
              <a:p>
                <a:pPr fontAlgn="auto">
                  <a:spcBef>
                    <a:spcPts val="0"/>
                  </a:spcBef>
                  <a:spcAft>
                    <a:spcPts val="0"/>
                  </a:spcAft>
                  <a:defRPr/>
                </a:pPr>
                <a:endParaRPr kern="0">
                  <a:solidFill>
                    <a:prstClr val="black"/>
                  </a:solidFill>
                  <a:latin typeface="Arial"/>
                  <a:cs typeface="+mn-cs"/>
                </a:endParaRPr>
              </a:p>
            </p:txBody>
          </p:sp>
        </p:grpSp>
      </p:grpSp>
      <p:sp>
        <p:nvSpPr>
          <p:cNvPr id="52" name="TextBox 51">
            <a:extLst>
              <a:ext uri="{FF2B5EF4-FFF2-40B4-BE49-F238E27FC236}">
                <a16:creationId xmlns:a16="http://schemas.microsoft.com/office/drawing/2014/main" id="{3984F3E0-4254-4AD4-8564-875C54CA2962}"/>
              </a:ext>
            </a:extLst>
          </p:cNvPr>
          <p:cNvSpPr txBox="1"/>
          <p:nvPr/>
        </p:nvSpPr>
        <p:spPr>
          <a:xfrm>
            <a:off x="5848350" y="6187762"/>
            <a:ext cx="6508246" cy="707886"/>
          </a:xfrm>
          <a:prstGeom prst="rect">
            <a:avLst/>
          </a:prstGeom>
          <a:noFill/>
        </p:spPr>
        <p:txBody>
          <a:bodyPr wrap="square" rtlCol="0">
            <a:spAutoFit/>
          </a:bodyPr>
          <a:lstStyle/>
          <a:p>
            <a:pPr defTabSz="457200" fontAlgn="auto">
              <a:spcBef>
                <a:spcPts val="0"/>
              </a:spcBef>
              <a:spcAft>
                <a:spcPts val="0"/>
              </a:spcAft>
              <a:defRPr/>
            </a:pPr>
            <a:r>
              <a:rPr lang="en-US" sz="1000" dirty="0">
                <a:solidFill>
                  <a:schemeClr val="bg1">
                    <a:lumMod val="50000"/>
                  </a:schemeClr>
                </a:solidFill>
                <a:latin typeface="Arial"/>
              </a:rPr>
              <a:t>1. </a:t>
            </a:r>
            <a:r>
              <a:rPr lang="en-GB" sz="1000" dirty="0" err="1">
                <a:solidFill>
                  <a:schemeClr val="bg1">
                    <a:lumMod val="50000"/>
                  </a:schemeClr>
                </a:solidFill>
                <a:latin typeface="Arial"/>
              </a:rPr>
              <a:t>Loh</a:t>
            </a:r>
            <a:r>
              <a:rPr lang="en-GB" sz="1000" dirty="0">
                <a:solidFill>
                  <a:schemeClr val="bg1">
                    <a:lumMod val="50000"/>
                  </a:schemeClr>
                </a:solidFill>
                <a:latin typeface="Arial"/>
              </a:rPr>
              <a:t> CH, et al. Ann Am </a:t>
            </a:r>
            <a:r>
              <a:rPr lang="en-GB" sz="1000" dirty="0" err="1">
                <a:solidFill>
                  <a:schemeClr val="bg1">
                    <a:lumMod val="50000"/>
                  </a:schemeClr>
                </a:solidFill>
                <a:latin typeface="Arial"/>
              </a:rPr>
              <a:t>Thorac</a:t>
            </a:r>
            <a:r>
              <a:rPr lang="en-GB" sz="1000" dirty="0">
                <a:solidFill>
                  <a:schemeClr val="bg1">
                    <a:lumMod val="50000"/>
                  </a:schemeClr>
                </a:solidFill>
                <a:latin typeface="Arial"/>
              </a:rPr>
              <a:t> Soc 2017;14:1305–1311</a:t>
            </a:r>
            <a:r>
              <a:rPr lang="en-US" sz="1000" spc="-10" dirty="0">
                <a:solidFill>
                  <a:schemeClr val="bg1">
                    <a:lumMod val="50000"/>
                  </a:schemeClr>
                </a:solidFill>
                <a:latin typeface="Arial"/>
                <a:cs typeface="Calibri"/>
              </a:rPr>
              <a:t>; </a:t>
            </a:r>
            <a:r>
              <a:rPr lang="en-US" sz="1000" dirty="0">
                <a:solidFill>
                  <a:schemeClr val="bg1">
                    <a:lumMod val="50000"/>
                  </a:schemeClr>
                </a:solidFill>
                <a:latin typeface="Arial"/>
              </a:rPr>
              <a:t>2. </a:t>
            </a:r>
            <a:r>
              <a:rPr lang="en-US" sz="1000" dirty="0" err="1">
                <a:solidFill>
                  <a:schemeClr val="bg1">
                    <a:lumMod val="50000"/>
                  </a:schemeClr>
                </a:solidFill>
                <a:latin typeface="Arial"/>
              </a:rPr>
              <a:t>Malmberg</a:t>
            </a:r>
            <a:r>
              <a:rPr lang="en-US" sz="1000" dirty="0">
                <a:solidFill>
                  <a:schemeClr val="bg1">
                    <a:lumMod val="50000"/>
                  </a:schemeClr>
                </a:solidFill>
                <a:latin typeface="Arial"/>
              </a:rPr>
              <a:t> LP, et al. </a:t>
            </a:r>
            <a:r>
              <a:rPr lang="en-US" sz="1000" i="1" dirty="0">
                <a:solidFill>
                  <a:schemeClr val="bg1">
                    <a:lumMod val="50000"/>
                  </a:schemeClr>
                </a:solidFill>
                <a:latin typeface="Arial"/>
              </a:rPr>
              <a:t>Int J Chron Obstruct </a:t>
            </a:r>
            <a:r>
              <a:rPr lang="en-US" sz="1000" i="1" dirty="0" err="1">
                <a:solidFill>
                  <a:schemeClr val="bg1">
                    <a:lumMod val="50000"/>
                  </a:schemeClr>
                </a:solidFill>
                <a:latin typeface="Arial"/>
              </a:rPr>
              <a:t>Pulmon</a:t>
            </a:r>
            <a:r>
              <a:rPr lang="en-US" sz="1000" i="1" dirty="0">
                <a:solidFill>
                  <a:schemeClr val="bg1">
                    <a:lumMod val="50000"/>
                  </a:schemeClr>
                </a:solidFill>
                <a:latin typeface="Arial"/>
              </a:rPr>
              <a:t> Dis</a:t>
            </a:r>
            <a:r>
              <a:rPr lang="en-US" sz="1000" dirty="0">
                <a:solidFill>
                  <a:schemeClr val="bg1">
                    <a:lumMod val="50000"/>
                  </a:schemeClr>
                </a:solidFill>
                <a:latin typeface="Arial"/>
              </a:rPr>
              <a:t>. 2010;5:257-562; 3. </a:t>
            </a:r>
            <a:r>
              <a:rPr lang="en-GB" sz="1000" dirty="0">
                <a:solidFill>
                  <a:schemeClr val="bg1">
                    <a:lumMod val="50000"/>
                  </a:schemeClr>
                </a:solidFill>
                <a:latin typeface="Arial"/>
              </a:rPr>
              <a:t>Ghosh S, et al. J Aerosol Med </a:t>
            </a:r>
            <a:r>
              <a:rPr lang="en-GB" sz="1000" dirty="0" err="1">
                <a:solidFill>
                  <a:schemeClr val="bg1">
                    <a:lumMod val="50000"/>
                  </a:schemeClr>
                </a:solidFill>
                <a:latin typeface="Arial"/>
              </a:rPr>
              <a:t>Pulm</a:t>
            </a:r>
            <a:r>
              <a:rPr lang="en-GB" sz="1000" dirty="0">
                <a:solidFill>
                  <a:schemeClr val="bg1">
                    <a:lumMod val="50000"/>
                  </a:schemeClr>
                </a:solidFill>
                <a:latin typeface="Arial"/>
              </a:rPr>
              <a:t> Drug </a:t>
            </a:r>
            <a:r>
              <a:rPr lang="en-GB" sz="1000" dirty="0" err="1">
                <a:solidFill>
                  <a:schemeClr val="bg1">
                    <a:lumMod val="50000"/>
                  </a:schemeClr>
                </a:solidFill>
                <a:latin typeface="Arial"/>
              </a:rPr>
              <a:t>Deliv</a:t>
            </a:r>
            <a:r>
              <a:rPr lang="en-GB" sz="1000" dirty="0">
                <a:solidFill>
                  <a:schemeClr val="bg1">
                    <a:lumMod val="50000"/>
                  </a:schemeClr>
                </a:solidFill>
                <a:latin typeface="Arial"/>
              </a:rPr>
              <a:t> 2017;30:381–387; 4. </a:t>
            </a:r>
            <a:r>
              <a:rPr lang="en-US" sz="1000" kern="0" dirty="0">
                <a:solidFill>
                  <a:schemeClr val="bg1">
                    <a:lumMod val="50000"/>
                  </a:schemeClr>
                </a:solidFill>
                <a:latin typeface="Arial"/>
              </a:rPr>
              <a:t>Mahler DA. Ann Am </a:t>
            </a:r>
            <a:r>
              <a:rPr lang="en-US" sz="1000" kern="0" dirty="0" err="1">
                <a:solidFill>
                  <a:schemeClr val="bg1">
                    <a:lumMod val="50000"/>
                  </a:schemeClr>
                </a:solidFill>
                <a:latin typeface="Arial"/>
              </a:rPr>
              <a:t>Thorac</a:t>
            </a:r>
            <a:r>
              <a:rPr lang="en-US" sz="1000" kern="0" dirty="0">
                <a:solidFill>
                  <a:schemeClr val="bg1">
                    <a:lumMod val="50000"/>
                  </a:schemeClr>
                </a:solidFill>
                <a:latin typeface="Arial"/>
              </a:rPr>
              <a:t> Soc. 2017;14:1103-1107; 5.</a:t>
            </a:r>
            <a:r>
              <a:rPr lang="en-GB" sz="1000" dirty="0">
                <a:solidFill>
                  <a:schemeClr val="bg1">
                    <a:lumMod val="50000"/>
                  </a:schemeClr>
                </a:solidFill>
                <a:latin typeface="Arial"/>
              </a:rPr>
              <a:t> Duarte AG, et al. Chronic </a:t>
            </a:r>
            <a:r>
              <a:rPr lang="en-GB" sz="1000" dirty="0" err="1">
                <a:solidFill>
                  <a:schemeClr val="bg1">
                    <a:lumMod val="50000"/>
                  </a:schemeClr>
                </a:solidFill>
                <a:latin typeface="Arial"/>
              </a:rPr>
              <a:t>Obstr</a:t>
            </a:r>
            <a:r>
              <a:rPr lang="en-GB" sz="1000" dirty="0">
                <a:solidFill>
                  <a:schemeClr val="bg1">
                    <a:lumMod val="50000"/>
                  </a:schemeClr>
                </a:solidFill>
                <a:latin typeface="Arial"/>
              </a:rPr>
              <a:t> </a:t>
            </a:r>
            <a:r>
              <a:rPr lang="en-GB" sz="1000" dirty="0" err="1">
                <a:solidFill>
                  <a:schemeClr val="bg1">
                    <a:lumMod val="50000"/>
                  </a:schemeClr>
                </a:solidFill>
                <a:latin typeface="Arial"/>
              </a:rPr>
              <a:t>Pulm</a:t>
            </a:r>
            <a:r>
              <a:rPr lang="en-GB" sz="1000" dirty="0">
                <a:solidFill>
                  <a:schemeClr val="bg1">
                    <a:lumMod val="50000"/>
                  </a:schemeClr>
                </a:solidFill>
                <a:latin typeface="Arial"/>
              </a:rPr>
              <a:t> Dis 2019;6:246–255; 6. </a:t>
            </a:r>
            <a:r>
              <a:rPr lang="en-GB" sz="1000" dirty="0">
                <a:solidFill>
                  <a:schemeClr val="bg1">
                    <a:lumMod val="50000"/>
                  </a:schemeClr>
                </a:solidFill>
                <a:latin typeface="Arial" panose="020B0604020202020204" pitchFamily="34" charset="0"/>
                <a:cs typeface="Arial" panose="020B0604020202020204" pitchFamily="34" charset="0"/>
              </a:rPr>
              <a:t>Global Initiative for Chronic Obstructive Lung Disease Strategy Report 2023 </a:t>
            </a:r>
            <a:endParaRPr lang="en-US" sz="1000" dirty="0">
              <a:solidFill>
                <a:schemeClr val="bg1">
                  <a:lumMod val="50000"/>
                </a:schemeClr>
              </a:solidFill>
              <a:latin typeface="Arial"/>
            </a:endParaRPr>
          </a:p>
        </p:txBody>
      </p:sp>
      <p:sp>
        <p:nvSpPr>
          <p:cNvPr id="56" name="TextBox 55">
            <a:extLst>
              <a:ext uri="{FF2B5EF4-FFF2-40B4-BE49-F238E27FC236}">
                <a16:creationId xmlns:a16="http://schemas.microsoft.com/office/drawing/2014/main" id="{8356ED1A-55C8-4792-8374-D0DBB13AF1B2}"/>
              </a:ext>
            </a:extLst>
          </p:cNvPr>
          <p:cNvSpPr txBox="1"/>
          <p:nvPr/>
        </p:nvSpPr>
        <p:spPr>
          <a:xfrm>
            <a:off x="6372225" y="1445865"/>
            <a:ext cx="1706762" cy="400110"/>
          </a:xfrm>
          <a:prstGeom prst="rect">
            <a:avLst/>
          </a:prstGeom>
          <a:noFill/>
        </p:spPr>
        <p:txBody>
          <a:bodyPr wrap="square" rtlCol="0">
            <a:spAutoFit/>
          </a:bodyPr>
          <a:lstStyle/>
          <a:p>
            <a:r>
              <a:rPr lang="en-US" sz="2000" b="1" dirty="0">
                <a:solidFill>
                  <a:srgbClr val="FFCC00"/>
                </a:solidFill>
              </a:rPr>
              <a:t>GOLD 2023:</a:t>
            </a:r>
          </a:p>
        </p:txBody>
      </p:sp>
      <p:sp>
        <p:nvSpPr>
          <p:cNvPr id="57" name="TextBox 56">
            <a:extLst>
              <a:ext uri="{FF2B5EF4-FFF2-40B4-BE49-F238E27FC236}">
                <a16:creationId xmlns:a16="http://schemas.microsoft.com/office/drawing/2014/main" id="{F51A7D06-8666-4781-A2FA-447DC23F3F31}"/>
              </a:ext>
            </a:extLst>
          </p:cNvPr>
          <p:cNvSpPr txBox="1"/>
          <p:nvPr/>
        </p:nvSpPr>
        <p:spPr>
          <a:xfrm>
            <a:off x="5848350" y="1536647"/>
            <a:ext cx="569387" cy="1015663"/>
          </a:xfrm>
          <a:prstGeom prst="rect">
            <a:avLst/>
          </a:prstGeom>
          <a:noFill/>
        </p:spPr>
        <p:txBody>
          <a:bodyPr wrap="none" rtlCol="0">
            <a:spAutoFit/>
          </a:bodyPr>
          <a:lstStyle/>
          <a:p>
            <a:pPr fontAlgn="auto">
              <a:spcBef>
                <a:spcPts val="0"/>
              </a:spcBef>
              <a:spcAft>
                <a:spcPts val="0"/>
              </a:spcAft>
              <a:defRPr/>
            </a:pPr>
            <a:r>
              <a:rPr lang="en-GB" sz="6000" b="1" dirty="0">
                <a:solidFill>
                  <a:srgbClr val="92D050"/>
                </a:solidFill>
                <a:latin typeface="Times" pitchFamily="2" charset="0"/>
                <a:cs typeface="Calibri" panose="020F0502020204030204" pitchFamily="34" charset="0"/>
              </a:rPr>
              <a:t>“</a:t>
            </a:r>
          </a:p>
        </p:txBody>
      </p:sp>
      <p:sp>
        <p:nvSpPr>
          <p:cNvPr id="58" name="TextBox 57">
            <a:extLst>
              <a:ext uri="{FF2B5EF4-FFF2-40B4-BE49-F238E27FC236}">
                <a16:creationId xmlns:a16="http://schemas.microsoft.com/office/drawing/2014/main" id="{BF3F1A0D-90AD-4BFA-9B5D-FCE29B386253}"/>
              </a:ext>
            </a:extLst>
          </p:cNvPr>
          <p:cNvSpPr txBox="1"/>
          <p:nvPr/>
        </p:nvSpPr>
        <p:spPr>
          <a:xfrm rot="10800000">
            <a:off x="8918686" y="2136709"/>
            <a:ext cx="569387" cy="1015663"/>
          </a:xfrm>
          <a:prstGeom prst="rect">
            <a:avLst/>
          </a:prstGeom>
          <a:noFill/>
        </p:spPr>
        <p:txBody>
          <a:bodyPr wrap="none" rtlCol="0">
            <a:spAutoFit/>
          </a:bodyPr>
          <a:lstStyle/>
          <a:p>
            <a:pPr fontAlgn="auto">
              <a:spcBef>
                <a:spcPts val="0"/>
              </a:spcBef>
              <a:spcAft>
                <a:spcPts val="0"/>
              </a:spcAft>
              <a:defRPr/>
            </a:pPr>
            <a:r>
              <a:rPr lang="en-GB" sz="6000" b="1" dirty="0">
                <a:solidFill>
                  <a:srgbClr val="92D050"/>
                </a:solidFill>
                <a:latin typeface="Times" pitchFamily="2" charset="0"/>
                <a:cs typeface="Calibri" panose="020F0502020204030204" pitchFamily="34" charset="0"/>
              </a:rPr>
              <a:t>“</a:t>
            </a:r>
          </a:p>
        </p:txBody>
      </p:sp>
      <p:sp>
        <p:nvSpPr>
          <p:cNvPr id="59" name="TextBox 58">
            <a:extLst>
              <a:ext uri="{FF2B5EF4-FFF2-40B4-BE49-F238E27FC236}">
                <a16:creationId xmlns:a16="http://schemas.microsoft.com/office/drawing/2014/main" id="{062AAAAC-5D8E-4233-9EC7-A4794B1E969F}"/>
              </a:ext>
            </a:extLst>
          </p:cNvPr>
          <p:cNvSpPr txBox="1"/>
          <p:nvPr/>
        </p:nvSpPr>
        <p:spPr>
          <a:xfrm>
            <a:off x="6372225" y="3615625"/>
            <a:ext cx="5336113" cy="1631216"/>
          </a:xfrm>
          <a:prstGeom prst="rect">
            <a:avLst/>
          </a:prstGeom>
          <a:noFill/>
        </p:spPr>
        <p:txBody>
          <a:bodyPr wrap="square" rtlCol="0">
            <a:spAutoFit/>
          </a:bodyPr>
          <a:lstStyle/>
          <a:p>
            <a:pPr algn="just"/>
            <a:r>
              <a:rPr lang="en-US" sz="2000" dirty="0" err="1">
                <a:solidFill>
                  <a:srgbClr val="000000"/>
                </a:solidFill>
              </a:rPr>
              <a:t>Bệnh</a:t>
            </a:r>
            <a:r>
              <a:rPr lang="en-US" sz="2000" dirty="0">
                <a:solidFill>
                  <a:srgbClr val="000000"/>
                </a:solidFill>
              </a:rPr>
              <a:t> </a:t>
            </a:r>
            <a:r>
              <a:rPr lang="en-US" sz="2000" dirty="0" err="1">
                <a:solidFill>
                  <a:srgbClr val="000000"/>
                </a:solidFill>
              </a:rPr>
              <a:t>nhân</a:t>
            </a:r>
            <a:r>
              <a:rPr lang="en-US" sz="2000" dirty="0">
                <a:solidFill>
                  <a:srgbClr val="000000"/>
                </a:solidFill>
              </a:rPr>
              <a:t> </a:t>
            </a:r>
            <a:r>
              <a:rPr lang="en-US" sz="2000" dirty="0" err="1">
                <a:solidFill>
                  <a:srgbClr val="000000"/>
                </a:solidFill>
              </a:rPr>
              <a:t>không</a:t>
            </a:r>
            <a:r>
              <a:rPr lang="en-US" sz="2000" dirty="0">
                <a:solidFill>
                  <a:srgbClr val="000000"/>
                </a:solidFill>
              </a:rPr>
              <a:t> </a:t>
            </a:r>
            <a:r>
              <a:rPr lang="en-US" sz="2000" dirty="0" err="1">
                <a:solidFill>
                  <a:srgbClr val="000000"/>
                </a:solidFill>
              </a:rPr>
              <a:t>khéo</a:t>
            </a:r>
            <a:r>
              <a:rPr lang="en-US" sz="2000" dirty="0">
                <a:solidFill>
                  <a:srgbClr val="000000"/>
                </a:solidFill>
              </a:rPr>
              <a:t> </a:t>
            </a:r>
            <a:r>
              <a:rPr lang="en-US" sz="2000" dirty="0" err="1">
                <a:solidFill>
                  <a:srgbClr val="000000"/>
                </a:solidFill>
              </a:rPr>
              <a:t>tay</a:t>
            </a:r>
            <a:r>
              <a:rPr lang="en-US" sz="2000" dirty="0">
                <a:solidFill>
                  <a:srgbClr val="000000"/>
                </a:solidFill>
              </a:rPr>
              <a:t> </a:t>
            </a:r>
            <a:r>
              <a:rPr lang="en-US" sz="2000" dirty="0" err="1">
                <a:solidFill>
                  <a:srgbClr val="000000"/>
                </a:solidFill>
              </a:rPr>
              <a:t>có</a:t>
            </a:r>
            <a:r>
              <a:rPr lang="en-US" sz="2000" dirty="0">
                <a:solidFill>
                  <a:srgbClr val="000000"/>
                </a:solidFill>
              </a:rPr>
              <a:t> </a:t>
            </a:r>
            <a:r>
              <a:rPr lang="en-US" sz="2000" dirty="0" err="1">
                <a:solidFill>
                  <a:srgbClr val="000000"/>
                </a:solidFill>
              </a:rPr>
              <a:t>thể</a:t>
            </a:r>
            <a:r>
              <a:rPr lang="en-US" sz="2000" dirty="0">
                <a:solidFill>
                  <a:srgbClr val="000000"/>
                </a:solidFill>
              </a:rPr>
              <a:t> </a:t>
            </a:r>
            <a:r>
              <a:rPr lang="en-US" sz="2000" dirty="0" err="1">
                <a:solidFill>
                  <a:srgbClr val="000000"/>
                </a:solidFill>
              </a:rPr>
              <a:t>gặp</a:t>
            </a:r>
            <a:r>
              <a:rPr lang="en-US" sz="2000" dirty="0">
                <a:solidFill>
                  <a:srgbClr val="000000"/>
                </a:solidFill>
              </a:rPr>
              <a:t> </a:t>
            </a:r>
            <a:r>
              <a:rPr lang="en-US" sz="2000" dirty="0" err="1">
                <a:solidFill>
                  <a:srgbClr val="000000"/>
                </a:solidFill>
              </a:rPr>
              <a:t>khó</a:t>
            </a:r>
            <a:r>
              <a:rPr lang="en-US" sz="2000" dirty="0">
                <a:solidFill>
                  <a:srgbClr val="000000"/>
                </a:solidFill>
              </a:rPr>
              <a:t> </a:t>
            </a:r>
            <a:r>
              <a:rPr lang="en-US" sz="2000" dirty="0" err="1">
                <a:solidFill>
                  <a:srgbClr val="000000"/>
                </a:solidFill>
              </a:rPr>
              <a:t>khăn</a:t>
            </a:r>
            <a:r>
              <a:rPr lang="en-US" sz="2000" dirty="0">
                <a:solidFill>
                  <a:srgbClr val="000000"/>
                </a:solidFill>
              </a:rPr>
              <a:t> </a:t>
            </a:r>
            <a:r>
              <a:rPr lang="en-US" sz="2000" dirty="0" err="1">
                <a:solidFill>
                  <a:srgbClr val="000000"/>
                </a:solidFill>
              </a:rPr>
              <a:t>với</a:t>
            </a:r>
            <a:r>
              <a:rPr lang="en-US" sz="2000" dirty="0">
                <a:solidFill>
                  <a:srgbClr val="000000"/>
                </a:solidFill>
              </a:rPr>
              <a:t> </a:t>
            </a:r>
            <a:r>
              <a:rPr lang="en-US" sz="2000" dirty="0" err="1">
                <a:solidFill>
                  <a:srgbClr val="000000"/>
                </a:solidFill>
              </a:rPr>
              <a:t>bình</a:t>
            </a:r>
            <a:r>
              <a:rPr lang="en-US" sz="2000" dirty="0">
                <a:solidFill>
                  <a:srgbClr val="000000"/>
                </a:solidFill>
              </a:rPr>
              <a:t> </a:t>
            </a:r>
            <a:r>
              <a:rPr lang="en-US" sz="2000" dirty="0" err="1">
                <a:solidFill>
                  <a:srgbClr val="000000"/>
                </a:solidFill>
              </a:rPr>
              <a:t>hút</a:t>
            </a:r>
            <a:r>
              <a:rPr lang="en-US" sz="2000" dirty="0">
                <a:solidFill>
                  <a:srgbClr val="000000"/>
                </a:solidFill>
              </a:rPr>
              <a:t> </a:t>
            </a:r>
            <a:r>
              <a:rPr lang="en-US" sz="2000" dirty="0" err="1">
                <a:solidFill>
                  <a:srgbClr val="000000"/>
                </a:solidFill>
              </a:rPr>
              <a:t>bột</a:t>
            </a:r>
            <a:r>
              <a:rPr lang="en-US" sz="2000" dirty="0">
                <a:solidFill>
                  <a:srgbClr val="000000"/>
                </a:solidFill>
              </a:rPr>
              <a:t> </a:t>
            </a:r>
            <a:r>
              <a:rPr lang="en-US" sz="2000" dirty="0" err="1">
                <a:solidFill>
                  <a:srgbClr val="000000"/>
                </a:solidFill>
              </a:rPr>
              <a:t>khô</a:t>
            </a:r>
            <a:r>
              <a:rPr lang="en-US" sz="2000" dirty="0">
                <a:solidFill>
                  <a:srgbClr val="000000"/>
                </a:solidFill>
              </a:rPr>
              <a:t>, </a:t>
            </a:r>
            <a:r>
              <a:rPr lang="en-US" sz="2000" dirty="0" err="1">
                <a:solidFill>
                  <a:srgbClr val="000000"/>
                </a:solidFill>
              </a:rPr>
              <a:t>cụ</a:t>
            </a:r>
            <a:r>
              <a:rPr lang="en-US" sz="2000" dirty="0">
                <a:solidFill>
                  <a:srgbClr val="000000"/>
                </a:solidFill>
              </a:rPr>
              <a:t> </a:t>
            </a:r>
            <a:r>
              <a:rPr lang="en-US" sz="2000" dirty="0" err="1">
                <a:solidFill>
                  <a:srgbClr val="000000"/>
                </a:solidFill>
              </a:rPr>
              <a:t>thể</a:t>
            </a:r>
            <a:r>
              <a:rPr lang="en-US" sz="2000" dirty="0">
                <a:solidFill>
                  <a:srgbClr val="000000"/>
                </a:solidFill>
              </a:rPr>
              <a:t> </a:t>
            </a:r>
            <a:r>
              <a:rPr lang="en-US" sz="2000" dirty="0" err="1">
                <a:solidFill>
                  <a:srgbClr val="000000"/>
                </a:solidFill>
              </a:rPr>
              <a:t>nếu</a:t>
            </a:r>
            <a:r>
              <a:rPr lang="en-US" sz="2000" dirty="0">
                <a:solidFill>
                  <a:srgbClr val="000000"/>
                </a:solidFill>
              </a:rPr>
              <a:t> </a:t>
            </a:r>
            <a:r>
              <a:rPr lang="en-US" sz="2000" dirty="0" err="1">
                <a:solidFill>
                  <a:srgbClr val="000000"/>
                </a:solidFill>
              </a:rPr>
              <a:t>viên</a:t>
            </a:r>
            <a:r>
              <a:rPr lang="en-US" sz="2000" dirty="0">
                <a:solidFill>
                  <a:srgbClr val="000000"/>
                </a:solidFill>
              </a:rPr>
              <a:t> </a:t>
            </a:r>
            <a:r>
              <a:rPr lang="en-US" sz="2000" dirty="0" err="1">
                <a:solidFill>
                  <a:srgbClr val="000000"/>
                </a:solidFill>
              </a:rPr>
              <a:t>nang</a:t>
            </a:r>
            <a:r>
              <a:rPr lang="en-US" sz="2000" dirty="0">
                <a:solidFill>
                  <a:srgbClr val="000000"/>
                </a:solidFill>
              </a:rPr>
              <a:t> </a:t>
            </a:r>
            <a:r>
              <a:rPr lang="en-US" sz="2000" dirty="0" err="1">
                <a:solidFill>
                  <a:srgbClr val="000000"/>
                </a:solidFill>
              </a:rPr>
              <a:t>cứng</a:t>
            </a:r>
            <a:r>
              <a:rPr lang="en-US" sz="2000" dirty="0">
                <a:solidFill>
                  <a:srgbClr val="000000"/>
                </a:solidFill>
              </a:rPr>
              <a:t> </a:t>
            </a:r>
            <a:r>
              <a:rPr lang="en-US" sz="2000" dirty="0" err="1">
                <a:solidFill>
                  <a:srgbClr val="000000"/>
                </a:solidFill>
              </a:rPr>
              <a:t>cần</a:t>
            </a:r>
            <a:r>
              <a:rPr lang="en-US" sz="2000" dirty="0">
                <a:solidFill>
                  <a:srgbClr val="000000"/>
                </a:solidFill>
              </a:rPr>
              <a:t> </a:t>
            </a:r>
            <a:r>
              <a:rPr lang="en-US" sz="2000" dirty="0" err="1">
                <a:solidFill>
                  <a:srgbClr val="000000"/>
                </a:solidFill>
              </a:rPr>
              <a:t>được</a:t>
            </a:r>
            <a:r>
              <a:rPr lang="en-US" sz="2000" dirty="0">
                <a:solidFill>
                  <a:srgbClr val="000000"/>
                </a:solidFill>
              </a:rPr>
              <a:t> </a:t>
            </a:r>
            <a:r>
              <a:rPr lang="en-US" sz="2000" dirty="0" err="1">
                <a:solidFill>
                  <a:srgbClr val="000000"/>
                </a:solidFill>
              </a:rPr>
              <a:t>làm</a:t>
            </a:r>
            <a:r>
              <a:rPr lang="en-US" sz="2000" dirty="0">
                <a:solidFill>
                  <a:srgbClr val="000000"/>
                </a:solidFill>
              </a:rPr>
              <a:t> </a:t>
            </a:r>
            <a:r>
              <a:rPr lang="en-US" sz="2000" dirty="0" err="1">
                <a:solidFill>
                  <a:srgbClr val="000000"/>
                </a:solidFill>
              </a:rPr>
              <a:t>vỡ</a:t>
            </a:r>
            <a:r>
              <a:rPr lang="en-US" sz="2000" dirty="0">
                <a:solidFill>
                  <a:srgbClr val="000000"/>
                </a:solidFill>
              </a:rPr>
              <a:t> </a:t>
            </a:r>
            <a:r>
              <a:rPr lang="en-US" sz="2000" dirty="0" err="1">
                <a:solidFill>
                  <a:srgbClr val="000000"/>
                </a:solidFill>
              </a:rPr>
              <a:t>trước</a:t>
            </a:r>
            <a:r>
              <a:rPr lang="en-US" sz="2000" dirty="0">
                <a:solidFill>
                  <a:srgbClr val="000000"/>
                </a:solidFill>
              </a:rPr>
              <a:t> </a:t>
            </a:r>
            <a:r>
              <a:rPr lang="en-US" sz="2000" dirty="0" err="1">
                <a:solidFill>
                  <a:srgbClr val="000000"/>
                </a:solidFill>
              </a:rPr>
              <a:t>khi</a:t>
            </a:r>
            <a:r>
              <a:rPr lang="en-US" sz="2000" dirty="0">
                <a:solidFill>
                  <a:srgbClr val="000000"/>
                </a:solidFill>
              </a:rPr>
              <a:t> </a:t>
            </a:r>
            <a:r>
              <a:rPr lang="en-US" sz="2000" dirty="0" err="1">
                <a:solidFill>
                  <a:srgbClr val="000000"/>
                </a:solidFill>
              </a:rPr>
              <a:t>dùng</a:t>
            </a:r>
            <a:r>
              <a:rPr lang="en-US" sz="2000" dirty="0">
                <a:solidFill>
                  <a:srgbClr val="000000"/>
                </a:solidFill>
              </a:rPr>
              <a:t>. Run </a:t>
            </a:r>
            <a:r>
              <a:rPr lang="en-US" sz="2000" dirty="0" err="1">
                <a:solidFill>
                  <a:srgbClr val="000000"/>
                </a:solidFill>
              </a:rPr>
              <a:t>tay</a:t>
            </a:r>
            <a:r>
              <a:rPr lang="en-US" sz="2000" dirty="0">
                <a:solidFill>
                  <a:srgbClr val="000000"/>
                </a:solidFill>
              </a:rPr>
              <a:t> </a:t>
            </a:r>
            <a:r>
              <a:rPr lang="en-US" sz="2000" dirty="0" err="1">
                <a:solidFill>
                  <a:srgbClr val="000000"/>
                </a:solidFill>
              </a:rPr>
              <a:t>có</a:t>
            </a:r>
            <a:r>
              <a:rPr lang="en-US" sz="2000" dirty="0">
                <a:solidFill>
                  <a:srgbClr val="000000"/>
                </a:solidFill>
              </a:rPr>
              <a:t> </a:t>
            </a:r>
            <a:r>
              <a:rPr lang="en-US" sz="2000" dirty="0" err="1">
                <a:solidFill>
                  <a:srgbClr val="000000"/>
                </a:solidFill>
              </a:rPr>
              <a:t>thể</a:t>
            </a:r>
            <a:r>
              <a:rPr lang="en-US" sz="2000" dirty="0">
                <a:solidFill>
                  <a:srgbClr val="000000"/>
                </a:solidFill>
              </a:rPr>
              <a:t> </a:t>
            </a:r>
            <a:r>
              <a:rPr lang="en-US" sz="2000" dirty="0" err="1">
                <a:solidFill>
                  <a:srgbClr val="000000"/>
                </a:solidFill>
              </a:rPr>
              <a:t>dẫn</a:t>
            </a:r>
            <a:r>
              <a:rPr lang="en-US" sz="2000" dirty="0">
                <a:solidFill>
                  <a:srgbClr val="000000"/>
                </a:solidFill>
              </a:rPr>
              <a:t> </a:t>
            </a:r>
            <a:r>
              <a:rPr lang="en-US" sz="2000" dirty="0" err="1">
                <a:solidFill>
                  <a:srgbClr val="000000"/>
                </a:solidFill>
              </a:rPr>
              <a:t>đến</a:t>
            </a:r>
            <a:r>
              <a:rPr lang="en-US" sz="2000" dirty="0">
                <a:solidFill>
                  <a:srgbClr val="000000"/>
                </a:solidFill>
              </a:rPr>
              <a:t> rung </a:t>
            </a:r>
            <a:r>
              <a:rPr lang="en-US" sz="2000" dirty="0" err="1">
                <a:solidFill>
                  <a:srgbClr val="000000"/>
                </a:solidFill>
              </a:rPr>
              <a:t>lắc</a:t>
            </a:r>
            <a:r>
              <a:rPr lang="en-US" sz="2000" dirty="0">
                <a:solidFill>
                  <a:srgbClr val="000000"/>
                </a:solidFill>
              </a:rPr>
              <a:t> </a:t>
            </a:r>
            <a:r>
              <a:rPr lang="en-US" sz="2000" dirty="0" err="1">
                <a:solidFill>
                  <a:srgbClr val="000000"/>
                </a:solidFill>
              </a:rPr>
              <a:t>dụng</a:t>
            </a:r>
            <a:r>
              <a:rPr lang="en-US" sz="2000" dirty="0">
                <a:solidFill>
                  <a:srgbClr val="000000"/>
                </a:solidFill>
              </a:rPr>
              <a:t> </a:t>
            </a:r>
            <a:r>
              <a:rPr lang="en-US" sz="2000" dirty="0" err="1">
                <a:solidFill>
                  <a:srgbClr val="000000"/>
                </a:solidFill>
              </a:rPr>
              <a:t>cụ</a:t>
            </a:r>
            <a:r>
              <a:rPr lang="en-US" sz="2000" dirty="0">
                <a:solidFill>
                  <a:srgbClr val="000000"/>
                </a:solidFill>
              </a:rPr>
              <a:t> </a:t>
            </a:r>
            <a:r>
              <a:rPr lang="en-US" sz="2000" dirty="0" err="1">
                <a:solidFill>
                  <a:srgbClr val="000000"/>
                </a:solidFill>
              </a:rPr>
              <a:t>hít</a:t>
            </a:r>
            <a:r>
              <a:rPr lang="en-US" sz="2000" dirty="0">
                <a:solidFill>
                  <a:srgbClr val="000000"/>
                </a:solidFill>
              </a:rPr>
              <a:t> </a:t>
            </a:r>
            <a:r>
              <a:rPr lang="en-US" sz="2000" dirty="0" err="1">
                <a:solidFill>
                  <a:srgbClr val="000000"/>
                </a:solidFill>
              </a:rPr>
              <a:t>và</a:t>
            </a:r>
            <a:r>
              <a:rPr lang="en-US" sz="2000" dirty="0">
                <a:solidFill>
                  <a:srgbClr val="000000"/>
                </a:solidFill>
              </a:rPr>
              <a:t> </a:t>
            </a:r>
            <a:r>
              <a:rPr lang="en-US" sz="2000" dirty="0" err="1">
                <a:solidFill>
                  <a:srgbClr val="000000"/>
                </a:solidFill>
              </a:rPr>
              <a:t>làm</a:t>
            </a:r>
            <a:r>
              <a:rPr lang="en-US" sz="2000" dirty="0">
                <a:solidFill>
                  <a:srgbClr val="000000"/>
                </a:solidFill>
              </a:rPr>
              <a:t> </a:t>
            </a:r>
            <a:r>
              <a:rPr lang="en-US" sz="2000" dirty="0" err="1">
                <a:solidFill>
                  <a:srgbClr val="000000"/>
                </a:solidFill>
              </a:rPr>
              <a:t>mất</a:t>
            </a:r>
            <a:r>
              <a:rPr lang="en-US" sz="2000" dirty="0">
                <a:solidFill>
                  <a:srgbClr val="000000"/>
                </a:solidFill>
              </a:rPr>
              <a:t> </a:t>
            </a:r>
            <a:r>
              <a:rPr lang="en-US" sz="2000" dirty="0" err="1">
                <a:solidFill>
                  <a:srgbClr val="000000"/>
                </a:solidFill>
              </a:rPr>
              <a:t>liều</a:t>
            </a:r>
            <a:r>
              <a:rPr lang="en-US" sz="2000" dirty="0">
                <a:solidFill>
                  <a:srgbClr val="000000"/>
                </a:solidFill>
              </a:rPr>
              <a:t> </a:t>
            </a:r>
            <a:r>
              <a:rPr lang="en-US" sz="2000" dirty="0" err="1">
                <a:solidFill>
                  <a:srgbClr val="000000"/>
                </a:solidFill>
              </a:rPr>
              <a:t>thuốc</a:t>
            </a:r>
            <a:endParaRPr lang="en-US" sz="2000" dirty="0">
              <a:solidFill>
                <a:srgbClr val="000000"/>
              </a:solidFill>
            </a:endParaRPr>
          </a:p>
        </p:txBody>
      </p:sp>
      <p:sp>
        <p:nvSpPr>
          <p:cNvPr id="60" name="TextBox 59">
            <a:extLst>
              <a:ext uri="{FF2B5EF4-FFF2-40B4-BE49-F238E27FC236}">
                <a16:creationId xmlns:a16="http://schemas.microsoft.com/office/drawing/2014/main" id="{75D0BAF3-7781-4B9A-A660-C75286AED085}"/>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Hơn</a:t>
            </a:r>
            <a:r>
              <a:rPr lang="en-GB" sz="3600" b="1" dirty="0">
                <a:solidFill>
                  <a:srgbClr val="3F7819"/>
                </a:solidFill>
              </a:rPr>
              <a:t> 50% </a:t>
            </a:r>
            <a:r>
              <a:rPr lang="en-GB" sz="3600" b="1" dirty="0" err="1">
                <a:solidFill>
                  <a:srgbClr val="3F7819"/>
                </a:solidFill>
              </a:rPr>
              <a:t>bệnh</a:t>
            </a:r>
            <a:r>
              <a:rPr lang="en-GB" sz="3600" b="1" dirty="0">
                <a:solidFill>
                  <a:srgbClr val="3F7819"/>
                </a:solidFill>
              </a:rPr>
              <a:t> </a:t>
            </a:r>
            <a:r>
              <a:rPr lang="en-GB" sz="3600" b="1" dirty="0" err="1">
                <a:solidFill>
                  <a:srgbClr val="3F7819"/>
                </a:solidFill>
              </a:rPr>
              <a:t>nhân</a:t>
            </a:r>
            <a:r>
              <a:rPr lang="en-GB" sz="3600" b="1" dirty="0">
                <a:solidFill>
                  <a:srgbClr val="3F7819"/>
                </a:solidFill>
              </a:rPr>
              <a:t> </a:t>
            </a:r>
            <a:r>
              <a:rPr lang="en-GB" sz="3600" b="1" dirty="0" err="1">
                <a:solidFill>
                  <a:srgbClr val="3F7819"/>
                </a:solidFill>
              </a:rPr>
              <a:t>suy</a:t>
            </a:r>
            <a:r>
              <a:rPr lang="en-GB" sz="3600" b="1" dirty="0">
                <a:solidFill>
                  <a:srgbClr val="3F7819"/>
                </a:solidFill>
              </a:rPr>
              <a:t> </a:t>
            </a:r>
            <a:r>
              <a:rPr lang="en-GB" sz="3600" b="1" dirty="0" err="1">
                <a:solidFill>
                  <a:srgbClr val="3F7819"/>
                </a:solidFill>
              </a:rPr>
              <a:t>giảm</a:t>
            </a:r>
            <a:r>
              <a:rPr lang="en-GB" sz="3600" b="1" dirty="0">
                <a:solidFill>
                  <a:srgbClr val="3F7819"/>
                </a:solidFill>
              </a:rPr>
              <a:t> </a:t>
            </a:r>
            <a:r>
              <a:rPr lang="en-GB" sz="3600" b="1" dirty="0" err="1">
                <a:solidFill>
                  <a:srgbClr val="3F7819"/>
                </a:solidFill>
              </a:rPr>
              <a:t>khả</a:t>
            </a:r>
            <a:r>
              <a:rPr lang="en-GB" sz="3600" b="1" dirty="0">
                <a:solidFill>
                  <a:srgbClr val="3F7819"/>
                </a:solidFill>
              </a:rPr>
              <a:t> </a:t>
            </a:r>
            <a:r>
              <a:rPr lang="en-GB" sz="3600" b="1" dirty="0" err="1">
                <a:solidFill>
                  <a:srgbClr val="3F7819"/>
                </a:solidFill>
              </a:rPr>
              <a:t>năng</a:t>
            </a:r>
            <a:r>
              <a:rPr lang="en-GB" sz="3600" b="1" dirty="0">
                <a:solidFill>
                  <a:srgbClr val="3F7819"/>
                </a:solidFill>
              </a:rPr>
              <a:t> </a:t>
            </a:r>
            <a:r>
              <a:rPr lang="en-GB" sz="3600" b="1" dirty="0" err="1">
                <a:solidFill>
                  <a:srgbClr val="3F7819"/>
                </a:solidFill>
              </a:rPr>
              <a:t>hít</a:t>
            </a:r>
            <a:endParaRPr lang="en-US" sz="3600" b="1" dirty="0">
              <a:solidFill>
                <a:srgbClr val="3F7819"/>
              </a:solidFill>
            </a:endParaRPr>
          </a:p>
        </p:txBody>
      </p:sp>
      <p:sp>
        <p:nvSpPr>
          <p:cNvPr id="61" name="TextBox 60">
            <a:extLst>
              <a:ext uri="{FF2B5EF4-FFF2-40B4-BE49-F238E27FC236}">
                <a16:creationId xmlns:a16="http://schemas.microsoft.com/office/drawing/2014/main" id="{570ACE38-B889-4ED6-BFAD-89F3B2B492DD}"/>
              </a:ext>
            </a:extLst>
          </p:cNvPr>
          <p:cNvSpPr txBox="1"/>
          <p:nvPr/>
        </p:nvSpPr>
        <p:spPr>
          <a:xfrm>
            <a:off x="157273" y="1435110"/>
            <a:ext cx="6067425" cy="400110"/>
          </a:xfrm>
          <a:prstGeom prst="rect">
            <a:avLst/>
          </a:prstGeom>
          <a:noFill/>
        </p:spPr>
        <p:txBody>
          <a:bodyPr wrap="square" rtlCol="0">
            <a:spAutoFit/>
          </a:bodyPr>
          <a:lstStyle/>
          <a:p>
            <a:pPr algn="ctr"/>
            <a:r>
              <a:rPr lang="en-US" sz="2000" b="1" dirty="0" err="1">
                <a:solidFill>
                  <a:srgbClr val="161622"/>
                </a:solidFill>
              </a:rPr>
              <a:t>Yếu</a:t>
            </a:r>
            <a:r>
              <a:rPr lang="en-US" sz="2000" b="1" dirty="0">
                <a:solidFill>
                  <a:srgbClr val="161622"/>
                </a:solidFill>
              </a:rPr>
              <a:t> </a:t>
            </a:r>
            <a:r>
              <a:rPr lang="en-US" sz="2000" b="1" dirty="0" err="1">
                <a:solidFill>
                  <a:srgbClr val="161622"/>
                </a:solidFill>
              </a:rPr>
              <a:t>tố</a:t>
            </a:r>
            <a:r>
              <a:rPr lang="en-US" sz="2000" b="1" dirty="0">
                <a:solidFill>
                  <a:srgbClr val="161622"/>
                </a:solidFill>
              </a:rPr>
              <a:t> </a:t>
            </a:r>
            <a:r>
              <a:rPr lang="en-US" sz="2000" b="1" dirty="0" err="1">
                <a:solidFill>
                  <a:srgbClr val="161622"/>
                </a:solidFill>
              </a:rPr>
              <a:t>nguy</a:t>
            </a:r>
            <a:r>
              <a:rPr lang="en-US" sz="2000" b="1" dirty="0">
                <a:solidFill>
                  <a:srgbClr val="161622"/>
                </a:solidFill>
              </a:rPr>
              <a:t> </a:t>
            </a:r>
            <a:r>
              <a:rPr lang="en-US" sz="2000" b="1" dirty="0" err="1">
                <a:solidFill>
                  <a:srgbClr val="161622"/>
                </a:solidFill>
              </a:rPr>
              <a:t>cơ</a:t>
            </a:r>
            <a:r>
              <a:rPr lang="en-US" sz="2000" b="1" dirty="0">
                <a:solidFill>
                  <a:srgbClr val="161622"/>
                </a:solidFill>
              </a:rPr>
              <a:t> </a:t>
            </a:r>
            <a:r>
              <a:rPr lang="en-US" sz="2000" b="1" dirty="0" err="1">
                <a:solidFill>
                  <a:srgbClr val="161622"/>
                </a:solidFill>
              </a:rPr>
              <a:t>giảm</a:t>
            </a:r>
            <a:r>
              <a:rPr lang="en-US" sz="2000" b="1" dirty="0">
                <a:solidFill>
                  <a:srgbClr val="161622"/>
                </a:solidFill>
              </a:rPr>
              <a:t> </a:t>
            </a:r>
            <a:r>
              <a:rPr lang="en-US" sz="2000" b="1" dirty="0" err="1">
                <a:solidFill>
                  <a:srgbClr val="161622"/>
                </a:solidFill>
              </a:rPr>
              <a:t>khả</a:t>
            </a:r>
            <a:r>
              <a:rPr lang="en-US" sz="2000" b="1" dirty="0">
                <a:solidFill>
                  <a:srgbClr val="161622"/>
                </a:solidFill>
              </a:rPr>
              <a:t> </a:t>
            </a:r>
            <a:r>
              <a:rPr lang="en-US" sz="2000" b="1" dirty="0" err="1">
                <a:solidFill>
                  <a:srgbClr val="161622"/>
                </a:solidFill>
              </a:rPr>
              <a:t>năng</a:t>
            </a:r>
            <a:r>
              <a:rPr lang="en-US" sz="2000" b="1" dirty="0">
                <a:solidFill>
                  <a:srgbClr val="161622"/>
                </a:solidFill>
              </a:rPr>
              <a:t> </a:t>
            </a:r>
            <a:r>
              <a:rPr lang="en-US" sz="2000" b="1" dirty="0" err="1">
                <a:solidFill>
                  <a:srgbClr val="161622"/>
                </a:solidFill>
              </a:rPr>
              <a:t>hít</a:t>
            </a:r>
            <a:r>
              <a:rPr lang="en-US" sz="2000" b="1" dirty="0">
                <a:solidFill>
                  <a:srgbClr val="161622"/>
                </a:solidFill>
              </a:rPr>
              <a:t> ở COPD</a:t>
            </a:r>
          </a:p>
        </p:txBody>
      </p:sp>
      <p:cxnSp>
        <p:nvCxnSpPr>
          <p:cNvPr id="62" name="Straight Arrow Connector 61">
            <a:extLst>
              <a:ext uri="{FF2B5EF4-FFF2-40B4-BE49-F238E27FC236}">
                <a16:creationId xmlns:a16="http://schemas.microsoft.com/office/drawing/2014/main" id="{569E2A81-E308-4733-8D9D-7BAD82A03001}"/>
              </a:ext>
            </a:extLst>
          </p:cNvPr>
          <p:cNvCxnSpPr>
            <a:cxnSpLocks/>
          </p:cNvCxnSpPr>
          <p:nvPr/>
        </p:nvCxnSpPr>
        <p:spPr>
          <a:xfrm>
            <a:off x="8661731" y="2976002"/>
            <a:ext cx="0" cy="586675"/>
          </a:xfrm>
          <a:prstGeom prst="straightConnector1">
            <a:avLst/>
          </a:prstGeom>
          <a:ln w="38100">
            <a:solidFill>
              <a:srgbClr val="92D05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38040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80F572CC-A12A-40AB-B67C-FA820B6C159D}"/>
              </a:ext>
            </a:extLst>
          </p:cNvPr>
          <p:cNvSpPr txBox="1">
            <a:spLocks/>
          </p:cNvSpPr>
          <p:nvPr/>
        </p:nvSpPr>
        <p:spPr>
          <a:xfrm>
            <a:off x="808037" y="209275"/>
            <a:ext cx="10868025" cy="994887"/>
          </a:xfrm>
          <a:prstGeom prst="rect">
            <a:avLst/>
          </a:prstGeom>
          <a:solidFill>
            <a:schemeClr val="bg1"/>
          </a:solidFill>
        </p:spPr>
        <p:txBody>
          <a:bodyPr vert="horz" lIns="0" tIns="0" rIns="0" bIns="0" rtlCol="0" anchor="t">
            <a:noAutofit/>
          </a:bodyPr>
          <a:lstStyle>
            <a:lvl1pPr algn="l" defTabSz="914400" rtl="0" eaLnBrk="1" latinLnBrk="0" hangingPunct="1">
              <a:lnSpc>
                <a:spcPct val="90000"/>
              </a:lnSpc>
              <a:spcBef>
                <a:spcPct val="0"/>
              </a:spcBef>
              <a:buNone/>
              <a:defRPr sz="3200" b="1" kern="1200">
                <a:solidFill>
                  <a:srgbClr val="004E5A"/>
                </a:solidFill>
                <a:latin typeface="+mj-lt"/>
                <a:ea typeface="+mj-ea"/>
                <a:cs typeface="+mj-cs"/>
              </a:defRPr>
            </a:lvl1pPr>
          </a:lstStyle>
          <a:p>
            <a:pPr fontAlgn="auto">
              <a:spcAft>
                <a:spcPts val="0"/>
              </a:spcAft>
              <a:defRPr/>
            </a:pPr>
            <a:r>
              <a:rPr lang="en-US" sz="3600" dirty="0">
                <a:solidFill>
                  <a:srgbClr val="3F7819"/>
                </a:solidFill>
                <a:latin typeface="Arial" panose="020B0604020202020204" pitchFamily="34" charset="0"/>
                <a:ea typeface="+mn-ea"/>
                <a:cs typeface="Arial" panose="020B0604020202020204" pitchFamily="34" charset="0"/>
              </a:rPr>
              <a:t>Respimat: </a:t>
            </a:r>
            <a:r>
              <a:rPr lang="en-US" sz="3600" dirty="0" err="1">
                <a:solidFill>
                  <a:srgbClr val="3F7819"/>
                </a:solidFill>
                <a:latin typeface="Arial" panose="020B0604020202020204" pitchFamily="34" charset="0"/>
                <a:ea typeface="+mn-ea"/>
                <a:cs typeface="Arial" panose="020B0604020202020204" pitchFamily="34" charset="0"/>
              </a:rPr>
              <a:t>phun</a:t>
            </a:r>
            <a:r>
              <a:rPr lang="en-US" sz="3600" dirty="0">
                <a:solidFill>
                  <a:srgbClr val="3F7819"/>
                </a:solidFill>
                <a:latin typeface="Arial" panose="020B0604020202020204" pitchFamily="34" charset="0"/>
                <a:ea typeface="+mn-ea"/>
                <a:cs typeface="Arial" panose="020B0604020202020204" pitchFamily="34" charset="0"/>
              </a:rPr>
              <a:t> s</a:t>
            </a:r>
            <a:r>
              <a:rPr lang="vi-VN" sz="3600" dirty="0">
                <a:solidFill>
                  <a:srgbClr val="3F7819"/>
                </a:solidFill>
                <a:latin typeface="Arial" panose="020B0604020202020204" pitchFamily="34" charset="0"/>
                <a:ea typeface="+mn-ea"/>
                <a:cs typeface="Arial" panose="020B0604020202020204" pitchFamily="34" charset="0"/>
              </a:rPr>
              <a:t>ươ</a:t>
            </a:r>
            <a:r>
              <a:rPr lang="en-US" sz="3600" dirty="0">
                <a:solidFill>
                  <a:srgbClr val="3F7819"/>
                </a:solidFill>
                <a:latin typeface="Arial" panose="020B0604020202020204" pitchFamily="34" charset="0"/>
                <a:ea typeface="+mn-ea"/>
                <a:cs typeface="Arial" panose="020B0604020202020204" pitchFamily="34" charset="0"/>
              </a:rPr>
              <a:t>ng </a:t>
            </a:r>
            <a:r>
              <a:rPr lang="en-US" sz="3600" dirty="0" err="1">
                <a:solidFill>
                  <a:srgbClr val="3F7819"/>
                </a:solidFill>
                <a:latin typeface="Arial" panose="020B0604020202020204" pitchFamily="34" charset="0"/>
                <a:ea typeface="+mn-ea"/>
                <a:cs typeface="Arial" panose="020B0604020202020204" pitchFamily="34" charset="0"/>
              </a:rPr>
              <a:t>hạt</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mịn</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giúp</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đưa</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thuốc</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vào</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sâu</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trong</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phổi</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bệnh</a:t>
            </a:r>
            <a:r>
              <a:rPr lang="en-US" sz="3600" dirty="0">
                <a:solidFill>
                  <a:srgbClr val="3F7819"/>
                </a:solidFill>
                <a:latin typeface="Arial" panose="020B0604020202020204" pitchFamily="34" charset="0"/>
                <a:ea typeface="+mn-ea"/>
                <a:cs typeface="Arial" panose="020B0604020202020204" pitchFamily="34" charset="0"/>
              </a:rPr>
              <a:t> </a:t>
            </a:r>
            <a:r>
              <a:rPr lang="en-US" sz="3600" dirty="0" err="1">
                <a:solidFill>
                  <a:srgbClr val="3F7819"/>
                </a:solidFill>
                <a:latin typeface="Arial" panose="020B0604020202020204" pitchFamily="34" charset="0"/>
                <a:ea typeface="+mn-ea"/>
                <a:cs typeface="Arial" panose="020B0604020202020204" pitchFamily="34" charset="0"/>
              </a:rPr>
              <a:t>nhân</a:t>
            </a:r>
            <a:r>
              <a:rPr lang="en-US" sz="3600" dirty="0">
                <a:solidFill>
                  <a:srgbClr val="3F7819"/>
                </a:solidFill>
                <a:latin typeface="Arial" panose="020B0604020202020204" pitchFamily="34" charset="0"/>
                <a:ea typeface="+mn-ea"/>
                <a:cs typeface="Arial" panose="020B0604020202020204" pitchFamily="34" charset="0"/>
              </a:rPr>
              <a:t> </a:t>
            </a:r>
            <a:r>
              <a:rPr lang="en-US" sz="2800" baseline="30000" dirty="0">
                <a:solidFill>
                  <a:srgbClr val="3F7819"/>
                </a:solidFill>
                <a:latin typeface="Calibri"/>
              </a:rPr>
              <a:t>1,2</a:t>
            </a:r>
            <a:endParaRPr lang="en-US" sz="2800" dirty="0">
              <a:solidFill>
                <a:srgbClr val="3F7819"/>
              </a:solidFill>
              <a:latin typeface="Calibri"/>
            </a:endParaRPr>
          </a:p>
        </p:txBody>
      </p:sp>
      <p:sp>
        <p:nvSpPr>
          <p:cNvPr id="6" name="TextBox 5">
            <a:extLst>
              <a:ext uri="{FF2B5EF4-FFF2-40B4-BE49-F238E27FC236}">
                <a16:creationId xmlns:a16="http://schemas.microsoft.com/office/drawing/2014/main" id="{9E96AA6C-7C37-4D89-B012-7EC02C1BFE95}"/>
              </a:ext>
            </a:extLst>
          </p:cNvPr>
          <p:cNvSpPr txBox="1"/>
          <p:nvPr/>
        </p:nvSpPr>
        <p:spPr>
          <a:xfrm>
            <a:off x="2209706" y="6303762"/>
            <a:ext cx="9220293" cy="553998"/>
          </a:xfrm>
          <a:prstGeom prst="rect">
            <a:avLst/>
          </a:prstGeom>
          <a:noFill/>
        </p:spPr>
        <p:txBody>
          <a:bodyPr wrap="square" rtlCol="0">
            <a:spAutoFit/>
          </a:bodyPr>
          <a:lstStyle/>
          <a:p>
            <a:pPr fontAlgn="auto">
              <a:spcBef>
                <a:spcPts val="0"/>
              </a:spcBef>
              <a:spcAft>
                <a:spcPts val="0"/>
              </a:spcAft>
              <a:defRPr/>
            </a:pPr>
            <a:r>
              <a:rPr lang="en-US" sz="1000" kern="0" dirty="0">
                <a:solidFill>
                  <a:schemeClr val="bg1">
                    <a:lumMod val="50000"/>
                  </a:schemeClr>
                </a:solidFill>
                <a:latin typeface="Calibri" panose="020F0502020204030204"/>
                <a:cs typeface="+mn-cs"/>
              </a:rPr>
              <a:t>1.) Newman SP, et al. Chest. 1998;113(4):957-963. 2.) Pitcairn G, et al. J Aerosol Med. 2005;18(3):264-272. 3.) </a:t>
            </a:r>
            <a:r>
              <a:rPr lang="en-US" sz="1000" kern="0" dirty="0" err="1">
                <a:solidFill>
                  <a:schemeClr val="bg1">
                    <a:lumMod val="50000"/>
                  </a:schemeClr>
                </a:solidFill>
                <a:latin typeface="Calibri" panose="020F0502020204030204"/>
                <a:cs typeface="+mn-cs"/>
              </a:rPr>
              <a:t>Ziereberg</a:t>
            </a:r>
            <a:r>
              <a:rPr lang="en-US" sz="1000" kern="0" dirty="0">
                <a:solidFill>
                  <a:schemeClr val="bg1">
                    <a:lumMod val="50000"/>
                  </a:schemeClr>
                </a:solidFill>
                <a:latin typeface="Calibri" panose="020F0502020204030204"/>
                <a:cs typeface="+mn-cs"/>
              </a:rPr>
              <a:t> B. J Aerosol Med.1999;12(suppl 1):S19-S24. 4.) Dalby R, et al. Int J Pharm. 2004;283:1-9. 5.) Dalby RN, et al. Med Devices (</a:t>
            </a:r>
            <a:r>
              <a:rPr lang="en-US" sz="1000" kern="0" dirty="0" err="1">
                <a:solidFill>
                  <a:schemeClr val="bg1">
                    <a:lumMod val="50000"/>
                  </a:schemeClr>
                </a:solidFill>
                <a:latin typeface="Calibri" panose="020F0502020204030204"/>
                <a:cs typeface="+mn-cs"/>
              </a:rPr>
              <a:t>Auckl</a:t>
            </a:r>
            <a:r>
              <a:rPr lang="en-US" sz="1000" kern="0" dirty="0">
                <a:solidFill>
                  <a:schemeClr val="bg1">
                    <a:lumMod val="50000"/>
                  </a:schemeClr>
                </a:solidFill>
                <a:latin typeface="Calibri" panose="020F0502020204030204"/>
                <a:cs typeface="+mn-cs"/>
              </a:rPr>
              <a:t>). 2011;4:145-155. 6.) Anderson P, et al. Int J COPD. 2006;1(3):251-259. 7.) Janssens W, et al. Eur Respir J. 2008;31(1):78-83. 8.) </a:t>
            </a:r>
            <a:r>
              <a:rPr lang="en-US" sz="1000" kern="0" dirty="0" err="1">
                <a:solidFill>
                  <a:schemeClr val="bg1">
                    <a:lumMod val="50000"/>
                  </a:schemeClr>
                </a:solidFill>
                <a:latin typeface="Calibri" panose="020F0502020204030204"/>
                <a:cs typeface="+mn-cs"/>
              </a:rPr>
              <a:t>Fernadez</a:t>
            </a:r>
            <a:r>
              <a:rPr lang="en-US" sz="1000" kern="0" dirty="0">
                <a:solidFill>
                  <a:schemeClr val="bg1">
                    <a:lumMod val="50000"/>
                  </a:schemeClr>
                </a:solidFill>
                <a:latin typeface="Calibri" panose="020F0502020204030204"/>
                <a:cs typeface="+mn-cs"/>
              </a:rPr>
              <a:t> Tena A, et al. Arch </a:t>
            </a:r>
            <a:r>
              <a:rPr lang="en-US" sz="1000" kern="0" dirty="0" err="1">
                <a:solidFill>
                  <a:schemeClr val="bg1">
                    <a:lumMod val="50000"/>
                  </a:schemeClr>
                </a:solidFill>
                <a:latin typeface="Calibri" panose="020F0502020204030204"/>
                <a:cs typeface="+mn-cs"/>
              </a:rPr>
              <a:t>Bronconeumol</a:t>
            </a:r>
            <a:r>
              <a:rPr lang="en-US" sz="1000" kern="0" dirty="0">
                <a:solidFill>
                  <a:schemeClr val="bg1">
                    <a:lumMod val="50000"/>
                  </a:schemeClr>
                </a:solidFill>
                <a:latin typeface="Calibri" panose="020F0502020204030204"/>
                <a:cs typeface="+mn-cs"/>
              </a:rPr>
              <a:t>. 2012;48(7):240-246. 9.) </a:t>
            </a:r>
            <a:r>
              <a:rPr lang="en-US" sz="1000" kern="0" dirty="0" err="1">
                <a:solidFill>
                  <a:schemeClr val="bg1">
                    <a:lumMod val="50000"/>
                  </a:schemeClr>
                </a:solidFill>
                <a:latin typeface="Calibri" panose="020F0502020204030204"/>
                <a:cs typeface="+mn-cs"/>
              </a:rPr>
              <a:t>Hochrainer</a:t>
            </a:r>
            <a:r>
              <a:rPr lang="en-US" sz="1000" kern="0" dirty="0">
                <a:solidFill>
                  <a:schemeClr val="bg1">
                    <a:lumMod val="50000"/>
                  </a:schemeClr>
                </a:solidFill>
                <a:latin typeface="Calibri" panose="020F0502020204030204"/>
                <a:cs typeface="+mn-cs"/>
              </a:rPr>
              <a:t> D, et al. J Aerosol Med. 2005;18(3):273-282</a:t>
            </a:r>
          </a:p>
        </p:txBody>
      </p:sp>
      <p:grpSp>
        <p:nvGrpSpPr>
          <p:cNvPr id="7" name="Group 6">
            <a:extLst>
              <a:ext uri="{FF2B5EF4-FFF2-40B4-BE49-F238E27FC236}">
                <a16:creationId xmlns:a16="http://schemas.microsoft.com/office/drawing/2014/main" id="{95AD32F4-E64B-4B58-97D6-1EE68D685537}"/>
              </a:ext>
            </a:extLst>
          </p:cNvPr>
          <p:cNvGrpSpPr/>
          <p:nvPr/>
        </p:nvGrpSpPr>
        <p:grpSpPr>
          <a:xfrm>
            <a:off x="3293682" y="1582558"/>
            <a:ext cx="8148102" cy="1045917"/>
            <a:chOff x="3009899" y="1738640"/>
            <a:chExt cx="6332480" cy="1045917"/>
          </a:xfrm>
        </p:grpSpPr>
        <p:sp>
          <p:nvSpPr>
            <p:cNvPr id="8" name="TextBox 7">
              <a:extLst>
                <a:ext uri="{FF2B5EF4-FFF2-40B4-BE49-F238E27FC236}">
                  <a16:creationId xmlns:a16="http://schemas.microsoft.com/office/drawing/2014/main" id="{F1DA58CA-86F4-4577-89CF-02E2DAABB164}"/>
                </a:ext>
              </a:extLst>
            </p:cNvPr>
            <p:cNvSpPr txBox="1"/>
            <p:nvPr/>
          </p:nvSpPr>
          <p:spPr>
            <a:xfrm>
              <a:off x="4447650" y="1821111"/>
              <a:ext cx="4894729" cy="70788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2060"/>
                  </a:solidFill>
                  <a:effectLst/>
                  <a:uLnTx/>
                  <a:uFillTx/>
                </a:rPr>
                <a:t>LẮNG ĐỌNG THUỐC SÂU TRONG PHỔI </a:t>
              </a:r>
              <a:r>
                <a:rPr kumimoji="0" lang="en-US" sz="2000" b="0" i="0" u="none" strike="noStrike" kern="0" cap="none" spc="0" normalizeH="0" baseline="30000" noProof="0" dirty="0">
                  <a:ln>
                    <a:noFill/>
                  </a:ln>
                  <a:solidFill>
                    <a:srgbClr val="002060"/>
                  </a:solidFill>
                  <a:effectLst/>
                  <a:uLnTx/>
                  <a:uFillTx/>
                </a:rPr>
                <a:t>2-6</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2060"/>
                  </a:solidFill>
                  <a:effectLst/>
                  <a:uLnTx/>
                  <a:uFillTx/>
                </a:rPr>
                <a:t>DPI </a:t>
              </a:r>
              <a:r>
                <a:rPr kumimoji="0" lang="en-US" sz="2000" b="0" i="0" u="none" strike="noStrike" kern="0" cap="none" spc="0" normalizeH="0" baseline="0" noProof="0" dirty="0" err="1">
                  <a:ln>
                    <a:noFill/>
                  </a:ln>
                  <a:solidFill>
                    <a:srgbClr val="002060"/>
                  </a:solidFill>
                  <a:effectLst/>
                  <a:uLnTx/>
                  <a:uFillTx/>
                </a:rPr>
                <a:t>và</a:t>
              </a:r>
              <a:r>
                <a:rPr kumimoji="0" lang="en-US" sz="2000" b="0" i="0" u="none" strike="noStrike" kern="0" cap="none" spc="0" normalizeH="0" baseline="0" noProof="0" dirty="0">
                  <a:ln>
                    <a:noFill/>
                  </a:ln>
                  <a:solidFill>
                    <a:srgbClr val="002060"/>
                  </a:solidFill>
                  <a:effectLst/>
                  <a:uLnTx/>
                  <a:uFillTx/>
                </a:rPr>
                <a:t> MDI </a:t>
              </a:r>
              <a:r>
                <a:rPr kumimoji="0" lang="en-US" sz="2000" b="0" i="0" u="none" strike="noStrike" kern="0" cap="none" spc="0" normalizeH="0" baseline="0" noProof="0" dirty="0" err="1">
                  <a:ln>
                    <a:noFill/>
                  </a:ln>
                  <a:solidFill>
                    <a:srgbClr val="002060"/>
                  </a:solidFill>
                  <a:effectLst/>
                  <a:uLnTx/>
                  <a:uFillTx/>
                </a:rPr>
                <a:t>cho</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kết</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quả</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lắng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đọng</a:t>
              </a:r>
              <a:r>
                <a:rPr kumimoji="0" lang="en-US" sz="2000" b="0" i="0" u="none" strike="noStrike" kern="0" cap="none" spc="0" normalizeH="0" baseline="0" noProof="0" dirty="0">
                  <a:ln>
                    <a:noFill/>
                  </a:ln>
                  <a:solidFill>
                    <a:srgbClr val="002060"/>
                  </a:solidFill>
                  <a:effectLst/>
                  <a:uLnTx/>
                  <a:uFillTx/>
                </a:rPr>
                <a:t> ở </a:t>
              </a:r>
              <a:r>
                <a:rPr kumimoji="0" lang="en-US" sz="2000" b="0" i="0" u="none" strike="noStrike" kern="0" cap="none" spc="0" normalizeH="0" baseline="0" noProof="0" dirty="0" err="1">
                  <a:ln>
                    <a:noFill/>
                  </a:ln>
                  <a:solidFill>
                    <a:srgbClr val="002060"/>
                  </a:solidFill>
                  <a:effectLst/>
                  <a:uLnTx/>
                  <a:uFillTx/>
                </a:rPr>
                <a:t>phổi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thấp</a:t>
              </a:r>
              <a:r>
                <a:rPr kumimoji="0" lang="en-US" sz="2000" b="0" i="0" u="none" strike="noStrike" kern="0" cap="none" spc="0" normalizeH="0" baseline="0" noProof="0" dirty="0">
                  <a:ln>
                    <a:noFill/>
                  </a:ln>
                  <a:solidFill>
                    <a:srgbClr val="002060"/>
                  </a:solidFill>
                  <a:effectLst/>
                  <a:uLnTx/>
                  <a:uFillTx/>
                </a:rPr>
                <a:t> h</a:t>
              </a:r>
              <a:r>
                <a:rPr kumimoji="0" lang="vi-VN" sz="2000" b="0" i="0" u="none" strike="noStrike" kern="0" cap="none" spc="0" normalizeH="0" baseline="0" noProof="0" dirty="0">
                  <a:ln>
                    <a:noFill/>
                  </a:ln>
                  <a:solidFill>
                    <a:srgbClr val="002060"/>
                  </a:solidFill>
                  <a:effectLst/>
                  <a:uLnTx/>
                  <a:uFillTx/>
                </a:rPr>
                <a:t>ơ</a:t>
              </a:r>
              <a:r>
                <a:rPr kumimoji="0" lang="en-US" sz="2000" b="0" i="0" u="none" strike="noStrike" kern="0" cap="none" spc="0" normalizeH="0" baseline="0" noProof="0" dirty="0">
                  <a:ln>
                    <a:noFill/>
                  </a:ln>
                  <a:solidFill>
                    <a:srgbClr val="002060"/>
                  </a:solidFill>
                  <a:effectLst/>
                  <a:uLnTx/>
                  <a:uFillTx/>
                </a:rPr>
                <a:t>n </a:t>
              </a:r>
              <a:r>
                <a:rPr kumimoji="0" lang="en-US" sz="2000" b="0" i="0" u="none" strike="noStrike" kern="0" cap="none" spc="0" normalizeH="0" baseline="30000" noProof="0" dirty="0">
                  <a:ln>
                    <a:noFill/>
                  </a:ln>
                  <a:solidFill>
                    <a:srgbClr val="002060"/>
                  </a:solidFill>
                  <a:effectLst/>
                  <a:uLnTx/>
                  <a:uFillTx/>
                </a:rPr>
                <a:t>2</a:t>
              </a:r>
              <a:endParaRPr kumimoji="0" lang="en-US" sz="2000" b="0" i="0" u="none" strike="noStrike" kern="0" cap="none" spc="0" normalizeH="0" baseline="0" noProof="0" dirty="0">
                <a:ln>
                  <a:noFill/>
                </a:ln>
                <a:solidFill>
                  <a:srgbClr val="002060"/>
                </a:solidFill>
                <a:effectLst/>
                <a:uLnTx/>
                <a:uFillTx/>
              </a:endParaRPr>
            </a:p>
          </p:txBody>
        </p:sp>
        <p:pic>
          <p:nvPicPr>
            <p:cNvPr id="9" name="Picture 8">
              <a:extLst>
                <a:ext uri="{FF2B5EF4-FFF2-40B4-BE49-F238E27FC236}">
                  <a16:creationId xmlns:a16="http://schemas.microsoft.com/office/drawing/2014/main" id="{D30758BE-5287-47DE-8C92-E47C08E6E898}"/>
                </a:ext>
              </a:extLst>
            </p:cNvPr>
            <p:cNvPicPr>
              <a:picLocks noChangeAspect="1"/>
            </p:cNvPicPr>
            <p:nvPr/>
          </p:nvPicPr>
          <p:blipFill>
            <a:blip r:embed="rId2"/>
            <a:stretch>
              <a:fillRect/>
            </a:stretch>
          </p:blipFill>
          <p:spPr>
            <a:xfrm>
              <a:off x="3009899" y="1738640"/>
              <a:ext cx="1361005" cy="1045917"/>
            </a:xfrm>
            <a:prstGeom prst="rect">
              <a:avLst/>
            </a:prstGeom>
            <a:ln>
              <a:solidFill>
                <a:srgbClr val="F0F0F0">
                  <a:lumMod val="60000"/>
                  <a:lumOff val="40000"/>
                </a:srgbClr>
              </a:solidFill>
            </a:ln>
          </p:spPr>
        </p:pic>
      </p:grpSp>
      <p:grpSp>
        <p:nvGrpSpPr>
          <p:cNvPr id="10" name="Group 9">
            <a:extLst>
              <a:ext uri="{FF2B5EF4-FFF2-40B4-BE49-F238E27FC236}">
                <a16:creationId xmlns:a16="http://schemas.microsoft.com/office/drawing/2014/main" id="{D1F33FA9-8922-4108-B296-79AC09CAFB4A}"/>
              </a:ext>
            </a:extLst>
          </p:cNvPr>
          <p:cNvGrpSpPr/>
          <p:nvPr/>
        </p:nvGrpSpPr>
        <p:grpSpPr>
          <a:xfrm>
            <a:off x="3298332" y="2999795"/>
            <a:ext cx="8165649" cy="1167867"/>
            <a:chOff x="2837974" y="3102730"/>
            <a:chExt cx="6306026" cy="1167867"/>
          </a:xfrm>
        </p:grpSpPr>
        <p:sp>
          <p:nvSpPr>
            <p:cNvPr id="11" name="Rectangle 10">
              <a:extLst>
                <a:ext uri="{FF2B5EF4-FFF2-40B4-BE49-F238E27FC236}">
                  <a16:creationId xmlns:a16="http://schemas.microsoft.com/office/drawing/2014/main" id="{BCCBAAB6-2286-41A1-80EC-2816282C6267}"/>
                </a:ext>
              </a:extLst>
            </p:cNvPr>
            <p:cNvSpPr/>
            <p:nvPr/>
          </p:nvSpPr>
          <p:spPr>
            <a:xfrm>
              <a:off x="4245910" y="3102730"/>
              <a:ext cx="4898090" cy="1015663"/>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2060"/>
                  </a:solidFill>
                  <a:effectLst/>
                  <a:uLnTx/>
                  <a:uFillTx/>
                </a:rPr>
                <a:t>KHÔNG CẦN BN GẮNG SỨC HÍT </a:t>
              </a:r>
              <a:r>
                <a:rPr kumimoji="0" lang="en-US" sz="2000" b="0" i="0" u="none" strike="noStrike" kern="0" cap="none" spc="0" normalizeH="0" baseline="30000" noProof="0" dirty="0">
                  <a:ln>
                    <a:noFill/>
                  </a:ln>
                  <a:solidFill>
                    <a:srgbClr val="002060"/>
                  </a:solidFill>
                  <a:effectLst/>
                  <a:uLnTx/>
                  <a:uFillTx/>
                </a:rPr>
                <a:t>3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err="1">
                  <a:ln>
                    <a:noFill/>
                  </a:ln>
                  <a:solidFill>
                    <a:srgbClr val="002060"/>
                  </a:solidFill>
                  <a:effectLst/>
                  <a:uLnTx/>
                  <a:uFillTx/>
                </a:rPr>
                <a:t>Trong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khi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các</a:t>
              </a:r>
              <a:r>
                <a:rPr kumimoji="0" lang="en-US" sz="2000" b="0" i="0" u="none" strike="noStrike" kern="0" cap="none" spc="0" normalizeH="0" baseline="0" noProof="0" dirty="0">
                  <a:ln>
                    <a:noFill/>
                  </a:ln>
                  <a:solidFill>
                    <a:srgbClr val="002060"/>
                  </a:solidFill>
                  <a:effectLst/>
                  <a:uLnTx/>
                  <a:uFillTx/>
                </a:rPr>
                <a:t> DPI </a:t>
              </a:r>
              <a:r>
                <a:rPr kumimoji="0" lang="en-US" sz="2000" b="0" i="0" u="none" strike="noStrike" kern="0" cap="none" spc="0" normalizeH="0" baseline="0" noProof="0" dirty="0" err="1">
                  <a:ln>
                    <a:noFill/>
                  </a:ln>
                  <a:solidFill>
                    <a:srgbClr val="002060"/>
                  </a:solidFill>
                  <a:effectLst/>
                  <a:uLnTx/>
                  <a:uFillTx/>
                </a:rPr>
                <a:t>đòi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hỏi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lực</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hít</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đáng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kể</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từ</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bệnh</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nhân</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để</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có</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thể</a:t>
              </a:r>
              <a:r>
                <a:rPr kumimoji="0" lang="en-US" sz="2000" b="0" i="0" u="none" strike="noStrike" kern="0" cap="none" spc="0" normalizeH="0" baseline="0" noProof="0" dirty="0">
                  <a:ln>
                    <a:noFill/>
                  </a:ln>
                  <a:solidFill>
                    <a:srgbClr val="002060"/>
                  </a:solidFill>
                  <a:effectLst/>
                  <a:uLnTx/>
                  <a:uFillTx/>
                </a:rPr>
                <a:t> đ</a:t>
              </a:r>
              <a:r>
                <a:rPr kumimoji="0" lang="vi-VN" sz="2000" b="0" i="0" u="none" strike="noStrike" kern="0" cap="none" spc="0" normalizeH="0" baseline="0" noProof="0" dirty="0">
                  <a:ln>
                    <a:noFill/>
                  </a:ln>
                  <a:solidFill>
                    <a:srgbClr val="002060"/>
                  </a:solidFill>
                  <a:effectLst/>
                  <a:uLnTx/>
                  <a:uFillTx/>
                </a:rPr>
                <a:t>ư</a:t>
              </a:r>
              <a:r>
                <a:rPr kumimoji="0" lang="en-US" sz="2000" b="0" i="0" u="none" strike="noStrike" kern="0" cap="none" spc="0" normalizeH="0" baseline="0" noProof="0" dirty="0">
                  <a:ln>
                    <a:noFill/>
                  </a:ln>
                  <a:solidFill>
                    <a:srgbClr val="002060"/>
                  </a:solidFill>
                  <a:effectLst/>
                  <a:uLnTx/>
                  <a:uFillTx/>
                </a:rPr>
                <a:t>a </a:t>
              </a:r>
              <a:r>
                <a:rPr kumimoji="0" lang="en-US" sz="2000" b="0" i="0" u="none" strike="noStrike" kern="0" cap="none" spc="0" normalizeH="0" baseline="0" noProof="0" dirty="0" err="1">
                  <a:ln>
                    <a:noFill/>
                  </a:ln>
                  <a:solidFill>
                    <a:srgbClr val="002060"/>
                  </a:solidFill>
                  <a:effectLst/>
                  <a:uLnTx/>
                  <a:uFillTx/>
                </a:rPr>
                <a:t>thuốc</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vào</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phổi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30000" noProof="0" dirty="0">
                  <a:ln>
                    <a:noFill/>
                  </a:ln>
                  <a:solidFill>
                    <a:srgbClr val="002060"/>
                  </a:solidFill>
                  <a:effectLst/>
                  <a:uLnTx/>
                  <a:uFillTx/>
                </a:rPr>
                <a:t>4,7,8</a:t>
              </a:r>
              <a:endParaRPr kumimoji="0" lang="en-US" sz="2000" b="0" i="0" u="none" strike="noStrike" kern="0" cap="none" spc="0" normalizeH="0" baseline="0" noProof="0" dirty="0">
                <a:ln>
                  <a:noFill/>
                </a:ln>
                <a:solidFill>
                  <a:srgbClr val="002060"/>
                </a:solidFill>
                <a:effectLst/>
                <a:uLnTx/>
                <a:uFillTx/>
              </a:endParaRPr>
            </a:p>
          </p:txBody>
        </p:sp>
        <p:pic>
          <p:nvPicPr>
            <p:cNvPr id="12" name="Picture 11">
              <a:extLst>
                <a:ext uri="{FF2B5EF4-FFF2-40B4-BE49-F238E27FC236}">
                  <a16:creationId xmlns:a16="http://schemas.microsoft.com/office/drawing/2014/main" id="{282532E1-F9D7-4479-BB13-64387099E4C3}"/>
                </a:ext>
              </a:extLst>
            </p:cNvPr>
            <p:cNvPicPr>
              <a:picLocks noChangeAspect="1"/>
            </p:cNvPicPr>
            <p:nvPr/>
          </p:nvPicPr>
          <p:blipFill>
            <a:blip r:embed="rId3"/>
            <a:stretch>
              <a:fillRect/>
            </a:stretch>
          </p:blipFill>
          <p:spPr>
            <a:xfrm>
              <a:off x="2837974" y="3152143"/>
              <a:ext cx="1405130" cy="1118454"/>
            </a:xfrm>
            <a:prstGeom prst="rect">
              <a:avLst/>
            </a:prstGeom>
            <a:ln>
              <a:solidFill>
                <a:srgbClr val="F0F0F0">
                  <a:lumMod val="60000"/>
                  <a:lumOff val="40000"/>
                </a:srgbClr>
              </a:solidFill>
            </a:ln>
          </p:spPr>
        </p:pic>
      </p:grpSp>
      <p:grpSp>
        <p:nvGrpSpPr>
          <p:cNvPr id="13" name="Group 12">
            <a:extLst>
              <a:ext uri="{FF2B5EF4-FFF2-40B4-BE49-F238E27FC236}">
                <a16:creationId xmlns:a16="http://schemas.microsoft.com/office/drawing/2014/main" id="{B1A27CA0-8C84-4A6E-92AB-2A8B12A7AD02}"/>
              </a:ext>
            </a:extLst>
          </p:cNvPr>
          <p:cNvGrpSpPr/>
          <p:nvPr/>
        </p:nvGrpSpPr>
        <p:grpSpPr>
          <a:xfrm>
            <a:off x="3293682" y="4561333"/>
            <a:ext cx="7954806" cy="1196554"/>
            <a:chOff x="2853873" y="4488184"/>
            <a:chExt cx="7954806" cy="1196554"/>
          </a:xfrm>
        </p:grpSpPr>
        <p:sp>
          <p:nvSpPr>
            <p:cNvPr id="14" name="Rectangle 13">
              <a:extLst>
                <a:ext uri="{FF2B5EF4-FFF2-40B4-BE49-F238E27FC236}">
                  <a16:creationId xmlns:a16="http://schemas.microsoft.com/office/drawing/2014/main" id="{170384BA-E680-492C-9229-6B579C7351F0}"/>
                </a:ext>
              </a:extLst>
            </p:cNvPr>
            <p:cNvSpPr/>
            <p:nvPr/>
          </p:nvSpPr>
          <p:spPr>
            <a:xfrm>
              <a:off x="4703850" y="4488184"/>
              <a:ext cx="6104829" cy="1015663"/>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002060"/>
                  </a:solidFill>
                  <a:effectLst/>
                  <a:uLnTx/>
                  <a:uFillTx/>
                </a:rPr>
                <a:t>PHỐI HỢP ĐỘNG TÁC TỐI THIỂU</a:t>
              </a:r>
              <a:r>
                <a:rPr kumimoji="0" lang="en-US" sz="2000" b="1" i="0" u="none" strike="noStrike" kern="0" cap="none" spc="0" normalizeH="0" baseline="30000" noProof="0" dirty="0">
                  <a:ln>
                    <a:noFill/>
                  </a:ln>
                  <a:solidFill>
                    <a:srgbClr val="002060"/>
                  </a:solidFill>
                  <a:effectLst/>
                  <a:uLnTx/>
                  <a:uFillTx/>
                </a:rPr>
                <a:t> </a:t>
              </a:r>
              <a:r>
                <a:rPr kumimoji="0" lang="en-US" sz="2000" b="0" i="0" u="none" strike="noStrike" kern="0" cap="none" spc="0" normalizeH="0" baseline="30000" noProof="0" dirty="0">
                  <a:ln>
                    <a:noFill/>
                  </a:ln>
                  <a:solidFill>
                    <a:srgbClr val="002060"/>
                  </a:solidFill>
                  <a:effectLst/>
                  <a:uLnTx/>
                  <a:uFillTx/>
                </a:rPr>
                <a:t>4,9</a:t>
              </a:r>
              <a:endParaRPr kumimoji="0" lang="en-US" sz="2000" b="0" i="0" u="none" strike="noStrike" kern="0" cap="none" spc="0" normalizeH="0" baseline="0" noProof="0" dirty="0">
                <a:ln>
                  <a:noFill/>
                </a:ln>
                <a:solidFill>
                  <a:srgbClr val="002060"/>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2060"/>
                  </a:solidFill>
                  <a:effectLst/>
                  <a:uLnTx/>
                  <a:uFillTx/>
                </a:rPr>
                <a:t>Respimat </a:t>
              </a:r>
              <a:r>
                <a:rPr kumimoji="0" lang="en-US" sz="2000" b="0" i="0" u="none" strike="noStrike" kern="0" cap="none" spc="0" normalizeH="0" baseline="0" noProof="0" dirty="0" err="1">
                  <a:ln>
                    <a:noFill/>
                  </a:ln>
                  <a:solidFill>
                    <a:srgbClr val="002060"/>
                  </a:solidFill>
                  <a:effectLst/>
                  <a:uLnTx/>
                  <a:uFillTx/>
                </a:rPr>
                <a:t>tạo</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dòng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sương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hạt</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mịn</a:t>
              </a:r>
              <a:r>
                <a:rPr kumimoji="0" lang="en-US" sz="2000" b="0" i="0" u="none" strike="noStrike" kern="0" cap="none" spc="0" normalizeH="0" baseline="0" noProof="0" dirty="0">
                  <a:ln>
                    <a:noFill/>
                  </a:ln>
                  <a:solidFill>
                    <a:srgbClr val="002060"/>
                  </a:solidFill>
                  <a:effectLst/>
                  <a:uLnTx/>
                  <a:uFillTx/>
                </a:rPr>
                <a:t>, di </a:t>
              </a:r>
              <a:r>
                <a:rPr kumimoji="0" lang="en-US" sz="2000" b="0" i="0" u="none" strike="noStrike" kern="0" cap="none" spc="0" normalizeH="0" baseline="0" noProof="0" dirty="0" err="1">
                  <a:ln>
                    <a:noFill/>
                  </a:ln>
                  <a:solidFill>
                    <a:srgbClr val="002060"/>
                  </a:solidFill>
                  <a:effectLst/>
                  <a:uLnTx/>
                  <a:uFillTx/>
                </a:rPr>
                <a:t>chuyển</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chậm</a:t>
              </a:r>
              <a:r>
                <a:rPr lang="en-US" sz="2000" kern="0" dirty="0">
                  <a:solidFill>
                    <a:srgbClr val="002060"/>
                  </a:solidFill>
                </a:rPr>
                <a:t>, </a:t>
              </a:r>
              <a:r>
                <a:rPr kumimoji="0" lang="en-US" sz="2000" b="0" i="0" u="none" strike="noStrike" kern="0" cap="none" spc="0" normalizeH="0" baseline="0" noProof="0" dirty="0" err="1">
                  <a:ln>
                    <a:noFill/>
                  </a:ln>
                  <a:solidFill>
                    <a:srgbClr val="002060"/>
                  </a:solidFill>
                  <a:effectLst/>
                  <a:uLnTx/>
                  <a:uFillTx/>
                </a:rPr>
                <a:t>tồn</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tại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lâu</a:t>
              </a:r>
              <a:r>
                <a:rPr kumimoji="0" lang="en-US" sz="2000" b="0" i="0" u="none" strike="noStrike" kern="0" cap="none" spc="0" normalizeH="0" baseline="0" noProof="0" dirty="0">
                  <a:ln>
                    <a:noFill/>
                  </a:ln>
                  <a:solidFill>
                    <a:srgbClr val="002060"/>
                  </a:solidFill>
                  <a:effectLst/>
                  <a:uLnTx/>
                  <a:uFillTx/>
                </a:rPr>
                <a:t> và </a:t>
              </a:r>
              <a:r>
                <a:rPr kumimoji="0" lang="en-US" sz="2000" b="0" i="0" u="none" strike="noStrike" kern="0" cap="none" spc="0" normalizeH="0" baseline="0" noProof="0" dirty="0" err="1">
                  <a:ln>
                    <a:noFill/>
                  </a:ln>
                  <a:solidFill>
                    <a:srgbClr val="002060"/>
                  </a:solidFill>
                  <a:effectLst/>
                  <a:uLnTx/>
                  <a:uFillTx/>
                </a:rPr>
                <a:t>cần</a:t>
              </a:r>
              <a:r>
                <a:rPr kumimoji="0" lang="en-US" sz="2000" b="0" i="0" u="none" strike="noStrike" kern="0" cap="none" spc="0" normalizeH="0" baseline="0" noProof="0" dirty="0">
                  <a:ln>
                    <a:noFill/>
                  </a:ln>
                  <a:solidFill>
                    <a:srgbClr val="002060"/>
                  </a:solidFill>
                  <a:effectLst/>
                  <a:uLnTx/>
                  <a:uFillTx/>
                </a:rPr>
                <a:t> 3 </a:t>
              </a:r>
              <a:r>
                <a:rPr kumimoji="0" lang="en-US" sz="2000" b="0" i="0" u="none" strike="noStrike" kern="0" cap="none" spc="0" normalizeH="0" baseline="0" noProof="0" dirty="0" err="1">
                  <a:ln>
                    <a:noFill/>
                  </a:ln>
                  <a:solidFill>
                    <a:srgbClr val="002060"/>
                  </a:solidFill>
                  <a:effectLst/>
                  <a:uLnTx/>
                  <a:uFillTx/>
                </a:rPr>
                <a:t>bước</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sử</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dụng</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mỗi</a:t>
              </a:r>
              <a:r>
                <a:rPr kumimoji="0" lang="en-US" sz="2000" b="0" i="0" u="none" strike="noStrike" kern="0" cap="none" spc="0" normalizeH="0" baseline="0" noProof="0" dirty="0">
                  <a:ln>
                    <a:noFill/>
                  </a:ln>
                  <a:solidFill>
                    <a:srgbClr val="002060"/>
                  </a:solidFill>
                  <a:effectLst/>
                  <a:uLnTx/>
                  <a:uFillTx/>
                </a:rPr>
                <a:t> </a:t>
              </a:r>
              <a:r>
                <a:rPr kumimoji="0" lang="en-US" sz="2000" b="0" i="0" u="none" strike="noStrike" kern="0" cap="none" spc="0" normalizeH="0" baseline="0" noProof="0" dirty="0" err="1">
                  <a:ln>
                    <a:noFill/>
                  </a:ln>
                  <a:solidFill>
                    <a:srgbClr val="002060"/>
                  </a:solidFill>
                  <a:effectLst/>
                  <a:uLnTx/>
                  <a:uFillTx/>
                </a:rPr>
                <a:t>ngày</a:t>
              </a:r>
              <a:r>
                <a:rPr kumimoji="0" lang="en-US" sz="2000" b="0" i="0" u="none" strike="noStrike" kern="0" cap="none" spc="0" normalizeH="0" baseline="0" noProof="0" dirty="0">
                  <a:ln>
                    <a:noFill/>
                  </a:ln>
                  <a:solidFill>
                    <a:srgbClr val="002060"/>
                  </a:solidFill>
                  <a:effectLst/>
                  <a:uLnTx/>
                  <a:uFillTx/>
                </a:rPr>
                <a:t>. </a:t>
              </a:r>
            </a:p>
          </p:txBody>
        </p:sp>
        <p:pic>
          <p:nvPicPr>
            <p:cNvPr id="15" name="Picture 14">
              <a:extLst>
                <a:ext uri="{FF2B5EF4-FFF2-40B4-BE49-F238E27FC236}">
                  <a16:creationId xmlns:a16="http://schemas.microsoft.com/office/drawing/2014/main" id="{C223AE1C-F758-4E88-B2CC-313C7789DDCB}"/>
                </a:ext>
              </a:extLst>
            </p:cNvPr>
            <p:cNvPicPr>
              <a:picLocks noChangeAspect="1"/>
            </p:cNvPicPr>
            <p:nvPr/>
          </p:nvPicPr>
          <p:blipFill>
            <a:blip r:embed="rId4"/>
            <a:stretch>
              <a:fillRect/>
            </a:stretch>
          </p:blipFill>
          <p:spPr>
            <a:xfrm>
              <a:off x="2853873" y="4490748"/>
              <a:ext cx="1751227" cy="1193990"/>
            </a:xfrm>
            <a:prstGeom prst="rect">
              <a:avLst/>
            </a:prstGeom>
            <a:ln>
              <a:solidFill>
                <a:srgbClr val="F0F0F0">
                  <a:lumMod val="60000"/>
                  <a:lumOff val="40000"/>
                </a:srgbClr>
              </a:solidFill>
            </a:ln>
          </p:spPr>
        </p:pic>
      </p:grpSp>
      <p:grpSp>
        <p:nvGrpSpPr>
          <p:cNvPr id="16" name="Group 15">
            <a:extLst>
              <a:ext uri="{FF2B5EF4-FFF2-40B4-BE49-F238E27FC236}">
                <a16:creationId xmlns:a16="http://schemas.microsoft.com/office/drawing/2014/main" id="{AAE7BB51-F3B3-48C8-A6A9-5825E98C796A}"/>
              </a:ext>
            </a:extLst>
          </p:cNvPr>
          <p:cNvGrpSpPr/>
          <p:nvPr/>
        </p:nvGrpSpPr>
        <p:grpSpPr>
          <a:xfrm>
            <a:off x="955297" y="1754934"/>
            <a:ext cx="1731323" cy="3751729"/>
            <a:chOff x="2082159" y="1519565"/>
            <a:chExt cx="1731323" cy="3751729"/>
          </a:xfrm>
        </p:grpSpPr>
        <p:grpSp>
          <p:nvGrpSpPr>
            <p:cNvPr id="17" name="Group 16">
              <a:extLst>
                <a:ext uri="{FF2B5EF4-FFF2-40B4-BE49-F238E27FC236}">
                  <a16:creationId xmlns:a16="http://schemas.microsoft.com/office/drawing/2014/main" id="{E3002151-D9C7-4098-B063-F707AC6875D2}"/>
                </a:ext>
              </a:extLst>
            </p:cNvPr>
            <p:cNvGrpSpPr/>
            <p:nvPr/>
          </p:nvGrpSpPr>
          <p:grpSpPr>
            <a:xfrm>
              <a:off x="2082159" y="1519565"/>
              <a:ext cx="1731323" cy="3751729"/>
              <a:chOff x="767709" y="1738640"/>
              <a:chExt cx="1731323" cy="3751729"/>
            </a:xfrm>
          </p:grpSpPr>
          <p:pic>
            <p:nvPicPr>
              <p:cNvPr id="19" name="Picture 18">
                <a:extLst>
                  <a:ext uri="{FF2B5EF4-FFF2-40B4-BE49-F238E27FC236}">
                    <a16:creationId xmlns:a16="http://schemas.microsoft.com/office/drawing/2014/main" id="{7BEBB8B9-831F-4EC0-9238-861FFD982F7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7709" y="1738640"/>
                <a:ext cx="1731323" cy="3751729"/>
              </a:xfrm>
              <a:prstGeom prst="rect">
                <a:avLst/>
              </a:prstGeom>
            </p:spPr>
          </p:pic>
          <p:pic>
            <p:nvPicPr>
              <p:cNvPr id="20" name="Picture 19">
                <a:extLst>
                  <a:ext uri="{FF2B5EF4-FFF2-40B4-BE49-F238E27FC236}">
                    <a16:creationId xmlns:a16="http://schemas.microsoft.com/office/drawing/2014/main" id="{0660069E-3442-4C31-AE46-8616AAB6DADF}"/>
                  </a:ext>
                </a:extLst>
              </p:cNvPr>
              <p:cNvPicPr>
                <a:picLocks noChangeAspect="1"/>
              </p:cNvPicPr>
              <p:nvPr/>
            </p:nvPicPr>
            <p:blipFill rotWithShape="1">
              <a:blip r:embed="rId6" cstate="print">
                <a:extLst>
                  <a:ext uri="{BEBA8EAE-BF5A-486C-A8C5-ECC9F3942E4B}">
                    <a14:imgProps xmlns:a14="http://schemas.microsoft.com/office/drawing/2010/main">
                      <a14:imgLayer r:embed="rId7">
                        <a14:imgEffect>
                          <a14:artisticBlur/>
                        </a14:imgEffect>
                      </a14:imgLayer>
                    </a14:imgProps>
                  </a:ext>
                  <a:ext uri="{28A0092B-C50C-407E-A947-70E740481C1C}">
                    <a14:useLocalDpi xmlns:a14="http://schemas.microsoft.com/office/drawing/2010/main" val="0"/>
                  </a:ext>
                </a:extLst>
              </a:blip>
              <a:srcRect l="20424" t="62467" r="26302" b="34142"/>
              <a:stretch/>
            </p:blipFill>
            <p:spPr>
              <a:xfrm>
                <a:off x="1129085" y="4126728"/>
                <a:ext cx="922352" cy="127220"/>
              </a:xfrm>
              <a:prstGeom prst="rect">
                <a:avLst/>
              </a:prstGeom>
            </p:spPr>
          </p:pic>
        </p:grpSp>
        <p:sp>
          <p:nvSpPr>
            <p:cNvPr id="18" name="Rectangle 17">
              <a:extLst>
                <a:ext uri="{FF2B5EF4-FFF2-40B4-BE49-F238E27FC236}">
                  <a16:creationId xmlns:a16="http://schemas.microsoft.com/office/drawing/2014/main" id="{D4AD603B-AADF-4457-99D4-56D248104232}"/>
                </a:ext>
              </a:extLst>
            </p:cNvPr>
            <p:cNvSpPr/>
            <p:nvPr/>
          </p:nvSpPr>
          <p:spPr>
            <a:xfrm>
              <a:off x="2431357" y="3546067"/>
              <a:ext cx="922352" cy="926542"/>
            </a:xfrm>
            <a:prstGeom prst="rect">
              <a:avLst/>
            </a:prstGeom>
            <a:solidFill>
              <a:srgbClr val="E6E6E4"/>
            </a:solidFill>
            <a:ln w="6350" cap="flat" cmpd="sng" algn="ctr">
              <a:noFill/>
              <a:prstDash val="solid"/>
              <a:miter lim="800000"/>
            </a:ln>
            <a:effectLst/>
          </p:spPr>
          <p:txBody>
            <a:bodyPr rtlCol="0" anchor="ctr"/>
            <a:lstStyle/>
            <a:p>
              <a:pPr algn="ctr" fontAlgn="auto">
                <a:spcBef>
                  <a:spcPts val="0"/>
                </a:spcBef>
                <a:spcAft>
                  <a:spcPts val="0"/>
                </a:spcAft>
                <a:defRPr/>
              </a:pPr>
              <a:endParaRPr lang="en-US" kern="0" dirty="0">
                <a:solidFill>
                  <a:srgbClr val="FFFFFF"/>
                </a:solidFill>
                <a:latin typeface="Calibri"/>
                <a:cs typeface="+mn-cs"/>
              </a:endParaRPr>
            </a:p>
          </p:txBody>
        </p:sp>
      </p:grpSp>
    </p:spTree>
    <p:extLst>
      <p:ext uri="{BB962C8B-B14F-4D97-AF65-F5344CB8AC3E}">
        <p14:creationId xmlns:p14="http://schemas.microsoft.com/office/powerpoint/2010/main" val="41756826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2B8908-66B5-BBF4-5BB9-122879AECE4A}"/>
              </a:ext>
            </a:extLst>
          </p:cNvPr>
          <p:cNvSpPr>
            <a:spLocks noGrp="1"/>
          </p:cNvSpPr>
          <p:nvPr>
            <p:ph type="ctrTitle"/>
          </p:nvPr>
        </p:nvSpPr>
        <p:spPr>
          <a:xfrm>
            <a:off x="530680" y="1080288"/>
            <a:ext cx="12204000" cy="2618692"/>
          </a:xfrm>
          <a:solidFill>
            <a:srgbClr val="92D050"/>
          </a:solidFill>
        </p:spPr>
        <p:txBody>
          <a:bodyPr rIns="720000" anchor="ctr"/>
          <a:lstStyle/>
          <a:p>
            <a:pPr algn="r">
              <a:spcBef>
                <a:spcPts val="600"/>
              </a:spcBef>
            </a:pPr>
            <a:r>
              <a:rPr lang="en-GB" sz="5400" dirty="0">
                <a:solidFill>
                  <a:schemeClr val="bg1"/>
                </a:solidFill>
                <a:latin typeface="Arial" panose="020B0604020202020204" pitchFamily="34" charset="0"/>
                <a:cs typeface="Arial" panose="020B0604020202020204" pitchFamily="34" charset="0"/>
              </a:rPr>
              <a:t>GOLD </a:t>
            </a:r>
            <a:r>
              <a:rPr lang="vi-VN" sz="4800" dirty="0">
                <a:solidFill>
                  <a:schemeClr val="bg1"/>
                </a:solidFill>
                <a:latin typeface="Arial" panose="020B0604020202020204" pitchFamily="34" charset="0"/>
                <a:cs typeface="Arial" panose="020B0604020202020204" pitchFamily="34" charset="0"/>
              </a:rPr>
              <a:t>2023</a:t>
            </a:r>
            <a:r>
              <a:rPr lang="vi-VN" sz="4000" dirty="0">
                <a:solidFill>
                  <a:schemeClr val="bg1"/>
                </a:solidFill>
                <a:latin typeface="Arial" panose="020B0604020202020204" pitchFamily="34" charset="0"/>
                <a:cs typeface="Arial" panose="020B0604020202020204" pitchFamily="34" charset="0"/>
              </a:rPr>
              <a:t>- </a:t>
            </a:r>
            <a:r>
              <a:rPr lang="vi-VN" sz="3600" dirty="0">
                <a:solidFill>
                  <a:schemeClr val="bg1"/>
                </a:solidFill>
                <a:latin typeface="Arial" panose="020B0604020202020204" pitchFamily="34" charset="0"/>
                <a:cs typeface="Arial" panose="020B0604020202020204" pitchFamily="34" charset="0"/>
              </a:rPr>
              <a:t>NHỮNG ĐIỂM MỚI</a:t>
            </a:r>
            <a:r>
              <a:rPr lang="en-GB" sz="3600" dirty="0">
                <a:solidFill>
                  <a:schemeClr val="bg1"/>
                </a:solidFill>
                <a:latin typeface="Arial" panose="020B0604020202020204" pitchFamily="34" charset="0"/>
                <a:cs typeface="Arial" panose="020B0604020202020204" pitchFamily="34" charset="0"/>
              </a:rPr>
              <a:t> </a:t>
            </a:r>
            <a:br>
              <a:rPr lang="en-GB" sz="3600" dirty="0">
                <a:solidFill>
                  <a:schemeClr val="bg1"/>
                </a:solidFill>
                <a:latin typeface="Arial" panose="020B0604020202020204" pitchFamily="34" charset="0"/>
                <a:cs typeface="Arial" panose="020B0604020202020204" pitchFamily="34" charset="0"/>
              </a:rPr>
            </a:br>
            <a:r>
              <a:rPr lang="vi-VN" sz="3600" dirty="0">
                <a:solidFill>
                  <a:schemeClr val="bg1"/>
                </a:solidFill>
                <a:latin typeface="Arial" panose="020B0604020202020204" pitchFamily="34" charset="0"/>
                <a:cs typeface="Arial" panose="020B0604020202020204" pitchFamily="34" charset="0"/>
              </a:rPr>
              <a:t>VAI TRÒ CỦA </a:t>
            </a:r>
            <a:r>
              <a:rPr lang="en-GB" sz="3600" dirty="0">
                <a:solidFill>
                  <a:schemeClr val="bg1"/>
                </a:solidFill>
                <a:latin typeface="Arial" panose="020B0604020202020204" pitchFamily="34" charset="0"/>
                <a:cs typeface="Arial" panose="020B0604020202020204" pitchFamily="34" charset="0"/>
              </a:rPr>
              <a:t>LAMA/LABA</a:t>
            </a:r>
            <a:endParaRPr lang="en-GB" sz="5400" dirty="0">
              <a:solidFill>
                <a:schemeClr val="bg1"/>
              </a:solidFill>
              <a:latin typeface="Arial" panose="020B0604020202020204" pitchFamily="34" charset="0"/>
              <a:cs typeface="Arial" panose="020B0604020202020204" pitchFamily="34" charset="0"/>
            </a:endParaRPr>
          </a:p>
        </p:txBody>
      </p:sp>
      <p:pic>
        <p:nvPicPr>
          <p:cNvPr id="6" name="Picture 5">
            <a:extLst>
              <a:ext uri="{FF2B5EF4-FFF2-40B4-BE49-F238E27FC236}">
                <a16:creationId xmlns:a16="http://schemas.microsoft.com/office/drawing/2014/main" id="{E66D761A-83D5-3278-79FC-046675D1B43A}"/>
              </a:ext>
            </a:extLst>
          </p:cNvPr>
          <p:cNvPicPr>
            <a:picLocks noChangeAspect="1"/>
          </p:cNvPicPr>
          <p:nvPr/>
        </p:nvPicPr>
        <p:blipFill>
          <a:blip r:embed="rId3"/>
          <a:stretch>
            <a:fillRect/>
          </a:stretch>
        </p:blipFill>
        <p:spPr>
          <a:xfrm>
            <a:off x="0" y="572765"/>
            <a:ext cx="4070245" cy="520938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249028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5175504" y="4245842"/>
            <a:ext cx="6362459"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r>
              <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Quản lý </a:t>
            </a:r>
            <a:r>
              <a:rPr lang="de-DE" sz="3200" b="1" dirty="0">
                <a:solidFill>
                  <a:srgbClr val="58646E"/>
                </a:solidFill>
                <a:latin typeface="Arial" panose="020B0604020202020204" pitchFamily="34" charset="0"/>
                <a:cs typeface="Arial" panose="020B0604020202020204" pitchFamily="34" charset="0"/>
              </a:rPr>
              <a:t>đợt cấp COPD</a:t>
            </a:r>
            <a:endPar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2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271463" marR="0" lvl="0" indent="-271463"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Char char="•"/>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4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Chương 5</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988355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Định</a:t>
            </a:r>
            <a:r>
              <a:rPr lang="en-GB" sz="3600" b="1" dirty="0">
                <a:solidFill>
                  <a:srgbClr val="3F7819"/>
                </a:solidFill>
              </a:rPr>
              <a:t> </a:t>
            </a:r>
            <a:r>
              <a:rPr lang="en-GB" sz="3600" b="1" dirty="0" err="1">
                <a:solidFill>
                  <a:srgbClr val="3F7819"/>
                </a:solidFill>
              </a:rPr>
              <a:t>nghĩa</a:t>
            </a:r>
            <a:r>
              <a:rPr lang="en-GB" sz="3600" b="1" dirty="0">
                <a:solidFill>
                  <a:srgbClr val="3F7819"/>
                </a:solidFill>
              </a:rPr>
              <a:t> </a:t>
            </a:r>
            <a:r>
              <a:rPr lang="en-GB" sz="3600" b="1" dirty="0" err="1">
                <a:solidFill>
                  <a:srgbClr val="3F7819"/>
                </a:solidFill>
              </a:rPr>
              <a:t>mới</a:t>
            </a:r>
            <a:r>
              <a:rPr lang="en-GB" sz="3600" b="1" dirty="0">
                <a:solidFill>
                  <a:srgbClr val="3F7819"/>
                </a:solidFill>
              </a:rPr>
              <a:t> </a:t>
            </a:r>
            <a:r>
              <a:rPr lang="en-GB" sz="3600" b="1" dirty="0" err="1">
                <a:solidFill>
                  <a:srgbClr val="3F7819"/>
                </a:solidFill>
              </a:rPr>
              <a:t>đợt</a:t>
            </a:r>
            <a:r>
              <a:rPr lang="en-GB" sz="3600" b="1" dirty="0">
                <a:solidFill>
                  <a:srgbClr val="3F7819"/>
                </a:solidFill>
              </a:rPr>
              <a:t> </a:t>
            </a:r>
            <a:r>
              <a:rPr lang="en-GB" sz="3600" b="1" dirty="0" err="1">
                <a:solidFill>
                  <a:srgbClr val="3F7819"/>
                </a:solidFill>
              </a:rPr>
              <a:t>cấp</a:t>
            </a:r>
            <a:r>
              <a:rPr lang="en-GB" sz="3600" b="1" dirty="0">
                <a:solidFill>
                  <a:srgbClr val="3F7819"/>
                </a:solidFill>
              </a:rPr>
              <a:t> COPD</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EA076550-E7D5-4F1C-A6BD-6CC427F13C16}"/>
              </a:ext>
            </a:extLst>
          </p:cNvPr>
          <p:cNvSpPr txBox="1"/>
          <p:nvPr/>
        </p:nvSpPr>
        <p:spPr>
          <a:xfrm>
            <a:off x="1114425" y="1412294"/>
            <a:ext cx="10506075" cy="2239844"/>
          </a:xfrm>
          <a:prstGeom prst="rect">
            <a:avLst/>
          </a:prstGeom>
          <a:noFill/>
        </p:spPr>
        <p:txBody>
          <a:bodyPr wrap="square" rtlCol="0">
            <a:spAutoFit/>
          </a:bodyPr>
          <a:lstStyle/>
          <a:p>
            <a:pPr>
              <a:lnSpc>
                <a:spcPct val="150000"/>
              </a:lnSpc>
            </a:pPr>
            <a:r>
              <a:rPr lang="en-US" sz="2400" dirty="0" err="1">
                <a:solidFill>
                  <a:srgbClr val="000000"/>
                </a:solidFill>
              </a:rPr>
              <a:t>Đợt</a:t>
            </a:r>
            <a:r>
              <a:rPr lang="en-US" sz="2400" dirty="0">
                <a:solidFill>
                  <a:srgbClr val="000000"/>
                </a:solidFill>
              </a:rPr>
              <a:t> </a:t>
            </a:r>
            <a:r>
              <a:rPr lang="en-US" sz="2400" dirty="0" err="1">
                <a:solidFill>
                  <a:srgbClr val="000000"/>
                </a:solidFill>
              </a:rPr>
              <a:t>cấp</a:t>
            </a:r>
            <a:r>
              <a:rPr lang="en-US" sz="2400" dirty="0">
                <a:solidFill>
                  <a:srgbClr val="000000"/>
                </a:solidFill>
              </a:rPr>
              <a:t> COPD </a:t>
            </a:r>
            <a:r>
              <a:rPr lang="en-US" sz="2400" dirty="0" err="1">
                <a:solidFill>
                  <a:srgbClr val="000000"/>
                </a:solidFill>
              </a:rPr>
              <a:t>là</a:t>
            </a:r>
            <a:r>
              <a:rPr lang="en-US" sz="2400" dirty="0">
                <a:solidFill>
                  <a:srgbClr val="000000"/>
                </a:solidFill>
              </a:rPr>
              <a:t> </a:t>
            </a:r>
            <a:r>
              <a:rPr lang="en-US" sz="2400" dirty="0" err="1">
                <a:solidFill>
                  <a:srgbClr val="000000"/>
                </a:solidFill>
              </a:rPr>
              <a:t>một</a:t>
            </a:r>
            <a:r>
              <a:rPr lang="en-US" sz="2400" dirty="0">
                <a:solidFill>
                  <a:srgbClr val="000000"/>
                </a:solidFill>
              </a:rPr>
              <a:t> </a:t>
            </a:r>
            <a:r>
              <a:rPr lang="en-US" sz="2400" dirty="0" err="1">
                <a:solidFill>
                  <a:srgbClr val="000000"/>
                </a:solidFill>
              </a:rPr>
              <a:t>biến</a:t>
            </a:r>
            <a:r>
              <a:rPr lang="en-US" sz="2400" dirty="0">
                <a:solidFill>
                  <a:srgbClr val="000000"/>
                </a:solidFill>
              </a:rPr>
              <a:t> </a:t>
            </a:r>
            <a:r>
              <a:rPr lang="en-US" sz="2400" dirty="0" err="1">
                <a:solidFill>
                  <a:srgbClr val="000000"/>
                </a:solidFill>
              </a:rPr>
              <a:t>cố</a:t>
            </a:r>
            <a:r>
              <a:rPr lang="en-US" sz="2400" dirty="0">
                <a:solidFill>
                  <a:srgbClr val="000000"/>
                </a:solidFill>
              </a:rPr>
              <a:t> </a:t>
            </a:r>
            <a:r>
              <a:rPr lang="en-US" sz="2400" dirty="0" err="1">
                <a:solidFill>
                  <a:srgbClr val="000000"/>
                </a:solidFill>
              </a:rPr>
              <a:t>đặc</a:t>
            </a:r>
            <a:r>
              <a:rPr lang="en-US" sz="2400" dirty="0">
                <a:solidFill>
                  <a:srgbClr val="000000"/>
                </a:solidFill>
              </a:rPr>
              <a:t> </a:t>
            </a:r>
            <a:r>
              <a:rPr lang="en-US" sz="2400" dirty="0" err="1">
                <a:solidFill>
                  <a:srgbClr val="000000"/>
                </a:solidFill>
              </a:rPr>
              <a:t>trưng</a:t>
            </a:r>
            <a:r>
              <a:rPr lang="en-US" sz="2400" dirty="0">
                <a:solidFill>
                  <a:srgbClr val="000000"/>
                </a:solidFill>
              </a:rPr>
              <a:t> </a:t>
            </a:r>
            <a:r>
              <a:rPr lang="en-US" sz="2400" dirty="0" err="1">
                <a:solidFill>
                  <a:srgbClr val="000000"/>
                </a:solidFill>
              </a:rPr>
              <a:t>bởi</a:t>
            </a:r>
            <a:r>
              <a:rPr lang="en-US" sz="2400" dirty="0">
                <a:solidFill>
                  <a:srgbClr val="000000"/>
                </a:solidFill>
              </a:rPr>
              <a:t> </a:t>
            </a:r>
            <a:r>
              <a:rPr lang="en-US" sz="2400" dirty="0" err="1">
                <a:solidFill>
                  <a:srgbClr val="000000"/>
                </a:solidFill>
              </a:rPr>
              <a:t>tăng</a:t>
            </a:r>
            <a:r>
              <a:rPr lang="en-US" sz="2400" dirty="0">
                <a:solidFill>
                  <a:srgbClr val="000000"/>
                </a:solidFill>
              </a:rPr>
              <a:t> </a:t>
            </a:r>
            <a:r>
              <a:rPr lang="en-US" sz="2400" dirty="0" err="1">
                <a:solidFill>
                  <a:srgbClr val="000000"/>
                </a:solidFill>
              </a:rPr>
              <a:t>khó</a:t>
            </a:r>
            <a:r>
              <a:rPr lang="en-US" sz="2400" dirty="0">
                <a:solidFill>
                  <a:srgbClr val="000000"/>
                </a:solidFill>
              </a:rPr>
              <a:t> </a:t>
            </a:r>
            <a:r>
              <a:rPr lang="en-US" sz="2400" dirty="0" err="1">
                <a:solidFill>
                  <a:srgbClr val="000000"/>
                </a:solidFill>
              </a:rPr>
              <a:t>thở</a:t>
            </a:r>
            <a:r>
              <a:rPr lang="en-US" sz="2400" dirty="0">
                <a:solidFill>
                  <a:srgbClr val="000000"/>
                </a:solidFill>
              </a:rPr>
              <a:t> </a:t>
            </a:r>
            <a:r>
              <a:rPr lang="en-US" sz="2400" dirty="0" err="1">
                <a:solidFill>
                  <a:srgbClr val="000000"/>
                </a:solidFill>
              </a:rPr>
              <a:t>và</a:t>
            </a:r>
            <a:r>
              <a:rPr lang="en-US" sz="2400" dirty="0">
                <a:solidFill>
                  <a:srgbClr val="000000"/>
                </a:solidFill>
              </a:rPr>
              <a:t>/</a:t>
            </a:r>
            <a:r>
              <a:rPr lang="en-US" sz="2400" dirty="0" err="1">
                <a:solidFill>
                  <a:srgbClr val="000000"/>
                </a:solidFill>
              </a:rPr>
              <a:t>hoặc</a:t>
            </a:r>
            <a:r>
              <a:rPr lang="en-US" sz="2400" dirty="0">
                <a:solidFill>
                  <a:srgbClr val="000000"/>
                </a:solidFill>
              </a:rPr>
              <a:t> ho </a:t>
            </a:r>
            <a:r>
              <a:rPr lang="en-US" sz="2400" dirty="0" err="1">
                <a:solidFill>
                  <a:srgbClr val="000000"/>
                </a:solidFill>
              </a:rPr>
              <a:t>và</a:t>
            </a:r>
            <a:r>
              <a:rPr lang="en-US" sz="2400" dirty="0">
                <a:solidFill>
                  <a:srgbClr val="000000"/>
                </a:solidFill>
              </a:rPr>
              <a:t> </a:t>
            </a:r>
            <a:r>
              <a:rPr lang="en-US" sz="2400" dirty="0" err="1">
                <a:solidFill>
                  <a:srgbClr val="000000"/>
                </a:solidFill>
              </a:rPr>
              <a:t>tiết</a:t>
            </a:r>
            <a:r>
              <a:rPr lang="en-US" sz="2400" dirty="0">
                <a:solidFill>
                  <a:srgbClr val="000000"/>
                </a:solidFill>
              </a:rPr>
              <a:t> </a:t>
            </a:r>
            <a:r>
              <a:rPr lang="en-US" sz="2400" dirty="0" err="1">
                <a:solidFill>
                  <a:srgbClr val="000000"/>
                </a:solidFill>
              </a:rPr>
              <a:t>đàm</a:t>
            </a:r>
            <a:r>
              <a:rPr lang="en-US" sz="2400" dirty="0">
                <a:solidFill>
                  <a:srgbClr val="000000"/>
                </a:solidFill>
              </a:rPr>
              <a:t> </a:t>
            </a:r>
            <a:r>
              <a:rPr lang="en-US" sz="2400" dirty="0" err="1">
                <a:solidFill>
                  <a:srgbClr val="000000"/>
                </a:solidFill>
              </a:rPr>
              <a:t>tồi</a:t>
            </a:r>
            <a:r>
              <a:rPr lang="en-US" sz="2400" dirty="0">
                <a:solidFill>
                  <a:srgbClr val="000000"/>
                </a:solidFill>
              </a:rPr>
              <a:t> </a:t>
            </a:r>
            <a:r>
              <a:rPr lang="en-US" sz="2400" dirty="0" err="1">
                <a:solidFill>
                  <a:srgbClr val="000000"/>
                </a:solidFill>
              </a:rPr>
              <a:t>tệ</a:t>
            </a:r>
            <a:r>
              <a:rPr lang="en-US" sz="2400" dirty="0">
                <a:solidFill>
                  <a:srgbClr val="000000"/>
                </a:solidFill>
              </a:rPr>
              <a:t> </a:t>
            </a:r>
            <a:r>
              <a:rPr lang="en-US" sz="2400" dirty="0" err="1">
                <a:solidFill>
                  <a:srgbClr val="000000"/>
                </a:solidFill>
              </a:rPr>
              <a:t>hơn</a:t>
            </a:r>
            <a:r>
              <a:rPr lang="en-US" sz="2400" dirty="0">
                <a:solidFill>
                  <a:srgbClr val="000000"/>
                </a:solidFill>
              </a:rPr>
              <a:t> </a:t>
            </a:r>
            <a:r>
              <a:rPr lang="en-US" sz="2400" dirty="0" err="1">
                <a:solidFill>
                  <a:srgbClr val="000000"/>
                </a:solidFill>
              </a:rPr>
              <a:t>trong</a:t>
            </a:r>
            <a:r>
              <a:rPr lang="en-US" sz="2400" dirty="0">
                <a:solidFill>
                  <a:srgbClr val="000000"/>
                </a:solidFill>
              </a:rPr>
              <a:t> &lt; 14 </a:t>
            </a:r>
            <a:r>
              <a:rPr lang="en-US" sz="2400" dirty="0" err="1">
                <a:solidFill>
                  <a:srgbClr val="000000"/>
                </a:solidFill>
              </a:rPr>
              <a:t>ngày</a:t>
            </a:r>
            <a:r>
              <a:rPr lang="en-US" sz="2400" dirty="0">
                <a:solidFill>
                  <a:srgbClr val="000000"/>
                </a:solidFill>
              </a:rPr>
              <a:t>, </a:t>
            </a:r>
            <a:r>
              <a:rPr lang="en-US" sz="2400" dirty="0" err="1">
                <a:solidFill>
                  <a:srgbClr val="000000"/>
                </a:solidFill>
              </a:rPr>
              <a:t>có</a:t>
            </a:r>
            <a:r>
              <a:rPr lang="en-US" sz="2400" dirty="0">
                <a:solidFill>
                  <a:srgbClr val="000000"/>
                </a:solidFill>
              </a:rPr>
              <a:t> </a:t>
            </a:r>
            <a:r>
              <a:rPr lang="en-US" sz="2400" dirty="0" err="1">
                <a:solidFill>
                  <a:srgbClr val="000000"/>
                </a:solidFill>
              </a:rPr>
              <a:t>thể</a:t>
            </a:r>
            <a:r>
              <a:rPr lang="en-US" sz="2400" dirty="0">
                <a:solidFill>
                  <a:srgbClr val="000000"/>
                </a:solidFill>
              </a:rPr>
              <a:t> </a:t>
            </a:r>
            <a:r>
              <a:rPr lang="en-US" sz="2400" dirty="0" err="1">
                <a:solidFill>
                  <a:srgbClr val="000000"/>
                </a:solidFill>
              </a:rPr>
              <a:t>có</a:t>
            </a:r>
            <a:r>
              <a:rPr lang="en-US" sz="2400" dirty="0">
                <a:solidFill>
                  <a:srgbClr val="000000"/>
                </a:solidFill>
              </a:rPr>
              <a:t> </a:t>
            </a:r>
            <a:r>
              <a:rPr lang="en-US" sz="2400" dirty="0" err="1">
                <a:solidFill>
                  <a:srgbClr val="000000"/>
                </a:solidFill>
              </a:rPr>
              <a:t>nhịp</a:t>
            </a:r>
            <a:r>
              <a:rPr lang="en-US" sz="2400" dirty="0">
                <a:solidFill>
                  <a:srgbClr val="000000"/>
                </a:solidFill>
              </a:rPr>
              <a:t> </a:t>
            </a:r>
            <a:r>
              <a:rPr lang="en-US" sz="2400" dirty="0" err="1">
                <a:solidFill>
                  <a:srgbClr val="000000"/>
                </a:solidFill>
              </a:rPr>
              <a:t>thở</a:t>
            </a:r>
            <a:r>
              <a:rPr lang="en-US" sz="2400" dirty="0">
                <a:solidFill>
                  <a:srgbClr val="000000"/>
                </a:solidFill>
              </a:rPr>
              <a:t> </a:t>
            </a:r>
            <a:r>
              <a:rPr lang="en-US" sz="2400" dirty="0" err="1">
                <a:solidFill>
                  <a:srgbClr val="000000"/>
                </a:solidFill>
              </a:rPr>
              <a:t>nhanh</a:t>
            </a:r>
            <a:r>
              <a:rPr lang="en-US" sz="2400" dirty="0">
                <a:solidFill>
                  <a:srgbClr val="000000"/>
                </a:solidFill>
              </a:rPr>
              <a:t> </a:t>
            </a:r>
            <a:r>
              <a:rPr lang="en-US" sz="2400" dirty="0" err="1">
                <a:solidFill>
                  <a:srgbClr val="000000"/>
                </a:solidFill>
              </a:rPr>
              <a:t>kèm</a:t>
            </a:r>
            <a:r>
              <a:rPr lang="en-US" sz="2400" dirty="0">
                <a:solidFill>
                  <a:srgbClr val="000000"/>
                </a:solidFill>
              </a:rPr>
              <a:t>/</a:t>
            </a:r>
            <a:r>
              <a:rPr lang="en-US" sz="2400" dirty="0" err="1">
                <a:solidFill>
                  <a:srgbClr val="000000"/>
                </a:solidFill>
              </a:rPr>
              <a:t>không</a:t>
            </a:r>
            <a:r>
              <a:rPr lang="en-US" sz="2400" dirty="0">
                <a:solidFill>
                  <a:srgbClr val="000000"/>
                </a:solidFill>
              </a:rPr>
              <a:t> </a:t>
            </a:r>
            <a:r>
              <a:rPr lang="en-US" sz="2400" dirty="0" err="1">
                <a:solidFill>
                  <a:srgbClr val="000000"/>
                </a:solidFill>
              </a:rPr>
              <a:t>kèm</a:t>
            </a:r>
            <a:r>
              <a:rPr lang="en-US" sz="2400" dirty="0">
                <a:solidFill>
                  <a:srgbClr val="000000"/>
                </a:solidFill>
              </a:rPr>
              <a:t> </a:t>
            </a:r>
            <a:r>
              <a:rPr lang="en-US" sz="2400" dirty="0" err="1">
                <a:solidFill>
                  <a:srgbClr val="000000"/>
                </a:solidFill>
              </a:rPr>
              <a:t>nhịp</a:t>
            </a:r>
            <a:r>
              <a:rPr lang="en-US" sz="2400" dirty="0">
                <a:solidFill>
                  <a:srgbClr val="000000"/>
                </a:solidFill>
              </a:rPr>
              <a:t> </a:t>
            </a:r>
            <a:r>
              <a:rPr lang="en-US" sz="2400" dirty="0" err="1">
                <a:solidFill>
                  <a:srgbClr val="000000"/>
                </a:solidFill>
              </a:rPr>
              <a:t>tim</a:t>
            </a:r>
            <a:r>
              <a:rPr lang="en-US" sz="2400" dirty="0">
                <a:solidFill>
                  <a:srgbClr val="000000"/>
                </a:solidFill>
              </a:rPr>
              <a:t> </a:t>
            </a:r>
            <a:r>
              <a:rPr lang="en-US" sz="2400" dirty="0" err="1">
                <a:solidFill>
                  <a:srgbClr val="000000"/>
                </a:solidFill>
              </a:rPr>
              <a:t>nhanh</a:t>
            </a:r>
            <a:r>
              <a:rPr lang="en-US" sz="2400" dirty="0">
                <a:solidFill>
                  <a:srgbClr val="000000"/>
                </a:solidFill>
              </a:rPr>
              <a:t>, </a:t>
            </a:r>
            <a:r>
              <a:rPr lang="en-US" sz="2400" dirty="0" err="1">
                <a:solidFill>
                  <a:srgbClr val="000000"/>
                </a:solidFill>
              </a:rPr>
              <a:t>thường</a:t>
            </a:r>
            <a:r>
              <a:rPr lang="en-US" sz="2400" dirty="0">
                <a:solidFill>
                  <a:srgbClr val="000000"/>
                </a:solidFill>
              </a:rPr>
              <a:t> </a:t>
            </a:r>
            <a:r>
              <a:rPr lang="en-US" sz="2400" dirty="0" err="1">
                <a:solidFill>
                  <a:srgbClr val="000000"/>
                </a:solidFill>
              </a:rPr>
              <a:t>liên</a:t>
            </a:r>
            <a:r>
              <a:rPr lang="en-US" sz="2400" dirty="0">
                <a:solidFill>
                  <a:srgbClr val="000000"/>
                </a:solidFill>
              </a:rPr>
              <a:t> </a:t>
            </a:r>
            <a:r>
              <a:rPr lang="en-US" sz="2400" dirty="0" err="1">
                <a:solidFill>
                  <a:srgbClr val="000000"/>
                </a:solidFill>
              </a:rPr>
              <a:t>quan</a:t>
            </a:r>
            <a:r>
              <a:rPr lang="en-US" sz="2400" dirty="0">
                <a:solidFill>
                  <a:srgbClr val="000000"/>
                </a:solidFill>
              </a:rPr>
              <a:t> </a:t>
            </a:r>
            <a:r>
              <a:rPr lang="en-US" sz="2400" dirty="0" err="1">
                <a:solidFill>
                  <a:srgbClr val="000000"/>
                </a:solidFill>
              </a:rPr>
              <a:t>với</a:t>
            </a:r>
            <a:r>
              <a:rPr lang="en-US" sz="2400" dirty="0">
                <a:solidFill>
                  <a:srgbClr val="000000"/>
                </a:solidFill>
              </a:rPr>
              <a:t> </a:t>
            </a:r>
            <a:r>
              <a:rPr lang="en-US" sz="2400" dirty="0" err="1">
                <a:solidFill>
                  <a:srgbClr val="000000"/>
                </a:solidFill>
              </a:rPr>
              <a:t>tăng</a:t>
            </a:r>
            <a:r>
              <a:rPr lang="en-US" sz="2400" dirty="0">
                <a:solidFill>
                  <a:srgbClr val="000000"/>
                </a:solidFill>
              </a:rPr>
              <a:t> </a:t>
            </a:r>
            <a:r>
              <a:rPr lang="en-US" sz="2400" dirty="0" err="1">
                <a:solidFill>
                  <a:srgbClr val="000000"/>
                </a:solidFill>
              </a:rPr>
              <a:t>viêm</a:t>
            </a:r>
            <a:r>
              <a:rPr lang="en-US" sz="2400" dirty="0">
                <a:solidFill>
                  <a:srgbClr val="000000"/>
                </a:solidFill>
              </a:rPr>
              <a:t> </a:t>
            </a:r>
            <a:r>
              <a:rPr lang="en-US" sz="2400" dirty="0" err="1">
                <a:solidFill>
                  <a:srgbClr val="000000"/>
                </a:solidFill>
              </a:rPr>
              <a:t>tại</a:t>
            </a:r>
            <a:r>
              <a:rPr lang="en-US" sz="2400" dirty="0">
                <a:solidFill>
                  <a:srgbClr val="000000"/>
                </a:solidFill>
              </a:rPr>
              <a:t> </a:t>
            </a:r>
            <a:r>
              <a:rPr lang="en-US" sz="2400" dirty="0" err="1">
                <a:solidFill>
                  <a:srgbClr val="000000"/>
                </a:solidFill>
              </a:rPr>
              <a:t>chỗ</a:t>
            </a:r>
            <a:r>
              <a:rPr lang="en-US" sz="2400" dirty="0">
                <a:solidFill>
                  <a:srgbClr val="000000"/>
                </a:solidFill>
              </a:rPr>
              <a:t> </a:t>
            </a:r>
            <a:r>
              <a:rPr lang="en-US" sz="2400" dirty="0" err="1">
                <a:solidFill>
                  <a:srgbClr val="000000"/>
                </a:solidFill>
              </a:rPr>
              <a:t>và</a:t>
            </a:r>
            <a:r>
              <a:rPr lang="en-US" sz="2400" dirty="0">
                <a:solidFill>
                  <a:srgbClr val="000000"/>
                </a:solidFill>
              </a:rPr>
              <a:t> </a:t>
            </a:r>
            <a:r>
              <a:rPr lang="en-US" sz="2400" dirty="0" err="1">
                <a:solidFill>
                  <a:srgbClr val="000000"/>
                </a:solidFill>
              </a:rPr>
              <a:t>toàn</a:t>
            </a:r>
            <a:r>
              <a:rPr lang="en-US" sz="2400" dirty="0">
                <a:solidFill>
                  <a:srgbClr val="000000"/>
                </a:solidFill>
              </a:rPr>
              <a:t> </a:t>
            </a:r>
            <a:r>
              <a:rPr lang="en-US" sz="2400" dirty="0" err="1">
                <a:solidFill>
                  <a:srgbClr val="000000"/>
                </a:solidFill>
              </a:rPr>
              <a:t>thân</a:t>
            </a:r>
            <a:r>
              <a:rPr lang="en-US" sz="2400" dirty="0">
                <a:solidFill>
                  <a:srgbClr val="000000"/>
                </a:solidFill>
              </a:rPr>
              <a:t> </a:t>
            </a:r>
            <a:r>
              <a:rPr lang="en-US" sz="2400" dirty="0" err="1">
                <a:solidFill>
                  <a:srgbClr val="000000"/>
                </a:solidFill>
              </a:rPr>
              <a:t>gây</a:t>
            </a:r>
            <a:r>
              <a:rPr lang="en-US" sz="2400" dirty="0">
                <a:solidFill>
                  <a:srgbClr val="000000"/>
                </a:solidFill>
              </a:rPr>
              <a:t> </a:t>
            </a:r>
            <a:r>
              <a:rPr lang="en-US" sz="2400" dirty="0" err="1">
                <a:solidFill>
                  <a:srgbClr val="000000"/>
                </a:solidFill>
              </a:rPr>
              <a:t>ra</a:t>
            </a:r>
            <a:r>
              <a:rPr lang="en-US" sz="2400" dirty="0">
                <a:solidFill>
                  <a:srgbClr val="000000"/>
                </a:solidFill>
              </a:rPr>
              <a:t> </a:t>
            </a:r>
            <a:r>
              <a:rPr lang="en-US" sz="2400" dirty="0" err="1">
                <a:solidFill>
                  <a:srgbClr val="000000"/>
                </a:solidFill>
              </a:rPr>
              <a:t>bởi</a:t>
            </a:r>
            <a:r>
              <a:rPr lang="en-US" sz="2400" dirty="0">
                <a:solidFill>
                  <a:srgbClr val="000000"/>
                </a:solidFill>
              </a:rPr>
              <a:t> </a:t>
            </a:r>
            <a:r>
              <a:rPr lang="en-US" sz="2400" dirty="0" err="1">
                <a:solidFill>
                  <a:srgbClr val="000000"/>
                </a:solidFill>
              </a:rPr>
              <a:t>nhiễm</a:t>
            </a:r>
            <a:r>
              <a:rPr lang="en-US" sz="2400" dirty="0">
                <a:solidFill>
                  <a:srgbClr val="000000"/>
                </a:solidFill>
              </a:rPr>
              <a:t> </a:t>
            </a:r>
            <a:r>
              <a:rPr lang="en-US" sz="2400" dirty="0" err="1">
                <a:solidFill>
                  <a:srgbClr val="000000"/>
                </a:solidFill>
              </a:rPr>
              <a:t>trùng</a:t>
            </a:r>
            <a:r>
              <a:rPr lang="en-US" sz="2400" dirty="0">
                <a:solidFill>
                  <a:srgbClr val="000000"/>
                </a:solidFill>
              </a:rPr>
              <a:t>, ô </a:t>
            </a:r>
            <a:r>
              <a:rPr lang="en-US" sz="2400" dirty="0" err="1">
                <a:solidFill>
                  <a:srgbClr val="000000"/>
                </a:solidFill>
              </a:rPr>
              <a:t>nhiễm</a:t>
            </a:r>
            <a:r>
              <a:rPr lang="en-US" sz="2400" dirty="0">
                <a:solidFill>
                  <a:srgbClr val="000000"/>
                </a:solidFill>
              </a:rPr>
              <a:t> </a:t>
            </a:r>
            <a:r>
              <a:rPr lang="en-US" sz="2400" dirty="0" err="1">
                <a:solidFill>
                  <a:srgbClr val="000000"/>
                </a:solidFill>
              </a:rPr>
              <a:t>hoặc</a:t>
            </a:r>
            <a:r>
              <a:rPr lang="en-US" sz="2400" dirty="0">
                <a:solidFill>
                  <a:srgbClr val="000000"/>
                </a:solidFill>
              </a:rPr>
              <a:t> </a:t>
            </a:r>
            <a:r>
              <a:rPr lang="en-US" sz="2400" dirty="0" err="1">
                <a:solidFill>
                  <a:srgbClr val="000000"/>
                </a:solidFill>
              </a:rPr>
              <a:t>các</a:t>
            </a:r>
            <a:r>
              <a:rPr lang="en-US" sz="2400" dirty="0">
                <a:solidFill>
                  <a:srgbClr val="000000"/>
                </a:solidFill>
              </a:rPr>
              <a:t> </a:t>
            </a:r>
            <a:r>
              <a:rPr lang="en-US" sz="2400" dirty="0" err="1">
                <a:solidFill>
                  <a:srgbClr val="000000"/>
                </a:solidFill>
              </a:rPr>
              <a:t>tổn</a:t>
            </a:r>
            <a:r>
              <a:rPr lang="en-US" sz="2400" dirty="0">
                <a:solidFill>
                  <a:srgbClr val="000000"/>
                </a:solidFill>
              </a:rPr>
              <a:t> </a:t>
            </a:r>
            <a:r>
              <a:rPr lang="en-US" sz="2400" dirty="0" err="1">
                <a:solidFill>
                  <a:srgbClr val="000000"/>
                </a:solidFill>
              </a:rPr>
              <a:t>thương</a:t>
            </a:r>
            <a:r>
              <a:rPr lang="en-US" sz="2400" dirty="0">
                <a:solidFill>
                  <a:srgbClr val="000000"/>
                </a:solidFill>
              </a:rPr>
              <a:t> </a:t>
            </a:r>
            <a:r>
              <a:rPr lang="en-US" sz="2400" dirty="0" err="1">
                <a:solidFill>
                  <a:srgbClr val="000000"/>
                </a:solidFill>
              </a:rPr>
              <a:t>khác</a:t>
            </a:r>
            <a:r>
              <a:rPr lang="en-US" sz="2400" dirty="0">
                <a:solidFill>
                  <a:srgbClr val="000000"/>
                </a:solidFill>
              </a:rPr>
              <a:t> ở </a:t>
            </a:r>
            <a:r>
              <a:rPr lang="en-US" sz="2400" dirty="0" err="1">
                <a:solidFill>
                  <a:srgbClr val="000000"/>
                </a:solidFill>
              </a:rPr>
              <a:t>đường</a:t>
            </a:r>
            <a:r>
              <a:rPr lang="en-US" sz="2400" dirty="0">
                <a:solidFill>
                  <a:srgbClr val="000000"/>
                </a:solidFill>
              </a:rPr>
              <a:t> </a:t>
            </a:r>
            <a:r>
              <a:rPr lang="en-US" sz="2400" dirty="0" err="1">
                <a:solidFill>
                  <a:srgbClr val="000000"/>
                </a:solidFill>
              </a:rPr>
              <a:t>dẫn</a:t>
            </a:r>
            <a:r>
              <a:rPr lang="en-US" sz="2400" dirty="0">
                <a:solidFill>
                  <a:srgbClr val="000000"/>
                </a:solidFill>
              </a:rPr>
              <a:t> </a:t>
            </a:r>
            <a:r>
              <a:rPr lang="en-US" sz="2400" dirty="0" err="1">
                <a:solidFill>
                  <a:srgbClr val="000000"/>
                </a:solidFill>
              </a:rPr>
              <a:t>khí</a:t>
            </a:r>
            <a:r>
              <a:rPr lang="en-US" sz="2400" dirty="0">
                <a:solidFill>
                  <a:srgbClr val="000000"/>
                </a:solidFill>
              </a:rPr>
              <a:t>.</a:t>
            </a:r>
            <a:endParaRPr lang="en-US" sz="2400" dirty="0"/>
          </a:p>
        </p:txBody>
      </p:sp>
    </p:spTree>
    <p:extLst>
      <p:ext uri="{BB962C8B-B14F-4D97-AF65-F5344CB8AC3E}">
        <p14:creationId xmlns:p14="http://schemas.microsoft.com/office/powerpoint/2010/main" val="136457035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Đánh</a:t>
            </a:r>
            <a:r>
              <a:rPr lang="en-GB" sz="3600" b="1" dirty="0">
                <a:solidFill>
                  <a:srgbClr val="3F7819"/>
                </a:solidFill>
              </a:rPr>
              <a:t> </a:t>
            </a:r>
            <a:r>
              <a:rPr lang="en-GB" sz="3600" b="1" dirty="0" err="1">
                <a:solidFill>
                  <a:srgbClr val="3F7819"/>
                </a:solidFill>
              </a:rPr>
              <a:t>giá</a:t>
            </a:r>
            <a:r>
              <a:rPr lang="en-GB" sz="3600" b="1" dirty="0">
                <a:solidFill>
                  <a:srgbClr val="3F7819"/>
                </a:solidFill>
              </a:rPr>
              <a:t> </a:t>
            </a:r>
            <a:r>
              <a:rPr lang="en-GB" sz="3600" b="1" dirty="0" err="1">
                <a:solidFill>
                  <a:srgbClr val="3F7819"/>
                </a:solidFill>
              </a:rPr>
              <a:t>đợt</a:t>
            </a:r>
            <a:r>
              <a:rPr lang="en-GB" sz="3600" b="1" dirty="0">
                <a:solidFill>
                  <a:srgbClr val="3F7819"/>
                </a:solidFill>
              </a:rPr>
              <a:t> </a:t>
            </a:r>
            <a:r>
              <a:rPr lang="en-GB" sz="3600" b="1" dirty="0" err="1">
                <a:solidFill>
                  <a:srgbClr val="3F7819"/>
                </a:solidFill>
              </a:rPr>
              <a:t>cấp</a:t>
            </a:r>
            <a:r>
              <a:rPr lang="en-GB" sz="3600" b="1" dirty="0">
                <a:solidFill>
                  <a:srgbClr val="3F7819"/>
                </a:solidFill>
              </a:rPr>
              <a:t> COPD</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38BDABEA-D72D-4411-A4C5-668AF36F2B49}"/>
              </a:ext>
            </a:extLst>
          </p:cNvPr>
          <p:cNvPicPr>
            <a:picLocks noChangeAspect="1"/>
          </p:cNvPicPr>
          <p:nvPr/>
        </p:nvPicPr>
        <p:blipFill>
          <a:blip r:embed="rId2"/>
          <a:stretch>
            <a:fillRect/>
          </a:stretch>
        </p:blipFill>
        <p:spPr>
          <a:xfrm>
            <a:off x="2458082" y="1004656"/>
            <a:ext cx="7932416" cy="5294963"/>
          </a:xfrm>
          <a:prstGeom prst="rect">
            <a:avLst/>
          </a:prstGeom>
        </p:spPr>
      </p:pic>
    </p:spTree>
    <p:extLst>
      <p:ext uri="{BB962C8B-B14F-4D97-AF65-F5344CB8AC3E}">
        <p14:creationId xmlns:p14="http://schemas.microsoft.com/office/powerpoint/2010/main" val="142260951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1" y="116962"/>
            <a:ext cx="12192000" cy="1200329"/>
          </a:xfrm>
          <a:prstGeom prst="rect">
            <a:avLst/>
          </a:prstGeom>
          <a:solidFill>
            <a:schemeClr val="bg1"/>
          </a:solidFill>
        </p:spPr>
        <p:txBody>
          <a:bodyPr wrap="square" rtlCol="0">
            <a:spAutoFit/>
          </a:bodyPr>
          <a:lstStyle/>
          <a:p>
            <a:pPr algn="ctr"/>
            <a:r>
              <a:rPr lang="en-GB" sz="3600" b="1" dirty="0" err="1">
                <a:solidFill>
                  <a:srgbClr val="3F7819"/>
                </a:solidFill>
              </a:rPr>
              <a:t>Khởi</a:t>
            </a:r>
            <a:r>
              <a:rPr lang="en-GB" sz="3600" b="1" dirty="0">
                <a:solidFill>
                  <a:srgbClr val="3F7819"/>
                </a:solidFill>
              </a:rPr>
              <a:t> </a:t>
            </a:r>
            <a:r>
              <a:rPr lang="en-GB" sz="3600" b="1" dirty="0" err="1">
                <a:solidFill>
                  <a:srgbClr val="3F7819"/>
                </a:solidFill>
              </a:rPr>
              <a:t>trị</a:t>
            </a:r>
            <a:r>
              <a:rPr lang="en-GB" sz="3600" b="1" dirty="0">
                <a:solidFill>
                  <a:srgbClr val="3F7819"/>
                </a:solidFill>
              </a:rPr>
              <a:t> </a:t>
            </a:r>
            <a:r>
              <a:rPr lang="en-GB" sz="3600" b="1" dirty="0" err="1">
                <a:solidFill>
                  <a:srgbClr val="3F7819"/>
                </a:solidFill>
              </a:rPr>
              <a:t>sớm</a:t>
            </a:r>
            <a:r>
              <a:rPr lang="en-GB" sz="3600" b="1" dirty="0">
                <a:solidFill>
                  <a:srgbClr val="3F7819"/>
                </a:solidFill>
              </a:rPr>
              <a:t> </a:t>
            </a:r>
            <a:r>
              <a:rPr lang="en-GB" sz="3600" b="1" dirty="0" err="1">
                <a:solidFill>
                  <a:srgbClr val="3F7819"/>
                </a:solidFill>
              </a:rPr>
              <a:t>thuốc</a:t>
            </a:r>
            <a:r>
              <a:rPr lang="en-GB" sz="3600" b="1" dirty="0">
                <a:solidFill>
                  <a:srgbClr val="3F7819"/>
                </a:solidFill>
              </a:rPr>
              <a:t> GPQ </a:t>
            </a:r>
            <a:r>
              <a:rPr lang="en-GB" sz="3600" b="1" dirty="0" err="1">
                <a:solidFill>
                  <a:srgbClr val="3F7819"/>
                </a:solidFill>
              </a:rPr>
              <a:t>tác</a:t>
            </a:r>
            <a:r>
              <a:rPr lang="en-GB" sz="3600" b="1" dirty="0">
                <a:solidFill>
                  <a:srgbClr val="3F7819"/>
                </a:solidFill>
              </a:rPr>
              <a:t> </a:t>
            </a:r>
            <a:r>
              <a:rPr lang="en-GB" sz="3600" b="1" dirty="0" err="1">
                <a:solidFill>
                  <a:srgbClr val="3F7819"/>
                </a:solidFill>
              </a:rPr>
              <a:t>dụng</a:t>
            </a:r>
            <a:r>
              <a:rPr lang="en-GB" sz="3600" b="1" dirty="0">
                <a:solidFill>
                  <a:srgbClr val="3F7819"/>
                </a:solidFill>
              </a:rPr>
              <a:t> </a:t>
            </a:r>
            <a:r>
              <a:rPr lang="en-GB" sz="3600" b="1" dirty="0" err="1">
                <a:solidFill>
                  <a:srgbClr val="3F7819"/>
                </a:solidFill>
              </a:rPr>
              <a:t>kéo</a:t>
            </a:r>
            <a:r>
              <a:rPr lang="en-GB" sz="3600" b="1" dirty="0">
                <a:solidFill>
                  <a:srgbClr val="3F7819"/>
                </a:solidFill>
              </a:rPr>
              <a:t> </a:t>
            </a:r>
            <a:r>
              <a:rPr lang="en-GB" sz="3600" b="1" dirty="0" err="1">
                <a:solidFill>
                  <a:srgbClr val="3F7819"/>
                </a:solidFill>
              </a:rPr>
              <a:t>dài</a:t>
            </a:r>
            <a:r>
              <a:rPr lang="en-GB" sz="3600" b="1" dirty="0">
                <a:solidFill>
                  <a:srgbClr val="3F7819"/>
                </a:solidFill>
              </a:rPr>
              <a:t> </a:t>
            </a:r>
            <a:r>
              <a:rPr lang="en-GB" sz="3600" b="1" dirty="0" err="1">
                <a:solidFill>
                  <a:srgbClr val="3F7819"/>
                </a:solidFill>
              </a:rPr>
              <a:t>giúp</a:t>
            </a:r>
            <a:r>
              <a:rPr lang="en-GB" sz="3600" b="1" dirty="0">
                <a:solidFill>
                  <a:srgbClr val="3F7819"/>
                </a:solidFill>
              </a:rPr>
              <a:t> </a:t>
            </a:r>
            <a:r>
              <a:rPr lang="en-GB" sz="3600" b="1" dirty="0" err="1">
                <a:solidFill>
                  <a:srgbClr val="3F7819"/>
                </a:solidFill>
              </a:rPr>
              <a:t>giảm</a:t>
            </a:r>
            <a:r>
              <a:rPr lang="en-GB" sz="3600" b="1" dirty="0">
                <a:solidFill>
                  <a:srgbClr val="3F7819"/>
                </a:solidFill>
              </a:rPr>
              <a:t> </a:t>
            </a:r>
            <a:r>
              <a:rPr lang="en-GB" sz="3600" b="1" dirty="0" err="1">
                <a:solidFill>
                  <a:srgbClr val="3F7819"/>
                </a:solidFill>
              </a:rPr>
              <a:t>nguy</a:t>
            </a:r>
            <a:r>
              <a:rPr lang="en-GB" sz="3600" b="1" dirty="0">
                <a:solidFill>
                  <a:srgbClr val="3F7819"/>
                </a:solidFill>
              </a:rPr>
              <a:t> </a:t>
            </a:r>
            <a:r>
              <a:rPr lang="en-GB" sz="3600" b="1" dirty="0" err="1">
                <a:solidFill>
                  <a:srgbClr val="3F7819"/>
                </a:solidFill>
              </a:rPr>
              <a:t>cơ</a:t>
            </a:r>
            <a:r>
              <a:rPr lang="en-GB" sz="3600" b="1" dirty="0">
                <a:solidFill>
                  <a:srgbClr val="3F7819"/>
                </a:solidFill>
              </a:rPr>
              <a:t> </a:t>
            </a:r>
            <a:r>
              <a:rPr lang="en-GB" sz="3600" b="1" dirty="0" err="1">
                <a:solidFill>
                  <a:srgbClr val="3F7819"/>
                </a:solidFill>
              </a:rPr>
              <a:t>đợt</a:t>
            </a:r>
            <a:r>
              <a:rPr lang="en-GB" sz="3600" b="1" dirty="0">
                <a:solidFill>
                  <a:srgbClr val="3F7819"/>
                </a:solidFill>
              </a:rPr>
              <a:t> </a:t>
            </a:r>
            <a:r>
              <a:rPr lang="en-GB" sz="3600" b="1" dirty="0" err="1">
                <a:solidFill>
                  <a:srgbClr val="3F7819"/>
                </a:solidFill>
              </a:rPr>
              <a:t>cấp</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3867150" y="6457890"/>
            <a:ext cx="7362825"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1. Global Initiative for Chronic Obstructive Lung Disease Strategy Report 2023; 2. </a:t>
            </a:r>
            <a:r>
              <a:rPr lang="en-GB" sz="1000" dirty="0">
                <a:solidFill>
                  <a:schemeClr val="bg1">
                    <a:lumMod val="50000"/>
                  </a:schemeClr>
                </a:solidFill>
              </a:rPr>
              <a:t>Yamada H, et al. Respir Res 2022;23:255.</a:t>
            </a:r>
          </a:p>
        </p:txBody>
      </p:sp>
      <p:sp>
        <p:nvSpPr>
          <p:cNvPr id="8" name="TextBox 7">
            <a:extLst>
              <a:ext uri="{FF2B5EF4-FFF2-40B4-BE49-F238E27FC236}">
                <a16:creationId xmlns:a16="http://schemas.microsoft.com/office/drawing/2014/main" id="{AE24E223-78D7-4217-B8DC-AFEDD3047B99}"/>
              </a:ext>
            </a:extLst>
          </p:cNvPr>
          <p:cNvSpPr txBox="1"/>
          <p:nvPr/>
        </p:nvSpPr>
        <p:spPr>
          <a:xfrm>
            <a:off x="515938" y="1508718"/>
            <a:ext cx="11160123" cy="707886"/>
          </a:xfrm>
          <a:prstGeom prst="rect">
            <a:avLst/>
          </a:prstGeom>
          <a:solidFill>
            <a:srgbClr val="92D050"/>
          </a:solidFill>
        </p:spPr>
        <p:txBody>
          <a:bodyPr wrap="square" rtlCol="0">
            <a:spAutoFit/>
          </a:bodyPr>
          <a:lstStyle/>
          <a:p>
            <a:r>
              <a:rPr lang="en-GB" sz="2000" dirty="0" err="1">
                <a:solidFill>
                  <a:schemeClr val="bg1"/>
                </a:solidFill>
              </a:rPr>
              <a:t>Điều</a:t>
            </a:r>
            <a:r>
              <a:rPr lang="en-GB" sz="2000" dirty="0">
                <a:solidFill>
                  <a:schemeClr val="bg1"/>
                </a:solidFill>
              </a:rPr>
              <a:t> </a:t>
            </a:r>
            <a:r>
              <a:rPr lang="en-GB" sz="2000" dirty="0" err="1">
                <a:solidFill>
                  <a:schemeClr val="bg1"/>
                </a:solidFill>
              </a:rPr>
              <a:t>trị</a:t>
            </a:r>
            <a:r>
              <a:rPr lang="en-GB" sz="2000" dirty="0">
                <a:solidFill>
                  <a:schemeClr val="bg1"/>
                </a:solidFill>
              </a:rPr>
              <a:t> </a:t>
            </a:r>
            <a:r>
              <a:rPr lang="en-GB" sz="2000" dirty="0" err="1">
                <a:solidFill>
                  <a:schemeClr val="bg1"/>
                </a:solidFill>
              </a:rPr>
              <a:t>duy</a:t>
            </a:r>
            <a:r>
              <a:rPr lang="en-GB" sz="2000" dirty="0">
                <a:solidFill>
                  <a:schemeClr val="bg1"/>
                </a:solidFill>
              </a:rPr>
              <a:t> </a:t>
            </a:r>
            <a:r>
              <a:rPr lang="en-GB" sz="2000" dirty="0" err="1">
                <a:solidFill>
                  <a:schemeClr val="bg1"/>
                </a:solidFill>
              </a:rPr>
              <a:t>trì</a:t>
            </a:r>
            <a:r>
              <a:rPr lang="en-GB" sz="2000" dirty="0">
                <a:solidFill>
                  <a:schemeClr val="bg1"/>
                </a:solidFill>
              </a:rPr>
              <a:t> </a:t>
            </a:r>
            <a:r>
              <a:rPr lang="en-GB" sz="2000" dirty="0" err="1">
                <a:solidFill>
                  <a:schemeClr val="bg1"/>
                </a:solidFill>
              </a:rPr>
              <a:t>với</a:t>
            </a:r>
            <a:r>
              <a:rPr lang="en-GB" sz="2000" dirty="0">
                <a:solidFill>
                  <a:schemeClr val="bg1"/>
                </a:solidFill>
              </a:rPr>
              <a:t> </a:t>
            </a:r>
            <a:r>
              <a:rPr lang="en-GB" sz="2000" dirty="0" err="1">
                <a:solidFill>
                  <a:schemeClr val="bg1"/>
                </a:solidFill>
              </a:rPr>
              <a:t>thuốc</a:t>
            </a:r>
            <a:r>
              <a:rPr lang="en-GB" sz="2000" dirty="0">
                <a:solidFill>
                  <a:schemeClr val="bg1"/>
                </a:solidFill>
              </a:rPr>
              <a:t> </a:t>
            </a:r>
            <a:r>
              <a:rPr lang="en-GB" sz="2000" dirty="0" err="1">
                <a:solidFill>
                  <a:schemeClr val="bg1"/>
                </a:solidFill>
              </a:rPr>
              <a:t>giãn</a:t>
            </a:r>
            <a:r>
              <a:rPr lang="en-GB" sz="2000" dirty="0">
                <a:solidFill>
                  <a:schemeClr val="bg1"/>
                </a:solidFill>
              </a:rPr>
              <a:t> </a:t>
            </a:r>
            <a:r>
              <a:rPr lang="en-GB" sz="2000" dirty="0" err="1">
                <a:solidFill>
                  <a:schemeClr val="bg1"/>
                </a:solidFill>
              </a:rPr>
              <a:t>phế</a:t>
            </a:r>
            <a:r>
              <a:rPr lang="en-GB" sz="2000" dirty="0">
                <a:solidFill>
                  <a:schemeClr val="bg1"/>
                </a:solidFill>
              </a:rPr>
              <a:t> </a:t>
            </a:r>
            <a:r>
              <a:rPr lang="en-GB" sz="2000" dirty="0" err="1">
                <a:solidFill>
                  <a:schemeClr val="bg1"/>
                </a:solidFill>
              </a:rPr>
              <a:t>quản</a:t>
            </a:r>
            <a:r>
              <a:rPr lang="en-GB" sz="2000" dirty="0">
                <a:solidFill>
                  <a:schemeClr val="bg1"/>
                </a:solidFill>
              </a:rPr>
              <a:t> </a:t>
            </a:r>
            <a:r>
              <a:rPr lang="en-GB" sz="2000" dirty="0" err="1">
                <a:solidFill>
                  <a:schemeClr val="bg1"/>
                </a:solidFill>
              </a:rPr>
              <a:t>tác</a:t>
            </a:r>
            <a:r>
              <a:rPr lang="en-GB" sz="2000" dirty="0">
                <a:solidFill>
                  <a:schemeClr val="bg1"/>
                </a:solidFill>
              </a:rPr>
              <a:t> </a:t>
            </a:r>
            <a:r>
              <a:rPr lang="en-GB" sz="2000" dirty="0" err="1">
                <a:solidFill>
                  <a:schemeClr val="bg1"/>
                </a:solidFill>
              </a:rPr>
              <a:t>dụng</a:t>
            </a:r>
            <a:r>
              <a:rPr lang="en-GB" sz="2000" dirty="0">
                <a:solidFill>
                  <a:schemeClr val="bg1"/>
                </a:solidFill>
              </a:rPr>
              <a:t> </a:t>
            </a:r>
            <a:r>
              <a:rPr lang="en-GB" sz="2000" dirty="0" err="1">
                <a:solidFill>
                  <a:schemeClr val="bg1"/>
                </a:solidFill>
              </a:rPr>
              <a:t>kéo</a:t>
            </a:r>
            <a:r>
              <a:rPr lang="en-GB" sz="2000" dirty="0">
                <a:solidFill>
                  <a:schemeClr val="bg1"/>
                </a:solidFill>
              </a:rPr>
              <a:t> </a:t>
            </a:r>
            <a:r>
              <a:rPr lang="en-GB" sz="2000" dirty="0" err="1">
                <a:solidFill>
                  <a:schemeClr val="bg1"/>
                </a:solidFill>
              </a:rPr>
              <a:t>dài</a:t>
            </a:r>
            <a:r>
              <a:rPr lang="en-GB" sz="2000" dirty="0">
                <a:solidFill>
                  <a:schemeClr val="bg1"/>
                </a:solidFill>
              </a:rPr>
              <a:t> </a:t>
            </a:r>
            <a:r>
              <a:rPr lang="en-GB" sz="2000" dirty="0" err="1">
                <a:solidFill>
                  <a:schemeClr val="bg1"/>
                </a:solidFill>
              </a:rPr>
              <a:t>nên</a:t>
            </a:r>
            <a:r>
              <a:rPr lang="en-GB" sz="2000" dirty="0">
                <a:solidFill>
                  <a:schemeClr val="bg1"/>
                </a:solidFill>
              </a:rPr>
              <a:t> </a:t>
            </a:r>
            <a:r>
              <a:rPr lang="en-GB" sz="2000" dirty="0" err="1">
                <a:solidFill>
                  <a:schemeClr val="bg1"/>
                </a:solidFill>
              </a:rPr>
              <a:t>được</a:t>
            </a:r>
            <a:r>
              <a:rPr lang="en-GB" sz="2000" dirty="0">
                <a:solidFill>
                  <a:schemeClr val="bg1"/>
                </a:solidFill>
              </a:rPr>
              <a:t> </a:t>
            </a:r>
            <a:r>
              <a:rPr lang="en-GB" sz="2000" dirty="0" err="1">
                <a:solidFill>
                  <a:schemeClr val="bg1"/>
                </a:solidFill>
              </a:rPr>
              <a:t>bắt</a:t>
            </a:r>
            <a:r>
              <a:rPr lang="en-GB" sz="2000" dirty="0">
                <a:solidFill>
                  <a:schemeClr val="bg1"/>
                </a:solidFill>
              </a:rPr>
              <a:t> </a:t>
            </a:r>
            <a:r>
              <a:rPr lang="en-GB" sz="2000" dirty="0" err="1">
                <a:solidFill>
                  <a:schemeClr val="bg1"/>
                </a:solidFill>
              </a:rPr>
              <a:t>đầu</a:t>
            </a:r>
            <a:r>
              <a:rPr lang="en-GB" sz="2000" dirty="0">
                <a:solidFill>
                  <a:schemeClr val="bg1"/>
                </a:solidFill>
              </a:rPr>
              <a:t> </a:t>
            </a:r>
            <a:r>
              <a:rPr lang="en-GB" sz="2000" dirty="0" err="1">
                <a:solidFill>
                  <a:schemeClr val="bg1"/>
                </a:solidFill>
              </a:rPr>
              <a:t>càng</a:t>
            </a:r>
            <a:r>
              <a:rPr lang="en-GB" sz="2000" dirty="0">
                <a:solidFill>
                  <a:schemeClr val="bg1"/>
                </a:solidFill>
              </a:rPr>
              <a:t> </a:t>
            </a:r>
            <a:r>
              <a:rPr lang="en-GB" sz="2000" dirty="0" err="1">
                <a:solidFill>
                  <a:schemeClr val="bg1"/>
                </a:solidFill>
              </a:rPr>
              <a:t>sớm</a:t>
            </a:r>
            <a:r>
              <a:rPr lang="en-GB" sz="2000" dirty="0">
                <a:solidFill>
                  <a:schemeClr val="bg1"/>
                </a:solidFill>
              </a:rPr>
              <a:t> </a:t>
            </a:r>
            <a:r>
              <a:rPr lang="en-GB" sz="2000" dirty="0" err="1">
                <a:solidFill>
                  <a:schemeClr val="bg1"/>
                </a:solidFill>
              </a:rPr>
              <a:t>càng</a:t>
            </a:r>
            <a:r>
              <a:rPr lang="en-GB" sz="2000" dirty="0">
                <a:solidFill>
                  <a:schemeClr val="bg1"/>
                </a:solidFill>
              </a:rPr>
              <a:t> </a:t>
            </a:r>
            <a:r>
              <a:rPr lang="en-GB" sz="2000" dirty="0" err="1">
                <a:solidFill>
                  <a:schemeClr val="bg1"/>
                </a:solidFill>
              </a:rPr>
              <a:t>tốt</a:t>
            </a:r>
            <a:r>
              <a:rPr lang="en-GB" sz="2000" dirty="0">
                <a:solidFill>
                  <a:schemeClr val="bg1"/>
                </a:solidFill>
              </a:rPr>
              <a:t>. </a:t>
            </a:r>
            <a:r>
              <a:rPr lang="en-GB" sz="2000" dirty="0" err="1">
                <a:solidFill>
                  <a:schemeClr val="bg1"/>
                </a:solidFill>
              </a:rPr>
              <a:t>Bệnh</a:t>
            </a:r>
            <a:r>
              <a:rPr lang="en-GB" sz="2000" dirty="0">
                <a:solidFill>
                  <a:schemeClr val="bg1"/>
                </a:solidFill>
              </a:rPr>
              <a:t> </a:t>
            </a:r>
            <a:r>
              <a:rPr lang="en-GB" sz="2000" dirty="0" err="1">
                <a:solidFill>
                  <a:schemeClr val="bg1"/>
                </a:solidFill>
              </a:rPr>
              <a:t>nhân</a:t>
            </a:r>
            <a:r>
              <a:rPr lang="en-GB" sz="2000" dirty="0">
                <a:solidFill>
                  <a:schemeClr val="bg1"/>
                </a:solidFill>
              </a:rPr>
              <a:t> </a:t>
            </a:r>
            <a:r>
              <a:rPr lang="en-GB" sz="2000" dirty="0" err="1">
                <a:solidFill>
                  <a:schemeClr val="bg1"/>
                </a:solidFill>
              </a:rPr>
              <a:t>có</a:t>
            </a:r>
            <a:r>
              <a:rPr lang="en-GB" sz="2000" dirty="0">
                <a:solidFill>
                  <a:schemeClr val="bg1"/>
                </a:solidFill>
              </a:rPr>
              <a:t> </a:t>
            </a:r>
            <a:r>
              <a:rPr lang="en-GB" sz="2000" dirty="0" err="1">
                <a:solidFill>
                  <a:schemeClr val="bg1"/>
                </a:solidFill>
              </a:rPr>
              <a:t>đợt</a:t>
            </a:r>
            <a:r>
              <a:rPr lang="en-GB" sz="2000" dirty="0">
                <a:solidFill>
                  <a:schemeClr val="bg1"/>
                </a:solidFill>
              </a:rPr>
              <a:t> </a:t>
            </a:r>
            <a:r>
              <a:rPr lang="en-GB" sz="2000" dirty="0" err="1">
                <a:solidFill>
                  <a:schemeClr val="bg1"/>
                </a:solidFill>
              </a:rPr>
              <a:t>cấp</a:t>
            </a:r>
            <a:r>
              <a:rPr lang="en-GB" sz="2000" dirty="0">
                <a:solidFill>
                  <a:schemeClr val="bg1"/>
                </a:solidFill>
              </a:rPr>
              <a:t> </a:t>
            </a:r>
            <a:r>
              <a:rPr lang="en-GB" sz="2000" dirty="0" err="1">
                <a:solidFill>
                  <a:schemeClr val="bg1"/>
                </a:solidFill>
              </a:rPr>
              <a:t>thường</a:t>
            </a:r>
            <a:r>
              <a:rPr lang="en-GB" sz="2000" dirty="0">
                <a:solidFill>
                  <a:schemeClr val="bg1"/>
                </a:solidFill>
              </a:rPr>
              <a:t> </a:t>
            </a:r>
            <a:r>
              <a:rPr lang="en-GB" sz="2000" dirty="0" err="1">
                <a:solidFill>
                  <a:schemeClr val="bg1"/>
                </a:solidFill>
              </a:rPr>
              <a:t>xuyên</a:t>
            </a:r>
            <a:r>
              <a:rPr lang="en-GB" sz="2000" dirty="0">
                <a:solidFill>
                  <a:schemeClr val="bg1"/>
                </a:solidFill>
              </a:rPr>
              <a:t> </a:t>
            </a:r>
            <a:r>
              <a:rPr lang="en-GB" sz="2000" dirty="0" err="1">
                <a:solidFill>
                  <a:schemeClr val="bg1"/>
                </a:solidFill>
              </a:rPr>
              <a:t>và</a:t>
            </a:r>
            <a:r>
              <a:rPr lang="en-GB" sz="2000" dirty="0">
                <a:solidFill>
                  <a:schemeClr val="bg1"/>
                </a:solidFill>
              </a:rPr>
              <a:t> </a:t>
            </a:r>
            <a:r>
              <a:rPr lang="en-GB" sz="2000" dirty="0" err="1">
                <a:solidFill>
                  <a:schemeClr val="bg1"/>
                </a:solidFill>
              </a:rPr>
              <a:t>tăng</a:t>
            </a:r>
            <a:r>
              <a:rPr lang="en-GB" sz="2000" dirty="0">
                <a:solidFill>
                  <a:schemeClr val="bg1"/>
                </a:solidFill>
              </a:rPr>
              <a:t> </a:t>
            </a:r>
            <a:r>
              <a:rPr lang="en-GB" sz="2000" dirty="0" err="1">
                <a:solidFill>
                  <a:schemeClr val="bg1"/>
                </a:solidFill>
              </a:rPr>
              <a:t>bạch</a:t>
            </a:r>
            <a:r>
              <a:rPr lang="en-GB" sz="2000" dirty="0">
                <a:solidFill>
                  <a:schemeClr val="bg1"/>
                </a:solidFill>
              </a:rPr>
              <a:t> </a:t>
            </a:r>
            <a:r>
              <a:rPr lang="en-GB" sz="2000" dirty="0" err="1">
                <a:solidFill>
                  <a:schemeClr val="bg1"/>
                </a:solidFill>
              </a:rPr>
              <a:t>cầu</a:t>
            </a:r>
            <a:r>
              <a:rPr lang="en-GB" sz="2000" dirty="0">
                <a:solidFill>
                  <a:schemeClr val="bg1"/>
                </a:solidFill>
              </a:rPr>
              <a:t> </a:t>
            </a:r>
            <a:r>
              <a:rPr lang="en-GB" sz="2000" dirty="0" err="1">
                <a:solidFill>
                  <a:schemeClr val="bg1"/>
                </a:solidFill>
              </a:rPr>
              <a:t>ái</a:t>
            </a:r>
            <a:r>
              <a:rPr lang="en-GB" sz="2000" dirty="0">
                <a:solidFill>
                  <a:schemeClr val="bg1"/>
                </a:solidFill>
              </a:rPr>
              <a:t> </a:t>
            </a:r>
            <a:r>
              <a:rPr lang="en-GB" sz="2000" dirty="0" err="1">
                <a:solidFill>
                  <a:schemeClr val="bg1"/>
                </a:solidFill>
              </a:rPr>
              <a:t>toan</a:t>
            </a:r>
            <a:r>
              <a:rPr lang="en-GB" sz="2000" dirty="0">
                <a:solidFill>
                  <a:schemeClr val="bg1"/>
                </a:solidFill>
              </a:rPr>
              <a:t> </a:t>
            </a:r>
            <a:r>
              <a:rPr lang="en-GB" sz="2000" dirty="0" err="1">
                <a:solidFill>
                  <a:schemeClr val="bg1"/>
                </a:solidFill>
              </a:rPr>
              <a:t>nên</a:t>
            </a:r>
            <a:r>
              <a:rPr lang="en-GB" sz="2000" dirty="0">
                <a:solidFill>
                  <a:schemeClr val="bg1"/>
                </a:solidFill>
              </a:rPr>
              <a:t> </a:t>
            </a:r>
            <a:r>
              <a:rPr lang="en-GB" sz="2000" dirty="0" err="1">
                <a:solidFill>
                  <a:schemeClr val="bg1"/>
                </a:solidFill>
              </a:rPr>
              <a:t>sử</a:t>
            </a:r>
            <a:r>
              <a:rPr lang="en-GB" sz="2000" dirty="0">
                <a:solidFill>
                  <a:schemeClr val="bg1"/>
                </a:solidFill>
              </a:rPr>
              <a:t> </a:t>
            </a:r>
            <a:r>
              <a:rPr lang="en-GB" sz="2000" dirty="0" err="1">
                <a:solidFill>
                  <a:schemeClr val="bg1"/>
                </a:solidFill>
              </a:rPr>
              <a:t>dụng</a:t>
            </a:r>
            <a:r>
              <a:rPr lang="en-GB" sz="2000" dirty="0">
                <a:solidFill>
                  <a:schemeClr val="bg1"/>
                </a:solidFill>
              </a:rPr>
              <a:t> ICS/LABA/LAMA </a:t>
            </a:r>
            <a:r>
              <a:rPr lang="en-GB" sz="2000" baseline="30000" dirty="0">
                <a:solidFill>
                  <a:schemeClr val="bg1"/>
                </a:solidFill>
              </a:rPr>
              <a:t>1</a:t>
            </a:r>
          </a:p>
        </p:txBody>
      </p:sp>
      <p:pic>
        <p:nvPicPr>
          <p:cNvPr id="9" name="Picture 2" descr="Fig. 4">
            <a:extLst>
              <a:ext uri="{FF2B5EF4-FFF2-40B4-BE49-F238E27FC236}">
                <a16:creationId xmlns:a16="http://schemas.microsoft.com/office/drawing/2014/main" id="{1DDCE684-10BD-4BB1-9BEA-8BC44F69FD31}"/>
              </a:ext>
            </a:extLst>
          </p:cNvPr>
          <p:cNvPicPr>
            <a:picLocks noGrp="1" noChangeAspect="1" noChangeArrowheads="1"/>
          </p:cNvPicPr>
          <p:nvPr>
            <p:ph idx="1"/>
          </p:nvPr>
        </p:nvPicPr>
        <p:blipFill rotWithShape="1">
          <a:blip r:embed="rId2" cstate="print">
            <a:extLst>
              <a:ext uri="{28A0092B-C50C-407E-A947-70E740481C1C}">
                <a14:useLocalDpi xmlns:a14="http://schemas.microsoft.com/office/drawing/2010/main" val="0"/>
              </a:ext>
            </a:extLst>
          </a:blip>
          <a:srcRect b="27630"/>
          <a:stretch/>
        </p:blipFill>
        <p:spPr bwMode="auto">
          <a:xfrm>
            <a:off x="739925" y="2408030"/>
            <a:ext cx="6808637" cy="3858433"/>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75E3E915-074B-4178-A4E2-4CBBB10C9B08}"/>
              </a:ext>
            </a:extLst>
          </p:cNvPr>
          <p:cNvSpPr txBox="1"/>
          <p:nvPr/>
        </p:nvSpPr>
        <p:spPr>
          <a:xfrm>
            <a:off x="7880934" y="2891070"/>
            <a:ext cx="3720515" cy="2215991"/>
          </a:xfrm>
          <a:prstGeom prst="rect">
            <a:avLst/>
          </a:prstGeom>
          <a:solidFill>
            <a:schemeClr val="accent5">
              <a:lumMod val="20000"/>
              <a:lumOff val="80000"/>
            </a:schemeClr>
          </a:solidFill>
        </p:spPr>
        <p:txBody>
          <a:bodyPr wrap="square">
            <a:spAutoFit/>
          </a:bodyPr>
          <a:lstStyle/>
          <a:p>
            <a:r>
              <a:rPr lang="en-GB" b="1" dirty="0" err="1">
                <a:solidFill>
                  <a:srgbClr val="000000"/>
                </a:solidFill>
                <a:effectLst/>
                <a:ea typeface="Calibri" panose="020F0502020204030204" pitchFamily="34" charset="0"/>
              </a:rPr>
              <a:t>Lợi</a:t>
            </a:r>
            <a:r>
              <a:rPr lang="en-GB" b="1" dirty="0">
                <a:solidFill>
                  <a:srgbClr val="000000"/>
                </a:solidFill>
                <a:effectLst/>
                <a:ea typeface="Calibri" panose="020F0502020204030204" pitchFamily="34" charset="0"/>
              </a:rPr>
              <a:t> </a:t>
            </a:r>
            <a:r>
              <a:rPr lang="en-GB" b="1" dirty="0" err="1">
                <a:solidFill>
                  <a:srgbClr val="000000"/>
                </a:solidFill>
                <a:ea typeface="Calibri" panose="020F0502020204030204" pitchFamily="34" charset="0"/>
              </a:rPr>
              <a:t>ích</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của</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khởi</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trị</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sớm</a:t>
            </a:r>
            <a:r>
              <a:rPr lang="en-GB" b="1" dirty="0">
                <a:solidFill>
                  <a:srgbClr val="000000"/>
                </a:solidFill>
                <a:ea typeface="Calibri" panose="020F0502020204030204" pitchFamily="34" charset="0"/>
              </a:rPr>
              <a:t> LABD (</a:t>
            </a:r>
            <a:r>
              <a:rPr lang="en-GB" b="1" dirty="0" err="1">
                <a:solidFill>
                  <a:srgbClr val="000000"/>
                </a:solidFill>
                <a:ea typeface="Calibri" panose="020F0502020204030204" pitchFamily="34" charset="0"/>
              </a:rPr>
              <a:t>trong</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vòng</a:t>
            </a:r>
            <a:r>
              <a:rPr lang="en-GB" b="1" dirty="0">
                <a:solidFill>
                  <a:srgbClr val="000000"/>
                </a:solidFill>
                <a:ea typeface="Calibri" panose="020F0502020204030204" pitchFamily="34" charset="0"/>
              </a:rPr>
              <a:t> 30 </a:t>
            </a:r>
            <a:r>
              <a:rPr lang="en-GB" b="1" dirty="0" err="1">
                <a:solidFill>
                  <a:srgbClr val="000000"/>
                </a:solidFill>
                <a:ea typeface="Calibri" panose="020F0502020204030204" pitchFamily="34" charset="0"/>
              </a:rPr>
              <a:t>ngày</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kể</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từ</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khi</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chẩn</a:t>
            </a:r>
            <a:r>
              <a:rPr lang="en-GB" b="1" dirty="0">
                <a:solidFill>
                  <a:srgbClr val="000000"/>
                </a:solidFill>
                <a:ea typeface="Calibri" panose="020F0502020204030204" pitchFamily="34" charset="0"/>
              </a:rPr>
              <a:t> </a:t>
            </a:r>
            <a:r>
              <a:rPr lang="en-GB" b="1" dirty="0" err="1">
                <a:solidFill>
                  <a:srgbClr val="000000"/>
                </a:solidFill>
                <a:ea typeface="Calibri" panose="020F0502020204030204" pitchFamily="34" charset="0"/>
              </a:rPr>
              <a:t>đoán</a:t>
            </a:r>
            <a:r>
              <a:rPr lang="en-GB" b="1" dirty="0">
                <a:solidFill>
                  <a:srgbClr val="000000"/>
                </a:solidFill>
                <a:ea typeface="Calibri" panose="020F0502020204030204" pitchFamily="34" charset="0"/>
              </a:rPr>
              <a:t> COPD)</a:t>
            </a:r>
            <a:r>
              <a:rPr lang="en-GB" b="1" dirty="0">
                <a:solidFill>
                  <a:srgbClr val="000000"/>
                </a:solidFill>
                <a:effectLst/>
                <a:ea typeface="Calibri" panose="020F0502020204030204" pitchFamily="34" charset="0"/>
              </a:rPr>
              <a:t>:</a:t>
            </a:r>
          </a:p>
          <a:p>
            <a:pPr algn="l"/>
            <a:endParaRPr lang="en-US" b="0" i="0" dirty="0">
              <a:solidFill>
                <a:srgbClr val="000000"/>
              </a:solidFill>
              <a:effectLst/>
            </a:endParaRPr>
          </a:p>
          <a:p>
            <a:pPr algn="l"/>
            <a:r>
              <a:rPr lang="en-GB" b="0" i="0" dirty="0" err="1">
                <a:solidFill>
                  <a:srgbClr val="000000"/>
                </a:solidFill>
                <a:effectLst/>
              </a:rPr>
              <a:t>Kéo</a:t>
            </a:r>
            <a:r>
              <a:rPr lang="en-GB" b="0" i="0" dirty="0">
                <a:solidFill>
                  <a:srgbClr val="000000"/>
                </a:solidFill>
                <a:effectLst/>
              </a:rPr>
              <a:t> </a:t>
            </a:r>
            <a:r>
              <a:rPr lang="en-GB" b="0" i="0" dirty="0" err="1">
                <a:solidFill>
                  <a:srgbClr val="000000"/>
                </a:solidFill>
                <a:effectLst/>
              </a:rPr>
              <a:t>dài</a:t>
            </a:r>
            <a:r>
              <a:rPr lang="en-GB" b="0" i="0" dirty="0">
                <a:solidFill>
                  <a:srgbClr val="000000"/>
                </a:solidFill>
                <a:effectLst/>
              </a:rPr>
              <a:t> </a:t>
            </a:r>
            <a:r>
              <a:rPr lang="en-GB" b="0" i="0" dirty="0" err="1">
                <a:solidFill>
                  <a:srgbClr val="000000"/>
                </a:solidFill>
                <a:effectLst/>
              </a:rPr>
              <a:t>thời</a:t>
            </a:r>
            <a:r>
              <a:rPr lang="en-GB" b="0" i="0" dirty="0">
                <a:solidFill>
                  <a:srgbClr val="000000"/>
                </a:solidFill>
                <a:effectLst/>
              </a:rPr>
              <a:t> </a:t>
            </a:r>
            <a:r>
              <a:rPr lang="en-GB" b="0" i="0" dirty="0" err="1">
                <a:solidFill>
                  <a:srgbClr val="000000"/>
                </a:solidFill>
                <a:effectLst/>
              </a:rPr>
              <a:t>gian</a:t>
            </a:r>
            <a:r>
              <a:rPr lang="en-GB" b="0" i="0" dirty="0">
                <a:solidFill>
                  <a:srgbClr val="000000"/>
                </a:solidFill>
                <a:effectLst/>
              </a:rPr>
              <a:t> </a:t>
            </a:r>
            <a:r>
              <a:rPr lang="en-GB" b="0" i="0" dirty="0" err="1">
                <a:solidFill>
                  <a:srgbClr val="000000"/>
                </a:solidFill>
                <a:effectLst/>
              </a:rPr>
              <a:t>đến</a:t>
            </a:r>
            <a:r>
              <a:rPr lang="en-GB" b="0" i="0" dirty="0">
                <a:solidFill>
                  <a:srgbClr val="000000"/>
                </a:solidFill>
                <a:effectLst/>
              </a:rPr>
              <a:t> </a:t>
            </a:r>
            <a:r>
              <a:rPr lang="en-GB" b="0" i="0" dirty="0" err="1">
                <a:solidFill>
                  <a:srgbClr val="000000"/>
                </a:solidFill>
                <a:effectLst/>
              </a:rPr>
              <a:t>khi</a:t>
            </a:r>
            <a:r>
              <a:rPr lang="en-GB" b="0" i="0" dirty="0">
                <a:solidFill>
                  <a:srgbClr val="000000"/>
                </a:solidFill>
                <a:effectLst/>
              </a:rPr>
              <a:t> </a:t>
            </a:r>
            <a:r>
              <a:rPr lang="en-GB" b="0" i="0" dirty="0" err="1">
                <a:solidFill>
                  <a:srgbClr val="000000"/>
                </a:solidFill>
                <a:effectLst/>
              </a:rPr>
              <a:t>xuất</a:t>
            </a:r>
            <a:r>
              <a:rPr lang="en-GB" b="0" i="0" dirty="0">
                <a:solidFill>
                  <a:srgbClr val="000000"/>
                </a:solidFill>
                <a:effectLst/>
              </a:rPr>
              <a:t> </a:t>
            </a:r>
            <a:r>
              <a:rPr lang="en-GB" b="0" i="0" dirty="0" err="1">
                <a:solidFill>
                  <a:srgbClr val="000000"/>
                </a:solidFill>
                <a:effectLst/>
              </a:rPr>
              <a:t>hiện</a:t>
            </a:r>
            <a:r>
              <a:rPr lang="en-GB" b="0" i="0" dirty="0">
                <a:solidFill>
                  <a:srgbClr val="000000"/>
                </a:solidFill>
                <a:effectLst/>
              </a:rPr>
              <a:t> </a:t>
            </a:r>
            <a:r>
              <a:rPr lang="en-GB" b="0" i="0" dirty="0" err="1">
                <a:solidFill>
                  <a:srgbClr val="000000"/>
                </a:solidFill>
                <a:effectLst/>
              </a:rPr>
              <a:t>đợt</a:t>
            </a:r>
            <a:r>
              <a:rPr lang="en-GB" b="0" i="0" dirty="0">
                <a:solidFill>
                  <a:srgbClr val="000000"/>
                </a:solidFill>
                <a:effectLst/>
              </a:rPr>
              <a:t> </a:t>
            </a:r>
            <a:r>
              <a:rPr lang="en-GB" b="0" i="0" dirty="0" err="1">
                <a:solidFill>
                  <a:srgbClr val="000000"/>
                </a:solidFill>
                <a:effectLst/>
              </a:rPr>
              <a:t>cấp</a:t>
            </a:r>
            <a:r>
              <a:rPr lang="en-GB" b="0" i="0" dirty="0">
                <a:solidFill>
                  <a:srgbClr val="000000"/>
                </a:solidFill>
                <a:effectLst/>
              </a:rPr>
              <a:t> COPD </a:t>
            </a:r>
            <a:r>
              <a:rPr lang="en-GB" b="0" i="0" dirty="0" err="1">
                <a:solidFill>
                  <a:srgbClr val="000000"/>
                </a:solidFill>
                <a:effectLst/>
              </a:rPr>
              <a:t>đầu</a:t>
            </a:r>
            <a:r>
              <a:rPr lang="en-GB" b="0" i="0" dirty="0">
                <a:solidFill>
                  <a:srgbClr val="000000"/>
                </a:solidFill>
                <a:effectLst/>
              </a:rPr>
              <a:t> </a:t>
            </a:r>
            <a:r>
              <a:rPr lang="en-GB" b="0" i="0" dirty="0" err="1">
                <a:solidFill>
                  <a:srgbClr val="000000"/>
                </a:solidFill>
                <a:effectLst/>
              </a:rPr>
              <a:t>tiên</a:t>
            </a:r>
            <a:r>
              <a:rPr lang="en-GB" b="0" i="0" dirty="0">
                <a:solidFill>
                  <a:srgbClr val="000000"/>
                </a:solidFill>
                <a:effectLst/>
              </a:rPr>
              <a:t> </a:t>
            </a:r>
          </a:p>
          <a:p>
            <a:pPr algn="l"/>
            <a:r>
              <a:rPr lang="en-GB" b="0" i="0" dirty="0">
                <a:solidFill>
                  <a:srgbClr val="000000"/>
                </a:solidFill>
                <a:effectLst/>
              </a:rPr>
              <a:t>HR 0.65 (95% CI [0.53, 0.80]) </a:t>
            </a:r>
            <a:r>
              <a:rPr lang="en-GB" b="0" i="0" baseline="30000" dirty="0">
                <a:solidFill>
                  <a:srgbClr val="000000"/>
                </a:solidFill>
                <a:effectLst/>
              </a:rPr>
              <a:t>2</a:t>
            </a:r>
          </a:p>
          <a:p>
            <a:pPr algn="l"/>
            <a:endParaRPr lang="en-GB" baseline="30000" dirty="0">
              <a:solidFill>
                <a:srgbClr val="000000"/>
              </a:solidFill>
            </a:endParaRPr>
          </a:p>
        </p:txBody>
      </p:sp>
      <p:sp>
        <p:nvSpPr>
          <p:cNvPr id="13" name="TextBox 12">
            <a:extLst>
              <a:ext uri="{FF2B5EF4-FFF2-40B4-BE49-F238E27FC236}">
                <a16:creationId xmlns:a16="http://schemas.microsoft.com/office/drawing/2014/main" id="{DA1473C7-80F8-4ADA-AE0B-E0E477FA13C3}"/>
              </a:ext>
            </a:extLst>
          </p:cNvPr>
          <p:cNvSpPr txBox="1"/>
          <p:nvPr/>
        </p:nvSpPr>
        <p:spPr>
          <a:xfrm>
            <a:off x="3309436" y="6202797"/>
            <a:ext cx="904875" cy="261610"/>
          </a:xfrm>
          <a:prstGeom prst="rect">
            <a:avLst/>
          </a:prstGeom>
          <a:noFill/>
        </p:spPr>
        <p:txBody>
          <a:bodyPr wrap="square" rtlCol="0">
            <a:spAutoFit/>
          </a:bodyPr>
          <a:lstStyle/>
          <a:p>
            <a:r>
              <a:rPr lang="en-US" sz="1100" dirty="0">
                <a:solidFill>
                  <a:srgbClr val="000000"/>
                </a:solidFill>
              </a:rPr>
              <a:t>n=1466</a:t>
            </a:r>
          </a:p>
        </p:txBody>
      </p:sp>
      <p:sp>
        <p:nvSpPr>
          <p:cNvPr id="14" name="TextBox 13">
            <a:extLst>
              <a:ext uri="{FF2B5EF4-FFF2-40B4-BE49-F238E27FC236}">
                <a16:creationId xmlns:a16="http://schemas.microsoft.com/office/drawing/2014/main" id="{AF5EAA17-0350-4191-AE24-B33BDC542093}"/>
              </a:ext>
            </a:extLst>
          </p:cNvPr>
          <p:cNvSpPr txBox="1"/>
          <p:nvPr/>
        </p:nvSpPr>
        <p:spPr>
          <a:xfrm>
            <a:off x="5157285" y="6166033"/>
            <a:ext cx="904875" cy="261610"/>
          </a:xfrm>
          <a:prstGeom prst="rect">
            <a:avLst/>
          </a:prstGeom>
          <a:noFill/>
        </p:spPr>
        <p:txBody>
          <a:bodyPr wrap="square" rtlCol="0">
            <a:spAutoFit/>
          </a:bodyPr>
          <a:lstStyle/>
          <a:p>
            <a:r>
              <a:rPr lang="en-US" sz="1100" dirty="0">
                <a:solidFill>
                  <a:srgbClr val="000000"/>
                </a:solidFill>
              </a:rPr>
              <a:t>n=1516</a:t>
            </a:r>
          </a:p>
        </p:txBody>
      </p:sp>
    </p:spTree>
    <p:extLst>
      <p:ext uri="{BB962C8B-B14F-4D97-AF65-F5344CB8AC3E}">
        <p14:creationId xmlns:p14="http://schemas.microsoft.com/office/powerpoint/2010/main" val="20274146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5175504" y="4245842"/>
            <a:ext cx="6362459"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r>
              <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COPD và bệnh đồng mắc</a:t>
            </a:r>
          </a:p>
          <a:p>
            <a:pPr marL="0" marR="0" lvl="0" indent="0" algn="r" defTabSz="914400" rtl="0" eaLnBrk="1" fontAlgn="auto" latinLnBrk="0" hangingPunct="1">
              <a:lnSpc>
                <a:spcPct val="90000"/>
              </a:lnSpc>
              <a:spcBef>
                <a:spcPts val="600"/>
              </a:spcBef>
              <a:spcAft>
                <a:spcPts val="600"/>
              </a:spcAft>
              <a:buClr>
                <a:srgbClr val="B3B340"/>
              </a:buClr>
              <a:buSzTx/>
              <a:buFont typeface="Arial" panose="020B0604020202020204" pitchFamily="34" charset="0"/>
              <a:buNone/>
              <a:tabLst/>
              <a:defRPr/>
            </a:pPr>
            <a:r>
              <a:rPr lang="de-DE" sz="3200" b="1" dirty="0">
                <a:solidFill>
                  <a:srgbClr val="58646E"/>
                </a:solidFill>
                <a:latin typeface="Arial" panose="020B0604020202020204" pitchFamily="34" charset="0"/>
                <a:cs typeface="Arial" panose="020B0604020202020204" pitchFamily="34" charset="0"/>
              </a:rPr>
              <a:t>Covid-19 và COPD</a:t>
            </a:r>
            <a:endParaRPr kumimoji="0" lang="de-DE" sz="32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2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271463" marR="0" lvl="0" indent="-271463"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Char char="•"/>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auto" latinLnBrk="0" hangingPunct="1">
              <a:lnSpc>
                <a:spcPct val="90000"/>
              </a:lnSpc>
              <a:spcBef>
                <a:spcPts val="0"/>
              </a:spcBef>
              <a:spcAft>
                <a:spcPts val="600"/>
              </a:spcAft>
              <a:buClr>
                <a:srgbClr val="B3B340"/>
              </a:buClr>
              <a:buSzTx/>
              <a:buFont typeface="Arial" panose="020B0604020202020204" pitchFamily="34" charset="0"/>
              <a:buNone/>
              <a:tabLst/>
              <a:defRPr/>
            </a:pPr>
            <a:endParaRPr kumimoji="0" lang="de-DE" sz="1800" b="1" i="0" u="none" strike="noStrike" kern="120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de-DE" sz="4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Chương 6 và 7</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1544736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Bổ</a:t>
            </a:r>
            <a:r>
              <a:rPr lang="en-GB" sz="3600" b="1" dirty="0">
                <a:solidFill>
                  <a:srgbClr val="3F7819"/>
                </a:solidFill>
              </a:rPr>
              <a:t> sung </a:t>
            </a:r>
            <a:r>
              <a:rPr lang="en-GB" sz="3600" b="1" dirty="0" err="1">
                <a:solidFill>
                  <a:srgbClr val="3F7819"/>
                </a:solidFill>
              </a:rPr>
              <a:t>một</a:t>
            </a:r>
            <a:r>
              <a:rPr lang="en-GB" sz="3600" b="1" dirty="0">
                <a:solidFill>
                  <a:srgbClr val="3F7819"/>
                </a:solidFill>
              </a:rPr>
              <a:t> </a:t>
            </a:r>
            <a:r>
              <a:rPr lang="en-GB" sz="3600" b="1" dirty="0" err="1">
                <a:solidFill>
                  <a:srgbClr val="3F7819"/>
                </a:solidFill>
              </a:rPr>
              <a:t>số</a:t>
            </a:r>
            <a:r>
              <a:rPr lang="en-GB" sz="3600" b="1" dirty="0">
                <a:solidFill>
                  <a:srgbClr val="3F7819"/>
                </a:solidFill>
              </a:rPr>
              <a:t> </a:t>
            </a:r>
            <a:r>
              <a:rPr lang="en-GB" sz="3600" b="1" dirty="0" err="1">
                <a:solidFill>
                  <a:srgbClr val="3F7819"/>
                </a:solidFill>
              </a:rPr>
              <a:t>bệnh</a:t>
            </a:r>
            <a:r>
              <a:rPr lang="en-GB" sz="3600" b="1" dirty="0">
                <a:solidFill>
                  <a:srgbClr val="3F7819"/>
                </a:solidFill>
              </a:rPr>
              <a:t> </a:t>
            </a:r>
            <a:r>
              <a:rPr lang="en-GB" sz="3600" b="1" dirty="0" err="1">
                <a:solidFill>
                  <a:srgbClr val="3F7819"/>
                </a:solidFill>
              </a:rPr>
              <a:t>đồng</a:t>
            </a:r>
            <a:r>
              <a:rPr lang="en-GB" sz="3600" b="1" dirty="0">
                <a:solidFill>
                  <a:srgbClr val="3F7819"/>
                </a:solidFill>
              </a:rPr>
              <a:t> </a:t>
            </a:r>
            <a:r>
              <a:rPr lang="en-GB" sz="3600" b="1" dirty="0" err="1">
                <a:solidFill>
                  <a:srgbClr val="3F7819"/>
                </a:solidFill>
              </a:rPr>
              <a:t>mắc</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a:t>
            </a:r>
            <a:endParaRPr lang="en-GB" sz="1000" dirty="0">
              <a:solidFill>
                <a:schemeClr val="bg1">
                  <a:lumMod val="50000"/>
                </a:schemeClr>
              </a:solidFill>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F67327D0-2755-43E2-9EA9-BC416FB676DB}"/>
              </a:ext>
            </a:extLst>
          </p:cNvPr>
          <p:cNvSpPr/>
          <p:nvPr/>
        </p:nvSpPr>
        <p:spPr>
          <a:xfrm>
            <a:off x="595723" y="1311692"/>
            <a:ext cx="5438547" cy="2237052"/>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2400" b="1" dirty="0" err="1">
                <a:solidFill>
                  <a:srgbClr val="000000"/>
                </a:solidFill>
                <a:latin typeface="Arial" panose="020B0604020202020204" pitchFamily="34" charset="0"/>
                <a:cs typeface="Arial" panose="020B0604020202020204" pitchFamily="34" charset="0"/>
              </a:rPr>
              <a:t>Nha</a:t>
            </a:r>
            <a:r>
              <a:rPr lang="en-GB" sz="2400" b="1" dirty="0">
                <a:solidFill>
                  <a:srgbClr val="000000"/>
                </a:solidFill>
                <a:latin typeface="Arial" panose="020B0604020202020204" pitchFamily="34" charset="0"/>
                <a:cs typeface="Arial" panose="020B0604020202020204" pitchFamily="34" charset="0"/>
              </a:rPr>
              <a:t> chu </a:t>
            </a:r>
            <a:r>
              <a:rPr lang="en-GB" sz="2400" b="1" dirty="0" err="1">
                <a:solidFill>
                  <a:srgbClr val="000000"/>
                </a:solidFill>
                <a:latin typeface="Arial" panose="020B0604020202020204" pitchFamily="34" charset="0"/>
                <a:cs typeface="Arial" panose="020B0604020202020204" pitchFamily="34" charset="0"/>
              </a:rPr>
              <a:t>và</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vệ</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sinh</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răng</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miệng</a:t>
            </a:r>
            <a:endParaRPr lang="en-GB" sz="2400" b="1" dirty="0">
              <a:solidFill>
                <a:srgbClr val="000000"/>
              </a:solidFill>
              <a:latin typeface="Arial" panose="020B0604020202020204" pitchFamily="34" charset="0"/>
              <a:cs typeface="Arial" panose="020B0604020202020204" pitchFamily="34" charset="0"/>
            </a:endParaRPr>
          </a:p>
          <a:p>
            <a:pPr algn="just">
              <a:spcBef>
                <a:spcPts val="1800"/>
              </a:spcBef>
            </a:pPr>
            <a:r>
              <a:rPr lang="en-GB" dirty="0" err="1">
                <a:solidFill>
                  <a:srgbClr val="000000"/>
                </a:solidFill>
                <a:latin typeface="Arial" panose="020B0604020202020204" pitchFamily="34" charset="0"/>
                <a:cs typeface="Arial" panose="020B0604020202020204" pitchFamily="34" charset="0"/>
              </a:rPr>
              <a:t>Nha</a:t>
            </a:r>
            <a:r>
              <a:rPr lang="en-GB" dirty="0">
                <a:solidFill>
                  <a:srgbClr val="000000"/>
                </a:solidFill>
                <a:latin typeface="Arial" panose="020B0604020202020204" pitchFamily="34" charset="0"/>
                <a:cs typeface="Arial" panose="020B0604020202020204" pitchFamily="34" charset="0"/>
              </a:rPr>
              <a:t> chu </a:t>
            </a:r>
            <a:r>
              <a:rPr lang="en-GB" dirty="0" err="1">
                <a:solidFill>
                  <a:srgbClr val="000000"/>
                </a:solidFill>
                <a:latin typeface="Arial" panose="020B0604020202020204" pitchFamily="34" charset="0"/>
                <a:cs typeface="Arial" panose="020B0604020202020204" pitchFamily="34" charset="0"/>
              </a:rPr>
              <a:t>và</a:t>
            </a:r>
            <a:r>
              <a:rPr lang="en-GB" dirty="0">
                <a:solidFill>
                  <a:srgbClr val="000000"/>
                </a:solidFill>
                <a:latin typeface="Arial" panose="020B0604020202020204" pitchFamily="34" charset="0"/>
                <a:cs typeface="Arial" panose="020B0604020202020204" pitchFamily="34" charset="0"/>
              </a:rPr>
              <a:t> COPD </a:t>
            </a:r>
            <a:r>
              <a:rPr lang="en-GB" dirty="0" err="1">
                <a:solidFill>
                  <a:srgbClr val="000000"/>
                </a:solidFill>
                <a:latin typeface="Arial" panose="020B0604020202020204" pitchFamily="34" charset="0"/>
                <a:cs typeface="Arial" panose="020B0604020202020204" pitchFamily="34" charset="0"/>
              </a:rPr>
              <a:t>có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mối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liên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hệ</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trung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tính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thể</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chung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yếu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tố</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nguy</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cơ</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tuổi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tác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hút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thuốc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lá</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điều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kiện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kinh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tế-xã</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hội</a:t>
            </a:r>
            <a:r>
              <a:rPr lang="en-GB"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Điều</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trị</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nha</a:t>
            </a:r>
            <a:r>
              <a:rPr lang="en-GB" b="1" dirty="0">
                <a:solidFill>
                  <a:srgbClr val="000000"/>
                </a:solidFill>
                <a:latin typeface="Arial" panose="020B0604020202020204" pitchFamily="34" charset="0"/>
                <a:cs typeface="Arial" panose="020B0604020202020204" pitchFamily="34" charset="0"/>
              </a:rPr>
              <a:t> chu </a:t>
            </a:r>
            <a:r>
              <a:rPr lang="en-GB" b="1" dirty="0" err="1">
                <a:solidFill>
                  <a:srgbClr val="000000"/>
                </a:solidFill>
                <a:latin typeface="Arial" panose="020B0604020202020204" pitchFamily="34" charset="0"/>
                <a:cs typeface="Arial" panose="020B0604020202020204" pitchFamily="34" charset="0"/>
              </a:rPr>
              <a:t>có</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thể</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làm</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giảm</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nguy</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cơ</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đợt</a:t>
            </a:r>
            <a:r>
              <a:rPr lang="en-GB" b="1" dirty="0">
                <a:solidFill>
                  <a:srgbClr val="000000"/>
                </a:solidFill>
                <a:latin typeface="Arial" panose="020B0604020202020204" pitchFamily="34" charset="0"/>
                <a:cs typeface="Arial" panose="020B0604020202020204" pitchFamily="34" charset="0"/>
              </a:rPr>
              <a:t> </a:t>
            </a:r>
            <a:r>
              <a:rPr lang="en-GB" b="1" dirty="0" err="1">
                <a:solidFill>
                  <a:srgbClr val="000000"/>
                </a:solidFill>
                <a:latin typeface="Arial" panose="020B0604020202020204" pitchFamily="34" charset="0"/>
                <a:cs typeface="Arial" panose="020B0604020202020204" pitchFamily="34" charset="0"/>
              </a:rPr>
              <a:t>cấp</a:t>
            </a:r>
            <a:r>
              <a:rPr lang="en-GB" b="1" dirty="0">
                <a:solidFill>
                  <a:srgbClr val="000000"/>
                </a:solidFill>
                <a:latin typeface="Arial" panose="020B0604020202020204" pitchFamily="34" charset="0"/>
                <a:cs typeface="Arial" panose="020B0604020202020204" pitchFamily="34" charset="0"/>
              </a:rPr>
              <a:t> COPD</a:t>
            </a:r>
          </a:p>
        </p:txBody>
      </p:sp>
      <p:sp>
        <p:nvSpPr>
          <p:cNvPr id="9" name="Rectangle 8">
            <a:extLst>
              <a:ext uri="{FF2B5EF4-FFF2-40B4-BE49-F238E27FC236}">
                <a16:creationId xmlns:a16="http://schemas.microsoft.com/office/drawing/2014/main" id="{41A133A4-A83B-42F7-8195-161FBD38B2C5}"/>
              </a:ext>
            </a:extLst>
          </p:cNvPr>
          <p:cNvSpPr/>
          <p:nvPr/>
        </p:nvSpPr>
        <p:spPr>
          <a:xfrm>
            <a:off x="6228353" y="1311692"/>
            <a:ext cx="5438547" cy="2237052"/>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2400" b="1" dirty="0" err="1">
                <a:solidFill>
                  <a:srgbClr val="000000"/>
                </a:solidFill>
                <a:latin typeface="Arial" panose="020B0604020202020204" pitchFamily="34" charset="0"/>
                <a:cs typeface="Arial" panose="020B0604020202020204" pitchFamily="34" charset="0"/>
              </a:rPr>
              <a:t>Thiếu</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máu</a:t>
            </a:r>
            <a:endParaRPr lang="en-GB" dirty="0">
              <a:solidFill>
                <a:srgbClr val="000000"/>
              </a:solidFill>
              <a:latin typeface="Arial" panose="020B0604020202020204" pitchFamily="34" charset="0"/>
              <a:cs typeface="Arial" panose="020B0604020202020204" pitchFamily="34" charset="0"/>
            </a:endParaRPr>
          </a:p>
          <a:p>
            <a:pPr algn="ctr"/>
            <a:endParaRPr lang="en-GB" dirty="0">
              <a:solidFill>
                <a:srgbClr val="000000"/>
              </a:solidFill>
              <a:latin typeface="Arial" panose="020B0604020202020204" pitchFamily="34" charset="0"/>
              <a:cs typeface="Arial" panose="020B0604020202020204" pitchFamily="34" charset="0"/>
            </a:endParaRPr>
          </a:p>
          <a:p>
            <a:pPr algn="ctr"/>
            <a:r>
              <a:rPr lang="en-GB" dirty="0" err="1">
                <a:solidFill>
                  <a:srgbClr val="000000"/>
                </a:solidFill>
                <a:latin typeface="Arial" panose="020B0604020202020204" pitchFamily="34" charset="0"/>
                <a:cs typeface="Arial" panose="020B0604020202020204" pitchFamily="34" charset="0"/>
              </a:rPr>
              <a:t>Thiếu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máu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khá</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phổ</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biến</a:t>
            </a:r>
            <a:r>
              <a:rPr lang="en-GB" dirty="0">
                <a:solidFill>
                  <a:srgbClr val="000000"/>
                </a:solidFill>
                <a:latin typeface="Arial" panose="020B0604020202020204" pitchFamily="34" charset="0"/>
                <a:cs typeface="Arial" panose="020B0604020202020204" pitchFamily="34" charset="0"/>
              </a:rPr>
              <a:t> ở </a:t>
            </a:r>
            <a:r>
              <a:rPr lang="en-GB" dirty="0" err="1">
                <a:solidFill>
                  <a:srgbClr val="000000"/>
                </a:solidFill>
                <a:latin typeface="Arial" panose="020B0604020202020204" pitchFamily="34" charset="0"/>
                <a:cs typeface="Arial" panose="020B0604020202020204" pitchFamily="34" charset="0"/>
              </a:rPr>
              <a:t>bệnh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nhân</a:t>
            </a:r>
            <a:r>
              <a:rPr lang="en-GB" dirty="0">
                <a:solidFill>
                  <a:srgbClr val="000000"/>
                </a:solidFill>
                <a:latin typeface="Arial" panose="020B0604020202020204" pitchFamily="34" charset="0"/>
                <a:cs typeface="Arial" panose="020B0604020202020204" pitchFamily="34" charset="0"/>
              </a:rPr>
              <a:t> COPD, </a:t>
            </a:r>
            <a:r>
              <a:rPr lang="en-GB" dirty="0" err="1">
                <a:solidFill>
                  <a:srgbClr val="000000"/>
                </a:solidFill>
                <a:latin typeface="Arial" panose="020B0604020202020204" pitchFamily="34" charset="0"/>
                <a:cs typeface="Arial" panose="020B0604020202020204" pitchFamily="34" charset="0"/>
              </a:rPr>
              <a:t>tần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suất</a:t>
            </a:r>
            <a:r>
              <a:rPr lang="en-GB" dirty="0">
                <a:solidFill>
                  <a:srgbClr val="000000"/>
                </a:solidFill>
                <a:latin typeface="Arial" panose="020B0604020202020204" pitchFamily="34" charset="0"/>
                <a:cs typeface="Arial" panose="020B0604020202020204" pitchFamily="34" charset="0"/>
              </a:rPr>
              <a:t> 7.5–34%; </a:t>
            </a:r>
            <a:r>
              <a:rPr lang="en-GB" dirty="0" err="1">
                <a:solidFill>
                  <a:srgbClr val="000000"/>
                </a:solidFill>
                <a:latin typeface="Arial" panose="020B0604020202020204" pitchFamily="34" charset="0"/>
                <a:cs typeface="Arial" panose="020B0604020202020204" pitchFamily="34" charset="0"/>
              </a:rPr>
              <a:t>nên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đánh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giá</a:t>
            </a:r>
            <a:r>
              <a:rPr lang="en-GB" dirty="0">
                <a:solidFill>
                  <a:srgbClr val="000000"/>
                </a:solidFill>
                <a:latin typeface="Arial" panose="020B0604020202020204" pitchFamily="34" charset="0"/>
                <a:cs typeface="Arial" panose="020B0604020202020204" pitchFamily="34" charset="0"/>
              </a:rPr>
              <a:t> haemoglobin, </a:t>
            </a:r>
            <a:r>
              <a:rPr lang="en-GB" dirty="0" err="1">
                <a:solidFill>
                  <a:srgbClr val="000000"/>
                </a:solidFill>
                <a:latin typeface="Arial" panose="020B0604020202020204" pitchFamily="34" charset="0"/>
                <a:cs typeface="Arial" panose="020B0604020202020204" pitchFamily="34" charset="0"/>
              </a:rPr>
              <a:t>nhất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là</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những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bệnh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nhân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chịu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tác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động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nặng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nề</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người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lớn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tuổi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bệnh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tim</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mạch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chuyển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hóa</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khó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thở</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nhiều</a:t>
            </a:r>
            <a:r>
              <a:rPr lang="en-GB" dirty="0">
                <a:solidFill>
                  <a:srgbClr val="000000"/>
                </a:solidFill>
                <a:latin typeface="Arial" panose="020B0604020202020204" pitchFamily="34" charset="0"/>
                <a:cs typeface="Arial" panose="020B0604020202020204" pitchFamily="34" charset="0"/>
              </a:rPr>
              <a:t> …)</a:t>
            </a:r>
          </a:p>
        </p:txBody>
      </p:sp>
      <p:sp>
        <p:nvSpPr>
          <p:cNvPr id="10" name="Rectangle 9">
            <a:extLst>
              <a:ext uri="{FF2B5EF4-FFF2-40B4-BE49-F238E27FC236}">
                <a16:creationId xmlns:a16="http://schemas.microsoft.com/office/drawing/2014/main" id="{8EBB1B21-B558-4878-9786-71F8F8292B40}"/>
              </a:ext>
            </a:extLst>
          </p:cNvPr>
          <p:cNvSpPr/>
          <p:nvPr/>
        </p:nvSpPr>
        <p:spPr>
          <a:xfrm>
            <a:off x="6228353" y="3671017"/>
            <a:ext cx="5438547" cy="199503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2400" b="1" dirty="0" err="1">
                <a:solidFill>
                  <a:srgbClr val="000000"/>
                </a:solidFill>
                <a:latin typeface="Arial" panose="020B0604020202020204" pitchFamily="34" charset="0"/>
                <a:cs typeface="Arial" panose="020B0604020202020204" pitchFamily="34" charset="0"/>
              </a:rPr>
              <a:t>Suy</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yếu</a:t>
            </a:r>
            <a:endParaRPr lang="en-GB" b="1" dirty="0">
              <a:solidFill>
                <a:srgbClr val="000000"/>
              </a:solidFill>
              <a:latin typeface="Arial" panose="020B0604020202020204" pitchFamily="34" charset="0"/>
              <a:cs typeface="Arial" panose="020B0604020202020204" pitchFamily="34" charset="0"/>
            </a:endParaRPr>
          </a:p>
          <a:p>
            <a:pPr algn="ctr">
              <a:spcBef>
                <a:spcPts val="1800"/>
              </a:spcBef>
            </a:pPr>
            <a:r>
              <a:rPr lang="en-GB" dirty="0" err="1">
                <a:solidFill>
                  <a:srgbClr val="000000"/>
                </a:solidFill>
                <a:latin typeface="Arial" panose="020B0604020202020204" pitchFamily="34" charset="0"/>
                <a:cs typeface="Arial" panose="020B0604020202020204" pitchFamily="34" charset="0"/>
              </a:rPr>
              <a:t>Gồm</a:t>
            </a:r>
            <a:r>
              <a:rPr lang="en-GB" dirty="0">
                <a:solidFill>
                  <a:srgbClr val="000000"/>
                </a:solidFill>
                <a:latin typeface="Arial" panose="020B0604020202020204" pitchFamily="34" charset="0"/>
                <a:cs typeface="Arial" panose="020B0604020202020204" pitchFamily="34" charset="0"/>
              </a:rPr>
              <a:t> 5 </a:t>
            </a:r>
            <a:r>
              <a:rPr lang="en-GB" dirty="0" err="1">
                <a:solidFill>
                  <a:srgbClr val="000000"/>
                </a:solidFill>
                <a:latin typeface="Arial" panose="020B0604020202020204" pitchFamily="34" charset="0"/>
                <a:cs typeface="Arial" panose="020B0604020202020204" pitchFamily="34" charset="0"/>
              </a:rPr>
              <a:t>thành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tố</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yếu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chậm</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kiệt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sức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hoạt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động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thể</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chất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kém</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và</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giảm</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cân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không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rõ</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nguyên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nhân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tình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trạng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này</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thể</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dự</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đoán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nguy</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cơ</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kết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cục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xấu</a:t>
            </a:r>
            <a:r>
              <a:rPr lang="en-GB" dirty="0">
                <a:solidFill>
                  <a:srgbClr val="000000"/>
                </a:solidFill>
                <a:latin typeface="Arial" panose="020B0604020202020204" pitchFamily="34" charset="0"/>
                <a:cs typeface="Arial" panose="020B0604020202020204" pitchFamily="34" charset="0"/>
              </a:rPr>
              <a:t> ở </a:t>
            </a:r>
            <a:r>
              <a:rPr lang="en-GB" dirty="0" err="1">
                <a:solidFill>
                  <a:srgbClr val="000000"/>
                </a:solidFill>
                <a:latin typeface="Arial" panose="020B0604020202020204" pitchFamily="34" charset="0"/>
                <a:cs typeface="Arial" panose="020B0604020202020204" pitchFamily="34" charset="0"/>
              </a:rPr>
              <a:t>bệnh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nhân</a:t>
            </a:r>
            <a:r>
              <a:rPr lang="en-GB" dirty="0">
                <a:solidFill>
                  <a:srgbClr val="000000"/>
                </a:solidFill>
                <a:latin typeface="Arial" panose="020B0604020202020204" pitchFamily="34" charset="0"/>
                <a:cs typeface="Arial" panose="020B0604020202020204" pitchFamily="34" charset="0"/>
              </a:rPr>
              <a:t> COPD</a:t>
            </a:r>
          </a:p>
        </p:txBody>
      </p:sp>
      <p:sp>
        <p:nvSpPr>
          <p:cNvPr id="11" name="Rectangle 10">
            <a:extLst>
              <a:ext uri="{FF2B5EF4-FFF2-40B4-BE49-F238E27FC236}">
                <a16:creationId xmlns:a16="http://schemas.microsoft.com/office/drawing/2014/main" id="{ADB6E032-A6B6-45A2-93C9-665C7D9BE359}"/>
              </a:ext>
            </a:extLst>
          </p:cNvPr>
          <p:cNvSpPr/>
          <p:nvPr/>
        </p:nvSpPr>
        <p:spPr>
          <a:xfrm>
            <a:off x="595722" y="3671017"/>
            <a:ext cx="5438547" cy="1995034"/>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GB" sz="2400" b="1" dirty="0" err="1">
                <a:solidFill>
                  <a:srgbClr val="000000"/>
                </a:solidFill>
                <a:latin typeface="Arial" panose="020B0604020202020204" pitchFamily="34" charset="0"/>
                <a:cs typeface="Arial" panose="020B0604020202020204" pitchFamily="34" charset="0"/>
              </a:rPr>
              <a:t>Bệnh</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đa</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hồng</a:t>
            </a:r>
            <a:r>
              <a:rPr lang="en-GB" sz="2400" b="1" dirty="0">
                <a:solidFill>
                  <a:srgbClr val="000000"/>
                </a:solidFill>
                <a:latin typeface="Arial" panose="020B0604020202020204" pitchFamily="34" charset="0"/>
                <a:cs typeface="Arial" panose="020B0604020202020204" pitchFamily="34" charset="0"/>
              </a:rPr>
              <a:t> </a:t>
            </a:r>
            <a:r>
              <a:rPr lang="en-GB" sz="2400" b="1" dirty="0" err="1">
                <a:solidFill>
                  <a:srgbClr val="000000"/>
                </a:solidFill>
                <a:latin typeface="Arial" panose="020B0604020202020204" pitchFamily="34" charset="0"/>
                <a:cs typeface="Arial" panose="020B0604020202020204" pitchFamily="34" charset="0"/>
              </a:rPr>
              <a:t>cầu</a:t>
            </a:r>
            <a:endParaRPr lang="en-GB" dirty="0">
              <a:solidFill>
                <a:srgbClr val="000000"/>
              </a:solidFill>
              <a:latin typeface="Arial" panose="020B0604020202020204" pitchFamily="34" charset="0"/>
              <a:cs typeface="Arial" panose="020B0604020202020204" pitchFamily="34" charset="0"/>
            </a:endParaRPr>
          </a:p>
          <a:p>
            <a:pPr algn="ctr">
              <a:spcBef>
                <a:spcPts val="1200"/>
              </a:spcBef>
            </a:pPr>
            <a:r>
              <a:rPr lang="en-GB" dirty="0" err="1">
                <a:solidFill>
                  <a:srgbClr val="000000"/>
                </a:solidFill>
                <a:latin typeface="Arial" panose="020B0604020202020204" pitchFamily="34" charset="0"/>
                <a:cs typeface="Arial" panose="020B0604020202020204" pitchFamily="34" charset="0"/>
              </a:rPr>
              <a:t>Đa</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hồng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cầu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thứ</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phát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khá</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thường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gặp</a:t>
            </a:r>
            <a:r>
              <a:rPr lang="en-GB" dirty="0">
                <a:solidFill>
                  <a:srgbClr val="000000"/>
                </a:solidFill>
                <a:latin typeface="Arial" panose="020B0604020202020204" pitchFamily="34" charset="0"/>
                <a:cs typeface="Arial" panose="020B0604020202020204" pitchFamily="34" charset="0"/>
              </a:rPr>
              <a:t> ở COPD </a:t>
            </a:r>
            <a:r>
              <a:rPr lang="en-GB" dirty="0" err="1">
                <a:solidFill>
                  <a:srgbClr val="000000"/>
                </a:solidFill>
                <a:latin typeface="Arial" panose="020B0604020202020204" pitchFamily="34" charset="0"/>
                <a:cs typeface="Arial" panose="020B0604020202020204" pitchFamily="34" charset="0"/>
              </a:rPr>
              <a:t>với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tỉ</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lệ</a:t>
            </a:r>
            <a:r>
              <a:rPr lang="en-GB" dirty="0">
                <a:solidFill>
                  <a:srgbClr val="000000"/>
                </a:solidFill>
                <a:latin typeface="Arial" panose="020B0604020202020204" pitchFamily="34" charset="0"/>
                <a:cs typeface="Arial" panose="020B0604020202020204" pitchFamily="34" charset="0"/>
              </a:rPr>
              <a:t> 6–10.2%, </a:t>
            </a:r>
            <a:r>
              <a:rPr lang="en-GB" dirty="0" err="1">
                <a:solidFill>
                  <a:srgbClr val="000000"/>
                </a:solidFill>
                <a:latin typeface="Arial" panose="020B0604020202020204" pitchFamily="34" charset="0"/>
                <a:cs typeface="Arial" panose="020B0604020202020204" pitchFamily="34" charset="0"/>
              </a:rPr>
              <a:t>có</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thể</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liên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quan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tăng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áp</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động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mạch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phổi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huyết</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khối</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tĩnh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mạch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hoặc</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tình</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trạng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hạ</a:t>
            </a:r>
            <a:r>
              <a:rPr lang="en-GB" dirty="0">
                <a:solidFill>
                  <a:srgbClr val="000000"/>
                </a:solidFill>
                <a:latin typeface="Arial" panose="020B0604020202020204" pitchFamily="34" charset="0"/>
                <a:cs typeface="Arial" panose="020B0604020202020204" pitchFamily="34" charset="0"/>
              </a:rPr>
              <a:t> oxy </a:t>
            </a:r>
            <a:r>
              <a:rPr lang="en-GB" dirty="0" err="1">
                <a:solidFill>
                  <a:srgbClr val="000000"/>
                </a:solidFill>
                <a:latin typeface="Arial" panose="020B0604020202020204" pitchFamily="34" charset="0"/>
                <a:cs typeface="Arial" panose="020B0604020202020204" pitchFamily="34" charset="0"/>
              </a:rPr>
              <a:t>máu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nặng</a:t>
            </a:r>
            <a:r>
              <a:rPr lang="en-GB" dirty="0">
                <a:solidFill>
                  <a:srgbClr val="000000"/>
                </a:solidFill>
                <a:latin typeface="Arial" panose="020B0604020202020204" pitchFamily="34" charset="0"/>
                <a:cs typeface="Arial" panose="020B0604020202020204" pitchFamily="34" charset="0"/>
              </a:rPr>
              <a:t> – </a:t>
            </a:r>
            <a:r>
              <a:rPr lang="en-GB" dirty="0" err="1">
                <a:solidFill>
                  <a:srgbClr val="000000"/>
                </a:solidFill>
                <a:latin typeface="Arial" panose="020B0604020202020204" pitchFamily="34" charset="0"/>
                <a:cs typeface="Arial" panose="020B0604020202020204" pitchFamily="34" charset="0"/>
              </a:rPr>
              <a:t>yếu</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tố</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tiên</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lượng</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tử</a:t>
            </a:r>
            <a:r>
              <a:rPr lang="en-GB" dirty="0">
                <a:solidFill>
                  <a:srgbClr val="000000"/>
                </a:solidFill>
                <a:latin typeface="Arial" panose="020B0604020202020204" pitchFamily="34" charset="0"/>
                <a:cs typeface="Arial" panose="020B0604020202020204" pitchFamily="34" charset="0"/>
              </a:rPr>
              <a:t> </a:t>
            </a:r>
            <a:r>
              <a:rPr lang="en-GB" dirty="0" err="1">
                <a:solidFill>
                  <a:srgbClr val="000000"/>
                </a:solidFill>
                <a:latin typeface="Arial" panose="020B0604020202020204" pitchFamily="34" charset="0"/>
                <a:cs typeface="Arial" panose="020B0604020202020204" pitchFamily="34" charset="0"/>
              </a:rPr>
              <a:t>vong</a:t>
            </a:r>
            <a:r>
              <a:rPr lang="en-GB" dirty="0">
                <a:solidFill>
                  <a:srgbClr val="000000"/>
                </a:solidFill>
                <a:latin typeface="Arial" panose="020B0604020202020204" pitchFamily="34" charset="0"/>
                <a:cs typeface="Arial" panose="020B0604020202020204" pitchFamily="34" charset="0"/>
              </a:rPr>
              <a:t> ở COPD</a:t>
            </a:r>
          </a:p>
        </p:txBody>
      </p:sp>
    </p:spTree>
    <p:extLst>
      <p:ext uri="{BB962C8B-B14F-4D97-AF65-F5344CB8AC3E}">
        <p14:creationId xmlns:p14="http://schemas.microsoft.com/office/powerpoint/2010/main" val="1573036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215363"/>
            <a:ext cx="12192000" cy="646331"/>
          </a:xfrm>
          <a:prstGeom prst="rect">
            <a:avLst/>
          </a:prstGeom>
          <a:noFill/>
        </p:spPr>
        <p:txBody>
          <a:bodyPr wrap="square" rtlCol="0">
            <a:spAutoFit/>
          </a:bodyPr>
          <a:lstStyle/>
          <a:p>
            <a:pPr algn="ctr"/>
            <a:r>
              <a:rPr lang="en-GB" sz="3600" b="1" dirty="0">
                <a:solidFill>
                  <a:srgbClr val="3F7819"/>
                </a:solidFill>
              </a:rPr>
              <a:t>Covid-19 </a:t>
            </a:r>
            <a:r>
              <a:rPr lang="en-GB" sz="3600" b="1" dirty="0" err="1">
                <a:solidFill>
                  <a:srgbClr val="3F7819"/>
                </a:solidFill>
              </a:rPr>
              <a:t>và</a:t>
            </a:r>
            <a:r>
              <a:rPr lang="en-GB" sz="3600" b="1" dirty="0">
                <a:solidFill>
                  <a:srgbClr val="3F7819"/>
                </a:solidFill>
              </a:rPr>
              <a:t> COPD </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6181724" y="6436504"/>
            <a:ext cx="5638801"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dirty="0">
                <a:solidFill>
                  <a:schemeClr val="bg1">
                    <a:lumMod val="50000"/>
                  </a:schemeClr>
                </a:solidFill>
              </a:rPr>
              <a:t>Global Initiative for Chronic Obstructive Lung Disease Strategy Report 2023</a:t>
            </a:r>
          </a:p>
        </p:txBody>
      </p:sp>
      <p:pic>
        <p:nvPicPr>
          <p:cNvPr id="16" name="Picture 15">
            <a:extLst>
              <a:ext uri="{FF2B5EF4-FFF2-40B4-BE49-F238E27FC236}">
                <a16:creationId xmlns:a16="http://schemas.microsoft.com/office/drawing/2014/main" id="{0CEE1F21-EA8D-45C6-A247-5D4F4E9BE583}"/>
              </a:ext>
            </a:extLst>
          </p:cNvPr>
          <p:cNvPicPr>
            <a:picLocks noChangeAspect="1"/>
          </p:cNvPicPr>
          <p:nvPr/>
        </p:nvPicPr>
        <p:blipFill rotWithShape="1">
          <a:blip r:embed="rId2"/>
          <a:srcRect l="4638" t="12661" r="4605" b="27493"/>
          <a:stretch/>
        </p:blipFill>
        <p:spPr bwMode="auto">
          <a:xfrm>
            <a:off x="2608262" y="1082114"/>
            <a:ext cx="6556375" cy="5594985"/>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62256567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2ACD82F-5E2E-459A-9115-513E17C34BEA}"/>
              </a:ext>
            </a:extLst>
          </p:cNvPr>
          <p:cNvSpPr txBox="1"/>
          <p:nvPr/>
        </p:nvSpPr>
        <p:spPr>
          <a:xfrm>
            <a:off x="0" y="363805"/>
            <a:ext cx="12192000" cy="646331"/>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54A021">
                    <a:lumMod val="75000"/>
                  </a:srgbClr>
                </a:solidFill>
                <a:effectLst/>
                <a:uLnTx/>
                <a:uFillTx/>
                <a:latin typeface="Arial" panose="020B0604020202020204" pitchFamily="34" charset="0"/>
                <a:ea typeface="+mn-ea"/>
                <a:cs typeface="Arial" panose="020B0604020202020204" pitchFamily="34" charset="0"/>
              </a:rPr>
              <a:t>KẾT LUẬN</a:t>
            </a:r>
          </a:p>
        </p:txBody>
      </p:sp>
      <p:sp>
        <p:nvSpPr>
          <p:cNvPr id="3" name="TextBox 2">
            <a:extLst>
              <a:ext uri="{FF2B5EF4-FFF2-40B4-BE49-F238E27FC236}">
                <a16:creationId xmlns:a16="http://schemas.microsoft.com/office/drawing/2014/main" id="{A53F1573-5BF8-4FD9-BFD3-D935916DD3CF}"/>
              </a:ext>
            </a:extLst>
          </p:cNvPr>
          <p:cNvSpPr txBox="1"/>
          <p:nvPr/>
        </p:nvSpPr>
        <p:spPr>
          <a:xfrm>
            <a:off x="1209675" y="1343025"/>
            <a:ext cx="10134600" cy="3739485"/>
          </a:xfrm>
          <a:prstGeom prst="rect">
            <a:avLst/>
          </a:prstGeom>
          <a:noFill/>
        </p:spPr>
        <p:txBody>
          <a:bodyPr wrap="square" rtlCol="0">
            <a:spAutoFit/>
          </a:bodyPr>
          <a:lstStyle/>
          <a:p>
            <a:pPr marL="285750" marR="0" lvl="0" indent="-285750" defTabSz="914400" eaLnBrk="1" fontAlgn="auto" latinLnBrk="0" hangingPunct="1">
              <a:lnSpc>
                <a:spcPct val="100000"/>
              </a:lnSpc>
              <a:spcBef>
                <a:spcPts val="1800"/>
              </a:spcBef>
              <a:spcAft>
                <a:spcPts val="0"/>
              </a:spcAft>
              <a:buClrTx/>
              <a:buSzTx/>
              <a:buFont typeface="Arial" panose="020B0604020202020204" pitchFamily="34" charset="0"/>
              <a:buChar char="•"/>
              <a:tabLst/>
              <a:defRPr/>
            </a:pPr>
            <a:r>
              <a:rPr kumimoji="0" lang="en-GB" sz="2400" b="0" i="0" u="none" strike="noStrike" kern="0" cap="none" spc="0" normalizeH="0" baseline="0" noProof="0" dirty="0">
                <a:ln>
                  <a:noFill/>
                </a:ln>
                <a:solidFill>
                  <a:srgbClr val="000000"/>
                </a:solidFill>
                <a:effectLst/>
                <a:uLnTx/>
                <a:uFillTx/>
              </a:rPr>
              <a:t>LAMA/LABA </a:t>
            </a:r>
            <a:r>
              <a:rPr kumimoji="0" lang="en-GB" sz="2400" b="0" i="0" u="none" strike="noStrike" kern="0" cap="none" spc="0" normalizeH="0" baseline="0" noProof="0" dirty="0" err="1">
                <a:ln>
                  <a:noFill/>
                </a:ln>
                <a:solidFill>
                  <a:srgbClr val="000000"/>
                </a:solidFill>
                <a:effectLst/>
                <a:uLnTx/>
                <a:uFillTx/>
              </a:rPr>
              <a:t>là</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liệu</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pháp</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khởi</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trị</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được</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ưu</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tiên</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cho</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bệnh</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nhân</a:t>
            </a:r>
            <a:r>
              <a:rPr lang="en-GB" sz="2400" kern="0" dirty="0">
                <a:solidFill>
                  <a:srgbClr val="000000"/>
                </a:solidFill>
              </a:rPr>
              <a:t> GOLD B </a:t>
            </a:r>
            <a:r>
              <a:rPr lang="en-GB" sz="2400" kern="0" dirty="0" err="1">
                <a:solidFill>
                  <a:srgbClr val="000000"/>
                </a:solidFill>
              </a:rPr>
              <a:t>và</a:t>
            </a:r>
            <a:r>
              <a:rPr lang="en-GB" sz="2400" kern="0" dirty="0">
                <a:solidFill>
                  <a:srgbClr val="000000"/>
                </a:solidFill>
              </a:rPr>
              <a:t> GOLD E.</a:t>
            </a:r>
            <a:endParaRPr kumimoji="0" lang="en-GB" sz="2400" b="1" i="0" u="none" strike="noStrike" kern="0" cap="none" spc="0" normalizeH="0" baseline="30000" noProof="0" dirty="0">
              <a:ln>
                <a:noFill/>
              </a:ln>
              <a:solidFill>
                <a:srgbClr val="000000"/>
              </a:solidFill>
              <a:effectLst/>
              <a:uLnTx/>
              <a:uFillTx/>
            </a:endParaRPr>
          </a:p>
          <a:p>
            <a:pPr marL="285750" marR="0" lvl="0" indent="-285750" defTabSz="914400" eaLnBrk="1" fontAlgn="auto" latinLnBrk="0" hangingPunct="1">
              <a:lnSpc>
                <a:spcPct val="100000"/>
              </a:lnSpc>
              <a:spcBef>
                <a:spcPts val="1800"/>
              </a:spcBef>
              <a:spcAft>
                <a:spcPts val="0"/>
              </a:spcAft>
              <a:buClrTx/>
              <a:buSzTx/>
              <a:buFont typeface="Arial" panose="020B0604020202020204" pitchFamily="34" charset="0"/>
              <a:buChar char="•"/>
              <a:tabLst/>
              <a:defRPr/>
            </a:pPr>
            <a:r>
              <a:rPr kumimoji="0" lang="en-GB" sz="2400" b="0" i="0" u="none" strike="noStrike" kern="0" cap="none" spc="0" normalizeH="0" baseline="0" noProof="0" dirty="0">
                <a:ln>
                  <a:noFill/>
                </a:ln>
                <a:solidFill>
                  <a:srgbClr val="000000"/>
                </a:solidFill>
                <a:effectLst/>
                <a:uLnTx/>
                <a:uFillTx/>
              </a:rPr>
              <a:t>Ở </a:t>
            </a:r>
            <a:r>
              <a:rPr kumimoji="0" lang="en-GB" sz="2400" b="0" i="0" u="none" strike="noStrike" kern="0" cap="none" spc="0" normalizeH="0" baseline="0" noProof="0" dirty="0" err="1">
                <a:ln>
                  <a:noFill/>
                </a:ln>
                <a:solidFill>
                  <a:srgbClr val="000000"/>
                </a:solidFill>
                <a:effectLst/>
                <a:uLnTx/>
                <a:uFillTx/>
              </a:rPr>
              <a:t>nhóm</a:t>
            </a:r>
            <a:r>
              <a:rPr kumimoji="0" lang="en-GB" sz="2400" b="0" i="0" u="none" strike="noStrike" kern="0" cap="none" spc="0" normalizeH="0" baseline="0" noProof="0" dirty="0">
                <a:ln>
                  <a:noFill/>
                </a:ln>
                <a:solidFill>
                  <a:srgbClr val="000000"/>
                </a:solidFill>
                <a:effectLst/>
                <a:uLnTx/>
                <a:uFillTx/>
              </a:rPr>
              <a:t> E </a:t>
            </a:r>
            <a:r>
              <a:rPr kumimoji="0" lang="en-GB" sz="2400" b="0" i="0" u="none" strike="noStrike" kern="0" cap="none" spc="0" normalizeH="0" baseline="0" noProof="0" dirty="0" err="1">
                <a:ln>
                  <a:noFill/>
                </a:ln>
                <a:solidFill>
                  <a:srgbClr val="000000"/>
                </a:solidFill>
                <a:effectLst/>
                <a:uLnTx/>
                <a:uFillTx/>
              </a:rPr>
              <a:t>nếu</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bệnh</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nhân</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có</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bạch</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cầu</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ái</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toan</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máu</a:t>
            </a:r>
            <a:r>
              <a:rPr kumimoji="0" lang="en-GB" sz="2400" b="0" i="0" u="none" strike="noStrike" kern="0" cap="none" spc="0" normalizeH="0" baseline="0" noProof="0" dirty="0">
                <a:ln>
                  <a:noFill/>
                </a:ln>
                <a:solidFill>
                  <a:srgbClr val="000000"/>
                </a:solidFill>
                <a:effectLst/>
                <a:uLnTx/>
                <a:uFillTx/>
              </a:rPr>
              <a:t> </a:t>
            </a:r>
            <a:r>
              <a:rPr kumimoji="0" lang="en-GB" sz="2400" i="0" u="none" strike="noStrike" kern="0" cap="none" spc="0" normalizeH="0" baseline="0" noProof="0" dirty="0">
                <a:ln>
                  <a:noFill/>
                </a:ln>
                <a:solidFill>
                  <a:srgbClr val="000000"/>
                </a:solidFill>
                <a:effectLst/>
                <a:uLnTx/>
                <a:uFillTx/>
              </a:rPr>
              <a:t>≥300 </a:t>
            </a:r>
            <a:r>
              <a:rPr kumimoji="0" lang="en-GB" sz="2400" i="0" u="none" strike="noStrike" kern="0" cap="none" spc="0" normalizeH="0" baseline="0" noProof="0" dirty="0" err="1">
                <a:ln>
                  <a:noFill/>
                </a:ln>
                <a:solidFill>
                  <a:srgbClr val="000000"/>
                </a:solidFill>
                <a:effectLst/>
                <a:uLnTx/>
                <a:uFillTx/>
              </a:rPr>
              <a:t>tế</a:t>
            </a:r>
            <a:r>
              <a:rPr kumimoji="0" lang="en-GB" sz="2400" i="0" u="none" strike="noStrike" kern="0" cap="none" spc="0" normalizeH="0" baseline="0" noProof="0" dirty="0">
                <a:ln>
                  <a:noFill/>
                </a:ln>
                <a:solidFill>
                  <a:srgbClr val="000000"/>
                </a:solidFill>
                <a:effectLst/>
                <a:uLnTx/>
                <a:uFillTx/>
              </a:rPr>
              <a:t> </a:t>
            </a:r>
            <a:r>
              <a:rPr kumimoji="0" lang="en-GB" sz="2400" i="0" u="none" strike="noStrike" kern="0" cap="none" spc="0" normalizeH="0" baseline="0" noProof="0" dirty="0" err="1">
                <a:ln>
                  <a:noFill/>
                </a:ln>
                <a:solidFill>
                  <a:srgbClr val="000000"/>
                </a:solidFill>
                <a:effectLst/>
                <a:uLnTx/>
                <a:uFillTx/>
              </a:rPr>
              <a:t>bào</a:t>
            </a:r>
            <a:r>
              <a:rPr kumimoji="0" lang="en-GB" sz="2400" i="0" u="none" strike="noStrike" kern="0" cap="none" spc="0" normalizeH="0" baseline="0" noProof="0" dirty="0">
                <a:ln>
                  <a:noFill/>
                </a:ln>
                <a:solidFill>
                  <a:srgbClr val="000000"/>
                </a:solidFill>
                <a:effectLst/>
                <a:uLnTx/>
                <a:uFillTx/>
              </a:rPr>
              <a:t>/µl </a:t>
            </a:r>
            <a:r>
              <a:rPr kumimoji="0" lang="en-GB" sz="2400" i="0" u="none" strike="noStrike" kern="0" cap="none" spc="0" normalizeH="0" baseline="0" noProof="0" dirty="0" err="1">
                <a:ln>
                  <a:noFill/>
                </a:ln>
                <a:solidFill>
                  <a:srgbClr val="000000"/>
                </a:solidFill>
                <a:effectLst/>
                <a:uLnTx/>
                <a:uFillTx/>
              </a:rPr>
              <a:t>nên</a:t>
            </a:r>
            <a:r>
              <a:rPr kumimoji="0" lang="en-GB" sz="2400" i="0" u="none" strike="noStrike" kern="0" cap="none" spc="0" normalizeH="0" baseline="0" noProof="0" dirty="0">
                <a:ln>
                  <a:noFill/>
                </a:ln>
                <a:solidFill>
                  <a:srgbClr val="000000"/>
                </a:solidFill>
                <a:effectLst/>
                <a:uLnTx/>
                <a:uFillTx/>
              </a:rPr>
              <a:t> </a:t>
            </a:r>
            <a:r>
              <a:rPr kumimoji="0" lang="en-GB" sz="2400" i="0" u="none" strike="noStrike" kern="0" cap="none" spc="0" normalizeH="0" baseline="0" noProof="0" dirty="0" err="1">
                <a:ln>
                  <a:noFill/>
                </a:ln>
                <a:solidFill>
                  <a:srgbClr val="000000"/>
                </a:solidFill>
                <a:effectLst/>
                <a:uLnTx/>
                <a:uFillTx/>
              </a:rPr>
              <a:t>sử</a:t>
            </a:r>
            <a:r>
              <a:rPr kumimoji="0" lang="en-GB" sz="2400" i="0" u="none" strike="noStrike" kern="0" cap="none" spc="0" normalizeH="0" baseline="0" noProof="0" dirty="0">
                <a:ln>
                  <a:noFill/>
                </a:ln>
                <a:solidFill>
                  <a:srgbClr val="000000"/>
                </a:solidFill>
                <a:effectLst/>
                <a:uLnTx/>
                <a:uFillTx/>
              </a:rPr>
              <a:t> </a:t>
            </a:r>
            <a:r>
              <a:rPr kumimoji="0" lang="en-GB" sz="2400" i="0" u="none" strike="noStrike" kern="0" cap="none" spc="0" normalizeH="0" baseline="0" noProof="0" dirty="0" err="1">
                <a:ln>
                  <a:noFill/>
                </a:ln>
                <a:solidFill>
                  <a:srgbClr val="000000"/>
                </a:solidFill>
                <a:effectLst/>
                <a:uLnTx/>
                <a:uFillTx/>
              </a:rPr>
              <a:t>dụng</a:t>
            </a:r>
            <a:r>
              <a:rPr kumimoji="0" lang="en-GB" sz="2400" i="0" u="none" strike="noStrike" kern="0" cap="none" spc="0" normalizeH="0" baseline="0" noProof="0" dirty="0">
                <a:ln>
                  <a:noFill/>
                </a:ln>
                <a:solidFill>
                  <a:srgbClr val="000000"/>
                </a:solidFill>
                <a:effectLst/>
                <a:uLnTx/>
                <a:uFillTx/>
              </a:rPr>
              <a:t> ICS/LABA/LAMA.</a:t>
            </a:r>
            <a:endParaRPr kumimoji="0" lang="en-GB" sz="2400" b="1" i="0" u="none" strike="noStrike" kern="0" cap="none" spc="0" normalizeH="0" baseline="0" noProof="0" dirty="0">
              <a:ln>
                <a:noFill/>
              </a:ln>
              <a:solidFill>
                <a:srgbClr val="000000"/>
              </a:solidFill>
              <a:effectLst/>
              <a:uLnTx/>
              <a:uFillTx/>
            </a:endParaRPr>
          </a:p>
          <a:p>
            <a:pPr marL="285750" marR="0" lvl="0" indent="-285750" defTabSz="914400" eaLnBrk="1" fontAlgn="auto" latinLnBrk="0" hangingPunct="1">
              <a:lnSpc>
                <a:spcPct val="100000"/>
              </a:lnSpc>
              <a:spcBef>
                <a:spcPts val="1800"/>
              </a:spcBef>
              <a:spcAft>
                <a:spcPts val="0"/>
              </a:spcAft>
              <a:buClrTx/>
              <a:buSzTx/>
              <a:buFont typeface="Arial" panose="020B0604020202020204" pitchFamily="34" charset="0"/>
              <a:buChar char="•"/>
              <a:tabLst/>
              <a:defRPr/>
            </a:pPr>
            <a:r>
              <a:rPr kumimoji="0" lang="en-GB" sz="2400" b="0" i="0" u="none" strike="noStrike" kern="0" cap="none" spc="0" normalizeH="0" baseline="0" noProof="0" dirty="0">
                <a:ln>
                  <a:noFill/>
                </a:ln>
                <a:solidFill>
                  <a:srgbClr val="000000"/>
                </a:solidFill>
                <a:effectLst/>
                <a:uLnTx/>
                <a:uFillTx/>
              </a:rPr>
              <a:t>GOLD 2023 </a:t>
            </a:r>
            <a:r>
              <a:rPr kumimoji="0" lang="en-GB" sz="2400" b="0" i="0" u="none" strike="noStrike" kern="0" cap="none" spc="0" normalizeH="0" baseline="0" noProof="0" dirty="0" err="1">
                <a:ln>
                  <a:noFill/>
                </a:ln>
                <a:solidFill>
                  <a:srgbClr val="000000"/>
                </a:solidFill>
                <a:effectLst/>
                <a:uLnTx/>
                <a:uFillTx/>
              </a:rPr>
              <a:t>nhấn</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mạnh</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tầm</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quan</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trọng</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của</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dụng</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cụ</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hít</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trong</a:t>
            </a:r>
            <a:r>
              <a:rPr kumimoji="0" lang="en-GB" sz="2400" b="0" i="0" u="none" strike="noStrike" kern="0" cap="none" spc="0" normalizeH="0" baseline="0" noProof="0" dirty="0">
                <a:ln>
                  <a:noFill/>
                </a:ln>
                <a:solidFill>
                  <a:srgbClr val="000000"/>
                </a:solidFill>
                <a:effectLst/>
                <a:uLnTx/>
                <a:uFillTx/>
              </a:rPr>
              <a:t> </a:t>
            </a:r>
            <a:r>
              <a:rPr kumimoji="0" lang="en-GB" sz="2400" b="0" i="0" u="none" strike="noStrike" kern="0" cap="none" spc="0" normalizeH="0" baseline="0" noProof="0" dirty="0" err="1">
                <a:ln>
                  <a:noFill/>
                </a:ln>
                <a:solidFill>
                  <a:srgbClr val="000000"/>
                </a:solidFill>
                <a:effectLst/>
                <a:uLnTx/>
                <a:uFillTx/>
              </a:rPr>
              <a:t>đó</a:t>
            </a:r>
            <a:r>
              <a:rPr lang="en-GB" sz="2400" kern="0" dirty="0">
                <a:solidFill>
                  <a:srgbClr val="000000"/>
                </a:solidFill>
              </a:rPr>
              <a:t> </a:t>
            </a:r>
            <a:r>
              <a:rPr lang="en-GB" sz="2400" kern="0" dirty="0" err="1">
                <a:solidFill>
                  <a:srgbClr val="000000"/>
                </a:solidFill>
              </a:rPr>
              <a:t>lưu</a:t>
            </a:r>
            <a:r>
              <a:rPr lang="en-GB" sz="2400" kern="0" dirty="0">
                <a:solidFill>
                  <a:srgbClr val="000000"/>
                </a:solidFill>
              </a:rPr>
              <a:t> ý </a:t>
            </a:r>
            <a:r>
              <a:rPr lang="en-GB" sz="2400" kern="0" dirty="0" err="1">
                <a:solidFill>
                  <a:srgbClr val="000000"/>
                </a:solidFill>
              </a:rPr>
              <a:t>khả</a:t>
            </a:r>
            <a:r>
              <a:rPr lang="en-GB" sz="2400" kern="0" dirty="0">
                <a:solidFill>
                  <a:srgbClr val="000000"/>
                </a:solidFill>
              </a:rPr>
              <a:t> </a:t>
            </a:r>
            <a:r>
              <a:rPr lang="en-GB" sz="2400" kern="0" dirty="0" err="1">
                <a:solidFill>
                  <a:srgbClr val="000000"/>
                </a:solidFill>
              </a:rPr>
              <a:t>năng</a:t>
            </a:r>
            <a:r>
              <a:rPr lang="en-GB" sz="2400" kern="0" dirty="0">
                <a:solidFill>
                  <a:srgbClr val="000000"/>
                </a:solidFill>
              </a:rPr>
              <a:t> </a:t>
            </a:r>
            <a:r>
              <a:rPr lang="en-GB" sz="2400" kern="0" dirty="0" err="1">
                <a:solidFill>
                  <a:srgbClr val="000000"/>
                </a:solidFill>
              </a:rPr>
              <a:t>hít</a:t>
            </a:r>
            <a:r>
              <a:rPr lang="en-GB" sz="2400" kern="0" dirty="0">
                <a:solidFill>
                  <a:srgbClr val="000000"/>
                </a:solidFill>
              </a:rPr>
              <a:t> </a:t>
            </a:r>
            <a:r>
              <a:rPr lang="en-GB" sz="2400" kern="0" dirty="0" err="1">
                <a:solidFill>
                  <a:srgbClr val="000000"/>
                </a:solidFill>
              </a:rPr>
              <a:t>của</a:t>
            </a:r>
            <a:r>
              <a:rPr lang="en-GB" sz="2400" kern="0" dirty="0">
                <a:solidFill>
                  <a:srgbClr val="000000"/>
                </a:solidFill>
              </a:rPr>
              <a:t> </a:t>
            </a:r>
            <a:r>
              <a:rPr lang="en-GB" sz="2400" kern="0" dirty="0" err="1">
                <a:solidFill>
                  <a:srgbClr val="000000"/>
                </a:solidFill>
              </a:rPr>
              <a:t>bệnh</a:t>
            </a:r>
            <a:r>
              <a:rPr lang="en-GB" sz="2400" kern="0" dirty="0">
                <a:solidFill>
                  <a:srgbClr val="000000"/>
                </a:solidFill>
              </a:rPr>
              <a:t> </a:t>
            </a:r>
            <a:r>
              <a:rPr lang="en-GB" sz="2400" kern="0" dirty="0" err="1">
                <a:solidFill>
                  <a:srgbClr val="000000"/>
                </a:solidFill>
              </a:rPr>
              <a:t>nhân</a:t>
            </a:r>
            <a:r>
              <a:rPr lang="en-GB" sz="2400" kern="0" dirty="0">
                <a:solidFill>
                  <a:srgbClr val="000000"/>
                </a:solidFill>
              </a:rPr>
              <a:t> COPD </a:t>
            </a:r>
            <a:r>
              <a:rPr lang="en-GB" sz="2400" kern="0" dirty="0" err="1">
                <a:solidFill>
                  <a:srgbClr val="000000"/>
                </a:solidFill>
              </a:rPr>
              <a:t>khi</a:t>
            </a:r>
            <a:r>
              <a:rPr lang="en-GB" sz="2400" kern="0" dirty="0">
                <a:solidFill>
                  <a:srgbClr val="000000"/>
                </a:solidFill>
              </a:rPr>
              <a:t> </a:t>
            </a:r>
            <a:r>
              <a:rPr lang="en-GB" sz="2400" kern="0" dirty="0" err="1">
                <a:solidFill>
                  <a:srgbClr val="000000"/>
                </a:solidFill>
              </a:rPr>
              <a:t>dùng</a:t>
            </a:r>
            <a:r>
              <a:rPr lang="en-GB" sz="2400" kern="0" dirty="0">
                <a:solidFill>
                  <a:srgbClr val="000000"/>
                </a:solidFill>
              </a:rPr>
              <a:t> </a:t>
            </a:r>
            <a:r>
              <a:rPr lang="en-GB" sz="2400" kern="0" dirty="0" err="1">
                <a:solidFill>
                  <a:srgbClr val="000000"/>
                </a:solidFill>
              </a:rPr>
              <a:t>bình</a:t>
            </a:r>
            <a:r>
              <a:rPr lang="en-GB" sz="2400" kern="0" dirty="0">
                <a:solidFill>
                  <a:srgbClr val="000000"/>
                </a:solidFill>
              </a:rPr>
              <a:t> </a:t>
            </a:r>
            <a:r>
              <a:rPr lang="en-GB" sz="2400" kern="0" dirty="0" err="1">
                <a:solidFill>
                  <a:srgbClr val="000000"/>
                </a:solidFill>
              </a:rPr>
              <a:t>hút</a:t>
            </a:r>
            <a:r>
              <a:rPr lang="en-GB" sz="2400" kern="0" dirty="0">
                <a:solidFill>
                  <a:srgbClr val="000000"/>
                </a:solidFill>
              </a:rPr>
              <a:t> </a:t>
            </a:r>
            <a:r>
              <a:rPr lang="en-GB" sz="2400" kern="0" dirty="0" err="1">
                <a:solidFill>
                  <a:srgbClr val="000000"/>
                </a:solidFill>
              </a:rPr>
              <a:t>bột</a:t>
            </a:r>
            <a:r>
              <a:rPr lang="en-GB" sz="2400" kern="0" dirty="0">
                <a:solidFill>
                  <a:srgbClr val="000000"/>
                </a:solidFill>
              </a:rPr>
              <a:t> </a:t>
            </a:r>
            <a:r>
              <a:rPr lang="en-GB" sz="2400" kern="0" dirty="0" err="1">
                <a:solidFill>
                  <a:srgbClr val="000000"/>
                </a:solidFill>
              </a:rPr>
              <a:t>khô</a:t>
            </a:r>
            <a:r>
              <a:rPr lang="en-GB" sz="2400" kern="0" dirty="0">
                <a:solidFill>
                  <a:srgbClr val="000000"/>
                </a:solidFill>
              </a:rPr>
              <a:t>.</a:t>
            </a:r>
          </a:p>
          <a:p>
            <a:pPr marL="285750" marR="0" lvl="0" indent="-285750" defTabSz="914400" eaLnBrk="1" fontAlgn="auto" latinLnBrk="0" hangingPunct="1">
              <a:lnSpc>
                <a:spcPct val="100000"/>
              </a:lnSpc>
              <a:spcBef>
                <a:spcPts val="1800"/>
              </a:spcBef>
              <a:spcAft>
                <a:spcPts val="0"/>
              </a:spcAft>
              <a:buClrTx/>
              <a:buSzTx/>
              <a:buFont typeface="Arial" panose="020B0604020202020204" pitchFamily="34" charset="0"/>
              <a:buChar char="•"/>
              <a:tabLst/>
              <a:defRPr/>
            </a:pPr>
            <a:r>
              <a:rPr lang="en-GB" sz="2400" kern="0" dirty="0">
                <a:solidFill>
                  <a:srgbClr val="000000"/>
                </a:solidFill>
              </a:rPr>
              <a:t>Respimat </a:t>
            </a:r>
            <a:r>
              <a:rPr lang="en-GB" sz="2400" kern="0" dirty="0" err="1">
                <a:solidFill>
                  <a:srgbClr val="000000"/>
                </a:solidFill>
              </a:rPr>
              <a:t>tạo</a:t>
            </a:r>
            <a:r>
              <a:rPr lang="en-GB" sz="2400" kern="0" dirty="0">
                <a:solidFill>
                  <a:srgbClr val="000000"/>
                </a:solidFill>
              </a:rPr>
              <a:t> </a:t>
            </a:r>
            <a:r>
              <a:rPr lang="en-GB" sz="2400" kern="0" dirty="0" err="1">
                <a:solidFill>
                  <a:srgbClr val="000000"/>
                </a:solidFill>
              </a:rPr>
              <a:t>dòng</a:t>
            </a:r>
            <a:r>
              <a:rPr lang="en-GB" sz="2400" kern="0" dirty="0">
                <a:solidFill>
                  <a:srgbClr val="000000"/>
                </a:solidFill>
              </a:rPr>
              <a:t> </a:t>
            </a:r>
            <a:r>
              <a:rPr lang="en-GB" sz="2400" kern="0" dirty="0" err="1">
                <a:solidFill>
                  <a:srgbClr val="000000"/>
                </a:solidFill>
              </a:rPr>
              <a:t>sương</a:t>
            </a:r>
            <a:r>
              <a:rPr lang="en-GB" sz="2400" kern="0" dirty="0">
                <a:solidFill>
                  <a:srgbClr val="000000"/>
                </a:solidFill>
              </a:rPr>
              <a:t> </a:t>
            </a:r>
            <a:r>
              <a:rPr lang="en-GB" sz="2400" kern="0" dirty="0" err="1">
                <a:solidFill>
                  <a:srgbClr val="000000"/>
                </a:solidFill>
              </a:rPr>
              <a:t>hạt</a:t>
            </a:r>
            <a:r>
              <a:rPr lang="en-GB" sz="2400" kern="0" dirty="0">
                <a:solidFill>
                  <a:srgbClr val="000000"/>
                </a:solidFill>
              </a:rPr>
              <a:t> </a:t>
            </a:r>
            <a:r>
              <a:rPr lang="en-GB" sz="2400" kern="0" dirty="0" err="1">
                <a:solidFill>
                  <a:srgbClr val="000000"/>
                </a:solidFill>
              </a:rPr>
              <a:t>mịn</a:t>
            </a:r>
            <a:r>
              <a:rPr lang="en-GB" sz="2400" kern="0" dirty="0">
                <a:solidFill>
                  <a:srgbClr val="000000"/>
                </a:solidFill>
              </a:rPr>
              <a:t>, di </a:t>
            </a:r>
            <a:r>
              <a:rPr lang="en-GB" sz="2400" kern="0" dirty="0" err="1">
                <a:solidFill>
                  <a:srgbClr val="000000"/>
                </a:solidFill>
              </a:rPr>
              <a:t>chuyển</a:t>
            </a:r>
            <a:r>
              <a:rPr lang="en-GB" sz="2400" kern="0" dirty="0">
                <a:solidFill>
                  <a:srgbClr val="000000"/>
                </a:solidFill>
              </a:rPr>
              <a:t> </a:t>
            </a:r>
            <a:r>
              <a:rPr lang="en-GB" sz="2400" kern="0" dirty="0" err="1">
                <a:solidFill>
                  <a:srgbClr val="000000"/>
                </a:solidFill>
              </a:rPr>
              <a:t>chậm</a:t>
            </a:r>
            <a:r>
              <a:rPr lang="en-GB" sz="2400" kern="0" dirty="0">
                <a:solidFill>
                  <a:srgbClr val="000000"/>
                </a:solidFill>
              </a:rPr>
              <a:t>, </a:t>
            </a:r>
            <a:r>
              <a:rPr lang="en-GB" sz="2400" kern="0" dirty="0" err="1">
                <a:solidFill>
                  <a:srgbClr val="000000"/>
                </a:solidFill>
              </a:rPr>
              <a:t>tồn</a:t>
            </a:r>
            <a:r>
              <a:rPr lang="en-GB" sz="2400" kern="0" dirty="0">
                <a:solidFill>
                  <a:srgbClr val="000000"/>
                </a:solidFill>
              </a:rPr>
              <a:t> </a:t>
            </a:r>
            <a:r>
              <a:rPr lang="en-GB" sz="2400" kern="0" dirty="0" err="1">
                <a:solidFill>
                  <a:srgbClr val="000000"/>
                </a:solidFill>
              </a:rPr>
              <a:t>tại</a:t>
            </a:r>
            <a:r>
              <a:rPr lang="en-GB" sz="2400" kern="0" dirty="0">
                <a:solidFill>
                  <a:srgbClr val="000000"/>
                </a:solidFill>
              </a:rPr>
              <a:t> </a:t>
            </a:r>
            <a:r>
              <a:rPr lang="en-GB" sz="2400" kern="0" dirty="0" err="1">
                <a:solidFill>
                  <a:srgbClr val="000000"/>
                </a:solidFill>
              </a:rPr>
              <a:t>lâu</a:t>
            </a:r>
            <a:r>
              <a:rPr lang="en-GB" sz="2400" kern="0" dirty="0">
                <a:solidFill>
                  <a:srgbClr val="000000"/>
                </a:solidFill>
              </a:rPr>
              <a:t> </a:t>
            </a:r>
            <a:r>
              <a:rPr lang="en-GB" sz="2400" kern="0" dirty="0" err="1">
                <a:solidFill>
                  <a:srgbClr val="000000"/>
                </a:solidFill>
              </a:rPr>
              <a:t>giúp</a:t>
            </a:r>
            <a:r>
              <a:rPr lang="en-GB" sz="2400" kern="0" dirty="0">
                <a:solidFill>
                  <a:srgbClr val="000000"/>
                </a:solidFill>
              </a:rPr>
              <a:t> </a:t>
            </a:r>
            <a:r>
              <a:rPr lang="en-GB" sz="2400" kern="0" dirty="0" err="1">
                <a:solidFill>
                  <a:srgbClr val="000000"/>
                </a:solidFill>
              </a:rPr>
              <a:t>thuốc</a:t>
            </a:r>
            <a:r>
              <a:rPr lang="en-GB" sz="2400" kern="0" dirty="0">
                <a:solidFill>
                  <a:srgbClr val="000000"/>
                </a:solidFill>
              </a:rPr>
              <a:t> </a:t>
            </a:r>
            <a:r>
              <a:rPr lang="en-GB" sz="2400" kern="0" dirty="0" err="1">
                <a:solidFill>
                  <a:srgbClr val="000000"/>
                </a:solidFill>
              </a:rPr>
              <a:t>đến</a:t>
            </a:r>
            <a:r>
              <a:rPr lang="en-GB" sz="2400" kern="0" dirty="0">
                <a:solidFill>
                  <a:srgbClr val="000000"/>
                </a:solidFill>
              </a:rPr>
              <a:t> </a:t>
            </a:r>
            <a:r>
              <a:rPr lang="en-GB" sz="2400" kern="0" dirty="0" err="1">
                <a:solidFill>
                  <a:srgbClr val="000000"/>
                </a:solidFill>
              </a:rPr>
              <a:t>sâu</a:t>
            </a:r>
            <a:r>
              <a:rPr lang="en-GB" sz="2400" kern="0" dirty="0">
                <a:solidFill>
                  <a:srgbClr val="000000"/>
                </a:solidFill>
              </a:rPr>
              <a:t> </a:t>
            </a:r>
            <a:r>
              <a:rPr lang="en-GB" sz="2400" kern="0" dirty="0" err="1">
                <a:solidFill>
                  <a:srgbClr val="000000"/>
                </a:solidFill>
              </a:rPr>
              <a:t>phổi</a:t>
            </a:r>
            <a:r>
              <a:rPr lang="en-GB" sz="2400" kern="0" dirty="0">
                <a:solidFill>
                  <a:srgbClr val="000000"/>
                </a:solidFill>
              </a:rPr>
              <a:t> </a:t>
            </a:r>
            <a:r>
              <a:rPr lang="en-GB" sz="2400" kern="0" dirty="0" err="1">
                <a:solidFill>
                  <a:srgbClr val="000000"/>
                </a:solidFill>
              </a:rPr>
              <a:t>mà</a:t>
            </a:r>
            <a:r>
              <a:rPr lang="en-GB" sz="2400" kern="0" dirty="0">
                <a:solidFill>
                  <a:srgbClr val="000000"/>
                </a:solidFill>
              </a:rPr>
              <a:t> </a:t>
            </a:r>
            <a:r>
              <a:rPr lang="en-GB" sz="2400" kern="0" dirty="0" err="1">
                <a:solidFill>
                  <a:srgbClr val="000000"/>
                </a:solidFill>
              </a:rPr>
              <a:t>không</a:t>
            </a:r>
            <a:r>
              <a:rPr lang="en-GB" sz="2400" kern="0" dirty="0">
                <a:solidFill>
                  <a:srgbClr val="000000"/>
                </a:solidFill>
              </a:rPr>
              <a:t> </a:t>
            </a:r>
            <a:r>
              <a:rPr lang="en-GB" sz="2400" kern="0" dirty="0" err="1">
                <a:solidFill>
                  <a:srgbClr val="000000"/>
                </a:solidFill>
              </a:rPr>
              <a:t>cần</a:t>
            </a:r>
            <a:r>
              <a:rPr lang="en-GB" sz="2400" kern="0" dirty="0">
                <a:solidFill>
                  <a:srgbClr val="000000"/>
                </a:solidFill>
              </a:rPr>
              <a:t> </a:t>
            </a:r>
            <a:r>
              <a:rPr lang="en-GB" sz="2400" kern="0" dirty="0" err="1">
                <a:solidFill>
                  <a:srgbClr val="000000"/>
                </a:solidFill>
              </a:rPr>
              <a:t>bệnh</a:t>
            </a:r>
            <a:r>
              <a:rPr lang="en-GB" sz="2400" kern="0" dirty="0">
                <a:solidFill>
                  <a:srgbClr val="000000"/>
                </a:solidFill>
              </a:rPr>
              <a:t> </a:t>
            </a:r>
            <a:r>
              <a:rPr lang="en-GB" sz="2400" kern="0" dirty="0" err="1">
                <a:solidFill>
                  <a:srgbClr val="000000"/>
                </a:solidFill>
              </a:rPr>
              <a:t>nhân</a:t>
            </a:r>
            <a:r>
              <a:rPr lang="en-GB" sz="2400" kern="0" dirty="0">
                <a:solidFill>
                  <a:srgbClr val="000000"/>
                </a:solidFill>
              </a:rPr>
              <a:t> </a:t>
            </a:r>
            <a:r>
              <a:rPr lang="en-GB" sz="2400" kern="0" dirty="0" err="1">
                <a:solidFill>
                  <a:srgbClr val="000000"/>
                </a:solidFill>
              </a:rPr>
              <a:t>gắng</a:t>
            </a:r>
            <a:r>
              <a:rPr lang="en-GB" sz="2400" kern="0" dirty="0">
                <a:solidFill>
                  <a:srgbClr val="000000"/>
                </a:solidFill>
              </a:rPr>
              <a:t> </a:t>
            </a:r>
            <a:r>
              <a:rPr lang="en-GB" sz="2400" kern="0" dirty="0" err="1">
                <a:solidFill>
                  <a:srgbClr val="000000"/>
                </a:solidFill>
              </a:rPr>
              <a:t>sức</a:t>
            </a:r>
            <a:r>
              <a:rPr lang="en-GB" sz="2400" kern="0" dirty="0">
                <a:solidFill>
                  <a:srgbClr val="000000"/>
                </a:solidFill>
              </a:rPr>
              <a:t> </a:t>
            </a:r>
            <a:r>
              <a:rPr lang="en-GB" sz="2400" kern="0" dirty="0" err="1">
                <a:solidFill>
                  <a:srgbClr val="000000"/>
                </a:solidFill>
              </a:rPr>
              <a:t>hít</a:t>
            </a:r>
            <a:r>
              <a:rPr lang="en-GB" sz="2400" kern="0" dirty="0">
                <a:solidFill>
                  <a:srgbClr val="000000"/>
                </a:solidFill>
              </a:rPr>
              <a:t>.</a:t>
            </a:r>
          </a:p>
        </p:txBody>
      </p:sp>
    </p:spTree>
    <p:extLst>
      <p:ext uri="{BB962C8B-B14F-4D97-AF65-F5344CB8AC3E}">
        <p14:creationId xmlns:p14="http://schemas.microsoft.com/office/powerpoint/2010/main" val="364916005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7E66D624-592F-44C1-A440-6534AD4AC319}"/>
              </a:ext>
            </a:extLst>
          </p:cNvPr>
          <p:cNvSpPr txBox="1"/>
          <p:nvPr/>
        </p:nvSpPr>
        <p:spPr>
          <a:xfrm>
            <a:off x="533959" y="2305050"/>
            <a:ext cx="9152966" cy="1600438"/>
          </a:xfrm>
          <a:prstGeom prst="rect">
            <a:avLst/>
          </a:prstGeom>
          <a:noFill/>
        </p:spPr>
        <p:txBody>
          <a:bodyPr wrap="square" rtlCol="0">
            <a:spAutoFit/>
          </a:bodyPr>
          <a:lstStyle/>
          <a:p>
            <a:pPr algn="ctr">
              <a:spcBef>
                <a:spcPts val="600"/>
              </a:spcBef>
              <a:spcAft>
                <a:spcPts val="600"/>
              </a:spcAft>
            </a:pPr>
            <a:r>
              <a:rPr lang="en-US" sz="4400" b="1" dirty="0">
                <a:solidFill>
                  <a:srgbClr val="003C7C"/>
                </a:solidFill>
                <a:latin typeface="Arial" panose="020B0604020202020204" pitchFamily="34" charset="0"/>
                <a:cs typeface="Arial" panose="020B0604020202020204" pitchFamily="34" charset="0"/>
              </a:rPr>
              <a:t>Tiotropium/</a:t>
            </a:r>
            <a:r>
              <a:rPr lang="en-US" sz="4400" b="1" dirty="0" err="1">
                <a:solidFill>
                  <a:srgbClr val="003C7C"/>
                </a:solidFill>
                <a:latin typeface="Arial" panose="020B0604020202020204" pitchFamily="34" charset="0"/>
                <a:cs typeface="Arial" panose="020B0604020202020204" pitchFamily="34" charset="0"/>
              </a:rPr>
              <a:t>Olodaterol</a:t>
            </a:r>
            <a:r>
              <a:rPr lang="en-US" sz="4400" b="1" dirty="0">
                <a:solidFill>
                  <a:srgbClr val="003C7C"/>
                </a:solidFill>
                <a:latin typeface="Arial" panose="020B0604020202020204" pitchFamily="34" charset="0"/>
                <a:cs typeface="Arial" panose="020B0604020202020204" pitchFamily="34" charset="0"/>
              </a:rPr>
              <a:t> RESPIMAT</a:t>
            </a:r>
          </a:p>
          <a:p>
            <a:pPr algn="ctr">
              <a:spcBef>
                <a:spcPts val="600"/>
              </a:spcBef>
              <a:spcAft>
                <a:spcPts val="600"/>
              </a:spcAft>
            </a:pPr>
            <a:r>
              <a:rPr lang="en-US" sz="4400" b="1" dirty="0" err="1">
                <a:solidFill>
                  <a:srgbClr val="003C7C"/>
                </a:solidFill>
                <a:latin typeface="Arial" panose="020B0604020202020204" pitchFamily="34" charset="0"/>
                <a:cs typeface="Arial" panose="020B0604020202020204" pitchFamily="34" charset="0"/>
              </a:rPr>
              <a:t>Bằng</a:t>
            </a:r>
            <a:r>
              <a:rPr lang="en-US" sz="4400" b="1" dirty="0">
                <a:solidFill>
                  <a:srgbClr val="003C7C"/>
                </a:solidFill>
                <a:latin typeface="Arial" panose="020B0604020202020204" pitchFamily="34" charset="0"/>
                <a:cs typeface="Arial" panose="020B0604020202020204" pitchFamily="34" charset="0"/>
              </a:rPr>
              <a:t> </a:t>
            </a:r>
            <a:r>
              <a:rPr lang="en-US" sz="4400" b="1" dirty="0" err="1">
                <a:solidFill>
                  <a:srgbClr val="003C7C"/>
                </a:solidFill>
                <a:latin typeface="Arial" panose="020B0604020202020204" pitchFamily="34" charset="0"/>
                <a:cs typeface="Arial" panose="020B0604020202020204" pitchFamily="34" charset="0"/>
              </a:rPr>
              <a:t>chứng</a:t>
            </a:r>
            <a:r>
              <a:rPr lang="en-US" sz="4400" b="1" dirty="0">
                <a:solidFill>
                  <a:srgbClr val="003C7C"/>
                </a:solidFill>
                <a:latin typeface="Arial" panose="020B0604020202020204" pitchFamily="34" charset="0"/>
                <a:cs typeface="Arial" panose="020B0604020202020204" pitchFamily="34" charset="0"/>
              </a:rPr>
              <a:t> </a:t>
            </a:r>
            <a:r>
              <a:rPr lang="en-US" sz="4400" b="1" dirty="0" err="1">
                <a:solidFill>
                  <a:srgbClr val="003C7C"/>
                </a:solidFill>
                <a:latin typeface="Arial" panose="020B0604020202020204" pitchFamily="34" charset="0"/>
                <a:cs typeface="Arial" panose="020B0604020202020204" pitchFamily="34" charset="0"/>
              </a:rPr>
              <a:t>trong</a:t>
            </a:r>
            <a:r>
              <a:rPr lang="en-US" sz="4400" b="1" dirty="0">
                <a:solidFill>
                  <a:srgbClr val="003C7C"/>
                </a:solidFill>
                <a:latin typeface="Arial" panose="020B0604020202020204" pitchFamily="34" charset="0"/>
                <a:cs typeface="Arial" panose="020B0604020202020204" pitchFamily="34" charset="0"/>
              </a:rPr>
              <a:t> </a:t>
            </a:r>
            <a:r>
              <a:rPr lang="en-US" sz="4400" b="1" dirty="0" err="1">
                <a:solidFill>
                  <a:srgbClr val="003C7C"/>
                </a:solidFill>
                <a:latin typeface="Arial" panose="020B0604020202020204" pitchFamily="34" charset="0"/>
                <a:cs typeface="Arial" panose="020B0604020202020204" pitchFamily="34" charset="0"/>
              </a:rPr>
              <a:t>điều</a:t>
            </a:r>
            <a:r>
              <a:rPr lang="en-US" sz="4400" b="1" dirty="0">
                <a:solidFill>
                  <a:srgbClr val="003C7C"/>
                </a:solidFill>
                <a:latin typeface="Arial" panose="020B0604020202020204" pitchFamily="34" charset="0"/>
                <a:cs typeface="Arial" panose="020B0604020202020204" pitchFamily="34" charset="0"/>
              </a:rPr>
              <a:t> </a:t>
            </a:r>
            <a:r>
              <a:rPr lang="en-US" sz="4400" b="1" dirty="0" err="1">
                <a:solidFill>
                  <a:srgbClr val="003C7C"/>
                </a:solidFill>
                <a:latin typeface="Arial" panose="020B0604020202020204" pitchFamily="34" charset="0"/>
                <a:cs typeface="Arial" panose="020B0604020202020204" pitchFamily="34" charset="0"/>
              </a:rPr>
              <a:t>trị</a:t>
            </a:r>
            <a:r>
              <a:rPr lang="en-US" sz="4400" b="1" dirty="0">
                <a:solidFill>
                  <a:srgbClr val="003C7C"/>
                </a:solidFill>
                <a:latin typeface="Arial" panose="020B0604020202020204" pitchFamily="34" charset="0"/>
                <a:cs typeface="Arial" panose="020B0604020202020204" pitchFamily="34" charset="0"/>
              </a:rPr>
              <a:t> COPD</a:t>
            </a:r>
            <a:endParaRPr lang="en-US" sz="4400" b="1" dirty="0">
              <a:solidFill>
                <a:srgbClr val="003C7C"/>
              </a:solidFill>
            </a:endParaRPr>
          </a:p>
        </p:txBody>
      </p:sp>
    </p:spTree>
    <p:extLst>
      <p:ext uri="{BB962C8B-B14F-4D97-AF65-F5344CB8AC3E}">
        <p14:creationId xmlns:p14="http://schemas.microsoft.com/office/powerpoint/2010/main" val="37584864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그룹 4">
            <a:extLst>
              <a:ext uri="{FF2B5EF4-FFF2-40B4-BE49-F238E27FC236}">
                <a16:creationId xmlns:a16="http://schemas.microsoft.com/office/drawing/2014/main" id="{A488438A-F35E-47D4-AA46-DEC7C7FA520E}"/>
              </a:ext>
            </a:extLst>
          </p:cNvPr>
          <p:cNvGrpSpPr/>
          <p:nvPr/>
        </p:nvGrpSpPr>
        <p:grpSpPr>
          <a:xfrm>
            <a:off x="4315328" y="1766411"/>
            <a:ext cx="3532863" cy="4209710"/>
            <a:chOff x="4737812" y="2390015"/>
            <a:chExt cx="3159394" cy="3764690"/>
          </a:xfrm>
        </p:grpSpPr>
        <p:grpSp>
          <p:nvGrpSpPr>
            <p:cNvPr id="5" name="Group 4">
              <a:extLst>
                <a:ext uri="{FF2B5EF4-FFF2-40B4-BE49-F238E27FC236}">
                  <a16:creationId xmlns:a16="http://schemas.microsoft.com/office/drawing/2014/main" id="{041E8F97-C7F8-4153-91D0-EC6F4D9F9929}"/>
                </a:ext>
              </a:extLst>
            </p:cNvPr>
            <p:cNvGrpSpPr/>
            <p:nvPr/>
          </p:nvGrpSpPr>
          <p:grpSpPr>
            <a:xfrm rot="19800000">
              <a:off x="5964234" y="4473736"/>
              <a:ext cx="1932972" cy="1680969"/>
              <a:chOff x="2084105" y="5383623"/>
              <a:chExt cx="815482" cy="891098"/>
            </a:xfrm>
          </p:grpSpPr>
          <p:sp>
            <p:nvSpPr>
              <p:cNvPr id="10" name="Rectangle 8">
                <a:extLst>
                  <a:ext uri="{FF2B5EF4-FFF2-40B4-BE49-F238E27FC236}">
                    <a16:creationId xmlns:a16="http://schemas.microsoft.com/office/drawing/2014/main" id="{893C521F-5BC8-4152-96B5-1C448517AC4F}"/>
                  </a:ext>
                </a:extLst>
              </p:cNvPr>
              <p:cNvSpPr/>
              <p:nvPr/>
            </p:nvSpPr>
            <p:spPr>
              <a:xfrm>
                <a:off x="2084105" y="5383623"/>
                <a:ext cx="815482" cy="891098"/>
              </a:xfrm>
              <a:custGeom>
                <a:avLst/>
                <a:gdLst/>
                <a:ahLst/>
                <a:cxnLst/>
                <a:rect l="l" t="t" r="r" b="b"/>
                <a:pathLst>
                  <a:path w="1802378" h="1800199">
                    <a:moveTo>
                      <a:pt x="0" y="0"/>
                    </a:moveTo>
                    <a:lnTo>
                      <a:pt x="1802378" y="0"/>
                    </a:lnTo>
                    <a:lnTo>
                      <a:pt x="1802378" y="289727"/>
                    </a:lnTo>
                    <a:lnTo>
                      <a:pt x="1801366" y="289727"/>
                    </a:lnTo>
                    <a:lnTo>
                      <a:pt x="901188" y="1800199"/>
                    </a:lnTo>
                    <a:lnTo>
                      <a:pt x="1012" y="289727"/>
                    </a:lnTo>
                    <a:lnTo>
                      <a:pt x="0" y="289727"/>
                    </a:lnTo>
                    <a:lnTo>
                      <a:pt x="0" y="288030"/>
                    </a:lnTo>
                    <a:close/>
                  </a:path>
                </a:pathLst>
              </a:custGeom>
              <a:gradFill>
                <a:gsLst>
                  <a:gs pos="0">
                    <a:srgbClr val="1ED0A6">
                      <a:lumMod val="55000"/>
                      <a:lumOff val="45000"/>
                    </a:srgbClr>
                  </a:gs>
                  <a:gs pos="100000">
                    <a:srgbClr val="1ED0A6">
                      <a:lumMod val="55000"/>
                      <a:lumOff val="45000"/>
                    </a:srgbClr>
                  </a:gs>
                </a:gsLst>
                <a:lin ang="19800000" scaled="0"/>
              </a:gra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1" name="Rectangle 8">
                <a:extLst>
                  <a:ext uri="{FF2B5EF4-FFF2-40B4-BE49-F238E27FC236}">
                    <a16:creationId xmlns:a16="http://schemas.microsoft.com/office/drawing/2014/main" id="{B2090961-891B-488A-8AE0-4E6ACFBEC9E9}"/>
                  </a:ext>
                </a:extLst>
              </p:cNvPr>
              <p:cNvSpPr/>
              <p:nvPr/>
            </p:nvSpPr>
            <p:spPr>
              <a:xfrm>
                <a:off x="2084106" y="5383623"/>
                <a:ext cx="614896" cy="884728"/>
              </a:xfrm>
              <a:custGeom>
                <a:avLst/>
                <a:gdLst/>
                <a:ahLst/>
                <a:cxnLst/>
                <a:rect l="l" t="t" r="r" b="b"/>
                <a:pathLst>
                  <a:path w="1359043" h="1787331">
                    <a:moveTo>
                      <a:pt x="0" y="0"/>
                    </a:moveTo>
                    <a:lnTo>
                      <a:pt x="1359043" y="0"/>
                    </a:lnTo>
                    <a:lnTo>
                      <a:pt x="1359043" y="212596"/>
                    </a:lnTo>
                    <a:lnTo>
                      <a:pt x="893519" y="1787331"/>
                    </a:lnTo>
                    <a:lnTo>
                      <a:pt x="1012" y="289727"/>
                    </a:lnTo>
                    <a:lnTo>
                      <a:pt x="0" y="289727"/>
                    </a:lnTo>
                    <a:lnTo>
                      <a:pt x="0" y="288030"/>
                    </a:lnTo>
                    <a:close/>
                  </a:path>
                </a:pathLst>
              </a:custGeom>
              <a:gradFill>
                <a:gsLst>
                  <a:gs pos="0">
                    <a:srgbClr val="1ED0A6">
                      <a:lumMod val="45000"/>
                      <a:lumOff val="55000"/>
                    </a:srgbClr>
                  </a:gs>
                  <a:gs pos="100000">
                    <a:srgbClr val="1ED0A6">
                      <a:lumMod val="45000"/>
                      <a:lumOff val="55000"/>
                    </a:srgbClr>
                  </a:gs>
                </a:gsLst>
                <a:lin ang="19800000" scaled="0"/>
              </a:gra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2" name="Rectangle 8">
                <a:extLst>
                  <a:ext uri="{FF2B5EF4-FFF2-40B4-BE49-F238E27FC236}">
                    <a16:creationId xmlns:a16="http://schemas.microsoft.com/office/drawing/2014/main" id="{83B12972-58A1-4CAC-A436-C6265654FEC6}"/>
                  </a:ext>
                </a:extLst>
              </p:cNvPr>
              <p:cNvSpPr/>
              <p:nvPr/>
            </p:nvSpPr>
            <p:spPr>
              <a:xfrm>
                <a:off x="2084106" y="5383623"/>
                <a:ext cx="408037" cy="885995"/>
              </a:xfrm>
              <a:custGeom>
                <a:avLst/>
                <a:gdLst/>
                <a:ahLst/>
                <a:cxnLst/>
                <a:rect l="l" t="t" r="r" b="b"/>
                <a:pathLst>
                  <a:path w="901843" h="1789890">
                    <a:moveTo>
                      <a:pt x="0" y="0"/>
                    </a:moveTo>
                    <a:lnTo>
                      <a:pt x="897414" y="0"/>
                    </a:lnTo>
                    <a:lnTo>
                      <a:pt x="901843" y="212596"/>
                    </a:lnTo>
                    <a:lnTo>
                      <a:pt x="895045" y="1789890"/>
                    </a:lnTo>
                    <a:lnTo>
                      <a:pt x="1012" y="289727"/>
                    </a:lnTo>
                    <a:lnTo>
                      <a:pt x="0" y="289727"/>
                    </a:lnTo>
                    <a:lnTo>
                      <a:pt x="0" y="288030"/>
                    </a:lnTo>
                    <a:close/>
                  </a:path>
                </a:pathLst>
              </a:custGeom>
              <a:gradFill>
                <a:gsLst>
                  <a:gs pos="0">
                    <a:srgbClr val="1ED0A6">
                      <a:lumMod val="30000"/>
                      <a:lumOff val="70000"/>
                    </a:srgbClr>
                  </a:gs>
                  <a:gs pos="100000">
                    <a:srgbClr val="1ED0A6">
                      <a:lumMod val="30000"/>
                      <a:lumOff val="70000"/>
                    </a:srgbClr>
                  </a:gs>
                </a:gsLst>
                <a:lin ang="19800000" scaled="0"/>
              </a:gra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dirty="0">
                  <a:ln>
                    <a:noFill/>
                  </a:ln>
                  <a:solidFill>
                    <a:prstClr val="white"/>
                  </a:solidFill>
                  <a:effectLst/>
                  <a:uLnTx/>
                  <a:uFillTx/>
                  <a:latin typeface="Arial"/>
                  <a:cs typeface="+mn-cs"/>
                </a:endParaRPr>
              </a:p>
            </p:txBody>
          </p:sp>
          <p:sp>
            <p:nvSpPr>
              <p:cNvPr id="13" name="Rectangle 8">
                <a:extLst>
                  <a:ext uri="{FF2B5EF4-FFF2-40B4-BE49-F238E27FC236}">
                    <a16:creationId xmlns:a16="http://schemas.microsoft.com/office/drawing/2014/main" id="{30AA3BCF-137B-48E0-9DAF-DE799A1FCDF6}"/>
                  </a:ext>
                </a:extLst>
              </p:cNvPr>
              <p:cNvSpPr/>
              <p:nvPr/>
            </p:nvSpPr>
            <p:spPr>
              <a:xfrm>
                <a:off x="2084105" y="5383623"/>
                <a:ext cx="405505" cy="886992"/>
              </a:xfrm>
              <a:custGeom>
                <a:avLst/>
                <a:gdLst/>
                <a:ahLst/>
                <a:cxnLst/>
                <a:rect l="l" t="t" r="r" b="b"/>
                <a:pathLst>
                  <a:path w="896246" h="1791906">
                    <a:moveTo>
                      <a:pt x="0" y="0"/>
                    </a:moveTo>
                    <a:lnTo>
                      <a:pt x="440115" y="0"/>
                    </a:lnTo>
                    <a:lnTo>
                      <a:pt x="452263" y="212596"/>
                    </a:lnTo>
                    <a:lnTo>
                      <a:pt x="896246" y="1791906"/>
                    </a:lnTo>
                    <a:lnTo>
                      <a:pt x="1012" y="289727"/>
                    </a:lnTo>
                    <a:lnTo>
                      <a:pt x="0" y="289727"/>
                    </a:lnTo>
                    <a:lnTo>
                      <a:pt x="0" y="288030"/>
                    </a:lnTo>
                    <a:close/>
                  </a:path>
                </a:pathLst>
              </a:custGeom>
              <a:gradFill>
                <a:gsLst>
                  <a:gs pos="0">
                    <a:srgbClr val="1ED0A6">
                      <a:lumMod val="20000"/>
                      <a:lumOff val="80000"/>
                    </a:srgbClr>
                  </a:gs>
                  <a:gs pos="100000">
                    <a:srgbClr val="1ED0A6">
                      <a:lumMod val="20000"/>
                      <a:lumOff val="80000"/>
                    </a:srgbClr>
                  </a:gs>
                </a:gsLst>
                <a:lin ang="19800000" scaled="0"/>
              </a:gra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14" name="Rectangle 8">
                <a:extLst>
                  <a:ext uri="{FF2B5EF4-FFF2-40B4-BE49-F238E27FC236}">
                    <a16:creationId xmlns:a16="http://schemas.microsoft.com/office/drawing/2014/main" id="{E47447F3-A2B9-43C3-B02B-5A7EED14B2D6}"/>
                  </a:ext>
                </a:extLst>
              </p:cNvPr>
              <p:cNvSpPr/>
              <p:nvPr/>
            </p:nvSpPr>
            <p:spPr>
              <a:xfrm>
                <a:off x="2397817" y="6070896"/>
                <a:ext cx="184225" cy="202494"/>
              </a:xfrm>
              <a:custGeom>
                <a:avLst/>
                <a:gdLst/>
                <a:ahLst/>
                <a:cxnLst/>
                <a:rect l="l" t="t" r="r" b="b"/>
                <a:pathLst>
                  <a:path w="1791810" h="1800199">
                    <a:moveTo>
                      <a:pt x="229620" y="140779"/>
                    </a:moveTo>
                    <a:cubicBezTo>
                      <a:pt x="334730" y="140779"/>
                      <a:pt x="422984" y="212958"/>
                      <a:pt x="445844" y="310765"/>
                    </a:cubicBezTo>
                    <a:lnTo>
                      <a:pt x="454300" y="310765"/>
                    </a:lnTo>
                    <a:lnTo>
                      <a:pt x="462757" y="310765"/>
                    </a:lnTo>
                    <a:cubicBezTo>
                      <a:pt x="485617" y="212958"/>
                      <a:pt x="573869" y="140779"/>
                      <a:pt x="678980" y="140779"/>
                    </a:cubicBezTo>
                    <a:cubicBezTo>
                      <a:pt x="784090" y="140779"/>
                      <a:pt x="872344" y="212958"/>
                      <a:pt x="895204" y="310765"/>
                    </a:cubicBezTo>
                    <a:lnTo>
                      <a:pt x="903659" y="310765"/>
                    </a:lnTo>
                    <a:lnTo>
                      <a:pt x="903660" y="310765"/>
                    </a:lnTo>
                    <a:lnTo>
                      <a:pt x="912116" y="310765"/>
                    </a:lnTo>
                    <a:cubicBezTo>
                      <a:pt x="934976" y="212958"/>
                      <a:pt x="1023228" y="140779"/>
                      <a:pt x="1128339" y="140779"/>
                    </a:cubicBezTo>
                    <a:cubicBezTo>
                      <a:pt x="1233450" y="140779"/>
                      <a:pt x="1321703" y="212958"/>
                      <a:pt x="1344563" y="310765"/>
                    </a:cubicBezTo>
                    <a:lnTo>
                      <a:pt x="1353019" y="310765"/>
                    </a:lnTo>
                    <a:lnTo>
                      <a:pt x="1361476" y="310765"/>
                    </a:lnTo>
                    <a:cubicBezTo>
                      <a:pt x="1384336" y="212958"/>
                      <a:pt x="1472588" y="140779"/>
                      <a:pt x="1577699" y="140779"/>
                    </a:cubicBezTo>
                    <a:cubicBezTo>
                      <a:pt x="1680932" y="140779"/>
                      <a:pt x="1767904" y="210402"/>
                      <a:pt x="1791810" y="305762"/>
                    </a:cubicBezTo>
                    <a:lnTo>
                      <a:pt x="901188" y="1800199"/>
                    </a:lnTo>
                    <a:lnTo>
                      <a:pt x="13460" y="310615"/>
                    </a:lnTo>
                    <a:cubicBezTo>
                      <a:pt x="36351" y="212881"/>
                      <a:pt x="124565" y="140779"/>
                      <a:pt x="229620" y="140779"/>
                    </a:cubicBezTo>
                    <a:close/>
                    <a:moveTo>
                      <a:pt x="0" y="0"/>
                    </a:moveTo>
                    <a:lnTo>
                      <a:pt x="1" y="0"/>
                    </a:lnTo>
                    <a:lnTo>
                      <a:pt x="4940" y="0"/>
                    </a:lnTo>
                    <a:lnTo>
                      <a:pt x="4940" y="296318"/>
                    </a:lnTo>
                    <a:lnTo>
                      <a:pt x="1012" y="289727"/>
                    </a:lnTo>
                    <a:lnTo>
                      <a:pt x="1" y="289727"/>
                    </a:lnTo>
                    <a:lnTo>
                      <a:pt x="0" y="289727"/>
                    </a:lnTo>
                    <a:lnTo>
                      <a:pt x="0" y="288030"/>
                    </a:lnTo>
                    <a:close/>
                  </a:path>
                </a:pathLst>
              </a:custGeom>
              <a:gradFill>
                <a:gsLst>
                  <a:gs pos="15000">
                    <a:sysClr val="windowText" lastClr="000000">
                      <a:lumMod val="72000"/>
                      <a:lumOff val="28000"/>
                    </a:sysClr>
                  </a:gs>
                  <a:gs pos="100000">
                    <a:sysClr val="windowText" lastClr="000000">
                      <a:lumMod val="31000"/>
                      <a:lumOff val="69000"/>
                    </a:sysClr>
                  </a:gs>
                </a:gsLst>
                <a:lin ang="10800000" scaled="0"/>
              </a:gra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grpSp>
        <p:sp>
          <p:nvSpPr>
            <p:cNvPr id="6" name="Rounded Rectangle 1">
              <a:extLst>
                <a:ext uri="{FF2B5EF4-FFF2-40B4-BE49-F238E27FC236}">
                  <a16:creationId xmlns:a16="http://schemas.microsoft.com/office/drawing/2014/main" id="{B86FAB0D-9097-4D63-8ABF-917850290AD6}"/>
                </a:ext>
              </a:extLst>
            </p:cNvPr>
            <p:cNvSpPr/>
            <p:nvPr/>
          </p:nvSpPr>
          <p:spPr>
            <a:xfrm rot="14400000">
              <a:off x="5606012" y="4024339"/>
              <a:ext cx="989547" cy="1217904"/>
            </a:xfrm>
            <a:custGeom>
              <a:avLst/>
              <a:gdLst/>
              <a:ahLst/>
              <a:cxnLst/>
              <a:rect l="l" t="t" r="r" b="b"/>
              <a:pathLst>
                <a:path w="936104" h="1152128">
                  <a:moveTo>
                    <a:pt x="156020" y="0"/>
                  </a:moveTo>
                  <a:lnTo>
                    <a:pt x="780084" y="0"/>
                  </a:lnTo>
                  <a:cubicBezTo>
                    <a:pt x="866251" y="0"/>
                    <a:pt x="936104" y="69853"/>
                    <a:pt x="936104" y="156020"/>
                  </a:cubicBezTo>
                  <a:lnTo>
                    <a:pt x="936104" y="346108"/>
                  </a:lnTo>
                  <a:cubicBezTo>
                    <a:pt x="915878" y="331325"/>
                    <a:pt x="890838" y="324036"/>
                    <a:pt x="864096" y="324036"/>
                  </a:cubicBezTo>
                  <a:cubicBezTo>
                    <a:pt x="784558" y="324036"/>
                    <a:pt x="720080" y="388514"/>
                    <a:pt x="720080" y="468052"/>
                  </a:cubicBezTo>
                  <a:cubicBezTo>
                    <a:pt x="720080" y="547590"/>
                    <a:pt x="784558" y="612068"/>
                    <a:pt x="864096" y="612068"/>
                  </a:cubicBezTo>
                  <a:cubicBezTo>
                    <a:pt x="890838" y="612068"/>
                    <a:pt x="915878" y="604779"/>
                    <a:pt x="936104" y="589997"/>
                  </a:cubicBezTo>
                  <a:lnTo>
                    <a:pt x="936104" y="780084"/>
                  </a:lnTo>
                  <a:cubicBezTo>
                    <a:pt x="936104" y="866251"/>
                    <a:pt x="866251" y="936104"/>
                    <a:pt x="780084" y="936104"/>
                  </a:cubicBezTo>
                  <a:lnTo>
                    <a:pt x="589997" y="936104"/>
                  </a:lnTo>
                  <a:cubicBezTo>
                    <a:pt x="604779" y="956330"/>
                    <a:pt x="612068" y="981370"/>
                    <a:pt x="612068" y="1008112"/>
                  </a:cubicBezTo>
                  <a:cubicBezTo>
                    <a:pt x="612068" y="1087650"/>
                    <a:pt x="547590" y="1152128"/>
                    <a:pt x="468052" y="1152128"/>
                  </a:cubicBezTo>
                  <a:cubicBezTo>
                    <a:pt x="388514" y="1152128"/>
                    <a:pt x="324036" y="1087650"/>
                    <a:pt x="324036" y="1008112"/>
                  </a:cubicBezTo>
                  <a:cubicBezTo>
                    <a:pt x="324036" y="981370"/>
                    <a:pt x="331325" y="956330"/>
                    <a:pt x="346108" y="936104"/>
                  </a:cubicBezTo>
                  <a:lnTo>
                    <a:pt x="156020" y="936104"/>
                  </a:lnTo>
                  <a:cubicBezTo>
                    <a:pt x="69853" y="936104"/>
                    <a:pt x="0" y="866251"/>
                    <a:pt x="0" y="780084"/>
                  </a:cubicBezTo>
                  <a:lnTo>
                    <a:pt x="0" y="156020"/>
                  </a:lnTo>
                  <a:cubicBezTo>
                    <a:pt x="0" y="69853"/>
                    <a:pt x="69853" y="0"/>
                    <a:pt x="156020" y="0"/>
                  </a:cubicBezTo>
                  <a:close/>
                </a:path>
              </a:pathLst>
            </a:custGeom>
            <a:solidFill>
              <a:srgbClr val="1ED0A6"/>
            </a:solidFill>
            <a:ln w="15875" cap="flat" cmpd="sng" algn="ctr">
              <a:gradFill>
                <a:gsLst>
                  <a:gs pos="0">
                    <a:sysClr val="window" lastClr="FFFFFF"/>
                  </a:gs>
                  <a:gs pos="100000">
                    <a:srgbClr val="00BDFB">
                      <a:tint val="23500"/>
                      <a:satMod val="160000"/>
                      <a:alpha val="0"/>
                    </a:srgbClr>
                  </a:gs>
                </a:gsLst>
                <a:lin ang="5400000" scaled="0"/>
              </a:gra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7" name="Rounded Rectangle 1">
              <a:extLst>
                <a:ext uri="{FF2B5EF4-FFF2-40B4-BE49-F238E27FC236}">
                  <a16:creationId xmlns:a16="http://schemas.microsoft.com/office/drawing/2014/main" id="{D67450D6-FE8D-41A0-88D0-D4A13FC0C207}"/>
                </a:ext>
              </a:extLst>
            </p:cNvPr>
            <p:cNvSpPr/>
            <p:nvPr/>
          </p:nvSpPr>
          <p:spPr>
            <a:xfrm rot="4400993">
              <a:off x="5833816" y="2266987"/>
              <a:ext cx="971848" cy="1217904"/>
            </a:xfrm>
            <a:custGeom>
              <a:avLst/>
              <a:gdLst/>
              <a:ahLst/>
              <a:cxnLst/>
              <a:rect l="l" t="t" r="r" b="b"/>
              <a:pathLst>
                <a:path w="936104" h="1152128">
                  <a:moveTo>
                    <a:pt x="156020" y="0"/>
                  </a:moveTo>
                  <a:lnTo>
                    <a:pt x="780084" y="0"/>
                  </a:lnTo>
                  <a:cubicBezTo>
                    <a:pt x="866251" y="0"/>
                    <a:pt x="936104" y="69853"/>
                    <a:pt x="936104" y="156020"/>
                  </a:cubicBezTo>
                  <a:lnTo>
                    <a:pt x="936104" y="346108"/>
                  </a:lnTo>
                  <a:cubicBezTo>
                    <a:pt x="915878" y="331325"/>
                    <a:pt x="890838" y="324036"/>
                    <a:pt x="864096" y="324036"/>
                  </a:cubicBezTo>
                  <a:cubicBezTo>
                    <a:pt x="784558" y="324036"/>
                    <a:pt x="720080" y="388514"/>
                    <a:pt x="720080" y="468052"/>
                  </a:cubicBezTo>
                  <a:cubicBezTo>
                    <a:pt x="720080" y="547590"/>
                    <a:pt x="784558" y="612068"/>
                    <a:pt x="864096" y="612068"/>
                  </a:cubicBezTo>
                  <a:cubicBezTo>
                    <a:pt x="890838" y="612068"/>
                    <a:pt x="915878" y="604779"/>
                    <a:pt x="936104" y="589997"/>
                  </a:cubicBezTo>
                  <a:lnTo>
                    <a:pt x="936104" y="780084"/>
                  </a:lnTo>
                  <a:cubicBezTo>
                    <a:pt x="936104" y="866251"/>
                    <a:pt x="866251" y="936104"/>
                    <a:pt x="780084" y="936104"/>
                  </a:cubicBezTo>
                  <a:lnTo>
                    <a:pt x="589997" y="936104"/>
                  </a:lnTo>
                  <a:cubicBezTo>
                    <a:pt x="604779" y="956330"/>
                    <a:pt x="612068" y="981370"/>
                    <a:pt x="612068" y="1008112"/>
                  </a:cubicBezTo>
                  <a:cubicBezTo>
                    <a:pt x="612068" y="1087650"/>
                    <a:pt x="547590" y="1152128"/>
                    <a:pt x="468052" y="1152128"/>
                  </a:cubicBezTo>
                  <a:cubicBezTo>
                    <a:pt x="388514" y="1152128"/>
                    <a:pt x="324036" y="1087650"/>
                    <a:pt x="324036" y="1008112"/>
                  </a:cubicBezTo>
                  <a:cubicBezTo>
                    <a:pt x="324036" y="981370"/>
                    <a:pt x="331325" y="956330"/>
                    <a:pt x="346108" y="936104"/>
                  </a:cubicBezTo>
                  <a:lnTo>
                    <a:pt x="156020" y="936104"/>
                  </a:lnTo>
                  <a:cubicBezTo>
                    <a:pt x="69853" y="936104"/>
                    <a:pt x="0" y="866251"/>
                    <a:pt x="0" y="780084"/>
                  </a:cubicBezTo>
                  <a:lnTo>
                    <a:pt x="0" y="156020"/>
                  </a:lnTo>
                  <a:cubicBezTo>
                    <a:pt x="0" y="69853"/>
                    <a:pt x="69853" y="0"/>
                    <a:pt x="156020" y="0"/>
                  </a:cubicBezTo>
                  <a:close/>
                </a:path>
              </a:pathLst>
            </a:custGeom>
            <a:solidFill>
              <a:srgbClr val="565874"/>
            </a:solidFill>
            <a:ln w="15875" cap="flat" cmpd="sng" algn="ctr">
              <a:gradFill>
                <a:gsLst>
                  <a:gs pos="0">
                    <a:sysClr val="window" lastClr="FFFFFF"/>
                  </a:gs>
                  <a:gs pos="100000">
                    <a:srgbClr val="00BDFB">
                      <a:tint val="23500"/>
                      <a:satMod val="160000"/>
                      <a:alpha val="0"/>
                    </a:srgbClr>
                  </a:gs>
                </a:gsLst>
                <a:lin ang="2400000" scaled="0"/>
              </a:gra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8" name="Rounded Rectangle 1">
              <a:extLst>
                <a:ext uri="{FF2B5EF4-FFF2-40B4-BE49-F238E27FC236}">
                  <a16:creationId xmlns:a16="http://schemas.microsoft.com/office/drawing/2014/main" id="{F1BEB72F-0D20-48BE-97F5-9260AE2CD51D}"/>
                </a:ext>
              </a:extLst>
            </p:cNvPr>
            <p:cNvSpPr/>
            <p:nvPr/>
          </p:nvSpPr>
          <p:spPr>
            <a:xfrm rot="9000000">
              <a:off x="6316872" y="3487189"/>
              <a:ext cx="971848" cy="1217904"/>
            </a:xfrm>
            <a:custGeom>
              <a:avLst/>
              <a:gdLst/>
              <a:ahLst/>
              <a:cxnLst/>
              <a:rect l="l" t="t" r="r" b="b"/>
              <a:pathLst>
                <a:path w="936104" h="1152128">
                  <a:moveTo>
                    <a:pt x="156020" y="0"/>
                  </a:moveTo>
                  <a:lnTo>
                    <a:pt x="780084" y="0"/>
                  </a:lnTo>
                  <a:cubicBezTo>
                    <a:pt x="866251" y="0"/>
                    <a:pt x="936104" y="69853"/>
                    <a:pt x="936104" y="156020"/>
                  </a:cubicBezTo>
                  <a:lnTo>
                    <a:pt x="936104" y="346108"/>
                  </a:lnTo>
                  <a:cubicBezTo>
                    <a:pt x="915878" y="331325"/>
                    <a:pt x="890838" y="324036"/>
                    <a:pt x="864096" y="324036"/>
                  </a:cubicBezTo>
                  <a:cubicBezTo>
                    <a:pt x="784558" y="324036"/>
                    <a:pt x="720080" y="388514"/>
                    <a:pt x="720080" y="468052"/>
                  </a:cubicBezTo>
                  <a:cubicBezTo>
                    <a:pt x="720080" y="547590"/>
                    <a:pt x="784558" y="612068"/>
                    <a:pt x="864096" y="612068"/>
                  </a:cubicBezTo>
                  <a:cubicBezTo>
                    <a:pt x="890838" y="612068"/>
                    <a:pt x="915878" y="604779"/>
                    <a:pt x="936104" y="589997"/>
                  </a:cubicBezTo>
                  <a:lnTo>
                    <a:pt x="936104" y="780084"/>
                  </a:lnTo>
                  <a:cubicBezTo>
                    <a:pt x="936104" y="866251"/>
                    <a:pt x="866251" y="936104"/>
                    <a:pt x="780084" y="936104"/>
                  </a:cubicBezTo>
                  <a:lnTo>
                    <a:pt x="589997" y="936104"/>
                  </a:lnTo>
                  <a:cubicBezTo>
                    <a:pt x="604779" y="956330"/>
                    <a:pt x="612068" y="981370"/>
                    <a:pt x="612068" y="1008112"/>
                  </a:cubicBezTo>
                  <a:cubicBezTo>
                    <a:pt x="612068" y="1087650"/>
                    <a:pt x="547590" y="1152128"/>
                    <a:pt x="468052" y="1152128"/>
                  </a:cubicBezTo>
                  <a:cubicBezTo>
                    <a:pt x="388514" y="1152128"/>
                    <a:pt x="324036" y="1087650"/>
                    <a:pt x="324036" y="1008112"/>
                  </a:cubicBezTo>
                  <a:cubicBezTo>
                    <a:pt x="324036" y="981370"/>
                    <a:pt x="331325" y="956330"/>
                    <a:pt x="346108" y="936104"/>
                  </a:cubicBezTo>
                  <a:lnTo>
                    <a:pt x="156020" y="936104"/>
                  </a:lnTo>
                  <a:cubicBezTo>
                    <a:pt x="69853" y="936104"/>
                    <a:pt x="0" y="866251"/>
                    <a:pt x="0" y="780084"/>
                  </a:cubicBezTo>
                  <a:lnTo>
                    <a:pt x="0" y="156020"/>
                  </a:lnTo>
                  <a:cubicBezTo>
                    <a:pt x="0" y="69853"/>
                    <a:pt x="69853" y="0"/>
                    <a:pt x="156020" y="0"/>
                  </a:cubicBezTo>
                  <a:close/>
                </a:path>
              </a:pathLst>
            </a:custGeom>
            <a:solidFill>
              <a:srgbClr val="1C82FF"/>
            </a:solidFill>
            <a:ln w="15875" cap="flat" cmpd="sng" algn="ctr">
              <a:gradFill>
                <a:gsLst>
                  <a:gs pos="0">
                    <a:sysClr val="window" lastClr="FFFFFF"/>
                  </a:gs>
                  <a:gs pos="100000">
                    <a:srgbClr val="00BDFB">
                      <a:tint val="23500"/>
                      <a:satMod val="160000"/>
                      <a:alpha val="0"/>
                    </a:srgbClr>
                  </a:gs>
                </a:gsLst>
                <a:lin ang="19800000" scaled="0"/>
              </a:gra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sp>
          <p:nvSpPr>
            <p:cNvPr id="9" name="Rounded Rectangle 1">
              <a:extLst>
                <a:ext uri="{FF2B5EF4-FFF2-40B4-BE49-F238E27FC236}">
                  <a16:creationId xmlns:a16="http://schemas.microsoft.com/office/drawing/2014/main" id="{E3CC3B08-4B17-4F91-B34C-6486FE2058AD}"/>
                </a:ext>
              </a:extLst>
            </p:cNvPr>
            <p:cNvSpPr/>
            <p:nvPr/>
          </p:nvSpPr>
          <p:spPr>
            <a:xfrm rot="18596325">
              <a:off x="4851990" y="3080834"/>
              <a:ext cx="989547" cy="1217904"/>
            </a:xfrm>
            <a:custGeom>
              <a:avLst/>
              <a:gdLst/>
              <a:ahLst/>
              <a:cxnLst/>
              <a:rect l="l" t="t" r="r" b="b"/>
              <a:pathLst>
                <a:path w="936104" h="1152128">
                  <a:moveTo>
                    <a:pt x="156020" y="0"/>
                  </a:moveTo>
                  <a:lnTo>
                    <a:pt x="780084" y="0"/>
                  </a:lnTo>
                  <a:cubicBezTo>
                    <a:pt x="866251" y="0"/>
                    <a:pt x="936104" y="69853"/>
                    <a:pt x="936104" y="156020"/>
                  </a:cubicBezTo>
                  <a:lnTo>
                    <a:pt x="936104" y="346108"/>
                  </a:lnTo>
                  <a:cubicBezTo>
                    <a:pt x="915878" y="331325"/>
                    <a:pt x="890838" y="324036"/>
                    <a:pt x="864096" y="324036"/>
                  </a:cubicBezTo>
                  <a:cubicBezTo>
                    <a:pt x="784558" y="324036"/>
                    <a:pt x="720080" y="388514"/>
                    <a:pt x="720080" y="468052"/>
                  </a:cubicBezTo>
                  <a:cubicBezTo>
                    <a:pt x="720080" y="547590"/>
                    <a:pt x="784558" y="612068"/>
                    <a:pt x="864096" y="612068"/>
                  </a:cubicBezTo>
                  <a:cubicBezTo>
                    <a:pt x="890838" y="612068"/>
                    <a:pt x="915878" y="604779"/>
                    <a:pt x="936104" y="589997"/>
                  </a:cubicBezTo>
                  <a:lnTo>
                    <a:pt x="936104" y="780084"/>
                  </a:lnTo>
                  <a:cubicBezTo>
                    <a:pt x="936104" y="866251"/>
                    <a:pt x="866251" y="936104"/>
                    <a:pt x="780084" y="936104"/>
                  </a:cubicBezTo>
                  <a:lnTo>
                    <a:pt x="589997" y="936104"/>
                  </a:lnTo>
                  <a:cubicBezTo>
                    <a:pt x="604779" y="956330"/>
                    <a:pt x="612068" y="981370"/>
                    <a:pt x="612068" y="1008112"/>
                  </a:cubicBezTo>
                  <a:cubicBezTo>
                    <a:pt x="612068" y="1087650"/>
                    <a:pt x="547590" y="1152128"/>
                    <a:pt x="468052" y="1152128"/>
                  </a:cubicBezTo>
                  <a:cubicBezTo>
                    <a:pt x="388514" y="1152128"/>
                    <a:pt x="324036" y="1087650"/>
                    <a:pt x="324036" y="1008112"/>
                  </a:cubicBezTo>
                  <a:cubicBezTo>
                    <a:pt x="324036" y="981370"/>
                    <a:pt x="331325" y="956330"/>
                    <a:pt x="346108" y="936104"/>
                  </a:cubicBezTo>
                  <a:lnTo>
                    <a:pt x="156020" y="936104"/>
                  </a:lnTo>
                  <a:cubicBezTo>
                    <a:pt x="69853" y="936104"/>
                    <a:pt x="0" y="866251"/>
                    <a:pt x="0" y="780084"/>
                  </a:cubicBezTo>
                  <a:lnTo>
                    <a:pt x="0" y="156020"/>
                  </a:lnTo>
                  <a:cubicBezTo>
                    <a:pt x="0" y="69853"/>
                    <a:pt x="69853" y="0"/>
                    <a:pt x="156020" y="0"/>
                  </a:cubicBezTo>
                  <a:close/>
                </a:path>
              </a:pathLst>
            </a:custGeom>
            <a:solidFill>
              <a:srgbClr val="00BDFB"/>
            </a:solidFill>
            <a:ln w="15875" cap="flat" cmpd="sng" algn="ctr">
              <a:gradFill>
                <a:gsLst>
                  <a:gs pos="0">
                    <a:sysClr val="window" lastClr="FFFFFF"/>
                  </a:gs>
                  <a:gs pos="100000">
                    <a:srgbClr val="00BDFB">
                      <a:tint val="23500"/>
                      <a:satMod val="160000"/>
                      <a:alpha val="0"/>
                    </a:srgbClr>
                  </a:gs>
                </a:gsLst>
                <a:lin ang="5400000" scaled="0"/>
              </a:grad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1" b="0" i="0" u="none" strike="noStrike" kern="0" cap="none" spc="0" normalizeH="0" baseline="0" noProof="0">
                <a:ln>
                  <a:noFill/>
                </a:ln>
                <a:solidFill>
                  <a:prstClr val="white"/>
                </a:solidFill>
                <a:effectLst/>
                <a:uLnTx/>
                <a:uFillTx/>
                <a:latin typeface="Arial"/>
                <a:cs typeface="+mn-cs"/>
              </a:endParaRPr>
            </a:p>
          </p:txBody>
        </p:sp>
      </p:grpSp>
      <p:sp>
        <p:nvSpPr>
          <p:cNvPr id="15" name="TextBox 14">
            <a:extLst>
              <a:ext uri="{FF2B5EF4-FFF2-40B4-BE49-F238E27FC236}">
                <a16:creationId xmlns:a16="http://schemas.microsoft.com/office/drawing/2014/main" id="{7A003FF1-BAB0-4C9C-842D-A763D21AF9D4}"/>
              </a:ext>
            </a:extLst>
          </p:cNvPr>
          <p:cNvSpPr txBox="1"/>
          <p:nvPr/>
        </p:nvSpPr>
        <p:spPr>
          <a:xfrm>
            <a:off x="4453588" y="2812826"/>
            <a:ext cx="832867" cy="646331"/>
          </a:xfrm>
          <a:prstGeom prst="rect">
            <a:avLst/>
          </a:prstGeom>
          <a:noFill/>
        </p:spPr>
        <p:txBody>
          <a:bodyPr wrap="square" rtlCol="0" anchor="ctr">
            <a:spAutoFit/>
          </a:bodyPr>
          <a:lstStyle/>
          <a:p>
            <a:pPr algn="ctr" defTabSz="914286"/>
            <a:r>
              <a:rPr lang="en-US" altLang="ko-KR" sz="3600" b="1" dirty="0">
                <a:solidFill>
                  <a:schemeClr val="bg1"/>
                </a:solidFill>
                <a:latin typeface="Arial"/>
                <a:cs typeface="Arial" pitchFamily="34" charset="0"/>
              </a:rPr>
              <a:t>01</a:t>
            </a:r>
            <a:endParaRPr lang="ko-KR" altLang="en-US" sz="3600" b="1" dirty="0">
              <a:solidFill>
                <a:schemeClr val="bg1"/>
              </a:solidFill>
              <a:latin typeface="Arial"/>
              <a:cs typeface="Arial" pitchFamily="34" charset="0"/>
            </a:endParaRPr>
          </a:p>
        </p:txBody>
      </p:sp>
      <p:sp>
        <p:nvSpPr>
          <p:cNvPr id="17" name="TextBox 16">
            <a:extLst>
              <a:ext uri="{FF2B5EF4-FFF2-40B4-BE49-F238E27FC236}">
                <a16:creationId xmlns:a16="http://schemas.microsoft.com/office/drawing/2014/main" id="{259D0C97-1184-4D64-8296-E442FBC24E2F}"/>
              </a:ext>
            </a:extLst>
          </p:cNvPr>
          <p:cNvSpPr txBox="1"/>
          <p:nvPr/>
        </p:nvSpPr>
        <p:spPr>
          <a:xfrm>
            <a:off x="5313034" y="4037433"/>
            <a:ext cx="832867" cy="646331"/>
          </a:xfrm>
          <a:prstGeom prst="rect">
            <a:avLst/>
          </a:prstGeom>
          <a:noFill/>
        </p:spPr>
        <p:txBody>
          <a:bodyPr wrap="square" rtlCol="0" anchor="ctr">
            <a:spAutoFit/>
          </a:bodyPr>
          <a:lstStyle/>
          <a:p>
            <a:pPr algn="ctr" defTabSz="914286"/>
            <a:r>
              <a:rPr lang="en-US" altLang="ko-KR" sz="3600" b="1" dirty="0">
                <a:solidFill>
                  <a:schemeClr val="tx2"/>
                </a:solidFill>
                <a:latin typeface="Arial"/>
                <a:cs typeface="Arial" pitchFamily="34" charset="0"/>
              </a:rPr>
              <a:t>02</a:t>
            </a:r>
            <a:endParaRPr lang="ko-KR" altLang="en-US" sz="3600" b="1" dirty="0">
              <a:solidFill>
                <a:schemeClr val="tx2"/>
              </a:solidFill>
              <a:latin typeface="Arial"/>
              <a:cs typeface="Arial" pitchFamily="34" charset="0"/>
            </a:endParaRPr>
          </a:p>
        </p:txBody>
      </p:sp>
      <p:sp>
        <p:nvSpPr>
          <p:cNvPr id="31" name="TextBox 30">
            <a:extLst>
              <a:ext uri="{FF2B5EF4-FFF2-40B4-BE49-F238E27FC236}">
                <a16:creationId xmlns:a16="http://schemas.microsoft.com/office/drawing/2014/main" id="{812CD3E2-E549-43D1-93E2-3C07153E09B9}"/>
              </a:ext>
            </a:extLst>
          </p:cNvPr>
          <p:cNvSpPr txBox="1"/>
          <p:nvPr/>
        </p:nvSpPr>
        <p:spPr>
          <a:xfrm>
            <a:off x="3233737" y="371475"/>
            <a:ext cx="5724525" cy="584775"/>
          </a:xfrm>
          <a:prstGeom prst="rect">
            <a:avLst/>
          </a:prstGeom>
          <a:noFill/>
        </p:spPr>
        <p:txBody>
          <a:bodyPr wrap="square" rtlCol="0">
            <a:spAutoFit/>
          </a:bodyPr>
          <a:lstStyle/>
          <a:p>
            <a:pPr algn="ctr"/>
            <a:r>
              <a:rPr lang="en-US" sz="3200" b="1" dirty="0" err="1">
                <a:solidFill>
                  <a:srgbClr val="00B050"/>
                </a:solidFill>
                <a:latin typeface="Arial"/>
                <a:ea typeface="+mj-ea"/>
                <a:cs typeface="Arial"/>
              </a:rPr>
              <a:t>Nội</a:t>
            </a:r>
            <a:r>
              <a:rPr lang="en-US" sz="3200" b="1" dirty="0">
                <a:solidFill>
                  <a:srgbClr val="00B050"/>
                </a:solidFill>
                <a:latin typeface="Arial"/>
                <a:ea typeface="+mj-ea"/>
                <a:cs typeface="Arial"/>
              </a:rPr>
              <a:t> dung </a:t>
            </a:r>
            <a:r>
              <a:rPr lang="en-US" sz="3200" b="1" dirty="0" err="1">
                <a:solidFill>
                  <a:srgbClr val="00B050"/>
                </a:solidFill>
                <a:latin typeface="Arial"/>
                <a:ea typeface="+mj-ea"/>
                <a:cs typeface="Arial"/>
              </a:rPr>
              <a:t>trình</a:t>
            </a:r>
            <a:r>
              <a:rPr lang="en-US" sz="3200" b="1" dirty="0">
                <a:solidFill>
                  <a:srgbClr val="00B050"/>
                </a:solidFill>
                <a:latin typeface="Arial"/>
                <a:ea typeface="+mj-ea"/>
                <a:cs typeface="Arial"/>
              </a:rPr>
              <a:t> </a:t>
            </a:r>
            <a:r>
              <a:rPr lang="en-US" sz="3200" b="1" dirty="0" err="1">
                <a:solidFill>
                  <a:srgbClr val="00B050"/>
                </a:solidFill>
                <a:latin typeface="Arial"/>
                <a:ea typeface="+mj-ea"/>
                <a:cs typeface="Arial"/>
              </a:rPr>
              <a:t>bày</a:t>
            </a:r>
            <a:endParaRPr lang="en-US" sz="3200" b="1" dirty="0">
              <a:solidFill>
                <a:srgbClr val="00B050"/>
              </a:solidFill>
              <a:latin typeface="Arial"/>
              <a:ea typeface="+mj-ea"/>
              <a:cs typeface="Arial"/>
            </a:endParaRPr>
          </a:p>
        </p:txBody>
      </p:sp>
      <p:sp>
        <p:nvSpPr>
          <p:cNvPr id="16" name="TextBox 15">
            <a:extLst>
              <a:ext uri="{FF2B5EF4-FFF2-40B4-BE49-F238E27FC236}">
                <a16:creationId xmlns:a16="http://schemas.microsoft.com/office/drawing/2014/main" id="{07B81924-1DEC-46B1-A4FF-B8C7A1E8384E}"/>
              </a:ext>
            </a:extLst>
          </p:cNvPr>
          <p:cNvSpPr txBox="1"/>
          <p:nvPr/>
        </p:nvSpPr>
        <p:spPr>
          <a:xfrm>
            <a:off x="5746438" y="1876550"/>
            <a:ext cx="832867" cy="646331"/>
          </a:xfrm>
          <a:prstGeom prst="rect">
            <a:avLst/>
          </a:prstGeom>
          <a:noFill/>
        </p:spPr>
        <p:txBody>
          <a:bodyPr wrap="square" rtlCol="0" anchor="ctr">
            <a:spAutoFit/>
          </a:bodyPr>
          <a:lstStyle/>
          <a:p>
            <a:pPr algn="ctr" defTabSz="914286"/>
            <a:r>
              <a:rPr lang="en-US" altLang="ko-KR" sz="3600" b="1" dirty="0">
                <a:solidFill>
                  <a:schemeClr val="accent4"/>
                </a:solidFill>
                <a:latin typeface="Arial"/>
                <a:cs typeface="Arial" pitchFamily="34" charset="0"/>
              </a:rPr>
              <a:t>03</a:t>
            </a:r>
            <a:endParaRPr lang="ko-KR" altLang="en-US" sz="3600" b="1" dirty="0">
              <a:solidFill>
                <a:schemeClr val="accent4"/>
              </a:solidFill>
              <a:latin typeface="Arial"/>
              <a:cs typeface="Arial" pitchFamily="34" charset="0"/>
            </a:endParaRPr>
          </a:p>
        </p:txBody>
      </p:sp>
      <p:sp>
        <p:nvSpPr>
          <p:cNvPr id="18" name="TextBox 17">
            <a:extLst>
              <a:ext uri="{FF2B5EF4-FFF2-40B4-BE49-F238E27FC236}">
                <a16:creationId xmlns:a16="http://schemas.microsoft.com/office/drawing/2014/main" id="{B701F2CE-9A69-4AD3-87D7-D31289F724B6}"/>
              </a:ext>
            </a:extLst>
          </p:cNvPr>
          <p:cNvSpPr txBox="1"/>
          <p:nvPr/>
        </p:nvSpPr>
        <p:spPr>
          <a:xfrm>
            <a:off x="6337883" y="3438563"/>
            <a:ext cx="832867" cy="646331"/>
          </a:xfrm>
          <a:prstGeom prst="rect">
            <a:avLst/>
          </a:prstGeom>
          <a:noFill/>
        </p:spPr>
        <p:txBody>
          <a:bodyPr wrap="square" rtlCol="0" anchor="ctr">
            <a:spAutoFit/>
          </a:bodyPr>
          <a:lstStyle/>
          <a:p>
            <a:pPr algn="ctr" defTabSz="914286"/>
            <a:r>
              <a:rPr lang="en-US" altLang="ko-KR" sz="3600" b="1" dirty="0">
                <a:solidFill>
                  <a:schemeClr val="bg2"/>
                </a:solidFill>
                <a:latin typeface="Arial"/>
                <a:cs typeface="Arial" pitchFamily="34" charset="0"/>
              </a:rPr>
              <a:t>04</a:t>
            </a:r>
            <a:endParaRPr lang="ko-KR" altLang="en-US" sz="3600" b="1" dirty="0">
              <a:solidFill>
                <a:schemeClr val="bg2"/>
              </a:solidFill>
              <a:latin typeface="Arial"/>
              <a:cs typeface="Arial" pitchFamily="34" charset="0"/>
            </a:endParaRPr>
          </a:p>
        </p:txBody>
      </p:sp>
      <p:sp>
        <p:nvSpPr>
          <p:cNvPr id="33" name="TextBox 32">
            <a:extLst>
              <a:ext uri="{FF2B5EF4-FFF2-40B4-BE49-F238E27FC236}">
                <a16:creationId xmlns:a16="http://schemas.microsoft.com/office/drawing/2014/main" id="{DFC88AB6-3334-43CF-B864-20E99815E516}"/>
              </a:ext>
            </a:extLst>
          </p:cNvPr>
          <p:cNvSpPr txBox="1"/>
          <p:nvPr/>
        </p:nvSpPr>
        <p:spPr>
          <a:xfrm>
            <a:off x="1467731" y="2286701"/>
            <a:ext cx="2651262" cy="400110"/>
          </a:xfrm>
          <a:prstGeom prst="rect">
            <a:avLst/>
          </a:prstGeom>
          <a:noFill/>
        </p:spPr>
        <p:txBody>
          <a:bodyPr wrap="square" rtlCol="0">
            <a:spAutoFit/>
          </a:bodyPr>
          <a:lstStyle/>
          <a:p>
            <a:r>
              <a:rPr lang="en-US" sz="2000" b="1" dirty="0" err="1">
                <a:solidFill>
                  <a:schemeClr val="accent5">
                    <a:lumMod val="75000"/>
                  </a:schemeClr>
                </a:solidFill>
                <a:latin typeface="Arial" panose="020B0604020202020204" pitchFamily="34" charset="0"/>
                <a:cs typeface="Arial" panose="020B0604020202020204" pitchFamily="34" charset="0"/>
              </a:rPr>
              <a:t>Tổng</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quan</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về</a:t>
            </a:r>
            <a:r>
              <a:rPr lang="en-US" sz="2000" b="1" dirty="0">
                <a:solidFill>
                  <a:schemeClr val="accent5">
                    <a:lumMod val="75000"/>
                  </a:schemeClr>
                </a:solidFill>
                <a:latin typeface="Arial" panose="020B0604020202020204" pitchFamily="34" charset="0"/>
                <a:cs typeface="Arial" panose="020B0604020202020204" pitchFamily="34" charset="0"/>
              </a:rPr>
              <a:t> COPD</a:t>
            </a:r>
          </a:p>
        </p:txBody>
      </p:sp>
      <p:sp>
        <p:nvSpPr>
          <p:cNvPr id="34" name="TextBox 33">
            <a:extLst>
              <a:ext uri="{FF2B5EF4-FFF2-40B4-BE49-F238E27FC236}">
                <a16:creationId xmlns:a16="http://schemas.microsoft.com/office/drawing/2014/main" id="{7B35B2F3-F39E-4FA4-A27C-161D5BC91F6A}"/>
              </a:ext>
            </a:extLst>
          </p:cNvPr>
          <p:cNvSpPr txBox="1"/>
          <p:nvPr/>
        </p:nvSpPr>
        <p:spPr>
          <a:xfrm>
            <a:off x="660039" y="4037433"/>
            <a:ext cx="4490222" cy="707886"/>
          </a:xfrm>
          <a:prstGeom prst="rect">
            <a:avLst/>
          </a:prstGeom>
          <a:noFill/>
        </p:spPr>
        <p:txBody>
          <a:bodyPr wrap="square" rtlCol="0">
            <a:spAutoFit/>
          </a:bodyPr>
          <a:lstStyle/>
          <a:p>
            <a:pPr algn="ctr"/>
            <a:r>
              <a:rPr lang="en-US" sz="2000" b="1" dirty="0" err="1">
                <a:solidFill>
                  <a:schemeClr val="accent5">
                    <a:lumMod val="75000"/>
                  </a:schemeClr>
                </a:solidFill>
                <a:latin typeface="Arial" panose="020B0604020202020204" pitchFamily="34" charset="0"/>
                <a:cs typeface="Arial" panose="020B0604020202020204" pitchFamily="34" charset="0"/>
              </a:rPr>
              <a:t>Bằng</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chứng</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của</a:t>
            </a:r>
            <a:r>
              <a:rPr lang="en-US" sz="2000" b="1" dirty="0">
                <a:solidFill>
                  <a:schemeClr val="accent5">
                    <a:lumMod val="75000"/>
                  </a:schemeClr>
                </a:solidFill>
                <a:latin typeface="Arial" panose="020B0604020202020204" pitchFamily="34" charset="0"/>
                <a:cs typeface="Arial" panose="020B0604020202020204" pitchFamily="34" charset="0"/>
              </a:rPr>
              <a:t> Tiotropium/</a:t>
            </a:r>
            <a:r>
              <a:rPr lang="en-US" sz="2000" b="1" dirty="0" err="1">
                <a:solidFill>
                  <a:schemeClr val="accent5">
                    <a:lumMod val="75000"/>
                  </a:schemeClr>
                </a:solidFill>
                <a:latin typeface="Arial" panose="020B0604020202020204" pitchFamily="34" charset="0"/>
                <a:cs typeface="Arial" panose="020B0604020202020204" pitchFamily="34" charset="0"/>
              </a:rPr>
              <a:t>Olodaterol</a:t>
            </a:r>
            <a:r>
              <a:rPr lang="en-US" sz="2000" b="1" dirty="0">
                <a:solidFill>
                  <a:schemeClr val="accent5">
                    <a:lumMod val="75000"/>
                  </a:schemeClr>
                </a:solidFill>
                <a:latin typeface="Arial" panose="020B0604020202020204" pitchFamily="34" charset="0"/>
                <a:cs typeface="Arial" panose="020B0604020202020204" pitchFamily="34" charset="0"/>
              </a:rPr>
              <a:t> Respimat</a:t>
            </a:r>
          </a:p>
        </p:txBody>
      </p:sp>
      <p:sp>
        <p:nvSpPr>
          <p:cNvPr id="35" name="TextBox 34">
            <a:extLst>
              <a:ext uri="{FF2B5EF4-FFF2-40B4-BE49-F238E27FC236}">
                <a16:creationId xmlns:a16="http://schemas.microsoft.com/office/drawing/2014/main" id="{A8C562D4-F293-450D-885E-7F1798BAAF7D}"/>
              </a:ext>
            </a:extLst>
          </p:cNvPr>
          <p:cNvSpPr txBox="1"/>
          <p:nvPr/>
        </p:nvSpPr>
        <p:spPr>
          <a:xfrm>
            <a:off x="1376030" y="4771236"/>
            <a:ext cx="3263081" cy="1815882"/>
          </a:xfrm>
          <a:prstGeom prst="rect">
            <a:avLst/>
          </a:prstGeom>
          <a:noFill/>
        </p:spPr>
        <p:txBody>
          <a:bodyPr wrap="square" rtlCol="0">
            <a:spAutoFit/>
          </a:bodyPr>
          <a:lstStyle/>
          <a:p>
            <a:pPr marL="504000" lvl="1" indent="-285750">
              <a:buFont typeface="Arial" panose="020B0604020202020204" pitchFamily="34" charset="0"/>
              <a:buChar char="•"/>
            </a:pPr>
            <a:r>
              <a:rPr lang="en-US" sz="1400" dirty="0" err="1">
                <a:solidFill>
                  <a:schemeClr val="bg1">
                    <a:lumMod val="65000"/>
                  </a:schemeClr>
                </a:solidFill>
                <a:latin typeface="Arial" panose="020B0604020202020204" pitchFamily="34" charset="0"/>
                <a:cs typeface="Arial" panose="020B0604020202020204" pitchFamily="34" charset="0"/>
              </a:rPr>
              <a:t>Cải</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thiện</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chức</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năng</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phổi</a:t>
            </a:r>
            <a:endParaRPr lang="en-US" sz="1400" dirty="0">
              <a:solidFill>
                <a:schemeClr val="bg1">
                  <a:lumMod val="65000"/>
                </a:schemeClr>
              </a:solidFill>
              <a:latin typeface="Arial" panose="020B0604020202020204" pitchFamily="34" charset="0"/>
              <a:cs typeface="Arial" panose="020B0604020202020204" pitchFamily="34" charset="0"/>
            </a:endParaRPr>
          </a:p>
          <a:p>
            <a:pPr marL="504000" lvl="1" indent="-285750">
              <a:buFont typeface="Arial" panose="020B0604020202020204" pitchFamily="34" charset="0"/>
              <a:buChar char="•"/>
            </a:pPr>
            <a:r>
              <a:rPr lang="en-US" sz="1400" dirty="0" err="1">
                <a:solidFill>
                  <a:schemeClr val="bg1">
                    <a:lumMod val="65000"/>
                  </a:schemeClr>
                </a:solidFill>
                <a:latin typeface="Arial" panose="020B0604020202020204" pitchFamily="34" charset="0"/>
                <a:cs typeface="Arial" panose="020B0604020202020204" pitchFamily="34" charset="0"/>
              </a:rPr>
              <a:t>Giảm</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triệu</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chứng</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khó</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thở</a:t>
            </a:r>
            <a:endParaRPr lang="en-US" sz="1400" dirty="0">
              <a:solidFill>
                <a:schemeClr val="bg1">
                  <a:lumMod val="65000"/>
                </a:schemeClr>
              </a:solidFill>
              <a:latin typeface="Arial" panose="020B0604020202020204" pitchFamily="34" charset="0"/>
              <a:cs typeface="Arial" panose="020B0604020202020204" pitchFamily="34" charset="0"/>
            </a:endParaRPr>
          </a:p>
          <a:p>
            <a:pPr marL="504000" lvl="1" indent="-285750">
              <a:buFont typeface="Arial" panose="020B0604020202020204" pitchFamily="34" charset="0"/>
              <a:buChar char="•"/>
            </a:pPr>
            <a:r>
              <a:rPr lang="en-US" sz="1400" dirty="0" err="1">
                <a:solidFill>
                  <a:schemeClr val="bg1">
                    <a:lumMod val="65000"/>
                  </a:schemeClr>
                </a:solidFill>
                <a:latin typeface="Arial" panose="020B0604020202020204" pitchFamily="34" charset="0"/>
                <a:cs typeface="Arial" panose="020B0604020202020204" pitchFamily="34" charset="0"/>
              </a:rPr>
              <a:t>Giảm</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nguy</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cơ</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đợt</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cấp</a:t>
            </a:r>
            <a:r>
              <a:rPr lang="en-US" sz="1400" dirty="0">
                <a:solidFill>
                  <a:schemeClr val="bg1">
                    <a:lumMod val="65000"/>
                  </a:schemeClr>
                </a:solidFill>
                <a:latin typeface="Arial" panose="020B0604020202020204" pitchFamily="34" charset="0"/>
                <a:cs typeface="Arial" panose="020B0604020202020204" pitchFamily="34" charset="0"/>
              </a:rPr>
              <a:t> COPD</a:t>
            </a:r>
          </a:p>
          <a:p>
            <a:pPr marL="504000" lvl="1" indent="-285750">
              <a:buFont typeface="Arial" panose="020B0604020202020204" pitchFamily="34" charset="0"/>
              <a:buChar char="•"/>
            </a:pPr>
            <a:r>
              <a:rPr lang="en-US" sz="1400" dirty="0" err="1">
                <a:solidFill>
                  <a:schemeClr val="bg1">
                    <a:lumMod val="65000"/>
                  </a:schemeClr>
                </a:solidFill>
                <a:latin typeface="Arial" panose="020B0604020202020204" pitchFamily="34" charset="0"/>
                <a:cs typeface="Arial" panose="020B0604020202020204" pitchFamily="34" charset="0"/>
              </a:rPr>
              <a:t>Cải</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thiện</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khả</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năng</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vận</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động</a:t>
            </a:r>
            <a:endParaRPr lang="en-US" sz="1400" dirty="0">
              <a:solidFill>
                <a:schemeClr val="bg1">
                  <a:lumMod val="65000"/>
                </a:schemeClr>
              </a:solidFill>
              <a:latin typeface="Arial" panose="020B0604020202020204" pitchFamily="34" charset="0"/>
              <a:cs typeface="Arial" panose="020B0604020202020204" pitchFamily="34" charset="0"/>
            </a:endParaRPr>
          </a:p>
          <a:p>
            <a:pPr marL="504000" lvl="1" indent="-285750">
              <a:buFont typeface="Arial" panose="020B0604020202020204" pitchFamily="34" charset="0"/>
              <a:buChar char="•"/>
            </a:pPr>
            <a:r>
              <a:rPr lang="en-US" sz="1400" dirty="0" err="1">
                <a:solidFill>
                  <a:schemeClr val="bg1">
                    <a:lumMod val="65000"/>
                  </a:schemeClr>
                </a:solidFill>
                <a:latin typeface="Arial" panose="020B0604020202020204" pitchFamily="34" charset="0"/>
                <a:cs typeface="Arial" panose="020B0604020202020204" pitchFamily="34" charset="0"/>
              </a:rPr>
              <a:t>Cải</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thiện</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chất</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lượng</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cuộc</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sống</a:t>
            </a:r>
            <a:endParaRPr lang="en-US" sz="1400" dirty="0">
              <a:solidFill>
                <a:schemeClr val="bg1">
                  <a:lumMod val="65000"/>
                </a:schemeClr>
              </a:solidFill>
              <a:latin typeface="Arial" panose="020B0604020202020204" pitchFamily="34" charset="0"/>
              <a:cs typeface="Arial" panose="020B0604020202020204" pitchFamily="34" charset="0"/>
            </a:endParaRPr>
          </a:p>
          <a:p>
            <a:pPr marL="504000" lvl="1" indent="-285750">
              <a:buFont typeface="Arial" panose="020B0604020202020204" pitchFamily="34" charset="0"/>
              <a:buChar char="•"/>
            </a:pPr>
            <a:r>
              <a:rPr lang="en-US" sz="1400" dirty="0">
                <a:solidFill>
                  <a:schemeClr val="bg1">
                    <a:lumMod val="65000"/>
                  </a:schemeClr>
                </a:solidFill>
                <a:latin typeface="Arial" panose="020B0604020202020204" pitchFamily="34" charset="0"/>
                <a:cs typeface="Arial" panose="020B0604020202020204" pitchFamily="34" charset="0"/>
              </a:rPr>
              <a:t>So </a:t>
            </a:r>
            <a:r>
              <a:rPr lang="en-US" sz="1400" dirty="0" err="1">
                <a:solidFill>
                  <a:schemeClr val="bg1">
                    <a:lumMod val="65000"/>
                  </a:schemeClr>
                </a:solidFill>
                <a:latin typeface="Arial" panose="020B0604020202020204" pitchFamily="34" charset="0"/>
                <a:cs typeface="Arial" panose="020B0604020202020204" pitchFamily="34" charset="0"/>
              </a:rPr>
              <a:t>với</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các</a:t>
            </a:r>
            <a:r>
              <a:rPr lang="en-US" sz="1400" dirty="0">
                <a:solidFill>
                  <a:schemeClr val="bg1">
                    <a:lumMod val="65000"/>
                  </a:schemeClr>
                </a:solidFill>
                <a:latin typeface="Arial" panose="020B0604020202020204" pitchFamily="34" charset="0"/>
                <a:cs typeface="Arial" panose="020B0604020202020204" pitchFamily="34" charset="0"/>
              </a:rPr>
              <a:t> LAMA/LABA </a:t>
            </a:r>
            <a:r>
              <a:rPr lang="en-US" sz="1400" dirty="0" err="1">
                <a:solidFill>
                  <a:schemeClr val="bg1">
                    <a:lumMod val="65000"/>
                  </a:schemeClr>
                </a:solidFill>
                <a:latin typeface="Arial" panose="020B0604020202020204" pitchFamily="34" charset="0"/>
                <a:cs typeface="Arial" panose="020B0604020202020204" pitchFamily="34" charset="0"/>
              </a:rPr>
              <a:t>khác</a:t>
            </a:r>
            <a:endParaRPr lang="en-US" sz="1400" dirty="0">
              <a:solidFill>
                <a:schemeClr val="bg1">
                  <a:lumMod val="65000"/>
                </a:schemeClr>
              </a:solidFill>
              <a:latin typeface="Arial" panose="020B0604020202020204" pitchFamily="34" charset="0"/>
              <a:cs typeface="Arial" panose="020B0604020202020204" pitchFamily="34" charset="0"/>
            </a:endParaRPr>
          </a:p>
          <a:p>
            <a:pPr marL="504000" lvl="1" indent="-285750">
              <a:buFont typeface="Arial" panose="020B0604020202020204" pitchFamily="34" charset="0"/>
              <a:buChar char="•"/>
            </a:pPr>
            <a:r>
              <a:rPr lang="en-US" sz="1400" dirty="0">
                <a:solidFill>
                  <a:schemeClr val="bg1">
                    <a:lumMod val="65000"/>
                  </a:schemeClr>
                </a:solidFill>
                <a:latin typeface="Arial" panose="020B0604020202020204" pitchFamily="34" charset="0"/>
                <a:cs typeface="Arial" panose="020B0604020202020204" pitchFamily="34" charset="0"/>
              </a:rPr>
              <a:t>So </a:t>
            </a:r>
            <a:r>
              <a:rPr lang="en-US" sz="1400" dirty="0" err="1">
                <a:solidFill>
                  <a:schemeClr val="bg1">
                    <a:lumMod val="65000"/>
                  </a:schemeClr>
                </a:solidFill>
                <a:latin typeface="Arial" panose="020B0604020202020204" pitchFamily="34" charset="0"/>
                <a:cs typeface="Arial" panose="020B0604020202020204" pitchFamily="34" charset="0"/>
              </a:rPr>
              <a:t>với</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các</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liệu</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pháp</a:t>
            </a:r>
            <a:r>
              <a:rPr lang="en-US" sz="1400" dirty="0">
                <a:solidFill>
                  <a:schemeClr val="bg1">
                    <a:lumMod val="65000"/>
                  </a:schemeClr>
                </a:solidFill>
                <a:latin typeface="Arial" panose="020B0604020202020204" pitchFamily="34" charset="0"/>
                <a:cs typeface="Arial" panose="020B0604020202020204" pitchFamily="34" charset="0"/>
              </a:rPr>
              <a:t> </a:t>
            </a:r>
            <a:r>
              <a:rPr lang="en-US" sz="1400" dirty="0" err="1">
                <a:solidFill>
                  <a:schemeClr val="bg1">
                    <a:lumMod val="65000"/>
                  </a:schemeClr>
                </a:solidFill>
                <a:latin typeface="Arial" panose="020B0604020202020204" pitchFamily="34" charset="0"/>
                <a:cs typeface="Arial" panose="020B0604020202020204" pitchFamily="34" charset="0"/>
              </a:rPr>
              <a:t>chứa</a:t>
            </a:r>
            <a:r>
              <a:rPr lang="en-US" sz="1400" dirty="0">
                <a:solidFill>
                  <a:schemeClr val="bg1">
                    <a:lumMod val="65000"/>
                  </a:schemeClr>
                </a:solidFill>
                <a:latin typeface="Arial" panose="020B0604020202020204" pitchFamily="34" charset="0"/>
                <a:cs typeface="Arial" panose="020B0604020202020204" pitchFamily="34" charset="0"/>
              </a:rPr>
              <a:t> ICS</a:t>
            </a:r>
          </a:p>
          <a:p>
            <a:pPr marL="504000"/>
            <a:endParaRPr lang="en-US" sz="1400" dirty="0"/>
          </a:p>
        </p:txBody>
      </p:sp>
      <p:sp>
        <p:nvSpPr>
          <p:cNvPr id="36" name="TextBox 35">
            <a:extLst>
              <a:ext uri="{FF2B5EF4-FFF2-40B4-BE49-F238E27FC236}">
                <a16:creationId xmlns:a16="http://schemas.microsoft.com/office/drawing/2014/main" id="{7274A496-86FA-469C-8198-E07F4CEE2C03}"/>
              </a:ext>
            </a:extLst>
          </p:cNvPr>
          <p:cNvSpPr txBox="1"/>
          <p:nvPr/>
        </p:nvSpPr>
        <p:spPr>
          <a:xfrm>
            <a:off x="7124789" y="1649025"/>
            <a:ext cx="3028861" cy="707886"/>
          </a:xfrm>
          <a:prstGeom prst="rect">
            <a:avLst/>
          </a:prstGeom>
          <a:noFill/>
        </p:spPr>
        <p:txBody>
          <a:bodyPr wrap="square" rtlCol="0">
            <a:spAutoFit/>
          </a:bodyPr>
          <a:lstStyle/>
          <a:p>
            <a:r>
              <a:rPr lang="en-US" sz="2000" b="1" dirty="0" err="1">
                <a:solidFill>
                  <a:schemeClr val="accent5">
                    <a:lumMod val="75000"/>
                  </a:schemeClr>
                </a:solidFill>
                <a:latin typeface="Arial" panose="020B0604020202020204" pitchFamily="34" charset="0"/>
                <a:cs typeface="Arial" panose="020B0604020202020204" pitchFamily="34" charset="0"/>
              </a:rPr>
              <a:t>Các</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hướng</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dẫn</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điều</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trị</a:t>
            </a:r>
            <a:r>
              <a:rPr lang="en-US" sz="2000" b="1" dirty="0">
                <a:solidFill>
                  <a:schemeClr val="accent5">
                    <a:lumMod val="75000"/>
                  </a:schemeClr>
                </a:solidFill>
                <a:latin typeface="Arial" panose="020B0604020202020204" pitchFamily="34" charset="0"/>
                <a:cs typeface="Arial" panose="020B0604020202020204" pitchFamily="34" charset="0"/>
              </a:rPr>
              <a:t> LAMA/LABA</a:t>
            </a:r>
          </a:p>
        </p:txBody>
      </p:sp>
      <p:sp>
        <p:nvSpPr>
          <p:cNvPr id="37" name="TextBox 36">
            <a:extLst>
              <a:ext uri="{FF2B5EF4-FFF2-40B4-BE49-F238E27FC236}">
                <a16:creationId xmlns:a16="http://schemas.microsoft.com/office/drawing/2014/main" id="{72726A4B-139A-40AB-BCC4-051ACB696BCA}"/>
              </a:ext>
            </a:extLst>
          </p:cNvPr>
          <p:cNvSpPr txBox="1"/>
          <p:nvPr/>
        </p:nvSpPr>
        <p:spPr>
          <a:xfrm>
            <a:off x="7635100" y="3474161"/>
            <a:ext cx="3162300" cy="400110"/>
          </a:xfrm>
          <a:prstGeom prst="rect">
            <a:avLst/>
          </a:prstGeom>
          <a:noFill/>
        </p:spPr>
        <p:txBody>
          <a:bodyPr wrap="square" rtlCol="0">
            <a:spAutoFit/>
          </a:bodyPr>
          <a:lstStyle/>
          <a:p>
            <a:r>
              <a:rPr lang="en-US" sz="2000" b="1" dirty="0" err="1">
                <a:solidFill>
                  <a:schemeClr val="accent5">
                    <a:lumMod val="75000"/>
                  </a:schemeClr>
                </a:solidFill>
                <a:latin typeface="Arial" panose="020B0604020202020204" pitchFamily="34" charset="0"/>
                <a:cs typeface="Arial" panose="020B0604020202020204" pitchFamily="34" charset="0"/>
              </a:rPr>
              <a:t>Dụng</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cụ</a:t>
            </a:r>
            <a:r>
              <a:rPr lang="en-US" sz="2000" b="1" dirty="0">
                <a:solidFill>
                  <a:schemeClr val="accent5">
                    <a:lumMod val="75000"/>
                  </a:schemeClr>
                </a:solidFill>
                <a:latin typeface="Arial" panose="020B0604020202020204" pitchFamily="34" charset="0"/>
                <a:cs typeface="Arial" panose="020B0604020202020204" pitchFamily="34" charset="0"/>
              </a:rPr>
              <a:t> </a:t>
            </a:r>
            <a:r>
              <a:rPr lang="en-US" sz="2000" b="1" dirty="0" err="1">
                <a:solidFill>
                  <a:schemeClr val="accent5">
                    <a:lumMod val="75000"/>
                  </a:schemeClr>
                </a:solidFill>
                <a:latin typeface="Arial" panose="020B0604020202020204" pitchFamily="34" charset="0"/>
                <a:cs typeface="Arial" panose="020B0604020202020204" pitchFamily="34" charset="0"/>
              </a:rPr>
              <a:t>hít</a:t>
            </a:r>
            <a:r>
              <a:rPr lang="en-US" sz="2000" b="1" dirty="0">
                <a:solidFill>
                  <a:schemeClr val="accent5">
                    <a:lumMod val="75000"/>
                  </a:schemeClr>
                </a:solidFill>
                <a:latin typeface="Arial" panose="020B0604020202020204" pitchFamily="34" charset="0"/>
                <a:cs typeface="Arial" panose="020B0604020202020204" pitchFamily="34" charset="0"/>
              </a:rPr>
              <a:t> Respimat</a:t>
            </a:r>
          </a:p>
        </p:txBody>
      </p:sp>
    </p:spTree>
    <p:extLst>
      <p:ext uri="{BB962C8B-B14F-4D97-AF65-F5344CB8AC3E}">
        <p14:creationId xmlns:p14="http://schemas.microsoft.com/office/powerpoint/2010/main" val="421083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mph" presetSubtype="0" fill="hold" nodeType="clickEffect">
                                  <p:stCondLst>
                                    <p:cond delay="0"/>
                                  </p:stCondLst>
                                  <p:iterate type="lt">
                                    <p:tmPct val="4000"/>
                                  </p:iterate>
                                  <p:childTnLst>
                                    <p:set>
                                      <p:cBhvr override="childStyle">
                                        <p:cTn id="6" dur="500" fill="hold"/>
                                        <p:tgtEl>
                                          <p:spTgt spid="33">
                                            <p:txEl>
                                              <p:pRg st="0" end="0"/>
                                            </p:txEl>
                                          </p:spTgt>
                                        </p:tgtEl>
                                        <p:attrNameLst>
                                          <p:attrName>style.color</p:attrName>
                                        </p:attrNameLst>
                                      </p:cBhvr>
                                      <p:to>
                                        <p:clrVal>
                                          <a:srgbClr val="FF0000"/>
                                        </p:clrVal>
                                      </p:to>
                                    </p:set>
                                    <p:set>
                                      <p:cBhvr>
                                        <p:cTn id="7" dur="500" fill="hold"/>
                                        <p:tgtEl>
                                          <p:spTgt spid="33">
                                            <p:txEl>
                                              <p:pRg st="0" end="0"/>
                                            </p:txEl>
                                          </p:spTgt>
                                        </p:tgtEl>
                                        <p:attrNameLst>
                                          <p:attrName>fillcolor</p:attrName>
                                        </p:attrNameLst>
                                      </p:cBhvr>
                                      <p:to>
                                        <p:clrVal>
                                          <a:srgbClr val="FF0000"/>
                                        </p:clrVal>
                                      </p:to>
                                    </p:set>
                                    <p:set>
                                      <p:cBhvr>
                                        <p:cTn id="8" dur="500" fill="hold"/>
                                        <p:tgtEl>
                                          <p:spTgt spid="33">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Titel 1">
            <a:extLst>
              <a:ext uri="{FF2B5EF4-FFF2-40B4-BE49-F238E27FC236}">
                <a16:creationId xmlns:a16="http://schemas.microsoft.com/office/drawing/2014/main" id="{80017953-A530-4095-B982-E6A2B28936DE}"/>
              </a:ext>
            </a:extLst>
          </p:cNvPr>
          <p:cNvGrpSpPr/>
          <p:nvPr/>
        </p:nvGrpSpPr>
        <p:grpSpPr>
          <a:xfrm>
            <a:off x="10864426" y="-52328"/>
            <a:ext cx="1327574" cy="366101"/>
            <a:chOff x="-1726874" y="2195400"/>
            <a:chExt cx="1901502" cy="535739"/>
          </a:xfrm>
        </p:grpSpPr>
        <p:sp>
          <p:nvSpPr>
            <p:cNvPr id="9" name="Rechteck">
              <a:extLst>
                <a:ext uri="{FF2B5EF4-FFF2-40B4-BE49-F238E27FC236}">
                  <a16:creationId xmlns:a16="http://schemas.microsoft.com/office/drawing/2014/main" id="{61869E83-63DC-4012-B236-66634E517598}"/>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algn="ctr" defTabSz="1300277">
                <a:lnSpc>
                  <a:spcPct val="90000"/>
                </a:lnSpc>
                <a:defRPr sz="2000" b="1"/>
              </a:pPr>
              <a:endParaRPr/>
            </a:p>
          </p:txBody>
        </p:sp>
        <p:sp>
          <p:nvSpPr>
            <p:cNvPr id="10" name="GOLD® 2020">
              <a:extLst>
                <a:ext uri="{FF2B5EF4-FFF2-40B4-BE49-F238E27FC236}">
                  <a16:creationId xmlns:a16="http://schemas.microsoft.com/office/drawing/2014/main" id="{AD442FB5-EBB9-4756-929B-7CE7335301B6}"/>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numCol="1" anchor="t">
              <a:noAutofit/>
            </a:bodyPr>
            <a:lstStyle/>
            <a:p>
              <a:pPr algn="ctr" defTabSz="1300277">
                <a:lnSpc>
                  <a:spcPts val="3000"/>
                </a:lnSpc>
                <a:defRPr sz="2600" b="1"/>
              </a:pPr>
              <a:r>
                <a:rPr lang="en-US" sz="1600" dirty="0"/>
                <a:t>NEW</a:t>
              </a:r>
              <a:endParaRPr sz="1600" dirty="0"/>
            </a:p>
          </p:txBody>
        </p:sp>
      </p:grpSp>
      <p:sp>
        <p:nvSpPr>
          <p:cNvPr id="4" name="TextBox 3">
            <a:extLst>
              <a:ext uri="{FF2B5EF4-FFF2-40B4-BE49-F238E27FC236}">
                <a16:creationId xmlns:a16="http://schemas.microsoft.com/office/drawing/2014/main" id="{C2ACD82F-5E2E-459A-9115-513E17C34BEA}"/>
              </a:ext>
            </a:extLst>
          </p:cNvPr>
          <p:cNvSpPr txBox="1"/>
          <p:nvPr/>
        </p:nvSpPr>
        <p:spPr>
          <a:xfrm>
            <a:off x="0" y="363805"/>
            <a:ext cx="12192000" cy="646331"/>
          </a:xfrm>
          <a:prstGeom prst="rect">
            <a:avLst/>
          </a:prstGeom>
          <a:noFill/>
        </p:spPr>
        <p:txBody>
          <a:bodyPr wrap="square" rtlCol="0">
            <a:spAutoFit/>
          </a:bodyPr>
          <a:lstStyle/>
          <a:p>
            <a:pPr algn="ctr"/>
            <a:r>
              <a:rPr lang="en-US" sz="3600" b="1" dirty="0">
                <a:solidFill>
                  <a:schemeClr val="accent2">
                    <a:lumMod val="75000"/>
                  </a:schemeClr>
                </a:solidFill>
              </a:rPr>
              <a:t>TÓM</a:t>
            </a:r>
            <a:r>
              <a:rPr lang="en-US" sz="3600" b="1" dirty="0">
                <a:solidFill>
                  <a:srgbClr val="3F7819"/>
                </a:solidFill>
              </a:rPr>
              <a:t> TẮT </a:t>
            </a:r>
            <a:r>
              <a:rPr lang="en-US" sz="3600" b="1" dirty="0">
                <a:solidFill>
                  <a:schemeClr val="accent2">
                    <a:lumMod val="75000"/>
                  </a:schemeClr>
                </a:solidFill>
              </a:rPr>
              <a:t>NHỮNG THAY ĐỔI CHÍNH</a:t>
            </a:r>
          </a:p>
        </p:txBody>
      </p:sp>
      <p:sp>
        <p:nvSpPr>
          <p:cNvPr id="12" name="Content Placeholder 2">
            <a:extLst>
              <a:ext uri="{FF2B5EF4-FFF2-40B4-BE49-F238E27FC236}">
                <a16:creationId xmlns:a16="http://schemas.microsoft.com/office/drawing/2014/main" id="{9D429863-C8D7-4A2D-9534-9CDF346B5CE4}"/>
              </a:ext>
            </a:extLst>
          </p:cNvPr>
          <p:cNvSpPr>
            <a:spLocks noGrp="1"/>
          </p:cNvSpPr>
          <p:nvPr>
            <p:ph idx="1"/>
          </p:nvPr>
        </p:nvSpPr>
        <p:spPr>
          <a:xfrm>
            <a:off x="525100" y="1435342"/>
            <a:ext cx="5951899" cy="4997451"/>
          </a:xfrm>
        </p:spPr>
        <p:txBody>
          <a:bodyPr>
            <a:noAutofit/>
          </a:bodyPr>
          <a:lstStyle/>
          <a:p>
            <a:pPr marL="0" indent="0">
              <a:buNone/>
            </a:pPr>
            <a:r>
              <a:rPr lang="vi-VN" sz="1800" b="1" dirty="0">
                <a:solidFill>
                  <a:schemeClr val="tx2"/>
                </a:solidFill>
                <a:latin typeface="Arial" panose="020B0604020202020204" pitchFamily="34" charset="0"/>
                <a:cs typeface="Arial" panose="020B0604020202020204" pitchFamily="34" charset="0"/>
              </a:rPr>
              <a:t>Chương</a:t>
            </a:r>
            <a:r>
              <a:rPr lang="en-GB" sz="1800" b="1" dirty="0">
                <a:solidFill>
                  <a:schemeClr val="tx2"/>
                </a:solidFill>
                <a:latin typeface="Arial" panose="020B0604020202020204" pitchFamily="34" charset="0"/>
                <a:cs typeface="Arial" panose="020B0604020202020204" pitchFamily="34" charset="0"/>
              </a:rPr>
              <a:t> 1 – </a:t>
            </a:r>
            <a:r>
              <a:rPr lang="en-GB" sz="1800" b="1" dirty="0" err="1">
                <a:solidFill>
                  <a:schemeClr val="tx2"/>
                </a:solidFill>
                <a:latin typeface="Arial" panose="020B0604020202020204" pitchFamily="34" charset="0"/>
                <a:cs typeface="Arial" panose="020B0604020202020204" pitchFamily="34" charset="0"/>
              </a:rPr>
              <a:t>Định</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nghĩa</a:t>
            </a:r>
            <a:endParaRPr lang="en-GB" sz="1800" b="1" dirty="0">
              <a:solidFill>
                <a:schemeClr val="tx2"/>
              </a:solidFill>
              <a:latin typeface="Arial" panose="020B0604020202020204" pitchFamily="34" charset="0"/>
              <a:cs typeface="Arial" panose="020B0604020202020204" pitchFamily="34" charset="0"/>
            </a:endParaRPr>
          </a:p>
          <a:p>
            <a:pPr lvl="1"/>
            <a:r>
              <a:rPr lang="en-GB" sz="1800" dirty="0" err="1">
                <a:latin typeface="Arial" panose="020B0604020202020204" pitchFamily="34" charset="0"/>
                <a:cs typeface="Arial" panose="020B0604020202020204" pitchFamily="34" charset="0"/>
              </a:rPr>
              <a:t>Định</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nghĩa</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mới</a:t>
            </a:r>
            <a:r>
              <a:rPr lang="en-GB" sz="1800" dirty="0">
                <a:latin typeface="Arial" panose="020B0604020202020204" pitchFamily="34" charset="0"/>
                <a:cs typeface="Arial" panose="020B0604020202020204" pitchFamily="34" charset="0"/>
              </a:rPr>
              <a:t> COPD</a:t>
            </a:r>
          </a:p>
          <a:p>
            <a:pPr marL="0" indent="0">
              <a:buNone/>
            </a:pPr>
            <a:r>
              <a:rPr lang="vi-VN" sz="1800" b="1" dirty="0">
                <a:solidFill>
                  <a:schemeClr val="tx2"/>
                </a:solidFill>
                <a:latin typeface="Arial" panose="020B0604020202020204" pitchFamily="34" charset="0"/>
                <a:cs typeface="Arial" panose="020B0604020202020204" pitchFamily="34" charset="0"/>
              </a:rPr>
              <a:t>Chương</a:t>
            </a:r>
            <a:r>
              <a:rPr lang="en-GB" sz="1800" b="1" dirty="0">
                <a:solidFill>
                  <a:schemeClr val="tx2"/>
                </a:solidFill>
                <a:latin typeface="Arial" panose="020B0604020202020204" pitchFamily="34" charset="0"/>
                <a:cs typeface="Arial" panose="020B0604020202020204" pitchFamily="34" charset="0"/>
              </a:rPr>
              <a:t> 2 – </a:t>
            </a:r>
            <a:r>
              <a:rPr lang="en-GB" sz="1800" b="1" dirty="0" err="1">
                <a:solidFill>
                  <a:schemeClr val="tx2"/>
                </a:solidFill>
                <a:latin typeface="Arial" panose="020B0604020202020204" pitchFamily="34" charset="0"/>
                <a:cs typeface="Arial" panose="020B0604020202020204" pitchFamily="34" charset="0"/>
              </a:rPr>
              <a:t>Đánh</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giá</a:t>
            </a:r>
            <a:r>
              <a:rPr lang="en-GB" sz="1800" b="1" dirty="0">
                <a:solidFill>
                  <a:schemeClr val="tx2"/>
                </a:solidFill>
                <a:latin typeface="Arial" panose="020B0604020202020204" pitchFamily="34" charset="0"/>
                <a:cs typeface="Arial" panose="020B0604020202020204" pitchFamily="34" charset="0"/>
              </a:rPr>
              <a:t> ban </a:t>
            </a:r>
            <a:r>
              <a:rPr lang="en-GB" sz="1800" b="1" dirty="0" err="1">
                <a:solidFill>
                  <a:schemeClr val="tx2"/>
                </a:solidFill>
                <a:latin typeface="Arial" panose="020B0604020202020204" pitchFamily="34" charset="0"/>
                <a:cs typeface="Arial" panose="020B0604020202020204" pitchFamily="34" charset="0"/>
              </a:rPr>
              <a:t>đầu</a:t>
            </a:r>
            <a:endParaRPr lang="en-GB" sz="1800" b="1" dirty="0">
              <a:solidFill>
                <a:schemeClr val="tx2"/>
              </a:solidFill>
              <a:latin typeface="Arial" panose="020B0604020202020204" pitchFamily="34" charset="0"/>
              <a:cs typeface="Arial" panose="020B0604020202020204" pitchFamily="34" charset="0"/>
            </a:endParaRPr>
          </a:p>
          <a:p>
            <a:pPr lvl="1"/>
            <a:r>
              <a:rPr lang="en-GB" sz="1800" dirty="0">
                <a:latin typeface="Arial" panose="020B0604020202020204" pitchFamily="34" charset="0"/>
                <a:cs typeface="Arial" panose="020B0604020202020204" pitchFamily="34" charset="0"/>
              </a:rPr>
              <a:t>GOLD C </a:t>
            </a:r>
            <a:r>
              <a:rPr lang="en-GB" sz="1800" dirty="0" err="1">
                <a:latin typeface="Arial" panose="020B0604020202020204" pitchFamily="34" charset="0"/>
                <a:cs typeface="Arial" panose="020B0604020202020204" pitchFamily="34" charset="0"/>
              </a:rPr>
              <a:t>và</a:t>
            </a:r>
            <a:r>
              <a:rPr lang="en-GB" sz="1800" dirty="0">
                <a:latin typeface="Arial" panose="020B0604020202020204" pitchFamily="34" charset="0"/>
                <a:cs typeface="Arial" panose="020B0604020202020204" pitchFamily="34" charset="0"/>
              </a:rPr>
              <a:t> D </a:t>
            </a:r>
            <a:r>
              <a:rPr lang="en-GB" sz="1800" dirty="0" err="1">
                <a:latin typeface="Arial" panose="020B0604020202020204" pitchFamily="34" charset="0"/>
                <a:cs typeface="Arial" panose="020B0604020202020204" pitchFamily="34" charset="0"/>
              </a:rPr>
              <a:t>gộp</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lại</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thành</a:t>
            </a:r>
            <a:r>
              <a:rPr lang="en-GB" sz="1800" dirty="0">
                <a:latin typeface="Arial" panose="020B0604020202020204" pitchFamily="34" charset="0"/>
                <a:cs typeface="Arial" panose="020B0604020202020204" pitchFamily="34" charset="0"/>
              </a:rPr>
              <a:t> GOLD E</a:t>
            </a:r>
          </a:p>
          <a:p>
            <a:pPr marL="0" indent="0">
              <a:buNone/>
            </a:pPr>
            <a:r>
              <a:rPr lang="vi-VN" sz="1800" b="1" dirty="0">
                <a:solidFill>
                  <a:schemeClr val="tx2"/>
                </a:solidFill>
                <a:latin typeface="Arial" panose="020B0604020202020204" pitchFamily="34" charset="0"/>
                <a:cs typeface="Arial" panose="020B0604020202020204" pitchFamily="34" charset="0"/>
              </a:rPr>
              <a:t>Chương</a:t>
            </a:r>
            <a:r>
              <a:rPr lang="en-GB" sz="1800" b="1" dirty="0">
                <a:solidFill>
                  <a:schemeClr val="tx2"/>
                </a:solidFill>
                <a:latin typeface="Arial" panose="020B0604020202020204" pitchFamily="34" charset="0"/>
                <a:cs typeface="Arial" panose="020B0604020202020204" pitchFamily="34" charset="0"/>
              </a:rPr>
              <a:t> 3 – </a:t>
            </a:r>
            <a:r>
              <a:rPr lang="en-GB" sz="1800" b="1" dirty="0" err="1">
                <a:solidFill>
                  <a:schemeClr val="tx2"/>
                </a:solidFill>
                <a:latin typeface="Arial" panose="020B0604020202020204" pitchFamily="34" charset="0"/>
                <a:cs typeface="Arial" panose="020B0604020202020204" pitchFamily="34" charset="0"/>
              </a:rPr>
              <a:t>Phòng</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ngừa</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và</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điều</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trị</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duy</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trì</a:t>
            </a:r>
            <a:r>
              <a:rPr lang="en-GB" sz="1800" b="1" dirty="0">
                <a:solidFill>
                  <a:schemeClr val="tx2"/>
                </a:solidFill>
                <a:latin typeface="Arial" panose="020B0604020202020204" pitchFamily="34" charset="0"/>
                <a:cs typeface="Arial" panose="020B0604020202020204" pitchFamily="34" charset="0"/>
              </a:rPr>
              <a:t> </a:t>
            </a:r>
          </a:p>
          <a:p>
            <a:pPr lvl="1"/>
            <a:r>
              <a:rPr lang="en-GB" sz="1800" dirty="0" err="1">
                <a:latin typeface="Arial" panose="020B0604020202020204" pitchFamily="34" charset="0"/>
                <a:cs typeface="Arial" panose="020B0604020202020204" pitchFamily="34" charset="0"/>
              </a:rPr>
              <a:t>Thay</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đổi</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nhỏ</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Bảng</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yếu</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tố</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cân</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nhắc</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khi</a:t>
            </a:r>
            <a:r>
              <a:rPr lang="en-GB" sz="1800" dirty="0">
                <a:latin typeface="Arial" panose="020B0604020202020204" pitchFamily="34" charset="0"/>
                <a:cs typeface="Arial" panose="020B0604020202020204" pitchFamily="34" charset="0"/>
              </a:rPr>
              <a:t> dung ICS</a:t>
            </a:r>
          </a:p>
          <a:p>
            <a:pPr marL="0" indent="0">
              <a:buNone/>
            </a:pPr>
            <a:r>
              <a:rPr lang="vi-VN" sz="1800" b="1" dirty="0">
                <a:solidFill>
                  <a:schemeClr val="tx2"/>
                </a:solidFill>
                <a:latin typeface="Arial" panose="020B0604020202020204" pitchFamily="34" charset="0"/>
                <a:cs typeface="Arial" panose="020B0604020202020204" pitchFamily="34" charset="0"/>
              </a:rPr>
              <a:t>Chương</a:t>
            </a:r>
            <a:r>
              <a:rPr lang="en-GB" sz="1800" b="1" dirty="0">
                <a:solidFill>
                  <a:schemeClr val="tx2"/>
                </a:solidFill>
                <a:latin typeface="Arial" panose="020B0604020202020204" pitchFamily="34" charset="0"/>
                <a:cs typeface="Arial" panose="020B0604020202020204" pitchFamily="34" charset="0"/>
              </a:rPr>
              <a:t> 4 – </a:t>
            </a:r>
            <a:r>
              <a:rPr lang="en-GB" sz="1800" b="1" dirty="0" err="1">
                <a:solidFill>
                  <a:schemeClr val="tx2"/>
                </a:solidFill>
                <a:latin typeface="Arial" panose="020B0604020202020204" pitchFamily="34" charset="0"/>
                <a:cs typeface="Arial" panose="020B0604020202020204" pitchFamily="34" charset="0"/>
              </a:rPr>
              <a:t>Quản</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lý</a:t>
            </a:r>
            <a:r>
              <a:rPr lang="en-GB" sz="1800" b="1" dirty="0">
                <a:solidFill>
                  <a:schemeClr val="tx2"/>
                </a:solidFill>
                <a:latin typeface="Arial" panose="020B0604020202020204" pitchFamily="34" charset="0"/>
                <a:cs typeface="Arial" panose="020B0604020202020204" pitchFamily="34" charset="0"/>
              </a:rPr>
              <a:t> COPD </a:t>
            </a:r>
            <a:r>
              <a:rPr lang="en-GB" sz="1800" b="1" dirty="0" err="1">
                <a:solidFill>
                  <a:schemeClr val="tx2"/>
                </a:solidFill>
                <a:latin typeface="Arial" panose="020B0604020202020204" pitchFamily="34" charset="0"/>
                <a:cs typeface="Arial" panose="020B0604020202020204" pitchFamily="34" charset="0"/>
              </a:rPr>
              <a:t>giai</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đoạn</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ổn</a:t>
            </a:r>
            <a:r>
              <a:rPr lang="en-GB" sz="1800" b="1" dirty="0">
                <a:solidFill>
                  <a:schemeClr val="tx2"/>
                </a:solidFill>
                <a:latin typeface="Arial" panose="020B0604020202020204" pitchFamily="34" charset="0"/>
                <a:cs typeface="Arial" panose="020B0604020202020204" pitchFamily="34" charset="0"/>
              </a:rPr>
              <a:t> </a:t>
            </a:r>
            <a:r>
              <a:rPr lang="en-GB" sz="1800" b="1" dirty="0" err="1">
                <a:solidFill>
                  <a:schemeClr val="tx2"/>
                </a:solidFill>
                <a:latin typeface="Arial" panose="020B0604020202020204" pitchFamily="34" charset="0"/>
                <a:cs typeface="Arial" panose="020B0604020202020204" pitchFamily="34" charset="0"/>
              </a:rPr>
              <a:t>định</a:t>
            </a:r>
            <a:endParaRPr lang="en-GB" sz="1800" b="1" dirty="0">
              <a:solidFill>
                <a:schemeClr val="tx2"/>
              </a:solidFill>
              <a:latin typeface="Arial" panose="020B0604020202020204" pitchFamily="34" charset="0"/>
              <a:cs typeface="Arial" panose="020B0604020202020204" pitchFamily="34" charset="0"/>
            </a:endParaRPr>
          </a:p>
          <a:p>
            <a:pPr lvl="1"/>
            <a:r>
              <a:rPr lang="en-GB" sz="1800" dirty="0" err="1">
                <a:latin typeface="Arial" panose="020B0604020202020204" pitchFamily="34" charset="0"/>
                <a:cs typeface="Arial" panose="020B0604020202020204" pitchFamily="34" charset="0"/>
              </a:rPr>
              <a:t>Lưu</a:t>
            </a:r>
            <a:r>
              <a:rPr lang="en-GB" sz="1800" dirty="0">
                <a:latin typeface="Arial" panose="020B0604020202020204" pitchFamily="34" charset="0"/>
                <a:cs typeface="Arial" panose="020B0604020202020204" pitchFamily="34" charset="0"/>
              </a:rPr>
              <a:t> ý </a:t>
            </a:r>
            <a:r>
              <a:rPr lang="en-GB" sz="1800" dirty="0" err="1">
                <a:latin typeface="Arial" panose="020B0604020202020204" pitchFamily="34" charset="0"/>
                <a:cs typeface="Arial" panose="020B0604020202020204" pitchFamily="34" charset="0"/>
              </a:rPr>
              <a:t>khi</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lựa</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chọn</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dụng</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cụ</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hít</a:t>
            </a:r>
            <a:endParaRPr lang="en-GB" sz="1800" dirty="0">
              <a:latin typeface="Arial" panose="020B0604020202020204" pitchFamily="34" charset="0"/>
              <a:cs typeface="Arial" panose="020B0604020202020204" pitchFamily="34" charset="0"/>
            </a:endParaRPr>
          </a:p>
          <a:p>
            <a:pPr lvl="1"/>
            <a:r>
              <a:rPr lang="en-GB" sz="1800" dirty="0">
                <a:latin typeface="Arial" panose="020B0604020202020204" pitchFamily="34" charset="0"/>
                <a:cs typeface="Arial" panose="020B0604020202020204" pitchFamily="34" charset="0"/>
              </a:rPr>
              <a:t>LAMA/LABA </a:t>
            </a:r>
            <a:r>
              <a:rPr lang="en-GB" sz="1800" dirty="0" err="1">
                <a:latin typeface="Arial" panose="020B0604020202020204" pitchFamily="34" charset="0"/>
                <a:cs typeface="Arial" panose="020B0604020202020204" pitchFamily="34" charset="0"/>
              </a:rPr>
              <a:t>được</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ưu</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tiên</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khởi</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trị</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cho</a:t>
            </a:r>
            <a:r>
              <a:rPr lang="en-GB" sz="1800" dirty="0">
                <a:latin typeface="Arial" panose="020B0604020202020204" pitchFamily="34" charset="0"/>
                <a:cs typeface="Arial" panose="020B0604020202020204" pitchFamily="34" charset="0"/>
              </a:rPr>
              <a:t> GOLD B </a:t>
            </a:r>
            <a:r>
              <a:rPr lang="en-GB" sz="1800" dirty="0" err="1">
                <a:latin typeface="Arial" panose="020B0604020202020204" pitchFamily="34" charset="0"/>
                <a:cs typeface="Arial" panose="020B0604020202020204" pitchFamily="34" charset="0"/>
              </a:rPr>
              <a:t>và</a:t>
            </a:r>
            <a:r>
              <a:rPr lang="en-GB" sz="1800" dirty="0">
                <a:latin typeface="Arial" panose="020B0604020202020204" pitchFamily="34" charset="0"/>
                <a:cs typeface="Arial" panose="020B0604020202020204" pitchFamily="34" charset="0"/>
              </a:rPr>
              <a:t> E, LAMA/LABA/ICS </a:t>
            </a:r>
            <a:r>
              <a:rPr lang="en-GB" sz="1800" dirty="0" err="1">
                <a:latin typeface="Arial" panose="020B0604020202020204" pitchFamily="34" charset="0"/>
                <a:cs typeface="Arial" panose="020B0604020202020204" pitchFamily="34" charset="0"/>
              </a:rPr>
              <a:t>cho</a:t>
            </a:r>
            <a:r>
              <a:rPr lang="en-GB" sz="1800" dirty="0">
                <a:latin typeface="Arial" panose="020B0604020202020204" pitchFamily="34" charset="0"/>
                <a:cs typeface="Arial" panose="020B0604020202020204" pitchFamily="34" charset="0"/>
              </a:rPr>
              <a:t> GOLD E </a:t>
            </a:r>
            <a:r>
              <a:rPr lang="en-GB" sz="1800" dirty="0" err="1">
                <a:latin typeface="Arial" panose="020B0604020202020204" pitchFamily="34" charset="0"/>
                <a:cs typeface="Arial" panose="020B0604020202020204" pitchFamily="34" charset="0"/>
              </a:rPr>
              <a:t>tăng</a:t>
            </a:r>
            <a:r>
              <a:rPr lang="en-GB" sz="1800" dirty="0">
                <a:latin typeface="Arial" panose="020B0604020202020204" pitchFamily="34" charset="0"/>
                <a:cs typeface="Arial" panose="020B0604020202020204" pitchFamily="34" charset="0"/>
              </a:rPr>
              <a:t> BCAT ≥300 </a:t>
            </a:r>
            <a:r>
              <a:rPr lang="en-GB" sz="1800" dirty="0" err="1">
                <a:latin typeface="Arial" panose="020B0604020202020204" pitchFamily="34" charset="0"/>
                <a:cs typeface="Arial" panose="020B0604020202020204" pitchFamily="34" charset="0"/>
              </a:rPr>
              <a:t>tế</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bào</a:t>
            </a:r>
            <a:r>
              <a:rPr lang="en-GB" sz="1800" dirty="0">
                <a:latin typeface="Arial" panose="020B0604020202020204" pitchFamily="34" charset="0"/>
                <a:cs typeface="Arial" panose="020B0604020202020204" pitchFamily="34" charset="0"/>
              </a:rPr>
              <a:t>/µL)</a:t>
            </a:r>
          </a:p>
          <a:p>
            <a:pPr lvl="1"/>
            <a:r>
              <a:rPr lang="en-GB" sz="1800" dirty="0">
                <a:latin typeface="Arial" panose="020B0604020202020204" pitchFamily="34" charset="0"/>
                <a:cs typeface="Arial" panose="020B0604020202020204" pitchFamily="34" charset="0"/>
              </a:rPr>
              <a:t>LAMA/LABA/ICS </a:t>
            </a:r>
            <a:r>
              <a:rPr lang="en-GB" sz="1800" dirty="0" err="1">
                <a:latin typeface="Arial" panose="020B0604020202020204" pitchFamily="34" charset="0"/>
                <a:cs typeface="Arial" panose="020B0604020202020204" pitchFamily="34" charset="0"/>
              </a:rPr>
              <a:t>không</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khuyến</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cáo</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điều</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trị</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nối</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tiếp</a:t>
            </a:r>
            <a:r>
              <a:rPr lang="en-GB" sz="1800" dirty="0">
                <a:latin typeface="Arial" panose="020B0604020202020204" pitchFamily="34" charset="0"/>
                <a:cs typeface="Arial" panose="020B0604020202020204" pitchFamily="34" charset="0"/>
              </a:rPr>
              <a:t> ở </a:t>
            </a:r>
            <a:r>
              <a:rPr lang="en-GB" sz="1800" dirty="0" err="1">
                <a:latin typeface="Arial" panose="020B0604020202020204" pitchFamily="34" charset="0"/>
                <a:cs typeface="Arial" panose="020B0604020202020204" pitchFamily="34" charset="0"/>
              </a:rPr>
              <a:t>kiểu</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hình</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khó</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thở</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mà</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nên</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dùng</a:t>
            </a:r>
            <a:r>
              <a:rPr lang="en-GB" sz="1800" dirty="0">
                <a:latin typeface="Arial" panose="020B0604020202020204" pitchFamily="34" charset="0"/>
                <a:cs typeface="Arial" panose="020B0604020202020204" pitchFamily="34" charset="0"/>
              </a:rPr>
              <a:t> ở </a:t>
            </a:r>
            <a:r>
              <a:rPr lang="en-GB" sz="1800" dirty="0" err="1">
                <a:latin typeface="Arial" panose="020B0604020202020204" pitchFamily="34" charset="0"/>
                <a:cs typeface="Arial" panose="020B0604020202020204" pitchFamily="34" charset="0"/>
              </a:rPr>
              <a:t>kiểu</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hình</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đợt</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cấp</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khi</a:t>
            </a:r>
            <a:r>
              <a:rPr lang="en-GB" sz="1800" dirty="0">
                <a:latin typeface="Arial" panose="020B0604020202020204" pitchFamily="34" charset="0"/>
                <a:cs typeface="Arial" panose="020B0604020202020204" pitchFamily="34" charset="0"/>
              </a:rPr>
              <a:t> BCAT ≥100 </a:t>
            </a:r>
            <a:r>
              <a:rPr lang="en-GB" sz="1800" dirty="0" err="1">
                <a:latin typeface="Arial" panose="020B0604020202020204" pitchFamily="34" charset="0"/>
                <a:cs typeface="Arial" panose="020B0604020202020204" pitchFamily="34" charset="0"/>
              </a:rPr>
              <a:t>tế</a:t>
            </a:r>
            <a:r>
              <a:rPr lang="en-GB" sz="1800" dirty="0">
                <a:latin typeface="Arial" panose="020B0604020202020204" pitchFamily="34" charset="0"/>
                <a:cs typeface="Arial" panose="020B0604020202020204" pitchFamily="34" charset="0"/>
              </a:rPr>
              <a:t> </a:t>
            </a:r>
            <a:r>
              <a:rPr lang="en-GB" sz="1800" dirty="0" err="1">
                <a:latin typeface="Arial" panose="020B0604020202020204" pitchFamily="34" charset="0"/>
                <a:cs typeface="Arial" panose="020B0604020202020204" pitchFamily="34" charset="0"/>
              </a:rPr>
              <a:t>bào</a:t>
            </a:r>
            <a:r>
              <a:rPr lang="en-GB" sz="1800" dirty="0">
                <a:latin typeface="Arial" panose="020B0604020202020204" pitchFamily="34" charset="0"/>
                <a:cs typeface="Arial" panose="020B0604020202020204" pitchFamily="34" charset="0"/>
              </a:rPr>
              <a:t>/µL </a:t>
            </a:r>
          </a:p>
        </p:txBody>
      </p:sp>
      <p:sp>
        <p:nvSpPr>
          <p:cNvPr id="14" name="Content Placeholder 2">
            <a:extLst>
              <a:ext uri="{FF2B5EF4-FFF2-40B4-BE49-F238E27FC236}">
                <a16:creationId xmlns:a16="http://schemas.microsoft.com/office/drawing/2014/main" id="{0CD1FF7E-D91E-4EFB-B6FD-EE7635429067}"/>
              </a:ext>
            </a:extLst>
          </p:cNvPr>
          <p:cNvSpPr txBox="1">
            <a:spLocks/>
          </p:cNvSpPr>
          <p:nvPr/>
        </p:nvSpPr>
        <p:spPr>
          <a:xfrm>
            <a:off x="6210301" y="1435342"/>
            <a:ext cx="5685200" cy="4997451"/>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dirty="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dirty="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dirty="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dirty="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462" marR="0" lvl="1" indent="0" algn="l" defTabSz="914400" rtl="0" eaLnBrk="1" fontAlgn="base" latinLnBrk="0" hangingPunct="1">
              <a:lnSpc>
                <a:spcPct val="90000"/>
              </a:lnSpc>
              <a:spcBef>
                <a:spcPts val="500"/>
              </a:spcBef>
              <a:spcAft>
                <a:spcPts val="600"/>
              </a:spcAft>
              <a:buClr>
                <a:srgbClr val="B3B340"/>
              </a:buClr>
              <a:buSzTx/>
              <a:buFont typeface="Arial" panose="020B0604020202020204" pitchFamily="34" charset="0"/>
              <a:buNone/>
              <a:tabLst/>
              <a:defRPr/>
            </a:pPr>
            <a:r>
              <a:rPr kumimoji="0" lang="vi-VN"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Chương</a:t>
            </a:r>
            <a:r>
              <a:rPr kumimoji="0" lang="en-GB"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5 – </a:t>
            </a:r>
            <a:r>
              <a:rPr kumimoji="0" lang="en-GB" sz="16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Quản</a:t>
            </a:r>
            <a:r>
              <a:rPr kumimoji="0" lang="en-GB"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lý</a:t>
            </a:r>
            <a:r>
              <a:rPr kumimoji="0" lang="en-GB"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đợt</a:t>
            </a:r>
            <a:r>
              <a:rPr kumimoji="0" lang="en-GB"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cấp</a:t>
            </a:r>
            <a:r>
              <a:rPr kumimoji="0" lang="en-GB"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COPD</a:t>
            </a:r>
            <a:endParaRPr kumimoji="0" lang="en-GB"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33400" marR="0" lvl="1" indent="-261938" algn="l" defTabSz="914400" rtl="0" eaLnBrk="1" fontAlgn="base" latinLnBrk="0" hangingPunct="1">
              <a:lnSpc>
                <a:spcPct val="90000"/>
              </a:lnSpc>
              <a:spcBef>
                <a:spcPts val="500"/>
              </a:spcBef>
              <a:spcAft>
                <a:spcPts val="600"/>
              </a:spcAft>
              <a:buClr>
                <a:srgbClr val="B3B340"/>
              </a:buClr>
              <a:buSzTx/>
              <a:buFont typeface="Arial" panose="020B0604020202020204" pitchFamily="34" charset="0"/>
              <a:buChar char="•"/>
              <a:tabLst/>
              <a:defRPr/>
            </a:pPr>
            <a:r>
              <a:rPr lang="en-US" sz="1600" dirty="0" err="1">
                <a:solidFill>
                  <a:srgbClr val="000000"/>
                </a:solidFill>
                <a:latin typeface="Arial" panose="020B0604020202020204" pitchFamily="34" charset="0"/>
                <a:cs typeface="Arial" panose="020B0604020202020204" pitchFamily="34" charset="0"/>
              </a:rPr>
              <a:t>Định</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nghĩa</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mới</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đợt</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cấp</a:t>
            </a:r>
            <a:r>
              <a:rPr lang="en-US" sz="1600" dirty="0">
                <a:solidFill>
                  <a:srgbClr val="000000"/>
                </a:solidFill>
                <a:latin typeface="Arial" panose="020B0604020202020204" pitchFamily="34" charset="0"/>
                <a:cs typeface="Arial" panose="020B0604020202020204" pitchFamily="34" charset="0"/>
              </a:rPr>
              <a:t> COPD, </a:t>
            </a:r>
            <a:r>
              <a:rPr lang="en-US" sz="1600" dirty="0" err="1">
                <a:solidFill>
                  <a:srgbClr val="000000"/>
                </a:solidFill>
                <a:latin typeface="Arial" panose="020B0604020202020204" pitchFamily="34" charset="0"/>
                <a:cs typeface="Arial" panose="020B0604020202020204" pitchFamily="34" charset="0"/>
              </a:rPr>
              <a:t>chẩn</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đoán</a:t>
            </a:r>
            <a:r>
              <a:rPr lang="en-US" sz="1600" dirty="0">
                <a:solidFill>
                  <a:srgbClr val="000000"/>
                </a:solidFill>
                <a:latin typeface="Arial" panose="020B0604020202020204" pitchFamily="34" charset="0"/>
                <a:cs typeface="Arial" panose="020B0604020202020204" pitchFamily="34" charset="0"/>
              </a:rPr>
              <a:t>/</a:t>
            </a:r>
            <a:r>
              <a:rPr lang="en-US" sz="1600" dirty="0" err="1">
                <a:solidFill>
                  <a:srgbClr val="000000"/>
                </a:solidFill>
                <a:latin typeface="Arial" panose="020B0604020202020204" pitchFamily="34" charset="0"/>
                <a:cs typeface="Arial" panose="020B0604020202020204" pitchFamily="34" charset="0"/>
              </a:rPr>
              <a:t>đánh</a:t>
            </a:r>
            <a:r>
              <a:rPr lang="en-US" sz="1600" dirty="0">
                <a:solidFill>
                  <a:srgbClr val="000000"/>
                </a:solidFill>
                <a:latin typeface="Arial" panose="020B0604020202020204" pitchFamily="34" charset="0"/>
                <a:cs typeface="Arial" panose="020B0604020202020204" pitchFamily="34" charset="0"/>
              </a:rPr>
              <a:t> </a:t>
            </a:r>
            <a:r>
              <a:rPr lang="en-US" sz="1600" dirty="0" err="1">
                <a:solidFill>
                  <a:srgbClr val="000000"/>
                </a:solidFill>
                <a:latin typeface="Arial" panose="020B0604020202020204" pitchFamily="34" charset="0"/>
                <a:cs typeface="Arial" panose="020B0604020202020204" pitchFamily="34" charset="0"/>
              </a:rPr>
              <a:t>giá</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271462" marR="0" lvl="1" indent="0" algn="l" defTabSz="914400" rtl="0" eaLnBrk="1" fontAlgn="base" latinLnBrk="0" hangingPunct="1">
              <a:lnSpc>
                <a:spcPct val="90000"/>
              </a:lnSpc>
              <a:spcBef>
                <a:spcPts val="500"/>
              </a:spcBef>
              <a:spcAft>
                <a:spcPts val="600"/>
              </a:spcAft>
              <a:buClr>
                <a:srgbClr val="B3B340"/>
              </a:buClr>
              <a:buSzTx/>
              <a:buFont typeface="Arial" panose="020B0604020202020204" pitchFamily="34" charset="0"/>
              <a:buNone/>
              <a:tabLst/>
              <a:defRPr/>
            </a:pPr>
            <a:r>
              <a:rPr kumimoji="0" lang="vi-VN"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Chương</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6 – </a:t>
            </a:r>
            <a:r>
              <a:rPr kumimoji="0" lang="en-US" sz="1600" b="1"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Bệnh</a:t>
            </a:r>
            <a:r>
              <a:rPr kumimoji="0" lang="en-US"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1"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đồng</a:t>
            </a:r>
            <a:r>
              <a:rPr kumimoji="0" lang="en-US" sz="1600" b="1"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1"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mắc</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33400" marR="0" lvl="1" indent="-261938" algn="l" defTabSz="914400" rtl="0" eaLnBrk="1" fontAlgn="base" latinLnBrk="0" hangingPunct="1">
              <a:lnSpc>
                <a:spcPct val="90000"/>
              </a:lnSpc>
              <a:spcBef>
                <a:spcPts val="500"/>
              </a:spcBef>
              <a:spcAft>
                <a:spcPts val="600"/>
              </a:spcAft>
              <a:buClr>
                <a:srgbClr val="B3B340"/>
              </a:buClr>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Bổ</a:t>
            </a:r>
            <a:r>
              <a:rPr kumimoji="0" lang="en-US" sz="1600" b="0"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sung </a:t>
            </a:r>
            <a:r>
              <a:rPr kumimoji="0" lang="en-US" sz="1600" b="0"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một</a:t>
            </a:r>
            <a:r>
              <a:rPr kumimoji="0" lang="en-US" sz="1600" b="0"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số</a:t>
            </a:r>
            <a:r>
              <a:rPr kumimoji="0" lang="en-US" sz="1600" b="0"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bệnh</a:t>
            </a:r>
            <a:r>
              <a:rPr kumimoji="0" lang="en-US" sz="1600" b="0"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đồng</a:t>
            </a:r>
            <a:r>
              <a:rPr kumimoji="0" lang="en-US" sz="1600" b="0" i="0"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600" b="0" i="0" u="none" strike="noStrike" kern="1200" cap="none" spc="0" normalizeH="0" noProof="0" dirty="0" err="1">
                <a:ln>
                  <a:noFill/>
                </a:ln>
                <a:solidFill>
                  <a:srgbClr val="000000"/>
                </a:solidFill>
                <a:effectLst/>
                <a:uLnTx/>
                <a:uFillTx/>
                <a:latin typeface="Arial" panose="020B0604020202020204" pitchFamily="34" charset="0"/>
                <a:cs typeface="Arial" panose="020B0604020202020204" pitchFamily="34" charset="0"/>
              </a:rPr>
              <a:t>mắc</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701807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D0908B49-7A11-494A-8F74-B06EC3CE5A17}"/>
              </a:ext>
            </a:extLst>
          </p:cNvPr>
          <p:cNvSpPr txBox="1">
            <a:spLocks/>
          </p:cNvSpPr>
          <p:nvPr/>
        </p:nvSpPr>
        <p:spPr>
          <a:xfrm>
            <a:off x="469776" y="280101"/>
            <a:ext cx="10972800" cy="715687"/>
          </a:xfrm>
          <a:prstGeom prst="rect">
            <a:avLst/>
          </a:prstGeom>
        </p:spPr>
        <p:txBody>
          <a:bodyPr vert="horz" lIns="91440" tIns="45720" rIns="91440" bIns="45720" rtlCol="0" anchor="ctr">
            <a:normAutofit/>
          </a:bodyPr>
          <a:lstStyle>
            <a:lvl1pPr algn="l" defTabSz="457200" rtl="0" eaLnBrk="1" latinLnBrk="0" hangingPunct="1">
              <a:spcBef>
                <a:spcPct val="0"/>
              </a:spcBef>
              <a:buNone/>
              <a:defRPr sz="4400" kern="1200">
                <a:solidFill>
                  <a:srgbClr val="002060"/>
                </a:solidFill>
                <a:latin typeface="Arial"/>
                <a:ea typeface="+mj-ea"/>
                <a:cs typeface="Arial"/>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00B050"/>
                </a:solidFill>
                <a:effectLst/>
                <a:uLnTx/>
                <a:uFillTx/>
                <a:latin typeface="Arial"/>
                <a:ea typeface="+mj-ea"/>
                <a:cs typeface="Arial"/>
              </a:rPr>
              <a:t>COPD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là</a:t>
            </a:r>
            <a:r>
              <a:rPr kumimoji="0" lang="en-US" sz="3200" b="1" i="0" u="none" strike="noStrike" kern="1200" cap="none" spc="0" normalizeH="0" baseline="0" noProof="0" dirty="0">
                <a:ln>
                  <a:noFill/>
                </a:ln>
                <a:solidFill>
                  <a:srgbClr val="00B050"/>
                </a:solidFill>
                <a:effectLst/>
                <a:uLnTx/>
                <a:uFillTx/>
                <a:latin typeface="Arial"/>
                <a:ea typeface="+mj-ea"/>
                <a:cs typeface="Arial"/>
              </a:rPr>
              <a:t>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một</a:t>
            </a:r>
            <a:r>
              <a:rPr kumimoji="0" lang="en-US" sz="3200" b="1" i="0" u="none" strike="noStrike" kern="1200" cap="none" spc="0" normalizeH="0" baseline="0" noProof="0" dirty="0">
                <a:ln>
                  <a:noFill/>
                </a:ln>
                <a:solidFill>
                  <a:srgbClr val="00B050"/>
                </a:solidFill>
                <a:effectLst/>
                <a:uLnTx/>
                <a:uFillTx/>
                <a:latin typeface="Arial"/>
                <a:ea typeface="+mj-ea"/>
                <a:cs typeface="Arial"/>
              </a:rPr>
              <a:t>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vấn</a:t>
            </a:r>
            <a:r>
              <a:rPr kumimoji="0" lang="en-US" sz="3200" b="1" i="0" u="none" strike="noStrike" kern="1200" cap="none" spc="0" normalizeH="0" baseline="0" noProof="0" dirty="0">
                <a:ln>
                  <a:noFill/>
                </a:ln>
                <a:solidFill>
                  <a:srgbClr val="00B050"/>
                </a:solidFill>
                <a:effectLst/>
                <a:uLnTx/>
                <a:uFillTx/>
                <a:latin typeface="Arial"/>
                <a:ea typeface="+mj-ea"/>
                <a:cs typeface="Arial"/>
              </a:rPr>
              <a:t>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đề</a:t>
            </a:r>
            <a:r>
              <a:rPr kumimoji="0" lang="en-US" sz="3200" b="1" i="0" u="none" strike="noStrike" kern="1200" cap="none" spc="0" normalizeH="0" baseline="0" noProof="0" dirty="0">
                <a:ln>
                  <a:noFill/>
                </a:ln>
                <a:solidFill>
                  <a:srgbClr val="00B050"/>
                </a:solidFill>
                <a:effectLst/>
                <a:uLnTx/>
                <a:uFillTx/>
                <a:latin typeface="Arial"/>
                <a:ea typeface="+mj-ea"/>
                <a:cs typeface="Arial"/>
              </a:rPr>
              <a:t>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toàn</a:t>
            </a:r>
            <a:r>
              <a:rPr kumimoji="0" lang="en-US" sz="3200" b="1" i="0" u="none" strike="noStrike" kern="1200" cap="none" spc="0" normalizeH="0" baseline="0" noProof="0" dirty="0">
                <a:ln>
                  <a:noFill/>
                </a:ln>
                <a:solidFill>
                  <a:srgbClr val="00B050"/>
                </a:solidFill>
                <a:effectLst/>
                <a:uLnTx/>
                <a:uFillTx/>
                <a:latin typeface="Arial"/>
                <a:ea typeface="+mj-ea"/>
                <a:cs typeface="Arial"/>
              </a:rPr>
              <a:t> </a:t>
            </a:r>
            <a:r>
              <a:rPr kumimoji="0" lang="en-US" sz="3200" b="1" i="0" u="none" strike="noStrike" kern="1200" cap="none" spc="0" normalizeH="0" baseline="0" noProof="0" dirty="0" err="1">
                <a:ln>
                  <a:noFill/>
                </a:ln>
                <a:solidFill>
                  <a:srgbClr val="00B050"/>
                </a:solidFill>
                <a:effectLst/>
                <a:uLnTx/>
                <a:uFillTx/>
                <a:latin typeface="Arial"/>
                <a:ea typeface="+mj-ea"/>
                <a:cs typeface="Arial"/>
              </a:rPr>
              <a:t>cầu</a:t>
            </a:r>
            <a:endParaRPr kumimoji="0" lang="en-US" sz="3200" b="1" i="0" u="none" strike="noStrike" kern="1200" cap="none" spc="0" normalizeH="0" baseline="0" noProof="0" dirty="0">
              <a:ln>
                <a:noFill/>
              </a:ln>
              <a:solidFill>
                <a:srgbClr val="00B050"/>
              </a:solidFill>
              <a:effectLst/>
              <a:uLnTx/>
              <a:uFillTx/>
              <a:latin typeface="Arial"/>
              <a:ea typeface="+mj-ea"/>
              <a:cs typeface="Arial"/>
            </a:endParaRPr>
          </a:p>
        </p:txBody>
      </p:sp>
      <p:pic>
        <p:nvPicPr>
          <p:cNvPr id="12" name="Picture 11">
            <a:extLst>
              <a:ext uri="{FF2B5EF4-FFF2-40B4-BE49-F238E27FC236}">
                <a16:creationId xmlns:a16="http://schemas.microsoft.com/office/drawing/2014/main" id="{F6FB1C19-3222-4078-941D-7D985F49641B}"/>
              </a:ext>
            </a:extLst>
          </p:cNvPr>
          <p:cNvPicPr>
            <a:picLocks noChangeAspect="1"/>
          </p:cNvPicPr>
          <p:nvPr/>
        </p:nvPicPr>
        <p:blipFill>
          <a:blip r:embed="rId3" cstate="print">
            <a:clrChange>
              <a:clrFrom>
                <a:srgbClr val="000000">
                  <a:alpha val="0"/>
                </a:srgbClr>
              </a:clrFrom>
              <a:clrTo>
                <a:srgbClr val="000000">
                  <a:alpha val="0"/>
                </a:srgbClr>
              </a:clrTo>
            </a:clrChange>
            <a:duotone>
              <a:srgbClr val="8064A2">
                <a:shade val="45000"/>
                <a:satMod val="135000"/>
              </a:srgbClr>
              <a:prstClr val="white"/>
            </a:duotone>
            <a:extLst>
              <a:ext uri="{28A0092B-C50C-407E-A947-70E740481C1C}">
                <a14:useLocalDpi xmlns:a14="http://schemas.microsoft.com/office/drawing/2010/main" val="0"/>
              </a:ext>
            </a:extLst>
          </a:blip>
          <a:stretch>
            <a:fillRect/>
          </a:stretch>
        </p:blipFill>
        <p:spPr>
          <a:xfrm>
            <a:off x="2233076" y="3186888"/>
            <a:ext cx="1216492" cy="1216492"/>
          </a:xfrm>
          <a:prstGeom prst="rect">
            <a:avLst/>
          </a:prstGeom>
        </p:spPr>
      </p:pic>
      <p:sp>
        <p:nvSpPr>
          <p:cNvPr id="13" name="TextBox 12">
            <a:extLst>
              <a:ext uri="{FF2B5EF4-FFF2-40B4-BE49-F238E27FC236}">
                <a16:creationId xmlns:a16="http://schemas.microsoft.com/office/drawing/2014/main" id="{126E28FA-F83B-48EB-BD10-94C387FC518A}"/>
              </a:ext>
            </a:extLst>
          </p:cNvPr>
          <p:cNvSpPr txBox="1"/>
          <p:nvPr/>
        </p:nvSpPr>
        <p:spPr>
          <a:xfrm>
            <a:off x="4038598" y="3256525"/>
            <a:ext cx="4703836" cy="954107"/>
          </a:xfrm>
          <a:prstGeom prst="rect">
            <a:avLst/>
          </a:prstGeom>
          <a:noFill/>
        </p:spPr>
        <p:txBody>
          <a:bodyPr wrap="square" rtlCol="0">
            <a:spAutoFit/>
          </a:bodyPr>
          <a:lstStyle/>
          <a:p>
            <a:r>
              <a:rPr lang="en-US" sz="2800" dirty="0" err="1">
                <a:solidFill>
                  <a:prstClr val="black"/>
                </a:solidFill>
                <a:latin typeface="Arial"/>
              </a:rPr>
              <a:t>Cứ</a:t>
            </a:r>
            <a:r>
              <a:rPr lang="en-US" sz="2800" dirty="0">
                <a:solidFill>
                  <a:prstClr val="black"/>
                </a:solidFill>
                <a:latin typeface="Arial"/>
              </a:rPr>
              <a:t> </a:t>
            </a:r>
            <a:r>
              <a:rPr lang="en-US" sz="2800" dirty="0" err="1">
                <a:solidFill>
                  <a:prstClr val="black"/>
                </a:solidFill>
                <a:latin typeface="Arial"/>
              </a:rPr>
              <a:t>mỗi</a:t>
            </a:r>
            <a:r>
              <a:rPr lang="en-US" sz="2800" dirty="0">
                <a:solidFill>
                  <a:prstClr val="black"/>
                </a:solidFill>
                <a:latin typeface="Arial"/>
              </a:rPr>
              <a:t> </a:t>
            </a:r>
            <a:r>
              <a:rPr lang="en-US" sz="2800" b="1" dirty="0">
                <a:solidFill>
                  <a:srgbClr val="FF6600"/>
                </a:solidFill>
                <a:latin typeface="Arial"/>
              </a:rPr>
              <a:t>10</a:t>
            </a:r>
            <a:r>
              <a:rPr lang="en-US" sz="2800" dirty="0">
                <a:solidFill>
                  <a:prstClr val="black"/>
                </a:solidFill>
                <a:latin typeface="Arial"/>
              </a:rPr>
              <a:t> </a:t>
            </a:r>
            <a:r>
              <a:rPr lang="en-US" sz="2800" dirty="0" err="1">
                <a:solidFill>
                  <a:prstClr val="black"/>
                </a:solidFill>
                <a:latin typeface="Arial"/>
              </a:rPr>
              <a:t>giây</a:t>
            </a:r>
            <a:r>
              <a:rPr lang="en-US" sz="2800" dirty="0">
                <a:solidFill>
                  <a:prstClr val="black"/>
                </a:solidFill>
                <a:latin typeface="Arial"/>
              </a:rPr>
              <a:t> </a:t>
            </a:r>
            <a:r>
              <a:rPr lang="en-US" sz="2800" dirty="0" err="1">
                <a:solidFill>
                  <a:prstClr val="black"/>
                </a:solidFill>
                <a:latin typeface="Arial"/>
              </a:rPr>
              <a:t>có</a:t>
            </a:r>
            <a:r>
              <a:rPr lang="en-US" sz="2800" dirty="0">
                <a:solidFill>
                  <a:prstClr val="black"/>
                </a:solidFill>
                <a:latin typeface="Arial"/>
              </a:rPr>
              <a:t> </a:t>
            </a:r>
            <a:r>
              <a:rPr lang="en-US" sz="2800" b="1" dirty="0">
                <a:solidFill>
                  <a:srgbClr val="FF6600"/>
                </a:solidFill>
                <a:latin typeface="Arial"/>
              </a:rPr>
              <a:t>1 </a:t>
            </a:r>
            <a:r>
              <a:rPr lang="en-US" sz="2800" dirty="0" err="1">
                <a:solidFill>
                  <a:prstClr val="black"/>
                </a:solidFill>
                <a:latin typeface="Arial"/>
              </a:rPr>
              <a:t>người</a:t>
            </a:r>
            <a:r>
              <a:rPr lang="en-US" sz="2800" dirty="0">
                <a:solidFill>
                  <a:prstClr val="black"/>
                </a:solidFill>
                <a:latin typeface="Arial"/>
              </a:rPr>
              <a:t> </a:t>
            </a:r>
          </a:p>
          <a:p>
            <a:r>
              <a:rPr lang="en-US" sz="2800" b="1" i="1" dirty="0" err="1">
                <a:solidFill>
                  <a:prstClr val="black"/>
                </a:solidFill>
                <a:latin typeface="Arial"/>
              </a:rPr>
              <a:t>tử</a:t>
            </a:r>
            <a:r>
              <a:rPr lang="en-US" sz="2800" b="1" i="1" dirty="0">
                <a:solidFill>
                  <a:prstClr val="black"/>
                </a:solidFill>
                <a:latin typeface="Arial"/>
              </a:rPr>
              <a:t> </a:t>
            </a:r>
            <a:r>
              <a:rPr lang="en-US" sz="2800" b="1" i="1" dirty="0" err="1">
                <a:solidFill>
                  <a:prstClr val="black"/>
                </a:solidFill>
                <a:latin typeface="Arial"/>
              </a:rPr>
              <a:t>vong</a:t>
            </a:r>
            <a:r>
              <a:rPr lang="en-US" sz="2800" b="1" i="1" dirty="0">
                <a:solidFill>
                  <a:prstClr val="black"/>
                </a:solidFill>
                <a:latin typeface="Arial"/>
              </a:rPr>
              <a:t> do COPD </a:t>
            </a:r>
            <a:r>
              <a:rPr lang="en-US" sz="2800" baseline="30000" dirty="0">
                <a:solidFill>
                  <a:prstClr val="black"/>
                </a:solidFill>
                <a:latin typeface="Arial"/>
              </a:rPr>
              <a:t>(2)</a:t>
            </a:r>
            <a:endParaRPr lang="en-US" sz="2800" dirty="0">
              <a:solidFill>
                <a:prstClr val="black"/>
              </a:solidFill>
              <a:latin typeface="Arial"/>
            </a:endParaRPr>
          </a:p>
        </p:txBody>
      </p:sp>
      <p:sp>
        <p:nvSpPr>
          <p:cNvPr id="14" name="TextBox 13">
            <a:extLst>
              <a:ext uri="{FF2B5EF4-FFF2-40B4-BE49-F238E27FC236}">
                <a16:creationId xmlns:a16="http://schemas.microsoft.com/office/drawing/2014/main" id="{B65E3C58-E4D8-47D3-93A7-936D1A402487}"/>
              </a:ext>
            </a:extLst>
          </p:cNvPr>
          <p:cNvSpPr txBox="1"/>
          <p:nvPr/>
        </p:nvSpPr>
        <p:spPr>
          <a:xfrm>
            <a:off x="4045791" y="1790132"/>
            <a:ext cx="6019801" cy="954107"/>
          </a:xfrm>
          <a:prstGeom prst="rect">
            <a:avLst/>
          </a:prstGeom>
          <a:noFill/>
        </p:spPr>
        <p:txBody>
          <a:bodyPr wrap="square" rtlCol="0">
            <a:spAutoFit/>
          </a:bodyPr>
          <a:lstStyle/>
          <a:p>
            <a:r>
              <a:rPr lang="en-US" sz="2800" dirty="0" err="1">
                <a:solidFill>
                  <a:prstClr val="black"/>
                </a:solidFill>
                <a:latin typeface="Arial"/>
              </a:rPr>
              <a:t>Khoảng</a:t>
            </a:r>
            <a:r>
              <a:rPr lang="en-US" sz="2800" dirty="0">
                <a:solidFill>
                  <a:prstClr val="black"/>
                </a:solidFill>
                <a:latin typeface="Arial"/>
              </a:rPr>
              <a:t> </a:t>
            </a:r>
            <a:r>
              <a:rPr lang="en-US" sz="2800" b="1" dirty="0">
                <a:solidFill>
                  <a:srgbClr val="FF6600"/>
                </a:solidFill>
                <a:latin typeface="Arial"/>
              </a:rPr>
              <a:t>384 </a:t>
            </a:r>
            <a:r>
              <a:rPr lang="en-US" sz="2800" b="1" dirty="0" err="1">
                <a:solidFill>
                  <a:srgbClr val="FF6600"/>
                </a:solidFill>
                <a:latin typeface="Arial"/>
              </a:rPr>
              <a:t>triệu</a:t>
            </a:r>
            <a:r>
              <a:rPr lang="en-US" sz="2800" b="1" dirty="0">
                <a:solidFill>
                  <a:srgbClr val="FF6600"/>
                </a:solidFill>
                <a:latin typeface="Arial"/>
              </a:rPr>
              <a:t> </a:t>
            </a:r>
            <a:r>
              <a:rPr lang="en-US" sz="2800" dirty="0" err="1">
                <a:solidFill>
                  <a:prstClr val="black"/>
                </a:solidFill>
                <a:latin typeface="Arial"/>
              </a:rPr>
              <a:t>người</a:t>
            </a:r>
            <a:r>
              <a:rPr lang="en-US" sz="2800" dirty="0">
                <a:solidFill>
                  <a:prstClr val="black"/>
                </a:solidFill>
                <a:latin typeface="Arial"/>
              </a:rPr>
              <a:t> </a:t>
            </a:r>
          </a:p>
          <a:p>
            <a:r>
              <a:rPr lang="en-US" sz="2800" dirty="0" err="1">
                <a:solidFill>
                  <a:prstClr val="black"/>
                </a:solidFill>
                <a:latin typeface="Arial"/>
              </a:rPr>
              <a:t>mắc</a:t>
            </a:r>
            <a:r>
              <a:rPr lang="en-US" sz="2800" dirty="0">
                <a:solidFill>
                  <a:prstClr val="black"/>
                </a:solidFill>
                <a:latin typeface="Arial"/>
              </a:rPr>
              <a:t> COPD </a:t>
            </a:r>
            <a:r>
              <a:rPr lang="en-US" sz="2800" dirty="0" err="1">
                <a:solidFill>
                  <a:prstClr val="black"/>
                </a:solidFill>
                <a:latin typeface="Arial"/>
              </a:rPr>
              <a:t>trên</a:t>
            </a:r>
            <a:r>
              <a:rPr lang="en-US" sz="2800" dirty="0">
                <a:solidFill>
                  <a:prstClr val="black"/>
                </a:solidFill>
                <a:latin typeface="Arial"/>
              </a:rPr>
              <a:t> </a:t>
            </a:r>
            <a:r>
              <a:rPr lang="en-US" sz="2800" dirty="0" err="1">
                <a:solidFill>
                  <a:prstClr val="black"/>
                </a:solidFill>
                <a:latin typeface="Arial"/>
              </a:rPr>
              <a:t>toàn</a:t>
            </a:r>
            <a:r>
              <a:rPr lang="en-US" sz="2800" dirty="0">
                <a:solidFill>
                  <a:prstClr val="black"/>
                </a:solidFill>
                <a:latin typeface="Arial"/>
              </a:rPr>
              <a:t> </a:t>
            </a:r>
            <a:r>
              <a:rPr lang="en-US" sz="2800" dirty="0" err="1">
                <a:solidFill>
                  <a:prstClr val="black"/>
                </a:solidFill>
                <a:latin typeface="Arial"/>
              </a:rPr>
              <a:t>thế</a:t>
            </a:r>
            <a:r>
              <a:rPr lang="en-US" sz="2800" dirty="0">
                <a:solidFill>
                  <a:prstClr val="black"/>
                </a:solidFill>
                <a:latin typeface="Arial"/>
              </a:rPr>
              <a:t> </a:t>
            </a:r>
            <a:r>
              <a:rPr lang="en-US" sz="2800" dirty="0" err="1">
                <a:solidFill>
                  <a:prstClr val="black"/>
                </a:solidFill>
                <a:latin typeface="Arial"/>
              </a:rPr>
              <a:t>giới</a:t>
            </a:r>
            <a:r>
              <a:rPr lang="en-US" sz="2800" dirty="0">
                <a:solidFill>
                  <a:prstClr val="black"/>
                </a:solidFill>
                <a:latin typeface="Arial"/>
              </a:rPr>
              <a:t> </a:t>
            </a:r>
            <a:r>
              <a:rPr lang="en-US" sz="2800" baseline="30000" dirty="0">
                <a:solidFill>
                  <a:prstClr val="black"/>
                </a:solidFill>
                <a:latin typeface="Arial"/>
              </a:rPr>
              <a:t>(1)</a:t>
            </a:r>
            <a:endParaRPr lang="en-US" sz="2800" dirty="0">
              <a:solidFill>
                <a:prstClr val="black"/>
              </a:solidFill>
              <a:latin typeface="Arial"/>
            </a:endParaRPr>
          </a:p>
        </p:txBody>
      </p:sp>
      <p:pic>
        <p:nvPicPr>
          <p:cNvPr id="15" name="Picture 2" descr="Image result for group people icons">
            <a:extLst>
              <a:ext uri="{FF2B5EF4-FFF2-40B4-BE49-F238E27FC236}">
                <a16:creationId xmlns:a16="http://schemas.microsoft.com/office/drawing/2014/main" id="{3965C12D-7CCC-462E-926F-D27D0508D25F}"/>
              </a:ext>
            </a:extLst>
          </p:cNvPr>
          <p:cNvPicPr>
            <a:picLocks noChangeAspect="1" noChangeArrowheads="1"/>
          </p:cNvPicPr>
          <p:nvPr/>
        </p:nvPicPr>
        <p:blipFill>
          <a:blip r:embed="rId4" cstate="print">
            <a:duotone>
              <a:prstClr val="black"/>
              <a:srgbClr val="00B050">
                <a:tint val="45000"/>
                <a:satMod val="400000"/>
              </a:srgbClr>
            </a:duotone>
            <a:extLst>
              <a:ext uri="{BEBA8EAE-BF5A-486C-A8C5-ECC9F3942E4B}">
                <a14:imgProps xmlns:a14="http://schemas.microsoft.com/office/drawing/2010/main">
                  <a14:imgLayer r:embed="rId5">
                    <a14:imgEffect>
                      <a14:sharpenSoften amount="500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2308136" y="1790133"/>
            <a:ext cx="1066372" cy="1066373"/>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DD9BD935-4C62-49D1-8282-679B877F2138}"/>
              </a:ext>
            </a:extLst>
          </p:cNvPr>
          <p:cNvSpPr txBox="1"/>
          <p:nvPr/>
        </p:nvSpPr>
        <p:spPr>
          <a:xfrm>
            <a:off x="4038599" y="4784994"/>
            <a:ext cx="5943601" cy="954107"/>
          </a:xfrm>
          <a:prstGeom prst="rect">
            <a:avLst/>
          </a:prstGeom>
          <a:noFill/>
        </p:spPr>
        <p:txBody>
          <a:bodyPr wrap="square" rtlCol="0">
            <a:spAutoFit/>
          </a:bodyPr>
          <a:lstStyle/>
          <a:p>
            <a:r>
              <a:rPr lang="en-US" sz="2800" dirty="0">
                <a:solidFill>
                  <a:prstClr val="black"/>
                </a:solidFill>
                <a:latin typeface="Arial"/>
              </a:rPr>
              <a:t>COPD </a:t>
            </a:r>
            <a:r>
              <a:rPr lang="en-US" sz="2800" dirty="0" err="1">
                <a:solidFill>
                  <a:prstClr val="black"/>
                </a:solidFill>
                <a:latin typeface="Arial"/>
              </a:rPr>
              <a:t>là</a:t>
            </a:r>
            <a:r>
              <a:rPr lang="en-US" sz="2800" dirty="0">
                <a:solidFill>
                  <a:prstClr val="black"/>
                </a:solidFill>
                <a:latin typeface="Arial"/>
              </a:rPr>
              <a:t> </a:t>
            </a:r>
            <a:r>
              <a:rPr lang="en-US" sz="2800" dirty="0" err="1">
                <a:solidFill>
                  <a:prstClr val="black"/>
                </a:solidFill>
                <a:latin typeface="Arial"/>
              </a:rPr>
              <a:t>nguyên</a:t>
            </a:r>
            <a:r>
              <a:rPr lang="en-US" sz="2800" dirty="0">
                <a:solidFill>
                  <a:prstClr val="black"/>
                </a:solidFill>
                <a:latin typeface="Arial"/>
              </a:rPr>
              <a:t> </a:t>
            </a:r>
            <a:r>
              <a:rPr lang="en-US" sz="2800" dirty="0" err="1">
                <a:solidFill>
                  <a:prstClr val="black"/>
                </a:solidFill>
                <a:latin typeface="Arial"/>
              </a:rPr>
              <a:t>nhân</a:t>
            </a:r>
            <a:r>
              <a:rPr lang="en-US" sz="2800" dirty="0">
                <a:solidFill>
                  <a:prstClr val="black"/>
                </a:solidFill>
                <a:latin typeface="Arial"/>
              </a:rPr>
              <a:t> </a:t>
            </a:r>
            <a:r>
              <a:rPr lang="en-US" sz="2800" dirty="0" err="1">
                <a:solidFill>
                  <a:prstClr val="black"/>
                </a:solidFill>
                <a:latin typeface="Arial"/>
              </a:rPr>
              <a:t>tử</a:t>
            </a:r>
            <a:r>
              <a:rPr lang="en-US" sz="2800" dirty="0">
                <a:solidFill>
                  <a:prstClr val="black"/>
                </a:solidFill>
                <a:latin typeface="Arial"/>
              </a:rPr>
              <a:t> </a:t>
            </a:r>
            <a:r>
              <a:rPr lang="en-US" sz="2800" dirty="0" err="1">
                <a:solidFill>
                  <a:prstClr val="black"/>
                </a:solidFill>
                <a:latin typeface="Arial"/>
              </a:rPr>
              <a:t>vong</a:t>
            </a:r>
            <a:r>
              <a:rPr lang="en-US" sz="2800" dirty="0">
                <a:solidFill>
                  <a:prstClr val="black"/>
                </a:solidFill>
                <a:latin typeface="Arial"/>
              </a:rPr>
              <a:t> </a:t>
            </a:r>
          </a:p>
          <a:p>
            <a:r>
              <a:rPr lang="en-US" sz="2800" dirty="0" err="1">
                <a:solidFill>
                  <a:prstClr val="black"/>
                </a:solidFill>
                <a:latin typeface="Arial"/>
              </a:rPr>
              <a:t>hàng</a:t>
            </a:r>
            <a:r>
              <a:rPr lang="en-US" sz="2800" dirty="0">
                <a:solidFill>
                  <a:prstClr val="black"/>
                </a:solidFill>
                <a:latin typeface="Arial"/>
              </a:rPr>
              <a:t> </a:t>
            </a:r>
            <a:r>
              <a:rPr lang="en-US" sz="2800" dirty="0" err="1">
                <a:solidFill>
                  <a:prstClr val="black"/>
                </a:solidFill>
                <a:latin typeface="Arial"/>
              </a:rPr>
              <a:t>thứ</a:t>
            </a:r>
            <a:r>
              <a:rPr lang="en-US" sz="2800" dirty="0">
                <a:solidFill>
                  <a:prstClr val="black"/>
                </a:solidFill>
                <a:latin typeface="Arial"/>
              </a:rPr>
              <a:t> </a:t>
            </a:r>
            <a:r>
              <a:rPr lang="en-US" sz="2800" b="1" dirty="0">
                <a:solidFill>
                  <a:srgbClr val="FF6600"/>
                </a:solidFill>
                <a:latin typeface="Arial"/>
              </a:rPr>
              <a:t>3</a:t>
            </a:r>
            <a:r>
              <a:rPr lang="en-US" sz="2800" b="1" dirty="0">
                <a:solidFill>
                  <a:srgbClr val="00B050"/>
                </a:solidFill>
                <a:latin typeface="Arial"/>
              </a:rPr>
              <a:t> </a:t>
            </a:r>
            <a:r>
              <a:rPr lang="en-US" sz="2800" dirty="0" err="1">
                <a:solidFill>
                  <a:prstClr val="black"/>
                </a:solidFill>
                <a:latin typeface="Arial"/>
              </a:rPr>
              <a:t>thế</a:t>
            </a:r>
            <a:r>
              <a:rPr lang="en-US" sz="2800" dirty="0">
                <a:solidFill>
                  <a:prstClr val="black"/>
                </a:solidFill>
                <a:latin typeface="Arial"/>
              </a:rPr>
              <a:t> </a:t>
            </a:r>
            <a:r>
              <a:rPr lang="en-US" sz="2800" dirty="0" err="1">
                <a:solidFill>
                  <a:prstClr val="black"/>
                </a:solidFill>
                <a:latin typeface="Arial"/>
              </a:rPr>
              <a:t>giới</a:t>
            </a:r>
            <a:r>
              <a:rPr lang="en-US" sz="2800" dirty="0">
                <a:solidFill>
                  <a:prstClr val="black"/>
                </a:solidFill>
                <a:latin typeface="Arial"/>
              </a:rPr>
              <a:t> </a:t>
            </a:r>
            <a:r>
              <a:rPr lang="en-US" sz="2800" baseline="30000" dirty="0">
                <a:solidFill>
                  <a:prstClr val="black"/>
                </a:solidFill>
                <a:latin typeface="Arial"/>
              </a:rPr>
              <a:t>(3)</a:t>
            </a:r>
            <a:endParaRPr lang="en-US" sz="2800" dirty="0">
              <a:solidFill>
                <a:prstClr val="black"/>
              </a:solidFill>
              <a:latin typeface="Arial"/>
            </a:endParaRPr>
          </a:p>
        </p:txBody>
      </p:sp>
      <p:pic>
        <p:nvPicPr>
          <p:cNvPr id="17" name="Picture 6" descr="Image result for ranking top 3 icon green">
            <a:extLst>
              <a:ext uri="{FF2B5EF4-FFF2-40B4-BE49-F238E27FC236}">
                <a16:creationId xmlns:a16="http://schemas.microsoft.com/office/drawing/2014/main" id="{CB7F12B4-E48B-45A3-8C8C-F80143B0B0ED}"/>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2269888" y="4733764"/>
            <a:ext cx="1179681" cy="1179681"/>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6A1F3FAB-3AEB-4538-86EA-AC562EDD7BE1}"/>
              </a:ext>
            </a:extLst>
          </p:cNvPr>
          <p:cNvSpPr txBox="1"/>
          <p:nvPr/>
        </p:nvSpPr>
        <p:spPr>
          <a:xfrm>
            <a:off x="8248557" y="6630056"/>
            <a:ext cx="4876800" cy="230832"/>
          </a:xfrm>
          <a:prstGeom prst="rect">
            <a:avLst/>
          </a:prstGeom>
          <a:noFill/>
        </p:spPr>
        <p:txBody>
          <a:bodyPr wrap="square" rtlCol="0">
            <a:spAutoFit/>
          </a:bodyPr>
          <a:lstStyle/>
          <a:p>
            <a:r>
              <a:rPr lang="en-US" sz="900" dirty="0">
                <a:solidFill>
                  <a:schemeClr val="bg1">
                    <a:lumMod val="65000"/>
                  </a:schemeClr>
                </a:solidFill>
                <a:latin typeface="Arial"/>
              </a:rPr>
              <a:t>1. GOLD (2022), 2. WHO (2015), 3. IHME (2017)</a:t>
            </a:r>
          </a:p>
        </p:txBody>
      </p:sp>
    </p:spTree>
    <p:extLst>
      <p:ext uri="{BB962C8B-B14F-4D97-AF65-F5344CB8AC3E}">
        <p14:creationId xmlns:p14="http://schemas.microsoft.com/office/powerpoint/2010/main" val="22811850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8364330" y="4724401"/>
            <a:ext cx="855871" cy="276999"/>
          </a:xfrm>
          <a:prstGeom prst="rect">
            <a:avLst/>
          </a:prstGeom>
          <a:noFill/>
        </p:spPr>
        <p:txBody>
          <a:bodyPr wrap="square" rtlCol="0">
            <a:spAutoFit/>
          </a:bodyPr>
          <a:lstStyle/>
          <a:p>
            <a:pPr defTabSz="914400">
              <a:defRPr/>
            </a:pPr>
            <a:r>
              <a:rPr lang="vi-VN" sz="1200" b="1" kern="0" dirty="0">
                <a:solidFill>
                  <a:prstClr val="white"/>
                </a:solidFill>
              </a:rPr>
              <a:t>44.5%</a:t>
            </a:r>
          </a:p>
        </p:txBody>
      </p:sp>
      <p:sp>
        <p:nvSpPr>
          <p:cNvPr id="13" name="TextBox 12"/>
          <p:cNvSpPr txBox="1"/>
          <p:nvPr/>
        </p:nvSpPr>
        <p:spPr>
          <a:xfrm>
            <a:off x="9115425" y="6599452"/>
            <a:ext cx="4334256" cy="230832"/>
          </a:xfrm>
          <a:prstGeom prst="rect">
            <a:avLst/>
          </a:prstGeom>
          <a:noFill/>
        </p:spPr>
        <p:txBody>
          <a:bodyPr wrap="square" rtlCol="0">
            <a:spAutoFit/>
          </a:bodyPr>
          <a:lstStyle/>
          <a:p>
            <a:r>
              <a:rPr lang="en-US" sz="900" dirty="0">
                <a:solidFill>
                  <a:schemeClr val="bg1">
                    <a:lumMod val="65000"/>
                  </a:schemeClr>
                </a:solidFill>
                <a:latin typeface="Arial" panose="020B0604020202020204" pitchFamily="34" charset="0"/>
                <a:cs typeface="Arial" panose="020B0604020202020204" pitchFamily="34" charset="0"/>
              </a:rPr>
              <a:t>Lim et al. Asia Pacific Family Medicine (2015) 14:4</a:t>
            </a:r>
          </a:p>
        </p:txBody>
      </p:sp>
      <p:grpSp>
        <p:nvGrpSpPr>
          <p:cNvPr id="2" name="Group 1"/>
          <p:cNvGrpSpPr/>
          <p:nvPr/>
        </p:nvGrpSpPr>
        <p:grpSpPr>
          <a:xfrm>
            <a:off x="2144817" y="1466288"/>
            <a:ext cx="5410200" cy="4765678"/>
            <a:chOff x="636493" y="1482722"/>
            <a:chExt cx="5410200" cy="4765678"/>
          </a:xfrm>
        </p:grpSpPr>
        <p:graphicFrame>
          <p:nvGraphicFramePr>
            <p:cNvPr id="5" name="Content Placeholder 11"/>
            <p:cNvGraphicFramePr>
              <a:graphicFrameLocks/>
            </p:cNvGraphicFramePr>
            <p:nvPr/>
          </p:nvGraphicFramePr>
          <p:xfrm>
            <a:off x="636493" y="1828800"/>
            <a:ext cx="5410200" cy="4419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636493" y="1482722"/>
              <a:ext cx="292282" cy="369332"/>
            </a:xfrm>
            <a:prstGeom prst="rect">
              <a:avLst/>
            </a:prstGeom>
            <a:noFill/>
          </p:spPr>
          <p:txBody>
            <a:bodyPr wrap="square" rtlCol="0">
              <a:spAutoFit/>
            </a:bodyPr>
            <a:lstStyle/>
            <a:p>
              <a:pPr defTabSz="914400">
                <a:defRPr/>
              </a:pPr>
              <a:r>
                <a:rPr lang="vi-VN" b="1" kern="0" dirty="0"/>
                <a:t>%</a:t>
              </a:r>
            </a:p>
          </p:txBody>
        </p:sp>
      </p:grpSp>
      <p:grpSp>
        <p:nvGrpSpPr>
          <p:cNvPr id="3" name="Group 2"/>
          <p:cNvGrpSpPr/>
          <p:nvPr/>
        </p:nvGrpSpPr>
        <p:grpSpPr>
          <a:xfrm>
            <a:off x="7720013" y="2940423"/>
            <a:ext cx="3000375" cy="2438400"/>
            <a:chOff x="5915025" y="3810000"/>
            <a:chExt cx="3000375" cy="2438400"/>
          </a:xfrm>
        </p:grpSpPr>
        <p:graphicFrame>
          <p:nvGraphicFramePr>
            <p:cNvPr id="9" name="Chart 8"/>
            <p:cNvGraphicFramePr/>
            <p:nvPr/>
          </p:nvGraphicFramePr>
          <p:xfrm>
            <a:off x="6019800" y="3810000"/>
            <a:ext cx="2362199" cy="2133599"/>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5915025" y="5940623"/>
              <a:ext cx="3000375" cy="307777"/>
            </a:xfrm>
            <a:prstGeom prst="rect">
              <a:avLst/>
            </a:prstGeom>
            <a:noFill/>
          </p:spPr>
          <p:txBody>
            <a:bodyPr wrap="square" rtlCol="0">
              <a:spAutoFit/>
            </a:bodyPr>
            <a:lstStyle/>
            <a:p>
              <a:r>
                <a:rPr lang="en-GB" sz="1400" b="1" i="1" dirty="0">
                  <a:solidFill>
                    <a:srgbClr val="002060"/>
                  </a:solidFill>
                  <a:latin typeface="Arial" panose="020B0604020202020204" pitchFamily="34" charset="0"/>
                  <a:cs typeface="Arial" panose="020B0604020202020204" pitchFamily="34" charset="0"/>
                </a:rPr>
                <a:t>BN GOLD 2 </a:t>
              </a:r>
              <a:r>
                <a:rPr lang="en-GB" sz="1400" b="1" i="1" dirty="0" err="1">
                  <a:solidFill>
                    <a:srgbClr val="002060"/>
                  </a:solidFill>
                  <a:latin typeface="Arial" panose="020B0604020202020204" pitchFamily="34" charset="0"/>
                  <a:cs typeface="Arial" panose="020B0604020202020204" pitchFamily="34" charset="0"/>
                </a:rPr>
                <a:t>chiếm</a:t>
              </a:r>
              <a:r>
                <a:rPr lang="en-GB" sz="1400" b="1" i="1" dirty="0">
                  <a:solidFill>
                    <a:srgbClr val="002060"/>
                  </a:solidFill>
                  <a:latin typeface="Arial" panose="020B0604020202020204" pitchFamily="34" charset="0"/>
                  <a:cs typeface="Arial" panose="020B0604020202020204" pitchFamily="34" charset="0"/>
                </a:rPr>
                <a:t> </a:t>
              </a:r>
              <a:r>
                <a:rPr lang="en-GB" sz="1400" b="1" i="1" dirty="0" err="1">
                  <a:solidFill>
                    <a:srgbClr val="002060"/>
                  </a:solidFill>
                  <a:latin typeface="Arial" panose="020B0604020202020204" pitchFamily="34" charset="0"/>
                  <a:cs typeface="Arial" panose="020B0604020202020204" pitchFamily="34" charset="0"/>
                </a:rPr>
                <a:t>tỉ</a:t>
              </a:r>
              <a:r>
                <a:rPr lang="en-GB" sz="1400" b="1" i="1" dirty="0">
                  <a:solidFill>
                    <a:srgbClr val="002060"/>
                  </a:solidFill>
                  <a:latin typeface="Arial" panose="020B0604020202020204" pitchFamily="34" charset="0"/>
                  <a:cs typeface="Arial" panose="020B0604020202020204" pitchFamily="34" charset="0"/>
                </a:rPr>
                <a:t> </a:t>
              </a:r>
              <a:r>
                <a:rPr lang="en-GB" sz="1400" b="1" i="1" dirty="0" err="1">
                  <a:solidFill>
                    <a:srgbClr val="002060"/>
                  </a:solidFill>
                  <a:latin typeface="Arial" panose="020B0604020202020204" pitchFamily="34" charset="0"/>
                  <a:cs typeface="Arial" panose="020B0604020202020204" pitchFamily="34" charset="0"/>
                </a:rPr>
                <a:t>lệ</a:t>
              </a:r>
              <a:r>
                <a:rPr lang="en-GB" sz="1400" b="1" i="1" dirty="0">
                  <a:solidFill>
                    <a:srgbClr val="002060"/>
                  </a:solidFill>
                  <a:latin typeface="Arial" panose="020B0604020202020204" pitchFamily="34" charset="0"/>
                  <a:cs typeface="Arial" panose="020B0604020202020204" pitchFamily="34" charset="0"/>
                </a:rPr>
                <a:t> 44.5%</a:t>
              </a:r>
              <a:endParaRPr lang="vi-VN" sz="1400" b="1" i="1" dirty="0">
                <a:solidFill>
                  <a:srgbClr val="002060"/>
                </a:solidFill>
                <a:latin typeface="Arial" panose="020B0604020202020204" pitchFamily="34" charset="0"/>
                <a:cs typeface="Arial" panose="020B0604020202020204" pitchFamily="34" charset="0"/>
              </a:endParaRPr>
            </a:p>
          </p:txBody>
        </p:sp>
      </p:grpSp>
      <p:sp>
        <p:nvSpPr>
          <p:cNvPr id="14" name="Title 3">
            <a:extLst>
              <a:ext uri="{FF2B5EF4-FFF2-40B4-BE49-F238E27FC236}">
                <a16:creationId xmlns:a16="http://schemas.microsoft.com/office/drawing/2014/main" id="{BF40A54E-6C50-4310-A145-707505A9EE10}"/>
              </a:ext>
            </a:extLst>
          </p:cNvPr>
          <p:cNvSpPr>
            <a:spLocks noGrp="1"/>
          </p:cNvSpPr>
          <p:nvPr>
            <p:ph type="title"/>
          </p:nvPr>
        </p:nvSpPr>
        <p:spPr>
          <a:xfrm>
            <a:off x="1022226" y="383116"/>
            <a:ext cx="10693524" cy="715687"/>
          </a:xfrm>
        </p:spPr>
        <p:txBody>
          <a:bodyPr>
            <a:noAutofit/>
          </a:bodyPr>
          <a:lstStyle/>
          <a:p>
            <a:pPr algn="ctr"/>
            <a:r>
              <a:rPr lang="en-GB" sz="3200" b="1" dirty="0" err="1">
                <a:solidFill>
                  <a:srgbClr val="00B050"/>
                </a:solidFill>
                <a:latin typeface="Arial"/>
                <a:ea typeface="+mn-ea"/>
                <a:cs typeface="Arial"/>
              </a:rPr>
              <a:t>Tần</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suất</a:t>
            </a:r>
            <a:r>
              <a:rPr lang="en-GB" sz="3200" b="1" dirty="0">
                <a:solidFill>
                  <a:srgbClr val="00B050"/>
                </a:solidFill>
                <a:latin typeface="Arial"/>
                <a:ea typeface="+mn-ea"/>
                <a:cs typeface="Arial"/>
              </a:rPr>
              <a:t> COPD </a:t>
            </a:r>
            <a:r>
              <a:rPr lang="en-GB" sz="3200" b="1" dirty="0" err="1">
                <a:solidFill>
                  <a:srgbClr val="00B050"/>
                </a:solidFill>
                <a:latin typeface="Arial"/>
                <a:ea typeface="+mn-ea"/>
                <a:cs typeface="Arial"/>
              </a:rPr>
              <a:t>tại</a:t>
            </a:r>
            <a:r>
              <a:rPr lang="en-GB" sz="3200" b="1" dirty="0">
                <a:solidFill>
                  <a:srgbClr val="00B050"/>
                </a:solidFill>
                <a:latin typeface="Arial"/>
                <a:ea typeface="+mn-ea"/>
                <a:cs typeface="Arial"/>
              </a:rPr>
              <a:t> Việt Nam 9.4%</a:t>
            </a:r>
            <a:endParaRPr lang="en-US" sz="3200" b="1" dirty="0">
              <a:solidFill>
                <a:srgbClr val="00B050"/>
              </a:solidFill>
              <a:latin typeface="Arial"/>
              <a:ea typeface="+mn-ea"/>
              <a:cs typeface="Arial"/>
            </a:endParaRPr>
          </a:p>
        </p:txBody>
      </p:sp>
    </p:spTree>
    <p:extLst>
      <p:ext uri="{BB962C8B-B14F-4D97-AF65-F5344CB8AC3E}">
        <p14:creationId xmlns:p14="http://schemas.microsoft.com/office/powerpoint/2010/main" val="347582396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99112019-FE1B-4CCE-9F05-D36EDC9F0633}"/>
              </a:ext>
            </a:extLst>
          </p:cNvPr>
          <p:cNvSpPr txBox="1"/>
          <p:nvPr/>
        </p:nvSpPr>
        <p:spPr>
          <a:xfrm>
            <a:off x="996001" y="1230364"/>
            <a:ext cx="11002502" cy="707886"/>
          </a:xfrm>
          <a:prstGeom prst="rect">
            <a:avLst/>
          </a:prstGeom>
          <a:noFill/>
        </p:spPr>
        <p:txBody>
          <a:bodyPr wrap="square" rtlCol="0">
            <a:spAutoFit/>
          </a:bodyPr>
          <a:lstStyle/>
          <a:p>
            <a:pPr>
              <a:spcBef>
                <a:spcPts val="1200"/>
              </a:spcBef>
            </a:pPr>
            <a:r>
              <a:rPr lang="en-US" sz="2000" dirty="0">
                <a:solidFill>
                  <a:prstClr val="black"/>
                </a:solidFill>
                <a:latin typeface="Arial" panose="020B0604020202020204"/>
              </a:rPr>
              <a:t>COPD </a:t>
            </a:r>
            <a:r>
              <a:rPr lang="en-US" sz="2000" dirty="0" err="1">
                <a:solidFill>
                  <a:prstClr val="black"/>
                </a:solidFill>
                <a:latin typeface="Arial" panose="020B0604020202020204"/>
              </a:rPr>
              <a:t>gây</a:t>
            </a:r>
            <a:r>
              <a:rPr lang="en-US" sz="2000" dirty="0">
                <a:solidFill>
                  <a:prstClr val="black"/>
                </a:solidFill>
                <a:latin typeface="Arial" panose="020B0604020202020204"/>
              </a:rPr>
              <a:t> ra </a:t>
            </a:r>
            <a:r>
              <a:rPr lang="en-US" sz="2000" dirty="0" err="1">
                <a:solidFill>
                  <a:prstClr val="black"/>
                </a:solidFill>
                <a:latin typeface="Arial" panose="020B0604020202020204"/>
              </a:rPr>
              <a:t>hơn</a:t>
            </a:r>
            <a:r>
              <a:rPr lang="en-US" sz="2000" dirty="0">
                <a:solidFill>
                  <a:prstClr val="black"/>
                </a:solidFill>
                <a:latin typeface="Arial" panose="020B0604020202020204"/>
              </a:rPr>
              <a:t> 25 </a:t>
            </a:r>
            <a:r>
              <a:rPr lang="en-US" sz="2000" dirty="0" err="1">
                <a:solidFill>
                  <a:prstClr val="black"/>
                </a:solidFill>
                <a:latin typeface="Arial" panose="020B0604020202020204"/>
              </a:rPr>
              <a:t>ngàn</a:t>
            </a:r>
            <a:r>
              <a:rPr lang="en-US" sz="2000" dirty="0">
                <a:solidFill>
                  <a:prstClr val="black"/>
                </a:solidFill>
                <a:latin typeface="Arial" panose="020B0604020202020204"/>
              </a:rPr>
              <a:t> ca </a:t>
            </a:r>
            <a:r>
              <a:rPr lang="en-US" sz="2000" dirty="0" err="1">
                <a:solidFill>
                  <a:prstClr val="black"/>
                </a:solidFill>
                <a:latin typeface="Arial" panose="020B0604020202020204"/>
              </a:rPr>
              <a:t>tử</a:t>
            </a:r>
            <a:r>
              <a:rPr lang="en-US" sz="2000" dirty="0">
                <a:solidFill>
                  <a:prstClr val="black"/>
                </a:solidFill>
                <a:latin typeface="Arial" panose="020B0604020202020204"/>
              </a:rPr>
              <a:t> </a:t>
            </a:r>
            <a:r>
              <a:rPr lang="en-US" sz="2000" dirty="0" err="1">
                <a:solidFill>
                  <a:prstClr val="black"/>
                </a:solidFill>
                <a:latin typeface="Arial" panose="020B0604020202020204"/>
              </a:rPr>
              <a:t>vong</a:t>
            </a:r>
            <a:r>
              <a:rPr lang="en-US" sz="2000" dirty="0">
                <a:solidFill>
                  <a:prstClr val="black"/>
                </a:solidFill>
                <a:latin typeface="Arial" panose="020B0604020202020204"/>
              </a:rPr>
              <a:t> </a:t>
            </a:r>
            <a:r>
              <a:rPr lang="en-US" sz="2000" dirty="0" err="1">
                <a:solidFill>
                  <a:prstClr val="black"/>
                </a:solidFill>
                <a:latin typeface="Arial" panose="020B0604020202020204"/>
              </a:rPr>
              <a:t>mỗi</a:t>
            </a:r>
            <a:r>
              <a:rPr lang="en-US" sz="2000" dirty="0">
                <a:solidFill>
                  <a:prstClr val="black"/>
                </a:solidFill>
                <a:latin typeface="Arial" panose="020B0604020202020204"/>
              </a:rPr>
              <a:t> </a:t>
            </a:r>
            <a:r>
              <a:rPr lang="en-US" sz="2000" dirty="0" err="1">
                <a:solidFill>
                  <a:prstClr val="black"/>
                </a:solidFill>
                <a:latin typeface="Arial" panose="020B0604020202020204"/>
              </a:rPr>
              <a:t>năm</a:t>
            </a:r>
            <a:r>
              <a:rPr lang="en-US" sz="2000" dirty="0">
                <a:solidFill>
                  <a:prstClr val="black"/>
                </a:solidFill>
                <a:latin typeface="Arial" panose="020B0604020202020204"/>
              </a:rPr>
              <a:t>, </a:t>
            </a:r>
            <a:r>
              <a:rPr lang="en-US" sz="2000" dirty="0" err="1">
                <a:solidFill>
                  <a:prstClr val="black"/>
                </a:solidFill>
                <a:latin typeface="Arial" panose="020B0604020202020204"/>
              </a:rPr>
              <a:t>nhiều</a:t>
            </a:r>
            <a:r>
              <a:rPr lang="en-US" sz="2000" dirty="0">
                <a:solidFill>
                  <a:prstClr val="black"/>
                </a:solidFill>
                <a:latin typeface="Arial" panose="020B0604020202020204"/>
              </a:rPr>
              <a:t> </a:t>
            </a:r>
            <a:r>
              <a:rPr lang="en-US" sz="2000" dirty="0" err="1">
                <a:solidFill>
                  <a:prstClr val="black"/>
                </a:solidFill>
                <a:latin typeface="Arial" panose="020B0604020202020204"/>
              </a:rPr>
              <a:t>hơn</a:t>
            </a:r>
            <a:r>
              <a:rPr lang="en-US" sz="2000" dirty="0">
                <a:solidFill>
                  <a:prstClr val="black"/>
                </a:solidFill>
                <a:latin typeface="Arial" panose="020B0604020202020204"/>
              </a:rPr>
              <a:t> </a:t>
            </a:r>
            <a:r>
              <a:rPr lang="en-US" sz="2000" dirty="0" err="1">
                <a:solidFill>
                  <a:prstClr val="black"/>
                </a:solidFill>
                <a:latin typeface="Arial" panose="020B0604020202020204"/>
              </a:rPr>
              <a:t>số</a:t>
            </a:r>
            <a:r>
              <a:rPr lang="en-US" sz="2000" dirty="0">
                <a:solidFill>
                  <a:prstClr val="black"/>
                </a:solidFill>
                <a:latin typeface="Arial" panose="020B0604020202020204"/>
              </a:rPr>
              <a:t> </a:t>
            </a:r>
            <a:r>
              <a:rPr lang="en-US" sz="2000" dirty="0" err="1">
                <a:solidFill>
                  <a:prstClr val="black"/>
                </a:solidFill>
                <a:latin typeface="Arial" panose="020B0604020202020204"/>
              </a:rPr>
              <a:t>người</a:t>
            </a:r>
            <a:r>
              <a:rPr lang="en-US" sz="2000" dirty="0">
                <a:solidFill>
                  <a:prstClr val="black"/>
                </a:solidFill>
                <a:latin typeface="Arial" panose="020B0604020202020204"/>
              </a:rPr>
              <a:t> </a:t>
            </a:r>
            <a:r>
              <a:rPr lang="en-US" sz="2000" dirty="0" err="1">
                <a:solidFill>
                  <a:prstClr val="black"/>
                </a:solidFill>
                <a:latin typeface="Arial" panose="020B0604020202020204"/>
              </a:rPr>
              <a:t>chết</a:t>
            </a:r>
            <a:r>
              <a:rPr lang="en-US" sz="2000" dirty="0">
                <a:solidFill>
                  <a:prstClr val="black"/>
                </a:solidFill>
                <a:latin typeface="Arial" panose="020B0604020202020204"/>
              </a:rPr>
              <a:t> </a:t>
            </a:r>
            <a:r>
              <a:rPr lang="en-US" sz="2000" dirty="0" err="1">
                <a:solidFill>
                  <a:prstClr val="black"/>
                </a:solidFill>
                <a:latin typeface="Arial" panose="020B0604020202020204"/>
              </a:rPr>
              <a:t>vì</a:t>
            </a:r>
            <a:r>
              <a:rPr lang="en-US" sz="2000" dirty="0">
                <a:solidFill>
                  <a:prstClr val="black"/>
                </a:solidFill>
                <a:latin typeface="Arial" panose="020B0604020202020204"/>
              </a:rPr>
              <a:t> tai </a:t>
            </a:r>
            <a:r>
              <a:rPr lang="en-US" sz="2000" dirty="0" err="1">
                <a:solidFill>
                  <a:prstClr val="black"/>
                </a:solidFill>
                <a:latin typeface="Arial" panose="020B0604020202020204"/>
              </a:rPr>
              <a:t>nạn</a:t>
            </a:r>
            <a:r>
              <a:rPr lang="en-US" sz="2000" dirty="0">
                <a:solidFill>
                  <a:prstClr val="black"/>
                </a:solidFill>
                <a:latin typeface="Arial" panose="020B0604020202020204"/>
              </a:rPr>
              <a:t> </a:t>
            </a:r>
            <a:r>
              <a:rPr lang="en-US" sz="2000" dirty="0" err="1">
                <a:solidFill>
                  <a:prstClr val="black"/>
                </a:solidFill>
                <a:latin typeface="Arial" panose="020B0604020202020204"/>
              </a:rPr>
              <a:t>giao</a:t>
            </a:r>
            <a:r>
              <a:rPr lang="en-US" sz="2000" dirty="0">
                <a:solidFill>
                  <a:prstClr val="black"/>
                </a:solidFill>
                <a:latin typeface="Arial" panose="020B0604020202020204"/>
              </a:rPr>
              <a:t> </a:t>
            </a:r>
            <a:r>
              <a:rPr lang="en-US" sz="2000" dirty="0" err="1">
                <a:solidFill>
                  <a:prstClr val="black"/>
                </a:solidFill>
                <a:latin typeface="Arial" panose="020B0604020202020204"/>
              </a:rPr>
              <a:t>thông</a:t>
            </a:r>
            <a:r>
              <a:rPr lang="en-US" sz="2000" dirty="0">
                <a:solidFill>
                  <a:prstClr val="black"/>
                </a:solidFill>
                <a:latin typeface="Arial" panose="020B0604020202020204"/>
              </a:rPr>
              <a:t> </a:t>
            </a:r>
            <a:r>
              <a:rPr lang="en-US" sz="2000" dirty="0" err="1">
                <a:solidFill>
                  <a:prstClr val="black"/>
                </a:solidFill>
                <a:latin typeface="Arial" panose="020B0604020202020204"/>
              </a:rPr>
              <a:t>và</a:t>
            </a:r>
            <a:r>
              <a:rPr lang="en-US" sz="2000" dirty="0">
                <a:solidFill>
                  <a:prstClr val="black"/>
                </a:solidFill>
                <a:latin typeface="Arial" panose="020B0604020202020204"/>
              </a:rPr>
              <a:t> </a:t>
            </a:r>
            <a:r>
              <a:rPr lang="en-US" sz="2000" dirty="0" err="1">
                <a:solidFill>
                  <a:prstClr val="black"/>
                </a:solidFill>
                <a:latin typeface="Arial" panose="020B0604020202020204"/>
              </a:rPr>
              <a:t>vẫn</a:t>
            </a:r>
            <a:r>
              <a:rPr lang="en-US" sz="2000" dirty="0">
                <a:solidFill>
                  <a:prstClr val="black"/>
                </a:solidFill>
                <a:latin typeface="Arial" panose="020B0604020202020204"/>
              </a:rPr>
              <a:t> </a:t>
            </a:r>
            <a:r>
              <a:rPr lang="en-US" sz="2000" dirty="0" err="1">
                <a:solidFill>
                  <a:prstClr val="black"/>
                </a:solidFill>
                <a:latin typeface="Arial" panose="020B0604020202020204"/>
              </a:rPr>
              <a:t>đang</a:t>
            </a:r>
            <a:r>
              <a:rPr lang="en-US" sz="2000" dirty="0">
                <a:solidFill>
                  <a:prstClr val="black"/>
                </a:solidFill>
                <a:latin typeface="Arial" panose="020B0604020202020204"/>
              </a:rPr>
              <a:t> </a:t>
            </a:r>
            <a:r>
              <a:rPr lang="en-US" sz="2000" dirty="0" err="1">
                <a:solidFill>
                  <a:prstClr val="black"/>
                </a:solidFill>
                <a:latin typeface="Arial" panose="020B0604020202020204"/>
              </a:rPr>
              <a:t>gia</a:t>
            </a:r>
            <a:r>
              <a:rPr lang="en-US" sz="2000" dirty="0">
                <a:solidFill>
                  <a:prstClr val="black"/>
                </a:solidFill>
                <a:latin typeface="Arial" panose="020B0604020202020204"/>
              </a:rPr>
              <a:t> </a:t>
            </a:r>
            <a:r>
              <a:rPr lang="en-US" sz="2000" dirty="0" err="1">
                <a:solidFill>
                  <a:prstClr val="black"/>
                </a:solidFill>
                <a:latin typeface="Arial" panose="020B0604020202020204"/>
              </a:rPr>
              <a:t>tăng</a:t>
            </a:r>
            <a:r>
              <a:rPr lang="en-US" sz="2000" dirty="0">
                <a:solidFill>
                  <a:prstClr val="black"/>
                </a:solidFill>
                <a:latin typeface="Arial" panose="020B0604020202020204"/>
              </a:rPr>
              <a:t> </a:t>
            </a:r>
            <a:r>
              <a:rPr lang="en-US" sz="2000" baseline="30000" dirty="0">
                <a:solidFill>
                  <a:prstClr val="black">
                    <a:lumMod val="65000"/>
                    <a:lumOff val="35000"/>
                  </a:prstClr>
                </a:solidFill>
                <a:latin typeface="Arial" panose="020B0604020202020204"/>
              </a:rPr>
              <a:t>2</a:t>
            </a:r>
            <a:endParaRPr lang="en-US" sz="2000" dirty="0">
              <a:solidFill>
                <a:prstClr val="black">
                  <a:lumMod val="65000"/>
                  <a:lumOff val="35000"/>
                </a:prstClr>
              </a:solidFill>
              <a:latin typeface="Arial" panose="020B0604020202020204"/>
            </a:endParaRPr>
          </a:p>
        </p:txBody>
      </p:sp>
      <p:sp>
        <p:nvSpPr>
          <p:cNvPr id="12" name="TextBox 11">
            <a:extLst>
              <a:ext uri="{FF2B5EF4-FFF2-40B4-BE49-F238E27FC236}">
                <a16:creationId xmlns:a16="http://schemas.microsoft.com/office/drawing/2014/main" id="{3503EB0B-1AA3-42EF-9A6C-8FC764FDBB39}"/>
              </a:ext>
            </a:extLst>
          </p:cNvPr>
          <p:cNvSpPr txBox="1"/>
          <p:nvPr/>
        </p:nvSpPr>
        <p:spPr>
          <a:xfrm>
            <a:off x="2176968" y="368620"/>
            <a:ext cx="8640567" cy="585627"/>
          </a:xfrm>
          <a:prstGeom prst="rect">
            <a:avLst/>
          </a:prstGeom>
          <a:noFill/>
        </p:spPr>
        <p:txBody>
          <a:bodyPr wrap="square" lIns="0" tIns="0" rIns="0" bIns="0" rtlCol="0" anchor="ctr" anchorCtr="0">
            <a:noAutofit/>
          </a:bodyPr>
          <a:lstStyle/>
          <a:p>
            <a:r>
              <a:rPr lang="en-US" sz="3200" b="1" dirty="0">
                <a:solidFill>
                  <a:srgbClr val="00B050"/>
                </a:solidFill>
                <a:latin typeface="Arial"/>
                <a:cs typeface="Arial"/>
              </a:rPr>
              <a:t>COPD </a:t>
            </a:r>
            <a:r>
              <a:rPr lang="en-US" sz="3200" b="1" dirty="0" err="1">
                <a:solidFill>
                  <a:srgbClr val="00B050"/>
                </a:solidFill>
                <a:latin typeface="Arial"/>
                <a:cs typeface="Arial"/>
              </a:rPr>
              <a:t>nguyên</a:t>
            </a:r>
            <a:r>
              <a:rPr lang="en-US" sz="3200" b="1" dirty="0">
                <a:solidFill>
                  <a:srgbClr val="00B050"/>
                </a:solidFill>
                <a:latin typeface="Arial"/>
                <a:cs typeface="Arial"/>
              </a:rPr>
              <a:t> </a:t>
            </a:r>
            <a:r>
              <a:rPr lang="en-US" sz="3200" b="1" dirty="0" err="1">
                <a:solidFill>
                  <a:srgbClr val="00B050"/>
                </a:solidFill>
                <a:latin typeface="Arial"/>
                <a:cs typeface="Arial"/>
              </a:rPr>
              <a:t>nhân</a:t>
            </a:r>
            <a:r>
              <a:rPr lang="en-US" sz="3200" b="1" dirty="0">
                <a:solidFill>
                  <a:srgbClr val="00B050"/>
                </a:solidFill>
                <a:latin typeface="Arial"/>
                <a:cs typeface="Arial"/>
              </a:rPr>
              <a:t> </a:t>
            </a:r>
            <a:r>
              <a:rPr lang="en-US" sz="3200" b="1" dirty="0" err="1">
                <a:solidFill>
                  <a:srgbClr val="00B050"/>
                </a:solidFill>
                <a:latin typeface="Arial"/>
                <a:cs typeface="Arial"/>
              </a:rPr>
              <a:t>tử</a:t>
            </a:r>
            <a:r>
              <a:rPr lang="en-US" sz="3200" b="1" dirty="0">
                <a:solidFill>
                  <a:srgbClr val="00B050"/>
                </a:solidFill>
                <a:latin typeface="Arial"/>
                <a:cs typeface="Arial"/>
              </a:rPr>
              <a:t> </a:t>
            </a:r>
            <a:r>
              <a:rPr lang="en-US" sz="3200" b="1" dirty="0" err="1">
                <a:solidFill>
                  <a:srgbClr val="00B050"/>
                </a:solidFill>
                <a:latin typeface="Arial"/>
                <a:cs typeface="Arial"/>
              </a:rPr>
              <a:t>vong</a:t>
            </a:r>
            <a:r>
              <a:rPr lang="en-US" sz="3200" b="1" dirty="0">
                <a:solidFill>
                  <a:srgbClr val="00B050"/>
                </a:solidFill>
                <a:latin typeface="Arial"/>
                <a:cs typeface="Arial"/>
              </a:rPr>
              <a:t> </a:t>
            </a:r>
            <a:r>
              <a:rPr lang="en-US" sz="3200" b="1" dirty="0" err="1">
                <a:solidFill>
                  <a:srgbClr val="00B050"/>
                </a:solidFill>
                <a:latin typeface="Arial"/>
                <a:cs typeface="Arial"/>
              </a:rPr>
              <a:t>thứ</a:t>
            </a:r>
            <a:r>
              <a:rPr lang="en-US" sz="3200" b="1" dirty="0">
                <a:solidFill>
                  <a:srgbClr val="00B050"/>
                </a:solidFill>
                <a:latin typeface="Arial"/>
                <a:cs typeface="Arial"/>
              </a:rPr>
              <a:t> </a:t>
            </a:r>
            <a:r>
              <a:rPr lang="en-US" sz="3600" b="1" dirty="0">
                <a:solidFill>
                  <a:srgbClr val="FF0000"/>
                </a:solidFill>
                <a:latin typeface="Arial" panose="020B0604020202020204"/>
              </a:rPr>
              <a:t>3</a:t>
            </a:r>
            <a:r>
              <a:rPr lang="en-US" sz="3200" b="1" dirty="0">
                <a:solidFill>
                  <a:srgbClr val="0070C0"/>
                </a:solidFill>
                <a:latin typeface="Arial" panose="020B0604020202020204"/>
              </a:rPr>
              <a:t> </a:t>
            </a:r>
            <a:r>
              <a:rPr lang="en-US" sz="3200" b="1" dirty="0" err="1">
                <a:solidFill>
                  <a:srgbClr val="00B050"/>
                </a:solidFill>
                <a:latin typeface="Arial"/>
                <a:cs typeface="Arial"/>
              </a:rPr>
              <a:t>tại</a:t>
            </a:r>
            <a:r>
              <a:rPr lang="en-US" sz="3200" b="1" dirty="0">
                <a:solidFill>
                  <a:srgbClr val="00B050"/>
                </a:solidFill>
                <a:latin typeface="Arial"/>
                <a:cs typeface="Arial"/>
              </a:rPr>
              <a:t> VN</a:t>
            </a:r>
            <a:r>
              <a:rPr lang="en-US" sz="3200" b="1" dirty="0">
                <a:solidFill>
                  <a:srgbClr val="002060"/>
                </a:solidFill>
                <a:latin typeface="Arial"/>
                <a:cs typeface="Arial"/>
              </a:rPr>
              <a:t> </a:t>
            </a:r>
            <a:r>
              <a:rPr lang="en-US" sz="2400" baseline="30000" dirty="0">
                <a:solidFill>
                  <a:schemeClr val="bg1">
                    <a:lumMod val="65000"/>
                  </a:schemeClr>
                </a:solidFill>
                <a:latin typeface="Arial" panose="020B0604020202020204"/>
              </a:rPr>
              <a:t>1</a:t>
            </a:r>
            <a:endParaRPr lang="en-US" sz="3200" baseline="30000" dirty="0">
              <a:solidFill>
                <a:schemeClr val="bg1">
                  <a:lumMod val="65000"/>
                </a:schemeClr>
              </a:solidFill>
              <a:latin typeface="Arial" panose="020B0604020202020204"/>
            </a:endParaRPr>
          </a:p>
        </p:txBody>
      </p:sp>
      <p:pic>
        <p:nvPicPr>
          <p:cNvPr id="13" name="Picture 12">
            <a:extLst>
              <a:ext uri="{FF2B5EF4-FFF2-40B4-BE49-F238E27FC236}">
                <a16:creationId xmlns:a16="http://schemas.microsoft.com/office/drawing/2014/main" id="{D07370BD-73F8-468B-8A57-E74D3690479E}"/>
              </a:ext>
            </a:extLst>
          </p:cNvPr>
          <p:cNvPicPr>
            <a:picLocks noChangeAspect="1"/>
          </p:cNvPicPr>
          <p:nvPr/>
        </p:nvPicPr>
        <p:blipFill rotWithShape="1">
          <a:blip r:embed="rId3"/>
          <a:srcRect l="19901" t="26966" r="22388" b="11161"/>
          <a:stretch/>
        </p:blipFill>
        <p:spPr>
          <a:xfrm>
            <a:off x="2527533" y="2320277"/>
            <a:ext cx="6879988" cy="4148998"/>
          </a:xfrm>
          <a:prstGeom prst="rect">
            <a:avLst/>
          </a:prstGeom>
        </p:spPr>
      </p:pic>
      <p:sp>
        <p:nvSpPr>
          <p:cNvPr id="14" name="TextBox 13">
            <a:extLst>
              <a:ext uri="{FF2B5EF4-FFF2-40B4-BE49-F238E27FC236}">
                <a16:creationId xmlns:a16="http://schemas.microsoft.com/office/drawing/2014/main" id="{ABFCC528-CB45-40FB-990F-C0684BC2E25E}"/>
              </a:ext>
            </a:extLst>
          </p:cNvPr>
          <p:cNvSpPr txBox="1"/>
          <p:nvPr/>
        </p:nvSpPr>
        <p:spPr>
          <a:xfrm>
            <a:off x="7561779" y="6273225"/>
            <a:ext cx="4792146" cy="584775"/>
          </a:xfrm>
          <a:prstGeom prst="rect">
            <a:avLst/>
          </a:prstGeom>
          <a:noFill/>
        </p:spPr>
        <p:txBody>
          <a:bodyPr wrap="square" rtlCol="0">
            <a:spAutoFit/>
          </a:bodyPr>
          <a:lstStyle/>
          <a:p>
            <a:r>
              <a:rPr lang="en-US" sz="800" dirty="0">
                <a:solidFill>
                  <a:schemeClr val="bg1">
                    <a:lumMod val="65000"/>
                  </a:schemeClr>
                </a:solidFill>
                <a:latin typeface="Arial"/>
              </a:rPr>
              <a:t>1. World Health Organization. Top 10 causes of death in Viet Nam for both sexes aged all ages (2019). </a:t>
            </a:r>
            <a:r>
              <a:rPr lang="en-US" sz="800" i="1" u="sng" dirty="0">
                <a:solidFill>
                  <a:schemeClr val="bg1">
                    <a:lumMod val="65000"/>
                  </a:schemeClr>
                </a:solidFill>
                <a:latin typeface="Arial"/>
                <a:hlinkClick r:id="rId4">
                  <a:extLst>
                    <a:ext uri="{A12FA001-AC4F-418D-AE19-62706E023703}">
                      <ahyp:hlinkClr xmlns:ahyp="http://schemas.microsoft.com/office/drawing/2018/hyperlinkcolor" val="tx"/>
                    </a:ext>
                  </a:extLst>
                </a:hlinkClick>
              </a:rPr>
              <a:t>https://www.who.int/data/gho/data/themes/mortality-and-global-health-estimates/ghe-leading-causes-of-death</a:t>
            </a:r>
            <a:r>
              <a:rPr lang="en-US" sz="800" i="1" u="sng" dirty="0">
                <a:solidFill>
                  <a:schemeClr val="bg1">
                    <a:lumMod val="65000"/>
                  </a:schemeClr>
                </a:solidFill>
                <a:latin typeface="Arial"/>
              </a:rPr>
              <a:t>; </a:t>
            </a:r>
            <a:r>
              <a:rPr lang="en-US" sz="800" dirty="0">
                <a:solidFill>
                  <a:schemeClr val="bg1">
                    <a:lumMod val="65000"/>
                  </a:schemeClr>
                </a:solidFill>
                <a:latin typeface="Arial"/>
              </a:rPr>
              <a:t>2. Country statistics and global health estimates by WHO and UN partners (2015). </a:t>
            </a:r>
            <a:r>
              <a:rPr lang="en-US" sz="800" i="1" u="sng" dirty="0">
                <a:solidFill>
                  <a:schemeClr val="bg1">
                    <a:lumMod val="65000"/>
                  </a:schemeClr>
                </a:solidFill>
                <a:latin typeface="Arial"/>
                <a:hlinkClick r:id="rId5">
                  <a:extLst>
                    <a:ext uri="{A12FA001-AC4F-418D-AE19-62706E023703}">
                      <ahyp:hlinkClr xmlns:ahyp="http://schemas.microsoft.com/office/drawing/2018/hyperlinkcolor" val="tx"/>
                    </a:ext>
                  </a:extLst>
                </a:hlinkClick>
              </a:rPr>
              <a:t>http://www.who.int/gho/countries/vnm.pdf</a:t>
            </a:r>
            <a:r>
              <a:rPr lang="en-US" sz="800" i="1" u="sng" dirty="0">
                <a:solidFill>
                  <a:schemeClr val="bg1">
                    <a:lumMod val="65000"/>
                  </a:schemeClr>
                </a:solidFill>
                <a:latin typeface="Arial"/>
              </a:rPr>
              <a:t> </a:t>
            </a:r>
          </a:p>
        </p:txBody>
      </p:sp>
      <p:sp>
        <p:nvSpPr>
          <p:cNvPr id="15" name="TextBox 14">
            <a:extLst>
              <a:ext uri="{FF2B5EF4-FFF2-40B4-BE49-F238E27FC236}">
                <a16:creationId xmlns:a16="http://schemas.microsoft.com/office/drawing/2014/main" id="{8820F85D-2105-45EE-8457-F181FF8AB811}"/>
              </a:ext>
            </a:extLst>
          </p:cNvPr>
          <p:cNvSpPr txBox="1"/>
          <p:nvPr/>
        </p:nvSpPr>
        <p:spPr>
          <a:xfrm>
            <a:off x="2657796" y="2071122"/>
            <a:ext cx="6513816" cy="331347"/>
          </a:xfrm>
          <a:prstGeom prst="rect">
            <a:avLst/>
          </a:prstGeom>
          <a:gradFill flip="none" rotWithShape="1">
            <a:gsLst>
              <a:gs pos="0">
                <a:srgbClr val="00B050">
                  <a:tint val="66000"/>
                  <a:satMod val="160000"/>
                </a:srgbClr>
              </a:gs>
              <a:gs pos="50000">
                <a:srgbClr val="00B050">
                  <a:tint val="44500"/>
                  <a:satMod val="160000"/>
                </a:srgbClr>
              </a:gs>
              <a:gs pos="100000">
                <a:srgbClr val="00B050">
                  <a:tint val="23500"/>
                  <a:satMod val="160000"/>
                </a:srgbClr>
              </a:gs>
            </a:gsLst>
            <a:lin ang="2700000" scaled="1"/>
            <a:tileRect/>
          </a:grad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Top 10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nguyên</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nhân</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tử</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vong</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tại</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Việt Nam </a:t>
            </a:r>
            <a:r>
              <a:rPr kumimoji="0" lang="en-US"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năm</a:t>
            </a:r>
            <a:r>
              <a:rPr kumimoji="0" lang="en-US"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2019</a:t>
            </a:r>
          </a:p>
        </p:txBody>
      </p:sp>
      <p:sp>
        <p:nvSpPr>
          <p:cNvPr id="16" name="Rectangle 15">
            <a:extLst>
              <a:ext uri="{FF2B5EF4-FFF2-40B4-BE49-F238E27FC236}">
                <a16:creationId xmlns:a16="http://schemas.microsoft.com/office/drawing/2014/main" id="{B41AE1A4-29E3-4ED2-803B-4A78AC413C64}"/>
              </a:ext>
            </a:extLst>
          </p:cNvPr>
          <p:cNvSpPr/>
          <p:nvPr/>
        </p:nvSpPr>
        <p:spPr>
          <a:xfrm>
            <a:off x="2739988" y="2954702"/>
            <a:ext cx="4993241" cy="331346"/>
          </a:xfrm>
          <a:prstGeom prst="rect">
            <a:avLst/>
          </a:prstGeom>
          <a:noFill/>
          <a:ln w="28575" cap="flat" cmpd="sng" algn="ctr">
            <a:solidFill>
              <a:srgbClr val="FF000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err="1">
              <a:ln>
                <a:noFill/>
              </a:ln>
              <a:solidFill>
                <a:srgbClr val="4B5870"/>
              </a:solidFill>
              <a:effectLst/>
              <a:uLnTx/>
              <a:uFillTx/>
            </a:endParaRPr>
          </a:p>
        </p:txBody>
      </p:sp>
    </p:spTree>
    <p:extLst>
      <p:ext uri="{BB962C8B-B14F-4D97-AF65-F5344CB8AC3E}">
        <p14:creationId xmlns:p14="http://schemas.microsoft.com/office/powerpoint/2010/main" val="72669815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1F5CFD13-D5E5-43A7-8A15-A1C5C0BEB5AB}"/>
              </a:ext>
            </a:extLst>
          </p:cNvPr>
          <p:cNvGrpSpPr/>
          <p:nvPr/>
        </p:nvGrpSpPr>
        <p:grpSpPr>
          <a:xfrm>
            <a:off x="1627909" y="1307829"/>
            <a:ext cx="8936182" cy="4489992"/>
            <a:chOff x="1192850" y="1184004"/>
            <a:chExt cx="8936182" cy="4489992"/>
          </a:xfrm>
        </p:grpSpPr>
        <p:sp>
          <p:nvSpPr>
            <p:cNvPr id="7" name="Rectangle: Rounded Corners 6">
              <a:extLst>
                <a:ext uri="{FF2B5EF4-FFF2-40B4-BE49-F238E27FC236}">
                  <a16:creationId xmlns:a16="http://schemas.microsoft.com/office/drawing/2014/main" id="{D7091A69-5847-4811-B697-A92E950D2956}"/>
                </a:ext>
              </a:extLst>
            </p:cNvPr>
            <p:cNvSpPr/>
            <p:nvPr/>
          </p:nvSpPr>
          <p:spPr>
            <a:xfrm>
              <a:off x="1192850" y="1184004"/>
              <a:ext cx="8936182" cy="510647"/>
            </a:xfrm>
            <a:prstGeom prst="roundRect">
              <a:avLst/>
            </a:prstGeom>
            <a:solidFill>
              <a:srgbClr val="E2F0D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82% </a:t>
              </a:r>
              <a:r>
                <a:rPr kumimoji="0" lang="en-GB" sz="20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bệnh</a:t>
              </a:r>
              <a:r>
                <a:rPr kumimoji="0" lang="en-GB"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20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nhân</a:t>
              </a:r>
              <a:r>
                <a:rPr kumimoji="0" lang="en-GB"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COPD </a:t>
              </a:r>
              <a:r>
                <a:rPr kumimoji="0" lang="vi-VN"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đang được điều trị duy trì vẫn còn khó thở </a:t>
              </a:r>
              <a:endParaRPr kumimoji="0" lang="en-GB"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872001AE-E418-4796-9117-509162112F72}"/>
                </a:ext>
              </a:extLst>
            </p:cNvPr>
            <p:cNvSpPr txBox="1"/>
            <p:nvPr/>
          </p:nvSpPr>
          <p:spPr>
            <a:xfrm rot="16200000">
              <a:off x="-380573" y="3579139"/>
              <a:ext cx="3851160" cy="338554"/>
            </a:xfrm>
            <a:prstGeom prst="rect">
              <a:avLst/>
            </a:prstGeom>
            <a:noFill/>
          </p:spPr>
          <p:txBody>
            <a:bodyPr wrap="square" rtlCol="0">
              <a:spAutoFit/>
            </a:bodyPr>
            <a:lstStyle/>
            <a:p>
              <a:pPr marL="0" marR="0" lvl="0" indent="0" algn="ctr" defTabSz="914377" eaLnBrk="0" fontAlgn="base" latinLnBrk="0" hangingPunct="0">
                <a:lnSpc>
                  <a:spcPct val="100000"/>
                </a:lnSpc>
                <a:spcBef>
                  <a:spcPct val="0"/>
                </a:spcBef>
                <a:spcAft>
                  <a:spcPct val="0"/>
                </a:spcAft>
                <a:buClrTx/>
                <a:buSzTx/>
                <a:buFontTx/>
                <a:buNone/>
                <a:tabLst/>
                <a:defRPr/>
              </a:pPr>
              <a:r>
                <a:rPr kumimoji="0" lang="en-GB" sz="1600" b="1" i="0" u="none" strike="noStrike" kern="0" cap="none" spc="0" normalizeH="0" baseline="0" noProof="0" dirty="0">
                  <a:ln>
                    <a:noFill/>
                  </a:ln>
                  <a:solidFill>
                    <a:srgbClr val="003366"/>
                  </a:solidFill>
                  <a:effectLst/>
                  <a:uLnTx/>
                  <a:uFillTx/>
                  <a:cs typeface="Arial" panose="020B0604020202020204" pitchFamily="34" charset="0"/>
                </a:rPr>
                <a:t>COPD patient population</a:t>
              </a:r>
            </a:p>
          </p:txBody>
        </p:sp>
        <p:grpSp>
          <p:nvGrpSpPr>
            <p:cNvPr id="9" name="Group 8">
              <a:extLst>
                <a:ext uri="{FF2B5EF4-FFF2-40B4-BE49-F238E27FC236}">
                  <a16:creationId xmlns:a16="http://schemas.microsoft.com/office/drawing/2014/main" id="{C8CBAD1C-0CB1-4F32-9173-EBFCBCB61F7D}"/>
                </a:ext>
              </a:extLst>
            </p:cNvPr>
            <p:cNvGrpSpPr>
              <a:grpSpLocks noChangeAspect="1"/>
            </p:cNvGrpSpPr>
            <p:nvPr/>
          </p:nvGrpSpPr>
          <p:grpSpPr>
            <a:xfrm>
              <a:off x="1906227" y="1822836"/>
              <a:ext cx="300096" cy="651452"/>
              <a:chOff x="-9294813" y="2878138"/>
              <a:chExt cx="346075" cy="762000"/>
            </a:xfrm>
            <a:solidFill>
              <a:srgbClr val="0B4584"/>
            </a:solidFill>
          </p:grpSpPr>
          <p:sp>
            <p:nvSpPr>
              <p:cNvPr id="307" name="Freeform 5">
                <a:extLst>
                  <a:ext uri="{FF2B5EF4-FFF2-40B4-BE49-F238E27FC236}">
                    <a16:creationId xmlns:a16="http://schemas.microsoft.com/office/drawing/2014/main" id="{A626AF0D-E895-4735-82D2-B5E788C5F5B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308" name="Freeform 6">
                <a:extLst>
                  <a:ext uri="{FF2B5EF4-FFF2-40B4-BE49-F238E27FC236}">
                    <a16:creationId xmlns:a16="http://schemas.microsoft.com/office/drawing/2014/main" id="{2C6CCE74-5F07-456D-98E8-6B7669DEDB9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 name="Group 9">
              <a:extLst>
                <a:ext uri="{FF2B5EF4-FFF2-40B4-BE49-F238E27FC236}">
                  <a16:creationId xmlns:a16="http://schemas.microsoft.com/office/drawing/2014/main" id="{58179411-2563-4F0F-BA17-FFD6AA8462D6}"/>
                </a:ext>
              </a:extLst>
            </p:cNvPr>
            <p:cNvGrpSpPr>
              <a:grpSpLocks noChangeAspect="1"/>
            </p:cNvGrpSpPr>
            <p:nvPr/>
          </p:nvGrpSpPr>
          <p:grpSpPr>
            <a:xfrm>
              <a:off x="2287525" y="1822836"/>
              <a:ext cx="300096" cy="651452"/>
              <a:chOff x="-9294813" y="2878138"/>
              <a:chExt cx="346075" cy="762000"/>
            </a:xfrm>
            <a:solidFill>
              <a:srgbClr val="0B4584"/>
            </a:solidFill>
          </p:grpSpPr>
          <p:sp>
            <p:nvSpPr>
              <p:cNvPr id="305" name="Freeform 5">
                <a:extLst>
                  <a:ext uri="{FF2B5EF4-FFF2-40B4-BE49-F238E27FC236}">
                    <a16:creationId xmlns:a16="http://schemas.microsoft.com/office/drawing/2014/main" id="{A58E1887-BECD-4F2E-83A5-ED802D0B1F3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306" name="Freeform 6">
                <a:extLst>
                  <a:ext uri="{FF2B5EF4-FFF2-40B4-BE49-F238E27FC236}">
                    <a16:creationId xmlns:a16="http://schemas.microsoft.com/office/drawing/2014/main" id="{0CD3B927-844C-4614-8840-DB2FA3084692}"/>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1" name="Group 10">
              <a:extLst>
                <a:ext uri="{FF2B5EF4-FFF2-40B4-BE49-F238E27FC236}">
                  <a16:creationId xmlns:a16="http://schemas.microsoft.com/office/drawing/2014/main" id="{D8F3005E-6401-4287-8189-C74C5F7DDE6E}"/>
                </a:ext>
              </a:extLst>
            </p:cNvPr>
            <p:cNvGrpSpPr>
              <a:grpSpLocks noChangeAspect="1"/>
            </p:cNvGrpSpPr>
            <p:nvPr/>
          </p:nvGrpSpPr>
          <p:grpSpPr>
            <a:xfrm>
              <a:off x="2708558" y="1822836"/>
              <a:ext cx="300096" cy="651452"/>
              <a:chOff x="-9294813" y="2878138"/>
              <a:chExt cx="346075" cy="762000"/>
            </a:xfrm>
            <a:solidFill>
              <a:srgbClr val="0B4584"/>
            </a:solidFill>
          </p:grpSpPr>
          <p:sp>
            <p:nvSpPr>
              <p:cNvPr id="303" name="Freeform 5">
                <a:extLst>
                  <a:ext uri="{FF2B5EF4-FFF2-40B4-BE49-F238E27FC236}">
                    <a16:creationId xmlns:a16="http://schemas.microsoft.com/office/drawing/2014/main" id="{B0CE0A9B-CADD-485B-8D53-5FDFEF186F1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304" name="Freeform 6">
                <a:extLst>
                  <a:ext uri="{FF2B5EF4-FFF2-40B4-BE49-F238E27FC236}">
                    <a16:creationId xmlns:a16="http://schemas.microsoft.com/office/drawing/2014/main" id="{2E61A487-9D84-4AEB-A91A-58F418AD160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 name="Group 11">
              <a:extLst>
                <a:ext uri="{FF2B5EF4-FFF2-40B4-BE49-F238E27FC236}">
                  <a16:creationId xmlns:a16="http://schemas.microsoft.com/office/drawing/2014/main" id="{035DAF95-050F-4731-BC23-93174CDB2D26}"/>
                </a:ext>
              </a:extLst>
            </p:cNvPr>
            <p:cNvGrpSpPr>
              <a:grpSpLocks noChangeAspect="1"/>
            </p:cNvGrpSpPr>
            <p:nvPr/>
          </p:nvGrpSpPr>
          <p:grpSpPr>
            <a:xfrm>
              <a:off x="3089856" y="1822836"/>
              <a:ext cx="300096" cy="651452"/>
              <a:chOff x="-9294813" y="2878138"/>
              <a:chExt cx="346075" cy="762000"/>
            </a:xfrm>
            <a:solidFill>
              <a:srgbClr val="0B4584"/>
            </a:solidFill>
          </p:grpSpPr>
          <p:sp>
            <p:nvSpPr>
              <p:cNvPr id="301" name="Freeform 5">
                <a:extLst>
                  <a:ext uri="{FF2B5EF4-FFF2-40B4-BE49-F238E27FC236}">
                    <a16:creationId xmlns:a16="http://schemas.microsoft.com/office/drawing/2014/main" id="{3BFFB67C-9F0C-4877-A5D0-8E7E494D0B4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302" name="Freeform 6">
                <a:extLst>
                  <a:ext uri="{FF2B5EF4-FFF2-40B4-BE49-F238E27FC236}">
                    <a16:creationId xmlns:a16="http://schemas.microsoft.com/office/drawing/2014/main" id="{08B7F4B2-B1E8-473C-AC38-3086BE20662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3" name="Group 12">
              <a:extLst>
                <a:ext uri="{FF2B5EF4-FFF2-40B4-BE49-F238E27FC236}">
                  <a16:creationId xmlns:a16="http://schemas.microsoft.com/office/drawing/2014/main" id="{B031BFAB-3E71-4D17-8B42-A8A2CF0CA889}"/>
                </a:ext>
              </a:extLst>
            </p:cNvPr>
            <p:cNvGrpSpPr>
              <a:grpSpLocks noChangeAspect="1"/>
            </p:cNvGrpSpPr>
            <p:nvPr/>
          </p:nvGrpSpPr>
          <p:grpSpPr>
            <a:xfrm>
              <a:off x="3477372" y="1822836"/>
              <a:ext cx="300096" cy="651452"/>
              <a:chOff x="-9294813" y="2878138"/>
              <a:chExt cx="346075" cy="762000"/>
            </a:xfrm>
            <a:solidFill>
              <a:srgbClr val="0B4584"/>
            </a:solidFill>
          </p:grpSpPr>
          <p:sp>
            <p:nvSpPr>
              <p:cNvPr id="299" name="Freeform 5">
                <a:extLst>
                  <a:ext uri="{FF2B5EF4-FFF2-40B4-BE49-F238E27FC236}">
                    <a16:creationId xmlns:a16="http://schemas.microsoft.com/office/drawing/2014/main" id="{19CAF5A8-01F8-4A30-9C4C-5A0C75CA43C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300" name="Freeform 6">
                <a:extLst>
                  <a:ext uri="{FF2B5EF4-FFF2-40B4-BE49-F238E27FC236}">
                    <a16:creationId xmlns:a16="http://schemas.microsoft.com/office/drawing/2014/main" id="{226E9627-ADD4-4E9F-83E6-6006240D233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4" name="Group 13">
              <a:extLst>
                <a:ext uri="{FF2B5EF4-FFF2-40B4-BE49-F238E27FC236}">
                  <a16:creationId xmlns:a16="http://schemas.microsoft.com/office/drawing/2014/main" id="{FD535EE4-EE94-4EE3-8B14-87892CC49731}"/>
                </a:ext>
              </a:extLst>
            </p:cNvPr>
            <p:cNvGrpSpPr>
              <a:grpSpLocks noChangeAspect="1"/>
            </p:cNvGrpSpPr>
            <p:nvPr/>
          </p:nvGrpSpPr>
          <p:grpSpPr>
            <a:xfrm>
              <a:off x="3858670" y="1822836"/>
              <a:ext cx="300096" cy="651452"/>
              <a:chOff x="-9294813" y="2878138"/>
              <a:chExt cx="346075" cy="762000"/>
            </a:xfrm>
            <a:solidFill>
              <a:srgbClr val="0B4584"/>
            </a:solidFill>
          </p:grpSpPr>
          <p:sp>
            <p:nvSpPr>
              <p:cNvPr id="297" name="Freeform 5">
                <a:extLst>
                  <a:ext uri="{FF2B5EF4-FFF2-40B4-BE49-F238E27FC236}">
                    <a16:creationId xmlns:a16="http://schemas.microsoft.com/office/drawing/2014/main" id="{F8B5C3E0-4501-4BBF-BFEF-F311D1AD002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98" name="Freeform 6">
                <a:extLst>
                  <a:ext uri="{FF2B5EF4-FFF2-40B4-BE49-F238E27FC236}">
                    <a16:creationId xmlns:a16="http://schemas.microsoft.com/office/drawing/2014/main" id="{856EFBDC-52C0-4A73-9A14-8F351083213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5" name="Group 14">
              <a:extLst>
                <a:ext uri="{FF2B5EF4-FFF2-40B4-BE49-F238E27FC236}">
                  <a16:creationId xmlns:a16="http://schemas.microsoft.com/office/drawing/2014/main" id="{BB39FACE-6069-4C2A-B5C2-446C10424212}"/>
                </a:ext>
              </a:extLst>
            </p:cNvPr>
            <p:cNvGrpSpPr>
              <a:grpSpLocks noChangeAspect="1"/>
            </p:cNvGrpSpPr>
            <p:nvPr/>
          </p:nvGrpSpPr>
          <p:grpSpPr>
            <a:xfrm>
              <a:off x="4279703" y="1822836"/>
              <a:ext cx="300096" cy="651452"/>
              <a:chOff x="-9294813" y="2878138"/>
              <a:chExt cx="346075" cy="762000"/>
            </a:xfrm>
            <a:solidFill>
              <a:srgbClr val="0B4584"/>
            </a:solidFill>
          </p:grpSpPr>
          <p:sp>
            <p:nvSpPr>
              <p:cNvPr id="295" name="Freeform 5">
                <a:extLst>
                  <a:ext uri="{FF2B5EF4-FFF2-40B4-BE49-F238E27FC236}">
                    <a16:creationId xmlns:a16="http://schemas.microsoft.com/office/drawing/2014/main" id="{8F2BEB4C-9FF1-4558-9A49-551420B1839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96" name="Freeform 6">
                <a:extLst>
                  <a:ext uri="{FF2B5EF4-FFF2-40B4-BE49-F238E27FC236}">
                    <a16:creationId xmlns:a16="http://schemas.microsoft.com/office/drawing/2014/main" id="{273CC09B-5637-4E22-B312-E69EF117A44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6" name="Group 15">
              <a:extLst>
                <a:ext uri="{FF2B5EF4-FFF2-40B4-BE49-F238E27FC236}">
                  <a16:creationId xmlns:a16="http://schemas.microsoft.com/office/drawing/2014/main" id="{1D9BD4DE-CA65-4FAA-B23E-7EEB05BD46C2}"/>
                </a:ext>
              </a:extLst>
            </p:cNvPr>
            <p:cNvGrpSpPr>
              <a:grpSpLocks noChangeAspect="1"/>
            </p:cNvGrpSpPr>
            <p:nvPr/>
          </p:nvGrpSpPr>
          <p:grpSpPr>
            <a:xfrm>
              <a:off x="4661001" y="1822836"/>
              <a:ext cx="300096" cy="651452"/>
              <a:chOff x="-9294813" y="2878138"/>
              <a:chExt cx="346075" cy="762000"/>
            </a:xfrm>
            <a:solidFill>
              <a:srgbClr val="0B4584"/>
            </a:solidFill>
          </p:grpSpPr>
          <p:sp>
            <p:nvSpPr>
              <p:cNvPr id="293" name="Freeform 5">
                <a:extLst>
                  <a:ext uri="{FF2B5EF4-FFF2-40B4-BE49-F238E27FC236}">
                    <a16:creationId xmlns:a16="http://schemas.microsoft.com/office/drawing/2014/main" id="{52BA2606-952C-43D7-BD9C-32FD04C5281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94" name="Freeform 6">
                <a:extLst>
                  <a:ext uri="{FF2B5EF4-FFF2-40B4-BE49-F238E27FC236}">
                    <a16:creationId xmlns:a16="http://schemas.microsoft.com/office/drawing/2014/main" id="{902F2FBF-4045-435B-BA2D-9F599498BAB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7" name="Group 16">
              <a:extLst>
                <a:ext uri="{FF2B5EF4-FFF2-40B4-BE49-F238E27FC236}">
                  <a16:creationId xmlns:a16="http://schemas.microsoft.com/office/drawing/2014/main" id="{78A12DD2-96E9-42EA-A72C-0B3E3A603A97}"/>
                </a:ext>
              </a:extLst>
            </p:cNvPr>
            <p:cNvGrpSpPr>
              <a:grpSpLocks noChangeAspect="1"/>
            </p:cNvGrpSpPr>
            <p:nvPr/>
          </p:nvGrpSpPr>
          <p:grpSpPr>
            <a:xfrm>
              <a:off x="5073336" y="1822836"/>
              <a:ext cx="300096" cy="651452"/>
              <a:chOff x="-9294813" y="2878138"/>
              <a:chExt cx="346075" cy="762000"/>
            </a:xfrm>
            <a:solidFill>
              <a:srgbClr val="0B4584"/>
            </a:solidFill>
          </p:grpSpPr>
          <p:sp>
            <p:nvSpPr>
              <p:cNvPr id="291" name="Freeform 5">
                <a:extLst>
                  <a:ext uri="{FF2B5EF4-FFF2-40B4-BE49-F238E27FC236}">
                    <a16:creationId xmlns:a16="http://schemas.microsoft.com/office/drawing/2014/main" id="{200D1027-1025-40AB-9705-F80275E9803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92" name="Freeform 6">
                <a:extLst>
                  <a:ext uri="{FF2B5EF4-FFF2-40B4-BE49-F238E27FC236}">
                    <a16:creationId xmlns:a16="http://schemas.microsoft.com/office/drawing/2014/main" id="{90A250F7-EA9C-482F-8FF6-CCFBB7F751C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8" name="Group 17">
              <a:extLst>
                <a:ext uri="{FF2B5EF4-FFF2-40B4-BE49-F238E27FC236}">
                  <a16:creationId xmlns:a16="http://schemas.microsoft.com/office/drawing/2014/main" id="{83927909-19BD-4CFD-A06A-024EC463040B}"/>
                </a:ext>
              </a:extLst>
            </p:cNvPr>
            <p:cNvGrpSpPr>
              <a:grpSpLocks noChangeAspect="1"/>
            </p:cNvGrpSpPr>
            <p:nvPr/>
          </p:nvGrpSpPr>
          <p:grpSpPr>
            <a:xfrm>
              <a:off x="5454634" y="1822836"/>
              <a:ext cx="300096" cy="651452"/>
              <a:chOff x="-9294813" y="2878138"/>
              <a:chExt cx="346075" cy="762000"/>
            </a:xfrm>
            <a:solidFill>
              <a:srgbClr val="0B4584"/>
            </a:solidFill>
          </p:grpSpPr>
          <p:sp>
            <p:nvSpPr>
              <p:cNvPr id="289" name="Freeform 5">
                <a:extLst>
                  <a:ext uri="{FF2B5EF4-FFF2-40B4-BE49-F238E27FC236}">
                    <a16:creationId xmlns:a16="http://schemas.microsoft.com/office/drawing/2014/main" id="{674AB18C-BFAB-4596-AE64-3E3B716397A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90" name="Freeform 6">
                <a:extLst>
                  <a:ext uri="{FF2B5EF4-FFF2-40B4-BE49-F238E27FC236}">
                    <a16:creationId xmlns:a16="http://schemas.microsoft.com/office/drawing/2014/main" id="{8D9FB58B-4EBD-4FBA-BE61-4B0E35765D9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9" name="Group 18">
              <a:extLst>
                <a:ext uri="{FF2B5EF4-FFF2-40B4-BE49-F238E27FC236}">
                  <a16:creationId xmlns:a16="http://schemas.microsoft.com/office/drawing/2014/main" id="{F61F3931-7897-4C9C-8C15-2A4EFC69648D}"/>
                </a:ext>
              </a:extLst>
            </p:cNvPr>
            <p:cNvGrpSpPr>
              <a:grpSpLocks noChangeAspect="1"/>
            </p:cNvGrpSpPr>
            <p:nvPr/>
          </p:nvGrpSpPr>
          <p:grpSpPr>
            <a:xfrm>
              <a:off x="5875667" y="1822836"/>
              <a:ext cx="300096" cy="651452"/>
              <a:chOff x="-9294813" y="2878138"/>
              <a:chExt cx="346075" cy="762000"/>
            </a:xfrm>
            <a:solidFill>
              <a:srgbClr val="0B4584"/>
            </a:solidFill>
          </p:grpSpPr>
          <p:sp>
            <p:nvSpPr>
              <p:cNvPr id="287" name="Freeform 5">
                <a:extLst>
                  <a:ext uri="{FF2B5EF4-FFF2-40B4-BE49-F238E27FC236}">
                    <a16:creationId xmlns:a16="http://schemas.microsoft.com/office/drawing/2014/main" id="{060577FC-480E-4CFA-A62E-B0CFCDF42557}"/>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88" name="Freeform 6">
                <a:extLst>
                  <a:ext uri="{FF2B5EF4-FFF2-40B4-BE49-F238E27FC236}">
                    <a16:creationId xmlns:a16="http://schemas.microsoft.com/office/drawing/2014/main" id="{A127767B-7804-4A36-8209-429A45BF47F2}"/>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0" name="Group 19">
              <a:extLst>
                <a:ext uri="{FF2B5EF4-FFF2-40B4-BE49-F238E27FC236}">
                  <a16:creationId xmlns:a16="http://schemas.microsoft.com/office/drawing/2014/main" id="{DE4F1CED-3181-4E12-9F79-82A4A68C8968}"/>
                </a:ext>
              </a:extLst>
            </p:cNvPr>
            <p:cNvGrpSpPr>
              <a:grpSpLocks noChangeAspect="1"/>
            </p:cNvGrpSpPr>
            <p:nvPr/>
          </p:nvGrpSpPr>
          <p:grpSpPr>
            <a:xfrm>
              <a:off x="6256965" y="1822836"/>
              <a:ext cx="300096" cy="651452"/>
              <a:chOff x="-9294813" y="2878138"/>
              <a:chExt cx="346075" cy="762000"/>
            </a:xfrm>
            <a:solidFill>
              <a:srgbClr val="0B4584"/>
            </a:solidFill>
          </p:grpSpPr>
          <p:sp>
            <p:nvSpPr>
              <p:cNvPr id="285" name="Freeform 5">
                <a:extLst>
                  <a:ext uri="{FF2B5EF4-FFF2-40B4-BE49-F238E27FC236}">
                    <a16:creationId xmlns:a16="http://schemas.microsoft.com/office/drawing/2014/main" id="{5A3162C1-8216-447F-BE2F-A48D6F2AA95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86" name="Freeform 6">
                <a:extLst>
                  <a:ext uri="{FF2B5EF4-FFF2-40B4-BE49-F238E27FC236}">
                    <a16:creationId xmlns:a16="http://schemas.microsoft.com/office/drawing/2014/main" id="{72F0DAAB-AB5D-4B86-AC05-07DEDD279B3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1" name="Group 20">
              <a:extLst>
                <a:ext uri="{FF2B5EF4-FFF2-40B4-BE49-F238E27FC236}">
                  <a16:creationId xmlns:a16="http://schemas.microsoft.com/office/drawing/2014/main" id="{A71C3B71-EAA9-4684-8DE3-D76D02516D31}"/>
                </a:ext>
              </a:extLst>
            </p:cNvPr>
            <p:cNvGrpSpPr>
              <a:grpSpLocks noChangeAspect="1"/>
            </p:cNvGrpSpPr>
            <p:nvPr/>
          </p:nvGrpSpPr>
          <p:grpSpPr>
            <a:xfrm>
              <a:off x="6644481" y="1822836"/>
              <a:ext cx="300096" cy="651452"/>
              <a:chOff x="-9294813" y="2878138"/>
              <a:chExt cx="346075" cy="762000"/>
            </a:xfrm>
            <a:solidFill>
              <a:srgbClr val="0B4584"/>
            </a:solidFill>
          </p:grpSpPr>
          <p:sp>
            <p:nvSpPr>
              <p:cNvPr id="283" name="Freeform 5">
                <a:extLst>
                  <a:ext uri="{FF2B5EF4-FFF2-40B4-BE49-F238E27FC236}">
                    <a16:creationId xmlns:a16="http://schemas.microsoft.com/office/drawing/2014/main" id="{F52F16F6-ADCD-45EC-B41A-0686C9167EC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84" name="Freeform 6">
                <a:extLst>
                  <a:ext uri="{FF2B5EF4-FFF2-40B4-BE49-F238E27FC236}">
                    <a16:creationId xmlns:a16="http://schemas.microsoft.com/office/drawing/2014/main" id="{3EE94910-D83A-4D68-BEFD-1CBF44DB696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2" name="Group 21">
              <a:extLst>
                <a:ext uri="{FF2B5EF4-FFF2-40B4-BE49-F238E27FC236}">
                  <a16:creationId xmlns:a16="http://schemas.microsoft.com/office/drawing/2014/main" id="{1CC4C4A7-3ED9-45EE-A283-E823092431ED}"/>
                </a:ext>
              </a:extLst>
            </p:cNvPr>
            <p:cNvGrpSpPr>
              <a:grpSpLocks noChangeAspect="1"/>
            </p:cNvGrpSpPr>
            <p:nvPr/>
          </p:nvGrpSpPr>
          <p:grpSpPr>
            <a:xfrm>
              <a:off x="7025779" y="1822836"/>
              <a:ext cx="300096" cy="651452"/>
              <a:chOff x="-9294813" y="2878138"/>
              <a:chExt cx="346075" cy="762000"/>
            </a:xfrm>
            <a:solidFill>
              <a:srgbClr val="0B4584"/>
            </a:solidFill>
          </p:grpSpPr>
          <p:sp>
            <p:nvSpPr>
              <p:cNvPr id="281" name="Freeform 5">
                <a:extLst>
                  <a:ext uri="{FF2B5EF4-FFF2-40B4-BE49-F238E27FC236}">
                    <a16:creationId xmlns:a16="http://schemas.microsoft.com/office/drawing/2014/main" id="{4140DAF4-FC46-45DA-B5EC-05A2C201B09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82" name="Freeform 6">
                <a:extLst>
                  <a:ext uri="{FF2B5EF4-FFF2-40B4-BE49-F238E27FC236}">
                    <a16:creationId xmlns:a16="http://schemas.microsoft.com/office/drawing/2014/main" id="{52195BE3-F281-4BEC-B498-6199B7C3FEB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3" name="Group 22">
              <a:extLst>
                <a:ext uri="{FF2B5EF4-FFF2-40B4-BE49-F238E27FC236}">
                  <a16:creationId xmlns:a16="http://schemas.microsoft.com/office/drawing/2014/main" id="{F52F16E1-D7CC-4B29-B593-74EB0AE8F588}"/>
                </a:ext>
              </a:extLst>
            </p:cNvPr>
            <p:cNvGrpSpPr>
              <a:grpSpLocks noChangeAspect="1"/>
            </p:cNvGrpSpPr>
            <p:nvPr/>
          </p:nvGrpSpPr>
          <p:grpSpPr>
            <a:xfrm>
              <a:off x="7446812" y="1822836"/>
              <a:ext cx="300096" cy="651452"/>
              <a:chOff x="-9294813" y="2878138"/>
              <a:chExt cx="346075" cy="762000"/>
            </a:xfrm>
            <a:solidFill>
              <a:srgbClr val="0B4584"/>
            </a:solidFill>
          </p:grpSpPr>
          <p:sp>
            <p:nvSpPr>
              <p:cNvPr id="279" name="Freeform 5">
                <a:extLst>
                  <a:ext uri="{FF2B5EF4-FFF2-40B4-BE49-F238E27FC236}">
                    <a16:creationId xmlns:a16="http://schemas.microsoft.com/office/drawing/2014/main" id="{8B2F7ECA-A356-471D-AF50-B179919D17F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80" name="Freeform 6">
                <a:extLst>
                  <a:ext uri="{FF2B5EF4-FFF2-40B4-BE49-F238E27FC236}">
                    <a16:creationId xmlns:a16="http://schemas.microsoft.com/office/drawing/2014/main" id="{8F33D25B-7CD0-45BE-889D-1531B0903D8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4" name="Group 23">
              <a:extLst>
                <a:ext uri="{FF2B5EF4-FFF2-40B4-BE49-F238E27FC236}">
                  <a16:creationId xmlns:a16="http://schemas.microsoft.com/office/drawing/2014/main" id="{C122AC93-1BF7-4113-9D7A-694C3B0A9834}"/>
                </a:ext>
              </a:extLst>
            </p:cNvPr>
            <p:cNvGrpSpPr>
              <a:grpSpLocks noChangeAspect="1"/>
            </p:cNvGrpSpPr>
            <p:nvPr/>
          </p:nvGrpSpPr>
          <p:grpSpPr>
            <a:xfrm>
              <a:off x="7828110" y="1822836"/>
              <a:ext cx="300096" cy="651452"/>
              <a:chOff x="-9294813" y="2878138"/>
              <a:chExt cx="346075" cy="762000"/>
            </a:xfrm>
            <a:solidFill>
              <a:srgbClr val="0B4584"/>
            </a:solidFill>
          </p:grpSpPr>
          <p:sp>
            <p:nvSpPr>
              <p:cNvPr id="277" name="Freeform 5">
                <a:extLst>
                  <a:ext uri="{FF2B5EF4-FFF2-40B4-BE49-F238E27FC236}">
                    <a16:creationId xmlns:a16="http://schemas.microsoft.com/office/drawing/2014/main" id="{AEE0BFFD-56B5-4D32-BA27-DEDBC3645D0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78" name="Freeform 6">
                <a:extLst>
                  <a:ext uri="{FF2B5EF4-FFF2-40B4-BE49-F238E27FC236}">
                    <a16:creationId xmlns:a16="http://schemas.microsoft.com/office/drawing/2014/main" id="{ECB340D7-7252-48CD-9572-84422504C4A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5" name="Group 24">
              <a:extLst>
                <a:ext uri="{FF2B5EF4-FFF2-40B4-BE49-F238E27FC236}">
                  <a16:creationId xmlns:a16="http://schemas.microsoft.com/office/drawing/2014/main" id="{7AFFEB87-A692-431A-BE7D-1B23BD1DF4B2}"/>
                </a:ext>
              </a:extLst>
            </p:cNvPr>
            <p:cNvGrpSpPr>
              <a:grpSpLocks noChangeAspect="1"/>
            </p:cNvGrpSpPr>
            <p:nvPr/>
          </p:nvGrpSpPr>
          <p:grpSpPr>
            <a:xfrm>
              <a:off x="8201737" y="1822836"/>
              <a:ext cx="300096" cy="651452"/>
              <a:chOff x="-9294813" y="2878138"/>
              <a:chExt cx="346075" cy="762000"/>
            </a:xfrm>
            <a:solidFill>
              <a:srgbClr val="0B4584"/>
            </a:solidFill>
          </p:grpSpPr>
          <p:sp>
            <p:nvSpPr>
              <p:cNvPr id="275" name="Freeform 5">
                <a:extLst>
                  <a:ext uri="{FF2B5EF4-FFF2-40B4-BE49-F238E27FC236}">
                    <a16:creationId xmlns:a16="http://schemas.microsoft.com/office/drawing/2014/main" id="{79EFB426-1D96-43B2-8F6E-A22496100F2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76" name="Freeform 6">
                <a:extLst>
                  <a:ext uri="{FF2B5EF4-FFF2-40B4-BE49-F238E27FC236}">
                    <a16:creationId xmlns:a16="http://schemas.microsoft.com/office/drawing/2014/main" id="{243BB75F-C12F-40D6-9A57-B4E3F2C98D1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6" name="Group 25">
              <a:extLst>
                <a:ext uri="{FF2B5EF4-FFF2-40B4-BE49-F238E27FC236}">
                  <a16:creationId xmlns:a16="http://schemas.microsoft.com/office/drawing/2014/main" id="{3844DD2B-8E65-4DB6-B7ED-D8B755D04B3A}"/>
                </a:ext>
              </a:extLst>
            </p:cNvPr>
            <p:cNvGrpSpPr>
              <a:grpSpLocks noChangeAspect="1"/>
            </p:cNvGrpSpPr>
            <p:nvPr/>
          </p:nvGrpSpPr>
          <p:grpSpPr>
            <a:xfrm>
              <a:off x="1906227" y="2606361"/>
              <a:ext cx="300096" cy="651452"/>
              <a:chOff x="-9294813" y="2878138"/>
              <a:chExt cx="346075" cy="762000"/>
            </a:xfrm>
            <a:solidFill>
              <a:srgbClr val="0B4584"/>
            </a:solidFill>
          </p:grpSpPr>
          <p:sp>
            <p:nvSpPr>
              <p:cNvPr id="273" name="Freeform 5">
                <a:extLst>
                  <a:ext uri="{FF2B5EF4-FFF2-40B4-BE49-F238E27FC236}">
                    <a16:creationId xmlns:a16="http://schemas.microsoft.com/office/drawing/2014/main" id="{E6DAA247-1C35-4037-A161-BDC4D089F94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74" name="Freeform 6">
                <a:extLst>
                  <a:ext uri="{FF2B5EF4-FFF2-40B4-BE49-F238E27FC236}">
                    <a16:creationId xmlns:a16="http://schemas.microsoft.com/office/drawing/2014/main" id="{421BE331-5283-4AFB-B7B7-88029C9FAD2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7" name="Group 26">
              <a:extLst>
                <a:ext uri="{FF2B5EF4-FFF2-40B4-BE49-F238E27FC236}">
                  <a16:creationId xmlns:a16="http://schemas.microsoft.com/office/drawing/2014/main" id="{0B18528A-0C6C-48A1-8AC9-2FAF207090D8}"/>
                </a:ext>
              </a:extLst>
            </p:cNvPr>
            <p:cNvGrpSpPr>
              <a:grpSpLocks noChangeAspect="1"/>
            </p:cNvGrpSpPr>
            <p:nvPr/>
          </p:nvGrpSpPr>
          <p:grpSpPr>
            <a:xfrm>
              <a:off x="2287525" y="2606361"/>
              <a:ext cx="300096" cy="651452"/>
              <a:chOff x="-9294813" y="2878138"/>
              <a:chExt cx="346075" cy="762000"/>
            </a:xfrm>
            <a:solidFill>
              <a:srgbClr val="0B4584"/>
            </a:solidFill>
          </p:grpSpPr>
          <p:sp>
            <p:nvSpPr>
              <p:cNvPr id="271" name="Freeform 5">
                <a:extLst>
                  <a:ext uri="{FF2B5EF4-FFF2-40B4-BE49-F238E27FC236}">
                    <a16:creationId xmlns:a16="http://schemas.microsoft.com/office/drawing/2014/main" id="{F38121AB-3D49-48C1-BD37-EB853546548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72" name="Freeform 6">
                <a:extLst>
                  <a:ext uri="{FF2B5EF4-FFF2-40B4-BE49-F238E27FC236}">
                    <a16:creationId xmlns:a16="http://schemas.microsoft.com/office/drawing/2014/main" id="{98B27507-99C1-407A-89C3-3F0C97E5AF7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8" name="Group 27">
              <a:extLst>
                <a:ext uri="{FF2B5EF4-FFF2-40B4-BE49-F238E27FC236}">
                  <a16:creationId xmlns:a16="http://schemas.microsoft.com/office/drawing/2014/main" id="{69590F37-D524-443D-9400-87FAB3ECF77E}"/>
                </a:ext>
              </a:extLst>
            </p:cNvPr>
            <p:cNvGrpSpPr>
              <a:grpSpLocks noChangeAspect="1"/>
            </p:cNvGrpSpPr>
            <p:nvPr/>
          </p:nvGrpSpPr>
          <p:grpSpPr>
            <a:xfrm>
              <a:off x="2708558" y="2606361"/>
              <a:ext cx="300096" cy="651452"/>
              <a:chOff x="-9294813" y="2878138"/>
              <a:chExt cx="346075" cy="762000"/>
            </a:xfrm>
            <a:solidFill>
              <a:srgbClr val="0B4584"/>
            </a:solidFill>
          </p:grpSpPr>
          <p:sp>
            <p:nvSpPr>
              <p:cNvPr id="269" name="Freeform 5">
                <a:extLst>
                  <a:ext uri="{FF2B5EF4-FFF2-40B4-BE49-F238E27FC236}">
                    <a16:creationId xmlns:a16="http://schemas.microsoft.com/office/drawing/2014/main" id="{3253CB72-9B32-441C-BCBF-82DB8576252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70" name="Freeform 6">
                <a:extLst>
                  <a:ext uri="{FF2B5EF4-FFF2-40B4-BE49-F238E27FC236}">
                    <a16:creationId xmlns:a16="http://schemas.microsoft.com/office/drawing/2014/main" id="{C41A55B3-2486-472B-83F0-84BC0F25AB5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29" name="Group 28">
              <a:extLst>
                <a:ext uri="{FF2B5EF4-FFF2-40B4-BE49-F238E27FC236}">
                  <a16:creationId xmlns:a16="http://schemas.microsoft.com/office/drawing/2014/main" id="{7D5F6684-855B-4381-BB42-67491014B857}"/>
                </a:ext>
              </a:extLst>
            </p:cNvPr>
            <p:cNvGrpSpPr>
              <a:grpSpLocks noChangeAspect="1"/>
            </p:cNvGrpSpPr>
            <p:nvPr/>
          </p:nvGrpSpPr>
          <p:grpSpPr>
            <a:xfrm>
              <a:off x="3089856" y="2606361"/>
              <a:ext cx="300096" cy="651452"/>
              <a:chOff x="-9294813" y="2878138"/>
              <a:chExt cx="346075" cy="762000"/>
            </a:xfrm>
            <a:solidFill>
              <a:srgbClr val="0B4584"/>
            </a:solidFill>
          </p:grpSpPr>
          <p:sp>
            <p:nvSpPr>
              <p:cNvPr id="267" name="Freeform 5">
                <a:extLst>
                  <a:ext uri="{FF2B5EF4-FFF2-40B4-BE49-F238E27FC236}">
                    <a16:creationId xmlns:a16="http://schemas.microsoft.com/office/drawing/2014/main" id="{3EFEC641-AC15-4F04-8799-324C0E95BB4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68" name="Freeform 6">
                <a:extLst>
                  <a:ext uri="{FF2B5EF4-FFF2-40B4-BE49-F238E27FC236}">
                    <a16:creationId xmlns:a16="http://schemas.microsoft.com/office/drawing/2014/main" id="{63336B56-34BA-45EF-A024-71133673BFC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0" name="Group 29">
              <a:extLst>
                <a:ext uri="{FF2B5EF4-FFF2-40B4-BE49-F238E27FC236}">
                  <a16:creationId xmlns:a16="http://schemas.microsoft.com/office/drawing/2014/main" id="{F2B46227-003E-4BD3-A482-D984C3D894CE}"/>
                </a:ext>
              </a:extLst>
            </p:cNvPr>
            <p:cNvGrpSpPr>
              <a:grpSpLocks noChangeAspect="1"/>
            </p:cNvGrpSpPr>
            <p:nvPr/>
          </p:nvGrpSpPr>
          <p:grpSpPr>
            <a:xfrm>
              <a:off x="3477372" y="2606361"/>
              <a:ext cx="300096" cy="651452"/>
              <a:chOff x="-9294813" y="2878138"/>
              <a:chExt cx="346075" cy="762000"/>
            </a:xfrm>
            <a:solidFill>
              <a:srgbClr val="0B4584"/>
            </a:solidFill>
          </p:grpSpPr>
          <p:sp>
            <p:nvSpPr>
              <p:cNvPr id="265" name="Freeform 5">
                <a:extLst>
                  <a:ext uri="{FF2B5EF4-FFF2-40B4-BE49-F238E27FC236}">
                    <a16:creationId xmlns:a16="http://schemas.microsoft.com/office/drawing/2014/main" id="{4760981C-1246-4E4A-B5C0-41B5503AC9F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66" name="Freeform 6">
                <a:extLst>
                  <a:ext uri="{FF2B5EF4-FFF2-40B4-BE49-F238E27FC236}">
                    <a16:creationId xmlns:a16="http://schemas.microsoft.com/office/drawing/2014/main" id="{7498695C-EBD5-4C13-B9BA-BDB06BFCF0E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1" name="Group 30">
              <a:extLst>
                <a:ext uri="{FF2B5EF4-FFF2-40B4-BE49-F238E27FC236}">
                  <a16:creationId xmlns:a16="http://schemas.microsoft.com/office/drawing/2014/main" id="{E78CFB27-E3C0-4F0C-96FE-B4EB82312608}"/>
                </a:ext>
              </a:extLst>
            </p:cNvPr>
            <p:cNvGrpSpPr>
              <a:grpSpLocks noChangeAspect="1"/>
            </p:cNvGrpSpPr>
            <p:nvPr/>
          </p:nvGrpSpPr>
          <p:grpSpPr>
            <a:xfrm>
              <a:off x="3858670" y="2606361"/>
              <a:ext cx="300096" cy="651452"/>
              <a:chOff x="-9294813" y="2878138"/>
              <a:chExt cx="346075" cy="762000"/>
            </a:xfrm>
            <a:solidFill>
              <a:srgbClr val="0B4584"/>
            </a:solidFill>
          </p:grpSpPr>
          <p:sp>
            <p:nvSpPr>
              <p:cNvPr id="263" name="Freeform 5">
                <a:extLst>
                  <a:ext uri="{FF2B5EF4-FFF2-40B4-BE49-F238E27FC236}">
                    <a16:creationId xmlns:a16="http://schemas.microsoft.com/office/drawing/2014/main" id="{DB309FC6-A1C6-44CA-AFE8-8AEAFAF0F64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64" name="Freeform 6">
                <a:extLst>
                  <a:ext uri="{FF2B5EF4-FFF2-40B4-BE49-F238E27FC236}">
                    <a16:creationId xmlns:a16="http://schemas.microsoft.com/office/drawing/2014/main" id="{36121E99-C975-4556-9C35-438E69B04F4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2" name="Group 31">
              <a:extLst>
                <a:ext uri="{FF2B5EF4-FFF2-40B4-BE49-F238E27FC236}">
                  <a16:creationId xmlns:a16="http://schemas.microsoft.com/office/drawing/2014/main" id="{0EBD63A0-563B-4422-9E3B-00C6527AD2AB}"/>
                </a:ext>
              </a:extLst>
            </p:cNvPr>
            <p:cNvGrpSpPr>
              <a:grpSpLocks noChangeAspect="1"/>
            </p:cNvGrpSpPr>
            <p:nvPr/>
          </p:nvGrpSpPr>
          <p:grpSpPr>
            <a:xfrm>
              <a:off x="4279703" y="2606361"/>
              <a:ext cx="300096" cy="651452"/>
              <a:chOff x="-9294813" y="2878138"/>
              <a:chExt cx="346075" cy="762000"/>
            </a:xfrm>
            <a:solidFill>
              <a:srgbClr val="0B4584"/>
            </a:solidFill>
          </p:grpSpPr>
          <p:sp>
            <p:nvSpPr>
              <p:cNvPr id="261" name="Freeform 5">
                <a:extLst>
                  <a:ext uri="{FF2B5EF4-FFF2-40B4-BE49-F238E27FC236}">
                    <a16:creationId xmlns:a16="http://schemas.microsoft.com/office/drawing/2014/main" id="{FA7C39A8-5449-4059-B82C-1AC71F24902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62" name="Freeform 6">
                <a:extLst>
                  <a:ext uri="{FF2B5EF4-FFF2-40B4-BE49-F238E27FC236}">
                    <a16:creationId xmlns:a16="http://schemas.microsoft.com/office/drawing/2014/main" id="{D1A48E19-B42E-49AF-8551-F64B764F3A0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3" name="Group 32">
              <a:extLst>
                <a:ext uri="{FF2B5EF4-FFF2-40B4-BE49-F238E27FC236}">
                  <a16:creationId xmlns:a16="http://schemas.microsoft.com/office/drawing/2014/main" id="{DF0317EA-1B30-47BD-8A24-D0E1A07051C3}"/>
                </a:ext>
              </a:extLst>
            </p:cNvPr>
            <p:cNvGrpSpPr>
              <a:grpSpLocks noChangeAspect="1"/>
            </p:cNvGrpSpPr>
            <p:nvPr/>
          </p:nvGrpSpPr>
          <p:grpSpPr>
            <a:xfrm>
              <a:off x="4661001" y="2606361"/>
              <a:ext cx="300096" cy="651452"/>
              <a:chOff x="-9294813" y="2878138"/>
              <a:chExt cx="346075" cy="762000"/>
            </a:xfrm>
            <a:solidFill>
              <a:srgbClr val="0B4584"/>
            </a:solidFill>
          </p:grpSpPr>
          <p:sp>
            <p:nvSpPr>
              <p:cNvPr id="259" name="Freeform 5">
                <a:extLst>
                  <a:ext uri="{FF2B5EF4-FFF2-40B4-BE49-F238E27FC236}">
                    <a16:creationId xmlns:a16="http://schemas.microsoft.com/office/drawing/2014/main" id="{FAB4A75C-5A49-41C1-81D2-0683B11339E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60" name="Freeform 6">
                <a:extLst>
                  <a:ext uri="{FF2B5EF4-FFF2-40B4-BE49-F238E27FC236}">
                    <a16:creationId xmlns:a16="http://schemas.microsoft.com/office/drawing/2014/main" id="{C24F780A-A38C-4EB9-BC8D-5C8C98B01CF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4" name="Group 33">
              <a:extLst>
                <a:ext uri="{FF2B5EF4-FFF2-40B4-BE49-F238E27FC236}">
                  <a16:creationId xmlns:a16="http://schemas.microsoft.com/office/drawing/2014/main" id="{4FED766C-5DBA-48D7-B26D-BDF5D0674316}"/>
                </a:ext>
              </a:extLst>
            </p:cNvPr>
            <p:cNvGrpSpPr>
              <a:grpSpLocks noChangeAspect="1"/>
            </p:cNvGrpSpPr>
            <p:nvPr/>
          </p:nvGrpSpPr>
          <p:grpSpPr>
            <a:xfrm>
              <a:off x="5073336" y="2606361"/>
              <a:ext cx="300096" cy="651452"/>
              <a:chOff x="-9294813" y="2878138"/>
              <a:chExt cx="346075" cy="762000"/>
            </a:xfrm>
            <a:solidFill>
              <a:srgbClr val="0B4584"/>
            </a:solidFill>
          </p:grpSpPr>
          <p:sp>
            <p:nvSpPr>
              <p:cNvPr id="257" name="Freeform 5">
                <a:extLst>
                  <a:ext uri="{FF2B5EF4-FFF2-40B4-BE49-F238E27FC236}">
                    <a16:creationId xmlns:a16="http://schemas.microsoft.com/office/drawing/2014/main" id="{2F7D0262-1926-448F-89F9-2D3CFE0E38A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58" name="Freeform 6">
                <a:extLst>
                  <a:ext uri="{FF2B5EF4-FFF2-40B4-BE49-F238E27FC236}">
                    <a16:creationId xmlns:a16="http://schemas.microsoft.com/office/drawing/2014/main" id="{AF501A9E-72C6-4D18-9B54-C375C2FF67B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5" name="Group 34">
              <a:extLst>
                <a:ext uri="{FF2B5EF4-FFF2-40B4-BE49-F238E27FC236}">
                  <a16:creationId xmlns:a16="http://schemas.microsoft.com/office/drawing/2014/main" id="{EFE88687-808F-40F0-A254-9FE43D064268}"/>
                </a:ext>
              </a:extLst>
            </p:cNvPr>
            <p:cNvGrpSpPr>
              <a:grpSpLocks noChangeAspect="1"/>
            </p:cNvGrpSpPr>
            <p:nvPr/>
          </p:nvGrpSpPr>
          <p:grpSpPr>
            <a:xfrm>
              <a:off x="5454634" y="2606361"/>
              <a:ext cx="300096" cy="651452"/>
              <a:chOff x="-9294813" y="2878138"/>
              <a:chExt cx="346075" cy="762000"/>
            </a:xfrm>
            <a:solidFill>
              <a:srgbClr val="0B4584"/>
            </a:solidFill>
          </p:grpSpPr>
          <p:sp>
            <p:nvSpPr>
              <p:cNvPr id="255" name="Freeform 5">
                <a:extLst>
                  <a:ext uri="{FF2B5EF4-FFF2-40B4-BE49-F238E27FC236}">
                    <a16:creationId xmlns:a16="http://schemas.microsoft.com/office/drawing/2014/main" id="{B12EB4EC-FC3F-493C-B7FD-D6117CF0B00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56" name="Freeform 6">
                <a:extLst>
                  <a:ext uri="{FF2B5EF4-FFF2-40B4-BE49-F238E27FC236}">
                    <a16:creationId xmlns:a16="http://schemas.microsoft.com/office/drawing/2014/main" id="{DBD13AD6-F845-43D2-A7D4-6F20073237B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6" name="Group 35">
              <a:extLst>
                <a:ext uri="{FF2B5EF4-FFF2-40B4-BE49-F238E27FC236}">
                  <a16:creationId xmlns:a16="http://schemas.microsoft.com/office/drawing/2014/main" id="{F976DCEB-8556-4F35-BFEB-9F2F16A986FD}"/>
                </a:ext>
              </a:extLst>
            </p:cNvPr>
            <p:cNvGrpSpPr>
              <a:grpSpLocks noChangeAspect="1"/>
            </p:cNvGrpSpPr>
            <p:nvPr/>
          </p:nvGrpSpPr>
          <p:grpSpPr>
            <a:xfrm>
              <a:off x="5875667" y="2606361"/>
              <a:ext cx="300096" cy="651452"/>
              <a:chOff x="-9294813" y="2878138"/>
              <a:chExt cx="346075" cy="762000"/>
            </a:xfrm>
            <a:solidFill>
              <a:srgbClr val="0B4584"/>
            </a:solidFill>
          </p:grpSpPr>
          <p:sp>
            <p:nvSpPr>
              <p:cNvPr id="253" name="Freeform 5">
                <a:extLst>
                  <a:ext uri="{FF2B5EF4-FFF2-40B4-BE49-F238E27FC236}">
                    <a16:creationId xmlns:a16="http://schemas.microsoft.com/office/drawing/2014/main" id="{FBC6614B-B3ED-4A17-9456-8D1632D42D3F}"/>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54" name="Freeform 6">
                <a:extLst>
                  <a:ext uri="{FF2B5EF4-FFF2-40B4-BE49-F238E27FC236}">
                    <a16:creationId xmlns:a16="http://schemas.microsoft.com/office/drawing/2014/main" id="{FEAA389A-F99A-4824-A37A-8AC3C6A612C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7" name="Group 36">
              <a:extLst>
                <a:ext uri="{FF2B5EF4-FFF2-40B4-BE49-F238E27FC236}">
                  <a16:creationId xmlns:a16="http://schemas.microsoft.com/office/drawing/2014/main" id="{181315EA-D9EA-4E5A-AB03-56D6B299447E}"/>
                </a:ext>
              </a:extLst>
            </p:cNvPr>
            <p:cNvGrpSpPr>
              <a:grpSpLocks noChangeAspect="1"/>
            </p:cNvGrpSpPr>
            <p:nvPr/>
          </p:nvGrpSpPr>
          <p:grpSpPr>
            <a:xfrm>
              <a:off x="6256965" y="2606361"/>
              <a:ext cx="300096" cy="651452"/>
              <a:chOff x="-9294813" y="2878138"/>
              <a:chExt cx="346075" cy="762000"/>
            </a:xfrm>
            <a:solidFill>
              <a:srgbClr val="0B4584"/>
            </a:solidFill>
          </p:grpSpPr>
          <p:sp>
            <p:nvSpPr>
              <p:cNvPr id="251" name="Freeform 5">
                <a:extLst>
                  <a:ext uri="{FF2B5EF4-FFF2-40B4-BE49-F238E27FC236}">
                    <a16:creationId xmlns:a16="http://schemas.microsoft.com/office/drawing/2014/main" id="{0CC7EA0C-7E8C-4201-8780-B37AC60D4CB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52" name="Freeform 6">
                <a:extLst>
                  <a:ext uri="{FF2B5EF4-FFF2-40B4-BE49-F238E27FC236}">
                    <a16:creationId xmlns:a16="http://schemas.microsoft.com/office/drawing/2014/main" id="{4EB9156F-9C39-479C-AD18-1E28A057653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8" name="Group 37">
              <a:extLst>
                <a:ext uri="{FF2B5EF4-FFF2-40B4-BE49-F238E27FC236}">
                  <a16:creationId xmlns:a16="http://schemas.microsoft.com/office/drawing/2014/main" id="{7722A269-47B4-4708-AC25-E82EC4122C8F}"/>
                </a:ext>
              </a:extLst>
            </p:cNvPr>
            <p:cNvGrpSpPr>
              <a:grpSpLocks noChangeAspect="1"/>
            </p:cNvGrpSpPr>
            <p:nvPr/>
          </p:nvGrpSpPr>
          <p:grpSpPr>
            <a:xfrm>
              <a:off x="6644481" y="2606361"/>
              <a:ext cx="300096" cy="651452"/>
              <a:chOff x="-9294813" y="2878138"/>
              <a:chExt cx="346075" cy="762000"/>
            </a:xfrm>
            <a:solidFill>
              <a:srgbClr val="0B4584"/>
            </a:solidFill>
          </p:grpSpPr>
          <p:sp>
            <p:nvSpPr>
              <p:cNvPr id="249" name="Freeform 5">
                <a:extLst>
                  <a:ext uri="{FF2B5EF4-FFF2-40B4-BE49-F238E27FC236}">
                    <a16:creationId xmlns:a16="http://schemas.microsoft.com/office/drawing/2014/main" id="{7F5BD758-6BA5-41B1-B308-A2A9E2E07F07}"/>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50" name="Freeform 6">
                <a:extLst>
                  <a:ext uri="{FF2B5EF4-FFF2-40B4-BE49-F238E27FC236}">
                    <a16:creationId xmlns:a16="http://schemas.microsoft.com/office/drawing/2014/main" id="{1CE60F63-9959-4F35-8181-83DA7E5A8D6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39" name="Group 38">
              <a:extLst>
                <a:ext uri="{FF2B5EF4-FFF2-40B4-BE49-F238E27FC236}">
                  <a16:creationId xmlns:a16="http://schemas.microsoft.com/office/drawing/2014/main" id="{7DC5B0A0-5F7D-479C-9511-B6F373DD083B}"/>
                </a:ext>
              </a:extLst>
            </p:cNvPr>
            <p:cNvGrpSpPr>
              <a:grpSpLocks noChangeAspect="1"/>
            </p:cNvGrpSpPr>
            <p:nvPr/>
          </p:nvGrpSpPr>
          <p:grpSpPr>
            <a:xfrm>
              <a:off x="7025779" y="2606361"/>
              <a:ext cx="300096" cy="651452"/>
              <a:chOff x="-9294813" y="2878138"/>
              <a:chExt cx="346075" cy="762000"/>
            </a:xfrm>
            <a:solidFill>
              <a:srgbClr val="0B4584"/>
            </a:solidFill>
          </p:grpSpPr>
          <p:sp>
            <p:nvSpPr>
              <p:cNvPr id="247" name="Freeform 5">
                <a:extLst>
                  <a:ext uri="{FF2B5EF4-FFF2-40B4-BE49-F238E27FC236}">
                    <a16:creationId xmlns:a16="http://schemas.microsoft.com/office/drawing/2014/main" id="{BCA36539-2D69-41FE-B362-8E54040F646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48" name="Freeform 6">
                <a:extLst>
                  <a:ext uri="{FF2B5EF4-FFF2-40B4-BE49-F238E27FC236}">
                    <a16:creationId xmlns:a16="http://schemas.microsoft.com/office/drawing/2014/main" id="{198C0CDD-ADF4-4A4B-8281-C4998C22C30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0" name="Group 39">
              <a:extLst>
                <a:ext uri="{FF2B5EF4-FFF2-40B4-BE49-F238E27FC236}">
                  <a16:creationId xmlns:a16="http://schemas.microsoft.com/office/drawing/2014/main" id="{C0A48667-22E7-47DB-8BE1-383C8C73FDBB}"/>
                </a:ext>
              </a:extLst>
            </p:cNvPr>
            <p:cNvGrpSpPr>
              <a:grpSpLocks noChangeAspect="1"/>
            </p:cNvGrpSpPr>
            <p:nvPr/>
          </p:nvGrpSpPr>
          <p:grpSpPr>
            <a:xfrm>
              <a:off x="7446812" y="2606361"/>
              <a:ext cx="300096" cy="651452"/>
              <a:chOff x="-9294813" y="2878138"/>
              <a:chExt cx="346075" cy="762000"/>
            </a:xfrm>
            <a:solidFill>
              <a:srgbClr val="0B4584"/>
            </a:solidFill>
          </p:grpSpPr>
          <p:sp>
            <p:nvSpPr>
              <p:cNvPr id="245" name="Freeform 5">
                <a:extLst>
                  <a:ext uri="{FF2B5EF4-FFF2-40B4-BE49-F238E27FC236}">
                    <a16:creationId xmlns:a16="http://schemas.microsoft.com/office/drawing/2014/main" id="{B9E5640B-5CF4-444B-9011-0BF2203646B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46" name="Freeform 6">
                <a:extLst>
                  <a:ext uri="{FF2B5EF4-FFF2-40B4-BE49-F238E27FC236}">
                    <a16:creationId xmlns:a16="http://schemas.microsoft.com/office/drawing/2014/main" id="{4808262B-7F11-478A-BDB5-73E51760102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1" name="Group 40">
              <a:extLst>
                <a:ext uri="{FF2B5EF4-FFF2-40B4-BE49-F238E27FC236}">
                  <a16:creationId xmlns:a16="http://schemas.microsoft.com/office/drawing/2014/main" id="{E129AC08-9B58-4FA9-B376-390A14671E6F}"/>
                </a:ext>
              </a:extLst>
            </p:cNvPr>
            <p:cNvGrpSpPr>
              <a:grpSpLocks noChangeAspect="1"/>
            </p:cNvGrpSpPr>
            <p:nvPr/>
          </p:nvGrpSpPr>
          <p:grpSpPr>
            <a:xfrm>
              <a:off x="7828110" y="2606361"/>
              <a:ext cx="300096" cy="651452"/>
              <a:chOff x="-9294813" y="2878138"/>
              <a:chExt cx="346075" cy="762000"/>
            </a:xfrm>
            <a:solidFill>
              <a:srgbClr val="0B4584"/>
            </a:solidFill>
          </p:grpSpPr>
          <p:sp>
            <p:nvSpPr>
              <p:cNvPr id="243" name="Freeform 5">
                <a:extLst>
                  <a:ext uri="{FF2B5EF4-FFF2-40B4-BE49-F238E27FC236}">
                    <a16:creationId xmlns:a16="http://schemas.microsoft.com/office/drawing/2014/main" id="{171D8BC3-3279-4C68-8042-04013C3EF49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44" name="Freeform 6">
                <a:extLst>
                  <a:ext uri="{FF2B5EF4-FFF2-40B4-BE49-F238E27FC236}">
                    <a16:creationId xmlns:a16="http://schemas.microsoft.com/office/drawing/2014/main" id="{A4206243-6830-4557-BC15-DF762CBA72A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2" name="Group 41">
              <a:extLst>
                <a:ext uri="{FF2B5EF4-FFF2-40B4-BE49-F238E27FC236}">
                  <a16:creationId xmlns:a16="http://schemas.microsoft.com/office/drawing/2014/main" id="{27862B7A-0639-4BB2-A031-EF02AB1743A7}"/>
                </a:ext>
              </a:extLst>
            </p:cNvPr>
            <p:cNvGrpSpPr>
              <a:grpSpLocks noChangeAspect="1"/>
            </p:cNvGrpSpPr>
            <p:nvPr/>
          </p:nvGrpSpPr>
          <p:grpSpPr>
            <a:xfrm>
              <a:off x="8201737" y="2606361"/>
              <a:ext cx="300096" cy="651452"/>
              <a:chOff x="-9294813" y="2878138"/>
              <a:chExt cx="346075" cy="762000"/>
            </a:xfrm>
            <a:solidFill>
              <a:srgbClr val="0B4584"/>
            </a:solidFill>
          </p:grpSpPr>
          <p:sp>
            <p:nvSpPr>
              <p:cNvPr id="241" name="Freeform 5">
                <a:extLst>
                  <a:ext uri="{FF2B5EF4-FFF2-40B4-BE49-F238E27FC236}">
                    <a16:creationId xmlns:a16="http://schemas.microsoft.com/office/drawing/2014/main" id="{E0AAE38F-59CF-4FF4-8D7A-6EA1D313B49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42" name="Freeform 6">
                <a:extLst>
                  <a:ext uri="{FF2B5EF4-FFF2-40B4-BE49-F238E27FC236}">
                    <a16:creationId xmlns:a16="http://schemas.microsoft.com/office/drawing/2014/main" id="{44AA2B2C-BFED-40E7-BE6E-7B274F6E0E6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3" name="Group 42">
              <a:extLst>
                <a:ext uri="{FF2B5EF4-FFF2-40B4-BE49-F238E27FC236}">
                  <a16:creationId xmlns:a16="http://schemas.microsoft.com/office/drawing/2014/main" id="{98B9E21A-B4F6-494E-AEB6-EBE6328929A4}"/>
                </a:ext>
              </a:extLst>
            </p:cNvPr>
            <p:cNvGrpSpPr>
              <a:grpSpLocks noChangeAspect="1"/>
            </p:cNvGrpSpPr>
            <p:nvPr/>
          </p:nvGrpSpPr>
          <p:grpSpPr>
            <a:xfrm>
              <a:off x="1906227" y="3395866"/>
              <a:ext cx="300096" cy="651452"/>
              <a:chOff x="-9294813" y="2878138"/>
              <a:chExt cx="346075" cy="762000"/>
            </a:xfrm>
            <a:solidFill>
              <a:srgbClr val="0B4584"/>
            </a:solidFill>
          </p:grpSpPr>
          <p:sp>
            <p:nvSpPr>
              <p:cNvPr id="239" name="Freeform 5">
                <a:extLst>
                  <a:ext uri="{FF2B5EF4-FFF2-40B4-BE49-F238E27FC236}">
                    <a16:creationId xmlns:a16="http://schemas.microsoft.com/office/drawing/2014/main" id="{96B955BB-72D0-4C72-8346-DFC6FDB1F6D7}"/>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40" name="Freeform 6">
                <a:extLst>
                  <a:ext uri="{FF2B5EF4-FFF2-40B4-BE49-F238E27FC236}">
                    <a16:creationId xmlns:a16="http://schemas.microsoft.com/office/drawing/2014/main" id="{2451D33C-9C59-4BE0-816A-830F9EFFFEE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4" name="Group 43">
              <a:extLst>
                <a:ext uri="{FF2B5EF4-FFF2-40B4-BE49-F238E27FC236}">
                  <a16:creationId xmlns:a16="http://schemas.microsoft.com/office/drawing/2014/main" id="{16FF58D9-E72A-4075-BA1D-463D8867C34E}"/>
                </a:ext>
              </a:extLst>
            </p:cNvPr>
            <p:cNvGrpSpPr>
              <a:grpSpLocks noChangeAspect="1"/>
            </p:cNvGrpSpPr>
            <p:nvPr/>
          </p:nvGrpSpPr>
          <p:grpSpPr>
            <a:xfrm>
              <a:off x="2287525" y="3395866"/>
              <a:ext cx="300096" cy="651452"/>
              <a:chOff x="-9294813" y="2878138"/>
              <a:chExt cx="346075" cy="762000"/>
            </a:xfrm>
            <a:solidFill>
              <a:srgbClr val="0B4584"/>
            </a:solidFill>
          </p:grpSpPr>
          <p:sp>
            <p:nvSpPr>
              <p:cNvPr id="237" name="Freeform 5">
                <a:extLst>
                  <a:ext uri="{FF2B5EF4-FFF2-40B4-BE49-F238E27FC236}">
                    <a16:creationId xmlns:a16="http://schemas.microsoft.com/office/drawing/2014/main" id="{3AC694D5-7DE3-4A3E-8D69-EC655FD411A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38" name="Freeform 6">
                <a:extLst>
                  <a:ext uri="{FF2B5EF4-FFF2-40B4-BE49-F238E27FC236}">
                    <a16:creationId xmlns:a16="http://schemas.microsoft.com/office/drawing/2014/main" id="{B08D5248-8E3C-4564-A4A9-164FB37E6FF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5" name="Group 44">
              <a:extLst>
                <a:ext uri="{FF2B5EF4-FFF2-40B4-BE49-F238E27FC236}">
                  <a16:creationId xmlns:a16="http://schemas.microsoft.com/office/drawing/2014/main" id="{D4B0B72B-87DA-4793-B632-E415640157DB}"/>
                </a:ext>
              </a:extLst>
            </p:cNvPr>
            <p:cNvGrpSpPr>
              <a:grpSpLocks noChangeAspect="1"/>
            </p:cNvGrpSpPr>
            <p:nvPr/>
          </p:nvGrpSpPr>
          <p:grpSpPr>
            <a:xfrm>
              <a:off x="2708558" y="3395866"/>
              <a:ext cx="300096" cy="651452"/>
              <a:chOff x="-9294813" y="2878138"/>
              <a:chExt cx="346075" cy="762000"/>
            </a:xfrm>
            <a:solidFill>
              <a:srgbClr val="0B4584"/>
            </a:solidFill>
          </p:grpSpPr>
          <p:sp>
            <p:nvSpPr>
              <p:cNvPr id="235" name="Freeform 5">
                <a:extLst>
                  <a:ext uri="{FF2B5EF4-FFF2-40B4-BE49-F238E27FC236}">
                    <a16:creationId xmlns:a16="http://schemas.microsoft.com/office/drawing/2014/main" id="{42F0FC03-1976-4FB1-BCC1-BD1E31DD499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36" name="Freeform 6">
                <a:extLst>
                  <a:ext uri="{FF2B5EF4-FFF2-40B4-BE49-F238E27FC236}">
                    <a16:creationId xmlns:a16="http://schemas.microsoft.com/office/drawing/2014/main" id="{D62DE59D-38C1-48E5-9A51-C7D9676C6D3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6" name="Group 45">
              <a:extLst>
                <a:ext uri="{FF2B5EF4-FFF2-40B4-BE49-F238E27FC236}">
                  <a16:creationId xmlns:a16="http://schemas.microsoft.com/office/drawing/2014/main" id="{B2A32E1E-8750-4DA0-BC81-77C40EDA7597}"/>
                </a:ext>
              </a:extLst>
            </p:cNvPr>
            <p:cNvGrpSpPr>
              <a:grpSpLocks noChangeAspect="1"/>
            </p:cNvGrpSpPr>
            <p:nvPr/>
          </p:nvGrpSpPr>
          <p:grpSpPr>
            <a:xfrm>
              <a:off x="3089856" y="3395866"/>
              <a:ext cx="300096" cy="651452"/>
              <a:chOff x="-9294813" y="2878138"/>
              <a:chExt cx="346075" cy="762000"/>
            </a:xfrm>
            <a:solidFill>
              <a:srgbClr val="0B4584"/>
            </a:solidFill>
          </p:grpSpPr>
          <p:sp>
            <p:nvSpPr>
              <p:cNvPr id="233" name="Freeform 5">
                <a:extLst>
                  <a:ext uri="{FF2B5EF4-FFF2-40B4-BE49-F238E27FC236}">
                    <a16:creationId xmlns:a16="http://schemas.microsoft.com/office/drawing/2014/main" id="{36499EBA-DC0E-4D08-BB4A-DEB8A448B6C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34" name="Freeform 6">
                <a:extLst>
                  <a:ext uri="{FF2B5EF4-FFF2-40B4-BE49-F238E27FC236}">
                    <a16:creationId xmlns:a16="http://schemas.microsoft.com/office/drawing/2014/main" id="{6AC670A2-B36D-4E85-B84A-A2BAD6FE40D2}"/>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7" name="Group 46">
              <a:extLst>
                <a:ext uri="{FF2B5EF4-FFF2-40B4-BE49-F238E27FC236}">
                  <a16:creationId xmlns:a16="http://schemas.microsoft.com/office/drawing/2014/main" id="{64375F5C-9AA3-4A6B-961D-9F55FEBA9DB8}"/>
                </a:ext>
              </a:extLst>
            </p:cNvPr>
            <p:cNvGrpSpPr>
              <a:grpSpLocks noChangeAspect="1"/>
            </p:cNvGrpSpPr>
            <p:nvPr/>
          </p:nvGrpSpPr>
          <p:grpSpPr>
            <a:xfrm>
              <a:off x="3477372" y="3395866"/>
              <a:ext cx="300096" cy="651452"/>
              <a:chOff x="-9294813" y="2878138"/>
              <a:chExt cx="346075" cy="762000"/>
            </a:xfrm>
            <a:solidFill>
              <a:srgbClr val="0B4584"/>
            </a:solidFill>
          </p:grpSpPr>
          <p:sp>
            <p:nvSpPr>
              <p:cNvPr id="231" name="Freeform 5">
                <a:extLst>
                  <a:ext uri="{FF2B5EF4-FFF2-40B4-BE49-F238E27FC236}">
                    <a16:creationId xmlns:a16="http://schemas.microsoft.com/office/drawing/2014/main" id="{A9772986-4D0F-43C4-AFDA-EC67074FE0E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32" name="Freeform 6">
                <a:extLst>
                  <a:ext uri="{FF2B5EF4-FFF2-40B4-BE49-F238E27FC236}">
                    <a16:creationId xmlns:a16="http://schemas.microsoft.com/office/drawing/2014/main" id="{928CF0D2-A524-465A-8A46-C812686B691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8" name="Group 47">
              <a:extLst>
                <a:ext uri="{FF2B5EF4-FFF2-40B4-BE49-F238E27FC236}">
                  <a16:creationId xmlns:a16="http://schemas.microsoft.com/office/drawing/2014/main" id="{C2965EAF-2F38-40DD-9ADF-5C98DC420D08}"/>
                </a:ext>
              </a:extLst>
            </p:cNvPr>
            <p:cNvGrpSpPr>
              <a:grpSpLocks noChangeAspect="1"/>
            </p:cNvGrpSpPr>
            <p:nvPr/>
          </p:nvGrpSpPr>
          <p:grpSpPr>
            <a:xfrm>
              <a:off x="3858670" y="3395866"/>
              <a:ext cx="300096" cy="651452"/>
              <a:chOff x="-9294813" y="2878138"/>
              <a:chExt cx="346075" cy="762000"/>
            </a:xfrm>
            <a:solidFill>
              <a:srgbClr val="0B4584"/>
            </a:solidFill>
          </p:grpSpPr>
          <p:sp>
            <p:nvSpPr>
              <p:cNvPr id="229" name="Freeform 5">
                <a:extLst>
                  <a:ext uri="{FF2B5EF4-FFF2-40B4-BE49-F238E27FC236}">
                    <a16:creationId xmlns:a16="http://schemas.microsoft.com/office/drawing/2014/main" id="{7B4D3F1E-BFE7-461F-9C7B-00BC8B5434B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30" name="Freeform 6">
                <a:extLst>
                  <a:ext uri="{FF2B5EF4-FFF2-40B4-BE49-F238E27FC236}">
                    <a16:creationId xmlns:a16="http://schemas.microsoft.com/office/drawing/2014/main" id="{6548F7B9-6254-4677-B413-B8A1E77A5D4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49" name="Group 48">
              <a:extLst>
                <a:ext uri="{FF2B5EF4-FFF2-40B4-BE49-F238E27FC236}">
                  <a16:creationId xmlns:a16="http://schemas.microsoft.com/office/drawing/2014/main" id="{51682D85-F1CB-4BBB-AAAE-359BEF44EDD2}"/>
                </a:ext>
              </a:extLst>
            </p:cNvPr>
            <p:cNvGrpSpPr>
              <a:grpSpLocks noChangeAspect="1"/>
            </p:cNvGrpSpPr>
            <p:nvPr/>
          </p:nvGrpSpPr>
          <p:grpSpPr>
            <a:xfrm>
              <a:off x="4279703" y="3395866"/>
              <a:ext cx="300096" cy="651452"/>
              <a:chOff x="-9294813" y="2878138"/>
              <a:chExt cx="346075" cy="762000"/>
            </a:xfrm>
            <a:solidFill>
              <a:srgbClr val="0B4584"/>
            </a:solidFill>
          </p:grpSpPr>
          <p:sp>
            <p:nvSpPr>
              <p:cNvPr id="227" name="Freeform 5">
                <a:extLst>
                  <a:ext uri="{FF2B5EF4-FFF2-40B4-BE49-F238E27FC236}">
                    <a16:creationId xmlns:a16="http://schemas.microsoft.com/office/drawing/2014/main" id="{44AC6285-B974-4B7B-BFFC-901AE9315EF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28" name="Freeform 6">
                <a:extLst>
                  <a:ext uri="{FF2B5EF4-FFF2-40B4-BE49-F238E27FC236}">
                    <a16:creationId xmlns:a16="http://schemas.microsoft.com/office/drawing/2014/main" id="{E6F74F5C-EF3D-49E5-9F6B-C905E3ED259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0" name="Group 49">
              <a:extLst>
                <a:ext uri="{FF2B5EF4-FFF2-40B4-BE49-F238E27FC236}">
                  <a16:creationId xmlns:a16="http://schemas.microsoft.com/office/drawing/2014/main" id="{EEACBBB7-A9E6-4068-B6FF-755E71BCF518}"/>
                </a:ext>
              </a:extLst>
            </p:cNvPr>
            <p:cNvGrpSpPr>
              <a:grpSpLocks noChangeAspect="1"/>
            </p:cNvGrpSpPr>
            <p:nvPr/>
          </p:nvGrpSpPr>
          <p:grpSpPr>
            <a:xfrm>
              <a:off x="4661001" y="3395866"/>
              <a:ext cx="300096" cy="651452"/>
              <a:chOff x="-9294813" y="2878138"/>
              <a:chExt cx="346075" cy="762000"/>
            </a:xfrm>
            <a:solidFill>
              <a:srgbClr val="0B4584"/>
            </a:solidFill>
          </p:grpSpPr>
          <p:sp>
            <p:nvSpPr>
              <p:cNvPr id="225" name="Freeform 5">
                <a:extLst>
                  <a:ext uri="{FF2B5EF4-FFF2-40B4-BE49-F238E27FC236}">
                    <a16:creationId xmlns:a16="http://schemas.microsoft.com/office/drawing/2014/main" id="{4F9ED52B-0812-48C6-90BB-D7D6AD6FF98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26" name="Freeform 6">
                <a:extLst>
                  <a:ext uri="{FF2B5EF4-FFF2-40B4-BE49-F238E27FC236}">
                    <a16:creationId xmlns:a16="http://schemas.microsoft.com/office/drawing/2014/main" id="{6E6B3799-E8C0-4CA2-8119-BC3C0B2D8A8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1" name="Group 50">
              <a:extLst>
                <a:ext uri="{FF2B5EF4-FFF2-40B4-BE49-F238E27FC236}">
                  <a16:creationId xmlns:a16="http://schemas.microsoft.com/office/drawing/2014/main" id="{C37DF8D2-57FD-4951-ACE8-B05E424AD6A2}"/>
                </a:ext>
              </a:extLst>
            </p:cNvPr>
            <p:cNvGrpSpPr>
              <a:grpSpLocks noChangeAspect="1"/>
            </p:cNvGrpSpPr>
            <p:nvPr/>
          </p:nvGrpSpPr>
          <p:grpSpPr>
            <a:xfrm>
              <a:off x="5073336" y="3395866"/>
              <a:ext cx="300096" cy="651452"/>
              <a:chOff x="-9294813" y="2878138"/>
              <a:chExt cx="346075" cy="762000"/>
            </a:xfrm>
            <a:solidFill>
              <a:srgbClr val="0B4584"/>
            </a:solidFill>
          </p:grpSpPr>
          <p:sp>
            <p:nvSpPr>
              <p:cNvPr id="223" name="Freeform 5">
                <a:extLst>
                  <a:ext uri="{FF2B5EF4-FFF2-40B4-BE49-F238E27FC236}">
                    <a16:creationId xmlns:a16="http://schemas.microsoft.com/office/drawing/2014/main" id="{4EA0C5F4-DA23-4114-BC33-7428A5C4C76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24" name="Freeform 6">
                <a:extLst>
                  <a:ext uri="{FF2B5EF4-FFF2-40B4-BE49-F238E27FC236}">
                    <a16:creationId xmlns:a16="http://schemas.microsoft.com/office/drawing/2014/main" id="{674BA212-B952-4755-9AD3-BB1A9A494AA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2" name="Group 51">
              <a:extLst>
                <a:ext uri="{FF2B5EF4-FFF2-40B4-BE49-F238E27FC236}">
                  <a16:creationId xmlns:a16="http://schemas.microsoft.com/office/drawing/2014/main" id="{E2FE45B9-D939-401C-9235-6F436E6AB09A}"/>
                </a:ext>
              </a:extLst>
            </p:cNvPr>
            <p:cNvGrpSpPr>
              <a:grpSpLocks noChangeAspect="1"/>
            </p:cNvGrpSpPr>
            <p:nvPr/>
          </p:nvGrpSpPr>
          <p:grpSpPr>
            <a:xfrm>
              <a:off x="5454634" y="3395866"/>
              <a:ext cx="300096" cy="651452"/>
              <a:chOff x="-9294813" y="2878138"/>
              <a:chExt cx="346075" cy="762000"/>
            </a:xfrm>
            <a:solidFill>
              <a:srgbClr val="0B4584"/>
            </a:solidFill>
          </p:grpSpPr>
          <p:sp>
            <p:nvSpPr>
              <p:cNvPr id="221" name="Freeform 5">
                <a:extLst>
                  <a:ext uri="{FF2B5EF4-FFF2-40B4-BE49-F238E27FC236}">
                    <a16:creationId xmlns:a16="http://schemas.microsoft.com/office/drawing/2014/main" id="{A3E63094-5759-485A-A9E3-D99EA36FD02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22" name="Freeform 6">
                <a:extLst>
                  <a:ext uri="{FF2B5EF4-FFF2-40B4-BE49-F238E27FC236}">
                    <a16:creationId xmlns:a16="http://schemas.microsoft.com/office/drawing/2014/main" id="{B2DC8B18-629C-4C15-BDE7-3B6C638236A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3" name="Group 52">
              <a:extLst>
                <a:ext uri="{FF2B5EF4-FFF2-40B4-BE49-F238E27FC236}">
                  <a16:creationId xmlns:a16="http://schemas.microsoft.com/office/drawing/2014/main" id="{D46824D5-EFE1-470F-ACDB-996F594E9257}"/>
                </a:ext>
              </a:extLst>
            </p:cNvPr>
            <p:cNvGrpSpPr>
              <a:grpSpLocks noChangeAspect="1"/>
            </p:cNvGrpSpPr>
            <p:nvPr/>
          </p:nvGrpSpPr>
          <p:grpSpPr>
            <a:xfrm>
              <a:off x="5875667" y="3395866"/>
              <a:ext cx="300096" cy="651452"/>
              <a:chOff x="-9294813" y="2878138"/>
              <a:chExt cx="346075" cy="762000"/>
            </a:xfrm>
            <a:solidFill>
              <a:srgbClr val="0B4584"/>
            </a:solidFill>
          </p:grpSpPr>
          <p:sp>
            <p:nvSpPr>
              <p:cNvPr id="219" name="Freeform 5">
                <a:extLst>
                  <a:ext uri="{FF2B5EF4-FFF2-40B4-BE49-F238E27FC236}">
                    <a16:creationId xmlns:a16="http://schemas.microsoft.com/office/drawing/2014/main" id="{4F410F8C-D7DF-4E0B-A6C8-4C51351CE1F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20" name="Freeform 6">
                <a:extLst>
                  <a:ext uri="{FF2B5EF4-FFF2-40B4-BE49-F238E27FC236}">
                    <a16:creationId xmlns:a16="http://schemas.microsoft.com/office/drawing/2014/main" id="{8EE25FD2-FB30-45D3-A381-CB2EB2E2344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4" name="Group 53">
              <a:extLst>
                <a:ext uri="{FF2B5EF4-FFF2-40B4-BE49-F238E27FC236}">
                  <a16:creationId xmlns:a16="http://schemas.microsoft.com/office/drawing/2014/main" id="{4E077CD6-2AA1-4928-AD4F-D8976802F1AE}"/>
                </a:ext>
              </a:extLst>
            </p:cNvPr>
            <p:cNvGrpSpPr>
              <a:grpSpLocks noChangeAspect="1"/>
            </p:cNvGrpSpPr>
            <p:nvPr/>
          </p:nvGrpSpPr>
          <p:grpSpPr>
            <a:xfrm>
              <a:off x="6256965" y="3395866"/>
              <a:ext cx="300096" cy="651452"/>
              <a:chOff x="-9294813" y="2878138"/>
              <a:chExt cx="346075" cy="762000"/>
            </a:xfrm>
            <a:solidFill>
              <a:srgbClr val="0B4584"/>
            </a:solidFill>
          </p:grpSpPr>
          <p:sp>
            <p:nvSpPr>
              <p:cNvPr id="217" name="Freeform 5">
                <a:extLst>
                  <a:ext uri="{FF2B5EF4-FFF2-40B4-BE49-F238E27FC236}">
                    <a16:creationId xmlns:a16="http://schemas.microsoft.com/office/drawing/2014/main" id="{3447283C-DF67-4234-8E9D-4E559CE70B6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18" name="Freeform 6">
                <a:extLst>
                  <a:ext uri="{FF2B5EF4-FFF2-40B4-BE49-F238E27FC236}">
                    <a16:creationId xmlns:a16="http://schemas.microsoft.com/office/drawing/2014/main" id="{2D1539BB-3D05-4A4B-BD29-4D037851774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5" name="Group 54">
              <a:extLst>
                <a:ext uri="{FF2B5EF4-FFF2-40B4-BE49-F238E27FC236}">
                  <a16:creationId xmlns:a16="http://schemas.microsoft.com/office/drawing/2014/main" id="{56A080AB-F8D9-4D5A-84D4-B280B59228FB}"/>
                </a:ext>
              </a:extLst>
            </p:cNvPr>
            <p:cNvGrpSpPr>
              <a:grpSpLocks noChangeAspect="1"/>
            </p:cNvGrpSpPr>
            <p:nvPr/>
          </p:nvGrpSpPr>
          <p:grpSpPr>
            <a:xfrm>
              <a:off x="6644481" y="3395866"/>
              <a:ext cx="300096" cy="651452"/>
              <a:chOff x="-9294813" y="2878138"/>
              <a:chExt cx="346075" cy="762000"/>
            </a:xfrm>
            <a:solidFill>
              <a:srgbClr val="0B4584"/>
            </a:solidFill>
          </p:grpSpPr>
          <p:sp>
            <p:nvSpPr>
              <p:cNvPr id="215" name="Freeform 5">
                <a:extLst>
                  <a:ext uri="{FF2B5EF4-FFF2-40B4-BE49-F238E27FC236}">
                    <a16:creationId xmlns:a16="http://schemas.microsoft.com/office/drawing/2014/main" id="{6C667F2F-4969-4C16-B609-4690B48C009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16" name="Freeform 6">
                <a:extLst>
                  <a:ext uri="{FF2B5EF4-FFF2-40B4-BE49-F238E27FC236}">
                    <a16:creationId xmlns:a16="http://schemas.microsoft.com/office/drawing/2014/main" id="{9F7A340A-64F0-4E08-854D-AC32EA75A91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6" name="Group 55">
              <a:extLst>
                <a:ext uri="{FF2B5EF4-FFF2-40B4-BE49-F238E27FC236}">
                  <a16:creationId xmlns:a16="http://schemas.microsoft.com/office/drawing/2014/main" id="{5F1A4632-C668-4E15-860D-A057D0AE255D}"/>
                </a:ext>
              </a:extLst>
            </p:cNvPr>
            <p:cNvGrpSpPr>
              <a:grpSpLocks noChangeAspect="1"/>
            </p:cNvGrpSpPr>
            <p:nvPr/>
          </p:nvGrpSpPr>
          <p:grpSpPr>
            <a:xfrm>
              <a:off x="7025779" y="3395866"/>
              <a:ext cx="300096" cy="651452"/>
              <a:chOff x="-9294813" y="2878138"/>
              <a:chExt cx="346075" cy="762000"/>
            </a:xfrm>
            <a:solidFill>
              <a:srgbClr val="0B4584"/>
            </a:solidFill>
          </p:grpSpPr>
          <p:sp>
            <p:nvSpPr>
              <p:cNvPr id="213" name="Freeform 5">
                <a:extLst>
                  <a:ext uri="{FF2B5EF4-FFF2-40B4-BE49-F238E27FC236}">
                    <a16:creationId xmlns:a16="http://schemas.microsoft.com/office/drawing/2014/main" id="{3A8001A4-3CEE-453C-A11A-2B8A922FA8C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14" name="Freeform 6">
                <a:extLst>
                  <a:ext uri="{FF2B5EF4-FFF2-40B4-BE49-F238E27FC236}">
                    <a16:creationId xmlns:a16="http://schemas.microsoft.com/office/drawing/2014/main" id="{27B1E1BC-1961-4223-8132-8893BC8F33C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7" name="Group 56">
              <a:extLst>
                <a:ext uri="{FF2B5EF4-FFF2-40B4-BE49-F238E27FC236}">
                  <a16:creationId xmlns:a16="http://schemas.microsoft.com/office/drawing/2014/main" id="{7DA879A4-37FE-418B-BBC8-61BECA01F094}"/>
                </a:ext>
              </a:extLst>
            </p:cNvPr>
            <p:cNvGrpSpPr>
              <a:grpSpLocks noChangeAspect="1"/>
            </p:cNvGrpSpPr>
            <p:nvPr/>
          </p:nvGrpSpPr>
          <p:grpSpPr>
            <a:xfrm>
              <a:off x="7446812" y="3395866"/>
              <a:ext cx="300096" cy="651452"/>
              <a:chOff x="-9294813" y="2878138"/>
              <a:chExt cx="346075" cy="762000"/>
            </a:xfrm>
            <a:solidFill>
              <a:srgbClr val="0B4584"/>
            </a:solidFill>
          </p:grpSpPr>
          <p:sp>
            <p:nvSpPr>
              <p:cNvPr id="211" name="Freeform 5">
                <a:extLst>
                  <a:ext uri="{FF2B5EF4-FFF2-40B4-BE49-F238E27FC236}">
                    <a16:creationId xmlns:a16="http://schemas.microsoft.com/office/drawing/2014/main" id="{7865255F-00E1-4F13-8705-D9BB7846644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12" name="Freeform 6">
                <a:extLst>
                  <a:ext uri="{FF2B5EF4-FFF2-40B4-BE49-F238E27FC236}">
                    <a16:creationId xmlns:a16="http://schemas.microsoft.com/office/drawing/2014/main" id="{66686C47-87C8-417B-AE12-214D695DE12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8" name="Group 57">
              <a:extLst>
                <a:ext uri="{FF2B5EF4-FFF2-40B4-BE49-F238E27FC236}">
                  <a16:creationId xmlns:a16="http://schemas.microsoft.com/office/drawing/2014/main" id="{40519DFA-3503-402B-9126-19A2AAC1CC38}"/>
                </a:ext>
              </a:extLst>
            </p:cNvPr>
            <p:cNvGrpSpPr>
              <a:grpSpLocks noChangeAspect="1"/>
            </p:cNvGrpSpPr>
            <p:nvPr/>
          </p:nvGrpSpPr>
          <p:grpSpPr>
            <a:xfrm>
              <a:off x="7828110" y="3395866"/>
              <a:ext cx="300096" cy="651452"/>
              <a:chOff x="-9294813" y="2878138"/>
              <a:chExt cx="346075" cy="762000"/>
            </a:xfrm>
            <a:solidFill>
              <a:srgbClr val="0B4584"/>
            </a:solidFill>
          </p:grpSpPr>
          <p:sp>
            <p:nvSpPr>
              <p:cNvPr id="209" name="Freeform 5">
                <a:extLst>
                  <a:ext uri="{FF2B5EF4-FFF2-40B4-BE49-F238E27FC236}">
                    <a16:creationId xmlns:a16="http://schemas.microsoft.com/office/drawing/2014/main" id="{72227C58-A444-442D-9A9A-A287B75973E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10" name="Freeform 6">
                <a:extLst>
                  <a:ext uri="{FF2B5EF4-FFF2-40B4-BE49-F238E27FC236}">
                    <a16:creationId xmlns:a16="http://schemas.microsoft.com/office/drawing/2014/main" id="{3CE741CF-5285-4F30-8008-C625FA970F9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59" name="Group 58">
              <a:extLst>
                <a:ext uri="{FF2B5EF4-FFF2-40B4-BE49-F238E27FC236}">
                  <a16:creationId xmlns:a16="http://schemas.microsoft.com/office/drawing/2014/main" id="{D8BC138F-FFB8-4DF5-AD4A-CF55ABCBDAE5}"/>
                </a:ext>
              </a:extLst>
            </p:cNvPr>
            <p:cNvGrpSpPr>
              <a:grpSpLocks noChangeAspect="1"/>
            </p:cNvGrpSpPr>
            <p:nvPr/>
          </p:nvGrpSpPr>
          <p:grpSpPr>
            <a:xfrm>
              <a:off x="1906227" y="4191552"/>
              <a:ext cx="300096" cy="651452"/>
              <a:chOff x="-9294813" y="2878138"/>
              <a:chExt cx="346075" cy="762000"/>
            </a:xfrm>
            <a:solidFill>
              <a:srgbClr val="0B4584"/>
            </a:solidFill>
          </p:grpSpPr>
          <p:sp>
            <p:nvSpPr>
              <p:cNvPr id="207" name="Freeform 5">
                <a:extLst>
                  <a:ext uri="{FF2B5EF4-FFF2-40B4-BE49-F238E27FC236}">
                    <a16:creationId xmlns:a16="http://schemas.microsoft.com/office/drawing/2014/main" id="{E388CC07-5220-4B6F-AC22-335B9F96BF5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08" name="Freeform 6">
                <a:extLst>
                  <a:ext uri="{FF2B5EF4-FFF2-40B4-BE49-F238E27FC236}">
                    <a16:creationId xmlns:a16="http://schemas.microsoft.com/office/drawing/2014/main" id="{F3623369-0AF9-49C5-89A0-C39F2F1675C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0" name="Group 59">
              <a:extLst>
                <a:ext uri="{FF2B5EF4-FFF2-40B4-BE49-F238E27FC236}">
                  <a16:creationId xmlns:a16="http://schemas.microsoft.com/office/drawing/2014/main" id="{F9C8CFF8-DC83-4E70-A81A-9B495FAAFD0F}"/>
                </a:ext>
              </a:extLst>
            </p:cNvPr>
            <p:cNvGrpSpPr>
              <a:grpSpLocks noChangeAspect="1"/>
            </p:cNvGrpSpPr>
            <p:nvPr/>
          </p:nvGrpSpPr>
          <p:grpSpPr>
            <a:xfrm>
              <a:off x="2287525" y="4191552"/>
              <a:ext cx="300096" cy="651452"/>
              <a:chOff x="-9294813" y="2878138"/>
              <a:chExt cx="346075" cy="762000"/>
            </a:xfrm>
            <a:solidFill>
              <a:srgbClr val="0B4584"/>
            </a:solidFill>
          </p:grpSpPr>
          <p:sp>
            <p:nvSpPr>
              <p:cNvPr id="205" name="Freeform 5">
                <a:extLst>
                  <a:ext uri="{FF2B5EF4-FFF2-40B4-BE49-F238E27FC236}">
                    <a16:creationId xmlns:a16="http://schemas.microsoft.com/office/drawing/2014/main" id="{A0DA8019-B5B9-4A23-944E-49F336139B2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06" name="Freeform 6">
                <a:extLst>
                  <a:ext uri="{FF2B5EF4-FFF2-40B4-BE49-F238E27FC236}">
                    <a16:creationId xmlns:a16="http://schemas.microsoft.com/office/drawing/2014/main" id="{B3F4F280-6880-4422-BA3E-E4D71F1CEE8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1" name="Group 60">
              <a:extLst>
                <a:ext uri="{FF2B5EF4-FFF2-40B4-BE49-F238E27FC236}">
                  <a16:creationId xmlns:a16="http://schemas.microsoft.com/office/drawing/2014/main" id="{EB06479E-58B4-4D44-B725-658C614163CE}"/>
                </a:ext>
              </a:extLst>
            </p:cNvPr>
            <p:cNvGrpSpPr>
              <a:grpSpLocks noChangeAspect="1"/>
            </p:cNvGrpSpPr>
            <p:nvPr/>
          </p:nvGrpSpPr>
          <p:grpSpPr>
            <a:xfrm>
              <a:off x="2708558" y="4191552"/>
              <a:ext cx="300096" cy="651452"/>
              <a:chOff x="-9294813" y="2878138"/>
              <a:chExt cx="346075" cy="762000"/>
            </a:xfrm>
            <a:solidFill>
              <a:srgbClr val="0B4584"/>
            </a:solidFill>
          </p:grpSpPr>
          <p:sp>
            <p:nvSpPr>
              <p:cNvPr id="203" name="Freeform 5">
                <a:extLst>
                  <a:ext uri="{FF2B5EF4-FFF2-40B4-BE49-F238E27FC236}">
                    <a16:creationId xmlns:a16="http://schemas.microsoft.com/office/drawing/2014/main" id="{F6CBB2C1-4246-4789-B2AF-FE2542CE045A}"/>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04" name="Freeform 6">
                <a:extLst>
                  <a:ext uri="{FF2B5EF4-FFF2-40B4-BE49-F238E27FC236}">
                    <a16:creationId xmlns:a16="http://schemas.microsoft.com/office/drawing/2014/main" id="{8E9AD25D-C889-4595-A48A-94A39F8C14F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2" name="Group 61">
              <a:extLst>
                <a:ext uri="{FF2B5EF4-FFF2-40B4-BE49-F238E27FC236}">
                  <a16:creationId xmlns:a16="http://schemas.microsoft.com/office/drawing/2014/main" id="{05B8F4BE-6F16-408F-A981-55C75EF65313}"/>
                </a:ext>
              </a:extLst>
            </p:cNvPr>
            <p:cNvGrpSpPr>
              <a:grpSpLocks noChangeAspect="1"/>
            </p:cNvGrpSpPr>
            <p:nvPr/>
          </p:nvGrpSpPr>
          <p:grpSpPr>
            <a:xfrm>
              <a:off x="3089856" y="4191552"/>
              <a:ext cx="300096" cy="651452"/>
              <a:chOff x="-9294813" y="2878138"/>
              <a:chExt cx="346075" cy="762000"/>
            </a:xfrm>
            <a:solidFill>
              <a:srgbClr val="0B4584"/>
            </a:solidFill>
          </p:grpSpPr>
          <p:sp>
            <p:nvSpPr>
              <p:cNvPr id="201" name="Freeform 5">
                <a:extLst>
                  <a:ext uri="{FF2B5EF4-FFF2-40B4-BE49-F238E27FC236}">
                    <a16:creationId xmlns:a16="http://schemas.microsoft.com/office/drawing/2014/main" id="{F6E957EA-DC52-433F-B56A-F5E231EEF2C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02" name="Freeform 6">
                <a:extLst>
                  <a:ext uri="{FF2B5EF4-FFF2-40B4-BE49-F238E27FC236}">
                    <a16:creationId xmlns:a16="http://schemas.microsoft.com/office/drawing/2014/main" id="{C562B144-631A-4EE6-8B8D-D5E3B9EDE0D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3" name="Group 62">
              <a:extLst>
                <a:ext uri="{FF2B5EF4-FFF2-40B4-BE49-F238E27FC236}">
                  <a16:creationId xmlns:a16="http://schemas.microsoft.com/office/drawing/2014/main" id="{435C54D4-A62E-4B83-ADFC-DE65D3A17BBF}"/>
                </a:ext>
              </a:extLst>
            </p:cNvPr>
            <p:cNvGrpSpPr>
              <a:grpSpLocks noChangeAspect="1"/>
            </p:cNvGrpSpPr>
            <p:nvPr/>
          </p:nvGrpSpPr>
          <p:grpSpPr>
            <a:xfrm>
              <a:off x="3477372" y="4191552"/>
              <a:ext cx="300096" cy="651452"/>
              <a:chOff x="-9294813" y="2878138"/>
              <a:chExt cx="346075" cy="762000"/>
            </a:xfrm>
            <a:solidFill>
              <a:srgbClr val="0B4584"/>
            </a:solidFill>
          </p:grpSpPr>
          <p:sp>
            <p:nvSpPr>
              <p:cNvPr id="199" name="Freeform 5">
                <a:extLst>
                  <a:ext uri="{FF2B5EF4-FFF2-40B4-BE49-F238E27FC236}">
                    <a16:creationId xmlns:a16="http://schemas.microsoft.com/office/drawing/2014/main" id="{3C26B9AA-015A-4402-9A21-14C55AAEA24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200" name="Freeform 6">
                <a:extLst>
                  <a:ext uri="{FF2B5EF4-FFF2-40B4-BE49-F238E27FC236}">
                    <a16:creationId xmlns:a16="http://schemas.microsoft.com/office/drawing/2014/main" id="{5DCE1CD7-CBD2-4390-8983-8F0B37905BF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4" name="Group 63">
              <a:extLst>
                <a:ext uri="{FF2B5EF4-FFF2-40B4-BE49-F238E27FC236}">
                  <a16:creationId xmlns:a16="http://schemas.microsoft.com/office/drawing/2014/main" id="{7A3D1935-CB18-4542-9F05-BF4C2A238902}"/>
                </a:ext>
              </a:extLst>
            </p:cNvPr>
            <p:cNvGrpSpPr>
              <a:grpSpLocks noChangeAspect="1"/>
            </p:cNvGrpSpPr>
            <p:nvPr/>
          </p:nvGrpSpPr>
          <p:grpSpPr>
            <a:xfrm>
              <a:off x="3858670" y="4191552"/>
              <a:ext cx="300096" cy="651452"/>
              <a:chOff x="-9294813" y="2878138"/>
              <a:chExt cx="346075" cy="762000"/>
            </a:xfrm>
            <a:solidFill>
              <a:srgbClr val="0B4584"/>
            </a:solidFill>
          </p:grpSpPr>
          <p:sp>
            <p:nvSpPr>
              <p:cNvPr id="197" name="Freeform 5">
                <a:extLst>
                  <a:ext uri="{FF2B5EF4-FFF2-40B4-BE49-F238E27FC236}">
                    <a16:creationId xmlns:a16="http://schemas.microsoft.com/office/drawing/2014/main" id="{E3D491B3-5987-4E15-B12F-A95A619295E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98" name="Freeform 6">
                <a:extLst>
                  <a:ext uri="{FF2B5EF4-FFF2-40B4-BE49-F238E27FC236}">
                    <a16:creationId xmlns:a16="http://schemas.microsoft.com/office/drawing/2014/main" id="{0E1FADB9-631C-45F9-81F0-CA47618CCDB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5" name="Group 64">
              <a:extLst>
                <a:ext uri="{FF2B5EF4-FFF2-40B4-BE49-F238E27FC236}">
                  <a16:creationId xmlns:a16="http://schemas.microsoft.com/office/drawing/2014/main" id="{B2454703-4A99-439E-A844-FA8EBD50B56B}"/>
                </a:ext>
              </a:extLst>
            </p:cNvPr>
            <p:cNvGrpSpPr>
              <a:grpSpLocks noChangeAspect="1"/>
            </p:cNvGrpSpPr>
            <p:nvPr/>
          </p:nvGrpSpPr>
          <p:grpSpPr>
            <a:xfrm>
              <a:off x="4279703" y="4191552"/>
              <a:ext cx="300096" cy="651452"/>
              <a:chOff x="-9294813" y="2878138"/>
              <a:chExt cx="346075" cy="762000"/>
            </a:xfrm>
            <a:solidFill>
              <a:srgbClr val="0B4584"/>
            </a:solidFill>
          </p:grpSpPr>
          <p:sp>
            <p:nvSpPr>
              <p:cNvPr id="195" name="Freeform 5">
                <a:extLst>
                  <a:ext uri="{FF2B5EF4-FFF2-40B4-BE49-F238E27FC236}">
                    <a16:creationId xmlns:a16="http://schemas.microsoft.com/office/drawing/2014/main" id="{078ED4DB-74B6-4C58-9EE9-DBE8A558502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96" name="Freeform 6">
                <a:extLst>
                  <a:ext uri="{FF2B5EF4-FFF2-40B4-BE49-F238E27FC236}">
                    <a16:creationId xmlns:a16="http://schemas.microsoft.com/office/drawing/2014/main" id="{588818F5-62D3-4568-BE02-D1FFD4EE428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6" name="Group 65">
              <a:extLst>
                <a:ext uri="{FF2B5EF4-FFF2-40B4-BE49-F238E27FC236}">
                  <a16:creationId xmlns:a16="http://schemas.microsoft.com/office/drawing/2014/main" id="{5AB3F5AA-D7D8-4476-AFF3-A732652C25BE}"/>
                </a:ext>
              </a:extLst>
            </p:cNvPr>
            <p:cNvGrpSpPr>
              <a:grpSpLocks noChangeAspect="1"/>
            </p:cNvGrpSpPr>
            <p:nvPr/>
          </p:nvGrpSpPr>
          <p:grpSpPr>
            <a:xfrm>
              <a:off x="4661001" y="4191552"/>
              <a:ext cx="300096" cy="651452"/>
              <a:chOff x="-9294813" y="2878138"/>
              <a:chExt cx="346075" cy="762000"/>
            </a:xfrm>
            <a:solidFill>
              <a:srgbClr val="0B4584"/>
            </a:solidFill>
          </p:grpSpPr>
          <p:sp>
            <p:nvSpPr>
              <p:cNvPr id="193" name="Freeform 5">
                <a:extLst>
                  <a:ext uri="{FF2B5EF4-FFF2-40B4-BE49-F238E27FC236}">
                    <a16:creationId xmlns:a16="http://schemas.microsoft.com/office/drawing/2014/main" id="{41843B3E-FCE2-413C-A431-DE3C96FCF1A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94" name="Freeform 6">
                <a:extLst>
                  <a:ext uri="{FF2B5EF4-FFF2-40B4-BE49-F238E27FC236}">
                    <a16:creationId xmlns:a16="http://schemas.microsoft.com/office/drawing/2014/main" id="{2668AD88-6F1E-4079-B52E-7C4E3E11179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7" name="Group 66">
              <a:extLst>
                <a:ext uri="{FF2B5EF4-FFF2-40B4-BE49-F238E27FC236}">
                  <a16:creationId xmlns:a16="http://schemas.microsoft.com/office/drawing/2014/main" id="{306C9503-B56D-4D64-9EE1-A7686866BD4F}"/>
                </a:ext>
              </a:extLst>
            </p:cNvPr>
            <p:cNvGrpSpPr>
              <a:grpSpLocks noChangeAspect="1"/>
            </p:cNvGrpSpPr>
            <p:nvPr/>
          </p:nvGrpSpPr>
          <p:grpSpPr>
            <a:xfrm>
              <a:off x="5073336" y="4191552"/>
              <a:ext cx="300096" cy="651452"/>
              <a:chOff x="-9294813" y="2878138"/>
              <a:chExt cx="346075" cy="762000"/>
            </a:xfrm>
            <a:solidFill>
              <a:srgbClr val="0B4584"/>
            </a:solidFill>
          </p:grpSpPr>
          <p:sp>
            <p:nvSpPr>
              <p:cNvPr id="191" name="Freeform 5">
                <a:extLst>
                  <a:ext uri="{FF2B5EF4-FFF2-40B4-BE49-F238E27FC236}">
                    <a16:creationId xmlns:a16="http://schemas.microsoft.com/office/drawing/2014/main" id="{C2532A93-89BE-4D11-8BE2-3278457B135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92" name="Freeform 6">
                <a:extLst>
                  <a:ext uri="{FF2B5EF4-FFF2-40B4-BE49-F238E27FC236}">
                    <a16:creationId xmlns:a16="http://schemas.microsoft.com/office/drawing/2014/main" id="{D74D8D73-D3BB-4E9F-8D54-675CCC59841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8" name="Group 67">
              <a:extLst>
                <a:ext uri="{FF2B5EF4-FFF2-40B4-BE49-F238E27FC236}">
                  <a16:creationId xmlns:a16="http://schemas.microsoft.com/office/drawing/2014/main" id="{4C2720A9-D033-44B9-9147-B5345A9AA769}"/>
                </a:ext>
              </a:extLst>
            </p:cNvPr>
            <p:cNvGrpSpPr>
              <a:grpSpLocks noChangeAspect="1"/>
            </p:cNvGrpSpPr>
            <p:nvPr/>
          </p:nvGrpSpPr>
          <p:grpSpPr>
            <a:xfrm>
              <a:off x="5454634" y="4191552"/>
              <a:ext cx="300096" cy="651452"/>
              <a:chOff x="-9294813" y="2878138"/>
              <a:chExt cx="346075" cy="762000"/>
            </a:xfrm>
            <a:solidFill>
              <a:srgbClr val="0B4584"/>
            </a:solidFill>
          </p:grpSpPr>
          <p:sp>
            <p:nvSpPr>
              <p:cNvPr id="189" name="Freeform 5">
                <a:extLst>
                  <a:ext uri="{FF2B5EF4-FFF2-40B4-BE49-F238E27FC236}">
                    <a16:creationId xmlns:a16="http://schemas.microsoft.com/office/drawing/2014/main" id="{2BEBAC64-D369-454D-934D-B4523C4A949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90" name="Freeform 6">
                <a:extLst>
                  <a:ext uri="{FF2B5EF4-FFF2-40B4-BE49-F238E27FC236}">
                    <a16:creationId xmlns:a16="http://schemas.microsoft.com/office/drawing/2014/main" id="{4036FDD9-9B8A-4D59-A3A8-589BF2307C92}"/>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9" name="Group 68">
              <a:extLst>
                <a:ext uri="{FF2B5EF4-FFF2-40B4-BE49-F238E27FC236}">
                  <a16:creationId xmlns:a16="http://schemas.microsoft.com/office/drawing/2014/main" id="{FF7E6334-49B0-404C-822A-D0E8B6FD58CB}"/>
                </a:ext>
              </a:extLst>
            </p:cNvPr>
            <p:cNvGrpSpPr>
              <a:grpSpLocks noChangeAspect="1"/>
            </p:cNvGrpSpPr>
            <p:nvPr/>
          </p:nvGrpSpPr>
          <p:grpSpPr>
            <a:xfrm>
              <a:off x="5875667" y="4191552"/>
              <a:ext cx="300096" cy="651452"/>
              <a:chOff x="-9294813" y="2878138"/>
              <a:chExt cx="346075" cy="762000"/>
            </a:xfrm>
            <a:solidFill>
              <a:srgbClr val="0B4584"/>
            </a:solidFill>
          </p:grpSpPr>
          <p:sp>
            <p:nvSpPr>
              <p:cNvPr id="187" name="Freeform 5">
                <a:extLst>
                  <a:ext uri="{FF2B5EF4-FFF2-40B4-BE49-F238E27FC236}">
                    <a16:creationId xmlns:a16="http://schemas.microsoft.com/office/drawing/2014/main" id="{905B40D7-575C-458F-B714-FDA2F3F2AB5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88" name="Freeform 6">
                <a:extLst>
                  <a:ext uri="{FF2B5EF4-FFF2-40B4-BE49-F238E27FC236}">
                    <a16:creationId xmlns:a16="http://schemas.microsoft.com/office/drawing/2014/main" id="{8CB84289-33D7-42F5-A546-FE03706092F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0" name="Group 69">
              <a:extLst>
                <a:ext uri="{FF2B5EF4-FFF2-40B4-BE49-F238E27FC236}">
                  <a16:creationId xmlns:a16="http://schemas.microsoft.com/office/drawing/2014/main" id="{BB99EC28-1F3F-4D5E-857E-6471DEC91DED}"/>
                </a:ext>
              </a:extLst>
            </p:cNvPr>
            <p:cNvGrpSpPr>
              <a:grpSpLocks noChangeAspect="1"/>
            </p:cNvGrpSpPr>
            <p:nvPr/>
          </p:nvGrpSpPr>
          <p:grpSpPr>
            <a:xfrm>
              <a:off x="6256965" y="4191552"/>
              <a:ext cx="300096" cy="651452"/>
              <a:chOff x="-9294813" y="2878138"/>
              <a:chExt cx="346075" cy="762000"/>
            </a:xfrm>
            <a:solidFill>
              <a:srgbClr val="0B4584"/>
            </a:solidFill>
          </p:grpSpPr>
          <p:sp>
            <p:nvSpPr>
              <p:cNvPr id="185" name="Freeform 5">
                <a:extLst>
                  <a:ext uri="{FF2B5EF4-FFF2-40B4-BE49-F238E27FC236}">
                    <a16:creationId xmlns:a16="http://schemas.microsoft.com/office/drawing/2014/main" id="{187BD09B-65CE-4F68-A04C-801B89995A5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86" name="Freeform 6">
                <a:extLst>
                  <a:ext uri="{FF2B5EF4-FFF2-40B4-BE49-F238E27FC236}">
                    <a16:creationId xmlns:a16="http://schemas.microsoft.com/office/drawing/2014/main" id="{3FE1295F-0AA5-44B8-ABEC-D2DFAE27D70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1" name="Group 70">
              <a:extLst>
                <a:ext uri="{FF2B5EF4-FFF2-40B4-BE49-F238E27FC236}">
                  <a16:creationId xmlns:a16="http://schemas.microsoft.com/office/drawing/2014/main" id="{C4E042FB-F31D-45AC-B4CA-78040CEF36A6}"/>
                </a:ext>
              </a:extLst>
            </p:cNvPr>
            <p:cNvGrpSpPr>
              <a:grpSpLocks noChangeAspect="1"/>
            </p:cNvGrpSpPr>
            <p:nvPr/>
          </p:nvGrpSpPr>
          <p:grpSpPr>
            <a:xfrm>
              <a:off x="6644481" y="4191552"/>
              <a:ext cx="300096" cy="651452"/>
              <a:chOff x="-9294813" y="2878138"/>
              <a:chExt cx="346075" cy="762000"/>
            </a:xfrm>
            <a:solidFill>
              <a:srgbClr val="0B4584"/>
            </a:solidFill>
          </p:grpSpPr>
          <p:sp>
            <p:nvSpPr>
              <p:cNvPr id="183" name="Freeform 5">
                <a:extLst>
                  <a:ext uri="{FF2B5EF4-FFF2-40B4-BE49-F238E27FC236}">
                    <a16:creationId xmlns:a16="http://schemas.microsoft.com/office/drawing/2014/main" id="{AC5443EE-6CAA-4BCC-ADD0-4B62B4696DF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84" name="Freeform 6">
                <a:extLst>
                  <a:ext uri="{FF2B5EF4-FFF2-40B4-BE49-F238E27FC236}">
                    <a16:creationId xmlns:a16="http://schemas.microsoft.com/office/drawing/2014/main" id="{331F1E68-8631-49F6-B885-8F88FD54BC6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2" name="Group 71">
              <a:extLst>
                <a:ext uri="{FF2B5EF4-FFF2-40B4-BE49-F238E27FC236}">
                  <a16:creationId xmlns:a16="http://schemas.microsoft.com/office/drawing/2014/main" id="{E5A4361A-F554-4FEA-965F-A5E05C136B33}"/>
                </a:ext>
              </a:extLst>
            </p:cNvPr>
            <p:cNvGrpSpPr>
              <a:grpSpLocks noChangeAspect="1"/>
            </p:cNvGrpSpPr>
            <p:nvPr/>
          </p:nvGrpSpPr>
          <p:grpSpPr>
            <a:xfrm>
              <a:off x="7025779" y="4191552"/>
              <a:ext cx="300096" cy="651452"/>
              <a:chOff x="-9294813" y="2878138"/>
              <a:chExt cx="346075" cy="762000"/>
            </a:xfrm>
            <a:solidFill>
              <a:srgbClr val="0B4584"/>
            </a:solidFill>
          </p:grpSpPr>
          <p:sp>
            <p:nvSpPr>
              <p:cNvPr id="181" name="Freeform 5">
                <a:extLst>
                  <a:ext uri="{FF2B5EF4-FFF2-40B4-BE49-F238E27FC236}">
                    <a16:creationId xmlns:a16="http://schemas.microsoft.com/office/drawing/2014/main" id="{1A5E7D53-2AD0-4CDF-81B8-E0FF7741E77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82" name="Freeform 6">
                <a:extLst>
                  <a:ext uri="{FF2B5EF4-FFF2-40B4-BE49-F238E27FC236}">
                    <a16:creationId xmlns:a16="http://schemas.microsoft.com/office/drawing/2014/main" id="{E407A76F-C99D-4C86-9448-D0E76502890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3" name="Group 72">
              <a:extLst>
                <a:ext uri="{FF2B5EF4-FFF2-40B4-BE49-F238E27FC236}">
                  <a16:creationId xmlns:a16="http://schemas.microsoft.com/office/drawing/2014/main" id="{EA5E6916-3DBF-462C-B81B-633FFFE6BC07}"/>
                </a:ext>
              </a:extLst>
            </p:cNvPr>
            <p:cNvGrpSpPr>
              <a:grpSpLocks noChangeAspect="1"/>
            </p:cNvGrpSpPr>
            <p:nvPr/>
          </p:nvGrpSpPr>
          <p:grpSpPr>
            <a:xfrm>
              <a:off x="7446812" y="4191552"/>
              <a:ext cx="300096" cy="651452"/>
              <a:chOff x="-9294813" y="2878138"/>
              <a:chExt cx="346075" cy="762000"/>
            </a:xfrm>
            <a:solidFill>
              <a:srgbClr val="0B4584"/>
            </a:solidFill>
          </p:grpSpPr>
          <p:sp>
            <p:nvSpPr>
              <p:cNvPr id="179" name="Freeform 5">
                <a:extLst>
                  <a:ext uri="{FF2B5EF4-FFF2-40B4-BE49-F238E27FC236}">
                    <a16:creationId xmlns:a16="http://schemas.microsoft.com/office/drawing/2014/main" id="{2273E3EF-5737-4574-81F4-7B802379BCF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80" name="Freeform 6">
                <a:extLst>
                  <a:ext uri="{FF2B5EF4-FFF2-40B4-BE49-F238E27FC236}">
                    <a16:creationId xmlns:a16="http://schemas.microsoft.com/office/drawing/2014/main" id="{5A393552-3C9B-4B65-88A7-2F450CFAB9E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4" name="Group 73">
              <a:extLst>
                <a:ext uri="{FF2B5EF4-FFF2-40B4-BE49-F238E27FC236}">
                  <a16:creationId xmlns:a16="http://schemas.microsoft.com/office/drawing/2014/main" id="{9F87BEB7-02F9-4F6C-9A6D-0527B88DAB5A}"/>
                </a:ext>
              </a:extLst>
            </p:cNvPr>
            <p:cNvGrpSpPr>
              <a:grpSpLocks noChangeAspect="1"/>
            </p:cNvGrpSpPr>
            <p:nvPr/>
          </p:nvGrpSpPr>
          <p:grpSpPr>
            <a:xfrm>
              <a:off x="7828110" y="4191552"/>
              <a:ext cx="300096" cy="651452"/>
              <a:chOff x="-9294813" y="2878138"/>
              <a:chExt cx="346075" cy="762000"/>
            </a:xfrm>
            <a:solidFill>
              <a:srgbClr val="0B4584"/>
            </a:solidFill>
          </p:grpSpPr>
          <p:sp>
            <p:nvSpPr>
              <p:cNvPr id="177" name="Freeform 5">
                <a:extLst>
                  <a:ext uri="{FF2B5EF4-FFF2-40B4-BE49-F238E27FC236}">
                    <a16:creationId xmlns:a16="http://schemas.microsoft.com/office/drawing/2014/main" id="{0A8AFD84-2DA8-4260-837C-E160457B4757}"/>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78" name="Freeform 6">
                <a:extLst>
                  <a:ext uri="{FF2B5EF4-FFF2-40B4-BE49-F238E27FC236}">
                    <a16:creationId xmlns:a16="http://schemas.microsoft.com/office/drawing/2014/main" id="{883B3157-BCE8-44A6-A2B8-475F58B9534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5" name="Group 74">
              <a:extLst>
                <a:ext uri="{FF2B5EF4-FFF2-40B4-BE49-F238E27FC236}">
                  <a16:creationId xmlns:a16="http://schemas.microsoft.com/office/drawing/2014/main" id="{19F83A67-F845-4B50-91BB-7299AE1A715C}"/>
                </a:ext>
              </a:extLst>
            </p:cNvPr>
            <p:cNvGrpSpPr>
              <a:grpSpLocks noChangeAspect="1"/>
            </p:cNvGrpSpPr>
            <p:nvPr/>
          </p:nvGrpSpPr>
          <p:grpSpPr>
            <a:xfrm>
              <a:off x="1906227" y="5022544"/>
              <a:ext cx="300096" cy="651452"/>
              <a:chOff x="-9294813" y="2878138"/>
              <a:chExt cx="346075" cy="762000"/>
            </a:xfrm>
            <a:solidFill>
              <a:srgbClr val="0B4584"/>
            </a:solidFill>
          </p:grpSpPr>
          <p:sp>
            <p:nvSpPr>
              <p:cNvPr id="175" name="Freeform 5">
                <a:extLst>
                  <a:ext uri="{FF2B5EF4-FFF2-40B4-BE49-F238E27FC236}">
                    <a16:creationId xmlns:a16="http://schemas.microsoft.com/office/drawing/2014/main" id="{2FD88A6F-F414-4AE9-91D5-900BD384326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76" name="Freeform 6">
                <a:extLst>
                  <a:ext uri="{FF2B5EF4-FFF2-40B4-BE49-F238E27FC236}">
                    <a16:creationId xmlns:a16="http://schemas.microsoft.com/office/drawing/2014/main" id="{9DFE4EB5-8B70-46A0-BDFA-48DDC63A8C8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6" name="Group 75">
              <a:extLst>
                <a:ext uri="{FF2B5EF4-FFF2-40B4-BE49-F238E27FC236}">
                  <a16:creationId xmlns:a16="http://schemas.microsoft.com/office/drawing/2014/main" id="{1FC78D87-EB87-413A-BC4A-15D10C44AAA6}"/>
                </a:ext>
              </a:extLst>
            </p:cNvPr>
            <p:cNvGrpSpPr>
              <a:grpSpLocks noChangeAspect="1"/>
            </p:cNvGrpSpPr>
            <p:nvPr/>
          </p:nvGrpSpPr>
          <p:grpSpPr>
            <a:xfrm>
              <a:off x="2287525" y="5022544"/>
              <a:ext cx="300096" cy="651452"/>
              <a:chOff x="-9294813" y="2878138"/>
              <a:chExt cx="346075" cy="762000"/>
            </a:xfrm>
            <a:solidFill>
              <a:srgbClr val="0B4584"/>
            </a:solidFill>
          </p:grpSpPr>
          <p:sp>
            <p:nvSpPr>
              <p:cNvPr id="173" name="Freeform 5">
                <a:extLst>
                  <a:ext uri="{FF2B5EF4-FFF2-40B4-BE49-F238E27FC236}">
                    <a16:creationId xmlns:a16="http://schemas.microsoft.com/office/drawing/2014/main" id="{1FB3244C-5BFE-437F-9513-278669B4578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74" name="Freeform 6">
                <a:extLst>
                  <a:ext uri="{FF2B5EF4-FFF2-40B4-BE49-F238E27FC236}">
                    <a16:creationId xmlns:a16="http://schemas.microsoft.com/office/drawing/2014/main" id="{B7ED4CF3-D1B6-4BEB-BC0D-497CF889D2D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7" name="Group 76">
              <a:extLst>
                <a:ext uri="{FF2B5EF4-FFF2-40B4-BE49-F238E27FC236}">
                  <a16:creationId xmlns:a16="http://schemas.microsoft.com/office/drawing/2014/main" id="{090FE79C-A436-45C3-A64C-57A9116AD06B}"/>
                </a:ext>
              </a:extLst>
            </p:cNvPr>
            <p:cNvGrpSpPr>
              <a:grpSpLocks noChangeAspect="1"/>
            </p:cNvGrpSpPr>
            <p:nvPr/>
          </p:nvGrpSpPr>
          <p:grpSpPr>
            <a:xfrm>
              <a:off x="2708558" y="5022544"/>
              <a:ext cx="300096" cy="651452"/>
              <a:chOff x="-9294813" y="2878138"/>
              <a:chExt cx="346075" cy="762000"/>
            </a:xfrm>
            <a:solidFill>
              <a:srgbClr val="0B4584"/>
            </a:solidFill>
          </p:grpSpPr>
          <p:sp>
            <p:nvSpPr>
              <p:cNvPr id="171" name="Freeform 5">
                <a:extLst>
                  <a:ext uri="{FF2B5EF4-FFF2-40B4-BE49-F238E27FC236}">
                    <a16:creationId xmlns:a16="http://schemas.microsoft.com/office/drawing/2014/main" id="{00D7A5DB-9743-4147-9701-CF023A58E64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72" name="Freeform 6">
                <a:extLst>
                  <a:ext uri="{FF2B5EF4-FFF2-40B4-BE49-F238E27FC236}">
                    <a16:creationId xmlns:a16="http://schemas.microsoft.com/office/drawing/2014/main" id="{DDA25090-1199-45AF-B8F0-12716836C75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8" name="Group 77">
              <a:extLst>
                <a:ext uri="{FF2B5EF4-FFF2-40B4-BE49-F238E27FC236}">
                  <a16:creationId xmlns:a16="http://schemas.microsoft.com/office/drawing/2014/main" id="{15E4AB16-6477-4A00-A22E-536F1AA21AD3}"/>
                </a:ext>
              </a:extLst>
            </p:cNvPr>
            <p:cNvGrpSpPr>
              <a:grpSpLocks noChangeAspect="1"/>
            </p:cNvGrpSpPr>
            <p:nvPr/>
          </p:nvGrpSpPr>
          <p:grpSpPr>
            <a:xfrm>
              <a:off x="3089856" y="5022544"/>
              <a:ext cx="300096" cy="651452"/>
              <a:chOff x="-9294813" y="2878138"/>
              <a:chExt cx="346075" cy="762000"/>
            </a:xfrm>
            <a:solidFill>
              <a:srgbClr val="0B4584"/>
            </a:solidFill>
          </p:grpSpPr>
          <p:sp>
            <p:nvSpPr>
              <p:cNvPr id="169" name="Freeform 5">
                <a:extLst>
                  <a:ext uri="{FF2B5EF4-FFF2-40B4-BE49-F238E27FC236}">
                    <a16:creationId xmlns:a16="http://schemas.microsoft.com/office/drawing/2014/main" id="{B00B885E-F648-4FBC-97D8-E9D2E9F23BC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70" name="Freeform 6">
                <a:extLst>
                  <a:ext uri="{FF2B5EF4-FFF2-40B4-BE49-F238E27FC236}">
                    <a16:creationId xmlns:a16="http://schemas.microsoft.com/office/drawing/2014/main" id="{007EA917-3F31-4DCC-A9BB-3FA608BB7C0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9" name="Group 78">
              <a:extLst>
                <a:ext uri="{FF2B5EF4-FFF2-40B4-BE49-F238E27FC236}">
                  <a16:creationId xmlns:a16="http://schemas.microsoft.com/office/drawing/2014/main" id="{5A0BEE3E-E40A-479E-928D-887755447E5F}"/>
                </a:ext>
              </a:extLst>
            </p:cNvPr>
            <p:cNvGrpSpPr>
              <a:grpSpLocks noChangeAspect="1"/>
            </p:cNvGrpSpPr>
            <p:nvPr/>
          </p:nvGrpSpPr>
          <p:grpSpPr>
            <a:xfrm>
              <a:off x="3477372" y="5022544"/>
              <a:ext cx="300096" cy="651452"/>
              <a:chOff x="-9294813" y="2878138"/>
              <a:chExt cx="346075" cy="762000"/>
            </a:xfrm>
            <a:solidFill>
              <a:srgbClr val="0B4584"/>
            </a:solidFill>
          </p:grpSpPr>
          <p:sp>
            <p:nvSpPr>
              <p:cNvPr id="167" name="Freeform 5">
                <a:extLst>
                  <a:ext uri="{FF2B5EF4-FFF2-40B4-BE49-F238E27FC236}">
                    <a16:creationId xmlns:a16="http://schemas.microsoft.com/office/drawing/2014/main" id="{3716EB4D-9295-4888-87F0-2EE2CFF497F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68" name="Freeform 6">
                <a:extLst>
                  <a:ext uri="{FF2B5EF4-FFF2-40B4-BE49-F238E27FC236}">
                    <a16:creationId xmlns:a16="http://schemas.microsoft.com/office/drawing/2014/main" id="{C1C84D47-D9DB-492B-AC2B-58E92F407F8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0" name="Group 79">
              <a:extLst>
                <a:ext uri="{FF2B5EF4-FFF2-40B4-BE49-F238E27FC236}">
                  <a16:creationId xmlns:a16="http://schemas.microsoft.com/office/drawing/2014/main" id="{39AC8EE2-38A1-4C1E-A188-7534491997FA}"/>
                </a:ext>
              </a:extLst>
            </p:cNvPr>
            <p:cNvGrpSpPr>
              <a:grpSpLocks noChangeAspect="1"/>
            </p:cNvGrpSpPr>
            <p:nvPr/>
          </p:nvGrpSpPr>
          <p:grpSpPr>
            <a:xfrm>
              <a:off x="3858670" y="5022544"/>
              <a:ext cx="300096" cy="651452"/>
              <a:chOff x="-9294813" y="2878138"/>
              <a:chExt cx="346075" cy="762000"/>
            </a:xfrm>
            <a:solidFill>
              <a:srgbClr val="0B4584"/>
            </a:solidFill>
          </p:grpSpPr>
          <p:sp>
            <p:nvSpPr>
              <p:cNvPr id="165" name="Freeform 5">
                <a:extLst>
                  <a:ext uri="{FF2B5EF4-FFF2-40B4-BE49-F238E27FC236}">
                    <a16:creationId xmlns:a16="http://schemas.microsoft.com/office/drawing/2014/main" id="{D2447AC2-F72E-4FD0-B9B5-3EFFFCFA400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66" name="Freeform 6">
                <a:extLst>
                  <a:ext uri="{FF2B5EF4-FFF2-40B4-BE49-F238E27FC236}">
                    <a16:creationId xmlns:a16="http://schemas.microsoft.com/office/drawing/2014/main" id="{BF8C149C-814B-4B70-B500-31269D56646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1" name="Group 80">
              <a:extLst>
                <a:ext uri="{FF2B5EF4-FFF2-40B4-BE49-F238E27FC236}">
                  <a16:creationId xmlns:a16="http://schemas.microsoft.com/office/drawing/2014/main" id="{5BB12813-F29E-49B9-9F9C-F22097887757}"/>
                </a:ext>
              </a:extLst>
            </p:cNvPr>
            <p:cNvGrpSpPr>
              <a:grpSpLocks noChangeAspect="1"/>
            </p:cNvGrpSpPr>
            <p:nvPr/>
          </p:nvGrpSpPr>
          <p:grpSpPr>
            <a:xfrm>
              <a:off x="4279703" y="5022544"/>
              <a:ext cx="300096" cy="651452"/>
              <a:chOff x="-9294813" y="2878138"/>
              <a:chExt cx="346075" cy="762000"/>
            </a:xfrm>
            <a:solidFill>
              <a:srgbClr val="0B4584"/>
            </a:solidFill>
          </p:grpSpPr>
          <p:sp>
            <p:nvSpPr>
              <p:cNvPr id="163" name="Freeform 5">
                <a:extLst>
                  <a:ext uri="{FF2B5EF4-FFF2-40B4-BE49-F238E27FC236}">
                    <a16:creationId xmlns:a16="http://schemas.microsoft.com/office/drawing/2014/main" id="{2ADDE431-62DA-4F9C-AFE2-14B6EF750E3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64" name="Freeform 6">
                <a:extLst>
                  <a:ext uri="{FF2B5EF4-FFF2-40B4-BE49-F238E27FC236}">
                    <a16:creationId xmlns:a16="http://schemas.microsoft.com/office/drawing/2014/main" id="{C871C99F-128B-4FB9-8CD5-874E05FA8DA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2" name="Group 81">
              <a:extLst>
                <a:ext uri="{FF2B5EF4-FFF2-40B4-BE49-F238E27FC236}">
                  <a16:creationId xmlns:a16="http://schemas.microsoft.com/office/drawing/2014/main" id="{B11E0CE6-269E-4273-B6A8-21906BF79311}"/>
                </a:ext>
              </a:extLst>
            </p:cNvPr>
            <p:cNvGrpSpPr>
              <a:grpSpLocks noChangeAspect="1"/>
            </p:cNvGrpSpPr>
            <p:nvPr/>
          </p:nvGrpSpPr>
          <p:grpSpPr>
            <a:xfrm>
              <a:off x="4661001" y="5022544"/>
              <a:ext cx="300096" cy="651452"/>
              <a:chOff x="-9294813" y="2878138"/>
              <a:chExt cx="346075" cy="762000"/>
            </a:xfrm>
            <a:solidFill>
              <a:srgbClr val="0B4584"/>
            </a:solidFill>
          </p:grpSpPr>
          <p:sp>
            <p:nvSpPr>
              <p:cNvPr id="161" name="Freeform 5">
                <a:extLst>
                  <a:ext uri="{FF2B5EF4-FFF2-40B4-BE49-F238E27FC236}">
                    <a16:creationId xmlns:a16="http://schemas.microsoft.com/office/drawing/2014/main" id="{A6C7816F-AE6B-45EF-82C9-F365C3C87C4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62" name="Freeform 6">
                <a:extLst>
                  <a:ext uri="{FF2B5EF4-FFF2-40B4-BE49-F238E27FC236}">
                    <a16:creationId xmlns:a16="http://schemas.microsoft.com/office/drawing/2014/main" id="{8229E07A-EE11-4A31-B0EA-19889FED6F5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3" name="Group 82">
              <a:extLst>
                <a:ext uri="{FF2B5EF4-FFF2-40B4-BE49-F238E27FC236}">
                  <a16:creationId xmlns:a16="http://schemas.microsoft.com/office/drawing/2014/main" id="{29106CE5-6C3E-4DE9-96A3-C05D8DD23B56}"/>
                </a:ext>
              </a:extLst>
            </p:cNvPr>
            <p:cNvGrpSpPr>
              <a:grpSpLocks noChangeAspect="1"/>
            </p:cNvGrpSpPr>
            <p:nvPr/>
          </p:nvGrpSpPr>
          <p:grpSpPr>
            <a:xfrm>
              <a:off x="5073336" y="5022544"/>
              <a:ext cx="300096" cy="651452"/>
              <a:chOff x="-9294813" y="2878138"/>
              <a:chExt cx="346075" cy="762000"/>
            </a:xfrm>
            <a:solidFill>
              <a:srgbClr val="0B4584"/>
            </a:solidFill>
          </p:grpSpPr>
          <p:sp>
            <p:nvSpPr>
              <p:cNvPr id="159" name="Freeform 5">
                <a:extLst>
                  <a:ext uri="{FF2B5EF4-FFF2-40B4-BE49-F238E27FC236}">
                    <a16:creationId xmlns:a16="http://schemas.microsoft.com/office/drawing/2014/main" id="{968423FF-BA0E-46DC-95FB-0242BB5AB89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60" name="Freeform 6">
                <a:extLst>
                  <a:ext uri="{FF2B5EF4-FFF2-40B4-BE49-F238E27FC236}">
                    <a16:creationId xmlns:a16="http://schemas.microsoft.com/office/drawing/2014/main" id="{0AA55F09-00D7-42C0-A918-DE32424B864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4" name="Group 83">
              <a:extLst>
                <a:ext uri="{FF2B5EF4-FFF2-40B4-BE49-F238E27FC236}">
                  <a16:creationId xmlns:a16="http://schemas.microsoft.com/office/drawing/2014/main" id="{2DA5BE19-455D-4C26-BD63-AB8E4924245E}"/>
                </a:ext>
              </a:extLst>
            </p:cNvPr>
            <p:cNvGrpSpPr>
              <a:grpSpLocks noChangeAspect="1"/>
            </p:cNvGrpSpPr>
            <p:nvPr/>
          </p:nvGrpSpPr>
          <p:grpSpPr>
            <a:xfrm>
              <a:off x="5454634" y="5022544"/>
              <a:ext cx="300096" cy="651452"/>
              <a:chOff x="-9294813" y="2878138"/>
              <a:chExt cx="346075" cy="762000"/>
            </a:xfrm>
            <a:solidFill>
              <a:srgbClr val="0B4584"/>
            </a:solidFill>
          </p:grpSpPr>
          <p:sp>
            <p:nvSpPr>
              <p:cNvPr id="157" name="Freeform 5">
                <a:extLst>
                  <a:ext uri="{FF2B5EF4-FFF2-40B4-BE49-F238E27FC236}">
                    <a16:creationId xmlns:a16="http://schemas.microsoft.com/office/drawing/2014/main" id="{9BF07516-9D3C-494C-A5AE-209A51BA080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58" name="Freeform 6">
                <a:extLst>
                  <a:ext uri="{FF2B5EF4-FFF2-40B4-BE49-F238E27FC236}">
                    <a16:creationId xmlns:a16="http://schemas.microsoft.com/office/drawing/2014/main" id="{754311BF-75B0-46B2-A8BB-D2E0F130BBE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5" name="Group 84">
              <a:extLst>
                <a:ext uri="{FF2B5EF4-FFF2-40B4-BE49-F238E27FC236}">
                  <a16:creationId xmlns:a16="http://schemas.microsoft.com/office/drawing/2014/main" id="{2E740789-88E4-4224-9ED5-F02E4CE026B1}"/>
                </a:ext>
              </a:extLst>
            </p:cNvPr>
            <p:cNvGrpSpPr>
              <a:grpSpLocks noChangeAspect="1"/>
            </p:cNvGrpSpPr>
            <p:nvPr/>
          </p:nvGrpSpPr>
          <p:grpSpPr>
            <a:xfrm>
              <a:off x="5875667" y="5022544"/>
              <a:ext cx="300096" cy="651452"/>
              <a:chOff x="-9294813" y="2878138"/>
              <a:chExt cx="346075" cy="762000"/>
            </a:xfrm>
            <a:solidFill>
              <a:srgbClr val="0B4584"/>
            </a:solidFill>
          </p:grpSpPr>
          <p:sp>
            <p:nvSpPr>
              <p:cNvPr id="155" name="Freeform 5">
                <a:extLst>
                  <a:ext uri="{FF2B5EF4-FFF2-40B4-BE49-F238E27FC236}">
                    <a16:creationId xmlns:a16="http://schemas.microsoft.com/office/drawing/2014/main" id="{C9790973-47AF-47A2-8721-14A36B1092AA}"/>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56" name="Freeform 6">
                <a:extLst>
                  <a:ext uri="{FF2B5EF4-FFF2-40B4-BE49-F238E27FC236}">
                    <a16:creationId xmlns:a16="http://schemas.microsoft.com/office/drawing/2014/main" id="{F6A690D8-D11E-465F-8D61-F40C417DACE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6" name="Group 85">
              <a:extLst>
                <a:ext uri="{FF2B5EF4-FFF2-40B4-BE49-F238E27FC236}">
                  <a16:creationId xmlns:a16="http://schemas.microsoft.com/office/drawing/2014/main" id="{28B647E3-D5D4-4D16-9EAA-B68B97F37D00}"/>
                </a:ext>
              </a:extLst>
            </p:cNvPr>
            <p:cNvGrpSpPr>
              <a:grpSpLocks noChangeAspect="1"/>
            </p:cNvGrpSpPr>
            <p:nvPr/>
          </p:nvGrpSpPr>
          <p:grpSpPr>
            <a:xfrm>
              <a:off x="6256965" y="5022544"/>
              <a:ext cx="300096" cy="651452"/>
              <a:chOff x="-9294813" y="2878138"/>
              <a:chExt cx="346075" cy="762000"/>
            </a:xfrm>
            <a:solidFill>
              <a:srgbClr val="0B4584"/>
            </a:solidFill>
          </p:grpSpPr>
          <p:sp>
            <p:nvSpPr>
              <p:cNvPr id="153" name="Freeform 5">
                <a:extLst>
                  <a:ext uri="{FF2B5EF4-FFF2-40B4-BE49-F238E27FC236}">
                    <a16:creationId xmlns:a16="http://schemas.microsoft.com/office/drawing/2014/main" id="{A4784FAE-531C-4E8F-A5F4-2F98B6E2151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54" name="Freeform 6">
                <a:extLst>
                  <a:ext uri="{FF2B5EF4-FFF2-40B4-BE49-F238E27FC236}">
                    <a16:creationId xmlns:a16="http://schemas.microsoft.com/office/drawing/2014/main" id="{4A88DC95-E2DD-4E82-85D1-41E5B3EFB8C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7" name="Group 86">
              <a:extLst>
                <a:ext uri="{FF2B5EF4-FFF2-40B4-BE49-F238E27FC236}">
                  <a16:creationId xmlns:a16="http://schemas.microsoft.com/office/drawing/2014/main" id="{8BE40F3C-E0D5-4803-BBB6-6821971C749A}"/>
                </a:ext>
              </a:extLst>
            </p:cNvPr>
            <p:cNvGrpSpPr>
              <a:grpSpLocks noChangeAspect="1"/>
            </p:cNvGrpSpPr>
            <p:nvPr/>
          </p:nvGrpSpPr>
          <p:grpSpPr>
            <a:xfrm>
              <a:off x="6644481" y="5022544"/>
              <a:ext cx="300096" cy="651452"/>
              <a:chOff x="-9294813" y="2878138"/>
              <a:chExt cx="346075" cy="762000"/>
            </a:xfrm>
            <a:solidFill>
              <a:srgbClr val="0B4584"/>
            </a:solidFill>
          </p:grpSpPr>
          <p:sp>
            <p:nvSpPr>
              <p:cNvPr id="151" name="Freeform 5">
                <a:extLst>
                  <a:ext uri="{FF2B5EF4-FFF2-40B4-BE49-F238E27FC236}">
                    <a16:creationId xmlns:a16="http://schemas.microsoft.com/office/drawing/2014/main" id="{6C2187FF-AEAD-4335-B157-F297D6F673B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52" name="Freeform 6">
                <a:extLst>
                  <a:ext uri="{FF2B5EF4-FFF2-40B4-BE49-F238E27FC236}">
                    <a16:creationId xmlns:a16="http://schemas.microsoft.com/office/drawing/2014/main" id="{5DBC57BA-7544-4407-9FEB-A4EBF0CB2D4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8" name="Group 87">
              <a:extLst>
                <a:ext uri="{FF2B5EF4-FFF2-40B4-BE49-F238E27FC236}">
                  <a16:creationId xmlns:a16="http://schemas.microsoft.com/office/drawing/2014/main" id="{95A73B17-97AD-4CAF-AFE8-294A3C53E426}"/>
                </a:ext>
              </a:extLst>
            </p:cNvPr>
            <p:cNvGrpSpPr>
              <a:grpSpLocks noChangeAspect="1"/>
            </p:cNvGrpSpPr>
            <p:nvPr/>
          </p:nvGrpSpPr>
          <p:grpSpPr>
            <a:xfrm>
              <a:off x="7025779" y="5022544"/>
              <a:ext cx="300096" cy="651452"/>
              <a:chOff x="-9294813" y="2878138"/>
              <a:chExt cx="346075" cy="762000"/>
            </a:xfrm>
            <a:solidFill>
              <a:srgbClr val="0B4584"/>
            </a:solidFill>
          </p:grpSpPr>
          <p:sp>
            <p:nvSpPr>
              <p:cNvPr id="149" name="Freeform 5">
                <a:extLst>
                  <a:ext uri="{FF2B5EF4-FFF2-40B4-BE49-F238E27FC236}">
                    <a16:creationId xmlns:a16="http://schemas.microsoft.com/office/drawing/2014/main" id="{7EF7A611-1575-4125-9BAC-C6C1C637E1C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50" name="Freeform 6">
                <a:extLst>
                  <a:ext uri="{FF2B5EF4-FFF2-40B4-BE49-F238E27FC236}">
                    <a16:creationId xmlns:a16="http://schemas.microsoft.com/office/drawing/2014/main" id="{8D307008-95D0-4239-B0B5-964A0CF72E1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9" name="Group 88">
              <a:extLst>
                <a:ext uri="{FF2B5EF4-FFF2-40B4-BE49-F238E27FC236}">
                  <a16:creationId xmlns:a16="http://schemas.microsoft.com/office/drawing/2014/main" id="{AC55E068-334B-47FC-8320-722D759CDB69}"/>
                </a:ext>
              </a:extLst>
            </p:cNvPr>
            <p:cNvGrpSpPr>
              <a:grpSpLocks noChangeAspect="1"/>
            </p:cNvGrpSpPr>
            <p:nvPr/>
          </p:nvGrpSpPr>
          <p:grpSpPr>
            <a:xfrm>
              <a:off x="7446812" y="5022544"/>
              <a:ext cx="300096" cy="651452"/>
              <a:chOff x="-9294813" y="2878138"/>
              <a:chExt cx="346075" cy="762000"/>
            </a:xfrm>
            <a:solidFill>
              <a:srgbClr val="0B4584"/>
            </a:solidFill>
          </p:grpSpPr>
          <p:sp>
            <p:nvSpPr>
              <p:cNvPr id="147" name="Freeform 5">
                <a:extLst>
                  <a:ext uri="{FF2B5EF4-FFF2-40B4-BE49-F238E27FC236}">
                    <a16:creationId xmlns:a16="http://schemas.microsoft.com/office/drawing/2014/main" id="{DC435F10-335D-4C45-A3B2-6D6B3688782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8" name="Freeform 6">
                <a:extLst>
                  <a:ext uri="{FF2B5EF4-FFF2-40B4-BE49-F238E27FC236}">
                    <a16:creationId xmlns:a16="http://schemas.microsoft.com/office/drawing/2014/main" id="{0EA9AB38-DEF5-47D8-AD69-CD9C25A4A0FB}"/>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0" name="Group 89">
              <a:extLst>
                <a:ext uri="{FF2B5EF4-FFF2-40B4-BE49-F238E27FC236}">
                  <a16:creationId xmlns:a16="http://schemas.microsoft.com/office/drawing/2014/main" id="{06665BEC-3886-4926-A4A8-5BD67B2842E2}"/>
                </a:ext>
              </a:extLst>
            </p:cNvPr>
            <p:cNvGrpSpPr>
              <a:grpSpLocks noChangeAspect="1"/>
            </p:cNvGrpSpPr>
            <p:nvPr/>
          </p:nvGrpSpPr>
          <p:grpSpPr>
            <a:xfrm>
              <a:off x="7828110" y="5022544"/>
              <a:ext cx="300096" cy="651452"/>
              <a:chOff x="-9294813" y="2878138"/>
              <a:chExt cx="346075" cy="762000"/>
            </a:xfrm>
            <a:solidFill>
              <a:srgbClr val="0B4584"/>
            </a:solidFill>
          </p:grpSpPr>
          <p:sp>
            <p:nvSpPr>
              <p:cNvPr id="145" name="Freeform 5">
                <a:extLst>
                  <a:ext uri="{FF2B5EF4-FFF2-40B4-BE49-F238E27FC236}">
                    <a16:creationId xmlns:a16="http://schemas.microsoft.com/office/drawing/2014/main" id="{786AB728-76AE-4C6A-A623-174F6BCA3CE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6" name="Freeform 6">
                <a:extLst>
                  <a:ext uri="{FF2B5EF4-FFF2-40B4-BE49-F238E27FC236}">
                    <a16:creationId xmlns:a16="http://schemas.microsoft.com/office/drawing/2014/main" id="{2C565A0D-21E4-42A6-A7C6-68858DA4FCF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1" name="Group 90">
              <a:extLst>
                <a:ext uri="{FF2B5EF4-FFF2-40B4-BE49-F238E27FC236}">
                  <a16:creationId xmlns:a16="http://schemas.microsoft.com/office/drawing/2014/main" id="{6C96C1BC-33E3-45FF-B6D5-098051B6E4DA}"/>
                </a:ext>
              </a:extLst>
            </p:cNvPr>
            <p:cNvGrpSpPr>
              <a:grpSpLocks noChangeAspect="1"/>
            </p:cNvGrpSpPr>
            <p:nvPr/>
          </p:nvGrpSpPr>
          <p:grpSpPr>
            <a:xfrm>
              <a:off x="8929906" y="1822836"/>
              <a:ext cx="300096" cy="651452"/>
              <a:chOff x="-9294813" y="2878138"/>
              <a:chExt cx="346075" cy="762000"/>
            </a:xfrm>
            <a:solidFill>
              <a:srgbClr val="FFFFFF">
                <a:lumMod val="65000"/>
              </a:srgbClr>
            </a:solidFill>
          </p:grpSpPr>
          <p:sp>
            <p:nvSpPr>
              <p:cNvPr id="143" name="Freeform 5">
                <a:extLst>
                  <a:ext uri="{FF2B5EF4-FFF2-40B4-BE49-F238E27FC236}">
                    <a16:creationId xmlns:a16="http://schemas.microsoft.com/office/drawing/2014/main" id="{4B28AE96-76C5-449E-AFF3-944D8B93040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4" name="Freeform 6">
                <a:extLst>
                  <a:ext uri="{FF2B5EF4-FFF2-40B4-BE49-F238E27FC236}">
                    <a16:creationId xmlns:a16="http://schemas.microsoft.com/office/drawing/2014/main" id="{8906C524-331B-4CA2-9C63-2F423812296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2" name="Group 91">
              <a:extLst>
                <a:ext uri="{FF2B5EF4-FFF2-40B4-BE49-F238E27FC236}">
                  <a16:creationId xmlns:a16="http://schemas.microsoft.com/office/drawing/2014/main" id="{EF34AF22-F401-49BF-9BA0-7ECEA627F77A}"/>
                </a:ext>
              </a:extLst>
            </p:cNvPr>
            <p:cNvGrpSpPr>
              <a:grpSpLocks noChangeAspect="1"/>
            </p:cNvGrpSpPr>
            <p:nvPr/>
          </p:nvGrpSpPr>
          <p:grpSpPr>
            <a:xfrm>
              <a:off x="9304266" y="1822836"/>
              <a:ext cx="300096" cy="651452"/>
              <a:chOff x="-9294813" y="2878138"/>
              <a:chExt cx="346075" cy="762000"/>
            </a:xfrm>
            <a:solidFill>
              <a:srgbClr val="FFFFFF">
                <a:lumMod val="65000"/>
              </a:srgbClr>
            </a:solidFill>
          </p:grpSpPr>
          <p:sp>
            <p:nvSpPr>
              <p:cNvPr id="141" name="Freeform 5">
                <a:extLst>
                  <a:ext uri="{FF2B5EF4-FFF2-40B4-BE49-F238E27FC236}">
                    <a16:creationId xmlns:a16="http://schemas.microsoft.com/office/drawing/2014/main" id="{4E40B983-6E0E-48FF-8FF7-F41C3A5CDB8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2" name="Freeform 6">
                <a:extLst>
                  <a:ext uri="{FF2B5EF4-FFF2-40B4-BE49-F238E27FC236}">
                    <a16:creationId xmlns:a16="http://schemas.microsoft.com/office/drawing/2014/main" id="{AB688994-C474-4BFD-8D12-0404794655D2}"/>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3" name="Group 92">
              <a:extLst>
                <a:ext uri="{FF2B5EF4-FFF2-40B4-BE49-F238E27FC236}">
                  <a16:creationId xmlns:a16="http://schemas.microsoft.com/office/drawing/2014/main" id="{5277FD41-D675-452B-A80E-2C3BFBD8F419}"/>
                </a:ext>
              </a:extLst>
            </p:cNvPr>
            <p:cNvGrpSpPr>
              <a:grpSpLocks noChangeAspect="1"/>
            </p:cNvGrpSpPr>
            <p:nvPr/>
          </p:nvGrpSpPr>
          <p:grpSpPr>
            <a:xfrm>
              <a:off x="9678627" y="1822836"/>
              <a:ext cx="300096" cy="651452"/>
              <a:chOff x="-9294813" y="2878138"/>
              <a:chExt cx="346075" cy="762000"/>
            </a:xfrm>
            <a:solidFill>
              <a:srgbClr val="FFFFFF">
                <a:lumMod val="65000"/>
              </a:srgbClr>
            </a:solidFill>
          </p:grpSpPr>
          <p:sp>
            <p:nvSpPr>
              <p:cNvPr id="139" name="Freeform 5">
                <a:extLst>
                  <a:ext uri="{FF2B5EF4-FFF2-40B4-BE49-F238E27FC236}">
                    <a16:creationId xmlns:a16="http://schemas.microsoft.com/office/drawing/2014/main" id="{965F27F8-3763-4FD8-BCAD-5FBD928540F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0" name="Freeform 6">
                <a:extLst>
                  <a:ext uri="{FF2B5EF4-FFF2-40B4-BE49-F238E27FC236}">
                    <a16:creationId xmlns:a16="http://schemas.microsoft.com/office/drawing/2014/main" id="{8CB598F5-8885-43BA-A934-65EA791CBDA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4" name="Group 93">
              <a:extLst>
                <a:ext uri="{FF2B5EF4-FFF2-40B4-BE49-F238E27FC236}">
                  <a16:creationId xmlns:a16="http://schemas.microsoft.com/office/drawing/2014/main" id="{608001EC-2198-4ADF-8798-A5725641454E}"/>
                </a:ext>
              </a:extLst>
            </p:cNvPr>
            <p:cNvGrpSpPr>
              <a:grpSpLocks noChangeAspect="1"/>
            </p:cNvGrpSpPr>
            <p:nvPr/>
          </p:nvGrpSpPr>
          <p:grpSpPr>
            <a:xfrm>
              <a:off x="8929906" y="2606361"/>
              <a:ext cx="300096" cy="651452"/>
              <a:chOff x="-9294813" y="2878138"/>
              <a:chExt cx="346075" cy="762000"/>
            </a:xfrm>
            <a:solidFill>
              <a:srgbClr val="FFFFFF">
                <a:lumMod val="65000"/>
              </a:srgbClr>
            </a:solidFill>
          </p:grpSpPr>
          <p:sp>
            <p:nvSpPr>
              <p:cNvPr id="137" name="Freeform 5">
                <a:extLst>
                  <a:ext uri="{FF2B5EF4-FFF2-40B4-BE49-F238E27FC236}">
                    <a16:creationId xmlns:a16="http://schemas.microsoft.com/office/drawing/2014/main" id="{EEDE22B5-D681-4943-B13F-00EFBCAA0EC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8" name="Freeform 6">
                <a:extLst>
                  <a:ext uri="{FF2B5EF4-FFF2-40B4-BE49-F238E27FC236}">
                    <a16:creationId xmlns:a16="http://schemas.microsoft.com/office/drawing/2014/main" id="{165E31AB-B954-4729-AAB1-E0986E2E35C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5" name="Group 94">
              <a:extLst>
                <a:ext uri="{FF2B5EF4-FFF2-40B4-BE49-F238E27FC236}">
                  <a16:creationId xmlns:a16="http://schemas.microsoft.com/office/drawing/2014/main" id="{8B3E0085-0F57-41B8-BE27-A3327CFA5EC8}"/>
                </a:ext>
              </a:extLst>
            </p:cNvPr>
            <p:cNvGrpSpPr>
              <a:grpSpLocks noChangeAspect="1"/>
            </p:cNvGrpSpPr>
            <p:nvPr/>
          </p:nvGrpSpPr>
          <p:grpSpPr>
            <a:xfrm>
              <a:off x="9304266" y="2606361"/>
              <a:ext cx="300096" cy="651452"/>
              <a:chOff x="-9294813" y="2878138"/>
              <a:chExt cx="346075" cy="762000"/>
            </a:xfrm>
            <a:solidFill>
              <a:srgbClr val="FFFFFF">
                <a:lumMod val="65000"/>
              </a:srgbClr>
            </a:solidFill>
          </p:grpSpPr>
          <p:sp>
            <p:nvSpPr>
              <p:cNvPr id="135" name="Freeform 5">
                <a:extLst>
                  <a:ext uri="{FF2B5EF4-FFF2-40B4-BE49-F238E27FC236}">
                    <a16:creationId xmlns:a16="http://schemas.microsoft.com/office/drawing/2014/main" id="{82119B82-1C5C-419D-8F4A-4C3EB93A725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6" name="Freeform 6">
                <a:extLst>
                  <a:ext uri="{FF2B5EF4-FFF2-40B4-BE49-F238E27FC236}">
                    <a16:creationId xmlns:a16="http://schemas.microsoft.com/office/drawing/2014/main" id="{D8C4E72E-A105-4A45-83EF-EB4EC4584CA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6" name="Group 95">
              <a:extLst>
                <a:ext uri="{FF2B5EF4-FFF2-40B4-BE49-F238E27FC236}">
                  <a16:creationId xmlns:a16="http://schemas.microsoft.com/office/drawing/2014/main" id="{568244D2-F0EC-4F56-B4F5-9EB7D8CCC0E6}"/>
                </a:ext>
              </a:extLst>
            </p:cNvPr>
            <p:cNvGrpSpPr>
              <a:grpSpLocks noChangeAspect="1"/>
            </p:cNvGrpSpPr>
            <p:nvPr/>
          </p:nvGrpSpPr>
          <p:grpSpPr>
            <a:xfrm>
              <a:off x="9678627" y="2606361"/>
              <a:ext cx="300096" cy="651452"/>
              <a:chOff x="-9294813" y="2878138"/>
              <a:chExt cx="346075" cy="762000"/>
            </a:xfrm>
            <a:solidFill>
              <a:srgbClr val="FFFFFF">
                <a:lumMod val="65000"/>
              </a:srgbClr>
            </a:solidFill>
          </p:grpSpPr>
          <p:sp>
            <p:nvSpPr>
              <p:cNvPr id="133" name="Freeform 5">
                <a:extLst>
                  <a:ext uri="{FF2B5EF4-FFF2-40B4-BE49-F238E27FC236}">
                    <a16:creationId xmlns:a16="http://schemas.microsoft.com/office/drawing/2014/main" id="{DF715804-F840-46DF-9F64-7B69E6D4FAA7}"/>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4" name="Freeform 6">
                <a:extLst>
                  <a:ext uri="{FF2B5EF4-FFF2-40B4-BE49-F238E27FC236}">
                    <a16:creationId xmlns:a16="http://schemas.microsoft.com/office/drawing/2014/main" id="{66D95AFB-102E-4303-94D7-A0C6F458FE0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7" name="Group 96">
              <a:extLst>
                <a:ext uri="{FF2B5EF4-FFF2-40B4-BE49-F238E27FC236}">
                  <a16:creationId xmlns:a16="http://schemas.microsoft.com/office/drawing/2014/main" id="{9ABE151F-19B1-42B8-B2AF-94143B7E8321}"/>
                </a:ext>
              </a:extLst>
            </p:cNvPr>
            <p:cNvGrpSpPr>
              <a:grpSpLocks noChangeAspect="1"/>
            </p:cNvGrpSpPr>
            <p:nvPr/>
          </p:nvGrpSpPr>
          <p:grpSpPr>
            <a:xfrm>
              <a:off x="8929906" y="3395866"/>
              <a:ext cx="300096" cy="651452"/>
              <a:chOff x="-9294813" y="2878138"/>
              <a:chExt cx="346075" cy="762000"/>
            </a:xfrm>
            <a:solidFill>
              <a:srgbClr val="FFFFFF">
                <a:lumMod val="65000"/>
              </a:srgbClr>
            </a:solidFill>
          </p:grpSpPr>
          <p:sp>
            <p:nvSpPr>
              <p:cNvPr id="131" name="Freeform 5">
                <a:extLst>
                  <a:ext uri="{FF2B5EF4-FFF2-40B4-BE49-F238E27FC236}">
                    <a16:creationId xmlns:a16="http://schemas.microsoft.com/office/drawing/2014/main" id="{7B2BC6CA-C240-4FFE-ACD1-51D47FD6FF8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2" name="Freeform 6">
                <a:extLst>
                  <a:ext uri="{FF2B5EF4-FFF2-40B4-BE49-F238E27FC236}">
                    <a16:creationId xmlns:a16="http://schemas.microsoft.com/office/drawing/2014/main" id="{89AFEC3B-4394-4169-B208-06C3A23B19F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8" name="Group 97">
              <a:extLst>
                <a:ext uri="{FF2B5EF4-FFF2-40B4-BE49-F238E27FC236}">
                  <a16:creationId xmlns:a16="http://schemas.microsoft.com/office/drawing/2014/main" id="{C0442AC5-F1A3-4E05-90E7-B12DCC5E1511}"/>
                </a:ext>
              </a:extLst>
            </p:cNvPr>
            <p:cNvGrpSpPr>
              <a:grpSpLocks noChangeAspect="1"/>
            </p:cNvGrpSpPr>
            <p:nvPr/>
          </p:nvGrpSpPr>
          <p:grpSpPr>
            <a:xfrm>
              <a:off x="9304266" y="3395866"/>
              <a:ext cx="300096" cy="651452"/>
              <a:chOff x="-9294813" y="2878138"/>
              <a:chExt cx="346075" cy="762000"/>
            </a:xfrm>
            <a:solidFill>
              <a:srgbClr val="FFFFFF">
                <a:lumMod val="65000"/>
              </a:srgbClr>
            </a:solidFill>
          </p:grpSpPr>
          <p:sp>
            <p:nvSpPr>
              <p:cNvPr id="129" name="Freeform 5">
                <a:extLst>
                  <a:ext uri="{FF2B5EF4-FFF2-40B4-BE49-F238E27FC236}">
                    <a16:creationId xmlns:a16="http://schemas.microsoft.com/office/drawing/2014/main" id="{F2A5B01E-A906-4A70-AADC-A303FC811E8F}"/>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0" name="Freeform 6">
                <a:extLst>
                  <a:ext uri="{FF2B5EF4-FFF2-40B4-BE49-F238E27FC236}">
                    <a16:creationId xmlns:a16="http://schemas.microsoft.com/office/drawing/2014/main" id="{E2C723AD-4789-4B51-A95B-E33C3563E8F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99" name="Group 98">
              <a:extLst>
                <a:ext uri="{FF2B5EF4-FFF2-40B4-BE49-F238E27FC236}">
                  <a16:creationId xmlns:a16="http://schemas.microsoft.com/office/drawing/2014/main" id="{16E8182B-68B7-42DE-87C7-8C0025858A14}"/>
                </a:ext>
              </a:extLst>
            </p:cNvPr>
            <p:cNvGrpSpPr>
              <a:grpSpLocks noChangeAspect="1"/>
            </p:cNvGrpSpPr>
            <p:nvPr/>
          </p:nvGrpSpPr>
          <p:grpSpPr>
            <a:xfrm>
              <a:off x="9678627" y="3395866"/>
              <a:ext cx="300096" cy="651452"/>
              <a:chOff x="-9294813" y="2878138"/>
              <a:chExt cx="346075" cy="762000"/>
            </a:xfrm>
            <a:solidFill>
              <a:srgbClr val="FFFFFF">
                <a:lumMod val="65000"/>
              </a:srgbClr>
            </a:solidFill>
          </p:grpSpPr>
          <p:sp>
            <p:nvSpPr>
              <p:cNvPr id="127" name="Freeform 5">
                <a:extLst>
                  <a:ext uri="{FF2B5EF4-FFF2-40B4-BE49-F238E27FC236}">
                    <a16:creationId xmlns:a16="http://schemas.microsoft.com/office/drawing/2014/main" id="{E68F7F04-50CF-4D51-9CB3-7F2055B2053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28" name="Freeform 6">
                <a:extLst>
                  <a:ext uri="{FF2B5EF4-FFF2-40B4-BE49-F238E27FC236}">
                    <a16:creationId xmlns:a16="http://schemas.microsoft.com/office/drawing/2014/main" id="{2BE50C70-7216-46A0-9DCB-204328773EC9}"/>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0" name="Group 99">
              <a:extLst>
                <a:ext uri="{FF2B5EF4-FFF2-40B4-BE49-F238E27FC236}">
                  <a16:creationId xmlns:a16="http://schemas.microsoft.com/office/drawing/2014/main" id="{BF7390B4-A4AB-4A3E-94CC-88D37F6CC346}"/>
                </a:ext>
              </a:extLst>
            </p:cNvPr>
            <p:cNvGrpSpPr>
              <a:grpSpLocks noChangeAspect="1"/>
            </p:cNvGrpSpPr>
            <p:nvPr/>
          </p:nvGrpSpPr>
          <p:grpSpPr>
            <a:xfrm>
              <a:off x="8550598" y="3395866"/>
              <a:ext cx="300096" cy="651452"/>
              <a:chOff x="-9294813" y="2878138"/>
              <a:chExt cx="346075" cy="762000"/>
            </a:xfrm>
            <a:solidFill>
              <a:srgbClr val="FFFFFF">
                <a:lumMod val="65000"/>
              </a:srgbClr>
            </a:solidFill>
          </p:grpSpPr>
          <p:sp>
            <p:nvSpPr>
              <p:cNvPr id="125" name="Freeform 5">
                <a:extLst>
                  <a:ext uri="{FF2B5EF4-FFF2-40B4-BE49-F238E27FC236}">
                    <a16:creationId xmlns:a16="http://schemas.microsoft.com/office/drawing/2014/main" id="{957AC0FB-BDA5-4165-9F8E-0AE394776A0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26" name="Freeform 6">
                <a:extLst>
                  <a:ext uri="{FF2B5EF4-FFF2-40B4-BE49-F238E27FC236}">
                    <a16:creationId xmlns:a16="http://schemas.microsoft.com/office/drawing/2014/main" id="{1B341A49-1486-40B9-98DD-BEBB236BD4E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1" name="Group 100">
              <a:extLst>
                <a:ext uri="{FF2B5EF4-FFF2-40B4-BE49-F238E27FC236}">
                  <a16:creationId xmlns:a16="http://schemas.microsoft.com/office/drawing/2014/main" id="{334F2C56-3094-4B16-825B-75D3550CE6B4}"/>
                </a:ext>
              </a:extLst>
            </p:cNvPr>
            <p:cNvGrpSpPr>
              <a:grpSpLocks noChangeAspect="1"/>
            </p:cNvGrpSpPr>
            <p:nvPr/>
          </p:nvGrpSpPr>
          <p:grpSpPr>
            <a:xfrm>
              <a:off x="8929906" y="4191552"/>
              <a:ext cx="300096" cy="651452"/>
              <a:chOff x="-9294813" y="2878138"/>
              <a:chExt cx="346075" cy="762000"/>
            </a:xfrm>
            <a:solidFill>
              <a:srgbClr val="FFFFFF">
                <a:lumMod val="65000"/>
              </a:srgbClr>
            </a:solidFill>
          </p:grpSpPr>
          <p:sp>
            <p:nvSpPr>
              <p:cNvPr id="123" name="Freeform 5">
                <a:extLst>
                  <a:ext uri="{FF2B5EF4-FFF2-40B4-BE49-F238E27FC236}">
                    <a16:creationId xmlns:a16="http://schemas.microsoft.com/office/drawing/2014/main" id="{15E8E606-D8C0-4F5C-B84F-C6FB709D24C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24" name="Freeform 6">
                <a:extLst>
                  <a:ext uri="{FF2B5EF4-FFF2-40B4-BE49-F238E27FC236}">
                    <a16:creationId xmlns:a16="http://schemas.microsoft.com/office/drawing/2014/main" id="{71EA5B01-EB4B-41E5-A8DA-5910BAB2DB4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2" name="Group 101">
              <a:extLst>
                <a:ext uri="{FF2B5EF4-FFF2-40B4-BE49-F238E27FC236}">
                  <a16:creationId xmlns:a16="http://schemas.microsoft.com/office/drawing/2014/main" id="{6B9C662F-1805-4285-9B7B-9C36B627C7A9}"/>
                </a:ext>
              </a:extLst>
            </p:cNvPr>
            <p:cNvGrpSpPr>
              <a:grpSpLocks noChangeAspect="1"/>
            </p:cNvGrpSpPr>
            <p:nvPr/>
          </p:nvGrpSpPr>
          <p:grpSpPr>
            <a:xfrm>
              <a:off x="9304266" y="4191552"/>
              <a:ext cx="300096" cy="651452"/>
              <a:chOff x="-9294813" y="2878138"/>
              <a:chExt cx="346075" cy="762000"/>
            </a:xfrm>
            <a:solidFill>
              <a:srgbClr val="FFFFFF">
                <a:lumMod val="65000"/>
              </a:srgbClr>
            </a:solidFill>
          </p:grpSpPr>
          <p:sp>
            <p:nvSpPr>
              <p:cNvPr id="121" name="Freeform 5">
                <a:extLst>
                  <a:ext uri="{FF2B5EF4-FFF2-40B4-BE49-F238E27FC236}">
                    <a16:creationId xmlns:a16="http://schemas.microsoft.com/office/drawing/2014/main" id="{2C16BD1F-A7F0-4ABE-A4FA-AAED8181D71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22" name="Freeform 6">
                <a:extLst>
                  <a:ext uri="{FF2B5EF4-FFF2-40B4-BE49-F238E27FC236}">
                    <a16:creationId xmlns:a16="http://schemas.microsoft.com/office/drawing/2014/main" id="{1A127A95-650A-45D4-8142-63B1B02EACC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3" name="Group 102">
              <a:extLst>
                <a:ext uri="{FF2B5EF4-FFF2-40B4-BE49-F238E27FC236}">
                  <a16:creationId xmlns:a16="http://schemas.microsoft.com/office/drawing/2014/main" id="{E60237FF-F9C2-4909-9184-9A77DAF4229E}"/>
                </a:ext>
              </a:extLst>
            </p:cNvPr>
            <p:cNvGrpSpPr>
              <a:grpSpLocks noChangeAspect="1"/>
            </p:cNvGrpSpPr>
            <p:nvPr/>
          </p:nvGrpSpPr>
          <p:grpSpPr>
            <a:xfrm>
              <a:off x="9678627" y="4191552"/>
              <a:ext cx="300096" cy="651452"/>
              <a:chOff x="-9294813" y="2878138"/>
              <a:chExt cx="346075" cy="762000"/>
            </a:xfrm>
            <a:solidFill>
              <a:srgbClr val="FFFFFF">
                <a:lumMod val="65000"/>
              </a:srgbClr>
            </a:solidFill>
          </p:grpSpPr>
          <p:sp>
            <p:nvSpPr>
              <p:cNvPr id="119" name="Freeform 5">
                <a:extLst>
                  <a:ext uri="{FF2B5EF4-FFF2-40B4-BE49-F238E27FC236}">
                    <a16:creationId xmlns:a16="http://schemas.microsoft.com/office/drawing/2014/main" id="{07A2AFAD-701D-4324-800B-E64F08FB85C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20" name="Freeform 6">
                <a:extLst>
                  <a:ext uri="{FF2B5EF4-FFF2-40B4-BE49-F238E27FC236}">
                    <a16:creationId xmlns:a16="http://schemas.microsoft.com/office/drawing/2014/main" id="{76FD73D1-600C-4D7E-80DA-A06C3781B76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4" name="Group 103">
              <a:extLst>
                <a:ext uri="{FF2B5EF4-FFF2-40B4-BE49-F238E27FC236}">
                  <a16:creationId xmlns:a16="http://schemas.microsoft.com/office/drawing/2014/main" id="{F14DC8CF-B38A-4DDC-A29C-43C4616ECE00}"/>
                </a:ext>
              </a:extLst>
            </p:cNvPr>
            <p:cNvGrpSpPr>
              <a:grpSpLocks noChangeAspect="1"/>
            </p:cNvGrpSpPr>
            <p:nvPr/>
          </p:nvGrpSpPr>
          <p:grpSpPr>
            <a:xfrm>
              <a:off x="8550598" y="4191552"/>
              <a:ext cx="300096" cy="651452"/>
              <a:chOff x="-9294813" y="2878138"/>
              <a:chExt cx="346075" cy="762000"/>
            </a:xfrm>
            <a:solidFill>
              <a:srgbClr val="FFFFFF">
                <a:lumMod val="65000"/>
              </a:srgbClr>
            </a:solidFill>
          </p:grpSpPr>
          <p:sp>
            <p:nvSpPr>
              <p:cNvPr id="117" name="Freeform 5">
                <a:extLst>
                  <a:ext uri="{FF2B5EF4-FFF2-40B4-BE49-F238E27FC236}">
                    <a16:creationId xmlns:a16="http://schemas.microsoft.com/office/drawing/2014/main" id="{3CF1F5D1-9C44-42D7-87DD-4AFE4226AB6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8" name="Freeform 6">
                <a:extLst>
                  <a:ext uri="{FF2B5EF4-FFF2-40B4-BE49-F238E27FC236}">
                    <a16:creationId xmlns:a16="http://schemas.microsoft.com/office/drawing/2014/main" id="{3D663E83-2A7D-4151-B4E7-75A264E492A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5" name="Group 104">
              <a:extLst>
                <a:ext uri="{FF2B5EF4-FFF2-40B4-BE49-F238E27FC236}">
                  <a16:creationId xmlns:a16="http://schemas.microsoft.com/office/drawing/2014/main" id="{D396A20F-5125-48AD-B073-1E25670D67F5}"/>
                </a:ext>
              </a:extLst>
            </p:cNvPr>
            <p:cNvGrpSpPr>
              <a:grpSpLocks noChangeAspect="1"/>
            </p:cNvGrpSpPr>
            <p:nvPr/>
          </p:nvGrpSpPr>
          <p:grpSpPr>
            <a:xfrm>
              <a:off x="8929686" y="5022544"/>
              <a:ext cx="300096" cy="651452"/>
              <a:chOff x="-9294813" y="2878138"/>
              <a:chExt cx="346075" cy="762000"/>
            </a:xfrm>
            <a:solidFill>
              <a:srgbClr val="FFFFFF">
                <a:lumMod val="65000"/>
              </a:srgbClr>
            </a:solidFill>
          </p:grpSpPr>
          <p:sp>
            <p:nvSpPr>
              <p:cNvPr id="115" name="Freeform 5">
                <a:extLst>
                  <a:ext uri="{FF2B5EF4-FFF2-40B4-BE49-F238E27FC236}">
                    <a16:creationId xmlns:a16="http://schemas.microsoft.com/office/drawing/2014/main" id="{6E0764A1-E579-4EB4-ADA9-6E3929CCFC2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6" name="Freeform 6">
                <a:extLst>
                  <a:ext uri="{FF2B5EF4-FFF2-40B4-BE49-F238E27FC236}">
                    <a16:creationId xmlns:a16="http://schemas.microsoft.com/office/drawing/2014/main" id="{CA65A469-D8C6-45BA-8AA6-56B67B757E7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6" name="Group 105">
              <a:extLst>
                <a:ext uri="{FF2B5EF4-FFF2-40B4-BE49-F238E27FC236}">
                  <a16:creationId xmlns:a16="http://schemas.microsoft.com/office/drawing/2014/main" id="{C0E7BE5E-F8FA-4952-B94D-EAB81833E491}"/>
                </a:ext>
              </a:extLst>
            </p:cNvPr>
            <p:cNvGrpSpPr>
              <a:grpSpLocks noChangeAspect="1"/>
            </p:cNvGrpSpPr>
            <p:nvPr/>
          </p:nvGrpSpPr>
          <p:grpSpPr>
            <a:xfrm>
              <a:off x="9304046" y="5022544"/>
              <a:ext cx="300096" cy="651452"/>
              <a:chOff x="-9294813" y="2878138"/>
              <a:chExt cx="346075" cy="762000"/>
            </a:xfrm>
            <a:solidFill>
              <a:srgbClr val="FFFFFF">
                <a:lumMod val="65000"/>
              </a:srgbClr>
            </a:solidFill>
          </p:grpSpPr>
          <p:sp>
            <p:nvSpPr>
              <p:cNvPr id="113" name="Freeform 5">
                <a:extLst>
                  <a:ext uri="{FF2B5EF4-FFF2-40B4-BE49-F238E27FC236}">
                    <a16:creationId xmlns:a16="http://schemas.microsoft.com/office/drawing/2014/main" id="{8E62D033-3940-4C73-A102-92034D5AB87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4" name="Freeform 6">
                <a:extLst>
                  <a:ext uri="{FF2B5EF4-FFF2-40B4-BE49-F238E27FC236}">
                    <a16:creationId xmlns:a16="http://schemas.microsoft.com/office/drawing/2014/main" id="{F2AD1085-F986-4816-9B75-64A2CFAD1DF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7" name="Group 106">
              <a:extLst>
                <a:ext uri="{FF2B5EF4-FFF2-40B4-BE49-F238E27FC236}">
                  <a16:creationId xmlns:a16="http://schemas.microsoft.com/office/drawing/2014/main" id="{5D7CC152-6D56-4A81-8D50-378DB5B87363}"/>
                </a:ext>
              </a:extLst>
            </p:cNvPr>
            <p:cNvGrpSpPr>
              <a:grpSpLocks noChangeAspect="1"/>
            </p:cNvGrpSpPr>
            <p:nvPr/>
          </p:nvGrpSpPr>
          <p:grpSpPr>
            <a:xfrm>
              <a:off x="9678407" y="5022544"/>
              <a:ext cx="300096" cy="651452"/>
              <a:chOff x="-9294813" y="2878138"/>
              <a:chExt cx="346075" cy="762000"/>
            </a:xfrm>
            <a:solidFill>
              <a:srgbClr val="FFFFFF">
                <a:lumMod val="65000"/>
              </a:srgbClr>
            </a:solidFill>
          </p:grpSpPr>
          <p:sp>
            <p:nvSpPr>
              <p:cNvPr id="111" name="Freeform 5">
                <a:extLst>
                  <a:ext uri="{FF2B5EF4-FFF2-40B4-BE49-F238E27FC236}">
                    <a16:creationId xmlns:a16="http://schemas.microsoft.com/office/drawing/2014/main" id="{807A2FFE-C3F4-47DF-BAED-264CD0550CF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2" name="Freeform 6">
                <a:extLst>
                  <a:ext uri="{FF2B5EF4-FFF2-40B4-BE49-F238E27FC236}">
                    <a16:creationId xmlns:a16="http://schemas.microsoft.com/office/drawing/2014/main" id="{AE877D12-3100-40D2-8871-5BF8867D125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08" name="Group 107">
              <a:extLst>
                <a:ext uri="{FF2B5EF4-FFF2-40B4-BE49-F238E27FC236}">
                  <a16:creationId xmlns:a16="http://schemas.microsoft.com/office/drawing/2014/main" id="{365B3CCE-58E6-4135-93FD-8AB8AFD91971}"/>
                </a:ext>
              </a:extLst>
            </p:cNvPr>
            <p:cNvGrpSpPr>
              <a:grpSpLocks noChangeAspect="1"/>
            </p:cNvGrpSpPr>
            <p:nvPr/>
          </p:nvGrpSpPr>
          <p:grpSpPr>
            <a:xfrm>
              <a:off x="8550378" y="5022544"/>
              <a:ext cx="300096" cy="651452"/>
              <a:chOff x="-9294813" y="2878138"/>
              <a:chExt cx="346075" cy="762000"/>
            </a:xfrm>
            <a:solidFill>
              <a:srgbClr val="FFFFFF">
                <a:lumMod val="65000"/>
              </a:srgbClr>
            </a:solidFill>
          </p:grpSpPr>
          <p:sp>
            <p:nvSpPr>
              <p:cNvPr id="109" name="Freeform 5">
                <a:extLst>
                  <a:ext uri="{FF2B5EF4-FFF2-40B4-BE49-F238E27FC236}">
                    <a16:creationId xmlns:a16="http://schemas.microsoft.com/office/drawing/2014/main" id="{5F1905A7-D9D6-41C5-AA45-2C6128CBDC9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0" name="Freeform 6">
                <a:extLst>
                  <a:ext uri="{FF2B5EF4-FFF2-40B4-BE49-F238E27FC236}">
                    <a16:creationId xmlns:a16="http://schemas.microsoft.com/office/drawing/2014/main" id="{79322CB7-205F-482A-AAB6-0FE08160238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sp>
        <p:nvSpPr>
          <p:cNvPr id="309" name="TextBox 308">
            <a:extLst>
              <a:ext uri="{FF2B5EF4-FFF2-40B4-BE49-F238E27FC236}">
                <a16:creationId xmlns:a16="http://schemas.microsoft.com/office/drawing/2014/main" id="{C2421417-5DC4-4EF1-9EE2-EA7ECD6AB041}"/>
              </a:ext>
            </a:extLst>
          </p:cNvPr>
          <p:cNvSpPr txBox="1"/>
          <p:nvPr/>
        </p:nvSpPr>
        <p:spPr>
          <a:xfrm>
            <a:off x="1310756" y="289780"/>
            <a:ext cx="10090646" cy="584775"/>
          </a:xfrm>
          <a:prstGeom prst="rect">
            <a:avLst/>
          </a:prstGeom>
          <a:noFill/>
        </p:spPr>
        <p:txBody>
          <a:bodyPr wrap="square" rtlCol="0">
            <a:spAutoFit/>
          </a:bodyPr>
          <a:lstStyle/>
          <a:p>
            <a:r>
              <a:rPr lang="en-GB" sz="3200" b="1" dirty="0" err="1">
                <a:solidFill>
                  <a:srgbClr val="00B050"/>
                </a:solidFill>
                <a:latin typeface="Arial"/>
                <a:cs typeface="Arial"/>
              </a:rPr>
              <a:t>Phần</a:t>
            </a:r>
            <a:r>
              <a:rPr lang="en-GB" sz="3200" b="1" dirty="0">
                <a:solidFill>
                  <a:srgbClr val="00B050"/>
                </a:solidFill>
                <a:latin typeface="Arial"/>
                <a:cs typeface="Arial"/>
              </a:rPr>
              <a:t> </a:t>
            </a:r>
            <a:r>
              <a:rPr lang="en-GB" sz="3200" b="1" dirty="0" err="1">
                <a:solidFill>
                  <a:srgbClr val="00B050"/>
                </a:solidFill>
                <a:latin typeface="Arial"/>
                <a:cs typeface="Arial"/>
              </a:rPr>
              <a:t>lớn</a:t>
            </a:r>
            <a:r>
              <a:rPr lang="en-GB" sz="3200" b="1" dirty="0">
                <a:solidFill>
                  <a:srgbClr val="00B050"/>
                </a:solidFill>
                <a:latin typeface="Arial"/>
                <a:cs typeface="Arial"/>
              </a:rPr>
              <a:t> </a:t>
            </a:r>
            <a:r>
              <a:rPr lang="en-GB" sz="3200" b="1" dirty="0" err="1">
                <a:solidFill>
                  <a:srgbClr val="00B050"/>
                </a:solidFill>
                <a:latin typeface="Arial"/>
                <a:cs typeface="Arial"/>
              </a:rPr>
              <a:t>bệnh</a:t>
            </a:r>
            <a:r>
              <a:rPr lang="en-GB" sz="3200" b="1" dirty="0">
                <a:solidFill>
                  <a:srgbClr val="00B050"/>
                </a:solidFill>
                <a:latin typeface="Arial"/>
                <a:cs typeface="Arial"/>
              </a:rPr>
              <a:t> </a:t>
            </a:r>
            <a:r>
              <a:rPr lang="en-GB" sz="3200" b="1" dirty="0" err="1">
                <a:solidFill>
                  <a:srgbClr val="00B050"/>
                </a:solidFill>
                <a:latin typeface="Arial"/>
                <a:cs typeface="Arial"/>
              </a:rPr>
              <a:t>nhân</a:t>
            </a:r>
            <a:r>
              <a:rPr lang="en-GB" sz="3200" b="1" dirty="0">
                <a:solidFill>
                  <a:srgbClr val="00B050"/>
                </a:solidFill>
                <a:latin typeface="Arial"/>
                <a:cs typeface="Arial"/>
              </a:rPr>
              <a:t> COPD </a:t>
            </a:r>
            <a:r>
              <a:rPr lang="en-GB" sz="3200" b="1" dirty="0" err="1">
                <a:solidFill>
                  <a:srgbClr val="00B050"/>
                </a:solidFill>
                <a:latin typeface="Arial"/>
                <a:cs typeface="Arial"/>
              </a:rPr>
              <a:t>có</a:t>
            </a:r>
            <a:r>
              <a:rPr lang="en-GB" sz="3200" b="1" dirty="0">
                <a:solidFill>
                  <a:srgbClr val="00B050"/>
                </a:solidFill>
                <a:latin typeface="Arial"/>
                <a:cs typeface="Arial"/>
              </a:rPr>
              <a:t> </a:t>
            </a:r>
            <a:r>
              <a:rPr lang="en-GB" sz="3200" b="1" dirty="0" err="1">
                <a:solidFill>
                  <a:srgbClr val="00B050"/>
                </a:solidFill>
                <a:latin typeface="Arial"/>
                <a:cs typeface="Arial"/>
              </a:rPr>
              <a:t>triệu</a:t>
            </a:r>
            <a:r>
              <a:rPr lang="en-GB" sz="3200" b="1" dirty="0">
                <a:solidFill>
                  <a:srgbClr val="00B050"/>
                </a:solidFill>
                <a:latin typeface="Arial"/>
                <a:cs typeface="Arial"/>
              </a:rPr>
              <a:t> </a:t>
            </a:r>
            <a:r>
              <a:rPr lang="en-GB" sz="3200" b="1" dirty="0" err="1">
                <a:solidFill>
                  <a:srgbClr val="00B050"/>
                </a:solidFill>
                <a:latin typeface="Arial"/>
                <a:cs typeface="Arial"/>
              </a:rPr>
              <a:t>chứng</a:t>
            </a:r>
            <a:r>
              <a:rPr lang="en-GB" sz="3200" b="1" dirty="0">
                <a:solidFill>
                  <a:srgbClr val="00B050"/>
                </a:solidFill>
                <a:latin typeface="Arial"/>
                <a:cs typeface="Arial"/>
              </a:rPr>
              <a:t> </a:t>
            </a:r>
            <a:r>
              <a:rPr lang="en-GB" sz="3200" b="1" dirty="0" err="1">
                <a:solidFill>
                  <a:srgbClr val="00B050"/>
                </a:solidFill>
                <a:latin typeface="Arial"/>
                <a:cs typeface="Arial"/>
              </a:rPr>
              <a:t>khó</a:t>
            </a:r>
            <a:r>
              <a:rPr lang="en-GB" sz="3200" b="1" dirty="0">
                <a:solidFill>
                  <a:srgbClr val="00B050"/>
                </a:solidFill>
                <a:latin typeface="Arial"/>
                <a:cs typeface="Arial"/>
              </a:rPr>
              <a:t> </a:t>
            </a:r>
            <a:r>
              <a:rPr lang="en-GB" sz="3200" b="1" dirty="0" err="1">
                <a:solidFill>
                  <a:srgbClr val="00B050"/>
                </a:solidFill>
                <a:latin typeface="Arial"/>
                <a:cs typeface="Arial"/>
              </a:rPr>
              <a:t>thở</a:t>
            </a:r>
            <a:endParaRPr lang="en-GB" sz="3200" b="1" dirty="0">
              <a:solidFill>
                <a:srgbClr val="00B050"/>
              </a:solidFill>
              <a:latin typeface="Arial"/>
              <a:cs typeface="Arial"/>
            </a:endParaRPr>
          </a:p>
        </p:txBody>
      </p:sp>
      <p:sp>
        <p:nvSpPr>
          <p:cNvPr id="310" name="TextBox 309">
            <a:extLst>
              <a:ext uri="{FF2B5EF4-FFF2-40B4-BE49-F238E27FC236}">
                <a16:creationId xmlns:a16="http://schemas.microsoft.com/office/drawing/2014/main" id="{47BCFBE8-2D6A-4E1F-9D86-0E228B83117D}"/>
              </a:ext>
            </a:extLst>
          </p:cNvPr>
          <p:cNvSpPr txBox="1"/>
          <p:nvPr/>
        </p:nvSpPr>
        <p:spPr>
          <a:xfrm>
            <a:off x="9423460" y="6609775"/>
            <a:ext cx="2589315" cy="230832"/>
          </a:xfrm>
          <a:prstGeom prst="rect">
            <a:avLst/>
          </a:prstGeom>
          <a:noFill/>
        </p:spPr>
        <p:txBody>
          <a:bodyPr wrap="square" rtlCol="0">
            <a:spAutoFit/>
          </a:bodyPr>
          <a:lstStyle/>
          <a:p>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ＭＳ Ｐゴシック"/>
                <a:cs typeface="Arial" panose="020B0604020202020204" pitchFamily="34" charset="0"/>
              </a:rPr>
              <a:t>Müllerov</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á</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ＭＳ Ｐゴシック"/>
                <a:cs typeface="Arial" panose="020B0604020202020204" pitchFamily="34" charset="0"/>
              </a:rPr>
              <a:t> H, et al.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ea typeface="ＭＳ Ｐゴシック"/>
                <a:cs typeface="Arial" panose="020B0604020202020204" pitchFamily="34" charset="0"/>
              </a:rPr>
              <a:t>PLoS</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ea typeface="ＭＳ Ｐゴシック"/>
                <a:cs typeface="Arial" panose="020B0604020202020204" pitchFamily="34" charset="0"/>
              </a:rPr>
              <a:t> One 2014;9:e85540.</a:t>
            </a:r>
            <a:endParaRPr lang="en-US" sz="900" dirty="0">
              <a:solidFill>
                <a:schemeClr val="bg1">
                  <a:lumMod val="65000"/>
                </a:schemeClr>
              </a:solidFill>
              <a:latin typeface="Arial" panose="020B0604020202020204" pitchFamily="34" charset="0"/>
              <a:cs typeface="Arial" panose="020B0604020202020204" pitchFamily="34" charset="0"/>
            </a:endParaRPr>
          </a:p>
        </p:txBody>
      </p:sp>
      <p:sp>
        <p:nvSpPr>
          <p:cNvPr id="311" name="TextBox 310">
            <a:extLst>
              <a:ext uri="{FF2B5EF4-FFF2-40B4-BE49-F238E27FC236}">
                <a16:creationId xmlns:a16="http://schemas.microsoft.com/office/drawing/2014/main" id="{7C58EFFB-C653-42C8-A464-2377E9B94876}"/>
              </a:ext>
            </a:extLst>
          </p:cNvPr>
          <p:cNvSpPr txBox="1"/>
          <p:nvPr/>
        </p:nvSpPr>
        <p:spPr>
          <a:xfrm>
            <a:off x="2321852" y="6019132"/>
            <a:ext cx="8242239" cy="369332"/>
          </a:xfrm>
          <a:prstGeom prst="rect">
            <a:avLst/>
          </a:prstGeom>
          <a:noFill/>
        </p:spPr>
        <p:txBody>
          <a:bodyPr wrap="square" rtlCol="0">
            <a:spAutoFit/>
          </a:bodyPr>
          <a:lstStyle/>
          <a:p>
            <a:r>
              <a:rPr lang="en-US" b="0" i="0" dirty="0" err="1">
                <a:solidFill>
                  <a:srgbClr val="202020"/>
                </a:solidFill>
                <a:effectLst/>
                <a:latin typeface="Arial" panose="020B0604020202020204" pitchFamily="34" charset="0"/>
                <a:cs typeface="Arial" panose="020B0604020202020204" pitchFamily="34" charset="0"/>
              </a:rPr>
              <a:t>Dữ</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liệu</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thực</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tế</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theo</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dõi</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trong</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vòng</a:t>
            </a:r>
            <a:r>
              <a:rPr lang="en-US" b="0" i="0" dirty="0">
                <a:solidFill>
                  <a:srgbClr val="202020"/>
                </a:solidFill>
                <a:effectLst/>
                <a:latin typeface="Arial" panose="020B0604020202020204" pitchFamily="34" charset="0"/>
                <a:cs typeface="Arial" panose="020B0604020202020204" pitchFamily="34" charset="0"/>
              </a:rPr>
              <a:t> 3 </a:t>
            </a:r>
            <a:r>
              <a:rPr lang="en-US" b="0" i="0" dirty="0" err="1">
                <a:solidFill>
                  <a:srgbClr val="202020"/>
                </a:solidFill>
                <a:effectLst/>
                <a:latin typeface="Arial" panose="020B0604020202020204" pitchFamily="34" charset="0"/>
                <a:cs typeface="Arial" panose="020B0604020202020204" pitchFamily="34" charset="0"/>
              </a:rPr>
              <a:t>năm</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trên</a:t>
            </a:r>
            <a:r>
              <a:rPr lang="en-US" b="0" i="0" dirty="0">
                <a:solidFill>
                  <a:srgbClr val="202020"/>
                </a:solidFill>
                <a:effectLst/>
                <a:latin typeface="Arial" panose="020B0604020202020204" pitchFamily="34" charset="0"/>
                <a:cs typeface="Arial" panose="020B0604020202020204" pitchFamily="34" charset="0"/>
              </a:rPr>
              <a:t> 49,438 </a:t>
            </a:r>
            <a:r>
              <a:rPr lang="en-US" b="0" i="0" dirty="0" err="1">
                <a:solidFill>
                  <a:srgbClr val="202020"/>
                </a:solidFill>
                <a:effectLst/>
                <a:latin typeface="Arial" panose="020B0604020202020204" pitchFamily="34" charset="0"/>
                <a:cs typeface="Arial" panose="020B0604020202020204" pitchFamily="34" charset="0"/>
              </a:rPr>
              <a:t>bệnh</a:t>
            </a:r>
            <a:r>
              <a:rPr lang="en-US" b="0" i="0" dirty="0">
                <a:solidFill>
                  <a:srgbClr val="202020"/>
                </a:solidFill>
                <a:effectLst/>
                <a:latin typeface="Arial" panose="020B0604020202020204" pitchFamily="34" charset="0"/>
                <a:cs typeface="Arial" panose="020B0604020202020204" pitchFamily="34" charset="0"/>
              </a:rPr>
              <a:t> </a:t>
            </a:r>
            <a:r>
              <a:rPr lang="en-US" b="0" i="0" dirty="0" err="1">
                <a:solidFill>
                  <a:srgbClr val="202020"/>
                </a:solidFill>
                <a:effectLst/>
                <a:latin typeface="Arial" panose="020B0604020202020204" pitchFamily="34" charset="0"/>
                <a:cs typeface="Arial" panose="020B0604020202020204" pitchFamily="34" charset="0"/>
              </a:rPr>
              <a:t>nhân</a:t>
            </a:r>
            <a:r>
              <a:rPr lang="en-US" b="0" i="0" dirty="0">
                <a:solidFill>
                  <a:srgbClr val="202020"/>
                </a:solidFill>
                <a:effectLst/>
                <a:latin typeface="Arial" panose="020B0604020202020204" pitchFamily="34" charset="0"/>
                <a:cs typeface="Arial" panose="020B0604020202020204" pitchFamily="34" charset="0"/>
              </a:rPr>
              <a:t> COPD</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54410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1">
            <a:extLst>
              <a:ext uri="{FF2B5EF4-FFF2-40B4-BE49-F238E27FC236}">
                <a16:creationId xmlns:a16="http://schemas.microsoft.com/office/drawing/2014/main" id="{D9A7247F-9C54-4FFC-AE47-E7CDF1137A5B}"/>
              </a:ext>
            </a:extLst>
          </p:cNvPr>
          <p:cNvSpPr txBox="1">
            <a:spLocks/>
          </p:cNvSpPr>
          <p:nvPr/>
        </p:nvSpPr>
        <p:spPr>
          <a:xfrm>
            <a:off x="520700" y="514571"/>
            <a:ext cx="11171238" cy="347663"/>
          </a:xfrm>
          <a:prstGeom prst="rect">
            <a:avLst/>
          </a:prstGeom>
          <a:noFill/>
        </p:spPr>
        <p:txBody>
          <a:bodyPr wrap="square" lIns="0" tIns="0" rIns="0" bIns="0" rtlCol="0" anchor="t"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2400" b="1" kern="1200">
                <a:solidFill>
                  <a:schemeClr val="tx2"/>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lang="en-GB" sz="3200" dirty="0" err="1">
                <a:solidFill>
                  <a:srgbClr val="00B050"/>
                </a:solidFill>
                <a:latin typeface="Arial"/>
                <a:cs typeface="Arial"/>
              </a:rPr>
              <a:t>Khó</a:t>
            </a:r>
            <a:r>
              <a:rPr lang="en-GB" sz="3200" dirty="0">
                <a:solidFill>
                  <a:srgbClr val="00B050"/>
                </a:solidFill>
                <a:latin typeface="Arial"/>
                <a:cs typeface="Arial"/>
              </a:rPr>
              <a:t> </a:t>
            </a:r>
            <a:r>
              <a:rPr lang="en-GB" sz="3200" dirty="0" err="1">
                <a:solidFill>
                  <a:srgbClr val="00B050"/>
                </a:solidFill>
                <a:latin typeface="Arial"/>
                <a:cs typeface="Arial"/>
              </a:rPr>
              <a:t>thở</a:t>
            </a:r>
            <a:r>
              <a:rPr lang="en-GB" sz="3200" dirty="0">
                <a:solidFill>
                  <a:srgbClr val="00B050"/>
                </a:solidFill>
                <a:latin typeface="Arial"/>
                <a:cs typeface="Arial"/>
              </a:rPr>
              <a:t> </a:t>
            </a:r>
            <a:r>
              <a:rPr lang="en-GB" sz="3200" dirty="0" err="1">
                <a:solidFill>
                  <a:srgbClr val="00B050"/>
                </a:solidFill>
                <a:latin typeface="Arial"/>
                <a:cs typeface="Arial"/>
              </a:rPr>
              <a:t>ảnh</a:t>
            </a:r>
            <a:r>
              <a:rPr lang="en-GB" sz="3200" dirty="0">
                <a:solidFill>
                  <a:srgbClr val="00B050"/>
                </a:solidFill>
                <a:latin typeface="Arial"/>
                <a:cs typeface="Arial"/>
              </a:rPr>
              <a:t> </a:t>
            </a:r>
            <a:r>
              <a:rPr lang="en-GB" sz="3200" dirty="0" err="1">
                <a:solidFill>
                  <a:srgbClr val="00B050"/>
                </a:solidFill>
                <a:latin typeface="Arial"/>
                <a:cs typeface="Arial"/>
              </a:rPr>
              <a:t>hưởng</a:t>
            </a:r>
            <a:r>
              <a:rPr lang="en-GB" sz="3200" dirty="0">
                <a:solidFill>
                  <a:srgbClr val="00B050"/>
                </a:solidFill>
                <a:latin typeface="Arial"/>
                <a:cs typeface="Arial"/>
              </a:rPr>
              <a:t> </a:t>
            </a:r>
            <a:r>
              <a:rPr lang="en-GB" sz="3200" dirty="0" err="1">
                <a:solidFill>
                  <a:srgbClr val="00B050"/>
                </a:solidFill>
                <a:latin typeface="Arial"/>
                <a:cs typeface="Arial"/>
              </a:rPr>
              <a:t>lên</a:t>
            </a:r>
            <a:r>
              <a:rPr lang="en-GB" sz="3200" dirty="0">
                <a:solidFill>
                  <a:srgbClr val="00B050"/>
                </a:solidFill>
                <a:latin typeface="Arial"/>
                <a:cs typeface="Arial"/>
              </a:rPr>
              <a:t> </a:t>
            </a:r>
            <a:r>
              <a:rPr lang="en-GB" sz="3200" dirty="0" err="1">
                <a:solidFill>
                  <a:srgbClr val="00B050"/>
                </a:solidFill>
                <a:latin typeface="Arial"/>
                <a:cs typeface="Arial"/>
              </a:rPr>
              <a:t>sinh</a:t>
            </a:r>
            <a:r>
              <a:rPr lang="en-GB" sz="3200" dirty="0">
                <a:solidFill>
                  <a:srgbClr val="00B050"/>
                </a:solidFill>
                <a:latin typeface="Arial"/>
                <a:cs typeface="Arial"/>
              </a:rPr>
              <a:t> </a:t>
            </a:r>
            <a:r>
              <a:rPr lang="en-GB" sz="3200" dirty="0" err="1">
                <a:solidFill>
                  <a:srgbClr val="00B050"/>
                </a:solidFill>
                <a:latin typeface="Arial"/>
                <a:cs typeface="Arial"/>
              </a:rPr>
              <a:t>hoạt</a:t>
            </a:r>
            <a:r>
              <a:rPr lang="en-GB" sz="3200" dirty="0">
                <a:solidFill>
                  <a:srgbClr val="00B050"/>
                </a:solidFill>
                <a:latin typeface="Arial"/>
                <a:cs typeface="Arial"/>
              </a:rPr>
              <a:t> </a:t>
            </a:r>
            <a:r>
              <a:rPr lang="en-GB" sz="3200" dirty="0" err="1">
                <a:solidFill>
                  <a:srgbClr val="00B050"/>
                </a:solidFill>
                <a:latin typeface="Arial"/>
                <a:cs typeface="Arial"/>
              </a:rPr>
              <a:t>hằng</a:t>
            </a:r>
            <a:r>
              <a:rPr lang="en-GB" sz="3200" dirty="0">
                <a:solidFill>
                  <a:srgbClr val="00B050"/>
                </a:solidFill>
                <a:latin typeface="Arial"/>
                <a:cs typeface="Arial"/>
              </a:rPr>
              <a:t> </a:t>
            </a:r>
            <a:r>
              <a:rPr lang="en-GB" sz="3200" dirty="0" err="1">
                <a:solidFill>
                  <a:srgbClr val="00B050"/>
                </a:solidFill>
                <a:latin typeface="Arial"/>
                <a:cs typeface="Arial"/>
              </a:rPr>
              <a:t>ngày</a:t>
            </a:r>
            <a:endParaRPr lang="en-GB" sz="3200" dirty="0">
              <a:solidFill>
                <a:srgbClr val="00B050"/>
              </a:solidFill>
              <a:latin typeface="Arial"/>
              <a:cs typeface="Arial"/>
            </a:endParaRPr>
          </a:p>
        </p:txBody>
      </p:sp>
      <p:sp>
        <p:nvSpPr>
          <p:cNvPr id="5" name="Text Placeholder 4">
            <a:extLst>
              <a:ext uri="{FF2B5EF4-FFF2-40B4-BE49-F238E27FC236}">
                <a16:creationId xmlns:a16="http://schemas.microsoft.com/office/drawing/2014/main" id="{E8478819-1E3B-4156-822B-7E72017B5D38}"/>
              </a:ext>
            </a:extLst>
          </p:cNvPr>
          <p:cNvSpPr txBox="1">
            <a:spLocks/>
          </p:cNvSpPr>
          <p:nvPr/>
        </p:nvSpPr>
        <p:spPr>
          <a:xfrm>
            <a:off x="6495681" y="6564048"/>
            <a:ext cx="5262234" cy="205047"/>
          </a:xfrm>
          <a:prstGeom prst="rect">
            <a:avLst/>
          </a:prstGeom>
          <a:noFill/>
        </p:spPr>
        <p:txBody>
          <a:bodyPr wrap="square" lIns="0" tIns="0" rIns="0" bIns="0" rtlCol="0" anchor="b"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fr-FR"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1. </a:t>
            </a:r>
            <a:r>
              <a:rPr kumimoji="0" lang="da-DK"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Kessler R, et al. Eur Respir J 2011;37:264–272; </a:t>
            </a:r>
            <a:r>
              <a:rPr kumimoji="0" lang="fr-FR"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2.</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Rennard</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S, et al. Eur Respir J 2002;20:799–805.</a:t>
            </a:r>
            <a:endParaRPr kumimoji="0" lang="fr-FR"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3D6BF073-BD98-4959-B202-85BA4A334801}"/>
              </a:ext>
            </a:extLst>
          </p:cNvPr>
          <p:cNvSpPr/>
          <p:nvPr/>
        </p:nvSpPr>
        <p:spPr>
          <a:xfrm>
            <a:off x="6373634" y="1280007"/>
            <a:ext cx="5369601" cy="954107"/>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3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36%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bệnh</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nhân</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mô</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tả</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triệu</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chứng</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của</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mình</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ở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mức</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độ</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nhẹ</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và</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trung</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bình</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30000" noProof="0" dirty="0">
                <a:ln>
                  <a:noFill/>
                </a:ln>
                <a:solidFill>
                  <a:srgbClr val="003366"/>
                </a:solidFill>
                <a:effectLst/>
                <a:uLnTx/>
                <a:uFillTx/>
              </a:rPr>
              <a:t>2</a:t>
            </a:r>
          </a:p>
        </p:txBody>
      </p:sp>
      <p:grpSp>
        <p:nvGrpSpPr>
          <p:cNvPr id="7" name="Group 6">
            <a:extLst>
              <a:ext uri="{FF2B5EF4-FFF2-40B4-BE49-F238E27FC236}">
                <a16:creationId xmlns:a16="http://schemas.microsoft.com/office/drawing/2014/main" id="{3938DAC2-C353-4879-813F-A2E961AF18AD}"/>
              </a:ext>
            </a:extLst>
          </p:cNvPr>
          <p:cNvGrpSpPr/>
          <p:nvPr/>
        </p:nvGrpSpPr>
        <p:grpSpPr>
          <a:xfrm>
            <a:off x="457564" y="1446766"/>
            <a:ext cx="5595938" cy="4093200"/>
            <a:chOff x="6292024" y="1603949"/>
            <a:chExt cx="5595938" cy="4093200"/>
          </a:xfrm>
        </p:grpSpPr>
        <p:sp>
          <p:nvSpPr>
            <p:cNvPr id="8" name="Rectangle 7">
              <a:extLst>
                <a:ext uri="{FF2B5EF4-FFF2-40B4-BE49-F238E27FC236}">
                  <a16:creationId xmlns:a16="http://schemas.microsoft.com/office/drawing/2014/main" id="{DCBF22E2-8C7A-4D6C-8477-82A819484041}"/>
                </a:ext>
              </a:extLst>
            </p:cNvPr>
            <p:cNvSpPr/>
            <p:nvPr/>
          </p:nvSpPr>
          <p:spPr>
            <a:xfrm>
              <a:off x="6384593" y="1603949"/>
              <a:ext cx="5410800" cy="4093200"/>
            </a:xfrm>
            <a:prstGeom prst="rect">
              <a:avLst/>
            </a:prstGeom>
            <a:solidFill>
              <a:srgbClr val="D6EBEB"/>
            </a:solidFill>
            <a:ln w="60325" cap="flat" cmpd="sng" algn="ctr">
              <a:noFill/>
              <a:prstDash val="solid"/>
              <a:miter lim="800000"/>
            </a:ln>
            <a:effectLst/>
          </p:spPr>
          <p:txBody>
            <a:bodyPr lIns="0" tIns="10800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95DB7DC8-C87F-49F2-9A54-EC574AFB867A}"/>
                </a:ext>
              </a:extLst>
            </p:cNvPr>
            <p:cNvSpPr/>
            <p:nvPr/>
          </p:nvSpPr>
          <p:spPr>
            <a:xfrm>
              <a:off x="6292024" y="1839452"/>
              <a:ext cx="5595938" cy="614527"/>
            </a:xfrm>
            <a:prstGeom prst="rect">
              <a:avLst/>
            </a:prstGeom>
          </p:spPr>
          <p:txBody>
            <a:bodyPr wrap="square">
              <a:spAutoFit/>
            </a:bodyPr>
            <a:lstStyle>
              <a:defPPr>
                <a:defRPr lang="de-DE"/>
              </a:defPPr>
              <a:lvl1pPr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Arial" panose="020B0604020202020204" pitchFamily="34" charset="0"/>
                </a:defRPr>
              </a:lvl1pPr>
              <a:lvl2pPr marL="4572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Arial" panose="020B0604020202020204" pitchFamily="34" charset="0"/>
                </a:defRPr>
              </a:lvl2pPr>
              <a:lvl3pPr marL="9144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Arial" panose="020B0604020202020204" pitchFamily="34" charset="0"/>
                </a:defRPr>
              </a:lvl3pPr>
              <a:lvl4pPr marL="13716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Arial" panose="020B0604020202020204" pitchFamily="34" charset="0"/>
                </a:defRPr>
              </a:lvl4pPr>
              <a:lvl5pPr marL="18288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Arial" panose="020B0604020202020204" pitchFamily="34" charset="0"/>
                </a:defRPr>
              </a:lvl5pPr>
              <a:lvl6pPr marL="2286000" algn="l" defTabSz="914400" rtl="0" eaLnBrk="1" latinLnBrk="0" hangingPunct="1">
                <a:defRPr sz="2400" kern="1200">
                  <a:solidFill>
                    <a:schemeClr val="tx1"/>
                  </a:solidFill>
                  <a:latin typeface="Times New Roman" panose="02020603050405020304" pitchFamily="18" charset="0"/>
                  <a:ea typeface="+mn-ea"/>
                  <a:cs typeface="Arial" panose="020B0604020202020204" pitchFamily="34" charset="0"/>
                </a:defRPr>
              </a:lvl6pPr>
              <a:lvl7pPr marL="2743200" algn="l" defTabSz="914400" rtl="0" eaLnBrk="1" latinLnBrk="0" hangingPunct="1">
                <a:defRPr sz="2400" kern="1200">
                  <a:solidFill>
                    <a:schemeClr val="tx1"/>
                  </a:solidFill>
                  <a:latin typeface="Times New Roman" panose="02020603050405020304" pitchFamily="18" charset="0"/>
                  <a:ea typeface="+mn-ea"/>
                  <a:cs typeface="Arial" panose="020B0604020202020204" pitchFamily="34" charset="0"/>
                </a:defRPr>
              </a:lvl7pPr>
              <a:lvl8pPr marL="3200400" algn="l" defTabSz="914400" rtl="0" eaLnBrk="1" latinLnBrk="0" hangingPunct="1">
                <a:defRPr sz="2400" kern="1200">
                  <a:solidFill>
                    <a:schemeClr val="tx1"/>
                  </a:solidFill>
                  <a:latin typeface="Times New Roman" panose="02020603050405020304" pitchFamily="18" charset="0"/>
                  <a:ea typeface="+mn-ea"/>
                  <a:cs typeface="Arial" panose="020B0604020202020204" pitchFamily="34" charset="0"/>
                </a:defRPr>
              </a:lvl8pPr>
              <a:lvl9pPr marL="3657600" algn="l" defTabSz="914400" rtl="0" eaLnBrk="1" latinLnBrk="0" hangingPunct="1">
                <a:defRPr sz="2400" kern="1200">
                  <a:solidFill>
                    <a:schemeClr val="tx1"/>
                  </a:solidFill>
                  <a:latin typeface="Times New Roman" panose="02020603050405020304" pitchFamily="18" charset="0"/>
                  <a:ea typeface="+mn-ea"/>
                  <a:cs typeface="Arial" panose="020B0604020202020204" pitchFamily="34" charset="0"/>
                </a:defRPr>
              </a:lvl9pPr>
            </a:lstStyle>
            <a:p>
              <a:pPr marL="0" marR="0" lvl="0" indent="0" algn="ctr" defTabSz="914400" rtl="0" eaLnBrk="0" fontAlgn="base" latinLnBrk="0" hangingPunct="0">
                <a:lnSpc>
                  <a:spcPct val="90000"/>
                </a:lnSpc>
                <a:spcBef>
                  <a:spcPct val="0"/>
                </a:spcBef>
                <a:spcAft>
                  <a:spcPts val="400"/>
                </a:spcAft>
                <a:buClrTx/>
                <a:buSzTx/>
                <a:buFontTx/>
                <a:buNone/>
                <a:tabLst/>
                <a:defRPr/>
              </a:pP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Các</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hoạt</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động</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hằng</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ngày</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bị</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ảnh</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a:t>
              </a:r>
              <a:r>
                <a:rPr kumimoji="0" lang="en-GB" sz="1800" b="1" i="0" u="none" strike="noStrike" kern="1200" cap="none" spc="0" normalizeH="0" baseline="0" noProof="0" dirty="0" err="1">
                  <a:ln>
                    <a:noFill/>
                  </a:ln>
                  <a:solidFill>
                    <a:srgbClr val="003366"/>
                  </a:solidFill>
                  <a:effectLst/>
                  <a:uLnTx/>
                  <a:uFillTx/>
                  <a:latin typeface="Arial" panose="020B0604020202020204" pitchFamily="34" charset="0"/>
                </a:rPr>
                <a:t>hưởng</a:t>
              </a:r>
              <a:r>
                <a:rPr kumimoji="0" lang="en-GB" sz="1800" b="1" i="0" u="none" strike="noStrike" kern="1200" cap="none" spc="0" normalizeH="0" baseline="0" noProof="0" dirty="0">
                  <a:ln>
                    <a:noFill/>
                  </a:ln>
                  <a:solidFill>
                    <a:srgbClr val="003366"/>
                  </a:solidFill>
                  <a:effectLst/>
                  <a:uLnTx/>
                  <a:uFillTx/>
                  <a:latin typeface="Arial" panose="020B0604020202020204" pitchFamily="34" charset="0"/>
                </a:rPr>
                <a:t> do COPD</a:t>
              </a:r>
              <a:endParaRPr kumimoji="0" lang="en-GB" sz="1800" b="1" i="0" u="none" strike="noStrike" kern="1200" cap="none" spc="0" normalizeH="0" baseline="30000" noProof="0" dirty="0">
                <a:ln>
                  <a:noFill/>
                </a:ln>
                <a:solidFill>
                  <a:srgbClr val="003366"/>
                </a:solidFill>
                <a:effectLst/>
                <a:uLnTx/>
                <a:uFillTx/>
                <a:latin typeface="Arial" panose="020B0604020202020204" pitchFamily="34" charset="0"/>
              </a:endParaRPr>
            </a:p>
            <a:p>
              <a:pPr marL="0" marR="0" lvl="0" indent="0" algn="ctr" defTabSz="914400" rtl="0" eaLnBrk="0" fontAlgn="base" latinLnBrk="0" hangingPunct="0">
                <a:lnSpc>
                  <a:spcPct val="90000"/>
                </a:lnSpc>
                <a:spcBef>
                  <a:spcPct val="0"/>
                </a:spcBef>
                <a:spcAft>
                  <a:spcPts val="400"/>
                </a:spcAft>
                <a:buClrTx/>
                <a:buSzTx/>
                <a:buFontTx/>
                <a:buNone/>
                <a:tabLst/>
                <a:defRPr/>
              </a:pPr>
              <a:r>
                <a:rPr kumimoji="0" lang="en-GB" sz="1600" b="0" i="0" u="none" strike="noStrike" kern="1200" cap="none" spc="0" normalizeH="0" baseline="0" noProof="0" dirty="0" err="1">
                  <a:ln>
                    <a:noFill/>
                  </a:ln>
                  <a:solidFill>
                    <a:srgbClr val="58646E">
                      <a:lumMod val="75000"/>
                    </a:srgbClr>
                  </a:solidFill>
                  <a:effectLst/>
                  <a:uLnTx/>
                  <a:uFillTx/>
                  <a:latin typeface="Arial" panose="020B0604020202020204" pitchFamily="34" charset="0"/>
                </a:rPr>
                <a:t>Tỷ</a:t>
              </a:r>
              <a:r>
                <a:rPr kumimoji="0" lang="en-GB" sz="1600" b="0" i="0" u="none" strike="noStrike" kern="1200" cap="none" spc="0" normalizeH="0" baseline="0" noProof="0" dirty="0">
                  <a:ln>
                    <a:noFill/>
                  </a:ln>
                  <a:solidFill>
                    <a:srgbClr val="58646E">
                      <a:lumMod val="75000"/>
                    </a:srgbClr>
                  </a:solidFill>
                  <a:effectLst/>
                  <a:uLnTx/>
                  <a:uFillTx/>
                  <a:latin typeface="Arial" panose="020B0604020202020204" pitchFamily="34" charset="0"/>
                </a:rPr>
                <a:t> </a:t>
              </a:r>
              <a:r>
                <a:rPr kumimoji="0" lang="en-GB" sz="1600" b="0" i="0" u="none" strike="noStrike" kern="1200" cap="none" spc="0" normalizeH="0" baseline="0" noProof="0" dirty="0" err="1">
                  <a:ln>
                    <a:noFill/>
                  </a:ln>
                  <a:solidFill>
                    <a:srgbClr val="58646E">
                      <a:lumMod val="75000"/>
                    </a:srgbClr>
                  </a:solidFill>
                  <a:effectLst/>
                  <a:uLnTx/>
                  <a:uFillTx/>
                  <a:latin typeface="Arial" panose="020B0604020202020204" pitchFamily="34" charset="0"/>
                </a:rPr>
                <a:t>lệ</a:t>
              </a:r>
              <a:r>
                <a:rPr kumimoji="0" lang="en-GB" sz="1600" b="0" i="0" u="none" strike="noStrike" kern="1200" cap="none" spc="0" normalizeH="0" baseline="0" noProof="0" dirty="0">
                  <a:ln>
                    <a:noFill/>
                  </a:ln>
                  <a:solidFill>
                    <a:srgbClr val="58646E">
                      <a:lumMod val="75000"/>
                    </a:srgbClr>
                  </a:solidFill>
                  <a:effectLst/>
                  <a:uLnTx/>
                  <a:uFillTx/>
                  <a:latin typeface="Arial" panose="020B0604020202020204" pitchFamily="34" charset="0"/>
                </a:rPr>
                <a:t> % BN </a:t>
              </a:r>
              <a:r>
                <a:rPr kumimoji="0" lang="en-GB" sz="1600" b="0" i="0" u="none" strike="noStrike" kern="1200" cap="none" spc="0" normalizeH="0" baseline="0" noProof="0" dirty="0" err="1">
                  <a:ln>
                    <a:noFill/>
                  </a:ln>
                  <a:solidFill>
                    <a:srgbClr val="58646E">
                      <a:lumMod val="75000"/>
                    </a:srgbClr>
                  </a:solidFill>
                  <a:effectLst/>
                  <a:uLnTx/>
                  <a:uFillTx/>
                  <a:latin typeface="Arial" panose="020B0604020202020204" pitchFamily="34" charset="0"/>
                </a:rPr>
                <a:t>bị</a:t>
              </a:r>
              <a:r>
                <a:rPr kumimoji="0" lang="en-GB" sz="1600" b="0" i="0" u="none" strike="noStrike" kern="1200" cap="none" spc="0" normalizeH="0" baseline="0" noProof="0" dirty="0">
                  <a:ln>
                    <a:noFill/>
                  </a:ln>
                  <a:solidFill>
                    <a:srgbClr val="58646E">
                      <a:lumMod val="75000"/>
                    </a:srgbClr>
                  </a:solidFill>
                  <a:effectLst/>
                  <a:uLnTx/>
                  <a:uFillTx/>
                  <a:latin typeface="Arial" panose="020B0604020202020204" pitchFamily="34" charset="0"/>
                </a:rPr>
                <a:t> </a:t>
              </a:r>
              <a:r>
                <a:rPr kumimoji="0" lang="en-GB" sz="1600" b="0" i="0" u="none" strike="noStrike" kern="1200" cap="none" spc="0" normalizeH="0" baseline="0" noProof="0" dirty="0" err="1">
                  <a:ln>
                    <a:noFill/>
                  </a:ln>
                  <a:solidFill>
                    <a:srgbClr val="58646E">
                      <a:lumMod val="75000"/>
                    </a:srgbClr>
                  </a:solidFill>
                  <a:effectLst/>
                  <a:uLnTx/>
                  <a:uFillTx/>
                  <a:latin typeface="Arial" panose="020B0604020202020204" pitchFamily="34" charset="0"/>
                </a:rPr>
                <a:t>ảnh</a:t>
              </a:r>
              <a:r>
                <a:rPr kumimoji="0" lang="en-GB" sz="1600" b="0" i="0" u="none" strike="noStrike" kern="1200" cap="none" spc="0" normalizeH="0" baseline="0" noProof="0" dirty="0">
                  <a:ln>
                    <a:noFill/>
                  </a:ln>
                  <a:solidFill>
                    <a:srgbClr val="58646E">
                      <a:lumMod val="75000"/>
                    </a:srgbClr>
                  </a:solidFill>
                  <a:effectLst/>
                  <a:uLnTx/>
                  <a:uFillTx/>
                  <a:latin typeface="Arial" panose="020B0604020202020204" pitchFamily="34" charset="0"/>
                </a:rPr>
                <a:t> </a:t>
              </a:r>
              <a:r>
                <a:rPr kumimoji="0" lang="en-GB" sz="1600" b="0" i="0" u="none" strike="noStrike" kern="1200" cap="none" spc="0" normalizeH="0" baseline="0" noProof="0" dirty="0" err="1">
                  <a:ln>
                    <a:noFill/>
                  </a:ln>
                  <a:solidFill>
                    <a:srgbClr val="58646E">
                      <a:lumMod val="75000"/>
                    </a:srgbClr>
                  </a:solidFill>
                  <a:effectLst/>
                  <a:uLnTx/>
                  <a:uFillTx/>
                  <a:latin typeface="Arial" panose="020B0604020202020204" pitchFamily="34" charset="0"/>
                </a:rPr>
                <a:t>hưởng</a:t>
              </a:r>
              <a:r>
                <a:rPr kumimoji="0" lang="en-GB" sz="1600" b="0" i="0" u="none" strike="noStrike" kern="1200" cap="none" spc="0" normalizeH="0" baseline="0" noProof="0" dirty="0">
                  <a:ln>
                    <a:noFill/>
                  </a:ln>
                  <a:solidFill>
                    <a:srgbClr val="58646E">
                      <a:lumMod val="75000"/>
                    </a:srgbClr>
                  </a:solidFill>
                  <a:effectLst/>
                  <a:uLnTx/>
                  <a:uFillTx/>
                  <a:latin typeface="Arial" panose="020B0604020202020204" pitchFamily="34" charset="0"/>
                </a:rPr>
                <a:t> do COPD (N=2441)</a:t>
              </a:r>
              <a:r>
                <a:rPr kumimoji="0" lang="en-GB" sz="1600" b="0" i="0" u="none" strike="noStrike" kern="1200" cap="none" spc="0" normalizeH="0" baseline="30000" noProof="0" dirty="0">
                  <a:ln>
                    <a:noFill/>
                  </a:ln>
                  <a:solidFill>
                    <a:srgbClr val="58646E">
                      <a:lumMod val="75000"/>
                    </a:srgbClr>
                  </a:solidFill>
                  <a:effectLst/>
                  <a:uLnTx/>
                  <a:uFillTx/>
                  <a:latin typeface="Arial" panose="020B0604020202020204" pitchFamily="34" charset="0"/>
                </a:rPr>
                <a:t>1</a:t>
              </a:r>
            </a:p>
          </p:txBody>
        </p:sp>
        <p:grpSp>
          <p:nvGrpSpPr>
            <p:cNvPr id="10" name="Group 9">
              <a:extLst>
                <a:ext uri="{FF2B5EF4-FFF2-40B4-BE49-F238E27FC236}">
                  <a16:creationId xmlns:a16="http://schemas.microsoft.com/office/drawing/2014/main" id="{D86D357F-7BE9-4048-9CCA-80CB182C6EEC}"/>
                </a:ext>
              </a:extLst>
            </p:cNvPr>
            <p:cNvGrpSpPr/>
            <p:nvPr/>
          </p:nvGrpSpPr>
          <p:grpSpPr>
            <a:xfrm>
              <a:off x="6591654" y="2640834"/>
              <a:ext cx="2437229" cy="2244876"/>
              <a:chOff x="6591654" y="2711172"/>
              <a:chExt cx="2437229" cy="2244876"/>
            </a:xfrm>
          </p:grpSpPr>
          <p:sp>
            <p:nvSpPr>
              <p:cNvPr id="43" name="Rectangle: Rounded Corners 42">
                <a:extLst>
                  <a:ext uri="{FF2B5EF4-FFF2-40B4-BE49-F238E27FC236}">
                    <a16:creationId xmlns:a16="http://schemas.microsoft.com/office/drawing/2014/main" id="{CFC129EF-AC95-46ED-8004-BB147596FF94}"/>
                  </a:ext>
                </a:extLst>
              </p:cNvPr>
              <p:cNvSpPr/>
              <p:nvPr/>
            </p:nvSpPr>
            <p:spPr>
              <a:xfrm>
                <a:off x="6591655" y="2711172"/>
                <a:ext cx="2400771" cy="2244876"/>
              </a:xfrm>
              <a:prstGeom prst="roundRect">
                <a:avLst>
                  <a:gd name="adj" fmla="val 4410"/>
                </a:avLst>
              </a:prstGeom>
              <a:solidFill>
                <a:srgbClr val="FFFFFF">
                  <a:alpha val="64000"/>
                </a:srgbClr>
              </a:solidFill>
              <a:ln w="12700" cap="flat" cmpd="sng" algn="ctr">
                <a:noFill/>
                <a:prstDash val="solid"/>
                <a:miter lim="800000"/>
              </a:ln>
              <a:effectLst/>
            </p:spPr>
            <p:txBody>
              <a:bodyPr lIns="0" tIns="36000" rIns="0" bIns="36000" rtlCol="0" anchor="t"/>
              <a:lstStyle/>
              <a:p>
                <a:pPr marL="0" marR="0" lvl="0" indent="0" algn="ctr" defTabSz="914400" eaLnBrk="1" fontAlgn="auto" latinLnBrk="0" hangingPunct="1">
                  <a:lnSpc>
                    <a:spcPct val="100000"/>
                  </a:lnSpc>
                  <a:spcBef>
                    <a:spcPts val="600"/>
                  </a:spcBef>
                  <a:spcAft>
                    <a:spcPts val="1000"/>
                  </a:spcAft>
                  <a:buClrTx/>
                  <a:buSzTx/>
                  <a:buFontTx/>
                  <a:buNone/>
                  <a:tabLst/>
                  <a:defRPr/>
                </a:pP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Hoạt</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động</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buổi</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sáng</a:t>
                </a:r>
                <a:endParaRPr kumimoji="0" lang="en-GB" sz="20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pSp>
            <p:nvGrpSpPr>
              <p:cNvPr id="44" name="Group 43">
                <a:extLst>
                  <a:ext uri="{FF2B5EF4-FFF2-40B4-BE49-F238E27FC236}">
                    <a16:creationId xmlns:a16="http://schemas.microsoft.com/office/drawing/2014/main" id="{D9594053-6085-450E-B182-3AFED02C29C4}"/>
                  </a:ext>
                </a:extLst>
              </p:cNvPr>
              <p:cNvGrpSpPr/>
              <p:nvPr/>
            </p:nvGrpSpPr>
            <p:grpSpPr>
              <a:xfrm>
                <a:off x="6591654" y="3118104"/>
                <a:ext cx="549809" cy="350132"/>
                <a:chOff x="6573366" y="2880360"/>
                <a:chExt cx="549809" cy="350132"/>
              </a:xfrm>
            </p:grpSpPr>
            <p:sp>
              <p:nvSpPr>
                <p:cNvPr id="58" name="Rectangle: Top Corners Rounded 57">
                  <a:extLst>
                    <a:ext uri="{FF2B5EF4-FFF2-40B4-BE49-F238E27FC236}">
                      <a16:creationId xmlns:a16="http://schemas.microsoft.com/office/drawing/2014/main" id="{A9040B0A-8D3B-46C2-896E-0499EA4E1BFC}"/>
                    </a:ext>
                  </a:extLst>
                </p:cNvPr>
                <p:cNvSpPr/>
                <p:nvPr/>
              </p:nvSpPr>
              <p:spPr>
                <a:xfrm rot="5400000">
                  <a:off x="6673205" y="2780521"/>
                  <a:ext cx="350132" cy="549809"/>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pic>
              <p:nvPicPr>
                <p:cNvPr id="59" name="Graphic 58" descr="Shower">
                  <a:extLst>
                    <a:ext uri="{FF2B5EF4-FFF2-40B4-BE49-F238E27FC236}">
                      <a16:creationId xmlns:a16="http://schemas.microsoft.com/office/drawing/2014/main" id="{C0E52CCE-36C0-47BE-ABC6-62BB0F2701A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674114" y="2891009"/>
                  <a:ext cx="307673" cy="307673"/>
                </a:xfrm>
                <a:prstGeom prst="rect">
                  <a:avLst/>
                </a:prstGeom>
              </p:spPr>
            </p:pic>
          </p:grpSp>
          <p:grpSp>
            <p:nvGrpSpPr>
              <p:cNvPr id="45" name="Group 44">
                <a:extLst>
                  <a:ext uri="{FF2B5EF4-FFF2-40B4-BE49-F238E27FC236}">
                    <a16:creationId xmlns:a16="http://schemas.microsoft.com/office/drawing/2014/main" id="{8CD8E9DE-2179-4C2C-99E2-82CE989D97BF}"/>
                  </a:ext>
                </a:extLst>
              </p:cNvPr>
              <p:cNvGrpSpPr/>
              <p:nvPr/>
            </p:nvGrpSpPr>
            <p:grpSpPr>
              <a:xfrm>
                <a:off x="6591654" y="3566160"/>
                <a:ext cx="549810" cy="350132"/>
                <a:chOff x="6573366" y="3328416"/>
                <a:chExt cx="549810" cy="350132"/>
              </a:xfrm>
            </p:grpSpPr>
            <p:sp>
              <p:nvSpPr>
                <p:cNvPr id="56" name="Rectangle: Top Corners Rounded 55">
                  <a:extLst>
                    <a:ext uri="{FF2B5EF4-FFF2-40B4-BE49-F238E27FC236}">
                      <a16:creationId xmlns:a16="http://schemas.microsoft.com/office/drawing/2014/main" id="{F43AB109-C348-4880-AB5B-A4206178FB41}"/>
                    </a:ext>
                  </a:extLst>
                </p:cNvPr>
                <p:cNvSpPr/>
                <p:nvPr/>
              </p:nvSpPr>
              <p:spPr>
                <a:xfrm rot="5400000">
                  <a:off x="6673205" y="3228577"/>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pic>
              <p:nvPicPr>
                <p:cNvPr id="57" name="Graphic 56" descr="Shirt">
                  <a:extLst>
                    <a:ext uri="{FF2B5EF4-FFF2-40B4-BE49-F238E27FC236}">
                      <a16:creationId xmlns:a16="http://schemas.microsoft.com/office/drawing/2014/main" id="{DCBBCA44-6847-4672-B30B-7617644119E5}"/>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669474" y="3345006"/>
                  <a:ext cx="316953" cy="316953"/>
                </a:xfrm>
                <a:prstGeom prst="rect">
                  <a:avLst/>
                </a:prstGeom>
              </p:spPr>
            </p:pic>
          </p:grpSp>
          <p:grpSp>
            <p:nvGrpSpPr>
              <p:cNvPr id="46" name="Group 45">
                <a:extLst>
                  <a:ext uri="{FF2B5EF4-FFF2-40B4-BE49-F238E27FC236}">
                    <a16:creationId xmlns:a16="http://schemas.microsoft.com/office/drawing/2014/main" id="{F795CD4A-7E80-4036-B059-76D9C6F959DE}"/>
                  </a:ext>
                </a:extLst>
              </p:cNvPr>
              <p:cNvGrpSpPr/>
              <p:nvPr/>
            </p:nvGrpSpPr>
            <p:grpSpPr>
              <a:xfrm>
                <a:off x="6591654" y="4014216"/>
                <a:ext cx="549810" cy="350132"/>
                <a:chOff x="6573366" y="3776472"/>
                <a:chExt cx="549810" cy="350132"/>
              </a:xfrm>
            </p:grpSpPr>
            <p:sp>
              <p:nvSpPr>
                <p:cNvPr id="54" name="Rectangle: Top Corners Rounded 53">
                  <a:extLst>
                    <a:ext uri="{FF2B5EF4-FFF2-40B4-BE49-F238E27FC236}">
                      <a16:creationId xmlns:a16="http://schemas.microsoft.com/office/drawing/2014/main" id="{6047BC7A-7490-45AD-BC45-EBCBD36E141E}"/>
                    </a:ext>
                  </a:extLst>
                </p:cNvPr>
                <p:cNvSpPr/>
                <p:nvPr/>
              </p:nvSpPr>
              <p:spPr>
                <a:xfrm rot="5400000">
                  <a:off x="6673205" y="3676633"/>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pic>
              <p:nvPicPr>
                <p:cNvPr id="55" name="Graphic 54" descr="Towel">
                  <a:extLst>
                    <a:ext uri="{FF2B5EF4-FFF2-40B4-BE49-F238E27FC236}">
                      <a16:creationId xmlns:a16="http://schemas.microsoft.com/office/drawing/2014/main" id="{DD1056AC-B76B-4604-869A-FB5295617FE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669542" y="3793130"/>
                  <a:ext cx="316817" cy="316817"/>
                </a:xfrm>
                <a:prstGeom prst="rect">
                  <a:avLst/>
                </a:prstGeom>
              </p:spPr>
            </p:pic>
          </p:grpSp>
          <p:grpSp>
            <p:nvGrpSpPr>
              <p:cNvPr id="47" name="Group 46">
                <a:extLst>
                  <a:ext uri="{FF2B5EF4-FFF2-40B4-BE49-F238E27FC236}">
                    <a16:creationId xmlns:a16="http://schemas.microsoft.com/office/drawing/2014/main" id="{76DFD87B-DC06-402F-ADE5-FB6F492A0CF4}"/>
                  </a:ext>
                </a:extLst>
              </p:cNvPr>
              <p:cNvGrpSpPr/>
              <p:nvPr/>
            </p:nvGrpSpPr>
            <p:grpSpPr>
              <a:xfrm>
                <a:off x="6591654" y="4459187"/>
                <a:ext cx="549810" cy="350132"/>
                <a:chOff x="6573366" y="4221443"/>
                <a:chExt cx="549810" cy="350132"/>
              </a:xfrm>
            </p:grpSpPr>
            <p:sp>
              <p:nvSpPr>
                <p:cNvPr id="52" name="Rectangle: Top Corners Rounded 51">
                  <a:extLst>
                    <a:ext uri="{FF2B5EF4-FFF2-40B4-BE49-F238E27FC236}">
                      <a16:creationId xmlns:a16="http://schemas.microsoft.com/office/drawing/2014/main" id="{41CABFD0-0E2D-4980-9BCA-567810F3D050}"/>
                    </a:ext>
                  </a:extLst>
                </p:cNvPr>
                <p:cNvSpPr/>
                <p:nvPr/>
              </p:nvSpPr>
              <p:spPr>
                <a:xfrm rot="5400000">
                  <a:off x="6673205" y="4121604"/>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pic>
              <p:nvPicPr>
                <p:cNvPr id="53" name="Graphic 52" descr="Alarm clock">
                  <a:extLst>
                    <a:ext uri="{FF2B5EF4-FFF2-40B4-BE49-F238E27FC236}">
                      <a16:creationId xmlns:a16="http://schemas.microsoft.com/office/drawing/2014/main" id="{007DFC37-55CD-44BD-90CB-E1AF7B9670F3}"/>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660398" y="4228467"/>
                  <a:ext cx="335105" cy="335105"/>
                </a:xfrm>
                <a:prstGeom prst="rect">
                  <a:avLst/>
                </a:prstGeom>
              </p:spPr>
            </p:pic>
          </p:grpSp>
          <p:sp>
            <p:nvSpPr>
              <p:cNvPr id="48" name="TextBox 47">
                <a:extLst>
                  <a:ext uri="{FF2B5EF4-FFF2-40B4-BE49-F238E27FC236}">
                    <a16:creationId xmlns:a16="http://schemas.microsoft.com/office/drawing/2014/main" id="{7E9BF969-0B45-49CA-9F33-565E238B1366}"/>
                  </a:ext>
                </a:extLst>
              </p:cNvPr>
              <p:cNvSpPr txBox="1"/>
              <p:nvPr/>
            </p:nvSpPr>
            <p:spPr>
              <a:xfrm>
                <a:off x="7138775" y="3114889"/>
                <a:ext cx="1600200"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41%</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tắm</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giặt</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D5B44157-C642-4D35-9F64-57959B2ABE3C}"/>
                  </a:ext>
                </a:extLst>
              </p:cNvPr>
              <p:cNvSpPr txBox="1"/>
              <p:nvPr/>
            </p:nvSpPr>
            <p:spPr>
              <a:xfrm>
                <a:off x="7138774" y="3566999"/>
                <a:ext cx="1679835"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41%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thay</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quần</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áo</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C29C00F9-D8CC-4827-A7BE-5BA29EC26F9C}"/>
                  </a:ext>
                </a:extLst>
              </p:cNvPr>
              <p:cNvSpPr txBox="1"/>
              <p:nvPr/>
            </p:nvSpPr>
            <p:spPr>
              <a:xfrm>
                <a:off x="7138775" y="4019109"/>
                <a:ext cx="1694792"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36%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phơi</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quần</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áo</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51" name="TextBox 50">
                <a:extLst>
                  <a:ext uri="{FF2B5EF4-FFF2-40B4-BE49-F238E27FC236}">
                    <a16:creationId xmlns:a16="http://schemas.microsoft.com/office/drawing/2014/main" id="{84747903-9B3C-4A62-AA85-60CA1F79F11F}"/>
                  </a:ext>
                </a:extLst>
              </p:cNvPr>
              <p:cNvSpPr txBox="1"/>
              <p:nvPr/>
            </p:nvSpPr>
            <p:spPr>
              <a:xfrm>
                <a:off x="7138774" y="4471220"/>
                <a:ext cx="1890109"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35%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ngủ</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dậy</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pSp>
        <p:grpSp>
          <p:nvGrpSpPr>
            <p:cNvPr id="11" name="Group 10">
              <a:extLst>
                <a:ext uri="{FF2B5EF4-FFF2-40B4-BE49-F238E27FC236}">
                  <a16:creationId xmlns:a16="http://schemas.microsoft.com/office/drawing/2014/main" id="{F0FF3C8C-9D1F-4509-A2AE-7911FE5A8D98}"/>
                </a:ext>
              </a:extLst>
            </p:cNvPr>
            <p:cNvGrpSpPr/>
            <p:nvPr/>
          </p:nvGrpSpPr>
          <p:grpSpPr>
            <a:xfrm>
              <a:off x="9197694" y="2640834"/>
              <a:ext cx="2559920" cy="2244876"/>
              <a:chOff x="9197694" y="2711172"/>
              <a:chExt cx="2559920" cy="2244876"/>
            </a:xfrm>
          </p:grpSpPr>
          <p:sp>
            <p:nvSpPr>
              <p:cNvPr id="22" name="Rectangle: Rounded Corners 21">
                <a:extLst>
                  <a:ext uri="{FF2B5EF4-FFF2-40B4-BE49-F238E27FC236}">
                    <a16:creationId xmlns:a16="http://schemas.microsoft.com/office/drawing/2014/main" id="{AD5634C1-4B7B-410E-90CF-A6F5654BF936}"/>
                  </a:ext>
                </a:extLst>
              </p:cNvPr>
              <p:cNvSpPr/>
              <p:nvPr/>
            </p:nvSpPr>
            <p:spPr>
              <a:xfrm>
                <a:off x="9197695" y="2711172"/>
                <a:ext cx="2400771" cy="2244876"/>
              </a:xfrm>
              <a:prstGeom prst="roundRect">
                <a:avLst>
                  <a:gd name="adj" fmla="val 4410"/>
                </a:avLst>
              </a:prstGeom>
              <a:solidFill>
                <a:srgbClr val="FFFFFF">
                  <a:alpha val="64000"/>
                </a:srgbClr>
              </a:solidFill>
              <a:ln w="12700" cap="flat" cmpd="sng" algn="ctr">
                <a:noFill/>
                <a:prstDash val="solid"/>
                <a:miter lim="800000"/>
              </a:ln>
              <a:effectLst/>
            </p:spPr>
            <p:txBody>
              <a:bodyPr lIns="0" tIns="36000" rIns="0" bIns="36000" rtlCol="0" anchor="t"/>
              <a:lstStyle/>
              <a:p>
                <a:pPr marL="0" marR="0" lvl="0" indent="0" algn="ctr" defTabSz="914400" eaLnBrk="1" fontAlgn="auto" latinLnBrk="0" hangingPunct="1">
                  <a:lnSpc>
                    <a:spcPct val="100000"/>
                  </a:lnSpc>
                  <a:spcBef>
                    <a:spcPts val="600"/>
                  </a:spcBef>
                  <a:spcAft>
                    <a:spcPts val="1000"/>
                  </a:spcAft>
                  <a:buClrTx/>
                  <a:buSzTx/>
                  <a:buFontTx/>
                  <a:buNone/>
                  <a:tabLst/>
                  <a:defRPr/>
                </a:pP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Hoạt</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động</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hằng</a:t>
                </a:r>
                <a:r>
                  <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ngày</a:t>
                </a:r>
                <a:endParaRPr kumimoji="0" lang="en-GB" sz="16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23" name="Rectangle: Top Corners Rounded 22">
                <a:extLst>
                  <a:ext uri="{FF2B5EF4-FFF2-40B4-BE49-F238E27FC236}">
                    <a16:creationId xmlns:a16="http://schemas.microsoft.com/office/drawing/2014/main" id="{5D1DB068-E02D-4D78-8C79-D72EA9EA4546}"/>
                  </a:ext>
                </a:extLst>
              </p:cNvPr>
              <p:cNvSpPr/>
              <p:nvPr/>
            </p:nvSpPr>
            <p:spPr>
              <a:xfrm rot="5400000">
                <a:off x="9297533" y="3018265"/>
                <a:ext cx="350132" cy="549809"/>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24" name="Rectangle: Top Corners Rounded 23">
                <a:extLst>
                  <a:ext uri="{FF2B5EF4-FFF2-40B4-BE49-F238E27FC236}">
                    <a16:creationId xmlns:a16="http://schemas.microsoft.com/office/drawing/2014/main" id="{6FA51444-C3B4-4BA2-857D-474B65F41E31}"/>
                  </a:ext>
                </a:extLst>
              </p:cNvPr>
              <p:cNvSpPr/>
              <p:nvPr/>
            </p:nvSpPr>
            <p:spPr>
              <a:xfrm rot="5400000">
                <a:off x="9297533" y="3466321"/>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25" name="Rectangle: Top Corners Rounded 24">
                <a:extLst>
                  <a:ext uri="{FF2B5EF4-FFF2-40B4-BE49-F238E27FC236}">
                    <a16:creationId xmlns:a16="http://schemas.microsoft.com/office/drawing/2014/main" id="{78C6E6D0-1B0A-478B-A6D3-9CD8DAF81E0F}"/>
                  </a:ext>
                </a:extLst>
              </p:cNvPr>
              <p:cNvSpPr/>
              <p:nvPr/>
            </p:nvSpPr>
            <p:spPr>
              <a:xfrm rot="5400000">
                <a:off x="9297533" y="3914377"/>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26" name="Rectangle: Top Corners Rounded 25">
                <a:extLst>
                  <a:ext uri="{FF2B5EF4-FFF2-40B4-BE49-F238E27FC236}">
                    <a16:creationId xmlns:a16="http://schemas.microsoft.com/office/drawing/2014/main" id="{52AF9B7F-3E76-40E8-8F8A-2FEAF8E8D888}"/>
                  </a:ext>
                </a:extLst>
              </p:cNvPr>
              <p:cNvSpPr/>
              <p:nvPr/>
            </p:nvSpPr>
            <p:spPr>
              <a:xfrm rot="5400000">
                <a:off x="9297533" y="4359348"/>
                <a:ext cx="350132" cy="549810"/>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27" name="TextBox 26">
                <a:extLst>
                  <a:ext uri="{FF2B5EF4-FFF2-40B4-BE49-F238E27FC236}">
                    <a16:creationId xmlns:a16="http://schemas.microsoft.com/office/drawing/2014/main" id="{3A54DAFF-B5BE-4573-8BD1-8A4EEEB82E95}"/>
                  </a:ext>
                </a:extLst>
              </p:cNvPr>
              <p:cNvSpPr txBox="1"/>
              <p:nvPr/>
            </p:nvSpPr>
            <p:spPr>
              <a:xfrm>
                <a:off x="9744815" y="3114889"/>
                <a:ext cx="1600200"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83%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đi</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thang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bộ</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70D8E5ED-2F37-47D4-B68A-93693631DB87}"/>
                  </a:ext>
                </a:extLst>
              </p:cNvPr>
              <p:cNvSpPr txBox="1"/>
              <p:nvPr/>
            </p:nvSpPr>
            <p:spPr>
              <a:xfrm>
                <a:off x="9744814" y="3566999"/>
                <a:ext cx="1773963"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57%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việc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nhà</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nặng</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B3BD6C38-0F67-4A12-B6B8-1188FD03E540}"/>
                  </a:ext>
                </a:extLst>
              </p:cNvPr>
              <p:cNvSpPr txBox="1"/>
              <p:nvPr/>
            </p:nvSpPr>
            <p:spPr>
              <a:xfrm>
                <a:off x="9744815" y="4019109"/>
                <a:ext cx="1600200" cy="307777"/>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43%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đi</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chợ</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E77B5E1B-42FC-479D-8238-899F27A2AA47}"/>
                  </a:ext>
                </a:extLst>
              </p:cNvPr>
              <p:cNvSpPr txBox="1"/>
              <p:nvPr/>
            </p:nvSpPr>
            <p:spPr>
              <a:xfrm>
                <a:off x="9744814" y="4363499"/>
                <a:ext cx="2012800" cy="523220"/>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36%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thể</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dục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hoặc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các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việc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làm</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theo</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sở</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thích</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pSp>
            <p:nvGrpSpPr>
              <p:cNvPr id="31" name="Group 30">
                <a:extLst>
                  <a:ext uri="{FF2B5EF4-FFF2-40B4-BE49-F238E27FC236}">
                    <a16:creationId xmlns:a16="http://schemas.microsoft.com/office/drawing/2014/main" id="{4F1324D4-4285-407C-B591-D80E02ACB0D5}"/>
                  </a:ext>
                </a:extLst>
              </p:cNvPr>
              <p:cNvGrpSpPr/>
              <p:nvPr/>
            </p:nvGrpSpPr>
            <p:grpSpPr>
              <a:xfrm>
                <a:off x="9311875" y="3157024"/>
                <a:ext cx="242371" cy="256163"/>
                <a:chOff x="9267762" y="2955419"/>
                <a:chExt cx="342967" cy="362483"/>
              </a:xfrm>
              <a:solidFill>
                <a:srgbClr val="FFFFFF"/>
              </a:solidFill>
            </p:grpSpPr>
            <p:sp>
              <p:nvSpPr>
                <p:cNvPr id="40" name="Freeform 16">
                  <a:extLst>
                    <a:ext uri="{FF2B5EF4-FFF2-40B4-BE49-F238E27FC236}">
                      <a16:creationId xmlns:a16="http://schemas.microsoft.com/office/drawing/2014/main" id="{54E50A12-3585-4AD6-9710-B6CC669A3A94}"/>
                    </a:ext>
                  </a:extLst>
                </p:cNvPr>
                <p:cNvSpPr>
                  <a:spLocks/>
                </p:cNvSpPr>
                <p:nvPr/>
              </p:nvSpPr>
              <p:spPr bwMode="auto">
                <a:xfrm>
                  <a:off x="9310503" y="3054560"/>
                  <a:ext cx="130307" cy="129090"/>
                </a:xfrm>
                <a:custGeom>
                  <a:avLst/>
                  <a:gdLst>
                    <a:gd name="T0" fmla="*/ 3 w 74"/>
                    <a:gd name="T1" fmla="*/ 74 h 74"/>
                    <a:gd name="T2" fmla="*/ 45 w 74"/>
                    <a:gd name="T3" fmla="*/ 74 h 74"/>
                    <a:gd name="T4" fmla="*/ 49 w 74"/>
                    <a:gd name="T5" fmla="*/ 71 h 74"/>
                    <a:gd name="T6" fmla="*/ 49 w 74"/>
                    <a:gd name="T7" fmla="*/ 63 h 74"/>
                    <a:gd name="T8" fmla="*/ 45 w 74"/>
                    <a:gd name="T9" fmla="*/ 59 h 74"/>
                    <a:gd name="T10" fmla="*/ 26 w 74"/>
                    <a:gd name="T11" fmla="*/ 59 h 74"/>
                    <a:gd name="T12" fmla="*/ 73 w 74"/>
                    <a:gd name="T13" fmla="*/ 12 h 74"/>
                    <a:gd name="T14" fmla="*/ 73 w 74"/>
                    <a:gd name="T15" fmla="*/ 7 h 74"/>
                    <a:gd name="T16" fmla="*/ 67 w 74"/>
                    <a:gd name="T17" fmla="*/ 1 h 74"/>
                    <a:gd name="T18" fmla="*/ 62 w 74"/>
                    <a:gd name="T19" fmla="*/ 1 h 74"/>
                    <a:gd name="T20" fmla="*/ 15 w 74"/>
                    <a:gd name="T21" fmla="*/ 48 h 74"/>
                    <a:gd name="T22" fmla="*/ 15 w 74"/>
                    <a:gd name="T23" fmla="*/ 29 h 74"/>
                    <a:gd name="T24" fmla="*/ 11 w 74"/>
                    <a:gd name="T25" fmla="*/ 25 h 74"/>
                    <a:gd name="T26" fmla="*/ 3 w 74"/>
                    <a:gd name="T27" fmla="*/ 25 h 74"/>
                    <a:gd name="T28" fmla="*/ 0 w 74"/>
                    <a:gd name="T29" fmla="*/ 29 h 74"/>
                    <a:gd name="T30" fmla="*/ 0 w 74"/>
                    <a:gd name="T31" fmla="*/ 71 h 74"/>
                    <a:gd name="T32" fmla="*/ 3 w 74"/>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4">
                      <a:moveTo>
                        <a:pt x="3" y="74"/>
                      </a:moveTo>
                      <a:cubicBezTo>
                        <a:pt x="45" y="74"/>
                        <a:pt x="45" y="74"/>
                        <a:pt x="45" y="74"/>
                      </a:cubicBezTo>
                      <a:cubicBezTo>
                        <a:pt x="47" y="74"/>
                        <a:pt x="49" y="73"/>
                        <a:pt x="49" y="71"/>
                      </a:cubicBezTo>
                      <a:cubicBezTo>
                        <a:pt x="49" y="63"/>
                        <a:pt x="49" y="63"/>
                        <a:pt x="49" y="63"/>
                      </a:cubicBezTo>
                      <a:cubicBezTo>
                        <a:pt x="49" y="61"/>
                        <a:pt x="47" y="59"/>
                        <a:pt x="45" y="59"/>
                      </a:cubicBezTo>
                      <a:cubicBezTo>
                        <a:pt x="26" y="59"/>
                        <a:pt x="26" y="59"/>
                        <a:pt x="26" y="59"/>
                      </a:cubicBezTo>
                      <a:cubicBezTo>
                        <a:pt x="73" y="12"/>
                        <a:pt x="73" y="12"/>
                        <a:pt x="73" y="12"/>
                      </a:cubicBezTo>
                      <a:cubicBezTo>
                        <a:pt x="74" y="11"/>
                        <a:pt x="74" y="8"/>
                        <a:pt x="73" y="7"/>
                      </a:cubicBezTo>
                      <a:cubicBezTo>
                        <a:pt x="67" y="1"/>
                        <a:pt x="67" y="1"/>
                        <a:pt x="67" y="1"/>
                      </a:cubicBezTo>
                      <a:cubicBezTo>
                        <a:pt x="66" y="0"/>
                        <a:pt x="63" y="0"/>
                        <a:pt x="62" y="1"/>
                      </a:cubicBezTo>
                      <a:cubicBezTo>
                        <a:pt x="15" y="48"/>
                        <a:pt x="15" y="48"/>
                        <a:pt x="15" y="48"/>
                      </a:cubicBezTo>
                      <a:cubicBezTo>
                        <a:pt x="15" y="29"/>
                        <a:pt x="15" y="29"/>
                        <a:pt x="15" y="29"/>
                      </a:cubicBezTo>
                      <a:cubicBezTo>
                        <a:pt x="15" y="27"/>
                        <a:pt x="13" y="25"/>
                        <a:pt x="11" y="25"/>
                      </a:cubicBezTo>
                      <a:cubicBezTo>
                        <a:pt x="3" y="25"/>
                        <a:pt x="3" y="25"/>
                        <a:pt x="3" y="25"/>
                      </a:cubicBezTo>
                      <a:cubicBezTo>
                        <a:pt x="1" y="25"/>
                        <a:pt x="0" y="27"/>
                        <a:pt x="0" y="29"/>
                      </a:cubicBezTo>
                      <a:cubicBezTo>
                        <a:pt x="0" y="71"/>
                        <a:pt x="0" y="71"/>
                        <a:pt x="0" y="71"/>
                      </a:cubicBezTo>
                      <a:cubicBezTo>
                        <a:pt x="0" y="73"/>
                        <a:pt x="1" y="74"/>
                        <a:pt x="3"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sp>
              <p:nvSpPr>
                <p:cNvPr id="41" name="Freeform 17">
                  <a:extLst>
                    <a:ext uri="{FF2B5EF4-FFF2-40B4-BE49-F238E27FC236}">
                      <a16:creationId xmlns:a16="http://schemas.microsoft.com/office/drawing/2014/main" id="{7629F794-893E-453C-8C2B-32C496133F11}"/>
                    </a:ext>
                  </a:extLst>
                </p:cNvPr>
                <p:cNvSpPr>
                  <a:spLocks/>
                </p:cNvSpPr>
                <p:nvPr/>
              </p:nvSpPr>
              <p:spPr bwMode="auto">
                <a:xfrm>
                  <a:off x="9267762" y="3078312"/>
                  <a:ext cx="342967" cy="239590"/>
                </a:xfrm>
                <a:custGeom>
                  <a:avLst/>
                  <a:gdLst>
                    <a:gd name="T0" fmla="*/ 188 w 195"/>
                    <a:gd name="T1" fmla="*/ 0 h 137"/>
                    <a:gd name="T2" fmla="*/ 143 w 195"/>
                    <a:gd name="T3" fmla="*/ 0 h 137"/>
                    <a:gd name="T4" fmla="*/ 135 w 195"/>
                    <a:gd name="T5" fmla="*/ 8 h 137"/>
                    <a:gd name="T6" fmla="*/ 135 w 195"/>
                    <a:gd name="T7" fmla="*/ 41 h 137"/>
                    <a:gd name="T8" fmla="*/ 97 w 195"/>
                    <a:gd name="T9" fmla="*/ 41 h 137"/>
                    <a:gd name="T10" fmla="*/ 90 w 195"/>
                    <a:gd name="T11" fmla="*/ 48 h 137"/>
                    <a:gd name="T12" fmla="*/ 90 w 195"/>
                    <a:gd name="T13" fmla="*/ 82 h 137"/>
                    <a:gd name="T14" fmla="*/ 52 w 195"/>
                    <a:gd name="T15" fmla="*/ 82 h 137"/>
                    <a:gd name="T16" fmla="*/ 45 w 195"/>
                    <a:gd name="T17" fmla="*/ 89 h 137"/>
                    <a:gd name="T18" fmla="*/ 45 w 195"/>
                    <a:gd name="T19" fmla="*/ 122 h 137"/>
                    <a:gd name="T20" fmla="*/ 7 w 195"/>
                    <a:gd name="T21" fmla="*/ 122 h 137"/>
                    <a:gd name="T22" fmla="*/ 0 w 195"/>
                    <a:gd name="T23" fmla="*/ 130 h 137"/>
                    <a:gd name="T24" fmla="*/ 7 w 195"/>
                    <a:gd name="T25" fmla="*/ 137 h 137"/>
                    <a:gd name="T26" fmla="*/ 52 w 195"/>
                    <a:gd name="T27" fmla="*/ 137 h 137"/>
                    <a:gd name="T28" fmla="*/ 60 w 195"/>
                    <a:gd name="T29" fmla="*/ 130 h 137"/>
                    <a:gd name="T30" fmla="*/ 60 w 195"/>
                    <a:gd name="T31" fmla="*/ 96 h 137"/>
                    <a:gd name="T32" fmla="*/ 97 w 195"/>
                    <a:gd name="T33" fmla="*/ 96 h 137"/>
                    <a:gd name="T34" fmla="*/ 105 w 195"/>
                    <a:gd name="T35" fmla="*/ 89 h 137"/>
                    <a:gd name="T36" fmla="*/ 105 w 195"/>
                    <a:gd name="T37" fmla="*/ 56 h 137"/>
                    <a:gd name="T38" fmla="*/ 143 w 195"/>
                    <a:gd name="T39" fmla="*/ 56 h 137"/>
                    <a:gd name="T40" fmla="*/ 150 w 195"/>
                    <a:gd name="T41" fmla="*/ 48 h 137"/>
                    <a:gd name="T42" fmla="*/ 150 w 195"/>
                    <a:gd name="T43" fmla="*/ 15 h 137"/>
                    <a:gd name="T44" fmla="*/ 188 w 195"/>
                    <a:gd name="T45" fmla="*/ 15 h 137"/>
                    <a:gd name="T46" fmla="*/ 195 w 195"/>
                    <a:gd name="T47" fmla="*/ 8 h 137"/>
                    <a:gd name="T48" fmla="*/ 188 w 195"/>
                    <a:gd name="T4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5" h="137">
                      <a:moveTo>
                        <a:pt x="188" y="0"/>
                      </a:moveTo>
                      <a:cubicBezTo>
                        <a:pt x="143" y="0"/>
                        <a:pt x="143" y="0"/>
                        <a:pt x="143" y="0"/>
                      </a:cubicBezTo>
                      <a:cubicBezTo>
                        <a:pt x="139" y="0"/>
                        <a:pt x="135" y="4"/>
                        <a:pt x="135" y="8"/>
                      </a:cubicBezTo>
                      <a:cubicBezTo>
                        <a:pt x="135" y="41"/>
                        <a:pt x="135" y="41"/>
                        <a:pt x="135" y="41"/>
                      </a:cubicBezTo>
                      <a:cubicBezTo>
                        <a:pt x="97" y="41"/>
                        <a:pt x="97" y="41"/>
                        <a:pt x="97" y="41"/>
                      </a:cubicBezTo>
                      <a:cubicBezTo>
                        <a:pt x="93" y="41"/>
                        <a:pt x="90" y="44"/>
                        <a:pt x="90" y="48"/>
                      </a:cubicBezTo>
                      <a:cubicBezTo>
                        <a:pt x="90" y="82"/>
                        <a:pt x="90" y="82"/>
                        <a:pt x="90" y="82"/>
                      </a:cubicBezTo>
                      <a:cubicBezTo>
                        <a:pt x="52" y="82"/>
                        <a:pt x="52" y="82"/>
                        <a:pt x="52" y="82"/>
                      </a:cubicBezTo>
                      <a:cubicBezTo>
                        <a:pt x="48" y="82"/>
                        <a:pt x="45" y="85"/>
                        <a:pt x="45" y="89"/>
                      </a:cubicBezTo>
                      <a:cubicBezTo>
                        <a:pt x="45" y="122"/>
                        <a:pt x="45" y="122"/>
                        <a:pt x="45" y="122"/>
                      </a:cubicBezTo>
                      <a:cubicBezTo>
                        <a:pt x="7" y="122"/>
                        <a:pt x="7" y="122"/>
                        <a:pt x="7" y="122"/>
                      </a:cubicBezTo>
                      <a:cubicBezTo>
                        <a:pt x="3" y="122"/>
                        <a:pt x="0" y="126"/>
                        <a:pt x="0" y="130"/>
                      </a:cubicBezTo>
                      <a:cubicBezTo>
                        <a:pt x="0" y="134"/>
                        <a:pt x="3" y="137"/>
                        <a:pt x="7" y="137"/>
                      </a:cubicBezTo>
                      <a:cubicBezTo>
                        <a:pt x="52" y="137"/>
                        <a:pt x="52" y="137"/>
                        <a:pt x="52" y="137"/>
                      </a:cubicBezTo>
                      <a:cubicBezTo>
                        <a:pt x="56" y="137"/>
                        <a:pt x="60" y="134"/>
                        <a:pt x="60" y="130"/>
                      </a:cubicBezTo>
                      <a:cubicBezTo>
                        <a:pt x="60" y="96"/>
                        <a:pt x="60" y="96"/>
                        <a:pt x="60" y="96"/>
                      </a:cubicBezTo>
                      <a:cubicBezTo>
                        <a:pt x="97" y="96"/>
                        <a:pt x="97" y="96"/>
                        <a:pt x="97" y="96"/>
                      </a:cubicBezTo>
                      <a:cubicBezTo>
                        <a:pt x="101" y="96"/>
                        <a:pt x="105" y="93"/>
                        <a:pt x="105" y="89"/>
                      </a:cubicBezTo>
                      <a:cubicBezTo>
                        <a:pt x="105" y="56"/>
                        <a:pt x="105" y="56"/>
                        <a:pt x="105" y="56"/>
                      </a:cubicBezTo>
                      <a:cubicBezTo>
                        <a:pt x="143" y="56"/>
                        <a:pt x="143" y="56"/>
                        <a:pt x="143" y="56"/>
                      </a:cubicBezTo>
                      <a:cubicBezTo>
                        <a:pt x="147" y="56"/>
                        <a:pt x="150" y="52"/>
                        <a:pt x="150" y="48"/>
                      </a:cubicBezTo>
                      <a:cubicBezTo>
                        <a:pt x="150" y="15"/>
                        <a:pt x="150" y="15"/>
                        <a:pt x="150" y="15"/>
                      </a:cubicBezTo>
                      <a:cubicBezTo>
                        <a:pt x="188" y="15"/>
                        <a:pt x="188" y="15"/>
                        <a:pt x="188" y="15"/>
                      </a:cubicBezTo>
                      <a:cubicBezTo>
                        <a:pt x="192" y="15"/>
                        <a:pt x="195" y="12"/>
                        <a:pt x="195" y="8"/>
                      </a:cubicBezTo>
                      <a:cubicBezTo>
                        <a:pt x="195" y="4"/>
                        <a:pt x="192" y="0"/>
                        <a:pt x="18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sp>
              <p:nvSpPr>
                <p:cNvPr id="42" name="Freeform 16">
                  <a:extLst>
                    <a:ext uri="{FF2B5EF4-FFF2-40B4-BE49-F238E27FC236}">
                      <a16:creationId xmlns:a16="http://schemas.microsoft.com/office/drawing/2014/main" id="{160B92A9-95A2-41A1-8BE3-D1D78FF24101}"/>
                    </a:ext>
                  </a:extLst>
                </p:cNvPr>
                <p:cNvSpPr>
                  <a:spLocks/>
                </p:cNvSpPr>
                <p:nvPr/>
              </p:nvSpPr>
              <p:spPr bwMode="auto">
                <a:xfrm rot="10800000">
                  <a:off x="9323012" y="2955419"/>
                  <a:ext cx="130307" cy="129090"/>
                </a:xfrm>
                <a:custGeom>
                  <a:avLst/>
                  <a:gdLst>
                    <a:gd name="T0" fmla="*/ 3 w 74"/>
                    <a:gd name="T1" fmla="*/ 74 h 74"/>
                    <a:gd name="T2" fmla="*/ 45 w 74"/>
                    <a:gd name="T3" fmla="*/ 74 h 74"/>
                    <a:gd name="T4" fmla="*/ 49 w 74"/>
                    <a:gd name="T5" fmla="*/ 71 h 74"/>
                    <a:gd name="T6" fmla="*/ 49 w 74"/>
                    <a:gd name="T7" fmla="*/ 63 h 74"/>
                    <a:gd name="T8" fmla="*/ 45 w 74"/>
                    <a:gd name="T9" fmla="*/ 59 h 74"/>
                    <a:gd name="T10" fmla="*/ 26 w 74"/>
                    <a:gd name="T11" fmla="*/ 59 h 74"/>
                    <a:gd name="T12" fmla="*/ 73 w 74"/>
                    <a:gd name="T13" fmla="*/ 12 h 74"/>
                    <a:gd name="T14" fmla="*/ 73 w 74"/>
                    <a:gd name="T15" fmla="*/ 7 h 74"/>
                    <a:gd name="T16" fmla="*/ 67 w 74"/>
                    <a:gd name="T17" fmla="*/ 1 h 74"/>
                    <a:gd name="T18" fmla="*/ 62 w 74"/>
                    <a:gd name="T19" fmla="*/ 1 h 74"/>
                    <a:gd name="T20" fmla="*/ 15 w 74"/>
                    <a:gd name="T21" fmla="*/ 48 h 74"/>
                    <a:gd name="T22" fmla="*/ 15 w 74"/>
                    <a:gd name="T23" fmla="*/ 29 h 74"/>
                    <a:gd name="T24" fmla="*/ 11 w 74"/>
                    <a:gd name="T25" fmla="*/ 25 h 74"/>
                    <a:gd name="T26" fmla="*/ 3 w 74"/>
                    <a:gd name="T27" fmla="*/ 25 h 74"/>
                    <a:gd name="T28" fmla="*/ 0 w 74"/>
                    <a:gd name="T29" fmla="*/ 29 h 74"/>
                    <a:gd name="T30" fmla="*/ 0 w 74"/>
                    <a:gd name="T31" fmla="*/ 71 h 74"/>
                    <a:gd name="T32" fmla="*/ 3 w 74"/>
                    <a:gd name="T3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4">
                      <a:moveTo>
                        <a:pt x="3" y="74"/>
                      </a:moveTo>
                      <a:cubicBezTo>
                        <a:pt x="45" y="74"/>
                        <a:pt x="45" y="74"/>
                        <a:pt x="45" y="74"/>
                      </a:cubicBezTo>
                      <a:cubicBezTo>
                        <a:pt x="47" y="74"/>
                        <a:pt x="49" y="73"/>
                        <a:pt x="49" y="71"/>
                      </a:cubicBezTo>
                      <a:cubicBezTo>
                        <a:pt x="49" y="63"/>
                        <a:pt x="49" y="63"/>
                        <a:pt x="49" y="63"/>
                      </a:cubicBezTo>
                      <a:cubicBezTo>
                        <a:pt x="49" y="61"/>
                        <a:pt x="47" y="59"/>
                        <a:pt x="45" y="59"/>
                      </a:cubicBezTo>
                      <a:cubicBezTo>
                        <a:pt x="26" y="59"/>
                        <a:pt x="26" y="59"/>
                        <a:pt x="26" y="59"/>
                      </a:cubicBezTo>
                      <a:cubicBezTo>
                        <a:pt x="73" y="12"/>
                        <a:pt x="73" y="12"/>
                        <a:pt x="73" y="12"/>
                      </a:cubicBezTo>
                      <a:cubicBezTo>
                        <a:pt x="74" y="11"/>
                        <a:pt x="74" y="8"/>
                        <a:pt x="73" y="7"/>
                      </a:cubicBezTo>
                      <a:cubicBezTo>
                        <a:pt x="67" y="1"/>
                        <a:pt x="67" y="1"/>
                        <a:pt x="67" y="1"/>
                      </a:cubicBezTo>
                      <a:cubicBezTo>
                        <a:pt x="66" y="0"/>
                        <a:pt x="63" y="0"/>
                        <a:pt x="62" y="1"/>
                      </a:cubicBezTo>
                      <a:cubicBezTo>
                        <a:pt x="15" y="48"/>
                        <a:pt x="15" y="48"/>
                        <a:pt x="15" y="48"/>
                      </a:cubicBezTo>
                      <a:cubicBezTo>
                        <a:pt x="15" y="29"/>
                        <a:pt x="15" y="29"/>
                        <a:pt x="15" y="29"/>
                      </a:cubicBezTo>
                      <a:cubicBezTo>
                        <a:pt x="15" y="27"/>
                        <a:pt x="13" y="25"/>
                        <a:pt x="11" y="25"/>
                      </a:cubicBezTo>
                      <a:cubicBezTo>
                        <a:pt x="3" y="25"/>
                        <a:pt x="3" y="25"/>
                        <a:pt x="3" y="25"/>
                      </a:cubicBezTo>
                      <a:cubicBezTo>
                        <a:pt x="1" y="25"/>
                        <a:pt x="0" y="27"/>
                        <a:pt x="0" y="29"/>
                      </a:cubicBezTo>
                      <a:cubicBezTo>
                        <a:pt x="0" y="71"/>
                        <a:pt x="0" y="71"/>
                        <a:pt x="0" y="71"/>
                      </a:cubicBezTo>
                      <a:cubicBezTo>
                        <a:pt x="0" y="73"/>
                        <a:pt x="1" y="74"/>
                        <a:pt x="3"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grpSp>
          <p:sp>
            <p:nvSpPr>
              <p:cNvPr id="32" name="Freeform 48">
                <a:extLst>
                  <a:ext uri="{FF2B5EF4-FFF2-40B4-BE49-F238E27FC236}">
                    <a16:creationId xmlns:a16="http://schemas.microsoft.com/office/drawing/2014/main" id="{3DD351E4-2C81-46F0-976B-1138A879F13C}"/>
                  </a:ext>
                </a:extLst>
              </p:cNvPr>
              <p:cNvSpPr>
                <a:spLocks noChangeAspect="1" noEditPoints="1"/>
              </p:cNvSpPr>
              <p:nvPr/>
            </p:nvSpPr>
            <p:spPr bwMode="auto">
              <a:xfrm>
                <a:off x="9315086" y="3604144"/>
                <a:ext cx="235948" cy="272351"/>
              </a:xfrm>
              <a:custGeom>
                <a:avLst/>
                <a:gdLst>
                  <a:gd name="T0" fmla="*/ 240 w 2560"/>
                  <a:gd name="T1" fmla="*/ 0 h 3040"/>
                  <a:gd name="T2" fmla="*/ 0 w 2560"/>
                  <a:gd name="T3" fmla="*/ 2800 h 3040"/>
                  <a:gd name="T4" fmla="*/ 2320 w 2560"/>
                  <a:gd name="T5" fmla="*/ 3040 h 3040"/>
                  <a:gd name="T6" fmla="*/ 2560 w 2560"/>
                  <a:gd name="T7" fmla="*/ 240 h 3040"/>
                  <a:gd name="T8" fmla="*/ 2400 w 2560"/>
                  <a:gd name="T9" fmla="*/ 2800 h 3040"/>
                  <a:gd name="T10" fmla="*/ 240 w 2560"/>
                  <a:gd name="T11" fmla="*/ 2880 h 3040"/>
                  <a:gd name="T12" fmla="*/ 160 w 2560"/>
                  <a:gd name="T13" fmla="*/ 780 h 3040"/>
                  <a:gd name="T14" fmla="*/ 2400 w 2560"/>
                  <a:gd name="T15" fmla="*/ 2800 h 3040"/>
                  <a:gd name="T16" fmla="*/ 160 w 2560"/>
                  <a:gd name="T17" fmla="*/ 660 h 3040"/>
                  <a:gd name="T18" fmla="*/ 240 w 2560"/>
                  <a:gd name="T19" fmla="*/ 160 h 3040"/>
                  <a:gd name="T20" fmla="*/ 2400 w 2560"/>
                  <a:gd name="T21" fmla="*/ 240 h 3040"/>
                  <a:gd name="T22" fmla="*/ 1280 w 2560"/>
                  <a:gd name="T23" fmla="*/ 2280 h 3040"/>
                  <a:gd name="T24" fmla="*/ 1280 w 2560"/>
                  <a:gd name="T25" fmla="*/ 1240 h 3040"/>
                  <a:gd name="T26" fmla="*/ 1280 w 2560"/>
                  <a:gd name="T27" fmla="*/ 2280 h 3040"/>
                  <a:gd name="T28" fmla="*/ 1720 w 2560"/>
                  <a:gd name="T29" fmla="*/ 1760 h 3040"/>
                  <a:gd name="T30" fmla="*/ 840 w 2560"/>
                  <a:gd name="T31" fmla="*/ 1760 h 3040"/>
                  <a:gd name="T32" fmla="*/ 1760 w 2560"/>
                  <a:gd name="T33" fmla="*/ 310 h 3040"/>
                  <a:gd name="T34" fmla="*/ 1760 w 2560"/>
                  <a:gd name="T35" fmla="*/ 570 h 3040"/>
                  <a:gd name="T36" fmla="*/ 1760 w 2560"/>
                  <a:gd name="T37" fmla="*/ 310 h 3040"/>
                  <a:gd name="T38" fmla="*/ 1710 w 2560"/>
                  <a:gd name="T39" fmla="*/ 440 h 3040"/>
                  <a:gd name="T40" fmla="*/ 1810 w 2560"/>
                  <a:gd name="T41" fmla="*/ 440 h 3040"/>
                  <a:gd name="T42" fmla="*/ 1440 w 2560"/>
                  <a:gd name="T43" fmla="*/ 310 h 3040"/>
                  <a:gd name="T44" fmla="*/ 1440 w 2560"/>
                  <a:gd name="T45" fmla="*/ 570 h 3040"/>
                  <a:gd name="T46" fmla="*/ 1440 w 2560"/>
                  <a:gd name="T47" fmla="*/ 310 h 3040"/>
                  <a:gd name="T48" fmla="*/ 1390 w 2560"/>
                  <a:gd name="T49" fmla="*/ 440 h 3040"/>
                  <a:gd name="T50" fmla="*/ 1490 w 2560"/>
                  <a:gd name="T51" fmla="*/ 440 h 3040"/>
                  <a:gd name="T52" fmla="*/ 2080 w 2560"/>
                  <a:gd name="T53" fmla="*/ 310 h 3040"/>
                  <a:gd name="T54" fmla="*/ 2080 w 2560"/>
                  <a:gd name="T55" fmla="*/ 570 h 3040"/>
                  <a:gd name="T56" fmla="*/ 2080 w 2560"/>
                  <a:gd name="T57" fmla="*/ 310 h 3040"/>
                  <a:gd name="T58" fmla="*/ 2030 w 2560"/>
                  <a:gd name="T59" fmla="*/ 440 h 3040"/>
                  <a:gd name="T60" fmla="*/ 2130 w 2560"/>
                  <a:gd name="T61" fmla="*/ 440 h 3040"/>
                  <a:gd name="T62" fmla="*/ 1280 w 2560"/>
                  <a:gd name="T63" fmla="*/ 2540 h 3040"/>
                  <a:gd name="T64" fmla="*/ 1280 w 2560"/>
                  <a:gd name="T65" fmla="*/ 980 h 3040"/>
                  <a:gd name="T66" fmla="*/ 1280 w 2560"/>
                  <a:gd name="T67" fmla="*/ 2540 h 3040"/>
                  <a:gd name="T68" fmla="*/ 1940 w 2560"/>
                  <a:gd name="T69" fmla="*/ 1760 h 3040"/>
                  <a:gd name="T70" fmla="*/ 620 w 2560"/>
                  <a:gd name="T71" fmla="*/ 1760 h 3040"/>
                  <a:gd name="T72" fmla="*/ 1280 w 2560"/>
                  <a:gd name="T73" fmla="*/ 2160 h 3040"/>
                  <a:gd name="T74" fmla="*/ 1640 w 2560"/>
                  <a:gd name="T75" fmla="*/ 1720 h 3040"/>
                  <a:gd name="T76" fmla="*/ 1280 w 2560"/>
                  <a:gd name="T77" fmla="*/ 2080 h 3040"/>
                  <a:gd name="T78" fmla="*/ 1280 w 2560"/>
                  <a:gd name="T79" fmla="*/ 2160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0" h="3040">
                    <a:moveTo>
                      <a:pt x="2320" y="0"/>
                    </a:moveTo>
                    <a:cubicBezTo>
                      <a:pt x="240" y="0"/>
                      <a:pt x="240" y="0"/>
                      <a:pt x="240" y="0"/>
                    </a:cubicBezTo>
                    <a:cubicBezTo>
                      <a:pt x="108" y="0"/>
                      <a:pt x="0" y="108"/>
                      <a:pt x="0" y="240"/>
                    </a:cubicBezTo>
                    <a:cubicBezTo>
                      <a:pt x="0" y="2800"/>
                      <a:pt x="0" y="2800"/>
                      <a:pt x="0" y="2800"/>
                    </a:cubicBezTo>
                    <a:cubicBezTo>
                      <a:pt x="0" y="2932"/>
                      <a:pt x="108" y="3040"/>
                      <a:pt x="240" y="3040"/>
                    </a:cubicBezTo>
                    <a:cubicBezTo>
                      <a:pt x="2320" y="3040"/>
                      <a:pt x="2320" y="3040"/>
                      <a:pt x="2320" y="3040"/>
                    </a:cubicBezTo>
                    <a:cubicBezTo>
                      <a:pt x="2452" y="3040"/>
                      <a:pt x="2560" y="2932"/>
                      <a:pt x="2560" y="2800"/>
                    </a:cubicBezTo>
                    <a:cubicBezTo>
                      <a:pt x="2560" y="240"/>
                      <a:pt x="2560" y="240"/>
                      <a:pt x="2560" y="240"/>
                    </a:cubicBezTo>
                    <a:cubicBezTo>
                      <a:pt x="2560" y="108"/>
                      <a:pt x="2452" y="0"/>
                      <a:pt x="2320" y="0"/>
                    </a:cubicBezTo>
                    <a:close/>
                    <a:moveTo>
                      <a:pt x="2400" y="2800"/>
                    </a:moveTo>
                    <a:cubicBezTo>
                      <a:pt x="2400" y="2844"/>
                      <a:pt x="2364" y="2880"/>
                      <a:pt x="2320" y="2880"/>
                    </a:cubicBezTo>
                    <a:cubicBezTo>
                      <a:pt x="240" y="2880"/>
                      <a:pt x="240" y="2880"/>
                      <a:pt x="240" y="2880"/>
                    </a:cubicBezTo>
                    <a:cubicBezTo>
                      <a:pt x="196" y="2880"/>
                      <a:pt x="160" y="2844"/>
                      <a:pt x="160" y="2800"/>
                    </a:cubicBezTo>
                    <a:cubicBezTo>
                      <a:pt x="160" y="780"/>
                      <a:pt x="160" y="780"/>
                      <a:pt x="160" y="780"/>
                    </a:cubicBezTo>
                    <a:cubicBezTo>
                      <a:pt x="2400" y="780"/>
                      <a:pt x="2400" y="780"/>
                      <a:pt x="2400" y="780"/>
                    </a:cubicBezTo>
                    <a:lnTo>
                      <a:pt x="2400" y="2800"/>
                    </a:lnTo>
                    <a:close/>
                    <a:moveTo>
                      <a:pt x="2400" y="660"/>
                    </a:moveTo>
                    <a:cubicBezTo>
                      <a:pt x="160" y="660"/>
                      <a:pt x="160" y="660"/>
                      <a:pt x="160" y="660"/>
                    </a:cubicBezTo>
                    <a:cubicBezTo>
                      <a:pt x="160" y="240"/>
                      <a:pt x="160" y="240"/>
                      <a:pt x="160" y="240"/>
                    </a:cubicBezTo>
                    <a:cubicBezTo>
                      <a:pt x="160" y="196"/>
                      <a:pt x="196" y="160"/>
                      <a:pt x="240" y="160"/>
                    </a:cubicBezTo>
                    <a:cubicBezTo>
                      <a:pt x="2320" y="160"/>
                      <a:pt x="2320" y="160"/>
                      <a:pt x="2320" y="160"/>
                    </a:cubicBezTo>
                    <a:cubicBezTo>
                      <a:pt x="2364" y="160"/>
                      <a:pt x="2400" y="196"/>
                      <a:pt x="2400" y="240"/>
                    </a:cubicBezTo>
                    <a:lnTo>
                      <a:pt x="2400" y="660"/>
                    </a:lnTo>
                    <a:close/>
                    <a:moveTo>
                      <a:pt x="1280" y="2280"/>
                    </a:moveTo>
                    <a:cubicBezTo>
                      <a:pt x="1567" y="2280"/>
                      <a:pt x="1800" y="2047"/>
                      <a:pt x="1800" y="1760"/>
                    </a:cubicBezTo>
                    <a:cubicBezTo>
                      <a:pt x="1800" y="1473"/>
                      <a:pt x="1567" y="1240"/>
                      <a:pt x="1280" y="1240"/>
                    </a:cubicBezTo>
                    <a:cubicBezTo>
                      <a:pt x="993" y="1240"/>
                      <a:pt x="760" y="1473"/>
                      <a:pt x="760" y="1760"/>
                    </a:cubicBezTo>
                    <a:cubicBezTo>
                      <a:pt x="760" y="2047"/>
                      <a:pt x="993" y="2280"/>
                      <a:pt x="1280" y="2280"/>
                    </a:cubicBezTo>
                    <a:close/>
                    <a:moveTo>
                      <a:pt x="1280" y="1320"/>
                    </a:moveTo>
                    <a:cubicBezTo>
                      <a:pt x="1523" y="1320"/>
                      <a:pt x="1720" y="1517"/>
                      <a:pt x="1720" y="1760"/>
                    </a:cubicBezTo>
                    <a:cubicBezTo>
                      <a:pt x="1720" y="2003"/>
                      <a:pt x="1523" y="2200"/>
                      <a:pt x="1280" y="2200"/>
                    </a:cubicBezTo>
                    <a:cubicBezTo>
                      <a:pt x="1037" y="2200"/>
                      <a:pt x="840" y="2003"/>
                      <a:pt x="840" y="1760"/>
                    </a:cubicBezTo>
                    <a:cubicBezTo>
                      <a:pt x="840" y="1517"/>
                      <a:pt x="1037" y="1320"/>
                      <a:pt x="1280" y="1320"/>
                    </a:cubicBezTo>
                    <a:close/>
                    <a:moveTo>
                      <a:pt x="1760" y="310"/>
                    </a:moveTo>
                    <a:cubicBezTo>
                      <a:pt x="1688" y="310"/>
                      <a:pt x="1630" y="368"/>
                      <a:pt x="1630" y="440"/>
                    </a:cubicBezTo>
                    <a:cubicBezTo>
                      <a:pt x="1630" y="512"/>
                      <a:pt x="1688" y="570"/>
                      <a:pt x="1760" y="570"/>
                    </a:cubicBezTo>
                    <a:cubicBezTo>
                      <a:pt x="1832" y="570"/>
                      <a:pt x="1890" y="512"/>
                      <a:pt x="1890" y="440"/>
                    </a:cubicBezTo>
                    <a:cubicBezTo>
                      <a:pt x="1890" y="368"/>
                      <a:pt x="1832" y="310"/>
                      <a:pt x="1760" y="310"/>
                    </a:cubicBezTo>
                    <a:close/>
                    <a:moveTo>
                      <a:pt x="1760" y="490"/>
                    </a:moveTo>
                    <a:cubicBezTo>
                      <a:pt x="1732" y="490"/>
                      <a:pt x="1710" y="468"/>
                      <a:pt x="1710" y="440"/>
                    </a:cubicBezTo>
                    <a:cubicBezTo>
                      <a:pt x="1710" y="412"/>
                      <a:pt x="1732" y="390"/>
                      <a:pt x="1760" y="390"/>
                    </a:cubicBezTo>
                    <a:cubicBezTo>
                      <a:pt x="1788" y="390"/>
                      <a:pt x="1810" y="412"/>
                      <a:pt x="1810" y="440"/>
                    </a:cubicBezTo>
                    <a:cubicBezTo>
                      <a:pt x="1810" y="468"/>
                      <a:pt x="1788" y="490"/>
                      <a:pt x="1760" y="490"/>
                    </a:cubicBezTo>
                    <a:close/>
                    <a:moveTo>
                      <a:pt x="1440" y="310"/>
                    </a:moveTo>
                    <a:cubicBezTo>
                      <a:pt x="1368" y="310"/>
                      <a:pt x="1310" y="368"/>
                      <a:pt x="1310" y="440"/>
                    </a:cubicBezTo>
                    <a:cubicBezTo>
                      <a:pt x="1310" y="512"/>
                      <a:pt x="1368" y="570"/>
                      <a:pt x="1440" y="570"/>
                    </a:cubicBezTo>
                    <a:cubicBezTo>
                      <a:pt x="1512" y="570"/>
                      <a:pt x="1570" y="512"/>
                      <a:pt x="1570" y="440"/>
                    </a:cubicBezTo>
                    <a:cubicBezTo>
                      <a:pt x="1570" y="368"/>
                      <a:pt x="1512" y="310"/>
                      <a:pt x="1440" y="310"/>
                    </a:cubicBezTo>
                    <a:close/>
                    <a:moveTo>
                      <a:pt x="1440" y="490"/>
                    </a:moveTo>
                    <a:cubicBezTo>
                      <a:pt x="1412" y="490"/>
                      <a:pt x="1390" y="468"/>
                      <a:pt x="1390" y="440"/>
                    </a:cubicBezTo>
                    <a:cubicBezTo>
                      <a:pt x="1390" y="412"/>
                      <a:pt x="1412" y="390"/>
                      <a:pt x="1440" y="390"/>
                    </a:cubicBezTo>
                    <a:cubicBezTo>
                      <a:pt x="1468" y="390"/>
                      <a:pt x="1490" y="412"/>
                      <a:pt x="1490" y="440"/>
                    </a:cubicBezTo>
                    <a:cubicBezTo>
                      <a:pt x="1490" y="468"/>
                      <a:pt x="1468" y="490"/>
                      <a:pt x="1440" y="490"/>
                    </a:cubicBezTo>
                    <a:close/>
                    <a:moveTo>
                      <a:pt x="2080" y="310"/>
                    </a:moveTo>
                    <a:cubicBezTo>
                      <a:pt x="2008" y="310"/>
                      <a:pt x="1950" y="368"/>
                      <a:pt x="1950" y="440"/>
                    </a:cubicBezTo>
                    <a:cubicBezTo>
                      <a:pt x="1950" y="512"/>
                      <a:pt x="2008" y="570"/>
                      <a:pt x="2080" y="570"/>
                    </a:cubicBezTo>
                    <a:cubicBezTo>
                      <a:pt x="2152" y="570"/>
                      <a:pt x="2210" y="512"/>
                      <a:pt x="2210" y="440"/>
                    </a:cubicBezTo>
                    <a:cubicBezTo>
                      <a:pt x="2210" y="368"/>
                      <a:pt x="2152" y="310"/>
                      <a:pt x="2080" y="310"/>
                    </a:cubicBezTo>
                    <a:close/>
                    <a:moveTo>
                      <a:pt x="2080" y="490"/>
                    </a:moveTo>
                    <a:cubicBezTo>
                      <a:pt x="2052" y="490"/>
                      <a:pt x="2030" y="468"/>
                      <a:pt x="2030" y="440"/>
                    </a:cubicBezTo>
                    <a:cubicBezTo>
                      <a:pt x="2030" y="412"/>
                      <a:pt x="2052" y="390"/>
                      <a:pt x="2080" y="390"/>
                    </a:cubicBezTo>
                    <a:cubicBezTo>
                      <a:pt x="2108" y="390"/>
                      <a:pt x="2130" y="412"/>
                      <a:pt x="2130" y="440"/>
                    </a:cubicBezTo>
                    <a:cubicBezTo>
                      <a:pt x="2130" y="468"/>
                      <a:pt x="2108" y="490"/>
                      <a:pt x="2080" y="490"/>
                    </a:cubicBezTo>
                    <a:close/>
                    <a:moveTo>
                      <a:pt x="1280" y="2540"/>
                    </a:moveTo>
                    <a:cubicBezTo>
                      <a:pt x="1710" y="2540"/>
                      <a:pt x="2060" y="2190"/>
                      <a:pt x="2060" y="1760"/>
                    </a:cubicBezTo>
                    <a:cubicBezTo>
                      <a:pt x="2060" y="1330"/>
                      <a:pt x="1710" y="980"/>
                      <a:pt x="1280" y="980"/>
                    </a:cubicBezTo>
                    <a:cubicBezTo>
                      <a:pt x="850" y="980"/>
                      <a:pt x="500" y="1330"/>
                      <a:pt x="500" y="1760"/>
                    </a:cubicBezTo>
                    <a:cubicBezTo>
                      <a:pt x="500" y="2190"/>
                      <a:pt x="850" y="2540"/>
                      <a:pt x="1280" y="2540"/>
                    </a:cubicBezTo>
                    <a:close/>
                    <a:moveTo>
                      <a:pt x="1280" y="1100"/>
                    </a:moveTo>
                    <a:cubicBezTo>
                      <a:pt x="1644" y="1100"/>
                      <a:pt x="1940" y="1396"/>
                      <a:pt x="1940" y="1760"/>
                    </a:cubicBezTo>
                    <a:cubicBezTo>
                      <a:pt x="1940" y="2124"/>
                      <a:pt x="1644" y="2420"/>
                      <a:pt x="1280" y="2420"/>
                    </a:cubicBezTo>
                    <a:cubicBezTo>
                      <a:pt x="916" y="2420"/>
                      <a:pt x="620" y="2124"/>
                      <a:pt x="620" y="1760"/>
                    </a:cubicBezTo>
                    <a:cubicBezTo>
                      <a:pt x="620" y="1396"/>
                      <a:pt x="916" y="1100"/>
                      <a:pt x="1280" y="1100"/>
                    </a:cubicBezTo>
                    <a:close/>
                    <a:moveTo>
                      <a:pt x="1280" y="2160"/>
                    </a:moveTo>
                    <a:cubicBezTo>
                      <a:pt x="1501" y="2160"/>
                      <a:pt x="1680" y="1981"/>
                      <a:pt x="1680" y="1760"/>
                    </a:cubicBezTo>
                    <a:cubicBezTo>
                      <a:pt x="1680" y="1738"/>
                      <a:pt x="1662" y="1720"/>
                      <a:pt x="1640" y="1720"/>
                    </a:cubicBezTo>
                    <a:cubicBezTo>
                      <a:pt x="1618" y="1720"/>
                      <a:pt x="1600" y="1738"/>
                      <a:pt x="1600" y="1760"/>
                    </a:cubicBezTo>
                    <a:cubicBezTo>
                      <a:pt x="1600" y="1936"/>
                      <a:pt x="1456" y="2080"/>
                      <a:pt x="1280" y="2080"/>
                    </a:cubicBezTo>
                    <a:cubicBezTo>
                      <a:pt x="1258" y="2080"/>
                      <a:pt x="1240" y="2098"/>
                      <a:pt x="1240" y="2120"/>
                    </a:cubicBezTo>
                    <a:cubicBezTo>
                      <a:pt x="1240" y="2142"/>
                      <a:pt x="1258" y="2160"/>
                      <a:pt x="1280" y="2160"/>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grpSp>
            <p:nvGrpSpPr>
              <p:cNvPr id="33" name="Group 32">
                <a:extLst>
                  <a:ext uri="{FF2B5EF4-FFF2-40B4-BE49-F238E27FC236}">
                    <a16:creationId xmlns:a16="http://schemas.microsoft.com/office/drawing/2014/main" id="{308A65F1-35BA-44AA-B683-5B9EA57F17A3}"/>
                  </a:ext>
                </a:extLst>
              </p:cNvPr>
              <p:cNvGrpSpPr/>
              <p:nvPr/>
            </p:nvGrpSpPr>
            <p:grpSpPr>
              <a:xfrm>
                <a:off x="9284223" y="4058791"/>
                <a:ext cx="297675" cy="268901"/>
                <a:chOff x="9267760" y="3892018"/>
                <a:chExt cx="342966" cy="309814"/>
              </a:xfrm>
              <a:solidFill>
                <a:srgbClr val="FFFFFF"/>
              </a:solidFill>
            </p:grpSpPr>
            <p:sp>
              <p:nvSpPr>
                <p:cNvPr id="37" name="Freeform 28">
                  <a:extLst>
                    <a:ext uri="{FF2B5EF4-FFF2-40B4-BE49-F238E27FC236}">
                      <a16:creationId xmlns:a16="http://schemas.microsoft.com/office/drawing/2014/main" id="{3F48C3CD-CD1E-4230-85D0-3BCE0E48E1A7}"/>
                    </a:ext>
                  </a:extLst>
                </p:cNvPr>
                <p:cNvSpPr>
                  <a:spLocks/>
                </p:cNvSpPr>
                <p:nvPr/>
              </p:nvSpPr>
              <p:spPr bwMode="auto">
                <a:xfrm>
                  <a:off x="9267760" y="3892018"/>
                  <a:ext cx="342966" cy="232125"/>
                </a:xfrm>
                <a:custGeom>
                  <a:avLst/>
                  <a:gdLst>
                    <a:gd name="T0" fmla="*/ 194 w 196"/>
                    <a:gd name="T1" fmla="*/ 36 h 147"/>
                    <a:gd name="T2" fmla="*/ 188 w 196"/>
                    <a:gd name="T3" fmla="*/ 33 h 147"/>
                    <a:gd name="T4" fmla="*/ 38 w 196"/>
                    <a:gd name="T5" fmla="*/ 33 h 147"/>
                    <a:gd name="T6" fmla="*/ 32 w 196"/>
                    <a:gd name="T7" fmla="*/ 6 h 147"/>
                    <a:gd name="T8" fmla="*/ 32 w 196"/>
                    <a:gd name="T9" fmla="*/ 6 h 147"/>
                    <a:gd name="T10" fmla="*/ 31 w 196"/>
                    <a:gd name="T11" fmla="*/ 4 h 147"/>
                    <a:gd name="T12" fmla="*/ 31 w 196"/>
                    <a:gd name="T13" fmla="*/ 3 h 147"/>
                    <a:gd name="T14" fmla="*/ 30 w 196"/>
                    <a:gd name="T15" fmla="*/ 2 h 147"/>
                    <a:gd name="T16" fmla="*/ 28 w 196"/>
                    <a:gd name="T17" fmla="*/ 1 h 147"/>
                    <a:gd name="T18" fmla="*/ 27 w 196"/>
                    <a:gd name="T19" fmla="*/ 0 h 147"/>
                    <a:gd name="T20" fmla="*/ 25 w 196"/>
                    <a:gd name="T21" fmla="*/ 0 h 147"/>
                    <a:gd name="T22" fmla="*/ 25 w 196"/>
                    <a:gd name="T23" fmla="*/ 0 h 147"/>
                    <a:gd name="T24" fmla="*/ 8 w 196"/>
                    <a:gd name="T25" fmla="*/ 0 h 147"/>
                    <a:gd name="T26" fmla="*/ 0 w 196"/>
                    <a:gd name="T27" fmla="*/ 8 h 147"/>
                    <a:gd name="T28" fmla="*/ 8 w 196"/>
                    <a:gd name="T29" fmla="*/ 16 h 147"/>
                    <a:gd name="T30" fmla="*/ 18 w 196"/>
                    <a:gd name="T31" fmla="*/ 16 h 147"/>
                    <a:gd name="T32" fmla="*/ 24 w 196"/>
                    <a:gd name="T33" fmla="*/ 42 h 147"/>
                    <a:gd name="T34" fmla="*/ 24 w 196"/>
                    <a:gd name="T35" fmla="*/ 43 h 147"/>
                    <a:gd name="T36" fmla="*/ 39 w 196"/>
                    <a:gd name="T37" fmla="*/ 108 h 147"/>
                    <a:gd name="T38" fmla="*/ 39 w 196"/>
                    <a:gd name="T39" fmla="*/ 108 h 147"/>
                    <a:gd name="T40" fmla="*/ 46 w 196"/>
                    <a:gd name="T41" fmla="*/ 140 h 147"/>
                    <a:gd name="T42" fmla="*/ 54 w 196"/>
                    <a:gd name="T43" fmla="*/ 147 h 147"/>
                    <a:gd name="T44" fmla="*/ 54 w 196"/>
                    <a:gd name="T45" fmla="*/ 147 h 147"/>
                    <a:gd name="T46" fmla="*/ 54 w 196"/>
                    <a:gd name="T47" fmla="*/ 147 h 147"/>
                    <a:gd name="T48" fmla="*/ 163 w 196"/>
                    <a:gd name="T49" fmla="*/ 147 h 147"/>
                    <a:gd name="T50" fmla="*/ 171 w 196"/>
                    <a:gd name="T51" fmla="*/ 139 h 147"/>
                    <a:gd name="T52" fmla="*/ 163 w 196"/>
                    <a:gd name="T53" fmla="*/ 130 h 147"/>
                    <a:gd name="T54" fmla="*/ 61 w 196"/>
                    <a:gd name="T55" fmla="*/ 130 h 147"/>
                    <a:gd name="T56" fmla="*/ 57 w 196"/>
                    <a:gd name="T57" fmla="*/ 114 h 147"/>
                    <a:gd name="T58" fmla="*/ 171 w 196"/>
                    <a:gd name="T59" fmla="*/ 114 h 147"/>
                    <a:gd name="T60" fmla="*/ 179 w 196"/>
                    <a:gd name="T61" fmla="*/ 108 h 147"/>
                    <a:gd name="T62" fmla="*/ 196 w 196"/>
                    <a:gd name="T63" fmla="*/ 43 h 147"/>
                    <a:gd name="T64" fmla="*/ 194 w 196"/>
                    <a:gd name="T65" fmla="*/ 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6" h="147">
                      <a:moveTo>
                        <a:pt x="194" y="36"/>
                      </a:moveTo>
                      <a:cubicBezTo>
                        <a:pt x="192" y="34"/>
                        <a:pt x="190" y="33"/>
                        <a:pt x="188" y="33"/>
                      </a:cubicBezTo>
                      <a:cubicBezTo>
                        <a:pt x="38" y="33"/>
                        <a:pt x="38" y="33"/>
                        <a:pt x="38" y="33"/>
                      </a:cubicBezTo>
                      <a:cubicBezTo>
                        <a:pt x="32" y="6"/>
                        <a:pt x="32" y="6"/>
                        <a:pt x="32" y="6"/>
                      </a:cubicBezTo>
                      <a:cubicBezTo>
                        <a:pt x="32" y="6"/>
                        <a:pt x="32" y="6"/>
                        <a:pt x="32" y="6"/>
                      </a:cubicBezTo>
                      <a:cubicBezTo>
                        <a:pt x="32" y="5"/>
                        <a:pt x="32" y="5"/>
                        <a:pt x="31" y="4"/>
                      </a:cubicBezTo>
                      <a:cubicBezTo>
                        <a:pt x="31" y="4"/>
                        <a:pt x="31" y="3"/>
                        <a:pt x="31" y="3"/>
                      </a:cubicBezTo>
                      <a:cubicBezTo>
                        <a:pt x="30" y="2"/>
                        <a:pt x="30" y="2"/>
                        <a:pt x="30" y="2"/>
                      </a:cubicBezTo>
                      <a:cubicBezTo>
                        <a:pt x="29" y="1"/>
                        <a:pt x="29" y="1"/>
                        <a:pt x="28" y="1"/>
                      </a:cubicBezTo>
                      <a:cubicBezTo>
                        <a:pt x="28" y="1"/>
                        <a:pt x="27" y="1"/>
                        <a:pt x="27" y="0"/>
                      </a:cubicBezTo>
                      <a:cubicBezTo>
                        <a:pt x="26" y="0"/>
                        <a:pt x="26" y="0"/>
                        <a:pt x="25" y="0"/>
                      </a:cubicBezTo>
                      <a:cubicBezTo>
                        <a:pt x="25" y="0"/>
                        <a:pt x="25" y="0"/>
                        <a:pt x="25" y="0"/>
                      </a:cubicBezTo>
                      <a:cubicBezTo>
                        <a:pt x="8" y="0"/>
                        <a:pt x="8" y="0"/>
                        <a:pt x="8" y="0"/>
                      </a:cubicBezTo>
                      <a:cubicBezTo>
                        <a:pt x="4" y="0"/>
                        <a:pt x="0" y="4"/>
                        <a:pt x="0" y="8"/>
                      </a:cubicBezTo>
                      <a:cubicBezTo>
                        <a:pt x="0" y="13"/>
                        <a:pt x="4" y="16"/>
                        <a:pt x="8" y="16"/>
                      </a:cubicBezTo>
                      <a:cubicBezTo>
                        <a:pt x="18" y="16"/>
                        <a:pt x="18" y="16"/>
                        <a:pt x="18" y="16"/>
                      </a:cubicBezTo>
                      <a:cubicBezTo>
                        <a:pt x="24" y="42"/>
                        <a:pt x="24" y="42"/>
                        <a:pt x="24" y="42"/>
                      </a:cubicBezTo>
                      <a:cubicBezTo>
                        <a:pt x="24" y="42"/>
                        <a:pt x="24" y="42"/>
                        <a:pt x="24" y="43"/>
                      </a:cubicBezTo>
                      <a:cubicBezTo>
                        <a:pt x="39" y="108"/>
                        <a:pt x="39" y="108"/>
                        <a:pt x="39" y="108"/>
                      </a:cubicBezTo>
                      <a:cubicBezTo>
                        <a:pt x="39" y="108"/>
                        <a:pt x="39" y="108"/>
                        <a:pt x="39" y="108"/>
                      </a:cubicBezTo>
                      <a:cubicBezTo>
                        <a:pt x="46" y="140"/>
                        <a:pt x="46" y="140"/>
                        <a:pt x="46" y="140"/>
                      </a:cubicBezTo>
                      <a:cubicBezTo>
                        <a:pt x="47" y="144"/>
                        <a:pt x="51" y="147"/>
                        <a:pt x="54" y="147"/>
                      </a:cubicBezTo>
                      <a:cubicBezTo>
                        <a:pt x="54" y="147"/>
                        <a:pt x="54" y="147"/>
                        <a:pt x="54" y="147"/>
                      </a:cubicBezTo>
                      <a:cubicBezTo>
                        <a:pt x="54" y="147"/>
                        <a:pt x="54" y="147"/>
                        <a:pt x="54" y="147"/>
                      </a:cubicBezTo>
                      <a:cubicBezTo>
                        <a:pt x="163" y="147"/>
                        <a:pt x="163" y="147"/>
                        <a:pt x="163" y="147"/>
                      </a:cubicBezTo>
                      <a:cubicBezTo>
                        <a:pt x="168" y="147"/>
                        <a:pt x="171" y="143"/>
                        <a:pt x="171" y="139"/>
                      </a:cubicBezTo>
                      <a:cubicBezTo>
                        <a:pt x="171" y="134"/>
                        <a:pt x="168" y="130"/>
                        <a:pt x="163" y="130"/>
                      </a:cubicBezTo>
                      <a:cubicBezTo>
                        <a:pt x="61" y="130"/>
                        <a:pt x="61" y="130"/>
                        <a:pt x="61" y="130"/>
                      </a:cubicBezTo>
                      <a:cubicBezTo>
                        <a:pt x="57" y="114"/>
                        <a:pt x="57" y="114"/>
                        <a:pt x="57" y="114"/>
                      </a:cubicBezTo>
                      <a:cubicBezTo>
                        <a:pt x="171" y="114"/>
                        <a:pt x="171" y="114"/>
                        <a:pt x="171" y="114"/>
                      </a:cubicBezTo>
                      <a:cubicBezTo>
                        <a:pt x="175" y="114"/>
                        <a:pt x="178" y="112"/>
                        <a:pt x="179" y="108"/>
                      </a:cubicBezTo>
                      <a:cubicBezTo>
                        <a:pt x="196" y="43"/>
                        <a:pt x="196" y="43"/>
                        <a:pt x="196" y="43"/>
                      </a:cubicBezTo>
                      <a:cubicBezTo>
                        <a:pt x="196" y="40"/>
                        <a:pt x="196" y="38"/>
                        <a:pt x="194"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sp>
              <p:nvSpPr>
                <p:cNvPr id="38" name="Oval 29">
                  <a:extLst>
                    <a:ext uri="{FF2B5EF4-FFF2-40B4-BE49-F238E27FC236}">
                      <a16:creationId xmlns:a16="http://schemas.microsoft.com/office/drawing/2014/main" id="{61312892-D73B-41FD-8B53-1BC930B4992D}"/>
                    </a:ext>
                  </a:extLst>
                </p:cNvPr>
                <p:cNvSpPr>
                  <a:spLocks noChangeArrowheads="1"/>
                </p:cNvSpPr>
                <p:nvPr/>
              </p:nvSpPr>
              <p:spPr bwMode="auto">
                <a:xfrm>
                  <a:off x="9334275" y="4149417"/>
                  <a:ext cx="58200" cy="524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sp>
              <p:nvSpPr>
                <p:cNvPr id="39" name="Oval 30">
                  <a:extLst>
                    <a:ext uri="{FF2B5EF4-FFF2-40B4-BE49-F238E27FC236}">
                      <a16:creationId xmlns:a16="http://schemas.microsoft.com/office/drawing/2014/main" id="{D5713C3C-876A-4ECE-B311-4AF6F1E304B9}"/>
                    </a:ext>
                  </a:extLst>
                </p:cNvPr>
                <p:cNvSpPr>
                  <a:spLocks noChangeArrowheads="1"/>
                </p:cNvSpPr>
                <p:nvPr/>
              </p:nvSpPr>
              <p:spPr bwMode="auto">
                <a:xfrm>
                  <a:off x="9525505" y="4149417"/>
                  <a:ext cx="57161" cy="5241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grpSp>
          <p:grpSp>
            <p:nvGrpSpPr>
              <p:cNvPr id="34" name="Group 33">
                <a:extLst>
                  <a:ext uri="{FF2B5EF4-FFF2-40B4-BE49-F238E27FC236}">
                    <a16:creationId xmlns:a16="http://schemas.microsoft.com/office/drawing/2014/main" id="{03109C1D-E4B7-4F68-A986-833EE63C0D25}"/>
                  </a:ext>
                </a:extLst>
              </p:cNvPr>
              <p:cNvGrpSpPr/>
              <p:nvPr/>
            </p:nvGrpSpPr>
            <p:grpSpPr>
              <a:xfrm>
                <a:off x="9264921" y="4511384"/>
                <a:ext cx="336279" cy="249083"/>
                <a:chOff x="9196853" y="4378232"/>
                <a:chExt cx="509332" cy="377264"/>
              </a:xfrm>
              <a:solidFill>
                <a:srgbClr val="FFFFFF"/>
              </a:solidFill>
            </p:grpSpPr>
            <p:sp>
              <p:nvSpPr>
                <p:cNvPr id="35" name="Freeform 10">
                  <a:extLst>
                    <a:ext uri="{FF2B5EF4-FFF2-40B4-BE49-F238E27FC236}">
                      <a16:creationId xmlns:a16="http://schemas.microsoft.com/office/drawing/2014/main" id="{68C985BD-BFEA-41B8-94CF-C762829E19CA}"/>
                    </a:ext>
                  </a:extLst>
                </p:cNvPr>
                <p:cNvSpPr>
                  <a:spLocks noEditPoints="1"/>
                </p:cNvSpPr>
                <p:nvPr/>
              </p:nvSpPr>
              <p:spPr bwMode="auto">
                <a:xfrm>
                  <a:off x="9196853" y="4378232"/>
                  <a:ext cx="509332" cy="365400"/>
                </a:xfrm>
                <a:custGeom>
                  <a:avLst/>
                  <a:gdLst>
                    <a:gd name="T0" fmla="*/ 163 w 202"/>
                    <a:gd name="T1" fmla="*/ 3 h 138"/>
                    <a:gd name="T2" fmla="*/ 116 w 202"/>
                    <a:gd name="T3" fmla="*/ 46 h 138"/>
                    <a:gd name="T4" fmla="*/ 100 w 202"/>
                    <a:gd name="T5" fmla="*/ 83 h 138"/>
                    <a:gd name="T6" fmla="*/ 84 w 202"/>
                    <a:gd name="T7" fmla="*/ 50 h 138"/>
                    <a:gd name="T8" fmla="*/ 53 w 202"/>
                    <a:gd name="T9" fmla="*/ 5 h 138"/>
                    <a:gd name="T10" fmla="*/ 13 w 202"/>
                    <a:gd name="T11" fmla="*/ 13 h 138"/>
                    <a:gd name="T12" fmla="*/ 5 w 202"/>
                    <a:gd name="T13" fmla="*/ 52 h 138"/>
                    <a:gd name="T14" fmla="*/ 48 w 202"/>
                    <a:gd name="T15" fmla="*/ 84 h 138"/>
                    <a:gd name="T16" fmla="*/ 84 w 202"/>
                    <a:gd name="T17" fmla="*/ 100 h 138"/>
                    <a:gd name="T18" fmla="*/ 116 w 202"/>
                    <a:gd name="T19" fmla="*/ 132 h 138"/>
                    <a:gd name="T20" fmla="*/ 132 w 202"/>
                    <a:gd name="T21" fmla="*/ 132 h 138"/>
                    <a:gd name="T22" fmla="*/ 132 w 202"/>
                    <a:gd name="T23" fmla="*/ 116 h 138"/>
                    <a:gd name="T24" fmla="*/ 115 w 202"/>
                    <a:gd name="T25" fmla="*/ 101 h 138"/>
                    <a:gd name="T26" fmla="*/ 151 w 202"/>
                    <a:gd name="T27" fmla="*/ 84 h 138"/>
                    <a:gd name="T28" fmla="*/ 197 w 202"/>
                    <a:gd name="T29" fmla="*/ 46 h 138"/>
                    <a:gd name="T30" fmla="*/ 163 w 202"/>
                    <a:gd name="T31" fmla="*/ 3 h 138"/>
                    <a:gd name="T32" fmla="*/ 48 w 202"/>
                    <a:gd name="T33" fmla="*/ 73 h 138"/>
                    <a:gd name="T34" fmla="*/ 13 w 202"/>
                    <a:gd name="T35" fmla="*/ 38 h 138"/>
                    <a:gd name="T36" fmla="*/ 38 w 202"/>
                    <a:gd name="T37" fmla="*/ 13 h 138"/>
                    <a:gd name="T38" fmla="*/ 74 w 202"/>
                    <a:gd name="T39" fmla="*/ 48 h 138"/>
                    <a:gd name="T40" fmla="*/ 48 w 202"/>
                    <a:gd name="T41" fmla="*/ 73 h 138"/>
                    <a:gd name="T42" fmla="*/ 89 w 202"/>
                    <a:gd name="T43" fmla="*/ 93 h 138"/>
                    <a:gd name="T44" fmla="*/ 69 w 202"/>
                    <a:gd name="T45" fmla="*/ 79 h 138"/>
                    <a:gd name="T46" fmla="*/ 78 w 202"/>
                    <a:gd name="T47" fmla="*/ 69 h 138"/>
                    <a:gd name="T48" fmla="*/ 95 w 202"/>
                    <a:gd name="T49" fmla="*/ 87 h 138"/>
                    <a:gd name="T50" fmla="*/ 89 w 202"/>
                    <a:gd name="T51" fmla="*/ 93 h 138"/>
                    <a:gd name="T52" fmla="*/ 111 w 202"/>
                    <a:gd name="T53" fmla="*/ 94 h 138"/>
                    <a:gd name="T54" fmla="*/ 105 w 202"/>
                    <a:gd name="T55" fmla="*/ 88 h 138"/>
                    <a:gd name="T56" fmla="*/ 122 w 202"/>
                    <a:gd name="T57" fmla="*/ 69 h 138"/>
                    <a:gd name="T58" fmla="*/ 131 w 202"/>
                    <a:gd name="T59" fmla="*/ 79 h 138"/>
                    <a:gd name="T60" fmla="*/ 111 w 202"/>
                    <a:gd name="T61" fmla="*/ 94 h 138"/>
                    <a:gd name="T62" fmla="*/ 151 w 202"/>
                    <a:gd name="T63" fmla="*/ 73 h 138"/>
                    <a:gd name="T64" fmla="*/ 126 w 202"/>
                    <a:gd name="T65" fmla="*/ 47 h 138"/>
                    <a:gd name="T66" fmla="*/ 162 w 202"/>
                    <a:gd name="T67" fmla="*/ 13 h 138"/>
                    <a:gd name="T68" fmla="*/ 187 w 202"/>
                    <a:gd name="T69" fmla="*/ 39 h 138"/>
                    <a:gd name="T70" fmla="*/ 151 w 202"/>
                    <a:gd name="T71" fmla="*/ 7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2" h="138">
                      <a:moveTo>
                        <a:pt x="163" y="3"/>
                      </a:moveTo>
                      <a:cubicBezTo>
                        <a:pt x="139" y="2"/>
                        <a:pt x="118" y="21"/>
                        <a:pt x="116" y="46"/>
                      </a:cubicBezTo>
                      <a:cubicBezTo>
                        <a:pt x="115" y="61"/>
                        <a:pt x="112" y="73"/>
                        <a:pt x="100" y="83"/>
                      </a:cubicBezTo>
                      <a:cubicBezTo>
                        <a:pt x="90" y="74"/>
                        <a:pt x="85" y="64"/>
                        <a:pt x="84" y="50"/>
                      </a:cubicBezTo>
                      <a:cubicBezTo>
                        <a:pt x="84" y="29"/>
                        <a:pt x="73" y="13"/>
                        <a:pt x="53" y="5"/>
                      </a:cubicBezTo>
                      <a:cubicBezTo>
                        <a:pt x="38" y="0"/>
                        <a:pt x="24" y="1"/>
                        <a:pt x="13" y="13"/>
                      </a:cubicBezTo>
                      <a:cubicBezTo>
                        <a:pt x="1" y="24"/>
                        <a:pt x="0" y="38"/>
                        <a:pt x="5" y="52"/>
                      </a:cubicBezTo>
                      <a:cubicBezTo>
                        <a:pt x="13" y="72"/>
                        <a:pt x="27" y="83"/>
                        <a:pt x="48" y="84"/>
                      </a:cubicBezTo>
                      <a:cubicBezTo>
                        <a:pt x="63" y="84"/>
                        <a:pt x="74" y="90"/>
                        <a:pt x="84" y="100"/>
                      </a:cubicBezTo>
                      <a:cubicBezTo>
                        <a:pt x="95" y="111"/>
                        <a:pt x="106" y="121"/>
                        <a:pt x="116" y="132"/>
                      </a:cubicBezTo>
                      <a:cubicBezTo>
                        <a:pt x="122" y="138"/>
                        <a:pt x="127" y="137"/>
                        <a:pt x="132" y="132"/>
                      </a:cubicBezTo>
                      <a:cubicBezTo>
                        <a:pt x="137" y="127"/>
                        <a:pt x="137" y="121"/>
                        <a:pt x="132" y="116"/>
                      </a:cubicBezTo>
                      <a:cubicBezTo>
                        <a:pt x="127" y="111"/>
                        <a:pt x="121" y="106"/>
                        <a:pt x="115" y="101"/>
                      </a:cubicBezTo>
                      <a:cubicBezTo>
                        <a:pt x="126" y="89"/>
                        <a:pt x="137" y="84"/>
                        <a:pt x="151" y="84"/>
                      </a:cubicBezTo>
                      <a:cubicBezTo>
                        <a:pt x="174" y="83"/>
                        <a:pt x="192" y="68"/>
                        <a:pt x="197" y="46"/>
                      </a:cubicBezTo>
                      <a:cubicBezTo>
                        <a:pt x="202" y="23"/>
                        <a:pt x="186" y="3"/>
                        <a:pt x="163" y="3"/>
                      </a:cubicBezTo>
                      <a:moveTo>
                        <a:pt x="48" y="73"/>
                      </a:moveTo>
                      <a:cubicBezTo>
                        <a:pt x="30" y="73"/>
                        <a:pt x="13" y="57"/>
                        <a:pt x="13" y="38"/>
                      </a:cubicBezTo>
                      <a:cubicBezTo>
                        <a:pt x="13" y="24"/>
                        <a:pt x="24" y="13"/>
                        <a:pt x="38" y="13"/>
                      </a:cubicBezTo>
                      <a:cubicBezTo>
                        <a:pt x="56" y="13"/>
                        <a:pt x="74" y="30"/>
                        <a:pt x="74" y="48"/>
                      </a:cubicBezTo>
                      <a:cubicBezTo>
                        <a:pt x="74" y="63"/>
                        <a:pt x="63" y="73"/>
                        <a:pt x="48" y="73"/>
                      </a:cubicBezTo>
                      <a:moveTo>
                        <a:pt x="89" y="93"/>
                      </a:moveTo>
                      <a:cubicBezTo>
                        <a:pt x="84" y="90"/>
                        <a:pt x="75" y="82"/>
                        <a:pt x="69" y="79"/>
                      </a:cubicBezTo>
                      <a:cubicBezTo>
                        <a:pt x="73" y="75"/>
                        <a:pt x="75" y="73"/>
                        <a:pt x="78" y="69"/>
                      </a:cubicBezTo>
                      <a:cubicBezTo>
                        <a:pt x="82" y="75"/>
                        <a:pt x="92" y="83"/>
                        <a:pt x="95" y="87"/>
                      </a:cubicBezTo>
                      <a:cubicBezTo>
                        <a:pt x="95" y="87"/>
                        <a:pt x="89" y="93"/>
                        <a:pt x="89" y="93"/>
                      </a:cubicBezTo>
                      <a:moveTo>
                        <a:pt x="111" y="94"/>
                      </a:moveTo>
                      <a:cubicBezTo>
                        <a:pt x="110" y="95"/>
                        <a:pt x="105" y="88"/>
                        <a:pt x="105" y="88"/>
                      </a:cubicBezTo>
                      <a:cubicBezTo>
                        <a:pt x="109" y="84"/>
                        <a:pt x="118" y="75"/>
                        <a:pt x="122" y="69"/>
                      </a:cubicBezTo>
                      <a:cubicBezTo>
                        <a:pt x="125" y="73"/>
                        <a:pt x="128" y="75"/>
                        <a:pt x="131" y="79"/>
                      </a:cubicBezTo>
                      <a:cubicBezTo>
                        <a:pt x="125" y="82"/>
                        <a:pt x="116" y="90"/>
                        <a:pt x="111" y="94"/>
                      </a:cubicBezTo>
                      <a:moveTo>
                        <a:pt x="151" y="73"/>
                      </a:moveTo>
                      <a:cubicBezTo>
                        <a:pt x="136" y="73"/>
                        <a:pt x="126" y="62"/>
                        <a:pt x="126" y="47"/>
                      </a:cubicBezTo>
                      <a:cubicBezTo>
                        <a:pt x="127" y="29"/>
                        <a:pt x="144" y="12"/>
                        <a:pt x="162" y="13"/>
                      </a:cubicBezTo>
                      <a:cubicBezTo>
                        <a:pt x="177" y="13"/>
                        <a:pt x="187" y="24"/>
                        <a:pt x="187" y="39"/>
                      </a:cubicBezTo>
                      <a:cubicBezTo>
                        <a:pt x="187" y="57"/>
                        <a:pt x="170" y="74"/>
                        <a:pt x="151" y="7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sp>
              <p:nvSpPr>
                <p:cNvPr id="36" name="Freeform 11">
                  <a:extLst>
                    <a:ext uri="{FF2B5EF4-FFF2-40B4-BE49-F238E27FC236}">
                      <a16:creationId xmlns:a16="http://schemas.microsoft.com/office/drawing/2014/main" id="{B7AE3740-96F0-49FD-BF2B-DB445BA22139}"/>
                    </a:ext>
                  </a:extLst>
                </p:cNvPr>
                <p:cNvSpPr>
                  <a:spLocks/>
                </p:cNvSpPr>
                <p:nvPr/>
              </p:nvSpPr>
              <p:spPr bwMode="auto">
                <a:xfrm>
                  <a:off x="9336079" y="4648948"/>
                  <a:ext cx="102670" cy="106548"/>
                </a:xfrm>
                <a:custGeom>
                  <a:avLst/>
                  <a:gdLst>
                    <a:gd name="T0" fmla="*/ 6 w 42"/>
                    <a:gd name="T1" fmla="*/ 21 h 40"/>
                    <a:gd name="T2" fmla="*/ 19 w 42"/>
                    <a:gd name="T3" fmla="*/ 36 h 40"/>
                    <a:gd name="T4" fmla="*/ 42 w 42"/>
                    <a:gd name="T5" fmla="*/ 16 h 40"/>
                    <a:gd name="T6" fmla="*/ 26 w 42"/>
                    <a:gd name="T7" fmla="*/ 0 h 40"/>
                    <a:gd name="T8" fmla="*/ 6 w 42"/>
                    <a:gd name="T9" fmla="*/ 21 h 40"/>
                  </a:gdLst>
                  <a:ahLst/>
                  <a:cxnLst>
                    <a:cxn ang="0">
                      <a:pos x="T0" y="T1"/>
                    </a:cxn>
                    <a:cxn ang="0">
                      <a:pos x="T2" y="T3"/>
                    </a:cxn>
                    <a:cxn ang="0">
                      <a:pos x="T4" y="T5"/>
                    </a:cxn>
                    <a:cxn ang="0">
                      <a:pos x="T6" y="T7"/>
                    </a:cxn>
                    <a:cxn ang="0">
                      <a:pos x="T8" y="T9"/>
                    </a:cxn>
                  </a:cxnLst>
                  <a:rect l="0" t="0" r="r" b="b"/>
                  <a:pathLst>
                    <a:path w="42" h="40">
                      <a:moveTo>
                        <a:pt x="6" y="21"/>
                      </a:moveTo>
                      <a:cubicBezTo>
                        <a:pt x="0" y="28"/>
                        <a:pt x="14" y="40"/>
                        <a:pt x="19" y="36"/>
                      </a:cubicBezTo>
                      <a:cubicBezTo>
                        <a:pt x="28" y="29"/>
                        <a:pt x="35" y="22"/>
                        <a:pt x="42" y="16"/>
                      </a:cubicBezTo>
                      <a:cubicBezTo>
                        <a:pt x="36" y="9"/>
                        <a:pt x="33" y="6"/>
                        <a:pt x="26" y="0"/>
                      </a:cubicBezTo>
                      <a:cubicBezTo>
                        <a:pt x="18" y="9"/>
                        <a:pt x="13" y="13"/>
                        <a:pt x="6"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F36633"/>
                    </a:solidFill>
                    <a:effectLst/>
                    <a:uLnTx/>
                    <a:uFillTx/>
                  </a:endParaRPr>
                </a:p>
              </p:txBody>
            </p:sp>
          </p:grpSp>
        </p:grpSp>
        <p:grpSp>
          <p:nvGrpSpPr>
            <p:cNvPr id="12" name="Group 11">
              <a:extLst>
                <a:ext uri="{FF2B5EF4-FFF2-40B4-BE49-F238E27FC236}">
                  <a16:creationId xmlns:a16="http://schemas.microsoft.com/office/drawing/2014/main" id="{2B3585B5-0BD3-496A-B479-D39E62BBB80B}"/>
                </a:ext>
              </a:extLst>
            </p:cNvPr>
            <p:cNvGrpSpPr/>
            <p:nvPr/>
          </p:nvGrpSpPr>
          <p:grpSpPr>
            <a:xfrm>
              <a:off x="6591654" y="4979119"/>
              <a:ext cx="2400772" cy="554174"/>
              <a:chOff x="6591654" y="5049457"/>
              <a:chExt cx="2400772" cy="554174"/>
            </a:xfrm>
          </p:grpSpPr>
          <p:sp>
            <p:nvSpPr>
              <p:cNvPr id="18" name="Rectangle: Rounded Corners 17">
                <a:extLst>
                  <a:ext uri="{FF2B5EF4-FFF2-40B4-BE49-F238E27FC236}">
                    <a16:creationId xmlns:a16="http://schemas.microsoft.com/office/drawing/2014/main" id="{D0EA6410-4F02-4519-8D08-F107060EDEF2}"/>
                  </a:ext>
                </a:extLst>
              </p:cNvPr>
              <p:cNvSpPr/>
              <p:nvPr/>
            </p:nvSpPr>
            <p:spPr>
              <a:xfrm>
                <a:off x="6591655" y="5049457"/>
                <a:ext cx="2400771" cy="554174"/>
              </a:xfrm>
              <a:prstGeom prst="roundRect">
                <a:avLst>
                  <a:gd name="adj" fmla="val 17864"/>
                </a:avLst>
              </a:prstGeom>
              <a:solidFill>
                <a:srgbClr val="FFFFFF">
                  <a:alpha val="64000"/>
                </a:srgbClr>
              </a:solidFill>
              <a:ln w="12700" cap="flat" cmpd="sng" algn="ctr">
                <a:noFill/>
                <a:prstDash val="solid"/>
                <a:miter lim="800000"/>
              </a:ln>
              <a:effectLst/>
            </p:spPr>
            <p:txBody>
              <a:bodyPr lIns="0" tIns="36000" rIns="0" bIns="36000" rtlCol="0" anchor="t"/>
              <a:lstStyle/>
              <a:p>
                <a:pPr marL="0" marR="0" lvl="0" indent="0" algn="ctr" defTabSz="914400" eaLnBrk="1" fontAlgn="auto" latinLnBrk="0" hangingPunct="1">
                  <a:lnSpc>
                    <a:spcPct val="100000"/>
                  </a:lnSpc>
                  <a:spcBef>
                    <a:spcPts val="600"/>
                  </a:spcBef>
                  <a:spcAft>
                    <a:spcPts val="1000"/>
                  </a:spcAft>
                  <a:buClrTx/>
                  <a:buSzTx/>
                  <a:buFontTx/>
                  <a:buNone/>
                  <a:tabLst/>
                  <a:defRPr/>
                </a:pPr>
                <a:endParaRPr kumimoji="0" lang="en-GB" sz="2000" b="1"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19" name="Rectangle: Top Corners Rounded 18">
                <a:extLst>
                  <a:ext uri="{FF2B5EF4-FFF2-40B4-BE49-F238E27FC236}">
                    <a16:creationId xmlns:a16="http://schemas.microsoft.com/office/drawing/2014/main" id="{8C9151DB-5043-4591-8EC8-9C9B1391CAF8}"/>
                  </a:ext>
                </a:extLst>
              </p:cNvPr>
              <p:cNvSpPr/>
              <p:nvPr/>
            </p:nvSpPr>
            <p:spPr>
              <a:xfrm rot="5400000">
                <a:off x="6691493" y="5073086"/>
                <a:ext cx="350132" cy="549809"/>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3761FC36-1920-44A6-A3F2-8D14FB61859C}"/>
                  </a:ext>
                </a:extLst>
              </p:cNvPr>
              <p:cNvSpPr txBox="1"/>
              <p:nvPr/>
            </p:nvSpPr>
            <p:spPr>
              <a:xfrm>
                <a:off x="7138775" y="5061989"/>
                <a:ext cx="1600200" cy="523220"/>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9%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không</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thể</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tập</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thể</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dục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ngoài</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trời</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pic>
            <p:nvPicPr>
              <p:cNvPr id="21" name="Graphic 20" descr="Walk">
                <a:extLst>
                  <a:ext uri="{FF2B5EF4-FFF2-40B4-BE49-F238E27FC236}">
                    <a16:creationId xmlns:a16="http://schemas.microsoft.com/office/drawing/2014/main" id="{804E840A-CF9C-4150-8A97-851F17CA86B3}"/>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674678" y="5193843"/>
                <a:ext cx="312815" cy="312815"/>
              </a:xfrm>
              <a:prstGeom prst="rect">
                <a:avLst/>
              </a:prstGeom>
            </p:spPr>
          </p:pic>
        </p:grpSp>
        <p:grpSp>
          <p:nvGrpSpPr>
            <p:cNvPr id="13" name="Group 12">
              <a:extLst>
                <a:ext uri="{FF2B5EF4-FFF2-40B4-BE49-F238E27FC236}">
                  <a16:creationId xmlns:a16="http://schemas.microsoft.com/office/drawing/2014/main" id="{33014BD6-B654-4DAA-8AC0-4246C7BD32BA}"/>
                </a:ext>
              </a:extLst>
            </p:cNvPr>
            <p:cNvGrpSpPr/>
            <p:nvPr/>
          </p:nvGrpSpPr>
          <p:grpSpPr>
            <a:xfrm>
              <a:off x="9197694" y="4979119"/>
              <a:ext cx="2400772" cy="554174"/>
              <a:chOff x="9197694" y="5049457"/>
              <a:chExt cx="2400772" cy="554174"/>
            </a:xfrm>
          </p:grpSpPr>
          <p:sp>
            <p:nvSpPr>
              <p:cNvPr id="14" name="Rectangle: Rounded Corners 13">
                <a:extLst>
                  <a:ext uri="{FF2B5EF4-FFF2-40B4-BE49-F238E27FC236}">
                    <a16:creationId xmlns:a16="http://schemas.microsoft.com/office/drawing/2014/main" id="{B5C43459-2244-4871-BAB1-DCCB486B1FD3}"/>
                  </a:ext>
                </a:extLst>
              </p:cNvPr>
              <p:cNvSpPr/>
              <p:nvPr/>
            </p:nvSpPr>
            <p:spPr>
              <a:xfrm>
                <a:off x="9197695" y="5049457"/>
                <a:ext cx="2400771" cy="554174"/>
              </a:xfrm>
              <a:prstGeom prst="roundRect">
                <a:avLst>
                  <a:gd name="adj" fmla="val 17864"/>
                </a:avLst>
              </a:prstGeom>
              <a:solidFill>
                <a:srgbClr val="FFFFFF">
                  <a:alpha val="64000"/>
                </a:srgbClr>
              </a:solidFill>
              <a:ln w="12700" cap="flat" cmpd="sng" algn="ctr">
                <a:noFill/>
                <a:prstDash val="solid"/>
                <a:miter lim="800000"/>
              </a:ln>
              <a:effectLst/>
            </p:spPr>
            <p:txBody>
              <a:bodyPr lIns="0" tIns="36000" rIns="0" bIns="36000" rtlCol="0" anchor="t"/>
              <a:lstStyle/>
              <a:p>
                <a:pPr marL="0" marR="0" lvl="0" indent="0" algn="ctr" defTabSz="914400" eaLnBrk="1" fontAlgn="auto" latinLnBrk="0" hangingPunct="1">
                  <a:lnSpc>
                    <a:spcPct val="100000"/>
                  </a:lnSpc>
                  <a:spcBef>
                    <a:spcPts val="600"/>
                  </a:spcBef>
                  <a:spcAft>
                    <a:spcPts val="1000"/>
                  </a:spcAft>
                  <a:buClrTx/>
                  <a:buSzTx/>
                  <a:buFontTx/>
                  <a:buNone/>
                  <a:tabLst/>
                  <a:defRPr/>
                </a:pPr>
                <a:endParaRPr kumimoji="0" lang="en-GB" sz="1600" b="1"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15" name="Rectangle: Top Corners Rounded 14">
                <a:extLst>
                  <a:ext uri="{FF2B5EF4-FFF2-40B4-BE49-F238E27FC236}">
                    <a16:creationId xmlns:a16="http://schemas.microsoft.com/office/drawing/2014/main" id="{26FDB13A-6CE7-4776-87DD-1FCC9E6C7DE0}"/>
                  </a:ext>
                </a:extLst>
              </p:cNvPr>
              <p:cNvSpPr/>
              <p:nvPr/>
            </p:nvSpPr>
            <p:spPr>
              <a:xfrm rot="5400000">
                <a:off x="9297533" y="5073086"/>
                <a:ext cx="350132" cy="549809"/>
              </a:xfrm>
              <a:prstGeom prst="round2SameRect">
                <a:avLst>
                  <a:gd name="adj1" fmla="val 50000"/>
                  <a:gd name="adj2" fmla="val 0"/>
                </a:avLst>
              </a:prstGeom>
              <a:solidFill>
                <a:srgbClr val="FF9900"/>
              </a:solidFill>
              <a:ln w="12700" cap="flat" cmpd="sng" algn="ctr">
                <a:noFill/>
                <a:prstDash val="solid"/>
                <a:miter lim="800000"/>
              </a:ln>
              <a:effectLst/>
            </p:spPr>
            <p:txBody>
              <a:bodyPr lIns="0" tIns="0" rIns="0" bIns="32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1342C0DC-5458-47E2-9348-0A38A43016AB}"/>
                  </a:ext>
                </a:extLst>
              </p:cNvPr>
              <p:cNvSpPr txBox="1"/>
              <p:nvPr/>
            </p:nvSpPr>
            <p:spPr>
              <a:xfrm>
                <a:off x="9744814" y="5061989"/>
                <a:ext cx="1853651" cy="523220"/>
              </a:xfrm>
              <a:prstGeom prst="rect">
                <a:avLst/>
              </a:prstGeom>
              <a:noFill/>
            </p:spPr>
            <p:txBody>
              <a:bodyPr wrap="square" rtlCol="0"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27%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tác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động</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đế</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giấc</a:t>
                </a:r>
                <a:r>
                  <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400" b="0"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ngủ</a:t>
                </a:r>
                <a:endParaRPr kumimoji="0" lang="en-GB" sz="1400" b="0"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pic>
            <p:nvPicPr>
              <p:cNvPr id="17" name="Graphic 16" descr="Sleep">
                <a:extLst>
                  <a:ext uri="{FF2B5EF4-FFF2-40B4-BE49-F238E27FC236}">
                    <a16:creationId xmlns:a16="http://schemas.microsoft.com/office/drawing/2014/main" id="{4CA64D98-E88F-4BFE-80E7-EE22E269CC68}"/>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253542" y="5144177"/>
                <a:ext cx="378929" cy="378929"/>
              </a:xfrm>
              <a:prstGeom prst="rect">
                <a:avLst/>
              </a:prstGeom>
            </p:spPr>
          </p:pic>
        </p:grpSp>
      </p:grpSp>
      <p:grpSp>
        <p:nvGrpSpPr>
          <p:cNvPr id="60" name="Group 59">
            <a:extLst>
              <a:ext uri="{FF2B5EF4-FFF2-40B4-BE49-F238E27FC236}">
                <a16:creationId xmlns:a16="http://schemas.microsoft.com/office/drawing/2014/main" id="{7F683267-F7A8-4ED6-9A6D-A35940BF2958}"/>
              </a:ext>
            </a:extLst>
          </p:cNvPr>
          <p:cNvGrpSpPr/>
          <p:nvPr/>
        </p:nvGrpSpPr>
        <p:grpSpPr>
          <a:xfrm>
            <a:off x="6464257" y="4406297"/>
            <a:ext cx="5413464" cy="714172"/>
            <a:chOff x="6421759" y="4823023"/>
            <a:chExt cx="5413464" cy="714172"/>
          </a:xfrm>
        </p:grpSpPr>
        <p:sp>
          <p:nvSpPr>
            <p:cNvPr id="61" name="Rectangle 60">
              <a:extLst>
                <a:ext uri="{FF2B5EF4-FFF2-40B4-BE49-F238E27FC236}">
                  <a16:creationId xmlns:a16="http://schemas.microsoft.com/office/drawing/2014/main" id="{FA805807-022A-4096-A106-559FB666C9CA}"/>
                </a:ext>
              </a:extLst>
            </p:cNvPr>
            <p:cNvSpPr/>
            <p:nvPr/>
          </p:nvSpPr>
          <p:spPr>
            <a:xfrm>
              <a:off x="6421759" y="4833800"/>
              <a:ext cx="4708567"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dù</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vậy</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theo</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thang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điểm</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mMRC</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những</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người</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này</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thuộc</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nhóm</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khó</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thở</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nặng</a:t>
              </a:r>
              <a:r>
                <a:rPr kumimoji="0" lang="en-GB"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b="1" i="0" u="none" strike="noStrike" kern="0" cap="none" spc="0" normalizeH="0" baseline="30000" noProof="0" dirty="0">
                  <a:ln>
                    <a:noFill/>
                  </a:ln>
                  <a:solidFill>
                    <a:srgbClr val="003366"/>
                  </a:solidFill>
                  <a:effectLst/>
                  <a:uLnTx/>
                  <a:uFillTx/>
                  <a:latin typeface="Arial" panose="020B0604020202020204" pitchFamily="34" charset="0"/>
                  <a:cs typeface="Arial" panose="020B0604020202020204" pitchFamily="34" charset="0"/>
                </a:rPr>
                <a:t>2</a:t>
              </a:r>
              <a:endParaRPr kumimoji="0" lang="en-GB" sz="1050" b="1" i="0" u="none" strike="noStrike" kern="0" cap="none" spc="0" normalizeH="0" baseline="30000" noProof="0" dirty="0">
                <a:ln>
                  <a:noFill/>
                </a:ln>
                <a:solidFill>
                  <a:srgbClr val="003366"/>
                </a:solidFill>
                <a:effectLst/>
                <a:uLnTx/>
                <a:uFillTx/>
                <a:latin typeface="Arial" panose="020B0604020202020204" pitchFamily="34" charset="0"/>
                <a:cs typeface="Arial" panose="020B0604020202020204" pitchFamily="34" charset="0"/>
              </a:endParaRPr>
            </a:p>
          </p:txBody>
        </p:sp>
        <p:pic>
          <p:nvPicPr>
            <p:cNvPr id="62" name="Picture 61">
              <a:extLst>
                <a:ext uri="{FF2B5EF4-FFF2-40B4-BE49-F238E27FC236}">
                  <a16:creationId xmlns:a16="http://schemas.microsoft.com/office/drawing/2014/main" id="{C66B198C-AA80-4E1F-A5FB-CFCE964D168E}"/>
                </a:ext>
              </a:extLst>
            </p:cNvPr>
            <p:cNvPicPr>
              <a:picLocks noChangeAspect="1"/>
            </p:cNvPicPr>
            <p:nvPr/>
          </p:nvPicPr>
          <p:blipFill>
            <a:blip r:embed="rId15" cstate="print">
              <a:extLst>
                <a:ext uri="{BEBA8EAE-BF5A-486C-A8C5-ECC9F3942E4B}">
                  <a14:imgProps xmlns:a14="http://schemas.microsoft.com/office/drawing/2010/main">
                    <a14:imgLayer r:embed="rId16">
                      <a14:imgEffect>
                        <a14:saturation sat="66000"/>
                      </a14:imgEffect>
                    </a14:imgLayer>
                  </a14:imgProps>
                </a:ext>
                <a:ext uri="{28A0092B-C50C-407E-A947-70E740481C1C}">
                  <a14:useLocalDpi xmlns:a14="http://schemas.microsoft.com/office/drawing/2010/main" val="0"/>
                </a:ext>
              </a:extLst>
            </a:blip>
            <a:stretch>
              <a:fillRect/>
            </a:stretch>
          </p:blipFill>
          <p:spPr>
            <a:xfrm>
              <a:off x="11130326" y="4823023"/>
              <a:ext cx="704897" cy="714172"/>
            </a:xfrm>
            <a:prstGeom prst="rect">
              <a:avLst/>
            </a:prstGeom>
          </p:spPr>
        </p:pic>
      </p:grpSp>
      <p:grpSp>
        <p:nvGrpSpPr>
          <p:cNvPr id="63" name="Group 62">
            <a:extLst>
              <a:ext uri="{FF2B5EF4-FFF2-40B4-BE49-F238E27FC236}">
                <a16:creationId xmlns:a16="http://schemas.microsoft.com/office/drawing/2014/main" id="{EF90BE02-8492-4EA6-9A20-3CB5D54B343C}"/>
              </a:ext>
            </a:extLst>
          </p:cNvPr>
          <p:cNvGrpSpPr/>
          <p:nvPr/>
        </p:nvGrpSpPr>
        <p:grpSpPr>
          <a:xfrm>
            <a:off x="7133750" y="2437913"/>
            <a:ext cx="3831770" cy="1723164"/>
            <a:chOff x="7277427" y="2854639"/>
            <a:chExt cx="3304278" cy="1510476"/>
          </a:xfrm>
        </p:grpSpPr>
        <p:grpSp>
          <p:nvGrpSpPr>
            <p:cNvPr id="64" name="Group 63">
              <a:extLst>
                <a:ext uri="{FF2B5EF4-FFF2-40B4-BE49-F238E27FC236}">
                  <a16:creationId xmlns:a16="http://schemas.microsoft.com/office/drawing/2014/main" id="{5D87868F-D38D-4555-97EC-4008E842633D}"/>
                </a:ext>
              </a:extLst>
            </p:cNvPr>
            <p:cNvGrpSpPr/>
            <p:nvPr/>
          </p:nvGrpSpPr>
          <p:grpSpPr>
            <a:xfrm>
              <a:off x="7277427" y="3072226"/>
              <a:ext cx="1241945" cy="1178691"/>
              <a:chOff x="6951482" y="2854639"/>
              <a:chExt cx="1241945" cy="1178691"/>
            </a:xfrm>
          </p:grpSpPr>
          <p:grpSp>
            <p:nvGrpSpPr>
              <p:cNvPr id="120" name="Group 119">
                <a:extLst>
                  <a:ext uri="{FF2B5EF4-FFF2-40B4-BE49-F238E27FC236}">
                    <a16:creationId xmlns:a16="http://schemas.microsoft.com/office/drawing/2014/main" id="{076CC925-7191-4727-B806-E7C8B3CD90AF}"/>
                  </a:ext>
                </a:extLst>
              </p:cNvPr>
              <p:cNvGrpSpPr>
                <a:grpSpLocks noChangeAspect="1"/>
              </p:cNvGrpSpPr>
              <p:nvPr/>
            </p:nvGrpSpPr>
            <p:grpSpPr>
              <a:xfrm>
                <a:off x="7979629" y="3569215"/>
                <a:ext cx="213798" cy="464115"/>
                <a:chOff x="-9294813" y="2878138"/>
                <a:chExt cx="346075" cy="762000"/>
              </a:xfrm>
              <a:solidFill>
                <a:srgbClr val="0B4584"/>
              </a:solidFill>
            </p:grpSpPr>
            <p:sp>
              <p:nvSpPr>
                <p:cNvPr id="145" name="Freeform 5">
                  <a:extLst>
                    <a:ext uri="{FF2B5EF4-FFF2-40B4-BE49-F238E27FC236}">
                      <a16:creationId xmlns:a16="http://schemas.microsoft.com/office/drawing/2014/main" id="{0CA7E49B-2C37-484A-ADED-81258794F66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6" name="Freeform 6">
                  <a:extLst>
                    <a:ext uri="{FF2B5EF4-FFF2-40B4-BE49-F238E27FC236}">
                      <a16:creationId xmlns:a16="http://schemas.microsoft.com/office/drawing/2014/main" id="{D155C281-63C6-4CB3-94BA-A46329E6C3F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1" name="Group 120">
                <a:extLst>
                  <a:ext uri="{FF2B5EF4-FFF2-40B4-BE49-F238E27FC236}">
                    <a16:creationId xmlns:a16="http://schemas.microsoft.com/office/drawing/2014/main" id="{8E4EB24E-32B9-47F7-B8A9-252D5F8A736D}"/>
                  </a:ext>
                </a:extLst>
              </p:cNvPr>
              <p:cNvGrpSpPr>
                <a:grpSpLocks noChangeAspect="1"/>
              </p:cNvGrpSpPr>
              <p:nvPr/>
            </p:nvGrpSpPr>
            <p:grpSpPr>
              <a:xfrm>
                <a:off x="7574831" y="3569215"/>
                <a:ext cx="213798" cy="464115"/>
                <a:chOff x="-9294813" y="2878138"/>
                <a:chExt cx="346075" cy="762000"/>
              </a:xfrm>
              <a:solidFill>
                <a:srgbClr val="0B4584"/>
              </a:solidFill>
            </p:grpSpPr>
            <p:sp>
              <p:nvSpPr>
                <p:cNvPr id="143" name="Freeform 5">
                  <a:extLst>
                    <a:ext uri="{FF2B5EF4-FFF2-40B4-BE49-F238E27FC236}">
                      <a16:creationId xmlns:a16="http://schemas.microsoft.com/office/drawing/2014/main" id="{9C3F47FE-DE8B-49C8-B64A-7BD101BD9DD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4" name="Freeform 6">
                  <a:extLst>
                    <a:ext uri="{FF2B5EF4-FFF2-40B4-BE49-F238E27FC236}">
                      <a16:creationId xmlns:a16="http://schemas.microsoft.com/office/drawing/2014/main" id="{143A1FDE-556E-440E-8188-82F611E6219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2" name="Group 121">
                <a:extLst>
                  <a:ext uri="{FF2B5EF4-FFF2-40B4-BE49-F238E27FC236}">
                    <a16:creationId xmlns:a16="http://schemas.microsoft.com/office/drawing/2014/main" id="{5F6E6AB5-D313-40D4-9D73-F516E9353DB7}"/>
                  </a:ext>
                </a:extLst>
              </p:cNvPr>
              <p:cNvGrpSpPr>
                <a:grpSpLocks noChangeAspect="1"/>
              </p:cNvGrpSpPr>
              <p:nvPr/>
            </p:nvGrpSpPr>
            <p:grpSpPr>
              <a:xfrm>
                <a:off x="7171866" y="3569215"/>
                <a:ext cx="213798" cy="464115"/>
                <a:chOff x="-9294813" y="2878138"/>
                <a:chExt cx="346075" cy="762000"/>
              </a:xfrm>
              <a:solidFill>
                <a:srgbClr val="0B4584"/>
              </a:solidFill>
            </p:grpSpPr>
            <p:sp>
              <p:nvSpPr>
                <p:cNvPr id="141" name="Freeform 5">
                  <a:extLst>
                    <a:ext uri="{FF2B5EF4-FFF2-40B4-BE49-F238E27FC236}">
                      <a16:creationId xmlns:a16="http://schemas.microsoft.com/office/drawing/2014/main" id="{4F1309F5-5F40-41F6-8918-1536C1A30AE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2" name="Freeform 6">
                  <a:extLst>
                    <a:ext uri="{FF2B5EF4-FFF2-40B4-BE49-F238E27FC236}">
                      <a16:creationId xmlns:a16="http://schemas.microsoft.com/office/drawing/2014/main" id="{4C540BBD-FB3B-47D8-8E85-DCB3A4950544}"/>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3" name="Group 122">
                <a:extLst>
                  <a:ext uri="{FF2B5EF4-FFF2-40B4-BE49-F238E27FC236}">
                    <a16:creationId xmlns:a16="http://schemas.microsoft.com/office/drawing/2014/main" id="{8972B405-6818-41F1-888E-F48AC4DF200F}"/>
                  </a:ext>
                </a:extLst>
              </p:cNvPr>
              <p:cNvGrpSpPr>
                <a:grpSpLocks noChangeAspect="1"/>
              </p:cNvGrpSpPr>
              <p:nvPr/>
            </p:nvGrpSpPr>
            <p:grpSpPr>
              <a:xfrm>
                <a:off x="7175538" y="2854639"/>
                <a:ext cx="213798" cy="464115"/>
                <a:chOff x="-9294813" y="2878138"/>
                <a:chExt cx="346075" cy="762000"/>
              </a:xfrm>
              <a:solidFill>
                <a:srgbClr val="0B4584"/>
              </a:solidFill>
            </p:grpSpPr>
            <p:sp>
              <p:nvSpPr>
                <p:cNvPr id="139" name="Freeform 5">
                  <a:extLst>
                    <a:ext uri="{FF2B5EF4-FFF2-40B4-BE49-F238E27FC236}">
                      <a16:creationId xmlns:a16="http://schemas.microsoft.com/office/drawing/2014/main" id="{297317A4-457F-478E-83D4-211E77A4AE7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40" name="Freeform 6">
                  <a:extLst>
                    <a:ext uri="{FF2B5EF4-FFF2-40B4-BE49-F238E27FC236}">
                      <a16:creationId xmlns:a16="http://schemas.microsoft.com/office/drawing/2014/main" id="{72DAC2C9-1010-4C26-90E8-EBF19580060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4" name="Group 123">
                <a:extLst>
                  <a:ext uri="{FF2B5EF4-FFF2-40B4-BE49-F238E27FC236}">
                    <a16:creationId xmlns:a16="http://schemas.microsoft.com/office/drawing/2014/main" id="{911831AB-B1E0-4433-B567-20BC58B2DE1C}"/>
                  </a:ext>
                </a:extLst>
              </p:cNvPr>
              <p:cNvGrpSpPr>
                <a:grpSpLocks noChangeAspect="1"/>
              </p:cNvGrpSpPr>
              <p:nvPr/>
            </p:nvGrpSpPr>
            <p:grpSpPr>
              <a:xfrm>
                <a:off x="7370334" y="3211927"/>
                <a:ext cx="213798" cy="464115"/>
                <a:chOff x="-9294813" y="2878138"/>
                <a:chExt cx="346075" cy="762000"/>
              </a:xfrm>
              <a:solidFill>
                <a:srgbClr val="0B4584"/>
              </a:solidFill>
            </p:grpSpPr>
            <p:sp>
              <p:nvSpPr>
                <p:cNvPr id="137" name="Freeform 5">
                  <a:extLst>
                    <a:ext uri="{FF2B5EF4-FFF2-40B4-BE49-F238E27FC236}">
                      <a16:creationId xmlns:a16="http://schemas.microsoft.com/office/drawing/2014/main" id="{B7AE2EEE-86AA-4252-914D-72CEA99FF9E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8" name="Freeform 6">
                  <a:extLst>
                    <a:ext uri="{FF2B5EF4-FFF2-40B4-BE49-F238E27FC236}">
                      <a16:creationId xmlns:a16="http://schemas.microsoft.com/office/drawing/2014/main" id="{A86C400F-4A86-45E3-9F9C-5D5B071D734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5" name="Group 124">
                <a:extLst>
                  <a:ext uri="{FF2B5EF4-FFF2-40B4-BE49-F238E27FC236}">
                    <a16:creationId xmlns:a16="http://schemas.microsoft.com/office/drawing/2014/main" id="{19DD988B-11CB-4081-9F48-7D2056810DB0}"/>
                  </a:ext>
                </a:extLst>
              </p:cNvPr>
              <p:cNvGrpSpPr>
                <a:grpSpLocks noChangeAspect="1"/>
              </p:cNvGrpSpPr>
              <p:nvPr/>
            </p:nvGrpSpPr>
            <p:grpSpPr>
              <a:xfrm>
                <a:off x="7573433" y="2854639"/>
                <a:ext cx="213798" cy="464115"/>
                <a:chOff x="-9294813" y="2878138"/>
                <a:chExt cx="346075" cy="762000"/>
              </a:xfrm>
              <a:solidFill>
                <a:srgbClr val="0B4584"/>
              </a:solidFill>
            </p:grpSpPr>
            <p:sp>
              <p:nvSpPr>
                <p:cNvPr id="135" name="Freeform 5">
                  <a:extLst>
                    <a:ext uri="{FF2B5EF4-FFF2-40B4-BE49-F238E27FC236}">
                      <a16:creationId xmlns:a16="http://schemas.microsoft.com/office/drawing/2014/main" id="{B57F2EB4-DA8F-4A07-AD14-4FE6DDB6A0F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6" name="Freeform 6">
                  <a:extLst>
                    <a:ext uri="{FF2B5EF4-FFF2-40B4-BE49-F238E27FC236}">
                      <a16:creationId xmlns:a16="http://schemas.microsoft.com/office/drawing/2014/main" id="{DA4AF87F-56CB-40D2-ACC7-14375CD6C3F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6" name="Group 125">
                <a:extLst>
                  <a:ext uri="{FF2B5EF4-FFF2-40B4-BE49-F238E27FC236}">
                    <a16:creationId xmlns:a16="http://schemas.microsoft.com/office/drawing/2014/main" id="{0F029E28-DA4A-49F1-86C3-182C0E96E149}"/>
                  </a:ext>
                </a:extLst>
              </p:cNvPr>
              <p:cNvGrpSpPr>
                <a:grpSpLocks noChangeAspect="1"/>
              </p:cNvGrpSpPr>
              <p:nvPr/>
            </p:nvGrpSpPr>
            <p:grpSpPr>
              <a:xfrm>
                <a:off x="7776532" y="3211927"/>
                <a:ext cx="213798" cy="464115"/>
                <a:chOff x="-9294813" y="2878138"/>
                <a:chExt cx="346075" cy="762000"/>
              </a:xfrm>
              <a:solidFill>
                <a:srgbClr val="0B4584"/>
              </a:solidFill>
            </p:grpSpPr>
            <p:sp>
              <p:nvSpPr>
                <p:cNvPr id="133" name="Freeform 5">
                  <a:extLst>
                    <a:ext uri="{FF2B5EF4-FFF2-40B4-BE49-F238E27FC236}">
                      <a16:creationId xmlns:a16="http://schemas.microsoft.com/office/drawing/2014/main" id="{E618345C-D78B-4844-8CC3-9F3CF29E928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4" name="Freeform 6">
                  <a:extLst>
                    <a:ext uri="{FF2B5EF4-FFF2-40B4-BE49-F238E27FC236}">
                      <a16:creationId xmlns:a16="http://schemas.microsoft.com/office/drawing/2014/main" id="{36E03542-5F09-4186-B321-595D3EF386A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7" name="Group 126">
                <a:extLst>
                  <a:ext uri="{FF2B5EF4-FFF2-40B4-BE49-F238E27FC236}">
                    <a16:creationId xmlns:a16="http://schemas.microsoft.com/office/drawing/2014/main" id="{EE376BFF-85EA-429C-900F-41BA6FDEBF77}"/>
                  </a:ext>
                </a:extLst>
              </p:cNvPr>
              <p:cNvGrpSpPr>
                <a:grpSpLocks noChangeAspect="1"/>
              </p:cNvGrpSpPr>
              <p:nvPr/>
            </p:nvGrpSpPr>
            <p:grpSpPr>
              <a:xfrm>
                <a:off x="7979629" y="2854639"/>
                <a:ext cx="213798" cy="464115"/>
                <a:chOff x="-9294813" y="2878138"/>
                <a:chExt cx="346075" cy="762000"/>
              </a:xfrm>
              <a:solidFill>
                <a:srgbClr val="0B4584"/>
              </a:solidFill>
            </p:grpSpPr>
            <p:sp>
              <p:nvSpPr>
                <p:cNvPr id="131" name="Freeform 5">
                  <a:extLst>
                    <a:ext uri="{FF2B5EF4-FFF2-40B4-BE49-F238E27FC236}">
                      <a16:creationId xmlns:a16="http://schemas.microsoft.com/office/drawing/2014/main" id="{1D304A1A-C891-493B-A87C-B4D72EAE972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2" name="Freeform 6">
                  <a:extLst>
                    <a:ext uri="{FF2B5EF4-FFF2-40B4-BE49-F238E27FC236}">
                      <a16:creationId xmlns:a16="http://schemas.microsoft.com/office/drawing/2014/main" id="{9E51BE20-7894-44CE-9150-3FEA429E061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128" name="Group 127">
                <a:extLst>
                  <a:ext uri="{FF2B5EF4-FFF2-40B4-BE49-F238E27FC236}">
                    <a16:creationId xmlns:a16="http://schemas.microsoft.com/office/drawing/2014/main" id="{DFF53A14-27A3-4C2B-BE99-6467117C3DC7}"/>
                  </a:ext>
                </a:extLst>
              </p:cNvPr>
              <p:cNvGrpSpPr>
                <a:grpSpLocks noChangeAspect="1"/>
              </p:cNvGrpSpPr>
              <p:nvPr/>
            </p:nvGrpSpPr>
            <p:grpSpPr>
              <a:xfrm>
                <a:off x="6951482" y="3196942"/>
                <a:ext cx="213798" cy="464115"/>
                <a:chOff x="-9294813" y="2878138"/>
                <a:chExt cx="346075" cy="762000"/>
              </a:xfrm>
              <a:solidFill>
                <a:srgbClr val="0B4584"/>
              </a:solidFill>
            </p:grpSpPr>
            <p:sp>
              <p:nvSpPr>
                <p:cNvPr id="129" name="Freeform 5">
                  <a:extLst>
                    <a:ext uri="{FF2B5EF4-FFF2-40B4-BE49-F238E27FC236}">
                      <a16:creationId xmlns:a16="http://schemas.microsoft.com/office/drawing/2014/main" id="{E8CB60E3-E662-41DF-B341-FF164718FA1A}"/>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0" name="Freeform 6">
                  <a:extLst>
                    <a:ext uri="{FF2B5EF4-FFF2-40B4-BE49-F238E27FC236}">
                      <a16:creationId xmlns:a16="http://schemas.microsoft.com/office/drawing/2014/main" id="{A33D8B9B-BDB0-4A78-8AF0-BD5D697ADA5D}"/>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grpSp>
          <p:nvGrpSpPr>
            <p:cNvPr id="65" name="Group 64">
              <a:extLst>
                <a:ext uri="{FF2B5EF4-FFF2-40B4-BE49-F238E27FC236}">
                  <a16:creationId xmlns:a16="http://schemas.microsoft.com/office/drawing/2014/main" id="{2E01B0C0-10BF-428D-B616-AA9577E0673D}"/>
                </a:ext>
              </a:extLst>
            </p:cNvPr>
            <p:cNvGrpSpPr/>
            <p:nvPr/>
          </p:nvGrpSpPr>
          <p:grpSpPr>
            <a:xfrm>
              <a:off x="8762760" y="2854639"/>
              <a:ext cx="1818945" cy="1510476"/>
              <a:chOff x="8762760" y="2854639"/>
              <a:chExt cx="1818945" cy="1510476"/>
            </a:xfrm>
          </p:grpSpPr>
          <p:grpSp>
            <p:nvGrpSpPr>
              <p:cNvPr id="66" name="Group 65">
                <a:extLst>
                  <a:ext uri="{FF2B5EF4-FFF2-40B4-BE49-F238E27FC236}">
                    <a16:creationId xmlns:a16="http://schemas.microsoft.com/office/drawing/2014/main" id="{6CF12583-620C-44C9-8797-20E84282157D}"/>
                  </a:ext>
                </a:extLst>
              </p:cNvPr>
              <p:cNvGrpSpPr>
                <a:grpSpLocks noChangeAspect="1"/>
              </p:cNvGrpSpPr>
              <p:nvPr/>
            </p:nvGrpSpPr>
            <p:grpSpPr>
              <a:xfrm>
                <a:off x="9164047" y="3901000"/>
                <a:ext cx="213798" cy="464115"/>
                <a:chOff x="-9294813" y="2878138"/>
                <a:chExt cx="346075" cy="762000"/>
              </a:xfrm>
              <a:solidFill>
                <a:srgbClr val="FFFFFF">
                  <a:lumMod val="65000"/>
                </a:srgbClr>
              </a:solidFill>
            </p:grpSpPr>
            <p:sp>
              <p:nvSpPr>
                <p:cNvPr id="118" name="Freeform 5">
                  <a:extLst>
                    <a:ext uri="{FF2B5EF4-FFF2-40B4-BE49-F238E27FC236}">
                      <a16:creationId xmlns:a16="http://schemas.microsoft.com/office/drawing/2014/main" id="{E256CE43-CADE-48A7-A5A3-8AD74732CA6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9" name="Freeform 6">
                  <a:extLst>
                    <a:ext uri="{FF2B5EF4-FFF2-40B4-BE49-F238E27FC236}">
                      <a16:creationId xmlns:a16="http://schemas.microsoft.com/office/drawing/2014/main" id="{0079911E-0CC9-44FA-B602-12CD2FCDD8C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7" name="Group 66">
                <a:extLst>
                  <a:ext uri="{FF2B5EF4-FFF2-40B4-BE49-F238E27FC236}">
                    <a16:creationId xmlns:a16="http://schemas.microsoft.com/office/drawing/2014/main" id="{A37C5B75-39D1-4A36-9429-E613CAD947D9}"/>
                  </a:ext>
                </a:extLst>
              </p:cNvPr>
              <p:cNvGrpSpPr>
                <a:grpSpLocks noChangeAspect="1"/>
              </p:cNvGrpSpPr>
              <p:nvPr/>
            </p:nvGrpSpPr>
            <p:grpSpPr>
              <a:xfrm>
                <a:off x="10367907" y="3901000"/>
                <a:ext cx="213798" cy="464115"/>
                <a:chOff x="-9294813" y="2878138"/>
                <a:chExt cx="346075" cy="762000"/>
              </a:xfrm>
              <a:solidFill>
                <a:srgbClr val="FFFFFF">
                  <a:lumMod val="65000"/>
                </a:srgbClr>
              </a:solidFill>
            </p:grpSpPr>
            <p:sp>
              <p:nvSpPr>
                <p:cNvPr id="116" name="Freeform 5">
                  <a:extLst>
                    <a:ext uri="{FF2B5EF4-FFF2-40B4-BE49-F238E27FC236}">
                      <a16:creationId xmlns:a16="http://schemas.microsoft.com/office/drawing/2014/main" id="{8D08F069-329A-48C0-B77E-88F7C062C29C}"/>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7" name="Freeform 6">
                  <a:extLst>
                    <a:ext uri="{FF2B5EF4-FFF2-40B4-BE49-F238E27FC236}">
                      <a16:creationId xmlns:a16="http://schemas.microsoft.com/office/drawing/2014/main" id="{56A32555-25C7-4B46-A1FF-0A1671BF7FF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8" name="Group 67">
                <a:extLst>
                  <a:ext uri="{FF2B5EF4-FFF2-40B4-BE49-F238E27FC236}">
                    <a16:creationId xmlns:a16="http://schemas.microsoft.com/office/drawing/2014/main" id="{5037DB60-8015-4986-82CD-EB0C16FC3AAF}"/>
                  </a:ext>
                </a:extLst>
              </p:cNvPr>
              <p:cNvGrpSpPr>
                <a:grpSpLocks noChangeAspect="1"/>
              </p:cNvGrpSpPr>
              <p:nvPr/>
            </p:nvGrpSpPr>
            <p:grpSpPr>
              <a:xfrm>
                <a:off x="8962142" y="2854639"/>
                <a:ext cx="213798" cy="464115"/>
                <a:chOff x="-9294813" y="2878138"/>
                <a:chExt cx="346075" cy="762000"/>
              </a:xfrm>
              <a:solidFill>
                <a:srgbClr val="FFFFFF">
                  <a:lumMod val="65000"/>
                </a:srgbClr>
              </a:solidFill>
            </p:grpSpPr>
            <p:sp>
              <p:nvSpPr>
                <p:cNvPr id="114" name="Freeform 5">
                  <a:extLst>
                    <a:ext uri="{FF2B5EF4-FFF2-40B4-BE49-F238E27FC236}">
                      <a16:creationId xmlns:a16="http://schemas.microsoft.com/office/drawing/2014/main" id="{9F268C0D-7BB7-45E3-AE63-A6A09CC51F65}"/>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5" name="Freeform 6">
                  <a:extLst>
                    <a:ext uri="{FF2B5EF4-FFF2-40B4-BE49-F238E27FC236}">
                      <a16:creationId xmlns:a16="http://schemas.microsoft.com/office/drawing/2014/main" id="{348CE013-819E-459F-9D45-93DDB17D040A}"/>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69" name="Group 68">
                <a:extLst>
                  <a:ext uri="{FF2B5EF4-FFF2-40B4-BE49-F238E27FC236}">
                    <a16:creationId xmlns:a16="http://schemas.microsoft.com/office/drawing/2014/main" id="{1825D174-928D-479F-A7FA-89633C0DF906}"/>
                  </a:ext>
                </a:extLst>
              </p:cNvPr>
              <p:cNvGrpSpPr>
                <a:grpSpLocks noChangeAspect="1"/>
              </p:cNvGrpSpPr>
              <p:nvPr/>
            </p:nvGrpSpPr>
            <p:grpSpPr>
              <a:xfrm>
                <a:off x="9966621" y="3901000"/>
                <a:ext cx="213798" cy="464115"/>
                <a:chOff x="-9294813" y="2878138"/>
                <a:chExt cx="346075" cy="762000"/>
              </a:xfrm>
              <a:solidFill>
                <a:srgbClr val="FFFFFF">
                  <a:lumMod val="65000"/>
                </a:srgbClr>
              </a:solidFill>
            </p:grpSpPr>
            <p:sp>
              <p:nvSpPr>
                <p:cNvPr id="112" name="Freeform 5">
                  <a:extLst>
                    <a:ext uri="{FF2B5EF4-FFF2-40B4-BE49-F238E27FC236}">
                      <a16:creationId xmlns:a16="http://schemas.microsoft.com/office/drawing/2014/main" id="{E125E05A-15BC-41F0-89CA-D14F4FBBCD8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3" name="Freeform 6">
                  <a:extLst>
                    <a:ext uri="{FF2B5EF4-FFF2-40B4-BE49-F238E27FC236}">
                      <a16:creationId xmlns:a16="http://schemas.microsoft.com/office/drawing/2014/main" id="{9A6EB0BD-FD05-49BD-804D-22D7B22166A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0" name="Group 69">
                <a:extLst>
                  <a:ext uri="{FF2B5EF4-FFF2-40B4-BE49-F238E27FC236}">
                    <a16:creationId xmlns:a16="http://schemas.microsoft.com/office/drawing/2014/main" id="{15C9CD64-62ED-4CFD-8EA8-95783518755A}"/>
                  </a:ext>
                </a:extLst>
              </p:cNvPr>
              <p:cNvGrpSpPr>
                <a:grpSpLocks noChangeAspect="1"/>
              </p:cNvGrpSpPr>
              <p:nvPr/>
            </p:nvGrpSpPr>
            <p:grpSpPr>
              <a:xfrm>
                <a:off x="9368339" y="2854639"/>
                <a:ext cx="213798" cy="464115"/>
                <a:chOff x="-9294813" y="2878138"/>
                <a:chExt cx="346075" cy="762000"/>
              </a:xfrm>
              <a:solidFill>
                <a:srgbClr val="FFFFFF">
                  <a:lumMod val="65000"/>
                </a:srgbClr>
              </a:solidFill>
            </p:grpSpPr>
            <p:sp>
              <p:nvSpPr>
                <p:cNvPr id="110" name="Freeform 5">
                  <a:extLst>
                    <a:ext uri="{FF2B5EF4-FFF2-40B4-BE49-F238E27FC236}">
                      <a16:creationId xmlns:a16="http://schemas.microsoft.com/office/drawing/2014/main" id="{E508B782-0D9C-4DB3-9156-45FA2C9EAF4B}"/>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11" name="Freeform 6">
                  <a:extLst>
                    <a:ext uri="{FF2B5EF4-FFF2-40B4-BE49-F238E27FC236}">
                      <a16:creationId xmlns:a16="http://schemas.microsoft.com/office/drawing/2014/main" id="{27BACFCD-CFF5-4B06-ACD6-6F5817D48FF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1" name="Group 70">
                <a:extLst>
                  <a:ext uri="{FF2B5EF4-FFF2-40B4-BE49-F238E27FC236}">
                    <a16:creationId xmlns:a16="http://schemas.microsoft.com/office/drawing/2014/main" id="{E27D8F5D-0CF1-41BE-8767-E2104909F12E}"/>
                  </a:ext>
                </a:extLst>
              </p:cNvPr>
              <p:cNvGrpSpPr>
                <a:grpSpLocks noChangeAspect="1"/>
              </p:cNvGrpSpPr>
              <p:nvPr/>
            </p:nvGrpSpPr>
            <p:grpSpPr>
              <a:xfrm>
                <a:off x="9565334" y="3901000"/>
                <a:ext cx="213798" cy="464115"/>
                <a:chOff x="-9294813" y="2878138"/>
                <a:chExt cx="346075" cy="762000"/>
              </a:xfrm>
              <a:solidFill>
                <a:srgbClr val="FFFFFF">
                  <a:lumMod val="65000"/>
                </a:srgbClr>
              </a:solidFill>
            </p:grpSpPr>
            <p:sp>
              <p:nvSpPr>
                <p:cNvPr id="108" name="Freeform 5">
                  <a:extLst>
                    <a:ext uri="{FF2B5EF4-FFF2-40B4-BE49-F238E27FC236}">
                      <a16:creationId xmlns:a16="http://schemas.microsoft.com/office/drawing/2014/main" id="{64FA0CDD-7B22-4DB6-A6DA-87DDBB522D74}"/>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09" name="Freeform 6">
                  <a:extLst>
                    <a:ext uri="{FF2B5EF4-FFF2-40B4-BE49-F238E27FC236}">
                      <a16:creationId xmlns:a16="http://schemas.microsoft.com/office/drawing/2014/main" id="{505643BB-ECF9-4D26-8F46-3545C2385996}"/>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2" name="Group 71">
                <a:extLst>
                  <a:ext uri="{FF2B5EF4-FFF2-40B4-BE49-F238E27FC236}">
                    <a16:creationId xmlns:a16="http://schemas.microsoft.com/office/drawing/2014/main" id="{406D8631-248B-464E-BF00-38A80ACE8EE4}"/>
                  </a:ext>
                </a:extLst>
              </p:cNvPr>
              <p:cNvGrpSpPr>
                <a:grpSpLocks noChangeAspect="1"/>
              </p:cNvGrpSpPr>
              <p:nvPr/>
            </p:nvGrpSpPr>
            <p:grpSpPr>
              <a:xfrm>
                <a:off x="9774536" y="2854639"/>
                <a:ext cx="213798" cy="464115"/>
                <a:chOff x="-9294813" y="2878138"/>
                <a:chExt cx="346075" cy="762000"/>
              </a:xfrm>
              <a:solidFill>
                <a:srgbClr val="FFFFFF">
                  <a:lumMod val="65000"/>
                </a:srgbClr>
              </a:solidFill>
            </p:grpSpPr>
            <p:sp>
              <p:nvSpPr>
                <p:cNvPr id="106" name="Freeform 5">
                  <a:extLst>
                    <a:ext uri="{FF2B5EF4-FFF2-40B4-BE49-F238E27FC236}">
                      <a16:creationId xmlns:a16="http://schemas.microsoft.com/office/drawing/2014/main" id="{24F6FA2B-23A9-4BE9-94FD-B612E31AAB26}"/>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07" name="Freeform 6">
                  <a:extLst>
                    <a:ext uri="{FF2B5EF4-FFF2-40B4-BE49-F238E27FC236}">
                      <a16:creationId xmlns:a16="http://schemas.microsoft.com/office/drawing/2014/main" id="{442002AA-B08A-40FE-9BA5-BDAE8F1F2BF5}"/>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3" name="Group 72">
                <a:extLst>
                  <a:ext uri="{FF2B5EF4-FFF2-40B4-BE49-F238E27FC236}">
                    <a16:creationId xmlns:a16="http://schemas.microsoft.com/office/drawing/2014/main" id="{8AED65DF-DD60-46A8-883E-3B974DA5839E}"/>
                  </a:ext>
                </a:extLst>
              </p:cNvPr>
              <p:cNvGrpSpPr>
                <a:grpSpLocks noChangeAspect="1"/>
              </p:cNvGrpSpPr>
              <p:nvPr/>
            </p:nvGrpSpPr>
            <p:grpSpPr>
              <a:xfrm>
                <a:off x="8762760" y="3901000"/>
                <a:ext cx="213798" cy="464115"/>
                <a:chOff x="-9294813" y="2878138"/>
                <a:chExt cx="346075" cy="762000"/>
              </a:xfrm>
              <a:solidFill>
                <a:srgbClr val="FFFFFF">
                  <a:lumMod val="65000"/>
                </a:srgbClr>
              </a:solidFill>
            </p:grpSpPr>
            <p:sp>
              <p:nvSpPr>
                <p:cNvPr id="104" name="Freeform 5">
                  <a:extLst>
                    <a:ext uri="{FF2B5EF4-FFF2-40B4-BE49-F238E27FC236}">
                      <a16:creationId xmlns:a16="http://schemas.microsoft.com/office/drawing/2014/main" id="{D959FC9E-4DFF-4062-9EB0-E213C19E7410}"/>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05" name="Freeform 6">
                  <a:extLst>
                    <a:ext uri="{FF2B5EF4-FFF2-40B4-BE49-F238E27FC236}">
                      <a16:creationId xmlns:a16="http://schemas.microsoft.com/office/drawing/2014/main" id="{DD4AAEE4-A017-4ECB-90FF-0B22A24136E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4" name="Group 73">
                <a:extLst>
                  <a:ext uri="{FF2B5EF4-FFF2-40B4-BE49-F238E27FC236}">
                    <a16:creationId xmlns:a16="http://schemas.microsoft.com/office/drawing/2014/main" id="{15813009-DFC8-4BD1-9DFD-4735DAD98A74}"/>
                  </a:ext>
                </a:extLst>
              </p:cNvPr>
              <p:cNvGrpSpPr>
                <a:grpSpLocks noChangeAspect="1"/>
              </p:cNvGrpSpPr>
              <p:nvPr/>
            </p:nvGrpSpPr>
            <p:grpSpPr>
              <a:xfrm>
                <a:off x="10180734" y="2854639"/>
                <a:ext cx="213798" cy="464115"/>
                <a:chOff x="-9294813" y="2878138"/>
                <a:chExt cx="346075" cy="762000"/>
              </a:xfrm>
              <a:solidFill>
                <a:srgbClr val="FFFFFF">
                  <a:lumMod val="65000"/>
                </a:srgbClr>
              </a:solidFill>
            </p:grpSpPr>
            <p:sp>
              <p:nvSpPr>
                <p:cNvPr id="102" name="Freeform 5">
                  <a:extLst>
                    <a:ext uri="{FF2B5EF4-FFF2-40B4-BE49-F238E27FC236}">
                      <a16:creationId xmlns:a16="http://schemas.microsoft.com/office/drawing/2014/main" id="{1650A9FF-4211-44C3-A18F-BFE1901CD848}"/>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03" name="Freeform 6">
                  <a:extLst>
                    <a:ext uri="{FF2B5EF4-FFF2-40B4-BE49-F238E27FC236}">
                      <a16:creationId xmlns:a16="http://schemas.microsoft.com/office/drawing/2014/main" id="{2BCEF503-338B-4FAD-8CB2-0210170DBF83}"/>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5" name="Group 74">
                <a:extLst>
                  <a:ext uri="{FF2B5EF4-FFF2-40B4-BE49-F238E27FC236}">
                    <a16:creationId xmlns:a16="http://schemas.microsoft.com/office/drawing/2014/main" id="{92A23445-FC5B-4888-BA3C-F9E29F761960}"/>
                  </a:ext>
                </a:extLst>
              </p:cNvPr>
              <p:cNvGrpSpPr>
                <a:grpSpLocks noChangeAspect="1"/>
              </p:cNvGrpSpPr>
              <p:nvPr/>
            </p:nvGrpSpPr>
            <p:grpSpPr>
              <a:xfrm>
                <a:off x="10180734" y="3569215"/>
                <a:ext cx="213798" cy="464115"/>
                <a:chOff x="-9294813" y="2878138"/>
                <a:chExt cx="346075" cy="762000"/>
              </a:xfrm>
              <a:solidFill>
                <a:srgbClr val="FFFFFF">
                  <a:lumMod val="65000"/>
                </a:srgbClr>
              </a:solidFill>
            </p:grpSpPr>
            <p:sp>
              <p:nvSpPr>
                <p:cNvPr id="100" name="Freeform 5">
                  <a:extLst>
                    <a:ext uri="{FF2B5EF4-FFF2-40B4-BE49-F238E27FC236}">
                      <a16:creationId xmlns:a16="http://schemas.microsoft.com/office/drawing/2014/main" id="{B4E28EB1-69B9-46E0-A22F-4F19661D2C23}"/>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01" name="Freeform 6">
                  <a:extLst>
                    <a:ext uri="{FF2B5EF4-FFF2-40B4-BE49-F238E27FC236}">
                      <a16:creationId xmlns:a16="http://schemas.microsoft.com/office/drawing/2014/main" id="{DAE9B4A9-60C7-4303-8003-B6209E1FEEA0}"/>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6" name="Group 75">
                <a:extLst>
                  <a:ext uri="{FF2B5EF4-FFF2-40B4-BE49-F238E27FC236}">
                    <a16:creationId xmlns:a16="http://schemas.microsoft.com/office/drawing/2014/main" id="{5A6BF371-F449-4504-A5D0-FBB12991A63C}"/>
                  </a:ext>
                </a:extLst>
              </p:cNvPr>
              <p:cNvGrpSpPr>
                <a:grpSpLocks noChangeAspect="1"/>
              </p:cNvGrpSpPr>
              <p:nvPr/>
            </p:nvGrpSpPr>
            <p:grpSpPr>
              <a:xfrm>
                <a:off x="8762760" y="3211927"/>
                <a:ext cx="213798" cy="464115"/>
                <a:chOff x="-9294813" y="2878138"/>
                <a:chExt cx="346075" cy="762000"/>
              </a:xfrm>
              <a:solidFill>
                <a:srgbClr val="FFFFFF">
                  <a:lumMod val="65000"/>
                </a:srgbClr>
              </a:solidFill>
            </p:grpSpPr>
            <p:sp>
              <p:nvSpPr>
                <p:cNvPr id="98" name="Freeform 5">
                  <a:extLst>
                    <a:ext uri="{FF2B5EF4-FFF2-40B4-BE49-F238E27FC236}">
                      <a16:creationId xmlns:a16="http://schemas.microsoft.com/office/drawing/2014/main" id="{71E51554-892E-44A0-A515-55EEB674042E}"/>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99" name="Freeform 6">
                  <a:extLst>
                    <a:ext uri="{FF2B5EF4-FFF2-40B4-BE49-F238E27FC236}">
                      <a16:creationId xmlns:a16="http://schemas.microsoft.com/office/drawing/2014/main" id="{45C7D26D-9526-472B-82AC-B814ED5B7B3E}"/>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7" name="Group 76">
                <a:extLst>
                  <a:ext uri="{FF2B5EF4-FFF2-40B4-BE49-F238E27FC236}">
                    <a16:creationId xmlns:a16="http://schemas.microsoft.com/office/drawing/2014/main" id="{932123D2-CD24-4F66-9D85-A5EF642DBAD8}"/>
                  </a:ext>
                </a:extLst>
              </p:cNvPr>
              <p:cNvGrpSpPr>
                <a:grpSpLocks noChangeAspect="1"/>
              </p:cNvGrpSpPr>
              <p:nvPr/>
            </p:nvGrpSpPr>
            <p:grpSpPr>
              <a:xfrm>
                <a:off x="8965859" y="3569215"/>
                <a:ext cx="213798" cy="464115"/>
                <a:chOff x="-9294813" y="2878138"/>
                <a:chExt cx="346075" cy="762000"/>
              </a:xfrm>
              <a:solidFill>
                <a:srgbClr val="FFFFFF">
                  <a:lumMod val="65000"/>
                </a:srgbClr>
              </a:solidFill>
            </p:grpSpPr>
            <p:sp>
              <p:nvSpPr>
                <p:cNvPr id="96" name="Freeform 5">
                  <a:extLst>
                    <a:ext uri="{FF2B5EF4-FFF2-40B4-BE49-F238E27FC236}">
                      <a16:creationId xmlns:a16="http://schemas.microsoft.com/office/drawing/2014/main" id="{74372F13-0D06-4B9B-9E70-604B4AC5E04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97" name="Freeform 6">
                  <a:extLst>
                    <a:ext uri="{FF2B5EF4-FFF2-40B4-BE49-F238E27FC236}">
                      <a16:creationId xmlns:a16="http://schemas.microsoft.com/office/drawing/2014/main" id="{5ADC5077-673A-4F5C-9C6F-37B868BC32FC}"/>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8" name="Group 77">
                <a:extLst>
                  <a:ext uri="{FF2B5EF4-FFF2-40B4-BE49-F238E27FC236}">
                    <a16:creationId xmlns:a16="http://schemas.microsoft.com/office/drawing/2014/main" id="{C1D6AE59-B4AB-445A-A8EF-FCC2B580D256}"/>
                  </a:ext>
                </a:extLst>
              </p:cNvPr>
              <p:cNvGrpSpPr>
                <a:grpSpLocks noChangeAspect="1"/>
              </p:cNvGrpSpPr>
              <p:nvPr/>
            </p:nvGrpSpPr>
            <p:grpSpPr>
              <a:xfrm>
                <a:off x="9177261" y="3211927"/>
                <a:ext cx="213798" cy="464115"/>
                <a:chOff x="-9294813" y="2878138"/>
                <a:chExt cx="346075" cy="762000"/>
              </a:xfrm>
              <a:solidFill>
                <a:srgbClr val="FFFFFF">
                  <a:lumMod val="65000"/>
                </a:srgbClr>
              </a:solidFill>
            </p:grpSpPr>
            <p:sp>
              <p:nvSpPr>
                <p:cNvPr id="94" name="Freeform 5">
                  <a:extLst>
                    <a:ext uri="{FF2B5EF4-FFF2-40B4-BE49-F238E27FC236}">
                      <a16:creationId xmlns:a16="http://schemas.microsoft.com/office/drawing/2014/main" id="{77D38660-159E-4EDF-AD32-774C137178ED}"/>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95" name="Freeform 6">
                  <a:extLst>
                    <a:ext uri="{FF2B5EF4-FFF2-40B4-BE49-F238E27FC236}">
                      <a16:creationId xmlns:a16="http://schemas.microsoft.com/office/drawing/2014/main" id="{4A2EC81E-D859-4313-94E2-837AC5078381}"/>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79" name="Group 78">
                <a:extLst>
                  <a:ext uri="{FF2B5EF4-FFF2-40B4-BE49-F238E27FC236}">
                    <a16:creationId xmlns:a16="http://schemas.microsoft.com/office/drawing/2014/main" id="{8F950131-1A77-4161-9554-DB865607100F}"/>
                  </a:ext>
                </a:extLst>
              </p:cNvPr>
              <p:cNvGrpSpPr>
                <a:grpSpLocks noChangeAspect="1"/>
              </p:cNvGrpSpPr>
              <p:nvPr/>
            </p:nvGrpSpPr>
            <p:grpSpPr>
              <a:xfrm>
                <a:off x="9370817" y="3569215"/>
                <a:ext cx="213798" cy="464115"/>
                <a:chOff x="-9294813" y="2878138"/>
                <a:chExt cx="346075" cy="762000"/>
              </a:xfrm>
              <a:solidFill>
                <a:srgbClr val="FFFFFF">
                  <a:lumMod val="65000"/>
                </a:srgbClr>
              </a:solidFill>
            </p:grpSpPr>
            <p:sp>
              <p:nvSpPr>
                <p:cNvPr id="92" name="Freeform 5">
                  <a:extLst>
                    <a:ext uri="{FF2B5EF4-FFF2-40B4-BE49-F238E27FC236}">
                      <a16:creationId xmlns:a16="http://schemas.microsoft.com/office/drawing/2014/main" id="{A2D9AE0F-3DE3-4F42-8288-05AEE2E6C871}"/>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93" name="Freeform 6">
                  <a:extLst>
                    <a:ext uri="{FF2B5EF4-FFF2-40B4-BE49-F238E27FC236}">
                      <a16:creationId xmlns:a16="http://schemas.microsoft.com/office/drawing/2014/main" id="{A05EFD9A-7223-482F-9F92-7A8260D3738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0" name="Group 79">
                <a:extLst>
                  <a:ext uri="{FF2B5EF4-FFF2-40B4-BE49-F238E27FC236}">
                    <a16:creationId xmlns:a16="http://schemas.microsoft.com/office/drawing/2014/main" id="{5890DB4B-6D1B-405B-A9D1-5D86F76DCF3A}"/>
                  </a:ext>
                </a:extLst>
              </p:cNvPr>
              <p:cNvGrpSpPr>
                <a:grpSpLocks noChangeAspect="1"/>
              </p:cNvGrpSpPr>
              <p:nvPr/>
            </p:nvGrpSpPr>
            <p:grpSpPr>
              <a:xfrm>
                <a:off x="9575156" y="3211927"/>
                <a:ext cx="213798" cy="464115"/>
                <a:chOff x="-9294813" y="2878138"/>
                <a:chExt cx="346075" cy="762000"/>
              </a:xfrm>
              <a:solidFill>
                <a:srgbClr val="FFFFFF">
                  <a:lumMod val="65000"/>
                </a:srgbClr>
              </a:solidFill>
            </p:grpSpPr>
            <p:sp>
              <p:nvSpPr>
                <p:cNvPr id="90" name="Freeform 5">
                  <a:extLst>
                    <a:ext uri="{FF2B5EF4-FFF2-40B4-BE49-F238E27FC236}">
                      <a16:creationId xmlns:a16="http://schemas.microsoft.com/office/drawing/2014/main" id="{F4B41784-9F90-4549-B283-DD5527B802A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91" name="Freeform 6">
                  <a:extLst>
                    <a:ext uri="{FF2B5EF4-FFF2-40B4-BE49-F238E27FC236}">
                      <a16:creationId xmlns:a16="http://schemas.microsoft.com/office/drawing/2014/main" id="{A05D4535-0DB5-476F-90CD-B9D32D742967}"/>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1" name="Group 80">
                <a:extLst>
                  <a:ext uri="{FF2B5EF4-FFF2-40B4-BE49-F238E27FC236}">
                    <a16:creationId xmlns:a16="http://schemas.microsoft.com/office/drawing/2014/main" id="{B2041720-0C64-4B87-A6C0-20608C92C943}"/>
                  </a:ext>
                </a:extLst>
              </p:cNvPr>
              <p:cNvGrpSpPr>
                <a:grpSpLocks noChangeAspect="1"/>
              </p:cNvGrpSpPr>
              <p:nvPr/>
            </p:nvGrpSpPr>
            <p:grpSpPr>
              <a:xfrm>
                <a:off x="9775775" y="3569215"/>
                <a:ext cx="213798" cy="464115"/>
                <a:chOff x="-9294813" y="2878138"/>
                <a:chExt cx="346075" cy="762000"/>
              </a:xfrm>
              <a:solidFill>
                <a:srgbClr val="FFFFFF">
                  <a:lumMod val="65000"/>
                </a:srgbClr>
              </a:solidFill>
            </p:grpSpPr>
            <p:sp>
              <p:nvSpPr>
                <p:cNvPr id="88" name="Freeform 5">
                  <a:extLst>
                    <a:ext uri="{FF2B5EF4-FFF2-40B4-BE49-F238E27FC236}">
                      <a16:creationId xmlns:a16="http://schemas.microsoft.com/office/drawing/2014/main" id="{33382BEC-3076-4BE1-8ED7-B763CCDC7952}"/>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89" name="Freeform 6">
                  <a:extLst>
                    <a:ext uri="{FF2B5EF4-FFF2-40B4-BE49-F238E27FC236}">
                      <a16:creationId xmlns:a16="http://schemas.microsoft.com/office/drawing/2014/main" id="{3FE30F27-CEA8-479B-A69A-BE326390BF3F}"/>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2" name="Group 81">
                <a:extLst>
                  <a:ext uri="{FF2B5EF4-FFF2-40B4-BE49-F238E27FC236}">
                    <a16:creationId xmlns:a16="http://schemas.microsoft.com/office/drawing/2014/main" id="{9DF90C14-0D89-4820-B2AE-7DB75DA3F8AD}"/>
                  </a:ext>
                </a:extLst>
              </p:cNvPr>
              <p:cNvGrpSpPr>
                <a:grpSpLocks noChangeAspect="1"/>
              </p:cNvGrpSpPr>
              <p:nvPr/>
            </p:nvGrpSpPr>
            <p:grpSpPr>
              <a:xfrm>
                <a:off x="9981352" y="3211927"/>
                <a:ext cx="213798" cy="464115"/>
                <a:chOff x="-9294813" y="2878138"/>
                <a:chExt cx="346075" cy="762000"/>
              </a:xfrm>
              <a:solidFill>
                <a:srgbClr val="FFFFFF">
                  <a:lumMod val="65000"/>
                </a:srgbClr>
              </a:solidFill>
            </p:grpSpPr>
            <p:sp>
              <p:nvSpPr>
                <p:cNvPr id="86" name="Freeform 5">
                  <a:extLst>
                    <a:ext uri="{FF2B5EF4-FFF2-40B4-BE49-F238E27FC236}">
                      <a16:creationId xmlns:a16="http://schemas.microsoft.com/office/drawing/2014/main" id="{420C6ECC-01E9-4BD3-AC3E-29F9287A7CA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87" name="Freeform 6">
                  <a:extLst>
                    <a:ext uri="{FF2B5EF4-FFF2-40B4-BE49-F238E27FC236}">
                      <a16:creationId xmlns:a16="http://schemas.microsoft.com/office/drawing/2014/main" id="{BC8598CF-2450-4D09-816F-D3231E1A221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nvGrpSpPr>
              <p:cNvPr id="83" name="Group 82">
                <a:extLst>
                  <a:ext uri="{FF2B5EF4-FFF2-40B4-BE49-F238E27FC236}">
                    <a16:creationId xmlns:a16="http://schemas.microsoft.com/office/drawing/2014/main" id="{4B1DA868-5AB0-44A7-84B9-57B4B8D62DE1}"/>
                  </a:ext>
                </a:extLst>
              </p:cNvPr>
              <p:cNvGrpSpPr>
                <a:grpSpLocks noChangeAspect="1"/>
              </p:cNvGrpSpPr>
              <p:nvPr/>
            </p:nvGrpSpPr>
            <p:grpSpPr>
              <a:xfrm>
                <a:off x="10367907" y="3211927"/>
                <a:ext cx="213798" cy="464115"/>
                <a:chOff x="-9294813" y="2878138"/>
                <a:chExt cx="346075" cy="762000"/>
              </a:xfrm>
              <a:solidFill>
                <a:srgbClr val="FFFFFF">
                  <a:lumMod val="65000"/>
                </a:srgbClr>
              </a:solidFill>
            </p:grpSpPr>
            <p:sp>
              <p:nvSpPr>
                <p:cNvPr id="84" name="Freeform 5">
                  <a:extLst>
                    <a:ext uri="{FF2B5EF4-FFF2-40B4-BE49-F238E27FC236}">
                      <a16:creationId xmlns:a16="http://schemas.microsoft.com/office/drawing/2014/main" id="{73D1651B-E75C-4BA9-B1CA-97432F5594A9}"/>
                    </a:ext>
                  </a:extLst>
                </p:cNvPr>
                <p:cNvSpPr>
                  <a:spLocks/>
                </p:cNvSpPr>
                <p:nvPr/>
              </p:nvSpPr>
              <p:spPr bwMode="auto">
                <a:xfrm>
                  <a:off x="-9180513" y="2878138"/>
                  <a:ext cx="117475" cy="141287"/>
                </a:xfrm>
                <a:custGeom>
                  <a:avLst/>
                  <a:gdLst>
                    <a:gd name="T0" fmla="*/ 36 w 61"/>
                    <a:gd name="T1" fmla="*/ 71 h 73"/>
                    <a:gd name="T2" fmla="*/ 59 w 61"/>
                    <a:gd name="T3" fmla="*/ 26 h 73"/>
                    <a:gd name="T4" fmla="*/ 26 w 61"/>
                    <a:gd name="T5" fmla="*/ 2 h 73"/>
                    <a:gd name="T6" fmla="*/ 2 w 61"/>
                    <a:gd name="T7" fmla="*/ 34 h 73"/>
                    <a:gd name="T8" fmla="*/ 36 w 61"/>
                    <a:gd name="T9" fmla="*/ 71 h 73"/>
                  </a:gdLst>
                  <a:ahLst/>
                  <a:cxnLst>
                    <a:cxn ang="0">
                      <a:pos x="T0" y="T1"/>
                    </a:cxn>
                    <a:cxn ang="0">
                      <a:pos x="T2" y="T3"/>
                    </a:cxn>
                    <a:cxn ang="0">
                      <a:pos x="T4" y="T5"/>
                    </a:cxn>
                    <a:cxn ang="0">
                      <a:pos x="T6" y="T7"/>
                    </a:cxn>
                    <a:cxn ang="0">
                      <a:pos x="T8" y="T9"/>
                    </a:cxn>
                  </a:cxnLst>
                  <a:rect l="0" t="0" r="r" b="b"/>
                  <a:pathLst>
                    <a:path w="61" h="73">
                      <a:moveTo>
                        <a:pt x="36" y="71"/>
                      </a:moveTo>
                      <a:cubicBezTo>
                        <a:pt x="51" y="69"/>
                        <a:pt x="61" y="42"/>
                        <a:pt x="59" y="26"/>
                      </a:cubicBezTo>
                      <a:cubicBezTo>
                        <a:pt x="56" y="11"/>
                        <a:pt x="42" y="0"/>
                        <a:pt x="26" y="2"/>
                      </a:cubicBezTo>
                      <a:cubicBezTo>
                        <a:pt x="11" y="4"/>
                        <a:pt x="0" y="18"/>
                        <a:pt x="2" y="34"/>
                      </a:cubicBezTo>
                      <a:cubicBezTo>
                        <a:pt x="4" y="49"/>
                        <a:pt x="20" y="73"/>
                        <a:pt x="3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85" name="Freeform 6">
                  <a:extLst>
                    <a:ext uri="{FF2B5EF4-FFF2-40B4-BE49-F238E27FC236}">
                      <a16:creationId xmlns:a16="http://schemas.microsoft.com/office/drawing/2014/main" id="{D98AE9DA-19A1-443A-96ED-AAFC2C39FE08}"/>
                    </a:ext>
                  </a:extLst>
                </p:cNvPr>
                <p:cNvSpPr>
                  <a:spLocks/>
                </p:cNvSpPr>
                <p:nvPr/>
              </p:nvSpPr>
              <p:spPr bwMode="auto">
                <a:xfrm>
                  <a:off x="-9294813" y="3036888"/>
                  <a:ext cx="346075" cy="603250"/>
                </a:xfrm>
                <a:custGeom>
                  <a:avLst/>
                  <a:gdLst>
                    <a:gd name="T0" fmla="*/ 174 w 179"/>
                    <a:gd name="T1" fmla="*/ 139 h 311"/>
                    <a:gd name="T2" fmla="*/ 134 w 179"/>
                    <a:gd name="T3" fmla="*/ 23 h 311"/>
                    <a:gd name="T4" fmla="*/ 134 w 179"/>
                    <a:gd name="T5" fmla="*/ 23 h 311"/>
                    <a:gd name="T6" fmla="*/ 106 w 179"/>
                    <a:gd name="T7" fmla="*/ 1 h 311"/>
                    <a:gd name="T8" fmla="*/ 72 w 179"/>
                    <a:gd name="T9" fmla="*/ 1 h 311"/>
                    <a:gd name="T10" fmla="*/ 45 w 179"/>
                    <a:gd name="T11" fmla="*/ 23 h 311"/>
                    <a:gd name="T12" fmla="*/ 45 w 179"/>
                    <a:gd name="T13" fmla="*/ 23 h 311"/>
                    <a:gd name="T14" fmla="*/ 4 w 179"/>
                    <a:gd name="T15" fmla="*/ 139 h 311"/>
                    <a:gd name="T16" fmla="*/ 16 w 179"/>
                    <a:gd name="T17" fmla="*/ 145 h 311"/>
                    <a:gd name="T18" fmla="*/ 47 w 179"/>
                    <a:gd name="T19" fmla="*/ 93 h 311"/>
                    <a:gd name="T20" fmla="*/ 50 w 179"/>
                    <a:gd name="T21" fmla="*/ 133 h 311"/>
                    <a:gd name="T22" fmla="*/ 55 w 179"/>
                    <a:gd name="T23" fmla="*/ 201 h 311"/>
                    <a:gd name="T24" fmla="*/ 61 w 179"/>
                    <a:gd name="T25" fmla="*/ 302 h 311"/>
                    <a:gd name="T26" fmla="*/ 70 w 179"/>
                    <a:gd name="T27" fmla="*/ 310 h 311"/>
                    <a:gd name="T28" fmla="*/ 75 w 179"/>
                    <a:gd name="T29" fmla="*/ 306 h 311"/>
                    <a:gd name="T30" fmla="*/ 89 w 179"/>
                    <a:gd name="T31" fmla="*/ 185 h 311"/>
                    <a:gd name="T32" fmla="*/ 104 w 179"/>
                    <a:gd name="T33" fmla="*/ 306 h 311"/>
                    <a:gd name="T34" fmla="*/ 108 w 179"/>
                    <a:gd name="T35" fmla="*/ 310 h 311"/>
                    <a:gd name="T36" fmla="*/ 117 w 179"/>
                    <a:gd name="T37" fmla="*/ 302 h 311"/>
                    <a:gd name="T38" fmla="*/ 123 w 179"/>
                    <a:gd name="T39" fmla="*/ 201 h 311"/>
                    <a:gd name="T40" fmla="*/ 129 w 179"/>
                    <a:gd name="T41" fmla="*/ 133 h 311"/>
                    <a:gd name="T42" fmla="*/ 132 w 179"/>
                    <a:gd name="T43" fmla="*/ 93 h 311"/>
                    <a:gd name="T44" fmla="*/ 162 w 179"/>
                    <a:gd name="T45" fmla="*/ 145 h 311"/>
                    <a:gd name="T46" fmla="*/ 174 w 179"/>
                    <a:gd name="T47" fmla="*/ 13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 h="311">
                      <a:moveTo>
                        <a:pt x="174" y="139"/>
                      </a:moveTo>
                      <a:cubicBezTo>
                        <a:pt x="134" y="23"/>
                        <a:pt x="134" y="23"/>
                        <a:pt x="134" y="23"/>
                      </a:cubicBezTo>
                      <a:cubicBezTo>
                        <a:pt x="134" y="23"/>
                        <a:pt x="134" y="23"/>
                        <a:pt x="134" y="23"/>
                      </a:cubicBezTo>
                      <a:cubicBezTo>
                        <a:pt x="130" y="9"/>
                        <a:pt x="120" y="0"/>
                        <a:pt x="106" y="1"/>
                      </a:cubicBezTo>
                      <a:cubicBezTo>
                        <a:pt x="72" y="1"/>
                        <a:pt x="72" y="1"/>
                        <a:pt x="72" y="1"/>
                      </a:cubicBezTo>
                      <a:cubicBezTo>
                        <a:pt x="58" y="0"/>
                        <a:pt x="49" y="9"/>
                        <a:pt x="45" y="23"/>
                      </a:cubicBezTo>
                      <a:cubicBezTo>
                        <a:pt x="45" y="23"/>
                        <a:pt x="45" y="23"/>
                        <a:pt x="45" y="23"/>
                      </a:cubicBezTo>
                      <a:cubicBezTo>
                        <a:pt x="4" y="139"/>
                        <a:pt x="4" y="139"/>
                        <a:pt x="4" y="139"/>
                      </a:cubicBezTo>
                      <a:cubicBezTo>
                        <a:pt x="0" y="147"/>
                        <a:pt x="12" y="154"/>
                        <a:pt x="16" y="145"/>
                      </a:cubicBezTo>
                      <a:cubicBezTo>
                        <a:pt x="47" y="93"/>
                        <a:pt x="47" y="93"/>
                        <a:pt x="47" y="93"/>
                      </a:cubicBezTo>
                      <a:cubicBezTo>
                        <a:pt x="50" y="133"/>
                        <a:pt x="50" y="133"/>
                        <a:pt x="50" y="133"/>
                      </a:cubicBezTo>
                      <a:cubicBezTo>
                        <a:pt x="52" y="147"/>
                        <a:pt x="54" y="191"/>
                        <a:pt x="55" y="201"/>
                      </a:cubicBezTo>
                      <a:cubicBezTo>
                        <a:pt x="56" y="212"/>
                        <a:pt x="62" y="293"/>
                        <a:pt x="61" y="302"/>
                      </a:cubicBezTo>
                      <a:cubicBezTo>
                        <a:pt x="61" y="311"/>
                        <a:pt x="67" y="311"/>
                        <a:pt x="70" y="310"/>
                      </a:cubicBezTo>
                      <a:cubicBezTo>
                        <a:pt x="73" y="309"/>
                        <a:pt x="75" y="306"/>
                        <a:pt x="75" y="306"/>
                      </a:cubicBezTo>
                      <a:cubicBezTo>
                        <a:pt x="75" y="306"/>
                        <a:pt x="84" y="225"/>
                        <a:pt x="89" y="185"/>
                      </a:cubicBezTo>
                      <a:cubicBezTo>
                        <a:pt x="94" y="225"/>
                        <a:pt x="104" y="306"/>
                        <a:pt x="104" y="306"/>
                      </a:cubicBezTo>
                      <a:cubicBezTo>
                        <a:pt x="104" y="306"/>
                        <a:pt x="105" y="309"/>
                        <a:pt x="108" y="310"/>
                      </a:cubicBezTo>
                      <a:cubicBezTo>
                        <a:pt x="111" y="311"/>
                        <a:pt x="117" y="311"/>
                        <a:pt x="117" y="302"/>
                      </a:cubicBezTo>
                      <a:cubicBezTo>
                        <a:pt x="117" y="293"/>
                        <a:pt x="122" y="212"/>
                        <a:pt x="123" y="201"/>
                      </a:cubicBezTo>
                      <a:cubicBezTo>
                        <a:pt x="125" y="191"/>
                        <a:pt x="127" y="147"/>
                        <a:pt x="129" y="133"/>
                      </a:cubicBezTo>
                      <a:cubicBezTo>
                        <a:pt x="132" y="93"/>
                        <a:pt x="132" y="93"/>
                        <a:pt x="132" y="93"/>
                      </a:cubicBezTo>
                      <a:cubicBezTo>
                        <a:pt x="162" y="145"/>
                        <a:pt x="162" y="145"/>
                        <a:pt x="162" y="145"/>
                      </a:cubicBezTo>
                      <a:cubicBezTo>
                        <a:pt x="167" y="154"/>
                        <a:pt x="179" y="147"/>
                        <a:pt x="174"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grpSp>
      <p:sp>
        <p:nvSpPr>
          <p:cNvPr id="148" name="TextBox 147">
            <a:extLst>
              <a:ext uri="{FF2B5EF4-FFF2-40B4-BE49-F238E27FC236}">
                <a16:creationId xmlns:a16="http://schemas.microsoft.com/office/drawing/2014/main" id="{F742B979-48BB-4723-8A65-0E800738BC49}"/>
              </a:ext>
            </a:extLst>
          </p:cNvPr>
          <p:cNvSpPr txBox="1"/>
          <p:nvPr/>
        </p:nvSpPr>
        <p:spPr>
          <a:xfrm>
            <a:off x="6373634" y="5408323"/>
            <a:ext cx="5675482" cy="707886"/>
          </a:xfrm>
          <a:prstGeom prst="rect">
            <a:avLst/>
          </a:prstGeom>
          <a:noFill/>
        </p:spPr>
        <p:txBody>
          <a:bodyPr wrap="square" rtlCol="0">
            <a:spAutoFit/>
          </a:bodyPr>
          <a:lstStyle/>
          <a:p>
            <a:r>
              <a:rPr lang="en-GB" sz="2000" b="1" dirty="0">
                <a:solidFill>
                  <a:srgbClr val="002060"/>
                </a:solidFill>
                <a:latin typeface="Calibri" panose="020F0502020204030204" pitchFamily="34" charset="0"/>
                <a:cs typeface="Calibri" panose="020F0502020204030204" pitchFamily="34" charset="0"/>
              </a:rPr>
              <a:t>→ </a:t>
            </a:r>
            <a:r>
              <a:rPr lang="en-GB" sz="2000" b="1" dirty="0" err="1">
                <a:solidFill>
                  <a:srgbClr val="002060"/>
                </a:solidFill>
                <a:latin typeface="Arial"/>
                <a:cs typeface="Arial"/>
              </a:rPr>
              <a:t>Bệnh</a:t>
            </a:r>
            <a:r>
              <a:rPr lang="en-GB" sz="2000" b="1" dirty="0">
                <a:solidFill>
                  <a:srgbClr val="002060"/>
                </a:solidFill>
                <a:latin typeface="Arial"/>
                <a:cs typeface="Arial"/>
              </a:rPr>
              <a:t> </a:t>
            </a:r>
            <a:r>
              <a:rPr lang="en-GB" sz="2000" b="1" dirty="0" err="1">
                <a:solidFill>
                  <a:srgbClr val="002060"/>
                </a:solidFill>
                <a:latin typeface="Arial"/>
                <a:cs typeface="Arial"/>
              </a:rPr>
              <a:t>nhân</a:t>
            </a:r>
            <a:r>
              <a:rPr lang="en-GB" sz="2000" b="1" dirty="0">
                <a:solidFill>
                  <a:srgbClr val="002060"/>
                </a:solidFill>
                <a:latin typeface="Arial"/>
                <a:cs typeface="Arial"/>
              </a:rPr>
              <a:t> COPD </a:t>
            </a:r>
            <a:r>
              <a:rPr lang="en-GB" sz="2000" b="1" dirty="0" err="1">
                <a:solidFill>
                  <a:srgbClr val="002060"/>
                </a:solidFill>
                <a:latin typeface="Arial"/>
                <a:cs typeface="Arial"/>
              </a:rPr>
              <a:t>thường</a:t>
            </a:r>
            <a:r>
              <a:rPr lang="en-GB" sz="2000" b="1" dirty="0">
                <a:solidFill>
                  <a:srgbClr val="002060"/>
                </a:solidFill>
                <a:latin typeface="Arial"/>
                <a:cs typeface="Arial"/>
              </a:rPr>
              <a:t> </a:t>
            </a:r>
            <a:r>
              <a:rPr lang="en-GB" sz="2000" b="1" dirty="0" err="1">
                <a:solidFill>
                  <a:srgbClr val="002060"/>
                </a:solidFill>
                <a:latin typeface="Arial"/>
                <a:cs typeface="Arial"/>
              </a:rPr>
              <a:t>ít</a:t>
            </a:r>
            <a:r>
              <a:rPr lang="en-GB" sz="2000" b="1" dirty="0">
                <a:solidFill>
                  <a:srgbClr val="002060"/>
                </a:solidFill>
                <a:latin typeface="Arial"/>
                <a:cs typeface="Arial"/>
              </a:rPr>
              <a:t> </a:t>
            </a:r>
            <a:r>
              <a:rPr lang="en-GB" sz="2000" b="1" dirty="0" err="1">
                <a:solidFill>
                  <a:srgbClr val="002060"/>
                </a:solidFill>
                <a:latin typeface="Arial"/>
                <a:cs typeface="Arial"/>
              </a:rPr>
              <a:t>nhận</a:t>
            </a:r>
            <a:r>
              <a:rPr lang="en-GB" sz="2000" b="1" dirty="0">
                <a:solidFill>
                  <a:srgbClr val="002060"/>
                </a:solidFill>
                <a:latin typeface="Arial"/>
                <a:cs typeface="Arial"/>
              </a:rPr>
              <a:t> </a:t>
            </a:r>
            <a:r>
              <a:rPr lang="en-GB" sz="2000" b="1" dirty="0" err="1">
                <a:solidFill>
                  <a:srgbClr val="002060"/>
                </a:solidFill>
                <a:latin typeface="Arial"/>
                <a:cs typeface="Arial"/>
              </a:rPr>
              <a:t>diện</a:t>
            </a:r>
            <a:r>
              <a:rPr lang="en-GB" sz="2000" b="1" dirty="0">
                <a:solidFill>
                  <a:srgbClr val="002060"/>
                </a:solidFill>
                <a:latin typeface="Arial"/>
                <a:cs typeface="Arial"/>
              </a:rPr>
              <a:t> </a:t>
            </a:r>
            <a:r>
              <a:rPr lang="en-GB" sz="2000" b="1" dirty="0" err="1">
                <a:solidFill>
                  <a:srgbClr val="002060"/>
                </a:solidFill>
                <a:latin typeface="Arial"/>
                <a:cs typeface="Arial"/>
              </a:rPr>
              <a:t>đúng</a:t>
            </a:r>
            <a:r>
              <a:rPr lang="en-GB" sz="2000" b="1" dirty="0">
                <a:solidFill>
                  <a:srgbClr val="002060"/>
                </a:solidFill>
                <a:latin typeface="Arial"/>
                <a:cs typeface="Arial"/>
              </a:rPr>
              <a:t> </a:t>
            </a:r>
            <a:r>
              <a:rPr lang="en-GB" sz="2000" b="1" dirty="0" err="1">
                <a:solidFill>
                  <a:srgbClr val="002060"/>
                </a:solidFill>
                <a:latin typeface="Arial"/>
                <a:cs typeface="Arial"/>
              </a:rPr>
              <a:t>mức</a:t>
            </a:r>
            <a:r>
              <a:rPr lang="en-GB" sz="2000" b="1" dirty="0">
                <a:solidFill>
                  <a:srgbClr val="002060"/>
                </a:solidFill>
                <a:latin typeface="Arial"/>
                <a:cs typeface="Arial"/>
              </a:rPr>
              <a:t> </a:t>
            </a:r>
            <a:r>
              <a:rPr lang="en-GB" sz="2000" b="1" dirty="0" err="1">
                <a:solidFill>
                  <a:srgbClr val="002060"/>
                </a:solidFill>
                <a:latin typeface="Arial"/>
                <a:cs typeface="Arial"/>
              </a:rPr>
              <a:t>độ</a:t>
            </a:r>
            <a:r>
              <a:rPr lang="en-GB" sz="2000" b="1" dirty="0">
                <a:solidFill>
                  <a:srgbClr val="002060"/>
                </a:solidFill>
                <a:latin typeface="Arial"/>
                <a:cs typeface="Arial"/>
              </a:rPr>
              <a:t> </a:t>
            </a:r>
            <a:r>
              <a:rPr lang="en-GB" sz="2000" b="1" dirty="0" err="1">
                <a:solidFill>
                  <a:srgbClr val="002060"/>
                </a:solidFill>
                <a:latin typeface="Arial"/>
                <a:cs typeface="Arial"/>
              </a:rPr>
              <a:t>khó</a:t>
            </a:r>
            <a:r>
              <a:rPr lang="en-GB" sz="2000" b="1" dirty="0">
                <a:solidFill>
                  <a:srgbClr val="002060"/>
                </a:solidFill>
                <a:latin typeface="Arial"/>
                <a:cs typeface="Arial"/>
              </a:rPr>
              <a:t> </a:t>
            </a:r>
            <a:r>
              <a:rPr lang="en-GB" sz="2000" b="1" dirty="0" err="1">
                <a:solidFill>
                  <a:srgbClr val="002060"/>
                </a:solidFill>
                <a:latin typeface="Arial"/>
                <a:cs typeface="Arial"/>
              </a:rPr>
              <a:t>thở</a:t>
            </a:r>
            <a:r>
              <a:rPr lang="en-GB" sz="2000" b="1" dirty="0">
                <a:solidFill>
                  <a:srgbClr val="002060"/>
                </a:solidFill>
                <a:latin typeface="Arial"/>
                <a:cs typeface="Arial"/>
              </a:rPr>
              <a:t> </a:t>
            </a:r>
            <a:r>
              <a:rPr lang="en-GB" sz="2000" b="1" dirty="0" err="1">
                <a:solidFill>
                  <a:srgbClr val="002060"/>
                </a:solidFill>
                <a:latin typeface="Arial"/>
                <a:cs typeface="Arial"/>
              </a:rPr>
              <a:t>của</a:t>
            </a:r>
            <a:r>
              <a:rPr lang="en-GB" sz="2000" b="1" dirty="0">
                <a:solidFill>
                  <a:srgbClr val="002060"/>
                </a:solidFill>
                <a:latin typeface="Arial"/>
                <a:cs typeface="Arial"/>
              </a:rPr>
              <a:t> </a:t>
            </a:r>
            <a:r>
              <a:rPr lang="en-GB" sz="2000" b="1" dirty="0" err="1">
                <a:solidFill>
                  <a:srgbClr val="002060"/>
                </a:solidFill>
                <a:latin typeface="Arial"/>
                <a:cs typeface="Arial"/>
              </a:rPr>
              <a:t>họ</a:t>
            </a:r>
            <a:endParaRPr lang="en-US" sz="2000" b="1" dirty="0">
              <a:solidFill>
                <a:srgbClr val="002060"/>
              </a:solidFill>
            </a:endParaRPr>
          </a:p>
        </p:txBody>
      </p:sp>
    </p:spTree>
    <p:extLst>
      <p:ext uri="{BB962C8B-B14F-4D97-AF65-F5344CB8AC3E}">
        <p14:creationId xmlns:p14="http://schemas.microsoft.com/office/powerpoint/2010/main" val="276228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56DDEE9B-1000-4402-A1E6-F5F5FEC564E1}"/>
              </a:ext>
            </a:extLst>
          </p:cNvPr>
          <p:cNvSpPr/>
          <p:nvPr/>
        </p:nvSpPr>
        <p:spPr>
          <a:xfrm>
            <a:off x="1223424" y="3011272"/>
            <a:ext cx="2092106" cy="2092106"/>
          </a:xfrm>
          <a:prstGeom prst="ellipse">
            <a:avLst/>
          </a:prstGeom>
          <a:solidFill>
            <a:srgbClr val="99CCCC">
              <a:lumMod val="20000"/>
              <a:lumOff val="80000"/>
            </a:srgbClr>
          </a:solidFill>
          <a:ln w="12700" cap="flat" cmpd="sng" algn="ctr">
            <a:noFill/>
            <a:prstDash val="solid"/>
            <a:miter lim="800000"/>
          </a:ln>
          <a:effectLst/>
        </p:spPr>
        <p:txBody>
          <a:bodyPr lIns="36000" tIns="180000" r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srgbClr val="003366"/>
              </a:solidFill>
              <a:effectLst/>
              <a:uLnTx/>
              <a:uFillTx/>
              <a:latin typeface="Calibri" panose="020F0502020204030204"/>
              <a:ea typeface="+mn-ea"/>
              <a:cs typeface="+mn-cs"/>
            </a:endParaRPr>
          </a:p>
        </p:txBody>
      </p:sp>
      <p:sp>
        <p:nvSpPr>
          <p:cNvPr id="6" name="Text Placeholder 46">
            <a:extLst>
              <a:ext uri="{FF2B5EF4-FFF2-40B4-BE49-F238E27FC236}">
                <a16:creationId xmlns:a16="http://schemas.microsoft.com/office/drawing/2014/main" id="{D86D07BB-7736-40C0-A434-651905240849}"/>
              </a:ext>
            </a:extLst>
          </p:cNvPr>
          <p:cNvSpPr txBox="1">
            <a:spLocks/>
          </p:cNvSpPr>
          <p:nvPr/>
        </p:nvSpPr>
        <p:spPr>
          <a:xfrm>
            <a:off x="9204325" y="6644858"/>
            <a:ext cx="2987675" cy="124069"/>
          </a:xfrm>
          <a:prstGeom prst="rect">
            <a:avLst/>
          </a:prstGeom>
          <a:noFill/>
        </p:spPr>
        <p:txBody>
          <a:bodyPr wrap="square" lIns="0" tIns="0" rIns="0" bIns="0" rtlCol="0" anchor="b" anchorCtr="0">
            <a:noAutofit/>
          </a:bodyPr>
          <a:lstStyle>
            <a:lvl1pPr marL="0" indent="0" algn="l" defTabSz="914400" rtl="0" eaLnBrk="1" latinLnBrk="0" hangingPunct="1">
              <a:lnSpc>
                <a:spcPct val="90000"/>
              </a:lnSpc>
              <a:spcBef>
                <a:spcPts val="100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Qureshi H, et al.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Ther</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Adv Chronic Dis 2014;5:212‒227.</a:t>
            </a:r>
          </a:p>
        </p:txBody>
      </p:sp>
      <p:sp>
        <p:nvSpPr>
          <p:cNvPr id="7" name="Rectangle 6">
            <a:extLst>
              <a:ext uri="{FF2B5EF4-FFF2-40B4-BE49-F238E27FC236}">
                <a16:creationId xmlns:a16="http://schemas.microsoft.com/office/drawing/2014/main" id="{C5E41D9C-9B69-4907-AE6E-D439997AD552}"/>
              </a:ext>
            </a:extLst>
          </p:cNvPr>
          <p:cNvSpPr/>
          <p:nvPr/>
        </p:nvSpPr>
        <p:spPr>
          <a:xfrm>
            <a:off x="508000" y="1491937"/>
            <a:ext cx="3637088" cy="780400"/>
          </a:xfrm>
          <a:prstGeom prst="rect">
            <a:avLst/>
          </a:prstGeom>
          <a:noFill/>
          <a:ln w="12700" cap="flat" cmpd="sng" algn="ctr">
            <a:noFill/>
            <a:prstDash val="solid"/>
            <a:miter lim="800000"/>
          </a:ln>
          <a:effectLst/>
        </p:spPr>
        <p:txBody>
          <a:bodyPr lIns="0" tIns="0" rIns="0" bIns="0" rtlCol="0" anchor="ctr"/>
          <a:lstStyle/>
          <a:p>
            <a:pPr defTabSz="914400">
              <a:defRPr/>
            </a:pPr>
            <a:r>
              <a:rPr lang="en-GB" sz="2000" b="1" kern="0" dirty="0" err="1">
                <a:solidFill>
                  <a:srgbClr val="00B050"/>
                </a:solidFill>
                <a:latin typeface="Arial" panose="020B0604020202020204" pitchFamily="34" charset="0"/>
                <a:cs typeface="Arial" panose="020B0604020202020204" pitchFamily="34" charset="0"/>
              </a:rPr>
              <a:t>Bệnh</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nhân</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có</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đợt</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cấp</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thường</a:t>
            </a:r>
            <a:r>
              <a:rPr lang="en-GB" sz="2000" b="1" kern="0" dirty="0">
                <a:solidFill>
                  <a:srgbClr val="00B050"/>
                </a:solidFill>
                <a:latin typeface="Arial" panose="020B0604020202020204" pitchFamily="34" charset="0"/>
                <a:cs typeface="Arial" panose="020B0604020202020204" pitchFamily="34" charset="0"/>
              </a:rPr>
              <a:t> </a:t>
            </a:r>
            <a:r>
              <a:rPr lang="en-GB" sz="2000" b="1" kern="0" dirty="0" err="1">
                <a:solidFill>
                  <a:srgbClr val="00B050"/>
                </a:solidFill>
                <a:latin typeface="Arial" panose="020B0604020202020204" pitchFamily="34" charset="0"/>
                <a:cs typeface="Arial" panose="020B0604020202020204" pitchFamily="34" charset="0"/>
              </a:rPr>
              <a:t>xuyên</a:t>
            </a:r>
            <a:endParaRPr lang="en-GB" sz="2000" b="1" kern="0" dirty="0">
              <a:solidFill>
                <a:srgbClr val="00B050"/>
              </a:solidFill>
              <a:latin typeface="Arial" panose="020B0604020202020204" pitchFamily="34" charset="0"/>
              <a:cs typeface="Arial" panose="020B0604020202020204" pitchFamily="34" charset="0"/>
            </a:endParaRPr>
          </a:p>
        </p:txBody>
      </p:sp>
      <p:sp>
        <p:nvSpPr>
          <p:cNvPr id="8" name="Left Brace 7">
            <a:extLst>
              <a:ext uri="{FF2B5EF4-FFF2-40B4-BE49-F238E27FC236}">
                <a16:creationId xmlns:a16="http://schemas.microsoft.com/office/drawing/2014/main" id="{6BD2DE63-D926-4863-8CED-446DAC78ACC0}"/>
              </a:ext>
            </a:extLst>
          </p:cNvPr>
          <p:cNvSpPr/>
          <p:nvPr/>
        </p:nvSpPr>
        <p:spPr>
          <a:xfrm>
            <a:off x="3604530" y="1669656"/>
            <a:ext cx="245243" cy="3915155"/>
          </a:xfrm>
          <a:prstGeom prst="leftBrace">
            <a:avLst>
              <a:gd name="adj1" fmla="val 51922"/>
              <a:gd name="adj2" fmla="val 50000"/>
            </a:avLst>
          </a:prstGeom>
          <a:noFill/>
          <a:ln w="6350" cap="flat" cmpd="sng" algn="ctr">
            <a:solidFill>
              <a:srgbClr val="646464">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id="{F7DF6D67-6ADC-4408-8D8B-2022AF4E2E6F}"/>
              </a:ext>
            </a:extLst>
          </p:cNvPr>
          <p:cNvGrpSpPr/>
          <p:nvPr/>
        </p:nvGrpSpPr>
        <p:grpSpPr>
          <a:xfrm>
            <a:off x="1936555" y="2056954"/>
            <a:ext cx="1212727" cy="3396841"/>
            <a:chOff x="2666863" y="1255356"/>
            <a:chExt cx="1474969" cy="4131379"/>
          </a:xfrm>
        </p:grpSpPr>
        <p:pic>
          <p:nvPicPr>
            <p:cNvPr id="10" name="Picture 9">
              <a:extLst>
                <a:ext uri="{FF2B5EF4-FFF2-40B4-BE49-F238E27FC236}">
                  <a16:creationId xmlns:a16="http://schemas.microsoft.com/office/drawing/2014/main" id="{86CA1748-807F-4D64-AD15-1CFD1611693C}"/>
                </a:ext>
              </a:extLst>
            </p:cNvPr>
            <p:cNvPicPr>
              <a:picLocks noChangeAspect="1"/>
            </p:cNvPicPr>
            <p:nvPr/>
          </p:nvPicPr>
          <p:blipFill>
            <a:blip r:embed="rId2"/>
            <a:stretch>
              <a:fillRect/>
            </a:stretch>
          </p:blipFill>
          <p:spPr>
            <a:xfrm>
              <a:off x="2666863" y="1852675"/>
              <a:ext cx="1474969" cy="3534060"/>
            </a:xfrm>
            <a:prstGeom prst="rect">
              <a:avLst/>
            </a:prstGeom>
          </p:spPr>
        </p:pic>
        <p:grpSp>
          <p:nvGrpSpPr>
            <p:cNvPr id="11" name="Group 10">
              <a:extLst>
                <a:ext uri="{FF2B5EF4-FFF2-40B4-BE49-F238E27FC236}">
                  <a16:creationId xmlns:a16="http://schemas.microsoft.com/office/drawing/2014/main" id="{8DF3A54E-7381-43B8-B6EC-AD45E391D618}"/>
                </a:ext>
              </a:extLst>
            </p:cNvPr>
            <p:cNvGrpSpPr/>
            <p:nvPr/>
          </p:nvGrpSpPr>
          <p:grpSpPr>
            <a:xfrm>
              <a:off x="3575514" y="1255356"/>
              <a:ext cx="116728" cy="517886"/>
              <a:chOff x="3533180" y="1233488"/>
              <a:chExt cx="153510" cy="681074"/>
            </a:xfrm>
          </p:grpSpPr>
          <p:sp>
            <p:nvSpPr>
              <p:cNvPr id="12" name="Freeform: Shape 11">
                <a:extLst>
                  <a:ext uri="{FF2B5EF4-FFF2-40B4-BE49-F238E27FC236}">
                    <a16:creationId xmlns:a16="http://schemas.microsoft.com/office/drawing/2014/main" id="{E4A6A1CA-55A9-41A1-8C35-55D2E0B0AA4B}"/>
                  </a:ext>
                </a:extLst>
              </p:cNvPr>
              <p:cNvSpPr/>
              <p:nvPr/>
            </p:nvSpPr>
            <p:spPr>
              <a:xfrm>
                <a:off x="3533180" y="1233488"/>
                <a:ext cx="153510" cy="505932"/>
              </a:xfrm>
              <a:custGeom>
                <a:avLst/>
                <a:gdLst>
                  <a:gd name="connsiteX0" fmla="*/ 78935 w 158057"/>
                  <a:gd name="connsiteY0" fmla="*/ 0 h 420771"/>
                  <a:gd name="connsiteX1" fmla="*/ 721 w 158057"/>
                  <a:gd name="connsiteY1" fmla="*/ 89337 h 420771"/>
                  <a:gd name="connsiteX2" fmla="*/ 44975 w 158057"/>
                  <a:gd name="connsiteY2" fmla="*/ 390953 h 420771"/>
                  <a:gd name="connsiteX3" fmla="*/ 79053 w 158057"/>
                  <a:gd name="connsiteY3" fmla="*/ 420771 h 420771"/>
                  <a:gd name="connsiteX4" fmla="*/ 113131 w 158057"/>
                  <a:gd name="connsiteY4" fmla="*/ 390953 h 420771"/>
                  <a:gd name="connsiteX5" fmla="*/ 157386 w 158057"/>
                  <a:gd name="connsiteY5" fmla="*/ 89337 h 420771"/>
                  <a:gd name="connsiteX6" fmla="*/ 78935 w 158057"/>
                  <a:gd name="connsiteY6" fmla="*/ 0 h 42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57" h="420771">
                    <a:moveTo>
                      <a:pt x="78935" y="0"/>
                    </a:moveTo>
                    <a:cubicBezTo>
                      <a:pt x="31249" y="0"/>
                      <a:pt x="-5669" y="42006"/>
                      <a:pt x="721" y="89337"/>
                    </a:cubicBezTo>
                    <a:lnTo>
                      <a:pt x="44975" y="390953"/>
                    </a:lnTo>
                    <a:cubicBezTo>
                      <a:pt x="47223" y="407992"/>
                      <a:pt x="61778" y="420771"/>
                      <a:pt x="79053" y="420771"/>
                    </a:cubicBezTo>
                    <a:cubicBezTo>
                      <a:pt x="96211" y="420771"/>
                      <a:pt x="110765" y="407992"/>
                      <a:pt x="113131" y="390953"/>
                    </a:cubicBezTo>
                    <a:lnTo>
                      <a:pt x="157386" y="89337"/>
                    </a:lnTo>
                    <a:cubicBezTo>
                      <a:pt x="163539" y="42006"/>
                      <a:pt x="126621" y="0"/>
                      <a:pt x="78935" y="0"/>
                    </a:cubicBezTo>
                    <a:close/>
                  </a:path>
                </a:pathLst>
              </a:custGeom>
              <a:solidFill>
                <a:srgbClr val="E84348"/>
              </a:solidFill>
              <a:ln w="117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sp>
            <p:nvSpPr>
              <p:cNvPr id="13" name="Freeform: Shape 12">
                <a:extLst>
                  <a:ext uri="{FF2B5EF4-FFF2-40B4-BE49-F238E27FC236}">
                    <a16:creationId xmlns:a16="http://schemas.microsoft.com/office/drawing/2014/main" id="{CACEE7D4-8F37-4BA7-BF43-F88E4856B6C9}"/>
                  </a:ext>
                </a:extLst>
              </p:cNvPr>
              <p:cNvSpPr/>
              <p:nvPr/>
            </p:nvSpPr>
            <p:spPr>
              <a:xfrm>
                <a:off x="3551463" y="1797801"/>
                <a:ext cx="116761" cy="116761"/>
              </a:xfrm>
              <a:custGeom>
                <a:avLst/>
                <a:gdLst>
                  <a:gd name="connsiteX0" fmla="*/ 60110 w 120220"/>
                  <a:gd name="connsiteY0" fmla="*/ 0 h 120220"/>
                  <a:gd name="connsiteX1" fmla="*/ 0 w 120220"/>
                  <a:gd name="connsiteY1" fmla="*/ 60110 h 120220"/>
                  <a:gd name="connsiteX2" fmla="*/ 60110 w 120220"/>
                  <a:gd name="connsiteY2" fmla="*/ 120220 h 120220"/>
                  <a:gd name="connsiteX3" fmla="*/ 120220 w 120220"/>
                  <a:gd name="connsiteY3" fmla="*/ 60110 h 120220"/>
                  <a:gd name="connsiteX4" fmla="*/ 60110 w 120220"/>
                  <a:gd name="connsiteY4" fmla="*/ 0 h 120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220" h="120220">
                    <a:moveTo>
                      <a:pt x="60110" y="0"/>
                    </a:moveTo>
                    <a:cubicBezTo>
                      <a:pt x="26860" y="0"/>
                      <a:pt x="0" y="26860"/>
                      <a:pt x="0" y="60110"/>
                    </a:cubicBezTo>
                    <a:cubicBezTo>
                      <a:pt x="0" y="93360"/>
                      <a:pt x="26860" y="120220"/>
                      <a:pt x="60110" y="120220"/>
                    </a:cubicBezTo>
                    <a:cubicBezTo>
                      <a:pt x="93360" y="120220"/>
                      <a:pt x="120220" y="93360"/>
                      <a:pt x="120220" y="60110"/>
                    </a:cubicBezTo>
                    <a:cubicBezTo>
                      <a:pt x="120220" y="26860"/>
                      <a:pt x="93360" y="0"/>
                      <a:pt x="60110" y="0"/>
                    </a:cubicBezTo>
                    <a:close/>
                  </a:path>
                </a:pathLst>
              </a:custGeom>
              <a:solidFill>
                <a:srgbClr val="E84348"/>
              </a:solidFill>
              <a:ln w="1172"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endParaRPr>
              </a:p>
            </p:txBody>
          </p:sp>
        </p:grpSp>
      </p:grpSp>
      <p:pic>
        <p:nvPicPr>
          <p:cNvPr id="14" name="Picture 13">
            <a:extLst>
              <a:ext uri="{FF2B5EF4-FFF2-40B4-BE49-F238E27FC236}">
                <a16:creationId xmlns:a16="http://schemas.microsoft.com/office/drawing/2014/main" id="{9B63EFA7-B6AE-407E-9DCB-AA09472188BF}"/>
              </a:ext>
            </a:extLst>
          </p:cNvPr>
          <p:cNvPicPr>
            <a:picLocks noChangeAspect="1"/>
          </p:cNvPicPr>
          <p:nvPr/>
        </p:nvPicPr>
        <p:blipFill>
          <a:blip r:embed="rId3"/>
          <a:stretch>
            <a:fillRect/>
          </a:stretch>
        </p:blipFill>
        <p:spPr>
          <a:xfrm>
            <a:off x="7373732" y="2089860"/>
            <a:ext cx="1079086" cy="832550"/>
          </a:xfrm>
          <a:prstGeom prst="rect">
            <a:avLst/>
          </a:prstGeom>
        </p:spPr>
      </p:pic>
      <p:pic>
        <p:nvPicPr>
          <p:cNvPr id="15" name="Picture 14">
            <a:extLst>
              <a:ext uri="{FF2B5EF4-FFF2-40B4-BE49-F238E27FC236}">
                <a16:creationId xmlns:a16="http://schemas.microsoft.com/office/drawing/2014/main" id="{573501B7-D367-41F6-888D-4B68B0EE184F}"/>
              </a:ext>
            </a:extLst>
          </p:cNvPr>
          <p:cNvPicPr>
            <a:picLocks noChangeAspect="1"/>
          </p:cNvPicPr>
          <p:nvPr/>
        </p:nvPicPr>
        <p:blipFill>
          <a:blip r:embed="rId4"/>
          <a:stretch>
            <a:fillRect/>
          </a:stretch>
        </p:blipFill>
        <p:spPr>
          <a:xfrm>
            <a:off x="5697186" y="1880586"/>
            <a:ext cx="1120324" cy="1038967"/>
          </a:xfrm>
          <a:prstGeom prst="rect">
            <a:avLst/>
          </a:prstGeom>
        </p:spPr>
      </p:pic>
      <p:pic>
        <p:nvPicPr>
          <p:cNvPr id="16" name="Picture 15">
            <a:extLst>
              <a:ext uri="{FF2B5EF4-FFF2-40B4-BE49-F238E27FC236}">
                <a16:creationId xmlns:a16="http://schemas.microsoft.com/office/drawing/2014/main" id="{F757A747-1666-4EF5-8649-AA9D1FCE7EE3}"/>
              </a:ext>
            </a:extLst>
          </p:cNvPr>
          <p:cNvPicPr>
            <a:picLocks noChangeAspect="1"/>
          </p:cNvPicPr>
          <p:nvPr/>
        </p:nvPicPr>
        <p:blipFill>
          <a:blip r:embed="rId5"/>
          <a:stretch>
            <a:fillRect/>
          </a:stretch>
        </p:blipFill>
        <p:spPr>
          <a:xfrm>
            <a:off x="4145088" y="1738716"/>
            <a:ext cx="1051193" cy="1172773"/>
          </a:xfrm>
          <a:prstGeom prst="rect">
            <a:avLst/>
          </a:prstGeom>
        </p:spPr>
      </p:pic>
      <p:sp>
        <p:nvSpPr>
          <p:cNvPr id="17" name="Rectangle 16">
            <a:extLst>
              <a:ext uri="{FF2B5EF4-FFF2-40B4-BE49-F238E27FC236}">
                <a16:creationId xmlns:a16="http://schemas.microsoft.com/office/drawing/2014/main" id="{CA474EC2-3E77-405E-938B-9002818B2509}"/>
              </a:ext>
            </a:extLst>
          </p:cNvPr>
          <p:cNvSpPr/>
          <p:nvPr/>
        </p:nvSpPr>
        <p:spPr>
          <a:xfrm>
            <a:off x="4103648" y="2983265"/>
            <a:ext cx="1134072" cy="359073"/>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Giảm</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chất</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lượng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cuộc</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sống</a:t>
            </a:r>
            <a:endParaRPr lang="en-GB" sz="1600" b="1" kern="0" dirty="0">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1BFD9B60-3B8A-4850-8AC6-2D7CE913F027}"/>
              </a:ext>
            </a:extLst>
          </p:cNvPr>
          <p:cNvSpPr/>
          <p:nvPr/>
        </p:nvSpPr>
        <p:spPr>
          <a:xfrm>
            <a:off x="5706662" y="2983265"/>
            <a:ext cx="1134072" cy="359073"/>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Tăng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viêm</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đường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thở</a:t>
            </a:r>
            <a:endParaRPr lang="en-GB" sz="1600" b="1" kern="0" dirty="0">
              <a:latin typeface="Arial" panose="020B0604020202020204" pitchFamily="34" charset="0"/>
              <a:cs typeface="Arial" panose="020B0604020202020204" pitchFamily="34" charset="0"/>
            </a:endParaRPr>
          </a:p>
        </p:txBody>
      </p:sp>
      <p:sp>
        <p:nvSpPr>
          <p:cNvPr id="19" name="Rectangle 18">
            <a:extLst>
              <a:ext uri="{FF2B5EF4-FFF2-40B4-BE49-F238E27FC236}">
                <a16:creationId xmlns:a16="http://schemas.microsoft.com/office/drawing/2014/main" id="{3152167E-6CEE-4D4F-88FD-F4743E7F495B}"/>
              </a:ext>
            </a:extLst>
          </p:cNvPr>
          <p:cNvSpPr/>
          <p:nvPr/>
        </p:nvSpPr>
        <p:spPr>
          <a:xfrm>
            <a:off x="7346239" y="2983265"/>
            <a:ext cx="1134072" cy="359073"/>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Bệnh</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diễn</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tiến</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nhanh</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hơn</a:t>
            </a:r>
            <a:endParaRPr lang="en-GB" sz="1600" kern="0" dirty="0">
              <a:latin typeface="Arial" panose="020B0604020202020204" pitchFamily="34" charset="0"/>
              <a:cs typeface="Arial" panose="020B0604020202020204" pitchFamily="34" charset="0"/>
            </a:endParaRPr>
          </a:p>
        </p:txBody>
      </p:sp>
      <p:pic>
        <p:nvPicPr>
          <p:cNvPr id="20" name="Picture 19">
            <a:extLst>
              <a:ext uri="{FF2B5EF4-FFF2-40B4-BE49-F238E27FC236}">
                <a16:creationId xmlns:a16="http://schemas.microsoft.com/office/drawing/2014/main" id="{9561E491-D69C-4F34-BB7D-72A8B046EAE0}"/>
              </a:ext>
            </a:extLst>
          </p:cNvPr>
          <p:cNvPicPr>
            <a:picLocks noChangeAspect="1"/>
          </p:cNvPicPr>
          <p:nvPr/>
        </p:nvPicPr>
        <p:blipFill>
          <a:blip r:embed="rId6"/>
          <a:stretch>
            <a:fillRect/>
          </a:stretch>
        </p:blipFill>
        <p:spPr>
          <a:xfrm>
            <a:off x="7713953" y="3737032"/>
            <a:ext cx="380860" cy="926882"/>
          </a:xfrm>
          <a:prstGeom prst="rect">
            <a:avLst/>
          </a:prstGeom>
        </p:spPr>
      </p:pic>
      <p:pic>
        <p:nvPicPr>
          <p:cNvPr id="21" name="Picture 20">
            <a:extLst>
              <a:ext uri="{FF2B5EF4-FFF2-40B4-BE49-F238E27FC236}">
                <a16:creationId xmlns:a16="http://schemas.microsoft.com/office/drawing/2014/main" id="{8E756C0F-8DCB-4F58-91CB-9C30CA091412}"/>
              </a:ext>
            </a:extLst>
          </p:cNvPr>
          <p:cNvPicPr>
            <a:picLocks noChangeAspect="1"/>
          </p:cNvPicPr>
          <p:nvPr/>
        </p:nvPicPr>
        <p:blipFill>
          <a:blip r:embed="rId7"/>
          <a:stretch>
            <a:fillRect/>
          </a:stretch>
        </p:blipFill>
        <p:spPr>
          <a:xfrm>
            <a:off x="5820070" y="3799858"/>
            <a:ext cx="907256" cy="935757"/>
          </a:xfrm>
          <a:prstGeom prst="rect">
            <a:avLst/>
          </a:prstGeom>
        </p:spPr>
      </p:pic>
      <p:pic>
        <p:nvPicPr>
          <p:cNvPr id="22" name="Picture 21">
            <a:extLst>
              <a:ext uri="{FF2B5EF4-FFF2-40B4-BE49-F238E27FC236}">
                <a16:creationId xmlns:a16="http://schemas.microsoft.com/office/drawing/2014/main" id="{BFB1556A-5D4C-4745-BB88-FFDD473456BE}"/>
              </a:ext>
            </a:extLst>
          </p:cNvPr>
          <p:cNvPicPr>
            <a:picLocks noChangeAspect="1"/>
          </p:cNvPicPr>
          <p:nvPr/>
        </p:nvPicPr>
        <p:blipFill>
          <a:blip r:embed="rId8"/>
          <a:stretch>
            <a:fillRect/>
          </a:stretch>
        </p:blipFill>
        <p:spPr>
          <a:xfrm>
            <a:off x="4134578" y="3871669"/>
            <a:ext cx="1072213" cy="784386"/>
          </a:xfrm>
          <a:prstGeom prst="rect">
            <a:avLst/>
          </a:prstGeom>
        </p:spPr>
      </p:pic>
      <p:sp>
        <p:nvSpPr>
          <p:cNvPr id="23" name="Rectangle 22">
            <a:extLst>
              <a:ext uri="{FF2B5EF4-FFF2-40B4-BE49-F238E27FC236}">
                <a16:creationId xmlns:a16="http://schemas.microsoft.com/office/drawing/2014/main" id="{3DFE008A-CA76-49F8-878B-788BF394F226}"/>
              </a:ext>
            </a:extLst>
          </p:cNvPr>
          <p:cNvSpPr/>
          <p:nvPr/>
        </p:nvSpPr>
        <p:spPr>
          <a:xfrm>
            <a:off x="4103648" y="4799651"/>
            <a:ext cx="1134072" cy="538609"/>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Tăng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nguy</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cơ</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nhập</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viện</a:t>
            </a:r>
            <a:endParaRPr lang="en-GB" sz="1600" b="1" kern="0" dirty="0">
              <a:latin typeface="Arial" panose="020B0604020202020204" pitchFamily="34" charset="0"/>
              <a:cs typeface="Arial" panose="020B0604020202020204" pitchFamily="34" charset="0"/>
            </a:endParaRPr>
          </a:p>
        </p:txBody>
      </p:sp>
      <p:sp>
        <p:nvSpPr>
          <p:cNvPr id="24" name="Rectangle 23">
            <a:extLst>
              <a:ext uri="{FF2B5EF4-FFF2-40B4-BE49-F238E27FC236}">
                <a16:creationId xmlns:a16="http://schemas.microsoft.com/office/drawing/2014/main" id="{D62502D2-746A-47F0-BC3A-D746321EE93E}"/>
              </a:ext>
            </a:extLst>
          </p:cNvPr>
          <p:cNvSpPr/>
          <p:nvPr/>
        </p:nvSpPr>
        <p:spPr>
          <a:xfrm>
            <a:off x="7346239" y="4799651"/>
            <a:ext cx="1134072" cy="359073"/>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Tăng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tỉ</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lệ</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tử</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vong</a:t>
            </a:r>
            <a:endParaRPr lang="en-GB" sz="1600" b="1" kern="0" dirty="0">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58CB8416-BDED-4973-B9C7-1E04AB4CEE59}"/>
              </a:ext>
            </a:extLst>
          </p:cNvPr>
          <p:cNvSpPr/>
          <p:nvPr/>
        </p:nvSpPr>
        <p:spPr>
          <a:xfrm>
            <a:off x="5706662" y="4799651"/>
            <a:ext cx="1134072" cy="538609"/>
          </a:xfrm>
          <a:prstGeom prst="rect">
            <a:avLst/>
          </a:prstGeom>
          <a:noFill/>
          <a:ln w="12700" cap="flat" cmpd="sng" algn="ctr">
            <a:noFill/>
            <a:prstDash val="solid"/>
            <a:miter lim="800000"/>
          </a:ln>
          <a:effectLst/>
        </p:spPr>
        <p:txBody>
          <a:bodyPr lIns="0" tIns="0" rIns="0" bIns="0" rtlCol="0" anchor="t" anchorCtr="0">
            <a:noAutofit/>
          </a:bodyPr>
          <a:lstStyle/>
          <a:p>
            <a:pPr algn="ctr" defTabSz="914400">
              <a:lnSpc>
                <a:spcPts val="1300"/>
              </a:lnSpc>
              <a:defRPr/>
            </a:pPr>
            <a:r>
              <a:rPr lang="en-GB" sz="1600" kern="0" dirty="0" err="1">
                <a:latin typeface="Arial" panose="020B0604020202020204" pitchFamily="34" charset="0"/>
                <a:cs typeface="Arial" panose="020B0604020202020204" pitchFamily="34" charset="0"/>
              </a:rPr>
              <a:t>Tăng</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nguy</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cơ</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tái</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phát</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đợt</a:t>
            </a:r>
            <a:r>
              <a:rPr lang="en-GB" sz="1600" kern="0" dirty="0">
                <a:latin typeface="Arial" panose="020B0604020202020204" pitchFamily="34" charset="0"/>
                <a:cs typeface="Arial" panose="020B0604020202020204" pitchFamily="34" charset="0"/>
              </a:rPr>
              <a:t> </a:t>
            </a:r>
            <a:r>
              <a:rPr lang="en-GB" sz="1600" kern="0" dirty="0" err="1">
                <a:latin typeface="Arial" panose="020B0604020202020204" pitchFamily="34" charset="0"/>
                <a:cs typeface="Arial" panose="020B0604020202020204" pitchFamily="34" charset="0"/>
              </a:rPr>
              <a:t>cấp</a:t>
            </a:r>
            <a:endParaRPr lang="en-GB" sz="1600" b="1" kern="0" dirty="0">
              <a:latin typeface="Arial" panose="020B0604020202020204" pitchFamily="34" charset="0"/>
              <a:cs typeface="Arial" panose="020B0604020202020204" pitchFamily="34" charset="0"/>
            </a:endParaRPr>
          </a:p>
        </p:txBody>
      </p:sp>
      <p:grpSp>
        <p:nvGrpSpPr>
          <p:cNvPr id="26" name="Group 25">
            <a:extLst>
              <a:ext uri="{FF2B5EF4-FFF2-40B4-BE49-F238E27FC236}">
                <a16:creationId xmlns:a16="http://schemas.microsoft.com/office/drawing/2014/main" id="{E8929DA8-9AD5-4F2A-8A36-F1D851793A3F}"/>
              </a:ext>
            </a:extLst>
          </p:cNvPr>
          <p:cNvGrpSpPr/>
          <p:nvPr/>
        </p:nvGrpSpPr>
        <p:grpSpPr>
          <a:xfrm>
            <a:off x="9218078" y="1594012"/>
            <a:ext cx="2473860" cy="2473860"/>
            <a:chOff x="9124528" y="2164710"/>
            <a:chExt cx="2473860" cy="2473860"/>
          </a:xfrm>
        </p:grpSpPr>
        <p:sp>
          <p:nvSpPr>
            <p:cNvPr id="27" name="Oval 26">
              <a:extLst>
                <a:ext uri="{FF2B5EF4-FFF2-40B4-BE49-F238E27FC236}">
                  <a16:creationId xmlns:a16="http://schemas.microsoft.com/office/drawing/2014/main" id="{0777BC98-5034-48AD-84EA-D568900F4C7D}"/>
                </a:ext>
              </a:extLst>
            </p:cNvPr>
            <p:cNvSpPr/>
            <p:nvPr/>
          </p:nvSpPr>
          <p:spPr>
            <a:xfrm>
              <a:off x="9124528" y="2164710"/>
              <a:ext cx="2473860" cy="2473860"/>
            </a:xfrm>
            <a:prstGeom prst="ellipse">
              <a:avLst/>
            </a:prstGeom>
            <a:solidFill>
              <a:srgbClr val="99CCCC">
                <a:lumMod val="20000"/>
                <a:lumOff val="80000"/>
              </a:srgbClr>
            </a:solidFill>
          </p:spPr>
          <p:txBody>
            <a:bodyPr wrap="square" lIns="0" rIns="0" anchor="ctr">
              <a:noAutofit/>
            </a:bodyPr>
            <a:lstStyle/>
            <a:p>
              <a:pPr marL="0" marR="0" lvl="0" indent="0" algn="ctr" defTabSz="914400" eaLnBrk="1" fontAlgn="auto" latinLnBrk="0" hangingPunct="1">
                <a:lnSpc>
                  <a:spcPts val="22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003366"/>
                </a:solidFill>
                <a:effectLst/>
                <a:uLnTx/>
                <a:uFillTx/>
                <a:cs typeface="Arial" panose="020B0604020202020204" pitchFamily="34" charset="0"/>
              </a:endParaRPr>
            </a:p>
          </p:txBody>
        </p:sp>
        <p:sp>
          <p:nvSpPr>
            <p:cNvPr id="28" name="Rectangle 27">
              <a:extLst>
                <a:ext uri="{FF2B5EF4-FFF2-40B4-BE49-F238E27FC236}">
                  <a16:creationId xmlns:a16="http://schemas.microsoft.com/office/drawing/2014/main" id="{4C0BBFA6-787C-4072-9138-228D7C0F226F}"/>
                </a:ext>
              </a:extLst>
            </p:cNvPr>
            <p:cNvSpPr/>
            <p:nvPr/>
          </p:nvSpPr>
          <p:spPr>
            <a:xfrm>
              <a:off x="9265147" y="2816865"/>
              <a:ext cx="2192623" cy="1169551"/>
            </a:xfrm>
            <a:prstGeom prst="rect">
              <a:avLst/>
            </a:prstGeom>
          </p:spPr>
          <p:txBody>
            <a:bodyPr wrap="square">
              <a:spAutoFit/>
            </a:bodyPr>
            <a:lstStyle/>
            <a:p>
              <a:pPr marL="0" marR="0" lvl="0" indent="0" algn="ctr" defTabSz="914400" eaLnBrk="1" fontAlgn="auto" latinLnBrk="0" hangingPunct="1">
                <a:lnSpc>
                  <a:spcPts val="2100"/>
                </a:lnSpc>
                <a:spcBef>
                  <a:spcPts val="0"/>
                </a:spcBef>
                <a:spcAft>
                  <a:spcPts val="0"/>
                </a:spcAft>
                <a:buClrTx/>
                <a:buSzTx/>
                <a:buFontTx/>
                <a:buNone/>
                <a:tabLst/>
                <a:defRPr/>
              </a:pPr>
              <a:r>
                <a:rPr lang="en-GB" sz="2000" kern="0" dirty="0" err="1">
                  <a:latin typeface="Arial" panose="020B0604020202020204" pitchFamily="34" charset="0"/>
                  <a:cs typeface="Arial" panose="020B0604020202020204" pitchFamily="34" charset="0"/>
                </a:rPr>
                <a:t>Đợt</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cấp</a:t>
              </a:r>
              <a:r>
                <a:rPr lang="en-GB" sz="2000" kern="0" dirty="0">
                  <a:latin typeface="Arial" panose="020B0604020202020204" pitchFamily="34" charset="0"/>
                  <a:cs typeface="Arial" panose="020B0604020202020204" pitchFamily="34" charset="0"/>
                </a:rPr>
                <a:t> COPD </a:t>
              </a:r>
              <a:r>
                <a:rPr lang="en-GB" sz="2000" kern="0" dirty="0" err="1">
                  <a:latin typeface="Arial" panose="020B0604020202020204" pitchFamily="34" charset="0"/>
                  <a:cs typeface="Arial" panose="020B0604020202020204" pitchFamily="34" charset="0"/>
                </a:rPr>
                <a:t>để</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lại</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nhiều</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hậu</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quả</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trong</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ngắn</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và</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dài</a:t>
              </a:r>
              <a:r>
                <a:rPr lang="en-GB" sz="2000" kern="0" dirty="0">
                  <a:latin typeface="Arial" panose="020B0604020202020204" pitchFamily="34" charset="0"/>
                  <a:cs typeface="Arial" panose="020B0604020202020204" pitchFamily="34" charset="0"/>
                </a:rPr>
                <a:t> </a:t>
              </a:r>
              <a:r>
                <a:rPr lang="en-GB" sz="2000" kern="0" dirty="0" err="1">
                  <a:latin typeface="Arial" panose="020B0604020202020204" pitchFamily="34" charset="0"/>
                  <a:cs typeface="Arial" panose="020B0604020202020204" pitchFamily="34" charset="0"/>
                </a:rPr>
                <a:t>hạn</a:t>
              </a:r>
              <a:endParaRPr kumimoji="0" lang="en-GB" sz="2000" b="1"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grpSp>
      <p:sp>
        <p:nvSpPr>
          <p:cNvPr id="29" name="Text Placeholder 1">
            <a:extLst>
              <a:ext uri="{FF2B5EF4-FFF2-40B4-BE49-F238E27FC236}">
                <a16:creationId xmlns:a16="http://schemas.microsoft.com/office/drawing/2014/main" id="{24B2A284-C699-4C8D-8CFB-4FA658761F47}"/>
              </a:ext>
            </a:extLst>
          </p:cNvPr>
          <p:cNvSpPr txBox="1">
            <a:spLocks/>
          </p:cNvSpPr>
          <p:nvPr/>
        </p:nvSpPr>
        <p:spPr>
          <a:xfrm>
            <a:off x="520700" y="514571"/>
            <a:ext cx="11171238" cy="347663"/>
          </a:xfrm>
          <a:prstGeom prst="rect">
            <a:avLst/>
          </a:prstGeom>
          <a:noFill/>
        </p:spPr>
        <p:txBody>
          <a:bodyPr wrap="square" lIns="0" tIns="0" rIns="0" bIns="0" rtlCol="0" anchor="t"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2400" b="1" kern="1200">
                <a:solidFill>
                  <a:schemeClr val="tx2"/>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lang="en-GB" sz="3200" dirty="0" err="1">
                <a:solidFill>
                  <a:srgbClr val="00B050"/>
                </a:solidFill>
                <a:latin typeface="Arial"/>
                <a:cs typeface="Arial"/>
              </a:rPr>
              <a:t>Tác</a:t>
            </a:r>
            <a:r>
              <a:rPr lang="en-GB" sz="3200" dirty="0">
                <a:solidFill>
                  <a:srgbClr val="00B050"/>
                </a:solidFill>
                <a:latin typeface="Arial"/>
                <a:cs typeface="Arial"/>
              </a:rPr>
              <a:t> </a:t>
            </a:r>
            <a:r>
              <a:rPr lang="en-GB" sz="3200" dirty="0" err="1">
                <a:solidFill>
                  <a:srgbClr val="00B050"/>
                </a:solidFill>
                <a:latin typeface="Arial"/>
                <a:cs typeface="Arial"/>
              </a:rPr>
              <a:t>động</a:t>
            </a:r>
            <a:r>
              <a:rPr lang="en-GB" sz="3200" dirty="0">
                <a:solidFill>
                  <a:srgbClr val="00B050"/>
                </a:solidFill>
                <a:latin typeface="Arial"/>
                <a:cs typeface="Arial"/>
              </a:rPr>
              <a:t> </a:t>
            </a:r>
            <a:r>
              <a:rPr lang="en-GB" sz="3200" dirty="0" err="1">
                <a:solidFill>
                  <a:srgbClr val="00B050"/>
                </a:solidFill>
                <a:latin typeface="Arial"/>
                <a:cs typeface="Arial"/>
              </a:rPr>
              <a:t>của</a:t>
            </a:r>
            <a:r>
              <a:rPr lang="en-GB" sz="3200" dirty="0">
                <a:solidFill>
                  <a:srgbClr val="00B050"/>
                </a:solidFill>
                <a:latin typeface="Arial"/>
                <a:cs typeface="Arial"/>
              </a:rPr>
              <a:t> </a:t>
            </a:r>
            <a:r>
              <a:rPr lang="en-GB" sz="3200" dirty="0" err="1">
                <a:solidFill>
                  <a:srgbClr val="00B050"/>
                </a:solidFill>
                <a:latin typeface="Arial"/>
                <a:cs typeface="Arial"/>
              </a:rPr>
              <a:t>đợt</a:t>
            </a:r>
            <a:r>
              <a:rPr lang="en-GB" sz="3200" dirty="0">
                <a:solidFill>
                  <a:srgbClr val="00B050"/>
                </a:solidFill>
                <a:latin typeface="Arial"/>
                <a:cs typeface="Arial"/>
              </a:rPr>
              <a:t> </a:t>
            </a:r>
            <a:r>
              <a:rPr lang="en-GB" sz="3200" dirty="0" err="1">
                <a:solidFill>
                  <a:srgbClr val="00B050"/>
                </a:solidFill>
                <a:latin typeface="Arial"/>
                <a:cs typeface="Arial"/>
              </a:rPr>
              <a:t>cấp</a:t>
            </a:r>
            <a:r>
              <a:rPr lang="en-GB" sz="3200" dirty="0">
                <a:solidFill>
                  <a:srgbClr val="00B050"/>
                </a:solidFill>
                <a:latin typeface="Arial"/>
                <a:cs typeface="Arial"/>
              </a:rPr>
              <a:t> COPD</a:t>
            </a:r>
          </a:p>
        </p:txBody>
      </p:sp>
    </p:spTree>
    <p:extLst>
      <p:ext uri="{BB962C8B-B14F-4D97-AF65-F5344CB8AC3E}">
        <p14:creationId xmlns:p14="http://schemas.microsoft.com/office/powerpoint/2010/main" val="99210767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F7B0341D-2D3F-4E90-808C-E1B68E9EA658}"/>
              </a:ext>
            </a:extLst>
          </p:cNvPr>
          <p:cNvSpPr txBox="1">
            <a:spLocks/>
          </p:cNvSpPr>
          <p:nvPr/>
        </p:nvSpPr>
        <p:spPr>
          <a:xfrm>
            <a:off x="336000" y="460747"/>
            <a:ext cx="11520000" cy="515925"/>
          </a:xfrm>
          <a:prstGeom prst="rect">
            <a:avLst/>
          </a:prstGeom>
        </p:spPr>
        <p:txBody>
          <a:bodyPr lIns="89900" tIns="46751" rIns="89900" bIns="46751" anchor="t" anchorCtr="0">
            <a:noAutofit/>
          </a:bodyPr>
          <a:lstStyle>
            <a:lvl1pPr algn="l" defTabSz="913392" rtl="0" eaLnBrk="1" latinLnBrk="0" hangingPunct="1">
              <a:lnSpc>
                <a:spcPct val="90000"/>
              </a:lnSpc>
              <a:spcBef>
                <a:spcPct val="0"/>
              </a:spcBef>
              <a:buNone/>
              <a:defRPr lang="en-US" sz="2667" b="1" kern="1200" dirty="0">
                <a:solidFill>
                  <a:schemeClr val="tx2"/>
                </a:solidFill>
                <a:latin typeface="+mn-lt"/>
                <a:ea typeface="+mj-ea"/>
                <a:cs typeface="+mj-cs"/>
              </a:defRPr>
            </a:lvl1pPr>
          </a:lstStyle>
          <a:p>
            <a:pPr marL="0" marR="0" lvl="0" indent="0" algn="ctr" defTabSz="913392" rtl="0" eaLnBrk="1" fontAlgn="auto" latinLnBrk="0" hangingPunct="1">
              <a:lnSpc>
                <a:spcPct val="90000"/>
              </a:lnSpc>
              <a:spcBef>
                <a:spcPct val="0"/>
              </a:spcBef>
              <a:spcAft>
                <a:spcPts val="0"/>
              </a:spcAft>
              <a:buClrTx/>
              <a:buSzTx/>
              <a:buFontTx/>
              <a:buNone/>
              <a:tabLst/>
              <a:defRPr/>
            </a:pPr>
            <a:r>
              <a:rPr lang="en-GB" sz="3200" dirty="0" err="1">
                <a:solidFill>
                  <a:srgbClr val="00B050"/>
                </a:solidFill>
                <a:latin typeface="Arial"/>
                <a:ea typeface="+mn-ea"/>
                <a:cs typeface="Arial"/>
              </a:rPr>
              <a:t>Vòng</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xoáy</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bệnh</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lý</a:t>
            </a:r>
            <a:r>
              <a:rPr lang="en-GB" sz="3200" dirty="0">
                <a:solidFill>
                  <a:srgbClr val="00B050"/>
                </a:solidFill>
                <a:latin typeface="Arial"/>
                <a:ea typeface="+mn-ea"/>
                <a:cs typeface="Arial"/>
              </a:rPr>
              <a:t> COPD</a:t>
            </a:r>
          </a:p>
        </p:txBody>
      </p:sp>
      <p:sp>
        <p:nvSpPr>
          <p:cNvPr id="5" name="Text Placeholder 4">
            <a:extLst>
              <a:ext uri="{FF2B5EF4-FFF2-40B4-BE49-F238E27FC236}">
                <a16:creationId xmlns:a16="http://schemas.microsoft.com/office/drawing/2014/main" id="{6EFF7F1F-15FA-4B46-B188-50431A9FEEC9}"/>
              </a:ext>
            </a:extLst>
          </p:cNvPr>
          <p:cNvSpPr txBox="1">
            <a:spLocks/>
          </p:cNvSpPr>
          <p:nvPr/>
        </p:nvSpPr>
        <p:spPr>
          <a:xfrm>
            <a:off x="6372224" y="6567060"/>
            <a:ext cx="5397501" cy="205215"/>
          </a:xfrm>
          <a:prstGeom prst="rect">
            <a:avLst/>
          </a:prstGeom>
        </p:spPr>
        <p:txBody>
          <a:bodyPr wrap="square" lIns="89900" tIns="46751" rIns="89900" bIns="46751" anchor="b">
            <a:spAutoFit/>
          </a:bodyPr>
          <a:lstStyle>
            <a:lvl1pPr marL="0" indent="0" algn="l" defTabSz="913392" rtl="0" eaLnBrk="1" latinLnBrk="0" hangingPunct="1">
              <a:lnSpc>
                <a:spcPct val="90000"/>
              </a:lnSpc>
              <a:spcBef>
                <a:spcPts val="800"/>
              </a:spcBef>
              <a:buClr>
                <a:schemeClr val="tx2"/>
              </a:buClr>
              <a:buFont typeface="Arial" panose="020B0604020202020204" pitchFamily="34" charset="0"/>
              <a:buNone/>
              <a:defRPr lang="en-US" sz="1200" kern="1200">
                <a:solidFill>
                  <a:schemeClr val="accent1"/>
                </a:solidFill>
                <a:latin typeface="+mn-lt"/>
                <a:ea typeface="+mn-ea"/>
                <a:cs typeface="+mn-cs"/>
              </a:defRPr>
            </a:lvl1pPr>
            <a:lvl2pPr marL="683667" indent="-226478" algn="l" defTabSz="913392" rtl="0" eaLnBrk="1" latinLnBrk="0" hangingPunct="1">
              <a:lnSpc>
                <a:spcPct val="90000"/>
              </a:lnSpc>
              <a:spcBef>
                <a:spcPts val="800"/>
              </a:spcBef>
              <a:buClr>
                <a:schemeClr val="tx2"/>
              </a:buClr>
              <a:buFont typeface="Arial" panose="020B0604020202020204" pitchFamily="34" charset="0"/>
              <a:buChar char="•"/>
              <a:defRPr lang="en-US" sz="2133" kern="1200" dirty="0" smtClean="0">
                <a:solidFill>
                  <a:schemeClr val="accent1"/>
                </a:solidFill>
                <a:latin typeface="+mn-lt"/>
                <a:ea typeface="+mn-ea"/>
                <a:cs typeface="+mn-cs"/>
              </a:defRPr>
            </a:lvl2pPr>
            <a:lvl3pPr marL="1193770" indent="-279393" algn="l" defTabSz="913392" rtl="0" eaLnBrk="1" latinLnBrk="0" hangingPunct="1">
              <a:lnSpc>
                <a:spcPct val="90000"/>
              </a:lnSpc>
              <a:spcBef>
                <a:spcPts val="800"/>
              </a:spcBef>
              <a:buClr>
                <a:schemeClr val="bg2"/>
              </a:buClr>
              <a:buFont typeface="Arial" panose="020B0604020202020204" pitchFamily="34" charset="0"/>
              <a:buChar char="•"/>
              <a:defRPr lang="en-US" sz="1867" kern="1200" dirty="0" smtClean="0">
                <a:solidFill>
                  <a:schemeClr val="accent1"/>
                </a:solidFill>
                <a:latin typeface="+mn-lt"/>
                <a:ea typeface="+mn-ea"/>
                <a:cs typeface="+mn-cs"/>
              </a:defRPr>
            </a:lvl3pPr>
            <a:lvl4pPr marL="1555712" indent="-184146"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smtClean="0">
                <a:solidFill>
                  <a:schemeClr val="accent1"/>
                </a:solidFill>
                <a:latin typeface="+mn-lt"/>
                <a:ea typeface="+mn-ea"/>
                <a:cs typeface="+mn-cs"/>
              </a:defRPr>
            </a:lvl4pPr>
            <a:lvl5pPr marL="2031949" indent="-205312"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a:solidFill>
                  <a:schemeClr val="accent1"/>
                </a:solidFill>
                <a:latin typeface="+mn-lt"/>
                <a:ea typeface="+mn-ea"/>
                <a:cs typeface="+mn-cs"/>
              </a:defRPr>
            </a:lvl5pPr>
            <a:lvl6pPr marL="2511840"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85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2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1926"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3392" rtl="0" eaLnBrk="1" fontAlgn="auto" latinLnBrk="0" hangingPunct="1">
              <a:lnSpc>
                <a:spcPct val="90000"/>
              </a:lnSpc>
              <a:spcBef>
                <a:spcPts val="800"/>
              </a:spcBef>
              <a:spcAft>
                <a:spcPts val="0"/>
              </a:spcAft>
              <a:buClr>
                <a:srgbClr val="004587"/>
              </a:buClr>
              <a:buSzTx/>
              <a:buFont typeface="Arial" panose="020B0604020202020204" pitchFamily="34" charset="0"/>
              <a:buNone/>
              <a:tabLst/>
              <a:defRPr/>
            </a:pP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Adapted</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from</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1.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Troosters</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T, et al.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Respir</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Res</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2013; 14: 115; 2.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Waschki</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B, et al. </a:t>
            </a:r>
            <a:r>
              <a:rPr kumimoji="0" lang="fr-FR" sz="8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Chest</a:t>
            </a:r>
            <a:r>
              <a:rPr kumimoji="0" lang="fr-FR" sz="8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2011; 140: 331–342.</a:t>
            </a:r>
          </a:p>
        </p:txBody>
      </p:sp>
      <p:pic>
        <p:nvPicPr>
          <p:cNvPr id="7" name="Picture 6">
            <a:extLst>
              <a:ext uri="{FF2B5EF4-FFF2-40B4-BE49-F238E27FC236}">
                <a16:creationId xmlns:a16="http://schemas.microsoft.com/office/drawing/2014/main" id="{D383DA0A-935C-41C7-85DD-986F7658F3B4}"/>
              </a:ext>
            </a:extLst>
          </p:cNvPr>
          <p:cNvPicPr>
            <a:picLocks noChangeAspect="1"/>
          </p:cNvPicPr>
          <p:nvPr/>
        </p:nvPicPr>
        <p:blipFill rotWithShape="1">
          <a:blip r:embed="rId3"/>
          <a:srcRect l="20234" t="19445" r="26016" b="11806"/>
          <a:stretch/>
        </p:blipFill>
        <p:spPr>
          <a:xfrm>
            <a:off x="2303814" y="1306294"/>
            <a:ext cx="7075919" cy="5090959"/>
          </a:xfrm>
          <a:prstGeom prst="rect">
            <a:avLst/>
          </a:prstGeom>
        </p:spPr>
      </p:pic>
    </p:spTree>
    <p:extLst>
      <p:ext uri="{BB962C8B-B14F-4D97-AF65-F5344CB8AC3E}">
        <p14:creationId xmlns:p14="http://schemas.microsoft.com/office/powerpoint/2010/main" val="327725710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8">
            <a:extLst>
              <a:ext uri="{FF2B5EF4-FFF2-40B4-BE49-F238E27FC236}">
                <a16:creationId xmlns:a16="http://schemas.microsoft.com/office/drawing/2014/main" id="{FBBBB7E1-2101-408C-8FCD-F54D53F7D975}"/>
              </a:ext>
            </a:extLst>
          </p:cNvPr>
          <p:cNvSpPr txBox="1">
            <a:spLocks/>
          </p:cNvSpPr>
          <p:nvPr/>
        </p:nvSpPr>
        <p:spPr>
          <a:xfrm>
            <a:off x="334900" y="458643"/>
            <a:ext cx="11520000" cy="506665"/>
          </a:xfrm>
          <a:prstGeom prst="rect">
            <a:avLst/>
          </a:prstGeom>
        </p:spPr>
        <p:txBody>
          <a:bodyPr lIns="89900" tIns="46751" rIns="89900" bIns="46751" anchor="t" anchorCtr="0">
            <a:noAutofit/>
          </a:bodyPr>
          <a:lstStyle>
            <a:lvl1pPr algn="l" defTabSz="913392" rtl="0" eaLnBrk="1" latinLnBrk="0" hangingPunct="1">
              <a:lnSpc>
                <a:spcPct val="90000"/>
              </a:lnSpc>
              <a:spcBef>
                <a:spcPct val="0"/>
              </a:spcBef>
              <a:buNone/>
              <a:defRPr lang="en-US" sz="2667" b="1" kern="1200" dirty="0">
                <a:solidFill>
                  <a:schemeClr val="tx2"/>
                </a:solidFill>
                <a:latin typeface="+mn-lt"/>
                <a:ea typeface="+mj-ea"/>
                <a:cs typeface="+mj-cs"/>
              </a:defRPr>
            </a:lvl1pPr>
          </a:lstStyle>
          <a:p>
            <a:pPr marL="0" marR="0" lvl="0" indent="0" algn="ctr" defTabSz="913392" rtl="0" eaLnBrk="1" fontAlgn="auto" latinLnBrk="0" hangingPunct="1">
              <a:lnSpc>
                <a:spcPct val="90000"/>
              </a:lnSpc>
              <a:spcBef>
                <a:spcPct val="0"/>
              </a:spcBef>
              <a:spcAft>
                <a:spcPts val="0"/>
              </a:spcAft>
              <a:buClrTx/>
              <a:buSzTx/>
              <a:buFontTx/>
              <a:buNone/>
              <a:tabLst/>
              <a:defRPr/>
            </a:pPr>
            <a:r>
              <a:rPr lang="en-GB" sz="3200" dirty="0" err="1">
                <a:solidFill>
                  <a:srgbClr val="00B050"/>
                </a:solidFill>
                <a:latin typeface="Arial"/>
                <a:ea typeface="+mn-ea"/>
                <a:cs typeface="Arial"/>
                <a:sym typeface="Gill Sans" charset="0"/>
              </a:rPr>
              <a:t>Mục</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tiêu</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điều</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trị</a:t>
            </a:r>
            <a:r>
              <a:rPr lang="en-GB" sz="3200" dirty="0">
                <a:solidFill>
                  <a:srgbClr val="00B050"/>
                </a:solidFill>
                <a:latin typeface="Arial"/>
                <a:ea typeface="+mn-ea"/>
                <a:cs typeface="Arial"/>
                <a:sym typeface="Gill Sans" charset="0"/>
              </a:rPr>
              <a:t> COPD </a:t>
            </a:r>
            <a:r>
              <a:rPr lang="en-GB" sz="3200" dirty="0" err="1">
                <a:solidFill>
                  <a:srgbClr val="00B050"/>
                </a:solidFill>
                <a:latin typeface="Arial"/>
                <a:ea typeface="+mn-ea"/>
                <a:cs typeface="Arial"/>
                <a:sym typeface="Gill Sans" charset="0"/>
              </a:rPr>
              <a:t>giai</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đoạn</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ổn</a:t>
            </a:r>
            <a:r>
              <a:rPr lang="en-GB" sz="3200" dirty="0">
                <a:solidFill>
                  <a:srgbClr val="00B050"/>
                </a:solidFill>
                <a:latin typeface="Arial"/>
                <a:ea typeface="+mn-ea"/>
                <a:cs typeface="Arial"/>
                <a:sym typeface="Gill Sans" charset="0"/>
              </a:rPr>
              <a:t> </a:t>
            </a:r>
            <a:r>
              <a:rPr lang="en-GB" sz="3200" dirty="0" err="1">
                <a:solidFill>
                  <a:srgbClr val="00B050"/>
                </a:solidFill>
                <a:latin typeface="Arial"/>
                <a:ea typeface="+mn-ea"/>
                <a:cs typeface="Arial"/>
                <a:sym typeface="Gill Sans" charset="0"/>
              </a:rPr>
              <a:t>định</a:t>
            </a:r>
            <a:r>
              <a:rPr lang="en-GB" sz="3200" dirty="0">
                <a:solidFill>
                  <a:srgbClr val="00B050"/>
                </a:solidFill>
                <a:latin typeface="Arial"/>
                <a:ea typeface="+mn-ea"/>
                <a:cs typeface="Arial"/>
                <a:sym typeface="Gill Sans" charset="0"/>
              </a:rPr>
              <a:t> </a:t>
            </a:r>
            <a:endParaRPr lang="en-GB" sz="3200" dirty="0">
              <a:solidFill>
                <a:srgbClr val="00B050"/>
              </a:solidFill>
              <a:latin typeface="Arial"/>
              <a:ea typeface="+mn-ea"/>
              <a:cs typeface="Arial"/>
            </a:endParaRPr>
          </a:p>
        </p:txBody>
      </p:sp>
      <p:sp>
        <p:nvSpPr>
          <p:cNvPr id="3" name="Text Placeholder 31">
            <a:extLst>
              <a:ext uri="{FF2B5EF4-FFF2-40B4-BE49-F238E27FC236}">
                <a16:creationId xmlns:a16="http://schemas.microsoft.com/office/drawing/2014/main" id="{1867A808-F43F-48B5-B8D1-CAA389638FCF}"/>
              </a:ext>
            </a:extLst>
          </p:cNvPr>
          <p:cNvSpPr txBox="1">
            <a:spLocks/>
          </p:cNvSpPr>
          <p:nvPr/>
        </p:nvSpPr>
        <p:spPr>
          <a:xfrm>
            <a:off x="1858459" y="6556655"/>
            <a:ext cx="10431158" cy="343714"/>
          </a:xfrm>
          <a:prstGeom prst="rect">
            <a:avLst/>
          </a:prstGeom>
        </p:spPr>
        <p:txBody>
          <a:bodyPr wrap="square" lIns="89900" tIns="46751" rIns="89900" bIns="46751" anchor="b">
            <a:spAutoFit/>
          </a:bodyPr>
          <a:lstStyle>
            <a:lvl1pPr marL="0" indent="0" algn="l" defTabSz="913392" rtl="0" eaLnBrk="1" latinLnBrk="0" hangingPunct="1">
              <a:lnSpc>
                <a:spcPct val="90000"/>
              </a:lnSpc>
              <a:spcBef>
                <a:spcPts val="800"/>
              </a:spcBef>
              <a:buClr>
                <a:schemeClr val="tx2"/>
              </a:buClr>
              <a:buFont typeface="Arial" panose="020B0604020202020204" pitchFamily="34" charset="0"/>
              <a:buNone/>
              <a:defRPr lang="en-US" sz="1200" kern="1200">
                <a:solidFill>
                  <a:schemeClr val="accent1"/>
                </a:solidFill>
                <a:latin typeface="+mn-lt"/>
                <a:ea typeface="+mn-ea"/>
                <a:cs typeface="+mn-cs"/>
              </a:defRPr>
            </a:lvl1pPr>
            <a:lvl2pPr marL="683667" indent="-226478" algn="l" defTabSz="913392" rtl="0" eaLnBrk="1" latinLnBrk="0" hangingPunct="1">
              <a:lnSpc>
                <a:spcPct val="90000"/>
              </a:lnSpc>
              <a:spcBef>
                <a:spcPts val="800"/>
              </a:spcBef>
              <a:buClr>
                <a:schemeClr val="tx2"/>
              </a:buClr>
              <a:buFont typeface="Arial" panose="020B0604020202020204" pitchFamily="34" charset="0"/>
              <a:buChar char="•"/>
              <a:defRPr lang="en-US" sz="2133" kern="1200" dirty="0" smtClean="0">
                <a:solidFill>
                  <a:schemeClr val="accent1"/>
                </a:solidFill>
                <a:latin typeface="+mn-lt"/>
                <a:ea typeface="+mn-ea"/>
                <a:cs typeface="+mn-cs"/>
              </a:defRPr>
            </a:lvl2pPr>
            <a:lvl3pPr marL="1193770" indent="-279393" algn="l" defTabSz="913392" rtl="0" eaLnBrk="1" latinLnBrk="0" hangingPunct="1">
              <a:lnSpc>
                <a:spcPct val="90000"/>
              </a:lnSpc>
              <a:spcBef>
                <a:spcPts val="800"/>
              </a:spcBef>
              <a:buClr>
                <a:schemeClr val="bg2"/>
              </a:buClr>
              <a:buFont typeface="Arial" panose="020B0604020202020204" pitchFamily="34" charset="0"/>
              <a:buChar char="•"/>
              <a:defRPr lang="en-US" sz="1867" kern="1200" dirty="0" smtClean="0">
                <a:solidFill>
                  <a:schemeClr val="accent1"/>
                </a:solidFill>
                <a:latin typeface="+mn-lt"/>
                <a:ea typeface="+mn-ea"/>
                <a:cs typeface="+mn-cs"/>
              </a:defRPr>
            </a:lvl3pPr>
            <a:lvl4pPr marL="1555712" indent="-184146"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smtClean="0">
                <a:solidFill>
                  <a:schemeClr val="accent1"/>
                </a:solidFill>
                <a:latin typeface="+mn-lt"/>
                <a:ea typeface="+mn-ea"/>
                <a:cs typeface="+mn-cs"/>
              </a:defRPr>
            </a:lvl4pPr>
            <a:lvl5pPr marL="2031949" indent="-205312"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a:solidFill>
                  <a:schemeClr val="accent1"/>
                </a:solidFill>
                <a:latin typeface="+mn-lt"/>
                <a:ea typeface="+mn-ea"/>
                <a:cs typeface="+mn-cs"/>
              </a:defRPr>
            </a:lvl5pPr>
            <a:lvl6pPr marL="2511840"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85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2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1926"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rgbClr val="004587"/>
              </a:buClr>
              <a:defRPr/>
            </a:pP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sym typeface="Gill Sans" charset="0"/>
              </a:rPr>
              <a:t>Adapted from </a:t>
            </a:r>
            <a:r>
              <a:rPr lang="en-US" sz="900" dirty="0">
                <a:solidFill>
                  <a:schemeClr val="bg1">
                    <a:lumMod val="65000"/>
                  </a:schemeClr>
                </a:solidFill>
                <a:latin typeface="Arial" panose="020B0604020202020204" pitchFamily="34" charset="0"/>
                <a:cs typeface="Arial" panose="020B0604020202020204" pitchFamily="34" charset="0"/>
              </a:rPr>
              <a:t>Global Initiative for Chronic Obstructive Lung Disease (GOLD). Global Strategy for the Diagnosis, Management, and Prevention of Chronic Obstructive Pulmonary Disease (2022 Report). Available at: https://goldcopd.org/2022-gold-reports/ Accessed 18</a:t>
            </a:r>
            <a:r>
              <a:rPr lang="en-US" sz="900" baseline="30000" dirty="0">
                <a:solidFill>
                  <a:schemeClr val="bg1">
                    <a:lumMod val="65000"/>
                  </a:schemeClr>
                </a:solidFill>
                <a:latin typeface="Arial" panose="020B0604020202020204" pitchFamily="34" charset="0"/>
                <a:cs typeface="Arial" panose="020B0604020202020204" pitchFamily="34" charset="0"/>
              </a:rPr>
              <a:t>th</a:t>
            </a:r>
            <a:r>
              <a:rPr lang="en-US" sz="900" dirty="0">
                <a:solidFill>
                  <a:schemeClr val="bg1">
                    <a:lumMod val="65000"/>
                  </a:schemeClr>
                </a:solidFill>
                <a:latin typeface="Arial" panose="020B0604020202020204" pitchFamily="34" charset="0"/>
                <a:cs typeface="Arial" panose="020B0604020202020204" pitchFamily="34" charset="0"/>
              </a:rPr>
              <a:t> November, 2021.</a:t>
            </a:r>
          </a:p>
        </p:txBody>
      </p:sp>
      <p:sp>
        <p:nvSpPr>
          <p:cNvPr id="4" name="Rounded Rectangle 8">
            <a:extLst>
              <a:ext uri="{FF2B5EF4-FFF2-40B4-BE49-F238E27FC236}">
                <a16:creationId xmlns:a16="http://schemas.microsoft.com/office/drawing/2014/main" id="{F526FEB9-0224-473F-81B3-9DFE0FC4B1FA}"/>
              </a:ext>
            </a:extLst>
          </p:cNvPr>
          <p:cNvSpPr/>
          <p:nvPr/>
        </p:nvSpPr>
        <p:spPr>
          <a:xfrm>
            <a:off x="1985746" y="1412526"/>
            <a:ext cx="8100000" cy="3559143"/>
          </a:xfrm>
          <a:prstGeom prst="roundRect">
            <a:avLst>
              <a:gd name="adj" fmla="val 5176"/>
            </a:avLst>
          </a:prstGeom>
          <a:solidFill>
            <a:srgbClr val="F2F2F2"/>
          </a:solidFill>
          <a:ln w="12700" cap="flat" cmpd="sng" algn="ctr">
            <a:solidFill>
              <a:sysClr val="window" lastClr="FFFFFF">
                <a:lumMod val="95000"/>
              </a:sysClr>
            </a:solidFill>
            <a:prstDash val="solid"/>
            <a:miter lim="800000"/>
          </a:ln>
          <a:effectLst/>
        </p:spPr>
        <p:txBody>
          <a:bodyPr rtlCol="0" anchor="ctr"/>
          <a:lstStyle>
            <a:defPPr>
              <a:defRPr lang="en-US"/>
            </a:defPPr>
            <a:lvl1pPr marL="0" algn="l" defTabSz="685800" rtl="0" eaLnBrk="1" latinLnBrk="0" hangingPunct="1">
              <a:defRPr sz="1350" kern="1200">
                <a:solidFill>
                  <a:schemeClr val="dk1"/>
                </a:solidFill>
                <a:latin typeface="+mn-lt"/>
                <a:ea typeface="+mn-ea"/>
                <a:cs typeface="+mn-cs"/>
              </a:defRPr>
            </a:lvl1pPr>
            <a:lvl2pPr marL="342900" algn="l" defTabSz="685800" rtl="0" eaLnBrk="1" latinLnBrk="0" hangingPunct="1">
              <a:defRPr sz="1350" kern="1200">
                <a:solidFill>
                  <a:schemeClr val="dk1"/>
                </a:solidFill>
                <a:latin typeface="+mn-lt"/>
                <a:ea typeface="+mn-ea"/>
                <a:cs typeface="+mn-cs"/>
              </a:defRPr>
            </a:lvl2pPr>
            <a:lvl3pPr marL="685800" algn="l" defTabSz="685800" rtl="0" eaLnBrk="1" latinLnBrk="0" hangingPunct="1">
              <a:defRPr sz="1350" kern="1200">
                <a:solidFill>
                  <a:schemeClr val="dk1"/>
                </a:solidFill>
                <a:latin typeface="+mn-lt"/>
                <a:ea typeface="+mn-ea"/>
                <a:cs typeface="+mn-cs"/>
              </a:defRPr>
            </a:lvl3pPr>
            <a:lvl4pPr marL="1028700" algn="l" defTabSz="685800" rtl="0" eaLnBrk="1" latinLnBrk="0" hangingPunct="1">
              <a:defRPr sz="1350" kern="1200">
                <a:solidFill>
                  <a:schemeClr val="dk1"/>
                </a:solidFill>
                <a:latin typeface="+mn-lt"/>
                <a:ea typeface="+mn-ea"/>
                <a:cs typeface="+mn-cs"/>
              </a:defRPr>
            </a:lvl4pPr>
            <a:lvl5pPr marL="1371600" algn="l" defTabSz="685800" rtl="0" eaLnBrk="1" latinLnBrk="0" hangingPunct="1">
              <a:defRPr sz="1350" kern="1200">
                <a:solidFill>
                  <a:schemeClr val="dk1"/>
                </a:solidFill>
                <a:latin typeface="+mn-lt"/>
                <a:ea typeface="+mn-ea"/>
                <a:cs typeface="+mn-cs"/>
              </a:defRPr>
            </a:lvl5pPr>
            <a:lvl6pPr marL="1714500" algn="l" defTabSz="685800" rtl="0" eaLnBrk="1" latinLnBrk="0" hangingPunct="1">
              <a:defRPr sz="1350" kern="1200">
                <a:solidFill>
                  <a:schemeClr val="dk1"/>
                </a:solidFill>
                <a:latin typeface="+mn-lt"/>
                <a:ea typeface="+mn-ea"/>
                <a:cs typeface="+mn-cs"/>
              </a:defRPr>
            </a:lvl6pPr>
            <a:lvl7pPr marL="2057400" algn="l" defTabSz="685800" rtl="0" eaLnBrk="1" latinLnBrk="0" hangingPunct="1">
              <a:defRPr sz="1350" kern="1200">
                <a:solidFill>
                  <a:schemeClr val="dk1"/>
                </a:solidFill>
                <a:latin typeface="+mn-lt"/>
                <a:ea typeface="+mn-ea"/>
                <a:cs typeface="+mn-cs"/>
              </a:defRPr>
            </a:lvl7pPr>
            <a:lvl8pPr marL="2400300" algn="l" defTabSz="685800" rtl="0" eaLnBrk="1" latinLnBrk="0" hangingPunct="1">
              <a:defRPr sz="1350" kern="1200">
                <a:solidFill>
                  <a:schemeClr val="dk1"/>
                </a:solidFill>
                <a:latin typeface="+mn-lt"/>
                <a:ea typeface="+mn-ea"/>
                <a:cs typeface="+mn-cs"/>
              </a:defRPr>
            </a:lvl8pPr>
            <a:lvl9pPr marL="2743200" algn="l" defTabSz="685800" rtl="0" eaLnBrk="1" latinLnBrk="0" hangingPunct="1">
              <a:defRPr sz="1350" kern="1200">
                <a:solidFill>
                  <a:schemeClr val="dk1"/>
                </a:solidFill>
                <a:latin typeface="+mn-lt"/>
                <a:ea typeface="+mn-ea"/>
                <a:cs typeface="+mn-cs"/>
              </a:defRPr>
            </a:lvl9pPr>
          </a:lstStyle>
          <a:p>
            <a:pPr marL="285441" marR="0" lvl="0" indent="0" algn="ctr" defTabSz="482151" rtl="0" eaLnBrk="1" fontAlgn="auto" latinLnBrk="0" hangingPunct="1">
              <a:lnSpc>
                <a:spcPct val="100000"/>
              </a:lnSpc>
              <a:spcBef>
                <a:spcPts val="0"/>
              </a:spcBef>
              <a:spcAft>
                <a:spcPts val="0"/>
              </a:spcAft>
              <a:buClrTx/>
              <a:buSzTx/>
              <a:buFontTx/>
              <a:buNone/>
              <a:tabLst/>
              <a:defRPr/>
            </a:pPr>
            <a:endParaRPr kumimoji="0" lang="en-US" sz="1055" b="0" i="0" u="none" strike="noStrike" kern="1200" cap="none" spc="0" normalizeH="0" baseline="0" noProof="0" dirty="0">
              <a:ln>
                <a:noFill/>
              </a:ln>
              <a:solidFill>
                <a:srgbClr val="53565A"/>
              </a:solidFill>
              <a:effectLst/>
              <a:uLnTx/>
              <a:uFillTx/>
              <a:latin typeface="Arial" panose="020B0604020202020204" pitchFamily="34" charset="0"/>
              <a:cs typeface="Arial" panose="020B0604020202020204" pitchFamily="34" charset="0"/>
              <a:sym typeface="Gill Sans" charset="0"/>
            </a:endParaRPr>
          </a:p>
        </p:txBody>
      </p:sp>
      <p:sp>
        <p:nvSpPr>
          <p:cNvPr id="5" name="Content Placeholder 18">
            <a:extLst>
              <a:ext uri="{FF2B5EF4-FFF2-40B4-BE49-F238E27FC236}">
                <a16:creationId xmlns:a16="http://schemas.microsoft.com/office/drawing/2014/main" id="{06AB0F85-020C-4FF0-B713-0EC91D804458}"/>
              </a:ext>
            </a:extLst>
          </p:cNvPr>
          <p:cNvSpPr txBox="1">
            <a:spLocks/>
          </p:cNvSpPr>
          <p:nvPr/>
        </p:nvSpPr>
        <p:spPr>
          <a:xfrm>
            <a:off x="2523808" y="3157766"/>
            <a:ext cx="591128" cy="425455"/>
          </a:xfrm>
          <a:prstGeom prst="rect">
            <a:avLst/>
          </a:prstGeom>
        </p:spPr>
        <p:txBody>
          <a:bodyPr vert="horz" lIns="0" tIns="0" rIns="0" bIns="0" rtlCol="0" anchor="ctr" anchorCtr="0">
            <a:noAutofit/>
          </a:bodyPr>
          <a:lstStyle>
            <a:lvl1pPr marL="0" indent="0" algn="l" defTabSz="649456" rtl="0" eaLnBrk="1" latinLnBrk="0" hangingPunct="1">
              <a:spcBef>
                <a:spcPts val="0"/>
              </a:spcBef>
              <a:spcAft>
                <a:spcPts val="600"/>
              </a:spcAft>
              <a:buFont typeface="Arial"/>
              <a:buNone/>
              <a:defRPr sz="2400" kern="1200">
                <a:solidFill>
                  <a:schemeClr val="tx1"/>
                </a:solidFill>
                <a:latin typeface="Arial"/>
                <a:ea typeface="+mn-ea"/>
                <a:cs typeface="Arial"/>
              </a:defRPr>
            </a:lvl1pPr>
            <a:lvl2pPr marL="249007" indent="-249007" algn="l" defTabSz="649456" rtl="0" eaLnBrk="1" latinLnBrk="0" hangingPunct="1">
              <a:spcBef>
                <a:spcPts val="0"/>
              </a:spcBef>
              <a:spcAft>
                <a:spcPts val="600"/>
              </a:spcAft>
              <a:buFont typeface="Arial"/>
              <a:buChar char="•"/>
              <a:defRPr sz="2000" kern="1200">
                <a:solidFill>
                  <a:schemeClr val="tx1"/>
                </a:solidFill>
                <a:latin typeface="Arial"/>
                <a:ea typeface="+mn-ea"/>
                <a:cs typeface="Arial"/>
              </a:defRPr>
            </a:lvl2pPr>
            <a:lvl3pPr marL="515455" indent="-266458" algn="l" defTabSz="649456" rtl="0" eaLnBrk="1" latinLnBrk="0" hangingPunct="1">
              <a:spcBef>
                <a:spcPts val="0"/>
              </a:spcBef>
              <a:spcAft>
                <a:spcPts val="600"/>
              </a:spcAft>
              <a:buFont typeface="Lucida Grande"/>
              <a:buChar char="–"/>
              <a:tabLst/>
              <a:defRPr sz="1800" kern="1200">
                <a:solidFill>
                  <a:schemeClr val="tx1"/>
                </a:solidFill>
                <a:latin typeface="Arial"/>
                <a:ea typeface="+mn-ea"/>
                <a:cs typeface="Arial"/>
              </a:defRPr>
            </a:lvl3pPr>
            <a:lvl4pPr marL="756544" indent="-250594" algn="l" defTabSz="877231" rtl="0" eaLnBrk="1" latinLnBrk="0" hangingPunct="1">
              <a:spcBef>
                <a:spcPts val="0"/>
              </a:spcBef>
              <a:spcAft>
                <a:spcPts val="600"/>
              </a:spcAft>
              <a:buFont typeface="Courier New"/>
              <a:buChar char="o"/>
              <a:tabLst/>
              <a:defRPr sz="1600" kern="1200">
                <a:solidFill>
                  <a:schemeClr val="tx1"/>
                </a:solidFill>
                <a:latin typeface="Arial"/>
                <a:ea typeface="+mn-ea"/>
                <a:cs typeface="Arial"/>
              </a:defRPr>
            </a:lvl4pPr>
            <a:lvl5pPr marL="980167" indent="-215704" algn="l" defTabSz="649456" rtl="0" eaLnBrk="1" latinLnBrk="0" hangingPunct="1">
              <a:spcBef>
                <a:spcPts val="0"/>
              </a:spcBef>
              <a:spcAft>
                <a:spcPts val="600"/>
              </a:spcAft>
              <a:buFont typeface="Arial"/>
              <a:buChar char="»"/>
              <a:defRPr sz="1400" kern="1200">
                <a:solidFill>
                  <a:schemeClr val="tx1"/>
                </a:solidFill>
                <a:latin typeface="Arial"/>
                <a:ea typeface="+mn-ea"/>
                <a:cs typeface="Arial"/>
              </a:defRPr>
            </a:lvl5pPr>
            <a:lvl6pPr marL="3572062" indent="-324728" algn="l" defTabSz="649456" rtl="0" eaLnBrk="1" latinLnBrk="0" hangingPunct="1">
              <a:spcBef>
                <a:spcPct val="20000"/>
              </a:spcBef>
              <a:buFont typeface="Arial"/>
              <a:buChar char="•"/>
              <a:defRPr sz="2800" kern="1200">
                <a:solidFill>
                  <a:schemeClr val="tx1"/>
                </a:solidFill>
                <a:latin typeface="+mn-lt"/>
                <a:ea typeface="+mn-ea"/>
                <a:cs typeface="+mn-cs"/>
              </a:defRPr>
            </a:lvl6pPr>
            <a:lvl7pPr marL="4221522" indent="-324728" algn="l" defTabSz="649456" rtl="0" eaLnBrk="1" latinLnBrk="0" hangingPunct="1">
              <a:spcBef>
                <a:spcPct val="20000"/>
              </a:spcBef>
              <a:buFont typeface="Arial"/>
              <a:buChar char="•"/>
              <a:defRPr sz="2800" kern="1200">
                <a:solidFill>
                  <a:schemeClr val="tx1"/>
                </a:solidFill>
                <a:latin typeface="+mn-lt"/>
                <a:ea typeface="+mn-ea"/>
                <a:cs typeface="+mn-cs"/>
              </a:defRPr>
            </a:lvl7pPr>
            <a:lvl8pPr marL="4870992" indent="-324728" algn="l" defTabSz="649456" rtl="0" eaLnBrk="1" latinLnBrk="0" hangingPunct="1">
              <a:spcBef>
                <a:spcPct val="20000"/>
              </a:spcBef>
              <a:buFont typeface="Arial"/>
              <a:buChar char="•"/>
              <a:defRPr sz="2800" kern="1200">
                <a:solidFill>
                  <a:schemeClr val="tx1"/>
                </a:solidFill>
                <a:latin typeface="+mn-lt"/>
                <a:ea typeface="+mn-ea"/>
                <a:cs typeface="+mn-cs"/>
              </a:defRPr>
            </a:lvl8pPr>
            <a:lvl9pPr marL="5520447" indent="-324728" algn="l" defTabSz="649456" rtl="0" eaLnBrk="1" latinLnBrk="0" hangingPunct="1">
              <a:spcBef>
                <a:spcPct val="20000"/>
              </a:spcBef>
              <a:buFont typeface="Arial"/>
              <a:buChar char="•"/>
              <a:defRPr sz="2800" kern="1200">
                <a:solidFill>
                  <a:schemeClr val="tx1"/>
                </a:solidFill>
                <a:latin typeface="+mn-lt"/>
                <a:ea typeface="+mn-ea"/>
                <a:cs typeface="+mn-cs"/>
              </a:defRPr>
            </a:lvl9pPr>
          </a:lstStyle>
          <a:p>
            <a:pPr defTabSz="608785">
              <a:spcAft>
                <a:spcPts val="563"/>
              </a:spcAft>
            </a:pPr>
            <a:r>
              <a:rPr lang="en-AU" sz="1968" b="1" i="1" dirty="0">
                <a:solidFill>
                  <a:srgbClr val="275184"/>
                </a:solidFill>
                <a:latin typeface="Arial" panose="020B0604020202020204" pitchFamily="34" charset="0"/>
                <a:cs typeface="Arial" panose="020B0604020202020204" pitchFamily="34" charset="0"/>
                <a:sym typeface="Gill Sans" charset="0"/>
              </a:rPr>
              <a:t>VÀ</a:t>
            </a:r>
            <a:endParaRPr lang="en-US" sz="1968" b="1" i="1" dirty="0">
              <a:solidFill>
                <a:srgbClr val="275184"/>
              </a:solidFill>
              <a:latin typeface="Arial" panose="020B0604020202020204" pitchFamily="34" charset="0"/>
              <a:cs typeface="Arial" panose="020B0604020202020204" pitchFamily="34" charset="0"/>
              <a:sym typeface="Gill Sans" charset="0"/>
            </a:endParaRPr>
          </a:p>
        </p:txBody>
      </p:sp>
      <p:grpSp>
        <p:nvGrpSpPr>
          <p:cNvPr id="6" name="Group 5">
            <a:extLst>
              <a:ext uri="{FF2B5EF4-FFF2-40B4-BE49-F238E27FC236}">
                <a16:creationId xmlns:a16="http://schemas.microsoft.com/office/drawing/2014/main" id="{DB3AF087-225E-49DB-B3E2-F35B9209CE73}"/>
              </a:ext>
            </a:extLst>
          </p:cNvPr>
          <p:cNvGrpSpPr/>
          <p:nvPr/>
        </p:nvGrpSpPr>
        <p:grpSpPr>
          <a:xfrm>
            <a:off x="2523808" y="1908959"/>
            <a:ext cx="8249003" cy="1137792"/>
            <a:chOff x="1421950" y="3000245"/>
            <a:chExt cx="11731914" cy="1618191"/>
          </a:xfrm>
        </p:grpSpPr>
        <p:sp>
          <p:nvSpPr>
            <p:cNvPr id="7" name="Content Placeholder 18">
              <a:extLst>
                <a:ext uri="{FF2B5EF4-FFF2-40B4-BE49-F238E27FC236}">
                  <a16:creationId xmlns:a16="http://schemas.microsoft.com/office/drawing/2014/main" id="{808C8AFA-8D29-4972-8C49-3F25523C141D}"/>
                </a:ext>
              </a:extLst>
            </p:cNvPr>
            <p:cNvSpPr txBox="1">
              <a:spLocks/>
            </p:cNvSpPr>
            <p:nvPr/>
          </p:nvSpPr>
          <p:spPr>
            <a:xfrm>
              <a:off x="1421950" y="3000245"/>
              <a:ext cx="5103385" cy="1618191"/>
            </a:xfrm>
            <a:prstGeom prst="rect">
              <a:avLst/>
            </a:prstGeom>
          </p:spPr>
          <p:txBody>
            <a:bodyPr vert="horz" lIns="0" tIns="0" rIns="0" bIns="0" rtlCol="0" anchor="ctr" anchorCtr="0">
              <a:noAutofit/>
            </a:bodyPr>
            <a:lstStyle>
              <a:lvl1pPr marL="0" indent="0" algn="l" defTabSz="649456" rtl="0" eaLnBrk="1" latinLnBrk="0" hangingPunct="1">
                <a:spcBef>
                  <a:spcPts val="0"/>
                </a:spcBef>
                <a:spcAft>
                  <a:spcPts val="600"/>
                </a:spcAft>
                <a:buFont typeface="Arial"/>
                <a:buNone/>
                <a:defRPr sz="2400" kern="1200">
                  <a:solidFill>
                    <a:schemeClr val="tx1"/>
                  </a:solidFill>
                  <a:latin typeface="Arial"/>
                  <a:ea typeface="+mn-ea"/>
                  <a:cs typeface="Arial"/>
                </a:defRPr>
              </a:lvl1pPr>
              <a:lvl2pPr marL="249007" indent="-249007" algn="l" defTabSz="649456" rtl="0" eaLnBrk="1" latinLnBrk="0" hangingPunct="1">
                <a:spcBef>
                  <a:spcPts val="0"/>
                </a:spcBef>
                <a:spcAft>
                  <a:spcPts val="600"/>
                </a:spcAft>
                <a:buFont typeface="Arial"/>
                <a:buChar char="•"/>
                <a:defRPr sz="2000" kern="1200">
                  <a:solidFill>
                    <a:schemeClr val="tx1"/>
                  </a:solidFill>
                  <a:latin typeface="Arial"/>
                  <a:ea typeface="+mn-ea"/>
                  <a:cs typeface="Arial"/>
                </a:defRPr>
              </a:lvl2pPr>
              <a:lvl3pPr marL="515455" indent="-266458" algn="l" defTabSz="649456" rtl="0" eaLnBrk="1" latinLnBrk="0" hangingPunct="1">
                <a:spcBef>
                  <a:spcPts val="0"/>
                </a:spcBef>
                <a:spcAft>
                  <a:spcPts val="600"/>
                </a:spcAft>
                <a:buFont typeface="Lucida Grande"/>
                <a:buChar char="–"/>
                <a:tabLst/>
                <a:defRPr sz="1800" kern="1200">
                  <a:solidFill>
                    <a:schemeClr val="tx1"/>
                  </a:solidFill>
                  <a:latin typeface="Arial"/>
                  <a:ea typeface="+mn-ea"/>
                  <a:cs typeface="Arial"/>
                </a:defRPr>
              </a:lvl3pPr>
              <a:lvl4pPr marL="756544" indent="-250594" algn="l" defTabSz="877231" rtl="0" eaLnBrk="1" latinLnBrk="0" hangingPunct="1">
                <a:spcBef>
                  <a:spcPts val="0"/>
                </a:spcBef>
                <a:spcAft>
                  <a:spcPts val="600"/>
                </a:spcAft>
                <a:buFont typeface="Courier New"/>
                <a:buChar char="o"/>
                <a:tabLst/>
                <a:defRPr sz="1600" kern="1200">
                  <a:solidFill>
                    <a:schemeClr val="tx1"/>
                  </a:solidFill>
                  <a:latin typeface="Arial"/>
                  <a:ea typeface="+mn-ea"/>
                  <a:cs typeface="Arial"/>
                </a:defRPr>
              </a:lvl4pPr>
              <a:lvl5pPr marL="980167" indent="-215704" algn="l" defTabSz="649456" rtl="0" eaLnBrk="1" latinLnBrk="0" hangingPunct="1">
                <a:spcBef>
                  <a:spcPts val="0"/>
                </a:spcBef>
                <a:spcAft>
                  <a:spcPts val="600"/>
                </a:spcAft>
                <a:buFont typeface="Arial"/>
                <a:buChar char="»"/>
                <a:defRPr sz="1400" kern="1200">
                  <a:solidFill>
                    <a:schemeClr val="tx1"/>
                  </a:solidFill>
                  <a:latin typeface="Arial"/>
                  <a:ea typeface="+mn-ea"/>
                  <a:cs typeface="Arial"/>
                </a:defRPr>
              </a:lvl5pPr>
              <a:lvl6pPr marL="3572062" indent="-324728" algn="l" defTabSz="649456" rtl="0" eaLnBrk="1" latinLnBrk="0" hangingPunct="1">
                <a:spcBef>
                  <a:spcPct val="20000"/>
                </a:spcBef>
                <a:buFont typeface="Arial"/>
                <a:buChar char="•"/>
                <a:defRPr sz="2800" kern="1200">
                  <a:solidFill>
                    <a:schemeClr val="tx1"/>
                  </a:solidFill>
                  <a:latin typeface="+mn-lt"/>
                  <a:ea typeface="+mn-ea"/>
                  <a:cs typeface="+mn-cs"/>
                </a:defRPr>
              </a:lvl6pPr>
              <a:lvl7pPr marL="4221522" indent="-324728" algn="l" defTabSz="649456" rtl="0" eaLnBrk="1" latinLnBrk="0" hangingPunct="1">
                <a:spcBef>
                  <a:spcPct val="20000"/>
                </a:spcBef>
                <a:buFont typeface="Arial"/>
                <a:buChar char="•"/>
                <a:defRPr sz="2800" kern="1200">
                  <a:solidFill>
                    <a:schemeClr val="tx1"/>
                  </a:solidFill>
                  <a:latin typeface="+mn-lt"/>
                  <a:ea typeface="+mn-ea"/>
                  <a:cs typeface="+mn-cs"/>
                </a:defRPr>
              </a:lvl7pPr>
              <a:lvl8pPr marL="4870992" indent="-324728" algn="l" defTabSz="649456" rtl="0" eaLnBrk="1" latinLnBrk="0" hangingPunct="1">
                <a:spcBef>
                  <a:spcPct val="20000"/>
                </a:spcBef>
                <a:buFont typeface="Arial"/>
                <a:buChar char="•"/>
                <a:defRPr sz="2800" kern="1200">
                  <a:solidFill>
                    <a:schemeClr val="tx1"/>
                  </a:solidFill>
                  <a:latin typeface="+mn-lt"/>
                  <a:ea typeface="+mn-ea"/>
                  <a:cs typeface="+mn-cs"/>
                </a:defRPr>
              </a:lvl8pPr>
              <a:lvl9pPr marL="5520447" indent="-324728" algn="l" defTabSz="649456" rtl="0" eaLnBrk="1" latinLnBrk="0" hangingPunct="1">
                <a:spcBef>
                  <a:spcPct val="20000"/>
                </a:spcBef>
                <a:buFont typeface="Arial"/>
                <a:buChar char="•"/>
                <a:defRPr sz="2800" kern="1200">
                  <a:solidFill>
                    <a:schemeClr val="tx1"/>
                  </a:solidFill>
                  <a:latin typeface="+mn-lt"/>
                  <a:ea typeface="+mn-ea"/>
                  <a:cs typeface="+mn-cs"/>
                </a:defRPr>
              </a:lvl9pPr>
            </a:lstStyle>
            <a:p>
              <a:pPr defTabSz="457026">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Giảm</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triệu</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chứng</a:t>
              </a:r>
              <a:endParaRPr lang="en-AU" sz="1688" dirty="0">
                <a:latin typeface="Arial" panose="020B0604020202020204" pitchFamily="34" charset="0"/>
                <a:cs typeface="Arial" panose="020B0604020202020204" pitchFamily="34" charset="0"/>
                <a:sym typeface="Gill Sans" charset="0"/>
              </a:endParaRPr>
            </a:p>
            <a:p>
              <a:pPr defTabSz="457026">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Cải</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thiện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khả</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năng</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gắng</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sức</a:t>
              </a:r>
              <a:endParaRPr lang="en-AU" sz="1688" dirty="0">
                <a:latin typeface="Arial" panose="020B0604020202020204" pitchFamily="34" charset="0"/>
                <a:cs typeface="Arial" panose="020B0604020202020204" pitchFamily="34" charset="0"/>
                <a:sym typeface="Gill Sans" charset="0"/>
              </a:endParaRPr>
            </a:p>
            <a:p>
              <a:pPr defTabSz="457026">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Cải</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thiện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tình</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trạng</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sức</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khỏe</a:t>
              </a:r>
              <a:endParaRPr lang="en-US" sz="1688" dirty="0">
                <a:latin typeface="Arial" panose="020B0604020202020204" pitchFamily="34" charset="0"/>
                <a:cs typeface="Arial" panose="020B0604020202020204" pitchFamily="34" charset="0"/>
                <a:sym typeface="Gill Sans" charset="0"/>
              </a:endParaRPr>
            </a:p>
          </p:txBody>
        </p:sp>
        <p:sp>
          <p:nvSpPr>
            <p:cNvPr id="8" name="Content Placeholder 18">
              <a:extLst>
                <a:ext uri="{FF2B5EF4-FFF2-40B4-BE49-F238E27FC236}">
                  <a16:creationId xmlns:a16="http://schemas.microsoft.com/office/drawing/2014/main" id="{AA4F4F0A-CC64-4E98-82EE-7D7BDD028F5E}"/>
                </a:ext>
              </a:extLst>
            </p:cNvPr>
            <p:cNvSpPr txBox="1">
              <a:spLocks/>
            </p:cNvSpPr>
            <p:nvPr/>
          </p:nvSpPr>
          <p:spPr>
            <a:xfrm>
              <a:off x="8050479" y="3421731"/>
              <a:ext cx="5103385" cy="775219"/>
            </a:xfrm>
            <a:prstGeom prst="rect">
              <a:avLst/>
            </a:prstGeom>
          </p:spPr>
          <p:txBody>
            <a:bodyPr vert="horz" lIns="0" tIns="0" rIns="0" bIns="0" rtlCol="0" anchor="ctr" anchorCtr="0">
              <a:noAutofit/>
            </a:bodyPr>
            <a:lstStyle>
              <a:lvl1pPr marL="0" indent="0" algn="l" defTabSz="649456" rtl="0" eaLnBrk="1" latinLnBrk="0" hangingPunct="1">
                <a:spcBef>
                  <a:spcPts val="0"/>
                </a:spcBef>
                <a:spcAft>
                  <a:spcPts val="600"/>
                </a:spcAft>
                <a:buFont typeface="Arial"/>
                <a:buNone/>
                <a:defRPr sz="2400" kern="1200">
                  <a:solidFill>
                    <a:schemeClr val="tx1"/>
                  </a:solidFill>
                  <a:latin typeface="Arial"/>
                  <a:ea typeface="+mn-ea"/>
                  <a:cs typeface="Arial"/>
                </a:defRPr>
              </a:lvl1pPr>
              <a:lvl2pPr marL="249007" indent="-249007" algn="l" defTabSz="649456" rtl="0" eaLnBrk="1" latinLnBrk="0" hangingPunct="1">
                <a:spcBef>
                  <a:spcPts val="0"/>
                </a:spcBef>
                <a:spcAft>
                  <a:spcPts val="600"/>
                </a:spcAft>
                <a:buFont typeface="Arial"/>
                <a:buChar char="•"/>
                <a:defRPr sz="2000" kern="1200">
                  <a:solidFill>
                    <a:schemeClr val="tx1"/>
                  </a:solidFill>
                  <a:latin typeface="Arial"/>
                  <a:ea typeface="+mn-ea"/>
                  <a:cs typeface="Arial"/>
                </a:defRPr>
              </a:lvl2pPr>
              <a:lvl3pPr marL="515455" indent="-266458" algn="l" defTabSz="649456" rtl="0" eaLnBrk="1" latinLnBrk="0" hangingPunct="1">
                <a:spcBef>
                  <a:spcPts val="0"/>
                </a:spcBef>
                <a:spcAft>
                  <a:spcPts val="600"/>
                </a:spcAft>
                <a:buFont typeface="Lucida Grande"/>
                <a:buChar char="–"/>
                <a:tabLst/>
                <a:defRPr sz="1800" kern="1200">
                  <a:solidFill>
                    <a:schemeClr val="tx1"/>
                  </a:solidFill>
                  <a:latin typeface="Arial"/>
                  <a:ea typeface="+mn-ea"/>
                  <a:cs typeface="Arial"/>
                </a:defRPr>
              </a:lvl3pPr>
              <a:lvl4pPr marL="756544" indent="-250594" algn="l" defTabSz="877231" rtl="0" eaLnBrk="1" latinLnBrk="0" hangingPunct="1">
                <a:spcBef>
                  <a:spcPts val="0"/>
                </a:spcBef>
                <a:spcAft>
                  <a:spcPts val="600"/>
                </a:spcAft>
                <a:buFont typeface="Courier New"/>
                <a:buChar char="o"/>
                <a:tabLst/>
                <a:defRPr sz="1600" kern="1200">
                  <a:solidFill>
                    <a:schemeClr val="tx1"/>
                  </a:solidFill>
                  <a:latin typeface="Arial"/>
                  <a:ea typeface="+mn-ea"/>
                  <a:cs typeface="Arial"/>
                </a:defRPr>
              </a:lvl4pPr>
              <a:lvl5pPr marL="980167" indent="-215704" algn="l" defTabSz="649456" rtl="0" eaLnBrk="1" latinLnBrk="0" hangingPunct="1">
                <a:spcBef>
                  <a:spcPts val="0"/>
                </a:spcBef>
                <a:spcAft>
                  <a:spcPts val="600"/>
                </a:spcAft>
                <a:buFont typeface="Arial"/>
                <a:buChar char="»"/>
                <a:defRPr sz="1400" kern="1200">
                  <a:solidFill>
                    <a:schemeClr val="tx1"/>
                  </a:solidFill>
                  <a:latin typeface="Arial"/>
                  <a:ea typeface="+mn-ea"/>
                  <a:cs typeface="Arial"/>
                </a:defRPr>
              </a:lvl5pPr>
              <a:lvl6pPr marL="3572062" indent="-324728" algn="l" defTabSz="649456" rtl="0" eaLnBrk="1" latinLnBrk="0" hangingPunct="1">
                <a:spcBef>
                  <a:spcPct val="20000"/>
                </a:spcBef>
                <a:buFont typeface="Arial"/>
                <a:buChar char="•"/>
                <a:defRPr sz="2800" kern="1200">
                  <a:solidFill>
                    <a:schemeClr val="tx1"/>
                  </a:solidFill>
                  <a:latin typeface="+mn-lt"/>
                  <a:ea typeface="+mn-ea"/>
                  <a:cs typeface="+mn-cs"/>
                </a:defRPr>
              </a:lvl6pPr>
              <a:lvl7pPr marL="4221522" indent="-324728" algn="l" defTabSz="649456" rtl="0" eaLnBrk="1" latinLnBrk="0" hangingPunct="1">
                <a:spcBef>
                  <a:spcPct val="20000"/>
                </a:spcBef>
                <a:buFont typeface="Arial"/>
                <a:buChar char="•"/>
                <a:defRPr sz="2800" kern="1200">
                  <a:solidFill>
                    <a:schemeClr val="tx1"/>
                  </a:solidFill>
                  <a:latin typeface="+mn-lt"/>
                  <a:ea typeface="+mn-ea"/>
                  <a:cs typeface="+mn-cs"/>
                </a:defRPr>
              </a:lvl7pPr>
              <a:lvl8pPr marL="4870992" indent="-324728" algn="l" defTabSz="649456" rtl="0" eaLnBrk="1" latinLnBrk="0" hangingPunct="1">
                <a:spcBef>
                  <a:spcPct val="20000"/>
                </a:spcBef>
                <a:buFont typeface="Arial"/>
                <a:buChar char="•"/>
                <a:defRPr sz="2800" kern="1200">
                  <a:solidFill>
                    <a:schemeClr val="tx1"/>
                  </a:solidFill>
                  <a:latin typeface="+mn-lt"/>
                  <a:ea typeface="+mn-ea"/>
                  <a:cs typeface="+mn-cs"/>
                </a:defRPr>
              </a:lvl8pPr>
              <a:lvl9pPr marL="5520447" indent="-324728" algn="l" defTabSz="649456" rtl="0" eaLnBrk="1" latinLnBrk="0" hangingPunct="1">
                <a:spcBef>
                  <a:spcPct val="20000"/>
                </a:spcBef>
                <a:buFont typeface="Arial"/>
                <a:buChar char="•"/>
                <a:defRPr sz="2800" kern="1200">
                  <a:solidFill>
                    <a:schemeClr val="tx1"/>
                  </a:solidFill>
                  <a:latin typeface="+mn-lt"/>
                  <a:ea typeface="+mn-ea"/>
                  <a:cs typeface="+mn-cs"/>
                </a:defRPr>
              </a:lvl9pPr>
            </a:lstStyle>
            <a:p>
              <a:pPr defTabSz="608785">
                <a:spcAft>
                  <a:spcPts val="563"/>
                </a:spcAft>
              </a:pPr>
              <a:r>
                <a:rPr lang="en-AU" sz="1968" b="1" dirty="0">
                  <a:solidFill>
                    <a:srgbClr val="00B050"/>
                  </a:solidFill>
                  <a:latin typeface="Arial" panose="020B0604020202020204" pitchFamily="34" charset="0"/>
                  <a:cs typeface="Arial" panose="020B0604020202020204" pitchFamily="34" charset="0"/>
                  <a:sym typeface="Gill Sans" charset="0"/>
                </a:rPr>
                <a:t>GIẢM TRIỆU CHỨNG</a:t>
              </a:r>
              <a:endParaRPr lang="en-US" sz="1968" b="1" dirty="0">
                <a:solidFill>
                  <a:srgbClr val="00B050"/>
                </a:solidFill>
                <a:latin typeface="Arial" panose="020B0604020202020204" pitchFamily="34" charset="0"/>
                <a:cs typeface="Arial" panose="020B0604020202020204" pitchFamily="34" charset="0"/>
                <a:sym typeface="Gill Sans" charset="0"/>
              </a:endParaRPr>
            </a:p>
          </p:txBody>
        </p:sp>
      </p:grpSp>
      <p:grpSp>
        <p:nvGrpSpPr>
          <p:cNvPr id="14" name="Group 13">
            <a:extLst>
              <a:ext uri="{FF2B5EF4-FFF2-40B4-BE49-F238E27FC236}">
                <a16:creationId xmlns:a16="http://schemas.microsoft.com/office/drawing/2014/main" id="{9E3AA06C-4FF2-4D2D-93C9-6E4B54DAD995}"/>
              </a:ext>
            </a:extLst>
          </p:cNvPr>
          <p:cNvGrpSpPr/>
          <p:nvPr/>
        </p:nvGrpSpPr>
        <p:grpSpPr>
          <a:xfrm>
            <a:off x="2529125" y="3628610"/>
            <a:ext cx="6908588" cy="1137791"/>
            <a:chOff x="1421950" y="5493202"/>
            <a:chExt cx="9825548" cy="1618191"/>
          </a:xfrm>
        </p:grpSpPr>
        <p:sp>
          <p:nvSpPr>
            <p:cNvPr id="15" name="Content Placeholder 18">
              <a:extLst>
                <a:ext uri="{FF2B5EF4-FFF2-40B4-BE49-F238E27FC236}">
                  <a16:creationId xmlns:a16="http://schemas.microsoft.com/office/drawing/2014/main" id="{D6C2D77D-3F47-42EC-8F61-9DE0309733CB}"/>
                </a:ext>
              </a:extLst>
            </p:cNvPr>
            <p:cNvSpPr txBox="1">
              <a:spLocks/>
            </p:cNvSpPr>
            <p:nvPr/>
          </p:nvSpPr>
          <p:spPr>
            <a:xfrm>
              <a:off x="1421950" y="5493202"/>
              <a:ext cx="5307949" cy="1618191"/>
            </a:xfrm>
            <a:prstGeom prst="rect">
              <a:avLst/>
            </a:prstGeom>
          </p:spPr>
          <p:txBody>
            <a:bodyPr vert="horz" lIns="0" tIns="0" rIns="0" bIns="0" rtlCol="0" anchor="ctr" anchorCtr="0">
              <a:noAutofit/>
            </a:bodyPr>
            <a:lstStyle>
              <a:lvl1pPr marL="0" indent="0" algn="l" defTabSz="649456" rtl="0" eaLnBrk="1" latinLnBrk="0" hangingPunct="1">
                <a:spcBef>
                  <a:spcPts val="0"/>
                </a:spcBef>
                <a:spcAft>
                  <a:spcPts val="600"/>
                </a:spcAft>
                <a:buFont typeface="Arial"/>
                <a:buNone/>
                <a:defRPr sz="2400" kern="1200">
                  <a:solidFill>
                    <a:schemeClr val="tx1"/>
                  </a:solidFill>
                  <a:latin typeface="Arial"/>
                  <a:ea typeface="+mn-ea"/>
                  <a:cs typeface="Arial"/>
                </a:defRPr>
              </a:lvl1pPr>
              <a:lvl2pPr marL="249007" indent="-249007" algn="l" defTabSz="649456" rtl="0" eaLnBrk="1" latinLnBrk="0" hangingPunct="1">
                <a:spcBef>
                  <a:spcPts val="0"/>
                </a:spcBef>
                <a:spcAft>
                  <a:spcPts val="600"/>
                </a:spcAft>
                <a:buFont typeface="Arial"/>
                <a:buChar char="•"/>
                <a:defRPr sz="2000" kern="1200">
                  <a:solidFill>
                    <a:schemeClr val="tx1"/>
                  </a:solidFill>
                  <a:latin typeface="Arial"/>
                  <a:ea typeface="+mn-ea"/>
                  <a:cs typeface="Arial"/>
                </a:defRPr>
              </a:lvl2pPr>
              <a:lvl3pPr marL="515455" indent="-266458" algn="l" defTabSz="649456" rtl="0" eaLnBrk="1" latinLnBrk="0" hangingPunct="1">
                <a:spcBef>
                  <a:spcPts val="0"/>
                </a:spcBef>
                <a:spcAft>
                  <a:spcPts val="600"/>
                </a:spcAft>
                <a:buFont typeface="Lucida Grande"/>
                <a:buChar char="–"/>
                <a:tabLst/>
                <a:defRPr sz="1800" kern="1200">
                  <a:solidFill>
                    <a:schemeClr val="tx1"/>
                  </a:solidFill>
                  <a:latin typeface="Arial"/>
                  <a:ea typeface="+mn-ea"/>
                  <a:cs typeface="Arial"/>
                </a:defRPr>
              </a:lvl3pPr>
              <a:lvl4pPr marL="756544" indent="-250594" algn="l" defTabSz="877231" rtl="0" eaLnBrk="1" latinLnBrk="0" hangingPunct="1">
                <a:spcBef>
                  <a:spcPts val="0"/>
                </a:spcBef>
                <a:spcAft>
                  <a:spcPts val="600"/>
                </a:spcAft>
                <a:buFont typeface="Courier New"/>
                <a:buChar char="o"/>
                <a:tabLst/>
                <a:defRPr sz="1600" kern="1200">
                  <a:solidFill>
                    <a:schemeClr val="tx1"/>
                  </a:solidFill>
                  <a:latin typeface="Arial"/>
                  <a:ea typeface="+mn-ea"/>
                  <a:cs typeface="Arial"/>
                </a:defRPr>
              </a:lvl4pPr>
              <a:lvl5pPr marL="980167" indent="-215704" algn="l" defTabSz="649456" rtl="0" eaLnBrk="1" latinLnBrk="0" hangingPunct="1">
                <a:spcBef>
                  <a:spcPts val="0"/>
                </a:spcBef>
                <a:spcAft>
                  <a:spcPts val="600"/>
                </a:spcAft>
                <a:buFont typeface="Arial"/>
                <a:buChar char="»"/>
                <a:defRPr sz="1400" kern="1200">
                  <a:solidFill>
                    <a:schemeClr val="tx1"/>
                  </a:solidFill>
                  <a:latin typeface="Arial"/>
                  <a:ea typeface="+mn-ea"/>
                  <a:cs typeface="Arial"/>
                </a:defRPr>
              </a:lvl5pPr>
              <a:lvl6pPr marL="3572062" indent="-324728" algn="l" defTabSz="649456" rtl="0" eaLnBrk="1" latinLnBrk="0" hangingPunct="1">
                <a:spcBef>
                  <a:spcPct val="20000"/>
                </a:spcBef>
                <a:buFont typeface="Arial"/>
                <a:buChar char="•"/>
                <a:defRPr sz="2800" kern="1200">
                  <a:solidFill>
                    <a:schemeClr val="tx1"/>
                  </a:solidFill>
                  <a:latin typeface="+mn-lt"/>
                  <a:ea typeface="+mn-ea"/>
                  <a:cs typeface="+mn-cs"/>
                </a:defRPr>
              </a:lvl6pPr>
              <a:lvl7pPr marL="4221522" indent="-324728" algn="l" defTabSz="649456" rtl="0" eaLnBrk="1" latinLnBrk="0" hangingPunct="1">
                <a:spcBef>
                  <a:spcPct val="20000"/>
                </a:spcBef>
                <a:buFont typeface="Arial"/>
                <a:buChar char="•"/>
                <a:defRPr sz="2800" kern="1200">
                  <a:solidFill>
                    <a:schemeClr val="tx1"/>
                  </a:solidFill>
                  <a:latin typeface="+mn-lt"/>
                  <a:ea typeface="+mn-ea"/>
                  <a:cs typeface="+mn-cs"/>
                </a:defRPr>
              </a:lvl7pPr>
              <a:lvl8pPr marL="4870992" indent="-324728" algn="l" defTabSz="649456" rtl="0" eaLnBrk="1" latinLnBrk="0" hangingPunct="1">
                <a:spcBef>
                  <a:spcPct val="20000"/>
                </a:spcBef>
                <a:buFont typeface="Arial"/>
                <a:buChar char="•"/>
                <a:defRPr sz="2800" kern="1200">
                  <a:solidFill>
                    <a:schemeClr val="tx1"/>
                  </a:solidFill>
                  <a:latin typeface="+mn-lt"/>
                  <a:ea typeface="+mn-ea"/>
                  <a:cs typeface="+mn-cs"/>
                </a:defRPr>
              </a:lvl8pPr>
              <a:lvl9pPr marL="5520447" indent="-324728" algn="l" defTabSz="649456" rtl="0" eaLnBrk="1" latinLnBrk="0" hangingPunct="1">
                <a:spcBef>
                  <a:spcPct val="20000"/>
                </a:spcBef>
                <a:buFont typeface="Arial"/>
                <a:buChar char="•"/>
                <a:defRPr sz="2800" kern="1200">
                  <a:solidFill>
                    <a:schemeClr val="tx1"/>
                  </a:solidFill>
                  <a:latin typeface="+mn-lt"/>
                  <a:ea typeface="+mn-ea"/>
                  <a:cs typeface="+mn-cs"/>
                </a:defRPr>
              </a:lvl9pPr>
            </a:lstStyle>
            <a:p>
              <a:pPr defTabSz="608785">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Ngăn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ngừa</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diễn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tiến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bệnh</a:t>
              </a:r>
              <a:endParaRPr lang="en-AU" sz="1688" dirty="0">
                <a:latin typeface="Arial" panose="020B0604020202020204" pitchFamily="34" charset="0"/>
                <a:cs typeface="Arial" panose="020B0604020202020204" pitchFamily="34" charset="0"/>
                <a:sym typeface="Gill Sans" charset="0"/>
              </a:endParaRPr>
            </a:p>
            <a:p>
              <a:pPr defTabSz="608785">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Ngăn</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ngừa</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và</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điều</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trị</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đợt</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cấp</a:t>
              </a:r>
              <a:endParaRPr lang="en-AU" sz="1688" dirty="0">
                <a:latin typeface="Arial" panose="020B0604020202020204" pitchFamily="34" charset="0"/>
                <a:cs typeface="Arial" panose="020B0604020202020204" pitchFamily="34" charset="0"/>
                <a:sym typeface="Gill Sans" charset="0"/>
              </a:endParaRPr>
            </a:p>
            <a:p>
              <a:pPr defTabSz="608785">
                <a:spcBef>
                  <a:spcPts val="844"/>
                </a:spcBef>
                <a:spcAft>
                  <a:spcPts val="0"/>
                </a:spcAft>
              </a:pPr>
              <a:r>
                <a:rPr lang="en-AU" sz="1688" dirty="0" err="1">
                  <a:latin typeface="Arial" panose="020B0604020202020204" pitchFamily="34" charset="0"/>
                  <a:cs typeface="Arial" panose="020B0604020202020204" pitchFamily="34" charset="0"/>
                  <a:sym typeface="Gill Sans" charset="0"/>
                </a:rPr>
                <a:t>Giảm</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tử</a:t>
              </a:r>
              <a:r>
                <a:rPr lang="en-AU" sz="1688" dirty="0">
                  <a:latin typeface="Arial" panose="020B0604020202020204" pitchFamily="34" charset="0"/>
                  <a:cs typeface="Arial" panose="020B0604020202020204" pitchFamily="34" charset="0"/>
                  <a:sym typeface="Gill Sans" charset="0"/>
                </a:rPr>
                <a:t> </a:t>
              </a:r>
              <a:r>
                <a:rPr lang="en-AU" sz="1688" dirty="0" err="1">
                  <a:latin typeface="Arial" panose="020B0604020202020204" pitchFamily="34" charset="0"/>
                  <a:cs typeface="Arial" panose="020B0604020202020204" pitchFamily="34" charset="0"/>
                  <a:sym typeface="Gill Sans" charset="0"/>
                </a:rPr>
                <a:t>vong</a:t>
              </a:r>
              <a:endParaRPr lang="en-US" sz="1688" dirty="0">
                <a:latin typeface="Arial" panose="020B0604020202020204" pitchFamily="34" charset="0"/>
                <a:cs typeface="Arial" panose="020B0604020202020204" pitchFamily="34" charset="0"/>
                <a:sym typeface="Gill Sans" charset="0"/>
              </a:endParaRPr>
            </a:p>
          </p:txBody>
        </p:sp>
        <p:sp>
          <p:nvSpPr>
            <p:cNvPr id="16" name="Content Placeholder 18">
              <a:extLst>
                <a:ext uri="{FF2B5EF4-FFF2-40B4-BE49-F238E27FC236}">
                  <a16:creationId xmlns:a16="http://schemas.microsoft.com/office/drawing/2014/main" id="{F82FB270-08E8-46D9-993D-9FA17488FA9E}"/>
                </a:ext>
              </a:extLst>
            </p:cNvPr>
            <p:cNvSpPr txBox="1">
              <a:spLocks/>
            </p:cNvSpPr>
            <p:nvPr/>
          </p:nvSpPr>
          <p:spPr>
            <a:xfrm>
              <a:off x="8050479" y="5914688"/>
              <a:ext cx="3197019" cy="775219"/>
            </a:xfrm>
            <a:prstGeom prst="rect">
              <a:avLst/>
            </a:prstGeom>
          </p:spPr>
          <p:txBody>
            <a:bodyPr vert="horz" lIns="0" tIns="0" rIns="0" bIns="0" rtlCol="0" anchor="ctr" anchorCtr="0">
              <a:noAutofit/>
            </a:bodyPr>
            <a:lstStyle>
              <a:lvl1pPr marL="0" indent="0" algn="l" defTabSz="649456" rtl="0" eaLnBrk="1" latinLnBrk="0" hangingPunct="1">
                <a:spcBef>
                  <a:spcPts val="0"/>
                </a:spcBef>
                <a:spcAft>
                  <a:spcPts val="600"/>
                </a:spcAft>
                <a:buFont typeface="Arial"/>
                <a:buNone/>
                <a:defRPr sz="2400" kern="1200">
                  <a:solidFill>
                    <a:schemeClr val="tx1"/>
                  </a:solidFill>
                  <a:latin typeface="Arial"/>
                  <a:ea typeface="+mn-ea"/>
                  <a:cs typeface="Arial"/>
                </a:defRPr>
              </a:lvl1pPr>
              <a:lvl2pPr marL="249007" indent="-249007" algn="l" defTabSz="649456" rtl="0" eaLnBrk="1" latinLnBrk="0" hangingPunct="1">
                <a:spcBef>
                  <a:spcPts val="0"/>
                </a:spcBef>
                <a:spcAft>
                  <a:spcPts val="600"/>
                </a:spcAft>
                <a:buFont typeface="Arial"/>
                <a:buChar char="•"/>
                <a:defRPr sz="2000" kern="1200">
                  <a:solidFill>
                    <a:schemeClr val="tx1"/>
                  </a:solidFill>
                  <a:latin typeface="Arial"/>
                  <a:ea typeface="+mn-ea"/>
                  <a:cs typeface="Arial"/>
                </a:defRPr>
              </a:lvl2pPr>
              <a:lvl3pPr marL="515455" indent="-266458" algn="l" defTabSz="649456" rtl="0" eaLnBrk="1" latinLnBrk="0" hangingPunct="1">
                <a:spcBef>
                  <a:spcPts val="0"/>
                </a:spcBef>
                <a:spcAft>
                  <a:spcPts val="600"/>
                </a:spcAft>
                <a:buFont typeface="Lucida Grande"/>
                <a:buChar char="–"/>
                <a:tabLst/>
                <a:defRPr sz="1800" kern="1200">
                  <a:solidFill>
                    <a:schemeClr val="tx1"/>
                  </a:solidFill>
                  <a:latin typeface="Arial"/>
                  <a:ea typeface="+mn-ea"/>
                  <a:cs typeface="Arial"/>
                </a:defRPr>
              </a:lvl3pPr>
              <a:lvl4pPr marL="756544" indent="-250594" algn="l" defTabSz="877231" rtl="0" eaLnBrk="1" latinLnBrk="0" hangingPunct="1">
                <a:spcBef>
                  <a:spcPts val="0"/>
                </a:spcBef>
                <a:spcAft>
                  <a:spcPts val="600"/>
                </a:spcAft>
                <a:buFont typeface="Courier New"/>
                <a:buChar char="o"/>
                <a:tabLst/>
                <a:defRPr sz="1600" kern="1200">
                  <a:solidFill>
                    <a:schemeClr val="tx1"/>
                  </a:solidFill>
                  <a:latin typeface="Arial"/>
                  <a:ea typeface="+mn-ea"/>
                  <a:cs typeface="Arial"/>
                </a:defRPr>
              </a:lvl4pPr>
              <a:lvl5pPr marL="980167" indent="-215704" algn="l" defTabSz="649456" rtl="0" eaLnBrk="1" latinLnBrk="0" hangingPunct="1">
                <a:spcBef>
                  <a:spcPts val="0"/>
                </a:spcBef>
                <a:spcAft>
                  <a:spcPts val="600"/>
                </a:spcAft>
                <a:buFont typeface="Arial"/>
                <a:buChar char="»"/>
                <a:defRPr sz="1400" kern="1200">
                  <a:solidFill>
                    <a:schemeClr val="tx1"/>
                  </a:solidFill>
                  <a:latin typeface="Arial"/>
                  <a:ea typeface="+mn-ea"/>
                  <a:cs typeface="Arial"/>
                </a:defRPr>
              </a:lvl5pPr>
              <a:lvl6pPr marL="3572062" indent="-324728" algn="l" defTabSz="649456" rtl="0" eaLnBrk="1" latinLnBrk="0" hangingPunct="1">
                <a:spcBef>
                  <a:spcPct val="20000"/>
                </a:spcBef>
                <a:buFont typeface="Arial"/>
                <a:buChar char="•"/>
                <a:defRPr sz="2800" kern="1200">
                  <a:solidFill>
                    <a:schemeClr val="tx1"/>
                  </a:solidFill>
                  <a:latin typeface="+mn-lt"/>
                  <a:ea typeface="+mn-ea"/>
                  <a:cs typeface="+mn-cs"/>
                </a:defRPr>
              </a:lvl6pPr>
              <a:lvl7pPr marL="4221522" indent="-324728" algn="l" defTabSz="649456" rtl="0" eaLnBrk="1" latinLnBrk="0" hangingPunct="1">
                <a:spcBef>
                  <a:spcPct val="20000"/>
                </a:spcBef>
                <a:buFont typeface="Arial"/>
                <a:buChar char="•"/>
                <a:defRPr sz="2800" kern="1200">
                  <a:solidFill>
                    <a:schemeClr val="tx1"/>
                  </a:solidFill>
                  <a:latin typeface="+mn-lt"/>
                  <a:ea typeface="+mn-ea"/>
                  <a:cs typeface="+mn-cs"/>
                </a:defRPr>
              </a:lvl7pPr>
              <a:lvl8pPr marL="4870992" indent="-324728" algn="l" defTabSz="649456" rtl="0" eaLnBrk="1" latinLnBrk="0" hangingPunct="1">
                <a:spcBef>
                  <a:spcPct val="20000"/>
                </a:spcBef>
                <a:buFont typeface="Arial"/>
                <a:buChar char="•"/>
                <a:defRPr sz="2800" kern="1200">
                  <a:solidFill>
                    <a:schemeClr val="tx1"/>
                  </a:solidFill>
                  <a:latin typeface="+mn-lt"/>
                  <a:ea typeface="+mn-ea"/>
                  <a:cs typeface="+mn-cs"/>
                </a:defRPr>
              </a:lvl8pPr>
              <a:lvl9pPr marL="5520447" indent="-324728" algn="l" defTabSz="649456" rtl="0" eaLnBrk="1" latinLnBrk="0" hangingPunct="1">
                <a:spcBef>
                  <a:spcPct val="20000"/>
                </a:spcBef>
                <a:buFont typeface="Arial"/>
                <a:buChar char="•"/>
                <a:defRPr sz="2800" kern="1200">
                  <a:solidFill>
                    <a:schemeClr val="tx1"/>
                  </a:solidFill>
                  <a:latin typeface="+mn-lt"/>
                  <a:ea typeface="+mn-ea"/>
                  <a:cs typeface="+mn-cs"/>
                </a:defRPr>
              </a:lvl9pPr>
            </a:lstStyle>
            <a:p>
              <a:pPr defTabSz="608785">
                <a:spcAft>
                  <a:spcPts val="563"/>
                </a:spcAft>
              </a:pPr>
              <a:r>
                <a:rPr lang="en-AU" sz="1968" b="1" dirty="0">
                  <a:solidFill>
                    <a:srgbClr val="00B050"/>
                  </a:solidFill>
                  <a:latin typeface="Arial" panose="020B0604020202020204" pitchFamily="34" charset="0"/>
                  <a:cs typeface="Arial" panose="020B0604020202020204" pitchFamily="34" charset="0"/>
                  <a:sym typeface="Gill Sans" charset="0"/>
                </a:rPr>
                <a:t>GIẢM NGUY CƠ</a:t>
              </a:r>
              <a:endParaRPr lang="en-US" sz="1968" b="1" dirty="0">
                <a:solidFill>
                  <a:srgbClr val="00B050"/>
                </a:solidFill>
                <a:latin typeface="Arial" panose="020B0604020202020204" pitchFamily="34" charset="0"/>
                <a:cs typeface="Arial" panose="020B0604020202020204" pitchFamily="34" charset="0"/>
                <a:sym typeface="Gill Sans" charset="0"/>
              </a:endParaRPr>
            </a:p>
          </p:txBody>
        </p:sp>
        <p:grpSp>
          <p:nvGrpSpPr>
            <p:cNvPr id="17" name="Group 16">
              <a:extLst>
                <a:ext uri="{FF2B5EF4-FFF2-40B4-BE49-F238E27FC236}">
                  <a16:creationId xmlns:a16="http://schemas.microsoft.com/office/drawing/2014/main" id="{5A3B3A97-6811-4B67-A8AD-E27EF30CD420}"/>
                </a:ext>
              </a:extLst>
            </p:cNvPr>
            <p:cNvGrpSpPr/>
            <p:nvPr/>
          </p:nvGrpSpPr>
          <p:grpSpPr>
            <a:xfrm>
              <a:off x="6813386" y="5762297"/>
              <a:ext cx="1087927" cy="1080000"/>
              <a:chOff x="2159000" y="952500"/>
              <a:chExt cx="3460566" cy="3435350"/>
            </a:xfrm>
          </p:grpSpPr>
          <p:sp>
            <p:nvSpPr>
              <p:cNvPr id="18" name="Freeform 1">
                <a:extLst>
                  <a:ext uri="{FF2B5EF4-FFF2-40B4-BE49-F238E27FC236}">
                    <a16:creationId xmlns:a16="http://schemas.microsoft.com/office/drawing/2014/main" id="{517458EA-AB57-49C3-99BF-798B486AB57A}"/>
                  </a:ext>
                </a:extLst>
              </p:cNvPr>
              <p:cNvSpPr>
                <a:spLocks noChangeArrowheads="1"/>
              </p:cNvSpPr>
              <p:nvPr/>
            </p:nvSpPr>
            <p:spPr bwMode="auto">
              <a:xfrm>
                <a:off x="2159000" y="952500"/>
                <a:ext cx="3435350" cy="3435350"/>
              </a:xfrm>
              <a:custGeom>
                <a:avLst/>
                <a:gdLst>
                  <a:gd name="T0" fmla="*/ 9542 w 9543"/>
                  <a:gd name="T1" fmla="*/ 4771 h 9543"/>
                  <a:gd name="T2" fmla="*/ 8901 w 9543"/>
                  <a:gd name="T3" fmla="*/ 7158 h 9543"/>
                  <a:gd name="T4" fmla="*/ 7155 w 9543"/>
                  <a:gd name="T5" fmla="*/ 8904 h 9543"/>
                  <a:gd name="T6" fmla="*/ 4771 w 9543"/>
                  <a:gd name="T7" fmla="*/ 9542 h 9543"/>
                  <a:gd name="T8" fmla="*/ 2384 w 9543"/>
                  <a:gd name="T9" fmla="*/ 8904 h 9543"/>
                  <a:gd name="T10" fmla="*/ 638 w 9543"/>
                  <a:gd name="T11" fmla="*/ 7158 h 9543"/>
                  <a:gd name="T12" fmla="*/ 0 w 9543"/>
                  <a:gd name="T13" fmla="*/ 4771 h 9543"/>
                  <a:gd name="T14" fmla="*/ 638 w 9543"/>
                  <a:gd name="T15" fmla="*/ 2387 h 9543"/>
                  <a:gd name="T16" fmla="*/ 2384 w 9543"/>
                  <a:gd name="T17" fmla="*/ 638 h 9543"/>
                  <a:gd name="T18" fmla="*/ 4771 w 9543"/>
                  <a:gd name="T19" fmla="*/ 0 h 9543"/>
                  <a:gd name="T20" fmla="*/ 7155 w 9543"/>
                  <a:gd name="T21" fmla="*/ 638 h 9543"/>
                  <a:gd name="T22" fmla="*/ 8901 w 9543"/>
                  <a:gd name="T23" fmla="*/ 2387 h 9543"/>
                  <a:gd name="T24" fmla="*/ 9542 w 9543"/>
                  <a:gd name="T25" fmla="*/ 4771 h 9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43" h="9543">
                    <a:moveTo>
                      <a:pt x="9542" y="4771"/>
                    </a:moveTo>
                    <a:cubicBezTo>
                      <a:pt x="9542" y="5648"/>
                      <a:pt x="9340" y="6397"/>
                      <a:pt x="8901" y="7158"/>
                    </a:cubicBezTo>
                    <a:cubicBezTo>
                      <a:pt x="8462" y="7919"/>
                      <a:pt x="7916" y="8465"/>
                      <a:pt x="7155" y="8904"/>
                    </a:cubicBezTo>
                    <a:cubicBezTo>
                      <a:pt x="6395" y="9342"/>
                      <a:pt x="5650" y="9542"/>
                      <a:pt x="4771" y="9542"/>
                    </a:cubicBezTo>
                    <a:cubicBezTo>
                      <a:pt x="3892" y="9542"/>
                      <a:pt x="3145" y="9342"/>
                      <a:pt x="2384" y="8904"/>
                    </a:cubicBezTo>
                    <a:cubicBezTo>
                      <a:pt x="1623" y="8465"/>
                      <a:pt x="1078" y="7919"/>
                      <a:pt x="638" y="7158"/>
                    </a:cubicBezTo>
                    <a:cubicBezTo>
                      <a:pt x="198" y="6397"/>
                      <a:pt x="0" y="5648"/>
                      <a:pt x="0" y="4771"/>
                    </a:cubicBezTo>
                    <a:cubicBezTo>
                      <a:pt x="0" y="3894"/>
                      <a:pt x="198" y="3147"/>
                      <a:pt x="638" y="2387"/>
                    </a:cubicBezTo>
                    <a:cubicBezTo>
                      <a:pt x="1078" y="1626"/>
                      <a:pt x="1623" y="1077"/>
                      <a:pt x="2384" y="638"/>
                    </a:cubicBezTo>
                    <a:cubicBezTo>
                      <a:pt x="3145" y="200"/>
                      <a:pt x="3891" y="0"/>
                      <a:pt x="4771" y="0"/>
                    </a:cubicBezTo>
                    <a:cubicBezTo>
                      <a:pt x="5648" y="0"/>
                      <a:pt x="6395" y="200"/>
                      <a:pt x="7155" y="638"/>
                    </a:cubicBezTo>
                    <a:cubicBezTo>
                      <a:pt x="7916" y="1077"/>
                      <a:pt x="8462" y="1626"/>
                      <a:pt x="8901" y="2387"/>
                    </a:cubicBezTo>
                    <a:cubicBezTo>
                      <a:pt x="9340" y="3147"/>
                      <a:pt x="9542" y="3894"/>
                      <a:pt x="9542" y="4771"/>
                    </a:cubicBezTo>
                  </a:path>
                </a:pathLst>
              </a:custGeom>
              <a:solidFill>
                <a:srgbClr val="2E598E"/>
              </a:solidFill>
              <a:ln w="9525" cap="flat">
                <a:solidFill>
                  <a:srgbClr val="275184"/>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19" name="Freeform 2">
                <a:extLst>
                  <a:ext uri="{FF2B5EF4-FFF2-40B4-BE49-F238E27FC236}">
                    <a16:creationId xmlns:a16="http://schemas.microsoft.com/office/drawing/2014/main" id="{1C6EC6C5-8AF4-409E-B276-C4BE99FB3C0A}"/>
                  </a:ext>
                </a:extLst>
              </p:cNvPr>
              <p:cNvSpPr>
                <a:spLocks noChangeArrowheads="1"/>
              </p:cNvSpPr>
              <p:nvPr/>
            </p:nvSpPr>
            <p:spPr bwMode="auto">
              <a:xfrm>
                <a:off x="2882900" y="1636713"/>
                <a:ext cx="2624138" cy="2651125"/>
              </a:xfrm>
              <a:custGeom>
                <a:avLst/>
                <a:gdLst>
                  <a:gd name="T0" fmla="*/ 7239 w 7289"/>
                  <a:gd name="T1" fmla="*/ 4331 h 7363"/>
                  <a:gd name="T2" fmla="*/ 7107 w 7289"/>
                  <a:gd name="T3" fmla="*/ 4199 h 7363"/>
                  <a:gd name="T4" fmla="*/ 7040 w 7289"/>
                  <a:gd name="T5" fmla="*/ 4132 h 7363"/>
                  <a:gd name="T6" fmla="*/ 6842 w 7289"/>
                  <a:gd name="T7" fmla="*/ 3934 h 7363"/>
                  <a:gd name="T8" fmla="*/ 6710 w 7289"/>
                  <a:gd name="T9" fmla="*/ 3802 h 7363"/>
                  <a:gd name="T10" fmla="*/ 6644 w 7289"/>
                  <a:gd name="T11" fmla="*/ 3736 h 7363"/>
                  <a:gd name="T12" fmla="*/ 6445 w 7289"/>
                  <a:gd name="T13" fmla="*/ 3537 h 7363"/>
                  <a:gd name="T14" fmla="*/ 6313 w 7289"/>
                  <a:gd name="T15" fmla="*/ 3405 h 7363"/>
                  <a:gd name="T16" fmla="*/ 6247 w 7289"/>
                  <a:gd name="T17" fmla="*/ 3339 h 7363"/>
                  <a:gd name="T18" fmla="*/ 6114 w 7289"/>
                  <a:gd name="T19" fmla="*/ 3206 h 7363"/>
                  <a:gd name="T20" fmla="*/ 5982 w 7289"/>
                  <a:gd name="T21" fmla="*/ 3077 h 7363"/>
                  <a:gd name="T22" fmla="*/ 5844 w 7289"/>
                  <a:gd name="T23" fmla="*/ 2936 h 7363"/>
                  <a:gd name="T24" fmla="*/ 5712 w 7289"/>
                  <a:gd name="T25" fmla="*/ 2804 h 7363"/>
                  <a:gd name="T26" fmla="*/ 5579 w 7289"/>
                  <a:gd name="T27" fmla="*/ 2671 h 7363"/>
                  <a:gd name="T28" fmla="*/ 5513 w 7289"/>
                  <a:gd name="T29" fmla="*/ 2605 h 7363"/>
                  <a:gd name="T30" fmla="*/ 5168 w 7289"/>
                  <a:gd name="T31" fmla="*/ 2260 h 7363"/>
                  <a:gd name="T32" fmla="*/ 5036 w 7289"/>
                  <a:gd name="T33" fmla="*/ 2128 h 7363"/>
                  <a:gd name="T34" fmla="*/ 4691 w 7289"/>
                  <a:gd name="T35" fmla="*/ 1783 h 7363"/>
                  <a:gd name="T36" fmla="*/ 4346 w 7289"/>
                  <a:gd name="T37" fmla="*/ 1438 h 7363"/>
                  <a:gd name="T38" fmla="*/ 4213 w 7289"/>
                  <a:gd name="T39" fmla="*/ 1305 h 7363"/>
                  <a:gd name="T40" fmla="*/ 3868 w 7289"/>
                  <a:gd name="T41" fmla="*/ 960 h 7363"/>
                  <a:gd name="T42" fmla="*/ 3598 w 7289"/>
                  <a:gd name="T43" fmla="*/ 690 h 7363"/>
                  <a:gd name="T44" fmla="*/ 3466 w 7289"/>
                  <a:gd name="T45" fmla="*/ 558 h 7363"/>
                  <a:gd name="T46" fmla="*/ 3121 w 7289"/>
                  <a:gd name="T47" fmla="*/ 213 h 7363"/>
                  <a:gd name="T48" fmla="*/ 2525 w 7289"/>
                  <a:gd name="T49" fmla="*/ 146 h 7363"/>
                  <a:gd name="T50" fmla="*/ 2171 w 7289"/>
                  <a:gd name="T51" fmla="*/ 1026 h 7363"/>
                  <a:gd name="T52" fmla="*/ 2304 w 7289"/>
                  <a:gd name="T53" fmla="*/ 1159 h 7363"/>
                  <a:gd name="T54" fmla="*/ 2436 w 7289"/>
                  <a:gd name="T55" fmla="*/ 1291 h 7363"/>
                  <a:gd name="T56" fmla="*/ 374 w 7289"/>
                  <a:gd name="T57" fmla="*/ 2335 h 7363"/>
                  <a:gd name="T58" fmla="*/ 0 w 7289"/>
                  <a:gd name="T59" fmla="*/ 3206 h 7363"/>
                  <a:gd name="T60" fmla="*/ 213 w 7289"/>
                  <a:gd name="T61" fmla="*/ 3569 h 7363"/>
                  <a:gd name="T62" fmla="*/ 345 w 7289"/>
                  <a:gd name="T63" fmla="*/ 3698 h 7363"/>
                  <a:gd name="T64" fmla="*/ 477 w 7289"/>
                  <a:gd name="T65" fmla="*/ 3830 h 7363"/>
                  <a:gd name="T66" fmla="*/ 610 w 7289"/>
                  <a:gd name="T67" fmla="*/ 3963 h 7363"/>
                  <a:gd name="T68" fmla="*/ 742 w 7289"/>
                  <a:gd name="T69" fmla="*/ 4095 h 7363"/>
                  <a:gd name="T70" fmla="*/ 874 w 7289"/>
                  <a:gd name="T71" fmla="*/ 4227 h 7363"/>
                  <a:gd name="T72" fmla="*/ 1007 w 7289"/>
                  <a:gd name="T73" fmla="*/ 4360 h 7363"/>
                  <a:gd name="T74" fmla="*/ 1139 w 7289"/>
                  <a:gd name="T75" fmla="*/ 4492 h 7363"/>
                  <a:gd name="T76" fmla="*/ 1271 w 7289"/>
                  <a:gd name="T77" fmla="*/ 4624 h 7363"/>
                  <a:gd name="T78" fmla="*/ 1401 w 7289"/>
                  <a:gd name="T79" fmla="*/ 4757 h 7363"/>
                  <a:gd name="T80" fmla="*/ 1533 w 7289"/>
                  <a:gd name="T81" fmla="*/ 4889 h 7363"/>
                  <a:gd name="T82" fmla="*/ 1665 w 7289"/>
                  <a:gd name="T83" fmla="*/ 5021 h 7363"/>
                  <a:gd name="T84" fmla="*/ 1798 w 7289"/>
                  <a:gd name="T85" fmla="*/ 5153 h 7363"/>
                  <a:gd name="T86" fmla="*/ 1930 w 7289"/>
                  <a:gd name="T87" fmla="*/ 5286 h 7363"/>
                  <a:gd name="T88" fmla="*/ 2062 w 7289"/>
                  <a:gd name="T89" fmla="*/ 5418 h 7363"/>
                  <a:gd name="T90" fmla="*/ 2194 w 7289"/>
                  <a:gd name="T91" fmla="*/ 5550 h 7363"/>
                  <a:gd name="T92" fmla="*/ 2327 w 7289"/>
                  <a:gd name="T93" fmla="*/ 5683 h 7363"/>
                  <a:gd name="T94" fmla="*/ 2459 w 7289"/>
                  <a:gd name="T95" fmla="*/ 5815 h 7363"/>
                  <a:gd name="T96" fmla="*/ 2591 w 7289"/>
                  <a:gd name="T97" fmla="*/ 5944 h 7363"/>
                  <a:gd name="T98" fmla="*/ 2724 w 7289"/>
                  <a:gd name="T99" fmla="*/ 6077 h 7363"/>
                  <a:gd name="T100" fmla="*/ 2856 w 7289"/>
                  <a:gd name="T101" fmla="*/ 6209 h 7363"/>
                  <a:gd name="T102" fmla="*/ 2988 w 7289"/>
                  <a:gd name="T103" fmla="*/ 6341 h 7363"/>
                  <a:gd name="T104" fmla="*/ 3121 w 7289"/>
                  <a:gd name="T105" fmla="*/ 6473 h 7363"/>
                  <a:gd name="T106" fmla="*/ 3253 w 7289"/>
                  <a:gd name="T107" fmla="*/ 6606 h 7363"/>
                  <a:gd name="T108" fmla="*/ 3385 w 7289"/>
                  <a:gd name="T109" fmla="*/ 6738 h 7363"/>
                  <a:gd name="T110" fmla="*/ 3517 w 7289"/>
                  <a:gd name="T111" fmla="*/ 6870 h 7363"/>
                  <a:gd name="T112" fmla="*/ 3647 w 7289"/>
                  <a:gd name="T113" fmla="*/ 7003 h 7363"/>
                  <a:gd name="T114" fmla="*/ 3779 w 7289"/>
                  <a:gd name="T115" fmla="*/ 7135 h 7363"/>
                  <a:gd name="T116" fmla="*/ 3911 w 7289"/>
                  <a:gd name="T117" fmla="*/ 7267 h 7363"/>
                  <a:gd name="T118" fmla="*/ 4001 w 7289"/>
                  <a:gd name="T119" fmla="*/ 7362 h 7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89" h="7363">
                    <a:moveTo>
                      <a:pt x="7288" y="4383"/>
                    </a:moveTo>
                    <a:lnTo>
                      <a:pt x="7239" y="4331"/>
                    </a:lnTo>
                    <a:lnTo>
                      <a:pt x="7173" y="4265"/>
                    </a:lnTo>
                    <a:lnTo>
                      <a:pt x="7107" y="4199"/>
                    </a:lnTo>
                    <a:lnTo>
                      <a:pt x="7107" y="4199"/>
                    </a:lnTo>
                    <a:lnTo>
                      <a:pt x="7040" y="4132"/>
                    </a:lnTo>
                    <a:lnTo>
                      <a:pt x="6974" y="4066"/>
                    </a:lnTo>
                    <a:lnTo>
                      <a:pt x="6842" y="3934"/>
                    </a:lnTo>
                    <a:lnTo>
                      <a:pt x="6776" y="3868"/>
                    </a:lnTo>
                    <a:lnTo>
                      <a:pt x="6710" y="3802"/>
                    </a:lnTo>
                    <a:lnTo>
                      <a:pt x="6710" y="3802"/>
                    </a:lnTo>
                    <a:lnTo>
                      <a:pt x="6644" y="3736"/>
                    </a:lnTo>
                    <a:lnTo>
                      <a:pt x="6577" y="3669"/>
                    </a:lnTo>
                    <a:lnTo>
                      <a:pt x="6445" y="3537"/>
                    </a:lnTo>
                    <a:lnTo>
                      <a:pt x="6379" y="3471"/>
                    </a:lnTo>
                    <a:lnTo>
                      <a:pt x="6313" y="3405"/>
                    </a:lnTo>
                    <a:lnTo>
                      <a:pt x="6313" y="3405"/>
                    </a:lnTo>
                    <a:lnTo>
                      <a:pt x="6247" y="3339"/>
                    </a:lnTo>
                    <a:lnTo>
                      <a:pt x="6181" y="3273"/>
                    </a:lnTo>
                    <a:lnTo>
                      <a:pt x="6114" y="3206"/>
                    </a:lnTo>
                    <a:lnTo>
                      <a:pt x="6048" y="3140"/>
                    </a:lnTo>
                    <a:lnTo>
                      <a:pt x="5982" y="3077"/>
                    </a:lnTo>
                    <a:lnTo>
                      <a:pt x="5910" y="3002"/>
                    </a:lnTo>
                    <a:lnTo>
                      <a:pt x="5844" y="2936"/>
                    </a:lnTo>
                    <a:lnTo>
                      <a:pt x="5778" y="2870"/>
                    </a:lnTo>
                    <a:lnTo>
                      <a:pt x="5712" y="2804"/>
                    </a:lnTo>
                    <a:lnTo>
                      <a:pt x="5646" y="2738"/>
                    </a:lnTo>
                    <a:lnTo>
                      <a:pt x="5579" y="2671"/>
                    </a:lnTo>
                    <a:lnTo>
                      <a:pt x="5579" y="2671"/>
                    </a:lnTo>
                    <a:lnTo>
                      <a:pt x="5513" y="2605"/>
                    </a:lnTo>
                    <a:lnTo>
                      <a:pt x="5447" y="2539"/>
                    </a:lnTo>
                    <a:lnTo>
                      <a:pt x="5168" y="2260"/>
                    </a:lnTo>
                    <a:lnTo>
                      <a:pt x="5102" y="2194"/>
                    </a:lnTo>
                    <a:lnTo>
                      <a:pt x="5036" y="2128"/>
                    </a:lnTo>
                    <a:lnTo>
                      <a:pt x="4757" y="1849"/>
                    </a:lnTo>
                    <a:lnTo>
                      <a:pt x="4691" y="1783"/>
                    </a:lnTo>
                    <a:lnTo>
                      <a:pt x="4625" y="1717"/>
                    </a:lnTo>
                    <a:lnTo>
                      <a:pt x="4346" y="1438"/>
                    </a:lnTo>
                    <a:lnTo>
                      <a:pt x="4280" y="1372"/>
                    </a:lnTo>
                    <a:lnTo>
                      <a:pt x="4213" y="1305"/>
                    </a:lnTo>
                    <a:lnTo>
                      <a:pt x="3934" y="1026"/>
                    </a:lnTo>
                    <a:lnTo>
                      <a:pt x="3868" y="960"/>
                    </a:lnTo>
                    <a:lnTo>
                      <a:pt x="3802" y="897"/>
                    </a:lnTo>
                    <a:lnTo>
                      <a:pt x="3598" y="690"/>
                    </a:lnTo>
                    <a:lnTo>
                      <a:pt x="3532" y="624"/>
                    </a:lnTo>
                    <a:lnTo>
                      <a:pt x="3466" y="558"/>
                    </a:lnTo>
                    <a:lnTo>
                      <a:pt x="3187" y="279"/>
                    </a:lnTo>
                    <a:lnTo>
                      <a:pt x="3121" y="213"/>
                    </a:lnTo>
                    <a:lnTo>
                      <a:pt x="3054" y="146"/>
                    </a:lnTo>
                    <a:cubicBezTo>
                      <a:pt x="2908" y="0"/>
                      <a:pt x="2663" y="0"/>
                      <a:pt x="2525" y="146"/>
                    </a:cubicBezTo>
                    <a:lnTo>
                      <a:pt x="2171" y="500"/>
                    </a:lnTo>
                    <a:cubicBezTo>
                      <a:pt x="2025" y="647"/>
                      <a:pt x="2025" y="888"/>
                      <a:pt x="2171" y="1026"/>
                    </a:cubicBezTo>
                    <a:lnTo>
                      <a:pt x="2238" y="1093"/>
                    </a:lnTo>
                    <a:lnTo>
                      <a:pt x="2304" y="1159"/>
                    </a:lnTo>
                    <a:lnTo>
                      <a:pt x="2370" y="1225"/>
                    </a:lnTo>
                    <a:lnTo>
                      <a:pt x="2436" y="1291"/>
                    </a:lnTo>
                    <a:lnTo>
                      <a:pt x="3480" y="2335"/>
                    </a:lnTo>
                    <a:lnTo>
                      <a:pt x="374" y="2335"/>
                    </a:lnTo>
                    <a:cubicBezTo>
                      <a:pt x="170" y="2335"/>
                      <a:pt x="0" y="2502"/>
                      <a:pt x="0" y="2709"/>
                    </a:cubicBezTo>
                    <a:lnTo>
                      <a:pt x="0" y="3206"/>
                    </a:lnTo>
                    <a:cubicBezTo>
                      <a:pt x="0" y="3324"/>
                      <a:pt x="58" y="3436"/>
                      <a:pt x="147" y="3503"/>
                    </a:cubicBezTo>
                    <a:cubicBezTo>
                      <a:pt x="170" y="3531"/>
                      <a:pt x="190" y="3552"/>
                      <a:pt x="213" y="3569"/>
                    </a:cubicBezTo>
                    <a:cubicBezTo>
                      <a:pt x="236" y="3598"/>
                      <a:pt x="256" y="3618"/>
                      <a:pt x="279" y="3632"/>
                    </a:cubicBezTo>
                    <a:cubicBezTo>
                      <a:pt x="302" y="3664"/>
                      <a:pt x="322" y="3684"/>
                      <a:pt x="345" y="3698"/>
                    </a:cubicBezTo>
                    <a:cubicBezTo>
                      <a:pt x="368" y="3730"/>
                      <a:pt x="388" y="3750"/>
                      <a:pt x="411" y="3764"/>
                    </a:cubicBezTo>
                    <a:cubicBezTo>
                      <a:pt x="434" y="3796"/>
                      <a:pt x="454" y="3816"/>
                      <a:pt x="477" y="3830"/>
                    </a:cubicBezTo>
                    <a:cubicBezTo>
                      <a:pt x="500" y="3862"/>
                      <a:pt x="521" y="3882"/>
                      <a:pt x="544" y="3897"/>
                    </a:cubicBezTo>
                    <a:cubicBezTo>
                      <a:pt x="567" y="3928"/>
                      <a:pt x="587" y="3948"/>
                      <a:pt x="610" y="3963"/>
                    </a:cubicBezTo>
                    <a:cubicBezTo>
                      <a:pt x="630" y="3994"/>
                      <a:pt x="653" y="4015"/>
                      <a:pt x="676" y="4029"/>
                    </a:cubicBezTo>
                    <a:cubicBezTo>
                      <a:pt x="696" y="4061"/>
                      <a:pt x="719" y="4081"/>
                      <a:pt x="742" y="4095"/>
                    </a:cubicBezTo>
                    <a:cubicBezTo>
                      <a:pt x="762" y="4124"/>
                      <a:pt x="785" y="4147"/>
                      <a:pt x="808" y="4161"/>
                    </a:cubicBezTo>
                    <a:cubicBezTo>
                      <a:pt x="828" y="4190"/>
                      <a:pt x="851" y="4213"/>
                      <a:pt x="874" y="4227"/>
                    </a:cubicBezTo>
                    <a:cubicBezTo>
                      <a:pt x="895" y="4256"/>
                      <a:pt x="918" y="4279"/>
                      <a:pt x="941" y="4293"/>
                    </a:cubicBezTo>
                    <a:cubicBezTo>
                      <a:pt x="961" y="4322"/>
                      <a:pt x="984" y="4345"/>
                      <a:pt x="1007" y="4360"/>
                    </a:cubicBezTo>
                    <a:cubicBezTo>
                      <a:pt x="1027" y="4388"/>
                      <a:pt x="1050" y="4411"/>
                      <a:pt x="1073" y="4426"/>
                    </a:cubicBezTo>
                    <a:cubicBezTo>
                      <a:pt x="1093" y="4455"/>
                      <a:pt x="1116" y="4478"/>
                      <a:pt x="1139" y="4492"/>
                    </a:cubicBezTo>
                    <a:cubicBezTo>
                      <a:pt x="1159" y="4521"/>
                      <a:pt x="1182" y="4544"/>
                      <a:pt x="1205" y="4558"/>
                    </a:cubicBezTo>
                    <a:cubicBezTo>
                      <a:pt x="1225" y="4587"/>
                      <a:pt x="1248" y="4610"/>
                      <a:pt x="1271" y="4624"/>
                    </a:cubicBezTo>
                    <a:cubicBezTo>
                      <a:pt x="1291" y="4653"/>
                      <a:pt x="1314" y="4676"/>
                      <a:pt x="1337" y="4690"/>
                    </a:cubicBezTo>
                    <a:cubicBezTo>
                      <a:pt x="1358" y="4719"/>
                      <a:pt x="1381" y="4742"/>
                      <a:pt x="1401" y="4757"/>
                    </a:cubicBezTo>
                    <a:cubicBezTo>
                      <a:pt x="1424" y="4785"/>
                      <a:pt x="1447" y="4808"/>
                      <a:pt x="1467" y="4823"/>
                    </a:cubicBezTo>
                    <a:cubicBezTo>
                      <a:pt x="1490" y="4851"/>
                      <a:pt x="1513" y="4874"/>
                      <a:pt x="1533" y="4889"/>
                    </a:cubicBezTo>
                    <a:cubicBezTo>
                      <a:pt x="1556" y="4918"/>
                      <a:pt x="1579" y="4941"/>
                      <a:pt x="1599" y="4955"/>
                    </a:cubicBezTo>
                    <a:cubicBezTo>
                      <a:pt x="1622" y="4984"/>
                      <a:pt x="1645" y="5007"/>
                      <a:pt x="1665" y="5021"/>
                    </a:cubicBezTo>
                    <a:cubicBezTo>
                      <a:pt x="1688" y="5050"/>
                      <a:pt x="1711" y="5073"/>
                      <a:pt x="1731" y="5087"/>
                    </a:cubicBezTo>
                    <a:cubicBezTo>
                      <a:pt x="1754" y="5116"/>
                      <a:pt x="1777" y="5139"/>
                      <a:pt x="1798" y="5153"/>
                    </a:cubicBezTo>
                    <a:cubicBezTo>
                      <a:pt x="1821" y="5182"/>
                      <a:pt x="1844" y="5205"/>
                      <a:pt x="1864" y="5220"/>
                    </a:cubicBezTo>
                    <a:cubicBezTo>
                      <a:pt x="1887" y="5248"/>
                      <a:pt x="1910" y="5271"/>
                      <a:pt x="1930" y="5286"/>
                    </a:cubicBezTo>
                    <a:cubicBezTo>
                      <a:pt x="1953" y="5314"/>
                      <a:pt x="1976" y="5337"/>
                      <a:pt x="1996" y="5352"/>
                    </a:cubicBezTo>
                    <a:cubicBezTo>
                      <a:pt x="2019" y="5381"/>
                      <a:pt x="2042" y="5404"/>
                      <a:pt x="2062" y="5418"/>
                    </a:cubicBezTo>
                    <a:cubicBezTo>
                      <a:pt x="2085" y="5447"/>
                      <a:pt x="2108" y="5470"/>
                      <a:pt x="2128" y="5484"/>
                    </a:cubicBezTo>
                    <a:cubicBezTo>
                      <a:pt x="2151" y="5513"/>
                      <a:pt x="2171" y="5536"/>
                      <a:pt x="2194" y="5550"/>
                    </a:cubicBezTo>
                    <a:cubicBezTo>
                      <a:pt x="2217" y="5579"/>
                      <a:pt x="2238" y="5599"/>
                      <a:pt x="2261" y="5616"/>
                    </a:cubicBezTo>
                    <a:cubicBezTo>
                      <a:pt x="2284" y="5645"/>
                      <a:pt x="2304" y="5665"/>
                      <a:pt x="2327" y="5683"/>
                    </a:cubicBezTo>
                    <a:cubicBezTo>
                      <a:pt x="2350" y="5711"/>
                      <a:pt x="2370" y="5731"/>
                      <a:pt x="2393" y="5749"/>
                    </a:cubicBezTo>
                    <a:cubicBezTo>
                      <a:pt x="2416" y="5777"/>
                      <a:pt x="2436" y="5798"/>
                      <a:pt x="2459" y="5815"/>
                    </a:cubicBezTo>
                    <a:cubicBezTo>
                      <a:pt x="2482" y="5844"/>
                      <a:pt x="2502" y="5864"/>
                      <a:pt x="2525" y="5878"/>
                    </a:cubicBezTo>
                    <a:cubicBezTo>
                      <a:pt x="2548" y="5910"/>
                      <a:pt x="2568" y="5930"/>
                      <a:pt x="2591" y="5944"/>
                    </a:cubicBezTo>
                    <a:cubicBezTo>
                      <a:pt x="2614" y="5976"/>
                      <a:pt x="2634" y="5996"/>
                      <a:pt x="2657" y="6010"/>
                    </a:cubicBezTo>
                    <a:cubicBezTo>
                      <a:pt x="2680" y="6042"/>
                      <a:pt x="2701" y="6062"/>
                      <a:pt x="2724" y="6077"/>
                    </a:cubicBezTo>
                    <a:cubicBezTo>
                      <a:pt x="2747" y="6108"/>
                      <a:pt x="2767" y="6128"/>
                      <a:pt x="2790" y="6143"/>
                    </a:cubicBezTo>
                    <a:cubicBezTo>
                      <a:pt x="2813" y="6174"/>
                      <a:pt x="2833" y="6194"/>
                      <a:pt x="2856" y="6209"/>
                    </a:cubicBezTo>
                    <a:cubicBezTo>
                      <a:pt x="2876" y="6241"/>
                      <a:pt x="2899" y="6261"/>
                      <a:pt x="2922" y="6275"/>
                    </a:cubicBezTo>
                    <a:cubicBezTo>
                      <a:pt x="2942" y="6307"/>
                      <a:pt x="2965" y="6327"/>
                      <a:pt x="2988" y="6341"/>
                    </a:cubicBezTo>
                    <a:cubicBezTo>
                      <a:pt x="3008" y="6370"/>
                      <a:pt x="3031" y="6393"/>
                      <a:pt x="3054" y="6407"/>
                    </a:cubicBezTo>
                    <a:cubicBezTo>
                      <a:pt x="3075" y="6436"/>
                      <a:pt x="3098" y="6459"/>
                      <a:pt x="3121" y="6473"/>
                    </a:cubicBezTo>
                    <a:cubicBezTo>
                      <a:pt x="3141" y="6502"/>
                      <a:pt x="3164" y="6525"/>
                      <a:pt x="3187" y="6540"/>
                    </a:cubicBezTo>
                    <a:cubicBezTo>
                      <a:pt x="3207" y="6568"/>
                      <a:pt x="3230" y="6591"/>
                      <a:pt x="3253" y="6606"/>
                    </a:cubicBezTo>
                    <a:cubicBezTo>
                      <a:pt x="3273" y="6635"/>
                      <a:pt x="3296" y="6658"/>
                      <a:pt x="3319" y="6672"/>
                    </a:cubicBezTo>
                    <a:cubicBezTo>
                      <a:pt x="3339" y="6701"/>
                      <a:pt x="3362" y="6724"/>
                      <a:pt x="3385" y="6738"/>
                    </a:cubicBezTo>
                    <a:cubicBezTo>
                      <a:pt x="3405" y="6767"/>
                      <a:pt x="3428" y="6790"/>
                      <a:pt x="3451" y="6804"/>
                    </a:cubicBezTo>
                    <a:cubicBezTo>
                      <a:pt x="3471" y="6833"/>
                      <a:pt x="3494" y="6856"/>
                      <a:pt x="3517" y="6870"/>
                    </a:cubicBezTo>
                    <a:cubicBezTo>
                      <a:pt x="3538" y="6899"/>
                      <a:pt x="3561" y="6922"/>
                      <a:pt x="3584" y="6936"/>
                    </a:cubicBezTo>
                    <a:cubicBezTo>
                      <a:pt x="3604" y="6965"/>
                      <a:pt x="3627" y="6988"/>
                      <a:pt x="3647" y="7003"/>
                    </a:cubicBezTo>
                    <a:cubicBezTo>
                      <a:pt x="3670" y="7031"/>
                      <a:pt x="3693" y="7054"/>
                      <a:pt x="3713" y="7069"/>
                    </a:cubicBezTo>
                    <a:cubicBezTo>
                      <a:pt x="3736" y="7098"/>
                      <a:pt x="3759" y="7121"/>
                      <a:pt x="3779" y="7135"/>
                    </a:cubicBezTo>
                    <a:cubicBezTo>
                      <a:pt x="3802" y="7164"/>
                      <a:pt x="3825" y="7187"/>
                      <a:pt x="3845" y="7201"/>
                    </a:cubicBezTo>
                    <a:cubicBezTo>
                      <a:pt x="3868" y="7230"/>
                      <a:pt x="3891" y="7253"/>
                      <a:pt x="3911" y="7267"/>
                    </a:cubicBezTo>
                    <a:cubicBezTo>
                      <a:pt x="3934" y="7296"/>
                      <a:pt x="3957" y="7319"/>
                      <a:pt x="3978" y="7333"/>
                    </a:cubicBezTo>
                    <a:cubicBezTo>
                      <a:pt x="3986" y="7339"/>
                      <a:pt x="3992" y="7348"/>
                      <a:pt x="4001" y="7362"/>
                    </a:cubicBezTo>
                    <a:cubicBezTo>
                      <a:pt x="5594" y="7026"/>
                      <a:pt x="6790" y="5864"/>
                      <a:pt x="7288" y="4383"/>
                    </a:cubicBezTo>
                  </a:path>
                </a:pathLst>
              </a:custGeom>
              <a:solidFill>
                <a:srgbClr val="2E598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20" name="Freeform 3">
                <a:extLst>
                  <a:ext uri="{FF2B5EF4-FFF2-40B4-BE49-F238E27FC236}">
                    <a16:creationId xmlns:a16="http://schemas.microsoft.com/office/drawing/2014/main" id="{E6B41A28-E342-4D49-A3C5-AE3C32577801}"/>
                  </a:ext>
                </a:extLst>
              </p:cNvPr>
              <p:cNvSpPr>
                <a:spLocks noChangeArrowheads="1"/>
              </p:cNvSpPr>
              <p:nvPr/>
            </p:nvSpPr>
            <p:spPr bwMode="auto">
              <a:xfrm>
                <a:off x="2849563" y="1600200"/>
                <a:ext cx="2058987" cy="2141538"/>
              </a:xfrm>
              <a:custGeom>
                <a:avLst/>
                <a:gdLst>
                  <a:gd name="T0" fmla="*/ 0 w 5719"/>
                  <a:gd name="T1" fmla="*/ 3230 h 5949"/>
                  <a:gd name="T2" fmla="*/ 374 w 5719"/>
                  <a:gd name="T3" fmla="*/ 3607 h 5949"/>
                  <a:gd name="T4" fmla="*/ 3480 w 5719"/>
                  <a:gd name="T5" fmla="*/ 3607 h 5949"/>
                  <a:gd name="T6" fmla="*/ 2166 w 5719"/>
                  <a:gd name="T7" fmla="*/ 4918 h 5949"/>
                  <a:gd name="T8" fmla="*/ 2166 w 5719"/>
                  <a:gd name="T9" fmla="*/ 5447 h 5949"/>
                  <a:gd name="T10" fmla="*/ 2517 w 5719"/>
                  <a:gd name="T11" fmla="*/ 5801 h 5949"/>
                  <a:gd name="T12" fmla="*/ 3046 w 5719"/>
                  <a:gd name="T13" fmla="*/ 5801 h 5949"/>
                  <a:gd name="T14" fmla="*/ 5608 w 5719"/>
                  <a:gd name="T15" fmla="*/ 3238 h 5949"/>
                  <a:gd name="T16" fmla="*/ 5718 w 5719"/>
                  <a:gd name="T17" fmla="*/ 2974 h 5949"/>
                  <a:gd name="T18" fmla="*/ 5608 w 5719"/>
                  <a:gd name="T19" fmla="*/ 2709 h 5949"/>
                  <a:gd name="T20" fmla="*/ 3046 w 5719"/>
                  <a:gd name="T21" fmla="*/ 147 h 5949"/>
                  <a:gd name="T22" fmla="*/ 2517 w 5719"/>
                  <a:gd name="T23" fmla="*/ 147 h 5949"/>
                  <a:gd name="T24" fmla="*/ 2166 w 5719"/>
                  <a:gd name="T25" fmla="*/ 501 h 5949"/>
                  <a:gd name="T26" fmla="*/ 2166 w 5719"/>
                  <a:gd name="T27" fmla="*/ 1030 h 5949"/>
                  <a:gd name="T28" fmla="*/ 3480 w 5719"/>
                  <a:gd name="T29" fmla="*/ 2344 h 5949"/>
                  <a:gd name="T30" fmla="*/ 374 w 5719"/>
                  <a:gd name="T31" fmla="*/ 2344 h 5949"/>
                  <a:gd name="T32" fmla="*/ 0 w 5719"/>
                  <a:gd name="T33" fmla="*/ 2718 h 5949"/>
                  <a:gd name="T34" fmla="*/ 0 w 5719"/>
                  <a:gd name="T35" fmla="*/ 3230 h 5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19" h="5949">
                    <a:moveTo>
                      <a:pt x="0" y="3230"/>
                    </a:moveTo>
                    <a:cubicBezTo>
                      <a:pt x="0" y="3437"/>
                      <a:pt x="170" y="3607"/>
                      <a:pt x="374" y="3607"/>
                    </a:cubicBezTo>
                    <a:lnTo>
                      <a:pt x="3480" y="3607"/>
                    </a:lnTo>
                    <a:lnTo>
                      <a:pt x="2166" y="4918"/>
                    </a:lnTo>
                    <a:cubicBezTo>
                      <a:pt x="2019" y="5065"/>
                      <a:pt x="2019" y="5309"/>
                      <a:pt x="2166" y="5447"/>
                    </a:cubicBezTo>
                    <a:lnTo>
                      <a:pt x="2517" y="5801"/>
                    </a:lnTo>
                    <a:cubicBezTo>
                      <a:pt x="2663" y="5948"/>
                      <a:pt x="2908" y="5948"/>
                      <a:pt x="3046" y="5801"/>
                    </a:cubicBezTo>
                    <a:lnTo>
                      <a:pt x="5608" y="3238"/>
                    </a:lnTo>
                    <a:cubicBezTo>
                      <a:pt x="5680" y="3164"/>
                      <a:pt x="5718" y="3069"/>
                      <a:pt x="5718" y="2974"/>
                    </a:cubicBezTo>
                    <a:cubicBezTo>
                      <a:pt x="5718" y="2879"/>
                      <a:pt x="5680" y="2784"/>
                      <a:pt x="5608" y="2709"/>
                    </a:cubicBezTo>
                    <a:lnTo>
                      <a:pt x="3046" y="147"/>
                    </a:lnTo>
                    <a:cubicBezTo>
                      <a:pt x="2899" y="0"/>
                      <a:pt x="2658" y="0"/>
                      <a:pt x="2517" y="147"/>
                    </a:cubicBezTo>
                    <a:lnTo>
                      <a:pt x="2166" y="501"/>
                    </a:lnTo>
                    <a:cubicBezTo>
                      <a:pt x="2019" y="647"/>
                      <a:pt x="2019" y="889"/>
                      <a:pt x="2166" y="1030"/>
                    </a:cubicBezTo>
                    <a:lnTo>
                      <a:pt x="3480" y="2344"/>
                    </a:lnTo>
                    <a:lnTo>
                      <a:pt x="374" y="2344"/>
                    </a:lnTo>
                    <a:cubicBezTo>
                      <a:pt x="170" y="2344"/>
                      <a:pt x="0" y="2511"/>
                      <a:pt x="0" y="2718"/>
                    </a:cubicBezTo>
                    <a:lnTo>
                      <a:pt x="0" y="323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21" name="Freeform 4">
                <a:extLst>
                  <a:ext uri="{FF2B5EF4-FFF2-40B4-BE49-F238E27FC236}">
                    <a16:creationId xmlns:a16="http://schemas.microsoft.com/office/drawing/2014/main" id="{A80B40EA-4835-45D9-8DF1-90650051A6E7}"/>
                  </a:ext>
                </a:extLst>
              </p:cNvPr>
              <p:cNvSpPr>
                <a:spLocks noChangeArrowheads="1"/>
              </p:cNvSpPr>
              <p:nvPr/>
            </p:nvSpPr>
            <p:spPr bwMode="auto">
              <a:xfrm>
                <a:off x="2184216" y="952500"/>
                <a:ext cx="3435350" cy="3435350"/>
              </a:xfrm>
              <a:custGeom>
                <a:avLst/>
                <a:gdLst>
                  <a:gd name="T0" fmla="*/ 9542 w 9543"/>
                  <a:gd name="T1" fmla="*/ 4771 h 9543"/>
                  <a:gd name="T2" fmla="*/ 8901 w 9543"/>
                  <a:gd name="T3" fmla="*/ 7158 h 9543"/>
                  <a:gd name="T4" fmla="*/ 7155 w 9543"/>
                  <a:gd name="T5" fmla="*/ 8904 h 9543"/>
                  <a:gd name="T6" fmla="*/ 4771 w 9543"/>
                  <a:gd name="T7" fmla="*/ 9542 h 9543"/>
                  <a:gd name="T8" fmla="*/ 2384 w 9543"/>
                  <a:gd name="T9" fmla="*/ 8904 h 9543"/>
                  <a:gd name="T10" fmla="*/ 638 w 9543"/>
                  <a:gd name="T11" fmla="*/ 7158 h 9543"/>
                  <a:gd name="T12" fmla="*/ 0 w 9543"/>
                  <a:gd name="T13" fmla="*/ 4771 h 9543"/>
                  <a:gd name="T14" fmla="*/ 638 w 9543"/>
                  <a:gd name="T15" fmla="*/ 2387 h 9543"/>
                  <a:gd name="T16" fmla="*/ 2384 w 9543"/>
                  <a:gd name="T17" fmla="*/ 638 h 9543"/>
                  <a:gd name="T18" fmla="*/ 4771 w 9543"/>
                  <a:gd name="T19" fmla="*/ 0 h 9543"/>
                  <a:gd name="T20" fmla="*/ 7155 w 9543"/>
                  <a:gd name="T21" fmla="*/ 638 h 9543"/>
                  <a:gd name="T22" fmla="*/ 8901 w 9543"/>
                  <a:gd name="T23" fmla="*/ 2387 h 9543"/>
                  <a:gd name="T24" fmla="*/ 9542 w 9543"/>
                  <a:gd name="T25" fmla="*/ 4771 h 9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43" h="9543">
                    <a:moveTo>
                      <a:pt x="9542" y="4771"/>
                    </a:moveTo>
                    <a:cubicBezTo>
                      <a:pt x="9542" y="5648"/>
                      <a:pt x="9340" y="6397"/>
                      <a:pt x="8901" y="7158"/>
                    </a:cubicBezTo>
                    <a:cubicBezTo>
                      <a:pt x="8462" y="7919"/>
                      <a:pt x="7916" y="8465"/>
                      <a:pt x="7155" y="8904"/>
                    </a:cubicBezTo>
                    <a:cubicBezTo>
                      <a:pt x="6395" y="9342"/>
                      <a:pt x="5650" y="9542"/>
                      <a:pt x="4771" y="9542"/>
                    </a:cubicBezTo>
                    <a:cubicBezTo>
                      <a:pt x="3892" y="9542"/>
                      <a:pt x="3145" y="9342"/>
                      <a:pt x="2384" y="8904"/>
                    </a:cubicBezTo>
                    <a:cubicBezTo>
                      <a:pt x="1623" y="8465"/>
                      <a:pt x="1078" y="7919"/>
                      <a:pt x="638" y="7158"/>
                    </a:cubicBezTo>
                    <a:cubicBezTo>
                      <a:pt x="198" y="6397"/>
                      <a:pt x="0" y="5648"/>
                      <a:pt x="0" y="4771"/>
                    </a:cubicBezTo>
                    <a:cubicBezTo>
                      <a:pt x="0" y="3894"/>
                      <a:pt x="198" y="3147"/>
                      <a:pt x="638" y="2387"/>
                    </a:cubicBezTo>
                    <a:cubicBezTo>
                      <a:pt x="1078" y="1626"/>
                      <a:pt x="1623" y="1077"/>
                      <a:pt x="2384" y="638"/>
                    </a:cubicBezTo>
                    <a:cubicBezTo>
                      <a:pt x="3145" y="200"/>
                      <a:pt x="3891" y="0"/>
                      <a:pt x="4771" y="0"/>
                    </a:cubicBezTo>
                    <a:cubicBezTo>
                      <a:pt x="5648" y="0"/>
                      <a:pt x="6395" y="200"/>
                      <a:pt x="7155" y="638"/>
                    </a:cubicBezTo>
                    <a:cubicBezTo>
                      <a:pt x="7916" y="1077"/>
                      <a:pt x="8462" y="1626"/>
                      <a:pt x="8901" y="2387"/>
                    </a:cubicBezTo>
                    <a:cubicBezTo>
                      <a:pt x="9340" y="3147"/>
                      <a:pt x="9542" y="3894"/>
                      <a:pt x="9542" y="4771"/>
                    </a:cubicBezTo>
                  </a:path>
                </a:pathLst>
              </a:custGeom>
              <a:noFill/>
              <a:ln w="47160" cap="flat">
                <a:solidFill>
                  <a:srgbClr val="275184"/>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grpSp>
      </p:grpSp>
      <p:sp>
        <p:nvSpPr>
          <p:cNvPr id="22" name="Rounded Rectangle 8">
            <a:extLst>
              <a:ext uri="{FF2B5EF4-FFF2-40B4-BE49-F238E27FC236}">
                <a16:creationId xmlns:a16="http://schemas.microsoft.com/office/drawing/2014/main" id="{AE46A4D1-2B59-43DF-8828-805D37A2F4EA}"/>
              </a:ext>
            </a:extLst>
          </p:cNvPr>
          <p:cNvSpPr/>
          <p:nvPr/>
        </p:nvSpPr>
        <p:spPr>
          <a:xfrm>
            <a:off x="1923219" y="5141798"/>
            <a:ext cx="8225054" cy="823468"/>
          </a:xfrm>
          <a:prstGeom prst="roundRect">
            <a:avLst>
              <a:gd name="adj" fmla="val 10707"/>
            </a:avLst>
          </a:prstGeom>
          <a:solidFill>
            <a:schemeClr val="accent6">
              <a:lumMod val="40000"/>
              <a:lumOff val="60000"/>
            </a:schemeClr>
          </a:solidFill>
          <a:ln w="12700" cap="flat" cmpd="sng" algn="ctr">
            <a:noFill/>
            <a:prstDash val="solid"/>
            <a:miter lim="800000"/>
          </a:ln>
          <a:effectLst/>
        </p:spPr>
        <p:txBody>
          <a:bodyPr rtlCol="0" anchor="ctr"/>
          <a:lstStyle>
            <a:defPPr>
              <a:defRPr lang="en-US"/>
            </a:defPPr>
            <a:lvl1pPr marL="0" algn="l" defTabSz="685800" rtl="0" eaLnBrk="1" latinLnBrk="0" hangingPunct="1">
              <a:defRPr sz="1350" kern="1200">
                <a:solidFill>
                  <a:schemeClr val="dk1"/>
                </a:solidFill>
                <a:latin typeface="+mn-lt"/>
                <a:ea typeface="+mn-ea"/>
                <a:cs typeface="+mn-cs"/>
              </a:defRPr>
            </a:lvl1pPr>
            <a:lvl2pPr marL="342900" algn="l" defTabSz="685800" rtl="0" eaLnBrk="1" latinLnBrk="0" hangingPunct="1">
              <a:defRPr sz="1350" kern="1200">
                <a:solidFill>
                  <a:schemeClr val="dk1"/>
                </a:solidFill>
                <a:latin typeface="+mn-lt"/>
                <a:ea typeface="+mn-ea"/>
                <a:cs typeface="+mn-cs"/>
              </a:defRPr>
            </a:lvl2pPr>
            <a:lvl3pPr marL="685800" algn="l" defTabSz="685800" rtl="0" eaLnBrk="1" latinLnBrk="0" hangingPunct="1">
              <a:defRPr sz="1350" kern="1200">
                <a:solidFill>
                  <a:schemeClr val="dk1"/>
                </a:solidFill>
                <a:latin typeface="+mn-lt"/>
                <a:ea typeface="+mn-ea"/>
                <a:cs typeface="+mn-cs"/>
              </a:defRPr>
            </a:lvl3pPr>
            <a:lvl4pPr marL="1028700" algn="l" defTabSz="685800" rtl="0" eaLnBrk="1" latinLnBrk="0" hangingPunct="1">
              <a:defRPr sz="1350" kern="1200">
                <a:solidFill>
                  <a:schemeClr val="dk1"/>
                </a:solidFill>
                <a:latin typeface="+mn-lt"/>
                <a:ea typeface="+mn-ea"/>
                <a:cs typeface="+mn-cs"/>
              </a:defRPr>
            </a:lvl4pPr>
            <a:lvl5pPr marL="1371600" algn="l" defTabSz="685800" rtl="0" eaLnBrk="1" latinLnBrk="0" hangingPunct="1">
              <a:defRPr sz="1350" kern="1200">
                <a:solidFill>
                  <a:schemeClr val="dk1"/>
                </a:solidFill>
                <a:latin typeface="+mn-lt"/>
                <a:ea typeface="+mn-ea"/>
                <a:cs typeface="+mn-cs"/>
              </a:defRPr>
            </a:lvl5pPr>
            <a:lvl6pPr marL="1714500" algn="l" defTabSz="685800" rtl="0" eaLnBrk="1" latinLnBrk="0" hangingPunct="1">
              <a:defRPr sz="1350" kern="1200">
                <a:solidFill>
                  <a:schemeClr val="dk1"/>
                </a:solidFill>
                <a:latin typeface="+mn-lt"/>
                <a:ea typeface="+mn-ea"/>
                <a:cs typeface="+mn-cs"/>
              </a:defRPr>
            </a:lvl6pPr>
            <a:lvl7pPr marL="2057400" algn="l" defTabSz="685800" rtl="0" eaLnBrk="1" latinLnBrk="0" hangingPunct="1">
              <a:defRPr sz="1350" kern="1200">
                <a:solidFill>
                  <a:schemeClr val="dk1"/>
                </a:solidFill>
                <a:latin typeface="+mn-lt"/>
                <a:ea typeface="+mn-ea"/>
                <a:cs typeface="+mn-cs"/>
              </a:defRPr>
            </a:lvl7pPr>
            <a:lvl8pPr marL="2400300" algn="l" defTabSz="685800" rtl="0" eaLnBrk="1" latinLnBrk="0" hangingPunct="1">
              <a:defRPr sz="1350" kern="1200">
                <a:solidFill>
                  <a:schemeClr val="dk1"/>
                </a:solidFill>
                <a:latin typeface="+mn-lt"/>
                <a:ea typeface="+mn-ea"/>
                <a:cs typeface="+mn-cs"/>
              </a:defRPr>
            </a:lvl8pPr>
            <a:lvl9pPr marL="2743200" algn="l" defTabSz="685800" rtl="0" eaLnBrk="1" latinLnBrk="0" hangingPunct="1">
              <a:defRPr sz="1350" kern="1200">
                <a:solidFill>
                  <a:schemeClr val="dk1"/>
                </a:solidFill>
                <a:latin typeface="+mn-lt"/>
                <a:ea typeface="+mn-ea"/>
                <a:cs typeface="+mn-cs"/>
              </a:defRPr>
            </a:lvl9pPr>
          </a:lstStyle>
          <a:p>
            <a:pPr marL="0" marR="0" lvl="0" indent="0" algn="ctr" defTabSz="482151" rtl="0" eaLnBrk="1" fontAlgn="base" latinLnBrk="0" hangingPunct="1">
              <a:lnSpc>
                <a:spcPct val="100000"/>
              </a:lnSpc>
              <a:spcBef>
                <a:spcPct val="0"/>
              </a:spcBef>
              <a:spcAft>
                <a:spcPct val="0"/>
              </a:spcAft>
              <a:buClrTx/>
              <a:buSzTx/>
              <a:buFontTx/>
              <a:buNone/>
              <a:tabLst/>
              <a:defRPr/>
            </a:pP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Các</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liệu</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pháp</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dược</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lý</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có</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thể</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làm</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giảm</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triệu</a:t>
            </a:r>
            <a:r>
              <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rPr>
              <a:t> </a:t>
            </a:r>
            <a:r>
              <a:rPr kumimoji="0" lang="en-GB" sz="1800" b="1" i="0" u="none" strike="noStrike" kern="120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Gill Sans" charset="0"/>
              </a:rPr>
              <a:t>chứng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và</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nguy</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cơ</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độ</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nặng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của</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đợt</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cấp</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cũng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như</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tăng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chất</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lượng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cuộc</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sống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và</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khả</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năng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gắng</a:t>
            </a:r>
            <a:r>
              <a:rPr lang="en-GB" sz="1800" b="1" dirty="0">
                <a:solidFill>
                  <a:srgbClr val="002060"/>
                </a:solidFill>
                <a:latin typeface="Arial" panose="020B0604020202020204" pitchFamily="34" charset="0"/>
                <a:cs typeface="Arial" panose="020B0604020202020204" pitchFamily="34" charset="0"/>
                <a:sym typeface="Gill Sans" charset="0"/>
              </a:rPr>
              <a:t> </a:t>
            </a:r>
            <a:r>
              <a:rPr lang="en-GB" sz="1800" b="1" dirty="0" err="1">
                <a:solidFill>
                  <a:srgbClr val="002060"/>
                </a:solidFill>
                <a:latin typeface="Arial" panose="020B0604020202020204" pitchFamily="34" charset="0"/>
                <a:cs typeface="Arial" panose="020B0604020202020204" pitchFamily="34" charset="0"/>
                <a:sym typeface="Gill Sans" charset="0"/>
              </a:rPr>
              <a:t>sức</a:t>
            </a:r>
            <a:endParaRPr kumimoji="0" lang="en-GB" sz="1800" b="1" i="0"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sym typeface="Gill Sans" charset="0"/>
            </a:endParaRPr>
          </a:p>
        </p:txBody>
      </p:sp>
      <p:sp>
        <p:nvSpPr>
          <p:cNvPr id="23" name="Rectangle 22">
            <a:extLst>
              <a:ext uri="{FF2B5EF4-FFF2-40B4-BE49-F238E27FC236}">
                <a16:creationId xmlns:a16="http://schemas.microsoft.com/office/drawing/2014/main" id="{5D5D9DA2-E91C-447E-97D8-18C47E577BC4}"/>
              </a:ext>
            </a:extLst>
          </p:cNvPr>
          <p:cNvSpPr/>
          <p:nvPr/>
        </p:nvSpPr>
        <p:spPr>
          <a:xfrm>
            <a:off x="1985746" y="1468394"/>
            <a:ext cx="8057177" cy="395173"/>
          </a:xfrm>
          <a:prstGeom prst="rect">
            <a:avLst/>
          </a:prstGeom>
        </p:spPr>
        <p:txBody>
          <a:bodyPr wrap="square">
            <a:spAutoFit/>
          </a:bodyPr>
          <a:lstStyle/>
          <a:p>
            <a:pPr algn="ctr" defTabSz="642868" fontAlgn="base">
              <a:spcBef>
                <a:spcPct val="0"/>
              </a:spcBef>
              <a:spcAft>
                <a:spcPct val="0"/>
              </a:spcAft>
            </a:pPr>
            <a:r>
              <a:rPr lang="en-AU" sz="1968" b="1" dirty="0">
                <a:solidFill>
                  <a:srgbClr val="0070C0"/>
                </a:solidFill>
                <a:latin typeface="Arial" panose="020B0604020202020204" pitchFamily="34" charset="0"/>
                <a:ea typeface="ヒラギノ角ゴ ProN W3" charset="-128"/>
                <a:cs typeface="Arial" panose="020B0604020202020204" pitchFamily="34" charset="0"/>
                <a:sym typeface="Gill Sans" charset="0"/>
              </a:rPr>
              <a:t>GOLD 2022</a:t>
            </a:r>
            <a:endParaRPr lang="en-GB" sz="1968" b="1" dirty="0">
              <a:solidFill>
                <a:srgbClr val="0070C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25" name="Freeform 1">
            <a:extLst>
              <a:ext uri="{FF2B5EF4-FFF2-40B4-BE49-F238E27FC236}">
                <a16:creationId xmlns:a16="http://schemas.microsoft.com/office/drawing/2014/main" id="{AB227D5D-8743-448E-A9A9-BC965F527E56}"/>
              </a:ext>
            </a:extLst>
          </p:cNvPr>
          <p:cNvSpPr>
            <a:spLocks noChangeArrowheads="1"/>
          </p:cNvSpPr>
          <p:nvPr/>
        </p:nvSpPr>
        <p:spPr bwMode="auto">
          <a:xfrm>
            <a:off x="6325552" y="2144871"/>
            <a:ext cx="759375" cy="759375"/>
          </a:xfrm>
          <a:custGeom>
            <a:avLst/>
            <a:gdLst>
              <a:gd name="T0" fmla="*/ 9542 w 9543"/>
              <a:gd name="T1" fmla="*/ 4771 h 9543"/>
              <a:gd name="T2" fmla="*/ 8901 w 9543"/>
              <a:gd name="T3" fmla="*/ 7158 h 9543"/>
              <a:gd name="T4" fmla="*/ 7155 w 9543"/>
              <a:gd name="T5" fmla="*/ 8904 h 9543"/>
              <a:gd name="T6" fmla="*/ 4771 w 9543"/>
              <a:gd name="T7" fmla="*/ 9542 h 9543"/>
              <a:gd name="T8" fmla="*/ 2384 w 9543"/>
              <a:gd name="T9" fmla="*/ 8904 h 9543"/>
              <a:gd name="T10" fmla="*/ 638 w 9543"/>
              <a:gd name="T11" fmla="*/ 7158 h 9543"/>
              <a:gd name="T12" fmla="*/ 0 w 9543"/>
              <a:gd name="T13" fmla="*/ 4771 h 9543"/>
              <a:gd name="T14" fmla="*/ 638 w 9543"/>
              <a:gd name="T15" fmla="*/ 2387 h 9543"/>
              <a:gd name="T16" fmla="*/ 2384 w 9543"/>
              <a:gd name="T17" fmla="*/ 638 h 9543"/>
              <a:gd name="T18" fmla="*/ 4771 w 9543"/>
              <a:gd name="T19" fmla="*/ 0 h 9543"/>
              <a:gd name="T20" fmla="*/ 7155 w 9543"/>
              <a:gd name="T21" fmla="*/ 638 h 9543"/>
              <a:gd name="T22" fmla="*/ 8901 w 9543"/>
              <a:gd name="T23" fmla="*/ 2387 h 9543"/>
              <a:gd name="T24" fmla="*/ 9542 w 9543"/>
              <a:gd name="T25" fmla="*/ 4771 h 9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43" h="9543">
                <a:moveTo>
                  <a:pt x="9542" y="4771"/>
                </a:moveTo>
                <a:cubicBezTo>
                  <a:pt x="9542" y="5648"/>
                  <a:pt x="9340" y="6397"/>
                  <a:pt x="8901" y="7158"/>
                </a:cubicBezTo>
                <a:cubicBezTo>
                  <a:pt x="8462" y="7919"/>
                  <a:pt x="7916" y="8465"/>
                  <a:pt x="7155" y="8904"/>
                </a:cubicBezTo>
                <a:cubicBezTo>
                  <a:pt x="6395" y="9342"/>
                  <a:pt x="5650" y="9542"/>
                  <a:pt x="4771" y="9542"/>
                </a:cubicBezTo>
                <a:cubicBezTo>
                  <a:pt x="3892" y="9542"/>
                  <a:pt x="3145" y="9342"/>
                  <a:pt x="2384" y="8904"/>
                </a:cubicBezTo>
                <a:cubicBezTo>
                  <a:pt x="1623" y="8465"/>
                  <a:pt x="1078" y="7919"/>
                  <a:pt x="638" y="7158"/>
                </a:cubicBezTo>
                <a:cubicBezTo>
                  <a:pt x="198" y="6397"/>
                  <a:pt x="0" y="5648"/>
                  <a:pt x="0" y="4771"/>
                </a:cubicBezTo>
                <a:cubicBezTo>
                  <a:pt x="0" y="3894"/>
                  <a:pt x="198" y="3147"/>
                  <a:pt x="638" y="2387"/>
                </a:cubicBezTo>
                <a:cubicBezTo>
                  <a:pt x="1078" y="1626"/>
                  <a:pt x="1623" y="1077"/>
                  <a:pt x="2384" y="638"/>
                </a:cubicBezTo>
                <a:cubicBezTo>
                  <a:pt x="3145" y="200"/>
                  <a:pt x="3891" y="0"/>
                  <a:pt x="4771" y="0"/>
                </a:cubicBezTo>
                <a:cubicBezTo>
                  <a:pt x="5648" y="0"/>
                  <a:pt x="6395" y="200"/>
                  <a:pt x="7155" y="638"/>
                </a:cubicBezTo>
                <a:cubicBezTo>
                  <a:pt x="7916" y="1077"/>
                  <a:pt x="8462" y="1626"/>
                  <a:pt x="8901" y="2387"/>
                </a:cubicBezTo>
                <a:cubicBezTo>
                  <a:pt x="9340" y="3147"/>
                  <a:pt x="9542" y="3894"/>
                  <a:pt x="9542" y="4771"/>
                </a:cubicBezTo>
              </a:path>
            </a:pathLst>
          </a:custGeom>
          <a:solidFill>
            <a:srgbClr val="2E598E"/>
          </a:solidFill>
          <a:ln w="9525" cap="flat">
            <a:solidFill>
              <a:srgbClr val="275184"/>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26" name="Freeform 3">
            <a:extLst>
              <a:ext uri="{FF2B5EF4-FFF2-40B4-BE49-F238E27FC236}">
                <a16:creationId xmlns:a16="http://schemas.microsoft.com/office/drawing/2014/main" id="{D7A171C3-FCE5-4AAB-A310-46D0EA0F4DB8}"/>
              </a:ext>
            </a:extLst>
          </p:cNvPr>
          <p:cNvSpPr>
            <a:spLocks noChangeArrowheads="1"/>
          </p:cNvSpPr>
          <p:nvPr/>
        </p:nvSpPr>
        <p:spPr bwMode="auto">
          <a:xfrm>
            <a:off x="6478199" y="2288043"/>
            <a:ext cx="455134" cy="473381"/>
          </a:xfrm>
          <a:custGeom>
            <a:avLst/>
            <a:gdLst>
              <a:gd name="T0" fmla="*/ 0 w 5719"/>
              <a:gd name="T1" fmla="*/ 3230 h 5949"/>
              <a:gd name="T2" fmla="*/ 374 w 5719"/>
              <a:gd name="T3" fmla="*/ 3607 h 5949"/>
              <a:gd name="T4" fmla="*/ 3480 w 5719"/>
              <a:gd name="T5" fmla="*/ 3607 h 5949"/>
              <a:gd name="T6" fmla="*/ 2166 w 5719"/>
              <a:gd name="T7" fmla="*/ 4918 h 5949"/>
              <a:gd name="T8" fmla="*/ 2166 w 5719"/>
              <a:gd name="T9" fmla="*/ 5447 h 5949"/>
              <a:gd name="T10" fmla="*/ 2517 w 5719"/>
              <a:gd name="T11" fmla="*/ 5801 h 5949"/>
              <a:gd name="T12" fmla="*/ 3046 w 5719"/>
              <a:gd name="T13" fmla="*/ 5801 h 5949"/>
              <a:gd name="T14" fmla="*/ 5608 w 5719"/>
              <a:gd name="T15" fmla="*/ 3238 h 5949"/>
              <a:gd name="T16" fmla="*/ 5718 w 5719"/>
              <a:gd name="T17" fmla="*/ 2974 h 5949"/>
              <a:gd name="T18" fmla="*/ 5608 w 5719"/>
              <a:gd name="T19" fmla="*/ 2709 h 5949"/>
              <a:gd name="T20" fmla="*/ 3046 w 5719"/>
              <a:gd name="T21" fmla="*/ 147 h 5949"/>
              <a:gd name="T22" fmla="*/ 2517 w 5719"/>
              <a:gd name="T23" fmla="*/ 147 h 5949"/>
              <a:gd name="T24" fmla="*/ 2166 w 5719"/>
              <a:gd name="T25" fmla="*/ 501 h 5949"/>
              <a:gd name="T26" fmla="*/ 2166 w 5719"/>
              <a:gd name="T27" fmla="*/ 1030 h 5949"/>
              <a:gd name="T28" fmla="*/ 3480 w 5719"/>
              <a:gd name="T29" fmla="*/ 2344 h 5949"/>
              <a:gd name="T30" fmla="*/ 374 w 5719"/>
              <a:gd name="T31" fmla="*/ 2344 h 5949"/>
              <a:gd name="T32" fmla="*/ 0 w 5719"/>
              <a:gd name="T33" fmla="*/ 2718 h 5949"/>
              <a:gd name="T34" fmla="*/ 0 w 5719"/>
              <a:gd name="T35" fmla="*/ 3230 h 5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19" h="5949">
                <a:moveTo>
                  <a:pt x="0" y="3230"/>
                </a:moveTo>
                <a:cubicBezTo>
                  <a:pt x="0" y="3437"/>
                  <a:pt x="170" y="3607"/>
                  <a:pt x="374" y="3607"/>
                </a:cubicBezTo>
                <a:lnTo>
                  <a:pt x="3480" y="3607"/>
                </a:lnTo>
                <a:lnTo>
                  <a:pt x="2166" y="4918"/>
                </a:lnTo>
                <a:cubicBezTo>
                  <a:pt x="2019" y="5065"/>
                  <a:pt x="2019" y="5309"/>
                  <a:pt x="2166" y="5447"/>
                </a:cubicBezTo>
                <a:lnTo>
                  <a:pt x="2517" y="5801"/>
                </a:lnTo>
                <a:cubicBezTo>
                  <a:pt x="2663" y="5948"/>
                  <a:pt x="2908" y="5948"/>
                  <a:pt x="3046" y="5801"/>
                </a:cubicBezTo>
                <a:lnTo>
                  <a:pt x="5608" y="3238"/>
                </a:lnTo>
                <a:cubicBezTo>
                  <a:pt x="5680" y="3164"/>
                  <a:pt x="5718" y="3069"/>
                  <a:pt x="5718" y="2974"/>
                </a:cubicBezTo>
                <a:cubicBezTo>
                  <a:pt x="5718" y="2879"/>
                  <a:pt x="5680" y="2784"/>
                  <a:pt x="5608" y="2709"/>
                </a:cubicBezTo>
                <a:lnTo>
                  <a:pt x="3046" y="147"/>
                </a:lnTo>
                <a:cubicBezTo>
                  <a:pt x="2899" y="0"/>
                  <a:pt x="2658" y="0"/>
                  <a:pt x="2517" y="147"/>
                </a:cubicBezTo>
                <a:lnTo>
                  <a:pt x="2166" y="501"/>
                </a:lnTo>
                <a:cubicBezTo>
                  <a:pt x="2019" y="647"/>
                  <a:pt x="2019" y="889"/>
                  <a:pt x="2166" y="1030"/>
                </a:cubicBezTo>
                <a:lnTo>
                  <a:pt x="3480" y="2344"/>
                </a:lnTo>
                <a:lnTo>
                  <a:pt x="374" y="2344"/>
                </a:lnTo>
                <a:cubicBezTo>
                  <a:pt x="170" y="2344"/>
                  <a:pt x="0" y="2511"/>
                  <a:pt x="0" y="2718"/>
                </a:cubicBezTo>
                <a:lnTo>
                  <a:pt x="0" y="323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
        <p:nvSpPr>
          <p:cNvPr id="27" name="Freeform 4">
            <a:extLst>
              <a:ext uri="{FF2B5EF4-FFF2-40B4-BE49-F238E27FC236}">
                <a16:creationId xmlns:a16="http://schemas.microsoft.com/office/drawing/2014/main" id="{33AEAD94-AC86-4C03-B914-05D8848C5EFF}"/>
              </a:ext>
            </a:extLst>
          </p:cNvPr>
          <p:cNvSpPr>
            <a:spLocks noChangeArrowheads="1"/>
          </p:cNvSpPr>
          <p:nvPr/>
        </p:nvSpPr>
        <p:spPr bwMode="auto">
          <a:xfrm>
            <a:off x="6314663" y="2140817"/>
            <a:ext cx="759375" cy="759375"/>
          </a:xfrm>
          <a:custGeom>
            <a:avLst/>
            <a:gdLst>
              <a:gd name="T0" fmla="*/ 9542 w 9543"/>
              <a:gd name="T1" fmla="*/ 4771 h 9543"/>
              <a:gd name="T2" fmla="*/ 8901 w 9543"/>
              <a:gd name="T3" fmla="*/ 7158 h 9543"/>
              <a:gd name="T4" fmla="*/ 7155 w 9543"/>
              <a:gd name="T5" fmla="*/ 8904 h 9543"/>
              <a:gd name="T6" fmla="*/ 4771 w 9543"/>
              <a:gd name="T7" fmla="*/ 9542 h 9543"/>
              <a:gd name="T8" fmla="*/ 2384 w 9543"/>
              <a:gd name="T9" fmla="*/ 8904 h 9543"/>
              <a:gd name="T10" fmla="*/ 638 w 9543"/>
              <a:gd name="T11" fmla="*/ 7158 h 9543"/>
              <a:gd name="T12" fmla="*/ 0 w 9543"/>
              <a:gd name="T13" fmla="*/ 4771 h 9543"/>
              <a:gd name="T14" fmla="*/ 638 w 9543"/>
              <a:gd name="T15" fmla="*/ 2387 h 9543"/>
              <a:gd name="T16" fmla="*/ 2384 w 9543"/>
              <a:gd name="T17" fmla="*/ 638 h 9543"/>
              <a:gd name="T18" fmla="*/ 4771 w 9543"/>
              <a:gd name="T19" fmla="*/ 0 h 9543"/>
              <a:gd name="T20" fmla="*/ 7155 w 9543"/>
              <a:gd name="T21" fmla="*/ 638 h 9543"/>
              <a:gd name="T22" fmla="*/ 8901 w 9543"/>
              <a:gd name="T23" fmla="*/ 2387 h 9543"/>
              <a:gd name="T24" fmla="*/ 9542 w 9543"/>
              <a:gd name="T25" fmla="*/ 4771 h 9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43" h="9543">
                <a:moveTo>
                  <a:pt x="9542" y="4771"/>
                </a:moveTo>
                <a:cubicBezTo>
                  <a:pt x="9542" y="5648"/>
                  <a:pt x="9340" y="6397"/>
                  <a:pt x="8901" y="7158"/>
                </a:cubicBezTo>
                <a:cubicBezTo>
                  <a:pt x="8462" y="7919"/>
                  <a:pt x="7916" y="8465"/>
                  <a:pt x="7155" y="8904"/>
                </a:cubicBezTo>
                <a:cubicBezTo>
                  <a:pt x="6395" y="9342"/>
                  <a:pt x="5650" y="9542"/>
                  <a:pt x="4771" y="9542"/>
                </a:cubicBezTo>
                <a:cubicBezTo>
                  <a:pt x="3892" y="9542"/>
                  <a:pt x="3145" y="9342"/>
                  <a:pt x="2384" y="8904"/>
                </a:cubicBezTo>
                <a:cubicBezTo>
                  <a:pt x="1623" y="8465"/>
                  <a:pt x="1078" y="7919"/>
                  <a:pt x="638" y="7158"/>
                </a:cubicBezTo>
                <a:cubicBezTo>
                  <a:pt x="198" y="6397"/>
                  <a:pt x="0" y="5648"/>
                  <a:pt x="0" y="4771"/>
                </a:cubicBezTo>
                <a:cubicBezTo>
                  <a:pt x="0" y="3894"/>
                  <a:pt x="198" y="3147"/>
                  <a:pt x="638" y="2387"/>
                </a:cubicBezTo>
                <a:cubicBezTo>
                  <a:pt x="1078" y="1626"/>
                  <a:pt x="1623" y="1077"/>
                  <a:pt x="2384" y="638"/>
                </a:cubicBezTo>
                <a:cubicBezTo>
                  <a:pt x="3145" y="200"/>
                  <a:pt x="3891" y="0"/>
                  <a:pt x="4771" y="0"/>
                </a:cubicBezTo>
                <a:cubicBezTo>
                  <a:pt x="5648" y="0"/>
                  <a:pt x="6395" y="200"/>
                  <a:pt x="7155" y="638"/>
                </a:cubicBezTo>
                <a:cubicBezTo>
                  <a:pt x="7916" y="1077"/>
                  <a:pt x="8462" y="1626"/>
                  <a:pt x="8901" y="2387"/>
                </a:cubicBezTo>
                <a:cubicBezTo>
                  <a:pt x="9340" y="3147"/>
                  <a:pt x="9542" y="3894"/>
                  <a:pt x="9542" y="4771"/>
                </a:cubicBezTo>
              </a:path>
            </a:pathLst>
          </a:custGeom>
          <a:noFill/>
          <a:ln w="47160" cap="flat">
            <a:solidFill>
              <a:srgbClr val="275184"/>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857136">
              <a:defRPr/>
            </a:pPr>
            <a:endParaRPr lang="en-GB" sz="1265" kern="0" dirty="0">
              <a:solidFill>
                <a:srgbClr val="404040"/>
              </a:solidFill>
              <a:latin typeface="Arial" panose="020B0604020202020204" pitchFamily="34" charset="0"/>
              <a:ea typeface="ヒラギノ角ゴ ProN W3" charset="-128"/>
              <a:cs typeface="Arial" panose="020B0604020202020204" pitchFamily="34" charset="0"/>
              <a:sym typeface="Gill Sans" charset="0"/>
            </a:endParaRPr>
          </a:p>
        </p:txBody>
      </p:sp>
    </p:spTree>
    <p:extLst>
      <p:ext uri="{BB962C8B-B14F-4D97-AF65-F5344CB8AC3E}">
        <p14:creationId xmlns:p14="http://schemas.microsoft.com/office/powerpoint/2010/main" val="6352664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3">
            <a:extLst>
              <a:ext uri="{FF2B5EF4-FFF2-40B4-BE49-F238E27FC236}">
                <a16:creationId xmlns:a16="http://schemas.microsoft.com/office/drawing/2014/main" id="{9B9A7C07-B01D-40A3-9D69-2B92575C0777}"/>
              </a:ext>
            </a:extLst>
          </p:cNvPr>
          <p:cNvSpPr txBox="1">
            <a:spLocks/>
          </p:cNvSpPr>
          <p:nvPr/>
        </p:nvSpPr>
        <p:spPr>
          <a:xfrm>
            <a:off x="8634184" y="6638935"/>
            <a:ext cx="3459391" cy="219065"/>
          </a:xfrm>
          <a:prstGeom prst="rect">
            <a:avLst/>
          </a:prstGeom>
        </p:spPr>
        <p:txBody>
          <a:bodyPr wrap="square" lIns="89900" tIns="46751" rIns="89900" bIns="46751" anchor="b">
            <a:spAutoFit/>
          </a:bodyPr>
          <a:lstStyle>
            <a:lvl1pPr marL="0" indent="0" algn="l" defTabSz="913392" rtl="0" eaLnBrk="1" latinLnBrk="0" hangingPunct="1">
              <a:lnSpc>
                <a:spcPct val="90000"/>
              </a:lnSpc>
              <a:spcBef>
                <a:spcPts val="800"/>
              </a:spcBef>
              <a:buClr>
                <a:schemeClr val="tx2"/>
              </a:buClr>
              <a:buFont typeface="Arial" panose="020B0604020202020204" pitchFamily="34" charset="0"/>
              <a:buNone/>
              <a:defRPr lang="en-US" sz="1200" kern="1200">
                <a:solidFill>
                  <a:schemeClr val="accent1"/>
                </a:solidFill>
                <a:latin typeface="+mn-lt"/>
                <a:ea typeface="+mn-ea"/>
                <a:cs typeface="+mn-cs"/>
              </a:defRPr>
            </a:lvl1pPr>
            <a:lvl2pPr marL="683667" indent="-226478" algn="l" defTabSz="913392" rtl="0" eaLnBrk="1" latinLnBrk="0" hangingPunct="1">
              <a:lnSpc>
                <a:spcPct val="90000"/>
              </a:lnSpc>
              <a:spcBef>
                <a:spcPts val="800"/>
              </a:spcBef>
              <a:buClr>
                <a:schemeClr val="tx2"/>
              </a:buClr>
              <a:buFont typeface="Arial" panose="020B0604020202020204" pitchFamily="34" charset="0"/>
              <a:buChar char="•"/>
              <a:defRPr lang="en-US" sz="2133" kern="1200" dirty="0" smtClean="0">
                <a:solidFill>
                  <a:schemeClr val="accent1"/>
                </a:solidFill>
                <a:latin typeface="+mn-lt"/>
                <a:ea typeface="+mn-ea"/>
                <a:cs typeface="+mn-cs"/>
              </a:defRPr>
            </a:lvl2pPr>
            <a:lvl3pPr marL="1193770" indent="-279393" algn="l" defTabSz="913392" rtl="0" eaLnBrk="1" latinLnBrk="0" hangingPunct="1">
              <a:lnSpc>
                <a:spcPct val="90000"/>
              </a:lnSpc>
              <a:spcBef>
                <a:spcPts val="800"/>
              </a:spcBef>
              <a:buClr>
                <a:schemeClr val="bg2"/>
              </a:buClr>
              <a:buFont typeface="Arial" panose="020B0604020202020204" pitchFamily="34" charset="0"/>
              <a:buChar char="•"/>
              <a:defRPr lang="en-US" sz="1867" kern="1200" dirty="0" smtClean="0">
                <a:solidFill>
                  <a:schemeClr val="accent1"/>
                </a:solidFill>
                <a:latin typeface="+mn-lt"/>
                <a:ea typeface="+mn-ea"/>
                <a:cs typeface="+mn-cs"/>
              </a:defRPr>
            </a:lvl3pPr>
            <a:lvl4pPr marL="1555712" indent="-184146"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smtClean="0">
                <a:solidFill>
                  <a:schemeClr val="accent1"/>
                </a:solidFill>
                <a:latin typeface="+mn-lt"/>
                <a:ea typeface="+mn-ea"/>
                <a:cs typeface="+mn-cs"/>
              </a:defRPr>
            </a:lvl4pPr>
            <a:lvl5pPr marL="2031949" indent="-205312" algn="l" defTabSz="913392" rtl="0" eaLnBrk="1" latinLnBrk="0" hangingPunct="1">
              <a:lnSpc>
                <a:spcPct val="90000"/>
              </a:lnSpc>
              <a:spcBef>
                <a:spcPts val="800"/>
              </a:spcBef>
              <a:buClr>
                <a:schemeClr val="bg2"/>
              </a:buClr>
              <a:buFont typeface="Arial" panose="020B0604020202020204" pitchFamily="34" charset="0"/>
              <a:buChar char="•"/>
              <a:defRPr lang="en-US" sz="1400" kern="1200" dirty="0">
                <a:solidFill>
                  <a:schemeClr val="accent1"/>
                </a:solidFill>
                <a:latin typeface="+mn-lt"/>
                <a:ea typeface="+mn-ea"/>
                <a:cs typeface="+mn-cs"/>
              </a:defRPr>
            </a:lvl5pPr>
            <a:lvl6pPr marL="2511840"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685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5234"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1926" indent="-228345" algn="l" defTabSz="91339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3392" rtl="0" eaLnBrk="1" fontAlgn="auto" latinLnBrk="0" hangingPunct="1">
              <a:lnSpc>
                <a:spcPct val="90000"/>
              </a:lnSpc>
              <a:spcBef>
                <a:spcPts val="800"/>
              </a:spcBef>
              <a:spcAft>
                <a:spcPts val="0"/>
              </a:spcAft>
              <a:buClr>
                <a:srgbClr val="004587"/>
              </a:buClr>
              <a:buSzTx/>
              <a:buFont typeface="Arial" panose="020B0604020202020204" pitchFamily="34" charset="0"/>
              <a:buNone/>
              <a:tabLst/>
              <a:defRPr/>
            </a:pPr>
            <a:r>
              <a:rPr kumimoji="0" lang="fr-FR"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Adapted</a:t>
            </a:r>
            <a:r>
              <a:rPr kumimoji="0" lang="fr-FR"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fr-FR"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from</a:t>
            </a:r>
            <a:r>
              <a:rPr kumimoji="0" lang="fr-FR"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Decramer</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M. Eur Respir Rev 2006; 15: 51–57.</a:t>
            </a:r>
          </a:p>
        </p:txBody>
      </p:sp>
      <p:grpSp>
        <p:nvGrpSpPr>
          <p:cNvPr id="34" name="Group 33">
            <a:extLst>
              <a:ext uri="{FF2B5EF4-FFF2-40B4-BE49-F238E27FC236}">
                <a16:creationId xmlns:a16="http://schemas.microsoft.com/office/drawing/2014/main" id="{1523E7C4-CBD8-456B-B139-C2CCDF434F59}"/>
              </a:ext>
            </a:extLst>
          </p:cNvPr>
          <p:cNvGrpSpPr/>
          <p:nvPr/>
        </p:nvGrpSpPr>
        <p:grpSpPr>
          <a:xfrm>
            <a:off x="497749" y="2069043"/>
            <a:ext cx="11291211" cy="4087389"/>
            <a:chOff x="497749" y="2030943"/>
            <a:chExt cx="11291211" cy="4087389"/>
          </a:xfrm>
        </p:grpSpPr>
        <p:sp>
          <p:nvSpPr>
            <p:cNvPr id="6" name="Rectangle 5">
              <a:extLst>
                <a:ext uri="{FF2B5EF4-FFF2-40B4-BE49-F238E27FC236}">
                  <a16:creationId xmlns:a16="http://schemas.microsoft.com/office/drawing/2014/main" id="{096A5CD8-361E-41D9-9611-65681F15FFEA}"/>
                </a:ext>
              </a:extLst>
            </p:cNvPr>
            <p:cNvSpPr/>
            <p:nvPr/>
          </p:nvSpPr>
          <p:spPr>
            <a:xfrm>
              <a:off x="4921918" y="2030943"/>
              <a:ext cx="2440907" cy="1341521"/>
            </a:xfrm>
            <a:prstGeom prst="rect">
              <a:avLst/>
            </a:prstGeom>
            <a:solidFill>
              <a:srgbClr val="00B050"/>
            </a:solidFill>
            <a:ln w="9525" cap="flat" cmpd="sng" algn="ctr">
              <a:noFill/>
              <a:prstDash val="solid"/>
            </a:ln>
            <a:effectLst/>
          </p:spPr>
          <p:txBody>
            <a:bodyPr rtlCol="0" anchor="ctr"/>
            <a:lstStyle/>
            <a:p>
              <a:pPr algn="ctr" defTabSz="914354">
                <a:defRPr/>
              </a:pPr>
              <a:r>
                <a:rPr lang="en-GB" sz="1867" b="1" kern="0" dirty="0" err="1">
                  <a:solidFill>
                    <a:prstClr val="white"/>
                  </a:solidFill>
                  <a:latin typeface="Arial" panose="020B0604020202020204" pitchFamily="34" charset="0"/>
                  <a:ea typeface="ＭＳ Ｐゴシック"/>
                  <a:cs typeface="Arial" panose="020B0604020202020204" pitchFamily="34" charset="0"/>
                </a:rPr>
                <a:t>Các</a:t>
              </a:r>
              <a:r>
                <a:rPr lang="en-GB" sz="1867" b="1" kern="0" dirty="0">
                  <a:solidFill>
                    <a:prstClr val="white"/>
                  </a:solidFill>
                  <a:latin typeface="Arial" panose="020B0604020202020204" pitchFamily="34" charset="0"/>
                  <a:ea typeface="ＭＳ Ｐゴシック"/>
                  <a:cs typeface="Arial" panose="020B0604020202020204" pitchFamily="34" charset="0"/>
                </a:rPr>
                <a:t> </a:t>
              </a:r>
              <a:r>
                <a:rPr lang="en-GB" sz="1867" b="1" kern="0" dirty="0" err="1">
                  <a:solidFill>
                    <a:prstClr val="white"/>
                  </a:solidFill>
                  <a:latin typeface="Arial" panose="020B0604020202020204" pitchFamily="34" charset="0"/>
                  <a:ea typeface="ＭＳ Ｐゴシック"/>
                  <a:cs typeface="Arial" panose="020B0604020202020204" pitchFamily="34" charset="0"/>
                </a:rPr>
                <a:t>kết</a:t>
              </a:r>
              <a:r>
                <a:rPr lang="en-GB" sz="1867" b="1" kern="0" dirty="0">
                  <a:solidFill>
                    <a:prstClr val="white"/>
                  </a:solidFill>
                  <a:latin typeface="Arial" panose="020B0604020202020204" pitchFamily="34" charset="0"/>
                  <a:ea typeface="ＭＳ Ｐゴシック"/>
                  <a:cs typeface="Arial" panose="020B0604020202020204" pitchFamily="34" charset="0"/>
                </a:rPr>
                <a:t> </a:t>
              </a:r>
              <a:r>
                <a:rPr lang="en-GB" sz="1867" b="1" kern="0" dirty="0" err="1">
                  <a:solidFill>
                    <a:prstClr val="white"/>
                  </a:solidFill>
                  <a:latin typeface="Arial" panose="020B0604020202020204" pitchFamily="34" charset="0"/>
                  <a:ea typeface="ＭＳ Ｐゴシック"/>
                  <a:cs typeface="Arial" panose="020B0604020202020204" pitchFamily="34" charset="0"/>
                </a:rPr>
                <a:t>cục</a:t>
              </a:r>
              <a:r>
                <a:rPr lang="en-GB" sz="1867" b="1" kern="0" dirty="0">
                  <a:solidFill>
                    <a:prstClr val="white"/>
                  </a:solidFill>
                  <a:latin typeface="Arial" panose="020B0604020202020204" pitchFamily="34" charset="0"/>
                  <a:ea typeface="ＭＳ Ｐゴシック"/>
                  <a:cs typeface="Arial" panose="020B0604020202020204" pitchFamily="34" charset="0"/>
                </a:rPr>
                <a:t> </a:t>
              </a:r>
            </a:p>
            <a:p>
              <a:pPr algn="ctr" defTabSz="914354">
                <a:defRPr/>
              </a:pPr>
              <a:r>
                <a:rPr lang="en-GB" sz="1867" b="1" kern="0" dirty="0" err="1">
                  <a:solidFill>
                    <a:prstClr val="white"/>
                  </a:solidFill>
                  <a:latin typeface="Arial" panose="020B0604020202020204" pitchFamily="34" charset="0"/>
                  <a:ea typeface="ＭＳ Ｐゴシック"/>
                  <a:cs typeface="Arial" panose="020B0604020202020204" pitchFamily="34" charset="0"/>
                </a:rPr>
                <a:t>chính</a:t>
              </a:r>
              <a:endParaRPr lang="en-GB" sz="1867" b="1" kern="0" dirty="0">
                <a:solidFill>
                  <a:prstClr val="white"/>
                </a:solidFill>
                <a:latin typeface="Arial" panose="020B0604020202020204" pitchFamily="34" charset="0"/>
                <a:ea typeface="ＭＳ Ｐゴシック"/>
                <a:cs typeface="Arial" panose="020B0604020202020204" pitchFamily="34" charset="0"/>
              </a:endParaRPr>
            </a:p>
          </p:txBody>
        </p:sp>
        <p:grpSp>
          <p:nvGrpSpPr>
            <p:cNvPr id="7" name="Group 6">
              <a:extLst>
                <a:ext uri="{FF2B5EF4-FFF2-40B4-BE49-F238E27FC236}">
                  <a16:creationId xmlns:a16="http://schemas.microsoft.com/office/drawing/2014/main" id="{A01B38C6-E03D-4BA3-A3BF-3E6A24CE52C3}"/>
                </a:ext>
              </a:extLst>
            </p:cNvPr>
            <p:cNvGrpSpPr/>
            <p:nvPr/>
          </p:nvGrpSpPr>
          <p:grpSpPr>
            <a:xfrm>
              <a:off x="8434160" y="2598602"/>
              <a:ext cx="3354800" cy="913435"/>
              <a:chOff x="6343779" y="1700419"/>
              <a:chExt cx="2516100" cy="685076"/>
            </a:xfrm>
          </p:grpSpPr>
          <p:sp>
            <p:nvSpPr>
              <p:cNvPr id="8" name="Rectangle 7">
                <a:extLst>
                  <a:ext uri="{FF2B5EF4-FFF2-40B4-BE49-F238E27FC236}">
                    <a16:creationId xmlns:a16="http://schemas.microsoft.com/office/drawing/2014/main" id="{088EC1BC-C12A-4966-A87E-E56C6806CD3A}"/>
                  </a:ext>
                </a:extLst>
              </p:cNvPr>
              <p:cNvSpPr/>
              <p:nvPr/>
            </p:nvSpPr>
            <p:spPr>
              <a:xfrm>
                <a:off x="6343779" y="1700419"/>
                <a:ext cx="779004" cy="685076"/>
              </a:xfrm>
              <a:prstGeom prst="rect">
                <a:avLst/>
              </a:prstGeom>
              <a:solidFill>
                <a:sysClr val="window" lastClr="FFFFFF"/>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a:solidFill>
                    <a:srgbClr val="58646E"/>
                  </a:solidFill>
                  <a:latin typeface="Arial" panose="020B0604020202020204" pitchFamily="34" charset="0"/>
                  <a:ea typeface="ＭＳ Ｐゴシック"/>
                  <a:cs typeface="Arial" panose="020B0604020202020204" pitchFamily="34" charset="0"/>
                </a:endParaRPr>
              </a:p>
            </p:txBody>
          </p:sp>
          <p:sp>
            <p:nvSpPr>
              <p:cNvPr id="9" name="Rectangle 8">
                <a:extLst>
                  <a:ext uri="{FF2B5EF4-FFF2-40B4-BE49-F238E27FC236}">
                    <a16:creationId xmlns:a16="http://schemas.microsoft.com/office/drawing/2014/main" id="{41D30CB4-D018-41B6-BCF1-FC3FDA251AD0}"/>
                  </a:ext>
                </a:extLst>
              </p:cNvPr>
              <p:cNvSpPr/>
              <p:nvPr/>
            </p:nvSpPr>
            <p:spPr>
              <a:xfrm>
                <a:off x="7120376" y="1700419"/>
                <a:ext cx="1739503" cy="685076"/>
              </a:xfrm>
              <a:prstGeom prst="rect">
                <a:avLst/>
              </a:prstGeom>
              <a:solidFill>
                <a:schemeClr val="accent6">
                  <a:lumMod val="40000"/>
                  <a:lumOff val="60000"/>
                </a:schemeClr>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867" kern="0" dirty="0" err="1">
                    <a:latin typeface="Arial" panose="020B0604020202020204" pitchFamily="34" charset="0"/>
                    <a:ea typeface="ＭＳ Ｐゴシック"/>
                    <a:cs typeface="Arial" panose="020B0604020202020204" pitchFamily="34" charset="0"/>
                  </a:rPr>
                  <a:t>Chức</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năng</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phổi</a:t>
                </a: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600" kern="0" dirty="0" err="1">
                    <a:latin typeface="Arial" panose="020B0604020202020204" pitchFamily="34" charset="0"/>
                    <a:ea typeface="ＭＳ Ｐゴシック"/>
                    <a:cs typeface="Arial" panose="020B0604020202020204" pitchFamily="34" charset="0"/>
                  </a:rPr>
                  <a:t>Vd</a:t>
                </a:r>
                <a:r>
                  <a:rPr lang="en-GB" sz="1600" kern="0" dirty="0">
                    <a:latin typeface="Arial" panose="020B0604020202020204" pitchFamily="34" charset="0"/>
                    <a:ea typeface="ＭＳ Ｐゴシック"/>
                    <a:cs typeface="Arial" panose="020B0604020202020204" pitchFamily="34" charset="0"/>
                  </a:rPr>
                  <a:t>: FEV1</a:t>
                </a:r>
                <a:endParaRPr lang="en-GB" sz="1600" kern="0" baseline="-25000" dirty="0">
                  <a:latin typeface="Arial" panose="020B0604020202020204" pitchFamily="34" charset="0"/>
                  <a:ea typeface="ＭＳ Ｐゴシック"/>
                  <a:cs typeface="Arial" panose="020B0604020202020204" pitchFamily="34" charset="0"/>
                </a:endParaRPr>
              </a:p>
              <a:p>
                <a:pPr algn="ctr" defTabSz="914354">
                  <a:defRPr/>
                </a:pPr>
                <a:endParaRPr lang="en-GB" sz="1867" kern="0" dirty="0">
                  <a:latin typeface="Arial" panose="020B0604020202020204" pitchFamily="34" charset="0"/>
                  <a:ea typeface="ＭＳ Ｐゴシック"/>
                  <a:cs typeface="Arial" panose="020B0604020202020204" pitchFamily="34" charset="0"/>
                </a:endParaRPr>
              </a:p>
            </p:txBody>
          </p:sp>
          <p:pic>
            <p:nvPicPr>
              <p:cNvPr id="10" name="Picture 9">
                <a:extLst>
                  <a:ext uri="{FF2B5EF4-FFF2-40B4-BE49-F238E27FC236}">
                    <a16:creationId xmlns:a16="http://schemas.microsoft.com/office/drawing/2014/main" id="{29548354-D4C5-4EB7-83DB-8B110FCEBBA4}"/>
                  </a:ext>
                </a:extLst>
              </p:cNvPr>
              <p:cNvPicPr>
                <a:picLocks noChangeAspect="1"/>
              </p:cNvPicPr>
              <p:nvPr/>
            </p:nvPicPr>
            <p:blipFill>
              <a:blip r:embed="rId3"/>
              <a:stretch>
                <a:fillRect/>
              </a:stretch>
            </p:blipFill>
            <p:spPr>
              <a:xfrm>
                <a:off x="6448523" y="1824078"/>
                <a:ext cx="599675" cy="487470"/>
              </a:xfrm>
              <a:prstGeom prst="rect">
                <a:avLst/>
              </a:prstGeom>
            </p:spPr>
          </p:pic>
        </p:grpSp>
        <p:grpSp>
          <p:nvGrpSpPr>
            <p:cNvPr id="11" name="Group 10">
              <a:extLst>
                <a:ext uri="{FF2B5EF4-FFF2-40B4-BE49-F238E27FC236}">
                  <a16:creationId xmlns:a16="http://schemas.microsoft.com/office/drawing/2014/main" id="{953EC9FB-D8BC-41F2-B277-BB76B022C4C2}"/>
                </a:ext>
              </a:extLst>
            </p:cNvPr>
            <p:cNvGrpSpPr/>
            <p:nvPr/>
          </p:nvGrpSpPr>
          <p:grpSpPr>
            <a:xfrm>
              <a:off x="4465955" y="5204895"/>
              <a:ext cx="3358011" cy="913437"/>
              <a:chOff x="3116183" y="3908082"/>
              <a:chExt cx="2518508" cy="685077"/>
            </a:xfrm>
          </p:grpSpPr>
          <p:sp>
            <p:nvSpPr>
              <p:cNvPr id="12" name="Rectangle 11">
                <a:extLst>
                  <a:ext uri="{FF2B5EF4-FFF2-40B4-BE49-F238E27FC236}">
                    <a16:creationId xmlns:a16="http://schemas.microsoft.com/office/drawing/2014/main" id="{02953A16-FD5D-4779-AD90-B21FF15EEDDB}"/>
                  </a:ext>
                </a:extLst>
              </p:cNvPr>
              <p:cNvSpPr/>
              <p:nvPr/>
            </p:nvSpPr>
            <p:spPr>
              <a:xfrm>
                <a:off x="3116183" y="3908083"/>
                <a:ext cx="779004" cy="685076"/>
              </a:xfrm>
              <a:prstGeom prst="rect">
                <a:avLst/>
              </a:prstGeom>
              <a:solidFill>
                <a:sysClr val="window" lastClr="FFFFFF"/>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a:solidFill>
                    <a:srgbClr val="58646E"/>
                  </a:solidFill>
                  <a:latin typeface="Arial" panose="020B0604020202020204" pitchFamily="34" charset="0"/>
                  <a:ea typeface="ＭＳ Ｐゴシック"/>
                  <a:cs typeface="Arial" panose="020B0604020202020204" pitchFamily="34" charset="0"/>
                </a:endParaRPr>
              </a:p>
            </p:txBody>
          </p:sp>
          <p:sp>
            <p:nvSpPr>
              <p:cNvPr id="13" name="Rectangle 12">
                <a:extLst>
                  <a:ext uri="{FF2B5EF4-FFF2-40B4-BE49-F238E27FC236}">
                    <a16:creationId xmlns:a16="http://schemas.microsoft.com/office/drawing/2014/main" id="{541078D0-1AD7-46E2-B9FE-1B5F49261B17}"/>
                  </a:ext>
                </a:extLst>
              </p:cNvPr>
              <p:cNvSpPr/>
              <p:nvPr/>
            </p:nvSpPr>
            <p:spPr>
              <a:xfrm>
                <a:off x="3895188" y="3908082"/>
                <a:ext cx="1739503" cy="685076"/>
              </a:xfrm>
              <a:prstGeom prst="rect">
                <a:avLst/>
              </a:prstGeom>
              <a:solidFill>
                <a:schemeClr val="accent6">
                  <a:lumMod val="40000"/>
                  <a:lumOff val="60000"/>
                </a:schemeClr>
              </a:solidFill>
              <a:ln w="9525" cap="flat" cmpd="sng" algn="ctr">
                <a:solidFill>
                  <a:srgbClr val="2C2C2D">
                    <a:shade val="95000"/>
                    <a:satMod val="105000"/>
                  </a:srgbClr>
                </a:solidFill>
                <a:prstDash val="solid"/>
              </a:ln>
              <a:effectLst/>
            </p:spPr>
            <p:txBody>
              <a:bodyPr rtlCol="0" anchor="ctr"/>
              <a:lstStyle/>
              <a:p>
                <a:pPr algn="ctr" defTabSz="914354">
                  <a:defRPr/>
                </a:pPr>
                <a:r>
                  <a:rPr lang="en-GB" sz="1867" kern="0" dirty="0" err="1">
                    <a:latin typeface="Arial" panose="020B0604020202020204" pitchFamily="34" charset="0"/>
                    <a:ea typeface="ＭＳ Ｐゴシック"/>
                    <a:cs typeface="Arial" panose="020B0604020202020204" pitchFamily="34" charset="0"/>
                  </a:rPr>
                  <a:t>Triệu</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chứng</a:t>
                </a: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600" kern="0" dirty="0" err="1">
                    <a:latin typeface="Arial" panose="020B0604020202020204" pitchFamily="34" charset="0"/>
                    <a:ea typeface="ＭＳ Ｐゴシック"/>
                    <a:cs typeface="Arial" panose="020B0604020202020204" pitchFamily="34" charset="0"/>
                  </a:rPr>
                  <a:t>Vd</a:t>
                </a:r>
                <a:r>
                  <a:rPr lang="en-GB" sz="1600" kern="0" dirty="0">
                    <a:latin typeface="Arial" panose="020B0604020202020204" pitchFamily="34" charset="0"/>
                    <a:ea typeface="ＭＳ Ｐゴシック"/>
                    <a:cs typeface="Arial" panose="020B0604020202020204" pitchFamily="34" charset="0"/>
                  </a:rPr>
                  <a:t>: thang </a:t>
                </a:r>
                <a:r>
                  <a:rPr lang="en-GB" sz="1600" kern="0" dirty="0" err="1">
                    <a:latin typeface="Arial" panose="020B0604020202020204" pitchFamily="34" charset="0"/>
                    <a:ea typeface="ＭＳ Ｐゴシック"/>
                    <a:cs typeface="Arial" panose="020B0604020202020204" pitchFamily="34" charset="0"/>
                  </a:rPr>
                  <a:t>điểm</a:t>
                </a:r>
                <a:r>
                  <a:rPr lang="en-GB" sz="1600" kern="0" dirty="0">
                    <a:latin typeface="Arial" panose="020B0604020202020204" pitchFamily="34" charset="0"/>
                    <a:ea typeface="ＭＳ Ｐゴシック"/>
                    <a:cs typeface="Arial" panose="020B0604020202020204" pitchFamily="34" charset="0"/>
                  </a:rPr>
                  <a:t> </a:t>
                </a:r>
                <a:r>
                  <a:rPr lang="en-GB" sz="1600" kern="0" dirty="0" err="1">
                    <a:latin typeface="Arial" panose="020B0604020202020204" pitchFamily="34" charset="0"/>
                    <a:ea typeface="ＭＳ Ｐゴシック"/>
                    <a:cs typeface="Arial" panose="020B0604020202020204" pitchFamily="34" charset="0"/>
                  </a:rPr>
                  <a:t>khó</a:t>
                </a:r>
                <a:r>
                  <a:rPr lang="en-GB" sz="1600" kern="0" dirty="0">
                    <a:latin typeface="Arial" panose="020B0604020202020204" pitchFamily="34" charset="0"/>
                    <a:ea typeface="ＭＳ Ｐゴシック"/>
                    <a:cs typeface="Arial" panose="020B0604020202020204" pitchFamily="34" charset="0"/>
                  </a:rPr>
                  <a:t> </a:t>
                </a:r>
                <a:r>
                  <a:rPr lang="en-GB" sz="1600" kern="0" dirty="0" err="1">
                    <a:latin typeface="Arial" panose="020B0604020202020204" pitchFamily="34" charset="0"/>
                    <a:ea typeface="ＭＳ Ｐゴシック"/>
                    <a:cs typeface="Arial" panose="020B0604020202020204" pitchFamily="34" charset="0"/>
                  </a:rPr>
                  <a:t>thở</a:t>
                </a:r>
                <a:endParaRPr lang="en-GB" sz="1600" kern="0" dirty="0">
                  <a:latin typeface="Arial" panose="020B0604020202020204" pitchFamily="34" charset="0"/>
                  <a:ea typeface="ＭＳ Ｐゴシック"/>
                  <a:cs typeface="Arial" panose="020B0604020202020204" pitchFamily="34" charset="0"/>
                </a:endParaRPr>
              </a:p>
            </p:txBody>
          </p:sp>
          <p:pic>
            <p:nvPicPr>
              <p:cNvPr id="14" name="Picture 13">
                <a:extLst>
                  <a:ext uri="{FF2B5EF4-FFF2-40B4-BE49-F238E27FC236}">
                    <a16:creationId xmlns:a16="http://schemas.microsoft.com/office/drawing/2014/main" id="{A294682D-A355-4030-809B-FE33425DA759}"/>
                  </a:ext>
                </a:extLst>
              </p:cNvPr>
              <p:cNvPicPr>
                <a:picLocks noChangeAspect="1"/>
              </p:cNvPicPr>
              <p:nvPr/>
            </p:nvPicPr>
            <p:blipFill>
              <a:blip r:embed="rId4"/>
              <a:stretch>
                <a:fillRect/>
              </a:stretch>
            </p:blipFill>
            <p:spPr>
              <a:xfrm>
                <a:off x="3284108" y="4005160"/>
                <a:ext cx="530109" cy="490922"/>
              </a:xfrm>
              <a:prstGeom prst="rect">
                <a:avLst/>
              </a:prstGeom>
            </p:spPr>
          </p:pic>
        </p:grpSp>
        <p:grpSp>
          <p:nvGrpSpPr>
            <p:cNvPr id="15" name="Group 14">
              <a:extLst>
                <a:ext uri="{FF2B5EF4-FFF2-40B4-BE49-F238E27FC236}">
                  <a16:creationId xmlns:a16="http://schemas.microsoft.com/office/drawing/2014/main" id="{7E2D81C2-33DA-4F95-836C-10AE2F36CA6E}"/>
                </a:ext>
              </a:extLst>
            </p:cNvPr>
            <p:cNvGrpSpPr/>
            <p:nvPr/>
          </p:nvGrpSpPr>
          <p:grpSpPr>
            <a:xfrm>
              <a:off x="1982405" y="3970957"/>
              <a:ext cx="3342771" cy="913435"/>
              <a:chOff x="598310" y="2975521"/>
              <a:chExt cx="2507078" cy="685076"/>
            </a:xfrm>
          </p:grpSpPr>
          <p:sp>
            <p:nvSpPr>
              <p:cNvPr id="16" name="Rectangle 15">
                <a:extLst>
                  <a:ext uri="{FF2B5EF4-FFF2-40B4-BE49-F238E27FC236}">
                    <a16:creationId xmlns:a16="http://schemas.microsoft.com/office/drawing/2014/main" id="{B7ADD047-AE6F-497B-9EEB-8F19D82737C9}"/>
                  </a:ext>
                </a:extLst>
              </p:cNvPr>
              <p:cNvSpPr/>
              <p:nvPr/>
            </p:nvSpPr>
            <p:spPr>
              <a:xfrm>
                <a:off x="598310" y="2975521"/>
                <a:ext cx="779004" cy="685076"/>
              </a:xfrm>
              <a:prstGeom prst="rect">
                <a:avLst/>
              </a:prstGeom>
              <a:solidFill>
                <a:sysClr val="window" lastClr="FFFFFF"/>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a:solidFill>
                    <a:srgbClr val="58646E"/>
                  </a:solidFill>
                  <a:latin typeface="Arial" panose="020B0604020202020204" pitchFamily="34" charset="0"/>
                  <a:ea typeface="ＭＳ Ｐゴシック"/>
                  <a:cs typeface="Arial" panose="020B0604020202020204" pitchFamily="34" charset="0"/>
                </a:endParaRPr>
              </a:p>
            </p:txBody>
          </p:sp>
          <p:sp>
            <p:nvSpPr>
              <p:cNvPr id="17" name="Rectangle 16">
                <a:extLst>
                  <a:ext uri="{FF2B5EF4-FFF2-40B4-BE49-F238E27FC236}">
                    <a16:creationId xmlns:a16="http://schemas.microsoft.com/office/drawing/2014/main" id="{3D042635-3118-471A-B44C-E1F8CF5ABE20}"/>
                  </a:ext>
                </a:extLst>
              </p:cNvPr>
              <p:cNvSpPr/>
              <p:nvPr/>
            </p:nvSpPr>
            <p:spPr>
              <a:xfrm>
                <a:off x="1365885" y="2975521"/>
                <a:ext cx="1739503" cy="685076"/>
              </a:xfrm>
              <a:prstGeom prst="rect">
                <a:avLst/>
              </a:prstGeom>
              <a:solidFill>
                <a:schemeClr val="accent6">
                  <a:lumMod val="40000"/>
                  <a:lumOff val="60000"/>
                </a:schemeClr>
              </a:solidFill>
              <a:ln w="9525" cap="flat" cmpd="sng" algn="ctr">
                <a:solidFill>
                  <a:srgbClr val="2C2C2D">
                    <a:shade val="95000"/>
                    <a:satMod val="105000"/>
                  </a:srgbClr>
                </a:solidFill>
                <a:prstDash val="solid"/>
              </a:ln>
              <a:effectLst/>
            </p:spPr>
            <p:txBody>
              <a:bodyPr rtlCol="0" anchor="ctr"/>
              <a:lstStyle/>
              <a:p>
                <a:pPr algn="ctr" defTabSz="914354">
                  <a:defRPr/>
                </a:pPr>
                <a:endParaRPr lang="en-GB" kern="0" dirty="0">
                  <a:latin typeface="Arial" panose="020B0604020202020204" pitchFamily="34" charset="0"/>
                  <a:ea typeface="ＭＳ Ｐゴシック"/>
                  <a:cs typeface="Arial" panose="020B0604020202020204" pitchFamily="34" charset="0"/>
                </a:endParaRPr>
              </a:p>
              <a:p>
                <a:pPr algn="ctr" defTabSz="914354">
                  <a:defRPr/>
                </a:pPr>
                <a:r>
                  <a:rPr lang="en-GB" kern="0" dirty="0" err="1">
                    <a:latin typeface="Arial" panose="020B0604020202020204" pitchFamily="34" charset="0"/>
                    <a:ea typeface="ＭＳ Ｐゴシック"/>
                    <a:cs typeface="Arial" panose="020B0604020202020204" pitchFamily="34" charset="0"/>
                  </a:rPr>
                  <a:t>Chất</a:t>
                </a:r>
                <a:r>
                  <a:rPr lang="en-GB" kern="0" dirty="0">
                    <a:latin typeface="Arial" panose="020B0604020202020204" pitchFamily="34" charset="0"/>
                    <a:ea typeface="ＭＳ Ｐゴシック"/>
                    <a:cs typeface="Arial" panose="020B0604020202020204" pitchFamily="34" charset="0"/>
                  </a:rPr>
                  <a:t> </a:t>
                </a:r>
                <a:r>
                  <a:rPr lang="en-GB" kern="0" dirty="0" err="1">
                    <a:latin typeface="Arial" panose="020B0604020202020204" pitchFamily="34" charset="0"/>
                    <a:ea typeface="ＭＳ Ｐゴシック"/>
                    <a:cs typeface="Arial" panose="020B0604020202020204" pitchFamily="34" charset="0"/>
                  </a:rPr>
                  <a:t>lượng</a:t>
                </a:r>
                <a:r>
                  <a:rPr lang="en-GB" kern="0" dirty="0">
                    <a:latin typeface="Arial" panose="020B0604020202020204" pitchFamily="34" charset="0"/>
                    <a:ea typeface="ＭＳ Ｐゴシック"/>
                    <a:cs typeface="Arial" panose="020B0604020202020204" pitchFamily="34" charset="0"/>
                  </a:rPr>
                  <a:t> </a:t>
                </a:r>
                <a:r>
                  <a:rPr lang="en-GB" kern="0" dirty="0" err="1">
                    <a:latin typeface="Arial" panose="020B0604020202020204" pitchFamily="34" charset="0"/>
                    <a:ea typeface="ＭＳ Ｐゴシック"/>
                    <a:cs typeface="Arial" panose="020B0604020202020204" pitchFamily="34" charset="0"/>
                  </a:rPr>
                  <a:t>cuộc</a:t>
                </a:r>
                <a:r>
                  <a:rPr lang="en-GB" kern="0" dirty="0">
                    <a:latin typeface="Arial" panose="020B0604020202020204" pitchFamily="34" charset="0"/>
                    <a:ea typeface="ＭＳ Ｐゴシック"/>
                    <a:cs typeface="Arial" panose="020B0604020202020204" pitchFamily="34" charset="0"/>
                  </a:rPr>
                  <a:t> </a:t>
                </a:r>
                <a:r>
                  <a:rPr lang="en-GB" kern="0" dirty="0" err="1">
                    <a:latin typeface="Arial" panose="020B0604020202020204" pitchFamily="34" charset="0"/>
                    <a:ea typeface="ＭＳ Ｐゴシック"/>
                    <a:cs typeface="Arial" panose="020B0604020202020204" pitchFamily="34" charset="0"/>
                  </a:rPr>
                  <a:t>sống</a:t>
                </a:r>
                <a:endParaRPr lang="en-GB" kern="0" dirty="0">
                  <a:latin typeface="Arial" panose="020B0604020202020204" pitchFamily="34" charset="0"/>
                  <a:ea typeface="ＭＳ Ｐゴシック"/>
                  <a:cs typeface="Arial" panose="020B0604020202020204" pitchFamily="34" charset="0"/>
                </a:endParaRPr>
              </a:p>
              <a:p>
                <a:pPr algn="ctr" defTabSz="914354">
                  <a:defRPr/>
                </a:pPr>
                <a:r>
                  <a:rPr lang="en-GB" sz="1600" kern="0" dirty="0" err="1">
                    <a:latin typeface="Arial" panose="020B0604020202020204" pitchFamily="34" charset="0"/>
                    <a:ea typeface="ＭＳ Ｐゴシック"/>
                    <a:cs typeface="Arial" panose="020B0604020202020204" pitchFamily="34" charset="0"/>
                  </a:rPr>
                  <a:t>Vd</a:t>
                </a:r>
                <a:r>
                  <a:rPr lang="en-GB" sz="1600" kern="0" dirty="0">
                    <a:latin typeface="Arial" panose="020B0604020202020204" pitchFamily="34" charset="0"/>
                    <a:ea typeface="ＭＳ Ｐゴシック"/>
                    <a:cs typeface="Arial" panose="020B0604020202020204" pitchFamily="34" charset="0"/>
                  </a:rPr>
                  <a:t>: </a:t>
                </a:r>
                <a:r>
                  <a:rPr lang="en-GB" sz="1600" kern="0" dirty="0" err="1">
                    <a:latin typeface="Arial" panose="020B0604020202020204" pitchFamily="34" charset="0"/>
                    <a:ea typeface="ＭＳ Ｐゴシック"/>
                    <a:cs typeface="Arial" panose="020B0604020202020204" pitchFamily="34" charset="0"/>
                  </a:rPr>
                  <a:t>điểm</a:t>
                </a:r>
                <a:r>
                  <a:rPr lang="en-GB" sz="1600" kern="0" dirty="0">
                    <a:latin typeface="Arial" panose="020B0604020202020204" pitchFamily="34" charset="0"/>
                    <a:ea typeface="ＭＳ Ｐゴシック"/>
                    <a:cs typeface="Arial" panose="020B0604020202020204" pitchFamily="34" charset="0"/>
                  </a:rPr>
                  <a:t> SGRQ </a:t>
                </a:r>
              </a:p>
              <a:p>
                <a:pPr algn="ctr" defTabSz="914354">
                  <a:defRPr/>
                </a:pPr>
                <a:endParaRPr lang="en-GB" kern="0" dirty="0">
                  <a:latin typeface="Arial" panose="020B0604020202020204" pitchFamily="34" charset="0"/>
                  <a:ea typeface="ＭＳ Ｐゴシック"/>
                  <a:cs typeface="Arial" panose="020B0604020202020204" pitchFamily="34" charset="0"/>
                </a:endParaRPr>
              </a:p>
            </p:txBody>
          </p:sp>
          <p:pic>
            <p:nvPicPr>
              <p:cNvPr id="18" name="Picture 17">
                <a:extLst>
                  <a:ext uri="{FF2B5EF4-FFF2-40B4-BE49-F238E27FC236}">
                    <a16:creationId xmlns:a16="http://schemas.microsoft.com/office/drawing/2014/main" id="{3CCBABBA-7FF2-462D-A118-84F870DDD886}"/>
                  </a:ext>
                </a:extLst>
              </p:cNvPr>
              <p:cNvPicPr>
                <a:picLocks noChangeAspect="1"/>
              </p:cNvPicPr>
              <p:nvPr/>
            </p:nvPicPr>
            <p:blipFill>
              <a:blip r:embed="rId5"/>
              <a:stretch>
                <a:fillRect/>
              </a:stretch>
            </p:blipFill>
            <p:spPr>
              <a:xfrm>
                <a:off x="715876" y="3072598"/>
                <a:ext cx="489347" cy="477341"/>
              </a:xfrm>
              <a:prstGeom prst="rect">
                <a:avLst/>
              </a:prstGeom>
            </p:spPr>
          </p:pic>
        </p:grpSp>
        <p:grpSp>
          <p:nvGrpSpPr>
            <p:cNvPr id="19" name="Group 18">
              <a:extLst>
                <a:ext uri="{FF2B5EF4-FFF2-40B4-BE49-F238E27FC236}">
                  <a16:creationId xmlns:a16="http://schemas.microsoft.com/office/drawing/2014/main" id="{27A64C83-291E-4453-B176-10FFD4FB8769}"/>
                </a:ext>
              </a:extLst>
            </p:cNvPr>
            <p:cNvGrpSpPr/>
            <p:nvPr/>
          </p:nvGrpSpPr>
          <p:grpSpPr>
            <a:xfrm>
              <a:off x="497749" y="2598602"/>
              <a:ext cx="3358011" cy="913435"/>
              <a:chOff x="344737" y="1700419"/>
              <a:chExt cx="2518508" cy="685076"/>
            </a:xfrm>
          </p:grpSpPr>
          <p:sp>
            <p:nvSpPr>
              <p:cNvPr id="20" name="Rectangle 19">
                <a:extLst>
                  <a:ext uri="{FF2B5EF4-FFF2-40B4-BE49-F238E27FC236}">
                    <a16:creationId xmlns:a16="http://schemas.microsoft.com/office/drawing/2014/main" id="{74F9B2FE-C8B9-47B7-80D9-52A943EE722D}"/>
                  </a:ext>
                </a:extLst>
              </p:cNvPr>
              <p:cNvSpPr/>
              <p:nvPr/>
            </p:nvSpPr>
            <p:spPr>
              <a:xfrm>
                <a:off x="344737" y="1700419"/>
                <a:ext cx="779004" cy="685076"/>
              </a:xfrm>
              <a:prstGeom prst="rect">
                <a:avLst/>
              </a:prstGeom>
              <a:solidFill>
                <a:sysClr val="window" lastClr="FFFFFF"/>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a:solidFill>
                    <a:srgbClr val="58646E"/>
                  </a:solidFill>
                  <a:latin typeface="Arial" panose="020B0604020202020204" pitchFamily="34" charset="0"/>
                  <a:ea typeface="ＭＳ Ｐゴシック"/>
                  <a:cs typeface="Arial" panose="020B0604020202020204" pitchFamily="34" charset="0"/>
                </a:endParaRPr>
              </a:p>
            </p:txBody>
          </p:sp>
          <p:sp>
            <p:nvSpPr>
              <p:cNvPr id="21" name="Rectangle 20">
                <a:extLst>
                  <a:ext uri="{FF2B5EF4-FFF2-40B4-BE49-F238E27FC236}">
                    <a16:creationId xmlns:a16="http://schemas.microsoft.com/office/drawing/2014/main" id="{7144075E-C701-437E-9220-6E5A09BB8E38}"/>
                  </a:ext>
                </a:extLst>
              </p:cNvPr>
              <p:cNvSpPr/>
              <p:nvPr/>
            </p:nvSpPr>
            <p:spPr>
              <a:xfrm>
                <a:off x="1123742" y="1700419"/>
                <a:ext cx="1739503" cy="685076"/>
              </a:xfrm>
              <a:prstGeom prst="rect">
                <a:avLst/>
              </a:prstGeom>
              <a:solidFill>
                <a:schemeClr val="accent6">
                  <a:lumMod val="40000"/>
                  <a:lumOff val="60000"/>
                </a:schemeClr>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867" kern="0" dirty="0" err="1">
                    <a:latin typeface="Arial" panose="020B0604020202020204" pitchFamily="34" charset="0"/>
                    <a:ea typeface="ＭＳ Ｐゴシック"/>
                    <a:cs typeface="Arial" panose="020B0604020202020204" pitchFamily="34" charset="0"/>
                  </a:rPr>
                  <a:t>Tần</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suất</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đợt</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cấp</a:t>
                </a:r>
                <a:endParaRPr lang="en-GB" sz="1867" kern="0" dirty="0">
                  <a:latin typeface="Arial" panose="020B0604020202020204" pitchFamily="34" charset="0"/>
                  <a:ea typeface="ＭＳ Ｐゴシック"/>
                  <a:cs typeface="Arial" panose="020B0604020202020204" pitchFamily="34" charset="0"/>
                </a:endParaRPr>
              </a:p>
              <a:p>
                <a:pPr algn="ctr" defTabSz="914354">
                  <a:defRPr/>
                </a:pPr>
                <a:endParaRPr lang="en-GB" sz="1867" kern="0" dirty="0">
                  <a:latin typeface="Arial" panose="020B0604020202020204" pitchFamily="34" charset="0"/>
                  <a:ea typeface="ＭＳ Ｐゴシック"/>
                  <a:cs typeface="Arial" panose="020B0604020202020204" pitchFamily="34" charset="0"/>
                </a:endParaRPr>
              </a:p>
            </p:txBody>
          </p:sp>
          <p:pic>
            <p:nvPicPr>
              <p:cNvPr id="22" name="Picture 21">
                <a:extLst>
                  <a:ext uri="{FF2B5EF4-FFF2-40B4-BE49-F238E27FC236}">
                    <a16:creationId xmlns:a16="http://schemas.microsoft.com/office/drawing/2014/main" id="{711C8D1C-560D-4A2D-A2B6-9FF4C4DD3D74}"/>
                  </a:ext>
                </a:extLst>
              </p:cNvPr>
              <p:cNvPicPr>
                <a:picLocks noChangeAspect="1"/>
              </p:cNvPicPr>
              <p:nvPr/>
            </p:nvPicPr>
            <p:blipFill>
              <a:blip r:embed="rId6"/>
              <a:stretch>
                <a:fillRect/>
              </a:stretch>
            </p:blipFill>
            <p:spPr>
              <a:xfrm>
                <a:off x="422770" y="1868224"/>
                <a:ext cx="622939" cy="349465"/>
              </a:xfrm>
              <a:prstGeom prst="rect">
                <a:avLst/>
              </a:prstGeom>
            </p:spPr>
          </p:pic>
        </p:grpSp>
        <p:grpSp>
          <p:nvGrpSpPr>
            <p:cNvPr id="23" name="Group 22">
              <a:extLst>
                <a:ext uri="{FF2B5EF4-FFF2-40B4-BE49-F238E27FC236}">
                  <a16:creationId xmlns:a16="http://schemas.microsoft.com/office/drawing/2014/main" id="{DABB17ED-18FE-4B66-AB06-797A7EB0A796}"/>
                </a:ext>
              </a:extLst>
            </p:cNvPr>
            <p:cNvGrpSpPr/>
            <p:nvPr/>
          </p:nvGrpSpPr>
          <p:grpSpPr>
            <a:xfrm>
              <a:off x="6964746" y="3970957"/>
              <a:ext cx="3541330" cy="913435"/>
              <a:chOff x="5669518" y="2894461"/>
              <a:chExt cx="2655997" cy="685076"/>
            </a:xfrm>
          </p:grpSpPr>
          <p:sp>
            <p:nvSpPr>
              <p:cNvPr id="24" name="Rectangle 23">
                <a:extLst>
                  <a:ext uri="{FF2B5EF4-FFF2-40B4-BE49-F238E27FC236}">
                    <a16:creationId xmlns:a16="http://schemas.microsoft.com/office/drawing/2014/main" id="{9CD4F346-123C-4E55-8D40-07D83AFFA53B}"/>
                  </a:ext>
                </a:extLst>
              </p:cNvPr>
              <p:cNvSpPr/>
              <p:nvPr/>
            </p:nvSpPr>
            <p:spPr>
              <a:xfrm>
                <a:off x="5669518" y="2894461"/>
                <a:ext cx="779004" cy="685076"/>
              </a:xfrm>
              <a:prstGeom prst="rect">
                <a:avLst/>
              </a:prstGeom>
              <a:solidFill>
                <a:sysClr val="window" lastClr="FFFFFF"/>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a:solidFill>
                    <a:srgbClr val="58646E"/>
                  </a:solidFill>
                  <a:latin typeface="Arial" panose="020B0604020202020204" pitchFamily="34" charset="0"/>
                  <a:ea typeface="ＭＳ Ｐゴシック"/>
                  <a:cs typeface="Arial" panose="020B0604020202020204" pitchFamily="34" charset="0"/>
                </a:endParaRPr>
              </a:p>
            </p:txBody>
          </p:sp>
          <p:sp>
            <p:nvSpPr>
              <p:cNvPr id="25" name="Rectangle 24">
                <a:extLst>
                  <a:ext uri="{FF2B5EF4-FFF2-40B4-BE49-F238E27FC236}">
                    <a16:creationId xmlns:a16="http://schemas.microsoft.com/office/drawing/2014/main" id="{6D530D7A-E214-42C1-A0BA-8A9AC402F0A6}"/>
                  </a:ext>
                </a:extLst>
              </p:cNvPr>
              <p:cNvSpPr/>
              <p:nvPr/>
            </p:nvSpPr>
            <p:spPr>
              <a:xfrm>
                <a:off x="6448522" y="2894461"/>
                <a:ext cx="1876993" cy="685076"/>
              </a:xfrm>
              <a:prstGeom prst="rect">
                <a:avLst/>
              </a:prstGeom>
              <a:solidFill>
                <a:schemeClr val="accent6">
                  <a:lumMod val="40000"/>
                  <a:lumOff val="60000"/>
                </a:schemeClr>
              </a:solidFill>
              <a:ln w="9525" cap="flat" cmpd="sng" algn="ctr">
                <a:solidFill>
                  <a:srgbClr val="2C2C2D">
                    <a:shade val="95000"/>
                    <a:satMod val="105000"/>
                  </a:srgbClr>
                </a:solidFill>
                <a:prstDash val="solid"/>
              </a:ln>
              <a:effectLst/>
            </p:spPr>
            <p:txBody>
              <a:bodyPr rtlCol="0" anchor="ctr"/>
              <a:lstStyle/>
              <a:p>
                <a:pPr algn="ctr" defTabSz="914354">
                  <a:defRPr/>
                </a:pP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867" kern="0" dirty="0" err="1">
                    <a:latin typeface="Arial" panose="020B0604020202020204" pitchFamily="34" charset="0"/>
                    <a:ea typeface="ＭＳ Ｐゴシック"/>
                    <a:cs typeface="Arial" panose="020B0604020202020204" pitchFamily="34" charset="0"/>
                  </a:rPr>
                  <a:t>Khả</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năng</a:t>
                </a:r>
                <a:r>
                  <a:rPr lang="en-GB" sz="1867" kern="0" dirty="0">
                    <a:latin typeface="Arial" panose="020B0604020202020204" pitchFamily="34" charset="0"/>
                    <a:ea typeface="ＭＳ Ｐゴシック"/>
                    <a:cs typeface="Arial" panose="020B0604020202020204" pitchFamily="34" charset="0"/>
                  </a:rPr>
                  <a:t> dung </a:t>
                </a:r>
                <a:r>
                  <a:rPr lang="en-GB" sz="1867" kern="0" dirty="0" err="1">
                    <a:latin typeface="Arial" panose="020B0604020202020204" pitchFamily="34" charset="0"/>
                    <a:ea typeface="ＭＳ Ｐゴシック"/>
                    <a:cs typeface="Arial" panose="020B0604020202020204" pitchFamily="34" charset="0"/>
                  </a:rPr>
                  <a:t>nạp</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vận</a:t>
                </a:r>
                <a:r>
                  <a:rPr lang="en-GB" sz="1867" kern="0" dirty="0">
                    <a:latin typeface="Arial" panose="020B0604020202020204" pitchFamily="34" charset="0"/>
                    <a:ea typeface="ＭＳ Ｐゴシック"/>
                    <a:cs typeface="Arial" panose="020B0604020202020204" pitchFamily="34" charset="0"/>
                  </a:rPr>
                  <a:t> </a:t>
                </a:r>
                <a:r>
                  <a:rPr lang="en-GB" sz="1867" kern="0" dirty="0" err="1">
                    <a:latin typeface="Arial" panose="020B0604020202020204" pitchFamily="34" charset="0"/>
                    <a:ea typeface="ＭＳ Ｐゴシック"/>
                    <a:cs typeface="Arial" panose="020B0604020202020204" pitchFamily="34" charset="0"/>
                  </a:rPr>
                  <a:t>động</a:t>
                </a:r>
                <a:endParaRPr lang="en-GB" sz="1867" kern="0" dirty="0">
                  <a:latin typeface="Arial" panose="020B0604020202020204" pitchFamily="34" charset="0"/>
                  <a:ea typeface="ＭＳ Ｐゴシック"/>
                  <a:cs typeface="Arial" panose="020B0604020202020204" pitchFamily="34" charset="0"/>
                </a:endParaRPr>
              </a:p>
              <a:p>
                <a:pPr algn="ctr" defTabSz="914354">
                  <a:defRPr/>
                </a:pPr>
                <a:r>
                  <a:rPr lang="en-GB" sz="1600" kern="0" dirty="0" err="1">
                    <a:latin typeface="Arial" panose="020B0604020202020204" pitchFamily="34" charset="0"/>
                    <a:ea typeface="ＭＳ Ｐゴシック"/>
                    <a:cs typeface="Arial" panose="020B0604020202020204" pitchFamily="34" charset="0"/>
                  </a:rPr>
                  <a:t>Vd</a:t>
                </a:r>
                <a:r>
                  <a:rPr lang="en-GB" sz="1600" kern="0" dirty="0">
                    <a:latin typeface="Arial" panose="020B0604020202020204" pitchFamily="34" charset="0"/>
                    <a:ea typeface="ＭＳ Ｐゴシック"/>
                    <a:cs typeface="Arial" panose="020B0604020202020204" pitchFamily="34" charset="0"/>
                  </a:rPr>
                  <a:t>: </a:t>
                </a:r>
                <a:r>
                  <a:rPr lang="en-GB" sz="1600" kern="0" dirty="0" err="1">
                    <a:latin typeface="Arial" panose="020B0604020202020204" pitchFamily="34" charset="0"/>
                    <a:ea typeface="ＭＳ Ｐゴシック"/>
                    <a:cs typeface="Arial" panose="020B0604020202020204" pitchFamily="34" charset="0"/>
                  </a:rPr>
                  <a:t>các</a:t>
                </a:r>
                <a:r>
                  <a:rPr lang="en-GB" sz="1600" kern="0" dirty="0">
                    <a:latin typeface="Arial" panose="020B0604020202020204" pitchFamily="34" charset="0"/>
                    <a:ea typeface="ＭＳ Ｐゴシック"/>
                    <a:cs typeface="Arial" panose="020B0604020202020204" pitchFamily="34" charset="0"/>
                  </a:rPr>
                  <a:t> test </a:t>
                </a:r>
                <a:r>
                  <a:rPr lang="en-GB" sz="1600" kern="0" dirty="0" err="1">
                    <a:latin typeface="Arial" panose="020B0604020202020204" pitchFamily="34" charset="0"/>
                    <a:ea typeface="ＭＳ Ｐゴシック"/>
                    <a:cs typeface="Arial" panose="020B0604020202020204" pitchFamily="34" charset="0"/>
                  </a:rPr>
                  <a:t>gắng</a:t>
                </a:r>
                <a:r>
                  <a:rPr lang="en-GB" sz="1600" kern="0" dirty="0">
                    <a:latin typeface="Arial" panose="020B0604020202020204" pitchFamily="34" charset="0"/>
                    <a:ea typeface="ＭＳ Ｐゴシック"/>
                    <a:cs typeface="Arial" panose="020B0604020202020204" pitchFamily="34" charset="0"/>
                  </a:rPr>
                  <a:t> </a:t>
                </a:r>
                <a:r>
                  <a:rPr lang="en-GB" sz="1600" kern="0" dirty="0" err="1">
                    <a:latin typeface="Arial" panose="020B0604020202020204" pitchFamily="34" charset="0"/>
                    <a:ea typeface="ＭＳ Ｐゴシック"/>
                    <a:cs typeface="Arial" panose="020B0604020202020204" pitchFamily="34" charset="0"/>
                  </a:rPr>
                  <a:t>sức</a:t>
                </a:r>
                <a:endParaRPr lang="en-GB" sz="1600" kern="0" dirty="0">
                  <a:latin typeface="Arial" panose="020B0604020202020204" pitchFamily="34" charset="0"/>
                  <a:ea typeface="ＭＳ Ｐゴシック"/>
                  <a:cs typeface="Arial" panose="020B0604020202020204" pitchFamily="34" charset="0"/>
                </a:endParaRPr>
              </a:p>
              <a:p>
                <a:pPr algn="ctr" defTabSz="914354">
                  <a:defRPr/>
                </a:pPr>
                <a:endParaRPr lang="en-GB" sz="1867" kern="0" dirty="0">
                  <a:latin typeface="Arial" panose="020B0604020202020204" pitchFamily="34" charset="0"/>
                  <a:ea typeface="ＭＳ Ｐゴシック"/>
                  <a:cs typeface="Arial" panose="020B0604020202020204" pitchFamily="34" charset="0"/>
                </a:endParaRPr>
              </a:p>
            </p:txBody>
          </p:sp>
          <p:pic>
            <p:nvPicPr>
              <p:cNvPr id="26" name="Picture 25">
                <a:extLst>
                  <a:ext uri="{FF2B5EF4-FFF2-40B4-BE49-F238E27FC236}">
                    <a16:creationId xmlns:a16="http://schemas.microsoft.com/office/drawing/2014/main" id="{5AFD2AB8-1D87-4055-87C8-5C12D96EDB65}"/>
                  </a:ext>
                </a:extLst>
              </p:cNvPr>
              <p:cNvPicPr>
                <a:picLocks noChangeAspect="1"/>
              </p:cNvPicPr>
              <p:nvPr/>
            </p:nvPicPr>
            <p:blipFill>
              <a:blip r:embed="rId7"/>
              <a:stretch>
                <a:fillRect/>
              </a:stretch>
            </p:blipFill>
            <p:spPr>
              <a:xfrm>
                <a:off x="5831543" y="2951776"/>
                <a:ext cx="454953" cy="550436"/>
              </a:xfrm>
              <a:prstGeom prst="rect">
                <a:avLst/>
              </a:prstGeom>
            </p:spPr>
          </p:pic>
        </p:grpSp>
        <p:cxnSp>
          <p:nvCxnSpPr>
            <p:cNvPr id="27" name="Straight Arrow Connector 26">
              <a:extLst>
                <a:ext uri="{FF2B5EF4-FFF2-40B4-BE49-F238E27FC236}">
                  <a16:creationId xmlns:a16="http://schemas.microsoft.com/office/drawing/2014/main" id="{FC60BB70-27F6-43C6-9774-8ACD379902AF}"/>
                </a:ext>
              </a:extLst>
            </p:cNvPr>
            <p:cNvCxnSpPr>
              <a:cxnSpLocks/>
            </p:cNvCxnSpPr>
            <p:nvPr/>
          </p:nvCxnSpPr>
          <p:spPr>
            <a:xfrm>
              <a:off x="6144960" y="3372464"/>
              <a:ext cx="0" cy="1731629"/>
            </a:xfrm>
            <a:prstGeom prst="straightConnector1">
              <a:avLst/>
            </a:prstGeom>
            <a:noFill/>
            <a:ln w="25400" cap="flat" cmpd="sng" algn="ctr">
              <a:solidFill>
                <a:srgbClr val="56A633"/>
              </a:solidFill>
              <a:prstDash val="solid"/>
              <a:tailEnd type="triangle"/>
            </a:ln>
            <a:effectLst/>
          </p:spPr>
        </p:cxnSp>
        <p:cxnSp>
          <p:nvCxnSpPr>
            <p:cNvPr id="28" name="Straight Arrow Connector 27">
              <a:extLst>
                <a:ext uri="{FF2B5EF4-FFF2-40B4-BE49-F238E27FC236}">
                  <a16:creationId xmlns:a16="http://schemas.microsoft.com/office/drawing/2014/main" id="{314256BE-A340-4645-BB06-FF718F31D714}"/>
                </a:ext>
              </a:extLst>
            </p:cNvPr>
            <p:cNvCxnSpPr>
              <a:cxnSpLocks/>
            </p:cNvCxnSpPr>
            <p:nvPr/>
          </p:nvCxnSpPr>
          <p:spPr>
            <a:xfrm flipH="1">
              <a:off x="4147973" y="3319794"/>
              <a:ext cx="852387" cy="558536"/>
            </a:xfrm>
            <a:prstGeom prst="straightConnector1">
              <a:avLst/>
            </a:prstGeom>
            <a:noFill/>
            <a:ln w="25400" cap="flat" cmpd="sng" algn="ctr">
              <a:solidFill>
                <a:srgbClr val="56A633"/>
              </a:solidFill>
              <a:prstDash val="solid"/>
              <a:tailEnd type="triangle"/>
            </a:ln>
            <a:effectLst/>
          </p:spPr>
        </p:cxnSp>
        <p:cxnSp>
          <p:nvCxnSpPr>
            <p:cNvPr id="29" name="Straight Arrow Connector 28">
              <a:extLst>
                <a:ext uri="{FF2B5EF4-FFF2-40B4-BE49-F238E27FC236}">
                  <a16:creationId xmlns:a16="http://schemas.microsoft.com/office/drawing/2014/main" id="{2017FF4A-B931-4C3D-9E66-5E857835BDAC}"/>
                </a:ext>
              </a:extLst>
            </p:cNvPr>
            <p:cNvCxnSpPr/>
            <p:nvPr/>
          </p:nvCxnSpPr>
          <p:spPr>
            <a:xfrm flipH="1">
              <a:off x="4040029" y="2806104"/>
              <a:ext cx="924255" cy="252095"/>
            </a:xfrm>
            <a:prstGeom prst="straightConnector1">
              <a:avLst/>
            </a:prstGeom>
            <a:noFill/>
            <a:ln w="25400" cap="flat" cmpd="sng" algn="ctr">
              <a:solidFill>
                <a:srgbClr val="56A633"/>
              </a:solidFill>
              <a:prstDash val="solid"/>
              <a:tailEnd type="triangle"/>
            </a:ln>
            <a:effectLst/>
          </p:spPr>
        </p:cxnSp>
        <p:cxnSp>
          <p:nvCxnSpPr>
            <p:cNvPr id="30" name="Straight Arrow Connector 29">
              <a:extLst>
                <a:ext uri="{FF2B5EF4-FFF2-40B4-BE49-F238E27FC236}">
                  <a16:creationId xmlns:a16="http://schemas.microsoft.com/office/drawing/2014/main" id="{612416EC-488D-497A-9DBA-F3A809769B4E}"/>
                </a:ext>
              </a:extLst>
            </p:cNvPr>
            <p:cNvCxnSpPr>
              <a:cxnSpLocks/>
            </p:cNvCxnSpPr>
            <p:nvPr/>
          </p:nvCxnSpPr>
          <p:spPr>
            <a:xfrm>
              <a:off x="7289561" y="3319794"/>
              <a:ext cx="852387" cy="558536"/>
            </a:xfrm>
            <a:prstGeom prst="straightConnector1">
              <a:avLst/>
            </a:prstGeom>
            <a:noFill/>
            <a:ln w="25400" cap="flat" cmpd="sng" algn="ctr">
              <a:solidFill>
                <a:srgbClr val="56A633"/>
              </a:solidFill>
              <a:prstDash val="solid"/>
              <a:tailEnd type="triangle"/>
            </a:ln>
            <a:effectLst/>
          </p:spPr>
        </p:cxnSp>
        <p:cxnSp>
          <p:nvCxnSpPr>
            <p:cNvPr id="31" name="Straight Arrow Connector 30">
              <a:extLst>
                <a:ext uri="{FF2B5EF4-FFF2-40B4-BE49-F238E27FC236}">
                  <a16:creationId xmlns:a16="http://schemas.microsoft.com/office/drawing/2014/main" id="{6A253A8B-8E4C-4A3A-A6B1-D5846EA67AB8}"/>
                </a:ext>
              </a:extLst>
            </p:cNvPr>
            <p:cNvCxnSpPr>
              <a:cxnSpLocks/>
            </p:cNvCxnSpPr>
            <p:nvPr/>
          </p:nvCxnSpPr>
          <p:spPr>
            <a:xfrm>
              <a:off x="7319015" y="2806104"/>
              <a:ext cx="924255" cy="252095"/>
            </a:xfrm>
            <a:prstGeom prst="straightConnector1">
              <a:avLst/>
            </a:prstGeom>
            <a:noFill/>
            <a:ln w="25400" cap="flat" cmpd="sng" algn="ctr">
              <a:solidFill>
                <a:srgbClr val="56A633"/>
              </a:solidFill>
              <a:prstDash val="solid"/>
              <a:tailEnd type="triangle"/>
            </a:ln>
            <a:effectLst/>
          </p:spPr>
        </p:cxnSp>
      </p:grpSp>
      <p:sp>
        <p:nvSpPr>
          <p:cNvPr id="32" name="TextBox 31">
            <a:extLst>
              <a:ext uri="{FF2B5EF4-FFF2-40B4-BE49-F238E27FC236}">
                <a16:creationId xmlns:a16="http://schemas.microsoft.com/office/drawing/2014/main" id="{CF6A0475-D05B-43C8-850B-D358E84BE941}"/>
              </a:ext>
            </a:extLst>
          </p:cNvPr>
          <p:cNvSpPr txBox="1"/>
          <p:nvPr/>
        </p:nvSpPr>
        <p:spPr>
          <a:xfrm>
            <a:off x="1743075" y="263178"/>
            <a:ext cx="10045885" cy="584775"/>
          </a:xfrm>
          <a:prstGeom prst="rect">
            <a:avLst/>
          </a:prstGeom>
          <a:noFill/>
        </p:spPr>
        <p:txBody>
          <a:bodyPr wrap="square" rtlCol="0">
            <a:spAutoFit/>
          </a:bodyPr>
          <a:lstStyle/>
          <a:p>
            <a:r>
              <a:rPr lang="en-US" sz="3200" b="1" dirty="0" err="1">
                <a:solidFill>
                  <a:srgbClr val="00B050"/>
                </a:solidFill>
                <a:latin typeface="Arial"/>
                <a:cs typeface="Arial"/>
              </a:rPr>
              <a:t>Các</a:t>
            </a:r>
            <a:r>
              <a:rPr lang="en-US" sz="3200" b="1" dirty="0">
                <a:solidFill>
                  <a:srgbClr val="00B050"/>
                </a:solidFill>
                <a:latin typeface="Arial"/>
                <a:cs typeface="Arial"/>
              </a:rPr>
              <a:t> </a:t>
            </a:r>
            <a:r>
              <a:rPr lang="en-US" sz="3200" b="1" dirty="0" err="1">
                <a:solidFill>
                  <a:srgbClr val="00B050"/>
                </a:solidFill>
                <a:latin typeface="Arial"/>
                <a:cs typeface="Arial"/>
              </a:rPr>
              <a:t>kết</a:t>
            </a:r>
            <a:r>
              <a:rPr lang="en-US" sz="3200" b="1" dirty="0">
                <a:solidFill>
                  <a:srgbClr val="00B050"/>
                </a:solidFill>
                <a:latin typeface="Arial"/>
                <a:cs typeface="Arial"/>
              </a:rPr>
              <a:t> </a:t>
            </a:r>
            <a:r>
              <a:rPr lang="en-US" sz="3200" b="1" dirty="0" err="1">
                <a:solidFill>
                  <a:srgbClr val="00B050"/>
                </a:solidFill>
                <a:latin typeface="Arial"/>
                <a:cs typeface="Arial"/>
              </a:rPr>
              <a:t>cục</a:t>
            </a:r>
            <a:r>
              <a:rPr lang="en-US" sz="3200" b="1" dirty="0">
                <a:solidFill>
                  <a:srgbClr val="00B050"/>
                </a:solidFill>
                <a:latin typeface="Arial"/>
                <a:cs typeface="Arial"/>
              </a:rPr>
              <a:t> </a:t>
            </a:r>
            <a:r>
              <a:rPr lang="en-US" sz="3200" b="1" dirty="0" err="1">
                <a:solidFill>
                  <a:srgbClr val="00B050"/>
                </a:solidFill>
                <a:latin typeface="Arial"/>
                <a:cs typeface="Arial"/>
              </a:rPr>
              <a:t>cần</a:t>
            </a:r>
            <a:r>
              <a:rPr lang="en-US" sz="3200" b="1" dirty="0">
                <a:solidFill>
                  <a:srgbClr val="00B050"/>
                </a:solidFill>
                <a:latin typeface="Arial"/>
                <a:cs typeface="Arial"/>
              </a:rPr>
              <a:t> </a:t>
            </a:r>
            <a:r>
              <a:rPr lang="en-US" sz="3200" b="1" dirty="0" err="1">
                <a:solidFill>
                  <a:srgbClr val="00B050"/>
                </a:solidFill>
                <a:latin typeface="Arial"/>
                <a:cs typeface="Arial"/>
              </a:rPr>
              <a:t>theo</a:t>
            </a:r>
            <a:r>
              <a:rPr lang="en-US" sz="3200" b="1" dirty="0">
                <a:solidFill>
                  <a:srgbClr val="00B050"/>
                </a:solidFill>
                <a:latin typeface="Arial"/>
                <a:cs typeface="Arial"/>
              </a:rPr>
              <a:t> </a:t>
            </a:r>
            <a:r>
              <a:rPr lang="en-US" sz="3200" b="1" dirty="0" err="1">
                <a:solidFill>
                  <a:srgbClr val="00B050"/>
                </a:solidFill>
                <a:latin typeface="Arial"/>
                <a:cs typeface="Arial"/>
              </a:rPr>
              <a:t>dõi</a:t>
            </a:r>
            <a:r>
              <a:rPr lang="en-US" sz="3200" b="1" dirty="0">
                <a:solidFill>
                  <a:srgbClr val="00B050"/>
                </a:solidFill>
                <a:latin typeface="Arial"/>
                <a:cs typeface="Arial"/>
              </a:rPr>
              <a:t> </a:t>
            </a:r>
            <a:r>
              <a:rPr lang="en-US" sz="3200" b="1" dirty="0" err="1">
                <a:solidFill>
                  <a:srgbClr val="00B050"/>
                </a:solidFill>
                <a:latin typeface="Arial"/>
                <a:cs typeface="Arial"/>
              </a:rPr>
              <a:t>trong</a:t>
            </a:r>
            <a:r>
              <a:rPr lang="en-US" sz="3200" b="1" dirty="0">
                <a:solidFill>
                  <a:srgbClr val="00B050"/>
                </a:solidFill>
                <a:latin typeface="Arial"/>
                <a:cs typeface="Arial"/>
              </a:rPr>
              <a:t> </a:t>
            </a:r>
            <a:r>
              <a:rPr lang="en-US" sz="3200" b="1" dirty="0" err="1">
                <a:solidFill>
                  <a:srgbClr val="00B050"/>
                </a:solidFill>
                <a:latin typeface="Arial"/>
                <a:cs typeface="Arial"/>
              </a:rPr>
              <a:t>điều</a:t>
            </a:r>
            <a:r>
              <a:rPr lang="en-US" sz="3200" b="1" dirty="0">
                <a:solidFill>
                  <a:srgbClr val="00B050"/>
                </a:solidFill>
                <a:latin typeface="Arial"/>
                <a:cs typeface="Arial"/>
              </a:rPr>
              <a:t> </a:t>
            </a:r>
            <a:r>
              <a:rPr lang="en-US" sz="3200" b="1" dirty="0" err="1">
                <a:solidFill>
                  <a:srgbClr val="00B050"/>
                </a:solidFill>
                <a:latin typeface="Arial"/>
                <a:cs typeface="Arial"/>
              </a:rPr>
              <a:t>trị</a:t>
            </a:r>
            <a:r>
              <a:rPr lang="en-US" sz="3200" b="1" dirty="0">
                <a:solidFill>
                  <a:srgbClr val="00B050"/>
                </a:solidFill>
                <a:latin typeface="Arial"/>
                <a:cs typeface="Arial"/>
              </a:rPr>
              <a:t> COPD</a:t>
            </a:r>
          </a:p>
        </p:txBody>
      </p:sp>
      <p:sp>
        <p:nvSpPr>
          <p:cNvPr id="33" name="TextBox 32">
            <a:extLst>
              <a:ext uri="{FF2B5EF4-FFF2-40B4-BE49-F238E27FC236}">
                <a16:creationId xmlns:a16="http://schemas.microsoft.com/office/drawing/2014/main" id="{7475DD52-0433-4612-9137-EF62212B048B}"/>
              </a:ext>
            </a:extLst>
          </p:cNvPr>
          <p:cNvSpPr txBox="1"/>
          <p:nvPr/>
        </p:nvSpPr>
        <p:spPr>
          <a:xfrm>
            <a:off x="1743075" y="1044340"/>
            <a:ext cx="8969655" cy="707886"/>
          </a:xfrm>
          <a:prstGeom prst="rect">
            <a:avLst/>
          </a:prstGeom>
          <a:noFill/>
        </p:spPr>
        <p:txBody>
          <a:bodyPr wrap="square" rtlCol="0">
            <a:spAutoFit/>
          </a:bodyPr>
          <a:lstStyle/>
          <a:p>
            <a:r>
              <a:rPr lang="en-GB" sz="2000" dirty="0" err="1">
                <a:latin typeface="Arial"/>
                <a:ea typeface="+mn-ea"/>
                <a:cs typeface="Arial"/>
              </a:rPr>
              <a:t>Cần</a:t>
            </a:r>
            <a:r>
              <a:rPr lang="en-GB" sz="2000" dirty="0">
                <a:latin typeface="Arial"/>
                <a:ea typeface="+mn-ea"/>
                <a:cs typeface="Arial"/>
              </a:rPr>
              <a:t> </a:t>
            </a:r>
            <a:r>
              <a:rPr lang="en-GB" sz="2000" dirty="0" err="1">
                <a:latin typeface="Arial"/>
                <a:ea typeface="+mn-ea"/>
                <a:cs typeface="Arial"/>
              </a:rPr>
              <a:t>thiết</a:t>
            </a:r>
            <a:r>
              <a:rPr lang="en-GB" sz="2000" dirty="0">
                <a:latin typeface="Arial"/>
                <a:ea typeface="+mn-ea"/>
                <a:cs typeface="Arial"/>
              </a:rPr>
              <a:t> </a:t>
            </a:r>
            <a:r>
              <a:rPr lang="en-GB" sz="2000" dirty="0" err="1">
                <a:latin typeface="Arial"/>
                <a:ea typeface="+mn-ea"/>
                <a:cs typeface="Arial"/>
              </a:rPr>
              <a:t>đánh</a:t>
            </a:r>
            <a:r>
              <a:rPr lang="en-GB" sz="2000" dirty="0">
                <a:latin typeface="Arial"/>
                <a:ea typeface="+mn-ea"/>
                <a:cs typeface="Arial"/>
              </a:rPr>
              <a:t> </a:t>
            </a:r>
            <a:r>
              <a:rPr lang="en-GB" sz="2000" dirty="0" err="1">
                <a:latin typeface="Arial"/>
                <a:ea typeface="+mn-ea"/>
                <a:cs typeface="Arial"/>
              </a:rPr>
              <a:t>giá</a:t>
            </a:r>
            <a:r>
              <a:rPr lang="en-GB" sz="2000" dirty="0">
                <a:latin typeface="Arial"/>
                <a:ea typeface="+mn-ea"/>
                <a:cs typeface="Arial"/>
              </a:rPr>
              <a:t> </a:t>
            </a:r>
            <a:r>
              <a:rPr lang="en-GB" sz="2000" dirty="0" err="1">
                <a:latin typeface="Arial"/>
                <a:ea typeface="+mn-ea"/>
                <a:cs typeface="Arial"/>
              </a:rPr>
              <a:t>và</a:t>
            </a:r>
            <a:r>
              <a:rPr lang="en-GB" sz="2000" dirty="0">
                <a:latin typeface="Arial"/>
                <a:ea typeface="+mn-ea"/>
                <a:cs typeface="Arial"/>
              </a:rPr>
              <a:t> </a:t>
            </a:r>
            <a:r>
              <a:rPr lang="en-GB" sz="2000" dirty="0" err="1">
                <a:latin typeface="Arial"/>
                <a:ea typeface="+mn-ea"/>
                <a:cs typeface="Arial"/>
              </a:rPr>
              <a:t>theo</a:t>
            </a:r>
            <a:r>
              <a:rPr lang="en-GB" sz="2000" dirty="0">
                <a:latin typeface="Arial"/>
                <a:ea typeface="+mn-ea"/>
                <a:cs typeface="Arial"/>
              </a:rPr>
              <a:t> </a:t>
            </a:r>
            <a:r>
              <a:rPr lang="en-GB" sz="2000" dirty="0" err="1">
                <a:latin typeface="Arial"/>
                <a:ea typeface="+mn-ea"/>
                <a:cs typeface="Arial"/>
              </a:rPr>
              <a:t>dõi</a:t>
            </a:r>
            <a:r>
              <a:rPr lang="en-GB" sz="2000" dirty="0">
                <a:latin typeface="Arial"/>
                <a:ea typeface="+mn-ea"/>
                <a:cs typeface="Arial"/>
              </a:rPr>
              <a:t> </a:t>
            </a:r>
            <a:r>
              <a:rPr lang="en-GB" sz="2000" dirty="0" err="1">
                <a:latin typeface="Arial"/>
                <a:ea typeface="+mn-ea"/>
                <a:cs typeface="Arial"/>
              </a:rPr>
              <a:t>một</a:t>
            </a:r>
            <a:r>
              <a:rPr lang="en-GB" sz="2000" dirty="0">
                <a:latin typeface="Arial"/>
                <a:ea typeface="+mn-ea"/>
                <a:cs typeface="Arial"/>
              </a:rPr>
              <a:t> </a:t>
            </a:r>
            <a:r>
              <a:rPr lang="en-GB" sz="2000" dirty="0" err="1">
                <a:latin typeface="Arial"/>
                <a:ea typeface="+mn-ea"/>
                <a:cs typeface="Arial"/>
              </a:rPr>
              <a:t>số</a:t>
            </a:r>
            <a:r>
              <a:rPr lang="en-GB" sz="2000" dirty="0">
                <a:latin typeface="Arial"/>
                <a:ea typeface="+mn-ea"/>
                <a:cs typeface="Arial"/>
              </a:rPr>
              <a:t> </a:t>
            </a:r>
            <a:r>
              <a:rPr lang="en-GB" sz="2000" dirty="0" err="1">
                <a:latin typeface="Arial"/>
                <a:ea typeface="+mn-ea"/>
                <a:cs typeface="Arial"/>
              </a:rPr>
              <a:t>kết</a:t>
            </a:r>
            <a:r>
              <a:rPr lang="en-GB" sz="2000" dirty="0">
                <a:latin typeface="Arial"/>
                <a:ea typeface="+mn-ea"/>
                <a:cs typeface="Arial"/>
              </a:rPr>
              <a:t> </a:t>
            </a:r>
            <a:r>
              <a:rPr lang="en-GB" sz="2000" dirty="0" err="1">
                <a:latin typeface="Arial"/>
                <a:ea typeface="+mn-ea"/>
                <a:cs typeface="Arial"/>
              </a:rPr>
              <a:t>cục</a:t>
            </a:r>
            <a:r>
              <a:rPr lang="en-GB" sz="2000" dirty="0">
                <a:latin typeface="Arial"/>
                <a:ea typeface="+mn-ea"/>
                <a:cs typeface="Arial"/>
              </a:rPr>
              <a:t> </a:t>
            </a:r>
            <a:r>
              <a:rPr lang="en-GB" sz="2000" dirty="0" err="1">
                <a:latin typeface="Arial"/>
                <a:ea typeface="+mn-ea"/>
                <a:cs typeface="Arial"/>
              </a:rPr>
              <a:t>quan</a:t>
            </a:r>
            <a:r>
              <a:rPr lang="en-GB" sz="2000" dirty="0">
                <a:latin typeface="Arial"/>
                <a:ea typeface="+mn-ea"/>
                <a:cs typeface="Arial"/>
              </a:rPr>
              <a:t> </a:t>
            </a:r>
            <a:r>
              <a:rPr lang="en-GB" sz="2000" dirty="0" err="1">
                <a:latin typeface="Arial"/>
                <a:ea typeface="+mn-ea"/>
                <a:cs typeface="Arial"/>
              </a:rPr>
              <a:t>trọng</a:t>
            </a:r>
            <a:r>
              <a:rPr lang="en-GB" sz="2000" dirty="0">
                <a:latin typeface="Arial"/>
                <a:ea typeface="+mn-ea"/>
                <a:cs typeface="Arial"/>
              </a:rPr>
              <a:t> </a:t>
            </a:r>
            <a:r>
              <a:rPr lang="en-GB" sz="2000" dirty="0" err="1">
                <a:latin typeface="Arial"/>
                <a:ea typeface="+mn-ea"/>
                <a:cs typeface="Arial"/>
              </a:rPr>
              <a:t>trong</a:t>
            </a:r>
            <a:r>
              <a:rPr lang="en-GB" sz="2000" dirty="0">
                <a:latin typeface="Arial"/>
                <a:ea typeface="+mn-ea"/>
                <a:cs typeface="Arial"/>
              </a:rPr>
              <a:t> </a:t>
            </a:r>
            <a:r>
              <a:rPr lang="en-GB" sz="2000" dirty="0" err="1">
                <a:latin typeface="Arial"/>
                <a:ea typeface="+mn-ea"/>
                <a:cs typeface="Arial"/>
              </a:rPr>
              <a:t>điều</a:t>
            </a:r>
            <a:r>
              <a:rPr lang="en-GB" sz="2000" dirty="0">
                <a:latin typeface="Arial"/>
                <a:ea typeface="+mn-ea"/>
                <a:cs typeface="Arial"/>
              </a:rPr>
              <a:t> </a:t>
            </a:r>
            <a:r>
              <a:rPr lang="en-GB" sz="2000" dirty="0" err="1">
                <a:latin typeface="Arial"/>
                <a:ea typeface="+mn-ea"/>
                <a:cs typeface="Arial"/>
              </a:rPr>
              <a:t>trị</a:t>
            </a:r>
            <a:r>
              <a:rPr lang="en-GB" sz="2000" dirty="0">
                <a:latin typeface="Arial"/>
                <a:ea typeface="+mn-ea"/>
                <a:cs typeface="Arial"/>
              </a:rPr>
              <a:t> COPD </a:t>
            </a:r>
            <a:r>
              <a:rPr lang="en-GB" sz="2000" dirty="0" err="1">
                <a:latin typeface="Arial"/>
                <a:ea typeface="+mn-ea"/>
                <a:cs typeface="Arial"/>
              </a:rPr>
              <a:t>vì</a:t>
            </a:r>
            <a:r>
              <a:rPr lang="en-GB" sz="2000" dirty="0">
                <a:latin typeface="Arial"/>
                <a:ea typeface="+mn-ea"/>
                <a:cs typeface="Arial"/>
              </a:rPr>
              <a:t> </a:t>
            </a:r>
            <a:r>
              <a:rPr lang="en-GB" sz="2000" dirty="0" err="1">
                <a:latin typeface="Arial"/>
                <a:ea typeface="+mn-ea"/>
                <a:cs typeface="Arial"/>
              </a:rPr>
              <a:t>các</a:t>
            </a:r>
            <a:r>
              <a:rPr lang="en-GB" sz="2000" dirty="0">
                <a:latin typeface="Arial"/>
                <a:ea typeface="+mn-ea"/>
                <a:cs typeface="Arial"/>
              </a:rPr>
              <a:t> </a:t>
            </a:r>
            <a:r>
              <a:rPr lang="en-GB" sz="2000" dirty="0" err="1">
                <a:latin typeface="Arial"/>
                <a:ea typeface="+mn-ea"/>
                <a:cs typeface="Arial"/>
              </a:rPr>
              <a:t>yếu</a:t>
            </a:r>
            <a:r>
              <a:rPr lang="en-GB" sz="2000" dirty="0">
                <a:latin typeface="Arial"/>
                <a:ea typeface="+mn-ea"/>
                <a:cs typeface="Arial"/>
              </a:rPr>
              <a:t> </a:t>
            </a:r>
            <a:r>
              <a:rPr lang="en-GB" sz="2000" dirty="0" err="1">
                <a:latin typeface="Arial"/>
                <a:ea typeface="+mn-ea"/>
                <a:cs typeface="Arial"/>
              </a:rPr>
              <a:t>tố</a:t>
            </a:r>
            <a:r>
              <a:rPr lang="en-GB" sz="2000" dirty="0">
                <a:latin typeface="Arial"/>
                <a:ea typeface="+mn-ea"/>
                <a:cs typeface="Arial"/>
              </a:rPr>
              <a:t> </a:t>
            </a:r>
            <a:r>
              <a:rPr lang="en-GB" sz="2000" dirty="0" err="1">
                <a:latin typeface="Arial"/>
                <a:ea typeface="+mn-ea"/>
                <a:cs typeface="Arial"/>
              </a:rPr>
              <a:t>này</a:t>
            </a:r>
            <a:r>
              <a:rPr lang="en-GB" sz="2000" dirty="0">
                <a:latin typeface="Arial"/>
                <a:ea typeface="+mn-ea"/>
                <a:cs typeface="Arial"/>
              </a:rPr>
              <a:t> </a:t>
            </a:r>
            <a:r>
              <a:rPr lang="en-GB" sz="2000" dirty="0" err="1">
                <a:latin typeface="Arial"/>
                <a:ea typeface="+mn-ea"/>
                <a:cs typeface="Arial"/>
              </a:rPr>
              <a:t>có</a:t>
            </a:r>
            <a:r>
              <a:rPr lang="en-GB" sz="2000" dirty="0">
                <a:latin typeface="Arial"/>
                <a:ea typeface="+mn-ea"/>
                <a:cs typeface="Arial"/>
              </a:rPr>
              <a:t> </a:t>
            </a:r>
            <a:r>
              <a:rPr lang="en-GB" sz="2000" dirty="0" err="1">
                <a:latin typeface="Arial"/>
                <a:ea typeface="+mn-ea"/>
                <a:cs typeface="Arial"/>
              </a:rPr>
              <a:t>ảnh</a:t>
            </a:r>
            <a:r>
              <a:rPr lang="en-GB" sz="2000" dirty="0">
                <a:latin typeface="Arial"/>
                <a:ea typeface="+mn-ea"/>
                <a:cs typeface="Arial"/>
              </a:rPr>
              <a:t> </a:t>
            </a:r>
            <a:r>
              <a:rPr lang="en-GB" sz="2000" dirty="0" err="1">
                <a:latin typeface="Arial"/>
                <a:ea typeface="+mn-ea"/>
                <a:cs typeface="Arial"/>
              </a:rPr>
              <a:t>hưởng</a:t>
            </a:r>
            <a:r>
              <a:rPr lang="en-GB" sz="2000" dirty="0">
                <a:latin typeface="Arial"/>
                <a:ea typeface="+mn-ea"/>
                <a:cs typeface="Arial"/>
              </a:rPr>
              <a:t> </a:t>
            </a:r>
            <a:r>
              <a:rPr lang="en-GB" sz="2000" dirty="0" err="1">
                <a:latin typeface="Arial"/>
                <a:ea typeface="+mn-ea"/>
                <a:cs typeface="Arial"/>
              </a:rPr>
              <a:t>đến</a:t>
            </a:r>
            <a:r>
              <a:rPr lang="en-GB" sz="2000" dirty="0">
                <a:latin typeface="Arial"/>
                <a:ea typeface="+mn-ea"/>
                <a:cs typeface="Arial"/>
              </a:rPr>
              <a:t> </a:t>
            </a:r>
            <a:r>
              <a:rPr lang="en-GB" sz="2000" dirty="0" err="1">
                <a:latin typeface="Arial"/>
                <a:ea typeface="+mn-ea"/>
                <a:cs typeface="Arial"/>
              </a:rPr>
              <a:t>diễn</a:t>
            </a:r>
            <a:r>
              <a:rPr lang="en-GB" sz="2000" dirty="0">
                <a:latin typeface="Arial"/>
                <a:ea typeface="+mn-ea"/>
                <a:cs typeface="Arial"/>
              </a:rPr>
              <a:t> </a:t>
            </a:r>
            <a:r>
              <a:rPr lang="en-GB" sz="2000" dirty="0" err="1">
                <a:latin typeface="Arial"/>
                <a:ea typeface="+mn-ea"/>
                <a:cs typeface="Arial"/>
              </a:rPr>
              <a:t>tiến</a:t>
            </a:r>
            <a:r>
              <a:rPr lang="en-GB" sz="2000" dirty="0">
                <a:latin typeface="Arial"/>
                <a:ea typeface="+mn-ea"/>
                <a:cs typeface="Arial"/>
              </a:rPr>
              <a:t> </a:t>
            </a:r>
            <a:r>
              <a:rPr lang="en-GB" sz="2000" dirty="0" err="1">
                <a:latin typeface="Arial"/>
                <a:ea typeface="+mn-ea"/>
                <a:cs typeface="Arial"/>
              </a:rPr>
              <a:t>bệnh</a:t>
            </a:r>
            <a:endParaRPr lang="en-GB" sz="2000" dirty="0">
              <a:latin typeface="Arial"/>
              <a:ea typeface="+mn-ea"/>
              <a:cs typeface="Arial"/>
            </a:endParaRPr>
          </a:p>
        </p:txBody>
      </p:sp>
    </p:spTree>
    <p:extLst>
      <p:ext uri="{BB962C8B-B14F-4D97-AF65-F5344CB8AC3E}">
        <p14:creationId xmlns:p14="http://schemas.microsoft.com/office/powerpoint/2010/main" val="426209738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3EF1EC6-BF32-477C-B53A-0AFB7CE8809D}"/>
              </a:ext>
            </a:extLst>
          </p:cNvPr>
          <p:cNvSpPr/>
          <p:nvPr/>
        </p:nvSpPr>
        <p:spPr>
          <a:xfrm>
            <a:off x="5903545" y="3429000"/>
            <a:ext cx="4548821" cy="543186"/>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3152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Thuốc</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điều</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trị</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duy</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trì</a:t>
            </a:r>
            <a:endParaRPr kumimoji="0" lang="en-US"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5" name="Rectangle: Rounded Corners 4">
            <a:extLst>
              <a:ext uri="{FF2B5EF4-FFF2-40B4-BE49-F238E27FC236}">
                <a16:creationId xmlns:a16="http://schemas.microsoft.com/office/drawing/2014/main" id="{43AA4FAB-C113-4EE2-917E-A9E4F5D9802C}"/>
              </a:ext>
            </a:extLst>
          </p:cNvPr>
          <p:cNvSpPr/>
          <p:nvPr/>
        </p:nvSpPr>
        <p:spPr>
          <a:xfrm>
            <a:off x="1193261" y="3429000"/>
            <a:ext cx="4548821" cy="543186"/>
          </a:xfrm>
          <a:prstGeom prst="roundRect">
            <a:avLst/>
          </a:prstGeom>
          <a:noFill/>
          <a:ln w="12700" cap="flat" cmpd="sng" algn="ctr">
            <a:solidFill>
              <a:srgbClr val="00B050"/>
            </a:solidFill>
            <a:prstDash val="solid"/>
          </a:ln>
          <a:effectLst/>
        </p:spPr>
        <p:txBody>
          <a:bodyPr lIns="72000" tIns="72000" rIns="72000" bIns="72000" rtlCol="0" anchor="ctr"/>
          <a:lstStyle/>
          <a:p>
            <a:pPr marL="630238"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Thuốc</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cắt</a:t>
            </a:r>
            <a:r>
              <a:rPr kumimoji="0" lang="en-US" sz="1400" b="1"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1" i="0" u="none" strike="noStrike" kern="0" cap="none" spc="0" normalizeH="0" baseline="0" noProof="0" dirty="0" err="1">
                <a:ln>
                  <a:noFill/>
                </a:ln>
                <a:effectLst/>
                <a:uLnTx/>
                <a:uFillTx/>
                <a:latin typeface="Arial"/>
                <a:ea typeface="+mn-ea"/>
                <a:cs typeface="Arial" panose="020B0604020202020204" pitchFamily="34" charset="0"/>
              </a:rPr>
              <a:t>cơn</a:t>
            </a:r>
            <a:endParaRPr kumimoji="0" lang="en-US"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0382A266-E79E-4DDE-A87C-4C17DFD104D7}"/>
              </a:ext>
            </a:extLst>
          </p:cNvPr>
          <p:cNvSpPr/>
          <p:nvPr/>
        </p:nvSpPr>
        <p:spPr>
          <a:xfrm>
            <a:off x="3760370" y="1312506"/>
            <a:ext cx="4286352" cy="539496"/>
          </a:xfrm>
          <a:prstGeom prst="roundRect">
            <a:avLst/>
          </a:prstGeom>
          <a:solidFill>
            <a:srgbClr val="92D050"/>
          </a:solidFill>
          <a:ln w="12700" cap="flat" cmpd="sng" algn="ctr">
            <a:no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err="1">
                <a:ln>
                  <a:noFill/>
                </a:ln>
                <a:effectLst/>
                <a:uLnTx/>
                <a:uFillTx/>
                <a:latin typeface="Arial"/>
                <a:ea typeface="+mn-ea"/>
                <a:cs typeface="Arial" panose="020B0604020202020204" pitchFamily="34" charset="0"/>
              </a:rPr>
              <a:t>Thuốc</a:t>
            </a:r>
            <a:r>
              <a:rPr kumimoji="0" lang="en-US" b="1" i="0" u="none" strike="noStrike" kern="0" cap="none" spc="0" normalizeH="0" baseline="0" noProof="0" dirty="0">
                <a:ln>
                  <a:noFill/>
                </a:ln>
                <a:effectLst/>
                <a:uLnTx/>
                <a:uFillTx/>
                <a:latin typeface="Arial"/>
                <a:ea typeface="+mn-ea"/>
                <a:cs typeface="Arial" panose="020B0604020202020204" pitchFamily="34" charset="0"/>
              </a:rPr>
              <a:t> </a:t>
            </a:r>
            <a:r>
              <a:rPr kumimoji="0" lang="en-US" b="1" i="0" u="none" strike="noStrike" kern="0" cap="none" spc="0" normalizeH="0" baseline="0" noProof="0" dirty="0" err="1">
                <a:ln>
                  <a:noFill/>
                </a:ln>
                <a:effectLst/>
                <a:uLnTx/>
                <a:uFillTx/>
                <a:latin typeface="Arial"/>
                <a:ea typeface="+mn-ea"/>
                <a:cs typeface="Arial" panose="020B0604020202020204" pitchFamily="34" charset="0"/>
              </a:rPr>
              <a:t>dạng</a:t>
            </a:r>
            <a:r>
              <a:rPr kumimoji="0" lang="en-US" b="1" i="0" u="none" strike="noStrike" kern="0" cap="none" spc="0" normalizeH="0" baseline="0" noProof="0" dirty="0">
                <a:ln>
                  <a:noFill/>
                </a:ln>
                <a:effectLst/>
                <a:uLnTx/>
                <a:uFillTx/>
                <a:latin typeface="Arial"/>
                <a:ea typeface="+mn-ea"/>
                <a:cs typeface="Arial" panose="020B0604020202020204" pitchFamily="34" charset="0"/>
              </a:rPr>
              <a:t> </a:t>
            </a:r>
            <a:r>
              <a:rPr kumimoji="0" lang="en-US" b="1" i="0" u="none" strike="noStrike" kern="0" cap="none" spc="0" normalizeH="0" baseline="0" noProof="0" dirty="0" err="1">
                <a:ln>
                  <a:noFill/>
                </a:ln>
                <a:effectLst/>
                <a:uLnTx/>
                <a:uFillTx/>
                <a:latin typeface="Arial"/>
                <a:ea typeface="+mn-ea"/>
                <a:cs typeface="Arial" panose="020B0604020202020204" pitchFamily="34" charset="0"/>
              </a:rPr>
              <a:t>hít</a:t>
            </a:r>
            <a:r>
              <a:rPr kumimoji="0" lang="en-US" b="1" i="0" u="none" strike="noStrike" kern="0" cap="none" spc="0" normalizeH="0" baseline="0" noProof="0" dirty="0">
                <a:ln>
                  <a:noFill/>
                </a:ln>
                <a:effectLst/>
                <a:uLnTx/>
                <a:uFillTx/>
                <a:latin typeface="Arial"/>
                <a:ea typeface="+mn-ea"/>
                <a:cs typeface="Arial" panose="020B0604020202020204" pitchFamily="34" charset="0"/>
              </a:rPr>
              <a:t> </a:t>
            </a:r>
            <a:r>
              <a:rPr kumimoji="0" lang="en-US" b="1" i="0" u="none" strike="noStrike" kern="0" cap="none" spc="0" normalizeH="0" baseline="0" noProof="0" dirty="0" err="1">
                <a:ln>
                  <a:noFill/>
                </a:ln>
                <a:effectLst/>
                <a:uLnTx/>
                <a:uFillTx/>
                <a:latin typeface="Arial"/>
                <a:ea typeface="+mn-ea"/>
                <a:cs typeface="Arial" panose="020B0604020202020204" pitchFamily="34" charset="0"/>
              </a:rPr>
              <a:t>dùng</a:t>
            </a:r>
            <a:r>
              <a:rPr kumimoji="0" lang="en-US" b="1" i="0" u="none" strike="noStrike" kern="0" cap="none" spc="0" normalizeH="0" baseline="0" noProof="0" dirty="0">
                <a:ln>
                  <a:noFill/>
                </a:ln>
                <a:effectLst/>
                <a:uLnTx/>
                <a:uFillTx/>
                <a:latin typeface="Arial"/>
                <a:ea typeface="+mn-ea"/>
                <a:cs typeface="Arial" panose="020B0604020202020204" pitchFamily="34" charset="0"/>
              </a:rPr>
              <a:t> </a:t>
            </a:r>
            <a:r>
              <a:rPr kumimoji="0" lang="en-US" b="1" i="0" u="none" strike="noStrike" kern="0" cap="none" spc="0" normalizeH="0" baseline="0" noProof="0" dirty="0" err="1">
                <a:ln>
                  <a:noFill/>
                </a:ln>
                <a:effectLst/>
                <a:uLnTx/>
                <a:uFillTx/>
                <a:latin typeface="Arial"/>
                <a:ea typeface="+mn-ea"/>
                <a:cs typeface="Arial" panose="020B0604020202020204" pitchFamily="34" charset="0"/>
              </a:rPr>
              <a:t>trong</a:t>
            </a:r>
            <a:r>
              <a:rPr kumimoji="0" lang="en-US" b="1" i="0" u="none" strike="noStrike" kern="0" cap="none" spc="0" normalizeH="0" baseline="0" noProof="0" dirty="0">
                <a:ln>
                  <a:noFill/>
                </a:ln>
                <a:effectLst/>
                <a:uLnTx/>
                <a:uFillTx/>
                <a:latin typeface="Arial"/>
                <a:ea typeface="+mn-ea"/>
                <a:cs typeface="Arial" panose="020B0604020202020204" pitchFamily="34" charset="0"/>
              </a:rPr>
              <a:t> COPD </a:t>
            </a:r>
            <a:r>
              <a:rPr kumimoji="0" lang="en-US" b="1" i="0" u="none" strike="noStrike" kern="0" cap="none" spc="0" normalizeH="0" baseline="30000" noProof="0" dirty="0">
                <a:ln>
                  <a:noFill/>
                </a:ln>
                <a:effectLst/>
                <a:uLnTx/>
                <a:uFillTx/>
                <a:latin typeface="Arial"/>
                <a:ea typeface="+mn-ea"/>
                <a:cs typeface="Arial" panose="020B0604020202020204" pitchFamily="34" charset="0"/>
              </a:rPr>
              <a:t>1-3</a:t>
            </a:r>
            <a:endParaRPr kumimoji="0" lang="en-IN" b="1" i="0" u="none" strike="noStrike" kern="0" cap="none" spc="0" normalizeH="0" baseline="30000" noProof="0" dirty="0">
              <a:ln>
                <a:noFill/>
              </a:ln>
              <a:effectLst/>
              <a:uLnTx/>
              <a:uFillTx/>
              <a:latin typeface="Arial"/>
              <a:ea typeface="+mn-ea"/>
              <a:cs typeface="Arial" panose="020B0604020202020204" pitchFamily="34" charset="0"/>
            </a:endParaRPr>
          </a:p>
        </p:txBody>
      </p:sp>
      <p:cxnSp>
        <p:nvCxnSpPr>
          <p:cNvPr id="7" name="Connector: Elbow 6">
            <a:extLst>
              <a:ext uri="{FF2B5EF4-FFF2-40B4-BE49-F238E27FC236}">
                <a16:creationId xmlns:a16="http://schemas.microsoft.com/office/drawing/2014/main" id="{307535CA-B48E-4E55-815D-9601FE69A29B}"/>
              </a:ext>
            </a:extLst>
          </p:cNvPr>
          <p:cNvCxnSpPr>
            <a:cxnSpLocks/>
            <a:stCxn id="6" idx="2"/>
            <a:endCxn id="4" idx="0"/>
          </p:cNvCxnSpPr>
          <p:nvPr/>
        </p:nvCxnSpPr>
        <p:spPr>
          <a:xfrm rot="16200000" flipH="1">
            <a:off x="6252252" y="1503296"/>
            <a:ext cx="1576998" cy="2274410"/>
          </a:xfrm>
          <a:prstGeom prst="bentConnector3">
            <a:avLst>
              <a:gd name="adj1" fmla="val 50000"/>
            </a:avLst>
          </a:prstGeom>
          <a:noFill/>
          <a:ln w="12700" cap="flat" cmpd="sng" algn="ctr">
            <a:solidFill>
              <a:srgbClr val="00B050"/>
            </a:solidFill>
            <a:prstDash val="solid"/>
            <a:tailEnd type="triangle"/>
          </a:ln>
          <a:effectLst/>
        </p:spPr>
      </p:cxnSp>
      <p:cxnSp>
        <p:nvCxnSpPr>
          <p:cNvPr id="8" name="Connector: Elbow 7">
            <a:extLst>
              <a:ext uri="{FF2B5EF4-FFF2-40B4-BE49-F238E27FC236}">
                <a16:creationId xmlns:a16="http://schemas.microsoft.com/office/drawing/2014/main" id="{F2B17C79-2744-4FFB-BE0E-EA6644FBAD0D}"/>
              </a:ext>
            </a:extLst>
          </p:cNvPr>
          <p:cNvCxnSpPr>
            <a:cxnSpLocks/>
            <a:stCxn id="6" idx="2"/>
            <a:endCxn id="5" idx="0"/>
          </p:cNvCxnSpPr>
          <p:nvPr/>
        </p:nvCxnSpPr>
        <p:spPr>
          <a:xfrm rot="5400000">
            <a:off x="3897110" y="1422564"/>
            <a:ext cx="1576998" cy="2435874"/>
          </a:xfrm>
          <a:prstGeom prst="bentConnector3">
            <a:avLst>
              <a:gd name="adj1" fmla="val 50000"/>
            </a:avLst>
          </a:prstGeom>
          <a:noFill/>
          <a:ln w="12700" cap="flat" cmpd="sng" algn="ctr">
            <a:solidFill>
              <a:srgbClr val="00B050"/>
            </a:solidFill>
            <a:prstDash val="solid"/>
            <a:tailEnd type="triangle"/>
          </a:ln>
          <a:effectLst/>
        </p:spPr>
      </p:cxnSp>
      <p:sp>
        <p:nvSpPr>
          <p:cNvPr id="9" name="Rectangle: Rounded Corners 8">
            <a:extLst>
              <a:ext uri="{FF2B5EF4-FFF2-40B4-BE49-F238E27FC236}">
                <a16:creationId xmlns:a16="http://schemas.microsoft.com/office/drawing/2014/main" id="{79EEA786-9925-4D0C-93B8-BE141CAD83E3}"/>
              </a:ext>
            </a:extLst>
          </p:cNvPr>
          <p:cNvSpPr/>
          <p:nvPr/>
        </p:nvSpPr>
        <p:spPr>
          <a:xfrm>
            <a:off x="6160484" y="4268615"/>
            <a:ext cx="1167940" cy="347472"/>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LABA</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0" name="Rectangle: Rounded Corners 9">
            <a:extLst>
              <a:ext uri="{FF2B5EF4-FFF2-40B4-BE49-F238E27FC236}">
                <a16:creationId xmlns:a16="http://schemas.microsoft.com/office/drawing/2014/main" id="{C35CDDC4-D8A8-4A8E-A8F1-D1466B54FBD5}"/>
              </a:ext>
            </a:extLst>
          </p:cNvPr>
          <p:cNvSpPr/>
          <p:nvPr/>
        </p:nvSpPr>
        <p:spPr>
          <a:xfrm>
            <a:off x="7684899" y="2016378"/>
            <a:ext cx="2018657" cy="539496"/>
          </a:xfrm>
          <a:prstGeom prst="roundRect">
            <a:avLst/>
          </a:prstGeom>
          <a:solidFill>
            <a:schemeClr val="accent6">
              <a:lumMod val="20000"/>
              <a:lumOff val="80000"/>
            </a:schemeClr>
          </a:solidFill>
          <a:ln w="12700" cap="flat" cmpd="sng" algn="ctr">
            <a:solidFill>
              <a:srgbClr val="00B050"/>
            </a:solidFill>
            <a:prstDash val="soli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Tác</a:t>
            </a:r>
            <a:r>
              <a:rPr kumimoji="0" lang="en-US" sz="1400" b="0"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dụng</a:t>
            </a:r>
            <a:r>
              <a:rPr kumimoji="0" lang="en-US" sz="1400" b="0"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kéo</a:t>
            </a:r>
            <a:r>
              <a:rPr kumimoji="0" lang="en-US" sz="1400" b="0"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dài</a:t>
            </a:r>
            <a:endParaRPr kumimoji="0" lang="en-IN" sz="1400" b="0"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1" name="Rectangle: Rounded Corners 10">
            <a:extLst>
              <a:ext uri="{FF2B5EF4-FFF2-40B4-BE49-F238E27FC236}">
                <a16:creationId xmlns:a16="http://schemas.microsoft.com/office/drawing/2014/main" id="{93BEB619-CE3B-4066-B821-7F788D699493}"/>
              </a:ext>
            </a:extLst>
          </p:cNvPr>
          <p:cNvSpPr/>
          <p:nvPr/>
        </p:nvSpPr>
        <p:spPr>
          <a:xfrm>
            <a:off x="1592851" y="2016378"/>
            <a:ext cx="2203738" cy="539496"/>
          </a:xfrm>
          <a:prstGeom prst="roundRect">
            <a:avLst/>
          </a:prstGeom>
          <a:no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Khởi</a:t>
            </a:r>
            <a:r>
              <a:rPr kumimoji="0" lang="en-US" sz="1400" b="0"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phát</a:t>
            </a:r>
            <a:r>
              <a:rPr kumimoji="0" lang="en-US" sz="1400" b="0" i="0" u="none" strike="noStrike" kern="0" cap="none" spc="0" normalizeH="0" baseline="0" noProof="0" dirty="0">
                <a:ln>
                  <a:noFill/>
                </a:ln>
                <a:effectLst/>
                <a:uLnTx/>
                <a:uFillTx/>
                <a:latin typeface="Arial"/>
                <a:ea typeface="+mn-ea"/>
                <a:cs typeface="Arial" panose="020B0604020202020204" pitchFamily="34" charset="0"/>
              </a:rPr>
              <a:t> </a:t>
            </a:r>
            <a:r>
              <a:rPr kumimoji="0" lang="en-US" sz="1400" b="0" i="0" u="none" strike="noStrike" kern="0" cap="none" spc="0" normalizeH="0" baseline="0" noProof="0" dirty="0" err="1">
                <a:ln>
                  <a:noFill/>
                </a:ln>
                <a:effectLst/>
                <a:uLnTx/>
                <a:uFillTx/>
                <a:latin typeface="Arial"/>
                <a:ea typeface="+mn-ea"/>
                <a:cs typeface="Arial" panose="020B0604020202020204" pitchFamily="34" charset="0"/>
              </a:rPr>
              <a:t>nhanh</a:t>
            </a:r>
            <a:r>
              <a:rPr lang="en-US" sz="1400" kern="0" dirty="0">
                <a:latin typeface="Arial"/>
                <a:cs typeface="Arial" panose="020B0604020202020204" pitchFamily="34" charset="0"/>
              </a:rPr>
              <a:t>, </a:t>
            </a:r>
            <a:r>
              <a:rPr lang="en-US" sz="1400" kern="0" dirty="0" err="1">
                <a:latin typeface="Arial"/>
                <a:cs typeface="Arial" panose="020B0604020202020204" pitchFamily="34" charset="0"/>
              </a:rPr>
              <a:t>giảm</a:t>
            </a:r>
            <a:r>
              <a:rPr lang="en-US" sz="1400" kern="0" dirty="0">
                <a:latin typeface="Arial"/>
                <a:cs typeface="Arial" panose="020B0604020202020204" pitchFamily="34" charset="0"/>
              </a:rPr>
              <a:t> </a:t>
            </a:r>
            <a:r>
              <a:rPr lang="en-US" sz="1400" kern="0" dirty="0" err="1">
                <a:latin typeface="Arial"/>
                <a:cs typeface="Arial" panose="020B0604020202020204" pitchFamily="34" charset="0"/>
              </a:rPr>
              <a:t>triệu</a:t>
            </a:r>
            <a:r>
              <a:rPr lang="en-US" sz="1400" kern="0" dirty="0">
                <a:latin typeface="Arial"/>
                <a:cs typeface="Arial" panose="020B0604020202020204" pitchFamily="34" charset="0"/>
              </a:rPr>
              <a:t> </a:t>
            </a:r>
            <a:r>
              <a:rPr lang="en-US" sz="1400" kern="0" dirty="0" err="1">
                <a:latin typeface="Arial"/>
                <a:cs typeface="Arial" panose="020B0604020202020204" pitchFamily="34" charset="0"/>
              </a:rPr>
              <a:t>chứng</a:t>
            </a:r>
            <a:r>
              <a:rPr lang="en-US" sz="1400" kern="0" dirty="0">
                <a:latin typeface="Arial"/>
                <a:cs typeface="Arial" panose="020B0604020202020204" pitchFamily="34" charset="0"/>
              </a:rPr>
              <a:t> </a:t>
            </a:r>
            <a:r>
              <a:rPr lang="en-US" sz="1400" kern="0" dirty="0" err="1">
                <a:latin typeface="Arial"/>
                <a:cs typeface="Arial" panose="020B0604020202020204" pitchFamily="34" charset="0"/>
              </a:rPr>
              <a:t>nhanh</a:t>
            </a:r>
            <a:endParaRPr kumimoji="0" lang="en-IN" sz="1400" b="0"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2" name="Rectangle: Rounded Corners 11">
            <a:extLst>
              <a:ext uri="{FF2B5EF4-FFF2-40B4-BE49-F238E27FC236}">
                <a16:creationId xmlns:a16="http://schemas.microsoft.com/office/drawing/2014/main" id="{979A2944-6BA9-4C61-96A8-17A0D4C271DD}"/>
              </a:ext>
            </a:extLst>
          </p:cNvPr>
          <p:cNvSpPr/>
          <p:nvPr/>
        </p:nvSpPr>
        <p:spPr>
          <a:xfrm>
            <a:off x="9425927" y="4688686"/>
            <a:ext cx="1967498" cy="347472"/>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LAMA+LABA+ICS</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3" name="Rectangle: Rounded Corners 12">
            <a:extLst>
              <a:ext uri="{FF2B5EF4-FFF2-40B4-BE49-F238E27FC236}">
                <a16:creationId xmlns:a16="http://schemas.microsoft.com/office/drawing/2014/main" id="{F5642CF9-3108-44B3-8E40-42DD85350389}"/>
              </a:ext>
            </a:extLst>
          </p:cNvPr>
          <p:cNvSpPr/>
          <p:nvPr/>
        </p:nvSpPr>
        <p:spPr>
          <a:xfrm>
            <a:off x="7729558" y="4268615"/>
            <a:ext cx="1152862" cy="347472"/>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LAMA</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4" name="Rectangle: Rounded Corners 13">
            <a:extLst>
              <a:ext uri="{FF2B5EF4-FFF2-40B4-BE49-F238E27FC236}">
                <a16:creationId xmlns:a16="http://schemas.microsoft.com/office/drawing/2014/main" id="{BE559660-7B86-43A9-BB5C-B96CDD51BAC8}"/>
              </a:ext>
            </a:extLst>
          </p:cNvPr>
          <p:cNvSpPr/>
          <p:nvPr/>
        </p:nvSpPr>
        <p:spPr>
          <a:xfrm>
            <a:off x="5742082" y="4690604"/>
            <a:ext cx="1514741" cy="347472"/>
          </a:xfrm>
          <a:prstGeom prst="roundRect">
            <a:avLst/>
          </a:prstGeom>
          <a:solidFill>
            <a:schemeClr val="accent2">
              <a:lumMod val="20000"/>
              <a:lumOff val="80000"/>
            </a:schemeClr>
          </a:solidFill>
          <a:ln w="28575" cap="flat" cmpd="sng" algn="ctr">
            <a:solidFill>
              <a:srgbClr val="FF000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LAMA+LABA</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5" name="Rectangle: Rounded Corners 14">
            <a:extLst>
              <a:ext uri="{FF2B5EF4-FFF2-40B4-BE49-F238E27FC236}">
                <a16:creationId xmlns:a16="http://schemas.microsoft.com/office/drawing/2014/main" id="{14842A21-5256-489B-8D3D-24A5ECF1B9F4}"/>
              </a:ext>
            </a:extLst>
          </p:cNvPr>
          <p:cNvSpPr/>
          <p:nvPr/>
        </p:nvSpPr>
        <p:spPr>
          <a:xfrm>
            <a:off x="7427467" y="4688686"/>
            <a:ext cx="1725837" cy="347472"/>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LABA+ICS</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16" name="Rectangle 15">
            <a:extLst>
              <a:ext uri="{FF2B5EF4-FFF2-40B4-BE49-F238E27FC236}">
                <a16:creationId xmlns:a16="http://schemas.microsoft.com/office/drawing/2014/main" id="{744AA0B7-0AD1-4424-83BA-5E833AAC3712}"/>
              </a:ext>
            </a:extLst>
          </p:cNvPr>
          <p:cNvSpPr/>
          <p:nvPr/>
        </p:nvSpPr>
        <p:spPr>
          <a:xfrm>
            <a:off x="1463041" y="5750309"/>
            <a:ext cx="9528809" cy="1077212"/>
          </a:xfrm>
          <a:prstGeom prst="rect">
            <a:avLst/>
          </a:prstGeom>
          <a:noFill/>
        </p:spPr>
        <p:txBody>
          <a:bodyPr wrap="square" lIns="121915" tIns="60957" rIns="121915" bIns="60957" anchor="b">
            <a:spAutoFit/>
          </a:bodyPr>
          <a:lstStyle/>
          <a:p>
            <a:pPr defTabSz="914400"/>
            <a:r>
              <a:rPr lang="en-US" sz="1050" dirty="0">
                <a:solidFill>
                  <a:srgbClr val="000000"/>
                </a:solidFill>
                <a:latin typeface="Arial"/>
                <a:cs typeface="Arial" panose="020B0604020202020204" pitchFamily="34" charset="0"/>
              </a:rPr>
              <a:t>ICS, inhaled corticosteroid; LABA, long-acting β</a:t>
            </a:r>
            <a:r>
              <a:rPr lang="en-US" sz="1050" baseline="-25000" dirty="0">
                <a:solidFill>
                  <a:srgbClr val="000000"/>
                </a:solidFill>
                <a:latin typeface="Arial"/>
                <a:cs typeface="Arial" panose="020B0604020202020204" pitchFamily="34" charset="0"/>
              </a:rPr>
              <a:t>2</a:t>
            </a:r>
            <a:r>
              <a:rPr lang="en-US" sz="1050" dirty="0">
                <a:solidFill>
                  <a:srgbClr val="000000"/>
                </a:solidFill>
                <a:latin typeface="Arial"/>
                <a:cs typeface="Arial" panose="020B0604020202020204" pitchFamily="34" charset="0"/>
              </a:rPr>
              <a:t>-agonist; LAMA, long-acting muscarinic antagonist; SABA, short-acting β</a:t>
            </a:r>
            <a:r>
              <a:rPr lang="en-US" sz="1050" baseline="-25000" dirty="0">
                <a:solidFill>
                  <a:srgbClr val="000000"/>
                </a:solidFill>
                <a:latin typeface="Arial"/>
                <a:cs typeface="Arial" panose="020B0604020202020204" pitchFamily="34" charset="0"/>
              </a:rPr>
              <a:t>2</a:t>
            </a:r>
            <a:r>
              <a:rPr lang="en-US" sz="1050" dirty="0">
                <a:solidFill>
                  <a:srgbClr val="000000"/>
                </a:solidFill>
                <a:latin typeface="Arial"/>
                <a:cs typeface="Arial" panose="020B0604020202020204" pitchFamily="34" charset="0"/>
              </a:rPr>
              <a:t>-agonist; SAMA, short-acting muscarinic antagonist</a:t>
            </a:r>
          </a:p>
          <a:p>
            <a:pPr defTabSz="914400">
              <a:spcBef>
                <a:spcPts val="600"/>
              </a:spcBef>
            </a:pPr>
            <a:r>
              <a:rPr lang="en-US" sz="900" dirty="0">
                <a:solidFill>
                  <a:schemeClr val="bg1">
                    <a:lumMod val="65000"/>
                  </a:schemeClr>
                </a:solidFill>
                <a:latin typeface="Arial"/>
                <a:cs typeface="Arial" panose="020B0604020202020204" pitchFamily="34" charset="0"/>
              </a:rPr>
              <a:t>1. COPD Foundation. COPD Treatments. Available at: </a:t>
            </a:r>
            <a:r>
              <a:rPr lang="en-US" sz="900" dirty="0">
                <a:solidFill>
                  <a:schemeClr val="bg1">
                    <a:lumMod val="65000"/>
                  </a:schemeClr>
                </a:solidFill>
                <a:latin typeface="Arial"/>
                <a:cs typeface="Arial" panose="020B0604020202020204" pitchFamily="34" charset="0"/>
                <a:hlinkClick r:id="rId3">
                  <a:extLst>
                    <a:ext uri="{A12FA001-AC4F-418D-AE19-62706E023703}">
                      <ahyp:hlinkClr xmlns:ahyp="http://schemas.microsoft.com/office/drawing/2018/hyperlinkcolor" val="tx"/>
                    </a:ext>
                  </a:extLst>
                </a:hlinkClick>
              </a:rPr>
              <a:t>https://www.copdfoundation.org/Learn-More/I-am-a-Person-with-COPD/Treatments-Medications.aspx</a:t>
            </a:r>
            <a:r>
              <a:rPr lang="en-US" sz="900" dirty="0">
                <a:solidFill>
                  <a:schemeClr val="bg1">
                    <a:lumMod val="65000"/>
                  </a:schemeClr>
                </a:solidFill>
                <a:latin typeface="Arial"/>
                <a:cs typeface="Arial" panose="020B0604020202020204" pitchFamily="34" charset="0"/>
              </a:rPr>
              <a:t>. Accessed Aug 24, 2020; 2. American Lung Association. Managing Your COPD Medications. 2020. Available at: </a:t>
            </a:r>
            <a:r>
              <a:rPr lang="en-IN" sz="900" dirty="0">
                <a:solidFill>
                  <a:schemeClr val="bg1">
                    <a:lumMod val="65000"/>
                  </a:schemeClr>
                </a:solidFill>
                <a:latin typeface="Arial"/>
                <a:hlinkClick r:id="rId4">
                  <a:extLst>
                    <a:ext uri="{A12FA001-AC4F-418D-AE19-62706E023703}">
                      <ahyp:hlinkClr xmlns:ahyp="http://schemas.microsoft.com/office/drawing/2018/hyperlinkcolor" val="tx"/>
                    </a:ext>
                  </a:extLst>
                </a:hlinkClick>
              </a:rPr>
              <a:t>https://www.lung.org/lung-health-diseases/lung-disease-lookup/copd/treating/managing-your-copd-medications</a:t>
            </a:r>
            <a:r>
              <a:rPr lang="en-US" sz="900" dirty="0">
                <a:solidFill>
                  <a:schemeClr val="bg1">
                    <a:lumMod val="65000"/>
                  </a:schemeClr>
                </a:solidFill>
                <a:latin typeface="Arial"/>
                <a:cs typeface="Arial" panose="020B0604020202020204" pitchFamily="34" charset="0"/>
              </a:rPr>
              <a:t>. Accessed Aug 24, 2020; 3. American Thoracic Society. Patient education Information Series. 2013. Available at: </a:t>
            </a:r>
            <a:r>
              <a:rPr lang="en-US" sz="900" dirty="0">
                <a:solidFill>
                  <a:schemeClr val="bg1">
                    <a:lumMod val="65000"/>
                  </a:schemeClr>
                </a:solidFill>
                <a:latin typeface="Arial"/>
                <a:cs typeface="Arial" panose="020B0604020202020204" pitchFamily="34" charset="0"/>
                <a:hlinkClick r:id="rId5">
                  <a:extLst>
                    <a:ext uri="{A12FA001-AC4F-418D-AE19-62706E023703}">
                      <ahyp:hlinkClr xmlns:ahyp="http://schemas.microsoft.com/office/drawing/2018/hyperlinkcolor" val="tx"/>
                    </a:ext>
                  </a:extLst>
                </a:hlinkClick>
              </a:rPr>
              <a:t>https://www.thoracic.org/patients/patient-resources/resources/copd-medicines.pdf</a:t>
            </a:r>
            <a:r>
              <a:rPr lang="en-US" sz="900" dirty="0">
                <a:solidFill>
                  <a:schemeClr val="bg1">
                    <a:lumMod val="65000"/>
                  </a:schemeClr>
                </a:solidFill>
                <a:latin typeface="Arial"/>
                <a:cs typeface="Arial" panose="020B0604020202020204" pitchFamily="34" charset="0"/>
              </a:rPr>
              <a:t>. Accessed Aug 24, 2020</a:t>
            </a:r>
          </a:p>
        </p:txBody>
      </p:sp>
      <p:sp>
        <p:nvSpPr>
          <p:cNvPr id="17" name="Rectangle: Rounded Corners 16">
            <a:extLst>
              <a:ext uri="{FF2B5EF4-FFF2-40B4-BE49-F238E27FC236}">
                <a16:creationId xmlns:a16="http://schemas.microsoft.com/office/drawing/2014/main" id="{034EB281-1409-44C0-9CC8-8ABC8BEE9EAA}"/>
              </a:ext>
            </a:extLst>
          </p:cNvPr>
          <p:cNvSpPr/>
          <p:nvPr/>
        </p:nvSpPr>
        <p:spPr>
          <a:xfrm>
            <a:off x="2017202" y="4268615"/>
            <a:ext cx="1376708" cy="347472"/>
          </a:xfrm>
          <a:prstGeom prst="roundRect">
            <a:avLst/>
          </a:prstGeom>
          <a:solidFill>
            <a:srgbClr val="FFFFFF"/>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SAMA</a:t>
            </a:r>
            <a:endParaRPr kumimoji="0" lang="en-IN" sz="1400" b="1" i="0" u="none" strike="noStrike" kern="0" cap="none" spc="0" normalizeH="0" baseline="30000" noProof="0" dirty="0">
              <a:ln>
                <a:noFill/>
              </a:ln>
              <a:effectLst/>
              <a:uLnTx/>
              <a:uFillTx/>
              <a:latin typeface="Arial"/>
              <a:ea typeface="+mn-ea"/>
              <a:cs typeface="Arial" panose="020B0604020202020204" pitchFamily="34" charset="0"/>
            </a:endParaRPr>
          </a:p>
        </p:txBody>
      </p:sp>
      <p:sp>
        <p:nvSpPr>
          <p:cNvPr id="18" name="Rectangle: Rounded Corners 20">
            <a:extLst>
              <a:ext uri="{FF2B5EF4-FFF2-40B4-BE49-F238E27FC236}">
                <a16:creationId xmlns:a16="http://schemas.microsoft.com/office/drawing/2014/main" id="{E919ED9B-AC84-4458-9B97-55979E0C1B88}"/>
              </a:ext>
            </a:extLst>
          </p:cNvPr>
          <p:cNvSpPr/>
          <p:nvPr/>
        </p:nvSpPr>
        <p:spPr>
          <a:xfrm>
            <a:off x="2820942" y="4754717"/>
            <a:ext cx="1376708" cy="347472"/>
          </a:xfrm>
          <a:prstGeom prst="roundRect">
            <a:avLst/>
          </a:prstGeom>
          <a:solidFill>
            <a:srgbClr val="FFFFFF"/>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SAMA/SABA</a:t>
            </a:r>
            <a:endParaRPr kumimoji="0" lang="en-IN" sz="1400" b="1" i="0" u="none" strike="noStrike" kern="0" cap="none" spc="0" normalizeH="0" baseline="30000" noProof="0" dirty="0">
              <a:ln>
                <a:noFill/>
              </a:ln>
              <a:effectLst/>
              <a:uLnTx/>
              <a:uFillTx/>
              <a:latin typeface="Arial"/>
              <a:ea typeface="+mn-ea"/>
              <a:cs typeface="Arial" panose="020B0604020202020204" pitchFamily="34" charset="0"/>
            </a:endParaRPr>
          </a:p>
        </p:txBody>
      </p:sp>
      <p:sp>
        <p:nvSpPr>
          <p:cNvPr id="19" name="Rectangle: Rounded Corners 29">
            <a:extLst>
              <a:ext uri="{FF2B5EF4-FFF2-40B4-BE49-F238E27FC236}">
                <a16:creationId xmlns:a16="http://schemas.microsoft.com/office/drawing/2014/main" id="{E9BAB65B-7E1F-4271-88D2-AB868D00882B}"/>
              </a:ext>
            </a:extLst>
          </p:cNvPr>
          <p:cNvSpPr/>
          <p:nvPr/>
        </p:nvSpPr>
        <p:spPr>
          <a:xfrm>
            <a:off x="9103264" y="4262675"/>
            <a:ext cx="1349101" cy="347472"/>
          </a:xfrm>
          <a:prstGeom prst="roundRect">
            <a:avLst/>
          </a:prstGeom>
          <a:solidFill>
            <a:schemeClr val="accent6">
              <a:lumMod val="20000"/>
              <a:lumOff val="80000"/>
            </a:schemeClr>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SAMA/SABA</a:t>
            </a:r>
            <a:endParaRPr kumimoji="0" lang="en-IN" sz="1400" b="1" i="0" u="none" strike="noStrike" kern="0" cap="none" spc="0" normalizeH="0" baseline="0" noProof="0" dirty="0">
              <a:ln>
                <a:noFill/>
              </a:ln>
              <a:effectLst/>
              <a:uLnTx/>
              <a:uFillTx/>
              <a:latin typeface="Arial"/>
              <a:ea typeface="+mn-ea"/>
              <a:cs typeface="Arial" panose="020B0604020202020204" pitchFamily="34" charset="0"/>
            </a:endParaRPr>
          </a:p>
        </p:txBody>
      </p:sp>
      <p:sp>
        <p:nvSpPr>
          <p:cNvPr id="20" name="Rectangle: Rounded Corners 20">
            <a:extLst>
              <a:ext uri="{FF2B5EF4-FFF2-40B4-BE49-F238E27FC236}">
                <a16:creationId xmlns:a16="http://schemas.microsoft.com/office/drawing/2014/main" id="{B40BCB7B-22D3-4C58-BB86-DE45DEA7EC84}"/>
              </a:ext>
            </a:extLst>
          </p:cNvPr>
          <p:cNvSpPr/>
          <p:nvPr/>
        </p:nvSpPr>
        <p:spPr>
          <a:xfrm>
            <a:off x="3509296" y="4268615"/>
            <a:ext cx="1376708" cy="347472"/>
          </a:xfrm>
          <a:prstGeom prst="roundRect">
            <a:avLst/>
          </a:prstGeom>
          <a:solidFill>
            <a:srgbClr val="FFFFFF"/>
          </a:solidFill>
          <a:ln w="12700" cap="flat" cmpd="sng" algn="ctr">
            <a:solidFill>
              <a:srgbClr val="00B050"/>
            </a:solidFill>
            <a:prstDash val="solid"/>
          </a:ln>
          <a:effectLst/>
        </p:spPr>
        <p:txBody>
          <a:bodyPr lIns="72000" tIns="72000" rIns="72000" bIns="72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effectLst/>
                <a:uLnTx/>
                <a:uFillTx/>
                <a:latin typeface="Arial"/>
                <a:ea typeface="+mn-ea"/>
                <a:cs typeface="Arial" panose="020B0604020202020204" pitchFamily="34" charset="0"/>
              </a:rPr>
              <a:t>SABA</a:t>
            </a:r>
            <a:endParaRPr kumimoji="0" lang="en-IN" sz="1400" b="1" i="0" u="none" strike="noStrike" kern="0" cap="none" spc="0" normalizeH="0" baseline="30000" noProof="0" dirty="0">
              <a:ln>
                <a:noFill/>
              </a:ln>
              <a:effectLst/>
              <a:uLnTx/>
              <a:uFillTx/>
              <a:latin typeface="Arial"/>
              <a:ea typeface="+mn-ea"/>
              <a:cs typeface="Arial" panose="020B0604020202020204" pitchFamily="34" charset="0"/>
            </a:endParaRPr>
          </a:p>
        </p:txBody>
      </p:sp>
      <p:sp>
        <p:nvSpPr>
          <p:cNvPr id="21" name="TextBox 20">
            <a:extLst>
              <a:ext uri="{FF2B5EF4-FFF2-40B4-BE49-F238E27FC236}">
                <a16:creationId xmlns:a16="http://schemas.microsoft.com/office/drawing/2014/main" id="{C5D8A60C-8AEF-4860-9295-0868D951D656}"/>
              </a:ext>
            </a:extLst>
          </p:cNvPr>
          <p:cNvSpPr txBox="1"/>
          <p:nvPr/>
        </p:nvSpPr>
        <p:spPr>
          <a:xfrm>
            <a:off x="1463041" y="350717"/>
            <a:ext cx="10045885" cy="584775"/>
          </a:xfrm>
          <a:prstGeom prst="rect">
            <a:avLst/>
          </a:prstGeom>
          <a:noFill/>
        </p:spPr>
        <p:txBody>
          <a:bodyPr wrap="square" rtlCol="0">
            <a:spAutoFit/>
          </a:bodyPr>
          <a:lstStyle/>
          <a:p>
            <a:pPr algn="ctr"/>
            <a:r>
              <a:rPr lang="en-US" sz="3200" b="1" dirty="0" err="1">
                <a:solidFill>
                  <a:srgbClr val="00B050"/>
                </a:solidFill>
                <a:latin typeface="Arial"/>
                <a:cs typeface="Arial"/>
              </a:rPr>
              <a:t>Các</a:t>
            </a:r>
            <a:r>
              <a:rPr lang="en-US" sz="3200" b="1" dirty="0">
                <a:solidFill>
                  <a:srgbClr val="00B050"/>
                </a:solidFill>
                <a:latin typeface="Arial"/>
                <a:cs typeface="Arial"/>
              </a:rPr>
              <a:t> </a:t>
            </a:r>
            <a:r>
              <a:rPr lang="en-US" sz="3200" b="1" dirty="0" err="1">
                <a:solidFill>
                  <a:srgbClr val="00B050"/>
                </a:solidFill>
                <a:latin typeface="Arial"/>
                <a:cs typeface="Arial"/>
              </a:rPr>
              <a:t>nhóm</a:t>
            </a:r>
            <a:r>
              <a:rPr lang="en-US" sz="3200" b="1" dirty="0">
                <a:solidFill>
                  <a:srgbClr val="00B050"/>
                </a:solidFill>
                <a:latin typeface="Arial"/>
                <a:cs typeface="Arial"/>
              </a:rPr>
              <a:t> </a:t>
            </a:r>
            <a:r>
              <a:rPr lang="en-US" sz="3200" b="1" dirty="0" err="1">
                <a:solidFill>
                  <a:srgbClr val="00B050"/>
                </a:solidFill>
                <a:latin typeface="Arial"/>
                <a:cs typeface="Arial"/>
              </a:rPr>
              <a:t>thuốc</a:t>
            </a:r>
            <a:r>
              <a:rPr lang="en-US" sz="3200" b="1" dirty="0">
                <a:solidFill>
                  <a:srgbClr val="00B050"/>
                </a:solidFill>
                <a:latin typeface="Arial"/>
                <a:cs typeface="Arial"/>
              </a:rPr>
              <a:t> </a:t>
            </a:r>
            <a:r>
              <a:rPr lang="en-US" sz="3200" b="1" dirty="0" err="1">
                <a:solidFill>
                  <a:srgbClr val="00B050"/>
                </a:solidFill>
                <a:latin typeface="Arial"/>
                <a:cs typeface="Arial"/>
              </a:rPr>
              <a:t>thường</a:t>
            </a:r>
            <a:r>
              <a:rPr lang="en-US" sz="3200" b="1" dirty="0">
                <a:solidFill>
                  <a:srgbClr val="00B050"/>
                </a:solidFill>
                <a:latin typeface="Arial"/>
                <a:cs typeface="Arial"/>
              </a:rPr>
              <a:t> </a:t>
            </a:r>
            <a:r>
              <a:rPr lang="en-US" sz="3200" b="1" dirty="0" err="1">
                <a:solidFill>
                  <a:srgbClr val="00B050"/>
                </a:solidFill>
                <a:latin typeface="Arial"/>
                <a:cs typeface="Arial"/>
              </a:rPr>
              <a:t>dùng</a:t>
            </a:r>
            <a:r>
              <a:rPr lang="en-US" sz="3200" b="1" dirty="0">
                <a:solidFill>
                  <a:srgbClr val="00B050"/>
                </a:solidFill>
                <a:latin typeface="Arial"/>
                <a:cs typeface="Arial"/>
              </a:rPr>
              <a:t> </a:t>
            </a:r>
            <a:r>
              <a:rPr lang="en-US" sz="3200" b="1" dirty="0" err="1">
                <a:solidFill>
                  <a:srgbClr val="00B050"/>
                </a:solidFill>
                <a:latin typeface="Arial"/>
                <a:cs typeface="Arial"/>
              </a:rPr>
              <a:t>trong</a:t>
            </a:r>
            <a:r>
              <a:rPr lang="en-US" sz="3200" b="1" dirty="0">
                <a:solidFill>
                  <a:srgbClr val="00B050"/>
                </a:solidFill>
                <a:latin typeface="Arial"/>
                <a:cs typeface="Arial"/>
              </a:rPr>
              <a:t> COPD</a:t>
            </a:r>
          </a:p>
        </p:txBody>
      </p:sp>
    </p:spTree>
    <p:extLst>
      <p:ext uri="{BB962C8B-B14F-4D97-AF65-F5344CB8AC3E}">
        <p14:creationId xmlns:p14="http://schemas.microsoft.com/office/powerpoint/2010/main" val="19269131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 name="Inhaltsplatzhalter 7">
            <a:extLst>
              <a:ext uri="{FF2B5EF4-FFF2-40B4-BE49-F238E27FC236}">
                <a16:creationId xmlns:a16="http://schemas.microsoft.com/office/drawing/2014/main" id="{A59AE148-B6EE-76C5-84D5-E9B65CE05B08}"/>
              </a:ext>
            </a:extLst>
          </p:cNvPr>
          <p:cNvSpPr txBox="1">
            <a:spLocks/>
          </p:cNvSpPr>
          <p:nvPr/>
        </p:nvSpPr>
        <p:spPr>
          <a:xfrm>
            <a:off x="6096000" y="4236698"/>
            <a:ext cx="5222507" cy="1622425"/>
          </a:xfrm>
          <a:prstGeom prst="rect">
            <a:avLst/>
          </a:prstGeom>
        </p:spPr>
        <p:txBody>
          <a:bodyPr vert="horz" lIns="0" tIns="0" rIns="0" bIns="0" rtlCol="0">
            <a:noAutofit/>
          </a:bodyPr>
          <a:lstStyle>
            <a:lvl1pPr marL="271463" indent="-271463" algn="l" defTabSz="914400" rtl="0" eaLnBrk="1" latinLnBrk="0" hangingPunct="1">
              <a:lnSpc>
                <a:spcPct val="90000"/>
              </a:lnSpc>
              <a:spcBef>
                <a:spcPts val="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1pPr>
            <a:lvl2pPr marL="533400" indent="-26193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2pPr>
            <a:lvl3pPr marL="750888" indent="-217488"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US" sz="1800" kern="1200" smtClean="0">
                <a:solidFill>
                  <a:schemeClr val="tx1"/>
                </a:solidFill>
                <a:latin typeface="+mn-lt"/>
                <a:ea typeface="+mn-ea"/>
                <a:cs typeface="+mn-cs"/>
              </a:defRPr>
            </a:lvl3pPr>
            <a:lvl4pPr marL="987425" indent="-227013" algn="l" defTabSz="914400" rtl="0" eaLnBrk="1" latinLnBrk="0" hangingPunct="1">
              <a:lnSpc>
                <a:spcPct val="90000"/>
              </a:lnSpc>
              <a:spcBef>
                <a:spcPts val="500"/>
              </a:spcBef>
              <a:spcAft>
                <a:spcPts val="600"/>
              </a:spcAft>
              <a:buClr>
                <a:srgbClr val="B3B340"/>
              </a:buClr>
              <a:buFont typeface="Arial" panose="020B0604020202020204" pitchFamily="34" charset="0"/>
              <a:buChar char="•"/>
              <a:tabLst>
                <a:tab pos="760413" algn="l"/>
              </a:tabLst>
              <a:defRPr lang="en-US" sz="1800" kern="1200" smtClean="0">
                <a:solidFill>
                  <a:schemeClr val="tx1"/>
                </a:solidFill>
                <a:latin typeface="+mn-lt"/>
                <a:ea typeface="+mn-ea"/>
                <a:cs typeface="+mn-cs"/>
              </a:defRPr>
            </a:lvl4pPr>
            <a:lvl5pPr marL="1249363" indent="-271463" algn="l" defTabSz="914400" rtl="0" eaLnBrk="1" latinLnBrk="0" hangingPunct="1">
              <a:lnSpc>
                <a:spcPct val="90000"/>
              </a:lnSpc>
              <a:spcBef>
                <a:spcPts val="500"/>
              </a:spcBef>
              <a:spcAft>
                <a:spcPts val="600"/>
              </a:spcAft>
              <a:buClr>
                <a:srgbClr val="B3B340"/>
              </a:buClr>
              <a:buFont typeface="Arial" panose="020B0604020202020204" pitchFamily="34" charset="0"/>
              <a:buChar char="•"/>
              <a:defRPr lang="en-GB" sz="1800" kern="1200" smtClean="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fontAlgn="auto">
              <a:buNone/>
            </a:pPr>
            <a:r>
              <a:rPr lang="de-DE" sz="3200" b="1" dirty="0">
                <a:latin typeface="Arial" panose="020B0604020202020204" pitchFamily="34" charset="0"/>
                <a:cs typeface="Arial" panose="020B0604020202020204" pitchFamily="34" charset="0"/>
              </a:rPr>
              <a:t>Định nghĩa</a:t>
            </a:r>
          </a:p>
          <a:p>
            <a:pPr marL="0" indent="0" algn="r" fontAlgn="auto">
              <a:buFont typeface="Arial" panose="020B0604020202020204" pitchFamily="34" charset="0"/>
              <a:buNone/>
            </a:pPr>
            <a:endParaRPr lang="de-DE" sz="2800" b="1" dirty="0">
              <a:latin typeface="Arial" panose="020B0604020202020204" pitchFamily="34" charset="0"/>
              <a:cs typeface="Arial" panose="020B0604020202020204" pitchFamily="34" charset="0"/>
            </a:endParaRPr>
          </a:p>
          <a:p>
            <a:pPr algn="r" fontAlgn="auto"/>
            <a:endParaRPr lang="de-DE" b="1" dirty="0">
              <a:latin typeface="Arial" panose="020B0604020202020204" pitchFamily="34" charset="0"/>
              <a:cs typeface="Arial" panose="020B0604020202020204" pitchFamily="34" charset="0"/>
            </a:endParaRPr>
          </a:p>
          <a:p>
            <a:pPr marL="0" indent="0" algn="r" fontAlgn="auto">
              <a:buFont typeface="Arial" panose="020B0604020202020204" pitchFamily="34" charset="0"/>
              <a:buNone/>
            </a:pPr>
            <a:endParaRPr lang="de-DE" b="1" dirty="0">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A11D7040-5FD6-C79F-919E-8D014F68B153}"/>
              </a:ext>
            </a:extLst>
          </p:cNvPr>
          <p:cNvSpPr/>
          <p:nvPr/>
        </p:nvSpPr>
        <p:spPr>
          <a:xfrm>
            <a:off x="0" y="1693522"/>
            <a:ext cx="12192000" cy="2381250"/>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0" tIns="45720" rIns="756000" bIns="45720" numCol="1" spcCol="0" rtlCol="0" fromWordArt="0" anchor="ctr" anchorCtr="0" forceAA="0" compatLnSpc="1">
            <a:prstTxWarp prst="textNoShape">
              <a:avLst/>
            </a:prstTxWarp>
            <a:noAutofit/>
          </a:bodyPr>
          <a:lstStyle/>
          <a:p>
            <a:pPr algn="r"/>
            <a:r>
              <a:rPr lang="de-DE" sz="4000" b="1" dirty="0">
                <a:latin typeface="Arial" panose="020B0604020202020204" pitchFamily="34" charset="0"/>
                <a:cs typeface="Arial" panose="020B0604020202020204" pitchFamily="34" charset="0"/>
              </a:rPr>
              <a:t>Chương 1</a:t>
            </a:r>
          </a:p>
        </p:txBody>
      </p:sp>
      <p:pic>
        <p:nvPicPr>
          <p:cNvPr id="1026" name="Picture 2" descr="Global Initiative for Chronic Obstructive Lung Disease">
            <a:extLst>
              <a:ext uri="{FF2B5EF4-FFF2-40B4-BE49-F238E27FC236}">
                <a16:creationId xmlns:a16="http://schemas.microsoft.com/office/drawing/2014/main" id="{EB680ED1-105C-4979-8AD0-5167C1D5DAA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1891"/>
          <a:stretch/>
        </p:blipFill>
        <p:spPr bwMode="auto">
          <a:xfrm>
            <a:off x="1044943" y="1354719"/>
            <a:ext cx="3152775" cy="30588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371955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a:extLst>
              <a:ext uri="{FF2B5EF4-FFF2-40B4-BE49-F238E27FC236}">
                <a16:creationId xmlns:a16="http://schemas.microsoft.com/office/drawing/2014/main" id="{719DB3DB-1BDD-451B-AD42-3BF1AE5A8E3A}"/>
              </a:ext>
            </a:extLst>
          </p:cNvPr>
          <p:cNvGrpSpPr/>
          <p:nvPr/>
        </p:nvGrpSpPr>
        <p:grpSpPr>
          <a:xfrm>
            <a:off x="118016" y="2219047"/>
            <a:ext cx="6438232" cy="3157625"/>
            <a:chOff x="190499" y="1688695"/>
            <a:chExt cx="6524626" cy="3480610"/>
          </a:xfrm>
        </p:grpSpPr>
        <p:sp>
          <p:nvSpPr>
            <p:cNvPr id="3" name="Rectangle 2">
              <a:extLst>
                <a:ext uri="{FF2B5EF4-FFF2-40B4-BE49-F238E27FC236}">
                  <a16:creationId xmlns:a16="http://schemas.microsoft.com/office/drawing/2014/main" id="{03EA6BCD-F823-42AB-B680-A2098848CD5F}"/>
                </a:ext>
              </a:extLst>
            </p:cNvPr>
            <p:cNvSpPr/>
            <p:nvPr/>
          </p:nvSpPr>
          <p:spPr>
            <a:xfrm>
              <a:off x="190499" y="1688695"/>
              <a:ext cx="6524626" cy="3480610"/>
            </a:xfrm>
            <a:prstGeom prst="rect">
              <a:avLst/>
            </a:prstGeom>
            <a:solidFill>
              <a:srgbClr val="F2F2F2"/>
            </a:solidFill>
            <a:ln w="12700" cap="flat" cmpd="sng" algn="ctr">
              <a:solidFill>
                <a:srgbClr val="3282BE">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a:cs typeface="+mn-cs"/>
              </a:endParaRPr>
            </a:p>
          </p:txBody>
        </p:sp>
        <p:grpSp>
          <p:nvGrpSpPr>
            <p:cNvPr id="4" name="Group 3">
              <a:extLst>
                <a:ext uri="{FF2B5EF4-FFF2-40B4-BE49-F238E27FC236}">
                  <a16:creationId xmlns:a16="http://schemas.microsoft.com/office/drawing/2014/main" id="{A3396381-8DBA-4DF3-A1C2-07473D9E4E06}"/>
                </a:ext>
              </a:extLst>
            </p:cNvPr>
            <p:cNvGrpSpPr/>
            <p:nvPr/>
          </p:nvGrpSpPr>
          <p:grpSpPr>
            <a:xfrm>
              <a:off x="469979" y="1839820"/>
              <a:ext cx="5965665" cy="3228980"/>
              <a:chOff x="2286001" y="2201864"/>
              <a:chExt cx="7315199" cy="3513137"/>
            </a:xfrm>
          </p:grpSpPr>
          <p:pic>
            <p:nvPicPr>
              <p:cNvPr id="5" name="Picture 2">
                <a:extLst>
                  <a:ext uri="{FF2B5EF4-FFF2-40B4-BE49-F238E27FC236}">
                    <a16:creationId xmlns:a16="http://schemas.microsoft.com/office/drawing/2014/main" id="{1353C201-7EB8-44A1-AD96-8B5A1D1D122C}"/>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67712">
                <a:off x="2911476" y="2619376"/>
                <a:ext cx="6257925"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nvGrpSpPr>
              <p:cNvPr id="6" name="Agrupar 74">
                <a:extLst>
                  <a:ext uri="{FF2B5EF4-FFF2-40B4-BE49-F238E27FC236}">
                    <a16:creationId xmlns:a16="http://schemas.microsoft.com/office/drawing/2014/main" id="{91DE0BC9-E316-4E51-913C-68139138442C}"/>
                  </a:ext>
                </a:extLst>
              </p:cNvPr>
              <p:cNvGrpSpPr>
                <a:grpSpLocks/>
              </p:cNvGrpSpPr>
              <p:nvPr/>
            </p:nvGrpSpPr>
            <p:grpSpPr bwMode="auto">
              <a:xfrm>
                <a:off x="6661150" y="2201864"/>
                <a:ext cx="2940050" cy="1482725"/>
                <a:chOff x="5136736" y="1577784"/>
                <a:chExt cx="2940464" cy="1811661"/>
              </a:xfrm>
            </p:grpSpPr>
            <p:grpSp>
              <p:nvGrpSpPr>
                <p:cNvPr id="32" name="Group 13">
                  <a:extLst>
                    <a:ext uri="{FF2B5EF4-FFF2-40B4-BE49-F238E27FC236}">
                      <a16:creationId xmlns:a16="http://schemas.microsoft.com/office/drawing/2014/main" id="{C324A49A-D035-4F6F-B220-B27A7EF782D3}"/>
                    </a:ext>
                  </a:extLst>
                </p:cNvPr>
                <p:cNvGrpSpPr>
                  <a:grpSpLocks/>
                </p:cNvGrpSpPr>
                <p:nvPr/>
              </p:nvGrpSpPr>
              <p:grpSpPr bwMode="auto">
                <a:xfrm>
                  <a:off x="5136736" y="2327934"/>
                  <a:ext cx="1042910" cy="1061511"/>
                  <a:chOff x="0" y="0"/>
                  <a:chExt cx="790" cy="790"/>
                </a:xfrm>
              </p:grpSpPr>
              <p:sp>
                <p:nvSpPr>
                  <p:cNvPr id="35" name="Oval 14">
                    <a:extLst>
                      <a:ext uri="{FF2B5EF4-FFF2-40B4-BE49-F238E27FC236}">
                        <a16:creationId xmlns:a16="http://schemas.microsoft.com/office/drawing/2014/main" id="{617B72E9-8A42-46AB-9BA1-E78AA5068CD3}"/>
                      </a:ext>
                    </a:extLst>
                  </p:cNvPr>
                  <p:cNvSpPr>
                    <a:spLocks/>
                  </p:cNvSpPr>
                  <p:nvPr/>
                </p:nvSpPr>
                <p:spPr bwMode="auto">
                  <a:xfrm>
                    <a:off x="0" y="0"/>
                    <a:ext cx="790" cy="790"/>
                  </a:xfrm>
                  <a:prstGeom prst="ellipse">
                    <a:avLst/>
                  </a:prstGeom>
                  <a:solidFill>
                    <a:srgbClr val="FFFFFF">
                      <a:alpha val="43921"/>
                    </a:srgbClr>
                  </a:solidFill>
                  <a:ln w="76200">
                    <a:solidFill>
                      <a:srgbClr val="524587"/>
                    </a:solidFill>
                    <a:miter lim="800000"/>
                    <a:headEnd/>
                    <a:tailEnd/>
                  </a:ln>
                </p:spPr>
                <p:txBody>
                  <a:bodyPr lIns="0" tIns="0" rIns="0" bIns="0"/>
                  <a:lstStyle>
                    <a:lvl1pPr>
                      <a:defRPr sz="1000">
                        <a:solidFill>
                          <a:schemeClr val="tx1"/>
                        </a:solidFill>
                        <a:latin typeface="Arial" panose="020B0604020202020204" pitchFamily="34" charset="0"/>
                      </a:defRPr>
                    </a:lvl1pPr>
                    <a:lvl2pPr marL="742950" indent="-285750">
                      <a:defRPr sz="1000">
                        <a:solidFill>
                          <a:schemeClr val="tx1"/>
                        </a:solidFill>
                        <a:latin typeface="Arial" panose="020B0604020202020204" pitchFamily="34" charset="0"/>
                      </a:defRPr>
                    </a:lvl2pPr>
                    <a:lvl3pPr marL="1143000" indent="-228600">
                      <a:defRPr sz="1000">
                        <a:solidFill>
                          <a:schemeClr val="tx1"/>
                        </a:solidFill>
                        <a:latin typeface="Arial" panose="020B0604020202020204" pitchFamily="34" charset="0"/>
                      </a:defRPr>
                    </a:lvl3pPr>
                    <a:lvl4pPr marL="1600200" indent="-228600">
                      <a:defRPr sz="1000">
                        <a:solidFill>
                          <a:schemeClr val="tx1"/>
                        </a:solidFill>
                        <a:latin typeface="Arial" panose="020B0604020202020204" pitchFamily="34" charset="0"/>
                      </a:defRPr>
                    </a:lvl4pPr>
                    <a:lvl5pPr marL="2057400" indent="-22860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defTabSz="914400">
                      <a:defRPr/>
                    </a:pPr>
                    <a:endParaRPr lang="vi-VN" altLang="vi-VN" sz="1500" kern="0">
                      <a:solidFill>
                        <a:prstClr val="black"/>
                      </a:solidFill>
                      <a:latin typeface="Calibri" panose="020F0502020204030204" pitchFamily="34" charset="0"/>
                      <a:cs typeface="Calibri" panose="020F0502020204030204" pitchFamily="34" charset="0"/>
                    </a:endParaRPr>
                  </a:p>
                </p:txBody>
              </p:sp>
              <p:sp>
                <p:nvSpPr>
                  <p:cNvPr id="36" name="Line 15">
                    <a:extLst>
                      <a:ext uri="{FF2B5EF4-FFF2-40B4-BE49-F238E27FC236}">
                        <a16:creationId xmlns:a16="http://schemas.microsoft.com/office/drawing/2014/main" id="{B4EC8D04-6D74-470F-9D5A-AF07BD1B3985}"/>
                      </a:ext>
                    </a:extLst>
                  </p:cNvPr>
                  <p:cNvSpPr>
                    <a:spLocks noChangeShapeType="1"/>
                  </p:cNvSpPr>
                  <p:nvPr/>
                </p:nvSpPr>
                <p:spPr bwMode="auto">
                  <a:xfrm>
                    <a:off x="117" y="399"/>
                    <a:ext cx="516" cy="0"/>
                  </a:xfrm>
                  <a:prstGeom prst="line">
                    <a:avLst/>
                  </a:prstGeom>
                  <a:noFill/>
                  <a:ln w="88900">
                    <a:solidFill>
                      <a:srgbClr val="524587"/>
                    </a:solidFill>
                    <a:miter lim="800000"/>
                    <a:headEnd/>
                    <a:tailEnd/>
                  </a:ln>
                </p:spPr>
                <p:txBody>
                  <a:bodyPr lIns="0" tIns="0" rIns="0" bIns="0"/>
                  <a:lstStyle/>
                  <a:p>
                    <a:pPr defTabSz="914400">
                      <a:defRPr/>
                    </a:pPr>
                    <a:endParaRPr lang="en-US" kern="0">
                      <a:solidFill>
                        <a:prstClr val="black"/>
                      </a:solidFill>
                      <a:latin typeface="Arial"/>
                    </a:endParaRPr>
                  </a:p>
                </p:txBody>
              </p:sp>
              <p:sp>
                <p:nvSpPr>
                  <p:cNvPr id="37" name="Line 16">
                    <a:extLst>
                      <a:ext uri="{FF2B5EF4-FFF2-40B4-BE49-F238E27FC236}">
                        <a16:creationId xmlns:a16="http://schemas.microsoft.com/office/drawing/2014/main" id="{8D503C1A-2D53-477B-BFC6-7ABE400C8C03}"/>
                      </a:ext>
                    </a:extLst>
                  </p:cNvPr>
                  <p:cNvSpPr>
                    <a:spLocks noChangeShapeType="1"/>
                  </p:cNvSpPr>
                  <p:nvPr/>
                </p:nvSpPr>
                <p:spPr bwMode="auto">
                  <a:xfrm rot="10800000" flipH="1">
                    <a:off x="375" y="135"/>
                    <a:ext cx="0" cy="514"/>
                  </a:xfrm>
                  <a:prstGeom prst="line">
                    <a:avLst/>
                  </a:prstGeom>
                  <a:noFill/>
                  <a:ln w="88900">
                    <a:solidFill>
                      <a:srgbClr val="524587"/>
                    </a:solidFill>
                    <a:miter lim="800000"/>
                    <a:headEnd/>
                    <a:tailEnd/>
                  </a:ln>
                </p:spPr>
                <p:txBody>
                  <a:bodyPr lIns="0" tIns="0" rIns="0" bIns="0"/>
                  <a:lstStyle/>
                  <a:p>
                    <a:pPr defTabSz="914400">
                      <a:defRPr/>
                    </a:pPr>
                    <a:endParaRPr lang="en-US" kern="0">
                      <a:solidFill>
                        <a:prstClr val="black"/>
                      </a:solidFill>
                      <a:latin typeface="Arial"/>
                    </a:endParaRPr>
                  </a:p>
                </p:txBody>
              </p:sp>
            </p:grpSp>
            <p:sp>
              <p:nvSpPr>
                <p:cNvPr id="33" name="Rectangle 17">
                  <a:extLst>
                    <a:ext uri="{FF2B5EF4-FFF2-40B4-BE49-F238E27FC236}">
                      <a16:creationId xmlns:a16="http://schemas.microsoft.com/office/drawing/2014/main" id="{662081B8-3D98-42A2-9419-4B0526303029}"/>
                    </a:ext>
                  </a:extLst>
                </p:cNvPr>
                <p:cNvSpPr>
                  <a:spLocks/>
                </p:cNvSpPr>
                <p:nvPr/>
              </p:nvSpPr>
              <p:spPr bwMode="auto">
                <a:xfrm>
                  <a:off x="6310064" y="1577784"/>
                  <a:ext cx="1767136" cy="940744"/>
                </a:xfrm>
                <a:prstGeom prst="rect">
                  <a:avLst/>
                </a:prstGeom>
                <a:noFill/>
                <a:ln>
                  <a:noFill/>
                </a:ln>
              </p:spPr>
              <p:txBody>
                <a:bodyPr lIns="15319" tIns="15319" rIns="15319" bIns="15319" anchor="ctr"/>
                <a:lstStyle>
                  <a:lvl1pPr>
                    <a:defRPr sz="1000">
                      <a:solidFill>
                        <a:schemeClr val="tx1"/>
                      </a:solidFill>
                      <a:latin typeface="Arial" panose="020B0604020202020204" pitchFamily="34" charset="0"/>
                    </a:defRPr>
                  </a:lvl1pPr>
                  <a:lvl2pPr marL="742950" indent="-285750">
                    <a:defRPr sz="1000">
                      <a:solidFill>
                        <a:schemeClr val="tx1"/>
                      </a:solidFill>
                      <a:latin typeface="Arial" panose="020B0604020202020204" pitchFamily="34" charset="0"/>
                    </a:defRPr>
                  </a:lvl2pPr>
                  <a:lvl3pPr marL="1143000" indent="-228600">
                    <a:defRPr sz="1000">
                      <a:solidFill>
                        <a:schemeClr val="tx1"/>
                      </a:solidFill>
                      <a:latin typeface="Arial" panose="020B0604020202020204" pitchFamily="34" charset="0"/>
                    </a:defRPr>
                  </a:lvl3pPr>
                  <a:lvl4pPr marL="1600200" indent="-228600">
                    <a:defRPr sz="1000">
                      <a:solidFill>
                        <a:schemeClr val="tx1"/>
                      </a:solidFill>
                      <a:latin typeface="Arial" panose="020B0604020202020204" pitchFamily="34" charset="0"/>
                    </a:defRPr>
                  </a:lvl4pPr>
                  <a:lvl5pPr marL="2057400" indent="-22860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algn="ctr" defTabSz="914400">
                    <a:defRPr/>
                  </a:pPr>
                  <a:r>
                    <a:rPr lang="en-US" altLang="vi-VN" sz="1600" b="1" kern="0" dirty="0">
                      <a:solidFill>
                        <a:prstClr val="black"/>
                      </a:solidFill>
                      <a:latin typeface="Calibri" panose="020F0502020204030204" pitchFamily="34" charset="0"/>
                      <a:cs typeface="Calibri" panose="020F0502020204030204" pitchFamily="34" charset="0"/>
                      <a:sym typeface="75 Helvetica Bold"/>
                    </a:rPr>
                    <a:t>Beta Agonists</a:t>
                  </a:r>
                </a:p>
              </p:txBody>
            </p:sp>
            <p:sp>
              <p:nvSpPr>
                <p:cNvPr id="34" name="Line 18">
                  <a:extLst>
                    <a:ext uri="{FF2B5EF4-FFF2-40B4-BE49-F238E27FC236}">
                      <a16:creationId xmlns:a16="http://schemas.microsoft.com/office/drawing/2014/main" id="{0E578860-13E2-48B1-A7FD-8B6ECF90881C}"/>
                    </a:ext>
                  </a:extLst>
                </p:cNvPr>
                <p:cNvSpPr>
                  <a:spLocks noChangeShapeType="1"/>
                </p:cNvSpPr>
                <p:nvPr/>
              </p:nvSpPr>
              <p:spPr bwMode="auto">
                <a:xfrm flipH="1">
                  <a:off x="5987756" y="2093739"/>
                  <a:ext cx="368352" cy="310349"/>
                </a:xfrm>
                <a:prstGeom prst="line">
                  <a:avLst/>
                </a:prstGeom>
                <a:noFill/>
                <a:ln w="88900">
                  <a:solidFill>
                    <a:srgbClr val="524587"/>
                  </a:solidFill>
                  <a:miter lim="800000"/>
                  <a:headEnd/>
                  <a:tailEnd/>
                </a:ln>
              </p:spPr>
              <p:txBody>
                <a:bodyPr lIns="0" tIns="0" rIns="0" bIns="0"/>
                <a:lstStyle/>
                <a:p>
                  <a:pPr defTabSz="914400">
                    <a:defRPr/>
                  </a:pPr>
                  <a:endParaRPr lang="en-US" kern="0">
                    <a:solidFill>
                      <a:prstClr val="black"/>
                    </a:solidFill>
                    <a:latin typeface="Arial"/>
                  </a:endParaRPr>
                </a:p>
              </p:txBody>
            </p:sp>
          </p:grpSp>
          <p:grpSp>
            <p:nvGrpSpPr>
              <p:cNvPr id="7" name="Agrupar 73">
                <a:extLst>
                  <a:ext uri="{FF2B5EF4-FFF2-40B4-BE49-F238E27FC236}">
                    <a16:creationId xmlns:a16="http://schemas.microsoft.com/office/drawing/2014/main" id="{6A706C22-D310-425B-A0CE-13BDBAA992B5}"/>
                  </a:ext>
                </a:extLst>
              </p:cNvPr>
              <p:cNvGrpSpPr>
                <a:grpSpLocks/>
              </p:cNvGrpSpPr>
              <p:nvPr/>
            </p:nvGrpSpPr>
            <p:grpSpPr bwMode="auto">
              <a:xfrm>
                <a:off x="2286001" y="2209801"/>
                <a:ext cx="2911475" cy="1628775"/>
                <a:chOff x="746386" y="1591804"/>
                <a:chExt cx="2911214" cy="1989597"/>
              </a:xfrm>
            </p:grpSpPr>
            <p:grpSp>
              <p:nvGrpSpPr>
                <p:cNvPr id="27" name="Group 27">
                  <a:extLst>
                    <a:ext uri="{FF2B5EF4-FFF2-40B4-BE49-F238E27FC236}">
                      <a16:creationId xmlns:a16="http://schemas.microsoft.com/office/drawing/2014/main" id="{6F6B7012-9321-418A-8380-C61B89EEB307}"/>
                    </a:ext>
                  </a:extLst>
                </p:cNvPr>
                <p:cNvGrpSpPr>
                  <a:grpSpLocks/>
                </p:cNvGrpSpPr>
                <p:nvPr/>
              </p:nvGrpSpPr>
              <p:grpSpPr bwMode="auto">
                <a:xfrm>
                  <a:off x="2651576" y="2514601"/>
                  <a:ext cx="1006024" cy="1066800"/>
                  <a:chOff x="0" y="0"/>
                  <a:chExt cx="790" cy="790"/>
                </a:xfrm>
              </p:grpSpPr>
              <p:sp>
                <p:nvSpPr>
                  <p:cNvPr id="30" name="Oval 28">
                    <a:extLst>
                      <a:ext uri="{FF2B5EF4-FFF2-40B4-BE49-F238E27FC236}">
                        <a16:creationId xmlns:a16="http://schemas.microsoft.com/office/drawing/2014/main" id="{0F58C4F9-AFC6-4166-BDDD-F3DC9D690F78}"/>
                      </a:ext>
                    </a:extLst>
                  </p:cNvPr>
                  <p:cNvSpPr>
                    <a:spLocks/>
                  </p:cNvSpPr>
                  <p:nvPr/>
                </p:nvSpPr>
                <p:spPr bwMode="auto">
                  <a:xfrm>
                    <a:off x="0" y="0"/>
                    <a:ext cx="790" cy="790"/>
                  </a:xfrm>
                  <a:prstGeom prst="ellipse">
                    <a:avLst/>
                  </a:prstGeom>
                  <a:solidFill>
                    <a:srgbClr val="FFFFFF">
                      <a:alpha val="43921"/>
                    </a:srgbClr>
                  </a:solidFill>
                  <a:ln w="76200">
                    <a:solidFill>
                      <a:srgbClr val="FF0000"/>
                    </a:solidFill>
                    <a:miter lim="800000"/>
                    <a:headEnd/>
                    <a:tailEnd/>
                  </a:ln>
                </p:spPr>
                <p:txBody>
                  <a:bodyPr lIns="0" tIns="0" rIns="0" bIns="0"/>
                  <a:lstStyle>
                    <a:lvl1pPr>
                      <a:defRPr sz="1000">
                        <a:solidFill>
                          <a:schemeClr val="tx1"/>
                        </a:solidFill>
                        <a:latin typeface="Arial" panose="020B0604020202020204" pitchFamily="34" charset="0"/>
                      </a:defRPr>
                    </a:lvl1pPr>
                    <a:lvl2pPr marL="742950" indent="-285750">
                      <a:defRPr sz="1000">
                        <a:solidFill>
                          <a:schemeClr val="tx1"/>
                        </a:solidFill>
                        <a:latin typeface="Arial" panose="020B0604020202020204" pitchFamily="34" charset="0"/>
                      </a:defRPr>
                    </a:lvl2pPr>
                    <a:lvl3pPr marL="1143000" indent="-228600">
                      <a:defRPr sz="1000">
                        <a:solidFill>
                          <a:schemeClr val="tx1"/>
                        </a:solidFill>
                        <a:latin typeface="Arial" panose="020B0604020202020204" pitchFamily="34" charset="0"/>
                      </a:defRPr>
                    </a:lvl3pPr>
                    <a:lvl4pPr marL="1600200" indent="-228600">
                      <a:defRPr sz="1000">
                        <a:solidFill>
                          <a:schemeClr val="tx1"/>
                        </a:solidFill>
                        <a:latin typeface="Arial" panose="020B0604020202020204" pitchFamily="34" charset="0"/>
                      </a:defRPr>
                    </a:lvl4pPr>
                    <a:lvl5pPr marL="2057400" indent="-22860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defTabSz="914400">
                      <a:defRPr/>
                    </a:pPr>
                    <a:endParaRPr lang="vi-VN" altLang="vi-VN" sz="1500" kern="0">
                      <a:solidFill>
                        <a:prstClr val="black"/>
                      </a:solidFill>
                      <a:latin typeface="Calibri" panose="020F0502020204030204" pitchFamily="34" charset="0"/>
                      <a:cs typeface="Calibri" panose="020F0502020204030204" pitchFamily="34" charset="0"/>
                    </a:endParaRPr>
                  </a:p>
                </p:txBody>
              </p:sp>
              <p:sp>
                <p:nvSpPr>
                  <p:cNvPr id="31" name="Line 29">
                    <a:extLst>
                      <a:ext uri="{FF2B5EF4-FFF2-40B4-BE49-F238E27FC236}">
                        <a16:creationId xmlns:a16="http://schemas.microsoft.com/office/drawing/2014/main" id="{EE388E12-F697-4DBF-A3E5-2A9D5EB39B26}"/>
                      </a:ext>
                    </a:extLst>
                  </p:cNvPr>
                  <p:cNvSpPr>
                    <a:spLocks noChangeShapeType="1"/>
                  </p:cNvSpPr>
                  <p:nvPr/>
                </p:nvSpPr>
                <p:spPr bwMode="auto">
                  <a:xfrm>
                    <a:off x="124" y="384"/>
                    <a:ext cx="515" cy="0"/>
                  </a:xfrm>
                  <a:prstGeom prst="line">
                    <a:avLst/>
                  </a:prstGeom>
                  <a:noFill/>
                  <a:ln w="88900">
                    <a:solidFill>
                      <a:srgbClr val="FF0000"/>
                    </a:solidFill>
                    <a:miter lim="800000"/>
                    <a:headEnd/>
                    <a:tailEnd/>
                  </a:ln>
                </p:spPr>
                <p:txBody>
                  <a:bodyPr lIns="0" tIns="0" rIns="0" bIns="0"/>
                  <a:lstStyle/>
                  <a:p>
                    <a:pPr defTabSz="914400">
                      <a:defRPr/>
                    </a:pPr>
                    <a:endParaRPr lang="en-US" kern="0">
                      <a:solidFill>
                        <a:prstClr val="black"/>
                      </a:solidFill>
                      <a:latin typeface="Arial"/>
                    </a:endParaRPr>
                  </a:p>
                </p:txBody>
              </p:sp>
            </p:grpSp>
            <p:sp>
              <p:nvSpPr>
                <p:cNvPr id="28" name="Rectangle 30">
                  <a:extLst>
                    <a:ext uri="{FF2B5EF4-FFF2-40B4-BE49-F238E27FC236}">
                      <a16:creationId xmlns:a16="http://schemas.microsoft.com/office/drawing/2014/main" id="{8C98C176-0DBB-4BE0-81F1-B5F3B88C392B}"/>
                    </a:ext>
                  </a:extLst>
                </p:cNvPr>
                <p:cNvSpPr>
                  <a:spLocks/>
                </p:cNvSpPr>
                <p:nvPr/>
              </p:nvSpPr>
              <p:spPr bwMode="auto">
                <a:xfrm>
                  <a:off x="746386" y="1591804"/>
                  <a:ext cx="1866733" cy="1021948"/>
                </a:xfrm>
                <a:prstGeom prst="rect">
                  <a:avLst/>
                </a:prstGeom>
                <a:noFill/>
                <a:ln>
                  <a:noFill/>
                </a:ln>
              </p:spPr>
              <p:txBody>
                <a:bodyPr lIns="15319" tIns="15319" rIns="15319" bIns="15319" anchor="ctr"/>
                <a:lstStyle>
                  <a:lvl1pPr>
                    <a:defRPr sz="1000">
                      <a:solidFill>
                        <a:schemeClr val="tx1"/>
                      </a:solidFill>
                      <a:latin typeface="Arial" panose="020B0604020202020204" pitchFamily="34" charset="0"/>
                    </a:defRPr>
                  </a:lvl1pPr>
                  <a:lvl2pPr marL="742950" indent="-285750">
                    <a:defRPr sz="1000">
                      <a:solidFill>
                        <a:schemeClr val="tx1"/>
                      </a:solidFill>
                      <a:latin typeface="Arial" panose="020B0604020202020204" pitchFamily="34" charset="0"/>
                    </a:defRPr>
                  </a:lvl2pPr>
                  <a:lvl3pPr marL="1143000" indent="-228600">
                    <a:defRPr sz="1000">
                      <a:solidFill>
                        <a:schemeClr val="tx1"/>
                      </a:solidFill>
                      <a:latin typeface="Arial" panose="020B0604020202020204" pitchFamily="34" charset="0"/>
                    </a:defRPr>
                  </a:lvl3pPr>
                  <a:lvl4pPr marL="1600200" indent="-228600">
                    <a:defRPr sz="1000">
                      <a:solidFill>
                        <a:schemeClr val="tx1"/>
                      </a:solidFill>
                      <a:latin typeface="Arial" panose="020B0604020202020204" pitchFamily="34" charset="0"/>
                    </a:defRPr>
                  </a:lvl4pPr>
                  <a:lvl5pPr marL="2057400" indent="-228600">
                    <a:defRPr sz="1000">
                      <a:solidFill>
                        <a:schemeClr val="tx1"/>
                      </a:solidFill>
                      <a:latin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defRPr>
                  </a:lvl9pPr>
                </a:lstStyle>
                <a:p>
                  <a:pPr algn="ctr" defTabSz="914400">
                    <a:defRPr/>
                  </a:pPr>
                  <a:r>
                    <a:rPr lang="en-US" altLang="vi-VN" sz="1600" b="1" kern="0" dirty="0">
                      <a:solidFill>
                        <a:prstClr val="black"/>
                      </a:solidFill>
                      <a:latin typeface="Calibri" panose="020F0502020204030204" pitchFamily="34" charset="0"/>
                      <a:cs typeface="Calibri" panose="020F0502020204030204" pitchFamily="34" charset="0"/>
                      <a:sym typeface="75 Helvetica Bold"/>
                    </a:rPr>
                    <a:t>Anticholinergics</a:t>
                  </a:r>
                </a:p>
              </p:txBody>
            </p:sp>
            <p:sp>
              <p:nvSpPr>
                <p:cNvPr id="29" name="Line 31">
                  <a:extLst>
                    <a:ext uri="{FF2B5EF4-FFF2-40B4-BE49-F238E27FC236}">
                      <a16:creationId xmlns:a16="http://schemas.microsoft.com/office/drawing/2014/main" id="{CBBC368F-3C1F-449D-AD11-6979DD98788A}"/>
                    </a:ext>
                  </a:extLst>
                </p:cNvPr>
                <p:cNvSpPr>
                  <a:spLocks noChangeShapeType="1"/>
                </p:cNvSpPr>
                <p:nvPr/>
              </p:nvSpPr>
              <p:spPr bwMode="auto">
                <a:xfrm>
                  <a:off x="2567086" y="2218159"/>
                  <a:ext cx="331757" cy="366504"/>
                </a:xfrm>
                <a:prstGeom prst="line">
                  <a:avLst/>
                </a:prstGeom>
                <a:noFill/>
                <a:ln w="88900">
                  <a:solidFill>
                    <a:srgbClr val="FF0000"/>
                  </a:solidFill>
                  <a:miter lim="800000"/>
                  <a:headEnd/>
                  <a:tailEnd/>
                </a:ln>
              </p:spPr>
              <p:txBody>
                <a:bodyPr lIns="0" tIns="0" rIns="0" bIns="0"/>
                <a:lstStyle/>
                <a:p>
                  <a:pPr defTabSz="914400">
                    <a:defRPr/>
                  </a:pPr>
                  <a:endParaRPr lang="en-US" kern="0">
                    <a:solidFill>
                      <a:prstClr val="black"/>
                    </a:solidFill>
                    <a:latin typeface="Arial"/>
                  </a:endParaRPr>
                </a:p>
              </p:txBody>
            </p:sp>
          </p:grpSp>
          <p:sp>
            <p:nvSpPr>
              <p:cNvPr id="8" name="Rectangle 3">
                <a:extLst>
                  <a:ext uri="{FF2B5EF4-FFF2-40B4-BE49-F238E27FC236}">
                    <a16:creationId xmlns:a16="http://schemas.microsoft.com/office/drawing/2014/main" id="{5AB336BB-3F39-41A8-879A-FAB30D9E5B08}"/>
                  </a:ext>
                </a:extLst>
              </p:cNvPr>
              <p:cNvSpPr>
                <a:spLocks/>
              </p:cNvSpPr>
              <p:nvPr/>
            </p:nvSpPr>
            <p:spPr bwMode="auto">
              <a:xfrm>
                <a:off x="7131051" y="4229100"/>
                <a:ext cx="2022475" cy="387350"/>
              </a:xfrm>
              <a:prstGeom prst="rect">
                <a:avLst/>
              </a:prstGeom>
              <a:solidFill>
                <a:srgbClr val="AFDC7E"/>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algn="ctr" defTabSz="914400" fontAlgn="base">
                  <a:spcBef>
                    <a:spcPct val="0"/>
                  </a:spcBef>
                  <a:spcAft>
                    <a:spcPct val="0"/>
                  </a:spcAft>
                  <a:buFontTx/>
                  <a:buNone/>
                </a:pPr>
                <a:r>
                  <a:rPr lang="en-US" altLang="vi-VN" sz="1000" b="1">
                    <a:solidFill>
                      <a:srgbClr val="000000"/>
                    </a:solidFill>
                    <a:latin typeface="Arial" panose="020B0604020202020204" pitchFamily="34" charset="0"/>
                    <a:cs typeface="Arial" panose="020B0604020202020204" pitchFamily="34" charset="0"/>
                    <a:sym typeface="75 Helvetica Bold"/>
                  </a:rPr>
                  <a:t>Thư giãn cơ trơn</a:t>
                </a:r>
              </a:p>
            </p:txBody>
          </p:sp>
          <p:sp>
            <p:nvSpPr>
              <p:cNvPr id="9" name="Rectangle 4">
                <a:extLst>
                  <a:ext uri="{FF2B5EF4-FFF2-40B4-BE49-F238E27FC236}">
                    <a16:creationId xmlns:a16="http://schemas.microsoft.com/office/drawing/2014/main" id="{E17613BA-A39E-4124-9BA0-98CF8E4017C9}"/>
                  </a:ext>
                </a:extLst>
              </p:cNvPr>
              <p:cNvSpPr>
                <a:spLocks/>
              </p:cNvSpPr>
              <p:nvPr/>
            </p:nvSpPr>
            <p:spPr bwMode="auto">
              <a:xfrm>
                <a:off x="2424114" y="4178300"/>
                <a:ext cx="2092325" cy="369888"/>
              </a:xfrm>
              <a:prstGeom prst="rect">
                <a:avLst/>
              </a:prstGeom>
              <a:solidFill>
                <a:srgbClr val="AFDC7E"/>
              </a:solidFill>
              <a:ln>
                <a:noFill/>
              </a:ln>
              <a:extLs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algn="ctr" defTabSz="914400" fontAlgn="base">
                  <a:spcBef>
                    <a:spcPct val="0"/>
                  </a:spcBef>
                  <a:spcAft>
                    <a:spcPct val="0"/>
                  </a:spcAft>
                  <a:buFontTx/>
                  <a:buNone/>
                </a:pPr>
                <a:r>
                  <a:rPr lang="en-US" altLang="vi-VN" sz="1000" b="1">
                    <a:solidFill>
                      <a:srgbClr val="000000"/>
                    </a:solidFill>
                    <a:latin typeface="Arial" panose="020B0604020202020204" pitchFamily="34" charset="0"/>
                    <a:cs typeface="Arial" panose="020B0604020202020204" pitchFamily="34" charset="0"/>
                    <a:sym typeface="75 Helvetica Bold"/>
                  </a:rPr>
                  <a:t>Co thắt cơ trơn</a:t>
                </a:r>
              </a:p>
            </p:txBody>
          </p:sp>
          <p:grpSp>
            <p:nvGrpSpPr>
              <p:cNvPr id="10" name="Agrupar 72">
                <a:extLst>
                  <a:ext uri="{FF2B5EF4-FFF2-40B4-BE49-F238E27FC236}">
                    <a16:creationId xmlns:a16="http://schemas.microsoft.com/office/drawing/2014/main" id="{83E75B37-B9CB-4789-B439-556C27DB7913}"/>
                  </a:ext>
                </a:extLst>
              </p:cNvPr>
              <p:cNvGrpSpPr>
                <a:grpSpLocks/>
              </p:cNvGrpSpPr>
              <p:nvPr/>
            </p:nvGrpSpPr>
            <p:grpSpPr bwMode="auto">
              <a:xfrm>
                <a:off x="4649789" y="4075113"/>
                <a:ext cx="2357437" cy="742950"/>
                <a:chOff x="3124200" y="3817868"/>
                <a:chExt cx="2357452" cy="1050469"/>
              </a:xfrm>
            </p:grpSpPr>
            <p:pic>
              <p:nvPicPr>
                <p:cNvPr id="11" name="Picture 21">
                  <a:extLst>
                    <a:ext uri="{FF2B5EF4-FFF2-40B4-BE49-F238E27FC236}">
                      <a16:creationId xmlns:a16="http://schemas.microsoft.com/office/drawing/2014/main" id="{8DC4A079-A876-4E0A-8F42-8AAC578AC9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7737" r="15166"/>
                <a:stretch>
                  <a:fillRect/>
                </a:stretch>
              </p:blipFill>
              <p:spPr bwMode="auto">
                <a:xfrm>
                  <a:off x="4497994" y="3996031"/>
                  <a:ext cx="563925" cy="694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12" name="AutoShape 22">
                  <a:extLst>
                    <a:ext uri="{FF2B5EF4-FFF2-40B4-BE49-F238E27FC236}">
                      <a16:creationId xmlns:a16="http://schemas.microsoft.com/office/drawing/2014/main" id="{BAEF637E-7CE9-441E-8123-ED23140FA09E}"/>
                    </a:ext>
                  </a:extLst>
                </p:cNvPr>
                <p:cNvSpPr>
                  <a:spLocks/>
                </p:cNvSpPr>
                <p:nvPr/>
              </p:nvSpPr>
              <p:spPr bwMode="auto">
                <a:xfrm>
                  <a:off x="4548794" y="4166681"/>
                  <a:ext cx="69774" cy="219021"/>
                </a:xfrm>
                <a:prstGeom prst="diamond">
                  <a:avLst/>
                </a:prstGeom>
                <a:solidFill>
                  <a:srgbClr val="00000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defTabSz="914400" fontAlgn="base">
                    <a:spcBef>
                      <a:spcPct val="0"/>
                    </a:spcBef>
                    <a:spcAft>
                      <a:spcPct val="0"/>
                    </a:spcAft>
                    <a:buFontTx/>
                    <a:buNone/>
                    <a:defRPr/>
                  </a:pPr>
                  <a:endParaRPr lang="vi-VN" altLang="vi-VN" sz="1500" kern="0">
                    <a:solidFill>
                      <a:srgbClr val="000000"/>
                    </a:solidFill>
                    <a:latin typeface="Calibri" panose="020F0502020204030204" pitchFamily="34" charset="0"/>
                    <a:cs typeface="Calibri" panose="020F0502020204030204" pitchFamily="34" charset="0"/>
                  </a:endParaRPr>
                </a:p>
              </p:txBody>
            </p:sp>
            <p:pic>
              <p:nvPicPr>
                <p:cNvPr id="13" name="Picture 25">
                  <a:extLst>
                    <a:ext uri="{FF2B5EF4-FFF2-40B4-BE49-F238E27FC236}">
                      <a16:creationId xmlns:a16="http://schemas.microsoft.com/office/drawing/2014/main" id="{8279B64A-0DF3-40B7-9EF8-E6FE5BDFDC5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55663" y="4006780"/>
                  <a:ext cx="210546" cy="67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14" name="Oval 26">
                  <a:extLst>
                    <a:ext uri="{FF2B5EF4-FFF2-40B4-BE49-F238E27FC236}">
                      <a16:creationId xmlns:a16="http://schemas.microsoft.com/office/drawing/2014/main" id="{92B05C40-F1C5-4B27-88C4-BDFB868FBF60}"/>
                    </a:ext>
                  </a:extLst>
                </p:cNvPr>
                <p:cNvSpPr>
                  <a:spLocks/>
                </p:cNvSpPr>
                <p:nvPr/>
              </p:nvSpPr>
              <p:spPr bwMode="auto">
                <a:xfrm>
                  <a:off x="5241725" y="4200156"/>
                  <a:ext cx="73447" cy="161242"/>
                </a:xfrm>
                <a:prstGeom prst="ellipse">
                  <a:avLst/>
                </a:prstGeom>
                <a:solidFill>
                  <a:srgbClr val="FCCFC1"/>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defTabSz="914400" fontAlgn="base">
                    <a:spcBef>
                      <a:spcPct val="0"/>
                    </a:spcBef>
                    <a:spcAft>
                      <a:spcPct val="0"/>
                    </a:spcAft>
                    <a:buFontTx/>
                    <a:buNone/>
                    <a:defRPr/>
                  </a:pPr>
                  <a:endParaRPr lang="vi-VN" altLang="vi-VN" sz="1500" kern="0">
                    <a:solidFill>
                      <a:srgbClr val="000000"/>
                    </a:solidFill>
                    <a:latin typeface="Calibri" panose="020F0502020204030204" pitchFamily="34" charset="0"/>
                    <a:cs typeface="Calibri" panose="020F0502020204030204" pitchFamily="34" charset="0"/>
                  </a:endParaRPr>
                </a:p>
              </p:txBody>
            </p:sp>
            <p:sp>
              <p:nvSpPr>
                <p:cNvPr id="15" name="Line 38">
                  <a:extLst>
                    <a:ext uri="{FF2B5EF4-FFF2-40B4-BE49-F238E27FC236}">
                      <a16:creationId xmlns:a16="http://schemas.microsoft.com/office/drawing/2014/main" id="{723A938B-97B2-458C-A96A-47FD4AD98B03}"/>
                    </a:ext>
                  </a:extLst>
                </p:cNvPr>
                <p:cNvSpPr>
                  <a:spLocks noChangeShapeType="1"/>
                </p:cNvSpPr>
                <p:nvPr/>
              </p:nvSpPr>
              <p:spPr bwMode="auto">
                <a:xfrm>
                  <a:off x="3371852" y="4293721"/>
                  <a:ext cx="2062175" cy="0"/>
                </a:xfrm>
                <a:prstGeom prst="line">
                  <a:avLst/>
                </a:prstGeom>
                <a:noFill/>
                <a:ln w="50800">
                  <a:solidFill>
                    <a:srgbClr val="000000"/>
                  </a:solidFill>
                  <a:miter lim="800000"/>
                  <a:headEnd/>
                  <a:tailEnd/>
                </a:ln>
              </p:spPr>
              <p:txBody>
                <a:bodyPr lIns="0" tIns="0" rIns="0" bIns="0"/>
                <a:lstStyle/>
                <a:p>
                  <a:pPr defTabSz="252374">
                    <a:defRPr/>
                  </a:pPr>
                  <a:endParaRPr lang="en-US" sz="1500" kern="0" dirty="0">
                    <a:solidFill>
                      <a:srgbClr val="000000"/>
                    </a:solidFill>
                    <a:cs typeface="Calibri" pitchFamily="34" charset="0"/>
                  </a:endParaRPr>
                </a:p>
              </p:txBody>
            </p:sp>
            <p:sp>
              <p:nvSpPr>
                <p:cNvPr id="16" name="AutoShape 48">
                  <a:extLst>
                    <a:ext uri="{FF2B5EF4-FFF2-40B4-BE49-F238E27FC236}">
                      <a16:creationId xmlns:a16="http://schemas.microsoft.com/office/drawing/2014/main" id="{4B58E943-127B-4428-B9AE-A9040052911C}"/>
                    </a:ext>
                  </a:extLst>
                </p:cNvPr>
                <p:cNvSpPr>
                  <a:spLocks/>
                </p:cNvSpPr>
                <p:nvPr/>
              </p:nvSpPr>
              <p:spPr bwMode="auto">
                <a:xfrm>
                  <a:off x="4070168" y="4090094"/>
                  <a:ext cx="484746" cy="397730"/>
                </a:xfrm>
                <a:prstGeom prst="rightArrow">
                  <a:avLst>
                    <a:gd name="adj1" fmla="val 26981"/>
                    <a:gd name="adj2" fmla="val 77026"/>
                  </a:avLst>
                </a:prstGeom>
                <a:solidFill>
                  <a:srgbClr val="FF800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defTabSz="914400" fontAlgn="base">
                    <a:spcBef>
                      <a:spcPct val="0"/>
                    </a:spcBef>
                    <a:spcAft>
                      <a:spcPct val="0"/>
                    </a:spcAft>
                    <a:buFontTx/>
                    <a:buNone/>
                    <a:defRPr/>
                  </a:pPr>
                  <a:endParaRPr lang="vi-VN" altLang="vi-VN" sz="1500" kern="0">
                    <a:solidFill>
                      <a:srgbClr val="000000"/>
                    </a:solidFill>
                    <a:latin typeface="Calibri" panose="020F0502020204030204" pitchFamily="34" charset="0"/>
                    <a:cs typeface="Calibri" panose="020F0502020204030204" pitchFamily="34" charset="0"/>
                  </a:endParaRPr>
                </a:p>
              </p:txBody>
            </p:sp>
            <p:pic>
              <p:nvPicPr>
                <p:cNvPr id="17" name="Picture 49">
                  <a:extLst>
                    <a:ext uri="{FF2B5EF4-FFF2-40B4-BE49-F238E27FC236}">
                      <a16:creationId xmlns:a16="http://schemas.microsoft.com/office/drawing/2014/main" id="{10B32096-A315-45BF-AA29-E1D9FAFDB6D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36830" y="4039030"/>
                  <a:ext cx="244822" cy="648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18" name="Picture 25">
                  <a:extLst>
                    <a:ext uri="{FF2B5EF4-FFF2-40B4-BE49-F238E27FC236}">
                      <a16:creationId xmlns:a16="http://schemas.microsoft.com/office/drawing/2014/main" id="{46DC5CE3-EF15-4F85-8B8C-4A7ACC9600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r="77782" b="79236"/>
                <a:stretch>
                  <a:fillRect/>
                </a:stretch>
              </p:blipFill>
              <p:spPr bwMode="auto">
                <a:xfrm>
                  <a:off x="5018903" y="4542184"/>
                  <a:ext cx="46779" cy="140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19" name="Picture 21">
                  <a:extLst>
                    <a:ext uri="{FF2B5EF4-FFF2-40B4-BE49-F238E27FC236}">
                      <a16:creationId xmlns:a16="http://schemas.microsoft.com/office/drawing/2014/main" id="{40DCBA3B-3024-4E76-BE58-8234EB0034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9952" r="15166"/>
                <a:stretch>
                  <a:fillRect/>
                </a:stretch>
              </p:blipFill>
              <p:spPr bwMode="auto">
                <a:xfrm flipH="1">
                  <a:off x="3495636" y="3996031"/>
                  <a:ext cx="226243" cy="694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20" name="Picture 25">
                  <a:extLst>
                    <a:ext uri="{FF2B5EF4-FFF2-40B4-BE49-F238E27FC236}">
                      <a16:creationId xmlns:a16="http://schemas.microsoft.com/office/drawing/2014/main" id="{98E9E41D-CA4A-444B-B718-392C0228A3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291435" y="4006780"/>
                  <a:ext cx="210546" cy="677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21" name="Picture 25">
                  <a:extLst>
                    <a:ext uri="{FF2B5EF4-FFF2-40B4-BE49-F238E27FC236}">
                      <a16:creationId xmlns:a16="http://schemas.microsoft.com/office/drawing/2014/main" id="{888E47F1-9B78-4A52-87F9-19E6954994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r="77782" b="79236"/>
                <a:stretch>
                  <a:fillRect/>
                </a:stretch>
              </p:blipFill>
              <p:spPr bwMode="auto">
                <a:xfrm flipH="1">
                  <a:off x="3491785" y="4542184"/>
                  <a:ext cx="46779" cy="1406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pic>
              <p:nvPicPr>
                <p:cNvPr id="22" name="Picture 21">
                  <a:extLst>
                    <a:ext uri="{FF2B5EF4-FFF2-40B4-BE49-F238E27FC236}">
                      <a16:creationId xmlns:a16="http://schemas.microsoft.com/office/drawing/2014/main" id="{5C92F52D-AED6-4F75-9ABA-05C9EA77EC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7737" r="29788"/>
                <a:stretch>
                  <a:fillRect/>
                </a:stretch>
              </p:blipFill>
              <p:spPr bwMode="auto">
                <a:xfrm flipH="1">
                  <a:off x="3717927" y="3996031"/>
                  <a:ext cx="341635" cy="694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23" name="Rectangle 124">
                  <a:extLst>
                    <a:ext uri="{FF2B5EF4-FFF2-40B4-BE49-F238E27FC236}">
                      <a16:creationId xmlns:a16="http://schemas.microsoft.com/office/drawing/2014/main" id="{1B4A38A1-7D8E-4BB4-9F3F-8919DE9D8FD3}"/>
                    </a:ext>
                  </a:extLst>
                </p:cNvPr>
                <p:cNvSpPr>
                  <a:spLocks noChangeArrowheads="1"/>
                </p:cNvSpPr>
                <p:nvPr/>
              </p:nvSpPr>
              <p:spPr bwMode="auto">
                <a:xfrm>
                  <a:off x="3222468" y="3817868"/>
                  <a:ext cx="487779" cy="1050469"/>
                </a:xfrm>
                <a:prstGeom prst="rect">
                  <a:avLst/>
                </a:prstGeom>
                <a:solidFill>
                  <a:srgbClr val="FFD9D9">
                    <a:alpha val="90195"/>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lIns="24631" tIns="12801" rIns="24631" bIns="12801" anchor="ctr"/>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defTabSz="914400" fontAlgn="base">
                    <a:spcBef>
                      <a:spcPct val="0"/>
                    </a:spcBef>
                    <a:spcAft>
                      <a:spcPct val="0"/>
                    </a:spcAft>
                    <a:buFontTx/>
                    <a:buNone/>
                    <a:defRPr/>
                  </a:pPr>
                  <a:endParaRPr lang="en-GB" altLang="vi-VN" sz="1000" kern="0">
                    <a:solidFill>
                      <a:srgbClr val="000000"/>
                    </a:solidFill>
                    <a:latin typeface="Calibri" panose="020F0502020204030204" pitchFamily="34" charset="0"/>
                    <a:cs typeface="Arial" panose="020B0604020202020204" pitchFamily="34" charset="0"/>
                  </a:endParaRPr>
                </a:p>
              </p:txBody>
            </p:sp>
            <p:grpSp>
              <p:nvGrpSpPr>
                <p:cNvPr id="24" name="Group 45">
                  <a:extLst>
                    <a:ext uri="{FF2B5EF4-FFF2-40B4-BE49-F238E27FC236}">
                      <a16:creationId xmlns:a16="http://schemas.microsoft.com/office/drawing/2014/main" id="{7F48520C-7309-42F9-B9C1-212B640F7DB0}"/>
                    </a:ext>
                  </a:extLst>
                </p:cNvPr>
                <p:cNvGrpSpPr>
                  <a:grpSpLocks/>
                </p:cNvGrpSpPr>
                <p:nvPr/>
              </p:nvGrpSpPr>
              <p:grpSpPr bwMode="auto">
                <a:xfrm>
                  <a:off x="3124200" y="3930119"/>
                  <a:ext cx="579346" cy="873840"/>
                  <a:chOff x="0" y="0"/>
                  <a:chExt cx="640" cy="640"/>
                </a:xfrm>
              </p:grpSpPr>
              <p:sp>
                <p:nvSpPr>
                  <p:cNvPr id="25" name="Oval 46">
                    <a:extLst>
                      <a:ext uri="{FF2B5EF4-FFF2-40B4-BE49-F238E27FC236}">
                        <a16:creationId xmlns:a16="http://schemas.microsoft.com/office/drawing/2014/main" id="{DC7E400E-6BE2-42B7-B5B7-51308FDE2692}"/>
                      </a:ext>
                    </a:extLst>
                  </p:cNvPr>
                  <p:cNvSpPr>
                    <a:spLocks/>
                  </p:cNvSpPr>
                  <p:nvPr/>
                </p:nvSpPr>
                <p:spPr bwMode="auto">
                  <a:xfrm>
                    <a:off x="0" y="0"/>
                    <a:ext cx="640" cy="640"/>
                  </a:xfrm>
                  <a:prstGeom prst="ellipse">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spcBef>
                        <a:spcPct val="20000"/>
                      </a:spcBef>
                      <a:buChar char="•"/>
                      <a:defRPr sz="2400">
                        <a:solidFill>
                          <a:schemeClr val="tx1"/>
                        </a:solidFill>
                        <a:latin typeface="Verdana" panose="020B0604030504040204" pitchFamily="34" charset="0"/>
                      </a:defRPr>
                    </a:lvl1pPr>
                    <a:lvl2pPr marL="742950" indent="-285750">
                      <a:spcBef>
                        <a:spcPct val="20000"/>
                      </a:spcBef>
                      <a:buChar char="–"/>
                      <a:defRPr sz="2000">
                        <a:solidFill>
                          <a:schemeClr val="tx1"/>
                        </a:solidFill>
                        <a:latin typeface="Verdana" panose="020B0604030504040204" pitchFamily="34" charset="0"/>
                      </a:defRPr>
                    </a:lvl2pPr>
                    <a:lvl3pPr marL="1143000" indent="-228600">
                      <a:spcBef>
                        <a:spcPct val="20000"/>
                      </a:spcBef>
                      <a:buFont typeface="Symbol" panose="05050102010706020507" pitchFamily="18" charset="2"/>
                      <a:buChar char="+"/>
                      <a:defRPr sz="2000">
                        <a:solidFill>
                          <a:schemeClr val="tx1"/>
                        </a:solidFill>
                        <a:latin typeface="Verdana" panose="020B0604030504040204" pitchFamily="34" charset="0"/>
                      </a:defRPr>
                    </a:lvl3pPr>
                    <a:lvl4pPr marL="1600200" indent="-228600">
                      <a:spcBef>
                        <a:spcPct val="20000"/>
                      </a:spcBef>
                      <a:buChar char="–"/>
                      <a:defRPr sz="2000">
                        <a:solidFill>
                          <a:schemeClr val="tx1"/>
                        </a:solidFill>
                        <a:latin typeface="Verdana" panose="020B0604030504040204" pitchFamily="34" charset="0"/>
                      </a:defRPr>
                    </a:lvl4pPr>
                    <a:lvl5pPr marL="2057400" indent="-228600">
                      <a:spcBef>
                        <a:spcPct val="20000"/>
                      </a:spcBef>
                      <a:buChar char="»"/>
                      <a:defRPr sz="2000">
                        <a:solidFill>
                          <a:schemeClr val="tx1"/>
                        </a:solidFill>
                        <a:latin typeface="Verdana" panose="020B0604030504040204" pitchFamily="34" charset="0"/>
                      </a:defRPr>
                    </a:lvl5pPr>
                    <a:lvl6pPr marL="2514600" indent="-228600" eaLnBrk="0" fontAlgn="base" hangingPunct="0">
                      <a:spcBef>
                        <a:spcPct val="20000"/>
                      </a:spcBef>
                      <a:spcAft>
                        <a:spcPct val="0"/>
                      </a:spcAft>
                      <a:buChar char="»"/>
                      <a:defRPr sz="2000">
                        <a:solidFill>
                          <a:schemeClr val="tx1"/>
                        </a:solidFill>
                        <a:latin typeface="Verdana" panose="020B0604030504040204" pitchFamily="34" charset="0"/>
                      </a:defRPr>
                    </a:lvl6pPr>
                    <a:lvl7pPr marL="2971800" indent="-228600" eaLnBrk="0" fontAlgn="base" hangingPunct="0">
                      <a:spcBef>
                        <a:spcPct val="20000"/>
                      </a:spcBef>
                      <a:spcAft>
                        <a:spcPct val="0"/>
                      </a:spcAft>
                      <a:buChar char="»"/>
                      <a:defRPr sz="2000">
                        <a:solidFill>
                          <a:schemeClr val="tx1"/>
                        </a:solidFill>
                        <a:latin typeface="Verdana" panose="020B0604030504040204" pitchFamily="34" charset="0"/>
                      </a:defRPr>
                    </a:lvl7pPr>
                    <a:lvl8pPr marL="3429000" indent="-228600" eaLnBrk="0" fontAlgn="base" hangingPunct="0">
                      <a:spcBef>
                        <a:spcPct val="20000"/>
                      </a:spcBef>
                      <a:spcAft>
                        <a:spcPct val="0"/>
                      </a:spcAft>
                      <a:buChar char="»"/>
                      <a:defRPr sz="2000">
                        <a:solidFill>
                          <a:schemeClr val="tx1"/>
                        </a:solidFill>
                        <a:latin typeface="Verdana" panose="020B0604030504040204" pitchFamily="34" charset="0"/>
                      </a:defRPr>
                    </a:lvl8pPr>
                    <a:lvl9pPr marL="3886200" indent="-228600" eaLnBrk="0" fontAlgn="base" hangingPunct="0">
                      <a:spcBef>
                        <a:spcPct val="20000"/>
                      </a:spcBef>
                      <a:spcAft>
                        <a:spcPct val="0"/>
                      </a:spcAft>
                      <a:buChar char="»"/>
                      <a:defRPr sz="2000">
                        <a:solidFill>
                          <a:schemeClr val="tx1"/>
                        </a:solidFill>
                        <a:latin typeface="Verdana" panose="020B0604030504040204" pitchFamily="34" charset="0"/>
                      </a:defRPr>
                    </a:lvl9pPr>
                  </a:lstStyle>
                  <a:p>
                    <a:pPr defTabSz="914400" fontAlgn="base">
                      <a:spcBef>
                        <a:spcPct val="0"/>
                      </a:spcBef>
                      <a:spcAft>
                        <a:spcPct val="0"/>
                      </a:spcAft>
                      <a:buFontTx/>
                      <a:buNone/>
                      <a:defRPr/>
                    </a:pPr>
                    <a:endParaRPr lang="vi-VN" altLang="vi-VN" sz="1500" kern="0">
                      <a:solidFill>
                        <a:srgbClr val="000000"/>
                      </a:solidFill>
                      <a:latin typeface="Calibri" panose="020F0502020204030204" pitchFamily="34" charset="0"/>
                      <a:cs typeface="Calibri" panose="020F0502020204030204" pitchFamily="34" charset="0"/>
                    </a:endParaRPr>
                  </a:p>
                </p:txBody>
              </p:sp>
              <p:sp>
                <p:nvSpPr>
                  <p:cNvPr id="26" name="Line 47">
                    <a:extLst>
                      <a:ext uri="{FF2B5EF4-FFF2-40B4-BE49-F238E27FC236}">
                        <a16:creationId xmlns:a16="http://schemas.microsoft.com/office/drawing/2014/main" id="{3E3D46BB-7FC2-4CA6-9BB4-5786A812431B}"/>
                      </a:ext>
                    </a:extLst>
                  </p:cNvPr>
                  <p:cNvSpPr>
                    <a:spLocks noChangeShapeType="1"/>
                  </p:cNvSpPr>
                  <p:nvPr/>
                </p:nvSpPr>
                <p:spPr bwMode="auto">
                  <a:xfrm rot="10800000" flipH="1">
                    <a:off x="62" y="128"/>
                    <a:ext cx="513" cy="380"/>
                  </a:xfrm>
                  <a:prstGeom prst="line">
                    <a:avLst/>
                  </a:prstGeom>
                  <a:noFill/>
                  <a:ln w="25400">
                    <a:solidFill>
                      <a:srgbClr val="FF0000"/>
                    </a:solidFill>
                    <a:miter lim="800000"/>
                    <a:headEnd/>
                    <a:tailEnd/>
                  </a:ln>
                  <a:extLst>
                    <a:ext uri="{909E8E84-426E-40DD-AFC4-6F175D3DCCD1}">
                      <a14:hiddenFill xmlns:a14="http://schemas.microsoft.com/office/drawing/2010/main">
                        <a:noFill/>
                      </a14:hiddenFill>
                    </a:ext>
                  </a:extLst>
                </p:spPr>
                <p:txBody>
                  <a:bodyPr lIns="0" tIns="0" rIns="0" bIns="0"/>
                  <a:lstStyle/>
                  <a:p>
                    <a:pPr defTabSz="914400" eaLnBrk="0" fontAlgn="base" hangingPunct="0">
                      <a:spcBef>
                        <a:spcPct val="0"/>
                      </a:spcBef>
                      <a:spcAft>
                        <a:spcPct val="0"/>
                      </a:spcAft>
                      <a:defRPr/>
                    </a:pPr>
                    <a:endParaRPr lang="en-US" sz="1000" kern="0">
                      <a:solidFill>
                        <a:srgbClr val="000000"/>
                      </a:solidFill>
                      <a:latin typeface="Arial"/>
                    </a:endParaRPr>
                  </a:p>
                </p:txBody>
              </p:sp>
            </p:grpSp>
          </p:grpSp>
        </p:grpSp>
      </p:grpSp>
      <p:pic>
        <p:nvPicPr>
          <p:cNvPr id="39" name="Picture 38">
            <a:extLst>
              <a:ext uri="{FF2B5EF4-FFF2-40B4-BE49-F238E27FC236}">
                <a16:creationId xmlns:a16="http://schemas.microsoft.com/office/drawing/2014/main" id="{DAA81B49-15BE-43A0-B9C1-E674C3EB1FB6}"/>
              </a:ext>
            </a:extLst>
          </p:cNvPr>
          <p:cNvPicPr>
            <a:picLocks noChangeAspect="1"/>
          </p:cNvPicPr>
          <p:nvPr/>
        </p:nvPicPr>
        <p:blipFill rotWithShape="1">
          <a:blip r:embed="rId7"/>
          <a:srcRect l="21016" t="28801" r="18281" b="32917"/>
          <a:stretch/>
        </p:blipFill>
        <p:spPr>
          <a:xfrm>
            <a:off x="7007970" y="4744029"/>
            <a:ext cx="4691106" cy="1664108"/>
          </a:xfrm>
          <a:prstGeom prst="rect">
            <a:avLst/>
          </a:prstGeom>
        </p:spPr>
      </p:pic>
      <p:pic>
        <p:nvPicPr>
          <p:cNvPr id="40" name="Picture 39">
            <a:extLst>
              <a:ext uri="{FF2B5EF4-FFF2-40B4-BE49-F238E27FC236}">
                <a16:creationId xmlns:a16="http://schemas.microsoft.com/office/drawing/2014/main" id="{B60752E8-77F1-40EA-AF11-035858E9D267}"/>
              </a:ext>
            </a:extLst>
          </p:cNvPr>
          <p:cNvPicPr>
            <a:picLocks noChangeAspect="1"/>
          </p:cNvPicPr>
          <p:nvPr/>
        </p:nvPicPr>
        <p:blipFill rotWithShape="1">
          <a:blip r:embed="rId8"/>
          <a:srcRect l="20234" t="38750" r="20000" b="15416"/>
          <a:stretch/>
        </p:blipFill>
        <p:spPr>
          <a:xfrm>
            <a:off x="7007970" y="2583025"/>
            <a:ext cx="4502891" cy="1942425"/>
          </a:xfrm>
          <a:prstGeom prst="rect">
            <a:avLst/>
          </a:prstGeom>
        </p:spPr>
      </p:pic>
      <p:sp>
        <p:nvSpPr>
          <p:cNvPr id="41" name="TextBox 40">
            <a:extLst>
              <a:ext uri="{FF2B5EF4-FFF2-40B4-BE49-F238E27FC236}">
                <a16:creationId xmlns:a16="http://schemas.microsoft.com/office/drawing/2014/main" id="{BB294553-D06C-451D-9373-625726E54F63}"/>
              </a:ext>
            </a:extLst>
          </p:cNvPr>
          <p:cNvSpPr txBox="1"/>
          <p:nvPr/>
        </p:nvSpPr>
        <p:spPr>
          <a:xfrm>
            <a:off x="929298" y="6370400"/>
            <a:ext cx="5026137" cy="507831"/>
          </a:xfrm>
          <a:prstGeom prst="rect">
            <a:avLst/>
          </a:prstGeom>
          <a:noFill/>
        </p:spPr>
        <p:txBody>
          <a:bodyPr wrap="square" rtlCol="0">
            <a:spAutoFit/>
          </a:bodyPr>
          <a:lstStyle/>
          <a:p>
            <a:r>
              <a:rPr lang="en-US" sz="900" dirty="0">
                <a:solidFill>
                  <a:schemeClr val="bg1">
                    <a:lumMod val="65000"/>
                  </a:schemeClr>
                </a:solidFill>
                <a:latin typeface="Arial" panose="020B0604020202020204" pitchFamily="34" charset="0"/>
                <a:cs typeface="Arial" panose="020B0604020202020204" pitchFamily="34" charset="0"/>
              </a:rPr>
              <a:t>1. </a:t>
            </a:r>
            <a:r>
              <a:rPr lang="en-US" altLang="vi-VN" sz="900" dirty="0" err="1">
                <a:solidFill>
                  <a:schemeClr val="bg1">
                    <a:lumMod val="65000"/>
                  </a:schemeClr>
                </a:solidFill>
                <a:latin typeface="Arial" panose="020B0604020202020204" pitchFamily="34" charset="0"/>
                <a:cs typeface="Arial" panose="020B0604020202020204" pitchFamily="34" charset="0"/>
              </a:rPr>
              <a:t>Proskocil</a:t>
            </a:r>
            <a:r>
              <a:rPr lang="en-US" altLang="vi-VN" sz="900" dirty="0">
                <a:solidFill>
                  <a:schemeClr val="bg1">
                    <a:lumMod val="65000"/>
                  </a:schemeClr>
                </a:solidFill>
                <a:latin typeface="Arial" panose="020B0604020202020204" pitchFamily="34" charset="0"/>
                <a:cs typeface="Arial" panose="020B0604020202020204" pitchFamily="34" charset="0"/>
              </a:rPr>
              <a:t> BJ et al. Proc Am </a:t>
            </a:r>
            <a:r>
              <a:rPr lang="en-US" altLang="vi-VN" sz="900" dirty="0" err="1">
                <a:solidFill>
                  <a:schemeClr val="bg1">
                    <a:lumMod val="65000"/>
                  </a:schemeClr>
                </a:solidFill>
                <a:latin typeface="Arial" panose="020B0604020202020204" pitchFamily="34" charset="0"/>
                <a:cs typeface="Arial" panose="020B0604020202020204" pitchFamily="34" charset="0"/>
              </a:rPr>
              <a:t>Thorac</a:t>
            </a:r>
            <a:r>
              <a:rPr lang="en-US" altLang="vi-VN" sz="900" dirty="0">
                <a:solidFill>
                  <a:schemeClr val="bg1">
                    <a:lumMod val="65000"/>
                  </a:schemeClr>
                </a:solidFill>
                <a:latin typeface="Arial" panose="020B0604020202020204" pitchFamily="34" charset="0"/>
                <a:cs typeface="Arial" panose="020B0604020202020204" pitchFamily="34" charset="0"/>
              </a:rPr>
              <a:t> Soc. 2005;2(4):305-310.</a:t>
            </a:r>
            <a:endParaRPr lang="en-US" sz="900" dirty="0">
              <a:solidFill>
                <a:schemeClr val="bg1">
                  <a:lumMod val="65000"/>
                </a:schemeClr>
              </a:solidFill>
              <a:latin typeface="Arial" panose="020B0604020202020204" pitchFamily="34" charset="0"/>
              <a:cs typeface="Arial" panose="020B0604020202020204" pitchFamily="34" charset="0"/>
            </a:endParaRPr>
          </a:p>
          <a:p>
            <a:r>
              <a:rPr lang="en-US" sz="900" dirty="0">
                <a:solidFill>
                  <a:schemeClr val="bg1">
                    <a:lumMod val="65000"/>
                  </a:schemeClr>
                </a:solidFill>
                <a:latin typeface="Arial" panose="020B0604020202020204" pitchFamily="34" charset="0"/>
                <a:cs typeface="Arial" panose="020B0604020202020204" pitchFamily="34" charset="0"/>
              </a:rPr>
              <a:t>2. E. </a:t>
            </a:r>
            <a:r>
              <a:rPr lang="en-US" sz="900" dirty="0" err="1">
                <a:solidFill>
                  <a:schemeClr val="bg1">
                    <a:lumMod val="65000"/>
                  </a:schemeClr>
                </a:solidFill>
                <a:latin typeface="Arial" panose="020B0604020202020204" pitchFamily="34" charset="0"/>
                <a:cs typeface="Arial" panose="020B0604020202020204" pitchFamily="34" charset="0"/>
              </a:rPr>
              <a:t>Tagaya</a:t>
            </a:r>
            <a:r>
              <a:rPr lang="en-US" sz="900" dirty="0">
                <a:solidFill>
                  <a:schemeClr val="bg1">
                    <a:lumMod val="65000"/>
                  </a:schemeClr>
                </a:solidFill>
                <a:latin typeface="Arial" panose="020B0604020202020204" pitchFamily="34" charset="0"/>
                <a:cs typeface="Arial" panose="020B0604020202020204" pitchFamily="34" charset="0"/>
              </a:rPr>
              <a:t> et al. Pulmonary Pharmacology &amp; Therapeutics. 2016;39:81e84</a:t>
            </a:r>
          </a:p>
          <a:p>
            <a:r>
              <a:rPr lang="en-US" sz="900" dirty="0">
                <a:solidFill>
                  <a:schemeClr val="bg1">
                    <a:lumMod val="65000"/>
                  </a:schemeClr>
                </a:solidFill>
                <a:latin typeface="Arial" panose="020B0604020202020204" pitchFamily="34" charset="0"/>
                <a:cs typeface="Arial" panose="020B0604020202020204" pitchFamily="34" charset="0"/>
              </a:rPr>
              <a:t>3. Yang et al. Respir Res.2021;22:65 https://doi.org/10.1186/s12931-021-01659-2</a:t>
            </a:r>
          </a:p>
        </p:txBody>
      </p:sp>
      <p:sp>
        <p:nvSpPr>
          <p:cNvPr id="42" name="TextBox 41">
            <a:extLst>
              <a:ext uri="{FF2B5EF4-FFF2-40B4-BE49-F238E27FC236}">
                <a16:creationId xmlns:a16="http://schemas.microsoft.com/office/drawing/2014/main" id="{99E10FCC-8E01-4DF9-8385-0ED96F983D7C}"/>
              </a:ext>
            </a:extLst>
          </p:cNvPr>
          <p:cNvSpPr txBox="1"/>
          <p:nvPr/>
        </p:nvSpPr>
        <p:spPr>
          <a:xfrm>
            <a:off x="1126902" y="449863"/>
            <a:ext cx="10045885" cy="584775"/>
          </a:xfrm>
          <a:prstGeom prst="rect">
            <a:avLst/>
          </a:prstGeom>
          <a:noFill/>
        </p:spPr>
        <p:txBody>
          <a:bodyPr wrap="square" rtlCol="0">
            <a:spAutoFit/>
          </a:bodyPr>
          <a:lstStyle/>
          <a:p>
            <a:pPr algn="ctr"/>
            <a:r>
              <a:rPr lang="en-US" sz="3200" b="1" dirty="0" err="1">
                <a:solidFill>
                  <a:srgbClr val="00B050"/>
                </a:solidFill>
                <a:latin typeface="Arial"/>
                <a:cs typeface="Arial"/>
              </a:rPr>
              <a:t>Cơ</a:t>
            </a:r>
            <a:r>
              <a:rPr lang="en-US" sz="3200" b="1" dirty="0">
                <a:solidFill>
                  <a:srgbClr val="00B050"/>
                </a:solidFill>
                <a:latin typeface="Arial"/>
                <a:cs typeface="Arial"/>
              </a:rPr>
              <a:t> </a:t>
            </a:r>
            <a:r>
              <a:rPr lang="en-US" sz="3200" b="1" dirty="0" err="1">
                <a:solidFill>
                  <a:srgbClr val="00B050"/>
                </a:solidFill>
                <a:latin typeface="Arial"/>
                <a:cs typeface="Arial"/>
              </a:rPr>
              <a:t>chế</a:t>
            </a:r>
            <a:r>
              <a:rPr lang="en-US" sz="3200" b="1" dirty="0">
                <a:solidFill>
                  <a:srgbClr val="00B050"/>
                </a:solidFill>
                <a:latin typeface="Arial"/>
                <a:cs typeface="Arial"/>
              </a:rPr>
              <a:t> </a:t>
            </a:r>
            <a:r>
              <a:rPr lang="en-US" sz="3200" b="1" dirty="0" err="1">
                <a:solidFill>
                  <a:srgbClr val="00B050"/>
                </a:solidFill>
                <a:latin typeface="Arial"/>
                <a:cs typeface="Arial"/>
              </a:rPr>
              <a:t>phối</a:t>
            </a:r>
            <a:r>
              <a:rPr lang="en-US" sz="3200" b="1" dirty="0">
                <a:solidFill>
                  <a:srgbClr val="00B050"/>
                </a:solidFill>
                <a:latin typeface="Arial"/>
                <a:cs typeface="Arial"/>
              </a:rPr>
              <a:t> </a:t>
            </a:r>
            <a:r>
              <a:rPr lang="en-US" sz="3200" b="1" dirty="0" err="1">
                <a:solidFill>
                  <a:srgbClr val="00B050"/>
                </a:solidFill>
                <a:latin typeface="Arial"/>
                <a:cs typeface="Arial"/>
              </a:rPr>
              <a:t>hợp</a:t>
            </a:r>
            <a:r>
              <a:rPr lang="en-US" sz="3200" b="1" dirty="0">
                <a:solidFill>
                  <a:srgbClr val="00B050"/>
                </a:solidFill>
                <a:latin typeface="Arial"/>
                <a:cs typeface="Arial"/>
              </a:rPr>
              <a:t> Tiotropium/</a:t>
            </a:r>
            <a:r>
              <a:rPr lang="en-US" sz="3200" b="1" dirty="0" err="1">
                <a:solidFill>
                  <a:srgbClr val="00B050"/>
                </a:solidFill>
                <a:latin typeface="Arial"/>
                <a:cs typeface="Arial"/>
              </a:rPr>
              <a:t>Olodaterol</a:t>
            </a:r>
            <a:endParaRPr lang="en-US" sz="3200" b="1" dirty="0">
              <a:solidFill>
                <a:srgbClr val="00B050"/>
              </a:solidFill>
              <a:latin typeface="Arial"/>
              <a:cs typeface="Arial"/>
            </a:endParaRPr>
          </a:p>
        </p:txBody>
      </p:sp>
      <p:sp>
        <p:nvSpPr>
          <p:cNvPr id="44" name="Rectangle 43">
            <a:extLst>
              <a:ext uri="{FF2B5EF4-FFF2-40B4-BE49-F238E27FC236}">
                <a16:creationId xmlns:a16="http://schemas.microsoft.com/office/drawing/2014/main" id="{CAD2A595-17E5-463B-895B-95E580454406}"/>
              </a:ext>
            </a:extLst>
          </p:cNvPr>
          <p:cNvSpPr/>
          <p:nvPr/>
        </p:nvSpPr>
        <p:spPr>
          <a:xfrm>
            <a:off x="126163" y="1635246"/>
            <a:ext cx="6430085" cy="589243"/>
          </a:xfrm>
          <a:prstGeom prst="rect">
            <a:avLst/>
          </a:prstGeom>
          <a:gradFill flip="none" rotWithShape="1">
            <a:gsLst>
              <a:gs pos="0">
                <a:srgbClr val="00B050">
                  <a:tint val="66000"/>
                  <a:satMod val="160000"/>
                </a:srgbClr>
              </a:gs>
              <a:gs pos="50000">
                <a:srgbClr val="00B050">
                  <a:tint val="44500"/>
                  <a:satMod val="160000"/>
                </a:srgbClr>
              </a:gs>
              <a:gs pos="100000">
                <a:srgbClr val="00B050">
                  <a:tint val="23500"/>
                  <a:satMod val="160000"/>
                </a:srgbClr>
              </a:gs>
            </a:gsLst>
            <a:lin ang="0" scaled="1"/>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solidFill>
                  <a:schemeClr val="tx1"/>
                </a:solidFill>
                <a:latin typeface="Arial" panose="020B0604020202020204" pitchFamily="34" charset="0"/>
                <a:cs typeface="Arial" panose="020B0604020202020204" pitchFamily="34" charset="0"/>
              </a:rPr>
              <a:t>Tác</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dụng</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hiệp</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đồng</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của</a:t>
            </a:r>
            <a:r>
              <a:rPr lang="en-US" b="1" dirty="0">
                <a:solidFill>
                  <a:schemeClr val="tx1"/>
                </a:solidFill>
                <a:latin typeface="Arial" panose="020B0604020202020204" pitchFamily="34" charset="0"/>
                <a:cs typeface="Arial" panose="020B0604020202020204" pitchFamily="34" charset="0"/>
              </a:rPr>
              <a:t> LAMA </a:t>
            </a:r>
            <a:r>
              <a:rPr lang="en-US" b="1" dirty="0" err="1">
                <a:solidFill>
                  <a:schemeClr val="tx1"/>
                </a:solidFill>
                <a:latin typeface="Arial" panose="020B0604020202020204" pitchFamily="34" charset="0"/>
                <a:cs typeface="Arial" panose="020B0604020202020204" pitchFamily="34" charset="0"/>
              </a:rPr>
              <a:t>và</a:t>
            </a:r>
            <a:r>
              <a:rPr lang="en-US" b="1" dirty="0">
                <a:solidFill>
                  <a:schemeClr val="tx1"/>
                </a:solidFill>
                <a:latin typeface="Arial" panose="020B0604020202020204" pitchFamily="34" charset="0"/>
                <a:cs typeface="Arial" panose="020B0604020202020204" pitchFamily="34" charset="0"/>
              </a:rPr>
              <a:t> LABA </a:t>
            </a:r>
          </a:p>
          <a:p>
            <a:pPr algn="ctr"/>
            <a:r>
              <a:rPr lang="en-US" b="1" dirty="0" err="1">
                <a:solidFill>
                  <a:schemeClr val="tx1"/>
                </a:solidFill>
                <a:latin typeface="Arial" panose="020B0604020202020204" pitchFamily="34" charset="0"/>
                <a:cs typeface="Arial" panose="020B0604020202020204" pitchFamily="34" charset="0"/>
              </a:rPr>
              <a:t>giúp</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giãn</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cơ</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trơn</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phế</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quản</a:t>
            </a:r>
            <a:r>
              <a:rPr lang="en-US" b="1" dirty="0">
                <a:solidFill>
                  <a:schemeClr val="tx1"/>
                </a:solidFill>
                <a:latin typeface="Arial" panose="020B0604020202020204" pitchFamily="34" charset="0"/>
                <a:cs typeface="Arial" panose="020B0604020202020204" pitchFamily="34" charset="0"/>
              </a:rPr>
              <a:t> </a:t>
            </a:r>
            <a:r>
              <a:rPr lang="en-US" b="1" baseline="30000" dirty="0">
                <a:solidFill>
                  <a:schemeClr val="tx1"/>
                </a:solidFill>
                <a:latin typeface="Arial" panose="020B0604020202020204" pitchFamily="34" charset="0"/>
                <a:cs typeface="Arial" panose="020B0604020202020204" pitchFamily="34" charset="0"/>
              </a:rPr>
              <a:t>1</a:t>
            </a:r>
            <a:endParaRPr lang="en-US" b="1" dirty="0">
              <a:solidFill>
                <a:schemeClr val="tx1"/>
              </a:solidFill>
              <a:latin typeface="Arial" panose="020B0604020202020204" pitchFamily="34" charset="0"/>
              <a:cs typeface="Arial" panose="020B0604020202020204" pitchFamily="34" charset="0"/>
            </a:endParaRPr>
          </a:p>
        </p:txBody>
      </p:sp>
      <p:sp>
        <p:nvSpPr>
          <p:cNvPr id="45" name="Oval 44">
            <a:extLst>
              <a:ext uri="{FF2B5EF4-FFF2-40B4-BE49-F238E27FC236}">
                <a16:creationId xmlns:a16="http://schemas.microsoft.com/office/drawing/2014/main" id="{4BC47700-5F62-4C24-BC5B-B57172139C81}"/>
              </a:ext>
            </a:extLst>
          </p:cNvPr>
          <p:cNvSpPr/>
          <p:nvPr/>
        </p:nvSpPr>
        <p:spPr>
          <a:xfrm>
            <a:off x="6877802" y="1508692"/>
            <a:ext cx="4920403" cy="965043"/>
          </a:xfrm>
          <a:prstGeom prst="ellipse">
            <a:avLst/>
          </a:prstGeom>
          <a:gradFill flip="none" rotWithShape="1">
            <a:gsLst>
              <a:gs pos="0">
                <a:srgbClr val="00B050">
                  <a:tint val="66000"/>
                  <a:satMod val="160000"/>
                </a:srgbClr>
              </a:gs>
              <a:gs pos="50000">
                <a:srgbClr val="00B050">
                  <a:tint val="44500"/>
                  <a:satMod val="160000"/>
                </a:srgbClr>
              </a:gs>
              <a:gs pos="100000">
                <a:srgbClr val="00B050">
                  <a:tint val="23500"/>
                  <a:satMod val="160000"/>
                </a:srgbClr>
              </a:gs>
            </a:gsLst>
            <a:lin ang="5400000" scaled="1"/>
            <a:tileRect/>
          </a:gra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err="1">
                <a:solidFill>
                  <a:schemeClr val="tx1"/>
                </a:solidFill>
                <a:latin typeface="Arial" panose="020B0604020202020204" pitchFamily="34" charset="0"/>
                <a:cs typeface="Arial" panose="020B0604020202020204" pitchFamily="34" charset="0"/>
              </a:rPr>
              <a:t>Cơ</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chế</a:t>
            </a:r>
            <a:r>
              <a:rPr lang="en-US" b="1" dirty="0">
                <a:solidFill>
                  <a:schemeClr val="tx1"/>
                </a:solidFill>
                <a:latin typeface="Arial" panose="020B0604020202020204" pitchFamily="34" charset="0"/>
                <a:cs typeface="Arial" panose="020B0604020202020204" pitchFamily="34" charset="0"/>
              </a:rPr>
              <a:t> </a:t>
            </a:r>
            <a:r>
              <a:rPr lang="en-US" b="1" dirty="0" err="1">
                <a:solidFill>
                  <a:schemeClr val="tx1"/>
                </a:solidFill>
                <a:latin typeface="Arial" panose="020B0604020202020204" pitchFamily="34" charset="0"/>
                <a:cs typeface="Arial" panose="020B0604020202020204" pitchFamily="34" charset="0"/>
              </a:rPr>
              <a:t>khác</a:t>
            </a:r>
            <a:r>
              <a:rPr lang="en-US" dirty="0">
                <a:solidFill>
                  <a:schemeClr val="tx1"/>
                </a:solidFill>
                <a:latin typeface="Arial" panose="020B0604020202020204" pitchFamily="34" charset="0"/>
                <a:cs typeface="Arial" panose="020B0604020202020204" pitchFamily="34" charset="0"/>
              </a:rPr>
              <a:t>: Tiotropium </a:t>
            </a:r>
            <a:r>
              <a:rPr lang="en-US" dirty="0" err="1">
                <a:solidFill>
                  <a:schemeClr val="tx1"/>
                </a:solidFill>
                <a:latin typeface="Arial" panose="020B0604020202020204" pitchFamily="34" charset="0"/>
                <a:cs typeface="Arial" panose="020B0604020202020204" pitchFamily="34" charset="0"/>
              </a:rPr>
              <a:t>giảm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tiết</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đàm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làm</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sạch</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đường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thở</a:t>
            </a:r>
            <a:r>
              <a:rPr lang="en-US" dirty="0">
                <a:solidFill>
                  <a:schemeClr val="tx1"/>
                </a:solidFill>
                <a:latin typeface="Arial" panose="020B0604020202020204" pitchFamily="34" charset="0"/>
                <a:cs typeface="Arial" panose="020B0604020202020204" pitchFamily="34" charset="0"/>
              </a:rPr>
              <a:t> </a:t>
            </a:r>
            <a:r>
              <a:rPr lang="en-US" baseline="30000" dirty="0">
                <a:solidFill>
                  <a:schemeClr val="tx1"/>
                </a:solidFill>
                <a:latin typeface="Arial" panose="020B0604020202020204" pitchFamily="34" charset="0"/>
                <a:cs typeface="Arial" panose="020B0604020202020204" pitchFamily="34" charset="0"/>
              </a:rPr>
              <a:t>2</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Olodaterol</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kháng</a:t>
            </a:r>
            <a:r>
              <a:rPr lang="en-US" dirty="0">
                <a:solidFill>
                  <a:schemeClr val="tx1"/>
                </a:solidFill>
                <a:latin typeface="Arial" panose="020B0604020202020204" pitchFamily="34" charset="0"/>
                <a:cs typeface="Arial" panose="020B0604020202020204" pitchFamily="34" charset="0"/>
              </a:rPr>
              <a:t> </a:t>
            </a:r>
            <a:r>
              <a:rPr lang="en-US" dirty="0" err="1">
                <a:solidFill>
                  <a:schemeClr val="tx1"/>
                </a:solidFill>
                <a:latin typeface="Arial" panose="020B0604020202020204" pitchFamily="34" charset="0"/>
                <a:cs typeface="Arial" panose="020B0604020202020204" pitchFamily="34" charset="0"/>
              </a:rPr>
              <a:t>viêm</a:t>
            </a:r>
            <a:r>
              <a:rPr lang="en-US" dirty="0">
                <a:solidFill>
                  <a:schemeClr val="tx1"/>
                </a:solidFill>
                <a:latin typeface="Arial" panose="020B0604020202020204" pitchFamily="34" charset="0"/>
                <a:cs typeface="Arial" panose="020B0604020202020204" pitchFamily="34" charset="0"/>
              </a:rPr>
              <a:t> </a:t>
            </a:r>
            <a:r>
              <a:rPr lang="en-US" baseline="30000" dirty="0">
                <a:solidFill>
                  <a:schemeClr val="tx1"/>
                </a:solidFill>
                <a:latin typeface="Arial" panose="020B0604020202020204" pitchFamily="34" charset="0"/>
                <a:cs typeface="Arial" panose="020B0604020202020204" pitchFamily="34" charset="0"/>
              </a:rPr>
              <a:t>3</a:t>
            </a:r>
            <a:endParaRPr lang="en-US"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699512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algn="ctr" defTabSz="914400">
              <a:lnSpc>
                <a:spcPct val="90000"/>
              </a:lnSpc>
              <a:spcBef>
                <a:spcPct val="0"/>
              </a:spcBef>
              <a:spcAft>
                <a:spcPts val="600"/>
              </a:spcAft>
            </a:pPr>
            <a:r>
              <a:rPr lang="en-US" sz="4000" b="1" kern="1200" dirty="0">
                <a:solidFill>
                  <a:srgbClr val="00B050"/>
                </a:solidFill>
                <a:latin typeface="Arial" panose="020B0604020202020204" pitchFamily="34" charset="0"/>
                <a:ea typeface="+mj-ea"/>
                <a:cs typeface="Arial" panose="020B0604020202020204" pitchFamily="34" charset="0"/>
              </a:rPr>
              <a:t>Tiotropium/</a:t>
            </a:r>
            <a:r>
              <a:rPr lang="en-US" sz="4000" b="1" kern="1200" dirty="0" err="1">
                <a:solidFill>
                  <a:srgbClr val="00B050"/>
                </a:solidFill>
                <a:latin typeface="Arial" panose="020B0604020202020204" pitchFamily="34" charset="0"/>
                <a:ea typeface="+mj-ea"/>
                <a:cs typeface="Arial" panose="020B0604020202020204" pitchFamily="34" charset="0"/>
              </a:rPr>
              <a:t>Olodaterol</a:t>
            </a:r>
            <a:r>
              <a:rPr lang="en-US" sz="4000" b="1" kern="1200" dirty="0">
                <a:solidFill>
                  <a:srgbClr val="00B050"/>
                </a:solidFill>
                <a:latin typeface="Arial" panose="020B0604020202020204" pitchFamily="34" charset="0"/>
                <a:ea typeface="+mj-ea"/>
                <a:cs typeface="Arial" panose="020B0604020202020204" pitchFamily="34" charset="0"/>
              </a:rPr>
              <a:t> RESPIMAT</a:t>
            </a:r>
          </a:p>
          <a:p>
            <a:pPr algn="ctr" defTabSz="914400">
              <a:lnSpc>
                <a:spcPct val="90000"/>
              </a:lnSpc>
              <a:spcBef>
                <a:spcPct val="0"/>
              </a:spcBef>
              <a:spcAft>
                <a:spcPts val="600"/>
              </a:spcAft>
            </a:pPr>
            <a:r>
              <a:rPr lang="en-US" sz="4000" b="1" kern="1200" dirty="0" err="1">
                <a:solidFill>
                  <a:srgbClr val="00B050"/>
                </a:solidFill>
                <a:latin typeface="Arial" panose="020B0604020202020204" pitchFamily="34" charset="0"/>
                <a:ea typeface="+mj-ea"/>
                <a:cs typeface="Arial" panose="020B0604020202020204" pitchFamily="34" charset="0"/>
              </a:rPr>
              <a:t>Cải</a:t>
            </a:r>
            <a:r>
              <a:rPr lang="en-US" sz="4000" b="1" kern="1200" dirty="0">
                <a:solidFill>
                  <a:srgbClr val="00B050"/>
                </a:solidFill>
                <a:latin typeface="Arial" panose="020B0604020202020204" pitchFamily="34" charset="0"/>
                <a:ea typeface="+mj-ea"/>
                <a:cs typeface="Arial" panose="020B0604020202020204" pitchFamily="34" charset="0"/>
              </a:rPr>
              <a:t> </a:t>
            </a:r>
            <a:r>
              <a:rPr lang="en-US" sz="4000" b="1" kern="1200" dirty="0" err="1">
                <a:solidFill>
                  <a:srgbClr val="00B050"/>
                </a:solidFill>
                <a:latin typeface="Arial" panose="020B0604020202020204" pitchFamily="34" charset="0"/>
                <a:ea typeface="+mj-ea"/>
                <a:cs typeface="Arial" panose="020B0604020202020204" pitchFamily="34" charset="0"/>
              </a:rPr>
              <a:t>thiện</a:t>
            </a:r>
            <a:r>
              <a:rPr lang="en-US" sz="4000" b="1" kern="1200" dirty="0">
                <a:solidFill>
                  <a:srgbClr val="00B050"/>
                </a:solidFill>
                <a:latin typeface="Arial" panose="020B0604020202020204" pitchFamily="34" charset="0"/>
                <a:ea typeface="+mj-ea"/>
                <a:cs typeface="Arial" panose="020B0604020202020204" pitchFamily="34" charset="0"/>
              </a:rPr>
              <a:t> </a:t>
            </a:r>
            <a:r>
              <a:rPr lang="en-US" sz="4000" b="1" kern="1200" dirty="0" err="1">
                <a:solidFill>
                  <a:srgbClr val="00B050"/>
                </a:solidFill>
                <a:latin typeface="Arial" panose="020B0604020202020204" pitchFamily="34" charset="0"/>
                <a:ea typeface="+mj-ea"/>
                <a:cs typeface="Arial" panose="020B0604020202020204" pitchFamily="34" charset="0"/>
              </a:rPr>
              <a:t>chức</a:t>
            </a:r>
            <a:r>
              <a:rPr lang="en-US" sz="4000" b="1" kern="1200" dirty="0">
                <a:solidFill>
                  <a:srgbClr val="00B050"/>
                </a:solidFill>
                <a:latin typeface="Arial" panose="020B0604020202020204" pitchFamily="34" charset="0"/>
                <a:ea typeface="+mj-ea"/>
                <a:cs typeface="Arial" panose="020B0604020202020204" pitchFamily="34" charset="0"/>
              </a:rPr>
              <a:t> </a:t>
            </a:r>
            <a:r>
              <a:rPr lang="en-US" sz="4000" b="1" kern="1200" dirty="0" err="1">
                <a:solidFill>
                  <a:srgbClr val="00B050"/>
                </a:solidFill>
                <a:latin typeface="Arial" panose="020B0604020202020204" pitchFamily="34" charset="0"/>
                <a:ea typeface="+mj-ea"/>
                <a:cs typeface="Arial" panose="020B0604020202020204" pitchFamily="34" charset="0"/>
              </a:rPr>
              <a:t>năng</a:t>
            </a:r>
            <a:r>
              <a:rPr lang="en-US" sz="4000" b="1" kern="1200" dirty="0">
                <a:solidFill>
                  <a:srgbClr val="00B050"/>
                </a:solidFill>
                <a:latin typeface="Arial" panose="020B0604020202020204" pitchFamily="34" charset="0"/>
                <a:ea typeface="+mj-ea"/>
                <a:cs typeface="Arial" panose="020B0604020202020204" pitchFamily="34" charset="0"/>
              </a:rPr>
              <a:t> </a:t>
            </a:r>
            <a:r>
              <a:rPr lang="en-US" sz="4000" b="1" kern="1200" dirty="0" err="1">
                <a:solidFill>
                  <a:srgbClr val="00B050"/>
                </a:solidFill>
                <a:latin typeface="Arial" panose="020B0604020202020204" pitchFamily="34" charset="0"/>
                <a:ea typeface="+mj-ea"/>
                <a:cs typeface="Arial" panose="020B0604020202020204" pitchFamily="34" charset="0"/>
              </a:rPr>
              <a:t>phổi</a:t>
            </a:r>
            <a:endParaRPr lang="en-US" sz="4000" b="1" kern="1200" dirty="0">
              <a:solidFill>
                <a:srgbClr val="00B050"/>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410346387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16366" y="413087"/>
            <a:ext cx="9456624" cy="491418"/>
          </a:xfrm>
        </p:spPr>
        <p:txBody>
          <a:bodyPr anchor="t">
            <a:normAutofit fontScale="90000"/>
          </a:bodyPr>
          <a:lstStyle/>
          <a:p>
            <a:r>
              <a:rPr lang="en-US" sz="3600" b="1" dirty="0">
                <a:solidFill>
                  <a:srgbClr val="00B050"/>
                </a:solidFill>
                <a:latin typeface="Arial"/>
                <a:ea typeface="+mn-ea"/>
                <a:cs typeface="Arial"/>
              </a:rPr>
              <a:t>C</a:t>
            </a:r>
            <a:r>
              <a:rPr lang="vi-VN" sz="3600" b="1" dirty="0">
                <a:solidFill>
                  <a:srgbClr val="00B050"/>
                </a:solidFill>
                <a:latin typeface="Arial"/>
                <a:ea typeface="+mn-ea"/>
                <a:cs typeface="Arial"/>
              </a:rPr>
              <a:t>ả</a:t>
            </a:r>
            <a:r>
              <a:rPr lang="en-US" sz="3600" b="1" dirty="0" err="1">
                <a:solidFill>
                  <a:srgbClr val="00B050"/>
                </a:solidFill>
                <a:latin typeface="Arial"/>
                <a:ea typeface="+mn-ea"/>
                <a:cs typeface="Arial"/>
              </a:rPr>
              <a:t>i</a:t>
            </a:r>
            <a:r>
              <a:rPr lang="en-US" sz="3600" b="1" dirty="0">
                <a:solidFill>
                  <a:srgbClr val="00B050"/>
                </a:solidFill>
                <a:latin typeface="Arial"/>
                <a:ea typeface="+mn-ea"/>
                <a:cs typeface="Arial"/>
              </a:rPr>
              <a:t> </a:t>
            </a:r>
            <a:r>
              <a:rPr lang="en-US" sz="3600" b="1" dirty="0" err="1">
                <a:solidFill>
                  <a:srgbClr val="00B050"/>
                </a:solidFill>
                <a:latin typeface="Arial"/>
                <a:ea typeface="+mn-ea"/>
                <a:cs typeface="Arial"/>
              </a:rPr>
              <a:t>thi</a:t>
            </a:r>
            <a:r>
              <a:rPr lang="vi-VN" sz="3600" b="1" dirty="0">
                <a:solidFill>
                  <a:srgbClr val="00B050"/>
                </a:solidFill>
                <a:latin typeface="Arial"/>
                <a:ea typeface="+mn-ea"/>
                <a:cs typeface="Arial"/>
              </a:rPr>
              <a:t>ệ</a:t>
            </a:r>
            <a:r>
              <a:rPr lang="en-US" sz="3600" b="1" dirty="0">
                <a:solidFill>
                  <a:srgbClr val="00B050"/>
                </a:solidFill>
                <a:latin typeface="Arial"/>
                <a:ea typeface="+mn-ea"/>
                <a:cs typeface="Arial"/>
              </a:rPr>
              <a:t>n </a:t>
            </a:r>
            <a:r>
              <a:rPr lang="en-US" sz="3600" b="1" dirty="0" err="1">
                <a:solidFill>
                  <a:srgbClr val="00B050"/>
                </a:solidFill>
                <a:latin typeface="Arial"/>
                <a:ea typeface="+mn-ea"/>
                <a:cs typeface="Arial"/>
              </a:rPr>
              <a:t>ch</a:t>
            </a:r>
            <a:r>
              <a:rPr lang="vi-VN" sz="3600" b="1" dirty="0">
                <a:solidFill>
                  <a:srgbClr val="00B050"/>
                </a:solidFill>
                <a:latin typeface="Arial"/>
                <a:ea typeface="+mn-ea"/>
                <a:cs typeface="Arial"/>
              </a:rPr>
              <a:t>ứ</a:t>
            </a:r>
            <a:r>
              <a:rPr lang="en-US" sz="3600" b="1" dirty="0">
                <a:solidFill>
                  <a:srgbClr val="00B050"/>
                </a:solidFill>
                <a:latin typeface="Arial"/>
                <a:ea typeface="+mn-ea"/>
                <a:cs typeface="Arial"/>
              </a:rPr>
              <a:t>c </a:t>
            </a:r>
            <a:r>
              <a:rPr lang="en-US" sz="3600" b="1" dirty="0" err="1">
                <a:solidFill>
                  <a:srgbClr val="00B050"/>
                </a:solidFill>
                <a:latin typeface="Arial"/>
                <a:ea typeface="+mn-ea"/>
                <a:cs typeface="Arial"/>
              </a:rPr>
              <a:t>năng</a:t>
            </a:r>
            <a:r>
              <a:rPr lang="en-US" sz="3600" b="1" dirty="0">
                <a:solidFill>
                  <a:srgbClr val="00B050"/>
                </a:solidFill>
                <a:latin typeface="Arial"/>
                <a:ea typeface="+mn-ea"/>
                <a:cs typeface="Arial"/>
              </a:rPr>
              <a:t> </a:t>
            </a:r>
            <a:r>
              <a:rPr lang="en-US" sz="3600" b="1" dirty="0" err="1">
                <a:solidFill>
                  <a:srgbClr val="00B050"/>
                </a:solidFill>
                <a:latin typeface="Arial"/>
                <a:ea typeface="+mn-ea"/>
                <a:cs typeface="Arial"/>
              </a:rPr>
              <a:t>ph</a:t>
            </a:r>
            <a:r>
              <a:rPr lang="vi-VN" sz="3600" b="1" dirty="0">
                <a:solidFill>
                  <a:srgbClr val="00B050"/>
                </a:solidFill>
                <a:latin typeface="Arial"/>
                <a:ea typeface="+mn-ea"/>
                <a:cs typeface="Arial"/>
              </a:rPr>
              <a:t>ổ</a:t>
            </a:r>
            <a:r>
              <a:rPr lang="en-US" sz="3600" b="1" dirty="0" err="1">
                <a:solidFill>
                  <a:srgbClr val="00B050"/>
                </a:solidFill>
                <a:latin typeface="Arial"/>
                <a:ea typeface="+mn-ea"/>
                <a:cs typeface="Arial"/>
              </a:rPr>
              <a:t>i</a:t>
            </a:r>
            <a:r>
              <a:rPr lang="en-US" sz="3600" b="1" dirty="0">
                <a:solidFill>
                  <a:srgbClr val="00B050"/>
                </a:solidFill>
                <a:latin typeface="Arial"/>
                <a:ea typeface="+mn-ea"/>
                <a:cs typeface="Arial"/>
              </a:rPr>
              <a:t> (FEV1) </a:t>
            </a:r>
            <a:r>
              <a:rPr lang="en-US" sz="3600" b="1" dirty="0" err="1">
                <a:solidFill>
                  <a:srgbClr val="00B050"/>
                </a:solidFill>
                <a:latin typeface="Arial"/>
                <a:ea typeface="+mn-ea"/>
                <a:cs typeface="Arial"/>
              </a:rPr>
              <a:t>thêm</a:t>
            </a:r>
            <a:r>
              <a:rPr lang="en-US" sz="3600" b="1" dirty="0">
                <a:solidFill>
                  <a:srgbClr val="00B050"/>
                </a:solidFill>
                <a:latin typeface="Arial"/>
                <a:ea typeface="+mn-ea"/>
                <a:cs typeface="Arial"/>
              </a:rPr>
              <a:t> 280ml</a:t>
            </a:r>
            <a:endParaRPr lang="en-US" sz="3600" b="1" dirty="0"/>
          </a:p>
        </p:txBody>
      </p:sp>
      <p:sp>
        <p:nvSpPr>
          <p:cNvPr id="160" name="Rectangle 159"/>
          <p:cNvSpPr/>
          <p:nvPr/>
        </p:nvSpPr>
        <p:spPr>
          <a:xfrm>
            <a:off x="1716366" y="1041693"/>
            <a:ext cx="9015300" cy="707886"/>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Tiotropium/</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Olodaterol</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Respimat c</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thi</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ệ</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ý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nghĩa</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ứ</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năng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ổ</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trong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vòng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5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phút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ở</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li</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đ</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ầ</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tiên</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kéo</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dài</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su</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24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a:t>
            </a: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ờ</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1, 2</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64" name="Group 163"/>
          <p:cNvGrpSpPr/>
          <p:nvPr/>
        </p:nvGrpSpPr>
        <p:grpSpPr>
          <a:xfrm>
            <a:off x="1876151" y="1941296"/>
            <a:ext cx="8163961" cy="3721276"/>
            <a:chOff x="352150" y="2166991"/>
            <a:chExt cx="8285667" cy="4007768"/>
          </a:xfrm>
        </p:grpSpPr>
        <p:grpSp>
          <p:nvGrpSpPr>
            <p:cNvPr id="161" name="Group 160"/>
            <p:cNvGrpSpPr/>
            <p:nvPr/>
          </p:nvGrpSpPr>
          <p:grpSpPr>
            <a:xfrm>
              <a:off x="685120" y="2166991"/>
              <a:ext cx="7952697" cy="3820459"/>
              <a:chOff x="548640" y="2030511"/>
              <a:chExt cx="7952697" cy="3820459"/>
            </a:xfrm>
          </p:grpSpPr>
          <p:graphicFrame>
            <p:nvGraphicFramePr>
              <p:cNvPr id="78" name="Chart 77"/>
              <p:cNvGraphicFramePr/>
              <p:nvPr/>
            </p:nvGraphicFramePr>
            <p:xfrm>
              <a:off x="548640" y="2030511"/>
              <a:ext cx="6477096" cy="3820459"/>
            </p:xfrm>
            <a:graphic>
              <a:graphicData uri="http://schemas.openxmlformats.org/drawingml/2006/chart">
                <c:chart xmlns:c="http://schemas.openxmlformats.org/drawingml/2006/chart" xmlns:r="http://schemas.openxmlformats.org/officeDocument/2006/relationships" r:id="rId3"/>
              </a:graphicData>
            </a:graphic>
          </p:graphicFrame>
          <p:grpSp>
            <p:nvGrpSpPr>
              <p:cNvPr id="95" name="Group 94"/>
              <p:cNvGrpSpPr/>
              <p:nvPr/>
            </p:nvGrpSpPr>
            <p:grpSpPr>
              <a:xfrm>
                <a:off x="1193237" y="3411231"/>
                <a:ext cx="5526755" cy="1281029"/>
                <a:chOff x="1511983" y="2945297"/>
                <a:chExt cx="6409202" cy="1362690"/>
              </a:xfrm>
            </p:grpSpPr>
            <p:sp>
              <p:nvSpPr>
                <p:cNvPr id="96" name="Freeform 95"/>
                <p:cNvSpPr/>
                <p:nvPr/>
              </p:nvSpPr>
              <p:spPr bwMode="auto">
                <a:xfrm>
                  <a:off x="1543885" y="2985893"/>
                  <a:ext cx="6336416" cy="1273864"/>
                </a:xfrm>
                <a:custGeom>
                  <a:avLst/>
                  <a:gdLst>
                    <a:gd name="connsiteX0" fmla="*/ 0 w 6787661"/>
                    <a:gd name="connsiteY0" fmla="*/ 894303 h 1336431"/>
                    <a:gd name="connsiteX1" fmla="*/ 145701 w 6787661"/>
                    <a:gd name="connsiteY1" fmla="*/ 316523 h 1336431"/>
                    <a:gd name="connsiteX2" fmla="*/ 296426 w 6787661"/>
                    <a:gd name="connsiteY2" fmla="*/ 195943 h 1336431"/>
                    <a:gd name="connsiteX3" fmla="*/ 572756 w 6787661"/>
                    <a:gd name="connsiteY3" fmla="*/ 0 h 1336431"/>
                    <a:gd name="connsiteX4" fmla="*/ 859134 w 6787661"/>
                    <a:gd name="connsiteY4" fmla="*/ 85411 h 1336431"/>
                    <a:gd name="connsiteX5" fmla="*/ 1140488 w 6787661"/>
                    <a:gd name="connsiteY5" fmla="*/ 175846 h 1336431"/>
                    <a:gd name="connsiteX6" fmla="*/ 1713244 w 6787661"/>
                    <a:gd name="connsiteY6" fmla="*/ 517490 h 1336431"/>
                    <a:gd name="connsiteX7" fmla="*/ 2286000 w 6787661"/>
                    <a:gd name="connsiteY7" fmla="*/ 502417 h 1336431"/>
                    <a:gd name="connsiteX8" fmla="*/ 2853732 w 6787661"/>
                    <a:gd name="connsiteY8" fmla="*/ 602901 h 1336431"/>
                    <a:gd name="connsiteX9" fmla="*/ 3416439 w 6787661"/>
                    <a:gd name="connsiteY9" fmla="*/ 758650 h 1336431"/>
                    <a:gd name="connsiteX10" fmla="*/ 6260123 w 6787661"/>
                    <a:gd name="connsiteY10" fmla="*/ 1336431 h 1336431"/>
                    <a:gd name="connsiteX11" fmla="*/ 6546501 w 6787661"/>
                    <a:gd name="connsiteY11" fmla="*/ 914400 h 1336431"/>
                    <a:gd name="connsiteX12" fmla="*/ 6787661 w 6787661"/>
                    <a:gd name="connsiteY12" fmla="*/ 663191 h 133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87661" h="1336431">
                      <a:moveTo>
                        <a:pt x="0" y="894303"/>
                      </a:moveTo>
                      <a:lnTo>
                        <a:pt x="145701" y="316523"/>
                      </a:lnTo>
                      <a:lnTo>
                        <a:pt x="296426" y="195943"/>
                      </a:lnTo>
                      <a:lnTo>
                        <a:pt x="572756" y="0"/>
                      </a:lnTo>
                      <a:lnTo>
                        <a:pt x="859134" y="85411"/>
                      </a:lnTo>
                      <a:lnTo>
                        <a:pt x="1140488" y="175846"/>
                      </a:lnTo>
                      <a:lnTo>
                        <a:pt x="1713244" y="517490"/>
                      </a:lnTo>
                      <a:lnTo>
                        <a:pt x="2286000" y="502417"/>
                      </a:lnTo>
                      <a:lnTo>
                        <a:pt x="2853732" y="602901"/>
                      </a:lnTo>
                      <a:lnTo>
                        <a:pt x="3416439" y="758650"/>
                      </a:lnTo>
                      <a:lnTo>
                        <a:pt x="6260123" y="1336431"/>
                      </a:lnTo>
                      <a:lnTo>
                        <a:pt x="6546501" y="914400"/>
                      </a:lnTo>
                      <a:lnTo>
                        <a:pt x="6787661" y="663191"/>
                      </a:lnTo>
                    </a:path>
                  </a:pathLst>
                </a:custGeom>
                <a:noFill/>
                <a:ln w="28575" cap="flat" cmpd="sng" algn="ctr">
                  <a:solidFill>
                    <a:srgbClr val="00B0F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97" name="Rectangle 101"/>
                <p:cNvSpPr/>
                <p:nvPr/>
              </p:nvSpPr>
              <p:spPr bwMode="auto">
                <a:xfrm>
                  <a:off x="1511983" y="3784793"/>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98" name="Rectangle 102"/>
                <p:cNvSpPr/>
                <p:nvPr/>
              </p:nvSpPr>
              <p:spPr bwMode="auto">
                <a:xfrm>
                  <a:off x="1642184" y="3235686"/>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99" name="Rectangle 103"/>
                <p:cNvSpPr/>
                <p:nvPr/>
              </p:nvSpPr>
              <p:spPr bwMode="auto">
                <a:xfrm>
                  <a:off x="2029371" y="2945297"/>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0" name="Rectangle 104"/>
                <p:cNvSpPr/>
                <p:nvPr/>
              </p:nvSpPr>
              <p:spPr bwMode="auto">
                <a:xfrm>
                  <a:off x="1772803" y="3143218"/>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1" name="Rectangle 105"/>
                <p:cNvSpPr/>
                <p:nvPr/>
              </p:nvSpPr>
              <p:spPr bwMode="auto">
                <a:xfrm>
                  <a:off x="2294732" y="3033411"/>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2" name="Rectangle 106"/>
                <p:cNvSpPr/>
                <p:nvPr/>
              </p:nvSpPr>
              <p:spPr bwMode="auto">
                <a:xfrm>
                  <a:off x="2555687" y="3113038"/>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3" name="Rectangle 107"/>
                <p:cNvSpPr/>
                <p:nvPr/>
              </p:nvSpPr>
              <p:spPr bwMode="auto">
                <a:xfrm>
                  <a:off x="3094299" y="3431420"/>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4" name="Rectangle 108"/>
                <p:cNvSpPr/>
                <p:nvPr/>
              </p:nvSpPr>
              <p:spPr bwMode="auto">
                <a:xfrm>
                  <a:off x="3604783" y="3429274"/>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5" name="Rectangle 109"/>
                <p:cNvSpPr/>
                <p:nvPr/>
              </p:nvSpPr>
              <p:spPr bwMode="auto">
                <a:xfrm>
                  <a:off x="7627369" y="3827595"/>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6" name="Rectangle 136"/>
                <p:cNvSpPr/>
                <p:nvPr/>
              </p:nvSpPr>
              <p:spPr bwMode="auto">
                <a:xfrm>
                  <a:off x="4157030" y="3523310"/>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7" name="Rectangle 137"/>
                <p:cNvSpPr/>
                <p:nvPr/>
              </p:nvSpPr>
              <p:spPr bwMode="auto">
                <a:xfrm>
                  <a:off x="4680672" y="3671630"/>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8" name="Rectangle 139"/>
                <p:cNvSpPr/>
                <p:nvPr/>
              </p:nvSpPr>
              <p:spPr bwMode="auto">
                <a:xfrm>
                  <a:off x="7853972" y="3565816"/>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sp>
              <p:nvSpPr>
                <p:cNvPr id="109" name="Rectangle 138"/>
                <p:cNvSpPr/>
                <p:nvPr/>
              </p:nvSpPr>
              <p:spPr bwMode="auto">
                <a:xfrm>
                  <a:off x="7355105" y="4239358"/>
                  <a:ext cx="67213" cy="68629"/>
                </a:xfrm>
                <a:prstGeom prst="ellipse">
                  <a:avLst/>
                </a:prstGeom>
                <a:solidFill>
                  <a:srgbClr val="00B0F0"/>
                </a:solidFill>
                <a:ln w="9525" cap="flat" cmpd="sng" algn="ctr">
                  <a:solidFill>
                    <a:srgbClr val="00B0F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58646E"/>
                    </a:solidFill>
                    <a:effectLst/>
                    <a:uLnTx/>
                    <a:uFillTx/>
                    <a:latin typeface="Calibri"/>
                    <a:ea typeface="Geneva" pitchFamily="1" charset="-128"/>
                    <a:cs typeface="+mn-cs"/>
                  </a:endParaRPr>
                </a:p>
              </p:txBody>
            </p:sp>
          </p:grpSp>
          <p:grpSp>
            <p:nvGrpSpPr>
              <p:cNvPr id="79" name="Group 78"/>
              <p:cNvGrpSpPr/>
              <p:nvPr/>
            </p:nvGrpSpPr>
            <p:grpSpPr>
              <a:xfrm>
                <a:off x="1193237" y="4931736"/>
                <a:ext cx="5526755" cy="585421"/>
                <a:chOff x="1511983" y="4292078"/>
                <a:chExt cx="6409202" cy="622740"/>
              </a:xfrm>
            </p:grpSpPr>
            <p:sp>
              <p:nvSpPr>
                <p:cNvPr id="80" name="Freeform 79"/>
                <p:cNvSpPr/>
                <p:nvPr/>
              </p:nvSpPr>
              <p:spPr bwMode="auto">
                <a:xfrm>
                  <a:off x="1543884" y="4322014"/>
                  <a:ext cx="6341108" cy="560308"/>
                </a:xfrm>
                <a:custGeom>
                  <a:avLst/>
                  <a:gdLst>
                    <a:gd name="connsiteX0" fmla="*/ 0 w 6792686"/>
                    <a:gd name="connsiteY0" fmla="*/ 205991 h 587828"/>
                    <a:gd name="connsiteX1" fmla="*/ 145701 w 6792686"/>
                    <a:gd name="connsiteY1" fmla="*/ 125604 h 587828"/>
                    <a:gd name="connsiteX2" fmla="*/ 291402 w 6792686"/>
                    <a:gd name="connsiteY2" fmla="*/ 125604 h 587828"/>
                    <a:gd name="connsiteX3" fmla="*/ 592853 w 6792686"/>
                    <a:gd name="connsiteY3" fmla="*/ 0 h 587828"/>
                    <a:gd name="connsiteX4" fmla="*/ 869182 w 6792686"/>
                    <a:gd name="connsiteY4" fmla="*/ 20097 h 587828"/>
                    <a:gd name="connsiteX5" fmla="*/ 1155560 w 6792686"/>
                    <a:gd name="connsiteY5" fmla="*/ 50242 h 587828"/>
                    <a:gd name="connsiteX6" fmla="*/ 1723292 w 6792686"/>
                    <a:gd name="connsiteY6" fmla="*/ 221064 h 587828"/>
                    <a:gd name="connsiteX7" fmla="*/ 2286000 w 6792686"/>
                    <a:gd name="connsiteY7" fmla="*/ 261257 h 587828"/>
                    <a:gd name="connsiteX8" fmla="*/ 2868804 w 6792686"/>
                    <a:gd name="connsiteY8" fmla="*/ 331595 h 587828"/>
                    <a:gd name="connsiteX9" fmla="*/ 3421464 w 6792686"/>
                    <a:gd name="connsiteY9" fmla="*/ 432079 h 587828"/>
                    <a:gd name="connsiteX10" fmla="*/ 6270171 w 6792686"/>
                    <a:gd name="connsiteY10" fmla="*/ 587828 h 587828"/>
                    <a:gd name="connsiteX11" fmla="*/ 6541477 w 6792686"/>
                    <a:gd name="connsiteY11" fmla="*/ 205991 h 587828"/>
                    <a:gd name="connsiteX12" fmla="*/ 6792686 w 6792686"/>
                    <a:gd name="connsiteY12" fmla="*/ 80387 h 58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2686" h="587828">
                      <a:moveTo>
                        <a:pt x="0" y="205991"/>
                      </a:moveTo>
                      <a:lnTo>
                        <a:pt x="145701" y="125604"/>
                      </a:lnTo>
                      <a:lnTo>
                        <a:pt x="291402" y="125604"/>
                      </a:lnTo>
                      <a:lnTo>
                        <a:pt x="592853" y="0"/>
                      </a:lnTo>
                      <a:lnTo>
                        <a:pt x="869182" y="20097"/>
                      </a:lnTo>
                      <a:lnTo>
                        <a:pt x="1155560" y="50242"/>
                      </a:lnTo>
                      <a:lnTo>
                        <a:pt x="1723292" y="221064"/>
                      </a:lnTo>
                      <a:lnTo>
                        <a:pt x="2286000" y="261257"/>
                      </a:lnTo>
                      <a:lnTo>
                        <a:pt x="2868804" y="331595"/>
                      </a:lnTo>
                      <a:lnTo>
                        <a:pt x="3421464" y="432079"/>
                      </a:lnTo>
                      <a:lnTo>
                        <a:pt x="6270171" y="587828"/>
                      </a:lnTo>
                      <a:lnTo>
                        <a:pt x="6541477" y="205991"/>
                      </a:lnTo>
                      <a:lnTo>
                        <a:pt x="6792686" y="80387"/>
                      </a:lnTo>
                    </a:path>
                  </a:pathLst>
                </a:custGeom>
                <a:noFill/>
                <a:ln w="2857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1" name="Oval 80"/>
                <p:cNvSpPr/>
                <p:nvPr/>
              </p:nvSpPr>
              <p:spPr bwMode="auto">
                <a:xfrm>
                  <a:off x="1511983" y="4484827"/>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2" name="Oval 81"/>
                <p:cNvSpPr/>
                <p:nvPr/>
              </p:nvSpPr>
              <p:spPr bwMode="auto">
                <a:xfrm>
                  <a:off x="1642184" y="4403038"/>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3" name="Oval 82"/>
                <p:cNvSpPr/>
                <p:nvPr/>
              </p:nvSpPr>
              <p:spPr bwMode="auto">
                <a:xfrm>
                  <a:off x="1772803" y="4403038"/>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4" name="Oval 83"/>
                <p:cNvSpPr/>
                <p:nvPr/>
              </p:nvSpPr>
              <p:spPr bwMode="auto">
                <a:xfrm>
                  <a:off x="2029371" y="4292078"/>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5" name="Oval 84"/>
                <p:cNvSpPr/>
                <p:nvPr/>
              </p:nvSpPr>
              <p:spPr bwMode="auto">
                <a:xfrm>
                  <a:off x="2294732" y="4310992"/>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6" name="Oval 85"/>
                <p:cNvSpPr/>
                <p:nvPr/>
              </p:nvSpPr>
              <p:spPr bwMode="auto">
                <a:xfrm>
                  <a:off x="2555687" y="4328774"/>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7" name="Oval 86"/>
                <p:cNvSpPr/>
                <p:nvPr/>
              </p:nvSpPr>
              <p:spPr bwMode="auto">
                <a:xfrm>
                  <a:off x="3094299" y="4490301"/>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8" name="Oval 87"/>
                <p:cNvSpPr/>
                <p:nvPr/>
              </p:nvSpPr>
              <p:spPr bwMode="auto">
                <a:xfrm>
                  <a:off x="3604783" y="4533193"/>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89" name="Oval 88"/>
                <p:cNvSpPr/>
                <p:nvPr/>
              </p:nvSpPr>
              <p:spPr bwMode="auto">
                <a:xfrm>
                  <a:off x="4157030" y="4598068"/>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90" name="Oval 89"/>
                <p:cNvSpPr/>
                <p:nvPr/>
              </p:nvSpPr>
              <p:spPr bwMode="auto">
                <a:xfrm>
                  <a:off x="4680672" y="4696251"/>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91" name="Oval 90"/>
                <p:cNvSpPr/>
                <p:nvPr/>
              </p:nvSpPr>
              <p:spPr bwMode="auto">
                <a:xfrm>
                  <a:off x="7364069" y="4846189"/>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92" name="Oval 91"/>
                <p:cNvSpPr/>
                <p:nvPr/>
              </p:nvSpPr>
              <p:spPr bwMode="auto">
                <a:xfrm>
                  <a:off x="7627369" y="4484827"/>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93" name="Oval 92"/>
                <p:cNvSpPr/>
                <p:nvPr/>
              </p:nvSpPr>
              <p:spPr bwMode="auto">
                <a:xfrm>
                  <a:off x="7853972" y="4357766"/>
                  <a:ext cx="67213" cy="68629"/>
                </a:xfrm>
                <a:prstGeom prst="ellipse">
                  <a:avLst/>
                </a:prstGeom>
                <a:solidFill>
                  <a:srgbClr val="58646E"/>
                </a:solidFill>
                <a:ln w="9525" cap="flat" cmpd="sng" algn="ctr">
                  <a:solidFill>
                    <a:schemeClr val="bg2">
                      <a:lumMod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grpSp>
          <p:grpSp>
            <p:nvGrpSpPr>
              <p:cNvPr id="138" name="Group 137"/>
              <p:cNvGrpSpPr/>
              <p:nvPr/>
            </p:nvGrpSpPr>
            <p:grpSpPr>
              <a:xfrm>
                <a:off x="1191702" y="2558288"/>
                <a:ext cx="5528289" cy="1601044"/>
                <a:chOff x="1511371" y="2343758"/>
                <a:chExt cx="6410982" cy="1414376"/>
              </a:xfrm>
            </p:grpSpPr>
            <p:sp>
              <p:nvSpPr>
                <p:cNvPr id="139" name="Freeform 138"/>
                <p:cNvSpPr/>
                <p:nvPr/>
              </p:nvSpPr>
              <p:spPr bwMode="auto">
                <a:xfrm>
                  <a:off x="1544137" y="2373191"/>
                  <a:ext cx="6331727" cy="1355277"/>
                </a:xfrm>
                <a:custGeom>
                  <a:avLst/>
                  <a:gdLst>
                    <a:gd name="connsiteX0" fmla="*/ 0 w 6782637"/>
                    <a:gd name="connsiteY0" fmla="*/ 1200778 h 1421842"/>
                    <a:gd name="connsiteX1" fmla="*/ 150725 w 6782637"/>
                    <a:gd name="connsiteY1" fmla="*/ 296427 h 1421842"/>
                    <a:gd name="connsiteX2" fmla="*/ 291402 w 6782637"/>
                    <a:gd name="connsiteY2" fmla="*/ 246185 h 1421842"/>
                    <a:gd name="connsiteX3" fmla="*/ 567732 w 6782637"/>
                    <a:gd name="connsiteY3" fmla="*/ 0 h 1421842"/>
                    <a:gd name="connsiteX4" fmla="*/ 859134 w 6782637"/>
                    <a:gd name="connsiteY4" fmla="*/ 65315 h 1421842"/>
                    <a:gd name="connsiteX5" fmla="*/ 1140488 w 6782637"/>
                    <a:gd name="connsiteY5" fmla="*/ 40194 h 1421842"/>
                    <a:gd name="connsiteX6" fmla="*/ 1723292 w 6782637"/>
                    <a:gd name="connsiteY6" fmla="*/ 371789 h 1421842"/>
                    <a:gd name="connsiteX7" fmla="*/ 2280976 w 6782637"/>
                    <a:gd name="connsiteY7" fmla="*/ 542611 h 1421842"/>
                    <a:gd name="connsiteX8" fmla="*/ 2843683 w 6782637"/>
                    <a:gd name="connsiteY8" fmla="*/ 542611 h 1421842"/>
                    <a:gd name="connsiteX9" fmla="*/ 3421464 w 6782637"/>
                    <a:gd name="connsiteY9" fmla="*/ 753627 h 1421842"/>
                    <a:gd name="connsiteX10" fmla="*/ 6250075 w 6782637"/>
                    <a:gd name="connsiteY10" fmla="*/ 1421842 h 1421842"/>
                    <a:gd name="connsiteX11" fmla="*/ 6551525 w 6782637"/>
                    <a:gd name="connsiteY11" fmla="*/ 974690 h 1421842"/>
                    <a:gd name="connsiteX12" fmla="*/ 6782637 w 6782637"/>
                    <a:gd name="connsiteY12" fmla="*/ 984739 h 142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82637" h="1421842">
                      <a:moveTo>
                        <a:pt x="0" y="1200778"/>
                      </a:moveTo>
                      <a:lnTo>
                        <a:pt x="150725" y="296427"/>
                      </a:lnTo>
                      <a:lnTo>
                        <a:pt x="291402" y="246185"/>
                      </a:lnTo>
                      <a:lnTo>
                        <a:pt x="567732" y="0"/>
                      </a:lnTo>
                      <a:lnTo>
                        <a:pt x="859134" y="65315"/>
                      </a:lnTo>
                      <a:lnTo>
                        <a:pt x="1140488" y="40194"/>
                      </a:lnTo>
                      <a:lnTo>
                        <a:pt x="1723292" y="371789"/>
                      </a:lnTo>
                      <a:lnTo>
                        <a:pt x="2280976" y="542611"/>
                      </a:lnTo>
                      <a:lnTo>
                        <a:pt x="2843683" y="542611"/>
                      </a:lnTo>
                      <a:lnTo>
                        <a:pt x="3421464" y="753627"/>
                      </a:lnTo>
                      <a:lnTo>
                        <a:pt x="6250075" y="1421842"/>
                      </a:lnTo>
                      <a:lnTo>
                        <a:pt x="6551525" y="974690"/>
                      </a:lnTo>
                      <a:lnTo>
                        <a:pt x="6782637" y="984739"/>
                      </a:lnTo>
                    </a:path>
                  </a:pathLst>
                </a:custGeom>
                <a:noFill/>
                <a:ln w="28575" cap="flat" cmpd="sng" algn="ctr">
                  <a:solidFill>
                    <a:srgbClr val="92D050"/>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140" name="Oval 139"/>
                <p:cNvSpPr/>
                <p:nvPr/>
              </p:nvSpPr>
              <p:spPr bwMode="auto">
                <a:xfrm>
                  <a:off x="7331209" y="3689734"/>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1" name="Oval 140"/>
                <p:cNvSpPr/>
                <p:nvPr/>
              </p:nvSpPr>
              <p:spPr bwMode="auto">
                <a:xfrm>
                  <a:off x="1511371" y="3470229"/>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2" name="Oval 141"/>
                <p:cNvSpPr/>
                <p:nvPr/>
              </p:nvSpPr>
              <p:spPr bwMode="auto">
                <a:xfrm>
                  <a:off x="1641572" y="2629900"/>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3" name="Oval 142"/>
                <p:cNvSpPr/>
                <p:nvPr/>
              </p:nvSpPr>
              <p:spPr bwMode="auto">
                <a:xfrm>
                  <a:off x="1772191" y="2574000"/>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4" name="Oval 143"/>
                <p:cNvSpPr/>
                <p:nvPr/>
              </p:nvSpPr>
              <p:spPr bwMode="auto">
                <a:xfrm>
                  <a:off x="2029353" y="2343758"/>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5" name="Oval 144"/>
                <p:cNvSpPr/>
                <p:nvPr/>
              </p:nvSpPr>
              <p:spPr bwMode="auto">
                <a:xfrm>
                  <a:off x="2294716" y="2398041"/>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6" name="Oval 145"/>
                <p:cNvSpPr/>
                <p:nvPr/>
              </p:nvSpPr>
              <p:spPr bwMode="auto">
                <a:xfrm>
                  <a:off x="2555669" y="2374282"/>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7" name="Oval 146"/>
                <p:cNvSpPr/>
                <p:nvPr/>
              </p:nvSpPr>
              <p:spPr bwMode="auto">
                <a:xfrm>
                  <a:off x="3094281" y="2685049"/>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8" name="Oval 147"/>
                <p:cNvSpPr/>
                <p:nvPr/>
              </p:nvSpPr>
              <p:spPr bwMode="auto">
                <a:xfrm>
                  <a:off x="3604765" y="2852588"/>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49" name="Oval 148"/>
                <p:cNvSpPr/>
                <p:nvPr/>
              </p:nvSpPr>
              <p:spPr bwMode="auto">
                <a:xfrm>
                  <a:off x="4157012" y="2851448"/>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50" name="Oval 149"/>
                <p:cNvSpPr/>
                <p:nvPr/>
              </p:nvSpPr>
              <p:spPr bwMode="auto">
                <a:xfrm>
                  <a:off x="4680654" y="3047182"/>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51" name="Oval 150"/>
                <p:cNvSpPr/>
                <p:nvPr/>
              </p:nvSpPr>
              <p:spPr bwMode="auto">
                <a:xfrm>
                  <a:off x="7626163" y="3269217"/>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sp>
              <p:nvSpPr>
                <p:cNvPr id="152" name="Oval 151"/>
                <p:cNvSpPr/>
                <p:nvPr/>
              </p:nvSpPr>
              <p:spPr bwMode="auto">
                <a:xfrm>
                  <a:off x="7853953" y="3277107"/>
                  <a:ext cx="68400" cy="68400"/>
                </a:xfrm>
                <a:prstGeom prst="ellipse">
                  <a:avLst/>
                </a:prstGeom>
                <a:solidFill>
                  <a:srgbClr val="92D050"/>
                </a:solidFill>
                <a:ln w="9525" cap="flat" cmpd="sng" algn="ctr">
                  <a:solidFill>
                    <a:srgbClr val="92D050"/>
                  </a:solidFill>
                  <a:prstDash val="solid"/>
                  <a:round/>
                  <a:headEnd type="none" w="med" len="med"/>
                  <a:tailEnd type="none" w="med" len="med"/>
                </a:ln>
                <a:effectLst/>
              </p:spPr>
              <p:txBody>
                <a:bodyPr vert="horz" wrap="square" lIns="90256" tIns="45128" rIns="90256" bIns="45128" numCol="1" rtlCol="0" anchor="t"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58646E"/>
                    </a:solidFill>
                    <a:effectLst/>
                    <a:uLnTx/>
                    <a:uFillTx/>
                    <a:latin typeface="Calibri"/>
                    <a:ea typeface="Geneva" pitchFamily="1" charset="-128"/>
                    <a:cs typeface="+mn-cs"/>
                  </a:endParaRPr>
                </a:p>
              </p:txBody>
            </p:sp>
          </p:grpSp>
          <p:sp>
            <p:nvSpPr>
              <p:cNvPr id="154" name="Up Arrow 153"/>
              <p:cNvSpPr/>
              <p:nvPr/>
            </p:nvSpPr>
            <p:spPr>
              <a:xfrm>
                <a:off x="6912782" y="4103937"/>
                <a:ext cx="1584355" cy="1367022"/>
              </a:xfrm>
              <a:prstGeom prst="upArrow">
                <a:avLst>
                  <a:gd name="adj1" fmla="val 100000"/>
                  <a:gd name="adj2" fmla="val 30326"/>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Cải</a:t>
                </a:r>
                <a:r>
                  <a:rPr kumimoji="0" lang="en-US" sz="2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thiện</a:t>
                </a:r>
                <a:r>
                  <a:rPr kumimoji="0" lang="en-US" sz="2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280mL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so </a:t>
                </a:r>
                <a:r>
                  <a:rPr kumimoji="0" lang="en-US" sz="1200" b="0"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với</a:t>
                </a:r>
                <a:r>
                  <a:rPr kumimoji="0" lang="en-US" sz="12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placebo</a:t>
                </a:r>
                <a:r>
                  <a:rPr kumimoji="0" lang="en-US" sz="1200" b="0"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55" name="Up Arrow 154"/>
              <p:cNvSpPr/>
              <p:nvPr/>
            </p:nvSpPr>
            <p:spPr>
              <a:xfrm>
                <a:off x="6916982" y="2383329"/>
                <a:ext cx="1584355" cy="1367022"/>
              </a:xfrm>
              <a:prstGeom prst="upArrow">
                <a:avLst>
                  <a:gd name="adj1" fmla="val 100000"/>
                  <a:gd name="adj2" fmla="val 30326"/>
                </a:avLst>
              </a:prstGeom>
              <a:solidFill>
                <a:schemeClr val="bg1"/>
              </a:solidFill>
              <a:ln w="381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bIns="18288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92D050"/>
                    </a:solidFill>
                    <a:effectLst/>
                    <a:uLnTx/>
                    <a:uFillTx/>
                    <a:latin typeface="Arial" panose="020B0604020202020204" pitchFamily="34" charset="0"/>
                    <a:ea typeface="+mn-ea"/>
                    <a:cs typeface="Arial" panose="020B0604020202020204" pitchFamily="34" charset="0"/>
                  </a:rPr>
                  <a:t>Cải</a:t>
                </a:r>
                <a:r>
                  <a:rPr kumimoji="0" lang="en-US" sz="2000" b="0"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srgbClr val="92D050"/>
                    </a:solidFill>
                    <a:effectLst/>
                    <a:uLnTx/>
                    <a:uFillTx/>
                    <a:latin typeface="Arial" panose="020B0604020202020204" pitchFamily="34" charset="0"/>
                    <a:ea typeface="+mn-ea"/>
                    <a:cs typeface="Arial" panose="020B0604020202020204" pitchFamily="34" charset="0"/>
                  </a:rPr>
                  <a:t>thiện</a:t>
                </a:r>
                <a:r>
                  <a:rPr kumimoji="0" lang="en-US" sz="2000" b="0"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 </a:t>
                </a:r>
                <a:r>
                  <a:rPr kumimoji="0" lang="en-US" sz="3200" b="1"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110mL</a:t>
                </a:r>
                <a:r>
                  <a:rPr kumimoji="0" lang="en-US" sz="3200" b="0"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so </a:t>
                </a:r>
                <a:r>
                  <a:rPr kumimoji="0" lang="en-US" sz="1200" b="0" i="0" u="none" strike="noStrike" kern="1200" cap="none" spc="0" normalizeH="0" baseline="0" noProof="0" dirty="0" err="1">
                    <a:ln>
                      <a:noFill/>
                    </a:ln>
                    <a:solidFill>
                      <a:srgbClr val="92D050"/>
                    </a:solidFill>
                    <a:effectLst/>
                    <a:uLnTx/>
                    <a:uFillTx/>
                    <a:latin typeface="Arial" panose="020B0604020202020204" pitchFamily="34" charset="0"/>
                    <a:ea typeface="+mn-ea"/>
                    <a:cs typeface="Arial" panose="020B0604020202020204" pitchFamily="34" charset="0"/>
                  </a:rPr>
                  <a:t>với</a:t>
                </a:r>
                <a:r>
                  <a:rPr kumimoji="0" lang="en-US" sz="1200" b="0" i="0" u="none" strike="noStrike" kern="1200" cap="none" spc="0" normalizeH="0" baseline="0" noProof="0" dirty="0">
                    <a:ln>
                      <a:noFill/>
                    </a:ln>
                    <a:solidFill>
                      <a:srgbClr val="92D050"/>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92D050"/>
                    </a:solidFill>
                    <a:effectLst/>
                    <a:uLnTx/>
                    <a:uFillTx/>
                    <a:latin typeface="Arial" panose="020B0604020202020204" pitchFamily="34" charset="0"/>
                    <a:ea typeface="+mn-ea"/>
                    <a:cs typeface="Arial" panose="020B0604020202020204" pitchFamily="34" charset="0"/>
                  </a:rPr>
                  <a:t>tiotropium</a:t>
                </a:r>
                <a:r>
                  <a:rPr kumimoji="0" lang="en-US" sz="1200" b="0" i="0" u="none" strike="noStrike" kern="1200" cap="none" spc="0" normalizeH="0" baseline="30000" noProof="0" dirty="0">
                    <a:ln>
                      <a:noFill/>
                    </a:ln>
                    <a:solidFill>
                      <a:srgbClr val="92D050"/>
                    </a:solidFill>
                    <a:effectLst/>
                    <a:uLnTx/>
                    <a:uFillTx/>
                    <a:latin typeface="Arial" panose="020B0604020202020204" pitchFamily="34" charset="0"/>
                    <a:ea typeface="+mn-ea"/>
                    <a:cs typeface="Arial" panose="020B0604020202020204" pitchFamily="34" charset="0"/>
                  </a:rPr>
                  <a:t>*†</a:t>
                </a:r>
              </a:p>
            </p:txBody>
          </p:sp>
          <p:grpSp>
            <p:nvGrpSpPr>
              <p:cNvPr id="137" name="Group 136"/>
              <p:cNvGrpSpPr/>
              <p:nvPr/>
            </p:nvGrpSpPr>
            <p:grpSpPr>
              <a:xfrm>
                <a:off x="1189365" y="3485666"/>
                <a:ext cx="5526755" cy="1100619"/>
                <a:chOff x="1511983" y="3015253"/>
                <a:chExt cx="6409202" cy="1170780"/>
              </a:xfrm>
            </p:grpSpPr>
            <p:sp>
              <p:nvSpPr>
                <p:cNvPr id="123" name="Freeform 122"/>
                <p:cNvSpPr/>
                <p:nvPr/>
              </p:nvSpPr>
              <p:spPr bwMode="auto">
                <a:xfrm>
                  <a:off x="1539193" y="3043454"/>
                  <a:ext cx="6377388" cy="1106251"/>
                </a:xfrm>
                <a:custGeom>
                  <a:avLst/>
                  <a:gdLst>
                    <a:gd name="connsiteX0" fmla="*/ 0 w 6792685"/>
                    <a:gd name="connsiteY0" fmla="*/ 823965 h 1160585"/>
                    <a:gd name="connsiteX1" fmla="*/ 150725 w 6792685"/>
                    <a:gd name="connsiteY1" fmla="*/ 180870 h 1160585"/>
                    <a:gd name="connsiteX2" fmla="*/ 296426 w 6792685"/>
                    <a:gd name="connsiteY2" fmla="*/ 110532 h 1160585"/>
                    <a:gd name="connsiteX3" fmla="*/ 577780 w 6792685"/>
                    <a:gd name="connsiteY3" fmla="*/ 0 h 1160585"/>
                    <a:gd name="connsiteX4" fmla="*/ 869182 w 6792685"/>
                    <a:gd name="connsiteY4" fmla="*/ 110532 h 1160585"/>
                    <a:gd name="connsiteX5" fmla="*/ 1150536 w 6792685"/>
                    <a:gd name="connsiteY5" fmla="*/ 150725 h 1160585"/>
                    <a:gd name="connsiteX6" fmla="*/ 1718268 w 6792685"/>
                    <a:gd name="connsiteY6" fmla="*/ 437103 h 1160585"/>
                    <a:gd name="connsiteX7" fmla="*/ 2291024 w 6792685"/>
                    <a:gd name="connsiteY7" fmla="*/ 522514 h 1160585"/>
                    <a:gd name="connsiteX8" fmla="*/ 2858756 w 6792685"/>
                    <a:gd name="connsiteY8" fmla="*/ 663191 h 1160585"/>
                    <a:gd name="connsiteX9" fmla="*/ 3431512 w 6792685"/>
                    <a:gd name="connsiteY9" fmla="*/ 839037 h 1160585"/>
                    <a:gd name="connsiteX10" fmla="*/ 6275195 w 6792685"/>
                    <a:gd name="connsiteY10" fmla="*/ 1160585 h 1160585"/>
                    <a:gd name="connsiteX11" fmla="*/ 6561573 w 6792685"/>
                    <a:gd name="connsiteY11" fmla="*/ 859134 h 1160585"/>
                    <a:gd name="connsiteX12" fmla="*/ 6792685 w 6792685"/>
                    <a:gd name="connsiteY12" fmla="*/ 753626 h 116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92685" h="1160585">
                      <a:moveTo>
                        <a:pt x="0" y="823965"/>
                      </a:moveTo>
                      <a:lnTo>
                        <a:pt x="150725" y="180870"/>
                      </a:lnTo>
                      <a:lnTo>
                        <a:pt x="296426" y="110532"/>
                      </a:lnTo>
                      <a:lnTo>
                        <a:pt x="577780" y="0"/>
                      </a:lnTo>
                      <a:lnTo>
                        <a:pt x="869182" y="110532"/>
                      </a:lnTo>
                      <a:lnTo>
                        <a:pt x="1150536" y="150725"/>
                      </a:lnTo>
                      <a:lnTo>
                        <a:pt x="1718268" y="437103"/>
                      </a:lnTo>
                      <a:lnTo>
                        <a:pt x="2291024" y="522514"/>
                      </a:lnTo>
                      <a:lnTo>
                        <a:pt x="2858756" y="663191"/>
                      </a:lnTo>
                      <a:lnTo>
                        <a:pt x="3431512" y="839037"/>
                      </a:lnTo>
                      <a:lnTo>
                        <a:pt x="6275195" y="1160585"/>
                      </a:lnTo>
                      <a:lnTo>
                        <a:pt x="6561573" y="859134"/>
                      </a:lnTo>
                      <a:lnTo>
                        <a:pt x="6792685" y="753626"/>
                      </a:lnTo>
                    </a:path>
                  </a:pathLst>
                </a:custGeom>
                <a:noFill/>
                <a:ln w="2857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4" name="Oval 123"/>
                <p:cNvSpPr/>
                <p:nvPr/>
              </p:nvSpPr>
              <p:spPr bwMode="auto">
                <a:xfrm>
                  <a:off x="1511983" y="3774275"/>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5" name="Oval 124"/>
                <p:cNvSpPr/>
                <p:nvPr/>
              </p:nvSpPr>
              <p:spPr bwMode="auto">
                <a:xfrm>
                  <a:off x="2555687" y="3165766"/>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6" name="Oval 125"/>
                <p:cNvSpPr/>
                <p:nvPr/>
              </p:nvSpPr>
              <p:spPr bwMode="auto">
                <a:xfrm>
                  <a:off x="2294732" y="3110458"/>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7" name="Oval 126"/>
                <p:cNvSpPr/>
                <p:nvPr/>
              </p:nvSpPr>
              <p:spPr bwMode="auto">
                <a:xfrm>
                  <a:off x="1642184" y="3185523"/>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8" name="Oval 127"/>
                <p:cNvSpPr/>
                <p:nvPr/>
              </p:nvSpPr>
              <p:spPr bwMode="auto">
                <a:xfrm>
                  <a:off x="1772803" y="3110458"/>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29" name="Oval 128"/>
                <p:cNvSpPr/>
                <p:nvPr/>
              </p:nvSpPr>
              <p:spPr bwMode="auto">
                <a:xfrm>
                  <a:off x="2029371" y="3015253"/>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0" name="Oval 129"/>
                <p:cNvSpPr/>
                <p:nvPr/>
              </p:nvSpPr>
              <p:spPr bwMode="auto">
                <a:xfrm>
                  <a:off x="3604783" y="3503917"/>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srgbClr val="58646E"/>
                    </a:solidFill>
                    <a:effectLst/>
                    <a:uLnTx/>
                    <a:uFillTx/>
                    <a:latin typeface="Calibri"/>
                    <a:ea typeface="+mn-ea"/>
                    <a:cs typeface="+mn-cs"/>
                  </a:endParaRPr>
                </a:p>
              </p:txBody>
            </p:sp>
            <p:sp>
              <p:nvSpPr>
                <p:cNvPr id="131" name="Oval 130"/>
                <p:cNvSpPr/>
                <p:nvPr/>
              </p:nvSpPr>
              <p:spPr bwMode="auto">
                <a:xfrm>
                  <a:off x="3094299" y="3413590"/>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2" name="Oval 131"/>
                <p:cNvSpPr/>
                <p:nvPr/>
              </p:nvSpPr>
              <p:spPr bwMode="auto">
                <a:xfrm>
                  <a:off x="4157030" y="3634938"/>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3" name="Oval 132"/>
                <p:cNvSpPr/>
                <p:nvPr/>
              </p:nvSpPr>
              <p:spPr bwMode="auto">
                <a:xfrm>
                  <a:off x="4680672" y="3807324"/>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4" name="Oval 133"/>
                <p:cNvSpPr/>
                <p:nvPr/>
              </p:nvSpPr>
              <p:spPr bwMode="auto">
                <a:xfrm>
                  <a:off x="7364069" y="4117404"/>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5" name="Oval 134"/>
                <p:cNvSpPr/>
                <p:nvPr/>
              </p:nvSpPr>
              <p:spPr bwMode="auto">
                <a:xfrm>
                  <a:off x="7627369" y="3850214"/>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sp>
              <p:nvSpPr>
                <p:cNvPr id="136" name="Oval 135"/>
                <p:cNvSpPr/>
                <p:nvPr/>
              </p:nvSpPr>
              <p:spPr bwMode="auto">
                <a:xfrm>
                  <a:off x="7853972" y="3733460"/>
                  <a:ext cx="67213" cy="68629"/>
                </a:xfrm>
                <a:prstGeom prst="ellipse">
                  <a:avLst/>
                </a:prstGeom>
                <a:solidFill>
                  <a:srgbClr val="004F59"/>
                </a:solidFill>
                <a:ln w="9525" cap="flat" cmpd="sng" algn="ctr">
                  <a:solidFill>
                    <a:srgbClr val="004F59"/>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l" defTabSz="901807" rtl="0" eaLnBrk="0" fontAlgn="auto" latinLnBrk="0" hangingPunct="0">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58646E"/>
                    </a:solidFill>
                    <a:effectLst/>
                    <a:uLnTx/>
                    <a:uFillTx/>
                    <a:latin typeface="Calibri"/>
                    <a:ea typeface="+mn-ea"/>
                    <a:cs typeface="+mn-cs"/>
                  </a:endParaRPr>
                </a:p>
              </p:txBody>
            </p:sp>
          </p:grpSp>
          <p:sp>
            <p:nvSpPr>
              <p:cNvPr id="156" name="Oval 155"/>
              <p:cNvSpPr/>
              <p:nvPr/>
            </p:nvSpPr>
            <p:spPr>
              <a:xfrm>
                <a:off x="1783170" y="2276092"/>
                <a:ext cx="110151" cy="110151"/>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wrap="none" lIns="4572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dirty="0">
                    <a:solidFill>
                      <a:srgbClr val="92D050"/>
                    </a:solidFill>
                    <a:latin typeface="Arial" panose="020B0604020202020204" pitchFamily="34" charset="0"/>
                    <a:cs typeface="Arial" panose="020B0604020202020204" pitchFamily="34" charset="0"/>
                  </a:rPr>
                  <a:t>T</a:t>
                </a:r>
                <a:r>
                  <a:rPr kumimoji="0" lang="en-US" sz="1400" b="0" i="0" u="none" strike="noStrike" kern="1200" cap="none" spc="0" normalizeH="0" baseline="0" noProof="0" dirty="0" err="1">
                    <a:ln>
                      <a:noFill/>
                    </a:ln>
                    <a:solidFill>
                      <a:srgbClr val="92D050"/>
                    </a:solidFill>
                    <a:effectLst/>
                    <a:uLnTx/>
                    <a:uFillTx/>
                    <a:latin typeface="Arial" panose="020B0604020202020204" pitchFamily="34" charset="0"/>
                    <a:cs typeface="Arial" panose="020B0604020202020204" pitchFamily="34" charset="0"/>
                  </a:rPr>
                  <a:t>iotropium</a:t>
                </a:r>
                <a:r>
                  <a:rPr kumimoji="0" lang="en-US" sz="1400" b="0" i="0" u="none" strike="noStrike" kern="1200" cap="none" spc="0" normalizeH="0" baseline="0" noProof="0" dirty="0">
                    <a:ln>
                      <a:noFill/>
                    </a:ln>
                    <a:solidFill>
                      <a:srgbClr val="92D050"/>
                    </a:solidFill>
                    <a:effectLst/>
                    <a:uLnTx/>
                    <a:uFillTx/>
                    <a:latin typeface="Arial" panose="020B0604020202020204" pitchFamily="34" charset="0"/>
                    <a:cs typeface="Arial" panose="020B0604020202020204" pitchFamily="34" charset="0"/>
                  </a:rPr>
                  <a:t>/</a:t>
                </a:r>
                <a:r>
                  <a:rPr kumimoji="0" lang="en-US" sz="1400" b="0" i="0" u="none" strike="noStrike" kern="1200" cap="none" spc="0" normalizeH="0" baseline="0" noProof="0" dirty="0" err="1">
                    <a:ln>
                      <a:noFill/>
                    </a:ln>
                    <a:solidFill>
                      <a:srgbClr val="92D050"/>
                    </a:solidFill>
                    <a:effectLst/>
                    <a:uLnTx/>
                    <a:uFillTx/>
                    <a:latin typeface="Arial" panose="020B0604020202020204" pitchFamily="34" charset="0"/>
                    <a:cs typeface="Arial" panose="020B0604020202020204" pitchFamily="34" charset="0"/>
                  </a:rPr>
                  <a:t>Olodaterol</a:t>
                </a:r>
                <a:endParaRPr kumimoji="0" lang="en-US" sz="1400" b="0" i="0" u="none" strike="noStrike" kern="1200" cap="none" spc="0" normalizeH="0" baseline="0" noProof="0" dirty="0">
                  <a:ln>
                    <a:noFill/>
                  </a:ln>
                  <a:solidFill>
                    <a:srgbClr val="92D050"/>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(n=138)</a:t>
                </a:r>
              </a:p>
            </p:txBody>
          </p:sp>
          <p:sp>
            <p:nvSpPr>
              <p:cNvPr id="157" name="Oval 156"/>
              <p:cNvSpPr/>
              <p:nvPr/>
            </p:nvSpPr>
            <p:spPr>
              <a:xfrm>
                <a:off x="3798072" y="2256064"/>
                <a:ext cx="110151" cy="110151"/>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wrap="none" lIns="4572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B0F0"/>
                    </a:solidFill>
                    <a:effectLst/>
                    <a:uLnTx/>
                    <a:uFillTx/>
                    <a:latin typeface="Arial" panose="020B0604020202020204" pitchFamily="34" charset="0"/>
                    <a:cs typeface="Arial" panose="020B0604020202020204" pitchFamily="34" charset="0"/>
                  </a:rPr>
                  <a:t>Tiotropium</a:t>
                </a:r>
                <a:endParaRPr kumimoji="0" lang="en-US" sz="1400" b="0" i="0" u="none" strike="noStrike" kern="1200" cap="none" spc="0" normalizeH="0" baseline="0" noProof="0" dirty="0">
                  <a:ln>
                    <a:noFill/>
                  </a:ln>
                  <a:solidFill>
                    <a:srgbClr val="00B0F0"/>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(n=135)</a:t>
                </a:r>
              </a:p>
            </p:txBody>
          </p:sp>
          <p:sp>
            <p:nvSpPr>
              <p:cNvPr id="158" name="Oval 157"/>
              <p:cNvSpPr/>
              <p:nvPr/>
            </p:nvSpPr>
            <p:spPr>
              <a:xfrm>
                <a:off x="4932349" y="2256064"/>
                <a:ext cx="110151" cy="110151"/>
              </a:xfrm>
              <a:prstGeom prst="ellipse">
                <a:avLst/>
              </a:prstGeom>
              <a:solidFill>
                <a:srgbClr val="004F59"/>
              </a:solidFill>
              <a:ln>
                <a:solidFill>
                  <a:srgbClr val="004F59"/>
                </a:solidFill>
              </a:ln>
            </p:spPr>
            <p:style>
              <a:lnRef idx="2">
                <a:schemeClr val="accent1">
                  <a:shade val="50000"/>
                </a:schemeClr>
              </a:lnRef>
              <a:fillRef idx="1">
                <a:schemeClr val="accent1"/>
              </a:fillRef>
              <a:effectRef idx="0">
                <a:schemeClr val="accent1"/>
              </a:effectRef>
              <a:fontRef idx="minor">
                <a:schemeClr val="lt1"/>
              </a:fontRef>
            </p:style>
            <p:txBody>
              <a:bodyPr wrap="none" lIns="4572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4F59"/>
                    </a:solidFill>
                    <a:effectLst/>
                    <a:uLnTx/>
                    <a:uFillTx/>
                    <a:latin typeface="Arial" panose="020B0604020202020204" pitchFamily="34" charset="0"/>
                    <a:cs typeface="Arial" panose="020B0604020202020204" pitchFamily="34" charset="0"/>
                  </a:rPr>
                  <a:t>Olodaterol</a:t>
                </a:r>
                <a:endParaRPr kumimoji="0" lang="en-US" sz="1400" b="0" i="0" u="none" strike="noStrike" kern="1200" cap="none" spc="0" normalizeH="0" baseline="0" noProof="0" dirty="0">
                  <a:ln>
                    <a:noFill/>
                  </a:ln>
                  <a:solidFill>
                    <a:srgbClr val="004F59"/>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(n=136)</a:t>
                </a:r>
              </a:p>
            </p:txBody>
          </p:sp>
          <p:sp>
            <p:nvSpPr>
              <p:cNvPr id="159" name="Oval 158"/>
              <p:cNvSpPr/>
              <p:nvPr/>
            </p:nvSpPr>
            <p:spPr>
              <a:xfrm>
                <a:off x="6121701" y="2276092"/>
                <a:ext cx="110151" cy="110151"/>
              </a:xfrm>
              <a:prstGeom prst="ellipse">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lIns="45720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4F59"/>
                    </a:solidFill>
                    <a:effectLst/>
                    <a:uLnTx/>
                    <a:uFillTx/>
                    <a:latin typeface="Arial" panose="020B0604020202020204" pitchFamily="34" charset="0"/>
                    <a:cs typeface="Arial" panose="020B0604020202020204" pitchFamily="34" charset="0"/>
                  </a:rPr>
                  <a:t>Placebo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(n=132)</a:t>
                </a:r>
              </a:p>
            </p:txBody>
          </p:sp>
        </p:grpSp>
        <p:sp>
          <p:nvSpPr>
            <p:cNvPr id="162" name="TextBox 161"/>
            <p:cNvSpPr txBox="1"/>
            <p:nvPr/>
          </p:nvSpPr>
          <p:spPr>
            <a:xfrm rot="16200000">
              <a:off x="104165" y="3708227"/>
              <a:ext cx="772969"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FEV</a:t>
              </a:r>
              <a:r>
                <a:rPr kumimoji="0" lang="en-US" sz="1200" b="0" i="0" u="none" strike="noStrike" kern="1200" cap="none" spc="0" normalizeH="0" baseline="-25000" noProof="0" dirty="0">
                  <a:ln>
                    <a:noFill/>
                  </a:ln>
                  <a:solidFill>
                    <a:prstClr val="black"/>
                  </a:solidFill>
                  <a:effectLst/>
                  <a:uLnTx/>
                  <a:uFillTx/>
                  <a:latin typeface="Calibri" panose="020F0502020204030204"/>
                  <a:ea typeface="+mn-ea"/>
                  <a:cs typeface="+mn-cs"/>
                </a:rPr>
                <a:t>1</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(L)</a:t>
              </a:r>
            </a:p>
          </p:txBody>
        </p:sp>
        <p:sp>
          <p:nvSpPr>
            <p:cNvPr id="163" name="TextBox 162"/>
            <p:cNvSpPr txBox="1"/>
            <p:nvPr/>
          </p:nvSpPr>
          <p:spPr>
            <a:xfrm>
              <a:off x="2668356" y="5897760"/>
              <a:ext cx="251062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sau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sử</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dụng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thuốc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giờ</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grpSp>
      <p:sp>
        <p:nvSpPr>
          <p:cNvPr id="165" name="Rectangle 164"/>
          <p:cNvSpPr/>
          <p:nvPr/>
        </p:nvSpPr>
        <p:spPr>
          <a:xfrm>
            <a:off x="2165456" y="5758352"/>
            <a:ext cx="6780205" cy="83099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Dữ</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liệu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từ</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VIVACITO,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ngẫu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mù</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đôi</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soát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dược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bắt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chéo</a:t>
            </a:r>
            <a:r>
              <a:rPr lang="en-US" sz="1200" dirty="0">
                <a:solidFill>
                  <a:prstClr val="black"/>
                </a:solidFill>
                <a:latin typeface="Arial" panose="020B0604020202020204" pitchFamily="34" charset="0"/>
                <a:cs typeface="Arial" panose="020B0604020202020204" pitchFamily="34" charset="0"/>
              </a:rPr>
              <a:t>, 259 BN</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p&lt;0.0001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ấ</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c</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so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sánh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ữ</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tiotropium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olodaterol</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ớ</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i</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thành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ầ</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ẻ</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placebo</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*d</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ữ</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li</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ệ</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trình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bày</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k</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ế</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trung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bình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ủ</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ứ</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FEV</a:t>
            </a:r>
            <a:r>
              <a:rPr kumimoji="0" lang="en-US" sz="1200" b="0" i="0" u="none" strike="noStrike" kern="1200" cap="none" spc="0" normalizeH="0" baseline="-25000" noProof="0" dirty="0">
                <a:ln>
                  <a:noFill/>
                </a:ln>
                <a:solidFill>
                  <a:prstClr val="black"/>
                </a:solidFill>
                <a:effectLst/>
                <a:uLnTx/>
                <a:uFillTx/>
                <a:latin typeface="Arial" panose="020B0604020202020204" pitchFamily="34" charset="0"/>
                <a:ea typeface="+mn-ea"/>
                <a:cs typeface="Arial" panose="020B0604020202020204" pitchFamily="34" charset="0"/>
              </a:rPr>
              <a:t>1</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24gi</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ờ</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sau</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6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ầ</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6" name="Rectangle 165"/>
          <p:cNvSpPr/>
          <p:nvPr/>
        </p:nvSpPr>
        <p:spPr>
          <a:xfrm>
            <a:off x="7324725" y="6507646"/>
            <a:ext cx="4867275" cy="246221"/>
          </a:xfrm>
          <a:prstGeom prst="rect">
            <a:avLst/>
          </a:prstGeom>
        </p:spPr>
        <p:txBody>
          <a:bodyPr wrap="square">
            <a:spAutoFit/>
          </a:bodyPr>
          <a:lstStyle/>
          <a:p>
            <a:pPr marL="177800" marR="0" lvl="0" indent="-1778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Beeh</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KM, et al.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Pulm</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Pharmacol</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Ther</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2015;32:53-59. (VIVACITO). 2.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Thông</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tin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kê</a:t>
            </a:r>
            <a:r>
              <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rPr>
              <a:t> </a:t>
            </a:r>
            <a:r>
              <a:rPr kumimoji="0" lang="en-US" sz="1000" b="0" i="0" u="none" strike="noStrike" kern="1200" cap="none" spc="0" normalizeH="0" baseline="0" noProof="0" dirty="0" err="1">
                <a:ln>
                  <a:noFill/>
                </a:ln>
                <a:solidFill>
                  <a:srgbClr val="E7E6E6">
                    <a:lumMod val="50000"/>
                  </a:srgbClr>
                </a:solidFill>
                <a:effectLst/>
                <a:uLnTx/>
                <a:uFillTx/>
                <a:latin typeface="Calibri" panose="020F0502020204030204"/>
                <a:ea typeface="+mn-ea"/>
                <a:cs typeface="+mn-cs"/>
              </a:rPr>
              <a:t>toa</a:t>
            </a:r>
            <a:endParaRPr kumimoji="0" lang="en-US" sz="1000" b="0" i="0" u="none" strike="noStrike" kern="1200" cap="none" spc="0" normalizeH="0" baseline="0" noProof="0" dirty="0">
              <a:ln>
                <a:noFill/>
              </a:ln>
              <a:solidFill>
                <a:srgbClr val="E7E6E6">
                  <a:lumMod val="50000"/>
                </a:srgbClr>
              </a:solidFill>
              <a:effectLst/>
              <a:uLnTx/>
              <a:uFillTx/>
              <a:latin typeface="Calibri" panose="020F0502020204030204"/>
              <a:ea typeface="+mn-ea"/>
              <a:cs typeface="+mn-cs"/>
            </a:endParaRPr>
          </a:p>
        </p:txBody>
      </p:sp>
      <p:sp>
        <p:nvSpPr>
          <p:cNvPr id="77" name="Rectangle 76">
            <a:extLst>
              <a:ext uri="{FF2B5EF4-FFF2-40B4-BE49-F238E27FC236}">
                <a16:creationId xmlns:a16="http://schemas.microsoft.com/office/drawing/2014/main" id="{AF4272AA-86D1-4218-8701-22D04C488C0C}"/>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VIVACITO</a:t>
            </a:r>
          </a:p>
        </p:txBody>
      </p:sp>
    </p:spTree>
    <p:extLst>
      <p:ext uri="{BB962C8B-B14F-4D97-AF65-F5344CB8AC3E}">
        <p14:creationId xmlns:p14="http://schemas.microsoft.com/office/powerpoint/2010/main" val="106847124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p:cNvGrpSpPr/>
          <p:nvPr/>
        </p:nvGrpSpPr>
        <p:grpSpPr>
          <a:xfrm>
            <a:off x="1763405" y="2316271"/>
            <a:ext cx="7567910" cy="3740908"/>
            <a:chOff x="981329" y="1853560"/>
            <a:chExt cx="6949950" cy="3740908"/>
          </a:xfrm>
        </p:grpSpPr>
        <p:grpSp>
          <p:nvGrpSpPr>
            <p:cNvPr id="75" name="Group 74"/>
            <p:cNvGrpSpPr/>
            <p:nvPr/>
          </p:nvGrpSpPr>
          <p:grpSpPr>
            <a:xfrm>
              <a:off x="981329" y="1853560"/>
              <a:ext cx="6794279" cy="3740908"/>
              <a:chOff x="1882082" y="1738412"/>
              <a:chExt cx="6794279" cy="3740908"/>
            </a:xfrm>
          </p:grpSpPr>
          <p:sp>
            <p:nvSpPr>
              <p:cNvPr id="3" name="Rounded Rectangle 2"/>
              <p:cNvSpPr/>
              <p:nvPr/>
            </p:nvSpPr>
            <p:spPr bwMode="auto">
              <a:xfrm>
                <a:off x="5963235" y="5168153"/>
                <a:ext cx="2579361" cy="311167"/>
              </a:xfrm>
              <a:prstGeom prst="roundRect">
                <a:avLst/>
              </a:prstGeom>
              <a:solidFill>
                <a:srgbClr val="FF6E00"/>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de-DE" alt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GOLD 3 – GOLD 4</a:t>
                </a:r>
                <a:endParaRPr kumimoji="0" lang="en-GB" alt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 name="Rounded Rectangle 3"/>
              <p:cNvSpPr/>
              <p:nvPr/>
            </p:nvSpPr>
            <p:spPr bwMode="auto">
              <a:xfrm>
                <a:off x="2813751" y="5168153"/>
                <a:ext cx="2580457" cy="311167"/>
              </a:xfrm>
              <a:prstGeom prst="roundRect">
                <a:avLst/>
              </a:prstGeom>
              <a:solidFill>
                <a:srgbClr val="FFB21A"/>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de-DE" alt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GOLD 2</a:t>
                </a:r>
                <a:endParaRPr kumimoji="0" lang="en-GB" alt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extBox 4"/>
              <p:cNvSpPr txBox="1"/>
              <p:nvPr/>
            </p:nvSpPr>
            <p:spPr>
              <a:xfrm>
                <a:off x="4225899" y="1738412"/>
                <a:ext cx="2606323" cy="288000"/>
              </a:xfrm>
              <a:prstGeom prst="roundRect">
                <a:avLst>
                  <a:gd name="adj" fmla="val 12929"/>
                </a:avLst>
              </a:prstGeom>
              <a:noFill/>
              <a:ln w="6350">
                <a:noFill/>
              </a:ln>
              <a:effectLst/>
            </p:spPr>
            <p:txBody>
              <a:bodyPr wrap="square" lIns="90256" tIns="45128" rIns="90256" bIns="45128" rtlCol="0" anchor="ctr" anchorCtr="0">
                <a:no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4587"/>
                    </a:solidFill>
                    <a:effectLst/>
                    <a:uLnTx/>
                    <a:uFillTx/>
                    <a:latin typeface="Arial" panose="020B0604020202020204" pitchFamily="34" charset="0"/>
                    <a:ea typeface="+mn-ea"/>
                    <a:cs typeface="Arial" panose="020B0604020202020204" pitchFamily="34" charset="0"/>
                  </a:rPr>
                  <a:t>FEV</a:t>
                </a:r>
                <a:r>
                  <a:rPr kumimoji="0" lang="en-GB" sz="1600" b="1" i="0" u="none" strike="noStrike" kern="1200" cap="none" spc="0" normalizeH="0" baseline="-25000" noProof="0" dirty="0">
                    <a:ln>
                      <a:noFill/>
                    </a:ln>
                    <a:solidFill>
                      <a:srgbClr val="004587"/>
                    </a:solidFill>
                    <a:effectLst/>
                    <a:uLnTx/>
                    <a:uFillTx/>
                    <a:latin typeface="Arial" panose="020B0604020202020204" pitchFamily="34" charset="0"/>
                    <a:ea typeface="+mn-ea"/>
                    <a:cs typeface="Arial" panose="020B0604020202020204" pitchFamily="34" charset="0"/>
                  </a:rPr>
                  <a:t>1</a:t>
                </a:r>
                <a:r>
                  <a:rPr kumimoji="0" lang="en-GB" sz="1600" b="1" i="0" u="none" strike="noStrike" kern="1200" cap="none" spc="0" normalizeH="0" baseline="0" noProof="0" dirty="0">
                    <a:ln>
                      <a:noFill/>
                    </a:ln>
                    <a:solidFill>
                      <a:srgbClr val="004587"/>
                    </a:solidFill>
                    <a:effectLst/>
                    <a:uLnTx/>
                    <a:uFillTx/>
                    <a:latin typeface="Arial" panose="020B0604020202020204" pitchFamily="34" charset="0"/>
                    <a:ea typeface="+mn-ea"/>
                    <a:cs typeface="Arial" panose="020B0604020202020204" pitchFamily="34" charset="0"/>
                  </a:rPr>
                  <a:t> </a:t>
                </a:r>
                <a:r>
                  <a:rPr lang="en-GB" sz="1600" b="1" dirty="0" err="1">
                    <a:solidFill>
                      <a:srgbClr val="004587"/>
                    </a:solidFill>
                    <a:latin typeface="Arial" panose="020B0604020202020204" pitchFamily="34" charset="0"/>
                    <a:cs typeface="Arial" panose="020B0604020202020204" pitchFamily="34" charset="0"/>
                  </a:rPr>
                  <a:t>đáy</a:t>
                </a:r>
                <a:r>
                  <a:rPr lang="en-GB" sz="1600" b="1" dirty="0">
                    <a:solidFill>
                      <a:srgbClr val="004587"/>
                    </a:solidFill>
                    <a:latin typeface="Arial" panose="020B0604020202020204" pitchFamily="34" charset="0"/>
                    <a:cs typeface="Arial" panose="020B0604020202020204" pitchFamily="34" charset="0"/>
                  </a:rPr>
                  <a:t> </a:t>
                </a:r>
                <a:r>
                  <a:rPr lang="en-GB" sz="1600" b="1" dirty="0" err="1">
                    <a:solidFill>
                      <a:srgbClr val="004587"/>
                    </a:solidFill>
                    <a:latin typeface="Arial" panose="020B0604020202020204" pitchFamily="34" charset="0"/>
                    <a:cs typeface="Arial" panose="020B0604020202020204" pitchFamily="34" charset="0"/>
                  </a:rPr>
                  <a:t>tại</a:t>
                </a:r>
                <a:r>
                  <a:rPr lang="en-GB" sz="1600" b="1" dirty="0">
                    <a:solidFill>
                      <a:srgbClr val="004587"/>
                    </a:solidFill>
                    <a:latin typeface="Arial" panose="020B0604020202020204" pitchFamily="34" charset="0"/>
                    <a:cs typeface="Arial" panose="020B0604020202020204" pitchFamily="34" charset="0"/>
                  </a:rPr>
                  <a:t> </a:t>
                </a:r>
                <a:r>
                  <a:rPr lang="en-GB" sz="1600" b="1" dirty="0" err="1">
                    <a:solidFill>
                      <a:srgbClr val="004587"/>
                    </a:solidFill>
                    <a:latin typeface="Arial" panose="020B0604020202020204" pitchFamily="34" charset="0"/>
                    <a:cs typeface="Arial" panose="020B0604020202020204" pitchFamily="34" charset="0"/>
                  </a:rPr>
                  <a:t>tuần</a:t>
                </a:r>
                <a:r>
                  <a:rPr lang="en-GB" sz="1600" b="1" dirty="0">
                    <a:solidFill>
                      <a:srgbClr val="004587"/>
                    </a:solidFill>
                    <a:latin typeface="Arial" panose="020B0604020202020204" pitchFamily="34" charset="0"/>
                    <a:cs typeface="Arial" panose="020B0604020202020204" pitchFamily="34" charset="0"/>
                  </a:rPr>
                  <a:t> </a:t>
                </a:r>
                <a:r>
                  <a:rPr kumimoji="0" lang="en-GB" sz="1600" b="1" i="0" u="none" strike="noStrike" kern="1200" cap="none" spc="0" normalizeH="0" baseline="0" noProof="0" dirty="0">
                    <a:ln>
                      <a:noFill/>
                    </a:ln>
                    <a:solidFill>
                      <a:srgbClr val="004587"/>
                    </a:solidFill>
                    <a:effectLst/>
                    <a:uLnTx/>
                    <a:uFillTx/>
                    <a:latin typeface="Arial" panose="020B0604020202020204" pitchFamily="34" charset="0"/>
                    <a:ea typeface="+mn-ea"/>
                    <a:cs typeface="Arial" panose="020B0604020202020204" pitchFamily="34" charset="0"/>
                  </a:rPr>
                  <a:t>24 </a:t>
                </a:r>
                <a:r>
                  <a:rPr kumimoji="0" lang="en-GB" sz="2000" b="1" i="0" u="none" strike="noStrike" kern="1200" cap="none" spc="0" normalizeH="0" baseline="30000" noProof="0" dirty="0">
                    <a:ln>
                      <a:noFill/>
                    </a:ln>
                    <a:solidFill>
                      <a:srgbClr val="004587"/>
                    </a:solidFill>
                    <a:effectLst/>
                    <a:uLnTx/>
                    <a:uFillTx/>
                    <a:latin typeface="Arial" panose="020B0604020202020204" pitchFamily="34" charset="0"/>
                    <a:ea typeface="+mn-ea"/>
                    <a:cs typeface="Arial" panose="020B0604020202020204" pitchFamily="34" charset="0"/>
                  </a:rPr>
                  <a:t>*</a:t>
                </a:r>
                <a:endParaRPr kumimoji="0" lang="en-GB" sz="1600" b="1" i="0" u="none" strike="noStrike" kern="1200" cap="none" spc="0" normalizeH="0" baseline="0" noProof="0" dirty="0">
                  <a:ln>
                    <a:noFill/>
                  </a:ln>
                  <a:solidFill>
                    <a:srgbClr val="004587"/>
                  </a:solidFill>
                  <a:effectLst/>
                  <a:uLnTx/>
                  <a:uFillTx/>
                  <a:latin typeface="Arial" panose="020B0604020202020204" pitchFamily="34" charset="0"/>
                  <a:ea typeface="+mn-ea"/>
                  <a:cs typeface="Arial" panose="020B0604020202020204" pitchFamily="34" charset="0"/>
                </a:endParaRPr>
              </a:p>
            </p:txBody>
          </p:sp>
          <p:sp>
            <p:nvSpPr>
              <p:cNvPr id="6" name="TextBox 5"/>
              <p:cNvSpPr txBox="1"/>
              <p:nvPr/>
            </p:nvSpPr>
            <p:spPr>
              <a:xfrm rot="16200000">
                <a:off x="284091" y="3366289"/>
                <a:ext cx="3511685" cy="315704"/>
              </a:xfrm>
              <a:prstGeom prst="rect">
                <a:avLst/>
              </a:prstGeom>
              <a:noFill/>
            </p:spPr>
            <p:txBody>
              <a:bodyPr wrap="none" lIns="90256" tIns="45128" rIns="90256" bIns="45128" rtlCol="0">
                <a:no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GB" altLang="en-US" sz="1200" b="1" i="0" u="none" strike="noStrike" kern="1200" cap="none" spc="0" normalizeH="0" baseline="0" noProof="0" dirty="0" err="1">
                    <a:ln>
                      <a:noFill/>
                    </a:ln>
                    <a:effectLst/>
                    <a:uLnTx/>
                    <a:uFillTx/>
                    <a:latin typeface="Arial" panose="020B0604020202020204" pitchFamily="34" charset="0"/>
                    <a:cs typeface="Arial" panose="020B0604020202020204" pitchFamily="34" charset="0"/>
                  </a:rPr>
                  <a:t>Thay</a:t>
                </a:r>
                <a:r>
                  <a:rPr kumimoji="0" lang="en-GB" alt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GB" altLang="en-US" sz="1200" b="1"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đổi</a:t>
                </a:r>
                <a:r>
                  <a:rPr kumimoji="0" lang="en-GB" alt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FEV</a:t>
                </a:r>
                <a:r>
                  <a:rPr kumimoji="0" lang="en-GB" altLang="en-US" sz="1200" b="1" i="0" u="none" strike="noStrike" kern="1200" cap="none" spc="0" normalizeH="0" baseline="-25000" noProof="0" dirty="0">
                    <a:ln>
                      <a:noFill/>
                    </a:ln>
                    <a:effectLst/>
                    <a:uLnTx/>
                    <a:uFillTx/>
                    <a:latin typeface="Arial" panose="020B0604020202020204" pitchFamily="34" charset="0"/>
                    <a:cs typeface="Arial" panose="020B0604020202020204" pitchFamily="34" charset="0"/>
                  </a:rPr>
                  <a:t>1 </a:t>
                </a:r>
                <a:r>
                  <a:rPr kumimoji="0" lang="en-GB" altLang="en-US" sz="1200" b="1"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đáy</a:t>
                </a:r>
                <a:r>
                  <a:rPr kumimoji="0" lang="en-GB" alt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so </a:t>
                </a:r>
                <a:r>
                  <a:rPr kumimoji="0" lang="en-GB" altLang="en-US" sz="1200" b="1" i="0" u="none" strike="noStrike" kern="1200" cap="none" spc="0" normalizeH="0" baseline="0" noProof="0" dirty="0" err="1">
                    <a:ln>
                      <a:noFill/>
                    </a:ln>
                    <a:effectLst/>
                    <a:uLnTx/>
                    <a:uFillTx/>
                    <a:latin typeface="Arial" panose="020B0604020202020204" pitchFamily="34" charset="0"/>
                    <a:cs typeface="Arial" panose="020B0604020202020204" pitchFamily="34" charset="0"/>
                  </a:rPr>
                  <a:t>với</a:t>
                </a:r>
                <a:r>
                  <a:rPr kumimoji="0" lang="en-GB" alt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ban </a:t>
                </a:r>
                <a:r>
                  <a:rPr kumimoji="0" lang="en-GB" altLang="en-US" sz="1200" b="1" i="0" u="none" strike="noStrike" kern="1200" cap="none" spc="0" normalizeH="0" baseline="0" noProof="0" dirty="0" err="1">
                    <a:ln>
                      <a:noFill/>
                    </a:ln>
                    <a:effectLst/>
                    <a:uLnTx/>
                    <a:uFillTx/>
                    <a:latin typeface="Arial" panose="020B0604020202020204" pitchFamily="34" charset="0"/>
                    <a:cs typeface="Arial" panose="020B0604020202020204" pitchFamily="34" charset="0"/>
                  </a:rPr>
                  <a:t>đầu</a:t>
                </a:r>
                <a:r>
                  <a:rPr kumimoji="0" lang="en-GB" altLang="en-US" sz="1200" b="1" i="0" u="none" strike="noStrike" kern="1200" cap="none" spc="0" normalizeH="0" baseline="0" noProof="0" dirty="0">
                    <a:ln>
                      <a:noFill/>
                    </a:ln>
                    <a:effectLst/>
                    <a:uLnTx/>
                    <a:uFillTx/>
                    <a:latin typeface="Arial" panose="020B0604020202020204" pitchFamily="34" charset="0"/>
                    <a:cs typeface="Arial" panose="020B0604020202020204" pitchFamily="34" charset="0"/>
                  </a:rPr>
                  <a:t>  (ml)</a:t>
                </a:r>
              </a:p>
            </p:txBody>
          </p:sp>
          <p:sp>
            <p:nvSpPr>
              <p:cNvPr id="7" name="TextBox 6"/>
              <p:cNvSpPr txBox="1"/>
              <p:nvPr/>
            </p:nvSpPr>
            <p:spPr>
              <a:xfrm>
                <a:off x="7372880" y="4903372"/>
                <a:ext cx="1303481" cy="276999"/>
              </a:xfrm>
              <a:prstGeom prst="rect">
                <a:avLst/>
              </a:prstGeom>
              <a:noFill/>
            </p:spPr>
            <p:txBody>
              <a:bodyPr wrap="square" lIns="90256" tIns="45128" rIns="90256" bIns="45128" rtlCol="0">
                <a:sp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Đã</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dùng</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LABD </a:t>
                </a:r>
              </a:p>
            </p:txBody>
          </p:sp>
          <p:sp>
            <p:nvSpPr>
              <p:cNvPr id="8" name="TextBox 7"/>
              <p:cNvSpPr txBox="1"/>
              <p:nvPr/>
            </p:nvSpPr>
            <p:spPr>
              <a:xfrm>
                <a:off x="2622808" y="4904568"/>
                <a:ext cx="1437266" cy="275803"/>
              </a:xfrm>
              <a:prstGeom prst="rect">
                <a:avLst/>
              </a:prstGeom>
              <a:noFill/>
            </p:spPr>
            <p:txBody>
              <a:bodyPr wrap="square" lIns="90256" tIns="45128" rIns="90256" bIns="45128" rtlCol="0">
                <a:sp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Ch</a:t>
                </a:r>
                <a:r>
                  <a:rPr kumimoji="0" lang="vi-VN"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ư</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a </a:t>
                </a: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dùng</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LABD </a:t>
                </a:r>
              </a:p>
            </p:txBody>
          </p:sp>
          <p:sp>
            <p:nvSpPr>
              <p:cNvPr id="9" name="TextBox 8"/>
              <p:cNvSpPr txBox="1"/>
              <p:nvPr/>
            </p:nvSpPr>
            <p:spPr>
              <a:xfrm>
                <a:off x="5787969" y="4891639"/>
                <a:ext cx="1439991" cy="275803"/>
              </a:xfrm>
              <a:prstGeom prst="rect">
                <a:avLst/>
              </a:prstGeom>
              <a:noFill/>
            </p:spPr>
            <p:txBody>
              <a:bodyPr wrap="square" lIns="90256" tIns="45128" rIns="90256" bIns="45128" rtlCol="0">
                <a:sp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Ch</a:t>
                </a:r>
                <a:r>
                  <a:rPr kumimoji="0" lang="vi-VN"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ư</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a </a:t>
                </a: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dùng</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LABD  </a:t>
                </a:r>
              </a:p>
            </p:txBody>
          </p:sp>
          <p:sp>
            <p:nvSpPr>
              <p:cNvPr id="10" name="TextBox 9"/>
              <p:cNvSpPr txBox="1"/>
              <p:nvPr/>
            </p:nvSpPr>
            <p:spPr>
              <a:xfrm>
                <a:off x="4225177" y="4903372"/>
                <a:ext cx="1303481" cy="276999"/>
              </a:xfrm>
              <a:prstGeom prst="rect">
                <a:avLst/>
              </a:prstGeom>
              <a:noFill/>
            </p:spPr>
            <p:txBody>
              <a:bodyPr wrap="square" lIns="90256" tIns="45128" rIns="90256" bIns="45128" rtlCol="0">
                <a:spAutoFit/>
              </a:body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Đã</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a:t>
                </a:r>
                <a:r>
                  <a:rPr kumimoji="0" lang="en-US" sz="1200" b="1" i="0" u="none" strike="noStrike" kern="1200" cap="none" spc="0" normalizeH="0" baseline="0" noProof="0" dirty="0" err="1">
                    <a:ln>
                      <a:noFill/>
                    </a:ln>
                    <a:effectLst/>
                    <a:uLnTx/>
                    <a:uFillTx/>
                    <a:latin typeface="Arial" panose="020B0604020202020204" pitchFamily="34" charset="0"/>
                    <a:ea typeface="+mn-ea"/>
                    <a:cs typeface="Arial" panose="020B0604020202020204" pitchFamily="34" charset="0"/>
                  </a:rPr>
                  <a:t>dùng</a:t>
                </a:r>
                <a:r>
                  <a:rPr kumimoji="0" lang="en-US" sz="1200" b="1" i="0" u="none" strike="noStrike" kern="1200" cap="none" spc="0" normalizeH="0" baseline="0" noProof="0" dirty="0">
                    <a:ln>
                      <a:noFill/>
                    </a:ln>
                    <a:effectLst/>
                    <a:uLnTx/>
                    <a:uFillTx/>
                    <a:latin typeface="Arial" panose="020B0604020202020204" pitchFamily="34" charset="0"/>
                    <a:ea typeface="+mn-ea"/>
                    <a:cs typeface="Arial" panose="020B0604020202020204" pitchFamily="34" charset="0"/>
                  </a:rPr>
                  <a:t> LABD </a:t>
                </a:r>
              </a:p>
            </p:txBody>
          </p:sp>
          <p:grpSp>
            <p:nvGrpSpPr>
              <p:cNvPr id="11" name="Group 10"/>
              <p:cNvGrpSpPr/>
              <p:nvPr/>
            </p:nvGrpSpPr>
            <p:grpSpPr>
              <a:xfrm>
                <a:off x="3005836" y="3682480"/>
                <a:ext cx="94622" cy="238055"/>
                <a:chOff x="1942531" y="1845418"/>
                <a:chExt cx="199197" cy="229918"/>
              </a:xfrm>
            </p:grpSpPr>
            <p:cxnSp>
              <p:nvCxnSpPr>
                <p:cNvPr id="12" name="Straight Connector 11"/>
                <p:cNvCxnSpPr/>
                <p:nvPr/>
              </p:nvCxnSpPr>
              <p:spPr bwMode="auto">
                <a:xfrm>
                  <a:off x="1942531" y="1847234"/>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13" name="Straight Connector 12"/>
                <p:cNvCxnSpPr/>
                <p:nvPr/>
              </p:nvCxnSpPr>
              <p:spPr bwMode="auto">
                <a:xfrm flipV="1">
                  <a:off x="2042129" y="1845418"/>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14" name="Group 13"/>
              <p:cNvGrpSpPr/>
              <p:nvPr/>
            </p:nvGrpSpPr>
            <p:grpSpPr>
              <a:xfrm>
                <a:off x="3563377" y="2592069"/>
                <a:ext cx="94622" cy="241265"/>
                <a:chOff x="1942531" y="1842320"/>
                <a:chExt cx="199197" cy="233016"/>
              </a:xfrm>
            </p:grpSpPr>
            <p:cxnSp>
              <p:nvCxnSpPr>
                <p:cNvPr id="15" name="Straight Connector 14"/>
                <p:cNvCxnSpPr/>
                <p:nvPr/>
              </p:nvCxnSpPr>
              <p:spPr bwMode="auto">
                <a:xfrm>
                  <a:off x="1942531" y="1842320"/>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16" name="Straight Connector 15"/>
                <p:cNvCxnSpPr/>
                <p:nvPr/>
              </p:nvCxnSpPr>
              <p:spPr bwMode="auto">
                <a:xfrm flipV="1">
                  <a:off x="2035862" y="1845418"/>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17" name="Group 16"/>
              <p:cNvGrpSpPr/>
              <p:nvPr/>
            </p:nvGrpSpPr>
            <p:grpSpPr>
              <a:xfrm>
                <a:off x="4557148" y="3331814"/>
                <a:ext cx="94622" cy="238058"/>
                <a:chOff x="1942531" y="1845418"/>
                <a:chExt cx="199197" cy="229918"/>
              </a:xfrm>
            </p:grpSpPr>
            <p:cxnSp>
              <p:nvCxnSpPr>
                <p:cNvPr id="18" name="Straight Connector 17"/>
                <p:cNvCxnSpPr/>
                <p:nvPr/>
              </p:nvCxnSpPr>
              <p:spPr bwMode="auto">
                <a:xfrm>
                  <a:off x="1942531" y="1845563"/>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19" name="Straight Connector 18"/>
                <p:cNvCxnSpPr/>
                <p:nvPr/>
              </p:nvCxnSpPr>
              <p:spPr bwMode="auto">
                <a:xfrm flipV="1">
                  <a:off x="2035862" y="1845418"/>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20" name="Group 19"/>
              <p:cNvGrpSpPr/>
              <p:nvPr/>
            </p:nvGrpSpPr>
            <p:grpSpPr>
              <a:xfrm>
                <a:off x="5109553" y="2495553"/>
                <a:ext cx="94622" cy="238058"/>
                <a:chOff x="1942531" y="1845418"/>
                <a:chExt cx="199197" cy="229918"/>
              </a:xfrm>
            </p:grpSpPr>
            <p:cxnSp>
              <p:nvCxnSpPr>
                <p:cNvPr id="21" name="Straight Connector 20"/>
                <p:cNvCxnSpPr/>
                <p:nvPr/>
              </p:nvCxnSpPr>
              <p:spPr bwMode="auto">
                <a:xfrm>
                  <a:off x="1942531" y="1845563"/>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22" name="Straight Connector 21"/>
                <p:cNvCxnSpPr/>
                <p:nvPr/>
              </p:nvCxnSpPr>
              <p:spPr bwMode="auto">
                <a:xfrm flipV="1">
                  <a:off x="2042129" y="1845418"/>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23" name="Group 22"/>
              <p:cNvGrpSpPr/>
              <p:nvPr/>
            </p:nvGrpSpPr>
            <p:grpSpPr>
              <a:xfrm>
                <a:off x="6147370" y="3560772"/>
                <a:ext cx="94622" cy="245966"/>
                <a:chOff x="1942531" y="1850558"/>
                <a:chExt cx="199197" cy="237555"/>
              </a:xfrm>
            </p:grpSpPr>
            <p:cxnSp>
              <p:nvCxnSpPr>
                <p:cNvPr id="24" name="Straight Connector 23"/>
                <p:cNvCxnSpPr/>
                <p:nvPr/>
              </p:nvCxnSpPr>
              <p:spPr bwMode="auto">
                <a:xfrm>
                  <a:off x="1942531" y="1850558"/>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25" name="Straight Connector 24"/>
                <p:cNvCxnSpPr/>
                <p:nvPr/>
              </p:nvCxnSpPr>
              <p:spPr bwMode="auto">
                <a:xfrm flipV="1">
                  <a:off x="2039049" y="1858195"/>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26" name="Group 25"/>
              <p:cNvGrpSpPr/>
              <p:nvPr/>
            </p:nvGrpSpPr>
            <p:grpSpPr>
              <a:xfrm>
                <a:off x="6698713" y="2610577"/>
                <a:ext cx="94622" cy="245966"/>
                <a:chOff x="1949780" y="1850558"/>
                <a:chExt cx="199197" cy="237555"/>
              </a:xfrm>
            </p:grpSpPr>
            <p:cxnSp>
              <p:nvCxnSpPr>
                <p:cNvPr id="27" name="Straight Connector 26"/>
                <p:cNvCxnSpPr/>
                <p:nvPr/>
              </p:nvCxnSpPr>
              <p:spPr bwMode="auto">
                <a:xfrm>
                  <a:off x="1949780" y="1850558"/>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28" name="Straight Connector 27"/>
                <p:cNvCxnSpPr/>
                <p:nvPr/>
              </p:nvCxnSpPr>
              <p:spPr bwMode="auto">
                <a:xfrm flipV="1">
                  <a:off x="2045315" y="1858195"/>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29" name="Group 28"/>
              <p:cNvGrpSpPr/>
              <p:nvPr/>
            </p:nvGrpSpPr>
            <p:grpSpPr>
              <a:xfrm>
                <a:off x="7696354" y="3649144"/>
                <a:ext cx="94622" cy="245966"/>
                <a:chOff x="1942531" y="1850558"/>
                <a:chExt cx="199197" cy="237555"/>
              </a:xfrm>
            </p:grpSpPr>
            <p:cxnSp>
              <p:nvCxnSpPr>
                <p:cNvPr id="30" name="Straight Connector 29"/>
                <p:cNvCxnSpPr/>
                <p:nvPr/>
              </p:nvCxnSpPr>
              <p:spPr bwMode="auto">
                <a:xfrm>
                  <a:off x="1942531" y="1850558"/>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31" name="Straight Connector 30"/>
                <p:cNvCxnSpPr/>
                <p:nvPr/>
              </p:nvCxnSpPr>
              <p:spPr bwMode="auto">
                <a:xfrm flipV="1">
                  <a:off x="2039049" y="1858195"/>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grpSp>
            <p:nvGrpSpPr>
              <p:cNvPr id="32" name="Group 31"/>
              <p:cNvGrpSpPr/>
              <p:nvPr/>
            </p:nvGrpSpPr>
            <p:grpSpPr>
              <a:xfrm>
                <a:off x="8255374" y="3079301"/>
                <a:ext cx="94622" cy="245966"/>
                <a:chOff x="1942531" y="1850558"/>
                <a:chExt cx="199197" cy="237555"/>
              </a:xfrm>
            </p:grpSpPr>
            <p:cxnSp>
              <p:nvCxnSpPr>
                <p:cNvPr id="33" name="Straight Connector 32"/>
                <p:cNvCxnSpPr/>
                <p:nvPr/>
              </p:nvCxnSpPr>
              <p:spPr bwMode="auto">
                <a:xfrm>
                  <a:off x="1942531" y="1850558"/>
                  <a:ext cx="199197" cy="0"/>
                </a:xfrm>
                <a:prstGeom prst="line">
                  <a:avLst/>
                </a:prstGeom>
                <a:solidFill>
                  <a:schemeClr val="bg1"/>
                </a:solidFill>
                <a:ln w="12700" cap="flat" cmpd="sng" algn="ctr">
                  <a:solidFill>
                    <a:schemeClr val="tx1"/>
                  </a:solidFill>
                  <a:prstDash val="solid"/>
                  <a:round/>
                  <a:headEnd type="none" w="med" len="med"/>
                  <a:tailEnd type="none" w="med" len="med"/>
                </a:ln>
                <a:effectLst/>
              </p:spPr>
            </p:cxnSp>
            <p:cxnSp>
              <p:nvCxnSpPr>
                <p:cNvPr id="34" name="Straight Connector 33"/>
                <p:cNvCxnSpPr/>
                <p:nvPr/>
              </p:nvCxnSpPr>
              <p:spPr bwMode="auto">
                <a:xfrm flipV="1">
                  <a:off x="2045315" y="1858195"/>
                  <a:ext cx="0" cy="229918"/>
                </a:xfrm>
                <a:prstGeom prst="line">
                  <a:avLst/>
                </a:prstGeom>
                <a:solidFill>
                  <a:schemeClr val="bg1"/>
                </a:solidFill>
                <a:ln w="12700" cap="flat" cmpd="sng" algn="ctr">
                  <a:solidFill>
                    <a:schemeClr val="tx1"/>
                  </a:solidFill>
                  <a:prstDash val="solid"/>
                  <a:round/>
                  <a:headEnd type="none" w="med" len="med"/>
                  <a:tailEnd type="none" w="med" len="med"/>
                </a:ln>
                <a:effectLst/>
              </p:spPr>
            </p:cxnSp>
          </p:grpSp>
          <p:sp>
            <p:nvSpPr>
              <p:cNvPr id="35" name="Text Box 8"/>
              <p:cNvSpPr txBox="1">
                <a:spLocks noChangeArrowheads="1"/>
              </p:cNvSpPr>
              <p:nvPr/>
            </p:nvSpPr>
            <p:spPr bwMode="auto">
              <a:xfrm>
                <a:off x="2818533" y="3425220"/>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68</a:t>
                </a:r>
              </a:p>
            </p:txBody>
          </p:sp>
          <p:sp>
            <p:nvSpPr>
              <p:cNvPr id="36" name="Text Box 8"/>
              <p:cNvSpPr txBox="1">
                <a:spLocks noChangeArrowheads="1"/>
              </p:cNvSpPr>
              <p:nvPr/>
            </p:nvSpPr>
            <p:spPr bwMode="auto">
              <a:xfrm>
                <a:off x="3376074" y="2355214"/>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146</a:t>
                </a:r>
              </a:p>
            </p:txBody>
          </p:sp>
          <p:sp>
            <p:nvSpPr>
              <p:cNvPr id="37" name="Text Box 8"/>
              <p:cNvSpPr txBox="1">
                <a:spLocks noChangeArrowheads="1"/>
              </p:cNvSpPr>
              <p:nvPr/>
            </p:nvSpPr>
            <p:spPr bwMode="auto">
              <a:xfrm>
                <a:off x="4369844" y="3056853"/>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95</a:t>
                </a:r>
              </a:p>
            </p:txBody>
          </p:sp>
          <p:sp>
            <p:nvSpPr>
              <p:cNvPr id="38" name="Text Box 8"/>
              <p:cNvSpPr txBox="1">
                <a:spLocks noChangeArrowheads="1"/>
              </p:cNvSpPr>
              <p:nvPr/>
            </p:nvSpPr>
            <p:spPr bwMode="auto">
              <a:xfrm>
                <a:off x="4922250" y="2207961"/>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156</a:t>
                </a:r>
              </a:p>
            </p:txBody>
          </p:sp>
          <p:sp>
            <p:nvSpPr>
              <p:cNvPr id="39" name="Text Box 8"/>
              <p:cNvSpPr txBox="1">
                <a:spLocks noChangeArrowheads="1"/>
              </p:cNvSpPr>
              <p:nvPr/>
            </p:nvSpPr>
            <p:spPr bwMode="auto">
              <a:xfrm>
                <a:off x="5960066" y="3300534"/>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79</a:t>
                </a:r>
              </a:p>
            </p:txBody>
          </p:sp>
          <p:sp>
            <p:nvSpPr>
              <p:cNvPr id="40" name="Text Box 8"/>
              <p:cNvSpPr txBox="1">
                <a:spLocks noChangeArrowheads="1"/>
              </p:cNvSpPr>
              <p:nvPr/>
            </p:nvSpPr>
            <p:spPr bwMode="auto">
              <a:xfrm>
                <a:off x="6507965" y="2321075"/>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148</a:t>
                </a:r>
              </a:p>
            </p:txBody>
          </p:sp>
          <p:sp>
            <p:nvSpPr>
              <p:cNvPr id="41" name="Text Box 8"/>
              <p:cNvSpPr txBox="1">
                <a:spLocks noChangeArrowheads="1"/>
              </p:cNvSpPr>
              <p:nvPr/>
            </p:nvSpPr>
            <p:spPr bwMode="auto">
              <a:xfrm>
                <a:off x="7509051" y="3388120"/>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76</a:t>
                </a:r>
              </a:p>
            </p:txBody>
          </p:sp>
          <p:sp>
            <p:nvSpPr>
              <p:cNvPr id="42" name="Text Box 8"/>
              <p:cNvSpPr txBox="1">
                <a:spLocks noChangeArrowheads="1"/>
              </p:cNvSpPr>
              <p:nvPr/>
            </p:nvSpPr>
            <p:spPr bwMode="auto">
              <a:xfrm>
                <a:off x="8067321" y="2801029"/>
                <a:ext cx="471693" cy="25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lIns="67697" tIns="33848" rIns="67697" bIns="33848">
                <a:spAutoFit/>
              </a:bodyPr>
              <a:lstStyle>
                <a:lvl1pPr defTabSz="341313" eaLnBrk="0" hangingPunct="0">
                  <a:defRPr>
                    <a:solidFill>
                      <a:schemeClr val="tx1"/>
                    </a:solidFill>
                    <a:latin typeface="BISansCond" panose="020B0604020202020204" pitchFamily="-65" charset="0"/>
                    <a:ea typeface="MS PGothic" panose="020B0600070205080204" pitchFamily="34" charset="-128"/>
                  </a:defRPr>
                </a:lvl1pPr>
                <a:lvl2pPr marL="742950" indent="-285750" defTabSz="341313" eaLnBrk="0" hangingPunct="0">
                  <a:defRPr>
                    <a:solidFill>
                      <a:schemeClr val="tx1"/>
                    </a:solidFill>
                    <a:latin typeface="BISansCond" panose="020B0604020202020204" pitchFamily="-65" charset="0"/>
                    <a:ea typeface="MS PGothic" panose="020B0600070205080204" pitchFamily="34" charset="-128"/>
                  </a:defRPr>
                </a:lvl2pPr>
                <a:lvl3pPr marL="1143000" indent="-228600" defTabSz="341313" eaLnBrk="0" hangingPunct="0">
                  <a:defRPr>
                    <a:solidFill>
                      <a:schemeClr val="tx1"/>
                    </a:solidFill>
                    <a:latin typeface="BISansCond" panose="020B0604020202020204" pitchFamily="-65" charset="0"/>
                    <a:ea typeface="MS PGothic" panose="020B0600070205080204" pitchFamily="34" charset="-128"/>
                  </a:defRPr>
                </a:lvl3pPr>
                <a:lvl4pPr marL="1600200" indent="-228600" defTabSz="341313" eaLnBrk="0" hangingPunct="0">
                  <a:defRPr>
                    <a:solidFill>
                      <a:schemeClr val="tx1"/>
                    </a:solidFill>
                    <a:latin typeface="BISansCond" panose="020B0604020202020204" pitchFamily="-65" charset="0"/>
                    <a:ea typeface="MS PGothic" panose="020B0600070205080204" pitchFamily="34" charset="-128"/>
                  </a:defRPr>
                </a:lvl4pPr>
                <a:lvl5pPr marL="2057400" indent="-228600" defTabSz="341313" eaLnBrk="0" hangingPunct="0">
                  <a:defRPr>
                    <a:solidFill>
                      <a:schemeClr val="tx1"/>
                    </a:solidFill>
                    <a:latin typeface="BISansCond" panose="020B0604020202020204" pitchFamily="-65" charset="0"/>
                    <a:ea typeface="MS PGothic" panose="020B0600070205080204" pitchFamily="34" charset="-128"/>
                  </a:defRPr>
                </a:lvl5pPr>
                <a:lvl6pPr marL="25146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6pPr>
                <a:lvl7pPr marL="29718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7pPr>
                <a:lvl8pPr marL="34290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8pPr>
                <a:lvl9pPr marL="3886200" indent="-228600" defTabSz="341313" eaLnBrk="0" fontAlgn="base" hangingPunct="0">
                  <a:spcBef>
                    <a:spcPct val="0"/>
                  </a:spcBef>
                  <a:spcAft>
                    <a:spcPct val="0"/>
                  </a:spcAft>
                  <a:defRPr>
                    <a:solidFill>
                      <a:schemeClr val="tx1"/>
                    </a:solidFill>
                    <a:latin typeface="BISansCond" panose="020B0604020202020204" pitchFamily="-65" charset="0"/>
                    <a:ea typeface="MS PGothic" panose="020B0600070205080204" pitchFamily="34" charset="-128"/>
                  </a:defRPr>
                </a:lvl9pPr>
              </a:lstStyle>
              <a:p>
                <a:pPr marL="0" marR="0" lvl="0" indent="0" algn="ctr" defTabSz="902751" rtl="0" eaLnBrk="0" fontAlgn="base" latinLnBrk="0" hangingPunct="0">
                  <a:lnSpc>
                    <a:spcPct val="100000"/>
                  </a:lnSpc>
                  <a:spcBef>
                    <a:spcPct val="0"/>
                  </a:spcBef>
                  <a:spcAft>
                    <a:spcPct val="0"/>
                  </a:spcAft>
                  <a:buClrTx/>
                  <a:buSzTx/>
                  <a:buFontTx/>
                  <a:buNone/>
                  <a:tabLst/>
                  <a:defRPr/>
                </a:pPr>
                <a:r>
                  <a:rPr kumimoji="0" lang="en-GB" altLang="en-US" sz="1200" b="1" i="0" u="none" strike="noStrike" kern="1200" cap="none" spc="0" normalizeH="0" baseline="0" noProof="0" dirty="0">
                    <a:ln>
                      <a:noFill/>
                    </a:ln>
                    <a:solidFill>
                      <a:srgbClr val="778692"/>
                    </a:solidFill>
                    <a:effectLst/>
                    <a:uLnTx/>
                    <a:uFillTx/>
                    <a:latin typeface="Arial" panose="020B0604020202020204" pitchFamily="34" charset="0"/>
                    <a:cs typeface="Arial" panose="020B0604020202020204" pitchFamily="34" charset="0"/>
                  </a:rPr>
                  <a:t>118</a:t>
                </a:r>
              </a:p>
            </p:txBody>
          </p:sp>
          <p:cxnSp>
            <p:nvCxnSpPr>
              <p:cNvPr id="43" name="Straight Connector 42"/>
              <p:cNvCxnSpPr/>
              <p:nvPr/>
            </p:nvCxnSpPr>
            <p:spPr>
              <a:xfrm>
                <a:off x="2556234" y="2067028"/>
                <a:ext cx="0" cy="279005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556234" y="4853730"/>
                <a:ext cx="6108372"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2135470" y="1957583"/>
                <a:ext cx="303080" cy="3016749"/>
                <a:chOff x="865188" y="2271711"/>
                <a:chExt cx="235642" cy="2413356"/>
              </a:xfrm>
            </p:grpSpPr>
            <p:sp>
              <p:nvSpPr>
                <p:cNvPr id="46" name="Rectangle 24"/>
                <p:cNvSpPr>
                  <a:spLocks noChangeArrowheads="1"/>
                </p:cNvSpPr>
                <p:nvPr/>
              </p:nvSpPr>
              <p:spPr bwMode="auto">
                <a:xfrm>
                  <a:off x="1022282" y="4500401"/>
                  <a:ext cx="785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02751"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78692"/>
                      </a:solidFill>
                      <a:effectLst/>
                      <a:uLnTx/>
                      <a:uFillTx/>
                      <a:latin typeface="Calibri" panose="020F0502020204030204" pitchFamily="34" charset="0"/>
                      <a:ea typeface="+mn-ea"/>
                      <a:cs typeface="+mn-cs"/>
                    </a:rPr>
                    <a:t>0</a:t>
                  </a:r>
                  <a:endParaRPr kumimoji="0" lang="en-US" altLang="en-US" sz="1800" b="0" i="0" u="none" strike="noStrike" kern="1200" cap="none" spc="0" normalizeH="0" baseline="0" noProof="0" dirty="0">
                    <a:ln>
                      <a:noFill/>
                    </a:ln>
                    <a:solidFill>
                      <a:srgbClr val="58646E"/>
                    </a:solidFill>
                    <a:effectLst/>
                    <a:uLnTx/>
                    <a:uFillTx/>
                    <a:latin typeface="Arial" panose="020B0604020202020204" pitchFamily="34" charset="0"/>
                    <a:ea typeface="+mn-ea"/>
                    <a:cs typeface="+mn-cs"/>
                  </a:endParaRPr>
                </a:p>
              </p:txBody>
            </p:sp>
            <p:sp>
              <p:nvSpPr>
                <p:cNvPr id="47" name="Rectangle 25"/>
                <p:cNvSpPr>
                  <a:spLocks noChangeArrowheads="1"/>
                </p:cNvSpPr>
                <p:nvPr/>
              </p:nvSpPr>
              <p:spPr bwMode="auto">
                <a:xfrm>
                  <a:off x="943736" y="3943230"/>
                  <a:ext cx="1570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02751"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78692"/>
                      </a:solidFill>
                      <a:effectLst/>
                      <a:uLnTx/>
                      <a:uFillTx/>
                      <a:latin typeface="Calibri" panose="020F0502020204030204" pitchFamily="34" charset="0"/>
                      <a:ea typeface="+mn-ea"/>
                      <a:cs typeface="+mn-cs"/>
                    </a:rPr>
                    <a:t>50</a:t>
                  </a:r>
                  <a:endParaRPr kumimoji="0" lang="en-US" altLang="en-US" sz="1800" b="0" i="0" u="none" strike="noStrike" kern="1200" cap="none" spc="0" normalizeH="0" baseline="0" noProof="0" dirty="0">
                    <a:ln>
                      <a:noFill/>
                    </a:ln>
                    <a:solidFill>
                      <a:srgbClr val="58646E"/>
                    </a:solidFill>
                    <a:effectLst/>
                    <a:uLnTx/>
                    <a:uFillTx/>
                    <a:latin typeface="Arial" panose="020B0604020202020204" pitchFamily="34" charset="0"/>
                    <a:ea typeface="+mn-ea"/>
                    <a:cs typeface="+mn-cs"/>
                  </a:endParaRPr>
                </a:p>
              </p:txBody>
            </p:sp>
            <p:sp>
              <p:nvSpPr>
                <p:cNvPr id="48" name="Rectangle 26"/>
                <p:cNvSpPr>
                  <a:spLocks noChangeArrowheads="1"/>
                </p:cNvSpPr>
                <p:nvPr/>
              </p:nvSpPr>
              <p:spPr bwMode="auto">
                <a:xfrm>
                  <a:off x="865188" y="3386057"/>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02751"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78692"/>
                      </a:solidFill>
                      <a:effectLst/>
                      <a:uLnTx/>
                      <a:uFillTx/>
                      <a:latin typeface="Calibri" panose="020F0502020204030204" pitchFamily="34" charset="0"/>
                      <a:ea typeface="+mn-ea"/>
                      <a:cs typeface="+mn-cs"/>
                    </a:rPr>
                    <a:t>100</a:t>
                  </a:r>
                  <a:endParaRPr kumimoji="0" lang="en-US" altLang="en-US" sz="1800" b="0" i="0" u="none" strike="noStrike" kern="1200" cap="none" spc="0" normalizeH="0" baseline="0" noProof="0" dirty="0">
                    <a:ln>
                      <a:noFill/>
                    </a:ln>
                    <a:solidFill>
                      <a:srgbClr val="58646E"/>
                    </a:solidFill>
                    <a:effectLst/>
                    <a:uLnTx/>
                    <a:uFillTx/>
                    <a:latin typeface="Arial" panose="020B0604020202020204" pitchFamily="34" charset="0"/>
                    <a:ea typeface="+mn-ea"/>
                    <a:cs typeface="+mn-cs"/>
                  </a:endParaRPr>
                </a:p>
              </p:txBody>
            </p:sp>
            <p:sp>
              <p:nvSpPr>
                <p:cNvPr id="49" name="Rectangle 27"/>
                <p:cNvSpPr>
                  <a:spLocks noChangeArrowheads="1"/>
                </p:cNvSpPr>
                <p:nvPr/>
              </p:nvSpPr>
              <p:spPr bwMode="auto">
                <a:xfrm>
                  <a:off x="865188" y="2828884"/>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02751"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78692"/>
                      </a:solidFill>
                      <a:effectLst/>
                      <a:uLnTx/>
                      <a:uFillTx/>
                      <a:latin typeface="Calibri" panose="020F0502020204030204" pitchFamily="34" charset="0"/>
                      <a:ea typeface="+mn-ea"/>
                      <a:cs typeface="+mn-cs"/>
                    </a:rPr>
                    <a:t>150</a:t>
                  </a:r>
                  <a:endParaRPr kumimoji="0" lang="en-US" altLang="en-US" sz="1800" b="0" i="0" u="none" strike="noStrike" kern="1200" cap="none" spc="0" normalizeH="0" baseline="0" noProof="0" dirty="0">
                    <a:ln>
                      <a:noFill/>
                    </a:ln>
                    <a:solidFill>
                      <a:srgbClr val="58646E"/>
                    </a:solidFill>
                    <a:effectLst/>
                    <a:uLnTx/>
                    <a:uFillTx/>
                    <a:latin typeface="Arial" panose="020B0604020202020204" pitchFamily="34" charset="0"/>
                    <a:ea typeface="+mn-ea"/>
                    <a:cs typeface="+mn-cs"/>
                  </a:endParaRPr>
                </a:p>
              </p:txBody>
            </p:sp>
            <p:sp>
              <p:nvSpPr>
                <p:cNvPr id="50" name="Rectangle 28"/>
                <p:cNvSpPr>
                  <a:spLocks noChangeArrowheads="1"/>
                </p:cNvSpPr>
                <p:nvPr/>
              </p:nvSpPr>
              <p:spPr bwMode="auto">
                <a:xfrm>
                  <a:off x="865188" y="2271711"/>
                  <a:ext cx="23564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02751"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78692"/>
                      </a:solidFill>
                      <a:effectLst/>
                      <a:uLnTx/>
                      <a:uFillTx/>
                      <a:latin typeface="Calibri" panose="020F0502020204030204" pitchFamily="34" charset="0"/>
                      <a:ea typeface="+mn-ea"/>
                      <a:cs typeface="+mn-cs"/>
                    </a:rPr>
                    <a:t>200</a:t>
                  </a:r>
                  <a:endParaRPr kumimoji="0" lang="en-US" altLang="en-US" sz="1800" b="0" i="0" u="none" strike="noStrike" kern="1200" cap="none" spc="0" normalizeH="0" baseline="0" noProof="0" dirty="0">
                    <a:ln>
                      <a:noFill/>
                    </a:ln>
                    <a:solidFill>
                      <a:srgbClr val="58646E"/>
                    </a:solidFill>
                    <a:effectLst/>
                    <a:uLnTx/>
                    <a:uFillTx/>
                    <a:latin typeface="Arial" panose="020B0604020202020204" pitchFamily="34" charset="0"/>
                    <a:ea typeface="+mn-ea"/>
                    <a:cs typeface="+mn-cs"/>
                  </a:endParaRPr>
                </a:p>
              </p:txBody>
            </p:sp>
          </p:grpSp>
          <p:sp>
            <p:nvSpPr>
              <p:cNvPr id="51" name="Rectangle 9"/>
              <p:cNvSpPr>
                <a:spLocks noChangeArrowheads="1"/>
              </p:cNvSpPr>
              <p:nvPr/>
            </p:nvSpPr>
            <p:spPr bwMode="auto">
              <a:xfrm>
                <a:off x="2786188" y="3920286"/>
                <a:ext cx="555253" cy="934374"/>
              </a:xfrm>
              <a:prstGeom prst="rect">
                <a:avLst/>
              </a:prstGeom>
              <a:solidFill>
                <a:srgbClr val="004F59"/>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52" name="Rectangle 11"/>
              <p:cNvSpPr>
                <a:spLocks noChangeArrowheads="1"/>
              </p:cNvSpPr>
              <p:nvPr/>
            </p:nvSpPr>
            <p:spPr bwMode="auto">
              <a:xfrm>
                <a:off x="3370947" y="2833457"/>
                <a:ext cx="555253" cy="2021361"/>
              </a:xfrm>
              <a:prstGeom prst="rect">
                <a:avLst/>
              </a:prstGeom>
              <a:solidFill>
                <a:srgbClr val="92D050"/>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cxnSp>
            <p:nvCxnSpPr>
              <p:cNvPr id="53" name="Straight Connector 52"/>
              <p:cNvCxnSpPr/>
              <p:nvPr/>
            </p:nvCxnSpPr>
            <p:spPr>
              <a:xfrm>
                <a:off x="2501388" y="2067027"/>
                <a:ext cx="5485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501388" y="2762943"/>
                <a:ext cx="5485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501388" y="3458859"/>
                <a:ext cx="5485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2501388" y="4154776"/>
                <a:ext cx="5485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501388" y="4853730"/>
                <a:ext cx="54851" cy="0"/>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Rectangle 9"/>
              <p:cNvSpPr>
                <a:spLocks noChangeArrowheads="1"/>
              </p:cNvSpPr>
              <p:nvPr/>
            </p:nvSpPr>
            <p:spPr bwMode="auto">
              <a:xfrm>
                <a:off x="4319886" y="3524208"/>
                <a:ext cx="555253" cy="1330450"/>
              </a:xfrm>
              <a:prstGeom prst="rect">
                <a:avLst/>
              </a:prstGeom>
              <a:solidFill>
                <a:srgbClr val="004F59"/>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59" name="Rectangle 11"/>
              <p:cNvSpPr>
                <a:spLocks noChangeArrowheads="1"/>
              </p:cNvSpPr>
              <p:nvPr/>
            </p:nvSpPr>
            <p:spPr bwMode="auto">
              <a:xfrm>
                <a:off x="4918293" y="2688431"/>
                <a:ext cx="555253" cy="2166228"/>
              </a:xfrm>
              <a:prstGeom prst="rect">
                <a:avLst/>
              </a:prstGeom>
              <a:solidFill>
                <a:srgbClr val="92D050"/>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60" name="Rectangle 9"/>
              <p:cNvSpPr>
                <a:spLocks noChangeArrowheads="1"/>
              </p:cNvSpPr>
              <p:nvPr/>
            </p:nvSpPr>
            <p:spPr bwMode="auto">
              <a:xfrm>
                <a:off x="5888392" y="3746747"/>
                <a:ext cx="555253" cy="1108165"/>
              </a:xfrm>
              <a:prstGeom prst="rect">
                <a:avLst/>
              </a:prstGeom>
              <a:solidFill>
                <a:srgbClr val="004F59"/>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61" name="Rectangle 11"/>
              <p:cNvSpPr>
                <a:spLocks noChangeArrowheads="1"/>
              </p:cNvSpPr>
              <p:nvPr/>
            </p:nvSpPr>
            <p:spPr bwMode="auto">
              <a:xfrm>
                <a:off x="6473151" y="2806553"/>
                <a:ext cx="555253" cy="2048169"/>
              </a:xfrm>
              <a:prstGeom prst="rect">
                <a:avLst/>
              </a:prstGeom>
              <a:solidFill>
                <a:srgbClr val="92D050"/>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62" name="Rectangle 9"/>
              <p:cNvSpPr>
                <a:spLocks noChangeArrowheads="1"/>
              </p:cNvSpPr>
              <p:nvPr/>
            </p:nvSpPr>
            <p:spPr bwMode="auto">
              <a:xfrm>
                <a:off x="7450967" y="3806737"/>
                <a:ext cx="555253" cy="1047920"/>
              </a:xfrm>
              <a:prstGeom prst="rect">
                <a:avLst/>
              </a:prstGeom>
              <a:solidFill>
                <a:srgbClr val="004F59"/>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63" name="Rectangle 11"/>
              <p:cNvSpPr>
                <a:spLocks noChangeArrowheads="1"/>
              </p:cNvSpPr>
              <p:nvPr/>
            </p:nvSpPr>
            <p:spPr bwMode="auto">
              <a:xfrm>
                <a:off x="8022079" y="3228210"/>
                <a:ext cx="555253" cy="1626479"/>
              </a:xfrm>
              <a:prstGeom prst="rect">
                <a:avLst/>
              </a:prstGeom>
              <a:solidFill>
                <a:srgbClr val="92D050"/>
              </a:solidFill>
              <a:ln>
                <a:noFill/>
              </a:ln>
            </p:spPr>
            <p:txBody>
              <a:bodyPr vert="horz" wrap="square" lIns="90256" tIns="45128" rIns="90256" bIns="45128" numCol="1" anchor="t" anchorCtr="0" compatLnSpc="1">
                <a:prstTxWarp prst="textNoShape">
                  <a:avLst/>
                </a:prstTxWarp>
              </a:bodyPr>
              <a:lstStyle/>
              <a:p>
                <a:pPr marL="0" marR="0" lvl="0" indent="0" algn="l" defTabSz="902751"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58646E"/>
                  </a:solidFill>
                  <a:effectLst/>
                  <a:uLnTx/>
                  <a:uFillTx/>
                  <a:latin typeface="Calibri" panose="020F0502020204030204"/>
                  <a:ea typeface="+mn-ea"/>
                  <a:cs typeface="+mn-cs"/>
                </a:endParaRPr>
              </a:p>
            </p:txBody>
          </p:sp>
          <p:sp>
            <p:nvSpPr>
              <p:cNvPr id="64" name="TextBox 63"/>
              <p:cNvSpPr txBox="1"/>
              <p:nvPr/>
            </p:nvSpPr>
            <p:spPr>
              <a:xfrm>
                <a:off x="2879896"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n=237</a:t>
                </a:r>
              </a:p>
            </p:txBody>
          </p:sp>
          <p:sp>
            <p:nvSpPr>
              <p:cNvPr id="65" name="TextBox 64"/>
              <p:cNvSpPr txBox="1"/>
              <p:nvPr/>
            </p:nvSpPr>
            <p:spPr>
              <a:xfrm>
                <a:off x="3429784"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n=226</a:t>
                </a:r>
              </a:p>
            </p:txBody>
          </p:sp>
          <p:sp>
            <p:nvSpPr>
              <p:cNvPr id="66" name="TextBox 65"/>
              <p:cNvSpPr txBox="1"/>
              <p:nvPr/>
            </p:nvSpPr>
            <p:spPr>
              <a:xfrm>
                <a:off x="4427317"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n=275</a:t>
                </a:r>
              </a:p>
            </p:txBody>
          </p:sp>
          <p:sp>
            <p:nvSpPr>
              <p:cNvPr id="67" name="TextBox 66"/>
              <p:cNvSpPr txBox="1"/>
              <p:nvPr/>
            </p:nvSpPr>
            <p:spPr>
              <a:xfrm>
                <a:off x="4977205"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n=270</a:t>
                </a:r>
              </a:p>
            </p:txBody>
          </p:sp>
          <p:sp>
            <p:nvSpPr>
              <p:cNvPr id="68" name="TextBox 67"/>
              <p:cNvSpPr txBox="1"/>
              <p:nvPr/>
            </p:nvSpPr>
            <p:spPr>
              <a:xfrm>
                <a:off x="6019078"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n=206</a:t>
                </a:r>
              </a:p>
            </p:txBody>
          </p:sp>
          <p:sp>
            <p:nvSpPr>
              <p:cNvPr id="69" name="TextBox 68"/>
              <p:cNvSpPr txBox="1"/>
              <p:nvPr/>
            </p:nvSpPr>
            <p:spPr>
              <a:xfrm>
                <a:off x="6568966"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n=193</a:t>
                </a:r>
              </a:p>
            </p:txBody>
          </p:sp>
          <p:sp>
            <p:nvSpPr>
              <p:cNvPr id="70" name="TextBox 69"/>
              <p:cNvSpPr txBox="1"/>
              <p:nvPr/>
            </p:nvSpPr>
            <p:spPr>
              <a:xfrm>
                <a:off x="7566499"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n=299</a:t>
                </a:r>
              </a:p>
            </p:txBody>
          </p:sp>
          <p:sp>
            <p:nvSpPr>
              <p:cNvPr id="71" name="TextBox 70"/>
              <p:cNvSpPr txBox="1"/>
              <p:nvPr/>
            </p:nvSpPr>
            <p:spPr>
              <a:xfrm>
                <a:off x="8116387" y="4582835"/>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0275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white"/>
                    </a:solidFill>
                    <a:effectLst/>
                    <a:uLnTx/>
                    <a:uFillTx/>
                    <a:latin typeface="Calibri" panose="020F0502020204030204"/>
                    <a:ea typeface="ヒラギノ角ゴ ProN W3" charset="-128"/>
                    <a:cs typeface="+mn-cs"/>
                    <a:sym typeface="Gill Sans" charset="0"/>
                  </a:rPr>
                  <a:t>n=328</a:t>
                </a:r>
              </a:p>
            </p:txBody>
          </p:sp>
        </p:grpSp>
        <p:sp>
          <p:nvSpPr>
            <p:cNvPr id="76" name="Rectangle 75"/>
            <p:cNvSpPr/>
            <p:nvPr/>
          </p:nvSpPr>
          <p:spPr>
            <a:xfrm flipH="1">
              <a:off x="7803841" y="3624088"/>
              <a:ext cx="127438" cy="144873"/>
            </a:xfrm>
            <a:prstGeom prst="rect">
              <a:avLst/>
            </a:prstGeom>
            <a:solidFill>
              <a:srgbClr val="004F59"/>
            </a:solidFill>
          </p:spPr>
          <p:style>
            <a:lnRef idx="2">
              <a:schemeClr val="accent1">
                <a:shade val="50000"/>
              </a:schemeClr>
            </a:lnRef>
            <a:fillRef idx="1">
              <a:schemeClr val="accent1"/>
            </a:fillRef>
            <a:effectRef idx="0">
              <a:schemeClr val="accent1"/>
            </a:effectRef>
            <a:fontRef idx="minor">
              <a:schemeClr val="lt1"/>
            </a:fontRef>
          </p:style>
          <p:txBody>
            <a:bodyPr wrap="none" lIns="36576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4F59"/>
                  </a:solidFill>
                  <a:effectLst/>
                  <a:uLnTx/>
                  <a:uFillTx/>
                  <a:latin typeface="Arial" panose="020B0604020202020204" pitchFamily="34" charset="0"/>
                  <a:cs typeface="Arial" panose="020B0604020202020204" pitchFamily="34" charset="0"/>
                </a:rPr>
                <a:t>Tiotropium</a:t>
              </a:r>
              <a:endParaRPr kumimoji="0" lang="en-US" sz="1800" b="0" i="0" u="none" strike="noStrike" kern="1200" cap="none" spc="0" normalizeH="0" baseline="0" noProof="0" dirty="0">
                <a:ln>
                  <a:noFill/>
                </a:ln>
                <a:solidFill>
                  <a:srgbClr val="004F59"/>
                </a:solidFill>
                <a:effectLst/>
                <a:uLnTx/>
                <a:uFillTx/>
                <a:latin typeface="Arial" panose="020B0604020202020204" pitchFamily="34" charset="0"/>
                <a:cs typeface="Arial" panose="020B0604020202020204" pitchFamily="34" charset="0"/>
              </a:endParaRPr>
            </a:p>
          </p:txBody>
        </p:sp>
        <p:sp>
          <p:nvSpPr>
            <p:cNvPr id="77" name="Rectangle 76"/>
            <p:cNvSpPr/>
            <p:nvPr/>
          </p:nvSpPr>
          <p:spPr>
            <a:xfrm flipH="1">
              <a:off x="7795487" y="3985254"/>
              <a:ext cx="127438" cy="144873"/>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wrap="none" lIns="36576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solidFill>
                    <a:srgbClr val="004F59"/>
                  </a:solidFill>
                  <a:latin typeface="Arial" panose="020B0604020202020204" pitchFamily="34" charset="0"/>
                  <a:cs typeface="Arial" panose="020B0604020202020204" pitchFamily="34" charset="0"/>
                </a:rPr>
                <a:t>T</a:t>
              </a:r>
              <a:r>
                <a:rPr kumimoji="0" lang="en-US" sz="1800" b="0" i="0" u="none" strike="noStrike" kern="1200" cap="none" spc="0" normalizeH="0" baseline="0" noProof="0" dirty="0" err="1">
                  <a:ln>
                    <a:noFill/>
                  </a:ln>
                  <a:solidFill>
                    <a:srgbClr val="004F59"/>
                  </a:solidFill>
                  <a:effectLst/>
                  <a:uLnTx/>
                  <a:uFillTx/>
                  <a:latin typeface="Arial" panose="020B0604020202020204" pitchFamily="34" charset="0"/>
                  <a:cs typeface="Arial" panose="020B0604020202020204" pitchFamily="34" charset="0"/>
                </a:rPr>
                <a:t>iotropium</a:t>
              </a:r>
              <a:r>
                <a:rPr kumimoji="0" lang="en-US" sz="1800" b="0" i="0" u="none" strike="noStrike" kern="1200" cap="none" spc="0" normalizeH="0" baseline="0" noProof="0" dirty="0">
                  <a:ln>
                    <a:noFill/>
                  </a:ln>
                  <a:solidFill>
                    <a:srgbClr val="004F59"/>
                  </a:solidFill>
                  <a:effectLst/>
                  <a:uLnTx/>
                  <a:uFillTx/>
                  <a:latin typeface="Arial" panose="020B0604020202020204" pitchFamily="34" charset="0"/>
                  <a:cs typeface="Arial" panose="020B0604020202020204" pitchFamily="34" charset="0"/>
                </a:rPr>
                <a:t>/</a:t>
              </a:r>
              <a:r>
                <a:rPr kumimoji="0" lang="en-US" sz="1800" b="0" i="0" u="none" strike="noStrike" kern="1200" cap="none" spc="0" normalizeH="0" baseline="0" noProof="0" dirty="0" err="1">
                  <a:ln>
                    <a:noFill/>
                  </a:ln>
                  <a:solidFill>
                    <a:srgbClr val="004F59"/>
                  </a:solidFill>
                  <a:effectLst/>
                  <a:uLnTx/>
                  <a:uFillTx/>
                  <a:latin typeface="Arial" panose="020B0604020202020204" pitchFamily="34" charset="0"/>
                  <a:cs typeface="Arial" panose="020B0604020202020204" pitchFamily="34" charset="0"/>
                </a:rPr>
                <a:t>Olodaterol</a:t>
              </a:r>
              <a:endParaRPr kumimoji="0" lang="en-US" sz="1800" b="0" i="0" u="none" strike="noStrike" kern="1200" cap="none" spc="0" normalizeH="0" baseline="0" noProof="0" dirty="0">
                <a:ln>
                  <a:noFill/>
                </a:ln>
                <a:solidFill>
                  <a:srgbClr val="004F59"/>
                </a:solidFill>
                <a:effectLst/>
                <a:uLnTx/>
                <a:uFillTx/>
                <a:latin typeface="Arial" panose="020B0604020202020204" pitchFamily="34" charset="0"/>
                <a:cs typeface="Arial" panose="020B0604020202020204" pitchFamily="34" charset="0"/>
              </a:endParaRPr>
            </a:p>
          </p:txBody>
        </p:sp>
      </p:grpSp>
      <p:sp>
        <p:nvSpPr>
          <p:cNvPr id="79" name="Rectangle 78"/>
          <p:cNvSpPr/>
          <p:nvPr/>
        </p:nvSpPr>
        <p:spPr>
          <a:xfrm>
            <a:off x="1341260" y="1023264"/>
            <a:ext cx="10250419" cy="1000274"/>
          </a:xfrm>
          <a:prstGeom prst="rect">
            <a:avLst/>
          </a:prstGeom>
        </p:spPr>
        <p:txBody>
          <a:bodyPr wrap="square">
            <a:spAutoFit/>
          </a:bodyPr>
          <a:lstStyle/>
          <a:p>
            <a:pPr algn="l"/>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TONADO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là</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kép</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pha</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III,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đa</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trung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tâm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ngẫu</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nhiên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mù</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đôi</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nhóm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song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song</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algn="l">
              <a:spcBef>
                <a:spcPts val="600"/>
              </a:spcBef>
            </a:pPr>
            <a:r>
              <a:rPr lang="en-US" dirty="0">
                <a:solidFill>
                  <a:prstClr val="black"/>
                </a:solidFill>
                <a:latin typeface="Arial" panose="020B0604020202020204" pitchFamily="34" charset="0"/>
                <a:cs typeface="Arial" panose="020B0604020202020204" pitchFamily="34" charset="0"/>
              </a:rPr>
              <a:t>Ở </a:t>
            </a:r>
            <a:r>
              <a:rPr lang="en-US" dirty="0" err="1">
                <a:solidFill>
                  <a:prstClr val="black"/>
                </a:solidFill>
                <a:latin typeface="Arial" panose="020B0604020202020204" pitchFamily="34" charset="0"/>
                <a:cs typeface="Arial" panose="020B0604020202020204" pitchFamily="34" charset="0"/>
              </a:rPr>
              <a:t>tuần</a:t>
            </a:r>
            <a:r>
              <a:rPr lang="en-US" dirty="0">
                <a:solidFill>
                  <a:prstClr val="black"/>
                </a:solidFill>
                <a:latin typeface="Arial" panose="020B0604020202020204" pitchFamily="34" charset="0"/>
                <a:cs typeface="Arial" panose="020B0604020202020204" pitchFamily="34" charset="0"/>
              </a:rPr>
              <a:t> 24, Tiotropium/</a:t>
            </a:r>
            <a:r>
              <a:rPr lang="en-US" dirty="0" err="1">
                <a:solidFill>
                  <a:prstClr val="black"/>
                </a:solidFill>
                <a:latin typeface="Arial" panose="020B0604020202020204" pitchFamily="34" charset="0"/>
                <a:cs typeface="Arial" panose="020B0604020202020204" pitchFamily="34" charset="0"/>
              </a:rPr>
              <a:t>Olodaterol</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tăng</a:t>
            </a:r>
            <a:r>
              <a:rPr lang="en-US" dirty="0">
                <a:solidFill>
                  <a:prstClr val="black"/>
                </a:solidFill>
                <a:latin typeface="Arial" panose="020B0604020202020204" pitchFamily="34" charset="0"/>
                <a:cs typeface="Arial" panose="020B0604020202020204" pitchFamily="34" charset="0"/>
              </a:rPr>
              <a:t> FEV1 </a:t>
            </a:r>
            <a:r>
              <a:rPr lang="en-US" dirty="0" err="1">
                <a:solidFill>
                  <a:prstClr val="black"/>
                </a:solidFill>
                <a:latin typeface="Arial" panose="020B0604020202020204" pitchFamily="34" charset="0"/>
                <a:cs typeface="Arial" panose="020B0604020202020204" pitchFamily="34" charset="0"/>
              </a:rPr>
              <a:t>đáy</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nhiều</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hơn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đơn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trị</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bất</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kể</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bệnh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nhân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đã</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dùng</a:t>
            </a:r>
            <a:r>
              <a:rPr lang="en-US" dirty="0">
                <a:solidFill>
                  <a:prstClr val="black"/>
                </a:solidFill>
                <a:latin typeface="Arial" panose="020B0604020202020204" pitchFamily="34" charset="0"/>
                <a:cs typeface="Arial" panose="020B0604020202020204" pitchFamily="34" charset="0"/>
              </a:rPr>
              <a:t> hay </a:t>
            </a:r>
            <a:r>
              <a:rPr lang="en-US" dirty="0" err="1">
                <a:solidFill>
                  <a:prstClr val="black"/>
                </a:solidFill>
                <a:latin typeface="Arial" panose="020B0604020202020204" pitchFamily="34" charset="0"/>
                <a:cs typeface="Arial" panose="020B0604020202020204" pitchFamily="34" charset="0"/>
              </a:rPr>
              <a:t>chưa</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từng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dùng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thuốc</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giãn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phế</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quản</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tác</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dụng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kéo</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dài</a:t>
            </a:r>
            <a:r>
              <a:rPr lang="en-US" dirty="0">
                <a:solidFill>
                  <a:prstClr val="black"/>
                </a:solidFill>
                <a:latin typeface="Arial" panose="020B0604020202020204" pitchFamily="34" charset="0"/>
                <a:cs typeface="Arial" panose="020B0604020202020204" pitchFamily="34" charset="0"/>
              </a:rPr>
              <a:t> (p &lt; 0.001)</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0" name="Rectangle 79"/>
          <p:cNvSpPr/>
          <p:nvPr/>
        </p:nvSpPr>
        <p:spPr>
          <a:xfrm>
            <a:off x="2207925" y="6221667"/>
            <a:ext cx="5158785" cy="461665"/>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LABD = long acting bronchodilator: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thu</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giãn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ế</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tác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d</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ụ</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ng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kéo</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dài</a:t>
            </a: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*p&lt;0.001 ở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tất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nhóm</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1" name="Rectangle 80"/>
          <p:cNvSpPr/>
          <p:nvPr/>
        </p:nvSpPr>
        <p:spPr>
          <a:xfrm>
            <a:off x="7270338" y="6632376"/>
            <a:ext cx="6110692" cy="21544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tabLst/>
              <a:defRPr/>
            </a:pPr>
            <a:r>
              <a:rPr kumimoji="0" lang="en-US" sz="800" b="0" i="0" u="none" strike="noStrike" kern="1200" cap="none" spc="0" normalizeH="0" baseline="0" noProof="0" dirty="0">
                <a:ln>
                  <a:noFill/>
                </a:ln>
                <a:solidFill>
                  <a:srgbClr val="E7E6E6">
                    <a:lumMod val="50000"/>
                  </a:srgbClr>
                </a:solidFill>
                <a:effectLst/>
                <a:uLnTx/>
                <a:uFillTx/>
                <a:latin typeface="Arial" panose="020B0604020202020204" pitchFamily="34" charset="0"/>
                <a:cs typeface="Arial" panose="020B0604020202020204" pitchFamily="34" charset="0"/>
              </a:rPr>
              <a:t>Ferguson GT, et al. </a:t>
            </a:r>
            <a:r>
              <a:rPr kumimoji="0" lang="en-US" sz="800" b="0" i="0" u="none" strike="noStrike" kern="1200" cap="none" spc="0" normalizeH="0" baseline="0" noProof="0" dirty="0" err="1">
                <a:ln>
                  <a:noFill/>
                </a:ln>
                <a:solidFill>
                  <a:srgbClr val="E7E6E6">
                    <a:lumMod val="50000"/>
                  </a:srgbClr>
                </a:solidFill>
                <a:effectLst/>
                <a:uLnTx/>
                <a:uFillTx/>
                <a:latin typeface="Arial" panose="020B0604020202020204" pitchFamily="34" charset="0"/>
                <a:cs typeface="Arial" panose="020B0604020202020204" pitchFamily="34" charset="0"/>
              </a:rPr>
              <a:t>Adv</a:t>
            </a:r>
            <a:r>
              <a:rPr kumimoji="0" lang="en-US" sz="800" b="0" i="0" u="none" strike="noStrike" kern="1200" cap="none" spc="0" normalizeH="0" baseline="0" noProof="0" dirty="0">
                <a:ln>
                  <a:noFill/>
                </a:ln>
                <a:solidFill>
                  <a:srgbClr val="E7E6E6">
                    <a:lumMod val="50000"/>
                  </a:srgbClr>
                </a:solidFill>
                <a:effectLst/>
                <a:uLnTx/>
                <a:uFillTx/>
                <a:latin typeface="Arial" panose="020B0604020202020204" pitchFamily="34" charset="0"/>
                <a:cs typeface="Arial" panose="020B0604020202020204" pitchFamily="34" charset="0"/>
              </a:rPr>
              <a:t> </a:t>
            </a:r>
            <a:r>
              <a:rPr kumimoji="0" lang="en-US" sz="800" b="0" i="0" u="none" strike="noStrike" kern="1200" cap="none" spc="0" normalizeH="0" baseline="0" noProof="0" dirty="0" err="1">
                <a:ln>
                  <a:noFill/>
                </a:ln>
                <a:solidFill>
                  <a:srgbClr val="E7E6E6">
                    <a:lumMod val="50000"/>
                  </a:srgbClr>
                </a:solidFill>
                <a:effectLst/>
                <a:uLnTx/>
                <a:uFillTx/>
                <a:latin typeface="Arial" panose="020B0604020202020204" pitchFamily="34" charset="0"/>
                <a:cs typeface="Arial" panose="020B0604020202020204" pitchFamily="34" charset="0"/>
              </a:rPr>
              <a:t>Ther</a:t>
            </a:r>
            <a:r>
              <a:rPr kumimoji="0" lang="en-US" sz="800" b="0" i="0" u="none" strike="noStrike" kern="1200" cap="none" spc="0" normalizeH="0" baseline="0" noProof="0" dirty="0">
                <a:ln>
                  <a:noFill/>
                </a:ln>
                <a:solidFill>
                  <a:srgbClr val="E7E6E6">
                    <a:lumMod val="50000"/>
                  </a:srgbClr>
                </a:solidFill>
                <a:effectLst/>
                <a:uLnTx/>
                <a:uFillTx/>
                <a:latin typeface="Arial" panose="020B0604020202020204" pitchFamily="34" charset="0"/>
                <a:cs typeface="Arial" panose="020B0604020202020204" pitchFamily="34" charset="0"/>
              </a:rPr>
              <a:t> 2015;32:523-536 and supplementary information. (TONADO)</a:t>
            </a:r>
          </a:p>
        </p:txBody>
      </p:sp>
      <p:sp>
        <p:nvSpPr>
          <p:cNvPr id="84" name="TextBox 83">
            <a:extLst>
              <a:ext uri="{FF2B5EF4-FFF2-40B4-BE49-F238E27FC236}">
                <a16:creationId xmlns:a16="http://schemas.microsoft.com/office/drawing/2014/main" id="{77512FCC-75B5-4D17-8C48-6E61C11A0E14}"/>
              </a:ext>
            </a:extLst>
          </p:cNvPr>
          <p:cNvSpPr txBox="1"/>
          <p:nvPr/>
        </p:nvSpPr>
        <p:spPr>
          <a:xfrm>
            <a:off x="1301285" y="366043"/>
            <a:ext cx="10250424" cy="584775"/>
          </a:xfrm>
          <a:prstGeom prst="rect">
            <a:avLst/>
          </a:prstGeom>
          <a:noFill/>
        </p:spPr>
        <p:txBody>
          <a:bodyPr wrap="square" rtlCol="0">
            <a:spAutoFit/>
          </a:bodyPr>
          <a:lstStyle/>
          <a:p>
            <a:r>
              <a:rPr lang="en-US" sz="3200" b="1" dirty="0" err="1">
                <a:solidFill>
                  <a:srgbClr val="00B050"/>
                </a:solidFill>
                <a:latin typeface="Arial"/>
                <a:ea typeface="+mn-ea"/>
                <a:cs typeface="Arial"/>
              </a:rPr>
              <a:t>Tăng</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chức</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năng</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phổi</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bất</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kể</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phân</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nhóm</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bệnh</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nhân</a:t>
            </a:r>
            <a:endParaRPr lang="en-US" sz="3200" dirty="0"/>
          </a:p>
        </p:txBody>
      </p:sp>
      <p:sp>
        <p:nvSpPr>
          <p:cNvPr id="82" name="Rectangle 81">
            <a:extLst>
              <a:ext uri="{FF2B5EF4-FFF2-40B4-BE49-F238E27FC236}">
                <a16:creationId xmlns:a16="http://schemas.microsoft.com/office/drawing/2014/main" id="{C888CA00-B542-4A59-A85C-1F33D35F1953}"/>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TONADO 1+2</a:t>
            </a:r>
          </a:p>
        </p:txBody>
      </p:sp>
    </p:spTree>
    <p:extLst>
      <p:ext uri="{BB962C8B-B14F-4D97-AF65-F5344CB8AC3E}">
        <p14:creationId xmlns:p14="http://schemas.microsoft.com/office/powerpoint/2010/main" val="21283633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m 5">
            <a:extLst>
              <a:ext uri="{FF2B5EF4-FFF2-40B4-BE49-F238E27FC236}">
                <a16:creationId xmlns:a16="http://schemas.microsoft.com/office/drawing/2014/main" id="{1A4E46D6-9E72-4E44-8A48-DA7C0322E022}"/>
              </a:ext>
            </a:extLst>
          </p:cNvPr>
          <p:cNvGraphicFramePr/>
          <p:nvPr/>
        </p:nvGraphicFramePr>
        <p:xfrm>
          <a:off x="3885127" y="2026378"/>
          <a:ext cx="2583578" cy="36576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1DB05613-4F2A-413C-BA49-CC697D9339F5}"/>
              </a:ext>
            </a:extLst>
          </p:cNvPr>
          <p:cNvSpPr txBox="1"/>
          <p:nvPr/>
        </p:nvSpPr>
        <p:spPr>
          <a:xfrm>
            <a:off x="3385829" y="2237517"/>
            <a:ext cx="369332" cy="2842758"/>
          </a:xfrm>
          <a:prstGeom prst="rect">
            <a:avLst/>
          </a:prstGeom>
          <a:noFill/>
        </p:spPr>
        <p:txBody>
          <a:bodyPr vert="vert270" wrap="square" rtlCol="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Đáp</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ứng</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FEV</a:t>
            </a:r>
            <a:r>
              <a:rPr kumimoji="0" lang="en-US" sz="1200" b="1" i="0" u="none" strike="noStrike" kern="0" cap="none" spc="0" normalizeH="0" baseline="-25000" noProof="0" dirty="0">
                <a:ln>
                  <a:noFill/>
                </a:ln>
                <a:solidFill>
                  <a:prstClr val="black"/>
                </a:solidFill>
                <a:effectLst/>
                <a:uLnTx/>
                <a:uFillTx/>
                <a:latin typeface="Arial" panose="020B0604020202020204" pitchFamily="34" charset="0"/>
                <a:cs typeface="Arial" panose="020B0604020202020204" pitchFamily="34" charset="0"/>
              </a:rPr>
              <a:t>1</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AUC</a:t>
            </a:r>
            <a:r>
              <a:rPr kumimoji="0" lang="en-US" sz="1200" b="1" i="0" u="none" strike="noStrike" kern="0" cap="none" spc="0" normalizeH="0" baseline="-25000" noProof="0" dirty="0">
                <a:ln>
                  <a:noFill/>
                </a:ln>
                <a:solidFill>
                  <a:prstClr val="black"/>
                </a:solidFill>
                <a:effectLst/>
                <a:uLnTx/>
                <a:uFillTx/>
                <a:latin typeface="Arial" panose="020B0604020202020204" pitchFamily="34" charset="0"/>
                <a:cs typeface="Arial" panose="020B0604020202020204" pitchFamily="34" charset="0"/>
              </a:rPr>
              <a:t>0–12h</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trung</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2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bình</a:t>
            </a:r>
            <a:r>
              <a:rPr kumimoji="0" lang="en-US" sz="12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(L)</a:t>
            </a:r>
          </a:p>
        </p:txBody>
      </p:sp>
      <p:grpSp>
        <p:nvGrpSpPr>
          <p:cNvPr id="5" name="Group 4">
            <a:extLst>
              <a:ext uri="{FF2B5EF4-FFF2-40B4-BE49-F238E27FC236}">
                <a16:creationId xmlns:a16="http://schemas.microsoft.com/office/drawing/2014/main" id="{2893674A-2C31-440B-AB57-49A4FF6E94CF}"/>
              </a:ext>
            </a:extLst>
          </p:cNvPr>
          <p:cNvGrpSpPr/>
          <p:nvPr/>
        </p:nvGrpSpPr>
        <p:grpSpPr>
          <a:xfrm>
            <a:off x="6829166" y="2702444"/>
            <a:ext cx="1837054" cy="669585"/>
            <a:chOff x="3422497" y="5041090"/>
            <a:chExt cx="1224182" cy="590825"/>
          </a:xfrm>
        </p:grpSpPr>
        <p:grpSp>
          <p:nvGrpSpPr>
            <p:cNvPr id="6" name="Group 5">
              <a:extLst>
                <a:ext uri="{FF2B5EF4-FFF2-40B4-BE49-F238E27FC236}">
                  <a16:creationId xmlns:a16="http://schemas.microsoft.com/office/drawing/2014/main" id="{3FB9B3CC-DD6F-472B-AA98-1BE59C30E013}"/>
                </a:ext>
              </a:extLst>
            </p:cNvPr>
            <p:cNvGrpSpPr/>
            <p:nvPr/>
          </p:nvGrpSpPr>
          <p:grpSpPr>
            <a:xfrm>
              <a:off x="3437764" y="5468970"/>
              <a:ext cx="1208915" cy="162945"/>
              <a:chOff x="4156486" y="5600744"/>
              <a:chExt cx="1208915" cy="162945"/>
            </a:xfrm>
          </p:grpSpPr>
          <p:sp>
            <p:nvSpPr>
              <p:cNvPr id="13" name="Rectangle 24">
                <a:extLst>
                  <a:ext uri="{FF2B5EF4-FFF2-40B4-BE49-F238E27FC236}">
                    <a16:creationId xmlns:a16="http://schemas.microsoft.com/office/drawing/2014/main" id="{3B85EF4B-3923-4E19-914F-A0DC2105E6AC}"/>
                  </a:ext>
                </a:extLst>
              </p:cNvPr>
              <p:cNvSpPr>
                <a:spLocks noChangeArrowheads="1"/>
              </p:cNvSpPr>
              <p:nvPr/>
            </p:nvSpPr>
            <p:spPr bwMode="auto">
              <a:xfrm>
                <a:off x="4156486" y="5628780"/>
                <a:ext cx="92319" cy="92319"/>
              </a:xfrm>
              <a:prstGeom prst="rect">
                <a:avLst/>
              </a:prstGeom>
              <a:solidFill>
                <a:schemeClr val="accent1">
                  <a:lumMod val="60000"/>
                  <a:lumOff val="4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4" name="Rectangle 25">
                <a:extLst>
                  <a:ext uri="{FF2B5EF4-FFF2-40B4-BE49-F238E27FC236}">
                    <a16:creationId xmlns:a16="http://schemas.microsoft.com/office/drawing/2014/main" id="{DB379A33-1B36-45EA-AF44-4B659DF67A2C}"/>
                  </a:ext>
                </a:extLst>
              </p:cNvPr>
              <p:cNvSpPr>
                <a:spLocks noChangeArrowheads="1"/>
              </p:cNvSpPr>
              <p:nvPr/>
            </p:nvSpPr>
            <p:spPr bwMode="auto">
              <a:xfrm>
                <a:off x="4305733" y="5600744"/>
                <a:ext cx="1059668" cy="162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prstClr val="black"/>
                    </a:solidFill>
                    <a:effectLst/>
                    <a:uLnTx/>
                    <a:uFillTx/>
                    <a:cs typeface="Arial" panose="020B0604020202020204" pitchFamily="34" charset="0"/>
                  </a:rPr>
                  <a:t>F+S 500/50 </a:t>
                </a:r>
                <a:r>
                  <a:rPr kumimoji="0" lang="en-US" altLang="en-US" sz="1200" b="0" i="0" u="none" strike="noStrike" kern="0" cap="none" spc="0" normalizeH="0" baseline="0" noProof="0" dirty="0">
                    <a:ln>
                      <a:noFill/>
                    </a:ln>
                    <a:solidFill>
                      <a:prstClr val="black"/>
                    </a:solidFill>
                    <a:effectLst/>
                    <a:uLnTx/>
                    <a:uFillTx/>
                    <a:cs typeface="Arial" panose="020B0604020202020204" pitchFamily="34" charset="0"/>
                  </a:rPr>
                  <a:t>µg (n=217)</a:t>
                </a:r>
              </a:p>
            </p:txBody>
          </p:sp>
        </p:grpSp>
        <p:grpSp>
          <p:nvGrpSpPr>
            <p:cNvPr id="7" name="Group 6">
              <a:extLst>
                <a:ext uri="{FF2B5EF4-FFF2-40B4-BE49-F238E27FC236}">
                  <a16:creationId xmlns:a16="http://schemas.microsoft.com/office/drawing/2014/main" id="{352B732D-5C96-4FD0-AA46-91578BF94F65}"/>
                </a:ext>
              </a:extLst>
            </p:cNvPr>
            <p:cNvGrpSpPr/>
            <p:nvPr/>
          </p:nvGrpSpPr>
          <p:grpSpPr>
            <a:xfrm>
              <a:off x="3422498" y="5041090"/>
              <a:ext cx="1035571" cy="162945"/>
              <a:chOff x="3184452" y="5172864"/>
              <a:chExt cx="1035571" cy="162945"/>
            </a:xfrm>
          </p:grpSpPr>
          <p:sp>
            <p:nvSpPr>
              <p:cNvPr id="11" name="Rectangle 26">
                <a:extLst>
                  <a:ext uri="{FF2B5EF4-FFF2-40B4-BE49-F238E27FC236}">
                    <a16:creationId xmlns:a16="http://schemas.microsoft.com/office/drawing/2014/main" id="{5063328F-117D-4025-9C37-4B6ECE44148E}"/>
                  </a:ext>
                </a:extLst>
              </p:cNvPr>
              <p:cNvSpPr>
                <a:spLocks noChangeArrowheads="1"/>
              </p:cNvSpPr>
              <p:nvPr/>
            </p:nvSpPr>
            <p:spPr bwMode="auto">
              <a:xfrm>
                <a:off x="3184452" y="5190072"/>
                <a:ext cx="92319" cy="92319"/>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2" name="Rectangle 27">
                <a:extLst>
                  <a:ext uri="{FF2B5EF4-FFF2-40B4-BE49-F238E27FC236}">
                    <a16:creationId xmlns:a16="http://schemas.microsoft.com/office/drawing/2014/main" id="{3009C603-38C0-4B40-88F0-24CFFB1D0D2B}"/>
                  </a:ext>
                </a:extLst>
              </p:cNvPr>
              <p:cNvSpPr>
                <a:spLocks noChangeArrowheads="1"/>
              </p:cNvSpPr>
              <p:nvPr/>
            </p:nvSpPr>
            <p:spPr bwMode="auto">
              <a:xfrm>
                <a:off x="3318450" y="5172864"/>
                <a:ext cx="901573" cy="162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prstClr val="black"/>
                    </a:solidFill>
                    <a:effectLst/>
                    <a:uLnTx/>
                    <a:uFillTx/>
                    <a:cs typeface="Arial" panose="020B0604020202020204" pitchFamily="34" charset="0"/>
                  </a:rPr>
                  <a:t>T+O 5/5 µg (n=216)</a:t>
                </a:r>
              </a:p>
            </p:txBody>
          </p:sp>
        </p:grpSp>
        <p:grpSp>
          <p:nvGrpSpPr>
            <p:cNvPr id="8" name="Group 7">
              <a:extLst>
                <a:ext uri="{FF2B5EF4-FFF2-40B4-BE49-F238E27FC236}">
                  <a16:creationId xmlns:a16="http://schemas.microsoft.com/office/drawing/2014/main" id="{619DA366-90EE-4435-A33B-4AFF551482A5}"/>
                </a:ext>
              </a:extLst>
            </p:cNvPr>
            <p:cNvGrpSpPr/>
            <p:nvPr/>
          </p:nvGrpSpPr>
          <p:grpSpPr>
            <a:xfrm>
              <a:off x="3422497" y="5262895"/>
              <a:ext cx="1193667" cy="162945"/>
              <a:chOff x="3740927" y="5212677"/>
              <a:chExt cx="1193667" cy="162945"/>
            </a:xfrm>
          </p:grpSpPr>
          <p:sp>
            <p:nvSpPr>
              <p:cNvPr id="9" name="Rectangle 22">
                <a:extLst>
                  <a:ext uri="{FF2B5EF4-FFF2-40B4-BE49-F238E27FC236}">
                    <a16:creationId xmlns:a16="http://schemas.microsoft.com/office/drawing/2014/main" id="{9200E648-C478-44EE-BED5-CA994C58BDA3}"/>
                  </a:ext>
                </a:extLst>
              </p:cNvPr>
              <p:cNvSpPr>
                <a:spLocks noChangeArrowheads="1"/>
              </p:cNvSpPr>
              <p:nvPr/>
            </p:nvSpPr>
            <p:spPr bwMode="auto">
              <a:xfrm>
                <a:off x="3740927" y="5227434"/>
                <a:ext cx="92319" cy="92319"/>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 name="Rectangle 23">
                <a:extLst>
                  <a:ext uri="{FF2B5EF4-FFF2-40B4-BE49-F238E27FC236}">
                    <a16:creationId xmlns:a16="http://schemas.microsoft.com/office/drawing/2014/main" id="{242FA1A8-F15E-43AA-B83C-764E4149339A}"/>
                  </a:ext>
                </a:extLst>
              </p:cNvPr>
              <p:cNvSpPr>
                <a:spLocks noChangeArrowheads="1"/>
              </p:cNvSpPr>
              <p:nvPr/>
            </p:nvSpPr>
            <p:spPr bwMode="auto">
              <a:xfrm>
                <a:off x="3874925" y="5212677"/>
                <a:ext cx="1059669" cy="162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prstClr val="black"/>
                    </a:solidFill>
                    <a:effectLst/>
                    <a:uLnTx/>
                    <a:uFillTx/>
                    <a:cs typeface="Arial" panose="020B0604020202020204" pitchFamily="34" charset="0"/>
                  </a:rPr>
                  <a:t>F+S 250/50 </a:t>
                </a:r>
                <a:r>
                  <a:rPr kumimoji="0" lang="en-US" altLang="en-US" sz="1200" b="0" i="0" u="none" strike="noStrike" kern="0" cap="none" spc="0" normalizeH="0" baseline="0" noProof="0" dirty="0">
                    <a:ln>
                      <a:noFill/>
                    </a:ln>
                    <a:solidFill>
                      <a:prstClr val="black"/>
                    </a:solidFill>
                    <a:effectLst/>
                    <a:uLnTx/>
                    <a:uFillTx/>
                    <a:cs typeface="Arial" panose="020B0604020202020204" pitchFamily="34" charset="0"/>
                  </a:rPr>
                  <a:t>µg (n=211)</a:t>
                </a:r>
              </a:p>
            </p:txBody>
          </p:sp>
        </p:grpSp>
      </p:grpSp>
      <p:sp>
        <p:nvSpPr>
          <p:cNvPr id="15" name="TextBox 14">
            <a:extLst>
              <a:ext uri="{FF2B5EF4-FFF2-40B4-BE49-F238E27FC236}">
                <a16:creationId xmlns:a16="http://schemas.microsoft.com/office/drawing/2014/main" id="{A8D06490-7751-4E1B-B832-F84F225F5059}"/>
              </a:ext>
            </a:extLst>
          </p:cNvPr>
          <p:cNvSpPr txBox="1"/>
          <p:nvPr/>
        </p:nvSpPr>
        <p:spPr>
          <a:xfrm>
            <a:off x="8542782" y="4726176"/>
            <a:ext cx="3171420" cy="1384995"/>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Nghiên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cứu</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ENERGITO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ngẫu</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nhiên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mù</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đôi</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bắt</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chéo</a:t>
            </a:r>
            <a:r>
              <a:rPr lang="en-US" sz="1400" i="1" kern="0" dirty="0">
                <a:solidFill>
                  <a:prstClr val="black"/>
                </a:solidFill>
                <a:latin typeface="Arial" panose="020B0604020202020204" pitchFamily="34" charset="0"/>
                <a:cs typeface="Arial" panose="020B0604020202020204" pitchFamily="34" charset="0"/>
              </a:rPr>
              <a:t>, </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229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Tiêu</a:t>
            </a:r>
            <a:r>
              <a:rPr kumimoji="0" lang="en-US" sz="1400" b="1"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chuẩn</a:t>
            </a:r>
            <a:r>
              <a:rPr kumimoji="0" lang="en-US" sz="1400" b="1"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loại</a:t>
            </a:r>
            <a:r>
              <a:rPr kumimoji="0" lang="en-US" sz="1400" b="1"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trừ</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đợt</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cấp</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trong</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vòng</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3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tháng</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cần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dùng</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kháng</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sinh</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steroid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toàn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thân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hoặc</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phải</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nhập</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viện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tiền</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sử</a:t>
            </a:r>
            <a:r>
              <a:rPr kumimoji="0" lang="en-US" sz="1400" b="0" i="1"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hen.  </a:t>
            </a:r>
          </a:p>
        </p:txBody>
      </p:sp>
      <p:sp>
        <p:nvSpPr>
          <p:cNvPr id="16" name="TextBox 15">
            <a:extLst>
              <a:ext uri="{FF2B5EF4-FFF2-40B4-BE49-F238E27FC236}">
                <a16:creationId xmlns:a16="http://schemas.microsoft.com/office/drawing/2014/main" id="{91255F92-68F4-46DC-A216-6DA080DF6A53}"/>
              </a:ext>
            </a:extLst>
          </p:cNvPr>
          <p:cNvSpPr txBox="1"/>
          <p:nvPr/>
        </p:nvSpPr>
        <p:spPr>
          <a:xfrm>
            <a:off x="1304543" y="369177"/>
            <a:ext cx="9839325" cy="584775"/>
          </a:xfrm>
          <a:prstGeom prst="rect">
            <a:avLst/>
          </a:prstGeom>
          <a:noFill/>
        </p:spPr>
        <p:txBody>
          <a:bodyPr wrap="square" rtlCol="0">
            <a:spAutoFit/>
          </a:bodyPr>
          <a:lstStyle/>
          <a:p>
            <a:pPr algn="ctr" defTabSz="914400">
              <a:defRPr/>
            </a:pPr>
            <a:r>
              <a:rPr lang="en-US" sz="3200" b="1" dirty="0" err="1">
                <a:solidFill>
                  <a:srgbClr val="00B050"/>
                </a:solidFill>
                <a:latin typeface="Arial"/>
                <a:cs typeface="Arial"/>
              </a:rPr>
              <a:t>Cải</a:t>
            </a:r>
            <a:r>
              <a:rPr lang="en-US" sz="3200" b="1" dirty="0">
                <a:solidFill>
                  <a:srgbClr val="00B050"/>
                </a:solidFill>
                <a:latin typeface="Arial"/>
                <a:cs typeface="Arial"/>
              </a:rPr>
              <a:t> </a:t>
            </a:r>
            <a:r>
              <a:rPr lang="en-US" sz="3200" b="1" dirty="0" err="1">
                <a:solidFill>
                  <a:srgbClr val="00B050"/>
                </a:solidFill>
                <a:latin typeface="Arial"/>
                <a:cs typeface="Arial"/>
              </a:rPr>
              <a:t>thiện</a:t>
            </a:r>
            <a:r>
              <a:rPr lang="en-US" sz="3200" b="1" dirty="0">
                <a:solidFill>
                  <a:srgbClr val="00B050"/>
                </a:solidFill>
                <a:latin typeface="Arial"/>
                <a:cs typeface="Arial"/>
              </a:rPr>
              <a:t> </a:t>
            </a:r>
            <a:r>
              <a:rPr lang="en-US" sz="3200" b="1" dirty="0" err="1">
                <a:solidFill>
                  <a:srgbClr val="00B050"/>
                </a:solidFill>
                <a:latin typeface="Arial"/>
                <a:cs typeface="Arial"/>
              </a:rPr>
              <a:t>chức</a:t>
            </a:r>
            <a:r>
              <a:rPr lang="en-US" sz="3200" b="1" dirty="0">
                <a:solidFill>
                  <a:srgbClr val="00B050"/>
                </a:solidFill>
                <a:latin typeface="Arial"/>
                <a:cs typeface="Arial"/>
              </a:rPr>
              <a:t> </a:t>
            </a:r>
            <a:r>
              <a:rPr lang="en-US" sz="3200" b="1" dirty="0" err="1">
                <a:solidFill>
                  <a:srgbClr val="00B050"/>
                </a:solidFill>
                <a:latin typeface="Arial"/>
                <a:cs typeface="Arial"/>
              </a:rPr>
              <a:t>năng</a:t>
            </a:r>
            <a:r>
              <a:rPr lang="en-US" sz="3200" b="1" dirty="0">
                <a:solidFill>
                  <a:srgbClr val="00B050"/>
                </a:solidFill>
                <a:latin typeface="Arial"/>
                <a:cs typeface="Arial"/>
              </a:rPr>
              <a:t> </a:t>
            </a:r>
            <a:r>
              <a:rPr lang="en-US" sz="3200" b="1" dirty="0" err="1">
                <a:solidFill>
                  <a:srgbClr val="00B050"/>
                </a:solidFill>
                <a:latin typeface="Arial"/>
                <a:cs typeface="Arial"/>
              </a:rPr>
              <a:t>phổi</a:t>
            </a:r>
            <a:r>
              <a:rPr lang="en-US" sz="3200" b="1" dirty="0">
                <a:solidFill>
                  <a:srgbClr val="00B050"/>
                </a:solidFill>
                <a:latin typeface="Arial"/>
                <a:cs typeface="Arial"/>
              </a:rPr>
              <a:t> so </a:t>
            </a:r>
            <a:r>
              <a:rPr lang="en-US" sz="3200" b="1" dirty="0" err="1">
                <a:solidFill>
                  <a:srgbClr val="00B050"/>
                </a:solidFill>
                <a:latin typeface="Arial"/>
                <a:cs typeface="Arial"/>
              </a:rPr>
              <a:t>với</a:t>
            </a:r>
            <a:r>
              <a:rPr lang="en-US" sz="3200" b="1" dirty="0">
                <a:solidFill>
                  <a:srgbClr val="00B050"/>
                </a:solidFill>
                <a:latin typeface="Arial"/>
                <a:cs typeface="Arial"/>
              </a:rPr>
              <a:t> ICS/LABA</a:t>
            </a:r>
          </a:p>
        </p:txBody>
      </p:sp>
      <p:sp>
        <p:nvSpPr>
          <p:cNvPr id="17" name="TextBox 16">
            <a:extLst>
              <a:ext uri="{FF2B5EF4-FFF2-40B4-BE49-F238E27FC236}">
                <a16:creationId xmlns:a16="http://schemas.microsoft.com/office/drawing/2014/main" id="{E475AC4D-8FBD-4B9D-9D64-A5E68A0B21CE}"/>
              </a:ext>
            </a:extLst>
          </p:cNvPr>
          <p:cNvSpPr txBox="1"/>
          <p:nvPr/>
        </p:nvSpPr>
        <p:spPr>
          <a:xfrm>
            <a:off x="8542782" y="6624000"/>
            <a:ext cx="3651504" cy="216982"/>
          </a:xfrm>
          <a:prstGeom prst="rect">
            <a:avLst/>
          </a:prstGeom>
          <a:noFill/>
        </p:spPr>
        <p:txBody>
          <a:bodyPr wrap="square" rtlCol="0">
            <a:spAutoFit/>
          </a:bodyPr>
          <a:lstStyle/>
          <a:p>
            <a:pPr marL="0" marR="0" lvl="0" indent="0" algn="r" defTabSz="914400" eaLnBrk="0" fontAlgn="base" latinLnBrk="0" hangingPunct="0">
              <a:lnSpc>
                <a:spcPct val="90000"/>
              </a:lnSpc>
              <a:spcBef>
                <a:spcPts val="240"/>
              </a:spcBef>
              <a:spcAft>
                <a:spcPct val="0"/>
              </a:spcAft>
              <a:buClrTx/>
              <a:buSzTx/>
              <a:buFontTx/>
              <a:buNone/>
              <a:tabLst/>
              <a:defRPr/>
            </a:pPr>
            <a:r>
              <a:rPr kumimoji="0" lang="en-US" sz="900" b="0" i="0" u="none" strike="noStrike" kern="0" cap="none" spc="0" normalizeH="0" baseline="0" noProof="0" dirty="0" err="1">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Beeh</a:t>
            </a:r>
            <a:r>
              <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 KM et al. </a:t>
            </a:r>
            <a:r>
              <a:rPr kumimoji="0" lang="en-US" sz="900" b="0" i="1" u="none" strike="noStrike" kern="0" cap="none" spc="0" normalizeH="0" baseline="0" noProof="0" dirty="0">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Int J Chron Obstruct </a:t>
            </a:r>
            <a:r>
              <a:rPr kumimoji="0" lang="en-US" sz="900" b="0" i="1" u="none" strike="noStrike" kern="0" cap="none" spc="0" normalizeH="0" baseline="0" noProof="0" dirty="0" err="1">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Pulmon</a:t>
            </a:r>
            <a:r>
              <a:rPr kumimoji="0" lang="en-US" sz="900" b="0" i="1" u="none" strike="noStrike" kern="0" cap="none" spc="0" normalizeH="0" baseline="0" noProof="0" dirty="0">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 Dis. </a:t>
            </a:r>
            <a:r>
              <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ea typeface="ヒラギノ角ゴ ProN W3" charset="-128"/>
                <a:cs typeface="Arial" panose="020B0604020202020204" pitchFamily="34" charset="0"/>
                <a:sym typeface="Gill Sans" charset="0"/>
              </a:rPr>
              <a:t>2016; 11: 193-205.</a:t>
            </a:r>
          </a:p>
        </p:txBody>
      </p:sp>
      <p:sp>
        <p:nvSpPr>
          <p:cNvPr id="18" name="TextBox 17">
            <a:extLst>
              <a:ext uri="{FF2B5EF4-FFF2-40B4-BE49-F238E27FC236}">
                <a16:creationId xmlns:a16="http://schemas.microsoft.com/office/drawing/2014/main" id="{8E9CD7D2-8721-43C0-B850-1BD62D44C4B4}"/>
              </a:ext>
            </a:extLst>
          </p:cNvPr>
          <p:cNvSpPr txBox="1"/>
          <p:nvPr/>
        </p:nvSpPr>
        <p:spPr>
          <a:xfrm>
            <a:off x="1929886" y="1110561"/>
            <a:ext cx="9077637" cy="707886"/>
          </a:xfrm>
          <a:prstGeom prst="rect">
            <a:avLst/>
          </a:prstGeom>
          <a:noFill/>
        </p:spPr>
        <p:txBody>
          <a:bodyPr wrap="square" rtlCol="0">
            <a:spAutoFit/>
          </a:bodyPr>
          <a:lstStyle/>
          <a:p>
            <a:pPr defTabSz="914400">
              <a:defRPr/>
            </a:pPr>
            <a:r>
              <a:rPr lang="en-US" sz="2000" dirty="0">
                <a:latin typeface="Arial" panose="020B0604020202020204" pitchFamily="34" charset="0"/>
                <a:cs typeface="Arial" panose="020B0604020202020204" pitchFamily="34" charset="0"/>
              </a:rPr>
              <a:t>Tiotropium/</a:t>
            </a:r>
            <a:r>
              <a:rPr lang="en-US" sz="2000" dirty="0" err="1">
                <a:latin typeface="Arial" panose="020B0604020202020204" pitchFamily="34" charset="0"/>
                <a:cs typeface="Arial" panose="020B0604020202020204" pitchFamily="34" charset="0"/>
              </a:rPr>
              <a:t>Olodaterol</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tăng</a:t>
            </a:r>
            <a:r>
              <a:rPr lang="en-US" sz="2000" dirty="0">
                <a:latin typeface="Arial" panose="020B0604020202020204" pitchFamily="34" charset="0"/>
                <a:cs typeface="Arial" panose="020B0604020202020204" pitchFamily="34" charset="0"/>
              </a:rPr>
              <a:t> FEV1 AUC 0-12h </a:t>
            </a:r>
            <a:r>
              <a:rPr lang="en-US" sz="2000" dirty="0" err="1">
                <a:latin typeface="Arial" panose="020B0604020202020204" pitchFamily="34" charset="0"/>
                <a:cs typeface="Arial" panose="020B0604020202020204" pitchFamily="34" charset="0"/>
              </a:rPr>
              <a:t>thêm</a:t>
            </a:r>
            <a:r>
              <a:rPr lang="en-US" sz="2000" dirty="0">
                <a:latin typeface="Arial" panose="020B0604020202020204" pitchFamily="34" charset="0"/>
                <a:cs typeface="Arial" panose="020B0604020202020204" pitchFamily="34" charset="0"/>
              </a:rPr>
              <a:t> 317 mL, </a:t>
            </a:r>
            <a:r>
              <a:rPr lang="en-US" sz="2000" dirty="0" err="1">
                <a:latin typeface="Arial" panose="020B0604020202020204" pitchFamily="34" charset="0"/>
                <a:cs typeface="Arial" panose="020B0604020202020204" pitchFamily="34" charset="0"/>
              </a:rPr>
              <a:t>nhiều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hơn</a:t>
            </a:r>
            <a:r>
              <a:rPr lang="en-US" sz="2000" dirty="0">
                <a:latin typeface="Arial" panose="020B0604020202020204" pitchFamily="34" charset="0"/>
                <a:cs typeface="Arial" panose="020B0604020202020204" pitchFamily="34" charset="0"/>
              </a:rPr>
              <a:t> so </a:t>
            </a:r>
            <a:r>
              <a:rPr lang="en-US" sz="2000" dirty="0" err="1">
                <a:latin typeface="Arial" panose="020B0604020202020204" pitchFamily="34" charset="0"/>
                <a:cs typeface="Arial" panose="020B0604020202020204" pitchFamily="34" charset="0"/>
              </a:rPr>
              <a:t>với</a:t>
            </a:r>
            <a:r>
              <a:rPr lang="en-US" sz="2000" dirty="0">
                <a:latin typeface="Arial" panose="020B0604020202020204" pitchFamily="34" charset="0"/>
                <a:cs typeface="Arial" panose="020B0604020202020204" pitchFamily="34" charset="0"/>
              </a:rPr>
              <a:t>  Fluticasone/Salmeterol (p &lt; 0.05) ở </a:t>
            </a:r>
            <a:r>
              <a:rPr lang="en-US" sz="2000" dirty="0" err="1">
                <a:latin typeface="Arial" panose="020B0604020202020204" pitchFamily="34" charset="0"/>
                <a:cs typeface="Arial" panose="020B0604020202020204" pitchFamily="34" charset="0"/>
              </a:rPr>
              <a:t>tuần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thứ</a:t>
            </a:r>
            <a:r>
              <a:rPr lang="en-US" sz="2000" dirty="0">
                <a:latin typeface="Arial" panose="020B0604020202020204" pitchFamily="34" charset="0"/>
                <a:cs typeface="Arial" panose="020B0604020202020204" pitchFamily="34" charset="0"/>
              </a:rPr>
              <a:t> 6 *</a:t>
            </a:r>
          </a:p>
        </p:txBody>
      </p:sp>
      <p:sp>
        <p:nvSpPr>
          <p:cNvPr id="19" name="TextBox 18">
            <a:extLst>
              <a:ext uri="{FF2B5EF4-FFF2-40B4-BE49-F238E27FC236}">
                <a16:creationId xmlns:a16="http://schemas.microsoft.com/office/drawing/2014/main" id="{0A7EE316-0CF9-4924-B718-13636A6B2CC7}"/>
              </a:ext>
            </a:extLst>
          </p:cNvPr>
          <p:cNvSpPr txBox="1"/>
          <p:nvPr/>
        </p:nvSpPr>
        <p:spPr>
          <a:xfrm>
            <a:off x="2446692" y="5691386"/>
            <a:ext cx="5627460" cy="584775"/>
          </a:xfrm>
          <a:prstGeom prst="rect">
            <a:avLst/>
          </a:prstGeom>
          <a:noFill/>
        </p:spPr>
        <p:txBody>
          <a:bodyPr wrap="square" rtlCol="0">
            <a:spAutoFit/>
          </a:bodyPr>
          <a:lstStyle/>
          <a:p>
            <a:r>
              <a:rPr kumimoji="0" lang="en-U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AUC=</a:t>
            </a:r>
            <a:r>
              <a:rPr kumimoji="0" lang="en-US" sz="16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diệ</a:t>
            </a:r>
            <a:r>
              <a:rPr lang="en-US" sz="1600" kern="0" dirty="0">
                <a:solidFill>
                  <a:prstClr val="black"/>
                </a:solidFill>
                <a:latin typeface="Arial" panose="020B0604020202020204" pitchFamily="34" charset="0"/>
                <a:cs typeface="Arial" panose="020B0604020202020204" pitchFamily="34" charset="0"/>
              </a:rPr>
              <a:t>n </a:t>
            </a:r>
            <a:r>
              <a:rPr lang="en-US" sz="1600" kern="0" dirty="0" err="1">
                <a:solidFill>
                  <a:prstClr val="black"/>
                </a:solidFill>
                <a:latin typeface="Arial" panose="020B0604020202020204" pitchFamily="34" charset="0"/>
                <a:cs typeface="Arial" panose="020B0604020202020204" pitchFamily="34" charset="0"/>
              </a:rPr>
              <a:t>tích</a:t>
            </a:r>
            <a:r>
              <a:rPr lang="en-US" sz="1600" kern="0" dirty="0">
                <a:solidFill>
                  <a:prstClr val="black"/>
                </a:solidFill>
                <a:latin typeface="Arial" panose="020B0604020202020204" pitchFamily="34" charset="0"/>
                <a:cs typeface="Arial" panose="020B0604020202020204" pitchFamily="34" charset="0"/>
              </a:rPr>
              <a:t> </a:t>
            </a:r>
            <a:r>
              <a:rPr lang="en-US" sz="1600" kern="0" dirty="0" err="1">
                <a:solidFill>
                  <a:prstClr val="black"/>
                </a:solidFill>
                <a:latin typeface="Arial" panose="020B0604020202020204" pitchFamily="34" charset="0"/>
                <a:cs typeface="Arial" panose="020B0604020202020204" pitchFamily="34" charset="0"/>
              </a:rPr>
              <a:t>dưới</a:t>
            </a:r>
            <a:r>
              <a:rPr lang="en-US" sz="1600" kern="0" dirty="0">
                <a:solidFill>
                  <a:prstClr val="black"/>
                </a:solidFill>
                <a:latin typeface="Arial" panose="020B0604020202020204" pitchFamily="34" charset="0"/>
                <a:cs typeface="Arial" panose="020B0604020202020204" pitchFamily="34" charset="0"/>
              </a:rPr>
              <a:t> </a:t>
            </a:r>
            <a:r>
              <a:rPr lang="en-US" sz="1600" kern="0" dirty="0" err="1">
                <a:solidFill>
                  <a:prstClr val="black"/>
                </a:solidFill>
                <a:latin typeface="Arial" panose="020B0604020202020204" pitchFamily="34" charset="0"/>
                <a:cs typeface="Arial" panose="020B0604020202020204" pitchFamily="34" charset="0"/>
              </a:rPr>
              <a:t>đường</a:t>
            </a:r>
            <a:r>
              <a:rPr lang="en-US" sz="1600" kern="0" dirty="0">
                <a:solidFill>
                  <a:prstClr val="black"/>
                </a:solidFill>
                <a:latin typeface="Arial" panose="020B0604020202020204" pitchFamily="34" charset="0"/>
                <a:cs typeface="Arial" panose="020B0604020202020204" pitchFamily="34" charset="0"/>
              </a:rPr>
              <a:t> </a:t>
            </a:r>
            <a:r>
              <a:rPr lang="en-US" sz="1600" kern="0" dirty="0" err="1">
                <a:solidFill>
                  <a:prstClr val="black"/>
                </a:solidFill>
                <a:latin typeface="Arial" panose="020B0604020202020204" pitchFamily="34" charset="0"/>
                <a:cs typeface="Arial" panose="020B0604020202020204" pitchFamily="34" charset="0"/>
              </a:rPr>
              <a:t>cong</a:t>
            </a:r>
            <a:r>
              <a:rPr kumimoji="0" lang="en-U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F+S=</a:t>
            </a:r>
            <a:r>
              <a:rPr kumimoji="0" lang="en-US" sz="16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fluticasone+salmeterol</a:t>
            </a:r>
            <a:r>
              <a:rPr kumimoji="0" lang="en-U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T+O = </a:t>
            </a:r>
            <a:r>
              <a:rPr lang="en-US" sz="1600" kern="0" dirty="0">
                <a:solidFill>
                  <a:prstClr val="black"/>
                </a:solidFill>
                <a:latin typeface="Arial" panose="020B0604020202020204" pitchFamily="34" charset="0"/>
                <a:cs typeface="Arial" panose="020B0604020202020204" pitchFamily="34" charset="0"/>
              </a:rPr>
              <a:t>T</a:t>
            </a:r>
            <a:r>
              <a:rPr kumimoji="0" lang="en-US" sz="16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iotropium+Olodaterol</a:t>
            </a:r>
            <a:r>
              <a:rPr kumimoji="0" lang="en-US" sz="16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20" name="Rectangle 19">
            <a:extLst>
              <a:ext uri="{FF2B5EF4-FFF2-40B4-BE49-F238E27FC236}">
                <a16:creationId xmlns:a16="http://schemas.microsoft.com/office/drawing/2014/main" id="{49CCF5B3-035F-4FBE-A76B-955AE088EDEF}"/>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ENERGITO</a:t>
            </a:r>
          </a:p>
        </p:txBody>
      </p:sp>
    </p:spTree>
    <p:extLst>
      <p:ext uri="{BB962C8B-B14F-4D97-AF65-F5344CB8AC3E}">
        <p14:creationId xmlns:p14="http://schemas.microsoft.com/office/powerpoint/2010/main" val="154001924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4">
            <a:extLst>
              <a:ext uri="{FF2B5EF4-FFF2-40B4-BE49-F238E27FC236}">
                <a16:creationId xmlns:a16="http://schemas.microsoft.com/office/drawing/2014/main" id="{A67081B7-66C7-4F8C-8616-899D51E93FA0}"/>
              </a:ext>
            </a:extLst>
          </p:cNvPr>
          <p:cNvSpPr txBox="1">
            <a:spLocks/>
          </p:cNvSpPr>
          <p:nvPr/>
        </p:nvSpPr>
        <p:spPr>
          <a:xfrm>
            <a:off x="653389" y="6204381"/>
            <a:ext cx="8563544" cy="385925"/>
          </a:xfrm>
          <a:prstGeom prst="rect">
            <a:avLst/>
          </a:prstGeom>
          <a:noFill/>
        </p:spPr>
        <p:txBody>
          <a:bodyPr wrap="square" lIns="0" tIns="0" rIns="0" bIns="0" rtlCol="0" anchor="b" anchorCtr="0">
            <a:noAutofit/>
          </a:bodyPr>
          <a:lstStyle>
            <a:lvl1pPr marL="0" indent="0" algn="l" defTabSz="914400" rtl="0" eaLnBrk="1" latinLnBrk="0" hangingPunct="1">
              <a:lnSpc>
                <a:spcPct val="90000"/>
              </a:lnSpc>
              <a:spcBef>
                <a:spcPts val="1000"/>
              </a:spcBef>
              <a:buFont typeface="Arial" panose="020B0604020202020204" pitchFamily="34" charset="0"/>
              <a:buNone/>
              <a:defRPr lang="en-US" sz="800" kern="1200" dirty="0" smtClean="0">
                <a:solidFill>
                  <a:schemeClr val="tx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Nghiên</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cứu</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VIVACITO,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thiết</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kế</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ngẫu</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nhiên</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mù</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đôi</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kiểm</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soát</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giả</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dược</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pha</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III,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bắt</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chéo</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đo</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các</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thông</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số</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thể</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tích</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bằng</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phế</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thân</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ký</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sau</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khi</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dùng</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thuốc</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2,5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và</a:t>
            </a: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22,5 </a:t>
            </a:r>
            <a:r>
              <a:rPr kumimoji="0" lang="en-GB" altLang="en-US" sz="1200" b="0" i="0" u="none" strike="noStrike" kern="120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giờ</a:t>
            </a:r>
            <a:b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br>
            <a:r>
              <a:rPr kumimoji="0" lang="en-GB" altLang="en-US"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IC, inspiratory capacity; RV, residual volume.</a:t>
            </a:r>
            <a:endParaRPr kumimoji="0" lang="en-GB" sz="1200" b="0" i="0" u="none" strike="noStrike" kern="120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1A579680-DD52-421C-8D15-E82A51096E11}"/>
              </a:ext>
            </a:extLst>
          </p:cNvPr>
          <p:cNvGrpSpPr/>
          <p:nvPr/>
        </p:nvGrpSpPr>
        <p:grpSpPr>
          <a:xfrm>
            <a:off x="812835" y="2041389"/>
            <a:ext cx="4741462" cy="4007214"/>
            <a:chOff x="717865" y="1594845"/>
            <a:chExt cx="4741462" cy="4007214"/>
          </a:xfrm>
        </p:grpSpPr>
        <p:grpSp>
          <p:nvGrpSpPr>
            <p:cNvPr id="6" name="Group 5">
              <a:extLst>
                <a:ext uri="{FF2B5EF4-FFF2-40B4-BE49-F238E27FC236}">
                  <a16:creationId xmlns:a16="http://schemas.microsoft.com/office/drawing/2014/main" id="{84002793-2DD0-4031-A89C-DEAFF264CE66}"/>
                </a:ext>
              </a:extLst>
            </p:cNvPr>
            <p:cNvGrpSpPr/>
            <p:nvPr/>
          </p:nvGrpSpPr>
          <p:grpSpPr>
            <a:xfrm>
              <a:off x="717865" y="1594845"/>
              <a:ext cx="4713626" cy="4007214"/>
              <a:chOff x="529784" y="1594845"/>
              <a:chExt cx="4713626" cy="4007214"/>
            </a:xfrm>
          </p:grpSpPr>
          <p:graphicFrame>
            <p:nvGraphicFramePr>
              <p:cNvPr id="10" name="Chart 9">
                <a:extLst>
                  <a:ext uri="{FF2B5EF4-FFF2-40B4-BE49-F238E27FC236}">
                    <a16:creationId xmlns:a16="http://schemas.microsoft.com/office/drawing/2014/main" id="{F9BDC0C8-4181-454B-8C05-48CE08DCA1D1}"/>
                  </a:ext>
                </a:extLst>
              </p:cNvPr>
              <p:cNvGraphicFramePr/>
              <p:nvPr/>
            </p:nvGraphicFramePr>
            <p:xfrm>
              <a:off x="868088" y="2232267"/>
              <a:ext cx="4375322" cy="3369792"/>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AAB165B7-96D7-41EC-B93E-3D257B8BDE67}"/>
                  </a:ext>
                </a:extLst>
              </p:cNvPr>
              <p:cNvSpPr txBox="1"/>
              <p:nvPr/>
            </p:nvSpPr>
            <p:spPr>
              <a:xfrm rot="16200000">
                <a:off x="-443776" y="4173960"/>
                <a:ext cx="2254897" cy="307777"/>
              </a:xfrm>
              <a:prstGeom prst="rect">
                <a:avLst/>
              </a:prstGeom>
              <a:noFill/>
            </p:spPr>
            <p:txBody>
              <a:bodyPr wrap="squar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GB" sz="1400" b="1"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Dung </a:t>
                </a:r>
                <a:r>
                  <a:rPr kumimoji="0" lang="en-GB" sz="1400" b="1" i="0" u="none" strike="noStrike" kern="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tích</a:t>
                </a:r>
                <a:r>
                  <a:rPr kumimoji="0" lang="en-GB" sz="1400" b="1"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hít</a:t>
                </a:r>
                <a:r>
                  <a:rPr kumimoji="0" lang="en-GB" sz="1400" b="1"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58646E"/>
                    </a:solidFill>
                    <a:effectLst/>
                    <a:uLnTx/>
                    <a:uFillTx/>
                    <a:latin typeface="Arial" panose="020B0604020202020204" pitchFamily="34" charset="0"/>
                    <a:cs typeface="Arial" panose="020B0604020202020204" pitchFamily="34" charset="0"/>
                  </a:rPr>
                  <a:t>vào</a:t>
                </a:r>
                <a:r>
                  <a:rPr kumimoji="0" lang="en-GB" sz="1400" b="1"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 (L)</a:t>
                </a:r>
              </a:p>
            </p:txBody>
          </p:sp>
          <p:grpSp>
            <p:nvGrpSpPr>
              <p:cNvPr id="12" name="Group 11">
                <a:extLst>
                  <a:ext uri="{FF2B5EF4-FFF2-40B4-BE49-F238E27FC236}">
                    <a16:creationId xmlns:a16="http://schemas.microsoft.com/office/drawing/2014/main" id="{FB53D02C-15FA-422B-9560-DE7E045BC496}"/>
                  </a:ext>
                </a:extLst>
              </p:cNvPr>
              <p:cNvGrpSpPr/>
              <p:nvPr/>
            </p:nvGrpSpPr>
            <p:grpSpPr>
              <a:xfrm>
                <a:off x="1807942" y="2620526"/>
                <a:ext cx="878645" cy="329087"/>
                <a:chOff x="1783020" y="2549789"/>
                <a:chExt cx="878645" cy="329087"/>
              </a:xfrm>
            </p:grpSpPr>
            <p:grpSp>
              <p:nvGrpSpPr>
                <p:cNvPr id="57" name="Group 56">
                  <a:extLst>
                    <a:ext uri="{FF2B5EF4-FFF2-40B4-BE49-F238E27FC236}">
                      <a16:creationId xmlns:a16="http://schemas.microsoft.com/office/drawing/2014/main" id="{2E75EA52-C7F2-4E1A-AA8C-8C950C53F8F3}"/>
                    </a:ext>
                  </a:extLst>
                </p:cNvPr>
                <p:cNvGrpSpPr/>
                <p:nvPr/>
              </p:nvGrpSpPr>
              <p:grpSpPr>
                <a:xfrm flipH="1">
                  <a:off x="1786819" y="2781285"/>
                  <a:ext cx="874846" cy="97591"/>
                  <a:chOff x="2285711" y="4506903"/>
                  <a:chExt cx="407613" cy="139508"/>
                </a:xfrm>
              </p:grpSpPr>
              <p:cxnSp>
                <p:nvCxnSpPr>
                  <p:cNvPr id="59" name="Straight Connector 58">
                    <a:extLst>
                      <a:ext uri="{FF2B5EF4-FFF2-40B4-BE49-F238E27FC236}">
                        <a16:creationId xmlns:a16="http://schemas.microsoft.com/office/drawing/2014/main" id="{3BBCCB60-CBD0-457F-9E82-DFA26040254C}"/>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60" name="Straight Connector 59">
                    <a:extLst>
                      <a:ext uri="{FF2B5EF4-FFF2-40B4-BE49-F238E27FC236}">
                        <a16:creationId xmlns:a16="http://schemas.microsoft.com/office/drawing/2014/main" id="{F843F163-1E6E-4F28-B78C-60FA17694B2E}"/>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61" name="Straight Connector 60">
                    <a:extLst>
                      <a:ext uri="{FF2B5EF4-FFF2-40B4-BE49-F238E27FC236}">
                        <a16:creationId xmlns:a16="http://schemas.microsoft.com/office/drawing/2014/main" id="{5A679804-8A60-4893-BCE3-35EA9250F46B}"/>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58" name="TextBox 57">
                  <a:extLst>
                    <a:ext uri="{FF2B5EF4-FFF2-40B4-BE49-F238E27FC236}">
                      <a16:creationId xmlns:a16="http://schemas.microsoft.com/office/drawing/2014/main" id="{D418F0EF-F44D-4A18-8BB2-A3E479F5E45E}"/>
                    </a:ext>
                  </a:extLst>
                </p:cNvPr>
                <p:cNvSpPr txBox="1"/>
                <p:nvPr/>
              </p:nvSpPr>
              <p:spPr>
                <a:xfrm>
                  <a:off x="1783020" y="2549789"/>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p&lt;0.0001</a:t>
                  </a:r>
                </a:p>
              </p:txBody>
            </p:sp>
          </p:grpSp>
          <p:grpSp>
            <p:nvGrpSpPr>
              <p:cNvPr id="13" name="Group 12">
                <a:extLst>
                  <a:ext uri="{FF2B5EF4-FFF2-40B4-BE49-F238E27FC236}">
                    <a16:creationId xmlns:a16="http://schemas.microsoft.com/office/drawing/2014/main" id="{0FDB9106-7C55-46E6-BE74-D7E2F10C52CB}"/>
                  </a:ext>
                </a:extLst>
              </p:cNvPr>
              <p:cNvGrpSpPr/>
              <p:nvPr/>
            </p:nvGrpSpPr>
            <p:grpSpPr>
              <a:xfrm>
                <a:off x="2046991" y="2999457"/>
                <a:ext cx="874848" cy="319259"/>
                <a:chOff x="2058597" y="2251370"/>
                <a:chExt cx="874848" cy="319259"/>
              </a:xfrm>
            </p:grpSpPr>
            <p:grpSp>
              <p:nvGrpSpPr>
                <p:cNvPr id="52" name="Group 51">
                  <a:extLst>
                    <a:ext uri="{FF2B5EF4-FFF2-40B4-BE49-F238E27FC236}">
                      <a16:creationId xmlns:a16="http://schemas.microsoft.com/office/drawing/2014/main" id="{B27F9D63-1C11-494E-9F86-8345737E63E8}"/>
                    </a:ext>
                  </a:extLst>
                </p:cNvPr>
                <p:cNvGrpSpPr/>
                <p:nvPr/>
              </p:nvGrpSpPr>
              <p:grpSpPr>
                <a:xfrm flipH="1">
                  <a:off x="2299172" y="2480768"/>
                  <a:ext cx="399022" cy="89861"/>
                  <a:chOff x="2285711" y="4506903"/>
                  <a:chExt cx="407613" cy="139508"/>
                </a:xfrm>
              </p:grpSpPr>
              <p:cxnSp>
                <p:nvCxnSpPr>
                  <p:cNvPr id="54" name="Straight Connector 53">
                    <a:extLst>
                      <a:ext uri="{FF2B5EF4-FFF2-40B4-BE49-F238E27FC236}">
                        <a16:creationId xmlns:a16="http://schemas.microsoft.com/office/drawing/2014/main" id="{BFD90122-5C9A-44F8-A508-B40032BF9818}"/>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55" name="Straight Connector 54">
                    <a:extLst>
                      <a:ext uri="{FF2B5EF4-FFF2-40B4-BE49-F238E27FC236}">
                        <a16:creationId xmlns:a16="http://schemas.microsoft.com/office/drawing/2014/main" id="{F1927B61-88A2-4348-939C-7413A93ABE92}"/>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56" name="Straight Connector 55">
                    <a:extLst>
                      <a:ext uri="{FF2B5EF4-FFF2-40B4-BE49-F238E27FC236}">
                        <a16:creationId xmlns:a16="http://schemas.microsoft.com/office/drawing/2014/main" id="{5586C224-A8C5-4A3D-BF5A-43851D3F43C6}"/>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53" name="TextBox 52">
                  <a:extLst>
                    <a:ext uri="{FF2B5EF4-FFF2-40B4-BE49-F238E27FC236}">
                      <a16:creationId xmlns:a16="http://schemas.microsoft.com/office/drawing/2014/main" id="{AFCFA30F-E281-4A04-8FB7-0B309F65182E}"/>
                    </a:ext>
                  </a:extLst>
                </p:cNvPr>
                <p:cNvSpPr txBox="1"/>
                <p:nvPr/>
              </p:nvSpPr>
              <p:spPr>
                <a:xfrm>
                  <a:off x="2058597" y="2251370"/>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p&lt;0.0001</a:t>
                  </a:r>
                </a:p>
              </p:txBody>
            </p:sp>
          </p:grpSp>
          <p:grpSp>
            <p:nvGrpSpPr>
              <p:cNvPr id="14" name="Group 13">
                <a:extLst>
                  <a:ext uri="{FF2B5EF4-FFF2-40B4-BE49-F238E27FC236}">
                    <a16:creationId xmlns:a16="http://schemas.microsoft.com/office/drawing/2014/main" id="{3A9E9E6C-8E59-46BE-BB9B-53D22ADBC019}"/>
                  </a:ext>
                </a:extLst>
              </p:cNvPr>
              <p:cNvGrpSpPr/>
              <p:nvPr/>
            </p:nvGrpSpPr>
            <p:grpSpPr>
              <a:xfrm>
                <a:off x="3675721" y="3759337"/>
                <a:ext cx="875641" cy="344883"/>
                <a:chOff x="3700458" y="2468503"/>
                <a:chExt cx="875641" cy="344883"/>
              </a:xfrm>
            </p:grpSpPr>
            <p:grpSp>
              <p:nvGrpSpPr>
                <p:cNvPr id="47" name="Group 46">
                  <a:extLst>
                    <a:ext uri="{FF2B5EF4-FFF2-40B4-BE49-F238E27FC236}">
                      <a16:creationId xmlns:a16="http://schemas.microsoft.com/office/drawing/2014/main" id="{E73E6979-49AA-4ABE-A35F-5952B5711B51}"/>
                    </a:ext>
                  </a:extLst>
                </p:cNvPr>
                <p:cNvGrpSpPr/>
                <p:nvPr/>
              </p:nvGrpSpPr>
              <p:grpSpPr>
                <a:xfrm flipH="1">
                  <a:off x="3700458" y="2715795"/>
                  <a:ext cx="874846" cy="97591"/>
                  <a:chOff x="2285711" y="4506903"/>
                  <a:chExt cx="407613" cy="139508"/>
                </a:xfrm>
              </p:grpSpPr>
              <p:cxnSp>
                <p:nvCxnSpPr>
                  <p:cNvPr id="49" name="Straight Connector 48">
                    <a:extLst>
                      <a:ext uri="{FF2B5EF4-FFF2-40B4-BE49-F238E27FC236}">
                        <a16:creationId xmlns:a16="http://schemas.microsoft.com/office/drawing/2014/main" id="{8F66085F-778F-436A-A2DE-C9202B9F97EC}"/>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50" name="Straight Connector 49">
                    <a:extLst>
                      <a:ext uri="{FF2B5EF4-FFF2-40B4-BE49-F238E27FC236}">
                        <a16:creationId xmlns:a16="http://schemas.microsoft.com/office/drawing/2014/main" id="{86B1A83D-20AE-4438-B6D5-46FE4F184255}"/>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51" name="Straight Connector 50">
                    <a:extLst>
                      <a:ext uri="{FF2B5EF4-FFF2-40B4-BE49-F238E27FC236}">
                        <a16:creationId xmlns:a16="http://schemas.microsoft.com/office/drawing/2014/main" id="{7586ED0C-7092-41C7-B60E-6BF4185D9BE8}"/>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48" name="TextBox 47">
                  <a:extLst>
                    <a:ext uri="{FF2B5EF4-FFF2-40B4-BE49-F238E27FC236}">
                      <a16:creationId xmlns:a16="http://schemas.microsoft.com/office/drawing/2014/main" id="{C2644412-C8EF-421A-B01F-959BFCD3F4DA}"/>
                    </a:ext>
                  </a:extLst>
                </p:cNvPr>
                <p:cNvSpPr txBox="1"/>
                <p:nvPr/>
              </p:nvSpPr>
              <p:spPr>
                <a:xfrm>
                  <a:off x="3701251" y="2468503"/>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p&lt;0.0001</a:t>
                  </a:r>
                </a:p>
              </p:txBody>
            </p:sp>
          </p:grpSp>
          <p:grpSp>
            <p:nvGrpSpPr>
              <p:cNvPr id="15" name="Group 14">
                <a:extLst>
                  <a:ext uri="{FF2B5EF4-FFF2-40B4-BE49-F238E27FC236}">
                    <a16:creationId xmlns:a16="http://schemas.microsoft.com/office/drawing/2014/main" id="{F7E894F5-FFD9-4D2F-9BFB-E8EA7CAF1709}"/>
                  </a:ext>
                </a:extLst>
              </p:cNvPr>
              <p:cNvGrpSpPr/>
              <p:nvPr/>
            </p:nvGrpSpPr>
            <p:grpSpPr>
              <a:xfrm>
                <a:off x="3914010" y="4151453"/>
                <a:ext cx="874848" cy="351153"/>
                <a:chOff x="3938491" y="3108963"/>
                <a:chExt cx="874848" cy="351153"/>
              </a:xfrm>
            </p:grpSpPr>
            <p:grpSp>
              <p:nvGrpSpPr>
                <p:cNvPr id="42" name="Group 41">
                  <a:extLst>
                    <a:ext uri="{FF2B5EF4-FFF2-40B4-BE49-F238E27FC236}">
                      <a16:creationId xmlns:a16="http://schemas.microsoft.com/office/drawing/2014/main" id="{D873BA24-E520-4BC1-A2C6-650610AD4081}"/>
                    </a:ext>
                  </a:extLst>
                </p:cNvPr>
                <p:cNvGrpSpPr/>
                <p:nvPr/>
              </p:nvGrpSpPr>
              <p:grpSpPr>
                <a:xfrm flipH="1">
                  <a:off x="4177815" y="3370255"/>
                  <a:ext cx="399022" cy="89861"/>
                  <a:chOff x="2285711" y="4506903"/>
                  <a:chExt cx="407613" cy="139508"/>
                </a:xfrm>
              </p:grpSpPr>
              <p:cxnSp>
                <p:nvCxnSpPr>
                  <p:cNvPr id="44" name="Straight Connector 43">
                    <a:extLst>
                      <a:ext uri="{FF2B5EF4-FFF2-40B4-BE49-F238E27FC236}">
                        <a16:creationId xmlns:a16="http://schemas.microsoft.com/office/drawing/2014/main" id="{A2163900-7028-4746-8346-4BE42C36C076}"/>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45" name="Straight Connector 44">
                    <a:extLst>
                      <a:ext uri="{FF2B5EF4-FFF2-40B4-BE49-F238E27FC236}">
                        <a16:creationId xmlns:a16="http://schemas.microsoft.com/office/drawing/2014/main" id="{55AAA605-E5F0-4F05-A158-E26DECF36ED2}"/>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46" name="Straight Connector 45">
                    <a:extLst>
                      <a:ext uri="{FF2B5EF4-FFF2-40B4-BE49-F238E27FC236}">
                        <a16:creationId xmlns:a16="http://schemas.microsoft.com/office/drawing/2014/main" id="{EA74A00E-3523-4714-9944-8D2B99254105}"/>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43" name="TextBox 42">
                  <a:extLst>
                    <a:ext uri="{FF2B5EF4-FFF2-40B4-BE49-F238E27FC236}">
                      <a16:creationId xmlns:a16="http://schemas.microsoft.com/office/drawing/2014/main" id="{C579B55F-30A7-4BD4-AD38-637CE19447C0}"/>
                    </a:ext>
                  </a:extLst>
                </p:cNvPr>
                <p:cNvSpPr txBox="1"/>
                <p:nvPr/>
              </p:nvSpPr>
              <p:spPr>
                <a:xfrm>
                  <a:off x="3938491" y="3108963"/>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p&lt;0.05</a:t>
                  </a:r>
                </a:p>
              </p:txBody>
            </p:sp>
          </p:grpSp>
          <p:grpSp>
            <p:nvGrpSpPr>
              <p:cNvPr id="16" name="Group 15">
                <a:extLst>
                  <a:ext uri="{FF2B5EF4-FFF2-40B4-BE49-F238E27FC236}">
                    <a16:creationId xmlns:a16="http://schemas.microsoft.com/office/drawing/2014/main" id="{3D02E154-4AF2-43D4-82F1-608C220D351E}"/>
                  </a:ext>
                </a:extLst>
              </p:cNvPr>
              <p:cNvGrpSpPr/>
              <p:nvPr/>
            </p:nvGrpSpPr>
            <p:grpSpPr>
              <a:xfrm>
                <a:off x="541610" y="1594845"/>
                <a:ext cx="1035039" cy="1139090"/>
                <a:chOff x="4767476" y="2620526"/>
                <a:chExt cx="2381064" cy="2620428"/>
              </a:xfrm>
            </p:grpSpPr>
            <p:grpSp>
              <p:nvGrpSpPr>
                <p:cNvPr id="17" name="Group 16">
                  <a:extLst>
                    <a:ext uri="{FF2B5EF4-FFF2-40B4-BE49-F238E27FC236}">
                      <a16:creationId xmlns:a16="http://schemas.microsoft.com/office/drawing/2014/main" id="{5EDCFC9C-3E7C-49DB-8F82-EB88EFE32CDC}"/>
                    </a:ext>
                  </a:extLst>
                </p:cNvPr>
                <p:cNvGrpSpPr/>
                <p:nvPr/>
              </p:nvGrpSpPr>
              <p:grpSpPr>
                <a:xfrm>
                  <a:off x="4767476" y="2620526"/>
                  <a:ext cx="2381064" cy="2620428"/>
                  <a:chOff x="-5645150" y="604838"/>
                  <a:chExt cx="3600450" cy="3962400"/>
                </a:xfrm>
              </p:grpSpPr>
              <p:sp>
                <p:nvSpPr>
                  <p:cNvPr id="34" name="Freeform 5">
                    <a:extLst>
                      <a:ext uri="{FF2B5EF4-FFF2-40B4-BE49-F238E27FC236}">
                        <a16:creationId xmlns:a16="http://schemas.microsoft.com/office/drawing/2014/main" id="{9ED06179-F232-416E-AA4E-D6667EF46CE4}"/>
                      </a:ext>
                    </a:extLst>
                  </p:cNvPr>
                  <p:cNvSpPr>
                    <a:spLocks/>
                  </p:cNvSpPr>
                  <p:nvPr/>
                </p:nvSpPr>
                <p:spPr bwMode="auto">
                  <a:xfrm>
                    <a:off x="-5329238" y="1106488"/>
                    <a:ext cx="546100" cy="541337"/>
                  </a:xfrm>
                  <a:custGeom>
                    <a:avLst/>
                    <a:gdLst>
                      <a:gd name="T0" fmla="*/ 141 w 141"/>
                      <a:gd name="T1" fmla="*/ 28 h 140"/>
                      <a:gd name="T2" fmla="*/ 22 w 141"/>
                      <a:gd name="T3" fmla="*/ 47 h 140"/>
                      <a:gd name="T4" fmla="*/ 17 w 141"/>
                      <a:gd name="T5" fmla="*/ 140 h 140"/>
                      <a:gd name="T6" fmla="*/ 141 w 141"/>
                      <a:gd name="T7" fmla="*/ 28 h 140"/>
                    </a:gdLst>
                    <a:ahLst/>
                    <a:cxnLst>
                      <a:cxn ang="0">
                        <a:pos x="T0" y="T1"/>
                      </a:cxn>
                      <a:cxn ang="0">
                        <a:pos x="T2" y="T3"/>
                      </a:cxn>
                      <a:cxn ang="0">
                        <a:pos x="T4" y="T5"/>
                      </a:cxn>
                      <a:cxn ang="0">
                        <a:pos x="T6" y="T7"/>
                      </a:cxn>
                    </a:cxnLst>
                    <a:rect l="0" t="0" r="r" b="b"/>
                    <a:pathLst>
                      <a:path w="141" h="140">
                        <a:moveTo>
                          <a:pt x="141" y="28"/>
                        </a:moveTo>
                        <a:cubicBezTo>
                          <a:pt x="103" y="0"/>
                          <a:pt x="49" y="9"/>
                          <a:pt x="22" y="47"/>
                        </a:cubicBezTo>
                        <a:cubicBezTo>
                          <a:pt x="2" y="74"/>
                          <a:pt x="0" y="110"/>
                          <a:pt x="17" y="140"/>
                        </a:cubicBezTo>
                        <a:cubicBezTo>
                          <a:pt x="51" y="95"/>
                          <a:pt x="93" y="58"/>
                          <a:pt x="141" y="28"/>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5" name="Freeform 6">
                    <a:extLst>
                      <a:ext uri="{FF2B5EF4-FFF2-40B4-BE49-F238E27FC236}">
                        <a16:creationId xmlns:a16="http://schemas.microsoft.com/office/drawing/2014/main" id="{E75ADE48-E568-473E-AA6F-3ABA09F665D6}"/>
                      </a:ext>
                    </a:extLst>
                  </p:cNvPr>
                  <p:cNvSpPr>
                    <a:spLocks/>
                  </p:cNvSpPr>
                  <p:nvPr/>
                </p:nvSpPr>
                <p:spPr bwMode="auto">
                  <a:xfrm>
                    <a:off x="-4251325" y="604838"/>
                    <a:ext cx="819150" cy="315912"/>
                  </a:xfrm>
                  <a:custGeom>
                    <a:avLst/>
                    <a:gdLst>
                      <a:gd name="T0" fmla="*/ 41 w 212"/>
                      <a:gd name="T1" fmla="*/ 0 h 82"/>
                      <a:gd name="T2" fmla="*/ 172 w 212"/>
                      <a:gd name="T3" fmla="*/ 0 h 82"/>
                      <a:gd name="T4" fmla="*/ 212 w 212"/>
                      <a:gd name="T5" fmla="*/ 41 h 82"/>
                      <a:gd name="T6" fmla="*/ 212 w 212"/>
                      <a:gd name="T7" fmla="*/ 42 h 82"/>
                      <a:gd name="T8" fmla="*/ 172 w 212"/>
                      <a:gd name="T9" fmla="*/ 82 h 82"/>
                      <a:gd name="T10" fmla="*/ 41 w 212"/>
                      <a:gd name="T11" fmla="*/ 82 h 82"/>
                      <a:gd name="T12" fmla="*/ 0 w 212"/>
                      <a:gd name="T13" fmla="*/ 42 h 82"/>
                      <a:gd name="T14" fmla="*/ 0 w 212"/>
                      <a:gd name="T15" fmla="*/ 42 h 82"/>
                      <a:gd name="T16" fmla="*/ 0 w 212"/>
                      <a:gd name="T17" fmla="*/ 41 h 82"/>
                      <a:gd name="T18" fmla="*/ 41 w 212"/>
                      <a:gd name="T1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2">
                        <a:moveTo>
                          <a:pt x="41" y="0"/>
                        </a:moveTo>
                        <a:cubicBezTo>
                          <a:pt x="172" y="0"/>
                          <a:pt x="172" y="0"/>
                          <a:pt x="172" y="0"/>
                        </a:cubicBezTo>
                        <a:cubicBezTo>
                          <a:pt x="194" y="0"/>
                          <a:pt x="212" y="19"/>
                          <a:pt x="212" y="41"/>
                        </a:cubicBezTo>
                        <a:cubicBezTo>
                          <a:pt x="212" y="42"/>
                          <a:pt x="212" y="42"/>
                          <a:pt x="212" y="42"/>
                        </a:cubicBezTo>
                        <a:cubicBezTo>
                          <a:pt x="212" y="64"/>
                          <a:pt x="194" y="82"/>
                          <a:pt x="172" y="82"/>
                        </a:cubicBezTo>
                        <a:cubicBezTo>
                          <a:pt x="41" y="82"/>
                          <a:pt x="41" y="82"/>
                          <a:pt x="41" y="82"/>
                        </a:cubicBezTo>
                        <a:cubicBezTo>
                          <a:pt x="19" y="82"/>
                          <a:pt x="0" y="64"/>
                          <a:pt x="0" y="42"/>
                        </a:cubicBezTo>
                        <a:cubicBezTo>
                          <a:pt x="0" y="42"/>
                          <a:pt x="0" y="42"/>
                          <a:pt x="0" y="42"/>
                        </a:cubicBezTo>
                        <a:cubicBezTo>
                          <a:pt x="0" y="41"/>
                          <a:pt x="0" y="41"/>
                          <a:pt x="0" y="41"/>
                        </a:cubicBezTo>
                        <a:cubicBezTo>
                          <a:pt x="0" y="19"/>
                          <a:pt x="19" y="0"/>
                          <a:pt x="41" y="0"/>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6" name="Freeform 7">
                    <a:extLst>
                      <a:ext uri="{FF2B5EF4-FFF2-40B4-BE49-F238E27FC236}">
                        <a16:creationId xmlns:a16="http://schemas.microsoft.com/office/drawing/2014/main" id="{8962A54E-E1D5-4789-9981-9B18452CC727}"/>
                      </a:ext>
                    </a:extLst>
                  </p:cNvPr>
                  <p:cNvSpPr>
                    <a:spLocks/>
                  </p:cNvSpPr>
                  <p:nvPr/>
                </p:nvSpPr>
                <p:spPr bwMode="auto">
                  <a:xfrm>
                    <a:off x="-4146550" y="885825"/>
                    <a:ext cx="614363" cy="136525"/>
                  </a:xfrm>
                  <a:custGeom>
                    <a:avLst/>
                    <a:gdLst>
                      <a:gd name="T0" fmla="*/ 3 w 159"/>
                      <a:gd name="T1" fmla="*/ 0 h 35"/>
                      <a:gd name="T2" fmla="*/ 156 w 159"/>
                      <a:gd name="T3" fmla="*/ 0 h 35"/>
                      <a:gd name="T4" fmla="*/ 159 w 159"/>
                      <a:gd name="T5" fmla="*/ 3 h 35"/>
                      <a:gd name="T6" fmla="*/ 159 w 159"/>
                      <a:gd name="T7" fmla="*/ 32 h 35"/>
                      <a:gd name="T8" fmla="*/ 156 w 159"/>
                      <a:gd name="T9" fmla="*/ 35 h 35"/>
                      <a:gd name="T10" fmla="*/ 3 w 159"/>
                      <a:gd name="T11" fmla="*/ 35 h 35"/>
                      <a:gd name="T12" fmla="*/ 0 w 159"/>
                      <a:gd name="T13" fmla="*/ 32 h 35"/>
                      <a:gd name="T14" fmla="*/ 0 w 159"/>
                      <a:gd name="T15" fmla="*/ 3 h 35"/>
                      <a:gd name="T16" fmla="*/ 3 w 1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35">
                        <a:moveTo>
                          <a:pt x="3" y="0"/>
                        </a:moveTo>
                        <a:cubicBezTo>
                          <a:pt x="156" y="0"/>
                          <a:pt x="156" y="0"/>
                          <a:pt x="156" y="0"/>
                        </a:cubicBezTo>
                        <a:cubicBezTo>
                          <a:pt x="158" y="0"/>
                          <a:pt x="159" y="2"/>
                          <a:pt x="159" y="3"/>
                        </a:cubicBezTo>
                        <a:cubicBezTo>
                          <a:pt x="159" y="32"/>
                          <a:pt x="159" y="32"/>
                          <a:pt x="159" y="32"/>
                        </a:cubicBezTo>
                        <a:cubicBezTo>
                          <a:pt x="159" y="34"/>
                          <a:pt x="158" y="35"/>
                          <a:pt x="156" y="35"/>
                        </a:cubicBezTo>
                        <a:cubicBezTo>
                          <a:pt x="3" y="35"/>
                          <a:pt x="3" y="35"/>
                          <a:pt x="3" y="35"/>
                        </a:cubicBezTo>
                        <a:cubicBezTo>
                          <a:pt x="1" y="35"/>
                          <a:pt x="0" y="34"/>
                          <a:pt x="0" y="32"/>
                        </a:cubicBezTo>
                        <a:cubicBezTo>
                          <a:pt x="0" y="3"/>
                          <a:pt x="0" y="3"/>
                          <a:pt x="0" y="3"/>
                        </a:cubicBezTo>
                        <a:cubicBezTo>
                          <a:pt x="0" y="2"/>
                          <a:pt x="1" y="0"/>
                          <a:pt x="3" y="0"/>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7" name="Freeform 8">
                    <a:extLst>
                      <a:ext uri="{FF2B5EF4-FFF2-40B4-BE49-F238E27FC236}">
                        <a16:creationId xmlns:a16="http://schemas.microsoft.com/office/drawing/2014/main" id="{1FE32CC4-6C89-49C6-B9A5-F8BE93418F13}"/>
                      </a:ext>
                    </a:extLst>
                  </p:cNvPr>
                  <p:cNvSpPr>
                    <a:spLocks/>
                  </p:cNvSpPr>
                  <p:nvPr/>
                </p:nvSpPr>
                <p:spPr bwMode="auto">
                  <a:xfrm>
                    <a:off x="-2963863" y="1125538"/>
                    <a:ext cx="671513" cy="669925"/>
                  </a:xfrm>
                  <a:custGeom>
                    <a:avLst/>
                    <a:gdLst>
                      <a:gd name="T0" fmla="*/ 119 w 174"/>
                      <a:gd name="T1" fmla="*/ 173 h 173"/>
                      <a:gd name="T2" fmla="*/ 151 w 174"/>
                      <a:gd name="T3" fmla="*/ 56 h 173"/>
                      <a:gd name="T4" fmla="*/ 34 w 174"/>
                      <a:gd name="T5" fmla="*/ 24 h 173"/>
                      <a:gd name="T6" fmla="*/ 0 w 174"/>
                      <a:gd name="T7" fmla="*/ 60 h 173"/>
                      <a:gd name="T8" fmla="*/ 119 w 174"/>
                      <a:gd name="T9" fmla="*/ 173 h 173"/>
                    </a:gdLst>
                    <a:ahLst/>
                    <a:cxnLst>
                      <a:cxn ang="0">
                        <a:pos x="T0" y="T1"/>
                      </a:cxn>
                      <a:cxn ang="0">
                        <a:pos x="T2" y="T3"/>
                      </a:cxn>
                      <a:cxn ang="0">
                        <a:pos x="T4" y="T5"/>
                      </a:cxn>
                      <a:cxn ang="0">
                        <a:pos x="T6" y="T7"/>
                      </a:cxn>
                      <a:cxn ang="0">
                        <a:pos x="T8" y="T9"/>
                      </a:cxn>
                    </a:cxnLst>
                    <a:rect l="0" t="0" r="r" b="b"/>
                    <a:pathLst>
                      <a:path w="174" h="173">
                        <a:moveTo>
                          <a:pt x="119" y="173"/>
                        </a:moveTo>
                        <a:cubicBezTo>
                          <a:pt x="160" y="150"/>
                          <a:pt x="174" y="97"/>
                          <a:pt x="151" y="56"/>
                        </a:cubicBezTo>
                        <a:cubicBezTo>
                          <a:pt x="128" y="15"/>
                          <a:pt x="75" y="0"/>
                          <a:pt x="34" y="24"/>
                        </a:cubicBezTo>
                        <a:cubicBezTo>
                          <a:pt x="19" y="32"/>
                          <a:pt x="7" y="45"/>
                          <a:pt x="0" y="60"/>
                        </a:cubicBezTo>
                        <a:cubicBezTo>
                          <a:pt x="46" y="90"/>
                          <a:pt x="87" y="128"/>
                          <a:pt x="119" y="173"/>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8" name="Freeform 9">
                    <a:extLst>
                      <a:ext uri="{FF2B5EF4-FFF2-40B4-BE49-F238E27FC236}">
                        <a16:creationId xmlns:a16="http://schemas.microsoft.com/office/drawing/2014/main" id="{19DBDA15-348E-4514-AC60-14348F0BC3BD}"/>
                      </a:ext>
                    </a:extLst>
                  </p:cNvPr>
                  <p:cNvSpPr>
                    <a:spLocks noEditPoints="1"/>
                  </p:cNvSpPr>
                  <p:nvPr/>
                </p:nvSpPr>
                <p:spPr bwMode="auto">
                  <a:xfrm>
                    <a:off x="-5645150" y="947738"/>
                    <a:ext cx="3600450" cy="3619500"/>
                  </a:xfrm>
                  <a:custGeom>
                    <a:avLst/>
                    <a:gdLst>
                      <a:gd name="T0" fmla="*/ 466 w 932"/>
                      <a:gd name="T1" fmla="*/ 936 h 936"/>
                      <a:gd name="T2" fmla="*/ 0 w 932"/>
                      <a:gd name="T3" fmla="*/ 468 h 936"/>
                      <a:gd name="T4" fmla="*/ 466 w 932"/>
                      <a:gd name="T5" fmla="*/ 0 h 936"/>
                      <a:gd name="T6" fmla="*/ 932 w 932"/>
                      <a:gd name="T7" fmla="*/ 468 h 936"/>
                      <a:gd name="T8" fmla="*/ 466 w 932"/>
                      <a:gd name="T9" fmla="*/ 936 h 936"/>
                      <a:gd name="T10" fmla="*/ 466 w 932"/>
                      <a:gd name="T11" fmla="*/ 80 h 936"/>
                      <a:gd name="T12" fmla="*/ 80 w 932"/>
                      <a:gd name="T13" fmla="*/ 468 h 936"/>
                      <a:gd name="T14" fmla="*/ 466 w 932"/>
                      <a:gd name="T15" fmla="*/ 856 h 936"/>
                      <a:gd name="T16" fmla="*/ 852 w 932"/>
                      <a:gd name="T17" fmla="*/ 468 h 936"/>
                      <a:gd name="T18" fmla="*/ 466 w 932"/>
                      <a:gd name="T19" fmla="*/ 8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2" h="936">
                        <a:moveTo>
                          <a:pt x="466" y="936"/>
                        </a:moveTo>
                        <a:cubicBezTo>
                          <a:pt x="209" y="936"/>
                          <a:pt x="0" y="726"/>
                          <a:pt x="0" y="468"/>
                        </a:cubicBezTo>
                        <a:cubicBezTo>
                          <a:pt x="0" y="210"/>
                          <a:pt x="209" y="0"/>
                          <a:pt x="466" y="0"/>
                        </a:cubicBezTo>
                        <a:cubicBezTo>
                          <a:pt x="723" y="0"/>
                          <a:pt x="932" y="210"/>
                          <a:pt x="932" y="468"/>
                        </a:cubicBezTo>
                        <a:cubicBezTo>
                          <a:pt x="932" y="726"/>
                          <a:pt x="723" y="936"/>
                          <a:pt x="466" y="936"/>
                        </a:cubicBezTo>
                        <a:close/>
                        <a:moveTo>
                          <a:pt x="466" y="80"/>
                        </a:moveTo>
                        <a:cubicBezTo>
                          <a:pt x="253" y="80"/>
                          <a:pt x="80" y="254"/>
                          <a:pt x="80" y="468"/>
                        </a:cubicBezTo>
                        <a:cubicBezTo>
                          <a:pt x="80" y="682"/>
                          <a:pt x="253" y="856"/>
                          <a:pt x="466" y="856"/>
                        </a:cubicBezTo>
                        <a:cubicBezTo>
                          <a:pt x="679" y="856"/>
                          <a:pt x="852" y="682"/>
                          <a:pt x="852" y="468"/>
                        </a:cubicBezTo>
                        <a:cubicBezTo>
                          <a:pt x="852" y="254"/>
                          <a:pt x="679" y="80"/>
                          <a:pt x="466"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9" name="Oval 10">
                    <a:extLst>
                      <a:ext uri="{FF2B5EF4-FFF2-40B4-BE49-F238E27FC236}">
                        <a16:creationId xmlns:a16="http://schemas.microsoft.com/office/drawing/2014/main" id="{85CBD362-66C3-4661-A465-71A83A418D02}"/>
                      </a:ext>
                    </a:extLst>
                  </p:cNvPr>
                  <p:cNvSpPr>
                    <a:spLocks noChangeArrowheads="1"/>
                  </p:cNvSpPr>
                  <p:nvPr/>
                </p:nvSpPr>
                <p:spPr bwMode="auto">
                  <a:xfrm>
                    <a:off x="-5491163" y="1103313"/>
                    <a:ext cx="3290888" cy="3308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40" name="Freeform 11">
                    <a:extLst>
                      <a:ext uri="{FF2B5EF4-FFF2-40B4-BE49-F238E27FC236}">
                        <a16:creationId xmlns:a16="http://schemas.microsoft.com/office/drawing/2014/main" id="{240CB310-9C6B-4A51-A440-53E22FD1BCFB}"/>
                      </a:ext>
                    </a:extLst>
                  </p:cNvPr>
                  <p:cNvSpPr>
                    <a:spLocks noEditPoints="1"/>
                  </p:cNvSpPr>
                  <p:nvPr/>
                </p:nvSpPr>
                <p:spPr bwMode="auto">
                  <a:xfrm>
                    <a:off x="-5553075" y="1041400"/>
                    <a:ext cx="3414713" cy="3432175"/>
                  </a:xfrm>
                  <a:custGeom>
                    <a:avLst/>
                    <a:gdLst>
                      <a:gd name="T0" fmla="*/ 442 w 884"/>
                      <a:gd name="T1" fmla="*/ 888 h 888"/>
                      <a:gd name="T2" fmla="*/ 0 w 884"/>
                      <a:gd name="T3" fmla="*/ 444 h 888"/>
                      <a:gd name="T4" fmla="*/ 442 w 884"/>
                      <a:gd name="T5" fmla="*/ 0 h 888"/>
                      <a:gd name="T6" fmla="*/ 884 w 884"/>
                      <a:gd name="T7" fmla="*/ 444 h 888"/>
                      <a:gd name="T8" fmla="*/ 442 w 884"/>
                      <a:gd name="T9" fmla="*/ 888 h 888"/>
                      <a:gd name="T10" fmla="*/ 442 w 884"/>
                      <a:gd name="T11" fmla="*/ 32 h 888"/>
                      <a:gd name="T12" fmla="*/ 32 w 884"/>
                      <a:gd name="T13" fmla="*/ 444 h 888"/>
                      <a:gd name="T14" fmla="*/ 442 w 884"/>
                      <a:gd name="T15" fmla="*/ 856 h 888"/>
                      <a:gd name="T16" fmla="*/ 852 w 884"/>
                      <a:gd name="T17" fmla="*/ 444 h 888"/>
                      <a:gd name="T18" fmla="*/ 442 w 884"/>
                      <a:gd name="T19" fmla="*/ 3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4" h="888">
                        <a:moveTo>
                          <a:pt x="442" y="888"/>
                        </a:moveTo>
                        <a:cubicBezTo>
                          <a:pt x="198" y="888"/>
                          <a:pt x="0" y="689"/>
                          <a:pt x="0" y="444"/>
                        </a:cubicBezTo>
                        <a:cubicBezTo>
                          <a:pt x="0" y="199"/>
                          <a:pt x="198" y="0"/>
                          <a:pt x="442" y="0"/>
                        </a:cubicBezTo>
                        <a:cubicBezTo>
                          <a:pt x="686" y="0"/>
                          <a:pt x="884" y="199"/>
                          <a:pt x="884" y="444"/>
                        </a:cubicBezTo>
                        <a:cubicBezTo>
                          <a:pt x="884" y="689"/>
                          <a:pt x="686" y="888"/>
                          <a:pt x="442" y="888"/>
                        </a:cubicBezTo>
                        <a:close/>
                        <a:moveTo>
                          <a:pt x="442" y="32"/>
                        </a:moveTo>
                        <a:cubicBezTo>
                          <a:pt x="216" y="32"/>
                          <a:pt x="32" y="217"/>
                          <a:pt x="32" y="444"/>
                        </a:cubicBezTo>
                        <a:cubicBezTo>
                          <a:pt x="32" y="671"/>
                          <a:pt x="216" y="856"/>
                          <a:pt x="442" y="856"/>
                        </a:cubicBezTo>
                        <a:cubicBezTo>
                          <a:pt x="668" y="856"/>
                          <a:pt x="852" y="671"/>
                          <a:pt x="852" y="444"/>
                        </a:cubicBezTo>
                        <a:cubicBezTo>
                          <a:pt x="852" y="217"/>
                          <a:pt x="668" y="32"/>
                          <a:pt x="442" y="32"/>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41" name="Freeform 22">
                    <a:extLst>
                      <a:ext uri="{FF2B5EF4-FFF2-40B4-BE49-F238E27FC236}">
                        <a16:creationId xmlns:a16="http://schemas.microsoft.com/office/drawing/2014/main" id="{95CD8CEC-D578-4035-A44B-F273A43A4C59}"/>
                      </a:ext>
                    </a:extLst>
                  </p:cNvPr>
                  <p:cNvSpPr>
                    <a:spLocks noEditPoints="1"/>
                  </p:cNvSpPr>
                  <p:nvPr/>
                </p:nvSpPr>
                <p:spPr bwMode="auto">
                  <a:xfrm>
                    <a:off x="-4184650" y="1674813"/>
                    <a:ext cx="668338" cy="1125537"/>
                  </a:xfrm>
                  <a:custGeom>
                    <a:avLst/>
                    <a:gdLst>
                      <a:gd name="T0" fmla="*/ 158 w 173"/>
                      <a:gd name="T1" fmla="*/ 289 h 291"/>
                      <a:gd name="T2" fmla="*/ 146 w 173"/>
                      <a:gd name="T3" fmla="*/ 282 h 291"/>
                      <a:gd name="T4" fmla="*/ 87 w 173"/>
                      <a:gd name="T5" fmla="*/ 172 h 291"/>
                      <a:gd name="T6" fmla="*/ 28 w 173"/>
                      <a:gd name="T7" fmla="*/ 282 h 291"/>
                      <a:gd name="T8" fmla="*/ 9 w 173"/>
                      <a:gd name="T9" fmla="*/ 287 h 291"/>
                      <a:gd name="T10" fmla="*/ 3 w 173"/>
                      <a:gd name="T11" fmla="*/ 269 h 291"/>
                      <a:gd name="T12" fmla="*/ 3 w 173"/>
                      <a:gd name="T13" fmla="*/ 269 h 291"/>
                      <a:gd name="T14" fmla="*/ 73 w 173"/>
                      <a:gd name="T15" fmla="*/ 139 h 291"/>
                      <a:gd name="T16" fmla="*/ 73 w 173"/>
                      <a:gd name="T17" fmla="*/ 14 h 291"/>
                      <a:gd name="T18" fmla="*/ 87 w 173"/>
                      <a:gd name="T19" fmla="*/ 0 h 291"/>
                      <a:gd name="T20" fmla="*/ 100 w 173"/>
                      <a:gd name="T21" fmla="*/ 14 h 291"/>
                      <a:gd name="T22" fmla="*/ 100 w 173"/>
                      <a:gd name="T23" fmla="*/ 139 h 291"/>
                      <a:gd name="T24" fmla="*/ 170 w 173"/>
                      <a:gd name="T25" fmla="*/ 269 h 291"/>
                      <a:gd name="T26" fmla="*/ 164 w 173"/>
                      <a:gd name="T27" fmla="*/ 287 h 291"/>
                      <a:gd name="T28" fmla="*/ 158 w 173"/>
                      <a:gd name="T29" fmla="*/ 289 h 291"/>
                      <a:gd name="T30" fmla="*/ 158 w 173"/>
                      <a:gd name="T31" fmla="*/ 289 h 291"/>
                      <a:gd name="T32" fmla="*/ 87 w 173"/>
                      <a:gd name="T33" fmla="*/ 169 h 291"/>
                      <a:gd name="T34" fmla="*/ 147 w 173"/>
                      <a:gd name="T35" fmla="*/ 281 h 291"/>
                      <a:gd name="T36" fmla="*/ 163 w 173"/>
                      <a:gd name="T37" fmla="*/ 286 h 291"/>
                      <a:gd name="T38" fmla="*/ 168 w 173"/>
                      <a:gd name="T39" fmla="*/ 269 h 291"/>
                      <a:gd name="T40" fmla="*/ 168 w 173"/>
                      <a:gd name="T41" fmla="*/ 269 h 291"/>
                      <a:gd name="T42" fmla="*/ 168 w 173"/>
                      <a:gd name="T43" fmla="*/ 269 h 291"/>
                      <a:gd name="T44" fmla="*/ 99 w 173"/>
                      <a:gd name="T45" fmla="*/ 140 h 291"/>
                      <a:gd name="T46" fmla="*/ 99 w 173"/>
                      <a:gd name="T47" fmla="*/ 14 h 291"/>
                      <a:gd name="T48" fmla="*/ 87 w 173"/>
                      <a:gd name="T49" fmla="*/ 2 h 291"/>
                      <a:gd name="T50" fmla="*/ 74 w 173"/>
                      <a:gd name="T51" fmla="*/ 14 h 291"/>
                      <a:gd name="T52" fmla="*/ 74 w 173"/>
                      <a:gd name="T53" fmla="*/ 140 h 291"/>
                      <a:gd name="T54" fmla="*/ 5 w 173"/>
                      <a:gd name="T55" fmla="*/ 269 h 291"/>
                      <a:gd name="T56" fmla="*/ 10 w 173"/>
                      <a:gd name="T57" fmla="*/ 286 h 291"/>
                      <a:gd name="T58" fmla="*/ 26 w 173"/>
                      <a:gd name="T59" fmla="*/ 281 h 291"/>
                      <a:gd name="T60" fmla="*/ 26 w 173"/>
                      <a:gd name="T61" fmla="*/ 281 h 291"/>
                      <a:gd name="T62" fmla="*/ 87 w 173"/>
                      <a:gd name="T63" fmla="*/ 16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91">
                        <a:moveTo>
                          <a:pt x="158" y="289"/>
                        </a:moveTo>
                        <a:cubicBezTo>
                          <a:pt x="153" y="289"/>
                          <a:pt x="148" y="286"/>
                          <a:pt x="146" y="282"/>
                        </a:cubicBezTo>
                        <a:cubicBezTo>
                          <a:pt x="87" y="172"/>
                          <a:pt x="87" y="172"/>
                          <a:pt x="87" y="172"/>
                        </a:cubicBezTo>
                        <a:cubicBezTo>
                          <a:pt x="28" y="282"/>
                          <a:pt x="28" y="282"/>
                          <a:pt x="28" y="282"/>
                        </a:cubicBezTo>
                        <a:cubicBezTo>
                          <a:pt x="24" y="288"/>
                          <a:pt x="16" y="291"/>
                          <a:pt x="9" y="287"/>
                        </a:cubicBezTo>
                        <a:cubicBezTo>
                          <a:pt x="2" y="284"/>
                          <a:pt x="0" y="276"/>
                          <a:pt x="3" y="269"/>
                        </a:cubicBezTo>
                        <a:cubicBezTo>
                          <a:pt x="3" y="269"/>
                          <a:pt x="3" y="269"/>
                          <a:pt x="3" y="269"/>
                        </a:cubicBezTo>
                        <a:cubicBezTo>
                          <a:pt x="73" y="139"/>
                          <a:pt x="73" y="139"/>
                          <a:pt x="73" y="139"/>
                        </a:cubicBezTo>
                        <a:cubicBezTo>
                          <a:pt x="73" y="14"/>
                          <a:pt x="73" y="14"/>
                          <a:pt x="73" y="14"/>
                        </a:cubicBezTo>
                        <a:cubicBezTo>
                          <a:pt x="73" y="7"/>
                          <a:pt x="79" y="0"/>
                          <a:pt x="87" y="0"/>
                        </a:cubicBezTo>
                        <a:cubicBezTo>
                          <a:pt x="94" y="0"/>
                          <a:pt x="100" y="7"/>
                          <a:pt x="100" y="14"/>
                        </a:cubicBezTo>
                        <a:cubicBezTo>
                          <a:pt x="100" y="139"/>
                          <a:pt x="100" y="139"/>
                          <a:pt x="100" y="139"/>
                        </a:cubicBezTo>
                        <a:cubicBezTo>
                          <a:pt x="170" y="269"/>
                          <a:pt x="170" y="269"/>
                          <a:pt x="170" y="269"/>
                        </a:cubicBezTo>
                        <a:cubicBezTo>
                          <a:pt x="173" y="275"/>
                          <a:pt x="171" y="284"/>
                          <a:pt x="164" y="287"/>
                        </a:cubicBezTo>
                        <a:cubicBezTo>
                          <a:pt x="162" y="288"/>
                          <a:pt x="160" y="289"/>
                          <a:pt x="158" y="289"/>
                        </a:cubicBezTo>
                        <a:cubicBezTo>
                          <a:pt x="158" y="289"/>
                          <a:pt x="158" y="289"/>
                          <a:pt x="158" y="289"/>
                        </a:cubicBezTo>
                        <a:moveTo>
                          <a:pt x="87" y="169"/>
                        </a:moveTo>
                        <a:cubicBezTo>
                          <a:pt x="147" y="281"/>
                          <a:pt x="147" y="281"/>
                          <a:pt x="147" y="281"/>
                        </a:cubicBezTo>
                        <a:cubicBezTo>
                          <a:pt x="150" y="287"/>
                          <a:pt x="157" y="289"/>
                          <a:pt x="163" y="286"/>
                        </a:cubicBezTo>
                        <a:cubicBezTo>
                          <a:pt x="169" y="283"/>
                          <a:pt x="172" y="275"/>
                          <a:pt x="168" y="269"/>
                        </a:cubicBezTo>
                        <a:cubicBezTo>
                          <a:pt x="168" y="269"/>
                          <a:pt x="168" y="269"/>
                          <a:pt x="168" y="269"/>
                        </a:cubicBezTo>
                        <a:cubicBezTo>
                          <a:pt x="168" y="269"/>
                          <a:pt x="168" y="269"/>
                          <a:pt x="168" y="269"/>
                        </a:cubicBezTo>
                        <a:cubicBezTo>
                          <a:pt x="99" y="140"/>
                          <a:pt x="99" y="140"/>
                          <a:pt x="99" y="140"/>
                        </a:cubicBezTo>
                        <a:cubicBezTo>
                          <a:pt x="99" y="14"/>
                          <a:pt x="99" y="14"/>
                          <a:pt x="99" y="14"/>
                        </a:cubicBezTo>
                        <a:cubicBezTo>
                          <a:pt x="99" y="7"/>
                          <a:pt x="93" y="2"/>
                          <a:pt x="87" y="2"/>
                        </a:cubicBezTo>
                        <a:cubicBezTo>
                          <a:pt x="80" y="2"/>
                          <a:pt x="74" y="7"/>
                          <a:pt x="74" y="14"/>
                        </a:cubicBezTo>
                        <a:cubicBezTo>
                          <a:pt x="74" y="140"/>
                          <a:pt x="74" y="140"/>
                          <a:pt x="74" y="140"/>
                        </a:cubicBezTo>
                        <a:cubicBezTo>
                          <a:pt x="5" y="269"/>
                          <a:pt x="5" y="269"/>
                          <a:pt x="5" y="269"/>
                        </a:cubicBezTo>
                        <a:cubicBezTo>
                          <a:pt x="1" y="275"/>
                          <a:pt x="4" y="283"/>
                          <a:pt x="10" y="286"/>
                        </a:cubicBezTo>
                        <a:cubicBezTo>
                          <a:pt x="16" y="289"/>
                          <a:pt x="23" y="287"/>
                          <a:pt x="26" y="281"/>
                        </a:cubicBezTo>
                        <a:cubicBezTo>
                          <a:pt x="26" y="281"/>
                          <a:pt x="26" y="281"/>
                          <a:pt x="26" y="281"/>
                        </a:cubicBezTo>
                        <a:cubicBezTo>
                          <a:pt x="87" y="169"/>
                          <a:pt x="87" y="169"/>
                          <a:pt x="87" y="16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grpSp>
              <p:nvGrpSpPr>
                <p:cNvPr id="18" name="Group 17">
                  <a:extLst>
                    <a:ext uri="{FF2B5EF4-FFF2-40B4-BE49-F238E27FC236}">
                      <a16:creationId xmlns:a16="http://schemas.microsoft.com/office/drawing/2014/main" id="{C015D38E-7DB4-46CB-B384-F63E1AA9C61E}"/>
                    </a:ext>
                  </a:extLst>
                </p:cNvPr>
                <p:cNvGrpSpPr/>
                <p:nvPr/>
              </p:nvGrpSpPr>
              <p:grpSpPr>
                <a:xfrm>
                  <a:off x="5035768" y="3167829"/>
                  <a:ext cx="1844480" cy="1816972"/>
                  <a:chOff x="-6753225" y="3376613"/>
                  <a:chExt cx="4151312" cy="4089400"/>
                </a:xfrm>
              </p:grpSpPr>
              <p:sp>
                <p:nvSpPr>
                  <p:cNvPr id="19" name="Freeform 13">
                    <a:extLst>
                      <a:ext uri="{FF2B5EF4-FFF2-40B4-BE49-F238E27FC236}">
                        <a16:creationId xmlns:a16="http://schemas.microsoft.com/office/drawing/2014/main" id="{43E5C67B-33F3-4F64-825E-EF8ECD623D72}"/>
                      </a:ext>
                    </a:extLst>
                  </p:cNvPr>
                  <p:cNvSpPr>
                    <a:spLocks/>
                  </p:cNvSpPr>
                  <p:nvPr/>
                </p:nvSpPr>
                <p:spPr bwMode="auto">
                  <a:xfrm>
                    <a:off x="-6753225" y="3405188"/>
                    <a:ext cx="4151312" cy="4060825"/>
                  </a:xfrm>
                  <a:custGeom>
                    <a:avLst/>
                    <a:gdLst>
                      <a:gd name="T0" fmla="*/ 363 w 727"/>
                      <a:gd name="T1" fmla="*/ 711 h 711"/>
                      <a:gd name="T2" fmla="*/ 0 w 727"/>
                      <a:gd name="T3" fmla="*/ 346 h 711"/>
                      <a:gd name="T4" fmla="*/ 218 w 727"/>
                      <a:gd name="T5" fmla="*/ 12 h 711"/>
                      <a:gd name="T6" fmla="*/ 228 w 727"/>
                      <a:gd name="T7" fmla="*/ 36 h 711"/>
                      <a:gd name="T8" fmla="*/ 26 w 727"/>
                      <a:gd name="T9" fmla="*/ 346 h 711"/>
                      <a:gd name="T10" fmla="*/ 363 w 727"/>
                      <a:gd name="T11" fmla="*/ 684 h 711"/>
                      <a:gd name="T12" fmla="*/ 700 w 727"/>
                      <a:gd name="T13" fmla="*/ 346 h 711"/>
                      <a:gd name="T14" fmla="*/ 470 w 727"/>
                      <a:gd name="T15" fmla="*/ 25 h 711"/>
                      <a:gd name="T16" fmla="*/ 479 w 727"/>
                      <a:gd name="T17" fmla="*/ 0 h 711"/>
                      <a:gd name="T18" fmla="*/ 726 w 727"/>
                      <a:gd name="T19" fmla="*/ 346 h 711"/>
                      <a:gd name="T20" fmla="*/ 363 w 727"/>
                      <a:gd name="T21" fmla="*/ 71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7" h="711">
                        <a:moveTo>
                          <a:pt x="363" y="711"/>
                        </a:moveTo>
                        <a:cubicBezTo>
                          <a:pt x="163" y="711"/>
                          <a:pt x="0" y="547"/>
                          <a:pt x="0" y="346"/>
                        </a:cubicBezTo>
                        <a:cubicBezTo>
                          <a:pt x="0" y="201"/>
                          <a:pt x="85" y="70"/>
                          <a:pt x="218" y="12"/>
                        </a:cubicBezTo>
                        <a:cubicBezTo>
                          <a:pt x="228" y="36"/>
                          <a:pt x="228" y="36"/>
                          <a:pt x="228" y="36"/>
                        </a:cubicBezTo>
                        <a:cubicBezTo>
                          <a:pt x="105" y="90"/>
                          <a:pt x="26" y="212"/>
                          <a:pt x="26" y="346"/>
                        </a:cubicBezTo>
                        <a:cubicBezTo>
                          <a:pt x="26" y="533"/>
                          <a:pt x="177" y="684"/>
                          <a:pt x="363" y="684"/>
                        </a:cubicBezTo>
                        <a:cubicBezTo>
                          <a:pt x="549" y="684"/>
                          <a:pt x="700" y="533"/>
                          <a:pt x="700" y="346"/>
                        </a:cubicBezTo>
                        <a:cubicBezTo>
                          <a:pt x="700" y="201"/>
                          <a:pt x="608" y="71"/>
                          <a:pt x="470" y="25"/>
                        </a:cubicBezTo>
                        <a:cubicBezTo>
                          <a:pt x="479" y="0"/>
                          <a:pt x="479" y="0"/>
                          <a:pt x="479" y="0"/>
                        </a:cubicBezTo>
                        <a:cubicBezTo>
                          <a:pt x="627" y="50"/>
                          <a:pt x="727" y="189"/>
                          <a:pt x="726" y="346"/>
                        </a:cubicBezTo>
                        <a:cubicBezTo>
                          <a:pt x="726" y="547"/>
                          <a:pt x="563" y="711"/>
                          <a:pt x="363" y="711"/>
                        </a:cubicBezTo>
                        <a:close/>
                      </a:path>
                    </a:pathLst>
                  </a:custGeom>
                  <a:solidFill>
                    <a:srgbClr val="164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0" name="Freeform 14">
                    <a:extLst>
                      <a:ext uri="{FF2B5EF4-FFF2-40B4-BE49-F238E27FC236}">
                        <a16:creationId xmlns:a16="http://schemas.microsoft.com/office/drawing/2014/main" id="{B9B27FF4-E0D1-47B5-B3F1-2F572280B412}"/>
                      </a:ext>
                    </a:extLst>
                  </p:cNvPr>
                  <p:cNvSpPr>
                    <a:spLocks/>
                  </p:cNvSpPr>
                  <p:nvPr/>
                </p:nvSpPr>
                <p:spPr bwMode="auto">
                  <a:xfrm>
                    <a:off x="-5776913" y="3376613"/>
                    <a:ext cx="422275" cy="439738"/>
                  </a:xfrm>
                  <a:custGeom>
                    <a:avLst/>
                    <a:gdLst>
                      <a:gd name="T0" fmla="*/ 94 w 266"/>
                      <a:gd name="T1" fmla="*/ 277 h 277"/>
                      <a:gd name="T2" fmla="*/ 166 w 266"/>
                      <a:gd name="T3" fmla="*/ 111 h 277"/>
                      <a:gd name="T4" fmla="*/ 0 w 266"/>
                      <a:gd name="T5" fmla="*/ 39 h 277"/>
                      <a:gd name="T6" fmla="*/ 101 w 266"/>
                      <a:gd name="T7" fmla="*/ 0 h 277"/>
                      <a:gd name="T8" fmla="*/ 266 w 266"/>
                      <a:gd name="T9" fmla="*/ 72 h 277"/>
                      <a:gd name="T10" fmla="*/ 198 w 266"/>
                      <a:gd name="T11" fmla="*/ 237 h 277"/>
                      <a:gd name="T12" fmla="*/ 94 w 266"/>
                      <a:gd name="T13" fmla="*/ 277 h 277"/>
                    </a:gdLst>
                    <a:ahLst/>
                    <a:cxnLst>
                      <a:cxn ang="0">
                        <a:pos x="T0" y="T1"/>
                      </a:cxn>
                      <a:cxn ang="0">
                        <a:pos x="T2" y="T3"/>
                      </a:cxn>
                      <a:cxn ang="0">
                        <a:pos x="T4" y="T5"/>
                      </a:cxn>
                      <a:cxn ang="0">
                        <a:pos x="T6" y="T7"/>
                      </a:cxn>
                      <a:cxn ang="0">
                        <a:pos x="T8" y="T9"/>
                      </a:cxn>
                      <a:cxn ang="0">
                        <a:pos x="T10" y="T11"/>
                      </a:cxn>
                      <a:cxn ang="0">
                        <a:pos x="T12" y="T13"/>
                      </a:cxn>
                    </a:cxnLst>
                    <a:rect l="0" t="0" r="r" b="b"/>
                    <a:pathLst>
                      <a:path w="266" h="277">
                        <a:moveTo>
                          <a:pt x="94" y="277"/>
                        </a:moveTo>
                        <a:lnTo>
                          <a:pt x="166" y="111"/>
                        </a:lnTo>
                        <a:lnTo>
                          <a:pt x="0" y="39"/>
                        </a:lnTo>
                        <a:lnTo>
                          <a:pt x="101" y="0"/>
                        </a:lnTo>
                        <a:lnTo>
                          <a:pt x="266" y="72"/>
                        </a:lnTo>
                        <a:lnTo>
                          <a:pt x="198" y="237"/>
                        </a:lnTo>
                        <a:lnTo>
                          <a:pt x="94" y="277"/>
                        </a:lnTo>
                        <a:close/>
                      </a:path>
                    </a:pathLst>
                  </a:custGeom>
                  <a:solidFill>
                    <a:srgbClr val="164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1" name="Freeform 21">
                    <a:extLst>
                      <a:ext uri="{FF2B5EF4-FFF2-40B4-BE49-F238E27FC236}">
                        <a16:creationId xmlns:a16="http://schemas.microsoft.com/office/drawing/2014/main" id="{CEE51786-1239-4589-AAD6-35F5938635E1}"/>
                      </a:ext>
                    </a:extLst>
                  </p:cNvPr>
                  <p:cNvSpPr>
                    <a:spLocks/>
                  </p:cNvSpPr>
                  <p:nvPr/>
                </p:nvSpPr>
                <p:spPr bwMode="auto">
                  <a:xfrm>
                    <a:off x="-5176838" y="3798888"/>
                    <a:ext cx="981075" cy="1651000"/>
                  </a:xfrm>
                  <a:custGeom>
                    <a:avLst/>
                    <a:gdLst>
                      <a:gd name="T0" fmla="*/ 168 w 172"/>
                      <a:gd name="T1" fmla="*/ 268 h 289"/>
                      <a:gd name="T2" fmla="*/ 99 w 172"/>
                      <a:gd name="T3" fmla="*/ 139 h 289"/>
                      <a:gd name="T4" fmla="*/ 99 w 172"/>
                      <a:gd name="T5" fmla="*/ 13 h 289"/>
                      <a:gd name="T6" fmla="*/ 86 w 172"/>
                      <a:gd name="T7" fmla="*/ 0 h 289"/>
                      <a:gd name="T8" fmla="*/ 73 w 172"/>
                      <a:gd name="T9" fmla="*/ 13 h 289"/>
                      <a:gd name="T10" fmla="*/ 73 w 172"/>
                      <a:gd name="T11" fmla="*/ 13 h 289"/>
                      <a:gd name="T12" fmla="*/ 73 w 172"/>
                      <a:gd name="T13" fmla="*/ 139 h 289"/>
                      <a:gd name="T14" fmla="*/ 3 w 172"/>
                      <a:gd name="T15" fmla="*/ 268 h 289"/>
                      <a:gd name="T16" fmla="*/ 9 w 172"/>
                      <a:gd name="T17" fmla="*/ 285 h 289"/>
                      <a:gd name="T18" fmla="*/ 26 w 172"/>
                      <a:gd name="T19" fmla="*/ 280 h 289"/>
                      <a:gd name="T20" fmla="*/ 86 w 172"/>
                      <a:gd name="T21" fmla="*/ 169 h 289"/>
                      <a:gd name="T22" fmla="*/ 146 w 172"/>
                      <a:gd name="T23" fmla="*/ 280 h 289"/>
                      <a:gd name="T24" fmla="*/ 163 w 172"/>
                      <a:gd name="T25" fmla="*/ 285 h 289"/>
                      <a:gd name="T26" fmla="*/ 168 w 172"/>
                      <a:gd name="T27" fmla="*/ 26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289">
                        <a:moveTo>
                          <a:pt x="168" y="268"/>
                        </a:moveTo>
                        <a:cubicBezTo>
                          <a:pt x="99" y="139"/>
                          <a:pt x="99" y="139"/>
                          <a:pt x="99" y="139"/>
                        </a:cubicBezTo>
                        <a:cubicBezTo>
                          <a:pt x="99" y="13"/>
                          <a:pt x="99" y="13"/>
                          <a:pt x="99" y="13"/>
                        </a:cubicBezTo>
                        <a:cubicBezTo>
                          <a:pt x="99" y="6"/>
                          <a:pt x="93" y="0"/>
                          <a:pt x="86" y="0"/>
                        </a:cubicBezTo>
                        <a:cubicBezTo>
                          <a:pt x="79" y="0"/>
                          <a:pt x="73" y="6"/>
                          <a:pt x="73" y="13"/>
                        </a:cubicBezTo>
                        <a:cubicBezTo>
                          <a:pt x="73" y="13"/>
                          <a:pt x="73" y="13"/>
                          <a:pt x="73" y="13"/>
                        </a:cubicBezTo>
                        <a:cubicBezTo>
                          <a:pt x="73" y="139"/>
                          <a:pt x="73" y="139"/>
                          <a:pt x="73" y="139"/>
                        </a:cubicBezTo>
                        <a:cubicBezTo>
                          <a:pt x="3" y="268"/>
                          <a:pt x="3" y="268"/>
                          <a:pt x="3" y="268"/>
                        </a:cubicBezTo>
                        <a:cubicBezTo>
                          <a:pt x="0" y="274"/>
                          <a:pt x="3" y="282"/>
                          <a:pt x="9" y="285"/>
                        </a:cubicBezTo>
                        <a:cubicBezTo>
                          <a:pt x="15" y="289"/>
                          <a:pt x="23" y="286"/>
                          <a:pt x="26" y="280"/>
                        </a:cubicBezTo>
                        <a:cubicBezTo>
                          <a:pt x="86" y="169"/>
                          <a:pt x="86" y="169"/>
                          <a:pt x="86" y="169"/>
                        </a:cubicBezTo>
                        <a:cubicBezTo>
                          <a:pt x="146" y="280"/>
                          <a:pt x="146" y="280"/>
                          <a:pt x="146" y="280"/>
                        </a:cubicBezTo>
                        <a:cubicBezTo>
                          <a:pt x="149" y="286"/>
                          <a:pt x="157" y="289"/>
                          <a:pt x="163" y="285"/>
                        </a:cubicBezTo>
                        <a:cubicBezTo>
                          <a:pt x="170" y="282"/>
                          <a:pt x="172" y="274"/>
                          <a:pt x="168" y="26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2" name="Freeform 22">
                    <a:extLst>
                      <a:ext uri="{FF2B5EF4-FFF2-40B4-BE49-F238E27FC236}">
                        <a16:creationId xmlns:a16="http://schemas.microsoft.com/office/drawing/2014/main" id="{91FC5317-A63F-4E6E-B6EE-52CFF641AFC8}"/>
                      </a:ext>
                    </a:extLst>
                  </p:cNvPr>
                  <p:cNvSpPr>
                    <a:spLocks noEditPoints="1"/>
                  </p:cNvSpPr>
                  <p:nvPr/>
                </p:nvSpPr>
                <p:spPr bwMode="auto">
                  <a:xfrm>
                    <a:off x="-5183188" y="3794126"/>
                    <a:ext cx="993775" cy="1662113"/>
                  </a:xfrm>
                  <a:custGeom>
                    <a:avLst/>
                    <a:gdLst>
                      <a:gd name="T0" fmla="*/ 158 w 174"/>
                      <a:gd name="T1" fmla="*/ 289 h 291"/>
                      <a:gd name="T2" fmla="*/ 146 w 174"/>
                      <a:gd name="T3" fmla="*/ 282 h 291"/>
                      <a:gd name="T4" fmla="*/ 87 w 174"/>
                      <a:gd name="T5" fmla="*/ 172 h 291"/>
                      <a:gd name="T6" fmla="*/ 28 w 174"/>
                      <a:gd name="T7" fmla="*/ 282 h 291"/>
                      <a:gd name="T8" fmla="*/ 9 w 174"/>
                      <a:gd name="T9" fmla="*/ 287 h 291"/>
                      <a:gd name="T10" fmla="*/ 4 w 174"/>
                      <a:gd name="T11" fmla="*/ 269 h 291"/>
                      <a:gd name="T12" fmla="*/ 4 w 174"/>
                      <a:gd name="T13" fmla="*/ 269 h 291"/>
                      <a:gd name="T14" fmla="*/ 73 w 174"/>
                      <a:gd name="T15" fmla="*/ 139 h 291"/>
                      <a:gd name="T16" fmla="*/ 73 w 174"/>
                      <a:gd name="T17" fmla="*/ 14 h 291"/>
                      <a:gd name="T18" fmla="*/ 87 w 174"/>
                      <a:gd name="T19" fmla="*/ 0 h 291"/>
                      <a:gd name="T20" fmla="*/ 101 w 174"/>
                      <a:gd name="T21" fmla="*/ 14 h 291"/>
                      <a:gd name="T22" fmla="*/ 101 w 174"/>
                      <a:gd name="T23" fmla="*/ 139 h 291"/>
                      <a:gd name="T24" fmla="*/ 170 w 174"/>
                      <a:gd name="T25" fmla="*/ 269 h 291"/>
                      <a:gd name="T26" fmla="*/ 165 w 174"/>
                      <a:gd name="T27" fmla="*/ 287 h 291"/>
                      <a:gd name="T28" fmla="*/ 158 w 174"/>
                      <a:gd name="T29" fmla="*/ 289 h 291"/>
                      <a:gd name="T30" fmla="*/ 158 w 174"/>
                      <a:gd name="T31" fmla="*/ 289 h 291"/>
                      <a:gd name="T32" fmla="*/ 87 w 174"/>
                      <a:gd name="T33" fmla="*/ 169 h 291"/>
                      <a:gd name="T34" fmla="*/ 147 w 174"/>
                      <a:gd name="T35" fmla="*/ 281 h 291"/>
                      <a:gd name="T36" fmla="*/ 164 w 174"/>
                      <a:gd name="T37" fmla="*/ 286 h 291"/>
                      <a:gd name="T38" fmla="*/ 169 w 174"/>
                      <a:gd name="T39" fmla="*/ 269 h 291"/>
                      <a:gd name="T40" fmla="*/ 169 w 174"/>
                      <a:gd name="T41" fmla="*/ 269 h 291"/>
                      <a:gd name="T42" fmla="*/ 99 w 174"/>
                      <a:gd name="T43" fmla="*/ 140 h 291"/>
                      <a:gd name="T44" fmla="*/ 99 w 174"/>
                      <a:gd name="T45" fmla="*/ 14 h 291"/>
                      <a:gd name="T46" fmla="*/ 87 w 174"/>
                      <a:gd name="T47" fmla="*/ 2 h 291"/>
                      <a:gd name="T48" fmla="*/ 75 w 174"/>
                      <a:gd name="T49" fmla="*/ 14 h 291"/>
                      <a:gd name="T50" fmla="*/ 75 w 174"/>
                      <a:gd name="T51" fmla="*/ 140 h 291"/>
                      <a:gd name="T52" fmla="*/ 5 w 174"/>
                      <a:gd name="T53" fmla="*/ 269 h 291"/>
                      <a:gd name="T54" fmla="*/ 10 w 174"/>
                      <a:gd name="T55" fmla="*/ 286 h 291"/>
                      <a:gd name="T56" fmla="*/ 27 w 174"/>
                      <a:gd name="T57" fmla="*/ 281 h 291"/>
                      <a:gd name="T58" fmla="*/ 27 w 174"/>
                      <a:gd name="T59" fmla="*/ 281 h 291"/>
                      <a:gd name="T60" fmla="*/ 87 w 174"/>
                      <a:gd name="T61" fmla="*/ 16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91">
                        <a:moveTo>
                          <a:pt x="158" y="289"/>
                        </a:moveTo>
                        <a:cubicBezTo>
                          <a:pt x="153" y="289"/>
                          <a:pt x="148" y="286"/>
                          <a:pt x="146" y="282"/>
                        </a:cubicBezTo>
                        <a:cubicBezTo>
                          <a:pt x="87" y="172"/>
                          <a:pt x="87" y="172"/>
                          <a:pt x="87" y="172"/>
                        </a:cubicBezTo>
                        <a:cubicBezTo>
                          <a:pt x="28" y="282"/>
                          <a:pt x="28" y="282"/>
                          <a:pt x="28" y="282"/>
                        </a:cubicBezTo>
                        <a:cubicBezTo>
                          <a:pt x="24" y="288"/>
                          <a:pt x="16" y="291"/>
                          <a:pt x="9" y="287"/>
                        </a:cubicBezTo>
                        <a:cubicBezTo>
                          <a:pt x="3" y="284"/>
                          <a:pt x="0" y="276"/>
                          <a:pt x="4" y="269"/>
                        </a:cubicBezTo>
                        <a:cubicBezTo>
                          <a:pt x="4" y="269"/>
                          <a:pt x="4" y="269"/>
                          <a:pt x="4" y="269"/>
                        </a:cubicBezTo>
                        <a:cubicBezTo>
                          <a:pt x="73" y="139"/>
                          <a:pt x="73" y="139"/>
                          <a:pt x="73" y="139"/>
                        </a:cubicBezTo>
                        <a:cubicBezTo>
                          <a:pt x="73" y="14"/>
                          <a:pt x="73" y="14"/>
                          <a:pt x="73" y="14"/>
                        </a:cubicBezTo>
                        <a:cubicBezTo>
                          <a:pt x="73" y="6"/>
                          <a:pt x="79" y="0"/>
                          <a:pt x="87" y="0"/>
                        </a:cubicBezTo>
                        <a:cubicBezTo>
                          <a:pt x="95" y="0"/>
                          <a:pt x="101" y="6"/>
                          <a:pt x="101" y="14"/>
                        </a:cubicBezTo>
                        <a:cubicBezTo>
                          <a:pt x="101" y="139"/>
                          <a:pt x="101" y="139"/>
                          <a:pt x="101" y="139"/>
                        </a:cubicBezTo>
                        <a:cubicBezTo>
                          <a:pt x="170" y="269"/>
                          <a:pt x="170" y="269"/>
                          <a:pt x="170" y="269"/>
                        </a:cubicBezTo>
                        <a:cubicBezTo>
                          <a:pt x="174" y="275"/>
                          <a:pt x="171" y="284"/>
                          <a:pt x="165" y="287"/>
                        </a:cubicBezTo>
                        <a:cubicBezTo>
                          <a:pt x="163" y="288"/>
                          <a:pt x="160" y="289"/>
                          <a:pt x="158" y="289"/>
                        </a:cubicBezTo>
                        <a:cubicBezTo>
                          <a:pt x="158" y="289"/>
                          <a:pt x="158" y="289"/>
                          <a:pt x="158" y="289"/>
                        </a:cubicBezTo>
                        <a:moveTo>
                          <a:pt x="87" y="169"/>
                        </a:moveTo>
                        <a:cubicBezTo>
                          <a:pt x="147" y="281"/>
                          <a:pt x="147" y="281"/>
                          <a:pt x="147" y="281"/>
                        </a:cubicBezTo>
                        <a:cubicBezTo>
                          <a:pt x="151" y="287"/>
                          <a:pt x="158" y="289"/>
                          <a:pt x="164" y="286"/>
                        </a:cubicBezTo>
                        <a:cubicBezTo>
                          <a:pt x="170" y="283"/>
                          <a:pt x="172" y="275"/>
                          <a:pt x="169" y="269"/>
                        </a:cubicBezTo>
                        <a:cubicBezTo>
                          <a:pt x="169" y="269"/>
                          <a:pt x="169" y="269"/>
                          <a:pt x="169" y="269"/>
                        </a:cubicBezTo>
                        <a:cubicBezTo>
                          <a:pt x="99" y="140"/>
                          <a:pt x="99" y="140"/>
                          <a:pt x="99" y="140"/>
                        </a:cubicBezTo>
                        <a:cubicBezTo>
                          <a:pt x="99" y="14"/>
                          <a:pt x="99" y="14"/>
                          <a:pt x="99" y="14"/>
                        </a:cubicBezTo>
                        <a:cubicBezTo>
                          <a:pt x="99" y="7"/>
                          <a:pt x="94" y="2"/>
                          <a:pt x="87" y="2"/>
                        </a:cubicBezTo>
                        <a:cubicBezTo>
                          <a:pt x="80" y="2"/>
                          <a:pt x="75" y="7"/>
                          <a:pt x="75" y="14"/>
                        </a:cubicBezTo>
                        <a:cubicBezTo>
                          <a:pt x="75" y="140"/>
                          <a:pt x="75" y="140"/>
                          <a:pt x="75" y="140"/>
                        </a:cubicBezTo>
                        <a:cubicBezTo>
                          <a:pt x="5" y="269"/>
                          <a:pt x="5" y="269"/>
                          <a:pt x="5" y="269"/>
                        </a:cubicBezTo>
                        <a:cubicBezTo>
                          <a:pt x="2" y="275"/>
                          <a:pt x="4" y="283"/>
                          <a:pt x="10" y="286"/>
                        </a:cubicBezTo>
                        <a:cubicBezTo>
                          <a:pt x="16" y="289"/>
                          <a:pt x="23" y="287"/>
                          <a:pt x="27" y="281"/>
                        </a:cubicBezTo>
                        <a:cubicBezTo>
                          <a:pt x="27" y="281"/>
                          <a:pt x="27" y="281"/>
                          <a:pt x="27" y="281"/>
                        </a:cubicBezTo>
                        <a:cubicBezTo>
                          <a:pt x="87" y="169"/>
                          <a:pt x="87" y="169"/>
                          <a:pt x="87" y="16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3" name="Freeform 34">
                    <a:extLst>
                      <a:ext uri="{FF2B5EF4-FFF2-40B4-BE49-F238E27FC236}">
                        <a16:creationId xmlns:a16="http://schemas.microsoft.com/office/drawing/2014/main" id="{13F38345-3392-4FE3-935F-4817E912497D}"/>
                      </a:ext>
                    </a:extLst>
                  </p:cNvPr>
                  <p:cNvSpPr>
                    <a:spLocks/>
                  </p:cNvSpPr>
                  <p:nvPr/>
                </p:nvSpPr>
                <p:spPr bwMode="auto">
                  <a:xfrm>
                    <a:off x="-4760913" y="4775201"/>
                    <a:ext cx="149225" cy="200025"/>
                  </a:xfrm>
                  <a:custGeom>
                    <a:avLst/>
                    <a:gdLst>
                      <a:gd name="T0" fmla="*/ 47 w 94"/>
                      <a:gd name="T1" fmla="*/ 0 h 126"/>
                      <a:gd name="T2" fmla="*/ 0 w 94"/>
                      <a:gd name="T3" fmla="*/ 87 h 126"/>
                      <a:gd name="T4" fmla="*/ 0 w 94"/>
                      <a:gd name="T5" fmla="*/ 126 h 126"/>
                      <a:gd name="T6" fmla="*/ 47 w 94"/>
                      <a:gd name="T7" fmla="*/ 40 h 126"/>
                      <a:gd name="T8" fmla="*/ 94 w 94"/>
                      <a:gd name="T9" fmla="*/ 126 h 126"/>
                      <a:gd name="T10" fmla="*/ 94 w 94"/>
                      <a:gd name="T11" fmla="*/ 87 h 126"/>
                      <a:gd name="T12" fmla="*/ 47 w 94"/>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94" h="126">
                        <a:moveTo>
                          <a:pt x="47" y="0"/>
                        </a:moveTo>
                        <a:lnTo>
                          <a:pt x="0" y="87"/>
                        </a:lnTo>
                        <a:lnTo>
                          <a:pt x="0" y="126"/>
                        </a:lnTo>
                        <a:lnTo>
                          <a:pt x="47" y="40"/>
                        </a:lnTo>
                        <a:lnTo>
                          <a:pt x="94" y="126"/>
                        </a:lnTo>
                        <a:lnTo>
                          <a:pt x="94" y="87"/>
                        </a:lnTo>
                        <a:lnTo>
                          <a:pt x="47" y="0"/>
                        </a:lnTo>
                        <a:close/>
                      </a:path>
                    </a:pathLst>
                  </a:custGeom>
                  <a:solidFill>
                    <a:srgbClr val="386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4" name="Freeform 35">
                    <a:extLst>
                      <a:ext uri="{FF2B5EF4-FFF2-40B4-BE49-F238E27FC236}">
                        <a16:creationId xmlns:a16="http://schemas.microsoft.com/office/drawing/2014/main" id="{A5EE0016-7944-4480-88B8-A924099D37BA}"/>
                      </a:ext>
                    </a:extLst>
                  </p:cNvPr>
                  <p:cNvSpPr>
                    <a:spLocks/>
                  </p:cNvSpPr>
                  <p:nvPr/>
                </p:nvSpPr>
                <p:spPr bwMode="auto">
                  <a:xfrm>
                    <a:off x="-4760913" y="4775201"/>
                    <a:ext cx="149225" cy="200025"/>
                  </a:xfrm>
                  <a:custGeom>
                    <a:avLst/>
                    <a:gdLst>
                      <a:gd name="T0" fmla="*/ 47 w 94"/>
                      <a:gd name="T1" fmla="*/ 0 h 126"/>
                      <a:gd name="T2" fmla="*/ 0 w 94"/>
                      <a:gd name="T3" fmla="*/ 87 h 126"/>
                      <a:gd name="T4" fmla="*/ 0 w 94"/>
                      <a:gd name="T5" fmla="*/ 126 h 126"/>
                      <a:gd name="T6" fmla="*/ 47 w 94"/>
                      <a:gd name="T7" fmla="*/ 40 h 126"/>
                      <a:gd name="T8" fmla="*/ 94 w 94"/>
                      <a:gd name="T9" fmla="*/ 126 h 126"/>
                      <a:gd name="T10" fmla="*/ 94 w 94"/>
                      <a:gd name="T11" fmla="*/ 87 h 126"/>
                      <a:gd name="T12" fmla="*/ 47 w 94"/>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94" h="126">
                        <a:moveTo>
                          <a:pt x="47" y="0"/>
                        </a:moveTo>
                        <a:lnTo>
                          <a:pt x="0" y="87"/>
                        </a:lnTo>
                        <a:lnTo>
                          <a:pt x="0" y="126"/>
                        </a:lnTo>
                        <a:lnTo>
                          <a:pt x="47" y="40"/>
                        </a:lnTo>
                        <a:lnTo>
                          <a:pt x="94" y="126"/>
                        </a:lnTo>
                        <a:lnTo>
                          <a:pt x="94" y="87"/>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5" name="Freeform 23">
                    <a:extLst>
                      <a:ext uri="{FF2B5EF4-FFF2-40B4-BE49-F238E27FC236}">
                        <a16:creationId xmlns:a16="http://schemas.microsoft.com/office/drawing/2014/main" id="{43259593-3ABC-43D0-959F-043DC29E8061}"/>
                      </a:ext>
                    </a:extLst>
                  </p:cNvPr>
                  <p:cNvSpPr>
                    <a:spLocks/>
                  </p:cNvSpPr>
                  <p:nvPr/>
                </p:nvSpPr>
                <p:spPr bwMode="auto">
                  <a:xfrm>
                    <a:off x="-4583113" y="4467226"/>
                    <a:ext cx="1158875" cy="1868488"/>
                  </a:xfrm>
                  <a:custGeom>
                    <a:avLst/>
                    <a:gdLst>
                      <a:gd name="T0" fmla="*/ 39 w 203"/>
                      <a:gd name="T1" fmla="*/ 21 h 327"/>
                      <a:gd name="T2" fmla="*/ 41 w 203"/>
                      <a:gd name="T3" fmla="*/ 24 h 327"/>
                      <a:gd name="T4" fmla="*/ 189 w 203"/>
                      <a:gd name="T5" fmla="*/ 285 h 327"/>
                      <a:gd name="T6" fmla="*/ 168 w 203"/>
                      <a:gd name="T7" fmla="*/ 327 h 327"/>
                      <a:gd name="T8" fmla="*/ 35 w 203"/>
                      <a:gd name="T9" fmla="*/ 327 h 327"/>
                      <a:gd name="T10" fmla="*/ 0 w 203"/>
                      <a:gd name="T11" fmla="*/ 300 h 327"/>
                      <a:gd name="T12" fmla="*/ 0 w 203"/>
                      <a:gd name="T13" fmla="*/ 296 h 327"/>
                      <a:gd name="T14" fmla="*/ 0 w 203"/>
                      <a:gd name="T15" fmla="*/ 45 h 327"/>
                      <a:gd name="T16" fmla="*/ 39 w 203"/>
                      <a:gd name="T17" fmla="*/ 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27">
                        <a:moveTo>
                          <a:pt x="39" y="21"/>
                        </a:moveTo>
                        <a:cubicBezTo>
                          <a:pt x="39" y="22"/>
                          <a:pt x="40" y="23"/>
                          <a:pt x="41" y="24"/>
                        </a:cubicBezTo>
                        <a:cubicBezTo>
                          <a:pt x="56" y="51"/>
                          <a:pt x="175" y="262"/>
                          <a:pt x="189" y="285"/>
                        </a:cubicBezTo>
                        <a:cubicBezTo>
                          <a:pt x="203" y="309"/>
                          <a:pt x="197" y="327"/>
                          <a:pt x="168" y="327"/>
                        </a:cubicBezTo>
                        <a:cubicBezTo>
                          <a:pt x="35" y="327"/>
                          <a:pt x="35" y="327"/>
                          <a:pt x="35" y="327"/>
                        </a:cubicBezTo>
                        <a:cubicBezTo>
                          <a:pt x="14" y="327"/>
                          <a:pt x="1" y="324"/>
                          <a:pt x="0" y="300"/>
                        </a:cubicBezTo>
                        <a:cubicBezTo>
                          <a:pt x="0" y="299"/>
                          <a:pt x="0" y="297"/>
                          <a:pt x="0" y="296"/>
                        </a:cubicBezTo>
                        <a:cubicBezTo>
                          <a:pt x="0" y="45"/>
                          <a:pt x="0" y="45"/>
                          <a:pt x="0" y="45"/>
                        </a:cubicBezTo>
                        <a:cubicBezTo>
                          <a:pt x="0" y="12"/>
                          <a:pt x="24" y="0"/>
                          <a:pt x="39" y="21"/>
                        </a:cubicBezTo>
                      </a:path>
                    </a:pathLst>
                  </a:custGeom>
                  <a:solidFill>
                    <a:srgbClr val="99CCCC">
                      <a:lumMod val="40000"/>
                      <a:lumOff val="60000"/>
                    </a:srgbClr>
                  </a:solidFill>
                  <a:ln>
                    <a:solidFill>
                      <a:srgbClr val="99CCCC">
                        <a:lumMod val="40000"/>
                        <a:lumOff val="60000"/>
                      </a:srgbClr>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6" name="Freeform 25">
                    <a:extLst>
                      <a:ext uri="{FF2B5EF4-FFF2-40B4-BE49-F238E27FC236}">
                        <a16:creationId xmlns:a16="http://schemas.microsoft.com/office/drawing/2014/main" id="{6F13587E-EEC6-4E68-A3ED-8B3D898D2833}"/>
                      </a:ext>
                    </a:extLst>
                  </p:cNvPr>
                  <p:cNvSpPr>
                    <a:spLocks/>
                  </p:cNvSpPr>
                  <p:nvPr/>
                </p:nvSpPr>
                <p:spPr bwMode="auto">
                  <a:xfrm>
                    <a:off x="-5948363" y="4467226"/>
                    <a:ext cx="1158875" cy="1868488"/>
                  </a:xfrm>
                  <a:custGeom>
                    <a:avLst/>
                    <a:gdLst>
                      <a:gd name="T0" fmla="*/ 164 w 203"/>
                      <a:gd name="T1" fmla="*/ 21 h 327"/>
                      <a:gd name="T2" fmla="*/ 162 w 203"/>
                      <a:gd name="T3" fmla="*/ 24 h 327"/>
                      <a:gd name="T4" fmla="*/ 14 w 203"/>
                      <a:gd name="T5" fmla="*/ 285 h 327"/>
                      <a:gd name="T6" fmla="*/ 35 w 203"/>
                      <a:gd name="T7" fmla="*/ 327 h 327"/>
                      <a:gd name="T8" fmla="*/ 168 w 203"/>
                      <a:gd name="T9" fmla="*/ 327 h 327"/>
                      <a:gd name="T10" fmla="*/ 203 w 203"/>
                      <a:gd name="T11" fmla="*/ 300 h 327"/>
                      <a:gd name="T12" fmla="*/ 203 w 203"/>
                      <a:gd name="T13" fmla="*/ 296 h 327"/>
                      <a:gd name="T14" fmla="*/ 203 w 203"/>
                      <a:gd name="T15" fmla="*/ 45 h 327"/>
                      <a:gd name="T16" fmla="*/ 164 w 203"/>
                      <a:gd name="T17" fmla="*/ 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27">
                        <a:moveTo>
                          <a:pt x="164" y="21"/>
                        </a:moveTo>
                        <a:cubicBezTo>
                          <a:pt x="164" y="22"/>
                          <a:pt x="163" y="23"/>
                          <a:pt x="162" y="24"/>
                        </a:cubicBezTo>
                        <a:cubicBezTo>
                          <a:pt x="147" y="51"/>
                          <a:pt x="28" y="262"/>
                          <a:pt x="14" y="285"/>
                        </a:cubicBezTo>
                        <a:cubicBezTo>
                          <a:pt x="0" y="309"/>
                          <a:pt x="6" y="327"/>
                          <a:pt x="35" y="327"/>
                        </a:cubicBezTo>
                        <a:cubicBezTo>
                          <a:pt x="168" y="327"/>
                          <a:pt x="168" y="327"/>
                          <a:pt x="168" y="327"/>
                        </a:cubicBezTo>
                        <a:cubicBezTo>
                          <a:pt x="189" y="327"/>
                          <a:pt x="202" y="324"/>
                          <a:pt x="203" y="300"/>
                        </a:cubicBezTo>
                        <a:cubicBezTo>
                          <a:pt x="203" y="299"/>
                          <a:pt x="203" y="297"/>
                          <a:pt x="203" y="296"/>
                        </a:cubicBezTo>
                        <a:cubicBezTo>
                          <a:pt x="203" y="45"/>
                          <a:pt x="203" y="45"/>
                          <a:pt x="203" y="45"/>
                        </a:cubicBezTo>
                        <a:cubicBezTo>
                          <a:pt x="203" y="12"/>
                          <a:pt x="179" y="0"/>
                          <a:pt x="164" y="21"/>
                        </a:cubicBezTo>
                      </a:path>
                    </a:pathLst>
                  </a:custGeom>
                  <a:solidFill>
                    <a:srgbClr val="99CCCC">
                      <a:lumMod val="40000"/>
                      <a:lumOff val="60000"/>
                    </a:srgbClr>
                  </a:solidFill>
                  <a:ln>
                    <a:solidFill>
                      <a:srgbClr val="99CCCC">
                        <a:lumMod val="40000"/>
                        <a:lumOff val="60000"/>
                      </a:srgbClr>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27" name="Freeform 36">
                    <a:extLst>
                      <a:ext uri="{FF2B5EF4-FFF2-40B4-BE49-F238E27FC236}">
                        <a16:creationId xmlns:a16="http://schemas.microsoft.com/office/drawing/2014/main" id="{4AA703F4-235D-4091-BB71-9B1FB8BABDF5}"/>
                      </a:ext>
                    </a:extLst>
                  </p:cNvPr>
                  <p:cNvSpPr>
                    <a:spLocks/>
                  </p:cNvSpPr>
                  <p:nvPr/>
                </p:nvSpPr>
                <p:spPr bwMode="auto">
                  <a:xfrm>
                    <a:off x="-4765675" y="3844926"/>
                    <a:ext cx="158750" cy="1050925"/>
                  </a:xfrm>
                  <a:custGeom>
                    <a:avLst/>
                    <a:gdLst>
                      <a:gd name="T0" fmla="*/ 14 w 28"/>
                      <a:gd name="T1" fmla="*/ 0 h 184"/>
                      <a:gd name="T2" fmla="*/ 14 w 28"/>
                      <a:gd name="T3" fmla="*/ 0 h 184"/>
                      <a:gd name="T4" fmla="*/ 2 w 28"/>
                      <a:gd name="T5" fmla="*/ 8 h 184"/>
                      <a:gd name="T6" fmla="*/ 2 w 28"/>
                      <a:gd name="T7" fmla="*/ 131 h 184"/>
                      <a:gd name="T8" fmla="*/ 1 w 28"/>
                      <a:gd name="T9" fmla="*/ 133 h 184"/>
                      <a:gd name="T10" fmla="*/ 1 w 28"/>
                      <a:gd name="T11" fmla="*/ 143 h 184"/>
                      <a:gd name="T12" fmla="*/ 0 w 28"/>
                      <a:gd name="T13" fmla="*/ 143 h 184"/>
                      <a:gd name="T14" fmla="*/ 1 w 28"/>
                      <a:gd name="T15" fmla="*/ 154 h 184"/>
                      <a:gd name="T16" fmla="*/ 1 w 28"/>
                      <a:gd name="T17" fmla="*/ 184 h 184"/>
                      <a:gd name="T18" fmla="*/ 14 w 28"/>
                      <a:gd name="T19" fmla="*/ 160 h 184"/>
                      <a:gd name="T20" fmla="*/ 27 w 28"/>
                      <a:gd name="T21" fmla="*/ 184 h 184"/>
                      <a:gd name="T22" fmla="*/ 27 w 28"/>
                      <a:gd name="T23" fmla="*/ 154 h 184"/>
                      <a:gd name="T24" fmla="*/ 28 w 28"/>
                      <a:gd name="T25" fmla="*/ 143 h 184"/>
                      <a:gd name="T26" fmla="*/ 27 w 28"/>
                      <a:gd name="T27" fmla="*/ 143 h 184"/>
                      <a:gd name="T28" fmla="*/ 27 w 28"/>
                      <a:gd name="T29" fmla="*/ 133 h 184"/>
                      <a:gd name="T30" fmla="*/ 26 w 28"/>
                      <a:gd name="T31" fmla="*/ 131 h 184"/>
                      <a:gd name="T32" fmla="*/ 26 w 28"/>
                      <a:gd name="T33" fmla="*/ 8 h 184"/>
                      <a:gd name="T34" fmla="*/ 14 w 28"/>
                      <a:gd name="T3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84">
                        <a:moveTo>
                          <a:pt x="14" y="0"/>
                        </a:moveTo>
                        <a:cubicBezTo>
                          <a:pt x="14" y="0"/>
                          <a:pt x="14" y="0"/>
                          <a:pt x="14" y="0"/>
                        </a:cubicBezTo>
                        <a:cubicBezTo>
                          <a:pt x="8" y="0"/>
                          <a:pt x="4" y="3"/>
                          <a:pt x="2" y="8"/>
                        </a:cubicBezTo>
                        <a:cubicBezTo>
                          <a:pt x="2" y="131"/>
                          <a:pt x="2" y="131"/>
                          <a:pt x="2" y="131"/>
                        </a:cubicBezTo>
                        <a:cubicBezTo>
                          <a:pt x="1" y="133"/>
                          <a:pt x="1" y="133"/>
                          <a:pt x="1" y="133"/>
                        </a:cubicBezTo>
                        <a:cubicBezTo>
                          <a:pt x="1" y="143"/>
                          <a:pt x="1" y="143"/>
                          <a:pt x="1" y="143"/>
                        </a:cubicBezTo>
                        <a:cubicBezTo>
                          <a:pt x="0" y="143"/>
                          <a:pt x="0" y="143"/>
                          <a:pt x="0" y="143"/>
                        </a:cubicBezTo>
                        <a:cubicBezTo>
                          <a:pt x="1" y="147"/>
                          <a:pt x="1" y="150"/>
                          <a:pt x="1" y="154"/>
                        </a:cubicBezTo>
                        <a:cubicBezTo>
                          <a:pt x="1" y="184"/>
                          <a:pt x="1" y="184"/>
                          <a:pt x="1" y="184"/>
                        </a:cubicBezTo>
                        <a:cubicBezTo>
                          <a:pt x="14" y="160"/>
                          <a:pt x="14" y="160"/>
                          <a:pt x="14" y="160"/>
                        </a:cubicBezTo>
                        <a:cubicBezTo>
                          <a:pt x="27" y="184"/>
                          <a:pt x="27" y="184"/>
                          <a:pt x="27" y="184"/>
                        </a:cubicBezTo>
                        <a:cubicBezTo>
                          <a:pt x="27" y="154"/>
                          <a:pt x="27" y="154"/>
                          <a:pt x="27" y="154"/>
                        </a:cubicBezTo>
                        <a:cubicBezTo>
                          <a:pt x="27" y="150"/>
                          <a:pt x="27" y="147"/>
                          <a:pt x="28" y="143"/>
                        </a:cubicBezTo>
                        <a:cubicBezTo>
                          <a:pt x="27" y="143"/>
                          <a:pt x="27" y="143"/>
                          <a:pt x="27" y="143"/>
                        </a:cubicBezTo>
                        <a:cubicBezTo>
                          <a:pt x="27" y="133"/>
                          <a:pt x="27" y="133"/>
                          <a:pt x="27" y="133"/>
                        </a:cubicBezTo>
                        <a:cubicBezTo>
                          <a:pt x="26" y="131"/>
                          <a:pt x="26" y="131"/>
                          <a:pt x="26" y="131"/>
                        </a:cubicBezTo>
                        <a:cubicBezTo>
                          <a:pt x="26" y="8"/>
                          <a:pt x="26" y="8"/>
                          <a:pt x="26" y="8"/>
                        </a:cubicBezTo>
                        <a:cubicBezTo>
                          <a:pt x="24" y="3"/>
                          <a:pt x="19" y="0"/>
                          <a:pt x="14"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nvGrpSpPr>
                  <p:cNvPr id="28" name="Group 27">
                    <a:extLst>
                      <a:ext uri="{FF2B5EF4-FFF2-40B4-BE49-F238E27FC236}">
                        <a16:creationId xmlns:a16="http://schemas.microsoft.com/office/drawing/2014/main" id="{3C9D1EAB-06CE-497F-9A3A-21A009A28D85}"/>
                      </a:ext>
                    </a:extLst>
                  </p:cNvPr>
                  <p:cNvGrpSpPr/>
                  <p:nvPr/>
                </p:nvGrpSpPr>
                <p:grpSpPr>
                  <a:xfrm>
                    <a:off x="-5187950" y="3890963"/>
                    <a:ext cx="1004887" cy="1638301"/>
                    <a:chOff x="-5187950" y="3890963"/>
                    <a:chExt cx="1004887" cy="1638301"/>
                  </a:xfrm>
                </p:grpSpPr>
                <p:sp>
                  <p:nvSpPr>
                    <p:cNvPr id="31" name="Freeform 37">
                      <a:extLst>
                        <a:ext uri="{FF2B5EF4-FFF2-40B4-BE49-F238E27FC236}">
                          <a16:creationId xmlns:a16="http://schemas.microsoft.com/office/drawing/2014/main" id="{634E84F6-EE77-4448-9D62-9B72C75F99CC}"/>
                        </a:ext>
                      </a:extLst>
                    </p:cNvPr>
                    <p:cNvSpPr>
                      <a:spLocks noEditPoints="1"/>
                    </p:cNvSpPr>
                    <p:nvPr/>
                  </p:nvSpPr>
                  <p:spPr bwMode="auto">
                    <a:xfrm>
                      <a:off x="-4760913" y="3890963"/>
                      <a:ext cx="149225" cy="1022350"/>
                    </a:xfrm>
                    <a:custGeom>
                      <a:avLst/>
                      <a:gdLst>
                        <a:gd name="T0" fmla="*/ 13 w 26"/>
                        <a:gd name="T1" fmla="*/ 152 h 179"/>
                        <a:gd name="T2" fmla="*/ 0 w 26"/>
                        <a:gd name="T3" fmla="*/ 176 h 179"/>
                        <a:gd name="T4" fmla="*/ 0 w 26"/>
                        <a:gd name="T5" fmla="*/ 179 h 179"/>
                        <a:gd name="T6" fmla="*/ 13 w 26"/>
                        <a:gd name="T7" fmla="*/ 155 h 179"/>
                        <a:gd name="T8" fmla="*/ 26 w 26"/>
                        <a:gd name="T9" fmla="*/ 179 h 179"/>
                        <a:gd name="T10" fmla="*/ 26 w 26"/>
                        <a:gd name="T11" fmla="*/ 176 h 179"/>
                        <a:gd name="T12" fmla="*/ 13 w 26"/>
                        <a:gd name="T13" fmla="*/ 152 h 179"/>
                        <a:gd name="T14" fmla="*/ 25 w 26"/>
                        <a:gd name="T15" fmla="*/ 0 h 179"/>
                        <a:gd name="T16" fmla="*/ 25 w 26"/>
                        <a:gd name="T17" fmla="*/ 123 h 179"/>
                        <a:gd name="T18" fmla="*/ 26 w 26"/>
                        <a:gd name="T19" fmla="*/ 125 h 179"/>
                        <a:gd name="T20" fmla="*/ 26 w 26"/>
                        <a:gd name="T21" fmla="*/ 5 h 179"/>
                        <a:gd name="T22" fmla="*/ 25 w 26"/>
                        <a:gd name="T23" fmla="*/ 0 h 179"/>
                        <a:gd name="T24" fmla="*/ 1 w 26"/>
                        <a:gd name="T25" fmla="*/ 0 h 179"/>
                        <a:gd name="T26" fmla="*/ 0 w 26"/>
                        <a:gd name="T27" fmla="*/ 5 h 179"/>
                        <a:gd name="T28" fmla="*/ 0 w 26"/>
                        <a:gd name="T29" fmla="*/ 125 h 179"/>
                        <a:gd name="T30" fmla="*/ 1 w 26"/>
                        <a:gd name="T31" fmla="*/ 123 h 179"/>
                        <a:gd name="T32" fmla="*/ 1 w 26"/>
                        <a:gd name="T3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79">
                          <a:moveTo>
                            <a:pt x="13" y="152"/>
                          </a:moveTo>
                          <a:cubicBezTo>
                            <a:pt x="0" y="176"/>
                            <a:pt x="0" y="176"/>
                            <a:pt x="0" y="176"/>
                          </a:cubicBezTo>
                          <a:cubicBezTo>
                            <a:pt x="0" y="179"/>
                            <a:pt x="0" y="179"/>
                            <a:pt x="0" y="179"/>
                          </a:cubicBezTo>
                          <a:cubicBezTo>
                            <a:pt x="13" y="155"/>
                            <a:pt x="13" y="155"/>
                            <a:pt x="13" y="155"/>
                          </a:cubicBezTo>
                          <a:cubicBezTo>
                            <a:pt x="26" y="179"/>
                            <a:pt x="26" y="179"/>
                            <a:pt x="26" y="179"/>
                          </a:cubicBezTo>
                          <a:cubicBezTo>
                            <a:pt x="26" y="176"/>
                            <a:pt x="26" y="176"/>
                            <a:pt x="26" y="176"/>
                          </a:cubicBezTo>
                          <a:cubicBezTo>
                            <a:pt x="13" y="152"/>
                            <a:pt x="13" y="152"/>
                            <a:pt x="13" y="152"/>
                          </a:cubicBezTo>
                          <a:moveTo>
                            <a:pt x="25" y="0"/>
                          </a:moveTo>
                          <a:cubicBezTo>
                            <a:pt x="25" y="123"/>
                            <a:pt x="25" y="123"/>
                            <a:pt x="25" y="123"/>
                          </a:cubicBezTo>
                          <a:cubicBezTo>
                            <a:pt x="26" y="125"/>
                            <a:pt x="26" y="125"/>
                            <a:pt x="26" y="125"/>
                          </a:cubicBezTo>
                          <a:cubicBezTo>
                            <a:pt x="26" y="5"/>
                            <a:pt x="26" y="5"/>
                            <a:pt x="26" y="5"/>
                          </a:cubicBezTo>
                          <a:cubicBezTo>
                            <a:pt x="26" y="3"/>
                            <a:pt x="26" y="2"/>
                            <a:pt x="25" y="0"/>
                          </a:cubicBezTo>
                          <a:moveTo>
                            <a:pt x="1" y="0"/>
                          </a:moveTo>
                          <a:cubicBezTo>
                            <a:pt x="0" y="2"/>
                            <a:pt x="0" y="3"/>
                            <a:pt x="0" y="5"/>
                          </a:cubicBezTo>
                          <a:cubicBezTo>
                            <a:pt x="0" y="125"/>
                            <a:pt x="0" y="125"/>
                            <a:pt x="0" y="125"/>
                          </a:cubicBezTo>
                          <a:cubicBezTo>
                            <a:pt x="1" y="123"/>
                            <a:pt x="1" y="123"/>
                            <a:pt x="1" y="123"/>
                          </a:cubicBezTo>
                          <a:cubicBezTo>
                            <a:pt x="1" y="0"/>
                            <a:pt x="1" y="0"/>
                            <a:pt x="1"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2" name="Freeform 38">
                      <a:extLst>
                        <a:ext uri="{FF2B5EF4-FFF2-40B4-BE49-F238E27FC236}">
                          <a16:creationId xmlns:a16="http://schemas.microsoft.com/office/drawing/2014/main" id="{AE4B06E1-8AF8-47F2-B408-A99870D7CB05}"/>
                        </a:ext>
                      </a:extLst>
                    </p:cNvPr>
                    <p:cNvSpPr>
                      <a:spLocks/>
                    </p:cNvSpPr>
                    <p:nvPr/>
                  </p:nvSpPr>
                  <p:spPr bwMode="auto">
                    <a:xfrm>
                      <a:off x="-4554538" y="4759326"/>
                      <a:ext cx="371475" cy="769938"/>
                    </a:xfrm>
                    <a:custGeom>
                      <a:avLst/>
                      <a:gdLst>
                        <a:gd name="T0" fmla="*/ 0 w 65"/>
                        <a:gd name="T1" fmla="*/ 0 h 135"/>
                        <a:gd name="T2" fmla="*/ 0 w 65"/>
                        <a:gd name="T3" fmla="*/ 57 h 135"/>
                        <a:gd name="T4" fmla="*/ 38 w 65"/>
                        <a:gd name="T5" fmla="*/ 128 h 135"/>
                        <a:gd name="T6" fmla="*/ 50 w 65"/>
                        <a:gd name="T7" fmla="*/ 135 h 135"/>
                        <a:gd name="T8" fmla="*/ 57 w 65"/>
                        <a:gd name="T9" fmla="*/ 134 h 135"/>
                        <a:gd name="T10" fmla="*/ 62 w 65"/>
                        <a:gd name="T11" fmla="*/ 116 h 135"/>
                        <a:gd name="T12" fmla="*/ 62 w 65"/>
                        <a:gd name="T13" fmla="*/ 116 h 135"/>
                        <a:gd name="T14" fmla="*/ 0 w 65"/>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35">
                          <a:moveTo>
                            <a:pt x="0" y="0"/>
                          </a:moveTo>
                          <a:cubicBezTo>
                            <a:pt x="0" y="57"/>
                            <a:pt x="0" y="57"/>
                            <a:pt x="0" y="57"/>
                          </a:cubicBezTo>
                          <a:cubicBezTo>
                            <a:pt x="38" y="128"/>
                            <a:pt x="38" y="128"/>
                            <a:pt x="38" y="128"/>
                          </a:cubicBezTo>
                          <a:cubicBezTo>
                            <a:pt x="41" y="133"/>
                            <a:pt x="45" y="135"/>
                            <a:pt x="50" y="135"/>
                          </a:cubicBezTo>
                          <a:cubicBezTo>
                            <a:pt x="52" y="135"/>
                            <a:pt x="55" y="135"/>
                            <a:pt x="57" y="134"/>
                          </a:cubicBezTo>
                          <a:cubicBezTo>
                            <a:pt x="63" y="130"/>
                            <a:pt x="65" y="122"/>
                            <a:pt x="62" y="116"/>
                          </a:cubicBezTo>
                          <a:cubicBezTo>
                            <a:pt x="62" y="116"/>
                            <a:pt x="62" y="116"/>
                            <a:pt x="62" y="116"/>
                          </a:cubicBezTo>
                          <a:cubicBezTo>
                            <a:pt x="0" y="0"/>
                            <a:pt x="0" y="0"/>
                            <a:pt x="0" y="0"/>
                          </a:cubicBezTo>
                        </a:path>
                      </a:pathLst>
                    </a:custGeom>
                    <a:solidFill>
                      <a:srgbClr val="306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3" name="Freeform 39">
                      <a:extLst>
                        <a:ext uri="{FF2B5EF4-FFF2-40B4-BE49-F238E27FC236}">
                          <a16:creationId xmlns:a16="http://schemas.microsoft.com/office/drawing/2014/main" id="{237BA5A7-E979-4B17-8025-C67D60645821}"/>
                        </a:ext>
                      </a:extLst>
                    </p:cNvPr>
                    <p:cNvSpPr>
                      <a:spLocks/>
                    </p:cNvSpPr>
                    <p:nvPr/>
                  </p:nvSpPr>
                  <p:spPr bwMode="auto">
                    <a:xfrm>
                      <a:off x="-5187950" y="4759326"/>
                      <a:ext cx="369887" cy="769938"/>
                    </a:xfrm>
                    <a:custGeom>
                      <a:avLst/>
                      <a:gdLst>
                        <a:gd name="T0" fmla="*/ 65 w 65"/>
                        <a:gd name="T1" fmla="*/ 0 h 135"/>
                        <a:gd name="T2" fmla="*/ 3 w 65"/>
                        <a:gd name="T3" fmla="*/ 116 h 135"/>
                        <a:gd name="T4" fmla="*/ 9 w 65"/>
                        <a:gd name="T5" fmla="*/ 134 h 135"/>
                        <a:gd name="T6" fmla="*/ 15 w 65"/>
                        <a:gd name="T7" fmla="*/ 135 h 135"/>
                        <a:gd name="T8" fmla="*/ 26 w 65"/>
                        <a:gd name="T9" fmla="*/ 129 h 135"/>
                        <a:gd name="T10" fmla="*/ 26 w 65"/>
                        <a:gd name="T11" fmla="*/ 128 h 135"/>
                        <a:gd name="T12" fmla="*/ 65 w 65"/>
                        <a:gd name="T13" fmla="*/ 57 h 135"/>
                        <a:gd name="T14" fmla="*/ 65 w 65"/>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35">
                          <a:moveTo>
                            <a:pt x="65" y="0"/>
                          </a:moveTo>
                          <a:cubicBezTo>
                            <a:pt x="3" y="116"/>
                            <a:pt x="3" y="116"/>
                            <a:pt x="3" y="116"/>
                          </a:cubicBezTo>
                          <a:cubicBezTo>
                            <a:pt x="0" y="122"/>
                            <a:pt x="2" y="130"/>
                            <a:pt x="9" y="134"/>
                          </a:cubicBezTo>
                          <a:cubicBezTo>
                            <a:pt x="11" y="135"/>
                            <a:pt x="13" y="135"/>
                            <a:pt x="15" y="135"/>
                          </a:cubicBezTo>
                          <a:cubicBezTo>
                            <a:pt x="19" y="135"/>
                            <a:pt x="24" y="133"/>
                            <a:pt x="26" y="129"/>
                          </a:cubicBezTo>
                          <a:cubicBezTo>
                            <a:pt x="26" y="128"/>
                            <a:pt x="26" y="128"/>
                            <a:pt x="26" y="128"/>
                          </a:cubicBezTo>
                          <a:cubicBezTo>
                            <a:pt x="65" y="57"/>
                            <a:pt x="65" y="57"/>
                            <a:pt x="65" y="57"/>
                          </a:cubicBezTo>
                          <a:cubicBezTo>
                            <a:pt x="65" y="0"/>
                            <a:pt x="65" y="0"/>
                            <a:pt x="65" y="0"/>
                          </a:cubicBezTo>
                        </a:path>
                      </a:pathLst>
                    </a:custGeom>
                    <a:solidFill>
                      <a:srgbClr val="306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sp>
                <p:nvSpPr>
                  <p:cNvPr id="29" name="Freeform 40">
                    <a:extLst>
                      <a:ext uri="{FF2B5EF4-FFF2-40B4-BE49-F238E27FC236}">
                        <a16:creationId xmlns:a16="http://schemas.microsoft.com/office/drawing/2014/main" id="{B7992E08-EB62-4B34-A51F-1CF24F8D6FDE}"/>
                      </a:ext>
                    </a:extLst>
                  </p:cNvPr>
                  <p:cNvSpPr>
                    <a:spLocks/>
                  </p:cNvSpPr>
                  <p:nvPr/>
                </p:nvSpPr>
                <p:spPr bwMode="auto">
                  <a:xfrm>
                    <a:off x="-4818063" y="4660901"/>
                    <a:ext cx="57150" cy="423863"/>
                  </a:xfrm>
                  <a:custGeom>
                    <a:avLst/>
                    <a:gdLst>
                      <a:gd name="T0" fmla="*/ 9 w 10"/>
                      <a:gd name="T1" fmla="*/ 0 h 74"/>
                      <a:gd name="T2" fmla="*/ 0 w 10"/>
                      <a:gd name="T3" fmla="*/ 17 h 74"/>
                      <a:gd name="T4" fmla="*/ 0 w 10"/>
                      <a:gd name="T5" fmla="*/ 74 h 74"/>
                      <a:gd name="T6" fmla="*/ 10 w 10"/>
                      <a:gd name="T7" fmla="*/ 55 h 74"/>
                      <a:gd name="T8" fmla="*/ 10 w 10"/>
                      <a:gd name="T9" fmla="*/ 44 h 74"/>
                      <a:gd name="T10" fmla="*/ 10 w 10"/>
                      <a:gd name="T11" fmla="*/ 41 h 74"/>
                      <a:gd name="T12" fmla="*/ 10 w 10"/>
                      <a:gd name="T13" fmla="*/ 11 h 74"/>
                      <a:gd name="T14" fmla="*/ 9 w 10"/>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4">
                        <a:moveTo>
                          <a:pt x="9" y="0"/>
                        </a:moveTo>
                        <a:cubicBezTo>
                          <a:pt x="0" y="17"/>
                          <a:pt x="0" y="17"/>
                          <a:pt x="0" y="17"/>
                        </a:cubicBezTo>
                        <a:cubicBezTo>
                          <a:pt x="0" y="74"/>
                          <a:pt x="0" y="74"/>
                          <a:pt x="0" y="74"/>
                        </a:cubicBezTo>
                        <a:cubicBezTo>
                          <a:pt x="10" y="55"/>
                          <a:pt x="10" y="55"/>
                          <a:pt x="10" y="55"/>
                        </a:cubicBezTo>
                        <a:cubicBezTo>
                          <a:pt x="10" y="44"/>
                          <a:pt x="10" y="44"/>
                          <a:pt x="10" y="44"/>
                        </a:cubicBezTo>
                        <a:cubicBezTo>
                          <a:pt x="10" y="41"/>
                          <a:pt x="10" y="41"/>
                          <a:pt x="10" y="41"/>
                        </a:cubicBezTo>
                        <a:cubicBezTo>
                          <a:pt x="10" y="11"/>
                          <a:pt x="10" y="11"/>
                          <a:pt x="10" y="11"/>
                        </a:cubicBezTo>
                        <a:cubicBezTo>
                          <a:pt x="10" y="7"/>
                          <a:pt x="10" y="4"/>
                          <a:pt x="9" y="0"/>
                        </a:cubicBezTo>
                      </a:path>
                    </a:pathLst>
                  </a:custGeom>
                  <a:solidFill>
                    <a:srgbClr val="1E6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30" name="Freeform 41">
                    <a:extLst>
                      <a:ext uri="{FF2B5EF4-FFF2-40B4-BE49-F238E27FC236}">
                        <a16:creationId xmlns:a16="http://schemas.microsoft.com/office/drawing/2014/main" id="{0FAE73ED-C5A6-4740-BAC1-3D8A95B71F1C}"/>
                      </a:ext>
                    </a:extLst>
                  </p:cNvPr>
                  <p:cNvSpPr>
                    <a:spLocks/>
                  </p:cNvSpPr>
                  <p:nvPr/>
                </p:nvSpPr>
                <p:spPr bwMode="auto">
                  <a:xfrm>
                    <a:off x="-4611688" y="4660901"/>
                    <a:ext cx="57150" cy="423863"/>
                  </a:xfrm>
                  <a:custGeom>
                    <a:avLst/>
                    <a:gdLst>
                      <a:gd name="T0" fmla="*/ 1 w 10"/>
                      <a:gd name="T1" fmla="*/ 0 h 74"/>
                      <a:gd name="T2" fmla="*/ 0 w 10"/>
                      <a:gd name="T3" fmla="*/ 11 h 74"/>
                      <a:gd name="T4" fmla="*/ 0 w 10"/>
                      <a:gd name="T5" fmla="*/ 41 h 74"/>
                      <a:gd name="T6" fmla="*/ 0 w 10"/>
                      <a:gd name="T7" fmla="*/ 44 h 74"/>
                      <a:gd name="T8" fmla="*/ 0 w 10"/>
                      <a:gd name="T9" fmla="*/ 55 h 74"/>
                      <a:gd name="T10" fmla="*/ 10 w 10"/>
                      <a:gd name="T11" fmla="*/ 74 h 74"/>
                      <a:gd name="T12" fmla="*/ 10 w 10"/>
                      <a:gd name="T13" fmla="*/ 17 h 74"/>
                      <a:gd name="T14" fmla="*/ 1 w 10"/>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4">
                        <a:moveTo>
                          <a:pt x="1" y="0"/>
                        </a:moveTo>
                        <a:cubicBezTo>
                          <a:pt x="0" y="4"/>
                          <a:pt x="0" y="7"/>
                          <a:pt x="0" y="11"/>
                        </a:cubicBezTo>
                        <a:cubicBezTo>
                          <a:pt x="0" y="41"/>
                          <a:pt x="0" y="41"/>
                          <a:pt x="0" y="41"/>
                        </a:cubicBezTo>
                        <a:cubicBezTo>
                          <a:pt x="0" y="44"/>
                          <a:pt x="0" y="44"/>
                          <a:pt x="0" y="44"/>
                        </a:cubicBezTo>
                        <a:cubicBezTo>
                          <a:pt x="0" y="55"/>
                          <a:pt x="0" y="55"/>
                          <a:pt x="0" y="55"/>
                        </a:cubicBezTo>
                        <a:cubicBezTo>
                          <a:pt x="10" y="74"/>
                          <a:pt x="10" y="74"/>
                          <a:pt x="10" y="74"/>
                        </a:cubicBezTo>
                        <a:cubicBezTo>
                          <a:pt x="10" y="17"/>
                          <a:pt x="10" y="17"/>
                          <a:pt x="10" y="17"/>
                        </a:cubicBezTo>
                        <a:cubicBezTo>
                          <a:pt x="1" y="0"/>
                          <a:pt x="1" y="0"/>
                          <a:pt x="1" y="0"/>
                        </a:cubicBezTo>
                      </a:path>
                    </a:pathLst>
                  </a:custGeom>
                  <a:solidFill>
                    <a:srgbClr val="1E6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grpSp>
        </p:grpSp>
        <p:sp>
          <p:nvSpPr>
            <p:cNvPr id="7" name="Freeform: Shape 6">
              <a:extLst>
                <a:ext uri="{FF2B5EF4-FFF2-40B4-BE49-F238E27FC236}">
                  <a16:creationId xmlns:a16="http://schemas.microsoft.com/office/drawing/2014/main" id="{2074B52D-ADC5-43A1-9430-C2523FC105B3}"/>
                </a:ext>
              </a:extLst>
            </p:cNvPr>
            <p:cNvSpPr/>
            <p:nvPr/>
          </p:nvSpPr>
          <p:spPr>
            <a:xfrm>
              <a:off x="1697568" y="1603876"/>
              <a:ext cx="2925232" cy="406957"/>
            </a:xfrm>
            <a:custGeom>
              <a:avLst/>
              <a:gdLst>
                <a:gd name="connsiteX0" fmla="*/ 0 w 2836333"/>
                <a:gd name="connsiteY0" fmla="*/ 292100 h 292100"/>
                <a:gd name="connsiteX1" fmla="*/ 292100 w 2836333"/>
                <a:gd name="connsiteY1" fmla="*/ 0 h 292100"/>
                <a:gd name="connsiteX2" fmla="*/ 2836333 w 2836333"/>
                <a:gd name="connsiteY2" fmla="*/ 0 h 292100"/>
              </a:gdLst>
              <a:ahLst/>
              <a:cxnLst>
                <a:cxn ang="0">
                  <a:pos x="connsiteX0" y="connsiteY0"/>
                </a:cxn>
                <a:cxn ang="0">
                  <a:pos x="connsiteX1" y="connsiteY1"/>
                </a:cxn>
                <a:cxn ang="0">
                  <a:pos x="connsiteX2" y="connsiteY2"/>
                </a:cxn>
              </a:cxnLst>
              <a:rect l="l" t="t" r="r" b="b"/>
              <a:pathLst>
                <a:path w="2836333" h="292100">
                  <a:moveTo>
                    <a:pt x="0" y="292100"/>
                  </a:moveTo>
                  <a:lnTo>
                    <a:pt x="292100" y="0"/>
                  </a:lnTo>
                  <a:lnTo>
                    <a:pt x="2836333" y="0"/>
                  </a:lnTo>
                </a:path>
              </a:pathLst>
            </a:custGeom>
            <a:noFill/>
            <a:ln w="9525" cap="flat" cmpd="sng" algn="ctr">
              <a:solidFill>
                <a:srgbClr val="646464">
                  <a:lumMod val="40000"/>
                  <a:lumOff val="60000"/>
                </a:srgbClr>
              </a:solidFill>
              <a:prstDash val="sys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9BCFF4E8-E14C-4D98-BA33-75E55AD05CBC}"/>
                </a:ext>
              </a:extLst>
            </p:cNvPr>
            <p:cNvSpPr txBox="1"/>
            <p:nvPr/>
          </p:nvSpPr>
          <p:spPr>
            <a:xfrm>
              <a:off x="1855791" y="1622688"/>
              <a:ext cx="3603536" cy="369332"/>
            </a:xfrm>
            <a:prstGeom prst="rect">
              <a:avLst/>
            </a:prstGeom>
            <a:noFill/>
          </p:spPr>
          <p:txBody>
            <a:bodyPr wrap="squar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Dung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tích</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hít</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vào</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(IC) t</a:t>
              </a:r>
              <a:r>
                <a:rPr lang="en-GB" b="1" kern="0" dirty="0" err="1">
                  <a:solidFill>
                    <a:srgbClr val="003366"/>
                  </a:solidFill>
                  <a:latin typeface="Arial" panose="020B0604020202020204" pitchFamily="34" charset="0"/>
                  <a:cs typeface="Arial" panose="020B0604020202020204" pitchFamily="34" charset="0"/>
                </a:rPr>
                <a:t>uần</a:t>
              </a:r>
              <a:r>
                <a:rPr lang="en-GB" b="1" kern="0" dirty="0">
                  <a:solidFill>
                    <a:srgbClr val="003366"/>
                  </a:solidFill>
                  <a:latin typeface="Arial" panose="020B0604020202020204" pitchFamily="34" charset="0"/>
                  <a:cs typeface="Arial" panose="020B0604020202020204" pitchFamily="34" charset="0"/>
                </a:rPr>
                <a:t> 6 </a:t>
              </a:r>
              <a:r>
                <a:rPr kumimoji="0" lang="en-GB" sz="1800" b="1" i="0" u="none" strike="noStrike" kern="0" cap="none" spc="0" normalizeH="0" baseline="30000" noProof="0" dirty="0">
                  <a:ln>
                    <a:noFill/>
                  </a:ln>
                  <a:solidFill>
                    <a:srgbClr val="003366"/>
                  </a:solidFill>
                  <a:effectLst/>
                  <a:uLnTx/>
                  <a:uFillTx/>
                  <a:latin typeface="Arial" panose="020B0604020202020204" pitchFamily="34" charset="0"/>
                  <a:cs typeface="Arial" panose="020B0604020202020204" pitchFamily="34" charset="0"/>
                </a:rPr>
                <a:t>1 *</a:t>
              </a:r>
            </a:p>
          </p:txBody>
        </p:sp>
      </p:grpSp>
      <p:grpSp>
        <p:nvGrpSpPr>
          <p:cNvPr id="62" name="Group 61">
            <a:extLst>
              <a:ext uri="{FF2B5EF4-FFF2-40B4-BE49-F238E27FC236}">
                <a16:creationId xmlns:a16="http://schemas.microsoft.com/office/drawing/2014/main" id="{8E51ACEB-F1B3-4F37-9F3E-5A9C97349CF4}"/>
              </a:ext>
            </a:extLst>
          </p:cNvPr>
          <p:cNvGrpSpPr/>
          <p:nvPr/>
        </p:nvGrpSpPr>
        <p:grpSpPr>
          <a:xfrm>
            <a:off x="5910092" y="2021500"/>
            <a:ext cx="4977675" cy="4049475"/>
            <a:chOff x="6914874" y="1594845"/>
            <a:chExt cx="4977675" cy="4049475"/>
          </a:xfrm>
        </p:grpSpPr>
        <p:grpSp>
          <p:nvGrpSpPr>
            <p:cNvPr id="63" name="Group 62">
              <a:extLst>
                <a:ext uri="{FF2B5EF4-FFF2-40B4-BE49-F238E27FC236}">
                  <a16:creationId xmlns:a16="http://schemas.microsoft.com/office/drawing/2014/main" id="{D17C4C15-70E7-472C-B78D-56FAB58995AA}"/>
                </a:ext>
              </a:extLst>
            </p:cNvPr>
            <p:cNvGrpSpPr/>
            <p:nvPr/>
          </p:nvGrpSpPr>
          <p:grpSpPr>
            <a:xfrm>
              <a:off x="6914874" y="1594845"/>
              <a:ext cx="4706331" cy="4049475"/>
              <a:chOff x="6879568" y="1594845"/>
              <a:chExt cx="4706331" cy="4049475"/>
            </a:xfrm>
          </p:grpSpPr>
          <p:grpSp>
            <p:nvGrpSpPr>
              <p:cNvPr id="67" name="Group 66">
                <a:extLst>
                  <a:ext uri="{FF2B5EF4-FFF2-40B4-BE49-F238E27FC236}">
                    <a16:creationId xmlns:a16="http://schemas.microsoft.com/office/drawing/2014/main" id="{AFDDDCCF-9D87-40B5-9D55-FA5F4FF84FCB}"/>
                  </a:ext>
                </a:extLst>
              </p:cNvPr>
              <p:cNvGrpSpPr/>
              <p:nvPr/>
            </p:nvGrpSpPr>
            <p:grpSpPr>
              <a:xfrm>
                <a:off x="6879568" y="1935487"/>
                <a:ext cx="4706331" cy="3708833"/>
                <a:chOff x="5777587" y="1935487"/>
                <a:chExt cx="4706331" cy="3708833"/>
              </a:xfrm>
            </p:grpSpPr>
            <p:sp>
              <p:nvSpPr>
                <p:cNvPr id="94" name="TextBox 93">
                  <a:extLst>
                    <a:ext uri="{FF2B5EF4-FFF2-40B4-BE49-F238E27FC236}">
                      <a16:creationId xmlns:a16="http://schemas.microsoft.com/office/drawing/2014/main" id="{2D681196-7E3B-433C-88BF-8180E173C4A0}"/>
                    </a:ext>
                  </a:extLst>
                </p:cNvPr>
                <p:cNvSpPr txBox="1"/>
                <p:nvPr/>
              </p:nvSpPr>
              <p:spPr>
                <a:xfrm rot="16200000">
                  <a:off x="4674698" y="4142408"/>
                  <a:ext cx="2513555" cy="307777"/>
                </a:xfrm>
                <a:prstGeom prst="rect">
                  <a:avLst/>
                </a:prstGeom>
                <a:noFill/>
              </p:spPr>
              <p:txBody>
                <a:bodyPr wrap="squar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lang="en-GB" sz="1400" b="1" kern="0" dirty="0" err="1">
                      <a:solidFill>
                        <a:srgbClr val="58646E"/>
                      </a:solidFill>
                      <a:latin typeface="Arial" panose="020B0604020202020204" pitchFamily="34" charset="0"/>
                      <a:cs typeface="Arial" panose="020B0604020202020204" pitchFamily="34" charset="0"/>
                    </a:rPr>
                    <a:t>Thể</a:t>
                  </a:r>
                  <a:r>
                    <a:rPr lang="en-GB" sz="1400" b="1" kern="0" dirty="0">
                      <a:solidFill>
                        <a:srgbClr val="58646E"/>
                      </a:solidFill>
                      <a:latin typeface="Arial" panose="020B0604020202020204" pitchFamily="34" charset="0"/>
                      <a:cs typeface="Arial" panose="020B0604020202020204" pitchFamily="34" charset="0"/>
                    </a:rPr>
                    <a:t> </a:t>
                  </a:r>
                  <a:r>
                    <a:rPr lang="en-GB" sz="1400" b="1" kern="0" dirty="0" err="1">
                      <a:solidFill>
                        <a:srgbClr val="58646E"/>
                      </a:solidFill>
                      <a:latin typeface="Arial" panose="020B0604020202020204" pitchFamily="34" charset="0"/>
                      <a:cs typeface="Arial" panose="020B0604020202020204" pitchFamily="34" charset="0"/>
                    </a:rPr>
                    <a:t>tích</a:t>
                  </a:r>
                  <a:r>
                    <a:rPr lang="en-GB" sz="1400" b="1" kern="0" dirty="0">
                      <a:solidFill>
                        <a:srgbClr val="58646E"/>
                      </a:solidFill>
                      <a:latin typeface="Arial" panose="020B0604020202020204" pitchFamily="34" charset="0"/>
                      <a:cs typeface="Arial" panose="020B0604020202020204" pitchFamily="34" charset="0"/>
                    </a:rPr>
                    <a:t> </a:t>
                  </a:r>
                  <a:r>
                    <a:rPr lang="en-GB" sz="1400" b="1" kern="0" dirty="0" err="1">
                      <a:solidFill>
                        <a:srgbClr val="58646E"/>
                      </a:solidFill>
                      <a:latin typeface="Arial" panose="020B0604020202020204" pitchFamily="34" charset="0"/>
                      <a:cs typeface="Arial" panose="020B0604020202020204" pitchFamily="34" charset="0"/>
                    </a:rPr>
                    <a:t>khí</a:t>
                  </a:r>
                  <a:r>
                    <a:rPr lang="en-GB" sz="1400" b="1" kern="0" dirty="0">
                      <a:solidFill>
                        <a:srgbClr val="58646E"/>
                      </a:solidFill>
                      <a:latin typeface="Arial" panose="020B0604020202020204" pitchFamily="34" charset="0"/>
                      <a:cs typeface="Arial" panose="020B0604020202020204" pitchFamily="34" charset="0"/>
                    </a:rPr>
                    <a:t> </a:t>
                  </a:r>
                  <a:r>
                    <a:rPr lang="en-GB" sz="1400" b="1" kern="0" dirty="0" err="1">
                      <a:solidFill>
                        <a:srgbClr val="58646E"/>
                      </a:solidFill>
                      <a:latin typeface="Arial" panose="020B0604020202020204" pitchFamily="34" charset="0"/>
                      <a:cs typeface="Arial" panose="020B0604020202020204" pitchFamily="34" charset="0"/>
                    </a:rPr>
                    <a:t>cặn</a:t>
                  </a:r>
                  <a:r>
                    <a:rPr lang="en-GB" sz="1400" b="1" kern="0" dirty="0">
                      <a:solidFill>
                        <a:srgbClr val="58646E"/>
                      </a:solidFill>
                      <a:latin typeface="Arial" panose="020B0604020202020204" pitchFamily="34" charset="0"/>
                      <a:cs typeface="Arial" panose="020B0604020202020204" pitchFamily="34" charset="0"/>
                    </a:rPr>
                    <a:t> </a:t>
                  </a:r>
                  <a:r>
                    <a:rPr kumimoji="0" lang="en-GB" sz="1400" b="1"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rPr>
                    <a:t>(L)</a:t>
                  </a:r>
                </a:p>
              </p:txBody>
            </p:sp>
            <p:graphicFrame>
              <p:nvGraphicFramePr>
                <p:cNvPr id="95" name="Chart 94">
                  <a:extLst>
                    <a:ext uri="{FF2B5EF4-FFF2-40B4-BE49-F238E27FC236}">
                      <a16:creationId xmlns:a16="http://schemas.microsoft.com/office/drawing/2014/main" id="{1907CB16-A1FD-47A3-B0D9-78643486ABC3}"/>
                    </a:ext>
                  </a:extLst>
                </p:cNvPr>
                <p:cNvGraphicFramePr/>
                <p:nvPr/>
              </p:nvGraphicFramePr>
              <p:xfrm>
                <a:off x="6108596" y="1935487"/>
                <a:ext cx="4375322" cy="3708833"/>
              </p:xfrm>
              <a:graphic>
                <a:graphicData uri="http://schemas.openxmlformats.org/drawingml/2006/chart">
                  <c:chart xmlns:c="http://schemas.openxmlformats.org/drawingml/2006/chart" xmlns:r="http://schemas.openxmlformats.org/officeDocument/2006/relationships" r:id="rId4"/>
                </a:graphicData>
              </a:graphic>
            </p:graphicFrame>
            <p:grpSp>
              <p:nvGrpSpPr>
                <p:cNvPr id="96" name="Group 95">
                  <a:extLst>
                    <a:ext uri="{FF2B5EF4-FFF2-40B4-BE49-F238E27FC236}">
                      <a16:creationId xmlns:a16="http://schemas.microsoft.com/office/drawing/2014/main" id="{DC19C862-AFFF-4B38-AD08-DB19889AF591}"/>
                    </a:ext>
                  </a:extLst>
                </p:cNvPr>
                <p:cNvGrpSpPr/>
                <p:nvPr/>
              </p:nvGrpSpPr>
              <p:grpSpPr>
                <a:xfrm>
                  <a:off x="7066657" y="2736273"/>
                  <a:ext cx="878645" cy="329087"/>
                  <a:chOff x="1783020" y="2549789"/>
                  <a:chExt cx="878645" cy="329087"/>
                </a:xfrm>
              </p:grpSpPr>
              <p:grpSp>
                <p:nvGrpSpPr>
                  <p:cNvPr id="118" name="Group 117">
                    <a:extLst>
                      <a:ext uri="{FF2B5EF4-FFF2-40B4-BE49-F238E27FC236}">
                        <a16:creationId xmlns:a16="http://schemas.microsoft.com/office/drawing/2014/main" id="{2757C34B-82E7-4B53-9D01-672D037E1E2E}"/>
                      </a:ext>
                    </a:extLst>
                  </p:cNvPr>
                  <p:cNvGrpSpPr/>
                  <p:nvPr/>
                </p:nvGrpSpPr>
                <p:grpSpPr>
                  <a:xfrm flipH="1">
                    <a:off x="1786819" y="2781285"/>
                    <a:ext cx="874846" cy="97591"/>
                    <a:chOff x="2285711" y="4506903"/>
                    <a:chExt cx="407613" cy="139508"/>
                  </a:xfrm>
                </p:grpSpPr>
                <p:cxnSp>
                  <p:nvCxnSpPr>
                    <p:cNvPr id="120" name="Straight Connector 119">
                      <a:extLst>
                        <a:ext uri="{FF2B5EF4-FFF2-40B4-BE49-F238E27FC236}">
                          <a16:creationId xmlns:a16="http://schemas.microsoft.com/office/drawing/2014/main" id="{B9D5BEB7-2DDB-407A-B576-647F4C8DD515}"/>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121" name="Straight Connector 120">
                      <a:extLst>
                        <a:ext uri="{FF2B5EF4-FFF2-40B4-BE49-F238E27FC236}">
                          <a16:creationId xmlns:a16="http://schemas.microsoft.com/office/drawing/2014/main" id="{125F9B35-15B8-4BAD-9712-8EB2A640D341}"/>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122" name="Straight Connector 121">
                      <a:extLst>
                        <a:ext uri="{FF2B5EF4-FFF2-40B4-BE49-F238E27FC236}">
                          <a16:creationId xmlns:a16="http://schemas.microsoft.com/office/drawing/2014/main" id="{392E3400-F2EA-41C5-A6F5-49EBFBBDC4EB}"/>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119" name="TextBox 118">
                    <a:extLst>
                      <a:ext uri="{FF2B5EF4-FFF2-40B4-BE49-F238E27FC236}">
                        <a16:creationId xmlns:a16="http://schemas.microsoft.com/office/drawing/2014/main" id="{04B75964-9413-4FF3-92BA-0128DED411EE}"/>
                      </a:ext>
                    </a:extLst>
                  </p:cNvPr>
                  <p:cNvSpPr txBox="1"/>
                  <p:nvPr/>
                </p:nvSpPr>
                <p:spPr>
                  <a:xfrm>
                    <a:off x="1783020" y="2549789"/>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p&lt;0.0001</a:t>
                    </a:r>
                  </a:p>
                </p:txBody>
              </p:sp>
            </p:grpSp>
            <p:grpSp>
              <p:nvGrpSpPr>
                <p:cNvPr id="97" name="Group 96">
                  <a:extLst>
                    <a:ext uri="{FF2B5EF4-FFF2-40B4-BE49-F238E27FC236}">
                      <a16:creationId xmlns:a16="http://schemas.microsoft.com/office/drawing/2014/main" id="{70588A4A-18C4-46A4-BEBD-6FF19408C553}"/>
                    </a:ext>
                  </a:extLst>
                </p:cNvPr>
                <p:cNvGrpSpPr/>
                <p:nvPr/>
              </p:nvGrpSpPr>
              <p:grpSpPr>
                <a:xfrm>
                  <a:off x="7301467" y="3111346"/>
                  <a:ext cx="874848" cy="319259"/>
                  <a:chOff x="2058597" y="2251370"/>
                  <a:chExt cx="874848" cy="319259"/>
                </a:xfrm>
              </p:grpSpPr>
              <p:grpSp>
                <p:nvGrpSpPr>
                  <p:cNvPr id="113" name="Group 112">
                    <a:extLst>
                      <a:ext uri="{FF2B5EF4-FFF2-40B4-BE49-F238E27FC236}">
                        <a16:creationId xmlns:a16="http://schemas.microsoft.com/office/drawing/2014/main" id="{26FDD5E8-A816-4386-BE7E-A62CC4D0B099}"/>
                      </a:ext>
                    </a:extLst>
                  </p:cNvPr>
                  <p:cNvGrpSpPr/>
                  <p:nvPr/>
                </p:nvGrpSpPr>
                <p:grpSpPr>
                  <a:xfrm flipH="1">
                    <a:off x="2299172" y="2480768"/>
                    <a:ext cx="399022" cy="89861"/>
                    <a:chOff x="2285711" y="4506903"/>
                    <a:chExt cx="407613" cy="139508"/>
                  </a:xfrm>
                </p:grpSpPr>
                <p:cxnSp>
                  <p:nvCxnSpPr>
                    <p:cNvPr id="115" name="Straight Connector 114">
                      <a:extLst>
                        <a:ext uri="{FF2B5EF4-FFF2-40B4-BE49-F238E27FC236}">
                          <a16:creationId xmlns:a16="http://schemas.microsoft.com/office/drawing/2014/main" id="{30F6621F-AADB-4AB0-B650-E18A6B8A48AE}"/>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116" name="Straight Connector 115">
                      <a:extLst>
                        <a:ext uri="{FF2B5EF4-FFF2-40B4-BE49-F238E27FC236}">
                          <a16:creationId xmlns:a16="http://schemas.microsoft.com/office/drawing/2014/main" id="{82848679-08AA-41B0-9CF3-B33A8BEBA725}"/>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117" name="Straight Connector 116">
                      <a:extLst>
                        <a:ext uri="{FF2B5EF4-FFF2-40B4-BE49-F238E27FC236}">
                          <a16:creationId xmlns:a16="http://schemas.microsoft.com/office/drawing/2014/main" id="{4A1FE3F4-C4FB-41E9-B4BC-314882E56898}"/>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114" name="TextBox 113">
                    <a:extLst>
                      <a:ext uri="{FF2B5EF4-FFF2-40B4-BE49-F238E27FC236}">
                        <a16:creationId xmlns:a16="http://schemas.microsoft.com/office/drawing/2014/main" id="{B1E9BFCA-65C4-46BE-B669-83AAEAFA55DE}"/>
                      </a:ext>
                    </a:extLst>
                  </p:cNvPr>
                  <p:cNvSpPr txBox="1"/>
                  <p:nvPr/>
                </p:nvSpPr>
                <p:spPr>
                  <a:xfrm>
                    <a:off x="2058597" y="2251370"/>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p&lt;0.05</a:t>
                    </a:r>
                  </a:p>
                </p:txBody>
              </p:sp>
            </p:grpSp>
            <p:grpSp>
              <p:nvGrpSpPr>
                <p:cNvPr id="98" name="Group 97">
                  <a:extLst>
                    <a:ext uri="{FF2B5EF4-FFF2-40B4-BE49-F238E27FC236}">
                      <a16:creationId xmlns:a16="http://schemas.microsoft.com/office/drawing/2014/main" id="{4F3D90D9-4134-4FC3-99C4-86A8587A1A39}"/>
                    </a:ext>
                  </a:extLst>
                </p:cNvPr>
                <p:cNvGrpSpPr/>
                <p:nvPr/>
              </p:nvGrpSpPr>
              <p:grpSpPr>
                <a:xfrm>
                  <a:off x="8959233" y="2694636"/>
                  <a:ext cx="875641" cy="344883"/>
                  <a:chOff x="3700458" y="2468503"/>
                  <a:chExt cx="875641" cy="344883"/>
                </a:xfrm>
              </p:grpSpPr>
              <p:grpSp>
                <p:nvGrpSpPr>
                  <p:cNvPr id="108" name="Group 107">
                    <a:extLst>
                      <a:ext uri="{FF2B5EF4-FFF2-40B4-BE49-F238E27FC236}">
                        <a16:creationId xmlns:a16="http://schemas.microsoft.com/office/drawing/2014/main" id="{A56C39D6-CE9F-4F7F-83FC-BB58DB6021E8}"/>
                      </a:ext>
                    </a:extLst>
                  </p:cNvPr>
                  <p:cNvGrpSpPr/>
                  <p:nvPr/>
                </p:nvGrpSpPr>
                <p:grpSpPr>
                  <a:xfrm flipH="1">
                    <a:off x="3700458" y="2715795"/>
                    <a:ext cx="874846" cy="97591"/>
                    <a:chOff x="2285711" y="4506903"/>
                    <a:chExt cx="407613" cy="139508"/>
                  </a:xfrm>
                </p:grpSpPr>
                <p:cxnSp>
                  <p:nvCxnSpPr>
                    <p:cNvPr id="110" name="Straight Connector 109">
                      <a:extLst>
                        <a:ext uri="{FF2B5EF4-FFF2-40B4-BE49-F238E27FC236}">
                          <a16:creationId xmlns:a16="http://schemas.microsoft.com/office/drawing/2014/main" id="{D1B89EB1-1C82-4019-99B0-0A7C6ADA9050}"/>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111" name="Straight Connector 110">
                      <a:extLst>
                        <a:ext uri="{FF2B5EF4-FFF2-40B4-BE49-F238E27FC236}">
                          <a16:creationId xmlns:a16="http://schemas.microsoft.com/office/drawing/2014/main" id="{0BA08BCC-927A-4901-890D-E4EED2A30CA0}"/>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112" name="Straight Connector 111">
                      <a:extLst>
                        <a:ext uri="{FF2B5EF4-FFF2-40B4-BE49-F238E27FC236}">
                          <a16:creationId xmlns:a16="http://schemas.microsoft.com/office/drawing/2014/main" id="{23E9D8EA-BA0A-4947-9A3A-8FA820A6DD30}"/>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109" name="TextBox 108">
                    <a:extLst>
                      <a:ext uri="{FF2B5EF4-FFF2-40B4-BE49-F238E27FC236}">
                        <a16:creationId xmlns:a16="http://schemas.microsoft.com/office/drawing/2014/main" id="{02EC7A0E-4356-4103-B00F-165D69EDFB20}"/>
                      </a:ext>
                    </a:extLst>
                  </p:cNvPr>
                  <p:cNvSpPr txBox="1"/>
                  <p:nvPr/>
                </p:nvSpPr>
                <p:spPr>
                  <a:xfrm>
                    <a:off x="3701251" y="2468503"/>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p&lt;0.0001</a:t>
                    </a:r>
                  </a:p>
                </p:txBody>
              </p:sp>
            </p:grpSp>
            <p:grpSp>
              <p:nvGrpSpPr>
                <p:cNvPr id="99" name="Group 98">
                  <a:extLst>
                    <a:ext uri="{FF2B5EF4-FFF2-40B4-BE49-F238E27FC236}">
                      <a16:creationId xmlns:a16="http://schemas.microsoft.com/office/drawing/2014/main" id="{2D7E4215-73D2-46B5-BA5F-F095309396F2}"/>
                    </a:ext>
                  </a:extLst>
                </p:cNvPr>
                <p:cNvGrpSpPr/>
                <p:nvPr/>
              </p:nvGrpSpPr>
              <p:grpSpPr>
                <a:xfrm>
                  <a:off x="9196528" y="3055836"/>
                  <a:ext cx="874848" cy="351153"/>
                  <a:chOff x="3938491" y="3108963"/>
                  <a:chExt cx="874848" cy="351153"/>
                </a:xfrm>
              </p:grpSpPr>
              <p:grpSp>
                <p:nvGrpSpPr>
                  <p:cNvPr id="103" name="Group 102">
                    <a:extLst>
                      <a:ext uri="{FF2B5EF4-FFF2-40B4-BE49-F238E27FC236}">
                        <a16:creationId xmlns:a16="http://schemas.microsoft.com/office/drawing/2014/main" id="{46325862-3FB8-4EF7-ABAA-DD54C760702F}"/>
                      </a:ext>
                    </a:extLst>
                  </p:cNvPr>
                  <p:cNvGrpSpPr/>
                  <p:nvPr/>
                </p:nvGrpSpPr>
                <p:grpSpPr>
                  <a:xfrm flipH="1">
                    <a:off x="4177815" y="3370255"/>
                    <a:ext cx="399022" cy="89861"/>
                    <a:chOff x="2285711" y="4506903"/>
                    <a:chExt cx="407613" cy="139508"/>
                  </a:xfrm>
                </p:grpSpPr>
                <p:cxnSp>
                  <p:nvCxnSpPr>
                    <p:cNvPr id="105" name="Straight Connector 104">
                      <a:extLst>
                        <a:ext uri="{FF2B5EF4-FFF2-40B4-BE49-F238E27FC236}">
                          <a16:creationId xmlns:a16="http://schemas.microsoft.com/office/drawing/2014/main" id="{F9488602-3497-4BFA-BC62-8C8C984241F8}"/>
                        </a:ext>
                      </a:extLst>
                    </p:cNvPr>
                    <p:cNvCxnSpPr>
                      <a:cxnSpLocks/>
                    </p:cNvCxnSpPr>
                    <p:nvPr/>
                  </p:nvCxnSpPr>
                  <p:spPr>
                    <a:xfrm>
                      <a:off x="2285711" y="4506903"/>
                      <a:ext cx="407613" cy="0"/>
                    </a:xfrm>
                    <a:prstGeom prst="line">
                      <a:avLst/>
                    </a:prstGeom>
                    <a:noFill/>
                    <a:ln w="6350" cap="flat" cmpd="sng" algn="ctr">
                      <a:solidFill>
                        <a:srgbClr val="646464"/>
                      </a:solidFill>
                      <a:prstDash val="solid"/>
                      <a:miter lim="800000"/>
                    </a:ln>
                    <a:effectLst/>
                  </p:spPr>
                </p:cxnSp>
                <p:cxnSp>
                  <p:nvCxnSpPr>
                    <p:cNvPr id="106" name="Straight Connector 105">
                      <a:extLst>
                        <a:ext uri="{FF2B5EF4-FFF2-40B4-BE49-F238E27FC236}">
                          <a16:creationId xmlns:a16="http://schemas.microsoft.com/office/drawing/2014/main" id="{C1CB5997-8BE9-44CB-9E0B-A674DB6F30C3}"/>
                        </a:ext>
                      </a:extLst>
                    </p:cNvPr>
                    <p:cNvCxnSpPr>
                      <a:cxnSpLocks/>
                    </p:cNvCxnSpPr>
                    <p:nvPr/>
                  </p:nvCxnSpPr>
                  <p:spPr>
                    <a:xfrm rot="10800000" flipH="1" flipV="1">
                      <a:off x="2285711" y="4506903"/>
                      <a:ext cx="0" cy="139508"/>
                    </a:xfrm>
                    <a:prstGeom prst="line">
                      <a:avLst/>
                    </a:prstGeom>
                    <a:noFill/>
                    <a:ln w="6350" cap="flat" cmpd="sng" algn="ctr">
                      <a:solidFill>
                        <a:srgbClr val="646464"/>
                      </a:solidFill>
                      <a:prstDash val="solid"/>
                      <a:miter lim="800000"/>
                    </a:ln>
                    <a:effectLst/>
                  </p:spPr>
                </p:cxnSp>
                <p:cxnSp>
                  <p:nvCxnSpPr>
                    <p:cNvPr id="107" name="Straight Connector 106">
                      <a:extLst>
                        <a:ext uri="{FF2B5EF4-FFF2-40B4-BE49-F238E27FC236}">
                          <a16:creationId xmlns:a16="http://schemas.microsoft.com/office/drawing/2014/main" id="{3B9028E0-BF68-4EA1-AC19-7B456FC75EE4}"/>
                        </a:ext>
                      </a:extLst>
                    </p:cNvPr>
                    <p:cNvCxnSpPr>
                      <a:cxnSpLocks/>
                    </p:cNvCxnSpPr>
                    <p:nvPr/>
                  </p:nvCxnSpPr>
                  <p:spPr>
                    <a:xfrm>
                      <a:off x="2693324" y="4506903"/>
                      <a:ext cx="0" cy="139508"/>
                    </a:xfrm>
                    <a:prstGeom prst="line">
                      <a:avLst/>
                    </a:prstGeom>
                    <a:noFill/>
                    <a:ln w="6350" cap="flat" cmpd="sng" algn="ctr">
                      <a:solidFill>
                        <a:srgbClr val="646464"/>
                      </a:solidFill>
                      <a:prstDash val="solid"/>
                      <a:miter lim="800000"/>
                    </a:ln>
                    <a:effectLst/>
                  </p:spPr>
                </p:cxnSp>
              </p:grpSp>
              <p:sp>
                <p:nvSpPr>
                  <p:cNvPr id="104" name="TextBox 103">
                    <a:extLst>
                      <a:ext uri="{FF2B5EF4-FFF2-40B4-BE49-F238E27FC236}">
                        <a16:creationId xmlns:a16="http://schemas.microsoft.com/office/drawing/2014/main" id="{5D143E30-964D-404E-BC70-C372C7A6BC80}"/>
                      </a:ext>
                    </a:extLst>
                  </p:cNvPr>
                  <p:cNvSpPr txBox="1"/>
                  <p:nvPr/>
                </p:nvSpPr>
                <p:spPr>
                  <a:xfrm>
                    <a:off x="3938491" y="3108963"/>
                    <a:ext cx="874848" cy="2616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0"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p&lt;0.05</a:t>
                    </a:r>
                  </a:p>
                </p:txBody>
              </p:sp>
            </p:grpSp>
            <p:grpSp>
              <p:nvGrpSpPr>
                <p:cNvPr id="100" name="Group 99">
                  <a:extLst>
                    <a:ext uri="{FF2B5EF4-FFF2-40B4-BE49-F238E27FC236}">
                      <a16:creationId xmlns:a16="http://schemas.microsoft.com/office/drawing/2014/main" id="{17B396E1-018A-4FBB-A4C9-07657319B46A}"/>
                    </a:ext>
                  </a:extLst>
                </p:cNvPr>
                <p:cNvGrpSpPr/>
                <p:nvPr/>
              </p:nvGrpSpPr>
              <p:grpSpPr>
                <a:xfrm>
                  <a:off x="6622978" y="2357277"/>
                  <a:ext cx="3738037" cy="216717"/>
                  <a:chOff x="6622978" y="2357277"/>
                  <a:chExt cx="3738037" cy="216717"/>
                </a:xfrm>
              </p:grpSpPr>
              <p:sp>
                <p:nvSpPr>
                  <p:cNvPr id="101" name="TextBox 1">
                    <a:extLst>
                      <a:ext uri="{FF2B5EF4-FFF2-40B4-BE49-F238E27FC236}">
                        <a16:creationId xmlns:a16="http://schemas.microsoft.com/office/drawing/2014/main" id="{6BACB73B-E27B-44CD-A76D-12B6CE2DE34F}"/>
                      </a:ext>
                    </a:extLst>
                  </p:cNvPr>
                  <p:cNvSpPr txBox="1"/>
                  <p:nvPr/>
                </p:nvSpPr>
                <p:spPr>
                  <a:xfrm>
                    <a:off x="6622978" y="2357277"/>
                    <a:ext cx="1878992" cy="21671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2 h 30 </a:t>
                    </a:r>
                    <a:r>
                      <a:rPr kumimoji="0" lang="en-GB" sz="11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phút</a:t>
                    </a:r>
                    <a:endParaRPr kumimoji="0" lang="en-GB" sz="11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endParaRPr>
                  </a:p>
                </p:txBody>
              </p:sp>
              <p:sp>
                <p:nvSpPr>
                  <p:cNvPr id="102" name="TextBox 1">
                    <a:extLst>
                      <a:ext uri="{FF2B5EF4-FFF2-40B4-BE49-F238E27FC236}">
                        <a16:creationId xmlns:a16="http://schemas.microsoft.com/office/drawing/2014/main" id="{6CDAD036-88DD-4B01-9631-949D2BCAB476}"/>
                      </a:ext>
                    </a:extLst>
                  </p:cNvPr>
                  <p:cNvSpPr txBox="1"/>
                  <p:nvPr/>
                </p:nvSpPr>
                <p:spPr>
                  <a:xfrm>
                    <a:off x="8482023" y="2357277"/>
                    <a:ext cx="1878992" cy="21671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1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22 h 30 </a:t>
                    </a:r>
                    <a:r>
                      <a:rPr kumimoji="0" lang="en-GB" sz="11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phút</a:t>
                    </a:r>
                    <a:endParaRPr kumimoji="0" lang="en-GB" sz="11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endParaRPr>
                  </a:p>
                </p:txBody>
              </p:sp>
            </p:grpSp>
          </p:grpSp>
          <p:grpSp>
            <p:nvGrpSpPr>
              <p:cNvPr id="68" name="Group 67">
                <a:extLst>
                  <a:ext uri="{FF2B5EF4-FFF2-40B4-BE49-F238E27FC236}">
                    <a16:creationId xmlns:a16="http://schemas.microsoft.com/office/drawing/2014/main" id="{2B8FC3E4-7EF3-43F5-A144-1FD546367D45}"/>
                  </a:ext>
                </a:extLst>
              </p:cNvPr>
              <p:cNvGrpSpPr/>
              <p:nvPr/>
            </p:nvGrpSpPr>
            <p:grpSpPr>
              <a:xfrm>
                <a:off x="6930786" y="1594845"/>
                <a:ext cx="1035039" cy="1139090"/>
                <a:chOff x="4767476" y="2620526"/>
                <a:chExt cx="2381064" cy="2620428"/>
              </a:xfrm>
            </p:grpSpPr>
            <p:grpSp>
              <p:nvGrpSpPr>
                <p:cNvPr id="69" name="Group 68">
                  <a:extLst>
                    <a:ext uri="{FF2B5EF4-FFF2-40B4-BE49-F238E27FC236}">
                      <a16:creationId xmlns:a16="http://schemas.microsoft.com/office/drawing/2014/main" id="{9BB41013-64D7-459C-8E2C-97B8D02887F3}"/>
                    </a:ext>
                  </a:extLst>
                </p:cNvPr>
                <p:cNvGrpSpPr/>
                <p:nvPr/>
              </p:nvGrpSpPr>
              <p:grpSpPr>
                <a:xfrm>
                  <a:off x="4767476" y="2620526"/>
                  <a:ext cx="2381064" cy="2620428"/>
                  <a:chOff x="-5645150" y="604838"/>
                  <a:chExt cx="3600450" cy="3962400"/>
                </a:xfrm>
              </p:grpSpPr>
              <p:sp>
                <p:nvSpPr>
                  <p:cNvPr id="86" name="Freeform 5">
                    <a:extLst>
                      <a:ext uri="{FF2B5EF4-FFF2-40B4-BE49-F238E27FC236}">
                        <a16:creationId xmlns:a16="http://schemas.microsoft.com/office/drawing/2014/main" id="{76A5651E-A529-4CD0-94FF-C217E05959F3}"/>
                      </a:ext>
                    </a:extLst>
                  </p:cNvPr>
                  <p:cNvSpPr>
                    <a:spLocks/>
                  </p:cNvSpPr>
                  <p:nvPr/>
                </p:nvSpPr>
                <p:spPr bwMode="auto">
                  <a:xfrm>
                    <a:off x="-5329238" y="1106488"/>
                    <a:ext cx="546100" cy="541337"/>
                  </a:xfrm>
                  <a:custGeom>
                    <a:avLst/>
                    <a:gdLst>
                      <a:gd name="T0" fmla="*/ 141 w 141"/>
                      <a:gd name="T1" fmla="*/ 28 h 140"/>
                      <a:gd name="T2" fmla="*/ 22 w 141"/>
                      <a:gd name="T3" fmla="*/ 47 h 140"/>
                      <a:gd name="T4" fmla="*/ 17 w 141"/>
                      <a:gd name="T5" fmla="*/ 140 h 140"/>
                      <a:gd name="T6" fmla="*/ 141 w 141"/>
                      <a:gd name="T7" fmla="*/ 28 h 140"/>
                    </a:gdLst>
                    <a:ahLst/>
                    <a:cxnLst>
                      <a:cxn ang="0">
                        <a:pos x="T0" y="T1"/>
                      </a:cxn>
                      <a:cxn ang="0">
                        <a:pos x="T2" y="T3"/>
                      </a:cxn>
                      <a:cxn ang="0">
                        <a:pos x="T4" y="T5"/>
                      </a:cxn>
                      <a:cxn ang="0">
                        <a:pos x="T6" y="T7"/>
                      </a:cxn>
                    </a:cxnLst>
                    <a:rect l="0" t="0" r="r" b="b"/>
                    <a:pathLst>
                      <a:path w="141" h="140">
                        <a:moveTo>
                          <a:pt x="141" y="28"/>
                        </a:moveTo>
                        <a:cubicBezTo>
                          <a:pt x="103" y="0"/>
                          <a:pt x="49" y="9"/>
                          <a:pt x="22" y="47"/>
                        </a:cubicBezTo>
                        <a:cubicBezTo>
                          <a:pt x="2" y="74"/>
                          <a:pt x="0" y="110"/>
                          <a:pt x="17" y="140"/>
                        </a:cubicBezTo>
                        <a:cubicBezTo>
                          <a:pt x="51" y="95"/>
                          <a:pt x="93" y="58"/>
                          <a:pt x="141" y="28"/>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7" name="Freeform 6">
                    <a:extLst>
                      <a:ext uri="{FF2B5EF4-FFF2-40B4-BE49-F238E27FC236}">
                        <a16:creationId xmlns:a16="http://schemas.microsoft.com/office/drawing/2014/main" id="{282A4C76-D034-43FC-81A2-127CF35F27CB}"/>
                      </a:ext>
                    </a:extLst>
                  </p:cNvPr>
                  <p:cNvSpPr>
                    <a:spLocks/>
                  </p:cNvSpPr>
                  <p:nvPr/>
                </p:nvSpPr>
                <p:spPr bwMode="auto">
                  <a:xfrm>
                    <a:off x="-4251325" y="604838"/>
                    <a:ext cx="819150" cy="315912"/>
                  </a:xfrm>
                  <a:custGeom>
                    <a:avLst/>
                    <a:gdLst>
                      <a:gd name="T0" fmla="*/ 41 w 212"/>
                      <a:gd name="T1" fmla="*/ 0 h 82"/>
                      <a:gd name="T2" fmla="*/ 172 w 212"/>
                      <a:gd name="T3" fmla="*/ 0 h 82"/>
                      <a:gd name="T4" fmla="*/ 212 w 212"/>
                      <a:gd name="T5" fmla="*/ 41 h 82"/>
                      <a:gd name="T6" fmla="*/ 212 w 212"/>
                      <a:gd name="T7" fmla="*/ 42 h 82"/>
                      <a:gd name="T8" fmla="*/ 172 w 212"/>
                      <a:gd name="T9" fmla="*/ 82 h 82"/>
                      <a:gd name="T10" fmla="*/ 41 w 212"/>
                      <a:gd name="T11" fmla="*/ 82 h 82"/>
                      <a:gd name="T12" fmla="*/ 0 w 212"/>
                      <a:gd name="T13" fmla="*/ 42 h 82"/>
                      <a:gd name="T14" fmla="*/ 0 w 212"/>
                      <a:gd name="T15" fmla="*/ 42 h 82"/>
                      <a:gd name="T16" fmla="*/ 0 w 212"/>
                      <a:gd name="T17" fmla="*/ 41 h 82"/>
                      <a:gd name="T18" fmla="*/ 41 w 212"/>
                      <a:gd name="T1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82">
                        <a:moveTo>
                          <a:pt x="41" y="0"/>
                        </a:moveTo>
                        <a:cubicBezTo>
                          <a:pt x="172" y="0"/>
                          <a:pt x="172" y="0"/>
                          <a:pt x="172" y="0"/>
                        </a:cubicBezTo>
                        <a:cubicBezTo>
                          <a:pt x="194" y="0"/>
                          <a:pt x="212" y="19"/>
                          <a:pt x="212" y="41"/>
                        </a:cubicBezTo>
                        <a:cubicBezTo>
                          <a:pt x="212" y="42"/>
                          <a:pt x="212" y="42"/>
                          <a:pt x="212" y="42"/>
                        </a:cubicBezTo>
                        <a:cubicBezTo>
                          <a:pt x="212" y="64"/>
                          <a:pt x="194" y="82"/>
                          <a:pt x="172" y="82"/>
                        </a:cubicBezTo>
                        <a:cubicBezTo>
                          <a:pt x="41" y="82"/>
                          <a:pt x="41" y="82"/>
                          <a:pt x="41" y="82"/>
                        </a:cubicBezTo>
                        <a:cubicBezTo>
                          <a:pt x="19" y="82"/>
                          <a:pt x="0" y="64"/>
                          <a:pt x="0" y="42"/>
                        </a:cubicBezTo>
                        <a:cubicBezTo>
                          <a:pt x="0" y="42"/>
                          <a:pt x="0" y="42"/>
                          <a:pt x="0" y="42"/>
                        </a:cubicBezTo>
                        <a:cubicBezTo>
                          <a:pt x="0" y="41"/>
                          <a:pt x="0" y="41"/>
                          <a:pt x="0" y="41"/>
                        </a:cubicBezTo>
                        <a:cubicBezTo>
                          <a:pt x="0" y="19"/>
                          <a:pt x="19" y="0"/>
                          <a:pt x="41" y="0"/>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8" name="Freeform 7">
                    <a:extLst>
                      <a:ext uri="{FF2B5EF4-FFF2-40B4-BE49-F238E27FC236}">
                        <a16:creationId xmlns:a16="http://schemas.microsoft.com/office/drawing/2014/main" id="{D21CF34C-D15C-4D6E-B86D-CB5EDF284456}"/>
                      </a:ext>
                    </a:extLst>
                  </p:cNvPr>
                  <p:cNvSpPr>
                    <a:spLocks/>
                  </p:cNvSpPr>
                  <p:nvPr/>
                </p:nvSpPr>
                <p:spPr bwMode="auto">
                  <a:xfrm>
                    <a:off x="-4146550" y="885825"/>
                    <a:ext cx="614363" cy="136525"/>
                  </a:xfrm>
                  <a:custGeom>
                    <a:avLst/>
                    <a:gdLst>
                      <a:gd name="T0" fmla="*/ 3 w 159"/>
                      <a:gd name="T1" fmla="*/ 0 h 35"/>
                      <a:gd name="T2" fmla="*/ 156 w 159"/>
                      <a:gd name="T3" fmla="*/ 0 h 35"/>
                      <a:gd name="T4" fmla="*/ 159 w 159"/>
                      <a:gd name="T5" fmla="*/ 3 h 35"/>
                      <a:gd name="T6" fmla="*/ 159 w 159"/>
                      <a:gd name="T7" fmla="*/ 32 h 35"/>
                      <a:gd name="T8" fmla="*/ 156 w 159"/>
                      <a:gd name="T9" fmla="*/ 35 h 35"/>
                      <a:gd name="T10" fmla="*/ 3 w 159"/>
                      <a:gd name="T11" fmla="*/ 35 h 35"/>
                      <a:gd name="T12" fmla="*/ 0 w 159"/>
                      <a:gd name="T13" fmla="*/ 32 h 35"/>
                      <a:gd name="T14" fmla="*/ 0 w 159"/>
                      <a:gd name="T15" fmla="*/ 3 h 35"/>
                      <a:gd name="T16" fmla="*/ 3 w 159"/>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35">
                        <a:moveTo>
                          <a:pt x="3" y="0"/>
                        </a:moveTo>
                        <a:cubicBezTo>
                          <a:pt x="156" y="0"/>
                          <a:pt x="156" y="0"/>
                          <a:pt x="156" y="0"/>
                        </a:cubicBezTo>
                        <a:cubicBezTo>
                          <a:pt x="158" y="0"/>
                          <a:pt x="159" y="2"/>
                          <a:pt x="159" y="3"/>
                        </a:cubicBezTo>
                        <a:cubicBezTo>
                          <a:pt x="159" y="32"/>
                          <a:pt x="159" y="32"/>
                          <a:pt x="159" y="32"/>
                        </a:cubicBezTo>
                        <a:cubicBezTo>
                          <a:pt x="159" y="34"/>
                          <a:pt x="158" y="35"/>
                          <a:pt x="156" y="35"/>
                        </a:cubicBezTo>
                        <a:cubicBezTo>
                          <a:pt x="3" y="35"/>
                          <a:pt x="3" y="35"/>
                          <a:pt x="3" y="35"/>
                        </a:cubicBezTo>
                        <a:cubicBezTo>
                          <a:pt x="1" y="35"/>
                          <a:pt x="0" y="34"/>
                          <a:pt x="0" y="32"/>
                        </a:cubicBezTo>
                        <a:cubicBezTo>
                          <a:pt x="0" y="3"/>
                          <a:pt x="0" y="3"/>
                          <a:pt x="0" y="3"/>
                        </a:cubicBezTo>
                        <a:cubicBezTo>
                          <a:pt x="0" y="2"/>
                          <a:pt x="1" y="0"/>
                          <a:pt x="3" y="0"/>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9" name="Freeform 8">
                    <a:extLst>
                      <a:ext uri="{FF2B5EF4-FFF2-40B4-BE49-F238E27FC236}">
                        <a16:creationId xmlns:a16="http://schemas.microsoft.com/office/drawing/2014/main" id="{DDA08CA7-3C98-425A-B927-F49F81ED7FC1}"/>
                      </a:ext>
                    </a:extLst>
                  </p:cNvPr>
                  <p:cNvSpPr>
                    <a:spLocks/>
                  </p:cNvSpPr>
                  <p:nvPr/>
                </p:nvSpPr>
                <p:spPr bwMode="auto">
                  <a:xfrm>
                    <a:off x="-2963863" y="1125538"/>
                    <a:ext cx="671513" cy="669925"/>
                  </a:xfrm>
                  <a:custGeom>
                    <a:avLst/>
                    <a:gdLst>
                      <a:gd name="T0" fmla="*/ 119 w 174"/>
                      <a:gd name="T1" fmla="*/ 173 h 173"/>
                      <a:gd name="T2" fmla="*/ 151 w 174"/>
                      <a:gd name="T3" fmla="*/ 56 h 173"/>
                      <a:gd name="T4" fmla="*/ 34 w 174"/>
                      <a:gd name="T5" fmla="*/ 24 h 173"/>
                      <a:gd name="T6" fmla="*/ 0 w 174"/>
                      <a:gd name="T7" fmla="*/ 60 h 173"/>
                      <a:gd name="T8" fmla="*/ 119 w 174"/>
                      <a:gd name="T9" fmla="*/ 173 h 173"/>
                    </a:gdLst>
                    <a:ahLst/>
                    <a:cxnLst>
                      <a:cxn ang="0">
                        <a:pos x="T0" y="T1"/>
                      </a:cxn>
                      <a:cxn ang="0">
                        <a:pos x="T2" y="T3"/>
                      </a:cxn>
                      <a:cxn ang="0">
                        <a:pos x="T4" y="T5"/>
                      </a:cxn>
                      <a:cxn ang="0">
                        <a:pos x="T6" y="T7"/>
                      </a:cxn>
                      <a:cxn ang="0">
                        <a:pos x="T8" y="T9"/>
                      </a:cxn>
                    </a:cxnLst>
                    <a:rect l="0" t="0" r="r" b="b"/>
                    <a:pathLst>
                      <a:path w="174" h="173">
                        <a:moveTo>
                          <a:pt x="119" y="173"/>
                        </a:moveTo>
                        <a:cubicBezTo>
                          <a:pt x="160" y="150"/>
                          <a:pt x="174" y="97"/>
                          <a:pt x="151" y="56"/>
                        </a:cubicBezTo>
                        <a:cubicBezTo>
                          <a:pt x="128" y="15"/>
                          <a:pt x="75" y="0"/>
                          <a:pt x="34" y="24"/>
                        </a:cubicBezTo>
                        <a:cubicBezTo>
                          <a:pt x="19" y="32"/>
                          <a:pt x="7" y="45"/>
                          <a:pt x="0" y="60"/>
                        </a:cubicBezTo>
                        <a:cubicBezTo>
                          <a:pt x="46" y="90"/>
                          <a:pt x="87" y="128"/>
                          <a:pt x="119" y="173"/>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90" name="Freeform 9">
                    <a:extLst>
                      <a:ext uri="{FF2B5EF4-FFF2-40B4-BE49-F238E27FC236}">
                        <a16:creationId xmlns:a16="http://schemas.microsoft.com/office/drawing/2014/main" id="{1A53FED5-25C9-4915-BE1B-E457696F7A74}"/>
                      </a:ext>
                    </a:extLst>
                  </p:cNvPr>
                  <p:cNvSpPr>
                    <a:spLocks noEditPoints="1"/>
                  </p:cNvSpPr>
                  <p:nvPr/>
                </p:nvSpPr>
                <p:spPr bwMode="auto">
                  <a:xfrm>
                    <a:off x="-5645150" y="947738"/>
                    <a:ext cx="3600450" cy="3619500"/>
                  </a:xfrm>
                  <a:custGeom>
                    <a:avLst/>
                    <a:gdLst>
                      <a:gd name="T0" fmla="*/ 466 w 932"/>
                      <a:gd name="T1" fmla="*/ 936 h 936"/>
                      <a:gd name="T2" fmla="*/ 0 w 932"/>
                      <a:gd name="T3" fmla="*/ 468 h 936"/>
                      <a:gd name="T4" fmla="*/ 466 w 932"/>
                      <a:gd name="T5" fmla="*/ 0 h 936"/>
                      <a:gd name="T6" fmla="*/ 932 w 932"/>
                      <a:gd name="T7" fmla="*/ 468 h 936"/>
                      <a:gd name="T8" fmla="*/ 466 w 932"/>
                      <a:gd name="T9" fmla="*/ 936 h 936"/>
                      <a:gd name="T10" fmla="*/ 466 w 932"/>
                      <a:gd name="T11" fmla="*/ 80 h 936"/>
                      <a:gd name="T12" fmla="*/ 80 w 932"/>
                      <a:gd name="T13" fmla="*/ 468 h 936"/>
                      <a:gd name="T14" fmla="*/ 466 w 932"/>
                      <a:gd name="T15" fmla="*/ 856 h 936"/>
                      <a:gd name="T16" fmla="*/ 852 w 932"/>
                      <a:gd name="T17" fmla="*/ 468 h 936"/>
                      <a:gd name="T18" fmla="*/ 466 w 932"/>
                      <a:gd name="T19" fmla="*/ 8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2" h="936">
                        <a:moveTo>
                          <a:pt x="466" y="936"/>
                        </a:moveTo>
                        <a:cubicBezTo>
                          <a:pt x="209" y="936"/>
                          <a:pt x="0" y="726"/>
                          <a:pt x="0" y="468"/>
                        </a:cubicBezTo>
                        <a:cubicBezTo>
                          <a:pt x="0" y="210"/>
                          <a:pt x="209" y="0"/>
                          <a:pt x="466" y="0"/>
                        </a:cubicBezTo>
                        <a:cubicBezTo>
                          <a:pt x="723" y="0"/>
                          <a:pt x="932" y="210"/>
                          <a:pt x="932" y="468"/>
                        </a:cubicBezTo>
                        <a:cubicBezTo>
                          <a:pt x="932" y="726"/>
                          <a:pt x="723" y="936"/>
                          <a:pt x="466" y="936"/>
                        </a:cubicBezTo>
                        <a:close/>
                        <a:moveTo>
                          <a:pt x="466" y="80"/>
                        </a:moveTo>
                        <a:cubicBezTo>
                          <a:pt x="253" y="80"/>
                          <a:pt x="80" y="254"/>
                          <a:pt x="80" y="468"/>
                        </a:cubicBezTo>
                        <a:cubicBezTo>
                          <a:pt x="80" y="682"/>
                          <a:pt x="253" y="856"/>
                          <a:pt x="466" y="856"/>
                        </a:cubicBezTo>
                        <a:cubicBezTo>
                          <a:pt x="679" y="856"/>
                          <a:pt x="852" y="682"/>
                          <a:pt x="852" y="468"/>
                        </a:cubicBezTo>
                        <a:cubicBezTo>
                          <a:pt x="852" y="254"/>
                          <a:pt x="679" y="80"/>
                          <a:pt x="466"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91" name="Oval 10">
                    <a:extLst>
                      <a:ext uri="{FF2B5EF4-FFF2-40B4-BE49-F238E27FC236}">
                        <a16:creationId xmlns:a16="http://schemas.microsoft.com/office/drawing/2014/main" id="{2C88E300-1D44-4E2E-878D-61D5F8E64C0B}"/>
                      </a:ext>
                    </a:extLst>
                  </p:cNvPr>
                  <p:cNvSpPr>
                    <a:spLocks noChangeArrowheads="1"/>
                  </p:cNvSpPr>
                  <p:nvPr/>
                </p:nvSpPr>
                <p:spPr bwMode="auto">
                  <a:xfrm>
                    <a:off x="-5491163" y="1103313"/>
                    <a:ext cx="3290888" cy="3308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92" name="Freeform 11">
                    <a:extLst>
                      <a:ext uri="{FF2B5EF4-FFF2-40B4-BE49-F238E27FC236}">
                        <a16:creationId xmlns:a16="http://schemas.microsoft.com/office/drawing/2014/main" id="{AAA35108-56BB-43B5-B4F1-C479C11EDB93}"/>
                      </a:ext>
                    </a:extLst>
                  </p:cNvPr>
                  <p:cNvSpPr>
                    <a:spLocks noEditPoints="1"/>
                  </p:cNvSpPr>
                  <p:nvPr/>
                </p:nvSpPr>
                <p:spPr bwMode="auto">
                  <a:xfrm>
                    <a:off x="-5553075" y="1041400"/>
                    <a:ext cx="3414713" cy="3432175"/>
                  </a:xfrm>
                  <a:custGeom>
                    <a:avLst/>
                    <a:gdLst>
                      <a:gd name="T0" fmla="*/ 442 w 884"/>
                      <a:gd name="T1" fmla="*/ 888 h 888"/>
                      <a:gd name="T2" fmla="*/ 0 w 884"/>
                      <a:gd name="T3" fmla="*/ 444 h 888"/>
                      <a:gd name="T4" fmla="*/ 442 w 884"/>
                      <a:gd name="T5" fmla="*/ 0 h 888"/>
                      <a:gd name="T6" fmla="*/ 884 w 884"/>
                      <a:gd name="T7" fmla="*/ 444 h 888"/>
                      <a:gd name="T8" fmla="*/ 442 w 884"/>
                      <a:gd name="T9" fmla="*/ 888 h 888"/>
                      <a:gd name="T10" fmla="*/ 442 w 884"/>
                      <a:gd name="T11" fmla="*/ 32 h 888"/>
                      <a:gd name="T12" fmla="*/ 32 w 884"/>
                      <a:gd name="T13" fmla="*/ 444 h 888"/>
                      <a:gd name="T14" fmla="*/ 442 w 884"/>
                      <a:gd name="T15" fmla="*/ 856 h 888"/>
                      <a:gd name="T16" fmla="*/ 852 w 884"/>
                      <a:gd name="T17" fmla="*/ 444 h 888"/>
                      <a:gd name="T18" fmla="*/ 442 w 884"/>
                      <a:gd name="T19" fmla="*/ 32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4" h="888">
                        <a:moveTo>
                          <a:pt x="442" y="888"/>
                        </a:moveTo>
                        <a:cubicBezTo>
                          <a:pt x="198" y="888"/>
                          <a:pt x="0" y="689"/>
                          <a:pt x="0" y="444"/>
                        </a:cubicBezTo>
                        <a:cubicBezTo>
                          <a:pt x="0" y="199"/>
                          <a:pt x="198" y="0"/>
                          <a:pt x="442" y="0"/>
                        </a:cubicBezTo>
                        <a:cubicBezTo>
                          <a:pt x="686" y="0"/>
                          <a:pt x="884" y="199"/>
                          <a:pt x="884" y="444"/>
                        </a:cubicBezTo>
                        <a:cubicBezTo>
                          <a:pt x="884" y="689"/>
                          <a:pt x="686" y="888"/>
                          <a:pt x="442" y="888"/>
                        </a:cubicBezTo>
                        <a:close/>
                        <a:moveTo>
                          <a:pt x="442" y="32"/>
                        </a:moveTo>
                        <a:cubicBezTo>
                          <a:pt x="216" y="32"/>
                          <a:pt x="32" y="217"/>
                          <a:pt x="32" y="444"/>
                        </a:cubicBezTo>
                        <a:cubicBezTo>
                          <a:pt x="32" y="671"/>
                          <a:pt x="216" y="856"/>
                          <a:pt x="442" y="856"/>
                        </a:cubicBezTo>
                        <a:cubicBezTo>
                          <a:pt x="668" y="856"/>
                          <a:pt x="852" y="671"/>
                          <a:pt x="852" y="444"/>
                        </a:cubicBezTo>
                        <a:cubicBezTo>
                          <a:pt x="852" y="217"/>
                          <a:pt x="668" y="32"/>
                          <a:pt x="442" y="32"/>
                        </a:cubicBezTo>
                        <a:close/>
                      </a:path>
                    </a:pathLst>
                  </a:custGeom>
                  <a:solidFill>
                    <a:srgbClr val="646464">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93" name="Freeform 22">
                    <a:extLst>
                      <a:ext uri="{FF2B5EF4-FFF2-40B4-BE49-F238E27FC236}">
                        <a16:creationId xmlns:a16="http://schemas.microsoft.com/office/drawing/2014/main" id="{D454161A-C1BC-4BE9-B798-E4FCBFBE05DB}"/>
                      </a:ext>
                    </a:extLst>
                  </p:cNvPr>
                  <p:cNvSpPr>
                    <a:spLocks noEditPoints="1"/>
                  </p:cNvSpPr>
                  <p:nvPr/>
                </p:nvSpPr>
                <p:spPr bwMode="auto">
                  <a:xfrm>
                    <a:off x="-4184650" y="1674813"/>
                    <a:ext cx="668338" cy="1125537"/>
                  </a:xfrm>
                  <a:custGeom>
                    <a:avLst/>
                    <a:gdLst>
                      <a:gd name="T0" fmla="*/ 158 w 173"/>
                      <a:gd name="T1" fmla="*/ 289 h 291"/>
                      <a:gd name="T2" fmla="*/ 146 w 173"/>
                      <a:gd name="T3" fmla="*/ 282 h 291"/>
                      <a:gd name="T4" fmla="*/ 87 w 173"/>
                      <a:gd name="T5" fmla="*/ 172 h 291"/>
                      <a:gd name="T6" fmla="*/ 28 w 173"/>
                      <a:gd name="T7" fmla="*/ 282 h 291"/>
                      <a:gd name="T8" fmla="*/ 9 w 173"/>
                      <a:gd name="T9" fmla="*/ 287 h 291"/>
                      <a:gd name="T10" fmla="*/ 3 w 173"/>
                      <a:gd name="T11" fmla="*/ 269 h 291"/>
                      <a:gd name="T12" fmla="*/ 3 w 173"/>
                      <a:gd name="T13" fmla="*/ 269 h 291"/>
                      <a:gd name="T14" fmla="*/ 73 w 173"/>
                      <a:gd name="T15" fmla="*/ 139 h 291"/>
                      <a:gd name="T16" fmla="*/ 73 w 173"/>
                      <a:gd name="T17" fmla="*/ 14 h 291"/>
                      <a:gd name="T18" fmla="*/ 87 w 173"/>
                      <a:gd name="T19" fmla="*/ 0 h 291"/>
                      <a:gd name="T20" fmla="*/ 100 w 173"/>
                      <a:gd name="T21" fmla="*/ 14 h 291"/>
                      <a:gd name="T22" fmla="*/ 100 w 173"/>
                      <a:gd name="T23" fmla="*/ 139 h 291"/>
                      <a:gd name="T24" fmla="*/ 170 w 173"/>
                      <a:gd name="T25" fmla="*/ 269 h 291"/>
                      <a:gd name="T26" fmla="*/ 164 w 173"/>
                      <a:gd name="T27" fmla="*/ 287 h 291"/>
                      <a:gd name="T28" fmla="*/ 158 w 173"/>
                      <a:gd name="T29" fmla="*/ 289 h 291"/>
                      <a:gd name="T30" fmla="*/ 158 w 173"/>
                      <a:gd name="T31" fmla="*/ 289 h 291"/>
                      <a:gd name="T32" fmla="*/ 87 w 173"/>
                      <a:gd name="T33" fmla="*/ 169 h 291"/>
                      <a:gd name="T34" fmla="*/ 147 w 173"/>
                      <a:gd name="T35" fmla="*/ 281 h 291"/>
                      <a:gd name="T36" fmla="*/ 163 w 173"/>
                      <a:gd name="T37" fmla="*/ 286 h 291"/>
                      <a:gd name="T38" fmla="*/ 168 w 173"/>
                      <a:gd name="T39" fmla="*/ 269 h 291"/>
                      <a:gd name="T40" fmla="*/ 168 w 173"/>
                      <a:gd name="T41" fmla="*/ 269 h 291"/>
                      <a:gd name="T42" fmla="*/ 168 w 173"/>
                      <a:gd name="T43" fmla="*/ 269 h 291"/>
                      <a:gd name="T44" fmla="*/ 99 w 173"/>
                      <a:gd name="T45" fmla="*/ 140 h 291"/>
                      <a:gd name="T46" fmla="*/ 99 w 173"/>
                      <a:gd name="T47" fmla="*/ 14 h 291"/>
                      <a:gd name="T48" fmla="*/ 87 w 173"/>
                      <a:gd name="T49" fmla="*/ 2 h 291"/>
                      <a:gd name="T50" fmla="*/ 74 w 173"/>
                      <a:gd name="T51" fmla="*/ 14 h 291"/>
                      <a:gd name="T52" fmla="*/ 74 w 173"/>
                      <a:gd name="T53" fmla="*/ 140 h 291"/>
                      <a:gd name="T54" fmla="*/ 5 w 173"/>
                      <a:gd name="T55" fmla="*/ 269 h 291"/>
                      <a:gd name="T56" fmla="*/ 10 w 173"/>
                      <a:gd name="T57" fmla="*/ 286 h 291"/>
                      <a:gd name="T58" fmla="*/ 26 w 173"/>
                      <a:gd name="T59" fmla="*/ 281 h 291"/>
                      <a:gd name="T60" fmla="*/ 26 w 173"/>
                      <a:gd name="T61" fmla="*/ 281 h 291"/>
                      <a:gd name="T62" fmla="*/ 87 w 173"/>
                      <a:gd name="T63" fmla="*/ 16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91">
                        <a:moveTo>
                          <a:pt x="158" y="289"/>
                        </a:moveTo>
                        <a:cubicBezTo>
                          <a:pt x="153" y="289"/>
                          <a:pt x="148" y="286"/>
                          <a:pt x="146" y="282"/>
                        </a:cubicBezTo>
                        <a:cubicBezTo>
                          <a:pt x="87" y="172"/>
                          <a:pt x="87" y="172"/>
                          <a:pt x="87" y="172"/>
                        </a:cubicBezTo>
                        <a:cubicBezTo>
                          <a:pt x="28" y="282"/>
                          <a:pt x="28" y="282"/>
                          <a:pt x="28" y="282"/>
                        </a:cubicBezTo>
                        <a:cubicBezTo>
                          <a:pt x="24" y="288"/>
                          <a:pt x="16" y="291"/>
                          <a:pt x="9" y="287"/>
                        </a:cubicBezTo>
                        <a:cubicBezTo>
                          <a:pt x="2" y="284"/>
                          <a:pt x="0" y="276"/>
                          <a:pt x="3" y="269"/>
                        </a:cubicBezTo>
                        <a:cubicBezTo>
                          <a:pt x="3" y="269"/>
                          <a:pt x="3" y="269"/>
                          <a:pt x="3" y="269"/>
                        </a:cubicBezTo>
                        <a:cubicBezTo>
                          <a:pt x="73" y="139"/>
                          <a:pt x="73" y="139"/>
                          <a:pt x="73" y="139"/>
                        </a:cubicBezTo>
                        <a:cubicBezTo>
                          <a:pt x="73" y="14"/>
                          <a:pt x="73" y="14"/>
                          <a:pt x="73" y="14"/>
                        </a:cubicBezTo>
                        <a:cubicBezTo>
                          <a:pt x="73" y="7"/>
                          <a:pt x="79" y="0"/>
                          <a:pt x="87" y="0"/>
                        </a:cubicBezTo>
                        <a:cubicBezTo>
                          <a:pt x="94" y="0"/>
                          <a:pt x="100" y="7"/>
                          <a:pt x="100" y="14"/>
                        </a:cubicBezTo>
                        <a:cubicBezTo>
                          <a:pt x="100" y="139"/>
                          <a:pt x="100" y="139"/>
                          <a:pt x="100" y="139"/>
                        </a:cubicBezTo>
                        <a:cubicBezTo>
                          <a:pt x="170" y="269"/>
                          <a:pt x="170" y="269"/>
                          <a:pt x="170" y="269"/>
                        </a:cubicBezTo>
                        <a:cubicBezTo>
                          <a:pt x="173" y="275"/>
                          <a:pt x="171" y="284"/>
                          <a:pt x="164" y="287"/>
                        </a:cubicBezTo>
                        <a:cubicBezTo>
                          <a:pt x="162" y="288"/>
                          <a:pt x="160" y="289"/>
                          <a:pt x="158" y="289"/>
                        </a:cubicBezTo>
                        <a:cubicBezTo>
                          <a:pt x="158" y="289"/>
                          <a:pt x="158" y="289"/>
                          <a:pt x="158" y="289"/>
                        </a:cubicBezTo>
                        <a:moveTo>
                          <a:pt x="87" y="169"/>
                        </a:moveTo>
                        <a:cubicBezTo>
                          <a:pt x="147" y="281"/>
                          <a:pt x="147" y="281"/>
                          <a:pt x="147" y="281"/>
                        </a:cubicBezTo>
                        <a:cubicBezTo>
                          <a:pt x="150" y="287"/>
                          <a:pt x="157" y="289"/>
                          <a:pt x="163" y="286"/>
                        </a:cubicBezTo>
                        <a:cubicBezTo>
                          <a:pt x="169" y="283"/>
                          <a:pt x="172" y="275"/>
                          <a:pt x="168" y="269"/>
                        </a:cubicBezTo>
                        <a:cubicBezTo>
                          <a:pt x="168" y="269"/>
                          <a:pt x="168" y="269"/>
                          <a:pt x="168" y="269"/>
                        </a:cubicBezTo>
                        <a:cubicBezTo>
                          <a:pt x="168" y="269"/>
                          <a:pt x="168" y="269"/>
                          <a:pt x="168" y="269"/>
                        </a:cubicBezTo>
                        <a:cubicBezTo>
                          <a:pt x="99" y="140"/>
                          <a:pt x="99" y="140"/>
                          <a:pt x="99" y="140"/>
                        </a:cubicBezTo>
                        <a:cubicBezTo>
                          <a:pt x="99" y="14"/>
                          <a:pt x="99" y="14"/>
                          <a:pt x="99" y="14"/>
                        </a:cubicBezTo>
                        <a:cubicBezTo>
                          <a:pt x="99" y="7"/>
                          <a:pt x="93" y="2"/>
                          <a:pt x="87" y="2"/>
                        </a:cubicBezTo>
                        <a:cubicBezTo>
                          <a:pt x="80" y="2"/>
                          <a:pt x="74" y="7"/>
                          <a:pt x="74" y="14"/>
                        </a:cubicBezTo>
                        <a:cubicBezTo>
                          <a:pt x="74" y="140"/>
                          <a:pt x="74" y="140"/>
                          <a:pt x="74" y="140"/>
                        </a:cubicBezTo>
                        <a:cubicBezTo>
                          <a:pt x="5" y="269"/>
                          <a:pt x="5" y="269"/>
                          <a:pt x="5" y="269"/>
                        </a:cubicBezTo>
                        <a:cubicBezTo>
                          <a:pt x="1" y="275"/>
                          <a:pt x="4" y="283"/>
                          <a:pt x="10" y="286"/>
                        </a:cubicBezTo>
                        <a:cubicBezTo>
                          <a:pt x="16" y="289"/>
                          <a:pt x="23" y="287"/>
                          <a:pt x="26" y="281"/>
                        </a:cubicBezTo>
                        <a:cubicBezTo>
                          <a:pt x="26" y="281"/>
                          <a:pt x="26" y="281"/>
                          <a:pt x="26" y="281"/>
                        </a:cubicBezTo>
                        <a:cubicBezTo>
                          <a:pt x="87" y="169"/>
                          <a:pt x="87" y="169"/>
                          <a:pt x="87" y="16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grpSp>
              <p:nvGrpSpPr>
                <p:cNvPr id="70" name="Group 69">
                  <a:extLst>
                    <a:ext uri="{FF2B5EF4-FFF2-40B4-BE49-F238E27FC236}">
                      <a16:creationId xmlns:a16="http://schemas.microsoft.com/office/drawing/2014/main" id="{BD86ED67-48A6-4AC7-A7FF-41B82940AFDC}"/>
                    </a:ext>
                  </a:extLst>
                </p:cNvPr>
                <p:cNvGrpSpPr/>
                <p:nvPr/>
              </p:nvGrpSpPr>
              <p:grpSpPr>
                <a:xfrm>
                  <a:off x="5035768" y="3167829"/>
                  <a:ext cx="1844480" cy="1816972"/>
                  <a:chOff x="-6753225" y="3376613"/>
                  <a:chExt cx="4151312" cy="4089400"/>
                </a:xfrm>
              </p:grpSpPr>
              <p:sp>
                <p:nvSpPr>
                  <p:cNvPr id="71" name="Freeform 13">
                    <a:extLst>
                      <a:ext uri="{FF2B5EF4-FFF2-40B4-BE49-F238E27FC236}">
                        <a16:creationId xmlns:a16="http://schemas.microsoft.com/office/drawing/2014/main" id="{77821984-706C-4DA5-A75C-13A38F4C93E3}"/>
                      </a:ext>
                    </a:extLst>
                  </p:cNvPr>
                  <p:cNvSpPr>
                    <a:spLocks/>
                  </p:cNvSpPr>
                  <p:nvPr/>
                </p:nvSpPr>
                <p:spPr bwMode="auto">
                  <a:xfrm>
                    <a:off x="-6753225" y="3405188"/>
                    <a:ext cx="4151312" cy="4060825"/>
                  </a:xfrm>
                  <a:custGeom>
                    <a:avLst/>
                    <a:gdLst>
                      <a:gd name="T0" fmla="*/ 363 w 727"/>
                      <a:gd name="T1" fmla="*/ 711 h 711"/>
                      <a:gd name="T2" fmla="*/ 0 w 727"/>
                      <a:gd name="T3" fmla="*/ 346 h 711"/>
                      <a:gd name="T4" fmla="*/ 218 w 727"/>
                      <a:gd name="T5" fmla="*/ 12 h 711"/>
                      <a:gd name="T6" fmla="*/ 228 w 727"/>
                      <a:gd name="T7" fmla="*/ 36 h 711"/>
                      <a:gd name="T8" fmla="*/ 26 w 727"/>
                      <a:gd name="T9" fmla="*/ 346 h 711"/>
                      <a:gd name="T10" fmla="*/ 363 w 727"/>
                      <a:gd name="T11" fmla="*/ 684 h 711"/>
                      <a:gd name="T12" fmla="*/ 700 w 727"/>
                      <a:gd name="T13" fmla="*/ 346 h 711"/>
                      <a:gd name="T14" fmla="*/ 470 w 727"/>
                      <a:gd name="T15" fmla="*/ 25 h 711"/>
                      <a:gd name="T16" fmla="*/ 479 w 727"/>
                      <a:gd name="T17" fmla="*/ 0 h 711"/>
                      <a:gd name="T18" fmla="*/ 726 w 727"/>
                      <a:gd name="T19" fmla="*/ 346 h 711"/>
                      <a:gd name="T20" fmla="*/ 363 w 727"/>
                      <a:gd name="T21" fmla="*/ 71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7" h="711">
                        <a:moveTo>
                          <a:pt x="363" y="711"/>
                        </a:moveTo>
                        <a:cubicBezTo>
                          <a:pt x="163" y="711"/>
                          <a:pt x="0" y="547"/>
                          <a:pt x="0" y="346"/>
                        </a:cubicBezTo>
                        <a:cubicBezTo>
                          <a:pt x="0" y="201"/>
                          <a:pt x="85" y="70"/>
                          <a:pt x="218" y="12"/>
                        </a:cubicBezTo>
                        <a:cubicBezTo>
                          <a:pt x="228" y="36"/>
                          <a:pt x="228" y="36"/>
                          <a:pt x="228" y="36"/>
                        </a:cubicBezTo>
                        <a:cubicBezTo>
                          <a:pt x="105" y="90"/>
                          <a:pt x="26" y="212"/>
                          <a:pt x="26" y="346"/>
                        </a:cubicBezTo>
                        <a:cubicBezTo>
                          <a:pt x="26" y="533"/>
                          <a:pt x="177" y="684"/>
                          <a:pt x="363" y="684"/>
                        </a:cubicBezTo>
                        <a:cubicBezTo>
                          <a:pt x="549" y="684"/>
                          <a:pt x="700" y="533"/>
                          <a:pt x="700" y="346"/>
                        </a:cubicBezTo>
                        <a:cubicBezTo>
                          <a:pt x="700" y="201"/>
                          <a:pt x="608" y="71"/>
                          <a:pt x="470" y="25"/>
                        </a:cubicBezTo>
                        <a:cubicBezTo>
                          <a:pt x="479" y="0"/>
                          <a:pt x="479" y="0"/>
                          <a:pt x="479" y="0"/>
                        </a:cubicBezTo>
                        <a:cubicBezTo>
                          <a:pt x="627" y="50"/>
                          <a:pt x="727" y="189"/>
                          <a:pt x="726" y="346"/>
                        </a:cubicBezTo>
                        <a:cubicBezTo>
                          <a:pt x="726" y="547"/>
                          <a:pt x="563" y="711"/>
                          <a:pt x="363" y="711"/>
                        </a:cubicBezTo>
                        <a:close/>
                      </a:path>
                    </a:pathLst>
                  </a:custGeom>
                  <a:solidFill>
                    <a:srgbClr val="164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2" name="Freeform 14">
                    <a:extLst>
                      <a:ext uri="{FF2B5EF4-FFF2-40B4-BE49-F238E27FC236}">
                        <a16:creationId xmlns:a16="http://schemas.microsoft.com/office/drawing/2014/main" id="{C099ACAC-7CBD-40DE-8871-F84E131149C0}"/>
                      </a:ext>
                    </a:extLst>
                  </p:cNvPr>
                  <p:cNvSpPr>
                    <a:spLocks/>
                  </p:cNvSpPr>
                  <p:nvPr/>
                </p:nvSpPr>
                <p:spPr bwMode="auto">
                  <a:xfrm>
                    <a:off x="-5776913" y="3376613"/>
                    <a:ext cx="422275" cy="439738"/>
                  </a:xfrm>
                  <a:custGeom>
                    <a:avLst/>
                    <a:gdLst>
                      <a:gd name="T0" fmla="*/ 94 w 266"/>
                      <a:gd name="T1" fmla="*/ 277 h 277"/>
                      <a:gd name="T2" fmla="*/ 166 w 266"/>
                      <a:gd name="T3" fmla="*/ 111 h 277"/>
                      <a:gd name="T4" fmla="*/ 0 w 266"/>
                      <a:gd name="T5" fmla="*/ 39 h 277"/>
                      <a:gd name="T6" fmla="*/ 101 w 266"/>
                      <a:gd name="T7" fmla="*/ 0 h 277"/>
                      <a:gd name="T8" fmla="*/ 266 w 266"/>
                      <a:gd name="T9" fmla="*/ 72 h 277"/>
                      <a:gd name="T10" fmla="*/ 198 w 266"/>
                      <a:gd name="T11" fmla="*/ 237 h 277"/>
                      <a:gd name="T12" fmla="*/ 94 w 266"/>
                      <a:gd name="T13" fmla="*/ 277 h 277"/>
                    </a:gdLst>
                    <a:ahLst/>
                    <a:cxnLst>
                      <a:cxn ang="0">
                        <a:pos x="T0" y="T1"/>
                      </a:cxn>
                      <a:cxn ang="0">
                        <a:pos x="T2" y="T3"/>
                      </a:cxn>
                      <a:cxn ang="0">
                        <a:pos x="T4" y="T5"/>
                      </a:cxn>
                      <a:cxn ang="0">
                        <a:pos x="T6" y="T7"/>
                      </a:cxn>
                      <a:cxn ang="0">
                        <a:pos x="T8" y="T9"/>
                      </a:cxn>
                      <a:cxn ang="0">
                        <a:pos x="T10" y="T11"/>
                      </a:cxn>
                      <a:cxn ang="0">
                        <a:pos x="T12" y="T13"/>
                      </a:cxn>
                    </a:cxnLst>
                    <a:rect l="0" t="0" r="r" b="b"/>
                    <a:pathLst>
                      <a:path w="266" h="277">
                        <a:moveTo>
                          <a:pt x="94" y="277"/>
                        </a:moveTo>
                        <a:lnTo>
                          <a:pt x="166" y="111"/>
                        </a:lnTo>
                        <a:lnTo>
                          <a:pt x="0" y="39"/>
                        </a:lnTo>
                        <a:lnTo>
                          <a:pt x="101" y="0"/>
                        </a:lnTo>
                        <a:lnTo>
                          <a:pt x="266" y="72"/>
                        </a:lnTo>
                        <a:lnTo>
                          <a:pt x="198" y="237"/>
                        </a:lnTo>
                        <a:lnTo>
                          <a:pt x="94" y="277"/>
                        </a:lnTo>
                        <a:close/>
                      </a:path>
                    </a:pathLst>
                  </a:custGeom>
                  <a:solidFill>
                    <a:srgbClr val="164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3" name="Freeform 21">
                    <a:extLst>
                      <a:ext uri="{FF2B5EF4-FFF2-40B4-BE49-F238E27FC236}">
                        <a16:creationId xmlns:a16="http://schemas.microsoft.com/office/drawing/2014/main" id="{F2E49B74-6C14-48C2-81B9-5C7DF1EE8E98}"/>
                      </a:ext>
                    </a:extLst>
                  </p:cNvPr>
                  <p:cNvSpPr>
                    <a:spLocks/>
                  </p:cNvSpPr>
                  <p:nvPr/>
                </p:nvSpPr>
                <p:spPr bwMode="auto">
                  <a:xfrm>
                    <a:off x="-5176838" y="3798888"/>
                    <a:ext cx="981075" cy="1651000"/>
                  </a:xfrm>
                  <a:custGeom>
                    <a:avLst/>
                    <a:gdLst>
                      <a:gd name="T0" fmla="*/ 168 w 172"/>
                      <a:gd name="T1" fmla="*/ 268 h 289"/>
                      <a:gd name="T2" fmla="*/ 99 w 172"/>
                      <a:gd name="T3" fmla="*/ 139 h 289"/>
                      <a:gd name="T4" fmla="*/ 99 w 172"/>
                      <a:gd name="T5" fmla="*/ 13 h 289"/>
                      <a:gd name="T6" fmla="*/ 86 w 172"/>
                      <a:gd name="T7" fmla="*/ 0 h 289"/>
                      <a:gd name="T8" fmla="*/ 73 w 172"/>
                      <a:gd name="T9" fmla="*/ 13 h 289"/>
                      <a:gd name="T10" fmla="*/ 73 w 172"/>
                      <a:gd name="T11" fmla="*/ 13 h 289"/>
                      <a:gd name="T12" fmla="*/ 73 w 172"/>
                      <a:gd name="T13" fmla="*/ 139 h 289"/>
                      <a:gd name="T14" fmla="*/ 3 w 172"/>
                      <a:gd name="T15" fmla="*/ 268 h 289"/>
                      <a:gd name="T16" fmla="*/ 9 w 172"/>
                      <a:gd name="T17" fmla="*/ 285 h 289"/>
                      <a:gd name="T18" fmla="*/ 26 w 172"/>
                      <a:gd name="T19" fmla="*/ 280 h 289"/>
                      <a:gd name="T20" fmla="*/ 86 w 172"/>
                      <a:gd name="T21" fmla="*/ 169 h 289"/>
                      <a:gd name="T22" fmla="*/ 146 w 172"/>
                      <a:gd name="T23" fmla="*/ 280 h 289"/>
                      <a:gd name="T24" fmla="*/ 163 w 172"/>
                      <a:gd name="T25" fmla="*/ 285 h 289"/>
                      <a:gd name="T26" fmla="*/ 168 w 172"/>
                      <a:gd name="T27" fmla="*/ 26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289">
                        <a:moveTo>
                          <a:pt x="168" y="268"/>
                        </a:moveTo>
                        <a:cubicBezTo>
                          <a:pt x="99" y="139"/>
                          <a:pt x="99" y="139"/>
                          <a:pt x="99" y="139"/>
                        </a:cubicBezTo>
                        <a:cubicBezTo>
                          <a:pt x="99" y="13"/>
                          <a:pt x="99" y="13"/>
                          <a:pt x="99" y="13"/>
                        </a:cubicBezTo>
                        <a:cubicBezTo>
                          <a:pt x="99" y="6"/>
                          <a:pt x="93" y="0"/>
                          <a:pt x="86" y="0"/>
                        </a:cubicBezTo>
                        <a:cubicBezTo>
                          <a:pt x="79" y="0"/>
                          <a:pt x="73" y="6"/>
                          <a:pt x="73" y="13"/>
                        </a:cubicBezTo>
                        <a:cubicBezTo>
                          <a:pt x="73" y="13"/>
                          <a:pt x="73" y="13"/>
                          <a:pt x="73" y="13"/>
                        </a:cubicBezTo>
                        <a:cubicBezTo>
                          <a:pt x="73" y="139"/>
                          <a:pt x="73" y="139"/>
                          <a:pt x="73" y="139"/>
                        </a:cubicBezTo>
                        <a:cubicBezTo>
                          <a:pt x="3" y="268"/>
                          <a:pt x="3" y="268"/>
                          <a:pt x="3" y="268"/>
                        </a:cubicBezTo>
                        <a:cubicBezTo>
                          <a:pt x="0" y="274"/>
                          <a:pt x="3" y="282"/>
                          <a:pt x="9" y="285"/>
                        </a:cubicBezTo>
                        <a:cubicBezTo>
                          <a:pt x="15" y="289"/>
                          <a:pt x="23" y="286"/>
                          <a:pt x="26" y="280"/>
                        </a:cubicBezTo>
                        <a:cubicBezTo>
                          <a:pt x="86" y="169"/>
                          <a:pt x="86" y="169"/>
                          <a:pt x="86" y="169"/>
                        </a:cubicBezTo>
                        <a:cubicBezTo>
                          <a:pt x="146" y="280"/>
                          <a:pt x="146" y="280"/>
                          <a:pt x="146" y="280"/>
                        </a:cubicBezTo>
                        <a:cubicBezTo>
                          <a:pt x="149" y="286"/>
                          <a:pt x="157" y="289"/>
                          <a:pt x="163" y="285"/>
                        </a:cubicBezTo>
                        <a:cubicBezTo>
                          <a:pt x="170" y="282"/>
                          <a:pt x="172" y="274"/>
                          <a:pt x="168" y="26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4" name="Freeform 22">
                    <a:extLst>
                      <a:ext uri="{FF2B5EF4-FFF2-40B4-BE49-F238E27FC236}">
                        <a16:creationId xmlns:a16="http://schemas.microsoft.com/office/drawing/2014/main" id="{5745FD47-E30A-4B0A-8E96-760DDA3ED04C}"/>
                      </a:ext>
                    </a:extLst>
                  </p:cNvPr>
                  <p:cNvSpPr>
                    <a:spLocks noEditPoints="1"/>
                  </p:cNvSpPr>
                  <p:nvPr/>
                </p:nvSpPr>
                <p:spPr bwMode="auto">
                  <a:xfrm>
                    <a:off x="-5183188" y="3794126"/>
                    <a:ext cx="993775" cy="1662113"/>
                  </a:xfrm>
                  <a:custGeom>
                    <a:avLst/>
                    <a:gdLst>
                      <a:gd name="T0" fmla="*/ 158 w 174"/>
                      <a:gd name="T1" fmla="*/ 289 h 291"/>
                      <a:gd name="T2" fmla="*/ 146 w 174"/>
                      <a:gd name="T3" fmla="*/ 282 h 291"/>
                      <a:gd name="T4" fmla="*/ 87 w 174"/>
                      <a:gd name="T5" fmla="*/ 172 h 291"/>
                      <a:gd name="T6" fmla="*/ 28 w 174"/>
                      <a:gd name="T7" fmla="*/ 282 h 291"/>
                      <a:gd name="T8" fmla="*/ 9 w 174"/>
                      <a:gd name="T9" fmla="*/ 287 h 291"/>
                      <a:gd name="T10" fmla="*/ 4 w 174"/>
                      <a:gd name="T11" fmla="*/ 269 h 291"/>
                      <a:gd name="T12" fmla="*/ 4 w 174"/>
                      <a:gd name="T13" fmla="*/ 269 h 291"/>
                      <a:gd name="T14" fmla="*/ 73 w 174"/>
                      <a:gd name="T15" fmla="*/ 139 h 291"/>
                      <a:gd name="T16" fmla="*/ 73 w 174"/>
                      <a:gd name="T17" fmla="*/ 14 h 291"/>
                      <a:gd name="T18" fmla="*/ 87 w 174"/>
                      <a:gd name="T19" fmla="*/ 0 h 291"/>
                      <a:gd name="T20" fmla="*/ 101 w 174"/>
                      <a:gd name="T21" fmla="*/ 14 h 291"/>
                      <a:gd name="T22" fmla="*/ 101 w 174"/>
                      <a:gd name="T23" fmla="*/ 139 h 291"/>
                      <a:gd name="T24" fmla="*/ 170 w 174"/>
                      <a:gd name="T25" fmla="*/ 269 h 291"/>
                      <a:gd name="T26" fmla="*/ 165 w 174"/>
                      <a:gd name="T27" fmla="*/ 287 h 291"/>
                      <a:gd name="T28" fmla="*/ 158 w 174"/>
                      <a:gd name="T29" fmla="*/ 289 h 291"/>
                      <a:gd name="T30" fmla="*/ 158 w 174"/>
                      <a:gd name="T31" fmla="*/ 289 h 291"/>
                      <a:gd name="T32" fmla="*/ 87 w 174"/>
                      <a:gd name="T33" fmla="*/ 169 h 291"/>
                      <a:gd name="T34" fmla="*/ 147 w 174"/>
                      <a:gd name="T35" fmla="*/ 281 h 291"/>
                      <a:gd name="T36" fmla="*/ 164 w 174"/>
                      <a:gd name="T37" fmla="*/ 286 h 291"/>
                      <a:gd name="T38" fmla="*/ 169 w 174"/>
                      <a:gd name="T39" fmla="*/ 269 h 291"/>
                      <a:gd name="T40" fmla="*/ 169 w 174"/>
                      <a:gd name="T41" fmla="*/ 269 h 291"/>
                      <a:gd name="T42" fmla="*/ 99 w 174"/>
                      <a:gd name="T43" fmla="*/ 140 h 291"/>
                      <a:gd name="T44" fmla="*/ 99 w 174"/>
                      <a:gd name="T45" fmla="*/ 14 h 291"/>
                      <a:gd name="T46" fmla="*/ 87 w 174"/>
                      <a:gd name="T47" fmla="*/ 2 h 291"/>
                      <a:gd name="T48" fmla="*/ 75 w 174"/>
                      <a:gd name="T49" fmla="*/ 14 h 291"/>
                      <a:gd name="T50" fmla="*/ 75 w 174"/>
                      <a:gd name="T51" fmla="*/ 140 h 291"/>
                      <a:gd name="T52" fmla="*/ 5 w 174"/>
                      <a:gd name="T53" fmla="*/ 269 h 291"/>
                      <a:gd name="T54" fmla="*/ 10 w 174"/>
                      <a:gd name="T55" fmla="*/ 286 h 291"/>
                      <a:gd name="T56" fmla="*/ 27 w 174"/>
                      <a:gd name="T57" fmla="*/ 281 h 291"/>
                      <a:gd name="T58" fmla="*/ 27 w 174"/>
                      <a:gd name="T59" fmla="*/ 281 h 291"/>
                      <a:gd name="T60" fmla="*/ 87 w 174"/>
                      <a:gd name="T61" fmla="*/ 169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91">
                        <a:moveTo>
                          <a:pt x="158" y="289"/>
                        </a:moveTo>
                        <a:cubicBezTo>
                          <a:pt x="153" y="289"/>
                          <a:pt x="148" y="286"/>
                          <a:pt x="146" y="282"/>
                        </a:cubicBezTo>
                        <a:cubicBezTo>
                          <a:pt x="87" y="172"/>
                          <a:pt x="87" y="172"/>
                          <a:pt x="87" y="172"/>
                        </a:cubicBezTo>
                        <a:cubicBezTo>
                          <a:pt x="28" y="282"/>
                          <a:pt x="28" y="282"/>
                          <a:pt x="28" y="282"/>
                        </a:cubicBezTo>
                        <a:cubicBezTo>
                          <a:pt x="24" y="288"/>
                          <a:pt x="16" y="291"/>
                          <a:pt x="9" y="287"/>
                        </a:cubicBezTo>
                        <a:cubicBezTo>
                          <a:pt x="3" y="284"/>
                          <a:pt x="0" y="276"/>
                          <a:pt x="4" y="269"/>
                        </a:cubicBezTo>
                        <a:cubicBezTo>
                          <a:pt x="4" y="269"/>
                          <a:pt x="4" y="269"/>
                          <a:pt x="4" y="269"/>
                        </a:cubicBezTo>
                        <a:cubicBezTo>
                          <a:pt x="73" y="139"/>
                          <a:pt x="73" y="139"/>
                          <a:pt x="73" y="139"/>
                        </a:cubicBezTo>
                        <a:cubicBezTo>
                          <a:pt x="73" y="14"/>
                          <a:pt x="73" y="14"/>
                          <a:pt x="73" y="14"/>
                        </a:cubicBezTo>
                        <a:cubicBezTo>
                          <a:pt x="73" y="6"/>
                          <a:pt x="79" y="0"/>
                          <a:pt x="87" y="0"/>
                        </a:cubicBezTo>
                        <a:cubicBezTo>
                          <a:pt x="95" y="0"/>
                          <a:pt x="101" y="6"/>
                          <a:pt x="101" y="14"/>
                        </a:cubicBezTo>
                        <a:cubicBezTo>
                          <a:pt x="101" y="139"/>
                          <a:pt x="101" y="139"/>
                          <a:pt x="101" y="139"/>
                        </a:cubicBezTo>
                        <a:cubicBezTo>
                          <a:pt x="170" y="269"/>
                          <a:pt x="170" y="269"/>
                          <a:pt x="170" y="269"/>
                        </a:cubicBezTo>
                        <a:cubicBezTo>
                          <a:pt x="174" y="275"/>
                          <a:pt x="171" y="284"/>
                          <a:pt x="165" y="287"/>
                        </a:cubicBezTo>
                        <a:cubicBezTo>
                          <a:pt x="163" y="288"/>
                          <a:pt x="160" y="289"/>
                          <a:pt x="158" y="289"/>
                        </a:cubicBezTo>
                        <a:cubicBezTo>
                          <a:pt x="158" y="289"/>
                          <a:pt x="158" y="289"/>
                          <a:pt x="158" y="289"/>
                        </a:cubicBezTo>
                        <a:moveTo>
                          <a:pt x="87" y="169"/>
                        </a:moveTo>
                        <a:cubicBezTo>
                          <a:pt x="147" y="281"/>
                          <a:pt x="147" y="281"/>
                          <a:pt x="147" y="281"/>
                        </a:cubicBezTo>
                        <a:cubicBezTo>
                          <a:pt x="151" y="287"/>
                          <a:pt x="158" y="289"/>
                          <a:pt x="164" y="286"/>
                        </a:cubicBezTo>
                        <a:cubicBezTo>
                          <a:pt x="170" y="283"/>
                          <a:pt x="172" y="275"/>
                          <a:pt x="169" y="269"/>
                        </a:cubicBezTo>
                        <a:cubicBezTo>
                          <a:pt x="169" y="269"/>
                          <a:pt x="169" y="269"/>
                          <a:pt x="169" y="269"/>
                        </a:cubicBezTo>
                        <a:cubicBezTo>
                          <a:pt x="99" y="140"/>
                          <a:pt x="99" y="140"/>
                          <a:pt x="99" y="140"/>
                        </a:cubicBezTo>
                        <a:cubicBezTo>
                          <a:pt x="99" y="14"/>
                          <a:pt x="99" y="14"/>
                          <a:pt x="99" y="14"/>
                        </a:cubicBezTo>
                        <a:cubicBezTo>
                          <a:pt x="99" y="7"/>
                          <a:pt x="94" y="2"/>
                          <a:pt x="87" y="2"/>
                        </a:cubicBezTo>
                        <a:cubicBezTo>
                          <a:pt x="80" y="2"/>
                          <a:pt x="75" y="7"/>
                          <a:pt x="75" y="14"/>
                        </a:cubicBezTo>
                        <a:cubicBezTo>
                          <a:pt x="75" y="140"/>
                          <a:pt x="75" y="140"/>
                          <a:pt x="75" y="140"/>
                        </a:cubicBezTo>
                        <a:cubicBezTo>
                          <a:pt x="5" y="269"/>
                          <a:pt x="5" y="269"/>
                          <a:pt x="5" y="269"/>
                        </a:cubicBezTo>
                        <a:cubicBezTo>
                          <a:pt x="2" y="275"/>
                          <a:pt x="4" y="283"/>
                          <a:pt x="10" y="286"/>
                        </a:cubicBezTo>
                        <a:cubicBezTo>
                          <a:pt x="16" y="289"/>
                          <a:pt x="23" y="287"/>
                          <a:pt x="27" y="281"/>
                        </a:cubicBezTo>
                        <a:cubicBezTo>
                          <a:pt x="27" y="281"/>
                          <a:pt x="27" y="281"/>
                          <a:pt x="27" y="281"/>
                        </a:cubicBezTo>
                        <a:cubicBezTo>
                          <a:pt x="87" y="169"/>
                          <a:pt x="87" y="169"/>
                          <a:pt x="87" y="16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5" name="Freeform 34">
                    <a:extLst>
                      <a:ext uri="{FF2B5EF4-FFF2-40B4-BE49-F238E27FC236}">
                        <a16:creationId xmlns:a16="http://schemas.microsoft.com/office/drawing/2014/main" id="{F9169E0B-481A-41B3-8A18-0D1D06BB7396}"/>
                      </a:ext>
                    </a:extLst>
                  </p:cNvPr>
                  <p:cNvSpPr>
                    <a:spLocks/>
                  </p:cNvSpPr>
                  <p:nvPr/>
                </p:nvSpPr>
                <p:spPr bwMode="auto">
                  <a:xfrm>
                    <a:off x="-4760913" y="4775201"/>
                    <a:ext cx="149225" cy="200025"/>
                  </a:xfrm>
                  <a:custGeom>
                    <a:avLst/>
                    <a:gdLst>
                      <a:gd name="T0" fmla="*/ 47 w 94"/>
                      <a:gd name="T1" fmla="*/ 0 h 126"/>
                      <a:gd name="T2" fmla="*/ 0 w 94"/>
                      <a:gd name="T3" fmla="*/ 87 h 126"/>
                      <a:gd name="T4" fmla="*/ 0 w 94"/>
                      <a:gd name="T5" fmla="*/ 126 h 126"/>
                      <a:gd name="T6" fmla="*/ 47 w 94"/>
                      <a:gd name="T7" fmla="*/ 40 h 126"/>
                      <a:gd name="T8" fmla="*/ 94 w 94"/>
                      <a:gd name="T9" fmla="*/ 126 h 126"/>
                      <a:gd name="T10" fmla="*/ 94 w 94"/>
                      <a:gd name="T11" fmla="*/ 87 h 126"/>
                      <a:gd name="T12" fmla="*/ 47 w 94"/>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94" h="126">
                        <a:moveTo>
                          <a:pt x="47" y="0"/>
                        </a:moveTo>
                        <a:lnTo>
                          <a:pt x="0" y="87"/>
                        </a:lnTo>
                        <a:lnTo>
                          <a:pt x="0" y="126"/>
                        </a:lnTo>
                        <a:lnTo>
                          <a:pt x="47" y="40"/>
                        </a:lnTo>
                        <a:lnTo>
                          <a:pt x="94" y="126"/>
                        </a:lnTo>
                        <a:lnTo>
                          <a:pt x="94" y="87"/>
                        </a:lnTo>
                        <a:lnTo>
                          <a:pt x="47" y="0"/>
                        </a:lnTo>
                        <a:close/>
                      </a:path>
                    </a:pathLst>
                  </a:custGeom>
                  <a:solidFill>
                    <a:srgbClr val="386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6" name="Freeform 35">
                    <a:extLst>
                      <a:ext uri="{FF2B5EF4-FFF2-40B4-BE49-F238E27FC236}">
                        <a16:creationId xmlns:a16="http://schemas.microsoft.com/office/drawing/2014/main" id="{1264D354-D919-4C99-A4F6-C93C70436035}"/>
                      </a:ext>
                    </a:extLst>
                  </p:cNvPr>
                  <p:cNvSpPr>
                    <a:spLocks/>
                  </p:cNvSpPr>
                  <p:nvPr/>
                </p:nvSpPr>
                <p:spPr bwMode="auto">
                  <a:xfrm>
                    <a:off x="-4760913" y="4775201"/>
                    <a:ext cx="149225" cy="200025"/>
                  </a:xfrm>
                  <a:custGeom>
                    <a:avLst/>
                    <a:gdLst>
                      <a:gd name="T0" fmla="*/ 47 w 94"/>
                      <a:gd name="T1" fmla="*/ 0 h 126"/>
                      <a:gd name="T2" fmla="*/ 0 w 94"/>
                      <a:gd name="T3" fmla="*/ 87 h 126"/>
                      <a:gd name="T4" fmla="*/ 0 w 94"/>
                      <a:gd name="T5" fmla="*/ 126 h 126"/>
                      <a:gd name="T6" fmla="*/ 47 w 94"/>
                      <a:gd name="T7" fmla="*/ 40 h 126"/>
                      <a:gd name="T8" fmla="*/ 94 w 94"/>
                      <a:gd name="T9" fmla="*/ 126 h 126"/>
                      <a:gd name="T10" fmla="*/ 94 w 94"/>
                      <a:gd name="T11" fmla="*/ 87 h 126"/>
                      <a:gd name="T12" fmla="*/ 47 w 94"/>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94" h="126">
                        <a:moveTo>
                          <a:pt x="47" y="0"/>
                        </a:moveTo>
                        <a:lnTo>
                          <a:pt x="0" y="87"/>
                        </a:lnTo>
                        <a:lnTo>
                          <a:pt x="0" y="126"/>
                        </a:lnTo>
                        <a:lnTo>
                          <a:pt x="47" y="40"/>
                        </a:lnTo>
                        <a:lnTo>
                          <a:pt x="94" y="126"/>
                        </a:lnTo>
                        <a:lnTo>
                          <a:pt x="94" y="87"/>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7" name="Freeform 23">
                    <a:extLst>
                      <a:ext uri="{FF2B5EF4-FFF2-40B4-BE49-F238E27FC236}">
                        <a16:creationId xmlns:a16="http://schemas.microsoft.com/office/drawing/2014/main" id="{3A8141EB-EE0E-42D3-A76E-78D7BD790A5E}"/>
                      </a:ext>
                    </a:extLst>
                  </p:cNvPr>
                  <p:cNvSpPr>
                    <a:spLocks/>
                  </p:cNvSpPr>
                  <p:nvPr/>
                </p:nvSpPr>
                <p:spPr bwMode="auto">
                  <a:xfrm>
                    <a:off x="-4583113" y="4467226"/>
                    <a:ext cx="1158875" cy="1868488"/>
                  </a:xfrm>
                  <a:custGeom>
                    <a:avLst/>
                    <a:gdLst>
                      <a:gd name="T0" fmla="*/ 39 w 203"/>
                      <a:gd name="T1" fmla="*/ 21 h 327"/>
                      <a:gd name="T2" fmla="*/ 41 w 203"/>
                      <a:gd name="T3" fmla="*/ 24 h 327"/>
                      <a:gd name="T4" fmla="*/ 189 w 203"/>
                      <a:gd name="T5" fmla="*/ 285 h 327"/>
                      <a:gd name="T6" fmla="*/ 168 w 203"/>
                      <a:gd name="T7" fmla="*/ 327 h 327"/>
                      <a:gd name="T8" fmla="*/ 35 w 203"/>
                      <a:gd name="T9" fmla="*/ 327 h 327"/>
                      <a:gd name="T10" fmla="*/ 0 w 203"/>
                      <a:gd name="T11" fmla="*/ 300 h 327"/>
                      <a:gd name="T12" fmla="*/ 0 w 203"/>
                      <a:gd name="T13" fmla="*/ 296 h 327"/>
                      <a:gd name="T14" fmla="*/ 0 w 203"/>
                      <a:gd name="T15" fmla="*/ 45 h 327"/>
                      <a:gd name="T16" fmla="*/ 39 w 203"/>
                      <a:gd name="T17" fmla="*/ 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27">
                        <a:moveTo>
                          <a:pt x="39" y="21"/>
                        </a:moveTo>
                        <a:cubicBezTo>
                          <a:pt x="39" y="22"/>
                          <a:pt x="40" y="23"/>
                          <a:pt x="41" y="24"/>
                        </a:cubicBezTo>
                        <a:cubicBezTo>
                          <a:pt x="56" y="51"/>
                          <a:pt x="175" y="262"/>
                          <a:pt x="189" y="285"/>
                        </a:cubicBezTo>
                        <a:cubicBezTo>
                          <a:pt x="203" y="309"/>
                          <a:pt x="197" y="327"/>
                          <a:pt x="168" y="327"/>
                        </a:cubicBezTo>
                        <a:cubicBezTo>
                          <a:pt x="35" y="327"/>
                          <a:pt x="35" y="327"/>
                          <a:pt x="35" y="327"/>
                        </a:cubicBezTo>
                        <a:cubicBezTo>
                          <a:pt x="14" y="327"/>
                          <a:pt x="1" y="324"/>
                          <a:pt x="0" y="300"/>
                        </a:cubicBezTo>
                        <a:cubicBezTo>
                          <a:pt x="0" y="299"/>
                          <a:pt x="0" y="297"/>
                          <a:pt x="0" y="296"/>
                        </a:cubicBezTo>
                        <a:cubicBezTo>
                          <a:pt x="0" y="45"/>
                          <a:pt x="0" y="45"/>
                          <a:pt x="0" y="45"/>
                        </a:cubicBezTo>
                        <a:cubicBezTo>
                          <a:pt x="0" y="12"/>
                          <a:pt x="24" y="0"/>
                          <a:pt x="39" y="21"/>
                        </a:cubicBezTo>
                      </a:path>
                    </a:pathLst>
                  </a:custGeom>
                  <a:solidFill>
                    <a:srgbClr val="99CCCC">
                      <a:lumMod val="40000"/>
                      <a:lumOff val="60000"/>
                    </a:srgbClr>
                  </a:solidFill>
                  <a:ln>
                    <a:solidFill>
                      <a:srgbClr val="99CCCC">
                        <a:lumMod val="40000"/>
                        <a:lumOff val="60000"/>
                      </a:srgbClr>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8" name="Freeform 25">
                    <a:extLst>
                      <a:ext uri="{FF2B5EF4-FFF2-40B4-BE49-F238E27FC236}">
                        <a16:creationId xmlns:a16="http://schemas.microsoft.com/office/drawing/2014/main" id="{8BE7D079-406F-4CA3-92FC-89F540513482}"/>
                      </a:ext>
                    </a:extLst>
                  </p:cNvPr>
                  <p:cNvSpPr>
                    <a:spLocks/>
                  </p:cNvSpPr>
                  <p:nvPr/>
                </p:nvSpPr>
                <p:spPr bwMode="auto">
                  <a:xfrm>
                    <a:off x="-5948363" y="4467226"/>
                    <a:ext cx="1158875" cy="1868488"/>
                  </a:xfrm>
                  <a:custGeom>
                    <a:avLst/>
                    <a:gdLst>
                      <a:gd name="T0" fmla="*/ 164 w 203"/>
                      <a:gd name="T1" fmla="*/ 21 h 327"/>
                      <a:gd name="T2" fmla="*/ 162 w 203"/>
                      <a:gd name="T3" fmla="*/ 24 h 327"/>
                      <a:gd name="T4" fmla="*/ 14 w 203"/>
                      <a:gd name="T5" fmla="*/ 285 h 327"/>
                      <a:gd name="T6" fmla="*/ 35 w 203"/>
                      <a:gd name="T7" fmla="*/ 327 h 327"/>
                      <a:gd name="T8" fmla="*/ 168 w 203"/>
                      <a:gd name="T9" fmla="*/ 327 h 327"/>
                      <a:gd name="T10" fmla="*/ 203 w 203"/>
                      <a:gd name="T11" fmla="*/ 300 h 327"/>
                      <a:gd name="T12" fmla="*/ 203 w 203"/>
                      <a:gd name="T13" fmla="*/ 296 h 327"/>
                      <a:gd name="T14" fmla="*/ 203 w 203"/>
                      <a:gd name="T15" fmla="*/ 45 h 327"/>
                      <a:gd name="T16" fmla="*/ 164 w 203"/>
                      <a:gd name="T17" fmla="*/ 2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27">
                        <a:moveTo>
                          <a:pt x="164" y="21"/>
                        </a:moveTo>
                        <a:cubicBezTo>
                          <a:pt x="164" y="22"/>
                          <a:pt x="163" y="23"/>
                          <a:pt x="162" y="24"/>
                        </a:cubicBezTo>
                        <a:cubicBezTo>
                          <a:pt x="147" y="51"/>
                          <a:pt x="28" y="262"/>
                          <a:pt x="14" y="285"/>
                        </a:cubicBezTo>
                        <a:cubicBezTo>
                          <a:pt x="0" y="309"/>
                          <a:pt x="6" y="327"/>
                          <a:pt x="35" y="327"/>
                        </a:cubicBezTo>
                        <a:cubicBezTo>
                          <a:pt x="168" y="327"/>
                          <a:pt x="168" y="327"/>
                          <a:pt x="168" y="327"/>
                        </a:cubicBezTo>
                        <a:cubicBezTo>
                          <a:pt x="189" y="327"/>
                          <a:pt x="202" y="324"/>
                          <a:pt x="203" y="300"/>
                        </a:cubicBezTo>
                        <a:cubicBezTo>
                          <a:pt x="203" y="299"/>
                          <a:pt x="203" y="297"/>
                          <a:pt x="203" y="296"/>
                        </a:cubicBezTo>
                        <a:cubicBezTo>
                          <a:pt x="203" y="45"/>
                          <a:pt x="203" y="45"/>
                          <a:pt x="203" y="45"/>
                        </a:cubicBezTo>
                        <a:cubicBezTo>
                          <a:pt x="203" y="12"/>
                          <a:pt x="179" y="0"/>
                          <a:pt x="164" y="21"/>
                        </a:cubicBezTo>
                      </a:path>
                    </a:pathLst>
                  </a:custGeom>
                  <a:solidFill>
                    <a:srgbClr val="99CCCC">
                      <a:lumMod val="40000"/>
                      <a:lumOff val="60000"/>
                    </a:srgbClr>
                  </a:solidFill>
                  <a:ln>
                    <a:solidFill>
                      <a:srgbClr val="99CCCC">
                        <a:lumMod val="40000"/>
                        <a:lumOff val="60000"/>
                      </a:srgbClr>
                    </a:soli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79" name="Freeform 36">
                    <a:extLst>
                      <a:ext uri="{FF2B5EF4-FFF2-40B4-BE49-F238E27FC236}">
                        <a16:creationId xmlns:a16="http://schemas.microsoft.com/office/drawing/2014/main" id="{CD932E8E-8D8E-4EAC-97EB-286084F564A0}"/>
                      </a:ext>
                    </a:extLst>
                  </p:cNvPr>
                  <p:cNvSpPr>
                    <a:spLocks/>
                  </p:cNvSpPr>
                  <p:nvPr/>
                </p:nvSpPr>
                <p:spPr bwMode="auto">
                  <a:xfrm>
                    <a:off x="-4765675" y="3844926"/>
                    <a:ext cx="158750" cy="1050925"/>
                  </a:xfrm>
                  <a:custGeom>
                    <a:avLst/>
                    <a:gdLst>
                      <a:gd name="T0" fmla="*/ 14 w 28"/>
                      <a:gd name="T1" fmla="*/ 0 h 184"/>
                      <a:gd name="T2" fmla="*/ 14 w 28"/>
                      <a:gd name="T3" fmla="*/ 0 h 184"/>
                      <a:gd name="T4" fmla="*/ 2 w 28"/>
                      <a:gd name="T5" fmla="*/ 8 h 184"/>
                      <a:gd name="T6" fmla="*/ 2 w 28"/>
                      <a:gd name="T7" fmla="*/ 131 h 184"/>
                      <a:gd name="T8" fmla="*/ 1 w 28"/>
                      <a:gd name="T9" fmla="*/ 133 h 184"/>
                      <a:gd name="T10" fmla="*/ 1 w 28"/>
                      <a:gd name="T11" fmla="*/ 143 h 184"/>
                      <a:gd name="T12" fmla="*/ 0 w 28"/>
                      <a:gd name="T13" fmla="*/ 143 h 184"/>
                      <a:gd name="T14" fmla="*/ 1 w 28"/>
                      <a:gd name="T15" fmla="*/ 154 h 184"/>
                      <a:gd name="T16" fmla="*/ 1 w 28"/>
                      <a:gd name="T17" fmla="*/ 184 h 184"/>
                      <a:gd name="T18" fmla="*/ 14 w 28"/>
                      <a:gd name="T19" fmla="*/ 160 h 184"/>
                      <a:gd name="T20" fmla="*/ 27 w 28"/>
                      <a:gd name="T21" fmla="*/ 184 h 184"/>
                      <a:gd name="T22" fmla="*/ 27 w 28"/>
                      <a:gd name="T23" fmla="*/ 154 h 184"/>
                      <a:gd name="T24" fmla="*/ 28 w 28"/>
                      <a:gd name="T25" fmla="*/ 143 h 184"/>
                      <a:gd name="T26" fmla="*/ 27 w 28"/>
                      <a:gd name="T27" fmla="*/ 143 h 184"/>
                      <a:gd name="T28" fmla="*/ 27 w 28"/>
                      <a:gd name="T29" fmla="*/ 133 h 184"/>
                      <a:gd name="T30" fmla="*/ 26 w 28"/>
                      <a:gd name="T31" fmla="*/ 131 h 184"/>
                      <a:gd name="T32" fmla="*/ 26 w 28"/>
                      <a:gd name="T33" fmla="*/ 8 h 184"/>
                      <a:gd name="T34" fmla="*/ 14 w 28"/>
                      <a:gd name="T3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84">
                        <a:moveTo>
                          <a:pt x="14" y="0"/>
                        </a:moveTo>
                        <a:cubicBezTo>
                          <a:pt x="14" y="0"/>
                          <a:pt x="14" y="0"/>
                          <a:pt x="14" y="0"/>
                        </a:cubicBezTo>
                        <a:cubicBezTo>
                          <a:pt x="8" y="0"/>
                          <a:pt x="4" y="3"/>
                          <a:pt x="2" y="8"/>
                        </a:cubicBezTo>
                        <a:cubicBezTo>
                          <a:pt x="2" y="131"/>
                          <a:pt x="2" y="131"/>
                          <a:pt x="2" y="131"/>
                        </a:cubicBezTo>
                        <a:cubicBezTo>
                          <a:pt x="1" y="133"/>
                          <a:pt x="1" y="133"/>
                          <a:pt x="1" y="133"/>
                        </a:cubicBezTo>
                        <a:cubicBezTo>
                          <a:pt x="1" y="143"/>
                          <a:pt x="1" y="143"/>
                          <a:pt x="1" y="143"/>
                        </a:cubicBezTo>
                        <a:cubicBezTo>
                          <a:pt x="0" y="143"/>
                          <a:pt x="0" y="143"/>
                          <a:pt x="0" y="143"/>
                        </a:cubicBezTo>
                        <a:cubicBezTo>
                          <a:pt x="1" y="147"/>
                          <a:pt x="1" y="150"/>
                          <a:pt x="1" y="154"/>
                        </a:cubicBezTo>
                        <a:cubicBezTo>
                          <a:pt x="1" y="184"/>
                          <a:pt x="1" y="184"/>
                          <a:pt x="1" y="184"/>
                        </a:cubicBezTo>
                        <a:cubicBezTo>
                          <a:pt x="14" y="160"/>
                          <a:pt x="14" y="160"/>
                          <a:pt x="14" y="160"/>
                        </a:cubicBezTo>
                        <a:cubicBezTo>
                          <a:pt x="27" y="184"/>
                          <a:pt x="27" y="184"/>
                          <a:pt x="27" y="184"/>
                        </a:cubicBezTo>
                        <a:cubicBezTo>
                          <a:pt x="27" y="154"/>
                          <a:pt x="27" y="154"/>
                          <a:pt x="27" y="154"/>
                        </a:cubicBezTo>
                        <a:cubicBezTo>
                          <a:pt x="27" y="150"/>
                          <a:pt x="27" y="147"/>
                          <a:pt x="28" y="143"/>
                        </a:cubicBezTo>
                        <a:cubicBezTo>
                          <a:pt x="27" y="143"/>
                          <a:pt x="27" y="143"/>
                          <a:pt x="27" y="143"/>
                        </a:cubicBezTo>
                        <a:cubicBezTo>
                          <a:pt x="27" y="133"/>
                          <a:pt x="27" y="133"/>
                          <a:pt x="27" y="133"/>
                        </a:cubicBezTo>
                        <a:cubicBezTo>
                          <a:pt x="26" y="131"/>
                          <a:pt x="26" y="131"/>
                          <a:pt x="26" y="131"/>
                        </a:cubicBezTo>
                        <a:cubicBezTo>
                          <a:pt x="26" y="8"/>
                          <a:pt x="26" y="8"/>
                          <a:pt x="26" y="8"/>
                        </a:cubicBezTo>
                        <a:cubicBezTo>
                          <a:pt x="24" y="3"/>
                          <a:pt x="19" y="0"/>
                          <a:pt x="14"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nvGrpSpPr>
                  <p:cNvPr id="80" name="Group 79">
                    <a:extLst>
                      <a:ext uri="{FF2B5EF4-FFF2-40B4-BE49-F238E27FC236}">
                        <a16:creationId xmlns:a16="http://schemas.microsoft.com/office/drawing/2014/main" id="{0F79F9EB-10C0-4D39-9A99-6E53A1BA211C}"/>
                      </a:ext>
                    </a:extLst>
                  </p:cNvPr>
                  <p:cNvGrpSpPr/>
                  <p:nvPr/>
                </p:nvGrpSpPr>
                <p:grpSpPr>
                  <a:xfrm>
                    <a:off x="-5187950" y="3890963"/>
                    <a:ext cx="1004887" cy="1638301"/>
                    <a:chOff x="-5187950" y="3890963"/>
                    <a:chExt cx="1004887" cy="1638301"/>
                  </a:xfrm>
                </p:grpSpPr>
                <p:sp>
                  <p:nvSpPr>
                    <p:cNvPr id="83" name="Freeform 37">
                      <a:extLst>
                        <a:ext uri="{FF2B5EF4-FFF2-40B4-BE49-F238E27FC236}">
                          <a16:creationId xmlns:a16="http://schemas.microsoft.com/office/drawing/2014/main" id="{4ED11D43-BD6C-470C-B4BD-2C4E20D96283}"/>
                        </a:ext>
                      </a:extLst>
                    </p:cNvPr>
                    <p:cNvSpPr>
                      <a:spLocks noEditPoints="1"/>
                    </p:cNvSpPr>
                    <p:nvPr/>
                  </p:nvSpPr>
                  <p:spPr bwMode="auto">
                    <a:xfrm>
                      <a:off x="-4760913" y="3890963"/>
                      <a:ext cx="149225" cy="1022350"/>
                    </a:xfrm>
                    <a:custGeom>
                      <a:avLst/>
                      <a:gdLst>
                        <a:gd name="T0" fmla="*/ 13 w 26"/>
                        <a:gd name="T1" fmla="*/ 152 h 179"/>
                        <a:gd name="T2" fmla="*/ 0 w 26"/>
                        <a:gd name="T3" fmla="*/ 176 h 179"/>
                        <a:gd name="T4" fmla="*/ 0 w 26"/>
                        <a:gd name="T5" fmla="*/ 179 h 179"/>
                        <a:gd name="T6" fmla="*/ 13 w 26"/>
                        <a:gd name="T7" fmla="*/ 155 h 179"/>
                        <a:gd name="T8" fmla="*/ 26 w 26"/>
                        <a:gd name="T9" fmla="*/ 179 h 179"/>
                        <a:gd name="T10" fmla="*/ 26 w 26"/>
                        <a:gd name="T11" fmla="*/ 176 h 179"/>
                        <a:gd name="T12" fmla="*/ 13 w 26"/>
                        <a:gd name="T13" fmla="*/ 152 h 179"/>
                        <a:gd name="T14" fmla="*/ 25 w 26"/>
                        <a:gd name="T15" fmla="*/ 0 h 179"/>
                        <a:gd name="T16" fmla="*/ 25 w 26"/>
                        <a:gd name="T17" fmla="*/ 123 h 179"/>
                        <a:gd name="T18" fmla="*/ 26 w 26"/>
                        <a:gd name="T19" fmla="*/ 125 h 179"/>
                        <a:gd name="T20" fmla="*/ 26 w 26"/>
                        <a:gd name="T21" fmla="*/ 5 h 179"/>
                        <a:gd name="T22" fmla="*/ 25 w 26"/>
                        <a:gd name="T23" fmla="*/ 0 h 179"/>
                        <a:gd name="T24" fmla="*/ 1 w 26"/>
                        <a:gd name="T25" fmla="*/ 0 h 179"/>
                        <a:gd name="T26" fmla="*/ 0 w 26"/>
                        <a:gd name="T27" fmla="*/ 5 h 179"/>
                        <a:gd name="T28" fmla="*/ 0 w 26"/>
                        <a:gd name="T29" fmla="*/ 125 h 179"/>
                        <a:gd name="T30" fmla="*/ 1 w 26"/>
                        <a:gd name="T31" fmla="*/ 123 h 179"/>
                        <a:gd name="T32" fmla="*/ 1 w 26"/>
                        <a:gd name="T3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79">
                          <a:moveTo>
                            <a:pt x="13" y="152"/>
                          </a:moveTo>
                          <a:cubicBezTo>
                            <a:pt x="0" y="176"/>
                            <a:pt x="0" y="176"/>
                            <a:pt x="0" y="176"/>
                          </a:cubicBezTo>
                          <a:cubicBezTo>
                            <a:pt x="0" y="179"/>
                            <a:pt x="0" y="179"/>
                            <a:pt x="0" y="179"/>
                          </a:cubicBezTo>
                          <a:cubicBezTo>
                            <a:pt x="13" y="155"/>
                            <a:pt x="13" y="155"/>
                            <a:pt x="13" y="155"/>
                          </a:cubicBezTo>
                          <a:cubicBezTo>
                            <a:pt x="26" y="179"/>
                            <a:pt x="26" y="179"/>
                            <a:pt x="26" y="179"/>
                          </a:cubicBezTo>
                          <a:cubicBezTo>
                            <a:pt x="26" y="176"/>
                            <a:pt x="26" y="176"/>
                            <a:pt x="26" y="176"/>
                          </a:cubicBezTo>
                          <a:cubicBezTo>
                            <a:pt x="13" y="152"/>
                            <a:pt x="13" y="152"/>
                            <a:pt x="13" y="152"/>
                          </a:cubicBezTo>
                          <a:moveTo>
                            <a:pt x="25" y="0"/>
                          </a:moveTo>
                          <a:cubicBezTo>
                            <a:pt x="25" y="123"/>
                            <a:pt x="25" y="123"/>
                            <a:pt x="25" y="123"/>
                          </a:cubicBezTo>
                          <a:cubicBezTo>
                            <a:pt x="26" y="125"/>
                            <a:pt x="26" y="125"/>
                            <a:pt x="26" y="125"/>
                          </a:cubicBezTo>
                          <a:cubicBezTo>
                            <a:pt x="26" y="5"/>
                            <a:pt x="26" y="5"/>
                            <a:pt x="26" y="5"/>
                          </a:cubicBezTo>
                          <a:cubicBezTo>
                            <a:pt x="26" y="3"/>
                            <a:pt x="26" y="2"/>
                            <a:pt x="25" y="0"/>
                          </a:cubicBezTo>
                          <a:moveTo>
                            <a:pt x="1" y="0"/>
                          </a:moveTo>
                          <a:cubicBezTo>
                            <a:pt x="0" y="2"/>
                            <a:pt x="0" y="3"/>
                            <a:pt x="0" y="5"/>
                          </a:cubicBezTo>
                          <a:cubicBezTo>
                            <a:pt x="0" y="125"/>
                            <a:pt x="0" y="125"/>
                            <a:pt x="0" y="125"/>
                          </a:cubicBezTo>
                          <a:cubicBezTo>
                            <a:pt x="1" y="123"/>
                            <a:pt x="1" y="123"/>
                            <a:pt x="1" y="123"/>
                          </a:cubicBezTo>
                          <a:cubicBezTo>
                            <a:pt x="1" y="0"/>
                            <a:pt x="1" y="0"/>
                            <a:pt x="1"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4" name="Freeform 38">
                      <a:extLst>
                        <a:ext uri="{FF2B5EF4-FFF2-40B4-BE49-F238E27FC236}">
                          <a16:creationId xmlns:a16="http://schemas.microsoft.com/office/drawing/2014/main" id="{EC1130B4-49EF-4C4D-908D-948A31A28B53}"/>
                        </a:ext>
                      </a:extLst>
                    </p:cNvPr>
                    <p:cNvSpPr>
                      <a:spLocks/>
                    </p:cNvSpPr>
                    <p:nvPr/>
                  </p:nvSpPr>
                  <p:spPr bwMode="auto">
                    <a:xfrm>
                      <a:off x="-4554538" y="4759326"/>
                      <a:ext cx="371475" cy="769938"/>
                    </a:xfrm>
                    <a:custGeom>
                      <a:avLst/>
                      <a:gdLst>
                        <a:gd name="T0" fmla="*/ 0 w 65"/>
                        <a:gd name="T1" fmla="*/ 0 h 135"/>
                        <a:gd name="T2" fmla="*/ 0 w 65"/>
                        <a:gd name="T3" fmla="*/ 57 h 135"/>
                        <a:gd name="T4" fmla="*/ 38 w 65"/>
                        <a:gd name="T5" fmla="*/ 128 h 135"/>
                        <a:gd name="T6" fmla="*/ 50 w 65"/>
                        <a:gd name="T7" fmla="*/ 135 h 135"/>
                        <a:gd name="T8" fmla="*/ 57 w 65"/>
                        <a:gd name="T9" fmla="*/ 134 h 135"/>
                        <a:gd name="T10" fmla="*/ 62 w 65"/>
                        <a:gd name="T11" fmla="*/ 116 h 135"/>
                        <a:gd name="T12" fmla="*/ 62 w 65"/>
                        <a:gd name="T13" fmla="*/ 116 h 135"/>
                        <a:gd name="T14" fmla="*/ 0 w 65"/>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35">
                          <a:moveTo>
                            <a:pt x="0" y="0"/>
                          </a:moveTo>
                          <a:cubicBezTo>
                            <a:pt x="0" y="57"/>
                            <a:pt x="0" y="57"/>
                            <a:pt x="0" y="57"/>
                          </a:cubicBezTo>
                          <a:cubicBezTo>
                            <a:pt x="38" y="128"/>
                            <a:pt x="38" y="128"/>
                            <a:pt x="38" y="128"/>
                          </a:cubicBezTo>
                          <a:cubicBezTo>
                            <a:pt x="41" y="133"/>
                            <a:pt x="45" y="135"/>
                            <a:pt x="50" y="135"/>
                          </a:cubicBezTo>
                          <a:cubicBezTo>
                            <a:pt x="52" y="135"/>
                            <a:pt x="55" y="135"/>
                            <a:pt x="57" y="134"/>
                          </a:cubicBezTo>
                          <a:cubicBezTo>
                            <a:pt x="63" y="130"/>
                            <a:pt x="65" y="122"/>
                            <a:pt x="62" y="116"/>
                          </a:cubicBezTo>
                          <a:cubicBezTo>
                            <a:pt x="62" y="116"/>
                            <a:pt x="62" y="116"/>
                            <a:pt x="62" y="116"/>
                          </a:cubicBezTo>
                          <a:cubicBezTo>
                            <a:pt x="0" y="0"/>
                            <a:pt x="0" y="0"/>
                            <a:pt x="0" y="0"/>
                          </a:cubicBezTo>
                        </a:path>
                      </a:pathLst>
                    </a:custGeom>
                    <a:solidFill>
                      <a:srgbClr val="306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5" name="Freeform 39">
                      <a:extLst>
                        <a:ext uri="{FF2B5EF4-FFF2-40B4-BE49-F238E27FC236}">
                          <a16:creationId xmlns:a16="http://schemas.microsoft.com/office/drawing/2014/main" id="{1EE5F9AD-1C0E-4852-B04E-0D1DDCD815F8}"/>
                        </a:ext>
                      </a:extLst>
                    </p:cNvPr>
                    <p:cNvSpPr>
                      <a:spLocks/>
                    </p:cNvSpPr>
                    <p:nvPr/>
                  </p:nvSpPr>
                  <p:spPr bwMode="auto">
                    <a:xfrm>
                      <a:off x="-5187950" y="4759326"/>
                      <a:ext cx="369887" cy="769938"/>
                    </a:xfrm>
                    <a:custGeom>
                      <a:avLst/>
                      <a:gdLst>
                        <a:gd name="T0" fmla="*/ 65 w 65"/>
                        <a:gd name="T1" fmla="*/ 0 h 135"/>
                        <a:gd name="T2" fmla="*/ 3 w 65"/>
                        <a:gd name="T3" fmla="*/ 116 h 135"/>
                        <a:gd name="T4" fmla="*/ 9 w 65"/>
                        <a:gd name="T5" fmla="*/ 134 h 135"/>
                        <a:gd name="T6" fmla="*/ 15 w 65"/>
                        <a:gd name="T7" fmla="*/ 135 h 135"/>
                        <a:gd name="T8" fmla="*/ 26 w 65"/>
                        <a:gd name="T9" fmla="*/ 129 h 135"/>
                        <a:gd name="T10" fmla="*/ 26 w 65"/>
                        <a:gd name="T11" fmla="*/ 128 h 135"/>
                        <a:gd name="T12" fmla="*/ 65 w 65"/>
                        <a:gd name="T13" fmla="*/ 57 h 135"/>
                        <a:gd name="T14" fmla="*/ 65 w 65"/>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35">
                          <a:moveTo>
                            <a:pt x="65" y="0"/>
                          </a:moveTo>
                          <a:cubicBezTo>
                            <a:pt x="3" y="116"/>
                            <a:pt x="3" y="116"/>
                            <a:pt x="3" y="116"/>
                          </a:cubicBezTo>
                          <a:cubicBezTo>
                            <a:pt x="0" y="122"/>
                            <a:pt x="2" y="130"/>
                            <a:pt x="9" y="134"/>
                          </a:cubicBezTo>
                          <a:cubicBezTo>
                            <a:pt x="11" y="135"/>
                            <a:pt x="13" y="135"/>
                            <a:pt x="15" y="135"/>
                          </a:cubicBezTo>
                          <a:cubicBezTo>
                            <a:pt x="19" y="135"/>
                            <a:pt x="24" y="133"/>
                            <a:pt x="26" y="129"/>
                          </a:cubicBezTo>
                          <a:cubicBezTo>
                            <a:pt x="26" y="128"/>
                            <a:pt x="26" y="128"/>
                            <a:pt x="26" y="128"/>
                          </a:cubicBezTo>
                          <a:cubicBezTo>
                            <a:pt x="65" y="57"/>
                            <a:pt x="65" y="57"/>
                            <a:pt x="65" y="57"/>
                          </a:cubicBezTo>
                          <a:cubicBezTo>
                            <a:pt x="65" y="0"/>
                            <a:pt x="65" y="0"/>
                            <a:pt x="65" y="0"/>
                          </a:cubicBezTo>
                        </a:path>
                      </a:pathLst>
                    </a:custGeom>
                    <a:solidFill>
                      <a:srgbClr val="306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sp>
                <p:nvSpPr>
                  <p:cNvPr id="81" name="Freeform 40">
                    <a:extLst>
                      <a:ext uri="{FF2B5EF4-FFF2-40B4-BE49-F238E27FC236}">
                        <a16:creationId xmlns:a16="http://schemas.microsoft.com/office/drawing/2014/main" id="{1A87D042-4036-4A22-8F2E-EC00E3099224}"/>
                      </a:ext>
                    </a:extLst>
                  </p:cNvPr>
                  <p:cNvSpPr>
                    <a:spLocks/>
                  </p:cNvSpPr>
                  <p:nvPr/>
                </p:nvSpPr>
                <p:spPr bwMode="auto">
                  <a:xfrm>
                    <a:off x="-4818063" y="4660901"/>
                    <a:ext cx="57150" cy="423863"/>
                  </a:xfrm>
                  <a:custGeom>
                    <a:avLst/>
                    <a:gdLst>
                      <a:gd name="T0" fmla="*/ 9 w 10"/>
                      <a:gd name="T1" fmla="*/ 0 h 74"/>
                      <a:gd name="T2" fmla="*/ 0 w 10"/>
                      <a:gd name="T3" fmla="*/ 17 h 74"/>
                      <a:gd name="T4" fmla="*/ 0 w 10"/>
                      <a:gd name="T5" fmla="*/ 74 h 74"/>
                      <a:gd name="T6" fmla="*/ 10 w 10"/>
                      <a:gd name="T7" fmla="*/ 55 h 74"/>
                      <a:gd name="T8" fmla="*/ 10 w 10"/>
                      <a:gd name="T9" fmla="*/ 44 h 74"/>
                      <a:gd name="T10" fmla="*/ 10 w 10"/>
                      <a:gd name="T11" fmla="*/ 41 h 74"/>
                      <a:gd name="T12" fmla="*/ 10 w 10"/>
                      <a:gd name="T13" fmla="*/ 11 h 74"/>
                      <a:gd name="T14" fmla="*/ 9 w 10"/>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4">
                        <a:moveTo>
                          <a:pt x="9" y="0"/>
                        </a:moveTo>
                        <a:cubicBezTo>
                          <a:pt x="0" y="17"/>
                          <a:pt x="0" y="17"/>
                          <a:pt x="0" y="17"/>
                        </a:cubicBezTo>
                        <a:cubicBezTo>
                          <a:pt x="0" y="74"/>
                          <a:pt x="0" y="74"/>
                          <a:pt x="0" y="74"/>
                        </a:cubicBezTo>
                        <a:cubicBezTo>
                          <a:pt x="10" y="55"/>
                          <a:pt x="10" y="55"/>
                          <a:pt x="10" y="55"/>
                        </a:cubicBezTo>
                        <a:cubicBezTo>
                          <a:pt x="10" y="44"/>
                          <a:pt x="10" y="44"/>
                          <a:pt x="10" y="44"/>
                        </a:cubicBezTo>
                        <a:cubicBezTo>
                          <a:pt x="10" y="41"/>
                          <a:pt x="10" y="41"/>
                          <a:pt x="10" y="41"/>
                        </a:cubicBezTo>
                        <a:cubicBezTo>
                          <a:pt x="10" y="11"/>
                          <a:pt x="10" y="11"/>
                          <a:pt x="10" y="11"/>
                        </a:cubicBezTo>
                        <a:cubicBezTo>
                          <a:pt x="10" y="7"/>
                          <a:pt x="10" y="4"/>
                          <a:pt x="9" y="0"/>
                        </a:cubicBezTo>
                      </a:path>
                    </a:pathLst>
                  </a:custGeom>
                  <a:solidFill>
                    <a:srgbClr val="1E6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82" name="Freeform 41">
                    <a:extLst>
                      <a:ext uri="{FF2B5EF4-FFF2-40B4-BE49-F238E27FC236}">
                        <a16:creationId xmlns:a16="http://schemas.microsoft.com/office/drawing/2014/main" id="{42A88783-2535-4698-B6DB-E15020F2C7F1}"/>
                      </a:ext>
                    </a:extLst>
                  </p:cNvPr>
                  <p:cNvSpPr>
                    <a:spLocks/>
                  </p:cNvSpPr>
                  <p:nvPr/>
                </p:nvSpPr>
                <p:spPr bwMode="auto">
                  <a:xfrm>
                    <a:off x="-4611688" y="4660901"/>
                    <a:ext cx="57150" cy="423863"/>
                  </a:xfrm>
                  <a:custGeom>
                    <a:avLst/>
                    <a:gdLst>
                      <a:gd name="T0" fmla="*/ 1 w 10"/>
                      <a:gd name="T1" fmla="*/ 0 h 74"/>
                      <a:gd name="T2" fmla="*/ 0 w 10"/>
                      <a:gd name="T3" fmla="*/ 11 h 74"/>
                      <a:gd name="T4" fmla="*/ 0 w 10"/>
                      <a:gd name="T5" fmla="*/ 41 h 74"/>
                      <a:gd name="T6" fmla="*/ 0 w 10"/>
                      <a:gd name="T7" fmla="*/ 44 h 74"/>
                      <a:gd name="T8" fmla="*/ 0 w 10"/>
                      <a:gd name="T9" fmla="*/ 55 h 74"/>
                      <a:gd name="T10" fmla="*/ 10 w 10"/>
                      <a:gd name="T11" fmla="*/ 74 h 74"/>
                      <a:gd name="T12" fmla="*/ 10 w 10"/>
                      <a:gd name="T13" fmla="*/ 17 h 74"/>
                      <a:gd name="T14" fmla="*/ 1 w 10"/>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4">
                        <a:moveTo>
                          <a:pt x="1" y="0"/>
                        </a:moveTo>
                        <a:cubicBezTo>
                          <a:pt x="0" y="4"/>
                          <a:pt x="0" y="7"/>
                          <a:pt x="0" y="11"/>
                        </a:cubicBezTo>
                        <a:cubicBezTo>
                          <a:pt x="0" y="41"/>
                          <a:pt x="0" y="41"/>
                          <a:pt x="0" y="41"/>
                        </a:cubicBezTo>
                        <a:cubicBezTo>
                          <a:pt x="0" y="44"/>
                          <a:pt x="0" y="44"/>
                          <a:pt x="0" y="44"/>
                        </a:cubicBezTo>
                        <a:cubicBezTo>
                          <a:pt x="0" y="55"/>
                          <a:pt x="0" y="55"/>
                          <a:pt x="0" y="55"/>
                        </a:cubicBezTo>
                        <a:cubicBezTo>
                          <a:pt x="10" y="74"/>
                          <a:pt x="10" y="74"/>
                          <a:pt x="10" y="74"/>
                        </a:cubicBezTo>
                        <a:cubicBezTo>
                          <a:pt x="10" y="17"/>
                          <a:pt x="10" y="17"/>
                          <a:pt x="10" y="17"/>
                        </a:cubicBezTo>
                        <a:cubicBezTo>
                          <a:pt x="1" y="0"/>
                          <a:pt x="1" y="0"/>
                          <a:pt x="1" y="0"/>
                        </a:cubicBezTo>
                      </a:path>
                    </a:pathLst>
                  </a:custGeom>
                  <a:solidFill>
                    <a:srgbClr val="1E6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grpSp>
          </p:grpSp>
        </p:grpSp>
        <p:sp>
          <p:nvSpPr>
            <p:cNvPr id="64" name="Freeform: Shape 63">
              <a:extLst>
                <a:ext uri="{FF2B5EF4-FFF2-40B4-BE49-F238E27FC236}">
                  <a16:creationId xmlns:a16="http://schemas.microsoft.com/office/drawing/2014/main" id="{65AAD640-36C7-4698-A865-706C640834C8}"/>
                </a:ext>
              </a:extLst>
            </p:cNvPr>
            <p:cNvSpPr/>
            <p:nvPr/>
          </p:nvSpPr>
          <p:spPr>
            <a:xfrm>
              <a:off x="7912919" y="1603876"/>
              <a:ext cx="3118579" cy="406957"/>
            </a:xfrm>
            <a:custGeom>
              <a:avLst/>
              <a:gdLst>
                <a:gd name="connsiteX0" fmla="*/ 0 w 2836333"/>
                <a:gd name="connsiteY0" fmla="*/ 292100 h 292100"/>
                <a:gd name="connsiteX1" fmla="*/ 292100 w 2836333"/>
                <a:gd name="connsiteY1" fmla="*/ 0 h 292100"/>
                <a:gd name="connsiteX2" fmla="*/ 2836333 w 2836333"/>
                <a:gd name="connsiteY2" fmla="*/ 0 h 292100"/>
              </a:gdLst>
              <a:ahLst/>
              <a:cxnLst>
                <a:cxn ang="0">
                  <a:pos x="connsiteX0" y="connsiteY0"/>
                </a:cxn>
                <a:cxn ang="0">
                  <a:pos x="connsiteX1" y="connsiteY1"/>
                </a:cxn>
                <a:cxn ang="0">
                  <a:pos x="connsiteX2" y="connsiteY2"/>
                </a:cxn>
              </a:cxnLst>
              <a:rect l="l" t="t" r="r" b="b"/>
              <a:pathLst>
                <a:path w="2836333" h="292100">
                  <a:moveTo>
                    <a:pt x="0" y="292100"/>
                  </a:moveTo>
                  <a:lnTo>
                    <a:pt x="292100" y="0"/>
                  </a:lnTo>
                  <a:lnTo>
                    <a:pt x="2836333" y="0"/>
                  </a:lnTo>
                </a:path>
              </a:pathLst>
            </a:custGeom>
            <a:noFill/>
            <a:ln w="9525" cap="flat" cmpd="sng" algn="ctr">
              <a:solidFill>
                <a:srgbClr val="646464">
                  <a:lumMod val="40000"/>
                  <a:lumOff val="60000"/>
                </a:srgbClr>
              </a:solidFill>
              <a:prstDash val="sys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81DD8EEF-CD33-466A-BCF7-BB92CA26EA41}"/>
                </a:ext>
              </a:extLst>
            </p:cNvPr>
            <p:cNvSpPr txBox="1"/>
            <p:nvPr/>
          </p:nvSpPr>
          <p:spPr>
            <a:xfrm>
              <a:off x="8272475" y="2140279"/>
              <a:ext cx="2685547"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Thởi</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gian</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từ</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khi</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dùng</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thuốc</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giờ</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a:t>
              </a:r>
            </a:p>
          </p:txBody>
        </p:sp>
        <p:sp>
          <p:nvSpPr>
            <p:cNvPr id="66" name="TextBox 65">
              <a:extLst>
                <a:ext uri="{FF2B5EF4-FFF2-40B4-BE49-F238E27FC236}">
                  <a16:creationId xmlns:a16="http://schemas.microsoft.com/office/drawing/2014/main" id="{294C392B-335D-44C9-97E6-E3DA608CDF42}"/>
                </a:ext>
              </a:extLst>
            </p:cNvPr>
            <p:cNvSpPr txBox="1"/>
            <p:nvPr/>
          </p:nvSpPr>
          <p:spPr>
            <a:xfrm>
              <a:off x="8378545" y="1605069"/>
              <a:ext cx="3514004" cy="369332"/>
            </a:xfrm>
            <a:prstGeom prst="rect">
              <a:avLst/>
            </a:prstGeom>
            <a:noFill/>
          </p:spPr>
          <p:txBody>
            <a:bodyPr wrap="squar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Thể</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tích</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khí</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cặn</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(RV) </a:t>
              </a:r>
              <a:r>
                <a:rPr kumimoji="0" lang="en-GB" sz="1800" b="1" i="0" u="none" strike="noStrike" kern="0" cap="none" spc="0" normalizeH="0" baseline="0" noProof="0" dirty="0" err="1">
                  <a:ln>
                    <a:noFill/>
                  </a:ln>
                  <a:solidFill>
                    <a:srgbClr val="003366"/>
                  </a:solidFill>
                  <a:effectLst/>
                  <a:uLnTx/>
                  <a:uFillTx/>
                  <a:latin typeface="Arial" panose="020B0604020202020204" pitchFamily="34" charset="0"/>
                  <a:cs typeface="Arial" panose="020B0604020202020204" pitchFamily="34" charset="0"/>
                </a:rPr>
                <a:t>tuần</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 6 </a:t>
              </a:r>
              <a:r>
                <a:rPr kumimoji="0" lang="en-GB" sz="1800" b="1" i="0" u="none" strike="noStrike" kern="0" cap="none" spc="0" normalizeH="0" baseline="30000" noProof="0" dirty="0">
                  <a:ln>
                    <a:noFill/>
                  </a:ln>
                  <a:solidFill>
                    <a:srgbClr val="003366"/>
                  </a:solidFill>
                  <a:effectLst/>
                  <a:uLnTx/>
                  <a:uFillTx/>
                  <a:latin typeface="Arial" panose="020B0604020202020204" pitchFamily="34" charset="0"/>
                  <a:cs typeface="Arial" panose="020B0604020202020204" pitchFamily="34" charset="0"/>
                </a:rPr>
                <a:t>1</a:t>
              </a:r>
              <a:r>
                <a:rPr kumimoji="0" lang="en-GB" sz="1800" b="1" i="0" u="none" strike="noStrike" kern="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a:t>
              </a:r>
            </a:p>
          </p:txBody>
        </p:sp>
      </p:grpSp>
      <p:grpSp>
        <p:nvGrpSpPr>
          <p:cNvPr id="123" name="Group 122">
            <a:extLst>
              <a:ext uri="{FF2B5EF4-FFF2-40B4-BE49-F238E27FC236}">
                <a16:creationId xmlns:a16="http://schemas.microsoft.com/office/drawing/2014/main" id="{CEEA9BF1-1FFE-464E-93D1-6CB8C6AD6E05}"/>
              </a:ext>
            </a:extLst>
          </p:cNvPr>
          <p:cNvGrpSpPr/>
          <p:nvPr/>
        </p:nvGrpSpPr>
        <p:grpSpPr>
          <a:xfrm>
            <a:off x="9856713" y="5548760"/>
            <a:ext cx="2143747" cy="620273"/>
            <a:chOff x="4131126" y="5523879"/>
            <a:chExt cx="2143747" cy="620273"/>
          </a:xfrm>
        </p:grpSpPr>
        <p:sp>
          <p:nvSpPr>
            <p:cNvPr id="124" name="Rectangle 22">
              <a:extLst>
                <a:ext uri="{FF2B5EF4-FFF2-40B4-BE49-F238E27FC236}">
                  <a16:creationId xmlns:a16="http://schemas.microsoft.com/office/drawing/2014/main" id="{4FD82315-B33E-4016-855C-8BE9AEB2BBF3}"/>
                </a:ext>
              </a:extLst>
            </p:cNvPr>
            <p:cNvSpPr>
              <a:spLocks noChangeArrowheads="1"/>
            </p:cNvSpPr>
            <p:nvPr/>
          </p:nvSpPr>
          <p:spPr bwMode="auto">
            <a:xfrm>
              <a:off x="4131126" y="5554517"/>
              <a:ext cx="108000" cy="108000"/>
            </a:xfrm>
            <a:prstGeom prst="rect">
              <a:avLst/>
            </a:prstGeom>
            <a:solidFill>
              <a:srgbClr val="A6A6A6"/>
            </a:solidFill>
            <a:ln w="3175">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125" name="Rectangle 23">
              <a:extLst>
                <a:ext uri="{FF2B5EF4-FFF2-40B4-BE49-F238E27FC236}">
                  <a16:creationId xmlns:a16="http://schemas.microsoft.com/office/drawing/2014/main" id="{4816D4CC-3D1D-4A0C-B103-6B6D1EC3F654}"/>
                </a:ext>
              </a:extLst>
            </p:cNvPr>
            <p:cNvSpPr>
              <a:spLocks noChangeArrowheads="1"/>
            </p:cNvSpPr>
            <p:nvPr/>
          </p:nvSpPr>
          <p:spPr bwMode="auto">
            <a:xfrm>
              <a:off x="4303179" y="5523879"/>
              <a:ext cx="738985"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GB" altLang="en-US" sz="1600" b="0" i="0" u="none" strike="noStrike" kern="0" cap="none" spc="0" normalizeH="0" baseline="0" noProof="0" dirty="0">
                  <a:ln>
                    <a:noFill/>
                  </a:ln>
                  <a:solidFill>
                    <a:srgbClr val="58646E"/>
                  </a:solidFill>
                  <a:effectLst/>
                  <a:uLnTx/>
                  <a:uFillTx/>
                  <a:cs typeface="Arial" panose="020B0604020202020204" pitchFamily="34" charset="0"/>
                </a:rPr>
                <a:t>Placebo</a:t>
              </a:r>
            </a:p>
          </p:txBody>
        </p:sp>
        <p:sp>
          <p:nvSpPr>
            <p:cNvPr id="126" name="Rectangle 24">
              <a:extLst>
                <a:ext uri="{FF2B5EF4-FFF2-40B4-BE49-F238E27FC236}">
                  <a16:creationId xmlns:a16="http://schemas.microsoft.com/office/drawing/2014/main" id="{D71B6CCC-26A3-441A-A46B-FC84C26A4C80}"/>
                </a:ext>
              </a:extLst>
            </p:cNvPr>
            <p:cNvSpPr>
              <a:spLocks noChangeArrowheads="1"/>
            </p:cNvSpPr>
            <p:nvPr/>
          </p:nvSpPr>
          <p:spPr bwMode="auto">
            <a:xfrm>
              <a:off x="4131126" y="5744570"/>
              <a:ext cx="108000" cy="108000"/>
            </a:xfrm>
            <a:prstGeom prst="rect">
              <a:avLst/>
            </a:prstGeom>
            <a:solidFill>
              <a:srgbClr val="2E598E"/>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127" name="Rectangle 25">
              <a:extLst>
                <a:ext uri="{FF2B5EF4-FFF2-40B4-BE49-F238E27FC236}">
                  <a16:creationId xmlns:a16="http://schemas.microsoft.com/office/drawing/2014/main" id="{321D32F3-31BC-42F0-B1A4-22E19089C372}"/>
                </a:ext>
              </a:extLst>
            </p:cNvPr>
            <p:cNvSpPr>
              <a:spLocks noChangeArrowheads="1"/>
            </p:cNvSpPr>
            <p:nvPr/>
          </p:nvSpPr>
          <p:spPr bwMode="auto">
            <a:xfrm>
              <a:off x="4303179" y="5713932"/>
              <a:ext cx="9682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GB" altLang="en-US" sz="1600" b="0" i="0" u="none" strike="noStrike" kern="0" cap="none" spc="0" normalizeH="0" baseline="0" noProof="0" dirty="0">
                  <a:ln>
                    <a:noFill/>
                  </a:ln>
                  <a:solidFill>
                    <a:srgbClr val="58646E"/>
                  </a:solidFill>
                  <a:effectLst/>
                  <a:uLnTx/>
                  <a:uFillTx/>
                  <a:cs typeface="Arial" panose="020B0604020202020204" pitchFamily="34" charset="0"/>
                </a:rPr>
                <a:t>Tiotropium</a:t>
              </a:r>
            </a:p>
          </p:txBody>
        </p:sp>
        <p:sp>
          <p:nvSpPr>
            <p:cNvPr id="128" name="Rectangle 26">
              <a:extLst>
                <a:ext uri="{FF2B5EF4-FFF2-40B4-BE49-F238E27FC236}">
                  <a16:creationId xmlns:a16="http://schemas.microsoft.com/office/drawing/2014/main" id="{40B56D9D-6743-44A7-8060-24D96C4F8230}"/>
                </a:ext>
              </a:extLst>
            </p:cNvPr>
            <p:cNvSpPr>
              <a:spLocks noChangeArrowheads="1"/>
            </p:cNvSpPr>
            <p:nvPr/>
          </p:nvSpPr>
          <p:spPr bwMode="auto">
            <a:xfrm>
              <a:off x="4131126" y="5938094"/>
              <a:ext cx="108000" cy="108000"/>
            </a:xfrm>
            <a:prstGeom prst="rect">
              <a:avLst/>
            </a:prstGeom>
            <a:solidFill>
              <a:srgbClr val="92D050"/>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a:ln>
                  <a:noFill/>
                </a:ln>
                <a:solidFill>
                  <a:srgbClr val="58646E"/>
                </a:solidFill>
                <a:effectLst/>
                <a:uLnTx/>
                <a:uFillTx/>
                <a:latin typeface="Arial" panose="020B0604020202020204" pitchFamily="34" charset="0"/>
                <a:cs typeface="Arial" panose="020B0604020202020204" pitchFamily="34" charset="0"/>
              </a:endParaRPr>
            </a:p>
          </p:txBody>
        </p:sp>
        <p:sp>
          <p:nvSpPr>
            <p:cNvPr id="129" name="Rectangle 27">
              <a:extLst>
                <a:ext uri="{FF2B5EF4-FFF2-40B4-BE49-F238E27FC236}">
                  <a16:creationId xmlns:a16="http://schemas.microsoft.com/office/drawing/2014/main" id="{166795D0-4D66-41F0-8350-13FDA78E377B}"/>
                </a:ext>
              </a:extLst>
            </p:cNvPr>
            <p:cNvSpPr>
              <a:spLocks noChangeArrowheads="1"/>
            </p:cNvSpPr>
            <p:nvPr/>
          </p:nvSpPr>
          <p:spPr bwMode="auto">
            <a:xfrm>
              <a:off x="4303179" y="5897931"/>
              <a:ext cx="197169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GB" altLang="en-US" sz="1600" b="0" i="0" u="none" strike="noStrike" kern="0" cap="none" spc="0" normalizeH="0" baseline="0" noProof="0" dirty="0">
                  <a:ln>
                    <a:noFill/>
                  </a:ln>
                  <a:solidFill>
                    <a:srgbClr val="58646E"/>
                  </a:solidFill>
                  <a:effectLst/>
                  <a:uLnTx/>
                  <a:uFillTx/>
                  <a:cs typeface="Arial" panose="020B0604020202020204" pitchFamily="34" charset="0"/>
                </a:rPr>
                <a:t>Tiotropium/</a:t>
              </a:r>
              <a:r>
                <a:rPr kumimoji="0" lang="en-GB" altLang="en-US" sz="1600" b="0" i="0" u="none" strike="noStrike" kern="0" cap="none" spc="0" normalizeH="0" baseline="0" noProof="0" dirty="0" err="1">
                  <a:ln>
                    <a:noFill/>
                  </a:ln>
                  <a:solidFill>
                    <a:srgbClr val="58646E"/>
                  </a:solidFill>
                  <a:effectLst/>
                  <a:uLnTx/>
                  <a:uFillTx/>
                  <a:cs typeface="Arial" panose="020B0604020202020204" pitchFamily="34" charset="0"/>
                </a:rPr>
                <a:t>Olodaterol</a:t>
              </a:r>
              <a:endParaRPr kumimoji="0" lang="en-GB" altLang="en-US" sz="1600" b="0" i="0" u="none" strike="noStrike" kern="0" cap="none" spc="0" normalizeH="0" baseline="0" noProof="0" dirty="0">
                <a:ln>
                  <a:noFill/>
                </a:ln>
                <a:solidFill>
                  <a:srgbClr val="58646E"/>
                </a:solidFill>
                <a:effectLst/>
                <a:uLnTx/>
                <a:uFillTx/>
                <a:cs typeface="Arial" panose="020B0604020202020204" pitchFamily="34" charset="0"/>
              </a:endParaRPr>
            </a:p>
          </p:txBody>
        </p:sp>
      </p:grpSp>
      <p:sp>
        <p:nvSpPr>
          <p:cNvPr id="130" name="TextBox 129">
            <a:extLst>
              <a:ext uri="{FF2B5EF4-FFF2-40B4-BE49-F238E27FC236}">
                <a16:creationId xmlns:a16="http://schemas.microsoft.com/office/drawing/2014/main" id="{593C765F-0D5F-4CC2-80C2-8CD125CAA4B0}"/>
              </a:ext>
            </a:extLst>
          </p:cNvPr>
          <p:cNvSpPr txBox="1"/>
          <p:nvPr/>
        </p:nvSpPr>
        <p:spPr>
          <a:xfrm>
            <a:off x="6956918" y="6488668"/>
            <a:ext cx="4875334" cy="369332"/>
          </a:xfrm>
          <a:prstGeom prst="rect">
            <a:avLst/>
          </a:prstGeom>
          <a:noFill/>
        </p:spPr>
        <p:txBody>
          <a:bodyPr wrap="square" rtlCol="0">
            <a:spAutoFit/>
          </a:bodyPr>
          <a:lstStyle/>
          <a:p>
            <a:r>
              <a:rPr kumimoji="0" lang="en-GB" alt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1.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Beeh</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KM, et al.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Pulm</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Pharmacol</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Ther</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2015;32:53–59 (including supplementary material); 2. Ferguson GT. Proc Am </a:t>
            </a:r>
            <a:r>
              <a:rPr kumimoji="0" lang="en-GB"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Thorac</a:t>
            </a:r>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Soc 2006;3:176–179</a:t>
            </a:r>
            <a:endParaRPr lang="en-US" sz="900" dirty="0">
              <a:solidFill>
                <a:schemeClr val="bg1">
                  <a:lumMod val="65000"/>
                </a:schemeClr>
              </a:solidFill>
              <a:latin typeface="Arial" panose="020B0604020202020204" pitchFamily="34" charset="0"/>
              <a:cs typeface="Arial" panose="020B0604020202020204" pitchFamily="34" charset="0"/>
            </a:endParaRPr>
          </a:p>
        </p:txBody>
      </p:sp>
      <p:sp>
        <p:nvSpPr>
          <p:cNvPr id="131" name="TextBox 130">
            <a:extLst>
              <a:ext uri="{FF2B5EF4-FFF2-40B4-BE49-F238E27FC236}">
                <a16:creationId xmlns:a16="http://schemas.microsoft.com/office/drawing/2014/main" id="{B9E90BD3-C091-454A-80DE-EEEC6E190D6D}"/>
              </a:ext>
            </a:extLst>
          </p:cNvPr>
          <p:cNvSpPr txBox="1"/>
          <p:nvPr/>
        </p:nvSpPr>
        <p:spPr>
          <a:xfrm>
            <a:off x="2330700" y="2543192"/>
            <a:ext cx="2685547"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Thởi</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gian</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từ</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khi</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dùng</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thuốc</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FFFFFF">
                    <a:lumMod val="50000"/>
                  </a:srgbClr>
                </a:solidFill>
                <a:effectLst/>
                <a:uLnTx/>
                <a:uFillTx/>
                <a:latin typeface="Arial" panose="020B0604020202020204" pitchFamily="34" charset="0"/>
                <a:cs typeface="Arial" panose="020B0604020202020204" pitchFamily="34" charset="0"/>
              </a:rPr>
              <a:t>giờ</a:t>
            </a:r>
            <a:r>
              <a:rPr kumimoji="0" lang="en-GB" sz="1200" b="1" i="0" u="none" strike="noStrike" kern="0" cap="none" spc="0" normalizeH="0" baseline="0" noProof="0" dirty="0">
                <a:ln>
                  <a:noFill/>
                </a:ln>
                <a:solidFill>
                  <a:srgbClr val="FFFFFF">
                    <a:lumMod val="50000"/>
                  </a:srgbClr>
                </a:solidFill>
                <a:effectLst/>
                <a:uLnTx/>
                <a:uFillTx/>
                <a:latin typeface="Arial" panose="020B0604020202020204" pitchFamily="34" charset="0"/>
                <a:cs typeface="Arial" panose="020B0604020202020204" pitchFamily="34" charset="0"/>
              </a:rPr>
              <a:t>)</a:t>
            </a:r>
          </a:p>
        </p:txBody>
      </p:sp>
      <p:sp>
        <p:nvSpPr>
          <p:cNvPr id="132" name="TextBox 131">
            <a:extLst>
              <a:ext uri="{FF2B5EF4-FFF2-40B4-BE49-F238E27FC236}">
                <a16:creationId xmlns:a16="http://schemas.microsoft.com/office/drawing/2014/main" id="{5B6508C1-9D86-4DE7-BCFE-7BE49DC5F310}"/>
              </a:ext>
            </a:extLst>
          </p:cNvPr>
          <p:cNvSpPr txBox="1"/>
          <p:nvPr/>
        </p:nvSpPr>
        <p:spPr>
          <a:xfrm>
            <a:off x="1630715" y="383970"/>
            <a:ext cx="10250424" cy="584775"/>
          </a:xfrm>
          <a:prstGeom prst="rect">
            <a:avLst/>
          </a:prstGeom>
          <a:noFill/>
        </p:spPr>
        <p:txBody>
          <a:bodyPr wrap="square" rtlCol="0">
            <a:spAutoFit/>
          </a:bodyPr>
          <a:lstStyle/>
          <a:p>
            <a:r>
              <a:rPr lang="en-US" sz="3200" b="1" dirty="0">
                <a:solidFill>
                  <a:srgbClr val="00B050"/>
                </a:solidFill>
                <a:latin typeface="Arial"/>
                <a:ea typeface="+mn-ea"/>
                <a:cs typeface="Arial"/>
              </a:rPr>
              <a:t>Tiotropium/</a:t>
            </a:r>
            <a:r>
              <a:rPr lang="en-US" sz="3200" b="1" dirty="0" err="1">
                <a:solidFill>
                  <a:srgbClr val="00B050"/>
                </a:solidFill>
                <a:latin typeface="Arial"/>
                <a:ea typeface="+mn-ea"/>
                <a:cs typeface="Arial"/>
              </a:rPr>
              <a:t>Olodaterol</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giảm</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căng</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phồng</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phổi</a:t>
            </a:r>
            <a:endParaRPr lang="en-US" sz="3200" dirty="0"/>
          </a:p>
        </p:txBody>
      </p:sp>
      <p:sp>
        <p:nvSpPr>
          <p:cNvPr id="133" name="TextBox 132">
            <a:extLst>
              <a:ext uri="{FF2B5EF4-FFF2-40B4-BE49-F238E27FC236}">
                <a16:creationId xmlns:a16="http://schemas.microsoft.com/office/drawing/2014/main" id="{E589FD59-3C60-4F47-85EB-11E4D03201F8}"/>
              </a:ext>
            </a:extLst>
          </p:cNvPr>
          <p:cNvSpPr txBox="1"/>
          <p:nvPr/>
        </p:nvSpPr>
        <p:spPr>
          <a:xfrm>
            <a:off x="1432085" y="1116297"/>
            <a:ext cx="9751586" cy="646331"/>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Tiotropium/</a:t>
            </a:r>
            <a:r>
              <a:rPr lang="en-US" dirty="0" err="1">
                <a:latin typeface="Arial" panose="020B0604020202020204" pitchFamily="34" charset="0"/>
                <a:cs typeface="Arial" panose="020B0604020202020204" pitchFamily="34" charset="0"/>
              </a:rPr>
              <a:t>Olodaterol</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tăng</a:t>
            </a:r>
            <a:r>
              <a:rPr lang="en-US" dirty="0">
                <a:latin typeface="Arial" panose="020B0604020202020204" pitchFamily="34" charset="0"/>
                <a:cs typeface="Arial" panose="020B0604020202020204" pitchFamily="34" charset="0"/>
              </a:rPr>
              <a:t> dung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hít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thể</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tích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khí</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cặn</a:t>
            </a:r>
            <a:r>
              <a:rPr lang="en-US" dirty="0">
                <a:latin typeface="Arial" panose="020B0604020202020204" pitchFamily="34" charset="0"/>
                <a:cs typeface="Arial" panose="020B0604020202020204" pitchFamily="34" charset="0"/>
              </a:rPr>
              <a:t> 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ở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6, qua </a:t>
            </a:r>
            <a:r>
              <a:rPr lang="en-US" dirty="0" err="1">
                <a:latin typeface="Arial" panose="020B0604020202020204" pitchFamily="34" charset="0"/>
                <a:cs typeface="Arial" panose="020B0604020202020204" pitchFamily="34" charset="0"/>
              </a:rPr>
              <a:t>đó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giúp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căng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phồng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phổi</a:t>
            </a:r>
            <a:endParaRPr lang="en-US" dirty="0">
              <a:latin typeface="Arial" panose="020B0604020202020204" pitchFamily="34" charset="0"/>
              <a:cs typeface="Arial" panose="020B0604020202020204" pitchFamily="34" charset="0"/>
            </a:endParaRPr>
          </a:p>
        </p:txBody>
      </p:sp>
      <p:sp>
        <p:nvSpPr>
          <p:cNvPr id="134" name="Rectangle 133">
            <a:extLst>
              <a:ext uri="{FF2B5EF4-FFF2-40B4-BE49-F238E27FC236}">
                <a16:creationId xmlns:a16="http://schemas.microsoft.com/office/drawing/2014/main" id="{F9A61546-AE1C-4F11-8091-DAD264E3207D}"/>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VIVACITO</a:t>
            </a:r>
          </a:p>
        </p:txBody>
      </p:sp>
    </p:spTree>
    <p:extLst>
      <p:ext uri="{BB962C8B-B14F-4D97-AF65-F5344CB8AC3E}">
        <p14:creationId xmlns:p14="http://schemas.microsoft.com/office/powerpoint/2010/main" val="353514290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Giảm</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triệu</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chứng</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khó</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thở</a:t>
            </a:r>
            <a:endPar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18248960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3DC07D8-1BFB-419B-AD7A-26B474A0DC98}"/>
              </a:ext>
            </a:extLst>
          </p:cNvPr>
          <p:cNvSpPr txBox="1"/>
          <p:nvPr/>
        </p:nvSpPr>
        <p:spPr>
          <a:xfrm>
            <a:off x="1592780" y="339037"/>
            <a:ext cx="10078047" cy="584775"/>
          </a:xfrm>
          <a:prstGeom prst="rect">
            <a:avLst/>
          </a:prstGeom>
          <a:noFill/>
        </p:spPr>
        <p:txBody>
          <a:bodyPr wrap="square" rtlCol="0">
            <a:spAutoFit/>
          </a:bodyPr>
          <a:lstStyle/>
          <a:p>
            <a:r>
              <a:rPr lang="en-US" sz="3200" b="1" dirty="0">
                <a:solidFill>
                  <a:srgbClr val="00B050"/>
                </a:solidFill>
                <a:latin typeface="Arial"/>
                <a:ea typeface="+mn-ea"/>
                <a:cs typeface="Arial"/>
              </a:rPr>
              <a:t>Tiotropium/</a:t>
            </a:r>
            <a:r>
              <a:rPr lang="en-US" sz="3200" b="1" dirty="0" err="1">
                <a:solidFill>
                  <a:srgbClr val="00B050"/>
                </a:solidFill>
                <a:latin typeface="Arial"/>
                <a:ea typeface="+mn-ea"/>
                <a:cs typeface="Arial"/>
              </a:rPr>
              <a:t>Olodaterol</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giảm</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khó</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thở</a:t>
            </a:r>
            <a:r>
              <a:rPr lang="en-US" sz="3200" b="1" dirty="0">
                <a:solidFill>
                  <a:srgbClr val="00B050"/>
                </a:solidFill>
                <a:latin typeface="Arial"/>
                <a:ea typeface="+mn-ea"/>
                <a:cs typeface="Arial"/>
              </a:rPr>
              <a:t> so </a:t>
            </a:r>
            <a:r>
              <a:rPr lang="en-US" sz="3200" b="1" dirty="0" err="1">
                <a:solidFill>
                  <a:srgbClr val="00B050"/>
                </a:solidFill>
                <a:latin typeface="Arial"/>
                <a:ea typeface="+mn-ea"/>
                <a:cs typeface="Arial"/>
              </a:rPr>
              <a:t>với</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đơn</a:t>
            </a:r>
            <a:r>
              <a:rPr lang="en-US" sz="3200" b="1" dirty="0">
                <a:solidFill>
                  <a:srgbClr val="00B050"/>
                </a:solidFill>
                <a:latin typeface="Arial"/>
                <a:ea typeface="+mn-ea"/>
                <a:cs typeface="Arial"/>
              </a:rPr>
              <a:t> </a:t>
            </a:r>
            <a:r>
              <a:rPr lang="en-US" sz="3200" b="1" dirty="0" err="1">
                <a:solidFill>
                  <a:srgbClr val="00B050"/>
                </a:solidFill>
                <a:latin typeface="Arial"/>
                <a:ea typeface="+mn-ea"/>
                <a:cs typeface="Arial"/>
              </a:rPr>
              <a:t>trị</a:t>
            </a:r>
            <a:endParaRPr lang="en-US" sz="3200" dirty="0"/>
          </a:p>
        </p:txBody>
      </p:sp>
      <p:grpSp>
        <p:nvGrpSpPr>
          <p:cNvPr id="4" name="Group 3">
            <a:extLst>
              <a:ext uri="{FF2B5EF4-FFF2-40B4-BE49-F238E27FC236}">
                <a16:creationId xmlns:a16="http://schemas.microsoft.com/office/drawing/2014/main" id="{8E68A235-2776-470A-8C03-DACB1ACD8387}"/>
              </a:ext>
            </a:extLst>
          </p:cNvPr>
          <p:cNvGrpSpPr/>
          <p:nvPr/>
        </p:nvGrpSpPr>
        <p:grpSpPr>
          <a:xfrm>
            <a:off x="1692024" y="1709664"/>
            <a:ext cx="7285268" cy="3770770"/>
            <a:chOff x="3898342" y="1847186"/>
            <a:chExt cx="7285268" cy="3770770"/>
          </a:xfrm>
        </p:grpSpPr>
        <p:cxnSp>
          <p:nvCxnSpPr>
            <p:cNvPr id="5" name="Straight Connector 4">
              <a:extLst>
                <a:ext uri="{FF2B5EF4-FFF2-40B4-BE49-F238E27FC236}">
                  <a16:creationId xmlns:a16="http://schemas.microsoft.com/office/drawing/2014/main" id="{681D9420-F4FA-4C37-968C-05568A44EE41}"/>
                </a:ext>
              </a:extLst>
            </p:cNvPr>
            <p:cNvCxnSpPr/>
            <p:nvPr/>
          </p:nvCxnSpPr>
          <p:spPr bwMode="auto">
            <a:xfrm>
              <a:off x="6691903" y="2772741"/>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6" name="Straight Connector 5">
              <a:extLst>
                <a:ext uri="{FF2B5EF4-FFF2-40B4-BE49-F238E27FC236}">
                  <a16:creationId xmlns:a16="http://schemas.microsoft.com/office/drawing/2014/main" id="{B9B51421-0FC6-481E-B049-A05BDC1B2E9B}"/>
                </a:ext>
              </a:extLst>
            </p:cNvPr>
            <p:cNvCxnSpPr/>
            <p:nvPr/>
          </p:nvCxnSpPr>
          <p:spPr bwMode="auto">
            <a:xfrm flipV="1">
              <a:off x="6748756" y="2772621"/>
              <a:ext cx="0" cy="190443"/>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7" name="Straight Connector 6">
              <a:extLst>
                <a:ext uri="{FF2B5EF4-FFF2-40B4-BE49-F238E27FC236}">
                  <a16:creationId xmlns:a16="http://schemas.microsoft.com/office/drawing/2014/main" id="{9192CE7C-EB29-4C28-9C01-10241C166D35}"/>
                </a:ext>
              </a:extLst>
            </p:cNvPr>
            <p:cNvCxnSpPr/>
            <p:nvPr/>
          </p:nvCxnSpPr>
          <p:spPr bwMode="auto">
            <a:xfrm>
              <a:off x="5947531" y="3631891"/>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8" name="Straight Connector 7">
              <a:extLst>
                <a:ext uri="{FF2B5EF4-FFF2-40B4-BE49-F238E27FC236}">
                  <a16:creationId xmlns:a16="http://schemas.microsoft.com/office/drawing/2014/main" id="{22B48091-346C-4F6B-972C-1C5F42933867}"/>
                </a:ext>
              </a:extLst>
            </p:cNvPr>
            <p:cNvCxnSpPr/>
            <p:nvPr/>
          </p:nvCxnSpPr>
          <p:spPr bwMode="auto">
            <a:xfrm flipV="1">
              <a:off x="6004384" y="3631772"/>
              <a:ext cx="0" cy="169129"/>
            </a:xfrm>
            <a:prstGeom prst="line">
              <a:avLst/>
            </a:prstGeom>
            <a:solidFill>
              <a:srgbClr val="FFFFFF"/>
            </a:solidFill>
            <a:ln w="12700" cap="flat" cmpd="sng" algn="ctr">
              <a:solidFill>
                <a:srgbClr val="000000"/>
              </a:solidFill>
              <a:prstDash val="solid"/>
              <a:round/>
              <a:headEnd type="none" w="med" len="med"/>
              <a:tailEnd type="none" w="med" len="med"/>
            </a:ln>
            <a:effectLst/>
          </p:spPr>
        </p:cxnSp>
        <p:graphicFrame>
          <p:nvGraphicFramePr>
            <p:cNvPr id="9" name="Chart 49">
              <a:extLst>
                <a:ext uri="{FF2B5EF4-FFF2-40B4-BE49-F238E27FC236}">
                  <a16:creationId xmlns:a16="http://schemas.microsoft.com/office/drawing/2014/main" id="{486A7D4C-CC55-4690-BC36-1357D7A3AC54}"/>
                </a:ext>
              </a:extLst>
            </p:cNvPr>
            <p:cNvGraphicFramePr>
              <a:graphicFrameLocks/>
            </p:cNvGraphicFramePr>
            <p:nvPr/>
          </p:nvGraphicFramePr>
          <p:xfrm>
            <a:off x="3906051" y="2376289"/>
            <a:ext cx="3598123" cy="3241667"/>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044738B0-C0EA-416E-903F-E75CFEBAB46C}"/>
                </a:ext>
              </a:extLst>
            </p:cNvPr>
            <p:cNvSpPr txBox="1"/>
            <p:nvPr/>
          </p:nvSpPr>
          <p:spPr>
            <a:xfrm>
              <a:off x="5551068" y="3358496"/>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1.14</a:t>
              </a:r>
            </a:p>
          </p:txBody>
        </p:sp>
        <p:graphicFrame>
          <p:nvGraphicFramePr>
            <p:cNvPr id="11" name="Chart 49">
              <a:extLst>
                <a:ext uri="{FF2B5EF4-FFF2-40B4-BE49-F238E27FC236}">
                  <a16:creationId xmlns:a16="http://schemas.microsoft.com/office/drawing/2014/main" id="{D4A32290-7D9F-445A-87DD-87ED2D37B013}"/>
                </a:ext>
              </a:extLst>
            </p:cNvPr>
            <p:cNvGraphicFramePr>
              <a:graphicFrameLocks/>
            </p:cNvGraphicFramePr>
            <p:nvPr/>
          </p:nvGraphicFramePr>
          <p:xfrm>
            <a:off x="7585487" y="2376289"/>
            <a:ext cx="3598123" cy="3241667"/>
          </p:xfrm>
          <a:graphic>
            <a:graphicData uri="http://schemas.openxmlformats.org/drawingml/2006/chart">
              <c:chart xmlns:c="http://schemas.openxmlformats.org/drawingml/2006/chart" xmlns:r="http://schemas.openxmlformats.org/officeDocument/2006/relationships" r:id="rId4"/>
            </a:graphicData>
          </a:graphic>
        </p:graphicFrame>
        <p:cxnSp>
          <p:nvCxnSpPr>
            <p:cNvPr id="12" name="Straight Connector 11">
              <a:extLst>
                <a:ext uri="{FF2B5EF4-FFF2-40B4-BE49-F238E27FC236}">
                  <a16:creationId xmlns:a16="http://schemas.microsoft.com/office/drawing/2014/main" id="{B2AF5CED-6B43-4B8A-A125-050AB546BFC0}"/>
                </a:ext>
              </a:extLst>
            </p:cNvPr>
            <p:cNvCxnSpPr/>
            <p:nvPr/>
          </p:nvCxnSpPr>
          <p:spPr bwMode="auto">
            <a:xfrm>
              <a:off x="5201511" y="5098806"/>
              <a:ext cx="113707" cy="0"/>
            </a:xfrm>
            <a:prstGeom prst="line">
              <a:avLst/>
            </a:prstGeom>
            <a:solidFill>
              <a:srgbClr val="FFFFFF"/>
            </a:solidFill>
            <a:ln w="12700" cap="flat" cmpd="sng" algn="ctr">
              <a:solidFill>
                <a:srgbClr val="000000"/>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4A0DA2F9-1B29-44C2-A2B3-715125B7CA00}"/>
                </a:ext>
              </a:extLst>
            </p:cNvPr>
            <p:cNvCxnSpPr>
              <a:cxnSpLocks/>
            </p:cNvCxnSpPr>
            <p:nvPr/>
          </p:nvCxnSpPr>
          <p:spPr bwMode="auto">
            <a:xfrm flipV="1">
              <a:off x="5254909" y="5094183"/>
              <a:ext cx="0" cy="136706"/>
            </a:xfrm>
            <a:prstGeom prst="line">
              <a:avLst/>
            </a:prstGeom>
            <a:solidFill>
              <a:srgbClr val="FFFFFF"/>
            </a:solidFill>
            <a:ln w="12700" cap="flat" cmpd="sng" algn="ctr">
              <a:solidFill>
                <a:srgbClr val="000000"/>
              </a:solidFill>
              <a:prstDash val="solid"/>
              <a:round/>
              <a:headEnd type="none" w="med" len="med"/>
              <a:tailEnd type="none" w="med" len="med"/>
            </a:ln>
            <a:effectLst/>
          </p:spPr>
        </p:cxnSp>
        <p:sp>
          <p:nvSpPr>
            <p:cNvPr id="14" name="TextBox 13">
              <a:extLst>
                <a:ext uri="{FF2B5EF4-FFF2-40B4-BE49-F238E27FC236}">
                  <a16:creationId xmlns:a16="http://schemas.microsoft.com/office/drawing/2014/main" id="{8F6793D9-2934-4ADE-8E3F-1F97AF083E1D}"/>
                </a:ext>
              </a:extLst>
            </p:cNvPr>
            <p:cNvSpPr txBox="1"/>
            <p:nvPr/>
          </p:nvSpPr>
          <p:spPr>
            <a:xfrm rot="16200000">
              <a:off x="2763040" y="3655965"/>
              <a:ext cx="2592279"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TDI focal score ± SE (điểm)</a:t>
              </a:r>
            </a:p>
          </p:txBody>
        </p:sp>
        <p:sp>
          <p:nvSpPr>
            <p:cNvPr id="15" name="TextBox 14">
              <a:extLst>
                <a:ext uri="{FF2B5EF4-FFF2-40B4-BE49-F238E27FC236}">
                  <a16:creationId xmlns:a16="http://schemas.microsoft.com/office/drawing/2014/main" id="{08BCF207-DEFA-4064-AD7F-AF16DA9F7633}"/>
                </a:ext>
              </a:extLst>
            </p:cNvPr>
            <p:cNvSpPr txBox="1"/>
            <p:nvPr/>
          </p:nvSpPr>
          <p:spPr>
            <a:xfrm>
              <a:off x="8021930" y="1847186"/>
              <a:ext cx="3110878" cy="282913"/>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BN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đạt</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đáp</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ứng</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tuần</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12 </a:t>
              </a:r>
              <a:r>
                <a:rPr kumimoji="0" lang="en-GB" sz="1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16" name="TextBox 15">
              <a:extLst>
                <a:ext uri="{FF2B5EF4-FFF2-40B4-BE49-F238E27FC236}">
                  <a16:creationId xmlns:a16="http://schemas.microsoft.com/office/drawing/2014/main" id="{A7269B30-3D17-4422-9B2B-9C4E5C1D4948}"/>
                </a:ext>
              </a:extLst>
            </p:cNvPr>
            <p:cNvSpPr txBox="1"/>
            <p:nvPr/>
          </p:nvSpPr>
          <p:spPr>
            <a:xfrm>
              <a:off x="4486238" y="1877280"/>
              <a:ext cx="2682879" cy="288000"/>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400" b="1" kern="0" dirty="0" err="1">
                  <a:solidFill>
                    <a:srgbClr val="000000"/>
                  </a:solidFill>
                  <a:latin typeface="Arial" panose="020B0604020202020204" pitchFamily="34" charset="0"/>
                  <a:cs typeface="Arial" panose="020B0604020202020204" pitchFamily="34" charset="0"/>
                </a:rPr>
                <a:t>Điểm</a:t>
              </a:r>
              <a:r>
                <a:rPr lang="en-GB" sz="1400" b="1" kern="0" dirty="0">
                  <a:solidFill>
                    <a:srgbClr val="000000"/>
                  </a:solidFill>
                  <a:latin typeface="Arial" panose="020B0604020202020204" pitchFamily="34" charset="0"/>
                  <a:cs typeface="Arial" panose="020B0604020202020204" pitchFamily="34" charset="0"/>
                </a:rPr>
                <a:t> TDI </a:t>
              </a:r>
              <a:r>
                <a:rPr lang="en-GB" sz="1400" b="1" kern="0" dirty="0" err="1">
                  <a:solidFill>
                    <a:srgbClr val="000000"/>
                  </a:solidFill>
                  <a:latin typeface="Arial" panose="020B0604020202020204" pitchFamily="34" charset="0"/>
                  <a:cs typeface="Arial" panose="020B0604020202020204" pitchFamily="34" charset="0"/>
                </a:rPr>
                <a:t>tuần</a:t>
              </a:r>
              <a:r>
                <a:rPr lang="en-GB" sz="1400" b="1" kern="0" dirty="0">
                  <a:solidFill>
                    <a:srgbClr val="000000"/>
                  </a:solidFill>
                  <a:latin typeface="Arial" panose="020B0604020202020204" pitchFamily="34" charset="0"/>
                  <a:cs typeface="Arial" panose="020B0604020202020204" pitchFamily="34" charset="0"/>
                </a:rPr>
                <a:t> </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a:t>
              </a:r>
              <a:endParaRPr kumimoji="0" lang="en-GB" sz="1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B5010CEC-E4CD-4D55-A0DE-BCB02CE604C9}"/>
                </a:ext>
              </a:extLst>
            </p:cNvPr>
            <p:cNvSpPr txBox="1"/>
            <p:nvPr/>
          </p:nvSpPr>
          <p:spPr>
            <a:xfrm rot="16200000">
              <a:off x="6535825" y="3777969"/>
              <a:ext cx="2475651"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bệnh</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nhân</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đạt</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đáp</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ứng</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a:t>
              </a:r>
            </a:p>
          </p:txBody>
        </p:sp>
        <p:sp>
          <p:nvSpPr>
            <p:cNvPr id="18" name="TextBox 17">
              <a:extLst>
                <a:ext uri="{FF2B5EF4-FFF2-40B4-BE49-F238E27FC236}">
                  <a16:creationId xmlns:a16="http://schemas.microsoft.com/office/drawing/2014/main" id="{7CB7C0E6-CC52-4F5F-A725-1A35153B3A95}"/>
                </a:ext>
              </a:extLst>
            </p:cNvPr>
            <p:cNvSpPr txBox="1"/>
            <p:nvPr/>
          </p:nvSpPr>
          <p:spPr>
            <a:xfrm>
              <a:off x="5073417" y="5232826"/>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Gill Sans" charset="0"/>
                </a:rPr>
                <a:t>n=370</a:t>
              </a:r>
            </a:p>
          </p:txBody>
        </p:sp>
        <p:sp>
          <p:nvSpPr>
            <p:cNvPr id="19" name="TextBox 18">
              <a:extLst>
                <a:ext uri="{FF2B5EF4-FFF2-40B4-BE49-F238E27FC236}">
                  <a16:creationId xmlns:a16="http://schemas.microsoft.com/office/drawing/2014/main" id="{581645F2-E53A-4FA8-9474-954984E76DDD}"/>
                </a:ext>
              </a:extLst>
            </p:cNvPr>
            <p:cNvSpPr txBox="1"/>
            <p:nvPr/>
          </p:nvSpPr>
          <p:spPr>
            <a:xfrm>
              <a:off x="6581940"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Gill Sans" charset="0"/>
                </a:rPr>
                <a:t>n=393</a:t>
              </a:r>
            </a:p>
          </p:txBody>
        </p:sp>
        <p:sp>
          <p:nvSpPr>
            <p:cNvPr id="20" name="TextBox 19">
              <a:extLst>
                <a:ext uri="{FF2B5EF4-FFF2-40B4-BE49-F238E27FC236}">
                  <a16:creationId xmlns:a16="http://schemas.microsoft.com/office/drawing/2014/main" id="{9BFBA219-4BCD-4118-B786-2020698C7428}"/>
                </a:ext>
              </a:extLst>
            </p:cNvPr>
            <p:cNvSpPr txBox="1"/>
            <p:nvPr/>
          </p:nvSpPr>
          <p:spPr>
            <a:xfrm>
              <a:off x="5827678"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Arial" panose="020B0604020202020204" pitchFamily="34" charset="0"/>
                  <a:cs typeface="Arial" panose="020B0604020202020204" pitchFamily="34" charset="0"/>
                  <a:sym typeface="Gill Sans" charset="0"/>
                </a:rPr>
                <a:t>n=385</a:t>
              </a:r>
            </a:p>
          </p:txBody>
        </p:sp>
        <p:sp>
          <p:nvSpPr>
            <p:cNvPr id="21" name="TextBox 20">
              <a:extLst>
                <a:ext uri="{FF2B5EF4-FFF2-40B4-BE49-F238E27FC236}">
                  <a16:creationId xmlns:a16="http://schemas.microsoft.com/office/drawing/2014/main" id="{07E0D0FF-F116-48CC-A8D1-C10FDA494700}"/>
                </a:ext>
              </a:extLst>
            </p:cNvPr>
            <p:cNvSpPr txBox="1"/>
            <p:nvPr/>
          </p:nvSpPr>
          <p:spPr>
            <a:xfrm>
              <a:off x="8739277"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Gill Sans" charset="0"/>
                </a:rPr>
                <a:t>n=370</a:t>
              </a:r>
            </a:p>
          </p:txBody>
        </p:sp>
        <p:sp>
          <p:nvSpPr>
            <p:cNvPr id="22" name="TextBox 21">
              <a:extLst>
                <a:ext uri="{FF2B5EF4-FFF2-40B4-BE49-F238E27FC236}">
                  <a16:creationId xmlns:a16="http://schemas.microsoft.com/office/drawing/2014/main" id="{E106A594-DB84-43B5-9CD0-1FFB42FABD4D}"/>
                </a:ext>
              </a:extLst>
            </p:cNvPr>
            <p:cNvSpPr txBox="1"/>
            <p:nvPr/>
          </p:nvSpPr>
          <p:spPr>
            <a:xfrm>
              <a:off x="10247798"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Gill Sans" charset="0"/>
                </a:rPr>
                <a:t>n=393</a:t>
              </a:r>
            </a:p>
          </p:txBody>
        </p:sp>
        <p:sp>
          <p:nvSpPr>
            <p:cNvPr id="23" name="TextBox 22">
              <a:extLst>
                <a:ext uri="{FF2B5EF4-FFF2-40B4-BE49-F238E27FC236}">
                  <a16:creationId xmlns:a16="http://schemas.microsoft.com/office/drawing/2014/main" id="{77C594CF-7FB8-4A32-96E8-9F07B3B8A9A9}"/>
                </a:ext>
              </a:extLst>
            </p:cNvPr>
            <p:cNvSpPr txBox="1"/>
            <p:nvPr/>
          </p:nvSpPr>
          <p:spPr>
            <a:xfrm>
              <a:off x="9493537" y="5168818"/>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effectLst/>
                  <a:uLnTx/>
                  <a:uFillTx/>
                  <a:latin typeface="Arial" panose="020B0604020202020204" pitchFamily="34" charset="0"/>
                  <a:cs typeface="Arial" panose="020B0604020202020204" pitchFamily="34" charset="0"/>
                  <a:sym typeface="Gill Sans" charset="0"/>
                </a:rPr>
                <a:t>n=385</a:t>
              </a:r>
            </a:p>
          </p:txBody>
        </p:sp>
        <p:cxnSp>
          <p:nvCxnSpPr>
            <p:cNvPr id="24" name="Straight Connector 23">
              <a:extLst>
                <a:ext uri="{FF2B5EF4-FFF2-40B4-BE49-F238E27FC236}">
                  <a16:creationId xmlns:a16="http://schemas.microsoft.com/office/drawing/2014/main" id="{9670D402-E060-4250-A4E8-B8AC763409A2}"/>
                </a:ext>
              </a:extLst>
            </p:cNvPr>
            <p:cNvCxnSpPr/>
            <p:nvPr/>
          </p:nvCxnSpPr>
          <p:spPr>
            <a:xfrm>
              <a:off x="5985547" y="2762903"/>
              <a:ext cx="619253" cy="0"/>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684BE1EC-0FC5-49F3-B6F8-7CF4BDE53F48}"/>
                </a:ext>
              </a:extLst>
            </p:cNvPr>
            <p:cNvCxnSpPr/>
            <p:nvPr/>
          </p:nvCxnSpPr>
          <p:spPr>
            <a:xfrm>
              <a:off x="5985547" y="2762903"/>
              <a:ext cx="0" cy="623519"/>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CB8668B5-3D9F-491D-A065-8CA81B2A408C}"/>
                </a:ext>
              </a:extLst>
            </p:cNvPr>
            <p:cNvCxnSpPr/>
            <p:nvPr/>
          </p:nvCxnSpPr>
          <p:spPr>
            <a:xfrm>
              <a:off x="9673540" y="2668216"/>
              <a:ext cx="556395" cy="0"/>
            </a:xfrm>
            <a:prstGeom prst="line">
              <a:avLst/>
            </a:prstGeom>
            <a:solidFill>
              <a:srgbClr val="FFFFFF"/>
            </a:solidFill>
            <a:ln w="6350" cap="rnd" cmpd="sng" algn="ctr">
              <a:solidFill>
                <a:srgbClr val="000000"/>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6EC9C639-C724-48D1-AFE4-F0270B420B7C}"/>
                </a:ext>
              </a:extLst>
            </p:cNvPr>
            <p:cNvCxnSpPr/>
            <p:nvPr/>
          </p:nvCxnSpPr>
          <p:spPr>
            <a:xfrm>
              <a:off x="9673540" y="2668216"/>
              <a:ext cx="0" cy="456341"/>
            </a:xfrm>
            <a:prstGeom prst="line">
              <a:avLst/>
            </a:prstGeom>
            <a:solidFill>
              <a:srgbClr val="FFFFFF"/>
            </a:solidFill>
            <a:ln w="6350" cap="rnd" cmpd="sng" algn="ctr">
              <a:solidFill>
                <a:srgbClr val="000000"/>
              </a:solidFill>
              <a:prstDash val="solid"/>
              <a:round/>
              <a:headEnd type="none" w="med" len="med"/>
              <a:tailEnd type="none" w="med" len="med"/>
            </a:ln>
            <a:effectLst/>
          </p:spPr>
        </p:cxnSp>
        <p:sp>
          <p:nvSpPr>
            <p:cNvPr id="28" name="TextBox 27">
              <a:extLst>
                <a:ext uri="{FF2B5EF4-FFF2-40B4-BE49-F238E27FC236}">
                  <a16:creationId xmlns:a16="http://schemas.microsoft.com/office/drawing/2014/main" id="{0F64DCBD-90F9-4FB1-B6AE-FCA882CB3DCC}"/>
                </a:ext>
              </a:extLst>
            </p:cNvPr>
            <p:cNvSpPr txBox="1"/>
            <p:nvPr/>
          </p:nvSpPr>
          <p:spPr>
            <a:xfrm>
              <a:off x="6294878" y="2523309"/>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1.73</a:t>
              </a:r>
            </a:p>
          </p:txBody>
        </p:sp>
        <p:sp>
          <p:nvSpPr>
            <p:cNvPr id="29" name="TextBox 28">
              <a:extLst>
                <a:ext uri="{FF2B5EF4-FFF2-40B4-BE49-F238E27FC236}">
                  <a16:creationId xmlns:a16="http://schemas.microsoft.com/office/drawing/2014/main" id="{78D20E25-62C0-42D8-984B-C2BA737CAB6D}"/>
                </a:ext>
              </a:extLst>
            </p:cNvPr>
            <p:cNvSpPr txBox="1"/>
            <p:nvPr/>
          </p:nvSpPr>
          <p:spPr>
            <a:xfrm>
              <a:off x="9997230" y="2518202"/>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53.9</a:t>
              </a:r>
            </a:p>
          </p:txBody>
        </p:sp>
        <p:sp>
          <p:nvSpPr>
            <p:cNvPr id="30" name="TextBox 29">
              <a:extLst>
                <a:ext uri="{FF2B5EF4-FFF2-40B4-BE49-F238E27FC236}">
                  <a16:creationId xmlns:a16="http://schemas.microsoft.com/office/drawing/2014/main" id="{DDCA2760-5713-448C-BF72-74962ACB23FD}"/>
                </a:ext>
              </a:extLst>
            </p:cNvPr>
            <p:cNvSpPr txBox="1"/>
            <p:nvPr/>
          </p:nvSpPr>
          <p:spPr>
            <a:xfrm>
              <a:off x="9243101" y="3124557"/>
              <a:ext cx="914400" cy="34453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41.0</a:t>
              </a:r>
            </a:p>
          </p:txBody>
        </p:sp>
        <p:sp>
          <p:nvSpPr>
            <p:cNvPr id="31" name="TextBox 30">
              <a:extLst>
                <a:ext uri="{FF2B5EF4-FFF2-40B4-BE49-F238E27FC236}">
                  <a16:creationId xmlns:a16="http://schemas.microsoft.com/office/drawing/2014/main" id="{22B91509-19E7-4CEB-B479-4DFE3DA32964}"/>
                </a:ext>
              </a:extLst>
            </p:cNvPr>
            <p:cNvSpPr txBox="1"/>
            <p:nvPr/>
          </p:nvSpPr>
          <p:spPr>
            <a:xfrm>
              <a:off x="6008855" y="2570549"/>
              <a:ext cx="652798" cy="153888"/>
            </a:xfrm>
            <a:prstGeom prst="rect">
              <a:avLst/>
            </a:prstGeom>
            <a:noFill/>
          </p:spPr>
          <p:txBody>
            <a:bodyPr wrap="square" lIns="54000" tIns="0" rIns="5400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charset="-128"/>
                  <a:cs typeface="Arial" panose="020B0604020202020204" pitchFamily="34" charset="0"/>
                </a:rPr>
                <a:t>p&lt;0.01</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2378E818-7C0C-482E-9313-CF1FA0807CB6}"/>
                </a:ext>
              </a:extLst>
            </p:cNvPr>
            <p:cNvSpPr txBox="1"/>
            <p:nvPr/>
          </p:nvSpPr>
          <p:spPr>
            <a:xfrm>
              <a:off x="9727229" y="2482298"/>
              <a:ext cx="618997" cy="153888"/>
            </a:xfrm>
            <a:prstGeom prst="rect">
              <a:avLst/>
            </a:prstGeom>
            <a:noFill/>
          </p:spPr>
          <p:txBody>
            <a:bodyPr wrap="square" lIns="54000" tIns="0" rIns="54000" bIns="0"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charset="-128"/>
                  <a:cs typeface="Arial" panose="020B0604020202020204" pitchFamily="34" charset="0"/>
                </a:rPr>
                <a:t>p&lt;0.01</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 name="Group 33">
            <a:extLst>
              <a:ext uri="{FF2B5EF4-FFF2-40B4-BE49-F238E27FC236}">
                <a16:creationId xmlns:a16="http://schemas.microsoft.com/office/drawing/2014/main" id="{D8321342-C468-419B-A26D-ACF84571DA1D}"/>
              </a:ext>
            </a:extLst>
          </p:cNvPr>
          <p:cNvGrpSpPr/>
          <p:nvPr/>
        </p:nvGrpSpPr>
        <p:grpSpPr>
          <a:xfrm>
            <a:off x="9189063" y="3278409"/>
            <a:ext cx="2296804" cy="1667547"/>
            <a:chOff x="242258" y="1815493"/>
            <a:chExt cx="2296804" cy="1966598"/>
          </a:xfrm>
        </p:grpSpPr>
        <p:grpSp>
          <p:nvGrpSpPr>
            <p:cNvPr id="35" name="Group 34">
              <a:extLst>
                <a:ext uri="{FF2B5EF4-FFF2-40B4-BE49-F238E27FC236}">
                  <a16:creationId xmlns:a16="http://schemas.microsoft.com/office/drawing/2014/main" id="{11D3C4F0-277D-4B4D-B241-902E727CFAE0}"/>
                </a:ext>
              </a:extLst>
            </p:cNvPr>
            <p:cNvGrpSpPr/>
            <p:nvPr/>
          </p:nvGrpSpPr>
          <p:grpSpPr>
            <a:xfrm>
              <a:off x="242258" y="1815493"/>
              <a:ext cx="2296804" cy="1966598"/>
              <a:chOff x="555567" y="1815493"/>
              <a:chExt cx="1541714" cy="1867086"/>
            </a:xfrm>
          </p:grpSpPr>
          <p:cxnSp>
            <p:nvCxnSpPr>
              <p:cNvPr id="42" name="Straight Connector 41">
                <a:extLst>
                  <a:ext uri="{FF2B5EF4-FFF2-40B4-BE49-F238E27FC236}">
                    <a16:creationId xmlns:a16="http://schemas.microsoft.com/office/drawing/2014/main" id="{4375DFF7-4039-4810-B283-E65ED33EB50D}"/>
                  </a:ext>
                </a:extLst>
              </p:cNvPr>
              <p:cNvCxnSpPr/>
              <p:nvPr/>
            </p:nvCxnSpPr>
            <p:spPr>
              <a:xfrm>
                <a:off x="555568" y="1815493"/>
                <a:ext cx="1541713" cy="0"/>
              </a:xfrm>
              <a:prstGeom prst="line">
                <a:avLst/>
              </a:prstGeom>
              <a:noFill/>
              <a:ln w="38100" cap="flat" cmpd="sng" algn="ctr">
                <a:solidFill>
                  <a:srgbClr val="003366"/>
                </a:solidFill>
                <a:prstDash val="solid"/>
                <a:miter lim="800000"/>
              </a:ln>
              <a:effectLst/>
            </p:spPr>
          </p:cxnSp>
          <p:cxnSp>
            <p:nvCxnSpPr>
              <p:cNvPr id="43" name="Straight Connector 42">
                <a:extLst>
                  <a:ext uri="{FF2B5EF4-FFF2-40B4-BE49-F238E27FC236}">
                    <a16:creationId xmlns:a16="http://schemas.microsoft.com/office/drawing/2014/main" id="{D7614B6E-E2C3-453A-94B5-77D7551DD986}"/>
                  </a:ext>
                </a:extLst>
              </p:cNvPr>
              <p:cNvCxnSpPr/>
              <p:nvPr/>
            </p:nvCxnSpPr>
            <p:spPr>
              <a:xfrm>
                <a:off x="555567" y="3682579"/>
                <a:ext cx="1541713" cy="0"/>
              </a:xfrm>
              <a:prstGeom prst="line">
                <a:avLst/>
              </a:prstGeom>
              <a:noFill/>
              <a:ln w="38100" cap="flat" cmpd="sng" algn="ctr">
                <a:solidFill>
                  <a:srgbClr val="003366"/>
                </a:solidFill>
                <a:prstDash val="solid"/>
                <a:miter lim="800000"/>
              </a:ln>
              <a:effectLst/>
            </p:spPr>
          </p:cxnSp>
        </p:grpSp>
        <p:sp>
          <p:nvSpPr>
            <p:cNvPr id="36" name="TextBox 4">
              <a:extLst>
                <a:ext uri="{FF2B5EF4-FFF2-40B4-BE49-F238E27FC236}">
                  <a16:creationId xmlns:a16="http://schemas.microsoft.com/office/drawing/2014/main" id="{9C1C4116-BFFD-4BE7-91B5-CE23BEDEAB6B}"/>
                </a:ext>
              </a:extLst>
            </p:cNvPr>
            <p:cNvSpPr txBox="1"/>
            <p:nvPr/>
          </p:nvSpPr>
          <p:spPr>
            <a:xfrm>
              <a:off x="539266" y="1984633"/>
              <a:ext cx="1836502" cy="425837"/>
            </a:xfrm>
            <a:prstGeom prst="rect">
              <a:avLst/>
            </a:prstGeom>
            <a:noFill/>
            <a:ln w="6350">
              <a:noFill/>
            </a:ln>
            <a:effectLst/>
          </p:spPr>
          <p:txBody>
            <a:bodyPr wrap="square" lIns="324000" tIns="72000" rIns="36000" bIns="72000" rtlCol="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Tiotropium/olodaterol 5/5 µg</a:t>
              </a:r>
            </a:p>
          </p:txBody>
        </p:sp>
        <p:sp>
          <p:nvSpPr>
            <p:cNvPr id="37" name="Rectangle 36">
              <a:extLst>
                <a:ext uri="{FF2B5EF4-FFF2-40B4-BE49-F238E27FC236}">
                  <a16:creationId xmlns:a16="http://schemas.microsoft.com/office/drawing/2014/main" id="{0E5E499A-6EB9-470D-AA93-69B3E420507A}"/>
                </a:ext>
              </a:extLst>
            </p:cNvPr>
            <p:cNvSpPr/>
            <p:nvPr/>
          </p:nvSpPr>
          <p:spPr>
            <a:xfrm>
              <a:off x="411543" y="2079976"/>
              <a:ext cx="235153" cy="235152"/>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Rectangle 37">
              <a:extLst>
                <a:ext uri="{FF2B5EF4-FFF2-40B4-BE49-F238E27FC236}">
                  <a16:creationId xmlns:a16="http://schemas.microsoft.com/office/drawing/2014/main" id="{95ACF82C-CC15-413C-B058-151CC6C691C5}"/>
                </a:ext>
              </a:extLst>
            </p:cNvPr>
            <p:cNvSpPr/>
            <p:nvPr/>
          </p:nvSpPr>
          <p:spPr>
            <a:xfrm>
              <a:off x="411543" y="2713629"/>
              <a:ext cx="235153" cy="235152"/>
            </a:xfrm>
            <a:prstGeom prst="rect">
              <a:avLst/>
            </a:prstGeom>
            <a:solidFill>
              <a:schemeClr val="accent1">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CF60BD49-5226-4F3E-A5BC-0525CE96D12D}"/>
                </a:ext>
              </a:extLst>
            </p:cNvPr>
            <p:cNvSpPr/>
            <p:nvPr/>
          </p:nvSpPr>
          <p:spPr>
            <a:xfrm>
              <a:off x="411543" y="3326106"/>
              <a:ext cx="235153" cy="235153"/>
            </a:xfrm>
            <a:prstGeom prst="rect">
              <a:avLst/>
            </a:prstGeom>
            <a:solidFill>
              <a:srgbClr val="FFFFFF">
                <a:lumMod val="75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TextBox 4">
              <a:extLst>
                <a:ext uri="{FF2B5EF4-FFF2-40B4-BE49-F238E27FC236}">
                  <a16:creationId xmlns:a16="http://schemas.microsoft.com/office/drawing/2014/main" id="{08478632-F479-4593-8B25-7B145C14816E}"/>
                </a:ext>
              </a:extLst>
            </p:cNvPr>
            <p:cNvSpPr txBox="1"/>
            <p:nvPr/>
          </p:nvSpPr>
          <p:spPr>
            <a:xfrm>
              <a:off x="539266" y="2618287"/>
              <a:ext cx="1659535" cy="425837"/>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Tiotropium</a:t>
              </a:r>
              <a:b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µg</a:t>
              </a:r>
            </a:p>
          </p:txBody>
        </p:sp>
        <p:sp>
          <p:nvSpPr>
            <p:cNvPr id="41" name="TextBox 4">
              <a:extLst>
                <a:ext uri="{FF2B5EF4-FFF2-40B4-BE49-F238E27FC236}">
                  <a16:creationId xmlns:a16="http://schemas.microsoft.com/office/drawing/2014/main" id="{4779E6CD-ED50-40C1-883E-0CF9425C61B4}"/>
                </a:ext>
              </a:extLst>
            </p:cNvPr>
            <p:cNvSpPr txBox="1"/>
            <p:nvPr/>
          </p:nvSpPr>
          <p:spPr>
            <a:xfrm>
              <a:off x="539266" y="3230764"/>
              <a:ext cx="1659535" cy="425837"/>
            </a:xfrm>
            <a:prstGeom prst="rect">
              <a:avLst/>
            </a:prstGeom>
            <a:noFill/>
            <a:ln w="6350">
              <a:noFill/>
            </a:ln>
            <a:effectLst/>
          </p:spPr>
          <p:txBody>
            <a:bodyPr wrap="square" lIns="324000" tIns="72000" rIns="36000" bIns="72000"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Placebo</a:t>
              </a:r>
            </a:p>
          </p:txBody>
        </p:sp>
      </p:grpSp>
      <p:sp>
        <p:nvSpPr>
          <p:cNvPr id="47" name="TextBox 46">
            <a:extLst>
              <a:ext uri="{FF2B5EF4-FFF2-40B4-BE49-F238E27FC236}">
                <a16:creationId xmlns:a16="http://schemas.microsoft.com/office/drawing/2014/main" id="{F2815EEB-DF17-4535-9E86-EA61566B11F5}"/>
              </a:ext>
            </a:extLst>
          </p:cNvPr>
          <p:cNvSpPr txBox="1"/>
          <p:nvPr/>
        </p:nvSpPr>
        <p:spPr>
          <a:xfrm>
            <a:off x="6478281" y="6619684"/>
            <a:ext cx="5779008" cy="230832"/>
          </a:xfrm>
          <a:prstGeom prst="rect">
            <a:avLst/>
          </a:prstGeom>
          <a:noFill/>
        </p:spPr>
        <p:txBody>
          <a:bodyPr wrap="square" rtlCol="0">
            <a:spAutoFit/>
          </a:bodyPr>
          <a:lstStyle/>
          <a:p>
            <a:r>
              <a:rPr kumimoji="0" lang="en-GB"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Singh D, et al. ERS 2015:PA2958; Singh D, et al. Respir Med 2015; 109:1312–1319 (supplementary material). </a:t>
            </a:r>
          </a:p>
        </p:txBody>
      </p:sp>
      <p:sp>
        <p:nvSpPr>
          <p:cNvPr id="48" name="Rectangle 47">
            <a:extLst>
              <a:ext uri="{FF2B5EF4-FFF2-40B4-BE49-F238E27FC236}">
                <a16:creationId xmlns:a16="http://schemas.microsoft.com/office/drawing/2014/main" id="{0DBC9F9C-9A94-41C0-B1B2-8297AC2822D8}"/>
              </a:ext>
            </a:extLst>
          </p:cNvPr>
          <p:cNvSpPr/>
          <p:nvPr/>
        </p:nvSpPr>
        <p:spPr>
          <a:xfrm>
            <a:off x="1822113" y="5612345"/>
            <a:ext cx="8515351" cy="892552"/>
          </a:xfrm>
          <a:prstGeom prst="rect">
            <a:avLst/>
          </a:prstGeom>
        </p:spPr>
        <p:txBody>
          <a:bodyPr wrap="square">
            <a:spAutoFit/>
          </a:bodyPr>
          <a:lstStyle/>
          <a:p>
            <a:pPr lvl="0"/>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K</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ế</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thu</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đư</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ợ</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 t</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ừ</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nghiên</a:t>
            </a:r>
            <a:r>
              <a:rPr lang="en-US" sz="1300" dirty="0">
                <a:solidFill>
                  <a:prstClr val="black"/>
                </a:solidFill>
                <a:latin typeface="Arial" panose="020B0604020202020204" pitchFamily="34" charset="0"/>
                <a:cs typeface="Arial" panose="020B0604020202020204" pitchFamily="34" charset="0"/>
              </a:rPr>
              <a:t> c</a:t>
            </a:r>
            <a:r>
              <a:rPr lang="vi-VN" sz="1300" dirty="0">
                <a:solidFill>
                  <a:prstClr val="black"/>
                </a:solidFill>
                <a:cs typeface="Arial" panose="020B0604020202020204" pitchFamily="34" charset="0"/>
              </a:rPr>
              <a:t>ứ</a:t>
            </a:r>
            <a:r>
              <a:rPr lang="en-US" sz="1300" dirty="0">
                <a:solidFill>
                  <a:prstClr val="black"/>
                </a:solidFill>
                <a:latin typeface="Arial" panose="020B0604020202020204" pitchFamily="34" charset="0"/>
                <a:cs typeface="Arial" panose="020B0604020202020204" pitchFamily="34" charset="0"/>
              </a:rPr>
              <a:t>u OTEMTO, </a:t>
            </a:r>
            <a:r>
              <a:rPr lang="en-US" sz="1300" dirty="0" err="1">
                <a:solidFill>
                  <a:prstClr val="black"/>
                </a:solidFill>
                <a:latin typeface="Arial" panose="020B0604020202020204" pitchFamily="34" charset="0"/>
                <a:cs typeface="Arial" panose="020B0604020202020204" pitchFamily="34" charset="0"/>
              </a:rPr>
              <a:t>thiết</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kế</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nghiên</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cứu</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kép</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ngẫu</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nhiên</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mù</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đôi</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phân</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nhóm</a:t>
            </a:r>
            <a:r>
              <a:rPr lang="en-US" sz="1300" dirty="0">
                <a:solidFill>
                  <a:prstClr val="black"/>
                </a:solidFill>
                <a:latin typeface="Arial" panose="020B0604020202020204" pitchFamily="34" charset="0"/>
                <a:cs typeface="Arial" panose="020B0604020202020204" pitchFamily="34" charset="0"/>
              </a:rPr>
              <a:t> song </a:t>
            </a:r>
            <a:r>
              <a:rPr lang="en-US" sz="1300" dirty="0" err="1">
                <a:solidFill>
                  <a:prstClr val="black"/>
                </a:solidFill>
                <a:latin typeface="Arial" panose="020B0604020202020204" pitchFamily="34" charset="0"/>
                <a:cs typeface="Arial" panose="020B0604020202020204" pitchFamily="34" charset="0"/>
              </a:rPr>
              <a:t>song</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kiểm</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soát</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giả</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dược</a:t>
            </a:r>
            <a:r>
              <a:rPr lang="en-US" sz="1300" dirty="0">
                <a:solidFill>
                  <a:prstClr val="black"/>
                </a:solidFill>
                <a:latin typeface="Arial" panose="020B0604020202020204" pitchFamily="34" charset="0"/>
                <a:cs typeface="Arial" panose="020B0604020202020204" pitchFamily="34" charset="0"/>
              </a:rPr>
              <a:t>, </a:t>
            </a:r>
            <a:r>
              <a:rPr lang="en-US" sz="1300" dirty="0" err="1">
                <a:solidFill>
                  <a:prstClr val="black"/>
                </a:solidFill>
                <a:latin typeface="Arial" panose="020B0604020202020204" pitchFamily="34" charset="0"/>
                <a:cs typeface="Arial" panose="020B0604020202020204" pitchFamily="34" charset="0"/>
              </a:rPr>
              <a:t>phân</a:t>
            </a:r>
            <a:r>
              <a:rPr lang="en-US" sz="1300" dirty="0">
                <a:solidFill>
                  <a:prstClr val="black"/>
                </a:solidFill>
                <a:latin typeface="Arial" panose="020B0604020202020204" pitchFamily="34" charset="0"/>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tích</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1623 b</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ệ</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COPD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trung</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bình</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đ</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ế</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ặ</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ng. </a:t>
            </a:r>
            <a:r>
              <a:rPr lang="en-US" sz="1300" dirty="0" err="1">
                <a:solidFill>
                  <a:prstClr val="black"/>
                </a:solidFill>
                <a:latin typeface="Arial" panose="020B0604020202020204" pitchFamily="34" charset="0"/>
                <a:cs typeface="Arial" panose="020B0604020202020204" pitchFamily="34" charset="0"/>
              </a:rPr>
              <a:t>Đo</a:t>
            </a:r>
            <a:r>
              <a:rPr lang="en-US" sz="1300" dirty="0">
                <a:solidFill>
                  <a:prstClr val="black"/>
                </a:solidFill>
                <a:latin typeface="Arial" panose="020B0604020202020204" pitchFamily="34" charset="0"/>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ỉ</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khó</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ở</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Mahler TDI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trong</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ầ</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ự</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gia</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ể</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m s</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ố</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Mahler TDI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cho</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ấ</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y s</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ự</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ả</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i</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thi</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ệ</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c</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ủ</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 tri</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ệ</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u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ứ</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ng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khó</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ở</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BN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1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ý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nghĩa</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a:t>
            </a:r>
            <a:r>
              <a:rPr kumimoji="0" lang="vi-VN"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ặ</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3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endParaRPr kumimoji="0" lang="en-US" sz="13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C2C69AE0-EF7A-4AA3-973F-730678AD4F1B}"/>
              </a:ext>
            </a:extLst>
          </p:cNvPr>
          <p:cNvSpPr txBox="1"/>
          <p:nvPr/>
        </p:nvSpPr>
        <p:spPr>
          <a:xfrm>
            <a:off x="1692024" y="933483"/>
            <a:ext cx="9508574" cy="646331"/>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Sau 12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phối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hợp</a:t>
            </a:r>
            <a:r>
              <a:rPr lang="en-US" dirty="0">
                <a:latin typeface="Arial" panose="020B0604020202020204" pitchFamily="34" charset="0"/>
                <a:cs typeface="Arial" panose="020B0604020202020204" pitchFamily="34" charset="0"/>
              </a:rPr>
              <a:t> Tiotropium/</a:t>
            </a:r>
            <a:r>
              <a:rPr lang="en-US" dirty="0" err="1">
                <a:latin typeface="Arial" panose="020B0604020202020204" pitchFamily="34" charset="0"/>
                <a:cs typeface="Arial" panose="020B0604020202020204" pitchFamily="34" charset="0"/>
              </a:rPr>
              <a:t>Olodaterol</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giúp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cải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thiện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điểm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khó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thở</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tốt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hơn</a:t>
            </a:r>
            <a:r>
              <a:rPr lang="en-US" dirty="0">
                <a:latin typeface="Arial" panose="020B0604020202020204" pitchFamily="34" charset="0"/>
                <a:cs typeface="Arial" panose="020B0604020202020204" pitchFamily="34" charset="0"/>
              </a:rPr>
              <a:t> (p &lt; 0.01) </a:t>
            </a:r>
            <a:r>
              <a:rPr lang="en-US" dirty="0" err="1">
                <a:latin typeface="Arial" panose="020B0604020202020204" pitchFamily="34" charset="0"/>
                <a:cs typeface="Arial" panose="020B0604020202020204" pitchFamily="34" charset="0"/>
              </a:rPr>
              <a:t>và</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có</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tỉ</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lệ</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đạt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đáp</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ứng</a:t>
            </a:r>
            <a:r>
              <a:rPr lang="en-US" dirty="0">
                <a:latin typeface="Arial" panose="020B0604020202020204" pitchFamily="34" charset="0"/>
                <a:cs typeface="Arial" panose="020B0604020202020204" pitchFamily="34" charset="0"/>
              </a:rPr>
              <a:t> TDI </a:t>
            </a:r>
            <a:r>
              <a:rPr lang="en-US" dirty="0" err="1">
                <a:latin typeface="Arial" panose="020B0604020202020204" pitchFamily="34" charset="0"/>
                <a:cs typeface="Arial" panose="020B0604020202020204" pitchFamily="34" charset="0"/>
              </a:rPr>
              <a:t>cao</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hơn</a:t>
            </a:r>
            <a:r>
              <a:rPr lang="en-US" dirty="0">
                <a:latin typeface="Arial" panose="020B0604020202020204" pitchFamily="34" charset="0"/>
                <a:cs typeface="Arial" panose="020B0604020202020204" pitchFamily="34" charset="0"/>
              </a:rPr>
              <a:t> </a:t>
            </a:r>
            <a:r>
              <a:rPr kumimoji="0" lang="en-GB" sz="18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a:t>
            </a:r>
            <a:r>
              <a:rPr lang="en-US" dirty="0">
                <a:latin typeface="Arial" panose="020B0604020202020204" pitchFamily="34" charset="0"/>
                <a:cs typeface="Arial" panose="020B0604020202020204" pitchFamily="34" charset="0"/>
              </a:rPr>
              <a:t> 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đơn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 (53,9% vs 41,%, p&lt;0.01)</a:t>
            </a:r>
          </a:p>
        </p:txBody>
      </p:sp>
      <p:sp>
        <p:nvSpPr>
          <p:cNvPr id="45" name="Rectangle 44">
            <a:extLst>
              <a:ext uri="{FF2B5EF4-FFF2-40B4-BE49-F238E27FC236}">
                <a16:creationId xmlns:a16="http://schemas.microsoft.com/office/drawing/2014/main" id="{5CDB734F-ADA4-4B2A-B5CC-20974CB7FCEC}"/>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OTEMTO 1+2</a:t>
            </a:r>
          </a:p>
        </p:txBody>
      </p:sp>
    </p:spTree>
    <p:extLst>
      <p:ext uri="{BB962C8B-B14F-4D97-AF65-F5344CB8AC3E}">
        <p14:creationId xmlns:p14="http://schemas.microsoft.com/office/powerpoint/2010/main" val="5808069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26F7B5FF-2DAC-4A98-8CCE-9286E95894DF}"/>
              </a:ext>
            </a:extLst>
          </p:cNvPr>
          <p:cNvSpPr txBox="1"/>
          <p:nvPr/>
        </p:nvSpPr>
        <p:spPr>
          <a:xfrm>
            <a:off x="1332728" y="1107804"/>
            <a:ext cx="10598150" cy="723275"/>
          </a:xfrm>
          <a:prstGeom prst="rect">
            <a:avLst/>
          </a:prstGeom>
          <a:noFill/>
        </p:spPr>
        <p:txBody>
          <a:bodyPr wrap="square" rtlCol="0">
            <a:spAutoFit/>
          </a:bodyPr>
          <a:lstStyle/>
          <a:p>
            <a:pPr defTabSz="914400">
              <a:defRPr/>
            </a:pPr>
            <a:r>
              <a:rPr lang="en-GB" sz="1800" dirty="0" err="1">
                <a:latin typeface="Arial" panose="020B0604020202020204" pitchFamily="34" charset="0"/>
                <a:cs typeface="Arial" panose="020B0604020202020204" pitchFamily="34" charset="0"/>
                <a:sym typeface="Gill Sans" charset="0"/>
              </a:rPr>
              <a:t>Phân</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tích</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hậu</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kiểm</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từ</a:t>
            </a:r>
            <a:r>
              <a:rPr lang="en-GB" sz="1800" dirty="0">
                <a:latin typeface="Arial" panose="020B0604020202020204" pitchFamily="34" charset="0"/>
                <a:cs typeface="Arial" panose="020B0604020202020204" pitchFamily="34" charset="0"/>
                <a:sym typeface="Gill Sans" charset="0"/>
              </a:rPr>
              <a:t> 4 RCT, </a:t>
            </a:r>
            <a:r>
              <a:rPr lang="en-GB" sz="1800" dirty="0" err="1">
                <a:latin typeface="Arial" panose="020B0604020202020204" pitchFamily="34" charset="0"/>
                <a:cs typeface="Arial" panose="020B0604020202020204" pitchFamily="34" charset="0"/>
                <a:sym typeface="Gill Sans" charset="0"/>
              </a:rPr>
              <a:t>trên</a:t>
            </a:r>
            <a:r>
              <a:rPr lang="en-GB" sz="1800" dirty="0">
                <a:latin typeface="Arial" panose="020B0604020202020204" pitchFamily="34" charset="0"/>
                <a:cs typeface="Arial" panose="020B0604020202020204" pitchFamily="34" charset="0"/>
                <a:sym typeface="Gill Sans" charset="0"/>
              </a:rPr>
              <a:t> 283 </a:t>
            </a:r>
            <a:r>
              <a:rPr lang="en-GB" sz="1800" dirty="0" err="1">
                <a:latin typeface="Arial" panose="020B0604020202020204" pitchFamily="34" charset="0"/>
                <a:cs typeface="Arial" panose="020B0604020202020204" pitchFamily="34" charset="0"/>
                <a:sym typeface="Gill Sans" charset="0"/>
              </a:rPr>
              <a:t>bệnh</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nhân</a:t>
            </a:r>
            <a:r>
              <a:rPr lang="en-GB" sz="1800" dirty="0">
                <a:latin typeface="Arial" panose="020B0604020202020204" pitchFamily="34" charset="0"/>
                <a:cs typeface="Arial" panose="020B0604020202020204" pitchFamily="34" charset="0"/>
                <a:sym typeface="Gill Sans" charset="0"/>
              </a:rPr>
              <a:t> COPD </a:t>
            </a:r>
            <a:r>
              <a:rPr lang="en-GB" sz="1800" dirty="0" err="1">
                <a:latin typeface="Arial" panose="020B0604020202020204" pitchFamily="34" charset="0"/>
                <a:cs typeface="Arial" panose="020B0604020202020204" pitchFamily="34" charset="0"/>
                <a:sym typeface="Gill Sans" charset="0"/>
              </a:rPr>
              <a:t>đã</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dùng</a:t>
            </a:r>
            <a:r>
              <a:rPr lang="en-GB" sz="1800" dirty="0">
                <a:latin typeface="Arial" panose="020B0604020202020204" pitchFamily="34" charset="0"/>
                <a:cs typeface="Arial" panose="020B0604020202020204" pitchFamily="34" charset="0"/>
                <a:sym typeface="Gill Sans" charset="0"/>
              </a:rPr>
              <a:t> LAMA </a:t>
            </a:r>
            <a:r>
              <a:rPr lang="en-GB" sz="1800" dirty="0" err="1">
                <a:latin typeface="Arial" panose="020B0604020202020204" pitchFamily="34" charset="0"/>
                <a:cs typeface="Arial" panose="020B0604020202020204" pitchFamily="34" charset="0"/>
                <a:sym typeface="Gill Sans" charset="0"/>
              </a:rPr>
              <a:t>trước</a:t>
            </a:r>
            <a:r>
              <a:rPr lang="en-GB" sz="1800" dirty="0">
                <a:latin typeface="Arial" panose="020B0604020202020204" pitchFamily="34" charset="0"/>
                <a:cs typeface="Arial" panose="020B0604020202020204" pitchFamily="34" charset="0"/>
                <a:sym typeface="Gill Sans" charset="0"/>
              </a:rPr>
              <a:t> </a:t>
            </a:r>
            <a:r>
              <a:rPr lang="en-GB" sz="1800" dirty="0" err="1">
                <a:latin typeface="Arial" panose="020B0604020202020204" pitchFamily="34" charset="0"/>
                <a:cs typeface="Arial" panose="020B0604020202020204" pitchFamily="34" charset="0"/>
                <a:sym typeface="Gill Sans" charset="0"/>
              </a:rPr>
              <a:t>đó</a:t>
            </a:r>
            <a:r>
              <a:rPr lang="en-GB" sz="1800" dirty="0">
                <a:latin typeface="Arial" panose="020B0604020202020204" pitchFamily="34" charset="0"/>
                <a:cs typeface="Arial" panose="020B0604020202020204" pitchFamily="34" charset="0"/>
                <a:sym typeface="Gill Sans" charset="0"/>
              </a:rPr>
              <a:t>:</a:t>
            </a:r>
          </a:p>
          <a:p>
            <a:pPr defTabSz="914400">
              <a:spcBef>
                <a:spcPts val="600"/>
              </a:spcBef>
              <a:defRPr/>
            </a:pPr>
            <a:r>
              <a:rPr lang="en-GB" altLang="en-US" dirty="0" err="1">
                <a:latin typeface="Arial" panose="020B0604020202020204" pitchFamily="34" charset="0"/>
                <a:cs typeface="Arial" panose="020B0604020202020204" pitchFamily="34" charset="0"/>
                <a:sym typeface="Gill Sans" charset="0"/>
              </a:rPr>
              <a:t>Tiotropium+Olodaterol</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cải</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thiện</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điểm</a:t>
            </a:r>
            <a:r>
              <a:rPr lang="en-GB" altLang="en-US" dirty="0">
                <a:latin typeface="Arial" panose="020B0604020202020204" pitchFamily="34" charset="0"/>
                <a:cs typeface="Arial" panose="020B0604020202020204" pitchFamily="34" charset="0"/>
                <a:sym typeface="Gill Sans" charset="0"/>
              </a:rPr>
              <a:t> TDI </a:t>
            </a:r>
            <a:r>
              <a:rPr lang="en-GB" altLang="en-US" dirty="0" err="1">
                <a:latin typeface="Arial" panose="020B0604020202020204" pitchFamily="34" charset="0"/>
                <a:cs typeface="Arial" panose="020B0604020202020204" pitchFamily="34" charset="0"/>
                <a:sym typeface="Gill Sans" charset="0"/>
              </a:rPr>
              <a:t>và</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có</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tỉ</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lệ</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bệnh</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nhân</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đạt</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đáp</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ứng</a:t>
            </a:r>
            <a:r>
              <a:rPr lang="en-GB" altLang="en-US" dirty="0">
                <a:latin typeface="Arial" panose="020B0604020202020204" pitchFamily="34" charset="0"/>
                <a:cs typeface="Arial" panose="020B0604020202020204" pitchFamily="34" charset="0"/>
                <a:sym typeface="Gill Sans" charset="0"/>
              </a:rPr>
              <a:t> TDI </a:t>
            </a:r>
            <a:r>
              <a:rPr lang="en-GB" altLang="en-US" dirty="0" err="1">
                <a:latin typeface="Arial" panose="020B0604020202020204" pitchFamily="34" charset="0"/>
                <a:cs typeface="Arial" panose="020B0604020202020204" pitchFamily="34" charset="0"/>
                <a:sym typeface="Gill Sans" charset="0"/>
              </a:rPr>
              <a:t>cao</a:t>
            </a:r>
            <a:r>
              <a:rPr lang="en-GB" altLang="en-US" dirty="0">
                <a:latin typeface="Arial" panose="020B0604020202020204" pitchFamily="34" charset="0"/>
                <a:cs typeface="Arial" panose="020B0604020202020204" pitchFamily="34" charset="0"/>
                <a:sym typeface="Gill Sans" charset="0"/>
              </a:rPr>
              <a:t> </a:t>
            </a:r>
            <a:r>
              <a:rPr lang="en-GB" altLang="en-US" dirty="0" err="1">
                <a:latin typeface="Arial" panose="020B0604020202020204" pitchFamily="34" charset="0"/>
                <a:cs typeface="Arial" panose="020B0604020202020204" pitchFamily="34" charset="0"/>
                <a:sym typeface="Gill Sans" charset="0"/>
              </a:rPr>
              <a:t>hơn</a:t>
            </a:r>
            <a:r>
              <a:rPr lang="en-GB" altLang="en-US" dirty="0">
                <a:latin typeface="Arial" panose="020B0604020202020204" pitchFamily="34" charset="0"/>
                <a:cs typeface="Arial" panose="020B0604020202020204" pitchFamily="34" charset="0"/>
                <a:sym typeface="Gill Sans" charset="0"/>
              </a:rPr>
              <a:t> Tiotropium  </a:t>
            </a:r>
            <a:endParaRPr lang="en-GB" dirty="0">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0FE423DD-AC39-417B-B81F-80410DE44357}"/>
              </a:ext>
            </a:extLst>
          </p:cNvPr>
          <p:cNvSpPr txBox="1"/>
          <p:nvPr/>
        </p:nvSpPr>
        <p:spPr>
          <a:xfrm>
            <a:off x="7635029" y="6519445"/>
            <a:ext cx="4656324"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alt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1. </a:t>
            </a: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Buhl R, et al. ERS 2019:PA3382 (poster presentation); 2. Boehringer Ingelheim. Data on file. Studies 1237.5, 1237.6, 1237.25 and 1237.26</a:t>
            </a:r>
            <a:endPar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CE99EE1E-1FA4-415A-86D7-8BB377AFE62E}"/>
              </a:ext>
            </a:extLst>
          </p:cNvPr>
          <p:cNvSpPr txBox="1"/>
          <p:nvPr/>
        </p:nvSpPr>
        <p:spPr>
          <a:xfrm>
            <a:off x="8265635" y="5147992"/>
            <a:ext cx="3777410" cy="49244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Gill Sans" charset="0"/>
              </a:rPr>
              <a:t>#</a:t>
            </a:r>
            <a:r>
              <a:rPr kumimoji="0" lang="en-GB" sz="1400" b="1" i="0" u="none" strike="noStrike" kern="0" cap="none" spc="0" normalizeH="0" baseline="0" noProof="0" dirty="0">
                <a:ln>
                  <a:noFill/>
                </a:ln>
                <a:effectLst/>
                <a:uLnTx/>
                <a:uFillTx/>
                <a:latin typeface="Arial" panose="020B0604020202020204" pitchFamily="34" charset="0"/>
                <a:cs typeface="Arial" panose="020B0604020202020204" pitchFamily="34" charset="0"/>
                <a:sym typeface="Gill Sans" charset="0"/>
              </a:rPr>
              <a:t>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BN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TDI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1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đơn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ị</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ý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nghĩa</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ề</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a:t>
            </a:r>
            <a:r>
              <a:rPr kumimoji="0" lang="vi-VN"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ặ</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endParaRPr kumimoji="0" lang="en-US" sz="1200" b="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D2E3C3C4-6319-44CE-9913-06FC7BB080BC}"/>
              </a:ext>
            </a:extLst>
          </p:cNvPr>
          <p:cNvSpPr txBox="1"/>
          <p:nvPr/>
        </p:nvSpPr>
        <p:spPr>
          <a:xfrm>
            <a:off x="1592780" y="339037"/>
            <a:ext cx="10078047" cy="584775"/>
          </a:xfrm>
          <a:prstGeom prst="rect">
            <a:avLst/>
          </a:prstGeom>
          <a:noFill/>
        </p:spPr>
        <p:txBody>
          <a:bodyPr wrap="square" rtlCol="0">
            <a:spAutoFit/>
          </a:bodyPr>
          <a:lstStyle/>
          <a:p>
            <a:r>
              <a:rPr lang="en-US" sz="3200" b="1" dirty="0" err="1">
                <a:solidFill>
                  <a:srgbClr val="00B050"/>
                </a:solidFill>
                <a:latin typeface="Arial"/>
                <a:cs typeface="Arial"/>
              </a:rPr>
              <a:t>Giảm</a:t>
            </a:r>
            <a:r>
              <a:rPr lang="en-US" sz="3200" b="1" dirty="0">
                <a:solidFill>
                  <a:srgbClr val="00B050"/>
                </a:solidFill>
                <a:latin typeface="Arial"/>
                <a:cs typeface="Arial"/>
              </a:rPr>
              <a:t> </a:t>
            </a:r>
            <a:r>
              <a:rPr lang="en-US" sz="3200" b="1" dirty="0" err="1">
                <a:solidFill>
                  <a:srgbClr val="00B050"/>
                </a:solidFill>
                <a:latin typeface="Arial"/>
                <a:cs typeface="Arial"/>
              </a:rPr>
              <a:t>khó</a:t>
            </a:r>
            <a:r>
              <a:rPr lang="en-US" sz="3200" b="1" dirty="0">
                <a:solidFill>
                  <a:srgbClr val="00B050"/>
                </a:solidFill>
                <a:latin typeface="Arial"/>
                <a:cs typeface="Arial"/>
              </a:rPr>
              <a:t> </a:t>
            </a:r>
            <a:r>
              <a:rPr lang="en-US" sz="3200" b="1" dirty="0" err="1">
                <a:solidFill>
                  <a:srgbClr val="00B050"/>
                </a:solidFill>
                <a:latin typeface="Arial"/>
                <a:cs typeface="Arial"/>
              </a:rPr>
              <a:t>thở</a:t>
            </a:r>
            <a:r>
              <a:rPr lang="en-US" sz="3200" b="1" dirty="0">
                <a:solidFill>
                  <a:srgbClr val="00B050"/>
                </a:solidFill>
                <a:latin typeface="Arial"/>
                <a:cs typeface="Arial"/>
              </a:rPr>
              <a:t> </a:t>
            </a:r>
            <a:r>
              <a:rPr lang="en-US" sz="3200" b="1" dirty="0" err="1">
                <a:solidFill>
                  <a:srgbClr val="00B050"/>
                </a:solidFill>
                <a:latin typeface="Arial"/>
                <a:cs typeface="Arial"/>
              </a:rPr>
              <a:t>kể</a:t>
            </a:r>
            <a:r>
              <a:rPr lang="en-US" sz="3200" b="1" dirty="0">
                <a:solidFill>
                  <a:srgbClr val="00B050"/>
                </a:solidFill>
                <a:latin typeface="Arial"/>
                <a:cs typeface="Arial"/>
              </a:rPr>
              <a:t> </a:t>
            </a:r>
            <a:r>
              <a:rPr lang="en-US" sz="3200" b="1" dirty="0" err="1">
                <a:solidFill>
                  <a:srgbClr val="00B050"/>
                </a:solidFill>
                <a:latin typeface="Arial"/>
                <a:cs typeface="Arial"/>
              </a:rPr>
              <a:t>cả</a:t>
            </a:r>
            <a:r>
              <a:rPr lang="en-US" sz="3200" b="1" dirty="0">
                <a:solidFill>
                  <a:srgbClr val="00B050"/>
                </a:solidFill>
                <a:latin typeface="Arial"/>
                <a:cs typeface="Arial"/>
              </a:rPr>
              <a:t> </a:t>
            </a:r>
            <a:r>
              <a:rPr lang="en-US" sz="3200" b="1" dirty="0" err="1">
                <a:solidFill>
                  <a:srgbClr val="00B050"/>
                </a:solidFill>
                <a:latin typeface="Arial"/>
                <a:cs typeface="Arial"/>
              </a:rPr>
              <a:t>bệnh</a:t>
            </a:r>
            <a:r>
              <a:rPr lang="en-US" sz="3200" b="1" dirty="0">
                <a:solidFill>
                  <a:srgbClr val="00B050"/>
                </a:solidFill>
                <a:latin typeface="Arial"/>
                <a:cs typeface="Arial"/>
              </a:rPr>
              <a:t> </a:t>
            </a:r>
            <a:r>
              <a:rPr lang="en-US" sz="3200" b="1" dirty="0" err="1">
                <a:solidFill>
                  <a:srgbClr val="00B050"/>
                </a:solidFill>
                <a:latin typeface="Arial"/>
                <a:cs typeface="Arial"/>
              </a:rPr>
              <a:t>nhân</a:t>
            </a:r>
            <a:r>
              <a:rPr lang="en-US" sz="3200" b="1" dirty="0">
                <a:solidFill>
                  <a:srgbClr val="00B050"/>
                </a:solidFill>
                <a:latin typeface="Arial"/>
                <a:cs typeface="Arial"/>
              </a:rPr>
              <a:t> </a:t>
            </a:r>
            <a:r>
              <a:rPr lang="en-US" sz="3200" b="1" dirty="0" err="1">
                <a:solidFill>
                  <a:srgbClr val="00B050"/>
                </a:solidFill>
                <a:latin typeface="Arial"/>
                <a:cs typeface="Arial"/>
              </a:rPr>
              <a:t>đã</a:t>
            </a:r>
            <a:r>
              <a:rPr lang="en-US" sz="3200" b="1" dirty="0">
                <a:solidFill>
                  <a:srgbClr val="00B050"/>
                </a:solidFill>
                <a:latin typeface="Arial"/>
                <a:cs typeface="Arial"/>
              </a:rPr>
              <a:t> </a:t>
            </a:r>
            <a:r>
              <a:rPr lang="en-US" sz="3200" b="1" dirty="0" err="1">
                <a:solidFill>
                  <a:srgbClr val="00B050"/>
                </a:solidFill>
                <a:latin typeface="Arial"/>
                <a:cs typeface="Arial"/>
              </a:rPr>
              <a:t>dùng</a:t>
            </a:r>
            <a:r>
              <a:rPr lang="en-US" sz="3200" b="1" dirty="0">
                <a:solidFill>
                  <a:srgbClr val="00B050"/>
                </a:solidFill>
                <a:latin typeface="Arial"/>
                <a:cs typeface="Arial"/>
              </a:rPr>
              <a:t> LAMA</a:t>
            </a:r>
            <a:endParaRPr lang="en-US" sz="3200" dirty="0"/>
          </a:p>
        </p:txBody>
      </p:sp>
      <p:grpSp>
        <p:nvGrpSpPr>
          <p:cNvPr id="28" name="Group 27">
            <a:extLst>
              <a:ext uri="{FF2B5EF4-FFF2-40B4-BE49-F238E27FC236}">
                <a16:creationId xmlns:a16="http://schemas.microsoft.com/office/drawing/2014/main" id="{C9B1063A-D013-42C3-9C1F-21F9AF927DE3}"/>
              </a:ext>
            </a:extLst>
          </p:cNvPr>
          <p:cNvGrpSpPr/>
          <p:nvPr/>
        </p:nvGrpSpPr>
        <p:grpSpPr>
          <a:xfrm>
            <a:off x="2350130" y="2609020"/>
            <a:ext cx="2618662" cy="3640431"/>
            <a:chOff x="2663174" y="2089459"/>
            <a:chExt cx="2618662" cy="3640431"/>
          </a:xfrm>
        </p:grpSpPr>
        <p:pic>
          <p:nvPicPr>
            <p:cNvPr id="19" name="Picture 18">
              <a:extLst>
                <a:ext uri="{FF2B5EF4-FFF2-40B4-BE49-F238E27FC236}">
                  <a16:creationId xmlns:a16="http://schemas.microsoft.com/office/drawing/2014/main" id="{2F027046-751B-48EA-89C7-A0CE1E4D9868}"/>
                </a:ext>
              </a:extLst>
            </p:cNvPr>
            <p:cNvPicPr>
              <a:picLocks noChangeAspect="1"/>
            </p:cNvPicPr>
            <p:nvPr/>
          </p:nvPicPr>
          <p:blipFill rotWithShape="1">
            <a:blip r:embed="rId3"/>
            <a:srcRect l="27225" t="30800" r="55591" b="22400"/>
            <a:stretch/>
          </p:blipFill>
          <p:spPr>
            <a:xfrm>
              <a:off x="3091913" y="2089459"/>
              <a:ext cx="2095087" cy="3209544"/>
            </a:xfrm>
            <a:prstGeom prst="rect">
              <a:avLst/>
            </a:prstGeom>
          </p:spPr>
        </p:pic>
        <p:sp>
          <p:nvSpPr>
            <p:cNvPr id="22" name="TextBox 21">
              <a:extLst>
                <a:ext uri="{FF2B5EF4-FFF2-40B4-BE49-F238E27FC236}">
                  <a16:creationId xmlns:a16="http://schemas.microsoft.com/office/drawing/2014/main" id="{814B31E8-B502-4CA7-B5F6-9EDA36B9DED1}"/>
                </a:ext>
              </a:extLst>
            </p:cNvPr>
            <p:cNvSpPr txBox="1"/>
            <p:nvPr/>
          </p:nvSpPr>
          <p:spPr>
            <a:xfrm rot="16200000">
              <a:off x="1527872" y="3609565"/>
              <a:ext cx="2592279"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t-IT"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Thay đổi điểm TDI so với ban đầu (điểm)</a:t>
              </a:r>
            </a:p>
          </p:txBody>
        </p:sp>
        <p:sp>
          <p:nvSpPr>
            <p:cNvPr id="24" name="TextBox 23">
              <a:extLst>
                <a:ext uri="{FF2B5EF4-FFF2-40B4-BE49-F238E27FC236}">
                  <a16:creationId xmlns:a16="http://schemas.microsoft.com/office/drawing/2014/main" id="{0B9422C2-6368-4B41-8C3A-9E0D769E9208}"/>
                </a:ext>
              </a:extLst>
            </p:cNvPr>
            <p:cNvSpPr txBox="1"/>
            <p:nvPr/>
          </p:nvSpPr>
          <p:spPr>
            <a:xfrm>
              <a:off x="3419856" y="5285342"/>
              <a:ext cx="923544" cy="261610"/>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p>
          </p:txBody>
        </p:sp>
        <p:sp>
          <p:nvSpPr>
            <p:cNvPr id="25" name="TextBox 24">
              <a:extLst>
                <a:ext uri="{FF2B5EF4-FFF2-40B4-BE49-F238E27FC236}">
                  <a16:creationId xmlns:a16="http://schemas.microsoft.com/office/drawing/2014/main" id="{D3B9E0CB-0ECF-4349-B6F2-D4EDF0319884}"/>
                </a:ext>
              </a:extLst>
            </p:cNvPr>
            <p:cNvSpPr txBox="1"/>
            <p:nvPr/>
          </p:nvSpPr>
          <p:spPr>
            <a:xfrm>
              <a:off x="4248564" y="5299003"/>
              <a:ext cx="1033272" cy="430887"/>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r>
                <a:rPr lang="en-US" sz="1100" b="1" dirty="0" err="1">
                  <a:latin typeface="Arial" panose="020B0604020202020204" pitchFamily="34" charset="0"/>
                  <a:cs typeface="Arial" panose="020B0604020202020204" pitchFamily="34" charset="0"/>
                </a:rPr>
                <a:t>Olodaterol</a:t>
              </a:r>
              <a:endParaRPr lang="en-US" sz="1100" b="1" dirty="0">
                <a:latin typeface="Arial" panose="020B0604020202020204" pitchFamily="34" charset="0"/>
                <a:cs typeface="Arial" panose="020B0604020202020204" pitchFamily="34" charset="0"/>
              </a:endParaRPr>
            </a:p>
          </p:txBody>
        </p:sp>
      </p:grpSp>
      <p:grpSp>
        <p:nvGrpSpPr>
          <p:cNvPr id="29" name="Group 28">
            <a:extLst>
              <a:ext uri="{FF2B5EF4-FFF2-40B4-BE49-F238E27FC236}">
                <a16:creationId xmlns:a16="http://schemas.microsoft.com/office/drawing/2014/main" id="{C27685AA-5BF8-475B-B519-94C6322B580B}"/>
              </a:ext>
            </a:extLst>
          </p:cNvPr>
          <p:cNvGrpSpPr/>
          <p:nvPr/>
        </p:nvGrpSpPr>
        <p:grpSpPr>
          <a:xfrm>
            <a:off x="5529072" y="2663352"/>
            <a:ext cx="2633566" cy="3626770"/>
            <a:chOff x="6096000" y="2089459"/>
            <a:chExt cx="2633566" cy="3626770"/>
          </a:xfrm>
        </p:grpSpPr>
        <p:pic>
          <p:nvPicPr>
            <p:cNvPr id="20" name="Picture 19">
              <a:extLst>
                <a:ext uri="{FF2B5EF4-FFF2-40B4-BE49-F238E27FC236}">
                  <a16:creationId xmlns:a16="http://schemas.microsoft.com/office/drawing/2014/main" id="{499081D8-D328-4E00-84F5-30151BE1C21B}"/>
                </a:ext>
              </a:extLst>
            </p:cNvPr>
            <p:cNvPicPr>
              <a:picLocks noChangeAspect="1"/>
            </p:cNvPicPr>
            <p:nvPr/>
          </p:nvPicPr>
          <p:blipFill rotWithShape="1">
            <a:blip r:embed="rId3"/>
            <a:srcRect l="68059" t="30800" r="16172" b="22400"/>
            <a:stretch/>
          </p:blipFill>
          <p:spPr>
            <a:xfrm>
              <a:off x="6631803" y="2089459"/>
              <a:ext cx="1922624" cy="3209544"/>
            </a:xfrm>
            <a:prstGeom prst="rect">
              <a:avLst/>
            </a:prstGeom>
          </p:spPr>
        </p:pic>
        <p:sp>
          <p:nvSpPr>
            <p:cNvPr id="23" name="TextBox 22">
              <a:extLst>
                <a:ext uri="{FF2B5EF4-FFF2-40B4-BE49-F238E27FC236}">
                  <a16:creationId xmlns:a16="http://schemas.microsoft.com/office/drawing/2014/main" id="{112021EA-8FA0-4DBB-AA76-A9125E7ADA0A}"/>
                </a:ext>
              </a:extLst>
            </p:cNvPr>
            <p:cNvSpPr txBox="1"/>
            <p:nvPr/>
          </p:nvSpPr>
          <p:spPr>
            <a:xfrm rot="16200000">
              <a:off x="5019012" y="3667879"/>
              <a:ext cx="2475651" cy="321675"/>
            </a:xfrm>
            <a:prstGeom prst="rect">
              <a:avLst/>
            </a:prstGeom>
            <a:noFill/>
          </p:spPr>
          <p:txBody>
            <a:bodyPr wrap="none"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bệnh</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nhân</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đạt</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đáp</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2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ứng</a:t>
              </a:r>
              <a:r>
                <a:rPr kumimoji="0" lang="en-GB" altLang="en-US" sz="1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a:t>
              </a:r>
            </a:p>
          </p:txBody>
        </p:sp>
        <p:sp>
          <p:nvSpPr>
            <p:cNvPr id="26" name="TextBox 25">
              <a:extLst>
                <a:ext uri="{FF2B5EF4-FFF2-40B4-BE49-F238E27FC236}">
                  <a16:creationId xmlns:a16="http://schemas.microsoft.com/office/drawing/2014/main" id="{35B690CB-6918-41BC-A2C1-D5B407202F41}"/>
                </a:ext>
              </a:extLst>
            </p:cNvPr>
            <p:cNvSpPr txBox="1"/>
            <p:nvPr/>
          </p:nvSpPr>
          <p:spPr>
            <a:xfrm>
              <a:off x="6894347" y="5271681"/>
              <a:ext cx="923544" cy="261610"/>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p>
          </p:txBody>
        </p:sp>
        <p:sp>
          <p:nvSpPr>
            <p:cNvPr id="27" name="TextBox 26">
              <a:extLst>
                <a:ext uri="{FF2B5EF4-FFF2-40B4-BE49-F238E27FC236}">
                  <a16:creationId xmlns:a16="http://schemas.microsoft.com/office/drawing/2014/main" id="{60C150B8-E291-4541-A45D-19B62EF123AB}"/>
                </a:ext>
              </a:extLst>
            </p:cNvPr>
            <p:cNvSpPr txBox="1"/>
            <p:nvPr/>
          </p:nvSpPr>
          <p:spPr>
            <a:xfrm>
              <a:off x="7696294" y="5285342"/>
              <a:ext cx="1033272" cy="430887"/>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r>
                <a:rPr lang="en-US" sz="1100" b="1" dirty="0" err="1">
                  <a:latin typeface="Arial" panose="020B0604020202020204" pitchFamily="34" charset="0"/>
                  <a:cs typeface="Arial" panose="020B0604020202020204" pitchFamily="34" charset="0"/>
                </a:rPr>
                <a:t>Olodaterol</a:t>
              </a:r>
              <a:endParaRPr lang="en-US" sz="1100" b="1" dirty="0">
                <a:latin typeface="Arial" panose="020B0604020202020204" pitchFamily="34" charset="0"/>
                <a:cs typeface="Arial" panose="020B0604020202020204" pitchFamily="34" charset="0"/>
              </a:endParaRPr>
            </a:p>
          </p:txBody>
        </p:sp>
      </p:grpSp>
      <p:sp>
        <p:nvSpPr>
          <p:cNvPr id="30" name="TextBox 29">
            <a:extLst>
              <a:ext uri="{FF2B5EF4-FFF2-40B4-BE49-F238E27FC236}">
                <a16:creationId xmlns:a16="http://schemas.microsoft.com/office/drawing/2014/main" id="{F8EAAEDA-E463-4C9C-A296-F26B7F69769A}"/>
              </a:ext>
            </a:extLst>
          </p:cNvPr>
          <p:cNvSpPr txBox="1"/>
          <p:nvPr/>
        </p:nvSpPr>
        <p:spPr>
          <a:xfrm>
            <a:off x="5607059" y="2164722"/>
            <a:ext cx="3110878" cy="282913"/>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BN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đạt</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đáp</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ứng</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tuần</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12 </a:t>
            </a:r>
            <a:r>
              <a:rPr kumimoji="0" lang="en-GB" sz="1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1" name="TextBox 30">
            <a:extLst>
              <a:ext uri="{FF2B5EF4-FFF2-40B4-BE49-F238E27FC236}">
                <a16:creationId xmlns:a16="http://schemas.microsoft.com/office/drawing/2014/main" id="{018A4244-EEBB-4279-8D14-B8E6469CF4AA}"/>
              </a:ext>
            </a:extLst>
          </p:cNvPr>
          <p:cNvSpPr txBox="1"/>
          <p:nvPr/>
        </p:nvSpPr>
        <p:spPr>
          <a:xfrm>
            <a:off x="2254675" y="2182378"/>
            <a:ext cx="3042534" cy="323893"/>
          </a:xfrm>
          <a:prstGeom prst="roundRect">
            <a:avLst>
              <a:gd name="adj" fmla="val 12929"/>
            </a:avLst>
          </a:prstGeom>
          <a:noFill/>
          <a:ln w="6350">
            <a:noFill/>
          </a:ln>
          <a:effectLst/>
        </p:spPr>
        <p:txBody>
          <a:bodyPr wrap="square"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1400" b="1" kern="0" dirty="0" err="1">
                <a:solidFill>
                  <a:srgbClr val="000000"/>
                </a:solidFill>
                <a:latin typeface="Arial" panose="020B0604020202020204" pitchFamily="34" charset="0"/>
                <a:cs typeface="Arial" panose="020B0604020202020204" pitchFamily="34" charset="0"/>
              </a:rPr>
              <a:t>Thay</a:t>
            </a:r>
            <a:r>
              <a:rPr lang="en-GB" sz="1400" b="1" kern="0" dirty="0">
                <a:solidFill>
                  <a:srgbClr val="000000"/>
                </a:solidFill>
                <a:latin typeface="Arial" panose="020B0604020202020204" pitchFamily="34" charset="0"/>
                <a:cs typeface="Arial" panose="020B0604020202020204" pitchFamily="34" charset="0"/>
              </a:rPr>
              <a:t> </a:t>
            </a:r>
            <a:r>
              <a:rPr lang="en-GB" sz="1400" b="1" kern="0" dirty="0" err="1">
                <a:solidFill>
                  <a:srgbClr val="000000"/>
                </a:solidFill>
                <a:latin typeface="Arial" panose="020B0604020202020204" pitchFamily="34" charset="0"/>
                <a:cs typeface="Arial" panose="020B0604020202020204" pitchFamily="34" charset="0"/>
              </a:rPr>
              <a:t>đổi</a:t>
            </a:r>
            <a:r>
              <a:rPr lang="en-GB" sz="1400" b="1" kern="0" dirty="0">
                <a:solidFill>
                  <a:srgbClr val="000000"/>
                </a:solidFill>
                <a:latin typeface="Arial" panose="020B0604020202020204" pitchFamily="34" charset="0"/>
                <a:cs typeface="Arial" panose="020B0604020202020204" pitchFamily="34" charset="0"/>
              </a:rPr>
              <a:t> </a:t>
            </a:r>
            <a:r>
              <a:rPr lang="en-GB" sz="1400" b="1" kern="0" dirty="0" err="1">
                <a:solidFill>
                  <a:srgbClr val="000000"/>
                </a:solidFill>
                <a:latin typeface="Arial" panose="020B0604020202020204" pitchFamily="34" charset="0"/>
                <a:cs typeface="Arial" panose="020B0604020202020204" pitchFamily="34" charset="0"/>
              </a:rPr>
              <a:t>điểm</a:t>
            </a:r>
            <a:r>
              <a:rPr lang="en-GB" sz="1400" b="1" kern="0" dirty="0">
                <a:solidFill>
                  <a:srgbClr val="000000"/>
                </a:solidFill>
                <a:latin typeface="Arial" panose="020B0604020202020204" pitchFamily="34" charset="0"/>
                <a:cs typeface="Arial" panose="020B0604020202020204" pitchFamily="34" charset="0"/>
              </a:rPr>
              <a:t> TDI so </a:t>
            </a:r>
            <a:r>
              <a:rPr lang="en-GB" sz="1400" b="1" kern="0" dirty="0" err="1">
                <a:solidFill>
                  <a:srgbClr val="000000"/>
                </a:solidFill>
                <a:latin typeface="Arial" panose="020B0604020202020204" pitchFamily="34" charset="0"/>
                <a:cs typeface="Arial" panose="020B0604020202020204" pitchFamily="34" charset="0"/>
              </a:rPr>
              <a:t>với</a:t>
            </a:r>
            <a:r>
              <a:rPr lang="en-GB" sz="1400" b="1" kern="0" dirty="0">
                <a:solidFill>
                  <a:srgbClr val="000000"/>
                </a:solidFill>
                <a:latin typeface="Arial" panose="020B0604020202020204" pitchFamily="34" charset="0"/>
                <a:cs typeface="Arial" panose="020B0604020202020204" pitchFamily="34" charset="0"/>
              </a:rPr>
              <a:t> ban </a:t>
            </a:r>
            <a:r>
              <a:rPr lang="en-GB" sz="1400" b="1" kern="0" dirty="0" err="1">
                <a:solidFill>
                  <a:srgbClr val="000000"/>
                </a:solidFill>
                <a:latin typeface="Arial" panose="020B0604020202020204" pitchFamily="34" charset="0"/>
                <a:cs typeface="Arial" panose="020B0604020202020204" pitchFamily="34" charset="0"/>
              </a:rPr>
              <a:t>đầu</a:t>
            </a:r>
            <a:r>
              <a:rPr lang="en-GB" sz="1400" b="1" kern="0" dirty="0">
                <a:solidFill>
                  <a:srgbClr val="000000"/>
                </a:solidFill>
                <a:latin typeface="Arial" panose="020B0604020202020204" pitchFamily="34" charset="0"/>
                <a:cs typeface="Arial" panose="020B0604020202020204" pitchFamily="34" charset="0"/>
              </a:rPr>
              <a:t>  </a:t>
            </a:r>
            <a:r>
              <a:rPr lang="en-GB" sz="1400" b="1" kern="0" dirty="0" err="1">
                <a:solidFill>
                  <a:srgbClr val="000000"/>
                </a:solidFill>
                <a:latin typeface="Arial" panose="020B0604020202020204" pitchFamily="34" charset="0"/>
                <a:cs typeface="Arial" panose="020B0604020202020204" pitchFamily="34" charset="0"/>
              </a:rPr>
              <a:t>tuần</a:t>
            </a:r>
            <a:r>
              <a:rPr lang="en-GB" sz="1400" b="1" kern="0" dirty="0">
                <a:solidFill>
                  <a:srgbClr val="000000"/>
                </a:solidFill>
                <a:latin typeface="Arial" panose="020B0604020202020204" pitchFamily="34" charset="0"/>
                <a:cs typeface="Arial" panose="020B0604020202020204" pitchFamily="34" charset="0"/>
              </a:rPr>
              <a:t> </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a:t>
            </a:r>
            <a:endParaRPr kumimoji="0" lang="en-GB" sz="1400" b="1"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Rectangle 17">
            <a:extLst>
              <a:ext uri="{FF2B5EF4-FFF2-40B4-BE49-F238E27FC236}">
                <a16:creationId xmlns:a16="http://schemas.microsoft.com/office/drawing/2014/main" id="{5DC32674-4FF0-4F84-AAC4-36D356D2B387}"/>
              </a:ext>
            </a:extLst>
          </p:cNvPr>
          <p:cNvSpPr/>
          <p:nvPr/>
        </p:nvSpPr>
        <p:spPr>
          <a:xfrm>
            <a:off x="10563225" y="-7139"/>
            <a:ext cx="1628775" cy="346176"/>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Arial" panose="020B0604020202020204" pitchFamily="34" charset="0"/>
                <a:cs typeface="Arial" panose="020B0604020202020204" pitchFamily="34" charset="0"/>
              </a:rPr>
              <a:t>TONADO 1+2</a:t>
            </a:r>
          </a:p>
          <a:p>
            <a:pPr algn="ctr"/>
            <a:r>
              <a:rPr lang="en-US" sz="1200" b="1" dirty="0">
                <a:latin typeface="Arial" panose="020B0604020202020204" pitchFamily="34" charset="0"/>
                <a:cs typeface="Arial" panose="020B0604020202020204" pitchFamily="34" charset="0"/>
              </a:rPr>
              <a:t>OTEMTO 1+2</a:t>
            </a:r>
          </a:p>
        </p:txBody>
      </p:sp>
    </p:spTree>
    <p:extLst>
      <p:ext uri="{BB962C8B-B14F-4D97-AF65-F5344CB8AC3E}">
        <p14:creationId xmlns:p14="http://schemas.microsoft.com/office/powerpoint/2010/main" val="877281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Giảm</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nguy</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cơ</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đợt</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cấp</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COPD</a:t>
            </a:r>
          </a:p>
        </p:txBody>
      </p:sp>
    </p:spTree>
    <p:extLst>
      <p:ext uri="{BB962C8B-B14F-4D97-AF65-F5344CB8AC3E}">
        <p14:creationId xmlns:p14="http://schemas.microsoft.com/office/powerpoint/2010/main" val="270439414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Titel 1">
            <a:extLst>
              <a:ext uri="{FF2B5EF4-FFF2-40B4-BE49-F238E27FC236}">
                <a16:creationId xmlns:a16="http://schemas.microsoft.com/office/drawing/2014/main" id="{8D36B97A-42A5-4F5D-BF87-DA357874AE94}"/>
              </a:ext>
            </a:extLst>
          </p:cNvPr>
          <p:cNvGrpSpPr/>
          <p:nvPr/>
        </p:nvGrpSpPr>
        <p:grpSpPr>
          <a:xfrm>
            <a:off x="10864426" y="-52328"/>
            <a:ext cx="1327574" cy="366101"/>
            <a:chOff x="-1726874" y="2195400"/>
            <a:chExt cx="1901502" cy="535739"/>
          </a:xfrm>
        </p:grpSpPr>
        <p:sp>
          <p:nvSpPr>
            <p:cNvPr id="10" name="Rechteck">
              <a:extLst>
                <a:ext uri="{FF2B5EF4-FFF2-40B4-BE49-F238E27FC236}">
                  <a16:creationId xmlns:a16="http://schemas.microsoft.com/office/drawing/2014/main" id="{A522A6CF-89AE-4591-9A02-3B7D25BCAC63}"/>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12" name="GOLD® 2020">
              <a:extLst>
                <a:ext uri="{FF2B5EF4-FFF2-40B4-BE49-F238E27FC236}">
                  <a16:creationId xmlns:a16="http://schemas.microsoft.com/office/drawing/2014/main" id="{FFE3EA95-0A99-464E-83D3-C3E5E5BBFD10}"/>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15" name="Text Placeholder 2">
            <a:extLst>
              <a:ext uri="{FF2B5EF4-FFF2-40B4-BE49-F238E27FC236}">
                <a16:creationId xmlns:a16="http://schemas.microsoft.com/office/drawing/2014/main" id="{F2784CDA-476A-4409-A956-8F844AA7E8A6}"/>
              </a:ext>
            </a:extLst>
          </p:cNvPr>
          <p:cNvSpPr>
            <a:spLocks noGrp="1"/>
          </p:cNvSpPr>
          <p:nvPr>
            <p:ph type="body" sz="quarter" idx="13"/>
          </p:nvPr>
        </p:nvSpPr>
        <p:spPr>
          <a:xfrm>
            <a:off x="5924550" y="6433457"/>
            <a:ext cx="5751511" cy="203102"/>
          </a:xfrm>
        </p:spPr>
        <p:txBody>
          <a:bodyPr/>
          <a:lstStyle/>
          <a:p>
            <a:pPr marL="0" indent="0">
              <a:buNone/>
            </a:pPr>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 </a:t>
            </a:r>
            <a:endParaRPr lang="en-GB" sz="1000" dirty="0">
              <a:solidFill>
                <a:schemeClr val="bg1">
                  <a:lumMod val="50000"/>
                </a:schemeClr>
              </a:solidFill>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75C9FE35-252C-4652-814B-D8ED618CADAA}"/>
              </a:ext>
            </a:extLst>
          </p:cNvPr>
          <p:cNvSpPr txBox="1"/>
          <p:nvPr/>
        </p:nvSpPr>
        <p:spPr>
          <a:xfrm>
            <a:off x="724693" y="1373067"/>
            <a:ext cx="10742612" cy="3508653"/>
          </a:xfrm>
          <a:prstGeom prst="rect">
            <a:avLst/>
          </a:prstGeom>
          <a:noFill/>
        </p:spPr>
        <p:txBody>
          <a:bodyPr wrap="square" rtlCol="0">
            <a:spAutoFit/>
          </a:bodyPr>
          <a:lstStyle/>
          <a:p>
            <a:pPr marL="342900" indent="-342900" algn="just">
              <a:spcBef>
                <a:spcPts val="1800"/>
              </a:spcBef>
              <a:buFont typeface="Arial" panose="020B0604020202020204" pitchFamily="34" charset="0"/>
              <a:buChar char="•"/>
            </a:pPr>
            <a:r>
              <a:rPr lang="en-US" sz="2400" dirty="0" err="1">
                <a:solidFill>
                  <a:srgbClr val="161622"/>
                </a:solidFill>
              </a:rPr>
              <a:t>Bệnh</a:t>
            </a:r>
            <a:r>
              <a:rPr lang="en-US" sz="2400" dirty="0">
                <a:solidFill>
                  <a:srgbClr val="161622"/>
                </a:solidFill>
              </a:rPr>
              <a:t> </a:t>
            </a:r>
            <a:r>
              <a:rPr lang="en-US" sz="2400" dirty="0" err="1">
                <a:solidFill>
                  <a:srgbClr val="161622"/>
                </a:solidFill>
              </a:rPr>
              <a:t>phổi</a:t>
            </a:r>
            <a:r>
              <a:rPr lang="en-US" sz="2400" dirty="0">
                <a:solidFill>
                  <a:srgbClr val="161622"/>
                </a:solidFill>
              </a:rPr>
              <a:t> </a:t>
            </a:r>
            <a:r>
              <a:rPr lang="en-US" sz="2400" dirty="0" err="1">
                <a:solidFill>
                  <a:srgbClr val="161622"/>
                </a:solidFill>
              </a:rPr>
              <a:t>tắc</a:t>
            </a:r>
            <a:r>
              <a:rPr lang="en-US" sz="2400" dirty="0">
                <a:solidFill>
                  <a:srgbClr val="161622"/>
                </a:solidFill>
              </a:rPr>
              <a:t> </a:t>
            </a:r>
            <a:r>
              <a:rPr lang="en-US" sz="2400" dirty="0" err="1">
                <a:solidFill>
                  <a:srgbClr val="161622"/>
                </a:solidFill>
              </a:rPr>
              <a:t>nghẽn</a:t>
            </a:r>
            <a:r>
              <a:rPr lang="en-US" sz="2400" dirty="0">
                <a:solidFill>
                  <a:srgbClr val="161622"/>
                </a:solidFill>
              </a:rPr>
              <a:t> </a:t>
            </a:r>
            <a:r>
              <a:rPr lang="en-US" sz="2400" dirty="0" err="1">
                <a:solidFill>
                  <a:srgbClr val="161622"/>
                </a:solidFill>
              </a:rPr>
              <a:t>mạn</a:t>
            </a:r>
            <a:r>
              <a:rPr lang="en-US" sz="2400" dirty="0">
                <a:solidFill>
                  <a:srgbClr val="161622"/>
                </a:solidFill>
              </a:rPr>
              <a:t> </a:t>
            </a:r>
            <a:r>
              <a:rPr lang="en-US" sz="2400" dirty="0" err="1">
                <a:solidFill>
                  <a:srgbClr val="161622"/>
                </a:solidFill>
              </a:rPr>
              <a:t>tính</a:t>
            </a:r>
            <a:r>
              <a:rPr lang="en-US" sz="2400" dirty="0">
                <a:solidFill>
                  <a:srgbClr val="161622"/>
                </a:solidFill>
              </a:rPr>
              <a:t> (COPD) </a:t>
            </a:r>
            <a:r>
              <a:rPr lang="en-US" sz="2400" dirty="0" err="1">
                <a:solidFill>
                  <a:srgbClr val="161622"/>
                </a:solidFill>
              </a:rPr>
              <a:t>là</a:t>
            </a:r>
            <a:r>
              <a:rPr lang="en-US" sz="2400" dirty="0">
                <a:solidFill>
                  <a:srgbClr val="161622"/>
                </a:solidFill>
              </a:rPr>
              <a:t> </a:t>
            </a:r>
            <a:r>
              <a:rPr lang="en-US" sz="2400" dirty="0" err="1">
                <a:solidFill>
                  <a:srgbClr val="161622"/>
                </a:solidFill>
              </a:rPr>
              <a:t>bệnh</a:t>
            </a:r>
            <a:r>
              <a:rPr lang="en-US" sz="2400" dirty="0">
                <a:solidFill>
                  <a:srgbClr val="161622"/>
                </a:solidFill>
              </a:rPr>
              <a:t> </a:t>
            </a:r>
            <a:r>
              <a:rPr lang="en-US" sz="2400" dirty="0" err="1">
                <a:solidFill>
                  <a:srgbClr val="161622"/>
                </a:solidFill>
              </a:rPr>
              <a:t>phổi</a:t>
            </a:r>
            <a:r>
              <a:rPr lang="en-US" sz="2400" dirty="0">
                <a:solidFill>
                  <a:srgbClr val="161622"/>
                </a:solidFill>
              </a:rPr>
              <a:t> </a:t>
            </a:r>
            <a:r>
              <a:rPr lang="en-US" sz="2400" dirty="0" err="1">
                <a:solidFill>
                  <a:srgbClr val="161622"/>
                </a:solidFill>
              </a:rPr>
              <a:t>đa</a:t>
            </a:r>
            <a:r>
              <a:rPr lang="en-US" sz="2400" dirty="0">
                <a:solidFill>
                  <a:srgbClr val="161622"/>
                </a:solidFill>
              </a:rPr>
              <a:t> </a:t>
            </a:r>
            <a:r>
              <a:rPr lang="en-US" sz="2400" dirty="0" err="1">
                <a:solidFill>
                  <a:srgbClr val="161622"/>
                </a:solidFill>
              </a:rPr>
              <a:t>dạng</a:t>
            </a:r>
            <a:r>
              <a:rPr lang="en-US" sz="2400" dirty="0">
                <a:solidFill>
                  <a:srgbClr val="161622"/>
                </a:solidFill>
              </a:rPr>
              <a:t> </a:t>
            </a:r>
            <a:r>
              <a:rPr lang="en-US" sz="2400" dirty="0" err="1">
                <a:solidFill>
                  <a:srgbClr val="161622"/>
                </a:solidFill>
              </a:rPr>
              <a:t>đặc</a:t>
            </a:r>
            <a:r>
              <a:rPr lang="en-US" sz="2400" dirty="0">
                <a:solidFill>
                  <a:srgbClr val="161622"/>
                </a:solidFill>
              </a:rPr>
              <a:t> </a:t>
            </a:r>
            <a:r>
              <a:rPr lang="en-US" sz="2400" dirty="0" err="1">
                <a:solidFill>
                  <a:srgbClr val="161622"/>
                </a:solidFill>
              </a:rPr>
              <a:t>trưng</a:t>
            </a:r>
            <a:r>
              <a:rPr lang="en-US" sz="2400" dirty="0">
                <a:solidFill>
                  <a:srgbClr val="161622"/>
                </a:solidFill>
              </a:rPr>
              <a:t> </a:t>
            </a:r>
            <a:r>
              <a:rPr lang="en-US" sz="2400" dirty="0" err="1">
                <a:solidFill>
                  <a:srgbClr val="161622"/>
                </a:solidFill>
              </a:rPr>
              <a:t>bởi</a:t>
            </a:r>
            <a:r>
              <a:rPr lang="en-US" sz="2400" dirty="0">
                <a:solidFill>
                  <a:srgbClr val="161622"/>
                </a:solidFill>
              </a:rPr>
              <a:t> </a:t>
            </a:r>
            <a:r>
              <a:rPr lang="en-US" sz="2400" dirty="0" err="1">
                <a:solidFill>
                  <a:srgbClr val="161622"/>
                </a:solidFill>
              </a:rPr>
              <a:t>các</a:t>
            </a:r>
            <a:r>
              <a:rPr lang="en-US" sz="2400" dirty="0">
                <a:solidFill>
                  <a:srgbClr val="161622"/>
                </a:solidFill>
              </a:rPr>
              <a:t> </a:t>
            </a:r>
            <a:r>
              <a:rPr lang="en-US" sz="2400" dirty="0" err="1">
                <a:solidFill>
                  <a:srgbClr val="161622"/>
                </a:solidFill>
              </a:rPr>
              <a:t>triệu</a:t>
            </a:r>
            <a:r>
              <a:rPr lang="en-US" sz="2400" dirty="0">
                <a:solidFill>
                  <a:srgbClr val="161622"/>
                </a:solidFill>
              </a:rPr>
              <a:t> </a:t>
            </a:r>
            <a:r>
              <a:rPr lang="en-US" sz="2400" dirty="0" err="1">
                <a:solidFill>
                  <a:srgbClr val="161622"/>
                </a:solidFill>
              </a:rPr>
              <a:t>chứng</a:t>
            </a:r>
            <a:r>
              <a:rPr lang="en-US" sz="2400" dirty="0">
                <a:solidFill>
                  <a:srgbClr val="161622"/>
                </a:solidFill>
              </a:rPr>
              <a:t> </a:t>
            </a:r>
            <a:r>
              <a:rPr lang="en-US" sz="2400" dirty="0" err="1">
                <a:solidFill>
                  <a:srgbClr val="161622"/>
                </a:solidFill>
              </a:rPr>
              <a:t>hô</a:t>
            </a:r>
            <a:r>
              <a:rPr lang="en-US" sz="2400" dirty="0">
                <a:solidFill>
                  <a:srgbClr val="161622"/>
                </a:solidFill>
              </a:rPr>
              <a:t> </a:t>
            </a:r>
            <a:r>
              <a:rPr lang="en-US" sz="2400" dirty="0" err="1">
                <a:solidFill>
                  <a:srgbClr val="161622"/>
                </a:solidFill>
              </a:rPr>
              <a:t>hấp</a:t>
            </a:r>
            <a:r>
              <a:rPr lang="en-US" sz="2400" dirty="0">
                <a:solidFill>
                  <a:srgbClr val="161622"/>
                </a:solidFill>
              </a:rPr>
              <a:t> </a:t>
            </a:r>
            <a:r>
              <a:rPr lang="en-US" sz="2400" dirty="0" err="1">
                <a:solidFill>
                  <a:srgbClr val="161622"/>
                </a:solidFill>
              </a:rPr>
              <a:t>mạn</a:t>
            </a:r>
            <a:r>
              <a:rPr lang="en-US" sz="2400" dirty="0">
                <a:solidFill>
                  <a:srgbClr val="161622"/>
                </a:solidFill>
              </a:rPr>
              <a:t> </a:t>
            </a:r>
            <a:r>
              <a:rPr lang="en-US" sz="2400" dirty="0" err="1">
                <a:solidFill>
                  <a:srgbClr val="161622"/>
                </a:solidFill>
              </a:rPr>
              <a:t>tính</a:t>
            </a:r>
            <a:r>
              <a:rPr lang="en-US" sz="2400" dirty="0">
                <a:solidFill>
                  <a:srgbClr val="161622"/>
                </a:solidFill>
              </a:rPr>
              <a:t> (</a:t>
            </a:r>
            <a:r>
              <a:rPr lang="en-US" sz="2400" dirty="0" err="1">
                <a:solidFill>
                  <a:srgbClr val="161622"/>
                </a:solidFill>
              </a:rPr>
              <a:t>khó</a:t>
            </a:r>
            <a:r>
              <a:rPr lang="en-US" sz="2400" dirty="0">
                <a:solidFill>
                  <a:srgbClr val="161622"/>
                </a:solidFill>
              </a:rPr>
              <a:t> </a:t>
            </a:r>
            <a:r>
              <a:rPr lang="en-US" sz="2400" dirty="0" err="1">
                <a:solidFill>
                  <a:srgbClr val="161622"/>
                </a:solidFill>
              </a:rPr>
              <a:t>thở</a:t>
            </a:r>
            <a:r>
              <a:rPr lang="en-US" sz="2400" dirty="0">
                <a:solidFill>
                  <a:srgbClr val="161622"/>
                </a:solidFill>
              </a:rPr>
              <a:t>, ho, </a:t>
            </a:r>
            <a:r>
              <a:rPr lang="en-US" sz="2400" dirty="0" err="1">
                <a:solidFill>
                  <a:srgbClr val="161622"/>
                </a:solidFill>
              </a:rPr>
              <a:t>tăng</a:t>
            </a:r>
            <a:r>
              <a:rPr lang="en-US" sz="2400" dirty="0">
                <a:solidFill>
                  <a:srgbClr val="161622"/>
                </a:solidFill>
              </a:rPr>
              <a:t> </a:t>
            </a:r>
            <a:r>
              <a:rPr lang="en-US" sz="2400" dirty="0" err="1">
                <a:solidFill>
                  <a:srgbClr val="161622"/>
                </a:solidFill>
              </a:rPr>
              <a:t>tiết</a:t>
            </a:r>
            <a:r>
              <a:rPr lang="en-US" sz="2400" dirty="0">
                <a:solidFill>
                  <a:srgbClr val="161622"/>
                </a:solidFill>
              </a:rPr>
              <a:t> </a:t>
            </a:r>
            <a:r>
              <a:rPr lang="en-US" sz="2400" dirty="0" err="1">
                <a:solidFill>
                  <a:srgbClr val="161622"/>
                </a:solidFill>
              </a:rPr>
              <a:t>đàm</a:t>
            </a:r>
            <a:r>
              <a:rPr lang="en-US" sz="2400" dirty="0">
                <a:solidFill>
                  <a:srgbClr val="161622"/>
                </a:solidFill>
              </a:rPr>
              <a:t>, </a:t>
            </a:r>
            <a:r>
              <a:rPr lang="en-US" sz="2400" dirty="0" err="1">
                <a:solidFill>
                  <a:srgbClr val="161622"/>
                </a:solidFill>
              </a:rPr>
              <a:t>đợt</a:t>
            </a:r>
            <a:r>
              <a:rPr lang="en-US" sz="2400" dirty="0">
                <a:solidFill>
                  <a:srgbClr val="161622"/>
                </a:solidFill>
              </a:rPr>
              <a:t> </a:t>
            </a:r>
            <a:r>
              <a:rPr lang="en-US" sz="2400" dirty="0" err="1">
                <a:solidFill>
                  <a:srgbClr val="161622"/>
                </a:solidFill>
              </a:rPr>
              <a:t>cấp</a:t>
            </a:r>
            <a:r>
              <a:rPr lang="en-US" sz="2400" dirty="0">
                <a:solidFill>
                  <a:srgbClr val="161622"/>
                </a:solidFill>
              </a:rPr>
              <a:t>) do </a:t>
            </a:r>
            <a:r>
              <a:rPr lang="en-US" sz="2400" dirty="0" err="1">
                <a:solidFill>
                  <a:srgbClr val="161622"/>
                </a:solidFill>
              </a:rPr>
              <a:t>những</a:t>
            </a:r>
            <a:r>
              <a:rPr lang="en-US" sz="2400" dirty="0">
                <a:solidFill>
                  <a:srgbClr val="161622"/>
                </a:solidFill>
              </a:rPr>
              <a:t> </a:t>
            </a:r>
            <a:r>
              <a:rPr lang="en-US" sz="2400" dirty="0" err="1">
                <a:solidFill>
                  <a:srgbClr val="161622"/>
                </a:solidFill>
              </a:rPr>
              <a:t>bất</a:t>
            </a:r>
            <a:r>
              <a:rPr lang="en-US" sz="2400" dirty="0">
                <a:solidFill>
                  <a:srgbClr val="161622"/>
                </a:solidFill>
              </a:rPr>
              <a:t> </a:t>
            </a:r>
            <a:r>
              <a:rPr lang="en-US" sz="2400" dirty="0" err="1">
                <a:solidFill>
                  <a:srgbClr val="161622"/>
                </a:solidFill>
              </a:rPr>
              <a:t>thường</a:t>
            </a:r>
            <a:r>
              <a:rPr lang="en-US" sz="2400" dirty="0">
                <a:solidFill>
                  <a:srgbClr val="161622"/>
                </a:solidFill>
              </a:rPr>
              <a:t> ở </a:t>
            </a:r>
            <a:r>
              <a:rPr lang="en-US" sz="2400" dirty="0" err="1">
                <a:solidFill>
                  <a:srgbClr val="161622"/>
                </a:solidFill>
              </a:rPr>
              <a:t>đường</a:t>
            </a:r>
            <a:r>
              <a:rPr lang="en-US" sz="2400" dirty="0">
                <a:solidFill>
                  <a:srgbClr val="161622"/>
                </a:solidFill>
              </a:rPr>
              <a:t> </a:t>
            </a:r>
            <a:r>
              <a:rPr lang="en-US" sz="2400" dirty="0" err="1">
                <a:solidFill>
                  <a:srgbClr val="161622"/>
                </a:solidFill>
              </a:rPr>
              <a:t>thở</a:t>
            </a:r>
            <a:r>
              <a:rPr lang="en-US" sz="2400" dirty="0">
                <a:solidFill>
                  <a:srgbClr val="161622"/>
                </a:solidFill>
              </a:rPr>
              <a:t> (</a:t>
            </a:r>
            <a:r>
              <a:rPr lang="en-US" sz="2400" dirty="0" err="1">
                <a:solidFill>
                  <a:srgbClr val="161622"/>
                </a:solidFill>
              </a:rPr>
              <a:t>viêm</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quản</a:t>
            </a:r>
            <a:r>
              <a:rPr lang="en-US" sz="2400" dirty="0">
                <a:solidFill>
                  <a:srgbClr val="161622"/>
                </a:solidFill>
              </a:rPr>
              <a:t>, </a:t>
            </a:r>
            <a:r>
              <a:rPr lang="en-US" sz="2400" dirty="0" err="1">
                <a:solidFill>
                  <a:srgbClr val="161622"/>
                </a:solidFill>
              </a:rPr>
              <a:t>tiểu</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quản</a:t>
            </a:r>
            <a:r>
              <a:rPr lang="en-US" sz="2400" dirty="0">
                <a:solidFill>
                  <a:srgbClr val="161622"/>
                </a:solidFill>
              </a:rPr>
              <a:t>) </a:t>
            </a:r>
            <a:r>
              <a:rPr lang="en-US" sz="2400" dirty="0" err="1">
                <a:solidFill>
                  <a:srgbClr val="161622"/>
                </a:solidFill>
              </a:rPr>
              <a:t>và</a:t>
            </a:r>
            <a:r>
              <a:rPr lang="en-US" sz="2400" dirty="0">
                <a:solidFill>
                  <a:srgbClr val="161622"/>
                </a:solidFill>
              </a:rPr>
              <a:t>/</a:t>
            </a:r>
            <a:r>
              <a:rPr lang="en-US" sz="2400" dirty="0" err="1">
                <a:solidFill>
                  <a:srgbClr val="161622"/>
                </a:solidFill>
              </a:rPr>
              <a:t>hoặc</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nang</a:t>
            </a:r>
            <a:r>
              <a:rPr lang="en-US" sz="2400" dirty="0">
                <a:solidFill>
                  <a:srgbClr val="161622"/>
                </a:solidFill>
              </a:rPr>
              <a:t> (</a:t>
            </a:r>
            <a:r>
              <a:rPr lang="en-US" sz="2400" dirty="0" err="1">
                <a:solidFill>
                  <a:srgbClr val="161622"/>
                </a:solidFill>
              </a:rPr>
              <a:t>khí</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thũng</a:t>
            </a:r>
            <a:r>
              <a:rPr lang="en-US" sz="2400" dirty="0">
                <a:solidFill>
                  <a:srgbClr val="161622"/>
                </a:solidFill>
              </a:rPr>
              <a:t>) </a:t>
            </a:r>
            <a:r>
              <a:rPr lang="en-US" sz="2400" dirty="0" err="1">
                <a:solidFill>
                  <a:srgbClr val="161622"/>
                </a:solidFill>
              </a:rPr>
              <a:t>gây</a:t>
            </a:r>
            <a:r>
              <a:rPr lang="en-US" sz="2400" dirty="0">
                <a:solidFill>
                  <a:srgbClr val="161622"/>
                </a:solidFill>
              </a:rPr>
              <a:t> </a:t>
            </a:r>
            <a:r>
              <a:rPr lang="en-US" sz="2400" dirty="0" err="1">
                <a:solidFill>
                  <a:srgbClr val="161622"/>
                </a:solidFill>
              </a:rPr>
              <a:t>tắc</a:t>
            </a:r>
            <a:r>
              <a:rPr lang="en-US" sz="2400" dirty="0">
                <a:solidFill>
                  <a:srgbClr val="161622"/>
                </a:solidFill>
              </a:rPr>
              <a:t> </a:t>
            </a:r>
            <a:r>
              <a:rPr lang="en-US" sz="2400" dirty="0" err="1">
                <a:solidFill>
                  <a:srgbClr val="161622"/>
                </a:solidFill>
              </a:rPr>
              <a:t>nghẽn</a:t>
            </a:r>
            <a:r>
              <a:rPr lang="en-US" sz="2400" dirty="0">
                <a:solidFill>
                  <a:srgbClr val="161622"/>
                </a:solidFill>
              </a:rPr>
              <a:t> </a:t>
            </a:r>
            <a:r>
              <a:rPr lang="en-US" sz="2400" dirty="0" err="1">
                <a:solidFill>
                  <a:srgbClr val="161622"/>
                </a:solidFill>
              </a:rPr>
              <a:t>đường</a:t>
            </a:r>
            <a:r>
              <a:rPr lang="en-US" sz="2400" dirty="0">
                <a:solidFill>
                  <a:srgbClr val="161622"/>
                </a:solidFill>
              </a:rPr>
              <a:t> </a:t>
            </a:r>
            <a:r>
              <a:rPr lang="en-US" sz="2400" dirty="0" err="1">
                <a:solidFill>
                  <a:srgbClr val="161622"/>
                </a:solidFill>
              </a:rPr>
              <a:t>thở</a:t>
            </a:r>
            <a:r>
              <a:rPr lang="en-US" sz="2400" dirty="0">
                <a:solidFill>
                  <a:srgbClr val="161622"/>
                </a:solidFill>
              </a:rPr>
              <a:t> </a:t>
            </a:r>
            <a:r>
              <a:rPr lang="en-US" sz="2400" dirty="0" err="1">
                <a:solidFill>
                  <a:srgbClr val="161622"/>
                </a:solidFill>
              </a:rPr>
              <a:t>dai</a:t>
            </a:r>
            <a:r>
              <a:rPr lang="en-US" sz="2400" dirty="0">
                <a:solidFill>
                  <a:srgbClr val="161622"/>
                </a:solidFill>
              </a:rPr>
              <a:t> </a:t>
            </a:r>
            <a:r>
              <a:rPr lang="en-US" sz="2400" dirty="0" err="1">
                <a:solidFill>
                  <a:srgbClr val="161622"/>
                </a:solidFill>
              </a:rPr>
              <a:t>dẳng</a:t>
            </a:r>
            <a:r>
              <a:rPr lang="en-US" sz="2400" dirty="0">
                <a:solidFill>
                  <a:srgbClr val="161622"/>
                </a:solidFill>
              </a:rPr>
              <a:t> </a:t>
            </a:r>
            <a:r>
              <a:rPr lang="en-US" sz="2400" dirty="0" err="1">
                <a:solidFill>
                  <a:srgbClr val="161622"/>
                </a:solidFill>
              </a:rPr>
              <a:t>và</a:t>
            </a:r>
            <a:r>
              <a:rPr lang="en-US" sz="2400" dirty="0">
                <a:solidFill>
                  <a:srgbClr val="161622"/>
                </a:solidFill>
              </a:rPr>
              <a:t> </a:t>
            </a:r>
            <a:r>
              <a:rPr lang="en-US" sz="2400" dirty="0" err="1">
                <a:solidFill>
                  <a:srgbClr val="161622"/>
                </a:solidFill>
              </a:rPr>
              <a:t>thường</a:t>
            </a:r>
            <a:r>
              <a:rPr lang="en-US" sz="2400" dirty="0">
                <a:solidFill>
                  <a:srgbClr val="161622"/>
                </a:solidFill>
              </a:rPr>
              <a:t> </a:t>
            </a:r>
            <a:r>
              <a:rPr lang="en-US" sz="2400" dirty="0" err="1">
                <a:solidFill>
                  <a:srgbClr val="161622"/>
                </a:solidFill>
              </a:rPr>
              <a:t>tiến</a:t>
            </a:r>
            <a:r>
              <a:rPr lang="en-US" sz="2400" dirty="0">
                <a:solidFill>
                  <a:srgbClr val="161622"/>
                </a:solidFill>
              </a:rPr>
              <a:t> </a:t>
            </a:r>
            <a:r>
              <a:rPr lang="en-US" sz="2400" dirty="0" err="1">
                <a:solidFill>
                  <a:srgbClr val="161622"/>
                </a:solidFill>
              </a:rPr>
              <a:t>triển</a:t>
            </a:r>
            <a:endParaRPr lang="en-US" sz="2400" dirty="0">
              <a:solidFill>
                <a:srgbClr val="161622"/>
              </a:solidFill>
            </a:endParaRPr>
          </a:p>
          <a:p>
            <a:pPr marL="342900" indent="-342900" algn="just">
              <a:spcBef>
                <a:spcPts val="1800"/>
              </a:spcBef>
              <a:buFont typeface="Arial" panose="020B0604020202020204" pitchFamily="34" charset="0"/>
              <a:buChar char="•"/>
            </a:pPr>
            <a:r>
              <a:rPr lang="en-US" sz="2400" dirty="0">
                <a:solidFill>
                  <a:srgbClr val="161622"/>
                </a:solidFill>
              </a:rPr>
              <a:t>COPD </a:t>
            </a:r>
            <a:r>
              <a:rPr lang="en-US" sz="2400" dirty="0" err="1">
                <a:solidFill>
                  <a:srgbClr val="161622"/>
                </a:solidFill>
              </a:rPr>
              <a:t>là</a:t>
            </a:r>
            <a:r>
              <a:rPr lang="en-US" sz="2400" dirty="0">
                <a:solidFill>
                  <a:srgbClr val="161622"/>
                </a:solidFill>
              </a:rPr>
              <a:t> </a:t>
            </a:r>
            <a:r>
              <a:rPr lang="en-US" sz="2400" dirty="0" err="1">
                <a:solidFill>
                  <a:srgbClr val="161622"/>
                </a:solidFill>
              </a:rPr>
              <a:t>một</a:t>
            </a:r>
            <a:r>
              <a:rPr lang="en-US" sz="2400" dirty="0">
                <a:solidFill>
                  <a:srgbClr val="161622"/>
                </a:solidFill>
              </a:rPr>
              <a:t> </a:t>
            </a:r>
            <a:r>
              <a:rPr lang="en-US" sz="2400" dirty="0" err="1">
                <a:solidFill>
                  <a:srgbClr val="161622"/>
                </a:solidFill>
              </a:rPr>
              <a:t>bệnh</a:t>
            </a:r>
            <a:r>
              <a:rPr lang="en-US" sz="2400" dirty="0">
                <a:solidFill>
                  <a:srgbClr val="161622"/>
                </a:solidFill>
              </a:rPr>
              <a:t> </a:t>
            </a:r>
            <a:r>
              <a:rPr lang="en-US" sz="2400" dirty="0" err="1">
                <a:solidFill>
                  <a:srgbClr val="161622"/>
                </a:solidFill>
              </a:rPr>
              <a:t>có</a:t>
            </a:r>
            <a:r>
              <a:rPr lang="en-US" sz="2400" dirty="0">
                <a:solidFill>
                  <a:srgbClr val="161622"/>
                </a:solidFill>
              </a:rPr>
              <a:t> </a:t>
            </a:r>
            <a:r>
              <a:rPr lang="en-US" sz="2400" dirty="0" err="1">
                <a:solidFill>
                  <a:srgbClr val="161622"/>
                </a:solidFill>
              </a:rPr>
              <a:t>thể</a:t>
            </a:r>
            <a:r>
              <a:rPr lang="en-US" sz="2400" dirty="0">
                <a:solidFill>
                  <a:srgbClr val="161622"/>
                </a:solidFill>
              </a:rPr>
              <a:t> </a:t>
            </a:r>
            <a:r>
              <a:rPr lang="en-US" sz="2400" dirty="0" err="1">
                <a:solidFill>
                  <a:srgbClr val="161622"/>
                </a:solidFill>
              </a:rPr>
              <a:t>phòng</a:t>
            </a:r>
            <a:r>
              <a:rPr lang="en-US" sz="2400" dirty="0">
                <a:solidFill>
                  <a:srgbClr val="161622"/>
                </a:solidFill>
              </a:rPr>
              <a:t> </a:t>
            </a:r>
            <a:r>
              <a:rPr lang="en-US" sz="2400" dirty="0" err="1">
                <a:solidFill>
                  <a:srgbClr val="161622"/>
                </a:solidFill>
              </a:rPr>
              <a:t>ngừa</a:t>
            </a:r>
            <a:r>
              <a:rPr lang="en-US" sz="2400" dirty="0">
                <a:solidFill>
                  <a:srgbClr val="161622"/>
                </a:solidFill>
              </a:rPr>
              <a:t> </a:t>
            </a:r>
            <a:r>
              <a:rPr lang="en-US" sz="2400" dirty="0" err="1">
                <a:solidFill>
                  <a:srgbClr val="161622"/>
                </a:solidFill>
              </a:rPr>
              <a:t>và</a:t>
            </a:r>
            <a:r>
              <a:rPr lang="en-US" sz="2400" dirty="0">
                <a:solidFill>
                  <a:srgbClr val="161622"/>
                </a:solidFill>
              </a:rPr>
              <a:t> </a:t>
            </a:r>
            <a:r>
              <a:rPr lang="en-US" sz="2400" dirty="0" err="1">
                <a:solidFill>
                  <a:srgbClr val="161622"/>
                </a:solidFill>
              </a:rPr>
              <a:t>điều</a:t>
            </a:r>
            <a:r>
              <a:rPr lang="en-US" sz="2400" dirty="0">
                <a:solidFill>
                  <a:srgbClr val="161622"/>
                </a:solidFill>
              </a:rPr>
              <a:t> </a:t>
            </a:r>
            <a:r>
              <a:rPr lang="en-US" sz="2400" dirty="0" err="1">
                <a:solidFill>
                  <a:srgbClr val="161622"/>
                </a:solidFill>
              </a:rPr>
              <a:t>trị</a:t>
            </a:r>
            <a:r>
              <a:rPr lang="en-US" sz="2400" dirty="0">
                <a:solidFill>
                  <a:srgbClr val="161622"/>
                </a:solidFill>
              </a:rPr>
              <a:t> </a:t>
            </a:r>
            <a:r>
              <a:rPr lang="en-US" sz="2400" dirty="0" err="1">
                <a:solidFill>
                  <a:srgbClr val="161622"/>
                </a:solidFill>
              </a:rPr>
              <a:t>được</a:t>
            </a:r>
            <a:r>
              <a:rPr lang="en-US" sz="2400" dirty="0">
                <a:solidFill>
                  <a:srgbClr val="161622"/>
                </a:solidFill>
              </a:rPr>
              <a:t>, </a:t>
            </a:r>
            <a:r>
              <a:rPr lang="en-US" sz="2400" dirty="0" err="1">
                <a:solidFill>
                  <a:srgbClr val="161622"/>
                </a:solidFill>
              </a:rPr>
              <a:t>chẩn</a:t>
            </a:r>
            <a:r>
              <a:rPr lang="en-US" sz="2400" dirty="0">
                <a:solidFill>
                  <a:srgbClr val="161622"/>
                </a:solidFill>
              </a:rPr>
              <a:t> </a:t>
            </a:r>
            <a:r>
              <a:rPr lang="en-US" sz="2400" dirty="0" err="1">
                <a:solidFill>
                  <a:srgbClr val="161622"/>
                </a:solidFill>
              </a:rPr>
              <a:t>đoán</a:t>
            </a:r>
            <a:r>
              <a:rPr lang="en-US" sz="2400" dirty="0">
                <a:solidFill>
                  <a:srgbClr val="161622"/>
                </a:solidFill>
              </a:rPr>
              <a:t> </a:t>
            </a:r>
            <a:r>
              <a:rPr lang="en-US" sz="2400" dirty="0" err="1">
                <a:solidFill>
                  <a:srgbClr val="161622"/>
                </a:solidFill>
              </a:rPr>
              <a:t>đúng</a:t>
            </a:r>
            <a:r>
              <a:rPr lang="en-US" sz="2400" dirty="0">
                <a:solidFill>
                  <a:srgbClr val="161622"/>
                </a:solidFill>
              </a:rPr>
              <a:t> </a:t>
            </a:r>
            <a:r>
              <a:rPr lang="en-US" sz="2400" dirty="0" err="1">
                <a:solidFill>
                  <a:srgbClr val="161622"/>
                </a:solidFill>
              </a:rPr>
              <a:t>và</a:t>
            </a:r>
            <a:r>
              <a:rPr lang="en-US" sz="2400" dirty="0">
                <a:solidFill>
                  <a:srgbClr val="161622"/>
                </a:solidFill>
              </a:rPr>
              <a:t> </a:t>
            </a:r>
            <a:r>
              <a:rPr lang="en-US" sz="2400" dirty="0" err="1">
                <a:solidFill>
                  <a:srgbClr val="161622"/>
                </a:solidFill>
              </a:rPr>
              <a:t>sớm</a:t>
            </a:r>
            <a:r>
              <a:rPr lang="en-US" sz="2400" dirty="0">
                <a:solidFill>
                  <a:srgbClr val="161622"/>
                </a:solidFill>
              </a:rPr>
              <a:t> COPD </a:t>
            </a:r>
            <a:r>
              <a:rPr lang="en-US" sz="2400" dirty="0" err="1">
                <a:solidFill>
                  <a:srgbClr val="161622"/>
                </a:solidFill>
              </a:rPr>
              <a:t>có</a:t>
            </a:r>
            <a:r>
              <a:rPr lang="en-US" sz="2400" dirty="0">
                <a:solidFill>
                  <a:srgbClr val="161622"/>
                </a:solidFill>
              </a:rPr>
              <a:t> </a:t>
            </a:r>
            <a:r>
              <a:rPr lang="en-US" sz="2400" dirty="0" err="1">
                <a:solidFill>
                  <a:srgbClr val="161622"/>
                </a:solidFill>
              </a:rPr>
              <a:t>tác</a:t>
            </a:r>
            <a:r>
              <a:rPr lang="en-US" sz="2400" dirty="0">
                <a:solidFill>
                  <a:srgbClr val="161622"/>
                </a:solidFill>
              </a:rPr>
              <a:t> </a:t>
            </a:r>
            <a:r>
              <a:rPr lang="en-US" sz="2400" dirty="0" err="1">
                <a:solidFill>
                  <a:srgbClr val="161622"/>
                </a:solidFill>
              </a:rPr>
              <a:t>động</a:t>
            </a:r>
            <a:r>
              <a:rPr lang="en-US" sz="2400" dirty="0">
                <a:solidFill>
                  <a:srgbClr val="161622"/>
                </a:solidFill>
              </a:rPr>
              <a:t> </a:t>
            </a:r>
            <a:r>
              <a:rPr lang="en-US" sz="2400" dirty="0" err="1">
                <a:solidFill>
                  <a:srgbClr val="161622"/>
                </a:solidFill>
              </a:rPr>
              <a:t>quan</a:t>
            </a:r>
            <a:r>
              <a:rPr lang="en-US" sz="2400" dirty="0">
                <a:solidFill>
                  <a:srgbClr val="161622"/>
                </a:solidFill>
              </a:rPr>
              <a:t> </a:t>
            </a:r>
            <a:r>
              <a:rPr lang="en-US" sz="2400" dirty="0" err="1">
                <a:solidFill>
                  <a:srgbClr val="161622"/>
                </a:solidFill>
              </a:rPr>
              <a:t>trọng</a:t>
            </a:r>
            <a:r>
              <a:rPr lang="en-US" sz="2400" dirty="0">
                <a:solidFill>
                  <a:srgbClr val="161622"/>
                </a:solidFill>
              </a:rPr>
              <a:t> </a:t>
            </a:r>
            <a:r>
              <a:rPr lang="en-US" sz="2400" dirty="0" err="1">
                <a:solidFill>
                  <a:srgbClr val="161622"/>
                </a:solidFill>
              </a:rPr>
              <a:t>đến</a:t>
            </a:r>
            <a:r>
              <a:rPr lang="en-US" sz="2400" dirty="0">
                <a:solidFill>
                  <a:srgbClr val="161622"/>
                </a:solidFill>
              </a:rPr>
              <a:t> </a:t>
            </a:r>
            <a:r>
              <a:rPr lang="en-US" sz="2400" dirty="0" err="1">
                <a:solidFill>
                  <a:srgbClr val="161622"/>
                </a:solidFill>
              </a:rPr>
              <a:t>sức</a:t>
            </a:r>
            <a:r>
              <a:rPr lang="en-US" sz="2400" dirty="0">
                <a:solidFill>
                  <a:srgbClr val="161622"/>
                </a:solidFill>
              </a:rPr>
              <a:t> </a:t>
            </a:r>
            <a:r>
              <a:rPr lang="en-US" sz="2400" dirty="0" err="1">
                <a:solidFill>
                  <a:srgbClr val="161622"/>
                </a:solidFill>
              </a:rPr>
              <a:t>khỏe</a:t>
            </a:r>
            <a:r>
              <a:rPr lang="en-US" sz="2400" dirty="0">
                <a:solidFill>
                  <a:srgbClr val="161622"/>
                </a:solidFill>
              </a:rPr>
              <a:t> </a:t>
            </a:r>
            <a:r>
              <a:rPr lang="en-US" sz="2400" dirty="0" err="1">
                <a:solidFill>
                  <a:srgbClr val="161622"/>
                </a:solidFill>
              </a:rPr>
              <a:t>cộng</a:t>
            </a:r>
            <a:r>
              <a:rPr lang="en-US" sz="2400" dirty="0">
                <a:solidFill>
                  <a:srgbClr val="161622"/>
                </a:solidFill>
              </a:rPr>
              <a:t> </a:t>
            </a:r>
            <a:r>
              <a:rPr lang="en-US" sz="2400" dirty="0" err="1">
                <a:solidFill>
                  <a:srgbClr val="161622"/>
                </a:solidFill>
              </a:rPr>
              <a:t>đồng</a:t>
            </a:r>
            <a:endParaRPr lang="en-US" sz="2400" dirty="0">
              <a:solidFill>
                <a:srgbClr val="161622"/>
              </a:solidFill>
            </a:endParaRPr>
          </a:p>
          <a:p>
            <a:pPr marL="342900" indent="-342900" algn="just">
              <a:spcBef>
                <a:spcPts val="1800"/>
              </a:spcBef>
              <a:buFont typeface="Arial" panose="020B0604020202020204" pitchFamily="34" charset="0"/>
              <a:buChar char="•"/>
            </a:pPr>
            <a:endParaRPr lang="en-US" sz="2400" dirty="0">
              <a:solidFill>
                <a:srgbClr val="161622"/>
              </a:solidFill>
            </a:endParaRPr>
          </a:p>
        </p:txBody>
      </p:sp>
      <p:sp>
        <p:nvSpPr>
          <p:cNvPr id="19" name="TextBox 18">
            <a:extLst>
              <a:ext uri="{FF2B5EF4-FFF2-40B4-BE49-F238E27FC236}">
                <a16:creationId xmlns:a16="http://schemas.microsoft.com/office/drawing/2014/main" id="{74D75540-3A01-47B4-AB88-C0C4F7726707}"/>
              </a:ext>
            </a:extLst>
          </p:cNvPr>
          <p:cNvSpPr txBox="1"/>
          <p:nvPr/>
        </p:nvSpPr>
        <p:spPr>
          <a:xfrm>
            <a:off x="0" y="221441"/>
            <a:ext cx="12192000" cy="646331"/>
          </a:xfrm>
          <a:prstGeom prst="rect">
            <a:avLst/>
          </a:prstGeom>
          <a:noFill/>
        </p:spPr>
        <p:txBody>
          <a:bodyPr wrap="square" rtlCol="0">
            <a:spAutoFit/>
          </a:bodyPr>
          <a:lstStyle/>
          <a:p>
            <a:pPr algn="ctr"/>
            <a:r>
              <a:rPr lang="en-US" sz="3600" b="1" dirty="0" err="1">
                <a:solidFill>
                  <a:srgbClr val="3F7819"/>
                </a:solidFill>
              </a:rPr>
              <a:t>Định</a:t>
            </a:r>
            <a:r>
              <a:rPr lang="en-US" sz="3600" b="1" dirty="0">
                <a:solidFill>
                  <a:srgbClr val="3F7819"/>
                </a:solidFill>
              </a:rPr>
              <a:t> </a:t>
            </a:r>
            <a:r>
              <a:rPr lang="en-US" sz="3600" b="1" dirty="0" err="1">
                <a:solidFill>
                  <a:srgbClr val="3F7819"/>
                </a:solidFill>
              </a:rPr>
              <a:t>nghĩa</a:t>
            </a:r>
            <a:r>
              <a:rPr lang="en-US" sz="3600" b="1" dirty="0">
                <a:solidFill>
                  <a:srgbClr val="3F7819"/>
                </a:solidFill>
              </a:rPr>
              <a:t> </a:t>
            </a:r>
            <a:r>
              <a:rPr lang="en-US" sz="3600" b="1" dirty="0" err="1">
                <a:solidFill>
                  <a:srgbClr val="3F7819"/>
                </a:solidFill>
              </a:rPr>
              <a:t>mới</a:t>
            </a:r>
            <a:r>
              <a:rPr lang="en-US" sz="3600" b="1" dirty="0">
                <a:solidFill>
                  <a:srgbClr val="3F7819"/>
                </a:solidFill>
              </a:rPr>
              <a:t> COPD</a:t>
            </a:r>
          </a:p>
        </p:txBody>
      </p:sp>
    </p:spTree>
    <p:extLst>
      <p:ext uri="{BB962C8B-B14F-4D97-AF65-F5344CB8AC3E}">
        <p14:creationId xmlns:p14="http://schemas.microsoft.com/office/powerpoint/2010/main" val="207219745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3">
            <a:extLst>
              <a:ext uri="{FF2B5EF4-FFF2-40B4-BE49-F238E27FC236}">
                <a16:creationId xmlns:a16="http://schemas.microsoft.com/office/drawing/2014/main" id="{C34B9729-36DB-4793-92EA-BC9377CD3381}"/>
              </a:ext>
            </a:extLst>
          </p:cNvPr>
          <p:cNvSpPr txBox="1">
            <a:spLocks/>
          </p:cNvSpPr>
          <p:nvPr/>
        </p:nvSpPr>
        <p:spPr>
          <a:xfrm>
            <a:off x="1338367" y="435587"/>
            <a:ext cx="11171238" cy="347663"/>
          </a:xfrm>
          <a:prstGeom prst="rect">
            <a:avLst/>
          </a:prstGeom>
          <a:noFill/>
        </p:spPr>
        <p:txBody>
          <a:bodyPr wrap="square" lIns="0" tIns="0" rIns="0" bIns="0" rtlCol="0" anchor="t"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2400" b="1" kern="1200">
                <a:solidFill>
                  <a:schemeClr val="tx2"/>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lang="en-GB" sz="3200" dirty="0">
                <a:solidFill>
                  <a:srgbClr val="00B050"/>
                </a:solidFill>
                <a:latin typeface="Arial"/>
                <a:cs typeface="Arial"/>
              </a:rPr>
              <a:t>Tiotropium/</a:t>
            </a:r>
            <a:r>
              <a:rPr lang="en-GB" sz="3200" dirty="0" err="1">
                <a:solidFill>
                  <a:srgbClr val="00B050"/>
                </a:solidFill>
                <a:latin typeface="Arial"/>
                <a:cs typeface="Arial"/>
              </a:rPr>
              <a:t>Olodaterol</a:t>
            </a:r>
            <a:r>
              <a:rPr lang="en-GB" sz="3200" dirty="0">
                <a:solidFill>
                  <a:srgbClr val="00B050"/>
                </a:solidFill>
                <a:latin typeface="Arial"/>
                <a:cs typeface="Arial"/>
              </a:rPr>
              <a:t> </a:t>
            </a:r>
            <a:r>
              <a:rPr lang="en-GB" sz="3200" dirty="0" err="1">
                <a:solidFill>
                  <a:srgbClr val="00B050"/>
                </a:solidFill>
                <a:latin typeface="Arial"/>
                <a:cs typeface="Arial"/>
              </a:rPr>
              <a:t>giảm</a:t>
            </a:r>
            <a:r>
              <a:rPr lang="en-GB" sz="3200" dirty="0">
                <a:solidFill>
                  <a:srgbClr val="00B050"/>
                </a:solidFill>
                <a:latin typeface="Arial"/>
                <a:cs typeface="Arial"/>
              </a:rPr>
              <a:t> </a:t>
            </a:r>
            <a:r>
              <a:rPr lang="en-GB" sz="3200" dirty="0" err="1">
                <a:solidFill>
                  <a:srgbClr val="00B050"/>
                </a:solidFill>
                <a:latin typeface="Arial"/>
                <a:cs typeface="Arial"/>
              </a:rPr>
              <a:t>nguy</a:t>
            </a:r>
            <a:r>
              <a:rPr lang="en-GB" sz="3200" dirty="0">
                <a:solidFill>
                  <a:srgbClr val="00B050"/>
                </a:solidFill>
                <a:latin typeface="Arial"/>
                <a:cs typeface="Arial"/>
              </a:rPr>
              <a:t> </a:t>
            </a:r>
            <a:r>
              <a:rPr lang="en-GB" sz="3200" dirty="0" err="1">
                <a:solidFill>
                  <a:srgbClr val="00B050"/>
                </a:solidFill>
                <a:latin typeface="Arial"/>
                <a:cs typeface="Arial"/>
              </a:rPr>
              <a:t>cơ</a:t>
            </a:r>
            <a:r>
              <a:rPr lang="en-GB" sz="3200" dirty="0">
                <a:solidFill>
                  <a:srgbClr val="00B050"/>
                </a:solidFill>
                <a:latin typeface="Arial"/>
                <a:cs typeface="Arial"/>
              </a:rPr>
              <a:t> </a:t>
            </a:r>
            <a:r>
              <a:rPr lang="en-GB" sz="3200" dirty="0" err="1">
                <a:solidFill>
                  <a:srgbClr val="00B050"/>
                </a:solidFill>
                <a:latin typeface="Arial"/>
                <a:cs typeface="Arial"/>
              </a:rPr>
              <a:t>đợt</a:t>
            </a:r>
            <a:r>
              <a:rPr lang="en-GB" sz="3200" dirty="0">
                <a:solidFill>
                  <a:srgbClr val="00B050"/>
                </a:solidFill>
                <a:latin typeface="Arial"/>
                <a:cs typeface="Arial"/>
              </a:rPr>
              <a:t> </a:t>
            </a:r>
            <a:r>
              <a:rPr lang="en-GB" sz="3200" dirty="0" err="1">
                <a:solidFill>
                  <a:srgbClr val="00B050"/>
                </a:solidFill>
                <a:latin typeface="Arial"/>
                <a:cs typeface="Arial"/>
              </a:rPr>
              <a:t>cấp</a:t>
            </a:r>
            <a:r>
              <a:rPr lang="en-GB" sz="3200" dirty="0">
                <a:solidFill>
                  <a:srgbClr val="00B050"/>
                </a:solidFill>
                <a:latin typeface="Arial"/>
                <a:cs typeface="Arial"/>
              </a:rPr>
              <a:t> COPD</a:t>
            </a:r>
          </a:p>
        </p:txBody>
      </p:sp>
      <p:sp>
        <p:nvSpPr>
          <p:cNvPr id="33" name="TextBox 32">
            <a:extLst>
              <a:ext uri="{FF2B5EF4-FFF2-40B4-BE49-F238E27FC236}">
                <a16:creationId xmlns:a16="http://schemas.microsoft.com/office/drawing/2014/main" id="{168C4761-BE38-4577-8BF0-508F1D0B5980}"/>
              </a:ext>
            </a:extLst>
          </p:cNvPr>
          <p:cNvSpPr txBox="1"/>
          <p:nvPr/>
        </p:nvSpPr>
        <p:spPr>
          <a:xfrm>
            <a:off x="9208538" y="6652571"/>
            <a:ext cx="3082930" cy="230832"/>
          </a:xfrm>
          <a:prstGeom prst="rect">
            <a:avLst/>
          </a:prstGeom>
          <a:noFill/>
        </p:spPr>
        <p:txBody>
          <a:bodyPr wrap="square" rtlCol="0">
            <a:spAutoFit/>
          </a:bodyPr>
          <a:lstStyle/>
          <a:p>
            <a:r>
              <a:rPr kumimoji="0" lang="en-US" sz="900" b="0" i="0" u="none" strike="noStrike" kern="0" cap="none" spc="0" normalizeH="0" baseline="0" noProof="0" dirty="0" err="1">
                <a:ln>
                  <a:noFill/>
                </a:ln>
                <a:solidFill>
                  <a:prstClr val="black">
                    <a:lumMod val="50000"/>
                    <a:lumOff val="50000"/>
                  </a:prstClr>
                </a:solidFill>
                <a:effectLst/>
                <a:uLnTx/>
                <a:uFillTx/>
                <a:latin typeface="Arial" panose="020B0604020202020204" pitchFamily="34" charset="0"/>
                <a:cs typeface="Arial" panose="020B0604020202020204" pitchFamily="34" charset="0"/>
              </a:rPr>
              <a:t>Wedzicha</a:t>
            </a:r>
            <a:r>
              <a:rPr kumimoji="0" lang="en-US" sz="900" b="0" i="0" u="none" strike="noStrike" kern="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 J.A., et al. Adv </a:t>
            </a:r>
            <a:r>
              <a:rPr kumimoji="0" lang="en-US" sz="900" b="0" i="0" u="none" strike="noStrike" kern="0" cap="none" spc="0" normalizeH="0" baseline="0" noProof="0" dirty="0" err="1">
                <a:ln>
                  <a:noFill/>
                </a:ln>
                <a:solidFill>
                  <a:prstClr val="black">
                    <a:lumMod val="50000"/>
                    <a:lumOff val="50000"/>
                  </a:prstClr>
                </a:solidFill>
                <a:effectLst/>
                <a:uLnTx/>
                <a:uFillTx/>
                <a:latin typeface="Arial" panose="020B0604020202020204" pitchFamily="34" charset="0"/>
                <a:cs typeface="Arial" panose="020B0604020202020204" pitchFamily="34" charset="0"/>
              </a:rPr>
              <a:t>Ther</a:t>
            </a:r>
            <a:r>
              <a:rPr kumimoji="0" lang="en-US" sz="900" b="0" i="0" u="none" strike="noStrike" kern="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 2020;37:4266–4279</a:t>
            </a:r>
            <a:endParaRPr lang="en-US" sz="900" dirty="0">
              <a:latin typeface="Arial" panose="020B0604020202020204" pitchFamily="34" charset="0"/>
              <a:cs typeface="Arial" panose="020B0604020202020204" pitchFamily="34" charset="0"/>
            </a:endParaRPr>
          </a:p>
        </p:txBody>
      </p:sp>
      <p:grpSp>
        <p:nvGrpSpPr>
          <p:cNvPr id="40" name="Group 39">
            <a:extLst>
              <a:ext uri="{FF2B5EF4-FFF2-40B4-BE49-F238E27FC236}">
                <a16:creationId xmlns:a16="http://schemas.microsoft.com/office/drawing/2014/main" id="{E97C479C-C2A9-4094-8D88-27AAE8221AAC}"/>
              </a:ext>
            </a:extLst>
          </p:cNvPr>
          <p:cNvGrpSpPr/>
          <p:nvPr/>
        </p:nvGrpSpPr>
        <p:grpSpPr>
          <a:xfrm>
            <a:off x="2230790" y="2079643"/>
            <a:ext cx="7941910" cy="3949682"/>
            <a:chOff x="2771150" y="1733018"/>
            <a:chExt cx="8128284" cy="4263177"/>
          </a:xfrm>
        </p:grpSpPr>
        <p:sp>
          <p:nvSpPr>
            <p:cNvPr id="38" name="TextBox 37">
              <a:extLst>
                <a:ext uri="{FF2B5EF4-FFF2-40B4-BE49-F238E27FC236}">
                  <a16:creationId xmlns:a16="http://schemas.microsoft.com/office/drawing/2014/main" id="{B7493D24-64BD-437E-8FC6-23129D84BA97}"/>
                </a:ext>
              </a:extLst>
            </p:cNvPr>
            <p:cNvSpPr txBox="1"/>
            <p:nvPr/>
          </p:nvSpPr>
          <p:spPr>
            <a:xfrm>
              <a:off x="6777707" y="2856460"/>
              <a:ext cx="553998" cy="1844415"/>
            </a:xfrm>
            <a:prstGeom prst="rect">
              <a:avLst/>
            </a:prstGeom>
          </p:spPr>
          <p:txBody>
            <a:bodyPr vert="vert270"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Tỉ</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lệ</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hiệu</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chỉnh</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biến</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cố</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b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b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mỗi</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bệnh</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nhân-năm</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a:t>
              </a:r>
            </a:p>
          </p:txBody>
        </p:sp>
        <p:grpSp>
          <p:nvGrpSpPr>
            <p:cNvPr id="2" name="Group 1">
              <a:extLst>
                <a:ext uri="{FF2B5EF4-FFF2-40B4-BE49-F238E27FC236}">
                  <a16:creationId xmlns:a16="http://schemas.microsoft.com/office/drawing/2014/main" id="{D2EA9D8D-35B4-4EA6-BF82-64AC61BB94FA}"/>
                </a:ext>
              </a:extLst>
            </p:cNvPr>
            <p:cNvGrpSpPr/>
            <p:nvPr/>
          </p:nvGrpSpPr>
          <p:grpSpPr>
            <a:xfrm>
              <a:off x="2771150" y="1733018"/>
              <a:ext cx="8128284" cy="4263177"/>
              <a:chOff x="2873855" y="1704443"/>
              <a:chExt cx="8128284" cy="4263177"/>
            </a:xfrm>
          </p:grpSpPr>
          <p:grpSp>
            <p:nvGrpSpPr>
              <p:cNvPr id="6" name="Group 5">
                <a:extLst>
                  <a:ext uri="{FF2B5EF4-FFF2-40B4-BE49-F238E27FC236}">
                    <a16:creationId xmlns:a16="http://schemas.microsoft.com/office/drawing/2014/main" id="{78EA1B68-C789-4AF5-AD70-BE7345FEDDBF}"/>
                  </a:ext>
                </a:extLst>
              </p:cNvPr>
              <p:cNvGrpSpPr/>
              <p:nvPr/>
            </p:nvGrpSpPr>
            <p:grpSpPr>
              <a:xfrm>
                <a:off x="2873855" y="1704443"/>
                <a:ext cx="7338745" cy="4106444"/>
                <a:chOff x="3738850" y="1702514"/>
                <a:chExt cx="7338745" cy="4106443"/>
              </a:xfrm>
            </p:grpSpPr>
            <p:graphicFrame>
              <p:nvGraphicFramePr>
                <p:cNvPr id="9" name="Content Placeholder 3">
                  <a:extLst>
                    <a:ext uri="{FF2B5EF4-FFF2-40B4-BE49-F238E27FC236}">
                      <a16:creationId xmlns:a16="http://schemas.microsoft.com/office/drawing/2014/main" id="{DE1ADD67-3064-4C64-B785-4A75D0105FAF}"/>
                    </a:ext>
                  </a:extLst>
                </p:cNvPr>
                <p:cNvGraphicFramePr>
                  <a:graphicFrameLocks/>
                </p:cNvGraphicFramePr>
                <p:nvPr/>
              </p:nvGraphicFramePr>
              <p:xfrm>
                <a:off x="4056867" y="2201398"/>
                <a:ext cx="3082929" cy="3596926"/>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a:extLst>
                    <a:ext uri="{FF2B5EF4-FFF2-40B4-BE49-F238E27FC236}">
                      <a16:creationId xmlns:a16="http://schemas.microsoft.com/office/drawing/2014/main" id="{57EF5E26-E0F9-4E5C-B187-E2739B60332C}"/>
                    </a:ext>
                  </a:extLst>
                </p:cNvPr>
                <p:cNvGrpSpPr/>
                <p:nvPr/>
              </p:nvGrpSpPr>
              <p:grpSpPr>
                <a:xfrm>
                  <a:off x="5183035" y="2120353"/>
                  <a:ext cx="1238893" cy="913035"/>
                  <a:chOff x="6987766" y="1451454"/>
                  <a:chExt cx="884326" cy="1036421"/>
                </a:xfrm>
              </p:grpSpPr>
              <p:cxnSp>
                <p:nvCxnSpPr>
                  <p:cNvPr id="29" name="Straight Connector 28">
                    <a:extLst>
                      <a:ext uri="{FF2B5EF4-FFF2-40B4-BE49-F238E27FC236}">
                        <a16:creationId xmlns:a16="http://schemas.microsoft.com/office/drawing/2014/main" id="{99E37CC5-1EE4-4BE1-9D4E-79731CA4231D}"/>
                      </a:ext>
                    </a:extLst>
                  </p:cNvPr>
                  <p:cNvCxnSpPr/>
                  <p:nvPr/>
                </p:nvCxnSpPr>
                <p:spPr>
                  <a:xfrm>
                    <a:off x="7022758" y="2160956"/>
                    <a:ext cx="0" cy="102359"/>
                  </a:xfrm>
                  <a:prstGeom prst="line">
                    <a:avLst/>
                  </a:prstGeom>
                  <a:noFill/>
                  <a:ln w="9525" cap="flat" cmpd="sng" algn="ctr">
                    <a:solidFill>
                      <a:srgbClr val="FFFFFF">
                        <a:lumMod val="50000"/>
                      </a:srgbClr>
                    </a:solidFill>
                    <a:prstDash val="solid"/>
                    <a:miter lim="800000"/>
                  </a:ln>
                  <a:effectLst/>
                </p:spPr>
              </p:cxnSp>
              <p:cxnSp>
                <p:nvCxnSpPr>
                  <p:cNvPr id="30" name="Straight Connector 29">
                    <a:extLst>
                      <a:ext uri="{FF2B5EF4-FFF2-40B4-BE49-F238E27FC236}">
                        <a16:creationId xmlns:a16="http://schemas.microsoft.com/office/drawing/2014/main" id="{B545CD23-A549-4628-8D6C-632240A0B578}"/>
                      </a:ext>
                    </a:extLst>
                  </p:cNvPr>
                  <p:cNvCxnSpPr/>
                  <p:nvPr/>
                </p:nvCxnSpPr>
                <p:spPr>
                  <a:xfrm>
                    <a:off x="7872092" y="2160955"/>
                    <a:ext cx="0" cy="326920"/>
                  </a:xfrm>
                  <a:prstGeom prst="line">
                    <a:avLst/>
                  </a:prstGeom>
                  <a:noFill/>
                  <a:ln w="9525" cap="flat" cmpd="sng" algn="ctr">
                    <a:solidFill>
                      <a:srgbClr val="FFFFFF">
                        <a:lumMod val="50000"/>
                      </a:srgbClr>
                    </a:solidFill>
                    <a:prstDash val="solid"/>
                    <a:miter lim="800000"/>
                  </a:ln>
                  <a:effectLst/>
                </p:spPr>
              </p:cxnSp>
              <p:cxnSp>
                <p:nvCxnSpPr>
                  <p:cNvPr id="31" name="Straight Connector 30">
                    <a:extLst>
                      <a:ext uri="{FF2B5EF4-FFF2-40B4-BE49-F238E27FC236}">
                        <a16:creationId xmlns:a16="http://schemas.microsoft.com/office/drawing/2014/main" id="{F53E6995-3996-46BA-812E-65AC05E11DFB}"/>
                      </a:ext>
                    </a:extLst>
                  </p:cNvPr>
                  <p:cNvCxnSpPr>
                    <a:cxnSpLocks/>
                  </p:cNvCxnSpPr>
                  <p:nvPr/>
                </p:nvCxnSpPr>
                <p:spPr>
                  <a:xfrm flipH="1">
                    <a:off x="7022759" y="2160956"/>
                    <a:ext cx="849333" cy="0"/>
                  </a:xfrm>
                  <a:prstGeom prst="line">
                    <a:avLst/>
                  </a:prstGeom>
                  <a:noFill/>
                  <a:ln w="9525" cap="flat" cmpd="sng" algn="ctr">
                    <a:solidFill>
                      <a:srgbClr val="FFFFFF">
                        <a:lumMod val="50000"/>
                      </a:srgbClr>
                    </a:solidFill>
                    <a:prstDash val="solid"/>
                    <a:miter lim="800000"/>
                  </a:ln>
                  <a:effectLst/>
                </p:spPr>
              </p:cxnSp>
              <p:sp>
                <p:nvSpPr>
                  <p:cNvPr id="32" name="TextBox 31">
                    <a:extLst>
                      <a:ext uri="{FF2B5EF4-FFF2-40B4-BE49-F238E27FC236}">
                        <a16:creationId xmlns:a16="http://schemas.microsoft.com/office/drawing/2014/main" id="{EE555401-ECBE-44D7-85AB-7091B6515B03}"/>
                      </a:ext>
                    </a:extLst>
                  </p:cNvPr>
                  <p:cNvSpPr txBox="1"/>
                  <p:nvPr/>
                </p:nvSpPr>
                <p:spPr>
                  <a:xfrm>
                    <a:off x="6987766" y="1451454"/>
                    <a:ext cx="883574" cy="628864"/>
                  </a:xfrm>
                  <a:prstGeom prst="rect">
                    <a:avLst/>
                  </a:prstGeom>
                  <a:noFill/>
                  <a:ln>
                    <a:noFill/>
                  </a:ln>
                </p:spPr>
                <p:txBody>
                  <a:bodyPr wrap="none" rtlCol="0">
                    <a:spAutoFit/>
                  </a:bodyPr>
                  <a:lstStyle/>
                  <a:p>
                    <a:pPr marL="0" marR="0" lvl="0" indent="0" algn="ctr" defTabSz="683309"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RR 0.89</a:t>
                    </a:r>
                  </a:p>
                  <a:p>
                    <a:pPr marL="0" marR="0" lvl="0" indent="0" algn="ctr" defTabSz="683309"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95% CI: 0.84, 0.95</a:t>
                    </a:r>
                    <a:b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b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p=0.0003</a:t>
                    </a:r>
                  </a:p>
                </p:txBody>
              </p:sp>
            </p:grpSp>
            <p:sp>
              <p:nvSpPr>
                <p:cNvPr id="11" name="TextBox 10">
                  <a:extLst>
                    <a:ext uri="{FF2B5EF4-FFF2-40B4-BE49-F238E27FC236}">
                      <a16:creationId xmlns:a16="http://schemas.microsoft.com/office/drawing/2014/main" id="{675E5B4D-DA5E-47C0-BF14-CFA75E0BB3B5}"/>
                    </a:ext>
                  </a:extLst>
                </p:cNvPr>
                <p:cNvSpPr txBox="1"/>
                <p:nvPr/>
              </p:nvSpPr>
              <p:spPr>
                <a:xfrm>
                  <a:off x="3738850" y="2839191"/>
                  <a:ext cx="553998" cy="1844415"/>
                </a:xfrm>
                <a:prstGeom prst="rect">
                  <a:avLst/>
                </a:prstGeom>
              </p:spPr>
              <p:txBody>
                <a:bodyPr vert="vert270"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Tỉ</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lệ</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hiệu</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chỉnh</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biến</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cố</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b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b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mỗi</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bệnh</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 </a:t>
                  </a:r>
                  <a:r>
                    <a:rPr kumimoji="0" lang="en-GB" sz="1200" b="1" i="0" u="none" strike="noStrike" kern="0" cap="none" spc="0" normalizeH="0" baseline="0" noProof="0" dirty="0" err="1">
                      <a:ln>
                        <a:noFill/>
                      </a:ln>
                      <a:solidFill>
                        <a:srgbClr val="080808"/>
                      </a:solidFill>
                      <a:effectLst/>
                      <a:uLnTx/>
                      <a:uFillTx/>
                      <a:latin typeface="Arial" panose="020B0604020202020204" pitchFamily="34" charset="0"/>
                      <a:cs typeface="Arial" panose="020B0604020202020204" pitchFamily="34" charset="0"/>
                    </a:rPr>
                    <a:t>nhân-năm</a:t>
                  </a: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a:t>
                  </a:r>
                </a:p>
              </p:txBody>
            </p:sp>
            <p:sp>
              <p:nvSpPr>
                <p:cNvPr id="12" name="TextBox 11">
                  <a:extLst>
                    <a:ext uri="{FF2B5EF4-FFF2-40B4-BE49-F238E27FC236}">
                      <a16:creationId xmlns:a16="http://schemas.microsoft.com/office/drawing/2014/main" id="{90A8E27B-A614-4B77-9101-9410C8A93834}"/>
                    </a:ext>
                  </a:extLst>
                </p:cNvPr>
                <p:cNvSpPr txBox="1"/>
                <p:nvPr/>
              </p:nvSpPr>
              <p:spPr>
                <a:xfrm>
                  <a:off x="4993312" y="5224925"/>
                  <a:ext cx="482802"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1"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Gill Sans" charset="0"/>
                    </a:rPr>
                    <a:t>n=4974</a:t>
                  </a:r>
                </a:p>
              </p:txBody>
            </p:sp>
            <p:sp>
              <p:nvSpPr>
                <p:cNvPr id="13" name="TextBox 12">
                  <a:extLst>
                    <a:ext uri="{FF2B5EF4-FFF2-40B4-BE49-F238E27FC236}">
                      <a16:creationId xmlns:a16="http://schemas.microsoft.com/office/drawing/2014/main" id="{BA27A855-3C5F-4714-BB8E-25024BAEB437}"/>
                    </a:ext>
                  </a:extLst>
                </p:cNvPr>
                <p:cNvSpPr txBox="1"/>
                <p:nvPr/>
              </p:nvSpPr>
              <p:spPr>
                <a:xfrm>
                  <a:off x="6215025" y="5224925"/>
                  <a:ext cx="547850" cy="176276"/>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1"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Gill Sans" charset="0"/>
                    </a:rPr>
                    <a:t>n=4968</a:t>
                  </a:r>
                </a:p>
              </p:txBody>
            </p:sp>
            <p:graphicFrame>
              <p:nvGraphicFramePr>
                <p:cNvPr id="14" name="Content Placeholder 3">
                  <a:extLst>
                    <a:ext uri="{FF2B5EF4-FFF2-40B4-BE49-F238E27FC236}">
                      <a16:creationId xmlns:a16="http://schemas.microsoft.com/office/drawing/2014/main" id="{A0912D6E-2E89-4317-9DEB-FE74683B80E8}"/>
                    </a:ext>
                  </a:extLst>
                </p:cNvPr>
                <p:cNvGraphicFramePr>
                  <a:graphicFrameLocks/>
                </p:cNvGraphicFramePr>
                <p:nvPr/>
              </p:nvGraphicFramePr>
              <p:xfrm>
                <a:off x="7994666" y="2212031"/>
                <a:ext cx="3082929" cy="3596926"/>
              </p:xfrm>
              <a:graphic>
                <a:graphicData uri="http://schemas.openxmlformats.org/drawingml/2006/chart">
                  <c:chart xmlns:c="http://schemas.openxmlformats.org/drawingml/2006/chart" xmlns:r="http://schemas.openxmlformats.org/officeDocument/2006/relationships" r:id="rId4"/>
                </a:graphicData>
              </a:graphic>
            </p:graphicFrame>
            <p:grpSp>
              <p:nvGrpSpPr>
                <p:cNvPr id="16" name="Group 15">
                  <a:extLst>
                    <a:ext uri="{FF2B5EF4-FFF2-40B4-BE49-F238E27FC236}">
                      <a16:creationId xmlns:a16="http://schemas.microsoft.com/office/drawing/2014/main" id="{E89A7910-AB1B-4A13-A8A9-FCB1280EF899}"/>
                    </a:ext>
                  </a:extLst>
                </p:cNvPr>
                <p:cNvGrpSpPr/>
                <p:nvPr/>
              </p:nvGrpSpPr>
              <p:grpSpPr>
                <a:xfrm>
                  <a:off x="9158935" y="4092907"/>
                  <a:ext cx="1237839" cy="714808"/>
                  <a:chOff x="6987764" y="1548507"/>
                  <a:chExt cx="883574" cy="714808"/>
                </a:xfrm>
              </p:grpSpPr>
              <p:cxnSp>
                <p:nvCxnSpPr>
                  <p:cNvPr id="25" name="Straight Connector 24">
                    <a:extLst>
                      <a:ext uri="{FF2B5EF4-FFF2-40B4-BE49-F238E27FC236}">
                        <a16:creationId xmlns:a16="http://schemas.microsoft.com/office/drawing/2014/main" id="{751B1BDA-8592-4F97-BE34-13B899EA470F}"/>
                      </a:ext>
                    </a:extLst>
                  </p:cNvPr>
                  <p:cNvCxnSpPr/>
                  <p:nvPr/>
                </p:nvCxnSpPr>
                <p:spPr>
                  <a:xfrm>
                    <a:off x="6993532" y="2160956"/>
                    <a:ext cx="0" cy="102359"/>
                  </a:xfrm>
                  <a:prstGeom prst="line">
                    <a:avLst/>
                  </a:prstGeom>
                  <a:noFill/>
                  <a:ln w="9525" cap="flat" cmpd="sng" algn="ctr">
                    <a:solidFill>
                      <a:srgbClr val="FFFFFF">
                        <a:lumMod val="50000"/>
                      </a:srgbClr>
                    </a:solidFill>
                    <a:prstDash val="solid"/>
                    <a:miter lim="800000"/>
                  </a:ln>
                  <a:effectLst/>
                </p:spPr>
              </p:cxnSp>
              <p:cxnSp>
                <p:nvCxnSpPr>
                  <p:cNvPr id="26" name="Straight Connector 25">
                    <a:extLst>
                      <a:ext uri="{FF2B5EF4-FFF2-40B4-BE49-F238E27FC236}">
                        <a16:creationId xmlns:a16="http://schemas.microsoft.com/office/drawing/2014/main" id="{9551F3EC-F4EE-4038-A86B-7CF9CADFF43F}"/>
                      </a:ext>
                    </a:extLst>
                  </p:cNvPr>
                  <p:cNvCxnSpPr/>
                  <p:nvPr/>
                </p:nvCxnSpPr>
                <p:spPr>
                  <a:xfrm>
                    <a:off x="7847737" y="2160956"/>
                    <a:ext cx="0" cy="102359"/>
                  </a:xfrm>
                  <a:prstGeom prst="line">
                    <a:avLst/>
                  </a:prstGeom>
                  <a:noFill/>
                  <a:ln w="9525" cap="flat" cmpd="sng" algn="ctr">
                    <a:solidFill>
                      <a:srgbClr val="FFFFFF">
                        <a:lumMod val="50000"/>
                      </a:srgbClr>
                    </a:solidFill>
                    <a:prstDash val="solid"/>
                    <a:miter lim="800000"/>
                  </a:ln>
                  <a:effectLst/>
                </p:spPr>
              </p:cxnSp>
              <p:cxnSp>
                <p:nvCxnSpPr>
                  <p:cNvPr id="27" name="Straight Connector 26">
                    <a:extLst>
                      <a:ext uri="{FF2B5EF4-FFF2-40B4-BE49-F238E27FC236}">
                        <a16:creationId xmlns:a16="http://schemas.microsoft.com/office/drawing/2014/main" id="{FBE60962-B5D0-4D22-9F90-0C48FF8834D7}"/>
                      </a:ext>
                    </a:extLst>
                  </p:cNvPr>
                  <p:cNvCxnSpPr>
                    <a:cxnSpLocks/>
                  </p:cNvCxnSpPr>
                  <p:nvPr/>
                </p:nvCxnSpPr>
                <p:spPr>
                  <a:xfrm flipH="1">
                    <a:off x="6993532" y="2160956"/>
                    <a:ext cx="854206" cy="0"/>
                  </a:xfrm>
                  <a:prstGeom prst="line">
                    <a:avLst/>
                  </a:prstGeom>
                  <a:noFill/>
                  <a:ln w="9525" cap="flat" cmpd="sng" algn="ctr">
                    <a:solidFill>
                      <a:srgbClr val="FFFFFF">
                        <a:lumMod val="50000"/>
                      </a:srgbClr>
                    </a:solidFill>
                    <a:prstDash val="solid"/>
                    <a:miter lim="800000"/>
                  </a:ln>
                  <a:effectLst/>
                </p:spPr>
              </p:cxnSp>
              <p:sp>
                <p:nvSpPr>
                  <p:cNvPr id="28" name="TextBox 27">
                    <a:extLst>
                      <a:ext uri="{FF2B5EF4-FFF2-40B4-BE49-F238E27FC236}">
                        <a16:creationId xmlns:a16="http://schemas.microsoft.com/office/drawing/2014/main" id="{6206FD36-7B16-4E9A-95FC-FDB587B467DA}"/>
                      </a:ext>
                    </a:extLst>
                  </p:cNvPr>
                  <p:cNvSpPr txBox="1"/>
                  <p:nvPr/>
                </p:nvSpPr>
                <p:spPr>
                  <a:xfrm>
                    <a:off x="6987764" y="1548507"/>
                    <a:ext cx="883574" cy="553998"/>
                  </a:xfrm>
                  <a:prstGeom prst="rect">
                    <a:avLst/>
                  </a:prstGeom>
                  <a:noFill/>
                  <a:ln>
                    <a:noFill/>
                  </a:ln>
                </p:spPr>
                <p:txBody>
                  <a:bodyPr wrap="none" rtlCol="0">
                    <a:spAutoFit/>
                  </a:bodyPr>
                  <a:lstStyle/>
                  <a:p>
                    <a:pPr marL="0" marR="0" lvl="0" indent="0" algn="ctr" defTabSz="683309"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RR 0.86</a:t>
                    </a:r>
                  </a:p>
                  <a:p>
                    <a:pPr marL="0" marR="0" lvl="0" indent="0" algn="ctr" defTabSz="683309"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95% CI: 0.75, 0.99</a:t>
                    </a:r>
                    <a:b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br>
                    <a:r>
                      <a:rPr kumimoji="0" lang="en-GB" sz="1000" b="0" i="0" u="none" strike="noStrike" kern="0" cap="none" spc="0" normalizeH="0" baseline="0" noProof="0" dirty="0">
                        <a:ln>
                          <a:noFill/>
                        </a:ln>
                        <a:solidFill>
                          <a:srgbClr val="080808"/>
                        </a:solidFill>
                        <a:effectLst/>
                        <a:uLnTx/>
                        <a:uFillTx/>
                        <a:latin typeface="Arial" panose="020B0604020202020204" pitchFamily="34" charset="0"/>
                        <a:ea typeface="BISans" charset="0"/>
                        <a:cs typeface="Arial" panose="020B0604020202020204" pitchFamily="34" charset="0"/>
                      </a:rPr>
                      <a:t>p=0.0380</a:t>
                    </a:r>
                  </a:p>
                </p:txBody>
              </p:sp>
            </p:grpSp>
            <p:sp>
              <p:nvSpPr>
                <p:cNvPr id="17" name="TextBox 16">
                  <a:extLst>
                    <a:ext uri="{FF2B5EF4-FFF2-40B4-BE49-F238E27FC236}">
                      <a16:creationId xmlns:a16="http://schemas.microsoft.com/office/drawing/2014/main" id="{4734BA4A-6D08-4297-9923-21A74F7FB481}"/>
                    </a:ext>
                  </a:extLst>
                </p:cNvPr>
                <p:cNvSpPr txBox="1"/>
                <p:nvPr/>
              </p:nvSpPr>
              <p:spPr>
                <a:xfrm>
                  <a:off x="8941721" y="5235558"/>
                  <a:ext cx="482802"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1"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Gill Sans" charset="0"/>
                    </a:rPr>
                    <a:t>n=4974</a:t>
                  </a:r>
                </a:p>
              </p:txBody>
            </p:sp>
            <p:sp>
              <p:nvSpPr>
                <p:cNvPr id="18" name="TextBox 17">
                  <a:extLst>
                    <a:ext uri="{FF2B5EF4-FFF2-40B4-BE49-F238E27FC236}">
                      <a16:creationId xmlns:a16="http://schemas.microsoft.com/office/drawing/2014/main" id="{B91A8019-1467-4DB2-9A40-A5931ADF9B78}"/>
                    </a:ext>
                  </a:extLst>
                </p:cNvPr>
                <p:cNvSpPr txBox="1"/>
                <p:nvPr/>
              </p:nvSpPr>
              <p:spPr>
                <a:xfrm>
                  <a:off x="10130177" y="5235558"/>
                  <a:ext cx="482802" cy="165643"/>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1"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Gill Sans" charset="0"/>
                    </a:rPr>
                    <a:t>n=4968</a:t>
                  </a:r>
                </a:p>
              </p:txBody>
            </p:sp>
            <p:sp>
              <p:nvSpPr>
                <p:cNvPr id="19" name="Rectangle 18">
                  <a:extLst>
                    <a:ext uri="{FF2B5EF4-FFF2-40B4-BE49-F238E27FC236}">
                      <a16:creationId xmlns:a16="http://schemas.microsoft.com/office/drawing/2014/main" id="{C0001BD7-0616-4136-817A-CBE5562CFCFC}"/>
                    </a:ext>
                  </a:extLst>
                </p:cNvPr>
                <p:cNvSpPr/>
                <p:nvPr/>
              </p:nvSpPr>
              <p:spPr>
                <a:xfrm>
                  <a:off x="4069858" y="1702514"/>
                  <a:ext cx="3670434" cy="185056"/>
                </a:xfrm>
                <a:prstGeom prst="rect">
                  <a:avLst/>
                </a:prstGeom>
                <a:no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đợt</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cấp</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mức</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độ</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trung</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bình-nặng</a:t>
                  </a:r>
                  <a:endPar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DB4434C9-2043-4A81-907F-87DD88ACD254}"/>
                    </a:ext>
                  </a:extLst>
                </p:cNvPr>
                <p:cNvSpPr txBox="1"/>
                <p:nvPr/>
              </p:nvSpPr>
              <p:spPr>
                <a:xfrm>
                  <a:off x="6191501" y="3051052"/>
                  <a:ext cx="815329" cy="154021"/>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0.68</a:t>
                  </a:r>
                </a:p>
              </p:txBody>
            </p:sp>
            <p:sp>
              <p:nvSpPr>
                <p:cNvPr id="22" name="TextBox 21">
                  <a:extLst>
                    <a:ext uri="{FF2B5EF4-FFF2-40B4-BE49-F238E27FC236}">
                      <a16:creationId xmlns:a16="http://schemas.microsoft.com/office/drawing/2014/main" id="{A096C0BA-EE2A-4298-A270-475F56AF73C6}"/>
                    </a:ext>
                  </a:extLst>
                </p:cNvPr>
                <p:cNvSpPr txBox="1"/>
                <p:nvPr/>
              </p:nvSpPr>
              <p:spPr>
                <a:xfrm>
                  <a:off x="5018960" y="2834221"/>
                  <a:ext cx="815329" cy="154021"/>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0.77</a:t>
                  </a:r>
                </a:p>
              </p:txBody>
            </p:sp>
            <p:sp>
              <p:nvSpPr>
                <p:cNvPr id="23" name="TextBox 22">
                  <a:extLst>
                    <a:ext uri="{FF2B5EF4-FFF2-40B4-BE49-F238E27FC236}">
                      <a16:creationId xmlns:a16="http://schemas.microsoft.com/office/drawing/2014/main" id="{9A277169-ABFA-4694-84AA-5427D3F3CA77}"/>
                    </a:ext>
                  </a:extLst>
                </p:cNvPr>
                <p:cNvSpPr txBox="1"/>
                <p:nvPr/>
              </p:nvSpPr>
              <p:spPr>
                <a:xfrm>
                  <a:off x="8962527" y="4833448"/>
                  <a:ext cx="815329" cy="154021"/>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0.13</a:t>
                  </a:r>
                </a:p>
              </p:txBody>
            </p:sp>
            <p:sp>
              <p:nvSpPr>
                <p:cNvPr id="24" name="TextBox 23">
                  <a:extLst>
                    <a:ext uri="{FF2B5EF4-FFF2-40B4-BE49-F238E27FC236}">
                      <a16:creationId xmlns:a16="http://schemas.microsoft.com/office/drawing/2014/main" id="{5A75776D-91B8-4DEA-9328-CCBE0650DC2C}"/>
                    </a:ext>
                  </a:extLst>
                </p:cNvPr>
                <p:cNvSpPr txBox="1"/>
                <p:nvPr/>
              </p:nvSpPr>
              <p:spPr>
                <a:xfrm>
                  <a:off x="10162941" y="4904915"/>
                  <a:ext cx="815329" cy="154021"/>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dirty="0">
                      <a:ln>
                        <a:noFill/>
                      </a:ln>
                      <a:solidFill>
                        <a:srgbClr val="080808"/>
                      </a:solidFill>
                      <a:effectLst/>
                      <a:uLnTx/>
                      <a:uFillTx/>
                      <a:latin typeface="Arial" panose="020B0604020202020204" pitchFamily="34" charset="0"/>
                      <a:cs typeface="Arial" panose="020B0604020202020204" pitchFamily="34" charset="0"/>
                    </a:rPr>
                    <a:t>0.11</a:t>
                  </a:r>
                </a:p>
              </p:txBody>
            </p:sp>
          </p:grpSp>
          <p:sp>
            <p:nvSpPr>
              <p:cNvPr id="34" name="TextBox 33">
                <a:extLst>
                  <a:ext uri="{FF2B5EF4-FFF2-40B4-BE49-F238E27FC236}">
                    <a16:creationId xmlns:a16="http://schemas.microsoft.com/office/drawing/2014/main" id="{4B1E9107-3C53-440C-9280-F187FFB24E4B}"/>
                  </a:ext>
                </a:extLst>
              </p:cNvPr>
              <p:cNvSpPr txBox="1"/>
              <p:nvPr/>
            </p:nvSpPr>
            <p:spPr>
              <a:xfrm>
                <a:off x="3957939" y="5480219"/>
                <a:ext cx="988167" cy="282375"/>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p>
            </p:txBody>
          </p:sp>
          <p:sp>
            <p:nvSpPr>
              <p:cNvPr id="35" name="TextBox 34">
                <a:extLst>
                  <a:ext uri="{FF2B5EF4-FFF2-40B4-BE49-F238E27FC236}">
                    <a16:creationId xmlns:a16="http://schemas.microsoft.com/office/drawing/2014/main" id="{62FA109A-3887-4EEC-9D94-9262BD21D8E8}"/>
                  </a:ext>
                </a:extLst>
              </p:cNvPr>
              <p:cNvSpPr txBox="1"/>
              <p:nvPr/>
            </p:nvSpPr>
            <p:spPr>
              <a:xfrm>
                <a:off x="5093818" y="5485884"/>
                <a:ext cx="1033272" cy="430887"/>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r>
                  <a:rPr lang="en-US" sz="1100" b="1" dirty="0" err="1">
                    <a:latin typeface="Arial" panose="020B0604020202020204" pitchFamily="34" charset="0"/>
                    <a:cs typeface="Arial" panose="020B0604020202020204" pitchFamily="34" charset="0"/>
                  </a:rPr>
                  <a:t>Olodaterol</a:t>
                </a:r>
                <a:endParaRPr lang="en-US" sz="1100" b="1" dirty="0">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B5C955F3-BC69-4EFD-9084-24E23324C0EA}"/>
                  </a:ext>
                </a:extLst>
              </p:cNvPr>
              <p:cNvSpPr txBox="1"/>
              <p:nvPr/>
            </p:nvSpPr>
            <p:spPr>
              <a:xfrm>
                <a:off x="7774339" y="5551691"/>
                <a:ext cx="1083111" cy="282375"/>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p>
            </p:txBody>
          </p:sp>
          <p:sp>
            <p:nvSpPr>
              <p:cNvPr id="37" name="TextBox 36">
                <a:extLst>
                  <a:ext uri="{FF2B5EF4-FFF2-40B4-BE49-F238E27FC236}">
                    <a16:creationId xmlns:a16="http://schemas.microsoft.com/office/drawing/2014/main" id="{45C1552A-00EA-495E-B5B5-E1F7226A2D04}"/>
                  </a:ext>
                </a:extLst>
              </p:cNvPr>
              <p:cNvSpPr txBox="1"/>
              <p:nvPr/>
            </p:nvSpPr>
            <p:spPr>
              <a:xfrm>
                <a:off x="8982079" y="5536733"/>
                <a:ext cx="1033272" cy="430887"/>
              </a:xfrm>
              <a:prstGeom prst="rect">
                <a:avLst/>
              </a:prstGeom>
              <a:noFill/>
            </p:spPr>
            <p:txBody>
              <a:bodyPr wrap="square" rtlCol="0">
                <a:spAutoFit/>
              </a:bodyPr>
              <a:lstStyle/>
              <a:p>
                <a:r>
                  <a:rPr lang="en-US" sz="1100" b="1" dirty="0">
                    <a:latin typeface="Arial" panose="020B0604020202020204" pitchFamily="34" charset="0"/>
                    <a:cs typeface="Arial" panose="020B0604020202020204" pitchFamily="34" charset="0"/>
                  </a:rPr>
                  <a:t>Tiotropium/</a:t>
                </a:r>
                <a:r>
                  <a:rPr lang="en-US" sz="1100" b="1" dirty="0" err="1">
                    <a:latin typeface="Arial" panose="020B0604020202020204" pitchFamily="34" charset="0"/>
                    <a:cs typeface="Arial" panose="020B0604020202020204" pitchFamily="34" charset="0"/>
                  </a:rPr>
                  <a:t>Olodaterol</a:t>
                </a:r>
                <a:endParaRPr lang="en-US" sz="1100" b="1" dirty="0">
                  <a:latin typeface="Arial" panose="020B0604020202020204" pitchFamily="34" charset="0"/>
                  <a:cs typeface="Arial" panose="020B0604020202020204" pitchFamily="34" charset="0"/>
                </a:endParaRPr>
              </a:p>
            </p:txBody>
          </p:sp>
          <p:sp>
            <p:nvSpPr>
              <p:cNvPr id="39" name="Rectangle 38">
                <a:extLst>
                  <a:ext uri="{FF2B5EF4-FFF2-40B4-BE49-F238E27FC236}">
                    <a16:creationId xmlns:a16="http://schemas.microsoft.com/office/drawing/2014/main" id="{69872EFF-5C8C-471E-A581-F13F0D17E98C}"/>
                  </a:ext>
                </a:extLst>
              </p:cNvPr>
              <p:cNvSpPr/>
              <p:nvPr/>
            </p:nvSpPr>
            <p:spPr>
              <a:xfrm>
                <a:off x="7331705" y="1730294"/>
                <a:ext cx="3670434" cy="185056"/>
              </a:xfrm>
              <a:prstGeom prst="rect">
                <a:avLst/>
              </a:prstGeom>
              <a:no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đợt</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cấp</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COPD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cần</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nhập</a:t>
                </a:r>
                <a:r>
                  <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viện</a:t>
                </a:r>
                <a:endPar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41" name="TextBox 40">
            <a:extLst>
              <a:ext uri="{FF2B5EF4-FFF2-40B4-BE49-F238E27FC236}">
                <a16:creationId xmlns:a16="http://schemas.microsoft.com/office/drawing/2014/main" id="{235E91F6-A061-48C3-A934-A478D66980F8}"/>
              </a:ext>
            </a:extLst>
          </p:cNvPr>
          <p:cNvSpPr txBox="1"/>
          <p:nvPr/>
        </p:nvSpPr>
        <p:spPr>
          <a:xfrm>
            <a:off x="1393532" y="989393"/>
            <a:ext cx="9867900" cy="1000274"/>
          </a:xfrm>
          <a:prstGeom prst="rect">
            <a:avLst/>
          </a:prstGeom>
          <a:noFill/>
        </p:spPr>
        <p:txBody>
          <a:bodyPr wrap="square" rtlCol="0">
            <a:spAutoFit/>
          </a:bodyPr>
          <a:lstStyle/>
          <a:p>
            <a:r>
              <a:rPr lang="en-US" sz="1800" dirty="0" err="1">
                <a:solidFill>
                  <a:prstClr val="black"/>
                </a:solidFill>
                <a:latin typeface="Arial" panose="020B0604020202020204" pitchFamily="34" charset="0"/>
                <a:cs typeface="Arial" panose="020B0604020202020204" pitchFamily="34" charset="0"/>
              </a:rPr>
              <a:t>Phân</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tích</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gộp</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từ</a:t>
            </a:r>
            <a:r>
              <a:rPr lang="en-US" sz="1800" dirty="0">
                <a:solidFill>
                  <a:prstClr val="black"/>
                </a:solidFill>
                <a:latin typeface="Arial" panose="020B0604020202020204" pitchFamily="34" charset="0"/>
                <a:cs typeface="Arial" panose="020B0604020202020204" pitchFamily="34" charset="0"/>
              </a:rPr>
              <a:t> 3 </a:t>
            </a:r>
            <a:r>
              <a:rPr lang="en-US" sz="1800" dirty="0" err="1">
                <a:solidFill>
                  <a:prstClr val="black"/>
                </a:solidFill>
                <a:latin typeface="Arial" panose="020B0604020202020204" pitchFamily="34" charset="0"/>
                <a:cs typeface="Arial" panose="020B0604020202020204" pitchFamily="34" charset="0"/>
              </a:rPr>
              <a:t>nghiên</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cứu</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lâm</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sàng</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trên</a:t>
            </a:r>
            <a:r>
              <a:rPr lang="en-US" sz="1800" dirty="0">
                <a:solidFill>
                  <a:prstClr val="black"/>
                </a:solidFill>
                <a:latin typeface="Arial" panose="020B0604020202020204" pitchFamily="34" charset="0"/>
                <a:cs typeface="Arial" panose="020B0604020202020204" pitchFamily="34" charset="0"/>
              </a:rPr>
              <a:t> 9942 </a:t>
            </a:r>
            <a:r>
              <a:rPr lang="en-US" sz="1800" dirty="0" err="1">
                <a:solidFill>
                  <a:prstClr val="black"/>
                </a:solidFill>
                <a:latin typeface="Arial" panose="020B0604020202020204" pitchFamily="34" charset="0"/>
                <a:cs typeface="Arial" panose="020B0604020202020204" pitchFamily="34" charset="0"/>
              </a:rPr>
              <a:t>bệnh</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nhân</a:t>
            </a:r>
            <a:r>
              <a:rPr lang="en-US" sz="1800" dirty="0">
                <a:solidFill>
                  <a:prstClr val="black"/>
                </a:solidFill>
                <a:latin typeface="Arial" panose="020B0604020202020204" pitchFamily="34" charset="0"/>
                <a:cs typeface="Arial" panose="020B0604020202020204" pitchFamily="34" charset="0"/>
              </a:rPr>
              <a:t> COPD </a:t>
            </a:r>
            <a:r>
              <a:rPr lang="en-US" sz="1800" dirty="0" err="1">
                <a:solidFill>
                  <a:prstClr val="black"/>
                </a:solidFill>
                <a:latin typeface="Arial" panose="020B0604020202020204" pitchFamily="34" charset="0"/>
                <a:cs typeface="Arial" panose="020B0604020202020204" pitchFamily="34" charset="0"/>
              </a:rPr>
              <a:t>cho</a:t>
            </a:r>
            <a:r>
              <a:rPr lang="en-US" sz="1800" dirty="0">
                <a:solidFill>
                  <a:prstClr val="black"/>
                </a:solidFill>
                <a:latin typeface="Arial" panose="020B0604020202020204" pitchFamily="34" charset="0"/>
                <a:cs typeface="Arial" panose="020B0604020202020204" pitchFamily="34" charset="0"/>
              </a:rPr>
              <a:t> </a:t>
            </a:r>
            <a:r>
              <a:rPr lang="en-US" sz="1800" dirty="0" err="1">
                <a:solidFill>
                  <a:prstClr val="black"/>
                </a:solidFill>
                <a:latin typeface="Arial" panose="020B0604020202020204" pitchFamily="34" charset="0"/>
                <a:cs typeface="Arial" panose="020B0604020202020204" pitchFamily="34" charset="0"/>
              </a:rPr>
              <a:t>thấy</a:t>
            </a:r>
            <a:r>
              <a:rPr lang="en-US" sz="1800" dirty="0">
                <a:solidFill>
                  <a:prstClr val="black"/>
                </a:solidFill>
                <a:latin typeface="Arial" panose="020B0604020202020204" pitchFamily="34" charset="0"/>
                <a:cs typeface="Arial" panose="020B0604020202020204" pitchFamily="34" charset="0"/>
              </a:rPr>
              <a:t>:</a:t>
            </a:r>
          </a:p>
          <a:p>
            <a:pPr>
              <a:spcBef>
                <a:spcPts val="600"/>
              </a:spcBef>
              <a:defRPr/>
            </a:pPr>
            <a:r>
              <a:rPr lang="sv-SE" sz="1800" kern="0" dirty="0">
                <a:solidFill>
                  <a:prstClr val="black"/>
                </a:solidFill>
                <a:latin typeface="Arial" panose="020B0604020202020204" pitchFamily="34" charset="0"/>
                <a:cs typeface="Arial" panose="020B0604020202020204" pitchFamily="34" charset="0"/>
              </a:rPr>
              <a:t>Tiotropium+Olodaterol </a:t>
            </a:r>
            <a:r>
              <a:rPr lang="sv-SE" b="1" kern="0" dirty="0">
                <a:solidFill>
                  <a:srgbClr val="0432FF"/>
                </a:solidFill>
                <a:latin typeface="Arial" panose="020B0604020202020204" pitchFamily="34" charset="0"/>
                <a:cs typeface="Arial" panose="020B0604020202020204" pitchFamily="34" charset="0"/>
              </a:rPr>
              <a:t>giảm 11% </a:t>
            </a:r>
            <a:r>
              <a:rPr lang="sv-SE" b="1" kern="0" dirty="0">
                <a:solidFill>
                  <a:prstClr val="black"/>
                </a:solidFill>
                <a:latin typeface="Arial" panose="020B0604020202020204" pitchFamily="34" charset="0"/>
                <a:cs typeface="Arial" panose="020B0604020202020204" pitchFamily="34" charset="0"/>
              </a:rPr>
              <a:t>đợt cấp mức độ trung bình /nặng </a:t>
            </a:r>
            <a:r>
              <a:rPr lang="sv-SE" kern="0" dirty="0">
                <a:solidFill>
                  <a:prstClr val="black"/>
                </a:solidFill>
                <a:latin typeface="Arial" panose="020B0604020202020204" pitchFamily="34" charset="0"/>
                <a:cs typeface="Arial" panose="020B0604020202020204" pitchFamily="34" charset="0"/>
              </a:rPr>
              <a:t>(p=0.0003) và</a:t>
            </a:r>
            <a:r>
              <a:rPr lang="sv-SE" b="1" kern="0" dirty="0">
                <a:solidFill>
                  <a:prstClr val="black"/>
                </a:solidFill>
                <a:latin typeface="Arial" panose="020B0604020202020204" pitchFamily="34" charset="0"/>
                <a:cs typeface="Arial" panose="020B0604020202020204" pitchFamily="34" charset="0"/>
              </a:rPr>
              <a:t> </a:t>
            </a:r>
            <a:r>
              <a:rPr lang="sv-SE" b="1" kern="0" dirty="0">
                <a:solidFill>
                  <a:srgbClr val="0432FF"/>
                </a:solidFill>
                <a:latin typeface="Arial" panose="020B0604020202020204" pitchFamily="34" charset="0"/>
                <a:cs typeface="Arial" panose="020B0604020202020204" pitchFamily="34" charset="0"/>
              </a:rPr>
              <a:t>giảm 1</a:t>
            </a:r>
            <a:r>
              <a:rPr lang="sv-SE" sz="1800" b="1" kern="0" dirty="0">
                <a:solidFill>
                  <a:srgbClr val="0432FF"/>
                </a:solidFill>
                <a:latin typeface="Arial" panose="020B0604020202020204" pitchFamily="34" charset="0"/>
                <a:cs typeface="Arial" panose="020B0604020202020204" pitchFamily="34" charset="0"/>
              </a:rPr>
              <a:t>4% </a:t>
            </a:r>
            <a:r>
              <a:rPr lang="sv-SE" sz="1800" b="1" kern="0" dirty="0">
                <a:solidFill>
                  <a:prstClr val="black"/>
                </a:solidFill>
                <a:latin typeface="Arial" panose="020B0604020202020204" pitchFamily="34" charset="0"/>
                <a:cs typeface="Arial" panose="020B0604020202020204" pitchFamily="34" charset="0"/>
              </a:rPr>
              <a:t>đợt cấp cần nhập viện </a:t>
            </a:r>
            <a:r>
              <a:rPr lang="sv-SE" sz="1800" kern="0" dirty="0">
                <a:solidFill>
                  <a:prstClr val="black"/>
                </a:solidFill>
                <a:latin typeface="Arial" panose="020B0604020202020204" pitchFamily="34" charset="0"/>
                <a:cs typeface="Arial" panose="020B0604020202020204" pitchFamily="34" charset="0"/>
              </a:rPr>
              <a:t>so với Tiotropium (p=0.0380)</a:t>
            </a:r>
            <a:endParaRPr lang="en-US" dirty="0"/>
          </a:p>
        </p:txBody>
      </p:sp>
      <p:sp>
        <p:nvSpPr>
          <p:cNvPr id="42" name="TextBox 41">
            <a:extLst>
              <a:ext uri="{FF2B5EF4-FFF2-40B4-BE49-F238E27FC236}">
                <a16:creationId xmlns:a16="http://schemas.microsoft.com/office/drawing/2014/main" id="{343B47A5-DC69-444A-A540-3359FA16CDAA}"/>
              </a:ext>
            </a:extLst>
          </p:cNvPr>
          <p:cNvSpPr txBox="1"/>
          <p:nvPr/>
        </p:nvSpPr>
        <p:spPr>
          <a:xfrm>
            <a:off x="2299139" y="6211833"/>
            <a:ext cx="8775271" cy="430887"/>
          </a:xfrm>
          <a:prstGeom prst="rect">
            <a:avLst/>
          </a:prstGeom>
          <a:noFill/>
        </p:spPr>
        <p:txBody>
          <a:bodyPr wrap="square" rtlCol="0">
            <a:spAutoFit/>
          </a:bodyPr>
          <a:lstStyle/>
          <a:p>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Gộp</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dữ</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liệu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từ</a:t>
            </a:r>
            <a:r>
              <a:rPr lang="en-US" sz="1100" dirty="0">
                <a:latin typeface="Arial" panose="020B0604020202020204" pitchFamily="34" charset="0"/>
                <a:cs typeface="Arial" panose="020B0604020202020204" pitchFamily="34" charset="0"/>
              </a:rPr>
              <a:t> TONADO 1+2 </a:t>
            </a:r>
            <a:r>
              <a:rPr lang="en-US" sz="1100" dirty="0" err="1">
                <a:latin typeface="Arial" panose="020B0604020202020204" pitchFamily="34" charset="0"/>
                <a:cs typeface="Arial" panose="020B0604020202020204" pitchFamily="34" charset="0"/>
              </a:rPr>
              <a:t>và</a:t>
            </a:r>
            <a:r>
              <a:rPr lang="en-US" sz="1100" dirty="0">
                <a:latin typeface="Arial" panose="020B0604020202020204" pitchFamily="34" charset="0"/>
                <a:cs typeface="Arial" panose="020B0604020202020204" pitchFamily="34" charset="0"/>
              </a:rPr>
              <a:t> DYNAGITO – </a:t>
            </a:r>
            <a:r>
              <a:rPr lang="en-US" sz="1100" dirty="0" err="1">
                <a:latin typeface="Arial" panose="020B0604020202020204" pitchFamily="34" charset="0"/>
                <a:cs typeface="Arial" panose="020B0604020202020204" pitchFamily="34" charset="0"/>
              </a:rPr>
              <a:t>là</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các</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nghiên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cứu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lâm</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sàng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pha</a:t>
            </a:r>
            <a:r>
              <a:rPr lang="en-US" sz="1100" dirty="0">
                <a:latin typeface="Arial" panose="020B0604020202020204" pitchFamily="34" charset="0"/>
                <a:cs typeface="Arial" panose="020B0604020202020204" pitchFamily="34" charset="0"/>
              </a:rPr>
              <a:t> III, </a:t>
            </a:r>
            <a:r>
              <a:rPr lang="en-US" sz="1100" dirty="0" err="1">
                <a:latin typeface="Arial" panose="020B0604020202020204" pitchFamily="34" charset="0"/>
                <a:cs typeface="Arial" panose="020B0604020202020204" pitchFamily="34" charset="0"/>
              </a:rPr>
              <a:t>thiết</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kế</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ngẫu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nhiên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mù</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đôi</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phân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nhóm</a:t>
            </a:r>
            <a:r>
              <a:rPr lang="en-US" sz="1100" dirty="0">
                <a:latin typeface="Arial" panose="020B0604020202020204" pitchFamily="34" charset="0"/>
                <a:cs typeface="Arial" panose="020B0604020202020204" pitchFamily="34" charset="0"/>
              </a:rPr>
              <a:t> song </a:t>
            </a:r>
            <a:r>
              <a:rPr lang="en-US" sz="1100" dirty="0" err="1">
                <a:latin typeface="Arial" panose="020B0604020202020204" pitchFamily="34" charset="0"/>
                <a:cs typeface="Arial" panose="020B0604020202020204" pitchFamily="34" charset="0"/>
              </a:rPr>
              <a:t>song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theo</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dõi</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trong</a:t>
            </a:r>
            <a:r>
              <a:rPr lang="en-US" sz="1100" dirty="0">
                <a:latin typeface="Arial" panose="020B0604020202020204" pitchFamily="34" charset="0"/>
                <a:cs typeface="Arial" panose="020B0604020202020204" pitchFamily="34" charset="0"/>
              </a:rPr>
              <a:t> 52 </a:t>
            </a:r>
            <a:r>
              <a:rPr lang="en-US" sz="1100" dirty="0" err="1">
                <a:latin typeface="Arial" panose="020B0604020202020204" pitchFamily="34" charset="0"/>
                <a:cs typeface="Arial" panose="020B0604020202020204" pitchFamily="34" charset="0"/>
              </a:rPr>
              <a:t>tuần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trên</a:t>
            </a:r>
            <a:r>
              <a:rPr lang="en-US" sz="1100" dirty="0">
                <a:latin typeface="Arial" panose="020B0604020202020204" pitchFamily="34" charset="0"/>
                <a:cs typeface="Arial" panose="020B0604020202020204" pitchFamily="34" charset="0"/>
              </a:rPr>
              <a:t> 9942 </a:t>
            </a:r>
            <a:r>
              <a:rPr lang="en-US" sz="1100" dirty="0" err="1">
                <a:latin typeface="Arial" panose="020B0604020202020204" pitchFamily="34" charset="0"/>
                <a:cs typeface="Arial" panose="020B0604020202020204" pitchFamily="34" charset="0"/>
              </a:rPr>
              <a:t>bệnh</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nhân</a:t>
            </a:r>
            <a:r>
              <a:rPr lang="en-US" sz="1100" dirty="0">
                <a:latin typeface="Arial" panose="020B0604020202020204" pitchFamily="34" charset="0"/>
                <a:cs typeface="Arial" panose="020B0604020202020204" pitchFamily="34" charset="0"/>
              </a:rPr>
              <a:t> COPD </a:t>
            </a:r>
            <a:r>
              <a:rPr lang="en-US" sz="1100" dirty="0" err="1">
                <a:latin typeface="Arial" panose="020B0604020202020204" pitchFamily="34" charset="0"/>
                <a:cs typeface="Arial" panose="020B0604020202020204" pitchFamily="34" charset="0"/>
              </a:rPr>
              <a:t>mức</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độ</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trung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bình</a:t>
            </a:r>
            <a:r>
              <a:rPr lang="en-US" sz="1100" dirty="0">
                <a:latin typeface="Arial" panose="020B0604020202020204" pitchFamily="34" charset="0"/>
                <a:cs typeface="Arial" panose="020B0604020202020204" pitchFamily="34" charset="0"/>
              </a:rPr>
              <a:t>/</a:t>
            </a:r>
            <a:r>
              <a:rPr lang="en-US" sz="1100" dirty="0" err="1">
                <a:latin typeface="Arial" panose="020B0604020202020204" pitchFamily="34" charset="0"/>
                <a:cs typeface="Arial" panose="020B0604020202020204" pitchFamily="34" charset="0"/>
              </a:rPr>
              <a:t>nặng</a:t>
            </a:r>
            <a:endParaRPr lang="en-US" sz="1100" dirty="0">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5EBE31D5-B9A9-4D96-A7B2-7C8D12553563}"/>
              </a:ext>
            </a:extLst>
          </p:cNvPr>
          <p:cNvSpPr/>
          <p:nvPr/>
        </p:nvSpPr>
        <p:spPr>
          <a:xfrm>
            <a:off x="10563225" y="-7139"/>
            <a:ext cx="1628775" cy="3288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Arial" panose="020B0604020202020204" pitchFamily="34" charset="0"/>
                <a:cs typeface="Arial" panose="020B0604020202020204" pitchFamily="34" charset="0"/>
              </a:rPr>
              <a:t>TONADO 1+2</a:t>
            </a:r>
          </a:p>
          <a:p>
            <a:pPr algn="ctr"/>
            <a:r>
              <a:rPr lang="en-US" sz="1200" b="1" dirty="0">
                <a:latin typeface="Arial" panose="020B0604020202020204" pitchFamily="34" charset="0"/>
                <a:cs typeface="Arial" panose="020B0604020202020204" pitchFamily="34" charset="0"/>
              </a:rPr>
              <a:t>DYNAGITO</a:t>
            </a:r>
          </a:p>
        </p:txBody>
      </p:sp>
    </p:spTree>
    <p:extLst>
      <p:ext uri="{BB962C8B-B14F-4D97-AF65-F5344CB8AC3E}">
        <p14:creationId xmlns:p14="http://schemas.microsoft.com/office/powerpoint/2010/main" val="377722609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a:extLst>
              <a:ext uri="{FF2B5EF4-FFF2-40B4-BE49-F238E27FC236}">
                <a16:creationId xmlns:a16="http://schemas.microsoft.com/office/drawing/2014/main" id="{52E82757-33EB-4F6B-991D-5E09B79A2645}"/>
              </a:ext>
            </a:extLst>
          </p:cNvPr>
          <p:cNvSpPr txBox="1"/>
          <p:nvPr/>
        </p:nvSpPr>
        <p:spPr>
          <a:xfrm>
            <a:off x="9208538" y="6652571"/>
            <a:ext cx="3082930" cy="230832"/>
          </a:xfrm>
          <a:prstGeom prst="rect">
            <a:avLst/>
          </a:prstGeom>
          <a:noFill/>
        </p:spPr>
        <p:txBody>
          <a:bodyPr wrap="square" rtlCol="0">
            <a:spAutoFit/>
          </a:bodyPr>
          <a:lstStyle/>
          <a:p>
            <a:r>
              <a:rPr kumimoji="0" lang="en-US" sz="900" b="0" i="0" u="none" strike="noStrike" kern="0" cap="none" spc="0" normalizeH="0" baseline="0" noProof="0" dirty="0" err="1">
                <a:ln>
                  <a:noFill/>
                </a:ln>
                <a:solidFill>
                  <a:prstClr val="black">
                    <a:lumMod val="50000"/>
                    <a:lumOff val="50000"/>
                  </a:prstClr>
                </a:solidFill>
                <a:effectLst/>
                <a:uLnTx/>
                <a:uFillTx/>
                <a:latin typeface="Arial" panose="020B0604020202020204" pitchFamily="34" charset="0"/>
                <a:cs typeface="Arial" panose="020B0604020202020204" pitchFamily="34" charset="0"/>
              </a:rPr>
              <a:t>Wedzicha</a:t>
            </a:r>
            <a:r>
              <a:rPr kumimoji="0" lang="en-US" sz="900" b="0" i="0" u="none" strike="noStrike" kern="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 J.A., et al. Adv </a:t>
            </a:r>
            <a:r>
              <a:rPr kumimoji="0" lang="en-US" sz="900" b="0" i="0" u="none" strike="noStrike" kern="0" cap="none" spc="0" normalizeH="0" baseline="0" noProof="0" dirty="0" err="1">
                <a:ln>
                  <a:noFill/>
                </a:ln>
                <a:solidFill>
                  <a:prstClr val="black">
                    <a:lumMod val="50000"/>
                    <a:lumOff val="50000"/>
                  </a:prstClr>
                </a:solidFill>
                <a:effectLst/>
                <a:uLnTx/>
                <a:uFillTx/>
                <a:latin typeface="Arial" panose="020B0604020202020204" pitchFamily="34" charset="0"/>
                <a:cs typeface="Arial" panose="020B0604020202020204" pitchFamily="34" charset="0"/>
              </a:rPr>
              <a:t>Ther</a:t>
            </a:r>
            <a:r>
              <a:rPr kumimoji="0" lang="en-US" sz="900" b="0" i="0" u="none" strike="noStrike" kern="0" cap="none" spc="0" normalizeH="0" baseline="0" noProof="0" dirty="0">
                <a:ln>
                  <a:noFill/>
                </a:ln>
                <a:solidFill>
                  <a:prstClr val="black">
                    <a:lumMod val="50000"/>
                    <a:lumOff val="50000"/>
                  </a:prstClr>
                </a:solidFill>
                <a:effectLst/>
                <a:uLnTx/>
                <a:uFillTx/>
                <a:latin typeface="Arial" panose="020B0604020202020204" pitchFamily="34" charset="0"/>
                <a:cs typeface="Arial" panose="020B0604020202020204" pitchFamily="34" charset="0"/>
              </a:rPr>
              <a:t>. 2020;37:4266–4279</a:t>
            </a:r>
            <a:endParaRPr lang="en-US" sz="900" dirty="0">
              <a:latin typeface="Arial" panose="020B0604020202020204" pitchFamily="34" charset="0"/>
              <a:cs typeface="Arial" panose="020B0604020202020204" pitchFamily="34" charset="0"/>
            </a:endParaRPr>
          </a:p>
        </p:txBody>
      </p:sp>
      <p:grpSp>
        <p:nvGrpSpPr>
          <p:cNvPr id="68" name="Group 67">
            <a:extLst>
              <a:ext uri="{FF2B5EF4-FFF2-40B4-BE49-F238E27FC236}">
                <a16:creationId xmlns:a16="http://schemas.microsoft.com/office/drawing/2014/main" id="{93D2B5F9-5D17-438A-B937-3ADD69862602}"/>
              </a:ext>
            </a:extLst>
          </p:cNvPr>
          <p:cNvGrpSpPr/>
          <p:nvPr/>
        </p:nvGrpSpPr>
        <p:grpSpPr>
          <a:xfrm>
            <a:off x="2970794" y="2227082"/>
            <a:ext cx="6407823" cy="4027308"/>
            <a:chOff x="3688388" y="2150651"/>
            <a:chExt cx="6407823" cy="4027308"/>
          </a:xfrm>
        </p:grpSpPr>
        <p:sp>
          <p:nvSpPr>
            <p:cNvPr id="58" name="TextBox 57">
              <a:extLst>
                <a:ext uri="{FF2B5EF4-FFF2-40B4-BE49-F238E27FC236}">
                  <a16:creationId xmlns:a16="http://schemas.microsoft.com/office/drawing/2014/main" id="{6D7D61BB-4142-4E1C-A75D-64CF01ADDE0B}"/>
                </a:ext>
              </a:extLst>
            </p:cNvPr>
            <p:cNvSpPr txBox="1"/>
            <p:nvPr/>
          </p:nvSpPr>
          <p:spPr>
            <a:xfrm>
              <a:off x="8176231" y="3575175"/>
              <a:ext cx="1919980" cy="276999"/>
            </a:xfrm>
            <a:prstGeom prst="rect">
              <a:avLst/>
            </a:prstGeom>
            <a:noFill/>
          </p:spPr>
          <p:txBody>
            <a:bodyPr wrap="square" rtlCol="0">
              <a:spAutoFit/>
            </a:bodyPr>
            <a:lstStyle/>
            <a:p>
              <a:r>
                <a:rPr lang="en-US" sz="1200" b="1" dirty="0">
                  <a:latin typeface="Arial" panose="020B0604020202020204" pitchFamily="34" charset="0"/>
                  <a:cs typeface="Arial" panose="020B0604020202020204" pitchFamily="34" charset="0"/>
                </a:rPr>
                <a:t>Tiotropium/</a:t>
              </a:r>
              <a:r>
                <a:rPr lang="en-US" sz="1200" b="1" dirty="0" err="1">
                  <a:latin typeface="Arial" panose="020B0604020202020204" pitchFamily="34" charset="0"/>
                  <a:cs typeface="Arial" panose="020B0604020202020204" pitchFamily="34" charset="0"/>
                </a:rPr>
                <a:t>Olodaterol</a:t>
              </a:r>
              <a:endParaRPr lang="en-US" sz="1200" b="1" dirty="0">
                <a:latin typeface="Arial" panose="020B0604020202020204" pitchFamily="34" charset="0"/>
                <a:cs typeface="Arial" panose="020B0604020202020204" pitchFamily="34" charset="0"/>
              </a:endParaRPr>
            </a:p>
          </p:txBody>
        </p:sp>
        <p:grpSp>
          <p:nvGrpSpPr>
            <p:cNvPr id="67" name="Group 66">
              <a:extLst>
                <a:ext uri="{FF2B5EF4-FFF2-40B4-BE49-F238E27FC236}">
                  <a16:creationId xmlns:a16="http://schemas.microsoft.com/office/drawing/2014/main" id="{B3FB90C3-D36B-431B-9BEE-B7D7EF3C0DFE}"/>
                </a:ext>
              </a:extLst>
            </p:cNvPr>
            <p:cNvGrpSpPr/>
            <p:nvPr/>
          </p:nvGrpSpPr>
          <p:grpSpPr>
            <a:xfrm>
              <a:off x="3688388" y="2150651"/>
              <a:ext cx="5749709" cy="4027308"/>
              <a:chOff x="3677755" y="2150651"/>
              <a:chExt cx="5749709" cy="4027308"/>
            </a:xfrm>
          </p:grpSpPr>
          <p:sp>
            <p:nvSpPr>
              <p:cNvPr id="57" name="TextBox 56">
                <a:extLst>
                  <a:ext uri="{FF2B5EF4-FFF2-40B4-BE49-F238E27FC236}">
                    <a16:creationId xmlns:a16="http://schemas.microsoft.com/office/drawing/2014/main" id="{C2CC2F7B-4B31-4A69-BF4F-81FCE7476F02}"/>
                  </a:ext>
                </a:extLst>
              </p:cNvPr>
              <p:cNvSpPr txBox="1"/>
              <p:nvPr/>
            </p:nvSpPr>
            <p:spPr>
              <a:xfrm>
                <a:off x="8176231" y="4093364"/>
                <a:ext cx="1251233" cy="276999"/>
              </a:xfrm>
              <a:prstGeom prst="rect">
                <a:avLst/>
              </a:prstGeom>
              <a:noFill/>
            </p:spPr>
            <p:txBody>
              <a:bodyPr wrap="square" rtlCol="0">
                <a:spAutoFit/>
              </a:bodyPr>
              <a:lstStyle/>
              <a:p>
                <a:r>
                  <a:rPr lang="en-US" sz="1200" b="1" dirty="0">
                    <a:latin typeface="Arial" panose="020B0604020202020204" pitchFamily="34" charset="0"/>
                    <a:cs typeface="Arial" panose="020B0604020202020204" pitchFamily="34" charset="0"/>
                  </a:rPr>
                  <a:t>Tiotropium</a:t>
                </a:r>
              </a:p>
            </p:txBody>
          </p:sp>
          <p:sp>
            <p:nvSpPr>
              <p:cNvPr id="59" name="Rectangle 58">
                <a:extLst>
                  <a:ext uri="{FF2B5EF4-FFF2-40B4-BE49-F238E27FC236}">
                    <a16:creationId xmlns:a16="http://schemas.microsoft.com/office/drawing/2014/main" id="{ADF2E488-5F41-468E-8AAA-9181B3E67FD5}"/>
                  </a:ext>
                </a:extLst>
              </p:cNvPr>
              <p:cNvSpPr/>
              <p:nvPr/>
            </p:nvSpPr>
            <p:spPr>
              <a:xfrm>
                <a:off x="7916168" y="3584960"/>
                <a:ext cx="235153" cy="199394"/>
              </a:xfrm>
              <a:prstGeom prst="rect">
                <a:avLst/>
              </a:prstGeom>
              <a:solidFill>
                <a:srgbClr val="92D05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Rectangle 59">
                <a:extLst>
                  <a:ext uri="{FF2B5EF4-FFF2-40B4-BE49-F238E27FC236}">
                    <a16:creationId xmlns:a16="http://schemas.microsoft.com/office/drawing/2014/main" id="{80B652C9-8927-42DD-8890-8D61FA25E0A1}"/>
                  </a:ext>
                </a:extLst>
              </p:cNvPr>
              <p:cNvSpPr/>
              <p:nvPr/>
            </p:nvSpPr>
            <p:spPr>
              <a:xfrm>
                <a:off x="7916168" y="4122257"/>
                <a:ext cx="235153" cy="199394"/>
              </a:xfrm>
              <a:prstGeom prst="rect">
                <a:avLst/>
              </a:prstGeom>
              <a:solidFill>
                <a:schemeClr val="accent1">
                  <a:lumMod val="50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05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62" name="Picture 61">
                <a:extLst>
                  <a:ext uri="{FF2B5EF4-FFF2-40B4-BE49-F238E27FC236}">
                    <a16:creationId xmlns:a16="http://schemas.microsoft.com/office/drawing/2014/main" id="{7BE68F10-1A92-4926-95C6-950CFEF593FD}"/>
                  </a:ext>
                </a:extLst>
              </p:cNvPr>
              <p:cNvPicPr>
                <a:picLocks noChangeAspect="1"/>
              </p:cNvPicPr>
              <p:nvPr/>
            </p:nvPicPr>
            <p:blipFill rotWithShape="1">
              <a:blip r:embed="rId3"/>
              <a:srcRect l="24423" t="20638" r="42336" b="20638"/>
              <a:stretch/>
            </p:blipFill>
            <p:spPr>
              <a:xfrm>
                <a:off x="3677755" y="2150651"/>
                <a:ext cx="4052746" cy="4027308"/>
              </a:xfrm>
              <a:prstGeom prst="rect">
                <a:avLst/>
              </a:prstGeom>
            </p:spPr>
          </p:pic>
        </p:grpSp>
      </p:grpSp>
      <p:sp>
        <p:nvSpPr>
          <p:cNvPr id="63" name="Rectangle 62">
            <a:extLst>
              <a:ext uri="{FF2B5EF4-FFF2-40B4-BE49-F238E27FC236}">
                <a16:creationId xmlns:a16="http://schemas.microsoft.com/office/drawing/2014/main" id="{B38E61EF-5304-4BDA-B085-72E439543A51}"/>
              </a:ext>
            </a:extLst>
          </p:cNvPr>
          <p:cNvSpPr/>
          <p:nvPr/>
        </p:nvSpPr>
        <p:spPr>
          <a:xfrm>
            <a:off x="2945808" y="2002805"/>
            <a:ext cx="5570971" cy="276999"/>
          </a:xfrm>
          <a:prstGeom prst="rect">
            <a:avLst/>
          </a:prstGeom>
          <a:noFill/>
          <a:ln w="12700" cap="flat" cmpd="sng" algn="ctr">
            <a:noFill/>
            <a:prstDash val="solid"/>
            <a:miter lim="800000"/>
          </a:ln>
          <a:effectLst/>
        </p:spPr>
        <p:txBody>
          <a:bodyPr rtlCol="0" anchor="t"/>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Tỉ</a:t>
            </a:r>
            <a:r>
              <a:rPr kumimoji="0" lang="en-GB"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lệ</a:t>
            </a:r>
            <a:r>
              <a:rPr kumimoji="0" lang="en-GB"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đợt</a:t>
            </a:r>
            <a:r>
              <a:rPr kumimoji="0" lang="en-GB"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sz="16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cấ</a:t>
            </a:r>
            <a:r>
              <a:rPr lang="en-GB" sz="1600" b="1" kern="0" dirty="0">
                <a:solidFill>
                  <a:srgbClr val="000000"/>
                </a:solidFill>
                <a:latin typeface="Arial" panose="020B0604020202020204" pitchFamily="34" charset="0"/>
                <a:cs typeface="Arial" panose="020B0604020202020204" pitchFamily="34" charset="0"/>
              </a:rPr>
              <a:t>p </a:t>
            </a:r>
            <a:r>
              <a:rPr lang="en-GB" sz="1600" b="1" kern="0" dirty="0" err="1">
                <a:solidFill>
                  <a:srgbClr val="000000"/>
                </a:solidFill>
                <a:latin typeface="Arial" panose="020B0604020202020204" pitchFamily="34" charset="0"/>
                <a:cs typeface="Arial" panose="020B0604020202020204" pitchFamily="34" charset="0"/>
              </a:rPr>
              <a:t>trung</a:t>
            </a:r>
            <a:r>
              <a:rPr lang="en-GB" sz="1600" b="1" kern="0" dirty="0">
                <a:solidFill>
                  <a:srgbClr val="000000"/>
                </a:solidFill>
                <a:latin typeface="Arial" panose="020B0604020202020204" pitchFamily="34" charset="0"/>
                <a:cs typeface="Arial" panose="020B0604020202020204" pitchFamily="34" charset="0"/>
              </a:rPr>
              <a:t> </a:t>
            </a:r>
            <a:r>
              <a:rPr lang="en-GB" sz="1600" b="1" kern="0" dirty="0" err="1">
                <a:solidFill>
                  <a:srgbClr val="000000"/>
                </a:solidFill>
                <a:latin typeface="Arial" panose="020B0604020202020204" pitchFamily="34" charset="0"/>
                <a:cs typeface="Arial" panose="020B0604020202020204" pitchFamily="34" charset="0"/>
              </a:rPr>
              <a:t>bình</a:t>
            </a:r>
            <a:r>
              <a:rPr lang="en-GB" sz="1600" b="1" kern="0" dirty="0">
                <a:solidFill>
                  <a:srgbClr val="000000"/>
                </a:solidFill>
                <a:latin typeface="Arial" panose="020B0604020202020204" pitchFamily="34" charset="0"/>
                <a:cs typeface="Arial" panose="020B0604020202020204" pitchFamily="34" charset="0"/>
              </a:rPr>
              <a:t>/</a:t>
            </a:r>
            <a:r>
              <a:rPr lang="en-GB" sz="1600" b="1" kern="0" dirty="0" err="1">
                <a:solidFill>
                  <a:srgbClr val="000000"/>
                </a:solidFill>
                <a:latin typeface="Arial" panose="020B0604020202020204" pitchFamily="34" charset="0"/>
                <a:cs typeface="Arial" panose="020B0604020202020204" pitchFamily="34" charset="0"/>
              </a:rPr>
              <a:t>nặng</a:t>
            </a:r>
            <a:r>
              <a:rPr lang="en-GB" sz="1600" b="1" kern="0" dirty="0">
                <a:solidFill>
                  <a:srgbClr val="000000"/>
                </a:solidFill>
                <a:latin typeface="Arial" panose="020B0604020202020204" pitchFamily="34" charset="0"/>
                <a:cs typeface="Arial" panose="020B0604020202020204" pitchFamily="34" charset="0"/>
              </a:rPr>
              <a:t> </a:t>
            </a:r>
            <a:r>
              <a:rPr lang="en-GB" sz="1600" b="1" kern="0" dirty="0" err="1">
                <a:solidFill>
                  <a:srgbClr val="000000"/>
                </a:solidFill>
                <a:latin typeface="Arial" panose="020B0604020202020204" pitchFamily="34" charset="0"/>
                <a:cs typeface="Arial" panose="020B0604020202020204" pitchFamily="34" charset="0"/>
              </a:rPr>
              <a:t>theo</a:t>
            </a:r>
            <a:r>
              <a:rPr lang="en-GB" sz="1600" b="1" kern="0" dirty="0">
                <a:solidFill>
                  <a:srgbClr val="000000"/>
                </a:solidFill>
                <a:latin typeface="Arial" panose="020B0604020202020204" pitchFamily="34" charset="0"/>
                <a:cs typeface="Arial" panose="020B0604020202020204" pitchFamily="34" charset="0"/>
              </a:rPr>
              <a:t> </a:t>
            </a:r>
            <a:r>
              <a:rPr lang="en-GB" sz="1600" b="1" kern="0" dirty="0" err="1">
                <a:solidFill>
                  <a:srgbClr val="000000"/>
                </a:solidFill>
                <a:latin typeface="Arial" panose="020B0604020202020204" pitchFamily="34" charset="0"/>
                <a:cs typeface="Arial" panose="020B0604020202020204" pitchFamily="34" charset="0"/>
              </a:rPr>
              <a:t>phân</a:t>
            </a:r>
            <a:r>
              <a:rPr lang="en-GB" sz="1600" b="1" kern="0" dirty="0">
                <a:solidFill>
                  <a:srgbClr val="000000"/>
                </a:solidFill>
                <a:latin typeface="Arial" panose="020B0604020202020204" pitchFamily="34" charset="0"/>
                <a:cs typeface="Arial" panose="020B0604020202020204" pitchFamily="34" charset="0"/>
              </a:rPr>
              <a:t> </a:t>
            </a:r>
            <a:r>
              <a:rPr lang="en-GB" sz="1600" b="1" kern="0" dirty="0" err="1">
                <a:solidFill>
                  <a:srgbClr val="000000"/>
                </a:solidFill>
                <a:latin typeface="Arial" panose="020B0604020202020204" pitchFamily="34" charset="0"/>
                <a:cs typeface="Arial" panose="020B0604020202020204" pitchFamily="34" charset="0"/>
              </a:rPr>
              <a:t>nhóm</a:t>
            </a:r>
            <a:r>
              <a:rPr lang="en-GB" sz="1600" b="1" kern="0" dirty="0">
                <a:solidFill>
                  <a:srgbClr val="000000"/>
                </a:solidFill>
                <a:latin typeface="Arial" panose="020B0604020202020204" pitchFamily="34" charset="0"/>
                <a:cs typeface="Arial" panose="020B0604020202020204" pitchFamily="34" charset="0"/>
              </a:rPr>
              <a:t> GOLD</a:t>
            </a:r>
            <a:endParaRPr kumimoji="0" lang="en-GB" sz="1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1E256B94-62F1-414B-8FB5-70A5CA861E63}"/>
              </a:ext>
            </a:extLst>
          </p:cNvPr>
          <p:cNvSpPr txBox="1"/>
          <p:nvPr/>
        </p:nvSpPr>
        <p:spPr>
          <a:xfrm>
            <a:off x="1974732" y="6221684"/>
            <a:ext cx="8775271" cy="430887"/>
          </a:xfrm>
          <a:prstGeom prst="rect">
            <a:avLst/>
          </a:prstGeom>
          <a:noFill/>
        </p:spPr>
        <p:txBody>
          <a:bodyPr wrap="square" rtlCol="0">
            <a:spAutoFit/>
          </a:bodyPr>
          <a:lstStyle/>
          <a:p>
            <a:r>
              <a:rPr lang="en-US" sz="1100" dirty="0" err="1">
                <a:latin typeface="Arial" panose="020B0604020202020204" pitchFamily="34" charset="0"/>
                <a:cs typeface="Arial" panose="020B0604020202020204" pitchFamily="34" charset="0"/>
              </a:rPr>
              <a:t>Gộp</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dữ</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liệu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từ</a:t>
            </a:r>
            <a:r>
              <a:rPr lang="en-US" sz="1100" dirty="0">
                <a:latin typeface="Arial" panose="020B0604020202020204" pitchFamily="34" charset="0"/>
                <a:cs typeface="Arial" panose="020B0604020202020204" pitchFamily="34" charset="0"/>
              </a:rPr>
              <a:t> TONADO 1+2 </a:t>
            </a:r>
            <a:r>
              <a:rPr lang="en-US" sz="1100" dirty="0" err="1">
                <a:latin typeface="Arial" panose="020B0604020202020204" pitchFamily="34" charset="0"/>
                <a:cs typeface="Arial" panose="020B0604020202020204" pitchFamily="34" charset="0"/>
              </a:rPr>
              <a:t>và</a:t>
            </a:r>
            <a:r>
              <a:rPr lang="en-US" sz="1100" dirty="0">
                <a:latin typeface="Arial" panose="020B0604020202020204" pitchFamily="34" charset="0"/>
                <a:cs typeface="Arial" panose="020B0604020202020204" pitchFamily="34" charset="0"/>
              </a:rPr>
              <a:t> DYNAGITO – </a:t>
            </a:r>
            <a:r>
              <a:rPr lang="en-US" sz="1100" dirty="0" err="1">
                <a:latin typeface="Arial" panose="020B0604020202020204" pitchFamily="34" charset="0"/>
                <a:cs typeface="Arial" panose="020B0604020202020204" pitchFamily="34" charset="0"/>
              </a:rPr>
              <a:t>là</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các</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nghiên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cứu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lâm</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sàng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pha</a:t>
            </a:r>
            <a:r>
              <a:rPr lang="en-US" sz="1100" dirty="0">
                <a:latin typeface="Arial" panose="020B0604020202020204" pitchFamily="34" charset="0"/>
                <a:cs typeface="Arial" panose="020B0604020202020204" pitchFamily="34" charset="0"/>
              </a:rPr>
              <a:t> III, </a:t>
            </a:r>
            <a:r>
              <a:rPr lang="en-US" sz="1100" dirty="0" err="1">
                <a:latin typeface="Arial" panose="020B0604020202020204" pitchFamily="34" charset="0"/>
                <a:cs typeface="Arial" panose="020B0604020202020204" pitchFamily="34" charset="0"/>
              </a:rPr>
              <a:t>thiết</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kế</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ngẫu</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nhiên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mù</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đôi</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phân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nhóm</a:t>
            </a:r>
            <a:r>
              <a:rPr lang="en-US" sz="1100" dirty="0">
                <a:latin typeface="Arial" panose="020B0604020202020204" pitchFamily="34" charset="0"/>
                <a:cs typeface="Arial" panose="020B0604020202020204" pitchFamily="34" charset="0"/>
              </a:rPr>
              <a:t> song </a:t>
            </a:r>
            <a:r>
              <a:rPr lang="en-US" sz="1100" dirty="0" err="1">
                <a:latin typeface="Arial" panose="020B0604020202020204" pitchFamily="34" charset="0"/>
                <a:cs typeface="Arial" panose="020B0604020202020204" pitchFamily="34" charset="0"/>
              </a:rPr>
              <a:t>song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theo</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dõi</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trong</a:t>
            </a:r>
            <a:r>
              <a:rPr lang="en-US" sz="1100" dirty="0">
                <a:latin typeface="Arial" panose="020B0604020202020204" pitchFamily="34" charset="0"/>
                <a:cs typeface="Arial" panose="020B0604020202020204" pitchFamily="34" charset="0"/>
              </a:rPr>
              <a:t> 52 </a:t>
            </a:r>
            <a:r>
              <a:rPr lang="en-US" sz="1100" dirty="0" err="1">
                <a:latin typeface="Arial" panose="020B0604020202020204" pitchFamily="34" charset="0"/>
                <a:cs typeface="Arial" panose="020B0604020202020204" pitchFamily="34" charset="0"/>
              </a:rPr>
              <a:t>tuần</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trên</a:t>
            </a:r>
            <a:r>
              <a:rPr lang="en-US" sz="1100" dirty="0">
                <a:latin typeface="Arial" panose="020B0604020202020204" pitchFamily="34" charset="0"/>
                <a:cs typeface="Arial" panose="020B0604020202020204" pitchFamily="34" charset="0"/>
              </a:rPr>
              <a:t> 9942 </a:t>
            </a:r>
            <a:r>
              <a:rPr lang="en-US" sz="1100" dirty="0" err="1">
                <a:latin typeface="Arial" panose="020B0604020202020204" pitchFamily="34" charset="0"/>
                <a:cs typeface="Arial" panose="020B0604020202020204" pitchFamily="34" charset="0"/>
              </a:rPr>
              <a:t>bệnh</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nhân</a:t>
            </a:r>
            <a:r>
              <a:rPr lang="en-US" sz="1100" dirty="0">
                <a:latin typeface="Arial" panose="020B0604020202020204" pitchFamily="34" charset="0"/>
                <a:cs typeface="Arial" panose="020B0604020202020204" pitchFamily="34" charset="0"/>
              </a:rPr>
              <a:t> COPD </a:t>
            </a:r>
            <a:r>
              <a:rPr lang="en-US" sz="1100" dirty="0" err="1">
                <a:latin typeface="Arial" panose="020B0604020202020204" pitchFamily="34" charset="0"/>
                <a:cs typeface="Arial" panose="020B0604020202020204" pitchFamily="34" charset="0"/>
              </a:rPr>
              <a:t>mức</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độ</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trung</a:t>
            </a:r>
            <a:r>
              <a:rPr lang="en-US" sz="1100" dirty="0">
                <a:latin typeface="Arial" panose="020B0604020202020204" pitchFamily="34" charset="0"/>
                <a:cs typeface="Arial" panose="020B0604020202020204" pitchFamily="34" charset="0"/>
              </a:rPr>
              <a:t> </a:t>
            </a:r>
            <a:r>
              <a:rPr lang="en-US" sz="1100" dirty="0" err="1">
                <a:latin typeface="Arial" panose="020B0604020202020204" pitchFamily="34" charset="0"/>
                <a:cs typeface="Arial" panose="020B0604020202020204" pitchFamily="34" charset="0"/>
              </a:rPr>
              <a:t>bình</a:t>
            </a:r>
            <a:r>
              <a:rPr lang="en-US" sz="1100" dirty="0">
                <a:latin typeface="Arial" panose="020B0604020202020204" pitchFamily="34" charset="0"/>
                <a:cs typeface="Arial" panose="020B0604020202020204" pitchFamily="34" charset="0"/>
              </a:rPr>
              <a:t>/</a:t>
            </a:r>
            <a:r>
              <a:rPr lang="en-US" sz="1100" dirty="0" err="1">
                <a:latin typeface="Arial" panose="020B0604020202020204" pitchFamily="34" charset="0"/>
                <a:cs typeface="Arial" panose="020B0604020202020204" pitchFamily="34" charset="0"/>
              </a:rPr>
              <a:t>nặng</a:t>
            </a:r>
            <a:endParaRPr lang="en-US" sz="1100" dirty="0">
              <a:latin typeface="Arial" panose="020B0604020202020204" pitchFamily="34" charset="0"/>
              <a:cs typeface="Arial" panose="020B0604020202020204" pitchFamily="34" charset="0"/>
            </a:endParaRPr>
          </a:p>
        </p:txBody>
      </p:sp>
      <p:sp>
        <p:nvSpPr>
          <p:cNvPr id="65" name="Text Placeholder 23">
            <a:extLst>
              <a:ext uri="{FF2B5EF4-FFF2-40B4-BE49-F238E27FC236}">
                <a16:creationId xmlns:a16="http://schemas.microsoft.com/office/drawing/2014/main" id="{75B5F935-9589-4299-B931-68DE61F4F4BD}"/>
              </a:ext>
            </a:extLst>
          </p:cNvPr>
          <p:cNvSpPr txBox="1">
            <a:spLocks/>
          </p:cNvSpPr>
          <p:nvPr/>
        </p:nvSpPr>
        <p:spPr>
          <a:xfrm>
            <a:off x="1649885" y="295664"/>
            <a:ext cx="9049642" cy="297705"/>
          </a:xfrm>
          <a:prstGeom prst="rect">
            <a:avLst/>
          </a:prstGeom>
          <a:noFill/>
        </p:spPr>
        <p:txBody>
          <a:bodyPr wrap="square" lIns="0" tIns="0" rIns="0" bIns="0" rtlCol="0" anchor="t" anchorCtr="0">
            <a:noAutofit/>
          </a:bodyPr>
          <a:lstStyle>
            <a:lvl1pPr marL="0" indent="0" algn="l" defTabSz="914400" rtl="0" eaLnBrk="1" latinLnBrk="0" hangingPunct="1">
              <a:lnSpc>
                <a:spcPct val="90000"/>
              </a:lnSpc>
              <a:spcBef>
                <a:spcPts val="0"/>
              </a:spcBef>
              <a:buFont typeface="Arial" panose="020B0604020202020204" pitchFamily="34" charset="0"/>
              <a:buNone/>
              <a:defRPr lang="en-US" sz="2400" b="1" kern="1200">
                <a:solidFill>
                  <a:schemeClr val="tx2"/>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lang="en-GB" sz="3200" dirty="0">
                <a:solidFill>
                  <a:srgbClr val="00B050"/>
                </a:solidFill>
                <a:latin typeface="Arial"/>
                <a:cs typeface="Arial"/>
              </a:rPr>
              <a:t>Tiotropium/</a:t>
            </a:r>
            <a:r>
              <a:rPr lang="en-GB" sz="3200" dirty="0" err="1">
                <a:solidFill>
                  <a:srgbClr val="00B050"/>
                </a:solidFill>
                <a:latin typeface="Arial"/>
                <a:cs typeface="Arial"/>
              </a:rPr>
              <a:t>Olodaterol</a:t>
            </a:r>
            <a:r>
              <a:rPr lang="en-GB" sz="3200" dirty="0">
                <a:solidFill>
                  <a:srgbClr val="00B050"/>
                </a:solidFill>
                <a:latin typeface="Arial"/>
                <a:cs typeface="Arial"/>
              </a:rPr>
              <a:t> </a:t>
            </a:r>
            <a:r>
              <a:rPr lang="en-GB" sz="3200" dirty="0" err="1">
                <a:solidFill>
                  <a:srgbClr val="00B050"/>
                </a:solidFill>
                <a:latin typeface="Arial"/>
                <a:cs typeface="Arial"/>
              </a:rPr>
              <a:t>giảm</a:t>
            </a:r>
            <a:r>
              <a:rPr lang="en-GB" sz="3200" dirty="0">
                <a:solidFill>
                  <a:srgbClr val="00B050"/>
                </a:solidFill>
                <a:latin typeface="Arial"/>
                <a:cs typeface="Arial"/>
              </a:rPr>
              <a:t> </a:t>
            </a:r>
            <a:r>
              <a:rPr lang="en-GB" sz="3200" dirty="0" err="1">
                <a:solidFill>
                  <a:srgbClr val="00B050"/>
                </a:solidFill>
                <a:latin typeface="Arial"/>
                <a:cs typeface="Arial"/>
              </a:rPr>
              <a:t>nguy</a:t>
            </a:r>
            <a:r>
              <a:rPr lang="en-GB" sz="3200" dirty="0">
                <a:solidFill>
                  <a:srgbClr val="00B050"/>
                </a:solidFill>
                <a:latin typeface="Arial"/>
                <a:cs typeface="Arial"/>
              </a:rPr>
              <a:t> </a:t>
            </a:r>
            <a:r>
              <a:rPr lang="en-GB" sz="3200" dirty="0" err="1">
                <a:solidFill>
                  <a:srgbClr val="00B050"/>
                </a:solidFill>
                <a:latin typeface="Arial"/>
                <a:cs typeface="Arial"/>
              </a:rPr>
              <a:t>cơ</a:t>
            </a:r>
            <a:r>
              <a:rPr lang="en-GB" sz="3200" dirty="0">
                <a:solidFill>
                  <a:srgbClr val="00B050"/>
                </a:solidFill>
                <a:latin typeface="Arial"/>
                <a:cs typeface="Arial"/>
              </a:rPr>
              <a:t> </a:t>
            </a:r>
            <a:r>
              <a:rPr lang="en-GB" sz="3200" dirty="0" err="1">
                <a:solidFill>
                  <a:srgbClr val="00B050"/>
                </a:solidFill>
                <a:latin typeface="Arial"/>
                <a:cs typeface="Arial"/>
              </a:rPr>
              <a:t>đợt</a:t>
            </a:r>
            <a:r>
              <a:rPr lang="en-GB" sz="3200" dirty="0">
                <a:solidFill>
                  <a:srgbClr val="00B050"/>
                </a:solidFill>
                <a:latin typeface="Arial"/>
                <a:cs typeface="Arial"/>
              </a:rPr>
              <a:t> </a:t>
            </a:r>
            <a:r>
              <a:rPr lang="en-GB" sz="3200" dirty="0" err="1">
                <a:solidFill>
                  <a:srgbClr val="00B050"/>
                </a:solidFill>
                <a:latin typeface="Arial"/>
                <a:cs typeface="Arial"/>
              </a:rPr>
              <a:t>cấp</a:t>
            </a:r>
            <a:r>
              <a:rPr lang="en-GB" sz="3200" dirty="0">
                <a:solidFill>
                  <a:srgbClr val="00B050"/>
                </a:solidFill>
                <a:latin typeface="Arial"/>
                <a:cs typeface="Arial"/>
              </a:rPr>
              <a:t> </a:t>
            </a:r>
            <a:r>
              <a:rPr lang="en-GB" sz="3200" dirty="0" err="1">
                <a:solidFill>
                  <a:srgbClr val="00B050"/>
                </a:solidFill>
                <a:latin typeface="Arial"/>
                <a:cs typeface="Arial"/>
              </a:rPr>
              <a:t>bất</a:t>
            </a:r>
            <a:r>
              <a:rPr lang="en-GB" sz="3200" dirty="0">
                <a:solidFill>
                  <a:srgbClr val="00B050"/>
                </a:solidFill>
                <a:latin typeface="Arial"/>
                <a:cs typeface="Arial"/>
              </a:rPr>
              <a:t> </a:t>
            </a:r>
            <a:r>
              <a:rPr lang="en-GB" sz="3200" dirty="0" err="1">
                <a:solidFill>
                  <a:srgbClr val="00B050"/>
                </a:solidFill>
                <a:latin typeface="Arial"/>
                <a:cs typeface="Arial"/>
              </a:rPr>
              <a:t>kể</a:t>
            </a:r>
            <a:r>
              <a:rPr lang="en-GB" sz="3200" dirty="0">
                <a:solidFill>
                  <a:srgbClr val="00B050"/>
                </a:solidFill>
                <a:latin typeface="Arial"/>
                <a:cs typeface="Arial"/>
              </a:rPr>
              <a:t> </a:t>
            </a:r>
            <a:r>
              <a:rPr lang="en-GB" sz="3200" dirty="0" err="1">
                <a:solidFill>
                  <a:srgbClr val="00B050"/>
                </a:solidFill>
                <a:latin typeface="Arial"/>
                <a:cs typeface="Arial"/>
              </a:rPr>
              <a:t>phân</a:t>
            </a:r>
            <a:r>
              <a:rPr lang="en-GB" sz="3200" dirty="0">
                <a:solidFill>
                  <a:srgbClr val="00B050"/>
                </a:solidFill>
                <a:latin typeface="Arial"/>
                <a:cs typeface="Arial"/>
              </a:rPr>
              <a:t> </a:t>
            </a:r>
            <a:r>
              <a:rPr lang="en-GB" sz="3200" dirty="0" err="1">
                <a:solidFill>
                  <a:srgbClr val="00B050"/>
                </a:solidFill>
                <a:latin typeface="Arial"/>
                <a:cs typeface="Arial"/>
              </a:rPr>
              <a:t>nhóm</a:t>
            </a:r>
            <a:r>
              <a:rPr lang="en-GB" sz="3200" dirty="0">
                <a:solidFill>
                  <a:srgbClr val="00B050"/>
                </a:solidFill>
                <a:latin typeface="Arial"/>
                <a:cs typeface="Arial"/>
              </a:rPr>
              <a:t> GOLD</a:t>
            </a:r>
          </a:p>
        </p:txBody>
      </p:sp>
      <p:sp>
        <p:nvSpPr>
          <p:cNvPr id="66" name="TextBox 65">
            <a:extLst>
              <a:ext uri="{FF2B5EF4-FFF2-40B4-BE49-F238E27FC236}">
                <a16:creationId xmlns:a16="http://schemas.microsoft.com/office/drawing/2014/main" id="{48960CF4-3BBE-45E9-9954-CB59A2330415}"/>
              </a:ext>
            </a:extLst>
          </p:cNvPr>
          <p:cNvSpPr txBox="1"/>
          <p:nvPr/>
        </p:nvSpPr>
        <p:spPr>
          <a:xfrm>
            <a:off x="1599409" y="1253784"/>
            <a:ext cx="9150594" cy="646331"/>
          </a:xfrm>
          <a:prstGeom prst="rect">
            <a:avLst/>
          </a:prstGeom>
          <a:noFill/>
        </p:spPr>
        <p:txBody>
          <a:bodyPr wrap="square" rtlCol="0">
            <a:spAutoFit/>
          </a:bodyPr>
          <a:lstStyle/>
          <a:p>
            <a:pPr>
              <a:spcBef>
                <a:spcPts val="600"/>
              </a:spcBef>
              <a:defRPr/>
            </a:pPr>
            <a:r>
              <a:rPr lang="sv-SE" sz="1800" kern="0" dirty="0">
                <a:solidFill>
                  <a:prstClr val="black"/>
                </a:solidFill>
                <a:latin typeface="Arial" panose="020B0604020202020204" pitchFamily="34" charset="0"/>
                <a:cs typeface="Arial" panose="020B0604020202020204" pitchFamily="34" charset="0"/>
              </a:rPr>
              <a:t>Tiotropium+Olodaterol </a:t>
            </a:r>
            <a:r>
              <a:rPr lang="sv-SE" b="1" kern="0" dirty="0">
                <a:solidFill>
                  <a:prstClr val="black"/>
                </a:solidFill>
                <a:latin typeface="Arial" panose="020B0604020202020204" pitchFamily="34" charset="0"/>
                <a:cs typeface="Arial" panose="020B0604020202020204" pitchFamily="34" charset="0"/>
              </a:rPr>
              <a:t>giảm 10% </a:t>
            </a:r>
            <a:r>
              <a:rPr lang="sv-SE" kern="0" dirty="0">
                <a:solidFill>
                  <a:prstClr val="black"/>
                </a:solidFill>
                <a:latin typeface="Arial" panose="020B0604020202020204" pitchFamily="34" charset="0"/>
                <a:cs typeface="Arial" panose="020B0604020202020204" pitchFamily="34" charset="0"/>
              </a:rPr>
              <a:t>đợt cấp trung bình/nặng </a:t>
            </a:r>
            <a:r>
              <a:rPr lang="sv-SE" b="1" kern="0" dirty="0">
                <a:solidFill>
                  <a:prstClr val="black"/>
                </a:solidFill>
                <a:latin typeface="Arial" panose="020B0604020202020204" pitchFamily="34" charset="0"/>
                <a:cs typeface="Arial" panose="020B0604020202020204" pitchFamily="34" charset="0"/>
              </a:rPr>
              <a:t>trên GOLD A/B </a:t>
            </a:r>
            <a:r>
              <a:rPr lang="sv-SE" kern="0" dirty="0">
                <a:solidFill>
                  <a:prstClr val="black"/>
                </a:solidFill>
                <a:latin typeface="Arial" panose="020B0604020202020204" pitchFamily="34" charset="0"/>
                <a:cs typeface="Arial" panose="020B0604020202020204" pitchFamily="34" charset="0"/>
              </a:rPr>
              <a:t>(p=0.0179) và</a:t>
            </a:r>
            <a:r>
              <a:rPr lang="sv-SE" b="1" kern="0" dirty="0">
                <a:solidFill>
                  <a:prstClr val="black"/>
                </a:solidFill>
                <a:latin typeface="Arial" panose="020B0604020202020204" pitchFamily="34" charset="0"/>
                <a:cs typeface="Arial" panose="020B0604020202020204" pitchFamily="34" charset="0"/>
              </a:rPr>
              <a:t> giảm 11% </a:t>
            </a:r>
            <a:r>
              <a:rPr lang="sv-SE" sz="1800" kern="0" dirty="0">
                <a:solidFill>
                  <a:prstClr val="black"/>
                </a:solidFill>
                <a:latin typeface="Arial" panose="020B0604020202020204" pitchFamily="34" charset="0"/>
                <a:cs typeface="Arial" panose="020B0604020202020204" pitchFamily="34" charset="0"/>
              </a:rPr>
              <a:t>đợt cấp trung bình/nặng </a:t>
            </a:r>
            <a:r>
              <a:rPr lang="sv-SE" sz="1800" b="1" kern="0" dirty="0">
                <a:solidFill>
                  <a:prstClr val="black"/>
                </a:solidFill>
                <a:latin typeface="Arial" panose="020B0604020202020204" pitchFamily="34" charset="0"/>
                <a:cs typeface="Arial" panose="020B0604020202020204" pitchFamily="34" charset="0"/>
              </a:rPr>
              <a:t>trên GOLD C/D</a:t>
            </a:r>
            <a:r>
              <a:rPr lang="sv-SE" sz="1800" kern="0" dirty="0">
                <a:solidFill>
                  <a:prstClr val="black"/>
                </a:solidFill>
                <a:latin typeface="Arial" panose="020B0604020202020204" pitchFamily="34" charset="0"/>
                <a:cs typeface="Arial" panose="020B0604020202020204" pitchFamily="34" charset="0"/>
              </a:rPr>
              <a:t> (p=0.0074) so với Tiotropium</a:t>
            </a:r>
            <a:endParaRPr lang="en-US" dirty="0"/>
          </a:p>
        </p:txBody>
      </p:sp>
      <p:sp>
        <p:nvSpPr>
          <p:cNvPr id="14" name="Rectangle 13">
            <a:extLst>
              <a:ext uri="{FF2B5EF4-FFF2-40B4-BE49-F238E27FC236}">
                <a16:creationId xmlns:a16="http://schemas.microsoft.com/office/drawing/2014/main" id="{CCA8EE0C-008F-478B-802A-35E743781704}"/>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PHSACTO</a:t>
            </a:r>
          </a:p>
        </p:txBody>
      </p:sp>
      <p:sp>
        <p:nvSpPr>
          <p:cNvPr id="15" name="Rectangle 14">
            <a:extLst>
              <a:ext uri="{FF2B5EF4-FFF2-40B4-BE49-F238E27FC236}">
                <a16:creationId xmlns:a16="http://schemas.microsoft.com/office/drawing/2014/main" id="{0BEED4BE-2357-4085-A906-2E62F788DE6B}"/>
              </a:ext>
            </a:extLst>
          </p:cNvPr>
          <p:cNvSpPr/>
          <p:nvPr/>
        </p:nvSpPr>
        <p:spPr>
          <a:xfrm>
            <a:off x="10563225" y="-7139"/>
            <a:ext cx="1628775" cy="3288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Arial" panose="020B0604020202020204" pitchFamily="34" charset="0"/>
                <a:cs typeface="Arial" panose="020B0604020202020204" pitchFamily="34" charset="0"/>
              </a:rPr>
              <a:t>TONADO 1+2</a:t>
            </a:r>
          </a:p>
          <a:p>
            <a:pPr algn="ctr"/>
            <a:r>
              <a:rPr lang="en-US" sz="1200" b="1" dirty="0">
                <a:latin typeface="Arial" panose="020B0604020202020204" pitchFamily="34" charset="0"/>
                <a:cs typeface="Arial" panose="020B0604020202020204" pitchFamily="34" charset="0"/>
              </a:rPr>
              <a:t>DYNAGITO</a:t>
            </a:r>
          </a:p>
        </p:txBody>
      </p:sp>
    </p:spTree>
    <p:extLst>
      <p:ext uri="{BB962C8B-B14F-4D97-AF65-F5344CB8AC3E}">
        <p14:creationId xmlns:p14="http://schemas.microsoft.com/office/powerpoint/2010/main" val="199432579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Cải</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thiện</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khả</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năng</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vận</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động</a:t>
            </a:r>
            <a:endPar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651414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57D5AF4-2DF0-44FB-A06C-8EE15253088B}"/>
              </a:ext>
            </a:extLst>
          </p:cNvPr>
          <p:cNvGrpSpPr/>
          <p:nvPr/>
        </p:nvGrpSpPr>
        <p:grpSpPr>
          <a:xfrm>
            <a:off x="5399241" y="5133965"/>
            <a:ext cx="716241" cy="664231"/>
            <a:chOff x="-9754140" y="813571"/>
            <a:chExt cx="2621091" cy="2430758"/>
          </a:xfrm>
        </p:grpSpPr>
        <p:sp>
          <p:nvSpPr>
            <p:cNvPr id="4" name="Freeform: Shape 3">
              <a:extLst>
                <a:ext uri="{FF2B5EF4-FFF2-40B4-BE49-F238E27FC236}">
                  <a16:creationId xmlns:a16="http://schemas.microsoft.com/office/drawing/2014/main" id="{2764CCFF-7F50-4E8E-8AD4-52EA9DA6161F}"/>
                </a:ext>
              </a:extLst>
            </p:cNvPr>
            <p:cNvSpPr/>
            <p:nvPr/>
          </p:nvSpPr>
          <p:spPr>
            <a:xfrm>
              <a:off x="-9294018" y="1618829"/>
              <a:ext cx="1892179" cy="1271705"/>
            </a:xfrm>
            <a:custGeom>
              <a:avLst/>
              <a:gdLst>
                <a:gd name="connsiteX0" fmla="*/ 1882951 w 1892179"/>
                <a:gd name="connsiteY0" fmla="*/ 15082 h 1271705"/>
                <a:gd name="connsiteX1" fmla="*/ 1828120 w 1892179"/>
                <a:gd name="connsiteY1" fmla="*/ 8132 h 1271705"/>
                <a:gd name="connsiteX2" fmla="*/ 1828120 w 1892179"/>
                <a:gd name="connsiteY2" fmla="*/ 8132 h 1271705"/>
                <a:gd name="connsiteX3" fmla="*/ 1828120 w 1892179"/>
                <a:gd name="connsiteY3" fmla="*/ 8132 h 1271705"/>
                <a:gd name="connsiteX4" fmla="*/ 1670576 w 1892179"/>
                <a:gd name="connsiteY4" fmla="*/ 130151 h 1271705"/>
                <a:gd name="connsiteX5" fmla="*/ 1279806 w 1892179"/>
                <a:gd name="connsiteY5" fmla="*/ 50607 h 1271705"/>
                <a:gd name="connsiteX6" fmla="*/ 1233470 w 1892179"/>
                <a:gd name="connsiteY6" fmla="*/ 80725 h 1271705"/>
                <a:gd name="connsiteX7" fmla="*/ 1235787 w 1892179"/>
                <a:gd name="connsiteY7" fmla="*/ 103893 h 1271705"/>
                <a:gd name="connsiteX8" fmla="*/ 1333093 w 1892179"/>
                <a:gd name="connsiteY8" fmla="*/ 361060 h 1271705"/>
                <a:gd name="connsiteX9" fmla="*/ 615652 w 1892179"/>
                <a:gd name="connsiteY9" fmla="*/ 347931 h 1271705"/>
                <a:gd name="connsiteX10" fmla="*/ 578583 w 1892179"/>
                <a:gd name="connsiteY10" fmla="*/ 381911 h 1271705"/>
                <a:gd name="connsiteX11" fmla="*/ 612563 w 1892179"/>
                <a:gd name="connsiteY11" fmla="*/ 418980 h 1271705"/>
                <a:gd name="connsiteX12" fmla="*/ 615652 w 1892179"/>
                <a:gd name="connsiteY12" fmla="*/ 418980 h 1271705"/>
                <a:gd name="connsiteX13" fmla="*/ 1361667 w 1892179"/>
                <a:gd name="connsiteY13" fmla="*/ 432109 h 1271705"/>
                <a:gd name="connsiteX14" fmla="*/ 1377113 w 1892179"/>
                <a:gd name="connsiteY14" fmla="*/ 469950 h 1271705"/>
                <a:gd name="connsiteX15" fmla="*/ 744622 w 1892179"/>
                <a:gd name="connsiteY15" fmla="*/ 1158045 h 1271705"/>
                <a:gd name="connsiteX16" fmla="*/ 486683 w 1892179"/>
                <a:gd name="connsiteY16" fmla="*/ 354882 h 1271705"/>
                <a:gd name="connsiteX17" fmla="*/ 437258 w 1892179"/>
                <a:gd name="connsiteY17" fmla="*/ 327852 h 1271705"/>
                <a:gd name="connsiteX18" fmla="*/ 435713 w 1892179"/>
                <a:gd name="connsiteY18" fmla="*/ 328625 h 1271705"/>
                <a:gd name="connsiteX19" fmla="*/ 407139 w 1892179"/>
                <a:gd name="connsiteY19" fmla="*/ 371099 h 1271705"/>
                <a:gd name="connsiteX20" fmla="*/ 3241 w 1892179"/>
                <a:gd name="connsiteY20" fmla="*/ 1118659 h 1271705"/>
                <a:gd name="connsiteX21" fmla="*/ 13280 w 1892179"/>
                <a:gd name="connsiteY21" fmla="*/ 1153411 h 1271705"/>
                <a:gd name="connsiteX22" fmla="*/ 14052 w 1892179"/>
                <a:gd name="connsiteY22" fmla="*/ 1154183 h 1271705"/>
                <a:gd name="connsiteX23" fmla="*/ 22547 w 1892179"/>
                <a:gd name="connsiteY23" fmla="*/ 1156500 h 1271705"/>
                <a:gd name="connsiteX24" fmla="*/ 690563 w 1892179"/>
                <a:gd name="connsiteY24" fmla="*/ 1253806 h 1271705"/>
                <a:gd name="connsiteX25" fmla="*/ 745394 w 1892179"/>
                <a:gd name="connsiteY25" fmla="*/ 1265390 h 1271705"/>
                <a:gd name="connsiteX26" fmla="*/ 746166 w 1892179"/>
                <a:gd name="connsiteY26" fmla="*/ 1264618 h 1271705"/>
                <a:gd name="connsiteX27" fmla="*/ 754661 w 1892179"/>
                <a:gd name="connsiteY27" fmla="*/ 1257668 h 1271705"/>
                <a:gd name="connsiteX28" fmla="*/ 1407231 w 1892179"/>
                <a:gd name="connsiteY28" fmla="*/ 549494 h 1271705"/>
                <a:gd name="connsiteX29" fmla="*/ 1628873 w 1892179"/>
                <a:gd name="connsiteY29" fmla="*/ 1133332 h 1271705"/>
                <a:gd name="connsiteX30" fmla="*/ 1679843 w 1892179"/>
                <a:gd name="connsiteY30" fmla="*/ 1158045 h 1271705"/>
                <a:gd name="connsiteX31" fmla="*/ 1704556 w 1892179"/>
                <a:gd name="connsiteY31" fmla="*/ 1107075 h 1271705"/>
                <a:gd name="connsiteX32" fmla="*/ 1336182 w 1892179"/>
                <a:gd name="connsiteY32" fmla="*/ 139418 h 1271705"/>
                <a:gd name="connsiteX33" fmla="*/ 1671348 w 1892179"/>
                <a:gd name="connsiteY33" fmla="*/ 208150 h 1271705"/>
                <a:gd name="connsiteX34" fmla="*/ 1704556 w 1892179"/>
                <a:gd name="connsiteY34" fmla="*/ 201200 h 1271705"/>
                <a:gd name="connsiteX35" fmla="*/ 1877545 w 1892179"/>
                <a:gd name="connsiteY35" fmla="*/ 66052 h 1271705"/>
                <a:gd name="connsiteX36" fmla="*/ 1886040 w 1892179"/>
                <a:gd name="connsiteY36" fmla="*/ 19716 h 1271705"/>
                <a:gd name="connsiteX37" fmla="*/ 1882951 w 1892179"/>
                <a:gd name="connsiteY37" fmla="*/ 15082 h 1271705"/>
                <a:gd name="connsiteX38" fmla="*/ 427218 w 1892179"/>
                <a:gd name="connsiteY38" fmla="*/ 445238 h 1271705"/>
                <a:gd name="connsiteX39" fmla="*/ 668939 w 1892179"/>
                <a:gd name="connsiteY39" fmla="*/ 1202064 h 1271705"/>
                <a:gd name="connsiteX40" fmla="*/ 65022 w 1892179"/>
                <a:gd name="connsiteY40" fmla="*/ 1113253 h 1271705"/>
                <a:gd name="connsiteX41" fmla="*/ 427218 w 1892179"/>
                <a:gd name="connsiteY41" fmla="*/ 445238 h 127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92179" h="1271705">
                  <a:moveTo>
                    <a:pt x="1882951" y="15082"/>
                  </a:moveTo>
                  <a:cubicBezTo>
                    <a:pt x="1869822" y="-1908"/>
                    <a:pt x="1845110" y="-4997"/>
                    <a:pt x="1828120" y="8132"/>
                  </a:cubicBezTo>
                  <a:cubicBezTo>
                    <a:pt x="1828120" y="8132"/>
                    <a:pt x="1828120" y="8132"/>
                    <a:pt x="1828120" y="8132"/>
                  </a:cubicBezTo>
                  <a:lnTo>
                    <a:pt x="1828120" y="8132"/>
                  </a:lnTo>
                  <a:lnTo>
                    <a:pt x="1670576" y="130151"/>
                  </a:lnTo>
                  <a:lnTo>
                    <a:pt x="1279806" y="50607"/>
                  </a:lnTo>
                  <a:cubicBezTo>
                    <a:pt x="1258955" y="45973"/>
                    <a:pt x="1238104" y="59874"/>
                    <a:pt x="1233470" y="80725"/>
                  </a:cubicBezTo>
                  <a:cubicBezTo>
                    <a:pt x="1231926" y="88448"/>
                    <a:pt x="1232698" y="96171"/>
                    <a:pt x="1235787" y="103893"/>
                  </a:cubicBezTo>
                  <a:lnTo>
                    <a:pt x="1333093" y="361060"/>
                  </a:lnTo>
                  <a:lnTo>
                    <a:pt x="615652" y="347931"/>
                  </a:lnTo>
                  <a:cubicBezTo>
                    <a:pt x="595573" y="347159"/>
                    <a:pt x="579356" y="361832"/>
                    <a:pt x="578583" y="381911"/>
                  </a:cubicBezTo>
                  <a:cubicBezTo>
                    <a:pt x="577811" y="401218"/>
                    <a:pt x="592484" y="418208"/>
                    <a:pt x="612563" y="418980"/>
                  </a:cubicBezTo>
                  <a:cubicBezTo>
                    <a:pt x="613336" y="418980"/>
                    <a:pt x="614880" y="418980"/>
                    <a:pt x="615652" y="418980"/>
                  </a:cubicBezTo>
                  <a:lnTo>
                    <a:pt x="1361667" y="432109"/>
                  </a:lnTo>
                  <a:lnTo>
                    <a:pt x="1377113" y="469950"/>
                  </a:lnTo>
                  <a:lnTo>
                    <a:pt x="744622" y="1158045"/>
                  </a:lnTo>
                  <a:lnTo>
                    <a:pt x="486683" y="354882"/>
                  </a:lnTo>
                  <a:cubicBezTo>
                    <a:pt x="480505" y="333258"/>
                    <a:pt x="458109" y="321674"/>
                    <a:pt x="437258" y="327852"/>
                  </a:cubicBezTo>
                  <a:cubicBezTo>
                    <a:pt x="436485" y="327852"/>
                    <a:pt x="436485" y="327852"/>
                    <a:pt x="435713" y="328625"/>
                  </a:cubicBezTo>
                  <a:cubicBezTo>
                    <a:pt x="417951" y="334803"/>
                    <a:pt x="405594" y="351793"/>
                    <a:pt x="407139" y="371099"/>
                  </a:cubicBezTo>
                  <a:lnTo>
                    <a:pt x="3241" y="1118659"/>
                  </a:lnTo>
                  <a:cubicBezTo>
                    <a:pt x="-3710" y="1131015"/>
                    <a:pt x="924" y="1147233"/>
                    <a:pt x="13280" y="1153411"/>
                  </a:cubicBezTo>
                  <a:cubicBezTo>
                    <a:pt x="13280" y="1153411"/>
                    <a:pt x="14052" y="1153411"/>
                    <a:pt x="14052" y="1154183"/>
                  </a:cubicBezTo>
                  <a:cubicBezTo>
                    <a:pt x="16369" y="1155728"/>
                    <a:pt x="19458" y="1156500"/>
                    <a:pt x="22547" y="1156500"/>
                  </a:cubicBezTo>
                  <a:lnTo>
                    <a:pt x="690563" y="1253806"/>
                  </a:lnTo>
                  <a:cubicBezTo>
                    <a:pt x="702147" y="1272341"/>
                    <a:pt x="726860" y="1276975"/>
                    <a:pt x="745394" y="1265390"/>
                  </a:cubicBezTo>
                  <a:cubicBezTo>
                    <a:pt x="745394" y="1265390"/>
                    <a:pt x="746166" y="1265390"/>
                    <a:pt x="746166" y="1264618"/>
                  </a:cubicBezTo>
                  <a:cubicBezTo>
                    <a:pt x="748483" y="1261529"/>
                    <a:pt x="751572" y="1259985"/>
                    <a:pt x="754661" y="1257668"/>
                  </a:cubicBezTo>
                  <a:lnTo>
                    <a:pt x="1407231" y="549494"/>
                  </a:lnTo>
                  <a:lnTo>
                    <a:pt x="1628873" y="1133332"/>
                  </a:lnTo>
                  <a:cubicBezTo>
                    <a:pt x="1637368" y="1153411"/>
                    <a:pt x="1658992" y="1163451"/>
                    <a:pt x="1679843" y="1158045"/>
                  </a:cubicBezTo>
                  <a:cubicBezTo>
                    <a:pt x="1699922" y="1150322"/>
                    <a:pt x="1710734" y="1127926"/>
                    <a:pt x="1704556" y="1107075"/>
                  </a:cubicBezTo>
                  <a:lnTo>
                    <a:pt x="1336182" y="139418"/>
                  </a:lnTo>
                  <a:lnTo>
                    <a:pt x="1671348" y="208150"/>
                  </a:lnTo>
                  <a:cubicBezTo>
                    <a:pt x="1682932" y="210467"/>
                    <a:pt x="1694517" y="208150"/>
                    <a:pt x="1704556" y="201200"/>
                  </a:cubicBezTo>
                  <a:lnTo>
                    <a:pt x="1877545" y="66052"/>
                  </a:lnTo>
                  <a:cubicBezTo>
                    <a:pt x="1892990" y="56013"/>
                    <a:pt x="1896852" y="35161"/>
                    <a:pt x="1886040" y="19716"/>
                  </a:cubicBezTo>
                  <a:cubicBezTo>
                    <a:pt x="1885268" y="18171"/>
                    <a:pt x="1884495" y="16627"/>
                    <a:pt x="1882951" y="15082"/>
                  </a:cubicBezTo>
                  <a:close/>
                  <a:moveTo>
                    <a:pt x="427218" y="445238"/>
                  </a:moveTo>
                  <a:lnTo>
                    <a:pt x="668939" y="1202064"/>
                  </a:lnTo>
                  <a:lnTo>
                    <a:pt x="65022" y="1113253"/>
                  </a:lnTo>
                  <a:lnTo>
                    <a:pt x="427218" y="445238"/>
                  </a:lnTo>
                  <a:close/>
                </a:path>
              </a:pathLst>
            </a:custGeom>
            <a:solidFill>
              <a:srgbClr val="0A468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nvGrpSpPr>
            <p:cNvPr id="5" name="Graphic 87">
              <a:extLst>
                <a:ext uri="{FF2B5EF4-FFF2-40B4-BE49-F238E27FC236}">
                  <a16:creationId xmlns:a16="http://schemas.microsoft.com/office/drawing/2014/main" id="{5E09D580-FD02-4412-A1CF-3266D5A96DFE}"/>
                </a:ext>
              </a:extLst>
            </p:cNvPr>
            <p:cNvGrpSpPr/>
            <p:nvPr/>
          </p:nvGrpSpPr>
          <p:grpSpPr>
            <a:xfrm>
              <a:off x="-9754140" y="2249643"/>
              <a:ext cx="994686" cy="994686"/>
              <a:chOff x="-9754140" y="2249643"/>
              <a:chExt cx="994686" cy="994686"/>
            </a:xfrm>
            <a:solidFill>
              <a:srgbClr val="4472C4"/>
            </a:solidFill>
          </p:grpSpPr>
          <p:sp>
            <p:nvSpPr>
              <p:cNvPr id="21" name="Freeform: Shape 20">
                <a:extLst>
                  <a:ext uri="{FF2B5EF4-FFF2-40B4-BE49-F238E27FC236}">
                    <a16:creationId xmlns:a16="http://schemas.microsoft.com/office/drawing/2014/main" id="{7F823EF1-7936-448C-8865-D16648F47FBA}"/>
                  </a:ext>
                </a:extLst>
              </p:cNvPr>
              <p:cNvSpPr/>
              <p:nvPr/>
            </p:nvSpPr>
            <p:spPr>
              <a:xfrm>
                <a:off x="-9754140"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2" name="Freeform: Shape 21">
                <a:extLst>
                  <a:ext uri="{FF2B5EF4-FFF2-40B4-BE49-F238E27FC236}">
                    <a16:creationId xmlns:a16="http://schemas.microsoft.com/office/drawing/2014/main" id="{3F869518-7E34-4928-88B4-04B92D7EF0CE}"/>
                  </a:ext>
                </a:extLst>
              </p:cNvPr>
              <p:cNvSpPr/>
              <p:nvPr/>
            </p:nvSpPr>
            <p:spPr>
              <a:xfrm>
                <a:off x="-9754140"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6" name="Graphic 87">
              <a:extLst>
                <a:ext uri="{FF2B5EF4-FFF2-40B4-BE49-F238E27FC236}">
                  <a16:creationId xmlns:a16="http://schemas.microsoft.com/office/drawing/2014/main" id="{4A3BE024-CB58-42B0-91B0-F17E66D291FB}"/>
                </a:ext>
              </a:extLst>
            </p:cNvPr>
            <p:cNvGrpSpPr/>
            <p:nvPr/>
          </p:nvGrpSpPr>
          <p:grpSpPr>
            <a:xfrm>
              <a:off x="-8127735" y="2249643"/>
              <a:ext cx="994686" cy="994686"/>
              <a:chOff x="-8127735" y="2249643"/>
              <a:chExt cx="994686" cy="994686"/>
            </a:xfrm>
            <a:solidFill>
              <a:srgbClr val="4472C4"/>
            </a:solidFill>
          </p:grpSpPr>
          <p:sp>
            <p:nvSpPr>
              <p:cNvPr id="19" name="Freeform: Shape 18">
                <a:extLst>
                  <a:ext uri="{FF2B5EF4-FFF2-40B4-BE49-F238E27FC236}">
                    <a16:creationId xmlns:a16="http://schemas.microsoft.com/office/drawing/2014/main" id="{E25DD9A0-EF78-45FE-87FC-9D7E32EA2EDF}"/>
                  </a:ext>
                </a:extLst>
              </p:cNvPr>
              <p:cNvSpPr/>
              <p:nvPr/>
            </p:nvSpPr>
            <p:spPr>
              <a:xfrm>
                <a:off x="-8127735"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20" name="Freeform: Shape 19">
                <a:extLst>
                  <a:ext uri="{FF2B5EF4-FFF2-40B4-BE49-F238E27FC236}">
                    <a16:creationId xmlns:a16="http://schemas.microsoft.com/office/drawing/2014/main" id="{804094F5-99D5-45DA-A3F1-B4C46DC044CE}"/>
                  </a:ext>
                </a:extLst>
              </p:cNvPr>
              <p:cNvSpPr/>
              <p:nvPr/>
            </p:nvSpPr>
            <p:spPr>
              <a:xfrm>
                <a:off x="-8127735"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7" name="Graphic 87">
              <a:extLst>
                <a:ext uri="{FF2B5EF4-FFF2-40B4-BE49-F238E27FC236}">
                  <a16:creationId xmlns:a16="http://schemas.microsoft.com/office/drawing/2014/main" id="{10392744-69D4-4122-A0E6-A7B19256BC01}"/>
                </a:ext>
              </a:extLst>
            </p:cNvPr>
            <p:cNvGrpSpPr/>
            <p:nvPr/>
          </p:nvGrpSpPr>
          <p:grpSpPr>
            <a:xfrm>
              <a:off x="-8288310" y="813571"/>
              <a:ext cx="444105" cy="564718"/>
              <a:chOff x="-8288310" y="813571"/>
              <a:chExt cx="444105" cy="564718"/>
            </a:xfrm>
            <a:solidFill>
              <a:srgbClr val="4472C4"/>
            </a:solidFill>
          </p:grpSpPr>
          <p:grpSp>
            <p:nvGrpSpPr>
              <p:cNvPr id="14" name="Graphic 87">
                <a:extLst>
                  <a:ext uri="{FF2B5EF4-FFF2-40B4-BE49-F238E27FC236}">
                    <a16:creationId xmlns:a16="http://schemas.microsoft.com/office/drawing/2014/main" id="{8C6FF728-1439-481C-A8F8-922AAE8C9FA0}"/>
                  </a:ext>
                </a:extLst>
              </p:cNvPr>
              <p:cNvGrpSpPr/>
              <p:nvPr/>
            </p:nvGrpSpPr>
            <p:grpSpPr>
              <a:xfrm>
                <a:off x="-8277804" y="813571"/>
                <a:ext cx="433599" cy="564718"/>
                <a:chOff x="-8277804" y="813571"/>
                <a:chExt cx="433599" cy="564718"/>
              </a:xfrm>
              <a:solidFill>
                <a:srgbClr val="4472C4"/>
              </a:solidFill>
            </p:grpSpPr>
            <p:sp>
              <p:nvSpPr>
                <p:cNvPr id="17" name="Freeform: Shape 16">
                  <a:extLst>
                    <a:ext uri="{FF2B5EF4-FFF2-40B4-BE49-F238E27FC236}">
                      <a16:creationId xmlns:a16="http://schemas.microsoft.com/office/drawing/2014/main" id="{73962E42-789E-4A2C-905F-451D695F7BC0}"/>
                    </a:ext>
                  </a:extLst>
                </p:cNvPr>
                <p:cNvSpPr/>
                <p:nvPr/>
              </p:nvSpPr>
              <p:spPr>
                <a:xfrm>
                  <a:off x="-8262482" y="825457"/>
                  <a:ext cx="405236" cy="535466"/>
                </a:xfrm>
                <a:custGeom>
                  <a:avLst/>
                  <a:gdLst>
                    <a:gd name="connsiteX0" fmla="*/ 393767 w 405236"/>
                    <a:gd name="connsiteY0" fmla="*/ 264775 h 535466"/>
                    <a:gd name="connsiteX1" fmla="*/ 335847 w 405236"/>
                    <a:gd name="connsiteY1" fmla="*/ 437764 h 535466"/>
                    <a:gd name="connsiteX2" fmla="*/ 282560 w 405236"/>
                    <a:gd name="connsiteY2" fmla="*/ 430813 h 535466"/>
                    <a:gd name="connsiteX3" fmla="*/ 129650 w 405236"/>
                    <a:gd name="connsiteY3" fmla="*/ 533525 h 535466"/>
                    <a:gd name="connsiteX4" fmla="*/ 7631 w 405236"/>
                    <a:gd name="connsiteY4" fmla="*/ 175963 h 535466"/>
                    <a:gd name="connsiteX5" fmla="*/ 229273 w 405236"/>
                    <a:gd name="connsiteY5" fmla="*/ 1430 h 535466"/>
                    <a:gd name="connsiteX6" fmla="*/ 403807 w 405236"/>
                    <a:gd name="connsiteY6" fmla="*/ 223072 h 535466"/>
                    <a:gd name="connsiteX7" fmla="*/ 393767 w 405236"/>
                    <a:gd name="connsiteY7" fmla="*/ 264775 h 535466"/>
                    <a:gd name="connsiteX8" fmla="*/ 393767 w 405236"/>
                    <a:gd name="connsiteY8" fmla="*/ 264775 h 53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236" h="535466">
                      <a:moveTo>
                        <a:pt x="393767" y="264775"/>
                      </a:moveTo>
                      <a:cubicBezTo>
                        <a:pt x="385272" y="325784"/>
                        <a:pt x="365965" y="384477"/>
                        <a:pt x="335847" y="437764"/>
                      </a:cubicBezTo>
                      <a:cubicBezTo>
                        <a:pt x="328896" y="446259"/>
                        <a:pt x="289510" y="424635"/>
                        <a:pt x="282560" y="430813"/>
                      </a:cubicBezTo>
                      <a:cubicBezTo>
                        <a:pt x="231590" y="491050"/>
                        <a:pt x="187570" y="546654"/>
                        <a:pt x="129650" y="533525"/>
                      </a:cubicBezTo>
                      <a:cubicBezTo>
                        <a:pt x="23076" y="508813"/>
                        <a:pt x="-18626" y="294121"/>
                        <a:pt x="7631" y="175963"/>
                      </a:cubicBezTo>
                      <a:cubicBezTo>
                        <a:pt x="20760" y="67073"/>
                        <a:pt x="119610" y="-11699"/>
                        <a:pt x="229273" y="1430"/>
                      </a:cubicBezTo>
                      <a:cubicBezTo>
                        <a:pt x="338163" y="14559"/>
                        <a:pt x="416935" y="113409"/>
                        <a:pt x="403807" y="223072"/>
                      </a:cubicBezTo>
                      <a:cubicBezTo>
                        <a:pt x="401490" y="236973"/>
                        <a:pt x="398401" y="250874"/>
                        <a:pt x="393767" y="264775"/>
                      </a:cubicBezTo>
                      <a:lnTo>
                        <a:pt x="393767" y="264775"/>
                      </a:lnTo>
                      <a:close/>
                    </a:path>
                  </a:pathLst>
                </a:custGeom>
                <a:solidFill>
                  <a:srgbClr val="FFFFFF"/>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18" name="Freeform: Shape 17">
                  <a:extLst>
                    <a:ext uri="{FF2B5EF4-FFF2-40B4-BE49-F238E27FC236}">
                      <a16:creationId xmlns:a16="http://schemas.microsoft.com/office/drawing/2014/main" id="{2459B03C-C174-4B10-9DBD-DD2877E231F2}"/>
                    </a:ext>
                  </a:extLst>
                </p:cNvPr>
                <p:cNvSpPr/>
                <p:nvPr/>
              </p:nvSpPr>
              <p:spPr>
                <a:xfrm>
                  <a:off x="-8277804" y="813571"/>
                  <a:ext cx="433599" cy="564718"/>
                </a:xfrm>
                <a:custGeom>
                  <a:avLst/>
                  <a:gdLst>
                    <a:gd name="connsiteX0" fmla="*/ 161190 w 433599"/>
                    <a:gd name="connsiteY0" fmla="*/ 564718 h 564718"/>
                    <a:gd name="connsiteX1" fmla="*/ 141111 w 433599"/>
                    <a:gd name="connsiteY1" fmla="*/ 562401 h 564718"/>
                    <a:gd name="connsiteX2" fmla="*/ 8280 w 433599"/>
                    <a:gd name="connsiteY2" fmla="*/ 187077 h 564718"/>
                    <a:gd name="connsiteX3" fmla="*/ 105586 w 433599"/>
                    <a:gd name="connsiteY3" fmla="*/ 38801 h 564718"/>
                    <a:gd name="connsiteX4" fmla="*/ 270080 w 433599"/>
                    <a:gd name="connsiteY4" fmla="*/ 5593 h 564718"/>
                    <a:gd name="connsiteX5" fmla="*/ 425307 w 433599"/>
                    <a:gd name="connsiteY5" fmla="*/ 282839 h 564718"/>
                    <a:gd name="connsiteX6" fmla="*/ 425307 w 433599"/>
                    <a:gd name="connsiteY6" fmla="*/ 282839 h 564718"/>
                    <a:gd name="connsiteX7" fmla="*/ 420673 w 433599"/>
                    <a:gd name="connsiteY7" fmla="*/ 305235 h 564718"/>
                    <a:gd name="connsiteX8" fmla="*/ 365070 w 433599"/>
                    <a:gd name="connsiteY8" fmla="*/ 460461 h 564718"/>
                    <a:gd name="connsiteX9" fmla="*/ 320278 w 433599"/>
                    <a:gd name="connsiteY9" fmla="*/ 462778 h 564718"/>
                    <a:gd name="connsiteX10" fmla="*/ 307149 w 433599"/>
                    <a:gd name="connsiteY10" fmla="*/ 458917 h 564718"/>
                    <a:gd name="connsiteX11" fmla="*/ 307149 w 433599"/>
                    <a:gd name="connsiteY11" fmla="*/ 458917 h 564718"/>
                    <a:gd name="connsiteX12" fmla="*/ 161190 w 433599"/>
                    <a:gd name="connsiteY12" fmla="*/ 564718 h 564718"/>
                    <a:gd name="connsiteX13" fmla="*/ 225288 w 433599"/>
                    <a:gd name="connsiteY13" fmla="*/ 30306 h 564718"/>
                    <a:gd name="connsiteX14" fmla="*/ 123348 w 433599"/>
                    <a:gd name="connsiteY14" fmla="*/ 63514 h 564718"/>
                    <a:gd name="connsiteX15" fmla="*/ 39171 w 433599"/>
                    <a:gd name="connsiteY15" fmla="*/ 192483 h 564718"/>
                    <a:gd name="connsiteX16" fmla="*/ 150378 w 433599"/>
                    <a:gd name="connsiteY16" fmla="*/ 532283 h 564718"/>
                    <a:gd name="connsiteX17" fmla="*/ 283209 w 433599"/>
                    <a:gd name="connsiteY17" fmla="*/ 438838 h 564718"/>
                    <a:gd name="connsiteX18" fmla="*/ 287842 w 433599"/>
                    <a:gd name="connsiteY18" fmla="*/ 434204 h 564718"/>
                    <a:gd name="connsiteX19" fmla="*/ 330317 w 433599"/>
                    <a:gd name="connsiteY19" fmla="*/ 431887 h 564718"/>
                    <a:gd name="connsiteX20" fmla="*/ 343446 w 433599"/>
                    <a:gd name="connsiteY20" fmla="*/ 436521 h 564718"/>
                    <a:gd name="connsiteX21" fmla="*/ 392099 w 433599"/>
                    <a:gd name="connsiteY21" fmla="*/ 296740 h 564718"/>
                    <a:gd name="connsiteX22" fmla="*/ 396733 w 433599"/>
                    <a:gd name="connsiteY22" fmla="*/ 274344 h 564718"/>
                    <a:gd name="connsiteX23" fmla="*/ 263902 w 433599"/>
                    <a:gd name="connsiteY23" fmla="*/ 34940 h 564718"/>
                    <a:gd name="connsiteX24" fmla="*/ 225288 w 433599"/>
                    <a:gd name="connsiteY24" fmla="*/ 30306 h 564718"/>
                    <a:gd name="connsiteX25" fmla="*/ 225288 w 433599"/>
                    <a:gd name="connsiteY25" fmla="*/ 30306 h 56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3599" h="564718">
                      <a:moveTo>
                        <a:pt x="161190" y="564718"/>
                      </a:moveTo>
                      <a:cubicBezTo>
                        <a:pt x="154239" y="564718"/>
                        <a:pt x="148061" y="563946"/>
                        <a:pt x="141111" y="562401"/>
                      </a:cubicBezTo>
                      <a:cubicBezTo>
                        <a:pt x="19092" y="533827"/>
                        <a:pt x="-18750" y="302918"/>
                        <a:pt x="8280" y="187077"/>
                      </a:cubicBezTo>
                      <a:cubicBezTo>
                        <a:pt x="21408" y="128384"/>
                        <a:pt x="56161" y="75098"/>
                        <a:pt x="105586" y="38801"/>
                      </a:cubicBezTo>
                      <a:cubicBezTo>
                        <a:pt x="152695" y="4049"/>
                        <a:pt x="212932" y="-8308"/>
                        <a:pt x="270080" y="5593"/>
                      </a:cubicBezTo>
                      <a:cubicBezTo>
                        <a:pt x="389010" y="39573"/>
                        <a:pt x="458514" y="163909"/>
                        <a:pt x="425307" y="282839"/>
                      </a:cubicBezTo>
                      <a:lnTo>
                        <a:pt x="425307" y="282839"/>
                      </a:lnTo>
                      <a:cubicBezTo>
                        <a:pt x="422990" y="289789"/>
                        <a:pt x="422990" y="298284"/>
                        <a:pt x="420673" y="305235"/>
                      </a:cubicBezTo>
                      <a:cubicBezTo>
                        <a:pt x="412178" y="360066"/>
                        <a:pt x="393644" y="413353"/>
                        <a:pt x="365070" y="460461"/>
                      </a:cubicBezTo>
                      <a:cubicBezTo>
                        <a:pt x="356575" y="473590"/>
                        <a:pt x="338812" y="468956"/>
                        <a:pt x="320278" y="462778"/>
                      </a:cubicBezTo>
                      <a:cubicBezTo>
                        <a:pt x="316416" y="460461"/>
                        <a:pt x="309466" y="460461"/>
                        <a:pt x="307149" y="458917"/>
                      </a:cubicBezTo>
                      <a:lnTo>
                        <a:pt x="307149" y="458917"/>
                      </a:lnTo>
                      <a:cubicBezTo>
                        <a:pt x="258496" y="513748"/>
                        <a:pt x="216021" y="564718"/>
                        <a:pt x="161190" y="564718"/>
                      </a:cubicBezTo>
                      <a:close/>
                      <a:moveTo>
                        <a:pt x="225288" y="30306"/>
                      </a:moveTo>
                      <a:cubicBezTo>
                        <a:pt x="188991" y="30306"/>
                        <a:pt x="152695" y="41890"/>
                        <a:pt x="123348" y="63514"/>
                      </a:cubicBezTo>
                      <a:cubicBezTo>
                        <a:pt x="80101" y="94405"/>
                        <a:pt x="49982" y="140741"/>
                        <a:pt x="39171" y="192483"/>
                      </a:cubicBezTo>
                      <a:cubicBezTo>
                        <a:pt x="12913" y="306007"/>
                        <a:pt x="54616" y="509887"/>
                        <a:pt x="150378" y="532283"/>
                      </a:cubicBezTo>
                      <a:cubicBezTo>
                        <a:pt x="195170" y="543095"/>
                        <a:pt x="236872" y="494441"/>
                        <a:pt x="283209" y="438838"/>
                      </a:cubicBezTo>
                      <a:lnTo>
                        <a:pt x="287842" y="434204"/>
                      </a:lnTo>
                      <a:cubicBezTo>
                        <a:pt x="296337" y="423392"/>
                        <a:pt x="314100" y="427254"/>
                        <a:pt x="330317" y="431887"/>
                      </a:cubicBezTo>
                      <a:cubicBezTo>
                        <a:pt x="334951" y="434204"/>
                        <a:pt x="338812" y="434204"/>
                        <a:pt x="343446" y="436521"/>
                      </a:cubicBezTo>
                      <a:cubicBezTo>
                        <a:pt x="367386" y="393274"/>
                        <a:pt x="384376" y="345393"/>
                        <a:pt x="392099" y="296740"/>
                      </a:cubicBezTo>
                      <a:cubicBezTo>
                        <a:pt x="394416" y="289789"/>
                        <a:pt x="395960" y="282067"/>
                        <a:pt x="396733" y="274344"/>
                      </a:cubicBezTo>
                      <a:cubicBezTo>
                        <a:pt x="425307" y="171632"/>
                        <a:pt x="365842" y="65058"/>
                        <a:pt x="263902" y="34940"/>
                      </a:cubicBezTo>
                      <a:cubicBezTo>
                        <a:pt x="250773" y="31851"/>
                        <a:pt x="237645" y="29534"/>
                        <a:pt x="225288" y="30306"/>
                      </a:cubicBezTo>
                      <a:lnTo>
                        <a:pt x="225288" y="30306"/>
                      </a:lnTo>
                      <a:close/>
                    </a:path>
                  </a:pathLst>
                </a:custGeom>
                <a:solidFill>
                  <a:srgbClr val="164883"/>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sp>
            <p:nvSpPr>
              <p:cNvPr id="15" name="Freeform: Shape 14">
                <a:extLst>
                  <a:ext uri="{FF2B5EF4-FFF2-40B4-BE49-F238E27FC236}">
                    <a16:creationId xmlns:a16="http://schemas.microsoft.com/office/drawing/2014/main" id="{50A8BB57-1E22-4F3C-8AD6-D52C4AC58D0C}"/>
                  </a:ext>
                </a:extLst>
              </p:cNvPr>
              <p:cNvSpPr/>
              <p:nvPr/>
            </p:nvSpPr>
            <p:spPr>
              <a:xfrm>
                <a:off x="-8288310" y="888762"/>
                <a:ext cx="314694" cy="249876"/>
              </a:xfrm>
              <a:custGeom>
                <a:avLst/>
                <a:gdLst>
                  <a:gd name="connsiteX0" fmla="*/ 226913 w 314694"/>
                  <a:gd name="connsiteY0" fmla="*/ 138915 h 249876"/>
                  <a:gd name="connsiteX1" fmla="*/ 87132 w 314694"/>
                  <a:gd name="connsiteY1" fmla="*/ 183707 h 249876"/>
                  <a:gd name="connsiteX2" fmla="*/ 2954 w 314694"/>
                  <a:gd name="connsiteY2" fmla="*/ 209964 h 249876"/>
                  <a:gd name="connsiteX3" fmla="*/ 171309 w 314694"/>
                  <a:gd name="connsiteY3" fmla="*/ 1451 h 249876"/>
                  <a:gd name="connsiteX4" fmla="*/ 226913 w 314694"/>
                  <a:gd name="connsiteY4" fmla="*/ 138915 h 249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694" h="249876">
                    <a:moveTo>
                      <a:pt x="226913" y="138915"/>
                    </a:moveTo>
                    <a:cubicBezTo>
                      <a:pt x="155864" y="145866"/>
                      <a:pt x="120339" y="143549"/>
                      <a:pt x="87132" y="183707"/>
                    </a:cubicBezTo>
                    <a:cubicBezTo>
                      <a:pt x="33845" y="250123"/>
                      <a:pt x="11449" y="279469"/>
                      <a:pt x="2954" y="209964"/>
                    </a:cubicBezTo>
                    <a:cubicBezTo>
                      <a:pt x="-10175" y="96441"/>
                      <a:pt x="16083" y="-13994"/>
                      <a:pt x="171309" y="1451"/>
                    </a:cubicBezTo>
                    <a:cubicBezTo>
                      <a:pt x="297962" y="13035"/>
                      <a:pt x="390635" y="121153"/>
                      <a:pt x="226913" y="138915"/>
                    </a:cubicBezTo>
                    <a:close/>
                  </a:path>
                </a:pathLst>
              </a:custGeom>
              <a:solidFill>
                <a:srgbClr val="86C2D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16" name="Freeform: Shape 15">
                <a:extLst>
                  <a:ext uri="{FF2B5EF4-FFF2-40B4-BE49-F238E27FC236}">
                    <a16:creationId xmlns:a16="http://schemas.microsoft.com/office/drawing/2014/main" id="{0A3C9CD0-7C98-40BC-8F52-3597B3AC24DE}"/>
                  </a:ext>
                </a:extLst>
              </p:cNvPr>
              <p:cNvSpPr/>
              <p:nvPr/>
            </p:nvSpPr>
            <p:spPr>
              <a:xfrm>
                <a:off x="-8138624" y="1036172"/>
                <a:ext cx="271817" cy="92672"/>
              </a:xfrm>
              <a:custGeom>
                <a:avLst/>
                <a:gdLst>
                  <a:gd name="connsiteX0" fmla="*/ 267978 w 271817"/>
                  <a:gd name="connsiteY0" fmla="*/ 33980 h 92672"/>
                  <a:gd name="connsiteX1" fmla="*/ 239404 w 271817"/>
                  <a:gd name="connsiteY1" fmla="*/ 33980 h 92672"/>
                  <a:gd name="connsiteX2" fmla="*/ 193068 w 271817"/>
                  <a:gd name="connsiteY2" fmla="*/ 9267 h 92672"/>
                  <a:gd name="connsiteX3" fmla="*/ 152910 w 271817"/>
                  <a:gd name="connsiteY3" fmla="*/ 5406 h 92672"/>
                  <a:gd name="connsiteX4" fmla="*/ 128197 w 271817"/>
                  <a:gd name="connsiteY4" fmla="*/ 23168 h 92672"/>
                  <a:gd name="connsiteX5" fmla="*/ 34752 w 271817"/>
                  <a:gd name="connsiteY5" fmla="*/ 772 h 92672"/>
                  <a:gd name="connsiteX6" fmla="*/ 12356 w 271817"/>
                  <a:gd name="connsiteY6" fmla="*/ 3089 h 92672"/>
                  <a:gd name="connsiteX7" fmla="*/ 0 w 271817"/>
                  <a:gd name="connsiteY7" fmla="*/ 20851 h 92672"/>
                  <a:gd name="connsiteX8" fmla="*/ 4634 w 271817"/>
                  <a:gd name="connsiteY8" fmla="*/ 29346 h 92672"/>
                  <a:gd name="connsiteX9" fmla="*/ 13129 w 271817"/>
                  <a:gd name="connsiteY9" fmla="*/ 24713 h 92672"/>
                  <a:gd name="connsiteX10" fmla="*/ 13129 w 271817"/>
                  <a:gd name="connsiteY10" fmla="*/ 24713 h 92672"/>
                  <a:gd name="connsiteX11" fmla="*/ 20079 w 271817"/>
                  <a:gd name="connsiteY11" fmla="*/ 13901 h 92672"/>
                  <a:gd name="connsiteX12" fmla="*/ 33208 w 271817"/>
                  <a:gd name="connsiteY12" fmla="*/ 11584 h 92672"/>
                  <a:gd name="connsiteX13" fmla="*/ 126653 w 271817"/>
                  <a:gd name="connsiteY13" fmla="*/ 33980 h 92672"/>
                  <a:gd name="connsiteX14" fmla="*/ 128969 w 271817"/>
                  <a:gd name="connsiteY14" fmla="*/ 56376 h 92672"/>
                  <a:gd name="connsiteX15" fmla="*/ 157544 w 271817"/>
                  <a:gd name="connsiteY15" fmla="*/ 81089 h 92672"/>
                  <a:gd name="connsiteX16" fmla="*/ 170672 w 271817"/>
                  <a:gd name="connsiteY16" fmla="*/ 85722 h 92672"/>
                  <a:gd name="connsiteX17" fmla="*/ 201563 w 271817"/>
                  <a:gd name="connsiteY17" fmla="*/ 92673 h 92672"/>
                  <a:gd name="connsiteX18" fmla="*/ 210058 w 271817"/>
                  <a:gd name="connsiteY18" fmla="*/ 92673 h 92672"/>
                  <a:gd name="connsiteX19" fmla="*/ 243266 w 271817"/>
                  <a:gd name="connsiteY19" fmla="*/ 52514 h 92672"/>
                  <a:gd name="connsiteX20" fmla="*/ 243266 w 271817"/>
                  <a:gd name="connsiteY20" fmla="*/ 44792 h 92672"/>
                  <a:gd name="connsiteX21" fmla="*/ 263345 w 271817"/>
                  <a:gd name="connsiteY21" fmla="*/ 44792 h 92672"/>
                  <a:gd name="connsiteX22" fmla="*/ 270295 w 271817"/>
                  <a:gd name="connsiteY22" fmla="*/ 40158 h 92672"/>
                  <a:gd name="connsiteX23" fmla="*/ 267978 w 271817"/>
                  <a:gd name="connsiteY23" fmla="*/ 33980 h 92672"/>
                  <a:gd name="connsiteX24" fmla="*/ 267978 w 271817"/>
                  <a:gd name="connsiteY24" fmla="*/ 33980 h 92672"/>
                  <a:gd name="connsiteX25" fmla="*/ 230137 w 271817"/>
                  <a:gd name="connsiteY25" fmla="*/ 49425 h 92672"/>
                  <a:gd name="connsiteX26" fmla="*/ 201563 w 271817"/>
                  <a:gd name="connsiteY26" fmla="*/ 77999 h 92672"/>
                  <a:gd name="connsiteX27" fmla="*/ 172217 w 271817"/>
                  <a:gd name="connsiteY27" fmla="*/ 71821 h 92672"/>
                  <a:gd name="connsiteX28" fmla="*/ 159088 w 271817"/>
                  <a:gd name="connsiteY28" fmla="*/ 67188 h 92672"/>
                  <a:gd name="connsiteX29" fmla="*/ 139009 w 271817"/>
                  <a:gd name="connsiteY29" fmla="*/ 51742 h 92672"/>
                  <a:gd name="connsiteX30" fmla="*/ 139009 w 271817"/>
                  <a:gd name="connsiteY30" fmla="*/ 27030 h 92672"/>
                  <a:gd name="connsiteX31" fmla="*/ 149821 w 271817"/>
                  <a:gd name="connsiteY31" fmla="*/ 18535 h 92672"/>
                  <a:gd name="connsiteX32" fmla="*/ 152138 w 271817"/>
                  <a:gd name="connsiteY32" fmla="*/ 18535 h 92672"/>
                  <a:gd name="connsiteX33" fmla="*/ 187662 w 271817"/>
                  <a:gd name="connsiteY33" fmla="*/ 23168 h 92672"/>
                  <a:gd name="connsiteX34" fmla="*/ 230137 w 271817"/>
                  <a:gd name="connsiteY34" fmla="*/ 49425 h 92672"/>
                  <a:gd name="connsiteX35" fmla="*/ 230137 w 271817"/>
                  <a:gd name="connsiteY35" fmla="*/ 49425 h 9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1817" h="92672">
                    <a:moveTo>
                      <a:pt x="267978" y="33980"/>
                    </a:moveTo>
                    <a:cubicBezTo>
                      <a:pt x="258711" y="31663"/>
                      <a:pt x="248672" y="31663"/>
                      <a:pt x="239404" y="33980"/>
                    </a:cubicBezTo>
                    <a:cubicBezTo>
                      <a:pt x="227048" y="20851"/>
                      <a:pt x="210830" y="12356"/>
                      <a:pt x="193068" y="9267"/>
                    </a:cubicBezTo>
                    <a:cubicBezTo>
                      <a:pt x="179939" y="6178"/>
                      <a:pt x="166039" y="4634"/>
                      <a:pt x="152910" y="5406"/>
                    </a:cubicBezTo>
                    <a:cubicBezTo>
                      <a:pt x="141326" y="4634"/>
                      <a:pt x="131286" y="12356"/>
                      <a:pt x="128197" y="23168"/>
                    </a:cubicBezTo>
                    <a:lnTo>
                      <a:pt x="34752" y="772"/>
                    </a:lnTo>
                    <a:cubicBezTo>
                      <a:pt x="27030" y="-772"/>
                      <a:pt x="19307" y="0"/>
                      <a:pt x="12356" y="3089"/>
                    </a:cubicBezTo>
                    <a:cubicBezTo>
                      <a:pt x="6950" y="6950"/>
                      <a:pt x="2317" y="13129"/>
                      <a:pt x="0" y="20851"/>
                    </a:cubicBezTo>
                    <a:cubicBezTo>
                      <a:pt x="0" y="25485"/>
                      <a:pt x="0" y="27802"/>
                      <a:pt x="4634" y="29346"/>
                    </a:cubicBezTo>
                    <a:cubicBezTo>
                      <a:pt x="9267" y="30891"/>
                      <a:pt x="11584" y="29346"/>
                      <a:pt x="13129" y="24713"/>
                    </a:cubicBezTo>
                    <a:lnTo>
                      <a:pt x="13129" y="24713"/>
                    </a:lnTo>
                    <a:cubicBezTo>
                      <a:pt x="13129" y="20079"/>
                      <a:pt x="15445" y="15445"/>
                      <a:pt x="20079" y="13901"/>
                    </a:cubicBezTo>
                    <a:cubicBezTo>
                      <a:pt x="23940" y="12356"/>
                      <a:pt x="28574" y="11584"/>
                      <a:pt x="33208" y="11584"/>
                    </a:cubicBezTo>
                    <a:lnTo>
                      <a:pt x="126653" y="33980"/>
                    </a:lnTo>
                    <a:cubicBezTo>
                      <a:pt x="126653" y="41703"/>
                      <a:pt x="127425" y="48653"/>
                      <a:pt x="128969" y="56376"/>
                    </a:cubicBezTo>
                    <a:cubicBezTo>
                      <a:pt x="133603" y="69504"/>
                      <a:pt x="144415" y="78772"/>
                      <a:pt x="157544" y="81089"/>
                    </a:cubicBezTo>
                    <a:cubicBezTo>
                      <a:pt x="162177" y="81861"/>
                      <a:pt x="166811" y="83405"/>
                      <a:pt x="170672" y="85722"/>
                    </a:cubicBezTo>
                    <a:cubicBezTo>
                      <a:pt x="179167" y="88039"/>
                      <a:pt x="190751" y="90356"/>
                      <a:pt x="201563" y="92673"/>
                    </a:cubicBezTo>
                    <a:lnTo>
                      <a:pt x="210058" y="92673"/>
                    </a:lnTo>
                    <a:cubicBezTo>
                      <a:pt x="227820" y="86494"/>
                      <a:pt x="240177" y="71049"/>
                      <a:pt x="243266" y="52514"/>
                    </a:cubicBezTo>
                    <a:lnTo>
                      <a:pt x="243266" y="44792"/>
                    </a:lnTo>
                    <a:cubicBezTo>
                      <a:pt x="243266" y="42475"/>
                      <a:pt x="251761" y="40158"/>
                      <a:pt x="263345" y="44792"/>
                    </a:cubicBezTo>
                    <a:cubicBezTo>
                      <a:pt x="267978" y="44792"/>
                      <a:pt x="270295" y="42475"/>
                      <a:pt x="270295" y="40158"/>
                    </a:cubicBezTo>
                    <a:cubicBezTo>
                      <a:pt x="272612" y="38614"/>
                      <a:pt x="272612" y="33980"/>
                      <a:pt x="267978" y="33980"/>
                    </a:cubicBezTo>
                    <a:lnTo>
                      <a:pt x="267978" y="33980"/>
                    </a:lnTo>
                    <a:close/>
                    <a:moveTo>
                      <a:pt x="230137" y="49425"/>
                    </a:moveTo>
                    <a:cubicBezTo>
                      <a:pt x="227820" y="57920"/>
                      <a:pt x="214692" y="82633"/>
                      <a:pt x="201563" y="77999"/>
                    </a:cubicBezTo>
                    <a:cubicBezTo>
                      <a:pt x="189979" y="75683"/>
                      <a:pt x="181484" y="74138"/>
                      <a:pt x="172217" y="71821"/>
                    </a:cubicBezTo>
                    <a:cubicBezTo>
                      <a:pt x="167583" y="69504"/>
                      <a:pt x="163722" y="69504"/>
                      <a:pt x="159088" y="67188"/>
                    </a:cubicBezTo>
                    <a:cubicBezTo>
                      <a:pt x="149821" y="66415"/>
                      <a:pt x="142098" y="60237"/>
                      <a:pt x="139009" y="51742"/>
                    </a:cubicBezTo>
                    <a:cubicBezTo>
                      <a:pt x="136692" y="44019"/>
                      <a:pt x="136692" y="35525"/>
                      <a:pt x="139009" y="27030"/>
                    </a:cubicBezTo>
                    <a:cubicBezTo>
                      <a:pt x="139009" y="24713"/>
                      <a:pt x="141326" y="20079"/>
                      <a:pt x="149821" y="18535"/>
                    </a:cubicBezTo>
                    <a:lnTo>
                      <a:pt x="152138" y="18535"/>
                    </a:lnTo>
                    <a:cubicBezTo>
                      <a:pt x="164494" y="17762"/>
                      <a:pt x="176078" y="19307"/>
                      <a:pt x="187662" y="23168"/>
                    </a:cubicBezTo>
                    <a:cubicBezTo>
                      <a:pt x="205424" y="24713"/>
                      <a:pt x="233998" y="33980"/>
                      <a:pt x="230137" y="49425"/>
                    </a:cubicBezTo>
                    <a:lnTo>
                      <a:pt x="230137" y="49425"/>
                    </a:lnTo>
                    <a:close/>
                  </a:path>
                </a:pathLst>
              </a:custGeom>
              <a:solidFill>
                <a:srgbClr val="164883">
                  <a:alpha val="80000"/>
                </a:srgbClr>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8" name="Graphic 87">
              <a:extLst>
                <a:ext uri="{FF2B5EF4-FFF2-40B4-BE49-F238E27FC236}">
                  <a16:creationId xmlns:a16="http://schemas.microsoft.com/office/drawing/2014/main" id="{C3EC6163-3DC6-4E90-9143-39957CB30926}"/>
                </a:ext>
              </a:extLst>
            </p:cNvPr>
            <p:cNvGrpSpPr/>
            <p:nvPr/>
          </p:nvGrpSpPr>
          <p:grpSpPr>
            <a:xfrm>
              <a:off x="-9152204" y="1155883"/>
              <a:ext cx="961534" cy="1498660"/>
              <a:chOff x="-9152204" y="1155883"/>
              <a:chExt cx="961534" cy="1498660"/>
            </a:xfrm>
            <a:solidFill>
              <a:srgbClr val="4472C4"/>
            </a:solidFill>
          </p:grpSpPr>
          <p:sp>
            <p:nvSpPr>
              <p:cNvPr id="12" name="Freeform: Shape 11">
                <a:extLst>
                  <a:ext uri="{FF2B5EF4-FFF2-40B4-BE49-F238E27FC236}">
                    <a16:creationId xmlns:a16="http://schemas.microsoft.com/office/drawing/2014/main" id="{8846DC1E-F649-4B65-8746-BE7198DB8143}"/>
                  </a:ext>
                </a:extLst>
              </p:cNvPr>
              <p:cNvSpPr/>
              <p:nvPr/>
            </p:nvSpPr>
            <p:spPr>
              <a:xfrm>
                <a:off x="-9140043" y="1169878"/>
                <a:ext cx="932686" cy="1468735"/>
              </a:xfrm>
              <a:custGeom>
                <a:avLst/>
                <a:gdLst>
                  <a:gd name="connsiteX0" fmla="*/ 586091 w 932686"/>
                  <a:gd name="connsiteY0" fmla="*/ 31251 h 1468735"/>
                  <a:gd name="connsiteX1" fmla="*/ 823951 w 932686"/>
                  <a:gd name="connsiteY1" fmla="*/ 69092 h 1468735"/>
                  <a:gd name="connsiteX2" fmla="*/ 921257 w 932686"/>
                  <a:gd name="connsiteY2" fmla="*/ 228953 h 1468735"/>
                  <a:gd name="connsiteX3" fmla="*/ 819317 w 932686"/>
                  <a:gd name="connsiteY3" fmla="*/ 422021 h 1468735"/>
                  <a:gd name="connsiteX4" fmla="*/ 488785 w 932686"/>
                  <a:gd name="connsiteY4" fmla="*/ 599643 h 1468735"/>
                  <a:gd name="connsiteX5" fmla="*/ 890366 w 932686"/>
                  <a:gd name="connsiteY5" fmla="*/ 894651 h 1468735"/>
                  <a:gd name="connsiteX6" fmla="*/ 799238 w 932686"/>
                  <a:gd name="connsiteY6" fmla="*/ 1418252 h 1468735"/>
                  <a:gd name="connsiteX7" fmla="*/ 735139 w 932686"/>
                  <a:gd name="connsiteY7" fmla="*/ 1466905 h 1468735"/>
                  <a:gd name="connsiteX8" fmla="*/ 685714 w 932686"/>
                  <a:gd name="connsiteY8" fmla="*/ 1409757 h 1468735"/>
                  <a:gd name="connsiteX9" fmla="*/ 674902 w 932686"/>
                  <a:gd name="connsiteY9" fmla="*/ 944077 h 1468735"/>
                  <a:gd name="connsiteX10" fmla="*/ 6887 w 932686"/>
                  <a:gd name="connsiteY10" fmla="*/ 677643 h 1468735"/>
                  <a:gd name="connsiteX11" fmla="*/ 173697 w 932686"/>
                  <a:gd name="connsiteY11" fmla="*/ 313903 h 1468735"/>
                  <a:gd name="connsiteX12" fmla="*/ 586091 w 932686"/>
                  <a:gd name="connsiteY12" fmla="*/ 31251 h 146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2686" h="1468735">
                    <a:moveTo>
                      <a:pt x="586091" y="31251"/>
                    </a:moveTo>
                    <a:cubicBezTo>
                      <a:pt x="586091" y="31251"/>
                      <a:pt x="739001" y="-59877"/>
                      <a:pt x="823951" y="69092"/>
                    </a:cubicBezTo>
                    <a:cubicBezTo>
                      <a:pt x="860247" y="120062"/>
                      <a:pt x="892683" y="173349"/>
                      <a:pt x="921257" y="228953"/>
                    </a:cubicBezTo>
                    <a:cubicBezTo>
                      <a:pt x="921257" y="228953"/>
                      <a:pt x="983039" y="360239"/>
                      <a:pt x="819317" y="422021"/>
                    </a:cubicBezTo>
                    <a:cubicBezTo>
                      <a:pt x="655595" y="483803"/>
                      <a:pt x="537438" y="513149"/>
                      <a:pt x="488785" y="599643"/>
                    </a:cubicBezTo>
                    <a:cubicBezTo>
                      <a:pt x="415419" y="730930"/>
                      <a:pt x="901178" y="637485"/>
                      <a:pt x="890366" y="894651"/>
                    </a:cubicBezTo>
                    <a:cubicBezTo>
                      <a:pt x="877237" y="1071502"/>
                      <a:pt x="847119" y="1247580"/>
                      <a:pt x="799238" y="1418252"/>
                    </a:cubicBezTo>
                    <a:cubicBezTo>
                      <a:pt x="799238" y="1418252"/>
                      <a:pt x="786109" y="1480033"/>
                      <a:pt x="735139" y="1466905"/>
                    </a:cubicBezTo>
                    <a:cubicBezTo>
                      <a:pt x="705793" y="1463043"/>
                      <a:pt x="684942" y="1438331"/>
                      <a:pt x="685714" y="1409757"/>
                    </a:cubicBezTo>
                    <a:cubicBezTo>
                      <a:pt x="685714" y="1409757"/>
                      <a:pt x="718922" y="952572"/>
                      <a:pt x="674902" y="944077"/>
                    </a:cubicBezTo>
                    <a:cubicBezTo>
                      <a:pt x="566012" y="921681"/>
                      <a:pt x="61718" y="892334"/>
                      <a:pt x="6887" y="677643"/>
                    </a:cubicBezTo>
                    <a:cubicBezTo>
                      <a:pt x="-28638" y="535545"/>
                      <a:pt x="80253" y="398080"/>
                      <a:pt x="173697" y="313903"/>
                    </a:cubicBezTo>
                    <a:cubicBezTo>
                      <a:pt x="293400" y="196517"/>
                      <a:pt x="433181" y="101528"/>
                      <a:pt x="586091" y="31251"/>
                    </a:cubicBezTo>
                    <a:close/>
                  </a:path>
                </a:pathLst>
              </a:custGeom>
              <a:solidFill>
                <a:srgbClr val="FFFFFF"/>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13" name="Freeform: Shape 12">
                <a:extLst>
                  <a:ext uri="{FF2B5EF4-FFF2-40B4-BE49-F238E27FC236}">
                    <a16:creationId xmlns:a16="http://schemas.microsoft.com/office/drawing/2014/main" id="{430D1EAA-BE3C-4763-AA5A-D6C9A04ABBB1}"/>
                  </a:ext>
                </a:extLst>
              </p:cNvPr>
              <p:cNvSpPr/>
              <p:nvPr/>
            </p:nvSpPr>
            <p:spPr>
              <a:xfrm>
                <a:off x="-9152204" y="1155883"/>
                <a:ext cx="961534" cy="1498660"/>
              </a:xfrm>
              <a:custGeom>
                <a:avLst/>
                <a:gdLst>
                  <a:gd name="connsiteX0" fmla="*/ 759655 w 961532"/>
                  <a:gd name="connsiteY0" fmla="*/ 1498662 h 1498661"/>
                  <a:gd name="connsiteX1" fmla="*/ 741893 w 961532"/>
                  <a:gd name="connsiteY1" fmla="*/ 1496345 h 1498661"/>
                  <a:gd name="connsiteX2" fmla="*/ 682428 w 961532"/>
                  <a:gd name="connsiteY2" fmla="*/ 1425296 h 1498661"/>
                  <a:gd name="connsiteX3" fmla="*/ 682428 w 961532"/>
                  <a:gd name="connsiteY3" fmla="*/ 975062 h 1498661"/>
                  <a:gd name="connsiteX4" fmla="*/ 606745 w 961532"/>
                  <a:gd name="connsiteY4" fmla="*/ 964250 h 1498661"/>
                  <a:gd name="connsiteX5" fmla="*/ 7462 w 961532"/>
                  <a:gd name="connsiteY5" fmla="*/ 700133 h 1498661"/>
                  <a:gd name="connsiteX6" fmla="*/ 178134 w 961532"/>
                  <a:gd name="connsiteY6" fmla="*/ 320947 h 1498661"/>
                  <a:gd name="connsiteX7" fmla="*/ 180451 w 961532"/>
                  <a:gd name="connsiteY7" fmla="*/ 318630 h 1498661"/>
                  <a:gd name="connsiteX8" fmla="*/ 592844 w 961532"/>
                  <a:gd name="connsiteY8" fmla="*/ 32117 h 1498661"/>
                  <a:gd name="connsiteX9" fmla="*/ 847694 w 961532"/>
                  <a:gd name="connsiteY9" fmla="*/ 76909 h 1498661"/>
                  <a:gd name="connsiteX10" fmla="*/ 948089 w 961532"/>
                  <a:gd name="connsiteY10" fmla="*/ 235997 h 1498661"/>
                  <a:gd name="connsiteX11" fmla="*/ 952723 w 961532"/>
                  <a:gd name="connsiteY11" fmla="*/ 351066 h 1498661"/>
                  <a:gd name="connsiteX12" fmla="*/ 836882 w 961532"/>
                  <a:gd name="connsiteY12" fmla="*/ 449144 h 1498661"/>
                  <a:gd name="connsiteX13" fmla="*/ 759655 w 961532"/>
                  <a:gd name="connsiteY13" fmla="*/ 477718 h 1498661"/>
                  <a:gd name="connsiteX14" fmla="*/ 513300 w 961532"/>
                  <a:gd name="connsiteY14" fmla="*/ 619816 h 1498661"/>
                  <a:gd name="connsiteX15" fmla="*/ 508667 w 961532"/>
                  <a:gd name="connsiteY15" fmla="*/ 642212 h 1498661"/>
                  <a:gd name="connsiteX16" fmla="*/ 633002 w 961532"/>
                  <a:gd name="connsiteY16" fmla="*/ 687004 h 1498661"/>
                  <a:gd name="connsiteX17" fmla="*/ 917198 w 961532"/>
                  <a:gd name="connsiteY17" fmla="*/ 908646 h 1498661"/>
                  <a:gd name="connsiteX18" fmla="*/ 826070 w 961532"/>
                  <a:gd name="connsiteY18" fmla="*/ 1436880 h 1498661"/>
                  <a:gd name="connsiteX19" fmla="*/ 790546 w 961532"/>
                  <a:gd name="connsiteY19" fmla="*/ 1490167 h 1498661"/>
                  <a:gd name="connsiteX20" fmla="*/ 759655 w 961532"/>
                  <a:gd name="connsiteY20" fmla="*/ 1498662 h 1498661"/>
                  <a:gd name="connsiteX21" fmla="*/ 708685 w 961532"/>
                  <a:gd name="connsiteY21" fmla="*/ 27484 h 1498661"/>
                  <a:gd name="connsiteX22" fmla="*/ 604428 w 961532"/>
                  <a:gd name="connsiteY22" fmla="*/ 56058 h 1498661"/>
                  <a:gd name="connsiteX23" fmla="*/ 602112 w 961532"/>
                  <a:gd name="connsiteY23" fmla="*/ 56058 h 1498661"/>
                  <a:gd name="connsiteX24" fmla="*/ 198213 w 961532"/>
                  <a:gd name="connsiteY24" fmla="*/ 336393 h 1498661"/>
                  <a:gd name="connsiteX25" fmla="*/ 195896 w 961532"/>
                  <a:gd name="connsiteY25" fmla="*/ 337937 h 1498661"/>
                  <a:gd name="connsiteX26" fmla="*/ 33719 w 961532"/>
                  <a:gd name="connsiteY26" fmla="*/ 687004 h 1498661"/>
                  <a:gd name="connsiteX27" fmla="*/ 608290 w 961532"/>
                  <a:gd name="connsiteY27" fmla="*/ 928725 h 1498661"/>
                  <a:gd name="connsiteX28" fmla="*/ 687834 w 961532"/>
                  <a:gd name="connsiteY28" fmla="*/ 941854 h 1498661"/>
                  <a:gd name="connsiteX29" fmla="*/ 710230 w 961532"/>
                  <a:gd name="connsiteY29" fmla="*/ 1423752 h 1498661"/>
                  <a:gd name="connsiteX30" fmla="*/ 745754 w 961532"/>
                  <a:gd name="connsiteY30" fmla="*/ 1463910 h 1498661"/>
                  <a:gd name="connsiteX31" fmla="*/ 770467 w 961532"/>
                  <a:gd name="connsiteY31" fmla="*/ 1461593 h 1498661"/>
                  <a:gd name="connsiteX32" fmla="*/ 792863 w 961532"/>
                  <a:gd name="connsiteY32" fmla="*/ 1426068 h 1498661"/>
                  <a:gd name="connsiteX33" fmla="*/ 883991 w 961532"/>
                  <a:gd name="connsiteY33" fmla="*/ 904785 h 1498661"/>
                  <a:gd name="connsiteX34" fmla="*/ 624507 w 961532"/>
                  <a:gd name="connsiteY34" fmla="*/ 713261 h 1498661"/>
                  <a:gd name="connsiteX35" fmla="*/ 477776 w 961532"/>
                  <a:gd name="connsiteY35" fmla="*/ 651480 h 1498661"/>
                  <a:gd name="connsiteX36" fmla="*/ 484726 w 961532"/>
                  <a:gd name="connsiteY36" fmla="*/ 600510 h 1498661"/>
                  <a:gd name="connsiteX37" fmla="*/ 746526 w 961532"/>
                  <a:gd name="connsiteY37" fmla="*/ 445283 h 1498661"/>
                  <a:gd name="connsiteX38" fmla="*/ 824526 w 961532"/>
                  <a:gd name="connsiteY38" fmla="*/ 416709 h 1498661"/>
                  <a:gd name="connsiteX39" fmla="*/ 921832 w 961532"/>
                  <a:gd name="connsiteY39" fmla="*/ 337165 h 1498661"/>
                  <a:gd name="connsiteX40" fmla="*/ 919515 w 961532"/>
                  <a:gd name="connsiteY40" fmla="*/ 246037 h 1498661"/>
                  <a:gd name="connsiteX41" fmla="*/ 821437 w 961532"/>
                  <a:gd name="connsiteY41" fmla="*/ 87721 h 1498661"/>
                  <a:gd name="connsiteX42" fmla="*/ 708685 w 961532"/>
                  <a:gd name="connsiteY42" fmla="*/ 27484 h 1498661"/>
                  <a:gd name="connsiteX43" fmla="*/ 708685 w 961532"/>
                  <a:gd name="connsiteY43" fmla="*/ 27484 h 149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61532" h="1498661">
                    <a:moveTo>
                      <a:pt x="759655" y="1498662"/>
                    </a:moveTo>
                    <a:cubicBezTo>
                      <a:pt x="753477" y="1498662"/>
                      <a:pt x="747299" y="1497890"/>
                      <a:pt x="741893" y="1496345"/>
                    </a:cubicBezTo>
                    <a:cubicBezTo>
                      <a:pt x="707141" y="1490939"/>
                      <a:pt x="681656" y="1460821"/>
                      <a:pt x="682428" y="1425296"/>
                    </a:cubicBezTo>
                    <a:cubicBezTo>
                      <a:pt x="697873" y="1223733"/>
                      <a:pt x="700190" y="1003636"/>
                      <a:pt x="682428" y="975062"/>
                    </a:cubicBezTo>
                    <a:cubicBezTo>
                      <a:pt x="664666" y="970428"/>
                      <a:pt x="639953" y="968111"/>
                      <a:pt x="606745" y="964250"/>
                    </a:cubicBezTo>
                    <a:cubicBezTo>
                      <a:pt x="413677" y="937992"/>
                      <a:pt x="53798" y="888567"/>
                      <a:pt x="7462" y="700133"/>
                    </a:cubicBezTo>
                    <a:cubicBezTo>
                      <a:pt x="-32696" y="542589"/>
                      <a:pt x="98590" y="393541"/>
                      <a:pt x="178134" y="320947"/>
                    </a:cubicBezTo>
                    <a:lnTo>
                      <a:pt x="180451" y="318630"/>
                    </a:lnTo>
                    <a:cubicBezTo>
                      <a:pt x="300925" y="200473"/>
                      <a:pt x="440707" y="103939"/>
                      <a:pt x="592844" y="32117"/>
                    </a:cubicBezTo>
                    <a:cubicBezTo>
                      <a:pt x="605973" y="25167"/>
                      <a:pt x="761200" y="-59011"/>
                      <a:pt x="847694" y="76909"/>
                    </a:cubicBezTo>
                    <a:cubicBezTo>
                      <a:pt x="883991" y="127107"/>
                      <a:pt x="917198" y="182711"/>
                      <a:pt x="948089" y="235997"/>
                    </a:cubicBezTo>
                    <a:cubicBezTo>
                      <a:pt x="964307" y="272294"/>
                      <a:pt x="965852" y="313997"/>
                      <a:pt x="952723" y="351066"/>
                    </a:cubicBezTo>
                    <a:cubicBezTo>
                      <a:pt x="929555" y="398947"/>
                      <a:pt x="887852" y="434471"/>
                      <a:pt x="836882" y="449144"/>
                    </a:cubicBezTo>
                    <a:cubicBezTo>
                      <a:pt x="810625" y="459956"/>
                      <a:pt x="783595" y="469223"/>
                      <a:pt x="759655" y="477718"/>
                    </a:cubicBezTo>
                    <a:cubicBezTo>
                      <a:pt x="639181" y="522510"/>
                      <a:pt x="551142" y="553401"/>
                      <a:pt x="513300" y="619816"/>
                    </a:cubicBezTo>
                    <a:cubicBezTo>
                      <a:pt x="504805" y="635262"/>
                      <a:pt x="508667" y="639896"/>
                      <a:pt x="508667" y="642212"/>
                    </a:cubicBezTo>
                    <a:cubicBezTo>
                      <a:pt x="517162" y="662291"/>
                      <a:pt x="575082" y="675420"/>
                      <a:pt x="633002" y="687004"/>
                    </a:cubicBezTo>
                    <a:cubicBezTo>
                      <a:pt x="755021" y="713261"/>
                      <a:pt x="923377" y="747241"/>
                      <a:pt x="917198" y="908646"/>
                    </a:cubicBezTo>
                    <a:cubicBezTo>
                      <a:pt x="903298" y="1087041"/>
                      <a:pt x="872407" y="1263891"/>
                      <a:pt x="826070" y="1436880"/>
                    </a:cubicBezTo>
                    <a:cubicBezTo>
                      <a:pt x="821437" y="1458504"/>
                      <a:pt x="809080" y="1477811"/>
                      <a:pt x="790546" y="1490167"/>
                    </a:cubicBezTo>
                    <a:cubicBezTo>
                      <a:pt x="781279" y="1495573"/>
                      <a:pt x="770467" y="1498662"/>
                      <a:pt x="759655" y="1498662"/>
                    </a:cubicBezTo>
                    <a:close/>
                    <a:moveTo>
                      <a:pt x="708685" y="27484"/>
                    </a:moveTo>
                    <a:cubicBezTo>
                      <a:pt x="672388" y="29028"/>
                      <a:pt x="636091" y="39068"/>
                      <a:pt x="604428" y="56058"/>
                    </a:cubicBezTo>
                    <a:lnTo>
                      <a:pt x="602112" y="56058"/>
                    </a:lnTo>
                    <a:cubicBezTo>
                      <a:pt x="453063" y="126335"/>
                      <a:pt x="316371" y="220552"/>
                      <a:pt x="198213" y="336393"/>
                    </a:cubicBezTo>
                    <a:lnTo>
                      <a:pt x="195896" y="337937"/>
                    </a:lnTo>
                    <a:cubicBezTo>
                      <a:pt x="120986" y="407442"/>
                      <a:pt x="-3350" y="544906"/>
                      <a:pt x="33719" y="687004"/>
                    </a:cubicBezTo>
                    <a:cubicBezTo>
                      <a:pt x="76194" y="857676"/>
                      <a:pt x="435301" y="906329"/>
                      <a:pt x="608290" y="928725"/>
                    </a:cubicBezTo>
                    <a:cubicBezTo>
                      <a:pt x="635319" y="931814"/>
                      <a:pt x="661576" y="936448"/>
                      <a:pt x="687834" y="941854"/>
                    </a:cubicBezTo>
                    <a:cubicBezTo>
                      <a:pt x="743437" y="952666"/>
                      <a:pt x="718725" y="1307911"/>
                      <a:pt x="710230" y="1423752"/>
                    </a:cubicBezTo>
                    <a:cubicBezTo>
                      <a:pt x="709457" y="1444603"/>
                      <a:pt x="724903" y="1462365"/>
                      <a:pt x="745754" y="1463910"/>
                    </a:cubicBezTo>
                    <a:cubicBezTo>
                      <a:pt x="753477" y="1466999"/>
                      <a:pt x="762744" y="1466227"/>
                      <a:pt x="770467" y="1461593"/>
                    </a:cubicBezTo>
                    <a:cubicBezTo>
                      <a:pt x="781279" y="1452326"/>
                      <a:pt x="789001" y="1439969"/>
                      <a:pt x="792863" y="1426068"/>
                    </a:cubicBezTo>
                    <a:cubicBezTo>
                      <a:pt x="839199" y="1255396"/>
                      <a:pt x="870090" y="1080863"/>
                      <a:pt x="883991" y="904785"/>
                    </a:cubicBezTo>
                    <a:cubicBezTo>
                      <a:pt x="887852" y="768865"/>
                      <a:pt x="741893" y="737974"/>
                      <a:pt x="624507" y="713261"/>
                    </a:cubicBezTo>
                    <a:cubicBezTo>
                      <a:pt x="551142" y="697816"/>
                      <a:pt x="493221" y="687004"/>
                      <a:pt x="477776" y="651480"/>
                    </a:cubicBezTo>
                    <a:cubicBezTo>
                      <a:pt x="471598" y="634490"/>
                      <a:pt x="473914" y="615183"/>
                      <a:pt x="484726" y="600510"/>
                    </a:cubicBezTo>
                    <a:cubicBezTo>
                      <a:pt x="529518" y="522510"/>
                      <a:pt x="619874" y="489302"/>
                      <a:pt x="746526" y="445283"/>
                    </a:cubicBezTo>
                    <a:cubicBezTo>
                      <a:pt x="771239" y="436788"/>
                      <a:pt x="795180" y="427521"/>
                      <a:pt x="824526" y="416709"/>
                    </a:cubicBezTo>
                    <a:cubicBezTo>
                      <a:pt x="866229" y="403580"/>
                      <a:pt x="901753" y="375006"/>
                      <a:pt x="921832" y="337165"/>
                    </a:cubicBezTo>
                    <a:cubicBezTo>
                      <a:pt x="931872" y="307819"/>
                      <a:pt x="931099" y="275383"/>
                      <a:pt x="919515" y="246037"/>
                    </a:cubicBezTo>
                    <a:cubicBezTo>
                      <a:pt x="889397" y="191206"/>
                      <a:pt x="856961" y="138691"/>
                      <a:pt x="821437" y="87721"/>
                    </a:cubicBezTo>
                    <a:cubicBezTo>
                      <a:pt x="796724" y="49880"/>
                      <a:pt x="754249" y="27484"/>
                      <a:pt x="708685" y="27484"/>
                    </a:cubicBezTo>
                    <a:lnTo>
                      <a:pt x="708685" y="27484"/>
                    </a:lnTo>
                    <a:close/>
                  </a:path>
                </a:pathLst>
              </a:custGeom>
              <a:solidFill>
                <a:srgbClr val="164883"/>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sp>
          <p:nvSpPr>
            <p:cNvPr id="9" name="Freeform: Shape 8">
              <a:extLst>
                <a:ext uri="{FF2B5EF4-FFF2-40B4-BE49-F238E27FC236}">
                  <a16:creationId xmlns:a16="http://schemas.microsoft.com/office/drawing/2014/main" id="{DA99B127-1735-4B01-9236-1F9AC9DFBEC1}"/>
                </a:ext>
              </a:extLst>
            </p:cNvPr>
            <p:cNvSpPr/>
            <p:nvPr/>
          </p:nvSpPr>
          <p:spPr>
            <a:xfrm>
              <a:off x="-8487892" y="1354237"/>
              <a:ext cx="983577" cy="496035"/>
            </a:xfrm>
            <a:custGeom>
              <a:avLst/>
              <a:gdLst>
                <a:gd name="connsiteX0" fmla="*/ 41981 w 983577"/>
                <a:gd name="connsiteY0" fmla="*/ 20191 h 496035"/>
                <a:gd name="connsiteX1" fmla="*/ 19585 w 983577"/>
                <a:gd name="connsiteY1" fmla="*/ 163833 h 496035"/>
                <a:gd name="connsiteX2" fmla="*/ 20358 w 983577"/>
                <a:gd name="connsiteY2" fmla="*/ 164605 h 496035"/>
                <a:gd name="connsiteX3" fmla="*/ 319999 w 983577"/>
                <a:gd name="connsiteY3" fmla="*/ 410960 h 496035"/>
                <a:gd name="connsiteX4" fmla="*/ 777184 w 983577"/>
                <a:gd name="connsiteY4" fmla="*/ 400148 h 496035"/>
                <a:gd name="connsiteX5" fmla="*/ 785679 w 983577"/>
                <a:gd name="connsiteY5" fmla="*/ 408643 h 496035"/>
                <a:gd name="connsiteX6" fmla="*/ 940906 w 983577"/>
                <a:gd name="connsiteY6" fmla="*/ 492821 h 496035"/>
                <a:gd name="connsiteX7" fmla="*/ 968708 w 983577"/>
                <a:gd name="connsiteY7" fmla="*/ 486643 h 496035"/>
                <a:gd name="connsiteX8" fmla="*/ 970252 w 983577"/>
                <a:gd name="connsiteY8" fmla="*/ 484326 h 496035"/>
                <a:gd name="connsiteX9" fmla="*/ 972569 w 983577"/>
                <a:gd name="connsiteY9" fmla="*/ 477376 h 496035"/>
                <a:gd name="connsiteX10" fmla="*/ 983381 w 983577"/>
                <a:gd name="connsiteY10" fmla="*/ 410960 h 496035"/>
                <a:gd name="connsiteX11" fmla="*/ 965619 w 983577"/>
                <a:gd name="connsiteY11" fmla="*/ 386247 h 496035"/>
                <a:gd name="connsiteX12" fmla="*/ 856728 w 983577"/>
                <a:gd name="connsiteY12" fmla="*/ 368485 h 496035"/>
                <a:gd name="connsiteX13" fmla="*/ 845916 w 983577"/>
                <a:gd name="connsiteY13" fmla="*/ 363852 h 496035"/>
                <a:gd name="connsiteX14" fmla="*/ 370969 w 983577"/>
                <a:gd name="connsiteY14" fmla="*/ 285852 h 496035"/>
                <a:gd name="connsiteX15" fmla="*/ 188713 w 983577"/>
                <a:gd name="connsiteY15" fmla="*/ 41814 h 496035"/>
                <a:gd name="connsiteX16" fmla="*/ 41981 w 983577"/>
                <a:gd name="connsiteY16" fmla="*/ 20191 h 49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3577" h="496035">
                  <a:moveTo>
                    <a:pt x="41981" y="20191"/>
                  </a:moveTo>
                  <a:cubicBezTo>
                    <a:pt x="-3583" y="53398"/>
                    <a:pt x="-13622" y="117497"/>
                    <a:pt x="19585" y="163833"/>
                  </a:cubicBezTo>
                  <a:cubicBezTo>
                    <a:pt x="19585" y="163833"/>
                    <a:pt x="19585" y="163833"/>
                    <a:pt x="20358" y="164605"/>
                  </a:cubicBezTo>
                  <a:cubicBezTo>
                    <a:pt x="115347" y="252644"/>
                    <a:pt x="215742" y="334505"/>
                    <a:pt x="319999" y="410960"/>
                  </a:cubicBezTo>
                  <a:cubicBezTo>
                    <a:pt x="472137" y="416366"/>
                    <a:pt x="625047" y="413277"/>
                    <a:pt x="777184" y="400148"/>
                  </a:cubicBezTo>
                  <a:cubicBezTo>
                    <a:pt x="778729" y="404010"/>
                    <a:pt x="781818" y="407099"/>
                    <a:pt x="785679" y="408643"/>
                  </a:cubicBezTo>
                  <a:lnTo>
                    <a:pt x="940906" y="492821"/>
                  </a:lnTo>
                  <a:cubicBezTo>
                    <a:pt x="950173" y="498999"/>
                    <a:pt x="962529" y="495910"/>
                    <a:pt x="968708" y="486643"/>
                  </a:cubicBezTo>
                  <a:cubicBezTo>
                    <a:pt x="969480" y="485871"/>
                    <a:pt x="969480" y="485098"/>
                    <a:pt x="970252" y="484326"/>
                  </a:cubicBezTo>
                  <a:cubicBezTo>
                    <a:pt x="971797" y="482781"/>
                    <a:pt x="972569" y="480465"/>
                    <a:pt x="972569" y="477376"/>
                  </a:cubicBezTo>
                  <a:lnTo>
                    <a:pt x="983381" y="410960"/>
                  </a:lnTo>
                  <a:cubicBezTo>
                    <a:pt x="984925" y="399376"/>
                    <a:pt x="977203" y="388564"/>
                    <a:pt x="965619" y="386247"/>
                  </a:cubicBezTo>
                  <a:lnTo>
                    <a:pt x="856728" y="368485"/>
                  </a:lnTo>
                  <a:cubicBezTo>
                    <a:pt x="852095" y="366168"/>
                    <a:pt x="849778" y="363852"/>
                    <a:pt x="845916" y="363852"/>
                  </a:cubicBezTo>
                  <a:lnTo>
                    <a:pt x="370969" y="285852"/>
                  </a:lnTo>
                  <a:cubicBezTo>
                    <a:pt x="319999" y="197813"/>
                    <a:pt x="258990" y="115952"/>
                    <a:pt x="188713" y="41814"/>
                  </a:cubicBezTo>
                  <a:cubicBezTo>
                    <a:pt x="153961" y="-3750"/>
                    <a:pt x="89090" y="-13789"/>
                    <a:pt x="41981" y="20191"/>
                  </a:cubicBezTo>
                  <a:close/>
                </a:path>
              </a:pathLst>
            </a:custGeom>
            <a:solidFill>
              <a:srgbClr val="86C2D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10" name="Freeform: Shape 9">
              <a:extLst>
                <a:ext uri="{FF2B5EF4-FFF2-40B4-BE49-F238E27FC236}">
                  <a16:creationId xmlns:a16="http://schemas.microsoft.com/office/drawing/2014/main" id="{F9B18C38-7AFE-4BB5-9C37-4F4AB34FD2AA}"/>
                </a:ext>
              </a:extLst>
            </p:cNvPr>
            <p:cNvSpPr/>
            <p:nvPr/>
          </p:nvSpPr>
          <p:spPr>
            <a:xfrm>
              <a:off x="-8481489" y="2564688"/>
              <a:ext cx="208566" cy="128221"/>
            </a:xfrm>
            <a:custGeom>
              <a:avLst/>
              <a:gdLst>
                <a:gd name="connsiteX0" fmla="*/ 7004 w 208566"/>
                <a:gd name="connsiteY0" fmla="*/ 23751 h 128221"/>
                <a:gd name="connsiteX1" fmla="*/ 53 w 208566"/>
                <a:gd name="connsiteY1" fmla="*/ 90166 h 128221"/>
                <a:gd name="connsiteX2" fmla="*/ 18588 w 208566"/>
                <a:gd name="connsiteY2" fmla="*/ 112562 h 128221"/>
                <a:gd name="connsiteX3" fmla="*/ 20132 w 208566"/>
                <a:gd name="connsiteY3" fmla="*/ 112562 h 128221"/>
                <a:gd name="connsiteX4" fmla="*/ 186943 w 208566"/>
                <a:gd name="connsiteY4" fmla="*/ 128008 h 128221"/>
                <a:gd name="connsiteX5" fmla="*/ 208567 w 208566"/>
                <a:gd name="connsiteY5" fmla="*/ 111790 h 128221"/>
                <a:gd name="connsiteX6" fmla="*/ 208567 w 208566"/>
                <a:gd name="connsiteY6" fmla="*/ 107929 h 128221"/>
                <a:gd name="connsiteX7" fmla="*/ 208567 w 208566"/>
                <a:gd name="connsiteY7" fmla="*/ 97117 h 128221"/>
                <a:gd name="connsiteX8" fmla="*/ 195438 w 208566"/>
                <a:gd name="connsiteY8" fmla="*/ 74721 h 128221"/>
                <a:gd name="connsiteX9" fmla="*/ 33261 w 208566"/>
                <a:gd name="connsiteY9" fmla="*/ 1355 h 128221"/>
                <a:gd name="connsiteX10" fmla="*/ 4687 w 208566"/>
                <a:gd name="connsiteY10" fmla="*/ 12167 h 128221"/>
                <a:gd name="connsiteX11" fmla="*/ 7004 w 208566"/>
                <a:gd name="connsiteY11" fmla="*/ 23751 h 12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566" h="128221">
                  <a:moveTo>
                    <a:pt x="7004" y="23751"/>
                  </a:moveTo>
                  <a:lnTo>
                    <a:pt x="53" y="90166"/>
                  </a:lnTo>
                  <a:cubicBezTo>
                    <a:pt x="-719" y="101751"/>
                    <a:pt x="7004" y="111018"/>
                    <a:pt x="18588" y="112562"/>
                  </a:cubicBezTo>
                  <a:cubicBezTo>
                    <a:pt x="19360" y="112562"/>
                    <a:pt x="19360" y="112562"/>
                    <a:pt x="20132" y="112562"/>
                  </a:cubicBezTo>
                  <a:lnTo>
                    <a:pt x="186943" y="128008"/>
                  </a:lnTo>
                  <a:cubicBezTo>
                    <a:pt x="197755" y="129552"/>
                    <a:pt x="207022" y="122602"/>
                    <a:pt x="208567" y="111790"/>
                  </a:cubicBezTo>
                  <a:cubicBezTo>
                    <a:pt x="208567" y="110245"/>
                    <a:pt x="208567" y="109473"/>
                    <a:pt x="208567" y="107929"/>
                  </a:cubicBezTo>
                  <a:lnTo>
                    <a:pt x="208567" y="97117"/>
                  </a:lnTo>
                  <a:cubicBezTo>
                    <a:pt x="208567" y="87850"/>
                    <a:pt x="203933" y="79355"/>
                    <a:pt x="195438" y="74721"/>
                  </a:cubicBezTo>
                  <a:lnTo>
                    <a:pt x="33261" y="1355"/>
                  </a:lnTo>
                  <a:cubicBezTo>
                    <a:pt x="22449" y="-2506"/>
                    <a:pt x="10093" y="2127"/>
                    <a:pt x="4687" y="12167"/>
                  </a:cubicBezTo>
                  <a:cubicBezTo>
                    <a:pt x="6231" y="16028"/>
                    <a:pt x="7004" y="19890"/>
                    <a:pt x="7004" y="23751"/>
                  </a:cubicBezTo>
                  <a:close/>
                </a:path>
              </a:pathLst>
            </a:custGeom>
            <a:solidFill>
              <a:srgbClr val="86C2D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11" name="Freeform: Shape 10">
              <a:extLst>
                <a:ext uri="{FF2B5EF4-FFF2-40B4-BE49-F238E27FC236}">
                  <a16:creationId xmlns:a16="http://schemas.microsoft.com/office/drawing/2014/main" id="{042DD034-71A1-41E0-A18F-1CF0B097AB5F}"/>
                </a:ext>
              </a:extLst>
            </p:cNvPr>
            <p:cNvSpPr/>
            <p:nvPr/>
          </p:nvSpPr>
          <p:spPr>
            <a:xfrm>
              <a:off x="-8599564" y="2683428"/>
              <a:ext cx="383017" cy="204652"/>
            </a:xfrm>
            <a:custGeom>
              <a:avLst/>
              <a:gdLst>
                <a:gd name="connsiteX0" fmla="*/ 32406 w 383017"/>
                <a:gd name="connsiteY0" fmla="*/ 204652 h 204652"/>
                <a:gd name="connsiteX1" fmla="*/ 16960 w 383017"/>
                <a:gd name="connsiteY1" fmla="*/ 200018 h 204652"/>
                <a:gd name="connsiteX2" fmla="*/ 3832 w 383017"/>
                <a:gd name="connsiteY2" fmla="*/ 155227 h 204652"/>
                <a:gd name="connsiteX3" fmla="*/ 79514 w 383017"/>
                <a:gd name="connsiteY3" fmla="*/ 17762 h 204652"/>
                <a:gd name="connsiteX4" fmla="*/ 108088 w 383017"/>
                <a:gd name="connsiteY4" fmla="*/ 0 h 204652"/>
                <a:gd name="connsiteX5" fmla="*/ 349809 w 383017"/>
                <a:gd name="connsiteY5" fmla="*/ 0 h 204652"/>
                <a:gd name="connsiteX6" fmla="*/ 383017 w 383017"/>
                <a:gd name="connsiteY6" fmla="*/ 33208 h 204652"/>
                <a:gd name="connsiteX7" fmla="*/ 349809 w 383017"/>
                <a:gd name="connsiteY7" fmla="*/ 66415 h 204652"/>
                <a:gd name="connsiteX8" fmla="*/ 349809 w 383017"/>
                <a:gd name="connsiteY8" fmla="*/ 66415 h 204652"/>
                <a:gd name="connsiteX9" fmla="*/ 127395 w 383017"/>
                <a:gd name="connsiteY9" fmla="*/ 66415 h 204652"/>
                <a:gd name="connsiteX10" fmla="*/ 60980 w 383017"/>
                <a:gd name="connsiteY10" fmla="*/ 186890 h 204652"/>
                <a:gd name="connsiteX11" fmla="*/ 32406 w 383017"/>
                <a:gd name="connsiteY11" fmla="*/ 204652 h 20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017" h="204652">
                  <a:moveTo>
                    <a:pt x="32406" y="204652"/>
                  </a:moveTo>
                  <a:cubicBezTo>
                    <a:pt x="27000" y="203880"/>
                    <a:pt x="21594" y="202335"/>
                    <a:pt x="16960" y="200018"/>
                  </a:cubicBezTo>
                  <a:cubicBezTo>
                    <a:pt x="1515" y="191523"/>
                    <a:pt x="-4663" y="171444"/>
                    <a:pt x="3832" y="155227"/>
                  </a:cubicBezTo>
                  <a:lnTo>
                    <a:pt x="79514" y="17762"/>
                  </a:lnTo>
                  <a:cubicBezTo>
                    <a:pt x="85692" y="6950"/>
                    <a:pt x="96504" y="772"/>
                    <a:pt x="108088" y="0"/>
                  </a:cubicBezTo>
                  <a:lnTo>
                    <a:pt x="349809" y="0"/>
                  </a:lnTo>
                  <a:cubicBezTo>
                    <a:pt x="368344" y="0"/>
                    <a:pt x="383017" y="14673"/>
                    <a:pt x="383017" y="33208"/>
                  </a:cubicBezTo>
                  <a:cubicBezTo>
                    <a:pt x="383017" y="51742"/>
                    <a:pt x="368344" y="66415"/>
                    <a:pt x="349809" y="66415"/>
                  </a:cubicBezTo>
                  <a:cubicBezTo>
                    <a:pt x="349809" y="66415"/>
                    <a:pt x="349809" y="66415"/>
                    <a:pt x="349809" y="66415"/>
                  </a:cubicBezTo>
                  <a:lnTo>
                    <a:pt x="127395" y="66415"/>
                  </a:lnTo>
                  <a:lnTo>
                    <a:pt x="60980" y="186890"/>
                  </a:lnTo>
                  <a:cubicBezTo>
                    <a:pt x="54801" y="196929"/>
                    <a:pt x="43990" y="203880"/>
                    <a:pt x="32406" y="204652"/>
                  </a:cubicBez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23" name="Group 22">
            <a:extLst>
              <a:ext uri="{FF2B5EF4-FFF2-40B4-BE49-F238E27FC236}">
                <a16:creationId xmlns:a16="http://schemas.microsoft.com/office/drawing/2014/main" id="{FD070E5A-98BF-4A30-AFD8-1897A137CDD3}"/>
              </a:ext>
            </a:extLst>
          </p:cNvPr>
          <p:cNvGrpSpPr/>
          <p:nvPr/>
        </p:nvGrpSpPr>
        <p:grpSpPr>
          <a:xfrm>
            <a:off x="3012950" y="5046490"/>
            <a:ext cx="1030280" cy="757479"/>
            <a:chOff x="872953" y="4985115"/>
            <a:chExt cx="732247" cy="538360"/>
          </a:xfrm>
        </p:grpSpPr>
        <p:grpSp>
          <p:nvGrpSpPr>
            <p:cNvPr id="24" name="Group 23">
              <a:extLst>
                <a:ext uri="{FF2B5EF4-FFF2-40B4-BE49-F238E27FC236}">
                  <a16:creationId xmlns:a16="http://schemas.microsoft.com/office/drawing/2014/main" id="{B2AEC5A4-60D0-4012-A7E0-272DAF30774E}"/>
                </a:ext>
              </a:extLst>
            </p:cNvPr>
            <p:cNvGrpSpPr/>
            <p:nvPr/>
          </p:nvGrpSpPr>
          <p:grpSpPr>
            <a:xfrm>
              <a:off x="872953" y="4985115"/>
              <a:ext cx="196143" cy="538360"/>
              <a:chOff x="-2274887" y="2098676"/>
              <a:chExt cx="752474" cy="2065337"/>
            </a:xfrm>
          </p:grpSpPr>
          <p:sp>
            <p:nvSpPr>
              <p:cNvPr id="36" name="Freeform 39">
                <a:extLst>
                  <a:ext uri="{FF2B5EF4-FFF2-40B4-BE49-F238E27FC236}">
                    <a16:creationId xmlns:a16="http://schemas.microsoft.com/office/drawing/2014/main" id="{54552726-DA9F-415B-AFF0-83583B915995}"/>
                  </a:ext>
                </a:extLst>
              </p:cNvPr>
              <p:cNvSpPr>
                <a:spLocks/>
              </p:cNvSpPr>
              <p:nvPr/>
            </p:nvSpPr>
            <p:spPr bwMode="auto">
              <a:xfrm>
                <a:off x="-1930400" y="3200400"/>
                <a:ext cx="401637" cy="809625"/>
              </a:xfrm>
              <a:custGeom>
                <a:avLst/>
                <a:gdLst>
                  <a:gd name="T0" fmla="*/ 111 w 206"/>
                  <a:gd name="T1" fmla="*/ 9 h 418"/>
                  <a:gd name="T2" fmla="*/ 112 w 206"/>
                  <a:gd name="T3" fmla="*/ 0 h 418"/>
                  <a:gd name="T4" fmla="*/ 0 w 206"/>
                  <a:gd name="T5" fmla="*/ 0 h 418"/>
                  <a:gd name="T6" fmla="*/ 5 w 206"/>
                  <a:gd name="T7" fmla="*/ 105 h 418"/>
                  <a:gd name="T8" fmla="*/ 108 w 206"/>
                  <a:gd name="T9" fmla="*/ 216 h 418"/>
                  <a:gd name="T10" fmla="*/ 130 w 206"/>
                  <a:gd name="T11" fmla="*/ 394 h 418"/>
                  <a:gd name="T12" fmla="*/ 158 w 206"/>
                  <a:gd name="T13" fmla="*/ 394 h 418"/>
                  <a:gd name="T14" fmla="*/ 199 w 206"/>
                  <a:gd name="T15" fmla="*/ 179 h 418"/>
                  <a:gd name="T16" fmla="*/ 111 w 206"/>
                  <a:gd name="T17" fmla="*/ 9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418">
                    <a:moveTo>
                      <a:pt x="111" y="9"/>
                    </a:moveTo>
                    <a:cubicBezTo>
                      <a:pt x="111" y="6"/>
                      <a:pt x="112" y="3"/>
                      <a:pt x="112" y="0"/>
                    </a:cubicBezTo>
                    <a:cubicBezTo>
                      <a:pt x="0" y="0"/>
                      <a:pt x="0" y="0"/>
                      <a:pt x="0" y="0"/>
                    </a:cubicBezTo>
                    <a:cubicBezTo>
                      <a:pt x="3" y="58"/>
                      <a:pt x="5" y="104"/>
                      <a:pt x="5" y="105"/>
                    </a:cubicBezTo>
                    <a:cubicBezTo>
                      <a:pt x="5" y="105"/>
                      <a:pt x="99" y="182"/>
                      <a:pt x="108" y="216"/>
                    </a:cubicBezTo>
                    <a:cubicBezTo>
                      <a:pt x="117" y="251"/>
                      <a:pt x="129" y="386"/>
                      <a:pt x="130" y="394"/>
                    </a:cubicBezTo>
                    <a:cubicBezTo>
                      <a:pt x="132" y="409"/>
                      <a:pt x="150" y="418"/>
                      <a:pt x="158" y="394"/>
                    </a:cubicBezTo>
                    <a:cubicBezTo>
                      <a:pt x="195" y="281"/>
                      <a:pt x="206" y="218"/>
                      <a:pt x="199" y="179"/>
                    </a:cubicBezTo>
                    <a:cubicBezTo>
                      <a:pt x="193" y="139"/>
                      <a:pt x="111" y="9"/>
                      <a:pt x="111"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7" name="Freeform 40">
                <a:extLst>
                  <a:ext uri="{FF2B5EF4-FFF2-40B4-BE49-F238E27FC236}">
                    <a16:creationId xmlns:a16="http://schemas.microsoft.com/office/drawing/2014/main" id="{FF4712E7-91DF-4134-9CE1-C919C301EDBA}"/>
                  </a:ext>
                </a:extLst>
              </p:cNvPr>
              <p:cNvSpPr>
                <a:spLocks noEditPoints="1"/>
              </p:cNvSpPr>
              <p:nvPr/>
            </p:nvSpPr>
            <p:spPr bwMode="auto">
              <a:xfrm>
                <a:off x="-1936750" y="3192463"/>
                <a:ext cx="414337" cy="806450"/>
              </a:xfrm>
              <a:custGeom>
                <a:avLst/>
                <a:gdLst>
                  <a:gd name="T0" fmla="*/ 147 w 213"/>
                  <a:gd name="T1" fmla="*/ 416 h 416"/>
                  <a:gd name="T2" fmla="*/ 145 w 213"/>
                  <a:gd name="T3" fmla="*/ 416 h 416"/>
                  <a:gd name="T4" fmla="*/ 129 w 213"/>
                  <a:gd name="T5" fmla="*/ 398 h 416"/>
                  <a:gd name="T6" fmla="*/ 129 w 213"/>
                  <a:gd name="T7" fmla="*/ 395 h 416"/>
                  <a:gd name="T8" fmla="*/ 107 w 213"/>
                  <a:gd name="T9" fmla="*/ 221 h 416"/>
                  <a:gd name="T10" fmla="*/ 6 w 213"/>
                  <a:gd name="T11" fmla="*/ 111 h 416"/>
                  <a:gd name="T12" fmla="*/ 5 w 213"/>
                  <a:gd name="T13" fmla="*/ 110 h 416"/>
                  <a:gd name="T14" fmla="*/ 0 w 213"/>
                  <a:gd name="T15" fmla="*/ 4 h 416"/>
                  <a:gd name="T16" fmla="*/ 3 w 213"/>
                  <a:gd name="T17" fmla="*/ 0 h 416"/>
                  <a:gd name="T18" fmla="*/ 3 w 213"/>
                  <a:gd name="T19" fmla="*/ 0 h 416"/>
                  <a:gd name="T20" fmla="*/ 115 w 213"/>
                  <a:gd name="T21" fmla="*/ 0 h 416"/>
                  <a:gd name="T22" fmla="*/ 119 w 213"/>
                  <a:gd name="T23" fmla="*/ 4 h 416"/>
                  <a:gd name="T24" fmla="*/ 119 w 213"/>
                  <a:gd name="T25" fmla="*/ 4 h 416"/>
                  <a:gd name="T26" fmla="*/ 118 w 213"/>
                  <a:gd name="T27" fmla="*/ 12 h 416"/>
                  <a:gd name="T28" fmla="*/ 206 w 213"/>
                  <a:gd name="T29" fmla="*/ 182 h 416"/>
                  <a:gd name="T30" fmla="*/ 164 w 213"/>
                  <a:gd name="T31" fmla="*/ 399 h 416"/>
                  <a:gd name="T32" fmla="*/ 147 w 213"/>
                  <a:gd name="T33" fmla="*/ 416 h 416"/>
                  <a:gd name="T34" fmla="*/ 11 w 213"/>
                  <a:gd name="T35" fmla="*/ 107 h 416"/>
                  <a:gd name="T36" fmla="*/ 114 w 213"/>
                  <a:gd name="T37" fmla="*/ 220 h 416"/>
                  <a:gd name="T38" fmla="*/ 136 w 213"/>
                  <a:gd name="T39" fmla="*/ 394 h 416"/>
                  <a:gd name="T40" fmla="*/ 137 w 213"/>
                  <a:gd name="T41" fmla="*/ 397 h 416"/>
                  <a:gd name="T42" fmla="*/ 146 w 213"/>
                  <a:gd name="T43" fmla="*/ 409 h 416"/>
                  <a:gd name="T44" fmla="*/ 158 w 213"/>
                  <a:gd name="T45" fmla="*/ 397 h 416"/>
                  <a:gd name="T46" fmla="*/ 199 w 213"/>
                  <a:gd name="T47" fmla="*/ 183 h 416"/>
                  <a:gd name="T48" fmla="*/ 111 w 213"/>
                  <a:gd name="T49" fmla="*/ 15 h 416"/>
                  <a:gd name="T50" fmla="*/ 110 w 213"/>
                  <a:gd name="T51" fmla="*/ 13 h 416"/>
                  <a:gd name="T52" fmla="*/ 111 w 213"/>
                  <a:gd name="T53" fmla="*/ 7 h 416"/>
                  <a:gd name="T54" fmla="*/ 7 w 213"/>
                  <a:gd name="T55" fmla="*/ 7 h 416"/>
                  <a:gd name="T56" fmla="*/ 11 w 213"/>
                  <a:gd name="T57" fmla="*/ 10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3" h="416">
                    <a:moveTo>
                      <a:pt x="147" y="416"/>
                    </a:moveTo>
                    <a:cubicBezTo>
                      <a:pt x="146" y="416"/>
                      <a:pt x="146" y="416"/>
                      <a:pt x="145" y="416"/>
                    </a:cubicBezTo>
                    <a:cubicBezTo>
                      <a:pt x="137" y="414"/>
                      <a:pt x="130" y="407"/>
                      <a:pt x="129" y="398"/>
                    </a:cubicBezTo>
                    <a:cubicBezTo>
                      <a:pt x="129" y="395"/>
                      <a:pt x="129" y="395"/>
                      <a:pt x="129" y="395"/>
                    </a:cubicBezTo>
                    <a:cubicBezTo>
                      <a:pt x="120" y="303"/>
                      <a:pt x="113" y="242"/>
                      <a:pt x="107" y="221"/>
                    </a:cubicBezTo>
                    <a:cubicBezTo>
                      <a:pt x="99" y="189"/>
                      <a:pt x="7" y="112"/>
                      <a:pt x="6" y="111"/>
                    </a:cubicBezTo>
                    <a:cubicBezTo>
                      <a:pt x="5" y="111"/>
                      <a:pt x="5" y="110"/>
                      <a:pt x="5" y="110"/>
                    </a:cubicBezTo>
                    <a:cubicBezTo>
                      <a:pt x="4" y="109"/>
                      <a:pt x="4" y="109"/>
                      <a:pt x="0" y="4"/>
                    </a:cubicBezTo>
                    <a:cubicBezTo>
                      <a:pt x="0" y="2"/>
                      <a:pt x="1" y="0"/>
                      <a:pt x="3" y="0"/>
                    </a:cubicBezTo>
                    <a:cubicBezTo>
                      <a:pt x="3" y="0"/>
                      <a:pt x="3" y="0"/>
                      <a:pt x="3" y="0"/>
                    </a:cubicBezTo>
                    <a:cubicBezTo>
                      <a:pt x="115" y="0"/>
                      <a:pt x="115" y="0"/>
                      <a:pt x="115" y="0"/>
                    </a:cubicBezTo>
                    <a:cubicBezTo>
                      <a:pt x="117" y="0"/>
                      <a:pt x="119" y="2"/>
                      <a:pt x="119" y="4"/>
                    </a:cubicBezTo>
                    <a:cubicBezTo>
                      <a:pt x="119" y="4"/>
                      <a:pt x="119" y="4"/>
                      <a:pt x="119" y="4"/>
                    </a:cubicBezTo>
                    <a:cubicBezTo>
                      <a:pt x="118" y="12"/>
                      <a:pt x="118" y="12"/>
                      <a:pt x="118" y="12"/>
                    </a:cubicBezTo>
                    <a:cubicBezTo>
                      <a:pt x="126" y="26"/>
                      <a:pt x="199" y="143"/>
                      <a:pt x="206" y="182"/>
                    </a:cubicBezTo>
                    <a:cubicBezTo>
                      <a:pt x="213" y="224"/>
                      <a:pt x="200" y="289"/>
                      <a:pt x="164" y="399"/>
                    </a:cubicBezTo>
                    <a:cubicBezTo>
                      <a:pt x="161" y="410"/>
                      <a:pt x="154" y="416"/>
                      <a:pt x="147" y="416"/>
                    </a:cubicBezTo>
                    <a:moveTo>
                      <a:pt x="11" y="107"/>
                    </a:moveTo>
                    <a:cubicBezTo>
                      <a:pt x="23" y="116"/>
                      <a:pt x="106" y="186"/>
                      <a:pt x="114" y="220"/>
                    </a:cubicBezTo>
                    <a:cubicBezTo>
                      <a:pt x="122" y="247"/>
                      <a:pt x="131" y="341"/>
                      <a:pt x="136" y="394"/>
                    </a:cubicBezTo>
                    <a:cubicBezTo>
                      <a:pt x="137" y="397"/>
                      <a:pt x="137" y="397"/>
                      <a:pt x="137" y="397"/>
                    </a:cubicBezTo>
                    <a:cubicBezTo>
                      <a:pt x="137" y="403"/>
                      <a:pt x="141" y="408"/>
                      <a:pt x="146" y="409"/>
                    </a:cubicBezTo>
                    <a:cubicBezTo>
                      <a:pt x="151" y="409"/>
                      <a:pt x="155" y="405"/>
                      <a:pt x="158" y="397"/>
                    </a:cubicBezTo>
                    <a:cubicBezTo>
                      <a:pt x="193" y="288"/>
                      <a:pt x="205" y="224"/>
                      <a:pt x="199" y="183"/>
                    </a:cubicBezTo>
                    <a:cubicBezTo>
                      <a:pt x="192" y="144"/>
                      <a:pt x="112" y="16"/>
                      <a:pt x="111" y="15"/>
                    </a:cubicBezTo>
                    <a:cubicBezTo>
                      <a:pt x="110" y="14"/>
                      <a:pt x="110" y="14"/>
                      <a:pt x="110" y="13"/>
                    </a:cubicBezTo>
                    <a:cubicBezTo>
                      <a:pt x="111" y="7"/>
                      <a:pt x="111" y="7"/>
                      <a:pt x="111" y="7"/>
                    </a:cubicBezTo>
                    <a:cubicBezTo>
                      <a:pt x="7" y="7"/>
                      <a:pt x="7" y="7"/>
                      <a:pt x="7" y="7"/>
                    </a:cubicBezTo>
                    <a:cubicBezTo>
                      <a:pt x="10" y="78"/>
                      <a:pt x="11" y="101"/>
                      <a:pt x="11" y="107"/>
                    </a:cubicBezTo>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8" name="Freeform 41">
                <a:extLst>
                  <a:ext uri="{FF2B5EF4-FFF2-40B4-BE49-F238E27FC236}">
                    <a16:creationId xmlns:a16="http://schemas.microsoft.com/office/drawing/2014/main" id="{6B89346C-F963-493B-B96F-3D2A6ADE2F23}"/>
                  </a:ext>
                </a:extLst>
              </p:cNvPr>
              <p:cNvSpPr>
                <a:spLocks/>
              </p:cNvSpPr>
              <p:nvPr/>
            </p:nvSpPr>
            <p:spPr bwMode="auto">
              <a:xfrm>
                <a:off x="-1695450" y="3922713"/>
                <a:ext cx="168275" cy="85725"/>
              </a:xfrm>
              <a:custGeom>
                <a:avLst/>
                <a:gdLst>
                  <a:gd name="T0" fmla="*/ 3 w 86"/>
                  <a:gd name="T1" fmla="*/ 0 h 44"/>
                  <a:gd name="T2" fmla="*/ 0 w 86"/>
                  <a:gd name="T3" fmla="*/ 4 h 44"/>
                  <a:gd name="T4" fmla="*/ 0 w 86"/>
                  <a:gd name="T5" fmla="*/ 7 h 44"/>
                  <a:gd name="T6" fmla="*/ 0 w 86"/>
                  <a:gd name="T7" fmla="*/ 35 h 44"/>
                  <a:gd name="T8" fmla="*/ 8 w 86"/>
                  <a:gd name="T9" fmla="*/ 44 h 44"/>
                  <a:gd name="T10" fmla="*/ 77 w 86"/>
                  <a:gd name="T11" fmla="*/ 44 h 44"/>
                  <a:gd name="T12" fmla="*/ 86 w 86"/>
                  <a:gd name="T13" fmla="*/ 35 h 44"/>
                  <a:gd name="T14" fmla="*/ 86 w 86"/>
                  <a:gd name="T15" fmla="*/ 31 h 44"/>
                  <a:gd name="T16" fmla="*/ 80 w 86"/>
                  <a:gd name="T17" fmla="*/ 22 h 44"/>
                  <a:gd name="T18" fmla="*/ 44 w 86"/>
                  <a:gd name="T19" fmla="*/ 10 h 44"/>
                  <a:gd name="T20" fmla="*/ 40 w 86"/>
                  <a:gd name="T21" fmla="*/ 22 h 44"/>
                  <a:gd name="T22" fmla="*/ 23 w 86"/>
                  <a:gd name="T23" fmla="*/ 39 h 44"/>
                  <a:gd name="T24" fmla="*/ 21 w 86"/>
                  <a:gd name="T25" fmla="*/ 39 h 44"/>
                  <a:gd name="T26" fmla="*/ 5 w 86"/>
                  <a:gd name="T27" fmla="*/ 21 h 44"/>
                  <a:gd name="T28" fmla="*/ 5 w 86"/>
                  <a:gd name="T29" fmla="*/ 18 h 44"/>
                  <a:gd name="T30" fmla="*/ 3 w 86"/>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 h="44">
                    <a:moveTo>
                      <a:pt x="3" y="0"/>
                    </a:moveTo>
                    <a:cubicBezTo>
                      <a:pt x="2" y="1"/>
                      <a:pt x="1" y="3"/>
                      <a:pt x="0" y="4"/>
                    </a:cubicBezTo>
                    <a:cubicBezTo>
                      <a:pt x="0" y="5"/>
                      <a:pt x="0" y="6"/>
                      <a:pt x="0" y="7"/>
                    </a:cubicBezTo>
                    <a:cubicBezTo>
                      <a:pt x="0" y="35"/>
                      <a:pt x="0" y="35"/>
                      <a:pt x="0" y="35"/>
                    </a:cubicBezTo>
                    <a:cubicBezTo>
                      <a:pt x="0" y="40"/>
                      <a:pt x="4" y="44"/>
                      <a:pt x="8" y="44"/>
                    </a:cubicBezTo>
                    <a:cubicBezTo>
                      <a:pt x="77" y="44"/>
                      <a:pt x="77" y="44"/>
                      <a:pt x="77" y="44"/>
                    </a:cubicBezTo>
                    <a:cubicBezTo>
                      <a:pt x="82" y="44"/>
                      <a:pt x="86" y="40"/>
                      <a:pt x="86" y="35"/>
                    </a:cubicBezTo>
                    <a:cubicBezTo>
                      <a:pt x="86" y="31"/>
                      <a:pt x="86" y="31"/>
                      <a:pt x="86" y="31"/>
                    </a:cubicBezTo>
                    <a:cubicBezTo>
                      <a:pt x="86" y="27"/>
                      <a:pt x="84" y="23"/>
                      <a:pt x="80" y="22"/>
                    </a:cubicBezTo>
                    <a:cubicBezTo>
                      <a:pt x="44" y="10"/>
                      <a:pt x="44" y="10"/>
                      <a:pt x="44" y="10"/>
                    </a:cubicBezTo>
                    <a:cubicBezTo>
                      <a:pt x="43" y="14"/>
                      <a:pt x="42" y="18"/>
                      <a:pt x="40" y="22"/>
                    </a:cubicBezTo>
                    <a:cubicBezTo>
                      <a:pt x="37" y="33"/>
                      <a:pt x="30" y="39"/>
                      <a:pt x="23" y="39"/>
                    </a:cubicBezTo>
                    <a:cubicBezTo>
                      <a:pt x="22" y="39"/>
                      <a:pt x="22" y="39"/>
                      <a:pt x="21" y="39"/>
                    </a:cubicBezTo>
                    <a:cubicBezTo>
                      <a:pt x="13" y="37"/>
                      <a:pt x="6" y="30"/>
                      <a:pt x="5" y="21"/>
                    </a:cubicBezTo>
                    <a:cubicBezTo>
                      <a:pt x="5" y="18"/>
                      <a:pt x="5" y="18"/>
                      <a:pt x="5" y="18"/>
                    </a:cubicBezTo>
                    <a:cubicBezTo>
                      <a:pt x="5" y="12"/>
                      <a:pt x="4" y="6"/>
                      <a:pt x="3"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9" name="Freeform 42">
                <a:extLst>
                  <a:ext uri="{FF2B5EF4-FFF2-40B4-BE49-F238E27FC236}">
                    <a16:creationId xmlns:a16="http://schemas.microsoft.com/office/drawing/2014/main" id="{94B3F595-71C3-4241-A17F-40ECCD401F93}"/>
                  </a:ext>
                </a:extLst>
              </p:cNvPr>
              <p:cNvSpPr>
                <a:spLocks/>
              </p:cNvSpPr>
              <p:nvPr/>
            </p:nvSpPr>
            <p:spPr bwMode="auto">
              <a:xfrm>
                <a:off x="-1673225" y="3921125"/>
                <a:ext cx="52387" cy="63500"/>
              </a:xfrm>
              <a:custGeom>
                <a:avLst/>
                <a:gdLst>
                  <a:gd name="T0" fmla="*/ 0 w 27"/>
                  <a:gd name="T1" fmla="*/ 0 h 33"/>
                  <a:gd name="T2" fmla="*/ 1 w 27"/>
                  <a:gd name="T3" fmla="*/ 18 h 33"/>
                  <a:gd name="T4" fmla="*/ 2 w 27"/>
                  <a:gd name="T5" fmla="*/ 21 h 33"/>
                  <a:gd name="T6" fmla="*/ 11 w 27"/>
                  <a:gd name="T7" fmla="*/ 33 h 33"/>
                  <a:gd name="T8" fmla="*/ 12 w 27"/>
                  <a:gd name="T9" fmla="*/ 33 h 33"/>
                  <a:gd name="T10" fmla="*/ 23 w 27"/>
                  <a:gd name="T11" fmla="*/ 21 h 33"/>
                  <a:gd name="T12" fmla="*/ 27 w 27"/>
                  <a:gd name="T13" fmla="*/ 9 h 33"/>
                  <a:gd name="T14" fmla="*/ 0 w 27"/>
                  <a:gd name="T15" fmla="*/ 0 h 33"/>
                  <a:gd name="T16" fmla="*/ 0 w 27"/>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3">
                    <a:moveTo>
                      <a:pt x="0" y="0"/>
                    </a:moveTo>
                    <a:cubicBezTo>
                      <a:pt x="0" y="6"/>
                      <a:pt x="1" y="12"/>
                      <a:pt x="1" y="18"/>
                    </a:cubicBezTo>
                    <a:cubicBezTo>
                      <a:pt x="2" y="21"/>
                      <a:pt x="2" y="21"/>
                      <a:pt x="2" y="21"/>
                    </a:cubicBezTo>
                    <a:cubicBezTo>
                      <a:pt x="2" y="27"/>
                      <a:pt x="6" y="32"/>
                      <a:pt x="11" y="33"/>
                    </a:cubicBezTo>
                    <a:cubicBezTo>
                      <a:pt x="11" y="33"/>
                      <a:pt x="12" y="33"/>
                      <a:pt x="12" y="33"/>
                    </a:cubicBezTo>
                    <a:cubicBezTo>
                      <a:pt x="16" y="33"/>
                      <a:pt x="20" y="29"/>
                      <a:pt x="23" y="21"/>
                    </a:cubicBezTo>
                    <a:cubicBezTo>
                      <a:pt x="24" y="17"/>
                      <a:pt x="25" y="13"/>
                      <a:pt x="27" y="9"/>
                    </a:cubicBezTo>
                    <a:cubicBezTo>
                      <a:pt x="0" y="0"/>
                      <a:pt x="0" y="0"/>
                      <a:pt x="0" y="0"/>
                    </a:cubicBezTo>
                    <a:cubicBezTo>
                      <a:pt x="0" y="0"/>
                      <a:pt x="0" y="0"/>
                      <a:pt x="0"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0" name="Freeform 43">
                <a:extLst>
                  <a:ext uri="{FF2B5EF4-FFF2-40B4-BE49-F238E27FC236}">
                    <a16:creationId xmlns:a16="http://schemas.microsoft.com/office/drawing/2014/main" id="{A4A961D4-65CA-4729-91F5-C7C114FF4ADB}"/>
                  </a:ext>
                </a:extLst>
              </p:cNvPr>
              <p:cNvSpPr>
                <a:spLocks/>
              </p:cNvSpPr>
              <p:nvPr/>
            </p:nvSpPr>
            <p:spPr bwMode="auto">
              <a:xfrm>
                <a:off x="-1689100" y="3921125"/>
                <a:ext cx="79375" cy="77787"/>
              </a:xfrm>
              <a:custGeom>
                <a:avLst/>
                <a:gdLst>
                  <a:gd name="T0" fmla="*/ 5 w 41"/>
                  <a:gd name="T1" fmla="*/ 0 h 40"/>
                  <a:gd name="T2" fmla="*/ 0 w 41"/>
                  <a:gd name="T3" fmla="*/ 1 h 40"/>
                  <a:gd name="T4" fmla="*/ 2 w 41"/>
                  <a:gd name="T5" fmla="*/ 19 h 40"/>
                  <a:gd name="T6" fmla="*/ 2 w 41"/>
                  <a:gd name="T7" fmla="*/ 22 h 40"/>
                  <a:gd name="T8" fmla="*/ 18 w 41"/>
                  <a:gd name="T9" fmla="*/ 40 h 40"/>
                  <a:gd name="T10" fmla="*/ 20 w 41"/>
                  <a:gd name="T11" fmla="*/ 40 h 40"/>
                  <a:gd name="T12" fmla="*/ 37 w 41"/>
                  <a:gd name="T13" fmla="*/ 23 h 40"/>
                  <a:gd name="T14" fmla="*/ 41 w 41"/>
                  <a:gd name="T15" fmla="*/ 11 h 40"/>
                  <a:gd name="T16" fmla="*/ 35 w 41"/>
                  <a:gd name="T17" fmla="*/ 9 h 40"/>
                  <a:gd name="T18" fmla="*/ 31 w 41"/>
                  <a:gd name="T19" fmla="*/ 21 h 40"/>
                  <a:gd name="T20" fmla="*/ 20 w 41"/>
                  <a:gd name="T21" fmla="*/ 33 h 40"/>
                  <a:gd name="T22" fmla="*/ 19 w 41"/>
                  <a:gd name="T23" fmla="*/ 33 h 40"/>
                  <a:gd name="T24" fmla="*/ 10 w 41"/>
                  <a:gd name="T25" fmla="*/ 21 h 40"/>
                  <a:gd name="T26" fmla="*/ 9 w 41"/>
                  <a:gd name="T27" fmla="*/ 18 h 40"/>
                  <a:gd name="T28" fmla="*/ 8 w 41"/>
                  <a:gd name="T29" fmla="*/ 0 h 40"/>
                  <a:gd name="T30" fmla="*/ 5 w 41"/>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0">
                    <a:moveTo>
                      <a:pt x="5" y="0"/>
                    </a:moveTo>
                    <a:cubicBezTo>
                      <a:pt x="4" y="0"/>
                      <a:pt x="2" y="0"/>
                      <a:pt x="0" y="1"/>
                    </a:cubicBezTo>
                    <a:cubicBezTo>
                      <a:pt x="1" y="7"/>
                      <a:pt x="2" y="13"/>
                      <a:pt x="2" y="19"/>
                    </a:cubicBezTo>
                    <a:cubicBezTo>
                      <a:pt x="2" y="22"/>
                      <a:pt x="2" y="22"/>
                      <a:pt x="2" y="22"/>
                    </a:cubicBezTo>
                    <a:cubicBezTo>
                      <a:pt x="3" y="31"/>
                      <a:pt x="10" y="38"/>
                      <a:pt x="18" y="40"/>
                    </a:cubicBezTo>
                    <a:cubicBezTo>
                      <a:pt x="19" y="40"/>
                      <a:pt x="19" y="40"/>
                      <a:pt x="20" y="40"/>
                    </a:cubicBezTo>
                    <a:cubicBezTo>
                      <a:pt x="27" y="40"/>
                      <a:pt x="34" y="34"/>
                      <a:pt x="37" y="23"/>
                    </a:cubicBezTo>
                    <a:cubicBezTo>
                      <a:pt x="39" y="19"/>
                      <a:pt x="40" y="15"/>
                      <a:pt x="41" y="11"/>
                    </a:cubicBezTo>
                    <a:cubicBezTo>
                      <a:pt x="35" y="9"/>
                      <a:pt x="35" y="9"/>
                      <a:pt x="35" y="9"/>
                    </a:cubicBezTo>
                    <a:cubicBezTo>
                      <a:pt x="33" y="13"/>
                      <a:pt x="32" y="17"/>
                      <a:pt x="31" y="21"/>
                    </a:cubicBezTo>
                    <a:cubicBezTo>
                      <a:pt x="28" y="29"/>
                      <a:pt x="24" y="33"/>
                      <a:pt x="20" y="33"/>
                    </a:cubicBezTo>
                    <a:cubicBezTo>
                      <a:pt x="20" y="33"/>
                      <a:pt x="19" y="33"/>
                      <a:pt x="19" y="33"/>
                    </a:cubicBezTo>
                    <a:cubicBezTo>
                      <a:pt x="14" y="32"/>
                      <a:pt x="10" y="27"/>
                      <a:pt x="10" y="21"/>
                    </a:cubicBezTo>
                    <a:cubicBezTo>
                      <a:pt x="9" y="18"/>
                      <a:pt x="9" y="18"/>
                      <a:pt x="9" y="18"/>
                    </a:cubicBezTo>
                    <a:cubicBezTo>
                      <a:pt x="9" y="12"/>
                      <a:pt x="8" y="6"/>
                      <a:pt x="8" y="0"/>
                    </a:cubicBezTo>
                    <a:cubicBezTo>
                      <a:pt x="7" y="0"/>
                      <a:pt x="6" y="0"/>
                      <a:pt x="5" y="0"/>
                    </a:cubicBezTo>
                  </a:path>
                </a:pathLst>
              </a:custGeom>
              <a:solidFill>
                <a:srgbClr val="05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1" name="Freeform 44">
                <a:extLst>
                  <a:ext uri="{FF2B5EF4-FFF2-40B4-BE49-F238E27FC236}">
                    <a16:creationId xmlns:a16="http://schemas.microsoft.com/office/drawing/2014/main" id="{2786A96D-E5E3-467D-BE74-EF8B84CFC1F1}"/>
                  </a:ext>
                </a:extLst>
              </p:cNvPr>
              <p:cNvSpPr>
                <a:spLocks/>
              </p:cNvSpPr>
              <p:nvPr/>
            </p:nvSpPr>
            <p:spPr bwMode="auto">
              <a:xfrm>
                <a:off x="-1700213" y="3141663"/>
                <a:ext cx="171450" cy="306387"/>
              </a:xfrm>
              <a:custGeom>
                <a:avLst/>
                <a:gdLst>
                  <a:gd name="T0" fmla="*/ 12 w 88"/>
                  <a:gd name="T1" fmla="*/ 0 h 158"/>
                  <a:gd name="T2" fmla="*/ 0 w 88"/>
                  <a:gd name="T3" fmla="*/ 42 h 158"/>
                  <a:gd name="T4" fmla="*/ 11 w 88"/>
                  <a:gd name="T5" fmla="*/ 62 h 158"/>
                  <a:gd name="T6" fmla="*/ 65 w 88"/>
                  <a:gd name="T7" fmla="*/ 158 h 158"/>
                  <a:gd name="T8" fmla="*/ 66 w 88"/>
                  <a:gd name="T9" fmla="*/ 157 h 158"/>
                  <a:gd name="T10" fmla="*/ 85 w 88"/>
                  <a:gd name="T11" fmla="*/ 139 h 158"/>
                  <a:gd name="T12" fmla="*/ 85 w 88"/>
                  <a:gd name="T13" fmla="*/ 127 h 158"/>
                  <a:gd name="T14" fmla="*/ 53 w 88"/>
                  <a:gd name="T15" fmla="*/ 96 h 158"/>
                  <a:gd name="T16" fmla="*/ 51 w 88"/>
                  <a:gd name="T17" fmla="*/ 92 h 158"/>
                  <a:gd name="T18" fmla="*/ 12 w 88"/>
                  <a:gd name="T1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58">
                    <a:moveTo>
                      <a:pt x="12" y="0"/>
                    </a:moveTo>
                    <a:cubicBezTo>
                      <a:pt x="7" y="15"/>
                      <a:pt x="3" y="29"/>
                      <a:pt x="0" y="42"/>
                    </a:cubicBezTo>
                    <a:cubicBezTo>
                      <a:pt x="4" y="50"/>
                      <a:pt x="8" y="57"/>
                      <a:pt x="11" y="62"/>
                    </a:cubicBezTo>
                    <a:cubicBezTo>
                      <a:pt x="26" y="87"/>
                      <a:pt x="49" y="126"/>
                      <a:pt x="65" y="158"/>
                    </a:cubicBezTo>
                    <a:cubicBezTo>
                      <a:pt x="66" y="158"/>
                      <a:pt x="66" y="158"/>
                      <a:pt x="66" y="157"/>
                    </a:cubicBezTo>
                    <a:cubicBezTo>
                      <a:pt x="85" y="139"/>
                      <a:pt x="85" y="139"/>
                      <a:pt x="85" y="139"/>
                    </a:cubicBezTo>
                    <a:cubicBezTo>
                      <a:pt x="88" y="135"/>
                      <a:pt x="88" y="130"/>
                      <a:pt x="85" y="127"/>
                    </a:cubicBezTo>
                    <a:cubicBezTo>
                      <a:pt x="53" y="96"/>
                      <a:pt x="53" y="96"/>
                      <a:pt x="53" y="96"/>
                    </a:cubicBezTo>
                    <a:cubicBezTo>
                      <a:pt x="53" y="95"/>
                      <a:pt x="52" y="93"/>
                      <a:pt x="51" y="92"/>
                    </a:cubicBezTo>
                    <a:cubicBezTo>
                      <a:pt x="12" y="0"/>
                      <a:pt x="12" y="0"/>
                      <a:pt x="12" y="0"/>
                    </a:cubicBezTo>
                  </a:path>
                </a:pathLst>
              </a:custGeom>
              <a:solidFill>
                <a:srgbClr val="86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2" name="Freeform 45">
                <a:extLst>
                  <a:ext uri="{FF2B5EF4-FFF2-40B4-BE49-F238E27FC236}">
                    <a16:creationId xmlns:a16="http://schemas.microsoft.com/office/drawing/2014/main" id="{31D408B4-56EA-450E-B9CF-BFA35B8F2BE5}"/>
                  </a:ext>
                </a:extLst>
              </p:cNvPr>
              <p:cNvSpPr>
                <a:spLocks/>
              </p:cNvSpPr>
              <p:nvPr/>
            </p:nvSpPr>
            <p:spPr bwMode="auto">
              <a:xfrm>
                <a:off x="-1620838" y="3387725"/>
                <a:ext cx="33337" cy="65087"/>
              </a:xfrm>
              <a:custGeom>
                <a:avLst/>
                <a:gdLst>
                  <a:gd name="T0" fmla="*/ 0 w 17"/>
                  <a:gd name="T1" fmla="*/ 0 h 33"/>
                  <a:gd name="T2" fmla="*/ 12 w 17"/>
                  <a:gd name="T3" fmla="*/ 28 h 33"/>
                  <a:gd name="T4" fmla="*/ 17 w 17"/>
                  <a:gd name="T5" fmla="*/ 33 h 33"/>
                  <a:gd name="T6" fmla="*/ 0 w 17"/>
                  <a:gd name="T7" fmla="*/ 0 h 33"/>
                </a:gdLst>
                <a:ahLst/>
                <a:cxnLst>
                  <a:cxn ang="0">
                    <a:pos x="T0" y="T1"/>
                  </a:cxn>
                  <a:cxn ang="0">
                    <a:pos x="T2" y="T3"/>
                  </a:cxn>
                  <a:cxn ang="0">
                    <a:pos x="T4" y="T5"/>
                  </a:cxn>
                  <a:cxn ang="0">
                    <a:pos x="T6" y="T7"/>
                  </a:cxn>
                </a:cxnLst>
                <a:rect l="0" t="0" r="r" b="b"/>
                <a:pathLst>
                  <a:path w="17" h="33">
                    <a:moveTo>
                      <a:pt x="0" y="0"/>
                    </a:moveTo>
                    <a:cubicBezTo>
                      <a:pt x="12" y="28"/>
                      <a:pt x="12" y="28"/>
                      <a:pt x="12" y="28"/>
                    </a:cubicBezTo>
                    <a:cubicBezTo>
                      <a:pt x="13" y="31"/>
                      <a:pt x="15" y="32"/>
                      <a:pt x="17" y="33"/>
                    </a:cubicBezTo>
                    <a:cubicBezTo>
                      <a:pt x="12" y="22"/>
                      <a:pt x="6" y="11"/>
                      <a:pt x="0" y="0"/>
                    </a:cubicBezTo>
                  </a:path>
                </a:pathLst>
              </a:custGeom>
              <a:solidFill>
                <a:srgbClr val="86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3" name="Freeform 46">
                <a:extLst>
                  <a:ext uri="{FF2B5EF4-FFF2-40B4-BE49-F238E27FC236}">
                    <a16:creationId xmlns:a16="http://schemas.microsoft.com/office/drawing/2014/main" id="{3C757519-4C62-42F6-B675-A97C297A1624}"/>
                  </a:ext>
                </a:extLst>
              </p:cNvPr>
              <p:cNvSpPr>
                <a:spLocks/>
              </p:cNvSpPr>
              <p:nvPr/>
            </p:nvSpPr>
            <p:spPr bwMode="auto">
              <a:xfrm>
                <a:off x="-1679575" y="3262313"/>
                <a:ext cx="104775" cy="190500"/>
              </a:xfrm>
              <a:custGeom>
                <a:avLst/>
                <a:gdLst>
                  <a:gd name="T0" fmla="*/ 0 w 54"/>
                  <a:gd name="T1" fmla="*/ 0 h 98"/>
                  <a:gd name="T2" fmla="*/ 10 w 54"/>
                  <a:gd name="T3" fmla="*/ 17 h 98"/>
                  <a:gd name="T4" fmla="*/ 11 w 54"/>
                  <a:gd name="T5" fmla="*/ 22 h 98"/>
                  <a:gd name="T6" fmla="*/ 30 w 54"/>
                  <a:gd name="T7" fmla="*/ 65 h 98"/>
                  <a:gd name="T8" fmla="*/ 47 w 54"/>
                  <a:gd name="T9" fmla="*/ 98 h 98"/>
                  <a:gd name="T10" fmla="*/ 49 w 54"/>
                  <a:gd name="T11" fmla="*/ 98 h 98"/>
                  <a:gd name="T12" fmla="*/ 53 w 54"/>
                  <a:gd name="T13" fmla="*/ 97 h 98"/>
                  <a:gd name="T14" fmla="*/ 54 w 54"/>
                  <a:gd name="T15" fmla="*/ 96 h 98"/>
                  <a:gd name="T16" fmla="*/ 0 w 54"/>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98">
                    <a:moveTo>
                      <a:pt x="0" y="0"/>
                    </a:moveTo>
                    <a:cubicBezTo>
                      <a:pt x="6" y="11"/>
                      <a:pt x="10" y="17"/>
                      <a:pt x="10" y="17"/>
                    </a:cubicBezTo>
                    <a:cubicBezTo>
                      <a:pt x="10" y="19"/>
                      <a:pt x="10" y="21"/>
                      <a:pt x="11" y="22"/>
                    </a:cubicBezTo>
                    <a:cubicBezTo>
                      <a:pt x="30" y="65"/>
                      <a:pt x="30" y="65"/>
                      <a:pt x="30" y="65"/>
                    </a:cubicBezTo>
                    <a:cubicBezTo>
                      <a:pt x="36" y="76"/>
                      <a:pt x="42" y="87"/>
                      <a:pt x="47" y="98"/>
                    </a:cubicBezTo>
                    <a:cubicBezTo>
                      <a:pt x="48" y="98"/>
                      <a:pt x="49" y="98"/>
                      <a:pt x="49" y="98"/>
                    </a:cubicBezTo>
                    <a:cubicBezTo>
                      <a:pt x="51" y="98"/>
                      <a:pt x="52" y="98"/>
                      <a:pt x="53" y="97"/>
                    </a:cubicBezTo>
                    <a:cubicBezTo>
                      <a:pt x="54" y="97"/>
                      <a:pt x="54" y="97"/>
                      <a:pt x="54" y="96"/>
                    </a:cubicBezTo>
                    <a:cubicBezTo>
                      <a:pt x="38" y="64"/>
                      <a:pt x="15" y="25"/>
                      <a:pt x="0" y="0"/>
                    </a:cubicBezTo>
                  </a:path>
                </a:pathLst>
              </a:custGeom>
              <a:solidFill>
                <a:srgbClr val="053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4" name="Freeform 47">
                <a:extLst>
                  <a:ext uri="{FF2B5EF4-FFF2-40B4-BE49-F238E27FC236}">
                    <a16:creationId xmlns:a16="http://schemas.microsoft.com/office/drawing/2014/main" id="{0F031319-1C51-41B8-BF13-E35B0E723CDB}"/>
                  </a:ext>
                </a:extLst>
              </p:cNvPr>
              <p:cNvSpPr>
                <a:spLocks/>
              </p:cNvSpPr>
              <p:nvPr/>
            </p:nvSpPr>
            <p:spPr bwMode="auto">
              <a:xfrm>
                <a:off x="-1928813" y="2106613"/>
                <a:ext cx="336550" cy="441325"/>
              </a:xfrm>
              <a:custGeom>
                <a:avLst/>
                <a:gdLst>
                  <a:gd name="T0" fmla="*/ 167 w 173"/>
                  <a:gd name="T1" fmla="*/ 104 h 228"/>
                  <a:gd name="T2" fmla="*/ 150 w 173"/>
                  <a:gd name="T3" fmla="*/ 177 h 228"/>
                  <a:gd name="T4" fmla="*/ 139 w 173"/>
                  <a:gd name="T5" fmla="*/ 177 h 228"/>
                  <a:gd name="T6" fmla="*/ 128 w 173"/>
                  <a:gd name="T7" fmla="*/ 177 h 228"/>
                  <a:gd name="T8" fmla="*/ 71 w 173"/>
                  <a:gd name="T9" fmla="*/ 225 h 228"/>
                  <a:gd name="T10" fmla="*/ 6 w 173"/>
                  <a:gd name="T11" fmla="*/ 85 h 228"/>
                  <a:gd name="T12" fmla="*/ 97 w 173"/>
                  <a:gd name="T13" fmla="*/ 5 h 228"/>
                  <a:gd name="T14" fmla="*/ 167 w 173"/>
                  <a:gd name="T15" fmla="*/ 104 h 2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228">
                    <a:moveTo>
                      <a:pt x="167" y="104"/>
                    </a:moveTo>
                    <a:cubicBezTo>
                      <a:pt x="164" y="124"/>
                      <a:pt x="163" y="155"/>
                      <a:pt x="150" y="177"/>
                    </a:cubicBezTo>
                    <a:cubicBezTo>
                      <a:pt x="149" y="179"/>
                      <a:pt x="144" y="178"/>
                      <a:pt x="139" y="177"/>
                    </a:cubicBezTo>
                    <a:cubicBezTo>
                      <a:pt x="134" y="176"/>
                      <a:pt x="129" y="175"/>
                      <a:pt x="128" y="177"/>
                    </a:cubicBezTo>
                    <a:cubicBezTo>
                      <a:pt x="110" y="203"/>
                      <a:pt x="94" y="228"/>
                      <a:pt x="71" y="225"/>
                    </a:cubicBezTo>
                    <a:cubicBezTo>
                      <a:pt x="26" y="220"/>
                      <a:pt x="0" y="134"/>
                      <a:pt x="6" y="85"/>
                    </a:cubicBezTo>
                    <a:cubicBezTo>
                      <a:pt x="12" y="36"/>
                      <a:pt x="52" y="0"/>
                      <a:pt x="97" y="5"/>
                    </a:cubicBezTo>
                    <a:cubicBezTo>
                      <a:pt x="141" y="11"/>
                      <a:pt x="173" y="55"/>
                      <a:pt x="167" y="10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5" name="Freeform 48">
                <a:extLst>
                  <a:ext uri="{FF2B5EF4-FFF2-40B4-BE49-F238E27FC236}">
                    <a16:creationId xmlns:a16="http://schemas.microsoft.com/office/drawing/2014/main" id="{791CD481-6980-4244-8233-C98A0A387C32}"/>
                  </a:ext>
                </a:extLst>
              </p:cNvPr>
              <p:cNvSpPr>
                <a:spLocks noEditPoints="1"/>
              </p:cNvSpPr>
              <p:nvPr/>
            </p:nvSpPr>
            <p:spPr bwMode="auto">
              <a:xfrm>
                <a:off x="-1930400" y="2098676"/>
                <a:ext cx="344487" cy="452437"/>
              </a:xfrm>
              <a:custGeom>
                <a:avLst/>
                <a:gdLst>
                  <a:gd name="T0" fmla="*/ 75 w 177"/>
                  <a:gd name="T1" fmla="*/ 233 h 233"/>
                  <a:gd name="T2" fmla="*/ 71 w 177"/>
                  <a:gd name="T3" fmla="*/ 233 h 233"/>
                  <a:gd name="T4" fmla="*/ 17 w 177"/>
                  <a:gd name="T5" fmla="*/ 177 h 233"/>
                  <a:gd name="T6" fmla="*/ 3 w 177"/>
                  <a:gd name="T7" fmla="*/ 89 h 233"/>
                  <a:gd name="T8" fmla="*/ 98 w 177"/>
                  <a:gd name="T9" fmla="*/ 6 h 233"/>
                  <a:gd name="T10" fmla="*/ 171 w 177"/>
                  <a:gd name="T11" fmla="*/ 109 h 233"/>
                  <a:gd name="T12" fmla="*/ 171 w 177"/>
                  <a:gd name="T13" fmla="*/ 109 h 233"/>
                  <a:gd name="T14" fmla="*/ 170 w 177"/>
                  <a:gd name="T15" fmla="*/ 118 h 233"/>
                  <a:gd name="T16" fmla="*/ 155 w 177"/>
                  <a:gd name="T17" fmla="*/ 182 h 233"/>
                  <a:gd name="T18" fmla="*/ 140 w 177"/>
                  <a:gd name="T19" fmla="*/ 184 h 233"/>
                  <a:gd name="T20" fmla="*/ 132 w 177"/>
                  <a:gd name="T21" fmla="*/ 183 h 233"/>
                  <a:gd name="T22" fmla="*/ 131 w 177"/>
                  <a:gd name="T23" fmla="*/ 185 h 233"/>
                  <a:gd name="T24" fmla="*/ 75 w 177"/>
                  <a:gd name="T25" fmla="*/ 233 h 233"/>
                  <a:gd name="T26" fmla="*/ 89 w 177"/>
                  <a:gd name="T27" fmla="*/ 12 h 233"/>
                  <a:gd name="T28" fmla="*/ 10 w 177"/>
                  <a:gd name="T29" fmla="*/ 89 h 233"/>
                  <a:gd name="T30" fmla="*/ 24 w 177"/>
                  <a:gd name="T31" fmla="*/ 174 h 233"/>
                  <a:gd name="T32" fmla="*/ 72 w 177"/>
                  <a:gd name="T33" fmla="*/ 225 h 233"/>
                  <a:gd name="T34" fmla="*/ 125 w 177"/>
                  <a:gd name="T35" fmla="*/ 180 h 233"/>
                  <a:gd name="T36" fmla="*/ 126 w 177"/>
                  <a:gd name="T37" fmla="*/ 179 h 233"/>
                  <a:gd name="T38" fmla="*/ 141 w 177"/>
                  <a:gd name="T39" fmla="*/ 177 h 233"/>
                  <a:gd name="T40" fmla="*/ 149 w 177"/>
                  <a:gd name="T41" fmla="*/ 178 h 233"/>
                  <a:gd name="T42" fmla="*/ 163 w 177"/>
                  <a:gd name="T43" fmla="*/ 117 h 233"/>
                  <a:gd name="T44" fmla="*/ 164 w 177"/>
                  <a:gd name="T45" fmla="*/ 108 h 233"/>
                  <a:gd name="T46" fmla="*/ 97 w 177"/>
                  <a:gd name="T47" fmla="*/ 13 h 233"/>
                  <a:gd name="T48" fmla="*/ 89 w 177"/>
                  <a:gd name="T49" fmla="*/ 1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7" h="233">
                    <a:moveTo>
                      <a:pt x="75" y="233"/>
                    </a:moveTo>
                    <a:cubicBezTo>
                      <a:pt x="74" y="233"/>
                      <a:pt x="73" y="233"/>
                      <a:pt x="71" y="233"/>
                    </a:cubicBezTo>
                    <a:cubicBezTo>
                      <a:pt x="50" y="230"/>
                      <a:pt x="31" y="210"/>
                      <a:pt x="17" y="177"/>
                    </a:cubicBezTo>
                    <a:cubicBezTo>
                      <a:pt x="6" y="149"/>
                      <a:pt x="0" y="114"/>
                      <a:pt x="3" y="89"/>
                    </a:cubicBezTo>
                    <a:cubicBezTo>
                      <a:pt x="9" y="37"/>
                      <a:pt x="52" y="0"/>
                      <a:pt x="98" y="6"/>
                    </a:cubicBezTo>
                    <a:cubicBezTo>
                      <a:pt x="145" y="11"/>
                      <a:pt x="177" y="57"/>
                      <a:pt x="171" y="109"/>
                    </a:cubicBezTo>
                    <a:cubicBezTo>
                      <a:pt x="171" y="109"/>
                      <a:pt x="171" y="109"/>
                      <a:pt x="171" y="109"/>
                    </a:cubicBezTo>
                    <a:cubicBezTo>
                      <a:pt x="171" y="112"/>
                      <a:pt x="171" y="115"/>
                      <a:pt x="170" y="118"/>
                    </a:cubicBezTo>
                    <a:cubicBezTo>
                      <a:pt x="168" y="138"/>
                      <a:pt x="166" y="163"/>
                      <a:pt x="155" y="182"/>
                    </a:cubicBezTo>
                    <a:cubicBezTo>
                      <a:pt x="152" y="187"/>
                      <a:pt x="146" y="185"/>
                      <a:pt x="140" y="184"/>
                    </a:cubicBezTo>
                    <a:cubicBezTo>
                      <a:pt x="137" y="184"/>
                      <a:pt x="134" y="183"/>
                      <a:pt x="132" y="183"/>
                    </a:cubicBezTo>
                    <a:cubicBezTo>
                      <a:pt x="131" y="185"/>
                      <a:pt x="131" y="185"/>
                      <a:pt x="131" y="185"/>
                    </a:cubicBezTo>
                    <a:cubicBezTo>
                      <a:pt x="114" y="209"/>
                      <a:pt x="98" y="233"/>
                      <a:pt x="75" y="233"/>
                    </a:cubicBezTo>
                    <a:moveTo>
                      <a:pt x="89" y="12"/>
                    </a:moveTo>
                    <a:cubicBezTo>
                      <a:pt x="50" y="12"/>
                      <a:pt x="16" y="45"/>
                      <a:pt x="10" y="89"/>
                    </a:cubicBezTo>
                    <a:cubicBezTo>
                      <a:pt x="7" y="114"/>
                      <a:pt x="13" y="147"/>
                      <a:pt x="24" y="174"/>
                    </a:cubicBezTo>
                    <a:cubicBezTo>
                      <a:pt x="36" y="204"/>
                      <a:pt x="54" y="223"/>
                      <a:pt x="72" y="225"/>
                    </a:cubicBezTo>
                    <a:cubicBezTo>
                      <a:pt x="93" y="228"/>
                      <a:pt x="108" y="206"/>
                      <a:pt x="125" y="180"/>
                    </a:cubicBezTo>
                    <a:cubicBezTo>
                      <a:pt x="126" y="179"/>
                      <a:pt x="126" y="179"/>
                      <a:pt x="126" y="179"/>
                    </a:cubicBezTo>
                    <a:cubicBezTo>
                      <a:pt x="129" y="175"/>
                      <a:pt x="134" y="176"/>
                      <a:pt x="141" y="177"/>
                    </a:cubicBezTo>
                    <a:cubicBezTo>
                      <a:pt x="144" y="178"/>
                      <a:pt x="146" y="178"/>
                      <a:pt x="149" y="178"/>
                    </a:cubicBezTo>
                    <a:cubicBezTo>
                      <a:pt x="159" y="160"/>
                      <a:pt x="161" y="137"/>
                      <a:pt x="163" y="117"/>
                    </a:cubicBezTo>
                    <a:cubicBezTo>
                      <a:pt x="164" y="114"/>
                      <a:pt x="164" y="111"/>
                      <a:pt x="164" y="108"/>
                    </a:cubicBezTo>
                    <a:cubicBezTo>
                      <a:pt x="170" y="61"/>
                      <a:pt x="140" y="18"/>
                      <a:pt x="97" y="13"/>
                    </a:cubicBezTo>
                    <a:cubicBezTo>
                      <a:pt x="95" y="13"/>
                      <a:pt x="92" y="12"/>
                      <a:pt x="89" y="12"/>
                    </a:cubicBezTo>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6" name="Freeform 49">
                <a:extLst>
                  <a:ext uri="{FF2B5EF4-FFF2-40B4-BE49-F238E27FC236}">
                    <a16:creationId xmlns:a16="http://schemas.microsoft.com/office/drawing/2014/main" id="{7E02FE81-0461-4B3D-9AAA-C2DBEB9B5FD8}"/>
                  </a:ext>
                </a:extLst>
              </p:cNvPr>
              <p:cNvSpPr>
                <a:spLocks/>
              </p:cNvSpPr>
              <p:nvPr/>
            </p:nvSpPr>
            <p:spPr bwMode="auto">
              <a:xfrm>
                <a:off x="-1947863" y="2190750"/>
                <a:ext cx="50800" cy="188912"/>
              </a:xfrm>
              <a:custGeom>
                <a:avLst/>
                <a:gdLst>
                  <a:gd name="T0" fmla="*/ 26 w 26"/>
                  <a:gd name="T1" fmla="*/ 0 h 98"/>
                  <a:gd name="T2" fmla="*/ 8 w 26"/>
                  <a:gd name="T3" fmla="*/ 83 h 98"/>
                  <a:gd name="T4" fmla="*/ 16 w 26"/>
                  <a:gd name="T5" fmla="*/ 98 h 98"/>
                  <a:gd name="T6" fmla="*/ 16 w 26"/>
                  <a:gd name="T7" fmla="*/ 98 h 98"/>
                  <a:gd name="T8" fmla="*/ 12 w 26"/>
                  <a:gd name="T9" fmla="*/ 42 h 98"/>
                  <a:gd name="T10" fmla="*/ 26 w 26"/>
                  <a:gd name="T11" fmla="*/ 0 h 98"/>
                </a:gdLst>
                <a:ahLst/>
                <a:cxnLst>
                  <a:cxn ang="0">
                    <a:pos x="T0" y="T1"/>
                  </a:cxn>
                  <a:cxn ang="0">
                    <a:pos x="T2" y="T3"/>
                  </a:cxn>
                  <a:cxn ang="0">
                    <a:pos x="T4" y="T5"/>
                  </a:cxn>
                  <a:cxn ang="0">
                    <a:pos x="T6" y="T7"/>
                  </a:cxn>
                  <a:cxn ang="0">
                    <a:pos x="T8" y="T9"/>
                  </a:cxn>
                  <a:cxn ang="0">
                    <a:pos x="T10" y="T11"/>
                  </a:cxn>
                </a:cxnLst>
                <a:rect l="0" t="0" r="r" b="b"/>
                <a:pathLst>
                  <a:path w="26" h="98">
                    <a:moveTo>
                      <a:pt x="26" y="0"/>
                    </a:moveTo>
                    <a:cubicBezTo>
                      <a:pt x="1" y="17"/>
                      <a:pt x="0" y="50"/>
                      <a:pt x="8" y="83"/>
                    </a:cubicBezTo>
                    <a:cubicBezTo>
                      <a:pt x="10" y="93"/>
                      <a:pt x="13" y="98"/>
                      <a:pt x="16" y="98"/>
                    </a:cubicBezTo>
                    <a:cubicBezTo>
                      <a:pt x="16" y="98"/>
                      <a:pt x="16" y="98"/>
                      <a:pt x="16" y="98"/>
                    </a:cubicBezTo>
                    <a:cubicBezTo>
                      <a:pt x="12" y="78"/>
                      <a:pt x="10" y="58"/>
                      <a:pt x="12" y="42"/>
                    </a:cubicBezTo>
                    <a:cubicBezTo>
                      <a:pt x="14" y="26"/>
                      <a:pt x="19" y="12"/>
                      <a:pt x="26"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7" name="Freeform 50">
                <a:extLst>
                  <a:ext uri="{FF2B5EF4-FFF2-40B4-BE49-F238E27FC236}">
                    <a16:creationId xmlns:a16="http://schemas.microsoft.com/office/drawing/2014/main" id="{848E0E67-CB11-4126-8D87-11A8BAB2D863}"/>
                  </a:ext>
                </a:extLst>
              </p:cNvPr>
              <p:cNvSpPr>
                <a:spLocks/>
              </p:cNvSpPr>
              <p:nvPr/>
            </p:nvSpPr>
            <p:spPr bwMode="auto">
              <a:xfrm>
                <a:off x="-1912938" y="2170113"/>
                <a:ext cx="277812" cy="201612"/>
              </a:xfrm>
              <a:custGeom>
                <a:avLst/>
                <a:gdLst>
                  <a:gd name="T0" fmla="*/ 51 w 143"/>
                  <a:gd name="T1" fmla="*/ 0 h 104"/>
                  <a:gd name="T2" fmla="*/ 49 w 143"/>
                  <a:gd name="T3" fmla="*/ 0 h 104"/>
                  <a:gd name="T4" fmla="*/ 22 w 143"/>
                  <a:gd name="T5" fmla="*/ 4 h 104"/>
                  <a:gd name="T6" fmla="*/ 1 w 143"/>
                  <a:gd name="T7" fmla="*/ 52 h 104"/>
                  <a:gd name="T8" fmla="*/ 5 w 143"/>
                  <a:gd name="T9" fmla="*/ 104 h 104"/>
                  <a:gd name="T10" fmla="*/ 22 w 143"/>
                  <a:gd name="T11" fmla="*/ 78 h 104"/>
                  <a:gd name="T12" fmla="*/ 77 w 143"/>
                  <a:gd name="T13" fmla="*/ 54 h 104"/>
                  <a:gd name="T14" fmla="*/ 51 w 143"/>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04">
                    <a:moveTo>
                      <a:pt x="51" y="0"/>
                    </a:moveTo>
                    <a:cubicBezTo>
                      <a:pt x="50" y="0"/>
                      <a:pt x="50" y="0"/>
                      <a:pt x="49" y="0"/>
                    </a:cubicBezTo>
                    <a:cubicBezTo>
                      <a:pt x="39" y="0"/>
                      <a:pt x="29" y="2"/>
                      <a:pt x="22" y="4"/>
                    </a:cubicBezTo>
                    <a:cubicBezTo>
                      <a:pt x="11" y="17"/>
                      <a:pt x="3" y="34"/>
                      <a:pt x="1" y="52"/>
                    </a:cubicBezTo>
                    <a:cubicBezTo>
                      <a:pt x="0" y="67"/>
                      <a:pt x="1" y="85"/>
                      <a:pt x="5" y="104"/>
                    </a:cubicBezTo>
                    <a:cubicBezTo>
                      <a:pt x="9" y="99"/>
                      <a:pt x="15" y="90"/>
                      <a:pt x="22" y="78"/>
                    </a:cubicBezTo>
                    <a:cubicBezTo>
                      <a:pt x="34" y="60"/>
                      <a:pt x="49" y="60"/>
                      <a:pt x="77" y="54"/>
                    </a:cubicBezTo>
                    <a:cubicBezTo>
                      <a:pt x="143" y="40"/>
                      <a:pt x="102" y="0"/>
                      <a:pt x="51"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8" name="Freeform 51">
                <a:extLst>
                  <a:ext uri="{FF2B5EF4-FFF2-40B4-BE49-F238E27FC236}">
                    <a16:creationId xmlns:a16="http://schemas.microsoft.com/office/drawing/2014/main" id="{C98BC9A2-D537-41FC-A475-FC70FE64FFC1}"/>
                  </a:ext>
                </a:extLst>
              </p:cNvPr>
              <p:cNvSpPr>
                <a:spLocks/>
              </p:cNvSpPr>
              <p:nvPr/>
            </p:nvSpPr>
            <p:spPr bwMode="auto">
              <a:xfrm>
                <a:off x="-1928813" y="2178050"/>
                <a:ext cx="58737" cy="201612"/>
              </a:xfrm>
              <a:custGeom>
                <a:avLst/>
                <a:gdLst>
                  <a:gd name="T0" fmla="*/ 30 w 30"/>
                  <a:gd name="T1" fmla="*/ 0 h 104"/>
                  <a:gd name="T2" fmla="*/ 16 w 30"/>
                  <a:gd name="T3" fmla="*/ 6 h 104"/>
                  <a:gd name="T4" fmla="*/ 2 w 30"/>
                  <a:gd name="T5" fmla="*/ 48 h 104"/>
                  <a:gd name="T6" fmla="*/ 6 w 30"/>
                  <a:gd name="T7" fmla="*/ 104 h 104"/>
                  <a:gd name="T8" fmla="*/ 13 w 30"/>
                  <a:gd name="T9" fmla="*/ 100 h 104"/>
                  <a:gd name="T10" fmla="*/ 9 w 30"/>
                  <a:gd name="T11" fmla="*/ 48 h 104"/>
                  <a:gd name="T12" fmla="*/ 30 w 30"/>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30" h="104">
                    <a:moveTo>
                      <a:pt x="30" y="0"/>
                    </a:moveTo>
                    <a:cubicBezTo>
                      <a:pt x="25" y="2"/>
                      <a:pt x="20" y="4"/>
                      <a:pt x="16" y="6"/>
                    </a:cubicBezTo>
                    <a:cubicBezTo>
                      <a:pt x="9" y="18"/>
                      <a:pt x="4" y="32"/>
                      <a:pt x="2" y="48"/>
                    </a:cubicBezTo>
                    <a:cubicBezTo>
                      <a:pt x="0" y="64"/>
                      <a:pt x="2" y="84"/>
                      <a:pt x="6" y="104"/>
                    </a:cubicBezTo>
                    <a:cubicBezTo>
                      <a:pt x="8" y="104"/>
                      <a:pt x="10" y="102"/>
                      <a:pt x="13" y="100"/>
                    </a:cubicBezTo>
                    <a:cubicBezTo>
                      <a:pt x="9" y="81"/>
                      <a:pt x="8" y="63"/>
                      <a:pt x="9" y="48"/>
                    </a:cubicBezTo>
                    <a:cubicBezTo>
                      <a:pt x="11" y="30"/>
                      <a:pt x="19" y="13"/>
                      <a:pt x="30" y="0"/>
                    </a:cubicBezTo>
                  </a:path>
                </a:pathLst>
              </a:custGeom>
              <a:solidFill>
                <a:srgbClr val="05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49" name="Freeform 52">
                <a:extLst>
                  <a:ext uri="{FF2B5EF4-FFF2-40B4-BE49-F238E27FC236}">
                    <a16:creationId xmlns:a16="http://schemas.microsoft.com/office/drawing/2014/main" id="{F62F8E6A-F402-4DCE-A523-265FB218A6EF}"/>
                  </a:ext>
                </a:extLst>
              </p:cNvPr>
              <p:cNvSpPr>
                <a:spLocks noEditPoints="1"/>
              </p:cNvSpPr>
              <p:nvPr/>
            </p:nvSpPr>
            <p:spPr bwMode="auto">
              <a:xfrm>
                <a:off x="-1820863" y="2276475"/>
                <a:ext cx="211137" cy="66675"/>
              </a:xfrm>
              <a:custGeom>
                <a:avLst/>
                <a:gdLst>
                  <a:gd name="T0" fmla="*/ 85 w 109"/>
                  <a:gd name="T1" fmla="*/ 29 h 34"/>
                  <a:gd name="T2" fmla="*/ 85 w 109"/>
                  <a:gd name="T3" fmla="*/ 29 h 34"/>
                  <a:gd name="T4" fmla="*/ 73 w 109"/>
                  <a:gd name="T5" fmla="*/ 28 h 34"/>
                  <a:gd name="T6" fmla="*/ 67 w 109"/>
                  <a:gd name="T7" fmla="*/ 27 h 34"/>
                  <a:gd name="T8" fmla="*/ 58 w 109"/>
                  <a:gd name="T9" fmla="*/ 21 h 34"/>
                  <a:gd name="T10" fmla="*/ 57 w 109"/>
                  <a:gd name="T11" fmla="*/ 11 h 34"/>
                  <a:gd name="T12" fmla="*/ 62 w 109"/>
                  <a:gd name="T13" fmla="*/ 6 h 34"/>
                  <a:gd name="T14" fmla="*/ 63 w 109"/>
                  <a:gd name="T15" fmla="*/ 6 h 34"/>
                  <a:gd name="T16" fmla="*/ 70 w 109"/>
                  <a:gd name="T17" fmla="*/ 5 h 34"/>
                  <a:gd name="T18" fmla="*/ 77 w 109"/>
                  <a:gd name="T19" fmla="*/ 6 h 34"/>
                  <a:gd name="T20" fmla="*/ 96 w 109"/>
                  <a:gd name="T21" fmla="*/ 16 h 34"/>
                  <a:gd name="T22" fmla="*/ 96 w 109"/>
                  <a:gd name="T23" fmla="*/ 16 h 34"/>
                  <a:gd name="T24" fmla="*/ 85 w 109"/>
                  <a:gd name="T25" fmla="*/ 29 h 34"/>
                  <a:gd name="T26" fmla="*/ 70 w 109"/>
                  <a:gd name="T27" fmla="*/ 0 h 34"/>
                  <a:gd name="T28" fmla="*/ 61 w 109"/>
                  <a:gd name="T29" fmla="*/ 1 h 34"/>
                  <a:gd name="T30" fmla="*/ 52 w 109"/>
                  <a:gd name="T31" fmla="*/ 9 h 34"/>
                  <a:gd name="T32" fmla="*/ 14 w 109"/>
                  <a:gd name="T33" fmla="*/ 4 h 34"/>
                  <a:gd name="T34" fmla="*/ 12 w 109"/>
                  <a:gd name="T35" fmla="*/ 4 h 34"/>
                  <a:gd name="T36" fmla="*/ 5 w 109"/>
                  <a:gd name="T37" fmla="*/ 6 h 34"/>
                  <a:gd name="T38" fmla="*/ 1 w 109"/>
                  <a:gd name="T39" fmla="*/ 14 h 34"/>
                  <a:gd name="T40" fmla="*/ 3 w 109"/>
                  <a:gd name="T41" fmla="*/ 17 h 34"/>
                  <a:gd name="T42" fmla="*/ 3 w 109"/>
                  <a:gd name="T43" fmla="*/ 17 h 34"/>
                  <a:gd name="T44" fmla="*/ 6 w 109"/>
                  <a:gd name="T45" fmla="*/ 15 h 34"/>
                  <a:gd name="T46" fmla="*/ 8 w 109"/>
                  <a:gd name="T47" fmla="*/ 10 h 34"/>
                  <a:gd name="T48" fmla="*/ 12 w 109"/>
                  <a:gd name="T49" fmla="*/ 9 h 34"/>
                  <a:gd name="T50" fmla="*/ 13 w 109"/>
                  <a:gd name="T51" fmla="*/ 9 h 34"/>
                  <a:gd name="T52" fmla="*/ 52 w 109"/>
                  <a:gd name="T53" fmla="*/ 15 h 34"/>
                  <a:gd name="T54" fmla="*/ 53 w 109"/>
                  <a:gd name="T55" fmla="*/ 23 h 34"/>
                  <a:gd name="T56" fmla="*/ 66 w 109"/>
                  <a:gd name="T57" fmla="*/ 32 h 34"/>
                  <a:gd name="T58" fmla="*/ 72 w 109"/>
                  <a:gd name="T59" fmla="*/ 33 h 34"/>
                  <a:gd name="T60" fmla="*/ 84 w 109"/>
                  <a:gd name="T61" fmla="*/ 34 h 34"/>
                  <a:gd name="T62" fmla="*/ 85 w 109"/>
                  <a:gd name="T63" fmla="*/ 34 h 34"/>
                  <a:gd name="T64" fmla="*/ 88 w 109"/>
                  <a:gd name="T65" fmla="*/ 34 h 34"/>
                  <a:gd name="T66" fmla="*/ 101 w 109"/>
                  <a:gd name="T67" fmla="*/ 17 h 34"/>
                  <a:gd name="T68" fmla="*/ 101 w 109"/>
                  <a:gd name="T69" fmla="*/ 15 h 34"/>
                  <a:gd name="T70" fmla="*/ 101 w 109"/>
                  <a:gd name="T71" fmla="*/ 14 h 34"/>
                  <a:gd name="T72" fmla="*/ 105 w 109"/>
                  <a:gd name="T73" fmla="*/ 12 h 34"/>
                  <a:gd name="T74" fmla="*/ 109 w 109"/>
                  <a:gd name="T75" fmla="*/ 12 h 34"/>
                  <a:gd name="T76" fmla="*/ 109 w 109"/>
                  <a:gd name="T77" fmla="*/ 7 h 34"/>
                  <a:gd name="T78" fmla="*/ 106 w 109"/>
                  <a:gd name="T79" fmla="*/ 7 h 34"/>
                  <a:gd name="T80" fmla="*/ 98 w 109"/>
                  <a:gd name="T81" fmla="*/ 9 h 34"/>
                  <a:gd name="T82" fmla="*/ 78 w 109"/>
                  <a:gd name="T83" fmla="*/ 1 h 34"/>
                  <a:gd name="T84" fmla="*/ 70 w 109"/>
                  <a:gd name="T8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 h="34">
                    <a:moveTo>
                      <a:pt x="85" y="29"/>
                    </a:moveTo>
                    <a:cubicBezTo>
                      <a:pt x="85" y="29"/>
                      <a:pt x="85" y="29"/>
                      <a:pt x="85" y="29"/>
                    </a:cubicBezTo>
                    <a:cubicBezTo>
                      <a:pt x="80" y="29"/>
                      <a:pt x="76" y="28"/>
                      <a:pt x="73" y="28"/>
                    </a:cubicBezTo>
                    <a:cubicBezTo>
                      <a:pt x="71" y="27"/>
                      <a:pt x="69" y="27"/>
                      <a:pt x="67" y="27"/>
                    </a:cubicBezTo>
                    <a:cubicBezTo>
                      <a:pt x="63" y="27"/>
                      <a:pt x="60" y="24"/>
                      <a:pt x="58" y="21"/>
                    </a:cubicBezTo>
                    <a:cubicBezTo>
                      <a:pt x="57" y="18"/>
                      <a:pt x="57" y="14"/>
                      <a:pt x="57" y="11"/>
                    </a:cubicBezTo>
                    <a:cubicBezTo>
                      <a:pt x="57" y="9"/>
                      <a:pt x="58" y="7"/>
                      <a:pt x="62" y="6"/>
                    </a:cubicBezTo>
                    <a:cubicBezTo>
                      <a:pt x="62" y="6"/>
                      <a:pt x="62" y="6"/>
                      <a:pt x="63" y="6"/>
                    </a:cubicBezTo>
                    <a:cubicBezTo>
                      <a:pt x="65" y="6"/>
                      <a:pt x="68" y="5"/>
                      <a:pt x="70" y="5"/>
                    </a:cubicBezTo>
                    <a:cubicBezTo>
                      <a:pt x="73" y="5"/>
                      <a:pt x="75" y="6"/>
                      <a:pt x="77" y="6"/>
                    </a:cubicBezTo>
                    <a:cubicBezTo>
                      <a:pt x="85" y="7"/>
                      <a:pt x="96" y="10"/>
                      <a:pt x="96" y="16"/>
                    </a:cubicBezTo>
                    <a:cubicBezTo>
                      <a:pt x="96" y="16"/>
                      <a:pt x="96" y="16"/>
                      <a:pt x="96" y="16"/>
                    </a:cubicBezTo>
                    <a:cubicBezTo>
                      <a:pt x="95" y="19"/>
                      <a:pt x="91" y="29"/>
                      <a:pt x="85" y="29"/>
                    </a:cubicBezTo>
                    <a:moveTo>
                      <a:pt x="70" y="0"/>
                    </a:moveTo>
                    <a:cubicBezTo>
                      <a:pt x="67" y="0"/>
                      <a:pt x="64" y="0"/>
                      <a:pt x="61" y="1"/>
                    </a:cubicBezTo>
                    <a:cubicBezTo>
                      <a:pt x="57" y="2"/>
                      <a:pt x="53" y="5"/>
                      <a:pt x="52" y="9"/>
                    </a:cubicBezTo>
                    <a:cubicBezTo>
                      <a:pt x="14" y="4"/>
                      <a:pt x="14" y="4"/>
                      <a:pt x="14" y="4"/>
                    </a:cubicBezTo>
                    <a:cubicBezTo>
                      <a:pt x="13" y="4"/>
                      <a:pt x="12" y="4"/>
                      <a:pt x="12" y="4"/>
                    </a:cubicBezTo>
                    <a:cubicBezTo>
                      <a:pt x="9" y="4"/>
                      <a:pt x="7" y="5"/>
                      <a:pt x="5" y="6"/>
                    </a:cubicBezTo>
                    <a:cubicBezTo>
                      <a:pt x="2" y="8"/>
                      <a:pt x="1" y="11"/>
                      <a:pt x="1" y="14"/>
                    </a:cubicBezTo>
                    <a:cubicBezTo>
                      <a:pt x="0" y="16"/>
                      <a:pt x="1" y="17"/>
                      <a:pt x="3" y="17"/>
                    </a:cubicBezTo>
                    <a:cubicBezTo>
                      <a:pt x="3" y="17"/>
                      <a:pt x="3" y="17"/>
                      <a:pt x="3" y="17"/>
                    </a:cubicBezTo>
                    <a:cubicBezTo>
                      <a:pt x="4" y="17"/>
                      <a:pt x="5" y="16"/>
                      <a:pt x="6" y="15"/>
                    </a:cubicBezTo>
                    <a:cubicBezTo>
                      <a:pt x="6" y="13"/>
                      <a:pt x="7" y="12"/>
                      <a:pt x="8" y="10"/>
                    </a:cubicBezTo>
                    <a:cubicBezTo>
                      <a:pt x="9" y="10"/>
                      <a:pt x="10" y="9"/>
                      <a:pt x="12" y="9"/>
                    </a:cubicBezTo>
                    <a:cubicBezTo>
                      <a:pt x="12" y="9"/>
                      <a:pt x="13" y="9"/>
                      <a:pt x="13" y="9"/>
                    </a:cubicBezTo>
                    <a:cubicBezTo>
                      <a:pt x="52" y="15"/>
                      <a:pt x="52" y="15"/>
                      <a:pt x="52" y="15"/>
                    </a:cubicBezTo>
                    <a:cubicBezTo>
                      <a:pt x="52" y="17"/>
                      <a:pt x="52" y="20"/>
                      <a:pt x="53" y="23"/>
                    </a:cubicBezTo>
                    <a:cubicBezTo>
                      <a:pt x="56" y="28"/>
                      <a:pt x="61" y="32"/>
                      <a:pt x="66" y="32"/>
                    </a:cubicBezTo>
                    <a:cubicBezTo>
                      <a:pt x="68" y="32"/>
                      <a:pt x="70" y="32"/>
                      <a:pt x="72" y="33"/>
                    </a:cubicBezTo>
                    <a:cubicBezTo>
                      <a:pt x="76" y="33"/>
                      <a:pt x="80" y="34"/>
                      <a:pt x="84" y="34"/>
                    </a:cubicBezTo>
                    <a:cubicBezTo>
                      <a:pt x="85" y="34"/>
                      <a:pt x="85" y="34"/>
                      <a:pt x="85" y="34"/>
                    </a:cubicBezTo>
                    <a:cubicBezTo>
                      <a:pt x="86" y="34"/>
                      <a:pt x="87" y="34"/>
                      <a:pt x="88" y="34"/>
                    </a:cubicBezTo>
                    <a:cubicBezTo>
                      <a:pt x="96" y="31"/>
                      <a:pt x="100" y="20"/>
                      <a:pt x="101" y="17"/>
                    </a:cubicBezTo>
                    <a:cubicBezTo>
                      <a:pt x="101" y="16"/>
                      <a:pt x="101" y="15"/>
                      <a:pt x="101" y="15"/>
                    </a:cubicBezTo>
                    <a:cubicBezTo>
                      <a:pt x="101" y="14"/>
                      <a:pt x="101" y="14"/>
                      <a:pt x="101" y="14"/>
                    </a:cubicBezTo>
                    <a:cubicBezTo>
                      <a:pt x="101" y="13"/>
                      <a:pt x="103" y="12"/>
                      <a:pt x="105" y="12"/>
                    </a:cubicBezTo>
                    <a:cubicBezTo>
                      <a:pt x="106" y="12"/>
                      <a:pt x="107" y="12"/>
                      <a:pt x="109" y="12"/>
                    </a:cubicBezTo>
                    <a:cubicBezTo>
                      <a:pt x="109" y="11"/>
                      <a:pt x="109" y="9"/>
                      <a:pt x="109" y="7"/>
                    </a:cubicBezTo>
                    <a:cubicBezTo>
                      <a:pt x="108" y="7"/>
                      <a:pt x="107" y="7"/>
                      <a:pt x="106" y="7"/>
                    </a:cubicBezTo>
                    <a:cubicBezTo>
                      <a:pt x="103" y="7"/>
                      <a:pt x="101" y="8"/>
                      <a:pt x="98" y="9"/>
                    </a:cubicBezTo>
                    <a:cubicBezTo>
                      <a:pt x="96" y="5"/>
                      <a:pt x="90" y="2"/>
                      <a:pt x="78" y="1"/>
                    </a:cubicBezTo>
                    <a:cubicBezTo>
                      <a:pt x="75" y="0"/>
                      <a:pt x="73" y="0"/>
                      <a:pt x="70"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0" name="Freeform 53">
                <a:extLst>
                  <a:ext uri="{FF2B5EF4-FFF2-40B4-BE49-F238E27FC236}">
                    <a16:creationId xmlns:a16="http://schemas.microsoft.com/office/drawing/2014/main" id="{E1F50D8A-4390-417A-8B59-B09A0F921BF5}"/>
                  </a:ext>
                </a:extLst>
              </p:cNvPr>
              <p:cNvSpPr>
                <a:spLocks/>
              </p:cNvSpPr>
              <p:nvPr/>
            </p:nvSpPr>
            <p:spPr bwMode="auto">
              <a:xfrm>
                <a:off x="-1609725" y="2290763"/>
                <a:ext cx="6350" cy="11112"/>
              </a:xfrm>
              <a:custGeom>
                <a:avLst/>
                <a:gdLst>
                  <a:gd name="T0" fmla="*/ 0 w 3"/>
                  <a:gd name="T1" fmla="*/ 0 h 6"/>
                  <a:gd name="T2" fmla="*/ 0 w 3"/>
                  <a:gd name="T3" fmla="*/ 5 h 6"/>
                  <a:gd name="T4" fmla="*/ 0 w 3"/>
                  <a:gd name="T5" fmla="*/ 6 h 6"/>
                  <a:gd name="T6" fmla="*/ 1 w 3"/>
                  <a:gd name="T7" fmla="*/ 6 h 6"/>
                  <a:gd name="T8" fmla="*/ 1 w 3"/>
                  <a:gd name="T9" fmla="*/ 5 h 6"/>
                  <a:gd name="T10" fmla="*/ 3 w 3"/>
                  <a:gd name="T11" fmla="*/ 2 h 6"/>
                  <a:gd name="T12" fmla="*/ 1 w 3"/>
                  <a:gd name="T13" fmla="*/ 0 h 6"/>
                  <a:gd name="T14" fmla="*/ 1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0"/>
                    </a:moveTo>
                    <a:cubicBezTo>
                      <a:pt x="0" y="2"/>
                      <a:pt x="0" y="4"/>
                      <a:pt x="0" y="5"/>
                    </a:cubicBezTo>
                    <a:cubicBezTo>
                      <a:pt x="0" y="6"/>
                      <a:pt x="0" y="6"/>
                      <a:pt x="0" y="6"/>
                    </a:cubicBezTo>
                    <a:cubicBezTo>
                      <a:pt x="0" y="6"/>
                      <a:pt x="0" y="6"/>
                      <a:pt x="1" y="6"/>
                    </a:cubicBezTo>
                    <a:cubicBezTo>
                      <a:pt x="1" y="6"/>
                      <a:pt x="1" y="6"/>
                      <a:pt x="1" y="5"/>
                    </a:cubicBezTo>
                    <a:cubicBezTo>
                      <a:pt x="3" y="5"/>
                      <a:pt x="3" y="4"/>
                      <a:pt x="3" y="2"/>
                    </a:cubicBezTo>
                    <a:cubicBezTo>
                      <a:pt x="3" y="1"/>
                      <a:pt x="2" y="1"/>
                      <a:pt x="1" y="0"/>
                    </a:cubicBezTo>
                    <a:cubicBezTo>
                      <a:pt x="1" y="0"/>
                      <a:pt x="1" y="0"/>
                      <a:pt x="1" y="0"/>
                    </a:cubicBezTo>
                    <a:cubicBezTo>
                      <a:pt x="1" y="0"/>
                      <a:pt x="0" y="0"/>
                      <a:pt x="0" y="0"/>
                    </a:cubicBezTo>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1" name="Freeform 54">
                <a:extLst>
                  <a:ext uri="{FF2B5EF4-FFF2-40B4-BE49-F238E27FC236}">
                    <a16:creationId xmlns:a16="http://schemas.microsoft.com/office/drawing/2014/main" id="{FE335F02-D08D-4F6A-9A5D-93C31A217A66}"/>
                  </a:ext>
                </a:extLst>
              </p:cNvPr>
              <p:cNvSpPr>
                <a:spLocks/>
              </p:cNvSpPr>
              <p:nvPr/>
            </p:nvSpPr>
            <p:spPr bwMode="auto">
              <a:xfrm>
                <a:off x="-2239963" y="2598738"/>
                <a:ext cx="671512" cy="1476375"/>
              </a:xfrm>
              <a:custGeom>
                <a:avLst/>
                <a:gdLst>
                  <a:gd name="T0" fmla="*/ 257 w 345"/>
                  <a:gd name="T1" fmla="*/ 377 h 761"/>
                  <a:gd name="T2" fmla="*/ 30 w 345"/>
                  <a:gd name="T3" fmla="*/ 742 h 761"/>
                  <a:gd name="T4" fmla="*/ 5 w 345"/>
                  <a:gd name="T5" fmla="*/ 731 h 761"/>
                  <a:gd name="T6" fmla="*/ 52 w 345"/>
                  <a:gd name="T7" fmla="*/ 559 h 761"/>
                  <a:gd name="T8" fmla="*/ 92 w 345"/>
                  <a:gd name="T9" fmla="*/ 364 h 761"/>
                  <a:gd name="T10" fmla="*/ 119 w 345"/>
                  <a:gd name="T11" fmla="*/ 84 h 761"/>
                  <a:gd name="T12" fmla="*/ 206 w 345"/>
                  <a:gd name="T13" fmla="*/ 0 h 761"/>
                  <a:gd name="T14" fmla="*/ 250 w 345"/>
                  <a:gd name="T15" fmla="*/ 0 h 761"/>
                  <a:gd name="T16" fmla="*/ 338 w 345"/>
                  <a:gd name="T17" fmla="*/ 84 h 761"/>
                  <a:gd name="T18" fmla="*/ 257 w 345"/>
                  <a:gd name="T19" fmla="*/ 377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761">
                    <a:moveTo>
                      <a:pt x="257" y="377"/>
                    </a:moveTo>
                    <a:cubicBezTo>
                      <a:pt x="257" y="377"/>
                      <a:pt x="107" y="652"/>
                      <a:pt x="30" y="742"/>
                    </a:cubicBezTo>
                    <a:cubicBezTo>
                      <a:pt x="14" y="761"/>
                      <a:pt x="0" y="745"/>
                      <a:pt x="5" y="731"/>
                    </a:cubicBezTo>
                    <a:cubicBezTo>
                      <a:pt x="7" y="723"/>
                      <a:pt x="52" y="559"/>
                      <a:pt x="52" y="559"/>
                    </a:cubicBezTo>
                    <a:cubicBezTo>
                      <a:pt x="92" y="364"/>
                      <a:pt x="92" y="364"/>
                      <a:pt x="92" y="364"/>
                    </a:cubicBezTo>
                    <a:cubicBezTo>
                      <a:pt x="92" y="364"/>
                      <a:pt x="113" y="135"/>
                      <a:pt x="119" y="84"/>
                    </a:cubicBezTo>
                    <a:cubicBezTo>
                      <a:pt x="125" y="34"/>
                      <a:pt x="159" y="0"/>
                      <a:pt x="206" y="0"/>
                    </a:cubicBezTo>
                    <a:cubicBezTo>
                      <a:pt x="250" y="0"/>
                      <a:pt x="250" y="0"/>
                      <a:pt x="250" y="0"/>
                    </a:cubicBezTo>
                    <a:cubicBezTo>
                      <a:pt x="297" y="0"/>
                      <a:pt x="345" y="43"/>
                      <a:pt x="338" y="84"/>
                    </a:cubicBezTo>
                    <a:cubicBezTo>
                      <a:pt x="330" y="125"/>
                      <a:pt x="257" y="377"/>
                      <a:pt x="257" y="37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2" name="Freeform 55">
                <a:extLst>
                  <a:ext uri="{FF2B5EF4-FFF2-40B4-BE49-F238E27FC236}">
                    <a16:creationId xmlns:a16="http://schemas.microsoft.com/office/drawing/2014/main" id="{117CDED5-D9C5-454D-BB1C-C8533B7E0895}"/>
                  </a:ext>
                </a:extLst>
              </p:cNvPr>
              <p:cNvSpPr>
                <a:spLocks noEditPoints="1"/>
              </p:cNvSpPr>
              <p:nvPr/>
            </p:nvSpPr>
            <p:spPr bwMode="auto">
              <a:xfrm>
                <a:off x="-2244725" y="2590800"/>
                <a:ext cx="674687" cy="1470025"/>
              </a:xfrm>
              <a:custGeom>
                <a:avLst/>
                <a:gdLst>
                  <a:gd name="T0" fmla="*/ 18 w 346"/>
                  <a:gd name="T1" fmla="*/ 758 h 758"/>
                  <a:gd name="T2" fmla="*/ 11 w 346"/>
                  <a:gd name="T3" fmla="*/ 756 h 758"/>
                  <a:gd name="T4" fmla="*/ 3 w 346"/>
                  <a:gd name="T5" fmla="*/ 734 h 758"/>
                  <a:gd name="T6" fmla="*/ 51 w 346"/>
                  <a:gd name="T7" fmla="*/ 562 h 758"/>
                  <a:gd name="T8" fmla="*/ 90 w 346"/>
                  <a:gd name="T9" fmla="*/ 367 h 758"/>
                  <a:gd name="T10" fmla="*/ 118 w 346"/>
                  <a:gd name="T11" fmla="*/ 88 h 758"/>
                  <a:gd name="T12" fmla="*/ 208 w 346"/>
                  <a:gd name="T13" fmla="*/ 0 h 758"/>
                  <a:gd name="T14" fmla="*/ 252 w 346"/>
                  <a:gd name="T15" fmla="*/ 0 h 758"/>
                  <a:gd name="T16" fmla="*/ 326 w 346"/>
                  <a:gd name="T17" fmla="*/ 36 h 758"/>
                  <a:gd name="T18" fmla="*/ 343 w 346"/>
                  <a:gd name="T19" fmla="*/ 89 h 758"/>
                  <a:gd name="T20" fmla="*/ 262 w 346"/>
                  <a:gd name="T21" fmla="*/ 382 h 758"/>
                  <a:gd name="T22" fmla="*/ 262 w 346"/>
                  <a:gd name="T23" fmla="*/ 383 h 758"/>
                  <a:gd name="T24" fmla="*/ 35 w 346"/>
                  <a:gd name="T25" fmla="*/ 748 h 758"/>
                  <a:gd name="T26" fmla="*/ 18 w 346"/>
                  <a:gd name="T27" fmla="*/ 758 h 758"/>
                  <a:gd name="T28" fmla="*/ 208 w 346"/>
                  <a:gd name="T29" fmla="*/ 7 h 758"/>
                  <a:gd name="T30" fmla="*/ 125 w 346"/>
                  <a:gd name="T31" fmla="*/ 89 h 758"/>
                  <a:gd name="T32" fmla="*/ 97 w 346"/>
                  <a:gd name="T33" fmla="*/ 368 h 758"/>
                  <a:gd name="T34" fmla="*/ 97 w 346"/>
                  <a:gd name="T35" fmla="*/ 369 h 758"/>
                  <a:gd name="T36" fmla="*/ 58 w 346"/>
                  <a:gd name="T37" fmla="*/ 563 h 758"/>
                  <a:gd name="T38" fmla="*/ 10 w 346"/>
                  <a:gd name="T39" fmla="*/ 736 h 758"/>
                  <a:gd name="T40" fmla="*/ 15 w 346"/>
                  <a:gd name="T41" fmla="*/ 750 h 758"/>
                  <a:gd name="T42" fmla="*/ 30 w 346"/>
                  <a:gd name="T43" fmla="*/ 744 h 758"/>
                  <a:gd name="T44" fmla="*/ 256 w 346"/>
                  <a:gd name="T45" fmla="*/ 380 h 758"/>
                  <a:gd name="T46" fmla="*/ 336 w 346"/>
                  <a:gd name="T47" fmla="*/ 87 h 758"/>
                  <a:gd name="T48" fmla="*/ 321 w 346"/>
                  <a:gd name="T49" fmla="*/ 41 h 758"/>
                  <a:gd name="T50" fmla="*/ 252 w 346"/>
                  <a:gd name="T51" fmla="*/ 7 h 758"/>
                  <a:gd name="T52" fmla="*/ 208 w 346"/>
                  <a:gd name="T53"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6" h="758">
                    <a:moveTo>
                      <a:pt x="18" y="758"/>
                    </a:moveTo>
                    <a:cubicBezTo>
                      <a:pt x="15" y="758"/>
                      <a:pt x="13" y="758"/>
                      <a:pt x="11" y="756"/>
                    </a:cubicBezTo>
                    <a:cubicBezTo>
                      <a:pt x="4" y="752"/>
                      <a:pt x="0" y="742"/>
                      <a:pt x="3" y="734"/>
                    </a:cubicBezTo>
                    <a:cubicBezTo>
                      <a:pt x="6" y="727"/>
                      <a:pt x="50" y="563"/>
                      <a:pt x="51" y="562"/>
                    </a:cubicBezTo>
                    <a:cubicBezTo>
                      <a:pt x="90" y="367"/>
                      <a:pt x="90" y="367"/>
                      <a:pt x="90" y="367"/>
                    </a:cubicBezTo>
                    <a:cubicBezTo>
                      <a:pt x="91" y="355"/>
                      <a:pt x="113" y="131"/>
                      <a:pt x="118" y="88"/>
                    </a:cubicBezTo>
                    <a:cubicBezTo>
                      <a:pt x="123" y="35"/>
                      <a:pt x="160" y="0"/>
                      <a:pt x="208" y="0"/>
                    </a:cubicBezTo>
                    <a:cubicBezTo>
                      <a:pt x="252" y="0"/>
                      <a:pt x="252" y="0"/>
                      <a:pt x="252" y="0"/>
                    </a:cubicBezTo>
                    <a:cubicBezTo>
                      <a:pt x="281" y="1"/>
                      <a:pt x="308" y="14"/>
                      <a:pt x="326" y="36"/>
                    </a:cubicBezTo>
                    <a:cubicBezTo>
                      <a:pt x="340" y="53"/>
                      <a:pt x="346" y="71"/>
                      <a:pt x="343" y="89"/>
                    </a:cubicBezTo>
                    <a:cubicBezTo>
                      <a:pt x="336" y="129"/>
                      <a:pt x="265" y="372"/>
                      <a:pt x="262" y="382"/>
                    </a:cubicBezTo>
                    <a:cubicBezTo>
                      <a:pt x="262" y="383"/>
                      <a:pt x="262" y="383"/>
                      <a:pt x="262" y="383"/>
                    </a:cubicBezTo>
                    <a:cubicBezTo>
                      <a:pt x="261" y="385"/>
                      <a:pt x="111" y="659"/>
                      <a:pt x="35" y="748"/>
                    </a:cubicBezTo>
                    <a:cubicBezTo>
                      <a:pt x="31" y="754"/>
                      <a:pt x="25" y="758"/>
                      <a:pt x="18" y="758"/>
                    </a:cubicBezTo>
                    <a:moveTo>
                      <a:pt x="208" y="7"/>
                    </a:moveTo>
                    <a:cubicBezTo>
                      <a:pt x="163" y="7"/>
                      <a:pt x="130" y="39"/>
                      <a:pt x="125" y="89"/>
                    </a:cubicBezTo>
                    <a:cubicBezTo>
                      <a:pt x="119" y="140"/>
                      <a:pt x="97" y="367"/>
                      <a:pt x="97" y="368"/>
                    </a:cubicBezTo>
                    <a:cubicBezTo>
                      <a:pt x="97" y="369"/>
                      <a:pt x="97" y="369"/>
                      <a:pt x="97" y="369"/>
                    </a:cubicBezTo>
                    <a:cubicBezTo>
                      <a:pt x="58" y="563"/>
                      <a:pt x="58" y="563"/>
                      <a:pt x="58" y="563"/>
                    </a:cubicBezTo>
                    <a:cubicBezTo>
                      <a:pt x="56" y="570"/>
                      <a:pt x="12" y="729"/>
                      <a:pt x="10" y="736"/>
                    </a:cubicBezTo>
                    <a:cubicBezTo>
                      <a:pt x="8" y="741"/>
                      <a:pt x="10" y="747"/>
                      <a:pt x="15" y="750"/>
                    </a:cubicBezTo>
                    <a:cubicBezTo>
                      <a:pt x="19" y="752"/>
                      <a:pt x="24" y="750"/>
                      <a:pt x="30" y="744"/>
                    </a:cubicBezTo>
                    <a:cubicBezTo>
                      <a:pt x="104" y="656"/>
                      <a:pt x="249" y="391"/>
                      <a:pt x="256" y="380"/>
                    </a:cubicBezTo>
                    <a:cubicBezTo>
                      <a:pt x="259" y="369"/>
                      <a:pt x="329" y="127"/>
                      <a:pt x="336" y="87"/>
                    </a:cubicBezTo>
                    <a:cubicBezTo>
                      <a:pt x="339" y="72"/>
                      <a:pt x="333" y="56"/>
                      <a:pt x="321" y="41"/>
                    </a:cubicBezTo>
                    <a:cubicBezTo>
                      <a:pt x="304" y="20"/>
                      <a:pt x="279" y="8"/>
                      <a:pt x="252" y="7"/>
                    </a:cubicBezTo>
                    <a:cubicBezTo>
                      <a:pt x="208" y="7"/>
                      <a:pt x="208" y="7"/>
                      <a:pt x="208" y="7"/>
                    </a:cubicBezTo>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3" name="Freeform 56">
                <a:extLst>
                  <a:ext uri="{FF2B5EF4-FFF2-40B4-BE49-F238E27FC236}">
                    <a16:creationId xmlns:a16="http://schemas.microsoft.com/office/drawing/2014/main" id="{D9BC91A2-2923-4615-9BCC-C3C037B8A9AB}"/>
                  </a:ext>
                </a:extLst>
              </p:cNvPr>
              <p:cNvSpPr>
                <a:spLocks/>
              </p:cNvSpPr>
              <p:nvPr/>
            </p:nvSpPr>
            <p:spPr bwMode="auto">
              <a:xfrm>
                <a:off x="-2274887" y="4002088"/>
                <a:ext cx="127000" cy="161925"/>
              </a:xfrm>
              <a:custGeom>
                <a:avLst/>
                <a:gdLst>
                  <a:gd name="T0" fmla="*/ 21 w 65"/>
                  <a:gd name="T1" fmla="*/ 0 h 83"/>
                  <a:gd name="T2" fmla="*/ 4 w 65"/>
                  <a:gd name="T3" fmla="*/ 13 h 83"/>
                  <a:gd name="T4" fmla="*/ 3 w 65"/>
                  <a:gd name="T5" fmla="*/ 26 h 83"/>
                  <a:gd name="T6" fmla="*/ 3 w 65"/>
                  <a:gd name="T7" fmla="*/ 26 h 83"/>
                  <a:gd name="T8" fmla="*/ 45 w 65"/>
                  <a:gd name="T9" fmla="*/ 80 h 83"/>
                  <a:gd name="T10" fmla="*/ 52 w 65"/>
                  <a:gd name="T11" fmla="*/ 83 h 83"/>
                  <a:gd name="T12" fmla="*/ 58 w 65"/>
                  <a:gd name="T13" fmla="*/ 81 h 83"/>
                  <a:gd name="T14" fmla="*/ 61 w 65"/>
                  <a:gd name="T15" fmla="*/ 79 h 83"/>
                  <a:gd name="T16" fmla="*/ 64 w 65"/>
                  <a:gd name="T17" fmla="*/ 69 h 83"/>
                  <a:gd name="T18" fmla="*/ 48 w 65"/>
                  <a:gd name="T19" fmla="*/ 24 h 83"/>
                  <a:gd name="T20" fmla="*/ 34 w 65"/>
                  <a:gd name="T21" fmla="*/ 30 h 83"/>
                  <a:gd name="T22" fmla="*/ 34 w 65"/>
                  <a:gd name="T23" fmla="*/ 30 h 83"/>
                  <a:gd name="T24" fmla="*/ 27 w 65"/>
                  <a:gd name="T25" fmla="*/ 28 h 83"/>
                  <a:gd name="T26" fmla="*/ 19 w 65"/>
                  <a:gd name="T27" fmla="*/ 6 h 83"/>
                  <a:gd name="T28" fmla="*/ 21 w 65"/>
                  <a:gd name="T2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83">
                    <a:moveTo>
                      <a:pt x="21" y="0"/>
                    </a:moveTo>
                    <a:cubicBezTo>
                      <a:pt x="4" y="13"/>
                      <a:pt x="4" y="13"/>
                      <a:pt x="4" y="13"/>
                    </a:cubicBezTo>
                    <a:cubicBezTo>
                      <a:pt x="1" y="16"/>
                      <a:pt x="0" y="22"/>
                      <a:pt x="3" y="26"/>
                    </a:cubicBezTo>
                    <a:cubicBezTo>
                      <a:pt x="3" y="26"/>
                      <a:pt x="3" y="26"/>
                      <a:pt x="3" y="26"/>
                    </a:cubicBezTo>
                    <a:cubicBezTo>
                      <a:pt x="45" y="80"/>
                      <a:pt x="45" y="80"/>
                      <a:pt x="45" y="80"/>
                    </a:cubicBezTo>
                    <a:cubicBezTo>
                      <a:pt x="47" y="82"/>
                      <a:pt x="50" y="83"/>
                      <a:pt x="52" y="83"/>
                    </a:cubicBezTo>
                    <a:cubicBezTo>
                      <a:pt x="54" y="83"/>
                      <a:pt x="56" y="83"/>
                      <a:pt x="58" y="81"/>
                    </a:cubicBezTo>
                    <a:cubicBezTo>
                      <a:pt x="61" y="79"/>
                      <a:pt x="61" y="79"/>
                      <a:pt x="61" y="79"/>
                    </a:cubicBezTo>
                    <a:cubicBezTo>
                      <a:pt x="64" y="76"/>
                      <a:pt x="65" y="72"/>
                      <a:pt x="64" y="69"/>
                    </a:cubicBezTo>
                    <a:cubicBezTo>
                      <a:pt x="48" y="24"/>
                      <a:pt x="48" y="24"/>
                      <a:pt x="48" y="24"/>
                    </a:cubicBezTo>
                    <a:cubicBezTo>
                      <a:pt x="44" y="27"/>
                      <a:pt x="39" y="30"/>
                      <a:pt x="34" y="30"/>
                    </a:cubicBezTo>
                    <a:cubicBezTo>
                      <a:pt x="34" y="30"/>
                      <a:pt x="34" y="30"/>
                      <a:pt x="34" y="30"/>
                    </a:cubicBezTo>
                    <a:cubicBezTo>
                      <a:pt x="31" y="30"/>
                      <a:pt x="29" y="30"/>
                      <a:pt x="27" y="28"/>
                    </a:cubicBezTo>
                    <a:cubicBezTo>
                      <a:pt x="20" y="24"/>
                      <a:pt x="16" y="14"/>
                      <a:pt x="19" y="6"/>
                    </a:cubicBezTo>
                    <a:cubicBezTo>
                      <a:pt x="20" y="5"/>
                      <a:pt x="20" y="3"/>
                      <a:pt x="21"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4" name="Freeform 57">
                <a:extLst>
                  <a:ext uri="{FF2B5EF4-FFF2-40B4-BE49-F238E27FC236}">
                    <a16:creationId xmlns:a16="http://schemas.microsoft.com/office/drawing/2014/main" id="{F1AA3F17-CD59-4F1C-B97B-7E08AB62176A}"/>
                  </a:ext>
                </a:extLst>
              </p:cNvPr>
              <p:cNvSpPr>
                <a:spLocks/>
              </p:cNvSpPr>
              <p:nvPr/>
            </p:nvSpPr>
            <p:spPr bwMode="auto">
              <a:xfrm>
                <a:off x="-2228850" y="3992563"/>
                <a:ext cx="41275" cy="55562"/>
              </a:xfrm>
              <a:custGeom>
                <a:avLst/>
                <a:gdLst>
                  <a:gd name="T0" fmla="*/ 7 w 21"/>
                  <a:gd name="T1" fmla="*/ 0 h 28"/>
                  <a:gd name="T2" fmla="*/ 6 w 21"/>
                  <a:gd name="T3" fmla="*/ 0 h 28"/>
                  <a:gd name="T4" fmla="*/ 2 w 21"/>
                  <a:gd name="T5" fmla="*/ 13 h 28"/>
                  <a:gd name="T6" fmla="*/ 7 w 21"/>
                  <a:gd name="T7" fmla="*/ 27 h 28"/>
                  <a:gd name="T8" fmla="*/ 10 w 21"/>
                  <a:gd name="T9" fmla="*/ 28 h 28"/>
                  <a:gd name="T10" fmla="*/ 21 w 21"/>
                  <a:gd name="T11" fmla="*/ 21 h 28"/>
                  <a:gd name="T12" fmla="*/ 16 w 21"/>
                  <a:gd name="T13" fmla="*/ 5 h 28"/>
                  <a:gd name="T14" fmla="*/ 7 w 21"/>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8">
                    <a:moveTo>
                      <a:pt x="7" y="0"/>
                    </a:moveTo>
                    <a:cubicBezTo>
                      <a:pt x="7" y="0"/>
                      <a:pt x="6" y="0"/>
                      <a:pt x="6" y="0"/>
                    </a:cubicBezTo>
                    <a:cubicBezTo>
                      <a:pt x="4" y="7"/>
                      <a:pt x="3" y="12"/>
                      <a:pt x="2" y="13"/>
                    </a:cubicBezTo>
                    <a:cubicBezTo>
                      <a:pt x="0" y="18"/>
                      <a:pt x="2" y="24"/>
                      <a:pt x="7" y="27"/>
                    </a:cubicBezTo>
                    <a:cubicBezTo>
                      <a:pt x="8" y="28"/>
                      <a:pt x="9" y="28"/>
                      <a:pt x="10" y="28"/>
                    </a:cubicBezTo>
                    <a:cubicBezTo>
                      <a:pt x="13" y="28"/>
                      <a:pt x="17" y="26"/>
                      <a:pt x="21" y="21"/>
                    </a:cubicBezTo>
                    <a:cubicBezTo>
                      <a:pt x="16" y="5"/>
                      <a:pt x="16" y="5"/>
                      <a:pt x="16" y="5"/>
                    </a:cubicBezTo>
                    <a:cubicBezTo>
                      <a:pt x="14" y="2"/>
                      <a:pt x="11" y="0"/>
                      <a:pt x="7" y="0"/>
                    </a:cubicBezTo>
                  </a:path>
                </a:pathLst>
              </a:custGeom>
              <a:solidFill>
                <a:srgbClr val="86C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5" name="Freeform 58">
                <a:extLst>
                  <a:ext uri="{FF2B5EF4-FFF2-40B4-BE49-F238E27FC236}">
                    <a16:creationId xmlns:a16="http://schemas.microsoft.com/office/drawing/2014/main" id="{FDA706E7-2BBC-4576-8CCD-261435317382}"/>
                  </a:ext>
                </a:extLst>
              </p:cNvPr>
              <p:cNvSpPr>
                <a:spLocks/>
              </p:cNvSpPr>
              <p:nvPr/>
            </p:nvSpPr>
            <p:spPr bwMode="auto">
              <a:xfrm>
                <a:off x="-2244725" y="3992563"/>
                <a:ext cx="63500" cy="68262"/>
              </a:xfrm>
              <a:custGeom>
                <a:avLst/>
                <a:gdLst>
                  <a:gd name="T0" fmla="*/ 14 w 32"/>
                  <a:gd name="T1" fmla="*/ 0 h 35"/>
                  <a:gd name="T2" fmla="*/ 13 w 32"/>
                  <a:gd name="T3" fmla="*/ 0 h 35"/>
                  <a:gd name="T4" fmla="*/ 10 w 32"/>
                  <a:gd name="T5" fmla="*/ 1 h 35"/>
                  <a:gd name="T6" fmla="*/ 5 w 32"/>
                  <a:gd name="T7" fmla="*/ 5 h 35"/>
                  <a:gd name="T8" fmla="*/ 3 w 32"/>
                  <a:gd name="T9" fmla="*/ 11 h 35"/>
                  <a:gd name="T10" fmla="*/ 11 w 32"/>
                  <a:gd name="T11" fmla="*/ 33 h 35"/>
                  <a:gd name="T12" fmla="*/ 18 w 32"/>
                  <a:gd name="T13" fmla="*/ 35 h 35"/>
                  <a:gd name="T14" fmla="*/ 18 w 32"/>
                  <a:gd name="T15" fmla="*/ 35 h 35"/>
                  <a:gd name="T16" fmla="*/ 32 w 32"/>
                  <a:gd name="T17" fmla="*/ 29 h 35"/>
                  <a:gd name="T18" fmla="*/ 29 w 32"/>
                  <a:gd name="T19" fmla="*/ 21 h 35"/>
                  <a:gd name="T20" fmla="*/ 18 w 32"/>
                  <a:gd name="T21" fmla="*/ 28 h 35"/>
                  <a:gd name="T22" fmla="*/ 15 w 32"/>
                  <a:gd name="T23" fmla="*/ 27 h 35"/>
                  <a:gd name="T24" fmla="*/ 10 w 32"/>
                  <a:gd name="T25" fmla="*/ 13 h 35"/>
                  <a:gd name="T26" fmla="*/ 14 w 32"/>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35">
                    <a:moveTo>
                      <a:pt x="14" y="0"/>
                    </a:moveTo>
                    <a:cubicBezTo>
                      <a:pt x="13" y="0"/>
                      <a:pt x="13" y="0"/>
                      <a:pt x="13" y="0"/>
                    </a:cubicBezTo>
                    <a:cubicBezTo>
                      <a:pt x="12" y="0"/>
                      <a:pt x="11" y="1"/>
                      <a:pt x="10" y="1"/>
                    </a:cubicBezTo>
                    <a:cubicBezTo>
                      <a:pt x="5" y="5"/>
                      <a:pt x="5" y="5"/>
                      <a:pt x="5" y="5"/>
                    </a:cubicBezTo>
                    <a:cubicBezTo>
                      <a:pt x="4" y="8"/>
                      <a:pt x="4" y="10"/>
                      <a:pt x="3" y="11"/>
                    </a:cubicBezTo>
                    <a:cubicBezTo>
                      <a:pt x="0" y="19"/>
                      <a:pt x="4" y="29"/>
                      <a:pt x="11" y="33"/>
                    </a:cubicBezTo>
                    <a:cubicBezTo>
                      <a:pt x="13" y="35"/>
                      <a:pt x="15" y="35"/>
                      <a:pt x="18" y="35"/>
                    </a:cubicBezTo>
                    <a:cubicBezTo>
                      <a:pt x="18" y="35"/>
                      <a:pt x="18" y="35"/>
                      <a:pt x="18" y="35"/>
                    </a:cubicBezTo>
                    <a:cubicBezTo>
                      <a:pt x="23" y="35"/>
                      <a:pt x="28" y="32"/>
                      <a:pt x="32" y="29"/>
                    </a:cubicBezTo>
                    <a:cubicBezTo>
                      <a:pt x="29" y="21"/>
                      <a:pt x="29" y="21"/>
                      <a:pt x="29" y="21"/>
                    </a:cubicBezTo>
                    <a:cubicBezTo>
                      <a:pt x="25" y="26"/>
                      <a:pt x="21" y="28"/>
                      <a:pt x="18" y="28"/>
                    </a:cubicBezTo>
                    <a:cubicBezTo>
                      <a:pt x="17" y="28"/>
                      <a:pt x="16" y="28"/>
                      <a:pt x="15" y="27"/>
                    </a:cubicBezTo>
                    <a:cubicBezTo>
                      <a:pt x="10" y="24"/>
                      <a:pt x="8" y="18"/>
                      <a:pt x="10" y="13"/>
                    </a:cubicBezTo>
                    <a:cubicBezTo>
                      <a:pt x="11" y="12"/>
                      <a:pt x="12" y="7"/>
                      <a:pt x="14" y="0"/>
                    </a:cubicBezTo>
                  </a:path>
                </a:pathLst>
              </a:custGeom>
              <a:solidFill>
                <a:srgbClr val="053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56" name="Freeform 59">
                <a:extLst>
                  <a:ext uri="{FF2B5EF4-FFF2-40B4-BE49-F238E27FC236}">
                    <a16:creationId xmlns:a16="http://schemas.microsoft.com/office/drawing/2014/main" id="{3E8A36A0-1628-4D1F-A93A-A993FFE85E1A}"/>
                  </a:ext>
                </a:extLst>
              </p:cNvPr>
              <p:cNvSpPr>
                <a:spLocks/>
              </p:cNvSpPr>
              <p:nvPr/>
            </p:nvSpPr>
            <p:spPr bwMode="auto">
              <a:xfrm>
                <a:off x="-2025650" y="2641600"/>
                <a:ext cx="307975" cy="803275"/>
              </a:xfrm>
              <a:custGeom>
                <a:avLst/>
                <a:gdLst>
                  <a:gd name="T0" fmla="*/ 111 w 158"/>
                  <a:gd name="T1" fmla="*/ 0 h 414"/>
                  <a:gd name="T2" fmla="*/ 77 w 158"/>
                  <a:gd name="T3" fmla="*/ 19 h 414"/>
                  <a:gd name="T4" fmla="*/ 28 w 158"/>
                  <a:gd name="T5" fmla="*/ 165 h 414"/>
                  <a:gd name="T6" fmla="*/ 17 w 158"/>
                  <a:gd name="T7" fmla="*/ 324 h 414"/>
                  <a:gd name="T8" fmla="*/ 16 w 158"/>
                  <a:gd name="T9" fmla="*/ 328 h 414"/>
                  <a:gd name="T10" fmla="*/ 1 w 158"/>
                  <a:gd name="T11" fmla="*/ 405 h 414"/>
                  <a:gd name="T12" fmla="*/ 8 w 158"/>
                  <a:gd name="T13" fmla="*/ 414 h 414"/>
                  <a:gd name="T14" fmla="*/ 8 w 158"/>
                  <a:gd name="T15" fmla="*/ 414 h 414"/>
                  <a:gd name="T16" fmla="*/ 9 w 158"/>
                  <a:gd name="T17" fmla="*/ 414 h 414"/>
                  <a:gd name="T18" fmla="*/ 11 w 158"/>
                  <a:gd name="T19" fmla="*/ 414 h 414"/>
                  <a:gd name="T20" fmla="*/ 37 w 158"/>
                  <a:gd name="T21" fmla="*/ 409 h 414"/>
                  <a:gd name="T22" fmla="*/ 43 w 158"/>
                  <a:gd name="T23" fmla="*/ 399 h 414"/>
                  <a:gd name="T24" fmla="*/ 35 w 158"/>
                  <a:gd name="T25" fmla="*/ 356 h 414"/>
                  <a:gd name="T26" fmla="*/ 35 w 158"/>
                  <a:gd name="T27" fmla="*/ 351 h 414"/>
                  <a:gd name="T28" fmla="*/ 72 w 158"/>
                  <a:gd name="T29" fmla="*/ 167 h 414"/>
                  <a:gd name="T30" fmla="*/ 146 w 158"/>
                  <a:gd name="T31" fmla="*/ 63 h 414"/>
                  <a:gd name="T32" fmla="*/ 133 w 158"/>
                  <a:gd name="T33" fmla="*/ 7 h 414"/>
                  <a:gd name="T34" fmla="*/ 111 w 158"/>
                  <a:gd name="T35"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414">
                    <a:moveTo>
                      <a:pt x="111" y="0"/>
                    </a:moveTo>
                    <a:cubicBezTo>
                      <a:pt x="98" y="0"/>
                      <a:pt x="85" y="7"/>
                      <a:pt x="77" y="19"/>
                    </a:cubicBezTo>
                    <a:cubicBezTo>
                      <a:pt x="77" y="19"/>
                      <a:pt x="29" y="145"/>
                      <a:pt x="28" y="165"/>
                    </a:cubicBezTo>
                    <a:cubicBezTo>
                      <a:pt x="28" y="183"/>
                      <a:pt x="17" y="324"/>
                      <a:pt x="17" y="324"/>
                    </a:cubicBezTo>
                    <a:cubicBezTo>
                      <a:pt x="16" y="325"/>
                      <a:pt x="16" y="327"/>
                      <a:pt x="16" y="328"/>
                    </a:cubicBezTo>
                    <a:cubicBezTo>
                      <a:pt x="1" y="405"/>
                      <a:pt x="1" y="405"/>
                      <a:pt x="1" y="405"/>
                    </a:cubicBezTo>
                    <a:cubicBezTo>
                      <a:pt x="0" y="410"/>
                      <a:pt x="4" y="414"/>
                      <a:pt x="8" y="414"/>
                    </a:cubicBezTo>
                    <a:cubicBezTo>
                      <a:pt x="8" y="414"/>
                      <a:pt x="8" y="414"/>
                      <a:pt x="8" y="414"/>
                    </a:cubicBezTo>
                    <a:cubicBezTo>
                      <a:pt x="9" y="414"/>
                      <a:pt x="9" y="414"/>
                      <a:pt x="9" y="414"/>
                    </a:cubicBezTo>
                    <a:cubicBezTo>
                      <a:pt x="10" y="414"/>
                      <a:pt x="10" y="414"/>
                      <a:pt x="11" y="414"/>
                    </a:cubicBezTo>
                    <a:cubicBezTo>
                      <a:pt x="37" y="409"/>
                      <a:pt x="37" y="409"/>
                      <a:pt x="37" y="409"/>
                    </a:cubicBezTo>
                    <a:cubicBezTo>
                      <a:pt x="41" y="408"/>
                      <a:pt x="44" y="404"/>
                      <a:pt x="43" y="399"/>
                    </a:cubicBezTo>
                    <a:cubicBezTo>
                      <a:pt x="35" y="356"/>
                      <a:pt x="35" y="356"/>
                      <a:pt x="35" y="356"/>
                    </a:cubicBezTo>
                    <a:cubicBezTo>
                      <a:pt x="35" y="355"/>
                      <a:pt x="35" y="353"/>
                      <a:pt x="35" y="351"/>
                    </a:cubicBezTo>
                    <a:cubicBezTo>
                      <a:pt x="72" y="167"/>
                      <a:pt x="72" y="167"/>
                      <a:pt x="72" y="167"/>
                    </a:cubicBezTo>
                    <a:cubicBezTo>
                      <a:pt x="105" y="130"/>
                      <a:pt x="146" y="63"/>
                      <a:pt x="146" y="63"/>
                    </a:cubicBezTo>
                    <a:cubicBezTo>
                      <a:pt x="158" y="44"/>
                      <a:pt x="152" y="19"/>
                      <a:pt x="133" y="7"/>
                    </a:cubicBezTo>
                    <a:cubicBezTo>
                      <a:pt x="127" y="2"/>
                      <a:pt x="119" y="0"/>
                      <a:pt x="111" y="0"/>
                    </a:cubicBezTo>
                  </a:path>
                </a:pathLst>
              </a:custGeom>
              <a:solidFill>
                <a:srgbClr val="86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25" name="Group 24">
              <a:extLst>
                <a:ext uri="{FF2B5EF4-FFF2-40B4-BE49-F238E27FC236}">
                  <a16:creationId xmlns:a16="http://schemas.microsoft.com/office/drawing/2014/main" id="{18B70716-D71C-4824-9935-8CB96F75DB76}"/>
                </a:ext>
              </a:extLst>
            </p:cNvPr>
            <p:cNvGrpSpPr/>
            <p:nvPr/>
          </p:nvGrpSpPr>
          <p:grpSpPr>
            <a:xfrm>
              <a:off x="1096149" y="5175674"/>
              <a:ext cx="509051" cy="315694"/>
              <a:chOff x="969424" y="5175674"/>
              <a:chExt cx="509051" cy="315694"/>
            </a:xfrm>
          </p:grpSpPr>
          <p:sp>
            <p:nvSpPr>
              <p:cNvPr id="26" name="Freeform: Shape 25">
                <a:extLst>
                  <a:ext uri="{FF2B5EF4-FFF2-40B4-BE49-F238E27FC236}">
                    <a16:creationId xmlns:a16="http://schemas.microsoft.com/office/drawing/2014/main" id="{17B337A1-3B4E-4194-B2B3-EEE66C138FD8}"/>
                  </a:ext>
                </a:extLst>
              </p:cNvPr>
              <p:cNvSpPr/>
              <p:nvPr/>
            </p:nvSpPr>
            <p:spPr>
              <a:xfrm>
                <a:off x="1058786" y="5175674"/>
                <a:ext cx="367487" cy="246982"/>
              </a:xfrm>
              <a:custGeom>
                <a:avLst/>
                <a:gdLst>
                  <a:gd name="connsiteX0" fmla="*/ 1882951 w 1892179"/>
                  <a:gd name="connsiteY0" fmla="*/ 15082 h 1271705"/>
                  <a:gd name="connsiteX1" fmla="*/ 1828120 w 1892179"/>
                  <a:gd name="connsiteY1" fmla="*/ 8132 h 1271705"/>
                  <a:gd name="connsiteX2" fmla="*/ 1828120 w 1892179"/>
                  <a:gd name="connsiteY2" fmla="*/ 8132 h 1271705"/>
                  <a:gd name="connsiteX3" fmla="*/ 1828120 w 1892179"/>
                  <a:gd name="connsiteY3" fmla="*/ 8132 h 1271705"/>
                  <a:gd name="connsiteX4" fmla="*/ 1670576 w 1892179"/>
                  <a:gd name="connsiteY4" fmla="*/ 130151 h 1271705"/>
                  <a:gd name="connsiteX5" fmla="*/ 1279806 w 1892179"/>
                  <a:gd name="connsiteY5" fmla="*/ 50607 h 1271705"/>
                  <a:gd name="connsiteX6" fmla="*/ 1233470 w 1892179"/>
                  <a:gd name="connsiteY6" fmla="*/ 80725 h 1271705"/>
                  <a:gd name="connsiteX7" fmla="*/ 1235787 w 1892179"/>
                  <a:gd name="connsiteY7" fmla="*/ 103893 h 1271705"/>
                  <a:gd name="connsiteX8" fmla="*/ 1333093 w 1892179"/>
                  <a:gd name="connsiteY8" fmla="*/ 361060 h 1271705"/>
                  <a:gd name="connsiteX9" fmla="*/ 615652 w 1892179"/>
                  <a:gd name="connsiteY9" fmla="*/ 347931 h 1271705"/>
                  <a:gd name="connsiteX10" fmla="*/ 578583 w 1892179"/>
                  <a:gd name="connsiteY10" fmla="*/ 381911 h 1271705"/>
                  <a:gd name="connsiteX11" fmla="*/ 612563 w 1892179"/>
                  <a:gd name="connsiteY11" fmla="*/ 418980 h 1271705"/>
                  <a:gd name="connsiteX12" fmla="*/ 615652 w 1892179"/>
                  <a:gd name="connsiteY12" fmla="*/ 418980 h 1271705"/>
                  <a:gd name="connsiteX13" fmla="*/ 1361667 w 1892179"/>
                  <a:gd name="connsiteY13" fmla="*/ 432109 h 1271705"/>
                  <a:gd name="connsiteX14" fmla="*/ 1377113 w 1892179"/>
                  <a:gd name="connsiteY14" fmla="*/ 469950 h 1271705"/>
                  <a:gd name="connsiteX15" fmla="*/ 744622 w 1892179"/>
                  <a:gd name="connsiteY15" fmla="*/ 1158045 h 1271705"/>
                  <a:gd name="connsiteX16" fmla="*/ 486683 w 1892179"/>
                  <a:gd name="connsiteY16" fmla="*/ 354882 h 1271705"/>
                  <a:gd name="connsiteX17" fmla="*/ 437258 w 1892179"/>
                  <a:gd name="connsiteY17" fmla="*/ 327852 h 1271705"/>
                  <a:gd name="connsiteX18" fmla="*/ 435713 w 1892179"/>
                  <a:gd name="connsiteY18" fmla="*/ 328625 h 1271705"/>
                  <a:gd name="connsiteX19" fmla="*/ 407139 w 1892179"/>
                  <a:gd name="connsiteY19" fmla="*/ 371099 h 1271705"/>
                  <a:gd name="connsiteX20" fmla="*/ 3241 w 1892179"/>
                  <a:gd name="connsiteY20" fmla="*/ 1118659 h 1271705"/>
                  <a:gd name="connsiteX21" fmla="*/ 13280 w 1892179"/>
                  <a:gd name="connsiteY21" fmla="*/ 1153411 h 1271705"/>
                  <a:gd name="connsiteX22" fmla="*/ 14052 w 1892179"/>
                  <a:gd name="connsiteY22" fmla="*/ 1154183 h 1271705"/>
                  <a:gd name="connsiteX23" fmla="*/ 22547 w 1892179"/>
                  <a:gd name="connsiteY23" fmla="*/ 1156500 h 1271705"/>
                  <a:gd name="connsiteX24" fmla="*/ 690563 w 1892179"/>
                  <a:gd name="connsiteY24" fmla="*/ 1253806 h 1271705"/>
                  <a:gd name="connsiteX25" fmla="*/ 745394 w 1892179"/>
                  <a:gd name="connsiteY25" fmla="*/ 1265390 h 1271705"/>
                  <a:gd name="connsiteX26" fmla="*/ 746166 w 1892179"/>
                  <a:gd name="connsiteY26" fmla="*/ 1264618 h 1271705"/>
                  <a:gd name="connsiteX27" fmla="*/ 754661 w 1892179"/>
                  <a:gd name="connsiteY27" fmla="*/ 1257668 h 1271705"/>
                  <a:gd name="connsiteX28" fmla="*/ 1407231 w 1892179"/>
                  <a:gd name="connsiteY28" fmla="*/ 549494 h 1271705"/>
                  <a:gd name="connsiteX29" fmla="*/ 1628873 w 1892179"/>
                  <a:gd name="connsiteY29" fmla="*/ 1133332 h 1271705"/>
                  <a:gd name="connsiteX30" fmla="*/ 1679843 w 1892179"/>
                  <a:gd name="connsiteY30" fmla="*/ 1158045 h 1271705"/>
                  <a:gd name="connsiteX31" fmla="*/ 1704556 w 1892179"/>
                  <a:gd name="connsiteY31" fmla="*/ 1107075 h 1271705"/>
                  <a:gd name="connsiteX32" fmla="*/ 1336182 w 1892179"/>
                  <a:gd name="connsiteY32" fmla="*/ 139418 h 1271705"/>
                  <a:gd name="connsiteX33" fmla="*/ 1671348 w 1892179"/>
                  <a:gd name="connsiteY33" fmla="*/ 208150 h 1271705"/>
                  <a:gd name="connsiteX34" fmla="*/ 1704556 w 1892179"/>
                  <a:gd name="connsiteY34" fmla="*/ 201200 h 1271705"/>
                  <a:gd name="connsiteX35" fmla="*/ 1877545 w 1892179"/>
                  <a:gd name="connsiteY35" fmla="*/ 66052 h 1271705"/>
                  <a:gd name="connsiteX36" fmla="*/ 1886040 w 1892179"/>
                  <a:gd name="connsiteY36" fmla="*/ 19716 h 1271705"/>
                  <a:gd name="connsiteX37" fmla="*/ 1882951 w 1892179"/>
                  <a:gd name="connsiteY37" fmla="*/ 15082 h 1271705"/>
                  <a:gd name="connsiteX38" fmla="*/ 427218 w 1892179"/>
                  <a:gd name="connsiteY38" fmla="*/ 445238 h 1271705"/>
                  <a:gd name="connsiteX39" fmla="*/ 668939 w 1892179"/>
                  <a:gd name="connsiteY39" fmla="*/ 1202064 h 1271705"/>
                  <a:gd name="connsiteX40" fmla="*/ 65022 w 1892179"/>
                  <a:gd name="connsiteY40" fmla="*/ 1113253 h 1271705"/>
                  <a:gd name="connsiteX41" fmla="*/ 427218 w 1892179"/>
                  <a:gd name="connsiteY41" fmla="*/ 445238 h 127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92179" h="1271705">
                    <a:moveTo>
                      <a:pt x="1882951" y="15082"/>
                    </a:moveTo>
                    <a:cubicBezTo>
                      <a:pt x="1869822" y="-1908"/>
                      <a:pt x="1845110" y="-4997"/>
                      <a:pt x="1828120" y="8132"/>
                    </a:cubicBezTo>
                    <a:cubicBezTo>
                      <a:pt x="1828120" y="8132"/>
                      <a:pt x="1828120" y="8132"/>
                      <a:pt x="1828120" y="8132"/>
                    </a:cubicBezTo>
                    <a:lnTo>
                      <a:pt x="1828120" y="8132"/>
                    </a:lnTo>
                    <a:lnTo>
                      <a:pt x="1670576" y="130151"/>
                    </a:lnTo>
                    <a:lnTo>
                      <a:pt x="1279806" y="50607"/>
                    </a:lnTo>
                    <a:cubicBezTo>
                      <a:pt x="1258955" y="45973"/>
                      <a:pt x="1238104" y="59874"/>
                      <a:pt x="1233470" y="80725"/>
                    </a:cubicBezTo>
                    <a:cubicBezTo>
                      <a:pt x="1231926" y="88448"/>
                      <a:pt x="1232698" y="96171"/>
                      <a:pt x="1235787" y="103893"/>
                    </a:cubicBezTo>
                    <a:lnTo>
                      <a:pt x="1333093" y="361060"/>
                    </a:lnTo>
                    <a:lnTo>
                      <a:pt x="615652" y="347931"/>
                    </a:lnTo>
                    <a:cubicBezTo>
                      <a:pt x="595573" y="347159"/>
                      <a:pt x="579356" y="361832"/>
                      <a:pt x="578583" y="381911"/>
                    </a:cubicBezTo>
                    <a:cubicBezTo>
                      <a:pt x="577811" y="401218"/>
                      <a:pt x="592484" y="418208"/>
                      <a:pt x="612563" y="418980"/>
                    </a:cubicBezTo>
                    <a:cubicBezTo>
                      <a:pt x="613336" y="418980"/>
                      <a:pt x="614880" y="418980"/>
                      <a:pt x="615652" y="418980"/>
                    </a:cubicBezTo>
                    <a:lnTo>
                      <a:pt x="1361667" y="432109"/>
                    </a:lnTo>
                    <a:lnTo>
                      <a:pt x="1377113" y="469950"/>
                    </a:lnTo>
                    <a:lnTo>
                      <a:pt x="744622" y="1158045"/>
                    </a:lnTo>
                    <a:lnTo>
                      <a:pt x="486683" y="354882"/>
                    </a:lnTo>
                    <a:cubicBezTo>
                      <a:pt x="480505" y="333258"/>
                      <a:pt x="458109" y="321674"/>
                      <a:pt x="437258" y="327852"/>
                    </a:cubicBezTo>
                    <a:cubicBezTo>
                      <a:pt x="436485" y="327852"/>
                      <a:pt x="436485" y="327852"/>
                      <a:pt x="435713" y="328625"/>
                    </a:cubicBezTo>
                    <a:cubicBezTo>
                      <a:pt x="417951" y="334803"/>
                      <a:pt x="405594" y="351793"/>
                      <a:pt x="407139" y="371099"/>
                    </a:cubicBezTo>
                    <a:lnTo>
                      <a:pt x="3241" y="1118659"/>
                    </a:lnTo>
                    <a:cubicBezTo>
                      <a:pt x="-3710" y="1131015"/>
                      <a:pt x="924" y="1147233"/>
                      <a:pt x="13280" y="1153411"/>
                    </a:cubicBezTo>
                    <a:cubicBezTo>
                      <a:pt x="13280" y="1153411"/>
                      <a:pt x="14052" y="1153411"/>
                      <a:pt x="14052" y="1154183"/>
                    </a:cubicBezTo>
                    <a:cubicBezTo>
                      <a:pt x="16369" y="1155728"/>
                      <a:pt x="19458" y="1156500"/>
                      <a:pt x="22547" y="1156500"/>
                    </a:cubicBezTo>
                    <a:lnTo>
                      <a:pt x="690563" y="1253806"/>
                    </a:lnTo>
                    <a:cubicBezTo>
                      <a:pt x="702147" y="1272341"/>
                      <a:pt x="726860" y="1276975"/>
                      <a:pt x="745394" y="1265390"/>
                    </a:cubicBezTo>
                    <a:cubicBezTo>
                      <a:pt x="745394" y="1265390"/>
                      <a:pt x="746166" y="1265390"/>
                      <a:pt x="746166" y="1264618"/>
                    </a:cubicBezTo>
                    <a:cubicBezTo>
                      <a:pt x="748483" y="1261529"/>
                      <a:pt x="751572" y="1259985"/>
                      <a:pt x="754661" y="1257668"/>
                    </a:cubicBezTo>
                    <a:lnTo>
                      <a:pt x="1407231" y="549494"/>
                    </a:lnTo>
                    <a:lnTo>
                      <a:pt x="1628873" y="1133332"/>
                    </a:lnTo>
                    <a:cubicBezTo>
                      <a:pt x="1637368" y="1153411"/>
                      <a:pt x="1658992" y="1163451"/>
                      <a:pt x="1679843" y="1158045"/>
                    </a:cubicBezTo>
                    <a:cubicBezTo>
                      <a:pt x="1699922" y="1150322"/>
                      <a:pt x="1710734" y="1127926"/>
                      <a:pt x="1704556" y="1107075"/>
                    </a:cubicBezTo>
                    <a:lnTo>
                      <a:pt x="1336182" y="139418"/>
                    </a:lnTo>
                    <a:lnTo>
                      <a:pt x="1671348" y="208150"/>
                    </a:lnTo>
                    <a:cubicBezTo>
                      <a:pt x="1682932" y="210467"/>
                      <a:pt x="1694517" y="208150"/>
                      <a:pt x="1704556" y="201200"/>
                    </a:cubicBezTo>
                    <a:lnTo>
                      <a:pt x="1877545" y="66052"/>
                    </a:lnTo>
                    <a:cubicBezTo>
                      <a:pt x="1892990" y="56013"/>
                      <a:pt x="1896852" y="35161"/>
                      <a:pt x="1886040" y="19716"/>
                    </a:cubicBezTo>
                    <a:cubicBezTo>
                      <a:pt x="1885268" y="18171"/>
                      <a:pt x="1884495" y="16627"/>
                      <a:pt x="1882951" y="15082"/>
                    </a:cubicBezTo>
                    <a:close/>
                    <a:moveTo>
                      <a:pt x="427218" y="445238"/>
                    </a:moveTo>
                    <a:lnTo>
                      <a:pt x="668939" y="1202064"/>
                    </a:lnTo>
                    <a:lnTo>
                      <a:pt x="65022" y="1113253"/>
                    </a:lnTo>
                    <a:lnTo>
                      <a:pt x="427218" y="445238"/>
                    </a:lnTo>
                    <a:close/>
                  </a:path>
                </a:pathLst>
              </a:custGeom>
              <a:solidFill>
                <a:srgbClr val="0A468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nvGrpSpPr>
              <p:cNvPr id="27" name="Graphic 87">
                <a:extLst>
                  <a:ext uri="{FF2B5EF4-FFF2-40B4-BE49-F238E27FC236}">
                    <a16:creationId xmlns:a16="http://schemas.microsoft.com/office/drawing/2014/main" id="{62D535FB-6D2B-4100-9169-15E2476E65CD}"/>
                  </a:ext>
                </a:extLst>
              </p:cNvPr>
              <p:cNvGrpSpPr/>
              <p:nvPr/>
            </p:nvGrpSpPr>
            <p:grpSpPr>
              <a:xfrm>
                <a:off x="969424" y="5298187"/>
                <a:ext cx="193181" cy="193181"/>
                <a:chOff x="-9754140" y="2249643"/>
                <a:chExt cx="994686" cy="994686"/>
              </a:xfrm>
              <a:solidFill>
                <a:srgbClr val="4472C4"/>
              </a:solidFill>
            </p:grpSpPr>
            <p:sp>
              <p:nvSpPr>
                <p:cNvPr id="34" name="Freeform: Shape 33">
                  <a:extLst>
                    <a:ext uri="{FF2B5EF4-FFF2-40B4-BE49-F238E27FC236}">
                      <a16:creationId xmlns:a16="http://schemas.microsoft.com/office/drawing/2014/main" id="{1D5B77A1-2CBE-4627-ABE0-B9A07070139C}"/>
                    </a:ext>
                  </a:extLst>
                </p:cNvPr>
                <p:cNvSpPr/>
                <p:nvPr/>
              </p:nvSpPr>
              <p:spPr>
                <a:xfrm>
                  <a:off x="-9754140"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5" name="Freeform: Shape 34">
                  <a:extLst>
                    <a:ext uri="{FF2B5EF4-FFF2-40B4-BE49-F238E27FC236}">
                      <a16:creationId xmlns:a16="http://schemas.microsoft.com/office/drawing/2014/main" id="{378D43B4-D975-4552-A172-9D479313E85A}"/>
                    </a:ext>
                  </a:extLst>
                </p:cNvPr>
                <p:cNvSpPr/>
                <p:nvPr/>
              </p:nvSpPr>
              <p:spPr>
                <a:xfrm>
                  <a:off x="-9754140"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28" name="Graphic 87">
                <a:extLst>
                  <a:ext uri="{FF2B5EF4-FFF2-40B4-BE49-F238E27FC236}">
                    <a16:creationId xmlns:a16="http://schemas.microsoft.com/office/drawing/2014/main" id="{218489C4-5C39-4622-BB35-59B5A0C0832D}"/>
                  </a:ext>
                </a:extLst>
              </p:cNvPr>
              <p:cNvGrpSpPr/>
              <p:nvPr/>
            </p:nvGrpSpPr>
            <p:grpSpPr>
              <a:xfrm>
                <a:off x="1285294" y="5298187"/>
                <a:ext cx="193181" cy="193181"/>
                <a:chOff x="-8127735" y="2249643"/>
                <a:chExt cx="994686" cy="994686"/>
              </a:xfrm>
              <a:solidFill>
                <a:srgbClr val="4472C4"/>
              </a:solidFill>
            </p:grpSpPr>
            <p:sp>
              <p:nvSpPr>
                <p:cNvPr id="32" name="Freeform: Shape 31">
                  <a:extLst>
                    <a:ext uri="{FF2B5EF4-FFF2-40B4-BE49-F238E27FC236}">
                      <a16:creationId xmlns:a16="http://schemas.microsoft.com/office/drawing/2014/main" id="{D41F4285-897B-43DF-86EF-A4547C3F6455}"/>
                    </a:ext>
                  </a:extLst>
                </p:cNvPr>
                <p:cNvSpPr/>
                <p:nvPr/>
              </p:nvSpPr>
              <p:spPr>
                <a:xfrm>
                  <a:off x="-8127735"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3" name="Freeform: Shape 32">
                  <a:extLst>
                    <a:ext uri="{FF2B5EF4-FFF2-40B4-BE49-F238E27FC236}">
                      <a16:creationId xmlns:a16="http://schemas.microsoft.com/office/drawing/2014/main" id="{8A024C4F-DC07-44EA-B377-0DC4A1CD07AF}"/>
                    </a:ext>
                  </a:extLst>
                </p:cNvPr>
                <p:cNvSpPr/>
                <p:nvPr/>
              </p:nvSpPr>
              <p:spPr>
                <a:xfrm>
                  <a:off x="-8127735"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sp>
            <p:nvSpPr>
              <p:cNvPr id="29" name="Freeform: Shape 28">
                <a:extLst>
                  <a:ext uri="{FF2B5EF4-FFF2-40B4-BE49-F238E27FC236}">
                    <a16:creationId xmlns:a16="http://schemas.microsoft.com/office/drawing/2014/main" id="{F5B674B7-E444-45C9-9399-4166BDA30D70}"/>
                  </a:ext>
                </a:extLst>
              </p:cNvPr>
              <p:cNvSpPr/>
              <p:nvPr/>
            </p:nvSpPr>
            <p:spPr>
              <a:xfrm>
                <a:off x="1216590" y="5359373"/>
                <a:ext cx="40506" cy="24902"/>
              </a:xfrm>
              <a:custGeom>
                <a:avLst/>
                <a:gdLst>
                  <a:gd name="connsiteX0" fmla="*/ 7004 w 208566"/>
                  <a:gd name="connsiteY0" fmla="*/ 23751 h 128221"/>
                  <a:gd name="connsiteX1" fmla="*/ 53 w 208566"/>
                  <a:gd name="connsiteY1" fmla="*/ 90166 h 128221"/>
                  <a:gd name="connsiteX2" fmla="*/ 18588 w 208566"/>
                  <a:gd name="connsiteY2" fmla="*/ 112562 h 128221"/>
                  <a:gd name="connsiteX3" fmla="*/ 20132 w 208566"/>
                  <a:gd name="connsiteY3" fmla="*/ 112562 h 128221"/>
                  <a:gd name="connsiteX4" fmla="*/ 186943 w 208566"/>
                  <a:gd name="connsiteY4" fmla="*/ 128008 h 128221"/>
                  <a:gd name="connsiteX5" fmla="*/ 208567 w 208566"/>
                  <a:gd name="connsiteY5" fmla="*/ 111790 h 128221"/>
                  <a:gd name="connsiteX6" fmla="*/ 208567 w 208566"/>
                  <a:gd name="connsiteY6" fmla="*/ 107929 h 128221"/>
                  <a:gd name="connsiteX7" fmla="*/ 208567 w 208566"/>
                  <a:gd name="connsiteY7" fmla="*/ 97117 h 128221"/>
                  <a:gd name="connsiteX8" fmla="*/ 195438 w 208566"/>
                  <a:gd name="connsiteY8" fmla="*/ 74721 h 128221"/>
                  <a:gd name="connsiteX9" fmla="*/ 33261 w 208566"/>
                  <a:gd name="connsiteY9" fmla="*/ 1355 h 128221"/>
                  <a:gd name="connsiteX10" fmla="*/ 4687 w 208566"/>
                  <a:gd name="connsiteY10" fmla="*/ 12167 h 128221"/>
                  <a:gd name="connsiteX11" fmla="*/ 7004 w 208566"/>
                  <a:gd name="connsiteY11" fmla="*/ 23751 h 12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566" h="128221">
                    <a:moveTo>
                      <a:pt x="7004" y="23751"/>
                    </a:moveTo>
                    <a:lnTo>
                      <a:pt x="53" y="90166"/>
                    </a:lnTo>
                    <a:cubicBezTo>
                      <a:pt x="-719" y="101751"/>
                      <a:pt x="7004" y="111018"/>
                      <a:pt x="18588" y="112562"/>
                    </a:cubicBezTo>
                    <a:cubicBezTo>
                      <a:pt x="19360" y="112562"/>
                      <a:pt x="19360" y="112562"/>
                      <a:pt x="20132" y="112562"/>
                    </a:cubicBezTo>
                    <a:lnTo>
                      <a:pt x="186943" y="128008"/>
                    </a:lnTo>
                    <a:cubicBezTo>
                      <a:pt x="197755" y="129552"/>
                      <a:pt x="207022" y="122602"/>
                      <a:pt x="208567" y="111790"/>
                    </a:cubicBezTo>
                    <a:cubicBezTo>
                      <a:pt x="208567" y="110245"/>
                      <a:pt x="208567" y="109473"/>
                      <a:pt x="208567" y="107929"/>
                    </a:cubicBezTo>
                    <a:lnTo>
                      <a:pt x="208567" y="97117"/>
                    </a:lnTo>
                    <a:cubicBezTo>
                      <a:pt x="208567" y="87850"/>
                      <a:pt x="203933" y="79355"/>
                      <a:pt x="195438" y="74721"/>
                    </a:cubicBezTo>
                    <a:lnTo>
                      <a:pt x="33261" y="1355"/>
                    </a:lnTo>
                    <a:cubicBezTo>
                      <a:pt x="22449" y="-2506"/>
                      <a:pt x="10093" y="2127"/>
                      <a:pt x="4687" y="12167"/>
                    </a:cubicBezTo>
                    <a:cubicBezTo>
                      <a:pt x="6231" y="16028"/>
                      <a:pt x="7004" y="19890"/>
                      <a:pt x="7004" y="23751"/>
                    </a:cubicBezTo>
                    <a:close/>
                  </a:path>
                </a:pathLst>
              </a:custGeom>
              <a:solidFill>
                <a:srgbClr val="86C2D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30" name="Freeform: Shape 29">
                <a:extLst>
                  <a:ext uri="{FF2B5EF4-FFF2-40B4-BE49-F238E27FC236}">
                    <a16:creationId xmlns:a16="http://schemas.microsoft.com/office/drawing/2014/main" id="{A3DE2725-C4EB-4C2B-8243-90FF89CCB543}"/>
                  </a:ext>
                </a:extLst>
              </p:cNvPr>
              <p:cNvSpPr/>
              <p:nvPr/>
            </p:nvSpPr>
            <p:spPr>
              <a:xfrm>
                <a:off x="1193658" y="5382433"/>
                <a:ext cx="74387" cy="39746"/>
              </a:xfrm>
              <a:custGeom>
                <a:avLst/>
                <a:gdLst>
                  <a:gd name="connsiteX0" fmla="*/ 32406 w 383017"/>
                  <a:gd name="connsiteY0" fmla="*/ 204652 h 204652"/>
                  <a:gd name="connsiteX1" fmla="*/ 16960 w 383017"/>
                  <a:gd name="connsiteY1" fmla="*/ 200018 h 204652"/>
                  <a:gd name="connsiteX2" fmla="*/ 3832 w 383017"/>
                  <a:gd name="connsiteY2" fmla="*/ 155227 h 204652"/>
                  <a:gd name="connsiteX3" fmla="*/ 79514 w 383017"/>
                  <a:gd name="connsiteY3" fmla="*/ 17762 h 204652"/>
                  <a:gd name="connsiteX4" fmla="*/ 108088 w 383017"/>
                  <a:gd name="connsiteY4" fmla="*/ 0 h 204652"/>
                  <a:gd name="connsiteX5" fmla="*/ 349809 w 383017"/>
                  <a:gd name="connsiteY5" fmla="*/ 0 h 204652"/>
                  <a:gd name="connsiteX6" fmla="*/ 383017 w 383017"/>
                  <a:gd name="connsiteY6" fmla="*/ 33208 h 204652"/>
                  <a:gd name="connsiteX7" fmla="*/ 349809 w 383017"/>
                  <a:gd name="connsiteY7" fmla="*/ 66415 h 204652"/>
                  <a:gd name="connsiteX8" fmla="*/ 349809 w 383017"/>
                  <a:gd name="connsiteY8" fmla="*/ 66415 h 204652"/>
                  <a:gd name="connsiteX9" fmla="*/ 127395 w 383017"/>
                  <a:gd name="connsiteY9" fmla="*/ 66415 h 204652"/>
                  <a:gd name="connsiteX10" fmla="*/ 60980 w 383017"/>
                  <a:gd name="connsiteY10" fmla="*/ 186890 h 204652"/>
                  <a:gd name="connsiteX11" fmla="*/ 32406 w 383017"/>
                  <a:gd name="connsiteY11" fmla="*/ 204652 h 20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017" h="204652">
                    <a:moveTo>
                      <a:pt x="32406" y="204652"/>
                    </a:moveTo>
                    <a:cubicBezTo>
                      <a:pt x="27000" y="203880"/>
                      <a:pt x="21594" y="202335"/>
                      <a:pt x="16960" y="200018"/>
                    </a:cubicBezTo>
                    <a:cubicBezTo>
                      <a:pt x="1515" y="191523"/>
                      <a:pt x="-4663" y="171444"/>
                      <a:pt x="3832" y="155227"/>
                    </a:cubicBezTo>
                    <a:lnTo>
                      <a:pt x="79514" y="17762"/>
                    </a:lnTo>
                    <a:cubicBezTo>
                      <a:pt x="85692" y="6950"/>
                      <a:pt x="96504" y="772"/>
                      <a:pt x="108088" y="0"/>
                    </a:cubicBezTo>
                    <a:lnTo>
                      <a:pt x="349809" y="0"/>
                    </a:lnTo>
                    <a:cubicBezTo>
                      <a:pt x="368344" y="0"/>
                      <a:pt x="383017" y="14673"/>
                      <a:pt x="383017" y="33208"/>
                    </a:cubicBezTo>
                    <a:cubicBezTo>
                      <a:pt x="383017" y="51742"/>
                      <a:pt x="368344" y="66415"/>
                      <a:pt x="349809" y="66415"/>
                    </a:cubicBezTo>
                    <a:cubicBezTo>
                      <a:pt x="349809" y="66415"/>
                      <a:pt x="349809" y="66415"/>
                      <a:pt x="349809" y="66415"/>
                    </a:cubicBezTo>
                    <a:lnTo>
                      <a:pt x="127395" y="66415"/>
                    </a:lnTo>
                    <a:lnTo>
                      <a:pt x="60980" y="186890"/>
                    </a:lnTo>
                    <a:cubicBezTo>
                      <a:pt x="54801" y="196929"/>
                      <a:pt x="43990" y="203880"/>
                      <a:pt x="32406" y="204652"/>
                    </a:cubicBez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cxnSp>
            <p:nvCxnSpPr>
              <p:cNvPr id="31" name="Straight Connector 30">
                <a:extLst>
                  <a:ext uri="{FF2B5EF4-FFF2-40B4-BE49-F238E27FC236}">
                    <a16:creationId xmlns:a16="http://schemas.microsoft.com/office/drawing/2014/main" id="{133D0A1B-CF8A-4689-BED1-5B0509F3D0EF}"/>
                  </a:ext>
                </a:extLst>
              </p:cNvPr>
              <p:cNvCxnSpPr>
                <a:cxnSpLocks/>
              </p:cNvCxnSpPr>
              <p:nvPr/>
            </p:nvCxnSpPr>
            <p:spPr>
              <a:xfrm flipH="1">
                <a:off x="1153886" y="5251410"/>
                <a:ext cx="36596" cy="0"/>
              </a:xfrm>
              <a:prstGeom prst="line">
                <a:avLst/>
              </a:prstGeom>
              <a:noFill/>
              <a:ln w="19050" cap="rnd" cmpd="sng" algn="ctr">
                <a:solidFill>
                  <a:srgbClr val="0A4684"/>
                </a:solidFill>
                <a:prstDash val="solid"/>
                <a:round/>
              </a:ln>
              <a:effectLst/>
            </p:spPr>
          </p:cxnSp>
        </p:grpSp>
      </p:grpSp>
      <p:grpSp>
        <p:nvGrpSpPr>
          <p:cNvPr id="57" name="Group 56">
            <a:extLst>
              <a:ext uri="{FF2B5EF4-FFF2-40B4-BE49-F238E27FC236}">
                <a16:creationId xmlns:a16="http://schemas.microsoft.com/office/drawing/2014/main" id="{ADEE451D-D16B-46E2-AF80-16A0840F0096}"/>
              </a:ext>
            </a:extLst>
          </p:cNvPr>
          <p:cNvGrpSpPr/>
          <p:nvPr/>
        </p:nvGrpSpPr>
        <p:grpSpPr>
          <a:xfrm>
            <a:off x="8319003" y="4947072"/>
            <a:ext cx="1003209" cy="819052"/>
            <a:chOff x="6518533" y="4944486"/>
            <a:chExt cx="709917" cy="532625"/>
          </a:xfrm>
        </p:grpSpPr>
        <p:grpSp>
          <p:nvGrpSpPr>
            <p:cNvPr id="58" name="Group 57">
              <a:extLst>
                <a:ext uri="{FF2B5EF4-FFF2-40B4-BE49-F238E27FC236}">
                  <a16:creationId xmlns:a16="http://schemas.microsoft.com/office/drawing/2014/main" id="{AB4D165B-5D29-4FC5-B5F8-AD78787EC602}"/>
                </a:ext>
              </a:extLst>
            </p:cNvPr>
            <p:cNvGrpSpPr/>
            <p:nvPr/>
          </p:nvGrpSpPr>
          <p:grpSpPr>
            <a:xfrm>
              <a:off x="6518533" y="5161417"/>
              <a:ext cx="509051" cy="315694"/>
              <a:chOff x="969424" y="5175674"/>
              <a:chExt cx="509051" cy="315694"/>
            </a:xfrm>
          </p:grpSpPr>
          <p:sp>
            <p:nvSpPr>
              <p:cNvPr id="71" name="Freeform: Shape 70">
                <a:extLst>
                  <a:ext uri="{FF2B5EF4-FFF2-40B4-BE49-F238E27FC236}">
                    <a16:creationId xmlns:a16="http://schemas.microsoft.com/office/drawing/2014/main" id="{4B416078-44D3-49CB-842C-6254F71D19E2}"/>
                  </a:ext>
                </a:extLst>
              </p:cNvPr>
              <p:cNvSpPr/>
              <p:nvPr/>
            </p:nvSpPr>
            <p:spPr>
              <a:xfrm>
                <a:off x="1058786" y="5175674"/>
                <a:ext cx="367487" cy="246982"/>
              </a:xfrm>
              <a:custGeom>
                <a:avLst/>
                <a:gdLst>
                  <a:gd name="connsiteX0" fmla="*/ 1882951 w 1892179"/>
                  <a:gd name="connsiteY0" fmla="*/ 15082 h 1271705"/>
                  <a:gd name="connsiteX1" fmla="*/ 1828120 w 1892179"/>
                  <a:gd name="connsiteY1" fmla="*/ 8132 h 1271705"/>
                  <a:gd name="connsiteX2" fmla="*/ 1828120 w 1892179"/>
                  <a:gd name="connsiteY2" fmla="*/ 8132 h 1271705"/>
                  <a:gd name="connsiteX3" fmla="*/ 1828120 w 1892179"/>
                  <a:gd name="connsiteY3" fmla="*/ 8132 h 1271705"/>
                  <a:gd name="connsiteX4" fmla="*/ 1670576 w 1892179"/>
                  <a:gd name="connsiteY4" fmla="*/ 130151 h 1271705"/>
                  <a:gd name="connsiteX5" fmla="*/ 1279806 w 1892179"/>
                  <a:gd name="connsiteY5" fmla="*/ 50607 h 1271705"/>
                  <a:gd name="connsiteX6" fmla="*/ 1233470 w 1892179"/>
                  <a:gd name="connsiteY6" fmla="*/ 80725 h 1271705"/>
                  <a:gd name="connsiteX7" fmla="*/ 1235787 w 1892179"/>
                  <a:gd name="connsiteY7" fmla="*/ 103893 h 1271705"/>
                  <a:gd name="connsiteX8" fmla="*/ 1333093 w 1892179"/>
                  <a:gd name="connsiteY8" fmla="*/ 361060 h 1271705"/>
                  <a:gd name="connsiteX9" fmla="*/ 615652 w 1892179"/>
                  <a:gd name="connsiteY9" fmla="*/ 347931 h 1271705"/>
                  <a:gd name="connsiteX10" fmla="*/ 578583 w 1892179"/>
                  <a:gd name="connsiteY10" fmla="*/ 381911 h 1271705"/>
                  <a:gd name="connsiteX11" fmla="*/ 612563 w 1892179"/>
                  <a:gd name="connsiteY11" fmla="*/ 418980 h 1271705"/>
                  <a:gd name="connsiteX12" fmla="*/ 615652 w 1892179"/>
                  <a:gd name="connsiteY12" fmla="*/ 418980 h 1271705"/>
                  <a:gd name="connsiteX13" fmla="*/ 1361667 w 1892179"/>
                  <a:gd name="connsiteY13" fmla="*/ 432109 h 1271705"/>
                  <a:gd name="connsiteX14" fmla="*/ 1377113 w 1892179"/>
                  <a:gd name="connsiteY14" fmla="*/ 469950 h 1271705"/>
                  <a:gd name="connsiteX15" fmla="*/ 744622 w 1892179"/>
                  <a:gd name="connsiteY15" fmla="*/ 1158045 h 1271705"/>
                  <a:gd name="connsiteX16" fmla="*/ 486683 w 1892179"/>
                  <a:gd name="connsiteY16" fmla="*/ 354882 h 1271705"/>
                  <a:gd name="connsiteX17" fmla="*/ 437258 w 1892179"/>
                  <a:gd name="connsiteY17" fmla="*/ 327852 h 1271705"/>
                  <a:gd name="connsiteX18" fmla="*/ 435713 w 1892179"/>
                  <a:gd name="connsiteY18" fmla="*/ 328625 h 1271705"/>
                  <a:gd name="connsiteX19" fmla="*/ 407139 w 1892179"/>
                  <a:gd name="connsiteY19" fmla="*/ 371099 h 1271705"/>
                  <a:gd name="connsiteX20" fmla="*/ 3241 w 1892179"/>
                  <a:gd name="connsiteY20" fmla="*/ 1118659 h 1271705"/>
                  <a:gd name="connsiteX21" fmla="*/ 13280 w 1892179"/>
                  <a:gd name="connsiteY21" fmla="*/ 1153411 h 1271705"/>
                  <a:gd name="connsiteX22" fmla="*/ 14052 w 1892179"/>
                  <a:gd name="connsiteY22" fmla="*/ 1154183 h 1271705"/>
                  <a:gd name="connsiteX23" fmla="*/ 22547 w 1892179"/>
                  <a:gd name="connsiteY23" fmla="*/ 1156500 h 1271705"/>
                  <a:gd name="connsiteX24" fmla="*/ 690563 w 1892179"/>
                  <a:gd name="connsiteY24" fmla="*/ 1253806 h 1271705"/>
                  <a:gd name="connsiteX25" fmla="*/ 745394 w 1892179"/>
                  <a:gd name="connsiteY25" fmla="*/ 1265390 h 1271705"/>
                  <a:gd name="connsiteX26" fmla="*/ 746166 w 1892179"/>
                  <a:gd name="connsiteY26" fmla="*/ 1264618 h 1271705"/>
                  <a:gd name="connsiteX27" fmla="*/ 754661 w 1892179"/>
                  <a:gd name="connsiteY27" fmla="*/ 1257668 h 1271705"/>
                  <a:gd name="connsiteX28" fmla="*/ 1407231 w 1892179"/>
                  <a:gd name="connsiteY28" fmla="*/ 549494 h 1271705"/>
                  <a:gd name="connsiteX29" fmla="*/ 1628873 w 1892179"/>
                  <a:gd name="connsiteY29" fmla="*/ 1133332 h 1271705"/>
                  <a:gd name="connsiteX30" fmla="*/ 1679843 w 1892179"/>
                  <a:gd name="connsiteY30" fmla="*/ 1158045 h 1271705"/>
                  <a:gd name="connsiteX31" fmla="*/ 1704556 w 1892179"/>
                  <a:gd name="connsiteY31" fmla="*/ 1107075 h 1271705"/>
                  <a:gd name="connsiteX32" fmla="*/ 1336182 w 1892179"/>
                  <a:gd name="connsiteY32" fmla="*/ 139418 h 1271705"/>
                  <a:gd name="connsiteX33" fmla="*/ 1671348 w 1892179"/>
                  <a:gd name="connsiteY33" fmla="*/ 208150 h 1271705"/>
                  <a:gd name="connsiteX34" fmla="*/ 1704556 w 1892179"/>
                  <a:gd name="connsiteY34" fmla="*/ 201200 h 1271705"/>
                  <a:gd name="connsiteX35" fmla="*/ 1877545 w 1892179"/>
                  <a:gd name="connsiteY35" fmla="*/ 66052 h 1271705"/>
                  <a:gd name="connsiteX36" fmla="*/ 1886040 w 1892179"/>
                  <a:gd name="connsiteY36" fmla="*/ 19716 h 1271705"/>
                  <a:gd name="connsiteX37" fmla="*/ 1882951 w 1892179"/>
                  <a:gd name="connsiteY37" fmla="*/ 15082 h 1271705"/>
                  <a:gd name="connsiteX38" fmla="*/ 427218 w 1892179"/>
                  <a:gd name="connsiteY38" fmla="*/ 445238 h 1271705"/>
                  <a:gd name="connsiteX39" fmla="*/ 668939 w 1892179"/>
                  <a:gd name="connsiteY39" fmla="*/ 1202064 h 1271705"/>
                  <a:gd name="connsiteX40" fmla="*/ 65022 w 1892179"/>
                  <a:gd name="connsiteY40" fmla="*/ 1113253 h 1271705"/>
                  <a:gd name="connsiteX41" fmla="*/ 427218 w 1892179"/>
                  <a:gd name="connsiteY41" fmla="*/ 445238 h 127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92179" h="1271705">
                    <a:moveTo>
                      <a:pt x="1882951" y="15082"/>
                    </a:moveTo>
                    <a:cubicBezTo>
                      <a:pt x="1869822" y="-1908"/>
                      <a:pt x="1845110" y="-4997"/>
                      <a:pt x="1828120" y="8132"/>
                    </a:cubicBezTo>
                    <a:cubicBezTo>
                      <a:pt x="1828120" y="8132"/>
                      <a:pt x="1828120" y="8132"/>
                      <a:pt x="1828120" y="8132"/>
                    </a:cubicBezTo>
                    <a:lnTo>
                      <a:pt x="1828120" y="8132"/>
                    </a:lnTo>
                    <a:lnTo>
                      <a:pt x="1670576" y="130151"/>
                    </a:lnTo>
                    <a:lnTo>
                      <a:pt x="1279806" y="50607"/>
                    </a:lnTo>
                    <a:cubicBezTo>
                      <a:pt x="1258955" y="45973"/>
                      <a:pt x="1238104" y="59874"/>
                      <a:pt x="1233470" y="80725"/>
                    </a:cubicBezTo>
                    <a:cubicBezTo>
                      <a:pt x="1231926" y="88448"/>
                      <a:pt x="1232698" y="96171"/>
                      <a:pt x="1235787" y="103893"/>
                    </a:cubicBezTo>
                    <a:lnTo>
                      <a:pt x="1333093" y="361060"/>
                    </a:lnTo>
                    <a:lnTo>
                      <a:pt x="615652" y="347931"/>
                    </a:lnTo>
                    <a:cubicBezTo>
                      <a:pt x="595573" y="347159"/>
                      <a:pt x="579356" y="361832"/>
                      <a:pt x="578583" y="381911"/>
                    </a:cubicBezTo>
                    <a:cubicBezTo>
                      <a:pt x="577811" y="401218"/>
                      <a:pt x="592484" y="418208"/>
                      <a:pt x="612563" y="418980"/>
                    </a:cubicBezTo>
                    <a:cubicBezTo>
                      <a:pt x="613336" y="418980"/>
                      <a:pt x="614880" y="418980"/>
                      <a:pt x="615652" y="418980"/>
                    </a:cubicBezTo>
                    <a:lnTo>
                      <a:pt x="1361667" y="432109"/>
                    </a:lnTo>
                    <a:lnTo>
                      <a:pt x="1377113" y="469950"/>
                    </a:lnTo>
                    <a:lnTo>
                      <a:pt x="744622" y="1158045"/>
                    </a:lnTo>
                    <a:lnTo>
                      <a:pt x="486683" y="354882"/>
                    </a:lnTo>
                    <a:cubicBezTo>
                      <a:pt x="480505" y="333258"/>
                      <a:pt x="458109" y="321674"/>
                      <a:pt x="437258" y="327852"/>
                    </a:cubicBezTo>
                    <a:cubicBezTo>
                      <a:pt x="436485" y="327852"/>
                      <a:pt x="436485" y="327852"/>
                      <a:pt x="435713" y="328625"/>
                    </a:cubicBezTo>
                    <a:cubicBezTo>
                      <a:pt x="417951" y="334803"/>
                      <a:pt x="405594" y="351793"/>
                      <a:pt x="407139" y="371099"/>
                    </a:cubicBezTo>
                    <a:lnTo>
                      <a:pt x="3241" y="1118659"/>
                    </a:lnTo>
                    <a:cubicBezTo>
                      <a:pt x="-3710" y="1131015"/>
                      <a:pt x="924" y="1147233"/>
                      <a:pt x="13280" y="1153411"/>
                    </a:cubicBezTo>
                    <a:cubicBezTo>
                      <a:pt x="13280" y="1153411"/>
                      <a:pt x="14052" y="1153411"/>
                      <a:pt x="14052" y="1154183"/>
                    </a:cubicBezTo>
                    <a:cubicBezTo>
                      <a:pt x="16369" y="1155728"/>
                      <a:pt x="19458" y="1156500"/>
                      <a:pt x="22547" y="1156500"/>
                    </a:cubicBezTo>
                    <a:lnTo>
                      <a:pt x="690563" y="1253806"/>
                    </a:lnTo>
                    <a:cubicBezTo>
                      <a:pt x="702147" y="1272341"/>
                      <a:pt x="726860" y="1276975"/>
                      <a:pt x="745394" y="1265390"/>
                    </a:cubicBezTo>
                    <a:cubicBezTo>
                      <a:pt x="745394" y="1265390"/>
                      <a:pt x="746166" y="1265390"/>
                      <a:pt x="746166" y="1264618"/>
                    </a:cubicBezTo>
                    <a:cubicBezTo>
                      <a:pt x="748483" y="1261529"/>
                      <a:pt x="751572" y="1259985"/>
                      <a:pt x="754661" y="1257668"/>
                    </a:cubicBezTo>
                    <a:lnTo>
                      <a:pt x="1407231" y="549494"/>
                    </a:lnTo>
                    <a:lnTo>
                      <a:pt x="1628873" y="1133332"/>
                    </a:lnTo>
                    <a:cubicBezTo>
                      <a:pt x="1637368" y="1153411"/>
                      <a:pt x="1658992" y="1163451"/>
                      <a:pt x="1679843" y="1158045"/>
                    </a:cubicBezTo>
                    <a:cubicBezTo>
                      <a:pt x="1699922" y="1150322"/>
                      <a:pt x="1710734" y="1127926"/>
                      <a:pt x="1704556" y="1107075"/>
                    </a:cubicBezTo>
                    <a:lnTo>
                      <a:pt x="1336182" y="139418"/>
                    </a:lnTo>
                    <a:lnTo>
                      <a:pt x="1671348" y="208150"/>
                    </a:lnTo>
                    <a:cubicBezTo>
                      <a:pt x="1682932" y="210467"/>
                      <a:pt x="1694517" y="208150"/>
                      <a:pt x="1704556" y="201200"/>
                    </a:cubicBezTo>
                    <a:lnTo>
                      <a:pt x="1877545" y="66052"/>
                    </a:lnTo>
                    <a:cubicBezTo>
                      <a:pt x="1892990" y="56013"/>
                      <a:pt x="1896852" y="35161"/>
                      <a:pt x="1886040" y="19716"/>
                    </a:cubicBezTo>
                    <a:cubicBezTo>
                      <a:pt x="1885268" y="18171"/>
                      <a:pt x="1884495" y="16627"/>
                      <a:pt x="1882951" y="15082"/>
                    </a:cubicBezTo>
                    <a:close/>
                    <a:moveTo>
                      <a:pt x="427218" y="445238"/>
                    </a:moveTo>
                    <a:lnTo>
                      <a:pt x="668939" y="1202064"/>
                    </a:lnTo>
                    <a:lnTo>
                      <a:pt x="65022" y="1113253"/>
                    </a:lnTo>
                    <a:lnTo>
                      <a:pt x="427218" y="445238"/>
                    </a:lnTo>
                    <a:close/>
                  </a:path>
                </a:pathLst>
              </a:custGeom>
              <a:solidFill>
                <a:srgbClr val="0A468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nvGrpSpPr>
              <p:cNvPr id="72" name="Graphic 87">
                <a:extLst>
                  <a:ext uri="{FF2B5EF4-FFF2-40B4-BE49-F238E27FC236}">
                    <a16:creationId xmlns:a16="http://schemas.microsoft.com/office/drawing/2014/main" id="{EA366644-FD36-497C-802A-B5E79D3B72D0}"/>
                  </a:ext>
                </a:extLst>
              </p:cNvPr>
              <p:cNvGrpSpPr/>
              <p:nvPr/>
            </p:nvGrpSpPr>
            <p:grpSpPr>
              <a:xfrm>
                <a:off x="969424" y="5298187"/>
                <a:ext cx="193181" cy="193181"/>
                <a:chOff x="-9754140" y="2249643"/>
                <a:chExt cx="994686" cy="994686"/>
              </a:xfrm>
              <a:solidFill>
                <a:srgbClr val="4472C4"/>
              </a:solidFill>
            </p:grpSpPr>
            <p:sp>
              <p:nvSpPr>
                <p:cNvPr id="79" name="Freeform: Shape 78">
                  <a:extLst>
                    <a:ext uri="{FF2B5EF4-FFF2-40B4-BE49-F238E27FC236}">
                      <a16:creationId xmlns:a16="http://schemas.microsoft.com/office/drawing/2014/main" id="{2BA1679A-6D3B-46DC-B60D-440C58FAF4D5}"/>
                    </a:ext>
                  </a:extLst>
                </p:cNvPr>
                <p:cNvSpPr/>
                <p:nvPr/>
              </p:nvSpPr>
              <p:spPr>
                <a:xfrm>
                  <a:off x="-9754140"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80" name="Freeform: Shape 79">
                  <a:extLst>
                    <a:ext uri="{FF2B5EF4-FFF2-40B4-BE49-F238E27FC236}">
                      <a16:creationId xmlns:a16="http://schemas.microsoft.com/office/drawing/2014/main" id="{5E0C570A-0480-4BBB-B4B5-1F64266CB637}"/>
                    </a:ext>
                  </a:extLst>
                </p:cNvPr>
                <p:cNvSpPr/>
                <p:nvPr/>
              </p:nvSpPr>
              <p:spPr>
                <a:xfrm>
                  <a:off x="-9754140"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nvGrpSpPr>
              <p:cNvPr id="73" name="Graphic 87">
                <a:extLst>
                  <a:ext uri="{FF2B5EF4-FFF2-40B4-BE49-F238E27FC236}">
                    <a16:creationId xmlns:a16="http://schemas.microsoft.com/office/drawing/2014/main" id="{A7484075-5E6A-4318-8572-F501CDBB591F}"/>
                  </a:ext>
                </a:extLst>
              </p:cNvPr>
              <p:cNvGrpSpPr/>
              <p:nvPr/>
            </p:nvGrpSpPr>
            <p:grpSpPr>
              <a:xfrm>
                <a:off x="1285294" y="5298187"/>
                <a:ext cx="193181" cy="193181"/>
                <a:chOff x="-8127735" y="2249643"/>
                <a:chExt cx="994686" cy="994686"/>
              </a:xfrm>
              <a:solidFill>
                <a:srgbClr val="4472C4"/>
              </a:solidFill>
            </p:grpSpPr>
            <p:sp>
              <p:nvSpPr>
                <p:cNvPr id="77" name="Freeform: Shape 76">
                  <a:extLst>
                    <a:ext uri="{FF2B5EF4-FFF2-40B4-BE49-F238E27FC236}">
                      <a16:creationId xmlns:a16="http://schemas.microsoft.com/office/drawing/2014/main" id="{B1F3E5CE-38EC-4AAB-A4C5-89F64B6ADE2A}"/>
                    </a:ext>
                  </a:extLst>
                </p:cNvPr>
                <p:cNvSpPr/>
                <p:nvPr/>
              </p:nvSpPr>
              <p:spPr>
                <a:xfrm>
                  <a:off x="-8127735" y="2249643"/>
                  <a:ext cx="994686" cy="994686"/>
                </a:xfrm>
                <a:custGeom>
                  <a:avLst/>
                  <a:gdLst>
                    <a:gd name="connsiteX0" fmla="*/ 994686 w 994686"/>
                    <a:gd name="connsiteY0" fmla="*/ 497343 h 994686"/>
                    <a:gd name="connsiteX1" fmla="*/ 497343 w 994686"/>
                    <a:gd name="connsiteY1" fmla="*/ 994686 h 994686"/>
                    <a:gd name="connsiteX2" fmla="*/ 0 w 994686"/>
                    <a:gd name="connsiteY2" fmla="*/ 497343 h 994686"/>
                    <a:gd name="connsiteX3" fmla="*/ 497343 w 994686"/>
                    <a:gd name="connsiteY3" fmla="*/ 0 h 994686"/>
                    <a:gd name="connsiteX4" fmla="*/ 994686 w 994686"/>
                    <a:gd name="connsiteY4" fmla="*/ 497343 h 994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86" h="994686">
                      <a:moveTo>
                        <a:pt x="994686" y="497343"/>
                      </a:moveTo>
                      <a:cubicBezTo>
                        <a:pt x="994686" y="772018"/>
                        <a:pt x="772018" y="994686"/>
                        <a:pt x="497343" y="994686"/>
                      </a:cubicBezTo>
                      <a:cubicBezTo>
                        <a:pt x="222668" y="994686"/>
                        <a:pt x="0" y="772018"/>
                        <a:pt x="0" y="497343"/>
                      </a:cubicBezTo>
                      <a:cubicBezTo>
                        <a:pt x="0" y="222668"/>
                        <a:pt x="222668" y="0"/>
                        <a:pt x="497343" y="0"/>
                      </a:cubicBezTo>
                      <a:cubicBezTo>
                        <a:pt x="772018" y="0"/>
                        <a:pt x="994686" y="222668"/>
                        <a:pt x="994686" y="497343"/>
                      </a:cubicBezTo>
                      <a:close/>
                    </a:path>
                  </a:pathLst>
                </a:custGeom>
                <a:no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78" name="Freeform: Shape 77">
                  <a:extLst>
                    <a:ext uri="{FF2B5EF4-FFF2-40B4-BE49-F238E27FC236}">
                      <a16:creationId xmlns:a16="http://schemas.microsoft.com/office/drawing/2014/main" id="{7EF3966F-9888-400A-8B1E-CB04252F885E}"/>
                    </a:ext>
                  </a:extLst>
                </p:cNvPr>
                <p:cNvSpPr/>
                <p:nvPr/>
              </p:nvSpPr>
              <p:spPr>
                <a:xfrm>
                  <a:off x="-8127735" y="2249643"/>
                  <a:ext cx="994686" cy="994686"/>
                </a:xfrm>
                <a:custGeom>
                  <a:avLst/>
                  <a:gdLst>
                    <a:gd name="connsiteX0" fmla="*/ 497343 w 994686"/>
                    <a:gd name="connsiteY0" fmla="*/ 994686 h 994686"/>
                    <a:gd name="connsiteX1" fmla="*/ 0 w 994686"/>
                    <a:gd name="connsiteY1" fmla="*/ 497343 h 994686"/>
                    <a:gd name="connsiteX2" fmla="*/ 497343 w 994686"/>
                    <a:gd name="connsiteY2" fmla="*/ 0 h 994686"/>
                    <a:gd name="connsiteX3" fmla="*/ 994686 w 994686"/>
                    <a:gd name="connsiteY3" fmla="*/ 497343 h 994686"/>
                    <a:gd name="connsiteX4" fmla="*/ 994686 w 994686"/>
                    <a:gd name="connsiteY4" fmla="*/ 497343 h 994686"/>
                    <a:gd name="connsiteX5" fmla="*/ 497343 w 994686"/>
                    <a:gd name="connsiteY5" fmla="*/ 994686 h 994686"/>
                    <a:gd name="connsiteX6" fmla="*/ 497343 w 994686"/>
                    <a:gd name="connsiteY6" fmla="*/ 98079 h 994686"/>
                    <a:gd name="connsiteX7" fmla="*/ 98079 w 994686"/>
                    <a:gd name="connsiteY7" fmla="*/ 497343 h 994686"/>
                    <a:gd name="connsiteX8" fmla="*/ 497343 w 994686"/>
                    <a:gd name="connsiteY8" fmla="*/ 896608 h 994686"/>
                    <a:gd name="connsiteX9" fmla="*/ 896608 w 994686"/>
                    <a:gd name="connsiteY9" fmla="*/ 497343 h 994686"/>
                    <a:gd name="connsiteX10" fmla="*/ 896608 w 994686"/>
                    <a:gd name="connsiteY10" fmla="*/ 497343 h 994686"/>
                    <a:gd name="connsiteX11" fmla="*/ 497343 w 994686"/>
                    <a:gd name="connsiteY11" fmla="*/ 98079 h 994686"/>
                    <a:gd name="connsiteX12" fmla="*/ 497343 w 994686"/>
                    <a:gd name="connsiteY12" fmla="*/ 98079 h 99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4686" h="994686">
                      <a:moveTo>
                        <a:pt x="497343" y="994686"/>
                      </a:moveTo>
                      <a:cubicBezTo>
                        <a:pt x="222414" y="994686"/>
                        <a:pt x="0" y="772272"/>
                        <a:pt x="0" y="497343"/>
                      </a:cubicBezTo>
                      <a:cubicBezTo>
                        <a:pt x="0" y="222414"/>
                        <a:pt x="222414" y="0"/>
                        <a:pt x="497343" y="0"/>
                      </a:cubicBezTo>
                      <a:cubicBezTo>
                        <a:pt x="772272" y="0"/>
                        <a:pt x="994686" y="222414"/>
                        <a:pt x="994686" y="497343"/>
                      </a:cubicBezTo>
                      <a:lnTo>
                        <a:pt x="994686" y="497343"/>
                      </a:lnTo>
                      <a:cubicBezTo>
                        <a:pt x="994686" y="771500"/>
                        <a:pt x="772272" y="993914"/>
                        <a:pt x="497343" y="994686"/>
                      </a:cubicBezTo>
                      <a:close/>
                      <a:moveTo>
                        <a:pt x="497343" y="98079"/>
                      </a:moveTo>
                      <a:cubicBezTo>
                        <a:pt x="276473" y="98079"/>
                        <a:pt x="98079" y="277246"/>
                        <a:pt x="98079" y="497343"/>
                      </a:cubicBezTo>
                      <a:cubicBezTo>
                        <a:pt x="98079" y="717441"/>
                        <a:pt x="277246" y="896608"/>
                        <a:pt x="497343" y="896608"/>
                      </a:cubicBezTo>
                      <a:cubicBezTo>
                        <a:pt x="717441" y="896608"/>
                        <a:pt x="896608" y="717441"/>
                        <a:pt x="896608" y="497343"/>
                      </a:cubicBezTo>
                      <a:lnTo>
                        <a:pt x="896608" y="497343"/>
                      </a:lnTo>
                      <a:cubicBezTo>
                        <a:pt x="896608" y="277246"/>
                        <a:pt x="718213" y="98851"/>
                        <a:pt x="497343" y="98079"/>
                      </a:cubicBezTo>
                      <a:lnTo>
                        <a:pt x="497343" y="98079"/>
                      </a:ln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sp>
            <p:nvSpPr>
              <p:cNvPr id="74" name="Freeform: Shape 73">
                <a:extLst>
                  <a:ext uri="{FF2B5EF4-FFF2-40B4-BE49-F238E27FC236}">
                    <a16:creationId xmlns:a16="http://schemas.microsoft.com/office/drawing/2014/main" id="{7166E3F0-EEBB-494A-BFCC-C16974D83F66}"/>
                  </a:ext>
                </a:extLst>
              </p:cNvPr>
              <p:cNvSpPr/>
              <p:nvPr/>
            </p:nvSpPr>
            <p:spPr>
              <a:xfrm>
                <a:off x="1216590" y="5359373"/>
                <a:ext cx="40506" cy="24902"/>
              </a:xfrm>
              <a:custGeom>
                <a:avLst/>
                <a:gdLst>
                  <a:gd name="connsiteX0" fmla="*/ 7004 w 208566"/>
                  <a:gd name="connsiteY0" fmla="*/ 23751 h 128221"/>
                  <a:gd name="connsiteX1" fmla="*/ 53 w 208566"/>
                  <a:gd name="connsiteY1" fmla="*/ 90166 h 128221"/>
                  <a:gd name="connsiteX2" fmla="*/ 18588 w 208566"/>
                  <a:gd name="connsiteY2" fmla="*/ 112562 h 128221"/>
                  <a:gd name="connsiteX3" fmla="*/ 20132 w 208566"/>
                  <a:gd name="connsiteY3" fmla="*/ 112562 h 128221"/>
                  <a:gd name="connsiteX4" fmla="*/ 186943 w 208566"/>
                  <a:gd name="connsiteY4" fmla="*/ 128008 h 128221"/>
                  <a:gd name="connsiteX5" fmla="*/ 208567 w 208566"/>
                  <a:gd name="connsiteY5" fmla="*/ 111790 h 128221"/>
                  <a:gd name="connsiteX6" fmla="*/ 208567 w 208566"/>
                  <a:gd name="connsiteY6" fmla="*/ 107929 h 128221"/>
                  <a:gd name="connsiteX7" fmla="*/ 208567 w 208566"/>
                  <a:gd name="connsiteY7" fmla="*/ 97117 h 128221"/>
                  <a:gd name="connsiteX8" fmla="*/ 195438 w 208566"/>
                  <a:gd name="connsiteY8" fmla="*/ 74721 h 128221"/>
                  <a:gd name="connsiteX9" fmla="*/ 33261 w 208566"/>
                  <a:gd name="connsiteY9" fmla="*/ 1355 h 128221"/>
                  <a:gd name="connsiteX10" fmla="*/ 4687 w 208566"/>
                  <a:gd name="connsiteY10" fmla="*/ 12167 h 128221"/>
                  <a:gd name="connsiteX11" fmla="*/ 7004 w 208566"/>
                  <a:gd name="connsiteY11" fmla="*/ 23751 h 12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566" h="128221">
                    <a:moveTo>
                      <a:pt x="7004" y="23751"/>
                    </a:moveTo>
                    <a:lnTo>
                      <a:pt x="53" y="90166"/>
                    </a:lnTo>
                    <a:cubicBezTo>
                      <a:pt x="-719" y="101751"/>
                      <a:pt x="7004" y="111018"/>
                      <a:pt x="18588" y="112562"/>
                    </a:cubicBezTo>
                    <a:cubicBezTo>
                      <a:pt x="19360" y="112562"/>
                      <a:pt x="19360" y="112562"/>
                      <a:pt x="20132" y="112562"/>
                    </a:cubicBezTo>
                    <a:lnTo>
                      <a:pt x="186943" y="128008"/>
                    </a:lnTo>
                    <a:cubicBezTo>
                      <a:pt x="197755" y="129552"/>
                      <a:pt x="207022" y="122602"/>
                      <a:pt x="208567" y="111790"/>
                    </a:cubicBezTo>
                    <a:cubicBezTo>
                      <a:pt x="208567" y="110245"/>
                      <a:pt x="208567" y="109473"/>
                      <a:pt x="208567" y="107929"/>
                    </a:cubicBezTo>
                    <a:lnTo>
                      <a:pt x="208567" y="97117"/>
                    </a:lnTo>
                    <a:cubicBezTo>
                      <a:pt x="208567" y="87850"/>
                      <a:pt x="203933" y="79355"/>
                      <a:pt x="195438" y="74721"/>
                    </a:cubicBezTo>
                    <a:lnTo>
                      <a:pt x="33261" y="1355"/>
                    </a:lnTo>
                    <a:cubicBezTo>
                      <a:pt x="22449" y="-2506"/>
                      <a:pt x="10093" y="2127"/>
                      <a:pt x="4687" y="12167"/>
                    </a:cubicBezTo>
                    <a:cubicBezTo>
                      <a:pt x="6231" y="16028"/>
                      <a:pt x="7004" y="19890"/>
                      <a:pt x="7004" y="23751"/>
                    </a:cubicBezTo>
                    <a:close/>
                  </a:path>
                </a:pathLst>
              </a:custGeom>
              <a:solidFill>
                <a:srgbClr val="86C2D4"/>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75" name="Freeform: Shape 74">
                <a:extLst>
                  <a:ext uri="{FF2B5EF4-FFF2-40B4-BE49-F238E27FC236}">
                    <a16:creationId xmlns:a16="http://schemas.microsoft.com/office/drawing/2014/main" id="{EE84F0FF-622B-4D95-9738-4909161BD942}"/>
                  </a:ext>
                </a:extLst>
              </p:cNvPr>
              <p:cNvSpPr/>
              <p:nvPr/>
            </p:nvSpPr>
            <p:spPr>
              <a:xfrm>
                <a:off x="1193658" y="5382433"/>
                <a:ext cx="74387" cy="39746"/>
              </a:xfrm>
              <a:custGeom>
                <a:avLst/>
                <a:gdLst>
                  <a:gd name="connsiteX0" fmla="*/ 32406 w 383017"/>
                  <a:gd name="connsiteY0" fmla="*/ 204652 h 204652"/>
                  <a:gd name="connsiteX1" fmla="*/ 16960 w 383017"/>
                  <a:gd name="connsiteY1" fmla="*/ 200018 h 204652"/>
                  <a:gd name="connsiteX2" fmla="*/ 3832 w 383017"/>
                  <a:gd name="connsiteY2" fmla="*/ 155227 h 204652"/>
                  <a:gd name="connsiteX3" fmla="*/ 79514 w 383017"/>
                  <a:gd name="connsiteY3" fmla="*/ 17762 h 204652"/>
                  <a:gd name="connsiteX4" fmla="*/ 108088 w 383017"/>
                  <a:gd name="connsiteY4" fmla="*/ 0 h 204652"/>
                  <a:gd name="connsiteX5" fmla="*/ 349809 w 383017"/>
                  <a:gd name="connsiteY5" fmla="*/ 0 h 204652"/>
                  <a:gd name="connsiteX6" fmla="*/ 383017 w 383017"/>
                  <a:gd name="connsiteY6" fmla="*/ 33208 h 204652"/>
                  <a:gd name="connsiteX7" fmla="*/ 349809 w 383017"/>
                  <a:gd name="connsiteY7" fmla="*/ 66415 h 204652"/>
                  <a:gd name="connsiteX8" fmla="*/ 349809 w 383017"/>
                  <a:gd name="connsiteY8" fmla="*/ 66415 h 204652"/>
                  <a:gd name="connsiteX9" fmla="*/ 127395 w 383017"/>
                  <a:gd name="connsiteY9" fmla="*/ 66415 h 204652"/>
                  <a:gd name="connsiteX10" fmla="*/ 60980 w 383017"/>
                  <a:gd name="connsiteY10" fmla="*/ 186890 h 204652"/>
                  <a:gd name="connsiteX11" fmla="*/ 32406 w 383017"/>
                  <a:gd name="connsiteY11" fmla="*/ 204652 h 20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017" h="204652">
                    <a:moveTo>
                      <a:pt x="32406" y="204652"/>
                    </a:moveTo>
                    <a:cubicBezTo>
                      <a:pt x="27000" y="203880"/>
                      <a:pt x="21594" y="202335"/>
                      <a:pt x="16960" y="200018"/>
                    </a:cubicBezTo>
                    <a:cubicBezTo>
                      <a:pt x="1515" y="191523"/>
                      <a:pt x="-4663" y="171444"/>
                      <a:pt x="3832" y="155227"/>
                    </a:cubicBezTo>
                    <a:lnTo>
                      <a:pt x="79514" y="17762"/>
                    </a:lnTo>
                    <a:cubicBezTo>
                      <a:pt x="85692" y="6950"/>
                      <a:pt x="96504" y="772"/>
                      <a:pt x="108088" y="0"/>
                    </a:cubicBezTo>
                    <a:lnTo>
                      <a:pt x="349809" y="0"/>
                    </a:lnTo>
                    <a:cubicBezTo>
                      <a:pt x="368344" y="0"/>
                      <a:pt x="383017" y="14673"/>
                      <a:pt x="383017" y="33208"/>
                    </a:cubicBezTo>
                    <a:cubicBezTo>
                      <a:pt x="383017" y="51742"/>
                      <a:pt x="368344" y="66415"/>
                      <a:pt x="349809" y="66415"/>
                    </a:cubicBezTo>
                    <a:cubicBezTo>
                      <a:pt x="349809" y="66415"/>
                      <a:pt x="349809" y="66415"/>
                      <a:pt x="349809" y="66415"/>
                    </a:cubicBezTo>
                    <a:lnTo>
                      <a:pt x="127395" y="66415"/>
                    </a:lnTo>
                    <a:lnTo>
                      <a:pt x="60980" y="186890"/>
                    </a:lnTo>
                    <a:cubicBezTo>
                      <a:pt x="54801" y="196929"/>
                      <a:pt x="43990" y="203880"/>
                      <a:pt x="32406" y="204652"/>
                    </a:cubicBezTo>
                    <a:close/>
                  </a:path>
                </a:pathLst>
              </a:custGeom>
              <a:solidFill>
                <a:srgbClr val="6EC7DC"/>
              </a:solidFill>
              <a:ln w="77040"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cxnSp>
            <p:nvCxnSpPr>
              <p:cNvPr id="76" name="Straight Connector 75">
                <a:extLst>
                  <a:ext uri="{FF2B5EF4-FFF2-40B4-BE49-F238E27FC236}">
                    <a16:creationId xmlns:a16="http://schemas.microsoft.com/office/drawing/2014/main" id="{0609EF1C-41CD-41A7-B23B-A1E91EEB297B}"/>
                  </a:ext>
                </a:extLst>
              </p:cNvPr>
              <p:cNvCxnSpPr>
                <a:cxnSpLocks/>
              </p:cNvCxnSpPr>
              <p:nvPr/>
            </p:nvCxnSpPr>
            <p:spPr>
              <a:xfrm flipH="1">
                <a:off x="1153886" y="5250282"/>
                <a:ext cx="36596" cy="0"/>
              </a:xfrm>
              <a:prstGeom prst="line">
                <a:avLst/>
              </a:prstGeom>
              <a:noFill/>
              <a:ln w="19050" cap="rnd" cmpd="sng" algn="ctr">
                <a:solidFill>
                  <a:srgbClr val="0A4684"/>
                </a:solidFill>
                <a:prstDash val="solid"/>
                <a:round/>
              </a:ln>
              <a:effectLst/>
            </p:spPr>
          </p:cxnSp>
        </p:grpSp>
        <p:grpSp>
          <p:nvGrpSpPr>
            <p:cNvPr id="59" name="Group 58">
              <a:extLst>
                <a:ext uri="{FF2B5EF4-FFF2-40B4-BE49-F238E27FC236}">
                  <a16:creationId xmlns:a16="http://schemas.microsoft.com/office/drawing/2014/main" id="{BD4AD51F-4F57-4B22-9356-CFA8A5A9265F}"/>
                </a:ext>
              </a:extLst>
            </p:cNvPr>
            <p:cNvGrpSpPr/>
            <p:nvPr/>
          </p:nvGrpSpPr>
          <p:grpSpPr>
            <a:xfrm>
              <a:off x="7070482" y="4944486"/>
              <a:ext cx="157968" cy="522979"/>
              <a:chOff x="7562850" y="4848225"/>
              <a:chExt cx="327026" cy="1082676"/>
            </a:xfrm>
          </p:grpSpPr>
          <p:sp>
            <p:nvSpPr>
              <p:cNvPr id="60" name="Freeform 47">
                <a:extLst>
                  <a:ext uri="{FF2B5EF4-FFF2-40B4-BE49-F238E27FC236}">
                    <a16:creationId xmlns:a16="http://schemas.microsoft.com/office/drawing/2014/main" id="{A870CFFC-3BEB-4D01-9016-B1A5F68F8641}"/>
                  </a:ext>
                </a:extLst>
              </p:cNvPr>
              <p:cNvSpPr>
                <a:spLocks/>
              </p:cNvSpPr>
              <p:nvPr/>
            </p:nvSpPr>
            <p:spPr bwMode="auto">
              <a:xfrm>
                <a:off x="7578725" y="5113338"/>
                <a:ext cx="242888" cy="808038"/>
              </a:xfrm>
              <a:custGeom>
                <a:avLst/>
                <a:gdLst>
                  <a:gd name="T0" fmla="*/ 15 w 125"/>
                  <a:gd name="T1" fmla="*/ 187 h 416"/>
                  <a:gd name="T2" fmla="*/ 125 w 125"/>
                  <a:gd name="T3" fmla="*/ 416 h 416"/>
                  <a:gd name="T4" fmla="*/ 112 w 125"/>
                  <a:gd name="T5" fmla="*/ 288 h 416"/>
                  <a:gd name="T6" fmla="*/ 104 w 125"/>
                  <a:gd name="T7" fmla="*/ 179 h 416"/>
                  <a:gd name="T8" fmla="*/ 105 w 125"/>
                  <a:gd name="T9" fmla="*/ 178 h 416"/>
                  <a:gd name="T10" fmla="*/ 106 w 125"/>
                  <a:gd name="T11" fmla="*/ 169 h 416"/>
                  <a:gd name="T12" fmla="*/ 117 w 125"/>
                  <a:gd name="T13" fmla="*/ 48 h 416"/>
                  <a:gd name="T14" fmla="*/ 117 w 125"/>
                  <a:gd name="T15" fmla="*/ 46 h 416"/>
                  <a:gd name="T16" fmla="*/ 70 w 125"/>
                  <a:gd name="T17" fmla="*/ 0 h 416"/>
                  <a:gd name="T18" fmla="*/ 47 w 125"/>
                  <a:gd name="T19" fmla="*/ 0 h 416"/>
                  <a:gd name="T20" fmla="*/ 0 w 125"/>
                  <a:gd name="T21" fmla="*/ 46 h 416"/>
                  <a:gd name="T22" fmla="*/ 0 w 125"/>
                  <a:gd name="T23" fmla="*/ 48 h 416"/>
                  <a:gd name="T24" fmla="*/ 13 w 125"/>
                  <a:gd name="T25" fmla="*/ 169 h 416"/>
                  <a:gd name="T26" fmla="*/ 15 w 125"/>
                  <a:gd name="T27" fmla="*/ 18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416">
                    <a:moveTo>
                      <a:pt x="15" y="187"/>
                    </a:moveTo>
                    <a:cubicBezTo>
                      <a:pt x="15" y="187"/>
                      <a:pt x="125" y="416"/>
                      <a:pt x="125" y="416"/>
                    </a:cubicBezTo>
                    <a:cubicBezTo>
                      <a:pt x="112" y="288"/>
                      <a:pt x="112" y="288"/>
                      <a:pt x="112" y="288"/>
                    </a:cubicBezTo>
                    <a:cubicBezTo>
                      <a:pt x="104" y="179"/>
                      <a:pt x="104" y="179"/>
                      <a:pt x="104" y="179"/>
                    </a:cubicBezTo>
                    <a:cubicBezTo>
                      <a:pt x="105" y="178"/>
                      <a:pt x="105" y="178"/>
                      <a:pt x="105" y="178"/>
                    </a:cubicBezTo>
                    <a:cubicBezTo>
                      <a:pt x="105" y="175"/>
                      <a:pt x="106" y="172"/>
                      <a:pt x="106" y="169"/>
                    </a:cubicBezTo>
                    <a:cubicBezTo>
                      <a:pt x="117" y="48"/>
                      <a:pt x="117" y="48"/>
                      <a:pt x="117" y="48"/>
                    </a:cubicBezTo>
                    <a:cubicBezTo>
                      <a:pt x="117" y="46"/>
                      <a:pt x="117" y="46"/>
                      <a:pt x="117" y="46"/>
                    </a:cubicBezTo>
                    <a:cubicBezTo>
                      <a:pt x="116" y="20"/>
                      <a:pt x="96" y="0"/>
                      <a:pt x="70" y="0"/>
                    </a:cubicBezTo>
                    <a:cubicBezTo>
                      <a:pt x="47" y="0"/>
                      <a:pt x="47" y="0"/>
                      <a:pt x="47" y="0"/>
                    </a:cubicBezTo>
                    <a:cubicBezTo>
                      <a:pt x="21" y="0"/>
                      <a:pt x="0" y="20"/>
                      <a:pt x="0" y="46"/>
                    </a:cubicBezTo>
                    <a:cubicBezTo>
                      <a:pt x="0" y="48"/>
                      <a:pt x="0" y="48"/>
                      <a:pt x="0" y="48"/>
                    </a:cubicBezTo>
                    <a:cubicBezTo>
                      <a:pt x="13" y="169"/>
                      <a:pt x="13" y="169"/>
                      <a:pt x="13" y="169"/>
                    </a:cubicBezTo>
                    <a:lnTo>
                      <a:pt x="15" y="1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1" name="Freeform 48">
                <a:extLst>
                  <a:ext uri="{FF2B5EF4-FFF2-40B4-BE49-F238E27FC236}">
                    <a16:creationId xmlns:a16="http://schemas.microsoft.com/office/drawing/2014/main" id="{0980D6C8-689E-49D6-B278-4BF2DA3761BC}"/>
                  </a:ext>
                </a:extLst>
              </p:cNvPr>
              <p:cNvSpPr>
                <a:spLocks noEditPoints="1"/>
              </p:cNvSpPr>
              <p:nvPr/>
            </p:nvSpPr>
            <p:spPr bwMode="auto">
              <a:xfrm>
                <a:off x="7573963" y="5113338"/>
                <a:ext cx="250825" cy="815975"/>
              </a:xfrm>
              <a:custGeom>
                <a:avLst/>
                <a:gdLst>
                  <a:gd name="T0" fmla="*/ 127 w 129"/>
                  <a:gd name="T1" fmla="*/ 420 h 420"/>
                  <a:gd name="T2" fmla="*/ 125 w 129"/>
                  <a:gd name="T3" fmla="*/ 418 h 420"/>
                  <a:gd name="T4" fmla="*/ 125 w 129"/>
                  <a:gd name="T5" fmla="*/ 418 h 420"/>
                  <a:gd name="T6" fmla="*/ 125 w 129"/>
                  <a:gd name="T7" fmla="*/ 418 h 420"/>
                  <a:gd name="T8" fmla="*/ 108 w 129"/>
                  <a:gd name="T9" fmla="*/ 383 h 420"/>
                  <a:gd name="T10" fmla="*/ 70 w 129"/>
                  <a:gd name="T11" fmla="*/ 304 h 420"/>
                  <a:gd name="T12" fmla="*/ 16 w 129"/>
                  <a:gd name="T13" fmla="*/ 190 h 420"/>
                  <a:gd name="T14" fmla="*/ 15 w 129"/>
                  <a:gd name="T15" fmla="*/ 189 h 420"/>
                  <a:gd name="T16" fmla="*/ 13 w 129"/>
                  <a:gd name="T17" fmla="*/ 171 h 420"/>
                  <a:gd name="T18" fmla="*/ 0 w 129"/>
                  <a:gd name="T19" fmla="*/ 50 h 420"/>
                  <a:gd name="T20" fmla="*/ 0 w 129"/>
                  <a:gd name="T21" fmla="*/ 48 h 420"/>
                  <a:gd name="T22" fmla="*/ 49 w 129"/>
                  <a:gd name="T23" fmla="*/ 0 h 420"/>
                  <a:gd name="T24" fmla="*/ 72 w 129"/>
                  <a:gd name="T25" fmla="*/ 0 h 420"/>
                  <a:gd name="T26" fmla="*/ 121 w 129"/>
                  <a:gd name="T27" fmla="*/ 48 h 420"/>
                  <a:gd name="T28" fmla="*/ 121 w 129"/>
                  <a:gd name="T29" fmla="*/ 50 h 420"/>
                  <a:gd name="T30" fmla="*/ 110 w 129"/>
                  <a:gd name="T31" fmla="*/ 171 h 420"/>
                  <a:gd name="T32" fmla="*/ 108 w 129"/>
                  <a:gd name="T33" fmla="*/ 181 h 420"/>
                  <a:gd name="T34" fmla="*/ 108 w 129"/>
                  <a:gd name="T35" fmla="*/ 181 h 420"/>
                  <a:gd name="T36" fmla="*/ 116 w 129"/>
                  <a:gd name="T37" fmla="*/ 290 h 420"/>
                  <a:gd name="T38" fmla="*/ 129 w 129"/>
                  <a:gd name="T39" fmla="*/ 417 h 420"/>
                  <a:gd name="T40" fmla="*/ 127 w 129"/>
                  <a:gd name="T41" fmla="*/ 420 h 420"/>
                  <a:gd name="T42" fmla="*/ 19 w 129"/>
                  <a:gd name="T43" fmla="*/ 188 h 420"/>
                  <a:gd name="T44" fmla="*/ 124 w 129"/>
                  <a:gd name="T45" fmla="*/ 407 h 420"/>
                  <a:gd name="T46" fmla="*/ 112 w 129"/>
                  <a:gd name="T47" fmla="*/ 290 h 420"/>
                  <a:gd name="T48" fmla="*/ 104 w 129"/>
                  <a:gd name="T49" fmla="*/ 181 h 420"/>
                  <a:gd name="T50" fmla="*/ 104 w 129"/>
                  <a:gd name="T51" fmla="*/ 180 h 420"/>
                  <a:gd name="T52" fmla="*/ 106 w 129"/>
                  <a:gd name="T53" fmla="*/ 171 h 420"/>
                  <a:gd name="T54" fmla="*/ 117 w 129"/>
                  <a:gd name="T55" fmla="*/ 48 h 420"/>
                  <a:gd name="T56" fmla="*/ 72 w 129"/>
                  <a:gd name="T57" fmla="*/ 4 h 420"/>
                  <a:gd name="T58" fmla="*/ 49 w 129"/>
                  <a:gd name="T59" fmla="*/ 4 h 420"/>
                  <a:gd name="T60" fmla="*/ 4 w 129"/>
                  <a:gd name="T61" fmla="*/ 48 h 420"/>
                  <a:gd name="T62" fmla="*/ 4 w 129"/>
                  <a:gd name="T63" fmla="*/ 50 h 420"/>
                  <a:gd name="T64" fmla="*/ 17 w 129"/>
                  <a:gd name="T65" fmla="*/ 171 h 420"/>
                  <a:gd name="T66" fmla="*/ 19 w 129"/>
                  <a:gd name="T67" fmla="*/ 188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9" h="420">
                    <a:moveTo>
                      <a:pt x="127" y="420"/>
                    </a:moveTo>
                    <a:cubicBezTo>
                      <a:pt x="126" y="420"/>
                      <a:pt x="126" y="419"/>
                      <a:pt x="125" y="418"/>
                    </a:cubicBezTo>
                    <a:cubicBezTo>
                      <a:pt x="125" y="418"/>
                      <a:pt x="125" y="418"/>
                      <a:pt x="125" y="418"/>
                    </a:cubicBezTo>
                    <a:cubicBezTo>
                      <a:pt x="125" y="418"/>
                      <a:pt x="125" y="418"/>
                      <a:pt x="125" y="418"/>
                    </a:cubicBezTo>
                    <a:cubicBezTo>
                      <a:pt x="123" y="414"/>
                      <a:pt x="119" y="405"/>
                      <a:pt x="108" y="383"/>
                    </a:cubicBezTo>
                    <a:cubicBezTo>
                      <a:pt x="98" y="361"/>
                      <a:pt x="84" y="333"/>
                      <a:pt x="70" y="304"/>
                    </a:cubicBezTo>
                    <a:cubicBezTo>
                      <a:pt x="43" y="247"/>
                      <a:pt x="16" y="190"/>
                      <a:pt x="16" y="190"/>
                    </a:cubicBezTo>
                    <a:cubicBezTo>
                      <a:pt x="15" y="189"/>
                      <a:pt x="15" y="189"/>
                      <a:pt x="15" y="189"/>
                    </a:cubicBezTo>
                    <a:cubicBezTo>
                      <a:pt x="13" y="171"/>
                      <a:pt x="13" y="171"/>
                      <a:pt x="13" y="171"/>
                    </a:cubicBezTo>
                    <a:cubicBezTo>
                      <a:pt x="0" y="50"/>
                      <a:pt x="0" y="50"/>
                      <a:pt x="0" y="50"/>
                    </a:cubicBezTo>
                    <a:cubicBezTo>
                      <a:pt x="0" y="48"/>
                      <a:pt x="0" y="48"/>
                      <a:pt x="0" y="48"/>
                    </a:cubicBezTo>
                    <a:cubicBezTo>
                      <a:pt x="0" y="21"/>
                      <a:pt x="22" y="0"/>
                      <a:pt x="49" y="0"/>
                    </a:cubicBezTo>
                    <a:cubicBezTo>
                      <a:pt x="72" y="0"/>
                      <a:pt x="72" y="0"/>
                      <a:pt x="72" y="0"/>
                    </a:cubicBezTo>
                    <a:cubicBezTo>
                      <a:pt x="99" y="0"/>
                      <a:pt x="121" y="21"/>
                      <a:pt x="121" y="48"/>
                    </a:cubicBezTo>
                    <a:cubicBezTo>
                      <a:pt x="121" y="50"/>
                      <a:pt x="121" y="50"/>
                      <a:pt x="121" y="50"/>
                    </a:cubicBezTo>
                    <a:cubicBezTo>
                      <a:pt x="110" y="171"/>
                      <a:pt x="110" y="171"/>
                      <a:pt x="110" y="171"/>
                    </a:cubicBezTo>
                    <a:cubicBezTo>
                      <a:pt x="110" y="174"/>
                      <a:pt x="109" y="178"/>
                      <a:pt x="108" y="181"/>
                    </a:cubicBezTo>
                    <a:cubicBezTo>
                      <a:pt x="108" y="181"/>
                      <a:pt x="108" y="181"/>
                      <a:pt x="108" y="181"/>
                    </a:cubicBezTo>
                    <a:cubicBezTo>
                      <a:pt x="116" y="290"/>
                      <a:pt x="116" y="290"/>
                      <a:pt x="116" y="290"/>
                    </a:cubicBezTo>
                    <a:cubicBezTo>
                      <a:pt x="129" y="417"/>
                      <a:pt x="129" y="417"/>
                      <a:pt x="129" y="417"/>
                    </a:cubicBezTo>
                    <a:cubicBezTo>
                      <a:pt x="129" y="418"/>
                      <a:pt x="128" y="419"/>
                      <a:pt x="127" y="420"/>
                    </a:cubicBezTo>
                    <a:close/>
                    <a:moveTo>
                      <a:pt x="19" y="188"/>
                    </a:moveTo>
                    <a:cubicBezTo>
                      <a:pt x="51" y="255"/>
                      <a:pt x="107" y="372"/>
                      <a:pt x="124" y="407"/>
                    </a:cubicBezTo>
                    <a:cubicBezTo>
                      <a:pt x="112" y="290"/>
                      <a:pt x="112" y="290"/>
                      <a:pt x="112" y="290"/>
                    </a:cubicBezTo>
                    <a:cubicBezTo>
                      <a:pt x="104" y="181"/>
                      <a:pt x="104" y="181"/>
                      <a:pt x="104" y="181"/>
                    </a:cubicBezTo>
                    <a:cubicBezTo>
                      <a:pt x="104" y="180"/>
                      <a:pt x="104" y="180"/>
                      <a:pt x="104" y="180"/>
                    </a:cubicBezTo>
                    <a:cubicBezTo>
                      <a:pt x="105" y="177"/>
                      <a:pt x="106" y="174"/>
                      <a:pt x="106" y="171"/>
                    </a:cubicBezTo>
                    <a:cubicBezTo>
                      <a:pt x="117" y="48"/>
                      <a:pt x="117" y="48"/>
                      <a:pt x="117" y="48"/>
                    </a:cubicBezTo>
                    <a:cubicBezTo>
                      <a:pt x="117" y="23"/>
                      <a:pt x="97" y="4"/>
                      <a:pt x="72" y="4"/>
                    </a:cubicBezTo>
                    <a:cubicBezTo>
                      <a:pt x="49" y="4"/>
                      <a:pt x="49" y="4"/>
                      <a:pt x="49" y="4"/>
                    </a:cubicBezTo>
                    <a:cubicBezTo>
                      <a:pt x="24" y="4"/>
                      <a:pt x="4" y="23"/>
                      <a:pt x="4" y="48"/>
                    </a:cubicBezTo>
                    <a:cubicBezTo>
                      <a:pt x="4" y="50"/>
                      <a:pt x="4" y="50"/>
                      <a:pt x="4" y="50"/>
                    </a:cubicBezTo>
                    <a:cubicBezTo>
                      <a:pt x="17" y="171"/>
                      <a:pt x="17" y="171"/>
                      <a:pt x="17" y="171"/>
                    </a:cubicBezTo>
                    <a:lnTo>
                      <a:pt x="19" y="188"/>
                    </a:lnTo>
                    <a:close/>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2" name="Freeform 49">
                <a:extLst>
                  <a:ext uri="{FF2B5EF4-FFF2-40B4-BE49-F238E27FC236}">
                    <a16:creationId xmlns:a16="http://schemas.microsoft.com/office/drawing/2014/main" id="{7D09BF77-2B35-4605-B0E6-92B7AC557B23}"/>
                  </a:ext>
                </a:extLst>
              </p:cNvPr>
              <p:cNvSpPr>
                <a:spLocks/>
              </p:cNvSpPr>
              <p:nvPr/>
            </p:nvSpPr>
            <p:spPr bwMode="auto">
              <a:xfrm>
                <a:off x="7580313" y="5481638"/>
                <a:ext cx="114300" cy="449263"/>
              </a:xfrm>
              <a:custGeom>
                <a:avLst/>
                <a:gdLst>
                  <a:gd name="T0" fmla="*/ 14 w 59"/>
                  <a:gd name="T1" fmla="*/ 0 h 232"/>
                  <a:gd name="T2" fmla="*/ 3 w 59"/>
                  <a:gd name="T3" fmla="*/ 229 h 232"/>
                  <a:gd name="T4" fmla="*/ 59 w 59"/>
                  <a:gd name="T5" fmla="*/ 101 h 232"/>
                </a:gdLst>
                <a:ahLst/>
                <a:cxnLst>
                  <a:cxn ang="0">
                    <a:pos x="T0" y="T1"/>
                  </a:cxn>
                  <a:cxn ang="0">
                    <a:pos x="T2" y="T3"/>
                  </a:cxn>
                  <a:cxn ang="0">
                    <a:pos x="T4" y="T5"/>
                  </a:cxn>
                </a:cxnLst>
                <a:rect l="0" t="0" r="r" b="b"/>
                <a:pathLst>
                  <a:path w="59" h="232">
                    <a:moveTo>
                      <a:pt x="14" y="0"/>
                    </a:moveTo>
                    <a:cubicBezTo>
                      <a:pt x="14" y="0"/>
                      <a:pt x="0" y="232"/>
                      <a:pt x="3" y="229"/>
                    </a:cubicBezTo>
                    <a:cubicBezTo>
                      <a:pt x="4" y="227"/>
                      <a:pt x="32" y="162"/>
                      <a:pt x="59" y="10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3" name="Freeform 50">
                <a:extLst>
                  <a:ext uri="{FF2B5EF4-FFF2-40B4-BE49-F238E27FC236}">
                    <a16:creationId xmlns:a16="http://schemas.microsoft.com/office/drawing/2014/main" id="{0DE2E57F-CE14-42DD-8FF9-2F953B04C436}"/>
                  </a:ext>
                </a:extLst>
              </p:cNvPr>
              <p:cNvSpPr>
                <a:spLocks/>
              </p:cNvSpPr>
              <p:nvPr/>
            </p:nvSpPr>
            <p:spPr bwMode="auto">
              <a:xfrm>
                <a:off x="7578725" y="5475288"/>
                <a:ext cx="120650" cy="454025"/>
              </a:xfrm>
              <a:custGeom>
                <a:avLst/>
                <a:gdLst>
                  <a:gd name="T0" fmla="*/ 5 w 62"/>
                  <a:gd name="T1" fmla="*/ 234 h 234"/>
                  <a:gd name="T2" fmla="*/ 3 w 62"/>
                  <a:gd name="T3" fmla="*/ 234 h 234"/>
                  <a:gd name="T4" fmla="*/ 7 w 62"/>
                  <a:gd name="T5" fmla="*/ 117 h 234"/>
                  <a:gd name="T6" fmla="*/ 13 w 62"/>
                  <a:gd name="T7" fmla="*/ 2 h 234"/>
                  <a:gd name="T8" fmla="*/ 16 w 62"/>
                  <a:gd name="T9" fmla="*/ 1 h 234"/>
                  <a:gd name="T10" fmla="*/ 17 w 62"/>
                  <a:gd name="T11" fmla="*/ 3 h 234"/>
                  <a:gd name="T12" fmla="*/ 5 w 62"/>
                  <a:gd name="T13" fmla="*/ 223 h 234"/>
                  <a:gd name="T14" fmla="*/ 58 w 62"/>
                  <a:gd name="T15" fmla="*/ 103 h 234"/>
                  <a:gd name="T16" fmla="*/ 61 w 62"/>
                  <a:gd name="T17" fmla="*/ 102 h 234"/>
                  <a:gd name="T18" fmla="*/ 62 w 62"/>
                  <a:gd name="T19" fmla="*/ 105 h 234"/>
                  <a:gd name="T20" fmla="*/ 5 w 62"/>
                  <a:gd name="T21" fmla="*/ 233 h 234"/>
                  <a:gd name="T22" fmla="*/ 5 w 62"/>
                  <a:gd name="T2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34">
                    <a:moveTo>
                      <a:pt x="5" y="234"/>
                    </a:moveTo>
                    <a:cubicBezTo>
                      <a:pt x="3" y="234"/>
                      <a:pt x="3" y="234"/>
                      <a:pt x="3" y="234"/>
                    </a:cubicBezTo>
                    <a:cubicBezTo>
                      <a:pt x="1" y="233"/>
                      <a:pt x="0" y="233"/>
                      <a:pt x="7" y="117"/>
                    </a:cubicBezTo>
                    <a:cubicBezTo>
                      <a:pt x="10" y="60"/>
                      <a:pt x="13" y="2"/>
                      <a:pt x="13" y="2"/>
                    </a:cubicBezTo>
                    <a:cubicBezTo>
                      <a:pt x="14" y="1"/>
                      <a:pt x="15" y="0"/>
                      <a:pt x="16" y="1"/>
                    </a:cubicBezTo>
                    <a:cubicBezTo>
                      <a:pt x="17" y="1"/>
                      <a:pt x="18" y="2"/>
                      <a:pt x="17" y="3"/>
                    </a:cubicBezTo>
                    <a:cubicBezTo>
                      <a:pt x="14" y="57"/>
                      <a:pt x="7" y="188"/>
                      <a:pt x="5" y="223"/>
                    </a:cubicBezTo>
                    <a:cubicBezTo>
                      <a:pt x="11" y="209"/>
                      <a:pt x="26" y="176"/>
                      <a:pt x="58" y="103"/>
                    </a:cubicBezTo>
                    <a:cubicBezTo>
                      <a:pt x="59" y="102"/>
                      <a:pt x="60" y="102"/>
                      <a:pt x="61" y="102"/>
                    </a:cubicBezTo>
                    <a:cubicBezTo>
                      <a:pt x="62" y="103"/>
                      <a:pt x="62" y="104"/>
                      <a:pt x="62" y="105"/>
                    </a:cubicBezTo>
                    <a:cubicBezTo>
                      <a:pt x="7" y="230"/>
                      <a:pt x="6" y="232"/>
                      <a:pt x="5" y="233"/>
                    </a:cubicBezTo>
                    <a:lnTo>
                      <a:pt x="5" y="234"/>
                    </a:lnTo>
                    <a:close/>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4" name="Freeform 51">
                <a:extLst>
                  <a:ext uri="{FF2B5EF4-FFF2-40B4-BE49-F238E27FC236}">
                    <a16:creationId xmlns:a16="http://schemas.microsoft.com/office/drawing/2014/main" id="{63EF9DC1-B8DE-4502-AFA2-00A6C030DEAC}"/>
                  </a:ext>
                </a:extLst>
              </p:cNvPr>
              <p:cNvSpPr>
                <a:spLocks/>
              </p:cNvSpPr>
              <p:nvPr/>
            </p:nvSpPr>
            <p:spPr bwMode="auto">
              <a:xfrm>
                <a:off x="7659688" y="5165725"/>
                <a:ext cx="92075" cy="438150"/>
              </a:xfrm>
              <a:custGeom>
                <a:avLst/>
                <a:gdLst>
                  <a:gd name="T0" fmla="*/ 25 w 47"/>
                  <a:gd name="T1" fmla="*/ 1 h 225"/>
                  <a:gd name="T2" fmla="*/ 0 w 47"/>
                  <a:gd name="T3" fmla="*/ 22 h 225"/>
                  <a:gd name="T4" fmla="*/ 23 w 47"/>
                  <a:gd name="T5" fmla="*/ 179 h 225"/>
                  <a:gd name="T6" fmla="*/ 22 w 47"/>
                  <a:gd name="T7" fmla="*/ 181 h 225"/>
                  <a:gd name="T8" fmla="*/ 6 w 47"/>
                  <a:gd name="T9" fmla="*/ 217 h 225"/>
                  <a:gd name="T10" fmla="*/ 9 w 47"/>
                  <a:gd name="T11" fmla="*/ 223 h 225"/>
                  <a:gd name="T12" fmla="*/ 10 w 47"/>
                  <a:gd name="T13" fmla="*/ 224 h 225"/>
                  <a:gd name="T14" fmla="*/ 25 w 47"/>
                  <a:gd name="T15" fmla="*/ 225 h 225"/>
                  <a:gd name="T16" fmla="*/ 30 w 47"/>
                  <a:gd name="T17" fmla="*/ 220 h 225"/>
                  <a:gd name="T18" fmla="*/ 30 w 47"/>
                  <a:gd name="T19" fmla="*/ 220 h 225"/>
                  <a:gd name="T20" fmla="*/ 32 w 47"/>
                  <a:gd name="T21" fmla="*/ 196 h 225"/>
                  <a:gd name="T22" fmla="*/ 33 w 47"/>
                  <a:gd name="T23" fmla="*/ 193 h 225"/>
                  <a:gd name="T24" fmla="*/ 46 w 47"/>
                  <a:gd name="T25" fmla="*/ 26 h 225"/>
                  <a:gd name="T26" fmla="*/ 25 w 47"/>
                  <a:gd name="T27"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25">
                    <a:moveTo>
                      <a:pt x="25" y="1"/>
                    </a:moveTo>
                    <a:cubicBezTo>
                      <a:pt x="12" y="0"/>
                      <a:pt x="1" y="10"/>
                      <a:pt x="0" y="22"/>
                    </a:cubicBezTo>
                    <a:cubicBezTo>
                      <a:pt x="23" y="179"/>
                      <a:pt x="23" y="179"/>
                      <a:pt x="23" y="179"/>
                    </a:cubicBezTo>
                    <a:cubicBezTo>
                      <a:pt x="23" y="179"/>
                      <a:pt x="22" y="180"/>
                      <a:pt x="22" y="181"/>
                    </a:cubicBezTo>
                    <a:cubicBezTo>
                      <a:pt x="6" y="217"/>
                      <a:pt x="6" y="217"/>
                      <a:pt x="6" y="217"/>
                    </a:cubicBezTo>
                    <a:cubicBezTo>
                      <a:pt x="5" y="219"/>
                      <a:pt x="6" y="222"/>
                      <a:pt x="9" y="223"/>
                    </a:cubicBezTo>
                    <a:cubicBezTo>
                      <a:pt x="9" y="223"/>
                      <a:pt x="10" y="224"/>
                      <a:pt x="10" y="224"/>
                    </a:cubicBezTo>
                    <a:cubicBezTo>
                      <a:pt x="25" y="225"/>
                      <a:pt x="25" y="225"/>
                      <a:pt x="25" y="225"/>
                    </a:cubicBezTo>
                    <a:cubicBezTo>
                      <a:pt x="28" y="225"/>
                      <a:pt x="30" y="223"/>
                      <a:pt x="30" y="220"/>
                    </a:cubicBezTo>
                    <a:cubicBezTo>
                      <a:pt x="30" y="220"/>
                      <a:pt x="30" y="220"/>
                      <a:pt x="30" y="220"/>
                    </a:cubicBezTo>
                    <a:cubicBezTo>
                      <a:pt x="32" y="196"/>
                      <a:pt x="32" y="196"/>
                      <a:pt x="32" y="196"/>
                    </a:cubicBezTo>
                    <a:cubicBezTo>
                      <a:pt x="32" y="195"/>
                      <a:pt x="33" y="194"/>
                      <a:pt x="33" y="193"/>
                    </a:cubicBezTo>
                    <a:cubicBezTo>
                      <a:pt x="46" y="26"/>
                      <a:pt x="46" y="26"/>
                      <a:pt x="46" y="26"/>
                    </a:cubicBezTo>
                    <a:cubicBezTo>
                      <a:pt x="47" y="13"/>
                      <a:pt x="38" y="2"/>
                      <a:pt x="25" y="1"/>
                    </a:cubicBezTo>
                    <a:close/>
                  </a:path>
                </a:pathLst>
              </a:custGeom>
              <a:solidFill>
                <a:srgbClr val="85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5" name="Freeform 52">
                <a:extLst>
                  <a:ext uri="{FF2B5EF4-FFF2-40B4-BE49-F238E27FC236}">
                    <a16:creationId xmlns:a16="http://schemas.microsoft.com/office/drawing/2014/main" id="{108D1363-D373-4545-8001-880B17B0E9D9}"/>
                  </a:ext>
                </a:extLst>
              </p:cNvPr>
              <p:cNvSpPr>
                <a:spLocks/>
              </p:cNvSpPr>
              <p:nvPr/>
            </p:nvSpPr>
            <p:spPr bwMode="auto">
              <a:xfrm>
                <a:off x="7796213" y="5880100"/>
                <a:ext cx="93663" cy="49213"/>
              </a:xfrm>
              <a:custGeom>
                <a:avLst/>
                <a:gdLst>
                  <a:gd name="T0" fmla="*/ 0 w 48"/>
                  <a:gd name="T1" fmla="*/ 5 h 25"/>
                  <a:gd name="T2" fmla="*/ 0 w 48"/>
                  <a:gd name="T3" fmla="*/ 20 h 25"/>
                  <a:gd name="T4" fmla="*/ 5 w 48"/>
                  <a:gd name="T5" fmla="*/ 25 h 25"/>
                  <a:gd name="T6" fmla="*/ 43 w 48"/>
                  <a:gd name="T7" fmla="*/ 25 h 25"/>
                  <a:gd name="T8" fmla="*/ 48 w 48"/>
                  <a:gd name="T9" fmla="*/ 20 h 25"/>
                  <a:gd name="T10" fmla="*/ 48 w 48"/>
                  <a:gd name="T11" fmla="*/ 18 h 25"/>
                  <a:gd name="T12" fmla="*/ 45 w 48"/>
                  <a:gd name="T13" fmla="*/ 14 h 25"/>
                  <a:gd name="T14" fmla="*/ 6 w 48"/>
                  <a:gd name="T15" fmla="*/ 1 h 25"/>
                  <a:gd name="T16" fmla="*/ 0 w 48"/>
                  <a:gd name="T17" fmla="*/ 4 h 25"/>
                  <a:gd name="T18" fmla="*/ 0 w 48"/>
                  <a:gd name="T1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5">
                    <a:moveTo>
                      <a:pt x="0" y="5"/>
                    </a:moveTo>
                    <a:cubicBezTo>
                      <a:pt x="0" y="20"/>
                      <a:pt x="0" y="20"/>
                      <a:pt x="0" y="20"/>
                    </a:cubicBezTo>
                    <a:cubicBezTo>
                      <a:pt x="0" y="23"/>
                      <a:pt x="2" y="25"/>
                      <a:pt x="5" y="25"/>
                    </a:cubicBezTo>
                    <a:cubicBezTo>
                      <a:pt x="43" y="25"/>
                      <a:pt x="43" y="25"/>
                      <a:pt x="43" y="25"/>
                    </a:cubicBezTo>
                    <a:cubicBezTo>
                      <a:pt x="46" y="25"/>
                      <a:pt x="48" y="23"/>
                      <a:pt x="48" y="20"/>
                    </a:cubicBezTo>
                    <a:cubicBezTo>
                      <a:pt x="48" y="18"/>
                      <a:pt x="48" y="18"/>
                      <a:pt x="48" y="18"/>
                    </a:cubicBezTo>
                    <a:cubicBezTo>
                      <a:pt x="48" y="16"/>
                      <a:pt x="47" y="14"/>
                      <a:pt x="45" y="14"/>
                    </a:cubicBezTo>
                    <a:cubicBezTo>
                      <a:pt x="6" y="1"/>
                      <a:pt x="6" y="1"/>
                      <a:pt x="6" y="1"/>
                    </a:cubicBezTo>
                    <a:cubicBezTo>
                      <a:pt x="4" y="0"/>
                      <a:pt x="1" y="1"/>
                      <a:pt x="0" y="4"/>
                    </a:cubicBezTo>
                    <a:cubicBezTo>
                      <a:pt x="0" y="4"/>
                      <a:pt x="0" y="5"/>
                      <a:pt x="0" y="5"/>
                    </a:cubicBezTo>
                    <a:close/>
                  </a:path>
                </a:pathLst>
              </a:custGeom>
              <a:solidFill>
                <a:srgbClr val="85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6" name="Freeform 53">
                <a:extLst>
                  <a:ext uri="{FF2B5EF4-FFF2-40B4-BE49-F238E27FC236}">
                    <a16:creationId xmlns:a16="http://schemas.microsoft.com/office/drawing/2014/main" id="{24C6508B-3BFB-4652-AE7C-7E4F89E22F2F}"/>
                  </a:ext>
                </a:extLst>
              </p:cNvPr>
              <p:cNvSpPr>
                <a:spLocks/>
              </p:cNvSpPr>
              <p:nvPr/>
            </p:nvSpPr>
            <p:spPr bwMode="auto">
              <a:xfrm>
                <a:off x="7562850" y="5880100"/>
                <a:ext cx="93663" cy="49213"/>
              </a:xfrm>
              <a:custGeom>
                <a:avLst/>
                <a:gdLst>
                  <a:gd name="T0" fmla="*/ 0 w 48"/>
                  <a:gd name="T1" fmla="*/ 5 h 25"/>
                  <a:gd name="T2" fmla="*/ 0 w 48"/>
                  <a:gd name="T3" fmla="*/ 20 h 25"/>
                  <a:gd name="T4" fmla="*/ 5 w 48"/>
                  <a:gd name="T5" fmla="*/ 25 h 25"/>
                  <a:gd name="T6" fmla="*/ 43 w 48"/>
                  <a:gd name="T7" fmla="*/ 25 h 25"/>
                  <a:gd name="T8" fmla="*/ 48 w 48"/>
                  <a:gd name="T9" fmla="*/ 20 h 25"/>
                  <a:gd name="T10" fmla="*/ 48 w 48"/>
                  <a:gd name="T11" fmla="*/ 18 h 25"/>
                  <a:gd name="T12" fmla="*/ 45 w 48"/>
                  <a:gd name="T13" fmla="*/ 14 h 25"/>
                  <a:gd name="T14" fmla="*/ 6 w 48"/>
                  <a:gd name="T15" fmla="*/ 1 h 25"/>
                  <a:gd name="T16" fmla="*/ 0 w 48"/>
                  <a:gd name="T17" fmla="*/ 4 h 25"/>
                  <a:gd name="T18" fmla="*/ 0 w 48"/>
                  <a:gd name="T19"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5">
                    <a:moveTo>
                      <a:pt x="0" y="5"/>
                    </a:moveTo>
                    <a:cubicBezTo>
                      <a:pt x="0" y="20"/>
                      <a:pt x="0" y="20"/>
                      <a:pt x="0" y="20"/>
                    </a:cubicBezTo>
                    <a:cubicBezTo>
                      <a:pt x="0" y="23"/>
                      <a:pt x="2" y="25"/>
                      <a:pt x="5" y="25"/>
                    </a:cubicBezTo>
                    <a:cubicBezTo>
                      <a:pt x="43" y="25"/>
                      <a:pt x="43" y="25"/>
                      <a:pt x="43" y="25"/>
                    </a:cubicBezTo>
                    <a:cubicBezTo>
                      <a:pt x="46" y="25"/>
                      <a:pt x="48" y="23"/>
                      <a:pt x="48" y="20"/>
                    </a:cubicBezTo>
                    <a:cubicBezTo>
                      <a:pt x="48" y="18"/>
                      <a:pt x="48" y="18"/>
                      <a:pt x="48" y="18"/>
                    </a:cubicBezTo>
                    <a:cubicBezTo>
                      <a:pt x="48" y="16"/>
                      <a:pt x="47" y="14"/>
                      <a:pt x="45" y="14"/>
                    </a:cubicBezTo>
                    <a:cubicBezTo>
                      <a:pt x="6" y="1"/>
                      <a:pt x="6" y="1"/>
                      <a:pt x="6" y="1"/>
                    </a:cubicBezTo>
                    <a:cubicBezTo>
                      <a:pt x="4" y="0"/>
                      <a:pt x="1" y="1"/>
                      <a:pt x="0" y="4"/>
                    </a:cubicBezTo>
                    <a:cubicBezTo>
                      <a:pt x="0" y="4"/>
                      <a:pt x="0" y="5"/>
                      <a:pt x="0" y="5"/>
                    </a:cubicBezTo>
                    <a:close/>
                  </a:path>
                </a:pathLst>
              </a:custGeom>
              <a:solidFill>
                <a:srgbClr val="85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7" name="Freeform 58">
                <a:extLst>
                  <a:ext uri="{FF2B5EF4-FFF2-40B4-BE49-F238E27FC236}">
                    <a16:creationId xmlns:a16="http://schemas.microsoft.com/office/drawing/2014/main" id="{C89A1606-DE6E-4DF7-BFFC-AE7713CB50A2}"/>
                  </a:ext>
                </a:extLst>
              </p:cNvPr>
              <p:cNvSpPr>
                <a:spLocks/>
              </p:cNvSpPr>
              <p:nvPr/>
            </p:nvSpPr>
            <p:spPr bwMode="auto">
              <a:xfrm>
                <a:off x="7648575" y="4851400"/>
                <a:ext cx="193675" cy="242888"/>
              </a:xfrm>
              <a:custGeom>
                <a:avLst/>
                <a:gdLst>
                  <a:gd name="T0" fmla="*/ 91 w 100"/>
                  <a:gd name="T1" fmla="*/ 69 h 125"/>
                  <a:gd name="T2" fmla="*/ 74 w 100"/>
                  <a:gd name="T3" fmla="*/ 105 h 125"/>
                  <a:gd name="T4" fmla="*/ 68 w 100"/>
                  <a:gd name="T5" fmla="*/ 103 h 125"/>
                  <a:gd name="T6" fmla="*/ 62 w 100"/>
                  <a:gd name="T7" fmla="*/ 102 h 125"/>
                  <a:gd name="T8" fmla="*/ 26 w 100"/>
                  <a:gd name="T9" fmla="*/ 120 h 125"/>
                  <a:gd name="T10" fmla="*/ 9 w 100"/>
                  <a:gd name="T11" fmla="*/ 39 h 125"/>
                  <a:gd name="T12" fmla="*/ 66 w 100"/>
                  <a:gd name="T13" fmla="*/ 8 h 125"/>
                  <a:gd name="T14" fmla="*/ 91 w 100"/>
                  <a:gd name="T15" fmla="*/ 69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25">
                    <a:moveTo>
                      <a:pt x="91" y="69"/>
                    </a:moveTo>
                    <a:cubicBezTo>
                      <a:pt x="87" y="79"/>
                      <a:pt x="83" y="95"/>
                      <a:pt x="74" y="105"/>
                    </a:cubicBezTo>
                    <a:cubicBezTo>
                      <a:pt x="73" y="106"/>
                      <a:pt x="70" y="104"/>
                      <a:pt x="68" y="103"/>
                    </a:cubicBezTo>
                    <a:cubicBezTo>
                      <a:pt x="65" y="102"/>
                      <a:pt x="63" y="101"/>
                      <a:pt x="62" y="102"/>
                    </a:cubicBezTo>
                    <a:cubicBezTo>
                      <a:pt x="49" y="114"/>
                      <a:pt x="38" y="125"/>
                      <a:pt x="26" y="120"/>
                    </a:cubicBezTo>
                    <a:cubicBezTo>
                      <a:pt x="3" y="112"/>
                      <a:pt x="0" y="64"/>
                      <a:pt x="9" y="39"/>
                    </a:cubicBezTo>
                    <a:cubicBezTo>
                      <a:pt x="18" y="14"/>
                      <a:pt x="43" y="0"/>
                      <a:pt x="66" y="8"/>
                    </a:cubicBezTo>
                    <a:cubicBezTo>
                      <a:pt x="89" y="17"/>
                      <a:pt x="100" y="43"/>
                      <a:pt x="91" y="6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8" name="Freeform 59">
                <a:extLst>
                  <a:ext uri="{FF2B5EF4-FFF2-40B4-BE49-F238E27FC236}">
                    <a16:creationId xmlns:a16="http://schemas.microsoft.com/office/drawing/2014/main" id="{1E22CC7B-6D41-49E6-B390-ED31B3F1855D}"/>
                  </a:ext>
                </a:extLst>
              </p:cNvPr>
              <p:cNvSpPr>
                <a:spLocks noEditPoints="1"/>
              </p:cNvSpPr>
              <p:nvPr/>
            </p:nvSpPr>
            <p:spPr bwMode="auto">
              <a:xfrm>
                <a:off x="7650163" y="4848225"/>
                <a:ext cx="187325" cy="242888"/>
              </a:xfrm>
              <a:custGeom>
                <a:avLst/>
                <a:gdLst>
                  <a:gd name="T0" fmla="*/ 30 w 96"/>
                  <a:gd name="T1" fmla="*/ 125 h 125"/>
                  <a:gd name="T2" fmla="*/ 25 w 96"/>
                  <a:gd name="T3" fmla="*/ 124 h 125"/>
                  <a:gd name="T4" fmla="*/ 3 w 96"/>
                  <a:gd name="T5" fmla="*/ 89 h 125"/>
                  <a:gd name="T6" fmla="*/ 6 w 96"/>
                  <a:gd name="T7" fmla="*/ 41 h 125"/>
                  <a:gd name="T8" fmla="*/ 66 w 96"/>
                  <a:gd name="T9" fmla="*/ 9 h 125"/>
                  <a:gd name="T10" fmla="*/ 91 w 96"/>
                  <a:gd name="T11" fmla="*/ 33 h 125"/>
                  <a:gd name="T12" fmla="*/ 92 w 96"/>
                  <a:gd name="T13" fmla="*/ 71 h 125"/>
                  <a:gd name="T14" fmla="*/ 90 w 96"/>
                  <a:gd name="T15" fmla="*/ 76 h 125"/>
                  <a:gd name="T16" fmla="*/ 74 w 96"/>
                  <a:gd name="T17" fmla="*/ 108 h 125"/>
                  <a:gd name="T18" fmla="*/ 66 w 96"/>
                  <a:gd name="T19" fmla="*/ 107 h 125"/>
                  <a:gd name="T20" fmla="*/ 62 w 96"/>
                  <a:gd name="T21" fmla="*/ 106 h 125"/>
                  <a:gd name="T22" fmla="*/ 61 w 96"/>
                  <a:gd name="T23" fmla="*/ 106 h 125"/>
                  <a:gd name="T24" fmla="*/ 30 w 96"/>
                  <a:gd name="T25" fmla="*/ 125 h 125"/>
                  <a:gd name="T26" fmla="*/ 52 w 96"/>
                  <a:gd name="T27" fmla="*/ 10 h 125"/>
                  <a:gd name="T28" fmla="*/ 9 w 96"/>
                  <a:gd name="T29" fmla="*/ 42 h 125"/>
                  <a:gd name="T30" fmla="*/ 26 w 96"/>
                  <a:gd name="T31" fmla="*/ 121 h 125"/>
                  <a:gd name="T32" fmla="*/ 59 w 96"/>
                  <a:gd name="T33" fmla="*/ 104 h 125"/>
                  <a:gd name="T34" fmla="*/ 60 w 96"/>
                  <a:gd name="T35" fmla="*/ 103 h 125"/>
                  <a:gd name="T36" fmla="*/ 68 w 96"/>
                  <a:gd name="T37" fmla="*/ 104 h 125"/>
                  <a:gd name="T38" fmla="*/ 72 w 96"/>
                  <a:gd name="T39" fmla="*/ 105 h 125"/>
                  <a:gd name="T40" fmla="*/ 87 w 96"/>
                  <a:gd name="T41" fmla="*/ 75 h 125"/>
                  <a:gd name="T42" fmla="*/ 88 w 96"/>
                  <a:gd name="T43" fmla="*/ 70 h 125"/>
                  <a:gd name="T44" fmla="*/ 88 w 96"/>
                  <a:gd name="T45" fmla="*/ 35 h 125"/>
                  <a:gd name="T46" fmla="*/ 65 w 96"/>
                  <a:gd name="T47" fmla="*/ 12 h 125"/>
                  <a:gd name="T48" fmla="*/ 52 w 96"/>
                  <a:gd name="T49"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6" h="125">
                    <a:moveTo>
                      <a:pt x="30" y="125"/>
                    </a:moveTo>
                    <a:cubicBezTo>
                      <a:pt x="28" y="125"/>
                      <a:pt x="26" y="125"/>
                      <a:pt x="25" y="124"/>
                    </a:cubicBezTo>
                    <a:cubicBezTo>
                      <a:pt x="14" y="120"/>
                      <a:pt x="6" y="108"/>
                      <a:pt x="3" y="89"/>
                    </a:cubicBezTo>
                    <a:cubicBezTo>
                      <a:pt x="0" y="73"/>
                      <a:pt x="1" y="56"/>
                      <a:pt x="6" y="41"/>
                    </a:cubicBezTo>
                    <a:cubicBezTo>
                      <a:pt x="15" y="15"/>
                      <a:pt x="42" y="0"/>
                      <a:pt x="66" y="9"/>
                    </a:cubicBezTo>
                    <a:cubicBezTo>
                      <a:pt x="77" y="13"/>
                      <a:pt x="87" y="22"/>
                      <a:pt x="91" y="33"/>
                    </a:cubicBezTo>
                    <a:cubicBezTo>
                      <a:pt x="96" y="46"/>
                      <a:pt x="96" y="59"/>
                      <a:pt x="92" y="71"/>
                    </a:cubicBezTo>
                    <a:cubicBezTo>
                      <a:pt x="91" y="73"/>
                      <a:pt x="91" y="74"/>
                      <a:pt x="90" y="76"/>
                    </a:cubicBezTo>
                    <a:cubicBezTo>
                      <a:pt x="87" y="86"/>
                      <a:pt x="82" y="99"/>
                      <a:pt x="74" y="108"/>
                    </a:cubicBezTo>
                    <a:cubicBezTo>
                      <a:pt x="72" y="110"/>
                      <a:pt x="70" y="108"/>
                      <a:pt x="66" y="107"/>
                    </a:cubicBezTo>
                    <a:cubicBezTo>
                      <a:pt x="65" y="106"/>
                      <a:pt x="64" y="106"/>
                      <a:pt x="62" y="106"/>
                    </a:cubicBezTo>
                    <a:cubicBezTo>
                      <a:pt x="61" y="106"/>
                      <a:pt x="61" y="106"/>
                      <a:pt x="61" y="106"/>
                    </a:cubicBezTo>
                    <a:cubicBezTo>
                      <a:pt x="51" y="116"/>
                      <a:pt x="41" y="125"/>
                      <a:pt x="30" y="125"/>
                    </a:cubicBezTo>
                    <a:moveTo>
                      <a:pt x="52" y="10"/>
                    </a:moveTo>
                    <a:cubicBezTo>
                      <a:pt x="32" y="11"/>
                      <a:pt x="15" y="23"/>
                      <a:pt x="9" y="42"/>
                    </a:cubicBezTo>
                    <a:cubicBezTo>
                      <a:pt x="1" y="67"/>
                      <a:pt x="4" y="113"/>
                      <a:pt x="26" y="121"/>
                    </a:cubicBezTo>
                    <a:cubicBezTo>
                      <a:pt x="36" y="125"/>
                      <a:pt x="47" y="115"/>
                      <a:pt x="59" y="104"/>
                    </a:cubicBezTo>
                    <a:cubicBezTo>
                      <a:pt x="60" y="103"/>
                      <a:pt x="60" y="103"/>
                      <a:pt x="60" y="103"/>
                    </a:cubicBezTo>
                    <a:cubicBezTo>
                      <a:pt x="62" y="101"/>
                      <a:pt x="64" y="102"/>
                      <a:pt x="68" y="104"/>
                    </a:cubicBezTo>
                    <a:cubicBezTo>
                      <a:pt x="69" y="104"/>
                      <a:pt x="70" y="105"/>
                      <a:pt x="72" y="105"/>
                    </a:cubicBezTo>
                    <a:cubicBezTo>
                      <a:pt x="79" y="97"/>
                      <a:pt x="83" y="85"/>
                      <a:pt x="87" y="75"/>
                    </a:cubicBezTo>
                    <a:cubicBezTo>
                      <a:pt x="87" y="73"/>
                      <a:pt x="88" y="72"/>
                      <a:pt x="88" y="70"/>
                    </a:cubicBezTo>
                    <a:cubicBezTo>
                      <a:pt x="93" y="59"/>
                      <a:pt x="92" y="46"/>
                      <a:pt x="88" y="35"/>
                    </a:cubicBezTo>
                    <a:cubicBezTo>
                      <a:pt x="84" y="24"/>
                      <a:pt x="75" y="16"/>
                      <a:pt x="65" y="12"/>
                    </a:cubicBezTo>
                    <a:cubicBezTo>
                      <a:pt x="60" y="11"/>
                      <a:pt x="56" y="10"/>
                      <a:pt x="52" y="10"/>
                    </a:cubicBezTo>
                  </a:path>
                </a:pathLst>
              </a:custGeom>
              <a:solidFill>
                <a:srgbClr val="0A46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69" name="Freeform 60">
                <a:extLst>
                  <a:ext uri="{FF2B5EF4-FFF2-40B4-BE49-F238E27FC236}">
                    <a16:creationId xmlns:a16="http://schemas.microsoft.com/office/drawing/2014/main" id="{B537A8F6-518A-4069-BBEF-47D66273647F}"/>
                  </a:ext>
                </a:extLst>
              </p:cNvPr>
              <p:cNvSpPr>
                <a:spLocks/>
              </p:cNvSpPr>
              <p:nvPr/>
            </p:nvSpPr>
            <p:spPr bwMode="auto">
              <a:xfrm>
                <a:off x="7648575" y="4873625"/>
                <a:ext cx="168275" cy="123825"/>
              </a:xfrm>
              <a:custGeom>
                <a:avLst/>
                <a:gdLst>
                  <a:gd name="T0" fmla="*/ 50 w 87"/>
                  <a:gd name="T1" fmla="*/ 39 h 64"/>
                  <a:gd name="T2" fmla="*/ 19 w 87"/>
                  <a:gd name="T3" fmla="*/ 45 h 64"/>
                  <a:gd name="T4" fmla="*/ 0 w 87"/>
                  <a:gd name="T5" fmla="*/ 49 h 64"/>
                  <a:gd name="T6" fmla="*/ 42 w 87"/>
                  <a:gd name="T7" fmla="*/ 7 h 64"/>
                  <a:gd name="T8" fmla="*/ 50 w 87"/>
                  <a:gd name="T9" fmla="*/ 39 h 64"/>
                </a:gdLst>
                <a:ahLst/>
                <a:cxnLst>
                  <a:cxn ang="0">
                    <a:pos x="T0" y="T1"/>
                  </a:cxn>
                  <a:cxn ang="0">
                    <a:pos x="T2" y="T3"/>
                  </a:cxn>
                  <a:cxn ang="0">
                    <a:pos x="T4" y="T5"/>
                  </a:cxn>
                  <a:cxn ang="0">
                    <a:pos x="T6" y="T7"/>
                  </a:cxn>
                  <a:cxn ang="0">
                    <a:pos x="T8" y="T9"/>
                  </a:cxn>
                </a:cxnLst>
                <a:rect l="0" t="0" r="r" b="b"/>
                <a:pathLst>
                  <a:path w="87" h="64">
                    <a:moveTo>
                      <a:pt x="50" y="39"/>
                    </a:moveTo>
                    <a:cubicBezTo>
                      <a:pt x="35" y="38"/>
                      <a:pt x="27" y="37"/>
                      <a:pt x="19" y="45"/>
                    </a:cubicBezTo>
                    <a:cubicBezTo>
                      <a:pt x="5" y="58"/>
                      <a:pt x="0" y="64"/>
                      <a:pt x="0" y="49"/>
                    </a:cubicBezTo>
                    <a:cubicBezTo>
                      <a:pt x="0" y="23"/>
                      <a:pt x="8" y="0"/>
                      <a:pt x="42" y="7"/>
                    </a:cubicBezTo>
                    <a:cubicBezTo>
                      <a:pt x="69" y="13"/>
                      <a:pt x="87" y="39"/>
                      <a:pt x="50" y="39"/>
                    </a:cubicBezTo>
                    <a:close/>
                  </a:path>
                </a:pathLst>
              </a:custGeom>
              <a:solidFill>
                <a:srgbClr val="85C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sp>
            <p:nvSpPr>
              <p:cNvPr id="70" name="Freeform 61">
                <a:extLst>
                  <a:ext uri="{FF2B5EF4-FFF2-40B4-BE49-F238E27FC236}">
                    <a16:creationId xmlns:a16="http://schemas.microsoft.com/office/drawing/2014/main" id="{96F57B57-1FA2-44BD-9E44-AA48602C3631}"/>
                  </a:ext>
                </a:extLst>
              </p:cNvPr>
              <p:cNvSpPr>
                <a:spLocks noEditPoints="1"/>
              </p:cNvSpPr>
              <p:nvPr/>
            </p:nvSpPr>
            <p:spPr bwMode="auto">
              <a:xfrm>
                <a:off x="7712075" y="4948238"/>
                <a:ext cx="112713" cy="49213"/>
              </a:xfrm>
              <a:custGeom>
                <a:avLst/>
                <a:gdLst>
                  <a:gd name="T0" fmla="*/ 43 w 58"/>
                  <a:gd name="T1" fmla="*/ 22 h 25"/>
                  <a:gd name="T2" fmla="*/ 42 w 58"/>
                  <a:gd name="T3" fmla="*/ 22 h 25"/>
                  <a:gd name="T4" fmla="*/ 36 w 58"/>
                  <a:gd name="T5" fmla="*/ 20 h 25"/>
                  <a:gd name="T6" fmla="*/ 33 w 58"/>
                  <a:gd name="T7" fmla="*/ 19 h 25"/>
                  <a:gd name="T8" fmla="*/ 29 w 58"/>
                  <a:gd name="T9" fmla="*/ 15 h 25"/>
                  <a:gd name="T10" fmla="*/ 30 w 58"/>
                  <a:gd name="T11" fmla="*/ 9 h 25"/>
                  <a:gd name="T12" fmla="*/ 33 w 58"/>
                  <a:gd name="T13" fmla="*/ 7 h 25"/>
                  <a:gd name="T14" fmla="*/ 33 w 58"/>
                  <a:gd name="T15" fmla="*/ 7 h 25"/>
                  <a:gd name="T16" fmla="*/ 41 w 58"/>
                  <a:gd name="T17" fmla="*/ 9 h 25"/>
                  <a:gd name="T18" fmla="*/ 50 w 58"/>
                  <a:gd name="T19" fmla="*/ 17 h 25"/>
                  <a:gd name="T20" fmla="*/ 43 w 58"/>
                  <a:gd name="T21" fmla="*/ 22 h 25"/>
                  <a:gd name="T22" fmla="*/ 6 w 58"/>
                  <a:gd name="T23" fmla="*/ 0 h 25"/>
                  <a:gd name="T24" fmla="*/ 3 w 58"/>
                  <a:gd name="T25" fmla="*/ 1 h 25"/>
                  <a:gd name="T26" fmla="*/ 0 w 58"/>
                  <a:gd name="T27" fmla="*/ 4 h 25"/>
                  <a:gd name="T28" fmla="*/ 1 w 58"/>
                  <a:gd name="T29" fmla="*/ 6 h 25"/>
                  <a:gd name="T30" fmla="*/ 1 w 58"/>
                  <a:gd name="T31" fmla="*/ 6 h 25"/>
                  <a:gd name="T32" fmla="*/ 2 w 58"/>
                  <a:gd name="T33" fmla="*/ 5 h 25"/>
                  <a:gd name="T34" fmla="*/ 4 w 58"/>
                  <a:gd name="T35" fmla="*/ 3 h 25"/>
                  <a:gd name="T36" fmla="*/ 6 w 58"/>
                  <a:gd name="T37" fmla="*/ 3 h 25"/>
                  <a:gd name="T38" fmla="*/ 7 w 58"/>
                  <a:gd name="T39" fmla="*/ 3 h 25"/>
                  <a:gd name="T40" fmla="*/ 27 w 58"/>
                  <a:gd name="T41" fmla="*/ 11 h 25"/>
                  <a:gd name="T42" fmla="*/ 27 w 58"/>
                  <a:gd name="T43" fmla="*/ 15 h 25"/>
                  <a:gd name="T44" fmla="*/ 32 w 58"/>
                  <a:gd name="T45" fmla="*/ 21 h 25"/>
                  <a:gd name="T46" fmla="*/ 35 w 58"/>
                  <a:gd name="T47" fmla="*/ 23 h 25"/>
                  <a:gd name="T48" fmla="*/ 41 w 58"/>
                  <a:gd name="T49" fmla="*/ 25 h 25"/>
                  <a:gd name="T50" fmla="*/ 43 w 58"/>
                  <a:gd name="T51" fmla="*/ 25 h 25"/>
                  <a:gd name="T52" fmla="*/ 44 w 58"/>
                  <a:gd name="T53" fmla="*/ 25 h 25"/>
                  <a:gd name="T54" fmla="*/ 52 w 58"/>
                  <a:gd name="T55" fmla="*/ 17 h 25"/>
                  <a:gd name="T56" fmla="*/ 52 w 58"/>
                  <a:gd name="T57" fmla="*/ 16 h 25"/>
                  <a:gd name="T58" fmla="*/ 53 w 58"/>
                  <a:gd name="T59" fmla="*/ 16 h 25"/>
                  <a:gd name="T60" fmla="*/ 54 w 58"/>
                  <a:gd name="T61" fmla="*/ 16 h 25"/>
                  <a:gd name="T62" fmla="*/ 57 w 58"/>
                  <a:gd name="T63" fmla="*/ 16 h 25"/>
                  <a:gd name="T64" fmla="*/ 58 w 58"/>
                  <a:gd name="T65" fmla="*/ 14 h 25"/>
                  <a:gd name="T66" fmla="*/ 54 w 58"/>
                  <a:gd name="T67" fmla="*/ 13 h 25"/>
                  <a:gd name="T68" fmla="*/ 52 w 58"/>
                  <a:gd name="T69" fmla="*/ 13 h 25"/>
                  <a:gd name="T70" fmla="*/ 42 w 58"/>
                  <a:gd name="T71" fmla="*/ 7 h 25"/>
                  <a:gd name="T72" fmla="*/ 33 w 58"/>
                  <a:gd name="T73" fmla="*/ 5 h 25"/>
                  <a:gd name="T74" fmla="*/ 33 w 58"/>
                  <a:gd name="T75" fmla="*/ 5 h 25"/>
                  <a:gd name="T76" fmla="*/ 28 w 58"/>
                  <a:gd name="T77" fmla="*/ 8 h 25"/>
                  <a:gd name="T78" fmla="*/ 8 w 58"/>
                  <a:gd name="T79" fmla="*/ 1 h 25"/>
                  <a:gd name="T80" fmla="*/ 6 w 58"/>
                  <a:gd name="T8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 h="25">
                    <a:moveTo>
                      <a:pt x="43" y="22"/>
                    </a:moveTo>
                    <a:cubicBezTo>
                      <a:pt x="43" y="22"/>
                      <a:pt x="42" y="22"/>
                      <a:pt x="42" y="22"/>
                    </a:cubicBezTo>
                    <a:cubicBezTo>
                      <a:pt x="40" y="22"/>
                      <a:pt x="38" y="21"/>
                      <a:pt x="36" y="20"/>
                    </a:cubicBezTo>
                    <a:cubicBezTo>
                      <a:pt x="35" y="20"/>
                      <a:pt x="34" y="19"/>
                      <a:pt x="33" y="19"/>
                    </a:cubicBezTo>
                    <a:cubicBezTo>
                      <a:pt x="31" y="18"/>
                      <a:pt x="30" y="17"/>
                      <a:pt x="29" y="15"/>
                    </a:cubicBezTo>
                    <a:cubicBezTo>
                      <a:pt x="29" y="13"/>
                      <a:pt x="29" y="11"/>
                      <a:pt x="30" y="9"/>
                    </a:cubicBezTo>
                    <a:cubicBezTo>
                      <a:pt x="30" y="9"/>
                      <a:pt x="31" y="8"/>
                      <a:pt x="33" y="7"/>
                    </a:cubicBezTo>
                    <a:cubicBezTo>
                      <a:pt x="33" y="7"/>
                      <a:pt x="33" y="7"/>
                      <a:pt x="33" y="7"/>
                    </a:cubicBezTo>
                    <a:cubicBezTo>
                      <a:pt x="36" y="8"/>
                      <a:pt x="39" y="8"/>
                      <a:pt x="41" y="9"/>
                    </a:cubicBezTo>
                    <a:cubicBezTo>
                      <a:pt x="45" y="11"/>
                      <a:pt x="51" y="13"/>
                      <a:pt x="50" y="17"/>
                    </a:cubicBezTo>
                    <a:cubicBezTo>
                      <a:pt x="49" y="18"/>
                      <a:pt x="46" y="22"/>
                      <a:pt x="43" y="22"/>
                    </a:cubicBezTo>
                    <a:moveTo>
                      <a:pt x="6" y="0"/>
                    </a:moveTo>
                    <a:cubicBezTo>
                      <a:pt x="5" y="0"/>
                      <a:pt x="4" y="0"/>
                      <a:pt x="3" y="1"/>
                    </a:cubicBezTo>
                    <a:cubicBezTo>
                      <a:pt x="1" y="1"/>
                      <a:pt x="0" y="3"/>
                      <a:pt x="0" y="4"/>
                    </a:cubicBezTo>
                    <a:cubicBezTo>
                      <a:pt x="0" y="5"/>
                      <a:pt x="0" y="6"/>
                      <a:pt x="1" y="6"/>
                    </a:cubicBezTo>
                    <a:cubicBezTo>
                      <a:pt x="1" y="6"/>
                      <a:pt x="1" y="6"/>
                      <a:pt x="1" y="6"/>
                    </a:cubicBezTo>
                    <a:cubicBezTo>
                      <a:pt x="2" y="6"/>
                      <a:pt x="2" y="6"/>
                      <a:pt x="2" y="5"/>
                    </a:cubicBezTo>
                    <a:cubicBezTo>
                      <a:pt x="3" y="4"/>
                      <a:pt x="3" y="4"/>
                      <a:pt x="4" y="3"/>
                    </a:cubicBezTo>
                    <a:cubicBezTo>
                      <a:pt x="5" y="3"/>
                      <a:pt x="5" y="3"/>
                      <a:pt x="6" y="3"/>
                    </a:cubicBezTo>
                    <a:cubicBezTo>
                      <a:pt x="6" y="3"/>
                      <a:pt x="6" y="3"/>
                      <a:pt x="7" y="3"/>
                    </a:cubicBezTo>
                    <a:cubicBezTo>
                      <a:pt x="27" y="11"/>
                      <a:pt x="27" y="11"/>
                      <a:pt x="27" y="11"/>
                    </a:cubicBezTo>
                    <a:cubicBezTo>
                      <a:pt x="26" y="12"/>
                      <a:pt x="26" y="14"/>
                      <a:pt x="27" y="15"/>
                    </a:cubicBezTo>
                    <a:cubicBezTo>
                      <a:pt x="27" y="18"/>
                      <a:pt x="29" y="21"/>
                      <a:pt x="32" y="21"/>
                    </a:cubicBezTo>
                    <a:cubicBezTo>
                      <a:pt x="33" y="22"/>
                      <a:pt x="34" y="22"/>
                      <a:pt x="35" y="23"/>
                    </a:cubicBezTo>
                    <a:cubicBezTo>
                      <a:pt x="37" y="23"/>
                      <a:pt x="39" y="24"/>
                      <a:pt x="41" y="25"/>
                    </a:cubicBezTo>
                    <a:cubicBezTo>
                      <a:pt x="42" y="25"/>
                      <a:pt x="43" y="25"/>
                      <a:pt x="43" y="25"/>
                    </a:cubicBezTo>
                    <a:cubicBezTo>
                      <a:pt x="43" y="25"/>
                      <a:pt x="43" y="25"/>
                      <a:pt x="44" y="25"/>
                    </a:cubicBezTo>
                    <a:cubicBezTo>
                      <a:pt x="48" y="25"/>
                      <a:pt x="51" y="19"/>
                      <a:pt x="52" y="17"/>
                    </a:cubicBezTo>
                    <a:cubicBezTo>
                      <a:pt x="52" y="16"/>
                      <a:pt x="52" y="16"/>
                      <a:pt x="52" y="16"/>
                    </a:cubicBezTo>
                    <a:cubicBezTo>
                      <a:pt x="53" y="16"/>
                      <a:pt x="53" y="16"/>
                      <a:pt x="53" y="16"/>
                    </a:cubicBezTo>
                    <a:cubicBezTo>
                      <a:pt x="53" y="16"/>
                      <a:pt x="53" y="16"/>
                      <a:pt x="54" y="16"/>
                    </a:cubicBezTo>
                    <a:cubicBezTo>
                      <a:pt x="54" y="16"/>
                      <a:pt x="56" y="16"/>
                      <a:pt x="57" y="16"/>
                    </a:cubicBezTo>
                    <a:cubicBezTo>
                      <a:pt x="57" y="15"/>
                      <a:pt x="57" y="15"/>
                      <a:pt x="58" y="14"/>
                    </a:cubicBezTo>
                    <a:cubicBezTo>
                      <a:pt x="57" y="13"/>
                      <a:pt x="55" y="13"/>
                      <a:pt x="54" y="13"/>
                    </a:cubicBezTo>
                    <a:cubicBezTo>
                      <a:pt x="53" y="13"/>
                      <a:pt x="53" y="13"/>
                      <a:pt x="52" y="13"/>
                    </a:cubicBezTo>
                    <a:cubicBezTo>
                      <a:pt x="50" y="10"/>
                      <a:pt x="46" y="8"/>
                      <a:pt x="42" y="7"/>
                    </a:cubicBezTo>
                    <a:cubicBezTo>
                      <a:pt x="39" y="5"/>
                      <a:pt x="36" y="5"/>
                      <a:pt x="33" y="5"/>
                    </a:cubicBezTo>
                    <a:cubicBezTo>
                      <a:pt x="33" y="5"/>
                      <a:pt x="33" y="5"/>
                      <a:pt x="33" y="5"/>
                    </a:cubicBezTo>
                    <a:cubicBezTo>
                      <a:pt x="31" y="5"/>
                      <a:pt x="29" y="6"/>
                      <a:pt x="28" y="8"/>
                    </a:cubicBezTo>
                    <a:cubicBezTo>
                      <a:pt x="8" y="1"/>
                      <a:pt x="8" y="1"/>
                      <a:pt x="8" y="1"/>
                    </a:cubicBezTo>
                    <a:cubicBezTo>
                      <a:pt x="7" y="0"/>
                      <a:pt x="6" y="0"/>
                      <a:pt x="6" y="0"/>
                    </a:cubicBezTo>
                  </a:path>
                </a:pathLst>
              </a:custGeom>
              <a:solidFill>
                <a:srgbClr val="3B6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black"/>
                  </a:solidFill>
                  <a:effectLst/>
                  <a:uLnTx/>
                  <a:uFillTx/>
                </a:endParaRPr>
              </a:p>
            </p:txBody>
          </p:sp>
        </p:grpSp>
      </p:grpSp>
      <p:sp>
        <p:nvSpPr>
          <p:cNvPr id="81" name="TextBox 80">
            <a:extLst>
              <a:ext uri="{FF2B5EF4-FFF2-40B4-BE49-F238E27FC236}">
                <a16:creationId xmlns:a16="http://schemas.microsoft.com/office/drawing/2014/main" id="{25BC23ED-4D20-46DF-9596-8730DF321871}"/>
              </a:ext>
            </a:extLst>
          </p:cNvPr>
          <p:cNvSpPr txBox="1"/>
          <p:nvPr/>
        </p:nvSpPr>
        <p:spPr>
          <a:xfrm>
            <a:off x="1251654" y="290975"/>
            <a:ext cx="10235766"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2800" b="1" dirty="0">
                <a:solidFill>
                  <a:srgbClr val="00B050"/>
                </a:solidFill>
                <a:latin typeface="Arial"/>
                <a:cs typeface="Arial"/>
              </a:rPr>
              <a:t>Tiotropium/</a:t>
            </a:r>
            <a:r>
              <a:rPr lang="en-GB" sz="2800" b="1" dirty="0" err="1">
                <a:solidFill>
                  <a:srgbClr val="00B050"/>
                </a:solidFill>
                <a:latin typeface="Arial"/>
                <a:cs typeface="Arial"/>
              </a:rPr>
              <a:t>Olodaterol</a:t>
            </a:r>
            <a:r>
              <a:rPr lang="en-GB" sz="2800" b="1" dirty="0">
                <a:solidFill>
                  <a:srgbClr val="00B050"/>
                </a:solidFill>
                <a:latin typeface="Arial"/>
                <a:cs typeface="Arial"/>
              </a:rPr>
              <a:t> </a:t>
            </a:r>
            <a:r>
              <a:rPr lang="en-GB" sz="2800" b="1" dirty="0" err="1">
                <a:solidFill>
                  <a:srgbClr val="00B050"/>
                </a:solidFill>
                <a:latin typeface="Arial"/>
                <a:cs typeface="Arial"/>
              </a:rPr>
              <a:t>giảm</a:t>
            </a:r>
            <a:r>
              <a:rPr lang="en-GB" sz="2800" b="1" dirty="0">
                <a:solidFill>
                  <a:srgbClr val="00B050"/>
                </a:solidFill>
                <a:latin typeface="Arial"/>
                <a:cs typeface="Arial"/>
              </a:rPr>
              <a:t> </a:t>
            </a:r>
            <a:r>
              <a:rPr lang="en-GB" sz="2800" b="1" dirty="0" err="1">
                <a:solidFill>
                  <a:srgbClr val="00B050"/>
                </a:solidFill>
                <a:latin typeface="Arial"/>
                <a:cs typeface="Arial"/>
              </a:rPr>
              <a:t>căng</a:t>
            </a:r>
            <a:r>
              <a:rPr lang="en-GB" sz="2800" b="1" dirty="0">
                <a:solidFill>
                  <a:srgbClr val="00B050"/>
                </a:solidFill>
                <a:latin typeface="Arial"/>
                <a:cs typeface="Arial"/>
              </a:rPr>
              <a:t> </a:t>
            </a:r>
            <a:r>
              <a:rPr lang="en-GB" sz="2800" b="1" dirty="0" err="1">
                <a:solidFill>
                  <a:srgbClr val="00B050"/>
                </a:solidFill>
                <a:latin typeface="Arial"/>
                <a:cs typeface="Arial"/>
              </a:rPr>
              <a:t>phồng</a:t>
            </a:r>
            <a:r>
              <a:rPr lang="en-GB" sz="2800" b="1" dirty="0">
                <a:solidFill>
                  <a:srgbClr val="00B050"/>
                </a:solidFill>
                <a:latin typeface="Arial"/>
                <a:cs typeface="Arial"/>
              </a:rPr>
              <a:t> </a:t>
            </a:r>
            <a:r>
              <a:rPr lang="en-GB" sz="2800" b="1" dirty="0" err="1">
                <a:solidFill>
                  <a:srgbClr val="00B050"/>
                </a:solidFill>
                <a:latin typeface="Arial"/>
                <a:cs typeface="Arial"/>
              </a:rPr>
              <a:t>phổi</a:t>
            </a:r>
            <a:r>
              <a:rPr lang="en-GB" sz="2800" b="1" dirty="0">
                <a:solidFill>
                  <a:srgbClr val="00B050"/>
                </a:solidFill>
                <a:latin typeface="Arial"/>
                <a:cs typeface="Arial"/>
              </a:rPr>
              <a:t> </a:t>
            </a:r>
            <a:r>
              <a:rPr lang="en-GB" sz="2800" b="1" dirty="0" err="1">
                <a:solidFill>
                  <a:srgbClr val="00B050"/>
                </a:solidFill>
                <a:latin typeface="Arial"/>
                <a:cs typeface="Arial"/>
              </a:rPr>
              <a:t>khi</a:t>
            </a:r>
            <a:r>
              <a:rPr lang="en-GB" sz="2800" b="1" dirty="0">
                <a:solidFill>
                  <a:srgbClr val="00B050"/>
                </a:solidFill>
                <a:latin typeface="Arial"/>
                <a:cs typeface="Arial"/>
              </a:rPr>
              <a:t> </a:t>
            </a:r>
            <a:r>
              <a:rPr lang="en-GB" sz="2800" b="1" dirty="0" err="1">
                <a:solidFill>
                  <a:srgbClr val="00B050"/>
                </a:solidFill>
                <a:latin typeface="Arial"/>
                <a:cs typeface="Arial"/>
              </a:rPr>
              <a:t>vận</a:t>
            </a:r>
            <a:r>
              <a:rPr lang="en-GB" sz="2800" b="1" dirty="0">
                <a:solidFill>
                  <a:srgbClr val="00B050"/>
                </a:solidFill>
                <a:latin typeface="Arial"/>
                <a:cs typeface="Arial"/>
              </a:rPr>
              <a:t> </a:t>
            </a:r>
            <a:r>
              <a:rPr lang="en-GB" sz="2800" b="1" dirty="0" err="1">
                <a:solidFill>
                  <a:srgbClr val="00B050"/>
                </a:solidFill>
                <a:latin typeface="Arial"/>
                <a:cs typeface="Arial"/>
              </a:rPr>
              <a:t>động</a:t>
            </a:r>
            <a:endParaRPr lang="en-GB" sz="2800" b="1" dirty="0">
              <a:solidFill>
                <a:srgbClr val="00B050"/>
              </a:solidFill>
              <a:latin typeface="Arial"/>
              <a:cs typeface="Arial"/>
            </a:endParaRPr>
          </a:p>
        </p:txBody>
      </p:sp>
      <p:sp>
        <p:nvSpPr>
          <p:cNvPr id="82" name="TextBox 81">
            <a:extLst>
              <a:ext uri="{FF2B5EF4-FFF2-40B4-BE49-F238E27FC236}">
                <a16:creationId xmlns:a16="http://schemas.microsoft.com/office/drawing/2014/main" id="{E89A09EF-605D-4CF4-9BF8-AD96D34EBC93}"/>
              </a:ext>
            </a:extLst>
          </p:cNvPr>
          <p:cNvSpPr txBox="1"/>
          <p:nvPr/>
        </p:nvSpPr>
        <p:spPr>
          <a:xfrm>
            <a:off x="9509246" y="6689939"/>
            <a:ext cx="2849526"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O’Donnell D, et al. Eur Respir J 2017;49:1601348.</a:t>
            </a:r>
            <a:endPar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endParaRPr>
          </a:p>
        </p:txBody>
      </p:sp>
      <p:grpSp>
        <p:nvGrpSpPr>
          <p:cNvPr id="83" name="Group 82">
            <a:extLst>
              <a:ext uri="{FF2B5EF4-FFF2-40B4-BE49-F238E27FC236}">
                <a16:creationId xmlns:a16="http://schemas.microsoft.com/office/drawing/2014/main" id="{09348953-B8BC-4F9C-8D21-E2A358DD9D70}"/>
              </a:ext>
            </a:extLst>
          </p:cNvPr>
          <p:cNvGrpSpPr/>
          <p:nvPr/>
        </p:nvGrpSpPr>
        <p:grpSpPr>
          <a:xfrm>
            <a:off x="2956820" y="2234825"/>
            <a:ext cx="6278360" cy="2735124"/>
            <a:chOff x="830381" y="1673289"/>
            <a:chExt cx="6829247" cy="3371882"/>
          </a:xfrm>
        </p:grpSpPr>
        <p:grpSp>
          <p:nvGrpSpPr>
            <p:cNvPr id="84" name="Group 83">
              <a:extLst>
                <a:ext uri="{FF2B5EF4-FFF2-40B4-BE49-F238E27FC236}">
                  <a16:creationId xmlns:a16="http://schemas.microsoft.com/office/drawing/2014/main" id="{DB736C15-8F5B-4477-B32C-DE2C29988F16}"/>
                </a:ext>
              </a:extLst>
            </p:cNvPr>
            <p:cNvGrpSpPr/>
            <p:nvPr/>
          </p:nvGrpSpPr>
          <p:grpSpPr>
            <a:xfrm>
              <a:off x="830381" y="1860945"/>
              <a:ext cx="6829247" cy="3184226"/>
              <a:chOff x="559631" y="1836005"/>
              <a:chExt cx="6829247" cy="3283367"/>
            </a:xfrm>
          </p:grpSpPr>
          <p:grpSp>
            <p:nvGrpSpPr>
              <p:cNvPr id="105" name="Group 104">
                <a:extLst>
                  <a:ext uri="{FF2B5EF4-FFF2-40B4-BE49-F238E27FC236}">
                    <a16:creationId xmlns:a16="http://schemas.microsoft.com/office/drawing/2014/main" id="{AE7E1D2C-FC3A-4FDB-8F75-27DA8DD40BE4}"/>
                  </a:ext>
                </a:extLst>
              </p:cNvPr>
              <p:cNvGrpSpPr/>
              <p:nvPr/>
            </p:nvGrpSpPr>
            <p:grpSpPr>
              <a:xfrm>
                <a:off x="1181026" y="2956969"/>
                <a:ext cx="5298831" cy="1074711"/>
                <a:chOff x="1773937" y="2418078"/>
                <a:chExt cx="5298831" cy="1074711"/>
              </a:xfrm>
            </p:grpSpPr>
            <p:grpSp>
              <p:nvGrpSpPr>
                <p:cNvPr id="199" name="Group 198">
                  <a:extLst>
                    <a:ext uri="{FF2B5EF4-FFF2-40B4-BE49-F238E27FC236}">
                      <a16:creationId xmlns:a16="http://schemas.microsoft.com/office/drawing/2014/main" id="{BECF375F-B4FF-4B53-9256-344DA46CECB3}"/>
                    </a:ext>
                  </a:extLst>
                </p:cNvPr>
                <p:cNvGrpSpPr/>
                <p:nvPr/>
              </p:nvGrpSpPr>
              <p:grpSpPr>
                <a:xfrm>
                  <a:off x="6971168" y="3391705"/>
                  <a:ext cx="101600" cy="101084"/>
                  <a:chOff x="6971168" y="3391705"/>
                  <a:chExt cx="101600" cy="101084"/>
                </a:xfrm>
              </p:grpSpPr>
              <p:sp>
                <p:nvSpPr>
                  <p:cNvPr id="207" name="Arrow: Up-Down 145">
                    <a:extLst>
                      <a:ext uri="{FF2B5EF4-FFF2-40B4-BE49-F238E27FC236}">
                        <a16:creationId xmlns:a16="http://schemas.microsoft.com/office/drawing/2014/main" id="{3BA816AD-C738-4652-B5DD-95325814A9C3}"/>
                      </a:ext>
                    </a:extLst>
                  </p:cNvPr>
                  <p:cNvSpPr/>
                  <p:nvPr/>
                </p:nvSpPr>
                <p:spPr>
                  <a:xfrm>
                    <a:off x="6971168" y="3391705"/>
                    <a:ext cx="101600" cy="101084"/>
                  </a:xfrm>
                  <a:prstGeom prst="upDownArrow">
                    <a:avLst>
                      <a:gd name="adj1" fmla="val 0"/>
                      <a:gd name="adj2" fmla="val 0"/>
                    </a:avLst>
                  </a:prstGeom>
                  <a:solidFill>
                    <a:srgbClr val="E7E6E6"/>
                  </a:solidFill>
                  <a:ln w="28575" cap="sq" cmpd="sng" algn="ctr">
                    <a:solidFill>
                      <a:srgbClr val="ED7D31">
                        <a:lumMod val="75000"/>
                      </a:srgbClr>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08" name="Oval 207">
                    <a:extLst>
                      <a:ext uri="{FF2B5EF4-FFF2-40B4-BE49-F238E27FC236}">
                        <a16:creationId xmlns:a16="http://schemas.microsoft.com/office/drawing/2014/main" id="{FC9E9501-F371-42E1-A92B-6F2FC8BB3292}"/>
                      </a:ext>
                    </a:extLst>
                  </p:cNvPr>
                  <p:cNvSpPr>
                    <a:spLocks noChangeAspect="1"/>
                  </p:cNvSpPr>
                  <p:nvPr/>
                </p:nvSpPr>
                <p:spPr>
                  <a:xfrm rot="10800000">
                    <a:off x="6977057" y="3392200"/>
                    <a:ext cx="89822" cy="92802"/>
                  </a:xfrm>
                  <a:prstGeom prst="ellipse">
                    <a:avLst/>
                  </a:prstGeom>
                  <a:solidFill>
                    <a:srgbClr val="ED7D31">
                      <a:lumMod val="75000"/>
                    </a:srgbClr>
                  </a:solidFill>
                  <a:ln w="12700" cap="flat" cmpd="sng" algn="ctr">
                    <a:solidFill>
                      <a:srgbClr val="ED7D31">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200" name="Group 199">
                  <a:extLst>
                    <a:ext uri="{FF2B5EF4-FFF2-40B4-BE49-F238E27FC236}">
                      <a16:creationId xmlns:a16="http://schemas.microsoft.com/office/drawing/2014/main" id="{C6A1556D-642C-41C3-97A0-3E1162462028}"/>
                    </a:ext>
                  </a:extLst>
                </p:cNvPr>
                <p:cNvGrpSpPr/>
                <p:nvPr/>
              </p:nvGrpSpPr>
              <p:grpSpPr>
                <a:xfrm>
                  <a:off x="5279137" y="3223063"/>
                  <a:ext cx="101600" cy="101695"/>
                  <a:chOff x="6971168" y="3391094"/>
                  <a:chExt cx="101600" cy="101695"/>
                </a:xfrm>
              </p:grpSpPr>
              <p:sp>
                <p:nvSpPr>
                  <p:cNvPr id="205" name="Arrow: Up-Down 149">
                    <a:extLst>
                      <a:ext uri="{FF2B5EF4-FFF2-40B4-BE49-F238E27FC236}">
                        <a16:creationId xmlns:a16="http://schemas.microsoft.com/office/drawing/2014/main" id="{0488006E-EF0F-417A-9BC8-47764C164C58}"/>
                      </a:ext>
                    </a:extLst>
                  </p:cNvPr>
                  <p:cNvSpPr/>
                  <p:nvPr/>
                </p:nvSpPr>
                <p:spPr>
                  <a:xfrm>
                    <a:off x="6971168" y="3391705"/>
                    <a:ext cx="101600" cy="101084"/>
                  </a:xfrm>
                  <a:prstGeom prst="upDownArrow">
                    <a:avLst>
                      <a:gd name="adj1" fmla="val 0"/>
                      <a:gd name="adj2" fmla="val 0"/>
                    </a:avLst>
                  </a:prstGeom>
                  <a:solidFill>
                    <a:srgbClr val="E7E6E6"/>
                  </a:solidFill>
                  <a:ln w="28575" cap="sq" cmpd="sng" algn="ctr">
                    <a:solidFill>
                      <a:srgbClr val="ED7D31">
                        <a:lumMod val="75000"/>
                      </a:srgbClr>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06" name="Oval 205">
                    <a:extLst>
                      <a:ext uri="{FF2B5EF4-FFF2-40B4-BE49-F238E27FC236}">
                        <a16:creationId xmlns:a16="http://schemas.microsoft.com/office/drawing/2014/main" id="{331F48CF-2687-40E5-AE80-80FBA19A0A28}"/>
                      </a:ext>
                    </a:extLst>
                  </p:cNvPr>
                  <p:cNvSpPr>
                    <a:spLocks noChangeAspect="1"/>
                  </p:cNvSpPr>
                  <p:nvPr/>
                </p:nvSpPr>
                <p:spPr>
                  <a:xfrm rot="10800000">
                    <a:off x="6977057" y="3391094"/>
                    <a:ext cx="89822" cy="90000"/>
                  </a:xfrm>
                  <a:prstGeom prst="ellipse">
                    <a:avLst/>
                  </a:prstGeom>
                  <a:solidFill>
                    <a:sysClr val="window" lastClr="FFFFFF">
                      <a:lumMod val="50000"/>
                    </a:sysClr>
                  </a:solidFill>
                  <a:ln w="12700" cap="flat" cmpd="sng" algn="ctr">
                    <a:solidFill>
                      <a:srgbClr val="ED7D31">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201" name="Group 200">
                  <a:extLst>
                    <a:ext uri="{FF2B5EF4-FFF2-40B4-BE49-F238E27FC236}">
                      <a16:creationId xmlns:a16="http://schemas.microsoft.com/office/drawing/2014/main" id="{79CBD8A7-C5E0-4BC7-865E-ED66E20B94A4}"/>
                    </a:ext>
                  </a:extLst>
                </p:cNvPr>
                <p:cNvGrpSpPr/>
                <p:nvPr/>
              </p:nvGrpSpPr>
              <p:grpSpPr>
                <a:xfrm>
                  <a:off x="1773937" y="2418078"/>
                  <a:ext cx="101600" cy="101695"/>
                  <a:chOff x="6971168" y="3391094"/>
                  <a:chExt cx="101600" cy="101695"/>
                </a:xfrm>
              </p:grpSpPr>
              <p:sp>
                <p:nvSpPr>
                  <p:cNvPr id="203" name="Arrow: Up-Down 152">
                    <a:extLst>
                      <a:ext uri="{FF2B5EF4-FFF2-40B4-BE49-F238E27FC236}">
                        <a16:creationId xmlns:a16="http://schemas.microsoft.com/office/drawing/2014/main" id="{AEECDA9B-A927-44E0-BAB3-789704BD0CB0}"/>
                      </a:ext>
                    </a:extLst>
                  </p:cNvPr>
                  <p:cNvSpPr/>
                  <p:nvPr/>
                </p:nvSpPr>
                <p:spPr>
                  <a:xfrm>
                    <a:off x="6971168" y="3391705"/>
                    <a:ext cx="101600" cy="101084"/>
                  </a:xfrm>
                  <a:prstGeom prst="upDownArrow">
                    <a:avLst>
                      <a:gd name="adj1" fmla="val 0"/>
                      <a:gd name="adj2" fmla="val 0"/>
                    </a:avLst>
                  </a:prstGeom>
                  <a:solidFill>
                    <a:srgbClr val="E7E6E6"/>
                  </a:solidFill>
                  <a:ln w="28575" cap="sq" cmpd="sng" algn="ctr">
                    <a:solidFill>
                      <a:srgbClr val="ED7D31">
                        <a:lumMod val="75000"/>
                      </a:srgbClr>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204" name="Oval 203">
                    <a:extLst>
                      <a:ext uri="{FF2B5EF4-FFF2-40B4-BE49-F238E27FC236}">
                        <a16:creationId xmlns:a16="http://schemas.microsoft.com/office/drawing/2014/main" id="{1444DB02-B599-40D7-9047-A30AB4BC359A}"/>
                      </a:ext>
                    </a:extLst>
                  </p:cNvPr>
                  <p:cNvSpPr>
                    <a:spLocks noChangeAspect="1"/>
                  </p:cNvSpPr>
                  <p:nvPr/>
                </p:nvSpPr>
                <p:spPr>
                  <a:xfrm rot="10800000">
                    <a:off x="6977057" y="3391094"/>
                    <a:ext cx="89822" cy="90000"/>
                  </a:xfrm>
                  <a:prstGeom prst="ellipse">
                    <a:avLst/>
                  </a:prstGeom>
                  <a:solidFill>
                    <a:sysClr val="window" lastClr="FFFFFF">
                      <a:lumMod val="50000"/>
                    </a:sysClr>
                  </a:solidFill>
                  <a:ln w="12700" cap="flat" cmpd="sng" algn="ctr">
                    <a:solidFill>
                      <a:srgbClr val="ED7D31">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202" name="Freeform: Shape 142">
                  <a:extLst>
                    <a:ext uri="{FF2B5EF4-FFF2-40B4-BE49-F238E27FC236}">
                      <a16:creationId xmlns:a16="http://schemas.microsoft.com/office/drawing/2014/main" id="{4216F4B4-6842-4E4E-8E7B-DFEB1BE9B210}"/>
                    </a:ext>
                  </a:extLst>
                </p:cNvPr>
                <p:cNvSpPr/>
                <p:nvPr/>
              </p:nvSpPr>
              <p:spPr>
                <a:xfrm>
                  <a:off x="1820985" y="2465754"/>
                  <a:ext cx="5201138" cy="973015"/>
                </a:xfrm>
                <a:custGeom>
                  <a:avLst/>
                  <a:gdLst>
                    <a:gd name="connsiteX0" fmla="*/ 0 w 5201138"/>
                    <a:gd name="connsiteY0" fmla="*/ 0 h 973015"/>
                    <a:gd name="connsiteX1" fmla="*/ 3520830 w 5201138"/>
                    <a:gd name="connsiteY1" fmla="*/ 804984 h 973015"/>
                    <a:gd name="connsiteX2" fmla="*/ 5201138 w 5201138"/>
                    <a:gd name="connsiteY2" fmla="*/ 973015 h 973015"/>
                  </a:gdLst>
                  <a:ahLst/>
                  <a:cxnLst>
                    <a:cxn ang="0">
                      <a:pos x="connsiteX0" y="connsiteY0"/>
                    </a:cxn>
                    <a:cxn ang="0">
                      <a:pos x="connsiteX1" y="connsiteY1"/>
                    </a:cxn>
                    <a:cxn ang="0">
                      <a:pos x="connsiteX2" y="connsiteY2"/>
                    </a:cxn>
                  </a:cxnLst>
                  <a:rect l="l" t="t" r="r" b="b"/>
                  <a:pathLst>
                    <a:path w="5201138" h="973015">
                      <a:moveTo>
                        <a:pt x="0" y="0"/>
                      </a:moveTo>
                      <a:lnTo>
                        <a:pt x="3520830" y="804984"/>
                      </a:lnTo>
                      <a:lnTo>
                        <a:pt x="5201138" y="973015"/>
                      </a:lnTo>
                    </a:path>
                  </a:pathLst>
                </a:custGeom>
                <a:noFill/>
                <a:ln w="28575" cap="flat" cmpd="sng" algn="ctr">
                  <a:solidFill>
                    <a:srgbClr val="C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06" name="Group 105">
                <a:extLst>
                  <a:ext uri="{FF2B5EF4-FFF2-40B4-BE49-F238E27FC236}">
                    <a16:creationId xmlns:a16="http://schemas.microsoft.com/office/drawing/2014/main" id="{822D36D0-3873-4776-9CEE-D5CC66BDEB50}"/>
                  </a:ext>
                </a:extLst>
              </p:cNvPr>
              <p:cNvGrpSpPr/>
              <p:nvPr/>
            </p:nvGrpSpPr>
            <p:grpSpPr>
              <a:xfrm>
                <a:off x="559631" y="1836005"/>
                <a:ext cx="6829247" cy="3283367"/>
                <a:chOff x="1152542" y="1297114"/>
                <a:chExt cx="6829247" cy="3283367"/>
              </a:xfrm>
            </p:grpSpPr>
            <p:grpSp>
              <p:nvGrpSpPr>
                <p:cNvPr id="144" name="Group 143">
                  <a:extLst>
                    <a:ext uri="{FF2B5EF4-FFF2-40B4-BE49-F238E27FC236}">
                      <a16:creationId xmlns:a16="http://schemas.microsoft.com/office/drawing/2014/main" id="{0B91BABC-8574-45E6-9A6E-E6B0F837DF1D}"/>
                    </a:ext>
                  </a:extLst>
                </p:cNvPr>
                <p:cNvGrpSpPr/>
                <p:nvPr/>
              </p:nvGrpSpPr>
              <p:grpSpPr>
                <a:xfrm>
                  <a:off x="1780087" y="1404938"/>
                  <a:ext cx="6013750" cy="2857784"/>
                  <a:chOff x="1780087" y="1404938"/>
                  <a:chExt cx="6013750" cy="2857784"/>
                </a:xfrm>
              </p:grpSpPr>
              <p:grpSp>
                <p:nvGrpSpPr>
                  <p:cNvPr id="171" name="Group 170">
                    <a:extLst>
                      <a:ext uri="{FF2B5EF4-FFF2-40B4-BE49-F238E27FC236}">
                        <a16:creationId xmlns:a16="http://schemas.microsoft.com/office/drawing/2014/main" id="{600240B8-B507-4C0D-B3A5-3E8146D4644B}"/>
                      </a:ext>
                    </a:extLst>
                  </p:cNvPr>
                  <p:cNvGrpSpPr/>
                  <p:nvPr/>
                </p:nvGrpSpPr>
                <p:grpSpPr>
                  <a:xfrm>
                    <a:off x="1780087" y="1404938"/>
                    <a:ext cx="43951" cy="2821781"/>
                    <a:chOff x="1780087" y="1404938"/>
                    <a:chExt cx="43951" cy="2821781"/>
                  </a:xfrm>
                </p:grpSpPr>
                <p:cxnSp>
                  <p:nvCxnSpPr>
                    <p:cNvPr id="186" name="Straight Connector 185">
                      <a:extLst>
                        <a:ext uri="{FF2B5EF4-FFF2-40B4-BE49-F238E27FC236}">
                          <a16:creationId xmlns:a16="http://schemas.microsoft.com/office/drawing/2014/main" id="{A93A1659-B80C-4F1F-B52C-40FD49AEE7F7}"/>
                        </a:ext>
                      </a:extLst>
                    </p:cNvPr>
                    <p:cNvCxnSpPr>
                      <a:cxnSpLocks/>
                    </p:cNvCxnSpPr>
                    <p:nvPr/>
                  </p:nvCxnSpPr>
                  <p:spPr>
                    <a:xfrm>
                      <a:off x="1824038" y="1404938"/>
                      <a:ext cx="0" cy="2821781"/>
                    </a:xfrm>
                    <a:prstGeom prst="line">
                      <a:avLst/>
                    </a:prstGeom>
                    <a:noFill/>
                    <a:ln w="12700" cap="sq" cmpd="sng" algn="ctr">
                      <a:solidFill>
                        <a:sysClr val="windowText" lastClr="000000"/>
                      </a:solidFill>
                      <a:prstDash val="solid"/>
                      <a:miter lim="800000"/>
                    </a:ln>
                    <a:effectLst/>
                  </p:spPr>
                </p:cxnSp>
                <p:grpSp>
                  <p:nvGrpSpPr>
                    <p:cNvPr id="187" name="Group 186">
                      <a:extLst>
                        <a:ext uri="{FF2B5EF4-FFF2-40B4-BE49-F238E27FC236}">
                          <a16:creationId xmlns:a16="http://schemas.microsoft.com/office/drawing/2014/main" id="{1448CBC4-4236-41D0-99A7-B91EE478A932}"/>
                        </a:ext>
                      </a:extLst>
                    </p:cNvPr>
                    <p:cNvGrpSpPr/>
                    <p:nvPr/>
                  </p:nvGrpSpPr>
                  <p:grpSpPr>
                    <a:xfrm>
                      <a:off x="1780087" y="1404939"/>
                      <a:ext cx="43951" cy="2821780"/>
                      <a:chOff x="1780087" y="1404939"/>
                      <a:chExt cx="43951" cy="2821780"/>
                    </a:xfrm>
                  </p:grpSpPr>
                  <p:cxnSp>
                    <p:nvCxnSpPr>
                      <p:cNvPr id="188" name="Straight Connector 187">
                        <a:extLst>
                          <a:ext uri="{FF2B5EF4-FFF2-40B4-BE49-F238E27FC236}">
                            <a16:creationId xmlns:a16="http://schemas.microsoft.com/office/drawing/2014/main" id="{32958F7A-C8CA-41D8-9F73-240A6A810F98}"/>
                          </a:ext>
                        </a:extLst>
                      </p:cNvPr>
                      <p:cNvCxnSpPr/>
                      <p:nvPr/>
                    </p:nvCxnSpPr>
                    <p:spPr>
                      <a:xfrm>
                        <a:off x="1788038" y="4226719"/>
                        <a:ext cx="36000" cy="0"/>
                      </a:xfrm>
                      <a:prstGeom prst="line">
                        <a:avLst/>
                      </a:prstGeom>
                      <a:noFill/>
                      <a:ln w="12700" cap="sq" cmpd="sng" algn="ctr">
                        <a:solidFill>
                          <a:sysClr val="windowText" lastClr="000000"/>
                        </a:solidFill>
                        <a:prstDash val="solid"/>
                        <a:miter lim="800000"/>
                      </a:ln>
                      <a:effectLst/>
                    </p:spPr>
                  </p:cxnSp>
                  <p:cxnSp>
                    <p:nvCxnSpPr>
                      <p:cNvPr id="189" name="Straight Connector 188">
                        <a:extLst>
                          <a:ext uri="{FF2B5EF4-FFF2-40B4-BE49-F238E27FC236}">
                            <a16:creationId xmlns:a16="http://schemas.microsoft.com/office/drawing/2014/main" id="{A06736CB-7022-4A3F-9103-417C68B3E034}"/>
                          </a:ext>
                        </a:extLst>
                      </p:cNvPr>
                      <p:cNvCxnSpPr/>
                      <p:nvPr/>
                    </p:nvCxnSpPr>
                    <p:spPr>
                      <a:xfrm>
                        <a:off x="1780087" y="3944541"/>
                        <a:ext cx="36000" cy="0"/>
                      </a:xfrm>
                      <a:prstGeom prst="line">
                        <a:avLst/>
                      </a:prstGeom>
                      <a:noFill/>
                      <a:ln w="12700" cap="sq" cmpd="sng" algn="ctr">
                        <a:solidFill>
                          <a:sysClr val="windowText" lastClr="000000"/>
                        </a:solidFill>
                        <a:prstDash val="solid"/>
                        <a:miter lim="800000"/>
                      </a:ln>
                      <a:effectLst/>
                    </p:spPr>
                  </p:cxnSp>
                  <p:cxnSp>
                    <p:nvCxnSpPr>
                      <p:cNvPr id="190" name="Straight Connector 189">
                        <a:extLst>
                          <a:ext uri="{FF2B5EF4-FFF2-40B4-BE49-F238E27FC236}">
                            <a16:creationId xmlns:a16="http://schemas.microsoft.com/office/drawing/2014/main" id="{B1E9628A-967B-4E17-81F2-396FF1DD36FA}"/>
                          </a:ext>
                        </a:extLst>
                      </p:cNvPr>
                      <p:cNvCxnSpPr/>
                      <p:nvPr/>
                    </p:nvCxnSpPr>
                    <p:spPr>
                      <a:xfrm>
                        <a:off x="1780087" y="3662363"/>
                        <a:ext cx="36000" cy="0"/>
                      </a:xfrm>
                      <a:prstGeom prst="line">
                        <a:avLst/>
                      </a:prstGeom>
                      <a:noFill/>
                      <a:ln w="12700" cap="sq" cmpd="sng" algn="ctr">
                        <a:solidFill>
                          <a:sysClr val="windowText" lastClr="000000"/>
                        </a:solidFill>
                        <a:prstDash val="solid"/>
                        <a:miter lim="800000"/>
                      </a:ln>
                      <a:effectLst/>
                    </p:spPr>
                  </p:cxnSp>
                  <p:cxnSp>
                    <p:nvCxnSpPr>
                      <p:cNvPr id="191" name="Straight Connector 190">
                        <a:extLst>
                          <a:ext uri="{FF2B5EF4-FFF2-40B4-BE49-F238E27FC236}">
                            <a16:creationId xmlns:a16="http://schemas.microsoft.com/office/drawing/2014/main" id="{0B49FC1A-723B-452B-83C1-C3C7F09FB7D1}"/>
                          </a:ext>
                        </a:extLst>
                      </p:cNvPr>
                      <p:cNvCxnSpPr/>
                      <p:nvPr/>
                    </p:nvCxnSpPr>
                    <p:spPr>
                      <a:xfrm>
                        <a:off x="1780087" y="3380185"/>
                        <a:ext cx="36000" cy="0"/>
                      </a:xfrm>
                      <a:prstGeom prst="line">
                        <a:avLst/>
                      </a:prstGeom>
                      <a:noFill/>
                      <a:ln w="12700" cap="sq" cmpd="sng" algn="ctr">
                        <a:solidFill>
                          <a:sysClr val="windowText" lastClr="000000"/>
                        </a:solidFill>
                        <a:prstDash val="solid"/>
                        <a:miter lim="800000"/>
                      </a:ln>
                      <a:effectLst/>
                    </p:spPr>
                  </p:cxnSp>
                  <p:cxnSp>
                    <p:nvCxnSpPr>
                      <p:cNvPr id="192" name="Straight Connector 191">
                        <a:extLst>
                          <a:ext uri="{FF2B5EF4-FFF2-40B4-BE49-F238E27FC236}">
                            <a16:creationId xmlns:a16="http://schemas.microsoft.com/office/drawing/2014/main" id="{7C8461F9-0612-45F8-B8BA-0E6F789B3132}"/>
                          </a:ext>
                        </a:extLst>
                      </p:cNvPr>
                      <p:cNvCxnSpPr/>
                      <p:nvPr/>
                    </p:nvCxnSpPr>
                    <p:spPr>
                      <a:xfrm>
                        <a:off x="1780087" y="3098007"/>
                        <a:ext cx="36000" cy="0"/>
                      </a:xfrm>
                      <a:prstGeom prst="line">
                        <a:avLst/>
                      </a:prstGeom>
                      <a:noFill/>
                      <a:ln w="12700" cap="sq" cmpd="sng" algn="ctr">
                        <a:solidFill>
                          <a:sysClr val="windowText" lastClr="000000"/>
                        </a:solidFill>
                        <a:prstDash val="solid"/>
                        <a:miter lim="800000"/>
                      </a:ln>
                      <a:effectLst/>
                    </p:spPr>
                  </p:cxnSp>
                  <p:cxnSp>
                    <p:nvCxnSpPr>
                      <p:cNvPr id="193" name="Straight Connector 192">
                        <a:extLst>
                          <a:ext uri="{FF2B5EF4-FFF2-40B4-BE49-F238E27FC236}">
                            <a16:creationId xmlns:a16="http://schemas.microsoft.com/office/drawing/2014/main" id="{AA644D9F-FD01-419C-801C-D85BBC470E8B}"/>
                          </a:ext>
                        </a:extLst>
                      </p:cNvPr>
                      <p:cNvCxnSpPr/>
                      <p:nvPr/>
                    </p:nvCxnSpPr>
                    <p:spPr>
                      <a:xfrm>
                        <a:off x="1780087" y="2815829"/>
                        <a:ext cx="36000" cy="0"/>
                      </a:xfrm>
                      <a:prstGeom prst="line">
                        <a:avLst/>
                      </a:prstGeom>
                      <a:noFill/>
                      <a:ln w="12700" cap="sq" cmpd="sng" algn="ctr">
                        <a:solidFill>
                          <a:sysClr val="windowText" lastClr="000000"/>
                        </a:solidFill>
                        <a:prstDash val="solid"/>
                        <a:miter lim="800000"/>
                      </a:ln>
                      <a:effectLst/>
                    </p:spPr>
                  </p:cxnSp>
                  <p:cxnSp>
                    <p:nvCxnSpPr>
                      <p:cNvPr id="194" name="Straight Connector 193">
                        <a:extLst>
                          <a:ext uri="{FF2B5EF4-FFF2-40B4-BE49-F238E27FC236}">
                            <a16:creationId xmlns:a16="http://schemas.microsoft.com/office/drawing/2014/main" id="{1D066EE6-18A5-4AB9-9073-7F09E2170D06}"/>
                          </a:ext>
                        </a:extLst>
                      </p:cNvPr>
                      <p:cNvCxnSpPr/>
                      <p:nvPr/>
                    </p:nvCxnSpPr>
                    <p:spPr>
                      <a:xfrm>
                        <a:off x="1788038" y="2533651"/>
                        <a:ext cx="36000" cy="0"/>
                      </a:xfrm>
                      <a:prstGeom prst="line">
                        <a:avLst/>
                      </a:prstGeom>
                      <a:noFill/>
                      <a:ln w="12700" cap="sq" cmpd="sng" algn="ctr">
                        <a:solidFill>
                          <a:sysClr val="windowText" lastClr="000000"/>
                        </a:solidFill>
                        <a:prstDash val="solid"/>
                        <a:miter lim="800000"/>
                      </a:ln>
                      <a:effectLst/>
                    </p:spPr>
                  </p:cxnSp>
                  <p:cxnSp>
                    <p:nvCxnSpPr>
                      <p:cNvPr id="195" name="Straight Connector 194">
                        <a:extLst>
                          <a:ext uri="{FF2B5EF4-FFF2-40B4-BE49-F238E27FC236}">
                            <a16:creationId xmlns:a16="http://schemas.microsoft.com/office/drawing/2014/main" id="{7F88F18B-BB29-4ACE-95B3-52C6FD104026}"/>
                          </a:ext>
                        </a:extLst>
                      </p:cNvPr>
                      <p:cNvCxnSpPr/>
                      <p:nvPr/>
                    </p:nvCxnSpPr>
                    <p:spPr>
                      <a:xfrm>
                        <a:off x="1780087" y="2251473"/>
                        <a:ext cx="36000" cy="0"/>
                      </a:xfrm>
                      <a:prstGeom prst="line">
                        <a:avLst/>
                      </a:prstGeom>
                      <a:noFill/>
                      <a:ln w="12700" cap="sq" cmpd="sng" algn="ctr">
                        <a:solidFill>
                          <a:sysClr val="windowText" lastClr="000000"/>
                        </a:solidFill>
                        <a:prstDash val="solid"/>
                        <a:miter lim="800000"/>
                      </a:ln>
                      <a:effectLst/>
                    </p:spPr>
                  </p:cxnSp>
                  <p:cxnSp>
                    <p:nvCxnSpPr>
                      <p:cNvPr id="196" name="Straight Connector 195">
                        <a:extLst>
                          <a:ext uri="{FF2B5EF4-FFF2-40B4-BE49-F238E27FC236}">
                            <a16:creationId xmlns:a16="http://schemas.microsoft.com/office/drawing/2014/main" id="{F4AA4F66-8CB9-4214-9808-A7185A099F19}"/>
                          </a:ext>
                        </a:extLst>
                      </p:cNvPr>
                      <p:cNvCxnSpPr/>
                      <p:nvPr/>
                    </p:nvCxnSpPr>
                    <p:spPr>
                      <a:xfrm>
                        <a:off x="1780087" y="1969295"/>
                        <a:ext cx="36000" cy="0"/>
                      </a:xfrm>
                      <a:prstGeom prst="line">
                        <a:avLst/>
                      </a:prstGeom>
                      <a:noFill/>
                      <a:ln w="12700" cap="sq" cmpd="sng" algn="ctr">
                        <a:solidFill>
                          <a:sysClr val="windowText" lastClr="000000"/>
                        </a:solidFill>
                        <a:prstDash val="solid"/>
                        <a:miter lim="800000"/>
                      </a:ln>
                      <a:effectLst/>
                    </p:spPr>
                  </p:cxnSp>
                  <p:cxnSp>
                    <p:nvCxnSpPr>
                      <p:cNvPr id="197" name="Straight Connector 196">
                        <a:extLst>
                          <a:ext uri="{FF2B5EF4-FFF2-40B4-BE49-F238E27FC236}">
                            <a16:creationId xmlns:a16="http://schemas.microsoft.com/office/drawing/2014/main" id="{25EAFE99-68C4-4E12-B93F-3D00C8435557}"/>
                          </a:ext>
                        </a:extLst>
                      </p:cNvPr>
                      <p:cNvCxnSpPr/>
                      <p:nvPr/>
                    </p:nvCxnSpPr>
                    <p:spPr>
                      <a:xfrm>
                        <a:off x="1780087" y="1687117"/>
                        <a:ext cx="36000" cy="0"/>
                      </a:xfrm>
                      <a:prstGeom prst="line">
                        <a:avLst/>
                      </a:prstGeom>
                      <a:noFill/>
                      <a:ln w="12700" cap="sq" cmpd="sng" algn="ctr">
                        <a:solidFill>
                          <a:sysClr val="windowText" lastClr="000000"/>
                        </a:solidFill>
                        <a:prstDash val="solid"/>
                        <a:miter lim="800000"/>
                      </a:ln>
                      <a:effectLst/>
                    </p:spPr>
                  </p:cxnSp>
                  <p:cxnSp>
                    <p:nvCxnSpPr>
                      <p:cNvPr id="198" name="Straight Connector 197">
                        <a:extLst>
                          <a:ext uri="{FF2B5EF4-FFF2-40B4-BE49-F238E27FC236}">
                            <a16:creationId xmlns:a16="http://schemas.microsoft.com/office/drawing/2014/main" id="{285F2750-600E-4CB1-BBB6-91C91F608576}"/>
                          </a:ext>
                        </a:extLst>
                      </p:cNvPr>
                      <p:cNvCxnSpPr/>
                      <p:nvPr/>
                    </p:nvCxnSpPr>
                    <p:spPr>
                      <a:xfrm>
                        <a:off x="1780087" y="1404939"/>
                        <a:ext cx="36000" cy="0"/>
                      </a:xfrm>
                      <a:prstGeom prst="line">
                        <a:avLst/>
                      </a:prstGeom>
                      <a:noFill/>
                      <a:ln w="12700" cap="sq" cmpd="sng" algn="ctr">
                        <a:solidFill>
                          <a:sysClr val="windowText" lastClr="000000"/>
                        </a:solidFill>
                        <a:prstDash val="solid"/>
                        <a:miter lim="800000"/>
                      </a:ln>
                      <a:effectLst/>
                    </p:spPr>
                  </p:cxnSp>
                </p:grpSp>
              </p:grpSp>
              <p:grpSp>
                <p:nvGrpSpPr>
                  <p:cNvPr id="172" name="Group 171">
                    <a:extLst>
                      <a:ext uri="{FF2B5EF4-FFF2-40B4-BE49-F238E27FC236}">
                        <a16:creationId xmlns:a16="http://schemas.microsoft.com/office/drawing/2014/main" id="{67DF19B8-4EDA-4390-AF39-884CF04A1622}"/>
                      </a:ext>
                    </a:extLst>
                  </p:cNvPr>
                  <p:cNvGrpSpPr/>
                  <p:nvPr/>
                </p:nvGrpSpPr>
                <p:grpSpPr>
                  <a:xfrm rot="16200000">
                    <a:off x="4790939" y="1259825"/>
                    <a:ext cx="36001" cy="5969794"/>
                    <a:chOff x="1788037" y="1404939"/>
                    <a:chExt cx="36001" cy="5969794"/>
                  </a:xfrm>
                </p:grpSpPr>
                <p:cxnSp>
                  <p:nvCxnSpPr>
                    <p:cNvPr id="173" name="Straight Connector 172">
                      <a:extLst>
                        <a:ext uri="{FF2B5EF4-FFF2-40B4-BE49-F238E27FC236}">
                          <a16:creationId xmlns:a16="http://schemas.microsoft.com/office/drawing/2014/main" id="{D6F3D143-C86C-491A-9312-50B376ED75C0}"/>
                        </a:ext>
                      </a:extLst>
                    </p:cNvPr>
                    <p:cNvCxnSpPr>
                      <a:cxnSpLocks/>
                    </p:cNvCxnSpPr>
                    <p:nvPr/>
                  </p:nvCxnSpPr>
                  <p:spPr>
                    <a:xfrm rot="5400000" flipV="1">
                      <a:off x="-1156332" y="4394360"/>
                      <a:ext cx="5960740" cy="1"/>
                    </a:xfrm>
                    <a:prstGeom prst="line">
                      <a:avLst/>
                    </a:prstGeom>
                    <a:noFill/>
                    <a:ln w="12700" cap="sq" cmpd="sng" algn="ctr">
                      <a:solidFill>
                        <a:sysClr val="windowText" lastClr="000000"/>
                      </a:solidFill>
                      <a:prstDash val="solid"/>
                      <a:miter lim="800000"/>
                    </a:ln>
                    <a:effectLst/>
                  </p:spPr>
                </p:cxnSp>
                <p:grpSp>
                  <p:nvGrpSpPr>
                    <p:cNvPr id="174" name="Group 173">
                      <a:extLst>
                        <a:ext uri="{FF2B5EF4-FFF2-40B4-BE49-F238E27FC236}">
                          <a16:creationId xmlns:a16="http://schemas.microsoft.com/office/drawing/2014/main" id="{B68EC4DB-DF53-43A5-9B54-753487C0D2A9}"/>
                        </a:ext>
                      </a:extLst>
                    </p:cNvPr>
                    <p:cNvGrpSpPr/>
                    <p:nvPr/>
                  </p:nvGrpSpPr>
                  <p:grpSpPr>
                    <a:xfrm>
                      <a:off x="1788037" y="1404939"/>
                      <a:ext cx="36001" cy="5969794"/>
                      <a:chOff x="1788037" y="1404939"/>
                      <a:chExt cx="36001" cy="5969794"/>
                    </a:xfrm>
                  </p:grpSpPr>
                  <p:cxnSp>
                    <p:nvCxnSpPr>
                      <p:cNvPr id="175" name="Straight Connector 174">
                        <a:extLst>
                          <a:ext uri="{FF2B5EF4-FFF2-40B4-BE49-F238E27FC236}">
                            <a16:creationId xmlns:a16="http://schemas.microsoft.com/office/drawing/2014/main" id="{6DA157E6-7534-4F25-AF12-D223D6A1C4E1}"/>
                          </a:ext>
                        </a:extLst>
                      </p:cNvPr>
                      <p:cNvCxnSpPr/>
                      <p:nvPr/>
                    </p:nvCxnSpPr>
                    <p:spPr>
                      <a:xfrm>
                        <a:off x="1788037" y="6777751"/>
                        <a:ext cx="36000" cy="0"/>
                      </a:xfrm>
                      <a:prstGeom prst="line">
                        <a:avLst/>
                      </a:prstGeom>
                      <a:noFill/>
                      <a:ln w="12700" cap="sq" cmpd="sng" algn="ctr">
                        <a:solidFill>
                          <a:sysClr val="windowText" lastClr="000000"/>
                        </a:solidFill>
                        <a:prstDash val="solid"/>
                        <a:miter lim="800000"/>
                      </a:ln>
                      <a:effectLst/>
                    </p:spPr>
                  </p:cxnSp>
                  <p:cxnSp>
                    <p:nvCxnSpPr>
                      <p:cNvPr id="176" name="Straight Connector 175">
                        <a:extLst>
                          <a:ext uri="{FF2B5EF4-FFF2-40B4-BE49-F238E27FC236}">
                            <a16:creationId xmlns:a16="http://schemas.microsoft.com/office/drawing/2014/main" id="{B962367B-B3C2-4605-980A-3B40705263A4}"/>
                          </a:ext>
                        </a:extLst>
                      </p:cNvPr>
                      <p:cNvCxnSpPr/>
                      <p:nvPr/>
                    </p:nvCxnSpPr>
                    <p:spPr>
                      <a:xfrm>
                        <a:off x="1788037" y="6180772"/>
                        <a:ext cx="36000" cy="0"/>
                      </a:xfrm>
                      <a:prstGeom prst="line">
                        <a:avLst/>
                      </a:prstGeom>
                      <a:noFill/>
                      <a:ln w="12700" cap="sq" cmpd="sng" algn="ctr">
                        <a:solidFill>
                          <a:sysClr val="windowText" lastClr="000000"/>
                        </a:solidFill>
                        <a:prstDash val="solid"/>
                        <a:miter lim="800000"/>
                      </a:ln>
                      <a:effectLst/>
                    </p:spPr>
                  </p:cxnSp>
                  <p:cxnSp>
                    <p:nvCxnSpPr>
                      <p:cNvPr id="177" name="Straight Connector 176">
                        <a:extLst>
                          <a:ext uri="{FF2B5EF4-FFF2-40B4-BE49-F238E27FC236}">
                            <a16:creationId xmlns:a16="http://schemas.microsoft.com/office/drawing/2014/main" id="{B9C74FAF-7920-4083-A26D-205147677B08}"/>
                          </a:ext>
                        </a:extLst>
                      </p:cNvPr>
                      <p:cNvCxnSpPr/>
                      <p:nvPr/>
                    </p:nvCxnSpPr>
                    <p:spPr>
                      <a:xfrm>
                        <a:off x="1788037" y="5583793"/>
                        <a:ext cx="36000" cy="0"/>
                      </a:xfrm>
                      <a:prstGeom prst="line">
                        <a:avLst/>
                      </a:prstGeom>
                      <a:noFill/>
                      <a:ln w="12700" cap="sq" cmpd="sng" algn="ctr">
                        <a:solidFill>
                          <a:sysClr val="windowText" lastClr="000000"/>
                        </a:solidFill>
                        <a:prstDash val="solid"/>
                        <a:miter lim="800000"/>
                      </a:ln>
                      <a:effectLst/>
                    </p:spPr>
                  </p:cxnSp>
                  <p:cxnSp>
                    <p:nvCxnSpPr>
                      <p:cNvPr id="178" name="Straight Connector 177">
                        <a:extLst>
                          <a:ext uri="{FF2B5EF4-FFF2-40B4-BE49-F238E27FC236}">
                            <a16:creationId xmlns:a16="http://schemas.microsoft.com/office/drawing/2014/main" id="{8D40F03E-336B-4A65-95DB-649C4620A06C}"/>
                          </a:ext>
                        </a:extLst>
                      </p:cNvPr>
                      <p:cNvCxnSpPr/>
                      <p:nvPr/>
                    </p:nvCxnSpPr>
                    <p:spPr>
                      <a:xfrm>
                        <a:off x="1788037" y="4986814"/>
                        <a:ext cx="36000" cy="0"/>
                      </a:xfrm>
                      <a:prstGeom prst="line">
                        <a:avLst/>
                      </a:prstGeom>
                      <a:noFill/>
                      <a:ln w="12700" cap="sq" cmpd="sng" algn="ctr">
                        <a:solidFill>
                          <a:sysClr val="windowText" lastClr="000000"/>
                        </a:solidFill>
                        <a:prstDash val="solid"/>
                        <a:miter lim="800000"/>
                      </a:ln>
                      <a:effectLst/>
                    </p:spPr>
                  </p:cxnSp>
                  <p:cxnSp>
                    <p:nvCxnSpPr>
                      <p:cNvPr id="179" name="Straight Connector 178">
                        <a:extLst>
                          <a:ext uri="{FF2B5EF4-FFF2-40B4-BE49-F238E27FC236}">
                            <a16:creationId xmlns:a16="http://schemas.microsoft.com/office/drawing/2014/main" id="{A9E6CB10-2B40-41DE-AF42-9EC4EC354E70}"/>
                          </a:ext>
                        </a:extLst>
                      </p:cNvPr>
                      <p:cNvCxnSpPr/>
                      <p:nvPr/>
                    </p:nvCxnSpPr>
                    <p:spPr>
                      <a:xfrm>
                        <a:off x="1788037" y="4389835"/>
                        <a:ext cx="36000" cy="0"/>
                      </a:xfrm>
                      <a:prstGeom prst="line">
                        <a:avLst/>
                      </a:prstGeom>
                      <a:noFill/>
                      <a:ln w="12700" cap="sq" cmpd="sng" algn="ctr">
                        <a:solidFill>
                          <a:sysClr val="windowText" lastClr="000000"/>
                        </a:solidFill>
                        <a:prstDash val="solid"/>
                        <a:miter lim="800000"/>
                      </a:ln>
                      <a:effectLst/>
                    </p:spPr>
                  </p:cxnSp>
                  <p:cxnSp>
                    <p:nvCxnSpPr>
                      <p:cNvPr id="180" name="Straight Connector 179">
                        <a:extLst>
                          <a:ext uri="{FF2B5EF4-FFF2-40B4-BE49-F238E27FC236}">
                            <a16:creationId xmlns:a16="http://schemas.microsoft.com/office/drawing/2014/main" id="{B4880021-1402-4587-8380-7A3A2F5FFA48}"/>
                          </a:ext>
                        </a:extLst>
                      </p:cNvPr>
                      <p:cNvCxnSpPr/>
                      <p:nvPr/>
                    </p:nvCxnSpPr>
                    <p:spPr>
                      <a:xfrm>
                        <a:off x="1788037" y="3792856"/>
                        <a:ext cx="36000" cy="0"/>
                      </a:xfrm>
                      <a:prstGeom prst="line">
                        <a:avLst/>
                      </a:prstGeom>
                      <a:noFill/>
                      <a:ln w="12700" cap="sq" cmpd="sng" algn="ctr">
                        <a:solidFill>
                          <a:sysClr val="windowText" lastClr="000000"/>
                        </a:solidFill>
                        <a:prstDash val="solid"/>
                        <a:miter lim="800000"/>
                      </a:ln>
                      <a:effectLst/>
                    </p:spPr>
                  </p:cxnSp>
                  <p:cxnSp>
                    <p:nvCxnSpPr>
                      <p:cNvPr id="181" name="Straight Connector 180">
                        <a:extLst>
                          <a:ext uri="{FF2B5EF4-FFF2-40B4-BE49-F238E27FC236}">
                            <a16:creationId xmlns:a16="http://schemas.microsoft.com/office/drawing/2014/main" id="{F0C73D06-EDCC-40D4-A018-62DD3F3A7C85}"/>
                          </a:ext>
                        </a:extLst>
                      </p:cNvPr>
                      <p:cNvCxnSpPr/>
                      <p:nvPr/>
                    </p:nvCxnSpPr>
                    <p:spPr>
                      <a:xfrm>
                        <a:off x="1788038" y="3195876"/>
                        <a:ext cx="36000" cy="0"/>
                      </a:xfrm>
                      <a:prstGeom prst="line">
                        <a:avLst/>
                      </a:prstGeom>
                      <a:noFill/>
                      <a:ln w="12700" cap="sq" cmpd="sng" algn="ctr">
                        <a:solidFill>
                          <a:sysClr val="windowText" lastClr="000000"/>
                        </a:solidFill>
                        <a:prstDash val="solid"/>
                        <a:miter lim="800000"/>
                      </a:ln>
                      <a:effectLst/>
                    </p:spPr>
                  </p:cxnSp>
                  <p:cxnSp>
                    <p:nvCxnSpPr>
                      <p:cNvPr id="182" name="Straight Connector 181">
                        <a:extLst>
                          <a:ext uri="{FF2B5EF4-FFF2-40B4-BE49-F238E27FC236}">
                            <a16:creationId xmlns:a16="http://schemas.microsoft.com/office/drawing/2014/main" id="{9C8C288A-3A93-4753-97A3-7C40A872EF50}"/>
                          </a:ext>
                        </a:extLst>
                      </p:cNvPr>
                      <p:cNvCxnSpPr/>
                      <p:nvPr/>
                    </p:nvCxnSpPr>
                    <p:spPr>
                      <a:xfrm>
                        <a:off x="1788038" y="2598897"/>
                        <a:ext cx="36000" cy="0"/>
                      </a:xfrm>
                      <a:prstGeom prst="line">
                        <a:avLst/>
                      </a:prstGeom>
                      <a:noFill/>
                      <a:ln w="12700" cap="sq" cmpd="sng" algn="ctr">
                        <a:solidFill>
                          <a:sysClr val="windowText" lastClr="000000"/>
                        </a:solidFill>
                        <a:prstDash val="solid"/>
                        <a:miter lim="800000"/>
                      </a:ln>
                      <a:effectLst/>
                    </p:spPr>
                  </p:cxnSp>
                  <p:cxnSp>
                    <p:nvCxnSpPr>
                      <p:cNvPr id="183" name="Straight Connector 182">
                        <a:extLst>
                          <a:ext uri="{FF2B5EF4-FFF2-40B4-BE49-F238E27FC236}">
                            <a16:creationId xmlns:a16="http://schemas.microsoft.com/office/drawing/2014/main" id="{210FA8A7-F9B3-458A-88EB-8928FFA66C66}"/>
                          </a:ext>
                        </a:extLst>
                      </p:cNvPr>
                      <p:cNvCxnSpPr/>
                      <p:nvPr/>
                    </p:nvCxnSpPr>
                    <p:spPr>
                      <a:xfrm>
                        <a:off x="1788038" y="2001919"/>
                        <a:ext cx="36000" cy="0"/>
                      </a:xfrm>
                      <a:prstGeom prst="line">
                        <a:avLst/>
                      </a:prstGeom>
                      <a:noFill/>
                      <a:ln w="12700" cap="sq" cmpd="sng" algn="ctr">
                        <a:solidFill>
                          <a:sysClr val="windowText" lastClr="000000"/>
                        </a:solidFill>
                        <a:prstDash val="solid"/>
                        <a:miter lim="800000"/>
                      </a:ln>
                      <a:effectLst/>
                    </p:spPr>
                  </p:cxnSp>
                  <p:cxnSp>
                    <p:nvCxnSpPr>
                      <p:cNvPr id="184" name="Straight Connector 183">
                        <a:extLst>
                          <a:ext uri="{FF2B5EF4-FFF2-40B4-BE49-F238E27FC236}">
                            <a16:creationId xmlns:a16="http://schemas.microsoft.com/office/drawing/2014/main" id="{8F689575-1AFB-4B29-8FEE-6C9B6368D5BC}"/>
                          </a:ext>
                        </a:extLst>
                      </p:cNvPr>
                      <p:cNvCxnSpPr/>
                      <p:nvPr/>
                    </p:nvCxnSpPr>
                    <p:spPr>
                      <a:xfrm>
                        <a:off x="1788038" y="1404939"/>
                        <a:ext cx="36000" cy="0"/>
                      </a:xfrm>
                      <a:prstGeom prst="line">
                        <a:avLst/>
                      </a:prstGeom>
                      <a:noFill/>
                      <a:ln w="12700" cap="sq" cmpd="sng" algn="ctr">
                        <a:solidFill>
                          <a:sysClr val="windowText" lastClr="000000"/>
                        </a:solidFill>
                        <a:prstDash val="solid"/>
                        <a:miter lim="800000"/>
                      </a:ln>
                      <a:effectLst/>
                    </p:spPr>
                  </p:cxnSp>
                  <p:cxnSp>
                    <p:nvCxnSpPr>
                      <p:cNvPr id="185" name="Straight Connector 184">
                        <a:extLst>
                          <a:ext uri="{FF2B5EF4-FFF2-40B4-BE49-F238E27FC236}">
                            <a16:creationId xmlns:a16="http://schemas.microsoft.com/office/drawing/2014/main" id="{2BD10ACC-C100-4E1F-9EC0-CD05C849E75E}"/>
                          </a:ext>
                        </a:extLst>
                      </p:cNvPr>
                      <p:cNvCxnSpPr/>
                      <p:nvPr/>
                    </p:nvCxnSpPr>
                    <p:spPr>
                      <a:xfrm>
                        <a:off x="1788037" y="7374733"/>
                        <a:ext cx="36000" cy="0"/>
                      </a:xfrm>
                      <a:prstGeom prst="line">
                        <a:avLst/>
                      </a:prstGeom>
                      <a:noFill/>
                      <a:ln w="12700" cap="sq" cmpd="sng" algn="ctr">
                        <a:solidFill>
                          <a:sysClr val="windowText" lastClr="000000"/>
                        </a:solidFill>
                        <a:prstDash val="solid"/>
                        <a:miter lim="800000"/>
                      </a:ln>
                      <a:effectLst/>
                    </p:spPr>
                  </p:cxnSp>
                </p:grpSp>
              </p:grpSp>
            </p:grpSp>
            <p:grpSp>
              <p:nvGrpSpPr>
                <p:cNvPr id="145" name="Group 144">
                  <a:extLst>
                    <a:ext uri="{FF2B5EF4-FFF2-40B4-BE49-F238E27FC236}">
                      <a16:creationId xmlns:a16="http://schemas.microsoft.com/office/drawing/2014/main" id="{043A18E4-B3AB-4F63-ADF7-6F16BC697F65}"/>
                    </a:ext>
                  </a:extLst>
                </p:cNvPr>
                <p:cNvGrpSpPr/>
                <p:nvPr/>
              </p:nvGrpSpPr>
              <p:grpSpPr>
                <a:xfrm>
                  <a:off x="1645603" y="4268254"/>
                  <a:ext cx="6336186" cy="224724"/>
                  <a:chOff x="1645603" y="4216755"/>
                  <a:chExt cx="6336186" cy="224724"/>
                </a:xfrm>
              </p:grpSpPr>
              <p:sp>
                <p:nvSpPr>
                  <p:cNvPr id="160" name="TextBox 159">
                    <a:extLst>
                      <a:ext uri="{FF2B5EF4-FFF2-40B4-BE49-F238E27FC236}">
                        <a16:creationId xmlns:a16="http://schemas.microsoft.com/office/drawing/2014/main" id="{3ED4F748-E730-4EB9-A0D2-5BE71BF34979}"/>
                      </a:ext>
                    </a:extLst>
                  </p:cNvPr>
                  <p:cNvSpPr txBox="1"/>
                  <p:nvPr/>
                </p:nvSpPr>
                <p:spPr>
                  <a:xfrm>
                    <a:off x="1645603"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0</a:t>
                    </a:r>
                  </a:p>
                </p:txBody>
              </p:sp>
              <p:sp>
                <p:nvSpPr>
                  <p:cNvPr id="161" name="TextBox 160">
                    <a:extLst>
                      <a:ext uri="{FF2B5EF4-FFF2-40B4-BE49-F238E27FC236}">
                        <a16:creationId xmlns:a16="http://schemas.microsoft.com/office/drawing/2014/main" id="{89077970-7CD7-428A-AAF1-4BA8D7AC15E2}"/>
                      </a:ext>
                    </a:extLst>
                  </p:cNvPr>
                  <p:cNvSpPr txBox="1"/>
                  <p:nvPr/>
                </p:nvSpPr>
                <p:spPr>
                  <a:xfrm>
                    <a:off x="7605870"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a:t>
                    </a:r>
                  </a:p>
                </p:txBody>
              </p:sp>
              <p:sp>
                <p:nvSpPr>
                  <p:cNvPr id="162" name="TextBox 161">
                    <a:extLst>
                      <a:ext uri="{FF2B5EF4-FFF2-40B4-BE49-F238E27FC236}">
                        <a16:creationId xmlns:a16="http://schemas.microsoft.com/office/drawing/2014/main" id="{C9B448E6-DC60-4C61-AB20-428FB70ADC55}"/>
                      </a:ext>
                    </a:extLst>
                  </p:cNvPr>
                  <p:cNvSpPr txBox="1"/>
                  <p:nvPr/>
                </p:nvSpPr>
                <p:spPr>
                  <a:xfrm>
                    <a:off x="2233057"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a:t>
                    </a:r>
                  </a:p>
                </p:txBody>
              </p:sp>
              <p:sp>
                <p:nvSpPr>
                  <p:cNvPr id="163" name="TextBox 162">
                    <a:extLst>
                      <a:ext uri="{FF2B5EF4-FFF2-40B4-BE49-F238E27FC236}">
                        <a16:creationId xmlns:a16="http://schemas.microsoft.com/office/drawing/2014/main" id="{52962A90-D89B-4068-B19A-9888F78C38EF}"/>
                      </a:ext>
                    </a:extLst>
                  </p:cNvPr>
                  <p:cNvSpPr txBox="1"/>
                  <p:nvPr/>
                </p:nvSpPr>
                <p:spPr>
                  <a:xfrm>
                    <a:off x="2830036"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a:t>
                    </a:r>
                  </a:p>
                </p:txBody>
              </p:sp>
              <p:sp>
                <p:nvSpPr>
                  <p:cNvPr id="164" name="TextBox 163">
                    <a:extLst>
                      <a:ext uri="{FF2B5EF4-FFF2-40B4-BE49-F238E27FC236}">
                        <a16:creationId xmlns:a16="http://schemas.microsoft.com/office/drawing/2014/main" id="{FA6135DD-8B9B-4C32-84A7-6BBA87A917D6}"/>
                      </a:ext>
                    </a:extLst>
                  </p:cNvPr>
                  <p:cNvSpPr txBox="1"/>
                  <p:nvPr/>
                </p:nvSpPr>
                <p:spPr>
                  <a:xfrm>
                    <a:off x="3427015"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a:t>
                    </a:r>
                  </a:p>
                </p:txBody>
              </p:sp>
              <p:sp>
                <p:nvSpPr>
                  <p:cNvPr id="165" name="TextBox 164">
                    <a:extLst>
                      <a:ext uri="{FF2B5EF4-FFF2-40B4-BE49-F238E27FC236}">
                        <a16:creationId xmlns:a16="http://schemas.microsoft.com/office/drawing/2014/main" id="{4D5F583A-B585-4AF5-B017-B01E77937837}"/>
                      </a:ext>
                    </a:extLst>
                  </p:cNvPr>
                  <p:cNvSpPr txBox="1"/>
                  <p:nvPr/>
                </p:nvSpPr>
                <p:spPr>
                  <a:xfrm>
                    <a:off x="4023994"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a:t>
                    </a:r>
                  </a:p>
                </p:txBody>
              </p:sp>
              <p:sp>
                <p:nvSpPr>
                  <p:cNvPr id="166" name="TextBox 165">
                    <a:extLst>
                      <a:ext uri="{FF2B5EF4-FFF2-40B4-BE49-F238E27FC236}">
                        <a16:creationId xmlns:a16="http://schemas.microsoft.com/office/drawing/2014/main" id="{ADA69104-EC48-494F-BFE6-6F5969FDA49F}"/>
                      </a:ext>
                    </a:extLst>
                  </p:cNvPr>
                  <p:cNvSpPr txBox="1"/>
                  <p:nvPr/>
                </p:nvSpPr>
                <p:spPr>
                  <a:xfrm>
                    <a:off x="4620973"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a:t>
                    </a:r>
                  </a:p>
                </p:txBody>
              </p:sp>
              <p:sp>
                <p:nvSpPr>
                  <p:cNvPr id="167" name="TextBox 166">
                    <a:extLst>
                      <a:ext uri="{FF2B5EF4-FFF2-40B4-BE49-F238E27FC236}">
                        <a16:creationId xmlns:a16="http://schemas.microsoft.com/office/drawing/2014/main" id="{04E53AC5-0709-42A5-ABDB-C4DF90AC7F2F}"/>
                      </a:ext>
                    </a:extLst>
                  </p:cNvPr>
                  <p:cNvSpPr txBox="1"/>
                  <p:nvPr/>
                </p:nvSpPr>
                <p:spPr>
                  <a:xfrm>
                    <a:off x="5211128"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a:t>
                    </a:r>
                  </a:p>
                </p:txBody>
              </p:sp>
              <p:sp>
                <p:nvSpPr>
                  <p:cNvPr id="168" name="TextBox 167">
                    <a:extLst>
                      <a:ext uri="{FF2B5EF4-FFF2-40B4-BE49-F238E27FC236}">
                        <a16:creationId xmlns:a16="http://schemas.microsoft.com/office/drawing/2014/main" id="{37913731-25A5-404B-8428-59E8D55D9775}"/>
                      </a:ext>
                    </a:extLst>
                  </p:cNvPr>
                  <p:cNvSpPr txBox="1"/>
                  <p:nvPr/>
                </p:nvSpPr>
                <p:spPr>
                  <a:xfrm>
                    <a:off x="5814931"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a:t>
                    </a:r>
                  </a:p>
                </p:txBody>
              </p:sp>
              <p:sp>
                <p:nvSpPr>
                  <p:cNvPr id="169" name="TextBox 168">
                    <a:extLst>
                      <a:ext uri="{FF2B5EF4-FFF2-40B4-BE49-F238E27FC236}">
                        <a16:creationId xmlns:a16="http://schemas.microsoft.com/office/drawing/2014/main" id="{5A8E563B-5EB7-4D7E-8467-252F70778FE0}"/>
                      </a:ext>
                    </a:extLst>
                  </p:cNvPr>
                  <p:cNvSpPr txBox="1"/>
                  <p:nvPr/>
                </p:nvSpPr>
                <p:spPr>
                  <a:xfrm>
                    <a:off x="6411910"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a:t>
                    </a:r>
                  </a:p>
                </p:txBody>
              </p:sp>
              <p:sp>
                <p:nvSpPr>
                  <p:cNvPr id="170" name="TextBox 169">
                    <a:extLst>
                      <a:ext uri="{FF2B5EF4-FFF2-40B4-BE49-F238E27FC236}">
                        <a16:creationId xmlns:a16="http://schemas.microsoft.com/office/drawing/2014/main" id="{BE4BBF31-1972-4122-929E-60DB04237EDE}"/>
                      </a:ext>
                    </a:extLst>
                  </p:cNvPr>
                  <p:cNvSpPr txBox="1"/>
                  <p:nvPr/>
                </p:nvSpPr>
                <p:spPr>
                  <a:xfrm>
                    <a:off x="7015713" y="4216755"/>
                    <a:ext cx="375919" cy="224724"/>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a:t>
                    </a:r>
                  </a:p>
                </p:txBody>
              </p:sp>
            </p:grpSp>
            <p:grpSp>
              <p:nvGrpSpPr>
                <p:cNvPr id="146" name="Group 145">
                  <a:extLst>
                    <a:ext uri="{FF2B5EF4-FFF2-40B4-BE49-F238E27FC236}">
                      <a16:creationId xmlns:a16="http://schemas.microsoft.com/office/drawing/2014/main" id="{2133EC78-0CB3-41E9-B3A7-339BDA93F13C}"/>
                    </a:ext>
                  </a:extLst>
                </p:cNvPr>
                <p:cNvGrpSpPr/>
                <p:nvPr/>
              </p:nvGrpSpPr>
              <p:grpSpPr>
                <a:xfrm>
                  <a:off x="1359064" y="1297114"/>
                  <a:ext cx="375919" cy="3047340"/>
                  <a:chOff x="1391070" y="1297114"/>
                  <a:chExt cx="375919" cy="3047340"/>
                </a:xfrm>
              </p:grpSpPr>
              <p:sp>
                <p:nvSpPr>
                  <p:cNvPr id="149" name="TextBox 148">
                    <a:extLst>
                      <a:ext uri="{FF2B5EF4-FFF2-40B4-BE49-F238E27FC236}">
                        <a16:creationId xmlns:a16="http://schemas.microsoft.com/office/drawing/2014/main" id="{2E980315-4CFD-4EFC-A22F-D1AE5B5C614A}"/>
                      </a:ext>
                    </a:extLst>
                  </p:cNvPr>
                  <p:cNvSpPr txBox="1"/>
                  <p:nvPr/>
                </p:nvSpPr>
                <p:spPr>
                  <a:xfrm>
                    <a:off x="1391070" y="4119730"/>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a:t>
                    </a:r>
                  </a:p>
                </p:txBody>
              </p:sp>
              <p:sp>
                <p:nvSpPr>
                  <p:cNvPr id="150" name="TextBox 149">
                    <a:extLst>
                      <a:ext uri="{FF2B5EF4-FFF2-40B4-BE49-F238E27FC236}">
                        <a16:creationId xmlns:a16="http://schemas.microsoft.com/office/drawing/2014/main" id="{50AB3B52-067B-44CB-B718-62D815D63B59}"/>
                      </a:ext>
                    </a:extLst>
                  </p:cNvPr>
                  <p:cNvSpPr txBox="1"/>
                  <p:nvPr/>
                </p:nvSpPr>
                <p:spPr>
                  <a:xfrm>
                    <a:off x="1391070" y="3837472"/>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a:t>
                    </a:r>
                  </a:p>
                </p:txBody>
              </p:sp>
              <p:sp>
                <p:nvSpPr>
                  <p:cNvPr id="151" name="TextBox 150">
                    <a:extLst>
                      <a:ext uri="{FF2B5EF4-FFF2-40B4-BE49-F238E27FC236}">
                        <a16:creationId xmlns:a16="http://schemas.microsoft.com/office/drawing/2014/main" id="{7DA890AE-BD29-4FD4-9399-780104399BC8}"/>
                      </a:ext>
                    </a:extLst>
                  </p:cNvPr>
                  <p:cNvSpPr txBox="1"/>
                  <p:nvPr/>
                </p:nvSpPr>
                <p:spPr>
                  <a:xfrm>
                    <a:off x="1391070" y="3555210"/>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a:t>
                    </a:r>
                  </a:p>
                </p:txBody>
              </p:sp>
              <p:sp>
                <p:nvSpPr>
                  <p:cNvPr id="152" name="TextBox 151">
                    <a:extLst>
                      <a:ext uri="{FF2B5EF4-FFF2-40B4-BE49-F238E27FC236}">
                        <a16:creationId xmlns:a16="http://schemas.microsoft.com/office/drawing/2014/main" id="{467C5A48-F56C-439B-9C47-572029041275}"/>
                      </a:ext>
                    </a:extLst>
                  </p:cNvPr>
                  <p:cNvSpPr txBox="1"/>
                  <p:nvPr/>
                </p:nvSpPr>
                <p:spPr>
                  <a:xfrm>
                    <a:off x="1391070" y="3272948"/>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a:t>
                    </a:r>
                  </a:p>
                </p:txBody>
              </p:sp>
              <p:sp>
                <p:nvSpPr>
                  <p:cNvPr id="153" name="TextBox 152">
                    <a:extLst>
                      <a:ext uri="{FF2B5EF4-FFF2-40B4-BE49-F238E27FC236}">
                        <a16:creationId xmlns:a16="http://schemas.microsoft.com/office/drawing/2014/main" id="{39AEE13B-3183-45FA-BE24-2A39D62C5E8D}"/>
                      </a:ext>
                    </a:extLst>
                  </p:cNvPr>
                  <p:cNvSpPr txBox="1"/>
                  <p:nvPr/>
                </p:nvSpPr>
                <p:spPr>
                  <a:xfrm>
                    <a:off x="1391070" y="2990686"/>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a:t>
                    </a:r>
                  </a:p>
                </p:txBody>
              </p:sp>
              <p:sp>
                <p:nvSpPr>
                  <p:cNvPr id="154" name="TextBox 153">
                    <a:extLst>
                      <a:ext uri="{FF2B5EF4-FFF2-40B4-BE49-F238E27FC236}">
                        <a16:creationId xmlns:a16="http://schemas.microsoft.com/office/drawing/2014/main" id="{968CCAB5-D5F2-4F3E-AA31-46B9DCAA4984}"/>
                      </a:ext>
                    </a:extLst>
                  </p:cNvPr>
                  <p:cNvSpPr txBox="1"/>
                  <p:nvPr/>
                </p:nvSpPr>
                <p:spPr>
                  <a:xfrm>
                    <a:off x="1391070" y="2708424"/>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a:t>
                    </a:r>
                  </a:p>
                </p:txBody>
              </p:sp>
              <p:sp>
                <p:nvSpPr>
                  <p:cNvPr id="155" name="TextBox 154">
                    <a:extLst>
                      <a:ext uri="{FF2B5EF4-FFF2-40B4-BE49-F238E27FC236}">
                        <a16:creationId xmlns:a16="http://schemas.microsoft.com/office/drawing/2014/main" id="{D4E331E7-5FF2-417E-BFDB-06DDEBD1BC97}"/>
                      </a:ext>
                    </a:extLst>
                  </p:cNvPr>
                  <p:cNvSpPr txBox="1"/>
                  <p:nvPr/>
                </p:nvSpPr>
                <p:spPr>
                  <a:xfrm>
                    <a:off x="1391070" y="2426162"/>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a:t>
                    </a:r>
                  </a:p>
                </p:txBody>
              </p:sp>
              <p:sp>
                <p:nvSpPr>
                  <p:cNvPr id="156" name="TextBox 155">
                    <a:extLst>
                      <a:ext uri="{FF2B5EF4-FFF2-40B4-BE49-F238E27FC236}">
                        <a16:creationId xmlns:a16="http://schemas.microsoft.com/office/drawing/2014/main" id="{3D1E1824-A1B4-48D4-9882-FF20F370BFAD}"/>
                      </a:ext>
                    </a:extLst>
                  </p:cNvPr>
                  <p:cNvSpPr txBox="1"/>
                  <p:nvPr/>
                </p:nvSpPr>
                <p:spPr>
                  <a:xfrm>
                    <a:off x="1391070" y="2143900"/>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a:t>
                    </a:r>
                  </a:p>
                </p:txBody>
              </p:sp>
              <p:sp>
                <p:nvSpPr>
                  <p:cNvPr id="157" name="TextBox 156">
                    <a:extLst>
                      <a:ext uri="{FF2B5EF4-FFF2-40B4-BE49-F238E27FC236}">
                        <a16:creationId xmlns:a16="http://schemas.microsoft.com/office/drawing/2014/main" id="{EFA5CD90-B684-4725-95BB-A4F9153419F8}"/>
                      </a:ext>
                    </a:extLst>
                  </p:cNvPr>
                  <p:cNvSpPr txBox="1"/>
                  <p:nvPr/>
                </p:nvSpPr>
                <p:spPr>
                  <a:xfrm>
                    <a:off x="1391070" y="1861638"/>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a:t>
                    </a:r>
                  </a:p>
                </p:txBody>
              </p:sp>
              <p:sp>
                <p:nvSpPr>
                  <p:cNvPr id="158" name="TextBox 157">
                    <a:extLst>
                      <a:ext uri="{FF2B5EF4-FFF2-40B4-BE49-F238E27FC236}">
                        <a16:creationId xmlns:a16="http://schemas.microsoft.com/office/drawing/2014/main" id="{27674880-CAC6-475A-9E57-0A859B3E35C2}"/>
                      </a:ext>
                    </a:extLst>
                  </p:cNvPr>
                  <p:cNvSpPr txBox="1"/>
                  <p:nvPr/>
                </p:nvSpPr>
                <p:spPr>
                  <a:xfrm>
                    <a:off x="1391070" y="1579376"/>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2.9</a:t>
                    </a:r>
                  </a:p>
                </p:txBody>
              </p:sp>
              <p:sp>
                <p:nvSpPr>
                  <p:cNvPr id="159" name="TextBox 158">
                    <a:extLst>
                      <a:ext uri="{FF2B5EF4-FFF2-40B4-BE49-F238E27FC236}">
                        <a16:creationId xmlns:a16="http://schemas.microsoft.com/office/drawing/2014/main" id="{73438D34-C549-4B97-BCEB-4039F0BE3B20}"/>
                      </a:ext>
                    </a:extLst>
                  </p:cNvPr>
                  <p:cNvSpPr txBox="1"/>
                  <p:nvPr/>
                </p:nvSpPr>
                <p:spPr>
                  <a:xfrm>
                    <a:off x="1391070" y="1297114"/>
                    <a:ext cx="375919" cy="224724"/>
                  </a:xfrm>
                  <a:prstGeom prst="rect">
                    <a:avLst/>
                  </a:prstGeom>
                  <a:noFill/>
                </p:spPr>
                <p:txBody>
                  <a:bodyPr wrap="none" lIns="0" tIns="0" rIns="0" bIns="0" rtlCol="0" anchor="ctr">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3.0</a:t>
                    </a:r>
                  </a:p>
                </p:txBody>
              </p:sp>
            </p:grpSp>
            <p:sp>
              <p:nvSpPr>
                <p:cNvPr id="147" name="TextBox 146">
                  <a:extLst>
                    <a:ext uri="{FF2B5EF4-FFF2-40B4-BE49-F238E27FC236}">
                      <a16:creationId xmlns:a16="http://schemas.microsoft.com/office/drawing/2014/main" id="{6A9EA1F9-D245-43DE-A2BD-B34CF74A1CCE}"/>
                    </a:ext>
                  </a:extLst>
                </p:cNvPr>
                <p:cNvSpPr txBox="1"/>
                <p:nvPr/>
              </p:nvSpPr>
              <p:spPr>
                <a:xfrm>
                  <a:off x="1798326" y="4446660"/>
                  <a:ext cx="6011385" cy="133821"/>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gắng</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sức</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phút</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148" name="TextBox 147">
                  <a:extLst>
                    <a:ext uri="{FF2B5EF4-FFF2-40B4-BE49-F238E27FC236}">
                      <a16:creationId xmlns:a16="http://schemas.microsoft.com/office/drawing/2014/main" id="{97918A49-BBD5-46E8-82DE-EED0BD1562ED}"/>
                    </a:ext>
                  </a:extLst>
                </p:cNvPr>
                <p:cNvSpPr txBox="1"/>
                <p:nvPr/>
              </p:nvSpPr>
              <p:spPr>
                <a:xfrm rot="16200000">
                  <a:off x="-131331" y="2619209"/>
                  <a:ext cx="2821782" cy="254035"/>
                </a:xfrm>
                <a:prstGeom prst="rect">
                  <a:avLst/>
                </a:prstGeom>
                <a:noFill/>
              </p:spPr>
              <p:txBody>
                <a:bodyPr wrap="none" lIns="0" tIns="0" rIns="0" bIns="0" rtlCol="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Dung </a:t>
                  </a:r>
                  <a:r>
                    <a:rPr kumimoji="0" lang="en-GB" sz="1400" b="1" i="0" u="none" strike="noStrike" kern="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tích</a:t>
                  </a:r>
                  <a:r>
                    <a:rPr kumimoji="0" lang="en-GB" sz="1400" b="1" i="0" u="none" strike="noStrike" kern="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hít</a:t>
                  </a:r>
                  <a:r>
                    <a:rPr kumimoji="0" lang="en-GB" sz="1400" b="1" i="0" u="none" strike="noStrike" kern="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err="1">
                      <a:ln>
                        <a:noFill/>
                      </a:ln>
                      <a:solidFill>
                        <a:prstClr val="black">
                          <a:lumMod val="85000"/>
                          <a:lumOff val="15000"/>
                        </a:prstClr>
                      </a:solidFill>
                      <a:effectLst/>
                      <a:uLnTx/>
                      <a:uFillTx/>
                      <a:latin typeface="Arial" panose="020B0604020202020204" pitchFamily="34" charset="0"/>
                      <a:cs typeface="Arial" panose="020B0604020202020204" pitchFamily="34" charset="0"/>
                    </a:rPr>
                    <a:t>vào</a:t>
                  </a:r>
                  <a:r>
                    <a:rPr kumimoji="0" lang="en-GB" sz="1400" b="1" i="0" u="none" strike="noStrike" kern="0" cap="none" spc="0" normalizeH="0" baseline="0" noProof="0" dirty="0">
                      <a:ln>
                        <a:noFill/>
                      </a:ln>
                      <a:solidFill>
                        <a:prstClr val="black">
                          <a:lumMod val="85000"/>
                          <a:lumOff val="15000"/>
                        </a:prstClr>
                      </a:solidFill>
                      <a:effectLst/>
                      <a:uLnTx/>
                      <a:uFillTx/>
                      <a:latin typeface="Arial" panose="020B0604020202020204" pitchFamily="34" charset="0"/>
                      <a:cs typeface="Arial" panose="020B0604020202020204" pitchFamily="34" charset="0"/>
                    </a:rPr>
                    <a:t> </a:t>
                  </a:r>
                  <a:r>
                    <a:rPr kumimoji="0" lang="en-GB" sz="1400" b="1"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SE (L)</a:t>
                  </a:r>
                </a:p>
              </p:txBody>
            </p:sp>
          </p:grpSp>
          <p:grpSp>
            <p:nvGrpSpPr>
              <p:cNvPr id="107" name="Group 106">
                <a:extLst>
                  <a:ext uri="{FF2B5EF4-FFF2-40B4-BE49-F238E27FC236}">
                    <a16:creationId xmlns:a16="http://schemas.microsoft.com/office/drawing/2014/main" id="{1B3C9FFE-904D-4317-AD79-72F644FBEF22}"/>
                  </a:ext>
                </a:extLst>
              </p:cNvPr>
              <p:cNvGrpSpPr/>
              <p:nvPr/>
            </p:nvGrpSpPr>
            <p:grpSpPr>
              <a:xfrm>
                <a:off x="1187701" y="2693751"/>
                <a:ext cx="5583800" cy="1083303"/>
                <a:chOff x="1780613" y="2154861"/>
                <a:chExt cx="5583800" cy="1083303"/>
              </a:xfrm>
              <a:noFill/>
            </p:grpSpPr>
            <p:sp>
              <p:nvSpPr>
                <p:cNvPr id="136" name="Freeform: Shape 74">
                  <a:extLst>
                    <a:ext uri="{FF2B5EF4-FFF2-40B4-BE49-F238E27FC236}">
                      <a16:creationId xmlns:a16="http://schemas.microsoft.com/office/drawing/2014/main" id="{DE7E6C80-0FED-484E-9054-D7E0C08278F0}"/>
                    </a:ext>
                  </a:extLst>
                </p:cNvPr>
                <p:cNvSpPr/>
                <p:nvPr/>
              </p:nvSpPr>
              <p:spPr>
                <a:xfrm>
                  <a:off x="1820985" y="2164862"/>
                  <a:ext cx="5498123" cy="1019907"/>
                </a:xfrm>
                <a:custGeom>
                  <a:avLst/>
                  <a:gdLst>
                    <a:gd name="connsiteX0" fmla="*/ 0 w 5498123"/>
                    <a:gd name="connsiteY0" fmla="*/ 0 h 1019907"/>
                    <a:gd name="connsiteX1" fmla="*/ 3528646 w 5498123"/>
                    <a:gd name="connsiteY1" fmla="*/ 855784 h 1019907"/>
                    <a:gd name="connsiteX2" fmla="*/ 5498123 w 5498123"/>
                    <a:gd name="connsiteY2" fmla="*/ 1019907 h 1019907"/>
                  </a:gdLst>
                  <a:ahLst/>
                  <a:cxnLst>
                    <a:cxn ang="0">
                      <a:pos x="connsiteX0" y="connsiteY0"/>
                    </a:cxn>
                    <a:cxn ang="0">
                      <a:pos x="connsiteX1" y="connsiteY1"/>
                    </a:cxn>
                    <a:cxn ang="0">
                      <a:pos x="connsiteX2" y="connsiteY2"/>
                    </a:cxn>
                  </a:cxnLst>
                  <a:rect l="l" t="t" r="r" b="b"/>
                  <a:pathLst>
                    <a:path w="5498123" h="1019907">
                      <a:moveTo>
                        <a:pt x="0" y="0"/>
                      </a:moveTo>
                      <a:lnTo>
                        <a:pt x="3528646" y="855784"/>
                      </a:lnTo>
                      <a:lnTo>
                        <a:pt x="5498123" y="1019907"/>
                      </a:lnTo>
                    </a:path>
                  </a:pathLst>
                </a:custGeom>
                <a:grpFill/>
                <a:ln w="28575" cap="flat" cmpd="sng" algn="ctr">
                  <a:solidFill>
                    <a:srgbClr val="00B05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37" name="Oval 136">
                  <a:extLst>
                    <a:ext uri="{FF2B5EF4-FFF2-40B4-BE49-F238E27FC236}">
                      <a16:creationId xmlns:a16="http://schemas.microsoft.com/office/drawing/2014/main" id="{420E2000-4C77-454B-9429-591BB25CDDEE}"/>
                    </a:ext>
                  </a:extLst>
                </p:cNvPr>
                <p:cNvSpPr>
                  <a:spLocks noChangeAspect="1"/>
                </p:cNvSpPr>
                <p:nvPr/>
              </p:nvSpPr>
              <p:spPr>
                <a:xfrm rot="10800000">
                  <a:off x="1780613" y="2154861"/>
                  <a:ext cx="89822" cy="90000"/>
                </a:xfrm>
                <a:prstGeom prst="ellipse">
                  <a:avLst/>
                </a:prstGeom>
                <a:solidFill>
                  <a:srgbClr val="3C7777"/>
                </a:solidFill>
                <a:ln w="12700" cap="flat" cmpd="sng" algn="ctr">
                  <a:solidFill>
                    <a:srgbClr val="3C777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138" name="Group 137">
                  <a:extLst>
                    <a:ext uri="{FF2B5EF4-FFF2-40B4-BE49-F238E27FC236}">
                      <a16:creationId xmlns:a16="http://schemas.microsoft.com/office/drawing/2014/main" id="{ECA7A4A1-B92E-454C-82E4-D327A4750D01}"/>
                    </a:ext>
                  </a:extLst>
                </p:cNvPr>
                <p:cNvGrpSpPr/>
                <p:nvPr/>
              </p:nvGrpSpPr>
              <p:grpSpPr>
                <a:xfrm>
                  <a:off x="5296408" y="2974551"/>
                  <a:ext cx="101600" cy="101263"/>
                  <a:chOff x="5296408" y="2974551"/>
                  <a:chExt cx="101600" cy="101263"/>
                </a:xfrm>
                <a:grpFill/>
              </p:grpSpPr>
              <p:sp>
                <p:nvSpPr>
                  <p:cNvPr id="142" name="Arrow: Up-Down 85">
                    <a:extLst>
                      <a:ext uri="{FF2B5EF4-FFF2-40B4-BE49-F238E27FC236}">
                        <a16:creationId xmlns:a16="http://schemas.microsoft.com/office/drawing/2014/main" id="{9A2D9FA3-9F1D-465D-9B0E-666C38083DCD}"/>
                      </a:ext>
                    </a:extLst>
                  </p:cNvPr>
                  <p:cNvSpPr/>
                  <p:nvPr/>
                </p:nvSpPr>
                <p:spPr>
                  <a:xfrm>
                    <a:off x="5296408" y="2978944"/>
                    <a:ext cx="101600" cy="96870"/>
                  </a:xfrm>
                  <a:prstGeom prst="upDownArrow">
                    <a:avLst>
                      <a:gd name="adj1" fmla="val 0"/>
                      <a:gd name="adj2" fmla="val 0"/>
                    </a:avLst>
                  </a:prstGeom>
                  <a:grpFill/>
                  <a:ln w="28575" cap="sq" cmpd="sng" algn="ctr">
                    <a:solidFill>
                      <a:srgbClr val="3C7777"/>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3" name="Oval 142">
                    <a:extLst>
                      <a:ext uri="{FF2B5EF4-FFF2-40B4-BE49-F238E27FC236}">
                        <a16:creationId xmlns:a16="http://schemas.microsoft.com/office/drawing/2014/main" id="{C4560E4D-3FE5-47E3-8E96-60A752DED002}"/>
                      </a:ext>
                    </a:extLst>
                  </p:cNvPr>
                  <p:cNvSpPr>
                    <a:spLocks/>
                  </p:cNvSpPr>
                  <p:nvPr/>
                </p:nvSpPr>
                <p:spPr>
                  <a:xfrm rot="10800000">
                    <a:off x="5302297" y="2974551"/>
                    <a:ext cx="89822" cy="92802"/>
                  </a:xfrm>
                  <a:prstGeom prst="ellipse">
                    <a:avLst/>
                  </a:prstGeom>
                  <a:solidFill>
                    <a:srgbClr val="00B050"/>
                  </a:solidFill>
                  <a:ln w="12700" cap="flat" cmpd="sng" algn="ctr">
                    <a:solidFill>
                      <a:srgbClr val="00B05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39" name="Group 138">
                  <a:extLst>
                    <a:ext uri="{FF2B5EF4-FFF2-40B4-BE49-F238E27FC236}">
                      <a16:creationId xmlns:a16="http://schemas.microsoft.com/office/drawing/2014/main" id="{DF8F3304-3877-495D-B5ED-5D8F5E7737CB}"/>
                    </a:ext>
                  </a:extLst>
                </p:cNvPr>
                <p:cNvGrpSpPr/>
                <p:nvPr/>
              </p:nvGrpSpPr>
              <p:grpSpPr>
                <a:xfrm>
                  <a:off x="7262813" y="3133913"/>
                  <a:ext cx="101600" cy="104251"/>
                  <a:chOff x="7262813" y="3133913"/>
                  <a:chExt cx="101600" cy="104251"/>
                </a:xfrm>
                <a:grpFill/>
              </p:grpSpPr>
              <p:sp>
                <p:nvSpPr>
                  <p:cNvPr id="140" name="Arrow: Up-Down 91">
                    <a:extLst>
                      <a:ext uri="{FF2B5EF4-FFF2-40B4-BE49-F238E27FC236}">
                        <a16:creationId xmlns:a16="http://schemas.microsoft.com/office/drawing/2014/main" id="{6D908C97-C63F-4319-A14A-D096CF08088D}"/>
                      </a:ext>
                    </a:extLst>
                  </p:cNvPr>
                  <p:cNvSpPr/>
                  <p:nvPr/>
                </p:nvSpPr>
                <p:spPr>
                  <a:xfrm>
                    <a:off x="7262813" y="3138488"/>
                    <a:ext cx="101600" cy="99676"/>
                  </a:xfrm>
                  <a:prstGeom prst="upDownArrow">
                    <a:avLst>
                      <a:gd name="adj1" fmla="val 0"/>
                      <a:gd name="adj2" fmla="val 0"/>
                    </a:avLst>
                  </a:prstGeom>
                  <a:grpFill/>
                  <a:ln w="28575" cap="sq" cmpd="sng" algn="ctr">
                    <a:solidFill>
                      <a:srgbClr val="3C7777"/>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41" name="Oval 140">
                    <a:extLst>
                      <a:ext uri="{FF2B5EF4-FFF2-40B4-BE49-F238E27FC236}">
                        <a16:creationId xmlns:a16="http://schemas.microsoft.com/office/drawing/2014/main" id="{2892065E-C776-4908-89AC-747AFFDE91E0}"/>
                      </a:ext>
                    </a:extLst>
                  </p:cNvPr>
                  <p:cNvSpPr>
                    <a:spLocks noChangeAspect="1"/>
                  </p:cNvSpPr>
                  <p:nvPr/>
                </p:nvSpPr>
                <p:spPr>
                  <a:xfrm rot="10800000">
                    <a:off x="7268702" y="3133913"/>
                    <a:ext cx="89822" cy="92802"/>
                  </a:xfrm>
                  <a:prstGeom prst="ellipse">
                    <a:avLst/>
                  </a:prstGeom>
                  <a:solidFill>
                    <a:srgbClr val="00B050"/>
                  </a:solidFill>
                  <a:ln w="12700" cap="flat" cmpd="sng" algn="ctr">
                    <a:solidFill>
                      <a:srgbClr val="00B05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grpSp>
            <p:nvGrpSpPr>
              <p:cNvPr id="108" name="Group 107">
                <a:extLst>
                  <a:ext uri="{FF2B5EF4-FFF2-40B4-BE49-F238E27FC236}">
                    <a16:creationId xmlns:a16="http://schemas.microsoft.com/office/drawing/2014/main" id="{80764B3A-72C6-43C5-95C2-F2929CD3D679}"/>
                  </a:ext>
                </a:extLst>
              </p:cNvPr>
              <p:cNvGrpSpPr/>
              <p:nvPr/>
            </p:nvGrpSpPr>
            <p:grpSpPr>
              <a:xfrm>
                <a:off x="1179866" y="2953479"/>
                <a:ext cx="5357020" cy="1017865"/>
                <a:chOff x="1772778" y="2414588"/>
                <a:chExt cx="5357020" cy="1017865"/>
              </a:xfrm>
            </p:grpSpPr>
            <p:sp>
              <p:nvSpPr>
                <p:cNvPr id="126" name="Freeform: Shape 126">
                  <a:extLst>
                    <a:ext uri="{FF2B5EF4-FFF2-40B4-BE49-F238E27FC236}">
                      <a16:creationId xmlns:a16="http://schemas.microsoft.com/office/drawing/2014/main" id="{1EE97720-0A92-415E-83C6-41C5E7CB6699}"/>
                    </a:ext>
                  </a:extLst>
                </p:cNvPr>
                <p:cNvSpPr/>
                <p:nvPr/>
              </p:nvSpPr>
              <p:spPr>
                <a:xfrm>
                  <a:off x="1825463" y="2459536"/>
                  <a:ext cx="5256131" cy="921074"/>
                </a:xfrm>
                <a:custGeom>
                  <a:avLst/>
                  <a:gdLst>
                    <a:gd name="connsiteX0" fmla="*/ 0 w 5256131"/>
                    <a:gd name="connsiteY0" fmla="*/ 0 h 921074"/>
                    <a:gd name="connsiteX1" fmla="*/ 3510762 w 5256131"/>
                    <a:gd name="connsiteY1" fmla="*/ 824295 h 921074"/>
                    <a:gd name="connsiteX2" fmla="*/ 5256131 w 5256131"/>
                    <a:gd name="connsiteY2" fmla="*/ 921074 h 921074"/>
                  </a:gdLst>
                  <a:ahLst/>
                  <a:cxnLst>
                    <a:cxn ang="0">
                      <a:pos x="connsiteX0" y="connsiteY0"/>
                    </a:cxn>
                    <a:cxn ang="0">
                      <a:pos x="connsiteX1" y="connsiteY1"/>
                    </a:cxn>
                    <a:cxn ang="0">
                      <a:pos x="connsiteX2" y="connsiteY2"/>
                    </a:cxn>
                  </a:cxnLst>
                  <a:rect l="l" t="t" r="r" b="b"/>
                  <a:pathLst>
                    <a:path w="5256131" h="921074">
                      <a:moveTo>
                        <a:pt x="0" y="0"/>
                      </a:moveTo>
                      <a:lnTo>
                        <a:pt x="3510762" y="824295"/>
                      </a:lnTo>
                      <a:lnTo>
                        <a:pt x="5256131" y="921074"/>
                      </a:lnTo>
                    </a:path>
                  </a:pathLst>
                </a:custGeom>
                <a:noFill/>
                <a:ln w="28575" cap="flat" cmpd="sng" algn="ctr">
                  <a:solidFill>
                    <a:srgbClr val="2E598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127" name="Group 126">
                  <a:extLst>
                    <a:ext uri="{FF2B5EF4-FFF2-40B4-BE49-F238E27FC236}">
                      <a16:creationId xmlns:a16="http://schemas.microsoft.com/office/drawing/2014/main" id="{E4274A73-D2FD-4DC8-A21C-A399E05523B5}"/>
                    </a:ext>
                  </a:extLst>
                </p:cNvPr>
                <p:cNvGrpSpPr/>
                <p:nvPr/>
              </p:nvGrpSpPr>
              <p:grpSpPr>
                <a:xfrm>
                  <a:off x="7028198" y="3331369"/>
                  <a:ext cx="101600" cy="101084"/>
                  <a:chOff x="7028198" y="3331369"/>
                  <a:chExt cx="101600" cy="101084"/>
                </a:xfrm>
              </p:grpSpPr>
              <p:sp>
                <p:nvSpPr>
                  <p:cNvPr id="134" name="Arrow: Up-Down 130">
                    <a:extLst>
                      <a:ext uri="{FF2B5EF4-FFF2-40B4-BE49-F238E27FC236}">
                        <a16:creationId xmlns:a16="http://schemas.microsoft.com/office/drawing/2014/main" id="{40540DCF-C386-48D1-B42A-319B2E204821}"/>
                      </a:ext>
                    </a:extLst>
                  </p:cNvPr>
                  <p:cNvSpPr/>
                  <p:nvPr/>
                </p:nvSpPr>
                <p:spPr>
                  <a:xfrm>
                    <a:off x="7028198" y="3331369"/>
                    <a:ext cx="101600" cy="101084"/>
                  </a:xfrm>
                  <a:prstGeom prst="upDownArrow">
                    <a:avLst>
                      <a:gd name="adj1" fmla="val 0"/>
                      <a:gd name="adj2" fmla="val 0"/>
                    </a:avLst>
                  </a:prstGeom>
                  <a:solidFill>
                    <a:srgbClr val="E7E6E6"/>
                  </a:solidFill>
                  <a:ln w="28575" cap="sq" cmpd="sng" algn="ctr">
                    <a:solidFill>
                      <a:srgbClr val="2E598E"/>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35" name="Oval 134">
                    <a:extLst>
                      <a:ext uri="{FF2B5EF4-FFF2-40B4-BE49-F238E27FC236}">
                        <a16:creationId xmlns:a16="http://schemas.microsoft.com/office/drawing/2014/main" id="{B9A58BF9-2364-4ED7-93A0-67A40C81824C}"/>
                      </a:ext>
                    </a:extLst>
                  </p:cNvPr>
                  <p:cNvSpPr>
                    <a:spLocks noChangeAspect="1"/>
                  </p:cNvSpPr>
                  <p:nvPr/>
                </p:nvSpPr>
                <p:spPr>
                  <a:xfrm rot="10800000">
                    <a:off x="7034087" y="3331864"/>
                    <a:ext cx="89822" cy="92802"/>
                  </a:xfrm>
                  <a:prstGeom prst="ellipse">
                    <a:avLst/>
                  </a:prstGeom>
                  <a:solidFill>
                    <a:srgbClr val="2E598E"/>
                  </a:solidFill>
                  <a:ln w="12700" cap="flat" cmpd="sng" algn="ctr">
                    <a:solidFill>
                      <a:srgbClr val="2E598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28" name="Group 127">
                  <a:extLst>
                    <a:ext uri="{FF2B5EF4-FFF2-40B4-BE49-F238E27FC236}">
                      <a16:creationId xmlns:a16="http://schemas.microsoft.com/office/drawing/2014/main" id="{43C5E52C-15C4-4BF5-B430-62E01EC1B302}"/>
                    </a:ext>
                  </a:extLst>
                </p:cNvPr>
                <p:cNvGrpSpPr/>
                <p:nvPr/>
              </p:nvGrpSpPr>
              <p:grpSpPr>
                <a:xfrm>
                  <a:off x="5280360" y="3231356"/>
                  <a:ext cx="101600" cy="103466"/>
                  <a:chOff x="7028198" y="3328987"/>
                  <a:chExt cx="101600" cy="103466"/>
                </a:xfrm>
              </p:grpSpPr>
              <p:sp>
                <p:nvSpPr>
                  <p:cNvPr id="132" name="Arrow: Up-Down 133">
                    <a:extLst>
                      <a:ext uri="{FF2B5EF4-FFF2-40B4-BE49-F238E27FC236}">
                        <a16:creationId xmlns:a16="http://schemas.microsoft.com/office/drawing/2014/main" id="{629BA400-307D-4B4D-ACB2-EB7E793136E8}"/>
                      </a:ext>
                    </a:extLst>
                  </p:cNvPr>
                  <p:cNvSpPr/>
                  <p:nvPr/>
                </p:nvSpPr>
                <p:spPr>
                  <a:xfrm>
                    <a:off x="7028198" y="3328987"/>
                    <a:ext cx="101600" cy="103466"/>
                  </a:xfrm>
                  <a:prstGeom prst="upDownArrow">
                    <a:avLst>
                      <a:gd name="adj1" fmla="val 0"/>
                      <a:gd name="adj2" fmla="val 0"/>
                    </a:avLst>
                  </a:prstGeom>
                  <a:solidFill>
                    <a:srgbClr val="E7E6E6"/>
                  </a:solidFill>
                  <a:ln w="28575" cap="sq" cmpd="sng" algn="ctr">
                    <a:solidFill>
                      <a:srgbClr val="2E598E"/>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33" name="Oval 132">
                    <a:extLst>
                      <a:ext uri="{FF2B5EF4-FFF2-40B4-BE49-F238E27FC236}">
                        <a16:creationId xmlns:a16="http://schemas.microsoft.com/office/drawing/2014/main" id="{51D96B0E-5035-49A8-AF8F-2EFB76384591}"/>
                      </a:ext>
                    </a:extLst>
                  </p:cNvPr>
                  <p:cNvSpPr>
                    <a:spLocks/>
                  </p:cNvSpPr>
                  <p:nvPr/>
                </p:nvSpPr>
                <p:spPr>
                  <a:xfrm rot="10800000">
                    <a:off x="7034087" y="3329483"/>
                    <a:ext cx="89822" cy="92802"/>
                  </a:xfrm>
                  <a:prstGeom prst="ellipse">
                    <a:avLst/>
                  </a:prstGeom>
                  <a:solidFill>
                    <a:srgbClr val="2E598E"/>
                  </a:solidFill>
                  <a:ln w="12700" cap="flat" cmpd="sng" algn="ctr">
                    <a:solidFill>
                      <a:srgbClr val="2E598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29" name="Group 128">
                  <a:extLst>
                    <a:ext uri="{FF2B5EF4-FFF2-40B4-BE49-F238E27FC236}">
                      <a16:creationId xmlns:a16="http://schemas.microsoft.com/office/drawing/2014/main" id="{150CB8C2-E4DF-4FD9-9332-6440A686226E}"/>
                    </a:ext>
                  </a:extLst>
                </p:cNvPr>
                <p:cNvGrpSpPr/>
                <p:nvPr/>
              </p:nvGrpSpPr>
              <p:grpSpPr>
                <a:xfrm>
                  <a:off x="1772778" y="2414588"/>
                  <a:ext cx="101600" cy="103466"/>
                  <a:chOff x="7028198" y="3324225"/>
                  <a:chExt cx="101600" cy="103466"/>
                </a:xfrm>
              </p:grpSpPr>
              <p:sp>
                <p:nvSpPr>
                  <p:cNvPr id="130" name="Arrow: Up-Down 136">
                    <a:extLst>
                      <a:ext uri="{FF2B5EF4-FFF2-40B4-BE49-F238E27FC236}">
                        <a16:creationId xmlns:a16="http://schemas.microsoft.com/office/drawing/2014/main" id="{7F3E8A6D-9AF0-466F-AF0C-73E331006113}"/>
                      </a:ext>
                    </a:extLst>
                  </p:cNvPr>
                  <p:cNvSpPr/>
                  <p:nvPr/>
                </p:nvSpPr>
                <p:spPr>
                  <a:xfrm>
                    <a:off x="7028198" y="3324225"/>
                    <a:ext cx="101600" cy="103466"/>
                  </a:xfrm>
                  <a:prstGeom prst="upDownArrow">
                    <a:avLst>
                      <a:gd name="adj1" fmla="val 0"/>
                      <a:gd name="adj2" fmla="val 0"/>
                    </a:avLst>
                  </a:prstGeom>
                  <a:solidFill>
                    <a:srgbClr val="E7E6E6"/>
                  </a:solidFill>
                  <a:ln w="28575" cap="sq" cmpd="sng" algn="ctr">
                    <a:solidFill>
                      <a:srgbClr val="2E598E"/>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31" name="Oval 130">
                    <a:extLst>
                      <a:ext uri="{FF2B5EF4-FFF2-40B4-BE49-F238E27FC236}">
                        <a16:creationId xmlns:a16="http://schemas.microsoft.com/office/drawing/2014/main" id="{A9C99E5A-46F0-485E-BE96-9C2FD1A2552D}"/>
                      </a:ext>
                    </a:extLst>
                  </p:cNvPr>
                  <p:cNvSpPr>
                    <a:spLocks/>
                  </p:cNvSpPr>
                  <p:nvPr/>
                </p:nvSpPr>
                <p:spPr>
                  <a:xfrm rot="10800000">
                    <a:off x="7034087" y="3332285"/>
                    <a:ext cx="89822" cy="90000"/>
                  </a:xfrm>
                  <a:prstGeom prst="ellipse">
                    <a:avLst/>
                  </a:prstGeom>
                  <a:solidFill>
                    <a:srgbClr val="2E598E"/>
                  </a:solidFill>
                  <a:ln w="12700" cap="flat" cmpd="sng" algn="ctr">
                    <a:solidFill>
                      <a:srgbClr val="2E598E"/>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grpSp>
            <p:nvGrpSpPr>
              <p:cNvPr id="109" name="Group 108">
                <a:extLst>
                  <a:ext uri="{FF2B5EF4-FFF2-40B4-BE49-F238E27FC236}">
                    <a16:creationId xmlns:a16="http://schemas.microsoft.com/office/drawing/2014/main" id="{26966533-1722-4F6A-A0FC-F66551E7DB36}"/>
                  </a:ext>
                </a:extLst>
              </p:cNvPr>
              <p:cNvGrpSpPr/>
              <p:nvPr/>
            </p:nvGrpSpPr>
            <p:grpSpPr>
              <a:xfrm>
                <a:off x="1182303" y="3386864"/>
                <a:ext cx="4849446" cy="962702"/>
                <a:chOff x="1775215" y="2847974"/>
                <a:chExt cx="4849446" cy="962702"/>
              </a:xfrm>
            </p:grpSpPr>
            <p:sp>
              <p:nvSpPr>
                <p:cNvPr id="116" name="Freeform: Shape 158">
                  <a:extLst>
                    <a:ext uri="{FF2B5EF4-FFF2-40B4-BE49-F238E27FC236}">
                      <a16:creationId xmlns:a16="http://schemas.microsoft.com/office/drawing/2014/main" id="{149F1ADA-58DC-401B-A12D-D617786C2613}"/>
                    </a:ext>
                  </a:extLst>
                </p:cNvPr>
                <p:cNvSpPr/>
                <p:nvPr/>
              </p:nvSpPr>
              <p:spPr>
                <a:xfrm>
                  <a:off x="1824892" y="2903415"/>
                  <a:ext cx="4747846" cy="859693"/>
                </a:xfrm>
                <a:custGeom>
                  <a:avLst/>
                  <a:gdLst>
                    <a:gd name="connsiteX0" fmla="*/ 0 w 4747846"/>
                    <a:gd name="connsiteY0" fmla="*/ 0 h 859693"/>
                    <a:gd name="connsiteX1" fmla="*/ 3532554 w 4747846"/>
                    <a:gd name="connsiteY1" fmla="*/ 754185 h 859693"/>
                    <a:gd name="connsiteX2" fmla="*/ 4747846 w 4747846"/>
                    <a:gd name="connsiteY2" fmla="*/ 859693 h 859693"/>
                  </a:gdLst>
                  <a:ahLst/>
                  <a:cxnLst>
                    <a:cxn ang="0">
                      <a:pos x="connsiteX0" y="connsiteY0"/>
                    </a:cxn>
                    <a:cxn ang="0">
                      <a:pos x="connsiteX1" y="connsiteY1"/>
                    </a:cxn>
                    <a:cxn ang="0">
                      <a:pos x="connsiteX2" y="connsiteY2"/>
                    </a:cxn>
                  </a:cxnLst>
                  <a:rect l="l" t="t" r="r" b="b"/>
                  <a:pathLst>
                    <a:path w="4747846" h="859693">
                      <a:moveTo>
                        <a:pt x="0" y="0"/>
                      </a:moveTo>
                      <a:lnTo>
                        <a:pt x="3532554" y="754185"/>
                      </a:lnTo>
                      <a:lnTo>
                        <a:pt x="4747846" y="859693"/>
                      </a:lnTo>
                    </a:path>
                  </a:pathLst>
                </a:custGeom>
                <a:noFill/>
                <a:ln w="28575" cap="flat" cmpd="sng" algn="ctr">
                  <a:solidFill>
                    <a:srgbClr val="A6A6A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117" name="Group 116">
                  <a:extLst>
                    <a:ext uri="{FF2B5EF4-FFF2-40B4-BE49-F238E27FC236}">
                      <a16:creationId xmlns:a16="http://schemas.microsoft.com/office/drawing/2014/main" id="{3F19C8E2-1BB1-4A53-BB5E-D36F5816E7E7}"/>
                    </a:ext>
                  </a:extLst>
                </p:cNvPr>
                <p:cNvGrpSpPr/>
                <p:nvPr/>
              </p:nvGrpSpPr>
              <p:grpSpPr>
                <a:xfrm>
                  <a:off x="6523061" y="3709988"/>
                  <a:ext cx="101600" cy="100688"/>
                  <a:chOff x="6523061" y="3709988"/>
                  <a:chExt cx="101600" cy="100688"/>
                </a:xfrm>
              </p:grpSpPr>
              <p:sp>
                <p:nvSpPr>
                  <p:cNvPr id="124" name="Arrow: Up-Down 161">
                    <a:extLst>
                      <a:ext uri="{FF2B5EF4-FFF2-40B4-BE49-F238E27FC236}">
                        <a16:creationId xmlns:a16="http://schemas.microsoft.com/office/drawing/2014/main" id="{AA67A63E-C0A5-48F4-B3BD-CC4082AEFD17}"/>
                      </a:ext>
                    </a:extLst>
                  </p:cNvPr>
                  <p:cNvSpPr/>
                  <p:nvPr/>
                </p:nvSpPr>
                <p:spPr>
                  <a:xfrm>
                    <a:off x="6523061" y="3709988"/>
                    <a:ext cx="101600" cy="100688"/>
                  </a:xfrm>
                  <a:prstGeom prst="upDownArrow">
                    <a:avLst>
                      <a:gd name="adj1" fmla="val 0"/>
                      <a:gd name="adj2" fmla="val 0"/>
                    </a:avLst>
                  </a:prstGeom>
                  <a:solidFill>
                    <a:srgbClr val="E7E6E6"/>
                  </a:solidFill>
                  <a:ln w="28575" cap="sq" cmpd="sng" algn="ctr">
                    <a:solidFill>
                      <a:srgbClr val="A6A6A6"/>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25" name="Oval 124">
                    <a:extLst>
                      <a:ext uri="{FF2B5EF4-FFF2-40B4-BE49-F238E27FC236}">
                        <a16:creationId xmlns:a16="http://schemas.microsoft.com/office/drawing/2014/main" id="{24D5DEA4-79C9-4431-B6D8-FD5634C6E607}"/>
                      </a:ext>
                    </a:extLst>
                  </p:cNvPr>
                  <p:cNvSpPr>
                    <a:spLocks noChangeAspect="1"/>
                  </p:cNvSpPr>
                  <p:nvPr/>
                </p:nvSpPr>
                <p:spPr>
                  <a:xfrm rot="10800000">
                    <a:off x="6528950" y="3715217"/>
                    <a:ext cx="89822" cy="92802"/>
                  </a:xfrm>
                  <a:prstGeom prst="ellipse">
                    <a:avLst/>
                  </a:prstGeom>
                  <a:solidFill>
                    <a:srgbClr val="A6A6A6"/>
                  </a:solidFill>
                  <a:ln w="12700" cap="flat" cmpd="sng" algn="ctr">
                    <a:solidFill>
                      <a:srgbClr val="A6A6A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18" name="Group 117">
                  <a:extLst>
                    <a:ext uri="{FF2B5EF4-FFF2-40B4-BE49-F238E27FC236}">
                      <a16:creationId xmlns:a16="http://schemas.microsoft.com/office/drawing/2014/main" id="{6719DA65-FE04-4B60-97E8-D75E7B424F75}"/>
                    </a:ext>
                  </a:extLst>
                </p:cNvPr>
                <p:cNvGrpSpPr/>
                <p:nvPr/>
              </p:nvGrpSpPr>
              <p:grpSpPr>
                <a:xfrm>
                  <a:off x="5303861" y="3602831"/>
                  <a:ext cx="101600" cy="107100"/>
                  <a:chOff x="5303861" y="3602831"/>
                  <a:chExt cx="101600" cy="107100"/>
                </a:xfrm>
              </p:grpSpPr>
              <p:sp>
                <p:nvSpPr>
                  <p:cNvPr id="122" name="Arrow: Up-Down 163">
                    <a:extLst>
                      <a:ext uri="{FF2B5EF4-FFF2-40B4-BE49-F238E27FC236}">
                        <a16:creationId xmlns:a16="http://schemas.microsoft.com/office/drawing/2014/main" id="{8AF57A8D-124B-4265-9CA1-E6CB407782CF}"/>
                      </a:ext>
                    </a:extLst>
                  </p:cNvPr>
                  <p:cNvSpPr/>
                  <p:nvPr/>
                </p:nvSpPr>
                <p:spPr>
                  <a:xfrm>
                    <a:off x="5303861" y="3602831"/>
                    <a:ext cx="101600" cy="107100"/>
                  </a:xfrm>
                  <a:prstGeom prst="upDownArrow">
                    <a:avLst>
                      <a:gd name="adj1" fmla="val 0"/>
                      <a:gd name="adj2" fmla="val 0"/>
                    </a:avLst>
                  </a:prstGeom>
                  <a:solidFill>
                    <a:srgbClr val="E7E6E6"/>
                  </a:solidFill>
                  <a:ln w="28575" cap="sq" cmpd="sng" algn="ctr">
                    <a:solidFill>
                      <a:srgbClr val="A6A6A6"/>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23" name="Oval 122">
                    <a:extLst>
                      <a:ext uri="{FF2B5EF4-FFF2-40B4-BE49-F238E27FC236}">
                        <a16:creationId xmlns:a16="http://schemas.microsoft.com/office/drawing/2014/main" id="{28345B37-18D2-4525-B3E1-2D31B0D30FB3}"/>
                      </a:ext>
                    </a:extLst>
                  </p:cNvPr>
                  <p:cNvSpPr>
                    <a:spLocks/>
                  </p:cNvSpPr>
                  <p:nvPr/>
                </p:nvSpPr>
                <p:spPr>
                  <a:xfrm rot="10800000">
                    <a:off x="5309750" y="3609708"/>
                    <a:ext cx="89822" cy="92802"/>
                  </a:xfrm>
                  <a:prstGeom prst="ellipse">
                    <a:avLst/>
                  </a:prstGeom>
                  <a:solidFill>
                    <a:srgbClr val="A6A6A6"/>
                  </a:solidFill>
                  <a:ln w="12700" cap="flat" cmpd="sng" algn="ctr">
                    <a:solidFill>
                      <a:srgbClr val="A6A6A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nvGrpSpPr>
                <p:cNvPr id="119" name="Group 118">
                  <a:extLst>
                    <a:ext uri="{FF2B5EF4-FFF2-40B4-BE49-F238E27FC236}">
                      <a16:creationId xmlns:a16="http://schemas.microsoft.com/office/drawing/2014/main" id="{1E81F086-FBE8-449A-AE2C-4C3769488520}"/>
                    </a:ext>
                  </a:extLst>
                </p:cNvPr>
                <p:cNvGrpSpPr/>
                <p:nvPr/>
              </p:nvGrpSpPr>
              <p:grpSpPr>
                <a:xfrm>
                  <a:off x="1775215" y="2847974"/>
                  <a:ext cx="101600" cy="103863"/>
                  <a:chOff x="1775215" y="2847974"/>
                  <a:chExt cx="101600" cy="103863"/>
                </a:xfrm>
              </p:grpSpPr>
              <p:sp>
                <p:nvSpPr>
                  <p:cNvPr id="120" name="Arrow: Up-Down 165">
                    <a:extLst>
                      <a:ext uri="{FF2B5EF4-FFF2-40B4-BE49-F238E27FC236}">
                        <a16:creationId xmlns:a16="http://schemas.microsoft.com/office/drawing/2014/main" id="{2CE12BE3-2B02-4F65-BE4F-6B46AF94EB15}"/>
                      </a:ext>
                    </a:extLst>
                  </p:cNvPr>
                  <p:cNvSpPr/>
                  <p:nvPr/>
                </p:nvSpPr>
                <p:spPr>
                  <a:xfrm>
                    <a:off x="1775215" y="2847974"/>
                    <a:ext cx="101600" cy="103863"/>
                  </a:xfrm>
                  <a:prstGeom prst="upDownArrow">
                    <a:avLst>
                      <a:gd name="adj1" fmla="val 0"/>
                      <a:gd name="adj2" fmla="val 0"/>
                    </a:avLst>
                  </a:prstGeom>
                  <a:solidFill>
                    <a:srgbClr val="E7E6E6"/>
                  </a:solidFill>
                  <a:ln w="28575" cap="sq" cmpd="sng" algn="ctr">
                    <a:solidFill>
                      <a:srgbClr val="A6A6A6"/>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21" name="Oval 120">
                    <a:extLst>
                      <a:ext uri="{FF2B5EF4-FFF2-40B4-BE49-F238E27FC236}">
                        <a16:creationId xmlns:a16="http://schemas.microsoft.com/office/drawing/2014/main" id="{FCE5AF08-9040-4A59-8929-1085B04C0E2C}"/>
                      </a:ext>
                    </a:extLst>
                  </p:cNvPr>
                  <p:cNvSpPr>
                    <a:spLocks/>
                  </p:cNvSpPr>
                  <p:nvPr/>
                </p:nvSpPr>
                <p:spPr>
                  <a:xfrm rot="10800000">
                    <a:off x="1781104" y="2854417"/>
                    <a:ext cx="89822" cy="90000"/>
                  </a:xfrm>
                  <a:prstGeom prst="ellipse">
                    <a:avLst/>
                  </a:prstGeom>
                  <a:solidFill>
                    <a:srgbClr val="A6A6A6"/>
                  </a:solidFill>
                  <a:ln w="12700" cap="flat" cmpd="sng" algn="ctr">
                    <a:solidFill>
                      <a:srgbClr val="A6A6A6"/>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grpSp>
          <p:sp>
            <p:nvSpPr>
              <p:cNvPr id="110" name="Arrow: Up-Down 165">
                <a:extLst>
                  <a:ext uri="{FF2B5EF4-FFF2-40B4-BE49-F238E27FC236}">
                    <a16:creationId xmlns:a16="http://schemas.microsoft.com/office/drawing/2014/main" id="{93666F07-0AD9-4B0A-9192-7E1611E4BC1A}"/>
                  </a:ext>
                </a:extLst>
              </p:cNvPr>
              <p:cNvSpPr>
                <a:spLocks/>
              </p:cNvSpPr>
              <p:nvPr/>
            </p:nvSpPr>
            <p:spPr>
              <a:xfrm>
                <a:off x="1195407" y="2674742"/>
                <a:ext cx="83867" cy="136407"/>
              </a:xfrm>
              <a:prstGeom prst="upDownArrow">
                <a:avLst>
                  <a:gd name="adj1" fmla="val 0"/>
                  <a:gd name="adj2" fmla="val 0"/>
                </a:avLst>
              </a:prstGeom>
              <a:solidFill>
                <a:srgbClr val="00B050"/>
              </a:solidFill>
              <a:ln w="28575" cap="sq" cmpd="sng" algn="ctr">
                <a:solidFill>
                  <a:srgbClr val="00B050"/>
                </a:solidFill>
                <a:prstDash val="solid"/>
                <a:bevel/>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11" name="TextBox 110">
                <a:extLst>
                  <a:ext uri="{FF2B5EF4-FFF2-40B4-BE49-F238E27FC236}">
                    <a16:creationId xmlns:a16="http://schemas.microsoft.com/office/drawing/2014/main" id="{08A6843B-6BF4-4480-80A5-08353346E5FB}"/>
                  </a:ext>
                </a:extLst>
              </p:cNvPr>
              <p:cNvSpPr txBox="1"/>
              <p:nvPr/>
            </p:nvSpPr>
            <p:spPr>
              <a:xfrm>
                <a:off x="603168" y="4631268"/>
                <a:ext cx="602247" cy="302935"/>
              </a:xfrm>
              <a:prstGeom prst="rect">
                <a:avLst/>
              </a:prstGeom>
              <a:solidFill>
                <a:sysClr val="window" lastClr="FFFFFF"/>
              </a:solidFill>
            </p:spPr>
            <p:txBody>
              <a:bodyPr wrap="none" rtlCol="0">
                <a:no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 0</a:t>
                </a:r>
              </a:p>
            </p:txBody>
          </p:sp>
          <p:grpSp>
            <p:nvGrpSpPr>
              <p:cNvPr id="112" name="Group 111">
                <a:extLst>
                  <a:ext uri="{FF2B5EF4-FFF2-40B4-BE49-F238E27FC236}">
                    <a16:creationId xmlns:a16="http://schemas.microsoft.com/office/drawing/2014/main" id="{D1937407-D12C-4744-9F3A-EB36B9A51CEC}"/>
                  </a:ext>
                </a:extLst>
              </p:cNvPr>
              <p:cNvGrpSpPr>
                <a:grpSpLocks noChangeAspect="1"/>
              </p:cNvGrpSpPr>
              <p:nvPr/>
            </p:nvGrpSpPr>
            <p:grpSpPr>
              <a:xfrm>
                <a:off x="1131396" y="4535598"/>
                <a:ext cx="207282" cy="124241"/>
                <a:chOff x="1819970" y="4605795"/>
                <a:chExt cx="296117" cy="177487"/>
              </a:xfrm>
            </p:grpSpPr>
            <p:sp>
              <p:nvSpPr>
                <p:cNvPr id="113" name="Rectangle 112">
                  <a:extLst>
                    <a:ext uri="{FF2B5EF4-FFF2-40B4-BE49-F238E27FC236}">
                      <a16:creationId xmlns:a16="http://schemas.microsoft.com/office/drawing/2014/main" id="{CCC36698-725A-42C8-950C-DE5C7C6C3A2A}"/>
                    </a:ext>
                  </a:extLst>
                </p:cNvPr>
                <p:cNvSpPr/>
                <p:nvPr/>
              </p:nvSpPr>
              <p:spPr>
                <a:xfrm>
                  <a:off x="1819970" y="4605795"/>
                  <a:ext cx="296117" cy="177487"/>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cxnSp>
              <p:nvCxnSpPr>
                <p:cNvPr id="114" name="Straight Connector 113">
                  <a:extLst>
                    <a:ext uri="{FF2B5EF4-FFF2-40B4-BE49-F238E27FC236}">
                      <a16:creationId xmlns:a16="http://schemas.microsoft.com/office/drawing/2014/main" id="{D2184390-4155-4BBC-BD6D-6672F5B9F42C}"/>
                    </a:ext>
                  </a:extLst>
                </p:cNvPr>
                <p:cNvCxnSpPr>
                  <a:cxnSpLocks/>
                </p:cNvCxnSpPr>
                <p:nvPr/>
              </p:nvCxnSpPr>
              <p:spPr>
                <a:xfrm flipV="1">
                  <a:off x="1841408" y="4612145"/>
                  <a:ext cx="228474" cy="92246"/>
                </a:xfrm>
                <a:prstGeom prst="line">
                  <a:avLst/>
                </a:prstGeom>
                <a:noFill/>
                <a:ln w="3175" cap="flat" cmpd="sng" algn="ctr">
                  <a:solidFill>
                    <a:sysClr val="windowText" lastClr="000000"/>
                  </a:solidFill>
                  <a:prstDash val="solid"/>
                  <a:miter lim="800000"/>
                </a:ln>
                <a:effectLst/>
              </p:spPr>
            </p:cxnSp>
            <p:cxnSp>
              <p:nvCxnSpPr>
                <p:cNvPr id="115" name="Straight Connector 114">
                  <a:extLst>
                    <a:ext uri="{FF2B5EF4-FFF2-40B4-BE49-F238E27FC236}">
                      <a16:creationId xmlns:a16="http://schemas.microsoft.com/office/drawing/2014/main" id="{AA2BE767-1630-4ADD-93AD-6793798C1416}"/>
                    </a:ext>
                  </a:extLst>
                </p:cNvPr>
                <p:cNvCxnSpPr>
                  <a:cxnSpLocks/>
                </p:cNvCxnSpPr>
                <p:nvPr/>
              </p:nvCxnSpPr>
              <p:spPr>
                <a:xfrm flipV="1">
                  <a:off x="1839020" y="4689210"/>
                  <a:ext cx="228474" cy="92246"/>
                </a:xfrm>
                <a:prstGeom prst="line">
                  <a:avLst/>
                </a:prstGeom>
                <a:noFill/>
                <a:ln w="3175" cap="flat" cmpd="sng" algn="ctr">
                  <a:solidFill>
                    <a:sysClr val="windowText" lastClr="000000"/>
                  </a:solidFill>
                  <a:prstDash val="solid"/>
                  <a:miter lim="800000"/>
                </a:ln>
                <a:effectLst/>
              </p:spPr>
            </p:cxnSp>
          </p:grpSp>
        </p:grpSp>
        <p:grpSp>
          <p:nvGrpSpPr>
            <p:cNvPr id="85" name="Group 84">
              <a:extLst>
                <a:ext uri="{FF2B5EF4-FFF2-40B4-BE49-F238E27FC236}">
                  <a16:creationId xmlns:a16="http://schemas.microsoft.com/office/drawing/2014/main" id="{399437A1-4491-42EE-91E6-F2B26199DEB4}"/>
                </a:ext>
              </a:extLst>
            </p:cNvPr>
            <p:cNvGrpSpPr/>
            <p:nvPr/>
          </p:nvGrpSpPr>
          <p:grpSpPr>
            <a:xfrm>
              <a:off x="4468902" y="2439438"/>
              <a:ext cx="2773876" cy="224724"/>
              <a:chOff x="10354703" y="3035282"/>
              <a:chExt cx="2773876" cy="224724"/>
            </a:xfrm>
          </p:grpSpPr>
          <p:grpSp>
            <p:nvGrpSpPr>
              <p:cNvPr id="101" name="Group 100">
                <a:extLst>
                  <a:ext uri="{FF2B5EF4-FFF2-40B4-BE49-F238E27FC236}">
                    <a16:creationId xmlns:a16="http://schemas.microsoft.com/office/drawing/2014/main" id="{54257F6E-8A38-4A46-B380-0D5DD224CB3C}"/>
                  </a:ext>
                </a:extLst>
              </p:cNvPr>
              <p:cNvGrpSpPr/>
              <p:nvPr/>
            </p:nvGrpSpPr>
            <p:grpSpPr>
              <a:xfrm>
                <a:off x="10354703" y="3102644"/>
                <a:ext cx="221455" cy="90000"/>
                <a:chOff x="6371094" y="2070387"/>
                <a:chExt cx="221455" cy="90000"/>
              </a:xfrm>
            </p:grpSpPr>
            <p:cxnSp>
              <p:nvCxnSpPr>
                <p:cNvPr id="103" name="Straight Connector 102">
                  <a:extLst>
                    <a:ext uri="{FF2B5EF4-FFF2-40B4-BE49-F238E27FC236}">
                      <a16:creationId xmlns:a16="http://schemas.microsoft.com/office/drawing/2014/main" id="{02025378-BA1A-4896-9E37-435298EC1ECE}"/>
                    </a:ext>
                  </a:extLst>
                </p:cNvPr>
                <p:cNvCxnSpPr>
                  <a:cxnSpLocks/>
                </p:cNvCxnSpPr>
                <p:nvPr/>
              </p:nvCxnSpPr>
              <p:spPr>
                <a:xfrm>
                  <a:off x="6371094" y="2115387"/>
                  <a:ext cx="221455" cy="0"/>
                </a:xfrm>
                <a:prstGeom prst="line">
                  <a:avLst/>
                </a:prstGeom>
                <a:noFill/>
                <a:ln w="28575" cap="sq" cmpd="sng" algn="ctr">
                  <a:solidFill>
                    <a:srgbClr val="00B050"/>
                  </a:solidFill>
                  <a:prstDash val="solid"/>
                  <a:miter lim="800000"/>
                </a:ln>
                <a:effectLst/>
              </p:spPr>
            </p:cxnSp>
            <p:sp>
              <p:nvSpPr>
                <p:cNvPr id="104" name="Oval 103">
                  <a:extLst>
                    <a:ext uri="{FF2B5EF4-FFF2-40B4-BE49-F238E27FC236}">
                      <a16:creationId xmlns:a16="http://schemas.microsoft.com/office/drawing/2014/main" id="{A25C1747-0300-4914-962A-0606676AE60B}"/>
                    </a:ext>
                  </a:extLst>
                </p:cNvPr>
                <p:cNvSpPr>
                  <a:spLocks noChangeAspect="1"/>
                </p:cNvSpPr>
                <p:nvPr/>
              </p:nvSpPr>
              <p:spPr>
                <a:xfrm rot="10800000">
                  <a:off x="6436910" y="2070387"/>
                  <a:ext cx="89822" cy="90000"/>
                </a:xfrm>
                <a:prstGeom prst="ellipse">
                  <a:avLst/>
                </a:prstGeom>
                <a:solidFill>
                  <a:srgbClr val="00B050"/>
                </a:solidFill>
                <a:ln w="12700" cap="flat" cmpd="sng" algn="ctr">
                  <a:solidFill>
                    <a:srgbClr val="00B050"/>
                  </a:solidFill>
                  <a:prstDash val="solid"/>
                  <a:miter lim="800000"/>
                </a:ln>
                <a:effectLst/>
              </p:spPr>
              <p:txBody>
                <a:bodyPr rtlCol="0" anchor="ctr"/>
                <a:lstStyle/>
                <a:p>
                  <a:pPr marL="0" marR="0" lvl="0" indent="0" algn="ctr" defTabSz="913415"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102" name="TextBox 101">
                <a:extLst>
                  <a:ext uri="{FF2B5EF4-FFF2-40B4-BE49-F238E27FC236}">
                    <a16:creationId xmlns:a16="http://schemas.microsoft.com/office/drawing/2014/main" id="{05A0E039-9606-4C19-8FC6-16C2F980B072}"/>
                  </a:ext>
                </a:extLst>
              </p:cNvPr>
              <p:cNvSpPr txBox="1"/>
              <p:nvPr/>
            </p:nvSpPr>
            <p:spPr>
              <a:xfrm>
                <a:off x="10650287" y="3035282"/>
                <a:ext cx="2478292" cy="224724"/>
              </a:xfrm>
              <a:prstGeom prst="rect">
                <a:avLst/>
              </a:prstGeom>
              <a:noFill/>
            </p:spPr>
            <p:txBody>
              <a:bodyPr wrap="none" lIns="0" tIns="0" rIns="0" bIns="0" rtlCol="0" anchor="ctr">
                <a:noAutofit/>
              </a:bodyPr>
              <a:lstStyle/>
              <a:p>
                <a:pPr marL="0" marR="0" lvl="0" indent="0" defTabSz="913415"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00B050"/>
                    </a:solidFill>
                    <a:effectLst/>
                    <a:uLnTx/>
                    <a:uFillTx/>
                    <a:latin typeface="Arial" panose="020B0604020202020204" pitchFamily="34" charset="0"/>
                    <a:cs typeface="Arial" panose="020B0604020202020204" pitchFamily="34" charset="0"/>
                  </a:rPr>
                  <a:t>Tiotropium/olodaterol 5/5 μg (n=437)</a:t>
                </a:r>
                <a:endParaRPr kumimoji="0" lang="en-GB" sz="1200" b="0" i="0" u="none" strike="noStrike" kern="0" cap="none" spc="0" normalizeH="0" baseline="30000" noProof="0" dirty="0">
                  <a:ln>
                    <a:noFill/>
                  </a:ln>
                  <a:solidFill>
                    <a:srgbClr val="00B050"/>
                  </a:solidFill>
                  <a:effectLst/>
                  <a:uLnTx/>
                  <a:uFillTx/>
                  <a:latin typeface="Arial" panose="020B0604020202020204" pitchFamily="34" charset="0"/>
                  <a:cs typeface="Arial" panose="020B0604020202020204" pitchFamily="34" charset="0"/>
                </a:endParaRPr>
              </a:p>
            </p:txBody>
          </p:sp>
        </p:grpSp>
        <p:grpSp>
          <p:nvGrpSpPr>
            <p:cNvPr id="86" name="Group 85">
              <a:extLst>
                <a:ext uri="{FF2B5EF4-FFF2-40B4-BE49-F238E27FC236}">
                  <a16:creationId xmlns:a16="http://schemas.microsoft.com/office/drawing/2014/main" id="{3C944B8B-1C3A-4FE8-B694-3CD99F8D0F46}"/>
                </a:ext>
              </a:extLst>
            </p:cNvPr>
            <p:cNvGrpSpPr/>
            <p:nvPr/>
          </p:nvGrpSpPr>
          <p:grpSpPr>
            <a:xfrm>
              <a:off x="4468902" y="1673289"/>
              <a:ext cx="2530628" cy="224724"/>
              <a:chOff x="10354703" y="1772010"/>
              <a:chExt cx="2530628" cy="224724"/>
            </a:xfrm>
            <a:solidFill>
              <a:srgbClr val="A6A6A6"/>
            </a:solidFill>
          </p:grpSpPr>
          <p:grpSp>
            <p:nvGrpSpPr>
              <p:cNvPr id="97" name="Group 96">
                <a:extLst>
                  <a:ext uri="{FF2B5EF4-FFF2-40B4-BE49-F238E27FC236}">
                    <a16:creationId xmlns:a16="http://schemas.microsoft.com/office/drawing/2014/main" id="{E4E40F40-462D-4B95-85E9-74006ABE1234}"/>
                  </a:ext>
                </a:extLst>
              </p:cNvPr>
              <p:cNvGrpSpPr/>
              <p:nvPr/>
            </p:nvGrpSpPr>
            <p:grpSpPr>
              <a:xfrm>
                <a:off x="10354703" y="1839372"/>
                <a:ext cx="221455" cy="90000"/>
                <a:chOff x="6371094" y="2070387"/>
                <a:chExt cx="221455" cy="90000"/>
              </a:xfrm>
              <a:grpFill/>
            </p:grpSpPr>
            <p:cxnSp>
              <p:nvCxnSpPr>
                <p:cNvPr id="99" name="Straight Connector 98">
                  <a:extLst>
                    <a:ext uri="{FF2B5EF4-FFF2-40B4-BE49-F238E27FC236}">
                      <a16:creationId xmlns:a16="http://schemas.microsoft.com/office/drawing/2014/main" id="{CC48711D-143E-4FED-BF26-422B58D41111}"/>
                    </a:ext>
                  </a:extLst>
                </p:cNvPr>
                <p:cNvCxnSpPr>
                  <a:cxnSpLocks/>
                </p:cNvCxnSpPr>
                <p:nvPr/>
              </p:nvCxnSpPr>
              <p:spPr>
                <a:xfrm>
                  <a:off x="6371094" y="2115387"/>
                  <a:ext cx="221455" cy="0"/>
                </a:xfrm>
                <a:prstGeom prst="line">
                  <a:avLst/>
                </a:prstGeom>
                <a:grpFill/>
                <a:ln w="28575" cap="sq" cmpd="sng" algn="ctr">
                  <a:solidFill>
                    <a:srgbClr val="A6A6A6"/>
                  </a:solidFill>
                  <a:prstDash val="solid"/>
                  <a:miter lim="800000"/>
                </a:ln>
                <a:effectLst/>
              </p:spPr>
            </p:cxnSp>
            <p:sp>
              <p:nvSpPr>
                <p:cNvPr id="100" name="Oval 99">
                  <a:extLst>
                    <a:ext uri="{FF2B5EF4-FFF2-40B4-BE49-F238E27FC236}">
                      <a16:creationId xmlns:a16="http://schemas.microsoft.com/office/drawing/2014/main" id="{8B10F4C8-00D4-43EE-B91A-5D592F5CB0C0}"/>
                    </a:ext>
                  </a:extLst>
                </p:cNvPr>
                <p:cNvSpPr>
                  <a:spLocks noChangeAspect="1"/>
                </p:cNvSpPr>
                <p:nvPr/>
              </p:nvSpPr>
              <p:spPr>
                <a:xfrm rot="10800000">
                  <a:off x="6436910" y="2070387"/>
                  <a:ext cx="89822" cy="90000"/>
                </a:xfrm>
                <a:prstGeom prst="ellipse">
                  <a:avLst/>
                </a:prstGeom>
                <a:grpFill/>
                <a:ln w="12700" cap="flat" cmpd="sng" algn="ctr">
                  <a:solidFill>
                    <a:srgbClr val="A6A6A6"/>
                  </a:solidFill>
                  <a:prstDash val="solid"/>
                  <a:miter lim="800000"/>
                </a:ln>
                <a:effectLst/>
              </p:spPr>
              <p:txBody>
                <a:bodyPr rtlCol="0" anchor="ctr"/>
                <a:lstStyle/>
                <a:p>
                  <a:pPr marL="0" marR="0" lvl="0" indent="0" algn="ctr" defTabSz="913415"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8" name="TextBox 97">
                <a:extLst>
                  <a:ext uri="{FF2B5EF4-FFF2-40B4-BE49-F238E27FC236}">
                    <a16:creationId xmlns:a16="http://schemas.microsoft.com/office/drawing/2014/main" id="{D22F24B1-DC51-41A2-AC7A-6AB79847E806}"/>
                  </a:ext>
                </a:extLst>
              </p:cNvPr>
              <p:cNvSpPr txBox="1"/>
              <p:nvPr/>
            </p:nvSpPr>
            <p:spPr>
              <a:xfrm>
                <a:off x="10650288" y="1772010"/>
                <a:ext cx="2235043" cy="224724"/>
              </a:xfrm>
              <a:prstGeom prst="rect">
                <a:avLst/>
              </a:prstGeom>
              <a:noFill/>
              <a:ln>
                <a:noFill/>
              </a:ln>
            </p:spPr>
            <p:txBody>
              <a:bodyPr wrap="none" lIns="0" tIns="0" rIns="0" bIns="0" rtlCol="0" anchor="ctr">
                <a:noAutofit/>
              </a:bodyPr>
              <a:lstStyle/>
              <a:p>
                <a:pPr marL="0" marR="0" lvl="0" indent="0" defTabSz="913415"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prstClr val="white">
                        <a:lumMod val="50000"/>
                      </a:prstClr>
                    </a:solidFill>
                    <a:effectLst/>
                    <a:uLnTx/>
                    <a:uFillTx/>
                    <a:latin typeface="Arial" panose="020B0604020202020204" pitchFamily="34" charset="0"/>
                    <a:cs typeface="Arial" panose="020B0604020202020204" pitchFamily="34" charset="0"/>
                  </a:rPr>
                  <a:t>Placebo (n=413) </a:t>
                </a:r>
              </a:p>
            </p:txBody>
          </p:sp>
        </p:grpSp>
        <p:grpSp>
          <p:nvGrpSpPr>
            <p:cNvPr id="87" name="Group 86">
              <a:extLst>
                <a:ext uri="{FF2B5EF4-FFF2-40B4-BE49-F238E27FC236}">
                  <a16:creationId xmlns:a16="http://schemas.microsoft.com/office/drawing/2014/main" id="{F994E2A7-3199-4ADB-A871-7C0EC88ED180}"/>
                </a:ext>
              </a:extLst>
            </p:cNvPr>
            <p:cNvGrpSpPr/>
            <p:nvPr/>
          </p:nvGrpSpPr>
          <p:grpSpPr>
            <a:xfrm>
              <a:off x="4468902" y="1928672"/>
              <a:ext cx="2194229" cy="224724"/>
              <a:chOff x="10354703" y="2070775"/>
              <a:chExt cx="2194229" cy="224724"/>
            </a:xfrm>
          </p:grpSpPr>
          <p:grpSp>
            <p:nvGrpSpPr>
              <p:cNvPr id="93" name="Group 92">
                <a:extLst>
                  <a:ext uri="{FF2B5EF4-FFF2-40B4-BE49-F238E27FC236}">
                    <a16:creationId xmlns:a16="http://schemas.microsoft.com/office/drawing/2014/main" id="{7E8B6277-A2EB-4468-8444-B9CB36C8AF20}"/>
                  </a:ext>
                </a:extLst>
              </p:cNvPr>
              <p:cNvGrpSpPr/>
              <p:nvPr/>
            </p:nvGrpSpPr>
            <p:grpSpPr>
              <a:xfrm>
                <a:off x="10354703" y="2138137"/>
                <a:ext cx="221455" cy="90000"/>
                <a:chOff x="6371094" y="2070387"/>
                <a:chExt cx="221455" cy="90000"/>
              </a:xfrm>
              <a:solidFill>
                <a:srgbClr val="5B9BD5">
                  <a:lumMod val="75000"/>
                </a:srgbClr>
              </a:solidFill>
            </p:grpSpPr>
            <p:cxnSp>
              <p:nvCxnSpPr>
                <p:cNvPr id="95" name="Straight Connector 94">
                  <a:extLst>
                    <a:ext uri="{FF2B5EF4-FFF2-40B4-BE49-F238E27FC236}">
                      <a16:creationId xmlns:a16="http://schemas.microsoft.com/office/drawing/2014/main" id="{C359B399-8C70-4D1E-AF80-87F65023CF34}"/>
                    </a:ext>
                  </a:extLst>
                </p:cNvPr>
                <p:cNvCxnSpPr>
                  <a:cxnSpLocks/>
                </p:cNvCxnSpPr>
                <p:nvPr/>
              </p:nvCxnSpPr>
              <p:spPr>
                <a:xfrm>
                  <a:off x="6371094" y="2115387"/>
                  <a:ext cx="221455" cy="0"/>
                </a:xfrm>
                <a:prstGeom prst="line">
                  <a:avLst/>
                </a:prstGeom>
                <a:grpFill/>
                <a:ln w="28575" cap="sq" cmpd="sng" algn="ctr">
                  <a:solidFill>
                    <a:srgbClr val="ED7D31">
                      <a:lumMod val="75000"/>
                    </a:srgbClr>
                  </a:solidFill>
                  <a:prstDash val="solid"/>
                  <a:miter lim="800000"/>
                </a:ln>
                <a:effectLst/>
              </p:spPr>
            </p:cxnSp>
            <p:sp>
              <p:nvSpPr>
                <p:cNvPr id="96" name="Oval 95">
                  <a:extLst>
                    <a:ext uri="{FF2B5EF4-FFF2-40B4-BE49-F238E27FC236}">
                      <a16:creationId xmlns:a16="http://schemas.microsoft.com/office/drawing/2014/main" id="{BE913FCC-56CB-4DAD-A689-DD970B67A4C0}"/>
                    </a:ext>
                  </a:extLst>
                </p:cNvPr>
                <p:cNvSpPr>
                  <a:spLocks noChangeAspect="1"/>
                </p:cNvSpPr>
                <p:nvPr/>
              </p:nvSpPr>
              <p:spPr>
                <a:xfrm rot="10800000">
                  <a:off x="6436910" y="2070387"/>
                  <a:ext cx="89822" cy="90000"/>
                </a:xfrm>
                <a:prstGeom prst="ellipse">
                  <a:avLst/>
                </a:prstGeom>
                <a:solidFill>
                  <a:srgbClr val="ED7D31">
                    <a:lumMod val="75000"/>
                  </a:srgbClr>
                </a:solidFill>
                <a:ln w="12700" cap="flat" cmpd="sng" algn="ctr">
                  <a:solidFill>
                    <a:srgbClr val="ED7D31">
                      <a:lumMod val="75000"/>
                    </a:srgbClr>
                  </a:solidFill>
                  <a:prstDash val="dashDot"/>
                  <a:miter lim="800000"/>
                </a:ln>
                <a:effectLst/>
              </p:spPr>
              <p:txBody>
                <a:bodyPr rtlCol="0" anchor="ctr"/>
                <a:lstStyle/>
                <a:p>
                  <a:pPr marL="0" marR="0" lvl="0" indent="0" algn="ctr" defTabSz="913415"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4" name="TextBox 93">
                <a:extLst>
                  <a:ext uri="{FF2B5EF4-FFF2-40B4-BE49-F238E27FC236}">
                    <a16:creationId xmlns:a16="http://schemas.microsoft.com/office/drawing/2014/main" id="{C7F518A7-5FB6-47DB-9126-20A73A2B1830}"/>
                  </a:ext>
                </a:extLst>
              </p:cNvPr>
              <p:cNvSpPr txBox="1"/>
              <p:nvPr/>
            </p:nvSpPr>
            <p:spPr>
              <a:xfrm>
                <a:off x="10650288" y="2070775"/>
                <a:ext cx="1898644" cy="224724"/>
              </a:xfrm>
              <a:prstGeom prst="rect">
                <a:avLst/>
              </a:prstGeom>
              <a:noFill/>
            </p:spPr>
            <p:txBody>
              <a:bodyPr wrap="none" lIns="0" tIns="0" rIns="0" bIns="0" rtlCol="0" anchor="ctr">
                <a:noAutofit/>
              </a:bodyPr>
              <a:lstStyle/>
              <a:p>
                <a:pPr marL="0" marR="0" lvl="0" indent="0" defTabSz="913415"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rPr>
                  <a:t>Olodaterol 5 μg (n=422)</a:t>
                </a:r>
              </a:p>
            </p:txBody>
          </p:sp>
        </p:grpSp>
        <p:grpSp>
          <p:nvGrpSpPr>
            <p:cNvPr id="88" name="Group 87">
              <a:extLst>
                <a:ext uri="{FF2B5EF4-FFF2-40B4-BE49-F238E27FC236}">
                  <a16:creationId xmlns:a16="http://schemas.microsoft.com/office/drawing/2014/main" id="{BEA55B4F-590E-4AB6-A760-4BFBAE9DAC1E}"/>
                </a:ext>
              </a:extLst>
            </p:cNvPr>
            <p:cNvGrpSpPr/>
            <p:nvPr/>
          </p:nvGrpSpPr>
          <p:grpSpPr>
            <a:xfrm>
              <a:off x="4468902" y="2184055"/>
              <a:ext cx="2149757" cy="224724"/>
              <a:chOff x="10354703" y="2342378"/>
              <a:chExt cx="2149757" cy="224724"/>
            </a:xfrm>
          </p:grpSpPr>
          <p:grpSp>
            <p:nvGrpSpPr>
              <p:cNvPr id="89" name="Group 88">
                <a:extLst>
                  <a:ext uri="{FF2B5EF4-FFF2-40B4-BE49-F238E27FC236}">
                    <a16:creationId xmlns:a16="http://schemas.microsoft.com/office/drawing/2014/main" id="{FEAE863A-F50C-4D5A-ADD3-ED8F6610B93D}"/>
                  </a:ext>
                </a:extLst>
              </p:cNvPr>
              <p:cNvGrpSpPr/>
              <p:nvPr/>
            </p:nvGrpSpPr>
            <p:grpSpPr>
              <a:xfrm>
                <a:off x="10354703" y="2409740"/>
                <a:ext cx="221455" cy="90000"/>
                <a:chOff x="6371094" y="2070387"/>
                <a:chExt cx="221455" cy="90000"/>
              </a:xfrm>
            </p:grpSpPr>
            <p:cxnSp>
              <p:nvCxnSpPr>
                <p:cNvPr id="91" name="Straight Connector 90">
                  <a:extLst>
                    <a:ext uri="{FF2B5EF4-FFF2-40B4-BE49-F238E27FC236}">
                      <a16:creationId xmlns:a16="http://schemas.microsoft.com/office/drawing/2014/main" id="{2D14B915-3588-46F0-A2E7-404E5A555401}"/>
                    </a:ext>
                  </a:extLst>
                </p:cNvPr>
                <p:cNvCxnSpPr>
                  <a:cxnSpLocks/>
                </p:cNvCxnSpPr>
                <p:nvPr/>
              </p:nvCxnSpPr>
              <p:spPr>
                <a:xfrm>
                  <a:off x="6371094" y="2115387"/>
                  <a:ext cx="221455" cy="0"/>
                </a:xfrm>
                <a:prstGeom prst="line">
                  <a:avLst/>
                </a:prstGeom>
                <a:noFill/>
                <a:ln w="28575" cap="sq" cmpd="sng" algn="ctr">
                  <a:solidFill>
                    <a:srgbClr val="2E598E"/>
                  </a:solidFill>
                  <a:prstDash val="solid"/>
                  <a:miter lim="800000"/>
                </a:ln>
                <a:effectLst/>
              </p:spPr>
            </p:cxnSp>
            <p:sp>
              <p:nvSpPr>
                <p:cNvPr id="92" name="Oval 91">
                  <a:extLst>
                    <a:ext uri="{FF2B5EF4-FFF2-40B4-BE49-F238E27FC236}">
                      <a16:creationId xmlns:a16="http://schemas.microsoft.com/office/drawing/2014/main" id="{4A2EF6E1-A535-4C84-9DE0-354ED12287BC}"/>
                    </a:ext>
                  </a:extLst>
                </p:cNvPr>
                <p:cNvSpPr>
                  <a:spLocks noChangeAspect="1"/>
                </p:cNvSpPr>
                <p:nvPr/>
              </p:nvSpPr>
              <p:spPr>
                <a:xfrm rot="10800000">
                  <a:off x="6436910" y="2070387"/>
                  <a:ext cx="89822" cy="90000"/>
                </a:xfrm>
                <a:prstGeom prst="ellipse">
                  <a:avLst/>
                </a:prstGeom>
                <a:solidFill>
                  <a:srgbClr val="2E598E"/>
                </a:solidFill>
                <a:ln w="12700" cap="flat" cmpd="sng" algn="ctr">
                  <a:solidFill>
                    <a:srgbClr val="2E598E"/>
                  </a:solidFill>
                  <a:prstDash val="solid"/>
                  <a:miter lim="800000"/>
                </a:ln>
                <a:effectLst/>
              </p:spPr>
              <p:txBody>
                <a:bodyPr rtlCol="0" anchor="ctr"/>
                <a:lstStyle/>
                <a:p>
                  <a:pPr marL="0" marR="0" lvl="0" indent="0" algn="ctr" defTabSz="913415"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0" name="TextBox 89">
                <a:extLst>
                  <a:ext uri="{FF2B5EF4-FFF2-40B4-BE49-F238E27FC236}">
                    <a16:creationId xmlns:a16="http://schemas.microsoft.com/office/drawing/2014/main" id="{4CC41E25-F46E-4EFF-A389-C2FB7081BCDE}"/>
                  </a:ext>
                </a:extLst>
              </p:cNvPr>
              <p:cNvSpPr txBox="1"/>
              <p:nvPr/>
            </p:nvSpPr>
            <p:spPr>
              <a:xfrm>
                <a:off x="10650288" y="2342378"/>
                <a:ext cx="1854172" cy="224724"/>
              </a:xfrm>
              <a:prstGeom prst="rect">
                <a:avLst/>
              </a:prstGeom>
              <a:noFill/>
            </p:spPr>
            <p:txBody>
              <a:bodyPr wrap="none" lIns="0" tIns="0" rIns="0" bIns="0" rtlCol="0" anchor="ctr">
                <a:noAutofit/>
              </a:bodyPr>
              <a:lstStyle/>
              <a:p>
                <a:pPr marL="0" marR="0" lvl="0" indent="0" defTabSz="913415"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0A4684"/>
                    </a:solidFill>
                    <a:effectLst/>
                    <a:uLnTx/>
                    <a:uFillTx/>
                    <a:latin typeface="Arial" panose="020B0604020202020204" pitchFamily="34" charset="0"/>
                    <a:cs typeface="Arial" panose="020B0604020202020204" pitchFamily="34" charset="0"/>
                  </a:rPr>
                  <a:t>Tiotropium 5 μg (n=421)</a:t>
                </a:r>
              </a:p>
            </p:txBody>
          </p:sp>
        </p:grpSp>
      </p:grpSp>
      <p:sp>
        <p:nvSpPr>
          <p:cNvPr id="209" name="TextBox 208">
            <a:extLst>
              <a:ext uri="{FF2B5EF4-FFF2-40B4-BE49-F238E27FC236}">
                <a16:creationId xmlns:a16="http://schemas.microsoft.com/office/drawing/2014/main" id="{954859E0-2DE4-4FB8-A8E0-285E835B4E53}"/>
              </a:ext>
            </a:extLst>
          </p:cNvPr>
          <p:cNvSpPr txBox="1"/>
          <p:nvPr/>
        </p:nvSpPr>
        <p:spPr>
          <a:xfrm>
            <a:off x="1442759" y="920161"/>
            <a:ext cx="9718156" cy="1000274"/>
          </a:xfrm>
          <a:prstGeom prst="rect">
            <a:avLst/>
          </a:prstGeom>
          <a:noFill/>
        </p:spPr>
        <p:txBody>
          <a:bodyPr wrap="square" rtlCol="0">
            <a:spAutoFit/>
          </a:bodyPr>
          <a:lstStyle/>
          <a:p>
            <a:pPr marR="0" lvl="0" algn="just" defTabSz="914400" eaLnBrk="1" fontAlgn="auto" latinLnBrk="0" hangingPunct="1">
              <a:lnSpc>
                <a:spcPct val="100000"/>
              </a:lnSpc>
              <a:spcBef>
                <a:spcPts val="1200"/>
              </a:spcBef>
              <a:spcAft>
                <a:spcPts val="0"/>
              </a:spcAft>
              <a:buClrTx/>
              <a:buSzTx/>
              <a:tabLst/>
              <a:defRPr/>
            </a:pP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Tiotropium/</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Olodaterol</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tăng</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dung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tích</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hít</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vào</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so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với</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đơn</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trị</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(p&lt;0,0001)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và</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duy</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trì</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trong</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suốt</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thời</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gian</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bệnh</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nhân</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COPD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vận</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động</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gắng</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sức</a:t>
            </a:r>
            <a:r>
              <a:rPr kumimoji="0" lang="en-US" sz="1800" i="0" u="none" strike="noStrike" kern="0" cap="none" spc="0" normalizeH="0" baseline="0" noProof="0" dirty="0">
                <a:ln>
                  <a:noFill/>
                </a:ln>
                <a:effectLst/>
                <a:uLnTx/>
                <a:uFillTx/>
                <a:latin typeface="Arial" panose="020B0604020202020204" pitchFamily="34" charset="0"/>
                <a:cs typeface="Arial" panose="020B0604020202020204" pitchFamily="34" charset="0"/>
              </a:rPr>
              <a:t>.</a:t>
            </a:r>
          </a:p>
          <a:p>
            <a:pPr marR="0" lvl="0" algn="just" defTabSz="914400" eaLnBrk="1" fontAlgn="auto" latinLnBrk="0" hangingPunct="1">
              <a:lnSpc>
                <a:spcPct val="100000"/>
              </a:lnSpc>
              <a:spcBef>
                <a:spcPts val="600"/>
              </a:spcBef>
              <a:spcAft>
                <a:spcPts val="0"/>
              </a:spcAft>
              <a:buClrTx/>
              <a:buSzTx/>
              <a:tabLst/>
              <a:defRPr/>
            </a:pP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a:t>
            </a:r>
            <a:r>
              <a:rPr kumimoji="0" lang="en-US"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Tiotropium/</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Olodaterol</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Respimat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giảm</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căng</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phồng</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phổi</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kể</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cả</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khi</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vận</a:t>
            </a:r>
            <a:r>
              <a:rPr kumimoji="0" lang="en-US"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động</a:t>
            </a:r>
            <a:r>
              <a:rPr kumimoji="0" lang="en-US"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a:t>
            </a:r>
          </a:p>
        </p:txBody>
      </p:sp>
      <p:sp>
        <p:nvSpPr>
          <p:cNvPr id="210" name="TextBox 209">
            <a:extLst>
              <a:ext uri="{FF2B5EF4-FFF2-40B4-BE49-F238E27FC236}">
                <a16:creationId xmlns:a16="http://schemas.microsoft.com/office/drawing/2014/main" id="{00CB5003-A7AA-460B-8CF5-83D94B45C755}"/>
              </a:ext>
            </a:extLst>
          </p:cNvPr>
          <p:cNvSpPr txBox="1"/>
          <p:nvPr/>
        </p:nvSpPr>
        <p:spPr>
          <a:xfrm>
            <a:off x="2456653" y="6043637"/>
            <a:ext cx="7317658" cy="461665"/>
          </a:xfrm>
          <a:prstGeom prst="rect">
            <a:avLst/>
          </a:prstGeom>
          <a:noFill/>
        </p:spPr>
        <p:txBody>
          <a:bodyPr wrap="square" rtlCol="0">
            <a:spAutoFit/>
          </a:bodyPr>
          <a:lstStyle/>
          <a:p>
            <a:pPr marR="0" lvl="0" algn="just" defTabSz="914400" eaLnBrk="1" fontAlgn="auto" latinLnBrk="0" hangingPunct="1">
              <a:lnSpc>
                <a:spcPct val="100000"/>
              </a:lnSpc>
              <a:spcBef>
                <a:spcPts val="0"/>
              </a:spcBef>
              <a:buClrTx/>
              <a:buSzTx/>
              <a:tabLst/>
              <a:defRPr/>
            </a:pP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Kết</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quả</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từ</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lang="en-US" sz="1200" kern="0" dirty="0" err="1">
                <a:latin typeface="Arial" panose="020B0604020202020204" pitchFamily="34" charset="0"/>
                <a:cs typeface="Arial" panose="020B0604020202020204" pitchFamily="34" charset="0"/>
              </a:rPr>
              <a:t>phân</a:t>
            </a:r>
            <a:r>
              <a:rPr lang="en-US" sz="1200" kern="0" dirty="0">
                <a:latin typeface="Arial" panose="020B0604020202020204" pitchFamily="34" charset="0"/>
                <a:cs typeface="Arial" panose="020B0604020202020204" pitchFamily="34" charset="0"/>
              </a:rPr>
              <a:t> </a:t>
            </a:r>
            <a:r>
              <a:rPr lang="en-US" sz="1200" kern="0" dirty="0" err="1">
                <a:latin typeface="Arial" panose="020B0604020202020204" pitchFamily="34" charset="0"/>
                <a:cs typeface="Arial" panose="020B0604020202020204" pitchFamily="34" charset="0"/>
              </a:rPr>
              <a:t>tích</a:t>
            </a:r>
            <a:r>
              <a:rPr lang="en-US" sz="1200" kern="0" dirty="0">
                <a:latin typeface="Arial" panose="020B0604020202020204" pitchFamily="34" charset="0"/>
                <a:cs typeface="Arial" panose="020B0604020202020204" pitchFamily="34" charset="0"/>
              </a:rPr>
              <a:t> </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MORACTO 1+2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là</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nghiên</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cứu</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kép</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ngẫu</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nhiên</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mù</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đôi</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bắt</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chéo</a:t>
            </a:r>
            <a:r>
              <a:rPr lang="en-US" sz="1200" kern="0" dirty="0">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Tiêu</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chí</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chính</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thời</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gian</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lang="en-US" sz="1200" kern="0" dirty="0" err="1">
                <a:latin typeface="Arial" panose="020B0604020202020204" pitchFamily="34" charset="0"/>
                <a:cs typeface="Arial" panose="020B0604020202020204" pitchFamily="34" charset="0"/>
              </a:rPr>
              <a:t>gắng</a:t>
            </a:r>
            <a:r>
              <a:rPr lang="en-US" sz="1200" kern="0" dirty="0">
                <a:latin typeface="Arial" panose="020B0604020202020204" pitchFamily="34" charset="0"/>
                <a:cs typeface="Arial" panose="020B0604020202020204" pitchFamily="34" charset="0"/>
              </a:rPr>
              <a:t> </a:t>
            </a:r>
            <a:r>
              <a:rPr lang="en-US" sz="1200" kern="0" dirty="0" err="1">
                <a:latin typeface="Arial" panose="020B0604020202020204" pitchFamily="34" charset="0"/>
                <a:cs typeface="Arial" panose="020B0604020202020204" pitchFamily="34" charset="0"/>
              </a:rPr>
              <a:t>sức</a:t>
            </a:r>
            <a:r>
              <a:rPr lang="en-US" sz="1200" kern="0" dirty="0">
                <a:latin typeface="Arial" panose="020B0604020202020204" pitchFamily="34" charset="0"/>
                <a:cs typeface="Arial" panose="020B0604020202020204" pitchFamily="34" charset="0"/>
              </a:rPr>
              <a:t> </a:t>
            </a:r>
            <a:r>
              <a:rPr lang="en-US" sz="1200" kern="0" dirty="0" err="1">
                <a:latin typeface="Arial" panose="020B0604020202020204" pitchFamily="34" charset="0"/>
                <a:cs typeface="Arial" panose="020B0604020202020204" pitchFamily="34" charset="0"/>
              </a:rPr>
              <a:t>và</a:t>
            </a:r>
            <a:r>
              <a:rPr lang="en-US" sz="1200" kern="0" dirty="0">
                <a:latin typeface="Arial" panose="020B0604020202020204" pitchFamily="34" charset="0"/>
                <a:cs typeface="Arial" panose="020B0604020202020204" pitchFamily="34" charset="0"/>
              </a:rPr>
              <a:t> </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dung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tích</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hít</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vào</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trước</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khi</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thực</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hiện</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test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gắng</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sức</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ở </a:t>
            </a:r>
            <a:r>
              <a:rPr kumimoji="0" lang="en-US" sz="1200" i="0" strike="noStrike" kern="0" cap="none" spc="0" normalizeH="0" baseline="0" noProof="0" dirty="0" err="1">
                <a:ln>
                  <a:noFill/>
                </a:ln>
                <a:effectLst/>
                <a:uLnTx/>
                <a:uFillTx/>
                <a:latin typeface="Arial" panose="020B0604020202020204" pitchFamily="34" charset="0"/>
                <a:cs typeface="Arial" panose="020B0604020202020204" pitchFamily="34" charset="0"/>
              </a:rPr>
              <a:t>tuần</a:t>
            </a:r>
            <a:r>
              <a:rPr kumimoji="0" lang="en-US" sz="1200" i="0" strike="noStrike" kern="0" cap="none" spc="0" normalizeH="0" baseline="0" noProof="0" dirty="0">
                <a:ln>
                  <a:noFill/>
                </a:ln>
                <a:effectLst/>
                <a:uLnTx/>
                <a:uFillTx/>
                <a:latin typeface="Arial" panose="020B0604020202020204" pitchFamily="34" charset="0"/>
                <a:cs typeface="Arial" panose="020B0604020202020204" pitchFamily="34" charset="0"/>
              </a:rPr>
              <a:t> 6 </a:t>
            </a:r>
          </a:p>
        </p:txBody>
      </p:sp>
      <p:sp>
        <p:nvSpPr>
          <p:cNvPr id="211" name="Rectangle 210">
            <a:extLst>
              <a:ext uri="{FF2B5EF4-FFF2-40B4-BE49-F238E27FC236}">
                <a16:creationId xmlns:a16="http://schemas.microsoft.com/office/drawing/2014/main" id="{44028B88-0325-416C-9EBB-B92D7739CC60}"/>
              </a:ext>
            </a:extLst>
          </p:cNvPr>
          <p:cNvSpPr/>
          <p:nvPr/>
        </p:nvSpPr>
        <p:spPr>
          <a:xfrm>
            <a:off x="10191751" y="-7139"/>
            <a:ext cx="2000250" cy="31461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MORACTO 1+2</a:t>
            </a:r>
          </a:p>
        </p:txBody>
      </p:sp>
    </p:spTree>
    <p:extLst>
      <p:ext uri="{BB962C8B-B14F-4D97-AF65-F5344CB8AC3E}">
        <p14:creationId xmlns:p14="http://schemas.microsoft.com/office/powerpoint/2010/main" val="4442224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TextBox 39">
            <a:extLst>
              <a:ext uri="{FF2B5EF4-FFF2-40B4-BE49-F238E27FC236}">
                <a16:creationId xmlns:a16="http://schemas.microsoft.com/office/drawing/2014/main" id="{26308EFB-E5B6-4C27-AF79-39CAF451CD0C}"/>
              </a:ext>
            </a:extLst>
          </p:cNvPr>
          <p:cNvSpPr txBox="1"/>
          <p:nvPr/>
        </p:nvSpPr>
        <p:spPr>
          <a:xfrm>
            <a:off x="9231110" y="6627168"/>
            <a:ext cx="2962653" cy="230832"/>
          </a:xfrm>
          <a:prstGeom prst="rect">
            <a:avLst/>
          </a:prstGeom>
          <a:noFill/>
        </p:spPr>
        <p:txBody>
          <a:bodyPr wrap="square" rtlCol="0">
            <a:spAutoFit/>
          </a:bodyPr>
          <a:lstStyle/>
          <a:p>
            <a:r>
              <a:rPr kumimoji="0" lang="en-US"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Maltais</a:t>
            </a: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F, et al. </a:t>
            </a:r>
            <a:r>
              <a:rPr kumimoji="0" lang="en-US"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Ther</a:t>
            </a: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Adv Respir Dis. 2018;12: 1–13.</a:t>
            </a:r>
            <a:endParaRPr lang="en-US" sz="900" dirty="0">
              <a:solidFill>
                <a:schemeClr val="bg1">
                  <a:lumMod val="65000"/>
                </a:schemeClr>
              </a:solidFill>
              <a:latin typeface="Arial" panose="020B0604020202020204" pitchFamily="34" charset="0"/>
              <a:cs typeface="Arial" panose="020B0604020202020204" pitchFamily="34" charset="0"/>
            </a:endParaRPr>
          </a:p>
        </p:txBody>
      </p:sp>
      <p:grpSp>
        <p:nvGrpSpPr>
          <p:cNvPr id="44" name="Group 43">
            <a:extLst>
              <a:ext uri="{FF2B5EF4-FFF2-40B4-BE49-F238E27FC236}">
                <a16:creationId xmlns:a16="http://schemas.microsoft.com/office/drawing/2014/main" id="{F840E635-D979-41C5-84BF-54185FA26A1F}"/>
              </a:ext>
            </a:extLst>
          </p:cNvPr>
          <p:cNvGrpSpPr/>
          <p:nvPr/>
        </p:nvGrpSpPr>
        <p:grpSpPr>
          <a:xfrm>
            <a:off x="3833566" y="2746328"/>
            <a:ext cx="5946184" cy="3995215"/>
            <a:chOff x="3284926" y="2350022"/>
            <a:chExt cx="5946184" cy="3995215"/>
          </a:xfrm>
        </p:grpSpPr>
        <p:grpSp>
          <p:nvGrpSpPr>
            <p:cNvPr id="3" name="Group 2">
              <a:extLst>
                <a:ext uri="{FF2B5EF4-FFF2-40B4-BE49-F238E27FC236}">
                  <a16:creationId xmlns:a16="http://schemas.microsoft.com/office/drawing/2014/main" id="{0374EE79-8DE6-4751-8B12-9A302414267D}"/>
                </a:ext>
              </a:extLst>
            </p:cNvPr>
            <p:cNvGrpSpPr/>
            <p:nvPr/>
          </p:nvGrpSpPr>
          <p:grpSpPr>
            <a:xfrm>
              <a:off x="3284926" y="2350022"/>
              <a:ext cx="5946184" cy="3709183"/>
              <a:chOff x="1290996" y="1644981"/>
              <a:chExt cx="5946184" cy="3709183"/>
            </a:xfrm>
          </p:grpSpPr>
          <p:cxnSp>
            <p:nvCxnSpPr>
              <p:cNvPr id="4" name="Gerade Verbindung 21">
                <a:extLst>
                  <a:ext uri="{FF2B5EF4-FFF2-40B4-BE49-F238E27FC236}">
                    <a16:creationId xmlns:a16="http://schemas.microsoft.com/office/drawing/2014/main" id="{66082D6E-4CA4-4952-9B7C-A976D180F82E}"/>
                  </a:ext>
                </a:extLst>
              </p:cNvPr>
              <p:cNvCxnSpPr>
                <a:cxnSpLocks noChangeShapeType="1"/>
              </p:cNvCxnSpPr>
              <p:nvPr/>
            </p:nvCxnSpPr>
            <p:spPr bwMode="auto">
              <a:xfrm>
                <a:off x="2154671" y="1970623"/>
                <a:ext cx="0" cy="3235336"/>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5" name="Rectangle 4">
                <a:extLst>
                  <a:ext uri="{FF2B5EF4-FFF2-40B4-BE49-F238E27FC236}">
                    <a16:creationId xmlns:a16="http://schemas.microsoft.com/office/drawing/2014/main" id="{FB72E285-CEEF-4AF1-BA84-613F8E04738B}"/>
                  </a:ext>
                </a:extLst>
              </p:cNvPr>
              <p:cNvSpPr/>
              <p:nvPr/>
            </p:nvSpPr>
            <p:spPr bwMode="auto">
              <a:xfrm>
                <a:off x="4001023" y="2629128"/>
                <a:ext cx="601704" cy="2576114"/>
              </a:xfrm>
              <a:prstGeom prst="rect">
                <a:avLst/>
              </a:prstGeom>
              <a:solidFill>
                <a:srgbClr val="92D050"/>
              </a:solidFill>
              <a:ln w="9525">
                <a:noFill/>
                <a:miter lim="800000"/>
                <a:headEnd/>
                <a:tailEnd/>
              </a:ln>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marL="0" marR="0" lvl="0" indent="0" defTabSz="684593" eaLnBrk="1" fontAlgn="auto" latinLnBrk="0" hangingPunct="1">
                  <a:lnSpc>
                    <a:spcPct val="100000"/>
                  </a:lnSpc>
                  <a:spcBef>
                    <a:spcPts val="0"/>
                  </a:spcBef>
                  <a:spcAft>
                    <a:spcPts val="0"/>
                  </a:spcAft>
                  <a:buClrTx/>
                  <a:buSzTx/>
                  <a:buFontTx/>
                  <a:buNone/>
                  <a:tabLst/>
                  <a:defRPr/>
                </a:pPr>
                <a:endParaRPr kumimoji="0" lang="en-GB" sz="600" b="0" i="0" u="none" strike="noStrike" kern="0" cap="none" spc="0" normalizeH="0" baseline="0" noProof="0" dirty="0">
                  <a:ln>
                    <a:noFill/>
                  </a:ln>
                  <a:solidFill>
                    <a:srgbClr val="000000"/>
                  </a:solidFill>
                  <a:effectLst/>
                  <a:uLnTx/>
                  <a:uFillTx/>
                  <a:ea typeface="ＭＳ Ｐゴシック"/>
                  <a:cs typeface="Arial" panose="020B0604020202020204" pitchFamily="34" charset="0"/>
                </a:endParaRPr>
              </a:p>
            </p:txBody>
          </p:sp>
          <p:sp>
            <p:nvSpPr>
              <p:cNvPr id="6" name="Rectangle 5">
                <a:extLst>
                  <a:ext uri="{FF2B5EF4-FFF2-40B4-BE49-F238E27FC236}">
                    <a16:creationId xmlns:a16="http://schemas.microsoft.com/office/drawing/2014/main" id="{154C00A3-13DD-40C2-9B31-75EA7B6D7894}"/>
                  </a:ext>
                </a:extLst>
              </p:cNvPr>
              <p:cNvSpPr/>
              <p:nvPr/>
            </p:nvSpPr>
            <p:spPr bwMode="auto">
              <a:xfrm>
                <a:off x="2632359" y="3909856"/>
                <a:ext cx="601704" cy="1295387"/>
              </a:xfrm>
              <a:prstGeom prst="rect">
                <a:avLst/>
              </a:prstGeom>
              <a:solidFill>
                <a:srgbClr val="D5DDE3">
                  <a:lumMod val="90000"/>
                </a:srgbClr>
              </a:solidFill>
              <a:ln w="9525">
                <a:solidFill>
                  <a:srgbClr val="D5DDE3">
                    <a:lumMod val="90000"/>
                  </a:srgbClr>
                </a:solidFill>
                <a:miter lim="800000"/>
                <a:headEnd/>
                <a:tailEnd/>
              </a:ln>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marL="0" marR="0" lvl="0" indent="0" defTabSz="684593" eaLnBrk="1" fontAlgn="auto" latinLnBrk="0" hangingPunct="1">
                  <a:lnSpc>
                    <a:spcPct val="100000"/>
                  </a:lnSpc>
                  <a:spcBef>
                    <a:spcPts val="0"/>
                  </a:spcBef>
                  <a:spcAft>
                    <a:spcPts val="0"/>
                  </a:spcAft>
                  <a:buClrTx/>
                  <a:buSzTx/>
                  <a:buFontTx/>
                  <a:buNone/>
                  <a:tabLst/>
                  <a:defRPr/>
                </a:pPr>
                <a:endParaRPr kumimoji="0" lang="en-GB" sz="600" b="0" i="0" u="none" strike="noStrike" kern="0" cap="none" spc="0" normalizeH="0" baseline="0" noProof="0" dirty="0">
                  <a:ln>
                    <a:noFill/>
                  </a:ln>
                  <a:solidFill>
                    <a:srgbClr val="000000"/>
                  </a:solidFill>
                  <a:effectLst/>
                  <a:uLnTx/>
                  <a:uFillTx/>
                  <a:ea typeface="ＭＳ Ｐゴシック"/>
                  <a:cs typeface="Arial" panose="020B0604020202020204" pitchFamily="34" charset="0"/>
                </a:endParaRPr>
              </a:p>
            </p:txBody>
          </p:sp>
          <p:sp>
            <p:nvSpPr>
              <p:cNvPr id="7" name="Textfeld 57">
                <a:extLst>
                  <a:ext uri="{FF2B5EF4-FFF2-40B4-BE49-F238E27FC236}">
                    <a16:creationId xmlns:a16="http://schemas.microsoft.com/office/drawing/2014/main" id="{BEBAC486-E350-4D5B-BAAB-AA02D1113C66}"/>
                  </a:ext>
                </a:extLst>
              </p:cNvPr>
              <p:cNvSpPr txBox="1">
                <a:spLocks noChangeArrowheads="1"/>
              </p:cNvSpPr>
              <p:nvPr/>
            </p:nvSpPr>
            <p:spPr bwMode="auto">
              <a:xfrm>
                <a:off x="1706428" y="5077165"/>
                <a:ext cx="364552" cy="276999"/>
              </a:xfrm>
              <a:prstGeom prst="rect">
                <a:avLst/>
              </a:prstGeom>
              <a:no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algn="r" defTabSz="685783" eaLnBrk="0" fontAlgn="base" latinLnBrk="0" hangingPunct="0">
                  <a:lnSpc>
                    <a:spcPct val="100000"/>
                  </a:lnSpc>
                  <a:spcBef>
                    <a:spcPct val="0"/>
                  </a:spcBef>
                  <a:spcAft>
                    <a:spcPct val="0"/>
                  </a:spcAft>
                  <a:buClrTx/>
                  <a:buSzTx/>
                  <a:buFontTx/>
                  <a:buNone/>
                  <a:tabLst/>
                  <a:defRPr/>
                </a:pPr>
                <a:r>
                  <a:rPr kumimoji="0" lang="en-GB" alt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0</a:t>
                </a:r>
              </a:p>
            </p:txBody>
          </p:sp>
          <p:cxnSp>
            <p:nvCxnSpPr>
              <p:cNvPr id="8" name="Gerade Verbindung 40">
                <a:extLst>
                  <a:ext uri="{FF2B5EF4-FFF2-40B4-BE49-F238E27FC236}">
                    <a16:creationId xmlns:a16="http://schemas.microsoft.com/office/drawing/2014/main" id="{19FAD24E-DFB3-40F9-82A0-B64D66951300}"/>
                  </a:ext>
                </a:extLst>
              </p:cNvPr>
              <p:cNvCxnSpPr>
                <a:cxnSpLocks noChangeShapeType="1"/>
              </p:cNvCxnSpPr>
              <p:nvPr/>
            </p:nvCxnSpPr>
            <p:spPr bwMode="auto">
              <a:xfrm rot="16200000">
                <a:off x="2112169" y="4396569"/>
                <a:ext cx="0" cy="850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9" name="Textfeld 57">
                <a:extLst>
                  <a:ext uri="{FF2B5EF4-FFF2-40B4-BE49-F238E27FC236}">
                    <a16:creationId xmlns:a16="http://schemas.microsoft.com/office/drawing/2014/main" id="{B43C87FE-0A3C-4F0A-9299-9EC78866F3CC}"/>
                  </a:ext>
                </a:extLst>
              </p:cNvPr>
              <p:cNvSpPr txBox="1">
                <a:spLocks noChangeArrowheads="1"/>
              </p:cNvSpPr>
              <p:nvPr/>
            </p:nvSpPr>
            <p:spPr bwMode="auto">
              <a:xfrm>
                <a:off x="1595202" y="4302168"/>
                <a:ext cx="475777" cy="276999"/>
              </a:xfrm>
              <a:prstGeom prst="rect">
                <a:avLst/>
              </a:prstGeom>
              <a:no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algn="r" defTabSz="685783" eaLnBrk="0" fontAlgn="base" latinLnBrk="0" hangingPunct="0">
                  <a:lnSpc>
                    <a:spcPct val="100000"/>
                  </a:lnSpc>
                  <a:spcBef>
                    <a:spcPct val="0"/>
                  </a:spcBef>
                  <a:spcAft>
                    <a:spcPct val="0"/>
                  </a:spcAft>
                  <a:buClrTx/>
                  <a:buSzTx/>
                  <a:buFontTx/>
                  <a:buNone/>
                  <a:tabLst/>
                  <a:defRPr/>
                </a:pPr>
                <a:r>
                  <a:rPr kumimoji="0" lang="en-GB" alt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440</a:t>
                </a:r>
              </a:p>
            </p:txBody>
          </p:sp>
          <p:cxnSp>
            <p:nvCxnSpPr>
              <p:cNvPr id="10" name="Gerade Verbindung 40">
                <a:extLst>
                  <a:ext uri="{FF2B5EF4-FFF2-40B4-BE49-F238E27FC236}">
                    <a16:creationId xmlns:a16="http://schemas.microsoft.com/office/drawing/2014/main" id="{13A6B43D-EE99-4176-9B53-937FC9F89253}"/>
                  </a:ext>
                </a:extLst>
              </p:cNvPr>
              <p:cNvCxnSpPr>
                <a:cxnSpLocks noChangeShapeType="1"/>
              </p:cNvCxnSpPr>
              <p:nvPr/>
            </p:nvCxnSpPr>
            <p:spPr bwMode="auto">
              <a:xfrm rot="16200000">
                <a:off x="2112169" y="3567774"/>
                <a:ext cx="0" cy="850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11" name="Textfeld 57">
                <a:extLst>
                  <a:ext uri="{FF2B5EF4-FFF2-40B4-BE49-F238E27FC236}">
                    <a16:creationId xmlns:a16="http://schemas.microsoft.com/office/drawing/2014/main" id="{8F1A08AD-2C0D-4387-A442-793C5CDE5701}"/>
                  </a:ext>
                </a:extLst>
              </p:cNvPr>
              <p:cNvSpPr txBox="1">
                <a:spLocks noChangeArrowheads="1"/>
              </p:cNvSpPr>
              <p:nvPr/>
            </p:nvSpPr>
            <p:spPr bwMode="auto">
              <a:xfrm>
                <a:off x="1595202" y="3459393"/>
                <a:ext cx="475777" cy="276999"/>
              </a:xfrm>
              <a:prstGeom prst="rect">
                <a:avLst/>
              </a:prstGeom>
              <a:no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algn="r" defTabSz="685783" eaLnBrk="0" fontAlgn="base" latinLnBrk="0" hangingPunct="0">
                  <a:lnSpc>
                    <a:spcPct val="100000"/>
                  </a:lnSpc>
                  <a:spcBef>
                    <a:spcPct val="0"/>
                  </a:spcBef>
                  <a:spcAft>
                    <a:spcPct val="0"/>
                  </a:spcAft>
                  <a:buClrTx/>
                  <a:buSzTx/>
                  <a:buFontTx/>
                  <a:buNone/>
                  <a:tabLst/>
                  <a:defRPr/>
                </a:pPr>
                <a:r>
                  <a:rPr kumimoji="0" lang="en-GB" alt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480</a:t>
                </a:r>
              </a:p>
            </p:txBody>
          </p:sp>
          <p:cxnSp>
            <p:nvCxnSpPr>
              <p:cNvPr id="12" name="Gerade Verbindung 40">
                <a:extLst>
                  <a:ext uri="{FF2B5EF4-FFF2-40B4-BE49-F238E27FC236}">
                    <a16:creationId xmlns:a16="http://schemas.microsoft.com/office/drawing/2014/main" id="{B53FA52E-2B79-4A76-AB85-FDD05A8553D7}"/>
                  </a:ext>
                </a:extLst>
              </p:cNvPr>
              <p:cNvCxnSpPr>
                <a:cxnSpLocks noChangeShapeType="1"/>
              </p:cNvCxnSpPr>
              <p:nvPr/>
            </p:nvCxnSpPr>
            <p:spPr bwMode="auto">
              <a:xfrm rot="16200000">
                <a:off x="2112169" y="2753329"/>
                <a:ext cx="0" cy="850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13" name="Textfeld 57">
                <a:extLst>
                  <a:ext uri="{FF2B5EF4-FFF2-40B4-BE49-F238E27FC236}">
                    <a16:creationId xmlns:a16="http://schemas.microsoft.com/office/drawing/2014/main" id="{BC30776C-4BFB-4D2B-97A6-6FC97518FF8A}"/>
                  </a:ext>
                </a:extLst>
              </p:cNvPr>
              <p:cNvSpPr txBox="1">
                <a:spLocks noChangeArrowheads="1"/>
              </p:cNvSpPr>
              <p:nvPr/>
            </p:nvSpPr>
            <p:spPr bwMode="auto">
              <a:xfrm>
                <a:off x="1595202" y="2658926"/>
                <a:ext cx="475777" cy="276999"/>
              </a:xfrm>
              <a:prstGeom prst="rect">
                <a:avLst/>
              </a:prstGeom>
              <a:no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algn="r" defTabSz="685783" eaLnBrk="0" fontAlgn="base" latinLnBrk="0" hangingPunct="0">
                  <a:lnSpc>
                    <a:spcPct val="100000"/>
                  </a:lnSpc>
                  <a:spcBef>
                    <a:spcPct val="0"/>
                  </a:spcBef>
                  <a:spcAft>
                    <a:spcPct val="0"/>
                  </a:spcAft>
                  <a:buClrTx/>
                  <a:buSzTx/>
                  <a:buFontTx/>
                  <a:buNone/>
                  <a:tabLst/>
                  <a:defRPr/>
                </a:pPr>
                <a:r>
                  <a:rPr kumimoji="0" lang="en-GB" alt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520</a:t>
                </a:r>
              </a:p>
            </p:txBody>
          </p:sp>
          <p:cxnSp>
            <p:nvCxnSpPr>
              <p:cNvPr id="14" name="Gerade Verbindung 40">
                <a:extLst>
                  <a:ext uri="{FF2B5EF4-FFF2-40B4-BE49-F238E27FC236}">
                    <a16:creationId xmlns:a16="http://schemas.microsoft.com/office/drawing/2014/main" id="{86FC6C65-674F-41BF-89F4-72C27F0E4689}"/>
                  </a:ext>
                </a:extLst>
              </p:cNvPr>
              <p:cNvCxnSpPr>
                <a:cxnSpLocks noChangeShapeType="1"/>
              </p:cNvCxnSpPr>
              <p:nvPr/>
            </p:nvCxnSpPr>
            <p:spPr bwMode="auto">
              <a:xfrm rot="16200000">
                <a:off x="2112169" y="1928120"/>
                <a:ext cx="0" cy="8500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sp>
            <p:nvSpPr>
              <p:cNvPr id="15" name="Textfeld 57">
                <a:extLst>
                  <a:ext uri="{FF2B5EF4-FFF2-40B4-BE49-F238E27FC236}">
                    <a16:creationId xmlns:a16="http://schemas.microsoft.com/office/drawing/2014/main" id="{29F25C77-4F01-4FAF-938A-78DEFC2A2E77}"/>
                  </a:ext>
                </a:extLst>
              </p:cNvPr>
              <p:cNvSpPr txBox="1">
                <a:spLocks noChangeArrowheads="1"/>
              </p:cNvSpPr>
              <p:nvPr/>
            </p:nvSpPr>
            <p:spPr bwMode="auto">
              <a:xfrm>
                <a:off x="1595202" y="1833718"/>
                <a:ext cx="475777" cy="276999"/>
              </a:xfrm>
              <a:prstGeom prst="rect">
                <a:avLst/>
              </a:prstGeom>
              <a:no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algn="r" defTabSz="685783" eaLnBrk="0" fontAlgn="base" latinLnBrk="0" hangingPunct="0">
                  <a:lnSpc>
                    <a:spcPct val="100000"/>
                  </a:lnSpc>
                  <a:spcBef>
                    <a:spcPct val="0"/>
                  </a:spcBef>
                  <a:spcAft>
                    <a:spcPct val="0"/>
                  </a:spcAft>
                  <a:buClrTx/>
                  <a:buSzTx/>
                  <a:buFontTx/>
                  <a:buNone/>
                  <a:tabLst/>
                  <a:defRPr/>
                </a:pPr>
                <a:r>
                  <a:rPr kumimoji="0" lang="en-GB" alt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p>
            </p:txBody>
          </p:sp>
          <p:cxnSp>
            <p:nvCxnSpPr>
              <p:cNvPr id="16" name="Straight Connector 15">
                <a:extLst>
                  <a:ext uri="{FF2B5EF4-FFF2-40B4-BE49-F238E27FC236}">
                    <a16:creationId xmlns:a16="http://schemas.microsoft.com/office/drawing/2014/main" id="{B5A54B0F-9E47-4371-AEB6-3052DAF3123B}"/>
                  </a:ext>
                </a:extLst>
              </p:cNvPr>
              <p:cNvCxnSpPr/>
              <p:nvPr/>
            </p:nvCxnSpPr>
            <p:spPr bwMode="auto">
              <a:xfrm>
                <a:off x="2912211" y="1967458"/>
                <a:ext cx="13572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17" name="Straight Connector 16">
                <a:extLst>
                  <a:ext uri="{FF2B5EF4-FFF2-40B4-BE49-F238E27FC236}">
                    <a16:creationId xmlns:a16="http://schemas.microsoft.com/office/drawing/2014/main" id="{BA18340E-AD69-4363-9672-C2A29499D1E2}"/>
                  </a:ext>
                </a:extLst>
              </p:cNvPr>
              <p:cNvCxnSpPr>
                <a:cxnSpLocks/>
              </p:cNvCxnSpPr>
              <p:nvPr/>
            </p:nvCxnSpPr>
            <p:spPr bwMode="auto">
              <a:xfrm>
                <a:off x="2912127" y="1961189"/>
                <a:ext cx="0" cy="174579"/>
              </a:xfrm>
              <a:prstGeom prst="line">
                <a:avLst/>
              </a:prstGeom>
              <a:noFill/>
              <a:ln w="9525">
                <a:solidFill>
                  <a:srgbClr val="000000"/>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18" name="Straight Connector 17">
                <a:extLst>
                  <a:ext uri="{FF2B5EF4-FFF2-40B4-BE49-F238E27FC236}">
                    <a16:creationId xmlns:a16="http://schemas.microsoft.com/office/drawing/2014/main" id="{E0760E04-2F1D-4A27-8E3E-4FA71F6D2FCD}"/>
                  </a:ext>
                </a:extLst>
              </p:cNvPr>
              <p:cNvCxnSpPr>
                <a:cxnSpLocks/>
              </p:cNvCxnSpPr>
              <p:nvPr/>
            </p:nvCxnSpPr>
            <p:spPr bwMode="auto">
              <a:xfrm>
                <a:off x="4272939" y="1961424"/>
                <a:ext cx="0" cy="1514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grpSp>
            <p:nvGrpSpPr>
              <p:cNvPr id="19" name="Group 18">
                <a:extLst>
                  <a:ext uri="{FF2B5EF4-FFF2-40B4-BE49-F238E27FC236}">
                    <a16:creationId xmlns:a16="http://schemas.microsoft.com/office/drawing/2014/main" id="{6234544D-CD55-433F-8B7C-44FA8B98BAE5}"/>
                  </a:ext>
                </a:extLst>
              </p:cNvPr>
              <p:cNvGrpSpPr/>
              <p:nvPr/>
            </p:nvGrpSpPr>
            <p:grpSpPr>
              <a:xfrm>
                <a:off x="4249305" y="2227119"/>
                <a:ext cx="72952" cy="794980"/>
                <a:chOff x="4649338" y="3217461"/>
                <a:chExt cx="69375" cy="784745"/>
              </a:xfrm>
            </p:grpSpPr>
            <p:cxnSp>
              <p:nvCxnSpPr>
                <p:cNvPr id="35" name="Straight Connector 34">
                  <a:extLst>
                    <a:ext uri="{FF2B5EF4-FFF2-40B4-BE49-F238E27FC236}">
                      <a16:creationId xmlns:a16="http://schemas.microsoft.com/office/drawing/2014/main" id="{26F1B5B9-C1B3-44CA-91BF-5845DD214BF8}"/>
                    </a:ext>
                  </a:extLst>
                </p:cNvPr>
                <p:cNvCxnSpPr>
                  <a:cxnSpLocks/>
                </p:cNvCxnSpPr>
                <p:nvPr/>
              </p:nvCxnSpPr>
              <p:spPr bwMode="auto">
                <a:xfrm>
                  <a:off x="4682979" y="3217461"/>
                  <a:ext cx="0" cy="784745"/>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36" name="Straight Connector 35">
                  <a:extLst>
                    <a:ext uri="{FF2B5EF4-FFF2-40B4-BE49-F238E27FC236}">
                      <a16:creationId xmlns:a16="http://schemas.microsoft.com/office/drawing/2014/main" id="{390C83FF-E925-4DD2-98E1-C67BF63B2BCD}"/>
                    </a:ext>
                  </a:extLst>
                </p:cNvPr>
                <p:cNvCxnSpPr>
                  <a:cxnSpLocks/>
                </p:cNvCxnSpPr>
                <p:nvPr/>
              </p:nvCxnSpPr>
              <p:spPr bwMode="auto">
                <a:xfrm>
                  <a:off x="4649338" y="3217461"/>
                  <a:ext cx="69375" cy="0"/>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37" name="Straight Connector 36">
                  <a:extLst>
                    <a:ext uri="{FF2B5EF4-FFF2-40B4-BE49-F238E27FC236}">
                      <a16:creationId xmlns:a16="http://schemas.microsoft.com/office/drawing/2014/main" id="{E67D4C51-448A-4C7F-8886-8AA242912077}"/>
                    </a:ext>
                  </a:extLst>
                </p:cNvPr>
                <p:cNvCxnSpPr>
                  <a:cxnSpLocks/>
                </p:cNvCxnSpPr>
                <p:nvPr/>
              </p:nvCxnSpPr>
              <p:spPr bwMode="auto">
                <a:xfrm>
                  <a:off x="4649338" y="4002206"/>
                  <a:ext cx="69375" cy="0"/>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grpSp>
          <p:grpSp>
            <p:nvGrpSpPr>
              <p:cNvPr id="20" name="Group 19">
                <a:extLst>
                  <a:ext uri="{FF2B5EF4-FFF2-40B4-BE49-F238E27FC236}">
                    <a16:creationId xmlns:a16="http://schemas.microsoft.com/office/drawing/2014/main" id="{F2DC8FDC-3F1A-4E64-83A0-8826109076E7}"/>
                  </a:ext>
                </a:extLst>
              </p:cNvPr>
              <p:cNvGrpSpPr/>
              <p:nvPr/>
            </p:nvGrpSpPr>
            <p:grpSpPr>
              <a:xfrm>
                <a:off x="2879550" y="3539784"/>
                <a:ext cx="72952" cy="757124"/>
                <a:chOff x="4649338" y="3217461"/>
                <a:chExt cx="69375" cy="784745"/>
              </a:xfrm>
            </p:grpSpPr>
            <p:cxnSp>
              <p:nvCxnSpPr>
                <p:cNvPr id="32" name="Straight Connector 31">
                  <a:extLst>
                    <a:ext uri="{FF2B5EF4-FFF2-40B4-BE49-F238E27FC236}">
                      <a16:creationId xmlns:a16="http://schemas.microsoft.com/office/drawing/2014/main" id="{61C16BD2-5D8F-4587-BC0D-1C970AB2F5AE}"/>
                    </a:ext>
                  </a:extLst>
                </p:cNvPr>
                <p:cNvCxnSpPr>
                  <a:cxnSpLocks/>
                </p:cNvCxnSpPr>
                <p:nvPr/>
              </p:nvCxnSpPr>
              <p:spPr bwMode="auto">
                <a:xfrm>
                  <a:off x="4682979" y="3217461"/>
                  <a:ext cx="0" cy="784745"/>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33" name="Straight Connector 32">
                  <a:extLst>
                    <a:ext uri="{FF2B5EF4-FFF2-40B4-BE49-F238E27FC236}">
                      <a16:creationId xmlns:a16="http://schemas.microsoft.com/office/drawing/2014/main" id="{2EE7FCA0-469F-4E1A-B706-7EBD31BD4604}"/>
                    </a:ext>
                  </a:extLst>
                </p:cNvPr>
                <p:cNvCxnSpPr>
                  <a:cxnSpLocks/>
                </p:cNvCxnSpPr>
                <p:nvPr/>
              </p:nvCxnSpPr>
              <p:spPr bwMode="auto">
                <a:xfrm>
                  <a:off x="4649338" y="3217461"/>
                  <a:ext cx="69375" cy="0"/>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cxnSp>
              <p:nvCxnSpPr>
                <p:cNvPr id="34" name="Straight Connector 33">
                  <a:extLst>
                    <a:ext uri="{FF2B5EF4-FFF2-40B4-BE49-F238E27FC236}">
                      <a16:creationId xmlns:a16="http://schemas.microsoft.com/office/drawing/2014/main" id="{9C2C5F56-BC5C-4D83-9609-C9A3E70DC7B9}"/>
                    </a:ext>
                  </a:extLst>
                </p:cNvPr>
                <p:cNvCxnSpPr>
                  <a:cxnSpLocks/>
                </p:cNvCxnSpPr>
                <p:nvPr/>
              </p:nvCxnSpPr>
              <p:spPr bwMode="auto">
                <a:xfrm>
                  <a:off x="4649338" y="4002206"/>
                  <a:ext cx="69375" cy="0"/>
                </a:xfrm>
                <a:prstGeom prst="line">
                  <a:avLst/>
                </a:prstGeom>
                <a:noFill/>
                <a:ln w="9525">
                  <a:solidFill>
                    <a:srgbClr val="003366">
                      <a:lumMod val="50000"/>
                    </a:srgbClr>
                  </a:solidFill>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grpSp>
          <p:cxnSp>
            <p:nvCxnSpPr>
              <p:cNvPr id="21" name="Straight Connector 20">
                <a:extLst>
                  <a:ext uri="{FF2B5EF4-FFF2-40B4-BE49-F238E27FC236}">
                    <a16:creationId xmlns:a16="http://schemas.microsoft.com/office/drawing/2014/main" id="{AF7533A7-2E67-4C4B-A30B-A9A36FA9E608}"/>
                  </a:ext>
                </a:extLst>
              </p:cNvPr>
              <p:cNvCxnSpPr/>
              <p:nvPr/>
            </p:nvCxnSpPr>
            <p:spPr bwMode="auto">
              <a:xfrm>
                <a:off x="2154609" y="4370266"/>
                <a:ext cx="3109939" cy="0"/>
              </a:xfrm>
              <a:prstGeom prst="line">
                <a:avLst/>
              </a:prstGeom>
              <a:noFill/>
              <a:ln w="19050">
                <a:solidFill>
                  <a:srgbClr val="003366">
                    <a:lumMod val="75000"/>
                  </a:srgbClr>
                </a:solidFill>
                <a:prstDash val="dash"/>
                <a:round/>
                <a:headEnd/>
                <a:tailEnd/>
              </a:ln>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cxnSp>
          <p:sp>
            <p:nvSpPr>
              <p:cNvPr id="22" name="Textfeld 57">
                <a:extLst>
                  <a:ext uri="{FF2B5EF4-FFF2-40B4-BE49-F238E27FC236}">
                    <a16:creationId xmlns:a16="http://schemas.microsoft.com/office/drawing/2014/main" id="{B924068F-D394-4C36-841F-D9AA5238EA15}"/>
                  </a:ext>
                </a:extLst>
              </p:cNvPr>
              <p:cNvSpPr txBox="1">
                <a:spLocks noChangeArrowheads="1"/>
              </p:cNvSpPr>
              <p:nvPr/>
            </p:nvSpPr>
            <p:spPr bwMode="auto">
              <a:xfrm>
                <a:off x="5254698" y="4144209"/>
                <a:ext cx="1982482" cy="430887"/>
              </a:xfrm>
              <a:prstGeom prst="rect">
                <a:avLst/>
              </a:prstGeom>
              <a:solidFill>
                <a:srgbClr val="FFFFFF"/>
              </a:solidFill>
              <a:ln>
                <a:noFill/>
              </a:ln>
            </p:spPr>
            <p:txBody>
              <a:bodyPr wrap="square">
                <a:spAutoFit/>
              </a:bodyPr>
              <a:lstStyle>
                <a:lvl1pPr>
                  <a:spcBef>
                    <a:spcPct val="20000"/>
                  </a:spcBef>
                  <a:buChar char="•"/>
                  <a:defRPr sz="3200">
                    <a:solidFill>
                      <a:schemeClr val="tx1"/>
                    </a:solidFill>
                    <a:latin typeface="Times New Roman" pitchFamily="18" charset="0"/>
                    <a:ea typeface="MS PGothic" pitchFamily="34" charset="-128"/>
                  </a:defRPr>
                </a:lvl1pPr>
                <a:lvl2pPr marL="742950" indent="-285750">
                  <a:spcBef>
                    <a:spcPct val="20000"/>
                  </a:spcBef>
                  <a:buChar char="–"/>
                  <a:defRPr sz="2800">
                    <a:solidFill>
                      <a:schemeClr val="tx1"/>
                    </a:solidFill>
                    <a:latin typeface="Times New Roman" pitchFamily="18" charset="0"/>
                    <a:ea typeface="MS PGothic" pitchFamily="34" charset="-128"/>
                  </a:defRPr>
                </a:lvl2pPr>
                <a:lvl3pPr marL="1143000" indent="-228600">
                  <a:spcBef>
                    <a:spcPct val="20000"/>
                  </a:spcBef>
                  <a:buChar char="•"/>
                  <a:defRPr sz="2400">
                    <a:solidFill>
                      <a:schemeClr val="tx1"/>
                    </a:solidFill>
                    <a:latin typeface="Times New Roman" pitchFamily="18" charset="0"/>
                    <a:ea typeface="MS PGothic" pitchFamily="34" charset="-128"/>
                  </a:defRPr>
                </a:lvl3pPr>
                <a:lvl4pPr marL="1600200" indent="-228600">
                  <a:spcBef>
                    <a:spcPct val="20000"/>
                  </a:spcBef>
                  <a:buChar char="–"/>
                  <a:defRPr sz="2000">
                    <a:solidFill>
                      <a:schemeClr val="tx1"/>
                    </a:solidFill>
                    <a:latin typeface="Times New Roman" pitchFamily="18" charset="0"/>
                    <a:ea typeface="MS PGothic" pitchFamily="34" charset="-128"/>
                  </a:defRPr>
                </a:lvl4pPr>
                <a:lvl5pPr marL="2057400" indent="-228600">
                  <a:spcBef>
                    <a:spcPct val="20000"/>
                  </a:spcBef>
                  <a:buChar char="»"/>
                  <a:defRPr sz="2000">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buChar char="»"/>
                  <a:defRPr sz="2000">
                    <a:solidFill>
                      <a:schemeClr val="tx1"/>
                    </a:solidFill>
                    <a:latin typeface="Times New Roman" pitchFamily="18" charset="0"/>
                    <a:ea typeface="MS PGothic" pitchFamily="34" charset="-128"/>
                  </a:defRPr>
                </a:lvl9pPr>
              </a:lstStyle>
              <a:p>
                <a:pPr marL="0" marR="0" lvl="0" indent="0" defTabSz="685783" eaLnBrk="0" fontAlgn="base" latinLnBrk="0" hangingPunct="0">
                  <a:lnSpc>
                    <a:spcPct val="100000"/>
                  </a:lnSpc>
                  <a:spcBef>
                    <a:spcPct val="0"/>
                  </a:spcBef>
                  <a:spcAft>
                    <a:spcPct val="0"/>
                  </a:spcAft>
                  <a:buClrTx/>
                  <a:buSzTx/>
                  <a:buFontTx/>
                  <a:buNone/>
                  <a:tabLst/>
                  <a:defRPr/>
                </a:pP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Giá</a:t>
                </a: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trị</a:t>
                </a: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trung</a:t>
                </a: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bình</a:t>
                </a: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ban </a:t>
                </a: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đầu</a:t>
                </a: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defTabSz="685783" eaLnBrk="0" fontAlgn="base" latinLnBrk="0" hangingPunct="0">
                  <a:lnSpc>
                    <a:spcPct val="100000"/>
                  </a:lnSpc>
                  <a:spcBef>
                    <a:spcPct val="0"/>
                  </a:spcBef>
                  <a:spcAft>
                    <a:spcPct val="0"/>
                  </a:spcAft>
                  <a:buClrTx/>
                  <a:buSzTx/>
                  <a:buFontTx/>
                  <a:buNone/>
                  <a:tabLst/>
                  <a:defRPr/>
                </a:pPr>
                <a:r>
                  <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443.0 </a:t>
                </a:r>
                <a:r>
                  <a:rPr kumimoji="0" lang="en-GB" altLang="en-US" sz="11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giây</a:t>
                </a:r>
                <a:endParaRPr kumimoji="0" lang="en-GB" altLang="en-US" sz="11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3" name="Gerade Verbindung 23">
                <a:extLst>
                  <a:ext uri="{FF2B5EF4-FFF2-40B4-BE49-F238E27FC236}">
                    <a16:creationId xmlns:a16="http://schemas.microsoft.com/office/drawing/2014/main" id="{DDCC842B-DC23-4257-99CA-7CFB78C687F7}"/>
                  </a:ext>
                </a:extLst>
              </p:cNvPr>
              <p:cNvCxnSpPr>
                <a:cxnSpLocks noChangeShapeType="1"/>
              </p:cNvCxnSpPr>
              <p:nvPr/>
            </p:nvCxnSpPr>
            <p:spPr bwMode="auto">
              <a:xfrm flipV="1">
                <a:off x="2070980" y="5205242"/>
                <a:ext cx="319356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grpSp>
            <p:nvGrpSpPr>
              <p:cNvPr id="24" name="Group 23">
                <a:extLst>
                  <a:ext uri="{FF2B5EF4-FFF2-40B4-BE49-F238E27FC236}">
                    <a16:creationId xmlns:a16="http://schemas.microsoft.com/office/drawing/2014/main" id="{E88A3C0C-F512-469C-ADFB-94A43F684F39}"/>
                  </a:ext>
                </a:extLst>
              </p:cNvPr>
              <p:cNvGrpSpPr/>
              <p:nvPr/>
            </p:nvGrpSpPr>
            <p:grpSpPr>
              <a:xfrm>
                <a:off x="2093703" y="4860944"/>
                <a:ext cx="128922" cy="169956"/>
                <a:chOff x="1725888" y="5071938"/>
                <a:chExt cx="113357" cy="141039"/>
              </a:xfrm>
            </p:grpSpPr>
            <p:sp>
              <p:nvSpPr>
                <p:cNvPr id="29" name="Rectangle 28">
                  <a:extLst>
                    <a:ext uri="{FF2B5EF4-FFF2-40B4-BE49-F238E27FC236}">
                      <a16:creationId xmlns:a16="http://schemas.microsoft.com/office/drawing/2014/main" id="{3784D99B-D1CE-4151-B7B1-4FD74D482BF0}"/>
                    </a:ext>
                  </a:extLst>
                </p:cNvPr>
                <p:cNvSpPr/>
                <p:nvPr/>
              </p:nvSpPr>
              <p:spPr>
                <a:xfrm>
                  <a:off x="1725888" y="5098620"/>
                  <a:ext cx="113357" cy="97168"/>
                </a:xfrm>
                <a:prstGeom prst="rect">
                  <a:avLst/>
                </a:prstGeom>
                <a:solidFill>
                  <a:srgbClr val="FFFFFF"/>
                </a:solidFill>
                <a:ln w="317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cxnSp>
              <p:nvCxnSpPr>
                <p:cNvPr id="30" name="Gerade Verbindung 40">
                  <a:extLst>
                    <a:ext uri="{FF2B5EF4-FFF2-40B4-BE49-F238E27FC236}">
                      <a16:creationId xmlns:a16="http://schemas.microsoft.com/office/drawing/2014/main" id="{DB3338A3-85DE-4F33-95F8-2863C8ACBEF6}"/>
                    </a:ext>
                  </a:extLst>
                </p:cNvPr>
                <p:cNvCxnSpPr>
                  <a:cxnSpLocks noChangeShapeType="1"/>
                </p:cNvCxnSpPr>
                <p:nvPr/>
              </p:nvCxnSpPr>
              <p:spPr bwMode="auto">
                <a:xfrm flipV="1">
                  <a:off x="1742674" y="5071938"/>
                  <a:ext cx="79083" cy="472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cxnSp>
              <p:nvCxnSpPr>
                <p:cNvPr id="31" name="Gerade Verbindung 40">
                  <a:extLst>
                    <a:ext uri="{FF2B5EF4-FFF2-40B4-BE49-F238E27FC236}">
                      <a16:creationId xmlns:a16="http://schemas.microsoft.com/office/drawing/2014/main" id="{2EA6FC27-111A-4760-AEAF-3FF4DAF05C4D}"/>
                    </a:ext>
                  </a:extLst>
                </p:cNvPr>
                <p:cNvCxnSpPr>
                  <a:cxnSpLocks noChangeShapeType="1"/>
                </p:cNvCxnSpPr>
                <p:nvPr/>
              </p:nvCxnSpPr>
              <p:spPr bwMode="auto">
                <a:xfrm flipV="1">
                  <a:off x="1742674" y="5165756"/>
                  <a:ext cx="79083" cy="4722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cxnSp>
          </p:grpSp>
          <p:sp>
            <p:nvSpPr>
              <p:cNvPr id="25" name="TextBox 24">
                <a:extLst>
                  <a:ext uri="{FF2B5EF4-FFF2-40B4-BE49-F238E27FC236}">
                    <a16:creationId xmlns:a16="http://schemas.microsoft.com/office/drawing/2014/main" id="{BE10C1B3-7124-4658-B244-B35A3BC29A0B}"/>
                  </a:ext>
                </a:extLst>
              </p:cNvPr>
              <p:cNvSpPr txBox="1"/>
              <p:nvPr/>
            </p:nvSpPr>
            <p:spPr>
              <a:xfrm rot="16200000">
                <a:off x="34029" y="3413670"/>
                <a:ext cx="2814916" cy="300981"/>
              </a:xfrm>
              <a:prstGeom prst="rect">
                <a:avLst/>
              </a:prstGeom>
              <a:noFill/>
            </p:spPr>
            <p:txBody>
              <a:bodyPr wrap="square" rtlCol="0" anchor="ctr">
                <a:noAutofit/>
              </a:bodyPr>
              <a:lstStyle/>
              <a:p>
                <a:pPr marL="0" marR="0" lvl="0" indent="0" algn="ctr" defTabSz="913415"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Thời</a:t>
                </a: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gian</a:t>
                </a: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gắng</a:t>
                </a: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sức</a:t>
                </a: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giây</a:t>
                </a:r>
                <a:r>
                  <a:rPr kumimoji="0" 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grpSp>
            <p:nvGrpSpPr>
              <p:cNvPr id="26" name="Group 25">
                <a:extLst>
                  <a:ext uri="{FF2B5EF4-FFF2-40B4-BE49-F238E27FC236}">
                    <a16:creationId xmlns:a16="http://schemas.microsoft.com/office/drawing/2014/main" id="{14726499-D1F8-4E15-8B40-28A61DDBE769}"/>
                  </a:ext>
                </a:extLst>
              </p:cNvPr>
              <p:cNvGrpSpPr/>
              <p:nvPr/>
            </p:nvGrpSpPr>
            <p:grpSpPr>
              <a:xfrm>
                <a:off x="3225843" y="1644981"/>
                <a:ext cx="1211844" cy="301539"/>
                <a:chOff x="4277822" y="1070702"/>
                <a:chExt cx="809854" cy="248923"/>
              </a:xfrm>
            </p:grpSpPr>
            <p:sp>
              <p:nvSpPr>
                <p:cNvPr id="27" name="TextBox 26">
                  <a:extLst>
                    <a:ext uri="{FF2B5EF4-FFF2-40B4-BE49-F238E27FC236}">
                      <a16:creationId xmlns:a16="http://schemas.microsoft.com/office/drawing/2014/main" id="{FF89B124-8246-4AFF-A142-0F7B975ACA5C}"/>
                    </a:ext>
                  </a:extLst>
                </p:cNvPr>
                <p:cNvSpPr txBox="1"/>
                <p:nvPr/>
              </p:nvSpPr>
              <p:spPr>
                <a:xfrm>
                  <a:off x="4298844" y="1070702"/>
                  <a:ext cx="788832" cy="248923"/>
                </a:xfrm>
                <a:prstGeom prst="rect">
                  <a:avLst/>
                </a:prstGeom>
                <a:noFill/>
              </p:spPr>
              <p:txBody>
                <a:bodyPr wrap="none" rtlCol="0" anchor="b">
                  <a:noAutofit/>
                </a:bodyPr>
                <a:lstStyle/>
                <a:p>
                  <a:pPr marL="0" marR="0" lvl="0" indent="0" algn="ctr" defTabSz="913415" eaLnBrk="1" fontAlgn="auto" latinLnBrk="0" hangingPunct="1">
                    <a:lnSpc>
                      <a:spcPct val="100000"/>
                    </a:lnSpc>
                    <a:spcBef>
                      <a:spcPts val="0"/>
                    </a:spcBef>
                    <a:spcAft>
                      <a:spcPts val="0"/>
                    </a:spcAft>
                    <a:buClrTx/>
                    <a:buSzTx/>
                    <a:buFontTx/>
                    <a:buNone/>
                    <a:tabLst/>
                    <a:defRPr/>
                  </a:pPr>
                  <a:r>
                    <a:rPr kumimoji="0" lang="en-GB" altLang="en-US"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Wingdings" panose="05000000000000000000" pitchFamily="2" charset="2"/>
                    </a:rPr>
                    <a:t> 14%; p=0.021</a:t>
                  </a:r>
                  <a:endParaRPr kumimoji="0" lang="en-GB" sz="1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8" name="Straight Arrow Connector 27">
                  <a:extLst>
                    <a:ext uri="{FF2B5EF4-FFF2-40B4-BE49-F238E27FC236}">
                      <a16:creationId xmlns:a16="http://schemas.microsoft.com/office/drawing/2014/main" id="{CDF64C75-FD5B-49BF-94C6-D4941C389F49}"/>
                    </a:ext>
                  </a:extLst>
                </p:cNvPr>
                <p:cNvCxnSpPr>
                  <a:cxnSpLocks/>
                </p:cNvCxnSpPr>
                <p:nvPr/>
              </p:nvCxnSpPr>
              <p:spPr>
                <a:xfrm flipV="1">
                  <a:off x="4277822" y="1105473"/>
                  <a:ext cx="0" cy="144888"/>
                </a:xfrm>
                <a:prstGeom prst="straightConnector1">
                  <a:avLst/>
                </a:prstGeom>
                <a:noFill/>
                <a:ln w="12700" cap="sq" cmpd="sng" algn="ctr">
                  <a:solidFill>
                    <a:srgbClr val="000000"/>
                  </a:solidFill>
                  <a:prstDash val="solid"/>
                  <a:miter lim="800000"/>
                  <a:tailEnd type="triangle"/>
                </a:ln>
                <a:effectLst/>
              </p:spPr>
            </p:cxnSp>
          </p:grpSp>
        </p:grpSp>
        <p:sp>
          <p:nvSpPr>
            <p:cNvPr id="41" name="TextBox 40">
              <a:extLst>
                <a:ext uri="{FF2B5EF4-FFF2-40B4-BE49-F238E27FC236}">
                  <a16:creationId xmlns:a16="http://schemas.microsoft.com/office/drawing/2014/main" id="{5A65F8BC-BD46-47D2-B22E-794CC52125BE}"/>
                </a:ext>
              </a:extLst>
            </p:cNvPr>
            <p:cNvSpPr txBox="1"/>
            <p:nvPr/>
          </p:nvSpPr>
          <p:spPr>
            <a:xfrm>
              <a:off x="5876081" y="5883572"/>
              <a:ext cx="1038734" cy="461665"/>
            </a:xfrm>
            <a:prstGeom prst="rect">
              <a:avLst/>
            </a:prstGeom>
            <a:noFill/>
          </p:spPr>
          <p:txBody>
            <a:bodyPr wrap="square" rtlCol="0">
              <a:spAutoFit/>
            </a:bodyPr>
            <a:lstStyle/>
            <a:p>
              <a:r>
                <a:rPr lang="en-US" sz="1200" b="1" dirty="0">
                  <a:latin typeface="Arial" panose="020B0604020202020204" pitchFamily="34" charset="0"/>
                  <a:cs typeface="Arial" panose="020B0604020202020204" pitchFamily="34" charset="0"/>
                </a:rPr>
                <a:t>Tiotropium/</a:t>
              </a:r>
              <a:r>
                <a:rPr lang="en-US" sz="1200" b="1" dirty="0" err="1">
                  <a:latin typeface="Arial" panose="020B0604020202020204" pitchFamily="34" charset="0"/>
                  <a:cs typeface="Arial" panose="020B0604020202020204" pitchFamily="34" charset="0"/>
                </a:rPr>
                <a:t>Olodaterol</a:t>
              </a:r>
              <a:endParaRPr lang="en-US" sz="1200" b="1" dirty="0">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6DBA42CB-3C01-49EF-BB47-CF3EC9CE62BC}"/>
                </a:ext>
              </a:extLst>
            </p:cNvPr>
            <p:cNvSpPr txBox="1"/>
            <p:nvPr/>
          </p:nvSpPr>
          <p:spPr>
            <a:xfrm>
              <a:off x="4391692" y="5920706"/>
              <a:ext cx="831483" cy="276999"/>
            </a:xfrm>
            <a:prstGeom prst="rect">
              <a:avLst/>
            </a:prstGeom>
            <a:noFill/>
          </p:spPr>
          <p:txBody>
            <a:bodyPr wrap="square" rtlCol="0">
              <a:spAutoFit/>
            </a:bodyPr>
            <a:lstStyle/>
            <a:p>
              <a:pPr algn="ctr"/>
              <a:r>
                <a:rPr lang="en-US" sz="1200" b="1" dirty="0">
                  <a:latin typeface="Arial" panose="020B0604020202020204" pitchFamily="34" charset="0"/>
                  <a:cs typeface="Arial" panose="020B0604020202020204" pitchFamily="34" charset="0"/>
                </a:rPr>
                <a:t>Placebo</a:t>
              </a:r>
            </a:p>
          </p:txBody>
        </p:sp>
      </p:grpSp>
      <p:sp>
        <p:nvSpPr>
          <p:cNvPr id="43" name="TextBox 42">
            <a:extLst>
              <a:ext uri="{FF2B5EF4-FFF2-40B4-BE49-F238E27FC236}">
                <a16:creationId xmlns:a16="http://schemas.microsoft.com/office/drawing/2014/main" id="{4E0263DE-B88C-4070-9D11-99B326D1D950}"/>
              </a:ext>
            </a:extLst>
          </p:cNvPr>
          <p:cNvSpPr txBox="1"/>
          <p:nvPr/>
        </p:nvSpPr>
        <p:spPr>
          <a:xfrm>
            <a:off x="1151070" y="290386"/>
            <a:ext cx="10235766"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3200" b="1" dirty="0">
                <a:solidFill>
                  <a:srgbClr val="00B050"/>
                </a:solidFill>
                <a:latin typeface="Arial"/>
                <a:cs typeface="Arial"/>
              </a:rPr>
              <a:t>Tiotropium/</a:t>
            </a:r>
            <a:r>
              <a:rPr lang="en-GB" sz="3200" b="1" dirty="0" err="1">
                <a:solidFill>
                  <a:srgbClr val="00B050"/>
                </a:solidFill>
                <a:latin typeface="Arial"/>
                <a:cs typeface="Arial"/>
              </a:rPr>
              <a:t>Olodaterol</a:t>
            </a:r>
            <a:r>
              <a:rPr lang="en-GB" sz="3200" b="1" dirty="0">
                <a:solidFill>
                  <a:srgbClr val="00B050"/>
                </a:solidFill>
                <a:latin typeface="Arial"/>
                <a:cs typeface="Arial"/>
              </a:rPr>
              <a:t> </a:t>
            </a:r>
            <a:r>
              <a:rPr lang="en-GB" sz="3200" b="1" dirty="0" err="1">
                <a:solidFill>
                  <a:srgbClr val="00B050"/>
                </a:solidFill>
                <a:latin typeface="Arial"/>
                <a:cs typeface="Arial"/>
              </a:rPr>
              <a:t>cải</a:t>
            </a:r>
            <a:r>
              <a:rPr lang="en-GB" sz="3200" b="1" dirty="0">
                <a:solidFill>
                  <a:srgbClr val="00B050"/>
                </a:solidFill>
                <a:latin typeface="Arial"/>
                <a:cs typeface="Arial"/>
              </a:rPr>
              <a:t> </a:t>
            </a:r>
            <a:r>
              <a:rPr lang="en-GB" sz="3200" b="1" dirty="0" err="1">
                <a:solidFill>
                  <a:srgbClr val="00B050"/>
                </a:solidFill>
                <a:latin typeface="Arial"/>
                <a:cs typeface="Arial"/>
              </a:rPr>
              <a:t>thiện</a:t>
            </a:r>
            <a:r>
              <a:rPr lang="en-GB" sz="3200" b="1" dirty="0">
                <a:solidFill>
                  <a:srgbClr val="00B050"/>
                </a:solidFill>
                <a:latin typeface="Arial"/>
                <a:cs typeface="Arial"/>
              </a:rPr>
              <a:t> dung </a:t>
            </a:r>
            <a:r>
              <a:rPr lang="en-GB" sz="3200" b="1" dirty="0" err="1">
                <a:solidFill>
                  <a:srgbClr val="00B050"/>
                </a:solidFill>
                <a:latin typeface="Arial"/>
                <a:cs typeface="Arial"/>
              </a:rPr>
              <a:t>nạp</a:t>
            </a:r>
            <a:r>
              <a:rPr lang="en-GB" sz="3200" b="1" dirty="0">
                <a:solidFill>
                  <a:srgbClr val="00B050"/>
                </a:solidFill>
                <a:latin typeface="Arial"/>
                <a:cs typeface="Arial"/>
              </a:rPr>
              <a:t> </a:t>
            </a:r>
            <a:r>
              <a:rPr lang="en-GB" sz="3200" b="1" dirty="0" err="1">
                <a:solidFill>
                  <a:srgbClr val="00B050"/>
                </a:solidFill>
                <a:latin typeface="Arial"/>
                <a:cs typeface="Arial"/>
              </a:rPr>
              <a:t>gắng</a:t>
            </a:r>
            <a:r>
              <a:rPr lang="en-GB" sz="3200" b="1" dirty="0">
                <a:solidFill>
                  <a:srgbClr val="00B050"/>
                </a:solidFill>
                <a:latin typeface="Arial"/>
                <a:cs typeface="Arial"/>
              </a:rPr>
              <a:t> </a:t>
            </a:r>
            <a:r>
              <a:rPr lang="en-GB" sz="3200" b="1" dirty="0" err="1">
                <a:solidFill>
                  <a:srgbClr val="00B050"/>
                </a:solidFill>
                <a:latin typeface="Arial"/>
                <a:cs typeface="Arial"/>
              </a:rPr>
              <a:t>sức</a:t>
            </a:r>
            <a:endParaRPr lang="en-GB" sz="3200" b="1" dirty="0">
              <a:solidFill>
                <a:srgbClr val="00B050"/>
              </a:solidFill>
              <a:latin typeface="Arial"/>
              <a:cs typeface="Arial"/>
            </a:endParaRPr>
          </a:p>
        </p:txBody>
      </p:sp>
      <p:sp>
        <p:nvSpPr>
          <p:cNvPr id="45" name="TextBox 44">
            <a:extLst>
              <a:ext uri="{FF2B5EF4-FFF2-40B4-BE49-F238E27FC236}">
                <a16:creationId xmlns:a16="http://schemas.microsoft.com/office/drawing/2014/main" id="{5872A9C0-C407-48B3-9D79-58887F798ECE}"/>
              </a:ext>
            </a:extLst>
          </p:cNvPr>
          <p:cNvSpPr txBox="1"/>
          <p:nvPr/>
        </p:nvSpPr>
        <p:spPr>
          <a:xfrm>
            <a:off x="1500667" y="998803"/>
            <a:ext cx="9502961" cy="1554272"/>
          </a:xfrm>
          <a:prstGeom prst="rect">
            <a:avLst/>
          </a:prstGeom>
          <a:noFill/>
        </p:spPr>
        <p:txBody>
          <a:bodyPr wrap="square" rtlCol="0">
            <a:spAutoFit/>
          </a:bodyPr>
          <a:lstStyle/>
          <a:p>
            <a:r>
              <a:rPr lang="en-US" dirty="0" err="1">
                <a:latin typeface="Arial" panose="020B0604020202020204" pitchFamily="34" charset="0"/>
                <a:cs typeface="Arial" panose="020B0604020202020204" pitchFamily="34" charset="0"/>
              </a:rPr>
              <a:t>Nghiên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cứu</a:t>
            </a:r>
            <a:r>
              <a:rPr lang="en-US" dirty="0">
                <a:latin typeface="Arial" panose="020B0604020202020204" pitchFamily="34" charset="0"/>
                <a:cs typeface="Arial" panose="020B0604020202020204" pitchFamily="34" charset="0"/>
              </a:rPr>
              <a:t> TORRACTO </a:t>
            </a:r>
            <a:r>
              <a:rPr lang="en-US" dirty="0" err="1">
                <a:latin typeface="Arial" panose="020B0604020202020204" pitchFamily="34" charset="0"/>
                <a:cs typeface="Arial" panose="020B0604020202020204" pitchFamily="34" charset="0"/>
              </a:rPr>
              <a:t>thiết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kế</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ngẫu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nhiên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mù</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đôi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phân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nhóm</a:t>
            </a:r>
            <a:r>
              <a:rPr lang="en-US" dirty="0">
                <a:latin typeface="Arial" panose="020B0604020202020204" pitchFamily="34" charset="0"/>
                <a:cs typeface="Arial" panose="020B0604020202020204" pitchFamily="34" charset="0"/>
              </a:rPr>
              <a:t> song </a:t>
            </a:r>
            <a:r>
              <a:rPr lang="en-US" dirty="0" err="1">
                <a:latin typeface="Arial" panose="020B0604020202020204" pitchFamily="34" charset="0"/>
                <a:cs typeface="Arial" panose="020B0604020202020204" pitchFamily="34" charset="0"/>
              </a:rPr>
              <a:t>song</a:t>
            </a:r>
            <a:r>
              <a:rPr lang="en-US" dirty="0">
                <a:latin typeface="Arial" panose="020B0604020202020204" pitchFamily="34" charset="0"/>
                <a:cs typeface="Arial" panose="020B0604020202020204" pitchFamily="34" charset="0"/>
              </a:rPr>
              <a:t> 404 </a:t>
            </a:r>
            <a:r>
              <a:rPr lang="en-US" dirty="0" err="1">
                <a:latin typeface="Arial" panose="020B0604020202020204" pitchFamily="34" charset="0"/>
                <a:cs typeface="Arial" panose="020B0604020202020204" pitchFamily="34" charset="0"/>
              </a:rPr>
              <a:t>bệnh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nhân</a:t>
            </a:r>
            <a:r>
              <a:rPr lang="en-US" dirty="0">
                <a:latin typeface="Arial" panose="020B0604020202020204" pitchFamily="34" charset="0"/>
                <a:cs typeface="Arial" panose="020B0604020202020204" pitchFamily="34" charset="0"/>
              </a:rPr>
              <a:t> COPD, </a:t>
            </a:r>
            <a:r>
              <a:rPr lang="en-US" dirty="0" err="1">
                <a:latin typeface="Arial" panose="020B0604020202020204" pitchFamily="34" charset="0"/>
                <a:cs typeface="Arial" panose="020B0604020202020204" pitchFamily="34" charset="0"/>
              </a:rPr>
              <a:t>nhằm</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đánh</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giá</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tác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động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của</a:t>
            </a:r>
            <a:r>
              <a:rPr lang="en-US" dirty="0">
                <a:latin typeface="Arial" panose="020B0604020202020204" pitchFamily="34" charset="0"/>
                <a:cs typeface="Arial" panose="020B0604020202020204" pitchFamily="34" charset="0"/>
              </a:rPr>
              <a:t> Tiotropium/</a:t>
            </a:r>
            <a:r>
              <a:rPr lang="en-US" dirty="0" err="1">
                <a:latin typeface="Arial" panose="020B0604020202020204" pitchFamily="34" charset="0"/>
                <a:cs typeface="Arial" panose="020B0604020202020204" pitchFamily="34" charset="0"/>
              </a:rPr>
              <a:t>Olodaterol</a:t>
            </a:r>
            <a:r>
              <a:rPr lang="en-US" dirty="0">
                <a:latin typeface="Arial" panose="020B0604020202020204" pitchFamily="34" charset="0"/>
                <a:cs typeface="Arial" panose="020B0604020202020204" pitchFamily="34" charset="0"/>
              </a:rPr>
              <a:t> Respimat </a:t>
            </a:r>
            <a:r>
              <a:rPr lang="en-US" dirty="0" err="1">
                <a:latin typeface="Arial" panose="020B0604020202020204" pitchFamily="34" charset="0"/>
                <a:cs typeface="Arial" panose="020B0604020202020204" pitchFamily="34" charset="0"/>
              </a:rPr>
              <a:t>lên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thời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gian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gắng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sức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sau</a:t>
            </a:r>
            <a:r>
              <a:rPr lang="en-US" dirty="0">
                <a:latin typeface="Arial" panose="020B0604020202020204" pitchFamily="34" charset="0"/>
                <a:cs typeface="Arial" panose="020B0604020202020204" pitchFamily="34" charset="0"/>
              </a:rPr>
              <a:t> 12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điều</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trị</a:t>
            </a:r>
            <a:r>
              <a:rPr lang="en-US" dirty="0">
                <a:latin typeface="Arial" panose="020B0604020202020204" pitchFamily="34" charset="0"/>
                <a:cs typeface="Arial" panose="020B0604020202020204" pitchFamily="34" charset="0"/>
              </a:rPr>
              <a:t>.</a:t>
            </a:r>
          </a:p>
          <a:p>
            <a:pPr>
              <a:spcBef>
                <a:spcPts val="600"/>
              </a:spcBef>
            </a:pPr>
            <a:r>
              <a:rPr lang="en-US" dirty="0" err="1">
                <a:latin typeface="Arial" panose="020B0604020202020204" pitchFamily="34" charset="0"/>
                <a:cs typeface="Arial" panose="020B0604020202020204" pitchFamily="34" charset="0"/>
              </a:rPr>
              <a:t>Kết</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quả</a:t>
            </a:r>
            <a:r>
              <a:rPr lang="en-US"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Tiotropium/</a:t>
            </a:r>
            <a:r>
              <a:rPr lang="en-US" b="1" dirty="0" err="1">
                <a:latin typeface="Arial" panose="020B0604020202020204" pitchFamily="34" charset="0"/>
                <a:cs typeface="Arial" panose="020B0604020202020204" pitchFamily="34" charset="0"/>
              </a:rPr>
              <a:t>Olodaterol</a:t>
            </a:r>
            <a:r>
              <a:rPr lang="en-US" b="1" dirty="0">
                <a:latin typeface="Arial" panose="020B0604020202020204" pitchFamily="34" charset="0"/>
                <a:cs typeface="Arial" panose="020B0604020202020204" pitchFamily="34" charset="0"/>
              </a:rPr>
              <a:t> Respimat </a:t>
            </a:r>
            <a:r>
              <a:rPr lang="en-US" b="1" dirty="0" err="1">
                <a:latin typeface="Arial" panose="020B0604020202020204" pitchFamily="34" charset="0"/>
                <a:cs typeface="Arial" panose="020B0604020202020204" pitchFamily="34" charset="0"/>
              </a:rPr>
              <a:t>tăng</a:t>
            </a:r>
            <a:r>
              <a:rPr lang="en-US" b="1" dirty="0">
                <a:latin typeface="Arial" panose="020B0604020202020204" pitchFamily="34" charset="0"/>
                <a:cs typeface="Arial" panose="020B0604020202020204" pitchFamily="34" charset="0"/>
              </a:rPr>
              <a:t> 14% </a:t>
            </a:r>
            <a:r>
              <a:rPr lang="en-US" b="1" dirty="0" err="1">
                <a:latin typeface="Arial" panose="020B0604020202020204" pitchFamily="34" charset="0"/>
                <a:cs typeface="Arial" panose="020B0604020202020204" pitchFamily="34" charset="0"/>
              </a:rPr>
              <a:t>thời</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gian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thực</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hiện</a:t>
            </a:r>
            <a:r>
              <a:rPr lang="en-US" b="1" dirty="0">
                <a:latin typeface="Arial" panose="020B0604020202020204" pitchFamily="34" charset="0"/>
                <a:cs typeface="Arial" panose="020B0604020202020204" pitchFamily="34" charset="0"/>
              </a:rPr>
              <a:t> test </a:t>
            </a:r>
            <a:r>
              <a:rPr lang="en-US" b="1" dirty="0" err="1">
                <a:latin typeface="Arial" panose="020B0604020202020204" pitchFamily="34" charset="0"/>
                <a:cs typeface="Arial" panose="020B0604020202020204" pitchFamily="34" charset="0"/>
              </a:rPr>
              <a:t>gắng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sức</a:t>
            </a:r>
            <a:r>
              <a:rPr lang="en-US" b="1"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so </a:t>
            </a:r>
            <a:r>
              <a:rPr lang="en-US" dirty="0" err="1">
                <a:latin typeface="Arial" panose="020B0604020202020204" pitchFamily="34" charset="0"/>
                <a:cs typeface="Arial" panose="020B0604020202020204" pitchFamily="34" charset="0"/>
              </a:rPr>
              <a:t>với</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giả</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dược</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sau</a:t>
            </a:r>
            <a:r>
              <a:rPr lang="en-US" dirty="0">
                <a:latin typeface="Arial" panose="020B0604020202020204" pitchFamily="34" charset="0"/>
                <a:cs typeface="Arial" panose="020B0604020202020204" pitchFamily="34" charset="0"/>
              </a:rPr>
              <a:t> 12 </a:t>
            </a:r>
            <a:r>
              <a:rPr lang="en-US" dirty="0" err="1">
                <a:latin typeface="Arial" panose="020B0604020202020204" pitchFamily="34" charset="0"/>
                <a:cs typeface="Arial" panose="020B0604020202020204" pitchFamily="34" charset="0"/>
              </a:rPr>
              <a:t>tuần</a:t>
            </a:r>
            <a:r>
              <a:rPr lang="en-US" dirty="0">
                <a:latin typeface="Arial" panose="020B0604020202020204" pitchFamily="34" charset="0"/>
                <a:cs typeface="Arial" panose="020B0604020202020204" pitchFamily="34" charset="0"/>
              </a:rPr>
              <a:t> (p = 0.021)</a:t>
            </a:r>
          </a:p>
        </p:txBody>
      </p:sp>
      <p:sp>
        <p:nvSpPr>
          <p:cNvPr id="46" name="Rectangle 45">
            <a:extLst>
              <a:ext uri="{FF2B5EF4-FFF2-40B4-BE49-F238E27FC236}">
                <a16:creationId xmlns:a16="http://schemas.microsoft.com/office/drawing/2014/main" id="{1A061E86-5EE4-4F1D-8AA2-1D89595A6220}"/>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TORRACTO</a:t>
            </a:r>
          </a:p>
        </p:txBody>
      </p:sp>
    </p:spTree>
    <p:extLst>
      <p:ext uri="{BB962C8B-B14F-4D97-AF65-F5344CB8AC3E}">
        <p14:creationId xmlns:p14="http://schemas.microsoft.com/office/powerpoint/2010/main" val="10490320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464D3D8-1EB2-4520-A924-6C2A0D833A7F}"/>
              </a:ext>
            </a:extLst>
          </p:cNvPr>
          <p:cNvSpPr txBox="1">
            <a:spLocks/>
          </p:cNvSpPr>
          <p:nvPr/>
        </p:nvSpPr>
        <p:spPr>
          <a:xfrm>
            <a:off x="7339524" y="3648684"/>
            <a:ext cx="3366976" cy="903837"/>
          </a:xfrm>
          <a:prstGeom prst="rect">
            <a:avLst/>
          </a:prstGeom>
        </p:spPr>
        <p:txBody>
          <a:bodyPr vert="horz" wrap="square" lIns="0" tIns="0" rIns="0" bIns="0" rtlCol="0" anchor="b">
            <a:spAutoFit/>
          </a:bodyPr>
          <a:lstStyle>
            <a:defPPr>
              <a:defRPr lang="en-US"/>
            </a:defPPr>
            <a:lvl1pPr indent="0">
              <a:lnSpc>
                <a:spcPct val="100000"/>
              </a:lnSpc>
              <a:spcBef>
                <a:spcPts val="0"/>
              </a:spcBef>
              <a:buFont typeface="Arial" panose="020B0604020202020204" pitchFamily="34" charset="0"/>
              <a:buNone/>
              <a:defRPr sz="700">
                <a:solidFill>
                  <a:schemeClr val="accent1"/>
                </a:solidFill>
                <a:latin typeface="+mj-lt"/>
              </a:defRPr>
            </a:lvl1pPr>
            <a:lvl2pPr marL="685800" indent="-228600">
              <a:lnSpc>
                <a:spcPct val="90000"/>
              </a:lnSpc>
              <a:spcBef>
                <a:spcPts val="500"/>
              </a:spcBef>
              <a:buFont typeface="Arial" panose="020B0604020202020204" pitchFamily="34" charset="0"/>
              <a:buChar char="•"/>
            </a:lvl2pPr>
            <a:lvl3pPr marL="1143000" indent="-228600">
              <a:lnSpc>
                <a:spcPct val="90000"/>
              </a:lnSpc>
              <a:spcBef>
                <a:spcPts val="500"/>
              </a:spcBef>
              <a:buFont typeface="Arial" panose="020B0604020202020204" pitchFamily="34" charset="0"/>
              <a:buChar char="•"/>
            </a:lvl3pPr>
            <a:lvl4pPr marL="1600200" indent="-228600">
              <a:lnSpc>
                <a:spcPct val="90000"/>
              </a:lnSpc>
              <a:spcBef>
                <a:spcPts val="500"/>
              </a:spcBef>
              <a:buFont typeface="Arial" panose="020B0604020202020204" pitchFamily="34" charset="0"/>
              <a:buChar char="•"/>
            </a:lvl4pPr>
            <a:lvl5pPr marL="2057400" indent="-228600">
              <a:lnSpc>
                <a:spcPct val="90000"/>
              </a:lnSpc>
              <a:spcBef>
                <a:spcPts val="500"/>
              </a:spcBef>
              <a:buFont typeface="Arial" panose="020B0604020202020204" pitchFamily="34" charset="0"/>
              <a:buChar cha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marL="0" marR="0" lvl="0" indent="-1588" algn="l" defTabSz="914400" rtl="0" eaLnBrk="1" fontAlgn="auto" latinLnBrk="0" hangingPunct="1">
              <a:lnSpc>
                <a:spcPct val="90000"/>
              </a:lnSpc>
              <a:spcBef>
                <a:spcPts val="240"/>
              </a:spcBef>
              <a:spcAft>
                <a:spcPts val="0"/>
              </a:spcAft>
              <a:buClrTx/>
              <a:buSzTx/>
              <a:buFont typeface="Arial" panose="020B0604020202020204" pitchFamily="34" charset="0"/>
              <a:buNone/>
              <a:tabLst/>
              <a:defRPr/>
            </a:pPr>
            <a:r>
              <a:rPr lang="en-US" sz="1400" dirty="0">
                <a:solidFill>
                  <a:schemeClr val="tx1"/>
                </a:solidFill>
                <a:latin typeface="Arial" panose="020B0604020202020204" pitchFamily="34" charset="0"/>
                <a:cs typeface="Arial" panose="020B0604020202020204" pitchFamily="34" charset="0"/>
                <a:sym typeface="Gill Sans" charset="0"/>
              </a:rPr>
              <a:t>ĐCHV</a:t>
            </a:r>
            <a:r>
              <a:rPr kumimoji="0" 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điều</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chỉnh</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hành</a:t>
            </a:r>
            <a:r>
              <a:rPr lang="en-US" sz="1400" dirty="0">
                <a:solidFill>
                  <a:schemeClr val="tx1"/>
                </a:solidFill>
                <a:latin typeface="Arial" panose="020B0604020202020204" pitchFamily="34" charset="0"/>
                <a:cs typeface="Arial" panose="020B0604020202020204" pitchFamily="34" charset="0"/>
                <a:sym typeface="Gill Sans" charset="0"/>
              </a:rPr>
              <a:t> vi </a:t>
            </a:r>
            <a:r>
              <a:rPr lang="en-US" sz="1400" dirty="0" err="1">
                <a:solidFill>
                  <a:schemeClr val="tx1"/>
                </a:solidFill>
                <a:latin typeface="Arial" panose="020B0604020202020204" pitchFamily="34" charset="0"/>
                <a:cs typeface="Arial" panose="020B0604020202020204" pitchFamily="34" charset="0"/>
                <a:sym typeface="Gill Sans" charset="0"/>
              </a:rPr>
              <a:t>tự</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quản</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lý</a:t>
            </a:r>
            <a:r>
              <a:rPr lang="en-US" sz="1400" dirty="0">
                <a:solidFill>
                  <a:schemeClr val="tx1"/>
                </a:solidFill>
                <a:latin typeface="Arial" panose="020B0604020202020204" pitchFamily="34" charset="0"/>
                <a:cs typeface="Arial" panose="020B0604020202020204" pitchFamily="34" charset="0"/>
                <a:sym typeface="Gill Sans" charset="0"/>
              </a:rPr>
              <a:t> </a:t>
            </a:r>
          </a:p>
          <a:p>
            <a:pPr marL="0" marR="0" lvl="0" indent="-1588" algn="l" defTabSz="914400" rtl="0" eaLnBrk="1" fontAlgn="auto" latinLnBrk="0" hangingPunct="1">
              <a:lnSpc>
                <a:spcPct val="90000"/>
              </a:lnSpc>
              <a:spcBef>
                <a:spcPts val="240"/>
              </a:spcBef>
              <a:spcAft>
                <a:spcPts val="0"/>
              </a:spcAft>
              <a:buClrTx/>
              <a:buSzTx/>
              <a:buFont typeface="Arial" panose="020B0604020202020204" pitchFamily="34" charset="0"/>
              <a:buNone/>
              <a:tabLst/>
              <a:defRPr/>
            </a:pPr>
            <a:r>
              <a:rPr lang="en-US" sz="1400" dirty="0">
                <a:solidFill>
                  <a:schemeClr val="tx1"/>
                </a:solidFill>
                <a:latin typeface="Arial" panose="020B0604020202020204" pitchFamily="34" charset="0"/>
                <a:cs typeface="Arial" panose="020B0604020202020204" pitchFamily="34" charset="0"/>
                <a:sym typeface="Gill Sans" charset="0"/>
              </a:rPr>
              <a:t>(</a:t>
            </a:r>
            <a:r>
              <a:rPr kumimoji="0" 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sym typeface="Gill Sans" charset="0"/>
              </a:rPr>
              <a:t>self-management behavior modification)</a:t>
            </a:r>
          </a:p>
          <a:p>
            <a:pPr marL="0" marR="0" lvl="0" indent="-1588" algn="l" defTabSz="914400" rtl="0" eaLnBrk="1" fontAlgn="auto" latinLnBrk="0" hangingPunct="1">
              <a:lnSpc>
                <a:spcPct val="90000"/>
              </a:lnSpc>
              <a:spcBef>
                <a:spcPts val="600"/>
              </a:spcBef>
              <a:spcAft>
                <a:spcPts val="0"/>
              </a:spcAft>
              <a:buClrTx/>
              <a:buSzTx/>
              <a:buFont typeface="Arial" panose="020B0604020202020204" pitchFamily="34" charset="0"/>
              <a:buNone/>
              <a:tabLst/>
              <a:defRPr/>
            </a:pPr>
            <a:r>
              <a:rPr lang="en-US" sz="1400" dirty="0">
                <a:solidFill>
                  <a:schemeClr val="tx1"/>
                </a:solidFill>
                <a:latin typeface="Arial" panose="020B0604020202020204" pitchFamily="34" charset="0"/>
                <a:cs typeface="Arial" panose="020B0604020202020204" pitchFamily="34" charset="0"/>
                <a:sym typeface="Gill Sans" charset="0"/>
              </a:rPr>
              <a:t>HLTC: </a:t>
            </a:r>
            <a:r>
              <a:rPr lang="en-US" sz="1400" dirty="0" err="1">
                <a:solidFill>
                  <a:schemeClr val="tx1"/>
                </a:solidFill>
                <a:latin typeface="Arial" panose="020B0604020202020204" pitchFamily="34" charset="0"/>
                <a:cs typeface="Arial" panose="020B0604020202020204" pitchFamily="34" charset="0"/>
                <a:sym typeface="Gill Sans" charset="0"/>
              </a:rPr>
              <a:t>huấn</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luyện</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thể</a:t>
            </a:r>
            <a:r>
              <a:rPr lang="en-US" sz="1400" dirty="0">
                <a:solidFill>
                  <a:schemeClr val="tx1"/>
                </a:solidFill>
                <a:latin typeface="Arial" panose="020B0604020202020204" pitchFamily="34" charset="0"/>
                <a:cs typeface="Arial" panose="020B0604020202020204" pitchFamily="34" charset="0"/>
                <a:sym typeface="Gill Sans" charset="0"/>
              </a:rPr>
              <a:t> </a:t>
            </a:r>
            <a:r>
              <a:rPr lang="en-US" sz="1400" dirty="0" err="1">
                <a:solidFill>
                  <a:schemeClr val="tx1"/>
                </a:solidFill>
                <a:latin typeface="Arial" panose="020B0604020202020204" pitchFamily="34" charset="0"/>
                <a:cs typeface="Arial" panose="020B0604020202020204" pitchFamily="34" charset="0"/>
                <a:sym typeface="Gill Sans" charset="0"/>
              </a:rPr>
              <a:t>chất</a:t>
            </a:r>
            <a:r>
              <a:rPr lang="en-US" sz="1400" dirty="0">
                <a:solidFill>
                  <a:schemeClr val="tx1"/>
                </a:solidFill>
                <a:latin typeface="Arial" panose="020B0604020202020204" pitchFamily="34" charset="0"/>
                <a:cs typeface="Arial" panose="020B0604020202020204" pitchFamily="34" charset="0"/>
                <a:sym typeface="Gill Sans" charset="0"/>
              </a:rPr>
              <a:t> </a:t>
            </a:r>
          </a:p>
          <a:p>
            <a:pPr marL="0" marR="0" lvl="0" indent="-1588" algn="l" defTabSz="914400" rtl="0" eaLnBrk="1" fontAlgn="auto" latinLnBrk="0" hangingPunct="1">
              <a:lnSpc>
                <a:spcPct val="90000"/>
              </a:lnSpc>
              <a:spcBef>
                <a:spcPts val="240"/>
              </a:spcBef>
              <a:spcAft>
                <a:spcPts val="0"/>
              </a:spcAft>
              <a:buClrTx/>
              <a:buSzTx/>
              <a:buFont typeface="Arial" panose="020B0604020202020204" pitchFamily="34" charset="0"/>
              <a:buNone/>
              <a:tabLst/>
              <a:defRPr/>
            </a:pPr>
            <a:r>
              <a:rPr lang="en-US" sz="1400" dirty="0">
                <a:solidFill>
                  <a:schemeClr val="tx1"/>
                </a:solidFill>
                <a:latin typeface="Arial" panose="020B0604020202020204" pitchFamily="34" charset="0"/>
                <a:cs typeface="Arial" panose="020B0604020202020204" pitchFamily="34" charset="0"/>
                <a:sym typeface="Gill Sans" charset="0"/>
              </a:rPr>
              <a:t>(</a:t>
            </a:r>
            <a:r>
              <a:rPr kumimoji="0" 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sym typeface="Gill Sans" charset="0"/>
              </a:rPr>
              <a:t>exercise training) </a:t>
            </a:r>
            <a:endParaRPr kumimoji="0" 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80E2F36A-DA7F-47AA-A227-BB998655ED5E}"/>
              </a:ext>
            </a:extLst>
          </p:cNvPr>
          <p:cNvSpPr txBox="1"/>
          <p:nvPr/>
        </p:nvSpPr>
        <p:spPr>
          <a:xfrm>
            <a:off x="8466583" y="6606715"/>
            <a:ext cx="3725417"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Troosters</a:t>
            </a: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T et al. </a:t>
            </a:r>
            <a:r>
              <a:rPr kumimoji="0" lang="en-US" sz="900" b="0" i="1"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Am J Respir Crit Care Med. </a:t>
            </a: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2018; 198: 1021-1032</a:t>
            </a:r>
          </a:p>
        </p:txBody>
      </p:sp>
      <p:sp>
        <p:nvSpPr>
          <p:cNvPr id="85" name="TextBox 84">
            <a:extLst>
              <a:ext uri="{FF2B5EF4-FFF2-40B4-BE49-F238E27FC236}">
                <a16:creationId xmlns:a16="http://schemas.microsoft.com/office/drawing/2014/main" id="{71409629-3B08-4A09-99A4-DBA4DE1F9B51}"/>
              </a:ext>
            </a:extLst>
          </p:cNvPr>
          <p:cNvSpPr txBox="1"/>
          <p:nvPr/>
        </p:nvSpPr>
        <p:spPr>
          <a:xfrm>
            <a:off x="1151070" y="290386"/>
            <a:ext cx="10235766"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3200" b="1" dirty="0">
                <a:solidFill>
                  <a:srgbClr val="00B050"/>
                </a:solidFill>
                <a:latin typeface="Arial"/>
                <a:cs typeface="Arial"/>
              </a:rPr>
              <a:t>Can </a:t>
            </a:r>
            <a:r>
              <a:rPr lang="en-GB" sz="3200" b="1" dirty="0" err="1">
                <a:solidFill>
                  <a:srgbClr val="00B050"/>
                </a:solidFill>
                <a:latin typeface="Arial"/>
                <a:cs typeface="Arial"/>
              </a:rPr>
              <a:t>thiệp</a:t>
            </a:r>
            <a:r>
              <a:rPr lang="en-GB" sz="3200" b="1" dirty="0">
                <a:solidFill>
                  <a:srgbClr val="00B050"/>
                </a:solidFill>
                <a:latin typeface="Arial"/>
                <a:cs typeface="Arial"/>
              </a:rPr>
              <a:t> </a:t>
            </a:r>
            <a:r>
              <a:rPr lang="en-GB" sz="3200" b="1" dirty="0" err="1">
                <a:solidFill>
                  <a:srgbClr val="00B050"/>
                </a:solidFill>
                <a:latin typeface="Arial"/>
                <a:cs typeface="Arial"/>
              </a:rPr>
              <a:t>toàn</a:t>
            </a:r>
            <a:r>
              <a:rPr lang="en-GB" sz="3200" b="1" dirty="0">
                <a:solidFill>
                  <a:srgbClr val="00B050"/>
                </a:solidFill>
                <a:latin typeface="Arial"/>
                <a:cs typeface="Arial"/>
              </a:rPr>
              <a:t> </a:t>
            </a:r>
            <a:r>
              <a:rPr lang="en-GB" sz="3200" b="1" dirty="0" err="1">
                <a:solidFill>
                  <a:srgbClr val="00B050"/>
                </a:solidFill>
                <a:latin typeface="Arial"/>
                <a:cs typeface="Arial"/>
              </a:rPr>
              <a:t>diện</a:t>
            </a:r>
            <a:r>
              <a:rPr lang="en-GB" sz="3200" b="1" dirty="0">
                <a:solidFill>
                  <a:srgbClr val="00B050"/>
                </a:solidFill>
                <a:latin typeface="Arial"/>
                <a:cs typeface="Arial"/>
              </a:rPr>
              <a:t> </a:t>
            </a:r>
            <a:r>
              <a:rPr lang="en-GB" sz="3200" b="1" dirty="0" err="1">
                <a:solidFill>
                  <a:srgbClr val="00B050"/>
                </a:solidFill>
                <a:latin typeface="Arial"/>
                <a:cs typeface="Arial"/>
              </a:rPr>
              <a:t>giúp</a:t>
            </a:r>
            <a:r>
              <a:rPr lang="en-GB" sz="3200" b="1" dirty="0">
                <a:solidFill>
                  <a:srgbClr val="00B050"/>
                </a:solidFill>
                <a:latin typeface="Arial"/>
                <a:cs typeface="Arial"/>
              </a:rPr>
              <a:t> </a:t>
            </a:r>
            <a:r>
              <a:rPr lang="en-GB" sz="3200" b="1" dirty="0" err="1">
                <a:solidFill>
                  <a:srgbClr val="00B050"/>
                </a:solidFill>
                <a:latin typeface="Arial"/>
                <a:cs typeface="Arial"/>
              </a:rPr>
              <a:t>tăng</a:t>
            </a:r>
            <a:r>
              <a:rPr lang="en-GB" sz="3200" b="1" dirty="0">
                <a:solidFill>
                  <a:srgbClr val="00B050"/>
                </a:solidFill>
                <a:latin typeface="Arial"/>
                <a:cs typeface="Arial"/>
              </a:rPr>
              <a:t> </a:t>
            </a:r>
            <a:r>
              <a:rPr lang="en-GB" sz="3200" b="1" dirty="0" err="1">
                <a:solidFill>
                  <a:srgbClr val="00B050"/>
                </a:solidFill>
                <a:latin typeface="Arial"/>
                <a:cs typeface="Arial"/>
              </a:rPr>
              <a:t>khả</a:t>
            </a:r>
            <a:r>
              <a:rPr lang="en-GB" sz="3200" b="1" dirty="0">
                <a:solidFill>
                  <a:srgbClr val="00B050"/>
                </a:solidFill>
                <a:latin typeface="Arial"/>
                <a:cs typeface="Arial"/>
              </a:rPr>
              <a:t> </a:t>
            </a:r>
            <a:r>
              <a:rPr lang="en-GB" sz="3200" b="1" dirty="0" err="1">
                <a:solidFill>
                  <a:srgbClr val="00B050"/>
                </a:solidFill>
                <a:latin typeface="Arial"/>
                <a:cs typeface="Arial"/>
              </a:rPr>
              <a:t>năng</a:t>
            </a:r>
            <a:r>
              <a:rPr lang="en-GB" sz="3200" b="1" dirty="0">
                <a:solidFill>
                  <a:srgbClr val="00B050"/>
                </a:solidFill>
                <a:latin typeface="Arial"/>
                <a:cs typeface="Arial"/>
              </a:rPr>
              <a:t> </a:t>
            </a:r>
            <a:r>
              <a:rPr lang="en-GB" sz="3200" b="1" dirty="0" err="1">
                <a:solidFill>
                  <a:srgbClr val="00B050"/>
                </a:solidFill>
                <a:latin typeface="Arial"/>
                <a:cs typeface="Arial"/>
              </a:rPr>
              <a:t>gắng</a:t>
            </a:r>
            <a:r>
              <a:rPr lang="en-GB" sz="3200" b="1" dirty="0">
                <a:solidFill>
                  <a:srgbClr val="00B050"/>
                </a:solidFill>
                <a:latin typeface="Arial"/>
                <a:cs typeface="Arial"/>
              </a:rPr>
              <a:t> </a:t>
            </a:r>
            <a:r>
              <a:rPr lang="en-GB" sz="3200" b="1" dirty="0" err="1">
                <a:solidFill>
                  <a:srgbClr val="00B050"/>
                </a:solidFill>
                <a:latin typeface="Arial"/>
                <a:cs typeface="Arial"/>
              </a:rPr>
              <a:t>sức</a:t>
            </a:r>
            <a:endParaRPr lang="en-GB" sz="3200" b="1" dirty="0">
              <a:solidFill>
                <a:srgbClr val="00B050"/>
              </a:solidFill>
              <a:latin typeface="Arial"/>
              <a:cs typeface="Arial"/>
            </a:endParaRPr>
          </a:p>
        </p:txBody>
      </p:sp>
      <p:pic>
        <p:nvPicPr>
          <p:cNvPr id="90" name="Picture 89">
            <a:extLst>
              <a:ext uri="{FF2B5EF4-FFF2-40B4-BE49-F238E27FC236}">
                <a16:creationId xmlns:a16="http://schemas.microsoft.com/office/drawing/2014/main" id="{96C23271-F1E1-4106-85A4-FA8F039C4893}"/>
              </a:ext>
            </a:extLst>
          </p:cNvPr>
          <p:cNvPicPr>
            <a:picLocks noChangeAspect="1"/>
          </p:cNvPicPr>
          <p:nvPr/>
        </p:nvPicPr>
        <p:blipFill rotWithShape="1">
          <a:blip r:embed="rId3"/>
          <a:srcRect l="24750" t="30000" r="44725" b="21600"/>
          <a:stretch/>
        </p:blipFill>
        <p:spPr>
          <a:xfrm>
            <a:off x="2456984" y="1918946"/>
            <a:ext cx="4271107" cy="3809366"/>
          </a:xfrm>
          <a:prstGeom prst="rect">
            <a:avLst/>
          </a:prstGeom>
        </p:spPr>
      </p:pic>
      <p:grpSp>
        <p:nvGrpSpPr>
          <p:cNvPr id="98" name="Group 97">
            <a:extLst>
              <a:ext uri="{FF2B5EF4-FFF2-40B4-BE49-F238E27FC236}">
                <a16:creationId xmlns:a16="http://schemas.microsoft.com/office/drawing/2014/main" id="{578B27CC-1060-4903-8097-DFAED7B7806A}"/>
              </a:ext>
            </a:extLst>
          </p:cNvPr>
          <p:cNvGrpSpPr/>
          <p:nvPr/>
        </p:nvGrpSpPr>
        <p:grpSpPr>
          <a:xfrm>
            <a:off x="7290123" y="2418197"/>
            <a:ext cx="2582582" cy="1022152"/>
            <a:chOff x="7811953" y="3710099"/>
            <a:chExt cx="2582582" cy="1022152"/>
          </a:xfrm>
        </p:grpSpPr>
        <p:grpSp>
          <p:nvGrpSpPr>
            <p:cNvPr id="68" name="Group 67">
              <a:extLst>
                <a:ext uri="{FF2B5EF4-FFF2-40B4-BE49-F238E27FC236}">
                  <a16:creationId xmlns:a16="http://schemas.microsoft.com/office/drawing/2014/main" id="{53754537-6119-4611-8276-D3545316612E}"/>
                </a:ext>
              </a:extLst>
            </p:cNvPr>
            <p:cNvGrpSpPr/>
            <p:nvPr/>
          </p:nvGrpSpPr>
          <p:grpSpPr>
            <a:xfrm>
              <a:off x="7811954" y="3710099"/>
              <a:ext cx="2582581" cy="1022152"/>
              <a:chOff x="2352202" y="5634844"/>
              <a:chExt cx="2957913" cy="847452"/>
            </a:xfrm>
          </p:grpSpPr>
          <p:grpSp>
            <p:nvGrpSpPr>
              <p:cNvPr id="69" name="Group 68">
                <a:extLst>
                  <a:ext uri="{FF2B5EF4-FFF2-40B4-BE49-F238E27FC236}">
                    <a16:creationId xmlns:a16="http://schemas.microsoft.com/office/drawing/2014/main" id="{C9B19A38-1ECE-461E-BF2C-B93ED40E5387}"/>
                  </a:ext>
                </a:extLst>
              </p:cNvPr>
              <p:cNvGrpSpPr/>
              <p:nvPr/>
            </p:nvGrpSpPr>
            <p:grpSpPr>
              <a:xfrm>
                <a:off x="2352202" y="5634844"/>
                <a:ext cx="1384488" cy="140345"/>
                <a:chOff x="2450993" y="5462528"/>
                <a:chExt cx="1292429" cy="140345"/>
              </a:xfrm>
            </p:grpSpPr>
            <p:sp>
              <p:nvSpPr>
                <p:cNvPr id="79" name="Rectangle 22">
                  <a:extLst>
                    <a:ext uri="{FF2B5EF4-FFF2-40B4-BE49-F238E27FC236}">
                      <a16:creationId xmlns:a16="http://schemas.microsoft.com/office/drawing/2014/main" id="{3361CA35-F308-4B4C-A5A3-26C61051A053}"/>
                    </a:ext>
                  </a:extLst>
                </p:cNvPr>
                <p:cNvSpPr>
                  <a:spLocks noChangeArrowheads="1"/>
                </p:cNvSpPr>
                <p:nvPr/>
              </p:nvSpPr>
              <p:spPr bwMode="auto">
                <a:xfrm>
                  <a:off x="2450993" y="5486542"/>
                  <a:ext cx="105637" cy="92319"/>
                </a:xfrm>
                <a:prstGeom prst="rect">
                  <a:avLst/>
                </a:prstGeom>
                <a:solidFill>
                  <a:srgbClr val="606D77"/>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1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80" name="Rectangle 23">
                  <a:extLst>
                    <a:ext uri="{FF2B5EF4-FFF2-40B4-BE49-F238E27FC236}">
                      <a16:creationId xmlns:a16="http://schemas.microsoft.com/office/drawing/2014/main" id="{9F11E8A0-1144-446D-A40B-52892CB380FA}"/>
                    </a:ext>
                  </a:extLst>
                </p:cNvPr>
                <p:cNvSpPr>
                  <a:spLocks noChangeArrowheads="1"/>
                </p:cNvSpPr>
                <p:nvPr/>
              </p:nvSpPr>
              <p:spPr bwMode="auto">
                <a:xfrm>
                  <a:off x="2596829" y="5462528"/>
                  <a:ext cx="1146593" cy="140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Placebo + ĐCHV</a:t>
                  </a:r>
                  <a:endParaRPr kumimoji="0" lang="en-US" sz="1100" b="0" i="0" u="none" strike="noStrike" kern="0" cap="none" spc="0" normalizeH="0" baseline="0" noProof="0" dirty="0">
                    <a:ln>
                      <a:noFill/>
                    </a:ln>
                    <a:solidFill>
                      <a:srgbClr val="58646E"/>
                    </a:solidFill>
                    <a:effectLst/>
                    <a:uLnTx/>
                    <a:uFillTx/>
                    <a:cs typeface="Arial" panose="020B0604020202020204" pitchFamily="34" charset="0"/>
                  </a:endParaRPr>
                </a:p>
              </p:txBody>
            </p:sp>
          </p:grpSp>
          <p:sp>
            <p:nvSpPr>
              <p:cNvPr id="78" name="Rectangle 23">
                <a:extLst>
                  <a:ext uri="{FF2B5EF4-FFF2-40B4-BE49-F238E27FC236}">
                    <a16:creationId xmlns:a16="http://schemas.microsoft.com/office/drawing/2014/main" id="{A0EA5FC9-7DB2-47E0-9A89-BE918BA853B4}"/>
                  </a:ext>
                </a:extLst>
              </p:cNvPr>
              <p:cNvSpPr>
                <a:spLocks noChangeArrowheads="1"/>
              </p:cNvSpPr>
              <p:nvPr/>
            </p:nvSpPr>
            <p:spPr bwMode="auto">
              <a:xfrm>
                <a:off x="2508425" y="5877440"/>
                <a:ext cx="1406353" cy="140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Tiotropium + ĐCHV</a:t>
                </a:r>
                <a:endParaRPr kumimoji="0" lang="en-US" sz="1100" b="0" i="0" u="none" strike="noStrike" kern="0" cap="none" spc="0" normalizeH="0" baseline="0" noProof="0" dirty="0">
                  <a:ln>
                    <a:noFill/>
                  </a:ln>
                  <a:solidFill>
                    <a:srgbClr val="58646E"/>
                  </a:solidFill>
                  <a:effectLst/>
                  <a:uLnTx/>
                  <a:uFillTx/>
                  <a:cs typeface="Arial" panose="020B0604020202020204" pitchFamily="34" charset="0"/>
                </a:endParaRPr>
              </a:p>
            </p:txBody>
          </p:sp>
          <p:sp>
            <p:nvSpPr>
              <p:cNvPr id="76" name="Rectangle 27">
                <a:extLst>
                  <a:ext uri="{FF2B5EF4-FFF2-40B4-BE49-F238E27FC236}">
                    <a16:creationId xmlns:a16="http://schemas.microsoft.com/office/drawing/2014/main" id="{262FF021-5D25-4F18-A13C-4DB848ADEFC8}"/>
                  </a:ext>
                </a:extLst>
              </p:cNvPr>
              <p:cNvSpPr>
                <a:spLocks noChangeArrowheads="1"/>
              </p:cNvSpPr>
              <p:nvPr/>
            </p:nvSpPr>
            <p:spPr bwMode="auto">
              <a:xfrm>
                <a:off x="2508423" y="6090610"/>
                <a:ext cx="2195821" cy="140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Tiotropium/</a:t>
                </a:r>
                <a:r>
                  <a:rPr kumimoji="0" lang="en-US" altLang="en-US" sz="1100" b="0" i="0" u="none" strike="noStrike" kern="1200" cap="none" spc="0" normalizeH="0" baseline="0" noProof="0" dirty="0" err="1">
                    <a:ln>
                      <a:noFill/>
                    </a:ln>
                    <a:solidFill>
                      <a:prstClr val="black"/>
                    </a:solidFill>
                    <a:effectLst/>
                    <a:uLnTx/>
                    <a:uFillTx/>
                    <a:cs typeface="Arial" panose="020B0604020202020204" pitchFamily="34" charset="0"/>
                  </a:rPr>
                  <a:t>Olodaterol</a:t>
                </a: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 + ĐCHV</a:t>
                </a:r>
                <a:endParaRPr kumimoji="0" lang="en-US" sz="1100" b="0" i="0" u="none" strike="noStrike" kern="0" cap="none" spc="0" normalizeH="0" baseline="0" noProof="0" dirty="0">
                  <a:ln>
                    <a:noFill/>
                  </a:ln>
                  <a:solidFill>
                    <a:srgbClr val="58646E"/>
                  </a:solidFill>
                  <a:effectLst/>
                  <a:uLnTx/>
                  <a:uFillTx/>
                  <a:cs typeface="Arial" panose="020B0604020202020204" pitchFamily="34" charset="0"/>
                </a:endParaRPr>
              </a:p>
            </p:txBody>
          </p:sp>
          <p:sp>
            <p:nvSpPr>
              <p:cNvPr id="74" name="Rectangle 27">
                <a:extLst>
                  <a:ext uri="{FF2B5EF4-FFF2-40B4-BE49-F238E27FC236}">
                    <a16:creationId xmlns:a16="http://schemas.microsoft.com/office/drawing/2014/main" id="{18243417-714B-4274-AFF5-E0FB082DC52F}"/>
                  </a:ext>
                </a:extLst>
              </p:cNvPr>
              <p:cNvSpPr>
                <a:spLocks noChangeArrowheads="1"/>
              </p:cNvSpPr>
              <p:nvPr/>
            </p:nvSpPr>
            <p:spPr bwMode="auto">
              <a:xfrm>
                <a:off x="2508424" y="6341951"/>
                <a:ext cx="2801691" cy="1403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Tiotropium/</a:t>
                </a:r>
                <a:r>
                  <a:rPr kumimoji="0" lang="en-US" altLang="en-US" sz="1100" b="0" i="0" u="none" strike="noStrike" kern="1200" cap="none" spc="0" normalizeH="0" baseline="0" noProof="0" dirty="0" err="1">
                    <a:ln>
                      <a:noFill/>
                    </a:ln>
                    <a:solidFill>
                      <a:prstClr val="black"/>
                    </a:solidFill>
                    <a:effectLst/>
                    <a:uLnTx/>
                    <a:uFillTx/>
                    <a:cs typeface="Arial" panose="020B0604020202020204" pitchFamily="34" charset="0"/>
                  </a:rPr>
                  <a:t>Olodaterol</a:t>
                </a: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 </a:t>
                </a:r>
                <a:r>
                  <a:rPr kumimoji="0" lang="fr-FR" altLang="en-US" sz="1100" b="0" i="0" u="none" strike="noStrike" kern="1200" cap="none" spc="0" normalizeH="0" baseline="0" noProof="0" dirty="0">
                    <a:ln>
                      <a:noFill/>
                    </a:ln>
                    <a:solidFill>
                      <a:prstClr val="black"/>
                    </a:solidFill>
                    <a:effectLst/>
                    <a:uLnTx/>
                    <a:uFillTx/>
                    <a:cs typeface="Arial" panose="020B0604020202020204" pitchFamily="34" charset="0"/>
                  </a:rPr>
                  <a:t>+ HLTC + </a:t>
                </a:r>
                <a:r>
                  <a:rPr lang="en-US" altLang="en-US" sz="1100" dirty="0">
                    <a:solidFill>
                      <a:prstClr val="black"/>
                    </a:solidFill>
                    <a:cs typeface="Arial" panose="020B0604020202020204" pitchFamily="34" charset="0"/>
                  </a:rPr>
                  <a:t>ĐC</a:t>
                </a:r>
                <a:r>
                  <a:rPr kumimoji="0" lang="en-US" altLang="en-US" sz="1100" b="0" i="0" u="none" strike="noStrike" kern="1200" cap="none" spc="0" normalizeH="0" baseline="0" noProof="0" dirty="0">
                    <a:ln>
                      <a:noFill/>
                    </a:ln>
                    <a:solidFill>
                      <a:prstClr val="black"/>
                    </a:solidFill>
                    <a:effectLst/>
                    <a:uLnTx/>
                    <a:uFillTx/>
                    <a:cs typeface="Arial" panose="020B0604020202020204" pitchFamily="34" charset="0"/>
                  </a:rPr>
                  <a:t>HV</a:t>
                </a:r>
                <a:endParaRPr kumimoji="0" lang="en-US" sz="1100" b="0" i="0" u="none" strike="noStrike" kern="0" cap="none" spc="0" normalizeH="0" baseline="0" noProof="0" dirty="0">
                  <a:ln>
                    <a:noFill/>
                  </a:ln>
                  <a:solidFill>
                    <a:srgbClr val="58646E"/>
                  </a:solidFill>
                  <a:effectLst/>
                  <a:uLnTx/>
                  <a:uFillTx/>
                  <a:cs typeface="Arial" panose="020B0604020202020204" pitchFamily="34" charset="0"/>
                </a:endParaRPr>
              </a:p>
            </p:txBody>
          </p:sp>
        </p:grpSp>
        <p:sp>
          <p:nvSpPr>
            <p:cNvPr id="93" name="Rectangle 22">
              <a:extLst>
                <a:ext uri="{FF2B5EF4-FFF2-40B4-BE49-F238E27FC236}">
                  <a16:creationId xmlns:a16="http://schemas.microsoft.com/office/drawing/2014/main" id="{DD109666-197D-4231-912B-ECEFD99F10DC}"/>
                </a:ext>
              </a:extLst>
            </p:cNvPr>
            <p:cNvSpPr>
              <a:spLocks noChangeArrowheads="1"/>
            </p:cNvSpPr>
            <p:nvPr/>
          </p:nvSpPr>
          <p:spPr bwMode="auto">
            <a:xfrm>
              <a:off x="7811953" y="4031674"/>
              <a:ext cx="98802" cy="111351"/>
            </a:xfrm>
            <a:prstGeom prst="rect">
              <a:avLst/>
            </a:prstGeom>
            <a:solidFill>
              <a:srgbClr val="0070C0"/>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4" name="Rectangle 22">
              <a:extLst>
                <a:ext uri="{FF2B5EF4-FFF2-40B4-BE49-F238E27FC236}">
                  <a16:creationId xmlns:a16="http://schemas.microsoft.com/office/drawing/2014/main" id="{80C8406A-3137-4FAA-8FF0-635DCFD3F331}"/>
                </a:ext>
              </a:extLst>
            </p:cNvPr>
            <p:cNvSpPr>
              <a:spLocks noChangeArrowheads="1"/>
            </p:cNvSpPr>
            <p:nvPr/>
          </p:nvSpPr>
          <p:spPr bwMode="auto">
            <a:xfrm>
              <a:off x="7811953" y="4286847"/>
              <a:ext cx="98802" cy="111351"/>
            </a:xfrm>
            <a:prstGeom prst="rect">
              <a:avLst/>
            </a:prstGeom>
            <a:solidFill>
              <a:srgbClr val="C8E7A7"/>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5" name="Rectangle 22">
              <a:extLst>
                <a:ext uri="{FF2B5EF4-FFF2-40B4-BE49-F238E27FC236}">
                  <a16:creationId xmlns:a16="http://schemas.microsoft.com/office/drawing/2014/main" id="{2107499D-6E5B-42FA-BCDB-4CC6B104364B}"/>
                </a:ext>
              </a:extLst>
            </p:cNvPr>
            <p:cNvSpPr>
              <a:spLocks noChangeArrowheads="1"/>
            </p:cNvSpPr>
            <p:nvPr/>
          </p:nvSpPr>
          <p:spPr bwMode="auto">
            <a:xfrm>
              <a:off x="7811953" y="4591944"/>
              <a:ext cx="98802" cy="111351"/>
            </a:xfrm>
            <a:prstGeom prst="rect">
              <a:avLst/>
            </a:prstGeom>
            <a:solidFill>
              <a:srgbClr val="A8D973"/>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grpSp>
      <p:sp>
        <p:nvSpPr>
          <p:cNvPr id="96" name="TextBox 95">
            <a:extLst>
              <a:ext uri="{FF2B5EF4-FFF2-40B4-BE49-F238E27FC236}">
                <a16:creationId xmlns:a16="http://schemas.microsoft.com/office/drawing/2014/main" id="{2DC7AD64-1B85-4382-B6A1-BF387E75D1D4}"/>
              </a:ext>
            </a:extLst>
          </p:cNvPr>
          <p:cNvSpPr txBox="1"/>
          <p:nvPr/>
        </p:nvSpPr>
        <p:spPr>
          <a:xfrm>
            <a:off x="1151070" y="1073888"/>
            <a:ext cx="10235766" cy="646331"/>
          </a:xfrm>
          <a:prstGeom prst="rect">
            <a:avLst/>
          </a:prstGeom>
          <a:noFill/>
        </p:spPr>
        <p:txBody>
          <a:bodyPr wrap="square" rtlCol="0">
            <a:spAutoFit/>
          </a:bodyPr>
          <a:lstStyle/>
          <a:p>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sử</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dụng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Olodaterol</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Respimat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được</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tham</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gia</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chương</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trình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điều</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chỉnh</a:t>
            </a:r>
            <a:r>
              <a:rPr lang="en-US" dirty="0">
                <a:solidFill>
                  <a:prstClr val="black"/>
                </a:solidFill>
                <a:latin typeface="Arial" panose="020B0604020202020204" pitchFamily="34" charset="0"/>
                <a:cs typeface="Arial" panose="020B0604020202020204" pitchFamily="34" charset="0"/>
              </a:rPr>
              <a:t> </a:t>
            </a:r>
            <a:r>
              <a:rPr lang="en-US" dirty="0" err="1">
                <a:solidFill>
                  <a:prstClr val="black"/>
                </a:solidFill>
                <a:latin typeface="Arial" panose="020B0604020202020204" pitchFamily="34" charset="0"/>
                <a:cs typeface="Arial" panose="020B0604020202020204" pitchFamily="34" charset="0"/>
              </a:rPr>
              <a:t>hành</a:t>
            </a:r>
            <a:r>
              <a:rPr lang="en-US" dirty="0">
                <a:solidFill>
                  <a:prstClr val="black"/>
                </a:solidFill>
                <a:latin typeface="Arial" panose="020B0604020202020204" pitchFamily="34" charset="0"/>
                <a:cs typeface="Arial" panose="020B0604020202020204" pitchFamily="34" charset="0"/>
              </a:rPr>
              <a:t> vi + </a:t>
            </a:r>
            <a:r>
              <a:rPr lang="en-US" dirty="0" err="1">
                <a:solidFill>
                  <a:prstClr val="black"/>
                </a:solidFill>
                <a:latin typeface="Arial" panose="020B0604020202020204" pitchFamily="34" charset="0"/>
                <a:cs typeface="Arial" panose="020B0604020202020204" pitchFamily="34" charset="0"/>
              </a:rPr>
              <a:t>huấn</a:t>
            </a:r>
            <a:r>
              <a:rPr lang="en-US" dirty="0">
                <a:solidFill>
                  <a:prstClr val="black"/>
                </a:solidFill>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luyện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thể</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chất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giúp</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tăng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thời</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gian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gắng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sức</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sau</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8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tuần</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12724230-753A-4638-A4CE-AC267A6BB9F2}"/>
              </a:ext>
            </a:extLst>
          </p:cNvPr>
          <p:cNvSpPr txBox="1"/>
          <p:nvPr/>
        </p:nvSpPr>
        <p:spPr>
          <a:xfrm>
            <a:off x="7290123" y="4693617"/>
            <a:ext cx="2535866" cy="307777"/>
          </a:xfrm>
          <a:prstGeom prst="rect">
            <a:avLst/>
          </a:prstGeom>
          <a:noFill/>
        </p:spPr>
        <p:txBody>
          <a:bodyPr wrap="square" rtlCol="0">
            <a:spAutoFit/>
          </a:bodyPr>
          <a:lstStyle/>
          <a:p>
            <a:r>
              <a:rPr kumimoji="0" lang="en-US" alt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sym typeface="Gill Sans" charset="0"/>
              </a:rPr>
              <a:t>* </a:t>
            </a:r>
            <a:r>
              <a:rPr lang="en-US" altLang="en-US" sz="1400" dirty="0">
                <a:solidFill>
                  <a:schemeClr val="tx1"/>
                </a:solidFill>
                <a:latin typeface="Arial" panose="020B0604020202020204" pitchFamily="34" charset="0"/>
                <a:cs typeface="Arial" panose="020B0604020202020204" pitchFamily="34" charset="0"/>
                <a:sym typeface="Gill Sans" charset="0"/>
              </a:rPr>
              <a:t>p</a:t>
            </a:r>
            <a:r>
              <a:rPr kumimoji="0" lang="en-US" alt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&lt;0.05; </a:t>
            </a:r>
            <a:r>
              <a:rPr lang="en-GB" altLang="en-US" sz="1400" baseline="30000" dirty="0">
                <a:solidFill>
                  <a:schemeClr val="tx1"/>
                </a:solidFill>
                <a:latin typeface="Arial" panose="020B0604020202020204" pitchFamily="34" charset="0"/>
                <a:cs typeface="Arial" panose="020B0604020202020204" pitchFamily="34" charset="0"/>
              </a:rPr>
              <a:t>‡</a:t>
            </a:r>
            <a:r>
              <a:rPr lang="en-GB" altLang="en-US" sz="1400" dirty="0">
                <a:solidFill>
                  <a:schemeClr val="tx1"/>
                </a:solidFill>
                <a:latin typeface="Arial" panose="020B0604020202020204" pitchFamily="34" charset="0"/>
                <a:cs typeface="Arial" panose="020B0604020202020204" pitchFamily="34" charset="0"/>
              </a:rPr>
              <a:t>p&lt;0.001</a:t>
            </a:r>
            <a:endParaRPr kumimoji="0" lang="fr-FR" altLang="en-US" sz="1400"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endParaRPr>
          </a:p>
        </p:txBody>
      </p:sp>
      <p:sp>
        <p:nvSpPr>
          <p:cNvPr id="99" name="TextBox 98">
            <a:extLst>
              <a:ext uri="{FF2B5EF4-FFF2-40B4-BE49-F238E27FC236}">
                <a16:creationId xmlns:a16="http://schemas.microsoft.com/office/drawing/2014/main" id="{1FAB7108-2792-4FAF-86D5-43B8891ECBB0}"/>
              </a:ext>
            </a:extLst>
          </p:cNvPr>
          <p:cNvSpPr txBox="1"/>
          <p:nvPr/>
        </p:nvSpPr>
        <p:spPr>
          <a:xfrm>
            <a:off x="1705571" y="5909573"/>
            <a:ext cx="8931845" cy="646331"/>
          </a:xfrm>
          <a:prstGeom prst="rect">
            <a:avLst/>
          </a:prstGeom>
          <a:noFill/>
        </p:spPr>
        <p:txBody>
          <a:bodyPr wrap="square" rtlCol="0">
            <a:spAutoFit/>
          </a:bodyPr>
          <a:lstStyle/>
          <a:p>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Nghiên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cứu</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PHYSACTO </a:t>
            </a:r>
            <a:r>
              <a:rPr lang="en-US" sz="1200" dirty="0" err="1">
                <a:latin typeface="Arial" panose="020B0604020202020204" pitchFamily="34" charset="0"/>
                <a:cs typeface="Arial" panose="020B0604020202020204" pitchFamily="34" charset="0"/>
              </a:rPr>
              <a:t>có</a:t>
            </a:r>
            <a:r>
              <a:rPr lang="en-US" sz="1200" dirty="0">
                <a:latin typeface="Arial" panose="020B0604020202020204" pitchFamily="34" charset="0"/>
                <a:cs typeface="Arial" panose="020B0604020202020204" pitchFamily="34" charset="0"/>
              </a:rPr>
              <a:t> t</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hiết</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kế</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ngẫu</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nhiên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mù</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đôi</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đối</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với</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thuốc</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điều</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trị</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kiểm</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soát</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bằng</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giả</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d</a:t>
            </a:r>
            <a:r>
              <a:rPr kumimoji="0" lang="vi-VN"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ư</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ợc</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phân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nhóm</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song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song</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Tất</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cả</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bệnh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nhân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COPD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tham</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gia</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Ch</a:t>
            </a:r>
            <a:r>
              <a:rPr kumimoji="0" lang="vi-VN"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ư</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ơng</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trình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điều</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chỉnh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hành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vi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tự</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quản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lý</a:t>
            </a:r>
            <a:r>
              <a:rPr lang="en-US" sz="1200" dirty="0">
                <a:latin typeface="Arial" panose="020B0604020202020204" pitchFamily="34" charset="0"/>
                <a:cs typeface="Arial" panose="020B0604020202020204" pitchFamily="34" charset="0"/>
              </a:rPr>
              <a:t>. T</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iêu</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chí</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chính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u="none" strike="noStrike" kern="1200" cap="none" spc="0" normalizeH="0" baseline="0" noProof="0" dirty="0" err="1">
                <a:ln>
                  <a:noFill/>
                </a:ln>
                <a:effectLst/>
                <a:uLnTx/>
                <a:uFillTx/>
                <a:latin typeface="Arial" panose="020B0604020202020204" pitchFamily="34" charset="0"/>
                <a:cs typeface="Arial" panose="020B0604020202020204" pitchFamily="34" charset="0"/>
              </a:rPr>
              <a:t>thời</a:t>
            </a:r>
            <a:r>
              <a:rPr kumimoji="0" lang="en-US" sz="120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u="none" strike="noStrike" kern="1200" cap="none" spc="0" normalizeH="0" baseline="0" noProof="0" dirty="0" err="1">
                <a:ln>
                  <a:noFill/>
                </a:ln>
                <a:effectLst/>
                <a:uLnTx/>
                <a:uFillTx/>
                <a:latin typeface="Arial" panose="020B0604020202020204" pitchFamily="34" charset="0"/>
                <a:cs typeface="Arial" panose="020B0604020202020204" pitchFamily="34" charset="0"/>
              </a:rPr>
              <a:t>gian</a:t>
            </a:r>
            <a:r>
              <a:rPr kumimoji="0" lang="en-US" sz="120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u="none" strike="noStrike" kern="1200" cap="none" spc="0" normalizeH="0" baseline="0" noProof="0" dirty="0" err="1">
                <a:ln>
                  <a:noFill/>
                </a:ln>
                <a:effectLst/>
                <a:uLnTx/>
                <a:uFillTx/>
                <a:latin typeface="Arial" panose="020B0604020202020204" pitchFamily="34" charset="0"/>
                <a:cs typeface="Arial" panose="020B0604020202020204" pitchFamily="34" charset="0"/>
              </a:rPr>
              <a:t>thực</a:t>
            </a:r>
            <a:r>
              <a:rPr kumimoji="0" lang="en-US" sz="120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hiện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test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gắng</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sức</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đi</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bộ</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nhanh</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ESWT ở </a:t>
            </a:r>
            <a:r>
              <a:rPr kumimoji="0" lang="en-US" sz="1200" b="0" u="none" strike="noStrike" kern="1200" cap="none" spc="0" normalizeH="0" baseline="0" noProof="0" dirty="0" err="1">
                <a:ln>
                  <a:noFill/>
                </a:ln>
                <a:effectLst/>
                <a:uLnTx/>
                <a:uFillTx/>
                <a:latin typeface="Arial" panose="020B0604020202020204" pitchFamily="34" charset="0"/>
                <a:cs typeface="Arial" panose="020B0604020202020204" pitchFamily="34" charset="0"/>
              </a:rPr>
              <a:t>tuần</a:t>
            </a:r>
            <a:r>
              <a:rPr kumimoji="0" lang="en-US" sz="1200" b="0" u="none" strike="noStrike" kern="1200" cap="none" spc="0" normalizeH="0" baseline="0" noProof="0" dirty="0">
                <a:ln>
                  <a:noFill/>
                </a:ln>
                <a:effectLst/>
                <a:uLnTx/>
                <a:uFillTx/>
                <a:latin typeface="Arial" panose="020B0604020202020204" pitchFamily="34" charset="0"/>
                <a:cs typeface="Arial" panose="020B0604020202020204" pitchFamily="34" charset="0"/>
              </a:rPr>
              <a:t> 8</a:t>
            </a:r>
            <a:endParaRPr lang="en-US" sz="1200" dirty="0"/>
          </a:p>
        </p:txBody>
      </p:sp>
      <p:sp>
        <p:nvSpPr>
          <p:cNvPr id="2" name="Rectangle 1">
            <a:extLst>
              <a:ext uri="{FF2B5EF4-FFF2-40B4-BE49-F238E27FC236}">
                <a16:creationId xmlns:a16="http://schemas.microsoft.com/office/drawing/2014/main" id="{94D372BF-4AA6-43E1-9367-7CDA364823FA}"/>
              </a:ext>
            </a:extLst>
          </p:cNvPr>
          <p:cNvSpPr/>
          <p:nvPr/>
        </p:nvSpPr>
        <p:spPr>
          <a:xfrm>
            <a:off x="10563225" y="-7139"/>
            <a:ext cx="1628775" cy="3092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Arial" panose="020B0604020202020204" pitchFamily="34" charset="0"/>
                <a:cs typeface="Arial" panose="020B0604020202020204" pitchFamily="34" charset="0"/>
              </a:rPr>
              <a:t>PHYSACTO</a:t>
            </a:r>
          </a:p>
        </p:txBody>
      </p:sp>
    </p:spTree>
    <p:extLst>
      <p:ext uri="{BB962C8B-B14F-4D97-AF65-F5344CB8AC3E}">
        <p14:creationId xmlns:p14="http://schemas.microsoft.com/office/powerpoint/2010/main" val="115427477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Cải</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thiện</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chất</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lượng</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cuộc</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sống</a:t>
            </a:r>
            <a:endPar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265047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D7BF0B73-D9AA-409E-BB30-29451A1A1BAF}"/>
              </a:ext>
            </a:extLst>
          </p:cNvPr>
          <p:cNvGrpSpPr/>
          <p:nvPr/>
        </p:nvGrpSpPr>
        <p:grpSpPr>
          <a:xfrm>
            <a:off x="1082832" y="1922137"/>
            <a:ext cx="4359734" cy="4021721"/>
            <a:chOff x="836029" y="987732"/>
            <a:chExt cx="4587823" cy="4491656"/>
          </a:xfrm>
        </p:grpSpPr>
        <p:sp>
          <p:nvSpPr>
            <p:cNvPr id="6" name="TextBox 5">
              <a:extLst>
                <a:ext uri="{FF2B5EF4-FFF2-40B4-BE49-F238E27FC236}">
                  <a16:creationId xmlns:a16="http://schemas.microsoft.com/office/drawing/2014/main" id="{22AC7E2F-9296-4B53-B68D-C26DEA87CD87}"/>
                </a:ext>
              </a:extLst>
            </p:cNvPr>
            <p:cNvSpPr txBox="1"/>
            <p:nvPr/>
          </p:nvSpPr>
          <p:spPr>
            <a:xfrm>
              <a:off x="1466682" y="5225472"/>
              <a:ext cx="1473173" cy="253916"/>
            </a:xfrm>
            <a:prstGeom prst="rect">
              <a:avLst/>
            </a:prstGeom>
            <a:noFill/>
          </p:spPr>
          <p:txBody>
            <a:bodyPr wrap="square" lIns="54000" rIns="54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05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−1.78; </a:t>
              </a:r>
              <a:r>
                <a:rPr kumimoji="0" lang="en-GB" altLang="en-US" sz="1050" b="1"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p=0.0096</a:t>
              </a:r>
              <a:endParaRPr kumimoji="0" lang="en-GB" sz="105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grpSp>
          <p:nvGrpSpPr>
            <p:cNvPr id="7" name="Group 6">
              <a:extLst>
                <a:ext uri="{FF2B5EF4-FFF2-40B4-BE49-F238E27FC236}">
                  <a16:creationId xmlns:a16="http://schemas.microsoft.com/office/drawing/2014/main" id="{68F4FFF3-51C1-4530-B8D0-5B1244AD9F2C}"/>
                </a:ext>
              </a:extLst>
            </p:cNvPr>
            <p:cNvGrpSpPr/>
            <p:nvPr/>
          </p:nvGrpSpPr>
          <p:grpSpPr>
            <a:xfrm rot="10800000">
              <a:off x="2456516" y="4750136"/>
              <a:ext cx="113707" cy="193336"/>
              <a:chOff x="2588834" y="2755667"/>
              <a:chExt cx="113707" cy="107184"/>
            </a:xfrm>
          </p:grpSpPr>
          <p:cxnSp>
            <p:nvCxnSpPr>
              <p:cNvPr id="52" name="Straight Connector 51">
                <a:extLst>
                  <a:ext uri="{FF2B5EF4-FFF2-40B4-BE49-F238E27FC236}">
                    <a16:creationId xmlns:a16="http://schemas.microsoft.com/office/drawing/2014/main" id="{18065DE2-04FA-4F9C-B040-23BAD9C7E7C3}"/>
                  </a:ext>
                </a:extLst>
              </p:cNvPr>
              <p:cNvCxnSpPr/>
              <p:nvPr/>
            </p:nvCxnSpPr>
            <p:spPr bwMode="auto">
              <a:xfrm>
                <a:off x="2588834" y="2755667"/>
                <a:ext cx="113707" cy="0"/>
              </a:xfrm>
              <a:prstGeom prst="line">
                <a:avLst/>
              </a:prstGeom>
              <a:solidFill>
                <a:srgbClr val="FFFFFF"/>
              </a:solidFill>
              <a:ln w="12700" cap="flat" cmpd="sng" algn="ctr">
                <a:solidFill>
                  <a:srgbClr val="646464"/>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94F6078C-8939-45FB-B93C-8FE501FA21D7}"/>
                  </a:ext>
                </a:extLst>
              </p:cNvPr>
              <p:cNvCxnSpPr>
                <a:cxnSpLocks/>
              </p:cNvCxnSpPr>
              <p:nvPr/>
            </p:nvCxnSpPr>
            <p:spPr bwMode="auto">
              <a:xfrm flipV="1">
                <a:off x="2645687" y="2759069"/>
                <a:ext cx="0" cy="103782"/>
              </a:xfrm>
              <a:prstGeom prst="line">
                <a:avLst/>
              </a:prstGeom>
              <a:solidFill>
                <a:srgbClr val="FFFFFF"/>
              </a:solidFill>
              <a:ln w="12700" cap="flat" cmpd="sng" algn="ctr">
                <a:solidFill>
                  <a:srgbClr val="646464"/>
                </a:solidFill>
                <a:prstDash val="solid"/>
                <a:round/>
                <a:headEnd type="none" w="med" len="med"/>
                <a:tailEnd type="none" w="med" len="med"/>
              </a:ln>
              <a:effectLst/>
            </p:spPr>
          </p:cxnSp>
        </p:grpSp>
        <p:grpSp>
          <p:nvGrpSpPr>
            <p:cNvPr id="8" name="Group 7">
              <a:extLst>
                <a:ext uri="{FF2B5EF4-FFF2-40B4-BE49-F238E27FC236}">
                  <a16:creationId xmlns:a16="http://schemas.microsoft.com/office/drawing/2014/main" id="{58CEADA0-8013-42AE-93CF-D10ADFE32D41}"/>
                </a:ext>
              </a:extLst>
            </p:cNvPr>
            <p:cNvGrpSpPr/>
            <p:nvPr/>
          </p:nvGrpSpPr>
          <p:grpSpPr>
            <a:xfrm rot="10800000">
              <a:off x="4675957" y="4585605"/>
              <a:ext cx="161869" cy="316050"/>
              <a:chOff x="2588834" y="2755548"/>
              <a:chExt cx="113707" cy="177674"/>
            </a:xfrm>
          </p:grpSpPr>
          <p:cxnSp>
            <p:nvCxnSpPr>
              <p:cNvPr id="50" name="Straight Connector 49">
                <a:extLst>
                  <a:ext uri="{FF2B5EF4-FFF2-40B4-BE49-F238E27FC236}">
                    <a16:creationId xmlns:a16="http://schemas.microsoft.com/office/drawing/2014/main" id="{6B670E47-D4E7-4363-BB41-81CB15A7D282}"/>
                  </a:ext>
                </a:extLst>
              </p:cNvPr>
              <p:cNvCxnSpPr/>
              <p:nvPr/>
            </p:nvCxnSpPr>
            <p:spPr bwMode="auto">
              <a:xfrm>
                <a:off x="2588834" y="2755667"/>
                <a:ext cx="113707" cy="0"/>
              </a:xfrm>
              <a:prstGeom prst="line">
                <a:avLst/>
              </a:prstGeom>
              <a:solidFill>
                <a:srgbClr val="FFFFFF"/>
              </a:solidFill>
              <a:ln w="12700" cap="flat" cmpd="sng" algn="ctr">
                <a:solidFill>
                  <a:srgbClr val="646464"/>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BD424574-CDEE-4D49-82DD-C47D13C91FD7}"/>
                  </a:ext>
                </a:extLst>
              </p:cNvPr>
              <p:cNvCxnSpPr>
                <a:cxnSpLocks/>
              </p:cNvCxnSpPr>
              <p:nvPr/>
            </p:nvCxnSpPr>
            <p:spPr bwMode="auto">
              <a:xfrm flipV="1">
                <a:off x="2645687" y="2755548"/>
                <a:ext cx="0" cy="177674"/>
              </a:xfrm>
              <a:prstGeom prst="line">
                <a:avLst/>
              </a:prstGeom>
              <a:solidFill>
                <a:srgbClr val="FFFFFF"/>
              </a:solidFill>
              <a:ln w="12700" cap="flat" cmpd="sng" algn="ctr">
                <a:solidFill>
                  <a:srgbClr val="646464"/>
                </a:solidFill>
                <a:prstDash val="solid"/>
                <a:round/>
                <a:headEnd type="none" w="med" len="med"/>
                <a:tailEnd type="none" w="med" len="med"/>
              </a:ln>
              <a:effectLst/>
            </p:spPr>
          </p:cxnSp>
        </p:grpSp>
        <p:graphicFrame>
          <p:nvGraphicFramePr>
            <p:cNvPr id="9" name="Chart 49">
              <a:extLst>
                <a:ext uri="{FF2B5EF4-FFF2-40B4-BE49-F238E27FC236}">
                  <a16:creationId xmlns:a16="http://schemas.microsoft.com/office/drawing/2014/main" id="{D31F64BD-9D14-478F-A1A6-E8F8B6796D7C}"/>
                </a:ext>
              </a:extLst>
            </p:cNvPr>
            <p:cNvGraphicFramePr>
              <a:graphicFrameLocks/>
            </p:cNvGraphicFramePr>
            <p:nvPr/>
          </p:nvGraphicFramePr>
          <p:xfrm>
            <a:off x="3315887" y="2052975"/>
            <a:ext cx="2001355" cy="3174823"/>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698FCE5E-F7B7-4D31-9693-4298751B1561}"/>
                </a:ext>
              </a:extLst>
            </p:cNvPr>
            <p:cNvSpPr txBox="1"/>
            <p:nvPr/>
          </p:nvSpPr>
          <p:spPr>
            <a:xfrm>
              <a:off x="4015127" y="2033881"/>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n=14</a:t>
              </a:r>
            </a:p>
          </p:txBody>
        </p:sp>
        <p:cxnSp>
          <p:nvCxnSpPr>
            <p:cNvPr id="11" name="Straight Connector 10">
              <a:extLst>
                <a:ext uri="{FF2B5EF4-FFF2-40B4-BE49-F238E27FC236}">
                  <a16:creationId xmlns:a16="http://schemas.microsoft.com/office/drawing/2014/main" id="{A1C48A53-3DE7-4CA6-9014-6C4B84795DFB}"/>
                </a:ext>
              </a:extLst>
            </p:cNvPr>
            <p:cNvCxnSpPr>
              <a:cxnSpLocks/>
            </p:cNvCxnSpPr>
            <p:nvPr/>
          </p:nvCxnSpPr>
          <p:spPr>
            <a:xfrm>
              <a:off x="4196545" y="4064241"/>
              <a:ext cx="0" cy="1152000"/>
            </a:xfrm>
            <a:prstGeom prst="line">
              <a:avLst/>
            </a:prstGeom>
            <a:noFill/>
            <a:ln w="6350" cap="flat" cmpd="sng" algn="ctr">
              <a:solidFill>
                <a:srgbClr val="646464"/>
              </a:solidFill>
              <a:prstDash val="solid"/>
              <a:miter lim="800000"/>
            </a:ln>
            <a:effectLst/>
          </p:spPr>
        </p:cxnSp>
        <p:cxnSp>
          <p:nvCxnSpPr>
            <p:cNvPr id="12" name="Straight Connector 11">
              <a:extLst>
                <a:ext uri="{FF2B5EF4-FFF2-40B4-BE49-F238E27FC236}">
                  <a16:creationId xmlns:a16="http://schemas.microsoft.com/office/drawing/2014/main" id="{6DC25592-E0D3-4416-A045-7F6336B66633}"/>
                </a:ext>
              </a:extLst>
            </p:cNvPr>
            <p:cNvCxnSpPr>
              <a:cxnSpLocks/>
            </p:cNvCxnSpPr>
            <p:nvPr/>
          </p:nvCxnSpPr>
          <p:spPr>
            <a:xfrm>
              <a:off x="4193541" y="5218962"/>
              <a:ext cx="570145" cy="0"/>
            </a:xfrm>
            <a:prstGeom prst="line">
              <a:avLst/>
            </a:prstGeom>
            <a:noFill/>
            <a:ln w="6350" cap="flat" cmpd="sng" algn="ctr">
              <a:solidFill>
                <a:srgbClr val="646464"/>
              </a:solidFill>
              <a:prstDash val="solid"/>
              <a:miter lim="800000"/>
            </a:ln>
            <a:effectLst/>
          </p:spPr>
        </p:cxnSp>
        <p:cxnSp>
          <p:nvCxnSpPr>
            <p:cNvPr id="13" name="Straight Connector 12">
              <a:extLst>
                <a:ext uri="{FF2B5EF4-FFF2-40B4-BE49-F238E27FC236}">
                  <a16:creationId xmlns:a16="http://schemas.microsoft.com/office/drawing/2014/main" id="{5E3C5A42-F10A-4CF9-9E82-4C43C73D4B6A}"/>
                </a:ext>
              </a:extLst>
            </p:cNvPr>
            <p:cNvCxnSpPr>
              <a:cxnSpLocks/>
            </p:cNvCxnSpPr>
            <p:nvPr/>
          </p:nvCxnSpPr>
          <p:spPr>
            <a:xfrm>
              <a:off x="4763686" y="5119821"/>
              <a:ext cx="0" cy="100800"/>
            </a:xfrm>
            <a:prstGeom prst="line">
              <a:avLst/>
            </a:prstGeom>
            <a:noFill/>
            <a:ln w="6350" cap="flat" cmpd="sng" algn="ctr">
              <a:solidFill>
                <a:srgbClr val="646464"/>
              </a:solidFill>
              <a:prstDash val="solid"/>
              <a:miter lim="800000"/>
            </a:ln>
            <a:effectLst/>
          </p:spPr>
        </p:cxnSp>
        <p:sp>
          <p:nvSpPr>
            <p:cNvPr id="14" name="TextBox 13">
              <a:extLst>
                <a:ext uri="{FF2B5EF4-FFF2-40B4-BE49-F238E27FC236}">
                  <a16:creationId xmlns:a16="http://schemas.microsoft.com/office/drawing/2014/main" id="{600FA77C-EEEE-44AC-9240-EF571A8B7A61}"/>
                </a:ext>
              </a:extLst>
            </p:cNvPr>
            <p:cNvSpPr txBox="1"/>
            <p:nvPr/>
          </p:nvSpPr>
          <p:spPr>
            <a:xfrm>
              <a:off x="3964512" y="5225472"/>
              <a:ext cx="1364013" cy="253916"/>
            </a:xfrm>
            <a:prstGeom prst="rect">
              <a:avLst/>
            </a:prstGeom>
            <a:noFill/>
          </p:spPr>
          <p:txBody>
            <a:bodyPr wrap="square" lIns="54000" rIns="54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altLang="en-US" sz="105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−2.68; </a:t>
              </a:r>
              <a:r>
                <a:rPr kumimoji="0" lang="en-GB" altLang="en-US" sz="1050" b="1"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p=0.0280</a:t>
              </a:r>
              <a:endParaRPr kumimoji="0" lang="en-GB" sz="1050" b="1"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endParaRPr>
            </a:p>
          </p:txBody>
        </p:sp>
        <p:sp>
          <p:nvSpPr>
            <p:cNvPr id="15" name="TextBox 14">
              <a:extLst>
                <a:ext uri="{FF2B5EF4-FFF2-40B4-BE49-F238E27FC236}">
                  <a16:creationId xmlns:a16="http://schemas.microsoft.com/office/drawing/2014/main" id="{C8DD9FE8-E994-4ADD-9371-F7E4F7BC735F}"/>
                </a:ext>
              </a:extLst>
            </p:cNvPr>
            <p:cNvSpPr txBox="1"/>
            <p:nvPr/>
          </p:nvSpPr>
          <p:spPr>
            <a:xfrm>
              <a:off x="4613530" y="2033881"/>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n=14</a:t>
              </a:r>
            </a:p>
          </p:txBody>
        </p:sp>
        <p:grpSp>
          <p:nvGrpSpPr>
            <p:cNvPr id="16" name="Group 15">
              <a:extLst>
                <a:ext uri="{FF2B5EF4-FFF2-40B4-BE49-F238E27FC236}">
                  <a16:creationId xmlns:a16="http://schemas.microsoft.com/office/drawing/2014/main" id="{3D2BAD7D-8716-4693-870D-2676E35D368C}"/>
                </a:ext>
              </a:extLst>
            </p:cNvPr>
            <p:cNvGrpSpPr/>
            <p:nvPr/>
          </p:nvGrpSpPr>
          <p:grpSpPr>
            <a:xfrm rot="10800000">
              <a:off x="4112606" y="3455734"/>
              <a:ext cx="161869" cy="331200"/>
              <a:chOff x="2588834" y="2755548"/>
              <a:chExt cx="113707" cy="177674"/>
            </a:xfrm>
          </p:grpSpPr>
          <p:cxnSp>
            <p:nvCxnSpPr>
              <p:cNvPr id="48" name="Straight Connector 47">
                <a:extLst>
                  <a:ext uri="{FF2B5EF4-FFF2-40B4-BE49-F238E27FC236}">
                    <a16:creationId xmlns:a16="http://schemas.microsoft.com/office/drawing/2014/main" id="{531AA8E8-8C1E-4388-8724-EBC5C36B8301}"/>
                  </a:ext>
                </a:extLst>
              </p:cNvPr>
              <p:cNvCxnSpPr/>
              <p:nvPr/>
            </p:nvCxnSpPr>
            <p:spPr bwMode="auto">
              <a:xfrm>
                <a:off x="2588834" y="2755667"/>
                <a:ext cx="113707" cy="0"/>
              </a:xfrm>
              <a:prstGeom prst="line">
                <a:avLst/>
              </a:prstGeom>
              <a:solidFill>
                <a:srgbClr val="FFFFFF"/>
              </a:solidFill>
              <a:ln w="12700" cap="flat" cmpd="sng" algn="ctr">
                <a:solidFill>
                  <a:srgbClr val="646464"/>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40B631B0-DBC8-402A-93E7-168DF1BE1921}"/>
                  </a:ext>
                </a:extLst>
              </p:cNvPr>
              <p:cNvCxnSpPr>
                <a:cxnSpLocks/>
              </p:cNvCxnSpPr>
              <p:nvPr/>
            </p:nvCxnSpPr>
            <p:spPr bwMode="auto">
              <a:xfrm flipV="1">
                <a:off x="2645687" y="2755548"/>
                <a:ext cx="0" cy="177674"/>
              </a:xfrm>
              <a:prstGeom prst="line">
                <a:avLst/>
              </a:prstGeom>
              <a:solidFill>
                <a:srgbClr val="FFFFFF"/>
              </a:solidFill>
              <a:ln w="12700" cap="flat" cmpd="sng" algn="ctr">
                <a:solidFill>
                  <a:srgbClr val="646464"/>
                </a:solidFill>
                <a:prstDash val="solid"/>
                <a:round/>
                <a:headEnd type="none" w="med" len="med"/>
                <a:tailEnd type="none" w="med" len="med"/>
              </a:ln>
              <a:effectLst/>
            </p:spPr>
          </p:cxnSp>
        </p:grpSp>
        <p:graphicFrame>
          <p:nvGraphicFramePr>
            <p:cNvPr id="17" name="Chart 49">
              <a:extLst>
                <a:ext uri="{FF2B5EF4-FFF2-40B4-BE49-F238E27FC236}">
                  <a16:creationId xmlns:a16="http://schemas.microsoft.com/office/drawing/2014/main" id="{24EC8ED0-5CCA-4339-A3EF-F44407F3341F}"/>
                </a:ext>
              </a:extLst>
            </p:cNvPr>
            <p:cNvGraphicFramePr>
              <a:graphicFrameLocks/>
            </p:cNvGraphicFramePr>
            <p:nvPr/>
          </p:nvGraphicFramePr>
          <p:xfrm>
            <a:off x="1105094" y="2058716"/>
            <a:ext cx="1920174" cy="3115587"/>
          </p:xfrm>
          <a:graphic>
            <a:graphicData uri="http://schemas.openxmlformats.org/drawingml/2006/chart">
              <c:chart xmlns:c="http://schemas.openxmlformats.org/drawingml/2006/chart" xmlns:r="http://schemas.openxmlformats.org/officeDocument/2006/relationships" r:id="rId4"/>
            </a:graphicData>
          </a:graphic>
        </p:graphicFrame>
        <p:sp>
          <p:nvSpPr>
            <p:cNvPr id="18" name="TextBox 17">
              <a:extLst>
                <a:ext uri="{FF2B5EF4-FFF2-40B4-BE49-F238E27FC236}">
                  <a16:creationId xmlns:a16="http://schemas.microsoft.com/office/drawing/2014/main" id="{ABB24C6C-5662-46AD-9C36-1707F385F642}"/>
                </a:ext>
              </a:extLst>
            </p:cNvPr>
            <p:cNvSpPr txBox="1"/>
            <p:nvPr/>
          </p:nvSpPr>
          <p:spPr>
            <a:xfrm>
              <a:off x="1754814" y="2033881"/>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n=52</a:t>
              </a:r>
            </a:p>
          </p:txBody>
        </p:sp>
        <p:cxnSp>
          <p:nvCxnSpPr>
            <p:cNvPr id="19" name="Straight Connector 18">
              <a:extLst>
                <a:ext uri="{FF2B5EF4-FFF2-40B4-BE49-F238E27FC236}">
                  <a16:creationId xmlns:a16="http://schemas.microsoft.com/office/drawing/2014/main" id="{742BC4E4-8D52-4A0E-A6C5-9423576AA69B}"/>
                </a:ext>
              </a:extLst>
            </p:cNvPr>
            <p:cNvCxnSpPr>
              <a:cxnSpLocks/>
            </p:cNvCxnSpPr>
            <p:nvPr/>
          </p:nvCxnSpPr>
          <p:spPr>
            <a:xfrm>
              <a:off x="1919588" y="4613835"/>
              <a:ext cx="0" cy="608365"/>
            </a:xfrm>
            <a:prstGeom prst="line">
              <a:avLst/>
            </a:prstGeom>
            <a:noFill/>
            <a:ln w="6350" cap="flat" cmpd="sng" algn="ctr">
              <a:solidFill>
                <a:srgbClr val="646464"/>
              </a:solidFill>
              <a:prstDash val="solid"/>
              <a:miter lim="800000"/>
            </a:ln>
            <a:effectLst/>
          </p:spPr>
        </p:cxnSp>
        <p:cxnSp>
          <p:nvCxnSpPr>
            <p:cNvPr id="20" name="Straight Connector 19">
              <a:extLst>
                <a:ext uri="{FF2B5EF4-FFF2-40B4-BE49-F238E27FC236}">
                  <a16:creationId xmlns:a16="http://schemas.microsoft.com/office/drawing/2014/main" id="{664AB2BC-17EF-4B50-8CF5-99BB676E0F78}"/>
                </a:ext>
              </a:extLst>
            </p:cNvPr>
            <p:cNvCxnSpPr>
              <a:cxnSpLocks/>
            </p:cNvCxnSpPr>
            <p:nvPr/>
          </p:nvCxnSpPr>
          <p:spPr>
            <a:xfrm>
              <a:off x="1911640" y="5222200"/>
              <a:ext cx="601247" cy="0"/>
            </a:xfrm>
            <a:prstGeom prst="line">
              <a:avLst/>
            </a:prstGeom>
            <a:noFill/>
            <a:ln w="6350" cap="flat" cmpd="sng" algn="ctr">
              <a:solidFill>
                <a:srgbClr val="646464"/>
              </a:solidFill>
              <a:prstDash val="solid"/>
              <a:miter lim="800000"/>
            </a:ln>
            <a:effectLst/>
          </p:spPr>
        </p:cxnSp>
        <p:cxnSp>
          <p:nvCxnSpPr>
            <p:cNvPr id="21" name="Straight Connector 20">
              <a:extLst>
                <a:ext uri="{FF2B5EF4-FFF2-40B4-BE49-F238E27FC236}">
                  <a16:creationId xmlns:a16="http://schemas.microsoft.com/office/drawing/2014/main" id="{52EC58FB-E6C5-4CF5-B11F-5B460FFED624}"/>
                </a:ext>
              </a:extLst>
            </p:cNvPr>
            <p:cNvCxnSpPr>
              <a:cxnSpLocks/>
            </p:cNvCxnSpPr>
            <p:nvPr/>
          </p:nvCxnSpPr>
          <p:spPr>
            <a:xfrm>
              <a:off x="2514658" y="5146818"/>
              <a:ext cx="0" cy="78759"/>
            </a:xfrm>
            <a:prstGeom prst="line">
              <a:avLst/>
            </a:prstGeom>
            <a:noFill/>
            <a:ln w="6350" cap="flat" cmpd="sng" algn="ctr">
              <a:solidFill>
                <a:srgbClr val="646464"/>
              </a:solidFill>
              <a:prstDash val="solid"/>
              <a:miter lim="800000"/>
            </a:ln>
            <a:effectLst/>
          </p:spPr>
        </p:cxnSp>
        <p:sp>
          <p:nvSpPr>
            <p:cNvPr id="22" name="TextBox 21">
              <a:extLst>
                <a:ext uri="{FF2B5EF4-FFF2-40B4-BE49-F238E27FC236}">
                  <a16:creationId xmlns:a16="http://schemas.microsoft.com/office/drawing/2014/main" id="{094A2776-F3B7-4B9E-A5AF-DEA97F384EBB}"/>
                </a:ext>
              </a:extLst>
            </p:cNvPr>
            <p:cNvSpPr txBox="1"/>
            <p:nvPr/>
          </p:nvSpPr>
          <p:spPr>
            <a:xfrm>
              <a:off x="2333370" y="2033881"/>
              <a:ext cx="360000"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n=48</a:t>
              </a:r>
            </a:p>
          </p:txBody>
        </p:sp>
        <p:grpSp>
          <p:nvGrpSpPr>
            <p:cNvPr id="23" name="Group 22">
              <a:extLst>
                <a:ext uri="{FF2B5EF4-FFF2-40B4-BE49-F238E27FC236}">
                  <a16:creationId xmlns:a16="http://schemas.microsoft.com/office/drawing/2014/main" id="{109A3D7A-2720-47B4-9009-86DCB1BC6E80}"/>
                </a:ext>
              </a:extLst>
            </p:cNvPr>
            <p:cNvGrpSpPr/>
            <p:nvPr/>
          </p:nvGrpSpPr>
          <p:grpSpPr>
            <a:xfrm rot="10800000">
              <a:off x="1888276" y="4132564"/>
              <a:ext cx="113707" cy="183601"/>
              <a:chOff x="2588834" y="2755549"/>
              <a:chExt cx="113707" cy="101787"/>
            </a:xfrm>
          </p:grpSpPr>
          <p:cxnSp>
            <p:nvCxnSpPr>
              <p:cNvPr id="46" name="Straight Connector 45">
                <a:extLst>
                  <a:ext uri="{FF2B5EF4-FFF2-40B4-BE49-F238E27FC236}">
                    <a16:creationId xmlns:a16="http://schemas.microsoft.com/office/drawing/2014/main" id="{910A2741-E53C-44E8-B886-A16DFF3DF314}"/>
                  </a:ext>
                </a:extLst>
              </p:cNvPr>
              <p:cNvCxnSpPr/>
              <p:nvPr/>
            </p:nvCxnSpPr>
            <p:spPr bwMode="auto">
              <a:xfrm>
                <a:off x="2588834" y="2755667"/>
                <a:ext cx="113707" cy="0"/>
              </a:xfrm>
              <a:prstGeom prst="line">
                <a:avLst/>
              </a:prstGeom>
              <a:solidFill>
                <a:srgbClr val="FFFFFF"/>
              </a:solidFill>
              <a:ln w="12700" cap="flat" cmpd="sng" algn="ctr">
                <a:solidFill>
                  <a:srgbClr val="646464"/>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10DFFEAF-C674-4508-95C3-5D7A909F18FB}"/>
                  </a:ext>
                </a:extLst>
              </p:cNvPr>
              <p:cNvCxnSpPr>
                <a:cxnSpLocks/>
              </p:cNvCxnSpPr>
              <p:nvPr/>
            </p:nvCxnSpPr>
            <p:spPr bwMode="auto">
              <a:xfrm flipV="1">
                <a:off x="2645687" y="2755549"/>
                <a:ext cx="0" cy="101787"/>
              </a:xfrm>
              <a:prstGeom prst="line">
                <a:avLst/>
              </a:prstGeom>
              <a:solidFill>
                <a:srgbClr val="FFFFFF"/>
              </a:solidFill>
              <a:ln w="12700" cap="flat" cmpd="sng" algn="ctr">
                <a:solidFill>
                  <a:srgbClr val="646464"/>
                </a:solidFill>
                <a:prstDash val="solid"/>
                <a:round/>
                <a:headEnd type="none" w="med" len="med"/>
                <a:tailEnd type="none" w="med" len="med"/>
              </a:ln>
              <a:effectLst/>
            </p:spPr>
          </p:cxnSp>
        </p:grpSp>
        <p:sp>
          <p:nvSpPr>
            <p:cNvPr id="24" name="TextBox 23">
              <a:extLst>
                <a:ext uri="{FF2B5EF4-FFF2-40B4-BE49-F238E27FC236}">
                  <a16:creationId xmlns:a16="http://schemas.microsoft.com/office/drawing/2014/main" id="{5E2F297D-6704-4E61-90FC-43B35545DB98}"/>
                </a:ext>
              </a:extLst>
            </p:cNvPr>
            <p:cNvSpPr txBox="1"/>
            <p:nvPr/>
          </p:nvSpPr>
          <p:spPr>
            <a:xfrm>
              <a:off x="1123329" y="987732"/>
              <a:ext cx="4180754" cy="268852"/>
            </a:xfrm>
            <a:prstGeom prst="roundRect">
              <a:avLst>
                <a:gd name="adj" fmla="val 12929"/>
              </a:avLst>
            </a:prstGeom>
            <a:noFill/>
            <a:ln w="6350">
              <a:noFill/>
            </a:ln>
            <a:effectLst/>
          </p:spPr>
          <p:txBody>
            <a:bodyPr wrap="square" lIns="91340" tIns="45671" rIns="91340" bIns="45671"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Trung</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bình</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thay</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đổi</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tuần</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 so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với</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ban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đầu</a:t>
              </a:r>
              <a:endPar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226B6B3C-BEEF-4B62-ADDA-6BEB1D71C2ED}"/>
                </a:ext>
              </a:extLst>
            </p:cNvPr>
            <p:cNvSpPr txBox="1"/>
            <p:nvPr/>
          </p:nvSpPr>
          <p:spPr>
            <a:xfrm>
              <a:off x="1212248" y="1641364"/>
              <a:ext cx="19876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Chưa</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điều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trị</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trước</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nghiên</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cứu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30000" noProof="0" dirty="0">
                  <a:ln>
                    <a:noFill/>
                  </a:ln>
                  <a:solidFill>
                    <a:srgbClr val="58646E"/>
                  </a:solidFill>
                  <a:effectLst/>
                  <a:uLnTx/>
                  <a:uFillTx/>
                  <a:latin typeface="Arial" panose="020B0604020202020204" pitchFamily="34" charset="0"/>
                  <a:ea typeface="+mn-ea"/>
                  <a:cs typeface="Arial" panose="020B0604020202020204" pitchFamily="34" charset="0"/>
                </a:rPr>
                <a:t>1,2</a:t>
              </a:r>
              <a:endPar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D62F6539-6B01-437A-957F-0096B84A9AB0}"/>
                </a:ext>
              </a:extLst>
            </p:cNvPr>
            <p:cNvSpPr txBox="1"/>
            <p:nvPr/>
          </p:nvSpPr>
          <p:spPr>
            <a:xfrm>
              <a:off x="3444642" y="1641363"/>
              <a:ext cx="19792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Đã</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dùng</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LAMA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trước</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nghiên</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cứu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30000" noProof="0" dirty="0">
                  <a:ln>
                    <a:noFill/>
                  </a:ln>
                  <a:solidFill>
                    <a:srgbClr val="58646E"/>
                  </a:solidFill>
                  <a:effectLst/>
                  <a:uLnTx/>
                  <a:uFillTx/>
                  <a:latin typeface="Arial" panose="020B0604020202020204" pitchFamily="34" charset="0"/>
                  <a:ea typeface="+mn-ea"/>
                  <a:cs typeface="Arial" panose="020B0604020202020204" pitchFamily="34" charset="0"/>
                </a:rPr>
                <a:t>3</a:t>
              </a:r>
              <a:endPar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5AECBFBA-7FB3-4F6A-8E86-8DBAE838DFF9}"/>
                </a:ext>
              </a:extLst>
            </p:cNvPr>
            <p:cNvSpPr txBox="1"/>
            <p:nvPr/>
          </p:nvSpPr>
          <p:spPr>
            <a:xfrm>
              <a:off x="1062773" y="2435054"/>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−1</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2A79EEDE-00D5-4C01-B67A-778D3258DA87}"/>
                </a:ext>
              </a:extLst>
            </p:cNvPr>
            <p:cNvSpPr txBox="1"/>
            <p:nvPr/>
          </p:nvSpPr>
          <p:spPr>
            <a:xfrm>
              <a:off x="1062773" y="2831715"/>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−2</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5D7F989F-450A-49C0-84A6-917C3C500E32}"/>
                </a:ext>
              </a:extLst>
            </p:cNvPr>
            <p:cNvSpPr txBox="1"/>
            <p:nvPr/>
          </p:nvSpPr>
          <p:spPr>
            <a:xfrm>
              <a:off x="1062773" y="3224673"/>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−3</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8E309F54-256A-47AB-942D-389A9ED311D2}"/>
                </a:ext>
              </a:extLst>
            </p:cNvPr>
            <p:cNvSpPr txBox="1"/>
            <p:nvPr/>
          </p:nvSpPr>
          <p:spPr>
            <a:xfrm>
              <a:off x="1062773" y="3621334"/>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−4</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7025F209-C735-4F7D-9D71-A93A5704BE43}"/>
                </a:ext>
              </a:extLst>
            </p:cNvPr>
            <p:cNvSpPr txBox="1"/>
            <p:nvPr/>
          </p:nvSpPr>
          <p:spPr>
            <a:xfrm>
              <a:off x="1062773" y="4017380"/>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−5</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663EA27C-1A1B-4030-8834-8BDBDC96E837}"/>
                </a:ext>
              </a:extLst>
            </p:cNvPr>
            <p:cNvSpPr txBox="1"/>
            <p:nvPr/>
          </p:nvSpPr>
          <p:spPr>
            <a:xfrm>
              <a:off x="1062773" y="4414041"/>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−6</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CE81826F-987D-43AD-B5A0-C254948EF518}"/>
                </a:ext>
              </a:extLst>
            </p:cNvPr>
            <p:cNvSpPr txBox="1"/>
            <p:nvPr/>
          </p:nvSpPr>
          <p:spPr>
            <a:xfrm>
              <a:off x="1062773" y="4814098"/>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−7</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4" name="TextBox 33">
              <a:extLst>
                <a:ext uri="{FF2B5EF4-FFF2-40B4-BE49-F238E27FC236}">
                  <a16:creationId xmlns:a16="http://schemas.microsoft.com/office/drawing/2014/main" id="{928125B0-11A5-4AB8-9FC2-5531875DB32F}"/>
                </a:ext>
              </a:extLst>
            </p:cNvPr>
            <p:cNvSpPr txBox="1"/>
            <p:nvPr/>
          </p:nvSpPr>
          <p:spPr>
            <a:xfrm>
              <a:off x="3289656" y="2442540"/>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−1</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3EC39EFA-A0A1-4705-937D-10BDF8938949}"/>
                </a:ext>
              </a:extLst>
            </p:cNvPr>
            <p:cNvSpPr txBox="1"/>
            <p:nvPr/>
          </p:nvSpPr>
          <p:spPr>
            <a:xfrm>
              <a:off x="3289656" y="2845297"/>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−2</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FBF75106-0888-47D9-BD1C-1B47D4EFCD6D}"/>
                </a:ext>
              </a:extLst>
            </p:cNvPr>
            <p:cNvSpPr txBox="1"/>
            <p:nvPr/>
          </p:nvSpPr>
          <p:spPr>
            <a:xfrm>
              <a:off x="3289656" y="3250447"/>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−3</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F3214E75-C538-46B9-A60E-90AF78CC6905}"/>
                </a:ext>
              </a:extLst>
            </p:cNvPr>
            <p:cNvSpPr txBox="1"/>
            <p:nvPr/>
          </p:nvSpPr>
          <p:spPr>
            <a:xfrm>
              <a:off x="3289656" y="3653204"/>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−4</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097B5EA3-CAB8-4BA7-A81D-8CB13AF08657}"/>
                </a:ext>
              </a:extLst>
            </p:cNvPr>
            <p:cNvSpPr txBox="1"/>
            <p:nvPr/>
          </p:nvSpPr>
          <p:spPr>
            <a:xfrm>
              <a:off x="3289656" y="4055346"/>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−5</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682D6F9B-AB20-4F23-8630-7FD2CDFF7424}"/>
                </a:ext>
              </a:extLst>
            </p:cNvPr>
            <p:cNvSpPr txBox="1"/>
            <p:nvPr/>
          </p:nvSpPr>
          <p:spPr>
            <a:xfrm>
              <a:off x="3289656" y="4470295"/>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−6</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5DCC41E3-3C32-4D49-BF58-C83E8F3FF64C}"/>
                </a:ext>
              </a:extLst>
            </p:cNvPr>
            <p:cNvSpPr txBox="1"/>
            <p:nvPr/>
          </p:nvSpPr>
          <p:spPr>
            <a:xfrm>
              <a:off x="3289656" y="4854096"/>
              <a:ext cx="345491" cy="276999"/>
            </a:xfrm>
            <a:prstGeom prst="rect">
              <a:avLst/>
            </a:prstGeom>
            <a:solidFill>
              <a:srgbClr val="FFFFFF"/>
            </a:solidFill>
            <a:ln>
              <a:noFill/>
            </a:ln>
          </p:spPr>
          <p:txBody>
            <a:bodyPr wrap="square" lIns="54000" rIns="5400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−7</a:t>
              </a:r>
              <a:endParaRPr kumimoji="0" lang="en-GB" sz="1200" b="0"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EB71D5BE-734B-4F37-ACFB-517BA925534B}"/>
                </a:ext>
              </a:extLst>
            </p:cNvPr>
            <p:cNvSpPr txBox="1"/>
            <p:nvPr/>
          </p:nvSpPr>
          <p:spPr>
            <a:xfrm rot="16200000">
              <a:off x="-212206" y="3307689"/>
              <a:ext cx="2592279" cy="495809"/>
            </a:xfrm>
            <a:prstGeom prst="rect">
              <a:avLst/>
            </a:prstGeom>
            <a:noFill/>
          </p:spPr>
          <p:txBody>
            <a:bodyPr wrap="none" lIns="91340" tIns="45671" rIns="91340" bIns="45671"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Trung</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bình</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thay</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đổi</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điểm</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SGRQ so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với</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ban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đầu</a:t>
              </a:r>
              <a:endPar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điểm</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a:t>
              </a:r>
            </a:p>
          </p:txBody>
        </p:sp>
        <p:sp>
          <p:nvSpPr>
            <p:cNvPr id="42" name="TextBox 41">
              <a:extLst>
                <a:ext uri="{FF2B5EF4-FFF2-40B4-BE49-F238E27FC236}">
                  <a16:creationId xmlns:a16="http://schemas.microsoft.com/office/drawing/2014/main" id="{939AE6D0-A98E-4354-A557-6885CF45AB5B}"/>
                </a:ext>
              </a:extLst>
            </p:cNvPr>
            <p:cNvSpPr txBox="1"/>
            <p:nvPr/>
          </p:nvSpPr>
          <p:spPr>
            <a:xfrm>
              <a:off x="1670038" y="2249359"/>
              <a:ext cx="532237" cy="295925"/>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prstClr val="white"/>
                  </a:solidFill>
                  <a:effectLst/>
                  <a:uLnTx/>
                  <a:uFillTx/>
                  <a:latin typeface="Arial" panose="020B0604020202020204" pitchFamily="34" charset="0"/>
                  <a:ea typeface="ヒラギノ角ゴ ProN W3" charset="-128"/>
                  <a:cs typeface="Arial" panose="020B0604020202020204" pitchFamily="34" charset="0"/>
                  <a:sym typeface="Gill Sans" charset="0"/>
                </a:rPr>
                <a:t>n=521</a:t>
              </a:r>
            </a:p>
          </p:txBody>
        </p:sp>
        <p:sp>
          <p:nvSpPr>
            <p:cNvPr id="43" name="TextBox 42">
              <a:extLst>
                <a:ext uri="{FF2B5EF4-FFF2-40B4-BE49-F238E27FC236}">
                  <a16:creationId xmlns:a16="http://schemas.microsoft.com/office/drawing/2014/main" id="{94FC2A2C-C19B-4462-B87F-9EC9121D9154}"/>
                </a:ext>
              </a:extLst>
            </p:cNvPr>
            <p:cNvSpPr txBox="1"/>
            <p:nvPr/>
          </p:nvSpPr>
          <p:spPr>
            <a:xfrm>
              <a:off x="2260194" y="2257312"/>
              <a:ext cx="501155" cy="178529"/>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prstClr val="white"/>
                  </a:solidFill>
                  <a:effectLst/>
                  <a:uLnTx/>
                  <a:uFillTx/>
                  <a:latin typeface="Arial" panose="020B0604020202020204" pitchFamily="34" charset="0"/>
                  <a:ea typeface="ヒラギノ角ゴ ProN W3" charset="-128"/>
                  <a:cs typeface="Arial" panose="020B0604020202020204" pitchFamily="34" charset="0"/>
                  <a:sym typeface="Gill Sans" charset="0"/>
                </a:rPr>
                <a:t>n=488</a:t>
              </a:r>
            </a:p>
          </p:txBody>
        </p:sp>
        <p:sp>
          <p:nvSpPr>
            <p:cNvPr id="44" name="TextBox 43">
              <a:extLst>
                <a:ext uri="{FF2B5EF4-FFF2-40B4-BE49-F238E27FC236}">
                  <a16:creationId xmlns:a16="http://schemas.microsoft.com/office/drawing/2014/main" id="{CEBC332C-9982-474E-A230-B139B0A2C49A}"/>
                </a:ext>
              </a:extLst>
            </p:cNvPr>
            <p:cNvSpPr txBox="1"/>
            <p:nvPr/>
          </p:nvSpPr>
          <p:spPr>
            <a:xfrm>
              <a:off x="3976518" y="2264438"/>
              <a:ext cx="457729" cy="167029"/>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prstClr val="white"/>
                  </a:solidFill>
                  <a:effectLst/>
                  <a:uLnTx/>
                  <a:uFillTx/>
                  <a:latin typeface="Arial" panose="020B0604020202020204" pitchFamily="34" charset="0"/>
                  <a:ea typeface="ヒラギノ角ゴ ProN W3" charset="-128"/>
                  <a:cs typeface="Arial" panose="020B0604020202020204" pitchFamily="34" charset="0"/>
                  <a:sym typeface="Gill Sans" charset="0"/>
                </a:rPr>
                <a:t>n=142</a:t>
              </a:r>
            </a:p>
          </p:txBody>
        </p:sp>
        <p:sp>
          <p:nvSpPr>
            <p:cNvPr id="45" name="TextBox 44">
              <a:extLst>
                <a:ext uri="{FF2B5EF4-FFF2-40B4-BE49-F238E27FC236}">
                  <a16:creationId xmlns:a16="http://schemas.microsoft.com/office/drawing/2014/main" id="{FA64A834-692A-4F16-B032-E064817A9BF3}"/>
                </a:ext>
              </a:extLst>
            </p:cNvPr>
            <p:cNvSpPr txBox="1"/>
            <p:nvPr/>
          </p:nvSpPr>
          <p:spPr>
            <a:xfrm>
              <a:off x="4570899" y="2269750"/>
              <a:ext cx="410747" cy="153652"/>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prstClr val="white"/>
                  </a:solidFill>
                  <a:effectLst/>
                  <a:uLnTx/>
                  <a:uFillTx/>
                  <a:latin typeface="Arial" panose="020B0604020202020204" pitchFamily="34" charset="0"/>
                  <a:ea typeface="ヒラギノ角ゴ ProN W3" charset="-128"/>
                  <a:cs typeface="Arial" panose="020B0604020202020204" pitchFamily="34" charset="0"/>
                  <a:sym typeface="Gill Sans" charset="0"/>
                </a:rPr>
                <a:t>n=141</a:t>
              </a:r>
            </a:p>
          </p:txBody>
        </p:sp>
      </p:grpSp>
      <p:grpSp>
        <p:nvGrpSpPr>
          <p:cNvPr id="75" name="Group 74">
            <a:extLst>
              <a:ext uri="{FF2B5EF4-FFF2-40B4-BE49-F238E27FC236}">
                <a16:creationId xmlns:a16="http://schemas.microsoft.com/office/drawing/2014/main" id="{86EC334A-47BA-4237-852B-C8C9CAD3FD28}"/>
              </a:ext>
            </a:extLst>
          </p:cNvPr>
          <p:cNvGrpSpPr/>
          <p:nvPr/>
        </p:nvGrpSpPr>
        <p:grpSpPr>
          <a:xfrm>
            <a:off x="10287903" y="3932998"/>
            <a:ext cx="1792689" cy="368665"/>
            <a:chOff x="4131126" y="5713932"/>
            <a:chExt cx="1792689" cy="368665"/>
          </a:xfrm>
        </p:grpSpPr>
        <p:sp>
          <p:nvSpPr>
            <p:cNvPr id="76" name="Rectangle 24">
              <a:extLst>
                <a:ext uri="{FF2B5EF4-FFF2-40B4-BE49-F238E27FC236}">
                  <a16:creationId xmlns:a16="http://schemas.microsoft.com/office/drawing/2014/main" id="{3197CB6C-5F6F-4AAE-92AC-7153A6C95498}"/>
                </a:ext>
              </a:extLst>
            </p:cNvPr>
            <p:cNvSpPr>
              <a:spLocks noChangeArrowheads="1"/>
            </p:cNvSpPr>
            <p:nvPr/>
          </p:nvSpPr>
          <p:spPr bwMode="auto">
            <a:xfrm>
              <a:off x="4131126" y="5744570"/>
              <a:ext cx="108000" cy="108000"/>
            </a:xfrm>
            <a:prstGeom prst="rect">
              <a:avLst/>
            </a:prstGeom>
            <a:solidFill>
              <a:srgbClr val="2E598E"/>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7" name="Rectangle 25">
              <a:extLst>
                <a:ext uri="{FF2B5EF4-FFF2-40B4-BE49-F238E27FC236}">
                  <a16:creationId xmlns:a16="http://schemas.microsoft.com/office/drawing/2014/main" id="{6CB54784-39AE-41A1-81D4-ABE0F09EBCC6}"/>
                </a:ext>
              </a:extLst>
            </p:cNvPr>
            <p:cNvSpPr>
              <a:spLocks noChangeArrowheads="1"/>
            </p:cNvSpPr>
            <p:nvPr/>
          </p:nvSpPr>
          <p:spPr bwMode="auto">
            <a:xfrm>
              <a:off x="4303179" y="5713932"/>
              <a:ext cx="80631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Tiotropium</a:t>
              </a:r>
            </a:p>
          </p:txBody>
        </p:sp>
        <p:sp>
          <p:nvSpPr>
            <p:cNvPr id="78" name="Rectangle 26">
              <a:extLst>
                <a:ext uri="{FF2B5EF4-FFF2-40B4-BE49-F238E27FC236}">
                  <a16:creationId xmlns:a16="http://schemas.microsoft.com/office/drawing/2014/main" id="{4FD00A0B-9DA1-4D2C-8440-C65CA05449C3}"/>
                </a:ext>
              </a:extLst>
            </p:cNvPr>
            <p:cNvSpPr>
              <a:spLocks noChangeArrowheads="1"/>
            </p:cNvSpPr>
            <p:nvPr/>
          </p:nvSpPr>
          <p:spPr bwMode="auto">
            <a:xfrm>
              <a:off x="4131126" y="5938094"/>
              <a:ext cx="108000" cy="108000"/>
            </a:xfrm>
            <a:prstGeom prst="rect">
              <a:avLst/>
            </a:prstGeom>
            <a:solidFill>
              <a:srgbClr val="A8EB6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9" name="Rectangle 27">
              <a:extLst>
                <a:ext uri="{FF2B5EF4-FFF2-40B4-BE49-F238E27FC236}">
                  <a16:creationId xmlns:a16="http://schemas.microsoft.com/office/drawing/2014/main" id="{756FBAF2-E42C-4C1F-B677-620F98149BC1}"/>
                </a:ext>
              </a:extLst>
            </p:cNvPr>
            <p:cNvSpPr>
              <a:spLocks noChangeArrowheads="1"/>
            </p:cNvSpPr>
            <p:nvPr/>
          </p:nvSpPr>
          <p:spPr bwMode="auto">
            <a:xfrm>
              <a:off x="4303179" y="5897931"/>
              <a:ext cx="162063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GB" altLang="en-US"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Tiotropium/</a:t>
              </a:r>
              <a:r>
                <a:rPr kumimoji="0" lang="en-GB" altLang="en-US"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Olodaterol</a:t>
              </a:r>
              <a:endParaRPr kumimoji="0" lang="en-GB" altLang="en-US"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grpSp>
      <p:sp>
        <p:nvSpPr>
          <p:cNvPr id="80" name="TextBox 79">
            <a:extLst>
              <a:ext uri="{FF2B5EF4-FFF2-40B4-BE49-F238E27FC236}">
                <a16:creationId xmlns:a16="http://schemas.microsoft.com/office/drawing/2014/main" id="{606F2620-C3AB-4C92-9196-B9467C3D2DAB}"/>
              </a:ext>
            </a:extLst>
          </p:cNvPr>
          <p:cNvSpPr txBox="1"/>
          <p:nvPr/>
        </p:nvSpPr>
        <p:spPr>
          <a:xfrm>
            <a:off x="4416901" y="6556125"/>
            <a:ext cx="7663691"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rPr>
              <a:t>1. Buhl R, et al. ATS 2019:A7098/P520 (poster presentation); 2. Boehringer Ingelheim. Data on file. Studies 1237.5, 1237.6, 1237.25 and 1237.26; 3. Buhl R, et al. ERS 2019:A17460 (poster presentation).</a:t>
            </a:r>
            <a:endParaRPr kumimoji="0" lang="en-US" sz="800" b="0"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Arial" panose="020B0604020202020204" pitchFamily="34" charset="0"/>
            </a:endParaRPr>
          </a:p>
        </p:txBody>
      </p:sp>
      <p:sp>
        <p:nvSpPr>
          <p:cNvPr id="81" name="TextBox 80">
            <a:extLst>
              <a:ext uri="{FF2B5EF4-FFF2-40B4-BE49-F238E27FC236}">
                <a16:creationId xmlns:a16="http://schemas.microsoft.com/office/drawing/2014/main" id="{3835DDA2-754A-40FD-86EF-016FABDC28CB}"/>
              </a:ext>
            </a:extLst>
          </p:cNvPr>
          <p:cNvSpPr txBox="1"/>
          <p:nvPr/>
        </p:nvSpPr>
        <p:spPr>
          <a:xfrm>
            <a:off x="1151070" y="290386"/>
            <a:ext cx="1023576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srgbClr val="00B050"/>
                </a:solidFill>
                <a:effectLst/>
                <a:uLnTx/>
                <a:uFillTx/>
                <a:latin typeface="Arial"/>
                <a:ea typeface="+mn-ea"/>
                <a:cs typeface="Arial"/>
              </a:rPr>
              <a:t>Tiotropium/</a:t>
            </a:r>
            <a:r>
              <a:rPr kumimoji="0" lang="en-GB" sz="3200" b="1" i="0" u="none" strike="noStrike" kern="1200" cap="none" spc="0" normalizeH="0" baseline="0" noProof="0" dirty="0" err="1">
                <a:ln>
                  <a:noFill/>
                </a:ln>
                <a:solidFill>
                  <a:srgbClr val="00B050"/>
                </a:solidFill>
                <a:effectLst/>
                <a:uLnTx/>
                <a:uFillTx/>
                <a:latin typeface="Arial"/>
                <a:ea typeface="+mn-ea"/>
                <a:cs typeface="Arial"/>
              </a:rPr>
              <a:t>Olodaterol</a:t>
            </a:r>
            <a:r>
              <a:rPr kumimoji="0" lang="en-GB" sz="3200" b="1" i="0" u="none" strike="noStrike" kern="1200" cap="none" spc="0" normalizeH="0" baseline="0" noProof="0" dirty="0">
                <a:ln>
                  <a:noFill/>
                </a:ln>
                <a:solidFill>
                  <a:srgbClr val="00B050"/>
                </a:solidFill>
                <a:effectLst/>
                <a:uLnTx/>
                <a:uFillTx/>
                <a:latin typeface="Arial"/>
                <a:ea typeface="+mn-ea"/>
                <a:cs typeface="Arial"/>
              </a:rPr>
              <a:t> </a:t>
            </a:r>
            <a:r>
              <a:rPr kumimoji="0" lang="en-GB" sz="3200" b="1" i="0" u="none" strike="noStrike" kern="1200" cap="none" spc="0" normalizeH="0" baseline="0" noProof="0" dirty="0" err="1">
                <a:ln>
                  <a:noFill/>
                </a:ln>
                <a:solidFill>
                  <a:srgbClr val="00B050"/>
                </a:solidFill>
                <a:effectLst/>
                <a:uLnTx/>
                <a:uFillTx/>
                <a:latin typeface="Arial"/>
                <a:ea typeface="+mn-ea"/>
                <a:cs typeface="Arial"/>
              </a:rPr>
              <a:t>cải</a:t>
            </a:r>
            <a:r>
              <a:rPr kumimoji="0" lang="en-GB" sz="3200" b="1" i="0" u="none" strike="noStrike" kern="1200" cap="none" spc="0" normalizeH="0" baseline="0" noProof="0" dirty="0">
                <a:ln>
                  <a:noFill/>
                </a:ln>
                <a:solidFill>
                  <a:srgbClr val="00B050"/>
                </a:solidFill>
                <a:effectLst/>
                <a:uLnTx/>
                <a:uFillTx/>
                <a:latin typeface="Arial"/>
                <a:ea typeface="+mn-ea"/>
                <a:cs typeface="Arial"/>
              </a:rPr>
              <a:t> </a:t>
            </a:r>
            <a:r>
              <a:rPr kumimoji="0" lang="en-GB" sz="3200" b="1" i="0" u="none" strike="noStrike" kern="1200" cap="none" spc="0" normalizeH="0" baseline="0" noProof="0" dirty="0" err="1">
                <a:ln>
                  <a:noFill/>
                </a:ln>
                <a:solidFill>
                  <a:srgbClr val="00B050"/>
                </a:solidFill>
                <a:effectLst/>
                <a:uLnTx/>
                <a:uFillTx/>
                <a:latin typeface="Arial"/>
                <a:ea typeface="+mn-ea"/>
                <a:cs typeface="Arial"/>
              </a:rPr>
              <a:t>thiện</a:t>
            </a:r>
            <a:r>
              <a:rPr kumimoji="0" lang="en-GB" sz="3200" b="1" i="0" u="none" strike="noStrike" kern="1200" cap="none" spc="0" normalizeH="0" baseline="0" noProof="0" dirty="0">
                <a:ln>
                  <a:noFill/>
                </a:ln>
                <a:solidFill>
                  <a:srgbClr val="00B050"/>
                </a:solidFill>
                <a:effectLst/>
                <a:uLnTx/>
                <a:uFillTx/>
                <a:latin typeface="Arial"/>
                <a:ea typeface="+mn-ea"/>
                <a:cs typeface="Arial"/>
              </a:rPr>
              <a:t> </a:t>
            </a:r>
            <a:r>
              <a:rPr kumimoji="0" lang="en-GB" sz="3200" b="1" i="0" u="none" strike="noStrike" kern="1200" cap="none" spc="0" normalizeH="0" baseline="0" noProof="0" dirty="0" err="1">
                <a:ln>
                  <a:noFill/>
                </a:ln>
                <a:solidFill>
                  <a:srgbClr val="00B050"/>
                </a:solidFill>
                <a:effectLst/>
                <a:uLnTx/>
                <a:uFillTx/>
                <a:latin typeface="Arial"/>
                <a:ea typeface="+mn-ea"/>
                <a:cs typeface="Arial"/>
              </a:rPr>
              <a:t>chất</a:t>
            </a:r>
            <a:r>
              <a:rPr kumimoji="0" lang="en-GB" sz="3200" b="1" i="0" u="none" strike="noStrike" kern="1200" cap="none" spc="0" normalizeH="0" baseline="0" noProof="0" dirty="0">
                <a:ln>
                  <a:noFill/>
                </a:ln>
                <a:solidFill>
                  <a:srgbClr val="00B050"/>
                </a:solidFill>
                <a:effectLst/>
                <a:uLnTx/>
                <a:uFillTx/>
                <a:latin typeface="Arial"/>
                <a:ea typeface="+mn-ea"/>
                <a:cs typeface="Arial"/>
              </a:rPr>
              <a:t> </a:t>
            </a:r>
            <a:r>
              <a:rPr kumimoji="0" lang="en-GB" sz="3200" b="1" i="0" u="none" strike="noStrike" kern="1200" cap="none" spc="0" normalizeH="0" baseline="0" noProof="0" dirty="0" err="1">
                <a:ln>
                  <a:noFill/>
                </a:ln>
                <a:solidFill>
                  <a:srgbClr val="00B050"/>
                </a:solidFill>
                <a:effectLst/>
                <a:uLnTx/>
                <a:uFillTx/>
                <a:latin typeface="Arial"/>
                <a:ea typeface="+mn-ea"/>
                <a:cs typeface="Arial"/>
              </a:rPr>
              <a:t>lượng</a:t>
            </a:r>
            <a:r>
              <a:rPr kumimoji="0" lang="en-GB" sz="3200" b="1" i="0" u="none" strike="noStrike" kern="1200" cap="none" spc="0" normalizeH="0" baseline="0" noProof="0" dirty="0">
                <a:ln>
                  <a:noFill/>
                </a:ln>
                <a:solidFill>
                  <a:srgbClr val="00B050"/>
                </a:solidFill>
                <a:effectLst/>
                <a:uLnTx/>
                <a:uFillTx/>
                <a:latin typeface="Arial"/>
                <a:ea typeface="+mn-ea"/>
                <a:cs typeface="Arial"/>
              </a:rPr>
              <a:t> </a:t>
            </a:r>
            <a:r>
              <a:rPr kumimoji="0" lang="en-GB" sz="3200" b="1" i="0" u="none" strike="noStrike" kern="1200" cap="none" spc="0" normalizeH="0" baseline="0" noProof="0" dirty="0" err="1">
                <a:ln>
                  <a:noFill/>
                </a:ln>
                <a:solidFill>
                  <a:srgbClr val="00B050"/>
                </a:solidFill>
                <a:effectLst/>
                <a:uLnTx/>
                <a:uFillTx/>
                <a:latin typeface="Arial"/>
                <a:ea typeface="+mn-ea"/>
                <a:cs typeface="Arial"/>
              </a:rPr>
              <a:t>sống</a:t>
            </a:r>
            <a:endParaRPr kumimoji="0" lang="en-GB" sz="3200" b="1" i="0" u="none" strike="noStrike" kern="1200" cap="none" spc="0" normalizeH="0" baseline="0" noProof="0" dirty="0">
              <a:ln>
                <a:noFill/>
              </a:ln>
              <a:solidFill>
                <a:srgbClr val="00B050"/>
              </a:solidFill>
              <a:effectLst/>
              <a:uLnTx/>
              <a:uFillTx/>
              <a:latin typeface="Arial"/>
              <a:ea typeface="+mn-ea"/>
              <a:cs typeface="Arial"/>
            </a:endParaRPr>
          </a:p>
        </p:txBody>
      </p:sp>
      <p:grpSp>
        <p:nvGrpSpPr>
          <p:cNvPr id="88" name="Group 87">
            <a:extLst>
              <a:ext uri="{FF2B5EF4-FFF2-40B4-BE49-F238E27FC236}">
                <a16:creationId xmlns:a16="http://schemas.microsoft.com/office/drawing/2014/main" id="{1A169F6B-5155-44DE-8EA7-37DCAD233726}"/>
              </a:ext>
            </a:extLst>
          </p:cNvPr>
          <p:cNvGrpSpPr/>
          <p:nvPr/>
        </p:nvGrpSpPr>
        <p:grpSpPr>
          <a:xfrm>
            <a:off x="6233182" y="2154767"/>
            <a:ext cx="4377648" cy="3864524"/>
            <a:chOff x="6032198" y="1916816"/>
            <a:chExt cx="4377648" cy="3864524"/>
          </a:xfrm>
        </p:grpSpPr>
        <p:grpSp>
          <p:nvGrpSpPr>
            <p:cNvPr id="54" name="Group 53">
              <a:extLst>
                <a:ext uri="{FF2B5EF4-FFF2-40B4-BE49-F238E27FC236}">
                  <a16:creationId xmlns:a16="http://schemas.microsoft.com/office/drawing/2014/main" id="{98F55DDA-EDC8-49EF-8E89-E0DA3E89AE02}"/>
                </a:ext>
              </a:extLst>
            </p:cNvPr>
            <p:cNvGrpSpPr/>
            <p:nvPr/>
          </p:nvGrpSpPr>
          <p:grpSpPr>
            <a:xfrm>
              <a:off x="6032198" y="1916816"/>
              <a:ext cx="4058295" cy="3367600"/>
              <a:chOff x="5859007" y="1425722"/>
              <a:chExt cx="4402136" cy="3911730"/>
            </a:xfrm>
          </p:grpSpPr>
          <p:graphicFrame>
            <p:nvGraphicFramePr>
              <p:cNvPr id="55" name="Chart 49">
                <a:extLst>
                  <a:ext uri="{FF2B5EF4-FFF2-40B4-BE49-F238E27FC236}">
                    <a16:creationId xmlns:a16="http://schemas.microsoft.com/office/drawing/2014/main" id="{BE263C8B-1A0B-47AB-AD9B-72EB137BEDEC}"/>
                  </a:ext>
                </a:extLst>
              </p:cNvPr>
              <p:cNvGraphicFramePr>
                <a:graphicFrameLocks/>
              </p:cNvGraphicFramePr>
              <p:nvPr/>
            </p:nvGraphicFramePr>
            <p:xfrm>
              <a:off x="6127472" y="2064584"/>
              <a:ext cx="1880430" cy="3272868"/>
            </p:xfrm>
            <a:graphic>
              <a:graphicData uri="http://schemas.openxmlformats.org/drawingml/2006/chart">
                <c:chart xmlns:c="http://schemas.openxmlformats.org/drawingml/2006/chart" xmlns:r="http://schemas.openxmlformats.org/officeDocument/2006/relationships" r:id="rId5"/>
              </a:graphicData>
            </a:graphic>
          </p:graphicFrame>
          <p:sp>
            <p:nvSpPr>
              <p:cNvPr id="56" name="TextBox 55">
                <a:extLst>
                  <a:ext uri="{FF2B5EF4-FFF2-40B4-BE49-F238E27FC236}">
                    <a16:creationId xmlns:a16="http://schemas.microsoft.com/office/drawing/2014/main" id="{4EAD4CC1-9C67-4901-A6C8-8D69165C57B2}"/>
                  </a:ext>
                </a:extLst>
              </p:cNvPr>
              <p:cNvSpPr txBox="1"/>
              <p:nvPr/>
            </p:nvSpPr>
            <p:spPr>
              <a:xfrm>
                <a:off x="6709055" y="4912402"/>
                <a:ext cx="453053" cy="144000"/>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n=525</a:t>
                </a:r>
              </a:p>
            </p:txBody>
          </p:sp>
          <p:cxnSp>
            <p:nvCxnSpPr>
              <p:cNvPr id="57" name="Straight Connector 56">
                <a:extLst>
                  <a:ext uri="{FF2B5EF4-FFF2-40B4-BE49-F238E27FC236}">
                    <a16:creationId xmlns:a16="http://schemas.microsoft.com/office/drawing/2014/main" id="{9601D952-7E1E-4034-9A4F-7BF78A61F43A}"/>
                  </a:ext>
                </a:extLst>
              </p:cNvPr>
              <p:cNvCxnSpPr>
                <a:cxnSpLocks/>
              </p:cNvCxnSpPr>
              <p:nvPr/>
            </p:nvCxnSpPr>
            <p:spPr>
              <a:xfrm flipV="1">
                <a:off x="6966363" y="2271111"/>
                <a:ext cx="0" cy="559138"/>
              </a:xfrm>
              <a:prstGeom prst="line">
                <a:avLst/>
              </a:prstGeom>
              <a:noFill/>
              <a:ln w="6350" cap="flat" cmpd="sng" algn="ctr">
                <a:solidFill>
                  <a:srgbClr val="646464"/>
                </a:solidFill>
                <a:prstDash val="solid"/>
                <a:miter lim="800000"/>
              </a:ln>
              <a:effectLst/>
            </p:spPr>
          </p:cxnSp>
          <p:cxnSp>
            <p:nvCxnSpPr>
              <p:cNvPr id="58" name="Straight Connector 57">
                <a:extLst>
                  <a:ext uri="{FF2B5EF4-FFF2-40B4-BE49-F238E27FC236}">
                    <a16:creationId xmlns:a16="http://schemas.microsoft.com/office/drawing/2014/main" id="{52F15541-4441-4B71-9E95-203FA8B122E4}"/>
                  </a:ext>
                </a:extLst>
              </p:cNvPr>
              <p:cNvCxnSpPr>
                <a:cxnSpLocks/>
              </p:cNvCxnSpPr>
              <p:nvPr/>
            </p:nvCxnSpPr>
            <p:spPr>
              <a:xfrm>
                <a:off x="6966362" y="2272283"/>
                <a:ext cx="507434" cy="0"/>
              </a:xfrm>
              <a:prstGeom prst="line">
                <a:avLst/>
              </a:prstGeom>
              <a:noFill/>
              <a:ln w="6350" cap="flat" cmpd="sng" algn="ctr">
                <a:solidFill>
                  <a:srgbClr val="646464"/>
                </a:solidFill>
                <a:prstDash val="solid"/>
                <a:miter lim="800000"/>
              </a:ln>
              <a:effectLst/>
            </p:spPr>
          </p:cxnSp>
          <p:cxnSp>
            <p:nvCxnSpPr>
              <p:cNvPr id="59" name="Straight Connector 58">
                <a:extLst>
                  <a:ext uri="{FF2B5EF4-FFF2-40B4-BE49-F238E27FC236}">
                    <a16:creationId xmlns:a16="http://schemas.microsoft.com/office/drawing/2014/main" id="{E1F81D63-20CF-47E9-B5B7-E763F6037A8A}"/>
                  </a:ext>
                </a:extLst>
              </p:cNvPr>
              <p:cNvCxnSpPr>
                <a:cxnSpLocks/>
              </p:cNvCxnSpPr>
              <p:nvPr/>
            </p:nvCxnSpPr>
            <p:spPr>
              <a:xfrm>
                <a:off x="7473797" y="2271111"/>
                <a:ext cx="1" cy="89704"/>
              </a:xfrm>
              <a:prstGeom prst="line">
                <a:avLst/>
              </a:prstGeom>
              <a:noFill/>
              <a:ln w="6350" cap="flat" cmpd="sng" algn="ctr">
                <a:solidFill>
                  <a:srgbClr val="646464"/>
                </a:solidFill>
                <a:prstDash val="solid"/>
                <a:miter lim="800000"/>
              </a:ln>
              <a:effectLst/>
            </p:spPr>
          </p:cxnSp>
          <p:sp>
            <p:nvSpPr>
              <p:cNvPr id="60" name="TextBox 59">
                <a:extLst>
                  <a:ext uri="{FF2B5EF4-FFF2-40B4-BE49-F238E27FC236}">
                    <a16:creationId xmlns:a16="http://schemas.microsoft.com/office/drawing/2014/main" id="{7E28CEEA-D5A3-47CE-93CE-FB87551C808C}"/>
                  </a:ext>
                </a:extLst>
              </p:cNvPr>
              <p:cNvSpPr txBox="1"/>
              <p:nvPr/>
            </p:nvSpPr>
            <p:spPr>
              <a:xfrm>
                <a:off x="6535397" y="1948853"/>
                <a:ext cx="1472505" cy="294943"/>
              </a:xfrm>
              <a:prstGeom prst="rect">
                <a:avLst/>
              </a:prstGeom>
              <a:noFill/>
            </p:spPr>
            <p:txBody>
              <a:bodyPr wrap="square" lIns="54000" rIns="54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05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OR 1.54; </a:t>
                </a:r>
                <a:r>
                  <a:rPr kumimoji="0" lang="en-GB" altLang="en-US" sz="1050" b="1"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p=0.0007</a:t>
                </a:r>
                <a:endParaRPr kumimoji="0" lang="en-GB" sz="105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61" name="TextBox 60">
                <a:extLst>
                  <a:ext uri="{FF2B5EF4-FFF2-40B4-BE49-F238E27FC236}">
                    <a16:creationId xmlns:a16="http://schemas.microsoft.com/office/drawing/2014/main" id="{791A8A85-26FE-40EC-A6AD-188B6CAA53FD}"/>
                  </a:ext>
                </a:extLst>
              </p:cNvPr>
              <p:cNvSpPr txBox="1"/>
              <p:nvPr/>
            </p:nvSpPr>
            <p:spPr>
              <a:xfrm>
                <a:off x="7271638" y="4882455"/>
                <a:ext cx="453051" cy="217033"/>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n=488</a:t>
                </a:r>
              </a:p>
            </p:txBody>
          </p:sp>
          <p:graphicFrame>
            <p:nvGraphicFramePr>
              <p:cNvPr id="62" name="Chart 49">
                <a:extLst>
                  <a:ext uri="{FF2B5EF4-FFF2-40B4-BE49-F238E27FC236}">
                    <a16:creationId xmlns:a16="http://schemas.microsoft.com/office/drawing/2014/main" id="{4AD10D07-9705-45AF-BBB7-3076B701DD8B}"/>
                  </a:ext>
                </a:extLst>
              </p:cNvPr>
              <p:cNvGraphicFramePr>
                <a:graphicFrameLocks/>
              </p:cNvGraphicFramePr>
              <p:nvPr/>
            </p:nvGraphicFramePr>
            <p:xfrm>
              <a:off x="8232737" y="2019510"/>
              <a:ext cx="2006514" cy="3317942"/>
            </p:xfrm>
            <a:graphic>
              <a:graphicData uri="http://schemas.openxmlformats.org/drawingml/2006/chart">
                <c:chart xmlns:c="http://schemas.openxmlformats.org/drawingml/2006/chart" xmlns:r="http://schemas.openxmlformats.org/officeDocument/2006/relationships" r:id="rId6"/>
              </a:graphicData>
            </a:graphic>
          </p:graphicFrame>
          <p:sp>
            <p:nvSpPr>
              <p:cNvPr id="63" name="TextBox 62">
                <a:extLst>
                  <a:ext uri="{FF2B5EF4-FFF2-40B4-BE49-F238E27FC236}">
                    <a16:creationId xmlns:a16="http://schemas.microsoft.com/office/drawing/2014/main" id="{F65E6429-16E4-41C1-A06A-D0CD8CD84D62}"/>
                  </a:ext>
                </a:extLst>
              </p:cNvPr>
              <p:cNvSpPr txBox="1"/>
              <p:nvPr/>
            </p:nvSpPr>
            <p:spPr>
              <a:xfrm>
                <a:off x="6223229" y="1425722"/>
                <a:ext cx="3994289" cy="293383"/>
              </a:xfrm>
              <a:prstGeom prst="roundRect">
                <a:avLst>
                  <a:gd name="adj" fmla="val 12929"/>
                </a:avLst>
              </a:prstGeom>
              <a:noFill/>
              <a:ln w="6350">
                <a:noFill/>
              </a:ln>
              <a:effectLst/>
            </p:spPr>
            <p:txBody>
              <a:bodyPr wrap="square" lIns="91340" tIns="45671" rIns="91340" bIns="45671"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a:ln>
                    <a:noFill/>
                  </a:ln>
                  <a:solidFill>
                    <a:srgbClr val="003366"/>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11A41EBF-2928-45AE-92C7-DF88B6581353}"/>
                  </a:ext>
                </a:extLst>
              </p:cNvPr>
              <p:cNvSpPr txBox="1"/>
              <p:nvPr/>
            </p:nvSpPr>
            <p:spPr>
              <a:xfrm rot="16200000">
                <a:off x="4723705" y="3475782"/>
                <a:ext cx="2592279" cy="321675"/>
              </a:xfrm>
              <a:prstGeom prst="rect">
                <a:avLst/>
              </a:prstGeom>
              <a:noFill/>
            </p:spPr>
            <p:txBody>
              <a:bodyPr wrap="none" lIns="91340" tIns="45671" rIns="91340" bIns="45671"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Tỉ</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lệ</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bệnh</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nhân</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đạt</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đáp</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a:t>
                </a:r>
                <a:r>
                  <a:rPr kumimoji="0" lang="en-GB" altLang="en-US" sz="1200" b="1" i="0" u="none" strike="noStrike" kern="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ứng</a:t>
                </a:r>
                <a:r>
                  <a:rPr kumimoji="0" lang="en-GB" altLang="en-US" sz="1200" b="1" i="0" u="none" strike="noStrike" kern="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 SGRQ (%)</a:t>
                </a:r>
              </a:p>
            </p:txBody>
          </p:sp>
          <p:sp>
            <p:nvSpPr>
              <p:cNvPr id="65" name="TextBox 64">
                <a:extLst>
                  <a:ext uri="{FF2B5EF4-FFF2-40B4-BE49-F238E27FC236}">
                    <a16:creationId xmlns:a16="http://schemas.microsoft.com/office/drawing/2014/main" id="{E6E5729A-D8A7-400C-BE0D-48A48A53B3DC}"/>
                  </a:ext>
                </a:extLst>
              </p:cNvPr>
              <p:cNvSpPr txBox="1"/>
              <p:nvPr/>
            </p:nvSpPr>
            <p:spPr>
              <a:xfrm>
                <a:off x="8866931" y="4912402"/>
                <a:ext cx="474858" cy="178695"/>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n=142</a:t>
                </a:r>
              </a:p>
            </p:txBody>
          </p:sp>
          <p:cxnSp>
            <p:nvCxnSpPr>
              <p:cNvPr id="67" name="Straight Connector 66">
                <a:extLst>
                  <a:ext uri="{FF2B5EF4-FFF2-40B4-BE49-F238E27FC236}">
                    <a16:creationId xmlns:a16="http://schemas.microsoft.com/office/drawing/2014/main" id="{D149B804-854A-48DD-83A8-576E5B3F9A74}"/>
                  </a:ext>
                </a:extLst>
              </p:cNvPr>
              <p:cNvCxnSpPr>
                <a:cxnSpLocks/>
              </p:cNvCxnSpPr>
              <p:nvPr/>
            </p:nvCxnSpPr>
            <p:spPr>
              <a:xfrm flipV="1">
                <a:off x="9119813" y="2289693"/>
                <a:ext cx="0" cy="583555"/>
              </a:xfrm>
              <a:prstGeom prst="line">
                <a:avLst/>
              </a:prstGeom>
              <a:noFill/>
              <a:ln w="6350" cap="flat" cmpd="sng" algn="ctr">
                <a:solidFill>
                  <a:srgbClr val="646464"/>
                </a:solidFill>
                <a:prstDash val="solid"/>
                <a:miter lim="800000"/>
              </a:ln>
              <a:effectLst/>
            </p:spPr>
          </p:cxnSp>
          <p:cxnSp>
            <p:nvCxnSpPr>
              <p:cNvPr id="68" name="Straight Connector 67">
                <a:extLst>
                  <a:ext uri="{FF2B5EF4-FFF2-40B4-BE49-F238E27FC236}">
                    <a16:creationId xmlns:a16="http://schemas.microsoft.com/office/drawing/2014/main" id="{32DAC1F2-D38E-496D-A051-AB4F006069B4}"/>
                  </a:ext>
                </a:extLst>
              </p:cNvPr>
              <p:cNvCxnSpPr>
                <a:cxnSpLocks/>
              </p:cNvCxnSpPr>
              <p:nvPr/>
            </p:nvCxnSpPr>
            <p:spPr>
              <a:xfrm flipV="1">
                <a:off x="9112990" y="2287216"/>
                <a:ext cx="527901" cy="2"/>
              </a:xfrm>
              <a:prstGeom prst="line">
                <a:avLst/>
              </a:prstGeom>
              <a:noFill/>
              <a:ln w="6350" cap="flat" cmpd="sng" algn="ctr">
                <a:solidFill>
                  <a:srgbClr val="646464"/>
                </a:solidFill>
                <a:prstDash val="solid"/>
                <a:miter lim="800000"/>
              </a:ln>
              <a:effectLst/>
            </p:spPr>
          </p:cxnSp>
          <p:cxnSp>
            <p:nvCxnSpPr>
              <p:cNvPr id="69" name="Straight Connector 68">
                <a:extLst>
                  <a:ext uri="{FF2B5EF4-FFF2-40B4-BE49-F238E27FC236}">
                    <a16:creationId xmlns:a16="http://schemas.microsoft.com/office/drawing/2014/main" id="{ECBE6F17-6CC5-4D40-B2EA-79DD3357E3AB}"/>
                  </a:ext>
                </a:extLst>
              </p:cNvPr>
              <p:cNvCxnSpPr>
                <a:cxnSpLocks/>
              </p:cNvCxnSpPr>
              <p:nvPr/>
            </p:nvCxnSpPr>
            <p:spPr>
              <a:xfrm>
                <a:off x="9640891" y="2287216"/>
                <a:ext cx="0" cy="150517"/>
              </a:xfrm>
              <a:prstGeom prst="line">
                <a:avLst/>
              </a:prstGeom>
              <a:noFill/>
              <a:ln w="6350" cap="flat" cmpd="sng" algn="ctr">
                <a:solidFill>
                  <a:srgbClr val="646464"/>
                </a:solidFill>
                <a:prstDash val="solid"/>
                <a:miter lim="800000"/>
              </a:ln>
              <a:effectLst/>
            </p:spPr>
          </p:cxnSp>
          <p:sp>
            <p:nvSpPr>
              <p:cNvPr id="70" name="TextBox 69">
                <a:extLst>
                  <a:ext uri="{FF2B5EF4-FFF2-40B4-BE49-F238E27FC236}">
                    <a16:creationId xmlns:a16="http://schemas.microsoft.com/office/drawing/2014/main" id="{C8D06022-3BFF-47B2-8E65-524E579D601E}"/>
                  </a:ext>
                </a:extLst>
              </p:cNvPr>
              <p:cNvSpPr txBox="1"/>
              <p:nvPr/>
            </p:nvSpPr>
            <p:spPr>
              <a:xfrm>
                <a:off x="8807064" y="2031776"/>
                <a:ext cx="1454079" cy="253916"/>
              </a:xfrm>
              <a:prstGeom prst="rect">
                <a:avLst/>
              </a:prstGeom>
              <a:noFill/>
            </p:spPr>
            <p:txBody>
              <a:bodyPr wrap="square" lIns="54000" rIns="54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050" b="0"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OR 1.49; </a:t>
                </a:r>
                <a:r>
                  <a:rPr kumimoji="0" lang="en-GB" altLang="en-US" sz="1050" b="1" i="0" u="none" strike="noStrike" kern="0" cap="none" spc="0" normalizeH="0" baseline="0" noProof="0" dirty="0">
                    <a:ln>
                      <a:noFill/>
                    </a:ln>
                    <a:solidFill>
                      <a:srgbClr val="58646E"/>
                    </a:solidFill>
                    <a:effectLst/>
                    <a:uLnTx/>
                    <a:uFillTx/>
                    <a:latin typeface="Arial" panose="020B0604020202020204" pitchFamily="34" charset="0"/>
                    <a:ea typeface="ヒラギノ角ゴ ProN W3" charset="-128"/>
                    <a:cs typeface="Arial" panose="020B0604020202020204" pitchFamily="34" charset="0"/>
                  </a:rPr>
                  <a:t>p=0.0980</a:t>
                </a:r>
                <a:endParaRPr kumimoji="0" lang="en-GB" sz="105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71" name="TextBox 70">
                <a:extLst>
                  <a:ext uri="{FF2B5EF4-FFF2-40B4-BE49-F238E27FC236}">
                    <a16:creationId xmlns:a16="http://schemas.microsoft.com/office/drawing/2014/main" id="{F928FBCC-78C3-4337-B860-C2F31A880D8D}"/>
                  </a:ext>
                </a:extLst>
              </p:cNvPr>
              <p:cNvSpPr txBox="1"/>
              <p:nvPr/>
            </p:nvSpPr>
            <p:spPr>
              <a:xfrm>
                <a:off x="9484427" y="4883678"/>
                <a:ext cx="450300" cy="207419"/>
              </a:xfrm>
              <a:prstGeom prst="rect">
                <a:avLst/>
              </a:prstGeom>
              <a:noFill/>
            </p:spPr>
            <p:txBody>
              <a:bodyPr wrap="square" lIns="0" tIns="0" rIns="0" bIns="0" rtlCol="0">
                <a:noAutofit/>
              </a:bodyPr>
              <a:lstStyle>
                <a:defPPr>
                  <a:defRPr lang="en-US"/>
                </a:defPPr>
                <a:lvl1pPr algn="ctr">
                  <a:defRPr sz="1050">
                    <a:solidFill>
                      <a:schemeClr val="bg1"/>
                    </a:solidFill>
                    <a:ea typeface="ヒラギノ角ゴ ProN W3" charset="-128"/>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1" b="0" i="0" u="none" strike="noStrike" kern="0" cap="none" spc="0" normalizeH="0" baseline="0" noProof="0" dirty="0">
                    <a:ln>
                      <a:noFill/>
                    </a:ln>
                    <a:solidFill>
                      <a:srgbClr val="FFFFFF"/>
                    </a:solidFill>
                    <a:effectLst/>
                    <a:uLnTx/>
                    <a:uFillTx/>
                    <a:latin typeface="Arial" panose="020B0604020202020204" pitchFamily="34" charset="0"/>
                    <a:ea typeface="ヒラギノ角ゴ ProN W3" charset="-128"/>
                    <a:cs typeface="Arial" panose="020B0604020202020204" pitchFamily="34" charset="0"/>
                    <a:sym typeface="Gill Sans" charset="0"/>
                  </a:rPr>
                  <a:t>n=141</a:t>
                </a:r>
              </a:p>
            </p:txBody>
          </p:sp>
        </p:grpSp>
        <p:sp>
          <p:nvSpPr>
            <p:cNvPr id="82" name="TextBox 81">
              <a:extLst>
                <a:ext uri="{FF2B5EF4-FFF2-40B4-BE49-F238E27FC236}">
                  <a16:creationId xmlns:a16="http://schemas.microsoft.com/office/drawing/2014/main" id="{60E42413-BF01-431A-8142-7FA6B0E801EC}"/>
                </a:ext>
              </a:extLst>
            </p:cNvPr>
            <p:cNvSpPr txBox="1"/>
            <p:nvPr/>
          </p:nvSpPr>
          <p:spPr>
            <a:xfrm>
              <a:off x="6376639" y="5307792"/>
              <a:ext cx="198761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Chưa</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điều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trị</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trước</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nghiên</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cứu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30000" noProof="0" dirty="0">
                  <a:ln>
                    <a:noFill/>
                  </a:ln>
                  <a:solidFill>
                    <a:srgbClr val="58646E"/>
                  </a:solidFill>
                  <a:effectLst/>
                  <a:uLnTx/>
                  <a:uFillTx/>
                  <a:latin typeface="Arial" panose="020B0604020202020204" pitchFamily="34" charset="0"/>
                  <a:ea typeface="+mn-ea"/>
                  <a:cs typeface="Arial" panose="020B0604020202020204" pitchFamily="34" charset="0"/>
                </a:rPr>
                <a:t>1,2</a:t>
              </a:r>
              <a:endPar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sp>
          <p:nvSpPr>
            <p:cNvPr id="83" name="TextBox 82">
              <a:extLst>
                <a:ext uri="{FF2B5EF4-FFF2-40B4-BE49-F238E27FC236}">
                  <a16:creationId xmlns:a16="http://schemas.microsoft.com/office/drawing/2014/main" id="{D264679E-31FD-4841-A8B7-296782957739}"/>
                </a:ext>
              </a:extLst>
            </p:cNvPr>
            <p:cNvSpPr txBox="1"/>
            <p:nvPr/>
          </p:nvSpPr>
          <p:spPr>
            <a:xfrm>
              <a:off x="8430636" y="5319675"/>
              <a:ext cx="197921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Đã</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dùng</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LAMA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trước</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nghiên</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0" noProof="0" dirty="0" err="1">
                  <a:ln>
                    <a:noFill/>
                  </a:ln>
                  <a:solidFill>
                    <a:srgbClr val="58646E"/>
                  </a:solidFill>
                  <a:effectLst/>
                  <a:uLnTx/>
                  <a:uFillTx/>
                  <a:latin typeface="Arial" panose="020B0604020202020204" pitchFamily="34" charset="0"/>
                  <a:ea typeface="+mn-ea"/>
                  <a:cs typeface="Arial" panose="020B0604020202020204" pitchFamily="34" charset="0"/>
                </a:rPr>
                <a:t>cứu</a:t>
              </a:r>
              <a:r>
                <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rPr>
                <a:t> </a:t>
              </a:r>
              <a:r>
                <a:rPr kumimoji="0" lang="en-GB" sz="1200" b="1" i="0" u="none" strike="noStrike" kern="0" cap="none" spc="0" normalizeH="0" baseline="30000" noProof="0" dirty="0">
                  <a:ln>
                    <a:noFill/>
                  </a:ln>
                  <a:solidFill>
                    <a:srgbClr val="58646E"/>
                  </a:solidFill>
                  <a:effectLst/>
                  <a:uLnTx/>
                  <a:uFillTx/>
                  <a:latin typeface="Arial" panose="020B0604020202020204" pitchFamily="34" charset="0"/>
                  <a:ea typeface="+mn-ea"/>
                  <a:cs typeface="Arial" panose="020B0604020202020204" pitchFamily="34" charset="0"/>
                </a:rPr>
                <a:t>3</a:t>
              </a:r>
              <a:endParaRPr kumimoji="0" lang="en-GB" sz="1200" b="1" i="0" u="none" strike="noStrike" kern="0" cap="none" spc="0" normalizeH="0" baseline="0" noProof="0" dirty="0">
                <a:ln>
                  <a:noFill/>
                </a:ln>
                <a:solidFill>
                  <a:srgbClr val="58646E"/>
                </a:solidFill>
                <a:effectLst/>
                <a:uLnTx/>
                <a:uFillTx/>
                <a:latin typeface="Arial" panose="020B0604020202020204" pitchFamily="34" charset="0"/>
                <a:ea typeface="+mn-ea"/>
                <a:cs typeface="Arial" panose="020B0604020202020204" pitchFamily="34" charset="0"/>
              </a:endParaRPr>
            </a:p>
          </p:txBody>
        </p:sp>
      </p:grpSp>
      <p:sp>
        <p:nvSpPr>
          <p:cNvPr id="84" name="TextBox 83">
            <a:extLst>
              <a:ext uri="{FF2B5EF4-FFF2-40B4-BE49-F238E27FC236}">
                <a16:creationId xmlns:a16="http://schemas.microsoft.com/office/drawing/2014/main" id="{2C618F06-53FF-4E2A-895C-1027C9B237FE}"/>
              </a:ext>
            </a:extLst>
          </p:cNvPr>
          <p:cNvSpPr txBox="1"/>
          <p:nvPr/>
        </p:nvSpPr>
        <p:spPr>
          <a:xfrm>
            <a:off x="5949125" y="2015867"/>
            <a:ext cx="4716469" cy="293382"/>
          </a:xfrm>
          <a:prstGeom prst="roundRect">
            <a:avLst>
              <a:gd name="adj" fmla="val 12929"/>
            </a:avLst>
          </a:prstGeom>
          <a:noFill/>
          <a:ln w="6350">
            <a:noFill/>
          </a:ln>
          <a:effectLst/>
        </p:spPr>
        <p:txBody>
          <a:bodyPr wrap="square" lIns="91340" tIns="45671" rIns="91340" bIns="45671" rtlCol="0" anchor="t"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Tỉ</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lệ</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GB" altLang="en-US" sz="1600" b="1"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ở </a:t>
            </a:r>
            <a:r>
              <a:rPr kumimoji="0" lang="en-GB" altLang="en-US" sz="1600" b="1"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tuần</a:t>
            </a:r>
            <a:r>
              <a:rPr kumimoji="0" lang="en-GB" altLang="en-US" sz="16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a:t>
            </a:r>
          </a:p>
        </p:txBody>
      </p:sp>
      <p:sp>
        <p:nvSpPr>
          <p:cNvPr id="87" name="TextBox 86">
            <a:extLst>
              <a:ext uri="{FF2B5EF4-FFF2-40B4-BE49-F238E27FC236}">
                <a16:creationId xmlns:a16="http://schemas.microsoft.com/office/drawing/2014/main" id="{FDCFBCE6-F254-4D32-B18B-3BC18E5316EA}"/>
              </a:ext>
            </a:extLst>
          </p:cNvPr>
          <p:cNvSpPr txBox="1"/>
          <p:nvPr/>
        </p:nvSpPr>
        <p:spPr>
          <a:xfrm>
            <a:off x="1341300" y="6123106"/>
            <a:ext cx="10133530" cy="461665"/>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Phân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tích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gộp</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4 RCT (TONADO 1+2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OTEMTO 1+2)</a:t>
            </a:r>
            <a:r>
              <a:rPr kumimoji="0" lang="en-GB" alt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1078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chưa</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từng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LAMA,LABA,ICS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299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đã</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LAMA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trước</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khi</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giảm</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 4 </a:t>
            </a:r>
            <a:r>
              <a:rPr kumimoji="0" lang="en-GB" sz="12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9" name="Rectangle 88">
            <a:extLst>
              <a:ext uri="{FF2B5EF4-FFF2-40B4-BE49-F238E27FC236}">
                <a16:creationId xmlns:a16="http://schemas.microsoft.com/office/drawing/2014/main" id="{412390BD-48BA-4FAA-8060-B8412472288A}"/>
              </a:ext>
            </a:extLst>
          </p:cNvPr>
          <p:cNvSpPr/>
          <p:nvPr/>
        </p:nvSpPr>
        <p:spPr>
          <a:xfrm>
            <a:off x="1270697" y="921926"/>
            <a:ext cx="9924967" cy="978980"/>
          </a:xfrm>
          <a:prstGeom prst="rect">
            <a:avLst/>
          </a:pr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Tiotropium+Olodaterol</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giảm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điểm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tăng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chất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lượng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sống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hơn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Tiotropium,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và</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có</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gần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60%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đạt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đáp</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ứng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lâm</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sàng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SGRQ ở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tuần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12 </a:t>
            </a:r>
            <a:r>
              <a:rPr kumimoji="0" lang="en-US" sz="1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Kết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quả</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đồng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nhất</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bệnh</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nhân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chưa</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hay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đã</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dùng</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thuốc</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trước</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nghiên</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cứu</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85" name="Rectangle 84">
            <a:extLst>
              <a:ext uri="{FF2B5EF4-FFF2-40B4-BE49-F238E27FC236}">
                <a16:creationId xmlns:a16="http://schemas.microsoft.com/office/drawing/2014/main" id="{D79CBD18-8363-4681-81E3-CDCC425A0BC3}"/>
              </a:ext>
            </a:extLst>
          </p:cNvPr>
          <p:cNvSpPr/>
          <p:nvPr/>
        </p:nvSpPr>
        <p:spPr>
          <a:xfrm>
            <a:off x="10563225" y="-7139"/>
            <a:ext cx="1628775" cy="3288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Arial" panose="020B0604020202020204" pitchFamily="34" charset="0"/>
                <a:cs typeface="Arial" panose="020B0604020202020204" pitchFamily="34" charset="0"/>
              </a:rPr>
              <a:t>TONADO 1+2</a:t>
            </a:r>
          </a:p>
          <a:p>
            <a:pPr algn="ctr"/>
            <a:r>
              <a:rPr lang="en-US" sz="1200" b="1" dirty="0">
                <a:latin typeface="Arial" panose="020B0604020202020204" pitchFamily="34" charset="0"/>
                <a:cs typeface="Arial" panose="020B0604020202020204" pitchFamily="34" charset="0"/>
              </a:rPr>
              <a:t>OTEMTO 1+2</a:t>
            </a:r>
          </a:p>
        </p:txBody>
      </p:sp>
    </p:spTree>
    <p:extLst>
      <p:ext uri="{BB962C8B-B14F-4D97-AF65-F5344CB8AC3E}">
        <p14:creationId xmlns:p14="http://schemas.microsoft.com/office/powerpoint/2010/main" val="140717593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0F7CFC8-2CC9-4CD2-8E90-E53BFCC64D15}"/>
              </a:ext>
            </a:extLst>
          </p:cNvPr>
          <p:cNvPicPr>
            <a:picLocks noChangeAspect="1"/>
          </p:cNvPicPr>
          <p:nvPr/>
        </p:nvPicPr>
        <p:blipFill rotWithShape="1">
          <a:blip r:embed="rId3"/>
          <a:srcRect l="22579" t="25417" r="17733" b="20418"/>
          <a:stretch/>
        </p:blipFill>
        <p:spPr>
          <a:xfrm>
            <a:off x="2608151" y="2703996"/>
            <a:ext cx="6543836" cy="3340398"/>
          </a:xfrm>
          <a:prstGeom prst="rect">
            <a:avLst/>
          </a:prstGeom>
        </p:spPr>
      </p:pic>
      <p:sp>
        <p:nvSpPr>
          <p:cNvPr id="9" name="TextBox 8">
            <a:extLst>
              <a:ext uri="{FF2B5EF4-FFF2-40B4-BE49-F238E27FC236}">
                <a16:creationId xmlns:a16="http://schemas.microsoft.com/office/drawing/2014/main" id="{D42D1617-65AA-451B-9FFB-43993F28CAD1}"/>
              </a:ext>
            </a:extLst>
          </p:cNvPr>
          <p:cNvSpPr txBox="1"/>
          <p:nvPr/>
        </p:nvSpPr>
        <p:spPr>
          <a:xfrm>
            <a:off x="1418253" y="1410389"/>
            <a:ext cx="9543393" cy="1000274"/>
          </a:xfrm>
          <a:prstGeom prst="rect">
            <a:avLst/>
          </a:prstGeom>
          <a:noFill/>
        </p:spPr>
        <p:txBody>
          <a:bodyPr wrap="square" rtlCol="0">
            <a:spAutoFit/>
          </a:bodyPr>
          <a:lstStyle/>
          <a:p>
            <a:r>
              <a:rPr lang="en-US" sz="1800" b="0" i="0" u="none" strike="noStrike" baseline="0" dirty="0" err="1">
                <a:solidFill>
                  <a:srgbClr val="000000"/>
                </a:solidFill>
                <a:latin typeface="Arial" panose="020B0604020202020204" pitchFamily="34" charset="0"/>
                <a:cs typeface="Arial" panose="020B0604020202020204" pitchFamily="34" charset="0"/>
              </a:rPr>
              <a:t>Nghiên</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cứu</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quan</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sát</a:t>
            </a:r>
            <a:r>
              <a:rPr lang="en-US" sz="1800" b="0" i="0" u="none" strike="noStrike" baseline="0" dirty="0">
                <a:solidFill>
                  <a:srgbClr val="000000"/>
                </a:solidFill>
                <a:latin typeface="Arial" panose="020B0604020202020204" pitchFamily="34" charset="0"/>
                <a:cs typeface="Arial" panose="020B0604020202020204" pitchFamily="34" charset="0"/>
              </a:rPr>
              <a:t> 4819 </a:t>
            </a:r>
            <a:r>
              <a:rPr lang="en-US" sz="1800" b="0" i="0" u="none" strike="noStrike" baseline="0" dirty="0" err="1">
                <a:solidFill>
                  <a:srgbClr val="000000"/>
                </a:solidFill>
                <a:latin typeface="Arial" panose="020B0604020202020204" pitchFamily="34" charset="0"/>
                <a:cs typeface="Arial" panose="020B0604020202020204" pitchFamily="34" charset="0"/>
              </a:rPr>
              <a:t>bệnh</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nhân</a:t>
            </a:r>
            <a:r>
              <a:rPr lang="en-US" sz="1800" b="0" i="0" u="none" strike="noStrike" baseline="0" dirty="0">
                <a:solidFill>
                  <a:srgbClr val="000000"/>
                </a:solidFill>
                <a:latin typeface="Arial" panose="020B0604020202020204" pitchFamily="34" charset="0"/>
                <a:cs typeface="Arial" panose="020B0604020202020204" pitchFamily="34" charset="0"/>
              </a:rPr>
              <a:t> COPD </a:t>
            </a:r>
            <a:r>
              <a:rPr lang="en-US" sz="1800" b="0" i="0" u="none" strike="noStrike" baseline="0" dirty="0" err="1">
                <a:solidFill>
                  <a:srgbClr val="000000"/>
                </a:solidFill>
                <a:latin typeface="Arial" panose="020B0604020202020204" pitchFamily="34" charset="0"/>
                <a:cs typeface="Arial" panose="020B0604020202020204" pitchFamily="34" charset="0"/>
              </a:rPr>
              <a:t>mới</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sử</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dụng</a:t>
            </a:r>
            <a:r>
              <a:rPr lang="en-US" sz="1800" b="0" i="0" u="none" strike="noStrike" baseline="0" dirty="0">
                <a:solidFill>
                  <a:srgbClr val="000000"/>
                </a:solidFill>
                <a:latin typeface="Arial" panose="020B0604020202020204" pitchFamily="34" charset="0"/>
                <a:cs typeface="Arial" panose="020B0604020202020204" pitchFamily="34" charset="0"/>
              </a:rPr>
              <a:t> Tiotropium/</a:t>
            </a:r>
            <a:r>
              <a:rPr lang="en-US" sz="1800" b="0" i="0" u="none" strike="noStrike" baseline="0" dirty="0" err="1">
                <a:solidFill>
                  <a:srgbClr val="000000"/>
                </a:solidFill>
                <a:latin typeface="Arial" panose="020B0604020202020204" pitchFamily="34" charset="0"/>
                <a:cs typeface="Arial" panose="020B0604020202020204" pitchFamily="34" charset="0"/>
              </a:rPr>
              <a:t>Olodaterol</a:t>
            </a:r>
            <a:r>
              <a:rPr lang="en-US" sz="1800" b="0" i="0" u="none" strike="noStrike" baseline="0" dirty="0">
                <a:solidFill>
                  <a:srgbClr val="000000"/>
                </a:solidFill>
                <a:latin typeface="Arial" panose="020B0604020202020204" pitchFamily="34" charset="0"/>
                <a:cs typeface="Arial" panose="020B0604020202020204" pitchFamily="34" charset="0"/>
              </a:rPr>
              <a:t> Respimat. </a:t>
            </a:r>
            <a:r>
              <a:rPr lang="en-US" sz="1800" b="0" i="0" u="none" strike="noStrike" baseline="0" dirty="0" err="1">
                <a:solidFill>
                  <a:srgbClr val="000000"/>
                </a:solidFill>
                <a:latin typeface="Arial" panose="020B0604020202020204" pitchFamily="34" charset="0"/>
                <a:cs typeface="Arial" panose="020B0604020202020204" pitchFamily="34" charset="0"/>
              </a:rPr>
              <a:t>Tiêu</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chí</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chính</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điểm</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chất</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lượng</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sống</a:t>
            </a:r>
            <a:r>
              <a:rPr lang="en-US" sz="1800" b="0" i="0" u="none" strike="noStrike" baseline="0" dirty="0">
                <a:solidFill>
                  <a:srgbClr val="000000"/>
                </a:solidFill>
                <a:latin typeface="Arial" panose="020B0604020202020204" pitchFamily="34" charset="0"/>
                <a:cs typeface="Arial" panose="020B0604020202020204" pitchFamily="34" charset="0"/>
              </a:rPr>
              <a:t> CCQ </a:t>
            </a:r>
            <a:r>
              <a:rPr lang="en-US" sz="1800" b="0" i="0" u="none" strike="noStrike" baseline="0" dirty="0" err="1">
                <a:solidFill>
                  <a:srgbClr val="000000"/>
                </a:solidFill>
                <a:latin typeface="Arial" panose="020B0604020202020204" pitchFamily="34" charset="0"/>
                <a:cs typeface="Arial" panose="020B0604020202020204" pitchFamily="34" charset="0"/>
              </a:rPr>
              <a:t>và</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tỉ</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lệ</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đáp</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ứng</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điều</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0" dirty="0" err="1">
                <a:solidFill>
                  <a:srgbClr val="000000"/>
                </a:solidFill>
                <a:latin typeface="Arial" panose="020B0604020202020204" pitchFamily="34" charset="0"/>
                <a:cs typeface="Arial" panose="020B0604020202020204" pitchFamily="34" charset="0"/>
              </a:rPr>
              <a:t>trị</a:t>
            </a:r>
            <a:r>
              <a:rPr lang="en-US" sz="1800" b="0" i="0" u="none" strike="noStrike" baseline="0" dirty="0">
                <a:solidFill>
                  <a:srgbClr val="000000"/>
                </a:solidFill>
                <a:latin typeface="Arial" panose="020B0604020202020204" pitchFamily="34" charset="0"/>
                <a:cs typeface="Arial" panose="020B0604020202020204" pitchFamily="34" charset="0"/>
              </a:rPr>
              <a:t> </a:t>
            </a:r>
            <a:r>
              <a:rPr lang="en-US" sz="1800" b="0" i="0" u="none" strike="noStrike" baseline="30000" dirty="0">
                <a:solidFill>
                  <a:srgbClr val="000000"/>
                </a:solidFill>
                <a:latin typeface="Arial" panose="020B0604020202020204" pitchFamily="34" charset="0"/>
                <a:cs typeface="Arial" panose="020B0604020202020204" pitchFamily="34" charset="0"/>
              </a:rPr>
              <a:t># </a:t>
            </a:r>
            <a:r>
              <a:rPr lang="en-US" sz="1800" b="0" i="0" u="none" strike="noStrike" dirty="0">
                <a:solidFill>
                  <a:srgbClr val="000000"/>
                </a:solidFill>
                <a:latin typeface="Arial" panose="020B0604020202020204" pitchFamily="34" charset="0"/>
                <a:cs typeface="Arial" panose="020B0604020202020204" pitchFamily="34" charset="0"/>
              </a:rPr>
              <a:t>ở </a:t>
            </a:r>
            <a:r>
              <a:rPr lang="en-US" sz="1800" b="0" i="0" u="none" strike="noStrike" dirty="0" err="1">
                <a:solidFill>
                  <a:srgbClr val="000000"/>
                </a:solidFill>
                <a:latin typeface="Arial" panose="020B0604020202020204" pitchFamily="34" charset="0"/>
                <a:cs typeface="Arial" panose="020B0604020202020204" pitchFamily="34" charset="0"/>
              </a:rPr>
              <a:t>lần</a:t>
            </a:r>
            <a:r>
              <a:rPr lang="en-US" sz="1800" b="0" i="0" u="none" strike="noStrike" dirty="0">
                <a:solidFill>
                  <a:srgbClr val="000000"/>
                </a:solidFill>
                <a:latin typeface="Arial" panose="020B0604020202020204" pitchFamily="34" charset="0"/>
                <a:cs typeface="Arial" panose="020B0604020202020204" pitchFamily="34" charset="0"/>
              </a:rPr>
              <a:t> </a:t>
            </a:r>
            <a:r>
              <a:rPr lang="en-US" sz="1800" b="0" i="0" u="none" strike="noStrike" dirty="0" err="1">
                <a:solidFill>
                  <a:srgbClr val="000000"/>
                </a:solidFill>
                <a:latin typeface="Arial" panose="020B0604020202020204" pitchFamily="34" charset="0"/>
                <a:cs typeface="Arial" panose="020B0604020202020204" pitchFamily="34" charset="0"/>
              </a:rPr>
              <a:t>tái</a:t>
            </a:r>
            <a:r>
              <a:rPr lang="en-US" sz="1800" b="0" i="0" u="none" strike="noStrike" dirty="0">
                <a:solidFill>
                  <a:srgbClr val="000000"/>
                </a:solidFill>
                <a:latin typeface="Arial" panose="020B0604020202020204" pitchFamily="34" charset="0"/>
                <a:cs typeface="Arial" panose="020B0604020202020204" pitchFamily="34" charset="0"/>
              </a:rPr>
              <a:t> </a:t>
            </a:r>
            <a:r>
              <a:rPr lang="en-US" sz="1800" b="0" i="0" u="none" strike="noStrike" dirty="0" err="1">
                <a:solidFill>
                  <a:srgbClr val="000000"/>
                </a:solidFill>
                <a:latin typeface="Arial" panose="020B0604020202020204" pitchFamily="34" charset="0"/>
                <a:cs typeface="Arial" panose="020B0604020202020204" pitchFamily="34" charset="0"/>
              </a:rPr>
              <a:t>khám</a:t>
            </a:r>
            <a:r>
              <a:rPr lang="en-US" sz="1800" b="0" i="0" u="none" strike="noStrike" dirty="0">
                <a:solidFill>
                  <a:srgbClr val="000000"/>
                </a:solidFill>
                <a:latin typeface="Arial" panose="020B0604020202020204" pitchFamily="34" charset="0"/>
                <a:cs typeface="Arial" panose="020B0604020202020204" pitchFamily="34" charset="0"/>
              </a:rPr>
              <a:t> 2</a:t>
            </a:r>
          </a:p>
          <a:p>
            <a:pPr>
              <a:spcBef>
                <a:spcPts val="600"/>
              </a:spcBef>
            </a:pPr>
            <a:r>
              <a:rPr lang="en-US" dirty="0">
                <a:solidFill>
                  <a:srgbClr val="000000"/>
                </a:solidFill>
                <a:latin typeface="Arial" panose="020B0604020202020204" pitchFamily="34" charset="0"/>
                <a:cs typeface="Arial" panose="020B0604020202020204" pitchFamily="34" charset="0"/>
              </a:rPr>
              <a:t>Sau 6 </a:t>
            </a:r>
            <a:r>
              <a:rPr lang="en-US" dirty="0" err="1">
                <a:solidFill>
                  <a:srgbClr val="000000"/>
                </a:solidFill>
                <a:latin typeface="Arial" panose="020B0604020202020204" pitchFamily="34" charset="0"/>
                <a:cs typeface="Arial" panose="020B0604020202020204" pitchFamily="34" charset="0"/>
              </a:rPr>
              <a:t>tuần</a:t>
            </a:r>
            <a:r>
              <a:rPr lang="en-US" dirty="0">
                <a:solidFill>
                  <a:srgbClr val="000000"/>
                </a:solidFill>
                <a:latin typeface="Arial" panose="020B0604020202020204" pitchFamily="34" charset="0"/>
                <a:cs typeface="Arial" panose="020B0604020202020204" pitchFamily="34" charset="0"/>
              </a:rPr>
              <a:t>, </a:t>
            </a:r>
            <a:r>
              <a:rPr lang="en-US" b="1" dirty="0">
                <a:solidFill>
                  <a:srgbClr val="000000"/>
                </a:solidFill>
                <a:latin typeface="Arial" panose="020B0604020202020204" pitchFamily="34" charset="0"/>
                <a:cs typeface="Arial" panose="020B0604020202020204" pitchFamily="34" charset="0"/>
              </a:rPr>
              <a:t>81,4% </a:t>
            </a:r>
            <a:r>
              <a:rPr lang="en-US" b="1" dirty="0" err="1">
                <a:solidFill>
                  <a:srgbClr val="000000"/>
                </a:solidFill>
                <a:latin typeface="Arial" panose="020B0604020202020204" pitchFamily="34" charset="0"/>
                <a:cs typeface="Arial" panose="020B0604020202020204" pitchFamily="34" charset="0"/>
              </a:rPr>
              <a:t>bệnh</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nhân</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đáp</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ứng</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điều</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trị</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tốt</a:t>
            </a:r>
            <a:r>
              <a:rPr lang="en-US" b="1" dirty="0">
                <a:solidFill>
                  <a:srgbClr val="000000"/>
                </a:solidFill>
                <a:latin typeface="Arial" panose="020B0604020202020204" pitchFamily="34" charset="0"/>
                <a:cs typeface="Arial" panose="020B0604020202020204" pitchFamily="34" charset="0"/>
              </a:rPr>
              <a:t> </a:t>
            </a:r>
            <a:r>
              <a:rPr lang="en-US" b="1" dirty="0" err="1">
                <a:solidFill>
                  <a:srgbClr val="000000"/>
                </a:solidFill>
                <a:latin typeface="Arial" panose="020B0604020202020204" pitchFamily="34" charset="0"/>
                <a:cs typeface="Arial" panose="020B0604020202020204" pitchFamily="34" charset="0"/>
              </a:rPr>
              <a:t>với</a:t>
            </a:r>
            <a:r>
              <a:rPr lang="en-US" b="1" dirty="0">
                <a:solidFill>
                  <a:srgbClr val="000000"/>
                </a:solidFill>
                <a:latin typeface="Arial" panose="020B0604020202020204" pitchFamily="34" charset="0"/>
                <a:cs typeface="Arial" panose="020B0604020202020204" pitchFamily="34" charset="0"/>
              </a:rPr>
              <a:t> Tiotropium/</a:t>
            </a:r>
            <a:r>
              <a:rPr lang="en-US" b="1" dirty="0" err="1">
                <a:solidFill>
                  <a:srgbClr val="000000"/>
                </a:solidFill>
                <a:latin typeface="Arial" panose="020B0604020202020204" pitchFamily="34" charset="0"/>
                <a:cs typeface="Arial" panose="020B0604020202020204" pitchFamily="34" charset="0"/>
              </a:rPr>
              <a:t>Olodaterol</a:t>
            </a:r>
            <a:r>
              <a:rPr lang="en-US" b="1" dirty="0">
                <a:solidFill>
                  <a:srgbClr val="000000"/>
                </a:solidFill>
                <a:latin typeface="Arial" panose="020B0604020202020204" pitchFamily="34" charset="0"/>
                <a:cs typeface="Arial" panose="020B0604020202020204" pitchFamily="34" charset="0"/>
              </a:rPr>
              <a:t> Respimat</a:t>
            </a:r>
            <a:endParaRPr lang="en-US" b="1" dirty="0">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3B3559A8-3FA4-4BAB-A352-03F9DAFDA203}"/>
              </a:ext>
            </a:extLst>
          </p:cNvPr>
          <p:cNvSpPr txBox="1"/>
          <p:nvPr/>
        </p:nvSpPr>
        <p:spPr>
          <a:xfrm>
            <a:off x="6400222" y="6642342"/>
            <a:ext cx="6017908" cy="230832"/>
          </a:xfrm>
          <a:prstGeom prst="rect">
            <a:avLst/>
          </a:prstGeom>
          <a:noFill/>
        </p:spPr>
        <p:txBody>
          <a:bodyPr wrap="square" rtlCol="0">
            <a:spAutoFit/>
          </a:bodyPr>
          <a:lstStyle/>
          <a:p>
            <a:r>
              <a:rPr lang="en-US" sz="900" b="0" i="0" u="none" strike="noStrike" baseline="0" dirty="0">
                <a:solidFill>
                  <a:schemeClr val="bg1">
                    <a:lumMod val="65000"/>
                  </a:schemeClr>
                </a:solidFill>
                <a:latin typeface="Arial" panose="020B0604020202020204" pitchFamily="34" charset="0"/>
                <a:cs typeface="Arial" panose="020B0604020202020204" pitchFamily="34" charset="0"/>
              </a:rPr>
              <a:t> </a:t>
            </a:r>
            <a:r>
              <a:rPr lang="en-US" sz="900" b="0" i="0" u="none" strike="noStrike" baseline="0" dirty="0" err="1">
                <a:solidFill>
                  <a:schemeClr val="bg1">
                    <a:lumMod val="65000"/>
                  </a:schemeClr>
                </a:solidFill>
                <a:latin typeface="Arial" panose="020B0604020202020204" pitchFamily="34" charset="0"/>
                <a:cs typeface="Arial" panose="020B0604020202020204" pitchFamily="34" charset="0"/>
              </a:rPr>
              <a:t>Arschang</a:t>
            </a:r>
            <a:r>
              <a:rPr lang="en-US" sz="900" b="0" i="0" u="none" strike="noStrike" baseline="0" dirty="0">
                <a:solidFill>
                  <a:schemeClr val="bg1">
                    <a:lumMod val="65000"/>
                  </a:schemeClr>
                </a:solidFill>
                <a:latin typeface="Arial" panose="020B0604020202020204" pitchFamily="34" charset="0"/>
                <a:cs typeface="Arial" panose="020B0604020202020204" pitchFamily="34" charset="0"/>
              </a:rPr>
              <a:t> </a:t>
            </a:r>
            <a:r>
              <a:rPr lang="en-US" sz="900" b="0" i="0" u="none" strike="noStrike" baseline="0" dirty="0" err="1">
                <a:solidFill>
                  <a:schemeClr val="bg1">
                    <a:lumMod val="65000"/>
                  </a:schemeClr>
                </a:solidFill>
                <a:latin typeface="Arial" panose="020B0604020202020204" pitchFamily="34" charset="0"/>
                <a:cs typeface="Arial" panose="020B0604020202020204" pitchFamily="34" charset="0"/>
              </a:rPr>
              <a:t>Valipour</a:t>
            </a:r>
            <a:r>
              <a:rPr lang="en-US" sz="900" b="0" i="0" u="none" strike="noStrike" baseline="0" dirty="0">
                <a:solidFill>
                  <a:schemeClr val="bg1">
                    <a:lumMod val="65000"/>
                  </a:schemeClr>
                </a:solidFill>
                <a:latin typeface="Arial" panose="020B0604020202020204" pitchFamily="34" charset="0"/>
                <a:cs typeface="Arial" panose="020B0604020202020204" pitchFamily="34" charset="0"/>
              </a:rPr>
              <a:t>, et al. International Journal of Chronic Obstructive Pulmonary Disease. 2021:16 615–628 </a:t>
            </a:r>
            <a:endParaRPr lang="en-US" sz="900" dirty="0">
              <a:solidFill>
                <a:schemeClr val="bg1">
                  <a:lumMod val="65000"/>
                </a:schemeClr>
              </a:solidFill>
              <a:latin typeface="Arial" panose="020B0604020202020204" pitchFamily="34" charset="0"/>
              <a:cs typeface="Arial" panose="020B0604020202020204" pitchFamily="34" charset="0"/>
            </a:endParaRPr>
          </a:p>
        </p:txBody>
      </p:sp>
      <p:sp>
        <p:nvSpPr>
          <p:cNvPr id="11" name="TextBox 10">
            <a:extLst>
              <a:ext uri="{FF2B5EF4-FFF2-40B4-BE49-F238E27FC236}">
                <a16:creationId xmlns:a16="http://schemas.microsoft.com/office/drawing/2014/main" id="{C99E185C-9325-4A9C-992E-F3EC781C8CED}"/>
              </a:ext>
            </a:extLst>
          </p:cNvPr>
          <p:cNvSpPr txBox="1"/>
          <p:nvPr/>
        </p:nvSpPr>
        <p:spPr>
          <a:xfrm>
            <a:off x="1151069" y="223880"/>
            <a:ext cx="10077762" cy="1077218"/>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GB" sz="3200" b="1" dirty="0" err="1">
                <a:solidFill>
                  <a:srgbClr val="00B050"/>
                </a:solidFill>
                <a:latin typeface="Arial"/>
                <a:cs typeface="Arial"/>
              </a:rPr>
              <a:t>Dữ</a:t>
            </a:r>
            <a:r>
              <a:rPr lang="en-GB" sz="3200" b="1" dirty="0">
                <a:solidFill>
                  <a:srgbClr val="00B050"/>
                </a:solidFill>
                <a:latin typeface="Arial"/>
                <a:cs typeface="Arial"/>
              </a:rPr>
              <a:t> </a:t>
            </a:r>
            <a:r>
              <a:rPr lang="en-GB" sz="3200" b="1" dirty="0" err="1">
                <a:solidFill>
                  <a:srgbClr val="00B050"/>
                </a:solidFill>
                <a:latin typeface="Arial"/>
                <a:cs typeface="Arial"/>
              </a:rPr>
              <a:t>liệu</a:t>
            </a:r>
            <a:r>
              <a:rPr lang="en-GB" sz="3200" b="1" dirty="0">
                <a:solidFill>
                  <a:srgbClr val="00B050"/>
                </a:solidFill>
                <a:latin typeface="Arial"/>
                <a:cs typeface="Arial"/>
              </a:rPr>
              <a:t> </a:t>
            </a:r>
            <a:r>
              <a:rPr lang="en-GB" sz="3200" b="1" dirty="0" err="1">
                <a:solidFill>
                  <a:srgbClr val="00B050"/>
                </a:solidFill>
                <a:latin typeface="Arial"/>
                <a:cs typeface="Arial"/>
              </a:rPr>
              <a:t>thực</a:t>
            </a:r>
            <a:r>
              <a:rPr lang="en-GB" sz="3200" b="1" dirty="0">
                <a:solidFill>
                  <a:srgbClr val="00B050"/>
                </a:solidFill>
                <a:latin typeface="Arial"/>
                <a:cs typeface="Arial"/>
              </a:rPr>
              <a:t> </a:t>
            </a:r>
            <a:r>
              <a:rPr lang="en-GB" sz="3200" b="1" dirty="0" err="1">
                <a:solidFill>
                  <a:srgbClr val="00B050"/>
                </a:solidFill>
                <a:latin typeface="Arial"/>
                <a:cs typeface="Arial"/>
              </a:rPr>
              <a:t>tế</a:t>
            </a:r>
            <a:r>
              <a:rPr lang="en-GB" sz="3200" b="1" dirty="0">
                <a:solidFill>
                  <a:srgbClr val="00B050"/>
                </a:solidFill>
                <a:latin typeface="Arial"/>
                <a:cs typeface="Arial"/>
              </a:rPr>
              <a:t> </a:t>
            </a:r>
            <a:r>
              <a:rPr lang="en-GB" sz="3200" b="1" dirty="0" err="1">
                <a:solidFill>
                  <a:srgbClr val="00B050"/>
                </a:solidFill>
                <a:latin typeface="Arial"/>
                <a:cs typeface="Arial"/>
              </a:rPr>
              <a:t>về</a:t>
            </a:r>
            <a:r>
              <a:rPr lang="en-GB" sz="3200" b="1" dirty="0">
                <a:solidFill>
                  <a:srgbClr val="00B050"/>
                </a:solidFill>
                <a:latin typeface="Arial"/>
                <a:cs typeface="Arial"/>
              </a:rPr>
              <a:t> </a:t>
            </a:r>
            <a:r>
              <a:rPr lang="en-GB" sz="3200" b="1" dirty="0" err="1">
                <a:solidFill>
                  <a:srgbClr val="00B050"/>
                </a:solidFill>
                <a:latin typeface="Arial"/>
                <a:cs typeface="Arial"/>
              </a:rPr>
              <a:t>chất</a:t>
            </a:r>
            <a:r>
              <a:rPr lang="en-GB" sz="3200" b="1" dirty="0">
                <a:solidFill>
                  <a:srgbClr val="00B050"/>
                </a:solidFill>
                <a:latin typeface="Arial"/>
                <a:cs typeface="Arial"/>
              </a:rPr>
              <a:t> </a:t>
            </a:r>
            <a:r>
              <a:rPr lang="en-GB" sz="3200" b="1" dirty="0" err="1">
                <a:solidFill>
                  <a:srgbClr val="00B050"/>
                </a:solidFill>
                <a:latin typeface="Arial"/>
                <a:cs typeface="Arial"/>
              </a:rPr>
              <a:t>lượng</a:t>
            </a:r>
            <a:r>
              <a:rPr lang="en-GB" sz="3200" b="1" dirty="0">
                <a:solidFill>
                  <a:srgbClr val="00B050"/>
                </a:solidFill>
                <a:latin typeface="Arial"/>
                <a:cs typeface="Arial"/>
              </a:rPr>
              <a:t> </a:t>
            </a:r>
            <a:r>
              <a:rPr lang="en-GB" sz="3200" b="1" dirty="0" err="1">
                <a:solidFill>
                  <a:srgbClr val="00B050"/>
                </a:solidFill>
                <a:latin typeface="Arial"/>
                <a:cs typeface="Arial"/>
              </a:rPr>
              <a:t>sống</a:t>
            </a:r>
            <a:r>
              <a:rPr lang="en-GB" sz="3200" b="1" dirty="0">
                <a:solidFill>
                  <a:srgbClr val="00B050"/>
                </a:solidFill>
                <a:latin typeface="Arial"/>
                <a:cs typeface="Arial"/>
              </a:rPr>
              <a:t> </a:t>
            </a:r>
            <a:r>
              <a:rPr lang="en-GB" sz="3200" b="1" dirty="0" err="1">
                <a:solidFill>
                  <a:srgbClr val="00B050"/>
                </a:solidFill>
                <a:latin typeface="Arial"/>
                <a:cs typeface="Arial"/>
              </a:rPr>
              <a:t>của</a:t>
            </a:r>
            <a:r>
              <a:rPr lang="en-GB" sz="3200" b="1" dirty="0">
                <a:solidFill>
                  <a:srgbClr val="00B050"/>
                </a:solidFill>
                <a:latin typeface="Arial"/>
                <a:cs typeface="Arial"/>
              </a:rPr>
              <a:t> </a:t>
            </a:r>
            <a:r>
              <a:rPr lang="en-GB" sz="3200" b="1" dirty="0" err="1">
                <a:solidFill>
                  <a:srgbClr val="00B050"/>
                </a:solidFill>
                <a:latin typeface="Arial"/>
                <a:cs typeface="Arial"/>
              </a:rPr>
              <a:t>bệnh</a:t>
            </a:r>
            <a:r>
              <a:rPr lang="en-GB" sz="3200" b="1" dirty="0">
                <a:solidFill>
                  <a:srgbClr val="00B050"/>
                </a:solidFill>
                <a:latin typeface="Arial"/>
                <a:cs typeface="Arial"/>
              </a:rPr>
              <a:t> </a:t>
            </a:r>
            <a:r>
              <a:rPr lang="en-GB" sz="3200" b="1" dirty="0" err="1">
                <a:solidFill>
                  <a:srgbClr val="00B050"/>
                </a:solidFill>
                <a:latin typeface="Arial"/>
                <a:cs typeface="Arial"/>
              </a:rPr>
              <a:t>nhân</a:t>
            </a:r>
            <a:r>
              <a:rPr lang="en-GB" sz="3200" b="1" dirty="0">
                <a:solidFill>
                  <a:srgbClr val="00B050"/>
                </a:solidFill>
                <a:latin typeface="Arial"/>
                <a:cs typeface="Arial"/>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GB" sz="3200" b="1" dirty="0" err="1">
                <a:solidFill>
                  <a:srgbClr val="00B050"/>
                </a:solidFill>
                <a:latin typeface="Arial"/>
                <a:cs typeface="Arial"/>
              </a:rPr>
              <a:t>khi</a:t>
            </a:r>
            <a:r>
              <a:rPr lang="en-GB" sz="3200" b="1" dirty="0">
                <a:solidFill>
                  <a:srgbClr val="00B050"/>
                </a:solidFill>
                <a:latin typeface="Arial"/>
                <a:cs typeface="Arial"/>
              </a:rPr>
              <a:t> </a:t>
            </a:r>
            <a:r>
              <a:rPr lang="en-GB" sz="3200" b="1" dirty="0" err="1">
                <a:solidFill>
                  <a:srgbClr val="00B050"/>
                </a:solidFill>
                <a:latin typeface="Arial"/>
                <a:cs typeface="Arial"/>
              </a:rPr>
              <a:t>dùng</a:t>
            </a:r>
            <a:r>
              <a:rPr lang="en-GB" sz="3200" b="1" dirty="0">
                <a:solidFill>
                  <a:srgbClr val="00B050"/>
                </a:solidFill>
                <a:latin typeface="Arial"/>
                <a:cs typeface="Arial"/>
              </a:rPr>
              <a:t> Tiotropium/</a:t>
            </a:r>
            <a:r>
              <a:rPr lang="en-GB" sz="3200" b="1" dirty="0" err="1">
                <a:solidFill>
                  <a:srgbClr val="00B050"/>
                </a:solidFill>
                <a:latin typeface="Arial"/>
                <a:cs typeface="Arial"/>
              </a:rPr>
              <a:t>Olodaterol</a:t>
            </a:r>
            <a:r>
              <a:rPr lang="en-GB" sz="3200" b="1" dirty="0">
                <a:solidFill>
                  <a:srgbClr val="00B050"/>
                </a:solidFill>
                <a:latin typeface="Arial"/>
                <a:cs typeface="Arial"/>
              </a:rPr>
              <a:t> Respimat</a:t>
            </a:r>
          </a:p>
        </p:txBody>
      </p:sp>
      <p:sp>
        <p:nvSpPr>
          <p:cNvPr id="2" name="TextBox 1">
            <a:extLst>
              <a:ext uri="{FF2B5EF4-FFF2-40B4-BE49-F238E27FC236}">
                <a16:creationId xmlns:a16="http://schemas.microsoft.com/office/drawing/2014/main" id="{D422ED8B-06EA-47CC-B642-8412B0056BB6}"/>
              </a:ext>
            </a:extLst>
          </p:cNvPr>
          <p:cNvSpPr txBox="1"/>
          <p:nvPr/>
        </p:nvSpPr>
        <p:spPr>
          <a:xfrm>
            <a:off x="3613404" y="2622498"/>
            <a:ext cx="4965192" cy="338554"/>
          </a:xfrm>
          <a:prstGeom prst="rect">
            <a:avLst/>
          </a:prstGeom>
          <a:noFill/>
        </p:spPr>
        <p:txBody>
          <a:bodyPr wrap="square" rtlCol="0">
            <a:spAutoFit/>
          </a:bodyPr>
          <a:lstStyle/>
          <a:p>
            <a:pPr algn="ctr"/>
            <a:r>
              <a:rPr lang="en-US" sz="1600" b="1" dirty="0" err="1">
                <a:latin typeface="Arial" panose="020B0604020202020204" pitchFamily="34" charset="0"/>
                <a:cs typeface="Arial" panose="020B0604020202020204" pitchFamily="34" charset="0"/>
              </a:rPr>
              <a:t>Tỉ</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lệ</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bệnh</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nhân</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đáp</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ứng</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điều</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trị</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tốt</a:t>
            </a:r>
            <a:r>
              <a:rPr lang="en-US" sz="1600" b="1" dirty="0">
                <a:latin typeface="Arial" panose="020B0604020202020204" pitchFamily="34" charset="0"/>
                <a:cs typeface="Arial" panose="020B0604020202020204" pitchFamily="34" charset="0"/>
              </a:rPr>
              <a:t> ở </a:t>
            </a:r>
            <a:r>
              <a:rPr lang="en-US" sz="1600" b="1" dirty="0" err="1">
                <a:latin typeface="Arial" panose="020B0604020202020204" pitchFamily="34" charset="0"/>
                <a:cs typeface="Arial" panose="020B0604020202020204" pitchFamily="34" charset="0"/>
              </a:rPr>
              <a:t>tuần</a:t>
            </a:r>
            <a:r>
              <a:rPr lang="en-US" sz="1600" b="1" dirty="0">
                <a:latin typeface="Arial" panose="020B0604020202020204" pitchFamily="34" charset="0"/>
                <a:cs typeface="Arial" panose="020B0604020202020204" pitchFamily="34" charset="0"/>
              </a:rPr>
              <a:t> 6 </a:t>
            </a:r>
            <a:r>
              <a:rPr lang="en-US" sz="1600" b="1" baseline="30000" dirty="0">
                <a:latin typeface="Arial" panose="020B0604020202020204" pitchFamily="34" charset="0"/>
                <a:cs typeface="Arial" panose="020B0604020202020204" pitchFamily="34" charset="0"/>
              </a:rPr>
              <a:t>#</a:t>
            </a:r>
          </a:p>
        </p:txBody>
      </p:sp>
      <p:sp>
        <p:nvSpPr>
          <p:cNvPr id="3" name="TextBox 2">
            <a:extLst>
              <a:ext uri="{FF2B5EF4-FFF2-40B4-BE49-F238E27FC236}">
                <a16:creationId xmlns:a16="http://schemas.microsoft.com/office/drawing/2014/main" id="{BDF5DBAC-BA48-4AF0-8D89-E671E39CCBC9}"/>
              </a:ext>
            </a:extLst>
          </p:cNvPr>
          <p:cNvSpPr txBox="1"/>
          <p:nvPr/>
        </p:nvSpPr>
        <p:spPr>
          <a:xfrm>
            <a:off x="2253418" y="6044394"/>
            <a:ext cx="8458200" cy="523220"/>
          </a:xfrm>
          <a:prstGeom prst="rect">
            <a:avLst/>
          </a:prstGeom>
          <a:noFill/>
        </p:spPr>
        <p:txBody>
          <a:bodyPr wrap="square" rtlCol="0">
            <a:spAutoFit/>
          </a:bodyPr>
          <a:lstStyle/>
          <a:p>
            <a:r>
              <a:rPr lang="en-US" sz="1400" dirty="0" err="1">
                <a:latin typeface="Arial" panose="020B0604020202020204" pitchFamily="34" charset="0"/>
                <a:cs typeface="Arial" panose="020B0604020202020204" pitchFamily="34" charset="0"/>
              </a:rPr>
              <a:t>Điểm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chất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lượng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sống</a:t>
            </a:r>
            <a:r>
              <a:rPr lang="en-US" sz="1400" dirty="0">
                <a:latin typeface="Arial" panose="020B0604020202020204" pitchFamily="34" charset="0"/>
                <a:cs typeface="Arial" panose="020B0604020202020204" pitchFamily="34" charset="0"/>
              </a:rPr>
              <a:t> CCQ </a:t>
            </a:r>
            <a:r>
              <a:rPr lang="en-US" sz="1400" dirty="0" err="1">
                <a:latin typeface="Arial" panose="020B0604020202020204" pitchFamily="34" charset="0"/>
                <a:cs typeface="Arial" panose="020B0604020202020204" pitchFamily="34" charset="0"/>
              </a:rPr>
              <a:t>càng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giảm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thì</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chất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lượng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sống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càng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tăng</a:t>
            </a:r>
            <a:r>
              <a:rPr lang="en-US" sz="1400" dirty="0">
                <a:latin typeface="Arial" panose="020B0604020202020204" pitchFamily="34" charset="0"/>
                <a:cs typeface="Arial" panose="020B0604020202020204" pitchFamily="34" charset="0"/>
              </a:rPr>
              <a:t>.</a:t>
            </a:r>
          </a:p>
          <a:p>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Đáp</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ứng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điều</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trị</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tốt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được</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định</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nghĩa</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là</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tổng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điểm</a:t>
            </a:r>
            <a:r>
              <a:rPr lang="en-US" sz="1400" dirty="0">
                <a:latin typeface="Arial" panose="020B0604020202020204" pitchFamily="34" charset="0"/>
                <a:cs typeface="Arial" panose="020B0604020202020204" pitchFamily="34" charset="0"/>
              </a:rPr>
              <a:t> CCQ </a:t>
            </a:r>
            <a:r>
              <a:rPr lang="en-US" sz="1400" dirty="0" err="1">
                <a:latin typeface="Arial" panose="020B0604020202020204" pitchFamily="34" charset="0"/>
                <a:cs typeface="Arial" panose="020B0604020202020204" pitchFamily="34" charset="0"/>
              </a:rPr>
              <a:t>giảm</a:t>
            </a:r>
            <a:r>
              <a:rPr lang="en-US" sz="1400" dirty="0">
                <a:latin typeface="Arial" panose="020B0604020202020204" pitchFamily="34" charset="0"/>
                <a:cs typeface="Arial" panose="020B0604020202020204" pitchFamily="34" charset="0"/>
              </a:rPr>
              <a:t> 0.4 </a:t>
            </a:r>
            <a:r>
              <a:rPr lang="en-US" sz="1400" dirty="0" err="1">
                <a:latin typeface="Arial" panose="020B0604020202020204" pitchFamily="34" charset="0"/>
                <a:cs typeface="Arial" panose="020B0604020202020204" pitchFamily="34" charset="0"/>
              </a:rPr>
              <a:t>điểm</a:t>
            </a:r>
            <a:r>
              <a:rPr lang="en-US" sz="1400" dirty="0">
                <a:latin typeface="Arial" panose="020B0604020202020204" pitchFamily="34" charset="0"/>
                <a:cs typeface="Arial" panose="020B0604020202020204" pitchFamily="34" charset="0"/>
              </a:rPr>
              <a:t> ở </a:t>
            </a:r>
            <a:r>
              <a:rPr lang="en-US" sz="1400" dirty="0" err="1">
                <a:latin typeface="Arial" panose="020B0604020202020204" pitchFamily="34" charset="0"/>
                <a:cs typeface="Arial" panose="020B0604020202020204" pitchFamily="34" charset="0"/>
              </a:rPr>
              <a:t>lần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khám</a:t>
            </a:r>
            <a:r>
              <a:rPr lang="en-US" sz="1400" dirty="0">
                <a:latin typeface="Arial" panose="020B0604020202020204" pitchFamily="34" charset="0"/>
                <a:cs typeface="Arial" panose="020B0604020202020204" pitchFamily="34" charset="0"/>
              </a:rPr>
              <a:t> 2 so </a:t>
            </a:r>
            <a:r>
              <a:rPr lang="en-US" sz="1400" dirty="0" err="1">
                <a:latin typeface="Arial" panose="020B0604020202020204" pitchFamily="34" charset="0"/>
                <a:cs typeface="Arial" panose="020B0604020202020204" pitchFamily="34" charset="0"/>
              </a:rPr>
              <a:t>với</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lần</a:t>
            </a:r>
            <a:r>
              <a:rPr lang="en-US" sz="1400" dirty="0">
                <a:latin typeface="Arial" panose="020B0604020202020204" pitchFamily="34" charset="0"/>
                <a:cs typeface="Arial" panose="020B0604020202020204" pitchFamily="34" charset="0"/>
              </a:rPr>
              <a:t> 1</a:t>
            </a:r>
          </a:p>
        </p:txBody>
      </p:sp>
    </p:spTree>
    <p:extLst>
      <p:ext uri="{BB962C8B-B14F-4D97-AF65-F5344CB8AC3E}">
        <p14:creationId xmlns:p14="http://schemas.microsoft.com/office/powerpoint/2010/main" val="128520632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318D5F1-FF0C-412A-8B6C-4F8AEE124B3C}"/>
              </a:ext>
            </a:extLst>
          </p:cNvPr>
          <p:cNvPicPr>
            <a:picLocks noChangeAspect="1"/>
          </p:cNvPicPr>
          <p:nvPr/>
        </p:nvPicPr>
        <p:blipFill rotWithShape="1">
          <a:blip r:embed="rId3"/>
          <a:srcRect l="29917" t="38371" r="8250" b="23704"/>
          <a:stretch/>
        </p:blipFill>
        <p:spPr>
          <a:xfrm>
            <a:off x="6537729" y="3619230"/>
            <a:ext cx="5364910" cy="1850966"/>
          </a:xfrm>
          <a:prstGeom prst="rect">
            <a:avLst/>
          </a:prstGeom>
        </p:spPr>
      </p:pic>
      <p:pic>
        <p:nvPicPr>
          <p:cNvPr id="4" name="Picture 3">
            <a:extLst>
              <a:ext uri="{FF2B5EF4-FFF2-40B4-BE49-F238E27FC236}">
                <a16:creationId xmlns:a16="http://schemas.microsoft.com/office/drawing/2014/main" id="{1A52864E-1DE4-470C-9A18-A11379975ACC}"/>
              </a:ext>
            </a:extLst>
          </p:cNvPr>
          <p:cNvPicPr>
            <a:picLocks noChangeAspect="1"/>
          </p:cNvPicPr>
          <p:nvPr/>
        </p:nvPicPr>
        <p:blipFill rotWithShape="1">
          <a:blip r:embed="rId4"/>
          <a:srcRect l="30077" t="35971" r="8986" b="9306"/>
          <a:stretch/>
        </p:blipFill>
        <p:spPr>
          <a:xfrm>
            <a:off x="567613" y="1776295"/>
            <a:ext cx="5723459" cy="2997200"/>
          </a:xfrm>
          <a:prstGeom prst="rect">
            <a:avLst/>
          </a:prstGeom>
        </p:spPr>
      </p:pic>
      <p:sp>
        <p:nvSpPr>
          <p:cNvPr id="5" name="TextBox 4">
            <a:extLst>
              <a:ext uri="{FF2B5EF4-FFF2-40B4-BE49-F238E27FC236}">
                <a16:creationId xmlns:a16="http://schemas.microsoft.com/office/drawing/2014/main" id="{6F53535C-8DCB-4E10-B53E-0B3BC3E6170D}"/>
              </a:ext>
            </a:extLst>
          </p:cNvPr>
          <p:cNvSpPr txBox="1"/>
          <p:nvPr/>
        </p:nvSpPr>
        <p:spPr>
          <a:xfrm>
            <a:off x="1038185" y="5141822"/>
            <a:ext cx="4781550" cy="1354217"/>
          </a:xfrm>
          <a:prstGeom prst="rect">
            <a:avLst/>
          </a:prstGeom>
          <a:noFill/>
        </p:spPr>
        <p:txBody>
          <a:bodyPr wrap="square" rtlCol="0">
            <a:spAutoFit/>
          </a:bodyPr>
          <a:lstStyle/>
          <a:p>
            <a:pPr marL="0" marR="0" lvl="0" indent="0" defTabSz="914400" eaLnBrk="1" fontAlgn="auto" latinLnBrk="0" hangingPunct="1">
              <a:lnSpc>
                <a:spcPct val="100000"/>
              </a:lnSpc>
              <a:spcBef>
                <a:spcPts val="1200"/>
              </a:spcBef>
              <a:spcAft>
                <a:spcPts val="0"/>
              </a:spcAft>
              <a:buClrTx/>
              <a:buSzTx/>
              <a:buFontTx/>
              <a:buNone/>
              <a:tabLst/>
              <a:defRPr/>
            </a:pPr>
            <a:r>
              <a:rPr kumimoji="0" lang="en-US"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85,9%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lòng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hoặc</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rất</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lòng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thao</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tác</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sử</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dụng</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Respimat</a:t>
            </a:r>
          </a:p>
          <a:p>
            <a:pPr marL="0" marR="0" lvl="0" indent="0" defTabSz="914400" eaLnBrk="1" fontAlgn="auto" latinLnBrk="0" hangingPunct="1">
              <a:lnSpc>
                <a:spcPct val="100000"/>
              </a:lnSpc>
              <a:spcBef>
                <a:spcPts val="1200"/>
              </a:spcBef>
              <a:spcAft>
                <a:spcPts val="0"/>
              </a:spcAft>
              <a:buClrTx/>
              <a:buSzTx/>
              <a:buFontTx/>
              <a:buNone/>
              <a:tabLst/>
              <a:defRPr/>
            </a:pPr>
            <a:r>
              <a:rPr kumimoji="0" lang="en-US"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88,4%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lòng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hoặc</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rất</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hài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lòng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việc</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hít</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vào</a:t>
            </a:r>
            <a:r>
              <a:rPr kumimoji="0" lang="en-US"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bằng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Respimat</a:t>
            </a:r>
          </a:p>
        </p:txBody>
      </p:sp>
      <p:sp>
        <p:nvSpPr>
          <p:cNvPr id="6" name="TextBox 5">
            <a:extLst>
              <a:ext uri="{FF2B5EF4-FFF2-40B4-BE49-F238E27FC236}">
                <a16:creationId xmlns:a16="http://schemas.microsoft.com/office/drawing/2014/main" id="{2BD8ED82-8E6E-4F9E-900B-3AF89B94E147}"/>
              </a:ext>
            </a:extLst>
          </p:cNvPr>
          <p:cNvSpPr txBox="1"/>
          <p:nvPr/>
        </p:nvSpPr>
        <p:spPr>
          <a:xfrm>
            <a:off x="1533144" y="191200"/>
            <a:ext cx="9125711" cy="107721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3200" b="1" dirty="0" err="1">
                <a:solidFill>
                  <a:srgbClr val="00B050"/>
                </a:solidFill>
                <a:latin typeface="Arial"/>
                <a:cs typeface="Arial"/>
              </a:rPr>
              <a:t>Phản</a:t>
            </a:r>
            <a:r>
              <a:rPr lang="en-US" sz="3200" b="1" dirty="0">
                <a:solidFill>
                  <a:srgbClr val="00B050"/>
                </a:solidFill>
                <a:latin typeface="Arial"/>
                <a:cs typeface="Arial"/>
              </a:rPr>
              <a:t> </a:t>
            </a:r>
            <a:r>
              <a:rPr lang="en-US" sz="3200" b="1" dirty="0" err="1">
                <a:solidFill>
                  <a:srgbClr val="00B050"/>
                </a:solidFill>
                <a:latin typeface="Arial"/>
                <a:cs typeface="Arial"/>
              </a:rPr>
              <a:t>hồi</a:t>
            </a:r>
            <a:r>
              <a:rPr lang="en-US" sz="3200" b="1" dirty="0">
                <a:solidFill>
                  <a:srgbClr val="00B050"/>
                </a:solidFill>
                <a:latin typeface="Arial"/>
                <a:cs typeface="Arial"/>
              </a:rPr>
              <a:t> </a:t>
            </a:r>
            <a:r>
              <a:rPr lang="en-US" sz="3200" b="1" dirty="0" err="1">
                <a:solidFill>
                  <a:srgbClr val="00B050"/>
                </a:solidFill>
                <a:latin typeface="Arial"/>
                <a:cs typeface="Arial"/>
              </a:rPr>
              <a:t>về</a:t>
            </a:r>
            <a:r>
              <a:rPr lang="en-US" sz="3200" b="1" dirty="0">
                <a:solidFill>
                  <a:srgbClr val="00B050"/>
                </a:solidFill>
                <a:latin typeface="Arial"/>
                <a:cs typeface="Arial"/>
              </a:rPr>
              <a:t> Tiotropium/</a:t>
            </a:r>
            <a:r>
              <a:rPr lang="en-US" sz="3200" b="1" dirty="0" err="1">
                <a:solidFill>
                  <a:srgbClr val="00B050"/>
                </a:solidFill>
                <a:latin typeface="Arial"/>
                <a:cs typeface="Arial"/>
              </a:rPr>
              <a:t>Olodaterol</a:t>
            </a:r>
            <a:r>
              <a:rPr lang="en-US" sz="3200" b="1" dirty="0">
                <a:solidFill>
                  <a:srgbClr val="00B050"/>
                </a:solidFill>
                <a:latin typeface="Arial"/>
                <a:cs typeface="Arial"/>
              </a:rPr>
              <a:t> Respimat </a:t>
            </a:r>
            <a:r>
              <a:rPr lang="en-US" sz="3200" b="1" dirty="0" err="1">
                <a:solidFill>
                  <a:srgbClr val="00B050"/>
                </a:solidFill>
                <a:latin typeface="Arial"/>
                <a:cs typeface="Arial"/>
              </a:rPr>
              <a:t>theo</a:t>
            </a:r>
            <a:r>
              <a:rPr lang="en-US" sz="3200" b="1" dirty="0">
                <a:solidFill>
                  <a:srgbClr val="00B050"/>
                </a:solidFill>
                <a:latin typeface="Arial"/>
                <a:cs typeface="Arial"/>
              </a:rPr>
              <a:t> </a:t>
            </a:r>
            <a:r>
              <a:rPr lang="en-US" sz="3200" b="1" dirty="0" err="1">
                <a:solidFill>
                  <a:srgbClr val="00B050"/>
                </a:solidFill>
                <a:latin typeface="Arial"/>
                <a:cs typeface="Arial"/>
              </a:rPr>
              <a:t>nghiên</a:t>
            </a:r>
            <a:r>
              <a:rPr lang="en-US" sz="3200" b="1" dirty="0">
                <a:solidFill>
                  <a:srgbClr val="00B050"/>
                </a:solidFill>
                <a:latin typeface="Arial"/>
                <a:cs typeface="Arial"/>
              </a:rPr>
              <a:t> </a:t>
            </a:r>
            <a:r>
              <a:rPr lang="en-US" sz="3200" b="1" dirty="0" err="1">
                <a:solidFill>
                  <a:srgbClr val="00B050"/>
                </a:solidFill>
                <a:latin typeface="Arial"/>
                <a:cs typeface="Arial"/>
              </a:rPr>
              <a:t>cứu</a:t>
            </a:r>
            <a:r>
              <a:rPr lang="en-US" sz="3200" b="1" dirty="0">
                <a:solidFill>
                  <a:srgbClr val="00B050"/>
                </a:solidFill>
                <a:latin typeface="Arial"/>
                <a:cs typeface="Arial"/>
              </a:rPr>
              <a:t> </a:t>
            </a:r>
            <a:r>
              <a:rPr lang="en-US" sz="3200" b="1" dirty="0" err="1">
                <a:solidFill>
                  <a:srgbClr val="00B050"/>
                </a:solidFill>
                <a:latin typeface="Arial"/>
                <a:cs typeface="Arial"/>
              </a:rPr>
              <a:t>đời</a:t>
            </a:r>
            <a:r>
              <a:rPr lang="en-US" sz="3200" b="1" dirty="0">
                <a:solidFill>
                  <a:srgbClr val="00B050"/>
                </a:solidFill>
                <a:latin typeface="Arial"/>
                <a:cs typeface="Arial"/>
              </a:rPr>
              <a:t> </a:t>
            </a:r>
            <a:r>
              <a:rPr lang="en-US" sz="3200" b="1" dirty="0" err="1">
                <a:solidFill>
                  <a:srgbClr val="00B050"/>
                </a:solidFill>
                <a:latin typeface="Arial"/>
                <a:cs typeface="Arial"/>
              </a:rPr>
              <a:t>thực</a:t>
            </a:r>
            <a:endParaRPr lang="en-US" sz="3200" b="1" dirty="0">
              <a:solidFill>
                <a:srgbClr val="00B050"/>
              </a:solidFill>
              <a:latin typeface="Arial"/>
              <a:cs typeface="Arial"/>
            </a:endParaRPr>
          </a:p>
        </p:txBody>
      </p:sp>
      <p:sp>
        <p:nvSpPr>
          <p:cNvPr id="7" name="TextBox 6">
            <a:extLst>
              <a:ext uri="{FF2B5EF4-FFF2-40B4-BE49-F238E27FC236}">
                <a16:creationId xmlns:a16="http://schemas.microsoft.com/office/drawing/2014/main" id="{83EC5C1E-B5B2-4760-919E-2E8B38739703}"/>
              </a:ext>
            </a:extLst>
          </p:cNvPr>
          <p:cNvSpPr txBox="1"/>
          <p:nvPr/>
        </p:nvSpPr>
        <p:spPr>
          <a:xfrm>
            <a:off x="1193443" y="1317762"/>
            <a:ext cx="10330587" cy="369332"/>
          </a:xfrm>
          <a:prstGeom prst="rect">
            <a:avLst/>
          </a:prstGeom>
          <a:noFill/>
        </p:spPr>
        <p:txBody>
          <a:bodyPr wrap="square" rtlCol="0">
            <a:spAutoFit/>
          </a:bodyPr>
          <a:lstStyle/>
          <a:p>
            <a:pPr marR="0" lvl="0" defTabSz="914400" eaLnBrk="1" fontAlgn="auto" latinLnBrk="0" hangingPunct="1">
              <a:lnSpc>
                <a:spcPct val="100000"/>
              </a:lnSpc>
              <a:spcBef>
                <a:spcPts val="0"/>
              </a:spcBef>
              <a:spcAft>
                <a:spcPts val="0"/>
              </a:spcAft>
              <a:buClrTx/>
              <a:buSzTx/>
              <a:tabLst/>
              <a:defRPr/>
            </a:pP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Theo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dữ</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liệu</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đời</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thực</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quan</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sát</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1351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sử</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dụng</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Olodaterol</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Respimat</a:t>
            </a:r>
          </a:p>
        </p:txBody>
      </p:sp>
      <p:sp>
        <p:nvSpPr>
          <p:cNvPr id="8" name="TextBox 7">
            <a:extLst>
              <a:ext uri="{FF2B5EF4-FFF2-40B4-BE49-F238E27FC236}">
                <a16:creationId xmlns:a16="http://schemas.microsoft.com/office/drawing/2014/main" id="{5BB5E6FC-F145-456B-BC7C-FA58A24E1E2A}"/>
              </a:ext>
            </a:extLst>
          </p:cNvPr>
          <p:cNvSpPr txBox="1"/>
          <p:nvPr/>
        </p:nvSpPr>
        <p:spPr>
          <a:xfrm>
            <a:off x="8361654" y="6646103"/>
            <a:ext cx="3667887"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Gillissen</a:t>
            </a:r>
            <a:r>
              <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 et al. </a:t>
            </a:r>
            <a:r>
              <a:rPr kumimoji="0" lang="nl-NL"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ERJ Open Res 2021; 7: 00004-2021</a:t>
            </a:r>
            <a:endPar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5A91B789-8BBB-4CCB-BABE-953ADAB2226D}"/>
              </a:ext>
            </a:extLst>
          </p:cNvPr>
          <p:cNvSpPr txBox="1"/>
          <p:nvPr/>
        </p:nvSpPr>
        <p:spPr>
          <a:xfrm>
            <a:off x="6612415" y="2782669"/>
            <a:ext cx="5290224" cy="6463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95,2%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bệnh</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nhân</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cho</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biết</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muốn</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tiếp</a:t>
            </a:r>
            <a:r>
              <a:rPr kumimoji="0" lang="en-US" sz="1800"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tục</a:t>
            </a:r>
            <a:r>
              <a:rPr kumimoji="0" lang="en-US" sz="1800"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điều</a:t>
            </a:r>
            <a:r>
              <a:rPr kumimoji="0" lang="en-US" sz="1800"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FF0000"/>
                </a:solidFill>
                <a:effectLst/>
                <a:uLnTx/>
                <a:uFillTx/>
                <a:latin typeface="Arial" panose="020B0604020202020204" pitchFamily="34" charset="0"/>
                <a:cs typeface="Arial" panose="020B0604020202020204" pitchFamily="34" charset="0"/>
              </a:rPr>
              <a:t>trị</a:t>
            </a:r>
            <a:r>
              <a:rPr kumimoji="0" lang="en-US" sz="1800"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Tiotropium/</a:t>
            </a:r>
            <a:r>
              <a:rPr lang="en-US" kern="0" dirty="0">
                <a:solidFill>
                  <a:prstClr val="black"/>
                </a:solidFill>
                <a:latin typeface="Arial" panose="020B0604020202020204" pitchFamily="34" charset="0"/>
                <a:cs typeface="Arial" panose="020B0604020202020204" pitchFamily="34" charset="0"/>
              </a:rPr>
              <a:t>O</a:t>
            </a:r>
            <a:r>
              <a:rPr kumimoji="0" lang="en-US" sz="1800"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odaterol</a:t>
            </a:r>
            <a:r>
              <a:rPr kumimoji="0" lang="en-US" sz="18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Respimat</a:t>
            </a:r>
          </a:p>
        </p:txBody>
      </p:sp>
      <p:sp>
        <p:nvSpPr>
          <p:cNvPr id="10" name="Left Brace 9">
            <a:extLst>
              <a:ext uri="{FF2B5EF4-FFF2-40B4-BE49-F238E27FC236}">
                <a16:creationId xmlns:a16="http://schemas.microsoft.com/office/drawing/2014/main" id="{885BC699-97AC-4E10-BA04-CBE12F242E1E}"/>
              </a:ext>
            </a:extLst>
          </p:cNvPr>
          <p:cNvSpPr/>
          <p:nvPr/>
        </p:nvSpPr>
        <p:spPr>
          <a:xfrm rot="16200000">
            <a:off x="1543563" y="4062720"/>
            <a:ext cx="410796" cy="1421550"/>
          </a:xfrm>
          <a:prstGeom prst="leftBrace">
            <a:avLst>
              <a:gd name="adj1" fmla="val 35616"/>
              <a:gd name="adj2" fmla="val 49405"/>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00A0F7EF-F3A2-4BB8-9976-0BDEE28C079E}"/>
              </a:ext>
            </a:extLst>
          </p:cNvPr>
          <p:cNvSpPr/>
          <p:nvPr/>
        </p:nvSpPr>
        <p:spPr>
          <a:xfrm>
            <a:off x="6612415" y="4081840"/>
            <a:ext cx="5201633" cy="283464"/>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927259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A0E7F5F-0D27-45C7-B706-C5C7AABF9A84}"/>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Pre-COPD </a:t>
            </a:r>
            <a:r>
              <a:rPr lang="en-GB" sz="3600" b="1" dirty="0" err="1">
                <a:solidFill>
                  <a:srgbClr val="3F7819"/>
                </a:solidFill>
              </a:rPr>
              <a:t>và</a:t>
            </a:r>
            <a:r>
              <a:rPr lang="en-GB" sz="3600" b="1" dirty="0">
                <a:solidFill>
                  <a:srgbClr val="3F7819"/>
                </a:solidFill>
              </a:rPr>
              <a:t> </a:t>
            </a:r>
            <a:r>
              <a:rPr lang="en-GB" sz="3600" b="1" dirty="0" err="1">
                <a:solidFill>
                  <a:srgbClr val="3F7819"/>
                </a:solidFill>
              </a:rPr>
              <a:t>PRISm</a:t>
            </a:r>
            <a:r>
              <a:rPr lang="en-GB" sz="3600" b="1" dirty="0">
                <a:solidFill>
                  <a:srgbClr val="3F7819"/>
                </a:solidFill>
              </a:rPr>
              <a:t> </a:t>
            </a:r>
            <a:r>
              <a:rPr lang="en-GB" sz="3600" b="1" dirty="0" err="1">
                <a:solidFill>
                  <a:srgbClr val="3F7819"/>
                </a:solidFill>
              </a:rPr>
              <a:t>nên</a:t>
            </a:r>
            <a:r>
              <a:rPr lang="en-GB" sz="3600" b="1" dirty="0">
                <a:solidFill>
                  <a:srgbClr val="3F7819"/>
                </a:solidFill>
              </a:rPr>
              <a:t> </a:t>
            </a:r>
            <a:r>
              <a:rPr lang="en-GB" sz="3600" b="1" dirty="0" err="1">
                <a:solidFill>
                  <a:srgbClr val="3F7819"/>
                </a:solidFill>
              </a:rPr>
              <a:t>được</a:t>
            </a:r>
            <a:r>
              <a:rPr lang="en-GB" sz="3600" b="1" dirty="0">
                <a:solidFill>
                  <a:srgbClr val="3F7819"/>
                </a:solidFill>
              </a:rPr>
              <a:t> </a:t>
            </a:r>
            <a:r>
              <a:rPr lang="en-GB" sz="3600" b="1" dirty="0" err="1">
                <a:solidFill>
                  <a:srgbClr val="3F7819"/>
                </a:solidFill>
              </a:rPr>
              <a:t>xem</a:t>
            </a:r>
            <a:r>
              <a:rPr lang="en-GB" sz="3600" b="1" dirty="0">
                <a:solidFill>
                  <a:srgbClr val="3F7819"/>
                </a:solidFill>
              </a:rPr>
              <a:t> </a:t>
            </a:r>
            <a:r>
              <a:rPr lang="en-GB" sz="3600" b="1" dirty="0" err="1">
                <a:solidFill>
                  <a:srgbClr val="3F7819"/>
                </a:solidFill>
              </a:rPr>
              <a:t>là</a:t>
            </a:r>
            <a:r>
              <a:rPr lang="en-GB" sz="3600" b="1" dirty="0">
                <a:solidFill>
                  <a:srgbClr val="3F7819"/>
                </a:solidFill>
              </a:rPr>
              <a:t> “</a:t>
            </a:r>
            <a:r>
              <a:rPr lang="en-GB" sz="3600" b="1" dirty="0" err="1">
                <a:solidFill>
                  <a:srgbClr val="3F7819"/>
                </a:solidFill>
              </a:rPr>
              <a:t>bệnh</a:t>
            </a:r>
            <a:r>
              <a:rPr lang="en-GB" sz="3600" b="1" dirty="0">
                <a:solidFill>
                  <a:srgbClr val="3F7819"/>
                </a:solidFill>
              </a:rPr>
              <a:t> </a:t>
            </a:r>
            <a:r>
              <a:rPr lang="en-GB" sz="3600" b="1" dirty="0" err="1">
                <a:solidFill>
                  <a:srgbClr val="3F7819"/>
                </a:solidFill>
              </a:rPr>
              <a:t>nhân</a:t>
            </a:r>
            <a:r>
              <a:rPr lang="en-GB" sz="3600" b="1" dirty="0">
                <a:solidFill>
                  <a:srgbClr val="3F7819"/>
                </a:solidFill>
              </a:rPr>
              <a:t>”</a:t>
            </a:r>
            <a:endParaRPr lang="en-US" sz="3600" b="1" dirty="0">
              <a:solidFill>
                <a:srgbClr val="3F7819"/>
              </a:solidFill>
            </a:endParaRPr>
          </a:p>
        </p:txBody>
      </p:sp>
      <p:grpSp>
        <p:nvGrpSpPr>
          <p:cNvPr id="3" name="Titel 1">
            <a:extLst>
              <a:ext uri="{FF2B5EF4-FFF2-40B4-BE49-F238E27FC236}">
                <a16:creationId xmlns:a16="http://schemas.microsoft.com/office/drawing/2014/main" id="{EDE2C2AC-51E6-46B5-9439-A74BA4BB952E}"/>
              </a:ext>
            </a:extLst>
          </p:cNvPr>
          <p:cNvGrpSpPr/>
          <p:nvPr/>
        </p:nvGrpSpPr>
        <p:grpSpPr>
          <a:xfrm>
            <a:off x="10864426" y="-52328"/>
            <a:ext cx="1327574" cy="366101"/>
            <a:chOff x="-1726874" y="2195400"/>
            <a:chExt cx="1901502" cy="535739"/>
          </a:xfrm>
        </p:grpSpPr>
        <p:sp>
          <p:nvSpPr>
            <p:cNvPr id="4" name="Rechteck">
              <a:extLst>
                <a:ext uri="{FF2B5EF4-FFF2-40B4-BE49-F238E27FC236}">
                  <a16:creationId xmlns:a16="http://schemas.microsoft.com/office/drawing/2014/main" id="{58B0BE5D-0960-40A9-9B52-A3754531AB7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5" name="GOLD® 2020">
              <a:extLst>
                <a:ext uri="{FF2B5EF4-FFF2-40B4-BE49-F238E27FC236}">
                  <a16:creationId xmlns:a16="http://schemas.microsoft.com/office/drawing/2014/main" id="{3B620CD4-C6EC-472F-A5B4-997FD108EB48}"/>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7" name="TextBox 6">
            <a:extLst>
              <a:ext uri="{FF2B5EF4-FFF2-40B4-BE49-F238E27FC236}">
                <a16:creationId xmlns:a16="http://schemas.microsoft.com/office/drawing/2014/main" id="{D324AE0A-1EDA-4B10-8D60-7E7EF9554AAD}"/>
              </a:ext>
            </a:extLst>
          </p:cNvPr>
          <p:cNvSpPr txBox="1"/>
          <p:nvPr/>
        </p:nvSpPr>
        <p:spPr>
          <a:xfrm>
            <a:off x="515937" y="5126845"/>
            <a:ext cx="11304588" cy="1200329"/>
          </a:xfrm>
          <a:prstGeom prst="rect">
            <a:avLst/>
          </a:prstGeom>
          <a:solidFill>
            <a:srgbClr val="92D050"/>
          </a:solidFill>
        </p:spPr>
        <p:txBody>
          <a:bodyPr wrap="square">
            <a:spAutoFit/>
          </a:bodyPr>
          <a:lstStyle/>
          <a:p>
            <a:pPr algn="ctr"/>
            <a:r>
              <a:rPr lang="en-GB" sz="2400" b="1" dirty="0">
                <a:solidFill>
                  <a:schemeClr val="bg1"/>
                </a:solidFill>
              </a:rPr>
              <a:t>GOLD </a:t>
            </a:r>
            <a:r>
              <a:rPr lang="en-GB" sz="2400" b="1" dirty="0" err="1">
                <a:solidFill>
                  <a:schemeClr val="bg1"/>
                </a:solidFill>
              </a:rPr>
              <a:t>cân</a:t>
            </a:r>
            <a:r>
              <a:rPr lang="en-GB" sz="2400" b="1" dirty="0">
                <a:solidFill>
                  <a:schemeClr val="bg1"/>
                </a:solidFill>
              </a:rPr>
              <a:t> </a:t>
            </a:r>
            <a:r>
              <a:rPr lang="en-GB" sz="2400" b="1" dirty="0" err="1">
                <a:solidFill>
                  <a:schemeClr val="bg1"/>
                </a:solidFill>
              </a:rPr>
              <a:t>nhắc</a:t>
            </a:r>
            <a:r>
              <a:rPr lang="en-GB" sz="2400" b="1" dirty="0">
                <a:solidFill>
                  <a:schemeClr val="bg1"/>
                </a:solidFill>
              </a:rPr>
              <a:t> </a:t>
            </a:r>
            <a:r>
              <a:rPr lang="en-GB" sz="2400" b="1" dirty="0" err="1">
                <a:solidFill>
                  <a:schemeClr val="bg1"/>
                </a:solidFill>
              </a:rPr>
              <a:t>nên</a:t>
            </a:r>
            <a:r>
              <a:rPr lang="en-GB" sz="2400" b="1" dirty="0">
                <a:solidFill>
                  <a:schemeClr val="bg1"/>
                </a:solidFill>
              </a:rPr>
              <a:t> </a:t>
            </a:r>
            <a:r>
              <a:rPr lang="en-GB" sz="2400" b="1" dirty="0" err="1">
                <a:solidFill>
                  <a:schemeClr val="bg1"/>
                </a:solidFill>
              </a:rPr>
              <a:t>xem</a:t>
            </a:r>
            <a:r>
              <a:rPr lang="en-GB" sz="2400" b="1" dirty="0">
                <a:solidFill>
                  <a:schemeClr val="bg1"/>
                </a:solidFill>
              </a:rPr>
              <a:t> </a:t>
            </a:r>
            <a:r>
              <a:rPr lang="en-GB" sz="2400" b="1" dirty="0" err="1">
                <a:solidFill>
                  <a:schemeClr val="bg1"/>
                </a:solidFill>
              </a:rPr>
              <a:t>những</a:t>
            </a:r>
            <a:r>
              <a:rPr lang="en-GB" sz="2400" b="1" dirty="0">
                <a:solidFill>
                  <a:schemeClr val="bg1"/>
                </a:solidFill>
              </a:rPr>
              <a:t> </a:t>
            </a:r>
            <a:r>
              <a:rPr lang="en-GB" sz="2400" b="1" dirty="0" err="1">
                <a:solidFill>
                  <a:schemeClr val="bg1"/>
                </a:solidFill>
              </a:rPr>
              <a:t>người</a:t>
            </a:r>
            <a:r>
              <a:rPr lang="en-GB" sz="2400" b="1" dirty="0">
                <a:solidFill>
                  <a:schemeClr val="bg1"/>
                </a:solidFill>
              </a:rPr>
              <a:t> </a:t>
            </a:r>
            <a:r>
              <a:rPr lang="en-GB" sz="2400" b="1" dirty="0" err="1">
                <a:solidFill>
                  <a:schemeClr val="bg1"/>
                </a:solidFill>
              </a:rPr>
              <a:t>tiền</a:t>
            </a:r>
            <a:r>
              <a:rPr lang="en-GB" sz="2400" b="1" dirty="0">
                <a:solidFill>
                  <a:schemeClr val="bg1"/>
                </a:solidFill>
              </a:rPr>
              <a:t> COPD </a:t>
            </a:r>
            <a:r>
              <a:rPr lang="en-GB" sz="2400" b="1" dirty="0" err="1">
                <a:solidFill>
                  <a:schemeClr val="bg1"/>
                </a:solidFill>
              </a:rPr>
              <a:t>và</a:t>
            </a:r>
            <a:r>
              <a:rPr lang="en-GB" sz="2400" b="1" dirty="0">
                <a:solidFill>
                  <a:schemeClr val="bg1"/>
                </a:solidFill>
              </a:rPr>
              <a:t> </a:t>
            </a:r>
            <a:r>
              <a:rPr lang="en-GB" sz="2400" b="1" dirty="0" err="1">
                <a:solidFill>
                  <a:schemeClr val="bg1"/>
                </a:solidFill>
              </a:rPr>
              <a:t>PRISm</a:t>
            </a:r>
            <a:r>
              <a:rPr lang="en-GB" sz="2400" b="1" dirty="0">
                <a:solidFill>
                  <a:schemeClr val="bg1"/>
                </a:solidFill>
              </a:rPr>
              <a:t> </a:t>
            </a:r>
            <a:r>
              <a:rPr lang="en-GB" sz="2400" b="1" dirty="0" err="1">
                <a:solidFill>
                  <a:schemeClr val="bg1"/>
                </a:solidFill>
              </a:rPr>
              <a:t>là</a:t>
            </a:r>
            <a:r>
              <a:rPr lang="en-GB" sz="2400" b="1" dirty="0">
                <a:solidFill>
                  <a:schemeClr val="bg1"/>
                </a:solidFill>
              </a:rPr>
              <a:t> </a:t>
            </a:r>
            <a:r>
              <a:rPr lang="en-GB" sz="2400" b="1" dirty="0" err="1">
                <a:solidFill>
                  <a:schemeClr val="bg1"/>
                </a:solidFill>
              </a:rPr>
              <a:t>bệnh</a:t>
            </a:r>
            <a:r>
              <a:rPr lang="en-GB" sz="2400" b="1" dirty="0">
                <a:solidFill>
                  <a:schemeClr val="bg1"/>
                </a:solidFill>
              </a:rPr>
              <a:t> </a:t>
            </a:r>
            <a:r>
              <a:rPr lang="en-GB" sz="2400" b="1" dirty="0" err="1">
                <a:solidFill>
                  <a:schemeClr val="bg1"/>
                </a:solidFill>
              </a:rPr>
              <a:t>nhân</a:t>
            </a:r>
            <a:r>
              <a:rPr lang="en-GB" sz="2400" b="1" dirty="0">
                <a:solidFill>
                  <a:schemeClr val="bg1"/>
                </a:solidFill>
              </a:rPr>
              <a:t> </a:t>
            </a:r>
            <a:r>
              <a:rPr lang="en-GB" sz="2400" b="1" dirty="0" err="1">
                <a:solidFill>
                  <a:schemeClr val="bg1"/>
                </a:solidFill>
              </a:rPr>
              <a:t>và</a:t>
            </a:r>
            <a:r>
              <a:rPr lang="en-GB" sz="2400" b="1" dirty="0">
                <a:solidFill>
                  <a:schemeClr val="bg1"/>
                </a:solidFill>
              </a:rPr>
              <a:t> </a:t>
            </a:r>
            <a:r>
              <a:rPr lang="en-GB" sz="2400" b="1" dirty="0" err="1">
                <a:solidFill>
                  <a:schemeClr val="bg1"/>
                </a:solidFill>
              </a:rPr>
              <a:t>cần</a:t>
            </a:r>
            <a:r>
              <a:rPr lang="en-GB" sz="2400" b="1" dirty="0">
                <a:solidFill>
                  <a:schemeClr val="bg1"/>
                </a:solidFill>
              </a:rPr>
              <a:t> </a:t>
            </a:r>
            <a:r>
              <a:rPr lang="en-GB" sz="2400" b="1" dirty="0" err="1">
                <a:solidFill>
                  <a:schemeClr val="bg1"/>
                </a:solidFill>
              </a:rPr>
              <a:t>chăm</a:t>
            </a:r>
            <a:r>
              <a:rPr lang="en-GB" sz="2400" b="1" dirty="0">
                <a:solidFill>
                  <a:schemeClr val="bg1"/>
                </a:solidFill>
              </a:rPr>
              <a:t> </a:t>
            </a:r>
            <a:r>
              <a:rPr lang="en-GB" sz="2400" b="1" dirty="0" err="1">
                <a:solidFill>
                  <a:schemeClr val="bg1"/>
                </a:solidFill>
              </a:rPr>
              <a:t>sóc</a:t>
            </a:r>
            <a:r>
              <a:rPr lang="en-GB" sz="2400" b="1" dirty="0">
                <a:solidFill>
                  <a:schemeClr val="bg1"/>
                </a:solidFill>
              </a:rPr>
              <a:t> – </a:t>
            </a:r>
            <a:r>
              <a:rPr lang="en-GB" sz="2400" b="1" dirty="0" err="1">
                <a:solidFill>
                  <a:schemeClr val="bg1"/>
                </a:solidFill>
              </a:rPr>
              <a:t>điều</a:t>
            </a:r>
            <a:r>
              <a:rPr lang="en-GB" sz="2400" b="1" dirty="0">
                <a:solidFill>
                  <a:schemeClr val="bg1"/>
                </a:solidFill>
              </a:rPr>
              <a:t> </a:t>
            </a:r>
            <a:r>
              <a:rPr lang="en-GB" sz="2400" b="1" dirty="0" err="1">
                <a:solidFill>
                  <a:schemeClr val="bg1"/>
                </a:solidFill>
              </a:rPr>
              <a:t>trị</a:t>
            </a:r>
            <a:r>
              <a:rPr lang="en-GB" sz="2400" b="1" dirty="0">
                <a:solidFill>
                  <a:schemeClr val="bg1"/>
                </a:solidFill>
              </a:rPr>
              <a:t>, </a:t>
            </a:r>
            <a:r>
              <a:rPr lang="en-GB" sz="2400" b="1" dirty="0" err="1">
                <a:solidFill>
                  <a:schemeClr val="bg1"/>
                </a:solidFill>
              </a:rPr>
              <a:t>nhưng</a:t>
            </a:r>
            <a:r>
              <a:rPr lang="en-GB" sz="2400" b="1" dirty="0">
                <a:solidFill>
                  <a:schemeClr val="bg1"/>
                </a:solidFill>
              </a:rPr>
              <a:t> </a:t>
            </a:r>
            <a:r>
              <a:rPr lang="en-GB" sz="2400" b="1" dirty="0" err="1">
                <a:solidFill>
                  <a:schemeClr val="bg1"/>
                </a:solidFill>
              </a:rPr>
              <a:t>chưa</a:t>
            </a:r>
            <a:r>
              <a:rPr lang="en-GB" sz="2400" b="1" dirty="0">
                <a:solidFill>
                  <a:schemeClr val="bg1"/>
                </a:solidFill>
              </a:rPr>
              <a:t> </a:t>
            </a:r>
            <a:r>
              <a:rPr lang="en-GB" sz="2400" b="1" dirty="0" err="1">
                <a:solidFill>
                  <a:schemeClr val="bg1"/>
                </a:solidFill>
              </a:rPr>
              <a:t>có</a:t>
            </a:r>
            <a:r>
              <a:rPr lang="en-GB" sz="2400" b="1" dirty="0">
                <a:solidFill>
                  <a:schemeClr val="bg1"/>
                </a:solidFill>
              </a:rPr>
              <a:t> </a:t>
            </a:r>
            <a:r>
              <a:rPr lang="en-GB" sz="2400" b="1" dirty="0" err="1">
                <a:solidFill>
                  <a:schemeClr val="bg1"/>
                </a:solidFill>
              </a:rPr>
              <a:t>bằng</a:t>
            </a:r>
            <a:r>
              <a:rPr lang="en-GB" sz="2400" b="1" dirty="0">
                <a:solidFill>
                  <a:schemeClr val="bg1"/>
                </a:solidFill>
              </a:rPr>
              <a:t> </a:t>
            </a:r>
            <a:r>
              <a:rPr lang="en-GB" sz="2400" b="1" dirty="0" err="1">
                <a:solidFill>
                  <a:schemeClr val="bg1"/>
                </a:solidFill>
              </a:rPr>
              <a:t>chứng</a:t>
            </a:r>
            <a:r>
              <a:rPr lang="en-GB" sz="2400" b="1" dirty="0">
                <a:solidFill>
                  <a:schemeClr val="bg1"/>
                </a:solidFill>
              </a:rPr>
              <a:t> </a:t>
            </a:r>
            <a:r>
              <a:rPr lang="en-GB" sz="2400" b="1" dirty="0" err="1">
                <a:solidFill>
                  <a:schemeClr val="bg1"/>
                </a:solidFill>
              </a:rPr>
              <a:t>về</a:t>
            </a:r>
            <a:r>
              <a:rPr lang="en-GB" sz="2400" b="1" dirty="0">
                <a:solidFill>
                  <a:schemeClr val="bg1"/>
                </a:solidFill>
              </a:rPr>
              <a:t> </a:t>
            </a:r>
            <a:r>
              <a:rPr lang="en-GB" sz="2400" b="1" dirty="0" err="1">
                <a:solidFill>
                  <a:schemeClr val="bg1"/>
                </a:solidFill>
              </a:rPr>
              <a:t>liệu</a:t>
            </a:r>
            <a:r>
              <a:rPr lang="en-GB" sz="2400" b="1" dirty="0">
                <a:solidFill>
                  <a:schemeClr val="bg1"/>
                </a:solidFill>
              </a:rPr>
              <a:t> </a:t>
            </a:r>
            <a:r>
              <a:rPr lang="en-GB" sz="2400" b="1" dirty="0" err="1">
                <a:solidFill>
                  <a:schemeClr val="bg1"/>
                </a:solidFill>
              </a:rPr>
              <a:t>pháp</a:t>
            </a:r>
            <a:r>
              <a:rPr lang="en-GB" sz="2400" b="1" dirty="0">
                <a:solidFill>
                  <a:schemeClr val="bg1"/>
                </a:solidFill>
              </a:rPr>
              <a:t> </a:t>
            </a:r>
            <a:r>
              <a:rPr lang="en-GB" sz="2400" b="1" dirty="0" err="1">
                <a:solidFill>
                  <a:schemeClr val="bg1"/>
                </a:solidFill>
              </a:rPr>
              <a:t>điều</a:t>
            </a:r>
            <a:r>
              <a:rPr lang="en-GB" sz="2400" b="1" dirty="0">
                <a:solidFill>
                  <a:schemeClr val="bg1"/>
                </a:solidFill>
              </a:rPr>
              <a:t> </a:t>
            </a:r>
            <a:r>
              <a:rPr lang="en-GB" sz="2400" b="1" dirty="0" err="1">
                <a:solidFill>
                  <a:schemeClr val="bg1"/>
                </a:solidFill>
              </a:rPr>
              <a:t>trị</a:t>
            </a:r>
            <a:r>
              <a:rPr lang="en-GB" sz="2400" b="1" dirty="0">
                <a:solidFill>
                  <a:schemeClr val="bg1"/>
                </a:solidFill>
              </a:rPr>
              <a:t> </a:t>
            </a:r>
            <a:r>
              <a:rPr lang="en-GB" sz="2400" b="1" dirty="0" err="1">
                <a:solidFill>
                  <a:schemeClr val="bg1"/>
                </a:solidFill>
              </a:rPr>
              <a:t>tốt</a:t>
            </a:r>
            <a:r>
              <a:rPr lang="en-GB" sz="2400" b="1" dirty="0">
                <a:solidFill>
                  <a:schemeClr val="bg1"/>
                </a:solidFill>
              </a:rPr>
              <a:t> </a:t>
            </a:r>
            <a:r>
              <a:rPr lang="en-GB" sz="2400" b="1" dirty="0" err="1">
                <a:solidFill>
                  <a:schemeClr val="bg1"/>
                </a:solidFill>
              </a:rPr>
              <a:t>nhất</a:t>
            </a:r>
            <a:r>
              <a:rPr lang="en-GB" sz="2400" b="1" dirty="0">
                <a:solidFill>
                  <a:schemeClr val="bg1"/>
                </a:solidFill>
              </a:rPr>
              <a:t> </a:t>
            </a:r>
            <a:r>
              <a:rPr lang="en-GB" sz="2400" b="1" dirty="0" err="1">
                <a:solidFill>
                  <a:schemeClr val="bg1"/>
                </a:solidFill>
              </a:rPr>
              <a:t>cho</a:t>
            </a:r>
            <a:r>
              <a:rPr lang="en-GB" sz="2400" b="1" dirty="0">
                <a:solidFill>
                  <a:schemeClr val="bg1"/>
                </a:solidFill>
              </a:rPr>
              <a:t> </a:t>
            </a:r>
            <a:r>
              <a:rPr lang="en-GB" sz="2400" b="1" dirty="0" err="1">
                <a:solidFill>
                  <a:schemeClr val="bg1"/>
                </a:solidFill>
              </a:rPr>
              <a:t>nhóm</a:t>
            </a:r>
            <a:r>
              <a:rPr lang="en-GB" sz="2400" b="1" dirty="0">
                <a:solidFill>
                  <a:schemeClr val="bg1"/>
                </a:solidFill>
              </a:rPr>
              <a:t> </a:t>
            </a:r>
            <a:r>
              <a:rPr lang="en-GB" sz="2400" b="1" dirty="0" err="1">
                <a:solidFill>
                  <a:schemeClr val="bg1"/>
                </a:solidFill>
              </a:rPr>
              <a:t>này</a:t>
            </a:r>
            <a:r>
              <a:rPr lang="en-GB" sz="2400" b="1" dirty="0">
                <a:solidFill>
                  <a:schemeClr val="bg1"/>
                </a:solidFill>
              </a:rPr>
              <a:t> </a:t>
            </a:r>
            <a:r>
              <a:rPr lang="en-GB" sz="2400" b="1" baseline="30000" dirty="0">
                <a:solidFill>
                  <a:schemeClr val="bg1"/>
                </a:solidFill>
              </a:rPr>
              <a:t>1</a:t>
            </a:r>
          </a:p>
        </p:txBody>
      </p:sp>
      <p:sp>
        <p:nvSpPr>
          <p:cNvPr id="11" name="TextBox 10">
            <a:extLst>
              <a:ext uri="{FF2B5EF4-FFF2-40B4-BE49-F238E27FC236}">
                <a16:creationId xmlns:a16="http://schemas.microsoft.com/office/drawing/2014/main" id="{C2416D50-DFF7-477F-B575-D6939DF239DC}"/>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 </a:t>
            </a:r>
            <a:endParaRPr lang="en-GB" sz="1000" dirty="0">
              <a:solidFill>
                <a:schemeClr val="bg1">
                  <a:lumMod val="50000"/>
                </a:schemeClr>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8DAE205A-75FA-423F-8022-305DA912FD15}"/>
              </a:ext>
            </a:extLst>
          </p:cNvPr>
          <p:cNvSpPr txBox="1"/>
          <p:nvPr/>
        </p:nvSpPr>
        <p:spPr>
          <a:xfrm>
            <a:off x="717338" y="1281454"/>
            <a:ext cx="10958725" cy="3431709"/>
          </a:xfrm>
          <a:prstGeom prst="rect">
            <a:avLst/>
          </a:prstGeom>
          <a:solidFill>
            <a:schemeClr val="bg1"/>
          </a:solidFill>
        </p:spPr>
        <p:txBody>
          <a:bodyPr wrap="square" rtlCol="0">
            <a:spAutoFit/>
          </a:bodyPr>
          <a:lstStyle/>
          <a:p>
            <a:r>
              <a:rPr lang="en-US" sz="2400" b="1" dirty="0" err="1">
                <a:solidFill>
                  <a:srgbClr val="161622"/>
                </a:solidFill>
              </a:rPr>
              <a:t>Tiền</a:t>
            </a:r>
            <a:r>
              <a:rPr lang="en-US" sz="2400" b="1" dirty="0">
                <a:solidFill>
                  <a:srgbClr val="161622"/>
                </a:solidFill>
              </a:rPr>
              <a:t> COPD:</a:t>
            </a:r>
          </a:p>
          <a:p>
            <a:pPr marL="342900" indent="-342900">
              <a:spcBef>
                <a:spcPts val="600"/>
              </a:spcBef>
              <a:buFont typeface="Arial" panose="020B0604020202020204" pitchFamily="34" charset="0"/>
              <a:buChar char="•"/>
            </a:pPr>
            <a:r>
              <a:rPr lang="en-US" sz="2400" dirty="0" err="1">
                <a:solidFill>
                  <a:srgbClr val="161622"/>
                </a:solidFill>
              </a:rPr>
              <a:t>Những</a:t>
            </a:r>
            <a:r>
              <a:rPr lang="en-US" sz="2400" dirty="0">
                <a:solidFill>
                  <a:srgbClr val="161622"/>
                </a:solidFill>
              </a:rPr>
              <a:t> </a:t>
            </a:r>
            <a:r>
              <a:rPr lang="en-US" sz="2400" dirty="0" err="1">
                <a:solidFill>
                  <a:srgbClr val="161622"/>
                </a:solidFill>
              </a:rPr>
              <a:t>người</a:t>
            </a:r>
            <a:r>
              <a:rPr lang="en-US" sz="2400" dirty="0">
                <a:solidFill>
                  <a:srgbClr val="161622"/>
                </a:solidFill>
              </a:rPr>
              <a:t> </a:t>
            </a:r>
            <a:r>
              <a:rPr lang="en-US" sz="2400" dirty="0" err="1">
                <a:solidFill>
                  <a:srgbClr val="161622"/>
                </a:solidFill>
              </a:rPr>
              <a:t>có</a:t>
            </a:r>
            <a:r>
              <a:rPr lang="en-US" sz="2400" dirty="0">
                <a:solidFill>
                  <a:srgbClr val="161622"/>
                </a:solidFill>
              </a:rPr>
              <a:t> </a:t>
            </a:r>
            <a:r>
              <a:rPr lang="en-US" sz="2400" dirty="0" err="1">
                <a:solidFill>
                  <a:srgbClr val="161622"/>
                </a:solidFill>
              </a:rPr>
              <a:t>triệu</a:t>
            </a:r>
            <a:r>
              <a:rPr lang="en-US" sz="2400" dirty="0">
                <a:solidFill>
                  <a:srgbClr val="161622"/>
                </a:solidFill>
              </a:rPr>
              <a:t> </a:t>
            </a:r>
            <a:r>
              <a:rPr lang="en-US" sz="2400" dirty="0" err="1">
                <a:solidFill>
                  <a:srgbClr val="161622"/>
                </a:solidFill>
              </a:rPr>
              <a:t>chứng</a:t>
            </a:r>
            <a:r>
              <a:rPr lang="en-US" sz="2400" dirty="0">
                <a:solidFill>
                  <a:srgbClr val="161622"/>
                </a:solidFill>
              </a:rPr>
              <a:t> </a:t>
            </a:r>
            <a:r>
              <a:rPr lang="en-US" sz="2400" dirty="0" err="1">
                <a:solidFill>
                  <a:srgbClr val="161622"/>
                </a:solidFill>
              </a:rPr>
              <a:t>hô</a:t>
            </a:r>
            <a:r>
              <a:rPr lang="en-US" sz="2400" dirty="0">
                <a:solidFill>
                  <a:srgbClr val="161622"/>
                </a:solidFill>
              </a:rPr>
              <a:t> </a:t>
            </a:r>
            <a:r>
              <a:rPr lang="en-US" sz="2400" dirty="0" err="1">
                <a:solidFill>
                  <a:srgbClr val="161622"/>
                </a:solidFill>
              </a:rPr>
              <a:t>hấp</a:t>
            </a:r>
            <a:r>
              <a:rPr lang="en-US" sz="2400" dirty="0">
                <a:solidFill>
                  <a:srgbClr val="161622"/>
                </a:solidFill>
              </a:rPr>
              <a:t> </a:t>
            </a:r>
            <a:r>
              <a:rPr lang="en-US" sz="2400" dirty="0" err="1">
                <a:solidFill>
                  <a:srgbClr val="161622"/>
                </a:solidFill>
              </a:rPr>
              <a:t>và</a:t>
            </a:r>
            <a:r>
              <a:rPr lang="en-US" sz="2400" dirty="0">
                <a:solidFill>
                  <a:srgbClr val="161622"/>
                </a:solidFill>
              </a:rPr>
              <a:t>/</a:t>
            </a:r>
            <a:r>
              <a:rPr lang="en-US" sz="2400" dirty="0" err="1">
                <a:solidFill>
                  <a:srgbClr val="161622"/>
                </a:solidFill>
              </a:rPr>
              <a:t>hoặc</a:t>
            </a:r>
            <a:r>
              <a:rPr lang="en-US" sz="2400" dirty="0">
                <a:solidFill>
                  <a:srgbClr val="161622"/>
                </a:solidFill>
              </a:rPr>
              <a:t> </a:t>
            </a:r>
            <a:r>
              <a:rPr lang="en-US" sz="2400" dirty="0" err="1">
                <a:solidFill>
                  <a:srgbClr val="161622"/>
                </a:solidFill>
              </a:rPr>
              <a:t>phát</a:t>
            </a:r>
            <a:r>
              <a:rPr lang="en-US" sz="2400" dirty="0">
                <a:solidFill>
                  <a:srgbClr val="161622"/>
                </a:solidFill>
              </a:rPr>
              <a:t> </a:t>
            </a:r>
            <a:r>
              <a:rPr lang="en-US" sz="2400" dirty="0" err="1">
                <a:solidFill>
                  <a:srgbClr val="161622"/>
                </a:solidFill>
              </a:rPr>
              <a:t>hiện</a:t>
            </a:r>
            <a:r>
              <a:rPr lang="en-US" sz="2400" dirty="0">
                <a:solidFill>
                  <a:srgbClr val="161622"/>
                </a:solidFill>
              </a:rPr>
              <a:t> </a:t>
            </a:r>
            <a:r>
              <a:rPr lang="en-US" sz="2400" dirty="0" err="1">
                <a:solidFill>
                  <a:srgbClr val="161622"/>
                </a:solidFill>
              </a:rPr>
              <a:t>bất</a:t>
            </a:r>
            <a:r>
              <a:rPr lang="en-US" sz="2400" dirty="0">
                <a:solidFill>
                  <a:srgbClr val="161622"/>
                </a:solidFill>
              </a:rPr>
              <a:t> </a:t>
            </a:r>
            <a:r>
              <a:rPr lang="en-US" sz="2400" dirty="0" err="1">
                <a:solidFill>
                  <a:srgbClr val="161622"/>
                </a:solidFill>
              </a:rPr>
              <a:t>thường</a:t>
            </a:r>
            <a:r>
              <a:rPr lang="en-US" sz="2400" dirty="0">
                <a:solidFill>
                  <a:srgbClr val="161622"/>
                </a:solidFill>
              </a:rPr>
              <a:t> </a:t>
            </a:r>
            <a:r>
              <a:rPr lang="en-US" sz="2400" dirty="0" err="1">
                <a:solidFill>
                  <a:srgbClr val="161622"/>
                </a:solidFill>
              </a:rPr>
              <a:t>cấu</a:t>
            </a:r>
            <a:r>
              <a:rPr lang="en-US" sz="2400" dirty="0">
                <a:solidFill>
                  <a:srgbClr val="161622"/>
                </a:solidFill>
              </a:rPr>
              <a:t> </a:t>
            </a:r>
            <a:r>
              <a:rPr lang="en-US" sz="2400" dirty="0" err="1">
                <a:solidFill>
                  <a:srgbClr val="161622"/>
                </a:solidFill>
              </a:rPr>
              <a:t>trúc</a:t>
            </a:r>
            <a:r>
              <a:rPr lang="en-US" sz="2400" dirty="0">
                <a:solidFill>
                  <a:srgbClr val="161622"/>
                </a:solidFill>
              </a:rPr>
              <a:t> /</a:t>
            </a:r>
            <a:r>
              <a:rPr lang="en-US" sz="2400" dirty="0" err="1">
                <a:solidFill>
                  <a:srgbClr val="161622"/>
                </a:solidFill>
              </a:rPr>
              <a:t>chức</a:t>
            </a:r>
            <a:r>
              <a:rPr lang="en-US" sz="2400" dirty="0">
                <a:solidFill>
                  <a:srgbClr val="161622"/>
                </a:solidFill>
              </a:rPr>
              <a:t> </a:t>
            </a:r>
            <a:r>
              <a:rPr lang="en-US" sz="2400" dirty="0" err="1">
                <a:solidFill>
                  <a:srgbClr val="161622"/>
                </a:solidFill>
              </a:rPr>
              <a:t>năng</a:t>
            </a:r>
            <a:r>
              <a:rPr lang="en-US" sz="2400" dirty="0">
                <a:solidFill>
                  <a:srgbClr val="161622"/>
                </a:solidFill>
              </a:rPr>
              <a:t>, </a:t>
            </a:r>
            <a:r>
              <a:rPr lang="en-US" sz="2400" dirty="0" err="1">
                <a:solidFill>
                  <a:srgbClr val="161622"/>
                </a:solidFill>
              </a:rPr>
              <a:t>khi</a:t>
            </a:r>
            <a:r>
              <a:rPr lang="en-US" sz="2400" dirty="0">
                <a:solidFill>
                  <a:srgbClr val="161622"/>
                </a:solidFill>
              </a:rPr>
              <a:t> </a:t>
            </a:r>
            <a:r>
              <a:rPr lang="en-US" sz="2400" dirty="0" err="1">
                <a:solidFill>
                  <a:srgbClr val="161622"/>
                </a:solidFill>
              </a:rPr>
              <a:t>không</a:t>
            </a:r>
            <a:r>
              <a:rPr lang="en-US" sz="2400" dirty="0">
                <a:solidFill>
                  <a:srgbClr val="161622"/>
                </a:solidFill>
              </a:rPr>
              <a:t> </a:t>
            </a:r>
            <a:r>
              <a:rPr lang="en-US" sz="2400" dirty="0" err="1">
                <a:solidFill>
                  <a:srgbClr val="161622"/>
                </a:solidFill>
              </a:rPr>
              <a:t>có</a:t>
            </a:r>
            <a:r>
              <a:rPr lang="en-US" sz="2400" dirty="0">
                <a:solidFill>
                  <a:srgbClr val="161622"/>
                </a:solidFill>
              </a:rPr>
              <a:t> </a:t>
            </a:r>
            <a:r>
              <a:rPr lang="en-US" sz="2400" dirty="0" err="1">
                <a:solidFill>
                  <a:srgbClr val="161622"/>
                </a:solidFill>
              </a:rPr>
              <a:t>tắc</a:t>
            </a:r>
            <a:r>
              <a:rPr lang="en-US" sz="2400" dirty="0">
                <a:solidFill>
                  <a:srgbClr val="161622"/>
                </a:solidFill>
              </a:rPr>
              <a:t> </a:t>
            </a:r>
            <a:r>
              <a:rPr lang="en-US" sz="2400" dirty="0" err="1">
                <a:solidFill>
                  <a:srgbClr val="161622"/>
                </a:solidFill>
              </a:rPr>
              <a:t>nghẽn</a:t>
            </a:r>
            <a:r>
              <a:rPr lang="en-US" sz="2400" dirty="0">
                <a:solidFill>
                  <a:srgbClr val="161622"/>
                </a:solidFill>
              </a:rPr>
              <a:t> </a:t>
            </a:r>
            <a:r>
              <a:rPr lang="en-US" sz="2400" dirty="0" err="1">
                <a:solidFill>
                  <a:srgbClr val="161622"/>
                </a:solidFill>
              </a:rPr>
              <a:t>đường</a:t>
            </a:r>
            <a:r>
              <a:rPr lang="en-US" sz="2400" dirty="0">
                <a:solidFill>
                  <a:srgbClr val="161622"/>
                </a:solidFill>
              </a:rPr>
              <a:t> </a:t>
            </a:r>
            <a:r>
              <a:rPr lang="en-US" sz="2400" dirty="0" err="1">
                <a:solidFill>
                  <a:srgbClr val="161622"/>
                </a:solidFill>
              </a:rPr>
              <a:t>dẫn</a:t>
            </a:r>
            <a:r>
              <a:rPr lang="en-US" sz="2400" dirty="0">
                <a:solidFill>
                  <a:srgbClr val="161622"/>
                </a:solidFill>
              </a:rPr>
              <a:t> </a:t>
            </a:r>
            <a:r>
              <a:rPr lang="en-US" sz="2400" dirty="0" err="1">
                <a:solidFill>
                  <a:srgbClr val="161622"/>
                </a:solidFill>
              </a:rPr>
              <a:t>khí</a:t>
            </a:r>
            <a:r>
              <a:rPr lang="en-US" sz="2400" dirty="0">
                <a:solidFill>
                  <a:srgbClr val="161622"/>
                </a:solidFill>
              </a:rPr>
              <a:t> </a:t>
            </a:r>
            <a:r>
              <a:rPr lang="en-US" sz="2400" dirty="0" err="1">
                <a:solidFill>
                  <a:srgbClr val="161622"/>
                </a:solidFill>
              </a:rPr>
              <a:t>trên</a:t>
            </a:r>
            <a:r>
              <a:rPr lang="en-US" sz="2400" dirty="0">
                <a:solidFill>
                  <a:srgbClr val="161622"/>
                </a:solidFill>
              </a:rPr>
              <a:t> </a:t>
            </a:r>
            <a:r>
              <a:rPr lang="en-US" sz="2400" dirty="0" err="1">
                <a:solidFill>
                  <a:srgbClr val="161622"/>
                </a:solidFill>
              </a:rPr>
              <a:t>hô</a:t>
            </a:r>
            <a:r>
              <a:rPr lang="en-US" sz="2400" dirty="0">
                <a:solidFill>
                  <a:srgbClr val="161622"/>
                </a:solidFill>
              </a:rPr>
              <a:t> </a:t>
            </a:r>
            <a:r>
              <a:rPr lang="en-US" sz="2400" dirty="0" err="1">
                <a:solidFill>
                  <a:srgbClr val="161622"/>
                </a:solidFill>
              </a:rPr>
              <a:t>hấp</a:t>
            </a:r>
            <a:r>
              <a:rPr lang="en-US" sz="2400" dirty="0">
                <a:solidFill>
                  <a:srgbClr val="161622"/>
                </a:solidFill>
              </a:rPr>
              <a:t> </a:t>
            </a:r>
            <a:r>
              <a:rPr lang="en-US" sz="2400" dirty="0" err="1">
                <a:solidFill>
                  <a:srgbClr val="161622"/>
                </a:solidFill>
              </a:rPr>
              <a:t>ký</a:t>
            </a:r>
            <a:r>
              <a:rPr lang="en-US" sz="2400" dirty="0">
                <a:solidFill>
                  <a:srgbClr val="161622"/>
                </a:solidFill>
              </a:rPr>
              <a:t>.</a:t>
            </a:r>
          </a:p>
          <a:p>
            <a:pPr>
              <a:spcBef>
                <a:spcPts val="1200"/>
              </a:spcBef>
            </a:pPr>
            <a:r>
              <a:rPr lang="en-US" sz="2400" b="1" dirty="0" err="1">
                <a:solidFill>
                  <a:srgbClr val="161622"/>
                </a:solidFill>
              </a:rPr>
              <a:t>PRISm</a:t>
            </a:r>
            <a:r>
              <a:rPr lang="en-US" sz="2400" b="1" dirty="0">
                <a:solidFill>
                  <a:srgbClr val="161622"/>
                </a:solidFill>
              </a:rPr>
              <a:t> (Preserved Ratio Impaired Spirometry):</a:t>
            </a:r>
          </a:p>
          <a:p>
            <a:pPr marL="342900" indent="-342900">
              <a:spcBef>
                <a:spcPts val="600"/>
              </a:spcBef>
              <a:buFont typeface="Arial" panose="020B0604020202020204" pitchFamily="34" charset="0"/>
              <a:buChar char="•"/>
            </a:pPr>
            <a:r>
              <a:rPr lang="en-US" sz="2400" dirty="0" err="1">
                <a:solidFill>
                  <a:srgbClr val="161622"/>
                </a:solidFill>
              </a:rPr>
              <a:t>Được</a:t>
            </a:r>
            <a:r>
              <a:rPr lang="en-US" sz="2400" dirty="0">
                <a:solidFill>
                  <a:srgbClr val="161622"/>
                </a:solidFill>
              </a:rPr>
              <a:t> </a:t>
            </a:r>
            <a:r>
              <a:rPr lang="en-US" sz="2400" dirty="0" err="1">
                <a:solidFill>
                  <a:srgbClr val="161622"/>
                </a:solidFill>
              </a:rPr>
              <a:t>định</a:t>
            </a:r>
            <a:r>
              <a:rPr lang="en-US" sz="2400" dirty="0">
                <a:solidFill>
                  <a:srgbClr val="161622"/>
                </a:solidFill>
              </a:rPr>
              <a:t> </a:t>
            </a:r>
            <a:r>
              <a:rPr lang="en-US" sz="2400" dirty="0" err="1">
                <a:solidFill>
                  <a:srgbClr val="161622"/>
                </a:solidFill>
              </a:rPr>
              <a:t>nghĩa</a:t>
            </a:r>
            <a:r>
              <a:rPr lang="en-US" sz="2400" dirty="0">
                <a:solidFill>
                  <a:srgbClr val="161622"/>
                </a:solidFill>
              </a:rPr>
              <a:t> </a:t>
            </a:r>
            <a:r>
              <a:rPr lang="en-US" sz="2400" dirty="0" err="1">
                <a:solidFill>
                  <a:srgbClr val="161622"/>
                </a:solidFill>
              </a:rPr>
              <a:t>là</a:t>
            </a:r>
            <a:r>
              <a:rPr lang="en-US" sz="2400" dirty="0">
                <a:solidFill>
                  <a:srgbClr val="161622"/>
                </a:solidFill>
              </a:rPr>
              <a:t> </a:t>
            </a:r>
            <a:r>
              <a:rPr lang="en-US" sz="2400" dirty="0" err="1">
                <a:solidFill>
                  <a:srgbClr val="161622"/>
                </a:solidFill>
              </a:rPr>
              <a:t>tỉ</a:t>
            </a:r>
            <a:r>
              <a:rPr lang="en-US" sz="2400" dirty="0">
                <a:solidFill>
                  <a:srgbClr val="161622"/>
                </a:solidFill>
              </a:rPr>
              <a:t> </a:t>
            </a:r>
            <a:r>
              <a:rPr lang="en-US" sz="2400" dirty="0" err="1">
                <a:solidFill>
                  <a:srgbClr val="161622"/>
                </a:solidFill>
              </a:rPr>
              <a:t>lệ</a:t>
            </a:r>
            <a:r>
              <a:rPr lang="en-US" sz="2400" dirty="0">
                <a:solidFill>
                  <a:srgbClr val="161622"/>
                </a:solidFill>
              </a:rPr>
              <a:t> FEV1/FVC &gt; 0.7 </a:t>
            </a:r>
            <a:r>
              <a:rPr lang="en-US" sz="2400" dirty="0" err="1">
                <a:solidFill>
                  <a:srgbClr val="161622"/>
                </a:solidFill>
              </a:rPr>
              <a:t>sau</a:t>
            </a:r>
            <a:r>
              <a:rPr lang="en-US" sz="2400" dirty="0">
                <a:solidFill>
                  <a:srgbClr val="161622"/>
                </a:solidFill>
              </a:rPr>
              <a:t> </a:t>
            </a:r>
            <a:r>
              <a:rPr lang="en-US" sz="2400" dirty="0" err="1">
                <a:solidFill>
                  <a:srgbClr val="161622"/>
                </a:solidFill>
              </a:rPr>
              <a:t>giãn</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quản</a:t>
            </a:r>
            <a:r>
              <a:rPr lang="en-US" sz="2400" dirty="0">
                <a:solidFill>
                  <a:srgbClr val="161622"/>
                </a:solidFill>
              </a:rPr>
              <a:t>, </a:t>
            </a:r>
            <a:r>
              <a:rPr lang="en-US" sz="2400" dirty="0" err="1">
                <a:solidFill>
                  <a:srgbClr val="161622"/>
                </a:solidFill>
              </a:rPr>
              <a:t>nhưng</a:t>
            </a:r>
            <a:r>
              <a:rPr lang="en-US" sz="2400" dirty="0">
                <a:solidFill>
                  <a:srgbClr val="161622"/>
                </a:solidFill>
              </a:rPr>
              <a:t> </a:t>
            </a:r>
            <a:r>
              <a:rPr lang="en-US" sz="2400" dirty="0" err="1">
                <a:solidFill>
                  <a:srgbClr val="161622"/>
                </a:solidFill>
              </a:rPr>
              <a:t>giảm</a:t>
            </a:r>
            <a:r>
              <a:rPr lang="en-US" sz="2400" dirty="0">
                <a:solidFill>
                  <a:srgbClr val="161622"/>
                </a:solidFill>
              </a:rPr>
              <a:t> </a:t>
            </a:r>
            <a:r>
              <a:rPr lang="en-US" sz="2400" dirty="0" err="1">
                <a:solidFill>
                  <a:srgbClr val="161622"/>
                </a:solidFill>
              </a:rPr>
              <a:t>các</a:t>
            </a:r>
            <a:r>
              <a:rPr lang="en-US" sz="2400" dirty="0">
                <a:solidFill>
                  <a:srgbClr val="161622"/>
                </a:solidFill>
              </a:rPr>
              <a:t> </a:t>
            </a:r>
            <a:r>
              <a:rPr lang="en-US" sz="2400" dirty="0" err="1">
                <a:solidFill>
                  <a:srgbClr val="161622"/>
                </a:solidFill>
              </a:rPr>
              <a:t>thông</a:t>
            </a:r>
            <a:r>
              <a:rPr lang="en-US" sz="2400" dirty="0">
                <a:solidFill>
                  <a:srgbClr val="161622"/>
                </a:solidFill>
              </a:rPr>
              <a:t> </a:t>
            </a:r>
            <a:r>
              <a:rPr lang="en-US" sz="2400" dirty="0" err="1">
                <a:solidFill>
                  <a:srgbClr val="161622"/>
                </a:solidFill>
              </a:rPr>
              <a:t>số</a:t>
            </a:r>
            <a:r>
              <a:rPr lang="en-US" sz="2400" dirty="0">
                <a:solidFill>
                  <a:srgbClr val="161622"/>
                </a:solidFill>
              </a:rPr>
              <a:t> </a:t>
            </a:r>
            <a:r>
              <a:rPr lang="en-US" sz="2400" dirty="0" err="1">
                <a:solidFill>
                  <a:srgbClr val="161622"/>
                </a:solidFill>
              </a:rPr>
              <a:t>hô</a:t>
            </a:r>
            <a:r>
              <a:rPr lang="en-US" sz="2400" dirty="0">
                <a:solidFill>
                  <a:srgbClr val="161622"/>
                </a:solidFill>
              </a:rPr>
              <a:t> </a:t>
            </a:r>
            <a:r>
              <a:rPr lang="en-US" sz="2400" dirty="0" err="1">
                <a:solidFill>
                  <a:srgbClr val="161622"/>
                </a:solidFill>
              </a:rPr>
              <a:t>hấp</a:t>
            </a:r>
            <a:r>
              <a:rPr lang="en-US" sz="2400" dirty="0">
                <a:solidFill>
                  <a:srgbClr val="161622"/>
                </a:solidFill>
              </a:rPr>
              <a:t> </a:t>
            </a:r>
            <a:r>
              <a:rPr lang="en-US" sz="2400" dirty="0" err="1">
                <a:solidFill>
                  <a:srgbClr val="161622"/>
                </a:solidFill>
              </a:rPr>
              <a:t>ký</a:t>
            </a:r>
            <a:r>
              <a:rPr lang="en-US" sz="2400" dirty="0">
                <a:solidFill>
                  <a:srgbClr val="161622"/>
                </a:solidFill>
              </a:rPr>
              <a:t> </a:t>
            </a:r>
            <a:r>
              <a:rPr lang="en-US" sz="2400" dirty="0" err="1">
                <a:solidFill>
                  <a:srgbClr val="161622"/>
                </a:solidFill>
              </a:rPr>
              <a:t>khác</a:t>
            </a:r>
            <a:r>
              <a:rPr lang="en-US" sz="2400" dirty="0">
                <a:solidFill>
                  <a:srgbClr val="161622"/>
                </a:solidFill>
              </a:rPr>
              <a:t> (FEV1 </a:t>
            </a:r>
            <a:r>
              <a:rPr lang="en-US" sz="2400" dirty="0" err="1">
                <a:solidFill>
                  <a:srgbClr val="161622"/>
                </a:solidFill>
              </a:rPr>
              <a:t>và</a:t>
            </a:r>
            <a:r>
              <a:rPr lang="en-US" sz="2400" dirty="0">
                <a:solidFill>
                  <a:srgbClr val="161622"/>
                </a:solidFill>
              </a:rPr>
              <a:t>/</a:t>
            </a:r>
            <a:r>
              <a:rPr lang="en-US" sz="2400" dirty="0" err="1">
                <a:solidFill>
                  <a:srgbClr val="161622"/>
                </a:solidFill>
              </a:rPr>
              <a:t>hoặc</a:t>
            </a:r>
            <a:r>
              <a:rPr lang="en-US" sz="2400" dirty="0">
                <a:solidFill>
                  <a:srgbClr val="161622"/>
                </a:solidFill>
              </a:rPr>
              <a:t> FVC &lt; 80% </a:t>
            </a:r>
            <a:r>
              <a:rPr lang="en-US" sz="2400" dirty="0" err="1">
                <a:solidFill>
                  <a:srgbClr val="161622"/>
                </a:solidFill>
              </a:rPr>
              <a:t>sv</a:t>
            </a:r>
            <a:r>
              <a:rPr lang="en-US" sz="2400" dirty="0">
                <a:solidFill>
                  <a:srgbClr val="161622"/>
                </a:solidFill>
              </a:rPr>
              <a:t> </a:t>
            </a:r>
            <a:r>
              <a:rPr lang="en-US" sz="2400" dirty="0" err="1">
                <a:solidFill>
                  <a:srgbClr val="161622"/>
                </a:solidFill>
              </a:rPr>
              <a:t>giá</a:t>
            </a:r>
            <a:r>
              <a:rPr lang="en-US" sz="2400" dirty="0">
                <a:solidFill>
                  <a:srgbClr val="161622"/>
                </a:solidFill>
              </a:rPr>
              <a:t> </a:t>
            </a:r>
            <a:r>
              <a:rPr lang="en-US" sz="2400" dirty="0" err="1">
                <a:solidFill>
                  <a:srgbClr val="161622"/>
                </a:solidFill>
              </a:rPr>
              <a:t>trị</a:t>
            </a:r>
            <a:r>
              <a:rPr lang="en-US" sz="2400" dirty="0">
                <a:solidFill>
                  <a:srgbClr val="161622"/>
                </a:solidFill>
              </a:rPr>
              <a:t> </a:t>
            </a:r>
            <a:r>
              <a:rPr lang="en-US" sz="2400" dirty="0" err="1">
                <a:solidFill>
                  <a:srgbClr val="161622"/>
                </a:solidFill>
              </a:rPr>
              <a:t>tham</a:t>
            </a:r>
            <a:r>
              <a:rPr lang="en-US" sz="2400" dirty="0">
                <a:solidFill>
                  <a:srgbClr val="161622"/>
                </a:solidFill>
              </a:rPr>
              <a:t> </a:t>
            </a:r>
            <a:r>
              <a:rPr lang="en-US" sz="2400" dirty="0" err="1">
                <a:solidFill>
                  <a:srgbClr val="161622"/>
                </a:solidFill>
              </a:rPr>
              <a:t>chiếu</a:t>
            </a:r>
            <a:r>
              <a:rPr lang="en-US" sz="2400" dirty="0">
                <a:solidFill>
                  <a:srgbClr val="161622"/>
                </a:solidFill>
              </a:rPr>
              <a:t>, </a:t>
            </a:r>
            <a:r>
              <a:rPr lang="en-US" sz="2400" dirty="0" err="1">
                <a:solidFill>
                  <a:srgbClr val="161622"/>
                </a:solidFill>
              </a:rPr>
              <a:t>sau</a:t>
            </a:r>
            <a:r>
              <a:rPr lang="en-US" sz="2400" dirty="0">
                <a:solidFill>
                  <a:srgbClr val="161622"/>
                </a:solidFill>
              </a:rPr>
              <a:t> GPQ). </a:t>
            </a:r>
          </a:p>
          <a:p>
            <a:pPr marL="342900" indent="-342900">
              <a:spcBef>
                <a:spcPts val="600"/>
              </a:spcBef>
              <a:buFont typeface="Arial" panose="020B0604020202020204" pitchFamily="34" charset="0"/>
              <a:buChar char="•"/>
            </a:pPr>
            <a:r>
              <a:rPr lang="en-US" sz="2400" dirty="0" err="1">
                <a:solidFill>
                  <a:srgbClr val="161622"/>
                </a:solidFill>
              </a:rPr>
              <a:t>Tần</a:t>
            </a:r>
            <a:r>
              <a:rPr lang="en-US" sz="2400" dirty="0">
                <a:solidFill>
                  <a:srgbClr val="161622"/>
                </a:solidFill>
              </a:rPr>
              <a:t> </a:t>
            </a:r>
            <a:r>
              <a:rPr lang="en-US" sz="2400" dirty="0" err="1">
                <a:solidFill>
                  <a:srgbClr val="161622"/>
                </a:solidFill>
              </a:rPr>
              <a:t>suất</a:t>
            </a:r>
            <a:r>
              <a:rPr lang="en-US" sz="2400" dirty="0">
                <a:solidFill>
                  <a:srgbClr val="161622"/>
                </a:solidFill>
              </a:rPr>
              <a:t> </a:t>
            </a:r>
            <a:r>
              <a:rPr lang="en-US" sz="2400" dirty="0" err="1">
                <a:solidFill>
                  <a:srgbClr val="161622"/>
                </a:solidFill>
              </a:rPr>
              <a:t>PRISm</a:t>
            </a:r>
            <a:r>
              <a:rPr lang="en-US" sz="2400" dirty="0">
                <a:solidFill>
                  <a:srgbClr val="161622"/>
                </a:solidFill>
              </a:rPr>
              <a:t> </a:t>
            </a:r>
            <a:r>
              <a:rPr lang="en-US" sz="2400" dirty="0" err="1">
                <a:solidFill>
                  <a:srgbClr val="161622"/>
                </a:solidFill>
              </a:rPr>
              <a:t>dao</a:t>
            </a:r>
            <a:r>
              <a:rPr lang="en-US" sz="2400" dirty="0">
                <a:solidFill>
                  <a:srgbClr val="161622"/>
                </a:solidFill>
              </a:rPr>
              <a:t> </a:t>
            </a:r>
            <a:r>
              <a:rPr lang="en-US" sz="2400" dirty="0" err="1">
                <a:solidFill>
                  <a:srgbClr val="161622"/>
                </a:solidFill>
              </a:rPr>
              <a:t>động</a:t>
            </a:r>
            <a:r>
              <a:rPr lang="en-US" sz="2400" dirty="0">
                <a:solidFill>
                  <a:srgbClr val="161622"/>
                </a:solidFill>
              </a:rPr>
              <a:t> </a:t>
            </a:r>
            <a:r>
              <a:rPr lang="en-US" sz="2400" dirty="0" err="1">
                <a:solidFill>
                  <a:srgbClr val="161622"/>
                </a:solidFill>
              </a:rPr>
              <a:t>từ</a:t>
            </a:r>
            <a:r>
              <a:rPr lang="en-US" sz="2400" dirty="0">
                <a:solidFill>
                  <a:srgbClr val="161622"/>
                </a:solidFill>
              </a:rPr>
              <a:t> 7.1% </a:t>
            </a:r>
            <a:r>
              <a:rPr lang="en-US" sz="2400" dirty="0" err="1">
                <a:solidFill>
                  <a:srgbClr val="161622"/>
                </a:solidFill>
              </a:rPr>
              <a:t>đến</a:t>
            </a:r>
            <a:r>
              <a:rPr lang="en-US" sz="2400" dirty="0">
                <a:solidFill>
                  <a:srgbClr val="161622"/>
                </a:solidFill>
              </a:rPr>
              <a:t> 20.3%</a:t>
            </a:r>
          </a:p>
        </p:txBody>
      </p:sp>
    </p:spTree>
    <p:extLst>
      <p:ext uri="{BB962C8B-B14F-4D97-AF65-F5344CB8AC3E}">
        <p14:creationId xmlns:p14="http://schemas.microsoft.com/office/powerpoint/2010/main" val="344712034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lang="en-US" sz="4000" b="1" dirty="0">
                <a:solidFill>
                  <a:srgbClr val="00B050"/>
                </a:solidFill>
                <a:latin typeface="Arial" panose="020B0604020202020204" pitchFamily="34" charset="0"/>
                <a:cs typeface="Arial" panose="020B0604020202020204" pitchFamily="34" charset="0"/>
              </a:rPr>
              <a:t>v</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à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các</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LAMA/LABA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khác</a:t>
            </a:r>
            <a:endPar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2784447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DE6975E-8447-407F-9FB2-0EA4565BE8E5}"/>
              </a:ext>
            </a:extLst>
          </p:cNvPr>
          <p:cNvSpPr txBox="1"/>
          <p:nvPr/>
        </p:nvSpPr>
        <p:spPr>
          <a:xfrm>
            <a:off x="953740" y="1199017"/>
            <a:ext cx="10789637" cy="790575"/>
          </a:xfrm>
          <a:prstGeom prst="rect">
            <a:avLst/>
          </a:prstGeom>
          <a:noFill/>
        </p:spPr>
        <p:txBody>
          <a:bodyPr wrap="square" lIns="0" tIns="0" rIns="0" bIns="0" rtlCol="0" anchor="ctr" anchorCtr="0">
            <a:noAutofit/>
          </a:bodyPr>
          <a:lstStyle/>
          <a:p>
            <a:pPr marL="285750" marR="0" lvl="0" indent="-285750" defTabSz="914400" eaLnBrk="1" fontAlgn="auto" latinLnBrk="0" hangingPunct="1">
              <a:lnSpc>
                <a:spcPct val="100000"/>
              </a:lnSpc>
              <a:spcAft>
                <a:spcPts val="0"/>
              </a:spcAft>
              <a:buClrTx/>
              <a:buSzTx/>
              <a:buFont typeface="Arial" panose="020B0604020202020204" pitchFamily="34" charset="0"/>
              <a:buChar char="•"/>
              <a:tabLst/>
              <a:defRPr/>
            </a:pP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Phân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tích</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network meta-analysis 22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nghiên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cứu</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N = 12,136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bệnh</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nhân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COPD</a:t>
            </a:r>
          </a:p>
          <a:p>
            <a:pPr marL="285750" marR="0" lvl="0" indent="-285750" defTabSz="914400" eaLnBrk="1" fontAlgn="auto" latinLnBrk="0" hangingPunct="1">
              <a:lnSpc>
                <a:spcPct val="100000"/>
              </a:lnSpc>
              <a:spcAft>
                <a:spcPts val="0"/>
              </a:spcAft>
              <a:buClrTx/>
              <a:buSzTx/>
              <a:buFont typeface="Arial" panose="020B0604020202020204" pitchFamily="34" charset="0"/>
              <a:buChar char="•"/>
              <a:tabLst/>
              <a:defRPr/>
            </a:pP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Tiêu</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chí</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nghiên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cứu</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IBiS</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cho</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biết</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thứ</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hạng</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của</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một</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LAMA/LABA FDC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về</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hiệu</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quả</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và</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an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toàn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bao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gồm</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thay</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đổi</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FEV1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đáy</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so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với</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ban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đầu</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SGRQ,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nguy</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cơ</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biến</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cố</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bất</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lợi</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tim</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800" b="0"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mạch</a:t>
            </a:r>
            <a:r>
              <a:rPr kumimoji="0" lang="en-US" sz="18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285750" marR="0" lvl="0" indent="-285750" defTabSz="914400" eaLnBrk="1" fontAlgn="auto" latinLnBrk="0" hangingPunct="1">
              <a:lnSpc>
                <a:spcPct val="100000"/>
              </a:lnSpc>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srgbClr val="4B5870"/>
              </a:solidFill>
              <a:effectLst/>
              <a:uLnTx/>
              <a:uFillTx/>
            </a:endParaRPr>
          </a:p>
        </p:txBody>
      </p:sp>
      <p:sp>
        <p:nvSpPr>
          <p:cNvPr id="5" name="TextBox 4">
            <a:extLst>
              <a:ext uri="{FF2B5EF4-FFF2-40B4-BE49-F238E27FC236}">
                <a16:creationId xmlns:a16="http://schemas.microsoft.com/office/drawing/2014/main" id="{E792E703-49F6-44D8-9DE6-69521F8D2E00}"/>
              </a:ext>
            </a:extLst>
          </p:cNvPr>
          <p:cNvSpPr txBox="1"/>
          <p:nvPr/>
        </p:nvSpPr>
        <p:spPr>
          <a:xfrm>
            <a:off x="1169203" y="2086602"/>
            <a:ext cx="10561037" cy="646331"/>
          </a:xfrm>
          <a:prstGeom prst="rect">
            <a:avLst/>
          </a:prstGeom>
          <a:noFill/>
        </p:spPr>
        <p:txBody>
          <a:bodyPr wrap="square" rtlCol="0">
            <a:spAutoFit/>
          </a:bodyPr>
          <a:lstStyle/>
          <a:p>
            <a:pPr defTabSz="914400">
              <a:spcBef>
                <a:spcPts val="1200"/>
              </a:spcBef>
              <a:defRPr/>
            </a:pPr>
            <a:r>
              <a:rPr lang="en-US" b="1" dirty="0">
                <a:solidFill>
                  <a:srgbClr val="FF0000"/>
                </a:solidFill>
                <a:latin typeface="Arial" panose="020B0604020202020204" pitchFamily="34" charset="0"/>
                <a:cs typeface="Arial" panose="020B0604020202020204" pitchFamily="34" charset="0"/>
              </a:rPr>
              <a:t>So </a:t>
            </a:r>
            <a:r>
              <a:rPr lang="en-US" b="1" dirty="0" err="1">
                <a:solidFill>
                  <a:srgbClr val="FF0000"/>
                </a:solidFill>
                <a:latin typeface="Arial" panose="020B0604020202020204" pitchFamily="34" charset="0"/>
                <a:cs typeface="Arial" panose="020B0604020202020204" pitchFamily="34" charset="0"/>
              </a:rPr>
              <a:t>với</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các</a:t>
            </a:r>
            <a:r>
              <a:rPr lang="en-US" b="1" dirty="0">
                <a:solidFill>
                  <a:srgbClr val="FF0000"/>
                </a:solidFill>
                <a:latin typeface="Arial" panose="020B0604020202020204" pitchFamily="34" charset="0"/>
                <a:cs typeface="Arial" panose="020B0604020202020204" pitchFamily="34" charset="0"/>
              </a:rPr>
              <a:t> LAMA/LABA </a:t>
            </a:r>
            <a:r>
              <a:rPr lang="en-US" b="1" dirty="0" err="1">
                <a:solidFill>
                  <a:srgbClr val="FF0000"/>
                </a:solidFill>
                <a:latin typeface="Arial" panose="020B0604020202020204" pitchFamily="34" charset="0"/>
                <a:cs typeface="Arial" panose="020B0604020202020204" pitchFamily="34" charset="0"/>
              </a:rPr>
              <a:t>khác</a:t>
            </a:r>
            <a:r>
              <a:rPr lang="en-US" b="1" dirty="0">
                <a:solidFill>
                  <a:srgbClr val="FF0000"/>
                </a:solidFill>
                <a:latin typeface="Arial" panose="020B0604020202020204" pitchFamily="34" charset="0"/>
                <a:cs typeface="Arial" panose="020B0604020202020204" pitchFamily="34" charset="0"/>
              </a:rPr>
              <a:t>, Tiotropium/</a:t>
            </a:r>
            <a:r>
              <a:rPr lang="en-US" b="1" dirty="0" err="1">
                <a:solidFill>
                  <a:srgbClr val="FF0000"/>
                </a:solidFill>
                <a:latin typeface="Arial" panose="020B0604020202020204" pitchFamily="34" charset="0"/>
                <a:cs typeface="Arial" panose="020B0604020202020204" pitchFamily="34" charset="0"/>
              </a:rPr>
              <a:t>Olodaterol</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có</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điểm</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số</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hiệu</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quả</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và</a:t>
            </a:r>
            <a:r>
              <a:rPr lang="en-US" b="1" dirty="0">
                <a:solidFill>
                  <a:srgbClr val="FF0000"/>
                </a:solidFill>
                <a:latin typeface="Arial" panose="020B0604020202020204" pitchFamily="34" charset="0"/>
                <a:cs typeface="Arial" panose="020B0604020202020204" pitchFamily="34" charset="0"/>
              </a:rPr>
              <a:t> an </a:t>
            </a:r>
            <a:r>
              <a:rPr lang="en-US" b="1" dirty="0" err="1">
                <a:solidFill>
                  <a:srgbClr val="FF0000"/>
                </a:solidFill>
                <a:latin typeface="Arial" panose="020B0604020202020204" pitchFamily="34" charset="0"/>
                <a:cs typeface="Arial" panose="020B0604020202020204" pitchFamily="34" charset="0"/>
              </a:rPr>
              <a:t>toàn</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cao</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nhất</a:t>
            </a:r>
            <a:r>
              <a:rPr lang="en-US" b="1" dirty="0">
                <a:solidFill>
                  <a:srgbClr val="FF0000"/>
                </a:solidFill>
                <a:latin typeface="Arial" panose="020B0604020202020204" pitchFamily="34" charset="0"/>
                <a:cs typeface="Arial" panose="020B0604020202020204" pitchFamily="34" charset="0"/>
              </a:rPr>
              <a:t>: </a:t>
            </a:r>
            <a:r>
              <a:rPr lang="en-US" b="1" dirty="0" err="1">
                <a:solidFill>
                  <a:srgbClr val="FF0000"/>
                </a:solidFill>
                <a:latin typeface="Arial" panose="020B0604020202020204" pitchFamily="34" charset="0"/>
                <a:cs typeface="Arial" panose="020B0604020202020204" pitchFamily="34" charset="0"/>
              </a:rPr>
              <a:t>IBiS</a:t>
            </a:r>
            <a:r>
              <a:rPr lang="en-US" b="1" dirty="0">
                <a:solidFill>
                  <a:srgbClr val="FF0000"/>
                </a:solidFill>
                <a:latin typeface="Arial" panose="020B0604020202020204" pitchFamily="34" charset="0"/>
                <a:cs typeface="Arial" panose="020B0604020202020204" pitchFamily="34" charset="0"/>
              </a:rPr>
              <a:t> = 66,83%</a:t>
            </a:r>
          </a:p>
        </p:txBody>
      </p:sp>
      <p:sp>
        <p:nvSpPr>
          <p:cNvPr id="6" name="TextBox 5">
            <a:extLst>
              <a:ext uri="{FF2B5EF4-FFF2-40B4-BE49-F238E27FC236}">
                <a16:creationId xmlns:a16="http://schemas.microsoft.com/office/drawing/2014/main" id="{11F80222-963D-4BEA-A91A-73E13E153027}"/>
              </a:ext>
            </a:extLst>
          </p:cNvPr>
          <p:cNvSpPr txBox="1"/>
          <p:nvPr/>
        </p:nvSpPr>
        <p:spPr>
          <a:xfrm>
            <a:off x="953740" y="350415"/>
            <a:ext cx="11171536" cy="584775"/>
          </a:xfrm>
          <a:prstGeom prst="rect">
            <a:avLst/>
          </a:prstGeom>
          <a:noFill/>
        </p:spPr>
        <p:txBody>
          <a:bodyPr wrap="square" rtlCol="0">
            <a:spAutoFit/>
          </a:bodyPr>
          <a:lstStyle/>
          <a:p>
            <a:pPr defTabSz="914400">
              <a:defRPr/>
            </a:pPr>
            <a:r>
              <a:rPr lang="en-US" sz="3200" b="1" dirty="0" err="1">
                <a:solidFill>
                  <a:srgbClr val="00B050"/>
                </a:solidFill>
                <a:latin typeface="Arial"/>
                <a:cs typeface="Arial"/>
              </a:rPr>
              <a:t>Phân</a:t>
            </a:r>
            <a:r>
              <a:rPr lang="en-US" sz="3200" b="1" dirty="0">
                <a:solidFill>
                  <a:srgbClr val="00B050"/>
                </a:solidFill>
                <a:latin typeface="Arial"/>
                <a:cs typeface="Arial"/>
              </a:rPr>
              <a:t> </a:t>
            </a:r>
            <a:r>
              <a:rPr lang="en-US" sz="3200" b="1" dirty="0" err="1">
                <a:solidFill>
                  <a:srgbClr val="00B050"/>
                </a:solidFill>
                <a:latin typeface="Arial"/>
                <a:cs typeface="Arial"/>
              </a:rPr>
              <a:t>tích</a:t>
            </a:r>
            <a:r>
              <a:rPr lang="en-US" sz="3200" b="1" dirty="0">
                <a:solidFill>
                  <a:srgbClr val="00B050"/>
                </a:solidFill>
                <a:latin typeface="Arial"/>
                <a:cs typeface="Arial"/>
              </a:rPr>
              <a:t> </a:t>
            </a:r>
            <a:r>
              <a:rPr lang="en-US" sz="3200" b="1" dirty="0" err="1">
                <a:solidFill>
                  <a:srgbClr val="00B050"/>
                </a:solidFill>
                <a:latin typeface="Arial"/>
                <a:cs typeface="Arial"/>
              </a:rPr>
              <a:t>gộp</a:t>
            </a:r>
            <a:r>
              <a:rPr lang="en-US" sz="3200" b="1" dirty="0">
                <a:solidFill>
                  <a:srgbClr val="00B050"/>
                </a:solidFill>
                <a:latin typeface="Arial"/>
                <a:cs typeface="Arial"/>
              </a:rPr>
              <a:t> </a:t>
            </a:r>
            <a:r>
              <a:rPr lang="en-US" sz="3200" b="1" dirty="0" err="1">
                <a:solidFill>
                  <a:srgbClr val="00B050"/>
                </a:solidFill>
                <a:latin typeface="Arial"/>
                <a:cs typeface="Arial"/>
              </a:rPr>
              <a:t>hiệu</a:t>
            </a:r>
            <a:r>
              <a:rPr lang="en-US" sz="3200" b="1" dirty="0">
                <a:solidFill>
                  <a:srgbClr val="00B050"/>
                </a:solidFill>
                <a:latin typeface="Arial"/>
                <a:cs typeface="Arial"/>
              </a:rPr>
              <a:t> </a:t>
            </a:r>
            <a:r>
              <a:rPr lang="en-US" sz="3200" b="1" dirty="0" err="1">
                <a:solidFill>
                  <a:srgbClr val="00B050"/>
                </a:solidFill>
                <a:latin typeface="Arial"/>
                <a:cs typeface="Arial"/>
              </a:rPr>
              <a:t>quả</a:t>
            </a:r>
            <a:r>
              <a:rPr lang="en-US" sz="3200" b="1" dirty="0">
                <a:solidFill>
                  <a:srgbClr val="00B050"/>
                </a:solidFill>
                <a:latin typeface="Arial"/>
                <a:cs typeface="Arial"/>
              </a:rPr>
              <a:t> - an </a:t>
            </a:r>
            <a:r>
              <a:rPr lang="en-US" sz="3200" b="1" dirty="0" err="1">
                <a:solidFill>
                  <a:srgbClr val="00B050"/>
                </a:solidFill>
                <a:latin typeface="Arial"/>
                <a:cs typeface="Arial"/>
              </a:rPr>
              <a:t>toàn</a:t>
            </a:r>
            <a:r>
              <a:rPr lang="en-US" sz="3200" b="1" dirty="0">
                <a:solidFill>
                  <a:srgbClr val="00B050"/>
                </a:solidFill>
                <a:latin typeface="Arial"/>
                <a:cs typeface="Arial"/>
              </a:rPr>
              <a:t> </a:t>
            </a:r>
            <a:r>
              <a:rPr lang="en-US" sz="3200" b="1" dirty="0" err="1">
                <a:solidFill>
                  <a:srgbClr val="00B050"/>
                </a:solidFill>
                <a:latin typeface="Arial"/>
                <a:cs typeface="Arial"/>
              </a:rPr>
              <a:t>giữa</a:t>
            </a:r>
            <a:r>
              <a:rPr lang="en-US" sz="3200" b="1" dirty="0">
                <a:solidFill>
                  <a:srgbClr val="00B050"/>
                </a:solidFill>
                <a:latin typeface="Arial"/>
                <a:cs typeface="Arial"/>
              </a:rPr>
              <a:t> </a:t>
            </a:r>
            <a:r>
              <a:rPr lang="en-US" sz="3200" b="1" dirty="0" err="1">
                <a:solidFill>
                  <a:srgbClr val="00B050"/>
                </a:solidFill>
                <a:latin typeface="Arial"/>
                <a:cs typeface="Arial"/>
              </a:rPr>
              <a:t>các</a:t>
            </a:r>
            <a:r>
              <a:rPr lang="en-US" sz="3200" b="1" dirty="0">
                <a:solidFill>
                  <a:srgbClr val="00B050"/>
                </a:solidFill>
                <a:latin typeface="Arial"/>
                <a:cs typeface="Arial"/>
              </a:rPr>
              <a:t> LAMA/LABA</a:t>
            </a:r>
          </a:p>
        </p:txBody>
      </p:sp>
      <p:sp>
        <p:nvSpPr>
          <p:cNvPr id="7" name="TextBox 6">
            <a:extLst>
              <a:ext uri="{FF2B5EF4-FFF2-40B4-BE49-F238E27FC236}">
                <a16:creationId xmlns:a16="http://schemas.microsoft.com/office/drawing/2014/main" id="{DDCED848-59B3-43A8-9836-5ADA50906604}"/>
              </a:ext>
            </a:extLst>
          </p:cNvPr>
          <p:cNvSpPr txBox="1"/>
          <p:nvPr/>
        </p:nvSpPr>
        <p:spPr>
          <a:xfrm>
            <a:off x="6650870" y="4345468"/>
            <a:ext cx="5541130" cy="1892826"/>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IBiS</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của</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mỗi</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LAMA/LABA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là</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kết</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hợp</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4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SUCRA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trên</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một</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biểu</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đồ</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mạng</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nhện</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(radar chart),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tỉ</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lệ</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phần</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trăm</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diện</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tích</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chiếm</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bởi</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biểu</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đồ</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này</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càng</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lớn</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thì</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LAMA/LABA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đó</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có</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hiệu</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quả</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và</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an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toàn</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càng</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 </a:t>
            </a:r>
            <a:r>
              <a:rPr kumimoji="0" lang="en-US" sz="1400" b="1" i="1" u="none" strike="noStrike" kern="0" cap="none" spc="0" normalizeH="0" baseline="0" noProof="0" dirty="0" err="1">
                <a:ln>
                  <a:noFill/>
                </a:ln>
                <a:solidFill>
                  <a:srgbClr val="002060"/>
                </a:solidFill>
                <a:effectLst/>
                <a:uLnTx/>
                <a:uFillTx/>
                <a:latin typeface="Arial" panose="020B0604020202020204" pitchFamily="34" charset="0"/>
                <a:cs typeface="Arial" panose="020B0604020202020204" pitchFamily="34" charset="0"/>
              </a:rPr>
              <a:t>cao</a:t>
            </a:r>
            <a:r>
              <a:rPr kumimoji="0" lang="en-US" sz="1400" b="1" i="1" u="none" strike="noStrike" kern="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a:t>
            </a:r>
          </a:p>
          <a:p>
            <a:pPr marL="0" marR="0" lvl="0" indent="0" algn="just" defTabSz="914400" eaLnBrk="1" fontAlgn="auto" latinLnBrk="0" hangingPunct="1">
              <a:lnSpc>
                <a:spcPct val="100000"/>
              </a:lnSpc>
              <a:spcBef>
                <a:spcPts val="600"/>
              </a:spcBef>
              <a:spcAft>
                <a:spcPts val="0"/>
              </a:spcAft>
              <a:buClrTx/>
              <a:buSzTx/>
              <a:buFontTx/>
              <a:buNone/>
              <a:tabLst/>
              <a:defRPr/>
            </a:pP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Điểm</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SUCRA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của</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mỗi</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biến</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số</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(FEV1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đáy</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TDI, SGRQ,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độ</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an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toàn</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tim</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mạch</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bằng</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1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khi</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LAMA/LABA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xếp</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thứ</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hạng</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tốt</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nhất</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và</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bằng</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0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nếu</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xếp</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hạng</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kém</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en-US" sz="1400" b="0" i="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rPr>
              <a:t>nhất</a:t>
            </a:r>
            <a:r>
              <a:rPr kumimoji="0" lang="en-US" sz="14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dirty="0">
              <a:ln>
                <a:noFill/>
              </a:ln>
              <a:solidFill>
                <a:prstClr val="black"/>
              </a:solidFill>
              <a:effectLst/>
              <a:uLnTx/>
              <a:uFillTx/>
            </a:endParaRPr>
          </a:p>
        </p:txBody>
      </p:sp>
      <p:sp>
        <p:nvSpPr>
          <p:cNvPr id="10" name="TextBox 9">
            <a:extLst>
              <a:ext uri="{FF2B5EF4-FFF2-40B4-BE49-F238E27FC236}">
                <a16:creationId xmlns:a16="http://schemas.microsoft.com/office/drawing/2014/main" id="{262EE994-5342-426F-B474-BEBE69ABDFFA}"/>
              </a:ext>
            </a:extLst>
          </p:cNvPr>
          <p:cNvSpPr txBox="1"/>
          <p:nvPr/>
        </p:nvSpPr>
        <p:spPr>
          <a:xfrm>
            <a:off x="1327983" y="6354632"/>
            <a:ext cx="5704306" cy="400110"/>
          </a:xfrm>
          <a:prstGeom prst="rect">
            <a:avLst/>
          </a:prstGeom>
          <a:noFill/>
        </p:spPr>
        <p:txBody>
          <a:bodyPr wrap="square" rtlCol="0">
            <a:spAutoFit/>
          </a:bodyPr>
          <a:lstStyle/>
          <a:p>
            <a:pPr>
              <a:spcBef>
                <a:spcPts val="1200"/>
              </a:spcBef>
            </a:pPr>
            <a:r>
              <a:rPr lang="en-US" sz="1000" dirty="0">
                <a:latin typeface="Arial" panose="020B0604020202020204" pitchFamily="34" charset="0"/>
                <a:cs typeface="Arial" panose="020B0604020202020204" pitchFamily="34" charset="0"/>
              </a:rPr>
              <a:t>A/F: Aclidinium/ Formoterol; G/F: </a:t>
            </a:r>
            <a:r>
              <a:rPr lang="en-US" sz="1000" dirty="0" err="1">
                <a:latin typeface="Arial" panose="020B0604020202020204" pitchFamily="34" charset="0"/>
                <a:cs typeface="Arial" panose="020B0604020202020204" pitchFamily="34" charset="0"/>
              </a:rPr>
              <a:t>Glycopyrronium</a:t>
            </a:r>
            <a:r>
              <a:rPr lang="en-US" sz="1000" dirty="0">
                <a:latin typeface="Arial" panose="020B0604020202020204" pitchFamily="34" charset="0"/>
                <a:cs typeface="Arial" panose="020B0604020202020204" pitchFamily="34" charset="0"/>
              </a:rPr>
              <a:t>/ Formoterol; G/I: </a:t>
            </a:r>
            <a:r>
              <a:rPr lang="en-US" sz="1000" dirty="0" err="1">
                <a:latin typeface="Arial" panose="020B0604020202020204" pitchFamily="34" charset="0"/>
                <a:cs typeface="Arial" panose="020B0604020202020204" pitchFamily="34" charset="0"/>
              </a:rPr>
              <a:t>Glycopyrronium</a:t>
            </a:r>
            <a:r>
              <a:rPr lang="en-US" sz="1000" dirty="0">
                <a:latin typeface="Arial" panose="020B0604020202020204" pitchFamily="34" charset="0"/>
                <a:cs typeface="Arial" panose="020B0604020202020204" pitchFamily="34" charset="0"/>
              </a:rPr>
              <a:t>/Indacaterol; T/O: Tiotropium/ </a:t>
            </a:r>
            <a:r>
              <a:rPr lang="en-US" sz="1000" dirty="0" err="1">
                <a:latin typeface="Arial" panose="020B0604020202020204" pitchFamily="34" charset="0"/>
                <a:cs typeface="Arial" panose="020B0604020202020204" pitchFamily="34" charset="0"/>
              </a:rPr>
              <a:t>Olodaterol</a:t>
            </a:r>
            <a:r>
              <a:rPr lang="en-US" sz="1000" dirty="0">
                <a:latin typeface="Arial" panose="020B0604020202020204" pitchFamily="34" charset="0"/>
                <a:cs typeface="Arial" panose="020B0604020202020204" pitchFamily="34" charset="0"/>
              </a:rPr>
              <a:t>; U/V: Umeclidinium/ Vilanterol</a:t>
            </a:r>
          </a:p>
        </p:txBody>
      </p:sp>
      <p:grpSp>
        <p:nvGrpSpPr>
          <p:cNvPr id="24" name="Group 23">
            <a:extLst>
              <a:ext uri="{FF2B5EF4-FFF2-40B4-BE49-F238E27FC236}">
                <a16:creationId xmlns:a16="http://schemas.microsoft.com/office/drawing/2014/main" id="{F55B6449-BB40-4A3E-9106-FB0F862D560A}"/>
              </a:ext>
            </a:extLst>
          </p:cNvPr>
          <p:cNvGrpSpPr/>
          <p:nvPr/>
        </p:nvGrpSpPr>
        <p:grpSpPr>
          <a:xfrm>
            <a:off x="1327983" y="2790818"/>
            <a:ext cx="5211525" cy="3447476"/>
            <a:chOff x="1593161" y="2885679"/>
            <a:chExt cx="5211525" cy="3447476"/>
          </a:xfrm>
        </p:grpSpPr>
        <p:pic>
          <p:nvPicPr>
            <p:cNvPr id="4" name="Picture 3">
              <a:extLst>
                <a:ext uri="{FF2B5EF4-FFF2-40B4-BE49-F238E27FC236}">
                  <a16:creationId xmlns:a16="http://schemas.microsoft.com/office/drawing/2014/main" id="{288C8FCF-F842-44BA-A6C4-EA80AF08176F}"/>
                </a:ext>
              </a:extLst>
            </p:cNvPr>
            <p:cNvPicPr>
              <a:picLocks noChangeAspect="1"/>
            </p:cNvPicPr>
            <p:nvPr/>
          </p:nvPicPr>
          <p:blipFill rotWithShape="1">
            <a:blip r:embed="rId3"/>
            <a:srcRect l="22187" t="24583" r="19609" b="6117"/>
            <a:stretch/>
          </p:blipFill>
          <p:spPr>
            <a:xfrm>
              <a:off x="1593161" y="2885679"/>
              <a:ext cx="5147515" cy="3447476"/>
            </a:xfrm>
            <a:prstGeom prst="rect">
              <a:avLst/>
            </a:prstGeom>
          </p:spPr>
        </p:pic>
        <p:grpSp>
          <p:nvGrpSpPr>
            <p:cNvPr id="23" name="Group 22">
              <a:extLst>
                <a:ext uri="{FF2B5EF4-FFF2-40B4-BE49-F238E27FC236}">
                  <a16:creationId xmlns:a16="http://schemas.microsoft.com/office/drawing/2014/main" id="{6BA614BC-C0E5-42C8-BF08-129D16A35541}"/>
                </a:ext>
              </a:extLst>
            </p:cNvPr>
            <p:cNvGrpSpPr/>
            <p:nvPr/>
          </p:nvGrpSpPr>
          <p:grpSpPr>
            <a:xfrm>
              <a:off x="2616346" y="2947459"/>
              <a:ext cx="4188340" cy="3385696"/>
              <a:chOff x="2616346" y="2947459"/>
              <a:chExt cx="4188340" cy="3385696"/>
            </a:xfrm>
          </p:grpSpPr>
          <p:sp>
            <p:nvSpPr>
              <p:cNvPr id="9" name="Rectangle 8">
                <a:extLst>
                  <a:ext uri="{FF2B5EF4-FFF2-40B4-BE49-F238E27FC236}">
                    <a16:creationId xmlns:a16="http://schemas.microsoft.com/office/drawing/2014/main" id="{2937FE4F-DD23-45F1-827C-CC1E2D96BBC4}"/>
                  </a:ext>
                </a:extLst>
              </p:cNvPr>
              <p:cNvSpPr/>
              <p:nvPr/>
            </p:nvSpPr>
            <p:spPr>
              <a:xfrm>
                <a:off x="3300984" y="4668726"/>
                <a:ext cx="1627632" cy="166442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899D9AA-9427-4178-B436-CBC2079A8B74}"/>
                  </a:ext>
                </a:extLst>
              </p:cNvPr>
              <p:cNvSpPr txBox="1"/>
              <p:nvPr/>
            </p:nvSpPr>
            <p:spPr>
              <a:xfrm>
                <a:off x="4285877" y="4801198"/>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66,83%</a:t>
                </a:r>
              </a:p>
            </p:txBody>
          </p:sp>
          <p:sp>
            <p:nvSpPr>
              <p:cNvPr id="12" name="TextBox 11">
                <a:extLst>
                  <a:ext uri="{FF2B5EF4-FFF2-40B4-BE49-F238E27FC236}">
                    <a16:creationId xmlns:a16="http://schemas.microsoft.com/office/drawing/2014/main" id="{00BA6E94-2AAC-466C-8140-CAE2A3A8867A}"/>
                  </a:ext>
                </a:extLst>
              </p:cNvPr>
              <p:cNvSpPr txBox="1"/>
              <p:nvPr/>
            </p:nvSpPr>
            <p:spPr>
              <a:xfrm>
                <a:off x="2693489" y="2957976"/>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28,44%</a:t>
                </a:r>
              </a:p>
            </p:txBody>
          </p:sp>
          <p:sp>
            <p:nvSpPr>
              <p:cNvPr id="13" name="TextBox 12">
                <a:extLst>
                  <a:ext uri="{FF2B5EF4-FFF2-40B4-BE49-F238E27FC236}">
                    <a16:creationId xmlns:a16="http://schemas.microsoft.com/office/drawing/2014/main" id="{27524E19-6543-41AE-9BEF-B713087C0D0D}"/>
                  </a:ext>
                </a:extLst>
              </p:cNvPr>
              <p:cNvSpPr txBox="1"/>
              <p:nvPr/>
            </p:nvSpPr>
            <p:spPr>
              <a:xfrm>
                <a:off x="4401312" y="2947459"/>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11,50%</a:t>
                </a:r>
              </a:p>
            </p:txBody>
          </p:sp>
          <p:sp>
            <p:nvSpPr>
              <p:cNvPr id="14" name="TextBox 13">
                <a:extLst>
                  <a:ext uri="{FF2B5EF4-FFF2-40B4-BE49-F238E27FC236}">
                    <a16:creationId xmlns:a16="http://schemas.microsoft.com/office/drawing/2014/main" id="{4CC9BBA3-5DDC-4B1E-951D-8DB39CD67FE4}"/>
                  </a:ext>
                </a:extLst>
              </p:cNvPr>
              <p:cNvSpPr txBox="1"/>
              <p:nvPr/>
            </p:nvSpPr>
            <p:spPr>
              <a:xfrm>
                <a:off x="6017357" y="2983760"/>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40,43%</a:t>
                </a:r>
              </a:p>
            </p:txBody>
          </p:sp>
          <p:sp>
            <p:nvSpPr>
              <p:cNvPr id="15" name="TextBox 14">
                <a:extLst>
                  <a:ext uri="{FF2B5EF4-FFF2-40B4-BE49-F238E27FC236}">
                    <a16:creationId xmlns:a16="http://schemas.microsoft.com/office/drawing/2014/main" id="{27C6A07D-16A7-4692-A652-F45F71603C6D}"/>
                  </a:ext>
                </a:extLst>
              </p:cNvPr>
              <p:cNvSpPr txBox="1"/>
              <p:nvPr/>
            </p:nvSpPr>
            <p:spPr>
              <a:xfrm>
                <a:off x="2616346" y="4785064"/>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19,95%</a:t>
                </a:r>
              </a:p>
            </p:txBody>
          </p:sp>
          <p:sp>
            <p:nvSpPr>
              <p:cNvPr id="16" name="TextBox 15">
                <a:extLst>
                  <a:ext uri="{FF2B5EF4-FFF2-40B4-BE49-F238E27FC236}">
                    <a16:creationId xmlns:a16="http://schemas.microsoft.com/office/drawing/2014/main" id="{8E2E477A-9F95-48AF-AE3C-3BBC2387355F}"/>
                  </a:ext>
                </a:extLst>
              </p:cNvPr>
              <p:cNvSpPr txBox="1"/>
              <p:nvPr/>
            </p:nvSpPr>
            <p:spPr>
              <a:xfrm>
                <a:off x="6063079" y="4801198"/>
                <a:ext cx="741607" cy="246221"/>
              </a:xfrm>
              <a:prstGeom prst="rect">
                <a:avLst/>
              </a:prstGeom>
              <a:noFill/>
            </p:spPr>
            <p:txBody>
              <a:bodyPr wrap="square" rtlCol="0">
                <a:spAutoFit/>
              </a:bodyPr>
              <a:lstStyle/>
              <a:p>
                <a:r>
                  <a:rPr lang="en-US" sz="1000" b="1" dirty="0">
                    <a:solidFill>
                      <a:srgbClr val="00B0F0"/>
                    </a:solidFill>
                    <a:latin typeface="Arial" panose="020B0604020202020204" pitchFamily="34" charset="0"/>
                    <a:cs typeface="Arial" panose="020B0604020202020204" pitchFamily="34" charset="0"/>
                  </a:rPr>
                  <a:t>30,48%</a:t>
                </a:r>
              </a:p>
            </p:txBody>
          </p:sp>
        </p:grpSp>
      </p:grpSp>
      <p:sp>
        <p:nvSpPr>
          <p:cNvPr id="25" name="TextBox 24">
            <a:extLst>
              <a:ext uri="{FF2B5EF4-FFF2-40B4-BE49-F238E27FC236}">
                <a16:creationId xmlns:a16="http://schemas.microsoft.com/office/drawing/2014/main" id="{38BA4FDF-7FAB-4161-882B-78ACC5A7F900}"/>
              </a:ext>
            </a:extLst>
          </p:cNvPr>
          <p:cNvSpPr txBox="1"/>
          <p:nvPr/>
        </p:nvSpPr>
        <p:spPr>
          <a:xfrm>
            <a:off x="7984617" y="6639326"/>
            <a:ext cx="4326255" cy="230832"/>
          </a:xfrm>
          <a:prstGeom prst="rect">
            <a:avLst/>
          </a:prstGeom>
          <a:noFill/>
        </p:spPr>
        <p:txBody>
          <a:bodyPr wrap="square" rtlCol="0">
            <a:spAutoFit/>
          </a:bodyPr>
          <a:lstStyle/>
          <a:p>
            <a:r>
              <a:rPr lang="en-US" sz="900" dirty="0" err="1">
                <a:solidFill>
                  <a:schemeClr val="bg1">
                    <a:lumMod val="65000"/>
                  </a:schemeClr>
                </a:solidFill>
                <a:latin typeface="Arial" panose="020B0604020202020204" pitchFamily="34" charset="0"/>
                <a:cs typeface="Arial" panose="020B0604020202020204" pitchFamily="34" charset="0"/>
              </a:rPr>
              <a:t>Rogliani</a:t>
            </a:r>
            <a:r>
              <a:rPr lang="en-US" sz="900" dirty="0">
                <a:solidFill>
                  <a:schemeClr val="bg1">
                    <a:lumMod val="65000"/>
                  </a:schemeClr>
                </a:solidFill>
                <a:latin typeface="Arial" panose="020B0604020202020204" pitchFamily="34" charset="0"/>
                <a:cs typeface="Arial" panose="020B0604020202020204" pitchFamily="34" charset="0"/>
              </a:rPr>
              <a:t> P., et al. Pulmonary Pharmacology &amp; Therapeutics. 2019;59:101841 </a:t>
            </a:r>
          </a:p>
        </p:txBody>
      </p:sp>
    </p:spTree>
    <p:extLst>
      <p:ext uri="{BB962C8B-B14F-4D97-AF65-F5344CB8AC3E}">
        <p14:creationId xmlns:p14="http://schemas.microsoft.com/office/powerpoint/2010/main" val="38629350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D3A011F-2650-4BB1-88DA-BB29E48BBA1F}"/>
              </a:ext>
            </a:extLst>
          </p:cNvPr>
          <p:cNvSpPr txBox="1"/>
          <p:nvPr/>
        </p:nvSpPr>
        <p:spPr>
          <a:xfrm>
            <a:off x="8656701" y="6638890"/>
            <a:ext cx="3623691"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Cheng S.L. </a:t>
            </a:r>
            <a:r>
              <a:rPr kumimoji="0" lang="sv-SE" sz="900" b="0" i="1"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J. Clin. Med. 2021;10:2649</a:t>
            </a:r>
            <a:r>
              <a:rPr kumimoji="0" lang="fr-FR"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fr-FR" sz="900" b="0" i="0" u="none" strike="noStrike" kern="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doi</a:t>
            </a:r>
            <a:r>
              <a:rPr kumimoji="0" lang="fr-FR"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10.3390/jcm10122649</a:t>
            </a:r>
            <a:endPar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296759F-4571-443F-9465-BD6AB1C9E46D}"/>
              </a:ext>
            </a:extLst>
          </p:cNvPr>
          <p:cNvSpPr txBox="1"/>
          <p:nvPr/>
        </p:nvSpPr>
        <p:spPr>
          <a:xfrm>
            <a:off x="831531" y="200065"/>
            <a:ext cx="10620375" cy="584775"/>
          </a:xfrm>
          <a:prstGeom prst="rect">
            <a:avLst/>
          </a:prstGeom>
          <a:noFill/>
        </p:spPr>
        <p:txBody>
          <a:bodyPr wrap="square" rtlCol="0">
            <a:spAutoFit/>
          </a:bodyPr>
          <a:lstStyle/>
          <a:p>
            <a:pPr algn="ctr" defTabSz="914400">
              <a:defRPr/>
            </a:pPr>
            <a:r>
              <a:rPr lang="en-US" sz="3200" b="1" dirty="0" err="1">
                <a:solidFill>
                  <a:srgbClr val="00B050"/>
                </a:solidFill>
                <a:latin typeface="Arial"/>
                <a:cs typeface="Arial"/>
              </a:rPr>
              <a:t>Dữ</a:t>
            </a:r>
            <a:r>
              <a:rPr lang="en-US" sz="3200" b="1" dirty="0">
                <a:solidFill>
                  <a:srgbClr val="00B050"/>
                </a:solidFill>
                <a:latin typeface="Arial"/>
                <a:cs typeface="Arial"/>
              </a:rPr>
              <a:t> </a:t>
            </a:r>
            <a:r>
              <a:rPr lang="en-US" sz="3200" b="1" dirty="0" err="1">
                <a:solidFill>
                  <a:srgbClr val="00B050"/>
                </a:solidFill>
                <a:latin typeface="Arial"/>
                <a:cs typeface="Arial"/>
              </a:rPr>
              <a:t>liệu</a:t>
            </a:r>
            <a:r>
              <a:rPr lang="en-US" sz="3200" b="1" dirty="0">
                <a:solidFill>
                  <a:srgbClr val="00B050"/>
                </a:solidFill>
                <a:latin typeface="Arial"/>
                <a:cs typeface="Arial"/>
              </a:rPr>
              <a:t> </a:t>
            </a:r>
            <a:r>
              <a:rPr lang="en-US" sz="3200" b="1" dirty="0" err="1">
                <a:solidFill>
                  <a:srgbClr val="00B050"/>
                </a:solidFill>
                <a:latin typeface="Arial"/>
                <a:cs typeface="Arial"/>
              </a:rPr>
              <a:t>đời</a:t>
            </a:r>
            <a:r>
              <a:rPr lang="en-US" sz="3200" b="1" dirty="0">
                <a:solidFill>
                  <a:srgbClr val="00B050"/>
                </a:solidFill>
                <a:latin typeface="Arial"/>
                <a:cs typeface="Arial"/>
              </a:rPr>
              <a:t> </a:t>
            </a:r>
            <a:r>
              <a:rPr lang="en-US" sz="3200" b="1" dirty="0" err="1">
                <a:solidFill>
                  <a:srgbClr val="00B050"/>
                </a:solidFill>
                <a:latin typeface="Arial"/>
                <a:cs typeface="Arial"/>
              </a:rPr>
              <a:t>thực</a:t>
            </a:r>
            <a:r>
              <a:rPr lang="en-US" sz="3200" b="1" dirty="0">
                <a:solidFill>
                  <a:srgbClr val="00B050"/>
                </a:solidFill>
                <a:latin typeface="Arial"/>
                <a:cs typeface="Arial"/>
              </a:rPr>
              <a:t> </a:t>
            </a:r>
            <a:r>
              <a:rPr lang="en-US" sz="3200" b="1" dirty="0" err="1">
                <a:solidFill>
                  <a:srgbClr val="00B050"/>
                </a:solidFill>
                <a:latin typeface="Arial"/>
                <a:cs typeface="Arial"/>
              </a:rPr>
              <a:t>giữa</a:t>
            </a:r>
            <a:r>
              <a:rPr lang="en-US" sz="3200" b="1" dirty="0">
                <a:solidFill>
                  <a:srgbClr val="00B050"/>
                </a:solidFill>
                <a:latin typeface="Arial"/>
                <a:cs typeface="Arial"/>
              </a:rPr>
              <a:t> </a:t>
            </a:r>
            <a:r>
              <a:rPr lang="en-US" sz="3200" b="1" dirty="0" err="1">
                <a:solidFill>
                  <a:srgbClr val="00B050"/>
                </a:solidFill>
                <a:latin typeface="Arial"/>
                <a:cs typeface="Arial"/>
              </a:rPr>
              <a:t>các</a:t>
            </a:r>
            <a:r>
              <a:rPr lang="en-US" sz="3200" b="1" dirty="0">
                <a:solidFill>
                  <a:srgbClr val="00B050"/>
                </a:solidFill>
                <a:latin typeface="Arial"/>
                <a:cs typeface="Arial"/>
              </a:rPr>
              <a:t> LAMA/LABA</a:t>
            </a:r>
          </a:p>
        </p:txBody>
      </p:sp>
      <p:sp>
        <p:nvSpPr>
          <p:cNvPr id="5" name="TextBox 4">
            <a:extLst>
              <a:ext uri="{FF2B5EF4-FFF2-40B4-BE49-F238E27FC236}">
                <a16:creationId xmlns:a16="http://schemas.microsoft.com/office/drawing/2014/main" id="{4755557E-18F4-48AB-B024-20CC51C04B79}"/>
              </a:ext>
            </a:extLst>
          </p:cNvPr>
          <p:cNvSpPr txBox="1"/>
          <p:nvPr/>
        </p:nvSpPr>
        <p:spPr>
          <a:xfrm>
            <a:off x="1330260" y="891843"/>
            <a:ext cx="10218612" cy="1000274"/>
          </a:xfrm>
          <a:prstGeom prst="rect">
            <a:avLst/>
          </a:prstGeom>
          <a:noFill/>
        </p:spPr>
        <p:txBody>
          <a:bodyPr wrap="square" rtlCol="0">
            <a:spAutoFit/>
          </a:bodyPr>
          <a:lstStyle/>
          <a:p>
            <a:pPr marL="285750" marR="0" lvl="0" indent="-285750" defTabSz="91440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Phân</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tích</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hồi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cứu</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tại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Đài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Loan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trong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vòng</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12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tháng</a:t>
            </a:r>
            <a:r>
              <a:rPr lang="en-US" kern="0" dirty="0">
                <a:solidFill>
                  <a:prstClr val="black"/>
                </a:solidFill>
                <a:latin typeface="Arial" panose="020B0604020202020204" pitchFamily="34" charset="0"/>
                <a:cs typeface="Arial" panose="020B0604020202020204" pitchFamily="34" charset="0"/>
              </a:rPr>
              <a:t> </a:t>
            </a:r>
            <a:r>
              <a:rPr lang="en-US" kern="0" dirty="0" err="1">
                <a:solidFill>
                  <a:prstClr val="black"/>
                </a:solidFill>
                <a:latin typeface="Arial" panose="020B0604020202020204" pitchFamily="34" charset="0"/>
                <a:cs typeface="Arial" panose="020B0604020202020204" pitchFamily="34" charset="0"/>
              </a:rPr>
              <a:t>gồm</a:t>
            </a:r>
            <a:r>
              <a:rPr lang="en-US" kern="0" dirty="0">
                <a:solidFill>
                  <a:prstClr val="black"/>
                </a:solidFill>
                <a:latin typeface="Arial" panose="020B0604020202020204" pitchFamily="34" charset="0"/>
                <a:cs typeface="Arial" panose="020B0604020202020204" pitchFamily="34" charset="0"/>
              </a:rPr>
              <a:t> 536 </a:t>
            </a:r>
            <a:r>
              <a:rPr lang="en-US" kern="0" dirty="0" err="1">
                <a:solidFill>
                  <a:prstClr val="black"/>
                </a:solidFill>
                <a:latin typeface="Arial" panose="020B0604020202020204" pitchFamily="34" charset="0"/>
                <a:cs typeface="Arial" panose="020B0604020202020204" pitchFamily="34" charset="0"/>
              </a:rPr>
              <a:t>bệnh</a:t>
            </a:r>
            <a:r>
              <a:rPr lang="en-US" kern="0" dirty="0">
                <a:solidFill>
                  <a:prstClr val="black"/>
                </a:solidFill>
                <a:latin typeface="Arial" panose="020B0604020202020204" pitchFamily="34" charset="0"/>
                <a:cs typeface="Arial" panose="020B0604020202020204" pitchFamily="34" charset="0"/>
              </a:rPr>
              <a:t> </a:t>
            </a:r>
            <a:r>
              <a:rPr lang="en-US" kern="0" dirty="0" err="1">
                <a:solidFill>
                  <a:prstClr val="black"/>
                </a:solidFill>
                <a:latin typeface="Arial" panose="020B0604020202020204" pitchFamily="34" charset="0"/>
                <a:cs typeface="Arial" panose="020B0604020202020204" pitchFamily="34" charset="0"/>
              </a:rPr>
              <a:t>nhân</a:t>
            </a:r>
            <a:r>
              <a:rPr lang="en-US" kern="0" dirty="0">
                <a:solidFill>
                  <a:prstClr val="black"/>
                </a:solidFill>
                <a:latin typeface="Arial" panose="020B0604020202020204" pitchFamily="34" charset="0"/>
                <a:cs typeface="Arial" panose="020B0604020202020204" pitchFamily="34" charset="0"/>
              </a:rPr>
              <a:t> COPD.</a:t>
            </a:r>
          </a:p>
          <a:p>
            <a:pPr marL="285750" marR="0" lvl="0" indent="-285750" defTabSz="91440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Tiotropium+Olodaterol</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cải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thiện</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FEV1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FVC (p&lt; 0.0001),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điểm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khó</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thở</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CAT (p &lt; 0.03),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và</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giảm</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tỉ</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lệ</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đợt</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cấp</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COPD (p = 0.01) so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với</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các</a:t>
            </a:r>
            <a:r>
              <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LAMA/LABA </a:t>
            </a:r>
            <a:r>
              <a:rPr kumimoji="0" lang="en-US" b="0" i="0" u="none" strike="noStrike" kern="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khác</a:t>
            </a:r>
            <a:endParaRPr kumimoji="0" lang="en-US"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72465A54-2800-4EAC-A5BB-92AA9A066420}"/>
              </a:ext>
            </a:extLst>
          </p:cNvPr>
          <p:cNvSpPr txBox="1"/>
          <p:nvPr/>
        </p:nvSpPr>
        <p:spPr>
          <a:xfrm>
            <a:off x="1693163" y="6195597"/>
            <a:ext cx="9244584" cy="400110"/>
          </a:xfrm>
          <a:prstGeom prst="rect">
            <a:avLst/>
          </a:prstGeom>
          <a:noFill/>
        </p:spPr>
        <p:txBody>
          <a:bodyPr wrap="square" rtlCol="0">
            <a:spAutoFit/>
          </a:bodyPr>
          <a:lstStyle/>
          <a:p>
            <a:pPr algn="l"/>
            <a:r>
              <a:rPr lang="en-US" sz="1000" b="0" i="0" u="none" strike="noStrike" baseline="0" dirty="0">
                <a:latin typeface="Arial" panose="020B0604020202020204" pitchFamily="34" charset="0"/>
                <a:cs typeface="Arial" panose="020B0604020202020204" pitchFamily="34" charset="0"/>
              </a:rPr>
              <a:t>1) p-values from Chi-Square Tests of Independence for categorical variables and ANOVA f-test for continuous variables. 2) FEV1, FVC, and CAT score differences were calculated by subtracting the FEV1, FVC and CAT score after 6 months of treatment to the base FEV1, FVC and CAT score.</a:t>
            </a:r>
            <a:endParaRPr lang="en-US" sz="1000" dirty="0">
              <a:latin typeface="Arial" panose="020B0604020202020204" pitchFamily="34" charset="0"/>
              <a:cs typeface="Arial" panose="020B0604020202020204" pitchFamily="34" charset="0"/>
            </a:endParaRPr>
          </a:p>
        </p:txBody>
      </p:sp>
      <p:grpSp>
        <p:nvGrpSpPr>
          <p:cNvPr id="20" name="Group 19">
            <a:extLst>
              <a:ext uri="{FF2B5EF4-FFF2-40B4-BE49-F238E27FC236}">
                <a16:creationId xmlns:a16="http://schemas.microsoft.com/office/drawing/2014/main" id="{055B63C4-8BE1-4521-923D-138C65401BCA}"/>
              </a:ext>
            </a:extLst>
          </p:cNvPr>
          <p:cNvGrpSpPr/>
          <p:nvPr/>
        </p:nvGrpSpPr>
        <p:grpSpPr>
          <a:xfrm>
            <a:off x="2652363" y="2115752"/>
            <a:ext cx="6129486" cy="3820382"/>
            <a:chOff x="2643219" y="1988405"/>
            <a:chExt cx="6129486" cy="3820382"/>
          </a:xfrm>
        </p:grpSpPr>
        <p:grpSp>
          <p:nvGrpSpPr>
            <p:cNvPr id="18" name="Group 17">
              <a:extLst>
                <a:ext uri="{FF2B5EF4-FFF2-40B4-BE49-F238E27FC236}">
                  <a16:creationId xmlns:a16="http://schemas.microsoft.com/office/drawing/2014/main" id="{3B776D1D-7BC7-4643-8175-411BCC453C3F}"/>
                </a:ext>
              </a:extLst>
            </p:cNvPr>
            <p:cNvGrpSpPr/>
            <p:nvPr/>
          </p:nvGrpSpPr>
          <p:grpSpPr>
            <a:xfrm>
              <a:off x="2643219" y="2067608"/>
              <a:ext cx="6129486" cy="3741179"/>
              <a:chOff x="2597499" y="2204768"/>
              <a:chExt cx="6129486" cy="3741179"/>
            </a:xfrm>
          </p:grpSpPr>
          <p:grpSp>
            <p:nvGrpSpPr>
              <p:cNvPr id="12" name="Group 11">
                <a:extLst>
                  <a:ext uri="{FF2B5EF4-FFF2-40B4-BE49-F238E27FC236}">
                    <a16:creationId xmlns:a16="http://schemas.microsoft.com/office/drawing/2014/main" id="{1B931499-DFD1-494E-AA21-8061EA63B12C}"/>
                  </a:ext>
                </a:extLst>
              </p:cNvPr>
              <p:cNvGrpSpPr/>
              <p:nvPr/>
            </p:nvGrpSpPr>
            <p:grpSpPr>
              <a:xfrm>
                <a:off x="2597499" y="2204768"/>
                <a:ext cx="6129486" cy="3741179"/>
                <a:chOff x="2762251" y="2826868"/>
                <a:chExt cx="6129486" cy="3741179"/>
              </a:xfrm>
            </p:grpSpPr>
            <p:pic>
              <p:nvPicPr>
                <p:cNvPr id="6" name="Picture 5">
                  <a:extLst>
                    <a:ext uri="{FF2B5EF4-FFF2-40B4-BE49-F238E27FC236}">
                      <a16:creationId xmlns:a16="http://schemas.microsoft.com/office/drawing/2014/main" id="{DAC0F8AE-2A2D-4709-8D1C-55F14AEDC172}"/>
                    </a:ext>
                  </a:extLst>
                </p:cNvPr>
                <p:cNvPicPr>
                  <a:picLocks noChangeAspect="1"/>
                </p:cNvPicPr>
                <p:nvPr/>
              </p:nvPicPr>
              <p:blipFill rotWithShape="1">
                <a:blip r:embed="rId3"/>
                <a:srcRect l="29532" t="18332" r="7108" b="12917"/>
                <a:stretch/>
              </p:blipFill>
              <p:spPr>
                <a:xfrm>
                  <a:off x="2762251" y="2826868"/>
                  <a:ext cx="6129486" cy="3741179"/>
                </a:xfrm>
                <a:prstGeom prst="rect">
                  <a:avLst/>
                </a:prstGeom>
              </p:spPr>
            </p:pic>
            <p:sp>
              <p:nvSpPr>
                <p:cNvPr id="8" name="Rectangle 7">
                  <a:extLst>
                    <a:ext uri="{FF2B5EF4-FFF2-40B4-BE49-F238E27FC236}">
                      <a16:creationId xmlns:a16="http://schemas.microsoft.com/office/drawing/2014/main" id="{66AED0C5-2688-46D8-A9B0-928714618B19}"/>
                    </a:ext>
                  </a:extLst>
                </p:cNvPr>
                <p:cNvSpPr/>
                <p:nvPr/>
              </p:nvSpPr>
              <p:spPr>
                <a:xfrm>
                  <a:off x="2902819" y="4478382"/>
                  <a:ext cx="5848350" cy="20175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200C6B54-0520-4D6B-B988-EE9DE0978B11}"/>
                    </a:ext>
                  </a:extLst>
                </p:cNvPr>
                <p:cNvSpPr/>
                <p:nvPr/>
              </p:nvSpPr>
              <p:spPr>
                <a:xfrm>
                  <a:off x="2902819" y="5164182"/>
                  <a:ext cx="5848350" cy="20175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4A224DD-1885-4A99-BB0E-C32685D1D8CB}"/>
                    </a:ext>
                  </a:extLst>
                </p:cNvPr>
                <p:cNvSpPr/>
                <p:nvPr/>
              </p:nvSpPr>
              <p:spPr>
                <a:xfrm>
                  <a:off x="2902819" y="5819675"/>
                  <a:ext cx="5848350" cy="20175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9D4972D5-C21F-4DA7-9079-DB6D833F992D}"/>
                    </a:ext>
                  </a:extLst>
                </p:cNvPr>
                <p:cNvSpPr/>
                <p:nvPr/>
              </p:nvSpPr>
              <p:spPr>
                <a:xfrm>
                  <a:off x="2902819" y="6323107"/>
                  <a:ext cx="5848350" cy="20175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 name="Rectangle 14">
                <a:extLst>
                  <a:ext uri="{FF2B5EF4-FFF2-40B4-BE49-F238E27FC236}">
                    <a16:creationId xmlns:a16="http://schemas.microsoft.com/office/drawing/2014/main" id="{AB20FB93-7DD8-439F-9EC8-2F58FA888958}"/>
                  </a:ext>
                </a:extLst>
              </p:cNvPr>
              <p:cNvSpPr/>
              <p:nvPr/>
            </p:nvSpPr>
            <p:spPr>
              <a:xfrm>
                <a:off x="5157216" y="2784841"/>
                <a:ext cx="838200" cy="2017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latin typeface="Arial" panose="020B0604020202020204" pitchFamily="34" charset="0"/>
                    <a:cs typeface="Arial" panose="020B0604020202020204" pitchFamily="34" charset="0"/>
                  </a:rPr>
                  <a:t>GLY/IND</a:t>
                </a:r>
              </a:p>
            </p:txBody>
          </p:sp>
          <p:sp>
            <p:nvSpPr>
              <p:cNvPr id="16" name="Rectangle 15">
                <a:extLst>
                  <a:ext uri="{FF2B5EF4-FFF2-40B4-BE49-F238E27FC236}">
                    <a16:creationId xmlns:a16="http://schemas.microsoft.com/office/drawing/2014/main" id="{5BAA54F5-8464-4B2C-8CAE-4C203BF4A8C3}"/>
                  </a:ext>
                </a:extLst>
              </p:cNvPr>
              <p:cNvSpPr/>
              <p:nvPr/>
            </p:nvSpPr>
            <p:spPr>
              <a:xfrm>
                <a:off x="6095999" y="2799961"/>
                <a:ext cx="838200" cy="2017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latin typeface="Arial" panose="020B0604020202020204" pitchFamily="34" charset="0"/>
                    <a:cs typeface="Arial" panose="020B0604020202020204" pitchFamily="34" charset="0"/>
                  </a:rPr>
                  <a:t>UMEC/VI</a:t>
                </a:r>
              </a:p>
            </p:txBody>
          </p:sp>
          <p:sp>
            <p:nvSpPr>
              <p:cNvPr id="17" name="Rectangle 16">
                <a:extLst>
                  <a:ext uri="{FF2B5EF4-FFF2-40B4-BE49-F238E27FC236}">
                    <a16:creationId xmlns:a16="http://schemas.microsoft.com/office/drawing/2014/main" id="{2E845467-5AA0-47F5-8719-06E270301885}"/>
                  </a:ext>
                </a:extLst>
              </p:cNvPr>
              <p:cNvSpPr/>
              <p:nvPr/>
            </p:nvSpPr>
            <p:spPr>
              <a:xfrm>
                <a:off x="6942100" y="2799961"/>
                <a:ext cx="838200" cy="2017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tx1"/>
                    </a:solidFill>
                    <a:latin typeface="Arial" panose="020B0604020202020204" pitchFamily="34" charset="0"/>
                    <a:cs typeface="Arial" panose="020B0604020202020204" pitchFamily="34" charset="0"/>
                  </a:rPr>
                  <a:t>TIO/OLO</a:t>
                </a:r>
              </a:p>
            </p:txBody>
          </p:sp>
        </p:grpSp>
        <p:sp>
          <p:nvSpPr>
            <p:cNvPr id="19" name="TextBox 18">
              <a:extLst>
                <a:ext uri="{FF2B5EF4-FFF2-40B4-BE49-F238E27FC236}">
                  <a16:creationId xmlns:a16="http://schemas.microsoft.com/office/drawing/2014/main" id="{C3299BD7-7D12-4F1D-A9A0-2071CF807AC6}"/>
                </a:ext>
              </a:extLst>
            </p:cNvPr>
            <p:cNvSpPr txBox="1"/>
            <p:nvPr/>
          </p:nvSpPr>
          <p:spPr>
            <a:xfrm>
              <a:off x="2697860" y="1988405"/>
              <a:ext cx="5848351" cy="338554"/>
            </a:xfrm>
            <a:prstGeom prst="rect">
              <a:avLst/>
            </a:prstGeom>
            <a:solidFill>
              <a:schemeClr val="bg1"/>
            </a:solidFill>
          </p:spPr>
          <p:txBody>
            <a:bodyPr wrap="square" rtlCol="0">
              <a:spAutoFit/>
            </a:bodyPr>
            <a:lstStyle/>
            <a:p>
              <a:pPr algn="ctr"/>
              <a:r>
                <a:rPr lang="en-US" sz="1600" b="1" dirty="0">
                  <a:latin typeface="Arial" panose="020B0604020202020204" pitchFamily="34" charset="0"/>
                  <a:cs typeface="Arial" panose="020B0604020202020204" pitchFamily="34" charset="0"/>
                </a:rPr>
                <a:t>So </a:t>
              </a:r>
              <a:r>
                <a:rPr lang="en-US" sz="1600" b="1" dirty="0" err="1">
                  <a:latin typeface="Arial" panose="020B0604020202020204" pitchFamily="34" charset="0"/>
                  <a:cs typeface="Arial" panose="020B0604020202020204" pitchFamily="34" charset="0"/>
                </a:rPr>
                <a:t>sánh</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kết</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cục</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lâm</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sàng</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giữa</a:t>
              </a:r>
              <a:r>
                <a:rPr lang="en-US" sz="1600" b="1" dirty="0">
                  <a:latin typeface="Arial" panose="020B0604020202020204" pitchFamily="34" charset="0"/>
                  <a:cs typeface="Arial" panose="020B0604020202020204" pitchFamily="34" charset="0"/>
                </a:rPr>
                <a:t> </a:t>
              </a:r>
              <a:r>
                <a:rPr lang="en-US" sz="1600" b="1" dirty="0" err="1">
                  <a:latin typeface="Arial" panose="020B0604020202020204" pitchFamily="34" charset="0"/>
                  <a:cs typeface="Arial" panose="020B0604020202020204" pitchFamily="34" charset="0"/>
                </a:rPr>
                <a:t>các</a:t>
              </a:r>
              <a:r>
                <a:rPr lang="en-US" sz="1600" b="1" dirty="0">
                  <a:latin typeface="Arial" panose="020B0604020202020204" pitchFamily="34" charset="0"/>
                  <a:cs typeface="Arial" panose="020B0604020202020204" pitchFamily="34" charset="0"/>
                </a:rPr>
                <a:t> LAMA/LABA</a:t>
              </a:r>
            </a:p>
          </p:txBody>
        </p:sp>
      </p:grpSp>
      <p:sp>
        <p:nvSpPr>
          <p:cNvPr id="21" name="TextBox 20">
            <a:extLst>
              <a:ext uri="{FF2B5EF4-FFF2-40B4-BE49-F238E27FC236}">
                <a16:creationId xmlns:a16="http://schemas.microsoft.com/office/drawing/2014/main" id="{CC7E9962-C232-4295-95A7-12CED00CF973}"/>
              </a:ext>
            </a:extLst>
          </p:cNvPr>
          <p:cNvSpPr txBox="1"/>
          <p:nvPr/>
        </p:nvSpPr>
        <p:spPr>
          <a:xfrm>
            <a:off x="9055798" y="5319826"/>
            <a:ext cx="2825496" cy="646331"/>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GLY/IND: </a:t>
            </a:r>
            <a:r>
              <a:rPr lang="en-US" sz="1200" dirty="0" err="1">
                <a:latin typeface="Arial" panose="020B0604020202020204" pitchFamily="34" charset="0"/>
                <a:cs typeface="Arial" panose="020B0604020202020204" pitchFamily="34" charset="0"/>
              </a:rPr>
              <a:t>Glycopyrronium</a:t>
            </a:r>
            <a:r>
              <a:rPr lang="en-US" sz="1200" dirty="0">
                <a:latin typeface="Arial" panose="020B0604020202020204" pitchFamily="34" charset="0"/>
                <a:cs typeface="Arial" panose="020B0604020202020204" pitchFamily="34" charset="0"/>
              </a:rPr>
              <a:t>/Indacaterol</a:t>
            </a:r>
          </a:p>
          <a:p>
            <a:r>
              <a:rPr lang="en-US" sz="1200" dirty="0">
                <a:latin typeface="Arial" panose="020B0604020202020204" pitchFamily="34" charset="0"/>
                <a:cs typeface="Arial" panose="020B0604020202020204" pitchFamily="34" charset="0"/>
              </a:rPr>
              <a:t>UMEC/VI: Umeclidinium/Vilanterol</a:t>
            </a:r>
          </a:p>
          <a:p>
            <a:r>
              <a:rPr lang="en-US" sz="1200" dirty="0">
                <a:latin typeface="Arial" panose="020B0604020202020204" pitchFamily="34" charset="0"/>
                <a:cs typeface="Arial" panose="020B0604020202020204" pitchFamily="34" charset="0"/>
              </a:rPr>
              <a:t>TIO/OLO: Tiotropium/</a:t>
            </a:r>
            <a:r>
              <a:rPr lang="en-US" sz="1200" dirty="0" err="1">
                <a:latin typeface="Arial" panose="020B0604020202020204" pitchFamily="34" charset="0"/>
                <a:cs typeface="Arial" panose="020B0604020202020204" pitchFamily="34" charset="0"/>
              </a:rPr>
              <a:t>Olodaterol</a:t>
            </a:r>
            <a:endParaRPr lang="en-US"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404752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Tiotropium/</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Olodaterol</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RESPIMAT</a:t>
            </a:r>
          </a:p>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và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các</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liệu</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pháp</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chứa</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ICS</a:t>
            </a:r>
          </a:p>
        </p:txBody>
      </p:sp>
      <p:sp>
        <p:nvSpPr>
          <p:cNvPr id="3" name="TextBox 2">
            <a:extLst>
              <a:ext uri="{FF2B5EF4-FFF2-40B4-BE49-F238E27FC236}">
                <a16:creationId xmlns:a16="http://schemas.microsoft.com/office/drawing/2014/main" id="{7EF8918B-3938-45CB-BE17-6DC1EF264DC1}"/>
              </a:ext>
            </a:extLst>
          </p:cNvPr>
          <p:cNvSpPr txBox="1"/>
          <p:nvPr/>
        </p:nvSpPr>
        <p:spPr>
          <a:xfrm>
            <a:off x="1155481" y="6286500"/>
            <a:ext cx="4245194" cy="369332"/>
          </a:xfrm>
          <a:prstGeom prst="rect">
            <a:avLst/>
          </a:prstGeom>
          <a:noFill/>
        </p:spPr>
        <p:txBody>
          <a:bodyPr wrap="square" rtlCol="0">
            <a:spAutoFit/>
          </a:bodyPr>
          <a:lstStyle/>
          <a:p>
            <a:r>
              <a:rPr lang="en-US" dirty="0">
                <a:latin typeface="Arial" panose="020B0604020202020204" pitchFamily="34" charset="0"/>
                <a:cs typeface="Arial" panose="020B0604020202020204" pitchFamily="34" charset="0"/>
              </a:rPr>
              <a:t>ICS: corticosteroid </a:t>
            </a:r>
            <a:r>
              <a:rPr lang="en-US" dirty="0" err="1">
                <a:latin typeface="Arial" panose="020B0604020202020204" pitchFamily="34" charset="0"/>
                <a:cs typeface="Arial" panose="020B0604020202020204" pitchFamily="34" charset="0"/>
              </a:rPr>
              <a:t>dạng</a:t>
            </a:r>
            <a:r>
              <a:rPr lang="en-US" dirty="0">
                <a:latin typeface="Arial" panose="020B0604020202020204" pitchFamily="34" charset="0"/>
                <a:cs typeface="Arial" panose="020B0604020202020204" pitchFamily="34" charset="0"/>
              </a:rPr>
              <a:t> </a:t>
            </a:r>
            <a:r>
              <a:rPr lang="en-US" dirty="0" err="1">
                <a:latin typeface="Arial" panose="020B0604020202020204" pitchFamily="34" charset="0"/>
                <a:cs typeface="Arial" panose="020B0604020202020204" pitchFamily="34" charset="0"/>
              </a:rPr>
              <a:t>hít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5376259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29FF8-6F90-4B3E-9206-73E584C56911}"/>
              </a:ext>
            </a:extLst>
          </p:cNvPr>
          <p:cNvSpPr txBox="1">
            <a:spLocks/>
          </p:cNvSpPr>
          <p:nvPr/>
        </p:nvSpPr>
        <p:spPr>
          <a:xfrm>
            <a:off x="1765662" y="660161"/>
            <a:ext cx="9245891" cy="533401"/>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n-GB" sz="3200" b="1" dirty="0">
                <a:solidFill>
                  <a:srgbClr val="00B050"/>
                </a:solidFill>
                <a:latin typeface="Arial"/>
                <a:ea typeface="+mn-ea"/>
                <a:cs typeface="Arial"/>
              </a:rPr>
              <a:t>Tiotropium/</a:t>
            </a:r>
            <a:r>
              <a:rPr lang="en-GB" sz="3200" b="1" dirty="0" err="1">
                <a:solidFill>
                  <a:srgbClr val="00B050"/>
                </a:solidFill>
                <a:latin typeface="Arial"/>
                <a:ea typeface="+mn-ea"/>
                <a:cs typeface="Arial"/>
              </a:rPr>
              <a:t>Olodaterol</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giảm</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nguy</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cơ</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đợt</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cấp</a:t>
            </a:r>
            <a:r>
              <a:rPr lang="en-GB" sz="3200" b="1" dirty="0">
                <a:solidFill>
                  <a:srgbClr val="00B050"/>
                </a:solidFill>
                <a:latin typeface="Arial"/>
                <a:ea typeface="+mn-ea"/>
                <a:cs typeface="Arial"/>
              </a:rPr>
              <a:t> so </a:t>
            </a:r>
            <a:r>
              <a:rPr lang="en-GB" sz="3200" b="1" dirty="0" err="1">
                <a:solidFill>
                  <a:srgbClr val="00B050"/>
                </a:solidFill>
                <a:latin typeface="Arial"/>
                <a:ea typeface="+mn-ea"/>
                <a:cs typeface="Arial"/>
              </a:rPr>
              <a:t>với</a:t>
            </a:r>
            <a:r>
              <a:rPr lang="en-GB" sz="3200" b="1" dirty="0">
                <a:solidFill>
                  <a:srgbClr val="00B050"/>
                </a:solidFill>
                <a:latin typeface="Arial"/>
                <a:ea typeface="+mn-ea"/>
                <a:cs typeface="Arial"/>
              </a:rPr>
              <a:t> ICS/LABA </a:t>
            </a:r>
            <a:r>
              <a:rPr lang="en-GB" sz="3200" b="1" dirty="0" err="1">
                <a:solidFill>
                  <a:srgbClr val="00B050"/>
                </a:solidFill>
                <a:latin typeface="Arial"/>
                <a:ea typeface="+mn-ea"/>
                <a:cs typeface="Arial"/>
              </a:rPr>
              <a:t>từ</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dữ</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liệu</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thực</a:t>
            </a:r>
            <a:r>
              <a:rPr lang="en-GB" sz="3200" b="1" dirty="0">
                <a:solidFill>
                  <a:srgbClr val="00B050"/>
                </a:solidFill>
                <a:latin typeface="Arial"/>
                <a:ea typeface="+mn-ea"/>
                <a:cs typeface="Arial"/>
              </a:rPr>
              <a:t> </a:t>
            </a:r>
            <a:r>
              <a:rPr lang="en-GB" sz="3200" b="1" dirty="0" err="1">
                <a:solidFill>
                  <a:srgbClr val="00B050"/>
                </a:solidFill>
                <a:latin typeface="Arial"/>
                <a:ea typeface="+mn-ea"/>
                <a:cs typeface="Arial"/>
              </a:rPr>
              <a:t>tế</a:t>
            </a:r>
            <a:endParaRPr lang="en-US" sz="3200" b="1" dirty="0">
              <a:solidFill>
                <a:srgbClr val="00B050"/>
              </a:solidFill>
              <a:latin typeface="Arial"/>
              <a:ea typeface="+mn-ea"/>
              <a:cs typeface="Arial"/>
            </a:endParaRPr>
          </a:p>
        </p:txBody>
      </p:sp>
      <p:sp>
        <p:nvSpPr>
          <p:cNvPr id="3" name="Rectangle 2">
            <a:extLst>
              <a:ext uri="{FF2B5EF4-FFF2-40B4-BE49-F238E27FC236}">
                <a16:creationId xmlns:a16="http://schemas.microsoft.com/office/drawing/2014/main" id="{8FC7FC92-26D0-4F18-994D-98F869184B6B}"/>
              </a:ext>
            </a:extLst>
          </p:cNvPr>
          <p:cNvSpPr/>
          <p:nvPr/>
        </p:nvSpPr>
        <p:spPr>
          <a:xfrm>
            <a:off x="1765662" y="1366624"/>
            <a:ext cx="9245891" cy="1415772"/>
          </a:xfrm>
          <a:prstGeom prst="rect">
            <a:avLst/>
          </a:prstGeom>
        </p:spPr>
        <p:txBody>
          <a:bodyPr wrap="square">
            <a:spAutoFit/>
          </a:bodyPr>
          <a:lstStyle/>
          <a:p>
            <a:pPr marL="285750" indent="-285750" defTabSz="914400">
              <a:buFont typeface="Arial" panose="020B0604020202020204" pitchFamily="34" charset="0"/>
              <a:buChar char="•"/>
              <a:defRPr/>
            </a:pPr>
            <a:r>
              <a:rPr lang="en-US" i="1" dirty="0" err="1">
                <a:solidFill>
                  <a:prstClr val="black"/>
                </a:solidFill>
                <a:latin typeface="Arial" panose="020B0604020202020204" pitchFamily="34" charset="0"/>
                <a:cs typeface="Arial" panose="020B0604020202020204" pitchFamily="34" charset="0"/>
              </a:rPr>
              <a:t>Nghiên</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cứu</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đời</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thực</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tại</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Mỹ</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trên</a:t>
            </a:r>
            <a:r>
              <a:rPr lang="en-US" i="1" dirty="0">
                <a:solidFill>
                  <a:prstClr val="black"/>
                </a:solidFill>
                <a:latin typeface="Arial" panose="020B0604020202020204" pitchFamily="34" charset="0"/>
                <a:cs typeface="Arial" panose="020B0604020202020204" pitchFamily="34" charset="0"/>
              </a:rPr>
              <a:t> 42,953 </a:t>
            </a:r>
            <a:r>
              <a:rPr lang="en-US" i="1" dirty="0" err="1">
                <a:solidFill>
                  <a:prstClr val="black"/>
                </a:solidFill>
                <a:latin typeface="Arial" panose="020B0604020202020204" pitchFamily="34" charset="0"/>
                <a:cs typeface="Arial" panose="020B0604020202020204" pitchFamily="34" charset="0"/>
              </a:rPr>
              <a:t>bệnh</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nhân</a:t>
            </a:r>
            <a:r>
              <a:rPr lang="en-US" i="1" dirty="0">
                <a:solidFill>
                  <a:prstClr val="black"/>
                </a:solidFill>
                <a:latin typeface="Arial" panose="020B0604020202020204" pitchFamily="34" charset="0"/>
                <a:cs typeface="Arial" panose="020B0604020202020204" pitchFamily="34" charset="0"/>
              </a:rPr>
              <a:t> COPD</a:t>
            </a:r>
          </a:p>
          <a:p>
            <a:pPr marL="285750" indent="-285750" defTabSz="914400">
              <a:buFont typeface="Arial" panose="020B0604020202020204" pitchFamily="34" charset="0"/>
              <a:buChar char="•"/>
              <a:defRPr/>
            </a:pPr>
            <a:r>
              <a:rPr lang="en-US" i="1" dirty="0" err="1">
                <a:solidFill>
                  <a:prstClr val="black"/>
                </a:solidFill>
                <a:latin typeface="Arial" panose="020B0604020202020204" pitchFamily="34" charset="0"/>
                <a:cs typeface="Arial" panose="020B0604020202020204" pitchFamily="34" charset="0"/>
              </a:rPr>
              <a:t>Với</a:t>
            </a:r>
            <a:r>
              <a:rPr lang="en-US" i="1" dirty="0">
                <a:solidFill>
                  <a:prstClr val="black"/>
                </a:solidFill>
                <a:latin typeface="Arial" panose="020B0604020202020204" pitchFamily="34" charset="0"/>
                <a:cs typeface="Arial" panose="020B0604020202020204" pitchFamily="34" charset="0"/>
              </a:rPr>
              <a:t> 65% BN </a:t>
            </a:r>
            <a:r>
              <a:rPr lang="en-US" i="1" dirty="0" err="1">
                <a:solidFill>
                  <a:prstClr val="black"/>
                </a:solidFill>
                <a:latin typeface="Arial" panose="020B0604020202020204" pitchFamily="34" charset="0"/>
                <a:cs typeface="Arial" panose="020B0604020202020204" pitchFamily="34" charset="0"/>
              </a:rPr>
              <a:t>không</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có</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đợt</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cấp</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trong</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năm</a:t>
            </a:r>
            <a:r>
              <a:rPr lang="en-US" i="1" dirty="0">
                <a:solidFill>
                  <a:prstClr val="black"/>
                </a:solidFill>
                <a:latin typeface="Arial" panose="020B0604020202020204" pitchFamily="34" charset="0"/>
                <a:cs typeface="Arial" panose="020B0604020202020204" pitchFamily="34" charset="0"/>
              </a:rPr>
              <a:t> </a:t>
            </a:r>
            <a:r>
              <a:rPr lang="en-US" i="1" dirty="0" err="1">
                <a:solidFill>
                  <a:prstClr val="black"/>
                </a:solidFill>
                <a:latin typeface="Arial" panose="020B0604020202020204" pitchFamily="34" charset="0"/>
                <a:cs typeface="Arial" panose="020B0604020202020204" pitchFamily="34" charset="0"/>
              </a:rPr>
              <a:t>vừa</a:t>
            </a:r>
            <a:r>
              <a:rPr lang="en-US" i="1" dirty="0">
                <a:solidFill>
                  <a:prstClr val="black"/>
                </a:solidFill>
                <a:latin typeface="Arial" panose="020B0604020202020204" pitchFamily="34" charset="0"/>
                <a:cs typeface="Arial" panose="020B0604020202020204" pitchFamily="34" charset="0"/>
              </a:rPr>
              <a:t> qua</a:t>
            </a:r>
          </a:p>
          <a:p>
            <a:pPr defTabSz="914400">
              <a:spcBef>
                <a:spcPts val="1200"/>
              </a:spcBef>
              <a:defRPr/>
            </a:pPr>
            <a:r>
              <a:rPr lang="en-US" sz="2000" b="1" kern="0" dirty="0" err="1">
                <a:solidFill>
                  <a:prstClr val="black"/>
                </a:solidFill>
                <a:latin typeface="Arial" panose="020B0604020202020204" pitchFamily="34" charset="0"/>
                <a:cs typeface="Arial" panose="020B0604020202020204" pitchFamily="34" charset="0"/>
              </a:rPr>
              <a:t>Kết</a:t>
            </a:r>
            <a:r>
              <a:rPr lang="en-US" sz="2000" b="1" kern="0" dirty="0">
                <a:solidFill>
                  <a:prstClr val="black"/>
                </a:solidFill>
                <a:latin typeface="Arial" panose="020B0604020202020204" pitchFamily="34" charset="0"/>
                <a:cs typeface="Arial" panose="020B0604020202020204" pitchFamily="34" charset="0"/>
              </a:rPr>
              <a:t> </a:t>
            </a:r>
            <a:r>
              <a:rPr lang="en-US" sz="2000" b="1" kern="0" dirty="0" err="1">
                <a:solidFill>
                  <a:prstClr val="black"/>
                </a:solidFill>
                <a:latin typeface="Arial" panose="020B0604020202020204" pitchFamily="34" charset="0"/>
                <a:cs typeface="Arial" panose="020B0604020202020204" pitchFamily="34" charset="0"/>
              </a:rPr>
              <a:t>quả</a:t>
            </a:r>
            <a:r>
              <a:rPr lang="en-US" sz="2000" b="1" kern="0" dirty="0">
                <a:solidFill>
                  <a:prstClr val="black"/>
                </a:solidFill>
                <a:latin typeface="Arial" panose="020B0604020202020204" pitchFamily="34" charset="0"/>
                <a:cs typeface="Arial" panose="020B0604020202020204" pitchFamily="34" charset="0"/>
              </a:rPr>
              <a:t>: </a:t>
            </a:r>
            <a:r>
              <a:rPr lang="en-US" sz="2000" kern="0" dirty="0">
                <a:solidFill>
                  <a:srgbClr val="FF0000"/>
                </a:solidFill>
                <a:latin typeface="Arial" panose="020B0604020202020204" pitchFamily="34" charset="0"/>
                <a:cs typeface="Arial" panose="020B0604020202020204" pitchFamily="34" charset="0"/>
              </a:rPr>
              <a:t>Tiotropium/</a:t>
            </a:r>
            <a:r>
              <a:rPr lang="en-US" sz="2000" kern="0" dirty="0" err="1">
                <a:solidFill>
                  <a:srgbClr val="FF0000"/>
                </a:solidFill>
                <a:latin typeface="Arial" panose="020B0604020202020204" pitchFamily="34" charset="0"/>
                <a:cs typeface="Arial" panose="020B0604020202020204" pitchFamily="34" charset="0"/>
              </a:rPr>
              <a:t>Olodaterol</a:t>
            </a:r>
            <a:r>
              <a:rPr lang="en-US" sz="2000" kern="0" dirty="0">
                <a:solidFill>
                  <a:srgbClr val="FF0000"/>
                </a:solidFill>
                <a:latin typeface="Arial" panose="020B0604020202020204" pitchFamily="34" charset="0"/>
                <a:cs typeface="Arial" panose="020B0604020202020204" pitchFamily="34" charset="0"/>
              </a:rPr>
              <a:t> </a:t>
            </a:r>
            <a:r>
              <a:rPr lang="en-US" sz="2000" b="1" kern="0" dirty="0" err="1">
                <a:solidFill>
                  <a:srgbClr val="FF0000"/>
                </a:solidFill>
                <a:latin typeface="Arial" panose="020B0604020202020204" pitchFamily="34" charset="0"/>
                <a:cs typeface="Arial" panose="020B0604020202020204" pitchFamily="34" charset="0"/>
              </a:rPr>
              <a:t>giảm</a:t>
            </a:r>
            <a:r>
              <a:rPr lang="en-US" sz="2000" b="1" kern="0" dirty="0">
                <a:solidFill>
                  <a:srgbClr val="FF0000"/>
                </a:solidFill>
                <a:latin typeface="Arial" panose="020B0604020202020204" pitchFamily="34" charset="0"/>
                <a:cs typeface="Arial" panose="020B0604020202020204" pitchFamily="34" charset="0"/>
              </a:rPr>
              <a:t> 24% </a:t>
            </a:r>
            <a:r>
              <a:rPr lang="en-US" sz="2000" kern="0" dirty="0" err="1">
                <a:solidFill>
                  <a:srgbClr val="FF0000"/>
                </a:solidFill>
                <a:latin typeface="Arial" panose="020B0604020202020204" pitchFamily="34" charset="0"/>
                <a:cs typeface="Arial" panose="020B0604020202020204" pitchFamily="34" charset="0"/>
              </a:rPr>
              <a:t>nguy</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cơ</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đợt</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cấp</a:t>
            </a:r>
            <a:r>
              <a:rPr lang="en-US" sz="2000" kern="0" dirty="0">
                <a:solidFill>
                  <a:srgbClr val="FF0000"/>
                </a:solidFill>
                <a:latin typeface="Arial" panose="020B0604020202020204" pitchFamily="34" charset="0"/>
                <a:cs typeface="Arial" panose="020B0604020202020204" pitchFamily="34" charset="0"/>
              </a:rPr>
              <a:t> COPD, </a:t>
            </a:r>
            <a:r>
              <a:rPr lang="en-US" sz="2000" kern="0" dirty="0" err="1">
                <a:solidFill>
                  <a:srgbClr val="FF0000"/>
                </a:solidFill>
                <a:latin typeface="Arial" panose="020B0604020202020204" pitchFamily="34" charset="0"/>
                <a:cs typeface="Arial" panose="020B0604020202020204" pitchFamily="34" charset="0"/>
              </a:rPr>
              <a:t>đồng</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thời</a:t>
            </a:r>
            <a:r>
              <a:rPr lang="en-US" sz="2000" kern="0" dirty="0">
                <a:solidFill>
                  <a:srgbClr val="FF0000"/>
                </a:solidFill>
                <a:latin typeface="Arial" panose="020B0604020202020204" pitchFamily="34" charset="0"/>
                <a:cs typeface="Arial" panose="020B0604020202020204" pitchFamily="34" charset="0"/>
              </a:rPr>
              <a:t> </a:t>
            </a:r>
            <a:r>
              <a:rPr lang="en-US" sz="2000" b="1" kern="0" dirty="0" err="1">
                <a:solidFill>
                  <a:srgbClr val="FF0000"/>
                </a:solidFill>
                <a:latin typeface="Arial" panose="020B0604020202020204" pitchFamily="34" charset="0"/>
                <a:cs typeface="Arial" panose="020B0604020202020204" pitchFamily="34" charset="0"/>
              </a:rPr>
              <a:t>giảm</a:t>
            </a:r>
            <a:r>
              <a:rPr lang="en-US" sz="2000" b="1" kern="0" dirty="0">
                <a:solidFill>
                  <a:srgbClr val="FF0000"/>
                </a:solidFill>
                <a:latin typeface="Arial" panose="020B0604020202020204" pitchFamily="34" charset="0"/>
                <a:cs typeface="Arial" panose="020B0604020202020204" pitchFamily="34" charset="0"/>
              </a:rPr>
              <a:t> 26% </a:t>
            </a:r>
            <a:r>
              <a:rPr lang="en-US" sz="2000" kern="0" dirty="0" err="1">
                <a:solidFill>
                  <a:srgbClr val="FF0000"/>
                </a:solidFill>
                <a:latin typeface="Arial" panose="020B0604020202020204" pitchFamily="34" charset="0"/>
                <a:cs typeface="Arial" panose="020B0604020202020204" pitchFamily="34" charset="0"/>
              </a:rPr>
              <a:t>nguy</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cơ</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viêm</a:t>
            </a:r>
            <a:r>
              <a:rPr lang="en-US" sz="2000" kern="0" dirty="0">
                <a:solidFill>
                  <a:srgbClr val="FF0000"/>
                </a:solidFill>
                <a:latin typeface="Arial" panose="020B0604020202020204" pitchFamily="34" charset="0"/>
                <a:cs typeface="Arial" panose="020B0604020202020204" pitchFamily="34" charset="0"/>
              </a:rPr>
              <a:t> </a:t>
            </a:r>
            <a:r>
              <a:rPr lang="en-US" sz="2000" kern="0" dirty="0" err="1">
                <a:solidFill>
                  <a:srgbClr val="FF0000"/>
                </a:solidFill>
                <a:latin typeface="Arial" panose="020B0604020202020204" pitchFamily="34" charset="0"/>
                <a:cs typeface="Arial" panose="020B0604020202020204" pitchFamily="34" charset="0"/>
              </a:rPr>
              <a:t>phổi</a:t>
            </a:r>
            <a:r>
              <a:rPr lang="en-US" sz="2000" kern="0" dirty="0">
                <a:solidFill>
                  <a:srgbClr val="FF0000"/>
                </a:solidFill>
                <a:latin typeface="Arial" panose="020B0604020202020204" pitchFamily="34" charset="0"/>
                <a:cs typeface="Arial" panose="020B0604020202020204" pitchFamily="34" charset="0"/>
              </a:rPr>
              <a:t> so </a:t>
            </a:r>
            <a:r>
              <a:rPr lang="en-US" sz="2000" kern="0" dirty="0" err="1">
                <a:solidFill>
                  <a:srgbClr val="FF0000"/>
                </a:solidFill>
                <a:latin typeface="Arial" panose="020B0604020202020204" pitchFamily="34" charset="0"/>
                <a:cs typeface="Arial" panose="020B0604020202020204" pitchFamily="34" charset="0"/>
              </a:rPr>
              <a:t>với</a:t>
            </a:r>
            <a:r>
              <a:rPr lang="en-US" sz="2000" kern="0" dirty="0">
                <a:solidFill>
                  <a:srgbClr val="FF0000"/>
                </a:solidFill>
                <a:latin typeface="Arial" panose="020B0604020202020204" pitchFamily="34" charset="0"/>
                <a:cs typeface="Arial" panose="020B0604020202020204" pitchFamily="34" charset="0"/>
              </a:rPr>
              <a:t> ICS/LABA</a:t>
            </a:r>
          </a:p>
        </p:txBody>
      </p:sp>
      <p:sp>
        <p:nvSpPr>
          <p:cNvPr id="4" name="TextBox 3">
            <a:extLst>
              <a:ext uri="{FF2B5EF4-FFF2-40B4-BE49-F238E27FC236}">
                <a16:creationId xmlns:a16="http://schemas.microsoft.com/office/drawing/2014/main" id="{E11FDA42-68D9-4449-BFD5-F29AFEE2E842}"/>
              </a:ext>
            </a:extLst>
          </p:cNvPr>
          <p:cNvSpPr txBox="1"/>
          <p:nvPr/>
        </p:nvSpPr>
        <p:spPr>
          <a:xfrm>
            <a:off x="7598664" y="6652441"/>
            <a:ext cx="5453262" cy="2308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Quint JK, et al. </a:t>
            </a:r>
            <a:r>
              <a:rPr kumimoji="0" lang="en-GB" sz="900" b="0" i="1"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Adv </a:t>
            </a:r>
            <a:r>
              <a:rPr kumimoji="0" lang="en-GB" sz="900" b="0" i="1" u="none" strike="noStrike" kern="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Ther</a:t>
            </a:r>
            <a:r>
              <a:rPr kumimoji="0" lang="en-GB" sz="900" b="0" i="1"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a:t>
            </a: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2021;</a:t>
            </a:r>
            <a:r>
              <a:rPr kumimoji="0" lang="en-US"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38:2249–2270</a:t>
            </a: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a:t>
            </a:r>
            <a:r>
              <a:rPr kumimoji="0" lang="en-GB" sz="900" b="0" i="0" u="none" strike="noStrike" kern="0" cap="none" spc="0" normalizeH="0" baseline="0" noProof="0" dirty="0" err="1">
                <a:ln>
                  <a:noFill/>
                </a:ln>
                <a:solidFill>
                  <a:schemeClr val="bg1">
                    <a:lumMod val="65000"/>
                  </a:schemeClr>
                </a:solidFill>
                <a:effectLst/>
                <a:uLnTx/>
                <a:uFillTx/>
                <a:latin typeface="Arial" panose="020B0604020202020204" pitchFamily="34" charset="0"/>
                <a:cs typeface="Arial" panose="020B0604020202020204" pitchFamily="34" charset="0"/>
              </a:rPr>
              <a:t>doi</a:t>
            </a:r>
            <a:r>
              <a:rPr kumimoji="0" lang="en-GB" sz="900" b="0" i="0" u="none" strike="noStrike" kern="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 10.1007/s12325-021-01646-5</a:t>
            </a:r>
          </a:p>
        </p:txBody>
      </p:sp>
      <p:grpSp>
        <p:nvGrpSpPr>
          <p:cNvPr id="5" name="Group 4">
            <a:extLst>
              <a:ext uri="{FF2B5EF4-FFF2-40B4-BE49-F238E27FC236}">
                <a16:creationId xmlns:a16="http://schemas.microsoft.com/office/drawing/2014/main" id="{C2EF5426-1EF3-42F9-AB88-FB4873EBA2D9}"/>
              </a:ext>
            </a:extLst>
          </p:cNvPr>
          <p:cNvGrpSpPr/>
          <p:nvPr/>
        </p:nvGrpSpPr>
        <p:grpSpPr>
          <a:xfrm>
            <a:off x="2831024" y="2913069"/>
            <a:ext cx="6529952" cy="3697783"/>
            <a:chOff x="3007052" y="2989124"/>
            <a:chExt cx="6529952" cy="3697783"/>
          </a:xfrm>
        </p:grpSpPr>
        <p:sp>
          <p:nvSpPr>
            <p:cNvPr id="6" name="Rectangle 5">
              <a:extLst>
                <a:ext uri="{FF2B5EF4-FFF2-40B4-BE49-F238E27FC236}">
                  <a16:creationId xmlns:a16="http://schemas.microsoft.com/office/drawing/2014/main" id="{7A87987D-C781-4B22-93A2-CA9FCE82A7A3}"/>
                </a:ext>
              </a:extLst>
            </p:cNvPr>
            <p:cNvSpPr/>
            <p:nvPr/>
          </p:nvSpPr>
          <p:spPr>
            <a:xfrm>
              <a:off x="3479377" y="2989124"/>
              <a:ext cx="5585301" cy="722502"/>
            </a:xfrm>
            <a:prstGeom prst="rect">
              <a:avLst/>
            </a:prstGeom>
            <a:solidFill>
              <a:schemeClr val="bg1"/>
            </a:solidFill>
          </p:spPr>
          <p:txBody>
            <a:bodyPr wrap="square" lIns="0" tIns="0" rIns="0" bIns="0" anchor="ctr" anchorCtr="0">
              <a:noAutofit/>
            </a:bodyPr>
            <a:lstStyle/>
            <a:p>
              <a:pPr algn="ctr" defTabSz="914400">
                <a:lnSpc>
                  <a:spcPct val="90000"/>
                </a:lnSpc>
                <a:defRPr/>
              </a:pPr>
              <a:r>
                <a:rPr lang="en-US" sz="1600" b="1" kern="0" dirty="0" err="1">
                  <a:solidFill>
                    <a:srgbClr val="003366"/>
                  </a:solidFill>
                  <a:latin typeface="Arial" panose="020B0604020202020204" pitchFamily="34" charset="0"/>
                  <a:cs typeface="Arial" panose="020B0604020202020204" pitchFamily="34" charset="0"/>
                </a:rPr>
                <a:t>Nguy</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cơ</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đợt</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cấp</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viêm</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phổi</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tăng</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bậc</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điều</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trị</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lên</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bộ</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ba</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và</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gộp</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của</a:t>
              </a:r>
              <a:r>
                <a:rPr lang="en-US" sz="1600" b="1" kern="0" dirty="0">
                  <a:solidFill>
                    <a:srgbClr val="003366"/>
                  </a:solidFill>
                  <a:latin typeface="Arial" panose="020B0604020202020204" pitchFamily="34" charset="0"/>
                  <a:cs typeface="Arial" panose="020B0604020202020204" pitchFamily="34" charset="0"/>
                </a:rPr>
                <a:t> 3 </a:t>
              </a:r>
              <a:r>
                <a:rPr lang="en-US" sz="1600" b="1" kern="0" dirty="0" err="1">
                  <a:solidFill>
                    <a:srgbClr val="003366"/>
                  </a:solidFill>
                  <a:latin typeface="Arial" panose="020B0604020202020204" pitchFamily="34" charset="0"/>
                  <a:cs typeface="Arial" panose="020B0604020202020204" pitchFamily="34" charset="0"/>
                </a:rPr>
                <a:t>biến</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cố</a:t>
              </a:r>
              <a:r>
                <a:rPr lang="en-US" sz="1600" b="1" kern="0" dirty="0">
                  <a:solidFill>
                    <a:srgbClr val="003366"/>
                  </a:solidFill>
                  <a:latin typeface="Arial" panose="020B0604020202020204" pitchFamily="34" charset="0"/>
                  <a:cs typeface="Arial" panose="020B0604020202020204" pitchFamily="34" charset="0"/>
                </a:rPr>
                <a:t> </a:t>
              </a:r>
              <a:r>
                <a:rPr lang="en-US" sz="1600" b="1" kern="0" dirty="0" err="1">
                  <a:solidFill>
                    <a:srgbClr val="003366"/>
                  </a:solidFill>
                  <a:latin typeface="Arial" panose="020B0604020202020204" pitchFamily="34" charset="0"/>
                  <a:cs typeface="Arial" panose="020B0604020202020204" pitchFamily="34" charset="0"/>
                </a:rPr>
                <a:t>này</a:t>
              </a:r>
              <a:endParaRPr lang="en-GB" sz="1600" b="1" kern="0" dirty="0">
                <a:solidFill>
                  <a:srgbClr val="003366"/>
                </a:solidFill>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1195158A-66E2-427A-BA13-C22B33578AF2}"/>
                </a:ext>
              </a:extLst>
            </p:cNvPr>
            <p:cNvPicPr>
              <a:picLocks noChangeAspect="1"/>
            </p:cNvPicPr>
            <p:nvPr/>
          </p:nvPicPr>
          <p:blipFill rotWithShape="1">
            <a:blip r:embed="rId3"/>
            <a:srcRect l="18438" t="39537" r="17471" b="9008"/>
            <a:stretch/>
          </p:blipFill>
          <p:spPr>
            <a:xfrm>
              <a:off x="3007052" y="3737976"/>
              <a:ext cx="6529952" cy="2948931"/>
            </a:xfrm>
            <a:prstGeom prst="rect">
              <a:avLst/>
            </a:prstGeom>
          </p:spPr>
        </p:pic>
      </p:grpSp>
      <p:sp>
        <p:nvSpPr>
          <p:cNvPr id="8" name="TextBox 7">
            <a:extLst>
              <a:ext uri="{FF2B5EF4-FFF2-40B4-BE49-F238E27FC236}">
                <a16:creationId xmlns:a16="http://schemas.microsoft.com/office/drawing/2014/main" id="{3D9B9462-8F78-4C21-8645-929A7F5F891F}"/>
              </a:ext>
            </a:extLst>
          </p:cNvPr>
          <p:cNvSpPr txBox="1"/>
          <p:nvPr/>
        </p:nvSpPr>
        <p:spPr>
          <a:xfrm>
            <a:off x="3303349" y="3688271"/>
            <a:ext cx="1113203" cy="307777"/>
          </a:xfrm>
          <a:prstGeom prst="rect">
            <a:avLst/>
          </a:prstGeom>
          <a:solidFill>
            <a:srgbClr val="213766"/>
          </a:solidFill>
        </p:spPr>
        <p:txBody>
          <a:bodyPr wrap="square" rtlCol="0">
            <a:spAutoFit/>
          </a:bodyPr>
          <a:lstStyle/>
          <a:p>
            <a:pPr algn="ctr"/>
            <a:r>
              <a:rPr lang="en-US" sz="1400" b="1" dirty="0" err="1">
                <a:solidFill>
                  <a:schemeClr val="bg1"/>
                </a:solidFill>
                <a:latin typeface="Arial" panose="020B0604020202020204" pitchFamily="34" charset="0"/>
                <a:cs typeface="Arial" panose="020B0604020202020204" pitchFamily="34" charset="0"/>
              </a:rPr>
              <a:t>Kết</a:t>
            </a:r>
            <a:r>
              <a:rPr lang="en-US" sz="1400" b="1" dirty="0">
                <a:solidFill>
                  <a:schemeClr val="bg1"/>
                </a:solidFill>
                <a:latin typeface="Arial" panose="020B0604020202020204" pitchFamily="34" charset="0"/>
                <a:cs typeface="Arial" panose="020B0604020202020204" pitchFamily="34" charset="0"/>
              </a:rPr>
              <a:t> </a:t>
            </a:r>
            <a:r>
              <a:rPr lang="en-US" sz="1400" b="1" dirty="0" err="1">
                <a:solidFill>
                  <a:schemeClr val="bg1"/>
                </a:solidFill>
                <a:latin typeface="Arial" panose="020B0604020202020204" pitchFamily="34" charset="0"/>
                <a:cs typeface="Arial" panose="020B0604020202020204" pitchFamily="34" charset="0"/>
              </a:rPr>
              <a:t>cục</a:t>
            </a:r>
            <a:endParaRPr lang="en-US" sz="1400" b="1" dirty="0">
              <a:solidFill>
                <a:schemeClr val="bg1"/>
              </a:solidFill>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53DC714-F7CF-431C-9A34-2BA0E0CE6D03}"/>
              </a:ext>
            </a:extLst>
          </p:cNvPr>
          <p:cNvSpPr/>
          <p:nvPr/>
        </p:nvSpPr>
        <p:spPr>
          <a:xfrm>
            <a:off x="4736592" y="3661921"/>
            <a:ext cx="4892040" cy="334127"/>
          </a:xfrm>
          <a:prstGeom prst="rect">
            <a:avLst/>
          </a:prstGeom>
          <a:solidFill>
            <a:srgbClr val="2137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err="1">
                <a:solidFill>
                  <a:schemeClr val="bg1"/>
                </a:solidFill>
                <a:latin typeface="Arial" panose="020B0604020202020204" pitchFamily="34" charset="0"/>
                <a:cs typeface="Arial" panose="020B0604020202020204" pitchFamily="34" charset="0"/>
              </a:rPr>
              <a:t>Tỉ</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số</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nguy</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cơ</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hiệu</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chỉnh</a:t>
            </a:r>
            <a:r>
              <a:rPr lang="en-US" sz="1200" b="1" dirty="0">
                <a:solidFill>
                  <a:schemeClr val="bg1"/>
                </a:solidFill>
                <a:latin typeface="Arial" panose="020B0604020202020204" pitchFamily="34" charset="0"/>
                <a:cs typeface="Arial" panose="020B0604020202020204" pitchFamily="34" charset="0"/>
              </a:rPr>
              <a:t> </a:t>
            </a:r>
            <a:r>
              <a:rPr lang="en-US" sz="1200" b="1" dirty="0" err="1">
                <a:solidFill>
                  <a:schemeClr val="bg1"/>
                </a:solidFill>
                <a:latin typeface="Arial" panose="020B0604020202020204" pitchFamily="34" charset="0"/>
                <a:cs typeface="Arial" panose="020B0604020202020204" pitchFamily="34" charset="0"/>
              </a:rPr>
              <a:t>của</a:t>
            </a:r>
            <a:r>
              <a:rPr lang="en-US" sz="1200" b="1" dirty="0">
                <a:solidFill>
                  <a:schemeClr val="bg1"/>
                </a:solidFill>
                <a:latin typeface="Arial" panose="020B0604020202020204" pitchFamily="34" charset="0"/>
                <a:cs typeface="Arial" panose="020B0604020202020204" pitchFamily="34" charset="0"/>
              </a:rPr>
              <a:t> Tio/</a:t>
            </a:r>
            <a:r>
              <a:rPr lang="en-US" sz="1200" b="1" dirty="0" err="1">
                <a:solidFill>
                  <a:schemeClr val="bg1"/>
                </a:solidFill>
                <a:latin typeface="Arial" panose="020B0604020202020204" pitchFamily="34" charset="0"/>
                <a:cs typeface="Arial" panose="020B0604020202020204" pitchFamily="34" charset="0"/>
              </a:rPr>
              <a:t>Olo</a:t>
            </a:r>
            <a:r>
              <a:rPr lang="en-US" sz="1200" b="1" dirty="0">
                <a:solidFill>
                  <a:schemeClr val="bg1"/>
                </a:solidFill>
                <a:latin typeface="Arial" panose="020B0604020202020204" pitchFamily="34" charset="0"/>
                <a:cs typeface="Arial" panose="020B0604020202020204" pitchFamily="34" charset="0"/>
              </a:rPr>
              <a:t> so </a:t>
            </a:r>
            <a:r>
              <a:rPr lang="en-US" sz="1200" b="1" dirty="0" err="1">
                <a:solidFill>
                  <a:schemeClr val="bg1"/>
                </a:solidFill>
                <a:latin typeface="Arial" panose="020B0604020202020204" pitchFamily="34" charset="0"/>
                <a:cs typeface="Arial" panose="020B0604020202020204" pitchFamily="34" charset="0"/>
              </a:rPr>
              <a:t>với</a:t>
            </a:r>
            <a:r>
              <a:rPr lang="en-US" sz="1200" b="1" dirty="0">
                <a:solidFill>
                  <a:schemeClr val="bg1"/>
                </a:solidFill>
                <a:latin typeface="Arial" panose="020B0604020202020204" pitchFamily="34" charset="0"/>
                <a:cs typeface="Arial" panose="020B0604020202020204" pitchFamily="34" charset="0"/>
              </a:rPr>
              <a:t> ICS/LABA (95% CI)</a:t>
            </a:r>
          </a:p>
        </p:txBody>
      </p:sp>
      <p:sp>
        <p:nvSpPr>
          <p:cNvPr id="11" name="Rectangle 10">
            <a:extLst>
              <a:ext uri="{FF2B5EF4-FFF2-40B4-BE49-F238E27FC236}">
                <a16:creationId xmlns:a16="http://schemas.microsoft.com/office/drawing/2014/main" id="{DE7A7246-06D0-4B43-8AEF-3BC539FE153C}"/>
              </a:ext>
            </a:extLst>
          </p:cNvPr>
          <p:cNvSpPr/>
          <p:nvPr/>
        </p:nvSpPr>
        <p:spPr>
          <a:xfrm>
            <a:off x="5833873" y="6364225"/>
            <a:ext cx="1764792" cy="246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latin typeface="Arial" panose="020B0604020202020204" pitchFamily="34" charset="0"/>
                <a:cs typeface="Arial" panose="020B0604020202020204" pitchFamily="34" charset="0"/>
              </a:rPr>
              <a:t>Tio/</a:t>
            </a:r>
            <a:r>
              <a:rPr lang="en-US" sz="1600" b="1" dirty="0" err="1">
                <a:solidFill>
                  <a:schemeClr val="tx1"/>
                </a:solidFill>
                <a:latin typeface="Arial" panose="020B0604020202020204" pitchFamily="34" charset="0"/>
                <a:cs typeface="Arial" panose="020B0604020202020204" pitchFamily="34" charset="0"/>
              </a:rPr>
              <a:t>Olo</a:t>
            </a:r>
            <a:r>
              <a:rPr lang="en-US" sz="1600" b="1" dirty="0">
                <a:solidFill>
                  <a:schemeClr val="tx1"/>
                </a:solidFill>
                <a:latin typeface="Arial" panose="020B0604020202020204" pitchFamily="34" charset="0"/>
                <a:cs typeface="Arial" panose="020B0604020202020204" pitchFamily="34" charset="0"/>
              </a:rPr>
              <a:t> </a:t>
            </a:r>
            <a:r>
              <a:rPr lang="en-US" sz="1600" b="1" dirty="0" err="1">
                <a:solidFill>
                  <a:schemeClr val="tx1"/>
                </a:solidFill>
                <a:latin typeface="Arial" panose="020B0604020202020204" pitchFamily="34" charset="0"/>
                <a:cs typeface="Arial" panose="020B0604020202020204" pitchFamily="34" charset="0"/>
              </a:rPr>
              <a:t>ưu</a:t>
            </a:r>
            <a:r>
              <a:rPr lang="en-US" sz="1600" b="1" dirty="0">
                <a:solidFill>
                  <a:schemeClr val="tx1"/>
                </a:solidFill>
                <a:latin typeface="Arial" panose="020B0604020202020204" pitchFamily="34" charset="0"/>
                <a:cs typeface="Arial" panose="020B0604020202020204" pitchFamily="34" charset="0"/>
              </a:rPr>
              <a:t> </a:t>
            </a:r>
            <a:r>
              <a:rPr lang="en-US" sz="1600" b="1" dirty="0" err="1">
                <a:solidFill>
                  <a:schemeClr val="tx1"/>
                </a:solidFill>
                <a:latin typeface="Arial" panose="020B0604020202020204" pitchFamily="34" charset="0"/>
                <a:cs typeface="Arial" panose="020B0604020202020204" pitchFamily="34" charset="0"/>
              </a:rPr>
              <a:t>thế</a:t>
            </a:r>
            <a:endParaRPr lang="en-US" sz="1600" b="1" dirty="0">
              <a:solidFill>
                <a:schemeClr val="tx1"/>
              </a:solidFill>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6A24D191-DB8A-424A-9F0D-39F6A840AE48}"/>
              </a:ext>
            </a:extLst>
          </p:cNvPr>
          <p:cNvSpPr/>
          <p:nvPr/>
        </p:nvSpPr>
        <p:spPr>
          <a:xfrm>
            <a:off x="7730012" y="6364224"/>
            <a:ext cx="2054068" cy="2729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tx1"/>
                </a:solidFill>
                <a:latin typeface="Arial" panose="020B0604020202020204" pitchFamily="34" charset="0"/>
                <a:cs typeface="Arial" panose="020B0604020202020204" pitchFamily="34" charset="0"/>
              </a:rPr>
              <a:t>ICS/LABA </a:t>
            </a:r>
            <a:r>
              <a:rPr lang="en-US" sz="1600" b="1" dirty="0" err="1">
                <a:solidFill>
                  <a:schemeClr val="tx1"/>
                </a:solidFill>
                <a:latin typeface="Arial" panose="020B0604020202020204" pitchFamily="34" charset="0"/>
                <a:cs typeface="Arial" panose="020B0604020202020204" pitchFamily="34" charset="0"/>
              </a:rPr>
              <a:t>ưu</a:t>
            </a:r>
            <a:r>
              <a:rPr lang="en-US" sz="1600" b="1" dirty="0">
                <a:solidFill>
                  <a:schemeClr val="tx1"/>
                </a:solidFill>
                <a:latin typeface="Arial" panose="020B0604020202020204" pitchFamily="34" charset="0"/>
                <a:cs typeface="Arial" panose="020B0604020202020204" pitchFamily="34" charset="0"/>
              </a:rPr>
              <a:t> </a:t>
            </a:r>
            <a:r>
              <a:rPr lang="en-US" sz="1600" b="1" dirty="0" err="1">
                <a:solidFill>
                  <a:schemeClr val="tx1"/>
                </a:solidFill>
                <a:latin typeface="Arial" panose="020B0604020202020204" pitchFamily="34" charset="0"/>
                <a:cs typeface="Arial" panose="020B0604020202020204" pitchFamily="34" charset="0"/>
              </a:rPr>
              <a:t>thế</a:t>
            </a:r>
            <a:endParaRPr lang="en-US" sz="1600" b="1" dirty="0">
              <a:solidFill>
                <a:schemeClr val="tx1"/>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F0DC02F2-EE27-4692-AD06-E5992777966F}"/>
              </a:ext>
            </a:extLst>
          </p:cNvPr>
          <p:cNvSpPr txBox="1"/>
          <p:nvPr/>
        </p:nvSpPr>
        <p:spPr>
          <a:xfrm>
            <a:off x="2937589" y="4111644"/>
            <a:ext cx="1764792" cy="307777"/>
          </a:xfrm>
          <a:prstGeom prst="rect">
            <a:avLst/>
          </a:prstGeom>
          <a:solidFill>
            <a:schemeClr val="bg1"/>
          </a:solidFill>
        </p:spPr>
        <p:txBody>
          <a:bodyPr wrap="square" rtlCol="0">
            <a:spAutoFit/>
          </a:bodyPr>
          <a:lstStyle/>
          <a:p>
            <a:r>
              <a:rPr lang="en-US" sz="1400" dirty="0" err="1">
                <a:latin typeface="Arial" panose="020B0604020202020204" pitchFamily="34" charset="0"/>
                <a:cs typeface="Arial" panose="020B0604020202020204" pitchFamily="34" charset="0"/>
              </a:rPr>
              <a:t>Đợt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cấp</a:t>
            </a:r>
            <a:r>
              <a:rPr lang="en-US" sz="1400" dirty="0">
                <a:latin typeface="Arial" panose="020B0604020202020204" pitchFamily="34" charset="0"/>
                <a:cs typeface="Arial" panose="020B0604020202020204" pitchFamily="34" charset="0"/>
              </a:rPr>
              <a:t> COPD</a:t>
            </a:r>
          </a:p>
        </p:txBody>
      </p:sp>
      <p:sp>
        <p:nvSpPr>
          <p:cNvPr id="14" name="TextBox 13">
            <a:extLst>
              <a:ext uri="{FF2B5EF4-FFF2-40B4-BE49-F238E27FC236}">
                <a16:creationId xmlns:a16="http://schemas.microsoft.com/office/drawing/2014/main" id="{18556E80-532D-4374-A6C1-2212E86A68A8}"/>
              </a:ext>
            </a:extLst>
          </p:cNvPr>
          <p:cNvSpPr txBox="1"/>
          <p:nvPr/>
        </p:nvSpPr>
        <p:spPr>
          <a:xfrm>
            <a:off x="2937589" y="4455589"/>
            <a:ext cx="1764792" cy="307777"/>
          </a:xfrm>
          <a:prstGeom prst="rect">
            <a:avLst/>
          </a:prstGeom>
          <a:solidFill>
            <a:schemeClr val="bg1"/>
          </a:solidFill>
        </p:spPr>
        <p:txBody>
          <a:bodyPr wrap="square" rtlCol="0">
            <a:spAutoFit/>
          </a:bodyPr>
          <a:lstStyle/>
          <a:p>
            <a:r>
              <a:rPr lang="en-US" sz="1400" dirty="0" err="1">
                <a:latin typeface="Arial" panose="020B0604020202020204" pitchFamily="34" charset="0"/>
                <a:cs typeface="Arial" panose="020B0604020202020204" pitchFamily="34" charset="0"/>
              </a:rPr>
              <a:t>Viêm</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phổi</a:t>
            </a:r>
            <a:endParaRPr lang="en-US" sz="1400" dirty="0">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0B774CCF-1671-4AC5-AAAA-76B159E95E49}"/>
              </a:ext>
            </a:extLst>
          </p:cNvPr>
          <p:cNvSpPr txBox="1"/>
          <p:nvPr/>
        </p:nvSpPr>
        <p:spPr>
          <a:xfrm>
            <a:off x="2937589" y="4799534"/>
            <a:ext cx="1764792" cy="307777"/>
          </a:xfrm>
          <a:prstGeom prst="rect">
            <a:avLst/>
          </a:prstGeom>
          <a:solidFill>
            <a:schemeClr val="bg1"/>
          </a:solidFill>
        </p:spPr>
        <p:txBody>
          <a:bodyPr wrap="square" rtlCol="0">
            <a:spAutoFit/>
          </a:bodyPr>
          <a:lstStyle/>
          <a:p>
            <a:r>
              <a:rPr lang="en-US" sz="1400" dirty="0" err="1">
                <a:latin typeface="Arial" panose="020B0604020202020204" pitchFamily="34" charset="0"/>
                <a:cs typeface="Arial" panose="020B0604020202020204" pitchFamily="34" charset="0"/>
              </a:rPr>
              <a:t>Tăng</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bậc</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lên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bộ</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ba</a:t>
            </a:r>
            <a:endParaRPr lang="en-US" sz="1400" dirty="0">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493B059F-3F47-482A-9FDE-F10C2C40CF0B}"/>
              </a:ext>
            </a:extLst>
          </p:cNvPr>
          <p:cNvSpPr txBox="1"/>
          <p:nvPr/>
        </p:nvSpPr>
        <p:spPr>
          <a:xfrm>
            <a:off x="2937589" y="5207359"/>
            <a:ext cx="1764792" cy="523220"/>
          </a:xfrm>
          <a:prstGeom prst="rect">
            <a:avLst/>
          </a:prstGeom>
          <a:solidFill>
            <a:schemeClr val="bg1"/>
          </a:solidFill>
        </p:spPr>
        <p:txBody>
          <a:bodyPr wrap="square" rtlCol="0">
            <a:spAutoFit/>
          </a:bodyPr>
          <a:lstStyle/>
          <a:p>
            <a:r>
              <a:rPr lang="en-US" sz="1400" dirty="0" err="1">
                <a:latin typeface="Arial" panose="020B0604020202020204" pitchFamily="34" charset="0"/>
                <a:cs typeface="Arial" panose="020B0604020202020204" pitchFamily="34" charset="0"/>
              </a:rPr>
              <a:t>Bất</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kỳ</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trong</a:t>
            </a:r>
            <a:r>
              <a:rPr lang="en-US" sz="1400" dirty="0">
                <a:latin typeface="Arial" panose="020B0604020202020204" pitchFamily="34" charset="0"/>
                <a:cs typeface="Arial" panose="020B0604020202020204" pitchFamily="34" charset="0"/>
              </a:rPr>
              <a:t> 3 </a:t>
            </a:r>
            <a:r>
              <a:rPr lang="en-US" sz="1400" dirty="0" err="1">
                <a:latin typeface="Arial" panose="020B0604020202020204" pitchFamily="34" charset="0"/>
                <a:cs typeface="Arial" panose="020B0604020202020204" pitchFamily="34" charset="0"/>
              </a:rPr>
              <a:t>biến</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cố</a:t>
            </a:r>
            <a:r>
              <a:rPr lang="en-US" sz="1400" dirty="0">
                <a:latin typeface="Arial" panose="020B0604020202020204" pitchFamily="34" charset="0"/>
                <a:cs typeface="Arial" panose="020B0604020202020204" pitchFamily="34" charset="0"/>
              </a:rPr>
              <a:t> </a:t>
            </a:r>
            <a:r>
              <a:rPr lang="en-US" sz="1400" dirty="0" err="1">
                <a:latin typeface="Arial" panose="020B0604020202020204" pitchFamily="34" charset="0"/>
                <a:cs typeface="Arial" panose="020B0604020202020204" pitchFamily="34" charset="0"/>
              </a:rPr>
              <a:t>trên</a:t>
            </a:r>
            <a:endParaRPr lang="en-US" sz="14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2966188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EFC3A132-F0BA-47B0-968D-F9A4B76F2FB0}"/>
              </a:ext>
            </a:extLst>
          </p:cNvPr>
          <p:cNvSpPr/>
          <p:nvPr/>
        </p:nvSpPr>
        <p:spPr>
          <a:xfrm>
            <a:off x="1447529" y="3131664"/>
            <a:ext cx="3679803" cy="3346812"/>
          </a:xfrm>
          <a:prstGeom prst="ellipse">
            <a:avLst/>
          </a:prstGeom>
          <a:solidFill>
            <a:srgbClr val="C5E0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6C3F46B2-3773-4A39-8462-0833CFE3BF5B}"/>
              </a:ext>
            </a:extLst>
          </p:cNvPr>
          <p:cNvSpPr txBox="1">
            <a:spLocks/>
          </p:cNvSpPr>
          <p:nvPr/>
        </p:nvSpPr>
        <p:spPr>
          <a:xfrm>
            <a:off x="594575" y="346068"/>
            <a:ext cx="11160124" cy="706498"/>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2800" b="1" i="0" kern="1200">
                <a:solidFill>
                  <a:schemeClr val="bg1"/>
                </a:solidFill>
                <a:latin typeface="Calibri" panose="020F0502020204030204" pitchFamily="34" charset="0"/>
                <a:ea typeface="+mj-ea"/>
                <a:cs typeface="Calibri" panose="020F0502020204030204" pitchFamily="34" charset="0"/>
              </a:defRPr>
            </a:lvl1pPr>
          </a:lstStyle>
          <a:p>
            <a:pPr algn="ctr">
              <a:tabLst>
                <a:tab pos="5291138" algn="l"/>
              </a:tabLst>
              <a:defRPr/>
            </a:pPr>
            <a:r>
              <a:rPr lang="en-GB" sz="3200" dirty="0" err="1">
                <a:solidFill>
                  <a:srgbClr val="00B050"/>
                </a:solidFill>
                <a:latin typeface="Arial"/>
                <a:ea typeface="+mn-ea"/>
                <a:cs typeface="Arial"/>
              </a:rPr>
              <a:t>Phân</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tích</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gộp</a:t>
            </a:r>
            <a:r>
              <a:rPr lang="en-GB" sz="3200" dirty="0">
                <a:solidFill>
                  <a:srgbClr val="00B050"/>
                </a:solidFill>
                <a:latin typeface="Arial"/>
                <a:ea typeface="+mn-ea"/>
                <a:cs typeface="Arial"/>
              </a:rPr>
              <a:t> so </a:t>
            </a:r>
            <a:r>
              <a:rPr lang="en-GB" sz="3200" dirty="0" err="1">
                <a:solidFill>
                  <a:srgbClr val="00B050"/>
                </a:solidFill>
                <a:latin typeface="Arial"/>
                <a:ea typeface="+mn-ea"/>
                <a:cs typeface="Arial"/>
              </a:rPr>
              <a:t>sánh</a:t>
            </a:r>
            <a:r>
              <a:rPr lang="en-GB" sz="3200" dirty="0">
                <a:solidFill>
                  <a:srgbClr val="00B050"/>
                </a:solidFill>
                <a:latin typeface="Arial"/>
                <a:ea typeface="+mn-ea"/>
                <a:cs typeface="Arial"/>
              </a:rPr>
              <a:t> LAMA/LABA </a:t>
            </a:r>
            <a:r>
              <a:rPr lang="en-GB" sz="3200" dirty="0" err="1">
                <a:solidFill>
                  <a:srgbClr val="00B050"/>
                </a:solidFill>
                <a:latin typeface="Arial"/>
                <a:ea typeface="+mn-ea"/>
                <a:cs typeface="Arial"/>
              </a:rPr>
              <a:t>và</a:t>
            </a:r>
            <a:r>
              <a:rPr lang="en-GB" sz="3200" dirty="0">
                <a:solidFill>
                  <a:srgbClr val="00B050"/>
                </a:solidFill>
                <a:latin typeface="Arial"/>
                <a:ea typeface="+mn-ea"/>
                <a:cs typeface="Arial"/>
              </a:rPr>
              <a:t> ICS/LABA/LAMA</a:t>
            </a:r>
          </a:p>
        </p:txBody>
      </p:sp>
      <p:graphicFrame>
        <p:nvGraphicFramePr>
          <p:cNvPr id="4" name="Diagram 3">
            <a:extLst>
              <a:ext uri="{FF2B5EF4-FFF2-40B4-BE49-F238E27FC236}">
                <a16:creationId xmlns:a16="http://schemas.microsoft.com/office/drawing/2014/main" id="{ECBB0C85-DC25-4EF4-973F-FFC4915D244B}"/>
              </a:ext>
            </a:extLst>
          </p:cNvPr>
          <p:cNvGraphicFramePr/>
          <p:nvPr/>
        </p:nvGraphicFramePr>
        <p:xfrm>
          <a:off x="556746" y="1367507"/>
          <a:ext cx="11278233" cy="4397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object 4">
            <a:extLst>
              <a:ext uri="{FF2B5EF4-FFF2-40B4-BE49-F238E27FC236}">
                <a16:creationId xmlns:a16="http://schemas.microsoft.com/office/drawing/2014/main" id="{BE974702-7FBA-4439-AE7D-4EE8F6819C75}"/>
              </a:ext>
            </a:extLst>
          </p:cNvPr>
          <p:cNvSpPr txBox="1"/>
          <p:nvPr/>
        </p:nvSpPr>
        <p:spPr>
          <a:xfrm>
            <a:off x="7337405" y="6580569"/>
            <a:ext cx="4854595" cy="154261"/>
          </a:xfrm>
          <a:prstGeom prst="rect">
            <a:avLst/>
          </a:prstGeom>
        </p:spPr>
        <p:txBody>
          <a:bodyPr vert="horz" wrap="square" lIns="0" tIns="14604" rIns="0" bIns="0" rtlCol="0">
            <a:spAutoFit/>
          </a:bodyPr>
          <a:lstStyle/>
          <a:p>
            <a:pPr marL="12700" defTabSz="914400">
              <a:spcBef>
                <a:spcPts val="114"/>
              </a:spcBef>
              <a:defRPr/>
            </a:pPr>
            <a:r>
              <a:rPr lang="en-US" sz="900" spc="5" dirty="0">
                <a:solidFill>
                  <a:prstClr val="white">
                    <a:lumMod val="65000"/>
                  </a:prstClr>
                </a:solidFill>
                <a:latin typeface="Arial" panose="020B0604020202020204" pitchFamily="34" charset="0"/>
                <a:cs typeface="Arial" panose="020B0604020202020204" pitchFamily="34" charset="0"/>
              </a:rPr>
              <a:t> </a:t>
            </a:r>
            <a:r>
              <a:rPr lang="en-US" sz="900" spc="5" dirty="0" err="1">
                <a:solidFill>
                  <a:prstClr val="white">
                    <a:lumMod val="65000"/>
                  </a:prstClr>
                </a:solidFill>
                <a:latin typeface="Arial" panose="020B0604020202020204" pitchFamily="34" charset="0"/>
                <a:cs typeface="Arial" panose="020B0604020202020204" pitchFamily="34" charset="0"/>
              </a:rPr>
              <a:t>Miravitlles</a:t>
            </a:r>
            <a:r>
              <a:rPr lang="en-US" sz="900" spc="5" dirty="0">
                <a:solidFill>
                  <a:prstClr val="white">
                    <a:lumMod val="65000"/>
                  </a:prstClr>
                </a:solidFill>
                <a:latin typeface="Arial" panose="020B0604020202020204" pitchFamily="34" charset="0"/>
                <a:cs typeface="Arial" panose="020B0604020202020204" pitchFamily="34" charset="0"/>
              </a:rPr>
              <a:t>, et al. </a:t>
            </a:r>
            <a:r>
              <a:rPr lang="en-US" sz="900" dirty="0">
                <a:solidFill>
                  <a:prstClr val="white">
                    <a:lumMod val="65000"/>
                  </a:prstClr>
                </a:solidFill>
                <a:latin typeface="Arial" panose="020B0604020202020204" pitchFamily="34" charset="0"/>
                <a:cs typeface="Arial" panose="020B0604020202020204" pitchFamily="34" charset="0"/>
              </a:rPr>
              <a:t>American Journal of Respiratory and Critical Care Medicine. 2021;203:A2251</a:t>
            </a:r>
            <a:endParaRPr sz="900" dirty="0">
              <a:solidFill>
                <a:prstClr val="white">
                  <a:lumMod val="65000"/>
                </a:prstClr>
              </a:solidFill>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CAA3F36-D001-41C8-A0F6-5D05050083C1}"/>
              </a:ext>
            </a:extLst>
          </p:cNvPr>
          <p:cNvSpPr txBox="1"/>
          <p:nvPr/>
        </p:nvSpPr>
        <p:spPr>
          <a:xfrm>
            <a:off x="836425" y="1959879"/>
            <a:ext cx="10839635" cy="1031051"/>
          </a:xfrm>
          <a:prstGeom prst="rect">
            <a:avLst/>
          </a:prstGeom>
          <a:noFill/>
        </p:spPr>
        <p:txBody>
          <a:bodyPr wrap="square" rtlCol="0">
            <a:spAutoFit/>
          </a:bodyPr>
          <a:lstStyle/>
          <a:p>
            <a:pPr defTabSz="914400">
              <a:defRPr/>
            </a:pPr>
            <a:r>
              <a:rPr kumimoji="0" lang="en-GB"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Đặc</a:t>
            </a:r>
            <a:r>
              <a:rPr kumimoji="0" lang="en-GB"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điểm</a:t>
            </a:r>
            <a:r>
              <a:rPr kumimoji="0" lang="en-GB"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ban </a:t>
            </a:r>
            <a:r>
              <a:rPr kumimoji="0" lang="en-GB" sz="1800" b="1" i="0" u="none" strike="noStrike" kern="0" cap="none" spc="0" normalizeH="0" baseline="0" noProof="0" dirty="0" err="1">
                <a:ln>
                  <a:noFill/>
                </a:ln>
                <a:effectLst/>
                <a:uLnTx/>
                <a:uFillTx/>
                <a:latin typeface="Arial" panose="020B0604020202020204" pitchFamily="34" charset="0"/>
                <a:cs typeface="Arial" panose="020B0604020202020204" pitchFamily="34" charset="0"/>
              </a:rPr>
              <a:t>đầu</a:t>
            </a:r>
            <a:r>
              <a:rPr kumimoji="0" lang="en-GB"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lang="en-GB" kern="0" dirty="0">
                <a:latin typeface="Arial" panose="020B0604020202020204" pitchFamily="34" charset="0"/>
                <a:cs typeface="Arial" panose="020B0604020202020204" pitchFamily="34" charset="0"/>
              </a:rPr>
              <a:t>6266 BN </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COPD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mức</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độ</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trung</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bình-nặng</a:t>
            </a:r>
            <a:endPar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a:p>
            <a:pPr defTabSz="914400">
              <a:defRPr/>
            </a:pPr>
            <a:r>
              <a:rPr kumimoji="0" lang="en-GB" sz="2000" b="1" i="0" u="none" strike="noStrike" kern="0" cap="none" spc="0" normalizeH="0" baseline="0" noProof="0" dirty="0">
                <a:ln>
                  <a:noFill/>
                </a:ln>
                <a:effectLst/>
                <a:uLnTx/>
                <a:uFillTx/>
                <a:latin typeface="Arial" panose="020B0604020202020204" pitchFamily="34" charset="0"/>
                <a:cs typeface="Arial" panose="020B0604020202020204" pitchFamily="34" charset="0"/>
              </a:rPr>
              <a:t>			19%</a:t>
            </a:r>
            <a:r>
              <a:rPr kumimoji="0" lang="en-GB" sz="1800" b="1"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bệnh</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nhân</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có</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 2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đợt</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cấp</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i="0" u="none" strike="noStrike" kern="0" cap="none" spc="0" normalizeH="0" baseline="0" noProof="0" dirty="0" err="1">
                <a:ln>
                  <a:noFill/>
                </a:ln>
                <a:effectLst/>
                <a:uLnTx/>
                <a:uFillTx/>
                <a:latin typeface="Arial" panose="020B0604020202020204" pitchFamily="34" charset="0"/>
                <a:cs typeface="Arial" panose="020B0604020202020204" pitchFamily="34" charset="0"/>
              </a:rPr>
              <a:t>trong</a:t>
            </a:r>
            <a:r>
              <a:rPr kumimoji="0" lang="en-GB" sz="180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năm</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8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trước</a:t>
            </a:r>
            <a:r>
              <a:rPr kumimoji="0" lang="en-GB" sz="18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p>
          <a:p>
            <a:pPr defTabSz="914400">
              <a:spcBef>
                <a:spcPts val="600"/>
              </a:spcBef>
              <a:defRPr/>
            </a:pPr>
            <a:r>
              <a:rPr lang="en-GB" b="1" kern="0" dirty="0" err="1">
                <a:latin typeface="Arial" panose="020B0604020202020204" pitchFamily="34" charset="0"/>
                <a:cs typeface="Arial" panose="020B0604020202020204" pitchFamily="34" charset="0"/>
              </a:rPr>
              <a:t>Tiêu</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chí</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chính</a:t>
            </a:r>
            <a:r>
              <a:rPr lang="en-GB" b="1"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thời</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gian</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đến</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khi</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tử</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vong</a:t>
            </a:r>
            <a:r>
              <a:rPr lang="en-GB" kern="0" dirty="0">
                <a:latin typeface="Arial" panose="020B0604020202020204" pitchFamily="34" charset="0"/>
                <a:cs typeface="Arial" panose="020B0604020202020204" pitchFamily="34" charset="0"/>
              </a:rPr>
              <a:t> do </a:t>
            </a:r>
            <a:r>
              <a:rPr lang="en-GB" kern="0" dirty="0" err="1">
                <a:latin typeface="Arial" panose="020B0604020202020204" pitchFamily="34" charset="0"/>
                <a:cs typeface="Arial" panose="020B0604020202020204" pitchFamily="34" charset="0"/>
              </a:rPr>
              <a:t>mọi</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nguyên</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nhân</a:t>
            </a:r>
            <a:r>
              <a:rPr lang="en-GB" kern="0" dirty="0">
                <a:latin typeface="Arial" panose="020B0604020202020204" pitchFamily="34" charset="0"/>
                <a:cs typeface="Arial" panose="020B0604020202020204" pitchFamily="34" charset="0"/>
              </a:rPr>
              <a:t> </a:t>
            </a:r>
            <a:r>
              <a:rPr lang="en-GB" kern="0" dirty="0" err="1">
                <a:latin typeface="Arial" panose="020B0604020202020204" pitchFamily="34" charset="0"/>
                <a:cs typeface="Arial" panose="020B0604020202020204" pitchFamily="34" charset="0"/>
              </a:rPr>
              <a:t>giữa</a:t>
            </a:r>
            <a:r>
              <a:rPr lang="en-GB" kern="0" dirty="0">
                <a:latin typeface="Arial" panose="020B0604020202020204" pitchFamily="34" charset="0"/>
                <a:cs typeface="Arial" panose="020B0604020202020204" pitchFamily="34" charset="0"/>
              </a:rPr>
              <a:t> LAMA/LABA/ICS </a:t>
            </a:r>
            <a:r>
              <a:rPr lang="en-GB" kern="0" dirty="0" err="1">
                <a:latin typeface="Arial" panose="020B0604020202020204" pitchFamily="34" charset="0"/>
                <a:cs typeface="Arial" panose="020B0604020202020204" pitchFamily="34" charset="0"/>
              </a:rPr>
              <a:t>và</a:t>
            </a:r>
            <a:r>
              <a:rPr lang="en-GB" kern="0" dirty="0">
                <a:latin typeface="Arial" panose="020B0604020202020204" pitchFamily="34" charset="0"/>
                <a:cs typeface="Arial" panose="020B0604020202020204" pitchFamily="34" charset="0"/>
              </a:rPr>
              <a:t> LAMA/LABA</a:t>
            </a:r>
            <a:endParaRPr kumimoji="0" lang="en-US" sz="1800" b="0"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4C1DB7A6-5888-4397-A108-C39CB4AE1C9E}"/>
              </a:ext>
            </a:extLst>
          </p:cNvPr>
          <p:cNvSpPr/>
          <p:nvPr/>
        </p:nvSpPr>
        <p:spPr>
          <a:xfrm>
            <a:off x="1477366" y="4468044"/>
            <a:ext cx="3620127" cy="674052"/>
          </a:xfrm>
          <a:prstGeom prst="rect">
            <a:avLst/>
          </a:prstGeom>
          <a:noFill/>
        </p:spPr>
        <p:txBody>
          <a:bodyPr wrap="square" lIns="0" tIns="0" rIns="0" bIns="0" anchor="ctr" anchorCtr="0">
            <a:noAutofit/>
          </a:bodyPr>
          <a:lstStyle/>
          <a:p>
            <a:pPr algn="ctr" defTabSz="609585">
              <a:defRPr/>
            </a:pPr>
            <a:r>
              <a:rPr lang="en-GB" b="1" kern="0" dirty="0" err="1">
                <a:latin typeface="Arial" panose="020B0604020202020204" pitchFamily="34" charset="0"/>
                <a:cs typeface="Arial" panose="020B0604020202020204" pitchFamily="34" charset="0"/>
              </a:rPr>
              <a:t>Giữa</a:t>
            </a:r>
            <a:r>
              <a:rPr lang="en-GB" b="1" kern="0" dirty="0">
                <a:latin typeface="Arial" panose="020B0604020202020204" pitchFamily="34" charset="0"/>
                <a:cs typeface="Arial" panose="020B0604020202020204" pitchFamily="34" charset="0"/>
              </a:rPr>
              <a:t> LAMA/LABA </a:t>
            </a:r>
            <a:r>
              <a:rPr lang="en-GB" b="1" kern="0" dirty="0" err="1">
                <a:latin typeface="Arial" panose="020B0604020202020204" pitchFamily="34" charset="0"/>
                <a:cs typeface="Arial" panose="020B0604020202020204" pitchFamily="34" charset="0"/>
              </a:rPr>
              <a:t>và</a:t>
            </a:r>
            <a:r>
              <a:rPr lang="en-GB" b="1" kern="0" dirty="0">
                <a:latin typeface="Arial" panose="020B0604020202020204" pitchFamily="34" charset="0"/>
                <a:cs typeface="Arial" panose="020B0604020202020204" pitchFamily="34" charset="0"/>
              </a:rPr>
              <a:t> LAMA/LABA/ICS </a:t>
            </a:r>
            <a:r>
              <a:rPr lang="en-GB" b="1" kern="0" dirty="0" err="1">
                <a:latin typeface="Arial" panose="020B0604020202020204" pitchFamily="34" charset="0"/>
                <a:cs typeface="Arial" panose="020B0604020202020204" pitchFamily="34" charset="0"/>
              </a:rPr>
              <a:t>không</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khác</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biệt</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về</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thời</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gian</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đến</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khi</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tử</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vong</a:t>
            </a:r>
            <a:r>
              <a:rPr lang="en-GB" b="1" kern="0" dirty="0">
                <a:latin typeface="Arial" panose="020B0604020202020204" pitchFamily="34" charset="0"/>
                <a:cs typeface="Arial" panose="020B0604020202020204" pitchFamily="34" charset="0"/>
              </a:rPr>
              <a:t> do </a:t>
            </a:r>
            <a:r>
              <a:rPr lang="en-GB" b="1" kern="0" dirty="0" err="1">
                <a:latin typeface="Arial" panose="020B0604020202020204" pitchFamily="34" charset="0"/>
                <a:cs typeface="Arial" panose="020B0604020202020204" pitchFamily="34" charset="0"/>
              </a:rPr>
              <a:t>mọi</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nguyên</a:t>
            </a:r>
            <a:r>
              <a:rPr lang="en-GB" b="1" kern="0" dirty="0">
                <a:latin typeface="Arial" panose="020B0604020202020204" pitchFamily="34" charset="0"/>
                <a:cs typeface="Arial" panose="020B0604020202020204" pitchFamily="34" charset="0"/>
              </a:rPr>
              <a:t> </a:t>
            </a:r>
            <a:r>
              <a:rPr lang="en-GB" b="1" kern="0" dirty="0" err="1">
                <a:latin typeface="Arial" panose="020B0604020202020204" pitchFamily="34" charset="0"/>
                <a:cs typeface="Arial" panose="020B0604020202020204" pitchFamily="34" charset="0"/>
              </a:rPr>
              <a:t>nhân</a:t>
            </a:r>
            <a:r>
              <a:rPr lang="en-GB" b="1" kern="0" dirty="0">
                <a:latin typeface="Arial" panose="020B0604020202020204" pitchFamily="34" charset="0"/>
                <a:cs typeface="Arial" panose="020B0604020202020204" pitchFamily="34" charset="0"/>
              </a:rPr>
              <a:t> </a:t>
            </a:r>
          </a:p>
          <a:p>
            <a:pPr algn="ctr" defTabSz="609585">
              <a:spcBef>
                <a:spcPts val="600"/>
              </a:spcBef>
              <a:defRPr/>
            </a:pPr>
            <a:r>
              <a:rPr lang="en-GB" kern="0" dirty="0">
                <a:latin typeface="Arial" panose="020B0604020202020204" pitchFamily="34" charset="0"/>
                <a:cs typeface="Arial" panose="020B0604020202020204" pitchFamily="34" charset="0"/>
              </a:rPr>
              <a:t>(Hazard ratio: 0.93; p = 0.742)</a:t>
            </a:r>
          </a:p>
        </p:txBody>
      </p:sp>
      <p:graphicFrame>
        <p:nvGraphicFramePr>
          <p:cNvPr id="10" name="Chart 9">
            <a:extLst>
              <a:ext uri="{FF2B5EF4-FFF2-40B4-BE49-F238E27FC236}">
                <a16:creationId xmlns:a16="http://schemas.microsoft.com/office/drawing/2014/main" id="{09612DB7-2911-48D3-BDE6-B4A5FDFB531C}"/>
              </a:ext>
            </a:extLst>
          </p:cNvPr>
          <p:cNvGraphicFramePr/>
          <p:nvPr/>
        </p:nvGraphicFramePr>
        <p:xfrm>
          <a:off x="6096000" y="3143595"/>
          <a:ext cx="5738979" cy="3351280"/>
        </p:xfrm>
        <a:graphic>
          <a:graphicData uri="http://schemas.openxmlformats.org/drawingml/2006/chart">
            <c:chart xmlns:c="http://schemas.openxmlformats.org/drawingml/2006/chart" xmlns:r="http://schemas.openxmlformats.org/officeDocument/2006/relationships" r:id="rId8"/>
          </a:graphicData>
        </a:graphic>
      </p:graphicFrame>
      <p:sp>
        <p:nvSpPr>
          <p:cNvPr id="15" name="Right Brace 14">
            <a:extLst>
              <a:ext uri="{FF2B5EF4-FFF2-40B4-BE49-F238E27FC236}">
                <a16:creationId xmlns:a16="http://schemas.microsoft.com/office/drawing/2014/main" id="{4B997482-494F-49D3-9D06-95A7CCFECD33}"/>
              </a:ext>
            </a:extLst>
          </p:cNvPr>
          <p:cNvSpPr/>
          <p:nvPr/>
        </p:nvSpPr>
        <p:spPr>
          <a:xfrm>
            <a:off x="7937018" y="5295376"/>
            <a:ext cx="164991" cy="390233"/>
          </a:xfrm>
          <a:prstGeom prst="rightBrace">
            <a:avLst/>
          </a:prstGeom>
          <a:noFill/>
          <a:ln w="6350" cap="flat" cmpd="sng" algn="ctr">
            <a:solidFill>
              <a:srgbClr val="003366"/>
            </a:solidFill>
            <a:prstDash val="solid"/>
            <a:miter lim="800000"/>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GB" sz="2400" b="0" i="0" u="none" strike="noStrike" kern="0" cap="none" spc="0" normalizeH="0" baseline="0" noProof="0" dirty="0">
              <a:ln>
                <a:noFill/>
              </a:ln>
              <a:solidFill>
                <a:srgbClr val="58646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3531A11-0CD1-4EE5-9EF7-63460DFD4668}"/>
              </a:ext>
            </a:extLst>
          </p:cNvPr>
          <p:cNvSpPr txBox="1"/>
          <p:nvPr/>
        </p:nvSpPr>
        <p:spPr>
          <a:xfrm>
            <a:off x="8359511" y="4905978"/>
            <a:ext cx="1759761" cy="830997"/>
          </a:xfrm>
          <a:prstGeom prst="rect">
            <a:avLst/>
          </a:prstGeom>
          <a:noFill/>
        </p:spPr>
        <p:txBody>
          <a:bodyPr wrap="squar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Tỉ</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lệ</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tử</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vong</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liên</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quan</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hô</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GB" sz="1200" b="0" i="0" u="none" strike="noStrike" kern="0" cap="none" spc="0" normalizeH="0" baseline="0" noProof="0" dirty="0" err="1">
                <a:ln>
                  <a:noFill/>
                </a:ln>
                <a:effectLst/>
                <a:uLnTx/>
                <a:uFillTx/>
                <a:latin typeface="Arial" panose="020B0604020202020204" pitchFamily="34" charset="0"/>
                <a:cs typeface="Arial" panose="020B0604020202020204" pitchFamily="34" charset="0"/>
              </a:rPr>
              <a:t>hấp</a:t>
            </a: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a:t>
            </a:r>
            <a:b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b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LAMA/LABA: </a:t>
            </a:r>
            <a:r>
              <a:rPr kumimoji="0" lang="en-GB" sz="1200" b="1" i="0" u="none" strike="noStrike" kern="0" cap="none" spc="0" normalizeH="0" baseline="0" noProof="0" dirty="0">
                <a:ln>
                  <a:noFill/>
                </a:ln>
                <a:effectLst/>
                <a:uLnTx/>
                <a:uFillTx/>
                <a:latin typeface="Arial" panose="020B0604020202020204" pitchFamily="34" charset="0"/>
                <a:cs typeface="Arial" panose="020B0604020202020204" pitchFamily="34" charset="0"/>
              </a:rPr>
              <a:t>22% </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GB" sz="1200" b="0" i="0" u="none" strike="noStrike" kern="0" cap="none" spc="0" normalizeH="0" baseline="0" noProof="0" dirty="0">
                <a:ln>
                  <a:noFill/>
                </a:ln>
                <a:effectLst/>
                <a:uLnTx/>
                <a:uFillTx/>
                <a:latin typeface="Arial" panose="020B0604020202020204" pitchFamily="34" charset="0"/>
                <a:cs typeface="Arial" panose="020B0604020202020204" pitchFamily="34" charset="0"/>
              </a:rPr>
              <a:t>LAMA/LABA/ICS: </a:t>
            </a:r>
            <a:r>
              <a:rPr kumimoji="0" lang="en-GB" sz="1200" b="1" i="0" u="none" strike="noStrike" kern="0" cap="none" spc="0" normalizeH="0" baseline="0" noProof="0" dirty="0">
                <a:ln>
                  <a:noFill/>
                </a:ln>
                <a:effectLst/>
                <a:uLnTx/>
                <a:uFillTx/>
                <a:latin typeface="Arial" panose="020B0604020202020204" pitchFamily="34" charset="0"/>
                <a:cs typeface="Arial" panose="020B0604020202020204" pitchFamily="34" charset="0"/>
              </a:rPr>
              <a:t>24%</a:t>
            </a:r>
          </a:p>
        </p:txBody>
      </p:sp>
    </p:spTree>
    <p:extLst>
      <p:ext uri="{BB962C8B-B14F-4D97-AF65-F5344CB8AC3E}">
        <p14:creationId xmlns:p14="http://schemas.microsoft.com/office/powerpoint/2010/main" val="171295797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D49126C-5FD2-4101-899C-B077E78C8BF3}"/>
              </a:ext>
            </a:extLst>
          </p:cNvPr>
          <p:cNvSpPr/>
          <p:nvPr/>
        </p:nvSpPr>
        <p:spPr>
          <a:xfrm>
            <a:off x="0" y="2514600"/>
            <a:ext cx="12192000" cy="1828800"/>
          </a:xfrm>
          <a:prstGeom prst="rect">
            <a:avLst/>
          </a:prstGeom>
          <a:gradFill flip="none" rotWithShape="1">
            <a:gsLst>
              <a:gs pos="0">
                <a:srgbClr val="FBEB85">
                  <a:tint val="66000"/>
                  <a:satMod val="160000"/>
                </a:srgbClr>
              </a:gs>
              <a:gs pos="50000">
                <a:srgbClr val="FBEB85">
                  <a:tint val="44500"/>
                  <a:satMod val="160000"/>
                </a:srgbClr>
              </a:gs>
              <a:gs pos="100000">
                <a:srgbClr val="FBEB85">
                  <a:tint val="23500"/>
                  <a:satMod val="160000"/>
                </a:srgbClr>
              </a:gs>
            </a:gsLst>
            <a:lin ang="0" scaled="1"/>
            <a:tileRect/>
          </a:gra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E66D624-592F-44C1-A440-6534AD4AC319}"/>
              </a:ext>
            </a:extLst>
          </p:cNvPr>
          <p:cNvSpPr txBox="1"/>
          <p:nvPr/>
        </p:nvSpPr>
        <p:spPr>
          <a:xfrm>
            <a:off x="1412656" y="2738406"/>
            <a:ext cx="9144000" cy="1381188"/>
          </a:xfrm>
          <a:prstGeom prst="rect">
            <a:avLst/>
          </a:prstGeom>
        </p:spPr>
        <p:txBody>
          <a:bodyPr vert="horz" lIns="91440" tIns="45720" rIns="91440" bIns="45720" rtlCol="0" anchor="ctr">
            <a:normAutofit/>
          </a:bodyPr>
          <a:lstStyle/>
          <a:p>
            <a:pPr marL="0" marR="0" lvl="0" indent="0" algn="ctr" defTabSz="914400" rtl="0" eaLnBrk="1" fontAlgn="auto" latinLnBrk="0" hangingPunct="1">
              <a:lnSpc>
                <a:spcPct val="90000"/>
              </a:lnSpc>
              <a:spcBef>
                <a:spcPct val="0"/>
              </a:spcBef>
              <a:spcAft>
                <a:spcPts val="600"/>
              </a:spcAft>
              <a:buClrTx/>
              <a:buSzTx/>
              <a:buFontTx/>
              <a:buNone/>
              <a:tabLst/>
              <a:defRPr/>
            </a:pP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Hướng</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dẫn</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điều</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a:t>
            </a:r>
            <a:r>
              <a:rPr kumimoji="0" lang="en-US" sz="4000" b="1" i="0" u="none" strike="noStrike" kern="1200" cap="none" spc="0" normalizeH="0" baseline="0" noProof="0" dirty="0" err="1">
                <a:ln>
                  <a:noFill/>
                </a:ln>
                <a:solidFill>
                  <a:srgbClr val="00B050"/>
                </a:solidFill>
                <a:effectLst/>
                <a:uLnTx/>
                <a:uFillTx/>
                <a:latin typeface="Arial" panose="020B0604020202020204" pitchFamily="34" charset="0"/>
                <a:ea typeface="+mn-ea"/>
                <a:cs typeface="Arial" panose="020B0604020202020204" pitchFamily="34" charset="0"/>
              </a:rPr>
              <a:t>trị</a:t>
            </a:r>
            <a:r>
              <a:rPr kumimoji="0" lang="en-US" sz="4000" b="1" i="0" u="none" strike="noStrike" kern="1200" cap="none" spc="0" normalizeH="0" baseline="0" noProof="0" dirty="0">
                <a:ln>
                  <a:noFill/>
                </a:ln>
                <a:solidFill>
                  <a:srgbClr val="00B050"/>
                </a:solidFill>
                <a:effectLst/>
                <a:uLnTx/>
                <a:uFillTx/>
                <a:latin typeface="Arial" panose="020B0604020202020204" pitchFamily="34" charset="0"/>
                <a:ea typeface="+mn-ea"/>
                <a:cs typeface="Arial" panose="020B0604020202020204" pitchFamily="34" charset="0"/>
              </a:rPr>
              <a:t> LAMA/LABA</a:t>
            </a:r>
          </a:p>
        </p:txBody>
      </p:sp>
    </p:spTree>
    <p:extLst>
      <p:ext uri="{BB962C8B-B14F-4D97-AF65-F5344CB8AC3E}">
        <p14:creationId xmlns:p14="http://schemas.microsoft.com/office/powerpoint/2010/main" val="11074310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27B67822-5FC7-4767-85BD-FA887F218D65}"/>
              </a:ext>
            </a:extLst>
          </p:cNvPr>
          <p:cNvSpPr txBox="1"/>
          <p:nvPr/>
        </p:nvSpPr>
        <p:spPr>
          <a:xfrm>
            <a:off x="8483355" y="3731093"/>
            <a:ext cx="3022843" cy="1200329"/>
          </a:xfrm>
          <a:prstGeom prst="rect">
            <a:avLst/>
          </a:prstGeom>
          <a:solidFill>
            <a:schemeClr val="bg1"/>
          </a:solidFill>
          <a:ln w="19050">
            <a:solidFill>
              <a:srgbClr val="FFC000"/>
            </a:solidFill>
          </a:ln>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effectLst/>
                <a:uLnTx/>
                <a:uFillTx/>
                <a:latin typeface="Arial" panose="020B0604020202020204" pitchFamily="34" charset="0"/>
                <a:cs typeface="Arial" panose="020B0604020202020204" pitchFamily="34" charset="0"/>
              </a:rPr>
              <a:t>GOLD B: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Bệnh</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nhân</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khó</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thở</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nặng</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nên</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cân</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nhắc</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khởi</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trị</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bằng</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thuốc</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giãn</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phế</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quản</a:t>
            </a:r>
            <a:r>
              <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rPr>
              <a:t>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kép</a:t>
            </a:r>
            <a:endPar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06BA4FD9-E716-476E-A34E-F737CC7E3ABF}"/>
              </a:ext>
            </a:extLst>
          </p:cNvPr>
          <p:cNvPicPr>
            <a:picLocks noChangeAspect="1"/>
          </p:cNvPicPr>
          <p:nvPr/>
        </p:nvPicPr>
        <p:blipFill>
          <a:blip r:embed="rId2"/>
          <a:stretch>
            <a:fillRect/>
          </a:stretch>
        </p:blipFill>
        <p:spPr>
          <a:xfrm>
            <a:off x="800100" y="1791270"/>
            <a:ext cx="7574367" cy="3313559"/>
          </a:xfrm>
          <a:prstGeom prst="rect">
            <a:avLst/>
          </a:prstGeom>
          <a:ln w="19050">
            <a:solidFill>
              <a:schemeClr val="bg2">
                <a:lumMod val="25000"/>
              </a:schemeClr>
            </a:solidFill>
          </a:ln>
        </p:spPr>
      </p:pic>
      <p:sp>
        <p:nvSpPr>
          <p:cNvPr id="10" name="Title 1">
            <a:extLst>
              <a:ext uri="{FF2B5EF4-FFF2-40B4-BE49-F238E27FC236}">
                <a16:creationId xmlns:a16="http://schemas.microsoft.com/office/drawing/2014/main" id="{BFC58F43-D8C8-4591-9279-2ABEE09D8E0E}"/>
              </a:ext>
            </a:extLst>
          </p:cNvPr>
          <p:cNvSpPr txBox="1">
            <a:spLocks/>
          </p:cNvSpPr>
          <p:nvPr/>
        </p:nvSpPr>
        <p:spPr>
          <a:xfrm>
            <a:off x="515936" y="479697"/>
            <a:ext cx="11160124" cy="706498"/>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2800" b="1" i="0" kern="1200">
                <a:solidFill>
                  <a:schemeClr val="bg1"/>
                </a:solidFill>
                <a:latin typeface="Calibri" panose="020F0502020204030204" pitchFamily="34" charset="0"/>
                <a:ea typeface="+mj-ea"/>
                <a:cs typeface="Calibri" panose="020F0502020204030204" pitchFamily="34" charset="0"/>
              </a:defRPr>
            </a:lvl1pPr>
          </a:lstStyle>
          <a:p>
            <a:pPr algn="ctr">
              <a:tabLst>
                <a:tab pos="5291138" algn="l"/>
              </a:tabLst>
              <a:defRPr/>
            </a:pPr>
            <a:r>
              <a:rPr lang="en-GB" sz="3200" dirty="0" err="1">
                <a:solidFill>
                  <a:srgbClr val="00B050"/>
                </a:solidFill>
                <a:latin typeface="Arial"/>
                <a:ea typeface="+mn-ea"/>
                <a:cs typeface="Arial"/>
              </a:rPr>
              <a:t>Khuyến</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cáo</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khởi</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trị</a:t>
            </a:r>
            <a:r>
              <a:rPr lang="en-GB" sz="3200" dirty="0">
                <a:solidFill>
                  <a:srgbClr val="00B050"/>
                </a:solidFill>
                <a:latin typeface="Arial"/>
                <a:ea typeface="+mn-ea"/>
                <a:cs typeface="Arial"/>
              </a:rPr>
              <a:t> LAMA/LABA </a:t>
            </a:r>
            <a:r>
              <a:rPr lang="en-GB" sz="3200" dirty="0" err="1">
                <a:solidFill>
                  <a:srgbClr val="00B050"/>
                </a:solidFill>
                <a:latin typeface="Arial"/>
                <a:ea typeface="+mn-ea"/>
                <a:cs typeface="Arial"/>
              </a:rPr>
              <a:t>của</a:t>
            </a:r>
            <a:r>
              <a:rPr lang="en-GB" sz="3200" dirty="0">
                <a:solidFill>
                  <a:srgbClr val="00B050"/>
                </a:solidFill>
                <a:latin typeface="Arial"/>
                <a:ea typeface="+mn-ea"/>
                <a:cs typeface="Arial"/>
              </a:rPr>
              <a:t> GOLD </a:t>
            </a:r>
          </a:p>
        </p:txBody>
      </p:sp>
      <p:sp>
        <p:nvSpPr>
          <p:cNvPr id="11" name="Rectangle 10">
            <a:extLst>
              <a:ext uri="{FF2B5EF4-FFF2-40B4-BE49-F238E27FC236}">
                <a16:creationId xmlns:a16="http://schemas.microsoft.com/office/drawing/2014/main" id="{D2CD3FF9-F605-4E27-9E7E-2D86FDCAB4E4}"/>
              </a:ext>
            </a:extLst>
          </p:cNvPr>
          <p:cNvSpPr/>
          <p:nvPr/>
        </p:nvSpPr>
        <p:spPr>
          <a:xfrm>
            <a:off x="4584061" y="6519446"/>
            <a:ext cx="7580811" cy="338554"/>
          </a:xfrm>
          <a:prstGeom prst="rect">
            <a:avLst/>
          </a:prstGeom>
        </p:spPr>
        <p:txBody>
          <a:bodyPr wrap="square" anchor="b">
            <a:spAutoFit/>
          </a:bodyPr>
          <a:lstStyle/>
          <a:p>
            <a:r>
              <a:rPr lang="en-US" sz="800" dirty="0">
                <a:solidFill>
                  <a:schemeClr val="bg1">
                    <a:lumMod val="65000"/>
                  </a:schemeClr>
                </a:solidFill>
                <a:latin typeface="Arial" panose="020B0604020202020204" pitchFamily="34" charset="0"/>
                <a:cs typeface="Arial" panose="020B0604020202020204" pitchFamily="34" charset="0"/>
              </a:rPr>
              <a:t>Global Initiative for Chronic Obstructive Lung Disease (GOLD). Global Strategy for the Diagnosis, Management, and Prevention of Chronic Obstructive Pulmonary Disease (2022 Report). Available at: https://goldcopd.org/2022-gold-reports/ Accessed 18</a:t>
            </a:r>
            <a:r>
              <a:rPr lang="en-US" sz="800" baseline="30000" dirty="0">
                <a:solidFill>
                  <a:schemeClr val="bg1">
                    <a:lumMod val="65000"/>
                  </a:schemeClr>
                </a:solidFill>
                <a:latin typeface="Arial" panose="020B0604020202020204" pitchFamily="34" charset="0"/>
                <a:cs typeface="Arial" panose="020B0604020202020204" pitchFamily="34" charset="0"/>
              </a:rPr>
              <a:t>th</a:t>
            </a:r>
            <a:r>
              <a:rPr lang="en-US" sz="800" dirty="0">
                <a:solidFill>
                  <a:schemeClr val="bg1">
                    <a:lumMod val="65000"/>
                  </a:schemeClr>
                </a:solidFill>
                <a:latin typeface="Arial" panose="020B0604020202020204" pitchFamily="34" charset="0"/>
                <a:cs typeface="Arial" panose="020B0604020202020204" pitchFamily="34" charset="0"/>
              </a:rPr>
              <a:t> November, 2021.</a:t>
            </a:r>
          </a:p>
        </p:txBody>
      </p:sp>
      <p:sp>
        <p:nvSpPr>
          <p:cNvPr id="14" name="TextBox 13">
            <a:extLst>
              <a:ext uri="{FF2B5EF4-FFF2-40B4-BE49-F238E27FC236}">
                <a16:creationId xmlns:a16="http://schemas.microsoft.com/office/drawing/2014/main" id="{0856415E-E85F-415A-9135-8AE46EB2BFA8}"/>
              </a:ext>
            </a:extLst>
          </p:cNvPr>
          <p:cNvSpPr txBox="1"/>
          <p:nvPr/>
        </p:nvSpPr>
        <p:spPr>
          <a:xfrm>
            <a:off x="8483354" y="2247720"/>
            <a:ext cx="3022843" cy="1200329"/>
          </a:xfrm>
          <a:prstGeom prst="rect">
            <a:avLst/>
          </a:prstGeom>
          <a:solidFill>
            <a:schemeClr val="bg1"/>
          </a:solidFill>
          <a:ln w="19050">
            <a:solidFill>
              <a:srgbClr val="FFC000"/>
            </a:solidFill>
          </a:ln>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a:ln>
                  <a:noFill/>
                </a:ln>
                <a:effectLst/>
                <a:uLnTx/>
                <a:uFillTx/>
                <a:latin typeface="Arial" panose="020B0604020202020204" pitchFamily="34" charset="0"/>
                <a:cs typeface="Arial" panose="020B0604020202020204" pitchFamily="34" charset="0"/>
              </a:rPr>
              <a:t>GOLD D: </a:t>
            </a:r>
            <a:r>
              <a:rPr kumimoji="0" lang="en-US" i="0" u="none" strike="noStrike" kern="0" cap="none" spc="0" normalizeH="0" baseline="0" noProof="0" dirty="0" err="1">
                <a:ln>
                  <a:noFill/>
                </a:ln>
                <a:effectLst/>
                <a:uLnTx/>
                <a:uFillTx/>
                <a:latin typeface="Arial" panose="020B0604020202020204" pitchFamily="34" charset="0"/>
                <a:cs typeface="Arial" panose="020B0604020202020204" pitchFamily="34" charset="0"/>
              </a:rPr>
              <a:t>khở</a:t>
            </a:r>
            <a:r>
              <a:rPr lang="en-US" kern="0" dirty="0" err="1">
                <a:latin typeface="Arial" panose="020B0604020202020204" pitchFamily="34" charset="0"/>
                <a:cs typeface="Arial" panose="020B0604020202020204" pitchFamily="34" charset="0"/>
              </a:rPr>
              <a:t>i</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trị</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bằng</a:t>
            </a:r>
            <a:r>
              <a:rPr lang="en-US" kern="0" dirty="0">
                <a:latin typeface="Arial" panose="020B0604020202020204" pitchFamily="34" charset="0"/>
                <a:cs typeface="Arial" panose="020B0604020202020204" pitchFamily="34" charset="0"/>
              </a:rPr>
              <a:t> LAMA/LABA </a:t>
            </a:r>
            <a:r>
              <a:rPr lang="en-US" kern="0" dirty="0" err="1">
                <a:latin typeface="Arial" panose="020B0604020202020204" pitchFamily="34" charset="0"/>
                <a:cs typeface="Arial" panose="020B0604020202020204" pitchFamily="34" charset="0"/>
              </a:rPr>
              <a:t>nếu</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bệnh</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nhân</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khó</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thở</a:t>
            </a:r>
            <a:r>
              <a:rPr lang="en-US" kern="0" dirty="0">
                <a:latin typeface="Arial" panose="020B0604020202020204" pitchFamily="34" charset="0"/>
                <a:cs typeface="Arial" panose="020B0604020202020204" pitchFamily="34" charset="0"/>
              </a:rPr>
              <a:t> </a:t>
            </a:r>
            <a:r>
              <a:rPr lang="en-US" kern="0" dirty="0" err="1">
                <a:latin typeface="Arial" panose="020B0604020202020204" pitchFamily="34" charset="0"/>
                <a:cs typeface="Arial" panose="020B0604020202020204" pitchFamily="34" charset="0"/>
              </a:rPr>
              <a:t>nhiều</a:t>
            </a:r>
            <a:r>
              <a:rPr lang="en-US" kern="0" dirty="0">
                <a:latin typeface="Arial" panose="020B0604020202020204" pitchFamily="34" charset="0"/>
                <a:cs typeface="Arial" panose="020B0604020202020204" pitchFamily="34" charset="0"/>
              </a:rPr>
              <a:t> </a:t>
            </a:r>
          </a:p>
          <a:p>
            <a:pPr marL="0" marR="0" lvl="0" indent="0" algn="just" defTabSz="914400" eaLnBrk="1" fontAlgn="auto" latinLnBrk="0" hangingPunct="1">
              <a:lnSpc>
                <a:spcPct val="100000"/>
              </a:lnSpc>
              <a:spcBef>
                <a:spcPts val="0"/>
              </a:spcBef>
              <a:spcAft>
                <a:spcPts val="0"/>
              </a:spcAft>
              <a:buClrTx/>
              <a:buSzTx/>
              <a:buFontTx/>
              <a:buNone/>
              <a:tabLst/>
              <a:defRPr/>
            </a:pPr>
            <a:r>
              <a:rPr lang="en-US" kern="0" dirty="0">
                <a:latin typeface="Arial" panose="020B0604020202020204" pitchFamily="34" charset="0"/>
                <a:cs typeface="Arial" panose="020B0604020202020204" pitchFamily="34" charset="0"/>
              </a:rPr>
              <a:t>(CAT &gt; 20)</a:t>
            </a:r>
            <a:endParaRPr kumimoji="0" lang="en-US" i="0" u="none" strike="noStrike" kern="0" cap="none" spc="0" normalizeH="0" baseline="0" noProof="0" dirty="0">
              <a:ln>
                <a:noFill/>
              </a:ln>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927888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7E84D5E-1AC8-4110-BC40-7457C3F76EF8}"/>
              </a:ext>
            </a:extLst>
          </p:cNvPr>
          <p:cNvSpPr txBox="1"/>
          <p:nvPr/>
        </p:nvSpPr>
        <p:spPr>
          <a:xfrm>
            <a:off x="7052735" y="6627168"/>
            <a:ext cx="5240866"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chemeClr val="bg1">
                    <a:lumMod val="65000"/>
                  </a:schemeClr>
                </a:solidFill>
                <a:effectLst/>
                <a:uLnTx/>
                <a:uFillTx/>
                <a:latin typeface="Arial" panose="020B0604020202020204" pitchFamily="34" charset="0"/>
                <a:cs typeface="Arial" panose="020B0604020202020204" pitchFamily="34" charset="0"/>
              </a:rPr>
              <a:t>American Journal of Respiratory and Critical Care Medicine Volume 201 Number 9 | May 1 2020.</a:t>
            </a:r>
          </a:p>
        </p:txBody>
      </p:sp>
      <p:pic>
        <p:nvPicPr>
          <p:cNvPr id="4" name="Picture 3">
            <a:extLst>
              <a:ext uri="{FF2B5EF4-FFF2-40B4-BE49-F238E27FC236}">
                <a16:creationId xmlns:a16="http://schemas.microsoft.com/office/drawing/2014/main" id="{4AF36521-CE8A-425C-918C-114066FDEF47}"/>
              </a:ext>
            </a:extLst>
          </p:cNvPr>
          <p:cNvPicPr>
            <a:picLocks noChangeAspect="1"/>
          </p:cNvPicPr>
          <p:nvPr/>
        </p:nvPicPr>
        <p:blipFill>
          <a:blip r:embed="rId2"/>
          <a:stretch>
            <a:fillRect/>
          </a:stretch>
        </p:blipFill>
        <p:spPr>
          <a:xfrm>
            <a:off x="1688341" y="1600200"/>
            <a:ext cx="8815314" cy="1537365"/>
          </a:xfrm>
          <a:prstGeom prst="rect">
            <a:avLst/>
          </a:prstGeom>
        </p:spPr>
      </p:pic>
      <p:sp>
        <p:nvSpPr>
          <p:cNvPr id="5" name="Title 1">
            <a:extLst>
              <a:ext uri="{FF2B5EF4-FFF2-40B4-BE49-F238E27FC236}">
                <a16:creationId xmlns:a16="http://schemas.microsoft.com/office/drawing/2014/main" id="{C15E963C-AB5F-4965-BBC4-10BAEF84A598}"/>
              </a:ext>
            </a:extLst>
          </p:cNvPr>
          <p:cNvSpPr txBox="1">
            <a:spLocks/>
          </p:cNvSpPr>
          <p:nvPr/>
        </p:nvSpPr>
        <p:spPr>
          <a:xfrm>
            <a:off x="515936" y="479697"/>
            <a:ext cx="11160124" cy="706498"/>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2800" b="1" i="0" kern="1200">
                <a:solidFill>
                  <a:schemeClr val="bg1"/>
                </a:solidFill>
                <a:latin typeface="Calibri" panose="020F0502020204030204" pitchFamily="34" charset="0"/>
                <a:ea typeface="+mj-ea"/>
                <a:cs typeface="Calibri" panose="020F0502020204030204" pitchFamily="34" charset="0"/>
              </a:defRPr>
            </a:lvl1pPr>
          </a:lstStyle>
          <a:p>
            <a:pPr algn="ctr">
              <a:tabLst>
                <a:tab pos="5291138" algn="l"/>
              </a:tabLst>
              <a:defRPr/>
            </a:pPr>
            <a:r>
              <a:rPr lang="en-GB" sz="3200" dirty="0" err="1">
                <a:solidFill>
                  <a:srgbClr val="00B050"/>
                </a:solidFill>
                <a:latin typeface="Arial"/>
                <a:ea typeface="+mn-ea"/>
                <a:cs typeface="Arial"/>
              </a:rPr>
              <a:t>Khuyến</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cáo</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sử</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dụng</a:t>
            </a:r>
            <a:r>
              <a:rPr lang="en-GB" sz="3200" dirty="0">
                <a:solidFill>
                  <a:srgbClr val="00B050"/>
                </a:solidFill>
                <a:latin typeface="Arial"/>
                <a:ea typeface="+mn-ea"/>
                <a:cs typeface="Arial"/>
              </a:rPr>
              <a:t> LAMA/LABA </a:t>
            </a:r>
            <a:r>
              <a:rPr lang="en-GB" sz="3200" dirty="0" err="1">
                <a:solidFill>
                  <a:srgbClr val="00B050"/>
                </a:solidFill>
                <a:latin typeface="Arial"/>
                <a:ea typeface="+mn-ea"/>
                <a:cs typeface="Arial"/>
              </a:rPr>
              <a:t>của</a:t>
            </a:r>
            <a:r>
              <a:rPr lang="en-GB" sz="3200" dirty="0">
                <a:solidFill>
                  <a:srgbClr val="00B050"/>
                </a:solidFill>
                <a:latin typeface="Arial"/>
                <a:ea typeface="+mn-ea"/>
                <a:cs typeface="Arial"/>
              </a:rPr>
              <a:t> ATS</a:t>
            </a:r>
          </a:p>
        </p:txBody>
      </p:sp>
      <p:sp>
        <p:nvSpPr>
          <p:cNvPr id="6" name="TextBox 5">
            <a:extLst>
              <a:ext uri="{FF2B5EF4-FFF2-40B4-BE49-F238E27FC236}">
                <a16:creationId xmlns:a16="http://schemas.microsoft.com/office/drawing/2014/main" id="{EC128FE2-EBD5-4834-AC68-BFA3CF9E8883}"/>
              </a:ext>
            </a:extLst>
          </p:cNvPr>
          <p:cNvSpPr txBox="1"/>
          <p:nvPr/>
        </p:nvSpPr>
        <p:spPr>
          <a:xfrm>
            <a:off x="1610930" y="3720436"/>
            <a:ext cx="9104695" cy="707886"/>
          </a:xfrm>
          <a:prstGeom prst="rect">
            <a:avLst/>
          </a:prstGeom>
          <a:noFill/>
          <a:ln w="28575">
            <a:solidFill>
              <a:srgbClr val="00B050"/>
            </a:solidFill>
          </a:ln>
        </p:spPr>
        <p:txBody>
          <a:bodyPr wrap="square" rtlCol="0">
            <a:spAutoFit/>
          </a:bodyPr>
          <a:lstStyle/>
          <a:p>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nhân</a:t>
            </a:r>
            <a:r>
              <a:rPr lang="en-US" sz="2000" dirty="0">
                <a:latin typeface="Arial" panose="020B0604020202020204" pitchFamily="34" charset="0"/>
                <a:cs typeface="Arial" panose="020B0604020202020204" pitchFamily="34" charset="0"/>
              </a:rPr>
              <a:t> COPD than </a:t>
            </a:r>
            <a:r>
              <a:rPr lang="en-US" sz="2000" dirty="0" err="1">
                <a:latin typeface="Arial" panose="020B0604020202020204" pitchFamily="34" charset="0"/>
                <a:cs typeface="Arial" panose="020B0604020202020204" pitchFamily="34" charset="0"/>
              </a:rPr>
              <a:t>phiền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vì</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khó</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thở</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hoặc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dung </a:t>
            </a:r>
            <a:r>
              <a:rPr lang="en-US" sz="2000" dirty="0" err="1">
                <a:latin typeface="Arial" panose="020B0604020202020204" pitchFamily="34" charset="0"/>
                <a:cs typeface="Arial" panose="020B0604020202020204" pitchFamily="34" charset="0"/>
              </a:rPr>
              <a:t>nạp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gắng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sức</a:t>
            </a:r>
            <a:r>
              <a:rPr lang="en-US" sz="2000" dirty="0">
                <a:latin typeface="Arial" panose="020B0604020202020204" pitchFamily="34" charset="0"/>
                <a:cs typeface="Arial" panose="020B0604020202020204" pitchFamily="34" charset="0"/>
              </a:rPr>
              <a:t> </a:t>
            </a:r>
          </a:p>
          <a:p>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khuyến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phối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hợp</a:t>
            </a:r>
            <a:r>
              <a:rPr lang="en-US" sz="2000" dirty="0">
                <a:latin typeface="Arial" panose="020B0604020202020204" pitchFamily="34" charset="0"/>
                <a:cs typeface="Arial" panose="020B0604020202020204" pitchFamily="34" charset="0"/>
              </a:rPr>
              <a:t> LABA/LAMA </a:t>
            </a:r>
            <a:r>
              <a:rPr lang="en-US" sz="2000" dirty="0" err="1">
                <a:latin typeface="Arial" panose="020B0604020202020204" pitchFamily="34" charset="0"/>
                <a:cs typeface="Arial" panose="020B0604020202020204" pitchFamily="34" charset="0"/>
              </a:rPr>
              <a:t>hơn</a:t>
            </a:r>
            <a:r>
              <a:rPr lang="en-US" sz="2000" dirty="0">
                <a:latin typeface="Arial" panose="020B0604020202020204" pitchFamily="34" charset="0"/>
                <a:cs typeface="Arial" panose="020B0604020202020204" pitchFamily="34" charset="0"/>
              </a:rPr>
              <a:t> LABA </a:t>
            </a:r>
            <a:r>
              <a:rPr lang="en-US" sz="2000" dirty="0" err="1">
                <a:latin typeface="Arial" panose="020B0604020202020204" pitchFamily="34" charset="0"/>
                <a:cs typeface="Arial" panose="020B0604020202020204" pitchFamily="34" charset="0"/>
              </a:rPr>
              <a:t>hoặc</a:t>
            </a:r>
            <a:r>
              <a:rPr lang="en-US" sz="2000" dirty="0">
                <a:latin typeface="Arial" panose="020B0604020202020204" pitchFamily="34" charset="0"/>
                <a:cs typeface="Arial" panose="020B0604020202020204" pitchFamily="34" charset="0"/>
              </a:rPr>
              <a:t> LAMA </a:t>
            </a: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trị</a:t>
            </a:r>
            <a:endParaRPr lang="en-US" sz="2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41224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6D6B22E9-DC17-4317-B83C-5E0DD5DFCF89}"/>
              </a:ext>
            </a:extLst>
          </p:cNvPr>
          <p:cNvSpPr txBox="1">
            <a:spLocks/>
          </p:cNvSpPr>
          <p:nvPr/>
        </p:nvSpPr>
        <p:spPr>
          <a:xfrm>
            <a:off x="630238" y="268115"/>
            <a:ext cx="11160124" cy="706498"/>
          </a:xfrm>
          <a:prstGeom prst="rect">
            <a:avLst/>
          </a:prstGeom>
        </p:spPr>
        <p:txBody>
          <a:bodyPr vert="horz" lIns="0" tIns="0" rIns="0" bIns="0" rtlCol="0" anchor="ctr">
            <a:noAutofit/>
          </a:bodyPr>
          <a:lstStyle>
            <a:lvl1pPr algn="l" defTabSz="914400" rtl="0" eaLnBrk="1" latinLnBrk="0" hangingPunct="1">
              <a:lnSpc>
                <a:spcPct val="90000"/>
              </a:lnSpc>
              <a:spcBef>
                <a:spcPct val="0"/>
              </a:spcBef>
              <a:buNone/>
              <a:defRPr sz="2800" b="1" i="0" kern="1200">
                <a:solidFill>
                  <a:schemeClr val="bg1"/>
                </a:solidFill>
                <a:latin typeface="Calibri" panose="020F0502020204030204" pitchFamily="34" charset="0"/>
                <a:ea typeface="+mj-ea"/>
                <a:cs typeface="Calibri" panose="020F0502020204030204" pitchFamily="34" charset="0"/>
              </a:defRPr>
            </a:lvl1pPr>
          </a:lstStyle>
          <a:p>
            <a:pPr algn="ctr">
              <a:tabLst>
                <a:tab pos="5291138" algn="l"/>
              </a:tabLst>
              <a:defRPr/>
            </a:pPr>
            <a:r>
              <a:rPr lang="en-GB" sz="3200" dirty="0" err="1">
                <a:solidFill>
                  <a:srgbClr val="00B050"/>
                </a:solidFill>
                <a:latin typeface="Arial"/>
                <a:ea typeface="+mn-ea"/>
                <a:cs typeface="Arial"/>
              </a:rPr>
              <a:t>Vai</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trò</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của</a:t>
            </a:r>
            <a:r>
              <a:rPr lang="en-GB" sz="3200" dirty="0">
                <a:solidFill>
                  <a:srgbClr val="00B050"/>
                </a:solidFill>
                <a:latin typeface="Arial"/>
                <a:ea typeface="+mn-ea"/>
                <a:cs typeface="Arial"/>
              </a:rPr>
              <a:t> LABA/LAMA </a:t>
            </a:r>
            <a:r>
              <a:rPr lang="en-GB" sz="3200" dirty="0" err="1">
                <a:solidFill>
                  <a:srgbClr val="00B050"/>
                </a:solidFill>
                <a:latin typeface="Arial"/>
                <a:ea typeface="+mn-ea"/>
                <a:cs typeface="Arial"/>
              </a:rPr>
              <a:t>trong</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điều</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trị</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nối</a:t>
            </a:r>
            <a:r>
              <a:rPr lang="en-GB" sz="3200" dirty="0">
                <a:solidFill>
                  <a:srgbClr val="00B050"/>
                </a:solidFill>
                <a:latin typeface="Arial"/>
                <a:ea typeface="+mn-ea"/>
                <a:cs typeface="Arial"/>
              </a:rPr>
              <a:t> </a:t>
            </a:r>
            <a:r>
              <a:rPr lang="en-GB" sz="3200" dirty="0" err="1">
                <a:solidFill>
                  <a:srgbClr val="00B050"/>
                </a:solidFill>
                <a:latin typeface="Arial"/>
                <a:ea typeface="+mn-ea"/>
                <a:cs typeface="Arial"/>
              </a:rPr>
              <a:t>tiếp</a:t>
            </a:r>
            <a:endParaRPr lang="en-GB" sz="3200" dirty="0">
              <a:solidFill>
                <a:srgbClr val="00B050"/>
              </a:solidFill>
              <a:latin typeface="Arial"/>
              <a:ea typeface="+mn-ea"/>
              <a:cs typeface="Arial"/>
            </a:endParaRPr>
          </a:p>
        </p:txBody>
      </p:sp>
      <p:sp>
        <p:nvSpPr>
          <p:cNvPr id="4" name="TextBox 3">
            <a:extLst>
              <a:ext uri="{FF2B5EF4-FFF2-40B4-BE49-F238E27FC236}">
                <a16:creationId xmlns:a16="http://schemas.microsoft.com/office/drawing/2014/main" id="{F00C421E-DF3D-4289-B022-FDA5D1F21FFC}"/>
              </a:ext>
            </a:extLst>
          </p:cNvPr>
          <p:cNvSpPr txBox="1"/>
          <p:nvPr/>
        </p:nvSpPr>
        <p:spPr>
          <a:xfrm>
            <a:off x="6417200" y="6501110"/>
            <a:ext cx="5774800" cy="369332"/>
          </a:xfrm>
          <a:prstGeom prst="rect">
            <a:avLst/>
          </a:prstGeom>
          <a:noFill/>
        </p:spPr>
        <p:txBody>
          <a:bodyPr wrap="square" rtlCol="0">
            <a:spAutoFit/>
          </a:bodyPr>
          <a:lstStyle/>
          <a:p>
            <a:pPr defTabSz="914400">
              <a:defRPr/>
            </a:pPr>
            <a:r>
              <a:rPr lang="en-US" sz="900" dirty="0">
                <a:solidFill>
                  <a:srgbClr val="E7E6E6">
                    <a:lumMod val="75000"/>
                  </a:srgbClr>
                </a:solidFill>
                <a:latin typeface="Arial" panose="020B0604020202020204"/>
              </a:rPr>
              <a:t>Global Initiative for Chronic Obstructive Lung Disease. Global Strategy for the diagnosis, management, and prevention of Chronic Obstructive Pulmonary Disease; updated 2022</a:t>
            </a:r>
          </a:p>
        </p:txBody>
      </p:sp>
      <p:grpSp>
        <p:nvGrpSpPr>
          <p:cNvPr id="5" name="Group 4">
            <a:extLst>
              <a:ext uri="{FF2B5EF4-FFF2-40B4-BE49-F238E27FC236}">
                <a16:creationId xmlns:a16="http://schemas.microsoft.com/office/drawing/2014/main" id="{E2DBF5D1-5484-4546-ACB7-6BDA66B1A18F}"/>
              </a:ext>
            </a:extLst>
          </p:cNvPr>
          <p:cNvGrpSpPr/>
          <p:nvPr/>
        </p:nvGrpSpPr>
        <p:grpSpPr>
          <a:xfrm>
            <a:off x="2194951" y="1051016"/>
            <a:ext cx="8444498" cy="5481635"/>
            <a:chOff x="2237433" y="1081090"/>
            <a:chExt cx="8444498" cy="5481635"/>
          </a:xfrm>
        </p:grpSpPr>
        <p:pic>
          <p:nvPicPr>
            <p:cNvPr id="6" name="Picture 5">
              <a:extLst>
                <a:ext uri="{FF2B5EF4-FFF2-40B4-BE49-F238E27FC236}">
                  <a16:creationId xmlns:a16="http://schemas.microsoft.com/office/drawing/2014/main" id="{E0CAD938-35DF-4C2A-BB47-A30FBCD143A3}"/>
                </a:ext>
              </a:extLst>
            </p:cNvPr>
            <p:cNvPicPr>
              <a:picLocks noChangeAspect="1"/>
            </p:cNvPicPr>
            <p:nvPr/>
          </p:nvPicPr>
          <p:blipFill rotWithShape="1">
            <a:blip r:embed="rId2">
              <a:clrChange>
                <a:clrFrom>
                  <a:srgbClr val="FFFFFF"/>
                </a:clrFrom>
                <a:clrTo>
                  <a:srgbClr val="FFFFFF">
                    <a:alpha val="0"/>
                  </a:srgbClr>
                </a:clrTo>
              </a:clrChange>
            </a:blip>
            <a:srcRect l="8647" t="30323" r="8067" b="1770"/>
            <a:stretch/>
          </p:blipFill>
          <p:spPr>
            <a:xfrm>
              <a:off x="2237433" y="1133128"/>
              <a:ext cx="8444498" cy="5429597"/>
            </a:xfrm>
            <a:prstGeom prst="rect">
              <a:avLst/>
            </a:prstGeom>
          </p:spPr>
        </p:pic>
        <p:sp>
          <p:nvSpPr>
            <p:cNvPr id="7" name="TextBox 6">
              <a:extLst>
                <a:ext uri="{FF2B5EF4-FFF2-40B4-BE49-F238E27FC236}">
                  <a16:creationId xmlns:a16="http://schemas.microsoft.com/office/drawing/2014/main" id="{3769842F-A22B-43AC-9DDD-908912FAC0BE}"/>
                </a:ext>
              </a:extLst>
            </p:cNvPr>
            <p:cNvSpPr txBox="1"/>
            <p:nvPr/>
          </p:nvSpPr>
          <p:spPr>
            <a:xfrm>
              <a:off x="3487735" y="1081090"/>
              <a:ext cx="1474790" cy="461665"/>
            </a:xfrm>
            <a:prstGeom prst="rect">
              <a:avLst/>
            </a:prstGeom>
            <a:solidFill>
              <a:sysClr val="window" lastClr="FFFFFF"/>
            </a:solidFill>
            <a:ln>
              <a:no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err="1">
                  <a:ln>
                    <a:noFill/>
                  </a:ln>
                  <a:solidFill>
                    <a:srgbClr val="002060"/>
                  </a:solidFill>
                  <a:effectLst/>
                  <a:uLnTx/>
                  <a:uFillTx/>
                  <a:latin typeface="Arial" panose="020B0604020202020204"/>
                </a:rPr>
                <a:t>Khó</a:t>
              </a:r>
              <a:r>
                <a:rPr kumimoji="0" lang="en-US" sz="2400" b="1" i="0" u="none" strike="noStrike" kern="0" cap="none" spc="0" normalizeH="0" baseline="0" noProof="0" dirty="0">
                  <a:ln>
                    <a:noFill/>
                  </a:ln>
                  <a:solidFill>
                    <a:srgbClr val="002060"/>
                  </a:solidFill>
                  <a:effectLst/>
                  <a:uLnTx/>
                  <a:uFillTx/>
                  <a:latin typeface="Arial" panose="020B0604020202020204"/>
                </a:rPr>
                <a:t> </a:t>
              </a:r>
              <a:r>
                <a:rPr kumimoji="0" lang="en-US" sz="2400" b="1" i="0" u="none" strike="noStrike" kern="0" cap="none" spc="0" normalizeH="0" baseline="0" noProof="0" dirty="0" err="1">
                  <a:ln>
                    <a:noFill/>
                  </a:ln>
                  <a:solidFill>
                    <a:srgbClr val="002060"/>
                  </a:solidFill>
                  <a:effectLst/>
                  <a:uLnTx/>
                  <a:uFillTx/>
                  <a:latin typeface="Arial" panose="020B0604020202020204"/>
                </a:rPr>
                <a:t>thở</a:t>
              </a:r>
              <a:endParaRPr kumimoji="0" lang="en-US" sz="2400" b="1" i="0" u="none" strike="noStrike" kern="0" cap="none" spc="0" normalizeH="0" baseline="0" noProof="0" dirty="0">
                <a:ln>
                  <a:noFill/>
                </a:ln>
                <a:solidFill>
                  <a:srgbClr val="002060"/>
                </a:solidFill>
                <a:effectLst/>
                <a:uLnTx/>
                <a:uFillTx/>
                <a:latin typeface="Arial" panose="020B0604020202020204"/>
              </a:endParaRPr>
            </a:p>
          </p:txBody>
        </p:sp>
        <p:sp>
          <p:nvSpPr>
            <p:cNvPr id="8" name="Rectangle 7">
              <a:extLst>
                <a:ext uri="{FF2B5EF4-FFF2-40B4-BE49-F238E27FC236}">
                  <a16:creationId xmlns:a16="http://schemas.microsoft.com/office/drawing/2014/main" id="{4A543BA6-D5D4-42CB-BB46-013EE791C721}"/>
                </a:ext>
              </a:extLst>
            </p:cNvPr>
            <p:cNvSpPr/>
            <p:nvPr/>
          </p:nvSpPr>
          <p:spPr>
            <a:xfrm>
              <a:off x="7553325" y="1133128"/>
              <a:ext cx="1933575" cy="323191"/>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err="1">
                  <a:ln>
                    <a:noFill/>
                  </a:ln>
                  <a:solidFill>
                    <a:srgbClr val="ED7D31">
                      <a:lumMod val="50000"/>
                    </a:srgbClr>
                  </a:solidFill>
                  <a:effectLst/>
                  <a:uLnTx/>
                  <a:uFillTx/>
                  <a:latin typeface="Arial" panose="020B0604020202020204"/>
                  <a:ea typeface="+mn-ea"/>
                  <a:cs typeface="+mn-cs"/>
                </a:rPr>
                <a:t>Đợt</a:t>
              </a:r>
              <a:r>
                <a:rPr kumimoji="0" lang="en-US" sz="2400" b="1" i="0" u="none" strike="noStrike" kern="0" cap="none" spc="0" normalizeH="0" baseline="0" noProof="0" dirty="0">
                  <a:ln>
                    <a:noFill/>
                  </a:ln>
                  <a:solidFill>
                    <a:srgbClr val="ED7D31">
                      <a:lumMod val="50000"/>
                    </a:srgbClr>
                  </a:solidFill>
                  <a:effectLst/>
                  <a:uLnTx/>
                  <a:uFillTx/>
                  <a:latin typeface="Arial" panose="020B0604020202020204"/>
                  <a:ea typeface="+mn-ea"/>
                  <a:cs typeface="+mn-cs"/>
                </a:rPr>
                <a:t> </a:t>
              </a:r>
              <a:r>
                <a:rPr kumimoji="0" lang="en-US" sz="2400" b="1" i="0" u="none" strike="noStrike" kern="0" cap="none" spc="0" normalizeH="0" baseline="0" noProof="0" dirty="0" err="1">
                  <a:ln>
                    <a:noFill/>
                  </a:ln>
                  <a:solidFill>
                    <a:srgbClr val="ED7D31">
                      <a:lumMod val="50000"/>
                    </a:srgbClr>
                  </a:solidFill>
                  <a:effectLst/>
                  <a:uLnTx/>
                  <a:uFillTx/>
                  <a:latin typeface="Arial" panose="020B0604020202020204"/>
                  <a:ea typeface="+mn-ea"/>
                  <a:cs typeface="+mn-cs"/>
                </a:rPr>
                <a:t>cấp</a:t>
              </a:r>
              <a:endParaRPr kumimoji="0" lang="en-US" sz="2400" b="1" i="0" u="none" strike="noStrike" kern="0" cap="none" spc="0" normalizeH="0" baseline="0" noProof="0" dirty="0">
                <a:ln>
                  <a:noFill/>
                </a:ln>
                <a:solidFill>
                  <a:srgbClr val="ED7D31">
                    <a:lumMod val="50000"/>
                  </a:srgbClr>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B86396DA-2227-4F48-B5DC-0AC316A8D026}"/>
                </a:ext>
              </a:extLst>
            </p:cNvPr>
            <p:cNvSpPr txBox="1"/>
            <p:nvPr/>
          </p:nvSpPr>
          <p:spPr>
            <a:xfrm>
              <a:off x="2256484" y="3743087"/>
              <a:ext cx="1582091" cy="1815882"/>
            </a:xfrm>
            <a:prstGeom prst="rect">
              <a:avLst/>
            </a:prstGeom>
            <a:solidFill>
              <a:sysClr val="window" lastClr="FFFFFF"/>
            </a:solidFill>
            <a:ln w="19050">
              <a:solidFill>
                <a:srgbClr val="0563C1">
                  <a:lumMod val="50000"/>
                </a:srgbClr>
              </a:solidFill>
            </a:ln>
          </p:spPr>
          <p:txBody>
            <a:bodyPr wrap="square" rtlCol="0">
              <a:spAutoFit/>
            </a:bodyPr>
            <a:lstStyle/>
            <a:p>
              <a:pPr marL="180000" marR="0" lvl="0" indent="-1800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Cân</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nhắc</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đổi</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dụng</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cụ</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hít</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hoặc</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phân</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tử</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khác</a:t>
              </a:r>
              <a:endParaRPr kumimoji="0" lang="en-US" sz="1400" b="0" i="0" u="none" strike="noStrike" kern="0" cap="none" spc="0" normalizeH="0" baseline="0" noProof="0" dirty="0">
                <a:ln>
                  <a:noFill/>
                </a:ln>
                <a:solidFill>
                  <a:srgbClr val="5B9BD5">
                    <a:lumMod val="50000"/>
                  </a:srgbClr>
                </a:solidFill>
                <a:effectLst/>
                <a:uLnTx/>
                <a:uFillTx/>
                <a:latin typeface="Arial" panose="020B0604020202020204"/>
              </a:endParaRPr>
            </a:p>
            <a:p>
              <a:pPr marL="180000" marR="0" lvl="0" indent="-1800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Đánh</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giá</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và</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điều</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trị</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nguyên</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nhân</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khác</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gây</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khó</a:t>
              </a:r>
              <a:r>
                <a:rPr kumimoji="0" lang="en-US" sz="1400" b="0" i="0" u="none" strike="noStrike" kern="0" cap="none" spc="0" normalizeH="0" baseline="0" noProof="0" dirty="0">
                  <a:ln>
                    <a:noFill/>
                  </a:ln>
                  <a:solidFill>
                    <a:srgbClr val="5B9BD5">
                      <a:lumMod val="50000"/>
                    </a:srgbClr>
                  </a:solidFill>
                  <a:effectLst/>
                  <a:uLnTx/>
                  <a:uFillTx/>
                  <a:latin typeface="Arial" panose="020B0604020202020204"/>
                </a:rPr>
                <a:t> </a:t>
              </a:r>
              <a:r>
                <a:rPr kumimoji="0" lang="en-US" sz="1400" b="0" i="0" u="none" strike="noStrike" kern="0" cap="none" spc="0" normalizeH="0" baseline="0" noProof="0" dirty="0" err="1">
                  <a:ln>
                    <a:noFill/>
                  </a:ln>
                  <a:solidFill>
                    <a:srgbClr val="5B9BD5">
                      <a:lumMod val="50000"/>
                    </a:srgbClr>
                  </a:solidFill>
                  <a:effectLst/>
                  <a:uLnTx/>
                  <a:uFillTx/>
                  <a:latin typeface="Arial" panose="020B0604020202020204"/>
                </a:rPr>
                <a:t>thở</a:t>
              </a:r>
              <a:endParaRPr kumimoji="0" lang="en-US" sz="1400" b="0" i="0" u="none" strike="noStrike" kern="0" cap="none" spc="0" normalizeH="0" baseline="0" noProof="0" dirty="0">
                <a:ln>
                  <a:noFill/>
                </a:ln>
                <a:solidFill>
                  <a:srgbClr val="5B9BD5">
                    <a:lumMod val="50000"/>
                  </a:srgbClr>
                </a:solidFill>
                <a:effectLst/>
                <a:uLnTx/>
                <a:uFillTx/>
                <a:latin typeface="Arial" panose="020B0604020202020204"/>
              </a:endParaRPr>
            </a:p>
          </p:txBody>
        </p:sp>
        <p:sp>
          <p:nvSpPr>
            <p:cNvPr id="10" name="Rectangle 9">
              <a:extLst>
                <a:ext uri="{FF2B5EF4-FFF2-40B4-BE49-F238E27FC236}">
                  <a16:creationId xmlns:a16="http://schemas.microsoft.com/office/drawing/2014/main" id="{55926AA9-AD1A-4349-B3B7-681B17970857}"/>
                </a:ext>
              </a:extLst>
            </p:cNvPr>
            <p:cNvSpPr/>
            <p:nvPr/>
          </p:nvSpPr>
          <p:spPr>
            <a:xfrm>
              <a:off x="2330123" y="5661685"/>
              <a:ext cx="8259117" cy="806797"/>
            </a:xfrm>
            <a:prstGeom prst="rect">
              <a:avLst/>
            </a:prstGeom>
            <a:solidFill>
              <a:srgbClr val="FBB613"/>
            </a:solidFill>
            <a:ln w="12700" cap="flat" cmpd="sng" algn="ctr">
              <a:noFill/>
              <a:prstDash val="solid"/>
              <a:miter lim="800000"/>
            </a:ln>
            <a:effectLst/>
          </p:spPr>
          <p:txBody>
            <a:bodyPr rtlCol="0" anchor="ctr"/>
            <a:lstStyle/>
            <a:p>
              <a:pPr lvl="0" defTabSz="914400">
                <a:defRPr/>
              </a:pP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Eos =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bạch</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cầu</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ái</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toan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lang="en-US" sz="1200" b="1" i="1" kern="0" dirty="0" err="1">
                  <a:solidFill>
                    <a:prstClr val="black"/>
                  </a:solidFill>
                  <a:latin typeface="Arial" panose="020B0604020202020204"/>
                </a:rPr>
                <a:t>trong</a:t>
              </a:r>
              <a:r>
                <a:rPr lang="en-US" sz="1200" b="1" i="1" kern="0" dirty="0">
                  <a:solidFill>
                    <a:prstClr val="black"/>
                  </a:solidFill>
                  <a:latin typeface="Arial" panose="020B0604020202020204"/>
                </a:rPr>
                <a:t> </a:t>
              </a:r>
              <a:r>
                <a:rPr lang="en-US" sz="1200" b="1" i="1" kern="0" dirty="0" err="1">
                  <a:solidFill>
                    <a:prstClr val="black"/>
                  </a:solidFill>
                  <a:latin typeface="Arial" panose="020B0604020202020204"/>
                </a:rPr>
                <a:t>máu</a:t>
              </a:r>
              <a:r>
                <a:rPr lang="en-US" sz="1200" b="1" i="1" kern="0" dirty="0">
                  <a:solidFill>
                    <a:prstClr val="black"/>
                  </a:solidFill>
                  <a:latin typeface="Arial" panose="020B0604020202020204"/>
                </a:rPr>
                <a:t> (</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BCAT),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đơn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vị</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tế</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bào</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µL</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Cân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nhắc</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nếu</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số</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lượng</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BCAT ≥ 300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hoặc</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 100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và</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 2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đợt</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cấp</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trung</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bình</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/1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đợt</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cấp</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nhập</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viện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Cân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nhắc</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ngưng</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ICS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hoặc</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chuyển</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đổi</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nếu</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có</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viêm</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phổi</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chỉ</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định</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không</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phù</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hợp</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hoặc</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kém</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đáp</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ứng</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a:t>
              </a:r>
              <a:r>
                <a:rPr kumimoji="0" lang="en-US" sz="1200" b="1" i="1" u="none" strike="noStrike" kern="0" cap="none" spc="0" normalizeH="0" baseline="0" noProof="0" dirty="0" err="1">
                  <a:ln>
                    <a:noFill/>
                  </a:ln>
                  <a:solidFill>
                    <a:prstClr val="black"/>
                  </a:solidFill>
                  <a:effectLst/>
                  <a:uLnTx/>
                  <a:uFillTx/>
                  <a:latin typeface="Arial" panose="020B0604020202020204"/>
                  <a:ea typeface="+mn-ea"/>
                  <a:cs typeface="+mn-cs"/>
                </a:rPr>
                <a:t>với</a:t>
              </a:r>
              <a:r>
                <a:rPr kumimoji="0" lang="en-US" sz="1200" b="1" i="1" u="none" strike="noStrike" kern="0" cap="none" spc="0" normalizeH="0" baseline="0" noProof="0" dirty="0">
                  <a:ln>
                    <a:noFill/>
                  </a:ln>
                  <a:solidFill>
                    <a:prstClr val="black"/>
                  </a:solidFill>
                  <a:effectLst/>
                  <a:uLnTx/>
                  <a:uFillTx/>
                  <a:latin typeface="Arial" panose="020B0604020202020204"/>
                  <a:ea typeface="+mn-ea"/>
                  <a:cs typeface="+mn-cs"/>
                </a:rPr>
                <a:t> ICS</a:t>
              </a:r>
            </a:p>
          </p:txBody>
        </p:sp>
        <p:sp>
          <p:nvSpPr>
            <p:cNvPr id="11" name="TextBox 10">
              <a:extLst>
                <a:ext uri="{FF2B5EF4-FFF2-40B4-BE49-F238E27FC236}">
                  <a16:creationId xmlns:a16="http://schemas.microsoft.com/office/drawing/2014/main" id="{06200782-DFCB-442A-845C-719DA14750DE}"/>
                </a:ext>
              </a:extLst>
            </p:cNvPr>
            <p:cNvSpPr txBox="1"/>
            <p:nvPr/>
          </p:nvSpPr>
          <p:spPr>
            <a:xfrm>
              <a:off x="9063829" y="4784727"/>
              <a:ext cx="1582091" cy="276999"/>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ED7D31">
                      <a:lumMod val="50000"/>
                    </a:srgbClr>
                  </a:solidFill>
                  <a:effectLst/>
                  <a:uLnTx/>
                  <a:uFillTx/>
                  <a:latin typeface="Arial" panose="020B0604020202020204"/>
                </a:rPr>
                <a:t>Hút</a:t>
              </a:r>
              <a:r>
                <a:rPr kumimoji="0" lang="en-US" sz="12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200" b="0" i="0" u="none" strike="noStrike" kern="0" cap="none" spc="0" normalizeH="0" baseline="0" noProof="0" dirty="0" err="1">
                  <a:ln>
                    <a:noFill/>
                  </a:ln>
                  <a:solidFill>
                    <a:srgbClr val="ED7D31">
                      <a:lumMod val="50000"/>
                    </a:srgbClr>
                  </a:solidFill>
                  <a:effectLst/>
                  <a:uLnTx/>
                  <a:uFillTx/>
                  <a:latin typeface="Arial" panose="020B0604020202020204"/>
                </a:rPr>
                <a:t>thuốc</a:t>
              </a:r>
              <a:r>
                <a:rPr kumimoji="0" lang="en-US" sz="12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200" b="0" i="0" u="none" strike="noStrike" kern="0" cap="none" spc="0" normalizeH="0" baseline="0" noProof="0" dirty="0" err="1">
                  <a:ln>
                    <a:noFill/>
                  </a:ln>
                  <a:solidFill>
                    <a:srgbClr val="ED7D31">
                      <a:lumMod val="50000"/>
                    </a:srgbClr>
                  </a:solidFill>
                  <a:effectLst/>
                  <a:uLnTx/>
                  <a:uFillTx/>
                  <a:latin typeface="Arial" panose="020B0604020202020204"/>
                </a:rPr>
                <a:t>trước</a:t>
              </a:r>
              <a:r>
                <a:rPr kumimoji="0" lang="en-US" sz="12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200" b="0" i="0" u="none" strike="noStrike" kern="0" cap="none" spc="0" normalizeH="0" baseline="0" noProof="0" dirty="0" err="1">
                  <a:ln>
                    <a:noFill/>
                  </a:ln>
                  <a:solidFill>
                    <a:srgbClr val="ED7D31">
                      <a:lumMod val="50000"/>
                    </a:srgbClr>
                  </a:solidFill>
                  <a:effectLst/>
                  <a:uLnTx/>
                  <a:uFillTx/>
                  <a:latin typeface="Arial" panose="020B0604020202020204"/>
                </a:rPr>
                <a:t>đây</a:t>
              </a:r>
              <a:endParaRPr kumimoji="0" lang="en-US" sz="1200" b="0" i="0" u="none" strike="noStrike" kern="0" cap="none" spc="0" normalizeH="0" baseline="0" noProof="0" dirty="0">
                <a:ln>
                  <a:noFill/>
                </a:ln>
                <a:solidFill>
                  <a:srgbClr val="ED7D31">
                    <a:lumMod val="50000"/>
                  </a:srgbClr>
                </a:solidFill>
                <a:effectLst/>
                <a:uLnTx/>
                <a:uFillTx/>
                <a:latin typeface="Arial" panose="020B0604020202020204"/>
              </a:endParaRPr>
            </a:p>
          </p:txBody>
        </p:sp>
        <p:sp>
          <p:nvSpPr>
            <p:cNvPr id="12" name="TextBox 11">
              <a:extLst>
                <a:ext uri="{FF2B5EF4-FFF2-40B4-BE49-F238E27FC236}">
                  <a16:creationId xmlns:a16="http://schemas.microsoft.com/office/drawing/2014/main" id="{0B291727-7A73-449F-B95C-B6CE77AE124E}"/>
                </a:ext>
              </a:extLst>
            </p:cNvPr>
            <p:cNvSpPr txBox="1"/>
            <p:nvPr/>
          </p:nvSpPr>
          <p:spPr>
            <a:xfrm>
              <a:off x="6417200" y="5320671"/>
              <a:ext cx="1467791" cy="261610"/>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err="1">
                  <a:ln>
                    <a:noFill/>
                  </a:ln>
                  <a:solidFill>
                    <a:srgbClr val="ED7D31">
                      <a:lumMod val="50000"/>
                    </a:srgbClr>
                  </a:solidFill>
                  <a:effectLst/>
                  <a:uLnTx/>
                  <a:uFillTx/>
                  <a:latin typeface="Arial" panose="020B0604020202020204"/>
                </a:rPr>
                <a:t>Viêm</a:t>
              </a:r>
              <a:r>
                <a:rPr kumimoji="0" lang="en-US" sz="11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100" b="0" i="0" u="none" strike="noStrike" kern="0" cap="none" spc="0" normalizeH="0" baseline="0" noProof="0" dirty="0" err="1">
                  <a:ln>
                    <a:noFill/>
                  </a:ln>
                  <a:solidFill>
                    <a:srgbClr val="ED7D31">
                      <a:lumMod val="50000"/>
                    </a:srgbClr>
                  </a:solidFill>
                  <a:effectLst/>
                  <a:uLnTx/>
                  <a:uFillTx/>
                  <a:latin typeface="Arial" panose="020B0604020202020204"/>
                </a:rPr>
                <a:t>phế</a:t>
              </a:r>
              <a:r>
                <a:rPr kumimoji="0" lang="en-US" sz="11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100" b="0" i="0" u="none" strike="noStrike" kern="0" cap="none" spc="0" normalizeH="0" baseline="0" noProof="0" dirty="0" err="1">
                  <a:ln>
                    <a:noFill/>
                  </a:ln>
                  <a:solidFill>
                    <a:srgbClr val="ED7D31">
                      <a:lumMod val="50000"/>
                    </a:srgbClr>
                  </a:solidFill>
                  <a:effectLst/>
                  <a:uLnTx/>
                  <a:uFillTx/>
                  <a:latin typeface="Arial" panose="020B0604020202020204"/>
                </a:rPr>
                <a:t>quản</a:t>
              </a:r>
              <a:r>
                <a:rPr kumimoji="0" lang="en-US" sz="1100" b="0" i="0" u="none" strike="noStrike" kern="0" cap="none" spc="0" normalizeH="0" baseline="0" noProof="0" dirty="0">
                  <a:ln>
                    <a:noFill/>
                  </a:ln>
                  <a:solidFill>
                    <a:srgbClr val="ED7D31">
                      <a:lumMod val="50000"/>
                    </a:srgbClr>
                  </a:solidFill>
                  <a:effectLst/>
                  <a:uLnTx/>
                  <a:uFillTx/>
                  <a:latin typeface="Arial" panose="020B0604020202020204"/>
                </a:rPr>
                <a:t> </a:t>
              </a:r>
              <a:r>
                <a:rPr kumimoji="0" lang="en-US" sz="1100" b="0" i="0" u="none" strike="noStrike" kern="0" cap="none" spc="0" normalizeH="0" baseline="0" noProof="0" dirty="0" err="1">
                  <a:ln>
                    <a:noFill/>
                  </a:ln>
                  <a:solidFill>
                    <a:srgbClr val="ED7D31">
                      <a:lumMod val="50000"/>
                    </a:srgbClr>
                  </a:solidFill>
                  <a:effectLst/>
                  <a:uLnTx/>
                  <a:uFillTx/>
                  <a:latin typeface="Arial" panose="020B0604020202020204"/>
                </a:rPr>
                <a:t>mạn</a:t>
              </a:r>
              <a:endParaRPr kumimoji="0" lang="en-US" sz="1100" b="0" i="0" u="none" strike="noStrike" kern="0" cap="none" spc="0" normalizeH="0" baseline="0" noProof="0" dirty="0">
                <a:ln>
                  <a:noFill/>
                </a:ln>
                <a:solidFill>
                  <a:srgbClr val="ED7D31">
                    <a:lumMod val="50000"/>
                  </a:srgbClr>
                </a:solidFill>
                <a:effectLst/>
                <a:uLnTx/>
                <a:uFillTx/>
                <a:latin typeface="Arial" panose="020B0604020202020204"/>
              </a:endParaRPr>
            </a:p>
          </p:txBody>
        </p:sp>
      </p:grpSp>
    </p:spTree>
    <p:extLst>
      <p:ext uri="{BB962C8B-B14F-4D97-AF65-F5344CB8AC3E}">
        <p14:creationId xmlns:p14="http://schemas.microsoft.com/office/powerpoint/2010/main" val="24649424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Titel 1">
            <a:extLst>
              <a:ext uri="{FF2B5EF4-FFF2-40B4-BE49-F238E27FC236}">
                <a16:creationId xmlns:a16="http://schemas.microsoft.com/office/drawing/2014/main" id="{77331D83-EA7C-4A60-84DE-531A54A35498}"/>
              </a:ext>
            </a:extLst>
          </p:cNvPr>
          <p:cNvGrpSpPr/>
          <p:nvPr/>
        </p:nvGrpSpPr>
        <p:grpSpPr>
          <a:xfrm>
            <a:off x="10864426" y="-52328"/>
            <a:ext cx="1327574" cy="366101"/>
            <a:chOff x="-1726874" y="2195400"/>
            <a:chExt cx="1901502" cy="535739"/>
          </a:xfrm>
        </p:grpSpPr>
        <p:sp>
          <p:nvSpPr>
            <p:cNvPr id="3" name="Rechteck">
              <a:extLst>
                <a:ext uri="{FF2B5EF4-FFF2-40B4-BE49-F238E27FC236}">
                  <a16:creationId xmlns:a16="http://schemas.microsoft.com/office/drawing/2014/main" id="{97B27415-3B43-408F-945A-946DC389C14B}"/>
                </a:ext>
              </a:extLst>
            </p:cNvPr>
            <p:cNvSpPr/>
            <p:nvPr/>
          </p:nvSpPr>
          <p:spPr>
            <a:xfrm>
              <a:off x="-1726874" y="2298979"/>
              <a:ext cx="1901502" cy="432160"/>
            </a:xfrm>
            <a:prstGeom prst="rect">
              <a:avLst/>
            </a:prstGeom>
            <a:solidFill>
              <a:srgbClr val="FFD700"/>
            </a:solidFill>
            <a:ln w="12700" cap="flat">
              <a:noFill/>
              <a:miter lim="400000"/>
            </a:ln>
            <a:effectLst/>
          </p:spPr>
          <p:txBody>
            <a:bodyPr wrap="square" lIns="45719" tIns="45719" rIns="45719" bIns="45719" numCol="1" anchor="ctr">
              <a:noAutofit/>
            </a:bodyPr>
            <a:lstStyle/>
            <a:p>
              <a:pPr marL="0" marR="0" lvl="0" indent="0" algn="ctr" defTabSz="1300277" eaLnBrk="1" fontAlgn="auto" latinLnBrk="0" hangingPunct="1">
                <a:lnSpc>
                  <a:spcPct val="90000"/>
                </a:lnSpc>
                <a:spcBef>
                  <a:spcPts val="0"/>
                </a:spcBef>
                <a:spcAft>
                  <a:spcPts val="0"/>
                </a:spcAft>
                <a:buClrTx/>
                <a:buSzTx/>
                <a:buFontTx/>
                <a:buNone/>
                <a:tabLst/>
                <a:defRPr sz="2000" b="1"/>
              </a:pPr>
              <a:endParaRPr kumimoji="0" sz="2000" b="1" i="0" u="none" strike="noStrike" kern="0" cap="none" spc="0" normalizeH="0" baseline="0" noProof="0">
                <a:ln>
                  <a:noFill/>
                </a:ln>
                <a:solidFill>
                  <a:prstClr val="black"/>
                </a:solidFill>
                <a:effectLst/>
                <a:uLnTx/>
                <a:uFillTx/>
              </a:endParaRPr>
            </a:p>
          </p:txBody>
        </p:sp>
        <p:sp>
          <p:nvSpPr>
            <p:cNvPr id="4" name="GOLD® 2020">
              <a:extLst>
                <a:ext uri="{FF2B5EF4-FFF2-40B4-BE49-F238E27FC236}">
                  <a16:creationId xmlns:a16="http://schemas.microsoft.com/office/drawing/2014/main" id="{BE721C29-4B17-40F7-8322-066DDEB754E2}"/>
                </a:ext>
              </a:extLst>
            </p:cNvPr>
            <p:cNvSpPr txBox="1"/>
            <p:nvPr/>
          </p:nvSpPr>
          <p:spPr>
            <a:xfrm>
              <a:off x="-1726873" y="2195400"/>
              <a:ext cx="1901501" cy="44504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numCol="1" anchor="t">
              <a:noAutofit/>
            </a:bodyPr>
            <a:lstStyle/>
            <a:p>
              <a:pPr marL="0" marR="0" lvl="0" indent="0" algn="ctr" defTabSz="1300277" eaLnBrk="1" fontAlgn="auto" latinLnBrk="0" hangingPunct="1">
                <a:lnSpc>
                  <a:spcPts val="3000"/>
                </a:lnSpc>
                <a:spcBef>
                  <a:spcPts val="0"/>
                </a:spcBef>
                <a:spcAft>
                  <a:spcPts val="0"/>
                </a:spcAft>
                <a:buClrTx/>
                <a:buSzTx/>
                <a:buFontTx/>
                <a:buNone/>
                <a:tabLst/>
                <a:defRPr sz="2600" b="1"/>
              </a:pPr>
              <a:r>
                <a:rPr kumimoji="0" lang="en-US" sz="1600" b="1" i="0" u="none" strike="noStrike" kern="0" cap="none" spc="0" normalizeH="0" baseline="0" noProof="0" dirty="0">
                  <a:ln>
                    <a:noFill/>
                  </a:ln>
                  <a:solidFill>
                    <a:prstClr val="black"/>
                  </a:solidFill>
                  <a:effectLst/>
                  <a:uLnTx/>
                  <a:uFillTx/>
                </a:rPr>
                <a:t>NEW</a:t>
              </a:r>
              <a:endParaRPr kumimoji="0" sz="1600" b="1" i="0" u="none" strike="noStrike" kern="0" cap="none" spc="0" normalizeH="0" baseline="0" noProof="0" dirty="0">
                <a:ln>
                  <a:noFill/>
                </a:ln>
                <a:solidFill>
                  <a:prstClr val="black"/>
                </a:solidFill>
                <a:effectLst/>
                <a:uLnTx/>
                <a:uFillTx/>
              </a:endParaRPr>
            </a:p>
          </p:txBody>
        </p:sp>
      </p:grpSp>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err="1">
                <a:solidFill>
                  <a:srgbClr val="3F7819"/>
                </a:solidFill>
              </a:rPr>
              <a:t>Viêm</a:t>
            </a:r>
            <a:r>
              <a:rPr lang="en-GB" sz="3600" b="1" dirty="0">
                <a:solidFill>
                  <a:srgbClr val="3F7819"/>
                </a:solidFill>
              </a:rPr>
              <a:t> </a:t>
            </a:r>
            <a:r>
              <a:rPr lang="en-GB" sz="3600" b="1" dirty="0" err="1">
                <a:solidFill>
                  <a:srgbClr val="3F7819"/>
                </a:solidFill>
              </a:rPr>
              <a:t>phế</a:t>
            </a:r>
            <a:r>
              <a:rPr lang="en-GB" sz="3600" b="1" dirty="0">
                <a:solidFill>
                  <a:srgbClr val="3F7819"/>
                </a:solidFill>
              </a:rPr>
              <a:t> </a:t>
            </a:r>
            <a:r>
              <a:rPr lang="en-GB" sz="3600" b="1" dirty="0" err="1">
                <a:solidFill>
                  <a:srgbClr val="3F7819"/>
                </a:solidFill>
              </a:rPr>
              <a:t>quản</a:t>
            </a:r>
            <a:r>
              <a:rPr lang="en-GB" sz="3600" b="1" dirty="0">
                <a:solidFill>
                  <a:srgbClr val="3F7819"/>
                </a:solidFill>
              </a:rPr>
              <a:t> </a:t>
            </a:r>
            <a:r>
              <a:rPr lang="en-GB" sz="3600" b="1" dirty="0" err="1">
                <a:solidFill>
                  <a:srgbClr val="3F7819"/>
                </a:solidFill>
              </a:rPr>
              <a:t>mạn</a:t>
            </a:r>
            <a:r>
              <a:rPr lang="en-GB" sz="3600" b="1" dirty="0">
                <a:solidFill>
                  <a:srgbClr val="3F7819"/>
                </a:solidFill>
              </a:rPr>
              <a:t> </a:t>
            </a:r>
            <a:r>
              <a:rPr lang="en-GB" sz="3600" b="1" dirty="0" err="1">
                <a:solidFill>
                  <a:srgbClr val="3F7819"/>
                </a:solidFill>
              </a:rPr>
              <a:t>tính</a:t>
            </a:r>
            <a:endParaRPr lang="en-US" sz="3600" b="1" dirty="0">
              <a:solidFill>
                <a:srgbClr val="3F7819"/>
              </a:solidFill>
            </a:endParaRPr>
          </a:p>
        </p:txBody>
      </p:sp>
      <p:sp>
        <p:nvSpPr>
          <p:cNvPr id="6" name="TextBox 5">
            <a:extLst>
              <a:ext uri="{FF2B5EF4-FFF2-40B4-BE49-F238E27FC236}">
                <a16:creationId xmlns:a16="http://schemas.microsoft.com/office/drawing/2014/main" id="{F094EA02-962C-4502-B620-B6621F8518A2}"/>
              </a:ext>
            </a:extLst>
          </p:cNvPr>
          <p:cNvSpPr txBox="1"/>
          <p:nvPr/>
        </p:nvSpPr>
        <p:spPr>
          <a:xfrm>
            <a:off x="5848351" y="6436504"/>
            <a:ext cx="5600700" cy="400110"/>
          </a:xfrm>
          <a:prstGeom prst="rect">
            <a:avLst/>
          </a:prstGeom>
          <a:noFill/>
        </p:spPr>
        <p:txBody>
          <a:bodyPr wrap="square" rtlCol="0">
            <a:spAutoFit/>
          </a:bodyPr>
          <a:lstStyle/>
          <a:p>
            <a:r>
              <a:rPr lang="en-GB" sz="1000" b="0" i="0" dirty="0">
                <a:solidFill>
                  <a:schemeClr val="bg1">
                    <a:lumMod val="50000"/>
                  </a:schemeClr>
                </a:solidFill>
                <a:effectLst/>
                <a:latin typeface="Arial" panose="020B0604020202020204" pitchFamily="34" charset="0"/>
                <a:cs typeface="Arial" panose="020B0604020202020204" pitchFamily="34" charset="0"/>
              </a:rPr>
              <a:t>© 2023 Global Initiative for Chronic Obstructive Lung Disease.</a:t>
            </a:r>
            <a:br>
              <a:rPr lang="en-GB" sz="1000" b="0" i="0" dirty="0">
                <a:solidFill>
                  <a:schemeClr val="bg1">
                    <a:lumMod val="50000"/>
                  </a:schemeClr>
                </a:solidFill>
                <a:effectLst/>
                <a:latin typeface="Arial" panose="020B0604020202020204" pitchFamily="34" charset="0"/>
                <a:cs typeface="Arial" panose="020B0604020202020204" pitchFamily="34" charset="0"/>
              </a:rPr>
            </a:br>
            <a:r>
              <a:rPr lang="en-GB" sz="1000" b="0" i="0" dirty="0">
                <a:solidFill>
                  <a:schemeClr val="bg1">
                    <a:lumMod val="50000"/>
                  </a:schemeClr>
                </a:solidFill>
                <a:effectLst/>
                <a:latin typeface="Arial" panose="020B0604020202020204" pitchFamily="34" charset="0"/>
                <a:cs typeface="Arial" panose="020B0604020202020204" pitchFamily="34" charset="0"/>
              </a:rPr>
              <a:t>Global Initiative for Chronic Obstructive Lung Disease Strategy Report 2023, page 13, 14, 73. </a:t>
            </a:r>
            <a:endParaRPr lang="en-GB" sz="1000" dirty="0">
              <a:solidFill>
                <a:schemeClr val="bg1">
                  <a:lumMod val="50000"/>
                </a:schemeClr>
              </a:solidFill>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28A2796A-AD53-4141-84BC-9A9BA56259AB}"/>
              </a:ext>
            </a:extLst>
          </p:cNvPr>
          <p:cNvSpPr txBox="1"/>
          <p:nvPr/>
        </p:nvSpPr>
        <p:spPr>
          <a:xfrm>
            <a:off x="795528" y="1216152"/>
            <a:ext cx="10460736" cy="3370153"/>
          </a:xfrm>
          <a:prstGeom prst="rect">
            <a:avLst/>
          </a:prstGeom>
          <a:noFill/>
        </p:spPr>
        <p:txBody>
          <a:bodyPr wrap="square" rtlCol="0">
            <a:spAutoFit/>
          </a:bodyPr>
          <a:lstStyle/>
          <a:p>
            <a:pPr marL="342900" indent="-342900">
              <a:spcBef>
                <a:spcPts val="1800"/>
              </a:spcBef>
              <a:buFont typeface="Arial" panose="020B0604020202020204" pitchFamily="34" charset="0"/>
              <a:buChar char="•"/>
            </a:pPr>
            <a:r>
              <a:rPr lang="en-US" sz="2400" dirty="0" err="1">
                <a:solidFill>
                  <a:srgbClr val="161622"/>
                </a:solidFill>
              </a:rPr>
              <a:t>Viêm</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quản</a:t>
            </a:r>
            <a:r>
              <a:rPr lang="en-US" sz="2400" dirty="0">
                <a:solidFill>
                  <a:srgbClr val="161622"/>
                </a:solidFill>
              </a:rPr>
              <a:t> </a:t>
            </a:r>
            <a:r>
              <a:rPr lang="en-US" sz="2400" dirty="0" err="1">
                <a:solidFill>
                  <a:srgbClr val="161622"/>
                </a:solidFill>
              </a:rPr>
              <a:t>mạn</a:t>
            </a:r>
            <a:r>
              <a:rPr lang="en-US" sz="2400" dirty="0">
                <a:solidFill>
                  <a:srgbClr val="161622"/>
                </a:solidFill>
              </a:rPr>
              <a:t> </a:t>
            </a:r>
            <a:r>
              <a:rPr lang="en-US" sz="2400" dirty="0" err="1">
                <a:solidFill>
                  <a:srgbClr val="161622"/>
                </a:solidFill>
              </a:rPr>
              <a:t>khá</a:t>
            </a:r>
            <a:r>
              <a:rPr lang="en-US" sz="2400" dirty="0">
                <a:solidFill>
                  <a:srgbClr val="161622"/>
                </a:solidFill>
              </a:rPr>
              <a:t> </a:t>
            </a:r>
            <a:r>
              <a:rPr lang="en-US" sz="2400" dirty="0" err="1">
                <a:solidFill>
                  <a:srgbClr val="161622"/>
                </a:solidFill>
              </a:rPr>
              <a:t>phổ</a:t>
            </a:r>
            <a:r>
              <a:rPr lang="en-US" sz="2400" dirty="0">
                <a:solidFill>
                  <a:srgbClr val="161622"/>
                </a:solidFill>
              </a:rPr>
              <a:t> </a:t>
            </a:r>
            <a:r>
              <a:rPr lang="en-US" sz="2400" dirty="0" err="1">
                <a:solidFill>
                  <a:srgbClr val="161622"/>
                </a:solidFill>
              </a:rPr>
              <a:t>biến</a:t>
            </a:r>
            <a:r>
              <a:rPr lang="en-US" sz="2400" dirty="0">
                <a:solidFill>
                  <a:srgbClr val="161622"/>
                </a:solidFill>
              </a:rPr>
              <a:t> </a:t>
            </a:r>
            <a:r>
              <a:rPr lang="en-US" sz="2400" dirty="0" err="1">
                <a:solidFill>
                  <a:srgbClr val="161622"/>
                </a:solidFill>
              </a:rPr>
              <a:t>và</a:t>
            </a:r>
            <a:r>
              <a:rPr lang="en-US" sz="2400" dirty="0">
                <a:solidFill>
                  <a:srgbClr val="161622"/>
                </a:solidFill>
              </a:rPr>
              <a:t> </a:t>
            </a:r>
            <a:r>
              <a:rPr lang="en-US" sz="2400" dirty="0" err="1">
                <a:solidFill>
                  <a:srgbClr val="161622"/>
                </a:solidFill>
              </a:rPr>
              <a:t>đa</a:t>
            </a:r>
            <a:r>
              <a:rPr lang="en-US" sz="2400" dirty="0">
                <a:solidFill>
                  <a:srgbClr val="161622"/>
                </a:solidFill>
              </a:rPr>
              <a:t> </a:t>
            </a:r>
            <a:r>
              <a:rPr lang="en-US" sz="2400" dirty="0" err="1">
                <a:solidFill>
                  <a:srgbClr val="161622"/>
                </a:solidFill>
              </a:rPr>
              <a:t>dạng</a:t>
            </a:r>
            <a:r>
              <a:rPr lang="en-US" sz="2400" dirty="0">
                <a:solidFill>
                  <a:srgbClr val="161622"/>
                </a:solidFill>
              </a:rPr>
              <a:t> ở </a:t>
            </a:r>
            <a:r>
              <a:rPr lang="en-US" sz="2400" dirty="0" err="1">
                <a:solidFill>
                  <a:srgbClr val="161622"/>
                </a:solidFill>
              </a:rPr>
              <a:t>bệnh</a:t>
            </a:r>
            <a:r>
              <a:rPr lang="en-US" sz="2400" dirty="0">
                <a:solidFill>
                  <a:srgbClr val="161622"/>
                </a:solidFill>
              </a:rPr>
              <a:t> </a:t>
            </a:r>
            <a:r>
              <a:rPr lang="en-US" sz="2400" dirty="0" err="1">
                <a:solidFill>
                  <a:srgbClr val="161622"/>
                </a:solidFill>
              </a:rPr>
              <a:t>nhân</a:t>
            </a:r>
            <a:r>
              <a:rPr lang="en-US" sz="2400" dirty="0">
                <a:solidFill>
                  <a:srgbClr val="161622"/>
                </a:solidFill>
              </a:rPr>
              <a:t> COPD</a:t>
            </a:r>
          </a:p>
          <a:p>
            <a:pPr marL="342900" indent="-342900">
              <a:spcBef>
                <a:spcPts val="1800"/>
              </a:spcBef>
              <a:buFont typeface="Arial" panose="020B0604020202020204" pitchFamily="34" charset="0"/>
              <a:buChar char="•"/>
            </a:pPr>
            <a:r>
              <a:rPr lang="en-US" sz="2400" dirty="0" err="1">
                <a:solidFill>
                  <a:srgbClr val="161622"/>
                </a:solidFill>
              </a:rPr>
              <a:t>Người</a:t>
            </a:r>
            <a:r>
              <a:rPr lang="en-US" sz="2400" dirty="0">
                <a:solidFill>
                  <a:srgbClr val="161622"/>
                </a:solidFill>
              </a:rPr>
              <a:t> </a:t>
            </a:r>
            <a:r>
              <a:rPr lang="en-US" sz="2400" dirty="0" err="1">
                <a:solidFill>
                  <a:srgbClr val="161622"/>
                </a:solidFill>
              </a:rPr>
              <a:t>trưởng</a:t>
            </a:r>
            <a:r>
              <a:rPr lang="en-US" sz="2400" dirty="0">
                <a:solidFill>
                  <a:srgbClr val="161622"/>
                </a:solidFill>
              </a:rPr>
              <a:t> </a:t>
            </a:r>
            <a:r>
              <a:rPr lang="en-US" sz="2400" dirty="0" err="1">
                <a:solidFill>
                  <a:srgbClr val="161622"/>
                </a:solidFill>
              </a:rPr>
              <a:t>thành</a:t>
            </a:r>
            <a:r>
              <a:rPr lang="en-US" sz="2400" dirty="0">
                <a:solidFill>
                  <a:srgbClr val="161622"/>
                </a:solidFill>
              </a:rPr>
              <a:t> &lt; 50 </a:t>
            </a:r>
            <a:r>
              <a:rPr lang="en-US" sz="2400" dirty="0" err="1">
                <a:solidFill>
                  <a:srgbClr val="161622"/>
                </a:solidFill>
              </a:rPr>
              <a:t>tuổi</a:t>
            </a:r>
            <a:r>
              <a:rPr lang="en-US" sz="2400" dirty="0">
                <a:solidFill>
                  <a:srgbClr val="161622"/>
                </a:solidFill>
              </a:rPr>
              <a:t>, </a:t>
            </a:r>
            <a:r>
              <a:rPr lang="en-US" sz="2400" dirty="0" err="1">
                <a:solidFill>
                  <a:srgbClr val="161622"/>
                </a:solidFill>
              </a:rPr>
              <a:t>viêm</a:t>
            </a:r>
            <a:r>
              <a:rPr lang="en-US" sz="2400" dirty="0">
                <a:solidFill>
                  <a:srgbClr val="161622"/>
                </a:solidFill>
              </a:rPr>
              <a:t> </a:t>
            </a:r>
            <a:r>
              <a:rPr lang="en-US" sz="2400" dirty="0" err="1">
                <a:solidFill>
                  <a:srgbClr val="161622"/>
                </a:solidFill>
              </a:rPr>
              <a:t>phế</a:t>
            </a:r>
            <a:r>
              <a:rPr lang="en-US" sz="2400" dirty="0">
                <a:solidFill>
                  <a:srgbClr val="161622"/>
                </a:solidFill>
              </a:rPr>
              <a:t> </a:t>
            </a:r>
            <a:r>
              <a:rPr lang="en-US" sz="2400" dirty="0" err="1">
                <a:solidFill>
                  <a:srgbClr val="161622"/>
                </a:solidFill>
              </a:rPr>
              <a:t>quản</a:t>
            </a:r>
            <a:r>
              <a:rPr lang="en-US" sz="2400" dirty="0">
                <a:solidFill>
                  <a:srgbClr val="161622"/>
                </a:solidFill>
              </a:rPr>
              <a:t> </a:t>
            </a:r>
            <a:r>
              <a:rPr lang="en-US" sz="2400" dirty="0" err="1">
                <a:solidFill>
                  <a:srgbClr val="161622"/>
                </a:solidFill>
              </a:rPr>
              <a:t>mạn</a:t>
            </a:r>
            <a:r>
              <a:rPr lang="en-US" sz="2400" dirty="0">
                <a:solidFill>
                  <a:srgbClr val="161622"/>
                </a:solidFill>
              </a:rPr>
              <a:t> </a:t>
            </a:r>
            <a:r>
              <a:rPr lang="en-US" sz="2400" dirty="0" err="1">
                <a:solidFill>
                  <a:srgbClr val="161622"/>
                </a:solidFill>
              </a:rPr>
              <a:t>không</a:t>
            </a:r>
            <a:r>
              <a:rPr lang="en-US" sz="2400" dirty="0">
                <a:solidFill>
                  <a:srgbClr val="161622"/>
                </a:solidFill>
              </a:rPr>
              <a:t> </a:t>
            </a:r>
            <a:r>
              <a:rPr lang="en-US" sz="2400" dirty="0" err="1">
                <a:solidFill>
                  <a:srgbClr val="161622"/>
                </a:solidFill>
              </a:rPr>
              <a:t>kèm</a:t>
            </a:r>
            <a:r>
              <a:rPr lang="en-US" sz="2400" dirty="0">
                <a:solidFill>
                  <a:srgbClr val="161622"/>
                </a:solidFill>
              </a:rPr>
              <a:t> </a:t>
            </a:r>
            <a:r>
              <a:rPr lang="en-US" sz="2400" dirty="0" err="1">
                <a:solidFill>
                  <a:srgbClr val="161622"/>
                </a:solidFill>
              </a:rPr>
              <a:t>giới</a:t>
            </a:r>
            <a:r>
              <a:rPr lang="en-US" sz="2400" dirty="0">
                <a:solidFill>
                  <a:srgbClr val="161622"/>
                </a:solidFill>
              </a:rPr>
              <a:t> </a:t>
            </a:r>
            <a:r>
              <a:rPr lang="en-US" sz="2400" dirty="0" err="1">
                <a:solidFill>
                  <a:srgbClr val="161622"/>
                </a:solidFill>
              </a:rPr>
              <a:t>hạn</a:t>
            </a:r>
            <a:r>
              <a:rPr lang="en-US" sz="2400" dirty="0">
                <a:solidFill>
                  <a:srgbClr val="161622"/>
                </a:solidFill>
              </a:rPr>
              <a:t> </a:t>
            </a:r>
            <a:r>
              <a:rPr lang="en-US" sz="2400" dirty="0" err="1">
                <a:solidFill>
                  <a:srgbClr val="161622"/>
                </a:solidFill>
              </a:rPr>
              <a:t>luồng</a:t>
            </a:r>
            <a:r>
              <a:rPr lang="en-US" sz="2400" dirty="0">
                <a:solidFill>
                  <a:srgbClr val="161622"/>
                </a:solidFill>
              </a:rPr>
              <a:t> </a:t>
            </a:r>
            <a:r>
              <a:rPr lang="en-US" sz="2400" dirty="0" err="1">
                <a:solidFill>
                  <a:srgbClr val="161622"/>
                </a:solidFill>
              </a:rPr>
              <a:t>khí</a:t>
            </a:r>
            <a:r>
              <a:rPr lang="en-US" sz="2400" dirty="0">
                <a:solidFill>
                  <a:srgbClr val="161622"/>
                </a:solidFill>
              </a:rPr>
              <a:t> </a:t>
            </a:r>
            <a:r>
              <a:rPr lang="en-US" sz="2400" dirty="0" err="1">
                <a:solidFill>
                  <a:srgbClr val="161622"/>
                </a:solidFill>
              </a:rPr>
              <a:t>là</a:t>
            </a:r>
            <a:r>
              <a:rPr lang="en-US" sz="2400" dirty="0">
                <a:solidFill>
                  <a:srgbClr val="161622"/>
                </a:solidFill>
              </a:rPr>
              <a:t> </a:t>
            </a:r>
            <a:r>
              <a:rPr lang="en-US" sz="2400" dirty="0" err="1">
                <a:solidFill>
                  <a:srgbClr val="161622"/>
                </a:solidFill>
              </a:rPr>
              <a:t>chỉ</a:t>
            </a:r>
            <a:r>
              <a:rPr lang="en-US" sz="2400" dirty="0">
                <a:solidFill>
                  <a:srgbClr val="161622"/>
                </a:solidFill>
              </a:rPr>
              <a:t> </a:t>
            </a:r>
            <a:r>
              <a:rPr lang="en-US" sz="2400" dirty="0" err="1">
                <a:solidFill>
                  <a:srgbClr val="161622"/>
                </a:solidFill>
              </a:rPr>
              <a:t>dấu</a:t>
            </a:r>
            <a:r>
              <a:rPr lang="en-US" sz="2400" dirty="0">
                <a:solidFill>
                  <a:srgbClr val="161622"/>
                </a:solidFill>
              </a:rPr>
              <a:t> </a:t>
            </a:r>
            <a:r>
              <a:rPr lang="en-US" sz="2400" dirty="0" err="1">
                <a:solidFill>
                  <a:srgbClr val="161622"/>
                </a:solidFill>
              </a:rPr>
              <a:t>sớm</a:t>
            </a:r>
            <a:r>
              <a:rPr lang="en-US" sz="2400" dirty="0">
                <a:solidFill>
                  <a:srgbClr val="161622"/>
                </a:solidFill>
              </a:rPr>
              <a:t> </a:t>
            </a:r>
            <a:r>
              <a:rPr lang="en-US" sz="2400" dirty="0" err="1">
                <a:solidFill>
                  <a:srgbClr val="161622"/>
                </a:solidFill>
              </a:rPr>
              <a:t>tăng</a:t>
            </a:r>
            <a:r>
              <a:rPr lang="en-US" sz="2400" dirty="0">
                <a:solidFill>
                  <a:srgbClr val="161622"/>
                </a:solidFill>
              </a:rPr>
              <a:t> </a:t>
            </a:r>
            <a:r>
              <a:rPr lang="en-US" sz="2400" dirty="0" err="1">
                <a:solidFill>
                  <a:srgbClr val="161622"/>
                </a:solidFill>
              </a:rPr>
              <a:t>nguy</a:t>
            </a:r>
            <a:r>
              <a:rPr lang="en-US" sz="2400" dirty="0">
                <a:solidFill>
                  <a:srgbClr val="161622"/>
                </a:solidFill>
              </a:rPr>
              <a:t> </a:t>
            </a:r>
            <a:r>
              <a:rPr lang="en-US" sz="2400" dirty="0" err="1">
                <a:solidFill>
                  <a:srgbClr val="161622"/>
                </a:solidFill>
              </a:rPr>
              <a:t>cơ</a:t>
            </a:r>
            <a:r>
              <a:rPr lang="en-US" sz="2400" dirty="0">
                <a:solidFill>
                  <a:srgbClr val="161622"/>
                </a:solidFill>
              </a:rPr>
              <a:t> </a:t>
            </a:r>
            <a:r>
              <a:rPr lang="en-US" sz="2400" dirty="0" err="1">
                <a:solidFill>
                  <a:srgbClr val="161622"/>
                </a:solidFill>
              </a:rPr>
              <a:t>mắc</a:t>
            </a:r>
            <a:r>
              <a:rPr lang="en-US" sz="2400" dirty="0">
                <a:solidFill>
                  <a:srgbClr val="161622"/>
                </a:solidFill>
              </a:rPr>
              <a:t> COPD. </a:t>
            </a:r>
          </a:p>
          <a:p>
            <a:pPr marL="342900" indent="-342900">
              <a:spcBef>
                <a:spcPts val="1800"/>
              </a:spcBef>
              <a:buFont typeface="Arial" panose="020B0604020202020204" pitchFamily="34" charset="0"/>
              <a:buChar char="•"/>
            </a:pPr>
            <a:r>
              <a:rPr lang="en-US" sz="2400" dirty="0" err="1">
                <a:solidFill>
                  <a:srgbClr val="161622"/>
                </a:solidFill>
              </a:rPr>
              <a:t>Hút</a:t>
            </a:r>
            <a:r>
              <a:rPr lang="en-US" sz="2400" dirty="0">
                <a:solidFill>
                  <a:srgbClr val="161622"/>
                </a:solidFill>
              </a:rPr>
              <a:t> </a:t>
            </a:r>
            <a:r>
              <a:rPr lang="en-US" sz="2400" dirty="0" err="1">
                <a:solidFill>
                  <a:srgbClr val="161622"/>
                </a:solidFill>
              </a:rPr>
              <a:t>thuốc</a:t>
            </a:r>
            <a:r>
              <a:rPr lang="en-US" sz="2400" dirty="0">
                <a:solidFill>
                  <a:srgbClr val="161622"/>
                </a:solidFill>
              </a:rPr>
              <a:t> </a:t>
            </a:r>
            <a:r>
              <a:rPr lang="en-US" sz="2400" dirty="0" err="1">
                <a:solidFill>
                  <a:srgbClr val="161622"/>
                </a:solidFill>
              </a:rPr>
              <a:t>lá</a:t>
            </a:r>
            <a:r>
              <a:rPr lang="en-US" sz="2400" dirty="0">
                <a:solidFill>
                  <a:srgbClr val="161622"/>
                </a:solidFill>
              </a:rPr>
              <a:t> ở </a:t>
            </a:r>
            <a:r>
              <a:rPr lang="en-US" sz="2400" dirty="0" err="1">
                <a:solidFill>
                  <a:srgbClr val="161622"/>
                </a:solidFill>
              </a:rPr>
              <a:t>người</a:t>
            </a:r>
            <a:r>
              <a:rPr lang="en-US" sz="2400" dirty="0">
                <a:solidFill>
                  <a:srgbClr val="161622"/>
                </a:solidFill>
              </a:rPr>
              <a:t> </a:t>
            </a:r>
            <a:r>
              <a:rPr lang="en-US" sz="2400" dirty="0" err="1">
                <a:solidFill>
                  <a:srgbClr val="161622"/>
                </a:solidFill>
              </a:rPr>
              <a:t>từ</a:t>
            </a:r>
            <a:r>
              <a:rPr lang="en-US" sz="2400" dirty="0">
                <a:solidFill>
                  <a:srgbClr val="161622"/>
                </a:solidFill>
              </a:rPr>
              <a:t> 36 </a:t>
            </a:r>
            <a:r>
              <a:rPr lang="en-US" sz="2400" dirty="0" err="1">
                <a:solidFill>
                  <a:srgbClr val="161622"/>
                </a:solidFill>
              </a:rPr>
              <a:t>đến</a:t>
            </a:r>
            <a:r>
              <a:rPr lang="en-US" sz="2400" dirty="0">
                <a:solidFill>
                  <a:srgbClr val="161622"/>
                </a:solidFill>
              </a:rPr>
              <a:t> 43 </a:t>
            </a:r>
            <a:r>
              <a:rPr lang="en-US" sz="2400" dirty="0" err="1">
                <a:solidFill>
                  <a:srgbClr val="161622"/>
                </a:solidFill>
              </a:rPr>
              <a:t>tuổi</a:t>
            </a:r>
            <a:r>
              <a:rPr lang="en-US" sz="2400" dirty="0">
                <a:solidFill>
                  <a:srgbClr val="161622"/>
                </a:solidFill>
              </a:rPr>
              <a:t> </a:t>
            </a:r>
            <a:r>
              <a:rPr lang="en-US" sz="2400" dirty="0" err="1">
                <a:solidFill>
                  <a:srgbClr val="161622"/>
                </a:solidFill>
              </a:rPr>
              <a:t>kèm</a:t>
            </a:r>
            <a:r>
              <a:rPr lang="en-US" sz="2400" dirty="0">
                <a:solidFill>
                  <a:srgbClr val="161622"/>
                </a:solidFill>
              </a:rPr>
              <a:t> </a:t>
            </a:r>
            <a:r>
              <a:rPr lang="en-US" sz="2400" dirty="0" err="1">
                <a:solidFill>
                  <a:srgbClr val="161622"/>
                </a:solidFill>
              </a:rPr>
              <a:t>tăng</a:t>
            </a:r>
            <a:r>
              <a:rPr lang="en-US" sz="2400" dirty="0">
                <a:solidFill>
                  <a:srgbClr val="161622"/>
                </a:solidFill>
              </a:rPr>
              <a:t> </a:t>
            </a:r>
            <a:r>
              <a:rPr lang="en-US" sz="2400" dirty="0" err="1">
                <a:solidFill>
                  <a:srgbClr val="161622"/>
                </a:solidFill>
              </a:rPr>
              <a:t>tiết</a:t>
            </a:r>
            <a:r>
              <a:rPr lang="en-US" sz="2400" dirty="0">
                <a:solidFill>
                  <a:srgbClr val="161622"/>
                </a:solidFill>
              </a:rPr>
              <a:t> </a:t>
            </a:r>
            <a:r>
              <a:rPr lang="en-US" sz="2400" dirty="0" err="1">
                <a:solidFill>
                  <a:srgbClr val="161622"/>
                </a:solidFill>
              </a:rPr>
              <a:t>đàm</a:t>
            </a:r>
            <a:r>
              <a:rPr lang="en-US" sz="2400" dirty="0">
                <a:solidFill>
                  <a:srgbClr val="161622"/>
                </a:solidFill>
              </a:rPr>
              <a:t> </a:t>
            </a:r>
            <a:r>
              <a:rPr lang="en-US" sz="2400" dirty="0" err="1">
                <a:solidFill>
                  <a:srgbClr val="161622"/>
                </a:solidFill>
              </a:rPr>
              <a:t>mạn</a:t>
            </a:r>
            <a:r>
              <a:rPr lang="en-US" sz="2400" dirty="0">
                <a:solidFill>
                  <a:srgbClr val="161622"/>
                </a:solidFill>
              </a:rPr>
              <a:t> </a:t>
            </a:r>
            <a:r>
              <a:rPr lang="en-US" sz="2400" dirty="0" err="1">
                <a:solidFill>
                  <a:srgbClr val="161622"/>
                </a:solidFill>
              </a:rPr>
              <a:t>tính</a:t>
            </a:r>
            <a:r>
              <a:rPr lang="en-US" sz="2400" dirty="0">
                <a:solidFill>
                  <a:srgbClr val="161622"/>
                </a:solidFill>
              </a:rPr>
              <a:t> </a:t>
            </a:r>
            <a:r>
              <a:rPr lang="en-US" sz="2400" dirty="0" err="1">
                <a:solidFill>
                  <a:srgbClr val="161622"/>
                </a:solidFill>
              </a:rPr>
              <a:t>làm</a:t>
            </a:r>
            <a:r>
              <a:rPr lang="en-US" sz="2400" dirty="0">
                <a:solidFill>
                  <a:srgbClr val="161622"/>
                </a:solidFill>
              </a:rPr>
              <a:t> </a:t>
            </a:r>
            <a:r>
              <a:rPr lang="en-US" sz="2400" dirty="0" err="1">
                <a:solidFill>
                  <a:srgbClr val="161622"/>
                </a:solidFill>
              </a:rPr>
              <a:t>tăng</a:t>
            </a:r>
            <a:r>
              <a:rPr lang="en-US" sz="2400" dirty="0">
                <a:solidFill>
                  <a:srgbClr val="161622"/>
                </a:solidFill>
              </a:rPr>
              <a:t> </a:t>
            </a:r>
            <a:r>
              <a:rPr lang="en-US" sz="2400" dirty="0" err="1">
                <a:solidFill>
                  <a:srgbClr val="161622"/>
                </a:solidFill>
              </a:rPr>
              <a:t>nguy</a:t>
            </a:r>
            <a:r>
              <a:rPr lang="en-US" sz="2400" dirty="0">
                <a:solidFill>
                  <a:srgbClr val="161622"/>
                </a:solidFill>
              </a:rPr>
              <a:t> </a:t>
            </a:r>
            <a:r>
              <a:rPr lang="en-US" sz="2400" dirty="0" err="1">
                <a:solidFill>
                  <a:srgbClr val="161622"/>
                </a:solidFill>
              </a:rPr>
              <a:t>cơ</a:t>
            </a:r>
            <a:r>
              <a:rPr lang="en-US" sz="2400" dirty="0">
                <a:solidFill>
                  <a:srgbClr val="161622"/>
                </a:solidFill>
              </a:rPr>
              <a:t> </a:t>
            </a:r>
            <a:r>
              <a:rPr lang="en-US" sz="2400" dirty="0" err="1">
                <a:solidFill>
                  <a:srgbClr val="161622"/>
                </a:solidFill>
              </a:rPr>
              <a:t>giới</a:t>
            </a:r>
            <a:r>
              <a:rPr lang="en-US" sz="2400" dirty="0">
                <a:solidFill>
                  <a:srgbClr val="161622"/>
                </a:solidFill>
              </a:rPr>
              <a:t> </a:t>
            </a:r>
            <a:r>
              <a:rPr lang="en-US" sz="2400" dirty="0" err="1">
                <a:solidFill>
                  <a:srgbClr val="161622"/>
                </a:solidFill>
              </a:rPr>
              <a:t>hạn</a:t>
            </a:r>
            <a:r>
              <a:rPr lang="en-US" sz="2400" dirty="0">
                <a:solidFill>
                  <a:srgbClr val="161622"/>
                </a:solidFill>
              </a:rPr>
              <a:t> </a:t>
            </a:r>
            <a:r>
              <a:rPr lang="en-US" sz="2400" dirty="0" err="1">
                <a:solidFill>
                  <a:srgbClr val="161622"/>
                </a:solidFill>
              </a:rPr>
              <a:t>đường</a:t>
            </a:r>
            <a:r>
              <a:rPr lang="en-US" sz="2400" dirty="0">
                <a:solidFill>
                  <a:srgbClr val="161622"/>
                </a:solidFill>
              </a:rPr>
              <a:t> </a:t>
            </a:r>
            <a:r>
              <a:rPr lang="en-US" sz="2400" dirty="0" err="1">
                <a:solidFill>
                  <a:srgbClr val="161622"/>
                </a:solidFill>
              </a:rPr>
              <a:t>dẫn</a:t>
            </a:r>
            <a:r>
              <a:rPr lang="en-US" sz="2400" dirty="0">
                <a:solidFill>
                  <a:srgbClr val="161622"/>
                </a:solidFill>
              </a:rPr>
              <a:t> </a:t>
            </a:r>
            <a:r>
              <a:rPr lang="en-US" sz="2400" dirty="0" err="1">
                <a:solidFill>
                  <a:srgbClr val="161622"/>
                </a:solidFill>
              </a:rPr>
              <a:t>khí</a:t>
            </a:r>
            <a:r>
              <a:rPr lang="en-US" sz="2400" dirty="0">
                <a:solidFill>
                  <a:srgbClr val="161622"/>
                </a:solidFill>
              </a:rPr>
              <a:t>.</a:t>
            </a:r>
          </a:p>
          <a:p>
            <a:pPr marL="342900" indent="-342900">
              <a:spcBef>
                <a:spcPts val="1800"/>
              </a:spcBef>
              <a:buFont typeface="Arial" panose="020B0604020202020204" pitchFamily="34" charset="0"/>
              <a:buChar char="•"/>
            </a:pPr>
            <a:r>
              <a:rPr lang="en-US" sz="2400" dirty="0">
                <a:solidFill>
                  <a:srgbClr val="161622"/>
                </a:solidFill>
              </a:rPr>
              <a:t>LAMA Tiotropium </a:t>
            </a:r>
            <a:r>
              <a:rPr lang="en-US" sz="2400" dirty="0" err="1">
                <a:solidFill>
                  <a:srgbClr val="161622"/>
                </a:solidFill>
              </a:rPr>
              <a:t>và</a:t>
            </a:r>
            <a:r>
              <a:rPr lang="en-US" sz="2400" dirty="0">
                <a:solidFill>
                  <a:srgbClr val="161622"/>
                </a:solidFill>
              </a:rPr>
              <a:t> Aclidinium </a:t>
            </a:r>
            <a:r>
              <a:rPr lang="en-US" sz="2400" dirty="0" err="1">
                <a:solidFill>
                  <a:srgbClr val="161622"/>
                </a:solidFill>
              </a:rPr>
              <a:t>có</a:t>
            </a:r>
            <a:r>
              <a:rPr lang="en-US" sz="2400" dirty="0">
                <a:solidFill>
                  <a:srgbClr val="161622"/>
                </a:solidFill>
              </a:rPr>
              <a:t> </a:t>
            </a:r>
            <a:r>
              <a:rPr lang="en-US" sz="2400" dirty="0" err="1">
                <a:solidFill>
                  <a:srgbClr val="161622"/>
                </a:solidFill>
              </a:rPr>
              <a:t>thể</a:t>
            </a:r>
            <a:r>
              <a:rPr lang="en-US" sz="2400" dirty="0">
                <a:solidFill>
                  <a:srgbClr val="161622"/>
                </a:solidFill>
              </a:rPr>
              <a:t> </a:t>
            </a:r>
            <a:r>
              <a:rPr lang="en-US" sz="2400" dirty="0" err="1">
                <a:solidFill>
                  <a:srgbClr val="161622"/>
                </a:solidFill>
              </a:rPr>
              <a:t>làm</a:t>
            </a:r>
            <a:r>
              <a:rPr lang="en-US" sz="2400" dirty="0">
                <a:solidFill>
                  <a:srgbClr val="161622"/>
                </a:solidFill>
              </a:rPr>
              <a:t> </a:t>
            </a:r>
            <a:r>
              <a:rPr lang="en-US" sz="2400" dirty="0" err="1">
                <a:solidFill>
                  <a:srgbClr val="161622"/>
                </a:solidFill>
              </a:rPr>
              <a:t>giảm</a:t>
            </a:r>
            <a:r>
              <a:rPr lang="en-US" sz="2400" dirty="0">
                <a:solidFill>
                  <a:srgbClr val="161622"/>
                </a:solidFill>
              </a:rPr>
              <a:t> </a:t>
            </a:r>
            <a:r>
              <a:rPr lang="en-US" sz="2400" dirty="0" err="1">
                <a:solidFill>
                  <a:srgbClr val="161622"/>
                </a:solidFill>
              </a:rPr>
              <a:t>tiết</a:t>
            </a:r>
            <a:r>
              <a:rPr lang="en-US" sz="2400" dirty="0">
                <a:solidFill>
                  <a:srgbClr val="161622"/>
                </a:solidFill>
              </a:rPr>
              <a:t> </a:t>
            </a:r>
            <a:r>
              <a:rPr lang="en-US" sz="2400" dirty="0" err="1">
                <a:solidFill>
                  <a:srgbClr val="161622"/>
                </a:solidFill>
              </a:rPr>
              <a:t>đàm</a:t>
            </a:r>
            <a:r>
              <a:rPr lang="en-US" sz="2400" dirty="0">
                <a:solidFill>
                  <a:srgbClr val="161622"/>
                </a:solidFill>
              </a:rPr>
              <a:t>, </a:t>
            </a:r>
            <a:r>
              <a:rPr lang="en-US" sz="2400" dirty="0" err="1">
                <a:solidFill>
                  <a:srgbClr val="161622"/>
                </a:solidFill>
              </a:rPr>
              <a:t>giảm</a:t>
            </a:r>
            <a:r>
              <a:rPr lang="en-US" sz="2400" dirty="0">
                <a:solidFill>
                  <a:srgbClr val="161622"/>
                </a:solidFill>
              </a:rPr>
              <a:t> ho ở </a:t>
            </a:r>
            <a:r>
              <a:rPr lang="en-US" sz="2400" dirty="0" err="1">
                <a:solidFill>
                  <a:srgbClr val="161622"/>
                </a:solidFill>
              </a:rPr>
              <a:t>bệnh</a:t>
            </a:r>
            <a:r>
              <a:rPr lang="en-US" sz="2400" dirty="0">
                <a:solidFill>
                  <a:srgbClr val="161622"/>
                </a:solidFill>
              </a:rPr>
              <a:t> </a:t>
            </a:r>
            <a:r>
              <a:rPr lang="en-US" sz="2400" dirty="0" err="1">
                <a:solidFill>
                  <a:srgbClr val="161622"/>
                </a:solidFill>
              </a:rPr>
              <a:t>nhân</a:t>
            </a:r>
            <a:r>
              <a:rPr lang="en-US" sz="2400" dirty="0">
                <a:solidFill>
                  <a:srgbClr val="161622"/>
                </a:solidFill>
              </a:rPr>
              <a:t> COPD </a:t>
            </a:r>
            <a:r>
              <a:rPr lang="en-US" sz="2400" dirty="0" err="1">
                <a:solidFill>
                  <a:srgbClr val="161622"/>
                </a:solidFill>
              </a:rPr>
              <a:t>mức</a:t>
            </a:r>
            <a:r>
              <a:rPr lang="en-US" sz="2400" dirty="0">
                <a:solidFill>
                  <a:srgbClr val="161622"/>
                </a:solidFill>
              </a:rPr>
              <a:t> </a:t>
            </a:r>
            <a:r>
              <a:rPr lang="en-US" sz="2400" dirty="0" err="1">
                <a:solidFill>
                  <a:srgbClr val="161622"/>
                </a:solidFill>
              </a:rPr>
              <a:t>độ</a:t>
            </a:r>
            <a:r>
              <a:rPr lang="en-US" sz="2400" dirty="0">
                <a:solidFill>
                  <a:srgbClr val="161622"/>
                </a:solidFill>
              </a:rPr>
              <a:t> </a:t>
            </a:r>
            <a:r>
              <a:rPr lang="en-US" sz="2400" dirty="0" err="1">
                <a:solidFill>
                  <a:srgbClr val="161622"/>
                </a:solidFill>
              </a:rPr>
              <a:t>trung</a:t>
            </a:r>
            <a:r>
              <a:rPr lang="en-US" sz="2400" dirty="0">
                <a:solidFill>
                  <a:srgbClr val="161622"/>
                </a:solidFill>
              </a:rPr>
              <a:t> </a:t>
            </a:r>
            <a:r>
              <a:rPr lang="en-US" sz="2400" dirty="0" err="1">
                <a:solidFill>
                  <a:srgbClr val="161622"/>
                </a:solidFill>
              </a:rPr>
              <a:t>bình</a:t>
            </a:r>
            <a:r>
              <a:rPr lang="en-US" sz="2400" dirty="0">
                <a:solidFill>
                  <a:srgbClr val="161622"/>
                </a:solidFill>
              </a:rPr>
              <a:t> </a:t>
            </a:r>
            <a:r>
              <a:rPr lang="en-US" sz="2400" dirty="0" err="1">
                <a:solidFill>
                  <a:srgbClr val="161622"/>
                </a:solidFill>
              </a:rPr>
              <a:t>đến</a:t>
            </a:r>
            <a:r>
              <a:rPr lang="en-US" sz="2400" dirty="0">
                <a:solidFill>
                  <a:srgbClr val="161622"/>
                </a:solidFill>
              </a:rPr>
              <a:t> </a:t>
            </a:r>
            <a:r>
              <a:rPr lang="en-US" sz="2400" dirty="0" err="1">
                <a:solidFill>
                  <a:srgbClr val="161622"/>
                </a:solidFill>
              </a:rPr>
              <a:t>nặng</a:t>
            </a:r>
            <a:r>
              <a:rPr lang="en-US" sz="2400" dirty="0">
                <a:solidFill>
                  <a:srgbClr val="161622"/>
                </a:solidFill>
              </a:rPr>
              <a:t>.</a:t>
            </a:r>
          </a:p>
        </p:txBody>
      </p:sp>
    </p:spTree>
    <p:extLst>
      <p:ext uri="{BB962C8B-B14F-4D97-AF65-F5344CB8AC3E}">
        <p14:creationId xmlns:p14="http://schemas.microsoft.com/office/powerpoint/2010/main" val="309530576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08801" y="-335049"/>
            <a:ext cx="8441269" cy="6673606"/>
          </a:xfrm>
          <a:prstGeom prst="rect">
            <a:avLst/>
          </a:prstGeom>
        </p:spPr>
      </p:pic>
      <p:sp>
        <p:nvSpPr>
          <p:cNvPr id="2" name="Title 1"/>
          <p:cNvSpPr>
            <a:spLocks noGrp="1"/>
          </p:cNvSpPr>
          <p:nvPr>
            <p:ph type="ctrTitle"/>
          </p:nvPr>
        </p:nvSpPr>
        <p:spPr>
          <a:xfrm>
            <a:off x="1125856" y="1428713"/>
            <a:ext cx="10304144" cy="2514421"/>
          </a:xfrm>
        </p:spPr>
        <p:txBody>
          <a:bodyPr anchor="ctr"/>
          <a:lstStyle/>
          <a:p>
            <a:pPr algn="ctr"/>
            <a:r>
              <a:rPr lang="vi-VN" sz="4400" dirty="0"/>
              <a:t>Điều trị add-on Tiotropium Respimat trong quản lý hen</a:t>
            </a:r>
            <a:r>
              <a:rPr lang="en-US" sz="4400" dirty="0"/>
              <a:t> </a:t>
            </a:r>
            <a:r>
              <a:rPr lang="en-US" sz="4400" dirty="0" err="1"/>
              <a:t>theo</a:t>
            </a:r>
            <a:r>
              <a:rPr lang="en-US" sz="4400" dirty="0"/>
              <a:t> GINA 2022</a:t>
            </a:r>
            <a:endParaRPr lang="vi-VN" sz="4400" dirty="0"/>
          </a:p>
        </p:txBody>
      </p:sp>
      <p:sp>
        <p:nvSpPr>
          <p:cNvPr id="6" name="Text Placeholder 5">
            <a:extLst>
              <a:ext uri="{FF2B5EF4-FFF2-40B4-BE49-F238E27FC236}">
                <a16:creationId xmlns:a16="http://schemas.microsoft.com/office/drawing/2014/main" id="{3701825C-5FD0-4208-8A0F-87D56F042D3E}"/>
              </a:ext>
            </a:extLst>
          </p:cNvPr>
          <p:cNvSpPr>
            <a:spLocks noGrp="1"/>
          </p:cNvSpPr>
          <p:nvPr>
            <p:ph type="body" sz="quarter" idx="10"/>
          </p:nvPr>
        </p:nvSpPr>
        <p:spPr/>
        <p:txBody>
          <a:bodyPr/>
          <a:lstStyle/>
          <a:p>
            <a:endParaRPr lang="en-US"/>
          </a:p>
        </p:txBody>
      </p:sp>
    </p:spTree>
    <p:extLst>
      <p:ext uri="{BB962C8B-B14F-4D97-AF65-F5344CB8AC3E}">
        <p14:creationId xmlns:p14="http://schemas.microsoft.com/office/powerpoint/2010/main" val="72503470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C4BB305-55CE-4CE9-AF99-F18715159C9B}"/>
              </a:ext>
            </a:extLst>
          </p:cNvPr>
          <p:cNvSpPr>
            <a:spLocks noGrp="1"/>
          </p:cNvSpPr>
          <p:nvPr>
            <p:ph type="title"/>
          </p:nvPr>
        </p:nvSpPr>
        <p:spPr>
          <a:xfrm>
            <a:off x="469776" y="389869"/>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vi-VN" sz="3200" b="1" dirty="0"/>
          </a:p>
        </p:txBody>
      </p:sp>
      <p:sp>
        <p:nvSpPr>
          <p:cNvPr id="6" name="Rectangle 5">
            <a:extLst>
              <a:ext uri="{FF2B5EF4-FFF2-40B4-BE49-F238E27FC236}">
                <a16:creationId xmlns:a16="http://schemas.microsoft.com/office/drawing/2014/main" id="{4DBC95A7-9A2B-4B89-88CA-F513C71F83D2}"/>
              </a:ext>
            </a:extLst>
          </p:cNvPr>
          <p:cNvSpPr/>
          <p:nvPr/>
        </p:nvSpPr>
        <p:spPr>
          <a:xfrm>
            <a:off x="1947266" y="1977159"/>
            <a:ext cx="9196087" cy="870283"/>
          </a:xfrm>
          <a:prstGeom prst="rect">
            <a:avLst/>
          </a:prstGeom>
          <a:solidFill>
            <a:srgbClr val="565874">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7" name="Rectangle 6">
            <a:extLst>
              <a:ext uri="{FF2B5EF4-FFF2-40B4-BE49-F238E27FC236}">
                <a16:creationId xmlns:a16="http://schemas.microsoft.com/office/drawing/2014/main" id="{496AAD7A-7C50-4D6F-AC8D-9597F9D2D3FB}"/>
              </a:ext>
            </a:extLst>
          </p:cNvPr>
          <p:cNvSpPr/>
          <p:nvPr/>
        </p:nvSpPr>
        <p:spPr>
          <a:xfrm>
            <a:off x="1947266" y="2974346"/>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8" name="Rectangle 7">
            <a:extLst>
              <a:ext uri="{FF2B5EF4-FFF2-40B4-BE49-F238E27FC236}">
                <a16:creationId xmlns:a16="http://schemas.microsoft.com/office/drawing/2014/main" id="{8044834A-C6D2-46C7-A015-D3DAB34564D9}"/>
              </a:ext>
            </a:extLst>
          </p:cNvPr>
          <p:cNvSpPr/>
          <p:nvPr/>
        </p:nvSpPr>
        <p:spPr>
          <a:xfrm>
            <a:off x="1947266" y="3971533"/>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9" name="Rectangle 8">
            <a:extLst>
              <a:ext uri="{FF2B5EF4-FFF2-40B4-BE49-F238E27FC236}">
                <a16:creationId xmlns:a16="http://schemas.microsoft.com/office/drawing/2014/main" id="{423C40DD-FD27-434A-93E5-C315FF57BF19}"/>
              </a:ext>
            </a:extLst>
          </p:cNvPr>
          <p:cNvSpPr/>
          <p:nvPr/>
        </p:nvSpPr>
        <p:spPr>
          <a:xfrm>
            <a:off x="1947266" y="4968721"/>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10" name="TextBox 9">
            <a:extLst>
              <a:ext uri="{FF2B5EF4-FFF2-40B4-BE49-F238E27FC236}">
                <a16:creationId xmlns:a16="http://schemas.microsoft.com/office/drawing/2014/main" id="{70548964-F72C-4398-BFC5-D31CD8C9A308}"/>
              </a:ext>
            </a:extLst>
          </p:cNvPr>
          <p:cNvSpPr txBox="1"/>
          <p:nvPr/>
        </p:nvSpPr>
        <p:spPr>
          <a:xfrm>
            <a:off x="1355880" y="2188288"/>
            <a:ext cx="408605" cy="507831"/>
          </a:xfrm>
          <a:prstGeom prst="rect">
            <a:avLst/>
          </a:prstGeom>
          <a:noFill/>
        </p:spPr>
        <p:txBody>
          <a:bodyPr wrap="square" rtlCol="0" anchor="ctr">
            <a:spAutoFit/>
          </a:bodyPr>
          <a:lstStyle/>
          <a:p>
            <a:pPr marL="0" marR="0" lvl="0" indent="0" algn="ctr" defTabSz="914286"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rPr>
              <a:t>1</a:t>
            </a:r>
            <a:endParaRPr kumimoji="0" lang="ko-KR" altLang="en-US" sz="2700" b="1" i="0" u="none" strike="noStrike" kern="0" cap="none" spc="0" normalizeH="0" baseline="0" noProof="0" dirty="0">
              <a:ln>
                <a:noFill/>
              </a:ln>
              <a:solidFill>
                <a:prstClr val="white"/>
              </a:solidFill>
              <a:effectLst/>
              <a:uLnTx/>
              <a:uFillTx/>
            </a:endParaRPr>
          </a:p>
        </p:txBody>
      </p:sp>
      <p:sp>
        <p:nvSpPr>
          <p:cNvPr id="11" name="TextBox 10">
            <a:extLst>
              <a:ext uri="{FF2B5EF4-FFF2-40B4-BE49-F238E27FC236}">
                <a16:creationId xmlns:a16="http://schemas.microsoft.com/office/drawing/2014/main" id="{A7BA499B-A404-4F3B-9540-1BF2A485051A}"/>
              </a:ext>
            </a:extLst>
          </p:cNvPr>
          <p:cNvSpPr txBox="1"/>
          <p:nvPr/>
        </p:nvSpPr>
        <p:spPr>
          <a:xfrm>
            <a:off x="1355880" y="3175508"/>
            <a:ext cx="408605" cy="507831"/>
          </a:xfrm>
          <a:prstGeom prst="rect">
            <a:avLst/>
          </a:prstGeom>
          <a:noFill/>
        </p:spPr>
        <p:txBody>
          <a:bodyPr wrap="square" rtlCol="0" anchor="ctr">
            <a:spAutoFit/>
          </a:bodyPr>
          <a:lstStyle/>
          <a:p>
            <a:pPr marL="0" marR="0" lvl="0" indent="0" algn="ctr" defTabSz="914286"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rPr>
              <a:t>2</a:t>
            </a:r>
            <a:endParaRPr kumimoji="0" lang="ko-KR" altLang="en-US" sz="2700" b="1" i="0" u="none" strike="noStrike" kern="0" cap="none" spc="0" normalizeH="0" baseline="0" noProof="0" dirty="0">
              <a:ln>
                <a:noFill/>
              </a:ln>
              <a:solidFill>
                <a:prstClr val="white"/>
              </a:solidFill>
              <a:effectLst/>
              <a:uLnTx/>
              <a:uFillTx/>
            </a:endParaRPr>
          </a:p>
        </p:txBody>
      </p:sp>
      <p:sp>
        <p:nvSpPr>
          <p:cNvPr id="12" name="TextBox 11">
            <a:extLst>
              <a:ext uri="{FF2B5EF4-FFF2-40B4-BE49-F238E27FC236}">
                <a16:creationId xmlns:a16="http://schemas.microsoft.com/office/drawing/2014/main" id="{2AA8E5C6-0964-4DAA-AFE4-B6D8AF0C6F7B}"/>
              </a:ext>
            </a:extLst>
          </p:cNvPr>
          <p:cNvSpPr txBox="1"/>
          <p:nvPr/>
        </p:nvSpPr>
        <p:spPr>
          <a:xfrm>
            <a:off x="1355880" y="4162728"/>
            <a:ext cx="408605" cy="507831"/>
          </a:xfrm>
          <a:prstGeom prst="rect">
            <a:avLst/>
          </a:prstGeom>
          <a:noFill/>
        </p:spPr>
        <p:txBody>
          <a:bodyPr wrap="square" rtlCol="0" anchor="ctr">
            <a:spAutoFit/>
          </a:bodyPr>
          <a:lstStyle/>
          <a:p>
            <a:pPr marL="0" marR="0" lvl="0" indent="0" algn="ctr" defTabSz="914286"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rPr>
              <a:t>3</a:t>
            </a:r>
            <a:endParaRPr kumimoji="0" lang="ko-KR" altLang="en-US" sz="2700" b="1" i="0" u="none" strike="noStrike" kern="0" cap="none" spc="0" normalizeH="0" baseline="0" noProof="0" dirty="0">
              <a:ln>
                <a:noFill/>
              </a:ln>
              <a:solidFill>
                <a:prstClr val="white"/>
              </a:solidFill>
              <a:effectLst/>
              <a:uLnTx/>
              <a:uFillTx/>
            </a:endParaRPr>
          </a:p>
        </p:txBody>
      </p:sp>
      <p:sp>
        <p:nvSpPr>
          <p:cNvPr id="13" name="TextBox 12">
            <a:extLst>
              <a:ext uri="{FF2B5EF4-FFF2-40B4-BE49-F238E27FC236}">
                <a16:creationId xmlns:a16="http://schemas.microsoft.com/office/drawing/2014/main" id="{780EED31-3C8C-4C36-912F-9C1B9841E5E9}"/>
              </a:ext>
            </a:extLst>
          </p:cNvPr>
          <p:cNvSpPr txBox="1"/>
          <p:nvPr/>
        </p:nvSpPr>
        <p:spPr>
          <a:xfrm>
            <a:off x="1355880" y="5149947"/>
            <a:ext cx="408605" cy="507831"/>
          </a:xfrm>
          <a:prstGeom prst="rect">
            <a:avLst/>
          </a:prstGeom>
          <a:noFill/>
        </p:spPr>
        <p:txBody>
          <a:bodyPr wrap="square" rtlCol="0" anchor="ctr">
            <a:spAutoFit/>
          </a:bodyPr>
          <a:lstStyle/>
          <a:p>
            <a:pPr marL="0" marR="0" lvl="0" indent="0" algn="ctr" defTabSz="914286"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rPr>
              <a:t>4</a:t>
            </a:r>
            <a:endParaRPr kumimoji="0" lang="ko-KR" altLang="en-US" sz="2700" b="1" i="0" u="none" strike="noStrike" kern="0" cap="none" spc="0" normalizeH="0" baseline="0" noProof="0" dirty="0">
              <a:ln>
                <a:noFill/>
              </a:ln>
              <a:solidFill>
                <a:prstClr val="white"/>
              </a:solidFill>
              <a:effectLst/>
              <a:uLnTx/>
              <a:uFillTx/>
            </a:endParaRPr>
          </a:p>
        </p:txBody>
      </p:sp>
      <p:grpSp>
        <p:nvGrpSpPr>
          <p:cNvPr id="14" name="Group 13">
            <a:extLst>
              <a:ext uri="{FF2B5EF4-FFF2-40B4-BE49-F238E27FC236}">
                <a16:creationId xmlns:a16="http://schemas.microsoft.com/office/drawing/2014/main" id="{98DF20A3-241D-4D7C-9F5C-657AA6FB1F36}"/>
              </a:ext>
            </a:extLst>
          </p:cNvPr>
          <p:cNvGrpSpPr/>
          <p:nvPr/>
        </p:nvGrpSpPr>
        <p:grpSpPr>
          <a:xfrm>
            <a:off x="966612" y="1821557"/>
            <a:ext cx="1188052" cy="1214673"/>
            <a:chOff x="1779602" y="1104706"/>
            <a:chExt cx="1188052" cy="1214673"/>
          </a:xfrm>
          <a:solidFill>
            <a:srgbClr val="565874"/>
          </a:solidFill>
        </p:grpSpPr>
        <p:sp>
          <p:nvSpPr>
            <p:cNvPr id="15" name="Block Arc 14">
              <a:extLst>
                <a:ext uri="{FF2B5EF4-FFF2-40B4-BE49-F238E27FC236}">
                  <a16:creationId xmlns:a16="http://schemas.microsoft.com/office/drawing/2014/main" id="{2D3A8263-861B-46BE-BA61-0E56114264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6" name="Right Triangle 15">
              <a:extLst>
                <a:ext uri="{FF2B5EF4-FFF2-40B4-BE49-F238E27FC236}">
                  <a16:creationId xmlns:a16="http://schemas.microsoft.com/office/drawing/2014/main" id="{BEC4C9C8-CB80-46DF-A252-1764DDF8D1C6}"/>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17" name="Group 16">
            <a:extLst>
              <a:ext uri="{FF2B5EF4-FFF2-40B4-BE49-F238E27FC236}">
                <a16:creationId xmlns:a16="http://schemas.microsoft.com/office/drawing/2014/main" id="{30017191-A946-443F-B38F-1249922116EB}"/>
              </a:ext>
            </a:extLst>
          </p:cNvPr>
          <p:cNvGrpSpPr/>
          <p:nvPr/>
        </p:nvGrpSpPr>
        <p:grpSpPr>
          <a:xfrm>
            <a:off x="966612" y="2803569"/>
            <a:ext cx="1188052" cy="1214673"/>
            <a:chOff x="1779602" y="1104706"/>
            <a:chExt cx="1188052" cy="1214673"/>
          </a:xfrm>
          <a:solidFill>
            <a:srgbClr val="1C82FF"/>
          </a:solidFill>
        </p:grpSpPr>
        <p:sp>
          <p:nvSpPr>
            <p:cNvPr id="18" name="Block Arc 17">
              <a:extLst>
                <a:ext uri="{FF2B5EF4-FFF2-40B4-BE49-F238E27FC236}">
                  <a16:creationId xmlns:a16="http://schemas.microsoft.com/office/drawing/2014/main" id="{DDC422FB-BD4F-4A4D-92B9-B4B3B2564AB3}"/>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19" name="Right Triangle 18">
              <a:extLst>
                <a:ext uri="{FF2B5EF4-FFF2-40B4-BE49-F238E27FC236}">
                  <a16:creationId xmlns:a16="http://schemas.microsoft.com/office/drawing/2014/main" id="{6999C902-7F5B-4CE4-BE24-AC0A1EEEB9B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20" name="Group 19">
            <a:extLst>
              <a:ext uri="{FF2B5EF4-FFF2-40B4-BE49-F238E27FC236}">
                <a16:creationId xmlns:a16="http://schemas.microsoft.com/office/drawing/2014/main" id="{CF6371E5-8EA5-472A-B287-4063ADACC0C5}"/>
              </a:ext>
            </a:extLst>
          </p:cNvPr>
          <p:cNvGrpSpPr/>
          <p:nvPr/>
        </p:nvGrpSpPr>
        <p:grpSpPr>
          <a:xfrm>
            <a:off x="966612" y="3785581"/>
            <a:ext cx="1188052" cy="1214673"/>
            <a:chOff x="1779602" y="1104706"/>
            <a:chExt cx="1188052" cy="1214673"/>
          </a:xfrm>
          <a:solidFill>
            <a:srgbClr val="1ED0A6"/>
          </a:solidFill>
        </p:grpSpPr>
        <p:sp>
          <p:nvSpPr>
            <p:cNvPr id="21" name="Block Arc 20">
              <a:extLst>
                <a:ext uri="{FF2B5EF4-FFF2-40B4-BE49-F238E27FC236}">
                  <a16:creationId xmlns:a16="http://schemas.microsoft.com/office/drawing/2014/main" id="{63AD49AA-7075-41A6-8451-4B6F7EA650A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22" name="Right Triangle 21">
              <a:extLst>
                <a:ext uri="{FF2B5EF4-FFF2-40B4-BE49-F238E27FC236}">
                  <a16:creationId xmlns:a16="http://schemas.microsoft.com/office/drawing/2014/main" id="{3EF9F0A4-5F81-416D-B02E-399D54E37F3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23" name="Group 22">
            <a:extLst>
              <a:ext uri="{FF2B5EF4-FFF2-40B4-BE49-F238E27FC236}">
                <a16:creationId xmlns:a16="http://schemas.microsoft.com/office/drawing/2014/main" id="{5B036D5E-C0CA-4C81-8B05-BE1B189FCCA3}"/>
              </a:ext>
            </a:extLst>
          </p:cNvPr>
          <p:cNvGrpSpPr/>
          <p:nvPr/>
        </p:nvGrpSpPr>
        <p:grpSpPr>
          <a:xfrm>
            <a:off x="966612" y="4767593"/>
            <a:ext cx="1188052" cy="1214673"/>
            <a:chOff x="1779602" y="1104706"/>
            <a:chExt cx="1188052" cy="1214673"/>
          </a:xfrm>
          <a:solidFill>
            <a:srgbClr val="00BDFB"/>
          </a:solidFill>
        </p:grpSpPr>
        <p:sp>
          <p:nvSpPr>
            <p:cNvPr id="24" name="Block Arc 23">
              <a:extLst>
                <a:ext uri="{FF2B5EF4-FFF2-40B4-BE49-F238E27FC236}">
                  <a16:creationId xmlns:a16="http://schemas.microsoft.com/office/drawing/2014/main" id="{8E00E7FC-864C-44AC-9F31-A8BB0F03D5BF}"/>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cs typeface="+mn-cs"/>
              </a:endParaRPr>
            </a:p>
          </p:txBody>
        </p:sp>
        <p:sp>
          <p:nvSpPr>
            <p:cNvPr id="25" name="Right Triangle 24">
              <a:extLst>
                <a:ext uri="{FF2B5EF4-FFF2-40B4-BE49-F238E27FC236}">
                  <a16:creationId xmlns:a16="http://schemas.microsoft.com/office/drawing/2014/main" id="{656261B6-E8A3-4B75-BA33-ED452D5F8B45}"/>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27" name="TextBox 26">
            <a:extLst>
              <a:ext uri="{FF2B5EF4-FFF2-40B4-BE49-F238E27FC236}">
                <a16:creationId xmlns:a16="http://schemas.microsoft.com/office/drawing/2014/main" id="{B9C9FF9D-0105-4A9D-A109-4B034F12BA8B}"/>
              </a:ext>
            </a:extLst>
          </p:cNvPr>
          <p:cNvSpPr txBox="1"/>
          <p:nvPr/>
        </p:nvSpPr>
        <p:spPr>
          <a:xfrm>
            <a:off x="2452954" y="2225823"/>
            <a:ext cx="4801435" cy="461665"/>
          </a:xfrm>
          <a:prstGeom prst="rect">
            <a:avLst/>
          </a:prstGeom>
          <a:noFill/>
        </p:spPr>
        <p:txBody>
          <a:bodyPr wrap="square" rtlCol="0">
            <a:spAutoFit/>
          </a:bodyPr>
          <a:lstStyle/>
          <a:p>
            <a:r>
              <a:rPr lang="en-US" sz="2400" b="1" dirty="0" err="1">
                <a:solidFill>
                  <a:srgbClr val="FF0000"/>
                </a:solidFill>
              </a:rPr>
              <a:t>Tổng</a:t>
            </a:r>
            <a:r>
              <a:rPr lang="en-US" sz="2400" b="1" dirty="0">
                <a:solidFill>
                  <a:srgbClr val="FF0000"/>
                </a:solidFill>
              </a:rPr>
              <a:t> </a:t>
            </a:r>
            <a:r>
              <a:rPr lang="en-US" sz="2400" b="1" dirty="0" err="1">
                <a:solidFill>
                  <a:srgbClr val="FF0000"/>
                </a:solidFill>
              </a:rPr>
              <a:t>quan</a:t>
            </a:r>
            <a:r>
              <a:rPr lang="en-US" sz="2400" b="1" dirty="0">
                <a:solidFill>
                  <a:srgbClr val="FF0000"/>
                </a:solidFill>
              </a:rPr>
              <a:t> </a:t>
            </a:r>
            <a:r>
              <a:rPr lang="en-US" sz="2400" b="1" dirty="0" err="1">
                <a:solidFill>
                  <a:srgbClr val="FF0000"/>
                </a:solidFill>
              </a:rPr>
              <a:t>về</a:t>
            </a:r>
            <a:r>
              <a:rPr lang="en-US" sz="2400" b="1" dirty="0">
                <a:solidFill>
                  <a:srgbClr val="FF0000"/>
                </a:solidFill>
              </a:rPr>
              <a:t> hen</a:t>
            </a:r>
          </a:p>
        </p:txBody>
      </p:sp>
      <p:grpSp>
        <p:nvGrpSpPr>
          <p:cNvPr id="35" name="Group 34">
            <a:extLst>
              <a:ext uri="{FF2B5EF4-FFF2-40B4-BE49-F238E27FC236}">
                <a16:creationId xmlns:a16="http://schemas.microsoft.com/office/drawing/2014/main" id="{C20A8494-318B-43E5-A3D3-9CCD1ECA2F0B}"/>
              </a:ext>
            </a:extLst>
          </p:cNvPr>
          <p:cNvGrpSpPr/>
          <p:nvPr/>
        </p:nvGrpSpPr>
        <p:grpSpPr>
          <a:xfrm>
            <a:off x="7264958" y="1898939"/>
            <a:ext cx="4003676" cy="475860"/>
            <a:chOff x="1487532" y="2017033"/>
            <a:chExt cx="2952328" cy="376914"/>
          </a:xfrm>
        </p:grpSpPr>
        <p:sp>
          <p:nvSpPr>
            <p:cNvPr id="36" name="Rectangle 9">
              <a:extLst>
                <a:ext uri="{FF2B5EF4-FFF2-40B4-BE49-F238E27FC236}">
                  <a16:creationId xmlns:a16="http://schemas.microsoft.com/office/drawing/2014/main" id="{081BCCD2-2DF8-4585-BC17-8DA7D2FADFA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565874">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37" name="Rectangle 6">
              <a:extLst>
                <a:ext uri="{FF2B5EF4-FFF2-40B4-BE49-F238E27FC236}">
                  <a16:creationId xmlns:a16="http://schemas.microsoft.com/office/drawing/2014/main" id="{4E95CF82-170D-454F-A64E-2B70AF67BFB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565874"/>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38" name="Group 37">
            <a:extLst>
              <a:ext uri="{FF2B5EF4-FFF2-40B4-BE49-F238E27FC236}">
                <a16:creationId xmlns:a16="http://schemas.microsoft.com/office/drawing/2014/main" id="{A00B4155-0A2B-4627-9C77-654562FA5EB5}"/>
              </a:ext>
            </a:extLst>
          </p:cNvPr>
          <p:cNvGrpSpPr/>
          <p:nvPr/>
        </p:nvGrpSpPr>
        <p:grpSpPr>
          <a:xfrm>
            <a:off x="7264958" y="2880951"/>
            <a:ext cx="4003676" cy="475860"/>
            <a:chOff x="1487532" y="2017033"/>
            <a:chExt cx="2952328" cy="376914"/>
          </a:xfrm>
        </p:grpSpPr>
        <p:sp>
          <p:nvSpPr>
            <p:cNvPr id="39" name="Rectangle 9">
              <a:extLst>
                <a:ext uri="{FF2B5EF4-FFF2-40B4-BE49-F238E27FC236}">
                  <a16:creationId xmlns:a16="http://schemas.microsoft.com/office/drawing/2014/main" id="{3FA3F046-A4B3-461A-9C5F-3713539318D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0" name="Rectangle 6">
              <a:extLst>
                <a:ext uri="{FF2B5EF4-FFF2-40B4-BE49-F238E27FC236}">
                  <a16:creationId xmlns:a16="http://schemas.microsoft.com/office/drawing/2014/main" id="{453992EB-6B24-4146-A254-1CC19BD2BF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41" name="Group 40">
            <a:extLst>
              <a:ext uri="{FF2B5EF4-FFF2-40B4-BE49-F238E27FC236}">
                <a16:creationId xmlns:a16="http://schemas.microsoft.com/office/drawing/2014/main" id="{5EE55283-42D8-41B2-921F-8D39A0EF36BC}"/>
              </a:ext>
            </a:extLst>
          </p:cNvPr>
          <p:cNvGrpSpPr/>
          <p:nvPr/>
        </p:nvGrpSpPr>
        <p:grpSpPr>
          <a:xfrm>
            <a:off x="7264958" y="3862963"/>
            <a:ext cx="4003676" cy="475860"/>
            <a:chOff x="1487532" y="2017033"/>
            <a:chExt cx="2952328" cy="376914"/>
          </a:xfrm>
        </p:grpSpPr>
        <p:sp>
          <p:nvSpPr>
            <p:cNvPr id="42" name="Rectangle 9">
              <a:extLst>
                <a:ext uri="{FF2B5EF4-FFF2-40B4-BE49-F238E27FC236}">
                  <a16:creationId xmlns:a16="http://schemas.microsoft.com/office/drawing/2014/main" id="{DFC2C06C-56A0-427F-A4D0-55BA8E0D582E}"/>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3" name="Rectangle 6">
              <a:extLst>
                <a:ext uri="{FF2B5EF4-FFF2-40B4-BE49-F238E27FC236}">
                  <a16:creationId xmlns:a16="http://schemas.microsoft.com/office/drawing/2014/main" id="{98886B0F-427D-4995-844A-13C4D585E362}"/>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grpSp>
        <p:nvGrpSpPr>
          <p:cNvPr id="44" name="Group 43">
            <a:extLst>
              <a:ext uri="{FF2B5EF4-FFF2-40B4-BE49-F238E27FC236}">
                <a16:creationId xmlns:a16="http://schemas.microsoft.com/office/drawing/2014/main" id="{DDC370CE-8C1D-42A1-A2E0-53590DFA370B}"/>
              </a:ext>
            </a:extLst>
          </p:cNvPr>
          <p:cNvGrpSpPr/>
          <p:nvPr/>
        </p:nvGrpSpPr>
        <p:grpSpPr>
          <a:xfrm>
            <a:off x="7264958" y="4844975"/>
            <a:ext cx="4003676" cy="475860"/>
            <a:chOff x="1487532" y="2017033"/>
            <a:chExt cx="2952328" cy="376914"/>
          </a:xfrm>
        </p:grpSpPr>
        <p:sp>
          <p:nvSpPr>
            <p:cNvPr id="45" name="Rectangle 9">
              <a:extLst>
                <a:ext uri="{FF2B5EF4-FFF2-40B4-BE49-F238E27FC236}">
                  <a16:creationId xmlns:a16="http://schemas.microsoft.com/office/drawing/2014/main" id="{006C1C68-FDA1-4A10-A59A-2CA500D3A4FC}"/>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46" name="Rectangle 6">
              <a:extLst>
                <a:ext uri="{FF2B5EF4-FFF2-40B4-BE49-F238E27FC236}">
                  <a16:creationId xmlns:a16="http://schemas.microsoft.com/office/drawing/2014/main" id="{E24EAD96-DEEA-4C72-8475-ED9CAF9EC12A}"/>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grpSp>
      <p:sp>
        <p:nvSpPr>
          <p:cNvPr id="55" name="Oval 54">
            <a:extLst>
              <a:ext uri="{FF2B5EF4-FFF2-40B4-BE49-F238E27FC236}">
                <a16:creationId xmlns:a16="http://schemas.microsoft.com/office/drawing/2014/main" id="{AC145DEF-9C4E-4EDD-A65C-89E010BAEC8A}"/>
              </a:ext>
            </a:extLst>
          </p:cNvPr>
          <p:cNvSpPr/>
          <p:nvPr/>
        </p:nvSpPr>
        <p:spPr>
          <a:xfrm>
            <a:off x="1285201" y="2187688"/>
            <a:ext cx="499800" cy="499800"/>
          </a:xfrm>
          <a:prstGeom prst="ellipse">
            <a:avLst/>
          </a:prstGeom>
          <a:solidFill>
            <a:srgbClr val="565874"/>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6" name="Oval 55">
            <a:extLst>
              <a:ext uri="{FF2B5EF4-FFF2-40B4-BE49-F238E27FC236}">
                <a16:creationId xmlns:a16="http://schemas.microsoft.com/office/drawing/2014/main" id="{34F4625E-FFCC-440B-81AE-4897010D47F9}"/>
              </a:ext>
            </a:extLst>
          </p:cNvPr>
          <p:cNvSpPr/>
          <p:nvPr/>
        </p:nvSpPr>
        <p:spPr>
          <a:xfrm>
            <a:off x="1310280" y="3179522"/>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7" name="Oval 56">
            <a:extLst>
              <a:ext uri="{FF2B5EF4-FFF2-40B4-BE49-F238E27FC236}">
                <a16:creationId xmlns:a16="http://schemas.microsoft.com/office/drawing/2014/main" id="{594E2F4F-3D13-4664-A2B4-32D67ABFE912}"/>
              </a:ext>
            </a:extLst>
          </p:cNvPr>
          <p:cNvSpPr/>
          <p:nvPr/>
        </p:nvSpPr>
        <p:spPr>
          <a:xfrm>
            <a:off x="1310280" y="4166742"/>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8" name="Oval 57">
            <a:extLst>
              <a:ext uri="{FF2B5EF4-FFF2-40B4-BE49-F238E27FC236}">
                <a16:creationId xmlns:a16="http://schemas.microsoft.com/office/drawing/2014/main" id="{23C14CD3-0EDE-4670-A5AB-D433D607259D}"/>
              </a:ext>
            </a:extLst>
          </p:cNvPr>
          <p:cNvSpPr/>
          <p:nvPr/>
        </p:nvSpPr>
        <p:spPr>
          <a:xfrm>
            <a:off x="1310280" y="5153961"/>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cs typeface="+mn-cs"/>
            </a:endParaRPr>
          </a:p>
        </p:txBody>
      </p:sp>
      <p:sp>
        <p:nvSpPr>
          <p:cNvPr id="59" name="TextBox 58">
            <a:extLst>
              <a:ext uri="{FF2B5EF4-FFF2-40B4-BE49-F238E27FC236}">
                <a16:creationId xmlns:a16="http://schemas.microsoft.com/office/drawing/2014/main" id="{EE12B5DA-1798-499C-ABF6-D65171C9D51A}"/>
              </a:ext>
            </a:extLst>
          </p:cNvPr>
          <p:cNvSpPr txBox="1"/>
          <p:nvPr/>
        </p:nvSpPr>
        <p:spPr>
          <a:xfrm>
            <a:off x="1340579" y="2213519"/>
            <a:ext cx="408605" cy="507831"/>
          </a:xfrm>
          <a:prstGeom prst="rect">
            <a:avLst/>
          </a:prstGeom>
          <a:noFill/>
        </p:spPr>
        <p:txBody>
          <a:bodyPr wrap="square" rtlCol="0" anchor="ctr">
            <a:spAutoFit/>
          </a:bodyPr>
          <a:lstStyle/>
          <a:p>
            <a:pPr algn="ctr"/>
            <a:r>
              <a:rPr lang="en-US" altLang="ko-KR" sz="2700" b="1" dirty="0">
                <a:solidFill>
                  <a:schemeClr val="bg1"/>
                </a:solidFill>
              </a:rPr>
              <a:t>1</a:t>
            </a:r>
            <a:endParaRPr lang="ko-KR" altLang="en-US" sz="2700" b="1" dirty="0">
              <a:solidFill>
                <a:schemeClr val="bg1"/>
              </a:solidFill>
            </a:endParaRPr>
          </a:p>
        </p:txBody>
      </p:sp>
      <p:sp>
        <p:nvSpPr>
          <p:cNvPr id="60" name="TextBox 59">
            <a:extLst>
              <a:ext uri="{FF2B5EF4-FFF2-40B4-BE49-F238E27FC236}">
                <a16:creationId xmlns:a16="http://schemas.microsoft.com/office/drawing/2014/main" id="{759CE4A6-68E2-4A18-9A82-301B589B227B}"/>
              </a:ext>
            </a:extLst>
          </p:cNvPr>
          <p:cNvSpPr txBox="1"/>
          <p:nvPr/>
        </p:nvSpPr>
        <p:spPr>
          <a:xfrm>
            <a:off x="1355880" y="3184730"/>
            <a:ext cx="408605" cy="507831"/>
          </a:xfrm>
          <a:prstGeom prst="rect">
            <a:avLst/>
          </a:prstGeom>
          <a:noFill/>
        </p:spPr>
        <p:txBody>
          <a:bodyPr wrap="square" rtlCol="0" anchor="ctr">
            <a:spAutoFit/>
          </a:bodyPr>
          <a:lstStyle/>
          <a:p>
            <a:pPr algn="ctr"/>
            <a:r>
              <a:rPr lang="en-US" altLang="ko-KR" sz="2700" b="1" dirty="0">
                <a:solidFill>
                  <a:schemeClr val="bg1"/>
                </a:solidFill>
              </a:rPr>
              <a:t>2</a:t>
            </a:r>
            <a:endParaRPr lang="ko-KR" altLang="en-US" sz="2700" b="1" dirty="0">
              <a:solidFill>
                <a:schemeClr val="bg1"/>
              </a:solidFill>
            </a:endParaRPr>
          </a:p>
        </p:txBody>
      </p:sp>
      <p:sp>
        <p:nvSpPr>
          <p:cNvPr id="61" name="TextBox 60">
            <a:extLst>
              <a:ext uri="{FF2B5EF4-FFF2-40B4-BE49-F238E27FC236}">
                <a16:creationId xmlns:a16="http://schemas.microsoft.com/office/drawing/2014/main" id="{D6AFB25A-7764-4B1B-941C-07B472CA1F7B}"/>
              </a:ext>
            </a:extLst>
          </p:cNvPr>
          <p:cNvSpPr txBox="1"/>
          <p:nvPr/>
        </p:nvSpPr>
        <p:spPr>
          <a:xfrm>
            <a:off x="1330798" y="4166742"/>
            <a:ext cx="408605" cy="507831"/>
          </a:xfrm>
          <a:prstGeom prst="rect">
            <a:avLst/>
          </a:prstGeom>
          <a:noFill/>
        </p:spPr>
        <p:txBody>
          <a:bodyPr wrap="square" rtlCol="0" anchor="ctr">
            <a:spAutoFit/>
          </a:bodyPr>
          <a:lstStyle/>
          <a:p>
            <a:pPr algn="ctr"/>
            <a:r>
              <a:rPr lang="en-US" altLang="ko-KR" sz="2700" b="1" dirty="0">
                <a:solidFill>
                  <a:schemeClr val="bg1"/>
                </a:solidFill>
              </a:rPr>
              <a:t>3</a:t>
            </a:r>
            <a:endParaRPr lang="ko-KR" altLang="en-US" sz="2700" b="1" dirty="0">
              <a:solidFill>
                <a:schemeClr val="bg1"/>
              </a:solidFill>
            </a:endParaRPr>
          </a:p>
        </p:txBody>
      </p:sp>
      <p:sp>
        <p:nvSpPr>
          <p:cNvPr id="62" name="TextBox 61">
            <a:extLst>
              <a:ext uri="{FF2B5EF4-FFF2-40B4-BE49-F238E27FC236}">
                <a16:creationId xmlns:a16="http://schemas.microsoft.com/office/drawing/2014/main" id="{8D959BF9-1F7E-42BD-A941-E1D57D0D033C}"/>
              </a:ext>
            </a:extLst>
          </p:cNvPr>
          <p:cNvSpPr txBox="1"/>
          <p:nvPr/>
        </p:nvSpPr>
        <p:spPr>
          <a:xfrm>
            <a:off x="1349148" y="5149945"/>
            <a:ext cx="408605" cy="507831"/>
          </a:xfrm>
          <a:prstGeom prst="rect">
            <a:avLst/>
          </a:prstGeom>
          <a:noFill/>
        </p:spPr>
        <p:txBody>
          <a:bodyPr wrap="square" rtlCol="0" anchor="ctr">
            <a:spAutoFit/>
          </a:bodyPr>
          <a:lstStyle/>
          <a:p>
            <a:pPr algn="ctr"/>
            <a:r>
              <a:rPr lang="en-US" altLang="ko-KR" sz="2700" b="1" dirty="0">
                <a:solidFill>
                  <a:schemeClr val="bg1"/>
                </a:solidFill>
              </a:rPr>
              <a:t>4</a:t>
            </a:r>
            <a:endParaRPr lang="ko-KR" altLang="en-US" sz="2700" b="1" dirty="0">
              <a:solidFill>
                <a:schemeClr val="bg1"/>
              </a:solidFill>
            </a:endParaRPr>
          </a:p>
        </p:txBody>
      </p:sp>
      <p:sp>
        <p:nvSpPr>
          <p:cNvPr id="63" name="TextBox 62">
            <a:extLst>
              <a:ext uri="{FF2B5EF4-FFF2-40B4-BE49-F238E27FC236}">
                <a16:creationId xmlns:a16="http://schemas.microsoft.com/office/drawing/2014/main" id="{71331681-E423-4A66-928F-5B0BF9BF17CC}"/>
              </a:ext>
            </a:extLst>
          </p:cNvPr>
          <p:cNvSpPr txBox="1"/>
          <p:nvPr/>
        </p:nvSpPr>
        <p:spPr>
          <a:xfrm>
            <a:off x="2489222" y="3269744"/>
            <a:ext cx="5786172" cy="461665"/>
          </a:xfrm>
          <a:prstGeom prst="rect">
            <a:avLst/>
          </a:prstGeom>
          <a:noFill/>
        </p:spPr>
        <p:txBody>
          <a:bodyPr wrap="square" rtlCol="0">
            <a:spAutoFit/>
          </a:bodyPr>
          <a:lstStyle/>
          <a:p>
            <a:r>
              <a:rPr lang="en-US" sz="2400" dirty="0" err="1"/>
              <a:t>Dữ</a:t>
            </a:r>
            <a:r>
              <a:rPr lang="en-US" sz="2400" dirty="0"/>
              <a:t> </a:t>
            </a:r>
            <a:r>
              <a:rPr lang="en-US" sz="2400" dirty="0" err="1"/>
              <a:t>liệu</a:t>
            </a:r>
            <a:r>
              <a:rPr lang="en-US" sz="2400" dirty="0"/>
              <a:t> </a:t>
            </a:r>
            <a:r>
              <a:rPr lang="en-US" sz="2400" dirty="0" err="1"/>
              <a:t>của</a:t>
            </a:r>
            <a:r>
              <a:rPr lang="en-US" sz="2400" dirty="0"/>
              <a:t> Tiotropium </a:t>
            </a:r>
            <a:r>
              <a:rPr lang="en-US" sz="2400" dirty="0" err="1"/>
              <a:t>trong</a:t>
            </a:r>
            <a:r>
              <a:rPr lang="en-US" sz="2400" dirty="0"/>
              <a:t> </a:t>
            </a:r>
            <a:r>
              <a:rPr lang="en-US" sz="2400" dirty="0" err="1"/>
              <a:t>điều</a:t>
            </a:r>
            <a:r>
              <a:rPr lang="en-US" sz="2400" dirty="0"/>
              <a:t> </a:t>
            </a:r>
            <a:r>
              <a:rPr lang="en-US" sz="2400" dirty="0" err="1"/>
              <a:t>trị</a:t>
            </a:r>
            <a:r>
              <a:rPr lang="en-US" sz="2400" dirty="0"/>
              <a:t> hen</a:t>
            </a:r>
          </a:p>
        </p:txBody>
      </p:sp>
      <p:sp>
        <p:nvSpPr>
          <p:cNvPr id="64" name="TextBox 63">
            <a:extLst>
              <a:ext uri="{FF2B5EF4-FFF2-40B4-BE49-F238E27FC236}">
                <a16:creationId xmlns:a16="http://schemas.microsoft.com/office/drawing/2014/main" id="{F3349918-0681-4B8C-9143-F5DB2E7A66F6}"/>
              </a:ext>
            </a:extLst>
          </p:cNvPr>
          <p:cNvSpPr txBox="1"/>
          <p:nvPr/>
        </p:nvSpPr>
        <p:spPr>
          <a:xfrm>
            <a:off x="2498332" y="4185809"/>
            <a:ext cx="4801435" cy="461665"/>
          </a:xfrm>
          <a:prstGeom prst="rect">
            <a:avLst/>
          </a:prstGeom>
          <a:noFill/>
        </p:spPr>
        <p:txBody>
          <a:bodyPr wrap="square" rtlCol="0">
            <a:spAutoFit/>
          </a:bodyPr>
          <a:lstStyle/>
          <a:p>
            <a:r>
              <a:rPr lang="en-US" sz="2400" dirty="0" err="1"/>
              <a:t>Hướng</a:t>
            </a:r>
            <a:r>
              <a:rPr lang="en-US" sz="2400" dirty="0"/>
              <a:t> </a:t>
            </a:r>
            <a:r>
              <a:rPr lang="en-US" sz="2400" dirty="0" err="1"/>
              <a:t>dẫn</a:t>
            </a:r>
            <a:r>
              <a:rPr lang="en-US" sz="2400" dirty="0"/>
              <a:t> </a:t>
            </a:r>
            <a:r>
              <a:rPr lang="en-US" sz="2400" dirty="0" err="1"/>
              <a:t>điều</a:t>
            </a:r>
            <a:r>
              <a:rPr lang="en-US" sz="2400" dirty="0"/>
              <a:t> </a:t>
            </a:r>
            <a:r>
              <a:rPr lang="en-US" sz="2400" dirty="0" err="1"/>
              <a:t>trị</a:t>
            </a:r>
            <a:r>
              <a:rPr lang="en-US" sz="2400" dirty="0"/>
              <a:t> hen </a:t>
            </a:r>
          </a:p>
        </p:txBody>
      </p:sp>
      <p:sp>
        <p:nvSpPr>
          <p:cNvPr id="65" name="TextBox 64">
            <a:extLst>
              <a:ext uri="{FF2B5EF4-FFF2-40B4-BE49-F238E27FC236}">
                <a16:creationId xmlns:a16="http://schemas.microsoft.com/office/drawing/2014/main" id="{3F0602AE-74C7-457A-8071-2F327FD9111A}"/>
              </a:ext>
            </a:extLst>
          </p:cNvPr>
          <p:cNvSpPr txBox="1"/>
          <p:nvPr/>
        </p:nvSpPr>
        <p:spPr>
          <a:xfrm>
            <a:off x="2543932" y="5192096"/>
            <a:ext cx="4801435" cy="461665"/>
          </a:xfrm>
          <a:prstGeom prst="rect">
            <a:avLst/>
          </a:prstGeom>
          <a:noFill/>
        </p:spPr>
        <p:txBody>
          <a:bodyPr wrap="square" rtlCol="0">
            <a:spAutoFit/>
          </a:bodyPr>
          <a:lstStyle/>
          <a:p>
            <a:r>
              <a:rPr lang="en-US" sz="2400" dirty="0" err="1"/>
              <a:t>Vai</a:t>
            </a:r>
            <a:r>
              <a:rPr lang="en-US" sz="2400" dirty="0"/>
              <a:t> </a:t>
            </a:r>
            <a:r>
              <a:rPr lang="en-US" sz="2400" dirty="0" err="1"/>
              <a:t>trò</a:t>
            </a:r>
            <a:r>
              <a:rPr lang="en-US" sz="2400" dirty="0"/>
              <a:t> </a:t>
            </a:r>
            <a:r>
              <a:rPr lang="en-US" sz="2400" dirty="0" err="1"/>
              <a:t>của</a:t>
            </a:r>
            <a:r>
              <a:rPr lang="en-US" sz="2400" dirty="0"/>
              <a:t> </a:t>
            </a:r>
            <a:r>
              <a:rPr lang="en-US" sz="2400" dirty="0" err="1"/>
              <a:t>dụng</a:t>
            </a:r>
            <a:r>
              <a:rPr lang="en-US" sz="2400" dirty="0"/>
              <a:t> </a:t>
            </a:r>
            <a:r>
              <a:rPr lang="en-US" sz="2400" dirty="0" err="1"/>
              <a:t>cụ</a:t>
            </a:r>
            <a:r>
              <a:rPr lang="en-US" sz="2400" dirty="0"/>
              <a:t> Respimat</a:t>
            </a:r>
          </a:p>
        </p:txBody>
      </p:sp>
    </p:spTree>
    <p:extLst>
      <p:ext uri="{BB962C8B-B14F-4D97-AF65-F5344CB8AC3E}">
        <p14:creationId xmlns:p14="http://schemas.microsoft.com/office/powerpoint/2010/main" val="317823173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5194455D-C3B8-4723-8DD2-C785697C29A9}"/>
              </a:ext>
            </a:extLst>
          </p:cNvPr>
          <p:cNvSpPr txBox="1"/>
          <p:nvPr/>
        </p:nvSpPr>
        <p:spPr>
          <a:xfrm>
            <a:off x="7238864" y="6569086"/>
            <a:ext cx="4880208" cy="313923"/>
          </a:xfrm>
          <a:prstGeom prst="rect">
            <a:avLst/>
          </a:prstGeom>
          <a:noFill/>
        </p:spPr>
        <p:txBody>
          <a:bodyPr wrap="square" lIns="0" tIns="0" rIns="0" bIns="0" rtlCol="0" anchor="ctr" anchorCtr="0">
            <a:noAutofit/>
          </a:bodyPr>
          <a:lstStyle/>
          <a:p>
            <a:r>
              <a:rPr lang="en-US" sz="800" dirty="0">
                <a:solidFill>
                  <a:schemeClr val="bg1">
                    <a:lumMod val="65000"/>
                  </a:schemeClr>
                </a:solidFill>
                <a:latin typeface="+mj-lt"/>
                <a:cs typeface="Arial" panose="020B0604020202020204" pitchFamily="34" charset="0"/>
              </a:rPr>
              <a:t>1. Global strategy for asthma management and prevention in: Global Initiative for Asthma (GINA). 2021.</a:t>
            </a:r>
          </a:p>
          <a:p>
            <a:r>
              <a:rPr lang="en-US" sz="800" dirty="0">
                <a:solidFill>
                  <a:schemeClr val="bg1">
                    <a:lumMod val="65000"/>
                  </a:schemeClr>
                </a:solidFill>
                <a:latin typeface="+mj-lt"/>
                <a:cs typeface="Arial" panose="020B0604020202020204" pitchFamily="34" charset="0"/>
              </a:rPr>
              <a:t>2. WHO 2020. Chronic respiratory diseases: asthma. https://www.who.int/news-room/questions-and-answers/item/chronic-respiratory-diseases-asthma </a:t>
            </a:r>
          </a:p>
        </p:txBody>
      </p:sp>
      <p:grpSp>
        <p:nvGrpSpPr>
          <p:cNvPr id="20" name="Group 19">
            <a:extLst>
              <a:ext uri="{FF2B5EF4-FFF2-40B4-BE49-F238E27FC236}">
                <a16:creationId xmlns:a16="http://schemas.microsoft.com/office/drawing/2014/main" id="{7E444D00-58C4-4BB9-8257-C92DF959FAB1}"/>
              </a:ext>
            </a:extLst>
          </p:cNvPr>
          <p:cNvGrpSpPr/>
          <p:nvPr/>
        </p:nvGrpSpPr>
        <p:grpSpPr>
          <a:xfrm>
            <a:off x="1343025" y="3790642"/>
            <a:ext cx="5895839" cy="2588755"/>
            <a:chOff x="1245219" y="3888285"/>
            <a:chExt cx="5895839" cy="2588755"/>
          </a:xfrm>
        </p:grpSpPr>
        <p:pic>
          <p:nvPicPr>
            <p:cNvPr id="21" name="Picture 6">
              <a:extLst>
                <a:ext uri="{FF2B5EF4-FFF2-40B4-BE49-F238E27FC236}">
                  <a16:creationId xmlns:a16="http://schemas.microsoft.com/office/drawing/2014/main" id="{B6627ACD-869F-413C-9750-50C39DB1B5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5219" y="3957597"/>
              <a:ext cx="5895839" cy="2519443"/>
            </a:xfrm>
            <a:prstGeom prst="rect">
              <a:avLst/>
            </a:prstGeom>
            <a:noFill/>
            <a:extLst>
              <a:ext uri="{909E8E84-426E-40DD-AFC4-6F175D3DCCD1}">
                <a14:hiddenFill xmlns:a14="http://schemas.microsoft.com/office/drawing/2010/main">
                  <a:solidFill>
                    <a:srgbClr val="FFFFFF"/>
                  </a:solidFill>
                </a14:hiddenFill>
              </a:ext>
            </a:extLst>
          </p:spPr>
        </p:pic>
        <p:grpSp>
          <p:nvGrpSpPr>
            <p:cNvPr id="22" name="Group 21">
              <a:extLst>
                <a:ext uri="{FF2B5EF4-FFF2-40B4-BE49-F238E27FC236}">
                  <a16:creationId xmlns:a16="http://schemas.microsoft.com/office/drawing/2014/main" id="{68303935-A582-455C-B344-0ED55CA47EA8}"/>
                </a:ext>
              </a:extLst>
            </p:cNvPr>
            <p:cNvGrpSpPr/>
            <p:nvPr/>
          </p:nvGrpSpPr>
          <p:grpSpPr>
            <a:xfrm>
              <a:off x="3001618" y="3888285"/>
              <a:ext cx="2715338" cy="2484999"/>
              <a:chOff x="1829175" y="1905000"/>
              <a:chExt cx="2715338" cy="2484999"/>
            </a:xfrm>
          </p:grpSpPr>
          <p:sp>
            <p:nvSpPr>
              <p:cNvPr id="23" name="TextBox 22">
                <a:extLst>
                  <a:ext uri="{FF2B5EF4-FFF2-40B4-BE49-F238E27FC236}">
                    <a16:creationId xmlns:a16="http://schemas.microsoft.com/office/drawing/2014/main" id="{A2BFB6BD-7072-45DA-A9F6-24C564130BF7}"/>
                  </a:ext>
                </a:extLst>
              </p:cNvPr>
              <p:cNvSpPr txBox="1"/>
              <p:nvPr/>
            </p:nvSpPr>
            <p:spPr>
              <a:xfrm>
                <a:off x="1960783" y="1905000"/>
                <a:ext cx="2152650" cy="1400175"/>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a:ln>
                      <a:noFill/>
                    </a:ln>
                    <a:solidFill>
                      <a:srgbClr val="FF6600"/>
                    </a:solidFill>
                    <a:effectLst/>
                    <a:uLnTx/>
                    <a:uFillTx/>
                    <a:cs typeface="Arial" panose="020B0604020202020204" pitchFamily="34" charset="0"/>
                  </a:rPr>
                  <a:t>262</a:t>
                </a:r>
                <a:r>
                  <a:rPr kumimoji="0" lang="en-US" sz="4400" b="1" i="0" u="none" strike="noStrike" kern="0" cap="none" spc="0" normalizeH="0" baseline="0" noProof="0" dirty="0">
                    <a:ln>
                      <a:noFill/>
                    </a:ln>
                    <a:solidFill>
                      <a:srgbClr val="FF6600"/>
                    </a:solidFill>
                    <a:effectLst/>
                    <a:uLnTx/>
                    <a:uFillTx/>
                    <a:cs typeface="Arial" panose="020B0604020202020204" pitchFamily="34" charset="0"/>
                  </a:rPr>
                  <a:t>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err="1">
                    <a:ln>
                      <a:noFill/>
                    </a:ln>
                    <a:solidFill>
                      <a:srgbClr val="FF6600"/>
                    </a:solidFill>
                    <a:effectLst/>
                    <a:uLnTx/>
                    <a:uFillTx/>
                    <a:cs typeface="Arial" panose="020B0604020202020204" pitchFamily="34" charset="0"/>
                  </a:rPr>
                  <a:t>triệu</a:t>
                </a:r>
                <a:r>
                  <a:rPr kumimoji="0" lang="en-US" sz="2800" b="1" i="0" u="none" strike="noStrike" kern="0" cap="none" spc="0" normalizeH="0" baseline="0" noProof="0" dirty="0">
                    <a:ln>
                      <a:noFill/>
                    </a:ln>
                    <a:solidFill>
                      <a:srgbClr val="FF6600"/>
                    </a:solidFill>
                    <a:effectLst/>
                    <a:uLnTx/>
                    <a:uFillTx/>
                    <a:cs typeface="Arial" panose="020B0604020202020204" pitchFamily="34" charset="0"/>
                  </a:rPr>
                  <a:t> </a:t>
                </a:r>
                <a:r>
                  <a:rPr kumimoji="0" lang="en-US" sz="2800" b="1" i="0" u="none" strike="noStrike" kern="0" cap="none" spc="0" normalizeH="0" baseline="0" noProof="0" dirty="0" err="1">
                    <a:ln>
                      <a:noFill/>
                    </a:ln>
                    <a:solidFill>
                      <a:srgbClr val="FF6600"/>
                    </a:solidFill>
                    <a:effectLst/>
                    <a:uLnTx/>
                    <a:uFillTx/>
                    <a:cs typeface="Arial" panose="020B0604020202020204" pitchFamily="34" charset="0"/>
                  </a:rPr>
                  <a:t>người</a:t>
                </a:r>
                <a:endParaRPr kumimoji="0" lang="en-US" sz="4400" b="1" i="0" u="none" strike="noStrike" kern="0" cap="none" spc="0" normalizeH="0" baseline="0" noProof="0" dirty="0">
                  <a:ln>
                    <a:noFill/>
                  </a:ln>
                  <a:solidFill>
                    <a:srgbClr val="FF6600"/>
                  </a:solidFill>
                  <a:effectLst/>
                  <a:uLnTx/>
                  <a:uFillTx/>
                  <a:cs typeface="Arial" panose="020B0604020202020204" pitchFamily="34" charset="0"/>
                </a:endParaRPr>
              </a:p>
            </p:txBody>
          </p:sp>
          <p:cxnSp>
            <p:nvCxnSpPr>
              <p:cNvPr id="24" name="Straight Connector 23">
                <a:extLst>
                  <a:ext uri="{FF2B5EF4-FFF2-40B4-BE49-F238E27FC236}">
                    <a16:creationId xmlns:a16="http://schemas.microsoft.com/office/drawing/2014/main" id="{3B707436-C061-4642-9DBE-8EB270161152}"/>
                  </a:ext>
                </a:extLst>
              </p:cNvPr>
              <p:cNvCxnSpPr>
                <a:cxnSpLocks/>
              </p:cNvCxnSpPr>
              <p:nvPr/>
            </p:nvCxnSpPr>
            <p:spPr>
              <a:xfrm>
                <a:off x="2065558" y="3429000"/>
                <a:ext cx="2047875" cy="0"/>
              </a:xfrm>
              <a:prstGeom prst="line">
                <a:avLst/>
              </a:prstGeom>
              <a:noFill/>
              <a:ln w="57150" cap="flat" cmpd="sng" algn="ctr">
                <a:solidFill>
                  <a:srgbClr val="002060"/>
                </a:solidFill>
                <a:prstDash val="solid"/>
                <a:miter lim="800000"/>
              </a:ln>
              <a:effectLst/>
            </p:spPr>
          </p:cxnSp>
          <p:sp>
            <p:nvSpPr>
              <p:cNvPr id="25" name="TextBox 24">
                <a:extLst>
                  <a:ext uri="{FF2B5EF4-FFF2-40B4-BE49-F238E27FC236}">
                    <a16:creationId xmlns:a16="http://schemas.microsoft.com/office/drawing/2014/main" id="{D18D9379-F8B2-4C82-8BA4-7CF1F66145CD}"/>
                  </a:ext>
                </a:extLst>
              </p:cNvPr>
              <p:cNvSpPr txBox="1"/>
              <p:nvPr/>
            </p:nvSpPr>
            <p:spPr>
              <a:xfrm>
                <a:off x="1829175" y="3532756"/>
                <a:ext cx="2715338" cy="857243"/>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Số</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người</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mắc</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hen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trên</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thế</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giới</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a:t>
                </a:r>
                <a:r>
                  <a:rPr kumimoji="0" lang="en-US" sz="2000" b="0" i="0" u="none" strike="noStrike" kern="0" cap="none" spc="0" normalizeH="0" baseline="0" noProof="0" dirty="0" err="1">
                    <a:ln>
                      <a:noFill/>
                    </a:ln>
                    <a:solidFill>
                      <a:srgbClr val="002060"/>
                    </a:solidFill>
                    <a:effectLst/>
                    <a:uLnTx/>
                    <a:uFillTx/>
                    <a:cs typeface="Arial" panose="020B0604020202020204" pitchFamily="34" charset="0"/>
                  </a:rPr>
                  <a:t>năm</a:t>
                </a:r>
                <a:r>
                  <a:rPr kumimoji="0" lang="en-US" sz="2000" b="0" i="0" u="none" strike="noStrike" kern="0" cap="none" spc="0" normalizeH="0" baseline="0" noProof="0" dirty="0">
                    <a:ln>
                      <a:noFill/>
                    </a:ln>
                    <a:solidFill>
                      <a:srgbClr val="002060"/>
                    </a:solidFill>
                    <a:effectLst/>
                    <a:uLnTx/>
                    <a:uFillTx/>
                    <a:cs typeface="Arial" panose="020B0604020202020204" pitchFamily="34" charset="0"/>
                  </a:rPr>
                  <a:t> 2019 </a:t>
                </a:r>
                <a:r>
                  <a:rPr kumimoji="0" lang="en-US" sz="2000" b="0" i="0" u="none" strike="noStrike" kern="0" cap="none" spc="0" normalizeH="0" baseline="30000" noProof="0" dirty="0">
                    <a:ln>
                      <a:noFill/>
                    </a:ln>
                    <a:solidFill>
                      <a:srgbClr val="002060"/>
                    </a:solidFill>
                    <a:effectLst/>
                    <a:uLnTx/>
                    <a:uFillTx/>
                    <a:cs typeface="Arial" panose="020B0604020202020204" pitchFamily="34" charset="0"/>
                  </a:rPr>
                  <a:t>2</a:t>
                </a:r>
                <a:endParaRPr kumimoji="0" lang="en-US" sz="2000" b="0" i="0" u="none" strike="noStrike" kern="0" cap="none" spc="0" normalizeH="0" baseline="0" noProof="0" dirty="0">
                  <a:ln>
                    <a:noFill/>
                  </a:ln>
                  <a:solidFill>
                    <a:srgbClr val="002060"/>
                  </a:solidFill>
                  <a:effectLst/>
                  <a:uLnTx/>
                  <a:uFillTx/>
                  <a:cs typeface="Arial" panose="020B0604020202020204" pitchFamily="34" charset="0"/>
                </a:endParaRPr>
              </a:p>
            </p:txBody>
          </p:sp>
        </p:grpSp>
      </p:grpSp>
      <p:grpSp>
        <p:nvGrpSpPr>
          <p:cNvPr id="26" name="Group 25">
            <a:extLst>
              <a:ext uri="{FF2B5EF4-FFF2-40B4-BE49-F238E27FC236}">
                <a16:creationId xmlns:a16="http://schemas.microsoft.com/office/drawing/2014/main" id="{B0F76F4D-E3DE-4CD2-802B-E4D0DFBFADCB}"/>
              </a:ext>
            </a:extLst>
          </p:cNvPr>
          <p:cNvGrpSpPr/>
          <p:nvPr/>
        </p:nvGrpSpPr>
        <p:grpSpPr>
          <a:xfrm>
            <a:off x="7238864" y="3750745"/>
            <a:ext cx="2837484" cy="2709132"/>
            <a:chOff x="8759053" y="1388527"/>
            <a:chExt cx="2837484" cy="2709132"/>
          </a:xfrm>
        </p:grpSpPr>
        <p:sp>
          <p:nvSpPr>
            <p:cNvPr id="27" name="Oval 26">
              <a:extLst>
                <a:ext uri="{FF2B5EF4-FFF2-40B4-BE49-F238E27FC236}">
                  <a16:creationId xmlns:a16="http://schemas.microsoft.com/office/drawing/2014/main" id="{2B82F20A-2B1A-48EC-967C-9F6EB0A8FCB1}"/>
                </a:ext>
              </a:extLst>
            </p:cNvPr>
            <p:cNvSpPr/>
            <p:nvPr/>
          </p:nvSpPr>
          <p:spPr>
            <a:xfrm>
              <a:off x="8759053" y="1388527"/>
              <a:ext cx="2837484" cy="2709132"/>
            </a:xfrm>
            <a:prstGeom prst="ellipse">
              <a:avLst/>
            </a:prstGeom>
            <a:solidFill>
              <a:srgbClr val="C8C8C8">
                <a:lumMod val="20000"/>
                <a:lumOff val="80000"/>
              </a:srgbClr>
            </a:soli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28" name="TextBox 27">
              <a:extLst>
                <a:ext uri="{FF2B5EF4-FFF2-40B4-BE49-F238E27FC236}">
                  <a16:creationId xmlns:a16="http://schemas.microsoft.com/office/drawing/2014/main" id="{C3EB500D-1854-49A8-89E8-A975426B773E}"/>
                </a:ext>
              </a:extLst>
            </p:cNvPr>
            <p:cNvSpPr txBox="1"/>
            <p:nvPr/>
          </p:nvSpPr>
          <p:spPr>
            <a:xfrm>
              <a:off x="8891920" y="2001512"/>
              <a:ext cx="2571750" cy="1636160"/>
            </a:xfrm>
            <a:prstGeom prst="rect">
              <a:avLst/>
            </a:prstGeom>
            <a:noFill/>
          </p:spPr>
          <p:txBody>
            <a:bodyPr wrap="square" lIns="0" tIns="0" rIns="0" bIns="0" rtlCol="0" anchor="t"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5400" b="1" i="0" u="none" strike="noStrike" kern="0" cap="none" spc="0" normalizeH="0" baseline="0" noProof="0" dirty="0">
                  <a:ln>
                    <a:noFill/>
                  </a:ln>
                  <a:solidFill>
                    <a:srgbClr val="002060"/>
                  </a:solidFill>
                  <a:effectLst/>
                  <a:uLnTx/>
                  <a:uFillTx/>
                  <a:cs typeface="Arial" panose="020B0604020202020204" pitchFamily="34" charset="0"/>
                </a:rPr>
                <a:t>461,000</a:t>
              </a:r>
            </a:p>
            <a:p>
              <a:pPr marL="0" marR="0" lvl="0" indent="0" algn="ctr" defTabSz="914400" eaLnBrk="1" fontAlgn="auto" latinLnBrk="0" hangingPunct="1">
                <a:lnSpc>
                  <a:spcPct val="100000"/>
                </a:lnSpc>
                <a:spcBef>
                  <a:spcPts val="600"/>
                </a:spcBef>
                <a:spcAft>
                  <a:spcPts val="0"/>
                </a:spcAft>
                <a:buClrTx/>
                <a:buSzTx/>
                <a:buFontTx/>
                <a:buNone/>
                <a:tabLst/>
                <a:defRPr/>
              </a:pPr>
              <a:r>
                <a:rPr kumimoji="0" lang="en-US" sz="2400" b="1" i="0" u="none" strike="noStrike" kern="0" cap="none" spc="0" normalizeH="0" baseline="0" noProof="0" dirty="0">
                  <a:ln>
                    <a:noFill/>
                  </a:ln>
                  <a:solidFill>
                    <a:srgbClr val="4473C5"/>
                  </a:solidFill>
                  <a:effectLst/>
                  <a:uLnTx/>
                  <a:uFillTx/>
                  <a:cs typeface="Arial" panose="020B0604020202020204" pitchFamily="34" charset="0"/>
                </a:rPr>
                <a:t>ca </a:t>
              </a:r>
              <a:r>
                <a:rPr kumimoji="0" lang="en-US" sz="2400" b="1" i="0" u="none" strike="noStrike" kern="0" cap="none" spc="0" normalizeH="0" baseline="0" noProof="0" dirty="0" err="1">
                  <a:ln>
                    <a:noFill/>
                  </a:ln>
                  <a:solidFill>
                    <a:srgbClr val="4473C5"/>
                  </a:solidFill>
                  <a:effectLst/>
                  <a:uLnTx/>
                  <a:uFillTx/>
                  <a:cs typeface="Arial" panose="020B0604020202020204" pitchFamily="34" charset="0"/>
                </a:rPr>
                <a:t>tử</a:t>
              </a:r>
              <a:r>
                <a:rPr kumimoji="0" lang="en-US" sz="2400" b="1" i="0" u="none" strike="noStrike" kern="0" cap="none" spc="0" normalizeH="0" baseline="0" noProof="0" dirty="0">
                  <a:ln>
                    <a:noFill/>
                  </a:ln>
                  <a:solidFill>
                    <a:srgbClr val="4473C5"/>
                  </a:solidFill>
                  <a:effectLst/>
                  <a:uLnTx/>
                  <a:uFillTx/>
                  <a:cs typeface="Arial" panose="020B0604020202020204" pitchFamily="34" charset="0"/>
                </a:rPr>
                <a:t> </a:t>
              </a:r>
              <a:r>
                <a:rPr kumimoji="0" lang="en-US" sz="2400" b="1" i="0" u="none" strike="noStrike" kern="0" cap="none" spc="0" normalizeH="0" baseline="0" noProof="0" dirty="0" err="1">
                  <a:ln>
                    <a:noFill/>
                  </a:ln>
                  <a:solidFill>
                    <a:srgbClr val="4473C5"/>
                  </a:solidFill>
                  <a:effectLst/>
                  <a:uLnTx/>
                  <a:uFillTx/>
                  <a:cs typeface="Arial" panose="020B0604020202020204" pitchFamily="34" charset="0"/>
                </a:rPr>
                <a:t>vong</a:t>
              </a:r>
              <a:r>
                <a:rPr kumimoji="0" lang="en-US" sz="2400" b="1" i="0" u="none" strike="noStrike" kern="0" cap="none" spc="0" normalizeH="0" baseline="0" noProof="0" dirty="0">
                  <a:ln>
                    <a:noFill/>
                  </a:ln>
                  <a:solidFill>
                    <a:srgbClr val="4473C5"/>
                  </a:solidFill>
                  <a:effectLst/>
                  <a:uLnTx/>
                  <a:uFillTx/>
                  <a:cs typeface="Arial" panose="020B0604020202020204" pitchFamily="34" charset="0"/>
                </a:rPr>
                <a:t> </a:t>
              </a:r>
              <a:r>
                <a:rPr kumimoji="0" lang="en-US" sz="2400" i="0" u="none" strike="noStrike" kern="0" cap="none" spc="0" normalizeH="0" baseline="30000" noProof="0" dirty="0">
                  <a:ln>
                    <a:noFill/>
                  </a:ln>
                  <a:solidFill>
                    <a:srgbClr val="4473C5"/>
                  </a:solidFill>
                  <a:effectLst/>
                  <a:uLnTx/>
                  <a:uFillTx/>
                  <a:cs typeface="Arial" panose="020B0604020202020204" pitchFamily="34" charset="0"/>
                </a:rPr>
                <a:t>2</a:t>
              </a:r>
              <a:r>
                <a:rPr kumimoji="0" lang="en-US" sz="2400" b="1" i="0" u="none" strike="noStrike" kern="0" cap="none" spc="0" normalizeH="0" baseline="0" noProof="0" dirty="0">
                  <a:ln>
                    <a:noFill/>
                  </a:ln>
                  <a:solidFill>
                    <a:srgbClr val="4473C5"/>
                  </a:solidFill>
                  <a:effectLst/>
                  <a:uLnTx/>
                  <a:uFillTx/>
                  <a:cs typeface="Arial" panose="020B0604020202020204" pitchFamily="34" charset="0"/>
                </a:rPr>
                <a:t> </a:t>
              </a:r>
            </a:p>
            <a:p>
              <a:pPr marL="0" marR="0" lvl="0" indent="0" algn="ctr" defTabSz="914400" eaLnBrk="1" fontAlgn="auto" latinLnBrk="0" hangingPunct="1">
                <a:lnSpc>
                  <a:spcPct val="100000"/>
                </a:lnSpc>
                <a:spcBef>
                  <a:spcPts val="600"/>
                </a:spcBef>
                <a:spcAft>
                  <a:spcPts val="0"/>
                </a:spcAft>
                <a:buClrTx/>
                <a:buSzTx/>
                <a:buFontTx/>
                <a:buNone/>
                <a:tabLst/>
                <a:defRPr/>
              </a:pPr>
              <a:r>
                <a:rPr kumimoji="0" lang="en-US" sz="2000" b="0" i="0" u="none" strike="noStrike" kern="0" cap="none" spc="0" normalizeH="0" baseline="0" noProof="0" dirty="0" err="1">
                  <a:ln>
                    <a:noFill/>
                  </a:ln>
                  <a:solidFill>
                    <a:srgbClr val="4473C5"/>
                  </a:solidFill>
                  <a:effectLst/>
                  <a:uLnTx/>
                  <a:uFillTx/>
                  <a:cs typeface="Arial" panose="020B0604020202020204" pitchFamily="34" charset="0"/>
                </a:rPr>
                <a:t>năm</a:t>
              </a:r>
              <a:r>
                <a:rPr kumimoji="0" lang="en-US" sz="2000" b="0" i="0" u="none" strike="noStrike" kern="0" cap="none" spc="0" normalizeH="0" baseline="0" noProof="0" dirty="0">
                  <a:ln>
                    <a:noFill/>
                  </a:ln>
                  <a:solidFill>
                    <a:srgbClr val="4473C5"/>
                  </a:solidFill>
                  <a:effectLst/>
                  <a:uLnTx/>
                  <a:uFillTx/>
                  <a:cs typeface="Arial" panose="020B0604020202020204" pitchFamily="34" charset="0"/>
                </a:rPr>
                <a:t> 2019 </a:t>
              </a:r>
            </a:p>
          </p:txBody>
        </p:sp>
      </p:grpSp>
      <p:pic>
        <p:nvPicPr>
          <p:cNvPr id="29" name="Picture 2" descr="HIE Multimedia - Asthma">
            <a:extLst>
              <a:ext uri="{FF2B5EF4-FFF2-40B4-BE49-F238E27FC236}">
                <a16:creationId xmlns:a16="http://schemas.microsoft.com/office/drawing/2014/main" id="{2B7B9B5D-2177-457F-BB0A-1A215A539A9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8879"/>
          <a:stretch/>
        </p:blipFill>
        <p:spPr bwMode="auto">
          <a:xfrm>
            <a:off x="1079376" y="1435144"/>
            <a:ext cx="2663957" cy="1943861"/>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Rounded Corners 29">
            <a:extLst>
              <a:ext uri="{FF2B5EF4-FFF2-40B4-BE49-F238E27FC236}">
                <a16:creationId xmlns:a16="http://schemas.microsoft.com/office/drawing/2014/main" id="{C1258B5F-C01F-4D21-8239-F3B206AE686B}"/>
              </a:ext>
            </a:extLst>
          </p:cNvPr>
          <p:cNvSpPr/>
          <p:nvPr/>
        </p:nvSpPr>
        <p:spPr>
          <a:xfrm>
            <a:off x="1079376" y="1353207"/>
            <a:ext cx="10287000" cy="2189784"/>
          </a:xfrm>
          <a:prstGeom prst="roundRect">
            <a:avLst/>
          </a:prstGeom>
          <a:noFill/>
          <a:ln w="15875" cap="flat" cmpd="sng" algn="ctr">
            <a:solidFill>
              <a:srgbClr val="0070C0"/>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8DE781CF-EB7F-435F-92E6-12E43432D866}"/>
              </a:ext>
            </a:extLst>
          </p:cNvPr>
          <p:cNvSpPr txBox="1"/>
          <p:nvPr/>
        </p:nvSpPr>
        <p:spPr>
          <a:xfrm>
            <a:off x="3930425" y="1576247"/>
            <a:ext cx="7342387" cy="1743703"/>
          </a:xfrm>
          <a:prstGeom prst="rect">
            <a:avLst/>
          </a:prstGeom>
          <a:noFill/>
        </p:spPr>
        <p:txBody>
          <a:bodyPr wrap="square" lIns="0" tIns="0" rIns="0" bIns="0" rtlCol="0" anchor="t" anchorCtr="0">
            <a:noAutofit/>
          </a:bodyPr>
          <a:lstStyle/>
          <a:p>
            <a:pPr>
              <a:lnSpc>
                <a:spcPct val="120000"/>
              </a:lnSpc>
            </a:pPr>
            <a:r>
              <a:rPr lang="en-US" altLang="en-US" sz="2000" i="1" dirty="0">
                <a:solidFill>
                  <a:srgbClr val="002060"/>
                </a:solidFill>
                <a:cs typeface="Arial" panose="020B0604020202020204" pitchFamily="34" charset="0"/>
              </a:rPr>
              <a:t>Hen </a:t>
            </a:r>
            <a:r>
              <a:rPr lang="en-US" altLang="en-US" sz="2000" i="1" dirty="0" err="1">
                <a:solidFill>
                  <a:srgbClr val="002060"/>
                </a:solidFill>
                <a:cs typeface="Arial" panose="020B0604020202020204" pitchFamily="34" charset="0"/>
              </a:rPr>
              <a:t>là</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bệnh</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đặc</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trưng</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bởi</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viêm</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đường</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thở</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mạn</a:t>
            </a:r>
            <a:r>
              <a:rPr lang="en-US" altLang="en-US" sz="2000" i="1" dirty="0">
                <a:solidFill>
                  <a:srgbClr val="002060"/>
                </a:solidFill>
                <a:cs typeface="Arial" panose="020B0604020202020204" pitchFamily="34" charset="0"/>
              </a:rPr>
              <a:t> </a:t>
            </a:r>
            <a:r>
              <a:rPr lang="en-US" altLang="en-US" sz="2000" i="1" dirty="0" err="1">
                <a:solidFill>
                  <a:srgbClr val="002060"/>
                </a:solidFill>
                <a:cs typeface="Arial" panose="020B0604020202020204" pitchFamily="34" charset="0"/>
              </a:rPr>
              <a:t>tính</a:t>
            </a:r>
            <a:r>
              <a:rPr lang="en-US" altLang="en-US" sz="2000" i="1" dirty="0">
                <a:solidFill>
                  <a:srgbClr val="002060"/>
                </a:solidFill>
                <a:cs typeface="Arial" panose="020B0604020202020204" pitchFamily="34" charset="0"/>
              </a:rPr>
              <a:t> </a:t>
            </a:r>
            <a:r>
              <a:rPr lang="en-US" altLang="en-US" sz="2000" i="1" baseline="30000" dirty="0">
                <a:solidFill>
                  <a:srgbClr val="002060"/>
                </a:solidFill>
                <a:cs typeface="Arial" panose="020B0604020202020204" pitchFamily="34" charset="0"/>
              </a:rPr>
              <a:t>1</a:t>
            </a:r>
            <a:endParaRPr lang="en-US" altLang="en-US" sz="2000" i="1" dirty="0">
              <a:solidFill>
                <a:srgbClr val="002060"/>
              </a:solidFill>
              <a:cs typeface="Arial" panose="020B0604020202020204" pitchFamily="34" charset="0"/>
            </a:endParaRPr>
          </a:p>
          <a:p>
            <a:pPr>
              <a:lnSpc>
                <a:spcPct val="120000"/>
              </a:lnSpc>
              <a:spcBef>
                <a:spcPts val="1200"/>
              </a:spcBef>
            </a:pPr>
            <a:r>
              <a:rPr lang="en-US" altLang="en-US" sz="2000" dirty="0"/>
              <a:t>Hen </a:t>
            </a:r>
            <a:r>
              <a:rPr lang="en-US" altLang="en-US" sz="2000" dirty="0" err="1"/>
              <a:t>thường</a:t>
            </a:r>
            <a:r>
              <a:rPr lang="en-US" altLang="en-US" sz="2000" dirty="0"/>
              <a:t> </a:t>
            </a:r>
            <a:r>
              <a:rPr lang="en-US" altLang="en-US" sz="2000" dirty="0" err="1"/>
              <a:t>được</a:t>
            </a:r>
            <a:r>
              <a:rPr lang="en-US" altLang="en-US" sz="2000" dirty="0"/>
              <a:t> </a:t>
            </a:r>
            <a:r>
              <a:rPr lang="en-US" altLang="en-US" sz="2000" dirty="0" err="1"/>
              <a:t>xác</a:t>
            </a:r>
            <a:r>
              <a:rPr lang="en-US" altLang="en-US" sz="2000" dirty="0"/>
              <a:t> </a:t>
            </a:r>
            <a:r>
              <a:rPr lang="en-US" altLang="en-US" sz="2000" dirty="0" err="1"/>
              <a:t>định</a:t>
            </a:r>
            <a:r>
              <a:rPr lang="en-US" altLang="en-US" sz="2000" dirty="0"/>
              <a:t> </a:t>
            </a:r>
            <a:r>
              <a:rPr lang="en-US" altLang="en-US" sz="2000" dirty="0" err="1"/>
              <a:t>bởi</a:t>
            </a:r>
            <a:r>
              <a:rPr lang="en-US" altLang="en-US" sz="2000" dirty="0"/>
              <a:t> </a:t>
            </a:r>
            <a:r>
              <a:rPr lang="en-US" altLang="en-US" sz="2000" dirty="0" err="1"/>
              <a:t>tiền</a:t>
            </a:r>
            <a:r>
              <a:rPr lang="en-US" altLang="en-US" sz="2000" dirty="0"/>
              <a:t> </a:t>
            </a:r>
            <a:r>
              <a:rPr lang="en-US" altLang="en-US" sz="2000" dirty="0" err="1"/>
              <a:t>sử</a:t>
            </a:r>
            <a:r>
              <a:rPr lang="en-US" altLang="en-US" sz="2000" dirty="0"/>
              <a:t> </a:t>
            </a:r>
            <a:r>
              <a:rPr lang="en-US" altLang="en-US" sz="2000" dirty="0" err="1"/>
              <a:t>có</a:t>
            </a:r>
            <a:r>
              <a:rPr lang="en-US" altLang="en-US" sz="2000" dirty="0"/>
              <a:t> </a:t>
            </a:r>
            <a:r>
              <a:rPr lang="en-US" altLang="en-US" sz="2000" dirty="0" err="1"/>
              <a:t>các</a:t>
            </a:r>
            <a:r>
              <a:rPr lang="en-US" altLang="en-US" sz="2000" dirty="0"/>
              <a:t> </a:t>
            </a:r>
            <a:r>
              <a:rPr lang="en-US" altLang="en-US" sz="2000" dirty="0" err="1"/>
              <a:t>triệu</a:t>
            </a:r>
            <a:r>
              <a:rPr lang="en-US" altLang="en-US" sz="2000" dirty="0"/>
              <a:t> </a:t>
            </a:r>
            <a:r>
              <a:rPr lang="en-US" altLang="en-US" sz="2000" dirty="0" err="1"/>
              <a:t>chứng</a:t>
            </a:r>
            <a:r>
              <a:rPr lang="en-US" altLang="en-US" sz="2000" dirty="0"/>
              <a:t> </a:t>
            </a:r>
            <a:r>
              <a:rPr lang="en-US" altLang="en-US" sz="2000" dirty="0" err="1"/>
              <a:t>hô</a:t>
            </a:r>
            <a:r>
              <a:rPr lang="en-US" altLang="en-US" sz="2000" dirty="0"/>
              <a:t> </a:t>
            </a:r>
            <a:r>
              <a:rPr lang="en-US" altLang="en-US" sz="2000" dirty="0" err="1"/>
              <a:t>hấp</a:t>
            </a:r>
            <a:r>
              <a:rPr lang="en-US" altLang="en-US" sz="2000" dirty="0"/>
              <a:t> </a:t>
            </a:r>
            <a:r>
              <a:rPr lang="en-US" altLang="en-US" sz="2000" dirty="0" err="1"/>
              <a:t>như</a:t>
            </a:r>
            <a:r>
              <a:rPr lang="en-US" altLang="en-US" sz="2000" dirty="0"/>
              <a:t> </a:t>
            </a:r>
            <a:r>
              <a:rPr lang="en-US" altLang="en-US" sz="2000" dirty="0" err="1"/>
              <a:t>khò</a:t>
            </a:r>
            <a:r>
              <a:rPr lang="en-US" altLang="en-US" sz="2000" dirty="0"/>
              <a:t> </a:t>
            </a:r>
            <a:r>
              <a:rPr lang="en-US" altLang="en-US" sz="2000" dirty="0" err="1"/>
              <a:t>khè</a:t>
            </a:r>
            <a:r>
              <a:rPr lang="en-US" altLang="en-US" sz="2000" dirty="0"/>
              <a:t>, </a:t>
            </a:r>
            <a:r>
              <a:rPr lang="en-US" altLang="en-US" sz="2000" dirty="0" err="1"/>
              <a:t>thở</a:t>
            </a:r>
            <a:r>
              <a:rPr lang="en-US" altLang="en-US" sz="2000" dirty="0"/>
              <a:t> </a:t>
            </a:r>
            <a:r>
              <a:rPr lang="en-US" altLang="en-US" sz="2000" dirty="0" err="1"/>
              <a:t>ngắn</a:t>
            </a:r>
            <a:r>
              <a:rPr lang="en-US" altLang="en-US" sz="2000" dirty="0"/>
              <a:t>, </a:t>
            </a:r>
            <a:r>
              <a:rPr lang="en-US" altLang="en-US" sz="2000" dirty="0" err="1"/>
              <a:t>nặng</a:t>
            </a:r>
            <a:r>
              <a:rPr lang="en-US" altLang="en-US" sz="2000" dirty="0"/>
              <a:t> </a:t>
            </a:r>
            <a:r>
              <a:rPr lang="en-US" altLang="en-US" sz="2000" dirty="0" err="1"/>
              <a:t>ngực</a:t>
            </a:r>
            <a:r>
              <a:rPr lang="en-US" altLang="en-US" sz="2000" dirty="0"/>
              <a:t> </a:t>
            </a:r>
            <a:r>
              <a:rPr lang="en-US" altLang="en-US" sz="2000" dirty="0" err="1"/>
              <a:t>và</a:t>
            </a:r>
            <a:r>
              <a:rPr lang="en-US" altLang="en-US" sz="2000" dirty="0"/>
              <a:t> ho, </a:t>
            </a:r>
            <a:r>
              <a:rPr lang="en-US" altLang="en-US" sz="2000" dirty="0" err="1"/>
              <a:t>với</a:t>
            </a:r>
            <a:r>
              <a:rPr lang="en-US" altLang="en-US" sz="2000" dirty="0"/>
              <a:t> </a:t>
            </a:r>
            <a:r>
              <a:rPr lang="en-US" altLang="en-US" sz="2000" dirty="0" err="1"/>
              <a:t>sự</a:t>
            </a:r>
            <a:r>
              <a:rPr lang="en-US" altLang="en-US" sz="2000" dirty="0"/>
              <a:t> </a:t>
            </a:r>
            <a:r>
              <a:rPr lang="en-US" altLang="en-US" sz="2000" dirty="0" err="1"/>
              <a:t>thay</a:t>
            </a:r>
            <a:r>
              <a:rPr lang="en-US" altLang="en-US" sz="2000" dirty="0"/>
              <a:t> </a:t>
            </a:r>
            <a:r>
              <a:rPr lang="en-US" altLang="en-US" sz="2000" dirty="0" err="1"/>
              <a:t>đổi</a:t>
            </a:r>
            <a:r>
              <a:rPr lang="en-US" altLang="en-US" sz="2000" dirty="0"/>
              <a:t> </a:t>
            </a:r>
            <a:r>
              <a:rPr lang="en-US" altLang="en-US" sz="2000" dirty="0" err="1"/>
              <a:t>về</a:t>
            </a:r>
            <a:r>
              <a:rPr lang="en-US" altLang="en-US" sz="2000" dirty="0"/>
              <a:t> </a:t>
            </a:r>
            <a:r>
              <a:rPr lang="en-US" altLang="en-US" sz="2000" dirty="0" err="1"/>
              <a:t>độ</a:t>
            </a:r>
            <a:r>
              <a:rPr lang="en-US" altLang="en-US" sz="2000" dirty="0"/>
              <a:t> </a:t>
            </a:r>
            <a:r>
              <a:rPr lang="en-US" altLang="en-US" sz="2000" dirty="0" err="1"/>
              <a:t>nặng</a:t>
            </a:r>
            <a:r>
              <a:rPr lang="en-US" altLang="en-US" sz="2000" dirty="0"/>
              <a:t> </a:t>
            </a:r>
            <a:r>
              <a:rPr lang="en-US" altLang="en-US" sz="2000" dirty="0" err="1"/>
              <a:t>và</a:t>
            </a:r>
            <a:r>
              <a:rPr lang="en-US" altLang="en-US" sz="2000" dirty="0"/>
              <a:t> </a:t>
            </a:r>
            <a:r>
              <a:rPr lang="en-US" altLang="en-US" sz="2000" dirty="0" err="1"/>
              <a:t>giới</a:t>
            </a:r>
            <a:r>
              <a:rPr lang="en-US" altLang="en-US" sz="2000" dirty="0"/>
              <a:t> </a:t>
            </a:r>
            <a:r>
              <a:rPr lang="en-US" altLang="en-US" sz="2000" dirty="0" err="1"/>
              <a:t>hạn</a:t>
            </a:r>
            <a:r>
              <a:rPr lang="en-US" altLang="en-US" sz="2000" dirty="0"/>
              <a:t> </a:t>
            </a:r>
            <a:r>
              <a:rPr lang="en-US" altLang="en-US" sz="2000" dirty="0" err="1"/>
              <a:t>luồng</a:t>
            </a:r>
            <a:r>
              <a:rPr lang="en-US" altLang="en-US" sz="2000" dirty="0"/>
              <a:t> </a:t>
            </a:r>
            <a:r>
              <a:rPr lang="en-US" altLang="en-US" sz="2000" dirty="0" err="1"/>
              <a:t>khí</a:t>
            </a:r>
            <a:r>
              <a:rPr lang="en-US" altLang="en-US" sz="2000" dirty="0"/>
              <a:t> </a:t>
            </a:r>
            <a:r>
              <a:rPr lang="en-US" altLang="en-US" sz="2000" dirty="0" err="1"/>
              <a:t>thở</a:t>
            </a:r>
            <a:r>
              <a:rPr lang="en-US" altLang="en-US" sz="2000" dirty="0"/>
              <a:t> ra</a:t>
            </a:r>
            <a:endParaRPr lang="en-US" sz="2000" i="1" dirty="0">
              <a:solidFill>
                <a:srgbClr val="002060"/>
              </a:solidFill>
              <a:latin typeface="Calibri"/>
            </a:endParaRPr>
          </a:p>
        </p:txBody>
      </p:sp>
      <p:sp>
        <p:nvSpPr>
          <p:cNvPr id="34" name="Title 1">
            <a:extLst>
              <a:ext uri="{FF2B5EF4-FFF2-40B4-BE49-F238E27FC236}">
                <a16:creationId xmlns:a16="http://schemas.microsoft.com/office/drawing/2014/main" id="{5A1A35C0-9F4E-4997-91A7-E7718DD7E6DC}"/>
              </a:ext>
            </a:extLst>
          </p:cNvPr>
          <p:cNvSpPr>
            <a:spLocks noGrp="1"/>
          </p:cNvSpPr>
          <p:nvPr>
            <p:ph type="title"/>
          </p:nvPr>
        </p:nvSpPr>
        <p:spPr>
          <a:xfrm>
            <a:off x="0" y="237788"/>
            <a:ext cx="12192000" cy="715687"/>
          </a:xfrm>
        </p:spPr>
        <p:txBody>
          <a:bodyPr>
            <a:normAutofit/>
          </a:bodyPr>
          <a:lstStyle/>
          <a:p>
            <a:pPr algn="ctr"/>
            <a:r>
              <a:rPr lang="en-US" sz="3600" b="1" dirty="0" err="1"/>
              <a:t>Tổng</a:t>
            </a:r>
            <a:r>
              <a:rPr lang="en-US" sz="3600" b="1" dirty="0"/>
              <a:t> </a:t>
            </a:r>
            <a:r>
              <a:rPr lang="en-US" sz="3600" b="1" dirty="0" err="1"/>
              <a:t>quan</a:t>
            </a:r>
            <a:r>
              <a:rPr lang="en-US" sz="3600" b="1" dirty="0"/>
              <a:t> </a:t>
            </a:r>
            <a:r>
              <a:rPr lang="en-US" sz="3600" b="1" dirty="0" err="1"/>
              <a:t>về</a:t>
            </a:r>
            <a:r>
              <a:rPr lang="en-US" sz="3600" b="1" dirty="0"/>
              <a:t> hen </a:t>
            </a:r>
            <a:endParaRPr lang="vi-VN" sz="3600" b="1" dirty="0"/>
          </a:p>
        </p:txBody>
      </p:sp>
    </p:spTree>
    <p:extLst>
      <p:ext uri="{BB962C8B-B14F-4D97-AF65-F5344CB8AC3E}">
        <p14:creationId xmlns:p14="http://schemas.microsoft.com/office/powerpoint/2010/main" val="38229647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9F4C44F7-1963-4798-952A-B7F7808B58C8}"/>
              </a:ext>
            </a:extLst>
          </p:cNvPr>
          <p:cNvSpPr txBox="1">
            <a:spLocks/>
          </p:cNvSpPr>
          <p:nvPr/>
        </p:nvSpPr>
        <p:spPr>
          <a:xfrm>
            <a:off x="0" y="233512"/>
            <a:ext cx="12191999" cy="72229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2060"/>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sz="3600" b="1" dirty="0" err="1">
                <a:latin typeface="Arial"/>
                <a:cs typeface="Arial"/>
              </a:rPr>
              <a:t>Tình</a:t>
            </a:r>
            <a:r>
              <a:rPr lang="en-US" sz="3600" b="1" dirty="0">
                <a:latin typeface="Arial"/>
                <a:cs typeface="Arial"/>
              </a:rPr>
              <a:t> </a:t>
            </a:r>
            <a:r>
              <a:rPr lang="en-US" sz="3600" b="1" dirty="0" err="1">
                <a:latin typeface="Arial"/>
                <a:cs typeface="Arial"/>
              </a:rPr>
              <a:t>hình</a:t>
            </a:r>
            <a:r>
              <a:rPr lang="en-US" sz="3600" b="1" dirty="0">
                <a:latin typeface="Arial"/>
                <a:cs typeface="Arial"/>
              </a:rPr>
              <a:t> hen </a:t>
            </a:r>
            <a:r>
              <a:rPr lang="en-US" sz="3600" b="1" dirty="0" err="1">
                <a:latin typeface="Arial"/>
                <a:cs typeface="Arial"/>
              </a:rPr>
              <a:t>tại</a:t>
            </a:r>
            <a:r>
              <a:rPr lang="en-US" sz="3600" b="1" dirty="0">
                <a:latin typeface="Arial"/>
                <a:cs typeface="Arial"/>
              </a:rPr>
              <a:t> Việt Nam</a:t>
            </a:r>
          </a:p>
        </p:txBody>
      </p:sp>
      <p:grpSp>
        <p:nvGrpSpPr>
          <p:cNvPr id="5" name="Group 4">
            <a:extLst>
              <a:ext uri="{FF2B5EF4-FFF2-40B4-BE49-F238E27FC236}">
                <a16:creationId xmlns:a16="http://schemas.microsoft.com/office/drawing/2014/main" id="{93E4016D-37E7-4AD6-9508-655494E49327}"/>
              </a:ext>
            </a:extLst>
          </p:cNvPr>
          <p:cNvGrpSpPr/>
          <p:nvPr/>
        </p:nvGrpSpPr>
        <p:grpSpPr>
          <a:xfrm>
            <a:off x="721297" y="3506229"/>
            <a:ext cx="3233669" cy="1834689"/>
            <a:chOff x="573181" y="2273900"/>
            <a:chExt cx="3434936" cy="1879276"/>
          </a:xfrm>
        </p:grpSpPr>
        <p:grpSp>
          <p:nvGrpSpPr>
            <p:cNvPr id="6" name="그룹 2">
              <a:extLst>
                <a:ext uri="{FF2B5EF4-FFF2-40B4-BE49-F238E27FC236}">
                  <a16:creationId xmlns:a16="http://schemas.microsoft.com/office/drawing/2014/main" id="{AAE1E0C1-2D07-4474-B6FC-1020B5C03828}"/>
                </a:ext>
              </a:extLst>
            </p:cNvPr>
            <p:cNvGrpSpPr/>
            <p:nvPr/>
          </p:nvGrpSpPr>
          <p:grpSpPr>
            <a:xfrm>
              <a:off x="1084419" y="2532639"/>
              <a:ext cx="2680556" cy="904875"/>
              <a:chOff x="1346041" y="4916856"/>
              <a:chExt cx="3677214" cy="1122027"/>
            </a:xfrm>
            <a:solidFill>
              <a:srgbClr val="28608C"/>
            </a:solidFill>
          </p:grpSpPr>
          <p:sp>
            <p:nvSpPr>
              <p:cNvPr id="28" name="Round Same Side Corner Rectangle 8">
                <a:extLst>
                  <a:ext uri="{FF2B5EF4-FFF2-40B4-BE49-F238E27FC236}">
                    <a16:creationId xmlns:a16="http://schemas.microsoft.com/office/drawing/2014/main" id="{DF7B5D32-70A1-4153-B6D9-932957217715}"/>
                  </a:ext>
                </a:extLst>
              </p:cNvPr>
              <p:cNvSpPr/>
              <p:nvPr/>
            </p:nvSpPr>
            <p:spPr>
              <a:xfrm>
                <a:off x="1346041"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9" name="Round Same Side Corner Rectangle 8">
                <a:extLst>
                  <a:ext uri="{FF2B5EF4-FFF2-40B4-BE49-F238E27FC236}">
                    <a16:creationId xmlns:a16="http://schemas.microsoft.com/office/drawing/2014/main" id="{2724BFA6-2FE3-4EC4-B668-A6F3B5842E03}"/>
                  </a:ext>
                </a:extLst>
              </p:cNvPr>
              <p:cNvSpPr/>
              <p:nvPr/>
            </p:nvSpPr>
            <p:spPr>
              <a:xfrm>
                <a:off x="1996280"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30" name="Round Same Side Corner Rectangle 8">
                <a:extLst>
                  <a:ext uri="{FF2B5EF4-FFF2-40B4-BE49-F238E27FC236}">
                    <a16:creationId xmlns:a16="http://schemas.microsoft.com/office/drawing/2014/main" id="{53EE327F-C9B6-4627-A9C0-3F30C6DC8699}"/>
                  </a:ext>
                </a:extLst>
              </p:cNvPr>
              <p:cNvSpPr/>
              <p:nvPr/>
            </p:nvSpPr>
            <p:spPr>
              <a:xfrm>
                <a:off x="2646519"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31" name="Round Same Side Corner Rectangle 8">
                <a:extLst>
                  <a:ext uri="{FF2B5EF4-FFF2-40B4-BE49-F238E27FC236}">
                    <a16:creationId xmlns:a16="http://schemas.microsoft.com/office/drawing/2014/main" id="{2FB23B97-4357-470E-BB76-BC340BB295B5}"/>
                  </a:ext>
                </a:extLst>
              </p:cNvPr>
              <p:cNvSpPr/>
              <p:nvPr/>
            </p:nvSpPr>
            <p:spPr>
              <a:xfrm>
                <a:off x="3296758"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32" name="Round Same Side Corner Rectangle 8">
                <a:extLst>
                  <a:ext uri="{FF2B5EF4-FFF2-40B4-BE49-F238E27FC236}">
                    <a16:creationId xmlns:a16="http://schemas.microsoft.com/office/drawing/2014/main" id="{C14EE1B6-519D-4DAE-A8B9-533BF89A9E63}"/>
                  </a:ext>
                </a:extLst>
              </p:cNvPr>
              <p:cNvSpPr/>
              <p:nvPr/>
            </p:nvSpPr>
            <p:spPr>
              <a:xfrm>
                <a:off x="3946997"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33" name="Round Same Side Corner Rectangle 8">
                <a:extLst>
                  <a:ext uri="{FF2B5EF4-FFF2-40B4-BE49-F238E27FC236}">
                    <a16:creationId xmlns:a16="http://schemas.microsoft.com/office/drawing/2014/main" id="{E0A16DBE-2B2E-4CF4-9745-AE03FC2CDF97}"/>
                  </a:ext>
                </a:extLst>
              </p:cNvPr>
              <p:cNvSpPr/>
              <p:nvPr/>
            </p:nvSpPr>
            <p:spPr>
              <a:xfrm>
                <a:off x="4597236"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28608C"/>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grpSp>
        <p:grpSp>
          <p:nvGrpSpPr>
            <p:cNvPr id="7" name="그룹 2">
              <a:extLst>
                <a:ext uri="{FF2B5EF4-FFF2-40B4-BE49-F238E27FC236}">
                  <a16:creationId xmlns:a16="http://schemas.microsoft.com/office/drawing/2014/main" id="{7CAD1CC1-63F6-4A28-B312-A62A0D56775F}"/>
                </a:ext>
              </a:extLst>
            </p:cNvPr>
            <p:cNvGrpSpPr/>
            <p:nvPr/>
          </p:nvGrpSpPr>
          <p:grpSpPr>
            <a:xfrm>
              <a:off x="804708" y="2781301"/>
              <a:ext cx="2738591" cy="923924"/>
              <a:chOff x="1346041" y="4916856"/>
              <a:chExt cx="3677214" cy="1122027"/>
            </a:xfrm>
            <a:solidFill>
              <a:srgbClr val="28608C"/>
            </a:solidFill>
          </p:grpSpPr>
          <p:sp>
            <p:nvSpPr>
              <p:cNvPr id="22" name="Round Same Side Corner Rectangle 8">
                <a:extLst>
                  <a:ext uri="{FF2B5EF4-FFF2-40B4-BE49-F238E27FC236}">
                    <a16:creationId xmlns:a16="http://schemas.microsoft.com/office/drawing/2014/main" id="{11A37A18-410A-4251-BCF5-6FB1017165FA}"/>
                  </a:ext>
                </a:extLst>
              </p:cNvPr>
              <p:cNvSpPr/>
              <p:nvPr/>
            </p:nvSpPr>
            <p:spPr>
              <a:xfrm>
                <a:off x="1346041"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3" name="Round Same Side Corner Rectangle 8">
                <a:extLst>
                  <a:ext uri="{FF2B5EF4-FFF2-40B4-BE49-F238E27FC236}">
                    <a16:creationId xmlns:a16="http://schemas.microsoft.com/office/drawing/2014/main" id="{741F3B45-AE19-49DA-A9A0-266B87041DCD}"/>
                  </a:ext>
                </a:extLst>
              </p:cNvPr>
              <p:cNvSpPr/>
              <p:nvPr/>
            </p:nvSpPr>
            <p:spPr>
              <a:xfrm>
                <a:off x="1996280"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4" name="Round Same Side Corner Rectangle 8">
                <a:extLst>
                  <a:ext uri="{FF2B5EF4-FFF2-40B4-BE49-F238E27FC236}">
                    <a16:creationId xmlns:a16="http://schemas.microsoft.com/office/drawing/2014/main" id="{C9894D06-0CF8-47A1-8488-4640AFCEDCB7}"/>
                  </a:ext>
                </a:extLst>
              </p:cNvPr>
              <p:cNvSpPr/>
              <p:nvPr/>
            </p:nvSpPr>
            <p:spPr>
              <a:xfrm>
                <a:off x="2646519"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5" name="Round Same Side Corner Rectangle 8">
                <a:extLst>
                  <a:ext uri="{FF2B5EF4-FFF2-40B4-BE49-F238E27FC236}">
                    <a16:creationId xmlns:a16="http://schemas.microsoft.com/office/drawing/2014/main" id="{95D62AB4-3F6C-4C25-A77B-A7470919E36C}"/>
                  </a:ext>
                </a:extLst>
              </p:cNvPr>
              <p:cNvSpPr/>
              <p:nvPr/>
            </p:nvSpPr>
            <p:spPr>
              <a:xfrm>
                <a:off x="3296758"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6" name="Round Same Side Corner Rectangle 8">
                <a:extLst>
                  <a:ext uri="{FF2B5EF4-FFF2-40B4-BE49-F238E27FC236}">
                    <a16:creationId xmlns:a16="http://schemas.microsoft.com/office/drawing/2014/main" id="{F54537BE-CD96-4E57-ADEF-41394E661960}"/>
                  </a:ext>
                </a:extLst>
              </p:cNvPr>
              <p:cNvSpPr/>
              <p:nvPr/>
            </p:nvSpPr>
            <p:spPr>
              <a:xfrm>
                <a:off x="3946997"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7" name="Round Same Side Corner Rectangle 8">
                <a:extLst>
                  <a:ext uri="{FF2B5EF4-FFF2-40B4-BE49-F238E27FC236}">
                    <a16:creationId xmlns:a16="http://schemas.microsoft.com/office/drawing/2014/main" id="{1998AC42-8093-4762-AB9C-C07B3C398B23}"/>
                  </a:ext>
                </a:extLst>
              </p:cNvPr>
              <p:cNvSpPr/>
              <p:nvPr/>
            </p:nvSpPr>
            <p:spPr>
              <a:xfrm>
                <a:off x="4597236"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28608C"/>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grpSp>
        <p:grpSp>
          <p:nvGrpSpPr>
            <p:cNvPr id="8" name="그룹 2">
              <a:extLst>
                <a:ext uri="{FF2B5EF4-FFF2-40B4-BE49-F238E27FC236}">
                  <a16:creationId xmlns:a16="http://schemas.microsoft.com/office/drawing/2014/main" id="{55B61554-F1DD-4C74-9AE5-08A5878E32DD}"/>
                </a:ext>
              </a:extLst>
            </p:cNvPr>
            <p:cNvGrpSpPr/>
            <p:nvPr/>
          </p:nvGrpSpPr>
          <p:grpSpPr>
            <a:xfrm>
              <a:off x="573181" y="3257273"/>
              <a:ext cx="2714842" cy="895903"/>
              <a:chOff x="1346041" y="4916856"/>
              <a:chExt cx="3677214" cy="1122027"/>
            </a:xfrm>
            <a:solidFill>
              <a:srgbClr val="28608C"/>
            </a:solidFill>
          </p:grpSpPr>
          <p:sp>
            <p:nvSpPr>
              <p:cNvPr id="16" name="Round Same Side Corner Rectangle 8">
                <a:extLst>
                  <a:ext uri="{FF2B5EF4-FFF2-40B4-BE49-F238E27FC236}">
                    <a16:creationId xmlns:a16="http://schemas.microsoft.com/office/drawing/2014/main" id="{2ABE582B-8F6D-4170-B9F0-C30399074E3C}"/>
                  </a:ext>
                </a:extLst>
              </p:cNvPr>
              <p:cNvSpPr/>
              <p:nvPr/>
            </p:nvSpPr>
            <p:spPr>
              <a:xfrm>
                <a:off x="1346041"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7" name="Round Same Side Corner Rectangle 8">
                <a:extLst>
                  <a:ext uri="{FF2B5EF4-FFF2-40B4-BE49-F238E27FC236}">
                    <a16:creationId xmlns:a16="http://schemas.microsoft.com/office/drawing/2014/main" id="{76772E15-57AA-48BA-9E8C-96D8F065A455}"/>
                  </a:ext>
                </a:extLst>
              </p:cNvPr>
              <p:cNvSpPr/>
              <p:nvPr/>
            </p:nvSpPr>
            <p:spPr>
              <a:xfrm>
                <a:off x="1996280"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8" name="Round Same Side Corner Rectangle 8">
                <a:extLst>
                  <a:ext uri="{FF2B5EF4-FFF2-40B4-BE49-F238E27FC236}">
                    <a16:creationId xmlns:a16="http://schemas.microsoft.com/office/drawing/2014/main" id="{56DE0BE2-D5F4-429F-8380-0D143A7F87A8}"/>
                  </a:ext>
                </a:extLst>
              </p:cNvPr>
              <p:cNvSpPr/>
              <p:nvPr/>
            </p:nvSpPr>
            <p:spPr>
              <a:xfrm>
                <a:off x="2646519"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9" name="Round Same Side Corner Rectangle 8">
                <a:extLst>
                  <a:ext uri="{FF2B5EF4-FFF2-40B4-BE49-F238E27FC236}">
                    <a16:creationId xmlns:a16="http://schemas.microsoft.com/office/drawing/2014/main" id="{74D74AB8-76EA-4401-90D7-8295EBC8A40C}"/>
                  </a:ext>
                </a:extLst>
              </p:cNvPr>
              <p:cNvSpPr/>
              <p:nvPr/>
            </p:nvSpPr>
            <p:spPr>
              <a:xfrm>
                <a:off x="3296758"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0" name="Round Same Side Corner Rectangle 8">
                <a:extLst>
                  <a:ext uri="{FF2B5EF4-FFF2-40B4-BE49-F238E27FC236}">
                    <a16:creationId xmlns:a16="http://schemas.microsoft.com/office/drawing/2014/main" id="{95665E01-2E69-4A4D-8E88-DFFA5ACA46A9}"/>
                  </a:ext>
                </a:extLst>
              </p:cNvPr>
              <p:cNvSpPr/>
              <p:nvPr/>
            </p:nvSpPr>
            <p:spPr>
              <a:xfrm>
                <a:off x="3946997"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21" name="Round Same Side Corner Rectangle 8">
                <a:extLst>
                  <a:ext uri="{FF2B5EF4-FFF2-40B4-BE49-F238E27FC236}">
                    <a16:creationId xmlns:a16="http://schemas.microsoft.com/office/drawing/2014/main" id="{8795ADC8-449F-4343-9DD0-02770FDEF03D}"/>
                  </a:ext>
                </a:extLst>
              </p:cNvPr>
              <p:cNvSpPr/>
              <p:nvPr/>
            </p:nvSpPr>
            <p:spPr>
              <a:xfrm>
                <a:off x="4597236"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FF0000"/>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grpSp>
        <p:grpSp>
          <p:nvGrpSpPr>
            <p:cNvPr id="9" name="그룹 2">
              <a:extLst>
                <a:ext uri="{FF2B5EF4-FFF2-40B4-BE49-F238E27FC236}">
                  <a16:creationId xmlns:a16="http://schemas.microsoft.com/office/drawing/2014/main" id="{C63618C0-EED2-40B1-8C94-91877A4DA928}"/>
                </a:ext>
              </a:extLst>
            </p:cNvPr>
            <p:cNvGrpSpPr/>
            <p:nvPr/>
          </p:nvGrpSpPr>
          <p:grpSpPr>
            <a:xfrm>
              <a:off x="1293275" y="2273900"/>
              <a:ext cx="2714842" cy="895903"/>
              <a:chOff x="1346041" y="4916856"/>
              <a:chExt cx="3677214" cy="1122027"/>
            </a:xfrm>
            <a:solidFill>
              <a:srgbClr val="28608C"/>
            </a:solidFill>
          </p:grpSpPr>
          <p:sp>
            <p:nvSpPr>
              <p:cNvPr id="10" name="Round Same Side Corner Rectangle 8">
                <a:extLst>
                  <a:ext uri="{FF2B5EF4-FFF2-40B4-BE49-F238E27FC236}">
                    <a16:creationId xmlns:a16="http://schemas.microsoft.com/office/drawing/2014/main" id="{4D8BCAE8-1653-47A2-B626-E4DFD4A44338}"/>
                  </a:ext>
                </a:extLst>
              </p:cNvPr>
              <p:cNvSpPr/>
              <p:nvPr/>
            </p:nvSpPr>
            <p:spPr>
              <a:xfrm>
                <a:off x="1346041"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1" name="Round Same Side Corner Rectangle 8">
                <a:extLst>
                  <a:ext uri="{FF2B5EF4-FFF2-40B4-BE49-F238E27FC236}">
                    <a16:creationId xmlns:a16="http://schemas.microsoft.com/office/drawing/2014/main" id="{11DCFC9C-66EB-416C-970C-6C225D62BF3B}"/>
                  </a:ext>
                </a:extLst>
              </p:cNvPr>
              <p:cNvSpPr/>
              <p:nvPr/>
            </p:nvSpPr>
            <p:spPr>
              <a:xfrm>
                <a:off x="1996280"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2" name="Round Same Side Corner Rectangle 8">
                <a:extLst>
                  <a:ext uri="{FF2B5EF4-FFF2-40B4-BE49-F238E27FC236}">
                    <a16:creationId xmlns:a16="http://schemas.microsoft.com/office/drawing/2014/main" id="{2C898A16-DDEC-4645-96AE-029D05518747}"/>
                  </a:ext>
                </a:extLst>
              </p:cNvPr>
              <p:cNvSpPr/>
              <p:nvPr/>
            </p:nvSpPr>
            <p:spPr>
              <a:xfrm>
                <a:off x="2646519"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3" name="Round Same Side Corner Rectangle 8">
                <a:extLst>
                  <a:ext uri="{FF2B5EF4-FFF2-40B4-BE49-F238E27FC236}">
                    <a16:creationId xmlns:a16="http://schemas.microsoft.com/office/drawing/2014/main" id="{A3E9E65A-1E1F-4105-B933-C07760E148DE}"/>
                  </a:ext>
                </a:extLst>
              </p:cNvPr>
              <p:cNvSpPr/>
              <p:nvPr/>
            </p:nvSpPr>
            <p:spPr>
              <a:xfrm>
                <a:off x="3296758"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4" name="Round Same Side Corner Rectangle 8">
                <a:extLst>
                  <a:ext uri="{FF2B5EF4-FFF2-40B4-BE49-F238E27FC236}">
                    <a16:creationId xmlns:a16="http://schemas.microsoft.com/office/drawing/2014/main" id="{872EC75B-0853-4FF2-A207-BF8CD48996C9}"/>
                  </a:ext>
                </a:extLst>
              </p:cNvPr>
              <p:cNvSpPr/>
              <p:nvPr/>
            </p:nvSpPr>
            <p:spPr>
              <a:xfrm>
                <a:off x="3946997"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sp>
            <p:nvSpPr>
              <p:cNvPr id="15" name="Round Same Side Corner Rectangle 8">
                <a:extLst>
                  <a:ext uri="{FF2B5EF4-FFF2-40B4-BE49-F238E27FC236}">
                    <a16:creationId xmlns:a16="http://schemas.microsoft.com/office/drawing/2014/main" id="{35C5B032-C3C3-4B6F-A70D-DFF46268445D}"/>
                  </a:ext>
                </a:extLst>
              </p:cNvPr>
              <p:cNvSpPr/>
              <p:nvPr/>
            </p:nvSpPr>
            <p:spPr>
              <a:xfrm>
                <a:off x="4597236" y="4916856"/>
                <a:ext cx="426019" cy="112202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rgbClr val="28608C"/>
              </a:solidFill>
              <a:ln w="12700" cap="flat" cmpd="sng" algn="ctr">
                <a:noFill/>
                <a:prstDash val="solid"/>
                <a:miter lim="800000"/>
              </a:ln>
              <a:effectLst/>
            </p:spPr>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1200" cap="none" spc="0" normalizeH="0" baseline="0" noProof="0" dirty="0">
                  <a:ln>
                    <a:noFill/>
                  </a:ln>
                  <a:solidFill>
                    <a:prstClr val="white"/>
                  </a:solidFill>
                  <a:effectLst/>
                  <a:uLnTx/>
                  <a:uFillTx/>
                  <a:latin typeface="Arial"/>
                  <a:cs typeface="+mn-cs"/>
                </a:endParaRPr>
              </a:p>
            </p:txBody>
          </p:sp>
        </p:grpSp>
      </p:grpSp>
      <p:sp>
        <p:nvSpPr>
          <p:cNvPr id="34" name="TextBox 33">
            <a:extLst>
              <a:ext uri="{FF2B5EF4-FFF2-40B4-BE49-F238E27FC236}">
                <a16:creationId xmlns:a16="http://schemas.microsoft.com/office/drawing/2014/main" id="{863934E3-B41A-4106-AFD5-1CDF98660A59}"/>
              </a:ext>
            </a:extLst>
          </p:cNvPr>
          <p:cNvSpPr txBox="1"/>
          <p:nvPr/>
        </p:nvSpPr>
        <p:spPr>
          <a:xfrm>
            <a:off x="721297" y="1850916"/>
            <a:ext cx="3814917" cy="1153192"/>
          </a:xfrm>
          <a:prstGeom prst="rect">
            <a:avLst/>
          </a:prstGeom>
          <a:noFill/>
        </p:spPr>
        <p:txBody>
          <a:bodyPr wrap="square" lIns="0" tIns="0" rIns="0" bIns="0" rtlCol="0" anchor="t" anchorCtr="0">
            <a:noAutofit/>
          </a:bodyPr>
          <a:lstStyle/>
          <a:p>
            <a:pPr algn="ctr">
              <a:spcBef>
                <a:spcPts val="1200"/>
              </a:spcBef>
            </a:pPr>
            <a:r>
              <a:rPr lang="en-US" sz="4400" b="1" dirty="0">
                <a:solidFill>
                  <a:srgbClr val="00B050"/>
                </a:solidFill>
                <a:latin typeface="Arial" panose="020B0604020202020204" pitchFamily="34" charset="0"/>
                <a:cs typeface="Arial" panose="020B0604020202020204" pitchFamily="34" charset="0"/>
              </a:rPr>
              <a:t>4,1%</a:t>
            </a:r>
          </a:p>
          <a:p>
            <a:pPr algn="ctr">
              <a:spcBef>
                <a:spcPts val="1200"/>
              </a:spcBef>
            </a:pPr>
            <a:r>
              <a:rPr lang="en-US" sz="2000" b="1" dirty="0" err="1">
                <a:latin typeface="Arial" panose="020B0604020202020204" pitchFamily="34" charset="0"/>
                <a:cs typeface="Arial" panose="020B0604020202020204" pitchFamily="34" charset="0"/>
              </a:rPr>
              <a:t>Tỉ</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lệ</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mắc</a:t>
            </a:r>
            <a:r>
              <a:rPr lang="en-US" sz="2000" b="1" dirty="0">
                <a:latin typeface="Arial" panose="020B0604020202020204" pitchFamily="34" charset="0"/>
                <a:cs typeface="Arial" panose="020B0604020202020204" pitchFamily="34" charset="0"/>
              </a:rPr>
              <a:t> hen ở </a:t>
            </a:r>
            <a:r>
              <a:rPr lang="en-US" sz="2000" b="1" dirty="0" err="1">
                <a:latin typeface="Arial" panose="020B0604020202020204" pitchFamily="34" charset="0"/>
                <a:cs typeface="Arial" panose="020B0604020202020204" pitchFamily="34" charset="0"/>
              </a:rPr>
              <a:t>người</a:t>
            </a:r>
            <a:r>
              <a:rPr lang="en-US" sz="2000" b="1" dirty="0">
                <a:latin typeface="Arial" panose="020B0604020202020204" pitchFamily="34" charset="0"/>
                <a:cs typeface="Arial" panose="020B0604020202020204" pitchFamily="34" charset="0"/>
              </a:rPr>
              <a:t> </a:t>
            </a:r>
            <a:r>
              <a:rPr lang="en-US" sz="2000" b="1" dirty="0" err="1">
                <a:latin typeface="Arial" panose="020B0604020202020204" pitchFamily="34" charset="0"/>
                <a:cs typeface="Arial" panose="020B0604020202020204" pitchFamily="34" charset="0"/>
              </a:rPr>
              <a:t>lớn</a:t>
            </a:r>
            <a:r>
              <a:rPr lang="en-US" sz="2000" b="1" dirty="0">
                <a:latin typeface="Arial" panose="020B0604020202020204" pitchFamily="34" charset="0"/>
                <a:cs typeface="Arial" panose="020B0604020202020204" pitchFamily="34" charset="0"/>
              </a:rPr>
              <a:t> </a:t>
            </a:r>
            <a:r>
              <a:rPr lang="en-US" sz="2000" baseline="30000" dirty="0">
                <a:latin typeface="Arial" panose="020B0604020202020204" pitchFamily="34" charset="0"/>
                <a:cs typeface="Arial" panose="020B0604020202020204" pitchFamily="34" charset="0"/>
              </a:rPr>
              <a:t>1</a:t>
            </a:r>
          </a:p>
        </p:txBody>
      </p:sp>
      <p:pic>
        <p:nvPicPr>
          <p:cNvPr id="35" name="Picture 2" descr="Cartoon Savings Value Growth. Money Profit Increase, Profitable Investments  Chart with Red Graph Arrow and Cash Pile Stock Vector - Illustration of  bond, economy: 160965259">
            <a:extLst>
              <a:ext uri="{FF2B5EF4-FFF2-40B4-BE49-F238E27FC236}">
                <a16:creationId xmlns:a16="http://schemas.microsoft.com/office/drawing/2014/main" id="{8DD85892-DBA3-47AE-AA57-E8E84A3333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63868" y="3083573"/>
            <a:ext cx="2719350" cy="2719350"/>
          </a:xfrm>
          <a:prstGeom prst="rect">
            <a:avLst/>
          </a:prstGeom>
          <a:noFill/>
          <a:extLst>
            <a:ext uri="{909E8E84-426E-40DD-AFC4-6F175D3DCCD1}">
              <a14:hiddenFill xmlns:a14="http://schemas.microsoft.com/office/drawing/2010/main">
                <a:solidFill>
                  <a:srgbClr val="FFFFFF"/>
                </a:solidFill>
              </a14:hiddenFill>
            </a:ext>
          </a:extLst>
        </p:spPr>
      </p:pic>
      <p:sp>
        <p:nvSpPr>
          <p:cNvPr id="36" name="TextBox 35">
            <a:extLst>
              <a:ext uri="{FF2B5EF4-FFF2-40B4-BE49-F238E27FC236}">
                <a16:creationId xmlns:a16="http://schemas.microsoft.com/office/drawing/2014/main" id="{49922D89-3DB0-455D-BC5D-D0F140088CE9}"/>
              </a:ext>
            </a:extLst>
          </p:cNvPr>
          <p:cNvSpPr txBox="1"/>
          <p:nvPr/>
        </p:nvSpPr>
        <p:spPr>
          <a:xfrm>
            <a:off x="4927541" y="1918907"/>
            <a:ext cx="4364658" cy="962025"/>
          </a:xfrm>
          <a:prstGeom prst="rect">
            <a:avLst/>
          </a:prstGeom>
          <a:noFill/>
        </p:spPr>
        <p:txBody>
          <a:bodyPr wrap="square" lIns="0" tIns="0" rIns="0" bIns="0" rtlCol="0" anchor="ctr" anchorCtr="0">
            <a:noAutofit/>
          </a:bodyPr>
          <a:lstStyle/>
          <a:p>
            <a:pPr algn="ctr"/>
            <a:r>
              <a:rPr lang="en-US" sz="4000" b="1" dirty="0">
                <a:solidFill>
                  <a:srgbClr val="FFC000"/>
                </a:solidFill>
                <a:latin typeface="Arial" panose="020B0604020202020204" pitchFamily="34" charset="0"/>
                <a:cs typeface="Arial" panose="020B0604020202020204" pitchFamily="34" charset="0"/>
              </a:rPr>
              <a:t>4.460.000 VNĐ</a:t>
            </a:r>
          </a:p>
          <a:p>
            <a:pPr algn="ctr">
              <a:spcBef>
                <a:spcPts val="1200"/>
              </a:spcBef>
            </a:pPr>
            <a:r>
              <a:rPr lang="en-US" b="1" dirty="0">
                <a:latin typeface="Arial" panose="020B0604020202020204" pitchFamily="34" charset="0"/>
                <a:cs typeface="Arial" panose="020B0604020202020204" pitchFamily="34" charset="0"/>
              </a:rPr>
              <a:t>Chi </a:t>
            </a:r>
            <a:r>
              <a:rPr lang="en-US" b="1" dirty="0" err="1">
                <a:latin typeface="Arial" panose="020B0604020202020204" pitchFamily="34" charset="0"/>
                <a:cs typeface="Arial" panose="020B0604020202020204" pitchFamily="34" charset="0"/>
              </a:rPr>
              <a:t>phí</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trung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bình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điều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trị</a:t>
            </a:r>
            <a:r>
              <a:rPr lang="en-US" b="1" dirty="0">
                <a:latin typeface="Arial" panose="020B0604020202020204" pitchFamily="34" charset="0"/>
                <a:cs typeface="Arial" panose="020B0604020202020204" pitchFamily="34" charset="0"/>
              </a:rPr>
              <a:t> hen </a:t>
            </a:r>
            <a:r>
              <a:rPr lang="en-US" b="1" dirty="0" err="1">
                <a:latin typeface="Arial" panose="020B0604020202020204" pitchFamily="34" charset="0"/>
                <a:cs typeface="Arial" panose="020B0604020202020204" pitchFamily="34" charset="0"/>
              </a:rPr>
              <a:t>ổn</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định</a:t>
            </a:r>
            <a:r>
              <a:rPr lang="en-US" b="1" dirty="0">
                <a:latin typeface="Arial" panose="020B0604020202020204" pitchFamily="34" charset="0"/>
                <a:cs typeface="Arial" panose="020B0604020202020204" pitchFamily="34" charset="0"/>
              </a:rPr>
              <a:t> </a:t>
            </a:r>
            <a:r>
              <a:rPr lang="en-US" baseline="30000" dirty="0">
                <a:latin typeface="Arial" panose="020B0604020202020204" pitchFamily="34" charset="0"/>
                <a:cs typeface="Arial" panose="020B0604020202020204" pitchFamily="34" charset="0"/>
              </a:rPr>
              <a:t>2</a:t>
            </a:r>
          </a:p>
        </p:txBody>
      </p:sp>
      <p:sp>
        <p:nvSpPr>
          <p:cNvPr id="37" name="TextBox 36">
            <a:extLst>
              <a:ext uri="{FF2B5EF4-FFF2-40B4-BE49-F238E27FC236}">
                <a16:creationId xmlns:a16="http://schemas.microsoft.com/office/drawing/2014/main" id="{B84FD232-193D-4CD0-A715-9DC08CCE1B81}"/>
              </a:ext>
            </a:extLst>
          </p:cNvPr>
          <p:cNvSpPr txBox="1"/>
          <p:nvPr/>
        </p:nvSpPr>
        <p:spPr>
          <a:xfrm>
            <a:off x="7580890" y="3869956"/>
            <a:ext cx="4532814" cy="962025"/>
          </a:xfrm>
          <a:prstGeom prst="rect">
            <a:avLst/>
          </a:prstGeom>
          <a:noFill/>
        </p:spPr>
        <p:txBody>
          <a:bodyPr wrap="square" lIns="0" tIns="0" rIns="0" bIns="0" rtlCol="0" anchor="ctr" anchorCtr="0">
            <a:noAutofit/>
          </a:bodyPr>
          <a:lstStyle/>
          <a:p>
            <a:pPr algn="ctr"/>
            <a:r>
              <a:rPr lang="en-US" sz="4400" b="1" dirty="0">
                <a:solidFill>
                  <a:srgbClr val="FF0000"/>
                </a:solidFill>
                <a:latin typeface="Arial" panose="020B0604020202020204" pitchFamily="34" charset="0"/>
                <a:cs typeface="Arial" panose="020B0604020202020204" pitchFamily="34" charset="0"/>
              </a:rPr>
              <a:t>42.800.000 VNĐ</a:t>
            </a:r>
          </a:p>
          <a:p>
            <a:pPr algn="ctr">
              <a:spcBef>
                <a:spcPts val="1200"/>
              </a:spcBef>
            </a:pPr>
            <a:r>
              <a:rPr lang="en-US" b="1" dirty="0">
                <a:latin typeface="Arial" panose="020B0604020202020204" pitchFamily="34" charset="0"/>
                <a:cs typeface="Arial" panose="020B0604020202020204" pitchFamily="34" charset="0"/>
              </a:rPr>
              <a:t>Chi </a:t>
            </a:r>
            <a:r>
              <a:rPr lang="en-US" b="1" dirty="0" err="1">
                <a:latin typeface="Arial" panose="020B0604020202020204" pitchFamily="34" charset="0"/>
                <a:cs typeface="Arial" panose="020B0604020202020204" pitchFamily="34" charset="0"/>
              </a:rPr>
              <a:t>phí</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trung</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bình</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điều</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trị</a:t>
            </a:r>
            <a:r>
              <a:rPr lang="en-US" b="1" dirty="0">
                <a:latin typeface="Arial" panose="020B0604020202020204" pitchFamily="34" charset="0"/>
                <a:cs typeface="Arial" panose="020B0604020202020204" pitchFamily="34" charset="0"/>
              </a:rPr>
              <a:t> hen </a:t>
            </a:r>
            <a:r>
              <a:rPr lang="en-US" b="1" dirty="0" err="1">
                <a:latin typeface="Arial" panose="020B0604020202020204" pitchFamily="34" charset="0"/>
                <a:cs typeface="Arial" panose="020B0604020202020204" pitchFamily="34" charset="0"/>
              </a:rPr>
              <a:t>đợt</a:t>
            </a:r>
            <a:r>
              <a:rPr lang="en-US" b="1" dirty="0">
                <a:latin typeface="Arial" panose="020B0604020202020204" pitchFamily="34" charset="0"/>
                <a:cs typeface="Arial" panose="020B0604020202020204" pitchFamily="34" charset="0"/>
              </a:rPr>
              <a:t> </a:t>
            </a:r>
            <a:r>
              <a:rPr lang="en-US" b="1" dirty="0" err="1">
                <a:latin typeface="Arial" panose="020B0604020202020204" pitchFamily="34" charset="0"/>
                <a:cs typeface="Arial" panose="020B0604020202020204" pitchFamily="34" charset="0"/>
              </a:rPr>
              <a:t>cấp</a:t>
            </a:r>
            <a:r>
              <a:rPr lang="en-US" b="1" dirty="0">
                <a:latin typeface="Arial" panose="020B0604020202020204" pitchFamily="34" charset="0"/>
                <a:cs typeface="Arial" panose="020B0604020202020204" pitchFamily="34" charset="0"/>
              </a:rPr>
              <a:t> </a:t>
            </a:r>
            <a:r>
              <a:rPr lang="en-US" baseline="30000" dirty="0">
                <a:latin typeface="Arial" panose="020B0604020202020204" pitchFamily="34" charset="0"/>
                <a:cs typeface="Arial" panose="020B0604020202020204" pitchFamily="34" charset="0"/>
              </a:rPr>
              <a:t>2</a:t>
            </a:r>
          </a:p>
        </p:txBody>
      </p:sp>
      <p:sp>
        <p:nvSpPr>
          <p:cNvPr id="38" name="TextBox 37">
            <a:extLst>
              <a:ext uri="{FF2B5EF4-FFF2-40B4-BE49-F238E27FC236}">
                <a16:creationId xmlns:a16="http://schemas.microsoft.com/office/drawing/2014/main" id="{2D3998AC-BAD4-4C95-9829-922B8488E792}"/>
              </a:ext>
            </a:extLst>
          </p:cNvPr>
          <p:cNvSpPr txBox="1"/>
          <p:nvPr/>
        </p:nvSpPr>
        <p:spPr>
          <a:xfrm>
            <a:off x="5942543" y="6622205"/>
            <a:ext cx="7135255" cy="261359"/>
          </a:xfrm>
          <a:prstGeom prst="rect">
            <a:avLst/>
          </a:prstGeom>
          <a:noFill/>
        </p:spPr>
        <p:txBody>
          <a:bodyPr wrap="square" lIns="0" tIns="0" rIns="0" bIns="0" rtlCol="0" anchor="t" anchorCtr="0">
            <a:noAutofit/>
          </a:bodyPr>
          <a:lstStyle/>
          <a:p>
            <a:pPr marL="342900" indent="-342900" algn="l">
              <a:buAutoNum type="arabicPeriod"/>
            </a:pPr>
            <a:r>
              <a:rPr lang="en-US" sz="800" dirty="0" err="1">
                <a:solidFill>
                  <a:schemeClr val="bg1">
                    <a:lumMod val="65000"/>
                  </a:schemeClr>
                </a:solidFill>
                <a:latin typeface="Arial" panose="020B0604020202020204" pitchFamily="34" charset="0"/>
                <a:cs typeface="Arial" panose="020B0604020202020204" pitchFamily="34" charset="0"/>
              </a:rPr>
              <a:t>Trần</a:t>
            </a:r>
            <a:r>
              <a:rPr lang="en-US" sz="800" dirty="0">
                <a:solidFill>
                  <a:schemeClr val="bg1">
                    <a:lumMod val="65000"/>
                  </a:schemeClr>
                </a:solidFill>
                <a:latin typeface="Arial" panose="020B0604020202020204" pitchFamily="34" charset="0"/>
                <a:cs typeface="Arial" panose="020B0604020202020204" pitchFamily="34" charset="0"/>
              </a:rPr>
              <a:t> Thúy </a:t>
            </a:r>
            <a:r>
              <a:rPr lang="en-US" sz="800" dirty="0" err="1">
                <a:solidFill>
                  <a:schemeClr val="bg1">
                    <a:lumMod val="65000"/>
                  </a:schemeClr>
                </a:solidFill>
                <a:latin typeface="Arial" panose="020B0604020202020204" pitchFamily="34" charset="0"/>
                <a:cs typeface="Arial" panose="020B0604020202020204" pitchFamily="34" charset="0"/>
              </a:rPr>
              <a:t>Hạnh</a:t>
            </a:r>
            <a:r>
              <a:rPr lang="en-US" sz="800" dirty="0">
                <a:solidFill>
                  <a:schemeClr val="bg1">
                    <a:lumMod val="65000"/>
                  </a:schemeClr>
                </a:solidFill>
                <a:latin typeface="Arial" panose="020B0604020202020204" pitchFamily="34" charset="0"/>
                <a:cs typeface="Arial" panose="020B0604020202020204" pitchFamily="34" charset="0"/>
              </a:rPr>
              <a:t>, Nguyễn </a:t>
            </a:r>
            <a:r>
              <a:rPr lang="en-US" sz="800" dirty="0" err="1">
                <a:solidFill>
                  <a:schemeClr val="bg1">
                    <a:lumMod val="65000"/>
                  </a:schemeClr>
                </a:solidFill>
                <a:latin typeface="Arial" panose="020B0604020202020204" pitchFamily="34" charset="0"/>
                <a:cs typeface="Arial" panose="020B0604020202020204" pitchFamily="34" charset="0"/>
              </a:rPr>
              <a:t>Văn</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Đoàn</a:t>
            </a:r>
            <a:r>
              <a:rPr lang="en-US" sz="800" dirty="0">
                <a:solidFill>
                  <a:schemeClr val="bg1">
                    <a:lumMod val="65000"/>
                  </a:schemeClr>
                </a:solidFill>
                <a:latin typeface="Arial" panose="020B0604020202020204" pitchFamily="34" charset="0"/>
                <a:cs typeface="Arial" panose="020B0604020202020204" pitchFamily="34" charset="0"/>
              </a:rPr>
              <a:t> (2010). </a:t>
            </a:r>
            <a:r>
              <a:rPr lang="en-US" sz="800" dirty="0" err="1">
                <a:solidFill>
                  <a:schemeClr val="bg1">
                    <a:lumMod val="65000"/>
                  </a:schemeClr>
                </a:solidFill>
                <a:latin typeface="Arial" panose="020B0604020202020204" pitchFamily="34" charset="0"/>
                <a:cs typeface="Arial" panose="020B0604020202020204" pitchFamily="34" charset="0"/>
              </a:rPr>
              <a:t>Dịch</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tễ</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học</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và</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tình</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hình</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kiểm</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soát</a:t>
            </a:r>
            <a:r>
              <a:rPr lang="en-US" sz="800" dirty="0">
                <a:solidFill>
                  <a:schemeClr val="bg1">
                    <a:lumMod val="65000"/>
                  </a:schemeClr>
                </a:solidFill>
                <a:latin typeface="Arial" panose="020B0604020202020204" pitchFamily="34" charset="0"/>
                <a:cs typeface="Arial" panose="020B0604020202020204" pitchFamily="34" charset="0"/>
              </a:rPr>
              <a:t> hen </a:t>
            </a:r>
            <a:r>
              <a:rPr lang="en-US" sz="800" dirty="0" err="1">
                <a:solidFill>
                  <a:schemeClr val="bg1">
                    <a:lumMod val="65000"/>
                  </a:schemeClr>
                </a:solidFill>
                <a:latin typeface="Arial" panose="020B0604020202020204" pitchFamily="34" charset="0"/>
                <a:cs typeface="Arial" panose="020B0604020202020204" pitchFamily="34" charset="0"/>
              </a:rPr>
              <a:t>phế</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quản</a:t>
            </a:r>
            <a:r>
              <a:rPr lang="en-US" sz="800" dirty="0">
                <a:solidFill>
                  <a:schemeClr val="bg1">
                    <a:lumMod val="65000"/>
                  </a:schemeClr>
                </a:solidFill>
                <a:latin typeface="Arial" panose="020B0604020202020204" pitchFamily="34" charset="0"/>
                <a:cs typeface="Arial" panose="020B0604020202020204" pitchFamily="34" charset="0"/>
              </a:rPr>
              <a:t> ở </a:t>
            </a:r>
            <a:r>
              <a:rPr lang="en-US" sz="800" dirty="0" err="1">
                <a:solidFill>
                  <a:schemeClr val="bg1">
                    <a:lumMod val="65000"/>
                  </a:schemeClr>
                </a:solidFill>
                <a:latin typeface="Arial" panose="020B0604020202020204" pitchFamily="34" charset="0"/>
                <a:cs typeface="Arial" panose="020B0604020202020204" pitchFamily="34" charset="0"/>
              </a:rPr>
              <a:t>người</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trưởng</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thành</a:t>
            </a:r>
            <a:r>
              <a:rPr lang="en-US" sz="800" dirty="0">
                <a:solidFill>
                  <a:schemeClr val="bg1">
                    <a:lumMod val="65000"/>
                  </a:schemeClr>
                </a:solidFill>
                <a:latin typeface="Arial" panose="020B0604020202020204" pitchFamily="34" charset="0"/>
                <a:cs typeface="Arial" panose="020B0604020202020204" pitchFamily="34" charset="0"/>
              </a:rPr>
              <a:t> Việt Nam</a:t>
            </a:r>
          </a:p>
          <a:p>
            <a:pPr marL="342900" indent="-342900" algn="l">
              <a:buAutoNum type="arabicPeriod"/>
            </a:pPr>
            <a:r>
              <a:rPr lang="en-US" sz="800" dirty="0">
                <a:solidFill>
                  <a:schemeClr val="bg1">
                    <a:lumMod val="65000"/>
                  </a:schemeClr>
                </a:solidFill>
                <a:latin typeface="Arial" panose="020B0604020202020204" pitchFamily="34" charset="0"/>
                <a:cs typeface="Arial" panose="020B0604020202020204" pitchFamily="34" charset="0"/>
              </a:rPr>
              <a:t>Lê </a:t>
            </a:r>
            <a:r>
              <a:rPr lang="en-US" sz="800" dirty="0" err="1">
                <a:solidFill>
                  <a:schemeClr val="bg1">
                    <a:lumMod val="65000"/>
                  </a:schemeClr>
                </a:solidFill>
                <a:latin typeface="Arial" panose="020B0604020202020204" pitchFamily="34" charset="0"/>
                <a:cs typeface="Arial" panose="020B0604020202020204" pitchFamily="34" charset="0"/>
              </a:rPr>
              <a:t>Thị</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Tuyết</a:t>
            </a:r>
            <a:r>
              <a:rPr lang="en-US" sz="800" dirty="0">
                <a:solidFill>
                  <a:schemeClr val="bg1">
                    <a:lumMod val="65000"/>
                  </a:schemeClr>
                </a:solidFill>
                <a:latin typeface="Arial" panose="020B0604020202020204" pitchFamily="34" charset="0"/>
                <a:cs typeface="Arial" panose="020B0604020202020204" pitchFamily="34" charset="0"/>
              </a:rPr>
              <a:t> Lan (2018). </a:t>
            </a:r>
            <a:r>
              <a:rPr lang="en-US" sz="800" dirty="0" err="1">
                <a:solidFill>
                  <a:schemeClr val="bg1">
                    <a:lumMod val="65000"/>
                  </a:schemeClr>
                </a:solidFill>
                <a:latin typeface="Arial" panose="020B0604020202020204" pitchFamily="34" charset="0"/>
                <a:cs typeface="Arial" panose="020B0604020202020204" pitchFamily="34" charset="0"/>
              </a:rPr>
              <a:t>Hiệu</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quả</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kinh</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tế</a:t>
            </a:r>
            <a:r>
              <a:rPr lang="en-US" sz="800" dirty="0">
                <a:solidFill>
                  <a:schemeClr val="bg1">
                    <a:lumMod val="65000"/>
                  </a:schemeClr>
                </a:solidFill>
                <a:latin typeface="Arial" panose="020B0604020202020204" pitchFamily="34" charset="0"/>
                <a:cs typeface="Arial" panose="020B0604020202020204" pitchFamily="34" charset="0"/>
              </a:rPr>
              <a:t> y </a:t>
            </a:r>
            <a:r>
              <a:rPr lang="en-US" sz="800" dirty="0" err="1">
                <a:solidFill>
                  <a:schemeClr val="bg1">
                    <a:lumMod val="65000"/>
                  </a:schemeClr>
                </a:solidFill>
                <a:latin typeface="Arial" panose="020B0604020202020204" pitchFamily="34" charset="0"/>
                <a:cs typeface="Arial" panose="020B0604020202020204" pitchFamily="34" charset="0"/>
              </a:rPr>
              <a:t>tế</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của</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Chương</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trình</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Vì</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lá</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phổi</a:t>
            </a:r>
            <a:r>
              <a:rPr lang="en-US" sz="800" dirty="0">
                <a:solidFill>
                  <a:schemeClr val="bg1">
                    <a:lumMod val="65000"/>
                  </a:schemeClr>
                </a:solidFill>
                <a:latin typeface="Arial" panose="020B0604020202020204" pitchFamily="34" charset="0"/>
                <a:cs typeface="Arial" panose="020B0604020202020204" pitchFamily="34" charset="0"/>
              </a:rPr>
              <a:t> </a:t>
            </a:r>
            <a:r>
              <a:rPr lang="en-US" sz="800" dirty="0" err="1">
                <a:solidFill>
                  <a:schemeClr val="bg1">
                    <a:lumMod val="65000"/>
                  </a:schemeClr>
                </a:solidFill>
                <a:latin typeface="Arial" panose="020B0604020202020204" pitchFamily="34" charset="0"/>
                <a:cs typeface="Arial" panose="020B0604020202020204" pitchFamily="34" charset="0"/>
              </a:rPr>
              <a:t>khỏe</a:t>
            </a:r>
            <a:r>
              <a:rPr lang="en-US" sz="800" dirty="0">
                <a:solidFill>
                  <a:schemeClr val="bg1">
                    <a:lumMod val="65000"/>
                  </a:schemeClr>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31754390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1959" y="227944"/>
            <a:ext cx="10972800" cy="715687"/>
          </a:xfrm>
        </p:spPr>
        <p:txBody>
          <a:bodyPr>
            <a:normAutofit/>
          </a:bodyPr>
          <a:lstStyle/>
          <a:p>
            <a:pPr algn="ctr"/>
            <a:r>
              <a:rPr lang="en-US" sz="3600" b="1" dirty="0"/>
              <a:t>Hen </a:t>
            </a:r>
            <a:r>
              <a:rPr lang="en-US" sz="3600" b="1" dirty="0" err="1"/>
              <a:t>khó</a:t>
            </a:r>
            <a:r>
              <a:rPr lang="en-US" sz="3600" b="1" dirty="0"/>
              <a:t> </a:t>
            </a:r>
            <a:r>
              <a:rPr lang="en-US" sz="3600" b="1" dirty="0" err="1"/>
              <a:t>trị</a:t>
            </a:r>
            <a:r>
              <a:rPr lang="en-US" sz="3600" b="1" dirty="0"/>
              <a:t> - Hen </a:t>
            </a:r>
            <a:r>
              <a:rPr lang="en-US" sz="3600" b="1" dirty="0" err="1"/>
              <a:t>nặng</a:t>
            </a:r>
            <a:endParaRPr lang="vi-VN" sz="3600" b="1" dirty="0"/>
          </a:p>
        </p:txBody>
      </p:sp>
      <p:sp>
        <p:nvSpPr>
          <p:cNvPr id="7" name="Content Placeholder 4">
            <a:extLst>
              <a:ext uri="{FF2B5EF4-FFF2-40B4-BE49-F238E27FC236}">
                <a16:creationId xmlns:a16="http://schemas.microsoft.com/office/drawing/2014/main" id="{B6273D81-6CB3-425F-AE3A-BF5D695FE8A1}"/>
              </a:ext>
            </a:extLst>
          </p:cNvPr>
          <p:cNvSpPr>
            <a:spLocks noGrp="1"/>
          </p:cNvSpPr>
          <p:nvPr>
            <p:ph sz="quarter" idx="10"/>
          </p:nvPr>
        </p:nvSpPr>
        <p:spPr>
          <a:xfrm>
            <a:off x="653394" y="1626156"/>
            <a:ext cx="10709931" cy="4333875"/>
          </a:xfrm>
        </p:spPr>
        <p:txBody>
          <a:bodyPr>
            <a:normAutofit/>
          </a:bodyPr>
          <a:lstStyle/>
          <a:p>
            <a:pPr algn="just"/>
            <a:r>
              <a:rPr lang="en-US" sz="2400" b="1" dirty="0"/>
              <a:t>Hen </a:t>
            </a:r>
            <a:r>
              <a:rPr lang="en-US" sz="2400" b="1" dirty="0" err="1"/>
              <a:t>khó</a:t>
            </a:r>
            <a:r>
              <a:rPr lang="en-US" sz="2400" b="1" dirty="0"/>
              <a:t> </a:t>
            </a:r>
            <a:r>
              <a:rPr lang="en-US" sz="2400" b="1" dirty="0" err="1"/>
              <a:t>trị</a:t>
            </a:r>
            <a:r>
              <a:rPr lang="en-US" sz="2400" b="1" dirty="0"/>
              <a:t> </a:t>
            </a:r>
            <a:r>
              <a:rPr lang="en-US" sz="2400" dirty="0" err="1"/>
              <a:t>là</a:t>
            </a:r>
            <a:r>
              <a:rPr lang="en-US" sz="2400" dirty="0"/>
              <a:t> hen </a:t>
            </a:r>
            <a:r>
              <a:rPr lang="en-US" sz="2400" dirty="0" err="1"/>
              <a:t>không</a:t>
            </a:r>
            <a:r>
              <a:rPr lang="en-US" sz="2400" dirty="0"/>
              <a:t> </a:t>
            </a:r>
            <a:r>
              <a:rPr lang="en-US" sz="2400" dirty="0" err="1"/>
              <a:t>kiểm</a:t>
            </a:r>
            <a:r>
              <a:rPr lang="en-US" sz="2400" dirty="0"/>
              <a:t> </a:t>
            </a:r>
            <a:r>
              <a:rPr lang="en-US" sz="2400" dirty="0" err="1"/>
              <a:t>soát</a:t>
            </a:r>
            <a:r>
              <a:rPr lang="en-US" sz="2400" dirty="0"/>
              <a:t> </a:t>
            </a:r>
            <a:r>
              <a:rPr lang="en-US" sz="2400" dirty="0" err="1"/>
              <a:t>mặc</a:t>
            </a:r>
            <a:r>
              <a:rPr lang="en-US" sz="2400" dirty="0"/>
              <a:t> </a:t>
            </a:r>
            <a:r>
              <a:rPr lang="en-US" sz="2400" dirty="0" err="1"/>
              <a:t>dù</a:t>
            </a:r>
            <a:r>
              <a:rPr lang="en-US" sz="2400" dirty="0"/>
              <a:t> </a:t>
            </a:r>
            <a:r>
              <a:rPr lang="en-US" sz="2400" dirty="0" err="1"/>
              <a:t>đã</a:t>
            </a:r>
            <a:r>
              <a:rPr lang="en-US" sz="2400" dirty="0"/>
              <a:t> </a:t>
            </a:r>
            <a:r>
              <a:rPr lang="en-US" sz="2400" dirty="0" err="1"/>
              <a:t>sử</a:t>
            </a:r>
            <a:r>
              <a:rPr lang="en-US" sz="2400" dirty="0"/>
              <a:t> </a:t>
            </a:r>
            <a:r>
              <a:rPr lang="en-US" sz="2400" dirty="0" err="1"/>
              <a:t>dụng</a:t>
            </a:r>
            <a:r>
              <a:rPr lang="en-US" sz="2400" dirty="0"/>
              <a:t> glucocorticoids </a:t>
            </a:r>
            <a:r>
              <a:rPr lang="en-US" sz="2400" dirty="0" err="1"/>
              <a:t>dạng</a:t>
            </a:r>
            <a:r>
              <a:rPr lang="en-US" sz="2400" dirty="0"/>
              <a:t> </a:t>
            </a:r>
            <a:r>
              <a:rPr lang="en-US" sz="2400" dirty="0" err="1"/>
              <a:t>hít</a:t>
            </a:r>
            <a:r>
              <a:rPr lang="en-US" sz="2400" dirty="0"/>
              <a:t> </a:t>
            </a:r>
            <a:r>
              <a:rPr lang="en-US" sz="2400" dirty="0" err="1"/>
              <a:t>liều</a:t>
            </a:r>
            <a:r>
              <a:rPr lang="en-US" sz="2400" dirty="0"/>
              <a:t> </a:t>
            </a:r>
            <a:r>
              <a:rPr lang="en-US" sz="2400" dirty="0" err="1"/>
              <a:t>trung</a:t>
            </a:r>
            <a:r>
              <a:rPr lang="en-US" sz="2400" dirty="0"/>
              <a:t> </a:t>
            </a:r>
            <a:r>
              <a:rPr lang="en-US" sz="2400" dirty="0" err="1"/>
              <a:t>bình</a:t>
            </a:r>
            <a:r>
              <a:rPr lang="en-US" sz="2400" dirty="0"/>
              <a:t> </a:t>
            </a:r>
            <a:r>
              <a:rPr lang="en-US" sz="2400" dirty="0" err="1"/>
              <a:t>hoặc</a:t>
            </a:r>
            <a:r>
              <a:rPr lang="en-US" sz="2400" dirty="0"/>
              <a:t> cao </a:t>
            </a:r>
            <a:r>
              <a:rPr lang="en-US" sz="2400" dirty="0" err="1"/>
              <a:t>kèm</a:t>
            </a:r>
            <a:r>
              <a:rPr lang="en-US" sz="2400" dirty="0"/>
              <a:t> </a:t>
            </a:r>
            <a:r>
              <a:rPr lang="en-US" sz="2400" dirty="0" err="1"/>
              <a:t>theo</a:t>
            </a:r>
            <a:r>
              <a:rPr lang="en-US" sz="2400" dirty="0"/>
              <a:t> </a:t>
            </a:r>
            <a:r>
              <a:rPr lang="en-US" sz="2400" dirty="0" err="1"/>
              <a:t>các</a:t>
            </a:r>
            <a:r>
              <a:rPr lang="en-US" sz="2400" dirty="0"/>
              <a:t> </a:t>
            </a:r>
            <a:r>
              <a:rPr lang="en-US" sz="2400" dirty="0" err="1"/>
              <a:t>thuốc</a:t>
            </a:r>
            <a:r>
              <a:rPr lang="en-US" sz="2400" dirty="0"/>
              <a:t> </a:t>
            </a:r>
            <a:r>
              <a:rPr lang="en-US" sz="2400" dirty="0" err="1"/>
              <a:t>kiểm</a:t>
            </a:r>
            <a:r>
              <a:rPr lang="en-US" sz="2400" dirty="0"/>
              <a:t> </a:t>
            </a:r>
            <a:r>
              <a:rPr lang="en-US" sz="2400" dirty="0" err="1"/>
              <a:t>soát</a:t>
            </a:r>
            <a:r>
              <a:rPr lang="en-US" sz="2400" dirty="0"/>
              <a:t> </a:t>
            </a:r>
            <a:r>
              <a:rPr lang="en-US" sz="2400" dirty="0" err="1"/>
              <a:t>thứ</a:t>
            </a:r>
            <a:r>
              <a:rPr lang="en-US" sz="2400" dirty="0"/>
              <a:t> </a:t>
            </a:r>
            <a:r>
              <a:rPr lang="en-US" sz="2400" dirty="0" err="1"/>
              <a:t>hai</a:t>
            </a:r>
            <a:r>
              <a:rPr lang="en-US" sz="2400" dirty="0"/>
              <a:t> </a:t>
            </a:r>
            <a:r>
              <a:rPr lang="en-US" sz="2400" dirty="0" err="1"/>
              <a:t>hoặc</a:t>
            </a:r>
            <a:r>
              <a:rPr lang="en-US" sz="2400" dirty="0"/>
              <a:t> corticosteroid </a:t>
            </a:r>
            <a:r>
              <a:rPr lang="en-US" sz="2400" dirty="0" err="1"/>
              <a:t>uống</a:t>
            </a:r>
            <a:r>
              <a:rPr lang="en-US" sz="2400" dirty="0"/>
              <a:t> </a:t>
            </a:r>
            <a:r>
              <a:rPr lang="en-US" sz="2400" dirty="0" err="1"/>
              <a:t>duy</a:t>
            </a:r>
            <a:r>
              <a:rPr lang="en-US" sz="2400" dirty="0"/>
              <a:t> </a:t>
            </a:r>
            <a:r>
              <a:rPr lang="en-US" sz="2400" dirty="0" err="1"/>
              <a:t>trì</a:t>
            </a:r>
            <a:r>
              <a:rPr lang="en-US" sz="2400" dirty="0"/>
              <a:t> </a:t>
            </a:r>
            <a:r>
              <a:rPr lang="en-US" sz="2400" dirty="0" err="1"/>
              <a:t>hoặc</a:t>
            </a:r>
            <a:r>
              <a:rPr lang="en-US" sz="2400" dirty="0"/>
              <a:t> </a:t>
            </a:r>
            <a:r>
              <a:rPr lang="en-US" sz="2400" dirty="0" err="1"/>
              <a:t>cần</a:t>
            </a:r>
            <a:r>
              <a:rPr lang="en-US" sz="2400" dirty="0"/>
              <a:t> </a:t>
            </a:r>
            <a:r>
              <a:rPr lang="en-US" sz="2400" dirty="0" err="1"/>
              <a:t>điều</a:t>
            </a:r>
            <a:r>
              <a:rPr lang="en-US" sz="2400" dirty="0"/>
              <a:t> </a:t>
            </a:r>
            <a:r>
              <a:rPr lang="en-US" sz="2400" dirty="0" err="1"/>
              <a:t>trị</a:t>
            </a:r>
            <a:r>
              <a:rPr lang="en-US" sz="2400" dirty="0"/>
              <a:t> </a:t>
            </a:r>
            <a:r>
              <a:rPr lang="en-US" sz="2400" dirty="0" err="1"/>
              <a:t>liều</a:t>
            </a:r>
            <a:r>
              <a:rPr lang="en-US" sz="2400" dirty="0"/>
              <a:t> </a:t>
            </a:r>
            <a:r>
              <a:rPr lang="en-US" sz="2400" dirty="0" err="1"/>
              <a:t>cao</a:t>
            </a:r>
            <a:r>
              <a:rPr lang="en-US" sz="2400" dirty="0"/>
              <a:t> </a:t>
            </a:r>
            <a:r>
              <a:rPr lang="en-US" sz="2400" dirty="0" err="1"/>
              <a:t>để</a:t>
            </a:r>
            <a:r>
              <a:rPr lang="en-US" sz="2400" dirty="0"/>
              <a:t> </a:t>
            </a:r>
            <a:r>
              <a:rPr lang="en-US" sz="2400" dirty="0" err="1"/>
              <a:t>duy</a:t>
            </a:r>
            <a:r>
              <a:rPr lang="en-US" sz="2400" dirty="0"/>
              <a:t> </a:t>
            </a:r>
            <a:r>
              <a:rPr lang="en-US" sz="2400" dirty="0" err="1"/>
              <a:t>trì</a:t>
            </a:r>
            <a:r>
              <a:rPr lang="en-US" sz="2400" dirty="0"/>
              <a:t> </a:t>
            </a:r>
            <a:r>
              <a:rPr lang="en-US" sz="2400" dirty="0" err="1"/>
              <a:t>kiểm</a:t>
            </a:r>
            <a:r>
              <a:rPr lang="en-US" sz="2400" dirty="0"/>
              <a:t> </a:t>
            </a:r>
            <a:r>
              <a:rPr lang="en-US" sz="2400" dirty="0" err="1"/>
              <a:t>soát</a:t>
            </a:r>
            <a:r>
              <a:rPr lang="en-US" sz="2400" dirty="0"/>
              <a:t> </a:t>
            </a:r>
            <a:r>
              <a:rPr lang="en-US" sz="2400" dirty="0" err="1"/>
              <a:t>triệu</a:t>
            </a:r>
            <a:r>
              <a:rPr lang="en-US" sz="2400" dirty="0"/>
              <a:t> </a:t>
            </a:r>
            <a:r>
              <a:rPr lang="en-US" sz="2400" dirty="0" err="1"/>
              <a:t>chứng</a:t>
            </a:r>
            <a:r>
              <a:rPr lang="en-US" sz="2400" dirty="0"/>
              <a:t> </a:t>
            </a:r>
            <a:r>
              <a:rPr lang="en-US" sz="2400" dirty="0" err="1"/>
              <a:t>và</a:t>
            </a:r>
            <a:r>
              <a:rPr lang="en-US" sz="2400" dirty="0"/>
              <a:t> </a:t>
            </a:r>
            <a:r>
              <a:rPr lang="en-US" sz="2400" dirty="0" err="1"/>
              <a:t>giảm</a:t>
            </a:r>
            <a:r>
              <a:rPr lang="en-US" sz="2400" dirty="0"/>
              <a:t> </a:t>
            </a:r>
            <a:r>
              <a:rPr lang="en-US" sz="2400" dirty="0" err="1"/>
              <a:t>nguy</a:t>
            </a:r>
            <a:r>
              <a:rPr lang="en-US" sz="2400" dirty="0"/>
              <a:t> </a:t>
            </a:r>
            <a:r>
              <a:rPr lang="en-US" sz="2400" dirty="0" err="1"/>
              <a:t>cơ</a:t>
            </a:r>
            <a:r>
              <a:rPr lang="en-US" sz="2400" dirty="0"/>
              <a:t> </a:t>
            </a:r>
            <a:r>
              <a:rPr lang="en-US" sz="2400" dirty="0" err="1"/>
              <a:t>đợt</a:t>
            </a:r>
            <a:r>
              <a:rPr lang="en-US" sz="2400" dirty="0"/>
              <a:t> </a:t>
            </a:r>
            <a:r>
              <a:rPr lang="en-US" sz="2400" dirty="0" err="1"/>
              <a:t>cấp</a:t>
            </a:r>
            <a:r>
              <a:rPr lang="en-US" sz="2400" dirty="0"/>
              <a:t>. </a:t>
            </a:r>
            <a:r>
              <a:rPr lang="en-US" sz="2400" dirty="0" err="1"/>
              <a:t>Trong</a:t>
            </a:r>
            <a:r>
              <a:rPr lang="en-US" sz="2400" dirty="0"/>
              <a:t> </a:t>
            </a:r>
            <a:r>
              <a:rPr lang="en-US" sz="2400" dirty="0" err="1"/>
              <a:t>nhiều</a:t>
            </a:r>
            <a:r>
              <a:rPr lang="en-US" sz="2400" dirty="0"/>
              <a:t> </a:t>
            </a:r>
            <a:r>
              <a:rPr lang="en-US" sz="2400" dirty="0" err="1"/>
              <a:t>trường</a:t>
            </a:r>
            <a:r>
              <a:rPr lang="en-US" sz="2400" dirty="0"/>
              <a:t> </a:t>
            </a:r>
            <a:r>
              <a:rPr lang="en-US" sz="2400" dirty="0" err="1"/>
              <a:t>hợp</a:t>
            </a:r>
            <a:r>
              <a:rPr lang="en-US" sz="2400" dirty="0"/>
              <a:t>, hen </a:t>
            </a:r>
            <a:r>
              <a:rPr lang="en-US" sz="2400" dirty="0" err="1"/>
              <a:t>khó</a:t>
            </a:r>
            <a:r>
              <a:rPr lang="en-US" sz="2400" dirty="0"/>
              <a:t> </a:t>
            </a:r>
            <a:r>
              <a:rPr lang="en-US" sz="2400" dirty="0" err="1"/>
              <a:t>trị</a:t>
            </a:r>
            <a:r>
              <a:rPr lang="en-US" sz="2400" dirty="0"/>
              <a:t> do </a:t>
            </a:r>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có</a:t>
            </a:r>
            <a:r>
              <a:rPr lang="en-US" sz="2400" dirty="0"/>
              <a:t> </a:t>
            </a:r>
            <a:r>
              <a:rPr lang="en-US" sz="2400" dirty="0" err="1"/>
              <a:t>thể</a:t>
            </a:r>
            <a:r>
              <a:rPr lang="en-US" sz="2400" dirty="0"/>
              <a:t> </a:t>
            </a:r>
            <a:r>
              <a:rPr lang="en-US" sz="2400" dirty="0" err="1"/>
              <a:t>hiệu</a:t>
            </a:r>
            <a:r>
              <a:rPr lang="en-US" sz="2400" dirty="0"/>
              <a:t> </a:t>
            </a:r>
            <a:r>
              <a:rPr lang="en-US" sz="2400" dirty="0" err="1"/>
              <a:t>chỉnh</a:t>
            </a:r>
            <a:r>
              <a:rPr lang="en-US" sz="2400" dirty="0"/>
              <a:t> </a:t>
            </a:r>
            <a:r>
              <a:rPr lang="en-US" sz="2400" dirty="0" err="1"/>
              <a:t>được</a:t>
            </a:r>
            <a:r>
              <a:rPr lang="en-US" sz="2400" dirty="0"/>
              <a:t> </a:t>
            </a:r>
            <a:r>
              <a:rPr lang="en-US" sz="2400" dirty="0" err="1"/>
              <a:t>như</a:t>
            </a:r>
            <a:r>
              <a:rPr lang="en-US" sz="2400" dirty="0"/>
              <a:t> </a:t>
            </a:r>
            <a:r>
              <a:rPr lang="en-US" sz="2400" dirty="0" err="1"/>
              <a:t>kĩ</a:t>
            </a:r>
            <a:r>
              <a:rPr lang="en-US" sz="2400" dirty="0"/>
              <a:t> </a:t>
            </a:r>
            <a:r>
              <a:rPr lang="en-US" sz="2400" dirty="0" err="1"/>
              <a:t>thuật</a:t>
            </a:r>
            <a:r>
              <a:rPr lang="en-US" sz="2400" dirty="0"/>
              <a:t> </a:t>
            </a:r>
            <a:r>
              <a:rPr lang="en-US" sz="2400" dirty="0" err="1"/>
              <a:t>hít</a:t>
            </a:r>
            <a:r>
              <a:rPr lang="en-US" sz="2400" dirty="0"/>
              <a:t> </a:t>
            </a:r>
            <a:r>
              <a:rPr lang="en-US" sz="2400" dirty="0" err="1"/>
              <a:t>không</a:t>
            </a:r>
            <a:r>
              <a:rPr lang="en-US" sz="2400" dirty="0"/>
              <a:t> </a:t>
            </a:r>
            <a:r>
              <a:rPr lang="en-US" sz="2400" dirty="0" err="1"/>
              <a:t>đúng</a:t>
            </a:r>
            <a:r>
              <a:rPr lang="en-US" sz="2400" dirty="0"/>
              <a:t>, </a:t>
            </a:r>
            <a:r>
              <a:rPr lang="en-US" sz="2400" dirty="0" err="1"/>
              <a:t>kém</a:t>
            </a:r>
            <a:r>
              <a:rPr lang="en-US" sz="2400" dirty="0"/>
              <a:t> </a:t>
            </a:r>
            <a:r>
              <a:rPr lang="en-US" sz="2400" dirty="0" err="1"/>
              <a:t>tuân</a:t>
            </a:r>
            <a:r>
              <a:rPr lang="en-US" sz="2400" dirty="0"/>
              <a:t> </a:t>
            </a:r>
            <a:r>
              <a:rPr lang="en-US" sz="2400" dirty="0" err="1"/>
              <a:t>thủ</a:t>
            </a:r>
            <a:r>
              <a:rPr lang="en-US" sz="2400" dirty="0"/>
              <a:t>, </a:t>
            </a:r>
            <a:r>
              <a:rPr lang="en-US" sz="2400" dirty="0" err="1"/>
              <a:t>hút</a:t>
            </a:r>
            <a:r>
              <a:rPr lang="en-US" sz="2400" dirty="0"/>
              <a:t> </a:t>
            </a:r>
            <a:r>
              <a:rPr lang="en-US" sz="2400" dirty="0" err="1"/>
              <a:t>thuốc</a:t>
            </a:r>
            <a:r>
              <a:rPr lang="en-US" sz="2400" dirty="0"/>
              <a:t> </a:t>
            </a:r>
            <a:r>
              <a:rPr lang="en-US" sz="2400" dirty="0" err="1"/>
              <a:t>lá</a:t>
            </a:r>
            <a:r>
              <a:rPr lang="en-US" sz="2400" dirty="0"/>
              <a:t>, </a:t>
            </a:r>
            <a:r>
              <a:rPr lang="en-US" sz="2400" dirty="0" err="1"/>
              <a:t>bệnh</a:t>
            </a:r>
            <a:r>
              <a:rPr lang="en-US" sz="2400" dirty="0"/>
              <a:t> </a:t>
            </a:r>
            <a:r>
              <a:rPr lang="en-US" sz="2400" dirty="0" err="1"/>
              <a:t>đồng</a:t>
            </a:r>
            <a:r>
              <a:rPr lang="en-US" sz="2400" dirty="0"/>
              <a:t> </a:t>
            </a:r>
            <a:r>
              <a:rPr lang="en-US" sz="2400" dirty="0" err="1"/>
              <a:t>mắc</a:t>
            </a:r>
            <a:r>
              <a:rPr lang="en-US" sz="2400" dirty="0"/>
              <a:t> </a:t>
            </a:r>
            <a:r>
              <a:rPr lang="en-US" sz="2400" dirty="0" err="1"/>
              <a:t>hoặc</a:t>
            </a:r>
            <a:r>
              <a:rPr lang="en-US" sz="2400" dirty="0"/>
              <a:t> </a:t>
            </a:r>
            <a:r>
              <a:rPr lang="en-US" sz="2400" dirty="0" err="1"/>
              <a:t>vì</a:t>
            </a:r>
            <a:r>
              <a:rPr lang="en-US" sz="2400" dirty="0"/>
              <a:t> </a:t>
            </a:r>
            <a:r>
              <a:rPr lang="en-US" sz="2400" dirty="0" err="1"/>
              <a:t>chẩn</a:t>
            </a:r>
            <a:r>
              <a:rPr lang="en-US" sz="2400" dirty="0"/>
              <a:t> </a:t>
            </a:r>
            <a:r>
              <a:rPr lang="en-US" sz="2400" dirty="0" err="1"/>
              <a:t>đoán</a:t>
            </a:r>
            <a:r>
              <a:rPr lang="en-US" sz="2400" dirty="0"/>
              <a:t> </a:t>
            </a:r>
            <a:r>
              <a:rPr lang="en-US" sz="2400" dirty="0" err="1"/>
              <a:t>không</a:t>
            </a:r>
            <a:r>
              <a:rPr lang="en-US" sz="2400" dirty="0"/>
              <a:t> </a:t>
            </a:r>
            <a:r>
              <a:rPr lang="en-US" sz="2400" dirty="0" err="1"/>
              <a:t>đúng</a:t>
            </a:r>
            <a:r>
              <a:rPr lang="en-US" sz="2400" dirty="0"/>
              <a:t>.</a:t>
            </a:r>
          </a:p>
          <a:p>
            <a:pPr algn="just">
              <a:spcBef>
                <a:spcPts val="2400"/>
              </a:spcBef>
            </a:pPr>
            <a:r>
              <a:rPr lang="en-US" sz="2400" b="1" dirty="0"/>
              <a:t>Hen </a:t>
            </a:r>
            <a:r>
              <a:rPr lang="en-US" sz="2400" b="1" dirty="0" err="1"/>
              <a:t>nặng</a:t>
            </a:r>
            <a:r>
              <a:rPr lang="en-US" sz="2400" dirty="0"/>
              <a:t>: </a:t>
            </a:r>
            <a:r>
              <a:rPr lang="en-US" sz="2400" dirty="0" err="1"/>
              <a:t>là</a:t>
            </a:r>
            <a:r>
              <a:rPr lang="en-US" sz="2400" dirty="0"/>
              <a:t> </a:t>
            </a:r>
            <a:r>
              <a:rPr lang="en-US" sz="2400" dirty="0" err="1"/>
              <a:t>một</a:t>
            </a:r>
            <a:r>
              <a:rPr lang="en-US" sz="2400" dirty="0"/>
              <a:t> </a:t>
            </a:r>
            <a:r>
              <a:rPr lang="en-US" sz="2400" dirty="0" err="1"/>
              <a:t>phần</a:t>
            </a:r>
            <a:r>
              <a:rPr lang="en-US" sz="2400" dirty="0"/>
              <a:t> </a:t>
            </a:r>
            <a:r>
              <a:rPr lang="en-US" sz="2400" dirty="0" err="1"/>
              <a:t>của</a:t>
            </a:r>
            <a:r>
              <a:rPr lang="en-US" sz="2400" dirty="0"/>
              <a:t> hen </a:t>
            </a:r>
            <a:r>
              <a:rPr lang="en-US" sz="2400" dirty="0" err="1"/>
              <a:t>khó</a:t>
            </a:r>
            <a:r>
              <a:rPr lang="en-US" sz="2400" dirty="0"/>
              <a:t> </a:t>
            </a:r>
            <a:r>
              <a:rPr lang="en-US" sz="2400" dirty="0" err="1"/>
              <a:t>trị</a:t>
            </a:r>
            <a:r>
              <a:rPr lang="en-US" sz="2400" dirty="0"/>
              <a:t>, </a:t>
            </a:r>
            <a:r>
              <a:rPr lang="en-US" sz="2400" dirty="0" err="1"/>
              <a:t>bệnh</a:t>
            </a:r>
            <a:r>
              <a:rPr lang="en-US" sz="2400" dirty="0"/>
              <a:t> </a:t>
            </a:r>
            <a:r>
              <a:rPr lang="en-US" sz="2400" dirty="0" err="1"/>
              <a:t>nhân</a:t>
            </a:r>
            <a:r>
              <a:rPr lang="en-US" sz="2400" dirty="0"/>
              <a:t> hen </a:t>
            </a:r>
            <a:r>
              <a:rPr lang="en-US" sz="2400" b="1" dirty="0" err="1"/>
              <a:t>không</a:t>
            </a:r>
            <a:r>
              <a:rPr lang="en-US" sz="2400" b="1" dirty="0"/>
              <a:t> </a:t>
            </a:r>
            <a:r>
              <a:rPr lang="en-US" sz="2400" b="1" dirty="0" err="1"/>
              <a:t>kiểm</a:t>
            </a:r>
            <a:r>
              <a:rPr lang="en-US" sz="2400" b="1" dirty="0"/>
              <a:t> </a:t>
            </a:r>
            <a:r>
              <a:rPr lang="en-US" sz="2400" b="1" dirty="0" err="1"/>
              <a:t>soát</a:t>
            </a:r>
            <a:r>
              <a:rPr lang="en-US" sz="2400" b="1" dirty="0"/>
              <a:t> </a:t>
            </a:r>
            <a:r>
              <a:rPr lang="en-US" sz="2400" b="1" dirty="0" err="1"/>
              <a:t>dù</a:t>
            </a:r>
            <a:r>
              <a:rPr lang="en-US" sz="2400" b="1" dirty="0"/>
              <a:t> </a:t>
            </a:r>
            <a:r>
              <a:rPr lang="en-US" sz="2400" b="1" dirty="0" err="1"/>
              <a:t>đã</a:t>
            </a:r>
            <a:r>
              <a:rPr lang="en-US" sz="2400" b="1" dirty="0"/>
              <a:t> </a:t>
            </a:r>
            <a:r>
              <a:rPr lang="en-US" sz="2400" b="1" dirty="0" err="1"/>
              <a:t>tuân</a:t>
            </a:r>
            <a:r>
              <a:rPr lang="en-US" sz="2400" b="1" dirty="0"/>
              <a:t> </a:t>
            </a:r>
            <a:r>
              <a:rPr lang="en-US" sz="2400" b="1" dirty="0" err="1"/>
              <a:t>thủ</a:t>
            </a:r>
            <a:r>
              <a:rPr lang="en-US" sz="2400" b="1" dirty="0"/>
              <a:t> </a:t>
            </a:r>
            <a:r>
              <a:rPr lang="en-US" sz="2400" b="1" dirty="0" err="1"/>
              <a:t>điều</a:t>
            </a:r>
            <a:r>
              <a:rPr lang="en-US" sz="2400" b="1" dirty="0"/>
              <a:t> </a:t>
            </a:r>
            <a:r>
              <a:rPr lang="en-US" sz="2400" b="1" dirty="0" err="1"/>
              <a:t>trị</a:t>
            </a:r>
            <a:r>
              <a:rPr lang="en-US" sz="2400" b="1" dirty="0"/>
              <a:t> </a:t>
            </a:r>
            <a:r>
              <a:rPr lang="en-US" sz="2400" b="1" dirty="0" err="1"/>
              <a:t>với</a:t>
            </a:r>
            <a:r>
              <a:rPr lang="en-US" sz="2400" b="1" dirty="0"/>
              <a:t> </a:t>
            </a:r>
            <a:r>
              <a:rPr lang="en-US" sz="2400" b="1" dirty="0" err="1"/>
              <a:t>liệu</a:t>
            </a:r>
            <a:r>
              <a:rPr lang="en-US" sz="2400" b="1" dirty="0"/>
              <a:t> </a:t>
            </a:r>
            <a:r>
              <a:rPr lang="en-US" sz="2400" b="1" dirty="0" err="1"/>
              <a:t>pháp</a:t>
            </a:r>
            <a:r>
              <a:rPr lang="en-US" sz="2400" b="1" dirty="0"/>
              <a:t> </a:t>
            </a:r>
            <a:r>
              <a:rPr lang="en-US" sz="2400" b="1" dirty="0" err="1"/>
              <a:t>tối</a:t>
            </a:r>
            <a:r>
              <a:rPr lang="en-US" sz="2400" b="1" dirty="0"/>
              <a:t> </a:t>
            </a:r>
            <a:r>
              <a:rPr lang="en-US" sz="2400" b="1" dirty="0" err="1"/>
              <a:t>ưu</a:t>
            </a:r>
            <a:r>
              <a:rPr lang="en-US" sz="2400" b="1" dirty="0"/>
              <a:t> ICS </a:t>
            </a:r>
            <a:r>
              <a:rPr lang="en-US" sz="2400" b="1" dirty="0" err="1"/>
              <a:t>liều</a:t>
            </a:r>
            <a:r>
              <a:rPr lang="en-US" sz="2400" b="1" dirty="0"/>
              <a:t> </a:t>
            </a:r>
            <a:r>
              <a:rPr lang="en-US" sz="2400" b="1" dirty="0" err="1"/>
              <a:t>cao</a:t>
            </a:r>
            <a:r>
              <a:rPr lang="en-US" sz="2400" b="1" dirty="0"/>
              <a:t>/LABA </a:t>
            </a:r>
            <a:r>
              <a:rPr lang="en-US" sz="2400" dirty="0" err="1"/>
              <a:t>và</a:t>
            </a:r>
            <a:r>
              <a:rPr lang="en-US" sz="2400" dirty="0"/>
              <a:t> </a:t>
            </a:r>
            <a:r>
              <a:rPr lang="en-US" sz="2400" dirty="0" err="1"/>
              <a:t>đã</a:t>
            </a:r>
            <a:r>
              <a:rPr lang="en-US" sz="2400" dirty="0"/>
              <a:t> đ</a:t>
            </a:r>
            <a:r>
              <a:rPr lang="vi-VN" sz="2400" dirty="0"/>
              <a:t>ư</a:t>
            </a:r>
            <a:r>
              <a:rPr lang="en-US" sz="2400" dirty="0" err="1"/>
              <a:t>ợc</a:t>
            </a:r>
            <a:r>
              <a:rPr lang="en-US" sz="2400" dirty="0"/>
              <a:t> </a:t>
            </a:r>
            <a:r>
              <a:rPr lang="en-US" sz="2400" dirty="0" err="1"/>
              <a:t>điều</a:t>
            </a:r>
            <a:r>
              <a:rPr lang="en-US" sz="2400" dirty="0"/>
              <a:t> </a:t>
            </a:r>
            <a:r>
              <a:rPr lang="en-US" sz="2400" dirty="0" err="1"/>
              <a:t>trị</a:t>
            </a:r>
            <a:r>
              <a:rPr lang="en-US" sz="2400" dirty="0"/>
              <a:t> </a:t>
            </a:r>
            <a:r>
              <a:rPr lang="en-US" sz="2400" dirty="0" err="1"/>
              <a:t>các</a:t>
            </a:r>
            <a:r>
              <a:rPr lang="en-US" sz="2400" dirty="0"/>
              <a:t> </a:t>
            </a:r>
            <a:r>
              <a:rPr lang="en-US" sz="2400" dirty="0" err="1"/>
              <a:t>yếu</a:t>
            </a:r>
            <a:r>
              <a:rPr lang="en-US" sz="2400" dirty="0"/>
              <a:t> </a:t>
            </a:r>
            <a:r>
              <a:rPr lang="en-US" sz="2400" dirty="0" err="1"/>
              <a:t>tố</a:t>
            </a:r>
            <a:r>
              <a:rPr lang="en-US" sz="2400" dirty="0"/>
              <a:t> </a:t>
            </a:r>
            <a:r>
              <a:rPr lang="en-US" sz="2400" dirty="0" err="1"/>
              <a:t>kèm</a:t>
            </a:r>
            <a:r>
              <a:rPr lang="en-US" sz="2400" dirty="0"/>
              <a:t> </a:t>
            </a:r>
            <a:r>
              <a:rPr lang="en-US" sz="2400" dirty="0" err="1"/>
              <a:t>theo</a:t>
            </a:r>
            <a:r>
              <a:rPr lang="en-US" sz="2400" dirty="0"/>
              <a:t>; </a:t>
            </a:r>
            <a:r>
              <a:rPr lang="en-US" sz="2400" dirty="0" err="1"/>
              <a:t>hoặc</a:t>
            </a:r>
            <a:r>
              <a:rPr lang="en-US" sz="2400" dirty="0"/>
              <a:t> </a:t>
            </a:r>
            <a:r>
              <a:rPr lang="en-US" sz="2400" dirty="0" err="1"/>
              <a:t>trở</a:t>
            </a:r>
            <a:r>
              <a:rPr lang="en-US" sz="2400" dirty="0"/>
              <a:t> </a:t>
            </a:r>
            <a:r>
              <a:rPr lang="en-US" sz="2400" dirty="0" err="1"/>
              <a:t>nặng</a:t>
            </a:r>
            <a:r>
              <a:rPr lang="en-US" sz="2400" dirty="0"/>
              <a:t> </a:t>
            </a:r>
            <a:r>
              <a:rPr lang="en-US" sz="2400" dirty="0" err="1"/>
              <a:t>khi</a:t>
            </a:r>
            <a:r>
              <a:rPr lang="en-US" sz="2400" dirty="0"/>
              <a:t> </a:t>
            </a:r>
            <a:r>
              <a:rPr lang="en-US" sz="2400" dirty="0" err="1"/>
              <a:t>giảm</a:t>
            </a:r>
            <a:r>
              <a:rPr lang="en-US" sz="2400" dirty="0"/>
              <a:t> </a:t>
            </a:r>
            <a:r>
              <a:rPr lang="en-US" sz="2400" dirty="0" err="1"/>
              <a:t>liều</a:t>
            </a:r>
            <a:r>
              <a:rPr lang="en-US" sz="2400" dirty="0"/>
              <a:t> </a:t>
            </a:r>
            <a:r>
              <a:rPr lang="en-US" sz="2400" dirty="0" err="1"/>
              <a:t>điều</a:t>
            </a:r>
            <a:r>
              <a:rPr lang="en-US" sz="2400" dirty="0"/>
              <a:t> </a:t>
            </a:r>
            <a:r>
              <a:rPr lang="en-US" sz="2400" dirty="0" err="1"/>
              <a:t>trị</a:t>
            </a:r>
            <a:r>
              <a:rPr lang="en-US" sz="2400" dirty="0"/>
              <a:t>.</a:t>
            </a:r>
            <a:endParaRPr lang="vi-VN" sz="2400" dirty="0"/>
          </a:p>
          <a:p>
            <a:endParaRPr lang="vi-VN" sz="2000" dirty="0"/>
          </a:p>
        </p:txBody>
      </p:sp>
      <p:sp>
        <p:nvSpPr>
          <p:cNvPr id="8" name="TextBox 7">
            <a:extLst>
              <a:ext uri="{FF2B5EF4-FFF2-40B4-BE49-F238E27FC236}">
                <a16:creationId xmlns:a16="http://schemas.microsoft.com/office/drawing/2014/main" id="{51E1A173-8B07-4CAF-92AB-FDB0FB0E2AD8}"/>
              </a:ext>
            </a:extLst>
          </p:cNvPr>
          <p:cNvSpPr txBox="1"/>
          <p:nvPr/>
        </p:nvSpPr>
        <p:spPr>
          <a:xfrm>
            <a:off x="6991349" y="6642556"/>
            <a:ext cx="5534025" cy="215444"/>
          </a:xfrm>
          <a:prstGeom prst="rect">
            <a:avLst/>
          </a:prstGeom>
          <a:noFill/>
        </p:spPr>
        <p:txBody>
          <a:bodyPr wrap="square" rtlCol="0">
            <a:spAutoFit/>
          </a:bodyPr>
          <a:lstStyle/>
          <a:p>
            <a:r>
              <a:rPr lang="en-US" sz="800" dirty="0">
                <a:solidFill>
                  <a:schemeClr val="bg1">
                    <a:lumMod val="65000"/>
                  </a:schemeClr>
                </a:solidFill>
                <a:cs typeface="Arial" panose="020B0604020202020204" pitchFamily="34" charset="0"/>
              </a:rPr>
              <a:t>Global strategy for asthma management and prevention in: Global Initiative for Asthma (GINA). 2022.</a:t>
            </a:r>
          </a:p>
        </p:txBody>
      </p:sp>
    </p:spTree>
    <p:extLst>
      <p:ext uri="{BB962C8B-B14F-4D97-AF65-F5344CB8AC3E}">
        <p14:creationId xmlns:p14="http://schemas.microsoft.com/office/powerpoint/2010/main" val="119983138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40981" y="227944"/>
            <a:ext cx="11110037" cy="715687"/>
          </a:xfrm>
        </p:spPr>
        <p:txBody>
          <a:bodyPr>
            <a:noAutofit/>
          </a:bodyPr>
          <a:lstStyle/>
          <a:p>
            <a:r>
              <a:rPr lang="en-US" sz="3600" dirty="0" err="1"/>
              <a:t>Tỉ</a:t>
            </a:r>
            <a:r>
              <a:rPr lang="en-US" sz="3600" dirty="0"/>
              <a:t> </a:t>
            </a:r>
            <a:r>
              <a:rPr lang="en-US" sz="3600" dirty="0" err="1"/>
              <a:t>lệ</a:t>
            </a:r>
            <a:r>
              <a:rPr lang="en-US" sz="3600" dirty="0"/>
              <a:t> hen </a:t>
            </a:r>
            <a:r>
              <a:rPr lang="en-US" sz="3600" dirty="0" err="1"/>
              <a:t>khó</a:t>
            </a:r>
            <a:r>
              <a:rPr lang="en-US" sz="3600" dirty="0"/>
              <a:t> </a:t>
            </a:r>
            <a:r>
              <a:rPr lang="en-US" sz="3600" dirty="0" err="1"/>
              <a:t>trị</a:t>
            </a:r>
            <a:r>
              <a:rPr lang="en-US" sz="3600" dirty="0"/>
              <a:t> </a:t>
            </a:r>
            <a:r>
              <a:rPr lang="en-US" sz="3600" dirty="0" err="1"/>
              <a:t>và</a:t>
            </a:r>
            <a:r>
              <a:rPr lang="en-US" sz="3600" dirty="0"/>
              <a:t> hen </a:t>
            </a:r>
            <a:r>
              <a:rPr lang="en-US" sz="3600" dirty="0" err="1"/>
              <a:t>nặng</a:t>
            </a:r>
            <a:r>
              <a:rPr lang="en-US" sz="3600" dirty="0"/>
              <a:t> </a:t>
            </a:r>
            <a:r>
              <a:rPr lang="en-US" sz="3600" dirty="0" err="1"/>
              <a:t>theo</a:t>
            </a:r>
            <a:r>
              <a:rPr lang="en-US" sz="3600" dirty="0"/>
              <a:t> </a:t>
            </a:r>
            <a:r>
              <a:rPr lang="en-US" sz="3600" dirty="0" err="1"/>
              <a:t>khảo</a:t>
            </a:r>
            <a:r>
              <a:rPr lang="en-US" sz="3600" dirty="0"/>
              <a:t> </a:t>
            </a:r>
            <a:r>
              <a:rPr lang="en-US" sz="3600" dirty="0" err="1"/>
              <a:t>sát</a:t>
            </a:r>
            <a:r>
              <a:rPr lang="en-US" sz="3600" dirty="0"/>
              <a:t> </a:t>
            </a:r>
            <a:r>
              <a:rPr lang="en-US" sz="3600" dirty="0" err="1"/>
              <a:t>từ</a:t>
            </a:r>
            <a:r>
              <a:rPr lang="en-US" sz="3600" dirty="0"/>
              <a:t> </a:t>
            </a:r>
            <a:r>
              <a:rPr lang="en-US" sz="3600" dirty="0" err="1"/>
              <a:t>Hà</a:t>
            </a:r>
            <a:r>
              <a:rPr lang="en-US" sz="3600" dirty="0"/>
              <a:t> Lan: 24% BN </a:t>
            </a:r>
            <a:r>
              <a:rPr lang="en-US" sz="3600" dirty="0" err="1"/>
              <a:t>thuộc</a:t>
            </a:r>
            <a:r>
              <a:rPr lang="en-US" sz="3600" dirty="0"/>
              <a:t> hen 4-5</a:t>
            </a:r>
            <a:endParaRPr lang="vi-VN" sz="3600" dirty="0"/>
          </a:p>
        </p:txBody>
      </p:sp>
      <p:grpSp>
        <p:nvGrpSpPr>
          <p:cNvPr id="6" name="Group 5"/>
          <p:cNvGrpSpPr/>
          <p:nvPr/>
        </p:nvGrpSpPr>
        <p:grpSpPr>
          <a:xfrm>
            <a:off x="2376358" y="1757655"/>
            <a:ext cx="7563855" cy="4057283"/>
            <a:chOff x="2106859" y="1698171"/>
            <a:chExt cx="7978281" cy="4279583"/>
          </a:xfrm>
        </p:grpSpPr>
        <p:pic>
          <p:nvPicPr>
            <p:cNvPr id="4" name="Picture 3"/>
            <p:cNvPicPr>
              <a:picLocks noChangeAspect="1"/>
            </p:cNvPicPr>
            <p:nvPr/>
          </p:nvPicPr>
          <p:blipFill>
            <a:blip r:embed="rId3"/>
            <a:stretch>
              <a:fillRect/>
            </a:stretch>
          </p:blipFill>
          <p:spPr>
            <a:xfrm>
              <a:off x="2106859" y="1698171"/>
              <a:ext cx="7978281" cy="4279583"/>
            </a:xfrm>
            <a:prstGeom prst="rect">
              <a:avLst/>
            </a:prstGeom>
          </p:spPr>
        </p:pic>
        <p:sp>
          <p:nvSpPr>
            <p:cNvPr id="3" name="Rounded Rectangle 2"/>
            <p:cNvSpPr/>
            <p:nvPr/>
          </p:nvSpPr>
          <p:spPr>
            <a:xfrm>
              <a:off x="3124200" y="3213463"/>
              <a:ext cx="1604554" cy="1998617"/>
            </a:xfrm>
            <a:prstGeom prst="roundRect">
              <a:avLst/>
            </a:prstGeom>
            <a:noFill/>
            <a:ln w="571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0"/>
            </a:p>
          </p:txBody>
        </p:sp>
      </p:grpSp>
      <p:sp>
        <p:nvSpPr>
          <p:cNvPr id="7" name="Rectangle 6">
            <a:extLst>
              <a:ext uri="{FF2B5EF4-FFF2-40B4-BE49-F238E27FC236}">
                <a16:creationId xmlns:a16="http://schemas.microsoft.com/office/drawing/2014/main" id="{F0092D55-E4D8-4455-B19D-D4B1A6373B01}"/>
              </a:ext>
            </a:extLst>
          </p:cNvPr>
          <p:cNvSpPr/>
          <p:nvPr/>
        </p:nvSpPr>
        <p:spPr>
          <a:xfrm>
            <a:off x="7416334" y="6519446"/>
            <a:ext cx="4775666" cy="338554"/>
          </a:xfrm>
          <a:prstGeom prst="rect">
            <a:avLst/>
          </a:prstGeom>
        </p:spPr>
        <p:txBody>
          <a:bodyPr wrap="none">
            <a:spAutoFit/>
          </a:bodyPr>
          <a:lstStyle/>
          <a:p>
            <a:r>
              <a:rPr lang="en-US" sz="800" dirty="0">
                <a:solidFill>
                  <a:schemeClr val="bg1">
                    <a:lumMod val="65000"/>
                  </a:schemeClr>
                </a:solidFill>
                <a:cs typeface="Arial" panose="020B0604020202020204" pitchFamily="34" charset="0"/>
              </a:rPr>
              <a:t>Global strategy for asthma management and prevention in: Global Initiative for Asthma (GINA). 2022</a:t>
            </a:r>
          </a:p>
          <a:p>
            <a:r>
              <a:rPr lang="nb-NO" sz="800" dirty="0">
                <a:solidFill>
                  <a:schemeClr val="bg1">
                    <a:lumMod val="65000"/>
                  </a:schemeClr>
                </a:solidFill>
                <a:cs typeface="Arial" panose="020B0604020202020204" pitchFamily="34" charset="0"/>
              </a:rPr>
              <a:t>Data from Hekking et al, JACI 2015</a:t>
            </a:r>
            <a:endParaRPr lang="en-US" sz="800" dirty="0">
              <a:solidFill>
                <a:schemeClr val="bg1">
                  <a:lumMod val="65000"/>
                </a:schemeClr>
              </a:solidFill>
              <a:cs typeface="Arial" panose="020B0604020202020204" pitchFamily="34" charset="0"/>
            </a:endParaRPr>
          </a:p>
        </p:txBody>
      </p:sp>
    </p:spTree>
    <p:extLst>
      <p:ext uri="{BB962C8B-B14F-4D97-AF65-F5344CB8AC3E}">
        <p14:creationId xmlns:p14="http://schemas.microsoft.com/office/powerpoint/2010/main" val="241872838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A4504B-A657-4546-8BB7-8C44111219B9}"/>
              </a:ext>
            </a:extLst>
          </p:cNvPr>
          <p:cNvSpPr txBox="1"/>
          <p:nvPr/>
        </p:nvSpPr>
        <p:spPr>
          <a:xfrm>
            <a:off x="2065716" y="6546572"/>
            <a:ext cx="5438775" cy="375435"/>
          </a:xfrm>
          <a:prstGeom prst="rect">
            <a:avLst/>
          </a:prstGeom>
          <a:noFill/>
        </p:spPr>
        <p:txBody>
          <a:bodyPr wrap="square" lIns="0" tIns="0" rIns="0" bIns="0" rtlCol="0" anchor="t" anchorCtr="0">
            <a:noAutofit/>
          </a:bodyPr>
          <a:lstStyle/>
          <a:p>
            <a:pPr marL="228600" indent="-228600">
              <a:buAutoNum type="arabicPeriod"/>
            </a:pPr>
            <a:r>
              <a:rPr lang="en-US" sz="900" dirty="0">
                <a:solidFill>
                  <a:schemeClr val="bg1">
                    <a:lumMod val="65000"/>
                  </a:schemeClr>
                </a:solidFill>
                <a:latin typeface="Arial" panose="020B0604020202020204" pitchFamily="34" charset="0"/>
                <a:cs typeface="Arial" panose="020B0604020202020204" pitchFamily="34" charset="0"/>
              </a:rPr>
              <a:t>Hiromasa I., et al. </a:t>
            </a:r>
            <a:r>
              <a:rPr lang="en-US" sz="900" dirty="0" err="1">
                <a:solidFill>
                  <a:schemeClr val="bg1">
                    <a:lumMod val="65000"/>
                  </a:schemeClr>
                </a:solidFill>
                <a:latin typeface="Arial" panose="020B0604020202020204" pitchFamily="34" charset="0"/>
                <a:cs typeface="Arial" panose="020B0604020202020204" pitchFamily="34" charset="0"/>
              </a:rPr>
              <a:t>npj</a:t>
            </a:r>
            <a:r>
              <a:rPr lang="en-US" sz="900" dirty="0">
                <a:solidFill>
                  <a:schemeClr val="bg1">
                    <a:lumMod val="65000"/>
                  </a:schemeClr>
                </a:solidFill>
                <a:latin typeface="Arial" panose="020B0604020202020204" pitchFamily="34" charset="0"/>
                <a:cs typeface="Arial" panose="020B0604020202020204" pitchFamily="34" charset="0"/>
              </a:rPr>
              <a:t> Primary Care Respiratory </a:t>
            </a:r>
            <a:r>
              <a:rPr lang="en-US" sz="900" dirty="0" err="1">
                <a:solidFill>
                  <a:schemeClr val="bg1">
                    <a:lumMod val="65000"/>
                  </a:schemeClr>
                </a:solidFill>
                <a:latin typeface="Arial" panose="020B0604020202020204" pitchFamily="34" charset="0"/>
                <a:cs typeface="Arial" panose="020B0604020202020204" pitchFamily="34" charset="0"/>
              </a:rPr>
              <a:t>Medicin</a:t>
            </a:r>
            <a:r>
              <a:rPr lang="en-US" sz="900" dirty="0">
                <a:solidFill>
                  <a:schemeClr val="bg1">
                    <a:lumMod val="65000"/>
                  </a:schemeClr>
                </a:solidFill>
                <a:latin typeface="Arial" panose="020B0604020202020204" pitchFamily="34" charset="0"/>
                <a:cs typeface="Arial" panose="020B0604020202020204" pitchFamily="34" charset="0"/>
              </a:rPr>
              <a:t> (2021) 31:12 </a:t>
            </a:r>
          </a:p>
          <a:p>
            <a:pPr marL="228600" indent="-228600">
              <a:buFontTx/>
              <a:buAutoNum type="arabicPeriod"/>
            </a:pPr>
            <a:r>
              <a:rPr lang="en-US" sz="900" dirty="0">
                <a:solidFill>
                  <a:schemeClr val="bg1">
                    <a:lumMod val="65000"/>
                  </a:schemeClr>
                </a:solidFill>
                <a:latin typeface="Arial"/>
                <a:cs typeface="Arial" panose="020B0604020202020204" pitchFamily="34" charset="0"/>
              </a:rPr>
              <a:t>Global strategy for asthma management and prevention in: Global Initiative for Asthma (GINA). 2022.</a:t>
            </a:r>
          </a:p>
          <a:p>
            <a:pPr marL="228600" indent="-228600">
              <a:buAutoNum type="arabicPeriod"/>
            </a:pPr>
            <a:endParaRPr lang="en-US" sz="900" dirty="0">
              <a:solidFill>
                <a:schemeClr val="bg1">
                  <a:lumMod val="65000"/>
                </a:schemeClr>
              </a:solidFill>
              <a:latin typeface="Arial" panose="020B0604020202020204" pitchFamily="34" charset="0"/>
              <a:cs typeface="Arial" panose="020B0604020202020204" pitchFamily="34" charset="0"/>
            </a:endParaRPr>
          </a:p>
          <a:p>
            <a:pPr algn="l"/>
            <a:endParaRPr lang="en-US" sz="900" dirty="0" err="1">
              <a:solidFill>
                <a:schemeClr val="bg1">
                  <a:lumMod val="65000"/>
                </a:schemeClr>
              </a:solidFill>
              <a:latin typeface="Arial" panose="020B0604020202020204" pitchFamily="34" charset="0"/>
              <a:cs typeface="Arial" panose="020B0604020202020204" pitchFamily="34" charset="0"/>
            </a:endParaRPr>
          </a:p>
        </p:txBody>
      </p:sp>
      <p:sp>
        <p:nvSpPr>
          <p:cNvPr id="6" name="Rectangle 5">
            <a:extLst>
              <a:ext uri="{FF2B5EF4-FFF2-40B4-BE49-F238E27FC236}">
                <a16:creationId xmlns:a16="http://schemas.microsoft.com/office/drawing/2014/main" id="{057EC153-9896-4F3D-A1AD-D47F7B6EF7A8}"/>
              </a:ext>
            </a:extLst>
          </p:cNvPr>
          <p:cNvSpPr/>
          <p:nvPr/>
        </p:nvSpPr>
        <p:spPr>
          <a:xfrm>
            <a:off x="642620" y="1949370"/>
            <a:ext cx="4640182" cy="2657475"/>
          </a:xfrm>
          <a:prstGeom prst="rect">
            <a:avLst/>
          </a:prstGeom>
          <a:solidFill>
            <a:schemeClr val="bg1"/>
          </a:solidFill>
          <a:ln w="15875">
            <a:solidFill>
              <a:srgbClr val="0070C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pPr>
            <a:r>
              <a:rPr lang="en-US" sz="2400" b="1" dirty="0" err="1">
                <a:solidFill>
                  <a:schemeClr val="tx1"/>
                </a:solidFill>
                <a:latin typeface="Arial" panose="020B0604020202020204" pitchFamily="34" charset="0"/>
                <a:cs typeface="Arial" panose="020B0604020202020204" pitchFamily="34" charset="0"/>
              </a:rPr>
              <a:t>Cứ</a:t>
            </a:r>
            <a:r>
              <a:rPr lang="en-US" b="1" dirty="0">
                <a:solidFill>
                  <a:schemeClr val="tx1"/>
                </a:solidFill>
                <a:latin typeface="Arial" panose="020B0604020202020204" pitchFamily="34" charset="0"/>
                <a:cs typeface="Arial" panose="020B0604020202020204" pitchFamily="34" charset="0"/>
              </a:rPr>
              <a:t> </a:t>
            </a:r>
            <a:r>
              <a:rPr lang="en-US" sz="4800" b="1" dirty="0">
                <a:solidFill>
                  <a:srgbClr val="FF0000"/>
                </a:solidFill>
                <a:latin typeface="Arial" panose="020B0604020202020204" pitchFamily="34" charset="0"/>
                <a:cs typeface="Arial" panose="020B0604020202020204" pitchFamily="34" charset="0"/>
              </a:rPr>
              <a:t>1</a:t>
            </a:r>
            <a:r>
              <a:rPr lang="en-US" b="1" dirty="0">
                <a:solidFill>
                  <a:schemeClr val="tx1"/>
                </a:solidFill>
                <a:latin typeface="Arial" panose="020B0604020202020204" pitchFamily="34" charset="0"/>
                <a:cs typeface="Arial" panose="020B0604020202020204" pitchFamily="34" charset="0"/>
              </a:rPr>
              <a:t> </a:t>
            </a:r>
            <a:r>
              <a:rPr lang="en-US" sz="2400" b="1" dirty="0" err="1">
                <a:solidFill>
                  <a:schemeClr val="tx1"/>
                </a:solidFill>
                <a:latin typeface="Arial" panose="020B0604020202020204" pitchFamily="34" charset="0"/>
                <a:cs typeface="Arial" panose="020B0604020202020204" pitchFamily="34" charset="0"/>
              </a:rPr>
              <a:t>trong</a:t>
            </a:r>
            <a:r>
              <a:rPr lang="en-US" sz="2400" b="1" dirty="0">
                <a:solidFill>
                  <a:schemeClr val="tx1"/>
                </a:solidFill>
                <a:latin typeface="Arial" panose="020B0604020202020204" pitchFamily="34" charset="0"/>
                <a:cs typeface="Arial" panose="020B0604020202020204" pitchFamily="34" charset="0"/>
              </a:rPr>
              <a:t> </a:t>
            </a:r>
            <a:r>
              <a:rPr lang="en-US" sz="4800" b="1" dirty="0">
                <a:solidFill>
                  <a:srgbClr val="0070C0"/>
                </a:solidFill>
                <a:latin typeface="Arial" panose="020B0604020202020204" pitchFamily="34" charset="0"/>
                <a:cs typeface="Arial" panose="020B0604020202020204" pitchFamily="34" charset="0"/>
              </a:rPr>
              <a:t>5</a:t>
            </a:r>
            <a:r>
              <a:rPr lang="en-US" b="1" dirty="0">
                <a:solidFill>
                  <a:schemeClr val="tx1"/>
                </a:solidFill>
                <a:latin typeface="Arial" panose="020B0604020202020204" pitchFamily="34" charset="0"/>
                <a:cs typeface="Arial" panose="020B0604020202020204" pitchFamily="34" charset="0"/>
              </a:rPr>
              <a:t> </a:t>
            </a:r>
            <a:r>
              <a:rPr lang="en-US" sz="2400" b="1" dirty="0" err="1">
                <a:solidFill>
                  <a:schemeClr val="tx1"/>
                </a:solidFill>
                <a:latin typeface="Arial" panose="020B0604020202020204" pitchFamily="34" charset="0"/>
                <a:cs typeface="Arial" panose="020B0604020202020204" pitchFamily="34" charset="0"/>
              </a:rPr>
              <a:t>bệnh</a:t>
            </a:r>
            <a:r>
              <a:rPr lang="en-US" sz="2400" b="1" dirty="0">
                <a:solidFill>
                  <a:schemeClr val="tx1"/>
                </a:solidFill>
                <a:latin typeface="Arial" panose="020B0604020202020204" pitchFamily="34" charset="0"/>
                <a:cs typeface="Arial" panose="020B0604020202020204" pitchFamily="34" charset="0"/>
              </a:rPr>
              <a:t> </a:t>
            </a:r>
            <a:r>
              <a:rPr lang="en-US" sz="2400" b="1" dirty="0" err="1">
                <a:solidFill>
                  <a:schemeClr val="tx1"/>
                </a:solidFill>
                <a:latin typeface="Arial" panose="020B0604020202020204" pitchFamily="34" charset="0"/>
                <a:cs typeface="Arial" panose="020B0604020202020204" pitchFamily="34" charset="0"/>
              </a:rPr>
              <a:t>nhân</a:t>
            </a:r>
            <a:r>
              <a:rPr lang="en-US" sz="2400" b="1" dirty="0">
                <a:solidFill>
                  <a:schemeClr val="tx1"/>
                </a:solidFill>
                <a:latin typeface="Arial" panose="020B0604020202020204" pitchFamily="34" charset="0"/>
                <a:cs typeface="Arial" panose="020B0604020202020204" pitchFamily="34" charset="0"/>
              </a:rPr>
              <a:t> hen</a:t>
            </a:r>
            <a:endParaRPr lang="en-US" b="1" dirty="0">
              <a:solidFill>
                <a:schemeClr val="tx1"/>
              </a:solidFill>
              <a:latin typeface="Arial" panose="020B0604020202020204" pitchFamily="34" charset="0"/>
              <a:cs typeface="Arial" panose="020B0604020202020204" pitchFamily="34" charset="0"/>
            </a:endParaRPr>
          </a:p>
          <a:p>
            <a:pPr algn="ctr">
              <a:spcBef>
                <a:spcPts val="1800"/>
              </a:spcBef>
            </a:pPr>
            <a:r>
              <a:rPr lang="en-US" sz="2000" b="1" dirty="0" err="1">
                <a:solidFill>
                  <a:srgbClr val="FF0000"/>
                </a:solidFill>
                <a:latin typeface="Arial" panose="020B0604020202020204" pitchFamily="34" charset="0"/>
                <a:cs typeface="Arial" panose="020B0604020202020204" pitchFamily="34" charset="0"/>
              </a:rPr>
              <a:t>Không</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kiểm</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soát</a:t>
            </a:r>
            <a:r>
              <a:rPr lang="en-US" sz="2000" b="1" dirty="0">
                <a:solidFill>
                  <a:srgbClr val="FF0000"/>
                </a:solidFill>
                <a:latin typeface="Arial" panose="020B0604020202020204" pitchFamily="34" charset="0"/>
                <a:cs typeface="Arial" panose="020B0604020202020204" pitchFamily="34" charset="0"/>
              </a:rPr>
              <a:t> </a:t>
            </a:r>
            <a:r>
              <a:rPr lang="en-US" sz="2000" b="1" dirty="0" err="1">
                <a:solidFill>
                  <a:srgbClr val="FF0000"/>
                </a:solidFill>
                <a:latin typeface="Arial" panose="020B0604020202020204" pitchFamily="34" charset="0"/>
                <a:cs typeface="Arial" panose="020B0604020202020204" pitchFamily="34" charset="0"/>
              </a:rPr>
              <a:t>tốt</a:t>
            </a:r>
            <a:r>
              <a:rPr lang="en-US" sz="2000" b="1" dirty="0">
                <a:solidFill>
                  <a:srgbClr val="FF0000"/>
                </a:solidFill>
                <a:latin typeface="Arial" panose="020B0604020202020204" pitchFamily="34" charset="0"/>
                <a:cs typeface="Arial" panose="020B0604020202020204" pitchFamily="34" charset="0"/>
              </a:rPr>
              <a:t> </a:t>
            </a:r>
          </a:p>
          <a:p>
            <a:pPr algn="ctr"/>
            <a:r>
              <a:rPr lang="en-US" sz="2000" dirty="0" err="1">
                <a:solidFill>
                  <a:schemeClr val="tx1"/>
                </a:solidFill>
                <a:latin typeface="Arial" panose="020B0604020202020204" pitchFamily="34" charset="0"/>
                <a:cs typeface="Arial" panose="020B0604020202020204" pitchFamily="34" charset="0"/>
              </a:rPr>
              <a:t>với</a:t>
            </a:r>
            <a:r>
              <a:rPr lang="en-US" sz="2000" dirty="0">
                <a:solidFill>
                  <a:schemeClr val="tx1"/>
                </a:solidFill>
                <a:latin typeface="Arial" panose="020B0604020202020204" pitchFamily="34" charset="0"/>
                <a:cs typeface="Arial" panose="020B0604020202020204" pitchFamily="34" charset="0"/>
              </a:rPr>
              <a:t> </a:t>
            </a:r>
            <a:r>
              <a:rPr lang="en-US" sz="2000" dirty="0" err="1">
                <a:solidFill>
                  <a:schemeClr val="tx1"/>
                </a:solidFill>
                <a:latin typeface="Arial" panose="020B0604020202020204" pitchFamily="34" charset="0"/>
                <a:cs typeface="Arial" panose="020B0604020202020204" pitchFamily="34" charset="0"/>
              </a:rPr>
              <a:t>liều</a:t>
            </a:r>
            <a:r>
              <a:rPr lang="en-US" sz="2000" dirty="0">
                <a:solidFill>
                  <a:schemeClr val="tx1"/>
                </a:solidFill>
                <a:latin typeface="Arial" panose="020B0604020202020204" pitchFamily="34" charset="0"/>
                <a:cs typeface="Arial" panose="020B0604020202020204" pitchFamily="34" charset="0"/>
              </a:rPr>
              <a:t> </a:t>
            </a:r>
            <a:r>
              <a:rPr lang="en-US" sz="2000" dirty="0" err="1">
                <a:solidFill>
                  <a:schemeClr val="tx1"/>
                </a:solidFill>
                <a:latin typeface="Arial" panose="020B0604020202020204" pitchFamily="34" charset="0"/>
                <a:cs typeface="Arial" panose="020B0604020202020204" pitchFamily="34" charset="0"/>
              </a:rPr>
              <a:t>trung</a:t>
            </a:r>
            <a:r>
              <a:rPr lang="en-US" sz="2000" dirty="0">
                <a:solidFill>
                  <a:schemeClr val="tx1"/>
                </a:solidFill>
                <a:latin typeface="Arial" panose="020B0604020202020204" pitchFamily="34" charset="0"/>
                <a:cs typeface="Arial" panose="020B0604020202020204" pitchFamily="34" charset="0"/>
              </a:rPr>
              <a:t> </a:t>
            </a:r>
            <a:r>
              <a:rPr lang="en-US" sz="2000" dirty="0" err="1">
                <a:solidFill>
                  <a:schemeClr val="tx1"/>
                </a:solidFill>
                <a:latin typeface="Arial" panose="020B0604020202020204" pitchFamily="34" charset="0"/>
                <a:cs typeface="Arial" panose="020B0604020202020204" pitchFamily="34" charset="0"/>
              </a:rPr>
              <a:t>bình</a:t>
            </a:r>
            <a:r>
              <a:rPr lang="en-US" sz="2000" dirty="0">
                <a:solidFill>
                  <a:schemeClr val="tx1"/>
                </a:solidFill>
                <a:latin typeface="Arial" panose="020B0604020202020204" pitchFamily="34" charset="0"/>
                <a:cs typeface="Arial" panose="020B0604020202020204" pitchFamily="34" charset="0"/>
              </a:rPr>
              <a:t>/</a:t>
            </a:r>
            <a:r>
              <a:rPr lang="en-US" sz="2000" dirty="0" err="1">
                <a:solidFill>
                  <a:schemeClr val="tx1"/>
                </a:solidFill>
                <a:latin typeface="Arial" panose="020B0604020202020204" pitchFamily="34" charset="0"/>
                <a:cs typeface="Arial" panose="020B0604020202020204" pitchFamily="34" charset="0"/>
              </a:rPr>
              <a:t>cao</a:t>
            </a:r>
            <a:r>
              <a:rPr lang="en-US" sz="2000" dirty="0">
                <a:solidFill>
                  <a:schemeClr val="tx1"/>
                </a:solidFill>
                <a:latin typeface="Arial" panose="020B0604020202020204" pitchFamily="34" charset="0"/>
                <a:cs typeface="Arial" panose="020B0604020202020204" pitchFamily="34" charset="0"/>
              </a:rPr>
              <a:t> ICS/LABA </a:t>
            </a:r>
            <a:r>
              <a:rPr lang="en-US" sz="2000" baseline="30000" dirty="0">
                <a:solidFill>
                  <a:schemeClr val="tx1"/>
                </a:solidFill>
                <a:latin typeface="Arial" panose="020B0604020202020204" pitchFamily="34" charset="0"/>
                <a:cs typeface="Arial" panose="020B0604020202020204" pitchFamily="34" charset="0"/>
              </a:rPr>
              <a:t>1</a:t>
            </a:r>
            <a:endParaRPr lang="en-US" sz="2000" dirty="0">
              <a:solidFill>
                <a:schemeClr val="tx1"/>
              </a:solidFill>
              <a:latin typeface="Arial" panose="020B0604020202020204" pitchFamily="34" charset="0"/>
              <a:cs typeface="Arial" panose="020B0604020202020204" pitchFamily="34" charset="0"/>
            </a:endParaRPr>
          </a:p>
        </p:txBody>
      </p:sp>
      <p:grpSp>
        <p:nvGrpSpPr>
          <p:cNvPr id="25" name="Group 24">
            <a:extLst>
              <a:ext uri="{FF2B5EF4-FFF2-40B4-BE49-F238E27FC236}">
                <a16:creationId xmlns:a16="http://schemas.microsoft.com/office/drawing/2014/main" id="{791BCDC6-4C6C-4502-ABB4-37187E723203}"/>
              </a:ext>
            </a:extLst>
          </p:cNvPr>
          <p:cNvGrpSpPr/>
          <p:nvPr/>
        </p:nvGrpSpPr>
        <p:grpSpPr>
          <a:xfrm>
            <a:off x="5654333" y="1165267"/>
            <a:ext cx="6237881" cy="5546369"/>
            <a:chOff x="3109668" y="1011041"/>
            <a:chExt cx="6237881" cy="5546369"/>
          </a:xfrm>
        </p:grpSpPr>
        <p:sp>
          <p:nvSpPr>
            <p:cNvPr id="26" name="Oval 25">
              <a:extLst>
                <a:ext uri="{FF2B5EF4-FFF2-40B4-BE49-F238E27FC236}">
                  <a16:creationId xmlns:a16="http://schemas.microsoft.com/office/drawing/2014/main" id="{F4AA4A99-042C-47E5-BE18-1FD2C4E956FF}"/>
                </a:ext>
              </a:extLst>
            </p:cNvPr>
            <p:cNvSpPr/>
            <p:nvPr/>
          </p:nvSpPr>
          <p:spPr>
            <a:xfrm>
              <a:off x="5497461" y="5154705"/>
              <a:ext cx="1546441" cy="1402705"/>
            </a:xfrm>
            <a:prstGeom prst="ellipse">
              <a:avLst/>
            </a:prstGeom>
            <a:solidFill>
              <a:srgbClr val="67CFE3">
                <a:lumMod val="20000"/>
                <a:lumOff val="80000"/>
              </a:srgbClr>
            </a:solidFill>
            <a:ln w="15875" cap="flat" cmpd="sng" algn="ctr">
              <a:solidFill>
                <a:srgbClr val="4473C5"/>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27" name="Oval 26">
              <a:extLst>
                <a:ext uri="{FF2B5EF4-FFF2-40B4-BE49-F238E27FC236}">
                  <a16:creationId xmlns:a16="http://schemas.microsoft.com/office/drawing/2014/main" id="{BB82B0C7-9469-4FA3-96CD-03B7B5C74354}"/>
                </a:ext>
              </a:extLst>
            </p:cNvPr>
            <p:cNvSpPr/>
            <p:nvPr/>
          </p:nvSpPr>
          <p:spPr>
            <a:xfrm>
              <a:off x="3109668" y="3046520"/>
              <a:ext cx="1546441" cy="1402705"/>
            </a:xfrm>
            <a:prstGeom prst="ellipse">
              <a:avLst/>
            </a:prstGeom>
            <a:solidFill>
              <a:srgbClr val="67CFE3">
                <a:lumMod val="20000"/>
                <a:lumOff val="80000"/>
              </a:srgbClr>
            </a:solidFill>
            <a:ln w="15875" cap="flat" cmpd="sng" algn="ctr">
              <a:solidFill>
                <a:srgbClr val="4473C5"/>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28" name="Oval 27">
              <a:extLst>
                <a:ext uri="{FF2B5EF4-FFF2-40B4-BE49-F238E27FC236}">
                  <a16:creationId xmlns:a16="http://schemas.microsoft.com/office/drawing/2014/main" id="{88CD04BB-C18D-408B-8948-8E4393158CED}"/>
                </a:ext>
              </a:extLst>
            </p:cNvPr>
            <p:cNvSpPr/>
            <p:nvPr/>
          </p:nvSpPr>
          <p:spPr>
            <a:xfrm>
              <a:off x="7801108" y="3066125"/>
              <a:ext cx="1546441" cy="1402705"/>
            </a:xfrm>
            <a:prstGeom prst="ellipse">
              <a:avLst/>
            </a:prstGeom>
            <a:solidFill>
              <a:srgbClr val="67CFE3">
                <a:lumMod val="20000"/>
                <a:lumOff val="80000"/>
              </a:srgbClr>
            </a:solidFill>
            <a:ln w="15875" cap="flat" cmpd="sng" algn="ctr">
              <a:solidFill>
                <a:srgbClr val="4473C5"/>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grpSp>
          <p:nvGrpSpPr>
            <p:cNvPr id="29" name="Group 28">
              <a:extLst>
                <a:ext uri="{FF2B5EF4-FFF2-40B4-BE49-F238E27FC236}">
                  <a16:creationId xmlns:a16="http://schemas.microsoft.com/office/drawing/2014/main" id="{2A54B447-88C5-4531-8A0A-E01273C24E7F}"/>
                </a:ext>
              </a:extLst>
            </p:cNvPr>
            <p:cNvGrpSpPr/>
            <p:nvPr/>
          </p:nvGrpSpPr>
          <p:grpSpPr>
            <a:xfrm>
              <a:off x="5082958" y="2775712"/>
              <a:ext cx="2256182" cy="2057400"/>
              <a:chOff x="5019261" y="2454965"/>
              <a:chExt cx="2256182" cy="2057400"/>
            </a:xfrm>
          </p:grpSpPr>
          <p:sp>
            <p:nvSpPr>
              <p:cNvPr id="39" name="Oval 38">
                <a:extLst>
                  <a:ext uri="{FF2B5EF4-FFF2-40B4-BE49-F238E27FC236}">
                    <a16:creationId xmlns:a16="http://schemas.microsoft.com/office/drawing/2014/main" id="{B4817146-7F11-413C-8EBB-BB6C6FDF417D}"/>
                  </a:ext>
                </a:extLst>
              </p:cNvPr>
              <p:cNvSpPr/>
              <p:nvPr/>
            </p:nvSpPr>
            <p:spPr>
              <a:xfrm>
                <a:off x="5019261" y="2454965"/>
                <a:ext cx="2256182" cy="2057400"/>
              </a:xfrm>
              <a:prstGeom prst="ellipse">
                <a:avLst/>
              </a:prstGeom>
              <a:solidFill>
                <a:srgbClr val="5B9BD5"/>
              </a:soli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40" name="TextBox 39">
                <a:extLst>
                  <a:ext uri="{FF2B5EF4-FFF2-40B4-BE49-F238E27FC236}">
                    <a16:creationId xmlns:a16="http://schemas.microsoft.com/office/drawing/2014/main" id="{CCBDA4EE-BB1C-44A5-B840-2E9F74B7C4FB}"/>
                  </a:ext>
                </a:extLst>
              </p:cNvPr>
              <p:cNvSpPr txBox="1"/>
              <p:nvPr/>
            </p:nvSpPr>
            <p:spPr>
              <a:xfrm>
                <a:off x="5307496" y="3004109"/>
                <a:ext cx="1739347" cy="1041117"/>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Tác</a:t>
                </a:r>
                <a:r>
                  <a:rPr kumimoji="0" lang="en-US" sz="24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động</a:t>
                </a:r>
                <a:r>
                  <a:rPr kumimoji="0" lang="en-US" sz="24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của</a:t>
                </a:r>
                <a:r>
                  <a:rPr kumimoji="0" lang="en-US" sz="2400" b="1" i="0" u="none" strike="noStrike" kern="0" cap="none" spc="0" normalizeH="0" baseline="0" noProof="0" dirty="0">
                    <a:ln>
                      <a:noFill/>
                    </a:ln>
                    <a:solidFill>
                      <a:srgbClr val="000000"/>
                    </a:solidFill>
                    <a:effectLst/>
                    <a:uLnTx/>
                    <a:uFillTx/>
                    <a:cs typeface="Arial" panose="020B0604020202020204" pitchFamily="34" charset="0"/>
                  </a:rPr>
                  <a:t> hen </a:t>
                </a: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không</a:t>
                </a:r>
                <a:r>
                  <a:rPr kumimoji="0" lang="en-US" sz="24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kiểm</a:t>
                </a:r>
                <a:r>
                  <a:rPr kumimoji="0" lang="en-US" sz="24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2400" b="1" i="0" u="none" strike="noStrike" kern="0" cap="none" spc="0" normalizeH="0" baseline="0" noProof="0" dirty="0" err="1">
                    <a:ln>
                      <a:noFill/>
                    </a:ln>
                    <a:solidFill>
                      <a:srgbClr val="000000"/>
                    </a:solidFill>
                    <a:effectLst/>
                    <a:uLnTx/>
                    <a:uFillTx/>
                    <a:cs typeface="Arial" panose="020B0604020202020204" pitchFamily="34" charset="0"/>
                  </a:rPr>
                  <a:t>soát</a:t>
                </a:r>
                <a:endParaRPr kumimoji="0" lang="en-US" sz="2400" b="1" i="0" u="none" strike="noStrike" kern="0" cap="none" spc="0" normalizeH="0" baseline="0" noProof="0" dirty="0">
                  <a:ln>
                    <a:noFill/>
                  </a:ln>
                  <a:solidFill>
                    <a:srgbClr val="000000"/>
                  </a:solidFill>
                  <a:effectLst/>
                  <a:uLnTx/>
                  <a:uFillTx/>
                  <a:cs typeface="Arial" panose="020B0604020202020204" pitchFamily="34" charset="0"/>
                </a:endParaRPr>
              </a:p>
            </p:txBody>
          </p:sp>
        </p:grpSp>
        <p:sp>
          <p:nvSpPr>
            <p:cNvPr id="30" name="Arrow: Up 29">
              <a:extLst>
                <a:ext uri="{FF2B5EF4-FFF2-40B4-BE49-F238E27FC236}">
                  <a16:creationId xmlns:a16="http://schemas.microsoft.com/office/drawing/2014/main" id="{384ACC66-EF3B-4C01-B27D-F5C5512DA2BC}"/>
                </a:ext>
              </a:extLst>
            </p:cNvPr>
            <p:cNvSpPr/>
            <p:nvPr/>
          </p:nvSpPr>
          <p:spPr>
            <a:xfrm>
              <a:off x="5916188" y="2475715"/>
              <a:ext cx="589722" cy="210935"/>
            </a:xfrm>
            <a:prstGeom prst="upArrow">
              <a:avLst/>
            </a:prstGeom>
            <a:gradFill flip="none" rotWithShape="1">
              <a:gsLst>
                <a:gs pos="0">
                  <a:srgbClr val="3399FF">
                    <a:tint val="66000"/>
                    <a:satMod val="160000"/>
                  </a:srgbClr>
                </a:gs>
                <a:gs pos="50000">
                  <a:srgbClr val="3399FF">
                    <a:tint val="44500"/>
                    <a:satMod val="160000"/>
                  </a:srgbClr>
                </a:gs>
                <a:gs pos="100000">
                  <a:srgbClr val="3399FF">
                    <a:tint val="23500"/>
                    <a:satMod val="160000"/>
                  </a:srgbClr>
                </a:gs>
              </a:gsLst>
              <a:lin ang="10800000" scaled="1"/>
              <a:tileRect/>
            </a:gra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1" name="Arrow: Up 30">
              <a:extLst>
                <a:ext uri="{FF2B5EF4-FFF2-40B4-BE49-F238E27FC236}">
                  <a16:creationId xmlns:a16="http://schemas.microsoft.com/office/drawing/2014/main" id="{2C0A7FC4-6B3A-4035-9709-E4B441408558}"/>
                </a:ext>
              </a:extLst>
            </p:cNvPr>
            <p:cNvSpPr/>
            <p:nvPr/>
          </p:nvSpPr>
          <p:spPr>
            <a:xfrm rot="5400000">
              <a:off x="7275263" y="3698945"/>
              <a:ext cx="589722" cy="210935"/>
            </a:xfrm>
            <a:prstGeom prst="upArrow">
              <a:avLst/>
            </a:prstGeom>
            <a:gradFill flip="none" rotWithShape="1">
              <a:gsLst>
                <a:gs pos="0">
                  <a:srgbClr val="3399FF">
                    <a:tint val="66000"/>
                    <a:satMod val="160000"/>
                  </a:srgbClr>
                </a:gs>
                <a:gs pos="50000">
                  <a:srgbClr val="3399FF">
                    <a:tint val="44500"/>
                    <a:satMod val="160000"/>
                  </a:srgbClr>
                </a:gs>
                <a:gs pos="100000">
                  <a:srgbClr val="3399FF">
                    <a:tint val="23500"/>
                    <a:satMod val="160000"/>
                  </a:srgbClr>
                </a:gs>
              </a:gsLst>
              <a:lin ang="10800000" scaled="1"/>
              <a:tileRect/>
            </a:gra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2" name="Arrow: Up 31">
              <a:extLst>
                <a:ext uri="{FF2B5EF4-FFF2-40B4-BE49-F238E27FC236}">
                  <a16:creationId xmlns:a16="http://schemas.microsoft.com/office/drawing/2014/main" id="{3AF7E949-3DA5-465C-B6DD-1EEBEBA19697}"/>
                </a:ext>
              </a:extLst>
            </p:cNvPr>
            <p:cNvSpPr/>
            <p:nvPr/>
          </p:nvSpPr>
          <p:spPr>
            <a:xfrm rot="10800000">
              <a:off x="5975823" y="4921135"/>
              <a:ext cx="589722" cy="145546"/>
            </a:xfrm>
            <a:prstGeom prst="upArrow">
              <a:avLst/>
            </a:prstGeom>
            <a:gradFill flip="none" rotWithShape="1">
              <a:gsLst>
                <a:gs pos="0">
                  <a:srgbClr val="3399FF">
                    <a:tint val="66000"/>
                    <a:satMod val="160000"/>
                  </a:srgbClr>
                </a:gs>
                <a:gs pos="50000">
                  <a:srgbClr val="3399FF">
                    <a:tint val="44500"/>
                    <a:satMod val="160000"/>
                  </a:srgbClr>
                </a:gs>
                <a:gs pos="100000">
                  <a:srgbClr val="3399FF">
                    <a:tint val="23500"/>
                    <a:satMod val="160000"/>
                  </a:srgbClr>
                </a:gs>
              </a:gsLst>
              <a:lin ang="10800000" scaled="1"/>
              <a:tileRect/>
            </a:gra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3" name="Arrow: Up 32">
              <a:extLst>
                <a:ext uri="{FF2B5EF4-FFF2-40B4-BE49-F238E27FC236}">
                  <a16:creationId xmlns:a16="http://schemas.microsoft.com/office/drawing/2014/main" id="{FEC132E2-A999-4839-B2B6-308DB76B60B1}"/>
                </a:ext>
              </a:extLst>
            </p:cNvPr>
            <p:cNvSpPr/>
            <p:nvPr/>
          </p:nvSpPr>
          <p:spPr>
            <a:xfrm rot="16200000">
              <a:off x="4559497" y="3739946"/>
              <a:ext cx="589722" cy="210935"/>
            </a:xfrm>
            <a:prstGeom prst="upArrow">
              <a:avLst/>
            </a:prstGeom>
            <a:gradFill flip="none" rotWithShape="1">
              <a:gsLst>
                <a:gs pos="0">
                  <a:srgbClr val="3399FF">
                    <a:tint val="66000"/>
                    <a:satMod val="160000"/>
                  </a:srgbClr>
                </a:gs>
                <a:gs pos="50000">
                  <a:srgbClr val="3399FF">
                    <a:tint val="44500"/>
                    <a:satMod val="160000"/>
                  </a:srgbClr>
                </a:gs>
                <a:gs pos="100000">
                  <a:srgbClr val="3399FF">
                    <a:tint val="23500"/>
                    <a:satMod val="160000"/>
                  </a:srgbClr>
                </a:gs>
              </a:gsLst>
              <a:lin ang="10800000" scaled="1"/>
              <a:tileRect/>
            </a:gradFill>
            <a:ln w="15875" cap="flat" cmpd="sng" algn="ctr">
              <a:solidFill>
                <a:srgbClr val="67CFE3"/>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4" name="Oval 33">
              <a:extLst>
                <a:ext uri="{FF2B5EF4-FFF2-40B4-BE49-F238E27FC236}">
                  <a16:creationId xmlns:a16="http://schemas.microsoft.com/office/drawing/2014/main" id="{12A08455-5FA1-4AE2-AFB2-D08EE410E16F}"/>
                </a:ext>
              </a:extLst>
            </p:cNvPr>
            <p:cNvSpPr/>
            <p:nvPr/>
          </p:nvSpPr>
          <p:spPr>
            <a:xfrm>
              <a:off x="5396790" y="1011041"/>
              <a:ext cx="1546441" cy="1402705"/>
            </a:xfrm>
            <a:prstGeom prst="ellipse">
              <a:avLst/>
            </a:prstGeom>
            <a:solidFill>
              <a:srgbClr val="67CFE3">
                <a:lumMod val="20000"/>
                <a:lumOff val="80000"/>
              </a:srgbClr>
            </a:solidFill>
            <a:ln w="15875" cap="flat" cmpd="sng" algn="ctr">
              <a:solidFill>
                <a:srgbClr val="4473C5"/>
              </a:solidFill>
              <a:prstDash val="solid"/>
              <a:miter lim="800000"/>
            </a:ln>
            <a:effectLst/>
          </p:spPr>
          <p:txBody>
            <a:bodyPr rtlCol="0" anchor="ctr"/>
            <a:lstStyle/>
            <a:p>
              <a:pPr marL="0" marR="0" lvl="0" indent="0" algn="ctr" defTabSz="914400" eaLnBrk="1" fontAlgn="auto" latinLnBrk="0" hangingPunct="1">
                <a:lnSpc>
                  <a:spcPct val="100000"/>
                </a:lnSpc>
                <a:spcBef>
                  <a:spcPts val="300"/>
                </a:spcBef>
                <a:spcAft>
                  <a:spcPts val="0"/>
                </a:spcAft>
                <a:buClrTx/>
                <a:buSzTx/>
                <a:buFontTx/>
                <a:buNone/>
                <a:tabLst/>
                <a:defRPr/>
              </a:pPr>
              <a:endParaRPr kumimoji="0" lang="en-US" sz="1800" b="0" i="0" u="none" strike="noStrike" kern="0" cap="none" spc="0" normalizeH="0" baseline="0" noProof="0" dirty="0" err="1">
                <a:ln>
                  <a:noFill/>
                </a:ln>
                <a:solidFill>
                  <a:srgbClr val="4B5870"/>
                </a:solidFill>
                <a:effectLst/>
                <a:uLnTx/>
                <a:uFillTx/>
                <a:latin typeface="Calibri"/>
                <a:ea typeface="+mn-ea"/>
                <a:cs typeface="+mn-cs"/>
              </a:endParaRPr>
            </a:p>
          </p:txBody>
        </p:sp>
        <p:sp>
          <p:nvSpPr>
            <p:cNvPr id="35" name="TextBox 34">
              <a:extLst>
                <a:ext uri="{FF2B5EF4-FFF2-40B4-BE49-F238E27FC236}">
                  <a16:creationId xmlns:a16="http://schemas.microsoft.com/office/drawing/2014/main" id="{C93613F3-569D-40F0-858F-5B164DF9AE8C}"/>
                </a:ext>
              </a:extLst>
            </p:cNvPr>
            <p:cNvSpPr txBox="1"/>
            <p:nvPr/>
          </p:nvSpPr>
          <p:spPr>
            <a:xfrm>
              <a:off x="5497461" y="1208843"/>
              <a:ext cx="1371600" cy="1034541"/>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Giảm</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chất</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lượng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cuộc</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sống</a:t>
              </a:r>
              <a:endParaRPr kumimoji="0" lang="en-US" sz="1800" b="1" i="0" u="none" strike="noStrike" kern="0" cap="none" spc="0" normalizeH="0" baseline="0" noProof="0" dirty="0">
                <a:ln>
                  <a:noFill/>
                </a:ln>
                <a:solidFill>
                  <a:srgbClr val="000000"/>
                </a:solidFill>
                <a:effectLst/>
                <a:uLnTx/>
                <a:uFillTx/>
                <a:cs typeface="Arial" panose="020B0604020202020204" pitchFamily="34" charset="0"/>
              </a:endParaRPr>
            </a:p>
          </p:txBody>
        </p:sp>
        <p:sp>
          <p:nvSpPr>
            <p:cNvPr id="36" name="TextBox 35">
              <a:extLst>
                <a:ext uri="{FF2B5EF4-FFF2-40B4-BE49-F238E27FC236}">
                  <a16:creationId xmlns:a16="http://schemas.microsoft.com/office/drawing/2014/main" id="{549B65FE-C062-4977-A100-6C6045954BAC}"/>
                </a:ext>
              </a:extLst>
            </p:cNvPr>
            <p:cNvSpPr txBox="1"/>
            <p:nvPr/>
          </p:nvSpPr>
          <p:spPr>
            <a:xfrm>
              <a:off x="7888529" y="3250208"/>
              <a:ext cx="1371600" cy="1034541"/>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Tăng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gánh</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nặng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triệu</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chứng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hen</a:t>
              </a:r>
            </a:p>
          </p:txBody>
        </p:sp>
        <p:sp>
          <p:nvSpPr>
            <p:cNvPr id="37" name="TextBox 36">
              <a:extLst>
                <a:ext uri="{FF2B5EF4-FFF2-40B4-BE49-F238E27FC236}">
                  <a16:creationId xmlns:a16="http://schemas.microsoft.com/office/drawing/2014/main" id="{F51D99CD-9788-4828-8663-82E66AD8CA75}"/>
                </a:ext>
              </a:extLst>
            </p:cNvPr>
            <p:cNvSpPr txBox="1"/>
            <p:nvPr/>
          </p:nvSpPr>
          <p:spPr>
            <a:xfrm>
              <a:off x="5584882" y="5357805"/>
              <a:ext cx="1371600" cy="1034541"/>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Tăng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nguy</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cơ</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đợt</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cấp</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nhập</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viện</a:t>
              </a:r>
              <a:endParaRPr kumimoji="0" lang="en-US" sz="1800" b="1" i="0" u="none" strike="noStrike" kern="0" cap="none" spc="0" normalizeH="0" baseline="0" noProof="0" dirty="0">
                <a:ln>
                  <a:noFill/>
                </a:ln>
                <a:solidFill>
                  <a:srgbClr val="000000"/>
                </a:solidFill>
                <a:effectLst/>
                <a:uLnTx/>
                <a:uFillTx/>
                <a:cs typeface="Arial" panose="020B0604020202020204" pitchFamily="34" charset="0"/>
              </a:endParaRPr>
            </a:p>
          </p:txBody>
        </p:sp>
        <p:sp>
          <p:nvSpPr>
            <p:cNvPr id="38" name="TextBox 37">
              <a:extLst>
                <a:ext uri="{FF2B5EF4-FFF2-40B4-BE49-F238E27FC236}">
                  <a16:creationId xmlns:a16="http://schemas.microsoft.com/office/drawing/2014/main" id="{B6787399-EFE4-43FB-BDD3-DA00F79FD41A}"/>
                </a:ext>
              </a:extLst>
            </p:cNvPr>
            <p:cNvSpPr txBox="1"/>
            <p:nvPr/>
          </p:nvSpPr>
          <p:spPr>
            <a:xfrm>
              <a:off x="3176991" y="3250208"/>
              <a:ext cx="1371600" cy="1034541"/>
            </a:xfrm>
            <a:prstGeom prst="rect">
              <a:avLst/>
            </a:prstGeom>
            <a:noFill/>
          </p:spPr>
          <p:txBody>
            <a:bodyPr wrap="square" lIns="0" tIns="0" rIns="0" bIns="0" rtlCol="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Tăng</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chi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phí</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điều</a:t>
              </a:r>
              <a:r>
                <a:rPr kumimoji="0" lang="en-US" sz="1800" b="1" i="0" u="none" strike="noStrike" kern="0" cap="none" spc="0" normalizeH="0" baseline="0" noProof="0" dirty="0">
                  <a:ln>
                    <a:noFill/>
                  </a:ln>
                  <a:solidFill>
                    <a:srgbClr val="000000"/>
                  </a:solidFill>
                  <a:effectLst/>
                  <a:uLnTx/>
                  <a:uFillTx/>
                  <a:cs typeface="Arial" panose="020B0604020202020204" pitchFamily="34" charset="0"/>
                </a:rPr>
                <a:t> </a:t>
              </a:r>
              <a:r>
                <a:rPr kumimoji="0" lang="en-US" sz="1800" b="1" i="0" u="none" strike="noStrike" kern="0" cap="none" spc="0" normalizeH="0" baseline="0" noProof="0" dirty="0" err="1">
                  <a:ln>
                    <a:noFill/>
                  </a:ln>
                  <a:solidFill>
                    <a:srgbClr val="000000"/>
                  </a:solidFill>
                  <a:effectLst/>
                  <a:uLnTx/>
                  <a:uFillTx/>
                  <a:cs typeface="Arial" panose="020B0604020202020204" pitchFamily="34" charset="0"/>
                </a:rPr>
                <a:t>trị</a:t>
              </a:r>
              <a:endParaRPr kumimoji="0" lang="en-US" sz="1800" b="1" i="0" u="none" strike="noStrike" kern="0" cap="none" spc="0" normalizeH="0" baseline="0" noProof="0" dirty="0">
                <a:ln>
                  <a:noFill/>
                </a:ln>
                <a:solidFill>
                  <a:srgbClr val="000000"/>
                </a:solidFill>
                <a:effectLst/>
                <a:uLnTx/>
                <a:uFillTx/>
                <a:cs typeface="Arial" panose="020B0604020202020204" pitchFamily="34" charset="0"/>
              </a:endParaRPr>
            </a:p>
          </p:txBody>
        </p:sp>
      </p:grpSp>
      <p:sp>
        <p:nvSpPr>
          <p:cNvPr id="41" name="Title 2">
            <a:extLst>
              <a:ext uri="{FF2B5EF4-FFF2-40B4-BE49-F238E27FC236}">
                <a16:creationId xmlns:a16="http://schemas.microsoft.com/office/drawing/2014/main" id="{8F4C46F7-E782-42BA-9F87-0EE2CE98205E}"/>
              </a:ext>
            </a:extLst>
          </p:cNvPr>
          <p:cNvSpPr txBox="1">
            <a:spLocks/>
          </p:cNvSpPr>
          <p:nvPr/>
        </p:nvSpPr>
        <p:spPr>
          <a:xfrm>
            <a:off x="2065716" y="316721"/>
            <a:ext cx="8219515" cy="722292"/>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2060"/>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US" sz="3200" b="1" dirty="0" err="1">
                <a:latin typeface="Arial"/>
                <a:cs typeface="Arial"/>
              </a:rPr>
              <a:t>Hậu</a:t>
            </a:r>
            <a:r>
              <a:rPr lang="en-US" sz="3200" b="1" dirty="0">
                <a:latin typeface="Arial"/>
                <a:cs typeface="Arial"/>
              </a:rPr>
              <a:t> </a:t>
            </a:r>
            <a:r>
              <a:rPr lang="en-US" sz="3200" b="1" dirty="0" err="1">
                <a:latin typeface="Arial"/>
                <a:cs typeface="Arial"/>
              </a:rPr>
              <a:t>quả</a:t>
            </a:r>
            <a:r>
              <a:rPr lang="en-US" sz="3200" b="1" dirty="0">
                <a:latin typeface="Arial"/>
                <a:cs typeface="Arial"/>
              </a:rPr>
              <a:t> </a:t>
            </a:r>
            <a:r>
              <a:rPr lang="en-US" sz="3200" b="1" dirty="0" err="1">
                <a:latin typeface="Arial"/>
                <a:cs typeface="Arial"/>
              </a:rPr>
              <a:t>của</a:t>
            </a:r>
            <a:r>
              <a:rPr lang="en-US" sz="3200" b="1" dirty="0">
                <a:latin typeface="Arial"/>
                <a:cs typeface="Arial"/>
              </a:rPr>
              <a:t> hen </a:t>
            </a:r>
            <a:r>
              <a:rPr lang="en-US" sz="3200" b="1" dirty="0" err="1">
                <a:latin typeface="Arial"/>
                <a:cs typeface="Arial"/>
              </a:rPr>
              <a:t>không</a:t>
            </a:r>
            <a:r>
              <a:rPr lang="en-US" sz="3200" b="1" dirty="0">
                <a:latin typeface="Arial"/>
                <a:cs typeface="Arial"/>
              </a:rPr>
              <a:t> </a:t>
            </a:r>
            <a:r>
              <a:rPr lang="en-US" sz="3200" b="1" dirty="0" err="1">
                <a:latin typeface="Arial"/>
                <a:cs typeface="Arial"/>
              </a:rPr>
              <a:t>kiểm</a:t>
            </a:r>
            <a:r>
              <a:rPr lang="en-US" sz="3200" b="1" dirty="0">
                <a:latin typeface="Arial"/>
                <a:cs typeface="Arial"/>
              </a:rPr>
              <a:t> </a:t>
            </a:r>
            <a:r>
              <a:rPr lang="en-US" sz="3200" b="1" dirty="0" err="1">
                <a:latin typeface="Arial"/>
                <a:cs typeface="Arial"/>
              </a:rPr>
              <a:t>soát</a:t>
            </a:r>
            <a:endParaRPr lang="en-US" sz="3200" b="1" dirty="0">
              <a:latin typeface="Arial"/>
              <a:cs typeface="Arial"/>
            </a:endParaRPr>
          </a:p>
        </p:txBody>
      </p:sp>
    </p:spTree>
    <p:extLst>
      <p:ext uri="{BB962C8B-B14F-4D97-AF65-F5344CB8AC3E}">
        <p14:creationId xmlns:p14="http://schemas.microsoft.com/office/powerpoint/2010/main" val="4303671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C4BB305-55CE-4CE9-AF99-F18715159C9B}"/>
              </a:ext>
            </a:extLst>
          </p:cNvPr>
          <p:cNvSpPr>
            <a:spLocks noGrp="1"/>
          </p:cNvSpPr>
          <p:nvPr>
            <p:ph type="title"/>
          </p:nvPr>
        </p:nvSpPr>
        <p:spPr>
          <a:xfrm>
            <a:off x="469776" y="389869"/>
            <a:ext cx="10972800" cy="715687"/>
          </a:xfrm>
        </p:spPr>
        <p:txBody>
          <a:bodyPr>
            <a:normAutofit/>
          </a:bodyPr>
          <a:lstStyle/>
          <a:p>
            <a:pPr algn="ctr"/>
            <a:r>
              <a:rPr lang="en-US" sz="3200" b="1" dirty="0" err="1"/>
              <a:t>Nội</a:t>
            </a:r>
            <a:r>
              <a:rPr lang="en-US" sz="3200" b="1" dirty="0"/>
              <a:t> dung </a:t>
            </a:r>
            <a:r>
              <a:rPr lang="en-US" sz="3200" b="1" dirty="0" err="1"/>
              <a:t>trình</a:t>
            </a:r>
            <a:r>
              <a:rPr lang="en-US" sz="3200" b="1" dirty="0"/>
              <a:t> </a:t>
            </a:r>
            <a:r>
              <a:rPr lang="en-US" sz="3200" b="1" dirty="0" err="1"/>
              <a:t>bày</a:t>
            </a:r>
            <a:endParaRPr lang="vi-VN" sz="3200" b="1" dirty="0"/>
          </a:p>
        </p:txBody>
      </p:sp>
      <p:sp>
        <p:nvSpPr>
          <p:cNvPr id="6" name="Rectangle 5">
            <a:extLst>
              <a:ext uri="{FF2B5EF4-FFF2-40B4-BE49-F238E27FC236}">
                <a16:creationId xmlns:a16="http://schemas.microsoft.com/office/drawing/2014/main" id="{4DBC95A7-9A2B-4B89-88CA-F513C71F83D2}"/>
              </a:ext>
            </a:extLst>
          </p:cNvPr>
          <p:cNvSpPr/>
          <p:nvPr/>
        </p:nvSpPr>
        <p:spPr>
          <a:xfrm>
            <a:off x="1947266" y="1977159"/>
            <a:ext cx="9196087" cy="870283"/>
          </a:xfrm>
          <a:prstGeom prst="rect">
            <a:avLst/>
          </a:prstGeom>
          <a:solidFill>
            <a:srgbClr val="565874">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7" name="Rectangle 6">
            <a:extLst>
              <a:ext uri="{FF2B5EF4-FFF2-40B4-BE49-F238E27FC236}">
                <a16:creationId xmlns:a16="http://schemas.microsoft.com/office/drawing/2014/main" id="{496AAD7A-7C50-4D6F-AC8D-9597F9D2D3FB}"/>
              </a:ext>
            </a:extLst>
          </p:cNvPr>
          <p:cNvSpPr/>
          <p:nvPr/>
        </p:nvSpPr>
        <p:spPr>
          <a:xfrm>
            <a:off x="1947266" y="2974346"/>
            <a:ext cx="9196087" cy="870283"/>
          </a:xfrm>
          <a:prstGeom prst="rect">
            <a:avLst/>
          </a:prstGeom>
          <a:solidFill>
            <a:srgbClr val="1C82FF">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8" name="Rectangle 7">
            <a:extLst>
              <a:ext uri="{FF2B5EF4-FFF2-40B4-BE49-F238E27FC236}">
                <a16:creationId xmlns:a16="http://schemas.microsoft.com/office/drawing/2014/main" id="{8044834A-C6D2-46C7-A015-D3DAB34564D9}"/>
              </a:ext>
            </a:extLst>
          </p:cNvPr>
          <p:cNvSpPr/>
          <p:nvPr/>
        </p:nvSpPr>
        <p:spPr>
          <a:xfrm>
            <a:off x="1947266" y="3971533"/>
            <a:ext cx="9196087" cy="870283"/>
          </a:xfrm>
          <a:prstGeom prst="rect">
            <a:avLst/>
          </a:prstGeom>
          <a:solidFill>
            <a:srgbClr val="1ED0A6">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9" name="Rectangle 8">
            <a:extLst>
              <a:ext uri="{FF2B5EF4-FFF2-40B4-BE49-F238E27FC236}">
                <a16:creationId xmlns:a16="http://schemas.microsoft.com/office/drawing/2014/main" id="{423C40DD-FD27-434A-93E5-C315FF57BF19}"/>
              </a:ext>
            </a:extLst>
          </p:cNvPr>
          <p:cNvSpPr/>
          <p:nvPr/>
        </p:nvSpPr>
        <p:spPr>
          <a:xfrm>
            <a:off x="1947266" y="4968721"/>
            <a:ext cx="9196087" cy="870283"/>
          </a:xfrm>
          <a:prstGeom prst="rect">
            <a:avLst/>
          </a:prstGeom>
          <a:solidFill>
            <a:srgbClr val="00BDFB">
              <a:lumMod val="20000"/>
              <a:lumOff val="8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10" name="TextBox 9">
            <a:extLst>
              <a:ext uri="{FF2B5EF4-FFF2-40B4-BE49-F238E27FC236}">
                <a16:creationId xmlns:a16="http://schemas.microsoft.com/office/drawing/2014/main" id="{70548964-F72C-4398-BFC5-D31CD8C9A308}"/>
              </a:ext>
            </a:extLst>
          </p:cNvPr>
          <p:cNvSpPr txBox="1"/>
          <p:nvPr/>
        </p:nvSpPr>
        <p:spPr>
          <a:xfrm>
            <a:off x="1355880" y="218828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1" name="TextBox 10">
            <a:extLst>
              <a:ext uri="{FF2B5EF4-FFF2-40B4-BE49-F238E27FC236}">
                <a16:creationId xmlns:a16="http://schemas.microsoft.com/office/drawing/2014/main" id="{A7BA499B-A404-4F3B-9540-1BF2A485051A}"/>
              </a:ext>
            </a:extLst>
          </p:cNvPr>
          <p:cNvSpPr txBox="1"/>
          <p:nvPr/>
        </p:nvSpPr>
        <p:spPr>
          <a:xfrm>
            <a:off x="1355880" y="317550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2" name="TextBox 11">
            <a:extLst>
              <a:ext uri="{FF2B5EF4-FFF2-40B4-BE49-F238E27FC236}">
                <a16:creationId xmlns:a16="http://schemas.microsoft.com/office/drawing/2014/main" id="{2AA8E5C6-0964-4DAA-AFE4-B6D8AF0C6F7B}"/>
              </a:ext>
            </a:extLst>
          </p:cNvPr>
          <p:cNvSpPr txBox="1"/>
          <p:nvPr/>
        </p:nvSpPr>
        <p:spPr>
          <a:xfrm>
            <a:off x="1355880" y="4162728"/>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13" name="TextBox 12">
            <a:extLst>
              <a:ext uri="{FF2B5EF4-FFF2-40B4-BE49-F238E27FC236}">
                <a16:creationId xmlns:a16="http://schemas.microsoft.com/office/drawing/2014/main" id="{780EED31-3C8C-4C36-912F-9C1B9841E5E9}"/>
              </a:ext>
            </a:extLst>
          </p:cNvPr>
          <p:cNvSpPr txBox="1"/>
          <p:nvPr/>
        </p:nvSpPr>
        <p:spPr>
          <a:xfrm>
            <a:off x="1355880" y="5149947"/>
            <a:ext cx="408605" cy="507831"/>
          </a:xfrm>
          <a:prstGeom prst="rect">
            <a:avLst/>
          </a:prstGeom>
          <a:noFill/>
        </p:spPr>
        <p:txBody>
          <a:bodyPr wrap="square" rtlCol="0" anchor="ctr">
            <a:spAutoFit/>
          </a:bodyPr>
          <a:lstStyle/>
          <a:p>
            <a:pPr marL="0" marR="0" lvl="0" indent="0" algn="ctr" defTabSz="914286" rtl="0" eaLnBrk="1" fontAlgn="auto" latinLnBrk="0" hangingPunct="1">
              <a:lnSpc>
                <a:spcPct val="100000"/>
              </a:lnSpc>
              <a:spcBef>
                <a:spcPts val="0"/>
              </a:spcBef>
              <a:spcAft>
                <a:spcPts val="0"/>
              </a:spcAft>
              <a:buClrTx/>
              <a:buSzTx/>
              <a:buFontTx/>
              <a:buNone/>
              <a:tabLst/>
              <a:defRPr/>
            </a:pPr>
            <a:r>
              <a:rPr kumimoji="0" lang="en-US" altLang="ko-KR"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0" cap="none" spc="0" normalizeH="0" baseline="0" noProof="0" dirty="0">
              <a:ln>
                <a:noFill/>
              </a:ln>
              <a:solidFill>
                <a:prstClr val="white"/>
              </a:solidFill>
              <a:effectLst/>
              <a:uLnTx/>
              <a:uFillTx/>
              <a:latin typeface="Arial"/>
              <a:ea typeface="굴림" panose="020B0600000101010101" pitchFamily="34" charset="-127"/>
              <a:cs typeface="+mn-cs"/>
            </a:endParaRPr>
          </a:p>
        </p:txBody>
      </p:sp>
      <p:grpSp>
        <p:nvGrpSpPr>
          <p:cNvPr id="14" name="Group 13">
            <a:extLst>
              <a:ext uri="{FF2B5EF4-FFF2-40B4-BE49-F238E27FC236}">
                <a16:creationId xmlns:a16="http://schemas.microsoft.com/office/drawing/2014/main" id="{98DF20A3-241D-4D7C-9F5C-657AA6FB1F36}"/>
              </a:ext>
            </a:extLst>
          </p:cNvPr>
          <p:cNvGrpSpPr/>
          <p:nvPr/>
        </p:nvGrpSpPr>
        <p:grpSpPr>
          <a:xfrm>
            <a:off x="966612" y="1821557"/>
            <a:ext cx="1188052" cy="1214673"/>
            <a:chOff x="1779602" y="1104706"/>
            <a:chExt cx="1188052" cy="1214673"/>
          </a:xfrm>
          <a:solidFill>
            <a:srgbClr val="565874"/>
          </a:solidFill>
        </p:grpSpPr>
        <p:sp>
          <p:nvSpPr>
            <p:cNvPr id="15" name="Block Arc 14">
              <a:extLst>
                <a:ext uri="{FF2B5EF4-FFF2-40B4-BE49-F238E27FC236}">
                  <a16:creationId xmlns:a16="http://schemas.microsoft.com/office/drawing/2014/main" id="{2D3A8263-861B-46BE-BA61-0E5611426404}"/>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6" name="Right Triangle 15">
              <a:extLst>
                <a:ext uri="{FF2B5EF4-FFF2-40B4-BE49-F238E27FC236}">
                  <a16:creationId xmlns:a16="http://schemas.microsoft.com/office/drawing/2014/main" id="{BEC4C9C8-CB80-46DF-A252-1764DDF8D1C6}"/>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17" name="Group 16">
            <a:extLst>
              <a:ext uri="{FF2B5EF4-FFF2-40B4-BE49-F238E27FC236}">
                <a16:creationId xmlns:a16="http://schemas.microsoft.com/office/drawing/2014/main" id="{30017191-A946-443F-B38F-1249922116EB}"/>
              </a:ext>
            </a:extLst>
          </p:cNvPr>
          <p:cNvGrpSpPr/>
          <p:nvPr/>
        </p:nvGrpSpPr>
        <p:grpSpPr>
          <a:xfrm>
            <a:off x="966612" y="2803569"/>
            <a:ext cx="1188052" cy="1214673"/>
            <a:chOff x="1779602" y="1104706"/>
            <a:chExt cx="1188052" cy="1214673"/>
          </a:xfrm>
          <a:solidFill>
            <a:srgbClr val="1C82FF"/>
          </a:solidFill>
        </p:grpSpPr>
        <p:sp>
          <p:nvSpPr>
            <p:cNvPr id="18" name="Block Arc 17">
              <a:extLst>
                <a:ext uri="{FF2B5EF4-FFF2-40B4-BE49-F238E27FC236}">
                  <a16:creationId xmlns:a16="http://schemas.microsoft.com/office/drawing/2014/main" id="{DDC422FB-BD4F-4A4D-92B9-B4B3B2564AB3}"/>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19" name="Right Triangle 18">
              <a:extLst>
                <a:ext uri="{FF2B5EF4-FFF2-40B4-BE49-F238E27FC236}">
                  <a16:creationId xmlns:a16="http://schemas.microsoft.com/office/drawing/2014/main" id="{6999C902-7F5B-4CE4-BE24-AC0A1EEEB9B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0" name="Group 19">
            <a:extLst>
              <a:ext uri="{FF2B5EF4-FFF2-40B4-BE49-F238E27FC236}">
                <a16:creationId xmlns:a16="http://schemas.microsoft.com/office/drawing/2014/main" id="{CF6371E5-8EA5-472A-B287-4063ADACC0C5}"/>
              </a:ext>
            </a:extLst>
          </p:cNvPr>
          <p:cNvGrpSpPr/>
          <p:nvPr/>
        </p:nvGrpSpPr>
        <p:grpSpPr>
          <a:xfrm>
            <a:off x="966612" y="3785581"/>
            <a:ext cx="1188052" cy="1214673"/>
            <a:chOff x="1779602" y="1104706"/>
            <a:chExt cx="1188052" cy="1214673"/>
          </a:xfrm>
          <a:solidFill>
            <a:srgbClr val="1ED0A6"/>
          </a:solidFill>
        </p:grpSpPr>
        <p:sp>
          <p:nvSpPr>
            <p:cNvPr id="21" name="Block Arc 20">
              <a:extLst>
                <a:ext uri="{FF2B5EF4-FFF2-40B4-BE49-F238E27FC236}">
                  <a16:creationId xmlns:a16="http://schemas.microsoft.com/office/drawing/2014/main" id="{63AD49AA-7075-41A6-8451-4B6F7EA650AB}"/>
                </a:ext>
              </a:extLst>
            </p:cNvPr>
            <p:cNvSpPr/>
            <p:nvPr/>
          </p:nvSpPr>
          <p:spPr>
            <a:xfrm rot="5400000">
              <a:off x="1779602" y="1131327"/>
              <a:ext cx="1188052" cy="1188052"/>
            </a:xfrm>
            <a:prstGeom prst="blockArc">
              <a:avLst>
                <a:gd name="adj1" fmla="val 10473157"/>
                <a:gd name="adj2" fmla="val 203130"/>
                <a:gd name="adj3" fmla="val 18637"/>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2" name="Right Triangle 21">
              <a:extLst>
                <a:ext uri="{FF2B5EF4-FFF2-40B4-BE49-F238E27FC236}">
                  <a16:creationId xmlns:a16="http://schemas.microsoft.com/office/drawing/2014/main" id="{3EF9F0A4-5F81-416D-B02E-399D54E37F39}"/>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23" name="Group 22">
            <a:extLst>
              <a:ext uri="{FF2B5EF4-FFF2-40B4-BE49-F238E27FC236}">
                <a16:creationId xmlns:a16="http://schemas.microsoft.com/office/drawing/2014/main" id="{5B036D5E-C0CA-4C81-8B05-BE1B189FCCA3}"/>
              </a:ext>
            </a:extLst>
          </p:cNvPr>
          <p:cNvGrpSpPr/>
          <p:nvPr/>
        </p:nvGrpSpPr>
        <p:grpSpPr>
          <a:xfrm>
            <a:off x="966612" y="4767593"/>
            <a:ext cx="1188052" cy="1214673"/>
            <a:chOff x="1779602" y="1104706"/>
            <a:chExt cx="1188052" cy="1214673"/>
          </a:xfrm>
          <a:solidFill>
            <a:srgbClr val="00BDFB"/>
          </a:solidFill>
        </p:grpSpPr>
        <p:sp>
          <p:nvSpPr>
            <p:cNvPr id="24" name="Block Arc 23">
              <a:extLst>
                <a:ext uri="{FF2B5EF4-FFF2-40B4-BE49-F238E27FC236}">
                  <a16:creationId xmlns:a16="http://schemas.microsoft.com/office/drawing/2014/main" id="{8E00E7FC-864C-44AC-9F31-A8BB0F03D5BF}"/>
                </a:ext>
              </a:extLst>
            </p:cNvPr>
            <p:cNvSpPr/>
            <p:nvPr/>
          </p:nvSpPr>
          <p:spPr>
            <a:xfrm rot="5400000">
              <a:off x="1779602" y="1131327"/>
              <a:ext cx="1188052" cy="1188052"/>
            </a:xfrm>
            <a:prstGeom prst="blockArc">
              <a:avLst>
                <a:gd name="adj1" fmla="val 10473157"/>
                <a:gd name="adj2" fmla="val 5483321"/>
                <a:gd name="adj3" fmla="val 16974"/>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black"/>
                </a:solidFill>
                <a:effectLst/>
                <a:uLnTx/>
                <a:uFillTx/>
                <a:latin typeface="Arial"/>
                <a:ea typeface="굴림" panose="020B0600000101010101" pitchFamily="34" charset="-127"/>
                <a:cs typeface="+mn-cs"/>
              </a:endParaRPr>
            </a:p>
          </p:txBody>
        </p:sp>
        <p:sp>
          <p:nvSpPr>
            <p:cNvPr id="25" name="Right Triangle 24">
              <a:extLst>
                <a:ext uri="{FF2B5EF4-FFF2-40B4-BE49-F238E27FC236}">
                  <a16:creationId xmlns:a16="http://schemas.microsoft.com/office/drawing/2014/main" id="{656261B6-E8A3-4B75-BA33-ED452D5F8B45}"/>
                </a:ext>
              </a:extLst>
            </p:cNvPr>
            <p:cNvSpPr/>
            <p:nvPr/>
          </p:nvSpPr>
          <p:spPr>
            <a:xfrm rot="2700000">
              <a:off x="2223425" y="1104706"/>
              <a:ext cx="261214" cy="261214"/>
            </a:xfrm>
            <a:prstGeom prst="rtTriangle">
              <a:avLst/>
            </a:prstGeom>
            <a:grp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27" name="TextBox 26">
            <a:extLst>
              <a:ext uri="{FF2B5EF4-FFF2-40B4-BE49-F238E27FC236}">
                <a16:creationId xmlns:a16="http://schemas.microsoft.com/office/drawing/2014/main" id="{B9C9FF9D-0105-4A9D-A109-4B034F12BA8B}"/>
              </a:ext>
            </a:extLst>
          </p:cNvPr>
          <p:cNvSpPr txBox="1"/>
          <p:nvPr/>
        </p:nvSpPr>
        <p:spPr>
          <a:xfrm>
            <a:off x="2452954" y="2225823"/>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i="0" u="none" strike="noStrike" kern="1200" cap="none" spc="0" normalizeH="0" baseline="0" noProof="0" dirty="0" err="1">
                <a:ln>
                  <a:noFill/>
                </a:ln>
                <a:solidFill>
                  <a:schemeClr val="bg1">
                    <a:lumMod val="65000"/>
                  </a:schemeClr>
                </a:solidFill>
                <a:effectLst/>
                <a:uLnTx/>
                <a:uFillTx/>
                <a:latin typeface="Arial"/>
                <a:ea typeface="+mn-ea"/>
                <a:cs typeface="+mn-cs"/>
              </a:rPr>
              <a:t>Tổng</a:t>
            </a:r>
            <a:r>
              <a:rPr kumimoji="0" lang="en-US" sz="240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2400" i="0" u="none" strike="noStrike" kern="1200" cap="none" spc="0" normalizeH="0" baseline="0" noProof="0" dirty="0" err="1">
                <a:ln>
                  <a:noFill/>
                </a:ln>
                <a:solidFill>
                  <a:schemeClr val="bg1">
                    <a:lumMod val="65000"/>
                  </a:schemeClr>
                </a:solidFill>
                <a:effectLst/>
                <a:uLnTx/>
                <a:uFillTx/>
                <a:latin typeface="Arial"/>
                <a:ea typeface="+mn-ea"/>
                <a:cs typeface="+mn-cs"/>
              </a:rPr>
              <a:t>quan</a:t>
            </a:r>
            <a:r>
              <a:rPr kumimoji="0" lang="en-US" sz="2400" i="0" u="none" strike="noStrike" kern="1200" cap="none" spc="0" normalizeH="0" baseline="0" noProof="0" dirty="0">
                <a:ln>
                  <a:noFill/>
                </a:ln>
                <a:solidFill>
                  <a:schemeClr val="bg1">
                    <a:lumMod val="65000"/>
                  </a:schemeClr>
                </a:solidFill>
                <a:effectLst/>
                <a:uLnTx/>
                <a:uFillTx/>
                <a:latin typeface="Arial"/>
                <a:ea typeface="+mn-ea"/>
                <a:cs typeface="+mn-cs"/>
              </a:rPr>
              <a:t> </a:t>
            </a:r>
            <a:r>
              <a:rPr kumimoji="0" lang="en-US" sz="2400" i="0" u="none" strike="noStrike" kern="1200" cap="none" spc="0" normalizeH="0" baseline="0" noProof="0" dirty="0" err="1">
                <a:ln>
                  <a:noFill/>
                </a:ln>
                <a:solidFill>
                  <a:schemeClr val="bg1">
                    <a:lumMod val="65000"/>
                  </a:schemeClr>
                </a:solidFill>
                <a:effectLst/>
                <a:uLnTx/>
                <a:uFillTx/>
                <a:latin typeface="Arial"/>
                <a:ea typeface="+mn-ea"/>
                <a:cs typeface="+mn-cs"/>
              </a:rPr>
              <a:t>về</a:t>
            </a:r>
            <a:r>
              <a:rPr kumimoji="0" lang="en-US" sz="2400" i="0" u="none" strike="noStrike" kern="1200" cap="none" spc="0" normalizeH="0" baseline="0" noProof="0" dirty="0">
                <a:ln>
                  <a:noFill/>
                </a:ln>
                <a:solidFill>
                  <a:schemeClr val="bg1">
                    <a:lumMod val="65000"/>
                  </a:schemeClr>
                </a:solidFill>
                <a:effectLst/>
                <a:uLnTx/>
                <a:uFillTx/>
                <a:latin typeface="Arial"/>
                <a:ea typeface="+mn-ea"/>
                <a:cs typeface="+mn-cs"/>
              </a:rPr>
              <a:t> hen</a:t>
            </a:r>
          </a:p>
        </p:txBody>
      </p:sp>
      <p:grpSp>
        <p:nvGrpSpPr>
          <p:cNvPr id="35" name="Group 34">
            <a:extLst>
              <a:ext uri="{FF2B5EF4-FFF2-40B4-BE49-F238E27FC236}">
                <a16:creationId xmlns:a16="http://schemas.microsoft.com/office/drawing/2014/main" id="{C20A8494-318B-43E5-A3D3-9CCD1ECA2F0B}"/>
              </a:ext>
            </a:extLst>
          </p:cNvPr>
          <p:cNvGrpSpPr/>
          <p:nvPr/>
        </p:nvGrpSpPr>
        <p:grpSpPr>
          <a:xfrm>
            <a:off x="7264958" y="1898939"/>
            <a:ext cx="4003676" cy="475860"/>
            <a:chOff x="1487532" y="2017033"/>
            <a:chExt cx="2952328" cy="376914"/>
          </a:xfrm>
        </p:grpSpPr>
        <p:sp>
          <p:nvSpPr>
            <p:cNvPr id="36" name="Rectangle 9">
              <a:extLst>
                <a:ext uri="{FF2B5EF4-FFF2-40B4-BE49-F238E27FC236}">
                  <a16:creationId xmlns:a16="http://schemas.microsoft.com/office/drawing/2014/main" id="{081BCCD2-2DF8-4585-BC17-8DA7D2FADFA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565874">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37" name="Rectangle 6">
              <a:extLst>
                <a:ext uri="{FF2B5EF4-FFF2-40B4-BE49-F238E27FC236}">
                  <a16:creationId xmlns:a16="http://schemas.microsoft.com/office/drawing/2014/main" id="{4E95CF82-170D-454F-A64E-2B70AF67BFB7}"/>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565874"/>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38" name="Group 37">
            <a:extLst>
              <a:ext uri="{FF2B5EF4-FFF2-40B4-BE49-F238E27FC236}">
                <a16:creationId xmlns:a16="http://schemas.microsoft.com/office/drawing/2014/main" id="{A00B4155-0A2B-4627-9C77-654562FA5EB5}"/>
              </a:ext>
            </a:extLst>
          </p:cNvPr>
          <p:cNvGrpSpPr/>
          <p:nvPr/>
        </p:nvGrpSpPr>
        <p:grpSpPr>
          <a:xfrm>
            <a:off x="7264958" y="2880951"/>
            <a:ext cx="4003676" cy="475860"/>
            <a:chOff x="1487532" y="2017033"/>
            <a:chExt cx="2952328" cy="376914"/>
          </a:xfrm>
        </p:grpSpPr>
        <p:sp>
          <p:nvSpPr>
            <p:cNvPr id="39" name="Rectangle 9">
              <a:extLst>
                <a:ext uri="{FF2B5EF4-FFF2-40B4-BE49-F238E27FC236}">
                  <a16:creationId xmlns:a16="http://schemas.microsoft.com/office/drawing/2014/main" id="{3FA3F046-A4B3-461A-9C5F-3713539318DD}"/>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C82FF">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0" name="Rectangle 6">
              <a:extLst>
                <a:ext uri="{FF2B5EF4-FFF2-40B4-BE49-F238E27FC236}">
                  <a16:creationId xmlns:a16="http://schemas.microsoft.com/office/drawing/2014/main" id="{453992EB-6B24-4146-A254-1CC19BD2BF50}"/>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C82FF"/>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1" name="Group 40">
            <a:extLst>
              <a:ext uri="{FF2B5EF4-FFF2-40B4-BE49-F238E27FC236}">
                <a16:creationId xmlns:a16="http://schemas.microsoft.com/office/drawing/2014/main" id="{5EE55283-42D8-41B2-921F-8D39A0EF36BC}"/>
              </a:ext>
            </a:extLst>
          </p:cNvPr>
          <p:cNvGrpSpPr/>
          <p:nvPr/>
        </p:nvGrpSpPr>
        <p:grpSpPr>
          <a:xfrm>
            <a:off x="7264958" y="3862963"/>
            <a:ext cx="4003676" cy="475860"/>
            <a:chOff x="1487532" y="2017033"/>
            <a:chExt cx="2952328" cy="376914"/>
          </a:xfrm>
        </p:grpSpPr>
        <p:sp>
          <p:nvSpPr>
            <p:cNvPr id="42" name="Rectangle 9">
              <a:extLst>
                <a:ext uri="{FF2B5EF4-FFF2-40B4-BE49-F238E27FC236}">
                  <a16:creationId xmlns:a16="http://schemas.microsoft.com/office/drawing/2014/main" id="{DFC2C06C-56A0-427F-A4D0-55BA8E0D582E}"/>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1ED0A6">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3" name="Rectangle 6">
              <a:extLst>
                <a:ext uri="{FF2B5EF4-FFF2-40B4-BE49-F238E27FC236}">
                  <a16:creationId xmlns:a16="http://schemas.microsoft.com/office/drawing/2014/main" id="{98886B0F-427D-4995-844A-13C4D585E362}"/>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1ED0A6"/>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grpSp>
        <p:nvGrpSpPr>
          <p:cNvPr id="44" name="Group 43">
            <a:extLst>
              <a:ext uri="{FF2B5EF4-FFF2-40B4-BE49-F238E27FC236}">
                <a16:creationId xmlns:a16="http://schemas.microsoft.com/office/drawing/2014/main" id="{DDC370CE-8C1D-42A1-A2E0-53590DFA370B}"/>
              </a:ext>
            </a:extLst>
          </p:cNvPr>
          <p:cNvGrpSpPr/>
          <p:nvPr/>
        </p:nvGrpSpPr>
        <p:grpSpPr>
          <a:xfrm>
            <a:off x="7264958" y="4844975"/>
            <a:ext cx="4003676" cy="475860"/>
            <a:chOff x="1487532" y="2017033"/>
            <a:chExt cx="2952328" cy="376914"/>
          </a:xfrm>
        </p:grpSpPr>
        <p:sp>
          <p:nvSpPr>
            <p:cNvPr id="45" name="Rectangle 9">
              <a:extLst>
                <a:ext uri="{FF2B5EF4-FFF2-40B4-BE49-F238E27FC236}">
                  <a16:creationId xmlns:a16="http://schemas.microsoft.com/office/drawing/2014/main" id="{006C1C68-FDA1-4A10-A59A-2CA500D3A4FC}"/>
                </a:ext>
              </a:extLst>
            </p:cNvPr>
            <p:cNvSpPr/>
            <p:nvPr/>
          </p:nvSpPr>
          <p:spPr>
            <a:xfrm>
              <a:off x="4319543" y="2027138"/>
              <a:ext cx="115353" cy="366809"/>
            </a:xfrm>
            <a:custGeom>
              <a:avLst/>
              <a:gdLst>
                <a:gd name="connsiteX0" fmla="*/ 0 w 914400"/>
                <a:gd name="connsiteY0" fmla="*/ 0 h 914400"/>
                <a:gd name="connsiteX1" fmla="*/ 914400 w 914400"/>
                <a:gd name="connsiteY1" fmla="*/ 0 h 914400"/>
                <a:gd name="connsiteX2" fmla="*/ 914400 w 914400"/>
                <a:gd name="connsiteY2" fmla="*/ 914400 h 914400"/>
                <a:gd name="connsiteX3" fmla="*/ 0 w 914400"/>
                <a:gd name="connsiteY3" fmla="*/ 914400 h 914400"/>
                <a:gd name="connsiteX4" fmla="*/ 0 w 914400"/>
                <a:gd name="connsiteY4" fmla="*/ 0 h 914400"/>
                <a:gd name="connsiteX0" fmla="*/ 0 w 914400"/>
                <a:gd name="connsiteY0" fmla="*/ 292963 h 1207363"/>
                <a:gd name="connsiteX1" fmla="*/ 914400 w 914400"/>
                <a:gd name="connsiteY1" fmla="*/ 0 h 1207363"/>
                <a:gd name="connsiteX2" fmla="*/ 914400 w 914400"/>
                <a:gd name="connsiteY2" fmla="*/ 1207363 h 1207363"/>
                <a:gd name="connsiteX3" fmla="*/ 0 w 914400"/>
                <a:gd name="connsiteY3" fmla="*/ 1207363 h 1207363"/>
                <a:gd name="connsiteX4" fmla="*/ 0 w 914400"/>
                <a:gd name="connsiteY4" fmla="*/ 292963 h 1207363"/>
                <a:gd name="connsiteX0" fmla="*/ 612559 w 914400"/>
                <a:gd name="connsiteY0" fmla="*/ 8877 h 1207363"/>
                <a:gd name="connsiteX1" fmla="*/ 914400 w 914400"/>
                <a:gd name="connsiteY1" fmla="*/ 0 h 1207363"/>
                <a:gd name="connsiteX2" fmla="*/ 914400 w 914400"/>
                <a:gd name="connsiteY2" fmla="*/ 1207363 h 1207363"/>
                <a:gd name="connsiteX3" fmla="*/ 0 w 914400"/>
                <a:gd name="connsiteY3" fmla="*/ 1207363 h 1207363"/>
                <a:gd name="connsiteX4" fmla="*/ 612559 w 914400"/>
                <a:gd name="connsiteY4" fmla="*/ 8877 h 1207363"/>
                <a:gd name="connsiteX0" fmla="*/ 0 w 301841"/>
                <a:gd name="connsiteY0" fmla="*/ 8877 h 1207363"/>
                <a:gd name="connsiteX1" fmla="*/ 301841 w 301841"/>
                <a:gd name="connsiteY1" fmla="*/ 0 h 1207363"/>
                <a:gd name="connsiteX2" fmla="*/ 301841 w 301841"/>
                <a:gd name="connsiteY2" fmla="*/ 1207363 h 1207363"/>
                <a:gd name="connsiteX3" fmla="*/ 186432 w 301841"/>
                <a:gd name="connsiteY3" fmla="*/ 408372 h 1207363"/>
                <a:gd name="connsiteX4" fmla="*/ 0 w 301841"/>
                <a:gd name="connsiteY4" fmla="*/ 8877 h 1207363"/>
                <a:gd name="connsiteX0" fmla="*/ 0 w 133166"/>
                <a:gd name="connsiteY0" fmla="*/ 0 h 1207364"/>
                <a:gd name="connsiteX1" fmla="*/ 133166 w 133166"/>
                <a:gd name="connsiteY1" fmla="*/ 1 h 1207364"/>
                <a:gd name="connsiteX2" fmla="*/ 133166 w 133166"/>
                <a:gd name="connsiteY2" fmla="*/ 1207364 h 1207364"/>
                <a:gd name="connsiteX3" fmla="*/ 17757 w 133166"/>
                <a:gd name="connsiteY3" fmla="*/ 408373 h 1207364"/>
                <a:gd name="connsiteX4" fmla="*/ 0 w 133166"/>
                <a:gd name="connsiteY4" fmla="*/ 0 h 1207364"/>
                <a:gd name="connsiteX0" fmla="*/ 0 w 142044"/>
                <a:gd name="connsiteY0" fmla="*/ 0 h 408373"/>
                <a:gd name="connsiteX1" fmla="*/ 133166 w 142044"/>
                <a:gd name="connsiteY1" fmla="*/ 1 h 408373"/>
                <a:gd name="connsiteX2" fmla="*/ 142044 w 142044"/>
                <a:gd name="connsiteY2" fmla="*/ 301842 h 408373"/>
                <a:gd name="connsiteX3" fmla="*/ 17757 w 142044"/>
                <a:gd name="connsiteY3" fmla="*/ 408373 h 408373"/>
                <a:gd name="connsiteX4" fmla="*/ 0 w 142044"/>
                <a:gd name="connsiteY4" fmla="*/ 0 h 408373"/>
                <a:gd name="connsiteX0" fmla="*/ 0 w 133166"/>
                <a:gd name="connsiteY0" fmla="*/ 0 h 408373"/>
                <a:gd name="connsiteX1" fmla="*/ 133166 w 133166"/>
                <a:gd name="connsiteY1" fmla="*/ 1 h 408373"/>
                <a:gd name="connsiteX2" fmla="*/ 118293 w 133166"/>
                <a:gd name="connsiteY2" fmla="*/ 313717 h 408373"/>
                <a:gd name="connsiteX3" fmla="*/ 17757 w 133166"/>
                <a:gd name="connsiteY3" fmla="*/ 408373 h 408373"/>
                <a:gd name="connsiteX4" fmla="*/ 0 w 133166"/>
                <a:gd name="connsiteY4" fmla="*/ 0 h 408373"/>
                <a:gd name="connsiteX0" fmla="*/ 0 w 118293"/>
                <a:gd name="connsiteY0" fmla="*/ 5937 h 414310"/>
                <a:gd name="connsiteX1" fmla="*/ 115353 w 118293"/>
                <a:gd name="connsiteY1" fmla="*/ 0 h 414310"/>
                <a:gd name="connsiteX2" fmla="*/ 118293 w 118293"/>
                <a:gd name="connsiteY2" fmla="*/ 319654 h 414310"/>
                <a:gd name="connsiteX3" fmla="*/ 17757 w 118293"/>
                <a:gd name="connsiteY3" fmla="*/ 414310 h 414310"/>
                <a:gd name="connsiteX4" fmla="*/ 0 w 118293"/>
                <a:gd name="connsiteY4" fmla="*/ 5937 h 414310"/>
                <a:gd name="connsiteX0" fmla="*/ 0 w 118293"/>
                <a:gd name="connsiteY0" fmla="*/ 5937 h 366809"/>
                <a:gd name="connsiteX1" fmla="*/ 115353 w 118293"/>
                <a:gd name="connsiteY1" fmla="*/ 0 h 366809"/>
                <a:gd name="connsiteX2" fmla="*/ 118293 w 118293"/>
                <a:gd name="connsiteY2" fmla="*/ 319654 h 366809"/>
                <a:gd name="connsiteX3" fmla="*/ 5882 w 118293"/>
                <a:gd name="connsiteY3" fmla="*/ 366809 h 366809"/>
                <a:gd name="connsiteX4" fmla="*/ 0 w 118293"/>
                <a:gd name="connsiteY4" fmla="*/ 5937 h 366809"/>
                <a:gd name="connsiteX0" fmla="*/ 0 w 115353"/>
                <a:gd name="connsiteY0" fmla="*/ 5937 h 366809"/>
                <a:gd name="connsiteX1" fmla="*/ 115353 w 115353"/>
                <a:gd name="connsiteY1" fmla="*/ 0 h 366809"/>
                <a:gd name="connsiteX2" fmla="*/ 112356 w 115353"/>
                <a:gd name="connsiteY2" fmla="*/ 278091 h 366809"/>
                <a:gd name="connsiteX3" fmla="*/ 5882 w 115353"/>
                <a:gd name="connsiteY3" fmla="*/ 366809 h 366809"/>
                <a:gd name="connsiteX4" fmla="*/ 0 w 115353"/>
                <a:gd name="connsiteY4" fmla="*/ 5937 h 36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53" h="366809">
                  <a:moveTo>
                    <a:pt x="0" y="5937"/>
                  </a:moveTo>
                  <a:lnTo>
                    <a:pt x="115353" y="0"/>
                  </a:lnTo>
                  <a:lnTo>
                    <a:pt x="112356" y="278091"/>
                  </a:lnTo>
                  <a:lnTo>
                    <a:pt x="5882" y="366809"/>
                  </a:lnTo>
                  <a:cubicBezTo>
                    <a:pt x="3921" y="246518"/>
                    <a:pt x="1961" y="126228"/>
                    <a:pt x="0" y="5937"/>
                  </a:cubicBezTo>
                  <a:close/>
                </a:path>
              </a:pathLst>
            </a:custGeom>
            <a:solidFill>
              <a:srgbClr val="00BDFB">
                <a:lumMod val="50000"/>
              </a:srgbClr>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46" name="Rectangle 6">
              <a:extLst>
                <a:ext uri="{FF2B5EF4-FFF2-40B4-BE49-F238E27FC236}">
                  <a16:creationId xmlns:a16="http://schemas.microsoft.com/office/drawing/2014/main" id="{E24EAD96-DEEA-4C72-8475-ED9CAF9EC12A}"/>
                </a:ext>
              </a:extLst>
            </p:cNvPr>
            <p:cNvSpPr/>
            <p:nvPr/>
          </p:nvSpPr>
          <p:spPr>
            <a:xfrm flipH="1">
              <a:off x="1487532" y="2017033"/>
              <a:ext cx="2952328" cy="288033"/>
            </a:xfrm>
            <a:custGeom>
              <a:avLst/>
              <a:gdLst>
                <a:gd name="connsiteX0" fmla="*/ 0 w 5285462"/>
                <a:gd name="connsiteY0" fmla="*/ 0 h 576064"/>
                <a:gd name="connsiteX1" fmla="*/ 4724629 w 5285462"/>
                <a:gd name="connsiteY1" fmla="*/ 0 h 576064"/>
                <a:gd name="connsiteX2" fmla="*/ 5285462 w 5285462"/>
                <a:gd name="connsiteY2" fmla="*/ 576064 h 576064"/>
                <a:gd name="connsiteX3" fmla="*/ 0 w 5285462"/>
                <a:gd name="connsiteY3" fmla="*/ 576064 h 576064"/>
                <a:gd name="connsiteX4" fmla="*/ 0 w 5285462"/>
                <a:gd name="connsiteY4" fmla="*/ 0 h 57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5462" h="576064">
                  <a:moveTo>
                    <a:pt x="0" y="0"/>
                  </a:moveTo>
                  <a:lnTo>
                    <a:pt x="4724629" y="0"/>
                  </a:lnTo>
                  <a:lnTo>
                    <a:pt x="5285462" y="576064"/>
                  </a:lnTo>
                  <a:lnTo>
                    <a:pt x="0" y="576064"/>
                  </a:lnTo>
                  <a:lnTo>
                    <a:pt x="0" y="0"/>
                  </a:lnTo>
                  <a:close/>
                </a:path>
              </a:pathLst>
            </a:custGeom>
            <a:solidFill>
              <a:srgbClr val="00BDFB"/>
            </a:solidFill>
            <a:ln w="1270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grpSp>
      <p:sp>
        <p:nvSpPr>
          <p:cNvPr id="55" name="Oval 54">
            <a:extLst>
              <a:ext uri="{FF2B5EF4-FFF2-40B4-BE49-F238E27FC236}">
                <a16:creationId xmlns:a16="http://schemas.microsoft.com/office/drawing/2014/main" id="{AC145DEF-9C4E-4EDD-A65C-89E010BAEC8A}"/>
              </a:ext>
            </a:extLst>
          </p:cNvPr>
          <p:cNvSpPr/>
          <p:nvPr/>
        </p:nvSpPr>
        <p:spPr>
          <a:xfrm>
            <a:off x="1285201" y="2187688"/>
            <a:ext cx="499800" cy="499800"/>
          </a:xfrm>
          <a:prstGeom prst="ellipse">
            <a:avLst/>
          </a:prstGeom>
          <a:solidFill>
            <a:srgbClr val="565874"/>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6" name="Oval 55">
            <a:extLst>
              <a:ext uri="{FF2B5EF4-FFF2-40B4-BE49-F238E27FC236}">
                <a16:creationId xmlns:a16="http://schemas.microsoft.com/office/drawing/2014/main" id="{34F4625E-FFCC-440B-81AE-4897010D47F9}"/>
              </a:ext>
            </a:extLst>
          </p:cNvPr>
          <p:cNvSpPr/>
          <p:nvPr/>
        </p:nvSpPr>
        <p:spPr>
          <a:xfrm>
            <a:off x="1310280" y="3179522"/>
            <a:ext cx="499800" cy="499800"/>
          </a:xfrm>
          <a:prstGeom prst="ellipse">
            <a:avLst/>
          </a:prstGeom>
          <a:solidFill>
            <a:srgbClr val="1C82FF"/>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7" name="Oval 56">
            <a:extLst>
              <a:ext uri="{FF2B5EF4-FFF2-40B4-BE49-F238E27FC236}">
                <a16:creationId xmlns:a16="http://schemas.microsoft.com/office/drawing/2014/main" id="{594E2F4F-3D13-4664-A2B4-32D67ABFE912}"/>
              </a:ext>
            </a:extLst>
          </p:cNvPr>
          <p:cNvSpPr/>
          <p:nvPr/>
        </p:nvSpPr>
        <p:spPr>
          <a:xfrm>
            <a:off x="1310280" y="4166742"/>
            <a:ext cx="499800" cy="499800"/>
          </a:xfrm>
          <a:prstGeom prst="ellipse">
            <a:avLst/>
          </a:prstGeom>
          <a:solidFill>
            <a:srgbClr val="1ED0A6"/>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8" name="Oval 57">
            <a:extLst>
              <a:ext uri="{FF2B5EF4-FFF2-40B4-BE49-F238E27FC236}">
                <a16:creationId xmlns:a16="http://schemas.microsoft.com/office/drawing/2014/main" id="{23C14CD3-0EDE-4670-A5AB-D433D607259D}"/>
              </a:ext>
            </a:extLst>
          </p:cNvPr>
          <p:cNvSpPr/>
          <p:nvPr/>
        </p:nvSpPr>
        <p:spPr>
          <a:xfrm>
            <a:off x="1310280" y="5153961"/>
            <a:ext cx="499800" cy="499800"/>
          </a:xfrm>
          <a:prstGeom prst="ellipse">
            <a:avLst/>
          </a:prstGeom>
          <a:solidFill>
            <a:srgbClr val="00BDFB"/>
          </a:solidFill>
          <a:ln w="82550" cap="flat" cmpd="sng" algn="ctr">
            <a:noFill/>
            <a:prstDash val="solid"/>
            <a:miter lim="800000"/>
          </a:ln>
          <a:effectLst/>
        </p:spPr>
        <p:txBody>
          <a:bodyPr rtlCol="0" anchor="ctr"/>
          <a:lstStyle/>
          <a:p>
            <a:pPr marL="0" marR="0" lvl="0" indent="0" algn="ctr" defTabSz="914286" rtl="0" eaLnBrk="1" fontAlgn="auto" latinLnBrk="0" hangingPunct="1">
              <a:lnSpc>
                <a:spcPct val="100000"/>
              </a:lnSpc>
              <a:spcBef>
                <a:spcPts val="0"/>
              </a:spcBef>
              <a:spcAft>
                <a:spcPts val="0"/>
              </a:spcAft>
              <a:buClrTx/>
              <a:buSzTx/>
              <a:buFontTx/>
              <a:buNone/>
              <a:tabLst/>
              <a:defRPr/>
            </a:pPr>
            <a:endParaRPr kumimoji="0" lang="ko-KR" altLang="en-US" sz="2700" b="0" i="0" u="none" strike="noStrike" kern="0" cap="none" spc="0" normalizeH="0" baseline="0" noProof="0">
              <a:ln>
                <a:noFill/>
              </a:ln>
              <a:solidFill>
                <a:prstClr val="white"/>
              </a:solidFill>
              <a:effectLst/>
              <a:uLnTx/>
              <a:uFillTx/>
              <a:latin typeface="Arial"/>
              <a:ea typeface="굴림" panose="020B0600000101010101" pitchFamily="34" charset="-127"/>
              <a:cs typeface="+mn-cs"/>
            </a:endParaRPr>
          </a:p>
        </p:txBody>
      </p:sp>
      <p:sp>
        <p:nvSpPr>
          <p:cNvPr id="59" name="TextBox 58">
            <a:extLst>
              <a:ext uri="{FF2B5EF4-FFF2-40B4-BE49-F238E27FC236}">
                <a16:creationId xmlns:a16="http://schemas.microsoft.com/office/drawing/2014/main" id="{EE12B5DA-1798-499C-ABF6-D65171C9D51A}"/>
              </a:ext>
            </a:extLst>
          </p:cNvPr>
          <p:cNvSpPr txBox="1"/>
          <p:nvPr/>
        </p:nvSpPr>
        <p:spPr>
          <a:xfrm>
            <a:off x="1340579" y="2213519"/>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1</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0" name="TextBox 59">
            <a:extLst>
              <a:ext uri="{FF2B5EF4-FFF2-40B4-BE49-F238E27FC236}">
                <a16:creationId xmlns:a16="http://schemas.microsoft.com/office/drawing/2014/main" id="{759CE4A6-68E2-4A18-9A82-301B589B227B}"/>
              </a:ext>
            </a:extLst>
          </p:cNvPr>
          <p:cNvSpPr txBox="1"/>
          <p:nvPr/>
        </p:nvSpPr>
        <p:spPr>
          <a:xfrm>
            <a:off x="1355880" y="3184730"/>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2</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1" name="TextBox 60">
            <a:extLst>
              <a:ext uri="{FF2B5EF4-FFF2-40B4-BE49-F238E27FC236}">
                <a16:creationId xmlns:a16="http://schemas.microsoft.com/office/drawing/2014/main" id="{D6AFB25A-7764-4B1B-941C-07B472CA1F7B}"/>
              </a:ext>
            </a:extLst>
          </p:cNvPr>
          <p:cNvSpPr txBox="1"/>
          <p:nvPr/>
        </p:nvSpPr>
        <p:spPr>
          <a:xfrm>
            <a:off x="1330798" y="4166742"/>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3</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2" name="TextBox 61">
            <a:extLst>
              <a:ext uri="{FF2B5EF4-FFF2-40B4-BE49-F238E27FC236}">
                <a16:creationId xmlns:a16="http://schemas.microsoft.com/office/drawing/2014/main" id="{8D959BF9-1F7E-42BD-A941-E1D57D0D033C}"/>
              </a:ext>
            </a:extLst>
          </p:cNvPr>
          <p:cNvSpPr txBox="1"/>
          <p:nvPr/>
        </p:nvSpPr>
        <p:spPr>
          <a:xfrm>
            <a:off x="1349148" y="5149945"/>
            <a:ext cx="408605"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rPr>
              <a:t>4</a:t>
            </a:r>
            <a:endParaRPr kumimoji="0" lang="ko-KR" altLang="en-US" sz="2700" b="1" i="0" u="none" strike="noStrike" kern="1200" cap="none" spc="0" normalizeH="0" baseline="0" noProof="0" dirty="0">
              <a:ln>
                <a:noFill/>
              </a:ln>
              <a:solidFill>
                <a:prstClr val="white"/>
              </a:solidFill>
              <a:effectLst/>
              <a:uLnTx/>
              <a:uFillTx/>
              <a:latin typeface="Arial"/>
              <a:ea typeface="굴림" panose="020B0600000101010101" pitchFamily="34" charset="-127"/>
              <a:cs typeface="+mn-cs"/>
            </a:endParaRPr>
          </a:p>
        </p:txBody>
      </p:sp>
      <p:sp>
        <p:nvSpPr>
          <p:cNvPr id="63" name="TextBox 62">
            <a:extLst>
              <a:ext uri="{FF2B5EF4-FFF2-40B4-BE49-F238E27FC236}">
                <a16:creationId xmlns:a16="http://schemas.microsoft.com/office/drawing/2014/main" id="{71331681-E423-4A66-928F-5B0BF9BF17CC}"/>
              </a:ext>
            </a:extLst>
          </p:cNvPr>
          <p:cNvSpPr txBox="1"/>
          <p:nvPr/>
        </p:nvSpPr>
        <p:spPr>
          <a:xfrm>
            <a:off x="2489222" y="3269744"/>
            <a:ext cx="642617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Arial"/>
                <a:ea typeface="+mn-ea"/>
                <a:cs typeface="+mn-cs"/>
              </a:rPr>
              <a:t>Dữ</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liệu</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của</a:t>
            </a:r>
            <a:r>
              <a:rPr kumimoji="0" lang="en-US" sz="2400" b="1" i="0" u="none" strike="noStrike" kern="1200" cap="none" spc="0" normalizeH="0" baseline="0" noProof="0" dirty="0">
                <a:ln>
                  <a:noFill/>
                </a:ln>
                <a:solidFill>
                  <a:srgbClr val="FF0000"/>
                </a:solidFill>
                <a:effectLst/>
                <a:uLnTx/>
                <a:uFillTx/>
                <a:latin typeface="Arial"/>
                <a:ea typeface="+mn-ea"/>
                <a:cs typeface="+mn-cs"/>
              </a:rPr>
              <a:t> Tiotropium </a:t>
            </a:r>
            <a:r>
              <a:rPr kumimoji="0" lang="en-US" sz="2400" b="1" i="0" u="none" strike="noStrike" kern="1200" cap="none" spc="0" normalizeH="0" baseline="0" noProof="0" dirty="0" err="1">
                <a:ln>
                  <a:noFill/>
                </a:ln>
                <a:solidFill>
                  <a:srgbClr val="FF0000"/>
                </a:solidFill>
                <a:effectLst/>
                <a:uLnTx/>
                <a:uFillTx/>
                <a:latin typeface="Arial"/>
                <a:ea typeface="+mn-ea"/>
                <a:cs typeface="+mn-cs"/>
              </a:rPr>
              <a:t>trong</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điều</a:t>
            </a:r>
            <a:r>
              <a:rPr kumimoji="0" lang="en-US" sz="2400" b="1" i="0" u="none" strike="noStrike" kern="1200" cap="none" spc="0" normalizeH="0" baseline="0" noProof="0" dirty="0">
                <a:ln>
                  <a:noFill/>
                </a:ln>
                <a:solidFill>
                  <a:srgbClr val="FF0000"/>
                </a:solidFill>
                <a:effectLst/>
                <a:uLnTx/>
                <a:uFillTx/>
                <a:latin typeface="Arial"/>
                <a:ea typeface="+mn-ea"/>
                <a:cs typeface="+mn-cs"/>
              </a:rPr>
              <a:t> </a:t>
            </a:r>
            <a:r>
              <a:rPr kumimoji="0" lang="en-US" sz="2400" b="1" i="0" u="none" strike="noStrike" kern="1200" cap="none" spc="0" normalizeH="0" baseline="0" noProof="0" dirty="0" err="1">
                <a:ln>
                  <a:noFill/>
                </a:ln>
                <a:solidFill>
                  <a:srgbClr val="FF0000"/>
                </a:solidFill>
                <a:effectLst/>
                <a:uLnTx/>
                <a:uFillTx/>
                <a:latin typeface="Arial"/>
                <a:ea typeface="+mn-ea"/>
                <a:cs typeface="+mn-cs"/>
              </a:rPr>
              <a:t>trị</a:t>
            </a:r>
            <a:r>
              <a:rPr kumimoji="0" lang="en-US" sz="2400" b="1" i="0" u="none" strike="noStrike" kern="1200" cap="none" spc="0" normalizeH="0" baseline="0" noProof="0" dirty="0">
                <a:ln>
                  <a:noFill/>
                </a:ln>
                <a:solidFill>
                  <a:srgbClr val="FF0000"/>
                </a:solidFill>
                <a:effectLst/>
                <a:uLnTx/>
                <a:uFillTx/>
                <a:latin typeface="Arial"/>
                <a:ea typeface="+mn-ea"/>
                <a:cs typeface="+mn-cs"/>
              </a:rPr>
              <a:t> hen</a:t>
            </a:r>
          </a:p>
        </p:txBody>
      </p:sp>
      <p:sp>
        <p:nvSpPr>
          <p:cNvPr id="64" name="TextBox 63">
            <a:extLst>
              <a:ext uri="{FF2B5EF4-FFF2-40B4-BE49-F238E27FC236}">
                <a16:creationId xmlns:a16="http://schemas.microsoft.com/office/drawing/2014/main" id="{F3349918-0681-4B8C-9143-F5DB2E7A66F6}"/>
              </a:ext>
            </a:extLst>
          </p:cNvPr>
          <p:cNvSpPr txBox="1"/>
          <p:nvPr/>
        </p:nvSpPr>
        <p:spPr>
          <a:xfrm>
            <a:off x="2498332" y="4185809"/>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a:ea typeface="+mn-ea"/>
                <a:cs typeface="+mn-cs"/>
              </a:rPr>
              <a:t>Hướng</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dẫn</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điều</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trị</a:t>
            </a:r>
            <a:r>
              <a:rPr kumimoji="0" lang="en-US" sz="2400" b="0" i="0" u="none" strike="noStrike" kern="1200" cap="none" spc="0" normalizeH="0" baseline="0" noProof="0" dirty="0">
                <a:ln>
                  <a:noFill/>
                </a:ln>
                <a:solidFill>
                  <a:prstClr val="black"/>
                </a:solidFill>
                <a:effectLst/>
                <a:uLnTx/>
                <a:uFillTx/>
                <a:latin typeface="Arial"/>
                <a:ea typeface="+mn-ea"/>
                <a:cs typeface="+mn-cs"/>
              </a:rPr>
              <a:t> hen </a:t>
            </a:r>
          </a:p>
        </p:txBody>
      </p:sp>
      <p:sp>
        <p:nvSpPr>
          <p:cNvPr id="65" name="TextBox 64">
            <a:extLst>
              <a:ext uri="{FF2B5EF4-FFF2-40B4-BE49-F238E27FC236}">
                <a16:creationId xmlns:a16="http://schemas.microsoft.com/office/drawing/2014/main" id="{3F0602AE-74C7-457A-8071-2F327FD9111A}"/>
              </a:ext>
            </a:extLst>
          </p:cNvPr>
          <p:cNvSpPr txBox="1"/>
          <p:nvPr/>
        </p:nvSpPr>
        <p:spPr>
          <a:xfrm>
            <a:off x="2543932" y="5192096"/>
            <a:ext cx="480143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Arial"/>
                <a:ea typeface="+mn-ea"/>
                <a:cs typeface="+mn-cs"/>
              </a:rPr>
              <a:t>Vai</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trò</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của</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dụng</a:t>
            </a:r>
            <a:r>
              <a:rPr kumimoji="0" lang="en-US" sz="2400" b="0" i="0" u="none" strike="noStrike" kern="1200" cap="none" spc="0" normalizeH="0" baseline="0" noProof="0" dirty="0">
                <a:ln>
                  <a:noFill/>
                </a:ln>
                <a:solidFill>
                  <a:prstClr val="black"/>
                </a:solidFill>
                <a:effectLst/>
                <a:uLnTx/>
                <a:uFillTx/>
                <a:latin typeface="Arial"/>
                <a:ea typeface="+mn-ea"/>
                <a:cs typeface="+mn-cs"/>
              </a:rPr>
              <a:t> </a:t>
            </a:r>
            <a:r>
              <a:rPr kumimoji="0" lang="en-US" sz="2400" b="0" i="0" u="none" strike="noStrike" kern="1200" cap="none" spc="0" normalizeH="0" baseline="0" noProof="0" dirty="0" err="1">
                <a:ln>
                  <a:noFill/>
                </a:ln>
                <a:solidFill>
                  <a:prstClr val="black"/>
                </a:solidFill>
                <a:effectLst/>
                <a:uLnTx/>
                <a:uFillTx/>
                <a:latin typeface="Arial"/>
                <a:ea typeface="+mn-ea"/>
                <a:cs typeface="+mn-cs"/>
              </a:rPr>
              <a:t>cụ</a:t>
            </a:r>
            <a:r>
              <a:rPr kumimoji="0" lang="en-US" sz="2400" b="0" i="0" u="none" strike="noStrike" kern="1200" cap="none" spc="0" normalizeH="0" baseline="0" noProof="0" dirty="0">
                <a:ln>
                  <a:noFill/>
                </a:ln>
                <a:solidFill>
                  <a:prstClr val="black"/>
                </a:solidFill>
                <a:effectLst/>
                <a:uLnTx/>
                <a:uFillTx/>
                <a:latin typeface="Arial"/>
                <a:ea typeface="+mn-ea"/>
                <a:cs typeface="+mn-cs"/>
              </a:rPr>
              <a:t> Respimat</a:t>
            </a:r>
          </a:p>
        </p:txBody>
      </p:sp>
    </p:spTree>
    <p:extLst>
      <p:ext uri="{BB962C8B-B14F-4D97-AF65-F5344CB8AC3E}">
        <p14:creationId xmlns:p14="http://schemas.microsoft.com/office/powerpoint/2010/main" val="313298561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a:xfrm>
            <a:off x="894514" y="284581"/>
            <a:ext cx="11110037" cy="715687"/>
          </a:xfrm>
        </p:spPr>
        <p:txBody>
          <a:bodyPr>
            <a:noAutofit/>
          </a:bodyPr>
          <a:lstStyle/>
          <a:p>
            <a:pPr algn="ctr"/>
            <a:r>
              <a:rPr lang="en-US" sz="3200" b="1" dirty="0" err="1"/>
              <a:t>Cơ</a:t>
            </a:r>
            <a:r>
              <a:rPr lang="en-US" sz="3200" b="1" dirty="0"/>
              <a:t> </a:t>
            </a:r>
            <a:r>
              <a:rPr lang="en-US" sz="3200" b="1" dirty="0" err="1"/>
              <a:t>chế</a:t>
            </a:r>
            <a:r>
              <a:rPr lang="en-US" sz="3200" b="1" dirty="0"/>
              <a:t> </a:t>
            </a:r>
            <a:r>
              <a:rPr lang="en-US" sz="3200" b="1" dirty="0" err="1"/>
              <a:t>của</a:t>
            </a:r>
            <a:r>
              <a:rPr lang="en-US" sz="3200" b="1" dirty="0"/>
              <a:t> Tiotropium </a:t>
            </a:r>
            <a:r>
              <a:rPr lang="en-US" sz="3200" b="1" dirty="0" err="1"/>
              <a:t>trong</a:t>
            </a:r>
            <a:r>
              <a:rPr lang="en-US" sz="3200" b="1" dirty="0"/>
              <a:t> </a:t>
            </a:r>
            <a:r>
              <a:rPr lang="en-US" sz="3200" b="1" dirty="0" err="1"/>
              <a:t>kiểm</a:t>
            </a:r>
            <a:r>
              <a:rPr lang="en-US" sz="3200" b="1" dirty="0"/>
              <a:t> </a:t>
            </a:r>
            <a:r>
              <a:rPr lang="en-US" sz="3200" b="1" dirty="0" err="1"/>
              <a:t>soát</a:t>
            </a:r>
            <a:r>
              <a:rPr lang="en-US" sz="3200" b="1" dirty="0"/>
              <a:t> hen </a:t>
            </a:r>
            <a:endParaRPr lang="en-GB" sz="3200" b="1" dirty="0"/>
          </a:p>
        </p:txBody>
      </p:sp>
      <p:sp>
        <p:nvSpPr>
          <p:cNvPr id="17" name="Content Placeholder 2"/>
          <p:cNvSpPr>
            <a:spLocks noGrp="1"/>
          </p:cNvSpPr>
          <p:nvPr>
            <p:ph idx="4294967295"/>
          </p:nvPr>
        </p:nvSpPr>
        <p:spPr>
          <a:xfrm>
            <a:off x="1758870" y="5655822"/>
            <a:ext cx="4807789" cy="585787"/>
          </a:xfrm>
        </p:spPr>
        <p:txBody>
          <a:bodyPr>
            <a:normAutofit/>
          </a:bodyPr>
          <a:lstStyle/>
          <a:p>
            <a:pPr algn="just">
              <a:spcBef>
                <a:spcPts val="300"/>
              </a:spcBef>
            </a:pPr>
            <a:r>
              <a:rPr lang="en-GB" sz="1200" dirty="0">
                <a:latin typeface="+mj-lt"/>
                <a:ea typeface="Tahoma" panose="020B0604030504040204" pitchFamily="34" charset="0"/>
                <a:cs typeface="Tahoma" panose="020B0604030504040204" pitchFamily="34" charset="0"/>
              </a:rPr>
              <a:t>*</a:t>
            </a:r>
            <a:r>
              <a:rPr lang="en-GB" sz="1200" dirty="0" err="1">
                <a:latin typeface="+mj-lt"/>
                <a:ea typeface="Tahoma" panose="020B0604030504040204" pitchFamily="34" charset="0"/>
                <a:cs typeface="Tahoma" panose="020B0604030504040204" pitchFamily="34" charset="0"/>
              </a:rPr>
              <a:t>Cơ</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chế</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giảm</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viêm</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chỉ</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chứng</a:t>
            </a:r>
            <a:r>
              <a:rPr lang="en-GB" sz="1200" dirty="0">
                <a:latin typeface="+mj-lt"/>
                <a:ea typeface="Tahoma" panose="020B0604030504040204" pitchFamily="34" charset="0"/>
                <a:cs typeface="Tahoma" panose="020B0604030504040204" pitchFamily="34" charset="0"/>
              </a:rPr>
              <a:t> minh </a:t>
            </a:r>
            <a:r>
              <a:rPr lang="en-GB" sz="1200" dirty="0" err="1">
                <a:latin typeface="+mj-lt"/>
                <a:ea typeface="Tahoma" panose="020B0604030504040204" pitchFamily="34" charset="0"/>
                <a:cs typeface="Tahoma" panose="020B0604030504040204" pitchFamily="34" charset="0"/>
              </a:rPr>
              <a:t>trên</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mô</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hình</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động</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vật</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mà</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chưa</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chứng</a:t>
            </a:r>
            <a:r>
              <a:rPr lang="en-GB" sz="1200" dirty="0">
                <a:latin typeface="+mj-lt"/>
                <a:ea typeface="Tahoma" panose="020B0604030504040204" pitchFamily="34" charset="0"/>
                <a:cs typeface="Tahoma" panose="020B0604030504040204" pitchFamily="34" charset="0"/>
              </a:rPr>
              <a:t> minh </a:t>
            </a:r>
            <a:r>
              <a:rPr lang="en-GB" sz="1200" dirty="0" err="1">
                <a:latin typeface="+mj-lt"/>
                <a:ea typeface="Tahoma" panose="020B0604030504040204" pitchFamily="34" charset="0"/>
                <a:cs typeface="Tahoma" panose="020B0604030504040204" pitchFamily="34" charset="0"/>
              </a:rPr>
              <a:t>được</a:t>
            </a:r>
            <a:r>
              <a:rPr lang="en-GB" sz="1200" dirty="0">
                <a:latin typeface="+mj-lt"/>
                <a:ea typeface="Tahoma" panose="020B0604030504040204" pitchFamily="34" charset="0"/>
                <a:cs typeface="Tahoma" panose="020B0604030504040204" pitchFamily="34" charset="0"/>
              </a:rPr>
              <a:t> </a:t>
            </a:r>
            <a:r>
              <a:rPr lang="en-GB" sz="1200" dirty="0" err="1">
                <a:latin typeface="+mj-lt"/>
                <a:ea typeface="Tahoma" panose="020B0604030504040204" pitchFamily="34" charset="0"/>
                <a:cs typeface="Tahoma" panose="020B0604030504040204" pitchFamily="34" charset="0"/>
              </a:rPr>
              <a:t>trên</a:t>
            </a:r>
            <a:r>
              <a:rPr lang="en-GB" sz="1200" dirty="0">
                <a:latin typeface="+mj-lt"/>
                <a:ea typeface="Tahoma" panose="020B0604030504040204" pitchFamily="34" charset="0"/>
                <a:cs typeface="Tahoma" panose="020B0604030504040204" pitchFamily="34" charset="0"/>
              </a:rPr>
              <a:t> BN COPD.</a:t>
            </a:r>
          </a:p>
        </p:txBody>
      </p:sp>
      <p:sp>
        <p:nvSpPr>
          <p:cNvPr id="2" name="Text Placeholder 1"/>
          <p:cNvSpPr>
            <a:spLocks noGrp="1"/>
          </p:cNvSpPr>
          <p:nvPr>
            <p:ph type="body" sz="quarter" idx="4294967295"/>
          </p:nvPr>
        </p:nvSpPr>
        <p:spPr>
          <a:xfrm>
            <a:off x="9091071" y="6225889"/>
            <a:ext cx="3258732" cy="608013"/>
          </a:xfrm>
        </p:spPr>
        <p:txBody>
          <a:bodyPr>
            <a:noAutofit/>
          </a:bodyPr>
          <a:lstStyle/>
          <a:p>
            <a:pPr marL="228600" indent="-228600">
              <a:spcBef>
                <a:spcPts val="0"/>
              </a:spcBef>
              <a:buFont typeface="+mj-lt"/>
              <a:buAutoNum type="arabicPeriod"/>
            </a:pPr>
            <a:r>
              <a:rPr lang="en-GB" sz="900" b="0" dirty="0" err="1">
                <a:solidFill>
                  <a:schemeClr val="tx1"/>
                </a:solidFill>
                <a:latin typeface="+mj-lt"/>
                <a:ea typeface="Tahoma" panose="020B0604030504040204" pitchFamily="34" charset="0"/>
                <a:cs typeface="Tahoma" panose="020B0604030504040204" pitchFamily="34" charset="0"/>
              </a:rPr>
              <a:t>Pera</a:t>
            </a:r>
            <a:r>
              <a:rPr lang="en-GB" sz="900" b="0" dirty="0">
                <a:solidFill>
                  <a:schemeClr val="tx1"/>
                </a:solidFill>
                <a:latin typeface="+mj-lt"/>
                <a:ea typeface="Tahoma" panose="020B0604030504040204" pitchFamily="34" charset="0"/>
                <a:cs typeface="Tahoma" panose="020B0604030504040204" pitchFamily="34" charset="0"/>
              </a:rPr>
              <a:t> et al. </a:t>
            </a:r>
            <a:r>
              <a:rPr lang="en-GB" sz="900" b="0" dirty="0" err="1">
                <a:solidFill>
                  <a:schemeClr val="tx1"/>
                </a:solidFill>
                <a:latin typeface="+mj-lt"/>
                <a:ea typeface="Tahoma" panose="020B0604030504040204" pitchFamily="34" charset="0"/>
                <a:cs typeface="Tahoma" panose="020B0604030504040204" pitchFamily="34" charset="0"/>
              </a:rPr>
              <a:t>Curr</a:t>
            </a:r>
            <a:r>
              <a:rPr lang="en-GB" sz="900" b="0" dirty="0">
                <a:solidFill>
                  <a:schemeClr val="tx1"/>
                </a:solidFill>
                <a:latin typeface="+mj-lt"/>
                <a:ea typeface="Tahoma" panose="020B0604030504040204" pitchFamily="34" charset="0"/>
                <a:cs typeface="Tahoma" panose="020B0604030504040204" pitchFamily="34" charset="0"/>
              </a:rPr>
              <a:t> </a:t>
            </a:r>
            <a:r>
              <a:rPr lang="en-GB" sz="900" b="0" dirty="0" err="1">
                <a:solidFill>
                  <a:schemeClr val="tx1"/>
                </a:solidFill>
                <a:latin typeface="+mj-lt"/>
                <a:ea typeface="Tahoma" panose="020B0604030504040204" pitchFamily="34" charset="0"/>
                <a:cs typeface="Tahoma" panose="020B0604030504040204" pitchFamily="34" charset="0"/>
              </a:rPr>
              <a:t>Opin</a:t>
            </a:r>
            <a:r>
              <a:rPr lang="en-GB" sz="900" b="0" dirty="0">
                <a:solidFill>
                  <a:schemeClr val="tx1"/>
                </a:solidFill>
                <a:latin typeface="+mj-lt"/>
                <a:ea typeface="Tahoma" panose="020B0604030504040204" pitchFamily="34" charset="0"/>
                <a:cs typeface="Tahoma" panose="020B0604030504040204" pitchFamily="34" charset="0"/>
              </a:rPr>
              <a:t> </a:t>
            </a:r>
            <a:r>
              <a:rPr lang="en-GB" sz="900" b="0" dirty="0" err="1">
                <a:solidFill>
                  <a:schemeClr val="tx1"/>
                </a:solidFill>
                <a:latin typeface="+mj-lt"/>
                <a:ea typeface="Tahoma" panose="020B0604030504040204" pitchFamily="34" charset="0"/>
                <a:cs typeface="Tahoma" panose="020B0604030504040204" pitchFamily="34" charset="0"/>
              </a:rPr>
              <a:t>Pharmacol</a:t>
            </a:r>
            <a:r>
              <a:rPr lang="en-GB" sz="900" b="0" dirty="0">
                <a:solidFill>
                  <a:schemeClr val="tx1"/>
                </a:solidFill>
                <a:latin typeface="+mj-lt"/>
                <a:ea typeface="Tahoma" panose="020B0604030504040204" pitchFamily="34" charset="0"/>
                <a:cs typeface="Tahoma" panose="020B0604030504040204" pitchFamily="34" charset="0"/>
              </a:rPr>
              <a:t> 2014 72</a:t>
            </a:r>
          </a:p>
          <a:p>
            <a:pPr marL="228600" indent="-228600">
              <a:spcBef>
                <a:spcPts val="0"/>
              </a:spcBef>
              <a:buFont typeface="+mj-lt"/>
              <a:buAutoNum type="arabicPeriod"/>
            </a:pPr>
            <a:r>
              <a:rPr lang="en-GB" sz="900" b="0" dirty="0">
                <a:solidFill>
                  <a:schemeClr val="tx1"/>
                </a:solidFill>
                <a:latin typeface="+mj-lt"/>
                <a:ea typeface="Tahoma" panose="020B0604030504040204" pitchFamily="34" charset="0"/>
                <a:cs typeface="Tahoma" panose="020B0604030504040204" pitchFamily="34" charset="0"/>
              </a:rPr>
              <a:t>Arai et al. </a:t>
            </a:r>
            <a:r>
              <a:rPr lang="en-GB" sz="900" b="0" dirty="0" err="1">
                <a:solidFill>
                  <a:schemeClr val="tx1"/>
                </a:solidFill>
                <a:latin typeface="+mj-lt"/>
                <a:ea typeface="Tahoma" panose="020B0604030504040204" pitchFamily="34" charset="0"/>
                <a:cs typeface="Tahoma" panose="020B0604030504040204" pitchFamily="34" charset="0"/>
              </a:rPr>
              <a:t>Eur</a:t>
            </a:r>
            <a:r>
              <a:rPr lang="en-GB" sz="900" b="0" dirty="0">
                <a:solidFill>
                  <a:schemeClr val="tx1"/>
                </a:solidFill>
                <a:latin typeface="+mj-lt"/>
                <a:ea typeface="Tahoma" panose="020B0604030504040204" pitchFamily="34" charset="0"/>
                <a:cs typeface="Tahoma" panose="020B0604030504040204" pitchFamily="34" charset="0"/>
              </a:rPr>
              <a:t> </a:t>
            </a:r>
            <a:r>
              <a:rPr lang="en-GB" sz="900" b="0" dirty="0" err="1">
                <a:solidFill>
                  <a:schemeClr val="tx1"/>
                </a:solidFill>
                <a:latin typeface="+mj-lt"/>
                <a:ea typeface="Tahoma" panose="020B0604030504040204" pitchFamily="34" charset="0"/>
                <a:cs typeface="Tahoma" panose="020B0604030504040204" pitchFamily="34" charset="0"/>
              </a:rPr>
              <a:t>Respir</a:t>
            </a:r>
            <a:r>
              <a:rPr lang="en-GB" sz="900" b="0" dirty="0">
                <a:solidFill>
                  <a:schemeClr val="tx1"/>
                </a:solidFill>
                <a:latin typeface="+mj-lt"/>
                <a:ea typeface="Tahoma" panose="020B0604030504040204" pitchFamily="34" charset="0"/>
                <a:cs typeface="Tahoma" panose="020B0604030504040204" pitchFamily="34" charset="0"/>
              </a:rPr>
              <a:t> J 2010 164</a:t>
            </a:r>
          </a:p>
          <a:p>
            <a:pPr marL="228600" indent="-228600">
              <a:spcBef>
                <a:spcPts val="0"/>
              </a:spcBef>
              <a:buFont typeface="+mj-lt"/>
              <a:buAutoNum type="arabicPeriod"/>
            </a:pPr>
            <a:r>
              <a:rPr lang="en-GB" sz="900" b="0" dirty="0" err="1">
                <a:solidFill>
                  <a:schemeClr val="tx1"/>
                </a:solidFill>
                <a:latin typeface="+mj-lt"/>
                <a:ea typeface="Tahoma" panose="020B0604030504040204" pitchFamily="34" charset="0"/>
                <a:cs typeface="Tahoma" panose="020B0604030504040204" pitchFamily="34" charset="0"/>
              </a:rPr>
              <a:t>Radovanovic</a:t>
            </a:r>
            <a:r>
              <a:rPr lang="en-GB" sz="900" b="0" dirty="0">
                <a:solidFill>
                  <a:schemeClr val="tx1"/>
                </a:solidFill>
                <a:latin typeface="+mj-lt"/>
                <a:ea typeface="Tahoma" panose="020B0604030504040204" pitchFamily="34" charset="0"/>
                <a:cs typeface="Tahoma" panose="020B0604030504040204" pitchFamily="34" charset="0"/>
              </a:rPr>
              <a:t> et al. Multi </a:t>
            </a:r>
            <a:r>
              <a:rPr lang="en-GB" sz="900" b="0" dirty="0" err="1">
                <a:solidFill>
                  <a:schemeClr val="tx1"/>
                </a:solidFill>
                <a:latin typeface="+mj-lt"/>
                <a:ea typeface="Tahoma" panose="020B0604030504040204" pitchFamily="34" charset="0"/>
                <a:cs typeface="Tahoma" panose="020B0604030504040204" pitchFamily="34" charset="0"/>
              </a:rPr>
              <a:t>Resp</a:t>
            </a:r>
            <a:r>
              <a:rPr lang="en-GB" sz="900" b="0" dirty="0">
                <a:solidFill>
                  <a:schemeClr val="tx1"/>
                </a:solidFill>
                <a:latin typeface="+mj-lt"/>
                <a:ea typeface="Tahoma" panose="020B0604030504040204" pitchFamily="34" charset="0"/>
                <a:cs typeface="Tahoma" panose="020B0604030504040204" pitchFamily="34" charset="0"/>
              </a:rPr>
              <a:t> Med 2017 12</a:t>
            </a:r>
          </a:p>
          <a:p>
            <a:pPr marL="228600" indent="-228600">
              <a:spcBef>
                <a:spcPts val="0"/>
              </a:spcBef>
              <a:buFont typeface="+mj-lt"/>
              <a:buAutoNum type="arabicPeriod"/>
            </a:pPr>
            <a:r>
              <a:rPr lang="en-GB" sz="900" b="0" dirty="0" err="1">
                <a:solidFill>
                  <a:schemeClr val="tx1"/>
                </a:solidFill>
                <a:latin typeface="+mj-lt"/>
                <a:ea typeface="Tahoma" panose="020B0604030504040204" pitchFamily="34" charset="0"/>
                <a:cs typeface="Tahoma" panose="020B0604030504040204" pitchFamily="34" charset="0"/>
              </a:rPr>
              <a:t>Birrell</a:t>
            </a:r>
            <a:r>
              <a:rPr lang="en-GB" sz="900" b="0" dirty="0">
                <a:solidFill>
                  <a:schemeClr val="tx1"/>
                </a:solidFill>
                <a:latin typeface="+mj-lt"/>
                <a:ea typeface="Tahoma" panose="020B0604030504040204" pitchFamily="34" charset="0"/>
                <a:cs typeface="Tahoma" panose="020B0604030504040204" pitchFamily="34" charset="0"/>
              </a:rPr>
              <a:t> et al. J Allergy </a:t>
            </a:r>
            <a:r>
              <a:rPr lang="en-GB" sz="900" b="0" dirty="0" err="1">
                <a:solidFill>
                  <a:schemeClr val="tx1"/>
                </a:solidFill>
                <a:latin typeface="+mj-lt"/>
                <a:ea typeface="Tahoma" panose="020B0604030504040204" pitchFamily="34" charset="0"/>
                <a:cs typeface="Tahoma" panose="020B0604030504040204" pitchFamily="34" charset="0"/>
              </a:rPr>
              <a:t>Clin</a:t>
            </a:r>
            <a:r>
              <a:rPr lang="en-GB" sz="900" b="0" dirty="0">
                <a:solidFill>
                  <a:schemeClr val="tx1"/>
                </a:solidFill>
                <a:latin typeface="+mj-lt"/>
                <a:ea typeface="Tahoma" panose="020B0604030504040204" pitchFamily="34" charset="0"/>
                <a:cs typeface="Tahoma" panose="020B0604030504040204" pitchFamily="34" charset="0"/>
              </a:rPr>
              <a:t> </a:t>
            </a:r>
            <a:r>
              <a:rPr lang="en-GB" sz="900" b="0" dirty="0" err="1">
                <a:solidFill>
                  <a:schemeClr val="tx1"/>
                </a:solidFill>
                <a:latin typeface="+mj-lt"/>
                <a:ea typeface="Tahoma" panose="020B0604030504040204" pitchFamily="34" charset="0"/>
                <a:cs typeface="Tahoma" panose="020B0604030504040204" pitchFamily="34" charset="0"/>
              </a:rPr>
              <a:t>Immunol</a:t>
            </a:r>
            <a:r>
              <a:rPr lang="en-GB" sz="900" b="0" dirty="0">
                <a:solidFill>
                  <a:schemeClr val="tx1"/>
                </a:solidFill>
                <a:latin typeface="+mj-lt"/>
                <a:ea typeface="Tahoma" panose="020B0604030504040204" pitchFamily="34" charset="0"/>
                <a:cs typeface="Tahoma" panose="020B0604030504040204" pitchFamily="34" charset="0"/>
              </a:rPr>
              <a:t> 2014 679</a:t>
            </a:r>
          </a:p>
          <a:p>
            <a:pPr marL="171450" indent="-171450">
              <a:buAutoNum type="arabicPeriod"/>
            </a:pPr>
            <a:endParaRPr lang="en-GB" sz="900" b="0" dirty="0">
              <a:solidFill>
                <a:schemeClr val="tx1"/>
              </a:solidFill>
              <a:latin typeface="+mj-lt"/>
              <a:ea typeface="Tahoma" panose="020B0604030504040204" pitchFamily="34" charset="0"/>
              <a:cs typeface="Tahoma" panose="020B0604030504040204" pitchFamily="34" charset="0"/>
            </a:endParaRPr>
          </a:p>
          <a:p>
            <a:pPr marL="171450" indent="-171450">
              <a:buAutoNum type="arabicPeriod"/>
            </a:pPr>
            <a:endParaRPr lang="vi-VN" sz="900" b="0" dirty="0">
              <a:solidFill>
                <a:schemeClr val="tx1"/>
              </a:solidFill>
              <a:latin typeface="+mj-lt"/>
            </a:endParaRPr>
          </a:p>
        </p:txBody>
      </p:sp>
      <p:grpSp>
        <p:nvGrpSpPr>
          <p:cNvPr id="8" name="Group 7"/>
          <p:cNvGrpSpPr/>
          <p:nvPr/>
        </p:nvGrpSpPr>
        <p:grpSpPr>
          <a:xfrm>
            <a:off x="2049086" y="1438458"/>
            <a:ext cx="8301445" cy="3661649"/>
            <a:chOff x="1234211" y="1758443"/>
            <a:chExt cx="6847485" cy="3020328"/>
          </a:xfrm>
        </p:grpSpPr>
        <p:sp>
          <p:nvSpPr>
            <p:cNvPr id="18" name="Content Placeholder 2"/>
            <p:cNvSpPr txBox="1">
              <a:spLocks/>
            </p:cNvSpPr>
            <p:nvPr/>
          </p:nvSpPr>
          <p:spPr>
            <a:xfrm>
              <a:off x="1234211" y="3673625"/>
              <a:ext cx="1618873" cy="1105146"/>
            </a:xfrm>
            <a:prstGeom prst="rect">
              <a:avLst/>
            </a:prstGeom>
          </p:spPr>
          <p:txBody>
            <a:bodyPr lIns="67500" tIns="35100" rIns="67500" bIns="35100">
              <a:noAutofit/>
            </a:bodyPr>
            <a:lstStyle>
              <a:lvl1pPr marL="266700" indent="-266700" algn="l" defTabSz="914400" rtl="0" eaLnBrk="1" latinLnBrk="0" hangingPunct="1">
                <a:lnSpc>
                  <a:spcPct val="100000"/>
                </a:lnSpc>
                <a:spcBef>
                  <a:spcPts val="600"/>
                </a:spcBef>
                <a:buClr>
                  <a:srgbClr val="004587"/>
                </a:buClr>
                <a:buFont typeface="Arial" panose="020B0604020202020204" pitchFamily="34" charset="0"/>
                <a:buChar char="•"/>
                <a:defRPr lang="en-US" sz="1800" kern="1200">
                  <a:solidFill>
                    <a:schemeClr val="accent2"/>
                  </a:solidFill>
                  <a:latin typeface="+mn-lt"/>
                  <a:ea typeface="+mn-ea"/>
                  <a:cs typeface="+mn-cs"/>
                </a:defRPr>
              </a:lvl1pPr>
              <a:lvl2pPr marL="685800" indent="-228600" algn="l" defTabSz="914400" rtl="0" eaLnBrk="1" latinLnBrk="0" hangingPunct="1">
                <a:lnSpc>
                  <a:spcPct val="100000"/>
                </a:lnSpc>
                <a:spcBef>
                  <a:spcPts val="600"/>
                </a:spcBef>
                <a:buClr>
                  <a:srgbClr val="004587"/>
                </a:buClr>
                <a:buFont typeface="Arial" panose="020B0604020202020204" pitchFamily="34" charset="0"/>
                <a:buChar char="•"/>
                <a:defRPr lang="en-US" sz="1600" kern="1200">
                  <a:solidFill>
                    <a:schemeClr val="accent2"/>
                  </a:solidFill>
                  <a:latin typeface="+mn-lt"/>
                  <a:ea typeface="+mn-ea"/>
                  <a:cs typeface="+mn-cs"/>
                </a:defRPr>
              </a:lvl2pPr>
              <a:lvl3pPr marL="1143000" indent="-228600" algn="l" defTabSz="914400" rtl="0" eaLnBrk="1" latinLnBrk="0" hangingPunct="1">
                <a:lnSpc>
                  <a:spcPct val="100000"/>
                </a:lnSpc>
                <a:spcBef>
                  <a:spcPts val="600"/>
                </a:spcBef>
                <a:buClr>
                  <a:srgbClr val="5BBBD5"/>
                </a:buClr>
                <a:buFont typeface="Arial" panose="020B0604020202020204" pitchFamily="34" charset="0"/>
                <a:buChar char="•"/>
                <a:defRPr lang="en-US" sz="1400" kern="1200">
                  <a:solidFill>
                    <a:schemeClr val="accent2"/>
                  </a:solidFill>
                  <a:latin typeface="+mn-lt"/>
                  <a:ea typeface="+mn-ea"/>
                  <a:cs typeface="+mn-cs"/>
                </a:defRPr>
              </a:lvl3pPr>
              <a:lvl4pPr marL="16002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4pPr>
              <a:lvl5pPr marL="20574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300"/>
                </a:spcBef>
                <a:buNone/>
              </a:pP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Tăng</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cường</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hiệu</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quả</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giãn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phế</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quản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với</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LABA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nhờ</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tương</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tác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giữa</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cơ</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chế</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đề</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kháng</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muscarinic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và</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đồng</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vận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l-GR" sz="1350" dirty="0">
                  <a:solidFill>
                    <a:prstClr val="black">
                      <a:lumMod val="75000"/>
                      <a:lumOff val="25000"/>
                    </a:prstClr>
                  </a:solidFill>
                  <a:latin typeface="+mj-lt"/>
                  <a:ea typeface="Tahoma" panose="020B0604030504040204" pitchFamily="34" charset="0"/>
                  <a:cs typeface="Tahoma" panose="020B0604030504040204" pitchFamily="34" charset="0"/>
                </a:rPr>
                <a:t>β</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2-adrenergic</a:t>
              </a:r>
              <a:r>
                <a:rPr lang="en-GB" sz="1350" baseline="30000" dirty="0">
                  <a:solidFill>
                    <a:prstClr val="black">
                      <a:lumMod val="75000"/>
                      <a:lumOff val="25000"/>
                    </a:prstClr>
                  </a:solidFill>
                  <a:latin typeface="+mj-lt"/>
                  <a:ea typeface="Tahoma" panose="020B0604030504040204" pitchFamily="34" charset="0"/>
                  <a:cs typeface="Tahoma" panose="020B0604030504040204" pitchFamily="34" charset="0"/>
                </a:rPr>
                <a:t>1</a:t>
              </a:r>
            </a:p>
          </p:txBody>
        </p:sp>
        <p:sp>
          <p:nvSpPr>
            <p:cNvPr id="19" name="Arrow: Down 18"/>
            <p:cNvSpPr/>
            <p:nvPr/>
          </p:nvSpPr>
          <p:spPr>
            <a:xfrm>
              <a:off x="1987569" y="3379749"/>
              <a:ext cx="239384" cy="2226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prstClr val="black">
                    <a:lumMod val="75000"/>
                    <a:lumOff val="25000"/>
                  </a:prstClr>
                </a:solidFill>
                <a:latin typeface="+mj-lt"/>
              </a:endParaRPr>
            </a:p>
          </p:txBody>
        </p:sp>
        <p:sp>
          <p:nvSpPr>
            <p:cNvPr id="22" name="Content Placeholder 2"/>
            <p:cNvSpPr txBox="1">
              <a:spLocks/>
            </p:cNvSpPr>
            <p:nvPr/>
          </p:nvSpPr>
          <p:spPr>
            <a:xfrm>
              <a:off x="2853084" y="3648371"/>
              <a:ext cx="1053638" cy="820993"/>
            </a:xfrm>
            <a:prstGeom prst="rect">
              <a:avLst/>
            </a:prstGeom>
          </p:spPr>
          <p:txBody>
            <a:bodyPr lIns="67500" tIns="35100" rIns="67500" bIns="35100">
              <a:noAutofit/>
            </a:bodyPr>
            <a:lstStyle>
              <a:lvl1pPr marL="266700" indent="-266700" algn="l" defTabSz="914400" rtl="0" eaLnBrk="1" latinLnBrk="0" hangingPunct="1">
                <a:lnSpc>
                  <a:spcPct val="100000"/>
                </a:lnSpc>
                <a:spcBef>
                  <a:spcPts val="600"/>
                </a:spcBef>
                <a:buClr>
                  <a:srgbClr val="004587"/>
                </a:buClr>
                <a:buFont typeface="Arial" panose="020B0604020202020204" pitchFamily="34" charset="0"/>
                <a:buChar char="•"/>
                <a:defRPr lang="en-US" sz="1800" kern="1200">
                  <a:solidFill>
                    <a:schemeClr val="accent2"/>
                  </a:solidFill>
                  <a:latin typeface="+mn-lt"/>
                  <a:ea typeface="+mn-ea"/>
                  <a:cs typeface="+mn-cs"/>
                </a:defRPr>
              </a:lvl1pPr>
              <a:lvl2pPr marL="685800" indent="-228600" algn="l" defTabSz="914400" rtl="0" eaLnBrk="1" latinLnBrk="0" hangingPunct="1">
                <a:lnSpc>
                  <a:spcPct val="100000"/>
                </a:lnSpc>
                <a:spcBef>
                  <a:spcPts val="600"/>
                </a:spcBef>
                <a:buClr>
                  <a:srgbClr val="004587"/>
                </a:buClr>
                <a:buFont typeface="Arial" panose="020B0604020202020204" pitchFamily="34" charset="0"/>
                <a:buChar char="•"/>
                <a:defRPr lang="en-US" sz="1600" kern="1200">
                  <a:solidFill>
                    <a:schemeClr val="accent2"/>
                  </a:solidFill>
                  <a:latin typeface="+mn-lt"/>
                  <a:ea typeface="+mn-ea"/>
                  <a:cs typeface="+mn-cs"/>
                </a:defRPr>
              </a:lvl2pPr>
              <a:lvl3pPr marL="1143000" indent="-228600" algn="l" defTabSz="914400" rtl="0" eaLnBrk="1" latinLnBrk="0" hangingPunct="1">
                <a:lnSpc>
                  <a:spcPct val="100000"/>
                </a:lnSpc>
                <a:spcBef>
                  <a:spcPts val="600"/>
                </a:spcBef>
                <a:buClr>
                  <a:srgbClr val="5BBBD5"/>
                </a:buClr>
                <a:buFont typeface="Arial" panose="020B0604020202020204" pitchFamily="34" charset="0"/>
                <a:buChar char="•"/>
                <a:defRPr lang="en-US" sz="1400" kern="1200">
                  <a:solidFill>
                    <a:schemeClr val="accent2"/>
                  </a:solidFill>
                  <a:latin typeface="+mn-lt"/>
                  <a:ea typeface="+mn-ea"/>
                  <a:cs typeface="+mn-cs"/>
                </a:defRPr>
              </a:lvl3pPr>
              <a:lvl4pPr marL="16002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4pPr>
              <a:lvl5pPr marL="20574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300"/>
                </a:spcBef>
                <a:buNone/>
              </a:pP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Giảm</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bài</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tiết</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đờm</a:t>
              </a:r>
              <a:r>
                <a:rPr lang="en-GB" sz="1350" baseline="30000" dirty="0">
                  <a:solidFill>
                    <a:prstClr val="black">
                      <a:lumMod val="75000"/>
                      <a:lumOff val="25000"/>
                    </a:prstClr>
                  </a:solidFill>
                  <a:latin typeface="+mj-lt"/>
                  <a:ea typeface="Tahoma" panose="020B0604030504040204" pitchFamily="34" charset="0"/>
                  <a:cs typeface="Tahoma" panose="020B0604030504040204" pitchFamily="34" charset="0"/>
                </a:rPr>
                <a:t>2</a:t>
              </a:r>
            </a:p>
          </p:txBody>
        </p:sp>
        <p:sp>
          <p:nvSpPr>
            <p:cNvPr id="23" name="Arrow: Down 22"/>
            <p:cNvSpPr/>
            <p:nvPr/>
          </p:nvSpPr>
          <p:spPr>
            <a:xfrm>
              <a:off x="3250903" y="3379749"/>
              <a:ext cx="239384" cy="2226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prstClr val="black">
                    <a:lumMod val="75000"/>
                    <a:lumOff val="25000"/>
                  </a:prstClr>
                </a:solidFill>
                <a:latin typeface="+mj-lt"/>
              </a:endParaRPr>
            </a:p>
          </p:txBody>
        </p:sp>
        <p:sp>
          <p:nvSpPr>
            <p:cNvPr id="28" name="Content Placeholder 2"/>
            <p:cNvSpPr txBox="1">
              <a:spLocks/>
            </p:cNvSpPr>
            <p:nvPr/>
          </p:nvSpPr>
          <p:spPr>
            <a:xfrm>
              <a:off x="4039089" y="3648371"/>
              <a:ext cx="1020844" cy="539323"/>
            </a:xfrm>
            <a:prstGeom prst="rect">
              <a:avLst/>
            </a:prstGeom>
          </p:spPr>
          <p:txBody>
            <a:bodyPr lIns="67500" tIns="35100" rIns="67500" bIns="35100">
              <a:noAutofit/>
            </a:bodyPr>
            <a:lstStyle>
              <a:lvl1pPr marL="266700" indent="-266700" algn="l" defTabSz="914400" rtl="0" eaLnBrk="1" latinLnBrk="0" hangingPunct="1">
                <a:lnSpc>
                  <a:spcPct val="100000"/>
                </a:lnSpc>
                <a:spcBef>
                  <a:spcPts val="600"/>
                </a:spcBef>
                <a:buClr>
                  <a:srgbClr val="004587"/>
                </a:buClr>
                <a:buFont typeface="Arial" panose="020B0604020202020204" pitchFamily="34" charset="0"/>
                <a:buChar char="•"/>
                <a:defRPr lang="en-US" sz="1800" kern="1200">
                  <a:solidFill>
                    <a:schemeClr val="accent2"/>
                  </a:solidFill>
                  <a:latin typeface="+mn-lt"/>
                  <a:ea typeface="+mn-ea"/>
                  <a:cs typeface="+mn-cs"/>
                </a:defRPr>
              </a:lvl1pPr>
              <a:lvl2pPr marL="685800" indent="-228600" algn="l" defTabSz="914400" rtl="0" eaLnBrk="1" latinLnBrk="0" hangingPunct="1">
                <a:lnSpc>
                  <a:spcPct val="100000"/>
                </a:lnSpc>
                <a:spcBef>
                  <a:spcPts val="600"/>
                </a:spcBef>
                <a:buClr>
                  <a:srgbClr val="004587"/>
                </a:buClr>
                <a:buFont typeface="Arial" panose="020B0604020202020204" pitchFamily="34" charset="0"/>
                <a:buChar char="•"/>
                <a:defRPr lang="en-US" sz="1600" kern="1200">
                  <a:solidFill>
                    <a:schemeClr val="accent2"/>
                  </a:solidFill>
                  <a:latin typeface="+mn-lt"/>
                  <a:ea typeface="+mn-ea"/>
                  <a:cs typeface="+mn-cs"/>
                </a:defRPr>
              </a:lvl2pPr>
              <a:lvl3pPr marL="1143000" indent="-228600" algn="l" defTabSz="914400" rtl="0" eaLnBrk="1" latinLnBrk="0" hangingPunct="1">
                <a:lnSpc>
                  <a:spcPct val="100000"/>
                </a:lnSpc>
                <a:spcBef>
                  <a:spcPts val="600"/>
                </a:spcBef>
                <a:buClr>
                  <a:srgbClr val="5BBBD5"/>
                </a:buClr>
                <a:buFont typeface="Arial" panose="020B0604020202020204" pitchFamily="34" charset="0"/>
                <a:buChar char="•"/>
                <a:defRPr lang="en-US" sz="1400" kern="1200">
                  <a:solidFill>
                    <a:schemeClr val="accent2"/>
                  </a:solidFill>
                  <a:latin typeface="+mn-lt"/>
                  <a:ea typeface="+mn-ea"/>
                  <a:cs typeface="+mn-cs"/>
                </a:defRPr>
              </a:lvl3pPr>
              <a:lvl4pPr marL="16002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4pPr>
              <a:lvl5pPr marL="20574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300"/>
                </a:spcBef>
                <a:buNone/>
              </a:pP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Cải</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thiện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triệu</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chứng</a:t>
              </a:r>
              <a:endParaRPr lang="en-GB" sz="1350" dirty="0">
                <a:solidFill>
                  <a:prstClr val="black">
                    <a:lumMod val="75000"/>
                    <a:lumOff val="25000"/>
                  </a:prstClr>
                </a:solidFill>
                <a:latin typeface="+mj-lt"/>
                <a:ea typeface="Tahoma" panose="020B0604030504040204" pitchFamily="34" charset="0"/>
                <a:cs typeface="Tahoma" panose="020B0604030504040204" pitchFamily="34" charset="0"/>
              </a:endParaRPr>
            </a:p>
          </p:txBody>
        </p:sp>
        <p:sp>
          <p:nvSpPr>
            <p:cNvPr id="29" name="Arrow: Down 28"/>
            <p:cNvSpPr/>
            <p:nvPr/>
          </p:nvSpPr>
          <p:spPr>
            <a:xfrm>
              <a:off x="4429819" y="3379749"/>
              <a:ext cx="239384" cy="2226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prstClr val="black">
                    <a:lumMod val="75000"/>
                    <a:lumOff val="25000"/>
                  </a:prstClr>
                </a:solidFill>
                <a:latin typeface="+mj-lt"/>
              </a:endParaRPr>
            </a:p>
          </p:txBody>
        </p:sp>
        <p:sp>
          <p:nvSpPr>
            <p:cNvPr id="32" name="Content Placeholder 2"/>
            <p:cNvSpPr txBox="1">
              <a:spLocks/>
            </p:cNvSpPr>
            <p:nvPr/>
          </p:nvSpPr>
          <p:spPr>
            <a:xfrm>
              <a:off x="5045666" y="3648371"/>
              <a:ext cx="1381370" cy="539323"/>
            </a:xfrm>
            <a:prstGeom prst="rect">
              <a:avLst/>
            </a:prstGeom>
          </p:spPr>
          <p:txBody>
            <a:bodyPr lIns="67500" tIns="35100" rIns="67500" bIns="35100">
              <a:noAutofit/>
            </a:bodyPr>
            <a:lstStyle>
              <a:lvl1pPr marL="266700" indent="-266700" algn="l" defTabSz="914400" rtl="0" eaLnBrk="1" latinLnBrk="0" hangingPunct="1">
                <a:lnSpc>
                  <a:spcPct val="100000"/>
                </a:lnSpc>
                <a:spcBef>
                  <a:spcPts val="600"/>
                </a:spcBef>
                <a:buClr>
                  <a:srgbClr val="004587"/>
                </a:buClr>
                <a:buFont typeface="Arial" panose="020B0604020202020204" pitchFamily="34" charset="0"/>
                <a:buChar char="•"/>
                <a:defRPr lang="en-US" sz="1800" kern="1200">
                  <a:solidFill>
                    <a:schemeClr val="accent2"/>
                  </a:solidFill>
                  <a:latin typeface="+mn-lt"/>
                  <a:ea typeface="+mn-ea"/>
                  <a:cs typeface="+mn-cs"/>
                </a:defRPr>
              </a:lvl1pPr>
              <a:lvl2pPr marL="685800" indent="-228600" algn="l" defTabSz="914400" rtl="0" eaLnBrk="1" latinLnBrk="0" hangingPunct="1">
                <a:lnSpc>
                  <a:spcPct val="100000"/>
                </a:lnSpc>
                <a:spcBef>
                  <a:spcPts val="600"/>
                </a:spcBef>
                <a:buClr>
                  <a:srgbClr val="004587"/>
                </a:buClr>
                <a:buFont typeface="Arial" panose="020B0604020202020204" pitchFamily="34" charset="0"/>
                <a:buChar char="•"/>
                <a:defRPr lang="en-US" sz="1600" kern="1200">
                  <a:solidFill>
                    <a:schemeClr val="accent2"/>
                  </a:solidFill>
                  <a:latin typeface="+mn-lt"/>
                  <a:ea typeface="+mn-ea"/>
                  <a:cs typeface="+mn-cs"/>
                </a:defRPr>
              </a:lvl2pPr>
              <a:lvl3pPr marL="1143000" indent="-228600" algn="l" defTabSz="914400" rtl="0" eaLnBrk="1" latinLnBrk="0" hangingPunct="1">
                <a:lnSpc>
                  <a:spcPct val="100000"/>
                </a:lnSpc>
                <a:spcBef>
                  <a:spcPts val="600"/>
                </a:spcBef>
                <a:buClr>
                  <a:srgbClr val="5BBBD5"/>
                </a:buClr>
                <a:buFont typeface="Arial" panose="020B0604020202020204" pitchFamily="34" charset="0"/>
                <a:buChar char="•"/>
                <a:defRPr lang="en-US" sz="1400" kern="1200">
                  <a:solidFill>
                    <a:schemeClr val="accent2"/>
                  </a:solidFill>
                  <a:latin typeface="+mn-lt"/>
                  <a:ea typeface="+mn-ea"/>
                  <a:cs typeface="+mn-cs"/>
                </a:defRPr>
              </a:lvl3pPr>
              <a:lvl4pPr marL="16002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4pPr>
              <a:lvl5pPr marL="20574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300"/>
                </a:spcBef>
                <a:buNone/>
              </a:pP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Giảm</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đặc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tính</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viêm</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trực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tiếp</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hoặc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gián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tiếp</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a:t>
              </a:r>
              <a:r>
                <a:rPr lang="en-GB" sz="1350" baseline="30000" dirty="0">
                  <a:solidFill>
                    <a:prstClr val="black">
                      <a:lumMod val="75000"/>
                      <a:lumOff val="25000"/>
                    </a:prstClr>
                  </a:solidFill>
                  <a:latin typeface="+mj-lt"/>
                  <a:ea typeface="Tahoma" panose="020B0604030504040204" pitchFamily="34" charset="0"/>
                  <a:cs typeface="Tahoma" panose="020B0604030504040204" pitchFamily="34" charset="0"/>
                </a:rPr>
                <a:t>3</a:t>
              </a:r>
            </a:p>
          </p:txBody>
        </p:sp>
        <p:sp>
          <p:nvSpPr>
            <p:cNvPr id="33" name="Arrow: Down 32"/>
            <p:cNvSpPr/>
            <p:nvPr/>
          </p:nvSpPr>
          <p:spPr>
            <a:xfrm>
              <a:off x="5616659" y="3379749"/>
              <a:ext cx="239384" cy="2226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prstClr val="black">
                    <a:lumMod val="75000"/>
                    <a:lumOff val="25000"/>
                  </a:prstClr>
                </a:solidFill>
                <a:latin typeface="+mj-lt"/>
              </a:endParaRPr>
            </a:p>
          </p:txBody>
        </p:sp>
        <p:cxnSp>
          <p:nvCxnSpPr>
            <p:cNvPr id="37" name="Straight Connector 36"/>
            <p:cNvCxnSpPr/>
            <p:nvPr/>
          </p:nvCxnSpPr>
          <p:spPr>
            <a:xfrm>
              <a:off x="4530760" y="2112379"/>
              <a:ext cx="0" cy="252323"/>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2087854" y="2357315"/>
              <a:ext cx="3664361"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2087852" y="2357316"/>
              <a:ext cx="0" cy="220252"/>
            </a:xfrm>
            <a:prstGeom prst="line">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5" name="Rectangle: Rounded Corners 34"/>
            <p:cNvSpPr/>
            <p:nvPr/>
          </p:nvSpPr>
          <p:spPr>
            <a:xfrm>
              <a:off x="3180224" y="1758443"/>
              <a:ext cx="2605141" cy="353936"/>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err="1">
                  <a:solidFill>
                    <a:prstClr val="white"/>
                  </a:solidFill>
                  <a:latin typeface="+mj-lt"/>
                  <a:ea typeface="Tahoma" panose="020B0604030504040204" pitchFamily="34" charset="0"/>
                  <a:cs typeface="Tahoma" panose="020B0604030504040204" pitchFamily="34" charset="0"/>
                </a:rPr>
                <a:t>Tiotropium</a:t>
              </a:r>
              <a:r>
                <a:rPr lang="en-GB" b="1" dirty="0">
                  <a:solidFill>
                    <a:prstClr val="white"/>
                  </a:solidFill>
                  <a:latin typeface="+mj-lt"/>
                  <a:ea typeface="Tahoma" panose="020B0604030504040204" pitchFamily="34" charset="0"/>
                  <a:cs typeface="Tahoma" panose="020B0604030504040204" pitchFamily="34" charset="0"/>
                </a:rPr>
                <a:t> </a:t>
              </a:r>
              <a:r>
                <a:rPr lang="en-GB" b="1" dirty="0" err="1">
                  <a:solidFill>
                    <a:prstClr val="white"/>
                  </a:solidFill>
                  <a:latin typeface="+mj-lt"/>
                  <a:ea typeface="Tahoma" panose="020B0604030504040204" pitchFamily="34" charset="0"/>
                  <a:cs typeface="Tahoma" panose="020B0604030504040204" pitchFamily="34" charset="0"/>
                </a:rPr>
                <a:t>Respimat</a:t>
              </a:r>
              <a:endParaRPr lang="en-GB" b="1" dirty="0">
                <a:solidFill>
                  <a:prstClr val="white"/>
                </a:solidFill>
                <a:latin typeface="+mj-lt"/>
                <a:ea typeface="Tahoma" panose="020B0604030504040204" pitchFamily="34" charset="0"/>
                <a:cs typeface="Tahoma" panose="020B0604030504040204" pitchFamily="34" charset="0"/>
              </a:endParaRPr>
            </a:p>
          </p:txBody>
        </p:sp>
        <p:cxnSp>
          <p:nvCxnSpPr>
            <p:cNvPr id="42" name="Straight Connector 41"/>
            <p:cNvCxnSpPr/>
            <p:nvPr/>
          </p:nvCxnSpPr>
          <p:spPr>
            <a:xfrm>
              <a:off x="5752214" y="2357316"/>
              <a:ext cx="0" cy="220252"/>
            </a:xfrm>
            <a:prstGeom prst="line">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379903" y="2357316"/>
              <a:ext cx="0" cy="220252"/>
            </a:xfrm>
            <a:prstGeom prst="line">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530760" y="2357316"/>
              <a:ext cx="0" cy="220252"/>
            </a:xfrm>
            <a:prstGeom prst="line">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26" name="Picture 25"/>
            <p:cNvPicPr>
              <a:picLocks noChangeAspect="1"/>
            </p:cNvPicPr>
            <p:nvPr/>
          </p:nvPicPr>
          <p:blipFill>
            <a:blip r:embed="rId3"/>
            <a:stretch>
              <a:fillRect/>
            </a:stretch>
          </p:blipFill>
          <p:spPr>
            <a:xfrm>
              <a:off x="2977689" y="2645339"/>
              <a:ext cx="785813" cy="657225"/>
            </a:xfrm>
            <a:prstGeom prst="rect">
              <a:avLst/>
            </a:prstGeom>
          </p:spPr>
        </p:pic>
        <p:pic>
          <p:nvPicPr>
            <p:cNvPr id="27" name="Picture 26"/>
            <p:cNvPicPr>
              <a:picLocks noChangeAspect="1"/>
            </p:cNvPicPr>
            <p:nvPr/>
          </p:nvPicPr>
          <p:blipFill>
            <a:blip r:embed="rId4"/>
            <a:stretch>
              <a:fillRect/>
            </a:stretch>
          </p:blipFill>
          <p:spPr>
            <a:xfrm>
              <a:off x="4147474" y="2636847"/>
              <a:ext cx="785813" cy="650081"/>
            </a:xfrm>
            <a:prstGeom prst="rect">
              <a:avLst/>
            </a:prstGeom>
          </p:spPr>
        </p:pic>
        <p:pic>
          <p:nvPicPr>
            <p:cNvPr id="30" name="Picture 29"/>
            <p:cNvPicPr>
              <a:picLocks noChangeAspect="1"/>
            </p:cNvPicPr>
            <p:nvPr/>
          </p:nvPicPr>
          <p:blipFill>
            <a:blip r:embed="rId5"/>
            <a:stretch>
              <a:fillRect/>
            </a:stretch>
          </p:blipFill>
          <p:spPr>
            <a:xfrm>
              <a:off x="5350177" y="2646261"/>
              <a:ext cx="785813" cy="657225"/>
            </a:xfrm>
            <a:prstGeom prst="rect">
              <a:avLst/>
            </a:prstGeom>
          </p:spPr>
        </p:pic>
        <p:pic>
          <p:nvPicPr>
            <p:cNvPr id="1026" name="Picture 2" descr="Image result for laba cartoon asthm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80584" y="2645339"/>
              <a:ext cx="826775" cy="670718"/>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Straight Connector 30"/>
            <p:cNvCxnSpPr/>
            <p:nvPr/>
          </p:nvCxnSpPr>
          <p:spPr>
            <a:xfrm>
              <a:off x="3498157" y="2357315"/>
              <a:ext cx="3664361"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162517" y="2357316"/>
              <a:ext cx="0" cy="220252"/>
            </a:xfrm>
            <a:prstGeom prst="line">
              <a:avLst/>
            </a:prstGeom>
            <a:ln w="1905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pic>
          <p:nvPicPr>
            <p:cNvPr id="1028" name="Picture 4" descr="Related imag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25761" y="2666076"/>
              <a:ext cx="673511" cy="673511"/>
            </a:xfrm>
            <a:prstGeom prst="rect">
              <a:avLst/>
            </a:prstGeom>
            <a:noFill/>
            <a:extLst>
              <a:ext uri="{909E8E84-426E-40DD-AFC4-6F175D3DCCD1}">
                <a14:hiddenFill xmlns:a14="http://schemas.microsoft.com/office/drawing/2010/main">
                  <a:solidFill>
                    <a:srgbClr val="FFFFFF"/>
                  </a:solidFill>
                </a14:hiddenFill>
              </a:ext>
            </a:extLst>
          </p:spPr>
        </p:pic>
        <p:sp>
          <p:nvSpPr>
            <p:cNvPr id="36" name="Arrow: Down 32"/>
            <p:cNvSpPr/>
            <p:nvPr/>
          </p:nvSpPr>
          <p:spPr>
            <a:xfrm>
              <a:off x="7042825" y="3379749"/>
              <a:ext cx="239384" cy="222625"/>
            </a:xfrm>
            <a:prstGeom prst="down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solidFill>
                  <a:prstClr val="black">
                    <a:lumMod val="75000"/>
                    <a:lumOff val="25000"/>
                  </a:prstClr>
                </a:solidFill>
                <a:latin typeface="+mj-lt"/>
              </a:endParaRPr>
            </a:p>
          </p:txBody>
        </p:sp>
        <p:sp>
          <p:nvSpPr>
            <p:cNvPr id="38" name="Content Placeholder 2"/>
            <p:cNvSpPr txBox="1">
              <a:spLocks/>
            </p:cNvSpPr>
            <p:nvPr/>
          </p:nvSpPr>
          <p:spPr>
            <a:xfrm>
              <a:off x="6427036" y="3648371"/>
              <a:ext cx="1654660" cy="539323"/>
            </a:xfrm>
            <a:prstGeom prst="rect">
              <a:avLst/>
            </a:prstGeom>
          </p:spPr>
          <p:txBody>
            <a:bodyPr lIns="67500" tIns="35100" rIns="67500" bIns="35100">
              <a:noAutofit/>
            </a:bodyPr>
            <a:lstStyle>
              <a:lvl1pPr marL="266700" indent="-266700" algn="l" defTabSz="914400" rtl="0" eaLnBrk="1" latinLnBrk="0" hangingPunct="1">
                <a:lnSpc>
                  <a:spcPct val="100000"/>
                </a:lnSpc>
                <a:spcBef>
                  <a:spcPts val="600"/>
                </a:spcBef>
                <a:buClr>
                  <a:srgbClr val="004587"/>
                </a:buClr>
                <a:buFont typeface="Arial" panose="020B0604020202020204" pitchFamily="34" charset="0"/>
                <a:buChar char="•"/>
                <a:defRPr lang="en-US" sz="1800" kern="1200">
                  <a:solidFill>
                    <a:schemeClr val="accent2"/>
                  </a:solidFill>
                  <a:latin typeface="+mn-lt"/>
                  <a:ea typeface="+mn-ea"/>
                  <a:cs typeface="+mn-cs"/>
                </a:defRPr>
              </a:lvl1pPr>
              <a:lvl2pPr marL="685800" indent="-228600" algn="l" defTabSz="914400" rtl="0" eaLnBrk="1" latinLnBrk="0" hangingPunct="1">
                <a:lnSpc>
                  <a:spcPct val="100000"/>
                </a:lnSpc>
                <a:spcBef>
                  <a:spcPts val="600"/>
                </a:spcBef>
                <a:buClr>
                  <a:srgbClr val="004587"/>
                </a:buClr>
                <a:buFont typeface="Arial" panose="020B0604020202020204" pitchFamily="34" charset="0"/>
                <a:buChar char="•"/>
                <a:defRPr lang="en-US" sz="1600" kern="1200">
                  <a:solidFill>
                    <a:schemeClr val="accent2"/>
                  </a:solidFill>
                  <a:latin typeface="+mn-lt"/>
                  <a:ea typeface="+mn-ea"/>
                  <a:cs typeface="+mn-cs"/>
                </a:defRPr>
              </a:lvl2pPr>
              <a:lvl3pPr marL="1143000" indent="-228600" algn="l" defTabSz="914400" rtl="0" eaLnBrk="1" latinLnBrk="0" hangingPunct="1">
                <a:lnSpc>
                  <a:spcPct val="100000"/>
                </a:lnSpc>
                <a:spcBef>
                  <a:spcPts val="600"/>
                </a:spcBef>
                <a:buClr>
                  <a:srgbClr val="5BBBD5"/>
                </a:buClr>
                <a:buFont typeface="Arial" panose="020B0604020202020204" pitchFamily="34" charset="0"/>
                <a:buChar char="•"/>
                <a:defRPr lang="en-US" sz="1400" kern="1200">
                  <a:solidFill>
                    <a:schemeClr val="accent2"/>
                  </a:solidFill>
                  <a:latin typeface="+mn-lt"/>
                  <a:ea typeface="+mn-ea"/>
                  <a:cs typeface="+mn-cs"/>
                </a:defRPr>
              </a:lvl3pPr>
              <a:lvl4pPr marL="16002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4pPr>
              <a:lvl5pPr marL="2057400" indent="-228600" algn="l" defTabSz="914400" rtl="0" eaLnBrk="1" latinLnBrk="0" hangingPunct="1">
                <a:lnSpc>
                  <a:spcPct val="100000"/>
                </a:lnSpc>
                <a:spcBef>
                  <a:spcPts val="600"/>
                </a:spcBef>
                <a:buClr>
                  <a:srgbClr val="5BBBD5"/>
                </a:buClr>
                <a:buFont typeface="Arial" panose="020B0604020202020204" pitchFamily="34" charset="0"/>
                <a:buChar char="•"/>
                <a:defRPr lang="en-US" sz="1200" kern="1200">
                  <a:solidFill>
                    <a:schemeClr val="accent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ts val="300"/>
                </a:spcBef>
                <a:buNone/>
              </a:pP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Giảm</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ho</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phản</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xạ</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độc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lập</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với</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sự</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ức</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a:t>
              </a:r>
              <a:r>
                <a:rPr lang="en-GB" sz="1350" dirty="0" err="1">
                  <a:solidFill>
                    <a:prstClr val="black">
                      <a:lumMod val="75000"/>
                      <a:lumOff val="25000"/>
                    </a:prstClr>
                  </a:solidFill>
                  <a:latin typeface="+mj-lt"/>
                  <a:ea typeface="Tahoma" panose="020B0604030504040204" pitchFamily="34" charset="0"/>
                  <a:cs typeface="Tahoma" panose="020B0604030504040204" pitchFamily="34" charset="0"/>
                </a:rPr>
                <a:t>chế</a:t>
              </a:r>
              <a:r>
                <a:rPr lang="en-GB" sz="1350" dirty="0">
                  <a:solidFill>
                    <a:prstClr val="black">
                      <a:lumMod val="75000"/>
                      <a:lumOff val="25000"/>
                    </a:prstClr>
                  </a:solidFill>
                  <a:latin typeface="+mj-lt"/>
                  <a:ea typeface="Tahoma" panose="020B0604030504040204" pitchFamily="34" charset="0"/>
                  <a:cs typeface="Tahoma" panose="020B0604030504040204" pitchFamily="34" charset="0"/>
                </a:rPr>
                <a:t> muscarinic receptor</a:t>
              </a:r>
              <a:r>
                <a:rPr lang="en-GB" sz="1350" baseline="30000" dirty="0">
                  <a:solidFill>
                    <a:prstClr val="black">
                      <a:lumMod val="75000"/>
                      <a:lumOff val="25000"/>
                    </a:prstClr>
                  </a:solidFill>
                  <a:latin typeface="+mj-lt"/>
                  <a:ea typeface="Tahoma" panose="020B0604030504040204" pitchFamily="34" charset="0"/>
                  <a:cs typeface="Tahoma" panose="020B0604030504040204" pitchFamily="34" charset="0"/>
                </a:rPr>
                <a:t>4</a:t>
              </a:r>
            </a:p>
          </p:txBody>
        </p:sp>
      </p:grpSp>
    </p:spTree>
    <p:extLst>
      <p:ext uri="{BB962C8B-B14F-4D97-AF65-F5344CB8AC3E}">
        <p14:creationId xmlns:p14="http://schemas.microsoft.com/office/powerpoint/2010/main" val="202236856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9711" y="227944"/>
            <a:ext cx="9008289" cy="715687"/>
          </a:xfrm>
        </p:spPr>
        <p:txBody>
          <a:bodyPr>
            <a:noAutofit/>
          </a:bodyPr>
          <a:lstStyle/>
          <a:p>
            <a:r>
              <a:rPr lang="en-GB" sz="2700" dirty="0" err="1">
                <a:solidFill>
                  <a:schemeClr val="tx1"/>
                </a:solidFill>
              </a:rPr>
              <a:t>PrimoTinA</a:t>
            </a:r>
            <a:r>
              <a:rPr lang="en-GB" sz="2700" dirty="0">
                <a:solidFill>
                  <a:schemeClr val="tx1"/>
                </a:solidFill>
              </a:rPr>
              <a:t>-asthma</a:t>
            </a:r>
            <a:r>
              <a:rPr lang="en-GB" sz="2700" baseline="30000" dirty="0">
                <a:solidFill>
                  <a:schemeClr val="tx1"/>
                </a:solidFill>
              </a:rPr>
              <a:t>®</a:t>
            </a:r>
            <a:r>
              <a:rPr lang="en-GB" sz="2700" dirty="0">
                <a:solidFill>
                  <a:schemeClr val="tx1"/>
                </a:solidFill>
              </a:rPr>
              <a:t> </a:t>
            </a:r>
            <a:br>
              <a:rPr lang="en-GB" sz="2700" dirty="0">
                <a:solidFill>
                  <a:schemeClr val="tx1"/>
                </a:solidFill>
              </a:rPr>
            </a:br>
            <a:r>
              <a:rPr lang="en-GB" sz="2700" dirty="0">
                <a:solidFill>
                  <a:schemeClr val="tx1"/>
                </a:solidFill>
              </a:rPr>
              <a:t>NC </a:t>
            </a:r>
            <a:r>
              <a:rPr lang="en-GB" sz="2700" dirty="0" err="1">
                <a:solidFill>
                  <a:schemeClr val="tx1"/>
                </a:solidFill>
              </a:rPr>
              <a:t>pha</a:t>
            </a:r>
            <a:r>
              <a:rPr lang="en-GB" sz="2700" dirty="0">
                <a:solidFill>
                  <a:schemeClr val="tx1"/>
                </a:solidFill>
              </a:rPr>
              <a:t> 3, </a:t>
            </a:r>
            <a:r>
              <a:rPr lang="en-GB" sz="2700" dirty="0" err="1">
                <a:solidFill>
                  <a:schemeClr val="tx1"/>
                </a:solidFill>
              </a:rPr>
              <a:t>đánh</a:t>
            </a:r>
            <a:r>
              <a:rPr lang="en-GB" sz="2700" dirty="0">
                <a:solidFill>
                  <a:schemeClr val="tx1"/>
                </a:solidFill>
              </a:rPr>
              <a:t> </a:t>
            </a:r>
            <a:r>
              <a:rPr lang="en-GB" sz="2700" dirty="0" err="1">
                <a:solidFill>
                  <a:schemeClr val="tx1"/>
                </a:solidFill>
              </a:rPr>
              <a:t>giá</a:t>
            </a:r>
            <a:r>
              <a:rPr lang="en-GB" sz="2700" dirty="0">
                <a:solidFill>
                  <a:schemeClr val="tx1"/>
                </a:solidFill>
              </a:rPr>
              <a:t> </a:t>
            </a:r>
            <a:r>
              <a:rPr lang="en-GB" sz="2700" dirty="0" err="1">
                <a:solidFill>
                  <a:schemeClr val="tx1"/>
                </a:solidFill>
              </a:rPr>
              <a:t>hiệu</a:t>
            </a:r>
            <a:r>
              <a:rPr lang="en-GB" sz="2700" dirty="0">
                <a:solidFill>
                  <a:schemeClr val="tx1"/>
                </a:solidFill>
              </a:rPr>
              <a:t> </a:t>
            </a:r>
            <a:r>
              <a:rPr lang="en-GB" sz="2700" dirty="0" err="1">
                <a:solidFill>
                  <a:schemeClr val="tx1"/>
                </a:solidFill>
              </a:rPr>
              <a:t>quả</a:t>
            </a:r>
            <a:r>
              <a:rPr lang="en-GB" sz="2700" dirty="0">
                <a:solidFill>
                  <a:schemeClr val="tx1"/>
                </a:solidFill>
              </a:rPr>
              <a:t> </a:t>
            </a:r>
            <a:r>
              <a:rPr lang="en-GB" sz="2700" dirty="0" err="1">
                <a:solidFill>
                  <a:schemeClr val="tx1"/>
                </a:solidFill>
              </a:rPr>
              <a:t>và</a:t>
            </a:r>
            <a:r>
              <a:rPr lang="en-GB" sz="2700" dirty="0">
                <a:solidFill>
                  <a:schemeClr val="tx1"/>
                </a:solidFill>
              </a:rPr>
              <a:t> </a:t>
            </a:r>
            <a:r>
              <a:rPr lang="en-GB" sz="2700" dirty="0" err="1">
                <a:solidFill>
                  <a:schemeClr val="tx1"/>
                </a:solidFill>
              </a:rPr>
              <a:t>tính</a:t>
            </a:r>
            <a:r>
              <a:rPr lang="en-GB" sz="2700" dirty="0">
                <a:solidFill>
                  <a:schemeClr val="tx1"/>
                </a:solidFill>
              </a:rPr>
              <a:t> an </a:t>
            </a:r>
            <a:r>
              <a:rPr lang="en-GB" sz="2700" dirty="0" err="1">
                <a:solidFill>
                  <a:schemeClr val="tx1"/>
                </a:solidFill>
              </a:rPr>
              <a:t>toàn</a:t>
            </a:r>
            <a:r>
              <a:rPr lang="en-GB" sz="2700" dirty="0">
                <a:solidFill>
                  <a:schemeClr val="tx1"/>
                </a:solidFill>
              </a:rPr>
              <a:t> </a:t>
            </a:r>
            <a:r>
              <a:rPr lang="en-GB" sz="2700" dirty="0" err="1">
                <a:solidFill>
                  <a:schemeClr val="tx1"/>
                </a:solidFill>
              </a:rPr>
              <a:t>của</a:t>
            </a:r>
            <a:r>
              <a:rPr lang="en-GB" sz="2700" dirty="0">
                <a:solidFill>
                  <a:schemeClr val="tx1"/>
                </a:solidFill>
              </a:rPr>
              <a:t> </a:t>
            </a:r>
            <a:r>
              <a:rPr lang="en-GB" sz="2700" dirty="0" err="1">
                <a:solidFill>
                  <a:schemeClr val="tx1"/>
                </a:solidFill>
              </a:rPr>
              <a:t>Tiotropium</a:t>
            </a:r>
            <a:r>
              <a:rPr lang="en-GB" sz="2700" dirty="0">
                <a:solidFill>
                  <a:schemeClr val="tx1"/>
                </a:solidFill>
              </a:rPr>
              <a:t> </a:t>
            </a:r>
            <a:r>
              <a:rPr lang="en-GB" sz="2700" dirty="0" err="1">
                <a:solidFill>
                  <a:schemeClr val="tx1"/>
                </a:solidFill>
              </a:rPr>
              <a:t>Respimat</a:t>
            </a:r>
            <a:r>
              <a:rPr lang="en-GB" sz="2700" dirty="0">
                <a:solidFill>
                  <a:schemeClr val="tx1"/>
                </a:solidFill>
              </a:rPr>
              <a:t> </a:t>
            </a:r>
            <a:r>
              <a:rPr lang="en-GB" sz="2700" dirty="0" err="1">
                <a:solidFill>
                  <a:schemeClr val="tx1"/>
                </a:solidFill>
              </a:rPr>
              <a:t>trên</a:t>
            </a:r>
            <a:r>
              <a:rPr lang="en-GB" sz="2700" dirty="0">
                <a:solidFill>
                  <a:schemeClr val="tx1"/>
                </a:solidFill>
              </a:rPr>
              <a:t> BN hen </a:t>
            </a:r>
            <a:r>
              <a:rPr lang="en-GB" sz="2700" dirty="0" err="1">
                <a:solidFill>
                  <a:schemeClr val="tx1"/>
                </a:solidFill>
              </a:rPr>
              <a:t>nặng</a:t>
            </a:r>
            <a:r>
              <a:rPr lang="en-GB" sz="2700" dirty="0">
                <a:solidFill>
                  <a:schemeClr val="tx1"/>
                </a:solidFill>
              </a:rPr>
              <a:t> </a:t>
            </a:r>
            <a:r>
              <a:rPr lang="en-GB" sz="2700" dirty="0" err="1">
                <a:solidFill>
                  <a:schemeClr val="tx1"/>
                </a:solidFill>
              </a:rPr>
              <a:t>dùng</a:t>
            </a:r>
            <a:r>
              <a:rPr lang="en-GB" sz="2700" dirty="0">
                <a:solidFill>
                  <a:schemeClr val="tx1"/>
                </a:solidFill>
              </a:rPr>
              <a:t> </a:t>
            </a:r>
            <a:r>
              <a:rPr lang="en-GB" sz="2700" dirty="0" err="1">
                <a:solidFill>
                  <a:schemeClr val="tx1"/>
                </a:solidFill>
              </a:rPr>
              <a:t>liều</a:t>
            </a:r>
            <a:r>
              <a:rPr lang="en-GB" sz="2700" dirty="0">
                <a:solidFill>
                  <a:schemeClr val="tx1"/>
                </a:solidFill>
              </a:rPr>
              <a:t> cao ICS</a:t>
            </a:r>
          </a:p>
        </p:txBody>
      </p:sp>
      <p:sp>
        <p:nvSpPr>
          <p:cNvPr id="3" name="Rectangle 2"/>
          <p:cNvSpPr/>
          <p:nvPr/>
        </p:nvSpPr>
        <p:spPr>
          <a:xfrm>
            <a:off x="1659711" y="5369873"/>
            <a:ext cx="1843312" cy="61039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vi-VN" sz="1350">
              <a:solidFill>
                <a:schemeClr val="tx1"/>
              </a:solidFill>
            </a:endParaRPr>
          </a:p>
        </p:txBody>
      </p:sp>
      <p:pic>
        <p:nvPicPr>
          <p:cNvPr id="5"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8954" y="2069219"/>
            <a:ext cx="7468162" cy="39110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4267133"/>
      </p:ext>
    </p:extLst>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A50410-17CA-41BB-A799-ABBECAC65D9F}"/>
              </a:ext>
            </a:extLst>
          </p:cNvPr>
          <p:cNvSpPr txBox="1"/>
          <p:nvPr/>
        </p:nvSpPr>
        <p:spPr>
          <a:xfrm>
            <a:off x="0" y="221441"/>
            <a:ext cx="12192000" cy="646331"/>
          </a:xfrm>
          <a:prstGeom prst="rect">
            <a:avLst/>
          </a:prstGeom>
          <a:noFill/>
        </p:spPr>
        <p:txBody>
          <a:bodyPr wrap="square" rtlCol="0">
            <a:spAutoFit/>
          </a:bodyPr>
          <a:lstStyle/>
          <a:p>
            <a:pPr algn="ctr"/>
            <a:r>
              <a:rPr lang="en-GB" sz="3600" b="1" dirty="0">
                <a:solidFill>
                  <a:srgbClr val="3F7819"/>
                </a:solidFill>
              </a:rPr>
              <a:t>Tiotropium </a:t>
            </a:r>
            <a:r>
              <a:rPr lang="en-GB" sz="3600" b="1" dirty="0" err="1">
                <a:solidFill>
                  <a:srgbClr val="3F7819"/>
                </a:solidFill>
              </a:rPr>
              <a:t>giảm</a:t>
            </a:r>
            <a:r>
              <a:rPr lang="en-GB" sz="3600" b="1" dirty="0">
                <a:solidFill>
                  <a:srgbClr val="3F7819"/>
                </a:solidFill>
              </a:rPr>
              <a:t> </a:t>
            </a:r>
            <a:r>
              <a:rPr lang="en-GB" sz="3600" b="1" dirty="0" err="1">
                <a:solidFill>
                  <a:srgbClr val="3F7819"/>
                </a:solidFill>
              </a:rPr>
              <a:t>tiết</a:t>
            </a:r>
            <a:r>
              <a:rPr lang="en-GB" sz="3600" b="1" dirty="0">
                <a:solidFill>
                  <a:srgbClr val="3F7819"/>
                </a:solidFill>
              </a:rPr>
              <a:t> </a:t>
            </a:r>
            <a:r>
              <a:rPr lang="en-GB" sz="3600" b="1" dirty="0" err="1">
                <a:solidFill>
                  <a:srgbClr val="3F7819"/>
                </a:solidFill>
              </a:rPr>
              <a:t>đàm</a:t>
            </a:r>
            <a:r>
              <a:rPr lang="en-GB" sz="3600" b="1" dirty="0">
                <a:solidFill>
                  <a:srgbClr val="3F7819"/>
                </a:solidFill>
              </a:rPr>
              <a:t> </a:t>
            </a:r>
            <a:endParaRPr lang="en-US" sz="3600" b="1" dirty="0">
              <a:solidFill>
                <a:srgbClr val="3F7819"/>
              </a:solidFill>
            </a:endParaRPr>
          </a:p>
        </p:txBody>
      </p:sp>
      <p:pic>
        <p:nvPicPr>
          <p:cNvPr id="19" name="Picture 18">
            <a:extLst>
              <a:ext uri="{FF2B5EF4-FFF2-40B4-BE49-F238E27FC236}">
                <a16:creationId xmlns:a16="http://schemas.microsoft.com/office/drawing/2014/main" id="{17B30C13-8ED1-41AE-93B3-E2224856CF16}"/>
              </a:ext>
            </a:extLst>
          </p:cNvPr>
          <p:cNvPicPr>
            <a:picLocks noChangeAspect="1"/>
          </p:cNvPicPr>
          <p:nvPr/>
        </p:nvPicPr>
        <p:blipFill rotWithShape="1">
          <a:blip r:embed="rId2"/>
          <a:srcRect l="34349" t="44666" r="8651" b="12385"/>
          <a:stretch/>
        </p:blipFill>
        <p:spPr>
          <a:xfrm>
            <a:off x="1747082" y="3357704"/>
            <a:ext cx="7956439" cy="3372279"/>
          </a:xfrm>
          <a:prstGeom prst="rect">
            <a:avLst/>
          </a:prstGeom>
        </p:spPr>
      </p:pic>
      <p:pic>
        <p:nvPicPr>
          <p:cNvPr id="20" name="Picture 19">
            <a:extLst>
              <a:ext uri="{FF2B5EF4-FFF2-40B4-BE49-F238E27FC236}">
                <a16:creationId xmlns:a16="http://schemas.microsoft.com/office/drawing/2014/main" id="{DB5C1789-3C13-451E-9034-22CB76E3C286}"/>
              </a:ext>
            </a:extLst>
          </p:cNvPr>
          <p:cNvPicPr>
            <a:picLocks noChangeAspect="1"/>
          </p:cNvPicPr>
          <p:nvPr/>
        </p:nvPicPr>
        <p:blipFill rotWithShape="1">
          <a:blip r:embed="rId3"/>
          <a:srcRect l="20234" t="38750" r="20000" b="15416"/>
          <a:stretch/>
        </p:blipFill>
        <p:spPr>
          <a:xfrm>
            <a:off x="1747082" y="968356"/>
            <a:ext cx="7744968" cy="2288765"/>
          </a:xfrm>
          <a:prstGeom prst="rect">
            <a:avLst/>
          </a:prstGeom>
        </p:spPr>
      </p:pic>
      <p:sp>
        <p:nvSpPr>
          <p:cNvPr id="6" name="TextBox 5">
            <a:extLst>
              <a:ext uri="{FF2B5EF4-FFF2-40B4-BE49-F238E27FC236}">
                <a16:creationId xmlns:a16="http://schemas.microsoft.com/office/drawing/2014/main" id="{BC94811E-F4CA-41B5-98B2-E2E0A54AF51C}"/>
              </a:ext>
            </a:extLst>
          </p:cNvPr>
          <p:cNvSpPr txBox="1"/>
          <p:nvPr/>
        </p:nvSpPr>
        <p:spPr>
          <a:xfrm>
            <a:off x="6525007" y="6611779"/>
            <a:ext cx="5600700" cy="246221"/>
          </a:xfrm>
          <a:prstGeom prst="rect">
            <a:avLst/>
          </a:prstGeom>
          <a:noFill/>
        </p:spPr>
        <p:txBody>
          <a:bodyPr wrap="square" rtlCol="0">
            <a:spAutoFit/>
          </a:bodyPr>
          <a:lstStyle/>
          <a:p>
            <a:r>
              <a:rPr lang="en-US" sz="1000" dirty="0">
                <a:solidFill>
                  <a:schemeClr val="bg1">
                    <a:lumMod val="50000"/>
                  </a:schemeClr>
                </a:solidFill>
                <a:latin typeface="Arial" panose="020B0604020202020204" pitchFamily="34" charset="0"/>
                <a:cs typeface="Arial" panose="020B0604020202020204" pitchFamily="34" charset="0"/>
              </a:rPr>
              <a:t>E. </a:t>
            </a:r>
            <a:r>
              <a:rPr lang="en-US" sz="1000" dirty="0" err="1">
                <a:solidFill>
                  <a:schemeClr val="bg1">
                    <a:lumMod val="50000"/>
                  </a:schemeClr>
                </a:solidFill>
                <a:latin typeface="Arial" panose="020B0604020202020204" pitchFamily="34" charset="0"/>
                <a:cs typeface="Arial" panose="020B0604020202020204" pitchFamily="34" charset="0"/>
              </a:rPr>
              <a:t>Tagaya</a:t>
            </a:r>
            <a:r>
              <a:rPr lang="en-US" sz="1000" dirty="0">
                <a:solidFill>
                  <a:schemeClr val="bg1">
                    <a:lumMod val="50000"/>
                  </a:schemeClr>
                </a:solidFill>
                <a:latin typeface="Arial" panose="020B0604020202020204" pitchFamily="34" charset="0"/>
                <a:cs typeface="Arial" panose="020B0604020202020204" pitchFamily="34" charset="0"/>
              </a:rPr>
              <a:t> et al. Pulmonary Pharmacology &amp; Therapeutics. 2016;39:81e84</a:t>
            </a:r>
          </a:p>
        </p:txBody>
      </p:sp>
    </p:spTree>
    <p:extLst>
      <p:ext uri="{BB962C8B-B14F-4D97-AF65-F5344CB8AC3E}">
        <p14:creationId xmlns:p14="http://schemas.microsoft.com/office/powerpoint/2010/main" val="2923090352"/>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p:cNvSpPr/>
          <p:nvPr/>
        </p:nvSpPr>
        <p:spPr>
          <a:xfrm>
            <a:off x="1773404" y="5637446"/>
            <a:ext cx="8800930" cy="748697"/>
          </a:xfrm>
          <a:prstGeom prst="roundRect">
            <a:avLst>
              <a:gd name="adj" fmla="val 14277"/>
            </a:avLst>
          </a:prstGeom>
          <a:noFill/>
          <a:ln w="6350">
            <a:noFill/>
            <a:round/>
            <a:headEnd/>
            <a:tailEnd/>
          </a:ln>
          <a:effectLst/>
          <a:scene3d>
            <a:camera prst="orthographicFront">
              <a:rot lat="0" lon="0" rev="0"/>
            </a:camera>
            <a:lightRig rig="balanced" dir="t">
              <a:rot lat="0" lon="0" rev="8700000"/>
            </a:lightRig>
          </a:scene3d>
          <a:sp3d/>
        </p:spPr>
        <p:txBody>
          <a:bodyPr wrap="square" tIns="35100" anchor="ctr" anchorCtr="0">
            <a:noAutofit/>
          </a:bodyPr>
          <a:lstStyle/>
          <a:p>
            <a:pPr defTabSz="685800">
              <a:defRPr/>
            </a:pPr>
            <a:r>
              <a:rPr lang="en-GB" sz="1050" dirty="0">
                <a:solidFill>
                  <a:schemeClr val="bg2">
                    <a:lumMod val="25000"/>
                  </a:schemeClr>
                </a:solidFill>
                <a:latin typeface="+mj-lt"/>
                <a:ea typeface="Tahoma" panose="020B0604030504040204" pitchFamily="34" charset="0"/>
                <a:cs typeface="Tahoma" panose="020B0604030504040204" pitchFamily="34" charset="0"/>
              </a:rPr>
              <a:t>FEV1, forced expiratory volume in 1 second; ICS, inhaled corticosteroid; LABA, long-acting </a:t>
            </a:r>
            <a:r>
              <a:rPr lang="el-GR" sz="1050" dirty="0">
                <a:solidFill>
                  <a:schemeClr val="bg2">
                    <a:lumMod val="25000"/>
                  </a:schemeClr>
                </a:solidFill>
                <a:latin typeface="+mj-lt"/>
                <a:ea typeface="Tahoma" panose="020B0604030504040204" pitchFamily="34" charset="0"/>
                <a:cs typeface="Tahoma" panose="020B0604030504040204" pitchFamily="34" charset="0"/>
              </a:rPr>
              <a:t>β2-</a:t>
            </a:r>
            <a:r>
              <a:rPr lang="en-GB" sz="1050" dirty="0">
                <a:solidFill>
                  <a:schemeClr val="bg2">
                    <a:lumMod val="25000"/>
                  </a:schemeClr>
                </a:solidFill>
                <a:latin typeface="+mj-lt"/>
                <a:ea typeface="Tahoma" panose="020B0604030504040204" pitchFamily="34" charset="0"/>
                <a:cs typeface="Tahoma" panose="020B0604030504040204" pitchFamily="34" charset="0"/>
              </a:rPr>
              <a:t>agonist; </a:t>
            </a:r>
            <a:r>
              <a:rPr lang="en-GB" sz="1050" dirty="0" err="1">
                <a:solidFill>
                  <a:schemeClr val="bg2">
                    <a:lumMod val="25000"/>
                  </a:schemeClr>
                </a:solidFill>
                <a:latin typeface="+mj-lt"/>
                <a:ea typeface="Tahoma" panose="020B0604030504040204" pitchFamily="34" charset="0"/>
                <a:cs typeface="Tahoma" panose="020B0604030504040204" pitchFamily="34" charset="0"/>
              </a:rPr>
              <a:t>qd</a:t>
            </a:r>
            <a:r>
              <a:rPr lang="en-GB" sz="1050" dirty="0">
                <a:solidFill>
                  <a:schemeClr val="bg2">
                    <a:lumMod val="25000"/>
                  </a:schemeClr>
                </a:solidFill>
                <a:latin typeface="+mj-lt"/>
                <a:ea typeface="Tahoma" panose="020B0604030504040204" pitchFamily="34" charset="0"/>
                <a:cs typeface="Tahoma" panose="020B0604030504040204" pitchFamily="34" charset="0"/>
              </a:rPr>
              <a:t>, once daily</a:t>
            </a:r>
            <a:br>
              <a:rPr lang="en-GB" sz="1050" dirty="0">
                <a:solidFill>
                  <a:schemeClr val="bg2">
                    <a:lumMod val="25000"/>
                  </a:schemeClr>
                </a:solidFill>
                <a:latin typeface="+mj-lt"/>
                <a:ea typeface="Tahoma" panose="020B0604030504040204" pitchFamily="34" charset="0"/>
                <a:cs typeface="Tahoma" panose="020B0604030504040204" pitchFamily="34" charset="0"/>
              </a:rPr>
            </a:br>
            <a:r>
              <a:rPr lang="en-GB" sz="1050" dirty="0">
                <a:solidFill>
                  <a:schemeClr val="bg2">
                    <a:lumMod val="25000"/>
                  </a:schemeClr>
                </a:solidFill>
                <a:latin typeface="+mj-lt"/>
                <a:ea typeface="Tahoma" panose="020B0604030504040204" pitchFamily="34" charset="0"/>
                <a:cs typeface="Tahoma" panose="020B0604030504040204" pitchFamily="34" charset="0"/>
              </a:rPr>
              <a:t>* Pre-specified dataset of trial 1 + trial 2</a:t>
            </a:r>
          </a:p>
          <a:p>
            <a:pPr defTabSz="685800">
              <a:defRPr/>
            </a:pP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Không</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hút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thuốc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hoặc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hút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thuốc</a:t>
            </a:r>
            <a:r>
              <a:rPr lang="en-GB" sz="1050" dirty="0">
                <a:solidFill>
                  <a:schemeClr val="bg2">
                    <a:lumMod val="25000"/>
                  </a:schemeClr>
                </a:solidFill>
                <a:latin typeface="+mj-lt"/>
                <a:ea typeface="Tahoma" panose="020B0604030504040204" pitchFamily="34" charset="0"/>
                <a:cs typeface="Tahoma" panose="020B0604030504040204" pitchFamily="34" charset="0"/>
              </a:rPr>
              <a:t> &lt;10 </a:t>
            </a:r>
            <a:r>
              <a:rPr lang="en-GB" sz="1050" dirty="0" err="1">
                <a:solidFill>
                  <a:schemeClr val="bg2">
                    <a:lumMod val="25000"/>
                  </a:schemeClr>
                </a:solidFill>
                <a:latin typeface="+mj-lt"/>
                <a:ea typeface="Tahoma" panose="020B0604030504040204" pitchFamily="34" charset="0"/>
                <a:cs typeface="Tahoma" panose="020B0604030504040204" pitchFamily="34" charset="0"/>
              </a:rPr>
              <a:t>gói-năm</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không</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hút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thuốc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trong</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năm</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trước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đó</a:t>
            </a:r>
            <a:endParaRPr lang="en-GB" sz="1050" dirty="0">
              <a:solidFill>
                <a:schemeClr val="bg2">
                  <a:lumMod val="25000"/>
                </a:schemeClr>
              </a:solidFill>
              <a:latin typeface="+mj-lt"/>
              <a:ea typeface="Tahoma" panose="020B0604030504040204" pitchFamily="34" charset="0"/>
              <a:cs typeface="Tahoma" panose="020B0604030504040204" pitchFamily="34" charset="0"/>
            </a:endParaRPr>
          </a:p>
          <a:p>
            <a:pPr defTabSz="685800">
              <a:defRPr/>
            </a:pPr>
            <a:r>
              <a:rPr lang="en-GB" sz="1050" dirty="0" err="1">
                <a:solidFill>
                  <a:schemeClr val="bg2">
                    <a:lumMod val="25000"/>
                  </a:schemeClr>
                </a:solidFill>
                <a:latin typeface="+mj-lt"/>
                <a:ea typeface="Tahoma" panose="020B0604030504040204" pitchFamily="34" charset="0"/>
                <a:cs typeface="Tahoma" panose="020B0604030504040204" pitchFamily="34" charset="0"/>
              </a:rPr>
              <a:t>Đợt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kịch</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phát</a:t>
            </a:r>
            <a:r>
              <a:rPr lang="en-GB" sz="1050" dirty="0">
                <a:solidFill>
                  <a:schemeClr val="bg2">
                    <a:lumMod val="25000"/>
                  </a:schemeClr>
                </a:solidFill>
                <a:latin typeface="+mj-lt"/>
                <a:ea typeface="Tahoma" panose="020B0604030504040204" pitchFamily="34" charset="0"/>
                <a:cs typeface="Tahoma" panose="020B0604030504040204" pitchFamily="34" charset="0"/>
              </a:rPr>
              <a:t> hen </a:t>
            </a:r>
            <a:r>
              <a:rPr lang="en-GB" sz="1050" dirty="0" err="1">
                <a:solidFill>
                  <a:schemeClr val="bg2">
                    <a:lumMod val="25000"/>
                  </a:schemeClr>
                </a:solidFill>
                <a:latin typeface="+mj-lt"/>
                <a:ea typeface="Tahoma" panose="020B0604030504040204" pitchFamily="34" charset="0"/>
                <a:cs typeface="Tahoma" panose="020B0604030504040204" pitchFamily="34" charset="0"/>
              </a:rPr>
              <a:t>nặng</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được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định</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nghĩa</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là</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cần</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bắt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đầu</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dùng</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hoặc</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ít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nhất</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gấp</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đôi</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liều</a:t>
            </a:r>
            <a:r>
              <a:rPr lang="en-GB" sz="1050" dirty="0">
                <a:solidFill>
                  <a:schemeClr val="bg2">
                    <a:lumMod val="25000"/>
                  </a:schemeClr>
                </a:solidFill>
                <a:latin typeface="+mj-lt"/>
                <a:ea typeface="Tahoma" panose="020B0604030504040204" pitchFamily="34" charset="0"/>
                <a:cs typeface="Tahoma" panose="020B0604030504040204" pitchFamily="34" charset="0"/>
              </a:rPr>
              <a:t> glucocorticoids </a:t>
            </a:r>
            <a:r>
              <a:rPr lang="en-GB" sz="1050" dirty="0" err="1">
                <a:solidFill>
                  <a:schemeClr val="bg2">
                    <a:lumMod val="25000"/>
                  </a:schemeClr>
                </a:solidFill>
                <a:latin typeface="+mj-lt"/>
                <a:ea typeface="Tahoma" panose="020B0604030504040204" pitchFamily="34" charset="0"/>
                <a:cs typeface="Tahoma" panose="020B0604030504040204" pitchFamily="34" charset="0"/>
              </a:rPr>
              <a:t>toàn</a:t>
            </a:r>
            <a:r>
              <a:rPr lang="en-GB" sz="1050" dirty="0">
                <a:solidFill>
                  <a:schemeClr val="bg2">
                    <a:lumMod val="25000"/>
                  </a:schemeClr>
                </a:solidFill>
                <a:latin typeface="+mj-lt"/>
                <a:ea typeface="Tahoma" panose="020B0604030504040204" pitchFamily="34" charset="0"/>
                <a:cs typeface="Tahoma" panose="020B0604030504040204" pitchFamily="34" charset="0"/>
              </a:rPr>
              <a:t> </a:t>
            </a:r>
            <a:r>
              <a:rPr lang="en-GB" sz="1050" dirty="0" err="1">
                <a:solidFill>
                  <a:schemeClr val="bg2">
                    <a:lumMod val="25000"/>
                  </a:schemeClr>
                </a:solidFill>
                <a:latin typeface="+mj-lt"/>
                <a:ea typeface="Tahoma" panose="020B0604030504040204" pitchFamily="34" charset="0"/>
                <a:cs typeface="Tahoma" panose="020B0604030504040204" pitchFamily="34" charset="0"/>
              </a:rPr>
              <a:t>thân</a:t>
            </a:r>
            <a:r>
              <a:rPr lang="en-GB" sz="1050" dirty="0">
                <a:solidFill>
                  <a:schemeClr val="bg2">
                    <a:lumMod val="25000"/>
                  </a:schemeClr>
                </a:solidFill>
                <a:latin typeface="+mj-lt"/>
                <a:ea typeface="Tahoma" panose="020B0604030504040204" pitchFamily="34" charset="0"/>
                <a:cs typeface="Tahoma" panose="020B0604030504040204" pitchFamily="34" charset="0"/>
              </a:rPr>
              <a:t> ≥ 3 </a:t>
            </a:r>
            <a:r>
              <a:rPr lang="en-GB" sz="1050" dirty="0" err="1">
                <a:solidFill>
                  <a:schemeClr val="bg2">
                    <a:lumMod val="25000"/>
                  </a:schemeClr>
                </a:solidFill>
                <a:latin typeface="+mj-lt"/>
                <a:ea typeface="Tahoma" panose="020B0604030504040204" pitchFamily="34" charset="0"/>
                <a:cs typeface="Tahoma" panose="020B0604030504040204" pitchFamily="34" charset="0"/>
              </a:rPr>
              <a:t>ngày</a:t>
            </a:r>
            <a:r>
              <a:rPr lang="en-GB" sz="1050" dirty="0">
                <a:solidFill>
                  <a:schemeClr val="bg2">
                    <a:lumMod val="25000"/>
                  </a:schemeClr>
                </a:solidFill>
                <a:latin typeface="+mj-lt"/>
                <a:ea typeface="Tahoma" panose="020B0604030504040204" pitchFamily="34" charset="0"/>
                <a:cs typeface="Tahoma" panose="020B0604030504040204" pitchFamily="34" charset="0"/>
              </a:rPr>
              <a:t>)</a:t>
            </a:r>
          </a:p>
        </p:txBody>
      </p:sp>
      <p:sp>
        <p:nvSpPr>
          <p:cNvPr id="60" name="Title Placeholder 1"/>
          <p:cNvSpPr txBox="1">
            <a:spLocks/>
          </p:cNvSpPr>
          <p:nvPr/>
        </p:nvSpPr>
        <p:spPr>
          <a:xfrm>
            <a:off x="1459078" y="1592654"/>
            <a:ext cx="10113795" cy="367746"/>
          </a:xfrm>
          <a:prstGeom prst="rect">
            <a:avLst/>
          </a:prstGeom>
        </p:spPr>
        <p:txBody>
          <a:bodyPr vert="horz" lIns="68580" tIns="34290" rIns="68580" bIns="34290" rtlCol="0" anchor="t"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defTabSz="685800">
              <a:lnSpc>
                <a:spcPct val="100000"/>
              </a:lnSpc>
              <a:defRPr/>
            </a:pPr>
            <a:r>
              <a:rPr lang="en-GB" sz="2000" b="0" dirty="0" err="1">
                <a:solidFill>
                  <a:prstClr val="black"/>
                </a:solidFill>
                <a:latin typeface="+mj-lt"/>
                <a:ea typeface="Tahoma" panose="020B0604030504040204" pitchFamily="34" charset="0"/>
                <a:cs typeface="Tahoma" panose="020B0604030504040204" pitchFamily="34" charset="0"/>
              </a:rPr>
              <a:t>Nghiên</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cứu</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mù</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đôi</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ngẫu</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nhiên</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đối</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chứng</a:t>
            </a:r>
            <a:r>
              <a:rPr lang="en-GB" sz="2000" b="0" dirty="0">
                <a:solidFill>
                  <a:prstClr val="black"/>
                </a:solidFill>
                <a:latin typeface="+mj-lt"/>
                <a:ea typeface="Tahoma" panose="020B0604030504040204" pitchFamily="34" charset="0"/>
                <a:cs typeface="Tahoma" panose="020B0604030504040204" pitchFamily="34" charset="0"/>
              </a:rPr>
              <a:t> placebo, </a:t>
            </a:r>
            <a:r>
              <a:rPr lang="en-GB" sz="2000" b="0" dirty="0" err="1">
                <a:solidFill>
                  <a:prstClr val="black"/>
                </a:solidFill>
                <a:latin typeface="+mj-lt"/>
                <a:ea typeface="Tahoma" panose="020B0604030504040204" pitchFamily="34" charset="0"/>
                <a:cs typeface="Tahoma" panose="020B0604030504040204" pitchFamily="34" charset="0"/>
              </a:rPr>
              <a:t>nhóm</a:t>
            </a:r>
            <a:r>
              <a:rPr lang="en-GB" sz="2000" b="0" dirty="0">
                <a:solidFill>
                  <a:prstClr val="black"/>
                </a:solidFill>
                <a:latin typeface="+mj-lt"/>
                <a:ea typeface="Tahoma" panose="020B0604030504040204" pitchFamily="34" charset="0"/>
                <a:cs typeface="Tahoma" panose="020B0604030504040204" pitchFamily="34" charset="0"/>
              </a:rPr>
              <a:t> song </a:t>
            </a:r>
            <a:r>
              <a:rPr lang="en-GB" sz="2000" b="0" dirty="0" err="1">
                <a:solidFill>
                  <a:prstClr val="black"/>
                </a:solidFill>
                <a:latin typeface="+mj-lt"/>
                <a:ea typeface="Tahoma" panose="020B0604030504040204" pitchFamily="34" charset="0"/>
                <a:cs typeface="Tahoma" panose="020B0604030504040204" pitchFamily="34" charset="0"/>
              </a:rPr>
              <a:t>song</a:t>
            </a:r>
            <a:r>
              <a:rPr lang="en-GB" sz="2000" b="0" dirty="0">
                <a:solidFill>
                  <a:prstClr val="black"/>
                </a:solidFill>
                <a:latin typeface="+mj-lt"/>
                <a:ea typeface="Tahoma" panose="020B0604030504040204" pitchFamily="34" charset="0"/>
                <a:cs typeface="Tahoma" panose="020B0604030504040204" pitchFamily="34" charset="0"/>
              </a:rPr>
              <a:t>, </a:t>
            </a:r>
            <a:r>
              <a:rPr lang="en-GB" sz="2000" b="0" dirty="0" err="1">
                <a:solidFill>
                  <a:prstClr val="black"/>
                </a:solidFill>
                <a:latin typeface="+mj-lt"/>
                <a:ea typeface="Tahoma" panose="020B0604030504040204" pitchFamily="34" charset="0"/>
                <a:cs typeface="Tahoma" panose="020B0604030504040204" pitchFamily="34" charset="0"/>
              </a:rPr>
              <a:t>trong</a:t>
            </a:r>
            <a:r>
              <a:rPr lang="en-GB" sz="2000" b="0" dirty="0">
                <a:solidFill>
                  <a:prstClr val="black"/>
                </a:solidFill>
                <a:latin typeface="+mj-lt"/>
                <a:ea typeface="Tahoma" panose="020B0604030504040204" pitchFamily="34" charset="0"/>
                <a:cs typeface="Tahoma" panose="020B0604030504040204" pitchFamily="34" charset="0"/>
              </a:rPr>
              <a:t> 52 </a:t>
            </a:r>
            <a:r>
              <a:rPr lang="en-GB" sz="2000" b="0" dirty="0" err="1">
                <a:solidFill>
                  <a:prstClr val="black"/>
                </a:solidFill>
                <a:latin typeface="+mj-lt"/>
                <a:ea typeface="Tahoma" panose="020B0604030504040204" pitchFamily="34" charset="0"/>
                <a:cs typeface="Tahoma" panose="020B0604030504040204" pitchFamily="34" charset="0"/>
              </a:rPr>
              <a:t>tuần</a:t>
            </a:r>
            <a:endParaRPr lang="en-GB" sz="2000" b="0" dirty="0">
              <a:solidFill>
                <a:prstClr val="black"/>
              </a:solidFill>
              <a:latin typeface="+mj-lt"/>
              <a:ea typeface="Tahoma" panose="020B0604030504040204" pitchFamily="34" charset="0"/>
              <a:cs typeface="Tahoma" panose="020B0604030504040204" pitchFamily="34" charset="0"/>
            </a:endParaRPr>
          </a:p>
        </p:txBody>
      </p:sp>
      <p:grpSp>
        <p:nvGrpSpPr>
          <p:cNvPr id="6" name="Group 5"/>
          <p:cNvGrpSpPr/>
          <p:nvPr/>
        </p:nvGrpSpPr>
        <p:grpSpPr>
          <a:xfrm>
            <a:off x="1697214" y="2115863"/>
            <a:ext cx="8797572" cy="2781738"/>
            <a:chOff x="115010" y="1827856"/>
            <a:chExt cx="8797572" cy="2781738"/>
          </a:xfrm>
        </p:grpSpPr>
        <p:grpSp>
          <p:nvGrpSpPr>
            <p:cNvPr id="132" name="Group 131"/>
            <p:cNvGrpSpPr/>
            <p:nvPr/>
          </p:nvGrpSpPr>
          <p:grpSpPr>
            <a:xfrm>
              <a:off x="2068516" y="2522654"/>
              <a:ext cx="4139930" cy="2086940"/>
              <a:chOff x="5335958" y="1001578"/>
              <a:chExt cx="5242080" cy="2350767"/>
            </a:xfrm>
          </p:grpSpPr>
          <p:sp>
            <p:nvSpPr>
              <p:cNvPr id="133" name="TextBox 46"/>
              <p:cNvSpPr txBox="1">
                <a:spLocks noChangeArrowheads="1"/>
              </p:cNvSpPr>
              <p:nvPr/>
            </p:nvSpPr>
            <p:spPr bwMode="auto">
              <a:xfrm>
                <a:off x="9961363" y="2077373"/>
                <a:ext cx="616675" cy="2308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defPPr>
                  <a:defRPr lang="en-US"/>
                </a:defPPr>
                <a:lvl1pPr algn="ctr">
                  <a:defRPr sz="1050" b="1">
                    <a:solidFill>
                      <a:srgbClr val="006068"/>
                    </a:solidFill>
                    <a:latin typeface="Century Gothic"/>
                  </a:defRPr>
                </a:lvl1pPr>
              </a:lstStyle>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Khám lần </a:t>
                </a:r>
                <a:r>
                  <a:rPr lang="en-GB" sz="800" kern="0" dirty="0">
                    <a:latin typeface="Tahoma" panose="020B0604030504040204" pitchFamily="34" charset="0"/>
                    <a:ea typeface="Tahoma" panose="020B0604030504040204" pitchFamily="34" charset="0"/>
                    <a:cs typeface="Tahoma" panose="020B0604030504040204" pitchFamily="34" charset="0"/>
                  </a:rPr>
                  <a:t>10</a:t>
                </a:r>
              </a:p>
            </p:txBody>
          </p:sp>
          <p:cxnSp>
            <p:nvCxnSpPr>
              <p:cNvPr id="134" name="Straight Connector 133"/>
              <p:cNvCxnSpPr/>
              <p:nvPr/>
            </p:nvCxnSpPr>
            <p:spPr>
              <a:xfrm>
                <a:off x="9474809" y="1001857"/>
                <a:ext cx="0" cy="1015200"/>
              </a:xfrm>
              <a:prstGeom prst="line">
                <a:avLst/>
              </a:prstGeom>
              <a:noFill/>
              <a:ln w="28575" cap="flat" cmpd="sng" algn="ctr">
                <a:solidFill>
                  <a:srgbClr val="839FA8"/>
                </a:solidFill>
                <a:prstDash val="solid"/>
                <a:round/>
                <a:headEnd type="none" w="med" len="med"/>
                <a:tailEnd type="none" w="med" len="med"/>
              </a:ln>
              <a:effectLst/>
            </p:spPr>
          </p:cxnSp>
          <p:cxnSp>
            <p:nvCxnSpPr>
              <p:cNvPr id="135" name="Straight Connector 134"/>
              <p:cNvCxnSpPr/>
              <p:nvPr/>
            </p:nvCxnSpPr>
            <p:spPr>
              <a:xfrm>
                <a:off x="7172267" y="1001578"/>
                <a:ext cx="0" cy="1015758"/>
              </a:xfrm>
              <a:prstGeom prst="line">
                <a:avLst/>
              </a:prstGeom>
              <a:noFill/>
              <a:ln w="28575" cap="flat" cmpd="sng" algn="ctr">
                <a:solidFill>
                  <a:srgbClr val="839FA8"/>
                </a:solidFill>
                <a:prstDash val="solid"/>
                <a:round/>
                <a:headEnd type="none" w="med" len="med"/>
                <a:tailEnd type="none" w="med" len="med"/>
              </a:ln>
              <a:effectLst/>
            </p:spPr>
          </p:cxnSp>
          <p:sp>
            <p:nvSpPr>
              <p:cNvPr id="136" name="TextBox 40"/>
              <p:cNvSpPr txBox="1">
                <a:spLocks noChangeArrowheads="1"/>
              </p:cNvSpPr>
              <p:nvPr/>
            </p:nvSpPr>
            <p:spPr bwMode="auto">
              <a:xfrm>
                <a:off x="5335958" y="2077373"/>
                <a:ext cx="693332" cy="2308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defPPr>
                  <a:defRPr lang="en-US"/>
                </a:defPPr>
                <a:lvl1pPr algn="ctr">
                  <a:defRPr sz="1050" b="1">
                    <a:solidFill>
                      <a:srgbClr val="006068"/>
                    </a:solidFill>
                    <a:latin typeface="Century Gothic"/>
                  </a:defRPr>
                </a:lvl1pPr>
              </a:lstStyle>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Lần khám </a:t>
                </a:r>
                <a:r>
                  <a:rPr lang="en-GB" sz="800" kern="0" dirty="0">
                    <a:latin typeface="Tahoma" panose="020B0604030504040204" pitchFamily="34" charset="0"/>
                    <a:ea typeface="Tahoma" panose="020B0604030504040204" pitchFamily="34" charset="0"/>
                    <a:cs typeface="Tahoma" panose="020B0604030504040204" pitchFamily="34" charset="0"/>
                  </a:rPr>
                  <a:t>0</a:t>
                </a:r>
              </a:p>
            </p:txBody>
          </p:sp>
          <p:sp>
            <p:nvSpPr>
              <p:cNvPr id="137" name="TextBox 41"/>
              <p:cNvSpPr txBox="1">
                <a:spLocks noChangeArrowheads="1"/>
              </p:cNvSpPr>
              <p:nvPr/>
            </p:nvSpPr>
            <p:spPr bwMode="auto">
              <a:xfrm>
                <a:off x="5895553" y="2077373"/>
                <a:ext cx="942517" cy="3693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defPPr>
                  <a:defRPr lang="en-US"/>
                </a:defPPr>
                <a:lvl1pPr algn="ctr">
                  <a:defRPr sz="1050" b="1">
                    <a:solidFill>
                      <a:srgbClr val="006068"/>
                    </a:solidFill>
                    <a:latin typeface="Century Gothic"/>
                  </a:defRPr>
                </a:lvl1pPr>
              </a:lstStyle>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Khám lần1</a:t>
                </a:r>
                <a:endParaRPr lang="en-GB" sz="800" kern="0" dirty="0">
                  <a:latin typeface="Tahoma" panose="020B0604030504040204" pitchFamily="34" charset="0"/>
                  <a:ea typeface="Tahoma" panose="020B0604030504040204" pitchFamily="34" charset="0"/>
                  <a:cs typeface="Tahoma" panose="020B0604030504040204" pitchFamily="34" charset="0"/>
                </a:endParaRPr>
              </a:p>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(tầm soát)</a:t>
                </a:r>
                <a:endParaRPr lang="en-GB" sz="800" kern="0" dirty="0">
                  <a:latin typeface="Tahoma" panose="020B0604030504040204" pitchFamily="34" charset="0"/>
                  <a:ea typeface="Tahoma" panose="020B0604030504040204" pitchFamily="34" charset="0"/>
                  <a:cs typeface="Tahoma" panose="020B0604030504040204" pitchFamily="34" charset="0"/>
                </a:endParaRPr>
              </a:p>
            </p:txBody>
          </p:sp>
          <p:sp>
            <p:nvSpPr>
              <p:cNvPr id="138" name="TextBox 42"/>
              <p:cNvSpPr txBox="1">
                <a:spLocks noChangeArrowheads="1"/>
              </p:cNvSpPr>
              <p:nvPr/>
            </p:nvSpPr>
            <p:spPr bwMode="auto">
              <a:xfrm>
                <a:off x="6653252" y="2077373"/>
                <a:ext cx="1196086" cy="36933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defPPr>
                  <a:defRPr lang="en-US"/>
                </a:defPPr>
                <a:lvl1pPr algn="ctr">
                  <a:defRPr sz="1050" b="1">
                    <a:solidFill>
                      <a:srgbClr val="006068"/>
                    </a:solidFill>
                    <a:latin typeface="Century Gothic"/>
                  </a:defRPr>
                </a:lvl1pPr>
              </a:lstStyle>
              <a:p>
                <a:pPr defTabSz="685800">
                  <a:defRPr/>
                </a:pPr>
                <a:r>
                  <a:rPr lang="en-GB" sz="800" kern="0" dirty="0" err="1">
                    <a:latin typeface="Tahoma" panose="020B0604030504040204" pitchFamily="34" charset="0"/>
                    <a:ea typeface="Tahoma" panose="020B0604030504040204" pitchFamily="34" charset="0"/>
                    <a:cs typeface="Tahoma" panose="020B0604030504040204" pitchFamily="34" charset="0"/>
                  </a:rPr>
                  <a:t>Khám</a:t>
                </a:r>
                <a:r>
                  <a:rPr lang="en-GB" sz="800" kern="0" dirty="0">
                    <a:latin typeface="Tahoma" panose="020B0604030504040204" pitchFamily="34" charset="0"/>
                    <a:ea typeface="Tahoma" panose="020B0604030504040204" pitchFamily="34" charset="0"/>
                    <a:cs typeface="Tahoma" panose="020B0604030504040204" pitchFamily="34" charset="0"/>
                  </a:rPr>
                  <a:t> </a:t>
                </a:r>
                <a:r>
                  <a:rPr lang="en-GB" sz="800" kern="0" dirty="0" err="1">
                    <a:latin typeface="Tahoma" panose="020B0604030504040204" pitchFamily="34" charset="0"/>
                    <a:ea typeface="Tahoma" panose="020B0604030504040204" pitchFamily="34" charset="0"/>
                    <a:cs typeface="Tahoma" panose="020B0604030504040204" pitchFamily="34" charset="0"/>
                  </a:rPr>
                  <a:t>lần</a:t>
                </a:r>
                <a:r>
                  <a:rPr lang="en-GB" sz="800" kern="0" dirty="0">
                    <a:latin typeface="Tahoma" panose="020B0604030504040204" pitchFamily="34" charset="0"/>
                    <a:ea typeface="Tahoma" panose="020B0604030504040204" pitchFamily="34" charset="0"/>
                    <a:cs typeface="Tahoma" panose="020B0604030504040204" pitchFamily="34" charset="0"/>
                  </a:rPr>
                  <a:t> 2</a:t>
                </a:r>
              </a:p>
              <a:p>
                <a:pPr defTabSz="685800">
                  <a:defRPr/>
                </a:pPr>
                <a:r>
                  <a:rPr lang="en-GB" sz="800" kern="0" dirty="0">
                    <a:latin typeface="Tahoma" panose="020B0604030504040204" pitchFamily="34" charset="0"/>
                    <a:ea typeface="Tahoma" panose="020B0604030504040204" pitchFamily="34" charset="0"/>
                    <a:cs typeface="Tahoma" panose="020B0604030504040204" pitchFamily="34" charset="0"/>
                  </a:rPr>
                  <a:t>(</a:t>
                </a:r>
                <a:r>
                  <a:rPr lang="en-GB" sz="800" kern="0" dirty="0" err="1">
                    <a:latin typeface="Tahoma" panose="020B0604030504040204" pitchFamily="34" charset="0"/>
                    <a:ea typeface="Tahoma" panose="020B0604030504040204" pitchFamily="34" charset="0"/>
                    <a:cs typeface="Tahoma" panose="020B0604030504040204" pitchFamily="34" charset="0"/>
                  </a:rPr>
                  <a:t>phân</a:t>
                </a:r>
                <a:r>
                  <a:rPr lang="en-GB" sz="800" kern="0" dirty="0">
                    <a:latin typeface="Tahoma" panose="020B0604030504040204" pitchFamily="34" charset="0"/>
                    <a:ea typeface="Tahoma" panose="020B0604030504040204" pitchFamily="34" charset="0"/>
                    <a:cs typeface="Tahoma" panose="020B0604030504040204" pitchFamily="34" charset="0"/>
                  </a:rPr>
                  <a:t> </a:t>
                </a:r>
                <a:r>
                  <a:rPr lang="en-GB" sz="800" kern="0" dirty="0" err="1">
                    <a:latin typeface="Tahoma" panose="020B0604030504040204" pitchFamily="34" charset="0"/>
                    <a:ea typeface="Tahoma" panose="020B0604030504040204" pitchFamily="34" charset="0"/>
                    <a:cs typeface="Tahoma" panose="020B0604030504040204" pitchFamily="34" charset="0"/>
                  </a:rPr>
                  <a:t>nhóm</a:t>
                </a:r>
                <a:r>
                  <a:rPr lang="en-GB" sz="800" kern="0" dirty="0">
                    <a:latin typeface="Tahoma" panose="020B0604030504040204" pitchFamily="34" charset="0"/>
                    <a:ea typeface="Tahoma" panose="020B0604030504040204" pitchFamily="34" charset="0"/>
                    <a:cs typeface="Tahoma" panose="020B0604030504040204" pitchFamily="34" charset="0"/>
                  </a:rPr>
                  <a:t> </a:t>
                </a:r>
                <a:r>
                  <a:rPr lang="en-GB" sz="800" kern="0" dirty="0" err="1">
                    <a:latin typeface="Tahoma" panose="020B0604030504040204" pitchFamily="34" charset="0"/>
                    <a:ea typeface="Tahoma" panose="020B0604030504040204" pitchFamily="34" charset="0"/>
                    <a:cs typeface="Tahoma" panose="020B0604030504040204" pitchFamily="34" charset="0"/>
                  </a:rPr>
                  <a:t>ngẫu</a:t>
                </a:r>
                <a:r>
                  <a:rPr lang="en-GB" sz="800" kern="0" dirty="0">
                    <a:latin typeface="Tahoma" panose="020B0604030504040204" pitchFamily="34" charset="0"/>
                    <a:ea typeface="Tahoma" panose="020B0604030504040204" pitchFamily="34" charset="0"/>
                    <a:cs typeface="Tahoma" panose="020B0604030504040204" pitchFamily="34" charset="0"/>
                  </a:rPr>
                  <a:t> </a:t>
                </a:r>
                <a:r>
                  <a:rPr lang="en-GB" sz="800" kern="0" dirty="0" err="1">
                    <a:latin typeface="Tahoma" panose="020B0604030504040204" pitchFamily="34" charset="0"/>
                    <a:ea typeface="Tahoma" panose="020B0604030504040204" pitchFamily="34" charset="0"/>
                    <a:cs typeface="Tahoma" panose="020B0604030504040204" pitchFamily="34" charset="0"/>
                  </a:rPr>
                  <a:t>nhiên</a:t>
                </a:r>
                <a:r>
                  <a:rPr lang="en-GB" sz="800" kern="0" dirty="0">
                    <a:latin typeface="Tahoma" panose="020B0604030504040204" pitchFamily="34" charset="0"/>
                    <a:ea typeface="Tahoma" panose="020B0604030504040204" pitchFamily="34" charset="0"/>
                    <a:cs typeface="Tahoma" panose="020B0604030504040204" pitchFamily="34" charset="0"/>
                  </a:rPr>
                  <a:t>)</a:t>
                </a:r>
              </a:p>
            </p:txBody>
          </p:sp>
          <p:sp>
            <p:nvSpPr>
              <p:cNvPr id="139" name="TextBox 45"/>
              <p:cNvSpPr txBox="1">
                <a:spLocks noChangeArrowheads="1"/>
              </p:cNvSpPr>
              <p:nvPr/>
            </p:nvSpPr>
            <p:spPr bwMode="auto">
              <a:xfrm>
                <a:off x="8799409" y="2077373"/>
                <a:ext cx="1352548" cy="507831"/>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noAutofit/>
              </a:bodyPr>
              <a:lstStyle>
                <a:defPPr>
                  <a:defRPr lang="en-US"/>
                </a:defPPr>
                <a:lvl1pPr algn="ctr">
                  <a:defRPr sz="1050" b="1">
                    <a:solidFill>
                      <a:srgbClr val="006068"/>
                    </a:solidFill>
                    <a:latin typeface="Century Gothic"/>
                  </a:defRPr>
                </a:lvl1pPr>
              </a:lstStyle>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Khám lần </a:t>
                </a:r>
                <a:r>
                  <a:rPr lang="en-GB" sz="800" kern="0" dirty="0">
                    <a:latin typeface="Tahoma" panose="020B0604030504040204" pitchFamily="34" charset="0"/>
                    <a:ea typeface="Tahoma" panose="020B0604030504040204" pitchFamily="34" charset="0"/>
                    <a:cs typeface="Tahoma" panose="020B0604030504040204" pitchFamily="34" charset="0"/>
                  </a:rPr>
                  <a:t>9</a:t>
                </a:r>
              </a:p>
              <a:p>
                <a:pPr defTabSz="685800">
                  <a:defRPr/>
                </a:pPr>
                <a:r>
                  <a:rPr lang="en-GB" sz="800" kern="0">
                    <a:latin typeface="Tahoma" panose="020B0604030504040204" pitchFamily="34" charset="0"/>
                    <a:ea typeface="Tahoma" panose="020B0604030504040204" pitchFamily="34" charset="0"/>
                    <a:cs typeface="Tahoma" panose="020B0604030504040204" pitchFamily="34" charset="0"/>
                  </a:rPr>
                  <a:t>(kết thúc điều trị)</a:t>
                </a:r>
                <a:endParaRPr lang="en-GB" sz="800" kern="0" dirty="0">
                  <a:latin typeface="Tahoma" panose="020B0604030504040204" pitchFamily="34" charset="0"/>
                  <a:ea typeface="Tahoma" panose="020B0604030504040204" pitchFamily="34" charset="0"/>
                  <a:cs typeface="Tahoma" panose="020B0604030504040204" pitchFamily="34" charset="0"/>
                </a:endParaRPr>
              </a:p>
            </p:txBody>
          </p:sp>
          <p:cxnSp>
            <p:nvCxnSpPr>
              <p:cNvPr id="140" name="Straight Connector 139"/>
              <p:cNvCxnSpPr/>
              <p:nvPr/>
            </p:nvCxnSpPr>
            <p:spPr>
              <a:xfrm>
                <a:off x="5633501" y="2020470"/>
                <a:ext cx="771239" cy="0"/>
              </a:xfrm>
              <a:prstGeom prst="line">
                <a:avLst/>
              </a:prstGeom>
              <a:noFill/>
              <a:ln w="9525" cap="flat" cmpd="sng" algn="ctr">
                <a:solidFill>
                  <a:srgbClr val="006068"/>
                </a:solidFill>
                <a:prstDash val="sysDash"/>
                <a:miter lim="800000"/>
              </a:ln>
              <a:effectLst/>
            </p:spPr>
          </p:cxnSp>
          <p:cxnSp>
            <p:nvCxnSpPr>
              <p:cNvPr id="141" name="Straight Connector 140"/>
              <p:cNvCxnSpPr/>
              <p:nvPr/>
            </p:nvCxnSpPr>
            <p:spPr>
              <a:xfrm>
                <a:off x="6404740" y="2020470"/>
                <a:ext cx="3838704" cy="0"/>
              </a:xfrm>
              <a:prstGeom prst="line">
                <a:avLst/>
              </a:prstGeom>
              <a:noFill/>
              <a:ln w="9525" cap="flat" cmpd="sng" algn="ctr">
                <a:solidFill>
                  <a:srgbClr val="006068"/>
                </a:solidFill>
                <a:prstDash val="solid"/>
                <a:miter lim="800000"/>
              </a:ln>
              <a:effectLst/>
            </p:spPr>
          </p:cxnSp>
          <p:cxnSp>
            <p:nvCxnSpPr>
              <p:cNvPr id="142" name="Straight Connector 141"/>
              <p:cNvCxnSpPr/>
              <p:nvPr/>
            </p:nvCxnSpPr>
            <p:spPr>
              <a:xfrm flipH="1">
                <a:off x="5633502" y="1509457"/>
                <a:ext cx="1538765" cy="0"/>
              </a:xfrm>
              <a:prstGeom prst="line">
                <a:avLst/>
              </a:prstGeom>
              <a:noFill/>
              <a:ln w="28575" cap="flat" cmpd="sng" algn="ctr">
                <a:solidFill>
                  <a:srgbClr val="839FA8"/>
                </a:solidFill>
                <a:prstDash val="solid"/>
                <a:round/>
                <a:headEnd type="none" w="med" len="med"/>
                <a:tailEnd type="none" w="med" len="med"/>
              </a:ln>
              <a:effectLst/>
            </p:spPr>
          </p:cxnSp>
          <p:cxnSp>
            <p:nvCxnSpPr>
              <p:cNvPr id="143" name="Straight Connector 142"/>
              <p:cNvCxnSpPr/>
              <p:nvPr/>
            </p:nvCxnSpPr>
            <p:spPr>
              <a:xfrm flipH="1">
                <a:off x="9474809" y="1509457"/>
                <a:ext cx="768634" cy="0"/>
              </a:xfrm>
              <a:prstGeom prst="line">
                <a:avLst/>
              </a:prstGeom>
              <a:noFill/>
              <a:ln w="28575" cap="flat" cmpd="sng" algn="ctr">
                <a:solidFill>
                  <a:srgbClr val="839FA8"/>
                </a:solidFill>
                <a:prstDash val="solid"/>
                <a:round/>
                <a:headEnd type="none" w="med" len="med"/>
                <a:tailEnd type="none" w="med" len="med"/>
              </a:ln>
              <a:effectLst/>
            </p:spPr>
          </p:cxnSp>
          <p:grpSp>
            <p:nvGrpSpPr>
              <p:cNvPr id="144" name="Group 143"/>
              <p:cNvGrpSpPr/>
              <p:nvPr/>
            </p:nvGrpSpPr>
            <p:grpSpPr>
              <a:xfrm>
                <a:off x="7207944" y="1073205"/>
                <a:ext cx="2231187" cy="872504"/>
                <a:chOff x="11140214" y="1073205"/>
                <a:chExt cx="3204000" cy="872504"/>
              </a:xfrm>
            </p:grpSpPr>
            <p:sp>
              <p:nvSpPr>
                <p:cNvPr id="161" name="Rounded Rectangle 160"/>
                <p:cNvSpPr/>
                <p:nvPr/>
              </p:nvSpPr>
              <p:spPr>
                <a:xfrm>
                  <a:off x="11140214" y="1594412"/>
                  <a:ext cx="3204000" cy="351297"/>
                </a:xfrm>
                <a:prstGeom prst="roundRect">
                  <a:avLst/>
                </a:prstGeom>
                <a:solidFill>
                  <a:srgbClr val="BACDD6">
                    <a:lumMod val="75000"/>
                  </a:srgbClr>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algn="ctr" defTabSz="342900">
                    <a:spcAft>
                      <a:spcPts val="450"/>
                    </a:spcAft>
                    <a:defRPr/>
                  </a:pPr>
                  <a:r>
                    <a:rPr lang="en-GB" sz="900" b="1" kern="0" dirty="0">
                      <a:solidFill>
                        <a:srgbClr val="FFFFFF"/>
                      </a:solidFill>
                      <a:latin typeface="Tahoma" panose="020B0604030504040204" pitchFamily="34" charset="0"/>
                      <a:ea typeface="Tahoma" panose="020B0604030504040204" pitchFamily="34" charset="0"/>
                      <a:cs typeface="Tahoma" panose="020B0604030504040204" pitchFamily="34" charset="0"/>
                    </a:rPr>
                    <a:t>Placebo </a:t>
                  </a:r>
                  <a:r>
                    <a:rPr lang="en-GB" sz="900" b="1" kern="0" dirty="0" err="1">
                      <a:solidFill>
                        <a:srgbClr val="FFFFFF"/>
                      </a:solidFill>
                      <a:latin typeface="Tahoma" panose="020B0604030504040204" pitchFamily="34" charset="0"/>
                      <a:ea typeface="Tahoma" panose="020B0604030504040204" pitchFamily="34" charset="0"/>
                      <a:cs typeface="Tahoma" panose="020B0604030504040204" pitchFamily="34" charset="0"/>
                    </a:rPr>
                    <a:t>Respimat</a:t>
                  </a:r>
                  <a:r>
                    <a:rPr lang="en-GB" sz="900" b="1" kern="0" dirty="0">
                      <a:solidFill>
                        <a:srgbClr val="FFFFFF"/>
                      </a:solidFill>
                      <a:latin typeface="Tahoma" panose="020B0604030504040204" pitchFamily="34" charset="0"/>
                      <a:ea typeface="Tahoma" panose="020B0604030504040204" pitchFamily="34" charset="0"/>
                      <a:cs typeface="Tahoma" panose="020B0604030504040204" pitchFamily="34" charset="0"/>
                    </a:rPr>
                    <a:t>®</a:t>
                  </a:r>
                </a:p>
              </p:txBody>
            </p:sp>
            <p:sp>
              <p:nvSpPr>
                <p:cNvPr id="162" name="TextBox 116"/>
                <p:cNvSpPr txBox="1">
                  <a:spLocks noChangeArrowheads="1"/>
                </p:cNvSpPr>
                <p:nvPr/>
              </p:nvSpPr>
              <p:spPr bwMode="auto">
                <a:xfrm>
                  <a:off x="11140214" y="1073205"/>
                  <a:ext cx="3204000" cy="351297"/>
                </a:xfrm>
                <a:prstGeom prst="roundRect">
                  <a:avLst/>
                </a:prstGeom>
                <a:solidFill>
                  <a:srgbClr val="006068"/>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lIns="0" rIns="0" anchor="ctr" anchorCtr="0">
                  <a:noAutofit/>
                </a:bodyPr>
                <a:lstStyle/>
                <a:p>
                  <a:pPr algn="ctr" defTabSz="342900">
                    <a:spcAft>
                      <a:spcPts val="450"/>
                    </a:spcAft>
                    <a:defRPr/>
                  </a:pPr>
                  <a:r>
                    <a:rPr lang="en-GB" sz="900" b="1" kern="0" dirty="0" err="1">
                      <a:solidFill>
                        <a:srgbClr val="FFFFFF"/>
                      </a:solidFill>
                      <a:latin typeface="Tahoma" panose="020B0604030504040204" pitchFamily="34" charset="0"/>
                      <a:ea typeface="Tahoma" panose="020B0604030504040204" pitchFamily="34" charset="0"/>
                      <a:cs typeface="Tahoma" panose="020B0604030504040204" pitchFamily="34" charset="0"/>
                    </a:rPr>
                    <a:t>Tiotropium</a:t>
                  </a:r>
                  <a:r>
                    <a:rPr lang="en-GB" sz="900" b="1" kern="0" dirty="0">
                      <a:solidFill>
                        <a:srgbClr val="FFFFFF"/>
                      </a:solidFill>
                      <a:latin typeface="Tahoma" panose="020B0604030504040204" pitchFamily="34" charset="0"/>
                      <a:ea typeface="Tahoma" panose="020B0604030504040204" pitchFamily="34" charset="0"/>
                      <a:cs typeface="Tahoma" panose="020B0604030504040204" pitchFamily="34" charset="0"/>
                    </a:rPr>
                    <a:t> </a:t>
                  </a:r>
                  <a:r>
                    <a:rPr lang="en-GB" sz="900" b="1" kern="0" dirty="0" err="1">
                      <a:solidFill>
                        <a:srgbClr val="FFFFFF"/>
                      </a:solidFill>
                      <a:latin typeface="Tahoma" panose="020B0604030504040204" pitchFamily="34" charset="0"/>
                      <a:ea typeface="Tahoma" panose="020B0604030504040204" pitchFamily="34" charset="0"/>
                      <a:cs typeface="Tahoma" panose="020B0604030504040204" pitchFamily="34" charset="0"/>
                    </a:rPr>
                    <a:t>Respimat</a:t>
                  </a:r>
                  <a:r>
                    <a:rPr lang="en-GB" sz="900" b="1" kern="0" baseline="30000" dirty="0">
                      <a:solidFill>
                        <a:srgbClr val="FFFFFF"/>
                      </a:solidFill>
                      <a:latin typeface="Tahoma" panose="020B0604030504040204" pitchFamily="34" charset="0"/>
                      <a:ea typeface="Tahoma" panose="020B0604030504040204" pitchFamily="34" charset="0"/>
                      <a:cs typeface="Tahoma" panose="020B0604030504040204" pitchFamily="34" charset="0"/>
                    </a:rPr>
                    <a:t>®</a:t>
                  </a:r>
                  <a:endParaRPr lang="en-GB" sz="900" b="1" kern="0" dirty="0">
                    <a:solidFill>
                      <a:srgbClr val="FFFFFF"/>
                    </a:solidFill>
                    <a:latin typeface="Tahoma" panose="020B0604030504040204" pitchFamily="34" charset="0"/>
                    <a:ea typeface="Tahoma" panose="020B0604030504040204" pitchFamily="34" charset="0"/>
                    <a:cs typeface="Tahoma" panose="020B0604030504040204" pitchFamily="34" charset="0"/>
                  </a:endParaRPr>
                </a:p>
              </p:txBody>
            </p:sp>
          </p:grpSp>
          <p:cxnSp>
            <p:nvCxnSpPr>
              <p:cNvPr id="145" name="Straight Connector 144"/>
              <p:cNvCxnSpPr/>
              <p:nvPr/>
            </p:nvCxnSpPr>
            <p:spPr>
              <a:xfrm flipV="1">
                <a:off x="7172267" y="2021207"/>
                <a:ext cx="0" cy="69710"/>
              </a:xfrm>
              <a:prstGeom prst="line">
                <a:avLst/>
              </a:prstGeom>
              <a:noFill/>
              <a:ln w="9525" cap="flat" cmpd="sng" algn="ctr">
                <a:solidFill>
                  <a:srgbClr val="006068"/>
                </a:solidFill>
                <a:prstDash val="solid"/>
                <a:miter lim="800000"/>
              </a:ln>
              <a:effectLst/>
            </p:spPr>
          </p:cxnSp>
          <p:cxnSp>
            <p:nvCxnSpPr>
              <p:cNvPr id="146" name="Straight Connector 145"/>
              <p:cNvCxnSpPr/>
              <p:nvPr/>
            </p:nvCxnSpPr>
            <p:spPr>
              <a:xfrm flipV="1">
                <a:off x="9474809" y="2021207"/>
                <a:ext cx="0" cy="69710"/>
              </a:xfrm>
              <a:prstGeom prst="line">
                <a:avLst/>
              </a:prstGeom>
              <a:noFill/>
              <a:ln w="9525" cap="flat" cmpd="sng" algn="ctr">
                <a:solidFill>
                  <a:srgbClr val="006068"/>
                </a:solidFill>
                <a:prstDash val="solid"/>
                <a:miter lim="800000"/>
              </a:ln>
              <a:effectLst/>
            </p:spPr>
          </p:cxnSp>
          <p:cxnSp>
            <p:nvCxnSpPr>
              <p:cNvPr id="147" name="Straight Connector 146"/>
              <p:cNvCxnSpPr/>
              <p:nvPr/>
            </p:nvCxnSpPr>
            <p:spPr>
              <a:xfrm flipV="1">
                <a:off x="10243165" y="2021207"/>
                <a:ext cx="0" cy="69710"/>
              </a:xfrm>
              <a:prstGeom prst="line">
                <a:avLst/>
              </a:prstGeom>
              <a:noFill/>
              <a:ln w="9525" cap="flat" cmpd="sng" algn="ctr">
                <a:solidFill>
                  <a:srgbClr val="006068"/>
                </a:solidFill>
                <a:prstDash val="solid"/>
                <a:miter lim="800000"/>
              </a:ln>
              <a:effectLst/>
            </p:spPr>
          </p:cxnSp>
          <p:cxnSp>
            <p:nvCxnSpPr>
              <p:cNvPr id="148" name="Straight Connector 147"/>
              <p:cNvCxnSpPr/>
              <p:nvPr/>
            </p:nvCxnSpPr>
            <p:spPr>
              <a:xfrm flipV="1">
                <a:off x="6404543" y="2021207"/>
                <a:ext cx="0" cy="69710"/>
              </a:xfrm>
              <a:prstGeom prst="line">
                <a:avLst/>
              </a:prstGeom>
              <a:noFill/>
              <a:ln w="9525" cap="flat" cmpd="sng" algn="ctr">
                <a:solidFill>
                  <a:srgbClr val="006068"/>
                </a:solidFill>
                <a:prstDash val="solid"/>
                <a:miter lim="800000"/>
              </a:ln>
              <a:effectLst/>
            </p:spPr>
          </p:cxnSp>
          <p:cxnSp>
            <p:nvCxnSpPr>
              <p:cNvPr id="149" name="Straight Connector 148"/>
              <p:cNvCxnSpPr/>
              <p:nvPr/>
            </p:nvCxnSpPr>
            <p:spPr>
              <a:xfrm flipV="1">
                <a:off x="5635470" y="2021207"/>
                <a:ext cx="0" cy="69710"/>
              </a:xfrm>
              <a:prstGeom prst="line">
                <a:avLst/>
              </a:prstGeom>
              <a:noFill/>
              <a:ln w="9525" cap="flat" cmpd="sng" algn="ctr">
                <a:solidFill>
                  <a:srgbClr val="006068"/>
                </a:solidFill>
                <a:prstDash val="solid"/>
                <a:miter lim="800000"/>
              </a:ln>
              <a:effectLst/>
            </p:spPr>
          </p:cxnSp>
          <p:sp>
            <p:nvSpPr>
              <p:cNvPr id="150" name="TextBox 110"/>
              <p:cNvSpPr txBox="1">
                <a:spLocks noChangeArrowheads="1"/>
              </p:cNvSpPr>
              <p:nvPr/>
            </p:nvSpPr>
            <p:spPr bwMode="auto">
              <a:xfrm>
                <a:off x="6300509" y="2693646"/>
                <a:ext cx="968197" cy="381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a:solidFill>
                      <a:srgbClr val="006068"/>
                    </a:solidFill>
                    <a:latin typeface="Tahoma" panose="020B0604030504040204" pitchFamily="34" charset="0"/>
                    <a:ea typeface="Tahoma" panose="020B0604030504040204" pitchFamily="34" charset="0"/>
                    <a:cs typeface="Tahoma" panose="020B0604030504040204" pitchFamily="34" charset="0"/>
                  </a:rPr>
                  <a:t>4 tuần tầm soát</a:t>
                </a:r>
                <a:endPar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endParaRPr>
              </a:p>
            </p:txBody>
          </p:sp>
          <p:cxnSp>
            <p:nvCxnSpPr>
              <p:cNvPr id="151" name="Straight Connector 150"/>
              <p:cNvCxnSpPr/>
              <p:nvPr/>
            </p:nvCxnSpPr>
            <p:spPr>
              <a:xfrm>
                <a:off x="6297930" y="2686292"/>
                <a:ext cx="3945513" cy="0"/>
              </a:xfrm>
              <a:prstGeom prst="line">
                <a:avLst/>
              </a:prstGeom>
              <a:noFill/>
              <a:ln w="9525" cap="flat" cmpd="sng" algn="ctr">
                <a:solidFill>
                  <a:srgbClr val="006068"/>
                </a:solidFill>
                <a:prstDash val="solid"/>
                <a:miter lim="800000"/>
              </a:ln>
              <a:effectLst/>
            </p:spPr>
          </p:cxnSp>
          <p:sp>
            <p:nvSpPr>
              <p:cNvPr id="152" name="TextBox 110"/>
              <p:cNvSpPr txBox="1">
                <a:spLocks noChangeArrowheads="1"/>
              </p:cNvSpPr>
              <p:nvPr/>
            </p:nvSpPr>
            <p:spPr bwMode="auto">
              <a:xfrm>
                <a:off x="9427140" y="2693644"/>
                <a:ext cx="868753" cy="658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4-tuần </a:t>
                </a:r>
                <a:r>
                  <a:rPr lang="en-GB" sz="800" kern="0" dirty="0" err="1">
                    <a:solidFill>
                      <a:srgbClr val="006068"/>
                    </a:solidFill>
                    <a:latin typeface="Tahoma" panose="020B0604030504040204" pitchFamily="34" charset="0"/>
                    <a:ea typeface="Tahoma" panose="020B0604030504040204" pitchFamily="34" charset="0"/>
                    <a:cs typeface="Tahoma" panose="020B0604030504040204" pitchFamily="34" charset="0"/>
                  </a:rPr>
                  <a:t>theo</a:t>
                </a: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r>
                  <a:rPr lang="en-GB" sz="800" kern="0" dirty="0" err="1">
                    <a:solidFill>
                      <a:srgbClr val="006068"/>
                    </a:solidFill>
                    <a:latin typeface="Tahoma" panose="020B0604030504040204" pitchFamily="34" charset="0"/>
                    <a:ea typeface="Tahoma" panose="020B0604030504040204" pitchFamily="34" charset="0"/>
                    <a:cs typeface="Tahoma" panose="020B0604030504040204" pitchFamily="34" charset="0"/>
                  </a:rPr>
                  <a:t>dõi</a:t>
                </a: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r>
                  <a:rPr lang="en-GB" sz="800" kern="0" dirty="0" err="1">
                    <a:solidFill>
                      <a:srgbClr val="006068"/>
                    </a:solidFill>
                    <a:latin typeface="Tahoma" panose="020B0604030504040204" pitchFamily="34" charset="0"/>
                    <a:ea typeface="Tahoma" panose="020B0604030504040204" pitchFamily="34" charset="0"/>
                    <a:cs typeface="Tahoma" panose="020B0604030504040204" pitchFamily="34" charset="0"/>
                  </a:rPr>
                  <a:t>sau</a:t>
                </a: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r>
                  <a:rPr lang="en-GB" sz="800" kern="0" dirty="0" err="1">
                    <a:solidFill>
                      <a:srgbClr val="006068"/>
                    </a:solidFill>
                    <a:latin typeface="Tahoma" panose="020B0604030504040204" pitchFamily="34" charset="0"/>
                    <a:ea typeface="Tahoma" panose="020B0604030504040204" pitchFamily="34" charset="0"/>
                    <a:cs typeface="Tahoma" panose="020B0604030504040204" pitchFamily="34" charset="0"/>
                  </a:rPr>
                  <a:t>điều</a:t>
                </a: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r>
                  <a:rPr lang="en-GB" sz="800" kern="0" dirty="0" err="1">
                    <a:solidFill>
                      <a:srgbClr val="006068"/>
                    </a:solidFill>
                    <a:latin typeface="Tahoma" panose="020B0604030504040204" pitchFamily="34" charset="0"/>
                    <a:ea typeface="Tahoma" panose="020B0604030504040204" pitchFamily="34" charset="0"/>
                    <a:cs typeface="Tahoma" panose="020B0604030504040204" pitchFamily="34" charset="0"/>
                  </a:rPr>
                  <a:t>trị</a:t>
                </a:r>
                <a:endPar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endParaRPr>
              </a:p>
            </p:txBody>
          </p:sp>
          <p:sp>
            <p:nvSpPr>
              <p:cNvPr id="153" name="TextBox 44"/>
              <p:cNvSpPr txBox="1">
                <a:spLocks noChangeArrowheads="1"/>
              </p:cNvSpPr>
              <p:nvPr/>
            </p:nvSpPr>
            <p:spPr bwMode="auto">
              <a:xfrm>
                <a:off x="6217053" y="2457686"/>
                <a:ext cx="373883" cy="242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-4</a:t>
                </a:r>
              </a:p>
            </p:txBody>
          </p:sp>
          <p:sp>
            <p:nvSpPr>
              <p:cNvPr id="154" name="TextBox 44"/>
              <p:cNvSpPr txBox="1">
                <a:spLocks noChangeArrowheads="1"/>
              </p:cNvSpPr>
              <p:nvPr/>
            </p:nvSpPr>
            <p:spPr bwMode="auto">
              <a:xfrm>
                <a:off x="7014195" y="2469259"/>
                <a:ext cx="315020" cy="240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0</a:t>
                </a:r>
              </a:p>
            </p:txBody>
          </p:sp>
          <p:sp>
            <p:nvSpPr>
              <p:cNvPr id="155" name="TextBox 44"/>
              <p:cNvSpPr txBox="1">
                <a:spLocks noChangeArrowheads="1"/>
              </p:cNvSpPr>
              <p:nvPr/>
            </p:nvSpPr>
            <p:spPr bwMode="auto">
              <a:xfrm>
                <a:off x="9276918" y="2457686"/>
                <a:ext cx="400269" cy="242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48</a:t>
                </a:r>
              </a:p>
            </p:txBody>
          </p:sp>
          <p:sp>
            <p:nvSpPr>
              <p:cNvPr id="156" name="TextBox 44"/>
              <p:cNvSpPr txBox="1">
                <a:spLocks noChangeArrowheads="1"/>
              </p:cNvSpPr>
              <p:nvPr/>
            </p:nvSpPr>
            <p:spPr bwMode="auto">
              <a:xfrm>
                <a:off x="10056570" y="2457686"/>
                <a:ext cx="400269" cy="2426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457200" eaLnBrk="0" hangingPunct="0">
                  <a:defRPr sz="3200" b="1">
                    <a:solidFill>
                      <a:schemeClr val="bg1"/>
                    </a:solidFill>
                    <a:latin typeface="Arial" charset="0"/>
                    <a:cs typeface="Arial" charset="0"/>
                  </a:defRPr>
                </a:lvl1pPr>
                <a:lvl2pPr marL="742950" indent="-285750" defTabSz="457200" eaLnBrk="0" hangingPunct="0">
                  <a:defRPr sz="3200" b="1">
                    <a:solidFill>
                      <a:schemeClr val="bg1"/>
                    </a:solidFill>
                    <a:latin typeface="Arial" charset="0"/>
                    <a:cs typeface="Arial" charset="0"/>
                  </a:defRPr>
                </a:lvl2pPr>
                <a:lvl3pPr marL="1143000" indent="-228600" defTabSz="457200" eaLnBrk="0" hangingPunct="0">
                  <a:defRPr sz="3200" b="1">
                    <a:solidFill>
                      <a:schemeClr val="bg1"/>
                    </a:solidFill>
                    <a:latin typeface="Arial" charset="0"/>
                    <a:cs typeface="Arial" charset="0"/>
                  </a:defRPr>
                </a:lvl3pPr>
                <a:lvl4pPr marL="1600200" indent="-228600" defTabSz="457200" eaLnBrk="0" hangingPunct="0">
                  <a:defRPr sz="3200" b="1">
                    <a:solidFill>
                      <a:schemeClr val="bg1"/>
                    </a:solidFill>
                    <a:latin typeface="Arial" charset="0"/>
                    <a:cs typeface="Arial" charset="0"/>
                  </a:defRPr>
                </a:lvl4pPr>
                <a:lvl5pPr marL="2057400" indent="-228600" defTabSz="457200" eaLnBrk="0" hangingPunct="0">
                  <a:defRPr sz="3200" b="1">
                    <a:solidFill>
                      <a:schemeClr val="bg1"/>
                    </a:solidFill>
                    <a:latin typeface="Arial" charset="0"/>
                    <a:cs typeface="Arial" charset="0"/>
                  </a:defRPr>
                </a:lvl5pPr>
                <a:lvl6pPr marL="2514600" indent="-228600" defTabSz="457200" eaLnBrk="0" fontAlgn="base" hangingPunct="0">
                  <a:spcBef>
                    <a:spcPct val="0"/>
                  </a:spcBef>
                  <a:spcAft>
                    <a:spcPct val="0"/>
                  </a:spcAft>
                  <a:defRPr sz="3200" b="1">
                    <a:solidFill>
                      <a:schemeClr val="bg1"/>
                    </a:solidFill>
                    <a:latin typeface="Arial" charset="0"/>
                    <a:cs typeface="Arial" charset="0"/>
                  </a:defRPr>
                </a:lvl6pPr>
                <a:lvl7pPr marL="2971800" indent="-228600" defTabSz="457200" eaLnBrk="0" fontAlgn="base" hangingPunct="0">
                  <a:spcBef>
                    <a:spcPct val="0"/>
                  </a:spcBef>
                  <a:spcAft>
                    <a:spcPct val="0"/>
                  </a:spcAft>
                  <a:defRPr sz="3200" b="1">
                    <a:solidFill>
                      <a:schemeClr val="bg1"/>
                    </a:solidFill>
                    <a:latin typeface="Arial" charset="0"/>
                    <a:cs typeface="Arial" charset="0"/>
                  </a:defRPr>
                </a:lvl7pPr>
                <a:lvl8pPr marL="3429000" indent="-228600" defTabSz="457200" eaLnBrk="0" fontAlgn="base" hangingPunct="0">
                  <a:spcBef>
                    <a:spcPct val="0"/>
                  </a:spcBef>
                  <a:spcAft>
                    <a:spcPct val="0"/>
                  </a:spcAft>
                  <a:defRPr sz="3200" b="1">
                    <a:solidFill>
                      <a:schemeClr val="bg1"/>
                    </a:solidFill>
                    <a:latin typeface="Arial" charset="0"/>
                    <a:cs typeface="Arial" charset="0"/>
                  </a:defRPr>
                </a:lvl8pPr>
                <a:lvl9pPr marL="3886200" indent="-228600" defTabSz="457200" eaLnBrk="0" fontAlgn="base" hangingPunct="0">
                  <a:spcBef>
                    <a:spcPct val="0"/>
                  </a:spcBef>
                  <a:spcAft>
                    <a:spcPct val="0"/>
                  </a:spcAft>
                  <a:defRPr sz="3200" b="1">
                    <a:solidFill>
                      <a:schemeClr val="bg1"/>
                    </a:solidFill>
                    <a:latin typeface="Arial" charset="0"/>
                    <a:cs typeface="Arial" charset="0"/>
                  </a:defRPr>
                </a:lvl9pPr>
              </a:lstStyle>
              <a:p>
                <a:pPr algn="ctr" defTabSz="342900" eaLnBrk="1" hangingPunct="1">
                  <a:defRPr/>
                </a:pPr>
                <a:r>
                  <a:rPr lang="en-GB" sz="800" kern="0" dirty="0">
                    <a:solidFill>
                      <a:srgbClr val="006068"/>
                    </a:solidFill>
                    <a:latin typeface="Tahoma" panose="020B0604030504040204" pitchFamily="34" charset="0"/>
                    <a:ea typeface="Tahoma" panose="020B0604030504040204" pitchFamily="34" charset="0"/>
                    <a:cs typeface="Tahoma" panose="020B0604030504040204" pitchFamily="34" charset="0"/>
                  </a:rPr>
                  <a:t>52</a:t>
                </a:r>
              </a:p>
            </p:txBody>
          </p:sp>
          <p:cxnSp>
            <p:nvCxnSpPr>
              <p:cNvPr id="157" name="Straight Connector 156"/>
              <p:cNvCxnSpPr/>
              <p:nvPr/>
            </p:nvCxnSpPr>
            <p:spPr>
              <a:xfrm flipV="1">
                <a:off x="7172267" y="2641607"/>
                <a:ext cx="0" cy="69710"/>
              </a:xfrm>
              <a:prstGeom prst="line">
                <a:avLst/>
              </a:prstGeom>
              <a:noFill/>
              <a:ln w="9525" cap="flat" cmpd="sng" algn="ctr">
                <a:solidFill>
                  <a:srgbClr val="006068"/>
                </a:solidFill>
                <a:prstDash val="solid"/>
                <a:miter lim="800000"/>
              </a:ln>
              <a:effectLst/>
            </p:spPr>
          </p:cxnSp>
          <p:cxnSp>
            <p:nvCxnSpPr>
              <p:cNvPr id="158" name="Straight Connector 157"/>
              <p:cNvCxnSpPr/>
              <p:nvPr/>
            </p:nvCxnSpPr>
            <p:spPr>
              <a:xfrm flipV="1">
                <a:off x="9474809" y="2641607"/>
                <a:ext cx="0" cy="69710"/>
              </a:xfrm>
              <a:prstGeom prst="line">
                <a:avLst/>
              </a:prstGeom>
              <a:noFill/>
              <a:ln w="9525" cap="flat" cmpd="sng" algn="ctr">
                <a:solidFill>
                  <a:srgbClr val="006068"/>
                </a:solidFill>
                <a:prstDash val="solid"/>
                <a:miter lim="800000"/>
              </a:ln>
              <a:effectLst/>
            </p:spPr>
          </p:cxnSp>
          <p:cxnSp>
            <p:nvCxnSpPr>
              <p:cNvPr id="159" name="Straight Connector 158"/>
              <p:cNvCxnSpPr/>
              <p:nvPr/>
            </p:nvCxnSpPr>
            <p:spPr>
              <a:xfrm flipV="1">
                <a:off x="10243165" y="2641607"/>
                <a:ext cx="0" cy="69710"/>
              </a:xfrm>
              <a:prstGeom prst="line">
                <a:avLst/>
              </a:prstGeom>
              <a:noFill/>
              <a:ln w="9525" cap="flat" cmpd="sng" algn="ctr">
                <a:solidFill>
                  <a:srgbClr val="006068"/>
                </a:solidFill>
                <a:prstDash val="solid"/>
                <a:miter lim="800000"/>
              </a:ln>
              <a:effectLst/>
            </p:spPr>
          </p:cxnSp>
          <p:cxnSp>
            <p:nvCxnSpPr>
              <p:cNvPr id="160" name="Straight Connector 159"/>
              <p:cNvCxnSpPr/>
              <p:nvPr/>
            </p:nvCxnSpPr>
            <p:spPr>
              <a:xfrm flipV="1">
                <a:off x="6404543" y="2641607"/>
                <a:ext cx="0" cy="69710"/>
              </a:xfrm>
              <a:prstGeom prst="line">
                <a:avLst/>
              </a:prstGeom>
              <a:noFill/>
              <a:ln w="9525" cap="flat" cmpd="sng" algn="ctr">
                <a:solidFill>
                  <a:srgbClr val="006068"/>
                </a:solidFill>
                <a:prstDash val="solid"/>
                <a:miter lim="800000"/>
              </a:ln>
              <a:effectLst/>
            </p:spPr>
          </p:cxnSp>
        </p:grpSp>
        <p:grpSp>
          <p:nvGrpSpPr>
            <p:cNvPr id="164" name="Group 163"/>
            <p:cNvGrpSpPr/>
            <p:nvPr/>
          </p:nvGrpSpPr>
          <p:grpSpPr>
            <a:xfrm>
              <a:off x="6208444" y="2627428"/>
              <a:ext cx="2704138" cy="1974729"/>
              <a:chOff x="11079140" y="1190221"/>
              <a:chExt cx="4440023" cy="3197889"/>
            </a:xfrm>
          </p:grpSpPr>
          <p:grpSp>
            <p:nvGrpSpPr>
              <p:cNvPr id="165" name="Group 164"/>
              <p:cNvGrpSpPr/>
              <p:nvPr/>
            </p:nvGrpSpPr>
            <p:grpSpPr>
              <a:xfrm>
                <a:off x="11079140" y="1190221"/>
                <a:ext cx="4286715" cy="3197889"/>
                <a:chOff x="4022403" y="1057633"/>
                <a:chExt cx="4351649" cy="3197889"/>
              </a:xfrm>
            </p:grpSpPr>
            <p:sp>
              <p:nvSpPr>
                <p:cNvPr id="175" name="TextBox 116"/>
                <p:cNvSpPr txBox="1">
                  <a:spLocks noChangeArrowheads="1"/>
                </p:cNvSpPr>
                <p:nvPr/>
              </p:nvSpPr>
              <p:spPr bwMode="auto">
                <a:xfrm>
                  <a:off x="4022403" y="1057633"/>
                  <a:ext cx="4351649" cy="3197889"/>
                </a:xfrm>
                <a:prstGeom prst="roundRect">
                  <a:avLst>
                    <a:gd name="adj" fmla="val 9854"/>
                  </a:avLst>
                </a:prstGeom>
                <a:solidFill>
                  <a:srgbClr val="BACDD6">
                    <a:lumMod val="60000"/>
                    <a:lumOff val="40000"/>
                  </a:srgbClr>
                </a:solidFill>
                <a:ln w="9525">
                  <a:solidFill>
                    <a:srgbClr val="006068"/>
                  </a:solidFill>
                  <a:round/>
                  <a:headEnd/>
                  <a:tailEnd/>
                </a:ln>
                <a:effectLst/>
                <a:scene3d>
                  <a:camera prst="orthographicFront">
                    <a:rot lat="0" lon="0" rev="0"/>
                  </a:camera>
                  <a:lightRig rig="balanced" dir="t">
                    <a:rot lat="0" lon="0" rev="8700000"/>
                  </a:lightRig>
                </a:scene3d>
                <a:sp3d/>
              </p:spPr>
              <p:txBody>
                <a:bodyPr wrap="square" tIns="54000" anchor="t" anchorCtr="0">
                  <a:noAutofit/>
                </a:bodyPr>
                <a:lstStyle/>
                <a:p>
                  <a:pPr algn="ctr" defTabSz="342900">
                    <a:spcAft>
                      <a:spcPts val="450"/>
                    </a:spcAft>
                    <a:defRPr/>
                  </a:pPr>
                  <a:r>
                    <a:rPr lang="en-GB" sz="1400" b="1" kern="0" dirty="0">
                      <a:solidFill>
                        <a:srgbClr val="C00000"/>
                      </a:solidFill>
                      <a:latin typeface="+mj-lt"/>
                      <a:ea typeface="Tahoma" panose="020B0604030504040204" pitchFamily="34" charset="0"/>
                      <a:cs typeface="Tahoma" panose="020B0604030504040204" pitchFamily="34" charset="0"/>
                    </a:rPr>
                    <a:t>3</a:t>
                  </a:r>
                  <a:r>
                    <a:rPr lang="en-GB" sz="1400" b="1" kern="0" dirty="0">
                      <a:solidFill>
                        <a:srgbClr val="C00000"/>
                      </a:solidFill>
                      <a:latin typeface="+mj-lt"/>
                      <a:ea typeface="ＭＳ Ｐゴシック" pitchFamily="34" charset="-128"/>
                      <a:cs typeface="Arial" pitchFamily="34" charset="0"/>
                    </a:rPr>
                    <a:t> </a:t>
                  </a:r>
                  <a:r>
                    <a:rPr lang="en-GB" sz="1400" b="1" kern="0" dirty="0" err="1">
                      <a:solidFill>
                        <a:srgbClr val="C00000"/>
                      </a:solidFill>
                      <a:latin typeface="+mj-lt"/>
                      <a:ea typeface="Tahoma" panose="020B0604030504040204" pitchFamily="34" charset="0"/>
                      <a:cs typeface="Tahoma" panose="020B0604030504040204" pitchFamily="34" charset="0"/>
                    </a:rPr>
                    <a:t>Tiêu</a:t>
                  </a:r>
                  <a:r>
                    <a:rPr lang="en-GB" sz="1400" b="1" kern="0" dirty="0">
                      <a:solidFill>
                        <a:srgbClr val="C00000"/>
                      </a:solidFill>
                      <a:latin typeface="+mj-lt"/>
                      <a:ea typeface="Tahoma" panose="020B0604030504040204" pitchFamily="34" charset="0"/>
                      <a:cs typeface="Tahoma" panose="020B0604030504040204" pitchFamily="34" charset="0"/>
                    </a:rPr>
                    <a:t> </a:t>
                  </a:r>
                  <a:r>
                    <a:rPr lang="en-GB" sz="1400" b="1" kern="0" dirty="0" err="1">
                      <a:solidFill>
                        <a:srgbClr val="C00000"/>
                      </a:solidFill>
                      <a:latin typeface="+mj-lt"/>
                      <a:ea typeface="Tahoma" panose="020B0604030504040204" pitchFamily="34" charset="0"/>
                      <a:cs typeface="Tahoma" panose="020B0604030504040204" pitchFamily="34" charset="0"/>
                    </a:rPr>
                    <a:t>chí</a:t>
                  </a:r>
                  <a:r>
                    <a:rPr lang="en-GB" sz="1400" b="1" kern="0" dirty="0">
                      <a:solidFill>
                        <a:srgbClr val="C00000"/>
                      </a:solidFill>
                      <a:latin typeface="+mj-lt"/>
                      <a:ea typeface="Tahoma" panose="020B0604030504040204" pitchFamily="34" charset="0"/>
                      <a:cs typeface="Tahoma" panose="020B0604030504040204" pitchFamily="34" charset="0"/>
                    </a:rPr>
                    <a:t> </a:t>
                  </a:r>
                  <a:r>
                    <a:rPr lang="en-GB" sz="1400" b="1" kern="0" dirty="0" err="1">
                      <a:solidFill>
                        <a:srgbClr val="C00000"/>
                      </a:solidFill>
                      <a:latin typeface="+mj-lt"/>
                      <a:ea typeface="Tahoma" panose="020B0604030504040204" pitchFamily="34" charset="0"/>
                      <a:cs typeface="Tahoma" panose="020B0604030504040204" pitchFamily="34" charset="0"/>
                    </a:rPr>
                    <a:t>chính</a:t>
                  </a:r>
                  <a:endParaRPr lang="en-GB" sz="1400" b="1" kern="0" dirty="0">
                    <a:solidFill>
                      <a:srgbClr val="C00000"/>
                    </a:solidFill>
                    <a:latin typeface="+mj-lt"/>
                    <a:ea typeface="Tahoma" panose="020B0604030504040204" pitchFamily="34" charset="0"/>
                    <a:cs typeface="Tahoma" panose="020B0604030504040204" pitchFamily="34" charset="0"/>
                  </a:endParaRPr>
                </a:p>
              </p:txBody>
            </p:sp>
            <p:cxnSp>
              <p:nvCxnSpPr>
                <p:cNvPr id="176" name="Straight Connector 175"/>
                <p:cNvCxnSpPr/>
                <p:nvPr/>
              </p:nvCxnSpPr>
              <p:spPr>
                <a:xfrm>
                  <a:off x="4022403" y="1747038"/>
                  <a:ext cx="4351649" cy="0"/>
                </a:xfrm>
                <a:prstGeom prst="line">
                  <a:avLst/>
                </a:prstGeom>
                <a:noFill/>
                <a:ln w="9525" cap="rnd" cmpd="sng" algn="ctr">
                  <a:solidFill>
                    <a:srgbClr val="006068"/>
                  </a:solidFill>
                  <a:prstDash val="sysDot"/>
                  <a:miter lim="800000"/>
                </a:ln>
                <a:effectLst/>
              </p:spPr>
            </p:cxnSp>
          </p:grpSp>
          <p:grpSp>
            <p:nvGrpSpPr>
              <p:cNvPr id="166" name="Group 165"/>
              <p:cNvGrpSpPr/>
              <p:nvPr/>
            </p:nvGrpSpPr>
            <p:grpSpPr>
              <a:xfrm>
                <a:off x="13707145" y="1977544"/>
                <a:ext cx="1812018" cy="2143186"/>
                <a:chOff x="6692983" y="1864412"/>
                <a:chExt cx="1812018" cy="2143186"/>
              </a:xfrm>
            </p:grpSpPr>
            <p:sp>
              <p:nvSpPr>
                <p:cNvPr id="173" name="TextBox 172"/>
                <p:cNvSpPr txBox="1"/>
                <p:nvPr/>
              </p:nvSpPr>
              <p:spPr>
                <a:xfrm>
                  <a:off x="6852638" y="1864412"/>
                  <a:ext cx="1652363" cy="2143186"/>
                </a:xfrm>
                <a:prstGeom prst="rect">
                  <a:avLst/>
                </a:prstGeom>
                <a:noFill/>
              </p:spPr>
              <p:txBody>
                <a:bodyPr wrap="square" rtlCol="0">
                  <a:spAutoFit/>
                </a:bodyPr>
                <a:lstStyle/>
                <a:p>
                  <a:pPr defTabSz="685800">
                    <a:buClr>
                      <a:srgbClr val="FF9900"/>
                    </a:buClr>
                    <a:defRPr/>
                  </a:pPr>
                  <a:r>
                    <a:rPr lang="en-GB" sz="1000" b="1" kern="0" dirty="0" err="1">
                      <a:solidFill>
                        <a:srgbClr val="006068"/>
                      </a:solidFill>
                      <a:latin typeface="+mj-lt"/>
                      <a:ea typeface="Tahoma" panose="020B0604030504040204" pitchFamily="34" charset="0"/>
                      <a:cs typeface="Tahoma" panose="020B0604030504040204" pitchFamily="34" charset="0"/>
                    </a:rPr>
                    <a:t>Thời</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gian</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đến</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đợt</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kịch</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phát</a:t>
                  </a:r>
                  <a:r>
                    <a:rPr lang="en-GB" sz="1000" b="1" kern="0" dirty="0">
                      <a:solidFill>
                        <a:srgbClr val="006068"/>
                      </a:solidFill>
                      <a:latin typeface="+mj-lt"/>
                      <a:ea typeface="Tahoma" panose="020B0604030504040204" pitchFamily="34" charset="0"/>
                      <a:cs typeface="Tahoma" panose="020B0604030504040204" pitchFamily="34" charset="0"/>
                    </a:rPr>
                    <a:t> Hen </a:t>
                  </a:r>
                  <a:r>
                    <a:rPr lang="en-GB" sz="1000" b="1" kern="0" dirty="0" err="1">
                      <a:solidFill>
                        <a:srgbClr val="006068"/>
                      </a:solidFill>
                      <a:latin typeface="+mj-lt"/>
                      <a:ea typeface="Tahoma" panose="020B0604030504040204" pitchFamily="34" charset="0"/>
                      <a:cs typeface="Tahoma" panose="020B0604030504040204" pitchFamily="34" charset="0"/>
                    </a:rPr>
                    <a:t>nặng</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đầu</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tiên</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sau</a:t>
                  </a:r>
                  <a:r>
                    <a:rPr lang="en-GB" sz="1000" b="1" kern="0" dirty="0">
                      <a:solidFill>
                        <a:srgbClr val="006068"/>
                      </a:solidFill>
                      <a:latin typeface="+mj-lt"/>
                      <a:ea typeface="Tahoma" panose="020B0604030504040204" pitchFamily="34" charset="0"/>
                      <a:cs typeface="Tahoma" panose="020B0604030504040204" pitchFamily="34" charset="0"/>
                    </a:rPr>
                    <a:t> 48 </a:t>
                  </a:r>
                  <a:r>
                    <a:rPr lang="en-GB" sz="1000" b="1" kern="0" dirty="0" err="1">
                      <a:solidFill>
                        <a:srgbClr val="006068"/>
                      </a:solidFill>
                      <a:latin typeface="+mj-lt"/>
                      <a:ea typeface="Tahoma" panose="020B0604030504040204" pitchFamily="34" charset="0"/>
                      <a:cs typeface="Tahoma" panose="020B0604030504040204" pitchFamily="34" charset="0"/>
                    </a:rPr>
                    <a:t>tuần</a:t>
                  </a:r>
                  <a:r>
                    <a:rPr lang="en-GB" sz="1000" b="1" kern="0" dirty="0">
                      <a:solidFill>
                        <a:srgbClr val="006068"/>
                      </a:solidFill>
                      <a:latin typeface="+mj-lt"/>
                      <a:ea typeface="Tahoma" panose="020B0604030504040204" pitchFamily="34" charset="0"/>
                      <a:cs typeface="Tahoma" panose="020B0604030504040204" pitchFamily="34" charset="0"/>
                    </a:rPr>
                    <a:t> ( </a:t>
                  </a:r>
                  <a:r>
                    <a:rPr lang="en-GB" sz="1000" b="1" kern="0" dirty="0" err="1">
                      <a:solidFill>
                        <a:srgbClr val="006068"/>
                      </a:solidFill>
                      <a:latin typeface="+mj-lt"/>
                      <a:ea typeface="Tahoma" panose="020B0604030504040204" pitchFamily="34" charset="0"/>
                      <a:cs typeface="Tahoma" panose="020B0604030504040204" pitchFamily="34" charset="0"/>
                    </a:rPr>
                    <a:t>Phân</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tích</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gộp</a:t>
                  </a:r>
                  <a:r>
                    <a:rPr lang="en-GB" sz="1000" b="1" kern="0" dirty="0">
                      <a:solidFill>
                        <a:srgbClr val="006068"/>
                      </a:solidFill>
                      <a:latin typeface="+mj-lt"/>
                      <a:ea typeface="Tahoma" panose="020B0604030504040204" pitchFamily="34" charset="0"/>
                      <a:cs typeface="Tahoma" panose="020B0604030504040204" pitchFamily="34" charset="0"/>
                    </a:rPr>
                    <a:t> 2 NC*)  </a:t>
                  </a:r>
                </a:p>
              </p:txBody>
            </p:sp>
            <p:sp>
              <p:nvSpPr>
                <p:cNvPr id="174" name="Teardrop 173"/>
                <p:cNvSpPr>
                  <a:spLocks noChangeAspect="1"/>
                </p:cNvSpPr>
                <p:nvPr/>
              </p:nvSpPr>
              <p:spPr>
                <a:xfrm>
                  <a:off x="6692983" y="1879837"/>
                  <a:ext cx="218621" cy="218620"/>
                </a:xfrm>
                <a:prstGeom prst="teardrop">
                  <a:avLst/>
                </a:prstGeom>
                <a:solidFill>
                  <a:srgbClr val="E46C0A"/>
                </a:solidFill>
                <a:ln w="9525" cap="flat" cmpd="sng" algn="ctr">
                  <a:solidFill>
                    <a:sysClr val="window" lastClr="FFFFFF"/>
                  </a:solid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r>
                    <a:rPr lang="en-GB" sz="800" b="1" kern="0" dirty="0">
                      <a:solidFill>
                        <a:prstClr val="white"/>
                      </a:solidFill>
                      <a:latin typeface="Century Gothic" pitchFamily="34" charset="0"/>
                    </a:rPr>
                    <a:t>3</a:t>
                  </a:r>
                </a:p>
              </p:txBody>
            </p:sp>
          </p:grpSp>
          <p:grpSp>
            <p:nvGrpSpPr>
              <p:cNvPr id="167" name="Group 166"/>
              <p:cNvGrpSpPr/>
              <p:nvPr/>
            </p:nvGrpSpPr>
            <p:grpSpPr>
              <a:xfrm>
                <a:off x="12531369" y="1977544"/>
                <a:ext cx="1185152" cy="1146355"/>
                <a:chOff x="5517207" y="1864412"/>
                <a:chExt cx="1185152" cy="1146355"/>
              </a:xfrm>
            </p:grpSpPr>
            <p:sp>
              <p:nvSpPr>
                <p:cNvPr id="171" name="TextBox 170"/>
                <p:cNvSpPr txBox="1"/>
                <p:nvPr/>
              </p:nvSpPr>
              <p:spPr>
                <a:xfrm>
                  <a:off x="5676864" y="1864412"/>
                  <a:ext cx="1025495" cy="1146355"/>
                </a:xfrm>
                <a:prstGeom prst="rect">
                  <a:avLst/>
                </a:prstGeom>
                <a:noFill/>
              </p:spPr>
              <p:txBody>
                <a:bodyPr wrap="square" rtlCol="0">
                  <a:spAutoFit/>
                </a:bodyPr>
                <a:lstStyle/>
                <a:p>
                  <a:pPr defTabSz="685800">
                    <a:buClr>
                      <a:srgbClr val="FF9900"/>
                    </a:buClr>
                    <a:defRPr/>
                  </a:pPr>
                  <a:r>
                    <a:rPr lang="en-GB" sz="1000" b="1" kern="0" dirty="0" err="1">
                      <a:solidFill>
                        <a:srgbClr val="006068"/>
                      </a:solidFill>
                      <a:latin typeface="+mj-lt"/>
                      <a:ea typeface="Tahoma" panose="020B0604030504040204" pitchFamily="34" charset="0"/>
                      <a:cs typeface="Tahoma" panose="020B0604030504040204" pitchFamily="34" charset="0"/>
                    </a:rPr>
                    <a:t>Đáy</a:t>
                  </a:r>
                  <a:r>
                    <a:rPr lang="en-GB" sz="1000" b="1" kern="0" dirty="0">
                      <a:solidFill>
                        <a:srgbClr val="006068"/>
                      </a:solidFill>
                      <a:latin typeface="+mj-lt"/>
                      <a:ea typeface="Tahoma" panose="020B0604030504040204" pitchFamily="34" charset="0"/>
                      <a:cs typeface="Tahoma" panose="020B0604030504040204" pitchFamily="34" charset="0"/>
                    </a:rPr>
                    <a:t> FEV</a:t>
                  </a:r>
                  <a:r>
                    <a:rPr lang="en-GB" sz="1000" b="1" kern="0" baseline="-25000" dirty="0">
                      <a:solidFill>
                        <a:srgbClr val="006068"/>
                      </a:solidFill>
                      <a:latin typeface="+mj-lt"/>
                      <a:ea typeface="Tahoma" panose="020B0604030504040204" pitchFamily="34" charset="0"/>
                      <a:cs typeface="Tahoma" panose="020B0604030504040204" pitchFamily="34" charset="0"/>
                    </a:rPr>
                    <a:t>1</a:t>
                  </a:r>
                  <a:r>
                    <a:rPr lang="en-GB" sz="1000" b="1" kern="0" dirty="0">
                      <a:solidFill>
                        <a:srgbClr val="006068"/>
                      </a:solidFill>
                      <a:latin typeface="+mj-lt"/>
                      <a:ea typeface="Tahoma" panose="020B0604030504040204" pitchFamily="34" charset="0"/>
                      <a:cs typeface="Tahoma" panose="020B0604030504040204" pitchFamily="34" charset="0"/>
                    </a:rPr>
                    <a:t> </a:t>
                  </a:r>
                  <a:r>
                    <a:rPr lang="en-GB" sz="1000" b="1" kern="0" dirty="0" err="1">
                      <a:solidFill>
                        <a:srgbClr val="006068"/>
                      </a:solidFill>
                      <a:latin typeface="+mj-lt"/>
                      <a:ea typeface="Tahoma" panose="020B0604030504040204" pitchFamily="34" charset="0"/>
                      <a:cs typeface="Tahoma" panose="020B0604030504040204" pitchFamily="34" charset="0"/>
                    </a:rPr>
                    <a:t>sau</a:t>
                  </a:r>
                  <a:r>
                    <a:rPr lang="en-GB" sz="1000" b="1" kern="0" dirty="0">
                      <a:solidFill>
                        <a:srgbClr val="006068"/>
                      </a:solidFill>
                      <a:latin typeface="+mj-lt"/>
                      <a:ea typeface="Tahoma" panose="020B0604030504040204" pitchFamily="34" charset="0"/>
                      <a:cs typeface="Tahoma" panose="020B0604030504040204" pitchFamily="34" charset="0"/>
                    </a:rPr>
                    <a:t> 24 </a:t>
                  </a:r>
                  <a:r>
                    <a:rPr lang="en-GB" sz="1000" b="1" kern="0" dirty="0" err="1">
                      <a:solidFill>
                        <a:srgbClr val="006068"/>
                      </a:solidFill>
                      <a:latin typeface="+mj-lt"/>
                      <a:ea typeface="Tahoma" panose="020B0604030504040204" pitchFamily="34" charset="0"/>
                      <a:cs typeface="Tahoma" panose="020B0604030504040204" pitchFamily="34" charset="0"/>
                    </a:rPr>
                    <a:t>tuần</a:t>
                  </a:r>
                  <a:endParaRPr lang="en-GB" sz="1000" b="1" kern="0" dirty="0">
                    <a:solidFill>
                      <a:srgbClr val="006068"/>
                    </a:solidFill>
                    <a:latin typeface="+mj-lt"/>
                    <a:ea typeface="Tahoma" panose="020B0604030504040204" pitchFamily="34" charset="0"/>
                    <a:cs typeface="Tahoma" panose="020B0604030504040204" pitchFamily="34" charset="0"/>
                  </a:endParaRPr>
                </a:p>
              </p:txBody>
            </p:sp>
            <p:sp>
              <p:nvSpPr>
                <p:cNvPr id="172" name="Teardrop 171"/>
                <p:cNvSpPr>
                  <a:spLocks noChangeAspect="1"/>
                </p:cNvSpPr>
                <p:nvPr/>
              </p:nvSpPr>
              <p:spPr>
                <a:xfrm>
                  <a:off x="5517207" y="1879837"/>
                  <a:ext cx="218621" cy="218620"/>
                </a:xfrm>
                <a:prstGeom prst="teardrop">
                  <a:avLst/>
                </a:prstGeom>
                <a:solidFill>
                  <a:srgbClr val="E46C0A"/>
                </a:solidFill>
                <a:ln w="9525" cap="flat" cmpd="sng" algn="ctr">
                  <a:solidFill>
                    <a:sysClr val="window" lastClr="FFFFFF"/>
                  </a:solid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r>
                    <a:rPr lang="en-GB" sz="800" b="1" kern="0" dirty="0">
                      <a:solidFill>
                        <a:prstClr val="white"/>
                      </a:solidFill>
                      <a:latin typeface="Century Gothic" pitchFamily="34" charset="0"/>
                    </a:rPr>
                    <a:t>2</a:t>
                  </a:r>
                </a:p>
              </p:txBody>
            </p:sp>
          </p:grpSp>
          <p:grpSp>
            <p:nvGrpSpPr>
              <p:cNvPr id="168" name="Group 167"/>
              <p:cNvGrpSpPr/>
              <p:nvPr/>
            </p:nvGrpSpPr>
            <p:grpSpPr>
              <a:xfrm>
                <a:off x="11180602" y="1977544"/>
                <a:ext cx="1453711" cy="897148"/>
                <a:chOff x="4166440" y="1864412"/>
                <a:chExt cx="1453711" cy="897148"/>
              </a:xfrm>
            </p:grpSpPr>
            <p:sp>
              <p:nvSpPr>
                <p:cNvPr id="169" name="TextBox 168"/>
                <p:cNvSpPr txBox="1"/>
                <p:nvPr/>
              </p:nvSpPr>
              <p:spPr>
                <a:xfrm>
                  <a:off x="4273238" y="1864412"/>
                  <a:ext cx="1346913" cy="897148"/>
                </a:xfrm>
                <a:prstGeom prst="rect">
                  <a:avLst/>
                </a:prstGeom>
                <a:noFill/>
              </p:spPr>
              <p:txBody>
                <a:bodyPr wrap="square" rtlCol="0">
                  <a:spAutoFit/>
                </a:bodyPr>
                <a:lstStyle/>
                <a:p>
                  <a:pPr defTabSz="685800">
                    <a:buClr>
                      <a:srgbClr val="FF9900"/>
                    </a:buClr>
                    <a:defRPr/>
                  </a:pPr>
                  <a:r>
                    <a:rPr lang="en-GB" sz="1000" b="1" kern="0" dirty="0" err="1">
                      <a:solidFill>
                        <a:srgbClr val="006068"/>
                      </a:solidFill>
                      <a:latin typeface="+mj-lt"/>
                      <a:ea typeface="Tahoma" panose="020B0604030504040204" pitchFamily="34" charset="0"/>
                      <a:cs typeface="Tahoma" panose="020B0604030504040204" pitchFamily="34" charset="0"/>
                    </a:rPr>
                    <a:t>Đỉnh</a:t>
                  </a:r>
                  <a:r>
                    <a:rPr lang="en-GB" sz="1000" b="1" kern="0" dirty="0">
                      <a:solidFill>
                        <a:srgbClr val="006068"/>
                      </a:solidFill>
                      <a:latin typeface="+mj-lt"/>
                      <a:ea typeface="Tahoma" panose="020B0604030504040204" pitchFamily="34" charset="0"/>
                      <a:cs typeface="Tahoma" panose="020B0604030504040204" pitchFamily="34" charset="0"/>
                    </a:rPr>
                    <a:t> FEV</a:t>
                  </a:r>
                  <a:r>
                    <a:rPr lang="en-GB" sz="1000" b="1" kern="0" baseline="-25000" dirty="0">
                      <a:solidFill>
                        <a:srgbClr val="006068"/>
                      </a:solidFill>
                      <a:latin typeface="+mj-lt"/>
                      <a:ea typeface="Tahoma" panose="020B0604030504040204" pitchFamily="34" charset="0"/>
                      <a:cs typeface="Tahoma" panose="020B0604030504040204" pitchFamily="34" charset="0"/>
                    </a:rPr>
                    <a:t>1</a:t>
                  </a:r>
                  <a:r>
                    <a:rPr lang="en-GB" sz="1000" b="1" kern="0" dirty="0">
                      <a:solidFill>
                        <a:srgbClr val="006068"/>
                      </a:solidFill>
                      <a:latin typeface="+mj-lt"/>
                      <a:ea typeface="Tahoma" panose="020B0604030504040204" pitchFamily="34" charset="0"/>
                      <a:cs typeface="Tahoma" panose="020B0604030504040204" pitchFamily="34" charset="0"/>
                    </a:rPr>
                    <a:t> (0-3 h) </a:t>
                  </a:r>
                  <a:r>
                    <a:rPr lang="en-GB" sz="1000" b="1" kern="0" dirty="0" err="1">
                      <a:solidFill>
                        <a:srgbClr val="006068"/>
                      </a:solidFill>
                      <a:latin typeface="+mj-lt"/>
                      <a:ea typeface="Tahoma" panose="020B0604030504040204" pitchFamily="34" charset="0"/>
                      <a:cs typeface="Tahoma" panose="020B0604030504040204" pitchFamily="34" charset="0"/>
                    </a:rPr>
                    <a:t>sau</a:t>
                  </a:r>
                  <a:r>
                    <a:rPr lang="en-GB" sz="1000" b="1" kern="0" dirty="0">
                      <a:solidFill>
                        <a:srgbClr val="006068"/>
                      </a:solidFill>
                      <a:latin typeface="+mj-lt"/>
                      <a:ea typeface="Tahoma" panose="020B0604030504040204" pitchFamily="34" charset="0"/>
                      <a:cs typeface="Tahoma" panose="020B0604030504040204" pitchFamily="34" charset="0"/>
                    </a:rPr>
                    <a:t> 24 </a:t>
                  </a:r>
                  <a:r>
                    <a:rPr lang="en-GB" sz="1000" b="1" kern="0" dirty="0" err="1">
                      <a:solidFill>
                        <a:srgbClr val="006068"/>
                      </a:solidFill>
                      <a:latin typeface="+mj-lt"/>
                      <a:ea typeface="Tahoma" panose="020B0604030504040204" pitchFamily="34" charset="0"/>
                      <a:cs typeface="Tahoma" panose="020B0604030504040204" pitchFamily="34" charset="0"/>
                    </a:rPr>
                    <a:t>tuần</a:t>
                  </a:r>
                  <a:r>
                    <a:rPr lang="en-GB" sz="1000" b="1" kern="0" dirty="0">
                      <a:solidFill>
                        <a:srgbClr val="006068"/>
                      </a:solidFill>
                      <a:latin typeface="+mj-lt"/>
                      <a:ea typeface="Tahoma" panose="020B0604030504040204" pitchFamily="34" charset="0"/>
                      <a:cs typeface="Tahoma" panose="020B0604030504040204" pitchFamily="34" charset="0"/>
                    </a:rPr>
                    <a:t>.</a:t>
                  </a:r>
                </a:p>
              </p:txBody>
            </p:sp>
            <p:sp>
              <p:nvSpPr>
                <p:cNvPr id="170" name="Teardrop 169"/>
                <p:cNvSpPr>
                  <a:spLocks noChangeAspect="1"/>
                </p:cNvSpPr>
                <p:nvPr/>
              </p:nvSpPr>
              <p:spPr>
                <a:xfrm>
                  <a:off x="4166440" y="1879837"/>
                  <a:ext cx="218621" cy="218620"/>
                </a:xfrm>
                <a:prstGeom prst="teardrop">
                  <a:avLst/>
                </a:prstGeom>
                <a:solidFill>
                  <a:srgbClr val="E46C0A"/>
                </a:solidFill>
                <a:ln w="9525" cap="flat" cmpd="sng" algn="ctr">
                  <a:solidFill>
                    <a:sysClr val="window" lastClr="FFFFFF"/>
                  </a:solidFill>
                  <a:prstDash val="solid"/>
                  <a:miter lim="800000"/>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r>
                    <a:rPr lang="en-GB" sz="800" b="1" kern="0" dirty="0">
                      <a:solidFill>
                        <a:prstClr val="white"/>
                      </a:solidFill>
                      <a:latin typeface="Century Gothic" pitchFamily="34" charset="0"/>
                    </a:rPr>
                    <a:t>1</a:t>
                  </a:r>
                </a:p>
              </p:txBody>
            </p:sp>
          </p:grpSp>
        </p:grpSp>
        <p:grpSp>
          <p:nvGrpSpPr>
            <p:cNvPr id="54" name="Group 53"/>
            <p:cNvGrpSpPr/>
            <p:nvPr/>
          </p:nvGrpSpPr>
          <p:grpSpPr>
            <a:xfrm>
              <a:off x="5373208" y="1827856"/>
              <a:ext cx="876442" cy="1042625"/>
              <a:chOff x="18536915" y="1058103"/>
              <a:chExt cx="911327" cy="1084124"/>
            </a:xfrm>
          </p:grpSpPr>
          <p:pic>
            <p:nvPicPr>
              <p:cNvPr id="55" name="Picture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536915" y="1058103"/>
                <a:ext cx="905047" cy="1084124"/>
              </a:xfrm>
              <a:prstGeom prst="rect">
                <a:avLst/>
              </a:prstGeom>
              <a:effectLst>
                <a:outerShdw blurRad="114300" sx="102000" sy="102000" algn="ctr" rotWithShape="0">
                  <a:prstClr val="black">
                    <a:alpha val="40000"/>
                  </a:prstClr>
                </a:outerShdw>
              </a:effectLst>
            </p:spPr>
          </p:pic>
          <p:sp>
            <p:nvSpPr>
              <p:cNvPr id="56" name="Oval 55"/>
              <p:cNvSpPr/>
              <p:nvPr/>
            </p:nvSpPr>
            <p:spPr>
              <a:xfrm>
                <a:off x="18672313" y="1394610"/>
                <a:ext cx="715617" cy="715617"/>
              </a:xfrm>
              <a:prstGeom prst="ellipse">
                <a:avLst/>
              </a:prstGeom>
              <a:solidFill>
                <a:srgbClr val="993366"/>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1400" kern="0" dirty="0" err="1">
                  <a:solidFill>
                    <a:srgbClr val="006068"/>
                  </a:solidFill>
                  <a:latin typeface="Century Gothic" pitchFamily="34" charset="0"/>
                </a:endParaRPr>
              </a:p>
            </p:txBody>
          </p:sp>
          <p:sp>
            <p:nvSpPr>
              <p:cNvPr id="57" name="TextBox 56"/>
              <p:cNvSpPr txBox="1"/>
              <p:nvPr/>
            </p:nvSpPr>
            <p:spPr>
              <a:xfrm>
                <a:off x="18618104" y="1511494"/>
                <a:ext cx="830138" cy="523270"/>
              </a:xfrm>
              <a:prstGeom prst="rect">
                <a:avLst/>
              </a:prstGeom>
              <a:noFill/>
            </p:spPr>
            <p:txBody>
              <a:bodyPr wrap="square" rtlCol="0">
                <a:noAutofit/>
              </a:bodyPr>
              <a:lstStyle/>
              <a:p>
                <a:pPr algn="ctr" defTabSz="685800">
                  <a:defRPr/>
                </a:pPr>
                <a:r>
                  <a:rPr lang="en-GB" sz="800" b="1" kern="0" dirty="0" err="1">
                    <a:solidFill>
                      <a:prstClr val="white"/>
                    </a:solidFill>
                    <a:latin typeface="Century Gothic"/>
                  </a:rPr>
                  <a:t>Kết</a:t>
                </a:r>
                <a:r>
                  <a:rPr lang="en-GB" sz="800" b="1" kern="0" dirty="0">
                    <a:solidFill>
                      <a:prstClr val="white"/>
                    </a:solidFill>
                    <a:latin typeface="Century Gothic"/>
                  </a:rPr>
                  <a:t> </a:t>
                </a:r>
                <a:r>
                  <a:rPr lang="en-GB" sz="800" b="1" kern="0" dirty="0" err="1">
                    <a:solidFill>
                      <a:prstClr val="white"/>
                    </a:solidFill>
                    <a:latin typeface="Century Gothic"/>
                  </a:rPr>
                  <a:t>hợp</a:t>
                </a:r>
                <a:r>
                  <a:rPr lang="en-GB" sz="800" b="1" kern="0" dirty="0">
                    <a:solidFill>
                      <a:prstClr val="white"/>
                    </a:solidFill>
                    <a:latin typeface="Century Gothic"/>
                  </a:rPr>
                  <a:t> ICS+LABA</a:t>
                </a:r>
              </a:p>
            </p:txBody>
          </p:sp>
        </p:grpSp>
        <p:sp>
          <p:nvSpPr>
            <p:cNvPr id="2" name="TextBox 1"/>
            <p:cNvSpPr txBox="1"/>
            <p:nvPr/>
          </p:nvSpPr>
          <p:spPr>
            <a:xfrm>
              <a:off x="115010" y="2427827"/>
              <a:ext cx="2253778" cy="1938992"/>
            </a:xfrm>
            <a:prstGeom prst="rect">
              <a:avLst/>
            </a:prstGeom>
            <a:noFill/>
          </p:spPr>
          <p:txBody>
            <a:bodyPr wrap="square" rtlCol="0">
              <a:spAutoFit/>
            </a:bodyPr>
            <a:lstStyle/>
            <a:p>
              <a:pPr marL="214313" indent="-214313">
                <a:buFont typeface="Arial" panose="020B0604020202020204" pitchFamily="34" charset="0"/>
                <a:buChar char="•"/>
              </a:pPr>
              <a:r>
                <a:rPr lang="en-GB" sz="1200" dirty="0"/>
                <a:t>BN </a:t>
              </a:r>
              <a:r>
                <a:rPr lang="en-GB" sz="1200" dirty="0" err="1"/>
                <a:t>có</a:t>
              </a:r>
              <a:r>
                <a:rPr lang="en-GB" sz="1200" dirty="0"/>
                <a:t> FEV</a:t>
              </a:r>
              <a:r>
                <a:rPr lang="en-GB" sz="1200" baseline="-25000" dirty="0"/>
                <a:t>1</a:t>
              </a:r>
              <a:r>
                <a:rPr lang="en-GB" sz="1200" dirty="0"/>
                <a:t> ≤ 80% GTDĐ, FVC ≤ 70% </a:t>
              </a:r>
              <a:r>
                <a:rPr lang="en-GB" sz="1200" dirty="0" err="1"/>
                <a:t>sau</a:t>
              </a:r>
              <a:r>
                <a:rPr lang="en-GB" sz="1200" dirty="0"/>
                <a:t> GPQ, </a:t>
              </a:r>
              <a:r>
                <a:rPr lang="en-GB" sz="1200" b="1" i="1" dirty="0"/>
                <a:t>LABA/ICS (≥ 800mcg budesonide hay </a:t>
              </a:r>
              <a:r>
                <a:rPr lang="en-GB" sz="1200" b="1" i="1" dirty="0" err="1"/>
                <a:t>tương</a:t>
              </a:r>
              <a:r>
                <a:rPr lang="en-GB" sz="1200" b="1" i="1" dirty="0"/>
                <a:t> </a:t>
              </a:r>
              <a:r>
                <a:rPr lang="en-GB" sz="1200" b="1" i="1" dirty="0" err="1"/>
                <a:t>đương</a:t>
              </a:r>
              <a:r>
                <a:rPr lang="en-GB" sz="1200" b="1" i="1" dirty="0"/>
                <a:t>)</a:t>
              </a:r>
            </a:p>
            <a:p>
              <a:pPr marL="214313" indent="-214313">
                <a:buFont typeface="Arial" panose="020B0604020202020204" pitchFamily="34" charset="0"/>
                <a:buChar char="•"/>
              </a:pPr>
              <a:r>
                <a:rPr lang="en-GB" sz="1200" dirty="0" err="1"/>
                <a:t>Có</a:t>
              </a:r>
              <a:r>
                <a:rPr lang="en-GB" sz="1200" dirty="0"/>
                <a:t> ACQ-7 ≥ 1.5 </a:t>
              </a:r>
              <a:r>
                <a:rPr lang="en-GB" sz="1200" dirty="0" err="1"/>
                <a:t>điểm</a:t>
              </a:r>
              <a:r>
                <a:rPr lang="en-GB" sz="1200" dirty="0"/>
                <a:t>**</a:t>
              </a:r>
            </a:p>
            <a:p>
              <a:pPr marL="214313" indent="-214313">
                <a:buFont typeface="Arial" panose="020B0604020202020204" pitchFamily="34" charset="0"/>
                <a:buChar char="•"/>
              </a:pPr>
              <a:r>
                <a:rPr lang="en-GB" sz="1200" dirty="0" err="1"/>
                <a:t>Có</a:t>
              </a:r>
              <a:r>
                <a:rPr lang="en-GB" sz="1200" dirty="0"/>
                <a:t> ≥ 1 </a:t>
              </a:r>
              <a:r>
                <a:rPr lang="en-GB" sz="1200" dirty="0" err="1"/>
                <a:t>đợt</a:t>
              </a:r>
              <a:r>
                <a:rPr lang="en-GB" sz="1200" dirty="0"/>
                <a:t> </a:t>
              </a:r>
              <a:r>
                <a:rPr lang="en-GB" sz="1200" dirty="0" err="1"/>
                <a:t>cấp</a:t>
              </a:r>
              <a:r>
                <a:rPr lang="en-GB" sz="1200" dirty="0"/>
                <a:t> hen </a:t>
              </a:r>
              <a:r>
                <a:rPr lang="en-GB" sz="1200" dirty="0" err="1"/>
                <a:t>cần</a:t>
              </a:r>
              <a:r>
                <a:rPr lang="en-GB" sz="1200" dirty="0"/>
                <a:t> </a:t>
              </a:r>
              <a:r>
                <a:rPr lang="en-GB" sz="1200" dirty="0" err="1"/>
                <a:t>điều</a:t>
              </a:r>
              <a:r>
                <a:rPr lang="en-GB" sz="1200" dirty="0"/>
                <a:t> </a:t>
              </a:r>
              <a:r>
                <a:rPr lang="en-GB" sz="1200" dirty="0" err="1"/>
                <a:t>trị</a:t>
              </a:r>
              <a:r>
                <a:rPr lang="en-GB" sz="1200" dirty="0"/>
                <a:t> </a:t>
              </a:r>
              <a:r>
                <a:rPr lang="en-GB" sz="1200" dirty="0" err="1"/>
                <a:t>với</a:t>
              </a:r>
              <a:r>
                <a:rPr lang="en-GB" sz="1200" dirty="0"/>
                <a:t> glucocorticoid </a:t>
              </a:r>
              <a:r>
                <a:rPr lang="en-GB" sz="1200" dirty="0" err="1"/>
                <a:t>toàn</a:t>
              </a:r>
              <a:r>
                <a:rPr lang="en-GB" sz="1200" dirty="0"/>
                <a:t> </a:t>
              </a:r>
              <a:r>
                <a:rPr lang="en-GB" sz="1200" dirty="0" err="1"/>
                <a:t>thân</a:t>
              </a:r>
              <a:r>
                <a:rPr lang="en-GB" sz="1200" dirty="0"/>
                <a:t> </a:t>
              </a:r>
              <a:r>
                <a:rPr lang="en-GB" sz="1200" dirty="0" err="1"/>
                <a:t>trong</a:t>
              </a:r>
              <a:r>
                <a:rPr lang="en-GB" sz="1200" dirty="0"/>
                <a:t> </a:t>
              </a:r>
              <a:r>
                <a:rPr lang="en-GB" sz="1200" dirty="0" err="1"/>
                <a:t>năm</a:t>
              </a:r>
              <a:r>
                <a:rPr lang="en-GB" sz="1200" dirty="0"/>
                <a:t> </a:t>
              </a:r>
              <a:r>
                <a:rPr lang="en-GB" sz="1200" dirty="0" err="1"/>
                <a:t>trước</a:t>
              </a:r>
              <a:r>
                <a:rPr lang="en-GB" sz="1200" dirty="0"/>
                <a:t> </a:t>
              </a:r>
            </a:p>
            <a:p>
              <a:pPr marL="214313" indent="-214313">
                <a:buFont typeface="Arial" panose="020B0604020202020204" pitchFamily="34" charset="0"/>
                <a:buChar char="•"/>
              </a:pPr>
              <a:r>
                <a:rPr lang="en-GB" sz="1200" dirty="0"/>
                <a:t>N= 456 (</a:t>
              </a:r>
              <a:r>
                <a:rPr lang="en-GB" sz="1200" dirty="0" err="1"/>
                <a:t>mỗi</a:t>
              </a:r>
              <a:r>
                <a:rPr lang="en-GB" sz="1200" dirty="0"/>
                <a:t> NC)</a:t>
              </a:r>
            </a:p>
          </p:txBody>
        </p:sp>
      </p:grpSp>
      <p:sp>
        <p:nvSpPr>
          <p:cNvPr id="5" name="Title 4"/>
          <p:cNvSpPr>
            <a:spLocks noGrp="1"/>
          </p:cNvSpPr>
          <p:nvPr>
            <p:ph type="title"/>
          </p:nvPr>
        </p:nvSpPr>
        <p:spPr>
          <a:xfrm>
            <a:off x="462836" y="399450"/>
            <a:ext cx="11110037" cy="715687"/>
          </a:xfrm>
        </p:spPr>
        <p:txBody>
          <a:bodyPr>
            <a:normAutofit/>
          </a:bodyPr>
          <a:lstStyle/>
          <a:p>
            <a:pPr algn="ctr"/>
            <a:r>
              <a:rPr lang="en-GB" sz="3200" b="1" dirty="0" err="1"/>
              <a:t>PrimoTinA</a:t>
            </a:r>
            <a:r>
              <a:rPr lang="en-GB" sz="3200" b="1" dirty="0"/>
              <a:t>-asthma: </a:t>
            </a:r>
            <a:r>
              <a:rPr lang="en-GB" sz="3200" b="1" dirty="0" err="1"/>
              <a:t>Thiết</a:t>
            </a:r>
            <a:r>
              <a:rPr lang="en-GB" sz="3200" b="1" dirty="0"/>
              <a:t> </a:t>
            </a:r>
            <a:r>
              <a:rPr lang="en-GB" sz="3200" b="1" dirty="0" err="1"/>
              <a:t>kế</a:t>
            </a:r>
            <a:r>
              <a:rPr lang="en-GB" sz="3200" b="1" dirty="0"/>
              <a:t> </a:t>
            </a:r>
            <a:r>
              <a:rPr lang="en-GB" sz="3200" b="1" dirty="0" err="1"/>
              <a:t>nghiên</a:t>
            </a:r>
            <a:r>
              <a:rPr lang="en-GB" sz="3200" b="1" dirty="0"/>
              <a:t> </a:t>
            </a:r>
            <a:r>
              <a:rPr lang="en-GB" sz="3200" b="1" dirty="0" err="1"/>
              <a:t>cứu</a:t>
            </a:r>
            <a:endParaRPr lang="vi-VN" sz="3200" b="1" dirty="0"/>
          </a:p>
        </p:txBody>
      </p:sp>
      <p:sp>
        <p:nvSpPr>
          <p:cNvPr id="3" name="TextBox 2">
            <a:extLst>
              <a:ext uri="{FF2B5EF4-FFF2-40B4-BE49-F238E27FC236}">
                <a16:creationId xmlns:a16="http://schemas.microsoft.com/office/drawing/2014/main" id="{A902FEE0-2046-4FF7-959B-E49443D227B7}"/>
              </a:ext>
            </a:extLst>
          </p:cNvPr>
          <p:cNvSpPr txBox="1"/>
          <p:nvPr/>
        </p:nvSpPr>
        <p:spPr>
          <a:xfrm>
            <a:off x="9312144" y="6642877"/>
            <a:ext cx="2717932" cy="246221"/>
          </a:xfrm>
          <a:prstGeom prst="rect">
            <a:avLst/>
          </a:prstGeom>
          <a:noFill/>
        </p:spPr>
        <p:txBody>
          <a:bodyPr wrap="square" rtlCol="0">
            <a:spAutoFit/>
          </a:bodyPr>
          <a:lstStyle/>
          <a:p>
            <a:r>
              <a:rPr lang="en-GB" sz="1000" dirty="0" err="1">
                <a:solidFill>
                  <a:schemeClr val="bg1">
                    <a:lumMod val="65000"/>
                  </a:schemeClr>
                </a:solidFill>
                <a:latin typeface="+mj-lt"/>
                <a:ea typeface="Tahoma" panose="020B0604030504040204" pitchFamily="34" charset="0"/>
                <a:cs typeface="Tahoma" panose="020B0604030504040204" pitchFamily="34" charset="0"/>
              </a:rPr>
              <a:t>Kerstjens</a:t>
            </a:r>
            <a:r>
              <a:rPr lang="en-GB" sz="1000" dirty="0">
                <a:solidFill>
                  <a:schemeClr val="bg1">
                    <a:lumMod val="65000"/>
                  </a:schemeClr>
                </a:solidFill>
                <a:latin typeface="+mj-lt"/>
                <a:ea typeface="Tahoma" panose="020B0604030504040204" pitchFamily="34" charset="0"/>
                <a:cs typeface="Tahoma" panose="020B0604030504040204" pitchFamily="34" charset="0"/>
              </a:rPr>
              <a:t> et al.  NEJM 2012 1198-1207.</a:t>
            </a:r>
          </a:p>
        </p:txBody>
      </p:sp>
    </p:spTree>
    <p:extLst>
      <p:ext uri="{BB962C8B-B14F-4D97-AF65-F5344CB8AC3E}">
        <p14:creationId xmlns:p14="http://schemas.microsoft.com/office/powerpoint/2010/main" val="158936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nhaltsplatzhalter 8"/>
          <p:cNvSpPr txBox="1">
            <a:spLocks/>
          </p:cNvSpPr>
          <p:nvPr/>
        </p:nvSpPr>
        <p:spPr>
          <a:xfrm>
            <a:off x="1562100" y="1441507"/>
            <a:ext cx="10001249" cy="3671906"/>
          </a:xfrm>
          <a:noFill/>
          <a:ln>
            <a:no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197" lvl="1" indent="-257175" defTabSz="685800">
              <a:lnSpc>
                <a:spcPct val="100000"/>
              </a:lnSpc>
              <a:spcBef>
                <a:spcPts val="0"/>
              </a:spcBef>
              <a:buClr>
                <a:srgbClr val="5B9BD5"/>
              </a:buClr>
              <a:defRPr/>
            </a:pPr>
            <a:r>
              <a:rPr lang="en-US" sz="1800" b="1" dirty="0">
                <a:solidFill>
                  <a:srgbClr val="5B9BD5"/>
                </a:solidFill>
                <a:latin typeface="+mj-lt"/>
                <a:ea typeface="Tahoma" panose="020B0604030504040204" pitchFamily="34" charset="0"/>
                <a:cs typeface="Tahoma" panose="020B0604030504040204" pitchFamily="34" charset="0"/>
              </a:rPr>
              <a:t>Hen:</a:t>
            </a:r>
          </a:p>
          <a:p>
            <a:pPr marL="457200" lvl="1" indent="-189310" defTabSz="685800">
              <a:lnSpc>
                <a:spcPct val="100000"/>
              </a:lnSpc>
              <a:spcBef>
                <a:spcPts val="0"/>
              </a:spcBef>
              <a:buClr>
                <a:srgbClr val="5B9BD5"/>
              </a:buClr>
              <a:buFont typeface="BISansCond" pitchFamily="2" charset="0"/>
              <a:buChar char="-"/>
              <a:defRPr/>
            </a:pPr>
            <a:r>
              <a:rPr lang="en-US" sz="1800" dirty="0">
                <a:solidFill>
                  <a:prstClr val="black"/>
                </a:solidFill>
                <a:latin typeface="+mj-lt"/>
                <a:ea typeface="Tahoma" panose="020B0604030504040204" pitchFamily="34" charset="0"/>
                <a:cs typeface="Tahoma" panose="020B0604030504040204" pitchFamily="34" charset="0"/>
              </a:rPr>
              <a:t>Hen </a:t>
            </a:r>
            <a:r>
              <a:rPr lang="en-US" sz="1800" dirty="0" err="1">
                <a:solidFill>
                  <a:prstClr val="black"/>
                </a:solidFill>
                <a:latin typeface="+mj-lt"/>
                <a:ea typeface="Tahoma" panose="020B0604030504040204" pitchFamily="34" charset="0"/>
                <a:cs typeface="Tahoma" panose="020B0604030504040204" pitchFamily="34" charset="0"/>
              </a:rPr>
              <a:t>được</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chẩn</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đoán</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trước</a:t>
            </a:r>
            <a:r>
              <a:rPr lang="en-US" sz="1800" dirty="0">
                <a:solidFill>
                  <a:prstClr val="black"/>
                </a:solidFill>
                <a:latin typeface="+mj-lt"/>
                <a:ea typeface="Tahoma" panose="020B0604030504040204" pitchFamily="34" charset="0"/>
                <a:cs typeface="Tahoma" panose="020B0604030504040204" pitchFamily="34" charset="0"/>
              </a:rPr>
              <a:t> 40 </a:t>
            </a:r>
            <a:r>
              <a:rPr lang="en-US" sz="1800" dirty="0" err="1">
                <a:solidFill>
                  <a:prstClr val="black"/>
                </a:solidFill>
                <a:latin typeface="+mj-lt"/>
                <a:ea typeface="Tahoma" panose="020B0604030504040204" pitchFamily="34" charset="0"/>
                <a:cs typeface="Tahoma" panose="020B0604030504040204" pitchFamily="34" charset="0"/>
              </a:rPr>
              <a:t>tuổi</a:t>
            </a:r>
            <a:r>
              <a:rPr lang="en-US" sz="1800" dirty="0">
                <a:solidFill>
                  <a:prstClr val="black"/>
                </a:solidFill>
                <a:latin typeface="+mj-lt"/>
                <a:ea typeface="Tahoma" panose="020B0604030504040204" pitchFamily="34" charset="0"/>
                <a:cs typeface="Tahoma" panose="020B0604030504040204" pitchFamily="34" charset="0"/>
              </a:rPr>
              <a:t>.</a:t>
            </a:r>
          </a:p>
          <a:p>
            <a:pPr marL="457200" lvl="1" indent="-189310" defTabSz="685800">
              <a:lnSpc>
                <a:spcPct val="100000"/>
              </a:lnSpc>
              <a:spcBef>
                <a:spcPts val="0"/>
              </a:spcBef>
              <a:buClr>
                <a:srgbClr val="5B9BD5"/>
              </a:buClr>
              <a:buFont typeface="BISansCond" pitchFamily="2" charset="0"/>
              <a:buChar char="-"/>
              <a:defRPr/>
            </a:pPr>
            <a:r>
              <a:rPr lang="en-US" sz="1800" dirty="0" err="1">
                <a:solidFill>
                  <a:prstClr val="black"/>
                </a:solidFill>
                <a:latin typeface="+mj-lt"/>
                <a:ea typeface="Tahoma" panose="020B0604030504040204" pitchFamily="34" charset="0"/>
                <a:cs typeface="Tahoma" panose="020B0604030504040204" pitchFamily="34" charset="0"/>
              </a:rPr>
              <a:t>Tiền</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căn</a:t>
            </a:r>
            <a:r>
              <a:rPr lang="en-US" sz="1800" dirty="0">
                <a:solidFill>
                  <a:prstClr val="black"/>
                </a:solidFill>
                <a:latin typeface="+mj-lt"/>
                <a:ea typeface="Tahoma" panose="020B0604030504040204" pitchFamily="34" charset="0"/>
                <a:cs typeface="Tahoma" panose="020B0604030504040204" pitchFamily="34" charset="0"/>
              </a:rPr>
              <a:t> hen </a:t>
            </a:r>
            <a:r>
              <a:rPr lang="en-US" sz="1800" dirty="0" err="1">
                <a:solidFill>
                  <a:prstClr val="black"/>
                </a:solidFill>
                <a:latin typeface="+mj-lt"/>
                <a:ea typeface="Tahoma" panose="020B0604030504040204" pitchFamily="34" charset="0"/>
                <a:cs typeface="Tahoma" panose="020B0604030504040204" pitchFamily="34" charset="0"/>
              </a:rPr>
              <a:t>được</a:t>
            </a:r>
            <a:r>
              <a:rPr lang="en-US" sz="1800" dirty="0">
                <a:solidFill>
                  <a:prstClr val="black"/>
                </a:solidFill>
                <a:latin typeface="+mj-lt"/>
                <a:ea typeface="Tahoma" panose="020B0604030504040204" pitchFamily="34" charset="0"/>
                <a:cs typeface="Tahoma" panose="020B0604030504040204" pitchFamily="34" charset="0"/>
              </a:rPr>
              <a:t> ≥ 5 </a:t>
            </a:r>
            <a:r>
              <a:rPr lang="en-US" sz="1800" dirty="0" err="1">
                <a:solidFill>
                  <a:prstClr val="black"/>
                </a:solidFill>
                <a:latin typeface="+mj-lt"/>
                <a:ea typeface="Tahoma" panose="020B0604030504040204" pitchFamily="34" charset="0"/>
                <a:cs typeface="Tahoma" panose="020B0604030504040204" pitchFamily="34" charset="0"/>
              </a:rPr>
              <a:t>năm</a:t>
            </a:r>
            <a:r>
              <a:rPr lang="en-US" sz="1800" dirty="0">
                <a:solidFill>
                  <a:prstClr val="black"/>
                </a:solidFill>
                <a:latin typeface="+mj-lt"/>
                <a:ea typeface="Tahoma" panose="020B0604030504040204" pitchFamily="34" charset="0"/>
                <a:cs typeface="Tahoma" panose="020B0604030504040204" pitchFamily="34" charset="0"/>
              </a:rPr>
              <a:t>.</a:t>
            </a:r>
            <a:endParaRPr lang="de-DE" sz="1800" dirty="0">
              <a:solidFill>
                <a:prstClr val="black"/>
              </a:solidFill>
              <a:latin typeface="+mj-lt"/>
              <a:ea typeface="Tahoma" panose="020B0604030504040204" pitchFamily="34" charset="0"/>
              <a:cs typeface="Tahoma" panose="020B0604030504040204" pitchFamily="34" charset="0"/>
            </a:endParaRPr>
          </a:p>
          <a:p>
            <a:pPr marL="457200" lvl="1" indent="-189310" defTabSz="685800">
              <a:lnSpc>
                <a:spcPct val="100000"/>
              </a:lnSpc>
              <a:spcBef>
                <a:spcPts val="0"/>
              </a:spcBef>
              <a:buClr>
                <a:srgbClr val="5B9BD5"/>
              </a:buClr>
              <a:buFont typeface="BISansCond" pitchFamily="2" charset="0"/>
              <a:buChar char="-"/>
              <a:defRPr/>
            </a:pPr>
            <a:r>
              <a:rPr lang="en-US" sz="1800" dirty="0" err="1">
                <a:solidFill>
                  <a:prstClr val="black"/>
                </a:solidFill>
                <a:latin typeface="+mj-lt"/>
                <a:ea typeface="Tahoma" panose="020B0604030504040204" pitchFamily="34" charset="0"/>
                <a:cs typeface="Tahoma" panose="020B0604030504040204" pitchFamily="34" charset="0"/>
              </a:rPr>
              <a:t>Tuổi</a:t>
            </a:r>
            <a:r>
              <a:rPr lang="en-US" sz="1800" dirty="0">
                <a:solidFill>
                  <a:prstClr val="black"/>
                </a:solidFill>
                <a:latin typeface="+mj-lt"/>
                <a:ea typeface="Tahoma" panose="020B0604030504040204" pitchFamily="34" charset="0"/>
                <a:cs typeface="Tahoma" panose="020B0604030504040204" pitchFamily="34" charset="0"/>
              </a:rPr>
              <a:t> 18-75.</a:t>
            </a:r>
          </a:p>
          <a:p>
            <a:pPr marL="457200" lvl="1" indent="-189310" defTabSz="685800">
              <a:lnSpc>
                <a:spcPct val="100000"/>
              </a:lnSpc>
              <a:spcBef>
                <a:spcPts val="0"/>
              </a:spcBef>
              <a:buClr>
                <a:srgbClr val="5B9BD5"/>
              </a:buClr>
              <a:buFont typeface="BISansCond" pitchFamily="2" charset="0"/>
              <a:buChar char="-"/>
              <a:defRPr/>
            </a:pPr>
            <a:r>
              <a:rPr lang="en-US" sz="1800" dirty="0" err="1">
                <a:solidFill>
                  <a:prstClr val="black"/>
                </a:solidFill>
                <a:latin typeface="+mj-lt"/>
                <a:ea typeface="Tahoma" panose="020B0604030504040204" pitchFamily="34" charset="0"/>
                <a:cs typeface="Tahoma" panose="020B0604030504040204" pitchFamily="34" charset="0"/>
              </a:rPr>
              <a:t>Không</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hút</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thuốc</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hoặc</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bỏ</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thuốc</a:t>
            </a:r>
            <a:r>
              <a:rPr lang="en-US" sz="1800" dirty="0">
                <a:solidFill>
                  <a:prstClr val="black"/>
                </a:solidFill>
                <a:latin typeface="+mj-lt"/>
                <a:ea typeface="Tahoma" panose="020B0604030504040204" pitchFamily="34" charset="0"/>
                <a:cs typeface="Tahoma" panose="020B0604030504040204" pitchFamily="34" charset="0"/>
              </a:rPr>
              <a:t> &gt; 1 </a:t>
            </a:r>
            <a:r>
              <a:rPr lang="en-US" sz="1800" dirty="0" err="1">
                <a:solidFill>
                  <a:prstClr val="black"/>
                </a:solidFill>
                <a:latin typeface="+mj-lt"/>
                <a:ea typeface="Tahoma" panose="020B0604030504040204" pitchFamily="34" charset="0"/>
                <a:cs typeface="Tahoma" panose="020B0604030504040204" pitchFamily="34" charset="0"/>
              </a:rPr>
              <a:t>năm</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và</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hút</a:t>
            </a:r>
            <a:r>
              <a:rPr lang="en-US" sz="1800" dirty="0">
                <a:solidFill>
                  <a:prstClr val="black"/>
                </a:solidFill>
                <a:latin typeface="+mj-lt"/>
                <a:ea typeface="Tahoma" panose="020B0604030504040204" pitchFamily="34" charset="0"/>
                <a:cs typeface="Tahoma" panose="020B0604030504040204" pitchFamily="34" charset="0"/>
              </a:rPr>
              <a:t> &lt;10 </a:t>
            </a:r>
            <a:r>
              <a:rPr lang="en-US" sz="1800" dirty="0" err="1">
                <a:solidFill>
                  <a:prstClr val="black"/>
                </a:solidFill>
                <a:latin typeface="+mj-lt"/>
                <a:ea typeface="Tahoma" panose="020B0604030504040204" pitchFamily="34" charset="0"/>
                <a:cs typeface="Tahoma" panose="020B0604030504040204" pitchFamily="34" charset="0"/>
              </a:rPr>
              <a:t>gói-năm</a:t>
            </a:r>
            <a:r>
              <a:rPr lang="en-US" sz="1800" dirty="0">
                <a:solidFill>
                  <a:prstClr val="black"/>
                </a:solidFill>
                <a:latin typeface="+mj-lt"/>
                <a:ea typeface="Tahoma" panose="020B0604030504040204" pitchFamily="34" charset="0"/>
                <a:cs typeface="Tahoma" panose="020B0604030504040204" pitchFamily="34" charset="0"/>
              </a:rPr>
              <a:t>.</a:t>
            </a:r>
          </a:p>
          <a:p>
            <a:pPr marL="267890" lvl="1" indent="0" defTabSz="685800">
              <a:lnSpc>
                <a:spcPct val="100000"/>
              </a:lnSpc>
              <a:spcBef>
                <a:spcPts val="0"/>
              </a:spcBef>
              <a:buClr>
                <a:srgbClr val="5B9BD5"/>
              </a:buClr>
              <a:buNone/>
              <a:defRPr/>
            </a:pPr>
            <a:endParaRPr lang="de-DE" sz="1800" dirty="0">
              <a:solidFill>
                <a:prstClr val="black"/>
              </a:solidFill>
              <a:latin typeface="+mj-lt"/>
              <a:ea typeface="Tahoma" panose="020B0604030504040204" pitchFamily="34" charset="0"/>
              <a:cs typeface="Tahoma" panose="020B0604030504040204" pitchFamily="34" charset="0"/>
            </a:endParaRPr>
          </a:p>
          <a:p>
            <a:pPr marL="51197" lvl="1" indent="-257175" defTabSz="685800">
              <a:lnSpc>
                <a:spcPct val="100000"/>
              </a:lnSpc>
              <a:spcBef>
                <a:spcPts val="0"/>
              </a:spcBef>
              <a:buClr>
                <a:srgbClr val="5B9BD5"/>
              </a:buClr>
              <a:defRPr/>
            </a:pPr>
            <a:r>
              <a:rPr lang="en-US" sz="1800" b="1" dirty="0" err="1">
                <a:solidFill>
                  <a:srgbClr val="5B9BD5"/>
                </a:solidFill>
                <a:latin typeface="+mj-lt"/>
                <a:ea typeface="Tahoma" panose="020B0604030504040204" pitchFamily="34" charset="0"/>
                <a:cs typeface="Tahoma" panose="020B0604030504040204" pitchFamily="34" charset="0"/>
              </a:rPr>
              <a:t>Không</a:t>
            </a:r>
            <a:r>
              <a:rPr lang="en-US" sz="1800" b="1" dirty="0">
                <a:solidFill>
                  <a:srgbClr val="5B9BD5"/>
                </a:solidFill>
                <a:latin typeface="+mj-lt"/>
                <a:ea typeface="Tahoma" panose="020B0604030504040204" pitchFamily="34" charset="0"/>
                <a:cs typeface="Tahoma" panose="020B0604030504040204" pitchFamily="34" charset="0"/>
              </a:rPr>
              <a:t> </a:t>
            </a:r>
            <a:r>
              <a:rPr lang="en-US" sz="1800" b="1" dirty="0" err="1">
                <a:solidFill>
                  <a:srgbClr val="5B9BD5"/>
                </a:solidFill>
                <a:latin typeface="+mj-lt"/>
                <a:ea typeface="Tahoma" panose="020B0604030504040204" pitchFamily="34" charset="0"/>
                <a:cs typeface="Tahoma" panose="020B0604030504040204" pitchFamily="34" charset="0"/>
              </a:rPr>
              <a:t>kiểm</a:t>
            </a:r>
            <a:r>
              <a:rPr lang="en-US" sz="1800" b="1" dirty="0">
                <a:solidFill>
                  <a:srgbClr val="5B9BD5"/>
                </a:solidFill>
                <a:latin typeface="+mj-lt"/>
                <a:ea typeface="Tahoma" panose="020B0604030504040204" pitchFamily="34" charset="0"/>
                <a:cs typeface="Tahoma" panose="020B0604030504040204" pitchFamily="34" charset="0"/>
              </a:rPr>
              <a:t> </a:t>
            </a:r>
            <a:r>
              <a:rPr lang="en-US" sz="1800" b="1" dirty="0" err="1">
                <a:solidFill>
                  <a:srgbClr val="5B9BD5"/>
                </a:solidFill>
                <a:latin typeface="+mj-lt"/>
                <a:ea typeface="Tahoma" panose="020B0604030504040204" pitchFamily="34" charset="0"/>
                <a:cs typeface="Tahoma" panose="020B0604030504040204" pitchFamily="34" charset="0"/>
              </a:rPr>
              <a:t>soát</a:t>
            </a:r>
            <a:r>
              <a:rPr lang="en-US" sz="1800" b="1" dirty="0">
                <a:solidFill>
                  <a:srgbClr val="5B9BD5"/>
                </a:solidFill>
                <a:latin typeface="+mj-lt"/>
                <a:ea typeface="Tahoma" panose="020B0604030504040204" pitchFamily="34" charset="0"/>
                <a:cs typeface="Tahoma" panose="020B0604030504040204" pitchFamily="34" charset="0"/>
              </a:rPr>
              <a:t> (</a:t>
            </a:r>
            <a:r>
              <a:rPr lang="en-US" sz="1800" b="1" dirty="0" err="1">
                <a:solidFill>
                  <a:srgbClr val="5B9BD5"/>
                </a:solidFill>
                <a:latin typeface="+mj-lt"/>
                <a:ea typeface="Tahoma" panose="020B0604030504040204" pitchFamily="34" charset="0"/>
                <a:cs typeface="Tahoma" panose="020B0604030504040204" pitchFamily="34" charset="0"/>
              </a:rPr>
              <a:t>nặng</a:t>
            </a:r>
            <a:r>
              <a:rPr lang="en-US" sz="1800" b="1" dirty="0">
                <a:solidFill>
                  <a:srgbClr val="5B9BD5"/>
                </a:solidFill>
                <a:latin typeface="+mj-lt"/>
                <a:ea typeface="Tahoma" panose="020B0604030504040204" pitchFamily="34" charset="0"/>
                <a:cs typeface="Tahoma" panose="020B0604030504040204" pitchFamily="34" charset="0"/>
              </a:rPr>
              <a:t> </a:t>
            </a:r>
            <a:r>
              <a:rPr lang="en-US" sz="1800" b="1" dirty="0" err="1">
                <a:solidFill>
                  <a:srgbClr val="5B9BD5"/>
                </a:solidFill>
                <a:latin typeface="+mj-lt"/>
                <a:ea typeface="Tahoma" panose="020B0604030504040204" pitchFamily="34" charset="0"/>
                <a:cs typeface="Tahoma" panose="020B0604030504040204" pitchFamily="34" charset="0"/>
              </a:rPr>
              <a:t>dai</a:t>
            </a:r>
            <a:r>
              <a:rPr lang="en-US" sz="1800" b="1" dirty="0">
                <a:solidFill>
                  <a:srgbClr val="5B9BD5"/>
                </a:solidFill>
                <a:latin typeface="+mj-lt"/>
                <a:ea typeface="Tahoma" panose="020B0604030504040204" pitchFamily="34" charset="0"/>
                <a:cs typeface="Tahoma" panose="020B0604030504040204" pitchFamily="34" charset="0"/>
              </a:rPr>
              <a:t> </a:t>
            </a:r>
            <a:r>
              <a:rPr lang="en-US" sz="1800" b="1" dirty="0" err="1">
                <a:solidFill>
                  <a:srgbClr val="5B9BD5"/>
                </a:solidFill>
                <a:latin typeface="+mj-lt"/>
                <a:ea typeface="Tahoma" panose="020B0604030504040204" pitchFamily="34" charset="0"/>
                <a:cs typeface="Tahoma" panose="020B0604030504040204" pitchFamily="34" charset="0"/>
              </a:rPr>
              <a:t>dẳng</a:t>
            </a:r>
            <a:r>
              <a:rPr lang="en-US" sz="1800" b="1" dirty="0">
                <a:solidFill>
                  <a:srgbClr val="5B9BD5"/>
                </a:solidFill>
                <a:latin typeface="+mj-lt"/>
                <a:ea typeface="Tahoma" panose="020B0604030504040204" pitchFamily="34" charset="0"/>
                <a:cs typeface="Tahoma" panose="020B0604030504040204" pitchFamily="34" charset="0"/>
              </a:rPr>
              <a:t>):</a:t>
            </a:r>
          </a:p>
          <a:p>
            <a:pPr marL="457200" lvl="2" indent="-189310" defTabSz="685800">
              <a:lnSpc>
                <a:spcPct val="100000"/>
              </a:lnSpc>
              <a:spcBef>
                <a:spcPts val="0"/>
              </a:spcBef>
              <a:buClr>
                <a:srgbClr val="5B9BD5"/>
              </a:buClr>
              <a:buFont typeface="BISansCond" pitchFamily="2" charset="0"/>
              <a:buChar char="-"/>
              <a:defRPr/>
            </a:pPr>
            <a:r>
              <a:rPr lang="en-US" sz="1800" u="sng" dirty="0" err="1">
                <a:solidFill>
                  <a:prstClr val="black"/>
                </a:solidFill>
                <a:latin typeface="+mj-lt"/>
                <a:ea typeface="Tahoma" panose="020B0604030504040204" pitchFamily="34" charset="0"/>
                <a:cs typeface="Tahoma" panose="020B0604030504040204" pitchFamily="34" charset="0"/>
              </a:rPr>
              <a:t>Dù</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đã</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sử</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dụng</a:t>
            </a:r>
            <a:r>
              <a:rPr lang="en-US" sz="1800" u="sng" dirty="0">
                <a:solidFill>
                  <a:prstClr val="black"/>
                </a:solidFill>
                <a:latin typeface="+mj-lt"/>
                <a:ea typeface="Tahoma" panose="020B0604030504040204" pitchFamily="34" charset="0"/>
                <a:cs typeface="Tahoma" panose="020B0604030504040204" pitchFamily="34" charset="0"/>
              </a:rPr>
              <a:t>:</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a:solidFill>
                  <a:srgbClr val="FF0000"/>
                </a:solidFill>
                <a:latin typeface="+mj-lt"/>
                <a:ea typeface="Tahoma" panose="020B0604030504040204" pitchFamily="34" charset="0"/>
                <a:cs typeface="Tahoma" panose="020B0604030504040204" pitchFamily="34" charset="0"/>
              </a:rPr>
              <a:t>ICS + LABAs + </a:t>
            </a:r>
            <a:r>
              <a:rPr lang="en-US" sz="1800" dirty="0" err="1">
                <a:solidFill>
                  <a:srgbClr val="FF0000"/>
                </a:solidFill>
                <a:latin typeface="+mj-lt"/>
                <a:ea typeface="Tahoma" panose="020B0604030504040204" pitchFamily="34" charset="0"/>
                <a:cs typeface="Tahoma" panose="020B0604030504040204" pitchFamily="34" charset="0"/>
              </a:rPr>
              <a:t>thuốc</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kiểm</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soát</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khác</a:t>
            </a:r>
            <a:r>
              <a:rPr lang="en-US" sz="1800" dirty="0">
                <a:solidFill>
                  <a:srgbClr val="FF0000"/>
                </a:solidFill>
                <a:latin typeface="+mj-lt"/>
                <a:ea typeface="Tahoma" panose="020B0604030504040204" pitchFamily="34" charset="0"/>
                <a:cs typeface="Tahoma" panose="020B0604030504040204" pitchFamily="34" charset="0"/>
              </a:rPr>
              <a:t>.</a:t>
            </a:r>
          </a:p>
          <a:p>
            <a:pPr marL="742950" lvl="3" indent="-271463" defTabSz="685800">
              <a:lnSpc>
                <a:spcPct val="100000"/>
              </a:lnSpc>
              <a:spcBef>
                <a:spcPts val="0"/>
              </a:spcBef>
              <a:buClr>
                <a:srgbClr val="5B9BD5"/>
              </a:buClr>
              <a:buFont typeface="Wingdings" pitchFamily="2" charset="2"/>
              <a:buChar char="§"/>
              <a:defRPr/>
            </a:pPr>
            <a:r>
              <a:rPr lang="en-US" dirty="0" err="1">
                <a:solidFill>
                  <a:prstClr val="black"/>
                </a:solidFill>
                <a:latin typeface="+mj-lt"/>
                <a:ea typeface="Tahoma" panose="020B0604030504040204" pitchFamily="34" charset="0"/>
                <a:cs typeface="Tahoma" panose="020B0604030504040204" pitchFamily="34" charset="0"/>
              </a:rPr>
              <a:t>Bắt</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buộc</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srgbClr val="FF0000"/>
                </a:solidFill>
                <a:latin typeface="+mj-lt"/>
                <a:ea typeface="Tahoma" panose="020B0604030504040204" pitchFamily="34" charset="0"/>
                <a:cs typeface="Tahoma" panose="020B0604030504040204" pitchFamily="34" charset="0"/>
              </a:rPr>
              <a:t>liều</a:t>
            </a:r>
            <a:r>
              <a:rPr lang="en-US" dirty="0">
                <a:solidFill>
                  <a:srgbClr val="FF0000"/>
                </a:solidFill>
                <a:latin typeface="+mj-lt"/>
                <a:ea typeface="Tahoma" panose="020B0604030504040204" pitchFamily="34" charset="0"/>
                <a:cs typeface="Tahoma" panose="020B0604030504040204" pitchFamily="34" charset="0"/>
              </a:rPr>
              <a:t> </a:t>
            </a:r>
            <a:r>
              <a:rPr lang="en-US" dirty="0" err="1">
                <a:solidFill>
                  <a:srgbClr val="FF0000"/>
                </a:solidFill>
                <a:latin typeface="+mj-lt"/>
                <a:ea typeface="Tahoma" panose="020B0604030504040204" pitchFamily="34" charset="0"/>
                <a:cs typeface="Tahoma" panose="020B0604030504040204" pitchFamily="34" charset="0"/>
              </a:rPr>
              <a:t>cao</a:t>
            </a:r>
            <a:r>
              <a:rPr lang="en-US" dirty="0">
                <a:solidFill>
                  <a:srgbClr val="FF0000"/>
                </a:solidFill>
                <a:latin typeface="+mj-lt"/>
                <a:ea typeface="Tahoma" panose="020B0604030504040204" pitchFamily="34" charset="0"/>
                <a:cs typeface="Tahoma" panose="020B0604030504040204" pitchFamily="34" charset="0"/>
              </a:rPr>
              <a:t> ICS (≥800 µg budesonide </a:t>
            </a:r>
            <a:r>
              <a:rPr lang="en-US" dirty="0" err="1">
                <a:solidFill>
                  <a:srgbClr val="FF0000"/>
                </a:solidFill>
                <a:latin typeface="+mj-lt"/>
                <a:ea typeface="Tahoma" panose="020B0604030504040204" pitchFamily="34" charset="0"/>
                <a:cs typeface="Tahoma" panose="020B0604030504040204" pitchFamily="34" charset="0"/>
              </a:rPr>
              <a:t>hoặc</a:t>
            </a:r>
            <a:r>
              <a:rPr lang="en-US" dirty="0">
                <a:solidFill>
                  <a:srgbClr val="FF0000"/>
                </a:solidFill>
                <a:latin typeface="+mj-lt"/>
                <a:ea typeface="Tahoma" panose="020B0604030504040204" pitchFamily="34" charset="0"/>
                <a:cs typeface="Tahoma" panose="020B0604030504040204" pitchFamily="34" charset="0"/>
              </a:rPr>
              <a:t> </a:t>
            </a:r>
            <a:r>
              <a:rPr lang="en-US" dirty="0" err="1">
                <a:solidFill>
                  <a:srgbClr val="FF0000"/>
                </a:solidFill>
                <a:latin typeface="+mj-lt"/>
                <a:ea typeface="Tahoma" panose="020B0604030504040204" pitchFamily="34" charset="0"/>
                <a:cs typeface="Tahoma" panose="020B0604030504040204" pitchFamily="34" charset="0"/>
              </a:rPr>
              <a:t>tương</a:t>
            </a:r>
            <a:r>
              <a:rPr lang="en-US" dirty="0">
                <a:solidFill>
                  <a:srgbClr val="FF0000"/>
                </a:solidFill>
                <a:latin typeface="+mj-lt"/>
                <a:ea typeface="Tahoma" panose="020B0604030504040204" pitchFamily="34" charset="0"/>
                <a:cs typeface="Tahoma" panose="020B0604030504040204" pitchFamily="34" charset="0"/>
              </a:rPr>
              <a:t> </a:t>
            </a:r>
            <a:r>
              <a:rPr lang="en-US" dirty="0" err="1">
                <a:solidFill>
                  <a:srgbClr val="FF0000"/>
                </a:solidFill>
                <a:latin typeface="+mj-lt"/>
                <a:ea typeface="Tahoma" panose="020B0604030504040204" pitchFamily="34" charset="0"/>
                <a:cs typeface="Tahoma" panose="020B0604030504040204" pitchFamily="34" charset="0"/>
              </a:rPr>
              <a:t>đương</a:t>
            </a:r>
            <a:r>
              <a:rPr lang="en-US" dirty="0">
                <a:solidFill>
                  <a:srgbClr val="FF0000"/>
                </a:solidFill>
                <a:latin typeface="+mj-lt"/>
                <a:ea typeface="Tahoma" panose="020B0604030504040204" pitchFamily="34" charset="0"/>
                <a:cs typeface="Tahoma" panose="020B0604030504040204" pitchFamily="34" charset="0"/>
              </a:rPr>
              <a:t>) + LA</a:t>
            </a:r>
            <a:r>
              <a:rPr lang="en-US" dirty="0">
                <a:solidFill>
                  <a:srgbClr val="C00000"/>
                </a:solidFill>
                <a:latin typeface="+mj-lt"/>
                <a:ea typeface="Tahoma" panose="020B0604030504040204" pitchFamily="34" charset="0"/>
                <a:cs typeface="Tahoma" panose="020B0604030504040204" pitchFamily="34" charset="0"/>
              </a:rPr>
              <a:t>BA.</a:t>
            </a:r>
          </a:p>
          <a:p>
            <a:pPr marL="742950" lvl="3" indent="-271463" defTabSz="685800">
              <a:lnSpc>
                <a:spcPct val="100000"/>
              </a:lnSpc>
              <a:spcBef>
                <a:spcPts val="0"/>
              </a:spcBef>
              <a:buClr>
                <a:srgbClr val="5B9BD5"/>
              </a:buClr>
              <a:buFont typeface="Wingdings" pitchFamily="2" charset="2"/>
              <a:buChar char="§"/>
              <a:defRPr/>
            </a:pPr>
            <a:r>
              <a:rPr lang="en-US" dirty="0" err="1">
                <a:solidFill>
                  <a:prstClr val="black"/>
                </a:solidFill>
                <a:latin typeface="+mj-lt"/>
                <a:ea typeface="Tahoma" panose="020B0604030504040204" pitchFamily="34" charset="0"/>
                <a:cs typeface="Tahoma" panose="020B0604030504040204" pitchFamily="34" charset="0"/>
              </a:rPr>
              <a:t>Được</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phép</a:t>
            </a:r>
            <a:r>
              <a:rPr lang="en-US" dirty="0">
                <a:solidFill>
                  <a:prstClr val="black"/>
                </a:solidFill>
                <a:latin typeface="+mj-lt"/>
                <a:ea typeface="Tahoma" panose="020B0604030504040204" pitchFamily="34" charset="0"/>
                <a:cs typeface="Tahoma" panose="020B0604030504040204" pitchFamily="34" charset="0"/>
              </a:rPr>
              <a:t>: theophylline </a:t>
            </a:r>
            <a:r>
              <a:rPr lang="en-US" dirty="0" err="1">
                <a:solidFill>
                  <a:prstClr val="black"/>
                </a:solidFill>
                <a:latin typeface="+mj-lt"/>
                <a:ea typeface="Tahoma" panose="020B0604030504040204" pitchFamily="34" charset="0"/>
                <a:cs typeface="Tahoma" panose="020B0604030504040204" pitchFamily="34" charset="0"/>
              </a:rPr>
              <a:t>liều</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ổn</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định</a:t>
            </a:r>
            <a:r>
              <a:rPr lang="en-US" dirty="0">
                <a:solidFill>
                  <a:prstClr val="black"/>
                </a:solidFill>
                <a:latin typeface="+mj-lt"/>
                <a:ea typeface="Tahoma" panose="020B0604030504040204" pitchFamily="34" charset="0"/>
                <a:cs typeface="Tahoma" panose="020B0604030504040204" pitchFamily="34" charset="0"/>
              </a:rPr>
              <a:t>, leukotriene modifiers, </a:t>
            </a:r>
            <a:r>
              <a:rPr lang="en-US" dirty="0" err="1">
                <a:solidFill>
                  <a:prstClr val="black"/>
                </a:solidFill>
                <a:latin typeface="+mj-lt"/>
                <a:ea typeface="Tahoma" panose="020B0604030504040204" pitchFamily="34" charset="0"/>
                <a:cs typeface="Tahoma" panose="020B0604030504040204" pitchFamily="34" charset="0"/>
              </a:rPr>
              <a:t>omalizumab</a:t>
            </a:r>
            <a:r>
              <a:rPr lang="en-US" dirty="0">
                <a:solidFill>
                  <a:prstClr val="black"/>
                </a:solidFill>
                <a:latin typeface="+mj-lt"/>
                <a:ea typeface="Tahoma" panose="020B0604030504040204" pitchFamily="34" charset="0"/>
                <a:cs typeface="Tahoma" panose="020B0604030504040204" pitchFamily="34" charset="0"/>
              </a:rPr>
              <a:t>, steroids </a:t>
            </a:r>
            <a:r>
              <a:rPr lang="en-US" dirty="0" err="1">
                <a:solidFill>
                  <a:prstClr val="black"/>
                </a:solidFill>
                <a:latin typeface="+mj-lt"/>
                <a:ea typeface="Tahoma" panose="020B0604030504040204" pitchFamily="34" charset="0"/>
                <a:cs typeface="Tahoma" panose="020B0604030504040204" pitchFamily="34" charset="0"/>
              </a:rPr>
              <a:t>uống</a:t>
            </a:r>
            <a:r>
              <a:rPr lang="en-US" dirty="0">
                <a:solidFill>
                  <a:prstClr val="black"/>
                </a:solidFill>
                <a:latin typeface="+mj-lt"/>
                <a:ea typeface="Tahoma" panose="020B0604030504040204" pitchFamily="34" charset="0"/>
                <a:cs typeface="Tahoma" panose="020B0604030504040204" pitchFamily="34" charset="0"/>
              </a:rPr>
              <a:t> (≤5mg/</a:t>
            </a:r>
            <a:r>
              <a:rPr lang="en-US" dirty="0" err="1">
                <a:solidFill>
                  <a:prstClr val="black"/>
                </a:solidFill>
                <a:latin typeface="+mj-lt"/>
                <a:ea typeface="Tahoma" panose="020B0604030504040204" pitchFamily="34" charset="0"/>
                <a:cs typeface="Tahoma" panose="020B0604030504040204" pitchFamily="34" charset="0"/>
              </a:rPr>
              <a:t>ngày</a:t>
            </a:r>
            <a:r>
              <a:rPr lang="en-US" dirty="0">
                <a:solidFill>
                  <a:prstClr val="black"/>
                </a:solidFill>
                <a:latin typeface="+mj-lt"/>
                <a:ea typeface="Tahoma" panose="020B0604030504040204" pitchFamily="34" charset="0"/>
                <a:cs typeface="Tahoma" panose="020B0604030504040204" pitchFamily="34" charset="0"/>
              </a:rPr>
              <a:t>).</a:t>
            </a:r>
          </a:p>
          <a:p>
            <a:pPr marL="457200" lvl="2" indent="-189310" defTabSz="685800">
              <a:lnSpc>
                <a:spcPct val="100000"/>
              </a:lnSpc>
              <a:spcBef>
                <a:spcPts val="0"/>
              </a:spcBef>
              <a:buClr>
                <a:srgbClr val="5B9BD5"/>
              </a:buClr>
              <a:buFont typeface="BISansCond" pitchFamily="2" charset="0"/>
              <a:buChar char="-"/>
              <a:defRPr/>
            </a:pPr>
            <a:r>
              <a:rPr lang="en-US" sz="1800" u="sng" dirty="0" err="1">
                <a:solidFill>
                  <a:prstClr val="black"/>
                </a:solidFill>
                <a:latin typeface="+mj-lt"/>
                <a:ea typeface="Tahoma" panose="020B0604030504040204" pitchFamily="34" charset="0"/>
                <a:cs typeface="Tahoma" panose="020B0604030504040204" pitchFamily="34" charset="0"/>
              </a:rPr>
              <a:t>Triệu</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chứng</a:t>
            </a:r>
            <a:r>
              <a:rPr lang="en-US" sz="1800" dirty="0">
                <a:solidFill>
                  <a:prstClr val="black"/>
                </a:solidFill>
                <a:latin typeface="+mj-lt"/>
                <a:ea typeface="Tahoma" panose="020B0604030504040204" pitchFamily="34" charset="0"/>
                <a:cs typeface="Tahoma" panose="020B0604030504040204" pitchFamily="34" charset="0"/>
              </a:rPr>
              <a:t>: </a:t>
            </a:r>
          </a:p>
          <a:p>
            <a:pPr marL="689372" lvl="3" indent="-214313" defTabSz="685800">
              <a:lnSpc>
                <a:spcPct val="100000"/>
              </a:lnSpc>
              <a:spcBef>
                <a:spcPts val="0"/>
              </a:spcBef>
              <a:buClr>
                <a:srgbClr val="5B9BD5"/>
              </a:buClr>
              <a:buFont typeface="Wingdings" pitchFamily="2" charset="2"/>
              <a:buChar char="§"/>
              <a:defRPr/>
            </a:pPr>
            <a:r>
              <a:rPr lang="en-US" dirty="0">
                <a:solidFill>
                  <a:prstClr val="black"/>
                </a:solidFill>
                <a:latin typeface="+mj-lt"/>
                <a:ea typeface="Tahoma" panose="020B0604030504040204" pitchFamily="34" charset="0"/>
                <a:cs typeface="Tahoma" panose="020B0604030504040204" pitchFamily="34" charset="0"/>
              </a:rPr>
              <a:t>ACQ ≥ 1.5 </a:t>
            </a:r>
            <a:r>
              <a:rPr lang="en-US" dirty="0" err="1">
                <a:solidFill>
                  <a:prstClr val="black"/>
                </a:solidFill>
                <a:latin typeface="+mj-lt"/>
                <a:ea typeface="Tahoma" panose="020B0604030504040204" pitchFamily="34" charset="0"/>
                <a:cs typeface="Tahoma" panose="020B0604030504040204" pitchFamily="34" charset="0"/>
              </a:rPr>
              <a:t>lúc</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chọn</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bệnh</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và</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lúc</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khám</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lần</a:t>
            </a:r>
            <a:r>
              <a:rPr lang="en-US" dirty="0">
                <a:solidFill>
                  <a:prstClr val="black"/>
                </a:solidFill>
                <a:latin typeface="+mj-lt"/>
                <a:ea typeface="Tahoma" panose="020B0604030504040204" pitchFamily="34" charset="0"/>
                <a:cs typeface="Tahoma" panose="020B0604030504040204" pitchFamily="34" charset="0"/>
              </a:rPr>
              <a:t> </a:t>
            </a:r>
            <a:r>
              <a:rPr lang="en-US" dirty="0" err="1">
                <a:solidFill>
                  <a:prstClr val="black"/>
                </a:solidFill>
                <a:latin typeface="+mj-lt"/>
                <a:ea typeface="Tahoma" panose="020B0604030504040204" pitchFamily="34" charset="0"/>
                <a:cs typeface="Tahoma" panose="020B0604030504040204" pitchFamily="34" charset="0"/>
              </a:rPr>
              <a:t>đầu</a:t>
            </a:r>
            <a:r>
              <a:rPr lang="en-US" dirty="0">
                <a:solidFill>
                  <a:prstClr val="black"/>
                </a:solidFill>
                <a:latin typeface="+mj-lt"/>
                <a:ea typeface="Tahoma" panose="020B0604030504040204" pitchFamily="34" charset="0"/>
                <a:cs typeface="Tahoma" panose="020B0604030504040204" pitchFamily="34" charset="0"/>
              </a:rPr>
              <a:t>.</a:t>
            </a:r>
          </a:p>
          <a:p>
            <a:pPr marL="457200" lvl="2" indent="-189310" defTabSz="685800">
              <a:lnSpc>
                <a:spcPct val="100000"/>
              </a:lnSpc>
              <a:spcBef>
                <a:spcPts val="0"/>
              </a:spcBef>
              <a:buClr>
                <a:srgbClr val="5B9BD5"/>
              </a:buClr>
              <a:buFont typeface="BISansCond" pitchFamily="2" charset="0"/>
              <a:buChar char="-"/>
              <a:defRPr/>
            </a:pPr>
            <a:r>
              <a:rPr lang="en-US" sz="1800" u="sng" dirty="0" err="1">
                <a:solidFill>
                  <a:prstClr val="black"/>
                </a:solidFill>
                <a:latin typeface="+mj-lt"/>
                <a:ea typeface="Tahoma" panose="020B0604030504040204" pitchFamily="34" charset="0"/>
                <a:cs typeface="Tahoma" panose="020B0604030504040204" pitchFamily="34" charset="0"/>
              </a:rPr>
              <a:t>Tắc</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nghẽn</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mãn</a:t>
            </a:r>
            <a:r>
              <a:rPr lang="en-US" sz="1800" u="sng" dirty="0">
                <a:solidFill>
                  <a:prstClr val="black"/>
                </a:solidFill>
                <a:latin typeface="+mj-lt"/>
                <a:ea typeface="Tahoma" panose="020B0604030504040204" pitchFamily="34" charset="0"/>
                <a:cs typeface="Tahoma" panose="020B0604030504040204" pitchFamily="34" charset="0"/>
              </a:rPr>
              <a:t> </a:t>
            </a:r>
            <a:r>
              <a:rPr lang="en-US" sz="1800" u="sng" dirty="0" err="1">
                <a:solidFill>
                  <a:prstClr val="black"/>
                </a:solidFill>
                <a:latin typeface="+mj-lt"/>
                <a:ea typeface="Tahoma" panose="020B0604030504040204" pitchFamily="34" charset="0"/>
                <a:cs typeface="Tahoma" panose="020B0604030504040204" pitchFamily="34" charset="0"/>
              </a:rPr>
              <a:t>tính</a:t>
            </a:r>
            <a:r>
              <a:rPr lang="en-US" sz="1800" u="sng" dirty="0">
                <a:solidFill>
                  <a:prstClr val="black"/>
                </a:solidFill>
                <a:latin typeface="+mj-lt"/>
                <a:ea typeface="Tahoma" panose="020B0604030504040204" pitchFamily="34" charset="0"/>
                <a:cs typeface="Tahoma" panose="020B0604030504040204" pitchFamily="34" charset="0"/>
              </a:rPr>
              <a:t>:</a:t>
            </a:r>
          </a:p>
          <a:p>
            <a:pPr marL="742950" lvl="3" indent="-271463" defTabSz="685800">
              <a:lnSpc>
                <a:spcPct val="100000"/>
              </a:lnSpc>
              <a:spcBef>
                <a:spcPts val="0"/>
              </a:spcBef>
              <a:buClr>
                <a:srgbClr val="5B9BD5"/>
              </a:buClr>
              <a:buFont typeface="Wingdings" pitchFamily="2" charset="2"/>
              <a:buChar char="§"/>
              <a:defRPr/>
            </a:pPr>
            <a:r>
              <a:rPr lang="en-US" dirty="0" err="1">
                <a:latin typeface="+mj-lt"/>
                <a:ea typeface="Tahoma" panose="020B0604030504040204" pitchFamily="34" charset="0"/>
                <a:cs typeface="Tahoma" panose="020B0604030504040204" pitchFamily="34" charset="0"/>
              </a:rPr>
              <a:t>Sau</a:t>
            </a:r>
            <a:r>
              <a:rPr lang="en-US" dirty="0">
                <a:latin typeface="+mj-lt"/>
                <a:ea typeface="Tahoma" panose="020B0604030504040204" pitchFamily="34" charset="0"/>
                <a:cs typeface="Tahoma" panose="020B0604030504040204" pitchFamily="34" charset="0"/>
              </a:rPr>
              <a:t> Test DPQ FEV1 ≤ 80% </a:t>
            </a:r>
            <a:r>
              <a:rPr lang="en-US" dirty="0" err="1">
                <a:latin typeface="+mj-lt"/>
                <a:ea typeface="Tahoma" panose="020B0604030504040204" pitchFamily="34" charset="0"/>
                <a:cs typeface="Tahoma" panose="020B0604030504040204" pitchFamily="34" charset="0"/>
              </a:rPr>
              <a:t>dự</a:t>
            </a:r>
            <a:r>
              <a:rPr lang="en-US" dirty="0">
                <a:latin typeface="+mj-lt"/>
                <a:ea typeface="Tahoma" panose="020B0604030504040204" pitchFamily="34" charset="0"/>
                <a:cs typeface="Tahoma" panose="020B0604030504040204" pitchFamily="34" charset="0"/>
              </a:rPr>
              <a:t> </a:t>
            </a:r>
            <a:r>
              <a:rPr lang="en-US" dirty="0" err="1">
                <a:latin typeface="+mj-lt"/>
                <a:ea typeface="Tahoma" panose="020B0604030504040204" pitchFamily="34" charset="0"/>
                <a:cs typeface="Tahoma" panose="020B0604030504040204" pitchFamily="34" charset="0"/>
              </a:rPr>
              <a:t>tính</a:t>
            </a:r>
            <a:r>
              <a:rPr lang="en-US" dirty="0">
                <a:latin typeface="+mj-lt"/>
                <a:ea typeface="Tahoma" panose="020B0604030504040204" pitchFamily="34" charset="0"/>
                <a:cs typeface="Tahoma" panose="020B0604030504040204" pitchFamily="34" charset="0"/>
              </a:rPr>
              <a:t>; FEV1/FVC ≤ 70%.</a:t>
            </a:r>
          </a:p>
          <a:p>
            <a:pPr marL="457200" lvl="1" indent="-189310" defTabSz="685800">
              <a:lnSpc>
                <a:spcPct val="100000"/>
              </a:lnSpc>
              <a:spcBef>
                <a:spcPts val="0"/>
              </a:spcBef>
              <a:buClr>
                <a:srgbClr val="5B9BD5"/>
              </a:buClr>
              <a:buFont typeface="BISansCond" pitchFamily="2" charset="0"/>
              <a:buChar char="-"/>
              <a:defRPr/>
            </a:pPr>
            <a:r>
              <a:rPr lang="en-US" sz="1800" dirty="0" err="1">
                <a:solidFill>
                  <a:prstClr val="black"/>
                </a:solidFill>
                <a:latin typeface="+mj-lt"/>
                <a:ea typeface="Tahoma" panose="020B0604030504040204" pitchFamily="34" charset="0"/>
                <a:cs typeface="Tahoma" panose="020B0604030504040204" pitchFamily="34" charset="0"/>
              </a:rPr>
              <a:t>Có</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ít</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nhất</a:t>
            </a:r>
            <a:r>
              <a:rPr lang="en-US" sz="1800" dirty="0">
                <a:solidFill>
                  <a:srgbClr val="FF0000"/>
                </a:solidFill>
                <a:latin typeface="+mj-lt"/>
                <a:ea typeface="Tahoma" panose="020B0604030504040204" pitchFamily="34" charset="0"/>
                <a:cs typeface="Tahoma" panose="020B0604030504040204" pitchFamily="34" charset="0"/>
              </a:rPr>
              <a:t> 1 </a:t>
            </a:r>
            <a:r>
              <a:rPr lang="en-US" sz="1800" dirty="0" err="1">
                <a:solidFill>
                  <a:srgbClr val="FF0000"/>
                </a:solidFill>
                <a:latin typeface="+mj-lt"/>
                <a:ea typeface="Tahoma" panose="020B0604030504040204" pitchFamily="34" charset="0"/>
                <a:cs typeface="Tahoma" panose="020B0604030504040204" pitchFamily="34" charset="0"/>
              </a:rPr>
              <a:t>đợt</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kịch</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srgbClr val="FF0000"/>
                </a:solidFill>
                <a:latin typeface="+mj-lt"/>
                <a:ea typeface="Tahoma" panose="020B0604030504040204" pitchFamily="34" charset="0"/>
                <a:cs typeface="Tahoma" panose="020B0604030504040204" pitchFamily="34" charset="0"/>
              </a:rPr>
              <a:t>phát</a:t>
            </a:r>
            <a:r>
              <a:rPr lang="en-US" sz="1800" dirty="0">
                <a:solidFill>
                  <a:srgbClr val="FF0000"/>
                </a:solidFill>
                <a:latin typeface="+mj-lt"/>
                <a:ea typeface="Tahoma" panose="020B0604030504040204" pitchFamily="34" charset="0"/>
                <a:cs typeface="Tahoma" panose="020B0604030504040204" pitchFamily="34" charset="0"/>
              </a:rPr>
              <a:t> hen </a:t>
            </a:r>
            <a:r>
              <a:rPr lang="en-US" sz="1800" dirty="0" err="1">
                <a:solidFill>
                  <a:srgbClr val="FF0000"/>
                </a:solidFill>
                <a:latin typeface="+mj-lt"/>
                <a:ea typeface="Tahoma" panose="020B0604030504040204" pitchFamily="34" charset="0"/>
                <a:cs typeface="Tahoma" panose="020B0604030504040204" pitchFamily="34" charset="0"/>
              </a:rPr>
              <a:t>nặng</a:t>
            </a:r>
            <a:r>
              <a:rPr lang="en-US" sz="1800" dirty="0">
                <a:solidFill>
                  <a:srgbClr val="FF0000"/>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được</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điều</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trị</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với</a:t>
            </a:r>
            <a:r>
              <a:rPr lang="en-US" sz="1800" dirty="0">
                <a:solidFill>
                  <a:prstClr val="black"/>
                </a:solidFill>
                <a:latin typeface="+mj-lt"/>
                <a:ea typeface="Tahoma" panose="020B0604030504040204" pitchFamily="34" charset="0"/>
                <a:cs typeface="Tahoma" panose="020B0604030504040204" pitchFamily="34" charset="0"/>
              </a:rPr>
              <a:t> steroids </a:t>
            </a:r>
            <a:r>
              <a:rPr lang="en-US" sz="1800" dirty="0" err="1">
                <a:solidFill>
                  <a:prstClr val="black"/>
                </a:solidFill>
                <a:latin typeface="+mj-lt"/>
                <a:ea typeface="Tahoma" panose="020B0604030504040204" pitchFamily="34" charset="0"/>
                <a:cs typeface="Tahoma" panose="020B0604030504040204" pitchFamily="34" charset="0"/>
              </a:rPr>
              <a:t>toàn</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thân</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trong</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năm</a:t>
            </a:r>
            <a:r>
              <a:rPr lang="en-US" sz="1800" dirty="0">
                <a:solidFill>
                  <a:prstClr val="black"/>
                </a:solidFill>
                <a:latin typeface="+mj-lt"/>
                <a:ea typeface="Tahoma" panose="020B0604030504040204" pitchFamily="34" charset="0"/>
                <a:cs typeface="Tahoma" panose="020B0604030504040204" pitchFamily="34" charset="0"/>
              </a:rPr>
              <a:t> </a:t>
            </a:r>
            <a:r>
              <a:rPr lang="en-US" sz="1800" dirty="0" err="1">
                <a:solidFill>
                  <a:prstClr val="black"/>
                </a:solidFill>
                <a:latin typeface="+mj-lt"/>
                <a:ea typeface="Tahoma" panose="020B0604030504040204" pitchFamily="34" charset="0"/>
                <a:cs typeface="Tahoma" panose="020B0604030504040204" pitchFamily="34" charset="0"/>
              </a:rPr>
              <a:t>trước</a:t>
            </a:r>
            <a:r>
              <a:rPr lang="en-US" sz="1800" dirty="0">
                <a:solidFill>
                  <a:prstClr val="black"/>
                </a:solidFill>
                <a:latin typeface="+mj-lt"/>
                <a:ea typeface="Tahoma" panose="020B0604030504040204" pitchFamily="34" charset="0"/>
                <a:cs typeface="Tahoma" panose="020B0604030504040204" pitchFamily="34" charset="0"/>
              </a:rPr>
              <a:t>. </a:t>
            </a:r>
          </a:p>
        </p:txBody>
      </p:sp>
      <p:sp>
        <p:nvSpPr>
          <p:cNvPr id="7" name="Title 6"/>
          <p:cNvSpPr>
            <a:spLocks noGrp="1"/>
          </p:cNvSpPr>
          <p:nvPr>
            <p:ph type="title"/>
          </p:nvPr>
        </p:nvSpPr>
        <p:spPr>
          <a:xfrm>
            <a:off x="1285874" y="227944"/>
            <a:ext cx="10156701" cy="715687"/>
          </a:xfrm>
        </p:spPr>
        <p:txBody>
          <a:bodyPr>
            <a:noAutofit/>
          </a:bodyPr>
          <a:lstStyle/>
          <a:p>
            <a:r>
              <a:rPr lang="en-GB" sz="3600" dirty="0" err="1"/>
              <a:t>PrimoTinA</a:t>
            </a:r>
            <a:r>
              <a:rPr lang="en-GB" sz="3600" dirty="0"/>
              <a:t>-asthma:</a:t>
            </a:r>
            <a:br>
              <a:rPr lang="en-GB" sz="3600" dirty="0"/>
            </a:br>
            <a:r>
              <a:rPr lang="en-US" sz="3200" dirty="0" err="1"/>
              <a:t>Đối</a:t>
            </a:r>
            <a:r>
              <a:rPr lang="en-US" sz="3200" dirty="0"/>
              <a:t> </a:t>
            </a:r>
            <a:r>
              <a:rPr lang="en-US" sz="3200" dirty="0" err="1"/>
              <a:t>tượng</a:t>
            </a:r>
            <a:r>
              <a:rPr lang="en-US" sz="3200" dirty="0"/>
              <a:t> hen </a:t>
            </a:r>
            <a:r>
              <a:rPr lang="en-US" sz="3200" dirty="0" err="1"/>
              <a:t>nặng</a:t>
            </a:r>
            <a:r>
              <a:rPr lang="en-US" sz="3200" dirty="0"/>
              <a:t>, </a:t>
            </a:r>
            <a:r>
              <a:rPr lang="en-US" sz="3200" dirty="0" err="1"/>
              <a:t>không</a:t>
            </a:r>
            <a:r>
              <a:rPr lang="en-US" sz="3200" dirty="0"/>
              <a:t> </a:t>
            </a:r>
            <a:r>
              <a:rPr lang="en-US" sz="3200" dirty="0" err="1"/>
              <a:t>kiểm</a:t>
            </a:r>
            <a:r>
              <a:rPr lang="en-US" sz="3200" dirty="0"/>
              <a:t> </a:t>
            </a:r>
            <a:r>
              <a:rPr lang="en-US" sz="3200" dirty="0" err="1"/>
              <a:t>soát</a:t>
            </a:r>
            <a:endParaRPr lang="vi-VN" sz="3200" dirty="0"/>
          </a:p>
        </p:txBody>
      </p:sp>
      <p:sp>
        <p:nvSpPr>
          <p:cNvPr id="5" name="TextBox 4">
            <a:extLst>
              <a:ext uri="{FF2B5EF4-FFF2-40B4-BE49-F238E27FC236}">
                <a16:creationId xmlns:a16="http://schemas.microsoft.com/office/drawing/2014/main" id="{77D450F8-9FAE-4BD9-AE13-D102E1614688}"/>
              </a:ext>
            </a:extLst>
          </p:cNvPr>
          <p:cNvSpPr txBox="1"/>
          <p:nvPr/>
        </p:nvSpPr>
        <p:spPr>
          <a:xfrm>
            <a:off x="9312144" y="6642877"/>
            <a:ext cx="2717932" cy="246221"/>
          </a:xfrm>
          <a:prstGeom prst="rect">
            <a:avLst/>
          </a:prstGeom>
          <a:noFill/>
        </p:spPr>
        <p:txBody>
          <a:bodyPr wrap="square" rtlCol="0">
            <a:spAutoFit/>
          </a:bodyPr>
          <a:lstStyle/>
          <a:p>
            <a:r>
              <a:rPr lang="en-GB" sz="1000" dirty="0" err="1">
                <a:solidFill>
                  <a:schemeClr val="bg1">
                    <a:lumMod val="65000"/>
                  </a:schemeClr>
                </a:solidFill>
                <a:latin typeface="+mj-lt"/>
                <a:ea typeface="Tahoma" panose="020B0604030504040204" pitchFamily="34" charset="0"/>
                <a:cs typeface="Tahoma" panose="020B0604030504040204" pitchFamily="34" charset="0"/>
              </a:rPr>
              <a:t>Kerstjens</a:t>
            </a:r>
            <a:r>
              <a:rPr lang="en-GB" sz="1000" dirty="0">
                <a:solidFill>
                  <a:schemeClr val="bg1">
                    <a:lumMod val="65000"/>
                  </a:schemeClr>
                </a:solidFill>
                <a:latin typeface="+mj-lt"/>
                <a:ea typeface="Tahoma" panose="020B0604030504040204" pitchFamily="34" charset="0"/>
                <a:cs typeface="Tahoma" panose="020B0604030504040204" pitchFamily="34" charset="0"/>
              </a:rPr>
              <a:t> et al.  NEJM 2012 1198-1207.</a:t>
            </a:r>
          </a:p>
        </p:txBody>
      </p:sp>
    </p:spTree>
    <p:extLst>
      <p:ext uri="{BB962C8B-B14F-4D97-AF65-F5344CB8AC3E}">
        <p14:creationId xmlns:p14="http://schemas.microsoft.com/office/powerpoint/2010/main" val="401663326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6" end="6"/>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xEl>
                                              <p:pRg st="11" end="11"/>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
                                            <p:txEl>
                                              <p:pRg st="12" end="12"/>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xEl>
                                              <p:pRg st="13" end="13"/>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3" name="Group 422"/>
          <p:cNvGrpSpPr/>
          <p:nvPr/>
        </p:nvGrpSpPr>
        <p:grpSpPr>
          <a:xfrm>
            <a:off x="7565766" y="1487102"/>
            <a:ext cx="1001936" cy="1002392"/>
            <a:chOff x="7615803" y="359011"/>
            <a:chExt cx="1708726" cy="1709502"/>
          </a:xfrm>
        </p:grpSpPr>
        <p:grpSp>
          <p:nvGrpSpPr>
            <p:cNvPr id="424" name="Group 423"/>
            <p:cNvGrpSpPr/>
            <p:nvPr/>
          </p:nvGrpSpPr>
          <p:grpSpPr>
            <a:xfrm>
              <a:off x="7615803" y="359011"/>
              <a:ext cx="1708726" cy="1709502"/>
              <a:chOff x="5704661" y="1203598"/>
              <a:chExt cx="2252927" cy="2253953"/>
            </a:xfrm>
          </p:grpSpPr>
          <p:sp>
            <p:nvSpPr>
              <p:cNvPr id="426" name="Oval 425"/>
              <p:cNvSpPr/>
              <p:nvPr>
                <p:custDataLst>
                  <p:tags r:id="rId1"/>
                </p:custDataLst>
              </p:nvPr>
            </p:nvSpPr>
            <p:spPr bwMode="auto">
              <a:xfrm>
                <a:off x="5704661" y="1203598"/>
                <a:ext cx="2252927" cy="2253953"/>
              </a:xfrm>
              <a:prstGeom prst="ellipse">
                <a:avLst/>
              </a:prstGeom>
              <a:gradFill flip="none" rotWithShape="1">
                <a:gsLst>
                  <a:gs pos="0">
                    <a:srgbClr val="E46C0A"/>
                  </a:gs>
                  <a:gs pos="50000">
                    <a:srgbClr val="E46C0A">
                      <a:alpha val="95000"/>
                    </a:srgbClr>
                  </a:gs>
                  <a:gs pos="100000">
                    <a:sysClr val="window" lastClr="FFFFFF"/>
                  </a:gs>
                </a:gsLst>
                <a:path path="circle">
                  <a:fillToRect l="100000" t="100000"/>
                </a:path>
                <a:tileRect r="-100000" b="-100000"/>
              </a:gradFill>
              <a:ln w="12700" cap="flat" cmpd="sng" algn="ctr">
                <a:noFill/>
                <a:prstDash val="solid"/>
                <a:miter lim="800000"/>
                <a:headEnd type="none" w="med" len="med"/>
                <a:tailEnd type="none" w="med" len="med"/>
              </a:ln>
              <a:effectLst/>
            </p:spPr>
            <p:txBody>
              <a:bodyPr lIns="0" tIns="0" rIns="0" bIns="0" anchor="ctr" anchorCtr="0"/>
              <a:lstStyle/>
              <a:p>
                <a:pPr marL="0" marR="0" lvl="0" indent="0" algn="ctr" defTabSz="685800" rtl="0" eaLnBrk="1" fontAlgn="auto" latinLnBrk="0" hangingPunct="1">
                  <a:lnSpc>
                    <a:spcPct val="100000"/>
                  </a:lnSpc>
                  <a:spcBef>
                    <a:spcPts val="150"/>
                  </a:spcBef>
                  <a:spcAft>
                    <a:spcPts val="0"/>
                  </a:spcAft>
                  <a:buClr>
                    <a:srgbClr val="080808"/>
                  </a:buClr>
                  <a:buSzPct val="100000"/>
                  <a:buFontTx/>
                  <a:buNone/>
                  <a:tabLst/>
                  <a:defRPr/>
                </a:pPr>
                <a:endParaRPr kumimoji="0" lang="en-GB" sz="675" b="0" i="0" u="none" strike="noStrike" kern="0" cap="none" spc="0" normalizeH="0" baseline="0" noProof="0" dirty="0">
                  <a:ln>
                    <a:noFill/>
                  </a:ln>
                  <a:solidFill>
                    <a:srgbClr val="40404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27" name="Oval 426"/>
              <p:cNvSpPr/>
              <p:nvPr>
                <p:custDataLst>
                  <p:tags r:id="rId2"/>
                </p:custDataLst>
              </p:nvPr>
            </p:nvSpPr>
            <p:spPr bwMode="auto">
              <a:xfrm>
                <a:off x="5840024" y="1339022"/>
                <a:ext cx="1982201" cy="1983104"/>
              </a:xfrm>
              <a:prstGeom prst="ellipse">
                <a:avLst/>
              </a:prstGeom>
              <a:solidFill>
                <a:srgbClr val="E46C0A"/>
              </a:solidFill>
              <a:ln w="19050" cap="flat" cmpd="sng" algn="ctr">
                <a:solidFill>
                  <a:sysClr val="window" lastClr="FFFFFF"/>
                </a:solidFill>
                <a:prstDash val="solid"/>
                <a:miter lim="800000"/>
                <a:headEnd type="none" w="med" len="med"/>
                <a:tailEnd type="none" w="med" len="med"/>
              </a:ln>
              <a:effectLst>
                <a:innerShdw blurRad="63500" dist="50800" dir="13500000">
                  <a:prstClr val="black">
                    <a:alpha val="30000"/>
                  </a:prstClr>
                </a:innerShdw>
              </a:effectLst>
            </p:spPr>
            <p:txBody>
              <a:bodyPr lIns="0" tIns="0" rIns="0" bIns="0" anchor="ctr" anchorCtr="0"/>
              <a:lstStyle/>
              <a:p>
                <a:pPr marL="0" marR="0" lvl="0" indent="0" algn="ctr" defTabSz="685800" rtl="0" eaLnBrk="1" fontAlgn="auto" latinLnBrk="0" hangingPunct="1">
                  <a:lnSpc>
                    <a:spcPct val="100000"/>
                  </a:lnSpc>
                  <a:spcBef>
                    <a:spcPts val="450"/>
                  </a:spcBef>
                  <a:spcAft>
                    <a:spcPts val="450"/>
                  </a:spcAft>
                  <a:buClrTx/>
                  <a:buSzTx/>
                  <a:buFontTx/>
                  <a:buNone/>
                  <a:tabLst/>
                  <a:defRPr/>
                </a:pPr>
                <a:endParaRPr kumimoji="0" lang="en-GB" sz="675" b="1" i="0" u="none" strike="noStrike" kern="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425" name="Rectangle 424"/>
            <p:cNvSpPr/>
            <p:nvPr/>
          </p:nvSpPr>
          <p:spPr>
            <a:xfrm>
              <a:off x="7638112" y="680320"/>
              <a:ext cx="1674440" cy="1077218"/>
            </a:xfrm>
            <a:prstGeom prst="rect">
              <a:avLst/>
            </a:prstGeom>
          </p:spPr>
          <p:txBody>
            <a:bodyPr wrap="square" anchor="ctr" anchorCtr="0">
              <a:noAutofit/>
            </a:bodyPr>
            <a:lstStyle/>
            <a:p>
              <a:pPr marL="0" marR="0" lvl="0" indent="0" algn="ctr" defTabSz="685800" rtl="0" eaLnBrk="1" fontAlgn="base" latinLnBrk="0" hangingPunct="1">
                <a:lnSpc>
                  <a:spcPct val="100000"/>
                </a:lnSpc>
                <a:spcBef>
                  <a:spcPts val="450"/>
                </a:spcBef>
                <a:spcAft>
                  <a:spcPts val="450"/>
                </a:spcAft>
                <a:buClrTx/>
                <a:buSzTx/>
                <a:buFontTx/>
                <a:buNone/>
                <a:tabLst/>
                <a:defRPr/>
              </a:pPr>
              <a:r>
                <a:rPr kumimoji="0" lang="en-GB" sz="1200" b="0" i="0" u="none" strike="noStrike" kern="1200" cap="none" spc="0" normalizeH="0" baseline="0" noProof="0" dirty="0" err="1">
                  <a:ln>
                    <a:noFill/>
                  </a:ln>
                  <a:solidFill>
                    <a:prstClr val="white"/>
                  </a:solidFill>
                  <a:effectLst/>
                  <a:uLnTx/>
                  <a:uFillTx/>
                  <a:latin typeface="Arial"/>
                  <a:ea typeface="Tahoma" panose="020B0604030504040204" pitchFamily="34" charset="0"/>
                  <a:cs typeface="Tahoma" panose="020B0604030504040204" pitchFamily="34" charset="0"/>
                </a:rPr>
                <a:t>Cải</a:t>
              </a:r>
              <a:r>
                <a:rPr kumimoji="0" lang="en-GB" sz="1200" b="0" i="0" u="none" strike="noStrike" kern="1200" cap="none" spc="0" normalizeH="0" baseline="0" noProof="0" dirty="0">
                  <a:ln>
                    <a:noFill/>
                  </a:ln>
                  <a:solidFill>
                    <a:prstClr val="white"/>
                  </a:solidFill>
                  <a:effectLst/>
                  <a:uLnTx/>
                  <a:uFillTx/>
                  <a:latin typeface="Arial"/>
                  <a:ea typeface="Tahoma" panose="020B0604030504040204" pitchFamily="34" charset="0"/>
                  <a:cs typeface="Tahoma" panose="020B0604030504040204" pitchFamily="34" charset="0"/>
                </a:rPr>
                <a:t> </a:t>
              </a:r>
              <a:r>
                <a:rPr kumimoji="0" lang="en-GB" sz="1200" b="0" i="0" u="none" strike="noStrike" kern="1200" cap="none" spc="0" normalizeH="0" baseline="0" noProof="0" dirty="0" err="1">
                  <a:ln>
                    <a:noFill/>
                  </a:ln>
                  <a:solidFill>
                    <a:prstClr val="white"/>
                  </a:solidFill>
                  <a:effectLst/>
                  <a:uLnTx/>
                  <a:uFillTx/>
                  <a:latin typeface="Arial"/>
                  <a:ea typeface="Tahoma" panose="020B0604030504040204" pitchFamily="34" charset="0"/>
                  <a:cs typeface="Tahoma" panose="020B0604030504040204" pitchFamily="34" charset="0"/>
                </a:rPr>
                <a:t>thiện</a:t>
              </a:r>
              <a:r>
                <a:rPr kumimoji="0" lang="en-GB" sz="1200" b="0" i="0" u="none" strike="noStrike" kern="1200" cap="none" spc="0" normalizeH="0" baseline="0" noProof="0" dirty="0">
                  <a:ln>
                    <a:noFill/>
                  </a:ln>
                  <a:solidFill>
                    <a:prstClr val="white"/>
                  </a:solidFill>
                  <a:effectLst/>
                  <a:uLnTx/>
                  <a:uFillTx/>
                  <a:latin typeface="Arial"/>
                  <a:ea typeface="Tahoma" panose="020B0604030504040204" pitchFamily="34" charset="0"/>
                  <a:cs typeface="Tahoma" panose="020B0604030504040204" pitchFamily="34" charset="0"/>
                </a:rPr>
                <a:t> </a:t>
              </a:r>
              <a:r>
                <a:rPr kumimoji="0" lang="en-GB" sz="1200" b="0" i="0" u="none" strike="noStrike" kern="1200" cap="none" spc="0" normalizeH="0" baseline="0" noProof="0" dirty="0" err="1">
                  <a:ln>
                    <a:noFill/>
                  </a:ln>
                  <a:solidFill>
                    <a:prstClr val="white"/>
                  </a:solidFill>
                  <a:effectLst/>
                  <a:uLnTx/>
                  <a:uFillTx/>
                  <a:latin typeface="Arial"/>
                  <a:ea typeface="Tahoma" panose="020B0604030504040204" pitchFamily="34" charset="0"/>
                  <a:cs typeface="Tahoma" panose="020B0604030504040204" pitchFamily="34" charset="0"/>
                </a:rPr>
                <a:t>đến</a:t>
              </a:r>
              <a:br>
                <a:rPr kumimoji="0" lang="en-GB" sz="1200" b="1" i="0" u="none" strike="noStrike" kern="1200" cap="none" spc="0" normalizeH="0" baseline="0" noProof="0" dirty="0">
                  <a:ln>
                    <a:noFill/>
                  </a:ln>
                  <a:solidFill>
                    <a:prstClr val="white"/>
                  </a:solidFill>
                  <a:effectLst/>
                  <a:uLnTx/>
                  <a:uFillTx/>
                  <a:latin typeface="Arial"/>
                  <a:ea typeface="Tahoma" panose="020B0604030504040204" pitchFamily="34" charset="0"/>
                  <a:cs typeface="Tahoma" panose="020B0604030504040204" pitchFamily="34" charset="0"/>
                </a:rPr>
              </a:br>
              <a:r>
                <a:rPr kumimoji="0" lang="en-GB" sz="1500" b="1" i="0" u="none" strike="noStrike" kern="1200" cap="none" spc="0" normalizeH="0" baseline="0" noProof="0" dirty="0">
                  <a:ln>
                    <a:noFill/>
                  </a:ln>
                  <a:solidFill>
                    <a:prstClr val="white"/>
                  </a:solidFill>
                  <a:effectLst/>
                  <a:uLnTx/>
                  <a:uFillTx/>
                  <a:latin typeface="Arial"/>
                  <a:ea typeface="Tahoma" panose="020B0604030504040204" pitchFamily="34" charset="0"/>
                  <a:cs typeface="Tahoma" panose="020B0604030504040204" pitchFamily="34" charset="0"/>
                </a:rPr>
                <a:t>154mL</a:t>
              </a:r>
            </a:p>
          </p:txBody>
        </p:sp>
      </p:grpSp>
      <p:grpSp>
        <p:nvGrpSpPr>
          <p:cNvPr id="428" name="Group 427"/>
          <p:cNvGrpSpPr/>
          <p:nvPr/>
        </p:nvGrpSpPr>
        <p:grpSpPr>
          <a:xfrm>
            <a:off x="1909966" y="1332892"/>
            <a:ext cx="3242232" cy="987247"/>
            <a:chOff x="7792649" y="1603586"/>
            <a:chExt cx="2019854" cy="926315"/>
          </a:xfrm>
        </p:grpSpPr>
        <p:sp>
          <p:nvSpPr>
            <p:cNvPr id="429" name="Rounded Rectangle 428"/>
            <p:cNvSpPr/>
            <p:nvPr/>
          </p:nvSpPr>
          <p:spPr>
            <a:xfrm>
              <a:off x="7792649" y="1603586"/>
              <a:ext cx="2019854" cy="900000"/>
            </a:xfrm>
            <a:prstGeom prst="roundRect">
              <a:avLst>
                <a:gd name="adj" fmla="val 6191"/>
              </a:avLst>
            </a:prstGeom>
            <a:solidFill>
              <a:srgbClr val="BACDD6">
                <a:lumMod val="40000"/>
                <a:lumOff val="60000"/>
              </a:srgbClr>
            </a:solidFill>
            <a:ln w="9525">
              <a:solidFill>
                <a:srgbClr val="006068"/>
              </a:solidFill>
              <a:round/>
              <a:headEnd/>
              <a:tailEnd/>
            </a:ln>
            <a:effectLst/>
            <a:scene3d>
              <a:camera prst="orthographicFront">
                <a:rot lat="0" lon="0" rev="0"/>
              </a:camera>
              <a:lightRig rig="balanced" dir="t">
                <a:rot lat="0" lon="0" rev="8700000"/>
              </a:lightRig>
            </a:scene3d>
            <a:sp3d/>
          </p:spPr>
          <p:txBody>
            <a:bodyPr wrap="square" tIns="54000" anchor="t" anchorCtr="0">
              <a:noAutofit/>
            </a:bodyPr>
            <a:lstStyle/>
            <a:p>
              <a:pPr marL="0" marR="0" lvl="0" indent="0" algn="ctr" defTabSz="342900" rtl="0" eaLnBrk="1" fontAlgn="auto" latinLnBrk="0" hangingPunct="1">
                <a:lnSpc>
                  <a:spcPct val="100000"/>
                </a:lnSpc>
                <a:spcBef>
                  <a:spcPts val="0"/>
                </a:spcBef>
                <a:spcAft>
                  <a:spcPts val="450"/>
                </a:spcAft>
                <a:buClrTx/>
                <a:buSzTx/>
                <a:buFontTx/>
                <a:buNone/>
                <a:tabLst/>
                <a:defRPr/>
              </a:pPr>
              <a:endParaRPr kumimoji="0" lang="en-GB" sz="1600" b="1" i="0" u="none" strike="noStrike" kern="0" cap="none" spc="0" normalizeH="0" baseline="0" noProof="0" dirty="0" err="1">
                <a:ln>
                  <a:noFill/>
                </a:ln>
                <a:solidFill>
                  <a:srgbClr val="006068"/>
                </a:solidFill>
                <a:effectLst/>
                <a:uLnTx/>
                <a:uFillTx/>
                <a:latin typeface="Arial"/>
                <a:ea typeface="ＭＳ Ｐゴシック" pitchFamily="34" charset="-128"/>
                <a:cs typeface="Arial" pitchFamily="34" charset="0"/>
              </a:endParaRPr>
            </a:p>
          </p:txBody>
        </p:sp>
        <p:sp>
          <p:nvSpPr>
            <p:cNvPr id="430" name="Rectangle 9"/>
            <p:cNvSpPr>
              <a:spLocks noChangeArrowheads="1"/>
            </p:cNvSpPr>
            <p:nvPr/>
          </p:nvSpPr>
          <p:spPr bwMode="auto">
            <a:xfrm>
              <a:off x="8150354" y="1648668"/>
              <a:ext cx="1662149" cy="433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6068"/>
                  </a:solidFill>
                  <a:effectLst/>
                  <a:uLnTx/>
                  <a:uFillTx/>
                  <a:latin typeface="Arial"/>
                  <a:ea typeface="+mn-ea"/>
                  <a:cs typeface="+mn-cs"/>
                </a:rPr>
                <a:t>Tiotropium</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 </a:t>
              </a:r>
              <a:r>
                <a:rPr kumimoji="0" lang="en-US" altLang="en-US" sz="1200" b="0" i="0" u="none" strike="noStrike" kern="0" cap="none" spc="0" normalizeH="0" baseline="0" noProof="0" dirty="0" err="1">
                  <a:ln>
                    <a:noFill/>
                  </a:ln>
                  <a:solidFill>
                    <a:srgbClr val="006068"/>
                  </a:solidFill>
                  <a:effectLst/>
                  <a:uLnTx/>
                  <a:uFillTx/>
                  <a:latin typeface="Arial"/>
                  <a:ea typeface="+mn-ea"/>
                  <a:cs typeface="+mn-cs"/>
                </a:rPr>
                <a:t>Respimat</a:t>
              </a:r>
              <a:r>
                <a:rPr kumimoji="0" lang="en-US" altLang="en-US" sz="1200" b="0" i="0" u="none" strike="noStrike" kern="0" cap="none" spc="0" normalizeH="0" baseline="30000" noProof="0" dirty="0">
                  <a:ln>
                    <a:noFill/>
                  </a:ln>
                  <a:solidFill>
                    <a:srgbClr val="006068"/>
                  </a:solidFill>
                  <a:effectLst/>
                  <a:uLnTx/>
                  <a:uFillTx/>
                  <a:latin typeface="Arial"/>
                  <a:ea typeface="+mn-ea"/>
                  <a:cs typeface="+mn-cs"/>
                </a:rPr>
                <a:t>® </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5 µg NC 1</a:t>
              </a:r>
              <a:endParaRPr kumimoji="0" lang="en-US" altLang="en-US" sz="1200" b="0" i="0" u="none" strike="noStrike" kern="0" cap="none" spc="0" normalizeH="0" baseline="30000" noProof="0" dirty="0">
                <a:ln>
                  <a:noFill/>
                </a:ln>
                <a:solidFill>
                  <a:srgbClr val="006068"/>
                </a:solidFill>
                <a:effectLst/>
                <a:uLnTx/>
                <a:uFillTx/>
                <a:latin typeface="Arial"/>
                <a:ea typeface="+mn-ea"/>
                <a:cs typeface="+mn-cs"/>
              </a:endParaRPr>
            </a:p>
          </p:txBody>
        </p:sp>
        <p:sp>
          <p:nvSpPr>
            <p:cNvPr id="431" name="Rectangle 9"/>
            <p:cNvSpPr>
              <a:spLocks noChangeArrowheads="1"/>
            </p:cNvSpPr>
            <p:nvPr/>
          </p:nvSpPr>
          <p:spPr bwMode="auto">
            <a:xfrm>
              <a:off x="8150355" y="1855778"/>
              <a:ext cx="1662148" cy="259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6068"/>
                  </a:solidFill>
                  <a:effectLst/>
                  <a:uLnTx/>
                  <a:uFillTx/>
                  <a:latin typeface="Arial"/>
                  <a:ea typeface="+mn-ea"/>
                  <a:cs typeface="+mn-cs"/>
                </a:rPr>
                <a:t>Placebo Respimat</a:t>
              </a:r>
              <a:r>
                <a:rPr kumimoji="0" lang="en-US" altLang="en-US" sz="1200" b="0" i="0" u="none" strike="noStrike" kern="0" cap="none" spc="0" normalizeH="0" baseline="30000" noProof="0" dirty="0">
                  <a:ln>
                    <a:noFill/>
                  </a:ln>
                  <a:solidFill>
                    <a:srgbClr val="006068"/>
                  </a:solidFill>
                  <a:effectLst/>
                  <a:uLnTx/>
                  <a:uFillTx/>
                  <a:latin typeface="Arial"/>
                  <a:ea typeface="+mn-ea"/>
                  <a:cs typeface="+mn-cs"/>
                </a:rPr>
                <a:t>®</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  NC 1</a:t>
              </a:r>
              <a:endParaRPr kumimoji="0" lang="en-US" altLang="en-US" sz="1200" b="0" i="0" u="none" strike="noStrike" kern="0" cap="none" spc="0" normalizeH="0" baseline="30000" noProof="0" dirty="0">
                <a:ln>
                  <a:noFill/>
                </a:ln>
                <a:solidFill>
                  <a:srgbClr val="006068"/>
                </a:solidFill>
                <a:effectLst/>
                <a:uLnTx/>
                <a:uFillTx/>
                <a:latin typeface="Arial"/>
                <a:ea typeface="+mn-ea"/>
                <a:cs typeface="+mn-cs"/>
              </a:endParaRPr>
            </a:p>
          </p:txBody>
        </p:sp>
        <p:sp>
          <p:nvSpPr>
            <p:cNvPr id="432" name="Rectangle 9"/>
            <p:cNvSpPr>
              <a:spLocks noChangeArrowheads="1"/>
            </p:cNvSpPr>
            <p:nvPr/>
          </p:nvSpPr>
          <p:spPr bwMode="auto">
            <a:xfrm>
              <a:off x="8139851" y="2062888"/>
              <a:ext cx="1672045" cy="433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6068"/>
                  </a:solidFill>
                  <a:effectLst/>
                  <a:uLnTx/>
                  <a:uFillTx/>
                  <a:latin typeface="Arial"/>
                  <a:ea typeface="+mn-ea"/>
                  <a:cs typeface="+mn-cs"/>
                </a:rPr>
                <a:t>Tiotropium</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 </a:t>
              </a:r>
              <a:r>
                <a:rPr kumimoji="0" lang="en-US" altLang="en-US" sz="1200" b="0" i="0" u="none" strike="noStrike" kern="0" cap="none" spc="0" normalizeH="0" baseline="0" noProof="0" dirty="0" err="1">
                  <a:ln>
                    <a:noFill/>
                  </a:ln>
                  <a:solidFill>
                    <a:srgbClr val="006068"/>
                  </a:solidFill>
                  <a:effectLst/>
                  <a:uLnTx/>
                  <a:uFillTx/>
                  <a:latin typeface="Arial"/>
                  <a:ea typeface="+mn-ea"/>
                  <a:cs typeface="+mn-cs"/>
                </a:rPr>
                <a:t>Respimat</a:t>
              </a:r>
              <a:r>
                <a:rPr kumimoji="0" lang="en-US" altLang="en-US" sz="1200" b="0" i="0" u="none" strike="noStrike" kern="0" cap="none" spc="0" normalizeH="0" baseline="30000" noProof="0" dirty="0">
                  <a:ln>
                    <a:noFill/>
                  </a:ln>
                  <a:solidFill>
                    <a:srgbClr val="006068"/>
                  </a:solidFill>
                  <a:effectLst/>
                  <a:uLnTx/>
                  <a:uFillTx/>
                  <a:latin typeface="Arial"/>
                  <a:ea typeface="+mn-ea"/>
                  <a:cs typeface="+mn-cs"/>
                </a:rPr>
                <a:t>® </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5 µg NC 2</a:t>
              </a:r>
              <a:endParaRPr kumimoji="0" lang="en-US" altLang="en-US" sz="1200" b="0" i="0" u="none" strike="noStrike" kern="0" cap="none" spc="0" normalizeH="0" baseline="30000" noProof="0" dirty="0">
                <a:ln>
                  <a:noFill/>
                </a:ln>
                <a:solidFill>
                  <a:srgbClr val="006068"/>
                </a:solidFill>
                <a:effectLst/>
                <a:uLnTx/>
                <a:uFillTx/>
                <a:latin typeface="Arial"/>
                <a:ea typeface="+mn-ea"/>
                <a:cs typeface="+mn-cs"/>
              </a:endParaRPr>
            </a:p>
          </p:txBody>
        </p:sp>
        <p:sp>
          <p:nvSpPr>
            <p:cNvPr id="433" name="Rectangle 9"/>
            <p:cNvSpPr>
              <a:spLocks noChangeArrowheads="1"/>
            </p:cNvSpPr>
            <p:nvPr/>
          </p:nvSpPr>
          <p:spPr bwMode="auto">
            <a:xfrm>
              <a:off x="8139851" y="2269998"/>
              <a:ext cx="1672045" cy="259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6068"/>
                  </a:solidFill>
                  <a:effectLst/>
                  <a:uLnTx/>
                  <a:uFillTx/>
                  <a:latin typeface="Arial"/>
                  <a:ea typeface="+mn-ea"/>
                  <a:cs typeface="+mn-cs"/>
                </a:rPr>
                <a:t>Placebo </a:t>
              </a:r>
              <a:r>
                <a:rPr kumimoji="0" lang="en-US" altLang="en-US" sz="1200" b="0" i="0" u="none" strike="noStrike" kern="0" cap="none" spc="0" normalizeH="0" baseline="0" noProof="0" dirty="0" err="1">
                  <a:ln>
                    <a:noFill/>
                  </a:ln>
                  <a:solidFill>
                    <a:srgbClr val="006068"/>
                  </a:solidFill>
                  <a:effectLst/>
                  <a:uLnTx/>
                  <a:uFillTx/>
                  <a:latin typeface="Arial"/>
                  <a:ea typeface="+mn-ea"/>
                  <a:cs typeface="+mn-cs"/>
                </a:rPr>
                <a:t>Respimat</a:t>
              </a:r>
              <a:r>
                <a:rPr kumimoji="0" lang="en-US" altLang="en-US" sz="1200" b="0" i="0" u="none" strike="noStrike" kern="0" cap="none" spc="0" normalizeH="0" baseline="30000" noProof="0">
                  <a:ln>
                    <a:noFill/>
                  </a:ln>
                  <a:solidFill>
                    <a:srgbClr val="006068"/>
                  </a:solidFill>
                  <a:effectLst/>
                  <a:uLnTx/>
                  <a:uFillTx/>
                  <a:latin typeface="Arial"/>
                  <a:ea typeface="+mn-ea"/>
                  <a:cs typeface="+mn-cs"/>
                </a:rPr>
                <a:t>®</a:t>
              </a:r>
              <a:r>
                <a:rPr kumimoji="0" lang="en-US" altLang="en-US" sz="1200" b="0" i="0" u="none" strike="noStrike" kern="0" cap="none" spc="0" normalizeH="0" baseline="0" noProof="0">
                  <a:ln>
                    <a:noFill/>
                  </a:ln>
                  <a:solidFill>
                    <a:srgbClr val="006068"/>
                  </a:solidFill>
                  <a:effectLst/>
                  <a:uLnTx/>
                  <a:uFillTx/>
                  <a:latin typeface="Arial"/>
                  <a:ea typeface="+mn-ea"/>
                  <a:cs typeface="+mn-cs"/>
                </a:rPr>
                <a:t> NC </a:t>
              </a:r>
              <a:r>
                <a:rPr kumimoji="0" lang="en-US" altLang="en-US" sz="1200" b="0" i="0" u="none" strike="noStrike" kern="0" cap="none" spc="0" normalizeH="0" baseline="0" noProof="0" dirty="0">
                  <a:ln>
                    <a:noFill/>
                  </a:ln>
                  <a:solidFill>
                    <a:srgbClr val="006068"/>
                  </a:solidFill>
                  <a:effectLst/>
                  <a:uLnTx/>
                  <a:uFillTx/>
                  <a:latin typeface="Arial"/>
                  <a:ea typeface="+mn-ea"/>
                  <a:cs typeface="+mn-cs"/>
                </a:rPr>
                <a:t>2</a:t>
              </a:r>
              <a:endParaRPr kumimoji="0" lang="en-US" altLang="en-US" sz="1200" b="0" i="0" u="none" strike="noStrike" kern="0" cap="none" spc="0" normalizeH="0" baseline="30000" noProof="0" dirty="0">
                <a:ln>
                  <a:noFill/>
                </a:ln>
                <a:solidFill>
                  <a:srgbClr val="006068"/>
                </a:solidFill>
                <a:effectLst/>
                <a:uLnTx/>
                <a:uFillTx/>
                <a:latin typeface="Arial"/>
                <a:ea typeface="+mn-ea"/>
                <a:cs typeface="+mn-cs"/>
              </a:endParaRPr>
            </a:p>
          </p:txBody>
        </p:sp>
        <p:cxnSp>
          <p:nvCxnSpPr>
            <p:cNvPr id="434" name="Straight Connector 433"/>
            <p:cNvCxnSpPr/>
            <p:nvPr/>
          </p:nvCxnSpPr>
          <p:spPr>
            <a:xfrm>
              <a:off x="7859361" y="1748098"/>
              <a:ext cx="324000" cy="0"/>
            </a:xfrm>
            <a:prstGeom prst="line">
              <a:avLst/>
            </a:prstGeom>
            <a:noFill/>
            <a:ln w="28575" cap="flat" cmpd="sng" algn="ctr">
              <a:solidFill>
                <a:srgbClr val="BACDD6">
                  <a:lumMod val="75000"/>
                </a:srgbClr>
              </a:solidFill>
              <a:prstDash val="solid"/>
              <a:miter lim="800000"/>
            </a:ln>
            <a:effectLst/>
          </p:spPr>
        </p:cxnSp>
        <p:sp>
          <p:nvSpPr>
            <p:cNvPr id="435" name="TextBox 116"/>
            <p:cNvSpPr txBox="1">
              <a:spLocks noChangeArrowheads="1"/>
            </p:cNvSpPr>
            <p:nvPr/>
          </p:nvSpPr>
          <p:spPr bwMode="auto">
            <a:xfrm>
              <a:off x="7961212" y="1687417"/>
              <a:ext cx="120298" cy="121362"/>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1200" b="0" i="0" u="none" strike="noStrike" kern="0" cap="none" spc="0" normalizeH="0" baseline="0" noProof="0" dirty="0">
                <a:ln>
                  <a:noFill/>
                </a:ln>
                <a:solidFill>
                  <a:srgbClr val="1F497D"/>
                </a:solidFill>
                <a:effectLst/>
                <a:uLnTx/>
                <a:uFillTx/>
                <a:latin typeface="Arial"/>
                <a:ea typeface="+mn-ea"/>
                <a:cs typeface="+mn-cs"/>
              </a:endParaRPr>
            </a:p>
          </p:txBody>
        </p:sp>
        <p:cxnSp>
          <p:nvCxnSpPr>
            <p:cNvPr id="436" name="Straight Connector 435"/>
            <p:cNvCxnSpPr/>
            <p:nvPr/>
          </p:nvCxnSpPr>
          <p:spPr>
            <a:xfrm>
              <a:off x="7859361" y="1955208"/>
              <a:ext cx="324000" cy="0"/>
            </a:xfrm>
            <a:prstGeom prst="line">
              <a:avLst/>
            </a:prstGeom>
            <a:noFill/>
            <a:ln w="28575" cap="flat" cmpd="sng" algn="ctr">
              <a:solidFill>
                <a:srgbClr val="E46C0A"/>
              </a:solidFill>
              <a:prstDash val="solid"/>
              <a:miter lim="800000"/>
            </a:ln>
            <a:effectLst/>
          </p:spPr>
        </p:cxnSp>
        <p:sp>
          <p:nvSpPr>
            <p:cNvPr id="437" name="TextBox 116"/>
            <p:cNvSpPr txBox="1">
              <a:spLocks noChangeArrowheads="1"/>
            </p:cNvSpPr>
            <p:nvPr/>
          </p:nvSpPr>
          <p:spPr bwMode="auto">
            <a:xfrm>
              <a:off x="7961212" y="1894527"/>
              <a:ext cx="120298" cy="121362"/>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1200" b="0" i="0" u="none" strike="noStrike" kern="0" cap="none" spc="0" normalizeH="0" baseline="0" noProof="0" dirty="0">
                <a:ln>
                  <a:noFill/>
                </a:ln>
                <a:solidFill>
                  <a:srgbClr val="FFFFFF"/>
                </a:solidFill>
                <a:effectLst/>
                <a:uLnTx/>
                <a:uFillTx/>
                <a:latin typeface="Arial"/>
                <a:ea typeface="+mn-ea"/>
                <a:cs typeface="+mn-cs"/>
              </a:endParaRPr>
            </a:p>
          </p:txBody>
        </p:sp>
        <p:cxnSp>
          <p:nvCxnSpPr>
            <p:cNvPr id="438" name="Straight Connector 437"/>
            <p:cNvCxnSpPr/>
            <p:nvPr/>
          </p:nvCxnSpPr>
          <p:spPr>
            <a:xfrm>
              <a:off x="7859361" y="2162318"/>
              <a:ext cx="324000" cy="0"/>
            </a:xfrm>
            <a:prstGeom prst="line">
              <a:avLst/>
            </a:prstGeom>
            <a:noFill/>
            <a:ln w="28575" cap="flat" cmpd="sng" algn="ctr">
              <a:solidFill>
                <a:srgbClr val="BACDD6">
                  <a:lumMod val="75000"/>
                </a:srgbClr>
              </a:solidFill>
              <a:prstDash val="sysDot"/>
              <a:miter lim="800000"/>
            </a:ln>
            <a:effectLst/>
          </p:spPr>
        </p:cxnSp>
        <p:sp>
          <p:nvSpPr>
            <p:cNvPr id="439" name="TextBox 116"/>
            <p:cNvSpPr txBox="1">
              <a:spLocks noChangeArrowheads="1"/>
            </p:cNvSpPr>
            <p:nvPr/>
          </p:nvSpPr>
          <p:spPr bwMode="auto">
            <a:xfrm>
              <a:off x="7961212" y="2101637"/>
              <a:ext cx="120298" cy="121362"/>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1F497D"/>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1200" b="0" i="0" u="none" strike="noStrike" kern="0" cap="none" spc="0" normalizeH="0" baseline="0" noProof="0" dirty="0">
                <a:ln>
                  <a:noFill/>
                </a:ln>
                <a:solidFill>
                  <a:srgbClr val="1F497D"/>
                </a:solidFill>
                <a:effectLst/>
                <a:uLnTx/>
                <a:uFillTx/>
                <a:latin typeface="Arial"/>
                <a:ea typeface="+mn-ea"/>
                <a:cs typeface="+mn-cs"/>
              </a:endParaRPr>
            </a:p>
          </p:txBody>
        </p:sp>
        <p:cxnSp>
          <p:nvCxnSpPr>
            <p:cNvPr id="440" name="Straight Connector 439"/>
            <p:cNvCxnSpPr/>
            <p:nvPr/>
          </p:nvCxnSpPr>
          <p:spPr>
            <a:xfrm>
              <a:off x="7859361" y="2369428"/>
              <a:ext cx="324000" cy="0"/>
            </a:xfrm>
            <a:prstGeom prst="line">
              <a:avLst/>
            </a:prstGeom>
            <a:noFill/>
            <a:ln w="28575" cap="flat" cmpd="sng" algn="ctr">
              <a:solidFill>
                <a:srgbClr val="E46C0A"/>
              </a:solidFill>
              <a:prstDash val="sysDot"/>
              <a:miter lim="800000"/>
            </a:ln>
            <a:effectLst/>
          </p:spPr>
        </p:cxnSp>
        <p:sp>
          <p:nvSpPr>
            <p:cNvPr id="441" name="TextBox 116"/>
            <p:cNvSpPr txBox="1">
              <a:spLocks noChangeArrowheads="1"/>
            </p:cNvSpPr>
            <p:nvPr/>
          </p:nvSpPr>
          <p:spPr bwMode="auto">
            <a:xfrm>
              <a:off x="7961212" y="2308747"/>
              <a:ext cx="120298" cy="121362"/>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12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448" name="Rounded Rectangle 447"/>
          <p:cNvSpPr/>
          <p:nvPr/>
        </p:nvSpPr>
        <p:spPr>
          <a:xfrm>
            <a:off x="1882281" y="6204989"/>
            <a:ext cx="5425879" cy="566338"/>
          </a:xfrm>
          <a:prstGeom prst="roundRect">
            <a:avLst>
              <a:gd name="adj" fmla="val 14277"/>
            </a:avLst>
          </a:prstGeom>
          <a:noFill/>
          <a:ln w="6350">
            <a:noFill/>
            <a:round/>
            <a:headEnd/>
            <a:tailEnd/>
          </a:ln>
          <a:effectLst/>
          <a:scene3d>
            <a:camera prst="orthographicFront">
              <a:rot lat="0" lon="0" rev="0"/>
            </a:camera>
            <a:lightRig rig="balanced" dir="t">
              <a:rot lat="0" lon="0" rev="8700000"/>
            </a:lightRig>
          </a:scene3d>
          <a:sp3d/>
        </p:spPr>
        <p:txBody>
          <a:bodyPr wrap="square" tIns="35100" anchor="ctr" anchorCtr="0">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04B8D"/>
                </a:solidFill>
                <a:effectLst/>
                <a:uLnTx/>
                <a:uFillTx/>
                <a:latin typeface="Arial"/>
                <a:ea typeface="Tahoma" panose="020B0604030504040204" pitchFamily="34" charset="0"/>
                <a:cs typeface="Tahoma" panose="020B0604030504040204" pitchFamily="34" charset="0"/>
              </a:rPr>
              <a:t>*P&lt;0.05; **P&lt;0.01; ***P&lt;0.0001</a:t>
            </a:r>
          </a:p>
        </p:txBody>
      </p:sp>
      <p:grpSp>
        <p:nvGrpSpPr>
          <p:cNvPr id="6" name="Group 5"/>
          <p:cNvGrpSpPr/>
          <p:nvPr/>
        </p:nvGrpSpPr>
        <p:grpSpPr>
          <a:xfrm>
            <a:off x="778669" y="2406942"/>
            <a:ext cx="10060237" cy="3686472"/>
            <a:chOff x="1333051" y="3067531"/>
            <a:chExt cx="6442287" cy="2241193"/>
          </a:xfrm>
        </p:grpSpPr>
        <p:sp>
          <p:nvSpPr>
            <p:cNvPr id="167" name="TextBox 166"/>
            <p:cNvSpPr txBox="1"/>
            <p:nvPr/>
          </p:nvSpPr>
          <p:spPr>
            <a:xfrm>
              <a:off x="5335879" y="3109503"/>
              <a:ext cx="2284203" cy="208634"/>
            </a:xfrm>
            <a:prstGeom prst="rect">
              <a:avLst/>
            </a:prstGeom>
            <a:noFill/>
          </p:spPr>
          <p:txBody>
            <a:bodyPr wrap="square" rtlCol="0">
              <a:noAutofit/>
            </a:bodyPr>
            <a:lstStyle>
              <a:defPPr>
                <a:defRPr lang="en-US"/>
              </a:defPPr>
              <a:lvl1pPr>
                <a:defRPr sz="1050" b="1">
                  <a:solidFill>
                    <a:schemeClr val="accent4"/>
                  </a:solidFill>
                  <a:latin typeface="Century Gothic"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Đáy</a:t>
              </a:r>
              <a:r>
                <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FEV</a:t>
              </a:r>
              <a:r>
                <a:rPr kumimoji="0" lang="en-GB" sz="1600" b="1" i="0" u="none" strike="noStrike" kern="0" cap="none" spc="0" normalizeH="0" baseline="-25000" noProof="0" dirty="0">
                  <a:ln>
                    <a:noFill/>
                  </a:ln>
                  <a:solidFill>
                    <a:srgbClr val="006068"/>
                  </a:solidFill>
                  <a:effectLst/>
                  <a:uLnTx/>
                  <a:uFillTx/>
                  <a:latin typeface="Arial"/>
                  <a:ea typeface="Tahoma" panose="020B0604030504040204" pitchFamily="34" charset="0"/>
                  <a:cs typeface="Tahoma" panose="020B0604030504040204" pitchFamily="34" charset="0"/>
                </a:rPr>
                <a:t>1</a:t>
              </a:r>
              <a:endPar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grpSp>
          <p:nvGrpSpPr>
            <p:cNvPr id="168" name="Group 167"/>
            <p:cNvGrpSpPr/>
            <p:nvPr/>
          </p:nvGrpSpPr>
          <p:grpSpPr>
            <a:xfrm>
              <a:off x="4756970" y="3355321"/>
              <a:ext cx="3018368" cy="1770720"/>
              <a:chOff x="10853779" y="888585"/>
              <a:chExt cx="4825295" cy="2155036"/>
            </a:xfrm>
          </p:grpSpPr>
          <p:grpSp>
            <p:nvGrpSpPr>
              <p:cNvPr id="169" name="Group 168"/>
              <p:cNvGrpSpPr/>
              <p:nvPr/>
            </p:nvGrpSpPr>
            <p:grpSpPr>
              <a:xfrm>
                <a:off x="11540464" y="2747953"/>
                <a:ext cx="4062637" cy="36000"/>
                <a:chOff x="11540464" y="2681693"/>
                <a:chExt cx="4062637" cy="36000"/>
              </a:xfrm>
            </p:grpSpPr>
            <p:cxnSp>
              <p:nvCxnSpPr>
                <p:cNvPr id="265" name="Straight Connector 264"/>
                <p:cNvCxnSpPr/>
                <p:nvPr/>
              </p:nvCxnSpPr>
              <p:spPr>
                <a:xfrm>
                  <a:off x="11540464" y="2681693"/>
                  <a:ext cx="4062637" cy="0"/>
                </a:xfrm>
                <a:prstGeom prst="line">
                  <a:avLst/>
                </a:prstGeom>
                <a:noFill/>
                <a:ln w="9525" cap="flat" cmpd="sng" algn="ctr">
                  <a:solidFill>
                    <a:srgbClr val="006068"/>
                  </a:solidFill>
                  <a:prstDash val="solid"/>
                  <a:miter lim="800000"/>
                </a:ln>
                <a:effectLst/>
              </p:spPr>
            </p:cxnSp>
            <p:grpSp>
              <p:nvGrpSpPr>
                <p:cNvPr id="266" name="Group 265"/>
                <p:cNvGrpSpPr/>
                <p:nvPr/>
              </p:nvGrpSpPr>
              <p:grpSpPr>
                <a:xfrm>
                  <a:off x="11540464" y="2681693"/>
                  <a:ext cx="4062637" cy="36000"/>
                  <a:chOff x="11540464" y="2852509"/>
                  <a:chExt cx="4062637" cy="36000"/>
                </a:xfrm>
              </p:grpSpPr>
              <p:cxnSp>
                <p:nvCxnSpPr>
                  <p:cNvPr id="267" name="Straight Connector 266"/>
                  <p:cNvCxnSpPr/>
                  <p:nvPr/>
                </p:nvCxnSpPr>
                <p:spPr>
                  <a:xfrm>
                    <a:off x="11540464" y="2852509"/>
                    <a:ext cx="0" cy="36000"/>
                  </a:xfrm>
                  <a:prstGeom prst="line">
                    <a:avLst/>
                  </a:prstGeom>
                  <a:noFill/>
                  <a:ln w="9525" cap="flat" cmpd="sng" algn="ctr">
                    <a:solidFill>
                      <a:srgbClr val="006068"/>
                    </a:solidFill>
                    <a:prstDash val="solid"/>
                    <a:miter lim="800000"/>
                  </a:ln>
                  <a:effectLst/>
                </p:spPr>
              </p:cxnSp>
              <p:cxnSp>
                <p:nvCxnSpPr>
                  <p:cNvPr id="268" name="Straight Connector 267"/>
                  <p:cNvCxnSpPr/>
                  <p:nvPr/>
                </p:nvCxnSpPr>
                <p:spPr>
                  <a:xfrm>
                    <a:off x="11754287" y="2852509"/>
                    <a:ext cx="0" cy="36000"/>
                  </a:xfrm>
                  <a:prstGeom prst="line">
                    <a:avLst/>
                  </a:prstGeom>
                  <a:noFill/>
                  <a:ln w="9525" cap="flat" cmpd="sng" algn="ctr">
                    <a:solidFill>
                      <a:srgbClr val="006068"/>
                    </a:solidFill>
                    <a:prstDash val="solid"/>
                    <a:miter lim="800000"/>
                  </a:ln>
                  <a:effectLst/>
                </p:spPr>
              </p:cxnSp>
              <p:cxnSp>
                <p:nvCxnSpPr>
                  <p:cNvPr id="269" name="Straight Connector 268"/>
                  <p:cNvCxnSpPr/>
                  <p:nvPr/>
                </p:nvCxnSpPr>
                <p:spPr>
                  <a:xfrm>
                    <a:off x="11968110" y="2852509"/>
                    <a:ext cx="0" cy="36000"/>
                  </a:xfrm>
                  <a:prstGeom prst="line">
                    <a:avLst/>
                  </a:prstGeom>
                  <a:noFill/>
                  <a:ln w="9525" cap="flat" cmpd="sng" algn="ctr">
                    <a:solidFill>
                      <a:srgbClr val="006068"/>
                    </a:solidFill>
                    <a:prstDash val="solid"/>
                    <a:miter lim="800000"/>
                  </a:ln>
                  <a:effectLst/>
                </p:spPr>
              </p:cxnSp>
              <p:cxnSp>
                <p:nvCxnSpPr>
                  <p:cNvPr id="270" name="Straight Connector 269"/>
                  <p:cNvCxnSpPr/>
                  <p:nvPr/>
                </p:nvCxnSpPr>
                <p:spPr>
                  <a:xfrm>
                    <a:off x="12609579" y="2852509"/>
                    <a:ext cx="0" cy="36000"/>
                  </a:xfrm>
                  <a:prstGeom prst="line">
                    <a:avLst/>
                  </a:prstGeom>
                  <a:noFill/>
                  <a:ln w="9525" cap="flat" cmpd="sng" algn="ctr">
                    <a:solidFill>
                      <a:srgbClr val="006068"/>
                    </a:solidFill>
                    <a:prstDash val="solid"/>
                    <a:miter lim="800000"/>
                  </a:ln>
                  <a:effectLst/>
                </p:spPr>
              </p:cxnSp>
              <p:cxnSp>
                <p:nvCxnSpPr>
                  <p:cNvPr id="271" name="Straight Connector 270"/>
                  <p:cNvCxnSpPr/>
                  <p:nvPr/>
                </p:nvCxnSpPr>
                <p:spPr>
                  <a:xfrm>
                    <a:off x="13037225" y="2852509"/>
                    <a:ext cx="0" cy="36000"/>
                  </a:xfrm>
                  <a:prstGeom prst="line">
                    <a:avLst/>
                  </a:prstGeom>
                  <a:noFill/>
                  <a:ln w="9525" cap="flat" cmpd="sng" algn="ctr">
                    <a:solidFill>
                      <a:srgbClr val="006068"/>
                    </a:solidFill>
                    <a:prstDash val="solid"/>
                    <a:miter lim="800000"/>
                  </a:ln>
                  <a:effectLst/>
                </p:spPr>
              </p:cxnSp>
              <p:cxnSp>
                <p:nvCxnSpPr>
                  <p:cNvPr id="272" name="Straight Connector 271"/>
                  <p:cNvCxnSpPr/>
                  <p:nvPr/>
                </p:nvCxnSpPr>
                <p:spPr>
                  <a:xfrm>
                    <a:off x="13464871" y="2852509"/>
                    <a:ext cx="0" cy="36000"/>
                  </a:xfrm>
                  <a:prstGeom prst="line">
                    <a:avLst/>
                  </a:prstGeom>
                  <a:noFill/>
                  <a:ln w="9525" cap="flat" cmpd="sng" algn="ctr">
                    <a:solidFill>
                      <a:srgbClr val="006068"/>
                    </a:solidFill>
                    <a:prstDash val="solid"/>
                    <a:miter lim="800000"/>
                  </a:ln>
                  <a:effectLst/>
                </p:spPr>
              </p:cxnSp>
              <p:cxnSp>
                <p:nvCxnSpPr>
                  <p:cNvPr id="273" name="Straight Connector 272"/>
                  <p:cNvCxnSpPr/>
                  <p:nvPr/>
                </p:nvCxnSpPr>
                <p:spPr>
                  <a:xfrm>
                    <a:off x="14106340" y="2852509"/>
                    <a:ext cx="0" cy="36000"/>
                  </a:xfrm>
                  <a:prstGeom prst="line">
                    <a:avLst/>
                  </a:prstGeom>
                  <a:noFill/>
                  <a:ln w="9525" cap="flat" cmpd="sng" algn="ctr">
                    <a:solidFill>
                      <a:srgbClr val="006068"/>
                    </a:solidFill>
                    <a:prstDash val="solid"/>
                    <a:miter lim="800000"/>
                  </a:ln>
                  <a:effectLst/>
                </p:spPr>
              </p:cxnSp>
              <p:cxnSp>
                <p:nvCxnSpPr>
                  <p:cNvPr id="274" name="Straight Connector 273"/>
                  <p:cNvCxnSpPr/>
                  <p:nvPr/>
                </p:nvCxnSpPr>
                <p:spPr>
                  <a:xfrm>
                    <a:off x="12181933" y="2852509"/>
                    <a:ext cx="0" cy="36000"/>
                  </a:xfrm>
                  <a:prstGeom prst="line">
                    <a:avLst/>
                  </a:prstGeom>
                  <a:noFill/>
                  <a:ln w="9525" cap="flat" cmpd="sng" algn="ctr">
                    <a:solidFill>
                      <a:srgbClr val="006068"/>
                    </a:solidFill>
                    <a:prstDash val="solid"/>
                    <a:miter lim="800000"/>
                  </a:ln>
                  <a:effectLst/>
                </p:spPr>
              </p:cxnSp>
              <p:cxnSp>
                <p:nvCxnSpPr>
                  <p:cNvPr id="275" name="Straight Connector 274"/>
                  <p:cNvCxnSpPr/>
                  <p:nvPr/>
                </p:nvCxnSpPr>
                <p:spPr>
                  <a:xfrm>
                    <a:off x="12823402" y="2852509"/>
                    <a:ext cx="0" cy="36000"/>
                  </a:xfrm>
                  <a:prstGeom prst="line">
                    <a:avLst/>
                  </a:prstGeom>
                  <a:noFill/>
                  <a:ln w="9525" cap="flat" cmpd="sng" algn="ctr">
                    <a:solidFill>
                      <a:srgbClr val="006068"/>
                    </a:solidFill>
                    <a:prstDash val="solid"/>
                    <a:miter lim="800000"/>
                  </a:ln>
                  <a:effectLst/>
                </p:spPr>
              </p:cxnSp>
              <p:cxnSp>
                <p:nvCxnSpPr>
                  <p:cNvPr id="276" name="Straight Connector 275"/>
                  <p:cNvCxnSpPr/>
                  <p:nvPr/>
                </p:nvCxnSpPr>
                <p:spPr>
                  <a:xfrm>
                    <a:off x="13251048" y="2852509"/>
                    <a:ext cx="0" cy="36000"/>
                  </a:xfrm>
                  <a:prstGeom prst="line">
                    <a:avLst/>
                  </a:prstGeom>
                  <a:noFill/>
                  <a:ln w="9525" cap="flat" cmpd="sng" algn="ctr">
                    <a:solidFill>
                      <a:srgbClr val="006068"/>
                    </a:solidFill>
                    <a:prstDash val="solid"/>
                    <a:miter lim="800000"/>
                  </a:ln>
                  <a:effectLst/>
                </p:spPr>
              </p:cxnSp>
              <p:cxnSp>
                <p:nvCxnSpPr>
                  <p:cNvPr id="277" name="Straight Connector 276"/>
                  <p:cNvCxnSpPr/>
                  <p:nvPr/>
                </p:nvCxnSpPr>
                <p:spPr>
                  <a:xfrm>
                    <a:off x="13892517" y="2852509"/>
                    <a:ext cx="0" cy="36000"/>
                  </a:xfrm>
                  <a:prstGeom prst="line">
                    <a:avLst/>
                  </a:prstGeom>
                  <a:noFill/>
                  <a:ln w="9525" cap="flat" cmpd="sng" algn="ctr">
                    <a:solidFill>
                      <a:srgbClr val="006068"/>
                    </a:solidFill>
                    <a:prstDash val="solid"/>
                    <a:miter lim="800000"/>
                  </a:ln>
                  <a:effectLst/>
                </p:spPr>
              </p:cxnSp>
              <p:cxnSp>
                <p:nvCxnSpPr>
                  <p:cNvPr id="278" name="Straight Connector 277"/>
                  <p:cNvCxnSpPr/>
                  <p:nvPr/>
                </p:nvCxnSpPr>
                <p:spPr>
                  <a:xfrm>
                    <a:off x="14533986" y="2852509"/>
                    <a:ext cx="0" cy="36000"/>
                  </a:xfrm>
                  <a:prstGeom prst="line">
                    <a:avLst/>
                  </a:prstGeom>
                  <a:noFill/>
                  <a:ln w="9525" cap="flat" cmpd="sng" algn="ctr">
                    <a:solidFill>
                      <a:srgbClr val="006068"/>
                    </a:solidFill>
                    <a:prstDash val="solid"/>
                    <a:miter lim="800000"/>
                  </a:ln>
                  <a:effectLst/>
                </p:spPr>
              </p:cxnSp>
              <p:cxnSp>
                <p:nvCxnSpPr>
                  <p:cNvPr id="279" name="Straight Connector 278"/>
                  <p:cNvCxnSpPr/>
                  <p:nvPr/>
                </p:nvCxnSpPr>
                <p:spPr>
                  <a:xfrm>
                    <a:off x="14961632" y="2852509"/>
                    <a:ext cx="0" cy="36000"/>
                  </a:xfrm>
                  <a:prstGeom prst="line">
                    <a:avLst/>
                  </a:prstGeom>
                  <a:noFill/>
                  <a:ln w="9525" cap="flat" cmpd="sng" algn="ctr">
                    <a:solidFill>
                      <a:srgbClr val="006068"/>
                    </a:solidFill>
                    <a:prstDash val="solid"/>
                    <a:miter lim="800000"/>
                  </a:ln>
                  <a:effectLst/>
                </p:spPr>
              </p:cxnSp>
              <p:cxnSp>
                <p:nvCxnSpPr>
                  <p:cNvPr id="280" name="Straight Connector 279"/>
                  <p:cNvCxnSpPr/>
                  <p:nvPr/>
                </p:nvCxnSpPr>
                <p:spPr>
                  <a:xfrm>
                    <a:off x="15603101" y="2852509"/>
                    <a:ext cx="0" cy="36000"/>
                  </a:xfrm>
                  <a:prstGeom prst="line">
                    <a:avLst/>
                  </a:prstGeom>
                  <a:noFill/>
                  <a:ln w="9525" cap="flat" cmpd="sng" algn="ctr">
                    <a:solidFill>
                      <a:srgbClr val="006068"/>
                    </a:solidFill>
                    <a:prstDash val="solid"/>
                    <a:miter lim="800000"/>
                  </a:ln>
                  <a:effectLst/>
                </p:spPr>
              </p:cxnSp>
              <p:cxnSp>
                <p:nvCxnSpPr>
                  <p:cNvPr id="281" name="Straight Connector 280"/>
                  <p:cNvCxnSpPr/>
                  <p:nvPr/>
                </p:nvCxnSpPr>
                <p:spPr>
                  <a:xfrm>
                    <a:off x="13678694" y="2852509"/>
                    <a:ext cx="0" cy="36000"/>
                  </a:xfrm>
                  <a:prstGeom prst="line">
                    <a:avLst/>
                  </a:prstGeom>
                  <a:noFill/>
                  <a:ln w="9525" cap="flat" cmpd="sng" algn="ctr">
                    <a:solidFill>
                      <a:srgbClr val="006068"/>
                    </a:solidFill>
                    <a:prstDash val="solid"/>
                    <a:miter lim="800000"/>
                  </a:ln>
                  <a:effectLst/>
                </p:spPr>
              </p:cxnSp>
              <p:cxnSp>
                <p:nvCxnSpPr>
                  <p:cNvPr id="282" name="Straight Connector 281"/>
                  <p:cNvCxnSpPr/>
                  <p:nvPr/>
                </p:nvCxnSpPr>
                <p:spPr>
                  <a:xfrm>
                    <a:off x="14320163" y="2852509"/>
                    <a:ext cx="0" cy="36000"/>
                  </a:xfrm>
                  <a:prstGeom prst="line">
                    <a:avLst/>
                  </a:prstGeom>
                  <a:noFill/>
                  <a:ln w="9525" cap="flat" cmpd="sng" algn="ctr">
                    <a:solidFill>
                      <a:srgbClr val="006068"/>
                    </a:solidFill>
                    <a:prstDash val="solid"/>
                    <a:miter lim="800000"/>
                  </a:ln>
                  <a:effectLst/>
                </p:spPr>
              </p:cxnSp>
              <p:cxnSp>
                <p:nvCxnSpPr>
                  <p:cNvPr id="283" name="Straight Connector 282"/>
                  <p:cNvCxnSpPr/>
                  <p:nvPr/>
                </p:nvCxnSpPr>
                <p:spPr>
                  <a:xfrm>
                    <a:off x="14747809" y="2852509"/>
                    <a:ext cx="0" cy="36000"/>
                  </a:xfrm>
                  <a:prstGeom prst="line">
                    <a:avLst/>
                  </a:prstGeom>
                  <a:noFill/>
                  <a:ln w="9525" cap="flat" cmpd="sng" algn="ctr">
                    <a:solidFill>
                      <a:srgbClr val="006068"/>
                    </a:solidFill>
                    <a:prstDash val="solid"/>
                    <a:miter lim="800000"/>
                  </a:ln>
                  <a:effectLst/>
                </p:spPr>
              </p:cxnSp>
              <p:cxnSp>
                <p:nvCxnSpPr>
                  <p:cNvPr id="284" name="Straight Connector 283"/>
                  <p:cNvCxnSpPr/>
                  <p:nvPr/>
                </p:nvCxnSpPr>
                <p:spPr>
                  <a:xfrm>
                    <a:off x="15175455" y="2852509"/>
                    <a:ext cx="0" cy="36000"/>
                  </a:xfrm>
                  <a:prstGeom prst="line">
                    <a:avLst/>
                  </a:prstGeom>
                  <a:noFill/>
                  <a:ln w="9525" cap="flat" cmpd="sng" algn="ctr">
                    <a:solidFill>
                      <a:srgbClr val="006068"/>
                    </a:solidFill>
                    <a:prstDash val="solid"/>
                    <a:miter lim="800000"/>
                  </a:ln>
                  <a:effectLst/>
                </p:spPr>
              </p:cxnSp>
              <p:cxnSp>
                <p:nvCxnSpPr>
                  <p:cNvPr id="285" name="Straight Connector 284"/>
                  <p:cNvCxnSpPr/>
                  <p:nvPr/>
                </p:nvCxnSpPr>
                <p:spPr>
                  <a:xfrm>
                    <a:off x="15389278" y="2852509"/>
                    <a:ext cx="0" cy="36000"/>
                  </a:xfrm>
                  <a:prstGeom prst="line">
                    <a:avLst/>
                  </a:prstGeom>
                  <a:noFill/>
                  <a:ln w="9525" cap="flat" cmpd="sng" algn="ctr">
                    <a:solidFill>
                      <a:srgbClr val="006068"/>
                    </a:solidFill>
                    <a:prstDash val="solid"/>
                    <a:miter lim="800000"/>
                  </a:ln>
                  <a:effectLst/>
                </p:spPr>
              </p:cxnSp>
              <p:cxnSp>
                <p:nvCxnSpPr>
                  <p:cNvPr id="286" name="Straight Connector 285"/>
                  <p:cNvCxnSpPr/>
                  <p:nvPr/>
                </p:nvCxnSpPr>
                <p:spPr>
                  <a:xfrm>
                    <a:off x="12395756" y="2852509"/>
                    <a:ext cx="0" cy="36000"/>
                  </a:xfrm>
                  <a:prstGeom prst="line">
                    <a:avLst/>
                  </a:prstGeom>
                  <a:noFill/>
                  <a:ln w="9525" cap="flat" cmpd="sng" algn="ctr">
                    <a:solidFill>
                      <a:srgbClr val="006068"/>
                    </a:solidFill>
                    <a:prstDash val="solid"/>
                    <a:miter lim="800000"/>
                  </a:ln>
                  <a:effectLst/>
                </p:spPr>
              </p:cxnSp>
            </p:grpSp>
          </p:grpSp>
          <p:grpSp>
            <p:nvGrpSpPr>
              <p:cNvPr id="170" name="Group 169"/>
              <p:cNvGrpSpPr/>
              <p:nvPr/>
            </p:nvGrpSpPr>
            <p:grpSpPr>
              <a:xfrm>
                <a:off x="11229819" y="888585"/>
                <a:ext cx="216616" cy="1906151"/>
                <a:chOff x="11229819" y="822325"/>
                <a:chExt cx="216616" cy="1906151"/>
              </a:xfrm>
            </p:grpSpPr>
            <p:sp>
              <p:nvSpPr>
                <p:cNvPr id="254" name="Rectangle 98"/>
                <p:cNvSpPr>
                  <a:spLocks noChangeArrowheads="1"/>
                </p:cNvSpPr>
                <p:nvPr/>
              </p:nvSpPr>
              <p:spPr bwMode="auto">
                <a:xfrm>
                  <a:off x="11374230" y="2614614"/>
                  <a:ext cx="7220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55" name="Rectangle 99"/>
                <p:cNvSpPr>
                  <a:spLocks noChangeArrowheads="1"/>
                </p:cNvSpPr>
                <p:nvPr/>
              </p:nvSpPr>
              <p:spPr bwMode="auto">
                <a:xfrm>
                  <a:off x="11302024" y="2435226"/>
                  <a:ext cx="144411"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20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56" name="Rectangle 100"/>
                <p:cNvSpPr>
                  <a:spLocks noChangeArrowheads="1"/>
                </p:cNvSpPr>
                <p:nvPr/>
              </p:nvSpPr>
              <p:spPr bwMode="auto">
                <a:xfrm>
                  <a:off x="11302024" y="2255837"/>
                  <a:ext cx="144411"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57" name="Rectangle 101"/>
                <p:cNvSpPr>
                  <a:spLocks noChangeArrowheads="1"/>
                </p:cNvSpPr>
                <p:nvPr/>
              </p:nvSpPr>
              <p:spPr bwMode="auto">
                <a:xfrm>
                  <a:off x="11302024" y="2076449"/>
                  <a:ext cx="144411"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60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58" name="Rectangle 102"/>
                <p:cNvSpPr>
                  <a:spLocks noChangeArrowheads="1"/>
                </p:cNvSpPr>
                <p:nvPr/>
              </p:nvSpPr>
              <p:spPr bwMode="auto">
                <a:xfrm>
                  <a:off x="11302024" y="1898649"/>
                  <a:ext cx="144411"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80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59" name="Rectangle 103"/>
                <p:cNvSpPr>
                  <a:spLocks noChangeArrowheads="1"/>
                </p:cNvSpPr>
                <p:nvPr/>
              </p:nvSpPr>
              <p:spPr bwMode="auto">
                <a:xfrm>
                  <a:off x="11229819" y="1719262"/>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100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60" name="Rectangle 104"/>
                <p:cNvSpPr>
                  <a:spLocks noChangeArrowheads="1"/>
                </p:cNvSpPr>
                <p:nvPr/>
              </p:nvSpPr>
              <p:spPr bwMode="auto">
                <a:xfrm>
                  <a:off x="11229819" y="1539874"/>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120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61" name="Rectangle 105"/>
                <p:cNvSpPr>
                  <a:spLocks noChangeArrowheads="1"/>
                </p:cNvSpPr>
                <p:nvPr/>
              </p:nvSpPr>
              <p:spPr bwMode="auto">
                <a:xfrm>
                  <a:off x="11229819" y="1360488"/>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140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62" name="Rectangle 106"/>
                <p:cNvSpPr>
                  <a:spLocks noChangeArrowheads="1"/>
                </p:cNvSpPr>
                <p:nvPr/>
              </p:nvSpPr>
              <p:spPr bwMode="auto">
                <a:xfrm>
                  <a:off x="11229819" y="1179513"/>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160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63" name="Rectangle 107"/>
                <p:cNvSpPr>
                  <a:spLocks noChangeArrowheads="1"/>
                </p:cNvSpPr>
                <p:nvPr/>
              </p:nvSpPr>
              <p:spPr bwMode="auto">
                <a:xfrm>
                  <a:off x="11229819" y="1001713"/>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180</a:t>
                  </a:r>
                  <a:endParaRPr kumimoji="0" lang="en-US" sz="1000" b="0" i="0" u="none" strike="noStrike" kern="0" cap="none" spc="0" normalizeH="0" baseline="0" noProof="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264" name="Rectangle 108"/>
                <p:cNvSpPr>
                  <a:spLocks noChangeArrowheads="1"/>
                </p:cNvSpPr>
                <p:nvPr/>
              </p:nvSpPr>
              <p:spPr bwMode="auto">
                <a:xfrm>
                  <a:off x="11229819" y="822325"/>
                  <a:ext cx="216616"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200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grpSp>
          <p:grpSp>
            <p:nvGrpSpPr>
              <p:cNvPr id="171" name="Group 170"/>
              <p:cNvGrpSpPr/>
              <p:nvPr/>
            </p:nvGrpSpPr>
            <p:grpSpPr>
              <a:xfrm>
                <a:off x="11489571" y="939656"/>
                <a:ext cx="49096" cy="1808297"/>
                <a:chOff x="11489571" y="873396"/>
                <a:chExt cx="49096" cy="1808297"/>
              </a:xfrm>
            </p:grpSpPr>
            <p:cxnSp>
              <p:nvCxnSpPr>
                <p:cNvPr id="241" name="Straight Connector 240"/>
                <p:cNvCxnSpPr/>
                <p:nvPr/>
              </p:nvCxnSpPr>
              <p:spPr>
                <a:xfrm>
                  <a:off x="11538667" y="873396"/>
                  <a:ext cx="0" cy="1808297"/>
                </a:xfrm>
                <a:prstGeom prst="line">
                  <a:avLst/>
                </a:prstGeom>
                <a:noFill/>
                <a:ln w="9525" cap="flat" cmpd="sng" algn="ctr">
                  <a:solidFill>
                    <a:srgbClr val="006068"/>
                  </a:solidFill>
                  <a:prstDash val="solid"/>
                  <a:miter lim="800000"/>
                </a:ln>
                <a:effectLst/>
              </p:spPr>
            </p:cxnSp>
            <p:grpSp>
              <p:nvGrpSpPr>
                <p:cNvPr id="242" name="Group 241"/>
                <p:cNvGrpSpPr/>
                <p:nvPr/>
              </p:nvGrpSpPr>
              <p:grpSpPr>
                <a:xfrm>
                  <a:off x="11489571" y="873396"/>
                  <a:ext cx="49096" cy="1808297"/>
                  <a:chOff x="11489571" y="873396"/>
                  <a:chExt cx="49096" cy="1808297"/>
                </a:xfrm>
              </p:grpSpPr>
              <p:cxnSp>
                <p:nvCxnSpPr>
                  <p:cNvPr id="243" name="Straight Connector 242"/>
                  <p:cNvCxnSpPr/>
                  <p:nvPr/>
                </p:nvCxnSpPr>
                <p:spPr>
                  <a:xfrm>
                    <a:off x="11489571" y="873396"/>
                    <a:ext cx="49096" cy="0"/>
                  </a:xfrm>
                  <a:prstGeom prst="line">
                    <a:avLst/>
                  </a:prstGeom>
                  <a:noFill/>
                  <a:ln w="9525" cap="flat" cmpd="sng" algn="ctr">
                    <a:solidFill>
                      <a:srgbClr val="006068"/>
                    </a:solidFill>
                    <a:prstDash val="solid"/>
                    <a:miter lim="800000"/>
                  </a:ln>
                  <a:effectLst/>
                </p:spPr>
              </p:cxnSp>
              <p:cxnSp>
                <p:nvCxnSpPr>
                  <p:cNvPr id="244" name="Straight Connector 243"/>
                  <p:cNvCxnSpPr/>
                  <p:nvPr/>
                </p:nvCxnSpPr>
                <p:spPr>
                  <a:xfrm>
                    <a:off x="11489571" y="1054226"/>
                    <a:ext cx="49096" cy="0"/>
                  </a:xfrm>
                  <a:prstGeom prst="line">
                    <a:avLst/>
                  </a:prstGeom>
                  <a:noFill/>
                  <a:ln w="9525" cap="flat" cmpd="sng" algn="ctr">
                    <a:solidFill>
                      <a:srgbClr val="006068"/>
                    </a:solidFill>
                    <a:prstDash val="solid"/>
                    <a:miter lim="800000"/>
                  </a:ln>
                  <a:effectLst/>
                </p:spPr>
              </p:cxnSp>
              <p:cxnSp>
                <p:nvCxnSpPr>
                  <p:cNvPr id="245" name="Straight Connector 244"/>
                  <p:cNvCxnSpPr/>
                  <p:nvPr/>
                </p:nvCxnSpPr>
                <p:spPr>
                  <a:xfrm>
                    <a:off x="11489571" y="1235056"/>
                    <a:ext cx="49096" cy="0"/>
                  </a:xfrm>
                  <a:prstGeom prst="line">
                    <a:avLst/>
                  </a:prstGeom>
                  <a:noFill/>
                  <a:ln w="9525" cap="flat" cmpd="sng" algn="ctr">
                    <a:solidFill>
                      <a:srgbClr val="006068"/>
                    </a:solidFill>
                    <a:prstDash val="solid"/>
                    <a:miter lim="800000"/>
                  </a:ln>
                  <a:effectLst/>
                </p:spPr>
              </p:cxnSp>
              <p:cxnSp>
                <p:nvCxnSpPr>
                  <p:cNvPr id="246" name="Straight Connector 245"/>
                  <p:cNvCxnSpPr/>
                  <p:nvPr/>
                </p:nvCxnSpPr>
                <p:spPr>
                  <a:xfrm>
                    <a:off x="11489571" y="1415886"/>
                    <a:ext cx="49096" cy="0"/>
                  </a:xfrm>
                  <a:prstGeom prst="line">
                    <a:avLst/>
                  </a:prstGeom>
                  <a:noFill/>
                  <a:ln w="9525" cap="flat" cmpd="sng" algn="ctr">
                    <a:solidFill>
                      <a:srgbClr val="006068"/>
                    </a:solidFill>
                    <a:prstDash val="solid"/>
                    <a:miter lim="800000"/>
                  </a:ln>
                  <a:effectLst/>
                </p:spPr>
              </p:cxnSp>
              <p:cxnSp>
                <p:nvCxnSpPr>
                  <p:cNvPr id="247" name="Straight Connector 246"/>
                  <p:cNvCxnSpPr/>
                  <p:nvPr/>
                </p:nvCxnSpPr>
                <p:spPr>
                  <a:xfrm>
                    <a:off x="11489571" y="1596716"/>
                    <a:ext cx="49096" cy="0"/>
                  </a:xfrm>
                  <a:prstGeom prst="line">
                    <a:avLst/>
                  </a:prstGeom>
                  <a:noFill/>
                  <a:ln w="9525" cap="flat" cmpd="sng" algn="ctr">
                    <a:solidFill>
                      <a:srgbClr val="006068"/>
                    </a:solidFill>
                    <a:prstDash val="solid"/>
                    <a:miter lim="800000"/>
                  </a:ln>
                  <a:effectLst/>
                </p:spPr>
              </p:cxnSp>
              <p:cxnSp>
                <p:nvCxnSpPr>
                  <p:cNvPr id="248" name="Straight Connector 247"/>
                  <p:cNvCxnSpPr/>
                  <p:nvPr/>
                </p:nvCxnSpPr>
                <p:spPr>
                  <a:xfrm>
                    <a:off x="11489571" y="1777546"/>
                    <a:ext cx="49096" cy="0"/>
                  </a:xfrm>
                  <a:prstGeom prst="line">
                    <a:avLst/>
                  </a:prstGeom>
                  <a:noFill/>
                  <a:ln w="9525" cap="flat" cmpd="sng" algn="ctr">
                    <a:solidFill>
                      <a:srgbClr val="006068"/>
                    </a:solidFill>
                    <a:prstDash val="solid"/>
                    <a:miter lim="800000"/>
                  </a:ln>
                  <a:effectLst/>
                </p:spPr>
              </p:cxnSp>
              <p:cxnSp>
                <p:nvCxnSpPr>
                  <p:cNvPr id="249" name="Straight Connector 248"/>
                  <p:cNvCxnSpPr/>
                  <p:nvPr/>
                </p:nvCxnSpPr>
                <p:spPr>
                  <a:xfrm>
                    <a:off x="11489571" y="1958376"/>
                    <a:ext cx="49096" cy="0"/>
                  </a:xfrm>
                  <a:prstGeom prst="line">
                    <a:avLst/>
                  </a:prstGeom>
                  <a:noFill/>
                  <a:ln w="9525" cap="flat" cmpd="sng" algn="ctr">
                    <a:solidFill>
                      <a:srgbClr val="006068"/>
                    </a:solidFill>
                    <a:prstDash val="solid"/>
                    <a:miter lim="800000"/>
                  </a:ln>
                  <a:effectLst/>
                </p:spPr>
              </p:cxnSp>
              <p:cxnSp>
                <p:nvCxnSpPr>
                  <p:cNvPr id="250" name="Straight Connector 249"/>
                  <p:cNvCxnSpPr/>
                  <p:nvPr/>
                </p:nvCxnSpPr>
                <p:spPr>
                  <a:xfrm>
                    <a:off x="11489571" y="2139206"/>
                    <a:ext cx="49096" cy="0"/>
                  </a:xfrm>
                  <a:prstGeom prst="line">
                    <a:avLst/>
                  </a:prstGeom>
                  <a:noFill/>
                  <a:ln w="9525" cap="flat" cmpd="sng" algn="ctr">
                    <a:solidFill>
                      <a:srgbClr val="006068"/>
                    </a:solidFill>
                    <a:prstDash val="solid"/>
                    <a:miter lim="800000"/>
                  </a:ln>
                  <a:effectLst/>
                </p:spPr>
              </p:cxnSp>
              <p:cxnSp>
                <p:nvCxnSpPr>
                  <p:cNvPr id="251" name="Straight Connector 250"/>
                  <p:cNvCxnSpPr/>
                  <p:nvPr/>
                </p:nvCxnSpPr>
                <p:spPr>
                  <a:xfrm>
                    <a:off x="11489571" y="2320036"/>
                    <a:ext cx="49096" cy="0"/>
                  </a:xfrm>
                  <a:prstGeom prst="line">
                    <a:avLst/>
                  </a:prstGeom>
                  <a:noFill/>
                  <a:ln w="9525" cap="flat" cmpd="sng" algn="ctr">
                    <a:solidFill>
                      <a:srgbClr val="006068"/>
                    </a:solidFill>
                    <a:prstDash val="solid"/>
                    <a:miter lim="800000"/>
                  </a:ln>
                  <a:effectLst/>
                </p:spPr>
              </p:cxnSp>
              <p:cxnSp>
                <p:nvCxnSpPr>
                  <p:cNvPr id="252" name="Straight Connector 251"/>
                  <p:cNvCxnSpPr/>
                  <p:nvPr/>
                </p:nvCxnSpPr>
                <p:spPr>
                  <a:xfrm>
                    <a:off x="11489571" y="2500866"/>
                    <a:ext cx="49096" cy="0"/>
                  </a:xfrm>
                  <a:prstGeom prst="line">
                    <a:avLst/>
                  </a:prstGeom>
                  <a:noFill/>
                  <a:ln w="9525" cap="flat" cmpd="sng" algn="ctr">
                    <a:solidFill>
                      <a:srgbClr val="006068"/>
                    </a:solidFill>
                    <a:prstDash val="solid"/>
                    <a:miter lim="800000"/>
                  </a:ln>
                  <a:effectLst/>
                </p:spPr>
              </p:cxnSp>
              <p:cxnSp>
                <p:nvCxnSpPr>
                  <p:cNvPr id="253" name="Straight Connector 252"/>
                  <p:cNvCxnSpPr/>
                  <p:nvPr/>
                </p:nvCxnSpPr>
                <p:spPr>
                  <a:xfrm>
                    <a:off x="11489571" y="2681693"/>
                    <a:ext cx="49096" cy="0"/>
                  </a:xfrm>
                  <a:prstGeom prst="line">
                    <a:avLst/>
                  </a:prstGeom>
                  <a:noFill/>
                  <a:ln w="9525" cap="flat" cmpd="sng" algn="ctr">
                    <a:solidFill>
                      <a:srgbClr val="006068"/>
                    </a:solidFill>
                    <a:prstDash val="solid"/>
                    <a:miter lim="800000"/>
                  </a:ln>
                  <a:effectLst/>
                </p:spPr>
              </p:cxnSp>
            </p:grpSp>
          </p:grpSp>
          <p:sp>
            <p:nvSpPr>
              <p:cNvPr id="172" name="Freeform 171"/>
              <p:cNvSpPr/>
              <p:nvPr/>
            </p:nvSpPr>
            <p:spPr>
              <a:xfrm>
                <a:off x="11751605" y="2107145"/>
                <a:ext cx="3841870" cy="333774"/>
              </a:xfrm>
              <a:custGeom>
                <a:avLst/>
                <a:gdLst>
                  <a:gd name="connsiteX0" fmla="*/ 0 w 3841870"/>
                  <a:gd name="connsiteY0" fmla="*/ 6954 h 333774"/>
                  <a:gd name="connsiteX1" fmla="*/ 646685 w 3841870"/>
                  <a:gd name="connsiteY1" fmla="*/ 146026 h 333774"/>
                  <a:gd name="connsiteX2" fmla="*/ 1282941 w 3841870"/>
                  <a:gd name="connsiteY2" fmla="*/ 0 h 333774"/>
                  <a:gd name="connsiteX3" fmla="*/ 1922673 w 3841870"/>
                  <a:gd name="connsiteY3" fmla="*/ 250330 h 333774"/>
                  <a:gd name="connsiteX4" fmla="*/ 2565882 w 3841870"/>
                  <a:gd name="connsiteY4" fmla="*/ 333774 h 333774"/>
                  <a:gd name="connsiteX5" fmla="*/ 3205615 w 3841870"/>
                  <a:gd name="connsiteY5" fmla="*/ 264237 h 333774"/>
                  <a:gd name="connsiteX6" fmla="*/ 3841870 w 3841870"/>
                  <a:gd name="connsiteY6" fmla="*/ 69536 h 33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1870" h="333774">
                    <a:moveTo>
                      <a:pt x="0" y="6954"/>
                    </a:moveTo>
                    <a:lnTo>
                      <a:pt x="646685" y="146026"/>
                    </a:lnTo>
                    <a:lnTo>
                      <a:pt x="1282941" y="0"/>
                    </a:lnTo>
                    <a:lnTo>
                      <a:pt x="1922673" y="250330"/>
                    </a:lnTo>
                    <a:lnTo>
                      <a:pt x="2565882" y="333774"/>
                    </a:lnTo>
                    <a:lnTo>
                      <a:pt x="3205615" y="264237"/>
                    </a:lnTo>
                    <a:lnTo>
                      <a:pt x="3841870" y="69536"/>
                    </a:lnTo>
                  </a:path>
                </a:pathLst>
              </a:custGeom>
              <a:noFill/>
              <a:ln w="28575" cap="flat" cmpd="sng" algn="ctr">
                <a:solidFill>
                  <a:srgbClr val="E46C0A"/>
                </a:solidFill>
                <a:prstDash val="sysDot"/>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3" name="Freeform 172"/>
              <p:cNvSpPr/>
              <p:nvPr/>
            </p:nvSpPr>
            <p:spPr>
              <a:xfrm>
                <a:off x="11748128" y="1957643"/>
                <a:ext cx="3855778" cy="389402"/>
              </a:xfrm>
              <a:custGeom>
                <a:avLst/>
                <a:gdLst>
                  <a:gd name="connsiteX0" fmla="*/ 0 w 3855778"/>
                  <a:gd name="connsiteY0" fmla="*/ 389402 h 389402"/>
                  <a:gd name="connsiteX1" fmla="*/ 646686 w 3855778"/>
                  <a:gd name="connsiteY1" fmla="*/ 100827 h 389402"/>
                  <a:gd name="connsiteX2" fmla="*/ 1286418 w 3855778"/>
                  <a:gd name="connsiteY2" fmla="*/ 6953 h 389402"/>
                  <a:gd name="connsiteX3" fmla="*/ 1929627 w 3855778"/>
                  <a:gd name="connsiteY3" fmla="*/ 274667 h 389402"/>
                  <a:gd name="connsiteX4" fmla="*/ 2569359 w 3855778"/>
                  <a:gd name="connsiteY4" fmla="*/ 173840 h 389402"/>
                  <a:gd name="connsiteX5" fmla="*/ 3212569 w 3855778"/>
                  <a:gd name="connsiteY5" fmla="*/ 128641 h 389402"/>
                  <a:gd name="connsiteX6" fmla="*/ 3855778 w 3855778"/>
                  <a:gd name="connsiteY6" fmla="*/ 0 h 389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5778" h="389402">
                    <a:moveTo>
                      <a:pt x="0" y="389402"/>
                    </a:moveTo>
                    <a:lnTo>
                      <a:pt x="646686" y="100827"/>
                    </a:lnTo>
                    <a:lnTo>
                      <a:pt x="1286418" y="6953"/>
                    </a:lnTo>
                    <a:lnTo>
                      <a:pt x="1929627" y="274667"/>
                    </a:lnTo>
                    <a:lnTo>
                      <a:pt x="2569359" y="173840"/>
                    </a:lnTo>
                    <a:lnTo>
                      <a:pt x="3212569" y="128641"/>
                    </a:lnTo>
                    <a:lnTo>
                      <a:pt x="3855778" y="0"/>
                    </a:lnTo>
                  </a:path>
                </a:pathLst>
              </a:custGeom>
              <a:noFill/>
              <a:ln w="28575" cap="flat" cmpd="sng" algn="ctr">
                <a:solidFill>
                  <a:srgbClr val="E46C0A"/>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4" name="Freeform 173"/>
              <p:cNvSpPr/>
              <p:nvPr/>
            </p:nvSpPr>
            <p:spPr>
              <a:xfrm>
                <a:off x="11744651" y="1324864"/>
                <a:ext cx="3852301" cy="250330"/>
              </a:xfrm>
              <a:custGeom>
                <a:avLst/>
                <a:gdLst>
                  <a:gd name="connsiteX0" fmla="*/ 0 w 3852301"/>
                  <a:gd name="connsiteY0" fmla="*/ 180794 h 250330"/>
                  <a:gd name="connsiteX1" fmla="*/ 650163 w 3852301"/>
                  <a:gd name="connsiteY1" fmla="*/ 0 h 250330"/>
                  <a:gd name="connsiteX2" fmla="*/ 1293372 w 3852301"/>
                  <a:gd name="connsiteY2" fmla="*/ 69536 h 250330"/>
                  <a:gd name="connsiteX3" fmla="*/ 1929627 w 3852301"/>
                  <a:gd name="connsiteY3" fmla="*/ 24337 h 250330"/>
                  <a:gd name="connsiteX4" fmla="*/ 2569360 w 3852301"/>
                  <a:gd name="connsiteY4" fmla="*/ 250330 h 250330"/>
                  <a:gd name="connsiteX5" fmla="*/ 3209092 w 3852301"/>
                  <a:gd name="connsiteY5" fmla="*/ 76490 h 250330"/>
                  <a:gd name="connsiteX6" fmla="*/ 3852301 w 3852301"/>
                  <a:gd name="connsiteY6" fmla="*/ 20861 h 25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2301" h="250330">
                    <a:moveTo>
                      <a:pt x="0" y="180794"/>
                    </a:moveTo>
                    <a:lnTo>
                      <a:pt x="650163" y="0"/>
                    </a:lnTo>
                    <a:lnTo>
                      <a:pt x="1293372" y="69536"/>
                    </a:lnTo>
                    <a:lnTo>
                      <a:pt x="1929627" y="24337"/>
                    </a:lnTo>
                    <a:lnTo>
                      <a:pt x="2569360" y="250330"/>
                    </a:lnTo>
                    <a:lnTo>
                      <a:pt x="3209092" y="76490"/>
                    </a:lnTo>
                    <a:lnTo>
                      <a:pt x="3852301" y="20861"/>
                    </a:lnTo>
                  </a:path>
                </a:pathLst>
              </a:custGeom>
              <a:noFill/>
              <a:ln w="28575" cap="flat" cmpd="sng" algn="ctr">
                <a:solidFill>
                  <a:srgbClr val="BACDD6">
                    <a:lumMod val="75000"/>
                  </a:srgbClr>
                </a:solidFill>
                <a:prstDash val="sysDot"/>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5" name="Freeform 174"/>
              <p:cNvSpPr/>
              <p:nvPr/>
            </p:nvSpPr>
            <p:spPr>
              <a:xfrm>
                <a:off x="11751605" y="1314433"/>
                <a:ext cx="3841870" cy="744037"/>
              </a:xfrm>
              <a:custGeom>
                <a:avLst/>
                <a:gdLst>
                  <a:gd name="connsiteX0" fmla="*/ 0 w 3841870"/>
                  <a:gd name="connsiteY0" fmla="*/ 744037 h 744037"/>
                  <a:gd name="connsiteX1" fmla="*/ 639732 w 3841870"/>
                  <a:gd name="connsiteY1" fmla="*/ 299006 h 744037"/>
                  <a:gd name="connsiteX2" fmla="*/ 1282941 w 3841870"/>
                  <a:gd name="connsiteY2" fmla="*/ 274668 h 744037"/>
                  <a:gd name="connsiteX3" fmla="*/ 1922673 w 3841870"/>
                  <a:gd name="connsiteY3" fmla="*/ 135596 h 744037"/>
                  <a:gd name="connsiteX4" fmla="*/ 2562406 w 3841870"/>
                  <a:gd name="connsiteY4" fmla="*/ 0 h 744037"/>
                  <a:gd name="connsiteX5" fmla="*/ 3209092 w 3841870"/>
                  <a:gd name="connsiteY5" fmla="*/ 229470 h 744037"/>
                  <a:gd name="connsiteX6" fmla="*/ 3841870 w 3841870"/>
                  <a:gd name="connsiteY6" fmla="*/ 267714 h 74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1870" h="744037">
                    <a:moveTo>
                      <a:pt x="0" y="744037"/>
                    </a:moveTo>
                    <a:lnTo>
                      <a:pt x="639732" y="299006"/>
                    </a:lnTo>
                    <a:lnTo>
                      <a:pt x="1282941" y="274668"/>
                    </a:lnTo>
                    <a:lnTo>
                      <a:pt x="1922673" y="135596"/>
                    </a:lnTo>
                    <a:lnTo>
                      <a:pt x="2562406" y="0"/>
                    </a:lnTo>
                    <a:lnTo>
                      <a:pt x="3209092" y="229470"/>
                    </a:lnTo>
                    <a:lnTo>
                      <a:pt x="3841870" y="267714"/>
                    </a:lnTo>
                  </a:path>
                </a:pathLst>
              </a:custGeom>
              <a:noFill/>
              <a:ln w="28575" cap="flat" cmpd="sng" algn="ctr">
                <a:solidFill>
                  <a:srgbClr val="BACDD6">
                    <a:lumMod val="75000"/>
                  </a:srgbClr>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6" name="Freeform 10"/>
              <p:cNvSpPr>
                <a:spLocks noEditPoints="1"/>
              </p:cNvSpPr>
              <p:nvPr/>
            </p:nvSpPr>
            <p:spPr bwMode="auto">
              <a:xfrm>
                <a:off x="11720513" y="2123660"/>
                <a:ext cx="58737" cy="454025"/>
              </a:xfrm>
              <a:custGeom>
                <a:avLst/>
                <a:gdLst>
                  <a:gd name="T0" fmla="*/ 16 w 37"/>
                  <a:gd name="T1" fmla="*/ 284 h 286"/>
                  <a:gd name="T2" fmla="*/ 16 w 37"/>
                  <a:gd name="T3" fmla="*/ 143 h 286"/>
                  <a:gd name="T4" fmla="*/ 16 w 37"/>
                  <a:gd name="T5" fmla="*/ 2 h 286"/>
                  <a:gd name="T6" fmla="*/ 20 w 37"/>
                  <a:gd name="T7" fmla="*/ 2 h 286"/>
                  <a:gd name="T8" fmla="*/ 20 w 37"/>
                  <a:gd name="T9" fmla="*/ 143 h 286"/>
                  <a:gd name="T10" fmla="*/ 20 w 37"/>
                  <a:gd name="T11" fmla="*/ 284 h 286"/>
                  <a:gd name="T12" fmla="*/ 16 w 37"/>
                  <a:gd name="T13" fmla="*/ 284 h 286"/>
                  <a:gd name="T14" fmla="*/ 0 w 37"/>
                  <a:gd name="T15" fmla="*/ 282 h 286"/>
                  <a:gd name="T16" fmla="*/ 37 w 37"/>
                  <a:gd name="T17" fmla="*/ 282 h 286"/>
                  <a:gd name="T18" fmla="*/ 37 w 37"/>
                  <a:gd name="T19" fmla="*/ 286 h 286"/>
                  <a:gd name="T20" fmla="*/ 0 w 37"/>
                  <a:gd name="T21" fmla="*/ 286 h 286"/>
                  <a:gd name="T22" fmla="*/ 0 w 37"/>
                  <a:gd name="T23" fmla="*/ 282 h 286"/>
                  <a:gd name="T24" fmla="*/ 0 w 37"/>
                  <a:gd name="T25" fmla="*/ 0 h 286"/>
                  <a:gd name="T26" fmla="*/ 37 w 37"/>
                  <a:gd name="T27" fmla="*/ 0 h 286"/>
                  <a:gd name="T28" fmla="*/ 37 w 37"/>
                  <a:gd name="T29" fmla="*/ 4 h 286"/>
                  <a:gd name="T30" fmla="*/ 0 w 37"/>
                  <a:gd name="T31" fmla="*/ 4 h 286"/>
                  <a:gd name="T32" fmla="*/ 0 w 37"/>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86">
                    <a:moveTo>
                      <a:pt x="16" y="284"/>
                    </a:moveTo>
                    <a:lnTo>
                      <a:pt x="16" y="143"/>
                    </a:lnTo>
                    <a:lnTo>
                      <a:pt x="16" y="2"/>
                    </a:lnTo>
                    <a:lnTo>
                      <a:pt x="20" y="2"/>
                    </a:lnTo>
                    <a:lnTo>
                      <a:pt x="20" y="143"/>
                    </a:lnTo>
                    <a:lnTo>
                      <a:pt x="20" y="284"/>
                    </a:lnTo>
                    <a:lnTo>
                      <a:pt x="16" y="284"/>
                    </a:lnTo>
                    <a:close/>
                    <a:moveTo>
                      <a:pt x="0" y="282"/>
                    </a:moveTo>
                    <a:lnTo>
                      <a:pt x="37" y="282"/>
                    </a:lnTo>
                    <a:lnTo>
                      <a:pt x="37" y="286"/>
                    </a:lnTo>
                    <a:lnTo>
                      <a:pt x="0" y="286"/>
                    </a:lnTo>
                    <a:lnTo>
                      <a:pt x="0" y="282"/>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7" name="Freeform 11"/>
              <p:cNvSpPr>
                <a:spLocks noEditPoints="1"/>
              </p:cNvSpPr>
              <p:nvPr/>
            </p:nvSpPr>
            <p:spPr bwMode="auto">
              <a:xfrm>
                <a:off x="12360275" y="1836323"/>
                <a:ext cx="58737" cy="436563"/>
              </a:xfrm>
              <a:custGeom>
                <a:avLst/>
                <a:gdLst>
                  <a:gd name="T0" fmla="*/ 17 w 37"/>
                  <a:gd name="T1" fmla="*/ 273 h 275"/>
                  <a:gd name="T2" fmla="*/ 17 w 37"/>
                  <a:gd name="T3" fmla="*/ 138 h 275"/>
                  <a:gd name="T4" fmla="*/ 17 w 37"/>
                  <a:gd name="T5" fmla="*/ 2 h 275"/>
                  <a:gd name="T6" fmla="*/ 21 w 37"/>
                  <a:gd name="T7" fmla="*/ 2 h 275"/>
                  <a:gd name="T8" fmla="*/ 21 w 37"/>
                  <a:gd name="T9" fmla="*/ 138 h 275"/>
                  <a:gd name="T10" fmla="*/ 21 w 37"/>
                  <a:gd name="T11" fmla="*/ 273 h 275"/>
                  <a:gd name="T12" fmla="*/ 17 w 37"/>
                  <a:gd name="T13" fmla="*/ 273 h 275"/>
                  <a:gd name="T14" fmla="*/ 0 w 37"/>
                  <a:gd name="T15" fmla="*/ 271 h 275"/>
                  <a:gd name="T16" fmla="*/ 37 w 37"/>
                  <a:gd name="T17" fmla="*/ 271 h 275"/>
                  <a:gd name="T18" fmla="*/ 37 w 37"/>
                  <a:gd name="T19" fmla="*/ 275 h 275"/>
                  <a:gd name="T20" fmla="*/ 0 w 37"/>
                  <a:gd name="T21" fmla="*/ 275 h 275"/>
                  <a:gd name="T22" fmla="*/ 0 w 37"/>
                  <a:gd name="T23" fmla="*/ 271 h 275"/>
                  <a:gd name="T24" fmla="*/ 0 w 37"/>
                  <a:gd name="T25" fmla="*/ 0 h 275"/>
                  <a:gd name="T26" fmla="*/ 37 w 37"/>
                  <a:gd name="T27" fmla="*/ 0 h 275"/>
                  <a:gd name="T28" fmla="*/ 37 w 37"/>
                  <a:gd name="T29" fmla="*/ 3 h 275"/>
                  <a:gd name="T30" fmla="*/ 0 w 37"/>
                  <a:gd name="T31" fmla="*/ 3 h 275"/>
                  <a:gd name="T32" fmla="*/ 0 w 37"/>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75">
                    <a:moveTo>
                      <a:pt x="17" y="273"/>
                    </a:moveTo>
                    <a:lnTo>
                      <a:pt x="17" y="138"/>
                    </a:lnTo>
                    <a:lnTo>
                      <a:pt x="17" y="2"/>
                    </a:lnTo>
                    <a:lnTo>
                      <a:pt x="21" y="2"/>
                    </a:lnTo>
                    <a:lnTo>
                      <a:pt x="21" y="138"/>
                    </a:lnTo>
                    <a:lnTo>
                      <a:pt x="21" y="273"/>
                    </a:lnTo>
                    <a:lnTo>
                      <a:pt x="17" y="273"/>
                    </a:lnTo>
                    <a:close/>
                    <a:moveTo>
                      <a:pt x="0" y="271"/>
                    </a:moveTo>
                    <a:lnTo>
                      <a:pt x="37" y="271"/>
                    </a:lnTo>
                    <a:lnTo>
                      <a:pt x="37" y="275"/>
                    </a:lnTo>
                    <a:lnTo>
                      <a:pt x="0" y="275"/>
                    </a:lnTo>
                    <a:lnTo>
                      <a:pt x="0" y="271"/>
                    </a:lnTo>
                    <a:close/>
                    <a:moveTo>
                      <a:pt x="0" y="0"/>
                    </a:moveTo>
                    <a:lnTo>
                      <a:pt x="37" y="0"/>
                    </a:lnTo>
                    <a:lnTo>
                      <a:pt x="37" y="3"/>
                    </a:lnTo>
                    <a:lnTo>
                      <a:pt x="0" y="3"/>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8" name="Freeform 12"/>
              <p:cNvSpPr>
                <a:spLocks noEditPoints="1"/>
              </p:cNvSpPr>
              <p:nvPr/>
            </p:nvSpPr>
            <p:spPr bwMode="auto">
              <a:xfrm>
                <a:off x="13001625" y="1737898"/>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9" name="Freeform 13"/>
              <p:cNvSpPr>
                <a:spLocks noEditPoints="1"/>
              </p:cNvSpPr>
              <p:nvPr/>
            </p:nvSpPr>
            <p:spPr bwMode="auto">
              <a:xfrm>
                <a:off x="13641388" y="2006185"/>
                <a:ext cx="55562" cy="454025"/>
              </a:xfrm>
              <a:custGeom>
                <a:avLst/>
                <a:gdLst>
                  <a:gd name="T0" fmla="*/ 16 w 35"/>
                  <a:gd name="T1" fmla="*/ 284 h 286"/>
                  <a:gd name="T2" fmla="*/ 16 w 35"/>
                  <a:gd name="T3" fmla="*/ 143 h 286"/>
                  <a:gd name="T4" fmla="*/ 16 w 35"/>
                  <a:gd name="T5" fmla="*/ 2 h 286"/>
                  <a:gd name="T6" fmla="*/ 20 w 35"/>
                  <a:gd name="T7" fmla="*/ 2 h 286"/>
                  <a:gd name="T8" fmla="*/ 20 w 35"/>
                  <a:gd name="T9" fmla="*/ 143 h 286"/>
                  <a:gd name="T10" fmla="*/ 20 w 35"/>
                  <a:gd name="T11" fmla="*/ 284 h 286"/>
                  <a:gd name="T12" fmla="*/ 16 w 35"/>
                  <a:gd name="T13" fmla="*/ 284 h 286"/>
                  <a:gd name="T14" fmla="*/ 0 w 35"/>
                  <a:gd name="T15" fmla="*/ 282 h 286"/>
                  <a:gd name="T16" fmla="*/ 35 w 35"/>
                  <a:gd name="T17" fmla="*/ 282 h 286"/>
                  <a:gd name="T18" fmla="*/ 35 w 35"/>
                  <a:gd name="T19" fmla="*/ 286 h 286"/>
                  <a:gd name="T20" fmla="*/ 0 w 35"/>
                  <a:gd name="T21" fmla="*/ 286 h 286"/>
                  <a:gd name="T22" fmla="*/ 0 w 35"/>
                  <a:gd name="T23" fmla="*/ 282 h 286"/>
                  <a:gd name="T24" fmla="*/ 0 w 35"/>
                  <a:gd name="T25" fmla="*/ 0 h 286"/>
                  <a:gd name="T26" fmla="*/ 35 w 35"/>
                  <a:gd name="T27" fmla="*/ 0 h 286"/>
                  <a:gd name="T28" fmla="*/ 35 w 35"/>
                  <a:gd name="T29" fmla="*/ 4 h 286"/>
                  <a:gd name="T30" fmla="*/ 0 w 35"/>
                  <a:gd name="T31" fmla="*/ 4 h 286"/>
                  <a:gd name="T32" fmla="*/ 0 w 35"/>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86">
                    <a:moveTo>
                      <a:pt x="16" y="284"/>
                    </a:moveTo>
                    <a:lnTo>
                      <a:pt x="16" y="143"/>
                    </a:lnTo>
                    <a:lnTo>
                      <a:pt x="16" y="2"/>
                    </a:lnTo>
                    <a:lnTo>
                      <a:pt x="20" y="2"/>
                    </a:lnTo>
                    <a:lnTo>
                      <a:pt x="20" y="143"/>
                    </a:lnTo>
                    <a:lnTo>
                      <a:pt x="20" y="284"/>
                    </a:lnTo>
                    <a:lnTo>
                      <a:pt x="16" y="284"/>
                    </a:lnTo>
                    <a:close/>
                    <a:moveTo>
                      <a:pt x="0" y="282"/>
                    </a:moveTo>
                    <a:lnTo>
                      <a:pt x="35" y="282"/>
                    </a:lnTo>
                    <a:lnTo>
                      <a:pt x="35" y="286"/>
                    </a:lnTo>
                    <a:lnTo>
                      <a:pt x="0" y="286"/>
                    </a:lnTo>
                    <a:lnTo>
                      <a:pt x="0" y="282"/>
                    </a:lnTo>
                    <a:close/>
                    <a:moveTo>
                      <a:pt x="0" y="0"/>
                    </a:moveTo>
                    <a:lnTo>
                      <a:pt x="35" y="0"/>
                    </a:lnTo>
                    <a:lnTo>
                      <a:pt x="35"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0" name="Freeform 14"/>
              <p:cNvSpPr>
                <a:spLocks noEditPoints="1"/>
              </p:cNvSpPr>
              <p:nvPr/>
            </p:nvSpPr>
            <p:spPr bwMode="auto">
              <a:xfrm>
                <a:off x="14281150" y="1899823"/>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1" name="Freeform 15"/>
              <p:cNvSpPr>
                <a:spLocks noEditPoints="1"/>
              </p:cNvSpPr>
              <p:nvPr/>
            </p:nvSpPr>
            <p:spPr bwMode="auto">
              <a:xfrm>
                <a:off x="14920913" y="1863310"/>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2" name="Freeform 16"/>
              <p:cNvSpPr>
                <a:spLocks noEditPoints="1"/>
              </p:cNvSpPr>
              <p:nvPr/>
            </p:nvSpPr>
            <p:spPr bwMode="auto">
              <a:xfrm>
                <a:off x="15560675" y="1728373"/>
                <a:ext cx="57150" cy="455613"/>
              </a:xfrm>
              <a:custGeom>
                <a:avLst/>
                <a:gdLst>
                  <a:gd name="T0" fmla="*/ 16 w 36"/>
                  <a:gd name="T1" fmla="*/ 285 h 287"/>
                  <a:gd name="T2" fmla="*/ 16 w 36"/>
                  <a:gd name="T3" fmla="*/ 143 h 287"/>
                  <a:gd name="T4" fmla="*/ 16 w 36"/>
                  <a:gd name="T5" fmla="*/ 2 h 287"/>
                  <a:gd name="T6" fmla="*/ 20 w 36"/>
                  <a:gd name="T7" fmla="*/ 2 h 287"/>
                  <a:gd name="T8" fmla="*/ 20 w 36"/>
                  <a:gd name="T9" fmla="*/ 143 h 287"/>
                  <a:gd name="T10" fmla="*/ 20 w 36"/>
                  <a:gd name="T11" fmla="*/ 285 h 287"/>
                  <a:gd name="T12" fmla="*/ 16 w 36"/>
                  <a:gd name="T13" fmla="*/ 285 h 287"/>
                  <a:gd name="T14" fmla="*/ 0 w 36"/>
                  <a:gd name="T15" fmla="*/ 283 h 287"/>
                  <a:gd name="T16" fmla="*/ 36 w 36"/>
                  <a:gd name="T17" fmla="*/ 283 h 287"/>
                  <a:gd name="T18" fmla="*/ 36 w 36"/>
                  <a:gd name="T19" fmla="*/ 287 h 287"/>
                  <a:gd name="T20" fmla="*/ 0 w 36"/>
                  <a:gd name="T21" fmla="*/ 287 h 287"/>
                  <a:gd name="T22" fmla="*/ 0 w 36"/>
                  <a:gd name="T23" fmla="*/ 283 h 287"/>
                  <a:gd name="T24" fmla="*/ 0 w 36"/>
                  <a:gd name="T25" fmla="*/ 0 h 287"/>
                  <a:gd name="T26" fmla="*/ 36 w 36"/>
                  <a:gd name="T27" fmla="*/ 0 h 287"/>
                  <a:gd name="T28" fmla="*/ 36 w 36"/>
                  <a:gd name="T29" fmla="*/ 4 h 287"/>
                  <a:gd name="T30" fmla="*/ 0 w 36"/>
                  <a:gd name="T31" fmla="*/ 4 h 287"/>
                  <a:gd name="T32" fmla="*/ 0 w 36"/>
                  <a:gd name="T3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7">
                    <a:moveTo>
                      <a:pt x="16" y="285"/>
                    </a:moveTo>
                    <a:lnTo>
                      <a:pt x="16" y="143"/>
                    </a:lnTo>
                    <a:lnTo>
                      <a:pt x="16" y="2"/>
                    </a:lnTo>
                    <a:lnTo>
                      <a:pt x="20" y="2"/>
                    </a:lnTo>
                    <a:lnTo>
                      <a:pt x="20" y="143"/>
                    </a:lnTo>
                    <a:lnTo>
                      <a:pt x="20" y="285"/>
                    </a:lnTo>
                    <a:lnTo>
                      <a:pt x="16" y="285"/>
                    </a:lnTo>
                    <a:close/>
                    <a:moveTo>
                      <a:pt x="0" y="283"/>
                    </a:moveTo>
                    <a:lnTo>
                      <a:pt x="36" y="283"/>
                    </a:lnTo>
                    <a:lnTo>
                      <a:pt x="36" y="287"/>
                    </a:lnTo>
                    <a:lnTo>
                      <a:pt x="0" y="287"/>
                    </a:lnTo>
                    <a:lnTo>
                      <a:pt x="0" y="283"/>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3" name="Freeform 17"/>
              <p:cNvSpPr>
                <a:spLocks noEditPoints="1"/>
              </p:cNvSpPr>
              <p:nvPr/>
            </p:nvSpPr>
            <p:spPr bwMode="auto">
              <a:xfrm>
                <a:off x="11720513" y="1828385"/>
                <a:ext cx="58737" cy="454025"/>
              </a:xfrm>
              <a:custGeom>
                <a:avLst/>
                <a:gdLst>
                  <a:gd name="T0" fmla="*/ 16 w 37"/>
                  <a:gd name="T1" fmla="*/ 284 h 286"/>
                  <a:gd name="T2" fmla="*/ 16 w 37"/>
                  <a:gd name="T3" fmla="*/ 143 h 286"/>
                  <a:gd name="T4" fmla="*/ 16 w 37"/>
                  <a:gd name="T5" fmla="*/ 2 h 286"/>
                  <a:gd name="T6" fmla="*/ 20 w 37"/>
                  <a:gd name="T7" fmla="*/ 2 h 286"/>
                  <a:gd name="T8" fmla="*/ 20 w 37"/>
                  <a:gd name="T9" fmla="*/ 143 h 286"/>
                  <a:gd name="T10" fmla="*/ 20 w 37"/>
                  <a:gd name="T11" fmla="*/ 284 h 286"/>
                  <a:gd name="T12" fmla="*/ 16 w 37"/>
                  <a:gd name="T13" fmla="*/ 284 h 286"/>
                  <a:gd name="T14" fmla="*/ 0 w 37"/>
                  <a:gd name="T15" fmla="*/ 282 h 286"/>
                  <a:gd name="T16" fmla="*/ 37 w 37"/>
                  <a:gd name="T17" fmla="*/ 282 h 286"/>
                  <a:gd name="T18" fmla="*/ 37 w 37"/>
                  <a:gd name="T19" fmla="*/ 286 h 286"/>
                  <a:gd name="T20" fmla="*/ 0 w 37"/>
                  <a:gd name="T21" fmla="*/ 286 h 286"/>
                  <a:gd name="T22" fmla="*/ 0 w 37"/>
                  <a:gd name="T23" fmla="*/ 282 h 286"/>
                  <a:gd name="T24" fmla="*/ 0 w 37"/>
                  <a:gd name="T25" fmla="*/ 0 h 286"/>
                  <a:gd name="T26" fmla="*/ 37 w 37"/>
                  <a:gd name="T27" fmla="*/ 0 h 286"/>
                  <a:gd name="T28" fmla="*/ 37 w 37"/>
                  <a:gd name="T29" fmla="*/ 4 h 286"/>
                  <a:gd name="T30" fmla="*/ 0 w 37"/>
                  <a:gd name="T31" fmla="*/ 4 h 286"/>
                  <a:gd name="T32" fmla="*/ 0 w 37"/>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86">
                    <a:moveTo>
                      <a:pt x="16" y="284"/>
                    </a:moveTo>
                    <a:lnTo>
                      <a:pt x="16" y="143"/>
                    </a:lnTo>
                    <a:lnTo>
                      <a:pt x="16" y="2"/>
                    </a:lnTo>
                    <a:lnTo>
                      <a:pt x="20" y="2"/>
                    </a:lnTo>
                    <a:lnTo>
                      <a:pt x="20" y="143"/>
                    </a:lnTo>
                    <a:lnTo>
                      <a:pt x="20" y="284"/>
                    </a:lnTo>
                    <a:lnTo>
                      <a:pt x="16" y="284"/>
                    </a:lnTo>
                    <a:close/>
                    <a:moveTo>
                      <a:pt x="0" y="282"/>
                    </a:moveTo>
                    <a:lnTo>
                      <a:pt x="37" y="282"/>
                    </a:lnTo>
                    <a:lnTo>
                      <a:pt x="37" y="286"/>
                    </a:lnTo>
                    <a:lnTo>
                      <a:pt x="0" y="286"/>
                    </a:lnTo>
                    <a:lnTo>
                      <a:pt x="0" y="282"/>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4" name="Freeform 18"/>
              <p:cNvSpPr>
                <a:spLocks noEditPoints="1"/>
              </p:cNvSpPr>
              <p:nvPr/>
            </p:nvSpPr>
            <p:spPr bwMode="auto">
              <a:xfrm>
                <a:off x="12360275" y="1396585"/>
                <a:ext cx="58737" cy="438150"/>
              </a:xfrm>
              <a:custGeom>
                <a:avLst/>
                <a:gdLst>
                  <a:gd name="T0" fmla="*/ 17 w 37"/>
                  <a:gd name="T1" fmla="*/ 274 h 276"/>
                  <a:gd name="T2" fmla="*/ 17 w 37"/>
                  <a:gd name="T3" fmla="*/ 137 h 276"/>
                  <a:gd name="T4" fmla="*/ 17 w 37"/>
                  <a:gd name="T5" fmla="*/ 2 h 276"/>
                  <a:gd name="T6" fmla="*/ 21 w 37"/>
                  <a:gd name="T7" fmla="*/ 2 h 276"/>
                  <a:gd name="T8" fmla="*/ 21 w 37"/>
                  <a:gd name="T9" fmla="*/ 137 h 276"/>
                  <a:gd name="T10" fmla="*/ 21 w 37"/>
                  <a:gd name="T11" fmla="*/ 274 h 276"/>
                  <a:gd name="T12" fmla="*/ 17 w 37"/>
                  <a:gd name="T13" fmla="*/ 274 h 276"/>
                  <a:gd name="T14" fmla="*/ 0 w 37"/>
                  <a:gd name="T15" fmla="*/ 272 h 276"/>
                  <a:gd name="T16" fmla="*/ 37 w 37"/>
                  <a:gd name="T17" fmla="*/ 272 h 276"/>
                  <a:gd name="T18" fmla="*/ 37 w 37"/>
                  <a:gd name="T19" fmla="*/ 276 h 276"/>
                  <a:gd name="T20" fmla="*/ 0 w 37"/>
                  <a:gd name="T21" fmla="*/ 276 h 276"/>
                  <a:gd name="T22" fmla="*/ 0 w 37"/>
                  <a:gd name="T23" fmla="*/ 272 h 276"/>
                  <a:gd name="T24" fmla="*/ 0 w 37"/>
                  <a:gd name="T25" fmla="*/ 0 h 276"/>
                  <a:gd name="T26" fmla="*/ 37 w 37"/>
                  <a:gd name="T27" fmla="*/ 0 h 276"/>
                  <a:gd name="T28" fmla="*/ 37 w 37"/>
                  <a:gd name="T29" fmla="*/ 4 h 276"/>
                  <a:gd name="T30" fmla="*/ 0 w 37"/>
                  <a:gd name="T31" fmla="*/ 4 h 276"/>
                  <a:gd name="T32" fmla="*/ 0 w 37"/>
                  <a:gd name="T33"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76">
                    <a:moveTo>
                      <a:pt x="17" y="274"/>
                    </a:moveTo>
                    <a:lnTo>
                      <a:pt x="17" y="137"/>
                    </a:lnTo>
                    <a:lnTo>
                      <a:pt x="17" y="2"/>
                    </a:lnTo>
                    <a:lnTo>
                      <a:pt x="21" y="2"/>
                    </a:lnTo>
                    <a:lnTo>
                      <a:pt x="21" y="137"/>
                    </a:lnTo>
                    <a:lnTo>
                      <a:pt x="21" y="274"/>
                    </a:lnTo>
                    <a:lnTo>
                      <a:pt x="17" y="274"/>
                    </a:lnTo>
                    <a:close/>
                    <a:moveTo>
                      <a:pt x="0" y="272"/>
                    </a:moveTo>
                    <a:lnTo>
                      <a:pt x="37" y="272"/>
                    </a:lnTo>
                    <a:lnTo>
                      <a:pt x="37" y="276"/>
                    </a:lnTo>
                    <a:lnTo>
                      <a:pt x="0" y="276"/>
                    </a:lnTo>
                    <a:lnTo>
                      <a:pt x="0" y="272"/>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5" name="Freeform 19"/>
              <p:cNvSpPr>
                <a:spLocks noEditPoints="1"/>
              </p:cNvSpPr>
              <p:nvPr/>
            </p:nvSpPr>
            <p:spPr bwMode="auto">
              <a:xfrm>
                <a:off x="13001625" y="1361660"/>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6" name="Freeform 20"/>
              <p:cNvSpPr>
                <a:spLocks noEditPoints="1"/>
              </p:cNvSpPr>
              <p:nvPr/>
            </p:nvSpPr>
            <p:spPr bwMode="auto">
              <a:xfrm>
                <a:off x="13641388" y="1218785"/>
                <a:ext cx="55562" cy="454025"/>
              </a:xfrm>
              <a:custGeom>
                <a:avLst/>
                <a:gdLst>
                  <a:gd name="T0" fmla="*/ 16 w 35"/>
                  <a:gd name="T1" fmla="*/ 284 h 286"/>
                  <a:gd name="T2" fmla="*/ 16 w 35"/>
                  <a:gd name="T3" fmla="*/ 143 h 286"/>
                  <a:gd name="T4" fmla="*/ 16 w 35"/>
                  <a:gd name="T5" fmla="*/ 2 h 286"/>
                  <a:gd name="T6" fmla="*/ 20 w 35"/>
                  <a:gd name="T7" fmla="*/ 2 h 286"/>
                  <a:gd name="T8" fmla="*/ 20 w 35"/>
                  <a:gd name="T9" fmla="*/ 143 h 286"/>
                  <a:gd name="T10" fmla="*/ 20 w 35"/>
                  <a:gd name="T11" fmla="*/ 284 h 286"/>
                  <a:gd name="T12" fmla="*/ 16 w 35"/>
                  <a:gd name="T13" fmla="*/ 284 h 286"/>
                  <a:gd name="T14" fmla="*/ 0 w 35"/>
                  <a:gd name="T15" fmla="*/ 282 h 286"/>
                  <a:gd name="T16" fmla="*/ 35 w 35"/>
                  <a:gd name="T17" fmla="*/ 282 h 286"/>
                  <a:gd name="T18" fmla="*/ 35 w 35"/>
                  <a:gd name="T19" fmla="*/ 286 h 286"/>
                  <a:gd name="T20" fmla="*/ 0 w 35"/>
                  <a:gd name="T21" fmla="*/ 286 h 286"/>
                  <a:gd name="T22" fmla="*/ 0 w 35"/>
                  <a:gd name="T23" fmla="*/ 282 h 286"/>
                  <a:gd name="T24" fmla="*/ 0 w 35"/>
                  <a:gd name="T25" fmla="*/ 0 h 286"/>
                  <a:gd name="T26" fmla="*/ 35 w 35"/>
                  <a:gd name="T27" fmla="*/ 0 h 286"/>
                  <a:gd name="T28" fmla="*/ 35 w 35"/>
                  <a:gd name="T29" fmla="*/ 4 h 286"/>
                  <a:gd name="T30" fmla="*/ 0 w 35"/>
                  <a:gd name="T31" fmla="*/ 4 h 286"/>
                  <a:gd name="T32" fmla="*/ 0 w 35"/>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86">
                    <a:moveTo>
                      <a:pt x="16" y="284"/>
                    </a:moveTo>
                    <a:lnTo>
                      <a:pt x="16" y="143"/>
                    </a:lnTo>
                    <a:lnTo>
                      <a:pt x="16" y="2"/>
                    </a:lnTo>
                    <a:lnTo>
                      <a:pt x="20" y="2"/>
                    </a:lnTo>
                    <a:lnTo>
                      <a:pt x="20" y="143"/>
                    </a:lnTo>
                    <a:lnTo>
                      <a:pt x="20" y="284"/>
                    </a:lnTo>
                    <a:lnTo>
                      <a:pt x="16" y="284"/>
                    </a:lnTo>
                    <a:close/>
                    <a:moveTo>
                      <a:pt x="0" y="282"/>
                    </a:moveTo>
                    <a:lnTo>
                      <a:pt x="35" y="282"/>
                    </a:lnTo>
                    <a:lnTo>
                      <a:pt x="35" y="286"/>
                    </a:lnTo>
                    <a:lnTo>
                      <a:pt x="0" y="286"/>
                    </a:lnTo>
                    <a:lnTo>
                      <a:pt x="0" y="282"/>
                    </a:lnTo>
                    <a:close/>
                    <a:moveTo>
                      <a:pt x="0" y="0"/>
                    </a:moveTo>
                    <a:lnTo>
                      <a:pt x="35" y="0"/>
                    </a:lnTo>
                    <a:lnTo>
                      <a:pt x="35"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7" name="Freeform 21"/>
              <p:cNvSpPr>
                <a:spLocks noEditPoints="1"/>
              </p:cNvSpPr>
              <p:nvPr/>
            </p:nvSpPr>
            <p:spPr bwMode="auto">
              <a:xfrm>
                <a:off x="14281150" y="1091785"/>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8" name="Freeform 22"/>
              <p:cNvSpPr>
                <a:spLocks noEditPoints="1"/>
              </p:cNvSpPr>
              <p:nvPr/>
            </p:nvSpPr>
            <p:spPr bwMode="auto">
              <a:xfrm>
                <a:off x="14920913" y="1315623"/>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2 h 286"/>
                  <a:gd name="T16" fmla="*/ 36 w 36"/>
                  <a:gd name="T17" fmla="*/ 282 h 286"/>
                  <a:gd name="T18" fmla="*/ 36 w 36"/>
                  <a:gd name="T19" fmla="*/ 286 h 286"/>
                  <a:gd name="T20" fmla="*/ 0 w 36"/>
                  <a:gd name="T21" fmla="*/ 286 h 286"/>
                  <a:gd name="T22" fmla="*/ 0 w 36"/>
                  <a:gd name="T23" fmla="*/ 282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2"/>
                    </a:moveTo>
                    <a:lnTo>
                      <a:pt x="36" y="282"/>
                    </a:lnTo>
                    <a:lnTo>
                      <a:pt x="36" y="286"/>
                    </a:lnTo>
                    <a:lnTo>
                      <a:pt x="0" y="286"/>
                    </a:lnTo>
                    <a:lnTo>
                      <a:pt x="0" y="282"/>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89" name="Freeform 23"/>
              <p:cNvSpPr>
                <a:spLocks noEditPoints="1"/>
              </p:cNvSpPr>
              <p:nvPr/>
            </p:nvSpPr>
            <p:spPr bwMode="auto">
              <a:xfrm>
                <a:off x="15560675" y="1352135"/>
                <a:ext cx="57150" cy="454025"/>
              </a:xfrm>
              <a:custGeom>
                <a:avLst/>
                <a:gdLst>
                  <a:gd name="T0" fmla="*/ 16 w 36"/>
                  <a:gd name="T1" fmla="*/ 284 h 286"/>
                  <a:gd name="T2" fmla="*/ 16 w 36"/>
                  <a:gd name="T3" fmla="*/ 143 h 286"/>
                  <a:gd name="T4" fmla="*/ 16 w 36"/>
                  <a:gd name="T5" fmla="*/ 2 h 286"/>
                  <a:gd name="T6" fmla="*/ 20 w 36"/>
                  <a:gd name="T7" fmla="*/ 2 h 286"/>
                  <a:gd name="T8" fmla="*/ 20 w 36"/>
                  <a:gd name="T9" fmla="*/ 143 h 286"/>
                  <a:gd name="T10" fmla="*/ 20 w 36"/>
                  <a:gd name="T11" fmla="*/ 284 h 286"/>
                  <a:gd name="T12" fmla="*/ 16 w 36"/>
                  <a:gd name="T13" fmla="*/ 284 h 286"/>
                  <a:gd name="T14" fmla="*/ 0 w 36"/>
                  <a:gd name="T15" fmla="*/ 283 h 286"/>
                  <a:gd name="T16" fmla="*/ 36 w 36"/>
                  <a:gd name="T17" fmla="*/ 283 h 286"/>
                  <a:gd name="T18" fmla="*/ 36 w 36"/>
                  <a:gd name="T19" fmla="*/ 286 h 286"/>
                  <a:gd name="T20" fmla="*/ 0 w 36"/>
                  <a:gd name="T21" fmla="*/ 286 h 286"/>
                  <a:gd name="T22" fmla="*/ 0 w 36"/>
                  <a:gd name="T23" fmla="*/ 283 h 286"/>
                  <a:gd name="T24" fmla="*/ 0 w 36"/>
                  <a:gd name="T25" fmla="*/ 0 h 286"/>
                  <a:gd name="T26" fmla="*/ 36 w 36"/>
                  <a:gd name="T27" fmla="*/ 0 h 286"/>
                  <a:gd name="T28" fmla="*/ 36 w 36"/>
                  <a:gd name="T29" fmla="*/ 4 h 286"/>
                  <a:gd name="T30" fmla="*/ 0 w 36"/>
                  <a:gd name="T31" fmla="*/ 4 h 286"/>
                  <a:gd name="T32" fmla="*/ 0 w 36"/>
                  <a:gd name="T3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6">
                    <a:moveTo>
                      <a:pt x="16" y="284"/>
                    </a:moveTo>
                    <a:lnTo>
                      <a:pt x="16" y="143"/>
                    </a:lnTo>
                    <a:lnTo>
                      <a:pt x="16" y="2"/>
                    </a:lnTo>
                    <a:lnTo>
                      <a:pt x="20" y="2"/>
                    </a:lnTo>
                    <a:lnTo>
                      <a:pt x="20" y="143"/>
                    </a:lnTo>
                    <a:lnTo>
                      <a:pt x="20" y="284"/>
                    </a:lnTo>
                    <a:lnTo>
                      <a:pt x="16" y="284"/>
                    </a:lnTo>
                    <a:close/>
                    <a:moveTo>
                      <a:pt x="0" y="283"/>
                    </a:moveTo>
                    <a:lnTo>
                      <a:pt x="36" y="283"/>
                    </a:lnTo>
                    <a:lnTo>
                      <a:pt x="36" y="286"/>
                    </a:lnTo>
                    <a:lnTo>
                      <a:pt x="0" y="286"/>
                    </a:lnTo>
                    <a:lnTo>
                      <a:pt x="0" y="283"/>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0" name="Freeform 24"/>
              <p:cNvSpPr>
                <a:spLocks noEditPoints="1"/>
              </p:cNvSpPr>
              <p:nvPr/>
            </p:nvSpPr>
            <p:spPr bwMode="auto">
              <a:xfrm>
                <a:off x="11720513" y="1907760"/>
                <a:ext cx="58737" cy="436563"/>
              </a:xfrm>
              <a:custGeom>
                <a:avLst/>
                <a:gdLst>
                  <a:gd name="T0" fmla="*/ 16 w 37"/>
                  <a:gd name="T1" fmla="*/ 273 h 275"/>
                  <a:gd name="T2" fmla="*/ 16 w 37"/>
                  <a:gd name="T3" fmla="*/ 138 h 275"/>
                  <a:gd name="T4" fmla="*/ 16 w 37"/>
                  <a:gd name="T5" fmla="*/ 2 h 275"/>
                  <a:gd name="T6" fmla="*/ 20 w 37"/>
                  <a:gd name="T7" fmla="*/ 2 h 275"/>
                  <a:gd name="T8" fmla="*/ 20 w 37"/>
                  <a:gd name="T9" fmla="*/ 138 h 275"/>
                  <a:gd name="T10" fmla="*/ 20 w 37"/>
                  <a:gd name="T11" fmla="*/ 273 h 275"/>
                  <a:gd name="T12" fmla="*/ 16 w 37"/>
                  <a:gd name="T13" fmla="*/ 273 h 275"/>
                  <a:gd name="T14" fmla="*/ 0 w 37"/>
                  <a:gd name="T15" fmla="*/ 271 h 275"/>
                  <a:gd name="T16" fmla="*/ 37 w 37"/>
                  <a:gd name="T17" fmla="*/ 271 h 275"/>
                  <a:gd name="T18" fmla="*/ 37 w 37"/>
                  <a:gd name="T19" fmla="*/ 275 h 275"/>
                  <a:gd name="T20" fmla="*/ 0 w 37"/>
                  <a:gd name="T21" fmla="*/ 275 h 275"/>
                  <a:gd name="T22" fmla="*/ 0 w 37"/>
                  <a:gd name="T23" fmla="*/ 271 h 275"/>
                  <a:gd name="T24" fmla="*/ 0 w 37"/>
                  <a:gd name="T25" fmla="*/ 0 h 275"/>
                  <a:gd name="T26" fmla="*/ 37 w 37"/>
                  <a:gd name="T27" fmla="*/ 0 h 275"/>
                  <a:gd name="T28" fmla="*/ 37 w 37"/>
                  <a:gd name="T29" fmla="*/ 4 h 275"/>
                  <a:gd name="T30" fmla="*/ 0 w 37"/>
                  <a:gd name="T31" fmla="*/ 4 h 275"/>
                  <a:gd name="T32" fmla="*/ 0 w 37"/>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75">
                    <a:moveTo>
                      <a:pt x="16" y="273"/>
                    </a:moveTo>
                    <a:lnTo>
                      <a:pt x="16" y="138"/>
                    </a:lnTo>
                    <a:lnTo>
                      <a:pt x="16" y="2"/>
                    </a:lnTo>
                    <a:lnTo>
                      <a:pt x="20" y="2"/>
                    </a:lnTo>
                    <a:lnTo>
                      <a:pt x="20" y="138"/>
                    </a:lnTo>
                    <a:lnTo>
                      <a:pt x="20" y="273"/>
                    </a:lnTo>
                    <a:lnTo>
                      <a:pt x="16" y="273"/>
                    </a:lnTo>
                    <a:close/>
                    <a:moveTo>
                      <a:pt x="0" y="271"/>
                    </a:moveTo>
                    <a:lnTo>
                      <a:pt x="37" y="271"/>
                    </a:lnTo>
                    <a:lnTo>
                      <a:pt x="37" y="275"/>
                    </a:lnTo>
                    <a:lnTo>
                      <a:pt x="0" y="275"/>
                    </a:lnTo>
                    <a:lnTo>
                      <a:pt x="0" y="271"/>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1" name="Freeform 25"/>
              <p:cNvSpPr>
                <a:spLocks noEditPoints="1"/>
              </p:cNvSpPr>
              <p:nvPr/>
            </p:nvSpPr>
            <p:spPr bwMode="auto">
              <a:xfrm>
                <a:off x="12360275" y="2033173"/>
                <a:ext cx="58737" cy="419100"/>
              </a:xfrm>
              <a:custGeom>
                <a:avLst/>
                <a:gdLst>
                  <a:gd name="T0" fmla="*/ 17 w 37"/>
                  <a:gd name="T1" fmla="*/ 262 h 264"/>
                  <a:gd name="T2" fmla="*/ 17 w 37"/>
                  <a:gd name="T3" fmla="*/ 132 h 264"/>
                  <a:gd name="T4" fmla="*/ 17 w 37"/>
                  <a:gd name="T5" fmla="*/ 2 h 264"/>
                  <a:gd name="T6" fmla="*/ 21 w 37"/>
                  <a:gd name="T7" fmla="*/ 2 h 264"/>
                  <a:gd name="T8" fmla="*/ 21 w 37"/>
                  <a:gd name="T9" fmla="*/ 132 h 264"/>
                  <a:gd name="T10" fmla="*/ 21 w 37"/>
                  <a:gd name="T11" fmla="*/ 262 h 264"/>
                  <a:gd name="T12" fmla="*/ 17 w 37"/>
                  <a:gd name="T13" fmla="*/ 262 h 264"/>
                  <a:gd name="T14" fmla="*/ 0 w 37"/>
                  <a:gd name="T15" fmla="*/ 260 h 264"/>
                  <a:gd name="T16" fmla="*/ 37 w 37"/>
                  <a:gd name="T17" fmla="*/ 260 h 264"/>
                  <a:gd name="T18" fmla="*/ 37 w 37"/>
                  <a:gd name="T19" fmla="*/ 264 h 264"/>
                  <a:gd name="T20" fmla="*/ 0 w 37"/>
                  <a:gd name="T21" fmla="*/ 264 h 264"/>
                  <a:gd name="T22" fmla="*/ 0 w 37"/>
                  <a:gd name="T23" fmla="*/ 260 h 264"/>
                  <a:gd name="T24" fmla="*/ 0 w 37"/>
                  <a:gd name="T25" fmla="*/ 0 h 264"/>
                  <a:gd name="T26" fmla="*/ 37 w 37"/>
                  <a:gd name="T27" fmla="*/ 0 h 264"/>
                  <a:gd name="T28" fmla="*/ 37 w 37"/>
                  <a:gd name="T29" fmla="*/ 4 h 264"/>
                  <a:gd name="T30" fmla="*/ 0 w 37"/>
                  <a:gd name="T31" fmla="*/ 4 h 264"/>
                  <a:gd name="T32" fmla="*/ 0 w 37"/>
                  <a:gd name="T3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64">
                    <a:moveTo>
                      <a:pt x="17" y="262"/>
                    </a:moveTo>
                    <a:lnTo>
                      <a:pt x="17" y="132"/>
                    </a:lnTo>
                    <a:lnTo>
                      <a:pt x="17" y="2"/>
                    </a:lnTo>
                    <a:lnTo>
                      <a:pt x="21" y="2"/>
                    </a:lnTo>
                    <a:lnTo>
                      <a:pt x="21" y="132"/>
                    </a:lnTo>
                    <a:lnTo>
                      <a:pt x="21" y="262"/>
                    </a:lnTo>
                    <a:lnTo>
                      <a:pt x="17" y="262"/>
                    </a:lnTo>
                    <a:close/>
                    <a:moveTo>
                      <a:pt x="0" y="260"/>
                    </a:moveTo>
                    <a:lnTo>
                      <a:pt x="37" y="260"/>
                    </a:lnTo>
                    <a:lnTo>
                      <a:pt x="37" y="264"/>
                    </a:lnTo>
                    <a:lnTo>
                      <a:pt x="0" y="264"/>
                    </a:lnTo>
                    <a:lnTo>
                      <a:pt x="0" y="260"/>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2" name="Freeform 26"/>
              <p:cNvSpPr>
                <a:spLocks noEditPoints="1"/>
              </p:cNvSpPr>
              <p:nvPr/>
            </p:nvSpPr>
            <p:spPr bwMode="auto">
              <a:xfrm>
                <a:off x="13001625" y="1899823"/>
                <a:ext cx="57150" cy="417513"/>
              </a:xfrm>
              <a:custGeom>
                <a:avLst/>
                <a:gdLst>
                  <a:gd name="T0" fmla="*/ 16 w 36"/>
                  <a:gd name="T1" fmla="*/ 261 h 263"/>
                  <a:gd name="T2" fmla="*/ 16 w 36"/>
                  <a:gd name="T3" fmla="*/ 131 h 263"/>
                  <a:gd name="T4" fmla="*/ 16 w 36"/>
                  <a:gd name="T5" fmla="*/ 2 h 263"/>
                  <a:gd name="T6" fmla="*/ 20 w 36"/>
                  <a:gd name="T7" fmla="*/ 2 h 263"/>
                  <a:gd name="T8" fmla="*/ 20 w 36"/>
                  <a:gd name="T9" fmla="*/ 131 h 263"/>
                  <a:gd name="T10" fmla="*/ 20 w 36"/>
                  <a:gd name="T11" fmla="*/ 261 h 263"/>
                  <a:gd name="T12" fmla="*/ 16 w 36"/>
                  <a:gd name="T13" fmla="*/ 261 h 263"/>
                  <a:gd name="T14" fmla="*/ 0 w 36"/>
                  <a:gd name="T15" fmla="*/ 259 h 263"/>
                  <a:gd name="T16" fmla="*/ 36 w 36"/>
                  <a:gd name="T17" fmla="*/ 259 h 263"/>
                  <a:gd name="T18" fmla="*/ 36 w 36"/>
                  <a:gd name="T19" fmla="*/ 263 h 263"/>
                  <a:gd name="T20" fmla="*/ 0 w 36"/>
                  <a:gd name="T21" fmla="*/ 263 h 263"/>
                  <a:gd name="T22" fmla="*/ 0 w 36"/>
                  <a:gd name="T23" fmla="*/ 259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1"/>
                    </a:lnTo>
                    <a:lnTo>
                      <a:pt x="16" y="2"/>
                    </a:lnTo>
                    <a:lnTo>
                      <a:pt x="20" y="2"/>
                    </a:lnTo>
                    <a:lnTo>
                      <a:pt x="20" y="131"/>
                    </a:lnTo>
                    <a:lnTo>
                      <a:pt x="20" y="261"/>
                    </a:lnTo>
                    <a:lnTo>
                      <a:pt x="16" y="261"/>
                    </a:lnTo>
                    <a:close/>
                    <a:moveTo>
                      <a:pt x="0" y="259"/>
                    </a:moveTo>
                    <a:lnTo>
                      <a:pt x="36" y="259"/>
                    </a:lnTo>
                    <a:lnTo>
                      <a:pt x="36" y="263"/>
                    </a:lnTo>
                    <a:lnTo>
                      <a:pt x="0" y="263"/>
                    </a:lnTo>
                    <a:lnTo>
                      <a:pt x="0" y="259"/>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3" name="Freeform 27"/>
              <p:cNvSpPr>
                <a:spLocks noEditPoints="1"/>
              </p:cNvSpPr>
              <p:nvPr/>
            </p:nvSpPr>
            <p:spPr bwMode="auto">
              <a:xfrm>
                <a:off x="13641388" y="2131598"/>
                <a:ext cx="55562" cy="419100"/>
              </a:xfrm>
              <a:custGeom>
                <a:avLst/>
                <a:gdLst>
                  <a:gd name="T0" fmla="*/ 16 w 35"/>
                  <a:gd name="T1" fmla="*/ 262 h 264"/>
                  <a:gd name="T2" fmla="*/ 16 w 35"/>
                  <a:gd name="T3" fmla="*/ 132 h 264"/>
                  <a:gd name="T4" fmla="*/ 16 w 35"/>
                  <a:gd name="T5" fmla="*/ 2 h 264"/>
                  <a:gd name="T6" fmla="*/ 20 w 35"/>
                  <a:gd name="T7" fmla="*/ 2 h 264"/>
                  <a:gd name="T8" fmla="*/ 20 w 35"/>
                  <a:gd name="T9" fmla="*/ 132 h 264"/>
                  <a:gd name="T10" fmla="*/ 20 w 35"/>
                  <a:gd name="T11" fmla="*/ 262 h 264"/>
                  <a:gd name="T12" fmla="*/ 16 w 35"/>
                  <a:gd name="T13" fmla="*/ 262 h 264"/>
                  <a:gd name="T14" fmla="*/ 0 w 35"/>
                  <a:gd name="T15" fmla="*/ 260 h 264"/>
                  <a:gd name="T16" fmla="*/ 35 w 35"/>
                  <a:gd name="T17" fmla="*/ 260 h 264"/>
                  <a:gd name="T18" fmla="*/ 35 w 35"/>
                  <a:gd name="T19" fmla="*/ 264 h 264"/>
                  <a:gd name="T20" fmla="*/ 0 w 35"/>
                  <a:gd name="T21" fmla="*/ 264 h 264"/>
                  <a:gd name="T22" fmla="*/ 0 w 35"/>
                  <a:gd name="T23" fmla="*/ 260 h 264"/>
                  <a:gd name="T24" fmla="*/ 0 w 35"/>
                  <a:gd name="T25" fmla="*/ 0 h 264"/>
                  <a:gd name="T26" fmla="*/ 35 w 35"/>
                  <a:gd name="T27" fmla="*/ 0 h 264"/>
                  <a:gd name="T28" fmla="*/ 35 w 35"/>
                  <a:gd name="T29" fmla="*/ 4 h 264"/>
                  <a:gd name="T30" fmla="*/ 0 w 35"/>
                  <a:gd name="T31" fmla="*/ 4 h 264"/>
                  <a:gd name="T32" fmla="*/ 0 w 35"/>
                  <a:gd name="T3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64">
                    <a:moveTo>
                      <a:pt x="16" y="262"/>
                    </a:moveTo>
                    <a:lnTo>
                      <a:pt x="16" y="132"/>
                    </a:lnTo>
                    <a:lnTo>
                      <a:pt x="16" y="2"/>
                    </a:lnTo>
                    <a:lnTo>
                      <a:pt x="20" y="2"/>
                    </a:lnTo>
                    <a:lnTo>
                      <a:pt x="20" y="132"/>
                    </a:lnTo>
                    <a:lnTo>
                      <a:pt x="20" y="262"/>
                    </a:lnTo>
                    <a:lnTo>
                      <a:pt x="16" y="262"/>
                    </a:lnTo>
                    <a:close/>
                    <a:moveTo>
                      <a:pt x="0" y="260"/>
                    </a:moveTo>
                    <a:lnTo>
                      <a:pt x="35" y="260"/>
                    </a:lnTo>
                    <a:lnTo>
                      <a:pt x="35" y="264"/>
                    </a:lnTo>
                    <a:lnTo>
                      <a:pt x="0" y="264"/>
                    </a:lnTo>
                    <a:lnTo>
                      <a:pt x="0" y="260"/>
                    </a:lnTo>
                    <a:close/>
                    <a:moveTo>
                      <a:pt x="0" y="0"/>
                    </a:moveTo>
                    <a:lnTo>
                      <a:pt x="35" y="0"/>
                    </a:lnTo>
                    <a:lnTo>
                      <a:pt x="35"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4" name="Freeform 28"/>
              <p:cNvSpPr>
                <a:spLocks noEditPoints="1"/>
              </p:cNvSpPr>
              <p:nvPr/>
            </p:nvSpPr>
            <p:spPr bwMode="auto">
              <a:xfrm>
                <a:off x="14281150" y="2239548"/>
                <a:ext cx="57150" cy="417513"/>
              </a:xfrm>
              <a:custGeom>
                <a:avLst/>
                <a:gdLst>
                  <a:gd name="T0" fmla="*/ 16 w 36"/>
                  <a:gd name="T1" fmla="*/ 261 h 263"/>
                  <a:gd name="T2" fmla="*/ 16 w 36"/>
                  <a:gd name="T3" fmla="*/ 132 h 263"/>
                  <a:gd name="T4" fmla="*/ 16 w 36"/>
                  <a:gd name="T5" fmla="*/ 2 h 263"/>
                  <a:gd name="T6" fmla="*/ 20 w 36"/>
                  <a:gd name="T7" fmla="*/ 2 h 263"/>
                  <a:gd name="T8" fmla="*/ 20 w 36"/>
                  <a:gd name="T9" fmla="*/ 132 h 263"/>
                  <a:gd name="T10" fmla="*/ 20 w 36"/>
                  <a:gd name="T11" fmla="*/ 261 h 263"/>
                  <a:gd name="T12" fmla="*/ 16 w 36"/>
                  <a:gd name="T13" fmla="*/ 261 h 263"/>
                  <a:gd name="T14" fmla="*/ 0 w 36"/>
                  <a:gd name="T15" fmla="*/ 259 h 263"/>
                  <a:gd name="T16" fmla="*/ 36 w 36"/>
                  <a:gd name="T17" fmla="*/ 259 h 263"/>
                  <a:gd name="T18" fmla="*/ 36 w 36"/>
                  <a:gd name="T19" fmla="*/ 263 h 263"/>
                  <a:gd name="T20" fmla="*/ 0 w 36"/>
                  <a:gd name="T21" fmla="*/ 263 h 263"/>
                  <a:gd name="T22" fmla="*/ 0 w 36"/>
                  <a:gd name="T23" fmla="*/ 259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2"/>
                    </a:lnTo>
                    <a:lnTo>
                      <a:pt x="16" y="2"/>
                    </a:lnTo>
                    <a:lnTo>
                      <a:pt x="20" y="2"/>
                    </a:lnTo>
                    <a:lnTo>
                      <a:pt x="20" y="132"/>
                    </a:lnTo>
                    <a:lnTo>
                      <a:pt x="20" y="261"/>
                    </a:lnTo>
                    <a:lnTo>
                      <a:pt x="16" y="261"/>
                    </a:lnTo>
                    <a:close/>
                    <a:moveTo>
                      <a:pt x="0" y="259"/>
                    </a:moveTo>
                    <a:lnTo>
                      <a:pt x="36" y="259"/>
                    </a:lnTo>
                    <a:lnTo>
                      <a:pt x="36" y="263"/>
                    </a:lnTo>
                    <a:lnTo>
                      <a:pt x="0" y="263"/>
                    </a:lnTo>
                    <a:lnTo>
                      <a:pt x="0" y="259"/>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5" name="Freeform 29"/>
              <p:cNvSpPr>
                <a:spLocks noEditPoints="1"/>
              </p:cNvSpPr>
              <p:nvPr/>
            </p:nvSpPr>
            <p:spPr bwMode="auto">
              <a:xfrm>
                <a:off x="14920913" y="2168110"/>
                <a:ext cx="57150" cy="417513"/>
              </a:xfrm>
              <a:custGeom>
                <a:avLst/>
                <a:gdLst>
                  <a:gd name="T0" fmla="*/ 16 w 36"/>
                  <a:gd name="T1" fmla="*/ 261 h 263"/>
                  <a:gd name="T2" fmla="*/ 16 w 36"/>
                  <a:gd name="T3" fmla="*/ 131 h 263"/>
                  <a:gd name="T4" fmla="*/ 16 w 36"/>
                  <a:gd name="T5" fmla="*/ 2 h 263"/>
                  <a:gd name="T6" fmla="*/ 20 w 36"/>
                  <a:gd name="T7" fmla="*/ 2 h 263"/>
                  <a:gd name="T8" fmla="*/ 20 w 36"/>
                  <a:gd name="T9" fmla="*/ 131 h 263"/>
                  <a:gd name="T10" fmla="*/ 20 w 36"/>
                  <a:gd name="T11" fmla="*/ 261 h 263"/>
                  <a:gd name="T12" fmla="*/ 16 w 36"/>
                  <a:gd name="T13" fmla="*/ 261 h 263"/>
                  <a:gd name="T14" fmla="*/ 0 w 36"/>
                  <a:gd name="T15" fmla="*/ 259 h 263"/>
                  <a:gd name="T16" fmla="*/ 36 w 36"/>
                  <a:gd name="T17" fmla="*/ 259 h 263"/>
                  <a:gd name="T18" fmla="*/ 36 w 36"/>
                  <a:gd name="T19" fmla="*/ 263 h 263"/>
                  <a:gd name="T20" fmla="*/ 0 w 36"/>
                  <a:gd name="T21" fmla="*/ 263 h 263"/>
                  <a:gd name="T22" fmla="*/ 0 w 36"/>
                  <a:gd name="T23" fmla="*/ 259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1"/>
                    </a:lnTo>
                    <a:lnTo>
                      <a:pt x="16" y="2"/>
                    </a:lnTo>
                    <a:lnTo>
                      <a:pt x="20" y="2"/>
                    </a:lnTo>
                    <a:lnTo>
                      <a:pt x="20" y="131"/>
                    </a:lnTo>
                    <a:lnTo>
                      <a:pt x="20" y="261"/>
                    </a:lnTo>
                    <a:lnTo>
                      <a:pt x="16" y="261"/>
                    </a:lnTo>
                    <a:close/>
                    <a:moveTo>
                      <a:pt x="0" y="259"/>
                    </a:moveTo>
                    <a:lnTo>
                      <a:pt x="36" y="259"/>
                    </a:lnTo>
                    <a:lnTo>
                      <a:pt x="36" y="263"/>
                    </a:lnTo>
                    <a:lnTo>
                      <a:pt x="0" y="263"/>
                    </a:lnTo>
                    <a:lnTo>
                      <a:pt x="0" y="259"/>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6" name="Freeform 30"/>
              <p:cNvSpPr>
                <a:spLocks noEditPoints="1"/>
              </p:cNvSpPr>
              <p:nvPr/>
            </p:nvSpPr>
            <p:spPr bwMode="auto">
              <a:xfrm>
                <a:off x="15560675" y="1961735"/>
                <a:ext cx="57150" cy="417513"/>
              </a:xfrm>
              <a:custGeom>
                <a:avLst/>
                <a:gdLst>
                  <a:gd name="T0" fmla="*/ 16 w 36"/>
                  <a:gd name="T1" fmla="*/ 261 h 263"/>
                  <a:gd name="T2" fmla="*/ 16 w 36"/>
                  <a:gd name="T3" fmla="*/ 132 h 263"/>
                  <a:gd name="T4" fmla="*/ 16 w 36"/>
                  <a:gd name="T5" fmla="*/ 2 h 263"/>
                  <a:gd name="T6" fmla="*/ 20 w 36"/>
                  <a:gd name="T7" fmla="*/ 2 h 263"/>
                  <a:gd name="T8" fmla="*/ 20 w 36"/>
                  <a:gd name="T9" fmla="*/ 132 h 263"/>
                  <a:gd name="T10" fmla="*/ 20 w 36"/>
                  <a:gd name="T11" fmla="*/ 261 h 263"/>
                  <a:gd name="T12" fmla="*/ 16 w 36"/>
                  <a:gd name="T13" fmla="*/ 261 h 263"/>
                  <a:gd name="T14" fmla="*/ 0 w 36"/>
                  <a:gd name="T15" fmla="*/ 260 h 263"/>
                  <a:gd name="T16" fmla="*/ 36 w 36"/>
                  <a:gd name="T17" fmla="*/ 260 h 263"/>
                  <a:gd name="T18" fmla="*/ 36 w 36"/>
                  <a:gd name="T19" fmla="*/ 263 h 263"/>
                  <a:gd name="T20" fmla="*/ 0 w 36"/>
                  <a:gd name="T21" fmla="*/ 263 h 263"/>
                  <a:gd name="T22" fmla="*/ 0 w 36"/>
                  <a:gd name="T23" fmla="*/ 260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2"/>
                    </a:lnTo>
                    <a:lnTo>
                      <a:pt x="16" y="2"/>
                    </a:lnTo>
                    <a:lnTo>
                      <a:pt x="20" y="2"/>
                    </a:lnTo>
                    <a:lnTo>
                      <a:pt x="20" y="132"/>
                    </a:lnTo>
                    <a:lnTo>
                      <a:pt x="20" y="261"/>
                    </a:lnTo>
                    <a:lnTo>
                      <a:pt x="16" y="261"/>
                    </a:lnTo>
                    <a:close/>
                    <a:moveTo>
                      <a:pt x="0" y="260"/>
                    </a:moveTo>
                    <a:lnTo>
                      <a:pt x="36" y="260"/>
                    </a:lnTo>
                    <a:lnTo>
                      <a:pt x="36" y="263"/>
                    </a:lnTo>
                    <a:lnTo>
                      <a:pt x="0" y="263"/>
                    </a:lnTo>
                    <a:lnTo>
                      <a:pt x="0" y="260"/>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7" name="Freeform 31"/>
              <p:cNvSpPr>
                <a:spLocks noEditPoints="1"/>
              </p:cNvSpPr>
              <p:nvPr/>
            </p:nvSpPr>
            <p:spPr bwMode="auto">
              <a:xfrm>
                <a:off x="11720513" y="1290223"/>
                <a:ext cx="58737" cy="434975"/>
              </a:xfrm>
              <a:custGeom>
                <a:avLst/>
                <a:gdLst>
                  <a:gd name="T0" fmla="*/ 16 w 37"/>
                  <a:gd name="T1" fmla="*/ 273 h 274"/>
                  <a:gd name="T2" fmla="*/ 16 w 37"/>
                  <a:gd name="T3" fmla="*/ 137 h 274"/>
                  <a:gd name="T4" fmla="*/ 16 w 37"/>
                  <a:gd name="T5" fmla="*/ 2 h 274"/>
                  <a:gd name="T6" fmla="*/ 20 w 37"/>
                  <a:gd name="T7" fmla="*/ 2 h 274"/>
                  <a:gd name="T8" fmla="*/ 20 w 37"/>
                  <a:gd name="T9" fmla="*/ 137 h 274"/>
                  <a:gd name="T10" fmla="*/ 20 w 37"/>
                  <a:gd name="T11" fmla="*/ 273 h 274"/>
                  <a:gd name="T12" fmla="*/ 16 w 37"/>
                  <a:gd name="T13" fmla="*/ 273 h 274"/>
                  <a:gd name="T14" fmla="*/ 0 w 37"/>
                  <a:gd name="T15" fmla="*/ 271 h 274"/>
                  <a:gd name="T16" fmla="*/ 37 w 37"/>
                  <a:gd name="T17" fmla="*/ 271 h 274"/>
                  <a:gd name="T18" fmla="*/ 37 w 37"/>
                  <a:gd name="T19" fmla="*/ 274 h 274"/>
                  <a:gd name="T20" fmla="*/ 0 w 37"/>
                  <a:gd name="T21" fmla="*/ 274 h 274"/>
                  <a:gd name="T22" fmla="*/ 0 w 37"/>
                  <a:gd name="T23" fmla="*/ 271 h 274"/>
                  <a:gd name="T24" fmla="*/ 0 w 37"/>
                  <a:gd name="T25" fmla="*/ 0 h 274"/>
                  <a:gd name="T26" fmla="*/ 37 w 37"/>
                  <a:gd name="T27" fmla="*/ 0 h 274"/>
                  <a:gd name="T28" fmla="*/ 37 w 37"/>
                  <a:gd name="T29" fmla="*/ 4 h 274"/>
                  <a:gd name="T30" fmla="*/ 0 w 37"/>
                  <a:gd name="T31" fmla="*/ 4 h 274"/>
                  <a:gd name="T32" fmla="*/ 0 w 37"/>
                  <a:gd name="T33"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74">
                    <a:moveTo>
                      <a:pt x="16" y="273"/>
                    </a:moveTo>
                    <a:lnTo>
                      <a:pt x="16" y="137"/>
                    </a:lnTo>
                    <a:lnTo>
                      <a:pt x="16" y="2"/>
                    </a:lnTo>
                    <a:lnTo>
                      <a:pt x="20" y="2"/>
                    </a:lnTo>
                    <a:lnTo>
                      <a:pt x="20" y="137"/>
                    </a:lnTo>
                    <a:lnTo>
                      <a:pt x="20" y="273"/>
                    </a:lnTo>
                    <a:lnTo>
                      <a:pt x="16" y="273"/>
                    </a:lnTo>
                    <a:close/>
                    <a:moveTo>
                      <a:pt x="0" y="271"/>
                    </a:moveTo>
                    <a:lnTo>
                      <a:pt x="37" y="271"/>
                    </a:lnTo>
                    <a:lnTo>
                      <a:pt x="37" y="274"/>
                    </a:lnTo>
                    <a:lnTo>
                      <a:pt x="0" y="274"/>
                    </a:lnTo>
                    <a:lnTo>
                      <a:pt x="0" y="271"/>
                    </a:lnTo>
                    <a:close/>
                    <a:moveTo>
                      <a:pt x="0" y="0"/>
                    </a:moveTo>
                    <a:lnTo>
                      <a:pt x="37" y="0"/>
                    </a:lnTo>
                    <a:lnTo>
                      <a:pt x="37"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8" name="Freeform 32"/>
              <p:cNvSpPr>
                <a:spLocks noEditPoints="1"/>
              </p:cNvSpPr>
              <p:nvPr/>
            </p:nvSpPr>
            <p:spPr bwMode="auto">
              <a:xfrm>
                <a:off x="12360275" y="1110835"/>
                <a:ext cx="58737" cy="419100"/>
              </a:xfrm>
              <a:custGeom>
                <a:avLst/>
                <a:gdLst>
                  <a:gd name="T0" fmla="*/ 17 w 37"/>
                  <a:gd name="T1" fmla="*/ 262 h 264"/>
                  <a:gd name="T2" fmla="*/ 17 w 37"/>
                  <a:gd name="T3" fmla="*/ 131 h 264"/>
                  <a:gd name="T4" fmla="*/ 17 w 37"/>
                  <a:gd name="T5" fmla="*/ 1 h 264"/>
                  <a:gd name="T6" fmla="*/ 21 w 37"/>
                  <a:gd name="T7" fmla="*/ 1 h 264"/>
                  <a:gd name="T8" fmla="*/ 21 w 37"/>
                  <a:gd name="T9" fmla="*/ 131 h 264"/>
                  <a:gd name="T10" fmla="*/ 21 w 37"/>
                  <a:gd name="T11" fmla="*/ 262 h 264"/>
                  <a:gd name="T12" fmla="*/ 17 w 37"/>
                  <a:gd name="T13" fmla="*/ 262 h 264"/>
                  <a:gd name="T14" fmla="*/ 0 w 37"/>
                  <a:gd name="T15" fmla="*/ 260 h 264"/>
                  <a:gd name="T16" fmla="*/ 37 w 37"/>
                  <a:gd name="T17" fmla="*/ 260 h 264"/>
                  <a:gd name="T18" fmla="*/ 37 w 37"/>
                  <a:gd name="T19" fmla="*/ 264 h 264"/>
                  <a:gd name="T20" fmla="*/ 0 w 37"/>
                  <a:gd name="T21" fmla="*/ 264 h 264"/>
                  <a:gd name="T22" fmla="*/ 0 w 37"/>
                  <a:gd name="T23" fmla="*/ 260 h 264"/>
                  <a:gd name="T24" fmla="*/ 0 w 37"/>
                  <a:gd name="T25" fmla="*/ 0 h 264"/>
                  <a:gd name="T26" fmla="*/ 37 w 37"/>
                  <a:gd name="T27" fmla="*/ 0 h 264"/>
                  <a:gd name="T28" fmla="*/ 37 w 37"/>
                  <a:gd name="T29" fmla="*/ 3 h 264"/>
                  <a:gd name="T30" fmla="*/ 0 w 37"/>
                  <a:gd name="T31" fmla="*/ 3 h 264"/>
                  <a:gd name="T32" fmla="*/ 0 w 37"/>
                  <a:gd name="T3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64">
                    <a:moveTo>
                      <a:pt x="17" y="262"/>
                    </a:moveTo>
                    <a:lnTo>
                      <a:pt x="17" y="131"/>
                    </a:lnTo>
                    <a:lnTo>
                      <a:pt x="17" y="1"/>
                    </a:lnTo>
                    <a:lnTo>
                      <a:pt x="21" y="1"/>
                    </a:lnTo>
                    <a:lnTo>
                      <a:pt x="21" y="131"/>
                    </a:lnTo>
                    <a:lnTo>
                      <a:pt x="21" y="262"/>
                    </a:lnTo>
                    <a:lnTo>
                      <a:pt x="17" y="262"/>
                    </a:lnTo>
                    <a:close/>
                    <a:moveTo>
                      <a:pt x="0" y="260"/>
                    </a:moveTo>
                    <a:lnTo>
                      <a:pt x="37" y="260"/>
                    </a:lnTo>
                    <a:lnTo>
                      <a:pt x="37" y="264"/>
                    </a:lnTo>
                    <a:lnTo>
                      <a:pt x="0" y="264"/>
                    </a:lnTo>
                    <a:lnTo>
                      <a:pt x="0" y="260"/>
                    </a:lnTo>
                    <a:close/>
                    <a:moveTo>
                      <a:pt x="0" y="0"/>
                    </a:moveTo>
                    <a:lnTo>
                      <a:pt x="37" y="0"/>
                    </a:lnTo>
                    <a:lnTo>
                      <a:pt x="37" y="3"/>
                    </a:lnTo>
                    <a:lnTo>
                      <a:pt x="0" y="3"/>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9" name="Freeform 33"/>
              <p:cNvSpPr>
                <a:spLocks noEditPoints="1"/>
              </p:cNvSpPr>
              <p:nvPr/>
            </p:nvSpPr>
            <p:spPr bwMode="auto">
              <a:xfrm>
                <a:off x="13001625" y="1172748"/>
                <a:ext cx="57150" cy="419100"/>
              </a:xfrm>
              <a:custGeom>
                <a:avLst/>
                <a:gdLst>
                  <a:gd name="T0" fmla="*/ 16 w 36"/>
                  <a:gd name="T1" fmla="*/ 262 h 264"/>
                  <a:gd name="T2" fmla="*/ 16 w 36"/>
                  <a:gd name="T3" fmla="*/ 131 h 264"/>
                  <a:gd name="T4" fmla="*/ 16 w 36"/>
                  <a:gd name="T5" fmla="*/ 2 h 264"/>
                  <a:gd name="T6" fmla="*/ 20 w 36"/>
                  <a:gd name="T7" fmla="*/ 2 h 264"/>
                  <a:gd name="T8" fmla="*/ 20 w 36"/>
                  <a:gd name="T9" fmla="*/ 131 h 264"/>
                  <a:gd name="T10" fmla="*/ 20 w 36"/>
                  <a:gd name="T11" fmla="*/ 262 h 264"/>
                  <a:gd name="T12" fmla="*/ 16 w 36"/>
                  <a:gd name="T13" fmla="*/ 262 h 264"/>
                  <a:gd name="T14" fmla="*/ 0 w 36"/>
                  <a:gd name="T15" fmla="*/ 260 h 264"/>
                  <a:gd name="T16" fmla="*/ 36 w 36"/>
                  <a:gd name="T17" fmla="*/ 260 h 264"/>
                  <a:gd name="T18" fmla="*/ 36 w 36"/>
                  <a:gd name="T19" fmla="*/ 264 h 264"/>
                  <a:gd name="T20" fmla="*/ 0 w 36"/>
                  <a:gd name="T21" fmla="*/ 264 h 264"/>
                  <a:gd name="T22" fmla="*/ 0 w 36"/>
                  <a:gd name="T23" fmla="*/ 260 h 264"/>
                  <a:gd name="T24" fmla="*/ 0 w 36"/>
                  <a:gd name="T25" fmla="*/ 0 h 264"/>
                  <a:gd name="T26" fmla="*/ 36 w 36"/>
                  <a:gd name="T27" fmla="*/ 0 h 264"/>
                  <a:gd name="T28" fmla="*/ 36 w 36"/>
                  <a:gd name="T29" fmla="*/ 4 h 264"/>
                  <a:gd name="T30" fmla="*/ 0 w 36"/>
                  <a:gd name="T31" fmla="*/ 4 h 264"/>
                  <a:gd name="T32" fmla="*/ 0 w 36"/>
                  <a:gd name="T3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4">
                    <a:moveTo>
                      <a:pt x="16" y="262"/>
                    </a:moveTo>
                    <a:lnTo>
                      <a:pt x="16" y="131"/>
                    </a:lnTo>
                    <a:lnTo>
                      <a:pt x="16" y="2"/>
                    </a:lnTo>
                    <a:lnTo>
                      <a:pt x="20" y="2"/>
                    </a:lnTo>
                    <a:lnTo>
                      <a:pt x="20" y="131"/>
                    </a:lnTo>
                    <a:lnTo>
                      <a:pt x="20" y="262"/>
                    </a:lnTo>
                    <a:lnTo>
                      <a:pt x="16" y="262"/>
                    </a:lnTo>
                    <a:close/>
                    <a:moveTo>
                      <a:pt x="0" y="260"/>
                    </a:moveTo>
                    <a:lnTo>
                      <a:pt x="36" y="260"/>
                    </a:lnTo>
                    <a:lnTo>
                      <a:pt x="36" y="264"/>
                    </a:lnTo>
                    <a:lnTo>
                      <a:pt x="0" y="264"/>
                    </a:lnTo>
                    <a:lnTo>
                      <a:pt x="0" y="260"/>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0" name="Freeform 34"/>
              <p:cNvSpPr>
                <a:spLocks noEditPoints="1"/>
              </p:cNvSpPr>
              <p:nvPr/>
            </p:nvSpPr>
            <p:spPr bwMode="auto">
              <a:xfrm>
                <a:off x="13641388" y="1137823"/>
                <a:ext cx="55562" cy="417513"/>
              </a:xfrm>
              <a:custGeom>
                <a:avLst/>
                <a:gdLst>
                  <a:gd name="T0" fmla="*/ 16 w 35"/>
                  <a:gd name="T1" fmla="*/ 261 h 263"/>
                  <a:gd name="T2" fmla="*/ 16 w 35"/>
                  <a:gd name="T3" fmla="*/ 131 h 263"/>
                  <a:gd name="T4" fmla="*/ 16 w 35"/>
                  <a:gd name="T5" fmla="*/ 2 h 263"/>
                  <a:gd name="T6" fmla="*/ 20 w 35"/>
                  <a:gd name="T7" fmla="*/ 2 h 263"/>
                  <a:gd name="T8" fmla="*/ 20 w 35"/>
                  <a:gd name="T9" fmla="*/ 131 h 263"/>
                  <a:gd name="T10" fmla="*/ 20 w 35"/>
                  <a:gd name="T11" fmla="*/ 261 h 263"/>
                  <a:gd name="T12" fmla="*/ 16 w 35"/>
                  <a:gd name="T13" fmla="*/ 261 h 263"/>
                  <a:gd name="T14" fmla="*/ 0 w 35"/>
                  <a:gd name="T15" fmla="*/ 259 h 263"/>
                  <a:gd name="T16" fmla="*/ 35 w 35"/>
                  <a:gd name="T17" fmla="*/ 259 h 263"/>
                  <a:gd name="T18" fmla="*/ 35 w 35"/>
                  <a:gd name="T19" fmla="*/ 263 h 263"/>
                  <a:gd name="T20" fmla="*/ 0 w 35"/>
                  <a:gd name="T21" fmla="*/ 263 h 263"/>
                  <a:gd name="T22" fmla="*/ 0 w 35"/>
                  <a:gd name="T23" fmla="*/ 259 h 263"/>
                  <a:gd name="T24" fmla="*/ 0 w 35"/>
                  <a:gd name="T25" fmla="*/ 0 h 263"/>
                  <a:gd name="T26" fmla="*/ 35 w 35"/>
                  <a:gd name="T27" fmla="*/ 0 h 263"/>
                  <a:gd name="T28" fmla="*/ 35 w 35"/>
                  <a:gd name="T29" fmla="*/ 4 h 263"/>
                  <a:gd name="T30" fmla="*/ 0 w 35"/>
                  <a:gd name="T31" fmla="*/ 4 h 263"/>
                  <a:gd name="T32" fmla="*/ 0 w 35"/>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63">
                    <a:moveTo>
                      <a:pt x="16" y="261"/>
                    </a:moveTo>
                    <a:lnTo>
                      <a:pt x="16" y="131"/>
                    </a:lnTo>
                    <a:lnTo>
                      <a:pt x="16" y="2"/>
                    </a:lnTo>
                    <a:lnTo>
                      <a:pt x="20" y="2"/>
                    </a:lnTo>
                    <a:lnTo>
                      <a:pt x="20" y="131"/>
                    </a:lnTo>
                    <a:lnTo>
                      <a:pt x="20" y="261"/>
                    </a:lnTo>
                    <a:lnTo>
                      <a:pt x="16" y="261"/>
                    </a:lnTo>
                    <a:close/>
                    <a:moveTo>
                      <a:pt x="0" y="259"/>
                    </a:moveTo>
                    <a:lnTo>
                      <a:pt x="35" y="259"/>
                    </a:lnTo>
                    <a:lnTo>
                      <a:pt x="35" y="263"/>
                    </a:lnTo>
                    <a:lnTo>
                      <a:pt x="0" y="263"/>
                    </a:lnTo>
                    <a:lnTo>
                      <a:pt x="0" y="259"/>
                    </a:lnTo>
                    <a:close/>
                    <a:moveTo>
                      <a:pt x="0" y="0"/>
                    </a:moveTo>
                    <a:lnTo>
                      <a:pt x="35" y="0"/>
                    </a:lnTo>
                    <a:lnTo>
                      <a:pt x="35"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1" name="Freeform 35"/>
              <p:cNvSpPr>
                <a:spLocks noEditPoints="1"/>
              </p:cNvSpPr>
              <p:nvPr/>
            </p:nvSpPr>
            <p:spPr bwMode="auto">
              <a:xfrm>
                <a:off x="14281150" y="1371185"/>
                <a:ext cx="57150" cy="417513"/>
              </a:xfrm>
              <a:custGeom>
                <a:avLst/>
                <a:gdLst>
                  <a:gd name="T0" fmla="*/ 16 w 36"/>
                  <a:gd name="T1" fmla="*/ 261 h 263"/>
                  <a:gd name="T2" fmla="*/ 16 w 36"/>
                  <a:gd name="T3" fmla="*/ 131 h 263"/>
                  <a:gd name="T4" fmla="*/ 16 w 36"/>
                  <a:gd name="T5" fmla="*/ 2 h 263"/>
                  <a:gd name="T6" fmla="*/ 20 w 36"/>
                  <a:gd name="T7" fmla="*/ 2 h 263"/>
                  <a:gd name="T8" fmla="*/ 20 w 36"/>
                  <a:gd name="T9" fmla="*/ 131 h 263"/>
                  <a:gd name="T10" fmla="*/ 20 w 36"/>
                  <a:gd name="T11" fmla="*/ 261 h 263"/>
                  <a:gd name="T12" fmla="*/ 16 w 36"/>
                  <a:gd name="T13" fmla="*/ 261 h 263"/>
                  <a:gd name="T14" fmla="*/ 0 w 36"/>
                  <a:gd name="T15" fmla="*/ 259 h 263"/>
                  <a:gd name="T16" fmla="*/ 36 w 36"/>
                  <a:gd name="T17" fmla="*/ 259 h 263"/>
                  <a:gd name="T18" fmla="*/ 36 w 36"/>
                  <a:gd name="T19" fmla="*/ 263 h 263"/>
                  <a:gd name="T20" fmla="*/ 0 w 36"/>
                  <a:gd name="T21" fmla="*/ 263 h 263"/>
                  <a:gd name="T22" fmla="*/ 0 w 36"/>
                  <a:gd name="T23" fmla="*/ 259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1"/>
                    </a:lnTo>
                    <a:lnTo>
                      <a:pt x="16" y="2"/>
                    </a:lnTo>
                    <a:lnTo>
                      <a:pt x="20" y="2"/>
                    </a:lnTo>
                    <a:lnTo>
                      <a:pt x="20" y="131"/>
                    </a:lnTo>
                    <a:lnTo>
                      <a:pt x="20" y="261"/>
                    </a:lnTo>
                    <a:lnTo>
                      <a:pt x="16" y="261"/>
                    </a:lnTo>
                    <a:close/>
                    <a:moveTo>
                      <a:pt x="0" y="259"/>
                    </a:moveTo>
                    <a:lnTo>
                      <a:pt x="36" y="259"/>
                    </a:lnTo>
                    <a:lnTo>
                      <a:pt x="36" y="263"/>
                    </a:lnTo>
                    <a:lnTo>
                      <a:pt x="0" y="263"/>
                    </a:lnTo>
                    <a:lnTo>
                      <a:pt x="0" y="259"/>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2" name="Freeform 36"/>
              <p:cNvSpPr>
                <a:spLocks noEditPoints="1"/>
              </p:cNvSpPr>
              <p:nvPr/>
            </p:nvSpPr>
            <p:spPr bwMode="auto">
              <a:xfrm>
                <a:off x="14920913" y="1190210"/>
                <a:ext cx="57150" cy="420688"/>
              </a:xfrm>
              <a:custGeom>
                <a:avLst/>
                <a:gdLst>
                  <a:gd name="T0" fmla="*/ 16 w 36"/>
                  <a:gd name="T1" fmla="*/ 263 h 265"/>
                  <a:gd name="T2" fmla="*/ 16 w 36"/>
                  <a:gd name="T3" fmla="*/ 132 h 265"/>
                  <a:gd name="T4" fmla="*/ 16 w 36"/>
                  <a:gd name="T5" fmla="*/ 2 h 265"/>
                  <a:gd name="T6" fmla="*/ 20 w 36"/>
                  <a:gd name="T7" fmla="*/ 2 h 265"/>
                  <a:gd name="T8" fmla="*/ 20 w 36"/>
                  <a:gd name="T9" fmla="*/ 132 h 265"/>
                  <a:gd name="T10" fmla="*/ 20 w 36"/>
                  <a:gd name="T11" fmla="*/ 263 h 265"/>
                  <a:gd name="T12" fmla="*/ 16 w 36"/>
                  <a:gd name="T13" fmla="*/ 263 h 265"/>
                  <a:gd name="T14" fmla="*/ 0 w 36"/>
                  <a:gd name="T15" fmla="*/ 261 h 265"/>
                  <a:gd name="T16" fmla="*/ 36 w 36"/>
                  <a:gd name="T17" fmla="*/ 261 h 265"/>
                  <a:gd name="T18" fmla="*/ 36 w 36"/>
                  <a:gd name="T19" fmla="*/ 265 h 265"/>
                  <a:gd name="T20" fmla="*/ 0 w 36"/>
                  <a:gd name="T21" fmla="*/ 265 h 265"/>
                  <a:gd name="T22" fmla="*/ 0 w 36"/>
                  <a:gd name="T23" fmla="*/ 261 h 265"/>
                  <a:gd name="T24" fmla="*/ 0 w 36"/>
                  <a:gd name="T25" fmla="*/ 0 h 265"/>
                  <a:gd name="T26" fmla="*/ 36 w 36"/>
                  <a:gd name="T27" fmla="*/ 0 h 265"/>
                  <a:gd name="T28" fmla="*/ 36 w 36"/>
                  <a:gd name="T29" fmla="*/ 4 h 265"/>
                  <a:gd name="T30" fmla="*/ 0 w 36"/>
                  <a:gd name="T31" fmla="*/ 4 h 265"/>
                  <a:gd name="T32" fmla="*/ 0 w 36"/>
                  <a:gd name="T3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5">
                    <a:moveTo>
                      <a:pt x="16" y="263"/>
                    </a:moveTo>
                    <a:lnTo>
                      <a:pt x="16" y="132"/>
                    </a:lnTo>
                    <a:lnTo>
                      <a:pt x="16" y="2"/>
                    </a:lnTo>
                    <a:lnTo>
                      <a:pt x="20" y="2"/>
                    </a:lnTo>
                    <a:lnTo>
                      <a:pt x="20" y="132"/>
                    </a:lnTo>
                    <a:lnTo>
                      <a:pt x="20" y="263"/>
                    </a:lnTo>
                    <a:lnTo>
                      <a:pt x="16" y="263"/>
                    </a:lnTo>
                    <a:close/>
                    <a:moveTo>
                      <a:pt x="0" y="261"/>
                    </a:moveTo>
                    <a:lnTo>
                      <a:pt x="36" y="261"/>
                    </a:lnTo>
                    <a:lnTo>
                      <a:pt x="36" y="265"/>
                    </a:lnTo>
                    <a:lnTo>
                      <a:pt x="0" y="265"/>
                    </a:lnTo>
                    <a:lnTo>
                      <a:pt x="0" y="261"/>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3" name="Freeform 37"/>
              <p:cNvSpPr>
                <a:spLocks noEditPoints="1"/>
              </p:cNvSpPr>
              <p:nvPr/>
            </p:nvSpPr>
            <p:spPr bwMode="auto">
              <a:xfrm>
                <a:off x="15560675" y="1137823"/>
                <a:ext cx="57150" cy="417513"/>
              </a:xfrm>
              <a:custGeom>
                <a:avLst/>
                <a:gdLst>
                  <a:gd name="T0" fmla="*/ 16 w 36"/>
                  <a:gd name="T1" fmla="*/ 261 h 263"/>
                  <a:gd name="T2" fmla="*/ 16 w 36"/>
                  <a:gd name="T3" fmla="*/ 131 h 263"/>
                  <a:gd name="T4" fmla="*/ 16 w 36"/>
                  <a:gd name="T5" fmla="*/ 2 h 263"/>
                  <a:gd name="T6" fmla="*/ 20 w 36"/>
                  <a:gd name="T7" fmla="*/ 2 h 263"/>
                  <a:gd name="T8" fmla="*/ 20 w 36"/>
                  <a:gd name="T9" fmla="*/ 131 h 263"/>
                  <a:gd name="T10" fmla="*/ 20 w 36"/>
                  <a:gd name="T11" fmla="*/ 261 h 263"/>
                  <a:gd name="T12" fmla="*/ 16 w 36"/>
                  <a:gd name="T13" fmla="*/ 261 h 263"/>
                  <a:gd name="T14" fmla="*/ 0 w 36"/>
                  <a:gd name="T15" fmla="*/ 259 h 263"/>
                  <a:gd name="T16" fmla="*/ 36 w 36"/>
                  <a:gd name="T17" fmla="*/ 259 h 263"/>
                  <a:gd name="T18" fmla="*/ 36 w 36"/>
                  <a:gd name="T19" fmla="*/ 263 h 263"/>
                  <a:gd name="T20" fmla="*/ 0 w 36"/>
                  <a:gd name="T21" fmla="*/ 263 h 263"/>
                  <a:gd name="T22" fmla="*/ 0 w 36"/>
                  <a:gd name="T23" fmla="*/ 259 h 263"/>
                  <a:gd name="T24" fmla="*/ 0 w 36"/>
                  <a:gd name="T25" fmla="*/ 0 h 263"/>
                  <a:gd name="T26" fmla="*/ 36 w 36"/>
                  <a:gd name="T27" fmla="*/ 0 h 263"/>
                  <a:gd name="T28" fmla="*/ 36 w 36"/>
                  <a:gd name="T29" fmla="*/ 4 h 263"/>
                  <a:gd name="T30" fmla="*/ 0 w 36"/>
                  <a:gd name="T31" fmla="*/ 4 h 263"/>
                  <a:gd name="T32" fmla="*/ 0 w 36"/>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63">
                    <a:moveTo>
                      <a:pt x="16" y="261"/>
                    </a:moveTo>
                    <a:lnTo>
                      <a:pt x="16" y="131"/>
                    </a:lnTo>
                    <a:lnTo>
                      <a:pt x="16" y="2"/>
                    </a:lnTo>
                    <a:lnTo>
                      <a:pt x="20" y="2"/>
                    </a:lnTo>
                    <a:lnTo>
                      <a:pt x="20" y="131"/>
                    </a:lnTo>
                    <a:lnTo>
                      <a:pt x="20" y="261"/>
                    </a:lnTo>
                    <a:lnTo>
                      <a:pt x="16" y="261"/>
                    </a:lnTo>
                    <a:close/>
                    <a:moveTo>
                      <a:pt x="0" y="259"/>
                    </a:moveTo>
                    <a:lnTo>
                      <a:pt x="36" y="259"/>
                    </a:lnTo>
                    <a:lnTo>
                      <a:pt x="36" y="263"/>
                    </a:lnTo>
                    <a:lnTo>
                      <a:pt x="0" y="263"/>
                    </a:lnTo>
                    <a:lnTo>
                      <a:pt x="0" y="259"/>
                    </a:lnTo>
                    <a:close/>
                    <a:moveTo>
                      <a:pt x="0" y="0"/>
                    </a:moveTo>
                    <a:lnTo>
                      <a:pt x="36" y="0"/>
                    </a:lnTo>
                    <a:lnTo>
                      <a:pt x="36" y="4"/>
                    </a:lnTo>
                    <a:lnTo>
                      <a:pt x="0" y="4"/>
                    </a:lnTo>
                    <a:lnTo>
                      <a:pt x="0" y="0"/>
                    </a:lnTo>
                    <a:close/>
                  </a:path>
                </a:pathLst>
              </a:custGeom>
              <a:solidFill>
                <a:srgbClr val="006068"/>
              </a:solidFill>
              <a:ln w="1" cap="flat">
                <a:solidFill>
                  <a:srgbClr val="006068"/>
                </a:solidFill>
                <a:prstDash val="solid"/>
                <a:bevel/>
                <a:headEnd/>
                <a:tailEnd/>
              </a:ln>
            </p:spPr>
            <p:txBody>
              <a:bodyPr vert="horz" wrap="square" lIns="68580" tIns="34290" rIns="68580" bIns="3429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204" name="Group 203"/>
              <p:cNvGrpSpPr/>
              <p:nvPr/>
            </p:nvGrpSpPr>
            <p:grpSpPr>
              <a:xfrm>
                <a:off x="11919090" y="2820950"/>
                <a:ext cx="3759984" cy="126428"/>
                <a:chOff x="11919090" y="2754690"/>
                <a:chExt cx="3759984" cy="126428"/>
              </a:xfrm>
            </p:grpSpPr>
            <p:sp>
              <p:nvSpPr>
                <p:cNvPr id="234" name="Rectangle 109"/>
                <p:cNvSpPr>
                  <a:spLocks noChangeArrowheads="1"/>
                </p:cNvSpPr>
                <p:nvPr/>
              </p:nvSpPr>
              <p:spPr bwMode="auto">
                <a:xfrm>
                  <a:off x="11919090" y="2767256"/>
                  <a:ext cx="108309"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 4</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235" name="Rectangle 110"/>
                <p:cNvSpPr>
                  <a:spLocks noChangeArrowheads="1"/>
                </p:cNvSpPr>
                <p:nvPr/>
              </p:nvSpPr>
              <p:spPr bwMode="auto">
                <a:xfrm>
                  <a:off x="12594960" y="2767256"/>
                  <a:ext cx="7220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8</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42" name="Rectangle 111">
                  <a:extLst>
                    <a:ext uri="{FF2B5EF4-FFF2-40B4-BE49-F238E27FC236}">
                      <a16:creationId xmlns:a16="http://schemas.microsoft.com/office/drawing/2014/main" id="{B1FB9F90-0EFC-42BE-840B-AFDDAB28FD45}"/>
                    </a:ext>
                  </a:extLst>
                </p:cNvPr>
                <p:cNvSpPr>
                  <a:spLocks noChangeArrowheads="1"/>
                </p:cNvSpPr>
                <p:nvPr/>
              </p:nvSpPr>
              <p:spPr bwMode="auto">
                <a:xfrm>
                  <a:off x="13157324" y="2754690"/>
                  <a:ext cx="144411"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16</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46" name="Rectangle 112">
                  <a:extLst>
                    <a:ext uri="{FF2B5EF4-FFF2-40B4-BE49-F238E27FC236}">
                      <a16:creationId xmlns:a16="http://schemas.microsoft.com/office/drawing/2014/main" id="{0AE54E70-0750-49EE-AE69-CAB3B04D6AEF}"/>
                    </a:ext>
                  </a:extLst>
                </p:cNvPr>
                <p:cNvSpPr>
                  <a:spLocks noChangeArrowheads="1"/>
                </p:cNvSpPr>
                <p:nvPr/>
              </p:nvSpPr>
              <p:spPr bwMode="auto">
                <a:xfrm>
                  <a:off x="13770169" y="2754690"/>
                  <a:ext cx="18051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24</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47" name="Rectangle 113">
                  <a:extLst>
                    <a:ext uri="{FF2B5EF4-FFF2-40B4-BE49-F238E27FC236}">
                      <a16:creationId xmlns:a16="http://schemas.microsoft.com/office/drawing/2014/main" id="{6E2750B7-9AEF-4057-A12B-EBB7CA0B51A3}"/>
                    </a:ext>
                  </a:extLst>
                </p:cNvPr>
                <p:cNvSpPr>
                  <a:spLocks noChangeArrowheads="1"/>
                </p:cNvSpPr>
                <p:nvPr/>
              </p:nvSpPr>
              <p:spPr bwMode="auto">
                <a:xfrm>
                  <a:off x="14395556" y="2767256"/>
                  <a:ext cx="18051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32</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54" name="Rectangle 114">
                  <a:extLst>
                    <a:ext uri="{FF2B5EF4-FFF2-40B4-BE49-F238E27FC236}">
                      <a16:creationId xmlns:a16="http://schemas.microsoft.com/office/drawing/2014/main" id="{83488D6F-EBB1-4EAF-A166-22F9CFF448B5}"/>
                    </a:ext>
                  </a:extLst>
                </p:cNvPr>
                <p:cNvSpPr>
                  <a:spLocks noChangeArrowheads="1"/>
                </p:cNvSpPr>
                <p:nvPr/>
              </p:nvSpPr>
              <p:spPr bwMode="auto">
                <a:xfrm>
                  <a:off x="15056540" y="2767256"/>
                  <a:ext cx="18051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55" name="Rectangle 115">
                  <a:extLst>
                    <a:ext uri="{FF2B5EF4-FFF2-40B4-BE49-F238E27FC236}">
                      <a16:creationId xmlns:a16="http://schemas.microsoft.com/office/drawing/2014/main" id="{0B4B712C-3211-4A8B-9F72-6EEBD12E3532}"/>
                    </a:ext>
                  </a:extLst>
                </p:cNvPr>
                <p:cNvSpPr>
                  <a:spLocks noChangeArrowheads="1"/>
                </p:cNvSpPr>
                <p:nvPr/>
              </p:nvSpPr>
              <p:spPr bwMode="auto">
                <a:xfrm>
                  <a:off x="15498559" y="2760634"/>
                  <a:ext cx="180515" cy="11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48</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grpSp>
          <p:sp>
            <p:nvSpPr>
              <p:cNvPr id="205" name="TextBox 116"/>
              <p:cNvSpPr txBox="1">
                <a:spLocks noChangeArrowheads="1"/>
              </p:cNvSpPr>
              <p:nvPr/>
            </p:nvSpPr>
            <p:spPr bwMode="auto">
              <a:xfrm>
                <a:off x="11707596" y="1470232"/>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6" name="TextBox 116"/>
              <p:cNvSpPr txBox="1">
                <a:spLocks noChangeArrowheads="1"/>
              </p:cNvSpPr>
              <p:nvPr/>
            </p:nvSpPr>
            <p:spPr bwMode="auto">
              <a:xfrm>
                <a:off x="12347908" y="1284873"/>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7" name="TextBox 116"/>
              <p:cNvSpPr txBox="1">
                <a:spLocks noChangeArrowheads="1"/>
              </p:cNvSpPr>
              <p:nvPr/>
            </p:nvSpPr>
            <p:spPr bwMode="auto">
              <a:xfrm>
                <a:off x="12988220" y="1348302"/>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8" name="TextBox 116"/>
              <p:cNvSpPr txBox="1">
                <a:spLocks noChangeArrowheads="1"/>
              </p:cNvSpPr>
              <p:nvPr/>
            </p:nvSpPr>
            <p:spPr bwMode="auto">
              <a:xfrm>
                <a:off x="13628532" y="1309781"/>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9" name="TextBox 116"/>
              <p:cNvSpPr txBox="1">
                <a:spLocks noChangeArrowheads="1"/>
              </p:cNvSpPr>
              <p:nvPr/>
            </p:nvSpPr>
            <p:spPr bwMode="auto">
              <a:xfrm>
                <a:off x="14268844" y="1530913"/>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0" name="TextBox 116"/>
              <p:cNvSpPr txBox="1">
                <a:spLocks noChangeArrowheads="1"/>
              </p:cNvSpPr>
              <p:nvPr/>
            </p:nvSpPr>
            <p:spPr bwMode="auto">
              <a:xfrm>
                <a:off x="14909156" y="1360162"/>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1" name="TextBox 116"/>
              <p:cNvSpPr txBox="1">
                <a:spLocks noChangeArrowheads="1"/>
              </p:cNvSpPr>
              <p:nvPr/>
            </p:nvSpPr>
            <p:spPr bwMode="auto">
              <a:xfrm>
                <a:off x="15549468" y="1307649"/>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2" name="TextBox 116"/>
              <p:cNvSpPr txBox="1">
                <a:spLocks noChangeArrowheads="1"/>
              </p:cNvSpPr>
              <p:nvPr/>
            </p:nvSpPr>
            <p:spPr bwMode="auto">
              <a:xfrm>
                <a:off x="11707596" y="2082387"/>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3" name="TextBox 116"/>
              <p:cNvSpPr txBox="1">
                <a:spLocks noChangeArrowheads="1"/>
              </p:cNvSpPr>
              <p:nvPr/>
            </p:nvSpPr>
            <p:spPr bwMode="auto">
              <a:xfrm>
                <a:off x="12347908" y="2198490"/>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4" name="TextBox 116"/>
              <p:cNvSpPr txBox="1">
                <a:spLocks noChangeArrowheads="1"/>
              </p:cNvSpPr>
              <p:nvPr/>
            </p:nvSpPr>
            <p:spPr bwMode="auto">
              <a:xfrm>
                <a:off x="12988220" y="2069264"/>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5" name="TextBox 116"/>
              <p:cNvSpPr txBox="1">
                <a:spLocks noChangeArrowheads="1"/>
              </p:cNvSpPr>
              <p:nvPr/>
            </p:nvSpPr>
            <p:spPr bwMode="auto">
              <a:xfrm>
                <a:off x="13628532" y="2310204"/>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6" name="TextBox 116"/>
              <p:cNvSpPr txBox="1">
                <a:spLocks noChangeArrowheads="1"/>
              </p:cNvSpPr>
              <p:nvPr/>
            </p:nvSpPr>
            <p:spPr bwMode="auto">
              <a:xfrm>
                <a:off x="14268844" y="2399147"/>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7" name="TextBox 116"/>
              <p:cNvSpPr txBox="1">
                <a:spLocks noChangeArrowheads="1"/>
              </p:cNvSpPr>
              <p:nvPr/>
            </p:nvSpPr>
            <p:spPr bwMode="auto">
              <a:xfrm>
                <a:off x="14909156" y="2332196"/>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8" name="TextBox 116"/>
              <p:cNvSpPr txBox="1">
                <a:spLocks noChangeArrowheads="1"/>
              </p:cNvSpPr>
              <p:nvPr/>
            </p:nvSpPr>
            <p:spPr bwMode="auto">
              <a:xfrm>
                <a:off x="15549468" y="2130080"/>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9" name="TextBox 116"/>
              <p:cNvSpPr txBox="1">
                <a:spLocks noChangeArrowheads="1"/>
              </p:cNvSpPr>
              <p:nvPr/>
            </p:nvSpPr>
            <p:spPr bwMode="auto">
              <a:xfrm>
                <a:off x="11707596" y="2022014"/>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0" name="TextBox 116"/>
              <p:cNvSpPr txBox="1">
                <a:spLocks noChangeArrowheads="1"/>
              </p:cNvSpPr>
              <p:nvPr/>
            </p:nvSpPr>
            <p:spPr bwMode="auto">
              <a:xfrm>
                <a:off x="12347908" y="1579881"/>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1" name="TextBox 116"/>
              <p:cNvSpPr txBox="1">
                <a:spLocks noChangeArrowheads="1"/>
              </p:cNvSpPr>
              <p:nvPr/>
            </p:nvSpPr>
            <p:spPr bwMode="auto">
              <a:xfrm>
                <a:off x="12988220" y="1551488"/>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2" name="TextBox 116"/>
              <p:cNvSpPr txBox="1">
                <a:spLocks noChangeArrowheads="1"/>
              </p:cNvSpPr>
              <p:nvPr/>
            </p:nvSpPr>
            <p:spPr bwMode="auto">
              <a:xfrm>
                <a:off x="13628532" y="1411837"/>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3" name="TextBox 116"/>
              <p:cNvSpPr txBox="1">
                <a:spLocks noChangeArrowheads="1"/>
              </p:cNvSpPr>
              <p:nvPr/>
            </p:nvSpPr>
            <p:spPr bwMode="auto">
              <a:xfrm>
                <a:off x="14268844" y="1272186"/>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4" name="TextBox 116"/>
              <p:cNvSpPr txBox="1">
                <a:spLocks noChangeArrowheads="1"/>
              </p:cNvSpPr>
              <p:nvPr/>
            </p:nvSpPr>
            <p:spPr bwMode="auto">
              <a:xfrm>
                <a:off x="14909156" y="1508030"/>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5" name="TextBox 116"/>
              <p:cNvSpPr txBox="1">
                <a:spLocks noChangeArrowheads="1"/>
              </p:cNvSpPr>
              <p:nvPr/>
            </p:nvSpPr>
            <p:spPr bwMode="auto">
              <a:xfrm>
                <a:off x="15549468" y="1549173"/>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6" name="TextBox 78"/>
              <p:cNvSpPr txBox="1">
                <a:spLocks noChangeArrowheads="1"/>
              </p:cNvSpPr>
              <p:nvPr/>
            </p:nvSpPr>
            <p:spPr bwMode="auto">
              <a:xfrm>
                <a:off x="10853779" y="1197216"/>
                <a:ext cx="189047" cy="1846405"/>
              </a:xfrm>
              <a:prstGeom prst="rect">
                <a:avLst/>
              </a:prstGeom>
              <a:noFill/>
              <a:ln w="9525">
                <a:noFill/>
                <a:miter lim="800000"/>
                <a:headEnd/>
                <a:tailEnd/>
              </a:ln>
            </p:spPr>
            <p:txBody>
              <a:bodyPr vert="vert270" wrap="square" lIns="0" tIns="0" rIns="0" bIns="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Đáy</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FEV</a:t>
                </a:r>
                <a:r>
                  <a:rPr kumimoji="0" lang="en-GB" sz="1200" b="1" i="0" u="none" strike="noStrike" kern="0" cap="none" spc="0" normalizeH="0" baseline="-25000" noProof="0" dirty="0">
                    <a:ln>
                      <a:noFill/>
                    </a:ln>
                    <a:solidFill>
                      <a:srgbClr val="006068"/>
                    </a:solidFill>
                    <a:effectLst/>
                    <a:uLnTx/>
                    <a:uFillTx/>
                    <a:latin typeface="Arial"/>
                    <a:ea typeface="Tahoma" panose="020B0604030504040204" pitchFamily="34" charset="0"/>
                    <a:cs typeface="Tahoma" panose="020B0604030504040204" pitchFamily="34" charset="0"/>
                  </a:rPr>
                  <a:t>1</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mL</a:t>
                </a:r>
              </a:p>
            </p:txBody>
          </p:sp>
          <p:sp>
            <p:nvSpPr>
              <p:cNvPr id="227" name="TextBox 116"/>
              <p:cNvSpPr txBox="1">
                <a:spLocks noChangeArrowheads="1"/>
              </p:cNvSpPr>
              <p:nvPr/>
            </p:nvSpPr>
            <p:spPr bwMode="auto">
              <a:xfrm>
                <a:off x="11707596" y="2308241"/>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8" name="TextBox 116"/>
              <p:cNvSpPr txBox="1">
                <a:spLocks noChangeArrowheads="1"/>
              </p:cNvSpPr>
              <p:nvPr/>
            </p:nvSpPr>
            <p:spPr bwMode="auto">
              <a:xfrm>
                <a:off x="12347908" y="2024190"/>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29" name="TextBox 116"/>
              <p:cNvSpPr txBox="1">
                <a:spLocks noChangeArrowheads="1"/>
              </p:cNvSpPr>
              <p:nvPr/>
            </p:nvSpPr>
            <p:spPr bwMode="auto">
              <a:xfrm>
                <a:off x="12988220" y="1926257"/>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30" name="TextBox 116"/>
              <p:cNvSpPr txBox="1">
                <a:spLocks noChangeArrowheads="1"/>
              </p:cNvSpPr>
              <p:nvPr/>
            </p:nvSpPr>
            <p:spPr bwMode="auto">
              <a:xfrm>
                <a:off x="13628532" y="2184582"/>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31" name="TextBox 116"/>
              <p:cNvSpPr txBox="1">
                <a:spLocks noChangeArrowheads="1"/>
              </p:cNvSpPr>
              <p:nvPr/>
            </p:nvSpPr>
            <p:spPr bwMode="auto">
              <a:xfrm>
                <a:off x="14268844" y="2090132"/>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32" name="TextBox 116"/>
              <p:cNvSpPr txBox="1">
                <a:spLocks noChangeArrowheads="1"/>
              </p:cNvSpPr>
              <p:nvPr/>
            </p:nvSpPr>
            <p:spPr bwMode="auto">
              <a:xfrm>
                <a:off x="14909156" y="2044043"/>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33" name="TextBox 116"/>
              <p:cNvSpPr txBox="1">
                <a:spLocks noChangeArrowheads="1"/>
              </p:cNvSpPr>
              <p:nvPr/>
            </p:nvSpPr>
            <p:spPr bwMode="auto">
              <a:xfrm>
                <a:off x="15549468" y="1914944"/>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nvGrpSpPr>
            <p:cNvPr id="287" name="Group 286"/>
            <p:cNvGrpSpPr/>
            <p:nvPr/>
          </p:nvGrpSpPr>
          <p:grpSpPr>
            <a:xfrm>
              <a:off x="1333051" y="3067531"/>
              <a:ext cx="3212449" cy="2241193"/>
              <a:chOff x="5544612" y="538323"/>
              <a:chExt cx="5135562" cy="2727614"/>
            </a:xfrm>
          </p:grpSpPr>
          <p:sp>
            <p:nvSpPr>
              <p:cNvPr id="288" name="TextBox 287"/>
              <p:cNvSpPr txBox="1"/>
              <p:nvPr/>
            </p:nvSpPr>
            <p:spPr>
              <a:xfrm>
                <a:off x="6390972" y="595448"/>
                <a:ext cx="3651626" cy="253916"/>
              </a:xfrm>
              <a:prstGeom prst="rect">
                <a:avLst/>
              </a:prstGeom>
              <a:noFill/>
            </p:spPr>
            <p:txBody>
              <a:bodyPr wrap="square" rtlCol="0">
                <a:noAutofit/>
              </a:bodyPr>
              <a:lstStyle>
                <a:defPPr>
                  <a:defRPr lang="en-US"/>
                </a:defPPr>
                <a:lvl1pPr>
                  <a:defRPr sz="1050" b="1">
                    <a:solidFill>
                      <a:schemeClr val="accent4"/>
                    </a:solidFill>
                    <a:latin typeface="Century Gothic"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6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Đỉnh</a:t>
                </a:r>
                <a:r>
                  <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FEV</a:t>
                </a:r>
                <a:r>
                  <a:rPr kumimoji="0" lang="en-GB" sz="1600" b="1" i="0" u="none" strike="noStrike" kern="0" cap="none" spc="0" normalizeH="0" baseline="-25000" noProof="0" dirty="0">
                    <a:ln>
                      <a:noFill/>
                    </a:ln>
                    <a:solidFill>
                      <a:srgbClr val="006068"/>
                    </a:solidFill>
                    <a:effectLst/>
                    <a:uLnTx/>
                    <a:uFillTx/>
                    <a:latin typeface="Arial"/>
                    <a:ea typeface="Tahoma" panose="020B0604030504040204" pitchFamily="34" charset="0"/>
                    <a:cs typeface="Tahoma" panose="020B0604030504040204" pitchFamily="34" charset="0"/>
                  </a:rPr>
                  <a:t>1</a:t>
                </a:r>
                <a:r>
                  <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0–3 </a:t>
                </a:r>
                <a:r>
                  <a:rPr kumimoji="0" lang="en-GB" sz="16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giờ</a:t>
                </a:r>
                <a:r>
                  <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6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tuần</a:t>
                </a:r>
                <a:r>
                  <a:rPr kumimoji="0" lang="en-GB" sz="16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24</a:t>
                </a:r>
              </a:p>
            </p:txBody>
          </p:sp>
          <p:sp>
            <p:nvSpPr>
              <p:cNvPr id="289" name="Freeform 288"/>
              <p:cNvSpPr/>
              <p:nvPr/>
            </p:nvSpPr>
            <p:spPr>
              <a:xfrm>
                <a:off x="6301932" y="1852595"/>
                <a:ext cx="4075708" cy="710444"/>
              </a:xfrm>
              <a:custGeom>
                <a:avLst/>
                <a:gdLst>
                  <a:gd name="connsiteX0" fmla="*/ 0 w 4075708"/>
                  <a:gd name="connsiteY0" fmla="*/ 710444 h 710444"/>
                  <a:gd name="connsiteX1" fmla="*/ 690049 w 4075708"/>
                  <a:gd name="connsiteY1" fmla="*/ 193757 h 710444"/>
                  <a:gd name="connsiteX2" fmla="*/ 1359702 w 4075708"/>
                  <a:gd name="connsiteY2" fmla="*/ 108776 h 710444"/>
                  <a:gd name="connsiteX3" fmla="*/ 2712606 w 4075708"/>
                  <a:gd name="connsiteY3" fmla="*/ 64586 h 710444"/>
                  <a:gd name="connsiteX4" fmla="*/ 4075708 w 4075708"/>
                  <a:gd name="connsiteY4" fmla="*/ 0 h 710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708" h="710444">
                    <a:moveTo>
                      <a:pt x="0" y="710444"/>
                    </a:moveTo>
                    <a:lnTo>
                      <a:pt x="690049" y="193757"/>
                    </a:lnTo>
                    <a:lnTo>
                      <a:pt x="1359702" y="108776"/>
                    </a:lnTo>
                    <a:lnTo>
                      <a:pt x="2712606" y="64586"/>
                    </a:lnTo>
                    <a:lnTo>
                      <a:pt x="4075708" y="0"/>
                    </a:lnTo>
                  </a:path>
                </a:pathLst>
              </a:custGeom>
              <a:noFill/>
              <a:ln w="28575" cap="flat" cmpd="sng" algn="ctr">
                <a:solidFill>
                  <a:srgbClr val="E46C0A"/>
                </a:solidFill>
                <a:prstDash val="sysDot"/>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90" name="Freeform 289"/>
              <p:cNvSpPr/>
              <p:nvPr/>
            </p:nvSpPr>
            <p:spPr>
              <a:xfrm>
                <a:off x="6301932" y="1590852"/>
                <a:ext cx="4075708" cy="907602"/>
              </a:xfrm>
              <a:custGeom>
                <a:avLst/>
                <a:gdLst>
                  <a:gd name="connsiteX0" fmla="*/ 0 w 4075708"/>
                  <a:gd name="connsiteY0" fmla="*/ 907602 h 907602"/>
                  <a:gd name="connsiteX1" fmla="*/ 686649 w 4075708"/>
                  <a:gd name="connsiteY1" fmla="*/ 244747 h 907602"/>
                  <a:gd name="connsiteX2" fmla="*/ 1359702 w 4075708"/>
                  <a:gd name="connsiteY2" fmla="*/ 44190 h 907602"/>
                  <a:gd name="connsiteX3" fmla="*/ 2719405 w 4075708"/>
                  <a:gd name="connsiteY3" fmla="*/ 10198 h 907602"/>
                  <a:gd name="connsiteX4" fmla="*/ 4075708 w 4075708"/>
                  <a:gd name="connsiteY4" fmla="*/ 0 h 90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708" h="907602">
                    <a:moveTo>
                      <a:pt x="0" y="907602"/>
                    </a:moveTo>
                    <a:lnTo>
                      <a:pt x="686649" y="244747"/>
                    </a:lnTo>
                    <a:lnTo>
                      <a:pt x="1359702" y="44190"/>
                    </a:lnTo>
                    <a:lnTo>
                      <a:pt x="2719405" y="10198"/>
                    </a:lnTo>
                    <a:lnTo>
                      <a:pt x="4075708" y="0"/>
                    </a:lnTo>
                  </a:path>
                </a:pathLst>
              </a:custGeom>
              <a:noFill/>
              <a:ln w="28575" cap="flat" cmpd="sng" algn="ctr">
                <a:solidFill>
                  <a:srgbClr val="E46C0A"/>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91" name="Freeform 290"/>
              <p:cNvSpPr/>
              <p:nvPr/>
            </p:nvSpPr>
            <p:spPr>
              <a:xfrm>
                <a:off x="6299477" y="1181646"/>
                <a:ext cx="4082049" cy="880339"/>
              </a:xfrm>
              <a:custGeom>
                <a:avLst/>
                <a:gdLst>
                  <a:gd name="connsiteX0" fmla="*/ 0 w 4082049"/>
                  <a:gd name="connsiteY0" fmla="*/ 880339 h 880339"/>
                  <a:gd name="connsiteX1" fmla="*/ 694315 w 4082049"/>
                  <a:gd name="connsiteY1" fmla="*/ 285586 h 880339"/>
                  <a:gd name="connsiteX2" fmla="*/ 1362430 w 4082049"/>
                  <a:gd name="connsiteY2" fmla="*/ 151963 h 880339"/>
                  <a:gd name="connsiteX3" fmla="*/ 2719620 w 4082049"/>
                  <a:gd name="connsiteY3" fmla="*/ 70741 h 880339"/>
                  <a:gd name="connsiteX4" fmla="*/ 4082049 w 4082049"/>
                  <a:gd name="connsiteY4" fmla="*/ 0 h 880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049" h="880339">
                    <a:moveTo>
                      <a:pt x="0" y="880339"/>
                    </a:moveTo>
                    <a:lnTo>
                      <a:pt x="694315" y="285586"/>
                    </a:lnTo>
                    <a:lnTo>
                      <a:pt x="1362430" y="151963"/>
                    </a:lnTo>
                    <a:lnTo>
                      <a:pt x="2719620" y="70741"/>
                    </a:lnTo>
                    <a:lnTo>
                      <a:pt x="4082049" y="0"/>
                    </a:lnTo>
                  </a:path>
                </a:pathLst>
              </a:custGeom>
              <a:noFill/>
              <a:ln w="28575" cap="flat" cmpd="sng" algn="ctr">
                <a:solidFill>
                  <a:srgbClr val="BACDD6">
                    <a:lumMod val="75000"/>
                  </a:srgbClr>
                </a:solidFill>
                <a:prstDash val="sysDot"/>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92" name="Freeform 291"/>
              <p:cNvSpPr/>
              <p:nvPr/>
            </p:nvSpPr>
            <p:spPr>
              <a:xfrm>
                <a:off x="6304717" y="1103044"/>
                <a:ext cx="4068949" cy="998242"/>
              </a:xfrm>
              <a:custGeom>
                <a:avLst/>
                <a:gdLst>
                  <a:gd name="connsiteX0" fmla="*/ 0 w 4068949"/>
                  <a:gd name="connsiteY0" fmla="*/ 998242 h 998242"/>
                  <a:gd name="connsiteX1" fmla="*/ 689075 w 4068949"/>
                  <a:gd name="connsiteY1" fmla="*/ 429690 h 998242"/>
                  <a:gd name="connsiteX2" fmla="*/ 1357190 w 4068949"/>
                  <a:gd name="connsiteY2" fmla="*/ 193884 h 998242"/>
                  <a:gd name="connsiteX3" fmla="*/ 2714380 w 4068949"/>
                  <a:gd name="connsiteY3" fmla="*/ 78602 h 998242"/>
                  <a:gd name="connsiteX4" fmla="*/ 4068949 w 4068949"/>
                  <a:gd name="connsiteY4" fmla="*/ 0 h 998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49" h="998242">
                    <a:moveTo>
                      <a:pt x="0" y="998242"/>
                    </a:moveTo>
                    <a:lnTo>
                      <a:pt x="689075" y="429690"/>
                    </a:lnTo>
                    <a:lnTo>
                      <a:pt x="1357190" y="193884"/>
                    </a:lnTo>
                    <a:lnTo>
                      <a:pt x="2714380" y="78602"/>
                    </a:lnTo>
                    <a:lnTo>
                      <a:pt x="4068949" y="0"/>
                    </a:lnTo>
                  </a:path>
                </a:pathLst>
              </a:custGeom>
              <a:noFill/>
              <a:ln w="28575" cap="flat" cmpd="sng" algn="ctr">
                <a:solidFill>
                  <a:srgbClr val="BACDD6">
                    <a:lumMod val="75000"/>
                  </a:srgbClr>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cxnSp>
            <p:nvCxnSpPr>
              <p:cNvPr id="293" name="Straight Connector 292"/>
              <p:cNvCxnSpPr/>
              <p:nvPr/>
            </p:nvCxnSpPr>
            <p:spPr>
              <a:xfrm>
                <a:off x="6230345" y="941731"/>
                <a:ext cx="0" cy="1804195"/>
              </a:xfrm>
              <a:prstGeom prst="line">
                <a:avLst/>
              </a:prstGeom>
              <a:noFill/>
              <a:ln w="9525" cap="flat" cmpd="sng" algn="ctr">
                <a:solidFill>
                  <a:srgbClr val="006068"/>
                </a:solidFill>
                <a:prstDash val="solid"/>
                <a:miter lim="800000"/>
              </a:ln>
              <a:effectLst/>
            </p:spPr>
          </p:cxnSp>
          <p:cxnSp>
            <p:nvCxnSpPr>
              <p:cNvPr id="294" name="Straight Connector 293"/>
              <p:cNvCxnSpPr/>
              <p:nvPr/>
            </p:nvCxnSpPr>
            <p:spPr>
              <a:xfrm>
                <a:off x="6184480" y="2745926"/>
                <a:ext cx="49096" cy="0"/>
              </a:xfrm>
              <a:prstGeom prst="line">
                <a:avLst/>
              </a:prstGeom>
              <a:noFill/>
              <a:ln w="9525" cap="flat" cmpd="sng" algn="ctr">
                <a:solidFill>
                  <a:srgbClr val="006068"/>
                </a:solidFill>
                <a:prstDash val="solid"/>
                <a:miter lim="800000"/>
              </a:ln>
              <a:effectLst/>
            </p:spPr>
          </p:cxnSp>
          <p:cxnSp>
            <p:nvCxnSpPr>
              <p:cNvPr id="295" name="Straight Connector 294"/>
              <p:cNvCxnSpPr/>
              <p:nvPr/>
            </p:nvCxnSpPr>
            <p:spPr>
              <a:xfrm>
                <a:off x="6184480" y="2520445"/>
                <a:ext cx="49096" cy="0"/>
              </a:xfrm>
              <a:prstGeom prst="line">
                <a:avLst/>
              </a:prstGeom>
              <a:noFill/>
              <a:ln w="9525" cap="flat" cmpd="sng" algn="ctr">
                <a:solidFill>
                  <a:srgbClr val="006068"/>
                </a:solidFill>
                <a:prstDash val="solid"/>
                <a:miter lim="800000"/>
              </a:ln>
              <a:effectLst/>
            </p:spPr>
          </p:cxnSp>
          <p:cxnSp>
            <p:nvCxnSpPr>
              <p:cNvPr id="296" name="Straight Connector 295"/>
              <p:cNvCxnSpPr/>
              <p:nvPr/>
            </p:nvCxnSpPr>
            <p:spPr>
              <a:xfrm>
                <a:off x="6184480" y="2294959"/>
                <a:ext cx="49096" cy="0"/>
              </a:xfrm>
              <a:prstGeom prst="line">
                <a:avLst/>
              </a:prstGeom>
              <a:noFill/>
              <a:ln w="9525" cap="flat" cmpd="sng" algn="ctr">
                <a:solidFill>
                  <a:srgbClr val="006068"/>
                </a:solidFill>
                <a:prstDash val="solid"/>
                <a:miter lim="800000"/>
              </a:ln>
              <a:effectLst/>
            </p:spPr>
          </p:cxnSp>
          <p:cxnSp>
            <p:nvCxnSpPr>
              <p:cNvPr id="297" name="Straight Connector 296"/>
              <p:cNvCxnSpPr/>
              <p:nvPr/>
            </p:nvCxnSpPr>
            <p:spPr>
              <a:xfrm>
                <a:off x="6184480" y="2069473"/>
                <a:ext cx="49096" cy="0"/>
              </a:xfrm>
              <a:prstGeom prst="line">
                <a:avLst/>
              </a:prstGeom>
              <a:noFill/>
              <a:ln w="9525" cap="flat" cmpd="sng" algn="ctr">
                <a:solidFill>
                  <a:srgbClr val="006068"/>
                </a:solidFill>
                <a:prstDash val="solid"/>
                <a:miter lim="800000"/>
              </a:ln>
              <a:effectLst/>
            </p:spPr>
          </p:cxnSp>
          <p:cxnSp>
            <p:nvCxnSpPr>
              <p:cNvPr id="298" name="Straight Connector 297"/>
              <p:cNvCxnSpPr/>
              <p:nvPr/>
            </p:nvCxnSpPr>
            <p:spPr>
              <a:xfrm>
                <a:off x="6184480" y="1843986"/>
                <a:ext cx="49096" cy="0"/>
              </a:xfrm>
              <a:prstGeom prst="line">
                <a:avLst/>
              </a:prstGeom>
              <a:noFill/>
              <a:ln w="9525" cap="flat" cmpd="sng" algn="ctr">
                <a:solidFill>
                  <a:srgbClr val="006068"/>
                </a:solidFill>
                <a:prstDash val="solid"/>
                <a:miter lim="800000"/>
              </a:ln>
              <a:effectLst/>
            </p:spPr>
          </p:cxnSp>
          <p:cxnSp>
            <p:nvCxnSpPr>
              <p:cNvPr id="299" name="Straight Connector 298"/>
              <p:cNvCxnSpPr/>
              <p:nvPr/>
            </p:nvCxnSpPr>
            <p:spPr>
              <a:xfrm>
                <a:off x="6184480" y="1618500"/>
                <a:ext cx="49096" cy="0"/>
              </a:xfrm>
              <a:prstGeom prst="line">
                <a:avLst/>
              </a:prstGeom>
              <a:noFill/>
              <a:ln w="9525" cap="flat" cmpd="sng" algn="ctr">
                <a:solidFill>
                  <a:srgbClr val="006068"/>
                </a:solidFill>
                <a:prstDash val="solid"/>
                <a:miter lim="800000"/>
              </a:ln>
              <a:effectLst/>
            </p:spPr>
          </p:cxnSp>
          <p:cxnSp>
            <p:nvCxnSpPr>
              <p:cNvPr id="300" name="Straight Connector 299"/>
              <p:cNvCxnSpPr/>
              <p:nvPr/>
            </p:nvCxnSpPr>
            <p:spPr>
              <a:xfrm>
                <a:off x="6184480" y="1393013"/>
                <a:ext cx="49096" cy="0"/>
              </a:xfrm>
              <a:prstGeom prst="line">
                <a:avLst/>
              </a:prstGeom>
              <a:noFill/>
              <a:ln w="9525" cap="flat" cmpd="sng" algn="ctr">
                <a:solidFill>
                  <a:srgbClr val="006068"/>
                </a:solidFill>
                <a:prstDash val="solid"/>
                <a:miter lim="800000"/>
              </a:ln>
              <a:effectLst/>
            </p:spPr>
          </p:cxnSp>
          <p:cxnSp>
            <p:nvCxnSpPr>
              <p:cNvPr id="301" name="Straight Connector 300"/>
              <p:cNvCxnSpPr/>
              <p:nvPr/>
            </p:nvCxnSpPr>
            <p:spPr>
              <a:xfrm>
                <a:off x="6184480" y="1167527"/>
                <a:ext cx="49096" cy="0"/>
              </a:xfrm>
              <a:prstGeom prst="line">
                <a:avLst/>
              </a:prstGeom>
              <a:noFill/>
              <a:ln w="9525" cap="flat" cmpd="sng" algn="ctr">
                <a:solidFill>
                  <a:srgbClr val="006068"/>
                </a:solidFill>
                <a:prstDash val="solid"/>
                <a:miter lim="800000"/>
              </a:ln>
              <a:effectLst/>
            </p:spPr>
          </p:cxnSp>
          <p:cxnSp>
            <p:nvCxnSpPr>
              <p:cNvPr id="302" name="Straight Connector 301"/>
              <p:cNvCxnSpPr/>
              <p:nvPr/>
            </p:nvCxnSpPr>
            <p:spPr>
              <a:xfrm>
                <a:off x="6184480" y="942041"/>
                <a:ext cx="49096" cy="0"/>
              </a:xfrm>
              <a:prstGeom prst="line">
                <a:avLst/>
              </a:prstGeom>
              <a:noFill/>
              <a:ln w="9525" cap="flat" cmpd="sng" algn="ctr">
                <a:solidFill>
                  <a:srgbClr val="006068"/>
                </a:solidFill>
                <a:prstDash val="solid"/>
                <a:miter lim="800000"/>
              </a:ln>
              <a:effectLst/>
            </p:spPr>
          </p:cxnSp>
          <p:cxnSp>
            <p:nvCxnSpPr>
              <p:cNvPr id="303" name="Straight Connector 302"/>
              <p:cNvCxnSpPr/>
              <p:nvPr/>
            </p:nvCxnSpPr>
            <p:spPr>
              <a:xfrm>
                <a:off x="6291354" y="2745926"/>
                <a:ext cx="0" cy="47176"/>
              </a:xfrm>
              <a:prstGeom prst="line">
                <a:avLst/>
              </a:prstGeom>
              <a:noFill/>
              <a:ln w="9525" cap="flat" cmpd="sng" algn="ctr">
                <a:solidFill>
                  <a:srgbClr val="006068"/>
                </a:solidFill>
                <a:prstDash val="solid"/>
                <a:miter lim="800000"/>
              </a:ln>
              <a:effectLst/>
            </p:spPr>
          </p:cxnSp>
          <p:cxnSp>
            <p:nvCxnSpPr>
              <p:cNvPr id="304" name="Straight Connector 303"/>
              <p:cNvCxnSpPr/>
              <p:nvPr/>
            </p:nvCxnSpPr>
            <p:spPr>
              <a:xfrm>
                <a:off x="6970792" y="2745926"/>
                <a:ext cx="0" cy="47176"/>
              </a:xfrm>
              <a:prstGeom prst="line">
                <a:avLst/>
              </a:prstGeom>
              <a:noFill/>
              <a:ln w="9525" cap="flat" cmpd="sng" algn="ctr">
                <a:solidFill>
                  <a:srgbClr val="006068"/>
                </a:solidFill>
                <a:prstDash val="solid"/>
                <a:miter lim="800000"/>
              </a:ln>
              <a:effectLst/>
            </p:spPr>
          </p:cxnSp>
          <p:cxnSp>
            <p:nvCxnSpPr>
              <p:cNvPr id="305" name="Straight Connector 304"/>
              <p:cNvCxnSpPr/>
              <p:nvPr/>
            </p:nvCxnSpPr>
            <p:spPr>
              <a:xfrm>
                <a:off x="7650522" y="2745926"/>
                <a:ext cx="0" cy="47176"/>
              </a:xfrm>
              <a:prstGeom prst="line">
                <a:avLst/>
              </a:prstGeom>
              <a:noFill/>
              <a:ln w="9525" cap="flat" cmpd="sng" algn="ctr">
                <a:solidFill>
                  <a:srgbClr val="006068"/>
                </a:solidFill>
                <a:prstDash val="solid"/>
                <a:miter lim="800000"/>
              </a:ln>
              <a:effectLst/>
            </p:spPr>
          </p:cxnSp>
          <p:cxnSp>
            <p:nvCxnSpPr>
              <p:cNvPr id="306" name="Straight Connector 305"/>
              <p:cNvCxnSpPr/>
              <p:nvPr/>
            </p:nvCxnSpPr>
            <p:spPr>
              <a:xfrm>
                <a:off x="9011841" y="2745926"/>
                <a:ext cx="0" cy="47176"/>
              </a:xfrm>
              <a:prstGeom prst="line">
                <a:avLst/>
              </a:prstGeom>
              <a:noFill/>
              <a:ln w="9525" cap="flat" cmpd="sng" algn="ctr">
                <a:solidFill>
                  <a:srgbClr val="006068"/>
                </a:solidFill>
                <a:prstDash val="solid"/>
                <a:miter lim="800000"/>
              </a:ln>
              <a:effectLst/>
            </p:spPr>
          </p:cxnSp>
          <p:cxnSp>
            <p:nvCxnSpPr>
              <p:cNvPr id="307" name="Straight Connector 306"/>
              <p:cNvCxnSpPr/>
              <p:nvPr/>
            </p:nvCxnSpPr>
            <p:spPr>
              <a:xfrm>
                <a:off x="10370139" y="2745926"/>
                <a:ext cx="0" cy="47176"/>
              </a:xfrm>
              <a:prstGeom prst="line">
                <a:avLst/>
              </a:prstGeom>
              <a:noFill/>
              <a:ln w="9525" cap="flat" cmpd="sng" algn="ctr">
                <a:solidFill>
                  <a:srgbClr val="006068"/>
                </a:solidFill>
                <a:prstDash val="solid"/>
                <a:miter lim="800000"/>
              </a:ln>
              <a:effectLst/>
            </p:spPr>
          </p:cxnSp>
          <p:cxnSp>
            <p:nvCxnSpPr>
              <p:cNvPr id="308" name="Straight Connector 307"/>
              <p:cNvCxnSpPr/>
              <p:nvPr/>
            </p:nvCxnSpPr>
            <p:spPr>
              <a:xfrm>
                <a:off x="6232142" y="2745926"/>
                <a:ext cx="4221100" cy="0"/>
              </a:xfrm>
              <a:prstGeom prst="line">
                <a:avLst/>
              </a:prstGeom>
              <a:noFill/>
              <a:ln w="9525" cap="flat" cmpd="sng" algn="ctr">
                <a:solidFill>
                  <a:srgbClr val="006068"/>
                </a:solidFill>
                <a:prstDash val="solid"/>
                <a:miter lim="800000"/>
              </a:ln>
              <a:effectLst/>
            </p:spPr>
          </p:cxnSp>
          <p:grpSp>
            <p:nvGrpSpPr>
              <p:cNvPr id="309" name="Group 308"/>
              <p:cNvGrpSpPr/>
              <p:nvPr/>
            </p:nvGrpSpPr>
            <p:grpSpPr>
              <a:xfrm>
                <a:off x="6264783" y="2857981"/>
                <a:ext cx="4196431" cy="113862"/>
                <a:chOff x="6095676" y="2833516"/>
                <a:chExt cx="4196431" cy="86889"/>
              </a:xfrm>
            </p:grpSpPr>
            <p:sp>
              <p:nvSpPr>
                <p:cNvPr id="418" name="Rectangle 109"/>
                <p:cNvSpPr>
                  <a:spLocks noChangeArrowheads="1"/>
                </p:cNvSpPr>
                <p:nvPr/>
              </p:nvSpPr>
              <p:spPr bwMode="auto">
                <a:xfrm>
                  <a:off x="6095676" y="2833516"/>
                  <a:ext cx="72206" cy="8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0</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19" name="Rectangle 110"/>
                <p:cNvSpPr>
                  <a:spLocks noChangeArrowheads="1"/>
                </p:cNvSpPr>
                <p:nvPr/>
              </p:nvSpPr>
              <p:spPr bwMode="auto">
                <a:xfrm>
                  <a:off x="6715539" y="2833516"/>
                  <a:ext cx="180515" cy="8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0.5</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20" name="Rectangle 111"/>
                <p:cNvSpPr>
                  <a:spLocks noChangeArrowheads="1"/>
                </p:cNvSpPr>
                <p:nvPr/>
              </p:nvSpPr>
              <p:spPr bwMode="auto">
                <a:xfrm>
                  <a:off x="7399136" y="2833516"/>
                  <a:ext cx="180515" cy="8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1.0</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21" name="Rectangle 113"/>
                <p:cNvSpPr>
                  <a:spLocks noChangeArrowheads="1"/>
                </p:cNvSpPr>
                <p:nvPr/>
              </p:nvSpPr>
              <p:spPr bwMode="auto">
                <a:xfrm>
                  <a:off x="8755118" y="2833516"/>
                  <a:ext cx="180515" cy="868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2.0</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422" name="Rectangle 115"/>
                <p:cNvSpPr>
                  <a:spLocks noChangeArrowheads="1"/>
                </p:cNvSpPr>
                <p:nvPr/>
              </p:nvSpPr>
              <p:spPr bwMode="auto">
                <a:xfrm>
                  <a:off x="10111592" y="2833516"/>
                  <a:ext cx="180515" cy="8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a:t>
                  </a:r>
                  <a:endParaRPr kumimoji="0" lang="en-US" sz="10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grpSp>
          <p:sp>
            <p:nvSpPr>
              <p:cNvPr id="310" name="Rectangle 98"/>
              <p:cNvSpPr>
                <a:spLocks noChangeArrowheads="1"/>
              </p:cNvSpPr>
              <p:nvPr/>
            </p:nvSpPr>
            <p:spPr bwMode="auto">
              <a:xfrm>
                <a:off x="6065910" y="2658021"/>
                <a:ext cx="72205"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1" name="Rectangle 99"/>
              <p:cNvSpPr>
                <a:spLocks noChangeArrowheads="1"/>
              </p:cNvSpPr>
              <p:nvPr/>
            </p:nvSpPr>
            <p:spPr bwMode="auto">
              <a:xfrm>
                <a:off x="5993701" y="2434698"/>
                <a:ext cx="144411"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50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2" name="Rectangle 100"/>
              <p:cNvSpPr>
                <a:spLocks noChangeArrowheads="1"/>
              </p:cNvSpPr>
              <p:nvPr/>
            </p:nvSpPr>
            <p:spPr bwMode="auto">
              <a:xfrm>
                <a:off x="5921498" y="2211378"/>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100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3" name="Rectangle 101"/>
              <p:cNvSpPr>
                <a:spLocks noChangeArrowheads="1"/>
              </p:cNvSpPr>
              <p:nvPr/>
            </p:nvSpPr>
            <p:spPr bwMode="auto">
              <a:xfrm>
                <a:off x="5921498" y="1988058"/>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150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4" name="Rectangle 102"/>
              <p:cNvSpPr>
                <a:spLocks noChangeArrowheads="1"/>
              </p:cNvSpPr>
              <p:nvPr/>
            </p:nvSpPr>
            <p:spPr bwMode="auto">
              <a:xfrm>
                <a:off x="5921498" y="1764736"/>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200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5" name="Rectangle 103"/>
              <p:cNvSpPr>
                <a:spLocks noChangeArrowheads="1"/>
              </p:cNvSpPr>
              <p:nvPr/>
            </p:nvSpPr>
            <p:spPr bwMode="auto">
              <a:xfrm>
                <a:off x="5921498" y="1541417"/>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250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6" name="Rectangle 104"/>
              <p:cNvSpPr>
                <a:spLocks noChangeArrowheads="1"/>
              </p:cNvSpPr>
              <p:nvPr/>
            </p:nvSpPr>
            <p:spPr bwMode="auto">
              <a:xfrm>
                <a:off x="5921498" y="1318096"/>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7" name="Rectangle 105"/>
              <p:cNvSpPr>
                <a:spLocks noChangeArrowheads="1"/>
              </p:cNvSpPr>
              <p:nvPr/>
            </p:nvSpPr>
            <p:spPr bwMode="auto">
              <a:xfrm>
                <a:off x="5921498" y="1094777"/>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350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8" name="Rectangle 106"/>
              <p:cNvSpPr>
                <a:spLocks noChangeArrowheads="1"/>
              </p:cNvSpPr>
              <p:nvPr/>
            </p:nvSpPr>
            <p:spPr bwMode="auto">
              <a:xfrm>
                <a:off x="5921498" y="871456"/>
                <a:ext cx="216616" cy="113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400</a:t>
                </a:r>
                <a:endParaRPr kumimoji="0" lang="en-US" sz="1000" b="0"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endParaRPr>
              </a:p>
            </p:txBody>
          </p:sp>
          <p:sp>
            <p:nvSpPr>
              <p:cNvPr id="319" name="TextBox 318"/>
              <p:cNvSpPr txBox="1"/>
              <p:nvPr/>
            </p:nvSpPr>
            <p:spPr>
              <a:xfrm>
                <a:off x="6837778" y="3038213"/>
                <a:ext cx="3311160" cy="227724"/>
              </a:xfrm>
              <a:prstGeom prst="rect">
                <a:avLst/>
              </a:prstGeom>
              <a:noFill/>
            </p:spPr>
            <p:txBody>
              <a:bodyPr wrap="square" rtlCol="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Thời</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gian</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sau</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khi</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dùng</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thuốc</a:t>
                </a:r>
                <a:r>
                  <a:rPr kumimoji="0" lang="en-GB" sz="14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(h)</a:t>
                </a:r>
              </a:p>
            </p:txBody>
          </p:sp>
          <p:cxnSp>
            <p:nvCxnSpPr>
              <p:cNvPr id="320" name="Straight Connector 319"/>
              <p:cNvCxnSpPr/>
              <p:nvPr/>
            </p:nvCxnSpPr>
            <p:spPr>
              <a:xfrm>
                <a:off x="6232142" y="2745926"/>
                <a:ext cx="0" cy="47176"/>
              </a:xfrm>
              <a:prstGeom prst="line">
                <a:avLst/>
              </a:prstGeom>
              <a:noFill/>
              <a:ln w="9525" cap="flat" cmpd="sng" algn="ctr">
                <a:solidFill>
                  <a:srgbClr val="006068"/>
                </a:solidFill>
                <a:prstDash val="solid"/>
                <a:miter lim="800000"/>
              </a:ln>
              <a:effectLst/>
            </p:spPr>
          </p:cxnSp>
          <p:sp>
            <p:nvSpPr>
              <p:cNvPr id="321" name="TextBox 320"/>
              <p:cNvSpPr txBox="1"/>
              <p:nvPr/>
            </p:nvSpPr>
            <p:spPr>
              <a:xfrm>
                <a:off x="10254176" y="753368"/>
                <a:ext cx="359313"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22" name="TextBox 321"/>
              <p:cNvSpPr txBox="1"/>
              <p:nvPr/>
            </p:nvSpPr>
            <p:spPr>
              <a:xfrm>
                <a:off x="8901951" y="828737"/>
                <a:ext cx="359313"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23" name="TextBox 322"/>
              <p:cNvSpPr txBox="1"/>
              <p:nvPr/>
            </p:nvSpPr>
            <p:spPr>
              <a:xfrm>
                <a:off x="7542722" y="958730"/>
                <a:ext cx="292629"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24" name="TextBox 323"/>
              <p:cNvSpPr txBox="1"/>
              <p:nvPr/>
            </p:nvSpPr>
            <p:spPr>
              <a:xfrm>
                <a:off x="6869628" y="1183286"/>
                <a:ext cx="292629"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25" name="TextBox 324"/>
              <p:cNvSpPr txBox="1"/>
              <p:nvPr/>
            </p:nvSpPr>
            <p:spPr>
              <a:xfrm>
                <a:off x="6174300" y="1786289"/>
                <a:ext cx="359313"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cxnSp>
            <p:nvCxnSpPr>
              <p:cNvPr id="326" name="Straight Connector 325"/>
              <p:cNvCxnSpPr/>
              <p:nvPr/>
            </p:nvCxnSpPr>
            <p:spPr bwMode="auto">
              <a:xfrm>
                <a:off x="10373107" y="1463942"/>
                <a:ext cx="0" cy="239358"/>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27" name="Straight Connector 326"/>
              <p:cNvCxnSpPr/>
              <p:nvPr/>
            </p:nvCxnSpPr>
            <p:spPr bwMode="auto">
              <a:xfrm>
                <a:off x="9016357" y="1483305"/>
                <a:ext cx="0" cy="239358"/>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28" name="Straight Connector 327"/>
              <p:cNvCxnSpPr/>
              <p:nvPr/>
            </p:nvCxnSpPr>
            <p:spPr bwMode="auto">
              <a:xfrm>
                <a:off x="10373661" y="980943"/>
                <a:ext cx="0" cy="239358"/>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29" name="Straight Connector 328"/>
              <p:cNvCxnSpPr/>
              <p:nvPr/>
            </p:nvCxnSpPr>
            <p:spPr bwMode="auto">
              <a:xfrm>
                <a:off x="9015869" y="1058418"/>
                <a:ext cx="0" cy="239358"/>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0" name="Straight Connector 329"/>
              <p:cNvCxnSpPr/>
              <p:nvPr/>
            </p:nvCxnSpPr>
            <p:spPr bwMode="auto">
              <a:xfrm>
                <a:off x="7659356" y="1527742"/>
                <a:ext cx="0" cy="234362"/>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1" name="Straight Connector 330"/>
              <p:cNvCxnSpPr/>
              <p:nvPr/>
            </p:nvCxnSpPr>
            <p:spPr bwMode="auto">
              <a:xfrm>
                <a:off x="7661212" y="1178096"/>
                <a:ext cx="0" cy="230124"/>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2" name="Straight Connector 331"/>
              <p:cNvCxnSpPr/>
              <p:nvPr/>
            </p:nvCxnSpPr>
            <p:spPr bwMode="auto">
              <a:xfrm>
                <a:off x="6985912" y="1417455"/>
                <a:ext cx="0" cy="220572"/>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3" name="Straight Connector 332"/>
              <p:cNvCxnSpPr/>
              <p:nvPr/>
            </p:nvCxnSpPr>
            <p:spPr bwMode="auto">
              <a:xfrm>
                <a:off x="6985862" y="1727522"/>
                <a:ext cx="0" cy="220572"/>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4" name="Straight Connector 333"/>
              <p:cNvCxnSpPr/>
              <p:nvPr/>
            </p:nvCxnSpPr>
            <p:spPr bwMode="auto">
              <a:xfrm>
                <a:off x="6304868" y="1995062"/>
                <a:ext cx="0" cy="220572"/>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5" name="Straight Connector 334"/>
              <p:cNvCxnSpPr/>
              <p:nvPr/>
            </p:nvCxnSpPr>
            <p:spPr bwMode="auto">
              <a:xfrm>
                <a:off x="6306023" y="2391887"/>
                <a:ext cx="0" cy="220572"/>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6" name="Straight Connector 335"/>
              <p:cNvCxnSpPr/>
              <p:nvPr/>
            </p:nvCxnSpPr>
            <p:spPr bwMode="auto">
              <a:xfrm>
                <a:off x="6279787" y="2391887"/>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7" name="Straight Connector 336"/>
              <p:cNvCxnSpPr/>
              <p:nvPr/>
            </p:nvCxnSpPr>
            <p:spPr bwMode="auto">
              <a:xfrm>
                <a:off x="6279787" y="2612459"/>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8" name="Straight Connector 337"/>
              <p:cNvCxnSpPr/>
              <p:nvPr/>
            </p:nvCxnSpPr>
            <p:spPr bwMode="auto">
              <a:xfrm>
                <a:off x="6279787" y="2215634"/>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39" name="Straight Connector 338"/>
              <p:cNvCxnSpPr/>
              <p:nvPr/>
            </p:nvCxnSpPr>
            <p:spPr bwMode="auto">
              <a:xfrm>
                <a:off x="6279718" y="1995062"/>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0" name="Straight Connector 339"/>
              <p:cNvCxnSpPr/>
              <p:nvPr/>
            </p:nvCxnSpPr>
            <p:spPr bwMode="auto">
              <a:xfrm>
                <a:off x="6959895" y="1948094"/>
                <a:ext cx="50161" cy="0"/>
              </a:xfrm>
              <a:prstGeom prst="line">
                <a:avLst/>
              </a:prstGeom>
              <a:solidFill>
                <a:sysClr val="window" lastClr="FFFFFF"/>
              </a:solidFill>
              <a:ln w="9525" cap="flat" cmpd="sng" algn="ctr">
                <a:solidFill>
                  <a:sysClr val="windowText" lastClr="000000"/>
                </a:solidFill>
                <a:prstDash val="solid"/>
                <a:round/>
                <a:headEnd type="none" w="med" len="med"/>
                <a:tailEnd type="none" w="med" len="med"/>
              </a:ln>
              <a:effectLst/>
            </p:spPr>
          </p:cxnSp>
          <p:cxnSp>
            <p:nvCxnSpPr>
              <p:cNvPr id="341" name="Straight Connector 340"/>
              <p:cNvCxnSpPr/>
              <p:nvPr/>
            </p:nvCxnSpPr>
            <p:spPr bwMode="auto">
              <a:xfrm>
                <a:off x="6960781" y="1728313"/>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2" name="Straight Connector 341"/>
              <p:cNvCxnSpPr/>
              <p:nvPr/>
            </p:nvCxnSpPr>
            <p:spPr bwMode="auto">
              <a:xfrm>
                <a:off x="6960831" y="1638027"/>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3" name="Straight Connector 342"/>
              <p:cNvCxnSpPr/>
              <p:nvPr/>
            </p:nvCxnSpPr>
            <p:spPr bwMode="auto">
              <a:xfrm>
                <a:off x="6961660" y="1417455"/>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4" name="Straight Connector 343"/>
              <p:cNvCxnSpPr/>
              <p:nvPr/>
            </p:nvCxnSpPr>
            <p:spPr bwMode="auto">
              <a:xfrm>
                <a:off x="7634277" y="1761574"/>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5" name="Straight Connector 344"/>
              <p:cNvCxnSpPr/>
              <p:nvPr/>
            </p:nvCxnSpPr>
            <p:spPr bwMode="auto">
              <a:xfrm>
                <a:off x="7634277" y="1526704"/>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6" name="Straight Connector 345"/>
              <p:cNvCxnSpPr/>
              <p:nvPr/>
            </p:nvCxnSpPr>
            <p:spPr bwMode="auto">
              <a:xfrm>
                <a:off x="7632076" y="1408221"/>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7" name="Straight Connector 346"/>
              <p:cNvCxnSpPr/>
              <p:nvPr/>
            </p:nvCxnSpPr>
            <p:spPr bwMode="auto">
              <a:xfrm>
                <a:off x="7634734" y="1179898"/>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8" name="Straight Connector 347"/>
              <p:cNvCxnSpPr/>
              <p:nvPr/>
            </p:nvCxnSpPr>
            <p:spPr bwMode="auto">
              <a:xfrm>
                <a:off x="8991276" y="1483305"/>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49" name="Straight Connector 348"/>
              <p:cNvCxnSpPr/>
              <p:nvPr/>
            </p:nvCxnSpPr>
            <p:spPr bwMode="auto">
              <a:xfrm>
                <a:off x="8991276" y="1722664"/>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0" name="Straight Connector 349"/>
              <p:cNvCxnSpPr/>
              <p:nvPr/>
            </p:nvCxnSpPr>
            <p:spPr bwMode="auto">
              <a:xfrm>
                <a:off x="8990788" y="1295797"/>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1" name="Straight Connector 350"/>
              <p:cNvCxnSpPr/>
              <p:nvPr/>
            </p:nvCxnSpPr>
            <p:spPr bwMode="auto">
              <a:xfrm>
                <a:off x="8990788" y="1061249"/>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2" name="Straight Connector 351"/>
              <p:cNvCxnSpPr/>
              <p:nvPr/>
            </p:nvCxnSpPr>
            <p:spPr bwMode="auto">
              <a:xfrm>
                <a:off x="10348199" y="1704248"/>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3" name="Straight Connector 352"/>
              <p:cNvCxnSpPr/>
              <p:nvPr/>
            </p:nvCxnSpPr>
            <p:spPr bwMode="auto">
              <a:xfrm>
                <a:off x="10349182" y="1463942"/>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4" name="Straight Connector 353"/>
              <p:cNvCxnSpPr/>
              <p:nvPr/>
            </p:nvCxnSpPr>
            <p:spPr bwMode="auto">
              <a:xfrm>
                <a:off x="10348582" y="1217990"/>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5" name="Straight Connector 354"/>
              <p:cNvCxnSpPr/>
              <p:nvPr/>
            </p:nvCxnSpPr>
            <p:spPr bwMode="auto">
              <a:xfrm>
                <a:off x="10348580" y="982483"/>
                <a:ext cx="50161"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6" name="Straight Connector 355"/>
              <p:cNvCxnSpPr/>
              <p:nvPr/>
            </p:nvCxnSpPr>
            <p:spPr bwMode="auto">
              <a:xfrm>
                <a:off x="6306224" y="2464822"/>
                <a:ext cx="0" cy="199041"/>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7" name="Straight Connector 356"/>
              <p:cNvCxnSpPr/>
              <p:nvPr/>
            </p:nvCxnSpPr>
            <p:spPr bwMode="auto">
              <a:xfrm>
                <a:off x="6988670" y="1947314"/>
                <a:ext cx="0" cy="21052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8" name="Straight Connector 357"/>
              <p:cNvCxnSpPr/>
              <p:nvPr/>
            </p:nvCxnSpPr>
            <p:spPr bwMode="auto">
              <a:xfrm>
                <a:off x="7661801" y="1849170"/>
                <a:ext cx="0" cy="222834"/>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59" name="Straight Connector 358"/>
              <p:cNvCxnSpPr/>
              <p:nvPr/>
            </p:nvCxnSpPr>
            <p:spPr bwMode="auto">
              <a:xfrm>
                <a:off x="9016421" y="1812723"/>
                <a:ext cx="0" cy="214524"/>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0" name="Straight Connector 359"/>
              <p:cNvCxnSpPr/>
              <p:nvPr/>
            </p:nvCxnSpPr>
            <p:spPr bwMode="auto">
              <a:xfrm>
                <a:off x="10374741" y="1743643"/>
                <a:ext cx="0" cy="241786"/>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1" name="Straight Connector 360"/>
              <p:cNvCxnSpPr/>
              <p:nvPr/>
            </p:nvCxnSpPr>
            <p:spPr bwMode="auto">
              <a:xfrm>
                <a:off x="6284710" y="2465084"/>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2" name="Straight Connector 361"/>
              <p:cNvCxnSpPr/>
              <p:nvPr/>
            </p:nvCxnSpPr>
            <p:spPr bwMode="auto">
              <a:xfrm>
                <a:off x="6284710" y="2663863"/>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3" name="Straight Connector 362"/>
              <p:cNvCxnSpPr/>
              <p:nvPr/>
            </p:nvCxnSpPr>
            <p:spPr bwMode="auto">
              <a:xfrm>
                <a:off x="6965485" y="2159413"/>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4" name="Straight Connector 363"/>
              <p:cNvCxnSpPr/>
              <p:nvPr/>
            </p:nvCxnSpPr>
            <p:spPr bwMode="auto">
              <a:xfrm>
                <a:off x="6965485" y="1947314"/>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5" name="Straight Connector 364"/>
              <p:cNvCxnSpPr/>
              <p:nvPr/>
            </p:nvCxnSpPr>
            <p:spPr bwMode="auto">
              <a:xfrm>
                <a:off x="7639265" y="2075161"/>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6" name="Straight Connector 365"/>
              <p:cNvCxnSpPr/>
              <p:nvPr/>
            </p:nvCxnSpPr>
            <p:spPr bwMode="auto">
              <a:xfrm>
                <a:off x="7642122" y="1849170"/>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7" name="Straight Connector 366"/>
              <p:cNvCxnSpPr/>
              <p:nvPr/>
            </p:nvCxnSpPr>
            <p:spPr bwMode="auto">
              <a:xfrm>
                <a:off x="8991643" y="1812723"/>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8" name="Straight Connector 367"/>
              <p:cNvCxnSpPr/>
              <p:nvPr/>
            </p:nvCxnSpPr>
            <p:spPr bwMode="auto">
              <a:xfrm>
                <a:off x="8991643" y="2027247"/>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69" name="Straight Connector 368"/>
              <p:cNvCxnSpPr/>
              <p:nvPr/>
            </p:nvCxnSpPr>
            <p:spPr bwMode="auto">
              <a:xfrm>
                <a:off x="10351750" y="1746330"/>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0" name="Straight Connector 369"/>
              <p:cNvCxnSpPr/>
              <p:nvPr/>
            </p:nvCxnSpPr>
            <p:spPr bwMode="auto">
              <a:xfrm>
                <a:off x="10350810" y="1985429"/>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sp>
            <p:nvSpPr>
              <p:cNvPr id="371" name="TextBox 370"/>
              <p:cNvSpPr txBox="1"/>
              <p:nvPr/>
            </p:nvSpPr>
            <p:spPr>
              <a:xfrm>
                <a:off x="6174300" y="1690645"/>
                <a:ext cx="425998"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72" name="TextBox 371"/>
              <p:cNvSpPr txBox="1"/>
              <p:nvPr/>
            </p:nvSpPr>
            <p:spPr>
              <a:xfrm>
                <a:off x="6869628" y="1104210"/>
                <a:ext cx="425998"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cxnSp>
            <p:nvCxnSpPr>
              <p:cNvPr id="373" name="Straight Connector 372"/>
              <p:cNvCxnSpPr/>
              <p:nvPr/>
            </p:nvCxnSpPr>
            <p:spPr bwMode="auto">
              <a:xfrm>
                <a:off x="6306509" y="1958793"/>
                <a:ext cx="0" cy="199041"/>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4" name="Straight Connector 373"/>
              <p:cNvCxnSpPr/>
              <p:nvPr/>
            </p:nvCxnSpPr>
            <p:spPr bwMode="auto">
              <a:xfrm>
                <a:off x="7661995" y="1209386"/>
                <a:ext cx="0" cy="241786"/>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5" name="Straight Connector 374"/>
              <p:cNvCxnSpPr/>
              <p:nvPr/>
            </p:nvCxnSpPr>
            <p:spPr bwMode="auto">
              <a:xfrm>
                <a:off x="6987648" y="1333735"/>
                <a:ext cx="0" cy="234874"/>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6" name="Straight Connector 375"/>
              <p:cNvCxnSpPr/>
              <p:nvPr/>
            </p:nvCxnSpPr>
            <p:spPr bwMode="auto">
              <a:xfrm>
                <a:off x="9015769" y="1128894"/>
                <a:ext cx="0" cy="241786"/>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7" name="Straight Connector 376"/>
              <p:cNvCxnSpPr/>
              <p:nvPr/>
            </p:nvCxnSpPr>
            <p:spPr bwMode="auto">
              <a:xfrm>
                <a:off x="10372942" y="1056994"/>
                <a:ext cx="0" cy="241786"/>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8" name="Straight Connector 377"/>
              <p:cNvCxnSpPr/>
              <p:nvPr/>
            </p:nvCxnSpPr>
            <p:spPr bwMode="auto">
              <a:xfrm>
                <a:off x="6284995" y="1960587"/>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79" name="Straight Connector 378"/>
              <p:cNvCxnSpPr/>
              <p:nvPr/>
            </p:nvCxnSpPr>
            <p:spPr bwMode="auto">
              <a:xfrm>
                <a:off x="6284995" y="2157834"/>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0" name="Straight Connector 379"/>
              <p:cNvCxnSpPr/>
              <p:nvPr/>
            </p:nvCxnSpPr>
            <p:spPr bwMode="auto">
              <a:xfrm>
                <a:off x="10350490" y="1298262"/>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1" name="Straight Connector 380"/>
              <p:cNvCxnSpPr/>
              <p:nvPr/>
            </p:nvCxnSpPr>
            <p:spPr bwMode="auto">
              <a:xfrm>
                <a:off x="10350490" y="1055994"/>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2" name="Straight Connector 381"/>
              <p:cNvCxnSpPr/>
              <p:nvPr/>
            </p:nvCxnSpPr>
            <p:spPr bwMode="auto">
              <a:xfrm>
                <a:off x="8994256" y="1374113"/>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3" name="Straight Connector 382"/>
              <p:cNvCxnSpPr/>
              <p:nvPr/>
            </p:nvCxnSpPr>
            <p:spPr bwMode="auto">
              <a:xfrm>
                <a:off x="7640481" y="1451172"/>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4" name="Straight Connector 383"/>
              <p:cNvCxnSpPr/>
              <p:nvPr/>
            </p:nvCxnSpPr>
            <p:spPr bwMode="auto">
              <a:xfrm>
                <a:off x="7641826" y="1208590"/>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5" name="Straight Connector 384"/>
              <p:cNvCxnSpPr/>
              <p:nvPr/>
            </p:nvCxnSpPr>
            <p:spPr bwMode="auto">
              <a:xfrm>
                <a:off x="6970138" y="1571762"/>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cxnSp>
            <p:nvCxnSpPr>
              <p:cNvPr id="386" name="Straight Connector 385"/>
              <p:cNvCxnSpPr/>
              <p:nvPr/>
            </p:nvCxnSpPr>
            <p:spPr bwMode="auto">
              <a:xfrm>
                <a:off x="6964016" y="1332419"/>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sp>
            <p:nvSpPr>
              <p:cNvPr id="387" name="TextBox 386"/>
              <p:cNvSpPr txBox="1"/>
              <p:nvPr/>
            </p:nvSpPr>
            <p:spPr>
              <a:xfrm>
                <a:off x="7542722" y="1032678"/>
                <a:ext cx="425998"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88" name="TextBox 387"/>
              <p:cNvSpPr txBox="1"/>
              <p:nvPr/>
            </p:nvSpPr>
            <p:spPr>
              <a:xfrm>
                <a:off x="8901951" y="910310"/>
                <a:ext cx="425998"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sp>
            <p:nvSpPr>
              <p:cNvPr id="389" name="TextBox 388"/>
              <p:cNvSpPr txBox="1"/>
              <p:nvPr/>
            </p:nvSpPr>
            <p:spPr>
              <a:xfrm>
                <a:off x="10254176" y="827695"/>
                <a:ext cx="425998" cy="198946"/>
              </a:xfrm>
              <a:prstGeom prst="rect">
                <a:avLst/>
              </a:prstGeom>
              <a:noFill/>
            </p:spPr>
            <p:txBody>
              <a:bodyPr wrap="none" rtlCol="0">
                <a:spAutoFit/>
              </a:bodyPr>
              <a:lstStyle/>
              <a:p>
                <a:pPr marL="0" marR="0" lvl="0" indent="0" algn="l" defTabSz="685800" rtl="0" eaLnBrk="1" fontAlgn="base" latinLnBrk="0" hangingPunct="1">
                  <a:lnSpc>
                    <a:spcPct val="100000"/>
                  </a:lnSpc>
                  <a:spcBef>
                    <a:spcPct val="0"/>
                  </a:spcBef>
                  <a:spcAft>
                    <a:spcPct val="0"/>
                  </a:spcAft>
                  <a:buClrTx/>
                  <a:buSzTx/>
                  <a:buFontTx/>
                  <a:buNone/>
                  <a:tabLst/>
                  <a:defRPr/>
                </a:pPr>
                <a:r>
                  <a:rPr kumimoji="0" lang="en-GB" sz="788" b="0"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a:t>
                </a:r>
              </a:p>
            </p:txBody>
          </p:sp>
          <p:cxnSp>
            <p:nvCxnSpPr>
              <p:cNvPr id="390" name="Straight Connector 389"/>
              <p:cNvCxnSpPr/>
              <p:nvPr/>
            </p:nvCxnSpPr>
            <p:spPr bwMode="auto">
              <a:xfrm>
                <a:off x="8994256" y="1128894"/>
                <a:ext cx="43027" cy="0"/>
              </a:xfrm>
              <a:prstGeom prst="line">
                <a:avLst/>
              </a:prstGeom>
              <a:solidFill>
                <a:sysClr val="window" lastClr="FFFFFF"/>
              </a:solidFill>
              <a:ln w="9525" cap="flat" cmpd="sng" algn="ctr">
                <a:solidFill>
                  <a:srgbClr val="006068"/>
                </a:solidFill>
                <a:prstDash val="solid"/>
                <a:round/>
                <a:headEnd type="none" w="med" len="med"/>
                <a:tailEnd type="none" w="med" len="med"/>
              </a:ln>
              <a:effectLst/>
            </p:spPr>
          </p:cxnSp>
          <p:grpSp>
            <p:nvGrpSpPr>
              <p:cNvPr id="391" name="Group 390"/>
              <p:cNvGrpSpPr/>
              <p:nvPr/>
            </p:nvGrpSpPr>
            <p:grpSpPr>
              <a:xfrm>
                <a:off x="6261794" y="1061071"/>
                <a:ext cx="4154962" cy="1084119"/>
                <a:chOff x="6051330" y="1061071"/>
                <a:chExt cx="4154962" cy="1084119"/>
              </a:xfrm>
            </p:grpSpPr>
            <p:sp>
              <p:nvSpPr>
                <p:cNvPr id="413" name="TextBox 116"/>
                <p:cNvSpPr txBox="1">
                  <a:spLocks noChangeArrowheads="1"/>
                </p:cNvSpPr>
                <p:nvPr/>
              </p:nvSpPr>
              <p:spPr bwMode="auto">
                <a:xfrm>
                  <a:off x="6051330" y="2060180"/>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4" name="TextBox 116"/>
                <p:cNvSpPr txBox="1">
                  <a:spLocks noChangeArrowheads="1"/>
                </p:cNvSpPr>
                <p:nvPr/>
              </p:nvSpPr>
              <p:spPr bwMode="auto">
                <a:xfrm>
                  <a:off x="6735602" y="1492065"/>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5" name="TextBox 116"/>
                <p:cNvSpPr txBox="1">
                  <a:spLocks noChangeArrowheads="1"/>
                </p:cNvSpPr>
                <p:nvPr/>
              </p:nvSpPr>
              <p:spPr bwMode="auto">
                <a:xfrm>
                  <a:off x="7409394" y="1251458"/>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6" name="TextBox 116"/>
                <p:cNvSpPr txBox="1">
                  <a:spLocks noChangeArrowheads="1"/>
                </p:cNvSpPr>
                <p:nvPr/>
              </p:nvSpPr>
              <p:spPr bwMode="auto">
                <a:xfrm>
                  <a:off x="8764401" y="1141854"/>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7" name="TextBox 116"/>
                <p:cNvSpPr txBox="1">
                  <a:spLocks noChangeArrowheads="1"/>
                </p:cNvSpPr>
                <p:nvPr/>
              </p:nvSpPr>
              <p:spPr bwMode="auto">
                <a:xfrm>
                  <a:off x="10122028" y="1061071"/>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nvGrpSpPr>
              <p:cNvPr id="392" name="Group 391"/>
              <p:cNvGrpSpPr/>
              <p:nvPr/>
            </p:nvGrpSpPr>
            <p:grpSpPr>
              <a:xfrm>
                <a:off x="6261794" y="1141854"/>
                <a:ext cx="4154962" cy="963655"/>
                <a:chOff x="6051330" y="1141854"/>
                <a:chExt cx="4154962" cy="963655"/>
              </a:xfrm>
            </p:grpSpPr>
            <p:sp>
              <p:nvSpPr>
                <p:cNvPr id="408" name="TextBox 116"/>
                <p:cNvSpPr txBox="1">
                  <a:spLocks noChangeArrowheads="1"/>
                </p:cNvSpPr>
                <p:nvPr/>
              </p:nvSpPr>
              <p:spPr bwMode="auto">
                <a:xfrm>
                  <a:off x="6051330" y="2020499"/>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9" name="TextBox 116"/>
                <p:cNvSpPr txBox="1">
                  <a:spLocks noChangeArrowheads="1"/>
                </p:cNvSpPr>
                <p:nvPr/>
              </p:nvSpPr>
              <p:spPr bwMode="auto">
                <a:xfrm>
                  <a:off x="6735602" y="1431173"/>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0" name="TextBox 116"/>
                <p:cNvSpPr txBox="1">
                  <a:spLocks noChangeArrowheads="1"/>
                </p:cNvSpPr>
                <p:nvPr/>
              </p:nvSpPr>
              <p:spPr bwMode="auto">
                <a:xfrm>
                  <a:off x="7409394" y="1290165"/>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1" name="TextBox 116"/>
                <p:cNvSpPr txBox="1">
                  <a:spLocks noChangeArrowheads="1"/>
                </p:cNvSpPr>
                <p:nvPr/>
              </p:nvSpPr>
              <p:spPr bwMode="auto">
                <a:xfrm>
                  <a:off x="8764401" y="1209386"/>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2" name="TextBox 116"/>
                <p:cNvSpPr txBox="1">
                  <a:spLocks noChangeArrowheads="1"/>
                </p:cNvSpPr>
                <p:nvPr/>
              </p:nvSpPr>
              <p:spPr bwMode="auto">
                <a:xfrm>
                  <a:off x="10122028" y="1141854"/>
                  <a:ext cx="84264" cy="85010"/>
                </a:xfrm>
                <a:prstGeom prst="ellipse">
                  <a:avLst/>
                </a:prstGeom>
                <a:solidFill>
                  <a:srgbClr val="BACDD6">
                    <a:lumMod val="75000"/>
                  </a:srgbClr>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1F497D"/>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nvGrpSpPr>
              <p:cNvPr id="393" name="Group 392"/>
              <p:cNvGrpSpPr/>
              <p:nvPr/>
            </p:nvGrpSpPr>
            <p:grpSpPr>
              <a:xfrm>
                <a:off x="6261794" y="1813822"/>
                <a:ext cx="4154962" cy="797104"/>
                <a:chOff x="6051330" y="1813822"/>
                <a:chExt cx="4154962" cy="797104"/>
              </a:xfrm>
            </p:grpSpPr>
            <p:sp>
              <p:nvSpPr>
                <p:cNvPr id="403" name="TextBox 116"/>
                <p:cNvSpPr txBox="1">
                  <a:spLocks noChangeArrowheads="1"/>
                </p:cNvSpPr>
                <p:nvPr/>
              </p:nvSpPr>
              <p:spPr bwMode="auto">
                <a:xfrm>
                  <a:off x="6051330" y="2525916"/>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4" name="TextBox 116"/>
                <p:cNvSpPr txBox="1">
                  <a:spLocks noChangeArrowheads="1"/>
                </p:cNvSpPr>
                <p:nvPr/>
              </p:nvSpPr>
              <p:spPr bwMode="auto">
                <a:xfrm>
                  <a:off x="6735602" y="2007969"/>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5" name="TextBox 116"/>
                <p:cNvSpPr txBox="1">
                  <a:spLocks noChangeArrowheads="1"/>
                </p:cNvSpPr>
                <p:nvPr/>
              </p:nvSpPr>
              <p:spPr bwMode="auto">
                <a:xfrm>
                  <a:off x="7409394" y="1921345"/>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6" name="TextBox 116"/>
                <p:cNvSpPr txBox="1">
                  <a:spLocks noChangeArrowheads="1"/>
                </p:cNvSpPr>
                <p:nvPr/>
              </p:nvSpPr>
              <p:spPr bwMode="auto">
                <a:xfrm>
                  <a:off x="8764401" y="1881354"/>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7" name="TextBox 116"/>
                <p:cNvSpPr txBox="1">
                  <a:spLocks noChangeArrowheads="1"/>
                </p:cNvSpPr>
                <p:nvPr/>
              </p:nvSpPr>
              <p:spPr bwMode="auto">
                <a:xfrm>
                  <a:off x="10122028" y="1813822"/>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grpSp>
            <p:nvGrpSpPr>
              <p:cNvPr id="394" name="Group 393"/>
              <p:cNvGrpSpPr/>
              <p:nvPr/>
            </p:nvGrpSpPr>
            <p:grpSpPr>
              <a:xfrm>
                <a:off x="6261794" y="1549290"/>
                <a:ext cx="4154962" cy="994246"/>
                <a:chOff x="6051330" y="1549290"/>
                <a:chExt cx="4154962" cy="994246"/>
              </a:xfrm>
            </p:grpSpPr>
            <p:sp>
              <p:nvSpPr>
                <p:cNvPr id="398" name="TextBox 116"/>
                <p:cNvSpPr txBox="1">
                  <a:spLocks noChangeArrowheads="1"/>
                </p:cNvSpPr>
                <p:nvPr/>
              </p:nvSpPr>
              <p:spPr bwMode="auto">
                <a:xfrm>
                  <a:off x="6051330" y="2458526"/>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99" name="TextBox 116"/>
                <p:cNvSpPr txBox="1">
                  <a:spLocks noChangeArrowheads="1"/>
                </p:cNvSpPr>
                <p:nvPr/>
              </p:nvSpPr>
              <p:spPr bwMode="auto">
                <a:xfrm>
                  <a:off x="6735602" y="1794422"/>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0" name="TextBox 116"/>
                <p:cNvSpPr txBox="1">
                  <a:spLocks noChangeArrowheads="1"/>
                </p:cNvSpPr>
                <p:nvPr/>
              </p:nvSpPr>
              <p:spPr bwMode="auto">
                <a:xfrm>
                  <a:off x="7409394" y="1599030"/>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1" name="TextBox 116"/>
                <p:cNvSpPr txBox="1">
                  <a:spLocks noChangeArrowheads="1"/>
                </p:cNvSpPr>
                <p:nvPr/>
              </p:nvSpPr>
              <p:spPr bwMode="auto">
                <a:xfrm>
                  <a:off x="8764401" y="1559039"/>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2" name="TextBox 116"/>
                <p:cNvSpPr txBox="1">
                  <a:spLocks noChangeArrowheads="1"/>
                </p:cNvSpPr>
                <p:nvPr/>
              </p:nvSpPr>
              <p:spPr bwMode="auto">
                <a:xfrm>
                  <a:off x="10122028" y="1549290"/>
                  <a:ext cx="84264" cy="85010"/>
                </a:xfrm>
                <a:prstGeom prst="ellipse">
                  <a:avLst/>
                </a:prstGeom>
                <a:solidFill>
                  <a:srgbClr val="E46C0A"/>
                </a:solidFill>
                <a:ln w="6350">
                  <a:solidFill>
                    <a:srgbClr val="006068"/>
                  </a:solidFill>
                  <a:round/>
                  <a:headEnd/>
                  <a:tailEnd/>
                </a:ln>
                <a:effectLst>
                  <a:outerShdw blurRad="38100" dist="12700" dir="2700000" algn="tl" rotWithShape="0">
                    <a:srgbClr val="006068">
                      <a:lumMod val="50000"/>
                      <a:alpha val="20000"/>
                    </a:srgbClr>
                  </a:outerShdw>
                </a:effectLst>
              </p:spPr>
              <p:txBody>
                <a:bodyPr anchor="ctr"/>
                <a:lstStyle>
                  <a:defPPr>
                    <a:defRPr lang="en-US"/>
                  </a:defPPr>
                  <a:lvl1pPr fontAlgn="base">
                    <a:spcBef>
                      <a:spcPct val="0"/>
                    </a:spcBef>
                    <a:spcAft>
                      <a:spcPts val="600"/>
                    </a:spcAft>
                    <a:defRPr sz="700">
                      <a:solidFill>
                        <a:srgbClr val="FFFFFF"/>
                      </a:solidFill>
                      <a:latin typeface="Century Gothic" pitchFamily="34" charset="0"/>
                    </a:defRPr>
                  </a:lvl1pPr>
                  <a:lvl2pPr marL="742950" indent="-285750" eaLnBrk="0" hangingPunct="0">
                    <a:defRPr>
                      <a:latin typeface="Arial" charset="0"/>
                    </a:defRPr>
                  </a:lvl2pPr>
                  <a:lvl3pPr marL="1143000" indent="-228600" eaLnBrk="0" hangingPunct="0">
                    <a:defRPr>
                      <a:latin typeface="Arial" charset="0"/>
                    </a:defRPr>
                  </a:lvl3pPr>
                  <a:lvl4pPr marL="1600200" indent="-228600" eaLnBrk="0" hangingPunct="0">
                    <a:defRPr>
                      <a:latin typeface="Arial" charset="0"/>
                    </a:defRPr>
                  </a:lvl4pPr>
                  <a:lvl5pPr marL="2057400" indent="-228600" eaLnBrk="0" hangingPunct="0">
                    <a:defRPr>
                      <a:latin typeface="Arial" charset="0"/>
                    </a:defRPr>
                  </a:lvl5pPr>
                  <a:lvl6pPr marL="2514600" indent="-228600" eaLnBrk="0" fontAlgn="base" hangingPunct="0">
                    <a:spcBef>
                      <a:spcPct val="0"/>
                    </a:spcBef>
                    <a:spcAft>
                      <a:spcPct val="0"/>
                    </a:spcAft>
                    <a:defRPr>
                      <a:latin typeface="Arial" charset="0"/>
                    </a:defRPr>
                  </a:lvl6pPr>
                  <a:lvl7pPr marL="2971800" indent="-228600" eaLnBrk="0" fontAlgn="base" hangingPunct="0">
                    <a:spcBef>
                      <a:spcPct val="0"/>
                    </a:spcBef>
                    <a:spcAft>
                      <a:spcPct val="0"/>
                    </a:spcAft>
                    <a:defRPr>
                      <a:latin typeface="Arial" charset="0"/>
                    </a:defRPr>
                  </a:lvl7pPr>
                  <a:lvl8pPr marL="3429000" indent="-228600" eaLnBrk="0" fontAlgn="base" hangingPunct="0">
                    <a:spcBef>
                      <a:spcPct val="0"/>
                    </a:spcBef>
                    <a:spcAft>
                      <a:spcPct val="0"/>
                    </a:spcAft>
                    <a:defRPr>
                      <a:latin typeface="Arial" charset="0"/>
                    </a:defRPr>
                  </a:lvl8pPr>
                  <a:lvl9pPr marL="3886200" indent="-228600" eaLnBrk="0" fontAlgn="base" hangingPunct="0">
                    <a:spcBef>
                      <a:spcPct val="0"/>
                    </a:spcBef>
                    <a:spcAft>
                      <a:spcPct val="0"/>
                    </a:spcAft>
                    <a:defRPr>
                      <a:latin typeface="Arial" charset="0"/>
                    </a:defRPr>
                  </a:lvl9pPr>
                </a:lstStyle>
                <a:p>
                  <a:pPr marL="0" marR="0" lvl="0" indent="0" algn="l" defTabSz="685800" rtl="0" eaLnBrk="1" fontAlgn="base" latinLnBrk="0" hangingPunct="1">
                    <a:lnSpc>
                      <a:spcPct val="100000"/>
                    </a:lnSpc>
                    <a:spcBef>
                      <a:spcPct val="0"/>
                    </a:spcBef>
                    <a:spcAft>
                      <a:spcPts val="450"/>
                    </a:spcAft>
                    <a:buClrTx/>
                    <a:buSzTx/>
                    <a:buFontTx/>
                    <a:buNone/>
                    <a:tabLst/>
                    <a:defRPr/>
                  </a:pPr>
                  <a:endParaRPr kumimoji="0" lang="en-GB" altLang="en-US" sz="675" b="0" i="0" u="none" strike="noStrike" kern="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395" name="TextBox 78"/>
              <p:cNvSpPr txBox="1">
                <a:spLocks noChangeArrowheads="1"/>
              </p:cNvSpPr>
              <p:nvPr/>
            </p:nvSpPr>
            <p:spPr bwMode="auto">
              <a:xfrm>
                <a:off x="5544612" y="538323"/>
                <a:ext cx="189047" cy="2304641"/>
              </a:xfrm>
              <a:prstGeom prst="rect">
                <a:avLst/>
              </a:prstGeom>
              <a:noFill/>
              <a:ln w="9525">
                <a:noFill/>
                <a:miter lim="800000"/>
                <a:headEnd/>
                <a:tailEnd/>
              </a:ln>
            </p:spPr>
            <p:txBody>
              <a:bodyPr vert="vert270" wrap="square" lIns="0" tIns="0" rIns="0" bIns="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Đỉnh</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FEV</a:t>
                </a:r>
                <a:r>
                  <a:rPr kumimoji="0" lang="en-GB" sz="1200" b="1" i="0" u="none" strike="noStrike" kern="0" cap="none" spc="0" normalizeH="0" baseline="-25000" noProof="0" dirty="0">
                    <a:ln>
                      <a:noFill/>
                    </a:ln>
                    <a:solidFill>
                      <a:srgbClr val="006068"/>
                    </a:solidFill>
                    <a:effectLst/>
                    <a:uLnTx/>
                    <a:uFillTx/>
                    <a:latin typeface="Arial"/>
                    <a:ea typeface="Tahoma" panose="020B0604030504040204" pitchFamily="34" charset="0"/>
                    <a:cs typeface="Tahoma" panose="020B0604030504040204" pitchFamily="34" charset="0"/>
                  </a:rPr>
                  <a:t>1</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Thay</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đổi</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sao</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với</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ban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đầu</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mL</a:t>
                </a:r>
              </a:p>
            </p:txBody>
          </p:sp>
          <p:sp>
            <p:nvSpPr>
              <p:cNvPr id="396" name="Rounded Rectangle 395"/>
              <p:cNvSpPr/>
              <p:nvPr/>
            </p:nvSpPr>
            <p:spPr>
              <a:xfrm>
                <a:off x="7536403" y="2091589"/>
                <a:ext cx="1475438" cy="565472"/>
              </a:xfrm>
              <a:prstGeom prst="roundRect">
                <a:avLst>
                  <a:gd name="adj" fmla="val 6454"/>
                </a:avLst>
              </a:prstGeom>
              <a:solidFill>
                <a:schemeClr val="accent6">
                  <a:lumMod val="20000"/>
                  <a:lumOff val="80000"/>
                </a:schemeClr>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NC1: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khác</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biệt</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trung</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bình</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p>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86 ± 34 mL</a:t>
                </a:r>
                <a:b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b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a:t>
                </a:r>
                <a:r>
                  <a:rPr kumimoji="0" lang="en-GB" altLang="en-US" sz="1200" b="1" i="1"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p</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 0.01)</a:t>
                </a:r>
              </a:p>
            </p:txBody>
          </p:sp>
          <p:sp>
            <p:nvSpPr>
              <p:cNvPr id="397" name="Rounded Rectangle 396"/>
              <p:cNvSpPr/>
              <p:nvPr/>
            </p:nvSpPr>
            <p:spPr>
              <a:xfrm>
                <a:off x="9148361" y="2100759"/>
                <a:ext cx="1461036" cy="556303"/>
              </a:xfrm>
              <a:prstGeom prst="roundRect">
                <a:avLst>
                  <a:gd name="adj" fmla="val 6454"/>
                </a:avLst>
              </a:prstGeom>
              <a:solidFill>
                <a:schemeClr val="accent6">
                  <a:lumMod val="20000"/>
                  <a:lumOff val="80000"/>
                </a:schemeClr>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NC2: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khác</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biệt</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trung</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prstClr val="black"/>
                    </a:solidFill>
                    <a:effectLst/>
                    <a:uLnTx/>
                    <a:uFillTx/>
                    <a:latin typeface="Arial"/>
                    <a:ea typeface="Tahoma" panose="020B0604030504040204" pitchFamily="34" charset="0"/>
                    <a:cs typeface="Tahoma" panose="020B0604030504040204" pitchFamily="34" charset="0"/>
                  </a:rPr>
                  <a:t>bình</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a:t>
                </a:r>
              </a:p>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154 ± 32 mL</a:t>
                </a:r>
                <a:b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b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a:t>
                </a:r>
                <a:r>
                  <a:rPr kumimoji="0" lang="en-GB" altLang="en-US" sz="1200" b="1" i="1"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p</a:t>
                </a:r>
                <a:r>
                  <a:rPr kumimoji="0" lang="en-GB" altLang="en-US" sz="1200" b="1" i="0" u="none" strike="noStrike" kern="0" cap="none" spc="0" normalizeH="0" baseline="0" noProof="0" dirty="0">
                    <a:ln>
                      <a:noFill/>
                    </a:ln>
                    <a:solidFill>
                      <a:prstClr val="black"/>
                    </a:solidFill>
                    <a:effectLst/>
                    <a:uLnTx/>
                    <a:uFillTx/>
                    <a:latin typeface="Arial"/>
                    <a:ea typeface="Tahoma" panose="020B0604030504040204" pitchFamily="34" charset="0"/>
                    <a:cs typeface="Tahoma" panose="020B0604030504040204" pitchFamily="34" charset="0"/>
                  </a:rPr>
                  <a:t> &lt;0.001) </a:t>
                </a:r>
              </a:p>
            </p:txBody>
          </p:sp>
        </p:grpSp>
        <p:sp>
          <p:nvSpPr>
            <p:cNvPr id="450" name="TextBox 449"/>
            <p:cNvSpPr txBox="1"/>
            <p:nvPr/>
          </p:nvSpPr>
          <p:spPr>
            <a:xfrm>
              <a:off x="4747662" y="4920212"/>
              <a:ext cx="422371" cy="182438"/>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6068"/>
                  </a:solidFill>
                  <a:effectLst/>
                  <a:uLnTx/>
                  <a:uFillTx/>
                  <a:latin typeface="Arial"/>
                  <a:ea typeface="+mn-ea"/>
                  <a:cs typeface="+mn-cs"/>
                </a:rPr>
                <a:t>Tuần</a:t>
              </a:r>
              <a:endParaRPr kumimoji="0" lang="vi-VN" sz="1100" b="1" i="0" u="none" strike="noStrike" kern="1200" cap="none" spc="0" normalizeH="0" baseline="0" noProof="0" dirty="0">
                <a:ln>
                  <a:noFill/>
                </a:ln>
                <a:solidFill>
                  <a:srgbClr val="006068"/>
                </a:solidFill>
                <a:effectLst/>
                <a:uLnTx/>
                <a:uFillTx/>
                <a:latin typeface="Arial" panose="020B0604020202020204" pitchFamily="34" charset="0"/>
                <a:ea typeface="+mn-ea"/>
                <a:cs typeface="+mn-cs"/>
              </a:endParaRPr>
            </a:p>
          </p:txBody>
        </p:sp>
      </p:grpSp>
      <p:grpSp>
        <p:nvGrpSpPr>
          <p:cNvPr id="449" name="Group 448"/>
          <p:cNvGrpSpPr/>
          <p:nvPr/>
        </p:nvGrpSpPr>
        <p:grpSpPr>
          <a:xfrm>
            <a:off x="9043976" y="1376185"/>
            <a:ext cx="1169461" cy="1042625"/>
            <a:chOff x="18539498" y="1086554"/>
            <a:chExt cx="1216009" cy="1084124"/>
          </a:xfrm>
        </p:grpSpPr>
        <p:pic>
          <p:nvPicPr>
            <p:cNvPr id="451" name="Picture 4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539498" y="1086554"/>
              <a:ext cx="1216009" cy="1084124"/>
            </a:xfrm>
            <a:prstGeom prst="rect">
              <a:avLst/>
            </a:prstGeom>
            <a:effectLst>
              <a:outerShdw blurRad="114300" sx="102000" sy="102000" algn="ctr" rotWithShape="0">
                <a:prstClr val="black">
                  <a:alpha val="40000"/>
                </a:prstClr>
              </a:outerShdw>
            </a:effectLst>
          </p:spPr>
        </p:pic>
        <p:sp>
          <p:nvSpPr>
            <p:cNvPr id="452" name="Oval 451"/>
            <p:cNvSpPr/>
            <p:nvPr/>
          </p:nvSpPr>
          <p:spPr>
            <a:xfrm>
              <a:off x="18776050" y="1415147"/>
              <a:ext cx="833722" cy="715617"/>
            </a:xfrm>
            <a:prstGeom prst="ellipse">
              <a:avLst/>
            </a:prstGeom>
            <a:solidFill>
              <a:srgbClr val="993366"/>
            </a:solidFill>
            <a:ln w="9525" cap="flat" cmpd="sng" algn="ctr">
              <a:noFill/>
              <a:prstDash val="solid"/>
              <a:miter lim="800000"/>
            </a:ln>
            <a:effectLst>
              <a:innerShdw blurRad="63500" dist="50800" dir="13500000">
                <a:prstClr val="black">
                  <a:alpha val="30000"/>
                </a:prstClr>
              </a:innerShdw>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0" cap="none" spc="0" normalizeH="0" baseline="0" noProof="0" dirty="0" err="1">
                <a:ln>
                  <a:noFill/>
                </a:ln>
                <a:solidFill>
                  <a:srgbClr val="006068"/>
                </a:solidFill>
                <a:effectLst/>
                <a:uLnTx/>
                <a:uFillTx/>
                <a:latin typeface="Century Gothic" pitchFamily="34" charset="0"/>
                <a:ea typeface="+mn-ea"/>
                <a:cs typeface="+mn-cs"/>
              </a:endParaRPr>
            </a:p>
          </p:txBody>
        </p:sp>
        <p:sp>
          <p:nvSpPr>
            <p:cNvPr id="453" name="TextBox 452"/>
            <p:cNvSpPr txBox="1"/>
            <p:nvPr/>
          </p:nvSpPr>
          <p:spPr>
            <a:xfrm>
              <a:off x="18618104" y="1511494"/>
              <a:ext cx="1048785" cy="523270"/>
            </a:xfrm>
            <a:prstGeom prst="rect">
              <a:avLst/>
            </a:prstGeom>
            <a:noFill/>
          </p:spPr>
          <p:txBody>
            <a:bodyPr wrap="square"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050" b="1" i="0" u="none" strike="noStrike" kern="0" cap="none" spc="0" normalizeH="0" baseline="0" noProof="0" dirty="0" err="1">
                  <a:ln>
                    <a:noFill/>
                  </a:ln>
                  <a:solidFill>
                    <a:prstClr val="white"/>
                  </a:solidFill>
                  <a:effectLst/>
                  <a:uLnTx/>
                  <a:uFillTx/>
                  <a:latin typeface="Arial"/>
                  <a:ea typeface="+mn-ea"/>
                  <a:cs typeface="+mn-cs"/>
                </a:rPr>
                <a:t>Kết</a:t>
              </a:r>
              <a:r>
                <a:rPr kumimoji="0" lang="en-GB" sz="1050" b="1" i="0" u="none" strike="noStrike" kern="0" cap="none" spc="0" normalizeH="0" baseline="0" noProof="0" dirty="0">
                  <a:ln>
                    <a:noFill/>
                  </a:ln>
                  <a:solidFill>
                    <a:prstClr val="white"/>
                  </a:solidFill>
                  <a:effectLst/>
                  <a:uLnTx/>
                  <a:uFillTx/>
                  <a:latin typeface="Arial"/>
                  <a:ea typeface="+mn-ea"/>
                  <a:cs typeface="+mn-cs"/>
                </a:rPr>
                <a:t> </a:t>
              </a:r>
              <a:r>
                <a:rPr kumimoji="0" lang="en-GB" sz="1050" b="1" i="0" u="none" strike="noStrike" kern="0" cap="none" spc="0" normalizeH="0" baseline="0" noProof="0" dirty="0" err="1">
                  <a:ln>
                    <a:noFill/>
                  </a:ln>
                  <a:solidFill>
                    <a:prstClr val="white"/>
                  </a:solidFill>
                  <a:effectLst/>
                  <a:uLnTx/>
                  <a:uFillTx/>
                  <a:latin typeface="Arial"/>
                  <a:ea typeface="+mn-ea"/>
                  <a:cs typeface="+mn-cs"/>
                </a:rPr>
                <a:t>hợp</a:t>
              </a:r>
              <a:r>
                <a:rPr kumimoji="0" lang="en-GB" sz="1050" b="1" i="0" u="none" strike="noStrike" kern="0" cap="none" spc="0" normalizeH="0" baseline="0" noProof="0" dirty="0">
                  <a:ln>
                    <a:noFill/>
                  </a:ln>
                  <a:solidFill>
                    <a:prstClr val="white"/>
                  </a:solidFill>
                  <a:effectLst/>
                  <a:uLnTx/>
                  <a:uFillTx/>
                  <a:latin typeface="Arial"/>
                  <a:ea typeface="+mn-ea"/>
                  <a:cs typeface="+mn-cs"/>
                </a:rPr>
                <a:t> ICS+LABA</a:t>
              </a:r>
            </a:p>
          </p:txBody>
        </p:sp>
      </p:grpSp>
      <p:sp>
        <p:nvSpPr>
          <p:cNvPr id="4" name="Title 3"/>
          <p:cNvSpPr>
            <a:spLocks noGrp="1"/>
          </p:cNvSpPr>
          <p:nvPr>
            <p:ph type="title"/>
          </p:nvPr>
        </p:nvSpPr>
        <p:spPr>
          <a:xfrm>
            <a:off x="514201" y="206982"/>
            <a:ext cx="10972800" cy="715687"/>
          </a:xfrm>
        </p:spPr>
        <p:txBody>
          <a:bodyPr>
            <a:normAutofit fontScale="90000"/>
          </a:bodyPr>
          <a:lstStyle/>
          <a:p>
            <a:pPr algn="ctr"/>
            <a:r>
              <a:rPr lang="en-GB" sz="4000" dirty="0" err="1"/>
              <a:t>PrimoTinA</a:t>
            </a:r>
            <a:r>
              <a:rPr lang="en-GB" sz="4000" dirty="0"/>
              <a:t>-asthma: </a:t>
            </a:r>
            <a:br>
              <a:rPr lang="en-GB" dirty="0"/>
            </a:br>
            <a:r>
              <a:rPr lang="en-GB" sz="3600" b="1" dirty="0" err="1"/>
              <a:t>Tiotropium</a:t>
            </a:r>
            <a:r>
              <a:rPr lang="en-GB" sz="3600" b="1" dirty="0"/>
              <a:t> </a:t>
            </a:r>
            <a:r>
              <a:rPr lang="en-GB" sz="3600" b="1" dirty="0" err="1"/>
              <a:t>Respimat</a:t>
            </a:r>
            <a:r>
              <a:rPr lang="en-GB" sz="3600" b="1" dirty="0"/>
              <a:t> </a:t>
            </a:r>
            <a:r>
              <a:rPr lang="en-GB" sz="3600" b="1" dirty="0" err="1"/>
              <a:t>cải</a:t>
            </a:r>
            <a:r>
              <a:rPr lang="en-GB" sz="3600" b="1" dirty="0"/>
              <a:t> </a:t>
            </a:r>
            <a:r>
              <a:rPr lang="en-GB" sz="3600" b="1" dirty="0" err="1"/>
              <a:t>thiện</a:t>
            </a:r>
            <a:r>
              <a:rPr lang="en-GB" sz="3600" b="1" dirty="0"/>
              <a:t> </a:t>
            </a:r>
            <a:r>
              <a:rPr lang="en-GB" sz="3600" b="1" dirty="0" err="1"/>
              <a:t>chức</a:t>
            </a:r>
            <a:r>
              <a:rPr lang="en-GB" sz="3600" b="1" dirty="0"/>
              <a:t> </a:t>
            </a:r>
            <a:r>
              <a:rPr lang="en-GB" sz="3600" b="1" dirty="0" err="1"/>
              <a:t>năng</a:t>
            </a:r>
            <a:r>
              <a:rPr lang="en-GB" sz="3600" b="1" dirty="0"/>
              <a:t> </a:t>
            </a:r>
            <a:r>
              <a:rPr lang="en-GB" sz="3600" b="1" dirty="0" err="1"/>
              <a:t>phổi</a:t>
            </a:r>
            <a:endParaRPr lang="vi-VN" sz="3100" b="1" dirty="0"/>
          </a:p>
        </p:txBody>
      </p:sp>
      <p:sp>
        <p:nvSpPr>
          <p:cNvPr id="443" name="TextBox 442">
            <a:extLst>
              <a:ext uri="{FF2B5EF4-FFF2-40B4-BE49-F238E27FC236}">
                <a16:creationId xmlns:a16="http://schemas.microsoft.com/office/drawing/2014/main" id="{6DE51082-815A-4C7F-992C-2FBDEE69491B}"/>
              </a:ext>
            </a:extLst>
          </p:cNvPr>
          <p:cNvSpPr txBox="1"/>
          <p:nvPr/>
        </p:nvSpPr>
        <p:spPr>
          <a:xfrm>
            <a:off x="9312144" y="6642877"/>
            <a:ext cx="27179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err="1">
                <a:ln>
                  <a:noFill/>
                </a:ln>
                <a:solidFill>
                  <a:prstClr val="white">
                    <a:lumMod val="65000"/>
                  </a:prstClr>
                </a:solidFill>
                <a:effectLst/>
                <a:uLnTx/>
                <a:uFillTx/>
                <a:latin typeface="Arial"/>
                <a:ea typeface="Tahoma" panose="020B0604030504040204" pitchFamily="34" charset="0"/>
                <a:cs typeface="Tahoma" panose="020B0604030504040204" pitchFamily="34" charset="0"/>
              </a:rPr>
              <a:t>Kerstjens</a:t>
            </a:r>
            <a:r>
              <a:rPr kumimoji="0" lang="en-GB" sz="1000" b="0" i="0" u="none" strike="noStrike" kern="1200" cap="none" spc="0" normalizeH="0" baseline="0" noProof="0" dirty="0">
                <a:ln>
                  <a:noFill/>
                </a:ln>
                <a:solidFill>
                  <a:prstClr val="white">
                    <a:lumMod val="65000"/>
                  </a:prstClr>
                </a:solidFill>
                <a:effectLst/>
                <a:uLnTx/>
                <a:uFillTx/>
                <a:latin typeface="Arial"/>
                <a:ea typeface="Tahoma" panose="020B0604030504040204" pitchFamily="34" charset="0"/>
                <a:cs typeface="Tahoma" panose="020B0604030504040204" pitchFamily="34" charset="0"/>
              </a:rPr>
              <a:t> et al.  NEJM 2012 1198-1207.</a:t>
            </a:r>
          </a:p>
        </p:txBody>
      </p:sp>
      <p:sp>
        <p:nvSpPr>
          <p:cNvPr id="444" name="Rounded Rectangle 395">
            <a:extLst>
              <a:ext uri="{FF2B5EF4-FFF2-40B4-BE49-F238E27FC236}">
                <a16:creationId xmlns:a16="http://schemas.microsoft.com/office/drawing/2014/main" id="{F42D1839-72AE-4EAD-A8E6-EA49A7EAE42D}"/>
              </a:ext>
            </a:extLst>
          </p:cNvPr>
          <p:cNvSpPr/>
          <p:nvPr/>
        </p:nvSpPr>
        <p:spPr>
          <a:xfrm>
            <a:off x="7258237" y="5770329"/>
            <a:ext cx="1760295" cy="765725"/>
          </a:xfrm>
          <a:prstGeom prst="roundRect">
            <a:avLst>
              <a:gd name="adj" fmla="val 6454"/>
            </a:avLst>
          </a:prstGeom>
          <a:solidFill>
            <a:schemeClr val="accent6">
              <a:lumMod val="20000"/>
              <a:lumOff val="80000"/>
            </a:schemeClr>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NC1: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khác</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biệt</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trung</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bình</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ở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tuần</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24</a:t>
            </a:r>
          </a:p>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88 ± 31 mL</a:t>
            </a:r>
            <a:b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b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a:t>
            </a:r>
            <a:r>
              <a:rPr kumimoji="0" lang="en-GB" altLang="en-US" sz="1200" b="1" i="1"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p</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 0.01)</a:t>
            </a:r>
          </a:p>
        </p:txBody>
      </p:sp>
      <p:sp>
        <p:nvSpPr>
          <p:cNvPr id="445" name="Rounded Rectangle 396">
            <a:extLst>
              <a:ext uri="{FF2B5EF4-FFF2-40B4-BE49-F238E27FC236}">
                <a16:creationId xmlns:a16="http://schemas.microsoft.com/office/drawing/2014/main" id="{38BF5A26-817F-4EAF-8B68-ACA61CC5CD26}"/>
              </a:ext>
            </a:extLst>
          </p:cNvPr>
          <p:cNvSpPr/>
          <p:nvPr/>
        </p:nvSpPr>
        <p:spPr>
          <a:xfrm>
            <a:off x="9084015" y="5761914"/>
            <a:ext cx="1754891" cy="758118"/>
          </a:xfrm>
          <a:prstGeom prst="roundRect">
            <a:avLst>
              <a:gd name="adj" fmla="val 6454"/>
            </a:avLst>
          </a:prstGeom>
          <a:solidFill>
            <a:schemeClr val="accent6">
              <a:lumMod val="20000"/>
              <a:lumOff val="80000"/>
            </a:schemeClr>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NC2: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khác</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biệt</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trung</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bình</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ở </a:t>
            </a:r>
            <a:r>
              <a:rPr kumimoji="0" lang="en-GB" altLang="en-US" sz="12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tuần</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24</a:t>
            </a:r>
          </a:p>
          <a:p>
            <a:pPr marL="0" marR="0" lvl="0" indent="0" algn="ctr" defTabSz="342900" rtl="0" eaLnBrk="1" fontAlgn="base" latinLnBrk="0" hangingPunct="1">
              <a:lnSpc>
                <a:spcPct val="100000"/>
              </a:lnSpc>
              <a:spcBef>
                <a:spcPts val="150"/>
              </a:spcBef>
              <a:spcAft>
                <a:spcPts val="0"/>
              </a:spcAft>
              <a:buClrTx/>
              <a:buSzTx/>
              <a:buFontTx/>
              <a:buNone/>
              <a:tabLst/>
              <a:defRPr/>
            </a:pP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111 ± 30 mL</a:t>
            </a:r>
            <a:b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b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a:t>
            </a:r>
            <a:r>
              <a:rPr kumimoji="0" lang="en-GB" altLang="en-US" sz="1200" b="1" i="1"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p</a:t>
            </a:r>
            <a:r>
              <a:rPr kumimoji="0" lang="en-GB" altLang="en-US" sz="12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&lt;0.001) </a:t>
            </a:r>
          </a:p>
        </p:txBody>
      </p:sp>
    </p:spTree>
    <p:extLst>
      <p:ext uri="{BB962C8B-B14F-4D97-AF65-F5344CB8AC3E}">
        <p14:creationId xmlns:p14="http://schemas.microsoft.com/office/powerpoint/2010/main" val="2175201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23"/>
                                        </p:tgtEl>
                                        <p:attrNameLst>
                                          <p:attrName>style.visibility</p:attrName>
                                        </p:attrNameLst>
                                      </p:cBhvr>
                                      <p:to>
                                        <p:strVal val="visible"/>
                                      </p:to>
                                    </p:set>
                                    <p:anim calcmode="lin" valueType="num">
                                      <p:cBhvr>
                                        <p:cTn id="7" dur="500" fill="hold"/>
                                        <p:tgtEl>
                                          <p:spTgt spid="423"/>
                                        </p:tgtEl>
                                        <p:attrNameLst>
                                          <p:attrName>ppt_w</p:attrName>
                                        </p:attrNameLst>
                                      </p:cBhvr>
                                      <p:tavLst>
                                        <p:tav tm="0">
                                          <p:val>
                                            <p:fltVal val="0"/>
                                          </p:val>
                                        </p:tav>
                                        <p:tav tm="100000">
                                          <p:val>
                                            <p:strVal val="#ppt_w"/>
                                          </p:val>
                                        </p:tav>
                                      </p:tavLst>
                                    </p:anim>
                                    <p:anim calcmode="lin" valueType="num">
                                      <p:cBhvr>
                                        <p:cTn id="8" dur="500" fill="hold"/>
                                        <p:tgtEl>
                                          <p:spTgt spid="423"/>
                                        </p:tgtEl>
                                        <p:attrNameLst>
                                          <p:attrName>ppt_h</p:attrName>
                                        </p:attrNameLst>
                                      </p:cBhvr>
                                      <p:tavLst>
                                        <p:tav tm="0">
                                          <p:val>
                                            <p:fltVal val="0"/>
                                          </p:val>
                                        </p:tav>
                                        <p:tav tm="100000">
                                          <p:val>
                                            <p:strVal val="#ppt_h"/>
                                          </p:val>
                                        </p:tav>
                                      </p:tavLst>
                                    </p:anim>
                                    <p:animEffect transition="in" filter="fade">
                                      <p:cBhvr>
                                        <p:cTn id="9" dur="500"/>
                                        <p:tgtEl>
                                          <p:spTgt spid="423"/>
                                        </p:tgtEl>
                                      </p:cBhvr>
                                    </p:animEffect>
                                  </p:childTnLst>
                                </p:cTn>
                              </p:par>
                              <p:par>
                                <p:cTn id="10" presetID="6" presetClass="emph" presetSubtype="0" autoRev="1" fill="hold" nodeType="withEffect">
                                  <p:stCondLst>
                                    <p:cond delay="300"/>
                                  </p:stCondLst>
                                  <p:childTnLst>
                                    <p:animScale>
                                      <p:cBhvr>
                                        <p:cTn id="11" dur="150" fill="hold"/>
                                        <p:tgtEl>
                                          <p:spTgt spid="423"/>
                                        </p:tgtEl>
                                      </p:cBhvr>
                                      <p:by x="115000" y="115000"/>
                                    </p:animScale>
                                  </p:childTnLst>
                                </p:cTn>
                              </p:par>
                              <p:par>
                                <p:cTn id="12" presetID="10" presetClass="entr" presetSubtype="0" fill="hold" nodeType="withEffect">
                                  <p:stCondLst>
                                    <p:cond delay="0"/>
                                  </p:stCondLst>
                                  <p:childTnLst>
                                    <p:set>
                                      <p:cBhvr>
                                        <p:cTn id="13" dur="1" fill="hold">
                                          <p:stCondLst>
                                            <p:cond delay="0"/>
                                          </p:stCondLst>
                                        </p:cTn>
                                        <p:tgtEl>
                                          <p:spTgt spid="428"/>
                                        </p:tgtEl>
                                        <p:attrNameLst>
                                          <p:attrName>style.visibility</p:attrName>
                                        </p:attrNameLst>
                                      </p:cBhvr>
                                      <p:to>
                                        <p:strVal val="visible"/>
                                      </p:to>
                                    </p:set>
                                    <p:animEffect transition="in" filter="fade">
                                      <p:cBhvr>
                                        <p:cTn id="14" dur="500"/>
                                        <p:tgtEl>
                                          <p:spTgt spid="42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48"/>
                                        </p:tgtEl>
                                        <p:attrNameLst>
                                          <p:attrName>style.visibility</p:attrName>
                                        </p:attrNameLst>
                                      </p:cBhvr>
                                      <p:to>
                                        <p:strVal val="visible"/>
                                      </p:to>
                                    </p:set>
                                    <p:animEffect transition="in" filter="fade">
                                      <p:cBhvr>
                                        <p:cTn id="17" dur="500"/>
                                        <p:tgtEl>
                                          <p:spTgt spid="448"/>
                                        </p:tgtEl>
                                      </p:cBhvr>
                                    </p:animEffect>
                                  </p:childTnLst>
                                </p:cTn>
                              </p:par>
                              <p:par>
                                <p:cTn id="18" presetID="10" presetClass="entr" presetSubtype="0" fill="hold" nodeType="withEffect">
                                  <p:stCondLst>
                                    <p:cond delay="0"/>
                                  </p:stCondLst>
                                  <p:childTnLst>
                                    <p:set>
                                      <p:cBhvr>
                                        <p:cTn id="19" dur="1" fill="hold">
                                          <p:stCondLst>
                                            <p:cond delay="0"/>
                                          </p:stCondLst>
                                        </p:cTn>
                                        <p:tgtEl>
                                          <p:spTgt spid="449"/>
                                        </p:tgtEl>
                                        <p:attrNameLst>
                                          <p:attrName>style.visibility</p:attrName>
                                        </p:attrNameLst>
                                      </p:cBhvr>
                                      <p:to>
                                        <p:strVal val="visible"/>
                                      </p:to>
                                    </p:set>
                                    <p:animEffect transition="in" filter="fade">
                                      <p:cBhvr>
                                        <p:cTn id="20" dur="500"/>
                                        <p:tgtEl>
                                          <p:spTgt spid="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 name="Title Placeholder 1"/>
          <p:cNvSpPr txBox="1">
            <a:spLocks/>
          </p:cNvSpPr>
          <p:nvPr/>
        </p:nvSpPr>
        <p:spPr>
          <a:xfrm>
            <a:off x="2246109" y="1092073"/>
            <a:ext cx="7704418" cy="732488"/>
          </a:xfrm>
          <a:prstGeom prst="rect">
            <a:avLst/>
          </a:prstGeom>
        </p:spPr>
        <p:txBody>
          <a:bodyPr vert="horz" lIns="68580" tIns="34290" rIns="68580" bIns="34290" rtlCol="0" anchor="b"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algn="ctr" defTabSz="685800">
              <a:lnSpc>
                <a:spcPct val="150000"/>
              </a:lnSpc>
              <a:defRPr/>
            </a:pPr>
            <a:endParaRPr lang="en-GB" sz="1800" b="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grpSp>
        <p:nvGrpSpPr>
          <p:cNvPr id="2" name="Group 1"/>
          <p:cNvGrpSpPr/>
          <p:nvPr/>
        </p:nvGrpSpPr>
        <p:grpSpPr>
          <a:xfrm>
            <a:off x="7244376" y="1770329"/>
            <a:ext cx="1194820" cy="1195363"/>
            <a:chOff x="7615803" y="359011"/>
            <a:chExt cx="1708726" cy="1709502"/>
          </a:xfrm>
        </p:grpSpPr>
        <p:grpSp>
          <p:nvGrpSpPr>
            <p:cNvPr id="3" name="Group 2"/>
            <p:cNvGrpSpPr/>
            <p:nvPr/>
          </p:nvGrpSpPr>
          <p:grpSpPr>
            <a:xfrm>
              <a:off x="7615803" y="359011"/>
              <a:ext cx="1708726" cy="1709502"/>
              <a:chOff x="5704661" y="1203598"/>
              <a:chExt cx="2252927" cy="2253953"/>
            </a:xfrm>
          </p:grpSpPr>
          <p:sp>
            <p:nvSpPr>
              <p:cNvPr id="5" name="Oval 4"/>
              <p:cNvSpPr/>
              <p:nvPr>
                <p:custDataLst>
                  <p:tags r:id="rId1"/>
                </p:custDataLst>
              </p:nvPr>
            </p:nvSpPr>
            <p:spPr bwMode="auto">
              <a:xfrm>
                <a:off x="5704661" y="1203598"/>
                <a:ext cx="2252927" cy="2253953"/>
              </a:xfrm>
              <a:prstGeom prst="ellipse">
                <a:avLst/>
              </a:prstGeom>
              <a:gradFill flip="none" rotWithShape="1">
                <a:gsLst>
                  <a:gs pos="0">
                    <a:srgbClr val="E46C0A"/>
                  </a:gs>
                  <a:gs pos="50000">
                    <a:srgbClr val="E46C0A">
                      <a:alpha val="95000"/>
                    </a:srgbClr>
                  </a:gs>
                  <a:gs pos="100000">
                    <a:sysClr val="window" lastClr="FFFFFF"/>
                  </a:gs>
                </a:gsLst>
                <a:path path="circle">
                  <a:fillToRect l="100000" t="100000"/>
                </a:path>
                <a:tileRect r="-100000" b="-100000"/>
              </a:gradFill>
              <a:ln w="12700" cap="flat" cmpd="sng" algn="ctr">
                <a:noFill/>
                <a:prstDash val="solid"/>
                <a:miter lim="800000"/>
                <a:headEnd type="none" w="med" len="med"/>
                <a:tailEnd type="none" w="med" len="med"/>
              </a:ln>
              <a:effectLst/>
            </p:spPr>
            <p:txBody>
              <a:bodyPr lIns="0" tIns="0" rIns="0" bIns="0" anchor="ctr" anchorCtr="0"/>
              <a:lstStyle/>
              <a:p>
                <a:pPr algn="ctr" defTabSz="685800">
                  <a:spcBef>
                    <a:spcPts val="150"/>
                  </a:spcBef>
                  <a:buClr>
                    <a:srgbClr val="080808"/>
                  </a:buClr>
                  <a:buSzPct val="100000"/>
                  <a:defRPr/>
                </a:pPr>
                <a:endParaRPr lang="en-GB" sz="800" kern="0" dirty="0">
                  <a:solidFill>
                    <a:srgbClr val="404040"/>
                  </a:solidFill>
                  <a:latin typeface="Tahoma" panose="020B0604030504040204" pitchFamily="34" charset="0"/>
                  <a:ea typeface="Tahoma" panose="020B0604030504040204" pitchFamily="34" charset="0"/>
                  <a:cs typeface="Tahoma" panose="020B0604030504040204" pitchFamily="34" charset="0"/>
                </a:endParaRPr>
              </a:p>
            </p:txBody>
          </p:sp>
          <p:sp>
            <p:nvSpPr>
              <p:cNvPr id="6" name="Oval 5"/>
              <p:cNvSpPr/>
              <p:nvPr>
                <p:custDataLst>
                  <p:tags r:id="rId2"/>
                </p:custDataLst>
              </p:nvPr>
            </p:nvSpPr>
            <p:spPr bwMode="auto">
              <a:xfrm>
                <a:off x="5840024" y="1339022"/>
                <a:ext cx="1982201" cy="1983104"/>
              </a:xfrm>
              <a:prstGeom prst="ellipse">
                <a:avLst/>
              </a:prstGeom>
              <a:solidFill>
                <a:srgbClr val="E46C0A"/>
              </a:solidFill>
              <a:ln w="19050" cap="flat" cmpd="sng" algn="ctr">
                <a:solidFill>
                  <a:sysClr val="window" lastClr="FFFFFF"/>
                </a:solidFill>
                <a:prstDash val="solid"/>
                <a:miter lim="800000"/>
                <a:headEnd type="none" w="med" len="med"/>
                <a:tailEnd type="none" w="med" len="med"/>
              </a:ln>
              <a:effectLst>
                <a:innerShdw blurRad="63500" dist="50800" dir="13500000">
                  <a:prstClr val="black">
                    <a:alpha val="30000"/>
                  </a:prstClr>
                </a:innerShdw>
              </a:effectLst>
            </p:spPr>
            <p:txBody>
              <a:bodyPr lIns="0" tIns="0" rIns="0" bIns="0" anchor="ctr" anchorCtr="0"/>
              <a:lstStyle/>
              <a:p>
                <a:pPr algn="ctr" defTabSz="685800">
                  <a:spcBef>
                    <a:spcPts val="450"/>
                  </a:spcBef>
                  <a:spcAft>
                    <a:spcPts val="450"/>
                  </a:spcAft>
                  <a:defRPr/>
                </a:pPr>
                <a:endParaRPr lang="en-GB" sz="800" b="1" kern="0"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4" name="Rectangle 3"/>
            <p:cNvSpPr/>
            <p:nvPr/>
          </p:nvSpPr>
          <p:spPr>
            <a:xfrm>
              <a:off x="7638112" y="680320"/>
              <a:ext cx="1674440" cy="1077218"/>
            </a:xfrm>
            <a:prstGeom prst="rect">
              <a:avLst/>
            </a:prstGeom>
          </p:spPr>
          <p:txBody>
            <a:bodyPr wrap="square" anchor="ctr" anchorCtr="0">
              <a:noAutofit/>
            </a:bodyPr>
            <a:lstStyle/>
            <a:p>
              <a:pPr algn="ctr" defTabSz="685800" fontAlgn="base">
                <a:spcBef>
                  <a:spcPts val="450"/>
                </a:spcBef>
                <a:spcAft>
                  <a:spcPts val="450"/>
                </a:spcAft>
                <a:defRPr/>
              </a:pPr>
              <a:r>
                <a:rPr lang="en-GB" sz="2400" b="1" kern="0" dirty="0" err="1">
                  <a:solidFill>
                    <a:prstClr val="white"/>
                  </a:solidFill>
                  <a:latin typeface="Tahoma" panose="020B0604030504040204" pitchFamily="34" charset="0"/>
                  <a:ea typeface="Tahoma" panose="020B0604030504040204" pitchFamily="34" charset="0"/>
                  <a:cs typeface="Tahoma" panose="020B0604030504040204" pitchFamily="34" charset="0"/>
                </a:rPr>
                <a:t>Giảm</a:t>
              </a:r>
              <a:br>
                <a:rPr lang="en-GB" sz="2400" b="1" kern="0" dirty="0">
                  <a:solidFill>
                    <a:prstClr val="white"/>
                  </a:solidFill>
                  <a:latin typeface="Tahoma" panose="020B0604030504040204" pitchFamily="34" charset="0"/>
                  <a:ea typeface="Tahoma" panose="020B0604030504040204" pitchFamily="34" charset="0"/>
                  <a:cs typeface="Tahoma" panose="020B0604030504040204" pitchFamily="34" charset="0"/>
                </a:rPr>
              </a:br>
              <a:r>
                <a:rPr lang="en-GB" sz="2400" b="1" kern="0" dirty="0">
                  <a:solidFill>
                    <a:prstClr val="white"/>
                  </a:solidFill>
                  <a:latin typeface="Tahoma" panose="020B0604030504040204" pitchFamily="34" charset="0"/>
                  <a:ea typeface="Tahoma" panose="020B0604030504040204" pitchFamily="34" charset="0"/>
                  <a:cs typeface="Tahoma" panose="020B0604030504040204" pitchFamily="34" charset="0"/>
                </a:rPr>
                <a:t>31%</a:t>
              </a:r>
            </a:p>
          </p:txBody>
        </p:sp>
      </p:grpSp>
      <p:grpSp>
        <p:nvGrpSpPr>
          <p:cNvPr id="7" name="Group 6"/>
          <p:cNvGrpSpPr/>
          <p:nvPr/>
        </p:nvGrpSpPr>
        <p:grpSpPr>
          <a:xfrm>
            <a:off x="1285723" y="2096863"/>
            <a:ext cx="8085220" cy="3272467"/>
            <a:chOff x="4207066" y="585037"/>
            <a:chExt cx="6140177" cy="2487480"/>
          </a:xfrm>
        </p:grpSpPr>
        <p:sp>
          <p:nvSpPr>
            <p:cNvPr id="8" name="Rounded Rectangle 7"/>
            <p:cNvSpPr/>
            <p:nvPr/>
          </p:nvSpPr>
          <p:spPr>
            <a:xfrm>
              <a:off x="4210259" y="2512092"/>
              <a:ext cx="6119447" cy="246182"/>
            </a:xfrm>
            <a:prstGeom prst="roundRect">
              <a:avLst/>
            </a:prstGeom>
            <a:noFill/>
            <a:ln w="9525" cap="flat" cmpd="sng" algn="ctr">
              <a:solidFill>
                <a:srgbClr val="839FA8"/>
              </a:solidFill>
              <a:prstDash val="solid"/>
              <a:miter lim="800000"/>
            </a:ln>
            <a:effectLst/>
          </p:spPr>
          <p:txBody>
            <a:bodyPr rtlCol="0" anchor="ctr"/>
            <a:lstStyle/>
            <a:p>
              <a:pPr algn="ctr" defTabSz="685800">
                <a:defRPr/>
              </a:pPr>
              <a:endParaRPr lang="en-GB" kern="0" dirty="0" err="1">
                <a:solidFill>
                  <a:srgbClr val="006068"/>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4210259" y="2795121"/>
              <a:ext cx="6119447" cy="246182"/>
            </a:xfrm>
            <a:prstGeom prst="roundRect">
              <a:avLst/>
            </a:prstGeom>
            <a:noFill/>
            <a:ln w="9525" cap="flat" cmpd="sng" algn="ctr">
              <a:solidFill>
                <a:srgbClr val="839FA8"/>
              </a:solidFill>
              <a:prstDash val="solid"/>
              <a:miter lim="800000"/>
            </a:ln>
            <a:effectLst/>
          </p:spPr>
          <p:txBody>
            <a:bodyPr rtlCol="0" anchor="ctr"/>
            <a:lstStyle/>
            <a:p>
              <a:pPr algn="ctr" defTabSz="685800">
                <a:defRPr/>
              </a:pPr>
              <a:endParaRPr lang="en-GB" kern="0" dirty="0" err="1">
                <a:solidFill>
                  <a:srgbClr val="006068"/>
                </a:solidFill>
                <a:latin typeface="Tahoma" panose="020B0604030504040204" pitchFamily="34" charset="0"/>
                <a:ea typeface="Tahoma" panose="020B0604030504040204" pitchFamily="34" charset="0"/>
                <a:cs typeface="Tahoma" panose="020B0604030504040204" pitchFamily="34" charset="0"/>
              </a:endParaRPr>
            </a:p>
          </p:txBody>
        </p:sp>
        <p:grpSp>
          <p:nvGrpSpPr>
            <p:cNvPr id="10" name="Group 9"/>
            <p:cNvGrpSpPr/>
            <p:nvPr/>
          </p:nvGrpSpPr>
          <p:grpSpPr>
            <a:xfrm>
              <a:off x="5100721" y="1521649"/>
              <a:ext cx="5216703" cy="757296"/>
              <a:chOff x="1804987" y="3629026"/>
              <a:chExt cx="6638926" cy="1393050"/>
            </a:xfrm>
          </p:grpSpPr>
          <p:grpSp>
            <p:nvGrpSpPr>
              <p:cNvPr id="104" name="Group 103"/>
              <p:cNvGrpSpPr/>
              <p:nvPr/>
            </p:nvGrpSpPr>
            <p:grpSpPr>
              <a:xfrm>
                <a:off x="1804987" y="3702859"/>
                <a:ext cx="5810249" cy="1319217"/>
                <a:chOff x="1804988" y="3702844"/>
                <a:chExt cx="5810250" cy="1319212"/>
              </a:xfrm>
            </p:grpSpPr>
            <p:grpSp>
              <p:nvGrpSpPr>
                <p:cNvPr id="106" name="Group 105"/>
                <p:cNvGrpSpPr/>
                <p:nvPr/>
              </p:nvGrpSpPr>
              <p:grpSpPr>
                <a:xfrm>
                  <a:off x="1804988" y="3971925"/>
                  <a:ext cx="3964781" cy="1050131"/>
                  <a:chOff x="1804988" y="3971925"/>
                  <a:chExt cx="3964781" cy="1050131"/>
                </a:xfrm>
              </p:grpSpPr>
              <p:grpSp>
                <p:nvGrpSpPr>
                  <p:cNvPr id="108" name="Group 107"/>
                  <p:cNvGrpSpPr/>
                  <p:nvPr/>
                </p:nvGrpSpPr>
                <p:grpSpPr>
                  <a:xfrm>
                    <a:off x="1804988" y="4379119"/>
                    <a:ext cx="1585912" cy="642937"/>
                    <a:chOff x="1804988" y="4379119"/>
                    <a:chExt cx="1585912" cy="642937"/>
                  </a:xfrm>
                </p:grpSpPr>
                <p:grpSp>
                  <p:nvGrpSpPr>
                    <p:cNvPr id="110" name="Group 109"/>
                    <p:cNvGrpSpPr/>
                    <p:nvPr/>
                  </p:nvGrpSpPr>
                  <p:grpSpPr>
                    <a:xfrm>
                      <a:off x="1804988" y="4457700"/>
                      <a:ext cx="1195387" cy="564356"/>
                      <a:chOff x="1804988" y="4457700"/>
                      <a:chExt cx="1195387" cy="564356"/>
                    </a:xfrm>
                  </p:grpSpPr>
                  <p:sp>
                    <p:nvSpPr>
                      <p:cNvPr id="112" name="Freeform 111"/>
                      <p:cNvSpPr/>
                      <p:nvPr/>
                    </p:nvSpPr>
                    <p:spPr bwMode="auto">
                      <a:xfrm>
                        <a:off x="1804988" y="4617244"/>
                        <a:ext cx="745331" cy="404812"/>
                      </a:xfrm>
                      <a:custGeom>
                        <a:avLst/>
                        <a:gdLst>
                          <a:gd name="connsiteX0" fmla="*/ 0 w 745331"/>
                          <a:gd name="connsiteY0" fmla="*/ 402431 h 404812"/>
                          <a:gd name="connsiteX1" fmla="*/ 54768 w 745331"/>
                          <a:gd name="connsiteY1" fmla="*/ 404812 h 404812"/>
                          <a:gd name="connsiteX2" fmla="*/ 54768 w 745331"/>
                          <a:gd name="connsiteY2" fmla="*/ 371475 h 404812"/>
                          <a:gd name="connsiteX3" fmla="*/ 66675 w 745331"/>
                          <a:gd name="connsiteY3" fmla="*/ 371475 h 404812"/>
                          <a:gd name="connsiteX4" fmla="*/ 66675 w 745331"/>
                          <a:gd name="connsiteY4" fmla="*/ 350044 h 404812"/>
                          <a:gd name="connsiteX5" fmla="*/ 85725 w 745331"/>
                          <a:gd name="connsiteY5" fmla="*/ 350044 h 404812"/>
                          <a:gd name="connsiteX6" fmla="*/ 97631 w 745331"/>
                          <a:gd name="connsiteY6" fmla="*/ 338138 h 404812"/>
                          <a:gd name="connsiteX7" fmla="*/ 114300 w 745331"/>
                          <a:gd name="connsiteY7" fmla="*/ 338138 h 404812"/>
                          <a:gd name="connsiteX8" fmla="*/ 114300 w 745331"/>
                          <a:gd name="connsiteY8" fmla="*/ 307181 h 404812"/>
                          <a:gd name="connsiteX9" fmla="*/ 130968 w 745331"/>
                          <a:gd name="connsiteY9" fmla="*/ 307181 h 404812"/>
                          <a:gd name="connsiteX10" fmla="*/ 130968 w 745331"/>
                          <a:gd name="connsiteY10" fmla="*/ 300037 h 404812"/>
                          <a:gd name="connsiteX11" fmla="*/ 135730 w 745331"/>
                          <a:gd name="connsiteY11" fmla="*/ 295275 h 404812"/>
                          <a:gd name="connsiteX12" fmla="*/ 142875 w 745331"/>
                          <a:gd name="connsiteY12" fmla="*/ 288130 h 404812"/>
                          <a:gd name="connsiteX13" fmla="*/ 159543 w 745331"/>
                          <a:gd name="connsiteY13" fmla="*/ 288130 h 404812"/>
                          <a:gd name="connsiteX14" fmla="*/ 159543 w 745331"/>
                          <a:gd name="connsiteY14" fmla="*/ 266700 h 404812"/>
                          <a:gd name="connsiteX15" fmla="*/ 202406 w 745331"/>
                          <a:gd name="connsiteY15" fmla="*/ 266700 h 404812"/>
                          <a:gd name="connsiteX16" fmla="*/ 202406 w 745331"/>
                          <a:gd name="connsiteY16" fmla="*/ 240506 h 404812"/>
                          <a:gd name="connsiteX17" fmla="*/ 235743 w 745331"/>
                          <a:gd name="connsiteY17" fmla="*/ 240506 h 404812"/>
                          <a:gd name="connsiteX18" fmla="*/ 235743 w 745331"/>
                          <a:gd name="connsiteY18" fmla="*/ 228600 h 404812"/>
                          <a:gd name="connsiteX19" fmla="*/ 250031 w 745331"/>
                          <a:gd name="connsiteY19" fmla="*/ 228600 h 404812"/>
                          <a:gd name="connsiteX20" fmla="*/ 259556 w 745331"/>
                          <a:gd name="connsiteY20" fmla="*/ 219075 h 404812"/>
                          <a:gd name="connsiteX21" fmla="*/ 259556 w 745331"/>
                          <a:gd name="connsiteY21" fmla="*/ 204787 h 404812"/>
                          <a:gd name="connsiteX22" fmla="*/ 288131 w 745331"/>
                          <a:gd name="connsiteY22" fmla="*/ 204787 h 404812"/>
                          <a:gd name="connsiteX23" fmla="*/ 288131 w 745331"/>
                          <a:gd name="connsiteY23" fmla="*/ 188119 h 404812"/>
                          <a:gd name="connsiteX24" fmla="*/ 326231 w 745331"/>
                          <a:gd name="connsiteY24" fmla="*/ 188119 h 404812"/>
                          <a:gd name="connsiteX25" fmla="*/ 326231 w 745331"/>
                          <a:gd name="connsiteY25" fmla="*/ 180975 h 404812"/>
                          <a:gd name="connsiteX26" fmla="*/ 345281 w 745331"/>
                          <a:gd name="connsiteY26" fmla="*/ 180975 h 404812"/>
                          <a:gd name="connsiteX27" fmla="*/ 345281 w 745331"/>
                          <a:gd name="connsiteY27" fmla="*/ 164306 h 404812"/>
                          <a:gd name="connsiteX28" fmla="*/ 371475 w 745331"/>
                          <a:gd name="connsiteY28" fmla="*/ 164306 h 404812"/>
                          <a:gd name="connsiteX29" fmla="*/ 371475 w 745331"/>
                          <a:gd name="connsiteY29" fmla="*/ 147637 h 404812"/>
                          <a:gd name="connsiteX30" fmla="*/ 400050 w 745331"/>
                          <a:gd name="connsiteY30" fmla="*/ 147637 h 404812"/>
                          <a:gd name="connsiteX31" fmla="*/ 411956 w 745331"/>
                          <a:gd name="connsiteY31" fmla="*/ 135731 h 404812"/>
                          <a:gd name="connsiteX32" fmla="*/ 431006 w 745331"/>
                          <a:gd name="connsiteY32" fmla="*/ 135731 h 404812"/>
                          <a:gd name="connsiteX33" fmla="*/ 447675 w 745331"/>
                          <a:gd name="connsiteY33" fmla="*/ 119062 h 404812"/>
                          <a:gd name="connsiteX34" fmla="*/ 469106 w 745331"/>
                          <a:gd name="connsiteY34" fmla="*/ 119062 h 404812"/>
                          <a:gd name="connsiteX35" fmla="*/ 469106 w 745331"/>
                          <a:gd name="connsiteY35" fmla="*/ 119062 h 404812"/>
                          <a:gd name="connsiteX36" fmla="*/ 500062 w 745331"/>
                          <a:gd name="connsiteY36" fmla="*/ 119062 h 404812"/>
                          <a:gd name="connsiteX37" fmla="*/ 500062 w 745331"/>
                          <a:gd name="connsiteY37" fmla="*/ 83344 h 404812"/>
                          <a:gd name="connsiteX38" fmla="*/ 511968 w 745331"/>
                          <a:gd name="connsiteY38" fmla="*/ 83344 h 404812"/>
                          <a:gd name="connsiteX39" fmla="*/ 511968 w 745331"/>
                          <a:gd name="connsiteY39" fmla="*/ 69056 h 404812"/>
                          <a:gd name="connsiteX40" fmla="*/ 550068 w 745331"/>
                          <a:gd name="connsiteY40" fmla="*/ 69056 h 404812"/>
                          <a:gd name="connsiteX41" fmla="*/ 552450 w 745331"/>
                          <a:gd name="connsiteY41" fmla="*/ 66674 h 404812"/>
                          <a:gd name="connsiteX42" fmla="*/ 578643 w 745331"/>
                          <a:gd name="connsiteY42" fmla="*/ 66674 h 404812"/>
                          <a:gd name="connsiteX43" fmla="*/ 578643 w 745331"/>
                          <a:gd name="connsiteY43" fmla="*/ 47625 h 404812"/>
                          <a:gd name="connsiteX44" fmla="*/ 595312 w 745331"/>
                          <a:gd name="connsiteY44" fmla="*/ 47625 h 404812"/>
                          <a:gd name="connsiteX45" fmla="*/ 602456 w 745331"/>
                          <a:gd name="connsiteY45" fmla="*/ 40481 h 404812"/>
                          <a:gd name="connsiteX46" fmla="*/ 671512 w 745331"/>
                          <a:gd name="connsiteY46" fmla="*/ 40481 h 404812"/>
                          <a:gd name="connsiteX47" fmla="*/ 678656 w 745331"/>
                          <a:gd name="connsiteY47" fmla="*/ 33337 h 404812"/>
                          <a:gd name="connsiteX48" fmla="*/ 707231 w 745331"/>
                          <a:gd name="connsiteY48" fmla="*/ 33337 h 404812"/>
                          <a:gd name="connsiteX49" fmla="*/ 707231 w 745331"/>
                          <a:gd name="connsiteY49" fmla="*/ 14287 h 404812"/>
                          <a:gd name="connsiteX50" fmla="*/ 745331 w 745331"/>
                          <a:gd name="connsiteY50" fmla="*/ 14287 h 404812"/>
                          <a:gd name="connsiteX51" fmla="*/ 745331 w 745331"/>
                          <a:gd name="connsiteY51" fmla="*/ 0 h 40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45331" h="404812">
                            <a:moveTo>
                              <a:pt x="0" y="402431"/>
                            </a:moveTo>
                            <a:lnTo>
                              <a:pt x="54768" y="404812"/>
                            </a:lnTo>
                            <a:lnTo>
                              <a:pt x="54768" y="371475"/>
                            </a:lnTo>
                            <a:lnTo>
                              <a:pt x="66675" y="371475"/>
                            </a:lnTo>
                            <a:lnTo>
                              <a:pt x="66675" y="350044"/>
                            </a:lnTo>
                            <a:lnTo>
                              <a:pt x="85725" y="350044"/>
                            </a:lnTo>
                            <a:lnTo>
                              <a:pt x="97631" y="338138"/>
                            </a:lnTo>
                            <a:lnTo>
                              <a:pt x="114300" y="338138"/>
                            </a:lnTo>
                            <a:lnTo>
                              <a:pt x="114300" y="307181"/>
                            </a:lnTo>
                            <a:lnTo>
                              <a:pt x="130968" y="307181"/>
                            </a:lnTo>
                            <a:lnTo>
                              <a:pt x="130968" y="300037"/>
                            </a:lnTo>
                            <a:lnTo>
                              <a:pt x="135730" y="295275"/>
                            </a:lnTo>
                            <a:lnTo>
                              <a:pt x="142875" y="288130"/>
                            </a:lnTo>
                            <a:lnTo>
                              <a:pt x="159543" y="288130"/>
                            </a:lnTo>
                            <a:lnTo>
                              <a:pt x="159543" y="266700"/>
                            </a:lnTo>
                            <a:lnTo>
                              <a:pt x="202406" y="266700"/>
                            </a:lnTo>
                            <a:lnTo>
                              <a:pt x="202406" y="240506"/>
                            </a:lnTo>
                            <a:lnTo>
                              <a:pt x="235743" y="240506"/>
                            </a:lnTo>
                            <a:lnTo>
                              <a:pt x="235743" y="228600"/>
                            </a:lnTo>
                            <a:lnTo>
                              <a:pt x="250031" y="228600"/>
                            </a:lnTo>
                            <a:lnTo>
                              <a:pt x="259556" y="219075"/>
                            </a:lnTo>
                            <a:lnTo>
                              <a:pt x="259556" y="204787"/>
                            </a:lnTo>
                            <a:lnTo>
                              <a:pt x="288131" y="204787"/>
                            </a:lnTo>
                            <a:lnTo>
                              <a:pt x="288131" y="188119"/>
                            </a:lnTo>
                            <a:lnTo>
                              <a:pt x="326231" y="188119"/>
                            </a:lnTo>
                            <a:lnTo>
                              <a:pt x="326231" y="180975"/>
                            </a:lnTo>
                            <a:lnTo>
                              <a:pt x="345281" y="180975"/>
                            </a:lnTo>
                            <a:lnTo>
                              <a:pt x="345281" y="164306"/>
                            </a:lnTo>
                            <a:lnTo>
                              <a:pt x="371475" y="164306"/>
                            </a:lnTo>
                            <a:lnTo>
                              <a:pt x="371475" y="147637"/>
                            </a:lnTo>
                            <a:lnTo>
                              <a:pt x="400050" y="147637"/>
                            </a:lnTo>
                            <a:lnTo>
                              <a:pt x="411956" y="135731"/>
                            </a:lnTo>
                            <a:lnTo>
                              <a:pt x="431006" y="135731"/>
                            </a:lnTo>
                            <a:lnTo>
                              <a:pt x="447675" y="119062"/>
                            </a:lnTo>
                            <a:lnTo>
                              <a:pt x="469106" y="119062"/>
                            </a:lnTo>
                            <a:lnTo>
                              <a:pt x="469106" y="119062"/>
                            </a:lnTo>
                            <a:lnTo>
                              <a:pt x="500062" y="119062"/>
                            </a:lnTo>
                            <a:lnTo>
                              <a:pt x="500062" y="83344"/>
                            </a:lnTo>
                            <a:lnTo>
                              <a:pt x="511968" y="83344"/>
                            </a:lnTo>
                            <a:lnTo>
                              <a:pt x="511968" y="69056"/>
                            </a:lnTo>
                            <a:lnTo>
                              <a:pt x="550068" y="69056"/>
                            </a:lnTo>
                            <a:lnTo>
                              <a:pt x="552450" y="66674"/>
                            </a:lnTo>
                            <a:lnTo>
                              <a:pt x="578643" y="66674"/>
                            </a:lnTo>
                            <a:lnTo>
                              <a:pt x="578643" y="47625"/>
                            </a:lnTo>
                            <a:lnTo>
                              <a:pt x="595312" y="47625"/>
                            </a:lnTo>
                            <a:lnTo>
                              <a:pt x="602456" y="40481"/>
                            </a:lnTo>
                            <a:lnTo>
                              <a:pt x="671512" y="40481"/>
                            </a:lnTo>
                            <a:lnTo>
                              <a:pt x="678656" y="33337"/>
                            </a:lnTo>
                            <a:lnTo>
                              <a:pt x="707231" y="33337"/>
                            </a:lnTo>
                            <a:lnTo>
                              <a:pt x="707231" y="14287"/>
                            </a:lnTo>
                            <a:lnTo>
                              <a:pt x="745331" y="14287"/>
                            </a:lnTo>
                            <a:lnTo>
                              <a:pt x="745331"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sp>
                    <p:nvSpPr>
                      <p:cNvPr id="113" name="Freeform 112"/>
                      <p:cNvSpPr/>
                      <p:nvPr/>
                    </p:nvSpPr>
                    <p:spPr bwMode="auto">
                      <a:xfrm>
                        <a:off x="2547938" y="4457700"/>
                        <a:ext cx="452437" cy="157163"/>
                      </a:xfrm>
                      <a:custGeom>
                        <a:avLst/>
                        <a:gdLst>
                          <a:gd name="connsiteX0" fmla="*/ 0 w 452437"/>
                          <a:gd name="connsiteY0" fmla="*/ 157163 h 157163"/>
                          <a:gd name="connsiteX1" fmla="*/ 50006 w 452437"/>
                          <a:gd name="connsiteY1" fmla="*/ 157163 h 157163"/>
                          <a:gd name="connsiteX2" fmla="*/ 50006 w 452437"/>
                          <a:gd name="connsiteY2" fmla="*/ 123825 h 157163"/>
                          <a:gd name="connsiteX3" fmla="*/ 71437 w 452437"/>
                          <a:gd name="connsiteY3" fmla="*/ 123825 h 157163"/>
                          <a:gd name="connsiteX4" fmla="*/ 71437 w 452437"/>
                          <a:gd name="connsiteY4" fmla="*/ 123825 h 157163"/>
                          <a:gd name="connsiteX5" fmla="*/ 85724 w 452437"/>
                          <a:gd name="connsiteY5" fmla="*/ 109538 h 157163"/>
                          <a:gd name="connsiteX6" fmla="*/ 97631 w 452437"/>
                          <a:gd name="connsiteY6" fmla="*/ 97631 h 157163"/>
                          <a:gd name="connsiteX7" fmla="*/ 126206 w 452437"/>
                          <a:gd name="connsiteY7" fmla="*/ 97631 h 157163"/>
                          <a:gd name="connsiteX8" fmla="*/ 126206 w 452437"/>
                          <a:gd name="connsiteY8" fmla="*/ 80963 h 157163"/>
                          <a:gd name="connsiteX9" fmla="*/ 157162 w 452437"/>
                          <a:gd name="connsiteY9" fmla="*/ 80963 h 157163"/>
                          <a:gd name="connsiteX10" fmla="*/ 157162 w 452437"/>
                          <a:gd name="connsiteY10" fmla="*/ 61913 h 157163"/>
                          <a:gd name="connsiteX11" fmla="*/ 197643 w 452437"/>
                          <a:gd name="connsiteY11" fmla="*/ 61913 h 157163"/>
                          <a:gd name="connsiteX12" fmla="*/ 197643 w 452437"/>
                          <a:gd name="connsiteY12" fmla="*/ 61913 h 157163"/>
                          <a:gd name="connsiteX13" fmla="*/ 214312 w 452437"/>
                          <a:gd name="connsiteY13" fmla="*/ 61913 h 157163"/>
                          <a:gd name="connsiteX14" fmla="*/ 219075 w 452437"/>
                          <a:gd name="connsiteY14" fmla="*/ 57150 h 157163"/>
                          <a:gd name="connsiteX15" fmla="*/ 242887 w 452437"/>
                          <a:gd name="connsiteY15" fmla="*/ 57150 h 157163"/>
                          <a:gd name="connsiteX16" fmla="*/ 242887 w 452437"/>
                          <a:gd name="connsiteY16" fmla="*/ 30956 h 157163"/>
                          <a:gd name="connsiteX17" fmla="*/ 311943 w 452437"/>
                          <a:gd name="connsiteY17" fmla="*/ 30956 h 157163"/>
                          <a:gd name="connsiteX18" fmla="*/ 311943 w 452437"/>
                          <a:gd name="connsiteY18" fmla="*/ 16669 h 157163"/>
                          <a:gd name="connsiteX19" fmla="*/ 328612 w 452437"/>
                          <a:gd name="connsiteY19" fmla="*/ 16669 h 157163"/>
                          <a:gd name="connsiteX20" fmla="*/ 333375 w 452437"/>
                          <a:gd name="connsiteY20" fmla="*/ 11906 h 157163"/>
                          <a:gd name="connsiteX21" fmla="*/ 366712 w 452437"/>
                          <a:gd name="connsiteY21" fmla="*/ 11906 h 157163"/>
                          <a:gd name="connsiteX22" fmla="*/ 366712 w 452437"/>
                          <a:gd name="connsiteY22" fmla="*/ 0 h 157163"/>
                          <a:gd name="connsiteX23" fmla="*/ 438150 w 452437"/>
                          <a:gd name="connsiteY23" fmla="*/ 0 h 157163"/>
                          <a:gd name="connsiteX24" fmla="*/ 442912 w 452437"/>
                          <a:gd name="connsiteY24" fmla="*/ 0 h 157163"/>
                          <a:gd name="connsiteX25" fmla="*/ 452437 w 452437"/>
                          <a:gd name="connsiteY25" fmla="*/ 0 h 15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2437" h="157163">
                            <a:moveTo>
                              <a:pt x="0" y="157163"/>
                            </a:moveTo>
                            <a:lnTo>
                              <a:pt x="50006" y="157163"/>
                            </a:lnTo>
                            <a:lnTo>
                              <a:pt x="50006" y="123825"/>
                            </a:lnTo>
                            <a:lnTo>
                              <a:pt x="71437" y="123825"/>
                            </a:lnTo>
                            <a:lnTo>
                              <a:pt x="71437" y="123825"/>
                            </a:lnTo>
                            <a:lnTo>
                              <a:pt x="85724" y="109538"/>
                            </a:lnTo>
                            <a:lnTo>
                              <a:pt x="97631" y="97631"/>
                            </a:lnTo>
                            <a:lnTo>
                              <a:pt x="126206" y="97631"/>
                            </a:lnTo>
                            <a:lnTo>
                              <a:pt x="126206" y="80963"/>
                            </a:lnTo>
                            <a:lnTo>
                              <a:pt x="157162" y="80963"/>
                            </a:lnTo>
                            <a:lnTo>
                              <a:pt x="157162" y="61913"/>
                            </a:lnTo>
                            <a:lnTo>
                              <a:pt x="197643" y="61913"/>
                            </a:lnTo>
                            <a:lnTo>
                              <a:pt x="197643" y="61913"/>
                            </a:lnTo>
                            <a:lnTo>
                              <a:pt x="214312" y="61913"/>
                            </a:lnTo>
                            <a:lnTo>
                              <a:pt x="219075" y="57150"/>
                            </a:lnTo>
                            <a:lnTo>
                              <a:pt x="242887" y="57150"/>
                            </a:lnTo>
                            <a:lnTo>
                              <a:pt x="242887" y="30956"/>
                            </a:lnTo>
                            <a:lnTo>
                              <a:pt x="311943" y="30956"/>
                            </a:lnTo>
                            <a:lnTo>
                              <a:pt x="311943" y="16669"/>
                            </a:lnTo>
                            <a:lnTo>
                              <a:pt x="328612" y="16669"/>
                            </a:lnTo>
                            <a:lnTo>
                              <a:pt x="333375" y="11906"/>
                            </a:lnTo>
                            <a:lnTo>
                              <a:pt x="366712" y="11906"/>
                            </a:lnTo>
                            <a:lnTo>
                              <a:pt x="366712" y="0"/>
                            </a:lnTo>
                            <a:lnTo>
                              <a:pt x="438150" y="0"/>
                            </a:lnTo>
                            <a:lnTo>
                              <a:pt x="442912" y="0"/>
                            </a:lnTo>
                            <a:lnTo>
                              <a:pt x="452437"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11" name="Freeform 110"/>
                    <p:cNvSpPr/>
                    <p:nvPr/>
                  </p:nvSpPr>
                  <p:spPr bwMode="auto">
                    <a:xfrm>
                      <a:off x="2997994" y="4379119"/>
                      <a:ext cx="392906" cy="80962"/>
                    </a:xfrm>
                    <a:custGeom>
                      <a:avLst/>
                      <a:gdLst>
                        <a:gd name="connsiteX0" fmla="*/ 0 w 392906"/>
                        <a:gd name="connsiteY0" fmla="*/ 80962 h 80962"/>
                        <a:gd name="connsiteX1" fmla="*/ 64294 w 392906"/>
                        <a:gd name="connsiteY1" fmla="*/ 80962 h 80962"/>
                        <a:gd name="connsiteX2" fmla="*/ 64294 w 392906"/>
                        <a:gd name="connsiteY2" fmla="*/ 64294 h 80962"/>
                        <a:gd name="connsiteX3" fmla="*/ 169069 w 392906"/>
                        <a:gd name="connsiteY3" fmla="*/ 64294 h 80962"/>
                        <a:gd name="connsiteX4" fmla="*/ 169069 w 392906"/>
                        <a:gd name="connsiteY4" fmla="*/ 50006 h 80962"/>
                        <a:gd name="connsiteX5" fmla="*/ 228600 w 392906"/>
                        <a:gd name="connsiteY5" fmla="*/ 50006 h 80962"/>
                        <a:gd name="connsiteX6" fmla="*/ 228600 w 392906"/>
                        <a:gd name="connsiteY6" fmla="*/ 33337 h 80962"/>
                        <a:gd name="connsiteX7" fmla="*/ 300037 w 392906"/>
                        <a:gd name="connsiteY7" fmla="*/ 33337 h 80962"/>
                        <a:gd name="connsiteX8" fmla="*/ 300037 w 392906"/>
                        <a:gd name="connsiteY8" fmla="*/ 23812 h 80962"/>
                        <a:gd name="connsiteX9" fmla="*/ 319087 w 392906"/>
                        <a:gd name="connsiteY9" fmla="*/ 23812 h 80962"/>
                        <a:gd name="connsiteX10" fmla="*/ 319087 w 392906"/>
                        <a:gd name="connsiteY10" fmla="*/ 11906 h 80962"/>
                        <a:gd name="connsiteX11" fmla="*/ 357187 w 392906"/>
                        <a:gd name="connsiteY11" fmla="*/ 11906 h 80962"/>
                        <a:gd name="connsiteX12" fmla="*/ 357187 w 392906"/>
                        <a:gd name="connsiteY12" fmla="*/ 0 h 80962"/>
                        <a:gd name="connsiteX13" fmla="*/ 392906 w 392906"/>
                        <a:gd name="connsiteY13" fmla="*/ 0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2906" h="80962">
                          <a:moveTo>
                            <a:pt x="0" y="80962"/>
                          </a:moveTo>
                          <a:lnTo>
                            <a:pt x="64294" y="80962"/>
                          </a:lnTo>
                          <a:lnTo>
                            <a:pt x="64294" y="64294"/>
                          </a:lnTo>
                          <a:lnTo>
                            <a:pt x="169069" y="64294"/>
                          </a:lnTo>
                          <a:lnTo>
                            <a:pt x="169069" y="50006"/>
                          </a:lnTo>
                          <a:lnTo>
                            <a:pt x="228600" y="50006"/>
                          </a:lnTo>
                          <a:lnTo>
                            <a:pt x="228600" y="33337"/>
                          </a:lnTo>
                          <a:lnTo>
                            <a:pt x="300037" y="33337"/>
                          </a:lnTo>
                          <a:lnTo>
                            <a:pt x="300037" y="23812"/>
                          </a:lnTo>
                          <a:lnTo>
                            <a:pt x="319087" y="23812"/>
                          </a:lnTo>
                          <a:lnTo>
                            <a:pt x="319087" y="11906"/>
                          </a:lnTo>
                          <a:lnTo>
                            <a:pt x="357187" y="11906"/>
                          </a:lnTo>
                          <a:lnTo>
                            <a:pt x="357187" y="0"/>
                          </a:lnTo>
                          <a:lnTo>
                            <a:pt x="392906"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9" name="Freeform 108"/>
                  <p:cNvSpPr/>
                  <p:nvPr/>
                </p:nvSpPr>
                <p:spPr bwMode="auto">
                  <a:xfrm>
                    <a:off x="3383756" y="3971925"/>
                    <a:ext cx="2386013" cy="409575"/>
                  </a:xfrm>
                  <a:custGeom>
                    <a:avLst/>
                    <a:gdLst>
                      <a:gd name="connsiteX0" fmla="*/ 0 w 2386013"/>
                      <a:gd name="connsiteY0" fmla="*/ 409575 h 409575"/>
                      <a:gd name="connsiteX1" fmla="*/ 69057 w 2386013"/>
                      <a:gd name="connsiteY1" fmla="*/ 409575 h 409575"/>
                      <a:gd name="connsiteX2" fmla="*/ 69057 w 2386013"/>
                      <a:gd name="connsiteY2" fmla="*/ 385763 h 409575"/>
                      <a:gd name="connsiteX3" fmla="*/ 128588 w 2386013"/>
                      <a:gd name="connsiteY3" fmla="*/ 385763 h 409575"/>
                      <a:gd name="connsiteX4" fmla="*/ 128588 w 2386013"/>
                      <a:gd name="connsiteY4" fmla="*/ 381000 h 409575"/>
                      <a:gd name="connsiteX5" fmla="*/ 192882 w 2386013"/>
                      <a:gd name="connsiteY5" fmla="*/ 381000 h 409575"/>
                      <a:gd name="connsiteX6" fmla="*/ 192882 w 2386013"/>
                      <a:gd name="connsiteY6" fmla="*/ 371475 h 409575"/>
                      <a:gd name="connsiteX7" fmla="*/ 290513 w 2386013"/>
                      <a:gd name="connsiteY7" fmla="*/ 371475 h 409575"/>
                      <a:gd name="connsiteX8" fmla="*/ 290513 w 2386013"/>
                      <a:gd name="connsiteY8" fmla="*/ 354806 h 409575"/>
                      <a:gd name="connsiteX9" fmla="*/ 400050 w 2386013"/>
                      <a:gd name="connsiteY9" fmla="*/ 354806 h 409575"/>
                      <a:gd name="connsiteX10" fmla="*/ 400050 w 2386013"/>
                      <a:gd name="connsiteY10" fmla="*/ 345281 h 409575"/>
                      <a:gd name="connsiteX11" fmla="*/ 416719 w 2386013"/>
                      <a:gd name="connsiteY11" fmla="*/ 345281 h 409575"/>
                      <a:gd name="connsiteX12" fmla="*/ 416719 w 2386013"/>
                      <a:gd name="connsiteY12" fmla="*/ 328613 h 409575"/>
                      <a:gd name="connsiteX13" fmla="*/ 438150 w 2386013"/>
                      <a:gd name="connsiteY13" fmla="*/ 328613 h 409575"/>
                      <a:gd name="connsiteX14" fmla="*/ 509588 w 2386013"/>
                      <a:gd name="connsiteY14" fmla="*/ 328613 h 409575"/>
                      <a:gd name="connsiteX15" fmla="*/ 514351 w 2386013"/>
                      <a:gd name="connsiteY15" fmla="*/ 323850 h 409575"/>
                      <a:gd name="connsiteX16" fmla="*/ 528638 w 2386013"/>
                      <a:gd name="connsiteY16" fmla="*/ 323850 h 409575"/>
                      <a:gd name="connsiteX17" fmla="*/ 528638 w 2386013"/>
                      <a:gd name="connsiteY17" fmla="*/ 311944 h 409575"/>
                      <a:gd name="connsiteX18" fmla="*/ 602457 w 2386013"/>
                      <a:gd name="connsiteY18" fmla="*/ 311944 h 409575"/>
                      <a:gd name="connsiteX19" fmla="*/ 607219 w 2386013"/>
                      <a:gd name="connsiteY19" fmla="*/ 311944 h 409575"/>
                      <a:gd name="connsiteX20" fmla="*/ 688182 w 2386013"/>
                      <a:gd name="connsiteY20" fmla="*/ 311944 h 409575"/>
                      <a:gd name="connsiteX21" fmla="*/ 688182 w 2386013"/>
                      <a:gd name="connsiteY21" fmla="*/ 295275 h 409575"/>
                      <a:gd name="connsiteX22" fmla="*/ 778669 w 2386013"/>
                      <a:gd name="connsiteY22" fmla="*/ 295275 h 409575"/>
                      <a:gd name="connsiteX23" fmla="*/ 778669 w 2386013"/>
                      <a:gd name="connsiteY23" fmla="*/ 280988 h 409575"/>
                      <a:gd name="connsiteX24" fmla="*/ 833438 w 2386013"/>
                      <a:gd name="connsiteY24" fmla="*/ 280988 h 409575"/>
                      <a:gd name="connsiteX25" fmla="*/ 840582 w 2386013"/>
                      <a:gd name="connsiteY25" fmla="*/ 273844 h 409575"/>
                      <a:gd name="connsiteX26" fmla="*/ 900113 w 2386013"/>
                      <a:gd name="connsiteY26" fmla="*/ 273844 h 409575"/>
                      <a:gd name="connsiteX27" fmla="*/ 900113 w 2386013"/>
                      <a:gd name="connsiteY27" fmla="*/ 259556 h 409575"/>
                      <a:gd name="connsiteX28" fmla="*/ 1052513 w 2386013"/>
                      <a:gd name="connsiteY28" fmla="*/ 259556 h 409575"/>
                      <a:gd name="connsiteX29" fmla="*/ 1059657 w 2386013"/>
                      <a:gd name="connsiteY29" fmla="*/ 252412 h 409575"/>
                      <a:gd name="connsiteX30" fmla="*/ 1069182 w 2386013"/>
                      <a:gd name="connsiteY30" fmla="*/ 252412 h 409575"/>
                      <a:gd name="connsiteX31" fmla="*/ 1081088 w 2386013"/>
                      <a:gd name="connsiteY31" fmla="*/ 240506 h 409575"/>
                      <a:gd name="connsiteX32" fmla="*/ 1092994 w 2386013"/>
                      <a:gd name="connsiteY32" fmla="*/ 240506 h 409575"/>
                      <a:gd name="connsiteX33" fmla="*/ 1092994 w 2386013"/>
                      <a:gd name="connsiteY33" fmla="*/ 221456 h 409575"/>
                      <a:gd name="connsiteX34" fmla="*/ 1109663 w 2386013"/>
                      <a:gd name="connsiteY34" fmla="*/ 221456 h 409575"/>
                      <a:gd name="connsiteX35" fmla="*/ 1109663 w 2386013"/>
                      <a:gd name="connsiteY35" fmla="*/ 207169 h 409575"/>
                      <a:gd name="connsiteX36" fmla="*/ 1185863 w 2386013"/>
                      <a:gd name="connsiteY36" fmla="*/ 207169 h 409575"/>
                      <a:gd name="connsiteX37" fmla="*/ 1188244 w 2386013"/>
                      <a:gd name="connsiteY37" fmla="*/ 204788 h 409575"/>
                      <a:gd name="connsiteX38" fmla="*/ 1214438 w 2386013"/>
                      <a:gd name="connsiteY38" fmla="*/ 204788 h 409575"/>
                      <a:gd name="connsiteX39" fmla="*/ 1219200 w 2386013"/>
                      <a:gd name="connsiteY39" fmla="*/ 200026 h 409575"/>
                      <a:gd name="connsiteX40" fmla="*/ 1254919 w 2386013"/>
                      <a:gd name="connsiteY40" fmla="*/ 200026 h 409575"/>
                      <a:gd name="connsiteX41" fmla="*/ 1259682 w 2386013"/>
                      <a:gd name="connsiteY41" fmla="*/ 195263 h 409575"/>
                      <a:gd name="connsiteX42" fmla="*/ 1273969 w 2386013"/>
                      <a:gd name="connsiteY42" fmla="*/ 195263 h 409575"/>
                      <a:gd name="connsiteX43" fmla="*/ 1273969 w 2386013"/>
                      <a:gd name="connsiteY43" fmla="*/ 173831 h 409575"/>
                      <a:gd name="connsiteX44" fmla="*/ 1362075 w 2386013"/>
                      <a:gd name="connsiteY44" fmla="*/ 173831 h 409575"/>
                      <a:gd name="connsiteX45" fmla="*/ 1366837 w 2386013"/>
                      <a:gd name="connsiteY45" fmla="*/ 169069 h 409575"/>
                      <a:gd name="connsiteX46" fmla="*/ 1383507 w 2386013"/>
                      <a:gd name="connsiteY46" fmla="*/ 169069 h 409575"/>
                      <a:gd name="connsiteX47" fmla="*/ 1383507 w 2386013"/>
                      <a:gd name="connsiteY47" fmla="*/ 157163 h 409575"/>
                      <a:gd name="connsiteX48" fmla="*/ 1416844 w 2386013"/>
                      <a:gd name="connsiteY48" fmla="*/ 157163 h 409575"/>
                      <a:gd name="connsiteX49" fmla="*/ 1416844 w 2386013"/>
                      <a:gd name="connsiteY49" fmla="*/ 152400 h 409575"/>
                      <a:gd name="connsiteX50" fmla="*/ 1452563 w 2386013"/>
                      <a:gd name="connsiteY50" fmla="*/ 152400 h 409575"/>
                      <a:gd name="connsiteX51" fmla="*/ 1452563 w 2386013"/>
                      <a:gd name="connsiteY51" fmla="*/ 126206 h 409575"/>
                      <a:gd name="connsiteX52" fmla="*/ 1559719 w 2386013"/>
                      <a:gd name="connsiteY52" fmla="*/ 126206 h 409575"/>
                      <a:gd name="connsiteX53" fmla="*/ 1566863 w 2386013"/>
                      <a:gd name="connsiteY53" fmla="*/ 119062 h 409575"/>
                      <a:gd name="connsiteX54" fmla="*/ 1612107 w 2386013"/>
                      <a:gd name="connsiteY54" fmla="*/ 119062 h 409575"/>
                      <a:gd name="connsiteX55" fmla="*/ 1612107 w 2386013"/>
                      <a:gd name="connsiteY55" fmla="*/ 102394 h 409575"/>
                      <a:gd name="connsiteX56" fmla="*/ 1674019 w 2386013"/>
                      <a:gd name="connsiteY56" fmla="*/ 102394 h 409575"/>
                      <a:gd name="connsiteX57" fmla="*/ 1674019 w 2386013"/>
                      <a:gd name="connsiteY57" fmla="*/ 95250 h 409575"/>
                      <a:gd name="connsiteX58" fmla="*/ 1721644 w 2386013"/>
                      <a:gd name="connsiteY58" fmla="*/ 95250 h 409575"/>
                      <a:gd name="connsiteX59" fmla="*/ 1721644 w 2386013"/>
                      <a:gd name="connsiteY59" fmla="*/ 83344 h 409575"/>
                      <a:gd name="connsiteX60" fmla="*/ 1790700 w 2386013"/>
                      <a:gd name="connsiteY60" fmla="*/ 83344 h 409575"/>
                      <a:gd name="connsiteX61" fmla="*/ 1790700 w 2386013"/>
                      <a:gd name="connsiteY61" fmla="*/ 66675 h 409575"/>
                      <a:gd name="connsiteX62" fmla="*/ 1826419 w 2386013"/>
                      <a:gd name="connsiteY62" fmla="*/ 66675 h 409575"/>
                      <a:gd name="connsiteX63" fmla="*/ 1831182 w 2386013"/>
                      <a:gd name="connsiteY63" fmla="*/ 66675 h 409575"/>
                      <a:gd name="connsiteX64" fmla="*/ 1857375 w 2386013"/>
                      <a:gd name="connsiteY64" fmla="*/ 66675 h 409575"/>
                      <a:gd name="connsiteX65" fmla="*/ 1857375 w 2386013"/>
                      <a:gd name="connsiteY65" fmla="*/ 50006 h 409575"/>
                      <a:gd name="connsiteX66" fmla="*/ 1905000 w 2386013"/>
                      <a:gd name="connsiteY66" fmla="*/ 50006 h 409575"/>
                      <a:gd name="connsiteX67" fmla="*/ 1905000 w 2386013"/>
                      <a:gd name="connsiteY67" fmla="*/ 38100 h 409575"/>
                      <a:gd name="connsiteX68" fmla="*/ 1993107 w 2386013"/>
                      <a:gd name="connsiteY68" fmla="*/ 38100 h 409575"/>
                      <a:gd name="connsiteX69" fmla="*/ 1997870 w 2386013"/>
                      <a:gd name="connsiteY69" fmla="*/ 42863 h 409575"/>
                      <a:gd name="connsiteX70" fmla="*/ 2016919 w 2386013"/>
                      <a:gd name="connsiteY70" fmla="*/ 42863 h 409575"/>
                      <a:gd name="connsiteX71" fmla="*/ 2024063 w 2386013"/>
                      <a:gd name="connsiteY71" fmla="*/ 35719 h 409575"/>
                      <a:gd name="connsiteX72" fmla="*/ 2135982 w 2386013"/>
                      <a:gd name="connsiteY72" fmla="*/ 35719 h 409575"/>
                      <a:gd name="connsiteX73" fmla="*/ 2140745 w 2386013"/>
                      <a:gd name="connsiteY73" fmla="*/ 30956 h 409575"/>
                      <a:gd name="connsiteX74" fmla="*/ 2197894 w 2386013"/>
                      <a:gd name="connsiteY74" fmla="*/ 30956 h 409575"/>
                      <a:gd name="connsiteX75" fmla="*/ 2197894 w 2386013"/>
                      <a:gd name="connsiteY75" fmla="*/ 9525 h 409575"/>
                      <a:gd name="connsiteX76" fmla="*/ 2257425 w 2386013"/>
                      <a:gd name="connsiteY76" fmla="*/ 9525 h 409575"/>
                      <a:gd name="connsiteX77" fmla="*/ 2266950 w 2386013"/>
                      <a:gd name="connsiteY77" fmla="*/ 0 h 409575"/>
                      <a:gd name="connsiteX78" fmla="*/ 2364582 w 2386013"/>
                      <a:gd name="connsiteY78" fmla="*/ 0 h 409575"/>
                      <a:gd name="connsiteX79" fmla="*/ 2386013 w 2386013"/>
                      <a:gd name="connsiteY79"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386013" h="409575">
                        <a:moveTo>
                          <a:pt x="0" y="409575"/>
                        </a:moveTo>
                        <a:lnTo>
                          <a:pt x="69057" y="409575"/>
                        </a:lnTo>
                        <a:lnTo>
                          <a:pt x="69057" y="385763"/>
                        </a:lnTo>
                        <a:lnTo>
                          <a:pt x="128588" y="385763"/>
                        </a:lnTo>
                        <a:lnTo>
                          <a:pt x="128588" y="381000"/>
                        </a:lnTo>
                        <a:lnTo>
                          <a:pt x="192882" y="381000"/>
                        </a:lnTo>
                        <a:lnTo>
                          <a:pt x="192882" y="371475"/>
                        </a:lnTo>
                        <a:lnTo>
                          <a:pt x="290513" y="371475"/>
                        </a:lnTo>
                        <a:lnTo>
                          <a:pt x="290513" y="354806"/>
                        </a:lnTo>
                        <a:lnTo>
                          <a:pt x="400050" y="354806"/>
                        </a:lnTo>
                        <a:lnTo>
                          <a:pt x="400050" y="345281"/>
                        </a:lnTo>
                        <a:lnTo>
                          <a:pt x="416719" y="345281"/>
                        </a:lnTo>
                        <a:lnTo>
                          <a:pt x="416719" y="328613"/>
                        </a:lnTo>
                        <a:lnTo>
                          <a:pt x="438150" y="328613"/>
                        </a:lnTo>
                        <a:lnTo>
                          <a:pt x="509588" y="328613"/>
                        </a:lnTo>
                        <a:lnTo>
                          <a:pt x="514351" y="323850"/>
                        </a:lnTo>
                        <a:lnTo>
                          <a:pt x="528638" y="323850"/>
                        </a:lnTo>
                        <a:lnTo>
                          <a:pt x="528638" y="311944"/>
                        </a:lnTo>
                        <a:lnTo>
                          <a:pt x="602457" y="311944"/>
                        </a:lnTo>
                        <a:lnTo>
                          <a:pt x="607219" y="311944"/>
                        </a:lnTo>
                        <a:lnTo>
                          <a:pt x="688182" y="311944"/>
                        </a:lnTo>
                        <a:lnTo>
                          <a:pt x="688182" y="295275"/>
                        </a:lnTo>
                        <a:lnTo>
                          <a:pt x="778669" y="295275"/>
                        </a:lnTo>
                        <a:lnTo>
                          <a:pt x="778669" y="280988"/>
                        </a:lnTo>
                        <a:lnTo>
                          <a:pt x="833438" y="280988"/>
                        </a:lnTo>
                        <a:lnTo>
                          <a:pt x="840582" y="273844"/>
                        </a:lnTo>
                        <a:lnTo>
                          <a:pt x="900113" y="273844"/>
                        </a:lnTo>
                        <a:lnTo>
                          <a:pt x="900113" y="259556"/>
                        </a:lnTo>
                        <a:lnTo>
                          <a:pt x="1052513" y="259556"/>
                        </a:lnTo>
                        <a:lnTo>
                          <a:pt x="1059657" y="252412"/>
                        </a:lnTo>
                        <a:lnTo>
                          <a:pt x="1069182" y="252412"/>
                        </a:lnTo>
                        <a:lnTo>
                          <a:pt x="1081088" y="240506"/>
                        </a:lnTo>
                        <a:lnTo>
                          <a:pt x="1092994" y="240506"/>
                        </a:lnTo>
                        <a:lnTo>
                          <a:pt x="1092994" y="221456"/>
                        </a:lnTo>
                        <a:lnTo>
                          <a:pt x="1109663" y="221456"/>
                        </a:lnTo>
                        <a:lnTo>
                          <a:pt x="1109663" y="207169"/>
                        </a:lnTo>
                        <a:lnTo>
                          <a:pt x="1185863" y="207169"/>
                        </a:lnTo>
                        <a:lnTo>
                          <a:pt x="1188244" y="204788"/>
                        </a:lnTo>
                        <a:lnTo>
                          <a:pt x="1214438" y="204788"/>
                        </a:lnTo>
                        <a:lnTo>
                          <a:pt x="1219200" y="200026"/>
                        </a:lnTo>
                        <a:lnTo>
                          <a:pt x="1254919" y="200026"/>
                        </a:lnTo>
                        <a:lnTo>
                          <a:pt x="1259682" y="195263"/>
                        </a:lnTo>
                        <a:lnTo>
                          <a:pt x="1273969" y="195263"/>
                        </a:lnTo>
                        <a:lnTo>
                          <a:pt x="1273969" y="173831"/>
                        </a:lnTo>
                        <a:lnTo>
                          <a:pt x="1362075" y="173831"/>
                        </a:lnTo>
                        <a:lnTo>
                          <a:pt x="1366837" y="169069"/>
                        </a:lnTo>
                        <a:lnTo>
                          <a:pt x="1383507" y="169069"/>
                        </a:lnTo>
                        <a:lnTo>
                          <a:pt x="1383507" y="157163"/>
                        </a:lnTo>
                        <a:lnTo>
                          <a:pt x="1416844" y="157163"/>
                        </a:lnTo>
                        <a:lnTo>
                          <a:pt x="1416844" y="152400"/>
                        </a:lnTo>
                        <a:lnTo>
                          <a:pt x="1452563" y="152400"/>
                        </a:lnTo>
                        <a:lnTo>
                          <a:pt x="1452563" y="126206"/>
                        </a:lnTo>
                        <a:lnTo>
                          <a:pt x="1559719" y="126206"/>
                        </a:lnTo>
                        <a:lnTo>
                          <a:pt x="1566863" y="119062"/>
                        </a:lnTo>
                        <a:lnTo>
                          <a:pt x="1612107" y="119062"/>
                        </a:lnTo>
                        <a:lnTo>
                          <a:pt x="1612107" y="102394"/>
                        </a:lnTo>
                        <a:lnTo>
                          <a:pt x="1674019" y="102394"/>
                        </a:lnTo>
                        <a:lnTo>
                          <a:pt x="1674019" y="95250"/>
                        </a:lnTo>
                        <a:lnTo>
                          <a:pt x="1721644" y="95250"/>
                        </a:lnTo>
                        <a:lnTo>
                          <a:pt x="1721644" y="83344"/>
                        </a:lnTo>
                        <a:lnTo>
                          <a:pt x="1790700" y="83344"/>
                        </a:lnTo>
                        <a:lnTo>
                          <a:pt x="1790700" y="66675"/>
                        </a:lnTo>
                        <a:lnTo>
                          <a:pt x="1826419" y="66675"/>
                        </a:lnTo>
                        <a:lnTo>
                          <a:pt x="1831182" y="66675"/>
                        </a:lnTo>
                        <a:lnTo>
                          <a:pt x="1857375" y="66675"/>
                        </a:lnTo>
                        <a:lnTo>
                          <a:pt x="1857375" y="50006"/>
                        </a:lnTo>
                        <a:lnTo>
                          <a:pt x="1905000" y="50006"/>
                        </a:lnTo>
                        <a:lnTo>
                          <a:pt x="1905000" y="38100"/>
                        </a:lnTo>
                        <a:lnTo>
                          <a:pt x="1993107" y="38100"/>
                        </a:lnTo>
                        <a:lnTo>
                          <a:pt x="1997870" y="42863"/>
                        </a:lnTo>
                        <a:lnTo>
                          <a:pt x="2016919" y="42863"/>
                        </a:lnTo>
                        <a:lnTo>
                          <a:pt x="2024063" y="35719"/>
                        </a:lnTo>
                        <a:lnTo>
                          <a:pt x="2135982" y="35719"/>
                        </a:lnTo>
                        <a:lnTo>
                          <a:pt x="2140745" y="30956"/>
                        </a:lnTo>
                        <a:lnTo>
                          <a:pt x="2197894" y="30956"/>
                        </a:lnTo>
                        <a:lnTo>
                          <a:pt x="2197894" y="9525"/>
                        </a:lnTo>
                        <a:lnTo>
                          <a:pt x="2257425" y="9525"/>
                        </a:lnTo>
                        <a:lnTo>
                          <a:pt x="2266950" y="0"/>
                        </a:lnTo>
                        <a:lnTo>
                          <a:pt x="2364582" y="0"/>
                        </a:lnTo>
                        <a:lnTo>
                          <a:pt x="2386013"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7" name="Freeform 106"/>
                <p:cNvSpPr/>
                <p:nvPr/>
              </p:nvSpPr>
              <p:spPr bwMode="auto">
                <a:xfrm>
                  <a:off x="5762625" y="3702844"/>
                  <a:ext cx="1852613" cy="273844"/>
                </a:xfrm>
                <a:custGeom>
                  <a:avLst/>
                  <a:gdLst>
                    <a:gd name="connsiteX0" fmla="*/ 0 w 1852613"/>
                    <a:gd name="connsiteY0" fmla="*/ 273844 h 273844"/>
                    <a:gd name="connsiteX1" fmla="*/ 54769 w 1852613"/>
                    <a:gd name="connsiteY1" fmla="*/ 273844 h 273844"/>
                    <a:gd name="connsiteX2" fmla="*/ 54769 w 1852613"/>
                    <a:gd name="connsiteY2" fmla="*/ 250031 h 273844"/>
                    <a:gd name="connsiteX3" fmla="*/ 133350 w 1852613"/>
                    <a:gd name="connsiteY3" fmla="*/ 250031 h 273844"/>
                    <a:gd name="connsiteX4" fmla="*/ 133350 w 1852613"/>
                    <a:gd name="connsiteY4" fmla="*/ 223837 h 273844"/>
                    <a:gd name="connsiteX5" fmla="*/ 183356 w 1852613"/>
                    <a:gd name="connsiteY5" fmla="*/ 223837 h 273844"/>
                    <a:gd name="connsiteX6" fmla="*/ 197644 w 1852613"/>
                    <a:gd name="connsiteY6" fmla="*/ 223837 h 273844"/>
                    <a:gd name="connsiteX7" fmla="*/ 264319 w 1852613"/>
                    <a:gd name="connsiteY7" fmla="*/ 223837 h 273844"/>
                    <a:gd name="connsiteX8" fmla="*/ 264319 w 1852613"/>
                    <a:gd name="connsiteY8" fmla="*/ 204787 h 273844"/>
                    <a:gd name="connsiteX9" fmla="*/ 364331 w 1852613"/>
                    <a:gd name="connsiteY9" fmla="*/ 204787 h 273844"/>
                    <a:gd name="connsiteX10" fmla="*/ 369094 w 1852613"/>
                    <a:gd name="connsiteY10" fmla="*/ 200024 h 273844"/>
                    <a:gd name="connsiteX11" fmla="*/ 497681 w 1852613"/>
                    <a:gd name="connsiteY11" fmla="*/ 200024 h 273844"/>
                    <a:gd name="connsiteX12" fmla="*/ 507206 w 1852613"/>
                    <a:gd name="connsiteY12" fmla="*/ 200024 h 273844"/>
                    <a:gd name="connsiteX13" fmla="*/ 531019 w 1852613"/>
                    <a:gd name="connsiteY13" fmla="*/ 200024 h 273844"/>
                    <a:gd name="connsiteX14" fmla="*/ 531019 w 1852613"/>
                    <a:gd name="connsiteY14" fmla="*/ 188119 h 273844"/>
                    <a:gd name="connsiteX15" fmla="*/ 652463 w 1852613"/>
                    <a:gd name="connsiteY15" fmla="*/ 188119 h 273844"/>
                    <a:gd name="connsiteX16" fmla="*/ 661988 w 1852613"/>
                    <a:gd name="connsiteY16" fmla="*/ 178594 h 273844"/>
                    <a:gd name="connsiteX17" fmla="*/ 762000 w 1852613"/>
                    <a:gd name="connsiteY17" fmla="*/ 178594 h 273844"/>
                    <a:gd name="connsiteX18" fmla="*/ 762000 w 1852613"/>
                    <a:gd name="connsiteY18" fmla="*/ 178594 h 273844"/>
                    <a:gd name="connsiteX19" fmla="*/ 854869 w 1852613"/>
                    <a:gd name="connsiteY19" fmla="*/ 178594 h 273844"/>
                    <a:gd name="connsiteX20" fmla="*/ 854869 w 1852613"/>
                    <a:gd name="connsiteY20" fmla="*/ 154781 h 273844"/>
                    <a:gd name="connsiteX21" fmla="*/ 912019 w 1852613"/>
                    <a:gd name="connsiteY21" fmla="*/ 154781 h 273844"/>
                    <a:gd name="connsiteX22" fmla="*/ 912019 w 1852613"/>
                    <a:gd name="connsiteY22" fmla="*/ 154781 h 273844"/>
                    <a:gd name="connsiteX23" fmla="*/ 959644 w 1852613"/>
                    <a:gd name="connsiteY23" fmla="*/ 154781 h 273844"/>
                    <a:gd name="connsiteX24" fmla="*/ 959644 w 1852613"/>
                    <a:gd name="connsiteY24" fmla="*/ 140494 h 273844"/>
                    <a:gd name="connsiteX25" fmla="*/ 985838 w 1852613"/>
                    <a:gd name="connsiteY25" fmla="*/ 140494 h 273844"/>
                    <a:gd name="connsiteX26" fmla="*/ 985838 w 1852613"/>
                    <a:gd name="connsiteY26" fmla="*/ 140494 h 273844"/>
                    <a:gd name="connsiteX27" fmla="*/ 1052513 w 1852613"/>
                    <a:gd name="connsiteY27" fmla="*/ 140494 h 273844"/>
                    <a:gd name="connsiteX28" fmla="*/ 1052513 w 1852613"/>
                    <a:gd name="connsiteY28" fmla="*/ 126206 h 273844"/>
                    <a:gd name="connsiteX29" fmla="*/ 1116806 w 1852613"/>
                    <a:gd name="connsiteY29" fmla="*/ 126206 h 273844"/>
                    <a:gd name="connsiteX30" fmla="*/ 1123950 w 1852613"/>
                    <a:gd name="connsiteY30" fmla="*/ 119062 h 273844"/>
                    <a:gd name="connsiteX31" fmla="*/ 1164431 w 1852613"/>
                    <a:gd name="connsiteY31" fmla="*/ 119062 h 273844"/>
                    <a:gd name="connsiteX32" fmla="*/ 1183481 w 1852613"/>
                    <a:gd name="connsiteY32" fmla="*/ 119062 h 273844"/>
                    <a:gd name="connsiteX33" fmla="*/ 1245394 w 1852613"/>
                    <a:gd name="connsiteY33" fmla="*/ 119062 h 273844"/>
                    <a:gd name="connsiteX34" fmla="*/ 1252538 w 1852613"/>
                    <a:gd name="connsiteY34" fmla="*/ 111918 h 273844"/>
                    <a:gd name="connsiteX35" fmla="*/ 1288256 w 1852613"/>
                    <a:gd name="connsiteY35" fmla="*/ 111918 h 273844"/>
                    <a:gd name="connsiteX36" fmla="*/ 1297781 w 1852613"/>
                    <a:gd name="connsiteY36" fmla="*/ 102393 h 273844"/>
                    <a:gd name="connsiteX37" fmla="*/ 1338263 w 1852613"/>
                    <a:gd name="connsiteY37" fmla="*/ 102393 h 273844"/>
                    <a:gd name="connsiteX38" fmla="*/ 1338263 w 1852613"/>
                    <a:gd name="connsiteY38" fmla="*/ 80962 h 273844"/>
                    <a:gd name="connsiteX39" fmla="*/ 1378744 w 1852613"/>
                    <a:gd name="connsiteY39" fmla="*/ 80962 h 273844"/>
                    <a:gd name="connsiteX40" fmla="*/ 1390650 w 1852613"/>
                    <a:gd name="connsiteY40" fmla="*/ 69056 h 273844"/>
                    <a:gd name="connsiteX41" fmla="*/ 1535906 w 1852613"/>
                    <a:gd name="connsiteY41" fmla="*/ 69056 h 273844"/>
                    <a:gd name="connsiteX42" fmla="*/ 1543050 w 1852613"/>
                    <a:gd name="connsiteY42" fmla="*/ 61912 h 273844"/>
                    <a:gd name="connsiteX43" fmla="*/ 1571625 w 1852613"/>
                    <a:gd name="connsiteY43" fmla="*/ 61912 h 273844"/>
                    <a:gd name="connsiteX44" fmla="*/ 1571625 w 1852613"/>
                    <a:gd name="connsiteY44" fmla="*/ 54769 h 273844"/>
                    <a:gd name="connsiteX45" fmla="*/ 1597819 w 1852613"/>
                    <a:gd name="connsiteY45" fmla="*/ 54769 h 273844"/>
                    <a:gd name="connsiteX46" fmla="*/ 1659731 w 1852613"/>
                    <a:gd name="connsiteY46" fmla="*/ 54769 h 273844"/>
                    <a:gd name="connsiteX47" fmla="*/ 1669256 w 1852613"/>
                    <a:gd name="connsiteY47" fmla="*/ 45244 h 273844"/>
                    <a:gd name="connsiteX48" fmla="*/ 1693069 w 1852613"/>
                    <a:gd name="connsiteY48" fmla="*/ 45244 h 273844"/>
                    <a:gd name="connsiteX49" fmla="*/ 1704975 w 1852613"/>
                    <a:gd name="connsiteY49" fmla="*/ 33338 h 273844"/>
                    <a:gd name="connsiteX50" fmla="*/ 1743075 w 1852613"/>
                    <a:gd name="connsiteY50" fmla="*/ 33338 h 273844"/>
                    <a:gd name="connsiteX51" fmla="*/ 1743075 w 1852613"/>
                    <a:gd name="connsiteY51" fmla="*/ 21431 h 273844"/>
                    <a:gd name="connsiteX52" fmla="*/ 1795463 w 1852613"/>
                    <a:gd name="connsiteY52" fmla="*/ 21431 h 273844"/>
                    <a:gd name="connsiteX53" fmla="*/ 1795463 w 1852613"/>
                    <a:gd name="connsiteY53" fmla="*/ 11906 h 273844"/>
                    <a:gd name="connsiteX54" fmla="*/ 1826419 w 1852613"/>
                    <a:gd name="connsiteY54" fmla="*/ 11906 h 273844"/>
                    <a:gd name="connsiteX55" fmla="*/ 1826419 w 1852613"/>
                    <a:gd name="connsiteY55" fmla="*/ 0 h 273844"/>
                    <a:gd name="connsiteX56" fmla="*/ 1852613 w 1852613"/>
                    <a:gd name="connsiteY56" fmla="*/ 0 h 27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852613" h="273844">
                      <a:moveTo>
                        <a:pt x="0" y="273844"/>
                      </a:moveTo>
                      <a:lnTo>
                        <a:pt x="54769" y="273844"/>
                      </a:lnTo>
                      <a:lnTo>
                        <a:pt x="54769" y="250031"/>
                      </a:lnTo>
                      <a:lnTo>
                        <a:pt x="133350" y="250031"/>
                      </a:lnTo>
                      <a:lnTo>
                        <a:pt x="133350" y="223837"/>
                      </a:lnTo>
                      <a:lnTo>
                        <a:pt x="183356" y="223837"/>
                      </a:lnTo>
                      <a:lnTo>
                        <a:pt x="197644" y="223837"/>
                      </a:lnTo>
                      <a:lnTo>
                        <a:pt x="264319" y="223837"/>
                      </a:lnTo>
                      <a:lnTo>
                        <a:pt x="264319" y="204787"/>
                      </a:lnTo>
                      <a:lnTo>
                        <a:pt x="364331" y="204787"/>
                      </a:lnTo>
                      <a:lnTo>
                        <a:pt x="369094" y="200024"/>
                      </a:lnTo>
                      <a:lnTo>
                        <a:pt x="497681" y="200024"/>
                      </a:lnTo>
                      <a:lnTo>
                        <a:pt x="507206" y="200024"/>
                      </a:lnTo>
                      <a:lnTo>
                        <a:pt x="531019" y="200024"/>
                      </a:lnTo>
                      <a:lnTo>
                        <a:pt x="531019" y="188119"/>
                      </a:lnTo>
                      <a:lnTo>
                        <a:pt x="652463" y="188119"/>
                      </a:lnTo>
                      <a:lnTo>
                        <a:pt x="661988" y="178594"/>
                      </a:lnTo>
                      <a:lnTo>
                        <a:pt x="762000" y="178594"/>
                      </a:lnTo>
                      <a:lnTo>
                        <a:pt x="762000" y="178594"/>
                      </a:lnTo>
                      <a:lnTo>
                        <a:pt x="854869" y="178594"/>
                      </a:lnTo>
                      <a:lnTo>
                        <a:pt x="854869" y="154781"/>
                      </a:lnTo>
                      <a:lnTo>
                        <a:pt x="912019" y="154781"/>
                      </a:lnTo>
                      <a:lnTo>
                        <a:pt x="912019" y="154781"/>
                      </a:lnTo>
                      <a:lnTo>
                        <a:pt x="959644" y="154781"/>
                      </a:lnTo>
                      <a:lnTo>
                        <a:pt x="959644" y="140494"/>
                      </a:lnTo>
                      <a:lnTo>
                        <a:pt x="985838" y="140494"/>
                      </a:lnTo>
                      <a:lnTo>
                        <a:pt x="985838" y="140494"/>
                      </a:lnTo>
                      <a:lnTo>
                        <a:pt x="1052513" y="140494"/>
                      </a:lnTo>
                      <a:lnTo>
                        <a:pt x="1052513" y="126206"/>
                      </a:lnTo>
                      <a:lnTo>
                        <a:pt x="1116806" y="126206"/>
                      </a:lnTo>
                      <a:lnTo>
                        <a:pt x="1123950" y="119062"/>
                      </a:lnTo>
                      <a:lnTo>
                        <a:pt x="1164431" y="119062"/>
                      </a:lnTo>
                      <a:lnTo>
                        <a:pt x="1183481" y="119062"/>
                      </a:lnTo>
                      <a:lnTo>
                        <a:pt x="1245394" y="119062"/>
                      </a:lnTo>
                      <a:lnTo>
                        <a:pt x="1252538" y="111918"/>
                      </a:lnTo>
                      <a:lnTo>
                        <a:pt x="1288256" y="111918"/>
                      </a:lnTo>
                      <a:lnTo>
                        <a:pt x="1297781" y="102393"/>
                      </a:lnTo>
                      <a:lnTo>
                        <a:pt x="1338263" y="102393"/>
                      </a:lnTo>
                      <a:lnTo>
                        <a:pt x="1338263" y="80962"/>
                      </a:lnTo>
                      <a:lnTo>
                        <a:pt x="1378744" y="80962"/>
                      </a:lnTo>
                      <a:lnTo>
                        <a:pt x="1390650" y="69056"/>
                      </a:lnTo>
                      <a:lnTo>
                        <a:pt x="1535906" y="69056"/>
                      </a:lnTo>
                      <a:lnTo>
                        <a:pt x="1543050" y="61912"/>
                      </a:lnTo>
                      <a:lnTo>
                        <a:pt x="1571625" y="61912"/>
                      </a:lnTo>
                      <a:lnTo>
                        <a:pt x="1571625" y="54769"/>
                      </a:lnTo>
                      <a:lnTo>
                        <a:pt x="1597819" y="54769"/>
                      </a:lnTo>
                      <a:lnTo>
                        <a:pt x="1659731" y="54769"/>
                      </a:lnTo>
                      <a:lnTo>
                        <a:pt x="1669256" y="45244"/>
                      </a:lnTo>
                      <a:lnTo>
                        <a:pt x="1693069" y="45244"/>
                      </a:lnTo>
                      <a:lnTo>
                        <a:pt x="1704975" y="33338"/>
                      </a:lnTo>
                      <a:lnTo>
                        <a:pt x="1743075" y="33338"/>
                      </a:lnTo>
                      <a:lnTo>
                        <a:pt x="1743075" y="21431"/>
                      </a:lnTo>
                      <a:lnTo>
                        <a:pt x="1795463" y="21431"/>
                      </a:lnTo>
                      <a:lnTo>
                        <a:pt x="1795463" y="11906"/>
                      </a:lnTo>
                      <a:lnTo>
                        <a:pt x="1826419" y="11906"/>
                      </a:lnTo>
                      <a:lnTo>
                        <a:pt x="1826419" y="0"/>
                      </a:lnTo>
                      <a:lnTo>
                        <a:pt x="1852613"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sp>
            <p:nvSpPr>
              <p:cNvPr id="105" name="Freeform 104"/>
              <p:cNvSpPr/>
              <p:nvPr/>
            </p:nvSpPr>
            <p:spPr bwMode="auto">
              <a:xfrm>
                <a:off x="7605713" y="3629026"/>
                <a:ext cx="838200" cy="78581"/>
              </a:xfrm>
              <a:custGeom>
                <a:avLst/>
                <a:gdLst>
                  <a:gd name="connsiteX0" fmla="*/ 0 w 838200"/>
                  <a:gd name="connsiteY0" fmla="*/ 78580 h 78580"/>
                  <a:gd name="connsiteX1" fmla="*/ 111918 w 838200"/>
                  <a:gd name="connsiteY1" fmla="*/ 78580 h 78580"/>
                  <a:gd name="connsiteX2" fmla="*/ 111918 w 838200"/>
                  <a:gd name="connsiteY2" fmla="*/ 47624 h 78580"/>
                  <a:gd name="connsiteX3" fmla="*/ 342900 w 838200"/>
                  <a:gd name="connsiteY3" fmla="*/ 47624 h 78580"/>
                  <a:gd name="connsiteX4" fmla="*/ 342900 w 838200"/>
                  <a:gd name="connsiteY4" fmla="*/ 47624 h 78580"/>
                  <a:gd name="connsiteX5" fmla="*/ 381000 w 838200"/>
                  <a:gd name="connsiteY5" fmla="*/ 47624 h 78580"/>
                  <a:gd name="connsiteX6" fmla="*/ 381000 w 838200"/>
                  <a:gd name="connsiteY6" fmla="*/ 33337 h 78580"/>
                  <a:gd name="connsiteX7" fmla="*/ 421481 w 838200"/>
                  <a:gd name="connsiteY7" fmla="*/ 33337 h 78580"/>
                  <a:gd name="connsiteX8" fmla="*/ 476250 w 838200"/>
                  <a:gd name="connsiteY8" fmla="*/ 33337 h 78580"/>
                  <a:gd name="connsiteX9" fmla="*/ 481012 w 838200"/>
                  <a:gd name="connsiteY9" fmla="*/ 28575 h 78580"/>
                  <a:gd name="connsiteX10" fmla="*/ 557212 w 838200"/>
                  <a:gd name="connsiteY10" fmla="*/ 28575 h 78580"/>
                  <a:gd name="connsiteX11" fmla="*/ 566737 w 838200"/>
                  <a:gd name="connsiteY11" fmla="*/ 19050 h 78580"/>
                  <a:gd name="connsiteX12" fmla="*/ 728662 w 838200"/>
                  <a:gd name="connsiteY12" fmla="*/ 19050 h 78580"/>
                  <a:gd name="connsiteX13" fmla="*/ 735806 w 838200"/>
                  <a:gd name="connsiteY13" fmla="*/ 11906 h 78580"/>
                  <a:gd name="connsiteX14" fmla="*/ 783431 w 838200"/>
                  <a:gd name="connsiteY14" fmla="*/ 11906 h 78580"/>
                  <a:gd name="connsiteX15" fmla="*/ 795337 w 838200"/>
                  <a:gd name="connsiteY15" fmla="*/ 0 h 78580"/>
                  <a:gd name="connsiteX16" fmla="*/ 838200 w 838200"/>
                  <a:gd name="connsiteY16" fmla="*/ 0 h 7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8200" h="78580">
                    <a:moveTo>
                      <a:pt x="0" y="78580"/>
                    </a:moveTo>
                    <a:lnTo>
                      <a:pt x="111918" y="78580"/>
                    </a:lnTo>
                    <a:lnTo>
                      <a:pt x="111918" y="47624"/>
                    </a:lnTo>
                    <a:lnTo>
                      <a:pt x="342900" y="47624"/>
                    </a:lnTo>
                    <a:lnTo>
                      <a:pt x="342900" y="47624"/>
                    </a:lnTo>
                    <a:lnTo>
                      <a:pt x="381000" y="47624"/>
                    </a:lnTo>
                    <a:lnTo>
                      <a:pt x="381000" y="33337"/>
                    </a:lnTo>
                    <a:lnTo>
                      <a:pt x="421481" y="33337"/>
                    </a:lnTo>
                    <a:lnTo>
                      <a:pt x="476250" y="33337"/>
                    </a:lnTo>
                    <a:lnTo>
                      <a:pt x="481012" y="28575"/>
                    </a:lnTo>
                    <a:lnTo>
                      <a:pt x="557212" y="28575"/>
                    </a:lnTo>
                    <a:lnTo>
                      <a:pt x="566737" y="19050"/>
                    </a:lnTo>
                    <a:lnTo>
                      <a:pt x="728662" y="19050"/>
                    </a:lnTo>
                    <a:lnTo>
                      <a:pt x="735806" y="11906"/>
                    </a:lnTo>
                    <a:lnTo>
                      <a:pt x="783431" y="11906"/>
                    </a:lnTo>
                    <a:lnTo>
                      <a:pt x="795337" y="0"/>
                    </a:lnTo>
                    <a:lnTo>
                      <a:pt x="838200" y="0"/>
                    </a:lnTo>
                  </a:path>
                </a:pathLst>
              </a:custGeom>
              <a:noFill/>
              <a:ln w="28575" cap="flat" cmpd="sng" algn="ctr">
                <a:solidFill>
                  <a:srgbClr val="006068"/>
                </a:solidFill>
                <a:prstDash val="solid"/>
                <a:round/>
                <a:headEnd type="none" w="med" len="med"/>
                <a:tailEnd type="none" w="med" len="med"/>
              </a:ln>
              <a:effectLst/>
            </p:spPr>
            <p:txBody>
              <a:bodyPr rtlCol="0" anchor="ctr"/>
              <a:lstStyle/>
              <a:p>
                <a:pPr algn="ctr" defTabSz="685800">
                  <a:defRPr/>
                </a:pPr>
                <a:endParaRPr lang="en-GB" sz="1100" kern="0" dirty="0">
                  <a:solidFill>
                    <a:srgbClr val="000000"/>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1" name="Group 10"/>
            <p:cNvGrpSpPr/>
            <p:nvPr/>
          </p:nvGrpSpPr>
          <p:grpSpPr>
            <a:xfrm>
              <a:off x="5106334" y="1442682"/>
              <a:ext cx="3671152" cy="825907"/>
              <a:chOff x="1812130" y="3483769"/>
              <a:chExt cx="4672014" cy="1519237"/>
            </a:xfrm>
          </p:grpSpPr>
          <p:sp>
            <p:nvSpPr>
              <p:cNvPr id="102" name="Freeform 101"/>
              <p:cNvSpPr/>
              <p:nvPr/>
            </p:nvSpPr>
            <p:spPr bwMode="auto">
              <a:xfrm>
                <a:off x="1812130" y="3962399"/>
                <a:ext cx="2209800" cy="1040607"/>
              </a:xfrm>
              <a:custGeom>
                <a:avLst/>
                <a:gdLst>
                  <a:gd name="connsiteX0" fmla="*/ 0 w 2209800"/>
                  <a:gd name="connsiteY0" fmla="*/ 1040606 h 1040606"/>
                  <a:gd name="connsiteX1" fmla="*/ 64294 w 2209800"/>
                  <a:gd name="connsiteY1" fmla="*/ 1040606 h 1040606"/>
                  <a:gd name="connsiteX2" fmla="*/ 64294 w 2209800"/>
                  <a:gd name="connsiteY2" fmla="*/ 985838 h 1040606"/>
                  <a:gd name="connsiteX3" fmla="*/ 100013 w 2209800"/>
                  <a:gd name="connsiteY3" fmla="*/ 985838 h 1040606"/>
                  <a:gd name="connsiteX4" fmla="*/ 100013 w 2209800"/>
                  <a:gd name="connsiteY4" fmla="*/ 962025 h 1040606"/>
                  <a:gd name="connsiteX5" fmla="*/ 123825 w 2209800"/>
                  <a:gd name="connsiteY5" fmla="*/ 938213 h 1040606"/>
                  <a:gd name="connsiteX6" fmla="*/ 166688 w 2209800"/>
                  <a:gd name="connsiteY6" fmla="*/ 938213 h 1040606"/>
                  <a:gd name="connsiteX7" fmla="*/ 183357 w 2209800"/>
                  <a:gd name="connsiteY7" fmla="*/ 921544 h 1040606"/>
                  <a:gd name="connsiteX8" fmla="*/ 183357 w 2209800"/>
                  <a:gd name="connsiteY8" fmla="*/ 904875 h 1040606"/>
                  <a:gd name="connsiteX9" fmla="*/ 226219 w 2209800"/>
                  <a:gd name="connsiteY9" fmla="*/ 904875 h 1040606"/>
                  <a:gd name="connsiteX10" fmla="*/ 254794 w 2209800"/>
                  <a:gd name="connsiteY10" fmla="*/ 876300 h 1040606"/>
                  <a:gd name="connsiteX11" fmla="*/ 254794 w 2209800"/>
                  <a:gd name="connsiteY11" fmla="*/ 859631 h 1040606"/>
                  <a:gd name="connsiteX12" fmla="*/ 297657 w 2209800"/>
                  <a:gd name="connsiteY12" fmla="*/ 859631 h 1040606"/>
                  <a:gd name="connsiteX13" fmla="*/ 297657 w 2209800"/>
                  <a:gd name="connsiteY13" fmla="*/ 842963 h 1040606"/>
                  <a:gd name="connsiteX14" fmla="*/ 333375 w 2209800"/>
                  <a:gd name="connsiteY14" fmla="*/ 842963 h 1040606"/>
                  <a:gd name="connsiteX15" fmla="*/ 333375 w 2209800"/>
                  <a:gd name="connsiteY15" fmla="*/ 823913 h 1040606"/>
                  <a:gd name="connsiteX16" fmla="*/ 357188 w 2209800"/>
                  <a:gd name="connsiteY16" fmla="*/ 823913 h 1040606"/>
                  <a:gd name="connsiteX17" fmla="*/ 357188 w 2209800"/>
                  <a:gd name="connsiteY17" fmla="*/ 807244 h 1040606"/>
                  <a:gd name="connsiteX18" fmla="*/ 373857 w 2209800"/>
                  <a:gd name="connsiteY18" fmla="*/ 790575 h 1040606"/>
                  <a:gd name="connsiteX19" fmla="*/ 404813 w 2209800"/>
                  <a:gd name="connsiteY19" fmla="*/ 790575 h 1040606"/>
                  <a:gd name="connsiteX20" fmla="*/ 419100 w 2209800"/>
                  <a:gd name="connsiteY20" fmla="*/ 776288 h 1040606"/>
                  <a:gd name="connsiteX21" fmla="*/ 454819 w 2209800"/>
                  <a:gd name="connsiteY21" fmla="*/ 776288 h 1040606"/>
                  <a:gd name="connsiteX22" fmla="*/ 478632 w 2209800"/>
                  <a:gd name="connsiteY22" fmla="*/ 752475 h 1040606"/>
                  <a:gd name="connsiteX23" fmla="*/ 495300 w 2209800"/>
                  <a:gd name="connsiteY23" fmla="*/ 752475 h 1040606"/>
                  <a:gd name="connsiteX24" fmla="*/ 495300 w 2209800"/>
                  <a:gd name="connsiteY24" fmla="*/ 714375 h 1040606"/>
                  <a:gd name="connsiteX25" fmla="*/ 509588 w 2209800"/>
                  <a:gd name="connsiteY25" fmla="*/ 700087 h 1040606"/>
                  <a:gd name="connsiteX26" fmla="*/ 540544 w 2209800"/>
                  <a:gd name="connsiteY26" fmla="*/ 700087 h 1040606"/>
                  <a:gd name="connsiteX27" fmla="*/ 540544 w 2209800"/>
                  <a:gd name="connsiteY27" fmla="*/ 678656 h 1040606"/>
                  <a:gd name="connsiteX28" fmla="*/ 559594 w 2209800"/>
                  <a:gd name="connsiteY28" fmla="*/ 678656 h 1040606"/>
                  <a:gd name="connsiteX29" fmla="*/ 559594 w 2209800"/>
                  <a:gd name="connsiteY29" fmla="*/ 664369 h 1040606"/>
                  <a:gd name="connsiteX30" fmla="*/ 590550 w 2209800"/>
                  <a:gd name="connsiteY30" fmla="*/ 664369 h 1040606"/>
                  <a:gd name="connsiteX31" fmla="*/ 590550 w 2209800"/>
                  <a:gd name="connsiteY31" fmla="*/ 645319 h 1040606"/>
                  <a:gd name="connsiteX32" fmla="*/ 623888 w 2209800"/>
                  <a:gd name="connsiteY32" fmla="*/ 645319 h 1040606"/>
                  <a:gd name="connsiteX33" fmla="*/ 623888 w 2209800"/>
                  <a:gd name="connsiteY33" fmla="*/ 626269 h 1040606"/>
                  <a:gd name="connsiteX34" fmla="*/ 650082 w 2209800"/>
                  <a:gd name="connsiteY34" fmla="*/ 626269 h 1040606"/>
                  <a:gd name="connsiteX35" fmla="*/ 650082 w 2209800"/>
                  <a:gd name="connsiteY35" fmla="*/ 604838 h 1040606"/>
                  <a:gd name="connsiteX36" fmla="*/ 683419 w 2209800"/>
                  <a:gd name="connsiteY36" fmla="*/ 604838 h 1040606"/>
                  <a:gd name="connsiteX37" fmla="*/ 683419 w 2209800"/>
                  <a:gd name="connsiteY37" fmla="*/ 588169 h 1040606"/>
                  <a:gd name="connsiteX38" fmla="*/ 735807 w 2209800"/>
                  <a:gd name="connsiteY38" fmla="*/ 588169 h 1040606"/>
                  <a:gd name="connsiteX39" fmla="*/ 735807 w 2209800"/>
                  <a:gd name="connsiteY39" fmla="*/ 571500 h 1040606"/>
                  <a:gd name="connsiteX40" fmla="*/ 792957 w 2209800"/>
                  <a:gd name="connsiteY40" fmla="*/ 571500 h 1040606"/>
                  <a:gd name="connsiteX41" fmla="*/ 792957 w 2209800"/>
                  <a:gd name="connsiteY41" fmla="*/ 545306 h 1040606"/>
                  <a:gd name="connsiteX42" fmla="*/ 842963 w 2209800"/>
                  <a:gd name="connsiteY42" fmla="*/ 545306 h 1040606"/>
                  <a:gd name="connsiteX43" fmla="*/ 842963 w 2209800"/>
                  <a:gd name="connsiteY43" fmla="*/ 519113 h 1040606"/>
                  <a:gd name="connsiteX44" fmla="*/ 859632 w 2209800"/>
                  <a:gd name="connsiteY44" fmla="*/ 502444 h 1040606"/>
                  <a:gd name="connsiteX45" fmla="*/ 885825 w 2209800"/>
                  <a:gd name="connsiteY45" fmla="*/ 502444 h 1040606"/>
                  <a:gd name="connsiteX46" fmla="*/ 885825 w 2209800"/>
                  <a:gd name="connsiteY46" fmla="*/ 485775 h 1040606"/>
                  <a:gd name="connsiteX47" fmla="*/ 928688 w 2209800"/>
                  <a:gd name="connsiteY47" fmla="*/ 485775 h 1040606"/>
                  <a:gd name="connsiteX48" fmla="*/ 928688 w 2209800"/>
                  <a:gd name="connsiteY48" fmla="*/ 464344 h 1040606"/>
                  <a:gd name="connsiteX49" fmla="*/ 962025 w 2209800"/>
                  <a:gd name="connsiteY49" fmla="*/ 464344 h 1040606"/>
                  <a:gd name="connsiteX50" fmla="*/ 962025 w 2209800"/>
                  <a:gd name="connsiteY50" fmla="*/ 447675 h 1040606"/>
                  <a:gd name="connsiteX51" fmla="*/ 1002507 w 2209800"/>
                  <a:gd name="connsiteY51" fmla="*/ 447675 h 1040606"/>
                  <a:gd name="connsiteX52" fmla="*/ 1002507 w 2209800"/>
                  <a:gd name="connsiteY52" fmla="*/ 433388 h 1040606"/>
                  <a:gd name="connsiteX53" fmla="*/ 1026319 w 2209800"/>
                  <a:gd name="connsiteY53" fmla="*/ 433388 h 1040606"/>
                  <a:gd name="connsiteX54" fmla="*/ 1026319 w 2209800"/>
                  <a:gd name="connsiteY54" fmla="*/ 428625 h 1040606"/>
                  <a:gd name="connsiteX55" fmla="*/ 1050132 w 2209800"/>
                  <a:gd name="connsiteY55" fmla="*/ 428625 h 1040606"/>
                  <a:gd name="connsiteX56" fmla="*/ 1050132 w 2209800"/>
                  <a:gd name="connsiteY56" fmla="*/ 395288 h 1040606"/>
                  <a:gd name="connsiteX57" fmla="*/ 1085850 w 2209800"/>
                  <a:gd name="connsiteY57" fmla="*/ 395288 h 1040606"/>
                  <a:gd name="connsiteX58" fmla="*/ 1095375 w 2209800"/>
                  <a:gd name="connsiteY58" fmla="*/ 385763 h 1040606"/>
                  <a:gd name="connsiteX59" fmla="*/ 1121569 w 2209800"/>
                  <a:gd name="connsiteY59" fmla="*/ 385763 h 1040606"/>
                  <a:gd name="connsiteX60" fmla="*/ 1121569 w 2209800"/>
                  <a:gd name="connsiteY60" fmla="*/ 359569 h 1040606"/>
                  <a:gd name="connsiteX61" fmla="*/ 1140619 w 2209800"/>
                  <a:gd name="connsiteY61" fmla="*/ 359569 h 1040606"/>
                  <a:gd name="connsiteX62" fmla="*/ 1140619 w 2209800"/>
                  <a:gd name="connsiteY62" fmla="*/ 340519 h 1040606"/>
                  <a:gd name="connsiteX63" fmla="*/ 1181100 w 2209800"/>
                  <a:gd name="connsiteY63" fmla="*/ 340519 h 1040606"/>
                  <a:gd name="connsiteX64" fmla="*/ 1188244 w 2209800"/>
                  <a:gd name="connsiteY64" fmla="*/ 333375 h 1040606"/>
                  <a:gd name="connsiteX65" fmla="*/ 1216819 w 2209800"/>
                  <a:gd name="connsiteY65" fmla="*/ 333375 h 1040606"/>
                  <a:gd name="connsiteX66" fmla="*/ 1216819 w 2209800"/>
                  <a:gd name="connsiteY66" fmla="*/ 304800 h 1040606"/>
                  <a:gd name="connsiteX67" fmla="*/ 1281113 w 2209800"/>
                  <a:gd name="connsiteY67" fmla="*/ 304800 h 1040606"/>
                  <a:gd name="connsiteX68" fmla="*/ 1297782 w 2209800"/>
                  <a:gd name="connsiteY68" fmla="*/ 288131 h 1040606"/>
                  <a:gd name="connsiteX69" fmla="*/ 1354932 w 2209800"/>
                  <a:gd name="connsiteY69" fmla="*/ 288131 h 1040606"/>
                  <a:gd name="connsiteX70" fmla="*/ 1354932 w 2209800"/>
                  <a:gd name="connsiteY70" fmla="*/ 264319 h 1040606"/>
                  <a:gd name="connsiteX71" fmla="*/ 1390650 w 2209800"/>
                  <a:gd name="connsiteY71" fmla="*/ 264319 h 1040606"/>
                  <a:gd name="connsiteX72" fmla="*/ 1390650 w 2209800"/>
                  <a:gd name="connsiteY72" fmla="*/ 240506 h 1040606"/>
                  <a:gd name="connsiteX73" fmla="*/ 1409700 w 2209800"/>
                  <a:gd name="connsiteY73" fmla="*/ 240506 h 1040606"/>
                  <a:gd name="connsiteX74" fmla="*/ 1421607 w 2209800"/>
                  <a:gd name="connsiteY74" fmla="*/ 228599 h 1040606"/>
                  <a:gd name="connsiteX75" fmla="*/ 1495425 w 2209800"/>
                  <a:gd name="connsiteY75" fmla="*/ 228599 h 1040606"/>
                  <a:gd name="connsiteX76" fmla="*/ 1495425 w 2209800"/>
                  <a:gd name="connsiteY76" fmla="*/ 209550 h 1040606"/>
                  <a:gd name="connsiteX77" fmla="*/ 1533525 w 2209800"/>
                  <a:gd name="connsiteY77" fmla="*/ 209550 h 1040606"/>
                  <a:gd name="connsiteX78" fmla="*/ 1538288 w 2209800"/>
                  <a:gd name="connsiteY78" fmla="*/ 204787 h 1040606"/>
                  <a:gd name="connsiteX79" fmla="*/ 1578769 w 2209800"/>
                  <a:gd name="connsiteY79" fmla="*/ 204787 h 1040606"/>
                  <a:gd name="connsiteX80" fmla="*/ 1578769 w 2209800"/>
                  <a:gd name="connsiteY80" fmla="*/ 178594 h 1040606"/>
                  <a:gd name="connsiteX81" fmla="*/ 1657350 w 2209800"/>
                  <a:gd name="connsiteY81" fmla="*/ 178594 h 1040606"/>
                  <a:gd name="connsiteX82" fmla="*/ 1657350 w 2209800"/>
                  <a:gd name="connsiteY82" fmla="*/ 161925 h 1040606"/>
                  <a:gd name="connsiteX83" fmla="*/ 1740694 w 2209800"/>
                  <a:gd name="connsiteY83" fmla="*/ 161925 h 1040606"/>
                  <a:gd name="connsiteX84" fmla="*/ 1740694 w 2209800"/>
                  <a:gd name="connsiteY84" fmla="*/ 133350 h 1040606"/>
                  <a:gd name="connsiteX85" fmla="*/ 1788319 w 2209800"/>
                  <a:gd name="connsiteY85" fmla="*/ 133350 h 1040606"/>
                  <a:gd name="connsiteX86" fmla="*/ 1800225 w 2209800"/>
                  <a:gd name="connsiteY86" fmla="*/ 121444 h 1040606"/>
                  <a:gd name="connsiteX87" fmla="*/ 1843088 w 2209800"/>
                  <a:gd name="connsiteY87" fmla="*/ 121444 h 1040606"/>
                  <a:gd name="connsiteX88" fmla="*/ 1862138 w 2209800"/>
                  <a:gd name="connsiteY88" fmla="*/ 102394 h 1040606"/>
                  <a:gd name="connsiteX89" fmla="*/ 1983582 w 2209800"/>
                  <a:gd name="connsiteY89" fmla="*/ 102394 h 1040606"/>
                  <a:gd name="connsiteX90" fmla="*/ 1983582 w 2209800"/>
                  <a:gd name="connsiteY90" fmla="*/ 85725 h 1040606"/>
                  <a:gd name="connsiteX91" fmla="*/ 2014538 w 2209800"/>
                  <a:gd name="connsiteY91" fmla="*/ 85725 h 1040606"/>
                  <a:gd name="connsiteX92" fmla="*/ 2014538 w 2209800"/>
                  <a:gd name="connsiteY92" fmla="*/ 54769 h 1040606"/>
                  <a:gd name="connsiteX93" fmla="*/ 2043113 w 2209800"/>
                  <a:gd name="connsiteY93" fmla="*/ 54769 h 1040606"/>
                  <a:gd name="connsiteX94" fmla="*/ 2043113 w 2209800"/>
                  <a:gd name="connsiteY94" fmla="*/ 45244 h 1040606"/>
                  <a:gd name="connsiteX95" fmla="*/ 2085975 w 2209800"/>
                  <a:gd name="connsiteY95" fmla="*/ 45244 h 1040606"/>
                  <a:gd name="connsiteX96" fmla="*/ 2085975 w 2209800"/>
                  <a:gd name="connsiteY96" fmla="*/ 30956 h 1040606"/>
                  <a:gd name="connsiteX97" fmla="*/ 2119313 w 2209800"/>
                  <a:gd name="connsiteY97" fmla="*/ 30956 h 1040606"/>
                  <a:gd name="connsiteX98" fmla="*/ 2119313 w 2209800"/>
                  <a:gd name="connsiteY98" fmla="*/ 21431 h 1040606"/>
                  <a:gd name="connsiteX99" fmla="*/ 2150269 w 2209800"/>
                  <a:gd name="connsiteY99" fmla="*/ 21431 h 1040606"/>
                  <a:gd name="connsiteX100" fmla="*/ 2164556 w 2209800"/>
                  <a:gd name="connsiteY100" fmla="*/ 7144 h 1040606"/>
                  <a:gd name="connsiteX101" fmla="*/ 2193132 w 2209800"/>
                  <a:gd name="connsiteY101" fmla="*/ 7144 h 1040606"/>
                  <a:gd name="connsiteX102" fmla="*/ 2209800 w 2209800"/>
                  <a:gd name="connsiteY102" fmla="*/ 0 h 104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209800" h="1040606">
                    <a:moveTo>
                      <a:pt x="0" y="1040606"/>
                    </a:moveTo>
                    <a:lnTo>
                      <a:pt x="64294" y="1040606"/>
                    </a:lnTo>
                    <a:lnTo>
                      <a:pt x="64294" y="985838"/>
                    </a:lnTo>
                    <a:lnTo>
                      <a:pt x="100013" y="985838"/>
                    </a:lnTo>
                    <a:lnTo>
                      <a:pt x="100013" y="962025"/>
                    </a:lnTo>
                    <a:lnTo>
                      <a:pt x="123825" y="938213"/>
                    </a:lnTo>
                    <a:lnTo>
                      <a:pt x="166688" y="938213"/>
                    </a:lnTo>
                    <a:lnTo>
                      <a:pt x="183357" y="921544"/>
                    </a:lnTo>
                    <a:lnTo>
                      <a:pt x="183357" y="904875"/>
                    </a:lnTo>
                    <a:lnTo>
                      <a:pt x="226219" y="904875"/>
                    </a:lnTo>
                    <a:lnTo>
                      <a:pt x="254794" y="876300"/>
                    </a:lnTo>
                    <a:lnTo>
                      <a:pt x="254794" y="859631"/>
                    </a:lnTo>
                    <a:lnTo>
                      <a:pt x="297657" y="859631"/>
                    </a:lnTo>
                    <a:lnTo>
                      <a:pt x="297657" y="842963"/>
                    </a:lnTo>
                    <a:lnTo>
                      <a:pt x="333375" y="842963"/>
                    </a:lnTo>
                    <a:lnTo>
                      <a:pt x="333375" y="823913"/>
                    </a:lnTo>
                    <a:lnTo>
                      <a:pt x="357188" y="823913"/>
                    </a:lnTo>
                    <a:lnTo>
                      <a:pt x="357188" y="807244"/>
                    </a:lnTo>
                    <a:lnTo>
                      <a:pt x="373857" y="790575"/>
                    </a:lnTo>
                    <a:lnTo>
                      <a:pt x="404813" y="790575"/>
                    </a:lnTo>
                    <a:lnTo>
                      <a:pt x="419100" y="776288"/>
                    </a:lnTo>
                    <a:lnTo>
                      <a:pt x="454819" y="776288"/>
                    </a:lnTo>
                    <a:lnTo>
                      <a:pt x="478632" y="752475"/>
                    </a:lnTo>
                    <a:lnTo>
                      <a:pt x="495300" y="752475"/>
                    </a:lnTo>
                    <a:lnTo>
                      <a:pt x="495300" y="714375"/>
                    </a:lnTo>
                    <a:lnTo>
                      <a:pt x="509588" y="700087"/>
                    </a:lnTo>
                    <a:lnTo>
                      <a:pt x="540544" y="700087"/>
                    </a:lnTo>
                    <a:lnTo>
                      <a:pt x="540544" y="678656"/>
                    </a:lnTo>
                    <a:lnTo>
                      <a:pt x="559594" y="678656"/>
                    </a:lnTo>
                    <a:lnTo>
                      <a:pt x="559594" y="664369"/>
                    </a:lnTo>
                    <a:lnTo>
                      <a:pt x="590550" y="664369"/>
                    </a:lnTo>
                    <a:lnTo>
                      <a:pt x="590550" y="645319"/>
                    </a:lnTo>
                    <a:lnTo>
                      <a:pt x="623888" y="645319"/>
                    </a:lnTo>
                    <a:lnTo>
                      <a:pt x="623888" y="626269"/>
                    </a:lnTo>
                    <a:lnTo>
                      <a:pt x="650082" y="626269"/>
                    </a:lnTo>
                    <a:lnTo>
                      <a:pt x="650082" y="604838"/>
                    </a:lnTo>
                    <a:lnTo>
                      <a:pt x="683419" y="604838"/>
                    </a:lnTo>
                    <a:lnTo>
                      <a:pt x="683419" y="588169"/>
                    </a:lnTo>
                    <a:lnTo>
                      <a:pt x="735807" y="588169"/>
                    </a:lnTo>
                    <a:lnTo>
                      <a:pt x="735807" y="571500"/>
                    </a:lnTo>
                    <a:lnTo>
                      <a:pt x="792957" y="571500"/>
                    </a:lnTo>
                    <a:lnTo>
                      <a:pt x="792957" y="545306"/>
                    </a:lnTo>
                    <a:lnTo>
                      <a:pt x="842963" y="545306"/>
                    </a:lnTo>
                    <a:lnTo>
                      <a:pt x="842963" y="519113"/>
                    </a:lnTo>
                    <a:lnTo>
                      <a:pt x="859632" y="502444"/>
                    </a:lnTo>
                    <a:lnTo>
                      <a:pt x="885825" y="502444"/>
                    </a:lnTo>
                    <a:lnTo>
                      <a:pt x="885825" y="485775"/>
                    </a:lnTo>
                    <a:lnTo>
                      <a:pt x="928688" y="485775"/>
                    </a:lnTo>
                    <a:lnTo>
                      <a:pt x="928688" y="464344"/>
                    </a:lnTo>
                    <a:lnTo>
                      <a:pt x="962025" y="464344"/>
                    </a:lnTo>
                    <a:lnTo>
                      <a:pt x="962025" y="447675"/>
                    </a:lnTo>
                    <a:lnTo>
                      <a:pt x="1002507" y="447675"/>
                    </a:lnTo>
                    <a:lnTo>
                      <a:pt x="1002507" y="433388"/>
                    </a:lnTo>
                    <a:lnTo>
                      <a:pt x="1026319" y="433388"/>
                    </a:lnTo>
                    <a:lnTo>
                      <a:pt x="1026319" y="428625"/>
                    </a:lnTo>
                    <a:lnTo>
                      <a:pt x="1050132" y="428625"/>
                    </a:lnTo>
                    <a:lnTo>
                      <a:pt x="1050132" y="395288"/>
                    </a:lnTo>
                    <a:lnTo>
                      <a:pt x="1085850" y="395288"/>
                    </a:lnTo>
                    <a:lnTo>
                      <a:pt x="1095375" y="385763"/>
                    </a:lnTo>
                    <a:lnTo>
                      <a:pt x="1121569" y="385763"/>
                    </a:lnTo>
                    <a:lnTo>
                      <a:pt x="1121569" y="359569"/>
                    </a:lnTo>
                    <a:lnTo>
                      <a:pt x="1140619" y="359569"/>
                    </a:lnTo>
                    <a:lnTo>
                      <a:pt x="1140619" y="340519"/>
                    </a:lnTo>
                    <a:lnTo>
                      <a:pt x="1181100" y="340519"/>
                    </a:lnTo>
                    <a:lnTo>
                      <a:pt x="1188244" y="333375"/>
                    </a:lnTo>
                    <a:lnTo>
                      <a:pt x="1216819" y="333375"/>
                    </a:lnTo>
                    <a:lnTo>
                      <a:pt x="1216819" y="304800"/>
                    </a:lnTo>
                    <a:lnTo>
                      <a:pt x="1281113" y="304800"/>
                    </a:lnTo>
                    <a:lnTo>
                      <a:pt x="1297782" y="288131"/>
                    </a:lnTo>
                    <a:lnTo>
                      <a:pt x="1354932" y="288131"/>
                    </a:lnTo>
                    <a:lnTo>
                      <a:pt x="1354932" y="264319"/>
                    </a:lnTo>
                    <a:lnTo>
                      <a:pt x="1390650" y="264319"/>
                    </a:lnTo>
                    <a:lnTo>
                      <a:pt x="1390650" y="240506"/>
                    </a:lnTo>
                    <a:lnTo>
                      <a:pt x="1409700" y="240506"/>
                    </a:lnTo>
                    <a:lnTo>
                      <a:pt x="1421607" y="228599"/>
                    </a:lnTo>
                    <a:lnTo>
                      <a:pt x="1495425" y="228599"/>
                    </a:lnTo>
                    <a:lnTo>
                      <a:pt x="1495425" y="209550"/>
                    </a:lnTo>
                    <a:lnTo>
                      <a:pt x="1533525" y="209550"/>
                    </a:lnTo>
                    <a:lnTo>
                      <a:pt x="1538288" y="204787"/>
                    </a:lnTo>
                    <a:lnTo>
                      <a:pt x="1578769" y="204787"/>
                    </a:lnTo>
                    <a:lnTo>
                      <a:pt x="1578769" y="178594"/>
                    </a:lnTo>
                    <a:lnTo>
                      <a:pt x="1657350" y="178594"/>
                    </a:lnTo>
                    <a:lnTo>
                      <a:pt x="1657350" y="161925"/>
                    </a:lnTo>
                    <a:lnTo>
                      <a:pt x="1740694" y="161925"/>
                    </a:lnTo>
                    <a:lnTo>
                      <a:pt x="1740694" y="133350"/>
                    </a:lnTo>
                    <a:lnTo>
                      <a:pt x="1788319" y="133350"/>
                    </a:lnTo>
                    <a:lnTo>
                      <a:pt x="1800225" y="121444"/>
                    </a:lnTo>
                    <a:lnTo>
                      <a:pt x="1843088" y="121444"/>
                    </a:lnTo>
                    <a:lnTo>
                      <a:pt x="1862138" y="102394"/>
                    </a:lnTo>
                    <a:lnTo>
                      <a:pt x="1983582" y="102394"/>
                    </a:lnTo>
                    <a:lnTo>
                      <a:pt x="1983582" y="85725"/>
                    </a:lnTo>
                    <a:lnTo>
                      <a:pt x="2014538" y="85725"/>
                    </a:lnTo>
                    <a:lnTo>
                      <a:pt x="2014538" y="54769"/>
                    </a:lnTo>
                    <a:lnTo>
                      <a:pt x="2043113" y="54769"/>
                    </a:lnTo>
                    <a:lnTo>
                      <a:pt x="2043113" y="45244"/>
                    </a:lnTo>
                    <a:lnTo>
                      <a:pt x="2085975" y="45244"/>
                    </a:lnTo>
                    <a:lnTo>
                      <a:pt x="2085975" y="30956"/>
                    </a:lnTo>
                    <a:lnTo>
                      <a:pt x="2119313" y="30956"/>
                    </a:lnTo>
                    <a:lnTo>
                      <a:pt x="2119313" y="21431"/>
                    </a:lnTo>
                    <a:lnTo>
                      <a:pt x="2150269" y="21431"/>
                    </a:lnTo>
                    <a:lnTo>
                      <a:pt x="2164556" y="7144"/>
                    </a:lnTo>
                    <a:lnTo>
                      <a:pt x="2193132" y="7144"/>
                    </a:lnTo>
                    <a:lnTo>
                      <a:pt x="2209800"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defTabSz="685800" fontAlgn="base">
                  <a:spcBef>
                    <a:spcPct val="0"/>
                  </a:spcBef>
                  <a:spcAft>
                    <a:spcPct val="0"/>
                  </a:spcAft>
                  <a:defRPr/>
                </a:pPr>
                <a:endParaRPr lang="en-GB" sz="900" kern="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3" name="Freeform 102"/>
              <p:cNvSpPr/>
              <p:nvPr/>
            </p:nvSpPr>
            <p:spPr bwMode="auto">
              <a:xfrm>
                <a:off x="4017169" y="3483769"/>
                <a:ext cx="2466975" cy="478630"/>
              </a:xfrm>
              <a:custGeom>
                <a:avLst/>
                <a:gdLst>
                  <a:gd name="connsiteX0" fmla="*/ 0 w 2466975"/>
                  <a:gd name="connsiteY0" fmla="*/ 478631 h 478631"/>
                  <a:gd name="connsiteX1" fmla="*/ 54769 w 2466975"/>
                  <a:gd name="connsiteY1" fmla="*/ 478631 h 478631"/>
                  <a:gd name="connsiteX2" fmla="*/ 54769 w 2466975"/>
                  <a:gd name="connsiteY2" fmla="*/ 435769 h 478631"/>
                  <a:gd name="connsiteX3" fmla="*/ 121444 w 2466975"/>
                  <a:gd name="connsiteY3" fmla="*/ 435769 h 478631"/>
                  <a:gd name="connsiteX4" fmla="*/ 121444 w 2466975"/>
                  <a:gd name="connsiteY4" fmla="*/ 414337 h 478631"/>
                  <a:gd name="connsiteX5" fmla="*/ 176212 w 2466975"/>
                  <a:gd name="connsiteY5" fmla="*/ 414337 h 478631"/>
                  <a:gd name="connsiteX6" fmla="*/ 180975 w 2466975"/>
                  <a:gd name="connsiteY6" fmla="*/ 409574 h 478631"/>
                  <a:gd name="connsiteX7" fmla="*/ 347662 w 2466975"/>
                  <a:gd name="connsiteY7" fmla="*/ 409574 h 478631"/>
                  <a:gd name="connsiteX8" fmla="*/ 347662 w 2466975"/>
                  <a:gd name="connsiteY8" fmla="*/ 383381 h 478631"/>
                  <a:gd name="connsiteX9" fmla="*/ 426244 w 2466975"/>
                  <a:gd name="connsiteY9" fmla="*/ 383381 h 478631"/>
                  <a:gd name="connsiteX10" fmla="*/ 426244 w 2466975"/>
                  <a:gd name="connsiteY10" fmla="*/ 366712 h 478631"/>
                  <a:gd name="connsiteX11" fmla="*/ 473869 w 2466975"/>
                  <a:gd name="connsiteY11" fmla="*/ 366712 h 478631"/>
                  <a:gd name="connsiteX12" fmla="*/ 473869 w 2466975"/>
                  <a:gd name="connsiteY12" fmla="*/ 352425 h 478631"/>
                  <a:gd name="connsiteX13" fmla="*/ 531019 w 2466975"/>
                  <a:gd name="connsiteY13" fmla="*/ 352425 h 478631"/>
                  <a:gd name="connsiteX14" fmla="*/ 540544 w 2466975"/>
                  <a:gd name="connsiteY14" fmla="*/ 342900 h 478631"/>
                  <a:gd name="connsiteX15" fmla="*/ 669131 w 2466975"/>
                  <a:gd name="connsiteY15" fmla="*/ 342900 h 478631"/>
                  <a:gd name="connsiteX16" fmla="*/ 669131 w 2466975"/>
                  <a:gd name="connsiteY16" fmla="*/ 316706 h 478631"/>
                  <a:gd name="connsiteX17" fmla="*/ 809625 w 2466975"/>
                  <a:gd name="connsiteY17" fmla="*/ 316706 h 478631"/>
                  <a:gd name="connsiteX18" fmla="*/ 809625 w 2466975"/>
                  <a:gd name="connsiteY18" fmla="*/ 307181 h 478631"/>
                  <a:gd name="connsiteX19" fmla="*/ 869156 w 2466975"/>
                  <a:gd name="connsiteY19" fmla="*/ 307181 h 478631"/>
                  <a:gd name="connsiteX20" fmla="*/ 869156 w 2466975"/>
                  <a:gd name="connsiteY20" fmla="*/ 283369 h 478631"/>
                  <a:gd name="connsiteX21" fmla="*/ 935831 w 2466975"/>
                  <a:gd name="connsiteY21" fmla="*/ 283369 h 478631"/>
                  <a:gd name="connsiteX22" fmla="*/ 935831 w 2466975"/>
                  <a:gd name="connsiteY22" fmla="*/ 261937 h 478631"/>
                  <a:gd name="connsiteX23" fmla="*/ 973931 w 2466975"/>
                  <a:gd name="connsiteY23" fmla="*/ 261937 h 478631"/>
                  <a:gd name="connsiteX24" fmla="*/ 992981 w 2466975"/>
                  <a:gd name="connsiteY24" fmla="*/ 261937 h 478631"/>
                  <a:gd name="connsiteX25" fmla="*/ 1023937 w 2466975"/>
                  <a:gd name="connsiteY25" fmla="*/ 261937 h 478631"/>
                  <a:gd name="connsiteX26" fmla="*/ 1042987 w 2466975"/>
                  <a:gd name="connsiteY26" fmla="*/ 242887 h 478631"/>
                  <a:gd name="connsiteX27" fmla="*/ 1097756 w 2466975"/>
                  <a:gd name="connsiteY27" fmla="*/ 242887 h 478631"/>
                  <a:gd name="connsiteX28" fmla="*/ 1109662 w 2466975"/>
                  <a:gd name="connsiteY28" fmla="*/ 230981 h 478631"/>
                  <a:gd name="connsiteX29" fmla="*/ 1252537 w 2466975"/>
                  <a:gd name="connsiteY29" fmla="*/ 230981 h 478631"/>
                  <a:gd name="connsiteX30" fmla="*/ 1252537 w 2466975"/>
                  <a:gd name="connsiteY30" fmla="*/ 202406 h 478631"/>
                  <a:gd name="connsiteX31" fmla="*/ 1340644 w 2466975"/>
                  <a:gd name="connsiteY31" fmla="*/ 202406 h 478631"/>
                  <a:gd name="connsiteX32" fmla="*/ 1345406 w 2466975"/>
                  <a:gd name="connsiteY32" fmla="*/ 197644 h 478631"/>
                  <a:gd name="connsiteX33" fmla="*/ 1400175 w 2466975"/>
                  <a:gd name="connsiteY33" fmla="*/ 197644 h 478631"/>
                  <a:gd name="connsiteX34" fmla="*/ 1400175 w 2466975"/>
                  <a:gd name="connsiteY34" fmla="*/ 166687 h 478631"/>
                  <a:gd name="connsiteX35" fmla="*/ 1443037 w 2466975"/>
                  <a:gd name="connsiteY35" fmla="*/ 166687 h 478631"/>
                  <a:gd name="connsiteX36" fmla="*/ 1447799 w 2466975"/>
                  <a:gd name="connsiteY36" fmla="*/ 161925 h 478631"/>
                  <a:gd name="connsiteX37" fmla="*/ 1666875 w 2466975"/>
                  <a:gd name="connsiteY37" fmla="*/ 161925 h 478631"/>
                  <a:gd name="connsiteX38" fmla="*/ 1666875 w 2466975"/>
                  <a:gd name="connsiteY38" fmla="*/ 140494 h 478631"/>
                  <a:gd name="connsiteX39" fmla="*/ 1750219 w 2466975"/>
                  <a:gd name="connsiteY39" fmla="*/ 140494 h 478631"/>
                  <a:gd name="connsiteX40" fmla="*/ 1769269 w 2466975"/>
                  <a:gd name="connsiteY40" fmla="*/ 121444 h 478631"/>
                  <a:gd name="connsiteX41" fmla="*/ 1838325 w 2466975"/>
                  <a:gd name="connsiteY41" fmla="*/ 121444 h 478631"/>
                  <a:gd name="connsiteX42" fmla="*/ 1838325 w 2466975"/>
                  <a:gd name="connsiteY42" fmla="*/ 97631 h 478631"/>
                  <a:gd name="connsiteX43" fmla="*/ 1962150 w 2466975"/>
                  <a:gd name="connsiteY43" fmla="*/ 97631 h 478631"/>
                  <a:gd name="connsiteX44" fmla="*/ 1962150 w 2466975"/>
                  <a:gd name="connsiteY44" fmla="*/ 83344 h 478631"/>
                  <a:gd name="connsiteX45" fmla="*/ 2014537 w 2466975"/>
                  <a:gd name="connsiteY45" fmla="*/ 83344 h 478631"/>
                  <a:gd name="connsiteX46" fmla="*/ 2014537 w 2466975"/>
                  <a:gd name="connsiteY46" fmla="*/ 71437 h 478631"/>
                  <a:gd name="connsiteX47" fmla="*/ 2055019 w 2466975"/>
                  <a:gd name="connsiteY47" fmla="*/ 71437 h 478631"/>
                  <a:gd name="connsiteX48" fmla="*/ 2055019 w 2466975"/>
                  <a:gd name="connsiteY48" fmla="*/ 52387 h 478631"/>
                  <a:gd name="connsiteX49" fmla="*/ 2133600 w 2466975"/>
                  <a:gd name="connsiteY49" fmla="*/ 52387 h 478631"/>
                  <a:gd name="connsiteX50" fmla="*/ 2133600 w 2466975"/>
                  <a:gd name="connsiteY50" fmla="*/ 35719 h 478631"/>
                  <a:gd name="connsiteX51" fmla="*/ 2235994 w 2466975"/>
                  <a:gd name="connsiteY51" fmla="*/ 35719 h 478631"/>
                  <a:gd name="connsiteX52" fmla="*/ 2235994 w 2466975"/>
                  <a:gd name="connsiteY52" fmla="*/ 16669 h 478631"/>
                  <a:gd name="connsiteX53" fmla="*/ 2369344 w 2466975"/>
                  <a:gd name="connsiteY53" fmla="*/ 16669 h 478631"/>
                  <a:gd name="connsiteX54" fmla="*/ 2369344 w 2466975"/>
                  <a:gd name="connsiteY54" fmla="*/ 0 h 478631"/>
                  <a:gd name="connsiteX55" fmla="*/ 2466975 w 2466975"/>
                  <a:gd name="connsiteY55" fmla="*/ 4762 h 4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466975" h="478631">
                    <a:moveTo>
                      <a:pt x="0" y="478631"/>
                    </a:moveTo>
                    <a:lnTo>
                      <a:pt x="54769" y="478631"/>
                    </a:lnTo>
                    <a:lnTo>
                      <a:pt x="54769" y="435769"/>
                    </a:lnTo>
                    <a:lnTo>
                      <a:pt x="121444" y="435769"/>
                    </a:lnTo>
                    <a:lnTo>
                      <a:pt x="121444" y="414337"/>
                    </a:lnTo>
                    <a:lnTo>
                      <a:pt x="176212" y="414337"/>
                    </a:lnTo>
                    <a:lnTo>
                      <a:pt x="180975" y="409574"/>
                    </a:lnTo>
                    <a:lnTo>
                      <a:pt x="347662" y="409574"/>
                    </a:lnTo>
                    <a:lnTo>
                      <a:pt x="347662" y="383381"/>
                    </a:lnTo>
                    <a:lnTo>
                      <a:pt x="426244" y="383381"/>
                    </a:lnTo>
                    <a:lnTo>
                      <a:pt x="426244" y="366712"/>
                    </a:lnTo>
                    <a:lnTo>
                      <a:pt x="473869" y="366712"/>
                    </a:lnTo>
                    <a:lnTo>
                      <a:pt x="473869" y="352425"/>
                    </a:lnTo>
                    <a:lnTo>
                      <a:pt x="531019" y="352425"/>
                    </a:lnTo>
                    <a:lnTo>
                      <a:pt x="540544" y="342900"/>
                    </a:lnTo>
                    <a:lnTo>
                      <a:pt x="669131" y="342900"/>
                    </a:lnTo>
                    <a:lnTo>
                      <a:pt x="669131" y="316706"/>
                    </a:lnTo>
                    <a:lnTo>
                      <a:pt x="809625" y="316706"/>
                    </a:lnTo>
                    <a:lnTo>
                      <a:pt x="809625" y="307181"/>
                    </a:lnTo>
                    <a:lnTo>
                      <a:pt x="869156" y="307181"/>
                    </a:lnTo>
                    <a:lnTo>
                      <a:pt x="869156" y="283369"/>
                    </a:lnTo>
                    <a:lnTo>
                      <a:pt x="935831" y="283369"/>
                    </a:lnTo>
                    <a:lnTo>
                      <a:pt x="935831" y="261937"/>
                    </a:lnTo>
                    <a:lnTo>
                      <a:pt x="973931" y="261937"/>
                    </a:lnTo>
                    <a:lnTo>
                      <a:pt x="992981" y="261937"/>
                    </a:lnTo>
                    <a:lnTo>
                      <a:pt x="1023937" y="261937"/>
                    </a:lnTo>
                    <a:lnTo>
                      <a:pt x="1042987" y="242887"/>
                    </a:lnTo>
                    <a:lnTo>
                      <a:pt x="1097756" y="242887"/>
                    </a:lnTo>
                    <a:lnTo>
                      <a:pt x="1109662" y="230981"/>
                    </a:lnTo>
                    <a:lnTo>
                      <a:pt x="1252537" y="230981"/>
                    </a:lnTo>
                    <a:lnTo>
                      <a:pt x="1252537" y="202406"/>
                    </a:lnTo>
                    <a:lnTo>
                      <a:pt x="1340644" y="202406"/>
                    </a:lnTo>
                    <a:lnTo>
                      <a:pt x="1345406" y="197644"/>
                    </a:lnTo>
                    <a:lnTo>
                      <a:pt x="1400175" y="197644"/>
                    </a:lnTo>
                    <a:lnTo>
                      <a:pt x="1400175" y="166687"/>
                    </a:lnTo>
                    <a:lnTo>
                      <a:pt x="1443037" y="166687"/>
                    </a:lnTo>
                    <a:lnTo>
                      <a:pt x="1447799" y="161925"/>
                    </a:lnTo>
                    <a:lnTo>
                      <a:pt x="1666875" y="161925"/>
                    </a:lnTo>
                    <a:lnTo>
                      <a:pt x="1666875" y="140494"/>
                    </a:lnTo>
                    <a:lnTo>
                      <a:pt x="1750219" y="140494"/>
                    </a:lnTo>
                    <a:lnTo>
                      <a:pt x="1769269" y="121444"/>
                    </a:lnTo>
                    <a:lnTo>
                      <a:pt x="1838325" y="121444"/>
                    </a:lnTo>
                    <a:lnTo>
                      <a:pt x="1838325" y="97631"/>
                    </a:lnTo>
                    <a:lnTo>
                      <a:pt x="1962150" y="97631"/>
                    </a:lnTo>
                    <a:lnTo>
                      <a:pt x="1962150" y="83344"/>
                    </a:lnTo>
                    <a:lnTo>
                      <a:pt x="2014537" y="83344"/>
                    </a:lnTo>
                    <a:lnTo>
                      <a:pt x="2014537" y="71437"/>
                    </a:lnTo>
                    <a:lnTo>
                      <a:pt x="2055019" y="71437"/>
                    </a:lnTo>
                    <a:lnTo>
                      <a:pt x="2055019" y="52387"/>
                    </a:lnTo>
                    <a:lnTo>
                      <a:pt x="2133600" y="52387"/>
                    </a:lnTo>
                    <a:lnTo>
                      <a:pt x="2133600" y="35719"/>
                    </a:lnTo>
                    <a:lnTo>
                      <a:pt x="2235994" y="35719"/>
                    </a:lnTo>
                    <a:lnTo>
                      <a:pt x="2235994" y="16669"/>
                    </a:lnTo>
                    <a:lnTo>
                      <a:pt x="2369344" y="16669"/>
                    </a:lnTo>
                    <a:lnTo>
                      <a:pt x="2369344" y="0"/>
                    </a:lnTo>
                    <a:lnTo>
                      <a:pt x="2466975" y="4762"/>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defTabSz="685800" fontAlgn="base">
                  <a:spcBef>
                    <a:spcPct val="0"/>
                  </a:spcBef>
                  <a:spcAft>
                    <a:spcPct val="0"/>
                  </a:spcAft>
                  <a:defRPr/>
                </a:pPr>
                <a:endParaRPr lang="en-GB" sz="900" kern="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Freeform 11"/>
            <p:cNvSpPr/>
            <p:nvPr/>
          </p:nvSpPr>
          <p:spPr bwMode="auto">
            <a:xfrm>
              <a:off x="8743805" y="1318408"/>
              <a:ext cx="1564262" cy="122980"/>
            </a:xfrm>
            <a:custGeom>
              <a:avLst/>
              <a:gdLst>
                <a:gd name="connsiteX0" fmla="*/ 0 w 1990725"/>
                <a:gd name="connsiteY0" fmla="*/ 226219 h 226219"/>
                <a:gd name="connsiteX1" fmla="*/ 107157 w 1990725"/>
                <a:gd name="connsiteY1" fmla="*/ 226219 h 226219"/>
                <a:gd name="connsiteX2" fmla="*/ 107157 w 1990725"/>
                <a:gd name="connsiteY2" fmla="*/ 219075 h 226219"/>
                <a:gd name="connsiteX3" fmla="*/ 180975 w 1990725"/>
                <a:gd name="connsiteY3" fmla="*/ 219075 h 226219"/>
                <a:gd name="connsiteX4" fmla="*/ 180975 w 1990725"/>
                <a:gd name="connsiteY4" fmla="*/ 209550 h 226219"/>
                <a:gd name="connsiteX5" fmla="*/ 292894 w 1990725"/>
                <a:gd name="connsiteY5" fmla="*/ 209550 h 226219"/>
                <a:gd name="connsiteX6" fmla="*/ 292894 w 1990725"/>
                <a:gd name="connsiteY6" fmla="*/ 192881 h 226219"/>
                <a:gd name="connsiteX7" fmla="*/ 395288 w 1990725"/>
                <a:gd name="connsiteY7" fmla="*/ 192881 h 226219"/>
                <a:gd name="connsiteX8" fmla="*/ 497682 w 1990725"/>
                <a:gd name="connsiteY8" fmla="*/ 192881 h 226219"/>
                <a:gd name="connsiteX9" fmla="*/ 497682 w 1990725"/>
                <a:gd name="connsiteY9" fmla="*/ 164306 h 226219"/>
                <a:gd name="connsiteX10" fmla="*/ 538163 w 1990725"/>
                <a:gd name="connsiteY10" fmla="*/ 164306 h 226219"/>
                <a:gd name="connsiteX11" fmla="*/ 538163 w 1990725"/>
                <a:gd name="connsiteY11" fmla="*/ 147637 h 226219"/>
                <a:gd name="connsiteX12" fmla="*/ 566738 w 1990725"/>
                <a:gd name="connsiteY12" fmla="*/ 147637 h 226219"/>
                <a:gd name="connsiteX13" fmla="*/ 573882 w 1990725"/>
                <a:gd name="connsiteY13" fmla="*/ 140493 h 226219"/>
                <a:gd name="connsiteX14" fmla="*/ 602457 w 1990725"/>
                <a:gd name="connsiteY14" fmla="*/ 140493 h 226219"/>
                <a:gd name="connsiteX15" fmla="*/ 602457 w 1990725"/>
                <a:gd name="connsiteY15" fmla="*/ 121444 h 226219"/>
                <a:gd name="connsiteX16" fmla="*/ 709613 w 1990725"/>
                <a:gd name="connsiteY16" fmla="*/ 121444 h 226219"/>
                <a:gd name="connsiteX17" fmla="*/ 709613 w 1990725"/>
                <a:gd name="connsiteY17" fmla="*/ 111919 h 226219"/>
                <a:gd name="connsiteX18" fmla="*/ 740569 w 1990725"/>
                <a:gd name="connsiteY18" fmla="*/ 111919 h 226219"/>
                <a:gd name="connsiteX19" fmla="*/ 828675 w 1990725"/>
                <a:gd name="connsiteY19" fmla="*/ 111919 h 226219"/>
                <a:gd name="connsiteX20" fmla="*/ 828675 w 1990725"/>
                <a:gd name="connsiteY20" fmla="*/ 90487 h 226219"/>
                <a:gd name="connsiteX21" fmla="*/ 1052513 w 1990725"/>
                <a:gd name="connsiteY21" fmla="*/ 90487 h 226219"/>
                <a:gd name="connsiteX22" fmla="*/ 1052513 w 1990725"/>
                <a:gd name="connsiteY22" fmla="*/ 69056 h 226219"/>
                <a:gd name="connsiteX23" fmla="*/ 1307307 w 1990725"/>
                <a:gd name="connsiteY23" fmla="*/ 69056 h 226219"/>
                <a:gd name="connsiteX24" fmla="*/ 1307307 w 1990725"/>
                <a:gd name="connsiteY24" fmla="*/ 45244 h 226219"/>
                <a:gd name="connsiteX25" fmla="*/ 1326357 w 1990725"/>
                <a:gd name="connsiteY25" fmla="*/ 45244 h 226219"/>
                <a:gd name="connsiteX26" fmla="*/ 1326357 w 1990725"/>
                <a:gd name="connsiteY26" fmla="*/ 35719 h 226219"/>
                <a:gd name="connsiteX27" fmla="*/ 1462088 w 1990725"/>
                <a:gd name="connsiteY27" fmla="*/ 35719 h 226219"/>
                <a:gd name="connsiteX28" fmla="*/ 1462088 w 1990725"/>
                <a:gd name="connsiteY28" fmla="*/ 14287 h 226219"/>
                <a:gd name="connsiteX29" fmla="*/ 1564482 w 1990725"/>
                <a:gd name="connsiteY29" fmla="*/ 14287 h 226219"/>
                <a:gd name="connsiteX30" fmla="*/ 1564482 w 1990725"/>
                <a:gd name="connsiteY30" fmla="*/ 0 h 226219"/>
                <a:gd name="connsiteX31" fmla="*/ 1793082 w 1990725"/>
                <a:gd name="connsiteY31" fmla="*/ 0 h 226219"/>
                <a:gd name="connsiteX32" fmla="*/ 1793082 w 1990725"/>
                <a:gd name="connsiteY32" fmla="*/ 0 h 226219"/>
                <a:gd name="connsiteX33" fmla="*/ 1831182 w 1990725"/>
                <a:gd name="connsiteY33" fmla="*/ 0 h 226219"/>
                <a:gd name="connsiteX34" fmla="*/ 1890713 w 1990725"/>
                <a:gd name="connsiteY34" fmla="*/ 0 h 226219"/>
                <a:gd name="connsiteX35" fmla="*/ 1950244 w 1990725"/>
                <a:gd name="connsiteY35" fmla="*/ 0 h 226219"/>
                <a:gd name="connsiteX36" fmla="*/ 1990725 w 1990725"/>
                <a:gd name="connsiteY36" fmla="*/ 0 h 22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90725" h="226219">
                  <a:moveTo>
                    <a:pt x="0" y="226219"/>
                  </a:moveTo>
                  <a:lnTo>
                    <a:pt x="107157" y="226219"/>
                  </a:lnTo>
                  <a:lnTo>
                    <a:pt x="107157" y="219075"/>
                  </a:lnTo>
                  <a:lnTo>
                    <a:pt x="180975" y="219075"/>
                  </a:lnTo>
                  <a:lnTo>
                    <a:pt x="180975" y="209550"/>
                  </a:lnTo>
                  <a:lnTo>
                    <a:pt x="292894" y="209550"/>
                  </a:lnTo>
                  <a:lnTo>
                    <a:pt x="292894" y="192881"/>
                  </a:lnTo>
                  <a:lnTo>
                    <a:pt x="395288" y="192881"/>
                  </a:lnTo>
                  <a:lnTo>
                    <a:pt x="497682" y="192881"/>
                  </a:lnTo>
                  <a:lnTo>
                    <a:pt x="497682" y="164306"/>
                  </a:lnTo>
                  <a:lnTo>
                    <a:pt x="538163" y="164306"/>
                  </a:lnTo>
                  <a:lnTo>
                    <a:pt x="538163" y="147637"/>
                  </a:lnTo>
                  <a:lnTo>
                    <a:pt x="566738" y="147637"/>
                  </a:lnTo>
                  <a:lnTo>
                    <a:pt x="573882" y="140493"/>
                  </a:lnTo>
                  <a:lnTo>
                    <a:pt x="602457" y="140493"/>
                  </a:lnTo>
                  <a:lnTo>
                    <a:pt x="602457" y="121444"/>
                  </a:lnTo>
                  <a:lnTo>
                    <a:pt x="709613" y="121444"/>
                  </a:lnTo>
                  <a:lnTo>
                    <a:pt x="709613" y="111919"/>
                  </a:lnTo>
                  <a:lnTo>
                    <a:pt x="740569" y="111919"/>
                  </a:lnTo>
                  <a:lnTo>
                    <a:pt x="828675" y="111919"/>
                  </a:lnTo>
                  <a:lnTo>
                    <a:pt x="828675" y="90487"/>
                  </a:lnTo>
                  <a:lnTo>
                    <a:pt x="1052513" y="90487"/>
                  </a:lnTo>
                  <a:lnTo>
                    <a:pt x="1052513" y="69056"/>
                  </a:lnTo>
                  <a:lnTo>
                    <a:pt x="1307307" y="69056"/>
                  </a:lnTo>
                  <a:lnTo>
                    <a:pt x="1307307" y="45244"/>
                  </a:lnTo>
                  <a:lnTo>
                    <a:pt x="1326357" y="45244"/>
                  </a:lnTo>
                  <a:lnTo>
                    <a:pt x="1326357" y="35719"/>
                  </a:lnTo>
                  <a:lnTo>
                    <a:pt x="1462088" y="35719"/>
                  </a:lnTo>
                  <a:lnTo>
                    <a:pt x="1462088" y="14287"/>
                  </a:lnTo>
                  <a:lnTo>
                    <a:pt x="1564482" y="14287"/>
                  </a:lnTo>
                  <a:lnTo>
                    <a:pt x="1564482" y="0"/>
                  </a:lnTo>
                  <a:lnTo>
                    <a:pt x="1793082" y="0"/>
                  </a:lnTo>
                  <a:lnTo>
                    <a:pt x="1793082" y="0"/>
                  </a:lnTo>
                  <a:lnTo>
                    <a:pt x="1831182" y="0"/>
                  </a:lnTo>
                  <a:lnTo>
                    <a:pt x="1890713" y="0"/>
                  </a:lnTo>
                  <a:lnTo>
                    <a:pt x="1950244" y="0"/>
                  </a:lnTo>
                  <a:lnTo>
                    <a:pt x="1990725"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defTabSz="685800" fontAlgn="base">
                <a:spcBef>
                  <a:spcPct val="0"/>
                </a:spcBef>
                <a:spcAft>
                  <a:spcPct val="0"/>
                </a:spcAft>
                <a:defRPr/>
              </a:pPr>
              <a:endParaRPr lang="en-GB" sz="900" kern="0"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3" name="TextBox 78"/>
            <p:cNvSpPr txBox="1">
              <a:spLocks noChangeArrowheads="1"/>
            </p:cNvSpPr>
            <p:nvPr/>
          </p:nvSpPr>
          <p:spPr bwMode="auto">
            <a:xfrm>
              <a:off x="4440466" y="585037"/>
              <a:ext cx="327229" cy="1891276"/>
            </a:xfrm>
            <a:prstGeom prst="rect">
              <a:avLst/>
            </a:prstGeom>
            <a:noFill/>
            <a:ln w="9525">
              <a:noFill/>
              <a:miter lim="800000"/>
              <a:headEnd/>
              <a:tailEnd/>
            </a:ln>
          </p:spPr>
          <p:txBody>
            <a:bodyPr vert="vert270" wrap="square" lIns="0" tIns="0" rIns="0" bIns="0">
              <a:spAutoFit/>
            </a:bodyPr>
            <a:lstStyle/>
            <a:p>
              <a:pPr algn="ctr" defTabSz="685800" fontAlgn="base">
                <a:spcBef>
                  <a:spcPct val="0"/>
                </a:spcBef>
                <a:spcAft>
                  <a:spcPct val="0"/>
                </a:spcAft>
                <a:defRPr/>
              </a:pPr>
              <a:r>
                <a:rPr lang="en-GB" sz="1400" b="1" kern="0" dirty="0">
                  <a:solidFill>
                    <a:srgbClr val="006068"/>
                  </a:solidFill>
                  <a:latin typeface="+mj-lt"/>
                  <a:ea typeface="Tahoma" panose="020B0604030504040204" pitchFamily="34" charset="0"/>
                  <a:cs typeface="Tahoma" panose="020B0604030504040204" pitchFamily="34" charset="0"/>
                </a:rPr>
                <a:t>BN </a:t>
              </a:r>
              <a:r>
                <a:rPr lang="en-GB" sz="1400" b="1" kern="0" dirty="0" err="1">
                  <a:solidFill>
                    <a:srgbClr val="006068"/>
                  </a:solidFill>
                  <a:latin typeface="+mj-lt"/>
                  <a:ea typeface="Tahoma" panose="020B0604030504040204" pitchFamily="34" charset="0"/>
                  <a:cs typeface="Tahoma" panose="020B0604030504040204" pitchFamily="34" charset="0"/>
                </a:rPr>
                <a:t>có</a:t>
              </a:r>
              <a:r>
                <a:rPr lang="en-GB" sz="1400" b="1" kern="0" dirty="0">
                  <a:solidFill>
                    <a:srgbClr val="006068"/>
                  </a:solidFill>
                  <a:latin typeface="+mj-lt"/>
                  <a:ea typeface="Tahoma" panose="020B0604030504040204" pitchFamily="34" charset="0"/>
                  <a:cs typeface="Tahoma" panose="020B0604030504040204" pitchFamily="34" charset="0"/>
                </a:rPr>
                <a:t> </a:t>
              </a:r>
              <a:r>
                <a:rPr lang="en-GB" sz="1400" b="1" kern="0" dirty="0" err="1">
                  <a:solidFill>
                    <a:srgbClr val="006068"/>
                  </a:solidFill>
                  <a:latin typeface="+mj-lt"/>
                  <a:ea typeface="Tahoma" panose="020B0604030504040204" pitchFamily="34" charset="0"/>
                  <a:cs typeface="Tahoma" panose="020B0604030504040204" pitchFamily="34" charset="0"/>
                </a:rPr>
                <a:t>ít</a:t>
              </a:r>
              <a:r>
                <a:rPr lang="en-GB" sz="1400" b="1" kern="0" dirty="0">
                  <a:solidFill>
                    <a:srgbClr val="006068"/>
                  </a:solidFill>
                  <a:latin typeface="+mj-lt"/>
                  <a:ea typeface="Tahoma" panose="020B0604030504040204" pitchFamily="34" charset="0"/>
                  <a:cs typeface="Tahoma" panose="020B0604030504040204" pitchFamily="34" charset="0"/>
                </a:rPr>
                <a:t> </a:t>
              </a:r>
              <a:r>
                <a:rPr lang="en-GB" sz="1400" b="1" kern="0" dirty="0" err="1">
                  <a:solidFill>
                    <a:srgbClr val="006068"/>
                  </a:solidFill>
                  <a:latin typeface="+mj-lt"/>
                  <a:ea typeface="Tahoma" panose="020B0604030504040204" pitchFamily="34" charset="0"/>
                  <a:cs typeface="Tahoma" panose="020B0604030504040204" pitchFamily="34" charset="0"/>
                </a:rPr>
                <a:t>nhất</a:t>
              </a:r>
              <a:endParaRPr lang="en-GB" sz="1400" b="1" kern="0" dirty="0">
                <a:solidFill>
                  <a:srgbClr val="006068"/>
                </a:solidFill>
                <a:latin typeface="+mj-lt"/>
                <a:ea typeface="Tahoma" panose="020B0604030504040204" pitchFamily="34" charset="0"/>
                <a:cs typeface="Tahoma" panose="020B0604030504040204" pitchFamily="34" charset="0"/>
              </a:endParaRPr>
            </a:p>
            <a:p>
              <a:pPr algn="ctr" defTabSz="685800" fontAlgn="base">
                <a:spcBef>
                  <a:spcPct val="0"/>
                </a:spcBef>
                <a:spcAft>
                  <a:spcPct val="0"/>
                </a:spcAft>
                <a:defRPr/>
              </a:pPr>
              <a:r>
                <a:rPr lang="en-GB" sz="1400" b="1" kern="0" dirty="0">
                  <a:solidFill>
                    <a:srgbClr val="006068"/>
                  </a:solidFill>
                  <a:latin typeface="+mj-lt"/>
                  <a:ea typeface="Tahoma" panose="020B0604030504040204" pitchFamily="34" charset="0"/>
                  <a:cs typeface="Tahoma" panose="020B0604030504040204" pitchFamily="34" charset="0"/>
                </a:rPr>
                <a:t>1 </a:t>
              </a:r>
              <a:r>
                <a:rPr lang="en-GB" sz="1400" b="1" kern="0" dirty="0" err="1">
                  <a:solidFill>
                    <a:srgbClr val="006068"/>
                  </a:solidFill>
                  <a:latin typeface="+mj-lt"/>
                  <a:ea typeface="Tahoma" panose="020B0604030504040204" pitchFamily="34" charset="0"/>
                  <a:cs typeface="Tahoma" panose="020B0604030504040204" pitchFamily="34" charset="0"/>
                </a:rPr>
                <a:t>đợt</a:t>
              </a:r>
              <a:r>
                <a:rPr lang="en-GB" sz="1400" b="1" kern="0" dirty="0">
                  <a:solidFill>
                    <a:srgbClr val="006068"/>
                  </a:solidFill>
                  <a:latin typeface="+mj-lt"/>
                  <a:ea typeface="Tahoma" panose="020B0604030504040204" pitchFamily="34" charset="0"/>
                  <a:cs typeface="Tahoma" panose="020B0604030504040204" pitchFamily="34" charset="0"/>
                </a:rPr>
                <a:t> </a:t>
              </a:r>
              <a:r>
                <a:rPr lang="en-GB" sz="1400" b="1" kern="0" dirty="0" err="1">
                  <a:solidFill>
                    <a:srgbClr val="006068"/>
                  </a:solidFill>
                  <a:latin typeface="+mj-lt"/>
                  <a:ea typeface="Tahoma" panose="020B0604030504040204" pitchFamily="34" charset="0"/>
                  <a:cs typeface="Tahoma" panose="020B0604030504040204" pitchFamily="34" charset="0"/>
                </a:rPr>
                <a:t>cấp</a:t>
              </a:r>
              <a:r>
                <a:rPr lang="en-GB" sz="1400" b="1" kern="0" dirty="0">
                  <a:solidFill>
                    <a:srgbClr val="006068"/>
                  </a:solidFill>
                  <a:latin typeface="+mj-lt"/>
                  <a:ea typeface="Tahoma" panose="020B0604030504040204" pitchFamily="34" charset="0"/>
                  <a:cs typeface="Tahoma" panose="020B0604030504040204" pitchFamily="34" charset="0"/>
                </a:rPr>
                <a:t> (%)</a:t>
              </a:r>
            </a:p>
          </p:txBody>
        </p:sp>
        <p:cxnSp>
          <p:nvCxnSpPr>
            <p:cNvPr id="14" name="Straight Connector 3"/>
            <p:cNvCxnSpPr>
              <a:cxnSpLocks noChangeShapeType="1"/>
            </p:cNvCxnSpPr>
            <p:nvPr/>
          </p:nvCxnSpPr>
          <p:spPr bwMode="auto">
            <a:xfrm>
              <a:off x="5074251" y="731434"/>
              <a:ext cx="0" cy="1564061"/>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5" name="Straight Connector 6"/>
            <p:cNvCxnSpPr>
              <a:cxnSpLocks noChangeShapeType="1"/>
            </p:cNvCxnSpPr>
            <p:nvPr/>
          </p:nvCxnSpPr>
          <p:spPr bwMode="auto">
            <a:xfrm>
              <a:off x="5074251" y="2295495"/>
              <a:ext cx="5258659"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6" name="Straight Connector 14"/>
            <p:cNvCxnSpPr>
              <a:cxnSpLocks noChangeShapeType="1"/>
            </p:cNvCxnSpPr>
            <p:nvPr/>
          </p:nvCxnSpPr>
          <p:spPr bwMode="auto">
            <a:xfrm>
              <a:off x="5109483"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7" name="Straight Connector 28"/>
            <p:cNvCxnSpPr>
              <a:cxnSpLocks noChangeShapeType="1"/>
            </p:cNvCxnSpPr>
            <p:nvPr/>
          </p:nvCxnSpPr>
          <p:spPr bwMode="auto">
            <a:xfrm>
              <a:off x="5493624"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8" name="Straight Connector 29"/>
            <p:cNvCxnSpPr>
              <a:cxnSpLocks noChangeShapeType="1"/>
            </p:cNvCxnSpPr>
            <p:nvPr/>
          </p:nvCxnSpPr>
          <p:spPr bwMode="auto">
            <a:xfrm>
              <a:off x="5875494"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9" name="Straight Connector 30"/>
            <p:cNvCxnSpPr>
              <a:cxnSpLocks noChangeShapeType="1"/>
            </p:cNvCxnSpPr>
            <p:nvPr/>
          </p:nvCxnSpPr>
          <p:spPr bwMode="auto">
            <a:xfrm>
              <a:off x="6260774"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0" name="Straight Connector 31"/>
            <p:cNvCxnSpPr>
              <a:cxnSpLocks noChangeShapeType="1"/>
            </p:cNvCxnSpPr>
            <p:nvPr/>
          </p:nvCxnSpPr>
          <p:spPr bwMode="auto">
            <a:xfrm>
              <a:off x="6643779"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1" name="Straight Connector 32"/>
            <p:cNvCxnSpPr>
              <a:cxnSpLocks noChangeShapeType="1"/>
            </p:cNvCxnSpPr>
            <p:nvPr/>
          </p:nvCxnSpPr>
          <p:spPr bwMode="auto">
            <a:xfrm>
              <a:off x="7026785"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2" name="Straight Connector 33"/>
            <p:cNvCxnSpPr>
              <a:cxnSpLocks noChangeShapeType="1"/>
            </p:cNvCxnSpPr>
            <p:nvPr/>
          </p:nvCxnSpPr>
          <p:spPr bwMode="auto">
            <a:xfrm>
              <a:off x="8948633"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3" name="Straight Connector 34"/>
            <p:cNvCxnSpPr>
              <a:cxnSpLocks noChangeShapeType="1"/>
            </p:cNvCxnSpPr>
            <p:nvPr/>
          </p:nvCxnSpPr>
          <p:spPr bwMode="auto">
            <a:xfrm>
              <a:off x="9336185"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4" name="Straight Connector 35"/>
            <p:cNvCxnSpPr>
              <a:cxnSpLocks noChangeShapeType="1"/>
            </p:cNvCxnSpPr>
            <p:nvPr/>
          </p:nvCxnSpPr>
          <p:spPr bwMode="auto">
            <a:xfrm>
              <a:off x="9718055"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5" name="Straight Connector 36"/>
            <p:cNvCxnSpPr>
              <a:cxnSpLocks noChangeShapeType="1"/>
            </p:cNvCxnSpPr>
            <p:nvPr/>
          </p:nvCxnSpPr>
          <p:spPr bwMode="auto">
            <a:xfrm>
              <a:off x="10104470"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6" name="Straight Connector 50"/>
            <p:cNvCxnSpPr>
              <a:cxnSpLocks noChangeShapeType="1"/>
            </p:cNvCxnSpPr>
            <p:nvPr/>
          </p:nvCxnSpPr>
          <p:spPr bwMode="auto">
            <a:xfrm>
              <a:off x="7410928"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7" name="Straight Connector 51"/>
            <p:cNvCxnSpPr>
              <a:cxnSpLocks noChangeShapeType="1"/>
            </p:cNvCxnSpPr>
            <p:nvPr/>
          </p:nvCxnSpPr>
          <p:spPr bwMode="auto">
            <a:xfrm>
              <a:off x="7800752"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8" name="Straight Connector 52"/>
            <p:cNvCxnSpPr>
              <a:cxnSpLocks noChangeShapeType="1"/>
            </p:cNvCxnSpPr>
            <p:nvPr/>
          </p:nvCxnSpPr>
          <p:spPr bwMode="auto">
            <a:xfrm>
              <a:off x="8181486"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9" name="Straight Connector 53"/>
            <p:cNvCxnSpPr>
              <a:cxnSpLocks noChangeShapeType="1"/>
            </p:cNvCxnSpPr>
            <p:nvPr/>
          </p:nvCxnSpPr>
          <p:spPr bwMode="auto">
            <a:xfrm>
              <a:off x="8571310" y="2295495"/>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sp>
          <p:nvSpPr>
            <p:cNvPr id="30" name="TextBox 9227"/>
            <p:cNvSpPr txBox="1">
              <a:spLocks noChangeArrowheads="1"/>
            </p:cNvSpPr>
            <p:nvPr/>
          </p:nvSpPr>
          <p:spPr bwMode="auto">
            <a:xfrm>
              <a:off x="5289347"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25</a:t>
              </a:r>
            </a:p>
          </p:txBody>
        </p:sp>
        <p:sp>
          <p:nvSpPr>
            <p:cNvPr id="31" name="TextBox 61"/>
            <p:cNvSpPr txBox="1">
              <a:spLocks noChangeArrowheads="1"/>
            </p:cNvSpPr>
            <p:nvPr/>
          </p:nvSpPr>
          <p:spPr bwMode="auto">
            <a:xfrm>
              <a:off x="4905229" y="2329970"/>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0</a:t>
              </a:r>
            </a:p>
          </p:txBody>
        </p:sp>
        <p:sp>
          <p:nvSpPr>
            <p:cNvPr id="32" name="TextBox 62"/>
            <p:cNvSpPr txBox="1">
              <a:spLocks noChangeArrowheads="1"/>
            </p:cNvSpPr>
            <p:nvPr/>
          </p:nvSpPr>
          <p:spPr bwMode="auto">
            <a:xfrm>
              <a:off x="5673465"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50</a:t>
              </a:r>
            </a:p>
          </p:txBody>
        </p:sp>
        <p:sp>
          <p:nvSpPr>
            <p:cNvPr id="33" name="TextBox 63"/>
            <p:cNvSpPr txBox="1">
              <a:spLocks noChangeArrowheads="1"/>
            </p:cNvSpPr>
            <p:nvPr/>
          </p:nvSpPr>
          <p:spPr bwMode="auto">
            <a:xfrm>
              <a:off x="6057584"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75</a:t>
              </a:r>
            </a:p>
          </p:txBody>
        </p:sp>
        <p:sp>
          <p:nvSpPr>
            <p:cNvPr id="34" name="TextBox 64"/>
            <p:cNvSpPr txBox="1">
              <a:spLocks noChangeArrowheads="1"/>
            </p:cNvSpPr>
            <p:nvPr/>
          </p:nvSpPr>
          <p:spPr bwMode="auto">
            <a:xfrm>
              <a:off x="6441702"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100</a:t>
              </a:r>
            </a:p>
          </p:txBody>
        </p:sp>
        <p:sp>
          <p:nvSpPr>
            <p:cNvPr id="35" name="TextBox 65"/>
            <p:cNvSpPr txBox="1">
              <a:spLocks noChangeArrowheads="1"/>
            </p:cNvSpPr>
            <p:nvPr/>
          </p:nvSpPr>
          <p:spPr bwMode="auto">
            <a:xfrm>
              <a:off x="6825820"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125</a:t>
              </a:r>
            </a:p>
          </p:txBody>
        </p:sp>
        <p:sp>
          <p:nvSpPr>
            <p:cNvPr id="36" name="TextBox 66"/>
            <p:cNvSpPr txBox="1">
              <a:spLocks noChangeArrowheads="1"/>
            </p:cNvSpPr>
            <p:nvPr/>
          </p:nvSpPr>
          <p:spPr bwMode="auto">
            <a:xfrm>
              <a:off x="7209938"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150</a:t>
              </a:r>
            </a:p>
          </p:txBody>
        </p:sp>
        <p:sp>
          <p:nvSpPr>
            <p:cNvPr id="37" name="TextBox 67"/>
            <p:cNvSpPr txBox="1">
              <a:spLocks noChangeArrowheads="1"/>
            </p:cNvSpPr>
            <p:nvPr/>
          </p:nvSpPr>
          <p:spPr bwMode="auto">
            <a:xfrm>
              <a:off x="7594056"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175</a:t>
              </a:r>
            </a:p>
          </p:txBody>
        </p:sp>
        <p:sp>
          <p:nvSpPr>
            <p:cNvPr id="38" name="TextBox 68"/>
            <p:cNvSpPr txBox="1">
              <a:spLocks noChangeArrowheads="1"/>
            </p:cNvSpPr>
            <p:nvPr/>
          </p:nvSpPr>
          <p:spPr bwMode="auto">
            <a:xfrm>
              <a:off x="7978174"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200</a:t>
              </a:r>
            </a:p>
          </p:txBody>
        </p:sp>
        <p:sp>
          <p:nvSpPr>
            <p:cNvPr id="39" name="TextBox 69"/>
            <p:cNvSpPr txBox="1">
              <a:spLocks noChangeArrowheads="1"/>
            </p:cNvSpPr>
            <p:nvPr/>
          </p:nvSpPr>
          <p:spPr bwMode="auto">
            <a:xfrm>
              <a:off x="8362292"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225</a:t>
              </a:r>
            </a:p>
          </p:txBody>
        </p:sp>
        <p:sp>
          <p:nvSpPr>
            <p:cNvPr id="40" name="TextBox 70"/>
            <p:cNvSpPr txBox="1">
              <a:spLocks noChangeArrowheads="1"/>
            </p:cNvSpPr>
            <p:nvPr/>
          </p:nvSpPr>
          <p:spPr bwMode="auto">
            <a:xfrm>
              <a:off x="8746410"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250</a:t>
              </a:r>
            </a:p>
          </p:txBody>
        </p:sp>
        <p:sp>
          <p:nvSpPr>
            <p:cNvPr id="41" name="TextBox 71"/>
            <p:cNvSpPr txBox="1">
              <a:spLocks noChangeArrowheads="1"/>
            </p:cNvSpPr>
            <p:nvPr/>
          </p:nvSpPr>
          <p:spPr bwMode="auto">
            <a:xfrm>
              <a:off x="9130529"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275</a:t>
              </a:r>
            </a:p>
          </p:txBody>
        </p:sp>
        <p:sp>
          <p:nvSpPr>
            <p:cNvPr id="42" name="TextBox 72"/>
            <p:cNvSpPr txBox="1">
              <a:spLocks noChangeArrowheads="1"/>
            </p:cNvSpPr>
            <p:nvPr/>
          </p:nvSpPr>
          <p:spPr bwMode="auto">
            <a:xfrm>
              <a:off x="9514647"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300</a:t>
              </a:r>
            </a:p>
          </p:txBody>
        </p:sp>
        <p:sp>
          <p:nvSpPr>
            <p:cNvPr id="43" name="TextBox 73"/>
            <p:cNvSpPr txBox="1">
              <a:spLocks noChangeArrowheads="1"/>
            </p:cNvSpPr>
            <p:nvPr/>
          </p:nvSpPr>
          <p:spPr bwMode="auto">
            <a:xfrm>
              <a:off x="9898759" y="2329971"/>
              <a:ext cx="409449" cy="201600"/>
            </a:xfrm>
            <a:prstGeom prst="rect">
              <a:avLst/>
            </a:prstGeom>
            <a:noFill/>
            <a:ln w="9525">
              <a:noFill/>
              <a:miter lim="800000"/>
              <a:headEnd/>
              <a:tailEnd/>
            </a:ln>
          </p:spPr>
          <p:txBody>
            <a:bodyPr wrap="square" lIns="0" rIns="0">
              <a:noAutofit/>
            </a:bodyPr>
            <a:lstStyle/>
            <a:p>
              <a:pPr algn="ct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325</a:t>
              </a:r>
            </a:p>
          </p:txBody>
        </p:sp>
        <p:sp>
          <p:nvSpPr>
            <p:cNvPr id="44" name="TextBox 75"/>
            <p:cNvSpPr txBox="1">
              <a:spLocks noChangeArrowheads="1"/>
            </p:cNvSpPr>
            <p:nvPr/>
          </p:nvSpPr>
          <p:spPr bwMode="auto">
            <a:xfrm>
              <a:off x="6034386" y="1372693"/>
              <a:ext cx="1237846" cy="198856"/>
            </a:xfrm>
            <a:prstGeom prst="rect">
              <a:avLst/>
            </a:prstGeom>
            <a:noFill/>
            <a:ln w="9525">
              <a:noFill/>
              <a:miter lim="800000"/>
              <a:headEnd/>
              <a:tailEnd/>
            </a:ln>
          </p:spPr>
          <p:txBody>
            <a:bodyPr wrap="square">
              <a:spAutoFit/>
            </a:bodyPr>
            <a:lstStyle/>
            <a:p>
              <a:pPr algn="ctr" defTabSz="685800" fontAlgn="base">
                <a:spcBef>
                  <a:spcPct val="0"/>
                </a:spcBef>
                <a:spcAft>
                  <a:spcPct val="0"/>
                </a:spcAft>
                <a:defRPr/>
              </a:pPr>
              <a:r>
                <a:rPr lang="en-GB" sz="1100" b="1" kern="0" dirty="0">
                  <a:solidFill>
                    <a:srgbClr val="006068"/>
                  </a:solidFill>
                  <a:latin typeface="Tahoma" panose="020B0604030504040204" pitchFamily="34" charset="0"/>
                  <a:ea typeface="Tahoma" panose="020B0604030504040204" pitchFamily="34" charset="0"/>
                  <a:cs typeface="Tahoma" panose="020B0604030504040204" pitchFamily="34" charset="0"/>
                </a:rPr>
                <a:t>Placebo </a:t>
              </a:r>
              <a:r>
                <a:rPr lang="en-GB" sz="1100" b="1" kern="0" dirty="0" err="1">
                  <a:solidFill>
                    <a:srgbClr val="006068"/>
                  </a:solidFill>
                  <a:latin typeface="Tahoma" panose="020B0604030504040204" pitchFamily="34" charset="0"/>
                  <a:ea typeface="Tahoma" panose="020B0604030504040204" pitchFamily="34" charset="0"/>
                  <a:cs typeface="Tahoma" panose="020B0604030504040204" pitchFamily="34" charset="0"/>
                </a:rPr>
                <a:t>Respimat</a:t>
              </a:r>
              <a:r>
                <a:rPr lang="en-GB" sz="1100" b="1" kern="0" baseline="30000" dirty="0">
                  <a:solidFill>
                    <a:srgbClr val="006068"/>
                  </a:solidFill>
                  <a:latin typeface="Tahoma" panose="020B0604030504040204" pitchFamily="34" charset="0"/>
                  <a:ea typeface="Tahoma" panose="020B0604030504040204" pitchFamily="34" charset="0"/>
                  <a:cs typeface="Tahoma" panose="020B0604030504040204" pitchFamily="34" charset="0"/>
                </a:rPr>
                <a:t>®</a:t>
              </a:r>
              <a:r>
                <a:rPr lang="en-GB" sz="1100" b="1"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p>
          </p:txBody>
        </p:sp>
        <p:sp>
          <p:nvSpPr>
            <p:cNvPr id="45" name="TextBox 76"/>
            <p:cNvSpPr txBox="1">
              <a:spLocks noChangeArrowheads="1"/>
            </p:cNvSpPr>
            <p:nvPr/>
          </p:nvSpPr>
          <p:spPr bwMode="auto">
            <a:xfrm>
              <a:off x="8958061" y="1659036"/>
              <a:ext cx="1389182" cy="198856"/>
            </a:xfrm>
            <a:prstGeom prst="rect">
              <a:avLst/>
            </a:prstGeom>
            <a:noFill/>
            <a:ln w="9525">
              <a:noFill/>
              <a:miter lim="800000"/>
              <a:headEnd/>
              <a:tailEnd/>
            </a:ln>
          </p:spPr>
          <p:txBody>
            <a:bodyPr wrap="square">
              <a:spAutoFit/>
            </a:bodyPr>
            <a:lstStyle/>
            <a:p>
              <a:pPr algn="ctr" defTabSz="685800" fontAlgn="base">
                <a:spcBef>
                  <a:spcPct val="0"/>
                </a:spcBef>
                <a:spcAft>
                  <a:spcPct val="0"/>
                </a:spcAft>
                <a:defRPr/>
              </a:pPr>
              <a:r>
                <a:rPr lang="en-GB" sz="1100" b="1" kern="0" dirty="0">
                  <a:solidFill>
                    <a:srgbClr val="006068"/>
                  </a:solidFill>
                  <a:latin typeface="Tahoma" panose="020B0604030504040204" pitchFamily="34" charset="0"/>
                  <a:ea typeface="Tahoma" panose="020B0604030504040204" pitchFamily="34" charset="0"/>
                  <a:cs typeface="Tahoma" panose="020B0604030504040204" pitchFamily="34" charset="0"/>
                </a:rPr>
                <a:t>Tiotropium Respimat</a:t>
              </a:r>
              <a:r>
                <a:rPr lang="en-GB" sz="1100" b="1" kern="0" baseline="30000" dirty="0">
                  <a:solidFill>
                    <a:srgbClr val="006068"/>
                  </a:solidFill>
                  <a:latin typeface="Tahoma" panose="020B0604030504040204" pitchFamily="34" charset="0"/>
                  <a:ea typeface="Tahoma" panose="020B0604030504040204" pitchFamily="34" charset="0"/>
                  <a:cs typeface="Tahoma" panose="020B0604030504040204" pitchFamily="34" charset="0"/>
                </a:rPr>
                <a:t>®</a:t>
              </a:r>
              <a:r>
                <a:rPr lang="en-GB" sz="1100" b="1"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p>
          </p:txBody>
        </p:sp>
        <p:sp>
          <p:nvSpPr>
            <p:cNvPr id="46" name="TextBox 18"/>
            <p:cNvSpPr txBox="1">
              <a:spLocks noChangeArrowheads="1"/>
            </p:cNvSpPr>
            <p:nvPr/>
          </p:nvSpPr>
          <p:spPr bwMode="auto">
            <a:xfrm>
              <a:off x="4207066" y="2358974"/>
              <a:ext cx="1331996" cy="713543"/>
            </a:xfrm>
            <a:prstGeom prst="rect">
              <a:avLst/>
            </a:prstGeom>
            <a:noFill/>
            <a:ln w="9525">
              <a:noFill/>
              <a:miter lim="800000"/>
              <a:headEnd/>
              <a:tailEnd/>
            </a:ln>
          </p:spPr>
          <p:txBody>
            <a:bodyPr>
              <a:spAutoFit/>
            </a:bodyPr>
            <a:lstStyle/>
            <a:p>
              <a:pPr defTabSz="685800" fontAlgn="base">
                <a:spcBef>
                  <a:spcPts val="30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Patients at risk</a:t>
              </a:r>
            </a:p>
            <a:p>
              <a:pPr defTabSz="685800" fontAlgn="base">
                <a:spcBef>
                  <a:spcPts val="15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Placebo</a:t>
              </a:r>
              <a:b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br>
              <a:r>
                <a:rPr lang="en-GB" sz="1000" b="1" kern="0" dirty="0" err="1">
                  <a:solidFill>
                    <a:srgbClr val="006068"/>
                  </a:solidFill>
                  <a:latin typeface="Tahoma" panose="020B0604030504040204" pitchFamily="34" charset="0"/>
                  <a:ea typeface="Tahoma" panose="020B0604030504040204" pitchFamily="34" charset="0"/>
                  <a:cs typeface="Tahoma" panose="020B0604030504040204" pitchFamily="34" charset="0"/>
                </a:rPr>
                <a:t>Respimat</a:t>
              </a:r>
              <a:r>
                <a:rPr lang="en-GB" sz="1000" b="1" kern="0" baseline="30000" dirty="0">
                  <a:solidFill>
                    <a:srgbClr val="006068"/>
                  </a:solidFill>
                  <a:latin typeface="Tahoma" panose="020B0604030504040204" pitchFamily="34" charset="0"/>
                  <a:ea typeface="Tahoma" panose="020B0604030504040204" pitchFamily="34" charset="0"/>
                  <a:cs typeface="Tahoma" panose="020B0604030504040204" pitchFamily="34" charset="0"/>
                </a:rPr>
                <a:t>®</a:t>
              </a:r>
            </a:p>
            <a:p>
              <a:pPr defTabSz="685800" fontAlgn="base">
                <a:spcBef>
                  <a:spcPts val="375"/>
                </a:spcBef>
                <a:spcAft>
                  <a:spcPct val="0"/>
                </a:spcAft>
                <a:defRPr/>
              </a:pPr>
              <a:r>
                <a:rPr lang="en-GB" sz="1000" b="1" kern="0" dirty="0" err="1">
                  <a:solidFill>
                    <a:srgbClr val="006068"/>
                  </a:solidFill>
                  <a:latin typeface="Tahoma" panose="020B0604030504040204" pitchFamily="34" charset="0"/>
                  <a:ea typeface="Tahoma" panose="020B0604030504040204" pitchFamily="34" charset="0"/>
                  <a:cs typeface="Tahoma" panose="020B0604030504040204" pitchFamily="34" charset="0"/>
                </a:rPr>
                <a:t>Tiotropium</a:t>
              </a: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 </a:t>
              </a:r>
              <a:b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br>
              <a:r>
                <a:rPr lang="en-GB" sz="1000" b="1" kern="0" dirty="0" err="1">
                  <a:solidFill>
                    <a:srgbClr val="006068"/>
                  </a:solidFill>
                  <a:latin typeface="Tahoma" panose="020B0604030504040204" pitchFamily="34" charset="0"/>
                  <a:ea typeface="Tahoma" panose="020B0604030504040204" pitchFamily="34" charset="0"/>
                  <a:cs typeface="Tahoma" panose="020B0604030504040204" pitchFamily="34" charset="0"/>
                </a:rPr>
                <a:t>Respimat</a:t>
              </a:r>
              <a:r>
                <a:rPr lang="en-GB" sz="1000" b="1" kern="0" baseline="30000" dirty="0">
                  <a:solidFill>
                    <a:srgbClr val="006068"/>
                  </a:solidFill>
                  <a:latin typeface="Tahoma" panose="020B0604030504040204" pitchFamily="34" charset="0"/>
                  <a:ea typeface="Tahoma" panose="020B0604030504040204" pitchFamily="34" charset="0"/>
                  <a:cs typeface="Tahoma" panose="020B0604030504040204" pitchFamily="34" charset="0"/>
                </a:rPr>
                <a:t>®</a:t>
              </a:r>
              <a:endPar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endParaRPr>
            </a:p>
          </p:txBody>
        </p:sp>
        <p:grpSp>
          <p:nvGrpSpPr>
            <p:cNvPr id="47" name="Group 46"/>
            <p:cNvGrpSpPr/>
            <p:nvPr/>
          </p:nvGrpSpPr>
          <p:grpSpPr>
            <a:xfrm>
              <a:off x="4905229" y="2820041"/>
              <a:ext cx="5402979" cy="201600"/>
              <a:chOff x="5852771" y="2876290"/>
              <a:chExt cx="4370424" cy="201600"/>
            </a:xfrm>
          </p:grpSpPr>
          <p:sp>
            <p:nvSpPr>
              <p:cNvPr id="88" name="TextBox 87"/>
              <p:cNvSpPr txBox="1"/>
              <p:nvPr/>
            </p:nvSpPr>
            <p:spPr>
              <a:xfrm>
                <a:off x="5852771"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453</a:t>
                </a:r>
              </a:p>
            </p:txBody>
          </p:sp>
          <p:sp>
            <p:nvSpPr>
              <p:cNvPr id="89" name="TextBox 88"/>
              <p:cNvSpPr txBox="1"/>
              <p:nvPr/>
            </p:nvSpPr>
            <p:spPr>
              <a:xfrm>
                <a:off x="6163481"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396</a:t>
                </a:r>
              </a:p>
            </p:txBody>
          </p:sp>
          <p:sp>
            <p:nvSpPr>
              <p:cNvPr id="90" name="TextBox 89"/>
              <p:cNvSpPr txBox="1"/>
              <p:nvPr/>
            </p:nvSpPr>
            <p:spPr>
              <a:xfrm>
                <a:off x="6474191"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357</a:t>
                </a:r>
              </a:p>
            </p:txBody>
          </p:sp>
          <p:sp>
            <p:nvSpPr>
              <p:cNvPr id="91" name="TextBox 90"/>
              <p:cNvSpPr txBox="1"/>
              <p:nvPr/>
            </p:nvSpPr>
            <p:spPr>
              <a:xfrm>
                <a:off x="6784901"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339</a:t>
                </a:r>
              </a:p>
            </p:txBody>
          </p:sp>
          <p:sp>
            <p:nvSpPr>
              <p:cNvPr id="92" name="TextBox 91"/>
              <p:cNvSpPr txBox="1"/>
              <p:nvPr/>
            </p:nvSpPr>
            <p:spPr>
              <a:xfrm>
                <a:off x="7095613"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323</a:t>
                </a:r>
              </a:p>
            </p:txBody>
          </p:sp>
          <p:sp>
            <p:nvSpPr>
              <p:cNvPr id="93" name="TextBox 92"/>
              <p:cNvSpPr txBox="1"/>
              <p:nvPr/>
            </p:nvSpPr>
            <p:spPr>
              <a:xfrm>
                <a:off x="7406322"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306</a:t>
                </a:r>
              </a:p>
            </p:txBody>
          </p:sp>
          <p:sp>
            <p:nvSpPr>
              <p:cNvPr id="94" name="TextBox 93"/>
              <p:cNvSpPr txBox="1"/>
              <p:nvPr/>
            </p:nvSpPr>
            <p:spPr>
              <a:xfrm>
                <a:off x="7717033"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290</a:t>
                </a:r>
              </a:p>
            </p:txBody>
          </p:sp>
          <p:sp>
            <p:nvSpPr>
              <p:cNvPr id="95" name="TextBox 94"/>
              <p:cNvSpPr txBox="1"/>
              <p:nvPr/>
            </p:nvSpPr>
            <p:spPr>
              <a:xfrm>
                <a:off x="8027742"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272</a:t>
                </a:r>
              </a:p>
            </p:txBody>
          </p:sp>
          <p:sp>
            <p:nvSpPr>
              <p:cNvPr id="96" name="TextBox 95"/>
              <p:cNvSpPr txBox="1"/>
              <p:nvPr/>
            </p:nvSpPr>
            <p:spPr>
              <a:xfrm>
                <a:off x="8338453"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263</a:t>
                </a:r>
              </a:p>
            </p:txBody>
          </p:sp>
          <p:sp>
            <p:nvSpPr>
              <p:cNvPr id="97" name="TextBox 96"/>
              <p:cNvSpPr txBox="1"/>
              <p:nvPr/>
            </p:nvSpPr>
            <p:spPr>
              <a:xfrm>
                <a:off x="8649161"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251</a:t>
                </a:r>
              </a:p>
            </p:txBody>
          </p:sp>
          <p:sp>
            <p:nvSpPr>
              <p:cNvPr id="98" name="TextBox 97"/>
              <p:cNvSpPr txBox="1"/>
              <p:nvPr/>
            </p:nvSpPr>
            <p:spPr>
              <a:xfrm>
                <a:off x="8959872"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241</a:t>
                </a:r>
              </a:p>
            </p:txBody>
          </p:sp>
          <p:sp>
            <p:nvSpPr>
              <p:cNvPr id="99" name="TextBox 98"/>
              <p:cNvSpPr txBox="1"/>
              <p:nvPr/>
            </p:nvSpPr>
            <p:spPr>
              <a:xfrm>
                <a:off x="9270585"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227</a:t>
                </a:r>
              </a:p>
            </p:txBody>
          </p:sp>
          <p:sp>
            <p:nvSpPr>
              <p:cNvPr id="100" name="TextBox 99"/>
              <p:cNvSpPr txBox="1"/>
              <p:nvPr/>
            </p:nvSpPr>
            <p:spPr>
              <a:xfrm>
                <a:off x="9581293"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212</a:t>
                </a:r>
              </a:p>
            </p:txBody>
          </p:sp>
          <p:sp>
            <p:nvSpPr>
              <p:cNvPr id="101" name="TextBox 100"/>
              <p:cNvSpPr txBox="1"/>
              <p:nvPr/>
            </p:nvSpPr>
            <p:spPr>
              <a:xfrm>
                <a:off x="9891995" y="287629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203</a:t>
                </a:r>
              </a:p>
            </p:txBody>
          </p:sp>
        </p:grpSp>
        <p:grpSp>
          <p:nvGrpSpPr>
            <p:cNvPr id="48" name="Group 47"/>
            <p:cNvGrpSpPr/>
            <p:nvPr/>
          </p:nvGrpSpPr>
          <p:grpSpPr>
            <a:xfrm>
              <a:off x="4905229" y="2537192"/>
              <a:ext cx="5402979" cy="201600"/>
              <a:chOff x="5852771" y="2612653"/>
              <a:chExt cx="4370424" cy="201600"/>
            </a:xfrm>
          </p:grpSpPr>
          <p:sp>
            <p:nvSpPr>
              <p:cNvPr id="74" name="TextBox 73"/>
              <p:cNvSpPr txBox="1"/>
              <p:nvPr/>
            </p:nvSpPr>
            <p:spPr>
              <a:xfrm>
                <a:off x="5852771"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454</a:t>
                </a:r>
              </a:p>
            </p:txBody>
          </p:sp>
          <p:sp>
            <p:nvSpPr>
              <p:cNvPr id="75" name="TextBox 74"/>
              <p:cNvSpPr txBox="1"/>
              <p:nvPr/>
            </p:nvSpPr>
            <p:spPr>
              <a:xfrm>
                <a:off x="6163481"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393</a:t>
                </a:r>
              </a:p>
            </p:txBody>
          </p:sp>
          <p:sp>
            <p:nvSpPr>
              <p:cNvPr id="76" name="TextBox 75"/>
              <p:cNvSpPr txBox="1"/>
              <p:nvPr/>
            </p:nvSpPr>
            <p:spPr>
              <a:xfrm>
                <a:off x="6474191"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345</a:t>
                </a:r>
              </a:p>
            </p:txBody>
          </p:sp>
          <p:sp>
            <p:nvSpPr>
              <p:cNvPr id="77" name="TextBox 76"/>
              <p:cNvSpPr txBox="1"/>
              <p:nvPr/>
            </p:nvSpPr>
            <p:spPr>
              <a:xfrm>
                <a:off x="6784901"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302</a:t>
                </a:r>
              </a:p>
            </p:txBody>
          </p:sp>
          <p:sp>
            <p:nvSpPr>
              <p:cNvPr id="78" name="TextBox 77"/>
              <p:cNvSpPr txBox="1"/>
              <p:nvPr/>
            </p:nvSpPr>
            <p:spPr>
              <a:xfrm>
                <a:off x="7095613"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280</a:t>
                </a:r>
              </a:p>
            </p:txBody>
          </p:sp>
          <p:sp>
            <p:nvSpPr>
              <p:cNvPr id="79" name="TextBox 78"/>
              <p:cNvSpPr txBox="1"/>
              <p:nvPr/>
            </p:nvSpPr>
            <p:spPr>
              <a:xfrm>
                <a:off x="7406322"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250</a:t>
                </a:r>
              </a:p>
            </p:txBody>
          </p:sp>
          <p:sp>
            <p:nvSpPr>
              <p:cNvPr id="80" name="TextBox 79"/>
              <p:cNvSpPr txBox="1"/>
              <p:nvPr/>
            </p:nvSpPr>
            <p:spPr>
              <a:xfrm>
                <a:off x="7717033"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236</a:t>
                </a:r>
              </a:p>
            </p:txBody>
          </p:sp>
          <p:sp>
            <p:nvSpPr>
              <p:cNvPr id="81" name="TextBox 80"/>
              <p:cNvSpPr txBox="1"/>
              <p:nvPr/>
            </p:nvSpPr>
            <p:spPr>
              <a:xfrm>
                <a:off x="8027742"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219</a:t>
                </a:r>
              </a:p>
            </p:txBody>
          </p:sp>
          <p:sp>
            <p:nvSpPr>
              <p:cNvPr id="82" name="TextBox 81"/>
              <p:cNvSpPr txBox="1"/>
              <p:nvPr/>
            </p:nvSpPr>
            <p:spPr>
              <a:xfrm>
                <a:off x="8338453"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207</a:t>
                </a:r>
              </a:p>
            </p:txBody>
          </p:sp>
          <p:sp>
            <p:nvSpPr>
              <p:cNvPr id="83" name="TextBox 82"/>
              <p:cNvSpPr txBox="1"/>
              <p:nvPr/>
            </p:nvSpPr>
            <p:spPr>
              <a:xfrm>
                <a:off x="8649161"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190</a:t>
                </a:r>
              </a:p>
            </p:txBody>
          </p:sp>
          <p:sp>
            <p:nvSpPr>
              <p:cNvPr id="84" name="TextBox 83"/>
              <p:cNvSpPr txBox="1"/>
              <p:nvPr/>
            </p:nvSpPr>
            <p:spPr>
              <a:xfrm>
                <a:off x="8959872"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180</a:t>
                </a:r>
              </a:p>
            </p:txBody>
          </p:sp>
          <p:sp>
            <p:nvSpPr>
              <p:cNvPr id="85" name="TextBox 84"/>
              <p:cNvSpPr txBox="1"/>
              <p:nvPr/>
            </p:nvSpPr>
            <p:spPr>
              <a:xfrm>
                <a:off x="9270585"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163</a:t>
                </a:r>
              </a:p>
            </p:txBody>
          </p:sp>
          <p:sp>
            <p:nvSpPr>
              <p:cNvPr id="86" name="TextBox 85"/>
              <p:cNvSpPr txBox="1"/>
              <p:nvPr/>
            </p:nvSpPr>
            <p:spPr>
              <a:xfrm>
                <a:off x="9581293"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154</a:t>
                </a:r>
              </a:p>
            </p:txBody>
          </p:sp>
          <p:sp>
            <p:nvSpPr>
              <p:cNvPr id="87" name="TextBox 86"/>
              <p:cNvSpPr txBox="1"/>
              <p:nvPr/>
            </p:nvSpPr>
            <p:spPr>
              <a:xfrm>
                <a:off x="9891995" y="261265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1000" kern="0" dirty="0">
                    <a:solidFill>
                      <a:srgbClr val="006068"/>
                    </a:solidFill>
                    <a:latin typeface="Tahoma" panose="020B0604030504040204" pitchFamily="34" charset="0"/>
                    <a:ea typeface="Tahoma" panose="020B0604030504040204" pitchFamily="34" charset="0"/>
                    <a:cs typeface="Tahoma" panose="020B0604030504040204" pitchFamily="34" charset="0"/>
                  </a:rPr>
                  <a:t>146</a:t>
                </a:r>
              </a:p>
            </p:txBody>
          </p:sp>
        </p:grpSp>
        <p:grpSp>
          <p:nvGrpSpPr>
            <p:cNvPr id="49" name="Group 48"/>
            <p:cNvGrpSpPr/>
            <p:nvPr/>
          </p:nvGrpSpPr>
          <p:grpSpPr>
            <a:xfrm>
              <a:off x="5023108" y="821547"/>
              <a:ext cx="51144" cy="1425365"/>
              <a:chOff x="4711812" y="821548"/>
              <a:chExt cx="51144" cy="1425365"/>
            </a:xfrm>
          </p:grpSpPr>
          <p:cxnSp>
            <p:nvCxnSpPr>
              <p:cNvPr id="63" name="Straight Connector 11"/>
              <p:cNvCxnSpPr>
                <a:cxnSpLocks noChangeShapeType="1"/>
              </p:cNvCxnSpPr>
              <p:nvPr/>
            </p:nvCxnSpPr>
            <p:spPr bwMode="auto">
              <a:xfrm>
                <a:off x="4711812" y="821548"/>
                <a:ext cx="51144"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4" name="Straight Connector 22"/>
              <p:cNvCxnSpPr>
                <a:cxnSpLocks noChangeShapeType="1"/>
              </p:cNvCxnSpPr>
              <p:nvPr/>
            </p:nvCxnSpPr>
            <p:spPr bwMode="auto">
              <a:xfrm>
                <a:off x="4711812" y="964084"/>
                <a:ext cx="51144"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5" name="Straight Connector 23"/>
              <p:cNvCxnSpPr>
                <a:cxnSpLocks noChangeShapeType="1"/>
              </p:cNvCxnSpPr>
              <p:nvPr/>
            </p:nvCxnSpPr>
            <p:spPr bwMode="auto">
              <a:xfrm>
                <a:off x="4711813" y="1249156"/>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6" name="Straight Connector 26"/>
              <p:cNvCxnSpPr>
                <a:cxnSpLocks noChangeShapeType="1"/>
              </p:cNvCxnSpPr>
              <p:nvPr/>
            </p:nvCxnSpPr>
            <p:spPr bwMode="auto">
              <a:xfrm>
                <a:off x="4711813" y="1819301"/>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7" name="Straight Connector 27"/>
              <p:cNvCxnSpPr>
                <a:cxnSpLocks noChangeShapeType="1"/>
              </p:cNvCxnSpPr>
              <p:nvPr/>
            </p:nvCxnSpPr>
            <p:spPr bwMode="auto">
              <a:xfrm>
                <a:off x="4711813" y="2246913"/>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8" name="Straight Connector 27"/>
              <p:cNvCxnSpPr>
                <a:cxnSpLocks noChangeShapeType="1"/>
              </p:cNvCxnSpPr>
              <p:nvPr/>
            </p:nvCxnSpPr>
            <p:spPr bwMode="auto">
              <a:xfrm>
                <a:off x="4711813" y="2104373"/>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69" name="Straight Connector 27"/>
              <p:cNvCxnSpPr>
                <a:cxnSpLocks noChangeShapeType="1"/>
              </p:cNvCxnSpPr>
              <p:nvPr/>
            </p:nvCxnSpPr>
            <p:spPr bwMode="auto">
              <a:xfrm>
                <a:off x="4711813" y="1961837"/>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70" name="Straight Connector 27"/>
              <p:cNvCxnSpPr>
                <a:cxnSpLocks noChangeShapeType="1"/>
              </p:cNvCxnSpPr>
              <p:nvPr/>
            </p:nvCxnSpPr>
            <p:spPr bwMode="auto">
              <a:xfrm>
                <a:off x="4711813" y="1676765"/>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71" name="Straight Connector 27"/>
              <p:cNvCxnSpPr>
                <a:cxnSpLocks noChangeShapeType="1"/>
              </p:cNvCxnSpPr>
              <p:nvPr/>
            </p:nvCxnSpPr>
            <p:spPr bwMode="auto">
              <a:xfrm>
                <a:off x="4711813" y="1534228"/>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72" name="Straight Connector 27"/>
              <p:cNvCxnSpPr>
                <a:cxnSpLocks noChangeShapeType="1"/>
              </p:cNvCxnSpPr>
              <p:nvPr/>
            </p:nvCxnSpPr>
            <p:spPr bwMode="auto">
              <a:xfrm>
                <a:off x="4711813" y="1391692"/>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73" name="Straight Connector 27"/>
              <p:cNvCxnSpPr>
                <a:cxnSpLocks noChangeShapeType="1"/>
              </p:cNvCxnSpPr>
              <p:nvPr/>
            </p:nvCxnSpPr>
            <p:spPr bwMode="auto">
              <a:xfrm>
                <a:off x="4711813" y="1106619"/>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grpSp>
        <p:grpSp>
          <p:nvGrpSpPr>
            <p:cNvPr id="50" name="Group 49"/>
            <p:cNvGrpSpPr/>
            <p:nvPr/>
          </p:nvGrpSpPr>
          <p:grpSpPr>
            <a:xfrm>
              <a:off x="4663433" y="723036"/>
              <a:ext cx="360000" cy="1629314"/>
              <a:chOff x="4520430" y="723036"/>
              <a:chExt cx="360000" cy="1629314"/>
            </a:xfrm>
          </p:grpSpPr>
          <p:sp>
            <p:nvSpPr>
              <p:cNvPr id="52" name="TextBox 56"/>
              <p:cNvSpPr txBox="1">
                <a:spLocks noChangeArrowheads="1"/>
              </p:cNvSpPr>
              <p:nvPr/>
            </p:nvSpPr>
            <p:spPr bwMode="auto">
              <a:xfrm>
                <a:off x="4520430" y="1865205"/>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20</a:t>
                </a:r>
              </a:p>
            </p:txBody>
          </p:sp>
          <p:sp>
            <p:nvSpPr>
              <p:cNvPr id="53" name="TextBox 9226"/>
              <p:cNvSpPr txBox="1">
                <a:spLocks noChangeArrowheads="1"/>
              </p:cNvSpPr>
              <p:nvPr/>
            </p:nvSpPr>
            <p:spPr bwMode="auto">
              <a:xfrm>
                <a:off x="4520430" y="2150750"/>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0</a:t>
                </a:r>
              </a:p>
            </p:txBody>
          </p:sp>
          <p:sp>
            <p:nvSpPr>
              <p:cNvPr id="54" name="TextBox 55"/>
              <p:cNvSpPr txBox="1">
                <a:spLocks noChangeArrowheads="1"/>
              </p:cNvSpPr>
              <p:nvPr/>
            </p:nvSpPr>
            <p:spPr bwMode="auto">
              <a:xfrm>
                <a:off x="4520430" y="2007976"/>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10</a:t>
                </a:r>
              </a:p>
            </p:txBody>
          </p:sp>
          <p:sp>
            <p:nvSpPr>
              <p:cNvPr id="55" name="TextBox 57"/>
              <p:cNvSpPr txBox="1">
                <a:spLocks noChangeArrowheads="1"/>
              </p:cNvSpPr>
              <p:nvPr/>
            </p:nvSpPr>
            <p:spPr bwMode="auto">
              <a:xfrm>
                <a:off x="4520430" y="1722434"/>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30</a:t>
                </a:r>
              </a:p>
            </p:txBody>
          </p:sp>
          <p:sp>
            <p:nvSpPr>
              <p:cNvPr id="56" name="TextBox 58"/>
              <p:cNvSpPr txBox="1">
                <a:spLocks noChangeArrowheads="1"/>
              </p:cNvSpPr>
              <p:nvPr/>
            </p:nvSpPr>
            <p:spPr bwMode="auto">
              <a:xfrm>
                <a:off x="4520430" y="1579663"/>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40</a:t>
                </a:r>
              </a:p>
            </p:txBody>
          </p:sp>
          <p:sp>
            <p:nvSpPr>
              <p:cNvPr id="57" name="TextBox 59"/>
              <p:cNvSpPr txBox="1">
                <a:spLocks noChangeArrowheads="1"/>
              </p:cNvSpPr>
              <p:nvPr/>
            </p:nvSpPr>
            <p:spPr bwMode="auto">
              <a:xfrm>
                <a:off x="4520430" y="1436891"/>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50</a:t>
                </a:r>
              </a:p>
            </p:txBody>
          </p:sp>
          <p:sp>
            <p:nvSpPr>
              <p:cNvPr id="58" name="TextBox 59"/>
              <p:cNvSpPr txBox="1">
                <a:spLocks noChangeArrowheads="1"/>
              </p:cNvSpPr>
              <p:nvPr/>
            </p:nvSpPr>
            <p:spPr bwMode="auto">
              <a:xfrm>
                <a:off x="4520430" y="1294120"/>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60</a:t>
                </a:r>
              </a:p>
            </p:txBody>
          </p:sp>
          <p:sp>
            <p:nvSpPr>
              <p:cNvPr id="59" name="TextBox 59"/>
              <p:cNvSpPr txBox="1">
                <a:spLocks noChangeArrowheads="1"/>
              </p:cNvSpPr>
              <p:nvPr/>
            </p:nvSpPr>
            <p:spPr bwMode="auto">
              <a:xfrm>
                <a:off x="4520430" y="1151349"/>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70</a:t>
                </a:r>
              </a:p>
            </p:txBody>
          </p:sp>
          <p:sp>
            <p:nvSpPr>
              <p:cNvPr id="60" name="TextBox 59"/>
              <p:cNvSpPr txBox="1">
                <a:spLocks noChangeArrowheads="1"/>
              </p:cNvSpPr>
              <p:nvPr/>
            </p:nvSpPr>
            <p:spPr bwMode="auto">
              <a:xfrm>
                <a:off x="4520430" y="1007693"/>
                <a:ext cx="360000" cy="202485"/>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80</a:t>
                </a:r>
              </a:p>
            </p:txBody>
          </p:sp>
          <p:sp>
            <p:nvSpPr>
              <p:cNvPr id="61" name="TextBox 59"/>
              <p:cNvSpPr txBox="1">
                <a:spLocks noChangeArrowheads="1"/>
              </p:cNvSpPr>
              <p:nvPr/>
            </p:nvSpPr>
            <p:spPr bwMode="auto">
              <a:xfrm>
                <a:off x="4520430" y="865807"/>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90</a:t>
                </a:r>
              </a:p>
            </p:txBody>
          </p:sp>
          <p:sp>
            <p:nvSpPr>
              <p:cNvPr id="62" name="TextBox 59"/>
              <p:cNvSpPr txBox="1">
                <a:spLocks noChangeArrowheads="1"/>
              </p:cNvSpPr>
              <p:nvPr/>
            </p:nvSpPr>
            <p:spPr bwMode="auto">
              <a:xfrm>
                <a:off x="4520430" y="723036"/>
                <a:ext cx="360000" cy="201600"/>
              </a:xfrm>
              <a:prstGeom prst="rect">
                <a:avLst/>
              </a:prstGeom>
              <a:noFill/>
              <a:ln w="9525">
                <a:noFill/>
                <a:miter lim="800000"/>
                <a:headEnd/>
                <a:tailEnd/>
              </a:ln>
            </p:spPr>
            <p:txBody>
              <a:bodyPr rIns="27000">
                <a:noAutofit/>
              </a:bodyPr>
              <a:lstStyle>
                <a:defPPr>
                  <a:defRPr lang="en-US"/>
                </a:defPPr>
                <a:lvl1pPr algn="r" fontAlgn="base">
                  <a:spcBef>
                    <a:spcPct val="0"/>
                  </a:spcBef>
                  <a:spcAft>
                    <a:spcPct val="0"/>
                  </a:spcAft>
                  <a:defRPr sz="700">
                    <a:solidFill>
                      <a:schemeClr val="accent1"/>
                    </a:solidFill>
                    <a:latin typeface="Century Gothic" pitchFamily="34" charset="0"/>
                    <a:cs typeface="Arial" pitchFamily="34" charset="0"/>
                  </a:defRPr>
                </a:lvl1pPr>
              </a:lstStyle>
              <a:p>
                <a:pPr defTabSz="685800">
                  <a:defRPr/>
                </a:pPr>
                <a:r>
                  <a:rPr lang="en-GB" sz="900" b="1" kern="0" dirty="0">
                    <a:solidFill>
                      <a:srgbClr val="006068"/>
                    </a:solidFill>
                    <a:latin typeface="Tahoma" panose="020B0604030504040204" pitchFamily="34" charset="0"/>
                    <a:ea typeface="Tahoma" panose="020B0604030504040204" pitchFamily="34" charset="0"/>
                    <a:cs typeface="Tahoma" panose="020B0604030504040204" pitchFamily="34" charset="0"/>
                  </a:rPr>
                  <a:t>100</a:t>
                </a:r>
              </a:p>
            </p:txBody>
          </p:sp>
        </p:grpSp>
        <p:sp>
          <p:nvSpPr>
            <p:cNvPr id="51" name="TextBox 230"/>
            <p:cNvSpPr txBox="1">
              <a:spLocks noChangeArrowheads="1"/>
            </p:cNvSpPr>
            <p:nvPr/>
          </p:nvSpPr>
          <p:spPr bwMode="auto">
            <a:xfrm>
              <a:off x="9671536" y="2149098"/>
              <a:ext cx="658167" cy="116974"/>
            </a:xfrm>
            <a:prstGeom prst="rect">
              <a:avLst/>
            </a:prstGeom>
            <a:noFill/>
            <a:ln w="9525">
              <a:noFill/>
              <a:miter lim="800000"/>
              <a:headEnd/>
              <a:tailEnd/>
            </a:ln>
          </p:spPr>
          <p:txBody>
            <a:bodyPr wrap="square" lIns="0" tIns="0" rIns="0" bIns="0">
              <a:spAutoFit/>
            </a:bodyPr>
            <a:lstStyle/>
            <a:p>
              <a:pPr algn="r" defTabSz="685800" fontAlgn="base">
                <a:spcBef>
                  <a:spcPct val="0"/>
                </a:spcBef>
                <a:spcAft>
                  <a:spcPct val="0"/>
                </a:spcAft>
                <a:defRPr/>
              </a:pPr>
              <a:r>
                <a:rPr lang="en-GB" sz="1000" b="1" kern="0" dirty="0">
                  <a:solidFill>
                    <a:srgbClr val="006068"/>
                  </a:solidFill>
                  <a:latin typeface="Tahoma" panose="020B0604030504040204" pitchFamily="34" charset="0"/>
                  <a:ea typeface="Tahoma" panose="020B0604030504040204" pitchFamily="34" charset="0"/>
                  <a:cs typeface="Tahoma" panose="020B0604030504040204" pitchFamily="34" charset="0"/>
                </a:rPr>
                <a:t>Time (days)</a:t>
              </a:r>
            </a:p>
          </p:txBody>
        </p:sp>
      </p:grpSp>
      <p:sp>
        <p:nvSpPr>
          <p:cNvPr id="119" name="Rectangle 118"/>
          <p:cNvSpPr/>
          <p:nvPr/>
        </p:nvSpPr>
        <p:spPr>
          <a:xfrm>
            <a:off x="1886655" y="5345426"/>
            <a:ext cx="8539179" cy="889154"/>
          </a:xfrm>
          <a:prstGeom prst="rect">
            <a:avLst/>
          </a:prstGeom>
        </p:spPr>
        <p:txBody>
          <a:bodyPr wrap="square">
            <a:spAutoFit/>
          </a:bodyPr>
          <a:lstStyle/>
          <a:p>
            <a:pPr marL="342900" lvl="1" defTabSz="685800">
              <a:lnSpc>
                <a:spcPct val="150000"/>
              </a:lnSpc>
              <a:defRPr/>
            </a:pPr>
            <a:r>
              <a:rPr lang="en-US" sz="1200" b="1" u="sng" dirty="0" err="1">
                <a:solidFill>
                  <a:srgbClr val="006068"/>
                </a:solidFill>
                <a:latin typeface="+mj-lt"/>
                <a:ea typeface="Tahoma" panose="020B0604030504040204" pitchFamily="34" charset="0"/>
                <a:cs typeface="Tahoma" panose="020B0604030504040204" pitchFamily="34" charset="0"/>
              </a:rPr>
              <a:t>Đợt</a:t>
            </a:r>
            <a:r>
              <a:rPr lang="en-US" sz="1200" b="1" u="sng" dirty="0">
                <a:solidFill>
                  <a:srgbClr val="006068"/>
                </a:solidFill>
                <a:latin typeface="+mj-lt"/>
                <a:ea typeface="Tahoma" panose="020B0604030504040204" pitchFamily="34" charset="0"/>
                <a:cs typeface="Tahoma" panose="020B0604030504040204" pitchFamily="34" charset="0"/>
              </a:rPr>
              <a:t> </a:t>
            </a:r>
            <a:r>
              <a:rPr lang="en-US" sz="1200" b="1" u="sng" dirty="0" err="1">
                <a:solidFill>
                  <a:srgbClr val="006068"/>
                </a:solidFill>
                <a:latin typeface="+mj-lt"/>
                <a:ea typeface="Tahoma" panose="020B0604030504040204" pitchFamily="34" charset="0"/>
                <a:cs typeface="Tahoma" panose="020B0604030504040204" pitchFamily="34" charset="0"/>
              </a:rPr>
              <a:t>cấ</a:t>
            </a:r>
            <a:r>
              <a:rPr lang="en-US" sz="1200" b="1" u="sng" dirty="0">
                <a:solidFill>
                  <a:srgbClr val="006068"/>
                </a:solidFill>
                <a:latin typeface="+mj-lt"/>
                <a:ea typeface="Tahoma" panose="020B0604030504040204" pitchFamily="34" charset="0"/>
                <a:cs typeface="Tahoma" panose="020B0604030504040204" pitchFamily="34" charset="0"/>
              </a:rPr>
              <a:t>p h</a:t>
            </a:r>
            <a:r>
              <a:rPr lang="en-US" sz="1200" b="1" u="sng" dirty="0" err="1">
                <a:solidFill>
                  <a:srgbClr val="006068"/>
                </a:solidFill>
                <a:latin typeface="+mj-lt"/>
                <a:ea typeface="Tahoma" panose="020B0604030504040204" pitchFamily="34" charset="0"/>
                <a:cs typeface="Tahoma" panose="020B0604030504040204" pitchFamily="34" charset="0"/>
              </a:rPr>
              <a:t>en</a:t>
            </a:r>
            <a:r>
              <a:rPr lang="en-US" sz="1200" b="1" u="sng" dirty="0">
                <a:solidFill>
                  <a:srgbClr val="006068"/>
                </a:solidFill>
                <a:latin typeface="+mj-lt"/>
                <a:ea typeface="Tahoma" panose="020B0604030504040204" pitchFamily="34" charset="0"/>
                <a:cs typeface="Tahoma" panose="020B0604030504040204" pitchFamily="34" charset="0"/>
              </a:rPr>
              <a:t> </a:t>
            </a:r>
            <a:r>
              <a:rPr lang="en-US" sz="1200" b="1" dirty="0" err="1">
                <a:solidFill>
                  <a:srgbClr val="006068"/>
                </a:solidFill>
                <a:latin typeface="+mj-lt"/>
                <a:ea typeface="Tahoma" panose="020B0604030504040204" pitchFamily="34" charset="0"/>
                <a:cs typeface="Tahoma" panose="020B0604030504040204" pitchFamily="34" charset="0"/>
              </a:rPr>
              <a:t>được</a:t>
            </a:r>
            <a:r>
              <a:rPr lang="en-US" sz="1200" b="1" dirty="0">
                <a:solidFill>
                  <a:srgbClr val="006068"/>
                </a:solidFill>
                <a:latin typeface="+mj-lt"/>
                <a:ea typeface="Tahoma" panose="020B0604030504040204" pitchFamily="34" charset="0"/>
                <a:cs typeface="Tahoma" panose="020B0604030504040204" pitchFamily="34" charset="0"/>
              </a:rPr>
              <a:t> </a:t>
            </a:r>
            <a:r>
              <a:rPr lang="en-US" sz="1200" b="1" dirty="0" err="1">
                <a:solidFill>
                  <a:srgbClr val="006068"/>
                </a:solidFill>
                <a:latin typeface="+mj-lt"/>
                <a:ea typeface="Tahoma" panose="020B0604030504040204" pitchFamily="34" charset="0"/>
                <a:cs typeface="Tahoma" panose="020B0604030504040204" pitchFamily="34" charset="0"/>
              </a:rPr>
              <a:t>định</a:t>
            </a:r>
            <a:r>
              <a:rPr lang="en-US" sz="1200" b="1" dirty="0">
                <a:solidFill>
                  <a:srgbClr val="006068"/>
                </a:solidFill>
                <a:latin typeface="+mj-lt"/>
                <a:ea typeface="Tahoma" panose="020B0604030504040204" pitchFamily="34" charset="0"/>
                <a:cs typeface="Tahoma" panose="020B0604030504040204" pitchFamily="34" charset="0"/>
              </a:rPr>
              <a:t> </a:t>
            </a:r>
            <a:r>
              <a:rPr lang="en-US" sz="1200" b="1" dirty="0" err="1">
                <a:solidFill>
                  <a:srgbClr val="006068"/>
                </a:solidFill>
                <a:latin typeface="+mj-lt"/>
                <a:ea typeface="Tahoma" panose="020B0604030504040204" pitchFamily="34" charset="0"/>
                <a:cs typeface="Tahoma" panose="020B0604030504040204" pitchFamily="34" charset="0"/>
              </a:rPr>
              <a:t>nghĩa</a:t>
            </a:r>
            <a:r>
              <a:rPr lang="en-US" sz="1200" dirty="0">
                <a:solidFill>
                  <a:srgbClr val="006068"/>
                </a:solidFill>
                <a:latin typeface="+mj-lt"/>
                <a:ea typeface="Tahoma" panose="020B0604030504040204" pitchFamily="34" charset="0"/>
                <a:cs typeface="Tahoma" panose="020B0604030504040204" pitchFamily="34" charset="0"/>
              </a:rPr>
              <a:t>:</a:t>
            </a:r>
          </a:p>
          <a:p>
            <a:pPr marL="557213" lvl="1" indent="-214313" defTabSz="685800">
              <a:lnSpc>
                <a:spcPct val="150000"/>
              </a:lnSpc>
              <a:buFont typeface="Arial" panose="020B0604020202020204" pitchFamily="34" charset="0"/>
              <a:buChar char="•"/>
              <a:defRPr/>
            </a:pPr>
            <a:r>
              <a:rPr lang="en-US" sz="1200" dirty="0" err="1">
                <a:solidFill>
                  <a:srgbClr val="006068"/>
                </a:solidFill>
                <a:latin typeface="+mj-lt"/>
                <a:ea typeface="Tahoma" panose="020B0604030504040204" pitchFamily="34" charset="0"/>
                <a:cs typeface="Tahoma" panose="020B0604030504040204" pitchFamily="34" charset="0"/>
              </a:rPr>
              <a:t>Tăng</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triệu</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chứng</a:t>
            </a:r>
            <a:r>
              <a:rPr lang="en-US" sz="1200" dirty="0">
                <a:solidFill>
                  <a:srgbClr val="006068"/>
                </a:solidFill>
                <a:latin typeface="+mj-lt"/>
                <a:ea typeface="Tahoma" panose="020B0604030504040204" pitchFamily="34" charset="0"/>
                <a:cs typeface="Tahoma" panose="020B0604030504040204" pitchFamily="34" charset="0"/>
              </a:rPr>
              <a:t> so </a:t>
            </a:r>
            <a:r>
              <a:rPr lang="en-US" sz="1200" dirty="0" err="1">
                <a:solidFill>
                  <a:srgbClr val="006068"/>
                </a:solidFill>
                <a:latin typeface="+mj-lt"/>
                <a:ea typeface="Tahoma" panose="020B0604030504040204" pitchFamily="34" charset="0"/>
                <a:cs typeface="Tahoma" panose="020B0604030504040204" pitchFamily="34" charset="0"/>
              </a:rPr>
              <a:t>với</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ngày</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thường</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kéo</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dài</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ít</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nhất</a:t>
            </a:r>
            <a:r>
              <a:rPr lang="en-US" sz="1200" dirty="0">
                <a:solidFill>
                  <a:srgbClr val="006068"/>
                </a:solidFill>
                <a:latin typeface="+mj-lt"/>
                <a:ea typeface="Tahoma" panose="020B0604030504040204" pitchFamily="34" charset="0"/>
                <a:cs typeface="Tahoma" panose="020B0604030504040204" pitchFamily="34" charset="0"/>
              </a:rPr>
              <a:t> 2 </a:t>
            </a:r>
            <a:r>
              <a:rPr lang="en-US" sz="1200" dirty="0" err="1">
                <a:solidFill>
                  <a:srgbClr val="006068"/>
                </a:solidFill>
                <a:latin typeface="+mj-lt"/>
                <a:ea typeface="Tahoma" panose="020B0604030504040204" pitchFamily="34" charset="0"/>
                <a:cs typeface="Tahoma" panose="020B0604030504040204" pitchFamily="34" charset="0"/>
              </a:rPr>
              <a:t>ngày</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liên</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tiếp</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và</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hoặc</a:t>
            </a:r>
            <a:endParaRPr lang="en-US" sz="1200" dirty="0">
              <a:solidFill>
                <a:srgbClr val="006068"/>
              </a:solidFill>
              <a:latin typeface="+mj-lt"/>
              <a:ea typeface="Tahoma" panose="020B0604030504040204" pitchFamily="34" charset="0"/>
              <a:cs typeface="Tahoma" panose="020B0604030504040204" pitchFamily="34" charset="0"/>
            </a:endParaRPr>
          </a:p>
          <a:p>
            <a:pPr marL="557213" lvl="1" indent="-214313" defTabSz="685800">
              <a:lnSpc>
                <a:spcPct val="150000"/>
              </a:lnSpc>
              <a:buFont typeface="Arial" panose="020B0604020202020204" pitchFamily="34" charset="0"/>
              <a:buChar char="•"/>
              <a:defRPr/>
            </a:pPr>
            <a:r>
              <a:rPr lang="en-US" sz="1200" dirty="0" err="1">
                <a:solidFill>
                  <a:srgbClr val="006068"/>
                </a:solidFill>
                <a:latin typeface="+mj-lt"/>
                <a:ea typeface="Tahoma" panose="020B0604030504040204" pitchFamily="34" charset="0"/>
                <a:cs typeface="Tahoma" panose="020B0604030504040204" pitchFamily="34" charset="0"/>
              </a:rPr>
              <a:t>Giảm</a:t>
            </a:r>
            <a:r>
              <a:rPr lang="en-US" sz="1200" dirty="0">
                <a:solidFill>
                  <a:srgbClr val="006068"/>
                </a:solidFill>
                <a:latin typeface="+mj-lt"/>
                <a:ea typeface="Tahoma" panose="020B0604030504040204" pitchFamily="34" charset="0"/>
                <a:cs typeface="Tahoma" panose="020B0604030504040204" pitchFamily="34" charset="0"/>
              </a:rPr>
              <a:t> ≥30% PEF </a:t>
            </a:r>
            <a:r>
              <a:rPr lang="en-US" sz="1200" dirty="0" err="1">
                <a:solidFill>
                  <a:srgbClr val="006068"/>
                </a:solidFill>
                <a:latin typeface="+mj-lt"/>
                <a:ea typeface="Tahoma" panose="020B0604030504040204" pitchFamily="34" charset="0"/>
                <a:cs typeface="Tahoma" panose="020B0604030504040204" pitchFamily="34" charset="0"/>
              </a:rPr>
              <a:t>sáng</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tốt</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nhất</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trong</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ít</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nhất</a:t>
            </a:r>
            <a:r>
              <a:rPr lang="en-US" sz="1200" dirty="0">
                <a:solidFill>
                  <a:srgbClr val="006068"/>
                </a:solidFill>
                <a:latin typeface="+mj-lt"/>
                <a:ea typeface="Tahoma" panose="020B0604030504040204" pitchFamily="34" charset="0"/>
                <a:cs typeface="Tahoma" panose="020B0604030504040204" pitchFamily="34" charset="0"/>
              </a:rPr>
              <a:t> 2 </a:t>
            </a:r>
            <a:r>
              <a:rPr lang="en-US" sz="1200" dirty="0" err="1">
                <a:solidFill>
                  <a:srgbClr val="006068"/>
                </a:solidFill>
                <a:latin typeface="+mj-lt"/>
                <a:ea typeface="Tahoma" panose="020B0604030504040204" pitchFamily="34" charset="0"/>
                <a:cs typeface="Tahoma" panose="020B0604030504040204" pitchFamily="34" charset="0"/>
              </a:rPr>
              <a:t>ngày</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liên</a:t>
            </a:r>
            <a:r>
              <a:rPr lang="en-US" sz="1200" dirty="0">
                <a:solidFill>
                  <a:srgbClr val="006068"/>
                </a:solidFill>
                <a:latin typeface="+mj-lt"/>
                <a:ea typeface="Tahoma" panose="020B0604030504040204" pitchFamily="34" charset="0"/>
                <a:cs typeface="Tahoma" panose="020B0604030504040204" pitchFamily="34" charset="0"/>
              </a:rPr>
              <a:t> </a:t>
            </a:r>
            <a:r>
              <a:rPr lang="en-US" sz="1200" dirty="0" err="1">
                <a:solidFill>
                  <a:srgbClr val="006068"/>
                </a:solidFill>
                <a:latin typeface="+mj-lt"/>
                <a:ea typeface="Tahoma" panose="020B0604030504040204" pitchFamily="34" charset="0"/>
                <a:cs typeface="Tahoma" panose="020B0604030504040204" pitchFamily="34" charset="0"/>
              </a:rPr>
              <a:t>tiếp</a:t>
            </a:r>
            <a:r>
              <a:rPr lang="en-US" sz="1200" dirty="0">
                <a:solidFill>
                  <a:srgbClr val="006068"/>
                </a:solidFill>
                <a:latin typeface="+mj-lt"/>
                <a:ea typeface="Tahoma" panose="020B0604030504040204" pitchFamily="34" charset="0"/>
                <a:cs typeface="Tahoma" panose="020B0604030504040204" pitchFamily="34" charset="0"/>
              </a:rPr>
              <a:t>.</a:t>
            </a:r>
          </a:p>
        </p:txBody>
      </p:sp>
      <p:grpSp>
        <p:nvGrpSpPr>
          <p:cNvPr id="121" name="Group 120"/>
          <p:cNvGrpSpPr/>
          <p:nvPr/>
        </p:nvGrpSpPr>
        <p:grpSpPr>
          <a:xfrm>
            <a:off x="9423461" y="1502453"/>
            <a:ext cx="1042203" cy="1243342"/>
            <a:chOff x="18539499" y="1086554"/>
            <a:chExt cx="908743" cy="1084124"/>
          </a:xfrm>
        </p:grpSpPr>
        <p:pic>
          <p:nvPicPr>
            <p:cNvPr id="122" name="Picture 1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539499" y="1086554"/>
              <a:ext cx="905047" cy="1084124"/>
            </a:xfrm>
            <a:prstGeom prst="rect">
              <a:avLst/>
            </a:prstGeom>
            <a:effectLst>
              <a:outerShdw blurRad="114300" sx="102000" sy="102000" algn="ctr" rotWithShape="0">
                <a:prstClr val="black">
                  <a:alpha val="40000"/>
                </a:prstClr>
              </a:outerShdw>
            </a:effectLst>
          </p:spPr>
        </p:pic>
        <p:sp>
          <p:nvSpPr>
            <p:cNvPr id="123" name="Oval 122"/>
            <p:cNvSpPr/>
            <p:nvPr/>
          </p:nvSpPr>
          <p:spPr>
            <a:xfrm>
              <a:off x="18672313" y="1394610"/>
              <a:ext cx="715617" cy="715617"/>
            </a:xfrm>
            <a:prstGeom prst="ellipse">
              <a:avLst/>
            </a:prstGeom>
            <a:solidFill>
              <a:srgbClr val="993366"/>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1400" kern="0" dirty="0" err="1">
                <a:solidFill>
                  <a:srgbClr val="006068"/>
                </a:solidFill>
                <a:latin typeface="Century Gothic" pitchFamily="34" charset="0"/>
              </a:endParaRPr>
            </a:p>
          </p:txBody>
        </p:sp>
        <p:sp>
          <p:nvSpPr>
            <p:cNvPr id="124" name="TextBox 123"/>
            <p:cNvSpPr txBox="1"/>
            <p:nvPr/>
          </p:nvSpPr>
          <p:spPr>
            <a:xfrm>
              <a:off x="18618104" y="1511494"/>
              <a:ext cx="830138" cy="523270"/>
            </a:xfrm>
            <a:prstGeom prst="rect">
              <a:avLst/>
            </a:prstGeom>
            <a:noFill/>
          </p:spPr>
          <p:txBody>
            <a:bodyPr wrap="square" rtlCol="0">
              <a:noAutofit/>
            </a:bodyPr>
            <a:lstStyle/>
            <a:p>
              <a:pPr algn="ctr" defTabSz="685800">
                <a:defRPr/>
              </a:pPr>
              <a:r>
                <a:rPr lang="en-GB" sz="1200" b="1" kern="0" dirty="0" err="1">
                  <a:solidFill>
                    <a:prstClr val="white"/>
                  </a:solidFill>
                  <a:latin typeface="+mj-lt"/>
                </a:rPr>
                <a:t>Kết</a:t>
              </a:r>
              <a:r>
                <a:rPr lang="en-GB" sz="1200" b="1" kern="0" dirty="0">
                  <a:solidFill>
                    <a:prstClr val="white"/>
                  </a:solidFill>
                  <a:latin typeface="+mj-lt"/>
                </a:rPr>
                <a:t> </a:t>
              </a:r>
              <a:r>
                <a:rPr lang="en-GB" sz="1200" b="1" kern="0" dirty="0" err="1">
                  <a:solidFill>
                    <a:prstClr val="white"/>
                  </a:solidFill>
                  <a:latin typeface="+mj-lt"/>
                </a:rPr>
                <a:t>hợp</a:t>
              </a:r>
              <a:r>
                <a:rPr lang="en-GB" sz="1200" b="1" kern="0" dirty="0">
                  <a:solidFill>
                    <a:prstClr val="white"/>
                  </a:solidFill>
                  <a:latin typeface="+mj-lt"/>
                </a:rPr>
                <a:t> ICS+LABA</a:t>
              </a:r>
            </a:p>
          </p:txBody>
        </p:sp>
      </p:grpSp>
      <p:sp>
        <p:nvSpPr>
          <p:cNvPr id="125" name="TextBox 124"/>
          <p:cNvSpPr txBox="1"/>
          <p:nvPr/>
        </p:nvSpPr>
        <p:spPr>
          <a:xfrm>
            <a:off x="7357810" y="5251342"/>
            <a:ext cx="3323312" cy="190436"/>
          </a:xfrm>
          <a:prstGeom prst="rect">
            <a:avLst/>
          </a:prstGeom>
          <a:noFill/>
        </p:spPr>
        <p:txBody>
          <a:bodyPr wrap="square" rtlCol="0">
            <a:noAutofit/>
          </a:bodyPr>
          <a:lstStyle>
            <a:defPPr>
              <a:defRPr lang="en-US"/>
            </a:defPPr>
            <a:lvl1pPr>
              <a:defRPr sz="1050" b="1">
                <a:solidFill>
                  <a:schemeClr val="accent4"/>
                </a:solidFill>
                <a:latin typeface="Century Gothic" pitchFamily="34" charset="0"/>
              </a:defRPr>
            </a:lvl1pPr>
          </a:lstStyle>
          <a:p>
            <a:pPr defTabSz="685800">
              <a:defRPr/>
            </a:pPr>
            <a:r>
              <a:rPr lang="en-GB" sz="1400" kern="0" dirty="0">
                <a:solidFill>
                  <a:srgbClr val="006068"/>
                </a:solidFill>
                <a:latin typeface="+mj-lt"/>
                <a:ea typeface="Tahoma" panose="020B0604030504040204" pitchFamily="34" charset="0"/>
                <a:cs typeface="Tahoma" panose="020B0604030504040204" pitchFamily="34" charset="0"/>
              </a:rPr>
              <a:t>HR=0.69; p&lt;0.001</a:t>
            </a:r>
          </a:p>
        </p:txBody>
      </p:sp>
      <p:sp>
        <p:nvSpPr>
          <p:cNvPr id="114" name="Title 113"/>
          <p:cNvSpPr>
            <a:spLocks noGrp="1"/>
          </p:cNvSpPr>
          <p:nvPr>
            <p:ph type="title"/>
          </p:nvPr>
        </p:nvSpPr>
        <p:spPr>
          <a:xfrm>
            <a:off x="1045856" y="104084"/>
            <a:ext cx="9863409" cy="715687"/>
          </a:xfrm>
        </p:spPr>
        <p:txBody>
          <a:bodyPr anchor="t">
            <a:noAutofit/>
          </a:bodyPr>
          <a:lstStyle/>
          <a:p>
            <a:pPr algn="ctr"/>
            <a:r>
              <a:rPr lang="en-GB" sz="3200" dirty="0" err="1"/>
              <a:t>PrimoTinA</a:t>
            </a:r>
            <a:r>
              <a:rPr lang="en-GB" sz="3200" dirty="0"/>
              <a:t>-asthma: </a:t>
            </a:r>
            <a:br>
              <a:rPr lang="en-GB" sz="3600" dirty="0"/>
            </a:br>
            <a:r>
              <a:rPr lang="en-GB" sz="2800" b="1" dirty="0" err="1"/>
              <a:t>Tiotropium</a:t>
            </a:r>
            <a:r>
              <a:rPr lang="en-GB" sz="2800" b="1" dirty="0"/>
              <a:t> </a:t>
            </a:r>
            <a:r>
              <a:rPr lang="en-GB" sz="2800" b="1" dirty="0" err="1"/>
              <a:t>Respimat</a:t>
            </a:r>
            <a:r>
              <a:rPr lang="en-GB" sz="2800" b="1" dirty="0"/>
              <a:t> </a:t>
            </a:r>
            <a:r>
              <a:rPr lang="en-GB" sz="2800" b="1" dirty="0" err="1"/>
              <a:t>giảm</a:t>
            </a:r>
            <a:r>
              <a:rPr lang="en-GB" sz="2800" b="1" dirty="0"/>
              <a:t> 31% </a:t>
            </a:r>
            <a:r>
              <a:rPr lang="en-GB" sz="2800" b="1" dirty="0" err="1"/>
              <a:t>nguy</a:t>
            </a:r>
            <a:r>
              <a:rPr lang="en-GB" sz="2800" b="1" dirty="0"/>
              <a:t> </a:t>
            </a:r>
            <a:r>
              <a:rPr lang="en-GB" sz="2800" b="1" dirty="0" err="1"/>
              <a:t>cơ</a:t>
            </a:r>
            <a:r>
              <a:rPr lang="en-GB" sz="2800" b="1" dirty="0"/>
              <a:t> </a:t>
            </a:r>
            <a:r>
              <a:rPr lang="en-GB" sz="2800" b="1" dirty="0" err="1"/>
              <a:t>đến</a:t>
            </a:r>
            <a:r>
              <a:rPr lang="en-GB" sz="2800" b="1" dirty="0"/>
              <a:t> </a:t>
            </a:r>
            <a:r>
              <a:rPr lang="en-GB" sz="2800" b="1" dirty="0" err="1"/>
              <a:t>đợt</a:t>
            </a:r>
            <a:r>
              <a:rPr lang="en-GB" sz="2800" b="1" dirty="0"/>
              <a:t> </a:t>
            </a:r>
            <a:r>
              <a:rPr lang="en-GB" sz="2800" b="1" dirty="0" err="1"/>
              <a:t>cấp</a:t>
            </a:r>
            <a:r>
              <a:rPr lang="en-GB" sz="2800" b="1" dirty="0"/>
              <a:t> hen</a:t>
            </a:r>
            <a:br>
              <a:rPr lang="en-GB" sz="3600" dirty="0"/>
            </a:br>
            <a:endParaRPr lang="vi-VN" sz="3600" dirty="0"/>
          </a:p>
        </p:txBody>
      </p:sp>
      <p:sp>
        <p:nvSpPr>
          <p:cNvPr id="126" name="TextBox 125">
            <a:extLst>
              <a:ext uri="{FF2B5EF4-FFF2-40B4-BE49-F238E27FC236}">
                <a16:creationId xmlns:a16="http://schemas.microsoft.com/office/drawing/2014/main" id="{0E32CC9E-2BF9-48DE-B22D-E5B89D6457D5}"/>
              </a:ext>
            </a:extLst>
          </p:cNvPr>
          <p:cNvSpPr txBox="1"/>
          <p:nvPr/>
        </p:nvSpPr>
        <p:spPr>
          <a:xfrm>
            <a:off x="9312144" y="6642877"/>
            <a:ext cx="2717932" cy="246221"/>
          </a:xfrm>
          <a:prstGeom prst="rect">
            <a:avLst/>
          </a:prstGeom>
          <a:noFill/>
        </p:spPr>
        <p:txBody>
          <a:bodyPr wrap="square" rtlCol="0">
            <a:spAutoFit/>
          </a:bodyPr>
          <a:lstStyle/>
          <a:p>
            <a:r>
              <a:rPr lang="en-GB" sz="1000" dirty="0" err="1">
                <a:solidFill>
                  <a:schemeClr val="bg1">
                    <a:lumMod val="65000"/>
                  </a:schemeClr>
                </a:solidFill>
                <a:latin typeface="+mj-lt"/>
                <a:ea typeface="Tahoma" panose="020B0604030504040204" pitchFamily="34" charset="0"/>
                <a:cs typeface="Tahoma" panose="020B0604030504040204" pitchFamily="34" charset="0"/>
              </a:rPr>
              <a:t>Kerstjens</a:t>
            </a:r>
            <a:r>
              <a:rPr lang="en-GB" sz="1000" dirty="0">
                <a:solidFill>
                  <a:schemeClr val="bg1">
                    <a:lumMod val="65000"/>
                  </a:schemeClr>
                </a:solidFill>
                <a:latin typeface="+mj-lt"/>
                <a:ea typeface="Tahoma" panose="020B0604030504040204" pitchFamily="34" charset="0"/>
                <a:cs typeface="Tahoma" panose="020B0604030504040204" pitchFamily="34" charset="0"/>
              </a:rPr>
              <a:t> et al.  NEJM 2012 1198-1207.</a:t>
            </a:r>
          </a:p>
        </p:txBody>
      </p:sp>
    </p:spTree>
    <p:extLst>
      <p:ext uri="{BB962C8B-B14F-4D97-AF65-F5344CB8AC3E}">
        <p14:creationId xmlns:p14="http://schemas.microsoft.com/office/powerpoint/2010/main" val="349603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left)">
                                      <p:cBhvr>
                                        <p:cTn id="7"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Title Placeholder 1"/>
          <p:cNvSpPr txBox="1">
            <a:spLocks/>
          </p:cNvSpPr>
          <p:nvPr/>
        </p:nvSpPr>
        <p:spPr>
          <a:xfrm>
            <a:off x="1750830" y="1111391"/>
            <a:ext cx="8876211" cy="732488"/>
          </a:xfrm>
          <a:prstGeom prst="rect">
            <a:avLst/>
          </a:prstGeom>
        </p:spPr>
        <p:txBody>
          <a:bodyPr vert="horz" lIns="68580" tIns="34290" rIns="68580" bIns="34290" rtlCol="0" anchor="b"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marL="0" marR="0" lvl="0" indent="0" algn="ctr" defTabSz="685800" rtl="0" eaLnBrk="1" fontAlgn="auto" latinLnBrk="0" hangingPunct="1">
              <a:lnSpc>
                <a:spcPct val="150000"/>
              </a:lnSpc>
              <a:spcBef>
                <a:spcPct val="0"/>
              </a:spcBef>
              <a:spcAft>
                <a:spcPts val="0"/>
              </a:spcAft>
              <a:buClrTx/>
              <a:buSzTx/>
              <a:buFontTx/>
              <a:buNone/>
              <a:tabLst/>
              <a:defRPr/>
            </a:pPr>
            <a:endParaRPr kumimoji="0" lang="en-GB" sz="165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nvGrpSpPr>
          <p:cNvPr id="113" name="Group 112"/>
          <p:cNvGrpSpPr/>
          <p:nvPr/>
        </p:nvGrpSpPr>
        <p:grpSpPr>
          <a:xfrm>
            <a:off x="1151949" y="1477635"/>
            <a:ext cx="10497126" cy="4855463"/>
            <a:chOff x="837172" y="2019773"/>
            <a:chExt cx="6830406" cy="3474242"/>
          </a:xfrm>
        </p:grpSpPr>
        <p:grpSp>
          <p:nvGrpSpPr>
            <p:cNvPr id="2" name="Group 1"/>
            <p:cNvGrpSpPr/>
            <p:nvPr/>
          </p:nvGrpSpPr>
          <p:grpSpPr>
            <a:xfrm>
              <a:off x="6081011" y="2209665"/>
              <a:ext cx="1001935" cy="1002393"/>
              <a:chOff x="7718469" y="-1681404"/>
              <a:chExt cx="1708726" cy="1709503"/>
            </a:xfrm>
          </p:grpSpPr>
          <p:grpSp>
            <p:nvGrpSpPr>
              <p:cNvPr id="3" name="Group 2"/>
              <p:cNvGrpSpPr/>
              <p:nvPr/>
            </p:nvGrpSpPr>
            <p:grpSpPr>
              <a:xfrm>
                <a:off x="7718469" y="-1681404"/>
                <a:ext cx="1708726" cy="1709503"/>
                <a:chOff x="5840024" y="-1486658"/>
                <a:chExt cx="2252927" cy="2253954"/>
              </a:xfrm>
            </p:grpSpPr>
            <p:sp>
              <p:nvSpPr>
                <p:cNvPr id="5" name="Oval 4"/>
                <p:cNvSpPr/>
                <p:nvPr>
                  <p:custDataLst>
                    <p:tags r:id="rId1"/>
                  </p:custDataLst>
                </p:nvPr>
              </p:nvSpPr>
              <p:spPr bwMode="auto">
                <a:xfrm>
                  <a:off x="5840024" y="-1486658"/>
                  <a:ext cx="2252927" cy="2253954"/>
                </a:xfrm>
                <a:prstGeom prst="ellipse">
                  <a:avLst/>
                </a:prstGeom>
                <a:gradFill flip="none" rotWithShape="1">
                  <a:gsLst>
                    <a:gs pos="0">
                      <a:srgbClr val="E46C0A"/>
                    </a:gs>
                    <a:gs pos="50000">
                      <a:srgbClr val="E46C0A">
                        <a:alpha val="95000"/>
                      </a:srgbClr>
                    </a:gs>
                    <a:gs pos="100000">
                      <a:sysClr val="window" lastClr="FFFFFF"/>
                    </a:gs>
                  </a:gsLst>
                  <a:path path="circle">
                    <a:fillToRect l="100000" t="100000"/>
                  </a:path>
                  <a:tileRect r="-100000" b="-100000"/>
                </a:gradFill>
                <a:ln w="12700" cap="flat" cmpd="sng" algn="ctr">
                  <a:noFill/>
                  <a:prstDash val="solid"/>
                  <a:miter lim="800000"/>
                  <a:headEnd type="none" w="med" len="med"/>
                  <a:tailEnd type="none" w="med" len="med"/>
                </a:ln>
                <a:effectLst/>
              </p:spPr>
              <p:txBody>
                <a:bodyPr lIns="0" tIns="0" rIns="0" bIns="0" anchor="ctr" anchorCtr="0"/>
                <a:lstStyle/>
                <a:p>
                  <a:pPr marL="0" marR="0" lvl="0" indent="0" algn="ctr" defTabSz="685800" rtl="0" eaLnBrk="1" fontAlgn="auto" latinLnBrk="0" hangingPunct="1">
                    <a:lnSpc>
                      <a:spcPct val="100000"/>
                    </a:lnSpc>
                    <a:spcBef>
                      <a:spcPts val="150"/>
                    </a:spcBef>
                    <a:spcAft>
                      <a:spcPts val="0"/>
                    </a:spcAft>
                    <a:buClr>
                      <a:srgbClr val="080808"/>
                    </a:buClr>
                    <a:buSzPct val="100000"/>
                    <a:buFontTx/>
                    <a:buNone/>
                    <a:tabLst/>
                    <a:defRPr/>
                  </a:pPr>
                  <a:endParaRPr kumimoji="0" lang="en-GB" sz="900" b="0" i="0" u="none" strike="noStrike" kern="0" cap="none" spc="0" normalizeH="0" baseline="0" noProof="0" dirty="0">
                    <a:ln>
                      <a:noFill/>
                    </a:ln>
                    <a:solidFill>
                      <a:srgbClr val="404040"/>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6" name="Oval 5"/>
                <p:cNvSpPr/>
                <p:nvPr>
                  <p:custDataLst>
                    <p:tags r:id="rId2"/>
                  </p:custDataLst>
                </p:nvPr>
              </p:nvSpPr>
              <p:spPr bwMode="auto">
                <a:xfrm>
                  <a:off x="5975388" y="-1415757"/>
                  <a:ext cx="1982201" cy="1983104"/>
                </a:xfrm>
                <a:prstGeom prst="ellipse">
                  <a:avLst/>
                </a:prstGeom>
                <a:solidFill>
                  <a:srgbClr val="E46C0A"/>
                </a:solidFill>
                <a:ln w="19050" cap="flat" cmpd="sng" algn="ctr">
                  <a:solidFill>
                    <a:sysClr val="window" lastClr="FFFFFF"/>
                  </a:solidFill>
                  <a:prstDash val="solid"/>
                  <a:miter lim="800000"/>
                  <a:headEnd type="none" w="med" len="med"/>
                  <a:tailEnd type="none" w="med" len="med"/>
                </a:ln>
                <a:effectLst>
                  <a:innerShdw blurRad="63500" dist="50800" dir="13500000">
                    <a:prstClr val="black">
                      <a:alpha val="30000"/>
                    </a:prstClr>
                  </a:innerShdw>
                </a:effectLst>
              </p:spPr>
              <p:txBody>
                <a:bodyPr lIns="0" tIns="0" rIns="0" bIns="0" anchor="ctr" anchorCtr="0"/>
                <a:lstStyle/>
                <a:p>
                  <a:pPr marL="0" marR="0" lvl="0" indent="0" algn="ctr" defTabSz="685800" rtl="0" eaLnBrk="1" fontAlgn="auto" latinLnBrk="0" hangingPunct="1">
                    <a:lnSpc>
                      <a:spcPct val="100000"/>
                    </a:lnSpc>
                    <a:spcBef>
                      <a:spcPts val="450"/>
                    </a:spcBef>
                    <a:spcAft>
                      <a:spcPts val="450"/>
                    </a:spcAft>
                    <a:buClrTx/>
                    <a:buSzTx/>
                    <a:buFontTx/>
                    <a:buNone/>
                    <a:tabLst/>
                    <a:defRPr/>
                  </a:pPr>
                  <a:endParaRPr kumimoji="0" lang="en-GB" sz="900" b="1" i="0" u="none" strike="noStrike" kern="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4" name="Rectangle 3"/>
              <p:cNvSpPr/>
              <p:nvPr/>
            </p:nvSpPr>
            <p:spPr>
              <a:xfrm>
                <a:off x="7740777" y="-1409032"/>
                <a:ext cx="1674440" cy="1077218"/>
              </a:xfrm>
              <a:prstGeom prst="rect">
                <a:avLst/>
              </a:prstGeom>
            </p:spPr>
            <p:txBody>
              <a:bodyPr wrap="square" anchor="ctr" anchorCtr="0">
                <a:noAutofit/>
              </a:bodyPr>
              <a:lstStyle/>
              <a:p>
                <a:pPr marL="0" marR="0" lvl="0" indent="0" algn="ctr" defTabSz="685800" rtl="0" eaLnBrk="1" fontAlgn="base" latinLnBrk="0" hangingPunct="1">
                  <a:lnSpc>
                    <a:spcPct val="100000"/>
                  </a:lnSpc>
                  <a:spcBef>
                    <a:spcPts val="450"/>
                  </a:spcBef>
                  <a:spcAft>
                    <a:spcPts val="450"/>
                  </a:spcAft>
                  <a:buClrTx/>
                  <a:buSzTx/>
                  <a:buFontTx/>
                  <a:buNone/>
                  <a:tabLst/>
                  <a:defRPr/>
                </a:pPr>
                <a:r>
                  <a:rPr kumimoji="0" lang="en-GB" sz="2400" b="1" i="0" u="none" strike="noStrike" kern="0" cap="none" spc="0" normalizeH="0" baseline="0" noProof="0" dirty="0" err="1">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Giảm</a:t>
                </a:r>
                <a:br>
                  <a:rPr kumimoji="0" lang="en-GB" sz="2400" b="1" i="0" u="none" strike="noStrike" kern="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br>
                <a:r>
                  <a:rPr kumimoji="0" lang="en-GB" sz="2400" b="1" i="0" u="none" strike="noStrike" kern="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21%</a:t>
                </a:r>
              </a:p>
            </p:txBody>
          </p:sp>
        </p:grpSp>
        <p:sp>
          <p:nvSpPr>
            <p:cNvPr id="7" name="TextBox 6"/>
            <p:cNvSpPr txBox="1"/>
            <p:nvPr/>
          </p:nvSpPr>
          <p:spPr>
            <a:xfrm>
              <a:off x="2197154" y="3116840"/>
              <a:ext cx="3323312" cy="190436"/>
            </a:xfrm>
            <a:prstGeom prst="rect">
              <a:avLst/>
            </a:prstGeom>
            <a:noFill/>
          </p:spPr>
          <p:txBody>
            <a:bodyPr wrap="square" rtlCol="0">
              <a:noAutofit/>
            </a:bodyPr>
            <a:lstStyle>
              <a:defPPr>
                <a:defRPr lang="en-US"/>
              </a:defPPr>
              <a:lvl1pPr>
                <a:defRPr sz="1050" b="1">
                  <a:solidFill>
                    <a:schemeClr val="accent4"/>
                  </a:solidFill>
                  <a:latin typeface="Century Gothic" pitchFamily="34" charset="0"/>
                </a:defRPr>
              </a:lvl1p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HR=0.79; p=0.03</a:t>
              </a:r>
            </a:p>
          </p:txBody>
        </p:sp>
        <p:grpSp>
          <p:nvGrpSpPr>
            <p:cNvPr id="8" name="Group 7"/>
            <p:cNvGrpSpPr/>
            <p:nvPr/>
          </p:nvGrpSpPr>
          <p:grpSpPr>
            <a:xfrm>
              <a:off x="837172" y="2246219"/>
              <a:ext cx="5448287" cy="2627440"/>
              <a:chOff x="3514199" y="-515923"/>
              <a:chExt cx="7530950" cy="3754117"/>
            </a:xfrm>
          </p:grpSpPr>
          <p:sp>
            <p:nvSpPr>
              <p:cNvPr id="9" name="Rounded Rectangle 8"/>
              <p:cNvSpPr/>
              <p:nvPr/>
            </p:nvSpPr>
            <p:spPr>
              <a:xfrm>
                <a:off x="4953895" y="2700460"/>
                <a:ext cx="5375810" cy="246177"/>
              </a:xfrm>
              <a:prstGeom prst="roundRect">
                <a:avLst/>
              </a:prstGeom>
              <a:noFill/>
              <a:ln w="9525" cap="flat" cmpd="sng" algn="ctr">
                <a:solidFill>
                  <a:srgbClr val="839FA8"/>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err="1">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0" name="Rounded Rectangle 9"/>
              <p:cNvSpPr/>
              <p:nvPr/>
            </p:nvSpPr>
            <p:spPr>
              <a:xfrm>
                <a:off x="4953894" y="2983488"/>
                <a:ext cx="5375811" cy="236968"/>
              </a:xfrm>
              <a:prstGeom prst="roundRect">
                <a:avLst/>
              </a:prstGeom>
              <a:noFill/>
              <a:ln w="9525" cap="flat" cmpd="sng" algn="ctr">
                <a:solidFill>
                  <a:srgbClr val="839FA8"/>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endParaRPr>
              </a:p>
            </p:txBody>
          </p:sp>
          <p:sp>
            <p:nvSpPr>
              <p:cNvPr id="11" name="TextBox 78"/>
              <p:cNvSpPr txBox="1">
                <a:spLocks noChangeArrowheads="1"/>
              </p:cNvSpPr>
              <p:nvPr/>
            </p:nvSpPr>
            <p:spPr bwMode="auto">
              <a:xfrm>
                <a:off x="4423642" y="-515923"/>
                <a:ext cx="332187" cy="3448490"/>
              </a:xfrm>
              <a:prstGeom prst="rect">
                <a:avLst/>
              </a:prstGeom>
              <a:noFill/>
              <a:ln w="9525">
                <a:noFill/>
                <a:miter lim="800000"/>
                <a:headEnd/>
                <a:tailEnd/>
              </a:ln>
            </p:spPr>
            <p:txBody>
              <a:bodyPr vert="vert270" wrap="square" lIns="0" tIns="0" rIns="0" bIns="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BN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có</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ít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nhất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đợt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kịch</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phát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Hen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nặng</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p:txBody>
          </p:sp>
          <p:cxnSp>
            <p:nvCxnSpPr>
              <p:cNvPr id="12" name="Straight Connector 3"/>
              <p:cNvCxnSpPr>
                <a:cxnSpLocks noChangeShapeType="1"/>
              </p:cNvCxnSpPr>
              <p:nvPr/>
            </p:nvCxnSpPr>
            <p:spPr bwMode="auto">
              <a:xfrm>
                <a:off x="5074251" y="731434"/>
                <a:ext cx="0" cy="156406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3" name="Straight Connector 6"/>
              <p:cNvCxnSpPr>
                <a:cxnSpLocks noChangeShapeType="1"/>
              </p:cNvCxnSpPr>
              <p:nvPr/>
            </p:nvCxnSpPr>
            <p:spPr bwMode="auto">
              <a:xfrm>
                <a:off x="5074251" y="2295494"/>
                <a:ext cx="5258659"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4" name="Straight Connector 11"/>
              <p:cNvCxnSpPr>
                <a:cxnSpLocks noChangeShapeType="1"/>
              </p:cNvCxnSpPr>
              <p:nvPr/>
            </p:nvCxnSpPr>
            <p:spPr bwMode="auto">
              <a:xfrm>
                <a:off x="5023108" y="821547"/>
                <a:ext cx="51144"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5" name="Straight Connector 21"/>
              <p:cNvCxnSpPr>
                <a:cxnSpLocks noChangeShapeType="1"/>
              </p:cNvCxnSpPr>
              <p:nvPr/>
            </p:nvCxnSpPr>
            <p:spPr bwMode="auto">
              <a:xfrm>
                <a:off x="5017425" y="1106777"/>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6" name="Straight Connector 22"/>
              <p:cNvCxnSpPr>
                <a:cxnSpLocks noChangeShapeType="1"/>
              </p:cNvCxnSpPr>
              <p:nvPr/>
            </p:nvCxnSpPr>
            <p:spPr bwMode="auto">
              <a:xfrm>
                <a:off x="5023108" y="1391223"/>
                <a:ext cx="51144"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7" name="Straight Connector 23"/>
              <p:cNvCxnSpPr>
                <a:cxnSpLocks noChangeShapeType="1"/>
              </p:cNvCxnSpPr>
              <p:nvPr/>
            </p:nvCxnSpPr>
            <p:spPr bwMode="auto">
              <a:xfrm>
                <a:off x="5021972" y="1677235"/>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8" name="Straight Connector 26"/>
              <p:cNvCxnSpPr>
                <a:cxnSpLocks noChangeShapeType="1"/>
              </p:cNvCxnSpPr>
              <p:nvPr/>
            </p:nvCxnSpPr>
            <p:spPr bwMode="auto">
              <a:xfrm>
                <a:off x="5019698" y="1961681"/>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19" name="Straight Connector 27"/>
              <p:cNvCxnSpPr>
                <a:cxnSpLocks noChangeShapeType="1"/>
              </p:cNvCxnSpPr>
              <p:nvPr/>
            </p:nvCxnSpPr>
            <p:spPr bwMode="auto">
              <a:xfrm>
                <a:off x="5019698" y="2246911"/>
                <a:ext cx="51143" cy="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0" name="Straight Connector 14"/>
              <p:cNvCxnSpPr>
                <a:cxnSpLocks noChangeShapeType="1"/>
              </p:cNvCxnSpPr>
              <p:nvPr/>
            </p:nvCxnSpPr>
            <p:spPr bwMode="auto">
              <a:xfrm>
                <a:off x="5109483"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1" name="Straight Connector 28"/>
              <p:cNvCxnSpPr>
                <a:cxnSpLocks noChangeShapeType="1"/>
              </p:cNvCxnSpPr>
              <p:nvPr/>
            </p:nvCxnSpPr>
            <p:spPr bwMode="auto">
              <a:xfrm>
                <a:off x="5493624"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2" name="Straight Connector 29"/>
              <p:cNvCxnSpPr>
                <a:cxnSpLocks noChangeShapeType="1"/>
              </p:cNvCxnSpPr>
              <p:nvPr/>
            </p:nvCxnSpPr>
            <p:spPr bwMode="auto">
              <a:xfrm>
                <a:off x="5875494"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3" name="Straight Connector 30"/>
              <p:cNvCxnSpPr>
                <a:cxnSpLocks noChangeShapeType="1"/>
              </p:cNvCxnSpPr>
              <p:nvPr/>
            </p:nvCxnSpPr>
            <p:spPr bwMode="auto">
              <a:xfrm>
                <a:off x="6260774"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4" name="Straight Connector 31"/>
              <p:cNvCxnSpPr>
                <a:cxnSpLocks noChangeShapeType="1"/>
              </p:cNvCxnSpPr>
              <p:nvPr/>
            </p:nvCxnSpPr>
            <p:spPr bwMode="auto">
              <a:xfrm>
                <a:off x="6643779"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5" name="Straight Connector 32"/>
              <p:cNvCxnSpPr>
                <a:cxnSpLocks noChangeShapeType="1"/>
              </p:cNvCxnSpPr>
              <p:nvPr/>
            </p:nvCxnSpPr>
            <p:spPr bwMode="auto">
              <a:xfrm>
                <a:off x="7026785"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6" name="Straight Connector 33"/>
              <p:cNvCxnSpPr>
                <a:cxnSpLocks noChangeShapeType="1"/>
              </p:cNvCxnSpPr>
              <p:nvPr/>
            </p:nvCxnSpPr>
            <p:spPr bwMode="auto">
              <a:xfrm>
                <a:off x="8948633"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7" name="Straight Connector 34"/>
              <p:cNvCxnSpPr>
                <a:cxnSpLocks noChangeShapeType="1"/>
              </p:cNvCxnSpPr>
              <p:nvPr/>
            </p:nvCxnSpPr>
            <p:spPr bwMode="auto">
              <a:xfrm>
                <a:off x="9336185"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8" name="Straight Connector 35"/>
              <p:cNvCxnSpPr>
                <a:cxnSpLocks noChangeShapeType="1"/>
              </p:cNvCxnSpPr>
              <p:nvPr/>
            </p:nvCxnSpPr>
            <p:spPr bwMode="auto">
              <a:xfrm>
                <a:off x="9718055"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29" name="Straight Connector 36"/>
              <p:cNvCxnSpPr>
                <a:cxnSpLocks noChangeShapeType="1"/>
              </p:cNvCxnSpPr>
              <p:nvPr/>
            </p:nvCxnSpPr>
            <p:spPr bwMode="auto">
              <a:xfrm>
                <a:off x="10104470"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sp>
            <p:nvSpPr>
              <p:cNvPr id="30" name="Freeform 15"/>
              <p:cNvSpPr>
                <a:spLocks/>
              </p:cNvSpPr>
              <p:nvPr/>
            </p:nvSpPr>
            <p:spPr bwMode="auto">
              <a:xfrm>
                <a:off x="5107209" y="2187357"/>
                <a:ext cx="242078" cy="56419"/>
              </a:xfrm>
              <a:custGeom>
                <a:avLst/>
                <a:gdLst>
                  <a:gd name="T0" fmla="*/ 0 w 338138"/>
                  <a:gd name="T1" fmla="*/ 114300 h 114300"/>
                  <a:gd name="T2" fmla="*/ 80963 w 338138"/>
                  <a:gd name="T3" fmla="*/ 104775 h 114300"/>
                  <a:gd name="T4" fmla="*/ 83344 w 338138"/>
                  <a:gd name="T5" fmla="*/ 69057 h 114300"/>
                  <a:gd name="T6" fmla="*/ 123825 w 338138"/>
                  <a:gd name="T7" fmla="*/ 71438 h 114300"/>
                  <a:gd name="T8" fmla="*/ 123825 w 338138"/>
                  <a:gd name="T9" fmla="*/ 50007 h 114300"/>
                  <a:gd name="T10" fmla="*/ 188119 w 338138"/>
                  <a:gd name="T11" fmla="*/ 47625 h 114300"/>
                  <a:gd name="T12" fmla="*/ 188119 w 338138"/>
                  <a:gd name="T13" fmla="*/ 16669 h 114300"/>
                  <a:gd name="T14" fmla="*/ 242888 w 338138"/>
                  <a:gd name="T15" fmla="*/ 16669 h 114300"/>
                  <a:gd name="T16" fmla="*/ 242888 w 338138"/>
                  <a:gd name="T17" fmla="*/ 2382 h 114300"/>
                  <a:gd name="T18" fmla="*/ 295275 w 338138"/>
                  <a:gd name="T19" fmla="*/ 2382 h 114300"/>
                  <a:gd name="T20" fmla="*/ 295275 w 338138"/>
                  <a:gd name="T21" fmla="*/ 0 h 114300"/>
                  <a:gd name="T22" fmla="*/ 338138 w 338138"/>
                  <a:gd name="T23" fmla="*/ 0 h 114300"/>
                  <a:gd name="T24" fmla="*/ 338138 w 338138"/>
                  <a:gd name="T25" fmla="*/ 0 h 1143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8138" h="114300">
                    <a:moveTo>
                      <a:pt x="0" y="114300"/>
                    </a:moveTo>
                    <a:lnTo>
                      <a:pt x="80963" y="104775"/>
                    </a:lnTo>
                    <a:lnTo>
                      <a:pt x="83344" y="69057"/>
                    </a:lnTo>
                    <a:lnTo>
                      <a:pt x="123825" y="71438"/>
                    </a:lnTo>
                    <a:lnTo>
                      <a:pt x="123825" y="50007"/>
                    </a:lnTo>
                    <a:lnTo>
                      <a:pt x="188119" y="47625"/>
                    </a:lnTo>
                    <a:lnTo>
                      <a:pt x="188119" y="16669"/>
                    </a:lnTo>
                    <a:lnTo>
                      <a:pt x="242888" y="16669"/>
                    </a:lnTo>
                    <a:lnTo>
                      <a:pt x="242888" y="2382"/>
                    </a:lnTo>
                    <a:lnTo>
                      <a:pt x="295275" y="2382"/>
                    </a:lnTo>
                    <a:lnTo>
                      <a:pt x="295275" y="0"/>
                    </a:lnTo>
                    <a:lnTo>
                      <a:pt x="338138" y="0"/>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1" name="Freeform 16"/>
              <p:cNvSpPr>
                <a:spLocks/>
              </p:cNvSpPr>
              <p:nvPr/>
            </p:nvSpPr>
            <p:spPr bwMode="auto">
              <a:xfrm>
                <a:off x="5340196" y="2044743"/>
                <a:ext cx="497793" cy="144182"/>
              </a:xfrm>
              <a:custGeom>
                <a:avLst/>
                <a:gdLst>
                  <a:gd name="T0" fmla="*/ 0 w 695325"/>
                  <a:gd name="T1" fmla="*/ 289729 h 292894"/>
                  <a:gd name="T2" fmla="*/ 66675 w 695325"/>
                  <a:gd name="T3" fmla="*/ 289730 h 292894"/>
                  <a:gd name="T4" fmla="*/ 80963 w 695325"/>
                  <a:gd name="T5" fmla="*/ 275598 h 292894"/>
                  <a:gd name="T6" fmla="*/ 80963 w 695325"/>
                  <a:gd name="T7" fmla="*/ 237909 h 292894"/>
                  <a:gd name="T8" fmla="*/ 111919 w 695325"/>
                  <a:gd name="T9" fmla="*/ 237909 h 292894"/>
                  <a:gd name="T10" fmla="*/ 111919 w 695325"/>
                  <a:gd name="T11" fmla="*/ 221419 h 292894"/>
                  <a:gd name="T12" fmla="*/ 123825 w 695325"/>
                  <a:gd name="T13" fmla="*/ 221419 h 292894"/>
                  <a:gd name="T14" fmla="*/ 123825 w 695325"/>
                  <a:gd name="T15" fmla="*/ 193154 h 292894"/>
                  <a:gd name="T16" fmla="*/ 207169 w 695325"/>
                  <a:gd name="T17" fmla="*/ 193154 h 292894"/>
                  <a:gd name="T18" fmla="*/ 207169 w 695325"/>
                  <a:gd name="T19" fmla="*/ 167243 h 292894"/>
                  <a:gd name="T20" fmla="*/ 254794 w 695325"/>
                  <a:gd name="T21" fmla="*/ 167243 h 292894"/>
                  <a:gd name="T22" fmla="*/ 254794 w 695325"/>
                  <a:gd name="T23" fmla="*/ 153110 h 292894"/>
                  <a:gd name="T24" fmla="*/ 314325 w 695325"/>
                  <a:gd name="T25" fmla="*/ 153110 h 292894"/>
                  <a:gd name="T26" fmla="*/ 314325 w 695325"/>
                  <a:gd name="T27" fmla="*/ 117776 h 292894"/>
                  <a:gd name="T28" fmla="*/ 378619 w 695325"/>
                  <a:gd name="T29" fmla="*/ 117776 h 292894"/>
                  <a:gd name="T30" fmla="*/ 378619 w 695325"/>
                  <a:gd name="T31" fmla="*/ 98932 h 292894"/>
                  <a:gd name="T32" fmla="*/ 414338 w 695325"/>
                  <a:gd name="T33" fmla="*/ 98932 h 292894"/>
                  <a:gd name="T34" fmla="*/ 414338 w 695325"/>
                  <a:gd name="T35" fmla="*/ 80088 h 292894"/>
                  <a:gd name="T36" fmla="*/ 459582 w 695325"/>
                  <a:gd name="T37" fmla="*/ 80088 h 292894"/>
                  <a:gd name="T38" fmla="*/ 459582 w 695325"/>
                  <a:gd name="T39" fmla="*/ 63600 h 292894"/>
                  <a:gd name="T40" fmla="*/ 483394 w 695325"/>
                  <a:gd name="T41" fmla="*/ 63600 h 292894"/>
                  <a:gd name="T42" fmla="*/ 483394 w 695325"/>
                  <a:gd name="T43" fmla="*/ 25911 h 292894"/>
                  <a:gd name="T44" fmla="*/ 569119 w 695325"/>
                  <a:gd name="T45" fmla="*/ 25911 h 292894"/>
                  <a:gd name="T46" fmla="*/ 573882 w 695325"/>
                  <a:gd name="T47" fmla="*/ 21199 h 292894"/>
                  <a:gd name="T48" fmla="*/ 595313 w 695325"/>
                  <a:gd name="T49" fmla="*/ 21199 h 292894"/>
                  <a:gd name="T50" fmla="*/ 595313 w 695325"/>
                  <a:gd name="T51" fmla="*/ 0 h 292894"/>
                  <a:gd name="T52" fmla="*/ 695325 w 695325"/>
                  <a:gd name="T53" fmla="*/ 0 h 292894"/>
                  <a:gd name="T54" fmla="*/ 695325 w 695325"/>
                  <a:gd name="T55" fmla="*/ 7068 h 2928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95325" h="292894">
                    <a:moveTo>
                      <a:pt x="0" y="292893"/>
                    </a:moveTo>
                    <a:lnTo>
                      <a:pt x="66675" y="292894"/>
                    </a:lnTo>
                    <a:lnTo>
                      <a:pt x="80963" y="278606"/>
                    </a:lnTo>
                    <a:lnTo>
                      <a:pt x="80963" y="240506"/>
                    </a:lnTo>
                    <a:lnTo>
                      <a:pt x="111919" y="240506"/>
                    </a:lnTo>
                    <a:lnTo>
                      <a:pt x="111919" y="223837"/>
                    </a:lnTo>
                    <a:lnTo>
                      <a:pt x="123825" y="223837"/>
                    </a:lnTo>
                    <a:lnTo>
                      <a:pt x="123825" y="195262"/>
                    </a:lnTo>
                    <a:lnTo>
                      <a:pt x="207169" y="195262"/>
                    </a:lnTo>
                    <a:lnTo>
                      <a:pt x="207169" y="169069"/>
                    </a:lnTo>
                    <a:lnTo>
                      <a:pt x="254794" y="169069"/>
                    </a:lnTo>
                    <a:lnTo>
                      <a:pt x="254794" y="154781"/>
                    </a:lnTo>
                    <a:lnTo>
                      <a:pt x="314325" y="154781"/>
                    </a:lnTo>
                    <a:lnTo>
                      <a:pt x="314325" y="119062"/>
                    </a:lnTo>
                    <a:lnTo>
                      <a:pt x="378619" y="119062"/>
                    </a:lnTo>
                    <a:lnTo>
                      <a:pt x="378619" y="100012"/>
                    </a:lnTo>
                    <a:lnTo>
                      <a:pt x="414338" y="100012"/>
                    </a:lnTo>
                    <a:lnTo>
                      <a:pt x="414338" y="80962"/>
                    </a:lnTo>
                    <a:lnTo>
                      <a:pt x="459582" y="80962"/>
                    </a:lnTo>
                    <a:lnTo>
                      <a:pt x="459582" y="64294"/>
                    </a:lnTo>
                    <a:lnTo>
                      <a:pt x="483394" y="64294"/>
                    </a:lnTo>
                    <a:lnTo>
                      <a:pt x="483394" y="26194"/>
                    </a:lnTo>
                    <a:lnTo>
                      <a:pt x="569119" y="26194"/>
                    </a:lnTo>
                    <a:lnTo>
                      <a:pt x="573882" y="21431"/>
                    </a:lnTo>
                    <a:lnTo>
                      <a:pt x="595313" y="21431"/>
                    </a:lnTo>
                    <a:lnTo>
                      <a:pt x="595313" y="0"/>
                    </a:lnTo>
                    <a:lnTo>
                      <a:pt x="695325" y="0"/>
                    </a:lnTo>
                    <a:lnTo>
                      <a:pt x="695325" y="7144"/>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2" name="Freeform 17"/>
              <p:cNvSpPr>
                <a:spLocks/>
              </p:cNvSpPr>
              <p:nvPr/>
            </p:nvSpPr>
            <p:spPr bwMode="auto">
              <a:xfrm>
                <a:off x="5837989" y="1989891"/>
                <a:ext cx="500067" cy="54852"/>
              </a:xfrm>
              <a:custGeom>
                <a:avLst/>
                <a:gdLst>
                  <a:gd name="T0" fmla="*/ 0 w 676275"/>
                  <a:gd name="T1" fmla="*/ 116025 h 109538"/>
                  <a:gd name="T2" fmla="*/ 81081 w 676275"/>
                  <a:gd name="T3" fmla="*/ 116025 h 109538"/>
                  <a:gd name="T4" fmla="*/ 81081 w 676275"/>
                  <a:gd name="T5" fmla="*/ 80713 h 109538"/>
                  <a:gd name="T6" fmla="*/ 192919 w 676275"/>
                  <a:gd name="T7" fmla="*/ 80713 h 109538"/>
                  <a:gd name="T8" fmla="*/ 192919 w 676275"/>
                  <a:gd name="T9" fmla="*/ 68102 h 109538"/>
                  <a:gd name="T10" fmla="*/ 318736 w 676275"/>
                  <a:gd name="T11" fmla="*/ 68102 h 109538"/>
                  <a:gd name="T12" fmla="*/ 318736 w 676275"/>
                  <a:gd name="T13" fmla="*/ 47924 h 109538"/>
                  <a:gd name="T14" fmla="*/ 444553 w 676275"/>
                  <a:gd name="T15" fmla="*/ 47924 h 109538"/>
                  <a:gd name="T16" fmla="*/ 444553 w 676275"/>
                  <a:gd name="T17" fmla="*/ 35312 h 109538"/>
                  <a:gd name="T18" fmla="*/ 564778 w 676275"/>
                  <a:gd name="T19" fmla="*/ 35312 h 109538"/>
                  <a:gd name="T20" fmla="*/ 570371 w 676275"/>
                  <a:gd name="T21" fmla="*/ 30267 h 109538"/>
                  <a:gd name="T22" fmla="*/ 673821 w 676275"/>
                  <a:gd name="T23" fmla="*/ 30267 h 109538"/>
                  <a:gd name="T24" fmla="*/ 673821 w 676275"/>
                  <a:gd name="T25" fmla="*/ 10089 h 109538"/>
                  <a:gd name="T26" fmla="*/ 707371 w 676275"/>
                  <a:gd name="T27" fmla="*/ 10089 h 109538"/>
                  <a:gd name="T28" fmla="*/ 707371 w 676275"/>
                  <a:gd name="T29" fmla="*/ 0 h 109538"/>
                  <a:gd name="T30" fmla="*/ 794045 w 676275"/>
                  <a:gd name="T31" fmla="*/ 0 h 1095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76275" h="109538">
                    <a:moveTo>
                      <a:pt x="0" y="109538"/>
                    </a:moveTo>
                    <a:lnTo>
                      <a:pt x="69056" y="109538"/>
                    </a:lnTo>
                    <a:lnTo>
                      <a:pt x="69056" y="76200"/>
                    </a:lnTo>
                    <a:lnTo>
                      <a:pt x="164306" y="76200"/>
                    </a:lnTo>
                    <a:lnTo>
                      <a:pt x="164306" y="64294"/>
                    </a:lnTo>
                    <a:lnTo>
                      <a:pt x="271462" y="64294"/>
                    </a:lnTo>
                    <a:lnTo>
                      <a:pt x="271462" y="45244"/>
                    </a:lnTo>
                    <a:lnTo>
                      <a:pt x="378618" y="45244"/>
                    </a:lnTo>
                    <a:lnTo>
                      <a:pt x="378618" y="33338"/>
                    </a:lnTo>
                    <a:lnTo>
                      <a:pt x="481012" y="33338"/>
                    </a:lnTo>
                    <a:lnTo>
                      <a:pt x="485775" y="28575"/>
                    </a:lnTo>
                    <a:lnTo>
                      <a:pt x="573881" y="28575"/>
                    </a:lnTo>
                    <a:lnTo>
                      <a:pt x="573881" y="9525"/>
                    </a:lnTo>
                    <a:lnTo>
                      <a:pt x="602456" y="9525"/>
                    </a:lnTo>
                    <a:lnTo>
                      <a:pt x="602456" y="0"/>
                    </a:lnTo>
                    <a:lnTo>
                      <a:pt x="676275" y="0"/>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3" name="Freeform 9215"/>
              <p:cNvSpPr>
                <a:spLocks/>
              </p:cNvSpPr>
              <p:nvPr/>
            </p:nvSpPr>
            <p:spPr bwMode="auto">
              <a:xfrm>
                <a:off x="6338056" y="1906829"/>
                <a:ext cx="425057" cy="83845"/>
              </a:xfrm>
              <a:custGeom>
                <a:avLst/>
                <a:gdLst>
                  <a:gd name="T0" fmla="*/ 0 w 578644"/>
                  <a:gd name="T1" fmla="*/ 172263 h 169069"/>
                  <a:gd name="T2" fmla="*/ 73023 w 578644"/>
                  <a:gd name="T3" fmla="*/ 172263 h 169069"/>
                  <a:gd name="T4" fmla="*/ 73023 w 578644"/>
                  <a:gd name="T5" fmla="*/ 145574 h 169069"/>
                  <a:gd name="T6" fmla="*/ 200137 w 578644"/>
                  <a:gd name="T7" fmla="*/ 145574 h 169069"/>
                  <a:gd name="T8" fmla="*/ 200137 w 578644"/>
                  <a:gd name="T9" fmla="*/ 116460 h 169069"/>
                  <a:gd name="T10" fmla="*/ 286682 w 578644"/>
                  <a:gd name="T11" fmla="*/ 116460 h 169069"/>
                  <a:gd name="T12" fmla="*/ 286682 w 578644"/>
                  <a:gd name="T13" fmla="*/ 104329 h 169069"/>
                  <a:gd name="T14" fmla="*/ 346181 w 578644"/>
                  <a:gd name="T15" fmla="*/ 104329 h 169069"/>
                  <a:gd name="T16" fmla="*/ 346181 w 578644"/>
                  <a:gd name="T17" fmla="*/ 84919 h 169069"/>
                  <a:gd name="T18" fmla="*/ 486816 w 578644"/>
                  <a:gd name="T19" fmla="*/ 84919 h 169069"/>
                  <a:gd name="T20" fmla="*/ 486816 w 578644"/>
                  <a:gd name="T21" fmla="*/ 60656 h 169069"/>
                  <a:gd name="T22" fmla="*/ 603111 w 578644"/>
                  <a:gd name="T23" fmla="*/ 60656 h 169069"/>
                  <a:gd name="T24" fmla="*/ 603111 w 578644"/>
                  <a:gd name="T25" fmla="*/ 31541 h 169069"/>
                  <a:gd name="T26" fmla="*/ 603111 w 578644"/>
                  <a:gd name="T27" fmla="*/ 31541 h 169069"/>
                  <a:gd name="T28" fmla="*/ 657202 w 578644"/>
                  <a:gd name="T29" fmla="*/ 31541 h 169069"/>
                  <a:gd name="T30" fmla="*/ 657202 w 578644"/>
                  <a:gd name="T31" fmla="*/ 0 h 16906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8644" h="169069">
                    <a:moveTo>
                      <a:pt x="0" y="169069"/>
                    </a:moveTo>
                    <a:lnTo>
                      <a:pt x="64294" y="169069"/>
                    </a:lnTo>
                    <a:lnTo>
                      <a:pt x="64294" y="142875"/>
                    </a:lnTo>
                    <a:lnTo>
                      <a:pt x="176213" y="142875"/>
                    </a:lnTo>
                    <a:lnTo>
                      <a:pt x="176213" y="114300"/>
                    </a:lnTo>
                    <a:lnTo>
                      <a:pt x="252413" y="114300"/>
                    </a:lnTo>
                    <a:lnTo>
                      <a:pt x="252413" y="102394"/>
                    </a:lnTo>
                    <a:lnTo>
                      <a:pt x="304800" y="102394"/>
                    </a:lnTo>
                    <a:lnTo>
                      <a:pt x="304800" y="83344"/>
                    </a:lnTo>
                    <a:lnTo>
                      <a:pt x="428625" y="83344"/>
                    </a:lnTo>
                    <a:lnTo>
                      <a:pt x="428625" y="59531"/>
                    </a:lnTo>
                    <a:lnTo>
                      <a:pt x="531019" y="59531"/>
                    </a:lnTo>
                    <a:lnTo>
                      <a:pt x="531019" y="30956"/>
                    </a:lnTo>
                    <a:lnTo>
                      <a:pt x="578644" y="30956"/>
                    </a:lnTo>
                    <a:lnTo>
                      <a:pt x="578644" y="0"/>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4" name="Freeform 9216"/>
              <p:cNvSpPr>
                <a:spLocks/>
              </p:cNvSpPr>
              <p:nvPr/>
            </p:nvSpPr>
            <p:spPr bwMode="auto">
              <a:xfrm>
                <a:off x="6769932" y="1654511"/>
                <a:ext cx="1777511" cy="255453"/>
              </a:xfrm>
              <a:custGeom>
                <a:avLst/>
                <a:gdLst>
                  <a:gd name="T0" fmla="*/ 0 w 2483644"/>
                  <a:gd name="T1" fmla="*/ 510441 h 519112"/>
                  <a:gd name="T2" fmla="*/ 202146 w 2483644"/>
                  <a:gd name="T3" fmla="*/ 512794 h 519112"/>
                  <a:gd name="T4" fmla="*/ 202146 w 2483644"/>
                  <a:gd name="T5" fmla="*/ 496328 h 519112"/>
                  <a:gd name="T6" fmla="*/ 237821 w 2483644"/>
                  <a:gd name="T7" fmla="*/ 496328 h 519112"/>
                  <a:gd name="T8" fmla="*/ 237821 w 2483644"/>
                  <a:gd name="T9" fmla="*/ 479861 h 519112"/>
                  <a:gd name="T10" fmla="*/ 359109 w 2483644"/>
                  <a:gd name="T11" fmla="*/ 479861 h 519112"/>
                  <a:gd name="T12" fmla="*/ 359109 w 2483644"/>
                  <a:gd name="T13" fmla="*/ 463396 h 519112"/>
                  <a:gd name="T14" fmla="*/ 401915 w 2483644"/>
                  <a:gd name="T15" fmla="*/ 463396 h 519112"/>
                  <a:gd name="T16" fmla="*/ 401915 w 2483644"/>
                  <a:gd name="T17" fmla="*/ 449283 h 519112"/>
                  <a:gd name="T18" fmla="*/ 549365 w 2483644"/>
                  <a:gd name="T19" fmla="*/ 449283 h 519112"/>
                  <a:gd name="T20" fmla="*/ 549365 w 2483644"/>
                  <a:gd name="T21" fmla="*/ 432818 h 519112"/>
                  <a:gd name="T22" fmla="*/ 577904 w 2483644"/>
                  <a:gd name="T23" fmla="*/ 432818 h 519112"/>
                  <a:gd name="T24" fmla="*/ 577904 w 2483644"/>
                  <a:gd name="T25" fmla="*/ 413999 h 519112"/>
                  <a:gd name="T26" fmla="*/ 601686 w 2483644"/>
                  <a:gd name="T27" fmla="*/ 413999 h 519112"/>
                  <a:gd name="T28" fmla="*/ 601686 w 2483644"/>
                  <a:gd name="T29" fmla="*/ 390476 h 519112"/>
                  <a:gd name="T30" fmla="*/ 623091 w 2483644"/>
                  <a:gd name="T31" fmla="*/ 390476 h 519112"/>
                  <a:gd name="T32" fmla="*/ 623091 w 2483644"/>
                  <a:gd name="T33" fmla="*/ 369306 h 519112"/>
                  <a:gd name="T34" fmla="*/ 637358 w 2483644"/>
                  <a:gd name="T35" fmla="*/ 355192 h 519112"/>
                  <a:gd name="T36" fmla="*/ 651628 w 2483644"/>
                  <a:gd name="T37" fmla="*/ 355192 h 519112"/>
                  <a:gd name="T38" fmla="*/ 673034 w 2483644"/>
                  <a:gd name="T39" fmla="*/ 355192 h 519112"/>
                  <a:gd name="T40" fmla="*/ 673034 w 2483644"/>
                  <a:gd name="T41" fmla="*/ 326964 h 519112"/>
                  <a:gd name="T42" fmla="*/ 720596 w 2483644"/>
                  <a:gd name="T43" fmla="*/ 326964 h 519112"/>
                  <a:gd name="T44" fmla="*/ 720596 w 2483644"/>
                  <a:gd name="T45" fmla="*/ 303442 h 519112"/>
                  <a:gd name="T46" fmla="*/ 744379 w 2483644"/>
                  <a:gd name="T47" fmla="*/ 303442 h 519112"/>
                  <a:gd name="T48" fmla="*/ 744379 w 2483644"/>
                  <a:gd name="T49" fmla="*/ 289329 h 519112"/>
                  <a:gd name="T50" fmla="*/ 915609 w 2483644"/>
                  <a:gd name="T51" fmla="*/ 289329 h 519112"/>
                  <a:gd name="T52" fmla="*/ 915609 w 2483644"/>
                  <a:gd name="T53" fmla="*/ 268158 h 519112"/>
                  <a:gd name="T54" fmla="*/ 1020251 w 2483644"/>
                  <a:gd name="T55" fmla="*/ 268158 h 519112"/>
                  <a:gd name="T56" fmla="*/ 1020251 w 2483644"/>
                  <a:gd name="T57" fmla="*/ 254045 h 519112"/>
                  <a:gd name="T58" fmla="*/ 1051168 w 2483644"/>
                  <a:gd name="T59" fmla="*/ 254045 h 519112"/>
                  <a:gd name="T60" fmla="*/ 1051168 w 2483644"/>
                  <a:gd name="T61" fmla="*/ 239930 h 519112"/>
                  <a:gd name="T62" fmla="*/ 1065436 w 2483644"/>
                  <a:gd name="T63" fmla="*/ 239930 h 519112"/>
                  <a:gd name="T64" fmla="*/ 1065436 w 2483644"/>
                  <a:gd name="T65" fmla="*/ 216407 h 519112"/>
                  <a:gd name="T66" fmla="*/ 1215263 w 2483644"/>
                  <a:gd name="T67" fmla="*/ 216407 h 519112"/>
                  <a:gd name="T68" fmla="*/ 1215263 w 2483644"/>
                  <a:gd name="T69" fmla="*/ 190533 h 519112"/>
                  <a:gd name="T70" fmla="*/ 1288988 w 2483644"/>
                  <a:gd name="T71" fmla="*/ 190533 h 519112"/>
                  <a:gd name="T72" fmla="*/ 1288988 w 2483644"/>
                  <a:gd name="T73" fmla="*/ 178772 h 519112"/>
                  <a:gd name="T74" fmla="*/ 1407898 w 2483644"/>
                  <a:gd name="T75" fmla="*/ 178772 h 519112"/>
                  <a:gd name="T76" fmla="*/ 1407898 w 2483644"/>
                  <a:gd name="T77" fmla="*/ 169363 h 519112"/>
                  <a:gd name="T78" fmla="*/ 1445949 w 2483644"/>
                  <a:gd name="T79" fmla="*/ 169363 h 519112"/>
                  <a:gd name="T80" fmla="*/ 1445949 w 2483644"/>
                  <a:gd name="T81" fmla="*/ 155249 h 519112"/>
                  <a:gd name="T82" fmla="*/ 1493513 w 2483644"/>
                  <a:gd name="T83" fmla="*/ 155249 h 519112"/>
                  <a:gd name="T84" fmla="*/ 1503026 w 2483644"/>
                  <a:gd name="T85" fmla="*/ 145840 h 519112"/>
                  <a:gd name="T86" fmla="*/ 1581507 w 2483644"/>
                  <a:gd name="T87" fmla="*/ 145840 h 519112"/>
                  <a:gd name="T88" fmla="*/ 1581507 w 2483644"/>
                  <a:gd name="T89" fmla="*/ 134079 h 519112"/>
                  <a:gd name="T90" fmla="*/ 1631449 w 2483644"/>
                  <a:gd name="T91" fmla="*/ 134079 h 519112"/>
                  <a:gd name="T92" fmla="*/ 1631449 w 2483644"/>
                  <a:gd name="T93" fmla="*/ 112910 h 519112"/>
                  <a:gd name="T94" fmla="*/ 1809815 w 2483644"/>
                  <a:gd name="T95" fmla="*/ 112910 h 519112"/>
                  <a:gd name="T96" fmla="*/ 1809815 w 2483644"/>
                  <a:gd name="T97" fmla="*/ 96442 h 519112"/>
                  <a:gd name="T98" fmla="*/ 1971533 w 2483644"/>
                  <a:gd name="T99" fmla="*/ 96442 h 519112"/>
                  <a:gd name="T100" fmla="*/ 1971533 w 2483644"/>
                  <a:gd name="T101" fmla="*/ 70568 h 519112"/>
                  <a:gd name="T102" fmla="*/ 2052392 w 2483644"/>
                  <a:gd name="T103" fmla="*/ 70568 h 519112"/>
                  <a:gd name="T104" fmla="*/ 2052392 w 2483644"/>
                  <a:gd name="T105" fmla="*/ 56454 h 519112"/>
                  <a:gd name="T106" fmla="*/ 2104712 w 2483644"/>
                  <a:gd name="T107" fmla="*/ 56454 h 519112"/>
                  <a:gd name="T108" fmla="*/ 2149898 w 2483644"/>
                  <a:gd name="T109" fmla="*/ 56454 h 519112"/>
                  <a:gd name="T110" fmla="*/ 2168924 w 2483644"/>
                  <a:gd name="T111" fmla="*/ 37637 h 519112"/>
                  <a:gd name="T112" fmla="*/ 2168924 w 2483644"/>
                  <a:gd name="T113" fmla="*/ 14113 h 519112"/>
                  <a:gd name="T114" fmla="*/ 2199841 w 2483644"/>
                  <a:gd name="T115" fmla="*/ 14113 h 519112"/>
                  <a:gd name="T116" fmla="*/ 2204597 w 2483644"/>
                  <a:gd name="T117" fmla="*/ 9409 h 519112"/>
                  <a:gd name="T118" fmla="*/ 2323507 w 2483644"/>
                  <a:gd name="T119" fmla="*/ 9409 h 519112"/>
                  <a:gd name="T120" fmla="*/ 2333020 w 2483644"/>
                  <a:gd name="T121" fmla="*/ 0 h 519112"/>
                  <a:gd name="T122" fmla="*/ 2480470 w 2483644"/>
                  <a:gd name="T123" fmla="*/ 0 h 519112"/>
                  <a:gd name="T124" fmla="*/ 2480470 w 2483644"/>
                  <a:gd name="T125" fmla="*/ 2353 h 5191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483644" h="519112">
                    <a:moveTo>
                      <a:pt x="0" y="516731"/>
                    </a:moveTo>
                    <a:lnTo>
                      <a:pt x="202406" y="519112"/>
                    </a:lnTo>
                    <a:lnTo>
                      <a:pt x="202406" y="502444"/>
                    </a:lnTo>
                    <a:lnTo>
                      <a:pt x="238125" y="502444"/>
                    </a:lnTo>
                    <a:lnTo>
                      <a:pt x="238125" y="485775"/>
                    </a:lnTo>
                    <a:lnTo>
                      <a:pt x="359569" y="485775"/>
                    </a:lnTo>
                    <a:lnTo>
                      <a:pt x="359569" y="469106"/>
                    </a:lnTo>
                    <a:lnTo>
                      <a:pt x="402431" y="469106"/>
                    </a:lnTo>
                    <a:lnTo>
                      <a:pt x="402431" y="454819"/>
                    </a:lnTo>
                    <a:lnTo>
                      <a:pt x="550069" y="454819"/>
                    </a:lnTo>
                    <a:lnTo>
                      <a:pt x="550069" y="438150"/>
                    </a:lnTo>
                    <a:lnTo>
                      <a:pt x="578644" y="438150"/>
                    </a:lnTo>
                    <a:lnTo>
                      <a:pt x="578644" y="419100"/>
                    </a:lnTo>
                    <a:lnTo>
                      <a:pt x="602456" y="419100"/>
                    </a:lnTo>
                    <a:lnTo>
                      <a:pt x="602456" y="395287"/>
                    </a:lnTo>
                    <a:lnTo>
                      <a:pt x="623887" y="395287"/>
                    </a:lnTo>
                    <a:lnTo>
                      <a:pt x="623887" y="373856"/>
                    </a:lnTo>
                    <a:lnTo>
                      <a:pt x="638174" y="359569"/>
                    </a:lnTo>
                    <a:lnTo>
                      <a:pt x="652462" y="359569"/>
                    </a:lnTo>
                    <a:lnTo>
                      <a:pt x="673894" y="359569"/>
                    </a:lnTo>
                    <a:lnTo>
                      <a:pt x="673894" y="330994"/>
                    </a:lnTo>
                    <a:lnTo>
                      <a:pt x="721519" y="330994"/>
                    </a:lnTo>
                    <a:lnTo>
                      <a:pt x="721519" y="307181"/>
                    </a:lnTo>
                    <a:lnTo>
                      <a:pt x="745331" y="307181"/>
                    </a:lnTo>
                    <a:lnTo>
                      <a:pt x="745331" y="292894"/>
                    </a:lnTo>
                    <a:lnTo>
                      <a:pt x="916781" y="292894"/>
                    </a:lnTo>
                    <a:lnTo>
                      <a:pt x="916781" y="271462"/>
                    </a:lnTo>
                    <a:lnTo>
                      <a:pt x="1021556" y="271462"/>
                    </a:lnTo>
                    <a:lnTo>
                      <a:pt x="1021556" y="257175"/>
                    </a:lnTo>
                    <a:lnTo>
                      <a:pt x="1052512" y="257175"/>
                    </a:lnTo>
                    <a:lnTo>
                      <a:pt x="1052512" y="242887"/>
                    </a:lnTo>
                    <a:lnTo>
                      <a:pt x="1066800" y="242887"/>
                    </a:lnTo>
                    <a:lnTo>
                      <a:pt x="1066800" y="219075"/>
                    </a:lnTo>
                    <a:lnTo>
                      <a:pt x="1216819" y="219075"/>
                    </a:lnTo>
                    <a:lnTo>
                      <a:pt x="1216819" y="192881"/>
                    </a:lnTo>
                    <a:lnTo>
                      <a:pt x="1290637" y="192881"/>
                    </a:lnTo>
                    <a:lnTo>
                      <a:pt x="1290637" y="180975"/>
                    </a:lnTo>
                    <a:lnTo>
                      <a:pt x="1409700" y="180975"/>
                    </a:lnTo>
                    <a:lnTo>
                      <a:pt x="1409700" y="171450"/>
                    </a:lnTo>
                    <a:lnTo>
                      <a:pt x="1447800" y="171450"/>
                    </a:lnTo>
                    <a:lnTo>
                      <a:pt x="1447800" y="157162"/>
                    </a:lnTo>
                    <a:lnTo>
                      <a:pt x="1495425" y="157162"/>
                    </a:lnTo>
                    <a:lnTo>
                      <a:pt x="1504950" y="147637"/>
                    </a:lnTo>
                    <a:lnTo>
                      <a:pt x="1583531" y="147637"/>
                    </a:lnTo>
                    <a:lnTo>
                      <a:pt x="1583531" y="135731"/>
                    </a:lnTo>
                    <a:lnTo>
                      <a:pt x="1633537" y="135731"/>
                    </a:lnTo>
                    <a:lnTo>
                      <a:pt x="1633537" y="114300"/>
                    </a:lnTo>
                    <a:lnTo>
                      <a:pt x="1812131" y="114300"/>
                    </a:lnTo>
                    <a:lnTo>
                      <a:pt x="1812131" y="97631"/>
                    </a:lnTo>
                    <a:lnTo>
                      <a:pt x="1974056" y="97631"/>
                    </a:lnTo>
                    <a:lnTo>
                      <a:pt x="1974056" y="71437"/>
                    </a:lnTo>
                    <a:lnTo>
                      <a:pt x="2055019" y="71437"/>
                    </a:lnTo>
                    <a:lnTo>
                      <a:pt x="2055019" y="57150"/>
                    </a:lnTo>
                    <a:lnTo>
                      <a:pt x="2107406" y="57150"/>
                    </a:lnTo>
                    <a:lnTo>
                      <a:pt x="2152650" y="57150"/>
                    </a:lnTo>
                    <a:lnTo>
                      <a:pt x="2171700" y="38100"/>
                    </a:lnTo>
                    <a:lnTo>
                      <a:pt x="2171700" y="14287"/>
                    </a:lnTo>
                    <a:lnTo>
                      <a:pt x="2202656" y="14287"/>
                    </a:lnTo>
                    <a:lnTo>
                      <a:pt x="2207418" y="9525"/>
                    </a:lnTo>
                    <a:lnTo>
                      <a:pt x="2326481" y="9525"/>
                    </a:lnTo>
                    <a:lnTo>
                      <a:pt x="2336006" y="0"/>
                    </a:lnTo>
                    <a:lnTo>
                      <a:pt x="2483644" y="0"/>
                    </a:lnTo>
                    <a:lnTo>
                      <a:pt x="2483644" y="2381"/>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5" name="Freeform 9218"/>
              <p:cNvSpPr>
                <a:spLocks/>
              </p:cNvSpPr>
              <p:nvPr/>
            </p:nvSpPr>
            <p:spPr bwMode="auto">
              <a:xfrm>
                <a:off x="8545171" y="1438238"/>
                <a:ext cx="1772965" cy="213138"/>
              </a:xfrm>
              <a:custGeom>
                <a:avLst/>
                <a:gdLst>
                  <a:gd name="T0" fmla="*/ 0 w 2476500"/>
                  <a:gd name="T1" fmla="*/ 427074 h 433387"/>
                  <a:gd name="T2" fmla="*/ 119063 w 2476500"/>
                  <a:gd name="T3" fmla="*/ 427074 h 433387"/>
                  <a:gd name="T4" fmla="*/ 119063 w 2476500"/>
                  <a:gd name="T5" fmla="*/ 403609 h 433387"/>
                  <a:gd name="T6" fmla="*/ 195263 w 2476500"/>
                  <a:gd name="T7" fmla="*/ 403609 h 433387"/>
                  <a:gd name="T8" fmla="*/ 195263 w 2476500"/>
                  <a:gd name="T9" fmla="*/ 382490 h 433387"/>
                  <a:gd name="T10" fmla="*/ 250032 w 2476500"/>
                  <a:gd name="T11" fmla="*/ 382490 h 433387"/>
                  <a:gd name="T12" fmla="*/ 250032 w 2476500"/>
                  <a:gd name="T13" fmla="*/ 368410 h 433387"/>
                  <a:gd name="T14" fmla="*/ 516732 w 2476500"/>
                  <a:gd name="T15" fmla="*/ 368410 h 433387"/>
                  <a:gd name="T16" fmla="*/ 516732 w 2476500"/>
                  <a:gd name="T17" fmla="*/ 344945 h 433387"/>
                  <a:gd name="T18" fmla="*/ 595313 w 2476500"/>
                  <a:gd name="T19" fmla="*/ 344945 h 433387"/>
                  <a:gd name="T20" fmla="*/ 595313 w 2476500"/>
                  <a:gd name="T21" fmla="*/ 333211 h 433387"/>
                  <a:gd name="T22" fmla="*/ 635794 w 2476500"/>
                  <a:gd name="T23" fmla="*/ 333211 h 433387"/>
                  <a:gd name="T24" fmla="*/ 635794 w 2476500"/>
                  <a:gd name="T25" fmla="*/ 321478 h 433387"/>
                  <a:gd name="T26" fmla="*/ 673894 w 2476500"/>
                  <a:gd name="T27" fmla="*/ 321478 h 433387"/>
                  <a:gd name="T28" fmla="*/ 673894 w 2476500"/>
                  <a:gd name="T29" fmla="*/ 295665 h 433387"/>
                  <a:gd name="T30" fmla="*/ 790575 w 2476500"/>
                  <a:gd name="T31" fmla="*/ 295665 h 433387"/>
                  <a:gd name="T32" fmla="*/ 823913 w 2476500"/>
                  <a:gd name="T33" fmla="*/ 295665 h 433387"/>
                  <a:gd name="T34" fmla="*/ 823913 w 2476500"/>
                  <a:gd name="T35" fmla="*/ 267508 h 433387"/>
                  <a:gd name="T36" fmla="*/ 881063 w 2476500"/>
                  <a:gd name="T37" fmla="*/ 267508 h 433387"/>
                  <a:gd name="T38" fmla="*/ 881063 w 2476500"/>
                  <a:gd name="T39" fmla="*/ 253429 h 433387"/>
                  <a:gd name="T40" fmla="*/ 928688 w 2476500"/>
                  <a:gd name="T41" fmla="*/ 253429 h 433387"/>
                  <a:gd name="T42" fmla="*/ 928688 w 2476500"/>
                  <a:gd name="T43" fmla="*/ 244042 h 433387"/>
                  <a:gd name="T44" fmla="*/ 1062038 w 2476500"/>
                  <a:gd name="T45" fmla="*/ 244042 h 433387"/>
                  <a:gd name="T46" fmla="*/ 1062038 w 2476500"/>
                  <a:gd name="T47" fmla="*/ 215885 h 433387"/>
                  <a:gd name="T48" fmla="*/ 1250157 w 2476500"/>
                  <a:gd name="T49" fmla="*/ 215885 h 433387"/>
                  <a:gd name="T50" fmla="*/ 1250157 w 2476500"/>
                  <a:gd name="T51" fmla="*/ 190071 h 433387"/>
                  <a:gd name="T52" fmla="*/ 1271588 w 2476500"/>
                  <a:gd name="T53" fmla="*/ 190071 h 433387"/>
                  <a:gd name="T54" fmla="*/ 1271588 w 2476500"/>
                  <a:gd name="T55" fmla="*/ 168952 h 433387"/>
                  <a:gd name="T56" fmla="*/ 1290638 w 2476500"/>
                  <a:gd name="T57" fmla="*/ 168952 h 433387"/>
                  <a:gd name="T58" fmla="*/ 1290638 w 2476500"/>
                  <a:gd name="T59" fmla="*/ 159566 h 433387"/>
                  <a:gd name="T60" fmla="*/ 1347788 w 2476500"/>
                  <a:gd name="T61" fmla="*/ 159566 h 433387"/>
                  <a:gd name="T62" fmla="*/ 1347788 w 2476500"/>
                  <a:gd name="T63" fmla="*/ 143140 h 433387"/>
                  <a:gd name="T64" fmla="*/ 1526382 w 2476500"/>
                  <a:gd name="T65" fmla="*/ 143140 h 433387"/>
                  <a:gd name="T66" fmla="*/ 1526382 w 2476500"/>
                  <a:gd name="T67" fmla="*/ 129061 h 433387"/>
                  <a:gd name="T68" fmla="*/ 1566863 w 2476500"/>
                  <a:gd name="T69" fmla="*/ 129061 h 433387"/>
                  <a:gd name="T70" fmla="*/ 1566863 w 2476500"/>
                  <a:gd name="T71" fmla="*/ 103249 h 433387"/>
                  <a:gd name="T72" fmla="*/ 1638300 w 2476500"/>
                  <a:gd name="T73" fmla="*/ 103249 h 433387"/>
                  <a:gd name="T74" fmla="*/ 1638300 w 2476500"/>
                  <a:gd name="T75" fmla="*/ 75090 h 433387"/>
                  <a:gd name="T76" fmla="*/ 1902619 w 2476500"/>
                  <a:gd name="T77" fmla="*/ 75090 h 433387"/>
                  <a:gd name="T78" fmla="*/ 1897857 w 2476500"/>
                  <a:gd name="T79" fmla="*/ 70396 h 433387"/>
                  <a:gd name="T80" fmla="*/ 2100263 w 2476500"/>
                  <a:gd name="T81" fmla="*/ 70396 h 433387"/>
                  <a:gd name="T82" fmla="*/ 2100263 w 2476500"/>
                  <a:gd name="T83" fmla="*/ 58664 h 433387"/>
                  <a:gd name="T84" fmla="*/ 2164557 w 2476500"/>
                  <a:gd name="T85" fmla="*/ 58664 h 433387"/>
                  <a:gd name="T86" fmla="*/ 2164557 w 2476500"/>
                  <a:gd name="T87" fmla="*/ 30505 h 433387"/>
                  <a:gd name="T88" fmla="*/ 2402682 w 2476500"/>
                  <a:gd name="T89" fmla="*/ 30505 h 433387"/>
                  <a:gd name="T90" fmla="*/ 2402682 w 2476500"/>
                  <a:gd name="T91" fmla="*/ 0 h 433387"/>
                  <a:gd name="T92" fmla="*/ 2476500 w 2476500"/>
                  <a:gd name="T93" fmla="*/ 7040 h 4333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76500" h="433387">
                    <a:moveTo>
                      <a:pt x="0" y="433387"/>
                    </a:moveTo>
                    <a:lnTo>
                      <a:pt x="119063" y="433387"/>
                    </a:lnTo>
                    <a:lnTo>
                      <a:pt x="119063" y="409575"/>
                    </a:lnTo>
                    <a:lnTo>
                      <a:pt x="195263" y="409575"/>
                    </a:lnTo>
                    <a:lnTo>
                      <a:pt x="195263" y="388144"/>
                    </a:lnTo>
                    <a:lnTo>
                      <a:pt x="250032" y="388144"/>
                    </a:lnTo>
                    <a:lnTo>
                      <a:pt x="250032" y="373856"/>
                    </a:lnTo>
                    <a:lnTo>
                      <a:pt x="516732" y="373856"/>
                    </a:lnTo>
                    <a:lnTo>
                      <a:pt x="516732" y="350044"/>
                    </a:lnTo>
                    <a:lnTo>
                      <a:pt x="595313" y="350044"/>
                    </a:lnTo>
                    <a:lnTo>
                      <a:pt x="595313" y="338137"/>
                    </a:lnTo>
                    <a:lnTo>
                      <a:pt x="635794" y="338137"/>
                    </a:lnTo>
                    <a:lnTo>
                      <a:pt x="635794" y="326231"/>
                    </a:lnTo>
                    <a:lnTo>
                      <a:pt x="673894" y="326231"/>
                    </a:lnTo>
                    <a:lnTo>
                      <a:pt x="673894" y="300037"/>
                    </a:lnTo>
                    <a:lnTo>
                      <a:pt x="790575" y="300037"/>
                    </a:lnTo>
                    <a:lnTo>
                      <a:pt x="823913" y="300037"/>
                    </a:lnTo>
                    <a:lnTo>
                      <a:pt x="823913" y="271462"/>
                    </a:lnTo>
                    <a:lnTo>
                      <a:pt x="881063" y="271462"/>
                    </a:lnTo>
                    <a:lnTo>
                      <a:pt x="881063" y="257175"/>
                    </a:lnTo>
                    <a:lnTo>
                      <a:pt x="928688" y="257175"/>
                    </a:lnTo>
                    <a:lnTo>
                      <a:pt x="928688" y="247650"/>
                    </a:lnTo>
                    <a:lnTo>
                      <a:pt x="1062038" y="247650"/>
                    </a:lnTo>
                    <a:lnTo>
                      <a:pt x="1062038" y="219075"/>
                    </a:lnTo>
                    <a:lnTo>
                      <a:pt x="1250157" y="219075"/>
                    </a:lnTo>
                    <a:lnTo>
                      <a:pt x="1250157" y="192881"/>
                    </a:lnTo>
                    <a:lnTo>
                      <a:pt x="1271588" y="192881"/>
                    </a:lnTo>
                    <a:lnTo>
                      <a:pt x="1271588" y="171450"/>
                    </a:lnTo>
                    <a:lnTo>
                      <a:pt x="1290638" y="171450"/>
                    </a:lnTo>
                    <a:lnTo>
                      <a:pt x="1290638" y="161925"/>
                    </a:lnTo>
                    <a:lnTo>
                      <a:pt x="1347788" y="161925"/>
                    </a:lnTo>
                    <a:lnTo>
                      <a:pt x="1347788" y="145256"/>
                    </a:lnTo>
                    <a:lnTo>
                      <a:pt x="1526382" y="145256"/>
                    </a:lnTo>
                    <a:lnTo>
                      <a:pt x="1526382" y="130969"/>
                    </a:lnTo>
                    <a:lnTo>
                      <a:pt x="1566863" y="130969"/>
                    </a:lnTo>
                    <a:lnTo>
                      <a:pt x="1566863" y="104775"/>
                    </a:lnTo>
                    <a:lnTo>
                      <a:pt x="1638300" y="104775"/>
                    </a:lnTo>
                    <a:lnTo>
                      <a:pt x="1638300" y="76200"/>
                    </a:lnTo>
                    <a:lnTo>
                      <a:pt x="1902619" y="76200"/>
                    </a:lnTo>
                    <a:lnTo>
                      <a:pt x="1897857" y="71438"/>
                    </a:lnTo>
                    <a:lnTo>
                      <a:pt x="2100263" y="71438"/>
                    </a:lnTo>
                    <a:lnTo>
                      <a:pt x="2100263" y="59531"/>
                    </a:lnTo>
                    <a:lnTo>
                      <a:pt x="2164557" y="59531"/>
                    </a:lnTo>
                    <a:lnTo>
                      <a:pt x="2164557" y="30956"/>
                    </a:lnTo>
                    <a:lnTo>
                      <a:pt x="2402682" y="30956"/>
                    </a:lnTo>
                    <a:lnTo>
                      <a:pt x="2402682" y="0"/>
                    </a:lnTo>
                    <a:lnTo>
                      <a:pt x="2476500" y="7144"/>
                    </a:lnTo>
                  </a:path>
                </a:pathLst>
              </a:custGeom>
              <a:noFill/>
              <a:ln w="28575" cap="flat" cmpd="sng" algn="ctr">
                <a:solidFill>
                  <a:srgbClr val="00606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6" name="Freeform 9219"/>
              <p:cNvSpPr>
                <a:spLocks/>
              </p:cNvSpPr>
              <p:nvPr/>
            </p:nvSpPr>
            <p:spPr bwMode="auto">
              <a:xfrm>
                <a:off x="5114028" y="1993808"/>
                <a:ext cx="886482" cy="251535"/>
              </a:xfrm>
              <a:custGeom>
                <a:avLst/>
                <a:gdLst>
                  <a:gd name="T0" fmla="*/ 0 w 1238251"/>
                  <a:gd name="T1" fmla="*/ 509588 h 509588"/>
                  <a:gd name="T2" fmla="*/ 76200 w 1238251"/>
                  <a:gd name="T3" fmla="*/ 509588 h 509588"/>
                  <a:gd name="T4" fmla="*/ 76200 w 1238251"/>
                  <a:gd name="T5" fmla="*/ 466725 h 509588"/>
                  <a:gd name="T6" fmla="*/ 133350 w 1238251"/>
                  <a:gd name="T7" fmla="*/ 466725 h 509588"/>
                  <a:gd name="T8" fmla="*/ 133350 w 1238251"/>
                  <a:gd name="T9" fmla="*/ 466725 h 509588"/>
                  <a:gd name="T10" fmla="*/ 159544 w 1238251"/>
                  <a:gd name="T11" fmla="*/ 466725 h 509588"/>
                  <a:gd name="T12" fmla="*/ 159544 w 1238251"/>
                  <a:gd name="T13" fmla="*/ 447675 h 509588"/>
                  <a:gd name="T14" fmla="*/ 204788 w 1238251"/>
                  <a:gd name="T15" fmla="*/ 447675 h 509588"/>
                  <a:gd name="T16" fmla="*/ 204788 w 1238251"/>
                  <a:gd name="T17" fmla="*/ 431006 h 509588"/>
                  <a:gd name="T18" fmla="*/ 242888 w 1238251"/>
                  <a:gd name="T19" fmla="*/ 431006 h 509588"/>
                  <a:gd name="T20" fmla="*/ 242888 w 1238251"/>
                  <a:gd name="T21" fmla="*/ 409575 h 509588"/>
                  <a:gd name="T22" fmla="*/ 359569 w 1238251"/>
                  <a:gd name="T23" fmla="*/ 409575 h 509588"/>
                  <a:gd name="T24" fmla="*/ 359569 w 1238251"/>
                  <a:gd name="T25" fmla="*/ 388144 h 509588"/>
                  <a:gd name="T26" fmla="*/ 419100 w 1238251"/>
                  <a:gd name="T27" fmla="*/ 388144 h 509588"/>
                  <a:gd name="T28" fmla="*/ 419100 w 1238251"/>
                  <a:gd name="T29" fmla="*/ 373856 h 509588"/>
                  <a:gd name="T30" fmla="*/ 438150 w 1238251"/>
                  <a:gd name="T31" fmla="*/ 373856 h 509588"/>
                  <a:gd name="T32" fmla="*/ 438150 w 1238251"/>
                  <a:gd name="T33" fmla="*/ 366713 h 509588"/>
                  <a:gd name="T34" fmla="*/ 452438 w 1238251"/>
                  <a:gd name="T35" fmla="*/ 366713 h 509588"/>
                  <a:gd name="T36" fmla="*/ 452438 w 1238251"/>
                  <a:gd name="T37" fmla="*/ 342900 h 509588"/>
                  <a:gd name="T38" fmla="*/ 526256 w 1238251"/>
                  <a:gd name="T39" fmla="*/ 342900 h 509588"/>
                  <a:gd name="T40" fmla="*/ 526256 w 1238251"/>
                  <a:gd name="T41" fmla="*/ 319088 h 509588"/>
                  <a:gd name="T42" fmla="*/ 550069 w 1238251"/>
                  <a:gd name="T43" fmla="*/ 319088 h 509588"/>
                  <a:gd name="T44" fmla="*/ 550069 w 1238251"/>
                  <a:gd name="T45" fmla="*/ 319088 h 509588"/>
                  <a:gd name="T46" fmla="*/ 592931 w 1238251"/>
                  <a:gd name="T47" fmla="*/ 319088 h 509588"/>
                  <a:gd name="T48" fmla="*/ 592931 w 1238251"/>
                  <a:gd name="T49" fmla="*/ 283369 h 509588"/>
                  <a:gd name="T50" fmla="*/ 628646 w 1238251"/>
                  <a:gd name="T51" fmla="*/ 283369 h 509588"/>
                  <a:gd name="T52" fmla="*/ 628646 w 1238251"/>
                  <a:gd name="T53" fmla="*/ 257175 h 509588"/>
                  <a:gd name="T54" fmla="*/ 659602 w 1238251"/>
                  <a:gd name="T55" fmla="*/ 257175 h 509588"/>
                  <a:gd name="T56" fmla="*/ 659602 w 1238251"/>
                  <a:gd name="T57" fmla="*/ 230981 h 509588"/>
                  <a:gd name="T58" fmla="*/ 704846 w 1238251"/>
                  <a:gd name="T59" fmla="*/ 230981 h 509588"/>
                  <a:gd name="T60" fmla="*/ 704846 w 1238251"/>
                  <a:gd name="T61" fmla="*/ 216694 h 509588"/>
                  <a:gd name="T62" fmla="*/ 747709 w 1238251"/>
                  <a:gd name="T63" fmla="*/ 216694 h 509588"/>
                  <a:gd name="T64" fmla="*/ 747709 w 1238251"/>
                  <a:gd name="T65" fmla="*/ 195263 h 509588"/>
                  <a:gd name="T66" fmla="*/ 847721 w 1238251"/>
                  <a:gd name="T67" fmla="*/ 195263 h 509588"/>
                  <a:gd name="T68" fmla="*/ 847721 w 1238251"/>
                  <a:gd name="T69" fmla="*/ 169069 h 509588"/>
                  <a:gd name="T70" fmla="*/ 888202 w 1238251"/>
                  <a:gd name="T71" fmla="*/ 169069 h 509588"/>
                  <a:gd name="T72" fmla="*/ 888202 w 1238251"/>
                  <a:gd name="T73" fmla="*/ 169069 h 509588"/>
                  <a:gd name="T74" fmla="*/ 926302 w 1238251"/>
                  <a:gd name="T75" fmla="*/ 169069 h 509588"/>
                  <a:gd name="T76" fmla="*/ 926302 w 1238251"/>
                  <a:gd name="T77" fmla="*/ 147638 h 509588"/>
                  <a:gd name="T78" fmla="*/ 957259 w 1238251"/>
                  <a:gd name="T79" fmla="*/ 147638 h 509588"/>
                  <a:gd name="T80" fmla="*/ 957259 w 1238251"/>
                  <a:gd name="T81" fmla="*/ 133350 h 509588"/>
                  <a:gd name="T82" fmla="*/ 1000121 w 1238251"/>
                  <a:gd name="T83" fmla="*/ 133350 h 509588"/>
                  <a:gd name="T84" fmla="*/ 1000121 w 1238251"/>
                  <a:gd name="T85" fmla="*/ 121444 h 509588"/>
                  <a:gd name="T86" fmla="*/ 1069177 w 1238251"/>
                  <a:gd name="T87" fmla="*/ 121444 h 509588"/>
                  <a:gd name="T88" fmla="*/ 1069177 w 1238251"/>
                  <a:gd name="T89" fmla="*/ 107156 h 509588"/>
                  <a:gd name="T90" fmla="*/ 1083465 w 1238251"/>
                  <a:gd name="T91" fmla="*/ 107156 h 509588"/>
                  <a:gd name="T92" fmla="*/ 1152521 w 1238251"/>
                  <a:gd name="T93" fmla="*/ 107156 h 509588"/>
                  <a:gd name="T94" fmla="*/ 1152521 w 1238251"/>
                  <a:gd name="T95" fmla="*/ 73819 h 509588"/>
                  <a:gd name="T96" fmla="*/ 1212052 w 1238251"/>
                  <a:gd name="T97" fmla="*/ 73819 h 509588"/>
                  <a:gd name="T98" fmla="*/ 1212052 w 1238251"/>
                  <a:gd name="T99" fmla="*/ 42863 h 509588"/>
                  <a:gd name="T100" fmla="*/ 1226340 w 1238251"/>
                  <a:gd name="T101" fmla="*/ 42863 h 509588"/>
                  <a:gd name="T102" fmla="*/ 1226340 w 1238251"/>
                  <a:gd name="T103" fmla="*/ 42863 h 509588"/>
                  <a:gd name="T104" fmla="*/ 1238247 w 1238251"/>
                  <a:gd name="T105" fmla="*/ 30956 h 509588"/>
                  <a:gd name="T106" fmla="*/ 1238247 w 1238251"/>
                  <a:gd name="T107" fmla="*/ 0 h 5095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38251" h="509588">
                    <a:moveTo>
                      <a:pt x="0" y="509588"/>
                    </a:moveTo>
                    <a:lnTo>
                      <a:pt x="76200" y="509588"/>
                    </a:lnTo>
                    <a:lnTo>
                      <a:pt x="76200" y="466725"/>
                    </a:lnTo>
                    <a:lnTo>
                      <a:pt x="133350" y="466725"/>
                    </a:lnTo>
                    <a:lnTo>
                      <a:pt x="159544" y="466725"/>
                    </a:lnTo>
                    <a:lnTo>
                      <a:pt x="159544" y="447675"/>
                    </a:lnTo>
                    <a:lnTo>
                      <a:pt x="204788" y="447675"/>
                    </a:lnTo>
                    <a:lnTo>
                      <a:pt x="204788" y="431006"/>
                    </a:lnTo>
                    <a:lnTo>
                      <a:pt x="242888" y="431006"/>
                    </a:lnTo>
                    <a:lnTo>
                      <a:pt x="242888" y="409575"/>
                    </a:lnTo>
                    <a:lnTo>
                      <a:pt x="359569" y="409575"/>
                    </a:lnTo>
                    <a:lnTo>
                      <a:pt x="359569" y="388144"/>
                    </a:lnTo>
                    <a:lnTo>
                      <a:pt x="419100" y="388144"/>
                    </a:lnTo>
                    <a:lnTo>
                      <a:pt x="419100" y="373856"/>
                    </a:lnTo>
                    <a:lnTo>
                      <a:pt x="438150" y="373856"/>
                    </a:lnTo>
                    <a:lnTo>
                      <a:pt x="438150" y="366713"/>
                    </a:lnTo>
                    <a:lnTo>
                      <a:pt x="452438" y="366713"/>
                    </a:lnTo>
                    <a:lnTo>
                      <a:pt x="452438" y="342900"/>
                    </a:lnTo>
                    <a:lnTo>
                      <a:pt x="526256" y="342900"/>
                    </a:lnTo>
                    <a:lnTo>
                      <a:pt x="526256" y="319088"/>
                    </a:lnTo>
                    <a:lnTo>
                      <a:pt x="550069" y="319088"/>
                    </a:lnTo>
                    <a:lnTo>
                      <a:pt x="592931" y="319088"/>
                    </a:lnTo>
                    <a:lnTo>
                      <a:pt x="592931" y="283369"/>
                    </a:lnTo>
                    <a:lnTo>
                      <a:pt x="628650" y="283369"/>
                    </a:lnTo>
                    <a:lnTo>
                      <a:pt x="628650" y="257175"/>
                    </a:lnTo>
                    <a:lnTo>
                      <a:pt x="659606" y="257175"/>
                    </a:lnTo>
                    <a:lnTo>
                      <a:pt x="659606" y="230981"/>
                    </a:lnTo>
                    <a:lnTo>
                      <a:pt x="704850" y="230981"/>
                    </a:lnTo>
                    <a:lnTo>
                      <a:pt x="704850" y="216694"/>
                    </a:lnTo>
                    <a:lnTo>
                      <a:pt x="747713" y="216694"/>
                    </a:lnTo>
                    <a:lnTo>
                      <a:pt x="747713" y="195263"/>
                    </a:lnTo>
                    <a:lnTo>
                      <a:pt x="847725" y="195263"/>
                    </a:lnTo>
                    <a:lnTo>
                      <a:pt x="847725" y="169069"/>
                    </a:lnTo>
                    <a:lnTo>
                      <a:pt x="888206" y="169069"/>
                    </a:lnTo>
                    <a:lnTo>
                      <a:pt x="926306" y="169069"/>
                    </a:lnTo>
                    <a:lnTo>
                      <a:pt x="926306" y="147638"/>
                    </a:lnTo>
                    <a:lnTo>
                      <a:pt x="957263" y="147638"/>
                    </a:lnTo>
                    <a:lnTo>
                      <a:pt x="957263" y="133350"/>
                    </a:lnTo>
                    <a:lnTo>
                      <a:pt x="1000125" y="133350"/>
                    </a:lnTo>
                    <a:lnTo>
                      <a:pt x="1000125" y="121444"/>
                    </a:lnTo>
                    <a:lnTo>
                      <a:pt x="1069181" y="121444"/>
                    </a:lnTo>
                    <a:lnTo>
                      <a:pt x="1069181" y="107156"/>
                    </a:lnTo>
                    <a:lnTo>
                      <a:pt x="1083469" y="107156"/>
                    </a:lnTo>
                    <a:lnTo>
                      <a:pt x="1152525" y="107156"/>
                    </a:lnTo>
                    <a:lnTo>
                      <a:pt x="1152525" y="73819"/>
                    </a:lnTo>
                    <a:lnTo>
                      <a:pt x="1212056" y="73819"/>
                    </a:lnTo>
                    <a:lnTo>
                      <a:pt x="1212056" y="42863"/>
                    </a:lnTo>
                    <a:lnTo>
                      <a:pt x="1226344" y="42863"/>
                    </a:lnTo>
                    <a:lnTo>
                      <a:pt x="1238251" y="30956"/>
                    </a:lnTo>
                    <a:lnTo>
                      <a:pt x="1238251"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7" name="Freeform 9220"/>
              <p:cNvSpPr>
                <a:spLocks/>
              </p:cNvSpPr>
              <p:nvPr/>
            </p:nvSpPr>
            <p:spPr bwMode="auto">
              <a:xfrm>
                <a:off x="6000510" y="1857463"/>
                <a:ext cx="709186" cy="136346"/>
              </a:xfrm>
              <a:custGeom>
                <a:avLst/>
                <a:gdLst>
                  <a:gd name="T0" fmla="*/ 0 w 990600"/>
                  <a:gd name="T1" fmla="*/ 276225 h 276225"/>
                  <a:gd name="T2" fmla="*/ 73819 w 990600"/>
                  <a:gd name="T3" fmla="*/ 276225 h 276225"/>
                  <a:gd name="T4" fmla="*/ 73819 w 990600"/>
                  <a:gd name="T5" fmla="*/ 264319 h 276225"/>
                  <a:gd name="T6" fmla="*/ 109538 w 990600"/>
                  <a:gd name="T7" fmla="*/ 264319 h 276225"/>
                  <a:gd name="T8" fmla="*/ 109538 w 990600"/>
                  <a:gd name="T9" fmla="*/ 238125 h 276225"/>
                  <a:gd name="T10" fmla="*/ 135731 w 990600"/>
                  <a:gd name="T11" fmla="*/ 238125 h 276225"/>
                  <a:gd name="T12" fmla="*/ 135731 w 990600"/>
                  <a:gd name="T13" fmla="*/ 221456 h 276225"/>
                  <a:gd name="T14" fmla="*/ 195263 w 990600"/>
                  <a:gd name="T15" fmla="*/ 221456 h 276225"/>
                  <a:gd name="T16" fmla="*/ 195263 w 990600"/>
                  <a:gd name="T17" fmla="*/ 211931 h 276225"/>
                  <a:gd name="T18" fmla="*/ 223838 w 990600"/>
                  <a:gd name="T19" fmla="*/ 211931 h 276225"/>
                  <a:gd name="T20" fmla="*/ 223838 w 990600"/>
                  <a:gd name="T21" fmla="*/ 192881 h 276225"/>
                  <a:gd name="T22" fmla="*/ 250031 w 990600"/>
                  <a:gd name="T23" fmla="*/ 192881 h 276225"/>
                  <a:gd name="T24" fmla="*/ 250031 w 990600"/>
                  <a:gd name="T25" fmla="*/ 178594 h 276225"/>
                  <a:gd name="T26" fmla="*/ 273844 w 990600"/>
                  <a:gd name="T27" fmla="*/ 178594 h 276225"/>
                  <a:gd name="T28" fmla="*/ 273844 w 990600"/>
                  <a:gd name="T29" fmla="*/ 164306 h 276225"/>
                  <a:gd name="T30" fmla="*/ 295275 w 990600"/>
                  <a:gd name="T31" fmla="*/ 164306 h 276225"/>
                  <a:gd name="T32" fmla="*/ 295275 w 990600"/>
                  <a:gd name="T33" fmla="*/ 154781 h 276225"/>
                  <a:gd name="T34" fmla="*/ 333375 w 990600"/>
                  <a:gd name="T35" fmla="*/ 154781 h 276225"/>
                  <a:gd name="T36" fmla="*/ 333375 w 990600"/>
                  <a:gd name="T37" fmla="*/ 147638 h 276225"/>
                  <a:gd name="T38" fmla="*/ 402431 w 990600"/>
                  <a:gd name="T39" fmla="*/ 147638 h 276225"/>
                  <a:gd name="T40" fmla="*/ 402431 w 990600"/>
                  <a:gd name="T41" fmla="*/ 147638 h 276225"/>
                  <a:gd name="T42" fmla="*/ 414338 w 990600"/>
                  <a:gd name="T43" fmla="*/ 135731 h 276225"/>
                  <a:gd name="T44" fmla="*/ 428625 w 990600"/>
                  <a:gd name="T45" fmla="*/ 121444 h 276225"/>
                  <a:gd name="T46" fmla="*/ 485775 w 990600"/>
                  <a:gd name="T47" fmla="*/ 121444 h 276225"/>
                  <a:gd name="T48" fmla="*/ 485775 w 990600"/>
                  <a:gd name="T49" fmla="*/ 100013 h 276225"/>
                  <a:gd name="T50" fmla="*/ 514350 w 990600"/>
                  <a:gd name="T51" fmla="*/ 100013 h 276225"/>
                  <a:gd name="T52" fmla="*/ 514350 w 990600"/>
                  <a:gd name="T53" fmla="*/ 85725 h 276225"/>
                  <a:gd name="T54" fmla="*/ 576263 w 990600"/>
                  <a:gd name="T55" fmla="*/ 85725 h 276225"/>
                  <a:gd name="T56" fmla="*/ 576263 w 990600"/>
                  <a:gd name="T57" fmla="*/ 69056 h 276225"/>
                  <a:gd name="T58" fmla="*/ 616744 w 990600"/>
                  <a:gd name="T59" fmla="*/ 69056 h 276225"/>
                  <a:gd name="T60" fmla="*/ 616744 w 990600"/>
                  <a:gd name="T61" fmla="*/ 54769 h 276225"/>
                  <a:gd name="T62" fmla="*/ 664369 w 990600"/>
                  <a:gd name="T63" fmla="*/ 54769 h 276225"/>
                  <a:gd name="T64" fmla="*/ 664369 w 990600"/>
                  <a:gd name="T65" fmla="*/ 40481 h 276225"/>
                  <a:gd name="T66" fmla="*/ 916781 w 990600"/>
                  <a:gd name="T67" fmla="*/ 40481 h 276225"/>
                  <a:gd name="T68" fmla="*/ 916781 w 990600"/>
                  <a:gd name="T69" fmla="*/ 19050 h 276225"/>
                  <a:gd name="T70" fmla="*/ 962025 w 990600"/>
                  <a:gd name="T71" fmla="*/ 19050 h 276225"/>
                  <a:gd name="T72" fmla="*/ 962025 w 990600"/>
                  <a:gd name="T73" fmla="*/ 0 h 276225"/>
                  <a:gd name="T74" fmla="*/ 990600 w 990600"/>
                  <a:gd name="T75" fmla="*/ 0 h 27622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90600" h="276225">
                    <a:moveTo>
                      <a:pt x="0" y="276225"/>
                    </a:moveTo>
                    <a:lnTo>
                      <a:pt x="73819" y="276225"/>
                    </a:lnTo>
                    <a:lnTo>
                      <a:pt x="73819" y="264319"/>
                    </a:lnTo>
                    <a:lnTo>
                      <a:pt x="109538" y="264319"/>
                    </a:lnTo>
                    <a:lnTo>
                      <a:pt x="109538" y="238125"/>
                    </a:lnTo>
                    <a:lnTo>
                      <a:pt x="135731" y="238125"/>
                    </a:lnTo>
                    <a:lnTo>
                      <a:pt x="135731" y="221456"/>
                    </a:lnTo>
                    <a:lnTo>
                      <a:pt x="195263" y="221456"/>
                    </a:lnTo>
                    <a:lnTo>
                      <a:pt x="195263" y="211931"/>
                    </a:lnTo>
                    <a:lnTo>
                      <a:pt x="223838" y="211931"/>
                    </a:lnTo>
                    <a:lnTo>
                      <a:pt x="223838" y="192881"/>
                    </a:lnTo>
                    <a:lnTo>
                      <a:pt x="250031" y="192881"/>
                    </a:lnTo>
                    <a:lnTo>
                      <a:pt x="250031" y="178594"/>
                    </a:lnTo>
                    <a:lnTo>
                      <a:pt x="273844" y="178594"/>
                    </a:lnTo>
                    <a:lnTo>
                      <a:pt x="273844" y="164306"/>
                    </a:lnTo>
                    <a:lnTo>
                      <a:pt x="295275" y="164306"/>
                    </a:lnTo>
                    <a:lnTo>
                      <a:pt x="295275" y="154781"/>
                    </a:lnTo>
                    <a:lnTo>
                      <a:pt x="333375" y="154781"/>
                    </a:lnTo>
                    <a:lnTo>
                      <a:pt x="333375" y="147638"/>
                    </a:lnTo>
                    <a:lnTo>
                      <a:pt x="402431" y="147638"/>
                    </a:lnTo>
                    <a:lnTo>
                      <a:pt x="414338" y="135731"/>
                    </a:lnTo>
                    <a:lnTo>
                      <a:pt x="428625" y="121444"/>
                    </a:lnTo>
                    <a:lnTo>
                      <a:pt x="485775" y="121444"/>
                    </a:lnTo>
                    <a:lnTo>
                      <a:pt x="485775" y="100013"/>
                    </a:lnTo>
                    <a:lnTo>
                      <a:pt x="514350" y="100013"/>
                    </a:lnTo>
                    <a:lnTo>
                      <a:pt x="514350" y="85725"/>
                    </a:lnTo>
                    <a:lnTo>
                      <a:pt x="576263" y="85725"/>
                    </a:lnTo>
                    <a:lnTo>
                      <a:pt x="576263" y="69056"/>
                    </a:lnTo>
                    <a:lnTo>
                      <a:pt x="616744" y="69056"/>
                    </a:lnTo>
                    <a:lnTo>
                      <a:pt x="616744" y="54769"/>
                    </a:lnTo>
                    <a:lnTo>
                      <a:pt x="664369" y="54769"/>
                    </a:lnTo>
                    <a:lnTo>
                      <a:pt x="664369" y="40481"/>
                    </a:lnTo>
                    <a:lnTo>
                      <a:pt x="916781" y="40481"/>
                    </a:lnTo>
                    <a:lnTo>
                      <a:pt x="916781" y="19050"/>
                    </a:lnTo>
                    <a:lnTo>
                      <a:pt x="962025" y="19050"/>
                    </a:lnTo>
                    <a:lnTo>
                      <a:pt x="962025" y="0"/>
                    </a:lnTo>
                    <a:lnTo>
                      <a:pt x="990600"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8" name="Freeform 9222"/>
              <p:cNvSpPr>
                <a:spLocks/>
              </p:cNvSpPr>
              <p:nvPr/>
            </p:nvSpPr>
            <p:spPr bwMode="auto">
              <a:xfrm>
                <a:off x="6702877" y="1743841"/>
                <a:ext cx="777377" cy="111271"/>
              </a:xfrm>
              <a:custGeom>
                <a:avLst/>
                <a:gdLst>
                  <a:gd name="T0" fmla="*/ 0 w 1085850"/>
                  <a:gd name="T1" fmla="*/ 223060 h 226219"/>
                  <a:gd name="T2" fmla="*/ 64294 w 1085850"/>
                  <a:gd name="T3" fmla="*/ 223060 h 226219"/>
                  <a:gd name="T4" fmla="*/ 64294 w 1085850"/>
                  <a:gd name="T5" fmla="*/ 204275 h 226219"/>
                  <a:gd name="T6" fmla="*/ 157163 w 1085850"/>
                  <a:gd name="T7" fmla="*/ 204275 h 226219"/>
                  <a:gd name="T8" fmla="*/ 157163 w 1085850"/>
                  <a:gd name="T9" fmla="*/ 183143 h 226219"/>
                  <a:gd name="T10" fmla="*/ 283369 w 1085850"/>
                  <a:gd name="T11" fmla="*/ 183143 h 226219"/>
                  <a:gd name="T12" fmla="*/ 290512 w 1085850"/>
                  <a:gd name="T13" fmla="*/ 176100 h 226219"/>
                  <a:gd name="T14" fmla="*/ 300038 w 1085850"/>
                  <a:gd name="T15" fmla="*/ 176100 h 226219"/>
                  <a:gd name="T16" fmla="*/ 300038 w 1085850"/>
                  <a:gd name="T17" fmla="*/ 162010 h 226219"/>
                  <a:gd name="T18" fmla="*/ 347663 w 1085850"/>
                  <a:gd name="T19" fmla="*/ 162010 h 226219"/>
                  <a:gd name="T20" fmla="*/ 347663 w 1085850"/>
                  <a:gd name="T21" fmla="*/ 145575 h 226219"/>
                  <a:gd name="T22" fmla="*/ 552450 w 1085850"/>
                  <a:gd name="T23" fmla="*/ 145575 h 226219"/>
                  <a:gd name="T24" fmla="*/ 550069 w 1085850"/>
                  <a:gd name="T25" fmla="*/ 145575 h 226219"/>
                  <a:gd name="T26" fmla="*/ 583406 w 1085850"/>
                  <a:gd name="T27" fmla="*/ 145575 h 226219"/>
                  <a:gd name="T28" fmla="*/ 583406 w 1085850"/>
                  <a:gd name="T29" fmla="*/ 115051 h 226219"/>
                  <a:gd name="T30" fmla="*/ 714375 w 1085850"/>
                  <a:gd name="T31" fmla="*/ 115051 h 226219"/>
                  <a:gd name="T32" fmla="*/ 714375 w 1085850"/>
                  <a:gd name="T33" fmla="*/ 103312 h 226219"/>
                  <a:gd name="T34" fmla="*/ 733425 w 1085850"/>
                  <a:gd name="T35" fmla="*/ 103312 h 226219"/>
                  <a:gd name="T36" fmla="*/ 733425 w 1085850"/>
                  <a:gd name="T37" fmla="*/ 89224 h 226219"/>
                  <a:gd name="T38" fmla="*/ 757238 w 1085850"/>
                  <a:gd name="T39" fmla="*/ 89224 h 226219"/>
                  <a:gd name="T40" fmla="*/ 757238 w 1085850"/>
                  <a:gd name="T41" fmla="*/ 70439 h 226219"/>
                  <a:gd name="T42" fmla="*/ 773906 w 1085850"/>
                  <a:gd name="T43" fmla="*/ 70439 h 226219"/>
                  <a:gd name="T44" fmla="*/ 776288 w 1085850"/>
                  <a:gd name="T45" fmla="*/ 68090 h 226219"/>
                  <a:gd name="T46" fmla="*/ 814388 w 1085850"/>
                  <a:gd name="T47" fmla="*/ 68090 h 226219"/>
                  <a:gd name="T48" fmla="*/ 814388 w 1085850"/>
                  <a:gd name="T49" fmla="*/ 68090 h 226219"/>
                  <a:gd name="T50" fmla="*/ 814388 w 1085850"/>
                  <a:gd name="T51" fmla="*/ 42264 h 226219"/>
                  <a:gd name="T52" fmla="*/ 921544 w 1085850"/>
                  <a:gd name="T53" fmla="*/ 42264 h 226219"/>
                  <a:gd name="T54" fmla="*/ 921544 w 1085850"/>
                  <a:gd name="T55" fmla="*/ 28176 h 226219"/>
                  <a:gd name="T56" fmla="*/ 1031081 w 1085850"/>
                  <a:gd name="T57" fmla="*/ 28176 h 226219"/>
                  <a:gd name="T58" fmla="*/ 1031081 w 1085850"/>
                  <a:gd name="T59" fmla="*/ 0 h 226219"/>
                  <a:gd name="T60" fmla="*/ 1085850 w 1085850"/>
                  <a:gd name="T61" fmla="*/ 0 h 2262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85850" h="226219">
                    <a:moveTo>
                      <a:pt x="0" y="226219"/>
                    </a:moveTo>
                    <a:lnTo>
                      <a:pt x="64294" y="226219"/>
                    </a:lnTo>
                    <a:lnTo>
                      <a:pt x="64294" y="207169"/>
                    </a:lnTo>
                    <a:lnTo>
                      <a:pt x="157163" y="207169"/>
                    </a:lnTo>
                    <a:lnTo>
                      <a:pt x="157163" y="185737"/>
                    </a:lnTo>
                    <a:lnTo>
                      <a:pt x="283369" y="185737"/>
                    </a:lnTo>
                    <a:lnTo>
                      <a:pt x="290512" y="178594"/>
                    </a:lnTo>
                    <a:lnTo>
                      <a:pt x="300038" y="178594"/>
                    </a:lnTo>
                    <a:lnTo>
                      <a:pt x="300038" y="164306"/>
                    </a:lnTo>
                    <a:lnTo>
                      <a:pt x="347663" y="164306"/>
                    </a:lnTo>
                    <a:lnTo>
                      <a:pt x="347663" y="147637"/>
                    </a:lnTo>
                    <a:lnTo>
                      <a:pt x="552450" y="147637"/>
                    </a:lnTo>
                    <a:lnTo>
                      <a:pt x="550069" y="147637"/>
                    </a:lnTo>
                    <a:lnTo>
                      <a:pt x="583406" y="147637"/>
                    </a:lnTo>
                    <a:lnTo>
                      <a:pt x="583406" y="116681"/>
                    </a:lnTo>
                    <a:lnTo>
                      <a:pt x="714375" y="116681"/>
                    </a:lnTo>
                    <a:lnTo>
                      <a:pt x="714375" y="104775"/>
                    </a:lnTo>
                    <a:lnTo>
                      <a:pt x="733425" y="104775"/>
                    </a:lnTo>
                    <a:lnTo>
                      <a:pt x="733425" y="90487"/>
                    </a:lnTo>
                    <a:lnTo>
                      <a:pt x="757238" y="90487"/>
                    </a:lnTo>
                    <a:lnTo>
                      <a:pt x="757238" y="71437"/>
                    </a:lnTo>
                    <a:lnTo>
                      <a:pt x="773906" y="71437"/>
                    </a:lnTo>
                    <a:lnTo>
                      <a:pt x="776288" y="69055"/>
                    </a:lnTo>
                    <a:lnTo>
                      <a:pt x="814388" y="69055"/>
                    </a:lnTo>
                    <a:lnTo>
                      <a:pt x="814388" y="42862"/>
                    </a:lnTo>
                    <a:lnTo>
                      <a:pt x="921544" y="42862"/>
                    </a:lnTo>
                    <a:lnTo>
                      <a:pt x="921544" y="28575"/>
                    </a:lnTo>
                    <a:lnTo>
                      <a:pt x="1031081" y="28575"/>
                    </a:lnTo>
                    <a:lnTo>
                      <a:pt x="1031081" y="0"/>
                    </a:lnTo>
                    <a:lnTo>
                      <a:pt x="1085850"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9" name="Freeform 9223"/>
              <p:cNvSpPr>
                <a:spLocks/>
              </p:cNvSpPr>
              <p:nvPr/>
            </p:nvSpPr>
            <p:spPr bwMode="auto">
              <a:xfrm>
                <a:off x="7472299" y="1667049"/>
                <a:ext cx="252307" cy="76793"/>
              </a:xfrm>
              <a:custGeom>
                <a:avLst/>
                <a:gdLst>
                  <a:gd name="T0" fmla="*/ 0 w 352425"/>
                  <a:gd name="T1" fmla="*/ 157981 h 154781"/>
                  <a:gd name="T2" fmla="*/ 85725 w 352425"/>
                  <a:gd name="T3" fmla="*/ 157981 h 154781"/>
                  <a:gd name="T4" fmla="*/ 85725 w 352425"/>
                  <a:gd name="T5" fmla="*/ 126385 h 154781"/>
                  <a:gd name="T6" fmla="*/ 107156 w 352425"/>
                  <a:gd name="T7" fmla="*/ 126385 h 154781"/>
                  <a:gd name="T8" fmla="*/ 107156 w 352425"/>
                  <a:gd name="T9" fmla="*/ 89928 h 154781"/>
                  <a:gd name="T10" fmla="*/ 154781 w 352425"/>
                  <a:gd name="T11" fmla="*/ 89928 h 154781"/>
                  <a:gd name="T12" fmla="*/ 154781 w 352425"/>
                  <a:gd name="T13" fmla="*/ 89928 h 154781"/>
                  <a:gd name="T14" fmla="*/ 185737 w 352425"/>
                  <a:gd name="T15" fmla="*/ 89928 h 154781"/>
                  <a:gd name="T16" fmla="*/ 185737 w 352425"/>
                  <a:gd name="T17" fmla="*/ 60762 h 154781"/>
                  <a:gd name="T18" fmla="*/ 230981 w 352425"/>
                  <a:gd name="T19" fmla="*/ 60762 h 154781"/>
                  <a:gd name="T20" fmla="*/ 230981 w 352425"/>
                  <a:gd name="T21" fmla="*/ 51040 h 154781"/>
                  <a:gd name="T22" fmla="*/ 264319 w 352425"/>
                  <a:gd name="T23" fmla="*/ 51040 h 154781"/>
                  <a:gd name="T24" fmla="*/ 264319 w 352425"/>
                  <a:gd name="T25" fmla="*/ 26734 h 154781"/>
                  <a:gd name="T26" fmla="*/ 352425 w 352425"/>
                  <a:gd name="T27" fmla="*/ 26734 h 154781"/>
                  <a:gd name="T28" fmla="*/ 352425 w 352425"/>
                  <a:gd name="T29" fmla="*/ 0 h 15478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52425" h="154781">
                    <a:moveTo>
                      <a:pt x="0" y="154781"/>
                    </a:moveTo>
                    <a:lnTo>
                      <a:pt x="85725" y="154781"/>
                    </a:lnTo>
                    <a:lnTo>
                      <a:pt x="85725" y="123825"/>
                    </a:lnTo>
                    <a:lnTo>
                      <a:pt x="107156" y="123825"/>
                    </a:lnTo>
                    <a:lnTo>
                      <a:pt x="107156" y="88106"/>
                    </a:lnTo>
                    <a:lnTo>
                      <a:pt x="154781" y="88106"/>
                    </a:lnTo>
                    <a:lnTo>
                      <a:pt x="185737" y="88106"/>
                    </a:lnTo>
                    <a:lnTo>
                      <a:pt x="185737" y="59531"/>
                    </a:lnTo>
                    <a:lnTo>
                      <a:pt x="230981" y="59531"/>
                    </a:lnTo>
                    <a:lnTo>
                      <a:pt x="230981" y="50006"/>
                    </a:lnTo>
                    <a:lnTo>
                      <a:pt x="264319" y="50006"/>
                    </a:lnTo>
                    <a:lnTo>
                      <a:pt x="264319" y="26193"/>
                    </a:lnTo>
                    <a:lnTo>
                      <a:pt x="352425" y="26193"/>
                    </a:lnTo>
                    <a:lnTo>
                      <a:pt x="352425"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 name="Freeform 9224"/>
              <p:cNvSpPr>
                <a:spLocks/>
              </p:cNvSpPr>
              <p:nvPr/>
            </p:nvSpPr>
            <p:spPr bwMode="auto">
              <a:xfrm>
                <a:off x="7720059" y="1366148"/>
                <a:ext cx="1795695" cy="303252"/>
              </a:xfrm>
              <a:custGeom>
                <a:avLst/>
                <a:gdLst>
                  <a:gd name="T0" fmla="*/ 171612 w 2507457"/>
                  <a:gd name="T1" fmla="*/ 614362 h 614362"/>
                  <a:gd name="T2" fmla="*/ 240735 w 2507457"/>
                  <a:gd name="T3" fmla="*/ 592931 h 614362"/>
                  <a:gd name="T4" fmla="*/ 264571 w 2507457"/>
                  <a:gd name="T5" fmla="*/ 583406 h 614362"/>
                  <a:gd name="T6" fmla="*/ 297939 w 2507457"/>
                  <a:gd name="T7" fmla="*/ 566737 h 614362"/>
                  <a:gd name="T8" fmla="*/ 409965 w 2507457"/>
                  <a:gd name="T9" fmla="*/ 552450 h 614362"/>
                  <a:gd name="T10" fmla="*/ 512455 w 2507457"/>
                  <a:gd name="T11" fmla="*/ 545306 h 614362"/>
                  <a:gd name="T12" fmla="*/ 600645 w 2507457"/>
                  <a:gd name="T13" fmla="*/ 526256 h 614362"/>
                  <a:gd name="T14" fmla="*/ 662615 w 2507457"/>
                  <a:gd name="T15" fmla="*/ 507206 h 614362"/>
                  <a:gd name="T16" fmla="*/ 703135 w 2507457"/>
                  <a:gd name="T17" fmla="*/ 502443 h 614362"/>
                  <a:gd name="T18" fmla="*/ 746040 w 2507457"/>
                  <a:gd name="T19" fmla="*/ 488155 h 614362"/>
                  <a:gd name="T20" fmla="*/ 946254 w 2507457"/>
                  <a:gd name="T21" fmla="*/ 452437 h 614362"/>
                  <a:gd name="T22" fmla="*/ 974856 w 2507457"/>
                  <a:gd name="T23" fmla="*/ 447675 h 614362"/>
                  <a:gd name="T24" fmla="*/ 1008226 w 2507457"/>
                  <a:gd name="T25" fmla="*/ 426243 h 614362"/>
                  <a:gd name="T26" fmla="*/ 1058278 w 2507457"/>
                  <a:gd name="T27" fmla="*/ 376237 h 614362"/>
                  <a:gd name="T28" fmla="*/ 1153619 w 2507457"/>
                  <a:gd name="T29" fmla="*/ 371475 h 614362"/>
                  <a:gd name="T30" fmla="*/ 1175071 w 2507457"/>
                  <a:gd name="T31" fmla="*/ 354806 h 614362"/>
                  <a:gd name="T32" fmla="*/ 1194139 w 2507457"/>
                  <a:gd name="T33" fmla="*/ 345281 h 614362"/>
                  <a:gd name="T34" fmla="*/ 1215590 w 2507457"/>
                  <a:gd name="T35" fmla="*/ 323850 h 614362"/>
                  <a:gd name="T36" fmla="*/ 1282328 w 2507457"/>
                  <a:gd name="T37" fmla="*/ 307181 h 614362"/>
                  <a:gd name="T38" fmla="*/ 1315698 w 2507457"/>
                  <a:gd name="T39" fmla="*/ 288131 h 614362"/>
                  <a:gd name="T40" fmla="*/ 1329998 w 2507457"/>
                  <a:gd name="T41" fmla="*/ 271462 h 614362"/>
                  <a:gd name="T42" fmla="*/ 1341916 w 2507457"/>
                  <a:gd name="T43" fmla="*/ 252412 h 614362"/>
                  <a:gd name="T44" fmla="*/ 1384821 w 2507457"/>
                  <a:gd name="T45" fmla="*/ 235743 h 614362"/>
                  <a:gd name="T46" fmla="*/ 1413423 w 2507457"/>
                  <a:gd name="T47" fmla="*/ 226218 h 614362"/>
                  <a:gd name="T48" fmla="*/ 1575501 w 2507457"/>
                  <a:gd name="T49" fmla="*/ 209550 h 614362"/>
                  <a:gd name="T50" fmla="*/ 1635089 w 2507457"/>
                  <a:gd name="T51" fmla="*/ 202406 h 614362"/>
                  <a:gd name="T52" fmla="*/ 1716127 w 2507457"/>
                  <a:gd name="T53" fmla="*/ 197644 h 614362"/>
                  <a:gd name="T54" fmla="*/ 1785249 w 2507457"/>
                  <a:gd name="T55" fmla="*/ 176212 h 614362"/>
                  <a:gd name="T56" fmla="*/ 1806701 w 2507457"/>
                  <a:gd name="T57" fmla="*/ 164306 h 614362"/>
                  <a:gd name="T58" fmla="*/ 1825769 w 2507457"/>
                  <a:gd name="T59" fmla="*/ 154781 h 614362"/>
                  <a:gd name="T60" fmla="*/ 1911575 w 2507457"/>
                  <a:gd name="T61" fmla="*/ 121443 h 614362"/>
                  <a:gd name="T62" fmla="*/ 1964013 w 2507457"/>
                  <a:gd name="T63" fmla="*/ 104775 h 614362"/>
                  <a:gd name="T64" fmla="*/ 1983081 w 2507457"/>
                  <a:gd name="T65" fmla="*/ 90487 h 614362"/>
                  <a:gd name="T66" fmla="*/ 1997381 w 2507457"/>
                  <a:gd name="T67" fmla="*/ 76200 h 614362"/>
                  <a:gd name="T68" fmla="*/ 2066503 w 2507457"/>
                  <a:gd name="T69" fmla="*/ 59531 h 614362"/>
                  <a:gd name="T70" fmla="*/ 2209514 w 2507457"/>
                  <a:gd name="T71" fmla="*/ 35718 h 614362"/>
                  <a:gd name="T72" fmla="*/ 2357292 w 2507457"/>
                  <a:gd name="T73" fmla="*/ 28575 h 614362"/>
                  <a:gd name="T74" fmla="*/ 2409729 w 2507457"/>
                  <a:gd name="T75" fmla="*/ 9525 h 614362"/>
                  <a:gd name="T76" fmla="*/ 2509837 w 2507457"/>
                  <a:gd name="T77" fmla="*/ 0 h 6143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07457" h="614362">
                    <a:moveTo>
                      <a:pt x="0" y="614362"/>
                    </a:moveTo>
                    <a:lnTo>
                      <a:pt x="171450" y="614362"/>
                    </a:lnTo>
                    <a:lnTo>
                      <a:pt x="171450" y="592931"/>
                    </a:lnTo>
                    <a:lnTo>
                      <a:pt x="240507" y="592931"/>
                    </a:lnTo>
                    <a:lnTo>
                      <a:pt x="240507" y="583406"/>
                    </a:lnTo>
                    <a:lnTo>
                      <a:pt x="264319" y="583406"/>
                    </a:lnTo>
                    <a:lnTo>
                      <a:pt x="264319" y="566737"/>
                    </a:lnTo>
                    <a:lnTo>
                      <a:pt x="297657" y="566737"/>
                    </a:lnTo>
                    <a:lnTo>
                      <a:pt x="297657" y="552450"/>
                    </a:lnTo>
                    <a:lnTo>
                      <a:pt x="409575" y="552450"/>
                    </a:lnTo>
                    <a:lnTo>
                      <a:pt x="416719" y="545306"/>
                    </a:lnTo>
                    <a:lnTo>
                      <a:pt x="511969" y="545306"/>
                    </a:lnTo>
                    <a:lnTo>
                      <a:pt x="511969" y="526256"/>
                    </a:lnTo>
                    <a:lnTo>
                      <a:pt x="600075" y="526256"/>
                    </a:lnTo>
                    <a:lnTo>
                      <a:pt x="600075" y="507206"/>
                    </a:lnTo>
                    <a:lnTo>
                      <a:pt x="661988" y="507206"/>
                    </a:lnTo>
                    <a:lnTo>
                      <a:pt x="661988" y="502443"/>
                    </a:lnTo>
                    <a:lnTo>
                      <a:pt x="702469" y="502443"/>
                    </a:lnTo>
                    <a:lnTo>
                      <a:pt x="716757" y="488155"/>
                    </a:lnTo>
                    <a:lnTo>
                      <a:pt x="745332" y="488155"/>
                    </a:lnTo>
                    <a:lnTo>
                      <a:pt x="745332" y="452437"/>
                    </a:lnTo>
                    <a:lnTo>
                      <a:pt x="945357" y="452437"/>
                    </a:lnTo>
                    <a:lnTo>
                      <a:pt x="945357" y="447675"/>
                    </a:lnTo>
                    <a:lnTo>
                      <a:pt x="973932" y="447675"/>
                    </a:lnTo>
                    <a:lnTo>
                      <a:pt x="973932" y="426243"/>
                    </a:lnTo>
                    <a:lnTo>
                      <a:pt x="1007269" y="426243"/>
                    </a:lnTo>
                    <a:lnTo>
                      <a:pt x="1007269" y="376237"/>
                    </a:lnTo>
                    <a:lnTo>
                      <a:pt x="1057275" y="376237"/>
                    </a:lnTo>
                    <a:lnTo>
                      <a:pt x="1057275" y="371475"/>
                    </a:lnTo>
                    <a:lnTo>
                      <a:pt x="1152525" y="371475"/>
                    </a:lnTo>
                    <a:lnTo>
                      <a:pt x="1152525" y="354806"/>
                    </a:lnTo>
                    <a:lnTo>
                      <a:pt x="1173957" y="354806"/>
                    </a:lnTo>
                    <a:lnTo>
                      <a:pt x="1173957" y="345281"/>
                    </a:lnTo>
                    <a:lnTo>
                      <a:pt x="1193007" y="345281"/>
                    </a:lnTo>
                    <a:lnTo>
                      <a:pt x="1202532" y="335756"/>
                    </a:lnTo>
                    <a:lnTo>
                      <a:pt x="1214438" y="323850"/>
                    </a:lnTo>
                    <a:lnTo>
                      <a:pt x="1281113" y="323850"/>
                    </a:lnTo>
                    <a:lnTo>
                      <a:pt x="1281113" y="307181"/>
                    </a:lnTo>
                    <a:lnTo>
                      <a:pt x="1314450" y="307181"/>
                    </a:lnTo>
                    <a:lnTo>
                      <a:pt x="1314450" y="288131"/>
                    </a:lnTo>
                    <a:lnTo>
                      <a:pt x="1328738" y="288131"/>
                    </a:lnTo>
                    <a:lnTo>
                      <a:pt x="1328738" y="271462"/>
                    </a:lnTo>
                    <a:lnTo>
                      <a:pt x="1340644" y="271462"/>
                    </a:lnTo>
                    <a:lnTo>
                      <a:pt x="1340644" y="252412"/>
                    </a:lnTo>
                    <a:lnTo>
                      <a:pt x="1366838" y="252412"/>
                    </a:lnTo>
                    <a:lnTo>
                      <a:pt x="1383507" y="235743"/>
                    </a:lnTo>
                    <a:lnTo>
                      <a:pt x="1383507" y="226218"/>
                    </a:lnTo>
                    <a:lnTo>
                      <a:pt x="1412082" y="226218"/>
                    </a:lnTo>
                    <a:lnTo>
                      <a:pt x="1412082" y="209550"/>
                    </a:lnTo>
                    <a:lnTo>
                      <a:pt x="1574007" y="209550"/>
                    </a:lnTo>
                    <a:lnTo>
                      <a:pt x="1574007" y="202406"/>
                    </a:lnTo>
                    <a:lnTo>
                      <a:pt x="1633538" y="202406"/>
                    </a:lnTo>
                    <a:lnTo>
                      <a:pt x="1638300" y="197644"/>
                    </a:lnTo>
                    <a:lnTo>
                      <a:pt x="1714500" y="197644"/>
                    </a:lnTo>
                    <a:lnTo>
                      <a:pt x="1714500" y="176212"/>
                    </a:lnTo>
                    <a:lnTo>
                      <a:pt x="1783557" y="176212"/>
                    </a:lnTo>
                    <a:lnTo>
                      <a:pt x="1783557" y="164306"/>
                    </a:lnTo>
                    <a:lnTo>
                      <a:pt x="1804988" y="164306"/>
                    </a:lnTo>
                    <a:lnTo>
                      <a:pt x="1804988" y="154781"/>
                    </a:lnTo>
                    <a:lnTo>
                      <a:pt x="1824038" y="154781"/>
                    </a:lnTo>
                    <a:lnTo>
                      <a:pt x="1824038" y="121443"/>
                    </a:lnTo>
                    <a:lnTo>
                      <a:pt x="1909763" y="121443"/>
                    </a:lnTo>
                    <a:lnTo>
                      <a:pt x="1909763" y="104775"/>
                    </a:lnTo>
                    <a:lnTo>
                      <a:pt x="1962150" y="104775"/>
                    </a:lnTo>
                    <a:lnTo>
                      <a:pt x="1962150" y="90487"/>
                    </a:lnTo>
                    <a:lnTo>
                      <a:pt x="1981200" y="90487"/>
                    </a:lnTo>
                    <a:lnTo>
                      <a:pt x="1981200" y="76200"/>
                    </a:lnTo>
                    <a:lnTo>
                      <a:pt x="1995488" y="76200"/>
                    </a:lnTo>
                    <a:lnTo>
                      <a:pt x="1995488" y="59531"/>
                    </a:lnTo>
                    <a:lnTo>
                      <a:pt x="2064544" y="59531"/>
                    </a:lnTo>
                    <a:lnTo>
                      <a:pt x="2064544" y="35718"/>
                    </a:lnTo>
                    <a:lnTo>
                      <a:pt x="2207419" y="35718"/>
                    </a:lnTo>
                    <a:lnTo>
                      <a:pt x="2207419" y="28575"/>
                    </a:lnTo>
                    <a:lnTo>
                      <a:pt x="2355057" y="28575"/>
                    </a:lnTo>
                    <a:lnTo>
                      <a:pt x="2355057" y="9525"/>
                    </a:lnTo>
                    <a:lnTo>
                      <a:pt x="2407444" y="9525"/>
                    </a:lnTo>
                    <a:lnTo>
                      <a:pt x="2407444" y="0"/>
                    </a:lnTo>
                    <a:lnTo>
                      <a:pt x="2507457"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 name="Freeform 9225"/>
              <p:cNvSpPr>
                <a:spLocks/>
              </p:cNvSpPr>
              <p:nvPr/>
            </p:nvSpPr>
            <p:spPr bwMode="auto">
              <a:xfrm>
                <a:off x="9511209" y="1245474"/>
                <a:ext cx="805789" cy="122241"/>
              </a:xfrm>
              <a:custGeom>
                <a:avLst/>
                <a:gdLst>
                  <a:gd name="T0" fmla="*/ 0 w 1126331"/>
                  <a:gd name="T1" fmla="*/ 247650 h 247650"/>
                  <a:gd name="T2" fmla="*/ 52239 w 1126331"/>
                  <a:gd name="T3" fmla="*/ 247650 h 247650"/>
                  <a:gd name="T4" fmla="*/ 75984 w 1126331"/>
                  <a:gd name="T5" fmla="*/ 223837 h 247650"/>
                  <a:gd name="T6" fmla="*/ 94982 w 1126331"/>
                  <a:gd name="T7" fmla="*/ 223837 h 247650"/>
                  <a:gd name="T8" fmla="*/ 94982 w 1126331"/>
                  <a:gd name="T9" fmla="*/ 214312 h 247650"/>
                  <a:gd name="T10" fmla="*/ 156718 w 1126331"/>
                  <a:gd name="T11" fmla="*/ 214312 h 247650"/>
                  <a:gd name="T12" fmla="*/ 156718 w 1126331"/>
                  <a:gd name="T13" fmla="*/ 202406 h 247650"/>
                  <a:gd name="T14" fmla="*/ 213708 w 1126331"/>
                  <a:gd name="T15" fmla="*/ 202406 h 247650"/>
                  <a:gd name="T16" fmla="*/ 213708 w 1126331"/>
                  <a:gd name="T17" fmla="*/ 185737 h 247650"/>
                  <a:gd name="T18" fmla="*/ 370429 w 1126331"/>
                  <a:gd name="T19" fmla="*/ 185737 h 247650"/>
                  <a:gd name="T20" fmla="*/ 370429 w 1126331"/>
                  <a:gd name="T21" fmla="*/ 133350 h 247650"/>
                  <a:gd name="T22" fmla="*/ 394174 w 1126331"/>
                  <a:gd name="T23" fmla="*/ 133350 h 247650"/>
                  <a:gd name="T24" fmla="*/ 394174 w 1126331"/>
                  <a:gd name="T25" fmla="*/ 114300 h 247650"/>
                  <a:gd name="T26" fmla="*/ 605509 w 1126331"/>
                  <a:gd name="T27" fmla="*/ 114300 h 247650"/>
                  <a:gd name="T28" fmla="*/ 615007 w 1126331"/>
                  <a:gd name="T29" fmla="*/ 104775 h 247650"/>
                  <a:gd name="T30" fmla="*/ 721861 w 1126331"/>
                  <a:gd name="T31" fmla="*/ 104775 h 247650"/>
                  <a:gd name="T32" fmla="*/ 721861 w 1126331"/>
                  <a:gd name="T33" fmla="*/ 83344 h 247650"/>
                  <a:gd name="T34" fmla="*/ 776475 w 1126331"/>
                  <a:gd name="T35" fmla="*/ 83344 h 247650"/>
                  <a:gd name="T36" fmla="*/ 776475 w 1126331"/>
                  <a:gd name="T37" fmla="*/ 61912 h 247650"/>
                  <a:gd name="T38" fmla="*/ 885704 w 1126331"/>
                  <a:gd name="T39" fmla="*/ 61912 h 247650"/>
                  <a:gd name="T40" fmla="*/ 892828 w 1126331"/>
                  <a:gd name="T41" fmla="*/ 61912 h 247650"/>
                  <a:gd name="T42" fmla="*/ 1009181 w 1126331"/>
                  <a:gd name="T43" fmla="*/ 61912 h 247650"/>
                  <a:gd name="T44" fmla="*/ 1009181 w 1126331"/>
                  <a:gd name="T45" fmla="*/ 40481 h 247650"/>
                  <a:gd name="T46" fmla="*/ 1123159 w 1126331"/>
                  <a:gd name="T47" fmla="*/ 40481 h 247650"/>
                  <a:gd name="T48" fmla="*/ 1123159 w 1126331"/>
                  <a:gd name="T49" fmla="*/ 0 h 2476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26331" h="247650">
                    <a:moveTo>
                      <a:pt x="0" y="247650"/>
                    </a:moveTo>
                    <a:lnTo>
                      <a:pt x="52387" y="247650"/>
                    </a:lnTo>
                    <a:lnTo>
                      <a:pt x="76200" y="223837"/>
                    </a:lnTo>
                    <a:lnTo>
                      <a:pt x="95250" y="223837"/>
                    </a:lnTo>
                    <a:lnTo>
                      <a:pt x="95250" y="214312"/>
                    </a:lnTo>
                    <a:lnTo>
                      <a:pt x="157162" y="214312"/>
                    </a:lnTo>
                    <a:lnTo>
                      <a:pt x="157162" y="202406"/>
                    </a:lnTo>
                    <a:lnTo>
                      <a:pt x="214312" y="202406"/>
                    </a:lnTo>
                    <a:lnTo>
                      <a:pt x="214312" y="185737"/>
                    </a:lnTo>
                    <a:lnTo>
                      <a:pt x="371475" y="185737"/>
                    </a:lnTo>
                    <a:lnTo>
                      <a:pt x="371475" y="133350"/>
                    </a:lnTo>
                    <a:lnTo>
                      <a:pt x="395287" y="133350"/>
                    </a:lnTo>
                    <a:lnTo>
                      <a:pt x="395287" y="114300"/>
                    </a:lnTo>
                    <a:lnTo>
                      <a:pt x="607219" y="114300"/>
                    </a:lnTo>
                    <a:lnTo>
                      <a:pt x="616744" y="104775"/>
                    </a:lnTo>
                    <a:lnTo>
                      <a:pt x="723900" y="104775"/>
                    </a:lnTo>
                    <a:lnTo>
                      <a:pt x="723900" y="83344"/>
                    </a:lnTo>
                    <a:lnTo>
                      <a:pt x="778669" y="83344"/>
                    </a:lnTo>
                    <a:lnTo>
                      <a:pt x="778669" y="61912"/>
                    </a:lnTo>
                    <a:lnTo>
                      <a:pt x="888206" y="61912"/>
                    </a:lnTo>
                    <a:lnTo>
                      <a:pt x="895350" y="61912"/>
                    </a:lnTo>
                    <a:lnTo>
                      <a:pt x="1012031" y="61912"/>
                    </a:lnTo>
                    <a:lnTo>
                      <a:pt x="1012031" y="40481"/>
                    </a:lnTo>
                    <a:lnTo>
                      <a:pt x="1126331" y="40481"/>
                    </a:lnTo>
                    <a:lnTo>
                      <a:pt x="1126331" y="0"/>
                    </a:lnTo>
                  </a:path>
                </a:pathLst>
              </a:custGeom>
              <a:noFill/>
              <a:ln w="28575" cap="flat" cmpd="sng" algn="ctr">
                <a:solidFill>
                  <a:srgbClr val="839FA8"/>
                </a:solidFill>
                <a:prstDash val="solid"/>
                <a:round/>
                <a:headEnd type="none" w="med" len="med"/>
                <a:tailEnd type="none" w="med" len="med"/>
              </a:ln>
            </p:spPr>
            <p:txBody>
              <a:bodyPr lIns="0" tIns="0" rIns="0" bIns="0" anchor="ctr"/>
              <a:lstStyle/>
              <a:p>
                <a:pPr marL="0" marR="0" lvl="0" indent="0" algn="l" defTabSz="685800" rtl="0" eaLnBrk="1" fontAlgn="base" latinLnBrk="0" hangingPunct="1">
                  <a:lnSpc>
                    <a:spcPct val="100000"/>
                  </a:lnSpc>
                  <a:spcBef>
                    <a:spcPct val="0"/>
                  </a:spcBef>
                  <a:spcAft>
                    <a:spcPct val="0"/>
                  </a:spcAft>
                  <a:buClrTx/>
                  <a:buSzTx/>
                  <a:buFontTx/>
                  <a:buNone/>
                  <a:tabLst/>
                  <a:defRPr/>
                </a:pPr>
                <a:endParaRPr kumimoji="0" lang="en-GB" sz="800" b="0" i="0" u="none" strike="noStrike" kern="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cxnSp>
            <p:nvCxnSpPr>
              <p:cNvPr id="42" name="Straight Connector 50"/>
              <p:cNvCxnSpPr>
                <a:cxnSpLocks noChangeShapeType="1"/>
              </p:cNvCxnSpPr>
              <p:nvPr/>
            </p:nvCxnSpPr>
            <p:spPr bwMode="auto">
              <a:xfrm>
                <a:off x="7410928"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43" name="Straight Connector 51"/>
              <p:cNvCxnSpPr>
                <a:cxnSpLocks noChangeShapeType="1"/>
              </p:cNvCxnSpPr>
              <p:nvPr/>
            </p:nvCxnSpPr>
            <p:spPr bwMode="auto">
              <a:xfrm>
                <a:off x="7800752"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44" name="Straight Connector 52"/>
              <p:cNvCxnSpPr>
                <a:cxnSpLocks noChangeShapeType="1"/>
              </p:cNvCxnSpPr>
              <p:nvPr/>
            </p:nvCxnSpPr>
            <p:spPr bwMode="auto">
              <a:xfrm>
                <a:off x="8181486"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cxnSp>
            <p:nvCxnSpPr>
              <p:cNvPr id="45" name="Straight Connector 53"/>
              <p:cNvCxnSpPr>
                <a:cxnSpLocks noChangeShapeType="1"/>
              </p:cNvCxnSpPr>
              <p:nvPr/>
            </p:nvCxnSpPr>
            <p:spPr bwMode="auto">
              <a:xfrm>
                <a:off x="8571310" y="2295494"/>
                <a:ext cx="0" cy="35540"/>
              </a:xfrm>
              <a:prstGeom prst="line">
                <a:avLst/>
              </a:prstGeom>
              <a:noFill/>
              <a:ln w="9525" cap="flat" cmpd="sng" algn="ctr">
                <a:solidFill>
                  <a:srgbClr val="006068"/>
                </a:solidFill>
                <a:prstDash val="solid"/>
                <a:miter lim="800000"/>
              </a:ln>
              <a:effectLst/>
              <a:extLst>
                <a:ext uri="{909E8E84-426E-40DD-AFC4-6F175D3DCCD1}">
                  <a14:hiddenFill xmlns:a14="http://schemas.microsoft.com/office/drawing/2010/main">
                    <a:noFill/>
                  </a14:hiddenFill>
                </a:ext>
              </a:extLst>
            </p:spPr>
          </p:cxnSp>
          <p:grpSp>
            <p:nvGrpSpPr>
              <p:cNvPr id="46" name="Group 45"/>
              <p:cNvGrpSpPr/>
              <p:nvPr/>
            </p:nvGrpSpPr>
            <p:grpSpPr>
              <a:xfrm>
                <a:off x="4663157" y="723036"/>
                <a:ext cx="360276" cy="1627768"/>
                <a:chOff x="5656960" y="760704"/>
                <a:chExt cx="291424" cy="1627768"/>
              </a:xfrm>
            </p:grpSpPr>
            <p:sp>
              <p:nvSpPr>
                <p:cNvPr id="95" name="TextBox 56"/>
                <p:cNvSpPr txBox="1">
                  <a:spLocks noChangeArrowheads="1"/>
                </p:cNvSpPr>
                <p:nvPr/>
              </p:nvSpPr>
              <p:spPr bwMode="auto">
                <a:xfrm>
                  <a:off x="5656960" y="1615610"/>
                  <a:ext cx="291424"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20</a:t>
                  </a:r>
                </a:p>
              </p:txBody>
            </p:sp>
            <p:sp>
              <p:nvSpPr>
                <p:cNvPr id="96" name="TextBox 9226"/>
                <p:cNvSpPr txBox="1">
                  <a:spLocks noChangeArrowheads="1"/>
                </p:cNvSpPr>
                <p:nvPr/>
              </p:nvSpPr>
              <p:spPr bwMode="auto">
                <a:xfrm>
                  <a:off x="5721312" y="2188417"/>
                  <a:ext cx="227072"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0</a:t>
                  </a:r>
                </a:p>
              </p:txBody>
            </p:sp>
            <p:sp>
              <p:nvSpPr>
                <p:cNvPr id="97" name="TextBox 55"/>
                <p:cNvSpPr txBox="1">
                  <a:spLocks noChangeArrowheads="1"/>
                </p:cNvSpPr>
                <p:nvPr/>
              </p:nvSpPr>
              <p:spPr bwMode="auto">
                <a:xfrm>
                  <a:off x="5656960" y="1900055"/>
                  <a:ext cx="291424"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10</a:t>
                  </a:r>
                </a:p>
              </p:txBody>
            </p:sp>
            <p:sp>
              <p:nvSpPr>
                <p:cNvPr id="98" name="TextBox 57"/>
                <p:cNvSpPr txBox="1">
                  <a:spLocks noChangeArrowheads="1"/>
                </p:cNvSpPr>
                <p:nvPr/>
              </p:nvSpPr>
              <p:spPr bwMode="auto">
                <a:xfrm>
                  <a:off x="5656960" y="1330380"/>
                  <a:ext cx="291424"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a:t>
                  </a:r>
                </a:p>
              </p:txBody>
            </p:sp>
            <p:sp>
              <p:nvSpPr>
                <p:cNvPr id="99" name="TextBox 58"/>
                <p:cNvSpPr txBox="1">
                  <a:spLocks noChangeArrowheads="1"/>
                </p:cNvSpPr>
                <p:nvPr/>
              </p:nvSpPr>
              <p:spPr bwMode="auto">
                <a:xfrm>
                  <a:off x="5656960" y="1045934"/>
                  <a:ext cx="291424"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a:t>
                  </a:r>
                </a:p>
              </p:txBody>
            </p:sp>
            <p:sp>
              <p:nvSpPr>
                <p:cNvPr id="100" name="TextBox 59"/>
                <p:cNvSpPr txBox="1">
                  <a:spLocks noChangeArrowheads="1"/>
                </p:cNvSpPr>
                <p:nvPr/>
              </p:nvSpPr>
              <p:spPr bwMode="auto">
                <a:xfrm>
                  <a:off x="5656960" y="760704"/>
                  <a:ext cx="291424" cy="200055"/>
                </a:xfrm>
                <a:prstGeom prst="rect">
                  <a:avLst/>
                </a:prstGeom>
                <a:noFill/>
                <a:ln w="9525">
                  <a:noFill/>
                  <a:miter lim="800000"/>
                  <a:headEnd/>
                  <a:tailEnd/>
                </a:ln>
              </p:spPr>
              <p:txBody>
                <a:bodyPr rIns="27000">
                  <a:no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50</a:t>
                  </a:r>
                </a:p>
              </p:txBody>
            </p:sp>
          </p:grpSp>
          <p:sp>
            <p:nvSpPr>
              <p:cNvPr id="47" name="TextBox 9227"/>
              <p:cNvSpPr txBox="1">
                <a:spLocks noChangeArrowheads="1"/>
              </p:cNvSpPr>
              <p:nvPr/>
            </p:nvSpPr>
            <p:spPr bwMode="auto">
              <a:xfrm>
                <a:off x="5289347"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25</a:t>
                </a:r>
              </a:p>
            </p:txBody>
          </p:sp>
          <p:sp>
            <p:nvSpPr>
              <p:cNvPr id="48" name="TextBox 61"/>
              <p:cNvSpPr txBox="1">
                <a:spLocks noChangeArrowheads="1"/>
              </p:cNvSpPr>
              <p:nvPr/>
            </p:nvSpPr>
            <p:spPr bwMode="auto">
              <a:xfrm>
                <a:off x="4905229" y="2329969"/>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0</a:t>
                </a:r>
              </a:p>
            </p:txBody>
          </p:sp>
          <p:sp>
            <p:nvSpPr>
              <p:cNvPr id="49" name="TextBox 62"/>
              <p:cNvSpPr txBox="1">
                <a:spLocks noChangeArrowheads="1"/>
              </p:cNvSpPr>
              <p:nvPr/>
            </p:nvSpPr>
            <p:spPr bwMode="auto">
              <a:xfrm>
                <a:off x="5673465"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50</a:t>
                </a:r>
              </a:p>
            </p:txBody>
          </p:sp>
          <p:sp>
            <p:nvSpPr>
              <p:cNvPr id="50" name="TextBox 63"/>
              <p:cNvSpPr txBox="1">
                <a:spLocks noChangeArrowheads="1"/>
              </p:cNvSpPr>
              <p:nvPr/>
            </p:nvSpPr>
            <p:spPr bwMode="auto">
              <a:xfrm>
                <a:off x="6057584"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75</a:t>
                </a:r>
              </a:p>
            </p:txBody>
          </p:sp>
          <p:sp>
            <p:nvSpPr>
              <p:cNvPr id="51" name="TextBox 64"/>
              <p:cNvSpPr txBox="1">
                <a:spLocks noChangeArrowheads="1"/>
              </p:cNvSpPr>
              <p:nvPr/>
            </p:nvSpPr>
            <p:spPr bwMode="auto">
              <a:xfrm>
                <a:off x="6441702"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100</a:t>
                </a:r>
              </a:p>
            </p:txBody>
          </p:sp>
          <p:sp>
            <p:nvSpPr>
              <p:cNvPr id="52" name="TextBox 65"/>
              <p:cNvSpPr txBox="1">
                <a:spLocks noChangeArrowheads="1"/>
              </p:cNvSpPr>
              <p:nvPr/>
            </p:nvSpPr>
            <p:spPr bwMode="auto">
              <a:xfrm>
                <a:off x="6825820"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125</a:t>
                </a:r>
              </a:p>
            </p:txBody>
          </p:sp>
          <p:sp>
            <p:nvSpPr>
              <p:cNvPr id="53" name="TextBox 66"/>
              <p:cNvSpPr txBox="1">
                <a:spLocks noChangeArrowheads="1"/>
              </p:cNvSpPr>
              <p:nvPr/>
            </p:nvSpPr>
            <p:spPr bwMode="auto">
              <a:xfrm>
                <a:off x="7209938"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150</a:t>
                </a:r>
              </a:p>
            </p:txBody>
          </p:sp>
          <p:sp>
            <p:nvSpPr>
              <p:cNvPr id="54" name="TextBox 67"/>
              <p:cNvSpPr txBox="1">
                <a:spLocks noChangeArrowheads="1"/>
              </p:cNvSpPr>
              <p:nvPr/>
            </p:nvSpPr>
            <p:spPr bwMode="auto">
              <a:xfrm>
                <a:off x="7594056"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175</a:t>
                </a:r>
              </a:p>
            </p:txBody>
          </p:sp>
          <p:sp>
            <p:nvSpPr>
              <p:cNvPr id="55" name="TextBox 68"/>
              <p:cNvSpPr txBox="1">
                <a:spLocks noChangeArrowheads="1"/>
              </p:cNvSpPr>
              <p:nvPr/>
            </p:nvSpPr>
            <p:spPr bwMode="auto">
              <a:xfrm>
                <a:off x="7978174"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200</a:t>
                </a:r>
              </a:p>
            </p:txBody>
          </p:sp>
          <p:sp>
            <p:nvSpPr>
              <p:cNvPr id="56" name="TextBox 69"/>
              <p:cNvSpPr txBox="1">
                <a:spLocks noChangeArrowheads="1"/>
              </p:cNvSpPr>
              <p:nvPr/>
            </p:nvSpPr>
            <p:spPr bwMode="auto">
              <a:xfrm>
                <a:off x="8362292"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225</a:t>
                </a:r>
              </a:p>
            </p:txBody>
          </p:sp>
          <p:sp>
            <p:nvSpPr>
              <p:cNvPr id="57" name="TextBox 70"/>
              <p:cNvSpPr txBox="1">
                <a:spLocks noChangeArrowheads="1"/>
              </p:cNvSpPr>
              <p:nvPr/>
            </p:nvSpPr>
            <p:spPr bwMode="auto">
              <a:xfrm>
                <a:off x="8746410"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250</a:t>
                </a:r>
              </a:p>
            </p:txBody>
          </p:sp>
          <p:sp>
            <p:nvSpPr>
              <p:cNvPr id="58" name="TextBox 71"/>
              <p:cNvSpPr txBox="1">
                <a:spLocks noChangeArrowheads="1"/>
              </p:cNvSpPr>
              <p:nvPr/>
            </p:nvSpPr>
            <p:spPr bwMode="auto">
              <a:xfrm>
                <a:off x="9130529"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275</a:t>
                </a:r>
              </a:p>
            </p:txBody>
          </p:sp>
          <p:sp>
            <p:nvSpPr>
              <p:cNvPr id="59" name="TextBox 72"/>
              <p:cNvSpPr txBox="1">
                <a:spLocks noChangeArrowheads="1"/>
              </p:cNvSpPr>
              <p:nvPr/>
            </p:nvSpPr>
            <p:spPr bwMode="auto">
              <a:xfrm>
                <a:off x="9514647"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300</a:t>
                </a:r>
              </a:p>
            </p:txBody>
          </p:sp>
          <p:sp>
            <p:nvSpPr>
              <p:cNvPr id="60" name="TextBox 73"/>
              <p:cNvSpPr txBox="1">
                <a:spLocks noChangeArrowheads="1"/>
              </p:cNvSpPr>
              <p:nvPr/>
            </p:nvSpPr>
            <p:spPr bwMode="auto">
              <a:xfrm>
                <a:off x="9898759" y="2329970"/>
                <a:ext cx="409449" cy="201600"/>
              </a:xfrm>
              <a:prstGeom prst="rect">
                <a:avLst/>
              </a:prstGeom>
              <a:noFill/>
              <a:ln w="9525">
                <a:noFill/>
                <a:miter lim="800000"/>
                <a:headEnd/>
                <a:tailEnd/>
              </a:ln>
            </p:spPr>
            <p:txBody>
              <a:bodyPr wrap="square" lIns="0" rIns="0">
                <a:no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0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325</a:t>
                </a:r>
              </a:p>
            </p:txBody>
          </p:sp>
          <p:sp>
            <p:nvSpPr>
              <p:cNvPr id="61" name="TextBox 230"/>
              <p:cNvSpPr txBox="1">
                <a:spLocks noChangeArrowheads="1"/>
              </p:cNvSpPr>
              <p:nvPr/>
            </p:nvSpPr>
            <p:spPr bwMode="auto">
              <a:xfrm>
                <a:off x="9671537" y="2149100"/>
                <a:ext cx="658167" cy="127378"/>
              </a:xfrm>
              <a:prstGeom prst="rect">
                <a:avLst/>
              </a:prstGeom>
              <a:noFill/>
              <a:ln w="9525">
                <a:noFill/>
                <a:miter lim="800000"/>
                <a:headEnd/>
                <a:tailEnd/>
              </a:ln>
            </p:spPr>
            <p:txBody>
              <a:bodyPr wrap="square" lIns="0" tIns="0" rIns="0" bIns="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700" b="1" i="0" u="none" strike="noStrike" kern="0" cap="none" spc="0" normalizeH="0" baseline="0" noProof="0" dirty="0">
                    <a:ln>
                      <a:noFill/>
                    </a:ln>
                    <a:solidFill>
                      <a:srgbClr val="006068"/>
                    </a:solidFill>
                    <a:effectLst/>
                    <a:uLnTx/>
                    <a:uFillTx/>
                    <a:latin typeface="Tahoma" panose="020B0604030504040204" pitchFamily="34" charset="0"/>
                    <a:ea typeface="Tahoma" panose="020B0604030504040204" pitchFamily="34" charset="0"/>
                    <a:cs typeface="Tahoma" panose="020B0604030504040204" pitchFamily="34" charset="0"/>
                  </a:rPr>
                  <a:t>Time (days)</a:t>
                </a:r>
              </a:p>
            </p:txBody>
          </p:sp>
          <p:sp>
            <p:nvSpPr>
              <p:cNvPr id="62" name="TextBox 18"/>
              <p:cNvSpPr txBox="1">
                <a:spLocks noChangeArrowheads="1"/>
              </p:cNvSpPr>
              <p:nvPr/>
            </p:nvSpPr>
            <p:spPr bwMode="auto">
              <a:xfrm>
                <a:off x="3514199" y="2545945"/>
                <a:ext cx="1701644" cy="692249"/>
              </a:xfrm>
              <a:prstGeom prst="rect">
                <a:avLst/>
              </a:prstGeom>
              <a:noFill/>
              <a:ln w="9525">
                <a:noFill/>
                <a:miter lim="800000"/>
                <a:headEnd/>
                <a:tailEnd/>
              </a:ln>
            </p:spPr>
            <p:txBody>
              <a:bodyPr wrap="square">
                <a:spAutoFit/>
              </a:bodyPr>
              <a:lstStyle/>
              <a:p>
                <a:pPr marL="0" marR="0" lvl="0" indent="0" algn="l" defTabSz="685800" rtl="0" eaLnBrk="1" fontAlgn="base" latinLnBrk="0" hangingPunct="1">
                  <a:lnSpc>
                    <a:spcPct val="100000"/>
                  </a:lnSpc>
                  <a:spcBef>
                    <a:spcPts val="300"/>
                  </a:spcBef>
                  <a:spcAft>
                    <a:spcPct val="0"/>
                  </a:spcAft>
                  <a:buClrTx/>
                  <a:buSzTx/>
                  <a:buFontTx/>
                  <a:buNone/>
                  <a:tabLst/>
                  <a:defRPr/>
                </a:pPr>
                <a:r>
                  <a:rPr kumimoji="0" lang="en-GB" sz="11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BN NGUY  CƠ</a:t>
                </a:r>
              </a:p>
              <a:p>
                <a:pPr marL="0" marR="0" lvl="0" indent="0" algn="l" defTabSz="685800" rtl="0" eaLnBrk="1" fontAlgn="base" latinLnBrk="0" hangingPunct="1">
                  <a:lnSpc>
                    <a:spcPct val="100000"/>
                  </a:lnSpc>
                  <a:spcBef>
                    <a:spcPts val="150"/>
                  </a:spcBef>
                  <a:spcAft>
                    <a:spcPct val="0"/>
                  </a:spcAft>
                  <a:buClrTx/>
                  <a:buSzTx/>
                  <a:buFontTx/>
                  <a:buNone/>
                  <a:tabLst/>
                  <a:defRPr/>
                </a:pPr>
                <a:r>
                  <a:rPr kumimoji="0" lang="en-GB" sz="11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Placebo Respimat</a:t>
                </a:r>
                <a:r>
                  <a:rPr kumimoji="0" lang="en-GB" sz="1100" b="1" i="0" u="none" strike="noStrike" kern="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p>
              <a:p>
                <a:pPr marL="0" marR="0" lvl="0" indent="0" algn="l" defTabSz="685800" rtl="0" eaLnBrk="1" fontAlgn="base" latinLnBrk="0" hangingPunct="1">
                  <a:lnSpc>
                    <a:spcPct val="100000"/>
                  </a:lnSpc>
                  <a:spcBef>
                    <a:spcPts val="375"/>
                  </a:spcBef>
                  <a:spcAft>
                    <a:spcPct val="0"/>
                  </a:spcAft>
                  <a:buClrTx/>
                  <a:buSzTx/>
                  <a:buFontTx/>
                  <a:buNone/>
                  <a:tabLst/>
                  <a:defRPr/>
                </a:pPr>
                <a:r>
                  <a:rPr kumimoji="0" lang="en-GB" sz="11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Tiotropium  Respimat</a:t>
                </a:r>
                <a:r>
                  <a:rPr kumimoji="0" lang="en-GB" sz="1100" b="1" i="0" u="none" strike="noStrike" kern="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endParaRPr kumimoji="0" lang="en-GB" sz="11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endParaRPr>
              </a:p>
            </p:txBody>
          </p:sp>
          <p:grpSp>
            <p:nvGrpSpPr>
              <p:cNvPr id="63" name="Group 62"/>
              <p:cNvGrpSpPr/>
              <p:nvPr/>
            </p:nvGrpSpPr>
            <p:grpSpPr>
              <a:xfrm>
                <a:off x="4905229" y="2969630"/>
                <a:ext cx="5402979" cy="201600"/>
                <a:chOff x="5852770" y="3025880"/>
                <a:chExt cx="4370425" cy="201600"/>
              </a:xfrm>
            </p:grpSpPr>
            <p:sp>
              <p:nvSpPr>
                <p:cNvPr id="81" name="TextBox 80"/>
                <p:cNvSpPr txBox="1"/>
                <p:nvPr/>
              </p:nvSpPr>
              <p:spPr>
                <a:xfrm>
                  <a:off x="585277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453</a:t>
                  </a:r>
                </a:p>
              </p:txBody>
            </p:sp>
            <p:sp>
              <p:nvSpPr>
                <p:cNvPr id="82" name="TextBox 81"/>
                <p:cNvSpPr txBox="1"/>
                <p:nvPr/>
              </p:nvSpPr>
              <p:spPr>
                <a:xfrm>
                  <a:off x="616348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430</a:t>
                  </a:r>
                </a:p>
              </p:txBody>
            </p:sp>
            <p:sp>
              <p:nvSpPr>
                <p:cNvPr id="83" name="TextBox 82"/>
                <p:cNvSpPr txBox="1"/>
                <p:nvPr/>
              </p:nvSpPr>
              <p:spPr>
                <a:xfrm>
                  <a:off x="647419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409</a:t>
                  </a:r>
                </a:p>
              </p:txBody>
            </p:sp>
            <p:sp>
              <p:nvSpPr>
                <p:cNvPr id="84" name="TextBox 83"/>
                <p:cNvSpPr txBox="1"/>
                <p:nvPr/>
              </p:nvSpPr>
              <p:spPr>
                <a:xfrm>
                  <a:off x="678490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401</a:t>
                  </a:r>
                </a:p>
              </p:txBody>
            </p:sp>
            <p:sp>
              <p:nvSpPr>
                <p:cNvPr id="85" name="TextBox 84"/>
                <p:cNvSpPr txBox="1"/>
                <p:nvPr/>
              </p:nvSpPr>
              <p:spPr>
                <a:xfrm>
                  <a:off x="709561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389</a:t>
                  </a:r>
                </a:p>
              </p:txBody>
            </p:sp>
            <p:sp>
              <p:nvSpPr>
                <p:cNvPr id="86" name="TextBox 85"/>
                <p:cNvSpPr txBox="1"/>
                <p:nvPr/>
              </p:nvSpPr>
              <p:spPr>
                <a:xfrm>
                  <a:off x="740632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378</a:t>
                  </a:r>
                </a:p>
              </p:txBody>
            </p:sp>
            <p:sp>
              <p:nvSpPr>
                <p:cNvPr id="87" name="TextBox 86"/>
                <p:cNvSpPr txBox="1"/>
                <p:nvPr/>
              </p:nvSpPr>
              <p:spPr>
                <a:xfrm>
                  <a:off x="771703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363</a:t>
                  </a:r>
                </a:p>
              </p:txBody>
            </p:sp>
            <p:sp>
              <p:nvSpPr>
                <p:cNvPr id="88" name="TextBox 87"/>
                <p:cNvSpPr txBox="1"/>
                <p:nvPr/>
              </p:nvSpPr>
              <p:spPr>
                <a:xfrm>
                  <a:off x="802774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353</a:t>
                  </a:r>
                </a:p>
              </p:txBody>
            </p:sp>
            <p:sp>
              <p:nvSpPr>
                <p:cNvPr id="89" name="TextBox 88"/>
                <p:cNvSpPr txBox="1"/>
                <p:nvPr/>
              </p:nvSpPr>
              <p:spPr>
                <a:xfrm>
                  <a:off x="833845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348</a:t>
                  </a:r>
                </a:p>
              </p:txBody>
            </p:sp>
            <p:sp>
              <p:nvSpPr>
                <p:cNvPr id="90" name="TextBox 89"/>
                <p:cNvSpPr txBox="1"/>
                <p:nvPr/>
              </p:nvSpPr>
              <p:spPr>
                <a:xfrm>
                  <a:off x="864916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339</a:t>
                  </a:r>
                </a:p>
              </p:txBody>
            </p:sp>
            <p:sp>
              <p:nvSpPr>
                <p:cNvPr id="91" name="TextBox 90"/>
                <p:cNvSpPr txBox="1"/>
                <p:nvPr/>
              </p:nvSpPr>
              <p:spPr>
                <a:xfrm>
                  <a:off x="895987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331</a:t>
                  </a:r>
                </a:p>
              </p:txBody>
            </p:sp>
            <p:sp>
              <p:nvSpPr>
                <p:cNvPr id="92" name="TextBox 91"/>
                <p:cNvSpPr txBox="1"/>
                <p:nvPr/>
              </p:nvSpPr>
              <p:spPr>
                <a:xfrm>
                  <a:off x="927058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319</a:t>
                  </a:r>
                </a:p>
              </p:txBody>
            </p:sp>
            <p:sp>
              <p:nvSpPr>
                <p:cNvPr id="93" name="TextBox 92"/>
                <p:cNvSpPr txBox="1"/>
                <p:nvPr/>
              </p:nvSpPr>
              <p:spPr>
                <a:xfrm>
                  <a:off x="9581290"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308</a:t>
                  </a:r>
                </a:p>
              </p:txBody>
            </p:sp>
            <p:sp>
              <p:nvSpPr>
                <p:cNvPr id="94" name="TextBox 93"/>
                <p:cNvSpPr txBox="1"/>
                <p:nvPr/>
              </p:nvSpPr>
              <p:spPr>
                <a:xfrm>
                  <a:off x="9891995" y="3025880"/>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298</a:t>
                  </a:r>
                </a:p>
              </p:txBody>
            </p:sp>
          </p:grpSp>
          <p:grpSp>
            <p:nvGrpSpPr>
              <p:cNvPr id="64" name="Group 63"/>
              <p:cNvGrpSpPr/>
              <p:nvPr/>
            </p:nvGrpSpPr>
            <p:grpSpPr>
              <a:xfrm>
                <a:off x="4905229" y="2686781"/>
                <a:ext cx="5402979" cy="201600"/>
                <a:chOff x="5852770" y="2762243"/>
                <a:chExt cx="4370425" cy="201600"/>
              </a:xfrm>
            </p:grpSpPr>
            <p:sp>
              <p:nvSpPr>
                <p:cNvPr id="67" name="TextBox 66"/>
                <p:cNvSpPr txBox="1"/>
                <p:nvPr/>
              </p:nvSpPr>
              <p:spPr>
                <a:xfrm>
                  <a:off x="585277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454</a:t>
                  </a:r>
                </a:p>
              </p:txBody>
            </p:sp>
            <p:sp>
              <p:nvSpPr>
                <p:cNvPr id="68" name="TextBox 67"/>
                <p:cNvSpPr txBox="1"/>
                <p:nvPr/>
              </p:nvSpPr>
              <p:spPr>
                <a:xfrm>
                  <a:off x="616348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435</a:t>
                  </a:r>
                </a:p>
              </p:txBody>
            </p:sp>
            <p:sp>
              <p:nvSpPr>
                <p:cNvPr id="69" name="TextBox 68"/>
                <p:cNvSpPr txBox="1"/>
                <p:nvPr/>
              </p:nvSpPr>
              <p:spPr>
                <a:xfrm>
                  <a:off x="647419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412</a:t>
                  </a:r>
                </a:p>
              </p:txBody>
            </p:sp>
            <p:sp>
              <p:nvSpPr>
                <p:cNvPr id="70" name="TextBox 69"/>
                <p:cNvSpPr txBox="1"/>
                <p:nvPr/>
              </p:nvSpPr>
              <p:spPr>
                <a:xfrm>
                  <a:off x="678490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388</a:t>
                  </a:r>
                </a:p>
              </p:txBody>
            </p:sp>
            <p:sp>
              <p:nvSpPr>
                <p:cNvPr id="71" name="TextBox 70"/>
                <p:cNvSpPr txBox="1"/>
                <p:nvPr/>
              </p:nvSpPr>
              <p:spPr>
                <a:xfrm>
                  <a:off x="709561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379</a:t>
                  </a:r>
                </a:p>
              </p:txBody>
            </p:sp>
            <p:sp>
              <p:nvSpPr>
                <p:cNvPr id="72" name="TextBox 71"/>
                <p:cNvSpPr txBox="1"/>
                <p:nvPr/>
              </p:nvSpPr>
              <p:spPr>
                <a:xfrm>
                  <a:off x="740632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367</a:t>
                  </a:r>
                </a:p>
              </p:txBody>
            </p:sp>
            <p:sp>
              <p:nvSpPr>
                <p:cNvPr id="73" name="TextBox 72"/>
                <p:cNvSpPr txBox="1"/>
                <p:nvPr/>
              </p:nvSpPr>
              <p:spPr>
                <a:xfrm>
                  <a:off x="771703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356</a:t>
                  </a:r>
                </a:p>
              </p:txBody>
            </p:sp>
            <p:sp>
              <p:nvSpPr>
                <p:cNvPr id="74" name="TextBox 73"/>
                <p:cNvSpPr txBox="1"/>
                <p:nvPr/>
              </p:nvSpPr>
              <p:spPr>
                <a:xfrm>
                  <a:off x="802774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339</a:t>
                  </a:r>
                </a:p>
              </p:txBody>
            </p:sp>
            <p:sp>
              <p:nvSpPr>
                <p:cNvPr id="75" name="TextBox 74"/>
                <p:cNvSpPr txBox="1"/>
                <p:nvPr/>
              </p:nvSpPr>
              <p:spPr>
                <a:xfrm>
                  <a:off x="833845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332</a:t>
                  </a:r>
                </a:p>
              </p:txBody>
            </p:sp>
            <p:sp>
              <p:nvSpPr>
                <p:cNvPr id="76" name="TextBox 75"/>
                <p:cNvSpPr txBox="1"/>
                <p:nvPr/>
              </p:nvSpPr>
              <p:spPr>
                <a:xfrm>
                  <a:off x="864916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319</a:t>
                  </a:r>
                </a:p>
              </p:txBody>
            </p:sp>
            <p:sp>
              <p:nvSpPr>
                <p:cNvPr id="77" name="TextBox 76"/>
                <p:cNvSpPr txBox="1"/>
                <p:nvPr/>
              </p:nvSpPr>
              <p:spPr>
                <a:xfrm>
                  <a:off x="895987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303</a:t>
                  </a:r>
                </a:p>
              </p:txBody>
            </p:sp>
            <p:sp>
              <p:nvSpPr>
                <p:cNvPr id="78" name="TextBox 77"/>
                <p:cNvSpPr txBox="1"/>
                <p:nvPr/>
              </p:nvSpPr>
              <p:spPr>
                <a:xfrm>
                  <a:off x="927058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290</a:t>
                  </a:r>
                </a:p>
              </p:txBody>
            </p:sp>
            <p:sp>
              <p:nvSpPr>
                <p:cNvPr id="79" name="TextBox 78"/>
                <p:cNvSpPr txBox="1"/>
                <p:nvPr/>
              </p:nvSpPr>
              <p:spPr>
                <a:xfrm>
                  <a:off x="9581290"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282</a:t>
                  </a:r>
                </a:p>
              </p:txBody>
            </p:sp>
            <p:sp>
              <p:nvSpPr>
                <p:cNvPr id="80" name="TextBox 79"/>
                <p:cNvSpPr txBox="1"/>
                <p:nvPr/>
              </p:nvSpPr>
              <p:spPr>
                <a:xfrm>
                  <a:off x="9891995" y="2762243"/>
                  <a:ext cx="331200" cy="201600"/>
                </a:xfrm>
                <a:prstGeom prst="rect">
                  <a:avLst/>
                </a:prstGeom>
                <a:noFill/>
                <a:ln w="9525">
                  <a:noFill/>
                  <a:miter lim="800000"/>
                  <a:headEnd/>
                  <a:tailEnd/>
                </a:ln>
              </p:spPr>
              <p:txBody>
                <a:bodyPr wrap="square" lIns="0" rIns="0">
                  <a:noAutofit/>
                </a:bodyPr>
                <a:lstStyle>
                  <a:defPPr>
                    <a:defRPr lang="en-US"/>
                  </a:defPPr>
                  <a:lvl1pPr algn="ctr" fontAlgn="base">
                    <a:spcBef>
                      <a:spcPct val="0"/>
                    </a:spcBef>
                    <a:spcAft>
                      <a:spcPct val="0"/>
                    </a:spcAft>
                    <a:defRPr sz="700">
                      <a:solidFill>
                        <a:schemeClr val="accent1"/>
                      </a:solidFill>
                      <a:latin typeface="Century Gothic" pitchFamily="34" charset="0"/>
                      <a:cs typeface="Arial" pitchFamily="34" charset="0"/>
                    </a:defRPr>
                  </a:lvl1p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100" b="0"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272</a:t>
                  </a:r>
                </a:p>
              </p:txBody>
            </p:sp>
          </p:grpSp>
          <p:sp>
            <p:nvSpPr>
              <p:cNvPr id="65" name="TextBox 76"/>
              <p:cNvSpPr txBox="1">
                <a:spLocks noChangeArrowheads="1"/>
              </p:cNvSpPr>
              <p:nvPr/>
            </p:nvSpPr>
            <p:spPr bwMode="auto">
              <a:xfrm>
                <a:off x="9108879" y="1625515"/>
                <a:ext cx="1936270" cy="283193"/>
              </a:xfrm>
              <a:prstGeom prst="rect">
                <a:avLst/>
              </a:prstGeom>
              <a:noFill/>
              <a:ln w="9525">
                <a:noFill/>
                <a:miter lim="800000"/>
                <a:headEnd/>
                <a:tailEnd/>
              </a:ln>
            </p:spPr>
            <p:txBody>
              <a:bodyPr wrap="square">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Tiotropium Respimat</a:t>
                </a:r>
                <a:r>
                  <a:rPr kumimoji="0" lang="en-GB" sz="1200" b="1" i="0" u="none" strike="noStrike" kern="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p:txBody>
          </p:sp>
          <p:sp>
            <p:nvSpPr>
              <p:cNvPr id="66" name="TextBox 75"/>
              <p:cNvSpPr txBox="1">
                <a:spLocks noChangeArrowheads="1"/>
              </p:cNvSpPr>
              <p:nvPr/>
            </p:nvSpPr>
            <p:spPr bwMode="auto">
              <a:xfrm>
                <a:off x="6393681" y="1276337"/>
                <a:ext cx="2042574" cy="283193"/>
              </a:xfrm>
              <a:prstGeom prst="rect">
                <a:avLst/>
              </a:prstGeom>
              <a:noFill/>
              <a:ln w="9525">
                <a:noFill/>
                <a:miter lim="800000"/>
                <a:headEnd/>
                <a:tailEnd/>
              </a:ln>
            </p:spPr>
            <p:txBody>
              <a:bodyPr wrap="square">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Placebo </a:t>
                </a:r>
                <a:r>
                  <a:rPr kumimoji="0" lang="en-GB" sz="1200" b="1" i="0" u="none" strike="noStrike" kern="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Respimat</a:t>
                </a:r>
                <a:r>
                  <a:rPr kumimoji="0" lang="en-GB" sz="1200" b="1" i="0" u="none" strike="noStrike" kern="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en-GB" sz="1200" b="1" i="0" u="none" strike="noStrike" kern="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p:txBody>
          </p:sp>
        </p:grpSp>
        <p:sp>
          <p:nvSpPr>
            <p:cNvPr id="108" name="Rectangle 107"/>
            <p:cNvSpPr/>
            <p:nvPr/>
          </p:nvSpPr>
          <p:spPr>
            <a:xfrm>
              <a:off x="1021499" y="5010061"/>
              <a:ext cx="6646079" cy="483954"/>
            </a:xfrm>
            <a:prstGeom prst="rect">
              <a:avLst/>
            </a:prstGeom>
          </p:spPr>
          <p:txBody>
            <a:bodyPr wrap="square">
              <a:spAutoFit/>
            </a:bodyPr>
            <a:lstStyle/>
            <a:p>
              <a:pPr marL="267890" marR="0" lvl="1" indent="0" algn="l" defTabSz="685800" rtl="0" eaLnBrk="1" fontAlgn="auto" latinLnBrk="0" hangingPunct="1">
                <a:lnSpc>
                  <a:spcPct val="100000"/>
                </a:lnSpc>
                <a:spcBef>
                  <a:spcPts val="150"/>
                </a:spcBef>
                <a:spcAft>
                  <a:spcPts val="0"/>
                </a:spcAft>
                <a:buClr>
                  <a:srgbClr val="5B9BD5"/>
                </a:buClr>
                <a:buSzTx/>
                <a:buFontTx/>
                <a:buNone/>
                <a:tabLst/>
                <a:defRPr/>
              </a:pP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en-US" sz="1600" b="1" i="0" u="sng"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Đợt</a:t>
              </a:r>
              <a:r>
                <a:rPr kumimoji="0" lang="en-US" sz="1600" b="1" i="0" u="sng"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1" i="0" u="sng"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kịch</a:t>
              </a:r>
              <a:r>
                <a:rPr kumimoji="0" lang="en-US" sz="1600" b="1" i="0" u="sng"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1" i="0" u="sng"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phát</a:t>
              </a:r>
              <a:r>
                <a:rPr kumimoji="0" lang="en-US" sz="1600" b="1" i="0" u="sng"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Hen </a:t>
              </a:r>
              <a:r>
                <a:rPr kumimoji="0" lang="en-US" sz="1600" b="1" i="0" u="sng"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nặng</a:t>
              </a:r>
              <a:r>
                <a:rPr kumimoji="0" lang="en-US" sz="1600" b="1" i="0" u="sng"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được</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định</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nghĩa</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là</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bắt</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đầu</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hoặc</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tăng</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liều</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gấp</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đôi</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Corticoid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toàn</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thân</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trong</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ít</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nhất</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3 </a:t>
              </a:r>
              <a:r>
                <a:rPr kumimoji="0" lang="en-US" sz="1600" b="0"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ngày</a:t>
              </a:r>
              <a:r>
                <a:rPr kumimoji="0" lang="en-US" sz="1600" b="0"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a:t>
              </a:r>
            </a:p>
          </p:txBody>
        </p:sp>
        <p:grpSp>
          <p:nvGrpSpPr>
            <p:cNvPr id="109" name="Group 108"/>
            <p:cNvGrpSpPr/>
            <p:nvPr/>
          </p:nvGrpSpPr>
          <p:grpSpPr>
            <a:xfrm>
              <a:off x="2545458" y="2019773"/>
              <a:ext cx="873957" cy="1042625"/>
              <a:chOff x="18539499" y="1086554"/>
              <a:chExt cx="908743" cy="1084124"/>
            </a:xfrm>
          </p:grpSpPr>
          <p:pic>
            <p:nvPicPr>
              <p:cNvPr id="110" name="Picture 10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539499" y="1086554"/>
                <a:ext cx="905047" cy="1084124"/>
              </a:xfrm>
              <a:prstGeom prst="rect">
                <a:avLst/>
              </a:prstGeom>
              <a:effectLst>
                <a:outerShdw blurRad="114300" sx="102000" sy="102000" algn="ctr" rotWithShape="0">
                  <a:prstClr val="black">
                    <a:alpha val="40000"/>
                  </a:prstClr>
                </a:outerShdw>
              </a:effectLst>
            </p:spPr>
          </p:pic>
          <p:sp>
            <p:nvSpPr>
              <p:cNvPr id="111" name="Oval 110"/>
              <p:cNvSpPr/>
              <p:nvPr/>
            </p:nvSpPr>
            <p:spPr>
              <a:xfrm>
                <a:off x="18672313" y="1394610"/>
                <a:ext cx="715617" cy="715617"/>
              </a:xfrm>
              <a:prstGeom prst="ellipse">
                <a:avLst/>
              </a:prstGeom>
              <a:solidFill>
                <a:srgbClr val="993366"/>
              </a:solidFill>
              <a:ln w="9525" cap="flat" cmpd="sng" algn="ctr">
                <a:noFill/>
                <a:prstDash val="solid"/>
                <a:miter lim="800000"/>
              </a:ln>
              <a:effectLst>
                <a:innerShdw blurRad="63500" dist="50800" dir="13500000">
                  <a:prstClr val="black">
                    <a:alpha val="30000"/>
                  </a:prstClr>
                </a:innerShdw>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600" b="0" i="0" u="none" strike="noStrike" kern="0" cap="none" spc="0" normalizeH="0" baseline="0" noProof="0" dirty="0" err="1">
                  <a:ln>
                    <a:noFill/>
                  </a:ln>
                  <a:solidFill>
                    <a:srgbClr val="006068"/>
                  </a:solidFill>
                  <a:effectLst/>
                  <a:uLnTx/>
                  <a:uFillTx/>
                  <a:latin typeface="Century Gothic" pitchFamily="34" charset="0"/>
                  <a:ea typeface="+mn-ea"/>
                  <a:cs typeface="+mn-cs"/>
                </a:endParaRPr>
              </a:p>
            </p:txBody>
          </p:sp>
          <p:sp>
            <p:nvSpPr>
              <p:cNvPr id="112" name="TextBox 111"/>
              <p:cNvSpPr txBox="1"/>
              <p:nvPr/>
            </p:nvSpPr>
            <p:spPr>
              <a:xfrm>
                <a:off x="18618104" y="1511494"/>
                <a:ext cx="830138" cy="523270"/>
              </a:xfrm>
              <a:prstGeom prst="rect">
                <a:avLst/>
              </a:prstGeom>
              <a:noFill/>
            </p:spPr>
            <p:txBody>
              <a:bodyPr wrap="square"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dirty="0" err="1">
                    <a:ln>
                      <a:noFill/>
                    </a:ln>
                    <a:solidFill>
                      <a:prstClr val="white"/>
                    </a:solidFill>
                    <a:effectLst/>
                    <a:uLnTx/>
                    <a:uFillTx/>
                    <a:latin typeface="Arial"/>
                    <a:ea typeface="+mn-ea"/>
                    <a:cs typeface="+mn-cs"/>
                  </a:rPr>
                  <a:t>Kết</a:t>
                </a:r>
                <a:r>
                  <a:rPr kumimoji="0" lang="en-GB" sz="1400" b="1" i="0" u="none" strike="noStrike" kern="0" cap="none" spc="0" normalizeH="0" baseline="0" noProof="0" dirty="0">
                    <a:ln>
                      <a:noFill/>
                    </a:ln>
                    <a:solidFill>
                      <a:prstClr val="white"/>
                    </a:solidFill>
                    <a:effectLst/>
                    <a:uLnTx/>
                    <a:uFillTx/>
                    <a:latin typeface="Arial"/>
                    <a:ea typeface="+mn-ea"/>
                    <a:cs typeface="+mn-cs"/>
                  </a:rPr>
                  <a:t> </a:t>
                </a:r>
                <a:r>
                  <a:rPr kumimoji="0" lang="en-GB" sz="1400" b="1" i="0" u="none" strike="noStrike" kern="0" cap="none" spc="0" normalizeH="0" baseline="0" noProof="0" dirty="0" err="1">
                    <a:ln>
                      <a:noFill/>
                    </a:ln>
                    <a:solidFill>
                      <a:prstClr val="white"/>
                    </a:solidFill>
                    <a:effectLst/>
                    <a:uLnTx/>
                    <a:uFillTx/>
                    <a:latin typeface="Arial"/>
                    <a:ea typeface="+mn-ea"/>
                    <a:cs typeface="+mn-cs"/>
                  </a:rPr>
                  <a:t>hợp</a:t>
                </a:r>
                <a:r>
                  <a:rPr kumimoji="0" lang="en-GB" sz="1400" b="1" i="0" u="none" strike="noStrike" kern="0" cap="none" spc="0" normalizeH="0" baseline="0" noProof="0" dirty="0">
                    <a:ln>
                      <a:noFill/>
                    </a:ln>
                    <a:solidFill>
                      <a:prstClr val="white"/>
                    </a:solidFill>
                    <a:effectLst/>
                    <a:uLnTx/>
                    <a:uFillTx/>
                    <a:latin typeface="Arial"/>
                    <a:ea typeface="+mn-ea"/>
                    <a:cs typeface="+mn-cs"/>
                  </a:rPr>
                  <a:t> ICS+LABA</a:t>
                </a:r>
              </a:p>
            </p:txBody>
          </p:sp>
        </p:grpSp>
      </p:grpSp>
      <p:sp>
        <p:nvSpPr>
          <p:cNvPr id="101" name="Title 100"/>
          <p:cNvSpPr>
            <a:spLocks noGrp="1"/>
          </p:cNvSpPr>
          <p:nvPr>
            <p:ph type="title"/>
          </p:nvPr>
        </p:nvSpPr>
        <p:spPr>
          <a:xfrm>
            <a:off x="266378" y="247027"/>
            <a:ext cx="11507042" cy="715687"/>
          </a:xfrm>
        </p:spPr>
        <p:txBody>
          <a:bodyPr>
            <a:noAutofit/>
          </a:bodyPr>
          <a:lstStyle/>
          <a:p>
            <a:pPr algn="ctr"/>
            <a:r>
              <a:rPr lang="en-GB" sz="3200" dirty="0" err="1"/>
              <a:t>PrimoTinA</a:t>
            </a:r>
            <a:r>
              <a:rPr lang="en-GB" sz="3200" dirty="0"/>
              <a:t>-asthma</a:t>
            </a:r>
            <a:r>
              <a:rPr lang="en-GB" sz="2400" dirty="0"/>
              <a:t>: </a:t>
            </a:r>
            <a:br>
              <a:rPr lang="en-GB" sz="2800" dirty="0"/>
            </a:br>
            <a:r>
              <a:rPr lang="en-GB" sz="2400" b="1" dirty="0" err="1"/>
              <a:t>Tiotropium</a:t>
            </a:r>
            <a:r>
              <a:rPr lang="en-GB" sz="2400" b="1" dirty="0"/>
              <a:t> </a:t>
            </a:r>
            <a:r>
              <a:rPr lang="en-GB" sz="2400" b="1" dirty="0" err="1"/>
              <a:t>Respimat</a:t>
            </a:r>
            <a:r>
              <a:rPr lang="en-GB" sz="2400" b="1" dirty="0"/>
              <a:t> </a:t>
            </a:r>
            <a:r>
              <a:rPr lang="en-GB" sz="2400" b="1" dirty="0" err="1"/>
              <a:t>giảm</a:t>
            </a:r>
            <a:r>
              <a:rPr lang="en-GB" sz="2400" b="1" dirty="0"/>
              <a:t> 21% </a:t>
            </a:r>
            <a:r>
              <a:rPr lang="en-GB" sz="2400" b="1" dirty="0" err="1"/>
              <a:t>nguy</a:t>
            </a:r>
            <a:r>
              <a:rPr lang="en-GB" sz="2400" b="1" dirty="0"/>
              <a:t> </a:t>
            </a:r>
            <a:r>
              <a:rPr lang="en-GB" sz="2400" b="1" dirty="0" err="1"/>
              <a:t>cơ</a:t>
            </a:r>
            <a:r>
              <a:rPr lang="en-GB" sz="2400" b="1" dirty="0"/>
              <a:t> </a:t>
            </a:r>
            <a:r>
              <a:rPr lang="en-GB" sz="2400" b="1" dirty="0" err="1"/>
              <a:t>đến</a:t>
            </a:r>
            <a:r>
              <a:rPr lang="en-GB" sz="2400" b="1" dirty="0"/>
              <a:t> </a:t>
            </a:r>
            <a:r>
              <a:rPr lang="en-GB" sz="2400" b="1" dirty="0" err="1"/>
              <a:t>đợt</a:t>
            </a:r>
            <a:r>
              <a:rPr lang="en-GB" sz="2400" b="1" dirty="0"/>
              <a:t> </a:t>
            </a:r>
            <a:r>
              <a:rPr lang="en-GB" sz="2400" b="1" dirty="0" err="1"/>
              <a:t>kịch</a:t>
            </a:r>
            <a:r>
              <a:rPr lang="en-GB" sz="2400" b="1" dirty="0"/>
              <a:t> </a:t>
            </a:r>
            <a:r>
              <a:rPr lang="en-GB" sz="2400" b="1" dirty="0" err="1"/>
              <a:t>phát</a:t>
            </a:r>
            <a:r>
              <a:rPr lang="en-GB" sz="2400" b="1" dirty="0"/>
              <a:t> hen </a:t>
            </a:r>
            <a:r>
              <a:rPr lang="en-GB" sz="2400" b="1" dirty="0" err="1"/>
              <a:t>nặng</a:t>
            </a:r>
            <a:r>
              <a:rPr lang="en-GB" sz="2400" b="1" dirty="0"/>
              <a:t> </a:t>
            </a:r>
            <a:r>
              <a:rPr lang="en-GB" sz="2400" b="1" dirty="0" err="1"/>
              <a:t>đầu</a:t>
            </a:r>
            <a:r>
              <a:rPr lang="en-GB" sz="2400" b="1" dirty="0"/>
              <a:t> </a:t>
            </a:r>
            <a:r>
              <a:rPr lang="en-GB" sz="2400" b="1" dirty="0" err="1"/>
              <a:t>tiên</a:t>
            </a:r>
            <a:r>
              <a:rPr lang="en-GB" sz="2400" b="1" dirty="0"/>
              <a:t> </a:t>
            </a:r>
            <a:endParaRPr lang="vi-VN" sz="2800" b="1" dirty="0"/>
          </a:p>
        </p:txBody>
      </p:sp>
      <p:sp>
        <p:nvSpPr>
          <p:cNvPr id="114" name="TextBox 113">
            <a:extLst>
              <a:ext uri="{FF2B5EF4-FFF2-40B4-BE49-F238E27FC236}">
                <a16:creationId xmlns:a16="http://schemas.microsoft.com/office/drawing/2014/main" id="{61786D78-01A1-4991-80A8-0AE46CD1F59D}"/>
              </a:ext>
            </a:extLst>
          </p:cNvPr>
          <p:cNvSpPr txBox="1"/>
          <p:nvPr/>
        </p:nvSpPr>
        <p:spPr>
          <a:xfrm>
            <a:off x="9312144" y="6642877"/>
            <a:ext cx="271793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err="1">
                <a:ln>
                  <a:noFill/>
                </a:ln>
                <a:solidFill>
                  <a:prstClr val="white">
                    <a:lumMod val="65000"/>
                  </a:prstClr>
                </a:solidFill>
                <a:effectLst/>
                <a:uLnTx/>
                <a:uFillTx/>
                <a:latin typeface="Arial"/>
                <a:ea typeface="Tahoma" panose="020B0604030504040204" pitchFamily="34" charset="0"/>
                <a:cs typeface="Tahoma" panose="020B0604030504040204" pitchFamily="34" charset="0"/>
              </a:rPr>
              <a:t>Kerstjens</a:t>
            </a:r>
            <a:r>
              <a:rPr kumimoji="0" lang="en-GB" sz="1000" b="0" i="0" u="none" strike="noStrike" kern="1200" cap="none" spc="0" normalizeH="0" baseline="0" noProof="0" dirty="0">
                <a:ln>
                  <a:noFill/>
                </a:ln>
                <a:solidFill>
                  <a:prstClr val="white">
                    <a:lumMod val="65000"/>
                  </a:prstClr>
                </a:solidFill>
                <a:effectLst/>
                <a:uLnTx/>
                <a:uFillTx/>
                <a:latin typeface="Arial"/>
                <a:ea typeface="Tahoma" panose="020B0604030504040204" pitchFamily="34" charset="0"/>
                <a:cs typeface="Tahoma" panose="020B0604030504040204" pitchFamily="34" charset="0"/>
              </a:rPr>
              <a:t> et al.  NEJM 2012 1198-1207.</a:t>
            </a:r>
          </a:p>
        </p:txBody>
      </p:sp>
    </p:spTree>
    <p:extLst>
      <p:ext uri="{BB962C8B-B14F-4D97-AF65-F5344CB8AC3E}">
        <p14:creationId xmlns:p14="http://schemas.microsoft.com/office/powerpoint/2010/main" val="34137734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Placeholder 1"/>
          <p:cNvSpPr txBox="1">
            <a:spLocks/>
          </p:cNvSpPr>
          <p:nvPr/>
        </p:nvSpPr>
        <p:spPr>
          <a:xfrm>
            <a:off x="1308464" y="1276669"/>
            <a:ext cx="9640389" cy="732488"/>
          </a:xfrm>
          <a:prstGeom prst="rect">
            <a:avLst/>
          </a:prstGeom>
        </p:spPr>
        <p:txBody>
          <a:bodyPr vert="horz" lIns="68580" tIns="34290" rIns="68580" bIns="34290" rtlCol="0" anchor="b"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marL="0" marR="0" lvl="0" indent="0" algn="ctr" defTabSz="685800" rtl="0" eaLnBrk="1" fontAlgn="auto" latinLnBrk="0" hangingPunct="1">
              <a:lnSpc>
                <a:spcPct val="150000"/>
              </a:lnSpc>
              <a:spcBef>
                <a:spcPct val="0"/>
              </a:spcBef>
              <a:spcAft>
                <a:spcPts val="0"/>
              </a:spcAft>
              <a:buClrTx/>
              <a:buSzTx/>
              <a:buFontTx/>
              <a:buNone/>
              <a:tabLst/>
              <a:defRPr/>
            </a:pPr>
            <a:endParaRPr kumimoji="0" lang="vi-VN" sz="1800" b="1" i="0" u="none" strike="noStrike" kern="1200" cap="none" spc="0" normalizeH="0" baseline="0" noProof="0" dirty="0">
              <a:ln>
                <a:noFill/>
              </a:ln>
              <a:solidFill>
                <a:prstClr val="black"/>
              </a:solidFill>
              <a:effectLst/>
              <a:uLnTx/>
              <a:uFillTx/>
              <a:ea typeface="+mj-ea"/>
            </a:endParaRPr>
          </a:p>
        </p:txBody>
      </p:sp>
      <p:sp>
        <p:nvSpPr>
          <p:cNvPr id="22" name="Rectangle 21"/>
          <p:cNvSpPr/>
          <p:nvPr/>
        </p:nvSpPr>
        <p:spPr>
          <a:xfrm>
            <a:off x="6876958" y="6590210"/>
            <a:ext cx="4884671"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900" b="0" i="0" u="none" strike="noStrike" kern="1200" cap="none" spc="0" normalizeH="0" baseline="0" noProof="0" dirty="0">
                <a:ln>
                  <a:noFill/>
                </a:ln>
                <a:solidFill>
                  <a:prstClr val="white">
                    <a:lumMod val="65000"/>
                  </a:prstClr>
                </a:solidFill>
                <a:effectLst/>
                <a:uLnTx/>
                <a:uFillTx/>
                <a:latin typeface="Arial" panose="020B0604020202020204" pitchFamily="34" charset="0"/>
                <a:ea typeface="+mn-ea"/>
                <a:cs typeface="+mn-cs"/>
              </a:rPr>
              <a:t>Kerstjens HAM, et al. Respir Med. 2016 Aug;117:198-206. doi: 10.1016/j.rmed.2016.06.013.</a:t>
            </a:r>
          </a:p>
        </p:txBody>
      </p:sp>
      <p:grpSp>
        <p:nvGrpSpPr>
          <p:cNvPr id="6" name="Group 5"/>
          <p:cNvGrpSpPr/>
          <p:nvPr/>
        </p:nvGrpSpPr>
        <p:grpSpPr>
          <a:xfrm>
            <a:off x="1741420" y="1804394"/>
            <a:ext cx="9021897" cy="4391612"/>
            <a:chOff x="1685945" y="2261242"/>
            <a:chExt cx="6396547" cy="2628196"/>
          </a:xfrm>
        </p:grpSpPr>
        <p:graphicFrame>
          <p:nvGraphicFramePr>
            <p:cNvPr id="7" name="Chart 5"/>
            <p:cNvGraphicFramePr>
              <a:graphicFrameLocks/>
            </p:cNvGraphicFramePr>
            <p:nvPr/>
          </p:nvGraphicFramePr>
          <p:xfrm>
            <a:off x="1700673" y="3206493"/>
            <a:ext cx="3127612" cy="130462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5"/>
            <p:cNvGraphicFramePr>
              <a:graphicFrameLocks/>
            </p:cNvGraphicFramePr>
            <p:nvPr/>
          </p:nvGraphicFramePr>
          <p:xfrm>
            <a:off x="4954880" y="3202926"/>
            <a:ext cx="3127612" cy="1299710"/>
          </p:xfrm>
          <a:graphic>
            <a:graphicData uri="http://schemas.openxmlformats.org/drawingml/2006/chart">
              <c:chart xmlns:c="http://schemas.openxmlformats.org/drawingml/2006/chart" xmlns:r="http://schemas.openxmlformats.org/officeDocument/2006/relationships" r:id="rId4"/>
            </a:graphicData>
          </a:graphic>
        </p:graphicFrame>
        <p:sp>
          <p:nvSpPr>
            <p:cNvPr id="12" name="Rounded Rectangle 11"/>
            <p:cNvSpPr/>
            <p:nvPr/>
          </p:nvSpPr>
          <p:spPr>
            <a:xfrm>
              <a:off x="3033119" y="2865137"/>
              <a:ext cx="1471524" cy="374142"/>
            </a:xfrm>
            <a:prstGeom prst="roundRect">
              <a:avLst>
                <a:gd name="adj" fmla="val 6454"/>
              </a:avLst>
            </a:prstGeom>
            <a:solidFill>
              <a:srgbClr val="E46C0A"/>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225"/>
                </a:spcBef>
                <a:spcAft>
                  <a:spcPts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Arial"/>
                  <a:ea typeface="Tahoma" panose="020B0604030504040204" pitchFamily="34" charset="0"/>
                  <a:cs typeface="Tahoma" panose="020B0604030504040204" pitchFamily="34" charset="0"/>
                </a:rPr>
                <a:t>Tuần</a:t>
              </a:r>
              <a:r>
                <a:rPr kumimoji="0" lang="en-US" altLang="en-US" sz="1400" b="1" i="0" u="none" strike="noStrike" kern="0" cap="none" spc="0" normalizeH="0" baseline="0" noProof="0" dirty="0">
                  <a:ln>
                    <a:noFill/>
                  </a:ln>
                  <a:solidFill>
                    <a:srgbClr val="FFFFFF"/>
                  </a:solidFill>
                  <a:effectLst/>
                  <a:uLnTx/>
                  <a:uFillTx/>
                  <a:latin typeface="Arial"/>
                  <a:ea typeface="Tahoma" panose="020B0604030504040204" pitchFamily="34" charset="0"/>
                  <a:cs typeface="Tahoma" panose="020B0604030504040204" pitchFamily="34" charset="0"/>
                </a:rPr>
                <a:t> 24, OR=1.32</a:t>
              </a:r>
            </a:p>
            <a:p>
              <a:pPr marL="0" marR="0" lvl="0" indent="0" algn="ctr" defTabSz="342900" rtl="0" eaLnBrk="1" fontAlgn="base" latinLnBrk="0" hangingPunct="1">
                <a:lnSpc>
                  <a:spcPct val="100000"/>
                </a:lnSpc>
                <a:spcBef>
                  <a:spcPts val="225"/>
                </a:spcBef>
                <a:spcAft>
                  <a:spcPts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Arial"/>
                  <a:ea typeface="Tahoma" panose="020B0604030504040204" pitchFamily="34" charset="0"/>
                  <a:cs typeface="Tahoma" panose="020B0604030504040204" pitchFamily="34" charset="0"/>
                </a:rPr>
                <a:t>95% CI: 1.01, 1.73</a:t>
              </a:r>
            </a:p>
          </p:txBody>
        </p:sp>
        <p:sp>
          <p:nvSpPr>
            <p:cNvPr id="13" name="Rounded Rectangle 12"/>
            <p:cNvSpPr/>
            <p:nvPr/>
          </p:nvSpPr>
          <p:spPr>
            <a:xfrm>
              <a:off x="6403797" y="2865138"/>
              <a:ext cx="1444695" cy="374141"/>
            </a:xfrm>
            <a:prstGeom prst="roundRect">
              <a:avLst>
                <a:gd name="adj" fmla="val 6454"/>
              </a:avLst>
            </a:prstGeom>
            <a:solidFill>
              <a:srgbClr val="E46C0A"/>
            </a:solidFill>
            <a:ln w="9525">
              <a:noFill/>
              <a:round/>
              <a:headEnd/>
              <a:tailEnd/>
            </a:ln>
            <a:effectLst>
              <a:innerShdw blurRad="63500" dist="50800" dir="13500000">
                <a:srgbClr val="006068">
                  <a:lumMod val="50000"/>
                  <a:alpha val="20000"/>
                </a:srgbClr>
              </a:innerShdw>
            </a:effectLst>
            <a:scene3d>
              <a:camera prst="orthographicFront">
                <a:rot lat="0" lon="0" rev="0"/>
              </a:camera>
              <a:lightRig rig="balanced" dir="t">
                <a:rot lat="0" lon="0" rev="8700000"/>
              </a:lightRig>
            </a:scene3d>
            <a:sp3d/>
          </p:spPr>
          <p:txBody>
            <a:bodyPr wrap="square" anchor="ctr" anchorCtr="0">
              <a:noAutofit/>
            </a:bodyPr>
            <a:lstStyle/>
            <a:p>
              <a:pPr marL="0" marR="0" lvl="0" indent="0" algn="ctr" defTabSz="342900" rtl="0" eaLnBrk="1" fontAlgn="base" latinLnBrk="0" hangingPunct="1">
                <a:lnSpc>
                  <a:spcPct val="100000"/>
                </a:lnSpc>
                <a:spcBef>
                  <a:spcPts val="225"/>
                </a:spcBef>
                <a:spcAft>
                  <a:spcPts val="0"/>
                </a:spcAft>
                <a:buClrTx/>
                <a:buSzTx/>
                <a:buFontTx/>
                <a:buNone/>
                <a:tabLst/>
                <a:defRPr/>
              </a:pPr>
              <a:r>
                <a:rPr kumimoji="0" lang="en-GB" altLang="en-US" sz="1400" b="1" i="0" u="none" strike="noStrike" kern="0" cap="none" spc="0" normalizeH="0" baseline="0" noProof="0" dirty="0" err="1">
                  <a:ln>
                    <a:noFill/>
                  </a:ln>
                  <a:solidFill>
                    <a:srgbClr val="FFFFFF"/>
                  </a:solidFill>
                  <a:effectLst/>
                  <a:uLnTx/>
                  <a:uFillTx/>
                  <a:latin typeface="Arial"/>
                  <a:ea typeface="Tahoma" panose="020B0604030504040204" pitchFamily="34" charset="0"/>
                  <a:cs typeface="Tahoma" panose="020B0604030504040204" pitchFamily="34" charset="0"/>
                </a:rPr>
                <a:t>Tuần</a:t>
              </a:r>
              <a:r>
                <a:rPr kumimoji="0" lang="en-GB" altLang="en-US" sz="1400" b="1" i="0" u="none" strike="noStrike" kern="0" cap="none" spc="0" normalizeH="0" baseline="0" noProof="0" dirty="0">
                  <a:ln>
                    <a:noFill/>
                  </a:ln>
                  <a:solidFill>
                    <a:srgbClr val="FFFFFF"/>
                  </a:solidFill>
                  <a:effectLst/>
                  <a:uLnTx/>
                  <a:uFillTx/>
                  <a:latin typeface="Arial"/>
                  <a:ea typeface="Tahoma" panose="020B0604030504040204" pitchFamily="34" charset="0"/>
                  <a:cs typeface="Tahoma" panose="020B0604030504040204" pitchFamily="34" charset="0"/>
                </a:rPr>
                <a:t> 48, OR=1.68</a:t>
              </a:r>
            </a:p>
            <a:p>
              <a:pPr marL="0" marR="0" lvl="0" indent="0" algn="ctr" defTabSz="342900" rtl="0" eaLnBrk="1" fontAlgn="base" latinLnBrk="0" hangingPunct="1">
                <a:lnSpc>
                  <a:spcPct val="100000"/>
                </a:lnSpc>
                <a:spcBef>
                  <a:spcPts val="225"/>
                </a:spcBef>
                <a:spcAft>
                  <a:spcPts val="0"/>
                </a:spcAft>
                <a:buClrTx/>
                <a:buSzTx/>
                <a:buFontTx/>
                <a:buNone/>
                <a:tabLst/>
                <a:defRPr/>
              </a:pPr>
              <a:r>
                <a:rPr kumimoji="0" lang="en-GB" altLang="en-US" sz="1400" b="1" i="0" u="none" strike="noStrike" kern="0" cap="none" spc="0" normalizeH="0" baseline="0" noProof="0" dirty="0">
                  <a:ln>
                    <a:noFill/>
                  </a:ln>
                  <a:solidFill>
                    <a:srgbClr val="FFFFFF"/>
                  </a:solidFill>
                  <a:effectLst/>
                  <a:uLnTx/>
                  <a:uFillTx/>
                  <a:latin typeface="Arial"/>
                  <a:ea typeface="Tahoma" panose="020B0604030504040204" pitchFamily="34" charset="0"/>
                  <a:cs typeface="Tahoma" panose="020B0604030504040204" pitchFamily="34" charset="0"/>
                </a:rPr>
                <a:t>95% CI: 1.28, 2.21</a:t>
              </a:r>
            </a:p>
          </p:txBody>
        </p:sp>
        <p:sp>
          <p:nvSpPr>
            <p:cNvPr id="14" name="TextBox 230"/>
            <p:cNvSpPr txBox="1">
              <a:spLocks noChangeArrowheads="1"/>
            </p:cNvSpPr>
            <p:nvPr/>
          </p:nvSpPr>
          <p:spPr bwMode="auto">
            <a:xfrm>
              <a:off x="1700673" y="4502636"/>
              <a:ext cx="1378771" cy="386802"/>
            </a:xfrm>
            <a:prstGeom prst="rect">
              <a:avLst/>
            </a:prstGeom>
            <a:noFill/>
            <a:ln w="9525">
              <a:noFill/>
              <a:miter lim="800000"/>
              <a:headEnd/>
              <a:tailEnd/>
            </a:ln>
          </p:spPr>
          <p:txBody>
            <a:bodyPr wrap="square" lIns="0" tIns="0" rIns="0" bIns="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Tiotropium Respimat</a:t>
              </a:r>
              <a:r>
                <a:rPr kumimoji="0" lang="pt-BR" sz="1400" b="1" i="0" u="none" strike="noStrike" kern="120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b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b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5 µg QD</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(n=453)</a:t>
              </a:r>
            </a:p>
          </p:txBody>
        </p:sp>
        <p:sp>
          <p:nvSpPr>
            <p:cNvPr id="15" name="TextBox 230"/>
            <p:cNvSpPr txBox="1">
              <a:spLocks noChangeArrowheads="1"/>
            </p:cNvSpPr>
            <p:nvPr/>
          </p:nvSpPr>
          <p:spPr bwMode="auto">
            <a:xfrm>
              <a:off x="3170810" y="4485577"/>
              <a:ext cx="1147182" cy="386802"/>
            </a:xfrm>
            <a:prstGeom prst="rect">
              <a:avLst/>
            </a:prstGeom>
            <a:noFill/>
            <a:ln w="9525">
              <a:noFill/>
              <a:miter lim="800000"/>
              <a:headEnd/>
              <a:tailEnd/>
            </a:ln>
          </p:spPr>
          <p:txBody>
            <a:bodyPr wrap="square" lIns="0" tIns="0" rIns="0" bIns="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Placebo Respimat</a:t>
              </a:r>
              <a:r>
                <a:rPr kumimoji="0" lang="pt-BR" sz="1400" b="1" i="0" u="none" strike="noStrike" kern="120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b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b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QD</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(n=454)</a:t>
              </a:r>
            </a:p>
          </p:txBody>
        </p:sp>
        <p:sp>
          <p:nvSpPr>
            <p:cNvPr id="16" name="TextBox 230"/>
            <p:cNvSpPr txBox="1">
              <a:spLocks noChangeArrowheads="1"/>
            </p:cNvSpPr>
            <p:nvPr/>
          </p:nvSpPr>
          <p:spPr bwMode="auto">
            <a:xfrm>
              <a:off x="5025026" y="4502636"/>
              <a:ext cx="1378771" cy="386802"/>
            </a:xfrm>
            <a:prstGeom prst="rect">
              <a:avLst/>
            </a:prstGeom>
            <a:noFill/>
            <a:ln w="9525">
              <a:noFill/>
              <a:miter lim="800000"/>
              <a:headEnd/>
              <a:tailEnd/>
            </a:ln>
          </p:spPr>
          <p:txBody>
            <a:bodyPr wrap="square" lIns="0" tIns="0" rIns="0" bIns="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Tiotropium Respimat</a:t>
              </a:r>
              <a:r>
                <a:rPr kumimoji="0" lang="pt-BR" sz="1400" b="1" i="0" u="none" strike="noStrike" kern="120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b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b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5 µg QD</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(n=453)</a:t>
              </a:r>
            </a:p>
          </p:txBody>
        </p:sp>
        <p:sp>
          <p:nvSpPr>
            <p:cNvPr id="17" name="TextBox 230"/>
            <p:cNvSpPr txBox="1">
              <a:spLocks noChangeArrowheads="1"/>
            </p:cNvSpPr>
            <p:nvPr/>
          </p:nvSpPr>
          <p:spPr bwMode="auto">
            <a:xfrm>
              <a:off x="6458038" y="4471412"/>
              <a:ext cx="1178064" cy="386802"/>
            </a:xfrm>
            <a:prstGeom prst="rect">
              <a:avLst/>
            </a:prstGeom>
            <a:noFill/>
            <a:ln w="9525">
              <a:noFill/>
              <a:miter lim="800000"/>
              <a:headEnd/>
              <a:tailEnd/>
            </a:ln>
          </p:spPr>
          <p:txBody>
            <a:bodyPr wrap="square" lIns="0" tIns="0" rIns="0" bIns="0">
              <a:spAutoFit/>
            </a:bodyP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Placebo Respimat</a:t>
              </a:r>
              <a:r>
                <a:rPr kumimoji="0" lang="pt-BR" sz="1400" b="1" i="0" u="none" strike="noStrike" kern="1200" cap="none" spc="0" normalizeH="0" baseline="30000" noProof="0" dirty="0">
                  <a:ln>
                    <a:noFill/>
                  </a:ln>
                  <a:solidFill>
                    <a:srgbClr val="006068"/>
                  </a:solidFill>
                  <a:effectLst/>
                  <a:uLnTx/>
                  <a:uFillTx/>
                  <a:latin typeface="Arial"/>
                  <a:ea typeface="Tahoma" panose="020B0604030504040204" pitchFamily="34" charset="0"/>
                  <a:cs typeface="Tahoma" panose="020B0604030504040204" pitchFamily="34" charset="0"/>
                </a:rPr>
                <a:t>®</a:t>
              </a: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b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b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QD</a:t>
              </a:r>
            </a:p>
            <a:p>
              <a:pPr marL="0" marR="0" lvl="0" indent="0" algn="ctr" defTabSz="6858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(n=454)</a:t>
              </a:r>
            </a:p>
          </p:txBody>
        </p:sp>
        <p:sp>
          <p:nvSpPr>
            <p:cNvPr id="18" name="TextBox 78"/>
            <p:cNvSpPr txBox="1">
              <a:spLocks noChangeArrowheads="1"/>
            </p:cNvSpPr>
            <p:nvPr/>
          </p:nvSpPr>
          <p:spPr bwMode="auto">
            <a:xfrm>
              <a:off x="4822354" y="3384581"/>
              <a:ext cx="152750" cy="1100996"/>
            </a:xfrm>
            <a:prstGeom prst="rect">
              <a:avLst/>
            </a:prstGeom>
            <a:noFill/>
            <a:ln w="9525">
              <a:noFill/>
              <a:miter lim="800000"/>
              <a:headEnd/>
              <a:tailEnd/>
            </a:ln>
          </p:spPr>
          <p:txBody>
            <a:bodyPr vert="vert270" wrap="square" lIns="0" tIns="0" rIns="0" bIns="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Tỉ</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lệ</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bệnh</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nhân</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p:txBody>
        </p:sp>
        <p:sp>
          <p:nvSpPr>
            <p:cNvPr id="21" name="Rounded Rectangle 20"/>
            <p:cNvSpPr/>
            <p:nvPr/>
          </p:nvSpPr>
          <p:spPr>
            <a:xfrm>
              <a:off x="1685945" y="2261242"/>
              <a:ext cx="6365349" cy="348438"/>
            </a:xfrm>
            <a:prstGeom prst="roundRect">
              <a:avLst/>
            </a:prstGeom>
            <a:solidFill>
              <a:srgbClr val="B6E2F0">
                <a:alpha val="61000"/>
              </a:srgbClr>
            </a:solidFill>
            <a:ln w="9525" cap="flat" cmpd="sng" algn="ctr">
              <a:solidFill>
                <a:sysClr val="window" lastClr="FFFFFF"/>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Tỷ</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lệ</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bệnh</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nhân</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đạt</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đáp</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ứng</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ACQ-7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khi</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a:t>
              </a:r>
              <a:r>
                <a:rPr kumimoji="0" lang="en-GB" sz="2000" b="1" i="0" u="none" strike="noStrike" kern="0" cap="none" spc="0" normalizeH="0" baseline="0" noProof="0" dirty="0" err="1">
                  <a:ln>
                    <a:noFill/>
                  </a:ln>
                  <a:solidFill>
                    <a:srgbClr val="EEECE1">
                      <a:lumMod val="10000"/>
                    </a:srgbClr>
                  </a:solidFill>
                  <a:effectLst/>
                  <a:uLnTx/>
                  <a:uFillTx/>
                  <a:latin typeface="Arial"/>
                  <a:ea typeface="Tahoma" panose="020B0604030504040204" pitchFamily="34" charset="0"/>
                  <a:cs typeface="Tahoma" panose="020B0604030504040204" pitchFamily="34" charset="0"/>
                </a:rPr>
                <a:t>dùng</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Tiotropium </a:t>
              </a:r>
              <a:r>
                <a:rPr kumimoji="0" lang="en-GB" sz="2000" b="1" i="1"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vs</a:t>
              </a:r>
              <a:r>
                <a:rPr kumimoji="0" lang="en-GB" sz="2000" b="1" i="0" u="none" strike="noStrike" kern="0" cap="none" spc="0" normalizeH="0" baseline="0" noProof="0" dirty="0">
                  <a:ln>
                    <a:noFill/>
                  </a:ln>
                  <a:solidFill>
                    <a:srgbClr val="EEECE1">
                      <a:lumMod val="10000"/>
                    </a:srgbClr>
                  </a:solidFill>
                  <a:effectLst/>
                  <a:uLnTx/>
                  <a:uFillTx/>
                  <a:latin typeface="Arial"/>
                  <a:ea typeface="Tahoma" panose="020B0604030504040204" pitchFamily="34" charset="0"/>
                  <a:cs typeface="Tahoma" panose="020B0604030504040204" pitchFamily="34" charset="0"/>
                </a:rPr>
                <a:t> placebo</a:t>
              </a:r>
            </a:p>
          </p:txBody>
        </p:sp>
        <p:sp>
          <p:nvSpPr>
            <p:cNvPr id="23" name="TextBox 22"/>
            <p:cNvSpPr txBox="1"/>
            <p:nvPr/>
          </p:nvSpPr>
          <p:spPr>
            <a:xfrm>
              <a:off x="5565003" y="3329501"/>
              <a:ext cx="521634" cy="1841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rial"/>
                  <a:ea typeface="+mn-ea"/>
                  <a:cs typeface="+mn-cs"/>
                </a:rPr>
                <a:t>58.1%</a:t>
              </a:r>
              <a:endParaRPr kumimoji="0" lang="vi-VN" sz="14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24" name="TextBox 23"/>
            <p:cNvSpPr txBox="1"/>
            <p:nvPr/>
          </p:nvSpPr>
          <p:spPr>
            <a:xfrm>
              <a:off x="6685167" y="3590328"/>
              <a:ext cx="503600" cy="1841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rial"/>
                  <a:ea typeface="+mn-ea"/>
                  <a:cs typeface="+mn-cs"/>
                </a:rPr>
                <a:t>45.2%</a:t>
              </a:r>
              <a:endParaRPr kumimoji="0" lang="vi-VN" sz="14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sp>
        <p:nvSpPr>
          <p:cNvPr id="4" name="Title 3"/>
          <p:cNvSpPr>
            <a:spLocks noGrp="1"/>
          </p:cNvSpPr>
          <p:nvPr>
            <p:ph type="title"/>
          </p:nvPr>
        </p:nvSpPr>
        <p:spPr>
          <a:xfrm>
            <a:off x="743109" y="108175"/>
            <a:ext cx="11018520" cy="1031068"/>
          </a:xfrm>
        </p:spPr>
        <p:txBody>
          <a:bodyPr>
            <a:noAutofit/>
          </a:bodyPr>
          <a:lstStyle/>
          <a:p>
            <a:pPr algn="ctr"/>
            <a:r>
              <a:rPr lang="en-GB" sz="3200" dirty="0" err="1"/>
              <a:t>PrimoTinA</a:t>
            </a:r>
            <a:r>
              <a:rPr lang="en-GB" sz="3200" dirty="0"/>
              <a:t>-asthma: </a:t>
            </a:r>
            <a:br>
              <a:rPr lang="en-GB" sz="3200" dirty="0"/>
            </a:br>
            <a:r>
              <a:rPr lang="en-GB" sz="2800" b="1" dirty="0" err="1"/>
              <a:t>Tăng</a:t>
            </a:r>
            <a:r>
              <a:rPr lang="en-GB" sz="2800" b="1" dirty="0"/>
              <a:t> 68% </a:t>
            </a:r>
            <a:r>
              <a:rPr lang="en-GB" sz="2800" b="1" dirty="0" err="1"/>
              <a:t>tỷ</a:t>
            </a:r>
            <a:r>
              <a:rPr lang="en-GB" sz="2800" b="1" dirty="0"/>
              <a:t> </a:t>
            </a:r>
            <a:r>
              <a:rPr lang="en-GB" sz="2800" b="1" dirty="0" err="1"/>
              <a:t>lệ</a:t>
            </a:r>
            <a:r>
              <a:rPr lang="en-GB" sz="2800" b="1" dirty="0"/>
              <a:t> </a:t>
            </a:r>
            <a:r>
              <a:rPr lang="en-GB" sz="2800" b="1" dirty="0" err="1"/>
              <a:t>kiểm</a:t>
            </a:r>
            <a:r>
              <a:rPr lang="en-GB" sz="2800" b="1" dirty="0"/>
              <a:t> </a:t>
            </a:r>
            <a:r>
              <a:rPr lang="en-GB" sz="2800" b="1" dirty="0" err="1"/>
              <a:t>soát</a:t>
            </a:r>
            <a:r>
              <a:rPr lang="en-GB" sz="2800" b="1" dirty="0"/>
              <a:t> </a:t>
            </a:r>
            <a:r>
              <a:rPr lang="en-GB" sz="2800" b="1" dirty="0" err="1"/>
              <a:t>triệu</a:t>
            </a:r>
            <a:r>
              <a:rPr lang="en-GB" sz="2800" b="1" dirty="0"/>
              <a:t> </a:t>
            </a:r>
            <a:r>
              <a:rPr lang="en-GB" sz="2800" b="1" dirty="0" err="1"/>
              <a:t>chứng</a:t>
            </a:r>
            <a:r>
              <a:rPr lang="en-GB" sz="2800" b="1" dirty="0"/>
              <a:t> </a:t>
            </a:r>
            <a:r>
              <a:rPr lang="en-GB" sz="2800" b="1" dirty="0" err="1"/>
              <a:t>với</a:t>
            </a:r>
            <a:r>
              <a:rPr lang="en-GB" sz="2800" b="1" dirty="0"/>
              <a:t> Tiotropium Respimat</a:t>
            </a:r>
            <a:endParaRPr lang="vi-VN" sz="2000" b="1" dirty="0"/>
          </a:p>
        </p:txBody>
      </p:sp>
      <p:sp>
        <p:nvSpPr>
          <p:cNvPr id="25" name="TextBox 78">
            <a:extLst>
              <a:ext uri="{FF2B5EF4-FFF2-40B4-BE49-F238E27FC236}">
                <a16:creationId xmlns:a16="http://schemas.microsoft.com/office/drawing/2014/main" id="{0E5F7D37-1475-4941-AA4E-8792B90DCED9}"/>
              </a:ext>
            </a:extLst>
          </p:cNvPr>
          <p:cNvSpPr txBox="1">
            <a:spLocks noChangeArrowheads="1"/>
          </p:cNvSpPr>
          <p:nvPr/>
        </p:nvSpPr>
        <p:spPr bwMode="auto">
          <a:xfrm>
            <a:off x="1470246" y="3664356"/>
            <a:ext cx="215444" cy="2179979"/>
          </a:xfrm>
          <a:prstGeom prst="rect">
            <a:avLst/>
          </a:prstGeom>
          <a:noFill/>
          <a:ln w="9525">
            <a:noFill/>
            <a:miter lim="800000"/>
            <a:headEnd/>
            <a:tailEnd/>
          </a:ln>
        </p:spPr>
        <p:txBody>
          <a:bodyPr vert="vert270" wrap="square" lIns="0" tIns="0" rIns="0" bIns="0">
            <a:spAutoFit/>
          </a:bodyPr>
          <a:lstStyle/>
          <a:p>
            <a:pPr marL="0" marR="0" lvl="0" indent="0" algn="r" defTabSz="68580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Tỉ</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lệ</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bệnh</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r>
              <a:rPr kumimoji="0" lang="en-GB" sz="1400" b="1" i="0" u="none" strike="noStrike" kern="1200" cap="none" spc="0" normalizeH="0" baseline="0" noProof="0" dirty="0" err="1">
                <a:ln>
                  <a:noFill/>
                </a:ln>
                <a:solidFill>
                  <a:srgbClr val="006068"/>
                </a:solidFill>
                <a:effectLst/>
                <a:uLnTx/>
                <a:uFillTx/>
                <a:latin typeface="Arial"/>
                <a:ea typeface="Tahoma" panose="020B0604030504040204" pitchFamily="34" charset="0"/>
                <a:cs typeface="Tahoma" panose="020B0604030504040204" pitchFamily="34" charset="0"/>
              </a:rPr>
              <a:t>nhân</a:t>
            </a:r>
            <a:r>
              <a:rPr kumimoji="0" lang="en-GB" sz="1400" b="1" i="0" u="none" strike="noStrike" kern="1200" cap="none" spc="0" normalizeH="0" baseline="0" noProof="0" dirty="0">
                <a:ln>
                  <a:noFill/>
                </a:ln>
                <a:solidFill>
                  <a:srgbClr val="006068"/>
                </a:solidFill>
                <a:effectLst/>
                <a:uLnTx/>
                <a:uFillTx/>
                <a:latin typeface="Arial"/>
                <a:ea typeface="Tahoma" panose="020B0604030504040204" pitchFamily="34" charset="0"/>
                <a:cs typeface="Tahoma" panose="020B0604030504040204" pitchFamily="34" charset="0"/>
              </a:rPr>
              <a:t> %</a:t>
            </a:r>
          </a:p>
        </p:txBody>
      </p:sp>
    </p:spTree>
    <p:extLst>
      <p:ext uri="{BB962C8B-B14F-4D97-AF65-F5344CB8AC3E}">
        <p14:creationId xmlns:p14="http://schemas.microsoft.com/office/powerpoint/2010/main" val="318107100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Inhaltsplatzhalter 7"/>
          <p:cNvGraphicFramePr>
            <a:graphicFrameLocks/>
          </p:cNvGraphicFramePr>
          <p:nvPr/>
        </p:nvGraphicFramePr>
        <p:xfrm>
          <a:off x="1876332" y="1996092"/>
          <a:ext cx="7913504" cy="2434268"/>
        </p:xfrm>
        <a:graphic>
          <a:graphicData uri="http://schemas.openxmlformats.org/drawingml/2006/table">
            <a:tbl>
              <a:tblPr firstRow="1" bandRow="1">
                <a:tableStyleId>{B301B821-A1FF-4177-AEE7-76D212191A09}</a:tableStyleId>
              </a:tblPr>
              <a:tblGrid>
                <a:gridCol w="3391094">
                  <a:extLst>
                    <a:ext uri="{9D8B030D-6E8A-4147-A177-3AD203B41FA5}">
                      <a16:colId xmlns:a16="http://schemas.microsoft.com/office/drawing/2014/main" val="20000"/>
                    </a:ext>
                  </a:extLst>
                </a:gridCol>
                <a:gridCol w="2261205">
                  <a:extLst>
                    <a:ext uri="{9D8B030D-6E8A-4147-A177-3AD203B41FA5}">
                      <a16:colId xmlns:a16="http://schemas.microsoft.com/office/drawing/2014/main" val="20001"/>
                    </a:ext>
                  </a:extLst>
                </a:gridCol>
                <a:gridCol w="2261205">
                  <a:extLst>
                    <a:ext uri="{9D8B030D-6E8A-4147-A177-3AD203B41FA5}">
                      <a16:colId xmlns:a16="http://schemas.microsoft.com/office/drawing/2014/main" val="20002"/>
                    </a:ext>
                  </a:extLst>
                </a:gridCol>
              </a:tblGrid>
              <a:tr h="625729">
                <a:tc>
                  <a:txBody>
                    <a:bodyPr/>
                    <a:lstStyle/>
                    <a:p>
                      <a:endParaRPr lang="en-US" sz="1600" b="0" noProof="0" dirty="0">
                        <a:solidFill>
                          <a:schemeClr val="bg1"/>
                        </a:solidFill>
                        <a:latin typeface="+mj-lt"/>
                        <a:cs typeface="Arial" pitchFamily="34" charset="0"/>
                      </a:endParaRPr>
                    </a:p>
                  </a:txBody>
                  <a:tcPr marL="85953" marR="85953" marT="38513" marB="38513">
                    <a:lnR w="12700" cap="flat" cmpd="sng" algn="ctr">
                      <a:solidFill>
                        <a:srgbClr val="839FA8"/>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noProof="0" dirty="0">
                          <a:latin typeface="+mj-lt"/>
                          <a:ea typeface="Tahoma" panose="020B0604030504040204" pitchFamily="34" charset="0"/>
                          <a:cs typeface="Tahoma" panose="020B0604030504040204" pitchFamily="34" charset="0"/>
                        </a:rPr>
                        <a:t>Tiotropium Respimat</a:t>
                      </a:r>
                      <a:r>
                        <a:rPr kumimoji="0" lang="en-US" sz="1600" u="none" strike="noStrike" kern="1200" cap="none" normalizeH="0" baseline="30000" dirty="0">
                          <a:ln>
                            <a:noFill/>
                          </a:ln>
                          <a:effectLst/>
                          <a:latin typeface="+mj-lt"/>
                          <a:ea typeface="Tahoma" panose="020B0604030504040204" pitchFamily="34" charset="0"/>
                          <a:cs typeface="Tahoma" panose="020B0604030504040204" pitchFamily="34" charset="0"/>
                        </a:rPr>
                        <a:t>®</a:t>
                      </a:r>
                      <a:br>
                        <a:rPr lang="en-US" sz="1600" noProof="0" dirty="0">
                          <a:latin typeface="+mj-lt"/>
                          <a:ea typeface="Tahoma" panose="020B0604030504040204" pitchFamily="34" charset="0"/>
                          <a:cs typeface="Tahoma" panose="020B0604030504040204" pitchFamily="34" charset="0"/>
                        </a:rPr>
                      </a:br>
                      <a:r>
                        <a:rPr lang="en-US" sz="1600" noProof="0" dirty="0">
                          <a:latin typeface="+mj-lt"/>
                          <a:ea typeface="Tahoma" panose="020B0604030504040204" pitchFamily="34" charset="0"/>
                          <a:cs typeface="Tahoma" panose="020B0604030504040204" pitchFamily="34" charset="0"/>
                        </a:rPr>
                        <a:t>n (%)</a:t>
                      </a:r>
                      <a:endParaRPr lang="en-US" sz="1600" b="1" noProof="0" dirty="0">
                        <a:solidFill>
                          <a:schemeClr val="bg1"/>
                        </a:solidFill>
                        <a:latin typeface="+mj-lt"/>
                        <a:ea typeface="Tahoma" panose="020B0604030504040204" pitchFamily="34" charset="0"/>
                        <a:cs typeface="Tahoma" panose="020B0604030504040204" pitchFamily="34" charset="0"/>
                      </a:endParaRPr>
                    </a:p>
                  </a:txBody>
                  <a:tcPr marL="85953" marR="85953" marT="38513" marB="38513" anchor="ctr">
                    <a:lnL w="12700" cap="flat" cmpd="sng" algn="ctr">
                      <a:solidFill>
                        <a:srgbClr val="839FA8"/>
                      </a:solidFill>
                      <a:prstDash val="solid"/>
                      <a:round/>
                      <a:headEnd type="none" w="med" len="med"/>
                      <a:tailEnd type="none" w="med" len="med"/>
                    </a:lnL>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Placebo</a:t>
                      </a:r>
                      <a:br>
                        <a:rPr lang="en-US" sz="1600" noProof="0" dirty="0">
                          <a:latin typeface="+mj-lt"/>
                          <a:ea typeface="Tahoma" panose="020B0604030504040204" pitchFamily="34" charset="0"/>
                          <a:cs typeface="Tahoma" panose="020B0604030504040204" pitchFamily="34" charset="0"/>
                        </a:rPr>
                      </a:br>
                      <a:endParaRPr lang="en-US" sz="1600" noProof="0" dirty="0">
                        <a:latin typeface="+mj-lt"/>
                        <a:ea typeface="Tahoma" panose="020B0604030504040204" pitchFamily="34" charset="0"/>
                        <a:cs typeface="Tahoma" panose="020B0604030504040204" pitchFamily="34" charset="0"/>
                      </a:endParaRPr>
                    </a:p>
                    <a:p>
                      <a:pPr algn="ctr"/>
                      <a:r>
                        <a:rPr lang="en-US" sz="1600" noProof="0" dirty="0">
                          <a:latin typeface="+mj-lt"/>
                          <a:ea typeface="Tahoma" panose="020B0604030504040204" pitchFamily="34" charset="0"/>
                          <a:cs typeface="Tahoma" panose="020B0604030504040204" pitchFamily="34" charset="0"/>
                        </a:rPr>
                        <a:t>n (%)</a:t>
                      </a:r>
                      <a:endParaRPr lang="en-US" sz="1600" b="1" noProof="0" dirty="0">
                        <a:solidFill>
                          <a:schemeClr val="bg1"/>
                        </a:solidFill>
                        <a:latin typeface="+mj-lt"/>
                        <a:ea typeface="Tahoma" panose="020B0604030504040204" pitchFamily="34" charset="0"/>
                        <a:cs typeface="Tahoma" panose="020B0604030504040204" pitchFamily="34" charset="0"/>
                      </a:endParaRPr>
                    </a:p>
                  </a:txBody>
                  <a:tcPr marL="85953" marR="85953" marT="38513" marB="38513" anchor="ctr">
                    <a:lnL w="12700" cap="flat" cmpd="sng" algn="ctr">
                      <a:solidFill>
                        <a:srgbClr val="839FA8"/>
                      </a:solidFill>
                      <a:prstDash val="solid"/>
                      <a:round/>
                      <a:headEnd type="none" w="med" len="med"/>
                      <a:tailEnd type="none" w="med" len="med"/>
                    </a:lnL>
                  </a:tcPr>
                </a:tc>
                <a:extLst>
                  <a:ext uri="{0D108BD9-81ED-4DB2-BD59-A6C34878D82A}">
                    <a16:rowId xmlns:a16="http://schemas.microsoft.com/office/drawing/2014/main" val="10000"/>
                  </a:ext>
                </a:extLst>
              </a:tr>
              <a:tr h="353672">
                <a:tc>
                  <a:txBody>
                    <a:bodyPr/>
                    <a:lstStyle/>
                    <a:p>
                      <a:r>
                        <a:rPr lang="en-US" sz="1600" b="1" noProof="0" dirty="0">
                          <a:latin typeface="+mj-lt"/>
                          <a:ea typeface="Tahoma" panose="020B0604030504040204" pitchFamily="34" charset="0"/>
                          <a:cs typeface="Tahoma" panose="020B0604030504040204" pitchFamily="34" charset="0"/>
                        </a:rPr>
                        <a:t>BN</a:t>
                      </a:r>
                      <a:endParaRPr lang="en-US" sz="1600" b="1"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456 (100.0)</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456 (100.0)</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tcPr>
                </a:tc>
                <a:extLst>
                  <a:ext uri="{0D108BD9-81ED-4DB2-BD59-A6C34878D82A}">
                    <a16:rowId xmlns:a16="http://schemas.microsoft.com/office/drawing/2014/main" val="10001"/>
                  </a:ext>
                </a:extLst>
              </a:tr>
              <a:tr h="353672">
                <a:tc>
                  <a:txBody>
                    <a:bodyPr/>
                    <a:lstStyle/>
                    <a:p>
                      <a:r>
                        <a:rPr lang="en-US" sz="1600" b="1" baseline="0" noProof="0" dirty="0" err="1">
                          <a:solidFill>
                            <a:schemeClr val="dk1"/>
                          </a:solidFill>
                          <a:latin typeface="+mj-lt"/>
                          <a:ea typeface="Tahoma" panose="020B0604030504040204" pitchFamily="34" charset="0"/>
                          <a:cs typeface="Tahoma" panose="020B0604030504040204" pitchFamily="34" charset="0"/>
                        </a:rPr>
                        <a:t>Bất</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kỳ</a:t>
                      </a:r>
                      <a:r>
                        <a:rPr lang="en-US" sz="1600" b="1" baseline="0" noProof="0" dirty="0">
                          <a:solidFill>
                            <a:schemeClr val="dk1"/>
                          </a:solidFill>
                          <a:latin typeface="+mj-lt"/>
                          <a:ea typeface="Tahoma" panose="020B0604030504040204" pitchFamily="34" charset="0"/>
                          <a:cs typeface="Tahoma" panose="020B0604030504040204" pitchFamily="34" charset="0"/>
                        </a:rPr>
                        <a:t> TDP </a:t>
                      </a:r>
                      <a:r>
                        <a:rPr lang="en-US" sz="1600" b="1" baseline="0" noProof="0" dirty="0" err="1">
                          <a:solidFill>
                            <a:schemeClr val="dk1"/>
                          </a:solidFill>
                          <a:latin typeface="+mj-lt"/>
                          <a:ea typeface="Tahoma" panose="020B0604030504040204" pitchFamily="34" charset="0"/>
                          <a:cs typeface="Tahoma" panose="020B0604030504040204" pitchFamily="34" charset="0"/>
                        </a:rPr>
                        <a:t>nào</a:t>
                      </a:r>
                      <a:endParaRPr lang="en-US" sz="1600" b="1"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335 (73.5)</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366 (80.3)</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tcPr>
                </a:tc>
                <a:extLst>
                  <a:ext uri="{0D108BD9-81ED-4DB2-BD59-A6C34878D82A}">
                    <a16:rowId xmlns:a16="http://schemas.microsoft.com/office/drawing/2014/main" val="10002"/>
                  </a:ext>
                </a:extLst>
              </a:tr>
              <a:tr h="523822">
                <a:tc>
                  <a:txBody>
                    <a:bodyPr/>
                    <a:lstStyle/>
                    <a:p>
                      <a:r>
                        <a:rPr lang="en-US" sz="1600" b="1" baseline="0" noProof="0" dirty="0">
                          <a:solidFill>
                            <a:schemeClr val="dk1"/>
                          </a:solidFill>
                          <a:latin typeface="+mj-lt"/>
                          <a:ea typeface="Tahoma" panose="020B0604030504040204" pitchFamily="34" charset="0"/>
                          <a:cs typeface="Tahoma" panose="020B0604030504040204" pitchFamily="34" charset="0"/>
                        </a:rPr>
                        <a:t>TDP </a:t>
                      </a:r>
                      <a:r>
                        <a:rPr lang="en-US" sz="1600" b="1" baseline="0" noProof="0" dirty="0" err="1">
                          <a:solidFill>
                            <a:schemeClr val="dk1"/>
                          </a:solidFill>
                          <a:latin typeface="+mj-lt"/>
                          <a:ea typeface="Tahoma" panose="020B0604030504040204" pitchFamily="34" charset="0"/>
                          <a:cs typeface="Tahoma" panose="020B0604030504040204" pitchFamily="34" charset="0"/>
                        </a:rPr>
                        <a:t>liên</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quan</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đến</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thuốc</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đánh</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giá</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bởi</a:t>
                      </a:r>
                      <a:r>
                        <a:rPr lang="en-US" sz="1600" b="1" baseline="0" noProof="0" dirty="0">
                          <a:solidFill>
                            <a:schemeClr val="dk1"/>
                          </a:solidFill>
                          <a:latin typeface="+mj-lt"/>
                          <a:ea typeface="Tahoma" panose="020B0604030504040204" pitchFamily="34" charset="0"/>
                          <a:cs typeface="Tahoma" panose="020B0604030504040204" pitchFamily="34" charset="0"/>
                        </a:rPr>
                        <a:t> </a:t>
                      </a:r>
                      <a:r>
                        <a:rPr lang="en-US" sz="1600" b="1" baseline="0" noProof="0" dirty="0" err="1">
                          <a:solidFill>
                            <a:schemeClr val="dk1"/>
                          </a:solidFill>
                          <a:latin typeface="+mj-lt"/>
                          <a:ea typeface="Tahoma" panose="020B0604030504040204" pitchFamily="34" charset="0"/>
                          <a:cs typeface="Tahoma" panose="020B0604030504040204" pitchFamily="34" charset="0"/>
                        </a:rPr>
                        <a:t>nhà</a:t>
                      </a:r>
                      <a:r>
                        <a:rPr lang="en-US" sz="1600" b="1" baseline="0" noProof="0" dirty="0">
                          <a:solidFill>
                            <a:schemeClr val="dk1"/>
                          </a:solidFill>
                          <a:latin typeface="+mj-lt"/>
                          <a:ea typeface="Tahoma" panose="020B0604030504040204" pitchFamily="34" charset="0"/>
                          <a:cs typeface="Tahoma" panose="020B0604030504040204" pitchFamily="34" charset="0"/>
                        </a:rPr>
                        <a:t> NC</a:t>
                      </a:r>
                      <a:endParaRPr lang="en-US" sz="1600" b="1"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26 (5.7)</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21 (4.6)</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tcPr>
                </a:tc>
                <a:extLst>
                  <a:ext uri="{0D108BD9-81ED-4DB2-BD59-A6C34878D82A}">
                    <a16:rowId xmlns:a16="http://schemas.microsoft.com/office/drawing/2014/main" val="10003"/>
                  </a:ext>
                </a:extLst>
              </a:tr>
              <a:tr h="353672">
                <a:tc>
                  <a:txBody>
                    <a:bodyPr/>
                    <a:lstStyle/>
                    <a:p>
                      <a:r>
                        <a:rPr lang="en-US" sz="1600" b="1" noProof="0" dirty="0">
                          <a:latin typeface="+mj-lt"/>
                          <a:ea typeface="Tahoma" panose="020B0604030504040204" pitchFamily="34" charset="0"/>
                          <a:cs typeface="Tahoma" panose="020B0604030504040204" pitchFamily="34" charset="0"/>
                        </a:rPr>
                        <a:t>TDP </a:t>
                      </a:r>
                      <a:r>
                        <a:rPr lang="en-US" sz="1600" b="1" noProof="0" dirty="0" err="1">
                          <a:latin typeface="+mj-lt"/>
                          <a:ea typeface="Tahoma" panose="020B0604030504040204" pitchFamily="34" charset="0"/>
                          <a:cs typeface="Tahoma" panose="020B0604030504040204" pitchFamily="34" charset="0"/>
                        </a:rPr>
                        <a:t>nghiêm</a:t>
                      </a:r>
                      <a:r>
                        <a:rPr lang="en-US" sz="1600" b="1" baseline="0" noProof="0" dirty="0">
                          <a:latin typeface="+mj-lt"/>
                          <a:ea typeface="Tahoma" panose="020B0604030504040204" pitchFamily="34" charset="0"/>
                          <a:cs typeface="Tahoma" panose="020B0604030504040204" pitchFamily="34" charset="0"/>
                        </a:rPr>
                        <a:t> </a:t>
                      </a:r>
                      <a:r>
                        <a:rPr lang="en-US" sz="1600" b="1" baseline="0" noProof="0" dirty="0" err="1">
                          <a:latin typeface="+mj-lt"/>
                          <a:ea typeface="Tahoma" panose="020B0604030504040204" pitchFamily="34" charset="0"/>
                          <a:cs typeface="Tahoma" panose="020B0604030504040204" pitchFamily="34" charset="0"/>
                        </a:rPr>
                        <a:t>trọng</a:t>
                      </a:r>
                      <a:endParaRPr lang="en-US" sz="1600" b="1"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37 (8.1)</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lnR w="12700" cap="flat" cmpd="sng" algn="ctr">
                      <a:solidFill>
                        <a:srgbClr val="839FA8"/>
                      </a:solidFill>
                      <a:prstDash val="solid"/>
                      <a:round/>
                      <a:headEnd type="none" w="med" len="med"/>
                      <a:tailEnd type="none" w="med" len="med"/>
                    </a:lnR>
                  </a:tcPr>
                </a:tc>
                <a:tc>
                  <a:txBody>
                    <a:bodyPr/>
                    <a:lstStyle/>
                    <a:p>
                      <a:pPr algn="ctr"/>
                      <a:r>
                        <a:rPr lang="en-US" sz="1600" noProof="0" dirty="0">
                          <a:latin typeface="+mj-lt"/>
                          <a:ea typeface="Tahoma" panose="020B0604030504040204" pitchFamily="34" charset="0"/>
                          <a:cs typeface="Tahoma" panose="020B0604030504040204" pitchFamily="34" charset="0"/>
                        </a:rPr>
                        <a:t>40 (8.8)</a:t>
                      </a:r>
                      <a:endParaRPr lang="en-US" sz="1600" b="0" noProof="0" dirty="0">
                        <a:solidFill>
                          <a:schemeClr val="accent1"/>
                        </a:solidFill>
                        <a:latin typeface="+mj-lt"/>
                        <a:ea typeface="Tahoma" panose="020B0604030504040204" pitchFamily="34" charset="0"/>
                        <a:cs typeface="Tahoma" panose="020B0604030504040204" pitchFamily="34" charset="0"/>
                      </a:endParaRPr>
                    </a:p>
                  </a:txBody>
                  <a:tcPr marL="85953" marR="85953" marT="38513" marB="38513">
                    <a:lnL w="12700" cap="flat" cmpd="sng" algn="ctr">
                      <a:solidFill>
                        <a:srgbClr val="839FA8"/>
                      </a:solidFill>
                      <a:prstDash val="solid"/>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4" name="Rounded Rectangle 3"/>
          <p:cNvSpPr/>
          <p:nvPr/>
        </p:nvSpPr>
        <p:spPr>
          <a:xfrm>
            <a:off x="5033398" y="4568334"/>
            <a:ext cx="4734529" cy="445784"/>
          </a:xfrm>
          <a:prstGeom prst="roundRect">
            <a:avLst/>
          </a:prstGeom>
          <a:solidFill>
            <a:srgbClr val="99DDE6"/>
          </a:solidFill>
          <a:ln w="9525" cap="flat" cmpd="sng" algn="ctr">
            <a:solidFill>
              <a:sysClr val="window" lastClr="FFFFFF"/>
            </a:solidFill>
            <a:prstDash val="solid"/>
            <a:miter lim="800000"/>
          </a:ln>
          <a:effectLst/>
        </p:spPr>
        <p:txBody>
          <a:bodyPr rtlCol="0" anchor="ctr"/>
          <a:lstStyle/>
          <a:p>
            <a:pPr algn="ctr">
              <a:defRPr/>
            </a:pPr>
            <a:r>
              <a:rPr lang="en-GB" b="1" kern="0" dirty="0" err="1">
                <a:solidFill>
                  <a:srgbClr val="FFFF00"/>
                </a:solidFill>
                <a:latin typeface="+mj-lt"/>
                <a:ea typeface="Tahoma" panose="020B0604030504040204" pitchFamily="34" charset="0"/>
                <a:cs typeface="Tahoma" panose="020B0604030504040204" pitchFamily="34" charset="0"/>
              </a:rPr>
              <a:t>Khô</a:t>
            </a:r>
            <a:r>
              <a:rPr lang="en-GB" b="1" kern="0" dirty="0">
                <a:solidFill>
                  <a:srgbClr val="FFFF00"/>
                </a:solidFill>
                <a:latin typeface="+mj-lt"/>
                <a:ea typeface="Tahoma" panose="020B0604030504040204" pitchFamily="34" charset="0"/>
                <a:cs typeface="Tahoma" panose="020B0604030504040204" pitchFamily="34" charset="0"/>
              </a:rPr>
              <a:t> </a:t>
            </a:r>
            <a:r>
              <a:rPr lang="en-GB" b="1" kern="0" dirty="0" err="1">
                <a:solidFill>
                  <a:srgbClr val="FFFF00"/>
                </a:solidFill>
                <a:latin typeface="+mj-lt"/>
                <a:ea typeface="Tahoma" panose="020B0604030504040204" pitchFamily="34" charset="0"/>
                <a:cs typeface="Tahoma" panose="020B0604030504040204" pitchFamily="34" charset="0"/>
              </a:rPr>
              <a:t>miệng</a:t>
            </a:r>
            <a:r>
              <a:rPr lang="en-GB" b="1" kern="0" dirty="0">
                <a:solidFill>
                  <a:srgbClr val="FFFF00"/>
                </a:solidFill>
                <a:latin typeface="+mj-lt"/>
                <a:ea typeface="Tahoma" panose="020B0604030504040204" pitchFamily="34" charset="0"/>
                <a:cs typeface="Tahoma" panose="020B0604030504040204" pitchFamily="34" charset="0"/>
              </a:rPr>
              <a:t> &lt; 2%, </a:t>
            </a:r>
            <a:r>
              <a:rPr lang="en-GB" b="1" kern="0" dirty="0">
                <a:solidFill>
                  <a:schemeClr val="tx2">
                    <a:lumMod val="75000"/>
                  </a:schemeClr>
                </a:solidFill>
                <a:latin typeface="+mj-lt"/>
                <a:ea typeface="Tahoma" panose="020B0604030504040204" pitchFamily="34" charset="0"/>
                <a:cs typeface="Tahoma" panose="020B0604030504040204" pitchFamily="34" charset="0"/>
              </a:rPr>
              <a:t>Tio/</a:t>
            </a:r>
            <a:r>
              <a:rPr lang="en-GB" b="1" kern="0" dirty="0" err="1">
                <a:solidFill>
                  <a:schemeClr val="tx2">
                    <a:lumMod val="75000"/>
                  </a:schemeClr>
                </a:solidFill>
                <a:latin typeface="+mj-lt"/>
                <a:ea typeface="Tahoma" panose="020B0604030504040204" pitchFamily="34" charset="0"/>
                <a:cs typeface="Tahoma" panose="020B0604030504040204" pitchFamily="34" charset="0"/>
              </a:rPr>
              <a:t>pla</a:t>
            </a:r>
            <a:r>
              <a:rPr lang="en-GB" b="1" kern="0" dirty="0">
                <a:solidFill>
                  <a:schemeClr val="tx2">
                    <a:lumMod val="75000"/>
                  </a:schemeClr>
                </a:solidFill>
                <a:latin typeface="+mj-lt"/>
                <a:ea typeface="Tahoma" panose="020B0604030504040204" pitchFamily="34" charset="0"/>
                <a:cs typeface="Tahoma" panose="020B0604030504040204" pitchFamily="34" charset="0"/>
              </a:rPr>
              <a:t>: 8/3 </a:t>
            </a:r>
            <a:r>
              <a:rPr lang="en-GB" b="1" kern="0" dirty="0" err="1">
                <a:solidFill>
                  <a:schemeClr val="tx2">
                    <a:lumMod val="75000"/>
                  </a:schemeClr>
                </a:solidFill>
                <a:latin typeface="+mj-lt"/>
                <a:ea typeface="Tahoma" panose="020B0604030504040204" pitchFamily="34" charset="0"/>
                <a:cs typeface="Tahoma" panose="020B0604030504040204" pitchFamily="34" charset="0"/>
              </a:rPr>
              <a:t>bệnh</a:t>
            </a:r>
            <a:r>
              <a:rPr lang="en-GB" b="1" kern="0" dirty="0">
                <a:solidFill>
                  <a:schemeClr val="tx2">
                    <a:lumMod val="75000"/>
                  </a:schemeClr>
                </a:solidFill>
                <a:latin typeface="+mj-lt"/>
                <a:ea typeface="Tahoma" panose="020B0604030504040204" pitchFamily="34" charset="0"/>
                <a:cs typeface="Tahoma" panose="020B0604030504040204" pitchFamily="34" charset="0"/>
              </a:rPr>
              <a:t> </a:t>
            </a:r>
            <a:r>
              <a:rPr lang="en-GB" b="1" kern="0" dirty="0" err="1">
                <a:solidFill>
                  <a:schemeClr val="tx2">
                    <a:lumMod val="75000"/>
                  </a:schemeClr>
                </a:solidFill>
                <a:latin typeface="+mj-lt"/>
                <a:ea typeface="Tahoma" panose="020B0604030504040204" pitchFamily="34" charset="0"/>
                <a:cs typeface="Tahoma" panose="020B0604030504040204" pitchFamily="34" charset="0"/>
              </a:rPr>
              <a:t>nhân</a:t>
            </a:r>
            <a:r>
              <a:rPr lang="en-GB" b="1" kern="0" dirty="0">
                <a:solidFill>
                  <a:schemeClr val="tx2">
                    <a:lumMod val="75000"/>
                  </a:schemeClr>
                </a:solidFill>
                <a:latin typeface="+mj-lt"/>
                <a:ea typeface="Tahoma" panose="020B0604030504040204" pitchFamily="34" charset="0"/>
                <a:cs typeface="Tahoma" panose="020B0604030504040204" pitchFamily="34" charset="0"/>
              </a:rPr>
              <a:t>  </a:t>
            </a:r>
          </a:p>
        </p:txBody>
      </p:sp>
      <p:sp>
        <p:nvSpPr>
          <p:cNvPr id="8" name="Title 7"/>
          <p:cNvSpPr>
            <a:spLocks noGrp="1"/>
          </p:cNvSpPr>
          <p:nvPr>
            <p:ph type="title"/>
          </p:nvPr>
        </p:nvSpPr>
        <p:spPr>
          <a:xfrm>
            <a:off x="460632" y="291952"/>
            <a:ext cx="10972800" cy="715687"/>
          </a:xfrm>
        </p:spPr>
        <p:txBody>
          <a:bodyPr>
            <a:noAutofit/>
          </a:bodyPr>
          <a:lstStyle/>
          <a:p>
            <a:pPr algn="ctr"/>
            <a:r>
              <a:rPr lang="en-GB" sz="3200" dirty="0" err="1"/>
              <a:t>PrimoTinA</a:t>
            </a:r>
            <a:r>
              <a:rPr lang="en-GB" sz="3200" dirty="0"/>
              <a:t>-asthma</a:t>
            </a:r>
            <a:r>
              <a:rPr lang="en-GB" sz="2400" dirty="0"/>
              <a:t>: </a:t>
            </a:r>
            <a:br>
              <a:rPr lang="en-GB" sz="2400" dirty="0"/>
            </a:br>
            <a:r>
              <a:rPr lang="en-GB" sz="2800" b="1" dirty="0" err="1"/>
              <a:t>Dữ</a:t>
            </a:r>
            <a:r>
              <a:rPr lang="en-GB" sz="2800" b="1" dirty="0"/>
              <a:t> </a:t>
            </a:r>
            <a:r>
              <a:rPr lang="en-GB" sz="2800" b="1" dirty="0" err="1"/>
              <a:t>liệu</a:t>
            </a:r>
            <a:r>
              <a:rPr lang="en-GB" sz="2800" b="1" dirty="0"/>
              <a:t> an </a:t>
            </a:r>
            <a:r>
              <a:rPr lang="en-GB" sz="2800" b="1" dirty="0" err="1"/>
              <a:t>toàn</a:t>
            </a:r>
            <a:r>
              <a:rPr lang="en-GB" sz="2800" b="1" dirty="0"/>
              <a:t> </a:t>
            </a:r>
            <a:r>
              <a:rPr lang="en-GB" sz="2800" b="1" dirty="0" err="1"/>
              <a:t>của</a:t>
            </a:r>
            <a:r>
              <a:rPr lang="en-GB" sz="2800" b="1" dirty="0"/>
              <a:t> Tiotropium </a:t>
            </a:r>
            <a:r>
              <a:rPr lang="en-GB" sz="2800" b="1" dirty="0" err="1"/>
              <a:t>tương</a:t>
            </a:r>
            <a:r>
              <a:rPr lang="en-GB" sz="2800" b="1" dirty="0"/>
              <a:t> </a:t>
            </a:r>
            <a:r>
              <a:rPr lang="en-GB" sz="2800" b="1" dirty="0" err="1"/>
              <a:t>tự</a:t>
            </a:r>
            <a:r>
              <a:rPr lang="en-GB" sz="2800" b="1" dirty="0"/>
              <a:t> placebo</a:t>
            </a:r>
            <a:endParaRPr lang="vi-VN" sz="2400" dirty="0"/>
          </a:p>
        </p:txBody>
      </p:sp>
      <p:sp>
        <p:nvSpPr>
          <p:cNvPr id="9" name="TextBox 8">
            <a:extLst>
              <a:ext uri="{FF2B5EF4-FFF2-40B4-BE49-F238E27FC236}">
                <a16:creationId xmlns:a16="http://schemas.microsoft.com/office/drawing/2014/main" id="{CC852E34-C886-41B4-87D2-AC5268465BA3}"/>
              </a:ext>
            </a:extLst>
          </p:cNvPr>
          <p:cNvSpPr txBox="1"/>
          <p:nvPr/>
        </p:nvSpPr>
        <p:spPr>
          <a:xfrm>
            <a:off x="9312144" y="6642877"/>
            <a:ext cx="2717932" cy="246221"/>
          </a:xfrm>
          <a:prstGeom prst="rect">
            <a:avLst/>
          </a:prstGeom>
          <a:noFill/>
        </p:spPr>
        <p:txBody>
          <a:bodyPr wrap="square" rtlCol="0">
            <a:spAutoFit/>
          </a:bodyPr>
          <a:lstStyle/>
          <a:p>
            <a:r>
              <a:rPr lang="en-GB" sz="1000" dirty="0" err="1">
                <a:solidFill>
                  <a:schemeClr val="bg1">
                    <a:lumMod val="65000"/>
                  </a:schemeClr>
                </a:solidFill>
                <a:latin typeface="+mj-lt"/>
                <a:ea typeface="Tahoma" panose="020B0604030504040204" pitchFamily="34" charset="0"/>
                <a:cs typeface="Tahoma" panose="020B0604030504040204" pitchFamily="34" charset="0"/>
              </a:rPr>
              <a:t>Kerstjens</a:t>
            </a:r>
            <a:r>
              <a:rPr lang="en-GB" sz="1000" dirty="0">
                <a:solidFill>
                  <a:schemeClr val="bg1">
                    <a:lumMod val="65000"/>
                  </a:schemeClr>
                </a:solidFill>
                <a:latin typeface="+mj-lt"/>
                <a:ea typeface="Tahoma" panose="020B0604030504040204" pitchFamily="34" charset="0"/>
                <a:cs typeface="Tahoma" panose="020B0604030504040204" pitchFamily="34" charset="0"/>
              </a:rPr>
              <a:t> et al.  NEJM 2012 1198-1207.</a:t>
            </a:r>
          </a:p>
        </p:txBody>
      </p:sp>
    </p:spTree>
    <p:extLst>
      <p:ext uri="{BB962C8B-B14F-4D97-AF65-F5344CB8AC3E}">
        <p14:creationId xmlns:p14="http://schemas.microsoft.com/office/powerpoint/2010/main" val="289059795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876333" y="2481943"/>
            <a:ext cx="8284295" cy="2016494"/>
            <a:chOff x="1254348" y="2845208"/>
            <a:chExt cx="6613927" cy="1609907"/>
          </a:xfrm>
        </p:grpSpPr>
        <p:grpSp>
          <p:nvGrpSpPr>
            <p:cNvPr id="47" name="Group 46"/>
            <p:cNvGrpSpPr/>
            <p:nvPr/>
          </p:nvGrpSpPr>
          <p:grpSpPr>
            <a:xfrm>
              <a:off x="6524294" y="2845208"/>
              <a:ext cx="1343981" cy="1609907"/>
              <a:chOff x="12248612" y="349300"/>
              <a:chExt cx="1662782" cy="1991788"/>
            </a:xfrm>
          </p:grpSpPr>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248612" y="349300"/>
                <a:ext cx="1662782" cy="1991788"/>
              </a:xfrm>
              <a:prstGeom prst="rect">
                <a:avLst/>
              </a:prstGeom>
              <a:effectLst>
                <a:outerShdw blurRad="114300" sx="102000" sy="102000" algn="ctr" rotWithShape="0">
                  <a:prstClr val="black">
                    <a:alpha val="40000"/>
                  </a:prstClr>
                </a:outerShdw>
              </a:effectLst>
            </p:spPr>
          </p:pic>
          <p:sp>
            <p:nvSpPr>
              <p:cNvPr id="49" name="Oval 48"/>
              <p:cNvSpPr/>
              <p:nvPr/>
            </p:nvSpPr>
            <p:spPr>
              <a:xfrm>
                <a:off x="12492621" y="915271"/>
                <a:ext cx="1314755" cy="1314755"/>
              </a:xfrm>
              <a:prstGeom prst="ellipse">
                <a:avLst/>
              </a:prstGeom>
              <a:solidFill>
                <a:srgbClr val="006068"/>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2800" kern="0" dirty="0" err="1">
                  <a:solidFill>
                    <a:srgbClr val="006068"/>
                  </a:solidFill>
                  <a:latin typeface="+mj-lt"/>
                  <a:ea typeface="Tahoma" panose="020B0604030504040204" pitchFamily="34" charset="0"/>
                  <a:cs typeface="Tahoma" panose="020B0604030504040204" pitchFamily="34" charset="0"/>
                </a:endParaRPr>
              </a:p>
            </p:txBody>
          </p:sp>
          <p:sp>
            <p:nvSpPr>
              <p:cNvPr id="50" name="TextBox 49"/>
              <p:cNvSpPr txBox="1"/>
              <p:nvPr/>
            </p:nvSpPr>
            <p:spPr>
              <a:xfrm>
                <a:off x="12457721" y="909874"/>
                <a:ext cx="1386000" cy="1386000"/>
              </a:xfrm>
              <a:prstGeom prst="ellipse">
                <a:avLst/>
              </a:prstGeom>
              <a:noFill/>
              <a:ln>
                <a:noFill/>
              </a:ln>
            </p:spPr>
            <p:txBody>
              <a:bodyPr wrap="square" lIns="0" tIns="0" rIns="0" bIns="0" rtlCol="0" anchor="ctr" anchorCtr="0">
                <a:noAutofit/>
              </a:bodyPr>
              <a:lstStyle/>
              <a:p>
                <a:pPr marL="0" lvl="1" algn="ctr" defTabSz="685800">
                  <a:spcBef>
                    <a:spcPts val="450"/>
                  </a:spcBef>
                  <a:spcAft>
                    <a:spcPts val="450"/>
                  </a:spcAft>
                  <a:defRPr/>
                </a:pPr>
                <a:r>
                  <a:rPr lang="en-GB" sz="1400" b="1" kern="0" dirty="0">
                    <a:solidFill>
                      <a:prstClr val="white"/>
                    </a:solidFill>
                    <a:latin typeface="+mj-lt"/>
                    <a:ea typeface="Tahoma" panose="020B0604030504040204" pitchFamily="34" charset="0"/>
                    <a:cs typeface="Tahoma" panose="020B0604030504040204" pitchFamily="34" charset="0"/>
                  </a:rPr>
                  <a:t>An </a:t>
                </a:r>
                <a:r>
                  <a:rPr lang="en-GB" sz="1400" b="1" kern="0" dirty="0" err="1">
                    <a:solidFill>
                      <a:prstClr val="white"/>
                    </a:solidFill>
                    <a:latin typeface="+mj-lt"/>
                    <a:ea typeface="Tahoma" panose="020B0604030504040204" pitchFamily="34" charset="0"/>
                    <a:cs typeface="Tahoma" panose="020B0604030504040204" pitchFamily="34" charset="0"/>
                  </a:rPr>
                  <a:t>toàn</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tương</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đương</a:t>
                </a:r>
                <a:r>
                  <a:rPr lang="en-GB" sz="1400" b="1" kern="0" dirty="0">
                    <a:solidFill>
                      <a:prstClr val="white"/>
                    </a:solidFill>
                    <a:latin typeface="+mj-lt"/>
                    <a:ea typeface="Tahoma" panose="020B0604030504040204" pitchFamily="34" charset="0"/>
                    <a:cs typeface="Tahoma" panose="020B0604030504040204" pitchFamily="34" charset="0"/>
                  </a:rPr>
                  <a:t> placebo</a:t>
                </a:r>
              </a:p>
            </p:txBody>
          </p:sp>
        </p:grpSp>
        <p:grpSp>
          <p:nvGrpSpPr>
            <p:cNvPr id="56" name="Group 55"/>
            <p:cNvGrpSpPr/>
            <p:nvPr/>
          </p:nvGrpSpPr>
          <p:grpSpPr>
            <a:xfrm>
              <a:off x="5206808" y="2845208"/>
              <a:ext cx="1343981" cy="1609907"/>
              <a:chOff x="10556924" y="349300"/>
              <a:chExt cx="1662782" cy="1991788"/>
            </a:xfrm>
          </p:grpSpPr>
          <p:pic>
            <p:nvPicPr>
              <p:cNvPr id="57" name="Picture 5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56924" y="349300"/>
                <a:ext cx="1662782" cy="1991788"/>
              </a:xfrm>
              <a:prstGeom prst="rect">
                <a:avLst/>
              </a:prstGeom>
              <a:effectLst>
                <a:outerShdw blurRad="114300" sx="102000" sy="102000" algn="ctr" rotWithShape="0">
                  <a:prstClr val="black">
                    <a:alpha val="40000"/>
                  </a:prstClr>
                </a:outerShdw>
              </a:effectLst>
            </p:spPr>
          </p:pic>
          <p:sp>
            <p:nvSpPr>
              <p:cNvPr id="58" name="Oval 57"/>
              <p:cNvSpPr/>
              <p:nvPr/>
            </p:nvSpPr>
            <p:spPr>
              <a:xfrm>
                <a:off x="10800933" y="915271"/>
                <a:ext cx="1314755" cy="1314755"/>
              </a:xfrm>
              <a:prstGeom prst="ellipse">
                <a:avLst/>
              </a:prstGeom>
              <a:solidFill>
                <a:srgbClr val="993366"/>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2800" kern="0" dirty="0" err="1">
                  <a:solidFill>
                    <a:srgbClr val="006068"/>
                  </a:solidFill>
                  <a:latin typeface="+mj-lt"/>
                  <a:ea typeface="Tahoma" panose="020B0604030504040204" pitchFamily="34" charset="0"/>
                  <a:cs typeface="Tahoma" panose="020B0604030504040204" pitchFamily="34" charset="0"/>
                </a:endParaRPr>
              </a:p>
            </p:txBody>
          </p:sp>
          <p:sp>
            <p:nvSpPr>
              <p:cNvPr id="59" name="TextBox 58"/>
              <p:cNvSpPr txBox="1"/>
              <p:nvPr/>
            </p:nvSpPr>
            <p:spPr>
              <a:xfrm>
                <a:off x="10766032" y="878733"/>
                <a:ext cx="1386000" cy="1386000"/>
              </a:xfrm>
              <a:prstGeom prst="ellipse">
                <a:avLst/>
              </a:prstGeom>
              <a:noFill/>
              <a:ln>
                <a:noFill/>
              </a:ln>
            </p:spPr>
            <p:txBody>
              <a:bodyPr wrap="square" lIns="0" tIns="0" rIns="0" bIns="0" rtlCol="0" anchor="ctr" anchorCtr="0">
                <a:noAutofit/>
              </a:bodyPr>
              <a:lstStyle/>
              <a:p>
                <a:pPr marL="0" lvl="1" algn="ctr" defTabSz="685800">
                  <a:spcBef>
                    <a:spcPts val="450"/>
                  </a:spcBef>
                  <a:spcAft>
                    <a:spcPts val="450"/>
                  </a:spcAft>
                  <a:defRPr/>
                </a:pPr>
                <a:r>
                  <a:rPr lang="en-GB" sz="2000" b="1" dirty="0">
                    <a:solidFill>
                      <a:prstClr val="white"/>
                    </a:solidFill>
                    <a:latin typeface="+mj-lt"/>
                    <a:ea typeface="Tahoma" panose="020B0604030504040204" pitchFamily="34" charset="0"/>
                    <a:cs typeface="Tahoma" panose="020B0604030504040204" pitchFamily="34" charset="0"/>
                  </a:rPr>
                  <a:t>31%</a:t>
                </a:r>
                <a:br>
                  <a:rPr lang="en-GB" sz="1400" b="1" dirty="0">
                    <a:solidFill>
                      <a:prstClr val="white"/>
                    </a:solidFill>
                    <a:latin typeface="+mj-lt"/>
                    <a:ea typeface="Tahoma" panose="020B0604030504040204" pitchFamily="34" charset="0"/>
                    <a:cs typeface="Tahoma" panose="020B0604030504040204" pitchFamily="34" charset="0"/>
                  </a:rPr>
                </a:br>
                <a:r>
                  <a:rPr lang="en-GB" sz="1050" b="1" dirty="0">
                    <a:solidFill>
                      <a:prstClr val="white"/>
                    </a:solidFill>
                    <a:latin typeface="+mj-lt"/>
                    <a:ea typeface="Tahoma" panose="020B0604030504040204" pitchFamily="34" charset="0"/>
                    <a:cs typeface="Tahoma" panose="020B0604030504040204" pitchFamily="34" charset="0"/>
                  </a:rPr>
                  <a:t> </a:t>
                </a:r>
                <a:r>
                  <a:rPr lang="en-GB" sz="1400" b="1" dirty="0" err="1">
                    <a:solidFill>
                      <a:prstClr val="white"/>
                    </a:solidFill>
                    <a:latin typeface="+mj-lt"/>
                    <a:ea typeface="Tahoma" panose="020B0604030504040204" pitchFamily="34" charset="0"/>
                    <a:cs typeface="Tahoma" panose="020B0604030504040204" pitchFamily="34" charset="0"/>
                  </a:rPr>
                  <a:t>giảm</a:t>
                </a:r>
                <a:r>
                  <a:rPr lang="en-GB" sz="1400" b="1" dirty="0">
                    <a:solidFill>
                      <a:prstClr val="white"/>
                    </a:solidFill>
                    <a:latin typeface="+mj-lt"/>
                    <a:ea typeface="Tahoma" panose="020B0604030504040204" pitchFamily="34" charset="0"/>
                    <a:cs typeface="Tahoma" panose="020B0604030504040204" pitchFamily="34" charset="0"/>
                  </a:rPr>
                  <a:t> </a:t>
                </a:r>
                <a:r>
                  <a:rPr lang="en-GB" sz="1400" b="1" dirty="0" err="1">
                    <a:solidFill>
                      <a:prstClr val="white"/>
                    </a:solidFill>
                    <a:latin typeface="+mj-lt"/>
                    <a:ea typeface="Tahoma" panose="020B0604030504040204" pitchFamily="34" charset="0"/>
                    <a:cs typeface="Tahoma" panose="020B0604030504040204" pitchFamily="34" charset="0"/>
                  </a:rPr>
                  <a:t>nguy</a:t>
                </a:r>
                <a:r>
                  <a:rPr lang="en-GB" sz="1400" b="1" dirty="0">
                    <a:solidFill>
                      <a:prstClr val="white"/>
                    </a:solidFill>
                    <a:latin typeface="+mj-lt"/>
                    <a:ea typeface="Tahoma" panose="020B0604030504040204" pitchFamily="34" charset="0"/>
                    <a:cs typeface="Tahoma" panose="020B0604030504040204" pitchFamily="34" charset="0"/>
                  </a:rPr>
                  <a:t> </a:t>
                </a:r>
                <a:r>
                  <a:rPr lang="en-GB" sz="1400" b="1" dirty="0" err="1">
                    <a:solidFill>
                      <a:prstClr val="white"/>
                    </a:solidFill>
                    <a:latin typeface="+mj-lt"/>
                    <a:ea typeface="Tahoma" panose="020B0604030504040204" pitchFamily="34" charset="0"/>
                    <a:cs typeface="Tahoma" panose="020B0604030504040204" pitchFamily="34" charset="0"/>
                  </a:rPr>
                  <a:t>cơ</a:t>
                </a:r>
                <a:r>
                  <a:rPr lang="en-GB" sz="1400" b="1" dirty="0">
                    <a:solidFill>
                      <a:prstClr val="white"/>
                    </a:solidFill>
                    <a:latin typeface="+mj-lt"/>
                    <a:ea typeface="Tahoma" panose="020B0604030504040204" pitchFamily="34" charset="0"/>
                    <a:cs typeface="Tahoma" panose="020B0604030504040204" pitchFamily="34" charset="0"/>
                  </a:rPr>
                  <a:t> </a:t>
                </a:r>
                <a:r>
                  <a:rPr lang="en-GB" sz="1400" b="1" dirty="0" err="1">
                    <a:solidFill>
                      <a:prstClr val="white"/>
                    </a:solidFill>
                    <a:latin typeface="+mj-lt"/>
                    <a:ea typeface="Tahoma" panose="020B0604030504040204" pitchFamily="34" charset="0"/>
                    <a:cs typeface="Tahoma" panose="020B0604030504040204" pitchFamily="34" charset="0"/>
                  </a:rPr>
                  <a:t>đợt</a:t>
                </a:r>
                <a:r>
                  <a:rPr lang="en-GB" sz="1400" b="1" dirty="0">
                    <a:solidFill>
                      <a:prstClr val="white"/>
                    </a:solidFill>
                    <a:latin typeface="+mj-lt"/>
                    <a:ea typeface="Tahoma" panose="020B0604030504040204" pitchFamily="34" charset="0"/>
                    <a:cs typeface="Tahoma" panose="020B0604030504040204" pitchFamily="34" charset="0"/>
                  </a:rPr>
                  <a:t> </a:t>
                </a:r>
                <a:r>
                  <a:rPr lang="en-GB" sz="1400" b="1" dirty="0" err="1">
                    <a:solidFill>
                      <a:prstClr val="white"/>
                    </a:solidFill>
                    <a:latin typeface="+mj-lt"/>
                    <a:ea typeface="Tahoma" panose="020B0604030504040204" pitchFamily="34" charset="0"/>
                    <a:cs typeface="Tahoma" panose="020B0604030504040204" pitchFamily="34" charset="0"/>
                  </a:rPr>
                  <a:t>cấp</a:t>
                </a:r>
                <a:r>
                  <a:rPr lang="en-GB" sz="1400" b="1" dirty="0">
                    <a:solidFill>
                      <a:prstClr val="white"/>
                    </a:solidFill>
                    <a:latin typeface="+mj-lt"/>
                    <a:ea typeface="Tahoma" panose="020B0604030504040204" pitchFamily="34" charset="0"/>
                    <a:cs typeface="Tahoma" panose="020B0604030504040204" pitchFamily="34" charset="0"/>
                  </a:rPr>
                  <a:t> hen</a:t>
                </a:r>
                <a:endParaRPr lang="en-GB" sz="1050" b="1" dirty="0">
                  <a:solidFill>
                    <a:prstClr val="white"/>
                  </a:solidFill>
                  <a:latin typeface="+mj-lt"/>
                  <a:ea typeface="Tahoma" panose="020B0604030504040204" pitchFamily="34" charset="0"/>
                  <a:cs typeface="Tahoma" panose="020B0604030504040204" pitchFamily="34" charset="0"/>
                </a:endParaRPr>
              </a:p>
            </p:txBody>
          </p:sp>
        </p:grpSp>
        <p:grpSp>
          <p:nvGrpSpPr>
            <p:cNvPr id="60" name="Group 59"/>
            <p:cNvGrpSpPr/>
            <p:nvPr/>
          </p:nvGrpSpPr>
          <p:grpSpPr>
            <a:xfrm>
              <a:off x="3889321" y="2845208"/>
              <a:ext cx="1343981" cy="1609907"/>
              <a:chOff x="8865235" y="349300"/>
              <a:chExt cx="1662782" cy="1991788"/>
            </a:xfrm>
          </p:grpSpPr>
          <p:pic>
            <p:nvPicPr>
              <p:cNvPr id="61" name="Picture 6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65235" y="349300"/>
                <a:ext cx="1662782" cy="1991788"/>
              </a:xfrm>
              <a:prstGeom prst="rect">
                <a:avLst/>
              </a:prstGeom>
              <a:effectLst>
                <a:outerShdw blurRad="114300" sx="102000" sy="102000" algn="ctr" rotWithShape="0">
                  <a:prstClr val="black">
                    <a:alpha val="40000"/>
                  </a:prstClr>
                </a:outerShdw>
              </a:effectLst>
            </p:spPr>
          </p:pic>
          <p:sp>
            <p:nvSpPr>
              <p:cNvPr id="62" name="Oval 61"/>
              <p:cNvSpPr/>
              <p:nvPr/>
            </p:nvSpPr>
            <p:spPr>
              <a:xfrm>
                <a:off x="9109244" y="915271"/>
                <a:ext cx="1314755" cy="1314755"/>
              </a:xfrm>
              <a:prstGeom prst="ellipse">
                <a:avLst/>
              </a:prstGeom>
              <a:solidFill>
                <a:srgbClr val="77933C"/>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2800" kern="0" dirty="0" err="1">
                  <a:solidFill>
                    <a:srgbClr val="006068"/>
                  </a:solidFill>
                  <a:latin typeface="+mj-lt"/>
                  <a:ea typeface="Tahoma" panose="020B0604030504040204" pitchFamily="34" charset="0"/>
                  <a:cs typeface="Tahoma" panose="020B0604030504040204" pitchFamily="34" charset="0"/>
                </a:endParaRPr>
              </a:p>
            </p:txBody>
          </p:sp>
          <p:sp>
            <p:nvSpPr>
              <p:cNvPr id="63" name="TextBox 62"/>
              <p:cNvSpPr txBox="1"/>
              <p:nvPr/>
            </p:nvSpPr>
            <p:spPr>
              <a:xfrm>
                <a:off x="9074343" y="864773"/>
                <a:ext cx="1386000" cy="1386000"/>
              </a:xfrm>
              <a:prstGeom prst="ellipse">
                <a:avLst/>
              </a:prstGeom>
              <a:noFill/>
              <a:ln>
                <a:noFill/>
              </a:ln>
            </p:spPr>
            <p:txBody>
              <a:bodyPr wrap="square" lIns="0" tIns="0" rIns="0" bIns="0" rtlCol="0" anchor="ctr" anchorCtr="0">
                <a:noAutofit/>
              </a:bodyPr>
              <a:lstStyle/>
              <a:p>
                <a:pPr marL="0" lvl="1" algn="ctr" defTabSz="685800">
                  <a:spcBef>
                    <a:spcPts val="450"/>
                  </a:spcBef>
                  <a:spcAft>
                    <a:spcPts val="450"/>
                  </a:spcAft>
                  <a:defRPr/>
                </a:pPr>
                <a:r>
                  <a:rPr lang="en-GB" sz="2000" b="1" kern="0" dirty="0">
                    <a:solidFill>
                      <a:prstClr val="white"/>
                    </a:solidFill>
                    <a:latin typeface="+mj-lt"/>
                    <a:ea typeface="Tahoma" panose="020B0604030504040204" pitchFamily="34" charset="0"/>
                    <a:cs typeface="Tahoma" panose="020B0604030504040204" pitchFamily="34" charset="0"/>
                  </a:rPr>
                  <a:t>21%</a:t>
                </a:r>
                <a:br>
                  <a:rPr lang="en-GB" sz="1400" b="1" kern="0" dirty="0">
                    <a:solidFill>
                      <a:prstClr val="white"/>
                    </a:solidFill>
                    <a:latin typeface="+mj-lt"/>
                    <a:ea typeface="Tahoma" panose="020B0604030504040204" pitchFamily="34" charset="0"/>
                    <a:cs typeface="Tahoma" panose="020B0604030504040204" pitchFamily="34" charset="0"/>
                  </a:rPr>
                </a:br>
                <a:r>
                  <a:rPr lang="en-GB" sz="105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giảm</a:t>
                </a:r>
                <a:r>
                  <a:rPr lang="en-GB" sz="120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nguy</a:t>
                </a:r>
                <a:r>
                  <a:rPr lang="en-GB" sz="120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cơ</a:t>
                </a:r>
                <a:r>
                  <a:rPr lang="en-GB" sz="120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đợt</a:t>
                </a:r>
                <a:r>
                  <a:rPr lang="en-GB" sz="120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kịch</a:t>
                </a:r>
                <a:r>
                  <a:rPr lang="en-GB" sz="1200" b="1" kern="0" dirty="0">
                    <a:solidFill>
                      <a:prstClr val="white"/>
                    </a:solidFill>
                    <a:latin typeface="+mj-lt"/>
                    <a:ea typeface="Tahoma" panose="020B0604030504040204" pitchFamily="34" charset="0"/>
                    <a:cs typeface="Tahoma" panose="020B0604030504040204" pitchFamily="34" charset="0"/>
                  </a:rPr>
                  <a:t> </a:t>
                </a:r>
                <a:r>
                  <a:rPr lang="en-GB" sz="1200" b="1" kern="0" dirty="0" err="1">
                    <a:solidFill>
                      <a:prstClr val="white"/>
                    </a:solidFill>
                    <a:latin typeface="+mj-lt"/>
                    <a:ea typeface="Tahoma" panose="020B0604030504040204" pitchFamily="34" charset="0"/>
                    <a:cs typeface="Tahoma" panose="020B0604030504040204" pitchFamily="34" charset="0"/>
                  </a:rPr>
                  <a:t>phát</a:t>
                </a:r>
                <a:r>
                  <a:rPr lang="en-GB" sz="1200" b="1" kern="0" dirty="0">
                    <a:solidFill>
                      <a:prstClr val="white"/>
                    </a:solidFill>
                    <a:latin typeface="+mj-lt"/>
                    <a:ea typeface="Tahoma" panose="020B0604030504040204" pitchFamily="34" charset="0"/>
                    <a:cs typeface="Tahoma" panose="020B0604030504040204" pitchFamily="34" charset="0"/>
                  </a:rPr>
                  <a:t> hen </a:t>
                </a:r>
                <a:r>
                  <a:rPr lang="en-GB" sz="1200" b="1" kern="0" dirty="0" err="1">
                    <a:solidFill>
                      <a:prstClr val="white"/>
                    </a:solidFill>
                    <a:latin typeface="+mj-lt"/>
                    <a:ea typeface="Tahoma" panose="020B0604030504040204" pitchFamily="34" charset="0"/>
                    <a:cs typeface="Tahoma" panose="020B0604030504040204" pitchFamily="34" charset="0"/>
                  </a:rPr>
                  <a:t>nặng</a:t>
                </a:r>
                <a:endParaRPr lang="en-GB" sz="1100" b="1" kern="0" spc="-15" dirty="0">
                  <a:solidFill>
                    <a:prstClr val="white"/>
                  </a:solidFill>
                  <a:latin typeface="+mj-lt"/>
                  <a:ea typeface="Tahoma" panose="020B0604030504040204" pitchFamily="34" charset="0"/>
                  <a:cs typeface="Tahoma" panose="020B0604030504040204" pitchFamily="34" charset="0"/>
                </a:endParaRPr>
              </a:p>
            </p:txBody>
          </p:sp>
        </p:grpSp>
        <p:grpSp>
          <p:nvGrpSpPr>
            <p:cNvPr id="64" name="Group 63"/>
            <p:cNvGrpSpPr/>
            <p:nvPr/>
          </p:nvGrpSpPr>
          <p:grpSpPr>
            <a:xfrm>
              <a:off x="2571835" y="2845208"/>
              <a:ext cx="1343981" cy="1609907"/>
              <a:chOff x="7173546" y="349300"/>
              <a:chExt cx="1662782" cy="1991788"/>
            </a:xfrm>
          </p:grpSpPr>
          <p:pic>
            <p:nvPicPr>
              <p:cNvPr id="65" name="Picture 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173546" y="349300"/>
                <a:ext cx="1662782" cy="1991788"/>
              </a:xfrm>
              <a:prstGeom prst="rect">
                <a:avLst/>
              </a:prstGeom>
              <a:effectLst>
                <a:outerShdw blurRad="114300" sx="102000" sy="102000" algn="ctr" rotWithShape="0">
                  <a:prstClr val="black">
                    <a:alpha val="40000"/>
                  </a:prstClr>
                </a:outerShdw>
              </a:effectLst>
            </p:spPr>
          </p:pic>
          <p:sp>
            <p:nvSpPr>
              <p:cNvPr id="66" name="Oval 65"/>
              <p:cNvSpPr/>
              <p:nvPr/>
            </p:nvSpPr>
            <p:spPr>
              <a:xfrm>
                <a:off x="7417555" y="915271"/>
                <a:ext cx="1314755" cy="1314755"/>
              </a:xfrm>
              <a:prstGeom prst="ellipse">
                <a:avLst/>
              </a:prstGeom>
              <a:solidFill>
                <a:srgbClr val="E46C0A"/>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2800" kern="0" dirty="0" err="1">
                  <a:solidFill>
                    <a:srgbClr val="006068"/>
                  </a:solidFill>
                  <a:latin typeface="+mj-lt"/>
                  <a:ea typeface="Tahoma" panose="020B0604030504040204" pitchFamily="34" charset="0"/>
                  <a:cs typeface="Tahoma" panose="020B0604030504040204" pitchFamily="34" charset="0"/>
                </a:endParaRPr>
              </a:p>
            </p:txBody>
          </p:sp>
          <p:sp>
            <p:nvSpPr>
              <p:cNvPr id="67" name="TextBox 66"/>
              <p:cNvSpPr txBox="1"/>
              <p:nvPr/>
            </p:nvSpPr>
            <p:spPr>
              <a:xfrm>
                <a:off x="7382654" y="878733"/>
                <a:ext cx="1386000" cy="1386000"/>
              </a:xfrm>
              <a:prstGeom prst="ellipse">
                <a:avLst/>
              </a:prstGeom>
              <a:noFill/>
              <a:ln>
                <a:noFill/>
              </a:ln>
            </p:spPr>
            <p:txBody>
              <a:bodyPr wrap="square" lIns="0" tIns="0" rIns="0" bIns="0" rtlCol="0" anchor="ctr" anchorCtr="0">
                <a:noAutofit/>
              </a:bodyPr>
              <a:lstStyle/>
              <a:p>
                <a:pPr marL="0" lvl="1" algn="ctr" defTabSz="685800">
                  <a:spcBef>
                    <a:spcPts val="450"/>
                  </a:spcBef>
                  <a:spcAft>
                    <a:spcPts val="450"/>
                  </a:spcAft>
                  <a:defRPr/>
                </a:pPr>
                <a:r>
                  <a:rPr lang="en-GB" sz="2000" b="1" kern="0" dirty="0">
                    <a:solidFill>
                      <a:prstClr val="white"/>
                    </a:solidFill>
                    <a:latin typeface="+mj-lt"/>
                    <a:ea typeface="Tahoma" panose="020B0604030504040204" pitchFamily="34" charset="0"/>
                    <a:cs typeface="Tahoma" panose="020B0604030504040204" pitchFamily="34" charset="0"/>
                  </a:rPr>
                  <a:t>68%</a:t>
                </a:r>
                <a:br>
                  <a:rPr lang="en-GB" sz="2000" b="1" kern="0" dirty="0">
                    <a:solidFill>
                      <a:prstClr val="white"/>
                    </a:solidFill>
                    <a:latin typeface="+mj-lt"/>
                    <a:ea typeface="Tahoma" panose="020B0604030504040204" pitchFamily="34" charset="0"/>
                    <a:cs typeface="Tahoma" panose="020B0604030504040204" pitchFamily="34" charset="0"/>
                  </a:rPr>
                </a:br>
                <a:r>
                  <a:rPr lang="en-GB" sz="1400" b="1" kern="0" dirty="0" err="1">
                    <a:solidFill>
                      <a:prstClr val="white"/>
                    </a:solidFill>
                    <a:latin typeface="+mj-lt"/>
                    <a:ea typeface="Tahoma" panose="020B0604030504040204" pitchFamily="34" charset="0"/>
                    <a:cs typeface="Tahoma" panose="020B0604030504040204" pitchFamily="34" charset="0"/>
                  </a:rPr>
                  <a:t>cải</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thiện</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kiểm</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soát</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triệu</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chứng</a:t>
                </a:r>
                <a:r>
                  <a:rPr lang="en-GB" sz="1400" b="1" kern="0" dirty="0">
                    <a:solidFill>
                      <a:prstClr val="white"/>
                    </a:solidFill>
                    <a:latin typeface="+mj-lt"/>
                    <a:ea typeface="Tahoma" panose="020B0604030504040204" pitchFamily="34" charset="0"/>
                    <a:cs typeface="Tahoma" panose="020B0604030504040204" pitchFamily="34" charset="0"/>
                  </a:rPr>
                  <a:t> hen </a:t>
                </a:r>
              </a:p>
            </p:txBody>
          </p:sp>
        </p:grpSp>
        <p:grpSp>
          <p:nvGrpSpPr>
            <p:cNvPr id="68" name="Group 67"/>
            <p:cNvGrpSpPr/>
            <p:nvPr/>
          </p:nvGrpSpPr>
          <p:grpSpPr>
            <a:xfrm>
              <a:off x="1254348" y="2845208"/>
              <a:ext cx="1343981" cy="1609907"/>
              <a:chOff x="5481857" y="349300"/>
              <a:chExt cx="1662782" cy="1991788"/>
            </a:xfrm>
          </p:grpSpPr>
          <p:pic>
            <p:nvPicPr>
              <p:cNvPr id="69" name="Picture 6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81857" y="349300"/>
                <a:ext cx="1662782" cy="1991788"/>
              </a:xfrm>
              <a:prstGeom prst="rect">
                <a:avLst/>
              </a:prstGeom>
              <a:effectLst>
                <a:outerShdw blurRad="114300" sx="102000" sy="102000" algn="ctr" rotWithShape="0">
                  <a:prstClr val="black">
                    <a:alpha val="40000"/>
                  </a:prstClr>
                </a:outerShdw>
              </a:effectLst>
            </p:spPr>
          </p:pic>
          <p:sp>
            <p:nvSpPr>
              <p:cNvPr id="70" name="Oval 69"/>
              <p:cNvSpPr/>
              <p:nvPr/>
            </p:nvSpPr>
            <p:spPr>
              <a:xfrm>
                <a:off x="5725866" y="915271"/>
                <a:ext cx="1314755" cy="1314755"/>
              </a:xfrm>
              <a:prstGeom prst="ellipse">
                <a:avLst/>
              </a:prstGeom>
              <a:solidFill>
                <a:srgbClr val="839FA8"/>
              </a:solidFill>
              <a:ln w="9525" cap="flat" cmpd="sng" algn="ctr">
                <a:noFill/>
                <a:prstDash val="solid"/>
                <a:miter lim="800000"/>
              </a:ln>
              <a:effectLst>
                <a:innerShdw blurRad="63500" dist="50800" dir="13500000">
                  <a:prstClr val="black">
                    <a:alpha val="30000"/>
                  </a:prstClr>
                </a:innerShdw>
              </a:effectLst>
            </p:spPr>
            <p:txBody>
              <a:bodyPr rtlCol="0" anchor="ctr"/>
              <a:lstStyle/>
              <a:p>
                <a:pPr algn="ctr" defTabSz="685800">
                  <a:defRPr/>
                </a:pPr>
                <a:endParaRPr lang="en-GB" sz="2800" kern="0" dirty="0" err="1">
                  <a:solidFill>
                    <a:srgbClr val="006068"/>
                  </a:solidFill>
                  <a:latin typeface="+mj-lt"/>
                  <a:ea typeface="Tahoma" panose="020B0604030504040204" pitchFamily="34" charset="0"/>
                  <a:cs typeface="Tahoma" panose="020B0604030504040204" pitchFamily="34" charset="0"/>
                </a:endParaRPr>
              </a:p>
            </p:txBody>
          </p:sp>
          <p:sp>
            <p:nvSpPr>
              <p:cNvPr id="71" name="TextBox 70"/>
              <p:cNvSpPr txBox="1"/>
              <p:nvPr/>
            </p:nvSpPr>
            <p:spPr>
              <a:xfrm>
                <a:off x="5581106" y="909874"/>
                <a:ext cx="1562330" cy="1386000"/>
              </a:xfrm>
              <a:prstGeom prst="ellipse">
                <a:avLst/>
              </a:prstGeom>
              <a:noFill/>
              <a:ln>
                <a:noFill/>
              </a:ln>
            </p:spPr>
            <p:txBody>
              <a:bodyPr wrap="square" lIns="0" tIns="0" rIns="0" bIns="0" rtlCol="0" anchor="ctr" anchorCtr="0">
                <a:noAutofit/>
              </a:bodyPr>
              <a:lstStyle/>
              <a:p>
                <a:pPr marL="0" lvl="1" algn="ctr" defTabSz="685800">
                  <a:spcBef>
                    <a:spcPts val="450"/>
                  </a:spcBef>
                  <a:spcAft>
                    <a:spcPts val="450"/>
                  </a:spcAft>
                  <a:defRPr/>
                </a:pPr>
                <a:r>
                  <a:rPr lang="en-GB" sz="1100" b="1" kern="0" dirty="0">
                    <a:solidFill>
                      <a:prstClr val="white"/>
                    </a:solidFill>
                    <a:latin typeface="+mj-lt"/>
                    <a:ea typeface="Tahoma" panose="020B0604030504040204" pitchFamily="34" charset="0"/>
                    <a:cs typeface="Tahoma" panose="020B0604030504040204" pitchFamily="34" charset="0"/>
                  </a:rPr>
                  <a:t> </a:t>
                </a:r>
                <a:r>
                  <a:rPr lang="en-GB" sz="1100" b="1" kern="0" dirty="0" err="1">
                    <a:solidFill>
                      <a:prstClr val="white"/>
                    </a:solidFill>
                    <a:latin typeface="+mj-lt"/>
                    <a:ea typeface="Tahoma" panose="020B0604030504040204" pitchFamily="34" charset="0"/>
                    <a:cs typeface="Tahoma" panose="020B0604030504040204" pitchFamily="34" charset="0"/>
                  </a:rPr>
                  <a:t>cải</a:t>
                </a:r>
                <a:r>
                  <a:rPr lang="en-GB" sz="1100" b="1" kern="0" dirty="0">
                    <a:solidFill>
                      <a:prstClr val="white"/>
                    </a:solidFill>
                    <a:latin typeface="+mj-lt"/>
                    <a:ea typeface="Tahoma" panose="020B0604030504040204" pitchFamily="34" charset="0"/>
                    <a:cs typeface="Tahoma" panose="020B0604030504040204" pitchFamily="34" charset="0"/>
                  </a:rPr>
                  <a:t> </a:t>
                </a:r>
                <a:r>
                  <a:rPr lang="en-GB" sz="1100" b="1" kern="0" dirty="0" err="1">
                    <a:solidFill>
                      <a:prstClr val="white"/>
                    </a:solidFill>
                    <a:latin typeface="+mj-lt"/>
                    <a:ea typeface="Tahoma" panose="020B0604030504040204" pitchFamily="34" charset="0"/>
                    <a:cs typeface="Tahoma" panose="020B0604030504040204" pitchFamily="34" charset="0"/>
                  </a:rPr>
                  <a:t>thiện</a:t>
                </a:r>
                <a:r>
                  <a:rPr lang="en-GB" sz="1100" b="1" kern="0" dirty="0">
                    <a:solidFill>
                      <a:prstClr val="white"/>
                    </a:solidFill>
                    <a:latin typeface="+mj-lt"/>
                    <a:ea typeface="Tahoma" panose="020B0604030504040204" pitchFamily="34" charset="0"/>
                    <a:cs typeface="Tahoma" panose="020B0604030504040204" pitchFamily="34" charset="0"/>
                  </a:rPr>
                  <a:t> </a:t>
                </a:r>
                <a:r>
                  <a:rPr lang="en-GB" sz="1100" b="1" kern="0" dirty="0" err="1">
                    <a:solidFill>
                      <a:prstClr val="white"/>
                    </a:solidFill>
                    <a:latin typeface="+mj-lt"/>
                    <a:ea typeface="Tahoma" panose="020B0604030504040204" pitchFamily="34" charset="0"/>
                    <a:cs typeface="Tahoma" panose="020B0604030504040204" pitchFamily="34" charset="0"/>
                  </a:rPr>
                  <a:t>đến</a:t>
                </a:r>
                <a:br>
                  <a:rPr lang="en-GB" sz="1600" b="1" kern="0" dirty="0">
                    <a:solidFill>
                      <a:prstClr val="white"/>
                    </a:solidFill>
                    <a:latin typeface="+mj-lt"/>
                    <a:ea typeface="Tahoma" panose="020B0604030504040204" pitchFamily="34" charset="0"/>
                    <a:cs typeface="Tahoma" panose="020B0604030504040204" pitchFamily="34" charset="0"/>
                  </a:rPr>
                </a:br>
                <a:r>
                  <a:rPr lang="en-GB" sz="2400" b="1" kern="0" dirty="0">
                    <a:solidFill>
                      <a:prstClr val="white"/>
                    </a:solidFill>
                    <a:latin typeface="+mj-lt"/>
                    <a:ea typeface="Tahoma" panose="020B0604030504040204" pitchFamily="34" charset="0"/>
                    <a:cs typeface="Tahoma" panose="020B0604030504040204" pitchFamily="34" charset="0"/>
                  </a:rPr>
                  <a:t>154 mL</a:t>
                </a:r>
              </a:p>
              <a:p>
                <a:pPr marL="0" lvl="1" algn="ctr" defTabSz="685800">
                  <a:spcBef>
                    <a:spcPts val="450"/>
                  </a:spcBef>
                  <a:spcAft>
                    <a:spcPts val="450"/>
                  </a:spcAft>
                  <a:defRPr/>
                </a:pPr>
                <a:r>
                  <a:rPr lang="en-GB" sz="1400" b="1" kern="0" dirty="0" err="1">
                    <a:solidFill>
                      <a:prstClr val="white"/>
                    </a:solidFill>
                    <a:latin typeface="+mj-lt"/>
                    <a:ea typeface="Tahoma" panose="020B0604030504040204" pitchFamily="34" charset="0"/>
                    <a:cs typeface="Tahoma" panose="020B0604030504040204" pitchFamily="34" charset="0"/>
                  </a:rPr>
                  <a:t>chức</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năng</a:t>
                </a:r>
                <a:r>
                  <a:rPr lang="en-GB" sz="1400" b="1" kern="0" dirty="0">
                    <a:solidFill>
                      <a:prstClr val="white"/>
                    </a:solidFill>
                    <a:latin typeface="+mj-lt"/>
                    <a:ea typeface="Tahoma" panose="020B0604030504040204" pitchFamily="34" charset="0"/>
                    <a:cs typeface="Tahoma" panose="020B0604030504040204" pitchFamily="34" charset="0"/>
                  </a:rPr>
                  <a:t> </a:t>
                </a:r>
                <a:r>
                  <a:rPr lang="en-GB" sz="1400" b="1" kern="0" dirty="0" err="1">
                    <a:solidFill>
                      <a:prstClr val="white"/>
                    </a:solidFill>
                    <a:latin typeface="+mj-lt"/>
                    <a:ea typeface="Tahoma" panose="020B0604030504040204" pitchFamily="34" charset="0"/>
                    <a:cs typeface="Tahoma" panose="020B0604030504040204" pitchFamily="34" charset="0"/>
                  </a:rPr>
                  <a:t>phổi</a:t>
                </a:r>
                <a:endParaRPr lang="en-GB" sz="1050" b="1" kern="0" dirty="0">
                  <a:solidFill>
                    <a:prstClr val="white"/>
                  </a:solidFill>
                  <a:latin typeface="+mj-lt"/>
                  <a:ea typeface="Tahoma" panose="020B0604030504040204" pitchFamily="34" charset="0"/>
                  <a:cs typeface="Tahoma" panose="020B0604030504040204" pitchFamily="34" charset="0"/>
                </a:endParaRPr>
              </a:p>
            </p:txBody>
          </p:sp>
        </p:grpSp>
      </p:grpSp>
      <p:sp>
        <p:nvSpPr>
          <p:cNvPr id="72" name="Rectangle 71"/>
          <p:cNvSpPr/>
          <p:nvPr/>
        </p:nvSpPr>
        <p:spPr>
          <a:xfrm>
            <a:off x="1291542" y="1427351"/>
            <a:ext cx="10315668" cy="461665"/>
          </a:xfrm>
          <a:prstGeom prst="rect">
            <a:avLst/>
          </a:prstGeom>
        </p:spPr>
        <p:txBody>
          <a:bodyPr wrap="square">
            <a:spAutoFit/>
          </a:bodyPr>
          <a:lstStyle/>
          <a:p>
            <a:pPr defTabSz="685800">
              <a:defRPr/>
            </a:pPr>
            <a:r>
              <a:rPr lang="en-GB" sz="2400" dirty="0" err="1">
                <a:solidFill>
                  <a:schemeClr val="bg2">
                    <a:lumMod val="10000"/>
                  </a:schemeClr>
                </a:solidFill>
                <a:latin typeface="+mj-lt"/>
                <a:ea typeface="Tahoma" panose="020B0604030504040204" pitchFamily="34" charset="0"/>
                <a:cs typeface="Tahoma" panose="020B0604030504040204" pitchFamily="34" charset="0"/>
              </a:rPr>
              <a:t>Tiotropium</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Respimat</a:t>
            </a:r>
            <a:r>
              <a:rPr lang="en-GB" sz="2400" baseline="30000" dirty="0">
                <a:solidFill>
                  <a:schemeClr val="bg2">
                    <a:lumMod val="10000"/>
                  </a:schemeClr>
                </a:solidFill>
                <a:latin typeface="+mj-lt"/>
                <a:ea typeface="Tahoma" panose="020B0604030504040204" pitchFamily="34" charset="0"/>
                <a:cs typeface="Tahoma" panose="020B0604030504040204" pitchFamily="34" charset="0"/>
              </a:rPr>
              <a:t>®</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kết</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hợp</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với</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liều</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cao</a:t>
            </a:r>
            <a:r>
              <a:rPr lang="en-GB" sz="2400" dirty="0">
                <a:solidFill>
                  <a:schemeClr val="bg2">
                    <a:lumMod val="10000"/>
                  </a:schemeClr>
                </a:solidFill>
                <a:latin typeface="+mj-lt"/>
                <a:ea typeface="Tahoma" panose="020B0604030504040204" pitchFamily="34" charset="0"/>
                <a:cs typeface="Tahoma" panose="020B0604030504040204" pitchFamily="34" charset="0"/>
              </a:rPr>
              <a:t> ICS/LABA </a:t>
            </a:r>
            <a:r>
              <a:rPr lang="en-GB" sz="2400" dirty="0" err="1">
                <a:solidFill>
                  <a:schemeClr val="bg2">
                    <a:lumMod val="10000"/>
                  </a:schemeClr>
                </a:solidFill>
                <a:latin typeface="+mj-lt"/>
                <a:ea typeface="Tahoma" panose="020B0604030504040204" pitchFamily="34" charset="0"/>
                <a:cs typeface="Tahoma" panose="020B0604030504040204" pitchFamily="34" charset="0"/>
              </a:rPr>
              <a:t>mang</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lại</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kết</a:t>
            </a:r>
            <a:r>
              <a:rPr lang="en-GB" sz="2400" dirty="0">
                <a:solidFill>
                  <a:schemeClr val="bg2">
                    <a:lumMod val="10000"/>
                  </a:schemeClr>
                </a:solidFill>
                <a:latin typeface="+mj-lt"/>
                <a:ea typeface="Tahoma" panose="020B0604030504040204" pitchFamily="34" charset="0"/>
                <a:cs typeface="Tahoma" panose="020B0604030504040204" pitchFamily="34" charset="0"/>
              </a:rPr>
              <a:t> </a:t>
            </a:r>
            <a:r>
              <a:rPr lang="en-GB" sz="2400" dirty="0" err="1">
                <a:solidFill>
                  <a:schemeClr val="bg2">
                    <a:lumMod val="10000"/>
                  </a:schemeClr>
                </a:solidFill>
                <a:latin typeface="+mj-lt"/>
                <a:ea typeface="Tahoma" panose="020B0604030504040204" pitchFamily="34" charset="0"/>
                <a:cs typeface="Tahoma" panose="020B0604030504040204" pitchFamily="34" charset="0"/>
              </a:rPr>
              <a:t>quả</a:t>
            </a:r>
            <a:r>
              <a:rPr lang="en-GB" sz="2400" dirty="0">
                <a:solidFill>
                  <a:schemeClr val="bg2">
                    <a:lumMod val="10000"/>
                  </a:schemeClr>
                </a:solidFill>
                <a:latin typeface="+mj-lt"/>
                <a:ea typeface="Tahoma" panose="020B0604030504040204" pitchFamily="34" charset="0"/>
                <a:cs typeface="Tahoma" panose="020B0604030504040204" pitchFamily="34" charset="0"/>
              </a:rPr>
              <a:t>:</a:t>
            </a:r>
          </a:p>
        </p:txBody>
      </p:sp>
      <p:sp>
        <p:nvSpPr>
          <p:cNvPr id="28" name="Title Placeholder 1"/>
          <p:cNvSpPr txBox="1">
            <a:spLocks/>
          </p:cNvSpPr>
          <p:nvPr/>
        </p:nvSpPr>
        <p:spPr>
          <a:xfrm>
            <a:off x="2286220" y="1274962"/>
            <a:ext cx="7711334" cy="614054"/>
          </a:xfrm>
          <a:prstGeom prst="rect">
            <a:avLst/>
          </a:prstGeom>
        </p:spPr>
        <p:txBody>
          <a:bodyPr vert="horz" lIns="68580" tIns="34290" rIns="68580" bIns="34290" rtlCol="0" anchor="b"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lvl="0" algn="ctr">
              <a:lnSpc>
                <a:spcPct val="100000"/>
              </a:lnSpc>
              <a:defRPr/>
            </a:pPr>
            <a:r>
              <a:rPr lang="en-GB" sz="2700" dirty="0">
                <a:solidFill>
                  <a:prstClr val="black"/>
                </a:solidFill>
                <a:latin typeface="Tahoma" panose="020B0604030504040204" pitchFamily="34" charset="0"/>
                <a:ea typeface="Tahoma" panose="020B0604030504040204" pitchFamily="34" charset="0"/>
                <a:cs typeface="Tahoma" panose="020B0604030504040204" pitchFamily="34" charset="0"/>
              </a:rPr>
              <a:t> </a:t>
            </a:r>
          </a:p>
        </p:txBody>
      </p:sp>
      <p:sp>
        <p:nvSpPr>
          <p:cNvPr id="34" name="Rounded Rectangle 33"/>
          <p:cNvSpPr/>
          <p:nvPr/>
        </p:nvSpPr>
        <p:spPr>
          <a:xfrm>
            <a:off x="7739567" y="6483559"/>
            <a:ext cx="4213011" cy="382089"/>
          </a:xfrm>
          <a:prstGeom prst="roundRect">
            <a:avLst>
              <a:gd name="adj" fmla="val 14277"/>
            </a:avLst>
          </a:prstGeom>
          <a:noFill/>
          <a:ln w="6350">
            <a:noFill/>
            <a:round/>
            <a:headEnd/>
            <a:tailEnd/>
          </a:ln>
          <a:effectLst/>
          <a:scene3d>
            <a:camera prst="orthographicFront">
              <a:rot lat="0" lon="0" rev="0"/>
            </a:camera>
            <a:lightRig rig="balanced" dir="t">
              <a:rot lat="0" lon="0" rev="8700000"/>
            </a:lightRig>
          </a:scene3d>
          <a:sp3d/>
        </p:spPr>
        <p:txBody>
          <a:bodyPr wrap="square" tIns="35100" anchor="ctr" anchorCtr="0">
            <a:noAutofit/>
          </a:bodyPr>
          <a:lstStyle/>
          <a:p>
            <a:pPr defTabSz="685800">
              <a:defRPr/>
            </a:pPr>
            <a:r>
              <a:rPr lang="en-GB" sz="1000" dirty="0">
                <a:solidFill>
                  <a:schemeClr val="bg1">
                    <a:lumMod val="65000"/>
                  </a:schemeClr>
                </a:solidFill>
                <a:latin typeface="+mj-lt"/>
                <a:ea typeface="Tahoma" panose="020B0604030504040204" pitchFamily="34" charset="0"/>
                <a:cs typeface="Tahoma" panose="020B0604030504040204" pitchFamily="34" charset="0"/>
              </a:rPr>
              <a:t>1. </a:t>
            </a:r>
            <a:r>
              <a:rPr lang="en-GB" sz="1000" dirty="0" err="1">
                <a:solidFill>
                  <a:schemeClr val="bg1">
                    <a:lumMod val="65000"/>
                  </a:schemeClr>
                </a:solidFill>
                <a:latin typeface="+mj-lt"/>
                <a:ea typeface="Tahoma" panose="020B0604030504040204" pitchFamily="34" charset="0"/>
                <a:cs typeface="Tahoma" panose="020B0604030504040204" pitchFamily="34" charset="0"/>
              </a:rPr>
              <a:t>Kerstjens</a:t>
            </a:r>
            <a:r>
              <a:rPr lang="en-GB" sz="1000" dirty="0">
                <a:solidFill>
                  <a:schemeClr val="bg1">
                    <a:lumMod val="65000"/>
                  </a:schemeClr>
                </a:solidFill>
                <a:latin typeface="+mj-lt"/>
                <a:ea typeface="Tahoma" panose="020B0604030504040204" pitchFamily="34" charset="0"/>
                <a:cs typeface="Tahoma" panose="020B0604030504040204" pitchFamily="34" charset="0"/>
              </a:rPr>
              <a:t> et al.  NEJM 2012;367:1198-1207 </a:t>
            </a:r>
          </a:p>
          <a:p>
            <a:pPr lvl="0">
              <a:defRPr/>
            </a:pPr>
            <a:r>
              <a:rPr lang="en-US" sz="1000" dirty="0">
                <a:solidFill>
                  <a:schemeClr val="bg1">
                    <a:lumMod val="65000"/>
                  </a:schemeClr>
                </a:solidFill>
                <a:latin typeface="+mj-lt"/>
                <a:ea typeface="Tahoma" panose="020B0604030504040204" pitchFamily="34" charset="0"/>
                <a:cs typeface="Tahoma" panose="020B0604030504040204" pitchFamily="34" charset="0"/>
              </a:rPr>
              <a:t>2. </a:t>
            </a:r>
            <a:r>
              <a:rPr lang="vi-VN" sz="1000" dirty="0">
                <a:solidFill>
                  <a:schemeClr val="bg1">
                    <a:lumMod val="65000"/>
                  </a:schemeClr>
                </a:solidFill>
              </a:rPr>
              <a:t>Kerstjens HAM, et al. Respir Med. 2016 Aug;117:198-206</a:t>
            </a:r>
            <a:endParaRPr lang="en-GB" sz="1000" dirty="0">
              <a:solidFill>
                <a:schemeClr val="bg1">
                  <a:lumMod val="65000"/>
                </a:schemeClr>
              </a:solidFill>
              <a:latin typeface="+mj-lt"/>
              <a:ea typeface="Tahoma" panose="020B0604030504040204" pitchFamily="34" charset="0"/>
              <a:cs typeface="Tahoma" panose="020B0604030504040204" pitchFamily="34" charset="0"/>
            </a:endParaRPr>
          </a:p>
        </p:txBody>
      </p:sp>
      <p:sp>
        <p:nvSpPr>
          <p:cNvPr id="4" name="Title 3"/>
          <p:cNvSpPr>
            <a:spLocks noGrp="1"/>
          </p:cNvSpPr>
          <p:nvPr>
            <p:ph type="title"/>
          </p:nvPr>
        </p:nvSpPr>
        <p:spPr>
          <a:xfrm>
            <a:off x="504732" y="467840"/>
            <a:ext cx="10972800" cy="715687"/>
          </a:xfrm>
        </p:spPr>
        <p:txBody>
          <a:bodyPr>
            <a:normAutofit/>
          </a:bodyPr>
          <a:lstStyle/>
          <a:p>
            <a:pPr lvl="0" algn="ctr"/>
            <a:r>
              <a:rPr lang="en-GB" sz="3200" b="1" dirty="0" err="1"/>
              <a:t>Tóm</a:t>
            </a:r>
            <a:r>
              <a:rPr lang="en-GB" sz="3200" b="1" dirty="0"/>
              <a:t> </a:t>
            </a:r>
            <a:r>
              <a:rPr lang="en-GB" sz="3200" b="1" dirty="0" err="1"/>
              <a:t>tắt</a:t>
            </a:r>
            <a:r>
              <a:rPr lang="en-GB" sz="3200" b="1" dirty="0"/>
              <a:t> </a:t>
            </a:r>
            <a:r>
              <a:rPr lang="en-GB" sz="3200" b="1" dirty="0" err="1"/>
              <a:t>PrimoTinA</a:t>
            </a:r>
            <a:r>
              <a:rPr lang="en-GB" sz="3200" b="1" dirty="0"/>
              <a:t>-asthma</a:t>
            </a:r>
            <a:endParaRPr lang="vi-VN" sz="3200" b="1" dirty="0"/>
          </a:p>
        </p:txBody>
      </p:sp>
    </p:spTree>
    <p:extLst>
      <p:ext uri="{BB962C8B-B14F-4D97-AF65-F5344CB8AC3E}">
        <p14:creationId xmlns:p14="http://schemas.microsoft.com/office/powerpoint/2010/main" val="3212707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wipe(left)">
                                      <p:cBhvr>
                                        <p:cTn id="7" dur="500"/>
                                        <p:tgtEl>
                                          <p:spTgt spid="7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3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8"/>
          <p:cNvSpPr>
            <a:spLocks noGrp="1"/>
          </p:cNvSpPr>
          <p:nvPr>
            <p:ph type="title"/>
          </p:nvPr>
        </p:nvSpPr>
        <p:spPr>
          <a:xfrm>
            <a:off x="715425" y="304077"/>
            <a:ext cx="10551414" cy="715687"/>
          </a:xfrm>
        </p:spPr>
        <p:txBody>
          <a:bodyPr>
            <a:noAutofit/>
          </a:bodyPr>
          <a:lstStyle/>
          <a:p>
            <a:pPr algn="ctr"/>
            <a:r>
              <a:rPr lang="en-US" sz="3200" b="1" dirty="0" err="1"/>
              <a:t>Hiệu</a:t>
            </a:r>
            <a:r>
              <a:rPr lang="en-US" sz="3200" b="1" dirty="0"/>
              <a:t> </a:t>
            </a:r>
            <a:r>
              <a:rPr lang="en-US" sz="3200" b="1" dirty="0" err="1"/>
              <a:t>quả</a:t>
            </a:r>
            <a:r>
              <a:rPr lang="en-US" sz="3200" b="1" dirty="0"/>
              <a:t> </a:t>
            </a:r>
            <a:r>
              <a:rPr lang="en-US" sz="3200" b="1" dirty="0" err="1"/>
              <a:t>của</a:t>
            </a:r>
            <a:r>
              <a:rPr lang="en-US" sz="3200" b="1" dirty="0"/>
              <a:t> Tiotropium </a:t>
            </a:r>
            <a:r>
              <a:rPr lang="vi-VN" sz="3200" b="1" dirty="0"/>
              <a:t>độc lập với cơ chế gây viêm và kiểu hình hen</a:t>
            </a:r>
            <a:r>
              <a:rPr lang="en-US" sz="3200" b="1" dirty="0"/>
              <a:t> </a:t>
            </a:r>
            <a:endParaRPr lang="en-GB" sz="3200" b="1" baseline="30000" dirty="0"/>
          </a:p>
        </p:txBody>
      </p:sp>
      <p:sp>
        <p:nvSpPr>
          <p:cNvPr id="3" name="Content Placeholder 2"/>
          <p:cNvSpPr>
            <a:spLocks noGrp="1"/>
          </p:cNvSpPr>
          <p:nvPr>
            <p:ph idx="4294967295"/>
          </p:nvPr>
        </p:nvSpPr>
        <p:spPr>
          <a:xfrm>
            <a:off x="1876332" y="1422864"/>
            <a:ext cx="8229600" cy="714375"/>
          </a:xfrm>
        </p:spPr>
        <p:txBody>
          <a:bodyPr>
            <a:noAutofit/>
          </a:bodyPr>
          <a:lstStyle/>
          <a:p>
            <a:pPr algn="just">
              <a:lnSpc>
                <a:spcPct val="150000"/>
              </a:lnSpc>
            </a:pPr>
            <a:r>
              <a:rPr lang="en-US" dirty="0" err="1">
                <a:latin typeface="+mn-lt"/>
                <a:ea typeface="Tahoma" panose="020B0604030504040204" pitchFamily="34" charset="0"/>
                <a:cs typeface="Tahoma" panose="020B0604030504040204" pitchFamily="34" charset="0"/>
              </a:rPr>
              <a:t>Sử</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dụng</a:t>
            </a:r>
            <a:r>
              <a:rPr lang="en-US" dirty="0">
                <a:latin typeface="+mn-lt"/>
                <a:ea typeface="Tahoma" panose="020B0604030504040204" pitchFamily="34" charset="0"/>
                <a:cs typeface="Tahoma" panose="020B0604030504040204" pitchFamily="34" charset="0"/>
              </a:rPr>
              <a:t> </a:t>
            </a:r>
            <a:r>
              <a:rPr lang="en-US" dirty="0">
                <a:solidFill>
                  <a:srgbClr val="FF0000"/>
                </a:solidFill>
                <a:latin typeface="+mn-lt"/>
                <a:ea typeface="Tahoma" panose="020B0604030504040204" pitchFamily="34" charset="0"/>
                <a:cs typeface="Tahoma" panose="020B0604030504040204" pitchFamily="34" charset="0"/>
              </a:rPr>
              <a:t>Tiotropium Respimat </a:t>
            </a:r>
            <a:r>
              <a:rPr lang="en-US" dirty="0" err="1">
                <a:latin typeface="+mn-lt"/>
                <a:ea typeface="Tahoma" panose="020B0604030504040204" pitchFamily="34" charset="0"/>
                <a:cs typeface="Tahoma" panose="020B0604030504040204" pitchFamily="34" charset="0"/>
              </a:rPr>
              <a:t>phối</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hợp</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với</a:t>
            </a:r>
            <a:r>
              <a:rPr lang="en-US" dirty="0">
                <a:latin typeface="+mn-lt"/>
                <a:ea typeface="Tahoma" panose="020B0604030504040204" pitchFamily="34" charset="0"/>
                <a:cs typeface="Tahoma" panose="020B0604030504040204" pitchFamily="34" charset="0"/>
              </a:rPr>
              <a:t> ICS </a:t>
            </a:r>
            <a:r>
              <a:rPr lang="en-US" dirty="0" err="1">
                <a:latin typeface="+mn-lt"/>
                <a:ea typeface="Tahoma" panose="020B0604030504040204" pitchFamily="34" charset="0"/>
                <a:cs typeface="Tahoma" panose="020B0604030504040204" pitchFamily="34" charset="0"/>
              </a:rPr>
              <a:t>liều</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trung</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bình</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cao</a:t>
            </a:r>
            <a:r>
              <a:rPr lang="en-US" dirty="0">
                <a:latin typeface="+mn-lt"/>
                <a:ea typeface="Tahoma" panose="020B0604030504040204" pitchFamily="34" charset="0"/>
                <a:cs typeface="Tahoma" panose="020B0604030504040204" pitchFamily="34" charset="0"/>
              </a:rPr>
              <a:t> </a:t>
            </a:r>
            <a:r>
              <a:rPr lang="en-US" dirty="0" err="1">
                <a:latin typeface="+mn-lt"/>
                <a:ea typeface="Tahoma" panose="020B0604030504040204" pitchFamily="34" charset="0"/>
                <a:cs typeface="Tahoma" panose="020B0604030504040204" pitchFamily="34" charset="0"/>
              </a:rPr>
              <a:t>hoặc</a:t>
            </a:r>
            <a:r>
              <a:rPr lang="en-US" dirty="0">
                <a:latin typeface="+mn-lt"/>
                <a:ea typeface="Tahoma" panose="020B0604030504040204" pitchFamily="34" charset="0"/>
                <a:cs typeface="Tahoma" panose="020B0604030504040204" pitchFamily="34" charset="0"/>
              </a:rPr>
              <a:t> ICS/ LABA </a:t>
            </a:r>
            <a:r>
              <a:rPr lang="en-US" dirty="0" err="1">
                <a:latin typeface="+mn-lt"/>
                <a:ea typeface="Tahoma" panose="020B0604030504040204" pitchFamily="34" charset="0"/>
                <a:cs typeface="Tahoma" panose="020B0604030504040204" pitchFamily="34" charset="0"/>
              </a:rPr>
              <a:t>giúp</a:t>
            </a:r>
            <a:r>
              <a:rPr lang="en-US" dirty="0">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giảm</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đợt</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cấp</a:t>
            </a:r>
            <a:r>
              <a:rPr lang="en-US" dirty="0">
                <a:solidFill>
                  <a:srgbClr val="FF0000"/>
                </a:solidFill>
                <a:latin typeface="+mn-lt"/>
                <a:ea typeface="Tahoma" panose="020B0604030504040204" pitchFamily="34" charset="0"/>
                <a:cs typeface="Tahoma" panose="020B0604030504040204" pitchFamily="34" charset="0"/>
              </a:rPr>
              <a:t> hen </a:t>
            </a:r>
            <a:r>
              <a:rPr lang="en-US" dirty="0" err="1">
                <a:solidFill>
                  <a:srgbClr val="FF0000"/>
                </a:solidFill>
                <a:latin typeface="+mn-lt"/>
                <a:ea typeface="Tahoma" panose="020B0604030504040204" pitchFamily="34" charset="0"/>
                <a:cs typeface="Tahoma" panose="020B0604030504040204" pitchFamily="34" charset="0"/>
              </a:rPr>
              <a:t>nghiêm</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trọng</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và</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đợt</a:t>
            </a:r>
            <a:r>
              <a:rPr lang="en-US" dirty="0">
                <a:solidFill>
                  <a:srgbClr val="FF0000"/>
                </a:solidFill>
                <a:latin typeface="+mn-lt"/>
                <a:ea typeface="Tahoma" panose="020B0604030504040204" pitchFamily="34" charset="0"/>
                <a:cs typeface="Tahoma" panose="020B0604030504040204" pitchFamily="34" charset="0"/>
              </a:rPr>
              <a:t> hen </a:t>
            </a:r>
            <a:r>
              <a:rPr lang="en-US" dirty="0" err="1">
                <a:solidFill>
                  <a:srgbClr val="FF0000"/>
                </a:solidFill>
                <a:latin typeface="+mn-lt"/>
                <a:ea typeface="Tahoma" panose="020B0604030504040204" pitchFamily="34" charset="0"/>
                <a:cs typeface="Tahoma" panose="020B0604030504040204" pitchFamily="34" charset="0"/>
              </a:rPr>
              <a:t>nặng</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hơn</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độc</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lập</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với</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cơ</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chế</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gây</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viêm</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và</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kiểu</a:t>
            </a:r>
            <a:r>
              <a:rPr lang="en-US" dirty="0">
                <a:solidFill>
                  <a:srgbClr val="FF0000"/>
                </a:solidFill>
                <a:latin typeface="+mn-lt"/>
                <a:ea typeface="Tahoma" panose="020B0604030504040204" pitchFamily="34" charset="0"/>
                <a:cs typeface="Tahoma" panose="020B0604030504040204" pitchFamily="34" charset="0"/>
              </a:rPr>
              <a:t> </a:t>
            </a:r>
            <a:r>
              <a:rPr lang="en-US" dirty="0" err="1">
                <a:solidFill>
                  <a:srgbClr val="FF0000"/>
                </a:solidFill>
                <a:latin typeface="+mn-lt"/>
                <a:ea typeface="Tahoma" panose="020B0604030504040204" pitchFamily="34" charset="0"/>
                <a:cs typeface="Tahoma" panose="020B0604030504040204" pitchFamily="34" charset="0"/>
              </a:rPr>
              <a:t>hình</a:t>
            </a:r>
            <a:r>
              <a:rPr lang="en-US" dirty="0">
                <a:solidFill>
                  <a:srgbClr val="FF0000"/>
                </a:solidFill>
                <a:latin typeface="+mn-lt"/>
                <a:ea typeface="Tahoma" panose="020B0604030504040204" pitchFamily="34" charset="0"/>
                <a:cs typeface="Tahoma" panose="020B0604030504040204" pitchFamily="34" charset="0"/>
              </a:rPr>
              <a:t> hen</a:t>
            </a:r>
            <a:r>
              <a:rPr lang="en-US" dirty="0">
                <a:latin typeface="+mn-lt"/>
                <a:ea typeface="Tahoma" panose="020B0604030504040204" pitchFamily="34" charset="0"/>
                <a:cs typeface="Tahoma" panose="020B0604030504040204" pitchFamily="34" charset="0"/>
              </a:rPr>
              <a:t>.</a:t>
            </a:r>
            <a:r>
              <a:rPr lang="en-US" baseline="30000" dirty="0">
                <a:latin typeface="+mn-lt"/>
                <a:ea typeface="Tahoma" panose="020B0604030504040204" pitchFamily="34" charset="0"/>
                <a:cs typeface="Tahoma" panose="020B0604030504040204" pitchFamily="34" charset="0"/>
              </a:rPr>
              <a:t>1, 2</a:t>
            </a:r>
            <a:endParaRPr lang="vi-VN" baseline="30000" dirty="0">
              <a:latin typeface="+mn-lt"/>
              <a:ea typeface="Tahoma" panose="020B0604030504040204" pitchFamily="34" charset="0"/>
              <a:cs typeface="Tahoma" panose="020B0604030504040204" pitchFamily="34" charset="0"/>
            </a:endParaRPr>
          </a:p>
        </p:txBody>
      </p:sp>
      <p:pic>
        <p:nvPicPr>
          <p:cNvPr id="6" name="Picture 5"/>
          <p:cNvPicPr>
            <a:picLocks noChangeAspect="1"/>
          </p:cNvPicPr>
          <p:nvPr/>
        </p:nvPicPr>
        <p:blipFill>
          <a:blip r:embed="rId3"/>
          <a:stretch>
            <a:fillRect/>
          </a:stretch>
        </p:blipFill>
        <p:spPr>
          <a:xfrm>
            <a:off x="7068452" y="3204341"/>
            <a:ext cx="3779287" cy="2115182"/>
          </a:xfrm>
          <a:prstGeom prst="rect">
            <a:avLst/>
          </a:prstGeom>
          <a:ln>
            <a:noFill/>
          </a:ln>
          <a:effectLst>
            <a:outerShdw blurRad="50800" dist="38100" algn="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pic>
      <p:sp>
        <p:nvSpPr>
          <p:cNvPr id="7" name="Text Placeholder 1"/>
          <p:cNvSpPr txBox="1">
            <a:spLocks/>
          </p:cNvSpPr>
          <p:nvPr/>
        </p:nvSpPr>
        <p:spPr>
          <a:xfrm>
            <a:off x="8459859" y="6438310"/>
            <a:ext cx="3732141" cy="419690"/>
          </a:xfrm>
          <a:prstGeom prst="rect">
            <a:avLst/>
          </a:prstGeom>
        </p:spPr>
        <p:txBody>
          <a:bodyPr/>
          <a:lstStyle>
            <a:lvl1pPr marL="177800" indent="-177800" algn="l" defTabSz="914400" rtl="0" eaLnBrk="1" latinLnBrk="0" hangingPunct="1">
              <a:lnSpc>
                <a:spcPct val="90000"/>
              </a:lnSpc>
              <a:spcBef>
                <a:spcPts val="1000"/>
              </a:spcBef>
              <a:buFont typeface="Arial" panose="020B0604020202020204" pitchFamily="34" charset="0"/>
              <a:buChar char="•"/>
              <a:defRPr lang="en-US" sz="1800" kern="1200" dirty="0" smtClean="0">
                <a:solidFill>
                  <a:schemeClr val="tx1">
                    <a:lumMod val="75000"/>
                    <a:lumOff val="2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lumMod val="75000"/>
                    <a:lumOff val="2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400" kern="1200" dirty="0" smtClean="0">
                <a:solidFill>
                  <a:schemeClr val="tx1">
                    <a:lumMod val="75000"/>
                    <a:lumOff val="2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sz="1200" kern="1200" dirty="0" smtClean="0">
                <a:solidFill>
                  <a:schemeClr val="tx1">
                    <a:lumMod val="75000"/>
                    <a:lumOff val="2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200" kern="1200" dirty="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buNone/>
            </a:pPr>
            <a:r>
              <a:rPr lang="en-US" sz="1000" dirty="0">
                <a:solidFill>
                  <a:schemeClr val="bg1">
                    <a:lumMod val="65000"/>
                  </a:schemeClr>
                </a:solidFill>
                <a:latin typeface="+mj-lt"/>
                <a:ea typeface="Tahoma" panose="020B0604030504040204" pitchFamily="34" charset="0"/>
                <a:cs typeface="Tahoma" panose="020B0604030504040204" pitchFamily="34" charset="0"/>
              </a:rPr>
              <a:t>1. </a:t>
            </a:r>
            <a:r>
              <a:rPr lang="vi-VN" sz="1000" dirty="0">
                <a:solidFill>
                  <a:schemeClr val="bg1">
                    <a:lumMod val="65000"/>
                  </a:schemeClr>
                </a:solidFill>
                <a:latin typeface="+mj-lt"/>
                <a:ea typeface="Tahoma" panose="020B0604030504040204" pitchFamily="34" charset="0"/>
                <a:cs typeface="Tahoma" panose="020B0604030504040204" pitchFamily="34" charset="0"/>
              </a:rPr>
              <a:t>Casale et al. J Allergy Clin Immunol Pract 2018 923</a:t>
            </a:r>
            <a:endParaRPr lang="en-GB" sz="1000" dirty="0">
              <a:solidFill>
                <a:schemeClr val="bg1">
                  <a:lumMod val="65000"/>
                </a:schemeClr>
              </a:solidFill>
              <a:latin typeface="+mj-lt"/>
              <a:ea typeface="Tahoma" panose="020B0604030504040204" pitchFamily="34" charset="0"/>
              <a:cs typeface="Tahoma" panose="020B0604030504040204" pitchFamily="34" charset="0"/>
            </a:endParaRPr>
          </a:p>
          <a:p>
            <a:pPr marL="0" indent="0">
              <a:lnSpc>
                <a:spcPct val="100000"/>
              </a:lnSpc>
              <a:spcBef>
                <a:spcPts val="0"/>
              </a:spcBef>
              <a:buNone/>
            </a:pPr>
            <a:r>
              <a:rPr lang="en-GB" sz="1000" dirty="0">
                <a:solidFill>
                  <a:schemeClr val="bg1">
                    <a:lumMod val="65000"/>
                  </a:schemeClr>
                </a:solidFill>
                <a:latin typeface="+mj-lt"/>
                <a:ea typeface="Tahoma" panose="020B0604030504040204" pitchFamily="34" charset="0"/>
                <a:cs typeface="Tahoma" panose="020B0604030504040204" pitchFamily="34" charset="0"/>
              </a:rPr>
              <a:t>2. </a:t>
            </a:r>
            <a:r>
              <a:rPr lang="en-GB" sz="1000" dirty="0" err="1">
                <a:solidFill>
                  <a:schemeClr val="bg1">
                    <a:lumMod val="65000"/>
                  </a:schemeClr>
                </a:solidFill>
                <a:latin typeface="+mj-lt"/>
                <a:ea typeface="Tahoma" panose="020B0604030504040204" pitchFamily="34" charset="0"/>
                <a:cs typeface="Tahoma" panose="020B0604030504040204" pitchFamily="34" charset="0"/>
              </a:rPr>
              <a:t>Darl</a:t>
            </a:r>
            <a:r>
              <a:rPr lang="en-GB" sz="1000" dirty="0">
                <a:solidFill>
                  <a:schemeClr val="bg1">
                    <a:lumMod val="65000"/>
                  </a:schemeClr>
                </a:solidFill>
                <a:latin typeface="+mj-lt"/>
                <a:ea typeface="Tahoma" panose="020B0604030504040204" pitchFamily="34" charset="0"/>
                <a:cs typeface="Tahoma" panose="020B0604030504040204" pitchFamily="34" charset="0"/>
              </a:rPr>
              <a:t> et al. Chest 2015 671A</a:t>
            </a:r>
          </a:p>
          <a:p>
            <a:pPr marL="171450" indent="-171450">
              <a:lnSpc>
                <a:spcPct val="100000"/>
              </a:lnSpc>
              <a:spcBef>
                <a:spcPts val="0"/>
              </a:spcBef>
              <a:buFont typeface="Arial" panose="020B0604020202020204" pitchFamily="34" charset="0"/>
              <a:buAutoNum type="arabicPeriod"/>
            </a:pPr>
            <a:endParaRPr lang="en-GB" sz="1000" dirty="0">
              <a:solidFill>
                <a:schemeClr val="bg1">
                  <a:lumMod val="65000"/>
                </a:schemeClr>
              </a:solidFill>
              <a:latin typeface="+mj-lt"/>
              <a:ea typeface="Tahoma" panose="020B0604030504040204" pitchFamily="34" charset="0"/>
              <a:cs typeface="Tahoma" panose="020B0604030504040204" pitchFamily="34" charset="0"/>
            </a:endParaRPr>
          </a:p>
          <a:p>
            <a:pPr marL="171450" indent="-171450">
              <a:lnSpc>
                <a:spcPct val="100000"/>
              </a:lnSpc>
              <a:spcBef>
                <a:spcPts val="0"/>
              </a:spcBef>
              <a:buFont typeface="Arial" panose="020B0604020202020204" pitchFamily="34" charset="0"/>
              <a:buAutoNum type="arabicPeriod"/>
            </a:pPr>
            <a:endParaRPr lang="vi-VN" sz="1000" dirty="0">
              <a:solidFill>
                <a:schemeClr val="bg1">
                  <a:lumMod val="65000"/>
                </a:schemeClr>
              </a:solidFill>
              <a:latin typeface="+mj-lt"/>
            </a:endParaRPr>
          </a:p>
        </p:txBody>
      </p:sp>
      <p:pic>
        <p:nvPicPr>
          <p:cNvPr id="8" name="Picture 7"/>
          <p:cNvPicPr>
            <a:picLocks noChangeAspect="1"/>
          </p:cNvPicPr>
          <p:nvPr/>
        </p:nvPicPr>
        <p:blipFill>
          <a:blip r:embed="rId4"/>
          <a:stretch>
            <a:fillRect/>
          </a:stretch>
        </p:blipFill>
        <p:spPr>
          <a:xfrm>
            <a:off x="1934481" y="3204341"/>
            <a:ext cx="4948727" cy="2115182"/>
          </a:xfrm>
          <a:prstGeom prst="rect">
            <a:avLst/>
          </a:prstGeom>
          <a:effectLst>
            <a:outerShdw blurRad="50800" dist="38100" algn="l" rotWithShape="0">
              <a:prstClr val="black">
                <a:alpha val="40000"/>
              </a:prstClr>
            </a:outerShdw>
          </a:effectLst>
        </p:spPr>
      </p:pic>
    </p:spTree>
    <p:extLst>
      <p:ext uri="{BB962C8B-B14F-4D97-AF65-F5344CB8AC3E}">
        <p14:creationId xmlns:p14="http://schemas.microsoft.com/office/powerpoint/2010/main" val="6844345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Placeholder 1">
            <a:extLst>
              <a:ext uri="{FF2B5EF4-FFF2-40B4-BE49-F238E27FC236}">
                <a16:creationId xmlns:a16="http://schemas.microsoft.com/office/drawing/2014/main" id="{0EBC34BA-C9A5-4803-8CA4-0BE98D590DBB}"/>
              </a:ext>
            </a:extLst>
          </p:cNvPr>
          <p:cNvSpPr txBox="1">
            <a:spLocks/>
          </p:cNvSpPr>
          <p:nvPr/>
        </p:nvSpPr>
        <p:spPr>
          <a:xfrm>
            <a:off x="-197741" y="155859"/>
            <a:ext cx="12853852" cy="976651"/>
          </a:xfrm>
          <a:prstGeom prst="rect">
            <a:avLst/>
          </a:prstGeom>
        </p:spPr>
        <p:txBody>
          <a:bodyPr vert="horz" lIns="91440" tIns="45720" rIns="91440" bIns="45720" rtlCol="0" anchor="ctr" anchorCtr="0">
            <a:noAutofit/>
          </a:bodyPr>
          <a:lstStyle>
            <a:lvl1pPr algn="l" defTabSz="914400" rtl="0" eaLnBrk="1" latinLnBrk="0" hangingPunct="1">
              <a:lnSpc>
                <a:spcPts val="2500"/>
              </a:lnSpc>
              <a:spcBef>
                <a:spcPct val="0"/>
              </a:spcBef>
              <a:buNone/>
              <a:defRPr sz="2400" b="1" kern="1200">
                <a:solidFill>
                  <a:schemeClr val="bg1"/>
                </a:solidFill>
                <a:latin typeface="Century Gothic" pitchFamily="34" charset="0"/>
                <a:ea typeface="+mj-ea"/>
                <a:cs typeface="Century Gothic" pitchFamily="34" charset="0"/>
              </a:defRPr>
            </a:lvl1pPr>
          </a:lstStyle>
          <a:p>
            <a:pPr marL="0" marR="0" lvl="0" indent="0" algn="ctr" defTabSz="914400" rtl="0" eaLnBrk="1" fontAlgn="auto" latinLnBrk="0" hangingPunct="1">
              <a:lnSpc>
                <a:spcPct val="150000"/>
              </a:lnSpc>
              <a:spcBef>
                <a:spcPct val="0"/>
              </a:spcBef>
              <a:spcAft>
                <a:spcPts val="0"/>
              </a:spcAft>
              <a:buClrTx/>
              <a:buSzTx/>
              <a:buFontTx/>
              <a:buNone/>
              <a:tabLst/>
              <a:defRPr/>
            </a:pPr>
            <a:r>
              <a:rPr lang="en-GB" sz="3200" dirty="0">
                <a:solidFill>
                  <a:srgbClr val="002060"/>
                </a:solidFill>
                <a:latin typeface="Arial"/>
                <a:cs typeface="Arial"/>
              </a:rPr>
              <a:t>Tiotropium </a:t>
            </a:r>
            <a:r>
              <a:rPr lang="en-GB" sz="3200" dirty="0" err="1">
                <a:solidFill>
                  <a:srgbClr val="002060"/>
                </a:solidFill>
                <a:latin typeface="Arial"/>
                <a:cs typeface="Arial"/>
              </a:rPr>
              <a:t>cải</a:t>
            </a:r>
            <a:r>
              <a:rPr lang="en-GB" sz="3200" dirty="0">
                <a:solidFill>
                  <a:srgbClr val="002060"/>
                </a:solidFill>
                <a:latin typeface="Arial"/>
                <a:cs typeface="Arial"/>
              </a:rPr>
              <a:t> </a:t>
            </a:r>
            <a:r>
              <a:rPr lang="en-GB" sz="3200" dirty="0" err="1">
                <a:solidFill>
                  <a:srgbClr val="002060"/>
                </a:solidFill>
                <a:latin typeface="Arial"/>
                <a:cs typeface="Arial"/>
              </a:rPr>
              <a:t>thiện</a:t>
            </a:r>
            <a:r>
              <a:rPr lang="en-GB" sz="3200" dirty="0">
                <a:solidFill>
                  <a:srgbClr val="002060"/>
                </a:solidFill>
                <a:latin typeface="Arial"/>
                <a:cs typeface="Arial"/>
              </a:rPr>
              <a:t> </a:t>
            </a:r>
            <a:r>
              <a:rPr lang="en-GB" sz="3200" dirty="0" err="1">
                <a:solidFill>
                  <a:srgbClr val="002060"/>
                </a:solidFill>
                <a:latin typeface="Arial"/>
                <a:cs typeface="Arial"/>
              </a:rPr>
              <a:t>chức</a:t>
            </a:r>
            <a:r>
              <a:rPr lang="en-GB" sz="3200" dirty="0">
                <a:solidFill>
                  <a:srgbClr val="002060"/>
                </a:solidFill>
                <a:latin typeface="Arial"/>
                <a:cs typeface="Arial"/>
              </a:rPr>
              <a:t> </a:t>
            </a:r>
            <a:r>
              <a:rPr lang="en-GB" sz="3200" dirty="0" err="1">
                <a:solidFill>
                  <a:srgbClr val="002060"/>
                </a:solidFill>
                <a:latin typeface="Arial"/>
                <a:cs typeface="Arial"/>
              </a:rPr>
              <a:t>năng</a:t>
            </a:r>
            <a:r>
              <a:rPr lang="en-GB" sz="3200" dirty="0">
                <a:solidFill>
                  <a:srgbClr val="002060"/>
                </a:solidFill>
                <a:latin typeface="Arial"/>
                <a:cs typeface="Arial"/>
              </a:rPr>
              <a:t> </a:t>
            </a:r>
            <a:r>
              <a:rPr lang="en-GB" sz="3200" dirty="0" err="1">
                <a:solidFill>
                  <a:srgbClr val="002060"/>
                </a:solidFill>
                <a:latin typeface="Arial"/>
                <a:cs typeface="Arial"/>
              </a:rPr>
              <a:t>phổi</a:t>
            </a:r>
            <a:r>
              <a:rPr lang="en-GB" sz="3200" dirty="0">
                <a:solidFill>
                  <a:srgbClr val="002060"/>
                </a:solidFill>
                <a:latin typeface="Arial"/>
                <a:cs typeface="Arial"/>
              </a:rPr>
              <a:t> </a:t>
            </a:r>
            <a:r>
              <a:rPr lang="en-GB" sz="3200" dirty="0" err="1">
                <a:solidFill>
                  <a:srgbClr val="002060"/>
                </a:solidFill>
                <a:latin typeface="Arial"/>
                <a:cs typeface="Arial"/>
              </a:rPr>
              <a:t>độc</a:t>
            </a:r>
            <a:r>
              <a:rPr lang="en-GB" sz="3200" dirty="0">
                <a:solidFill>
                  <a:srgbClr val="002060"/>
                </a:solidFill>
                <a:latin typeface="Arial"/>
                <a:cs typeface="Arial"/>
              </a:rPr>
              <a:t> </a:t>
            </a:r>
            <a:r>
              <a:rPr lang="en-GB" sz="3200" dirty="0" err="1">
                <a:solidFill>
                  <a:srgbClr val="002060"/>
                </a:solidFill>
                <a:latin typeface="Arial"/>
                <a:cs typeface="Arial"/>
              </a:rPr>
              <a:t>lập</a:t>
            </a:r>
            <a:r>
              <a:rPr lang="en-GB" sz="3200" dirty="0">
                <a:solidFill>
                  <a:srgbClr val="002060"/>
                </a:solidFill>
                <a:latin typeface="Arial"/>
                <a:cs typeface="Arial"/>
              </a:rPr>
              <a:t> </a:t>
            </a:r>
            <a:r>
              <a:rPr lang="en-GB" sz="3200" dirty="0" err="1">
                <a:solidFill>
                  <a:srgbClr val="002060"/>
                </a:solidFill>
                <a:latin typeface="Arial"/>
                <a:cs typeface="Arial"/>
              </a:rPr>
              <a:t>kiểu</a:t>
            </a:r>
            <a:r>
              <a:rPr lang="en-GB" sz="3200" dirty="0">
                <a:solidFill>
                  <a:srgbClr val="002060"/>
                </a:solidFill>
                <a:latin typeface="Arial"/>
                <a:cs typeface="Arial"/>
              </a:rPr>
              <a:t> </a:t>
            </a:r>
            <a:r>
              <a:rPr lang="en-GB" sz="3200" dirty="0" err="1">
                <a:solidFill>
                  <a:srgbClr val="002060"/>
                </a:solidFill>
                <a:latin typeface="Arial"/>
                <a:cs typeface="Arial"/>
              </a:rPr>
              <a:t>hình</a:t>
            </a:r>
            <a:r>
              <a:rPr lang="en-GB" sz="3200" dirty="0">
                <a:solidFill>
                  <a:srgbClr val="002060"/>
                </a:solidFill>
                <a:latin typeface="Arial"/>
                <a:cs typeface="Arial"/>
              </a:rPr>
              <a:t> hen</a:t>
            </a:r>
          </a:p>
        </p:txBody>
      </p:sp>
      <p:sp>
        <p:nvSpPr>
          <p:cNvPr id="4" name="Rectangle 3">
            <a:extLst>
              <a:ext uri="{FF2B5EF4-FFF2-40B4-BE49-F238E27FC236}">
                <a16:creationId xmlns:a16="http://schemas.microsoft.com/office/drawing/2014/main" id="{8741378A-42B1-41C9-B088-57E19717539D}"/>
              </a:ext>
            </a:extLst>
          </p:cNvPr>
          <p:cNvSpPr/>
          <p:nvPr/>
        </p:nvSpPr>
        <p:spPr>
          <a:xfrm>
            <a:off x="9371997" y="6702141"/>
            <a:ext cx="2820003" cy="230832"/>
          </a:xfrm>
          <a:prstGeom prst="rect">
            <a:avLst/>
          </a:prstGeom>
        </p:spPr>
        <p:txBody>
          <a:bodyPr wrap="none">
            <a:spAutoFit/>
          </a:bodyPr>
          <a:lstStyle/>
          <a:p>
            <a:r>
              <a:rPr lang="vi-VN" sz="900" dirty="0">
                <a:solidFill>
                  <a:schemeClr val="bg1">
                    <a:lumMod val="65000"/>
                  </a:schemeClr>
                </a:solidFill>
                <a:latin typeface="+mj-lt"/>
                <a:ea typeface="Tahoma" panose="020B0604030504040204" pitchFamily="34" charset="0"/>
                <a:cs typeface="Tahoma" panose="020B0604030504040204" pitchFamily="34" charset="0"/>
              </a:rPr>
              <a:t>Casale et al. J Allergy Clin Immunol Pract 2018 923</a:t>
            </a:r>
            <a:endParaRPr lang="en-GB" sz="900" dirty="0">
              <a:solidFill>
                <a:schemeClr val="bg1">
                  <a:lumMod val="65000"/>
                </a:schemeClr>
              </a:solidFill>
              <a:latin typeface="+mj-lt"/>
              <a:ea typeface="Tahoma" panose="020B0604030504040204" pitchFamily="34" charset="0"/>
              <a:cs typeface="Tahoma" panose="020B0604030504040204" pitchFamily="34" charset="0"/>
            </a:endParaRPr>
          </a:p>
        </p:txBody>
      </p:sp>
      <p:grpSp>
        <p:nvGrpSpPr>
          <p:cNvPr id="5" name="Group 4">
            <a:extLst>
              <a:ext uri="{FF2B5EF4-FFF2-40B4-BE49-F238E27FC236}">
                <a16:creationId xmlns:a16="http://schemas.microsoft.com/office/drawing/2014/main" id="{7810DDE0-32CA-4051-8A83-E06B4F069A5E}"/>
              </a:ext>
            </a:extLst>
          </p:cNvPr>
          <p:cNvGrpSpPr/>
          <p:nvPr/>
        </p:nvGrpSpPr>
        <p:grpSpPr>
          <a:xfrm>
            <a:off x="24509" y="2201714"/>
            <a:ext cx="12167491" cy="4373658"/>
            <a:chOff x="0" y="1870653"/>
            <a:chExt cx="12167491" cy="4373658"/>
          </a:xfrm>
        </p:grpSpPr>
        <p:grpSp>
          <p:nvGrpSpPr>
            <p:cNvPr id="6" name="Group 5">
              <a:extLst>
                <a:ext uri="{FF2B5EF4-FFF2-40B4-BE49-F238E27FC236}">
                  <a16:creationId xmlns:a16="http://schemas.microsoft.com/office/drawing/2014/main" id="{6E427697-F864-4630-8587-271F0355EA3F}"/>
                </a:ext>
              </a:extLst>
            </p:cNvPr>
            <p:cNvGrpSpPr/>
            <p:nvPr/>
          </p:nvGrpSpPr>
          <p:grpSpPr>
            <a:xfrm>
              <a:off x="0" y="1870653"/>
              <a:ext cx="12167491" cy="4373658"/>
              <a:chOff x="0" y="2053268"/>
              <a:chExt cx="12167491" cy="4373658"/>
            </a:xfrm>
          </p:grpSpPr>
          <p:grpSp>
            <p:nvGrpSpPr>
              <p:cNvPr id="13" name="Group 12">
                <a:extLst>
                  <a:ext uri="{FF2B5EF4-FFF2-40B4-BE49-F238E27FC236}">
                    <a16:creationId xmlns:a16="http://schemas.microsoft.com/office/drawing/2014/main" id="{681C8A08-A750-4F2F-A15A-9C5DA5C3FE80}"/>
                  </a:ext>
                </a:extLst>
              </p:cNvPr>
              <p:cNvGrpSpPr/>
              <p:nvPr/>
            </p:nvGrpSpPr>
            <p:grpSpPr>
              <a:xfrm>
                <a:off x="0" y="2312127"/>
                <a:ext cx="12167491" cy="4114799"/>
                <a:chOff x="262618" y="1863362"/>
                <a:chExt cx="11885839" cy="4019550"/>
              </a:xfrm>
            </p:grpSpPr>
            <p:pic>
              <p:nvPicPr>
                <p:cNvPr id="16" name="Picture 15">
                  <a:extLst>
                    <a:ext uri="{FF2B5EF4-FFF2-40B4-BE49-F238E27FC236}">
                      <a16:creationId xmlns:a16="http://schemas.microsoft.com/office/drawing/2014/main" id="{E503A4DB-4BBA-4A2F-AD21-B8F76037D3A8}"/>
                    </a:ext>
                  </a:extLst>
                </p:cNvPr>
                <p:cNvPicPr>
                  <a:picLocks noChangeAspect="1"/>
                </p:cNvPicPr>
                <p:nvPr/>
              </p:nvPicPr>
              <p:blipFill>
                <a:blip r:embed="rId3"/>
                <a:stretch>
                  <a:fillRect/>
                </a:stretch>
              </p:blipFill>
              <p:spPr>
                <a:xfrm>
                  <a:off x="262618" y="1863362"/>
                  <a:ext cx="7486650" cy="4019550"/>
                </a:xfrm>
                <a:prstGeom prst="rect">
                  <a:avLst/>
                </a:prstGeom>
              </p:spPr>
            </p:pic>
            <p:pic>
              <p:nvPicPr>
                <p:cNvPr id="17" name="Picture 16">
                  <a:extLst>
                    <a:ext uri="{FF2B5EF4-FFF2-40B4-BE49-F238E27FC236}">
                      <a16:creationId xmlns:a16="http://schemas.microsoft.com/office/drawing/2014/main" id="{C3CCDEEF-0975-4496-823F-14495030AECF}"/>
                    </a:ext>
                  </a:extLst>
                </p:cNvPr>
                <p:cNvPicPr>
                  <a:picLocks noChangeAspect="1"/>
                </p:cNvPicPr>
                <p:nvPr/>
              </p:nvPicPr>
              <p:blipFill>
                <a:blip r:embed="rId4"/>
                <a:stretch>
                  <a:fillRect/>
                </a:stretch>
              </p:blipFill>
              <p:spPr>
                <a:xfrm>
                  <a:off x="7485017" y="1918964"/>
                  <a:ext cx="751929" cy="3200283"/>
                </a:xfrm>
                <a:prstGeom prst="rect">
                  <a:avLst/>
                </a:prstGeom>
              </p:spPr>
            </p:pic>
            <p:pic>
              <p:nvPicPr>
                <p:cNvPr id="18" name="Picture 17">
                  <a:extLst>
                    <a:ext uri="{FF2B5EF4-FFF2-40B4-BE49-F238E27FC236}">
                      <a16:creationId xmlns:a16="http://schemas.microsoft.com/office/drawing/2014/main" id="{FBADE14E-4032-4BF7-A479-3C4C01F12042}"/>
                    </a:ext>
                  </a:extLst>
                </p:cNvPr>
                <p:cNvPicPr>
                  <a:picLocks noChangeAspect="1"/>
                </p:cNvPicPr>
                <p:nvPr/>
              </p:nvPicPr>
              <p:blipFill>
                <a:blip r:embed="rId5"/>
                <a:stretch>
                  <a:fillRect/>
                </a:stretch>
              </p:blipFill>
              <p:spPr>
                <a:xfrm>
                  <a:off x="8236946" y="1944188"/>
                  <a:ext cx="3911511" cy="3911511"/>
                </a:xfrm>
                <a:prstGeom prst="rect">
                  <a:avLst/>
                </a:prstGeom>
              </p:spPr>
            </p:pic>
          </p:grpSp>
          <p:sp>
            <p:nvSpPr>
              <p:cNvPr id="14" name="TextBox 13">
                <a:extLst>
                  <a:ext uri="{FF2B5EF4-FFF2-40B4-BE49-F238E27FC236}">
                    <a16:creationId xmlns:a16="http://schemas.microsoft.com/office/drawing/2014/main" id="{A76FAE6F-5CE1-4DEE-AE94-11146FACDDB2}"/>
                  </a:ext>
                </a:extLst>
              </p:cNvPr>
              <p:cNvSpPr txBox="1"/>
              <p:nvPr/>
            </p:nvSpPr>
            <p:spPr>
              <a:xfrm>
                <a:off x="4763949" y="2053268"/>
                <a:ext cx="2312126" cy="369332"/>
              </a:xfrm>
              <a:prstGeom prst="rect">
                <a:avLst/>
              </a:prstGeom>
              <a:noFill/>
            </p:spPr>
            <p:txBody>
              <a:bodyPr wrap="square" rtlCol="0">
                <a:spAutoFit/>
              </a:bodyPr>
              <a:lstStyle/>
              <a:p>
                <a:r>
                  <a:rPr lang="en-GB" b="1" dirty="0" err="1">
                    <a:solidFill>
                      <a:srgbClr val="0070C0"/>
                    </a:solidFill>
                    <a:latin typeface="+mj-lt"/>
                    <a:ea typeface="Tahoma" panose="020B0604030504040204" pitchFamily="34" charset="0"/>
                    <a:cs typeface="Tahoma" panose="020B0604030504040204" pitchFamily="34" charset="0"/>
                  </a:rPr>
                  <a:t>Cải</a:t>
                </a:r>
                <a:r>
                  <a:rPr lang="en-GB" b="1" dirty="0">
                    <a:solidFill>
                      <a:srgbClr val="0070C0"/>
                    </a:solidFill>
                    <a:latin typeface="+mj-lt"/>
                    <a:ea typeface="Tahoma" panose="020B0604030504040204" pitchFamily="34" charset="0"/>
                    <a:cs typeface="Tahoma" panose="020B0604030504040204" pitchFamily="34" charset="0"/>
                  </a:rPr>
                  <a:t> </a:t>
                </a:r>
                <a:r>
                  <a:rPr lang="en-GB" b="1" dirty="0" err="1">
                    <a:solidFill>
                      <a:srgbClr val="0070C0"/>
                    </a:solidFill>
                    <a:latin typeface="+mj-lt"/>
                    <a:ea typeface="Tahoma" panose="020B0604030504040204" pitchFamily="34" charset="0"/>
                    <a:cs typeface="Tahoma" panose="020B0604030504040204" pitchFamily="34" charset="0"/>
                  </a:rPr>
                  <a:t>thiện</a:t>
                </a:r>
                <a:r>
                  <a:rPr lang="en-GB" b="1" dirty="0">
                    <a:solidFill>
                      <a:srgbClr val="0070C0"/>
                    </a:solidFill>
                    <a:latin typeface="+mj-lt"/>
                    <a:ea typeface="Tahoma" panose="020B0604030504040204" pitchFamily="34" charset="0"/>
                    <a:cs typeface="Tahoma" panose="020B0604030504040204" pitchFamily="34" charset="0"/>
                  </a:rPr>
                  <a:t> FEV</a:t>
                </a:r>
                <a:r>
                  <a:rPr lang="en-GB" b="1" baseline="-25000" dirty="0">
                    <a:solidFill>
                      <a:srgbClr val="0070C0"/>
                    </a:solidFill>
                    <a:latin typeface="+mj-lt"/>
                    <a:ea typeface="Tahoma" panose="020B0604030504040204" pitchFamily="34" charset="0"/>
                    <a:cs typeface="Tahoma" panose="020B0604030504040204" pitchFamily="34" charset="0"/>
                  </a:rPr>
                  <a:t>1</a:t>
                </a:r>
                <a:r>
                  <a:rPr lang="en-GB" b="1" dirty="0">
                    <a:solidFill>
                      <a:srgbClr val="0070C0"/>
                    </a:solidFill>
                    <a:latin typeface="+mj-lt"/>
                    <a:ea typeface="Tahoma" panose="020B0604030504040204" pitchFamily="34" charset="0"/>
                    <a:cs typeface="Tahoma" panose="020B0604030504040204" pitchFamily="34" charset="0"/>
                  </a:rPr>
                  <a:t> </a:t>
                </a:r>
                <a:r>
                  <a:rPr lang="en-GB" b="1" dirty="0" err="1">
                    <a:solidFill>
                      <a:srgbClr val="0070C0"/>
                    </a:solidFill>
                    <a:latin typeface="+mj-lt"/>
                    <a:ea typeface="Tahoma" panose="020B0604030504040204" pitchFamily="34" charset="0"/>
                    <a:cs typeface="Tahoma" panose="020B0604030504040204" pitchFamily="34" charset="0"/>
                  </a:rPr>
                  <a:t>đỉnh</a:t>
                </a:r>
                <a:endParaRPr lang="vi-VN" b="1" dirty="0">
                  <a:solidFill>
                    <a:srgbClr val="0070C0"/>
                  </a:solidFill>
                  <a:latin typeface="+mj-lt"/>
                  <a:ea typeface="Tahoma" panose="020B0604030504040204" pitchFamily="34" charset="0"/>
                  <a:cs typeface="Tahoma" panose="020B0604030504040204" pitchFamily="34" charset="0"/>
                </a:endParaRPr>
              </a:p>
            </p:txBody>
          </p:sp>
          <p:sp>
            <p:nvSpPr>
              <p:cNvPr id="15" name="TextBox 14">
                <a:extLst>
                  <a:ext uri="{FF2B5EF4-FFF2-40B4-BE49-F238E27FC236}">
                    <a16:creationId xmlns:a16="http://schemas.microsoft.com/office/drawing/2014/main" id="{601D0273-2862-407B-B970-B0491703B841}"/>
                  </a:ext>
                </a:extLst>
              </p:cNvPr>
              <p:cNvSpPr txBox="1"/>
              <p:nvPr/>
            </p:nvSpPr>
            <p:spPr>
              <a:xfrm>
                <a:off x="9417292" y="2092646"/>
                <a:ext cx="2312126" cy="369332"/>
              </a:xfrm>
              <a:prstGeom prst="rect">
                <a:avLst/>
              </a:prstGeom>
              <a:noFill/>
            </p:spPr>
            <p:txBody>
              <a:bodyPr wrap="square" rtlCol="0">
                <a:spAutoFit/>
              </a:bodyPr>
              <a:lstStyle/>
              <a:p>
                <a:r>
                  <a:rPr lang="en-GB" b="1" dirty="0" err="1">
                    <a:solidFill>
                      <a:srgbClr val="0070C0"/>
                    </a:solidFill>
                    <a:latin typeface="+mj-lt"/>
                    <a:ea typeface="Tahoma" panose="020B0604030504040204" pitchFamily="34" charset="0"/>
                    <a:cs typeface="Tahoma" panose="020B0604030504040204" pitchFamily="34" charset="0"/>
                  </a:rPr>
                  <a:t>Cải</a:t>
                </a:r>
                <a:r>
                  <a:rPr lang="en-GB" b="1" dirty="0">
                    <a:solidFill>
                      <a:srgbClr val="0070C0"/>
                    </a:solidFill>
                    <a:latin typeface="+mj-lt"/>
                    <a:ea typeface="Tahoma" panose="020B0604030504040204" pitchFamily="34" charset="0"/>
                    <a:cs typeface="Tahoma" panose="020B0604030504040204" pitchFamily="34" charset="0"/>
                  </a:rPr>
                  <a:t> </a:t>
                </a:r>
                <a:r>
                  <a:rPr lang="en-GB" b="1" dirty="0" err="1">
                    <a:solidFill>
                      <a:srgbClr val="0070C0"/>
                    </a:solidFill>
                    <a:latin typeface="+mj-lt"/>
                    <a:ea typeface="Tahoma" panose="020B0604030504040204" pitchFamily="34" charset="0"/>
                    <a:cs typeface="Tahoma" panose="020B0604030504040204" pitchFamily="34" charset="0"/>
                  </a:rPr>
                  <a:t>thiện</a:t>
                </a:r>
                <a:r>
                  <a:rPr lang="en-GB" b="1" dirty="0">
                    <a:solidFill>
                      <a:srgbClr val="0070C0"/>
                    </a:solidFill>
                    <a:latin typeface="+mj-lt"/>
                    <a:ea typeface="Tahoma" panose="020B0604030504040204" pitchFamily="34" charset="0"/>
                    <a:cs typeface="Tahoma" panose="020B0604030504040204" pitchFamily="34" charset="0"/>
                  </a:rPr>
                  <a:t> FEV</a:t>
                </a:r>
                <a:r>
                  <a:rPr lang="en-GB" b="1" baseline="-25000" dirty="0">
                    <a:solidFill>
                      <a:srgbClr val="0070C0"/>
                    </a:solidFill>
                    <a:latin typeface="+mj-lt"/>
                    <a:ea typeface="Tahoma" panose="020B0604030504040204" pitchFamily="34" charset="0"/>
                    <a:cs typeface="Tahoma" panose="020B0604030504040204" pitchFamily="34" charset="0"/>
                  </a:rPr>
                  <a:t>1 </a:t>
                </a:r>
                <a:r>
                  <a:rPr lang="en-GB" b="1" dirty="0" err="1">
                    <a:solidFill>
                      <a:srgbClr val="0070C0"/>
                    </a:solidFill>
                    <a:latin typeface="+mj-lt"/>
                    <a:ea typeface="Tahoma" panose="020B0604030504040204" pitchFamily="34" charset="0"/>
                    <a:cs typeface="Tahoma" panose="020B0604030504040204" pitchFamily="34" charset="0"/>
                  </a:rPr>
                  <a:t>đáy</a:t>
                </a:r>
                <a:endParaRPr lang="vi-VN" b="1" dirty="0">
                  <a:solidFill>
                    <a:srgbClr val="0070C0"/>
                  </a:solidFill>
                  <a:latin typeface="+mj-lt"/>
                  <a:ea typeface="Tahoma" panose="020B0604030504040204" pitchFamily="34" charset="0"/>
                  <a:cs typeface="Tahoma" panose="020B0604030504040204" pitchFamily="34" charset="0"/>
                </a:endParaRPr>
              </a:p>
            </p:txBody>
          </p:sp>
        </p:grpSp>
        <p:sp>
          <p:nvSpPr>
            <p:cNvPr id="7" name="Rounded Rectangle 15">
              <a:extLst>
                <a:ext uri="{FF2B5EF4-FFF2-40B4-BE49-F238E27FC236}">
                  <a16:creationId xmlns:a16="http://schemas.microsoft.com/office/drawing/2014/main" id="{4CE016D5-18DF-43CE-B0B2-145FAFE2BE9C}"/>
                </a:ext>
              </a:extLst>
            </p:cNvPr>
            <p:cNvSpPr/>
            <p:nvPr/>
          </p:nvSpPr>
          <p:spPr>
            <a:xfrm>
              <a:off x="5290457" y="2599509"/>
              <a:ext cx="1259110" cy="3095897"/>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latin typeface="+mj-lt"/>
              </a:endParaRPr>
            </a:p>
          </p:txBody>
        </p:sp>
        <p:sp>
          <p:nvSpPr>
            <p:cNvPr id="8" name="Rounded Rectangle 16">
              <a:extLst>
                <a:ext uri="{FF2B5EF4-FFF2-40B4-BE49-F238E27FC236}">
                  <a16:creationId xmlns:a16="http://schemas.microsoft.com/office/drawing/2014/main" id="{7700FBBD-739F-4745-BC62-82CED127DD68}"/>
                </a:ext>
              </a:extLst>
            </p:cNvPr>
            <p:cNvSpPr/>
            <p:nvPr/>
          </p:nvSpPr>
          <p:spPr>
            <a:xfrm>
              <a:off x="9923418" y="2581585"/>
              <a:ext cx="1088572" cy="3095897"/>
            </a:xfrm>
            <a:prstGeom prst="roundRect">
              <a:avLst/>
            </a:pr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latin typeface="+mj-lt"/>
              </a:endParaRPr>
            </a:p>
          </p:txBody>
        </p:sp>
        <p:pic>
          <p:nvPicPr>
            <p:cNvPr id="9" name="Picture 8">
              <a:extLst>
                <a:ext uri="{FF2B5EF4-FFF2-40B4-BE49-F238E27FC236}">
                  <a16:creationId xmlns:a16="http://schemas.microsoft.com/office/drawing/2014/main" id="{79D6F3D5-BBAD-44D0-86AE-A069C258125B}"/>
                </a:ext>
              </a:extLst>
            </p:cNvPr>
            <p:cNvPicPr>
              <a:picLocks noChangeAspect="1"/>
            </p:cNvPicPr>
            <p:nvPr/>
          </p:nvPicPr>
          <p:blipFill>
            <a:blip r:embed="rId6"/>
            <a:stretch>
              <a:fillRect/>
            </a:stretch>
          </p:blipFill>
          <p:spPr>
            <a:xfrm>
              <a:off x="1" y="4771069"/>
              <a:ext cx="1973878" cy="189276"/>
            </a:xfrm>
            <a:prstGeom prst="rect">
              <a:avLst/>
            </a:prstGeom>
          </p:spPr>
        </p:pic>
        <p:pic>
          <p:nvPicPr>
            <p:cNvPr id="10" name="Picture 9">
              <a:extLst>
                <a:ext uri="{FF2B5EF4-FFF2-40B4-BE49-F238E27FC236}">
                  <a16:creationId xmlns:a16="http://schemas.microsoft.com/office/drawing/2014/main" id="{CA5A4E6E-033B-4B4F-BBB1-1D6932C11B73}"/>
                </a:ext>
              </a:extLst>
            </p:cNvPr>
            <p:cNvPicPr>
              <a:picLocks noChangeAspect="1"/>
            </p:cNvPicPr>
            <p:nvPr/>
          </p:nvPicPr>
          <p:blipFill>
            <a:blip r:embed="rId6"/>
            <a:stretch>
              <a:fillRect/>
            </a:stretch>
          </p:blipFill>
          <p:spPr>
            <a:xfrm>
              <a:off x="1" y="5212082"/>
              <a:ext cx="1973878" cy="189276"/>
            </a:xfrm>
            <a:prstGeom prst="rect">
              <a:avLst/>
            </a:prstGeom>
          </p:spPr>
        </p:pic>
        <p:pic>
          <p:nvPicPr>
            <p:cNvPr id="11" name="Picture 10">
              <a:extLst>
                <a:ext uri="{FF2B5EF4-FFF2-40B4-BE49-F238E27FC236}">
                  <a16:creationId xmlns:a16="http://schemas.microsoft.com/office/drawing/2014/main" id="{41FA931C-D341-44AD-BE75-F5139CEE423A}"/>
                </a:ext>
              </a:extLst>
            </p:cNvPr>
            <p:cNvPicPr>
              <a:picLocks noChangeAspect="1"/>
            </p:cNvPicPr>
            <p:nvPr/>
          </p:nvPicPr>
          <p:blipFill>
            <a:blip r:embed="rId7"/>
            <a:stretch>
              <a:fillRect/>
            </a:stretch>
          </p:blipFill>
          <p:spPr>
            <a:xfrm>
              <a:off x="1886397" y="4788895"/>
              <a:ext cx="276225" cy="171450"/>
            </a:xfrm>
            <a:prstGeom prst="rect">
              <a:avLst/>
            </a:prstGeom>
          </p:spPr>
        </p:pic>
        <p:pic>
          <p:nvPicPr>
            <p:cNvPr id="12" name="Picture 11">
              <a:extLst>
                <a:ext uri="{FF2B5EF4-FFF2-40B4-BE49-F238E27FC236}">
                  <a16:creationId xmlns:a16="http://schemas.microsoft.com/office/drawing/2014/main" id="{5C5BBC29-C159-439A-8AF3-1316BB4CFBA3}"/>
                </a:ext>
              </a:extLst>
            </p:cNvPr>
            <p:cNvPicPr>
              <a:picLocks noChangeAspect="1"/>
            </p:cNvPicPr>
            <p:nvPr/>
          </p:nvPicPr>
          <p:blipFill>
            <a:blip r:embed="rId8"/>
            <a:stretch>
              <a:fillRect/>
            </a:stretch>
          </p:blipFill>
          <p:spPr>
            <a:xfrm>
              <a:off x="1905446" y="5239433"/>
              <a:ext cx="238125" cy="161925"/>
            </a:xfrm>
            <a:prstGeom prst="rect">
              <a:avLst/>
            </a:prstGeom>
          </p:spPr>
        </p:pic>
      </p:grpSp>
      <p:sp>
        <p:nvSpPr>
          <p:cNvPr id="19" name="TextBox 18">
            <a:extLst>
              <a:ext uri="{FF2B5EF4-FFF2-40B4-BE49-F238E27FC236}">
                <a16:creationId xmlns:a16="http://schemas.microsoft.com/office/drawing/2014/main" id="{32A85B90-F885-4CEB-A3BF-B9D254195FE7}"/>
              </a:ext>
            </a:extLst>
          </p:cNvPr>
          <p:cNvSpPr txBox="1"/>
          <p:nvPr/>
        </p:nvSpPr>
        <p:spPr>
          <a:xfrm>
            <a:off x="1346443" y="1563027"/>
            <a:ext cx="9765483" cy="369332"/>
          </a:xfrm>
          <a:prstGeom prst="rect">
            <a:avLst/>
          </a:prstGeom>
          <a:noFill/>
        </p:spPr>
        <p:txBody>
          <a:bodyPr wrap="square" rtlCol="0">
            <a:spAutoFit/>
          </a:bodyPr>
          <a:lstStyle/>
          <a:p>
            <a:r>
              <a:rPr lang="en-US" dirty="0" err="1"/>
              <a:t>Phân</a:t>
            </a:r>
            <a:r>
              <a:rPr lang="en-US" dirty="0"/>
              <a:t> </a:t>
            </a:r>
            <a:r>
              <a:rPr lang="en-US" dirty="0" err="1"/>
              <a:t>tích</a:t>
            </a:r>
            <a:r>
              <a:rPr lang="en-US" dirty="0"/>
              <a:t> </a:t>
            </a:r>
            <a:r>
              <a:rPr lang="en-US" dirty="0" err="1"/>
              <a:t>gộp</a:t>
            </a:r>
            <a:r>
              <a:rPr lang="en-US" dirty="0"/>
              <a:t> 4 RCT, n = 3012, so </a:t>
            </a:r>
            <a:r>
              <a:rPr lang="en-US" dirty="0" err="1"/>
              <a:t>sánh</a:t>
            </a:r>
            <a:r>
              <a:rPr lang="en-US" dirty="0"/>
              <a:t> Tiotropium vs placebo </a:t>
            </a:r>
            <a:r>
              <a:rPr lang="en-US" dirty="0" err="1"/>
              <a:t>khi</a:t>
            </a:r>
            <a:r>
              <a:rPr lang="en-US" dirty="0"/>
              <a:t> </a:t>
            </a:r>
            <a:r>
              <a:rPr lang="en-US" dirty="0" err="1"/>
              <a:t>phối</a:t>
            </a:r>
            <a:r>
              <a:rPr lang="en-US" dirty="0"/>
              <a:t> </a:t>
            </a:r>
            <a:r>
              <a:rPr lang="en-US" dirty="0" err="1"/>
              <a:t>hợp</a:t>
            </a:r>
            <a:r>
              <a:rPr lang="en-US" dirty="0"/>
              <a:t> </a:t>
            </a:r>
            <a:r>
              <a:rPr lang="en-US" dirty="0" err="1"/>
              <a:t>với</a:t>
            </a:r>
            <a:r>
              <a:rPr lang="en-US" dirty="0"/>
              <a:t> ICS ± LABA</a:t>
            </a:r>
          </a:p>
        </p:txBody>
      </p:sp>
    </p:spTree>
    <p:extLst>
      <p:ext uri="{BB962C8B-B14F-4D97-AF65-F5344CB8AC3E}">
        <p14:creationId xmlns:p14="http://schemas.microsoft.com/office/powerpoint/2010/main" val="365324424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YFEvu_ypAkmeqGnHikjI1w"/>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BI TOviTO // 2019">
    <a:dk1>
      <a:srgbClr val="003366"/>
    </a:dk1>
    <a:lt1>
      <a:srgbClr val="FFFFFF"/>
    </a:lt1>
    <a:dk2>
      <a:srgbClr val="000000"/>
    </a:dk2>
    <a:lt2>
      <a:srgbClr val="6BBFB7"/>
    </a:lt2>
    <a:accent1>
      <a:srgbClr val="6BBFB7"/>
    </a:accent1>
    <a:accent2>
      <a:srgbClr val="003366"/>
    </a:accent2>
    <a:accent3>
      <a:srgbClr val="D5DDE3"/>
    </a:accent3>
    <a:accent4>
      <a:srgbClr val="95B8BF"/>
    </a:accent4>
    <a:accent5>
      <a:srgbClr val="CCCC13"/>
    </a:accent5>
    <a:accent6>
      <a:srgbClr val="D6A314"/>
    </a:accent6>
    <a:hlink>
      <a:srgbClr val="003366"/>
    </a:hlink>
    <a:folHlink>
      <a:srgbClr val="D5DDE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BI TOviTO // 2019">
    <a:dk1>
      <a:srgbClr val="003366"/>
    </a:dk1>
    <a:lt1>
      <a:srgbClr val="FFFFFF"/>
    </a:lt1>
    <a:dk2>
      <a:srgbClr val="000000"/>
    </a:dk2>
    <a:lt2>
      <a:srgbClr val="6BBFB7"/>
    </a:lt2>
    <a:accent1>
      <a:srgbClr val="6BBFB7"/>
    </a:accent1>
    <a:accent2>
      <a:srgbClr val="003366"/>
    </a:accent2>
    <a:accent3>
      <a:srgbClr val="D5DDE3"/>
    </a:accent3>
    <a:accent4>
      <a:srgbClr val="95B8BF"/>
    </a:accent4>
    <a:accent5>
      <a:srgbClr val="CCCC13"/>
    </a:accent5>
    <a:accent6>
      <a:srgbClr val="D6A314"/>
    </a:accent6>
    <a:hlink>
      <a:srgbClr val="003366"/>
    </a:hlink>
    <a:folHlink>
      <a:srgbClr val="D5DDE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UniTinA-asthma">
    <a:dk1>
      <a:sysClr val="windowText" lastClr="000000"/>
    </a:dk1>
    <a:lt1>
      <a:sysClr val="window" lastClr="FFFFFF"/>
    </a:lt1>
    <a:dk2>
      <a:srgbClr val="1F497D"/>
    </a:dk2>
    <a:lt2>
      <a:srgbClr val="EEECE1"/>
    </a:lt2>
    <a:accent1>
      <a:srgbClr val="006068"/>
    </a:accent1>
    <a:accent2>
      <a:srgbClr val="839FA8"/>
    </a:accent2>
    <a:accent3>
      <a:srgbClr val="BACDD6"/>
    </a:accent3>
    <a:accent4>
      <a:srgbClr val="E46C0A"/>
    </a:accent4>
    <a:accent5>
      <a:srgbClr val="77933C"/>
    </a:accent5>
    <a:accent6>
      <a:srgbClr val="993366"/>
    </a:accent6>
    <a:hlink>
      <a:srgbClr val="006068"/>
    </a:hlink>
    <a:folHlink>
      <a:srgbClr val="839FA8"/>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UniTinA-asthma">
    <a:dk1>
      <a:sysClr val="windowText" lastClr="000000"/>
    </a:dk1>
    <a:lt1>
      <a:sysClr val="window" lastClr="FFFFFF"/>
    </a:lt1>
    <a:dk2>
      <a:srgbClr val="1F497D"/>
    </a:dk2>
    <a:lt2>
      <a:srgbClr val="EEECE1"/>
    </a:lt2>
    <a:accent1>
      <a:srgbClr val="006068"/>
    </a:accent1>
    <a:accent2>
      <a:srgbClr val="839FA8"/>
    </a:accent2>
    <a:accent3>
      <a:srgbClr val="BACDD6"/>
    </a:accent3>
    <a:accent4>
      <a:srgbClr val="E46C0A"/>
    </a:accent4>
    <a:accent5>
      <a:srgbClr val="77933C"/>
    </a:accent5>
    <a:accent6>
      <a:srgbClr val="993366"/>
    </a:accent6>
    <a:hlink>
      <a:srgbClr val="006068"/>
    </a:hlink>
    <a:folHlink>
      <a:srgbClr val="839FA8"/>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Respimat">
    <a:dk1>
      <a:sysClr val="windowText" lastClr="000000"/>
    </a:dk1>
    <a:lt1>
      <a:sysClr val="window" lastClr="FFFFFF"/>
    </a:lt1>
    <a:dk2>
      <a:srgbClr val="003366"/>
    </a:dk2>
    <a:lt2>
      <a:srgbClr val="E7E6E6"/>
    </a:lt2>
    <a:accent1>
      <a:srgbClr val="7DCBDE"/>
    </a:accent1>
    <a:accent2>
      <a:srgbClr val="008496"/>
    </a:accent2>
    <a:accent3>
      <a:srgbClr val="7A99AC"/>
    </a:accent3>
    <a:accent4>
      <a:srgbClr val="FAE100"/>
    </a:accent4>
    <a:accent5>
      <a:srgbClr val="45C0EB"/>
    </a:accent5>
    <a:accent6>
      <a:srgbClr val="70AD47"/>
    </a:accent6>
    <a:hlink>
      <a:srgbClr val="4472C4"/>
    </a:hlink>
    <a:folHlink>
      <a:srgbClr val="7030A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BI 1">
    <a:dk1>
      <a:srgbClr val="58646E"/>
    </a:dk1>
    <a:lt1>
      <a:srgbClr val="FFFFFF"/>
    </a:lt1>
    <a:dk2>
      <a:srgbClr val="003366"/>
    </a:dk2>
    <a:lt2>
      <a:srgbClr val="99CCCC"/>
    </a:lt2>
    <a:accent1>
      <a:srgbClr val="646464"/>
    </a:accent1>
    <a:accent2>
      <a:srgbClr val="FFCC33"/>
    </a:accent2>
    <a:accent3>
      <a:srgbClr val="CC3333"/>
    </a:accent3>
    <a:accent4>
      <a:srgbClr val="009933"/>
    </a:accent4>
    <a:accent5>
      <a:srgbClr val="FF9900"/>
    </a:accent5>
    <a:accent6>
      <a:srgbClr val="0066CC"/>
    </a:accent6>
    <a:hlink>
      <a:srgbClr val="990000"/>
    </a:hlink>
    <a:folHlink>
      <a:srgbClr val="FF000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BI TOviTO // 2019">
    <a:dk1>
      <a:srgbClr val="003366"/>
    </a:dk1>
    <a:lt1>
      <a:srgbClr val="FFFFFF"/>
    </a:lt1>
    <a:dk2>
      <a:srgbClr val="000000"/>
    </a:dk2>
    <a:lt2>
      <a:srgbClr val="6BBFB7"/>
    </a:lt2>
    <a:accent1>
      <a:srgbClr val="6BBFB7"/>
    </a:accent1>
    <a:accent2>
      <a:srgbClr val="003366"/>
    </a:accent2>
    <a:accent3>
      <a:srgbClr val="D5DDE3"/>
    </a:accent3>
    <a:accent4>
      <a:srgbClr val="95B8BF"/>
    </a:accent4>
    <a:accent5>
      <a:srgbClr val="CCCC13"/>
    </a:accent5>
    <a:accent6>
      <a:srgbClr val="D6A314"/>
    </a:accent6>
    <a:hlink>
      <a:srgbClr val="003366"/>
    </a:hlink>
    <a:folHlink>
      <a:srgbClr val="D5DDE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BI TOviTO // 2019">
    <a:dk1>
      <a:srgbClr val="003366"/>
    </a:dk1>
    <a:lt1>
      <a:srgbClr val="FFFFFF"/>
    </a:lt1>
    <a:dk2>
      <a:srgbClr val="000000"/>
    </a:dk2>
    <a:lt2>
      <a:srgbClr val="6BBFB7"/>
    </a:lt2>
    <a:accent1>
      <a:srgbClr val="6BBFB7"/>
    </a:accent1>
    <a:accent2>
      <a:srgbClr val="003366"/>
    </a:accent2>
    <a:accent3>
      <a:srgbClr val="D5DDE3"/>
    </a:accent3>
    <a:accent4>
      <a:srgbClr val="95B8BF"/>
    </a:accent4>
    <a:accent5>
      <a:srgbClr val="CCCC13"/>
    </a:accent5>
    <a:accent6>
      <a:srgbClr val="D6A314"/>
    </a:accent6>
    <a:hlink>
      <a:srgbClr val="003366"/>
    </a:hlink>
    <a:folHlink>
      <a:srgbClr val="D5DDE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FC5928816DD084C82E52D2954BF4DBF" ma:contentTypeVersion="16" ma:contentTypeDescription="Create a new document." ma:contentTypeScope="" ma:versionID="b475abb6388343c249eec78364496801">
  <xsd:schema xmlns:xsd="http://www.w3.org/2001/XMLSchema" xmlns:xs="http://www.w3.org/2001/XMLSchema" xmlns:p="http://schemas.microsoft.com/office/2006/metadata/properties" xmlns:ns2="1f2c9d72-829a-4835-914e-940679e127c2" xmlns:ns3="213e28e7-06f9-49a6-bd08-e0c5fee84e42" xmlns:ns4="e47812bf-c8f0-415c-9dc6-756594725798" targetNamespace="http://schemas.microsoft.com/office/2006/metadata/properties" ma:root="true" ma:fieldsID="11e9be8b6d76661516fbf1089d4bca5e" ns2:_="" ns3:_="" ns4:_="">
    <xsd:import namespace="1f2c9d72-829a-4835-914e-940679e127c2"/>
    <xsd:import namespace="213e28e7-06f9-49a6-bd08-e0c5fee84e42"/>
    <xsd:import namespace="e47812bf-c8f0-415c-9dc6-756594725798"/>
    <xsd:element name="properties">
      <xsd:complexType>
        <xsd:sequence>
          <xsd:element name="documentManagement">
            <xsd:complexType>
              <xsd:all>
                <xsd:element ref="ns2:MediaServiceMetadata" minOccurs="0"/>
                <xsd:element ref="ns2:MediaServiceFastMetadata" minOccurs="0"/>
                <xsd:element ref="ns2:MediaServiceDateTaken"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MediaServiceLocation"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f2c9d72-829a-4835-914e-940679e127c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LengthInSeconds" ma:index="19"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798f3110-b2b7-48bc-b5f0-a137367be0c9"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213e28e7-06f9-49a6-bd08-e0c5fee84e42"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47812bf-c8f0-415c-9dc6-756594725798"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90c260a-9c74-41d1-b1ed-63dc063bc638}" ma:internalName="TaxCatchAll" ma:showField="CatchAllData" ma:web="213e28e7-06f9-49a6-bd08-e0c5fee84e42">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1f2c9d72-829a-4835-914e-940679e127c2">
      <Terms xmlns="http://schemas.microsoft.com/office/infopath/2007/PartnerControls"/>
    </lcf76f155ced4ddcb4097134ff3c332f>
    <TaxCatchAll xmlns="e47812bf-c8f0-415c-9dc6-756594725798" xsi:nil="true"/>
  </documentManagement>
</p:properties>
</file>

<file path=customXml/itemProps1.xml><?xml version="1.0" encoding="utf-8"?>
<ds:datastoreItem xmlns:ds="http://schemas.openxmlformats.org/officeDocument/2006/customXml" ds:itemID="{49B34700-F3E5-4EB3-8686-13EECD09EFC7}"/>
</file>

<file path=customXml/itemProps2.xml><?xml version="1.0" encoding="utf-8"?>
<ds:datastoreItem xmlns:ds="http://schemas.openxmlformats.org/officeDocument/2006/customXml" ds:itemID="{2E557C78-BD4C-4CB2-964B-5EE2611C0178}"/>
</file>

<file path=customXml/itemProps3.xml><?xml version="1.0" encoding="utf-8"?>
<ds:datastoreItem xmlns:ds="http://schemas.openxmlformats.org/officeDocument/2006/customXml" ds:itemID="{8E5DE5E1-4E7C-4664-93A3-69D659E3B996}"/>
</file>

<file path=docProps/app.xml><?xml version="1.0" encoding="utf-8"?>
<Properties xmlns="http://schemas.openxmlformats.org/officeDocument/2006/extended-properties" xmlns:vt="http://schemas.openxmlformats.org/officeDocument/2006/docPropsVTypes">
  <TotalTime>11</TotalTime>
  <Words>27756</Words>
  <Application>Microsoft Office PowerPoint</Application>
  <PresentationFormat>Widescreen</PresentationFormat>
  <Paragraphs>2592</Paragraphs>
  <Slides>190</Slides>
  <Notes>119</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190</vt:i4>
      </vt:variant>
    </vt:vector>
  </HeadingPairs>
  <TitlesOfParts>
    <vt:vector size="207" baseType="lpstr">
      <vt:lpstr>Arial</vt:lpstr>
      <vt:lpstr>Arial</vt:lpstr>
      <vt:lpstr>Arial Narrow</vt:lpstr>
      <vt:lpstr>Arial Nova</vt:lpstr>
      <vt:lpstr>BISansCond</vt:lpstr>
      <vt:lpstr>Calibri</vt:lpstr>
      <vt:lpstr>Calibri Light</vt:lpstr>
      <vt:lpstr>Century Gothic</vt:lpstr>
      <vt:lpstr>Courier New</vt:lpstr>
      <vt:lpstr>DINOT</vt:lpstr>
      <vt:lpstr>ROBO</vt:lpstr>
      <vt:lpstr>Symbol</vt:lpstr>
      <vt:lpstr>Tahoma</vt:lpstr>
      <vt:lpstr>Times</vt:lpstr>
      <vt:lpstr>Times New Roman</vt:lpstr>
      <vt:lpstr>Wingdings</vt:lpstr>
      <vt:lpstr>Office Theme</vt:lpstr>
      <vt:lpstr>Thuốc giãn phế quản tác dụng kéo dài trong quản lý COPD &amp; Hen</vt:lpstr>
      <vt:lpstr>Nội dung  </vt:lpstr>
      <vt:lpstr>GOLD 2023- NHỮNG ĐIỂM MỚI  VAI TRÒ CỦA LAMA/LABA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Tần suất COPD tại Việt Nam 9.4%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Cải thiện chức năng phổi (FEV1) thêm 280ml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Điều trị add-on Tiotropium Respimat trong quản lý hen theo GINA 2022</vt:lpstr>
      <vt:lpstr>Nội dung trình bày</vt:lpstr>
      <vt:lpstr>Tổng quan về hen </vt:lpstr>
      <vt:lpstr>PowerPoint Presentation</vt:lpstr>
      <vt:lpstr>Hen khó trị - Hen nặng</vt:lpstr>
      <vt:lpstr>Tỉ lệ hen khó trị và hen nặng theo khảo sát từ Hà Lan: 24% BN thuộc hen 4-5</vt:lpstr>
      <vt:lpstr>PowerPoint Presentation</vt:lpstr>
      <vt:lpstr>Nội dung trình bày</vt:lpstr>
      <vt:lpstr>Cơ chế của Tiotropium trong kiểm soát hen </vt:lpstr>
      <vt:lpstr>PrimoTinA-asthma®  NC pha 3, đánh giá hiệu quả và tính an toàn của Tiotropium Respimat trên BN hen nặng dùng liều cao ICS</vt:lpstr>
      <vt:lpstr>PrimoTinA-asthma: Thiết kế nghiên cứu</vt:lpstr>
      <vt:lpstr>PrimoTinA-asthma: Đối tượng hen nặng, không kiểm soát</vt:lpstr>
      <vt:lpstr>PrimoTinA-asthma:  Tiotropium Respimat cải thiện chức năng phổi</vt:lpstr>
      <vt:lpstr>PrimoTinA-asthma:  Tiotropium Respimat giảm 31% nguy cơ đến đợt cấp hen </vt:lpstr>
      <vt:lpstr>PrimoTinA-asthma:  Tiotropium Respimat giảm 21% nguy cơ đến đợt kịch phát hen nặng đầu tiên </vt:lpstr>
      <vt:lpstr>PrimoTinA-asthma:  Tăng 68% tỷ lệ kiểm soát triệu chứng với Tiotropium Respimat</vt:lpstr>
      <vt:lpstr>PrimoTinA-asthma:  Dữ liệu an toàn của Tiotropium tương tự placebo</vt:lpstr>
      <vt:lpstr>Tóm tắt PrimoTinA-asthma</vt:lpstr>
      <vt:lpstr>Hiệu quả của Tiotropium độc lập với cơ chế gây viêm và kiểu hình hen </vt:lpstr>
      <vt:lpstr>PowerPoint Presentation</vt:lpstr>
      <vt:lpstr>Tiotropium kiểm soát hen bất kể đặc điểm bệnh nhân</vt:lpstr>
      <vt:lpstr>Tiotropium tác dụng được chứng minh trên thực tế</vt:lpstr>
      <vt:lpstr>Tiotropium Respimat cho bệnh nhân hen lớn tuổi</vt:lpstr>
      <vt:lpstr>Nội dung trình bày</vt:lpstr>
      <vt:lpstr>GINA 2022: Kết hợp thêm với LAMA nếu hen không kiểm soát</vt:lpstr>
      <vt:lpstr>PowerPoint Presentation</vt:lpstr>
      <vt:lpstr>Tiotropium trong danh sách thuốc thiết yếu của WHO 2021</vt:lpstr>
      <vt:lpstr>PowerPoint Presentation</vt:lpstr>
      <vt:lpstr>Nội dung trình bày</vt:lpstr>
      <vt:lpstr>Dụng cụ RESPIMAT được thiết kế độc đáo giúp thuốc lắng đọng vào sâu trong phổi</vt:lpstr>
      <vt:lpstr>RESPIMAT: Hướng dẫn sử dụng hàng ngày</vt:lpstr>
      <vt:lpstr>RESPIMAT: Chuẩn bị cho lần sử dụng đầu tiên, thực hiện một tháng một lần 1</vt:lpstr>
      <vt:lpstr>RESPIMAT có tỷ lệ sử dụng thành công lần đầu cao hơn so với DPI ở bệnh nhân hen và COPD</vt:lpstr>
      <vt:lpstr>Kết luận</vt:lpstr>
      <vt:lpstr>Vai trò Tiotropium trong điều trị COPD</vt:lpstr>
      <vt:lpstr>Nội dung trình bày</vt:lpstr>
      <vt:lpstr>COPD là một vấn đề toàn cầu</vt:lpstr>
      <vt:lpstr>Tần suất COPD tại Việt Nam 9.4% và ở mức cao trong khu vực</vt:lpstr>
      <vt:lpstr>PowerPoint Presentation</vt:lpstr>
      <vt:lpstr>PowerPoint Presentation</vt:lpstr>
      <vt:lpstr>PowerPoint Presentation</vt:lpstr>
      <vt:lpstr>PowerPoint Presentation</vt:lpstr>
      <vt:lpstr>PowerPoint Presentation</vt:lpstr>
      <vt:lpstr>So sánh chi phí điều trị COPD</vt:lpstr>
      <vt:lpstr>Nội dung trình bày</vt:lpstr>
      <vt:lpstr>Mục tiêu điều trị COPD ổn định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Tiotropium: hiệu quả phòng ngừa đợt kịch phát thông qua các nghiên cứu lâm sàng then chốt 1-3*</vt:lpstr>
      <vt:lpstr>Nhiều dữ liệu lâm sàng chứng minh hiệu quả phòng ngừa đợt kịch phát COPD của Tiotropium 1-3</vt:lpstr>
      <vt:lpstr>INVIGORATE: Tiotropium giảm 22% tỷ lệ đợt cấp so với indacaterol sau 52 tuần1</vt:lpstr>
      <vt:lpstr>SPARK: kết quả giảm tỷ lệ đợt cấp nhẹ dẫn đến kết quả giảm tất cả đợt cấp</vt:lpstr>
      <vt:lpstr>INSPIRE: Tiotropium giúp giảm đợt cấp tương tự Salmeterol/Fluticasone (SFC) </vt:lpstr>
      <vt:lpstr>Tiotropium: bằng chứng về giảm nguy cơ đợt kịch phát trung bình đến nặng</vt:lpstr>
      <vt:lpstr>PowerPoint Presentation</vt:lpstr>
      <vt:lpstr>Tiotropium trong danh sách thuốc thiết yếu của WHO 2021</vt:lpstr>
      <vt:lpstr>PowerPoint Presentation</vt:lpstr>
      <vt:lpstr>PowerPoint Presentation</vt:lpstr>
      <vt:lpstr>PowerPoint Presentation</vt:lpstr>
      <vt:lpstr>PowerPoint Presentation</vt:lpstr>
      <vt:lpstr>Nội dung trình bày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Bệnh nhân hài lòng với việc hít và sử dụng RESPIMAT</vt:lpstr>
      <vt:lpstr>PowerPoint Presentation</vt:lpstr>
      <vt:lpstr>RESPIMAT: Hướng dẫn sử dụng hàng ngày</vt:lpstr>
      <vt:lpstr>RESPIMAT: Chuẩn bị cho lần sử dụng đầu tiên, thực hiện một tháng một lần 1</vt:lpstr>
      <vt:lpstr>RESPIMAT: phun sương hạt mịn, giúp thuốc lắng đọng sâu vào phổi, độc lập với nỗ lực hít1,2</vt:lpstr>
      <vt:lpstr>PowerPoint Presentation</vt:lpstr>
      <vt:lpstr>Kết luận</vt:lpstr>
      <vt:lpstr>Chân thành cám ơn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Vo,Ngoc_Sach (HP Med Affairs) BII-VN-H</dc:creator>
  <cp:lastModifiedBy>Vo,Ngoc_Sach (HP Med Affairs) BII-VN-H</cp:lastModifiedBy>
  <cp:revision>1</cp:revision>
  <dcterms:created xsi:type="dcterms:W3CDTF">2023-02-27T00:44:49Z</dcterms:created>
  <dcterms:modified xsi:type="dcterms:W3CDTF">2023-02-27T01:45:30Z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0x0101005FC5928816DD084C82E52D2954BF4DBF</vt:lpwstr>
  </property>
</Properties>
</file>